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9.jpg" ContentType="image/jpg"/>
  <Override PartName="/ppt/notesSlides/notesSlide7.xml" ContentType="application/vnd.openxmlformats-officedocument.presentationml.notesSlide+xml"/>
  <Override PartName="/ppt/media/image10.jpg" ContentType="image/jp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4"/>
  </p:sldMasterIdLst>
  <p:notesMasterIdLst>
    <p:notesMasterId r:id="rId40"/>
  </p:notesMasterIdLst>
  <p:handoutMasterIdLst>
    <p:handoutMasterId r:id="rId41"/>
  </p:handoutMasterIdLst>
  <p:sldIdLst>
    <p:sldId id="385" r:id="rId5"/>
    <p:sldId id="386" r:id="rId6"/>
    <p:sldId id="283" r:id="rId7"/>
    <p:sldId id="285" r:id="rId8"/>
    <p:sldId id="345" r:id="rId9"/>
    <p:sldId id="287" r:id="rId10"/>
    <p:sldId id="288" r:id="rId11"/>
    <p:sldId id="341" r:id="rId12"/>
    <p:sldId id="320" r:id="rId13"/>
    <p:sldId id="321" r:id="rId14"/>
    <p:sldId id="323" r:id="rId15"/>
    <p:sldId id="324" r:id="rId16"/>
    <p:sldId id="330" r:id="rId17"/>
    <p:sldId id="331" r:id="rId18"/>
    <p:sldId id="325" r:id="rId19"/>
    <p:sldId id="344" r:id="rId20"/>
    <p:sldId id="369" r:id="rId21"/>
    <p:sldId id="383" r:id="rId22"/>
    <p:sldId id="382" r:id="rId23"/>
    <p:sldId id="381" r:id="rId24"/>
    <p:sldId id="380" r:id="rId25"/>
    <p:sldId id="379" r:id="rId26"/>
    <p:sldId id="378" r:id="rId27"/>
    <p:sldId id="377" r:id="rId28"/>
    <p:sldId id="384" r:id="rId29"/>
    <p:sldId id="375" r:id="rId30"/>
    <p:sldId id="374" r:id="rId31"/>
    <p:sldId id="373" r:id="rId32"/>
    <p:sldId id="372" r:id="rId33"/>
    <p:sldId id="371" r:id="rId34"/>
    <p:sldId id="339" r:id="rId35"/>
    <p:sldId id="370" r:id="rId36"/>
    <p:sldId id="387" r:id="rId37"/>
    <p:sldId id="388" r:id="rId38"/>
    <p:sldId id="389" r:id="rId39"/>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Durham" initials="MD" lastIdx="4" clrIdx="0">
    <p:extLst>
      <p:ext uri="{19B8F6BF-5375-455C-9EA6-DF929625EA0E}">
        <p15:presenceInfo xmlns:p15="http://schemas.microsoft.com/office/powerpoint/2012/main" userId="S-1-5-21-4095628063-3556742122-3606576086-479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9237"/>
    <a:srgbClr val="64C9FF"/>
    <a:srgbClr val="0D4087"/>
    <a:srgbClr val="F6E370"/>
    <a:srgbClr val="2450A7"/>
    <a:srgbClr val="0E489A"/>
    <a:srgbClr val="0E4593"/>
    <a:srgbClr val="E09136"/>
    <a:srgbClr val="0B3871"/>
    <a:srgbClr val="0008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9" autoAdjust="0"/>
    <p:restoredTop sz="54613" autoAdjust="0"/>
  </p:normalViewPr>
  <p:slideViewPr>
    <p:cSldViewPr snapToGrid="0" snapToObjects="1">
      <p:cViewPr varScale="1">
        <p:scale>
          <a:sx n="31" d="100"/>
          <a:sy n="31" d="100"/>
        </p:scale>
        <p:origin x="2060" y="3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snapToObjects="1">
      <p:cViewPr varScale="1">
        <p:scale>
          <a:sx n="41" d="100"/>
          <a:sy n="41" d="100"/>
        </p:scale>
        <p:origin x="232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3455AF-3B5A-42DB-8831-E2D975B5D045}" type="doc">
      <dgm:prSet loTypeId="urn:microsoft.com/office/officeart/2005/8/layout/cycle3" loCatId="cycle" qsTypeId="urn:microsoft.com/office/officeart/2005/8/quickstyle/simple2" qsCatId="simple" csTypeId="urn:microsoft.com/office/officeart/2005/8/colors/accent1_2" csCatId="accent1" phldr="1"/>
      <dgm:spPr/>
      <dgm:t>
        <a:bodyPr/>
        <a:lstStyle/>
        <a:p>
          <a:endParaRPr lang="en-US"/>
        </a:p>
      </dgm:t>
    </dgm:pt>
    <dgm:pt modelId="{9EAEDA34-545E-4418-B039-7EF0F872A5EE}">
      <dgm:prSet phldrT="[Text]"/>
      <dgm:spPr/>
      <dgm:t>
        <a:bodyPr/>
        <a:lstStyle/>
        <a:p>
          <a:r>
            <a:rPr lang="en-US" dirty="0"/>
            <a:t>Develop Data Capture Tool</a:t>
          </a:r>
        </a:p>
      </dgm:t>
    </dgm:pt>
    <dgm:pt modelId="{BAB7960F-566A-41E0-A399-644082A50FCE}" type="parTrans" cxnId="{B1A3FE2B-546D-4494-81B2-D09304C9BBA5}">
      <dgm:prSet/>
      <dgm:spPr/>
      <dgm:t>
        <a:bodyPr/>
        <a:lstStyle/>
        <a:p>
          <a:endParaRPr lang="en-US"/>
        </a:p>
      </dgm:t>
    </dgm:pt>
    <dgm:pt modelId="{32B137A9-503E-4F7A-984B-C3E8F22923BB}" type="sibTrans" cxnId="{B1A3FE2B-546D-4494-81B2-D09304C9BBA5}">
      <dgm:prSet/>
      <dgm:spPr/>
      <dgm:t>
        <a:bodyPr/>
        <a:lstStyle/>
        <a:p>
          <a:endParaRPr lang="en-US"/>
        </a:p>
      </dgm:t>
    </dgm:pt>
    <dgm:pt modelId="{D50C6DAB-DBFC-4DF6-AF1E-A7E572F3A99F}">
      <dgm:prSet phldrT="[Text]"/>
      <dgm:spPr/>
      <dgm:t>
        <a:bodyPr/>
        <a:lstStyle/>
        <a:p>
          <a:r>
            <a:rPr lang="en-US" dirty="0"/>
            <a:t>Design User Guide and Webinars</a:t>
          </a:r>
        </a:p>
      </dgm:t>
    </dgm:pt>
    <dgm:pt modelId="{E15FE487-9ECE-40B9-B21B-45428CF16A1A}" type="parTrans" cxnId="{E215DBF4-0851-4F62-B469-8F580199FE99}">
      <dgm:prSet/>
      <dgm:spPr/>
      <dgm:t>
        <a:bodyPr/>
        <a:lstStyle/>
        <a:p>
          <a:endParaRPr lang="en-US"/>
        </a:p>
      </dgm:t>
    </dgm:pt>
    <dgm:pt modelId="{A58E5B86-0562-4654-8E2E-ED104EAC9375}" type="sibTrans" cxnId="{E215DBF4-0851-4F62-B469-8F580199FE99}">
      <dgm:prSet/>
      <dgm:spPr/>
      <dgm:t>
        <a:bodyPr/>
        <a:lstStyle/>
        <a:p>
          <a:endParaRPr lang="en-US"/>
        </a:p>
      </dgm:t>
    </dgm:pt>
    <dgm:pt modelId="{D957B39A-94F8-462F-824B-407D81EDB0F7}">
      <dgm:prSet phldrT="[Text]"/>
      <dgm:spPr/>
      <dgm:t>
        <a:bodyPr/>
        <a:lstStyle/>
        <a:p>
          <a:r>
            <a:rPr lang="en-US" dirty="0"/>
            <a:t>Submit for Clearance</a:t>
          </a:r>
        </a:p>
      </dgm:t>
    </dgm:pt>
    <dgm:pt modelId="{2831F3B6-E4C3-4736-8DBB-996E702237C3}" type="parTrans" cxnId="{582C61F0-7BD6-4C4E-B65B-E482E1BF28C0}">
      <dgm:prSet/>
      <dgm:spPr/>
      <dgm:t>
        <a:bodyPr/>
        <a:lstStyle/>
        <a:p>
          <a:endParaRPr lang="en-US"/>
        </a:p>
      </dgm:t>
    </dgm:pt>
    <dgm:pt modelId="{54710EBF-EA87-4CEF-9E25-87413C8A7FF0}" type="sibTrans" cxnId="{582C61F0-7BD6-4C4E-B65B-E482E1BF28C0}">
      <dgm:prSet/>
      <dgm:spPr/>
      <dgm:t>
        <a:bodyPr/>
        <a:lstStyle/>
        <a:p>
          <a:endParaRPr lang="en-US"/>
        </a:p>
      </dgm:t>
    </dgm:pt>
    <dgm:pt modelId="{AB883F3E-7573-4F6B-94DE-2BB792E62966}">
      <dgm:prSet phldrT="[Text]"/>
      <dgm:spPr/>
      <dgm:t>
        <a:bodyPr/>
        <a:lstStyle/>
        <a:p>
          <a:r>
            <a:rPr lang="en-US" dirty="0"/>
            <a:t>MUC List Published</a:t>
          </a:r>
        </a:p>
      </dgm:t>
    </dgm:pt>
    <dgm:pt modelId="{80F91470-42D7-4FC3-998B-D92764BCE830}" type="parTrans" cxnId="{6A120331-E5B4-48A5-9A02-DA4B9AA3D62E}">
      <dgm:prSet/>
      <dgm:spPr/>
      <dgm:t>
        <a:bodyPr/>
        <a:lstStyle/>
        <a:p>
          <a:endParaRPr lang="en-US"/>
        </a:p>
      </dgm:t>
    </dgm:pt>
    <dgm:pt modelId="{1CF570C9-A48C-4110-8EBA-D850E96B812D}" type="sibTrans" cxnId="{6A120331-E5B4-48A5-9A02-DA4B9AA3D62E}">
      <dgm:prSet/>
      <dgm:spPr/>
      <dgm:t>
        <a:bodyPr/>
        <a:lstStyle/>
        <a:p>
          <a:endParaRPr lang="en-US"/>
        </a:p>
      </dgm:t>
    </dgm:pt>
    <dgm:pt modelId="{1CA42980-FC65-42E7-A5A1-8FB6F95A7866}">
      <dgm:prSet phldrT="[Text]"/>
      <dgm:spPr/>
      <dgm:t>
        <a:bodyPr/>
        <a:lstStyle/>
        <a:p>
          <a:r>
            <a:rPr lang="en-US" dirty="0"/>
            <a:t>Evaluate Previous Year’s Challenges and Successes</a:t>
          </a:r>
        </a:p>
      </dgm:t>
    </dgm:pt>
    <dgm:pt modelId="{8913E6B1-BAC3-4217-9779-D8D4D3640FD3}" type="parTrans" cxnId="{DF5E59D9-35E5-4A1E-A1CF-C9038A771F8F}">
      <dgm:prSet/>
      <dgm:spPr/>
      <dgm:t>
        <a:bodyPr/>
        <a:lstStyle/>
        <a:p>
          <a:endParaRPr lang="en-US"/>
        </a:p>
      </dgm:t>
    </dgm:pt>
    <dgm:pt modelId="{BE090A3D-A5ED-4662-9DA9-90FC0D98DE4A}" type="sibTrans" cxnId="{DF5E59D9-35E5-4A1E-A1CF-C9038A771F8F}">
      <dgm:prSet/>
      <dgm:spPr/>
      <dgm:t>
        <a:bodyPr/>
        <a:lstStyle/>
        <a:p>
          <a:endParaRPr lang="en-US"/>
        </a:p>
      </dgm:t>
    </dgm:pt>
    <dgm:pt modelId="{D43DC1E1-9BA6-4AD0-8C5B-8F6744481EC8}">
      <dgm:prSet/>
      <dgm:spPr/>
      <dgm:t>
        <a:bodyPr/>
        <a:lstStyle/>
        <a:p>
          <a:r>
            <a:rPr lang="en-US" dirty="0"/>
            <a:t>Hold Stakeholder and CMS Meetings</a:t>
          </a:r>
        </a:p>
      </dgm:t>
    </dgm:pt>
    <dgm:pt modelId="{85CBE550-0566-43BB-A048-CAC6B9192A29}" type="parTrans" cxnId="{A9221EC4-45F6-41A3-B56C-3AA1888A3E37}">
      <dgm:prSet/>
      <dgm:spPr/>
      <dgm:t>
        <a:bodyPr/>
        <a:lstStyle/>
        <a:p>
          <a:endParaRPr lang="en-US"/>
        </a:p>
      </dgm:t>
    </dgm:pt>
    <dgm:pt modelId="{E7EAE845-43EA-4219-A585-185BB48FDD54}" type="sibTrans" cxnId="{A9221EC4-45F6-41A3-B56C-3AA1888A3E37}">
      <dgm:prSet/>
      <dgm:spPr/>
      <dgm:t>
        <a:bodyPr/>
        <a:lstStyle/>
        <a:p>
          <a:endParaRPr lang="en-US"/>
        </a:p>
      </dgm:t>
    </dgm:pt>
    <dgm:pt modelId="{280B5974-1163-43CE-BCC1-D2171F6095DB}">
      <dgm:prSet/>
      <dgm:spPr/>
      <dgm:t>
        <a:bodyPr/>
        <a:lstStyle/>
        <a:p>
          <a:r>
            <a:rPr lang="en-US" dirty="0"/>
            <a:t>Open System to New Measures</a:t>
          </a:r>
        </a:p>
      </dgm:t>
    </dgm:pt>
    <dgm:pt modelId="{E7205DC2-95C6-4163-9563-DBFED599A79E}" type="parTrans" cxnId="{D40FEC03-36B9-4DDC-92C6-BB9026304672}">
      <dgm:prSet/>
      <dgm:spPr/>
      <dgm:t>
        <a:bodyPr/>
        <a:lstStyle/>
        <a:p>
          <a:endParaRPr lang="en-US"/>
        </a:p>
      </dgm:t>
    </dgm:pt>
    <dgm:pt modelId="{018CAC0F-2253-4581-9242-BA249D24ED12}" type="sibTrans" cxnId="{D40FEC03-36B9-4DDC-92C6-BB9026304672}">
      <dgm:prSet/>
      <dgm:spPr/>
      <dgm:t>
        <a:bodyPr/>
        <a:lstStyle/>
        <a:p>
          <a:endParaRPr lang="en-US"/>
        </a:p>
      </dgm:t>
    </dgm:pt>
    <dgm:pt modelId="{11B01466-38D6-47D9-916F-361B35FDBEA4}">
      <dgm:prSet/>
      <dgm:spPr/>
      <dgm:t>
        <a:bodyPr/>
        <a:lstStyle/>
        <a:p>
          <a:r>
            <a:rPr lang="en-US" dirty="0"/>
            <a:t>Review and Revise Submitted Measures</a:t>
          </a:r>
        </a:p>
      </dgm:t>
    </dgm:pt>
    <dgm:pt modelId="{AA85ABD0-0F0E-4039-BC4D-937206837FB6}" type="parTrans" cxnId="{E07549E5-DF08-4D4D-87AE-0A1713F26ACB}">
      <dgm:prSet/>
      <dgm:spPr/>
      <dgm:t>
        <a:bodyPr/>
        <a:lstStyle/>
        <a:p>
          <a:endParaRPr lang="en-US"/>
        </a:p>
      </dgm:t>
    </dgm:pt>
    <dgm:pt modelId="{CB49C4AD-3E79-4F56-8FC0-4D50F1980188}" type="sibTrans" cxnId="{E07549E5-DF08-4D4D-87AE-0A1713F26ACB}">
      <dgm:prSet/>
      <dgm:spPr/>
      <dgm:t>
        <a:bodyPr/>
        <a:lstStyle/>
        <a:p>
          <a:endParaRPr lang="en-US"/>
        </a:p>
      </dgm:t>
    </dgm:pt>
    <dgm:pt modelId="{F3CD2AA1-39C6-4C7D-99BB-27203AA674D6}">
      <dgm:prSet/>
      <dgm:spPr/>
      <dgm:t>
        <a:bodyPr/>
        <a:lstStyle/>
        <a:p>
          <a:r>
            <a:rPr lang="en-US" dirty="0"/>
            <a:t>Draft MUC List</a:t>
          </a:r>
        </a:p>
      </dgm:t>
    </dgm:pt>
    <dgm:pt modelId="{D7C5CB1D-E510-4209-A767-AC288D1BE810}" type="parTrans" cxnId="{1854B0DB-1FCD-4645-A4F9-B1A22D407CD6}">
      <dgm:prSet/>
      <dgm:spPr/>
      <dgm:t>
        <a:bodyPr/>
        <a:lstStyle/>
        <a:p>
          <a:endParaRPr lang="en-US"/>
        </a:p>
      </dgm:t>
    </dgm:pt>
    <dgm:pt modelId="{D5482533-3C74-419A-BEB5-42CEED83C91D}" type="sibTrans" cxnId="{1854B0DB-1FCD-4645-A4F9-B1A22D407CD6}">
      <dgm:prSet/>
      <dgm:spPr/>
      <dgm:t>
        <a:bodyPr/>
        <a:lstStyle/>
        <a:p>
          <a:endParaRPr lang="en-US"/>
        </a:p>
      </dgm:t>
    </dgm:pt>
    <dgm:pt modelId="{515C4F6A-CBFB-490E-BF98-A8CA0EFCB5E4}">
      <dgm:prSet/>
      <dgm:spPr/>
      <dgm:t>
        <a:bodyPr/>
        <a:lstStyle/>
        <a:p>
          <a:r>
            <a:rPr lang="en-US" dirty="0"/>
            <a:t>MAP Meetings Continue </a:t>
          </a:r>
        </a:p>
      </dgm:t>
    </dgm:pt>
    <dgm:pt modelId="{64691C83-BA16-4D9C-99FF-D7DBFD5412ED}" type="parTrans" cxnId="{59B8FAE6-90D3-47BA-B42A-C679C3BE1FFA}">
      <dgm:prSet/>
      <dgm:spPr/>
      <dgm:t>
        <a:bodyPr/>
        <a:lstStyle/>
        <a:p>
          <a:endParaRPr lang="en-US"/>
        </a:p>
      </dgm:t>
    </dgm:pt>
    <dgm:pt modelId="{EE6AEAB3-B1DC-4505-9112-B975474DD7B2}" type="sibTrans" cxnId="{59B8FAE6-90D3-47BA-B42A-C679C3BE1FFA}">
      <dgm:prSet/>
      <dgm:spPr/>
      <dgm:t>
        <a:bodyPr/>
        <a:lstStyle/>
        <a:p>
          <a:endParaRPr lang="en-US"/>
        </a:p>
      </dgm:t>
    </dgm:pt>
    <dgm:pt modelId="{8541070D-4CEF-422C-A276-CB34F6294F03}" type="pres">
      <dgm:prSet presAssocID="{373455AF-3B5A-42DB-8831-E2D975B5D045}" presName="Name0" presStyleCnt="0">
        <dgm:presLayoutVars>
          <dgm:dir/>
          <dgm:resizeHandles val="exact"/>
        </dgm:presLayoutVars>
      </dgm:prSet>
      <dgm:spPr/>
    </dgm:pt>
    <dgm:pt modelId="{27040F07-D613-4120-85E8-46007BA4EF5E}" type="pres">
      <dgm:prSet presAssocID="{373455AF-3B5A-42DB-8831-E2D975B5D045}" presName="cycle" presStyleCnt="0"/>
      <dgm:spPr/>
    </dgm:pt>
    <dgm:pt modelId="{D01FB328-E27C-4856-9FB3-FA9CF452FDD1}" type="pres">
      <dgm:prSet presAssocID="{9EAEDA34-545E-4418-B039-7EF0F872A5EE}" presName="nodeFirstNode" presStyleLbl="node1" presStyleIdx="0" presStyleCnt="10">
        <dgm:presLayoutVars>
          <dgm:bulletEnabled val="1"/>
        </dgm:presLayoutVars>
      </dgm:prSet>
      <dgm:spPr/>
    </dgm:pt>
    <dgm:pt modelId="{80E29FBF-F64A-418F-9B59-4F842C86B233}" type="pres">
      <dgm:prSet presAssocID="{32B137A9-503E-4F7A-984B-C3E8F22923BB}" presName="sibTransFirstNode" presStyleLbl="bgShp" presStyleIdx="0" presStyleCnt="1"/>
      <dgm:spPr/>
    </dgm:pt>
    <dgm:pt modelId="{FF770C35-2849-4254-A0B9-34892FE3F217}" type="pres">
      <dgm:prSet presAssocID="{D50C6DAB-DBFC-4DF6-AF1E-A7E572F3A99F}" presName="nodeFollowingNodes" presStyleLbl="node1" presStyleIdx="1" presStyleCnt="10">
        <dgm:presLayoutVars>
          <dgm:bulletEnabled val="1"/>
        </dgm:presLayoutVars>
      </dgm:prSet>
      <dgm:spPr/>
    </dgm:pt>
    <dgm:pt modelId="{51210CAF-E3B8-4A75-9338-98515F856D31}" type="pres">
      <dgm:prSet presAssocID="{D43DC1E1-9BA6-4AD0-8C5B-8F6744481EC8}" presName="nodeFollowingNodes" presStyleLbl="node1" presStyleIdx="2" presStyleCnt="10">
        <dgm:presLayoutVars>
          <dgm:bulletEnabled val="1"/>
        </dgm:presLayoutVars>
      </dgm:prSet>
      <dgm:spPr/>
    </dgm:pt>
    <dgm:pt modelId="{6379520C-347A-4E19-8B1F-7CDAA8FD69F1}" type="pres">
      <dgm:prSet presAssocID="{280B5974-1163-43CE-BCC1-D2171F6095DB}" presName="nodeFollowingNodes" presStyleLbl="node1" presStyleIdx="3" presStyleCnt="10">
        <dgm:presLayoutVars>
          <dgm:bulletEnabled val="1"/>
        </dgm:presLayoutVars>
      </dgm:prSet>
      <dgm:spPr/>
    </dgm:pt>
    <dgm:pt modelId="{5C2AE626-224F-49A5-AE86-EE4F8F591689}" type="pres">
      <dgm:prSet presAssocID="{11B01466-38D6-47D9-916F-361B35FDBEA4}" presName="nodeFollowingNodes" presStyleLbl="node1" presStyleIdx="4" presStyleCnt="10">
        <dgm:presLayoutVars>
          <dgm:bulletEnabled val="1"/>
        </dgm:presLayoutVars>
      </dgm:prSet>
      <dgm:spPr/>
    </dgm:pt>
    <dgm:pt modelId="{BC993BC8-2BB0-43B2-81A1-253F62509AB6}" type="pres">
      <dgm:prSet presAssocID="{F3CD2AA1-39C6-4C7D-99BB-27203AA674D6}" presName="nodeFollowingNodes" presStyleLbl="node1" presStyleIdx="5" presStyleCnt="10">
        <dgm:presLayoutVars>
          <dgm:bulletEnabled val="1"/>
        </dgm:presLayoutVars>
      </dgm:prSet>
      <dgm:spPr/>
    </dgm:pt>
    <dgm:pt modelId="{EFD1A356-4557-4088-A9FD-0849AF5F24D5}" type="pres">
      <dgm:prSet presAssocID="{D957B39A-94F8-462F-824B-407D81EDB0F7}" presName="nodeFollowingNodes" presStyleLbl="node1" presStyleIdx="6" presStyleCnt="10">
        <dgm:presLayoutVars>
          <dgm:bulletEnabled val="1"/>
        </dgm:presLayoutVars>
      </dgm:prSet>
      <dgm:spPr/>
    </dgm:pt>
    <dgm:pt modelId="{F7957426-AB98-4972-B737-4DB495FD72AB}" type="pres">
      <dgm:prSet presAssocID="{AB883F3E-7573-4F6B-94DE-2BB792E62966}" presName="nodeFollowingNodes" presStyleLbl="node1" presStyleIdx="7" presStyleCnt="10">
        <dgm:presLayoutVars>
          <dgm:bulletEnabled val="1"/>
        </dgm:presLayoutVars>
      </dgm:prSet>
      <dgm:spPr/>
    </dgm:pt>
    <dgm:pt modelId="{8CCF8186-C390-4F71-932A-E96A6D82B37F}" type="pres">
      <dgm:prSet presAssocID="{515C4F6A-CBFB-490E-BF98-A8CA0EFCB5E4}" presName="nodeFollowingNodes" presStyleLbl="node1" presStyleIdx="8" presStyleCnt="10">
        <dgm:presLayoutVars>
          <dgm:bulletEnabled val="1"/>
        </dgm:presLayoutVars>
      </dgm:prSet>
      <dgm:spPr/>
    </dgm:pt>
    <dgm:pt modelId="{34B8C3B2-2332-420A-BF02-6F90455FA53A}" type="pres">
      <dgm:prSet presAssocID="{1CA42980-FC65-42E7-A5A1-8FB6F95A7866}" presName="nodeFollowingNodes" presStyleLbl="node1" presStyleIdx="9" presStyleCnt="10">
        <dgm:presLayoutVars>
          <dgm:bulletEnabled val="1"/>
        </dgm:presLayoutVars>
      </dgm:prSet>
      <dgm:spPr/>
    </dgm:pt>
  </dgm:ptLst>
  <dgm:cxnLst>
    <dgm:cxn modelId="{D40FEC03-36B9-4DDC-92C6-BB9026304672}" srcId="{373455AF-3B5A-42DB-8831-E2D975B5D045}" destId="{280B5974-1163-43CE-BCC1-D2171F6095DB}" srcOrd="3" destOrd="0" parTransId="{E7205DC2-95C6-4163-9563-DBFED599A79E}" sibTransId="{018CAC0F-2253-4581-9242-BA249D24ED12}"/>
    <dgm:cxn modelId="{70A06F0D-F005-4D04-9165-65D69BDD475C}" type="presOf" srcId="{1CA42980-FC65-42E7-A5A1-8FB6F95A7866}" destId="{34B8C3B2-2332-420A-BF02-6F90455FA53A}" srcOrd="0" destOrd="0" presId="urn:microsoft.com/office/officeart/2005/8/layout/cycle3"/>
    <dgm:cxn modelId="{A5D1241E-5A75-433E-969B-F195889FEC25}" type="presOf" srcId="{280B5974-1163-43CE-BCC1-D2171F6095DB}" destId="{6379520C-347A-4E19-8B1F-7CDAA8FD69F1}" srcOrd="0" destOrd="0" presId="urn:microsoft.com/office/officeart/2005/8/layout/cycle3"/>
    <dgm:cxn modelId="{B1A3FE2B-546D-4494-81B2-D09304C9BBA5}" srcId="{373455AF-3B5A-42DB-8831-E2D975B5D045}" destId="{9EAEDA34-545E-4418-B039-7EF0F872A5EE}" srcOrd="0" destOrd="0" parTransId="{BAB7960F-566A-41E0-A399-644082A50FCE}" sibTransId="{32B137A9-503E-4F7A-984B-C3E8F22923BB}"/>
    <dgm:cxn modelId="{8CD1342C-BE71-44CD-805D-B522B7CF145F}" type="presOf" srcId="{9EAEDA34-545E-4418-B039-7EF0F872A5EE}" destId="{D01FB328-E27C-4856-9FB3-FA9CF452FDD1}" srcOrd="0" destOrd="0" presId="urn:microsoft.com/office/officeart/2005/8/layout/cycle3"/>
    <dgm:cxn modelId="{6A120331-E5B4-48A5-9A02-DA4B9AA3D62E}" srcId="{373455AF-3B5A-42DB-8831-E2D975B5D045}" destId="{AB883F3E-7573-4F6B-94DE-2BB792E62966}" srcOrd="7" destOrd="0" parTransId="{80F91470-42D7-4FC3-998B-D92764BCE830}" sibTransId="{1CF570C9-A48C-4110-8EBA-D850E96B812D}"/>
    <dgm:cxn modelId="{7F893147-CC22-4F46-841D-C8433AE6FCC1}" type="presOf" srcId="{32B137A9-503E-4F7A-984B-C3E8F22923BB}" destId="{80E29FBF-F64A-418F-9B59-4F842C86B233}" srcOrd="0" destOrd="0" presId="urn:microsoft.com/office/officeart/2005/8/layout/cycle3"/>
    <dgm:cxn modelId="{4C5BD76A-0EF8-4275-8BB1-67F98EC3BC83}" type="presOf" srcId="{515C4F6A-CBFB-490E-BF98-A8CA0EFCB5E4}" destId="{8CCF8186-C390-4F71-932A-E96A6D82B37F}" srcOrd="0" destOrd="0" presId="urn:microsoft.com/office/officeart/2005/8/layout/cycle3"/>
    <dgm:cxn modelId="{44B23E54-A84C-4339-A15E-868A06AE94F7}" type="presOf" srcId="{D50C6DAB-DBFC-4DF6-AF1E-A7E572F3A99F}" destId="{FF770C35-2849-4254-A0B9-34892FE3F217}" srcOrd="0" destOrd="0" presId="urn:microsoft.com/office/officeart/2005/8/layout/cycle3"/>
    <dgm:cxn modelId="{39E7CA87-1BCB-4885-B7F7-D79FAEF44C3F}" type="presOf" srcId="{11B01466-38D6-47D9-916F-361B35FDBEA4}" destId="{5C2AE626-224F-49A5-AE86-EE4F8F591689}" srcOrd="0" destOrd="0" presId="urn:microsoft.com/office/officeart/2005/8/layout/cycle3"/>
    <dgm:cxn modelId="{35C020AA-B046-4283-ABC7-2FF3F85C0FB4}" type="presOf" srcId="{373455AF-3B5A-42DB-8831-E2D975B5D045}" destId="{8541070D-4CEF-422C-A276-CB34F6294F03}" srcOrd="0" destOrd="0" presId="urn:microsoft.com/office/officeart/2005/8/layout/cycle3"/>
    <dgm:cxn modelId="{CCE768BF-A973-4F87-8BB2-1521544877ED}" type="presOf" srcId="{D957B39A-94F8-462F-824B-407D81EDB0F7}" destId="{EFD1A356-4557-4088-A9FD-0849AF5F24D5}" srcOrd="0" destOrd="0" presId="urn:microsoft.com/office/officeart/2005/8/layout/cycle3"/>
    <dgm:cxn modelId="{A9221EC4-45F6-41A3-B56C-3AA1888A3E37}" srcId="{373455AF-3B5A-42DB-8831-E2D975B5D045}" destId="{D43DC1E1-9BA6-4AD0-8C5B-8F6744481EC8}" srcOrd="2" destOrd="0" parTransId="{85CBE550-0566-43BB-A048-CAC6B9192A29}" sibTransId="{E7EAE845-43EA-4219-A585-185BB48FDD54}"/>
    <dgm:cxn modelId="{CEA024C9-09A2-4CD7-BC71-61685F085625}" type="presOf" srcId="{F3CD2AA1-39C6-4C7D-99BB-27203AA674D6}" destId="{BC993BC8-2BB0-43B2-81A1-253F62509AB6}" srcOrd="0" destOrd="0" presId="urn:microsoft.com/office/officeart/2005/8/layout/cycle3"/>
    <dgm:cxn modelId="{02501DCA-3C3E-4CAF-A67A-F70A681AE452}" type="presOf" srcId="{D43DC1E1-9BA6-4AD0-8C5B-8F6744481EC8}" destId="{51210CAF-E3B8-4A75-9338-98515F856D31}" srcOrd="0" destOrd="0" presId="urn:microsoft.com/office/officeart/2005/8/layout/cycle3"/>
    <dgm:cxn modelId="{DF5E59D9-35E5-4A1E-A1CF-C9038A771F8F}" srcId="{373455AF-3B5A-42DB-8831-E2D975B5D045}" destId="{1CA42980-FC65-42E7-A5A1-8FB6F95A7866}" srcOrd="9" destOrd="0" parTransId="{8913E6B1-BAC3-4217-9779-D8D4D3640FD3}" sibTransId="{BE090A3D-A5ED-4662-9DA9-90FC0D98DE4A}"/>
    <dgm:cxn modelId="{1854B0DB-1FCD-4645-A4F9-B1A22D407CD6}" srcId="{373455AF-3B5A-42DB-8831-E2D975B5D045}" destId="{F3CD2AA1-39C6-4C7D-99BB-27203AA674D6}" srcOrd="5" destOrd="0" parTransId="{D7C5CB1D-E510-4209-A767-AC288D1BE810}" sibTransId="{D5482533-3C74-419A-BEB5-42CEED83C91D}"/>
    <dgm:cxn modelId="{24DA15E2-0F08-4E0E-BE8D-627548A26DD4}" type="presOf" srcId="{AB883F3E-7573-4F6B-94DE-2BB792E62966}" destId="{F7957426-AB98-4972-B737-4DB495FD72AB}" srcOrd="0" destOrd="0" presId="urn:microsoft.com/office/officeart/2005/8/layout/cycle3"/>
    <dgm:cxn modelId="{E07549E5-DF08-4D4D-87AE-0A1713F26ACB}" srcId="{373455AF-3B5A-42DB-8831-E2D975B5D045}" destId="{11B01466-38D6-47D9-916F-361B35FDBEA4}" srcOrd="4" destOrd="0" parTransId="{AA85ABD0-0F0E-4039-BC4D-937206837FB6}" sibTransId="{CB49C4AD-3E79-4F56-8FC0-4D50F1980188}"/>
    <dgm:cxn modelId="{59B8FAE6-90D3-47BA-B42A-C679C3BE1FFA}" srcId="{373455AF-3B5A-42DB-8831-E2D975B5D045}" destId="{515C4F6A-CBFB-490E-BF98-A8CA0EFCB5E4}" srcOrd="8" destOrd="0" parTransId="{64691C83-BA16-4D9C-99FF-D7DBFD5412ED}" sibTransId="{EE6AEAB3-B1DC-4505-9112-B975474DD7B2}"/>
    <dgm:cxn modelId="{582C61F0-7BD6-4C4E-B65B-E482E1BF28C0}" srcId="{373455AF-3B5A-42DB-8831-E2D975B5D045}" destId="{D957B39A-94F8-462F-824B-407D81EDB0F7}" srcOrd="6" destOrd="0" parTransId="{2831F3B6-E4C3-4736-8DBB-996E702237C3}" sibTransId="{54710EBF-EA87-4CEF-9E25-87413C8A7FF0}"/>
    <dgm:cxn modelId="{E215DBF4-0851-4F62-B469-8F580199FE99}" srcId="{373455AF-3B5A-42DB-8831-E2D975B5D045}" destId="{D50C6DAB-DBFC-4DF6-AF1E-A7E572F3A99F}" srcOrd="1" destOrd="0" parTransId="{E15FE487-9ECE-40B9-B21B-45428CF16A1A}" sibTransId="{A58E5B86-0562-4654-8E2E-ED104EAC9375}"/>
    <dgm:cxn modelId="{68268DC2-ECCF-4538-9E06-3D1CBCD53DFE}" type="presParOf" srcId="{8541070D-4CEF-422C-A276-CB34F6294F03}" destId="{27040F07-D613-4120-85E8-46007BA4EF5E}" srcOrd="0" destOrd="0" presId="urn:microsoft.com/office/officeart/2005/8/layout/cycle3"/>
    <dgm:cxn modelId="{E17BE2D8-24B8-46A6-8AB3-23E041E85D32}" type="presParOf" srcId="{27040F07-D613-4120-85E8-46007BA4EF5E}" destId="{D01FB328-E27C-4856-9FB3-FA9CF452FDD1}" srcOrd="0" destOrd="0" presId="urn:microsoft.com/office/officeart/2005/8/layout/cycle3"/>
    <dgm:cxn modelId="{D8AA9CBA-B210-44DA-B828-26CFA4892410}" type="presParOf" srcId="{27040F07-D613-4120-85E8-46007BA4EF5E}" destId="{80E29FBF-F64A-418F-9B59-4F842C86B233}" srcOrd="1" destOrd="0" presId="urn:microsoft.com/office/officeart/2005/8/layout/cycle3"/>
    <dgm:cxn modelId="{A69A69A1-F6C3-4E62-B23D-0B5EF27484AB}" type="presParOf" srcId="{27040F07-D613-4120-85E8-46007BA4EF5E}" destId="{FF770C35-2849-4254-A0B9-34892FE3F217}" srcOrd="2" destOrd="0" presId="urn:microsoft.com/office/officeart/2005/8/layout/cycle3"/>
    <dgm:cxn modelId="{7041DB7B-B5AF-493D-86A9-E4E43F8F86A5}" type="presParOf" srcId="{27040F07-D613-4120-85E8-46007BA4EF5E}" destId="{51210CAF-E3B8-4A75-9338-98515F856D31}" srcOrd="3" destOrd="0" presId="urn:microsoft.com/office/officeart/2005/8/layout/cycle3"/>
    <dgm:cxn modelId="{6FC92E64-AAE0-4697-AA5F-B9747E96F225}" type="presParOf" srcId="{27040F07-D613-4120-85E8-46007BA4EF5E}" destId="{6379520C-347A-4E19-8B1F-7CDAA8FD69F1}" srcOrd="4" destOrd="0" presId="urn:microsoft.com/office/officeart/2005/8/layout/cycle3"/>
    <dgm:cxn modelId="{65EBFFBB-AEEB-4C6A-BE35-2F2B5EE35C7C}" type="presParOf" srcId="{27040F07-D613-4120-85E8-46007BA4EF5E}" destId="{5C2AE626-224F-49A5-AE86-EE4F8F591689}" srcOrd="5" destOrd="0" presId="urn:microsoft.com/office/officeart/2005/8/layout/cycle3"/>
    <dgm:cxn modelId="{459EBC93-1A71-4C15-9CCB-B92DF2DDF194}" type="presParOf" srcId="{27040F07-D613-4120-85E8-46007BA4EF5E}" destId="{BC993BC8-2BB0-43B2-81A1-253F62509AB6}" srcOrd="6" destOrd="0" presId="urn:microsoft.com/office/officeart/2005/8/layout/cycle3"/>
    <dgm:cxn modelId="{217264CF-0FBE-49C8-82C5-501833EB0D0D}" type="presParOf" srcId="{27040F07-D613-4120-85E8-46007BA4EF5E}" destId="{EFD1A356-4557-4088-A9FD-0849AF5F24D5}" srcOrd="7" destOrd="0" presId="urn:microsoft.com/office/officeart/2005/8/layout/cycle3"/>
    <dgm:cxn modelId="{4250D404-D83F-4921-BA19-74FD0D13CD1A}" type="presParOf" srcId="{27040F07-D613-4120-85E8-46007BA4EF5E}" destId="{F7957426-AB98-4972-B737-4DB495FD72AB}" srcOrd="8" destOrd="0" presId="urn:microsoft.com/office/officeart/2005/8/layout/cycle3"/>
    <dgm:cxn modelId="{F2E4FD87-8A8D-4F52-A699-706B02BD7807}" type="presParOf" srcId="{27040F07-D613-4120-85E8-46007BA4EF5E}" destId="{8CCF8186-C390-4F71-932A-E96A6D82B37F}" srcOrd="9" destOrd="0" presId="urn:microsoft.com/office/officeart/2005/8/layout/cycle3"/>
    <dgm:cxn modelId="{0ED1EDB2-64E1-4C0B-A371-3B4FF7906940}" type="presParOf" srcId="{27040F07-D613-4120-85E8-46007BA4EF5E}" destId="{34B8C3B2-2332-420A-BF02-6F90455FA53A}" srcOrd="10"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3455AF-3B5A-42DB-8831-E2D975B5D045}" type="doc">
      <dgm:prSet loTypeId="urn:microsoft.com/office/officeart/2005/8/layout/cycle3" loCatId="cycle" qsTypeId="urn:microsoft.com/office/officeart/2005/8/quickstyle/simple2" qsCatId="simple" csTypeId="urn:microsoft.com/office/officeart/2005/8/colors/accent1_2" csCatId="accent1" phldr="1"/>
      <dgm:spPr/>
      <dgm:t>
        <a:bodyPr/>
        <a:lstStyle/>
        <a:p>
          <a:endParaRPr lang="en-US"/>
        </a:p>
      </dgm:t>
    </dgm:pt>
    <dgm:pt modelId="{9EAEDA34-545E-4418-B039-7EF0F872A5EE}">
      <dgm:prSet phldrT="[Text]"/>
      <dgm:spPr/>
      <dgm:t>
        <a:bodyPr/>
        <a:lstStyle/>
        <a:p>
          <a:r>
            <a:rPr lang="en-US" dirty="0"/>
            <a:t>Develop Data Capture Tool</a:t>
          </a:r>
        </a:p>
      </dgm:t>
    </dgm:pt>
    <dgm:pt modelId="{BAB7960F-566A-41E0-A399-644082A50FCE}" type="parTrans" cxnId="{B1A3FE2B-546D-4494-81B2-D09304C9BBA5}">
      <dgm:prSet/>
      <dgm:spPr/>
      <dgm:t>
        <a:bodyPr/>
        <a:lstStyle/>
        <a:p>
          <a:endParaRPr lang="en-US"/>
        </a:p>
      </dgm:t>
    </dgm:pt>
    <dgm:pt modelId="{32B137A9-503E-4F7A-984B-C3E8F22923BB}" type="sibTrans" cxnId="{B1A3FE2B-546D-4494-81B2-D09304C9BBA5}">
      <dgm:prSet/>
      <dgm:spPr/>
      <dgm:t>
        <a:bodyPr/>
        <a:lstStyle/>
        <a:p>
          <a:endParaRPr lang="en-US"/>
        </a:p>
      </dgm:t>
    </dgm:pt>
    <dgm:pt modelId="{D50C6DAB-DBFC-4DF6-AF1E-A7E572F3A99F}">
      <dgm:prSet phldrT="[Text]"/>
      <dgm:spPr/>
      <dgm:t>
        <a:bodyPr/>
        <a:lstStyle/>
        <a:p>
          <a:r>
            <a:rPr lang="en-US" dirty="0"/>
            <a:t>Design User Guide and Webinars</a:t>
          </a:r>
        </a:p>
      </dgm:t>
    </dgm:pt>
    <dgm:pt modelId="{E15FE487-9ECE-40B9-B21B-45428CF16A1A}" type="parTrans" cxnId="{E215DBF4-0851-4F62-B469-8F580199FE99}">
      <dgm:prSet/>
      <dgm:spPr/>
      <dgm:t>
        <a:bodyPr/>
        <a:lstStyle/>
        <a:p>
          <a:endParaRPr lang="en-US"/>
        </a:p>
      </dgm:t>
    </dgm:pt>
    <dgm:pt modelId="{A58E5B86-0562-4654-8E2E-ED104EAC9375}" type="sibTrans" cxnId="{E215DBF4-0851-4F62-B469-8F580199FE99}">
      <dgm:prSet/>
      <dgm:spPr/>
      <dgm:t>
        <a:bodyPr/>
        <a:lstStyle/>
        <a:p>
          <a:endParaRPr lang="en-US"/>
        </a:p>
      </dgm:t>
    </dgm:pt>
    <dgm:pt modelId="{D957B39A-94F8-462F-824B-407D81EDB0F7}">
      <dgm:prSet phldrT="[Text]"/>
      <dgm:spPr/>
      <dgm:t>
        <a:bodyPr/>
        <a:lstStyle/>
        <a:p>
          <a:r>
            <a:rPr lang="en-US" dirty="0"/>
            <a:t>Submit for Clearance</a:t>
          </a:r>
        </a:p>
      </dgm:t>
    </dgm:pt>
    <dgm:pt modelId="{2831F3B6-E4C3-4736-8DBB-996E702237C3}" type="parTrans" cxnId="{582C61F0-7BD6-4C4E-B65B-E482E1BF28C0}">
      <dgm:prSet/>
      <dgm:spPr/>
      <dgm:t>
        <a:bodyPr/>
        <a:lstStyle/>
        <a:p>
          <a:endParaRPr lang="en-US"/>
        </a:p>
      </dgm:t>
    </dgm:pt>
    <dgm:pt modelId="{54710EBF-EA87-4CEF-9E25-87413C8A7FF0}" type="sibTrans" cxnId="{582C61F0-7BD6-4C4E-B65B-E482E1BF28C0}">
      <dgm:prSet/>
      <dgm:spPr/>
      <dgm:t>
        <a:bodyPr/>
        <a:lstStyle/>
        <a:p>
          <a:endParaRPr lang="en-US"/>
        </a:p>
      </dgm:t>
    </dgm:pt>
    <dgm:pt modelId="{11B01466-38D6-47D9-916F-361B35FDBEA4}">
      <dgm:prSet/>
      <dgm:spPr/>
      <dgm:t>
        <a:bodyPr/>
        <a:lstStyle/>
        <a:p>
          <a:r>
            <a:rPr lang="en-US" dirty="0"/>
            <a:t>Review and Revise Submitted Measures</a:t>
          </a:r>
        </a:p>
      </dgm:t>
    </dgm:pt>
    <dgm:pt modelId="{AA85ABD0-0F0E-4039-BC4D-937206837FB6}" type="parTrans" cxnId="{E07549E5-DF08-4D4D-87AE-0A1713F26ACB}">
      <dgm:prSet/>
      <dgm:spPr/>
      <dgm:t>
        <a:bodyPr/>
        <a:lstStyle/>
        <a:p>
          <a:endParaRPr lang="en-US"/>
        </a:p>
      </dgm:t>
    </dgm:pt>
    <dgm:pt modelId="{CB49C4AD-3E79-4F56-8FC0-4D50F1980188}" type="sibTrans" cxnId="{E07549E5-DF08-4D4D-87AE-0A1713F26ACB}">
      <dgm:prSet/>
      <dgm:spPr/>
      <dgm:t>
        <a:bodyPr/>
        <a:lstStyle/>
        <a:p>
          <a:endParaRPr lang="en-US"/>
        </a:p>
      </dgm:t>
    </dgm:pt>
    <dgm:pt modelId="{F3CD2AA1-39C6-4C7D-99BB-27203AA674D6}">
      <dgm:prSet/>
      <dgm:spPr/>
      <dgm:t>
        <a:bodyPr/>
        <a:lstStyle/>
        <a:p>
          <a:r>
            <a:rPr lang="en-US" dirty="0"/>
            <a:t>Draft MUC List</a:t>
          </a:r>
        </a:p>
      </dgm:t>
    </dgm:pt>
    <dgm:pt modelId="{D7C5CB1D-E510-4209-A767-AC288D1BE810}" type="parTrans" cxnId="{1854B0DB-1FCD-4645-A4F9-B1A22D407CD6}">
      <dgm:prSet/>
      <dgm:spPr/>
      <dgm:t>
        <a:bodyPr/>
        <a:lstStyle/>
        <a:p>
          <a:endParaRPr lang="en-US"/>
        </a:p>
      </dgm:t>
    </dgm:pt>
    <dgm:pt modelId="{D5482533-3C74-419A-BEB5-42CEED83C91D}" type="sibTrans" cxnId="{1854B0DB-1FCD-4645-A4F9-B1A22D407CD6}">
      <dgm:prSet/>
      <dgm:spPr/>
      <dgm:t>
        <a:bodyPr/>
        <a:lstStyle/>
        <a:p>
          <a:endParaRPr lang="en-US"/>
        </a:p>
      </dgm:t>
    </dgm:pt>
    <dgm:pt modelId="{515C4F6A-CBFB-490E-BF98-A8CA0EFCB5E4}">
      <dgm:prSet/>
      <dgm:spPr/>
      <dgm:t>
        <a:bodyPr/>
        <a:lstStyle/>
        <a:p>
          <a:r>
            <a:rPr lang="en-US" dirty="0"/>
            <a:t>Begin Revisions to Data Tool</a:t>
          </a:r>
        </a:p>
      </dgm:t>
    </dgm:pt>
    <dgm:pt modelId="{64691C83-BA16-4D9C-99FF-D7DBFD5412ED}" type="parTrans" cxnId="{59B8FAE6-90D3-47BA-B42A-C679C3BE1FFA}">
      <dgm:prSet/>
      <dgm:spPr/>
      <dgm:t>
        <a:bodyPr/>
        <a:lstStyle/>
        <a:p>
          <a:endParaRPr lang="en-US"/>
        </a:p>
      </dgm:t>
    </dgm:pt>
    <dgm:pt modelId="{EE6AEAB3-B1DC-4505-9112-B975474DD7B2}" type="sibTrans" cxnId="{59B8FAE6-90D3-47BA-B42A-C679C3BE1FFA}">
      <dgm:prSet/>
      <dgm:spPr/>
      <dgm:t>
        <a:bodyPr/>
        <a:lstStyle/>
        <a:p>
          <a:endParaRPr lang="en-US"/>
        </a:p>
      </dgm:t>
    </dgm:pt>
    <dgm:pt modelId="{8541070D-4CEF-422C-A276-CB34F6294F03}" type="pres">
      <dgm:prSet presAssocID="{373455AF-3B5A-42DB-8831-E2D975B5D045}" presName="Name0" presStyleCnt="0">
        <dgm:presLayoutVars>
          <dgm:dir/>
          <dgm:resizeHandles val="exact"/>
        </dgm:presLayoutVars>
      </dgm:prSet>
      <dgm:spPr/>
    </dgm:pt>
    <dgm:pt modelId="{27040F07-D613-4120-85E8-46007BA4EF5E}" type="pres">
      <dgm:prSet presAssocID="{373455AF-3B5A-42DB-8831-E2D975B5D045}" presName="cycle" presStyleCnt="0"/>
      <dgm:spPr/>
    </dgm:pt>
    <dgm:pt modelId="{D01FB328-E27C-4856-9FB3-FA9CF452FDD1}" type="pres">
      <dgm:prSet presAssocID="{9EAEDA34-545E-4418-B039-7EF0F872A5EE}" presName="nodeFirstNode" presStyleLbl="node1" presStyleIdx="0" presStyleCnt="6">
        <dgm:presLayoutVars>
          <dgm:bulletEnabled val="1"/>
        </dgm:presLayoutVars>
      </dgm:prSet>
      <dgm:spPr/>
    </dgm:pt>
    <dgm:pt modelId="{80E29FBF-F64A-418F-9B59-4F842C86B233}" type="pres">
      <dgm:prSet presAssocID="{32B137A9-503E-4F7A-984B-C3E8F22923BB}" presName="sibTransFirstNode" presStyleLbl="bgShp" presStyleIdx="0" presStyleCnt="1"/>
      <dgm:spPr/>
    </dgm:pt>
    <dgm:pt modelId="{FF770C35-2849-4254-A0B9-34892FE3F217}" type="pres">
      <dgm:prSet presAssocID="{D50C6DAB-DBFC-4DF6-AF1E-A7E572F3A99F}" presName="nodeFollowingNodes" presStyleLbl="node1" presStyleIdx="1" presStyleCnt="6">
        <dgm:presLayoutVars>
          <dgm:bulletEnabled val="1"/>
        </dgm:presLayoutVars>
      </dgm:prSet>
      <dgm:spPr/>
    </dgm:pt>
    <dgm:pt modelId="{5C2AE626-224F-49A5-AE86-EE4F8F591689}" type="pres">
      <dgm:prSet presAssocID="{11B01466-38D6-47D9-916F-361B35FDBEA4}" presName="nodeFollowingNodes" presStyleLbl="node1" presStyleIdx="2" presStyleCnt="6">
        <dgm:presLayoutVars>
          <dgm:bulletEnabled val="1"/>
        </dgm:presLayoutVars>
      </dgm:prSet>
      <dgm:spPr/>
    </dgm:pt>
    <dgm:pt modelId="{BC993BC8-2BB0-43B2-81A1-253F62509AB6}" type="pres">
      <dgm:prSet presAssocID="{F3CD2AA1-39C6-4C7D-99BB-27203AA674D6}" presName="nodeFollowingNodes" presStyleLbl="node1" presStyleIdx="3" presStyleCnt="6">
        <dgm:presLayoutVars>
          <dgm:bulletEnabled val="1"/>
        </dgm:presLayoutVars>
      </dgm:prSet>
      <dgm:spPr/>
    </dgm:pt>
    <dgm:pt modelId="{EFD1A356-4557-4088-A9FD-0849AF5F24D5}" type="pres">
      <dgm:prSet presAssocID="{D957B39A-94F8-462F-824B-407D81EDB0F7}" presName="nodeFollowingNodes" presStyleLbl="node1" presStyleIdx="4" presStyleCnt="6">
        <dgm:presLayoutVars>
          <dgm:bulletEnabled val="1"/>
        </dgm:presLayoutVars>
      </dgm:prSet>
      <dgm:spPr/>
    </dgm:pt>
    <dgm:pt modelId="{8CCF8186-C390-4F71-932A-E96A6D82B37F}" type="pres">
      <dgm:prSet presAssocID="{515C4F6A-CBFB-490E-BF98-A8CA0EFCB5E4}" presName="nodeFollowingNodes" presStyleLbl="node1" presStyleIdx="5" presStyleCnt="6">
        <dgm:presLayoutVars>
          <dgm:bulletEnabled val="1"/>
        </dgm:presLayoutVars>
      </dgm:prSet>
      <dgm:spPr/>
    </dgm:pt>
  </dgm:ptLst>
  <dgm:cxnLst>
    <dgm:cxn modelId="{E3A76921-4BE9-4072-B671-B3CC1FA86B5A}" type="presOf" srcId="{515C4F6A-CBFB-490E-BF98-A8CA0EFCB5E4}" destId="{8CCF8186-C390-4F71-932A-E96A6D82B37F}" srcOrd="0" destOrd="0" presId="urn:microsoft.com/office/officeart/2005/8/layout/cycle3"/>
    <dgm:cxn modelId="{6FFC6023-8F2C-4AB5-A4A3-8045795944E3}" type="presOf" srcId="{D957B39A-94F8-462F-824B-407D81EDB0F7}" destId="{EFD1A356-4557-4088-A9FD-0849AF5F24D5}" srcOrd="0" destOrd="0" presId="urn:microsoft.com/office/officeart/2005/8/layout/cycle3"/>
    <dgm:cxn modelId="{B1A3FE2B-546D-4494-81B2-D09304C9BBA5}" srcId="{373455AF-3B5A-42DB-8831-E2D975B5D045}" destId="{9EAEDA34-545E-4418-B039-7EF0F872A5EE}" srcOrd="0" destOrd="0" parTransId="{BAB7960F-566A-41E0-A399-644082A50FCE}" sibTransId="{32B137A9-503E-4F7A-984B-C3E8F22923BB}"/>
    <dgm:cxn modelId="{E1C19442-7C8F-4DF1-9036-4236BEE92B47}" type="presOf" srcId="{32B137A9-503E-4F7A-984B-C3E8F22923BB}" destId="{80E29FBF-F64A-418F-9B59-4F842C86B233}" srcOrd="0" destOrd="0" presId="urn:microsoft.com/office/officeart/2005/8/layout/cycle3"/>
    <dgm:cxn modelId="{E628B56C-AC78-406B-8385-26B82FB94480}" type="presOf" srcId="{11B01466-38D6-47D9-916F-361B35FDBEA4}" destId="{5C2AE626-224F-49A5-AE86-EE4F8F591689}" srcOrd="0" destOrd="0" presId="urn:microsoft.com/office/officeart/2005/8/layout/cycle3"/>
    <dgm:cxn modelId="{DA302292-3BE0-4399-A25C-8A5944020796}" type="presOf" srcId="{F3CD2AA1-39C6-4C7D-99BB-27203AA674D6}" destId="{BC993BC8-2BB0-43B2-81A1-253F62509AB6}" srcOrd="0" destOrd="0" presId="urn:microsoft.com/office/officeart/2005/8/layout/cycle3"/>
    <dgm:cxn modelId="{44D438C9-8917-4BE1-9935-C0A897C79C88}" type="presOf" srcId="{373455AF-3B5A-42DB-8831-E2D975B5D045}" destId="{8541070D-4CEF-422C-A276-CB34F6294F03}" srcOrd="0" destOrd="0" presId="urn:microsoft.com/office/officeart/2005/8/layout/cycle3"/>
    <dgm:cxn modelId="{711845CE-4D10-42E0-9EC3-3EA85DAC721A}" type="presOf" srcId="{9EAEDA34-545E-4418-B039-7EF0F872A5EE}" destId="{D01FB328-E27C-4856-9FB3-FA9CF452FDD1}" srcOrd="0" destOrd="0" presId="urn:microsoft.com/office/officeart/2005/8/layout/cycle3"/>
    <dgm:cxn modelId="{1854B0DB-1FCD-4645-A4F9-B1A22D407CD6}" srcId="{373455AF-3B5A-42DB-8831-E2D975B5D045}" destId="{F3CD2AA1-39C6-4C7D-99BB-27203AA674D6}" srcOrd="3" destOrd="0" parTransId="{D7C5CB1D-E510-4209-A767-AC288D1BE810}" sibTransId="{D5482533-3C74-419A-BEB5-42CEED83C91D}"/>
    <dgm:cxn modelId="{E07549E5-DF08-4D4D-87AE-0A1713F26ACB}" srcId="{373455AF-3B5A-42DB-8831-E2D975B5D045}" destId="{11B01466-38D6-47D9-916F-361B35FDBEA4}" srcOrd="2" destOrd="0" parTransId="{AA85ABD0-0F0E-4039-BC4D-937206837FB6}" sibTransId="{CB49C4AD-3E79-4F56-8FC0-4D50F1980188}"/>
    <dgm:cxn modelId="{59B8FAE6-90D3-47BA-B42A-C679C3BE1FFA}" srcId="{373455AF-3B5A-42DB-8831-E2D975B5D045}" destId="{515C4F6A-CBFB-490E-BF98-A8CA0EFCB5E4}" srcOrd="5" destOrd="0" parTransId="{64691C83-BA16-4D9C-99FF-D7DBFD5412ED}" sibTransId="{EE6AEAB3-B1DC-4505-9112-B975474DD7B2}"/>
    <dgm:cxn modelId="{363588E9-84AB-44DA-87E5-B3EEDB1E983E}" type="presOf" srcId="{D50C6DAB-DBFC-4DF6-AF1E-A7E572F3A99F}" destId="{FF770C35-2849-4254-A0B9-34892FE3F217}" srcOrd="0" destOrd="0" presId="urn:microsoft.com/office/officeart/2005/8/layout/cycle3"/>
    <dgm:cxn modelId="{582C61F0-7BD6-4C4E-B65B-E482E1BF28C0}" srcId="{373455AF-3B5A-42DB-8831-E2D975B5D045}" destId="{D957B39A-94F8-462F-824B-407D81EDB0F7}" srcOrd="4" destOrd="0" parTransId="{2831F3B6-E4C3-4736-8DBB-996E702237C3}" sibTransId="{54710EBF-EA87-4CEF-9E25-87413C8A7FF0}"/>
    <dgm:cxn modelId="{E215DBF4-0851-4F62-B469-8F580199FE99}" srcId="{373455AF-3B5A-42DB-8831-E2D975B5D045}" destId="{D50C6DAB-DBFC-4DF6-AF1E-A7E572F3A99F}" srcOrd="1" destOrd="0" parTransId="{E15FE487-9ECE-40B9-B21B-45428CF16A1A}" sibTransId="{A58E5B86-0562-4654-8E2E-ED104EAC9375}"/>
    <dgm:cxn modelId="{A4FFFB44-774A-45E8-8719-9345F3093178}" type="presParOf" srcId="{8541070D-4CEF-422C-A276-CB34F6294F03}" destId="{27040F07-D613-4120-85E8-46007BA4EF5E}" srcOrd="0" destOrd="0" presId="urn:microsoft.com/office/officeart/2005/8/layout/cycle3"/>
    <dgm:cxn modelId="{003934DC-6F41-4A5A-97E9-838B43BC9DA8}" type="presParOf" srcId="{27040F07-D613-4120-85E8-46007BA4EF5E}" destId="{D01FB328-E27C-4856-9FB3-FA9CF452FDD1}" srcOrd="0" destOrd="0" presId="urn:microsoft.com/office/officeart/2005/8/layout/cycle3"/>
    <dgm:cxn modelId="{4567CEE5-F0C7-4282-B5CD-018AE326C88F}" type="presParOf" srcId="{27040F07-D613-4120-85E8-46007BA4EF5E}" destId="{80E29FBF-F64A-418F-9B59-4F842C86B233}" srcOrd="1" destOrd="0" presId="urn:microsoft.com/office/officeart/2005/8/layout/cycle3"/>
    <dgm:cxn modelId="{4211E4A7-66FA-45CA-9709-3188117DCD51}" type="presParOf" srcId="{27040F07-D613-4120-85E8-46007BA4EF5E}" destId="{FF770C35-2849-4254-A0B9-34892FE3F217}" srcOrd="2" destOrd="0" presId="urn:microsoft.com/office/officeart/2005/8/layout/cycle3"/>
    <dgm:cxn modelId="{B8BDA76F-4ECC-46BF-BF22-E40506E65144}" type="presParOf" srcId="{27040F07-D613-4120-85E8-46007BA4EF5E}" destId="{5C2AE626-224F-49A5-AE86-EE4F8F591689}" srcOrd="3" destOrd="0" presId="urn:microsoft.com/office/officeart/2005/8/layout/cycle3"/>
    <dgm:cxn modelId="{17570B28-F6DB-48F8-A2B8-83E94DFB72AA}" type="presParOf" srcId="{27040F07-D613-4120-85E8-46007BA4EF5E}" destId="{BC993BC8-2BB0-43B2-81A1-253F62509AB6}" srcOrd="4" destOrd="0" presId="urn:microsoft.com/office/officeart/2005/8/layout/cycle3"/>
    <dgm:cxn modelId="{D4B3EDF0-76F2-4C3D-8366-2A7105144B8C}" type="presParOf" srcId="{27040F07-D613-4120-85E8-46007BA4EF5E}" destId="{EFD1A356-4557-4088-A9FD-0849AF5F24D5}" srcOrd="5" destOrd="0" presId="urn:microsoft.com/office/officeart/2005/8/layout/cycle3"/>
    <dgm:cxn modelId="{AC2243C7-B6F6-40C4-8A06-47A244EC5A7F}" type="presParOf" srcId="{27040F07-D613-4120-85E8-46007BA4EF5E}" destId="{8CCF8186-C390-4F71-932A-E96A6D82B37F}" srcOrd="6" destOrd="0" presId="urn:microsoft.com/office/officeart/2005/8/layout/cycle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5629DF-0F89-4026-A914-C1DE4EEB4FFC}" type="doc">
      <dgm:prSet loTypeId="urn:microsoft.com/office/officeart/2005/8/layout/hProcess9" loCatId="process" qsTypeId="urn:microsoft.com/office/officeart/2005/8/quickstyle/simple1" qsCatId="simple" csTypeId="urn:microsoft.com/office/officeart/2005/8/colors/accent1_2" csCatId="accent1" phldr="1"/>
      <dgm:spPr/>
    </dgm:pt>
    <dgm:pt modelId="{028D83E1-2282-4392-85C3-56B921558AB0}">
      <dgm:prSet/>
      <dgm:spPr/>
      <dgm:t>
        <a:bodyPr/>
        <a:lstStyle/>
        <a:p>
          <a:pPr algn="ctr" rtl="0"/>
          <a:r>
            <a:rPr lang="en-US" b="1" dirty="0">
              <a:solidFill>
                <a:schemeClr val="tx1"/>
              </a:solidFill>
              <a:latin typeface="Verdana" panose="020B0604030504040204" pitchFamily="34" charset="0"/>
              <a:ea typeface="Verdana" panose="020B0604030504040204" pitchFamily="34" charset="0"/>
              <a:cs typeface="Verdana" panose="020B0604030504040204" pitchFamily="34" charset="0"/>
            </a:rPr>
            <a:t>January 31: </a:t>
          </a:r>
        </a:p>
        <a:p>
          <a:pPr algn="l" rtl="0"/>
          <a:r>
            <a:rPr lang="en-US" dirty="0">
              <a:latin typeface="Verdana" panose="020B0604030504040204" pitchFamily="34" charset="0"/>
              <a:ea typeface="Verdana" panose="020B0604030504040204" pitchFamily="34" charset="0"/>
              <a:cs typeface="Verdana" panose="020B0604030504040204" pitchFamily="34" charset="0"/>
            </a:rPr>
            <a:t>JIRA opened for new candidate measures</a:t>
          </a:r>
          <a:r>
            <a:rPr lang="en-US" dirty="0"/>
            <a:t>	 </a:t>
          </a:r>
        </a:p>
      </dgm:t>
    </dgm:pt>
    <dgm:pt modelId="{904FA228-5AF9-4E8F-8581-3C0DA34DEA71}" type="parTrans" cxnId="{6DDF9A18-F81A-430D-967B-8336691748B4}">
      <dgm:prSet/>
      <dgm:spPr/>
      <dgm:t>
        <a:bodyPr/>
        <a:lstStyle/>
        <a:p>
          <a:endParaRPr lang="en-US"/>
        </a:p>
      </dgm:t>
    </dgm:pt>
    <dgm:pt modelId="{7017341A-5C77-4716-8179-2FEF7A184CA9}" type="sibTrans" cxnId="{6DDF9A18-F81A-430D-967B-8336691748B4}">
      <dgm:prSet/>
      <dgm:spPr/>
      <dgm:t>
        <a:bodyPr/>
        <a:lstStyle/>
        <a:p>
          <a:endParaRPr lang="en-US"/>
        </a:p>
      </dgm:t>
    </dgm:pt>
    <dgm:pt modelId="{4352709D-BE19-4A36-89C8-9C78ED2E7FBA}">
      <dgm:prSet phldrT="[Text]"/>
      <dgm:spPr/>
      <dgm:t>
        <a:bodyPr/>
        <a:lstStyle/>
        <a:p>
          <a:r>
            <a:rPr lang="en-US" b="1" dirty="0">
              <a:solidFill>
                <a:schemeClr val="tx1"/>
              </a:solidFill>
            </a:rPr>
            <a:t> </a:t>
          </a:r>
          <a:r>
            <a:rPr lang="en-US" b="1" dirty="0">
              <a:solidFill>
                <a:schemeClr val="tx1"/>
              </a:solidFill>
              <a:latin typeface="Verdana" panose="020B0604030504040204" pitchFamily="34" charset="0"/>
              <a:ea typeface="Verdana" panose="020B0604030504040204" pitchFamily="34" charset="0"/>
              <a:cs typeface="Verdana" panose="020B0604030504040204" pitchFamily="34" charset="0"/>
            </a:rPr>
            <a:t>May 1:</a:t>
          </a:r>
        </a:p>
        <a:p>
          <a:r>
            <a:rPr lang="en-US" dirty="0">
              <a:latin typeface="Verdana" panose="020B0604030504040204" pitchFamily="34" charset="0"/>
              <a:ea typeface="Verdana" panose="020B0604030504040204" pitchFamily="34" charset="0"/>
              <a:cs typeface="Verdana" panose="020B0604030504040204" pitchFamily="34" charset="0"/>
            </a:rPr>
            <a:t>Official MUC season starts </a:t>
          </a:r>
        </a:p>
      </dgm:t>
    </dgm:pt>
    <dgm:pt modelId="{664BD46E-FD28-4CC2-8D00-8EB8C827A58C}" type="parTrans" cxnId="{F21FA663-C1F9-4F3A-A719-C0F9484223CA}">
      <dgm:prSet/>
      <dgm:spPr/>
      <dgm:t>
        <a:bodyPr/>
        <a:lstStyle/>
        <a:p>
          <a:endParaRPr lang="en-US"/>
        </a:p>
      </dgm:t>
    </dgm:pt>
    <dgm:pt modelId="{0FC51349-2F03-4A64-B34B-478877D9B9C3}" type="sibTrans" cxnId="{F21FA663-C1F9-4F3A-A719-C0F9484223CA}">
      <dgm:prSet/>
      <dgm:spPr/>
      <dgm:t>
        <a:bodyPr/>
        <a:lstStyle/>
        <a:p>
          <a:endParaRPr lang="en-US"/>
        </a:p>
      </dgm:t>
    </dgm:pt>
    <dgm:pt modelId="{D10069C8-FED1-415B-B789-EFECE274D791}">
      <dgm:prSet phldrT="[Text]"/>
      <dgm:spPr/>
      <dgm:t>
        <a:bodyPr/>
        <a:lstStyle/>
        <a:p>
          <a:r>
            <a:rPr lang="en-US" b="1" dirty="0">
              <a:solidFill>
                <a:schemeClr val="tx1"/>
              </a:solidFill>
              <a:latin typeface="Verdana" panose="020B0604030504040204" pitchFamily="34" charset="0"/>
              <a:ea typeface="Verdana" panose="020B0604030504040204" pitchFamily="34" charset="0"/>
              <a:cs typeface="Verdana" panose="020B0604030504040204" pitchFamily="34" charset="0"/>
            </a:rPr>
            <a:t>June 30: </a:t>
          </a:r>
        </a:p>
        <a:p>
          <a:r>
            <a:rPr lang="en-US" dirty="0">
              <a:latin typeface="Verdana" panose="020B0604030504040204" pitchFamily="34" charset="0"/>
              <a:ea typeface="Verdana" panose="020B0604030504040204" pitchFamily="34" charset="0"/>
              <a:cs typeface="Verdana" panose="020B0604030504040204" pitchFamily="34" charset="0"/>
            </a:rPr>
            <a:t>JIRA closes for measure submission  </a:t>
          </a:r>
        </a:p>
      </dgm:t>
    </dgm:pt>
    <dgm:pt modelId="{F3DA268A-0E1D-4786-A274-50AFDA7A2B0B}" type="parTrans" cxnId="{C6ED128B-94CF-4CF0-8C5D-6EC7879D576C}">
      <dgm:prSet/>
      <dgm:spPr/>
      <dgm:t>
        <a:bodyPr/>
        <a:lstStyle/>
        <a:p>
          <a:endParaRPr lang="en-US"/>
        </a:p>
      </dgm:t>
    </dgm:pt>
    <dgm:pt modelId="{EEA60509-8689-45A8-A728-A97504902A14}" type="sibTrans" cxnId="{C6ED128B-94CF-4CF0-8C5D-6EC7879D576C}">
      <dgm:prSet/>
      <dgm:spPr/>
      <dgm:t>
        <a:bodyPr/>
        <a:lstStyle/>
        <a:p>
          <a:endParaRPr lang="en-US"/>
        </a:p>
      </dgm:t>
    </dgm:pt>
    <dgm:pt modelId="{CA81D846-9215-44EE-8C01-AA3C445330DB}">
      <dgm:prSet phldrT="[Text]"/>
      <dgm:spPr/>
      <dgm:t>
        <a:bodyPr/>
        <a:lstStyle/>
        <a:p>
          <a:r>
            <a:rPr lang="en-US" b="1">
              <a:solidFill>
                <a:schemeClr val="tx1"/>
              </a:solidFill>
              <a:latin typeface="Verdana" panose="020B0604030504040204" pitchFamily="34" charset="0"/>
              <a:ea typeface="Verdana" panose="020B0604030504040204" pitchFamily="34" charset="0"/>
              <a:cs typeface="Verdana" panose="020B0604030504040204" pitchFamily="34" charset="0"/>
            </a:rPr>
            <a:t>July 21:</a:t>
          </a:r>
          <a:endParaRPr lang="en-US"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en-US" dirty="0">
              <a:latin typeface="Verdana" panose="020B0604030504040204" pitchFamily="34" charset="0"/>
              <a:ea typeface="Verdana" panose="020B0604030504040204" pitchFamily="34" charset="0"/>
              <a:cs typeface="Verdana" panose="020B0604030504040204" pitchFamily="34" charset="0"/>
            </a:rPr>
            <a:t>Draft MUC List prepared </a:t>
          </a:r>
        </a:p>
      </dgm:t>
    </dgm:pt>
    <dgm:pt modelId="{C0DF9BA8-AB58-45F0-AF9E-70516D07CDDC}" type="parTrans" cxnId="{5A63B8D8-CA73-4E01-9C03-1AFC46032EDF}">
      <dgm:prSet/>
      <dgm:spPr/>
      <dgm:t>
        <a:bodyPr/>
        <a:lstStyle/>
        <a:p>
          <a:endParaRPr lang="en-US"/>
        </a:p>
      </dgm:t>
    </dgm:pt>
    <dgm:pt modelId="{1DBF6FF6-D736-4A1E-8EC7-DDE6E026A0D4}" type="sibTrans" cxnId="{5A63B8D8-CA73-4E01-9C03-1AFC46032EDF}">
      <dgm:prSet/>
      <dgm:spPr/>
      <dgm:t>
        <a:bodyPr/>
        <a:lstStyle/>
        <a:p>
          <a:endParaRPr lang="en-US"/>
        </a:p>
      </dgm:t>
    </dgm:pt>
    <dgm:pt modelId="{6981FE20-FBE2-4E06-9CCD-15E2636D1AEE}">
      <dgm:prSet phldrT="[Text]"/>
      <dgm:spPr/>
      <dgm:t>
        <a:bodyPr/>
        <a:lstStyle/>
        <a:p>
          <a:r>
            <a:rPr lang="en-US" b="1" dirty="0">
              <a:solidFill>
                <a:schemeClr val="tx1"/>
              </a:solidFill>
              <a:latin typeface="Verdana" panose="020B0604030504040204" pitchFamily="34" charset="0"/>
              <a:ea typeface="Verdana" panose="020B0604030504040204" pitchFamily="34" charset="0"/>
              <a:cs typeface="Verdana" panose="020B0604030504040204" pitchFamily="34" charset="0"/>
            </a:rPr>
            <a:t>August 3:</a:t>
          </a:r>
        </a:p>
        <a:p>
          <a:r>
            <a:rPr lang="en-US" b="0" i="0" dirty="0">
              <a:solidFill>
                <a:schemeClr val="bg1"/>
              </a:solidFill>
              <a:latin typeface="Verdana" panose="020B0604030504040204" pitchFamily="34" charset="0"/>
              <a:ea typeface="Verdana" panose="020B0604030504040204" pitchFamily="34" charset="0"/>
              <a:cs typeface="Verdana" panose="020B0604030504040204" pitchFamily="34" charset="0"/>
            </a:rPr>
            <a:t>Federal Stakeholder Meeting (preview MUC List)</a:t>
          </a:r>
          <a:endParaRPr lang="en-US"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en-US" dirty="0"/>
        </a:p>
      </dgm:t>
    </dgm:pt>
    <dgm:pt modelId="{42B975FD-4986-4A77-A6F0-30EE5DBDABC0}" type="parTrans" cxnId="{5BC118D9-07E6-4DDB-BD8C-B6F3AD2535A7}">
      <dgm:prSet/>
      <dgm:spPr/>
      <dgm:t>
        <a:bodyPr/>
        <a:lstStyle/>
        <a:p>
          <a:endParaRPr lang="en-US"/>
        </a:p>
      </dgm:t>
    </dgm:pt>
    <dgm:pt modelId="{6D57CCE0-8C99-4CBF-8451-C73F4450267F}" type="sibTrans" cxnId="{5BC118D9-07E6-4DDB-BD8C-B6F3AD2535A7}">
      <dgm:prSet/>
      <dgm:spPr/>
      <dgm:t>
        <a:bodyPr/>
        <a:lstStyle/>
        <a:p>
          <a:endParaRPr lang="en-US"/>
        </a:p>
      </dgm:t>
    </dgm:pt>
    <dgm:pt modelId="{92BC8107-356D-4128-B2DC-1003EF0C15BD}">
      <dgm:prSet phldrT="[Text]"/>
      <dgm:spPr/>
      <dgm:t>
        <a:bodyPr/>
        <a:lstStyle/>
        <a:p>
          <a:r>
            <a:rPr lang="en-US" b="1" i="0" dirty="0">
              <a:solidFill>
                <a:schemeClr val="tx1"/>
              </a:solidFill>
              <a:latin typeface="Verdana" panose="020B0604030504040204" pitchFamily="34" charset="0"/>
              <a:ea typeface="Verdana" panose="020B0604030504040204" pitchFamily="34" charset="0"/>
              <a:cs typeface="Verdana" panose="020B0604030504040204" pitchFamily="34" charset="0"/>
            </a:rPr>
            <a:t>August 21:</a:t>
          </a:r>
          <a:endParaRPr lang="en-US"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en-US" dirty="0">
              <a:solidFill>
                <a:schemeClr val="bg1"/>
              </a:solidFill>
              <a:latin typeface="Verdana" panose="020B0604030504040204" pitchFamily="34" charset="0"/>
              <a:ea typeface="Verdana" panose="020B0604030504040204" pitchFamily="34" charset="0"/>
              <a:cs typeface="Verdana" panose="020B0604030504040204" pitchFamily="34" charset="0"/>
            </a:rPr>
            <a:t>MUC Clearance Process Begins</a:t>
          </a:r>
          <a:endParaRPr lang="en-US" b="1" i="0" dirty="0">
            <a:solidFill>
              <a:schemeClr val="bg1"/>
            </a:solidFill>
            <a:latin typeface="Verdana" panose="020B0604030504040204" pitchFamily="34" charset="0"/>
            <a:ea typeface="Verdana" panose="020B0604030504040204" pitchFamily="34" charset="0"/>
            <a:cs typeface="Verdana" panose="020B0604030504040204" pitchFamily="34" charset="0"/>
          </a:endParaRPr>
        </a:p>
      </dgm:t>
    </dgm:pt>
    <dgm:pt modelId="{33BE64F7-F6F6-49CE-B547-D485D9DE798A}" type="parTrans" cxnId="{52DD1237-596F-4554-B902-FAC6CE0F13BC}">
      <dgm:prSet/>
      <dgm:spPr/>
      <dgm:t>
        <a:bodyPr/>
        <a:lstStyle/>
        <a:p>
          <a:endParaRPr lang="en-US"/>
        </a:p>
      </dgm:t>
    </dgm:pt>
    <dgm:pt modelId="{18C9E05F-486B-44AE-9787-49FCBF888BFD}" type="sibTrans" cxnId="{52DD1237-596F-4554-B902-FAC6CE0F13BC}">
      <dgm:prSet/>
      <dgm:spPr/>
      <dgm:t>
        <a:bodyPr/>
        <a:lstStyle/>
        <a:p>
          <a:endParaRPr lang="en-US"/>
        </a:p>
      </dgm:t>
    </dgm:pt>
    <dgm:pt modelId="{E2DC9825-630B-479E-A477-9DB59B186443}" type="pres">
      <dgm:prSet presAssocID="{ED5629DF-0F89-4026-A914-C1DE4EEB4FFC}" presName="CompostProcess" presStyleCnt="0">
        <dgm:presLayoutVars>
          <dgm:dir/>
          <dgm:resizeHandles val="exact"/>
        </dgm:presLayoutVars>
      </dgm:prSet>
      <dgm:spPr/>
    </dgm:pt>
    <dgm:pt modelId="{BC00FE01-2078-45A7-BA39-9618BD82536E}" type="pres">
      <dgm:prSet presAssocID="{ED5629DF-0F89-4026-A914-C1DE4EEB4FFC}" presName="arrow" presStyleLbl="bgShp" presStyleIdx="0" presStyleCnt="1" custScaleX="117647"/>
      <dgm:spPr/>
    </dgm:pt>
    <dgm:pt modelId="{35A3DA28-26EC-4ABF-AA27-80119F50BECA}" type="pres">
      <dgm:prSet presAssocID="{ED5629DF-0F89-4026-A914-C1DE4EEB4FFC}" presName="linearProcess" presStyleCnt="0"/>
      <dgm:spPr/>
    </dgm:pt>
    <dgm:pt modelId="{D6D725F3-3BD9-4993-96BC-FAA680D99664}" type="pres">
      <dgm:prSet presAssocID="{028D83E1-2282-4392-85C3-56B921558AB0}" presName="textNode" presStyleLbl="node1" presStyleIdx="0" presStyleCnt="6">
        <dgm:presLayoutVars>
          <dgm:bulletEnabled val="1"/>
        </dgm:presLayoutVars>
      </dgm:prSet>
      <dgm:spPr/>
    </dgm:pt>
    <dgm:pt modelId="{602E3805-A3B6-4E27-BF40-44381C5B0E93}" type="pres">
      <dgm:prSet presAssocID="{7017341A-5C77-4716-8179-2FEF7A184CA9}" presName="sibTrans" presStyleCnt="0"/>
      <dgm:spPr/>
    </dgm:pt>
    <dgm:pt modelId="{AAACF739-444C-4A7F-AA4A-4CD9E974324B}" type="pres">
      <dgm:prSet presAssocID="{4352709D-BE19-4A36-89C8-9C78ED2E7FBA}" presName="textNode" presStyleLbl="node1" presStyleIdx="1" presStyleCnt="6">
        <dgm:presLayoutVars>
          <dgm:bulletEnabled val="1"/>
        </dgm:presLayoutVars>
      </dgm:prSet>
      <dgm:spPr/>
    </dgm:pt>
    <dgm:pt modelId="{E432EBD9-72B1-4FC8-AAC0-E5F7260CC8C3}" type="pres">
      <dgm:prSet presAssocID="{0FC51349-2F03-4A64-B34B-478877D9B9C3}" presName="sibTrans" presStyleCnt="0"/>
      <dgm:spPr/>
    </dgm:pt>
    <dgm:pt modelId="{32AFA965-C097-41AF-A66A-76979DA7FE6D}" type="pres">
      <dgm:prSet presAssocID="{D10069C8-FED1-415B-B789-EFECE274D791}" presName="textNode" presStyleLbl="node1" presStyleIdx="2" presStyleCnt="6">
        <dgm:presLayoutVars>
          <dgm:bulletEnabled val="1"/>
        </dgm:presLayoutVars>
      </dgm:prSet>
      <dgm:spPr/>
    </dgm:pt>
    <dgm:pt modelId="{9CC067F1-9DD9-4EB2-A440-E8F2AD8BC515}" type="pres">
      <dgm:prSet presAssocID="{EEA60509-8689-45A8-A728-A97504902A14}" presName="sibTrans" presStyleCnt="0"/>
      <dgm:spPr/>
    </dgm:pt>
    <dgm:pt modelId="{3141FE52-2732-4FF7-9417-2B272F088764}" type="pres">
      <dgm:prSet presAssocID="{CA81D846-9215-44EE-8C01-AA3C445330DB}" presName="textNode" presStyleLbl="node1" presStyleIdx="3" presStyleCnt="6">
        <dgm:presLayoutVars>
          <dgm:bulletEnabled val="1"/>
        </dgm:presLayoutVars>
      </dgm:prSet>
      <dgm:spPr/>
    </dgm:pt>
    <dgm:pt modelId="{D441B778-E372-4E33-8E06-C8A05516F383}" type="pres">
      <dgm:prSet presAssocID="{1DBF6FF6-D736-4A1E-8EC7-DDE6E026A0D4}" presName="sibTrans" presStyleCnt="0"/>
      <dgm:spPr/>
    </dgm:pt>
    <dgm:pt modelId="{CAFEF7CA-AF1A-43DB-AC35-2C82C87558F9}" type="pres">
      <dgm:prSet presAssocID="{6981FE20-FBE2-4E06-9CCD-15E2636D1AEE}" presName="textNode" presStyleLbl="node1" presStyleIdx="4" presStyleCnt="6">
        <dgm:presLayoutVars>
          <dgm:bulletEnabled val="1"/>
        </dgm:presLayoutVars>
      </dgm:prSet>
      <dgm:spPr/>
    </dgm:pt>
    <dgm:pt modelId="{B4DEC9F4-6FE2-4C53-A9CE-BDF9AEF4794F}" type="pres">
      <dgm:prSet presAssocID="{6D57CCE0-8C99-4CBF-8451-C73F4450267F}" presName="sibTrans" presStyleCnt="0"/>
      <dgm:spPr/>
    </dgm:pt>
    <dgm:pt modelId="{54397CEF-D33F-400B-BB28-5B9A79B1ABE8}" type="pres">
      <dgm:prSet presAssocID="{92BC8107-356D-4128-B2DC-1003EF0C15BD}" presName="textNode" presStyleLbl="node1" presStyleIdx="5" presStyleCnt="6" custLinFactNeighborX="3437" custLinFactNeighborY="360">
        <dgm:presLayoutVars>
          <dgm:bulletEnabled val="1"/>
        </dgm:presLayoutVars>
      </dgm:prSet>
      <dgm:spPr/>
    </dgm:pt>
  </dgm:ptLst>
  <dgm:cxnLst>
    <dgm:cxn modelId="{6DDF9A18-F81A-430D-967B-8336691748B4}" srcId="{ED5629DF-0F89-4026-A914-C1DE4EEB4FFC}" destId="{028D83E1-2282-4392-85C3-56B921558AB0}" srcOrd="0" destOrd="0" parTransId="{904FA228-5AF9-4E8F-8581-3C0DA34DEA71}" sibTransId="{7017341A-5C77-4716-8179-2FEF7A184CA9}"/>
    <dgm:cxn modelId="{52DD1237-596F-4554-B902-FAC6CE0F13BC}" srcId="{ED5629DF-0F89-4026-A914-C1DE4EEB4FFC}" destId="{92BC8107-356D-4128-B2DC-1003EF0C15BD}" srcOrd="5" destOrd="0" parTransId="{33BE64F7-F6F6-49CE-B547-D485D9DE798A}" sibTransId="{18C9E05F-486B-44AE-9787-49FCBF888BFD}"/>
    <dgm:cxn modelId="{F21FA663-C1F9-4F3A-A719-C0F9484223CA}" srcId="{ED5629DF-0F89-4026-A914-C1DE4EEB4FFC}" destId="{4352709D-BE19-4A36-89C8-9C78ED2E7FBA}" srcOrd="1" destOrd="0" parTransId="{664BD46E-FD28-4CC2-8D00-8EB8C827A58C}" sibTransId="{0FC51349-2F03-4A64-B34B-478877D9B9C3}"/>
    <dgm:cxn modelId="{C6ED128B-94CF-4CF0-8C5D-6EC7879D576C}" srcId="{ED5629DF-0F89-4026-A914-C1DE4EEB4FFC}" destId="{D10069C8-FED1-415B-B789-EFECE274D791}" srcOrd="2" destOrd="0" parTransId="{F3DA268A-0E1D-4786-A274-50AFDA7A2B0B}" sibTransId="{EEA60509-8689-45A8-A728-A97504902A14}"/>
    <dgm:cxn modelId="{1D09B5A3-7E23-441A-9779-B629AEFF3245}" type="presOf" srcId="{CA81D846-9215-44EE-8C01-AA3C445330DB}" destId="{3141FE52-2732-4FF7-9417-2B272F088764}" srcOrd="0" destOrd="0" presId="urn:microsoft.com/office/officeart/2005/8/layout/hProcess9"/>
    <dgm:cxn modelId="{F3D39DB1-660E-4131-A47A-485CD81D1888}" type="presOf" srcId="{92BC8107-356D-4128-B2DC-1003EF0C15BD}" destId="{54397CEF-D33F-400B-BB28-5B9A79B1ABE8}" srcOrd="0" destOrd="0" presId="urn:microsoft.com/office/officeart/2005/8/layout/hProcess9"/>
    <dgm:cxn modelId="{988F20C5-29EC-4DB8-8011-E6362CCB111F}" type="presOf" srcId="{4352709D-BE19-4A36-89C8-9C78ED2E7FBA}" destId="{AAACF739-444C-4A7F-AA4A-4CD9E974324B}" srcOrd="0" destOrd="0" presId="urn:microsoft.com/office/officeart/2005/8/layout/hProcess9"/>
    <dgm:cxn modelId="{35F4EBC7-271C-4D5A-A1CC-29F66958E56F}" type="presOf" srcId="{028D83E1-2282-4392-85C3-56B921558AB0}" destId="{D6D725F3-3BD9-4993-96BC-FAA680D99664}" srcOrd="0" destOrd="0" presId="urn:microsoft.com/office/officeart/2005/8/layout/hProcess9"/>
    <dgm:cxn modelId="{BAC0CFCF-D34A-4534-B4F0-1F0DD7E3AE1E}" type="presOf" srcId="{D10069C8-FED1-415B-B789-EFECE274D791}" destId="{32AFA965-C097-41AF-A66A-76979DA7FE6D}" srcOrd="0" destOrd="0" presId="urn:microsoft.com/office/officeart/2005/8/layout/hProcess9"/>
    <dgm:cxn modelId="{5A63B8D8-CA73-4E01-9C03-1AFC46032EDF}" srcId="{ED5629DF-0F89-4026-A914-C1DE4EEB4FFC}" destId="{CA81D846-9215-44EE-8C01-AA3C445330DB}" srcOrd="3" destOrd="0" parTransId="{C0DF9BA8-AB58-45F0-AF9E-70516D07CDDC}" sibTransId="{1DBF6FF6-D736-4A1E-8EC7-DDE6E026A0D4}"/>
    <dgm:cxn modelId="{5BC118D9-07E6-4DDB-BD8C-B6F3AD2535A7}" srcId="{ED5629DF-0F89-4026-A914-C1DE4EEB4FFC}" destId="{6981FE20-FBE2-4E06-9CCD-15E2636D1AEE}" srcOrd="4" destOrd="0" parTransId="{42B975FD-4986-4A77-A6F0-30EE5DBDABC0}" sibTransId="{6D57CCE0-8C99-4CBF-8451-C73F4450267F}"/>
    <dgm:cxn modelId="{3353D7E7-B017-4732-A543-E7BFB8919EE2}" type="presOf" srcId="{6981FE20-FBE2-4E06-9CCD-15E2636D1AEE}" destId="{CAFEF7CA-AF1A-43DB-AC35-2C82C87558F9}" srcOrd="0" destOrd="0" presId="urn:microsoft.com/office/officeart/2005/8/layout/hProcess9"/>
    <dgm:cxn modelId="{04B92EFD-4E1B-4A0D-9ED2-8D198B7C6C51}" type="presOf" srcId="{ED5629DF-0F89-4026-A914-C1DE4EEB4FFC}" destId="{E2DC9825-630B-479E-A477-9DB59B186443}" srcOrd="0" destOrd="0" presId="urn:microsoft.com/office/officeart/2005/8/layout/hProcess9"/>
    <dgm:cxn modelId="{B7B7435C-BAE0-4EB4-988C-6C8AF7B4FE37}" type="presParOf" srcId="{E2DC9825-630B-479E-A477-9DB59B186443}" destId="{BC00FE01-2078-45A7-BA39-9618BD82536E}" srcOrd="0" destOrd="0" presId="urn:microsoft.com/office/officeart/2005/8/layout/hProcess9"/>
    <dgm:cxn modelId="{611F1012-D0E6-41B0-93E0-BA5AFF7829E2}" type="presParOf" srcId="{E2DC9825-630B-479E-A477-9DB59B186443}" destId="{35A3DA28-26EC-4ABF-AA27-80119F50BECA}" srcOrd="1" destOrd="0" presId="urn:microsoft.com/office/officeart/2005/8/layout/hProcess9"/>
    <dgm:cxn modelId="{DFD804E3-BF0E-4E3B-BE75-F6EBBAB87B02}" type="presParOf" srcId="{35A3DA28-26EC-4ABF-AA27-80119F50BECA}" destId="{D6D725F3-3BD9-4993-96BC-FAA680D99664}" srcOrd="0" destOrd="0" presId="urn:microsoft.com/office/officeart/2005/8/layout/hProcess9"/>
    <dgm:cxn modelId="{858CD111-B3F4-446A-88B0-FE565E2D857B}" type="presParOf" srcId="{35A3DA28-26EC-4ABF-AA27-80119F50BECA}" destId="{602E3805-A3B6-4E27-BF40-44381C5B0E93}" srcOrd="1" destOrd="0" presId="urn:microsoft.com/office/officeart/2005/8/layout/hProcess9"/>
    <dgm:cxn modelId="{DA0B71AE-D7C5-4D76-91D0-BC7CEA34E1D0}" type="presParOf" srcId="{35A3DA28-26EC-4ABF-AA27-80119F50BECA}" destId="{AAACF739-444C-4A7F-AA4A-4CD9E974324B}" srcOrd="2" destOrd="0" presId="urn:microsoft.com/office/officeart/2005/8/layout/hProcess9"/>
    <dgm:cxn modelId="{3EE06364-33F0-4F50-BEF6-DD78BA962C32}" type="presParOf" srcId="{35A3DA28-26EC-4ABF-AA27-80119F50BECA}" destId="{E432EBD9-72B1-4FC8-AAC0-E5F7260CC8C3}" srcOrd="3" destOrd="0" presId="urn:microsoft.com/office/officeart/2005/8/layout/hProcess9"/>
    <dgm:cxn modelId="{410CBCB5-9712-4D1F-90A3-821C037A2A7F}" type="presParOf" srcId="{35A3DA28-26EC-4ABF-AA27-80119F50BECA}" destId="{32AFA965-C097-41AF-A66A-76979DA7FE6D}" srcOrd="4" destOrd="0" presId="urn:microsoft.com/office/officeart/2005/8/layout/hProcess9"/>
    <dgm:cxn modelId="{DE5B478A-5841-439D-8E1A-1264C7D8E604}" type="presParOf" srcId="{35A3DA28-26EC-4ABF-AA27-80119F50BECA}" destId="{9CC067F1-9DD9-4EB2-A440-E8F2AD8BC515}" srcOrd="5" destOrd="0" presId="urn:microsoft.com/office/officeart/2005/8/layout/hProcess9"/>
    <dgm:cxn modelId="{EE033538-655C-49F8-8CCD-7226EC90280D}" type="presParOf" srcId="{35A3DA28-26EC-4ABF-AA27-80119F50BECA}" destId="{3141FE52-2732-4FF7-9417-2B272F088764}" srcOrd="6" destOrd="0" presId="urn:microsoft.com/office/officeart/2005/8/layout/hProcess9"/>
    <dgm:cxn modelId="{406BDCCF-A291-45A4-803A-FF6B87530BCF}" type="presParOf" srcId="{35A3DA28-26EC-4ABF-AA27-80119F50BECA}" destId="{D441B778-E372-4E33-8E06-C8A05516F383}" srcOrd="7" destOrd="0" presId="urn:microsoft.com/office/officeart/2005/8/layout/hProcess9"/>
    <dgm:cxn modelId="{AC6A13CA-7262-462B-AAA5-8EC47065114B}" type="presParOf" srcId="{35A3DA28-26EC-4ABF-AA27-80119F50BECA}" destId="{CAFEF7CA-AF1A-43DB-AC35-2C82C87558F9}" srcOrd="8" destOrd="0" presId="urn:microsoft.com/office/officeart/2005/8/layout/hProcess9"/>
    <dgm:cxn modelId="{9F56A3EE-A565-40C9-A728-393602EBA0C7}" type="presParOf" srcId="{35A3DA28-26EC-4ABF-AA27-80119F50BECA}" destId="{B4DEC9F4-6FE2-4C53-A9CE-BDF9AEF4794F}" srcOrd="9" destOrd="0" presId="urn:microsoft.com/office/officeart/2005/8/layout/hProcess9"/>
    <dgm:cxn modelId="{CB62FA07-3378-4300-A29F-6939619610CE}" type="presParOf" srcId="{35A3DA28-26EC-4ABF-AA27-80119F50BECA}" destId="{54397CEF-D33F-400B-BB28-5B9A79B1ABE8}"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C51EC42-3EF8-4E18-954E-D52A0201086C}" type="doc">
      <dgm:prSet loTypeId="urn:microsoft.com/office/officeart/2005/8/layout/pyramid2" loCatId="list" qsTypeId="urn:microsoft.com/office/officeart/2005/8/quickstyle/simple1" qsCatId="simple" csTypeId="urn:microsoft.com/office/officeart/2005/8/colors/accent1_2" csCatId="accent1" phldr="1"/>
      <dgm:spPr/>
    </dgm:pt>
    <dgm:pt modelId="{35594E64-9F86-47C8-9CB7-8EBB5A673D39}">
      <dgm:prSet/>
      <dgm:spPr/>
      <dgm:t>
        <a:bodyPr/>
        <a:lstStyle/>
        <a:p>
          <a:r>
            <a:rPr lang="en-US"/>
            <a:t>Support for Rulemaking</a:t>
          </a:r>
          <a:endParaRPr lang="en-US" dirty="0"/>
        </a:p>
      </dgm:t>
    </dgm:pt>
    <dgm:pt modelId="{9DFDB991-7C11-4726-86AE-F8C94C56E82E}" type="parTrans" cxnId="{46531B69-14B0-459A-A677-181AA37FEE2E}">
      <dgm:prSet/>
      <dgm:spPr/>
      <dgm:t>
        <a:bodyPr/>
        <a:lstStyle/>
        <a:p>
          <a:endParaRPr lang="en-US"/>
        </a:p>
      </dgm:t>
    </dgm:pt>
    <dgm:pt modelId="{DC49EA96-8A68-4857-9A14-9367214B55DB}" type="sibTrans" cxnId="{46531B69-14B0-459A-A677-181AA37FEE2E}">
      <dgm:prSet/>
      <dgm:spPr/>
      <dgm:t>
        <a:bodyPr/>
        <a:lstStyle/>
        <a:p>
          <a:endParaRPr lang="en-US"/>
        </a:p>
      </dgm:t>
    </dgm:pt>
    <dgm:pt modelId="{8E76E3BB-EBBE-4F7E-9D43-7BB1C255AAC4}">
      <dgm:prSet/>
      <dgm:spPr/>
      <dgm:t>
        <a:bodyPr/>
        <a:lstStyle/>
        <a:p>
          <a:r>
            <a:rPr lang="en-US"/>
            <a:t>Conditional Support for Rulemaking</a:t>
          </a:r>
          <a:endParaRPr lang="en-US" dirty="0"/>
        </a:p>
      </dgm:t>
    </dgm:pt>
    <dgm:pt modelId="{95B30A65-FD20-41BD-A90F-9CBCAB69CEFB}" type="parTrans" cxnId="{1802368D-DE48-4A88-B58A-5CD9CD6F841F}">
      <dgm:prSet/>
      <dgm:spPr/>
      <dgm:t>
        <a:bodyPr/>
        <a:lstStyle/>
        <a:p>
          <a:endParaRPr lang="en-US"/>
        </a:p>
      </dgm:t>
    </dgm:pt>
    <dgm:pt modelId="{B3AEF552-D80A-44B1-93E4-57AF7F9D4BB8}" type="sibTrans" cxnId="{1802368D-DE48-4A88-B58A-5CD9CD6F841F}">
      <dgm:prSet/>
      <dgm:spPr/>
      <dgm:t>
        <a:bodyPr/>
        <a:lstStyle/>
        <a:p>
          <a:endParaRPr lang="en-US"/>
        </a:p>
      </dgm:t>
    </dgm:pt>
    <dgm:pt modelId="{7141B0F5-6EA7-49B0-A593-4C04259B1F70}">
      <dgm:prSet/>
      <dgm:spPr/>
      <dgm:t>
        <a:bodyPr/>
        <a:lstStyle/>
        <a:p>
          <a:r>
            <a:rPr lang="en-US"/>
            <a:t>Refine and Resubmit Prior to Rulemaking</a:t>
          </a:r>
          <a:endParaRPr lang="en-US" dirty="0"/>
        </a:p>
      </dgm:t>
    </dgm:pt>
    <dgm:pt modelId="{04E5DED5-D399-42D7-AC05-D63C22881BBE}" type="parTrans" cxnId="{E465B0B5-C875-4590-95BE-230DFC7D1F49}">
      <dgm:prSet/>
      <dgm:spPr/>
      <dgm:t>
        <a:bodyPr/>
        <a:lstStyle/>
        <a:p>
          <a:endParaRPr lang="en-US"/>
        </a:p>
      </dgm:t>
    </dgm:pt>
    <dgm:pt modelId="{2E97F80B-E943-4E77-B218-61D2F6CC21E7}" type="sibTrans" cxnId="{E465B0B5-C875-4590-95BE-230DFC7D1F49}">
      <dgm:prSet/>
      <dgm:spPr/>
      <dgm:t>
        <a:bodyPr/>
        <a:lstStyle/>
        <a:p>
          <a:endParaRPr lang="en-US"/>
        </a:p>
      </dgm:t>
    </dgm:pt>
    <dgm:pt modelId="{F0D89973-FBD4-49D6-A803-ECF340CCB62C}">
      <dgm:prSet/>
      <dgm:spPr/>
      <dgm:t>
        <a:bodyPr/>
        <a:lstStyle/>
        <a:p>
          <a:r>
            <a:rPr lang="en-US"/>
            <a:t>Do Not Support for Rulemaking</a:t>
          </a:r>
          <a:endParaRPr lang="en-US" dirty="0"/>
        </a:p>
      </dgm:t>
    </dgm:pt>
    <dgm:pt modelId="{48DA7D68-C669-46F5-B84B-D804FB8F0CF2}" type="parTrans" cxnId="{FDF54504-C07A-49D7-A7F6-CABF8C1C9E08}">
      <dgm:prSet/>
      <dgm:spPr/>
      <dgm:t>
        <a:bodyPr/>
        <a:lstStyle/>
        <a:p>
          <a:endParaRPr lang="en-US"/>
        </a:p>
      </dgm:t>
    </dgm:pt>
    <dgm:pt modelId="{A61E5B69-55B8-46A6-94B8-B460D429A5DC}" type="sibTrans" cxnId="{FDF54504-C07A-49D7-A7F6-CABF8C1C9E08}">
      <dgm:prSet/>
      <dgm:spPr/>
      <dgm:t>
        <a:bodyPr/>
        <a:lstStyle/>
        <a:p>
          <a:endParaRPr lang="en-US"/>
        </a:p>
      </dgm:t>
    </dgm:pt>
    <dgm:pt modelId="{4C6D343C-253A-458A-903A-D2A4FE543908}" type="pres">
      <dgm:prSet presAssocID="{7C51EC42-3EF8-4E18-954E-D52A0201086C}" presName="compositeShape" presStyleCnt="0">
        <dgm:presLayoutVars>
          <dgm:dir/>
          <dgm:resizeHandles/>
        </dgm:presLayoutVars>
      </dgm:prSet>
      <dgm:spPr/>
    </dgm:pt>
    <dgm:pt modelId="{DE67EF71-55D5-4659-8BEF-2849F8B4BE13}" type="pres">
      <dgm:prSet presAssocID="{7C51EC42-3EF8-4E18-954E-D52A0201086C}" presName="pyramid" presStyleLbl="node1" presStyleIdx="0" presStyleCnt="1" custLinFactNeighborX="804" custLinFactNeighborY="-2950"/>
      <dgm:spPr/>
    </dgm:pt>
    <dgm:pt modelId="{C7D0FDA7-DECC-49D1-8D41-54B02039FFD7}" type="pres">
      <dgm:prSet presAssocID="{7C51EC42-3EF8-4E18-954E-D52A0201086C}" presName="theList" presStyleCnt="0"/>
      <dgm:spPr/>
    </dgm:pt>
    <dgm:pt modelId="{E0364271-DC45-486D-9C30-BEFC0DAC9F02}" type="pres">
      <dgm:prSet presAssocID="{35594E64-9F86-47C8-9CB7-8EBB5A673D39}" presName="aNode" presStyleLbl="fgAcc1" presStyleIdx="0" presStyleCnt="4">
        <dgm:presLayoutVars>
          <dgm:bulletEnabled val="1"/>
        </dgm:presLayoutVars>
      </dgm:prSet>
      <dgm:spPr/>
    </dgm:pt>
    <dgm:pt modelId="{E64E5961-7675-4724-9FF3-5BA37165D9CE}" type="pres">
      <dgm:prSet presAssocID="{35594E64-9F86-47C8-9CB7-8EBB5A673D39}" presName="aSpace" presStyleCnt="0"/>
      <dgm:spPr/>
    </dgm:pt>
    <dgm:pt modelId="{1CA93F0C-CCD6-4F21-9042-F693D115A4FE}" type="pres">
      <dgm:prSet presAssocID="{8E76E3BB-EBBE-4F7E-9D43-7BB1C255AAC4}" presName="aNode" presStyleLbl="fgAcc1" presStyleIdx="1" presStyleCnt="4">
        <dgm:presLayoutVars>
          <dgm:bulletEnabled val="1"/>
        </dgm:presLayoutVars>
      </dgm:prSet>
      <dgm:spPr/>
    </dgm:pt>
    <dgm:pt modelId="{941F581D-C1D0-49AF-83CB-697357E0F618}" type="pres">
      <dgm:prSet presAssocID="{8E76E3BB-EBBE-4F7E-9D43-7BB1C255AAC4}" presName="aSpace" presStyleCnt="0"/>
      <dgm:spPr/>
    </dgm:pt>
    <dgm:pt modelId="{129243F1-D590-48FA-932A-D4BD1528D043}" type="pres">
      <dgm:prSet presAssocID="{7141B0F5-6EA7-49B0-A593-4C04259B1F70}" presName="aNode" presStyleLbl="fgAcc1" presStyleIdx="2" presStyleCnt="4">
        <dgm:presLayoutVars>
          <dgm:bulletEnabled val="1"/>
        </dgm:presLayoutVars>
      </dgm:prSet>
      <dgm:spPr/>
    </dgm:pt>
    <dgm:pt modelId="{12B90F4B-564F-466B-A3CE-6020AC2BD377}" type="pres">
      <dgm:prSet presAssocID="{7141B0F5-6EA7-49B0-A593-4C04259B1F70}" presName="aSpace" presStyleCnt="0"/>
      <dgm:spPr/>
    </dgm:pt>
    <dgm:pt modelId="{BA5213A1-E2CB-425C-A051-47B5D7CE29AB}" type="pres">
      <dgm:prSet presAssocID="{F0D89973-FBD4-49D6-A803-ECF340CCB62C}" presName="aNode" presStyleLbl="fgAcc1" presStyleIdx="3" presStyleCnt="4">
        <dgm:presLayoutVars>
          <dgm:bulletEnabled val="1"/>
        </dgm:presLayoutVars>
      </dgm:prSet>
      <dgm:spPr/>
    </dgm:pt>
    <dgm:pt modelId="{B56F8819-1B90-424F-8FA7-0ACAB20E3ACE}" type="pres">
      <dgm:prSet presAssocID="{F0D89973-FBD4-49D6-A803-ECF340CCB62C}" presName="aSpace" presStyleCnt="0"/>
      <dgm:spPr/>
    </dgm:pt>
  </dgm:ptLst>
  <dgm:cxnLst>
    <dgm:cxn modelId="{FDF54504-C07A-49D7-A7F6-CABF8C1C9E08}" srcId="{7C51EC42-3EF8-4E18-954E-D52A0201086C}" destId="{F0D89973-FBD4-49D6-A803-ECF340CCB62C}" srcOrd="3" destOrd="0" parTransId="{48DA7D68-C669-46F5-B84B-D804FB8F0CF2}" sibTransId="{A61E5B69-55B8-46A6-94B8-B460D429A5DC}"/>
    <dgm:cxn modelId="{EADAE51E-D9C0-4D99-988D-ED4D12639665}" type="presOf" srcId="{7C51EC42-3EF8-4E18-954E-D52A0201086C}" destId="{4C6D343C-253A-458A-903A-D2A4FE543908}" srcOrd="0" destOrd="0" presId="urn:microsoft.com/office/officeart/2005/8/layout/pyramid2"/>
    <dgm:cxn modelId="{9FFCF332-68E1-4DB1-A6C1-CAB6AC0F0882}" type="presOf" srcId="{8E76E3BB-EBBE-4F7E-9D43-7BB1C255AAC4}" destId="{1CA93F0C-CCD6-4F21-9042-F693D115A4FE}" srcOrd="0" destOrd="0" presId="urn:microsoft.com/office/officeart/2005/8/layout/pyramid2"/>
    <dgm:cxn modelId="{9B1CE034-0FC3-4DFB-B624-FDBEDCF831B6}" type="presOf" srcId="{7141B0F5-6EA7-49B0-A593-4C04259B1F70}" destId="{129243F1-D590-48FA-932A-D4BD1528D043}" srcOrd="0" destOrd="0" presId="urn:microsoft.com/office/officeart/2005/8/layout/pyramid2"/>
    <dgm:cxn modelId="{46531B69-14B0-459A-A677-181AA37FEE2E}" srcId="{7C51EC42-3EF8-4E18-954E-D52A0201086C}" destId="{35594E64-9F86-47C8-9CB7-8EBB5A673D39}" srcOrd="0" destOrd="0" parTransId="{9DFDB991-7C11-4726-86AE-F8C94C56E82E}" sibTransId="{DC49EA96-8A68-4857-9A14-9367214B55DB}"/>
    <dgm:cxn modelId="{1802368D-DE48-4A88-B58A-5CD9CD6F841F}" srcId="{7C51EC42-3EF8-4E18-954E-D52A0201086C}" destId="{8E76E3BB-EBBE-4F7E-9D43-7BB1C255AAC4}" srcOrd="1" destOrd="0" parTransId="{95B30A65-FD20-41BD-A90F-9CBCAB69CEFB}" sibTransId="{B3AEF552-D80A-44B1-93E4-57AF7F9D4BB8}"/>
    <dgm:cxn modelId="{0AAC90B0-8BE6-4309-BA23-3A7A0993FF4D}" type="presOf" srcId="{F0D89973-FBD4-49D6-A803-ECF340CCB62C}" destId="{BA5213A1-E2CB-425C-A051-47B5D7CE29AB}" srcOrd="0" destOrd="0" presId="urn:microsoft.com/office/officeart/2005/8/layout/pyramid2"/>
    <dgm:cxn modelId="{E465B0B5-C875-4590-95BE-230DFC7D1F49}" srcId="{7C51EC42-3EF8-4E18-954E-D52A0201086C}" destId="{7141B0F5-6EA7-49B0-A593-4C04259B1F70}" srcOrd="2" destOrd="0" parTransId="{04E5DED5-D399-42D7-AC05-D63C22881BBE}" sibTransId="{2E97F80B-E943-4E77-B218-61D2F6CC21E7}"/>
    <dgm:cxn modelId="{04D7BAC1-26FD-47B4-A747-CC35A85EAB1A}" type="presOf" srcId="{35594E64-9F86-47C8-9CB7-8EBB5A673D39}" destId="{E0364271-DC45-486D-9C30-BEFC0DAC9F02}" srcOrd="0" destOrd="0" presId="urn:microsoft.com/office/officeart/2005/8/layout/pyramid2"/>
    <dgm:cxn modelId="{2DB9B159-EEEB-404B-BDCE-A85DD0DDA482}" type="presParOf" srcId="{4C6D343C-253A-458A-903A-D2A4FE543908}" destId="{DE67EF71-55D5-4659-8BEF-2849F8B4BE13}" srcOrd="0" destOrd="0" presId="urn:microsoft.com/office/officeart/2005/8/layout/pyramid2"/>
    <dgm:cxn modelId="{C3A33DAC-0233-4E6E-96A1-AD982CF358D6}" type="presParOf" srcId="{4C6D343C-253A-458A-903A-D2A4FE543908}" destId="{C7D0FDA7-DECC-49D1-8D41-54B02039FFD7}" srcOrd="1" destOrd="0" presId="urn:microsoft.com/office/officeart/2005/8/layout/pyramid2"/>
    <dgm:cxn modelId="{0C81A5CB-9025-4E14-AFC9-368D66F93261}" type="presParOf" srcId="{C7D0FDA7-DECC-49D1-8D41-54B02039FFD7}" destId="{E0364271-DC45-486D-9C30-BEFC0DAC9F02}" srcOrd="0" destOrd="0" presId="urn:microsoft.com/office/officeart/2005/8/layout/pyramid2"/>
    <dgm:cxn modelId="{82AE0939-7454-4FED-A294-3EE77C4483C3}" type="presParOf" srcId="{C7D0FDA7-DECC-49D1-8D41-54B02039FFD7}" destId="{E64E5961-7675-4724-9FF3-5BA37165D9CE}" srcOrd="1" destOrd="0" presId="urn:microsoft.com/office/officeart/2005/8/layout/pyramid2"/>
    <dgm:cxn modelId="{3ECE27A6-2FD9-4DC7-A9F5-0D9AA7FBEAB9}" type="presParOf" srcId="{C7D0FDA7-DECC-49D1-8D41-54B02039FFD7}" destId="{1CA93F0C-CCD6-4F21-9042-F693D115A4FE}" srcOrd="2" destOrd="0" presId="urn:microsoft.com/office/officeart/2005/8/layout/pyramid2"/>
    <dgm:cxn modelId="{FB74FBC1-EBF7-4C50-9BA8-639418348053}" type="presParOf" srcId="{C7D0FDA7-DECC-49D1-8D41-54B02039FFD7}" destId="{941F581D-C1D0-49AF-83CB-697357E0F618}" srcOrd="3" destOrd="0" presId="urn:microsoft.com/office/officeart/2005/8/layout/pyramid2"/>
    <dgm:cxn modelId="{6F4643FD-081A-4BFB-BF31-D4FFE345BDF8}" type="presParOf" srcId="{C7D0FDA7-DECC-49D1-8D41-54B02039FFD7}" destId="{129243F1-D590-48FA-932A-D4BD1528D043}" srcOrd="4" destOrd="0" presId="urn:microsoft.com/office/officeart/2005/8/layout/pyramid2"/>
    <dgm:cxn modelId="{244369EA-134F-4A72-A68C-4C8178C785CE}" type="presParOf" srcId="{C7D0FDA7-DECC-49D1-8D41-54B02039FFD7}" destId="{12B90F4B-564F-466B-A3CE-6020AC2BD377}" srcOrd="5" destOrd="0" presId="urn:microsoft.com/office/officeart/2005/8/layout/pyramid2"/>
    <dgm:cxn modelId="{FE86351A-DBD9-4F56-B745-AF703E7B3AFB}" type="presParOf" srcId="{C7D0FDA7-DECC-49D1-8D41-54B02039FFD7}" destId="{BA5213A1-E2CB-425C-A051-47B5D7CE29AB}" srcOrd="6" destOrd="0" presId="urn:microsoft.com/office/officeart/2005/8/layout/pyramid2"/>
    <dgm:cxn modelId="{EBE0A54B-B45A-421A-965B-C193912262C0}" type="presParOf" srcId="{C7D0FDA7-DECC-49D1-8D41-54B02039FFD7}" destId="{B56F8819-1B90-424F-8FA7-0ACAB20E3ACE}"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CD7EFD2-352B-401B-BF52-64F0793B9ECD}" type="doc">
      <dgm:prSet loTypeId="urn:microsoft.com/office/officeart/2005/8/layout/hProcess9" loCatId="process" qsTypeId="urn:microsoft.com/office/officeart/2005/8/quickstyle/simple1" qsCatId="simple" csTypeId="urn:microsoft.com/office/officeart/2005/8/colors/accent6_2" csCatId="accent6" phldr="1"/>
      <dgm:spPr/>
    </dgm:pt>
    <dgm:pt modelId="{B571AB78-CE30-4ADC-B960-C685D6EDE97B}">
      <dgm:prSet phldrT="[Text]"/>
      <dgm:spPr/>
      <dgm:t>
        <a:bodyPr/>
        <a:lstStyle/>
        <a:p>
          <a:r>
            <a:rPr lang="en-US" dirty="0"/>
            <a:t>Recommendations on all individual measures under consideration </a:t>
          </a:r>
        </a:p>
        <a:p>
          <a:r>
            <a:rPr lang="en-US" dirty="0"/>
            <a:t>(Feb 1, spreadsheet format)</a:t>
          </a:r>
        </a:p>
      </dgm:t>
    </dgm:pt>
    <dgm:pt modelId="{093D22EF-5857-43DD-9027-35304844BF00}" type="parTrans" cxnId="{58DCB526-962C-42A7-AA7C-C31C2166D835}">
      <dgm:prSet/>
      <dgm:spPr/>
      <dgm:t>
        <a:bodyPr/>
        <a:lstStyle/>
        <a:p>
          <a:endParaRPr lang="en-US"/>
        </a:p>
      </dgm:t>
    </dgm:pt>
    <dgm:pt modelId="{BFA4792C-86C6-4F92-8EEB-8CDD02FA533C}" type="sibTrans" cxnId="{58DCB526-962C-42A7-AA7C-C31C2166D835}">
      <dgm:prSet/>
      <dgm:spPr/>
      <dgm:t>
        <a:bodyPr/>
        <a:lstStyle/>
        <a:p>
          <a:endParaRPr lang="en-US"/>
        </a:p>
      </dgm:t>
    </dgm:pt>
    <dgm:pt modelId="{948A5801-2385-4355-9F41-207C0E01D8B9}">
      <dgm:prSet phldrT="[Text]"/>
      <dgm:spPr/>
      <dgm:t>
        <a:bodyPr/>
        <a:lstStyle/>
        <a:p>
          <a:r>
            <a:rPr lang="en-US" dirty="0"/>
            <a:t>Guidance for hospital and PAC/LTC programs</a:t>
          </a:r>
        </a:p>
        <a:p>
          <a:r>
            <a:rPr lang="en-US" dirty="0"/>
            <a:t> (before Feb 15)</a:t>
          </a:r>
        </a:p>
      </dgm:t>
    </dgm:pt>
    <dgm:pt modelId="{4DDE65C6-A9C1-4605-8B1E-7BE7FA7119AA}" type="parTrans" cxnId="{E9F0000A-4E96-4E99-A62D-CB167ED51A6C}">
      <dgm:prSet/>
      <dgm:spPr/>
      <dgm:t>
        <a:bodyPr/>
        <a:lstStyle/>
        <a:p>
          <a:endParaRPr lang="en-US"/>
        </a:p>
      </dgm:t>
    </dgm:pt>
    <dgm:pt modelId="{88A460E4-1D87-42BC-8B2E-4AB05BA45AE0}" type="sibTrans" cxnId="{E9F0000A-4E96-4E99-A62D-CB167ED51A6C}">
      <dgm:prSet/>
      <dgm:spPr/>
      <dgm:t>
        <a:bodyPr/>
        <a:lstStyle/>
        <a:p>
          <a:endParaRPr lang="en-US"/>
        </a:p>
      </dgm:t>
    </dgm:pt>
    <dgm:pt modelId="{9BAA0986-A43B-4293-B7F7-0169F9D4067C}">
      <dgm:prSet phldrT="[Text]"/>
      <dgm:spPr/>
      <dgm:t>
        <a:bodyPr/>
        <a:lstStyle/>
        <a:p>
          <a:r>
            <a:rPr lang="en-US" dirty="0"/>
            <a:t>Guidance for clinician and special programs</a:t>
          </a:r>
        </a:p>
        <a:p>
          <a:r>
            <a:rPr lang="en-US" dirty="0"/>
            <a:t> (before Mar 15)</a:t>
          </a:r>
        </a:p>
      </dgm:t>
    </dgm:pt>
    <dgm:pt modelId="{47262CA3-4195-46EC-86DF-D372472632F8}" type="parTrans" cxnId="{4AA11C67-46C9-48CF-9565-71E42D914515}">
      <dgm:prSet/>
      <dgm:spPr/>
      <dgm:t>
        <a:bodyPr/>
        <a:lstStyle/>
        <a:p>
          <a:endParaRPr lang="en-US"/>
        </a:p>
      </dgm:t>
    </dgm:pt>
    <dgm:pt modelId="{BCAF73D2-E1C1-41F7-9513-78B171CDC5A1}" type="sibTrans" cxnId="{4AA11C67-46C9-48CF-9565-71E42D914515}">
      <dgm:prSet/>
      <dgm:spPr/>
      <dgm:t>
        <a:bodyPr/>
        <a:lstStyle/>
        <a:p>
          <a:endParaRPr lang="en-US"/>
        </a:p>
      </dgm:t>
    </dgm:pt>
    <dgm:pt modelId="{C95F67FE-1154-40FE-A1B3-842400A8D730}" type="pres">
      <dgm:prSet presAssocID="{2CD7EFD2-352B-401B-BF52-64F0793B9ECD}" presName="CompostProcess" presStyleCnt="0">
        <dgm:presLayoutVars>
          <dgm:dir/>
          <dgm:resizeHandles val="exact"/>
        </dgm:presLayoutVars>
      </dgm:prSet>
      <dgm:spPr/>
    </dgm:pt>
    <dgm:pt modelId="{90BF202A-1909-4BD1-BAD1-943258B70C0C}" type="pres">
      <dgm:prSet presAssocID="{2CD7EFD2-352B-401B-BF52-64F0793B9ECD}" presName="arrow" presStyleLbl="bgShp" presStyleIdx="0" presStyleCnt="1"/>
      <dgm:spPr/>
    </dgm:pt>
    <dgm:pt modelId="{25B8DFC2-CBC2-484E-8899-A96AAF8F4BA1}" type="pres">
      <dgm:prSet presAssocID="{2CD7EFD2-352B-401B-BF52-64F0793B9ECD}" presName="linearProcess" presStyleCnt="0"/>
      <dgm:spPr/>
    </dgm:pt>
    <dgm:pt modelId="{2CF3A8CC-473C-4577-B3D6-F9B856410535}" type="pres">
      <dgm:prSet presAssocID="{B571AB78-CE30-4ADC-B960-C685D6EDE97B}" presName="textNode" presStyleLbl="node1" presStyleIdx="0" presStyleCnt="3">
        <dgm:presLayoutVars>
          <dgm:bulletEnabled val="1"/>
        </dgm:presLayoutVars>
      </dgm:prSet>
      <dgm:spPr/>
    </dgm:pt>
    <dgm:pt modelId="{0F04695E-D28A-42A8-A929-2C355C3A4B7D}" type="pres">
      <dgm:prSet presAssocID="{BFA4792C-86C6-4F92-8EEB-8CDD02FA533C}" presName="sibTrans" presStyleCnt="0"/>
      <dgm:spPr/>
    </dgm:pt>
    <dgm:pt modelId="{EE0EE4B0-F4F9-4EE1-9EE9-AF630A70CF10}" type="pres">
      <dgm:prSet presAssocID="{948A5801-2385-4355-9F41-207C0E01D8B9}" presName="textNode" presStyleLbl="node1" presStyleIdx="1" presStyleCnt="3">
        <dgm:presLayoutVars>
          <dgm:bulletEnabled val="1"/>
        </dgm:presLayoutVars>
      </dgm:prSet>
      <dgm:spPr/>
    </dgm:pt>
    <dgm:pt modelId="{542B6374-6BFC-48FB-B233-751BD745B61D}" type="pres">
      <dgm:prSet presAssocID="{88A460E4-1D87-42BC-8B2E-4AB05BA45AE0}" presName="sibTrans" presStyleCnt="0"/>
      <dgm:spPr/>
    </dgm:pt>
    <dgm:pt modelId="{6C98C14D-580D-4EB6-A453-D80409C8E387}" type="pres">
      <dgm:prSet presAssocID="{9BAA0986-A43B-4293-B7F7-0169F9D4067C}" presName="textNode" presStyleLbl="node1" presStyleIdx="2" presStyleCnt="3">
        <dgm:presLayoutVars>
          <dgm:bulletEnabled val="1"/>
        </dgm:presLayoutVars>
      </dgm:prSet>
      <dgm:spPr/>
    </dgm:pt>
  </dgm:ptLst>
  <dgm:cxnLst>
    <dgm:cxn modelId="{E9F0000A-4E96-4E99-A62D-CB167ED51A6C}" srcId="{2CD7EFD2-352B-401B-BF52-64F0793B9ECD}" destId="{948A5801-2385-4355-9F41-207C0E01D8B9}" srcOrd="1" destOrd="0" parTransId="{4DDE65C6-A9C1-4605-8B1E-7BE7FA7119AA}" sibTransId="{88A460E4-1D87-42BC-8B2E-4AB05BA45AE0}"/>
    <dgm:cxn modelId="{58DCB526-962C-42A7-AA7C-C31C2166D835}" srcId="{2CD7EFD2-352B-401B-BF52-64F0793B9ECD}" destId="{B571AB78-CE30-4ADC-B960-C685D6EDE97B}" srcOrd="0" destOrd="0" parTransId="{093D22EF-5857-43DD-9027-35304844BF00}" sibTransId="{BFA4792C-86C6-4F92-8EEB-8CDD02FA533C}"/>
    <dgm:cxn modelId="{4AA11C67-46C9-48CF-9565-71E42D914515}" srcId="{2CD7EFD2-352B-401B-BF52-64F0793B9ECD}" destId="{9BAA0986-A43B-4293-B7F7-0169F9D4067C}" srcOrd="2" destOrd="0" parTransId="{47262CA3-4195-46EC-86DF-D372472632F8}" sibTransId="{BCAF73D2-E1C1-41F7-9513-78B171CDC5A1}"/>
    <dgm:cxn modelId="{CD24E04A-A1EF-478F-946D-3FEF8B7F9144}" type="presOf" srcId="{948A5801-2385-4355-9F41-207C0E01D8B9}" destId="{EE0EE4B0-F4F9-4EE1-9EE9-AF630A70CF10}" srcOrd="0" destOrd="0" presId="urn:microsoft.com/office/officeart/2005/8/layout/hProcess9"/>
    <dgm:cxn modelId="{EFD88654-3F5D-455C-B556-D64D705F571A}" type="presOf" srcId="{9BAA0986-A43B-4293-B7F7-0169F9D4067C}" destId="{6C98C14D-580D-4EB6-A453-D80409C8E387}" srcOrd="0" destOrd="0" presId="urn:microsoft.com/office/officeart/2005/8/layout/hProcess9"/>
    <dgm:cxn modelId="{36B14859-A7A3-4481-A0C6-CC0EAE2BA768}" type="presOf" srcId="{B571AB78-CE30-4ADC-B960-C685D6EDE97B}" destId="{2CF3A8CC-473C-4577-B3D6-F9B856410535}" srcOrd="0" destOrd="0" presId="urn:microsoft.com/office/officeart/2005/8/layout/hProcess9"/>
    <dgm:cxn modelId="{CAB65BAF-0EAE-469C-AC59-1F1FB1924AD4}" type="presOf" srcId="{2CD7EFD2-352B-401B-BF52-64F0793B9ECD}" destId="{C95F67FE-1154-40FE-A1B3-842400A8D730}" srcOrd="0" destOrd="0" presId="urn:microsoft.com/office/officeart/2005/8/layout/hProcess9"/>
    <dgm:cxn modelId="{C2E3FFA8-A625-4CE2-8E92-DE7537964DDB}" type="presParOf" srcId="{C95F67FE-1154-40FE-A1B3-842400A8D730}" destId="{90BF202A-1909-4BD1-BAD1-943258B70C0C}" srcOrd="0" destOrd="0" presId="urn:microsoft.com/office/officeart/2005/8/layout/hProcess9"/>
    <dgm:cxn modelId="{EB5F0AF5-4105-41BA-9D20-8426E96125EF}" type="presParOf" srcId="{C95F67FE-1154-40FE-A1B3-842400A8D730}" destId="{25B8DFC2-CBC2-484E-8899-A96AAF8F4BA1}" srcOrd="1" destOrd="0" presId="urn:microsoft.com/office/officeart/2005/8/layout/hProcess9"/>
    <dgm:cxn modelId="{CC3092BF-7630-4996-8683-27B2C0143120}" type="presParOf" srcId="{25B8DFC2-CBC2-484E-8899-A96AAF8F4BA1}" destId="{2CF3A8CC-473C-4577-B3D6-F9B856410535}" srcOrd="0" destOrd="0" presId="urn:microsoft.com/office/officeart/2005/8/layout/hProcess9"/>
    <dgm:cxn modelId="{04035368-AD29-4C28-B758-19118BE64921}" type="presParOf" srcId="{25B8DFC2-CBC2-484E-8899-A96AAF8F4BA1}" destId="{0F04695E-D28A-42A8-A929-2C355C3A4B7D}" srcOrd="1" destOrd="0" presId="urn:microsoft.com/office/officeart/2005/8/layout/hProcess9"/>
    <dgm:cxn modelId="{263BCE50-B7E5-4C81-B845-F05DE5B0515E}" type="presParOf" srcId="{25B8DFC2-CBC2-484E-8899-A96AAF8F4BA1}" destId="{EE0EE4B0-F4F9-4EE1-9EE9-AF630A70CF10}" srcOrd="2" destOrd="0" presId="urn:microsoft.com/office/officeart/2005/8/layout/hProcess9"/>
    <dgm:cxn modelId="{BEEC62FC-9AF6-40B5-8919-BCFD988D568B}" type="presParOf" srcId="{25B8DFC2-CBC2-484E-8899-A96AAF8F4BA1}" destId="{542B6374-6BFC-48FB-B233-751BD745B61D}" srcOrd="3" destOrd="0" presId="urn:microsoft.com/office/officeart/2005/8/layout/hProcess9"/>
    <dgm:cxn modelId="{A79DCE79-66F0-4270-9EF3-4EF39AFF00D8}" type="presParOf" srcId="{25B8DFC2-CBC2-484E-8899-A96AAF8F4BA1}" destId="{6C98C14D-580D-4EB6-A453-D80409C8E387}"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E29FBF-F64A-418F-9B59-4F842C86B233}">
      <dsp:nvSpPr>
        <dsp:cNvPr id="0" name=""/>
        <dsp:cNvSpPr/>
      </dsp:nvSpPr>
      <dsp:spPr>
        <a:xfrm>
          <a:off x="2118924" y="-64172"/>
          <a:ext cx="5058550" cy="5058550"/>
        </a:xfrm>
        <a:prstGeom prst="circularArrow">
          <a:avLst>
            <a:gd name="adj1" fmla="val 5544"/>
            <a:gd name="adj2" fmla="val 330680"/>
            <a:gd name="adj3" fmla="val 14846089"/>
            <a:gd name="adj4" fmla="val 16763284"/>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1FB328-E27C-4856-9FB3-FA9CF452FDD1}">
      <dsp:nvSpPr>
        <dsp:cNvPr id="0" name=""/>
        <dsp:cNvSpPr/>
      </dsp:nvSpPr>
      <dsp:spPr>
        <a:xfrm>
          <a:off x="4047883" y="3302"/>
          <a:ext cx="1200633" cy="6003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Develop Data Capture Tool</a:t>
          </a:r>
        </a:p>
      </dsp:txBody>
      <dsp:txXfrm>
        <a:off x="4077188" y="32607"/>
        <a:ext cx="1142023" cy="541706"/>
      </dsp:txXfrm>
    </dsp:sp>
    <dsp:sp modelId="{FF770C35-2849-4254-A0B9-34892FE3F217}">
      <dsp:nvSpPr>
        <dsp:cNvPr id="0" name=""/>
        <dsp:cNvSpPr/>
      </dsp:nvSpPr>
      <dsp:spPr>
        <a:xfrm>
          <a:off x="5315832" y="415284"/>
          <a:ext cx="1200633" cy="6003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Design User Guide and Webinars</a:t>
          </a:r>
        </a:p>
      </dsp:txBody>
      <dsp:txXfrm>
        <a:off x="5345137" y="444589"/>
        <a:ext cx="1142023" cy="541706"/>
      </dsp:txXfrm>
    </dsp:sp>
    <dsp:sp modelId="{51210CAF-E3B8-4A75-9338-98515F856D31}">
      <dsp:nvSpPr>
        <dsp:cNvPr id="0" name=""/>
        <dsp:cNvSpPr/>
      </dsp:nvSpPr>
      <dsp:spPr>
        <a:xfrm>
          <a:off x="6099468" y="1493866"/>
          <a:ext cx="1200633" cy="6003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Hold Stakeholder and CMS Meetings</a:t>
          </a:r>
        </a:p>
      </dsp:txBody>
      <dsp:txXfrm>
        <a:off x="6128773" y="1523171"/>
        <a:ext cx="1142023" cy="541706"/>
      </dsp:txXfrm>
    </dsp:sp>
    <dsp:sp modelId="{6379520C-347A-4E19-8B1F-7CDAA8FD69F1}">
      <dsp:nvSpPr>
        <dsp:cNvPr id="0" name=""/>
        <dsp:cNvSpPr/>
      </dsp:nvSpPr>
      <dsp:spPr>
        <a:xfrm>
          <a:off x="6099468" y="2827067"/>
          <a:ext cx="1200633" cy="6003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Open System to New Measures</a:t>
          </a:r>
        </a:p>
      </dsp:txBody>
      <dsp:txXfrm>
        <a:off x="6128773" y="2856372"/>
        <a:ext cx="1142023" cy="541706"/>
      </dsp:txXfrm>
    </dsp:sp>
    <dsp:sp modelId="{5C2AE626-224F-49A5-AE86-EE4F8F591689}">
      <dsp:nvSpPr>
        <dsp:cNvPr id="0" name=""/>
        <dsp:cNvSpPr/>
      </dsp:nvSpPr>
      <dsp:spPr>
        <a:xfrm>
          <a:off x="5315832" y="3905649"/>
          <a:ext cx="1200633" cy="6003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Review and Revise Submitted Measures</a:t>
          </a:r>
        </a:p>
      </dsp:txBody>
      <dsp:txXfrm>
        <a:off x="5345137" y="3934954"/>
        <a:ext cx="1142023" cy="541706"/>
      </dsp:txXfrm>
    </dsp:sp>
    <dsp:sp modelId="{BC993BC8-2BB0-43B2-81A1-253F62509AB6}">
      <dsp:nvSpPr>
        <dsp:cNvPr id="0" name=""/>
        <dsp:cNvSpPr/>
      </dsp:nvSpPr>
      <dsp:spPr>
        <a:xfrm>
          <a:off x="4047883" y="4317631"/>
          <a:ext cx="1200633" cy="6003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Draft MUC List</a:t>
          </a:r>
        </a:p>
      </dsp:txBody>
      <dsp:txXfrm>
        <a:off x="4077188" y="4346936"/>
        <a:ext cx="1142023" cy="541706"/>
      </dsp:txXfrm>
    </dsp:sp>
    <dsp:sp modelId="{EFD1A356-4557-4088-A9FD-0849AF5F24D5}">
      <dsp:nvSpPr>
        <dsp:cNvPr id="0" name=""/>
        <dsp:cNvSpPr/>
      </dsp:nvSpPr>
      <dsp:spPr>
        <a:xfrm>
          <a:off x="2779933" y="3905649"/>
          <a:ext cx="1200633" cy="6003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Submit for Clearance</a:t>
          </a:r>
        </a:p>
      </dsp:txBody>
      <dsp:txXfrm>
        <a:off x="2809238" y="3934954"/>
        <a:ext cx="1142023" cy="541706"/>
      </dsp:txXfrm>
    </dsp:sp>
    <dsp:sp modelId="{F7957426-AB98-4972-B737-4DB495FD72AB}">
      <dsp:nvSpPr>
        <dsp:cNvPr id="0" name=""/>
        <dsp:cNvSpPr/>
      </dsp:nvSpPr>
      <dsp:spPr>
        <a:xfrm>
          <a:off x="1996298" y="2827067"/>
          <a:ext cx="1200633" cy="6003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MUC List Published</a:t>
          </a:r>
        </a:p>
      </dsp:txBody>
      <dsp:txXfrm>
        <a:off x="2025603" y="2856372"/>
        <a:ext cx="1142023" cy="541706"/>
      </dsp:txXfrm>
    </dsp:sp>
    <dsp:sp modelId="{8CCF8186-C390-4F71-932A-E96A6D82B37F}">
      <dsp:nvSpPr>
        <dsp:cNvPr id="0" name=""/>
        <dsp:cNvSpPr/>
      </dsp:nvSpPr>
      <dsp:spPr>
        <a:xfrm>
          <a:off x="1996298" y="1493866"/>
          <a:ext cx="1200633" cy="6003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MAP Meetings Continue </a:t>
          </a:r>
        </a:p>
      </dsp:txBody>
      <dsp:txXfrm>
        <a:off x="2025603" y="1523171"/>
        <a:ext cx="1142023" cy="541706"/>
      </dsp:txXfrm>
    </dsp:sp>
    <dsp:sp modelId="{34B8C3B2-2332-420A-BF02-6F90455FA53A}">
      <dsp:nvSpPr>
        <dsp:cNvPr id="0" name=""/>
        <dsp:cNvSpPr/>
      </dsp:nvSpPr>
      <dsp:spPr>
        <a:xfrm>
          <a:off x="2779933" y="415284"/>
          <a:ext cx="1200633" cy="600316"/>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dirty="0"/>
            <a:t>Evaluate Previous Year’s Challenges and Successes</a:t>
          </a:r>
        </a:p>
      </dsp:txBody>
      <dsp:txXfrm>
        <a:off x="2809238" y="444589"/>
        <a:ext cx="1142023" cy="5417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E29FBF-F64A-418F-9B59-4F842C86B233}">
      <dsp:nvSpPr>
        <dsp:cNvPr id="0" name=""/>
        <dsp:cNvSpPr/>
      </dsp:nvSpPr>
      <dsp:spPr>
        <a:xfrm>
          <a:off x="1930295" y="-2952"/>
          <a:ext cx="2527118" cy="2527118"/>
        </a:xfrm>
        <a:prstGeom prst="circularArrow">
          <a:avLst>
            <a:gd name="adj1" fmla="val 5274"/>
            <a:gd name="adj2" fmla="val 312630"/>
            <a:gd name="adj3" fmla="val 14256990"/>
            <a:gd name="adj4" fmla="val 17110151"/>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1FB328-E27C-4856-9FB3-FA9CF452FDD1}">
      <dsp:nvSpPr>
        <dsp:cNvPr id="0" name=""/>
        <dsp:cNvSpPr/>
      </dsp:nvSpPr>
      <dsp:spPr>
        <a:xfrm>
          <a:off x="2721326" y="394"/>
          <a:ext cx="945056" cy="472528"/>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t>Develop Data Capture Tool</a:t>
          </a:r>
        </a:p>
      </dsp:txBody>
      <dsp:txXfrm>
        <a:off x="2744393" y="23461"/>
        <a:ext cx="898922" cy="426394"/>
      </dsp:txXfrm>
    </dsp:sp>
    <dsp:sp modelId="{FF770C35-2849-4254-A0B9-34892FE3F217}">
      <dsp:nvSpPr>
        <dsp:cNvPr id="0" name=""/>
        <dsp:cNvSpPr/>
      </dsp:nvSpPr>
      <dsp:spPr>
        <a:xfrm>
          <a:off x="3609175" y="512994"/>
          <a:ext cx="945056" cy="472528"/>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t>Design User Guide and Webinars</a:t>
          </a:r>
        </a:p>
      </dsp:txBody>
      <dsp:txXfrm>
        <a:off x="3632242" y="536061"/>
        <a:ext cx="898922" cy="426394"/>
      </dsp:txXfrm>
    </dsp:sp>
    <dsp:sp modelId="{5C2AE626-224F-49A5-AE86-EE4F8F591689}">
      <dsp:nvSpPr>
        <dsp:cNvPr id="0" name=""/>
        <dsp:cNvSpPr/>
      </dsp:nvSpPr>
      <dsp:spPr>
        <a:xfrm>
          <a:off x="3609175" y="1538194"/>
          <a:ext cx="945056" cy="472528"/>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t>Review and Revise Submitted Measures</a:t>
          </a:r>
        </a:p>
      </dsp:txBody>
      <dsp:txXfrm>
        <a:off x="3632242" y="1561261"/>
        <a:ext cx="898922" cy="426394"/>
      </dsp:txXfrm>
    </dsp:sp>
    <dsp:sp modelId="{BC993BC8-2BB0-43B2-81A1-253F62509AB6}">
      <dsp:nvSpPr>
        <dsp:cNvPr id="0" name=""/>
        <dsp:cNvSpPr/>
      </dsp:nvSpPr>
      <dsp:spPr>
        <a:xfrm>
          <a:off x="2721326" y="2050794"/>
          <a:ext cx="945056" cy="472528"/>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t>Draft MUC List</a:t>
          </a:r>
        </a:p>
      </dsp:txBody>
      <dsp:txXfrm>
        <a:off x="2744393" y="2073861"/>
        <a:ext cx="898922" cy="426394"/>
      </dsp:txXfrm>
    </dsp:sp>
    <dsp:sp modelId="{EFD1A356-4557-4088-A9FD-0849AF5F24D5}">
      <dsp:nvSpPr>
        <dsp:cNvPr id="0" name=""/>
        <dsp:cNvSpPr/>
      </dsp:nvSpPr>
      <dsp:spPr>
        <a:xfrm>
          <a:off x="1833477" y="1538194"/>
          <a:ext cx="945056" cy="472528"/>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t>Submit for Clearance</a:t>
          </a:r>
        </a:p>
      </dsp:txBody>
      <dsp:txXfrm>
        <a:off x="1856544" y="1561261"/>
        <a:ext cx="898922" cy="426394"/>
      </dsp:txXfrm>
    </dsp:sp>
    <dsp:sp modelId="{8CCF8186-C390-4F71-932A-E96A6D82B37F}">
      <dsp:nvSpPr>
        <dsp:cNvPr id="0" name=""/>
        <dsp:cNvSpPr/>
      </dsp:nvSpPr>
      <dsp:spPr>
        <a:xfrm>
          <a:off x="1833477" y="512994"/>
          <a:ext cx="945056" cy="472528"/>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US" sz="800" kern="1200" dirty="0"/>
            <a:t>Begin Revisions to Data Tool</a:t>
          </a:r>
        </a:p>
      </dsp:txBody>
      <dsp:txXfrm>
        <a:off x="1856544" y="536061"/>
        <a:ext cx="898922" cy="4263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00FE01-2078-45A7-BA39-9618BD82536E}">
      <dsp:nvSpPr>
        <dsp:cNvPr id="0" name=""/>
        <dsp:cNvSpPr/>
      </dsp:nvSpPr>
      <dsp:spPr>
        <a:xfrm>
          <a:off x="2" y="0"/>
          <a:ext cx="8229595" cy="3825875"/>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D725F3-3BD9-4993-96BC-FAA680D99664}">
      <dsp:nvSpPr>
        <dsp:cNvPr id="0" name=""/>
        <dsp:cNvSpPr/>
      </dsp:nvSpPr>
      <dsp:spPr>
        <a:xfrm>
          <a:off x="2260" y="1147762"/>
          <a:ext cx="1316012" cy="15303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rtl="0">
            <a:lnSpc>
              <a:spcPct val="90000"/>
            </a:lnSpc>
            <a:spcBef>
              <a:spcPct val="0"/>
            </a:spcBef>
            <a:spcAft>
              <a:spcPct val="35000"/>
            </a:spcAft>
            <a:buNone/>
          </a:pPr>
          <a:r>
            <a:rPr lang="en-US" sz="1200" b="1" kern="1200" dirty="0">
              <a:solidFill>
                <a:schemeClr val="tx1"/>
              </a:solidFill>
              <a:latin typeface="Verdana" panose="020B0604030504040204" pitchFamily="34" charset="0"/>
              <a:ea typeface="Verdana" panose="020B0604030504040204" pitchFamily="34" charset="0"/>
              <a:cs typeface="Verdana" panose="020B0604030504040204" pitchFamily="34" charset="0"/>
            </a:rPr>
            <a:t>January 31: </a:t>
          </a:r>
        </a:p>
        <a:p>
          <a:pPr marL="0" lvl="0" indent="0" algn="l" defTabSz="533400" rtl="0">
            <a:lnSpc>
              <a:spcPct val="90000"/>
            </a:lnSpc>
            <a:spcBef>
              <a:spcPct val="0"/>
            </a:spcBef>
            <a:spcAft>
              <a:spcPct val="35000"/>
            </a:spcAft>
            <a:buNone/>
          </a:pPr>
          <a:r>
            <a:rPr lang="en-US" sz="1200" kern="1200" dirty="0">
              <a:latin typeface="Verdana" panose="020B0604030504040204" pitchFamily="34" charset="0"/>
              <a:ea typeface="Verdana" panose="020B0604030504040204" pitchFamily="34" charset="0"/>
              <a:cs typeface="Verdana" panose="020B0604030504040204" pitchFamily="34" charset="0"/>
            </a:rPr>
            <a:t>JIRA opened for new candidate measures</a:t>
          </a:r>
          <a:r>
            <a:rPr lang="en-US" sz="1200" kern="1200" dirty="0"/>
            <a:t>	 </a:t>
          </a:r>
        </a:p>
      </dsp:txBody>
      <dsp:txXfrm>
        <a:off x="66502" y="1212004"/>
        <a:ext cx="1187528" cy="1401866"/>
      </dsp:txXfrm>
    </dsp:sp>
    <dsp:sp modelId="{AAACF739-444C-4A7F-AA4A-4CD9E974324B}">
      <dsp:nvSpPr>
        <dsp:cNvPr id="0" name=""/>
        <dsp:cNvSpPr/>
      </dsp:nvSpPr>
      <dsp:spPr>
        <a:xfrm>
          <a:off x="1384073" y="1147762"/>
          <a:ext cx="1316012" cy="15303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rPr>
            <a:t> </a:t>
          </a:r>
          <a:r>
            <a:rPr lang="en-US" sz="1200" b="1" kern="1200" dirty="0">
              <a:solidFill>
                <a:schemeClr val="tx1"/>
              </a:solidFill>
              <a:latin typeface="Verdana" panose="020B0604030504040204" pitchFamily="34" charset="0"/>
              <a:ea typeface="Verdana" panose="020B0604030504040204" pitchFamily="34" charset="0"/>
              <a:cs typeface="Verdana" panose="020B0604030504040204" pitchFamily="34" charset="0"/>
            </a:rPr>
            <a:t>May 1:</a:t>
          </a:r>
        </a:p>
        <a:p>
          <a:pPr marL="0" lvl="0" indent="0" algn="ctr" defTabSz="533400">
            <a:lnSpc>
              <a:spcPct val="90000"/>
            </a:lnSpc>
            <a:spcBef>
              <a:spcPct val="0"/>
            </a:spcBef>
            <a:spcAft>
              <a:spcPct val="35000"/>
            </a:spcAft>
            <a:buNone/>
          </a:pPr>
          <a:r>
            <a:rPr lang="en-US" sz="1200" kern="1200" dirty="0">
              <a:latin typeface="Verdana" panose="020B0604030504040204" pitchFamily="34" charset="0"/>
              <a:ea typeface="Verdana" panose="020B0604030504040204" pitchFamily="34" charset="0"/>
              <a:cs typeface="Verdana" panose="020B0604030504040204" pitchFamily="34" charset="0"/>
            </a:rPr>
            <a:t>Official MUC season starts </a:t>
          </a:r>
        </a:p>
      </dsp:txBody>
      <dsp:txXfrm>
        <a:off x="1448315" y="1212004"/>
        <a:ext cx="1187528" cy="1401866"/>
      </dsp:txXfrm>
    </dsp:sp>
    <dsp:sp modelId="{32AFA965-C097-41AF-A66A-76979DA7FE6D}">
      <dsp:nvSpPr>
        <dsp:cNvPr id="0" name=""/>
        <dsp:cNvSpPr/>
      </dsp:nvSpPr>
      <dsp:spPr>
        <a:xfrm>
          <a:off x="2765886" y="1147762"/>
          <a:ext cx="1316012" cy="15303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latin typeface="Verdana" panose="020B0604030504040204" pitchFamily="34" charset="0"/>
              <a:ea typeface="Verdana" panose="020B0604030504040204" pitchFamily="34" charset="0"/>
              <a:cs typeface="Verdana" panose="020B0604030504040204" pitchFamily="34" charset="0"/>
            </a:rPr>
            <a:t>June 30: </a:t>
          </a:r>
        </a:p>
        <a:p>
          <a:pPr marL="0" lvl="0" indent="0" algn="ctr" defTabSz="533400">
            <a:lnSpc>
              <a:spcPct val="90000"/>
            </a:lnSpc>
            <a:spcBef>
              <a:spcPct val="0"/>
            </a:spcBef>
            <a:spcAft>
              <a:spcPct val="35000"/>
            </a:spcAft>
            <a:buNone/>
          </a:pPr>
          <a:r>
            <a:rPr lang="en-US" sz="1200" kern="1200" dirty="0">
              <a:latin typeface="Verdana" panose="020B0604030504040204" pitchFamily="34" charset="0"/>
              <a:ea typeface="Verdana" panose="020B0604030504040204" pitchFamily="34" charset="0"/>
              <a:cs typeface="Verdana" panose="020B0604030504040204" pitchFamily="34" charset="0"/>
            </a:rPr>
            <a:t>JIRA closes for measure submission  </a:t>
          </a:r>
        </a:p>
      </dsp:txBody>
      <dsp:txXfrm>
        <a:off x="2830128" y="1212004"/>
        <a:ext cx="1187528" cy="1401866"/>
      </dsp:txXfrm>
    </dsp:sp>
    <dsp:sp modelId="{3141FE52-2732-4FF7-9417-2B272F088764}">
      <dsp:nvSpPr>
        <dsp:cNvPr id="0" name=""/>
        <dsp:cNvSpPr/>
      </dsp:nvSpPr>
      <dsp:spPr>
        <a:xfrm>
          <a:off x="4147700" y="1147762"/>
          <a:ext cx="1316012" cy="15303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a:solidFill>
                <a:schemeClr val="tx1"/>
              </a:solidFill>
              <a:latin typeface="Verdana" panose="020B0604030504040204" pitchFamily="34" charset="0"/>
              <a:ea typeface="Verdana" panose="020B0604030504040204" pitchFamily="34" charset="0"/>
              <a:cs typeface="Verdana" panose="020B0604030504040204" pitchFamily="34" charset="0"/>
            </a:rPr>
            <a:t>July 21:</a:t>
          </a:r>
          <a:endParaRPr lang="en-US" sz="1200" b="1" kern="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lvl="0" indent="0" algn="ctr" defTabSz="533400">
            <a:lnSpc>
              <a:spcPct val="90000"/>
            </a:lnSpc>
            <a:spcBef>
              <a:spcPct val="0"/>
            </a:spcBef>
            <a:spcAft>
              <a:spcPct val="35000"/>
            </a:spcAft>
            <a:buNone/>
          </a:pPr>
          <a:r>
            <a:rPr lang="en-US" sz="1200" kern="1200" dirty="0">
              <a:latin typeface="Verdana" panose="020B0604030504040204" pitchFamily="34" charset="0"/>
              <a:ea typeface="Verdana" panose="020B0604030504040204" pitchFamily="34" charset="0"/>
              <a:cs typeface="Verdana" panose="020B0604030504040204" pitchFamily="34" charset="0"/>
            </a:rPr>
            <a:t>Draft MUC List prepared </a:t>
          </a:r>
        </a:p>
      </dsp:txBody>
      <dsp:txXfrm>
        <a:off x="4211942" y="1212004"/>
        <a:ext cx="1187528" cy="1401866"/>
      </dsp:txXfrm>
    </dsp:sp>
    <dsp:sp modelId="{CAFEF7CA-AF1A-43DB-AC35-2C82C87558F9}">
      <dsp:nvSpPr>
        <dsp:cNvPr id="0" name=""/>
        <dsp:cNvSpPr/>
      </dsp:nvSpPr>
      <dsp:spPr>
        <a:xfrm>
          <a:off x="5529513" y="1147762"/>
          <a:ext cx="1316012" cy="15303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tx1"/>
              </a:solidFill>
              <a:latin typeface="Verdana" panose="020B0604030504040204" pitchFamily="34" charset="0"/>
              <a:ea typeface="Verdana" panose="020B0604030504040204" pitchFamily="34" charset="0"/>
              <a:cs typeface="Verdana" panose="020B0604030504040204" pitchFamily="34" charset="0"/>
            </a:rPr>
            <a:t>August 3:</a:t>
          </a:r>
        </a:p>
        <a:p>
          <a:pPr marL="0" lvl="0" indent="0" algn="ctr" defTabSz="533400">
            <a:lnSpc>
              <a:spcPct val="90000"/>
            </a:lnSpc>
            <a:spcBef>
              <a:spcPct val="0"/>
            </a:spcBef>
            <a:spcAft>
              <a:spcPct val="35000"/>
            </a:spcAft>
            <a:buNone/>
          </a:pPr>
          <a:r>
            <a:rPr lang="en-US" sz="1200" b="0" i="0" kern="1200" dirty="0">
              <a:solidFill>
                <a:schemeClr val="bg1"/>
              </a:solidFill>
              <a:latin typeface="Verdana" panose="020B0604030504040204" pitchFamily="34" charset="0"/>
              <a:ea typeface="Verdana" panose="020B0604030504040204" pitchFamily="34" charset="0"/>
              <a:cs typeface="Verdana" panose="020B0604030504040204" pitchFamily="34" charset="0"/>
            </a:rPr>
            <a:t>Federal Stakeholder Meeting (preview MUC List)</a:t>
          </a:r>
          <a:endParaRPr lang="en-US" sz="1200" b="1" kern="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lvl="0" indent="0" algn="ctr" defTabSz="533400">
            <a:lnSpc>
              <a:spcPct val="90000"/>
            </a:lnSpc>
            <a:spcBef>
              <a:spcPct val="0"/>
            </a:spcBef>
            <a:spcAft>
              <a:spcPct val="35000"/>
            </a:spcAft>
            <a:buNone/>
          </a:pPr>
          <a:endParaRPr lang="en-US" sz="1200" kern="1200" dirty="0"/>
        </a:p>
      </dsp:txBody>
      <dsp:txXfrm>
        <a:off x="5593755" y="1212004"/>
        <a:ext cx="1187528" cy="1401866"/>
      </dsp:txXfrm>
    </dsp:sp>
    <dsp:sp modelId="{54397CEF-D33F-400B-BB28-5B9A79B1ABE8}">
      <dsp:nvSpPr>
        <dsp:cNvPr id="0" name=""/>
        <dsp:cNvSpPr/>
      </dsp:nvSpPr>
      <dsp:spPr>
        <a:xfrm>
          <a:off x="6913587" y="1153271"/>
          <a:ext cx="1316012" cy="153035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i="0" kern="1200" dirty="0">
              <a:solidFill>
                <a:schemeClr val="tx1"/>
              </a:solidFill>
              <a:latin typeface="Verdana" panose="020B0604030504040204" pitchFamily="34" charset="0"/>
              <a:ea typeface="Verdana" panose="020B0604030504040204" pitchFamily="34" charset="0"/>
              <a:cs typeface="Verdana" panose="020B0604030504040204" pitchFamily="34" charset="0"/>
            </a:rPr>
            <a:t>August 21:</a:t>
          </a:r>
          <a:endParaRPr lang="en-US" sz="1200" b="1" kern="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lvl="0" indent="0" algn="ctr" defTabSz="533400">
            <a:lnSpc>
              <a:spcPct val="90000"/>
            </a:lnSpc>
            <a:spcBef>
              <a:spcPct val="0"/>
            </a:spcBef>
            <a:spcAft>
              <a:spcPct val="35000"/>
            </a:spcAft>
            <a:buNone/>
          </a:pPr>
          <a:r>
            <a:rPr lang="en-US" sz="1200" kern="1200" dirty="0">
              <a:solidFill>
                <a:schemeClr val="bg1"/>
              </a:solidFill>
              <a:latin typeface="Verdana" panose="020B0604030504040204" pitchFamily="34" charset="0"/>
              <a:ea typeface="Verdana" panose="020B0604030504040204" pitchFamily="34" charset="0"/>
              <a:cs typeface="Verdana" panose="020B0604030504040204" pitchFamily="34" charset="0"/>
            </a:rPr>
            <a:t>MUC Clearance Process Begins</a:t>
          </a:r>
          <a:endParaRPr lang="en-US" sz="1200" b="1" i="0" kern="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dsp:txBody>
      <dsp:txXfrm>
        <a:off x="6977829" y="1217513"/>
        <a:ext cx="1187528" cy="140186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67EF71-55D5-4659-8BEF-2849F8B4BE13}">
      <dsp:nvSpPr>
        <dsp:cNvPr id="0" name=""/>
        <dsp:cNvSpPr/>
      </dsp:nvSpPr>
      <dsp:spPr>
        <a:xfrm>
          <a:off x="743874" y="0"/>
          <a:ext cx="4064000" cy="4064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364271-DC45-486D-9C30-BEFC0DAC9F02}">
      <dsp:nvSpPr>
        <dsp:cNvPr id="0" name=""/>
        <dsp:cNvSpPr/>
      </dsp:nvSpPr>
      <dsp:spPr>
        <a:xfrm>
          <a:off x="2743199" y="406796"/>
          <a:ext cx="2641600" cy="72231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Support for Rulemaking</a:t>
          </a:r>
          <a:endParaRPr lang="en-US" sz="1800" kern="1200" dirty="0"/>
        </a:p>
      </dsp:txBody>
      <dsp:txXfrm>
        <a:off x="2778459" y="442056"/>
        <a:ext cx="2571080" cy="651792"/>
      </dsp:txXfrm>
    </dsp:sp>
    <dsp:sp modelId="{1CA93F0C-CCD6-4F21-9042-F693D115A4FE}">
      <dsp:nvSpPr>
        <dsp:cNvPr id="0" name=""/>
        <dsp:cNvSpPr/>
      </dsp:nvSpPr>
      <dsp:spPr>
        <a:xfrm>
          <a:off x="2743199" y="1219398"/>
          <a:ext cx="2641600" cy="72231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Conditional Support for Rulemaking</a:t>
          </a:r>
          <a:endParaRPr lang="en-US" sz="1800" kern="1200" dirty="0"/>
        </a:p>
      </dsp:txBody>
      <dsp:txXfrm>
        <a:off x="2778459" y="1254658"/>
        <a:ext cx="2571080" cy="651792"/>
      </dsp:txXfrm>
    </dsp:sp>
    <dsp:sp modelId="{129243F1-D590-48FA-932A-D4BD1528D043}">
      <dsp:nvSpPr>
        <dsp:cNvPr id="0" name=""/>
        <dsp:cNvSpPr/>
      </dsp:nvSpPr>
      <dsp:spPr>
        <a:xfrm>
          <a:off x="2743199" y="2032000"/>
          <a:ext cx="2641600" cy="72231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Refine and Resubmit Prior to Rulemaking</a:t>
          </a:r>
          <a:endParaRPr lang="en-US" sz="1800" kern="1200" dirty="0"/>
        </a:p>
      </dsp:txBody>
      <dsp:txXfrm>
        <a:off x="2778459" y="2067260"/>
        <a:ext cx="2571080" cy="651792"/>
      </dsp:txXfrm>
    </dsp:sp>
    <dsp:sp modelId="{BA5213A1-E2CB-425C-A051-47B5D7CE29AB}">
      <dsp:nvSpPr>
        <dsp:cNvPr id="0" name=""/>
        <dsp:cNvSpPr/>
      </dsp:nvSpPr>
      <dsp:spPr>
        <a:xfrm>
          <a:off x="2743199" y="2844601"/>
          <a:ext cx="2641600" cy="72231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Do Not Support for Rulemaking</a:t>
          </a:r>
          <a:endParaRPr lang="en-US" sz="1800" kern="1200" dirty="0"/>
        </a:p>
      </dsp:txBody>
      <dsp:txXfrm>
        <a:off x="2778459" y="2879861"/>
        <a:ext cx="2571080" cy="6517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F202A-1909-4BD1-BAD1-943258B70C0C}">
      <dsp:nvSpPr>
        <dsp:cNvPr id="0" name=""/>
        <dsp:cNvSpPr/>
      </dsp:nvSpPr>
      <dsp:spPr>
        <a:xfrm>
          <a:off x="582929" y="0"/>
          <a:ext cx="6606540" cy="2006600"/>
        </a:xfrm>
        <a:prstGeom prst="rightArrow">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F3A8CC-473C-4577-B3D6-F9B856410535}">
      <dsp:nvSpPr>
        <dsp:cNvPr id="0" name=""/>
        <dsp:cNvSpPr/>
      </dsp:nvSpPr>
      <dsp:spPr>
        <a:xfrm>
          <a:off x="8349" y="601979"/>
          <a:ext cx="2501741" cy="80264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Recommendations on all individual measures under consideration </a:t>
          </a:r>
        </a:p>
        <a:p>
          <a:pPr marL="0" lvl="0" indent="0" algn="ctr" defTabSz="533400">
            <a:lnSpc>
              <a:spcPct val="90000"/>
            </a:lnSpc>
            <a:spcBef>
              <a:spcPct val="0"/>
            </a:spcBef>
            <a:spcAft>
              <a:spcPct val="35000"/>
            </a:spcAft>
            <a:buNone/>
          </a:pPr>
          <a:r>
            <a:rPr lang="en-US" sz="1200" kern="1200" dirty="0"/>
            <a:t>(Feb 1, spreadsheet format)</a:t>
          </a:r>
        </a:p>
      </dsp:txBody>
      <dsp:txXfrm>
        <a:off x="47531" y="641161"/>
        <a:ext cx="2423377" cy="724276"/>
      </dsp:txXfrm>
    </dsp:sp>
    <dsp:sp modelId="{EE0EE4B0-F4F9-4EE1-9EE9-AF630A70CF10}">
      <dsp:nvSpPr>
        <dsp:cNvPr id="0" name=""/>
        <dsp:cNvSpPr/>
      </dsp:nvSpPr>
      <dsp:spPr>
        <a:xfrm>
          <a:off x="2635329" y="601979"/>
          <a:ext cx="2501741" cy="80264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Guidance for hospital and PAC/LTC programs</a:t>
          </a:r>
        </a:p>
        <a:p>
          <a:pPr marL="0" lvl="0" indent="0" algn="ctr" defTabSz="533400">
            <a:lnSpc>
              <a:spcPct val="90000"/>
            </a:lnSpc>
            <a:spcBef>
              <a:spcPct val="0"/>
            </a:spcBef>
            <a:spcAft>
              <a:spcPct val="35000"/>
            </a:spcAft>
            <a:buNone/>
          </a:pPr>
          <a:r>
            <a:rPr lang="en-US" sz="1200" kern="1200" dirty="0"/>
            <a:t> (before Feb 15)</a:t>
          </a:r>
        </a:p>
      </dsp:txBody>
      <dsp:txXfrm>
        <a:off x="2674511" y="641161"/>
        <a:ext cx="2423377" cy="724276"/>
      </dsp:txXfrm>
    </dsp:sp>
    <dsp:sp modelId="{6C98C14D-580D-4EB6-A453-D80409C8E387}">
      <dsp:nvSpPr>
        <dsp:cNvPr id="0" name=""/>
        <dsp:cNvSpPr/>
      </dsp:nvSpPr>
      <dsp:spPr>
        <a:xfrm>
          <a:off x="5262309" y="601979"/>
          <a:ext cx="2501741" cy="80264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Guidance for clinician and special programs</a:t>
          </a:r>
        </a:p>
        <a:p>
          <a:pPr marL="0" lvl="0" indent="0" algn="ctr" defTabSz="533400">
            <a:lnSpc>
              <a:spcPct val="90000"/>
            </a:lnSpc>
            <a:spcBef>
              <a:spcPct val="0"/>
            </a:spcBef>
            <a:spcAft>
              <a:spcPct val="35000"/>
            </a:spcAft>
            <a:buNone/>
          </a:pPr>
          <a:r>
            <a:rPr lang="en-US" sz="1200" kern="1200" dirty="0"/>
            <a:t> (before Mar 15)</a:t>
          </a:r>
        </a:p>
      </dsp:txBody>
      <dsp:txXfrm>
        <a:off x="5301491" y="641161"/>
        <a:ext cx="2423377" cy="7242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7" tIns="46584" rIns="93167" bIns="46584" rtlCol="0"/>
          <a:lstStyle>
            <a:lvl1pPr algn="l">
              <a:defRPr sz="13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67" tIns="46584" rIns="93167" bIns="46584" rtlCol="0"/>
          <a:lstStyle>
            <a:lvl1pPr algn="r">
              <a:defRPr sz="1300"/>
            </a:lvl1pPr>
          </a:lstStyle>
          <a:p>
            <a:fld id="{CAE7F2B8-9B80-AE45-82EB-4151AAE6EBC2}" type="datetimeFigureOut">
              <a:rPr lang="en-US" smtClean="0"/>
              <a:t>8/5/2020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67" tIns="46584" rIns="93167" bIns="46584"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7" tIns="46584" rIns="93167" bIns="46584" rtlCol="0" anchor="b"/>
          <a:lstStyle>
            <a:lvl1pPr algn="r">
              <a:defRPr sz="1300"/>
            </a:lvl1pPr>
          </a:lstStyle>
          <a:p>
            <a:fld id="{C2F49EED-C110-0A46-BC7B-474110B57023}" type="slidenum">
              <a:rPr lang="en-US" smtClean="0"/>
              <a:t>‹#›</a:t>
            </a:fld>
            <a:endParaRPr lang="en-US" dirty="0"/>
          </a:p>
        </p:txBody>
      </p:sp>
    </p:spTree>
    <p:extLst>
      <p:ext uri="{BB962C8B-B14F-4D97-AF65-F5344CB8AC3E}">
        <p14:creationId xmlns:p14="http://schemas.microsoft.com/office/powerpoint/2010/main" val="106534491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7" tIns="46584" rIns="93167" bIns="46584" rtlCol="0"/>
          <a:lstStyle>
            <a:lvl1pPr algn="l">
              <a:defRPr sz="13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67" tIns="46584" rIns="93167" bIns="46584" rtlCol="0"/>
          <a:lstStyle>
            <a:lvl1pPr algn="r">
              <a:defRPr sz="1300"/>
            </a:lvl1pPr>
          </a:lstStyle>
          <a:p>
            <a:fld id="{6E4E1A58-EC2D-4378-901F-04D562B6D7AC}" type="datetimeFigureOut">
              <a:rPr lang="en-US" smtClean="0"/>
              <a:t>8/5/2020</a:t>
            </a:fld>
            <a:endParaRPr lang="en-US" dirty="0"/>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67" tIns="46584" rIns="93167" bIns="46584"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7" tIns="46584" rIns="93167" bIns="4658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7" tIns="46584" rIns="93167" bIns="46584"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7" tIns="46584" rIns="93167" bIns="46584" rtlCol="0" anchor="b"/>
          <a:lstStyle>
            <a:lvl1pPr algn="r">
              <a:defRPr sz="1300"/>
            </a:lvl1pPr>
          </a:lstStyle>
          <a:p>
            <a:fld id="{E36DD86C-67A8-4A67-A5E0-C2A1B3B969DE}" type="slidenum">
              <a:rPr lang="en-US" smtClean="0"/>
              <a:t>‹#›</a:t>
            </a:fld>
            <a:endParaRPr lang="en-US" dirty="0"/>
          </a:p>
        </p:txBody>
      </p:sp>
    </p:spTree>
    <p:extLst>
      <p:ext uri="{BB962C8B-B14F-4D97-AF65-F5344CB8AC3E}">
        <p14:creationId xmlns:p14="http://schemas.microsoft.com/office/powerpoint/2010/main" val="340629439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Good afternoon and thank you for joining</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us today for our Measure Development Education &amp; Outreach webinar series. This</a:t>
            </a:r>
            <a:r>
              <a:rPr lang="en-US" sz="1200" kern="1200" baseline="0" dirty="0">
                <a:solidFill>
                  <a:schemeClr val="tx1"/>
                </a:solidFill>
                <a:effectLst/>
                <a:latin typeface="+mn-lt"/>
                <a:ea typeface="+mn-ea"/>
                <a:cs typeface="+mn-cs"/>
              </a:rPr>
              <a:t> series has been</a:t>
            </a:r>
            <a:r>
              <a:rPr lang="en-US" sz="1200" kern="1200" dirty="0">
                <a:solidFill>
                  <a:schemeClr val="tx1"/>
                </a:solidFill>
                <a:effectLst/>
                <a:latin typeface="+mn-lt"/>
                <a:ea typeface="+mn-ea"/>
                <a:cs typeface="+mn-cs"/>
              </a:rPr>
              <a:t> designed specifically for clinical specialty societies and patient advocacy groups.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My name is Nicole Brennan and I am the Measures Management System (MMS) lead for the series.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1270882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a list of the applicable programs that adopt measures through pre-rulemaking.  The pre-rulemaking process of adopting measures starts with the submission and internal review of measures using CMS’ JIRA issues tracking system.  CMS program and measure leads align their acceptance of submissions to the annually published measures under consideration (MUC) list.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CMS selects measures for inclusion and pre-rulemaking by</a:t>
            </a:r>
            <a:r>
              <a:rPr lang="en-US" sz="1200" kern="1200" baseline="0" dirty="0">
                <a:solidFill>
                  <a:schemeClr val="tx1"/>
                </a:solidFill>
                <a:effectLst/>
                <a:latin typeface="+mn-lt"/>
                <a:ea typeface="+mn-ea"/>
                <a:cs typeface="+mn-cs"/>
              </a:rPr>
              <a:t> assessing several factors, such as: the submissions alignment with NQS priorities, the measures ability to fill an existing NQS gap for the particular program, the evidence-based merit of the measure, whether or not the measure has been f</a:t>
            </a:r>
            <a:r>
              <a:rPr lang="en-US" sz="1200" kern="1200" dirty="0">
                <a:solidFill>
                  <a:schemeClr val="tx1"/>
                </a:solidFill>
                <a:effectLst/>
                <a:latin typeface="+mn-lt"/>
                <a:ea typeface="+mn-ea"/>
                <a:cs typeface="+mn-cs"/>
              </a:rPr>
              <a:t>ully developed and tested,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the potential</a:t>
            </a:r>
            <a:r>
              <a:rPr lang="en-US" sz="1200" kern="1200" baseline="0" dirty="0">
                <a:solidFill>
                  <a:schemeClr val="tx1"/>
                </a:solidFill>
                <a:effectLst/>
                <a:latin typeface="+mn-lt"/>
                <a:ea typeface="+mn-ea"/>
                <a:cs typeface="+mn-cs"/>
              </a:rPr>
              <a:t> burden in operationalizing the measure, and</a:t>
            </a:r>
            <a:r>
              <a:rPr lang="en-US" sz="1200" kern="1200" dirty="0">
                <a:solidFill>
                  <a:schemeClr val="tx1"/>
                </a:solidFill>
                <a:effectLst/>
                <a:latin typeface="+mn-lt"/>
                <a:ea typeface="+mn-ea"/>
                <a:cs typeface="+mn-cs"/>
              </a:rPr>
              <a:t> the endorsement status of the measure.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Pre-rulemaking should not be confused with rulemaking.</a:t>
            </a:r>
            <a:r>
              <a:rPr lang="en-US" sz="1200" kern="1200" baseline="0" dirty="0">
                <a:solidFill>
                  <a:schemeClr val="tx1"/>
                </a:solidFill>
                <a:effectLst/>
                <a:latin typeface="+mn-lt"/>
                <a:ea typeface="+mn-ea"/>
                <a:cs typeface="+mn-cs"/>
              </a:rPr>
              <a:t> Rulemaking</a:t>
            </a:r>
            <a:r>
              <a:rPr lang="en-US" sz="1200" kern="1200" dirty="0">
                <a:solidFill>
                  <a:schemeClr val="tx1"/>
                </a:solidFill>
                <a:effectLst/>
                <a:latin typeface="+mn-lt"/>
                <a:ea typeface="+mn-ea"/>
                <a:cs typeface="+mn-cs"/>
              </a:rPr>
              <a:t> is a separate and unique process that is quite different from pre-rulemaking and is based on the statutory requirements of the program.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endParaRPr lang="en-US" dirty="0"/>
          </a:p>
        </p:txBody>
      </p:sp>
    </p:spTree>
    <p:extLst>
      <p:ext uri="{BB962C8B-B14F-4D97-AF65-F5344CB8AC3E}">
        <p14:creationId xmlns:p14="http://schemas.microsoft.com/office/powerpoint/2010/main" val="2954078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a:t>
            </a:r>
            <a:r>
              <a:rPr lang="en-US" sz="1200" kern="1200" baseline="0" dirty="0">
                <a:solidFill>
                  <a:schemeClr val="tx1"/>
                </a:solidFill>
                <a:effectLst/>
                <a:latin typeface="+mn-lt"/>
                <a:ea typeface="+mn-ea"/>
                <a:cs typeface="+mn-cs"/>
              </a:rPr>
              <a:t> each</a:t>
            </a:r>
            <a:r>
              <a:rPr lang="en-US" sz="1200" kern="1200" dirty="0">
                <a:solidFill>
                  <a:schemeClr val="tx1"/>
                </a:solidFill>
                <a:effectLst/>
                <a:latin typeface="+mn-lt"/>
                <a:ea typeface="+mn-ea"/>
                <a:cs typeface="+mn-cs"/>
              </a:rPr>
              <a:t> program</a:t>
            </a:r>
            <a:r>
              <a:rPr lang="en-US" sz="1200" kern="1200" baseline="0" dirty="0">
                <a:solidFill>
                  <a:schemeClr val="tx1"/>
                </a:solidFill>
                <a:effectLst/>
                <a:latin typeface="+mn-lt"/>
                <a:ea typeface="+mn-ea"/>
                <a:cs typeface="+mn-cs"/>
              </a:rPr>
              <a:t> the</a:t>
            </a:r>
            <a:r>
              <a:rPr lang="en-US" sz="1200" kern="1200" dirty="0">
                <a:solidFill>
                  <a:schemeClr val="tx1"/>
                </a:solidFill>
                <a:effectLst/>
                <a:latin typeface="+mn-lt"/>
                <a:ea typeface="+mn-ea"/>
                <a:cs typeface="+mn-cs"/>
              </a:rPr>
              <a:t> measure only has to go on the list once to be considered for rulemaking.  If a measure has been on the list previously, but is now being considered for a different program, it should be added back to the list.  Additionally,</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if the measure been changed in any way it should also be added back to the list.  </a:t>
            </a:r>
            <a:endParaRPr lang="en-US" dirty="0">
              <a:effectLst/>
            </a:endParaRPr>
          </a:p>
          <a:p>
            <a:endParaRPr lang="en-US" dirty="0"/>
          </a:p>
        </p:txBody>
      </p:sp>
      <p:sp>
        <p:nvSpPr>
          <p:cNvPr id="6" name="TextBox 5"/>
          <p:cNvSpPr txBox="1"/>
          <p:nvPr/>
        </p:nvSpPr>
        <p:spPr>
          <a:xfrm>
            <a:off x="509286" y="4415447"/>
            <a:ext cx="5389372" cy="365996"/>
          </a:xfrm>
          <a:prstGeom prst="rect">
            <a:avLst/>
          </a:prstGeom>
          <a:noFill/>
        </p:spPr>
        <p:txBody>
          <a:bodyPr wrap="square" lIns="88134" tIns="44068" rIns="88134" bIns="44068" rtlCol="0">
            <a:spAutoFit/>
          </a:bodyPr>
          <a:lstStyle/>
          <a:p>
            <a:r>
              <a:rPr lang="en-US" dirty="0"/>
              <a:t>.</a:t>
            </a:r>
          </a:p>
        </p:txBody>
      </p:sp>
    </p:spTree>
    <p:extLst>
      <p:ext uri="{BB962C8B-B14F-4D97-AF65-F5344CB8AC3E}">
        <p14:creationId xmlns:p14="http://schemas.microsoft.com/office/powerpoint/2010/main" val="4185898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023" y="4415790"/>
            <a:ext cx="6228337" cy="418338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you can see here, since 2012, candidate measure submissions have trended downward.  Each year beginning in 2011, CMS has met its statutory deadline of publishing the measures under consideration (MUC) list by December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past year the list was</a:t>
            </a:r>
            <a:r>
              <a:rPr lang="en-US" sz="1200" kern="1200" baseline="0" dirty="0">
                <a:solidFill>
                  <a:schemeClr val="tx1"/>
                </a:solidFill>
                <a:effectLst/>
                <a:latin typeface="+mn-lt"/>
                <a:ea typeface="+mn-ea"/>
                <a:cs typeface="+mn-cs"/>
              </a:rPr>
              <a:t> published </a:t>
            </a:r>
            <a:r>
              <a:rPr lang="en-US" sz="1200" kern="1200" dirty="0">
                <a:solidFill>
                  <a:schemeClr val="tx1"/>
                </a:solidFill>
                <a:effectLst/>
                <a:latin typeface="+mn-lt"/>
                <a:ea typeface="+mn-ea"/>
                <a:cs typeface="+mn-cs"/>
              </a:rPr>
              <a:t>earlier than in prior years.  We always strive to publish</a:t>
            </a:r>
            <a:r>
              <a:rPr lang="en-US" sz="1200" kern="1200" baseline="0" dirty="0">
                <a:solidFill>
                  <a:schemeClr val="tx1"/>
                </a:solidFill>
                <a:effectLst/>
                <a:latin typeface="+mn-lt"/>
                <a:ea typeface="+mn-ea"/>
                <a:cs typeface="+mn-cs"/>
              </a:rPr>
              <a:t> the list as early as possible in order to </a:t>
            </a:r>
            <a:r>
              <a:rPr lang="en-US" sz="1200" kern="1200" dirty="0">
                <a:solidFill>
                  <a:schemeClr val="tx1"/>
                </a:solidFill>
                <a:effectLst/>
                <a:latin typeface="+mn-lt"/>
                <a:ea typeface="+mn-ea"/>
                <a:cs typeface="+mn-cs"/>
              </a:rPr>
              <a:t>provide</a:t>
            </a:r>
            <a:r>
              <a:rPr lang="en-US" sz="1200" kern="1200" baseline="0" dirty="0">
                <a:solidFill>
                  <a:schemeClr val="tx1"/>
                </a:solidFill>
                <a:effectLst/>
                <a:latin typeface="+mn-lt"/>
                <a:ea typeface="+mn-ea"/>
                <a:cs typeface="+mn-cs"/>
              </a:rPr>
              <a:t> ample</a:t>
            </a:r>
            <a:r>
              <a:rPr lang="en-US" sz="1200" kern="1200" dirty="0">
                <a:solidFill>
                  <a:schemeClr val="tx1"/>
                </a:solidFill>
                <a:effectLst/>
                <a:latin typeface="+mn-lt"/>
                <a:ea typeface="+mn-ea"/>
                <a:cs typeface="+mn-cs"/>
              </a:rPr>
              <a:t> time for public comment before the MAP committee meetings occur in December to further enhance transparency. </a:t>
            </a:r>
            <a:endParaRPr lang="en-US" dirty="0"/>
          </a:p>
        </p:txBody>
      </p:sp>
    </p:spTree>
    <p:extLst>
      <p:ext uri="{BB962C8B-B14F-4D97-AF65-F5344CB8AC3E}">
        <p14:creationId xmlns:p14="http://schemas.microsoft.com/office/powerpoint/2010/main" val="10364751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From initial concept through adoption in a program, measurement development may take up to three years.  What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really not depicted here is the intersecting regulatory requirements, such as the </a:t>
            </a:r>
            <a:r>
              <a:rPr lang="en-US" sz="1200" b="0" kern="1200" dirty="0">
                <a:solidFill>
                  <a:schemeClr val="tx1"/>
                </a:solidFill>
                <a:effectLst/>
                <a:latin typeface="+mn-lt"/>
                <a:ea typeface="+mn-ea"/>
                <a:cs typeface="+mn-cs"/>
              </a:rPr>
              <a:t>Improving Medicare Post-Acute Care Transformation Act of 2014 (the IMPACT Act), </a:t>
            </a:r>
            <a:r>
              <a:rPr lang="en-US" sz="1200" kern="1200" dirty="0">
                <a:solidFill>
                  <a:schemeClr val="tx1"/>
                </a:solidFill>
                <a:effectLst/>
                <a:latin typeface="+mn-lt"/>
                <a:ea typeface="+mn-ea"/>
                <a:cs typeface="+mn-cs"/>
              </a:rPr>
              <a:t>that may overlap with the standard measures under consideration (MUC) timeline and may be the reason CMS implements an ad hoc measures under consideration list on occasion.  </a:t>
            </a:r>
            <a:endParaRPr lang="en-US" dirty="0">
              <a:effectLst/>
            </a:endParaRPr>
          </a:p>
          <a:p>
            <a:endParaRPr lang="en-US" dirty="0"/>
          </a:p>
          <a:p>
            <a:endParaRPr lang="en-US" dirty="0"/>
          </a:p>
        </p:txBody>
      </p:sp>
    </p:spTree>
    <p:extLst>
      <p:ext uri="{BB962C8B-B14F-4D97-AF65-F5344CB8AC3E}">
        <p14:creationId xmlns:p14="http://schemas.microsoft.com/office/powerpoint/2010/main" val="406342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graphic depicts the simultaneously occurring pre-rulemaking activity deadlines, events, and tasks, by demonstrating the annual cycle overlap.  The actual activity names in the boxes are really less important than the idea that many related events happen each year, which are precursors to rulemaking and contribute to continuous process improvements by implementing lean practices year after year.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Across CMS,</a:t>
            </a:r>
            <a:r>
              <a:rPr lang="en-US" sz="1200" b="0" kern="1200" baseline="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other federal agencies, and the contractors supporting pre-rulemaking, communication, collaboration, and coordination occur constantly to ensure transparency, lean practices, harmonization, and to ensure that quality goals are successfully achieved.  </a:t>
            </a:r>
            <a:endParaRPr lang="en-US" b="0" dirty="0">
              <a:effectLst/>
            </a:endParaRPr>
          </a:p>
          <a:p>
            <a:endParaRPr lang="en-US" dirty="0"/>
          </a:p>
        </p:txBody>
      </p:sp>
    </p:spTree>
    <p:extLst>
      <p:ext uri="{BB962C8B-B14F-4D97-AF65-F5344CB8AC3E}">
        <p14:creationId xmlns:p14="http://schemas.microsoft.com/office/powerpoint/2010/main" val="2016053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12271" y="4159069"/>
            <a:ext cx="6585857" cy="4183380"/>
          </a:xfrm>
        </p:spPr>
        <p:txBody>
          <a:bodyPr/>
          <a:lstStyle/>
          <a:p>
            <a:pPr marL="0" lvl="1"/>
            <a:r>
              <a:rPr lang="en-US" sz="1200" kern="1200" dirty="0">
                <a:solidFill>
                  <a:schemeClr val="tx1"/>
                </a:solidFill>
                <a:effectLst/>
                <a:latin typeface="+mn-lt"/>
                <a:ea typeface="+mn-ea"/>
                <a:cs typeface="+mn-cs"/>
              </a:rPr>
              <a:t>CMS is</a:t>
            </a:r>
            <a:r>
              <a:rPr lang="en-US" sz="1200" kern="1200" baseline="0" dirty="0">
                <a:solidFill>
                  <a:schemeClr val="tx1"/>
                </a:solidFill>
                <a:effectLst/>
                <a:latin typeface="+mn-lt"/>
                <a:ea typeface="+mn-ea"/>
                <a:cs typeface="+mn-cs"/>
              </a:rPr>
              <a:t> planning</a:t>
            </a:r>
            <a:r>
              <a:rPr lang="en-US" sz="1200" kern="1200" dirty="0">
                <a:solidFill>
                  <a:schemeClr val="tx1"/>
                </a:solidFill>
                <a:effectLst/>
                <a:latin typeface="+mn-lt"/>
                <a:ea typeface="+mn-ea"/>
                <a:cs typeface="+mn-cs"/>
              </a:rPr>
              <a:t> to open JIRA earlier than in previous years. CMS does encourage stakeholders to submit measures early.  The first three boxes on this slide pertain to the JIRA system dates.  If you</a:t>
            </a:r>
            <a:r>
              <a:rPr lang="en-US" sz="1200" kern="1200" baseline="0" dirty="0">
                <a:solidFill>
                  <a:schemeClr val="tx1"/>
                </a:solidFill>
                <a:effectLst/>
                <a:latin typeface="+mn-lt"/>
                <a:ea typeface="+mn-ea"/>
                <a:cs typeface="+mn-cs"/>
              </a:rPr>
              <a:t> would</a:t>
            </a:r>
            <a:r>
              <a:rPr lang="en-US" sz="1200" kern="1200" dirty="0">
                <a:solidFill>
                  <a:schemeClr val="tx1"/>
                </a:solidFill>
                <a:effectLst/>
                <a:latin typeface="+mn-lt"/>
                <a:ea typeface="+mn-ea"/>
                <a:cs typeface="+mn-cs"/>
              </a:rPr>
              <a:t> like a candidate measure to be considered by CMS, you would use JIRA to submit that measure.</a:t>
            </a:r>
          </a:p>
          <a:p>
            <a:pPr marL="0" lvl="1"/>
            <a:endParaRPr lang="en-US" sz="1200" kern="1200" dirty="0">
              <a:solidFill>
                <a:schemeClr val="tx1"/>
              </a:solidFill>
              <a:effectLst/>
              <a:latin typeface="+mn-lt"/>
              <a:ea typeface="+mn-ea"/>
              <a:cs typeface="+mn-cs"/>
            </a:endParaRPr>
          </a:p>
          <a:p>
            <a:pPr marL="0" lvl="1"/>
            <a:r>
              <a:rPr lang="en-US" sz="1200" kern="1200" dirty="0">
                <a:solidFill>
                  <a:schemeClr val="tx1"/>
                </a:solidFill>
                <a:effectLst/>
                <a:latin typeface="+mn-lt"/>
                <a:ea typeface="+mn-ea"/>
                <a:cs typeface="+mn-cs"/>
              </a:rPr>
              <a:t>The 2017 measures under consideration (MUC) user guide includes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instructions for requesting access to JIRA.  The user guide, along with some other resources and reference materials, can be found at the CMS website, the link for which is provided on the next slide. We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are in the process of updating these documents.  </a:t>
            </a:r>
          </a:p>
          <a:p>
            <a:pPr marL="0" lvl="1"/>
            <a:endParaRPr lang="en-US" sz="1200" kern="1200" dirty="0">
              <a:solidFill>
                <a:schemeClr val="tx1"/>
              </a:solidFill>
              <a:effectLst/>
              <a:latin typeface="+mn-lt"/>
              <a:ea typeface="+mn-ea"/>
              <a:cs typeface="+mn-cs"/>
            </a:endParaRPr>
          </a:p>
          <a:p>
            <a:pPr marL="0" lvl="1"/>
            <a:r>
              <a:rPr lang="en-US" sz="1200" kern="1200" dirty="0">
                <a:solidFill>
                  <a:schemeClr val="tx1"/>
                </a:solidFill>
                <a:effectLst/>
                <a:latin typeface="+mn-lt"/>
                <a:ea typeface="+mn-ea"/>
                <a:cs typeface="+mn-cs"/>
              </a:rPr>
              <a:t>The last three boxes on this slide relate to the federal clearance process.  CMS closes JIRA to review the measure submissions for consideration for the annual MUC list.  The list becomes a clearance document that involves collaboration, communication, and cooperation across CMS, the U.S.</a:t>
            </a:r>
            <a:r>
              <a:rPr lang="en-US" sz="1200" kern="1200" baseline="0" dirty="0">
                <a:solidFill>
                  <a:schemeClr val="tx1"/>
                </a:solidFill>
                <a:effectLst/>
                <a:latin typeface="+mn-lt"/>
                <a:ea typeface="+mn-ea"/>
                <a:cs typeface="+mn-cs"/>
              </a:rPr>
              <a:t> Department of Health &amp; Human Services (</a:t>
            </a:r>
            <a:r>
              <a:rPr lang="en-US" sz="1200" kern="1200" dirty="0">
                <a:solidFill>
                  <a:schemeClr val="tx1"/>
                </a:solidFill>
                <a:effectLst/>
                <a:latin typeface="+mn-lt"/>
                <a:ea typeface="+mn-ea"/>
                <a:cs typeface="+mn-cs"/>
              </a:rPr>
              <a:t>HHS), and the Office of Management and Budget (OMB) components and agencies.  The list is then previewed during the federal-only August meeting in order to come</a:t>
            </a:r>
            <a:r>
              <a:rPr lang="en-US" sz="1200" kern="1200" baseline="0" dirty="0">
                <a:solidFill>
                  <a:schemeClr val="tx1"/>
                </a:solidFill>
                <a:effectLst/>
                <a:latin typeface="+mn-lt"/>
                <a:ea typeface="+mn-ea"/>
                <a:cs typeface="+mn-cs"/>
              </a:rPr>
              <a:t> to a </a:t>
            </a:r>
            <a:r>
              <a:rPr lang="en-US" sz="1200" kern="1200" dirty="0">
                <a:solidFill>
                  <a:schemeClr val="tx1"/>
                </a:solidFill>
                <a:effectLst/>
                <a:latin typeface="+mn-lt"/>
                <a:ea typeface="+mn-ea"/>
                <a:cs typeface="+mn-cs"/>
              </a:rPr>
              <a:t>consensus across the various federal reviewers.</a:t>
            </a:r>
            <a:endParaRPr lang="en-US" dirty="0"/>
          </a:p>
        </p:txBody>
      </p:sp>
    </p:spTree>
    <p:extLst>
      <p:ext uri="{BB962C8B-B14F-4D97-AF65-F5344CB8AC3E}">
        <p14:creationId xmlns:p14="http://schemas.microsoft.com/office/powerpoint/2010/main" val="26234188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If you would like to attend any of our up-coming meetings scheduled for the April timeframe, please email me.  My email address can be found at the end of this slide deck.  At this point, I</a:t>
            </a:r>
            <a:r>
              <a:rPr lang="en-US" sz="1200" kern="1200" baseline="0" dirty="0">
                <a:solidFill>
                  <a:schemeClr val="tx1"/>
                </a:solidFill>
                <a:effectLst/>
                <a:latin typeface="+mn-lt"/>
                <a:ea typeface="+mn-ea"/>
                <a:cs typeface="+mn-cs"/>
              </a:rPr>
              <a:t> am</a:t>
            </a:r>
            <a:r>
              <a:rPr lang="en-US" sz="1200" kern="1200" dirty="0">
                <a:solidFill>
                  <a:schemeClr val="tx1"/>
                </a:solidFill>
                <a:effectLst/>
                <a:latin typeface="+mn-lt"/>
                <a:ea typeface="+mn-ea"/>
                <a:cs typeface="+mn-cs"/>
              </a:rPr>
              <a:t> going to go ahead and turn it over to Ms. O’Rourke from the National Quality Forum (NQF). Thank you.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Hello, everyone.  My name is Erin O’Rourke and I</a:t>
            </a:r>
            <a:r>
              <a:rPr lang="en-US" sz="1200" kern="1200" baseline="0" dirty="0">
                <a:solidFill>
                  <a:schemeClr val="tx1"/>
                </a:solidFill>
                <a:effectLst/>
                <a:latin typeface="+mn-lt"/>
                <a:ea typeface="+mn-ea"/>
                <a:cs typeface="+mn-cs"/>
              </a:rPr>
              <a:t> am</a:t>
            </a:r>
            <a:r>
              <a:rPr lang="en-US" sz="1200" kern="1200" dirty="0">
                <a:solidFill>
                  <a:schemeClr val="tx1"/>
                </a:solidFill>
                <a:effectLst/>
                <a:latin typeface="+mn-lt"/>
                <a:ea typeface="+mn-ea"/>
                <a:cs typeface="+mn-cs"/>
              </a:rPr>
              <a:t> a senior director with the National Quality Forum (NQF).  Part of our role is to help facilitate the Measure Applications Partnership review of the measures under consideration.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Measure Applications Partnership, or the MAP, is tasked with reviewing the measures on the MUC list and providing input to CMS about their potential use.  MAP is a group of committees and workgroups that give recommendations to CMS about which measures to use in selected Medicare public reporting and performance-based payment programs.  MAP is comprised of representatives from both the government and the private sector.  MAP is a unique collaboration that balances the interests of consumers, businesses,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purchasers, labor, health plans, clinicians,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providers, communities, states, and suppliers.</a:t>
            </a:r>
            <a:endParaRPr lang="en-US" dirty="0">
              <a:effectLst/>
            </a:endParaRPr>
          </a:p>
          <a:p>
            <a:endParaRPr lang="en-US" dirty="0"/>
          </a:p>
        </p:txBody>
      </p:sp>
    </p:spTree>
    <p:extLst>
      <p:ext uri="{BB962C8B-B14F-4D97-AF65-F5344CB8AC3E}">
        <p14:creationId xmlns:p14="http://schemas.microsoft.com/office/powerpoint/2010/main" val="29693893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2882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pursuit of the National Quality Strategy (NQS), MAP informs the selection of performance measures to achieve the goal of improvement, transparency, and value for all.  MAP provides input to HHS during the annual pre-rulemaking review on the selection and performance measures for use in public reporting, value-based purchasing, and other federal programs.  MAP identifies gaps for measure development, testing, and endorsement. It encourages measurement alignment across the public and private sector program settings, levels of analysis, and populations, and helps promote coordination of care delivery , and to reduce the burden of data collection.</a:t>
            </a:r>
            <a:endParaRPr lang="en-US" dirty="0">
              <a:effectLst/>
            </a:endParaRPr>
          </a:p>
          <a:p>
            <a:endParaRPr lang="en-US" dirty="0"/>
          </a:p>
        </p:txBody>
      </p:sp>
    </p:spTree>
    <p:extLst>
      <p:ext uri="{BB962C8B-B14F-4D97-AF65-F5344CB8AC3E}">
        <p14:creationId xmlns:p14="http://schemas.microsoft.com/office/powerpoint/2010/main" val="31488572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There are a number of overarching goals for the MAP process.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First, MAP aims to facilitate a dialogue among stakeholders, including representatives from HHS.  MAP also allows for consensus building among stakeholders in an open and transparent forum.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Ultimately, the hope is that the proposed rules are closer to the mark since the potential performance measures have already been vetted by the affected stakeholders, with the hope of reducing the effort required by individual stakeholder groups to submit official comments on the proposed rules.  </a:t>
            </a:r>
            <a:endParaRPr lang="en-US" dirty="0">
              <a:effectLst/>
            </a:endParaRPr>
          </a:p>
          <a:p>
            <a:endParaRPr lang="en-US" dirty="0"/>
          </a:p>
        </p:txBody>
      </p:sp>
    </p:spTree>
    <p:extLst>
      <p:ext uri="{BB962C8B-B14F-4D97-AF65-F5344CB8AC3E}">
        <p14:creationId xmlns:p14="http://schemas.microsoft.com/office/powerpoint/2010/main" val="2303495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Today’s webinar will be an introduction</a:t>
            </a:r>
            <a:r>
              <a:rPr lang="en-US" sz="1200" kern="1200" baseline="0" dirty="0">
                <a:solidFill>
                  <a:schemeClr val="tx1"/>
                </a:solidFill>
                <a:effectLst/>
                <a:latin typeface="+mn-lt"/>
                <a:ea typeface="+mn-ea"/>
                <a:cs typeface="+mn-cs"/>
              </a:rPr>
              <a:t> to </a:t>
            </a:r>
            <a:r>
              <a:rPr lang="en-US" sz="1200" kern="1200" dirty="0">
                <a:solidFill>
                  <a:schemeClr val="tx1"/>
                </a:solidFill>
                <a:effectLst/>
                <a:latin typeface="+mn-lt"/>
                <a:ea typeface="+mn-ea"/>
                <a:cs typeface="+mn-cs"/>
              </a:rPr>
              <a:t>the measures under consideration (MUC) list and the Measure</a:t>
            </a:r>
            <a:r>
              <a:rPr lang="en-US" sz="1200" kern="1200" baseline="0" dirty="0">
                <a:solidFill>
                  <a:schemeClr val="tx1"/>
                </a:solidFill>
                <a:effectLst/>
                <a:latin typeface="+mn-lt"/>
                <a:ea typeface="+mn-ea"/>
                <a:cs typeface="+mn-cs"/>
              </a:rPr>
              <a:t> Application Partnership (</a:t>
            </a:r>
            <a:r>
              <a:rPr lang="en-US" sz="1200" kern="1200" dirty="0">
                <a:solidFill>
                  <a:schemeClr val="tx1"/>
                </a:solidFill>
                <a:effectLst/>
                <a:latin typeface="+mn-lt"/>
                <a:ea typeface="+mn-ea"/>
                <a:cs typeface="+mn-cs"/>
              </a:rPr>
              <a:t>MAP).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Today’s presentation will be given by Michelle Geppi from CMS and Erin O’Rourke from NQF.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41856898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MAP includes an overarching body of the Coordinating Committees or standing workgroups and time-limited task forces that are drawn from members of the other groups.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Measures under Consideration (MUC) are first reviewed by one of the three setting-specific workgroups:  the hospital workgroup, the clinician workgroup, or the </a:t>
            </a:r>
            <a:r>
              <a:rPr lang="en-US" dirty="0">
                <a:effectLst/>
              </a:rPr>
              <a:t>post-acute care (PAC) and long-term care (LTC</a:t>
            </a:r>
            <a:r>
              <a:rPr lang="en-US" sz="1200" kern="1200" dirty="0">
                <a:solidFill>
                  <a:schemeClr val="tx1"/>
                </a:solidFill>
                <a:effectLst/>
                <a:latin typeface="+mn-lt"/>
                <a:ea typeface="+mn-ea"/>
                <a:cs typeface="+mn-cs"/>
              </a:rPr>
              <a: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workgroup, depending on the setting of the program for which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being considered.  </a:t>
            </a:r>
          </a:p>
          <a:p>
            <a:r>
              <a:rPr lang="en-US" sz="1200" kern="1200" dirty="0">
                <a:solidFill>
                  <a:schemeClr val="tx1"/>
                </a:solidFill>
                <a:effectLst/>
                <a:latin typeface="+mn-lt"/>
                <a:ea typeface="+mn-ea"/>
                <a:cs typeface="+mn-cs"/>
              </a:rPr>
              <a:t>The dual-eligible beneficiaries workgroup provides an emphasis on quality issues that may disproportionately affect people who are eligible for both Medicare and Medicaid, so they take a crosscutting look at all the measures on the MUC list.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addition to the five permanent committees, MAP may also convene time-limited task forces to examine specific issues as needed.</a:t>
            </a:r>
            <a:endParaRPr lang="en-US" dirty="0"/>
          </a:p>
        </p:txBody>
      </p:sp>
    </p:spTree>
    <p:extLst>
      <p:ext uri="{BB962C8B-B14F-4D97-AF65-F5344CB8AC3E}">
        <p14:creationId xmlns:p14="http://schemas.microsoft.com/office/powerpoint/2010/main" val="1648658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single nomination process updates the entire membership of MAP annually.  About one-third of the members have terms that are up for renewal each year, so we</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always looking for new members</a:t>
            </a:r>
            <a:r>
              <a:rPr lang="en-US" sz="1200" kern="1200" baseline="0" dirty="0">
                <a:solidFill>
                  <a:schemeClr val="tx1"/>
                </a:solidFill>
                <a:effectLst/>
                <a:latin typeface="+mn-lt"/>
                <a:ea typeface="+mn-ea"/>
                <a:cs typeface="+mn-cs"/>
              </a:rPr>
              <a:t> to become involved</a:t>
            </a:r>
            <a:r>
              <a:rPr lang="en-US" sz="1200" kern="1200" dirty="0">
                <a:solidFill>
                  <a:schemeClr val="tx1"/>
                </a:solidFill>
                <a:effectLst/>
                <a:latin typeface="+mn-lt"/>
                <a:ea typeface="+mn-ea"/>
                <a:cs typeface="+mn-cs"/>
              </a:rPr>
              <a:t>. The MAP rosters are approved by the NQF board.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Based on the rosters, appointed members fall into one of three categories. Organizational representatives make up the majority of MAP’s members.  They include those affected by or interested in the use of measures and are chosen by the organization that is seated on the MAP.  We look to the organizational representatives to represent the entire constituency of the organization.</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Subject matter experts serve as individual representatives that have content-specific knowledge that they can offer to match deliberations, and the co-chairs that lead each group fall into this category.  Lastly, we have federal government liaisons who serve as non-voting ex-officio members of the MAP.  </a:t>
            </a:r>
            <a:endParaRPr lang="en-US" dirty="0">
              <a:effectLst/>
            </a:endParaRPr>
          </a:p>
          <a:p>
            <a:endParaRPr lang="en-US" dirty="0"/>
          </a:p>
        </p:txBody>
      </p:sp>
    </p:spTree>
    <p:extLst>
      <p:ext uri="{BB962C8B-B14F-4D97-AF65-F5344CB8AC3E}">
        <p14:creationId xmlns:p14="http://schemas.microsoft.com/office/powerpoint/2010/main" val="29504416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MAP uses a four-step approach when analyzing and selecting measures in the pre-rulemaking process.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First, NQF develops a program measure set framework with the aim of helping to identify the measures that are currently in the program to</a:t>
            </a:r>
            <a:r>
              <a:rPr lang="en-US" sz="1200" kern="1200" baseline="0" dirty="0">
                <a:solidFill>
                  <a:schemeClr val="tx1"/>
                </a:solidFill>
                <a:effectLst/>
                <a:latin typeface="+mn-lt"/>
                <a:ea typeface="+mn-ea"/>
                <a:cs typeface="+mn-cs"/>
              </a:rPr>
              <a:t> allow</a:t>
            </a:r>
            <a:r>
              <a:rPr lang="en-US" sz="1200" kern="1200" dirty="0">
                <a:solidFill>
                  <a:schemeClr val="tx1"/>
                </a:solidFill>
                <a:effectLst/>
                <a:latin typeface="+mn-lt"/>
                <a:ea typeface="+mn-ea"/>
                <a:cs typeface="+mn-cs"/>
              </a:rPr>
              <a:t> the MAP members an overview</a:t>
            </a:r>
            <a:r>
              <a:rPr lang="en-US" sz="1200" kern="1200" baseline="0" dirty="0">
                <a:solidFill>
                  <a:schemeClr val="tx1"/>
                </a:solidFill>
                <a:effectLst/>
                <a:latin typeface="+mn-lt"/>
                <a:ea typeface="+mn-ea"/>
                <a:cs typeface="+mn-cs"/>
              </a:rPr>
              <a:t> of what is currently addressed by each set</a:t>
            </a:r>
            <a:r>
              <a:rPr lang="en-US" sz="1200" kern="1200" dirty="0">
                <a:solidFill>
                  <a:schemeClr val="tx1"/>
                </a:solidFill>
                <a:effectLst/>
                <a:latin typeface="+mn-lt"/>
                <a:ea typeface="+mn-ea"/>
                <a:cs typeface="+mn-cs"/>
              </a:rPr>
              <a: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Next, the MAP evaluates each Measure Under Consideration (MUC) to see what they might add to the program measure set.  Then, using the framework, MAP identifies and prioritizes gaps in measures for individual programs and across the settings.  And finally, MAP develops recommendations about measures that are currently finalized in the set and perhaps suggests measures that could be removed in future rulemaking cycles.  </a:t>
            </a:r>
            <a:endParaRPr lang="en-US" dirty="0">
              <a:effectLst/>
            </a:endParaRPr>
          </a:p>
          <a:p>
            <a:endParaRPr lang="en-US" dirty="0"/>
          </a:p>
        </p:txBody>
      </p:sp>
    </p:spTree>
    <p:extLst>
      <p:ext uri="{BB962C8B-B14F-4D97-AF65-F5344CB8AC3E}">
        <p14:creationId xmlns:p14="http://schemas.microsoft.com/office/powerpoint/2010/main" val="7424188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Measure Selection Criteria is a tool that MAP uses to assess the affected measures used in a quality initiative program.  They</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intended to assist MAP in</a:t>
            </a:r>
            <a:r>
              <a:rPr lang="en-US" sz="1200" kern="1200" baseline="0" dirty="0">
                <a:solidFill>
                  <a:schemeClr val="tx1"/>
                </a:solidFill>
                <a:effectLst/>
                <a:latin typeface="+mn-lt"/>
                <a:ea typeface="+mn-ea"/>
                <a:cs typeface="+mn-cs"/>
              </a:rPr>
              <a:t> identifying</a:t>
            </a:r>
            <a:r>
              <a:rPr lang="en-US" sz="1200" kern="1200" dirty="0">
                <a:solidFill>
                  <a:schemeClr val="tx1"/>
                </a:solidFill>
                <a:effectLst/>
                <a:latin typeface="+mn-lt"/>
                <a:ea typeface="+mn-ea"/>
                <a:cs typeface="+mn-cs"/>
              </a:rPr>
              <a:t> an ideal set of measures for public reporting or a value-based purchasing program.  They evaluate the program measure set as a whole.  These criteria are not absolute rules, rather they are meant to provide general guidance on measure selection decisions and to complement any program-specific statutory and regulatory requirements.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central focus should be on the selection of high quality measures that optimally address the National Quality Strategy’s three aims, fill critical measurement gaps, and increase alignment.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Although competing priorities often need to be weighed against one another, the Measure Selection Criteria can be used as a reference when evaluating the relative strengths and weaknesses of a program measure set and how the addition of an individual measure would contribute to the set.  These criteria have evolved over time to reflect input from a wide variety of stakeholders. To determine whether a measure should be supported for a specific program, MAP evaluates the measures under consideration (MUC) against the Measure Selection Criteria. These are tools that we ask all of our members to familiarize themselves with and to use to indicate their support for a Measure Under Consideration (MUC).</a:t>
            </a:r>
            <a:endParaRPr lang="en-US" dirty="0"/>
          </a:p>
        </p:txBody>
      </p:sp>
    </p:spTree>
    <p:extLst>
      <p:ext uri="{BB962C8B-B14F-4D97-AF65-F5344CB8AC3E}">
        <p14:creationId xmlns:p14="http://schemas.microsoft.com/office/powerpoint/2010/main" val="2540206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After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applying the measure selection criteria to the program measure set as a whole, MAP reviews the measure under consideration (MUC) for the current pre-rulemaking cycle.  MAP reaches a decision about every measures under consideration (MUC).  This means that every measure on the MUC list will receive a recommendation from the MAP.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These decisions are standardized for consistency across the workgroup, and each is accompanied by one or more statements of rationale that help explain why that decision was reached.</a:t>
            </a:r>
            <a:r>
              <a:rPr lang="en-US" sz="120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hese decision categories have been updated for the 2016-2017 pre-rulemaking process.  For those that have been involved in the past, MAP will</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no longer be</a:t>
            </a:r>
            <a:r>
              <a:rPr lang="en-US" sz="1200" kern="1200" baseline="0" dirty="0">
                <a:solidFill>
                  <a:schemeClr val="tx1"/>
                </a:solidFill>
                <a:effectLst/>
                <a:latin typeface="+mn-lt"/>
                <a:ea typeface="+mn-ea"/>
                <a:cs typeface="+mn-cs"/>
              </a:rPr>
              <a:t> evaluating</a:t>
            </a:r>
            <a:r>
              <a:rPr lang="en-US" sz="1200" kern="1200" dirty="0">
                <a:solidFill>
                  <a:schemeClr val="tx1"/>
                </a:solidFill>
                <a:effectLst/>
                <a:latin typeface="+mn-lt"/>
                <a:ea typeface="+mn-ea"/>
                <a:cs typeface="+mn-cs"/>
              </a:rPr>
              <a:t> measures under development (MUD) using different decision categories.</a:t>
            </a:r>
            <a:endParaRPr lang="en-US" dirty="0"/>
          </a:p>
        </p:txBody>
      </p:sp>
    </p:spTree>
    <p:extLst>
      <p:ext uri="{BB962C8B-B14F-4D97-AF65-F5344CB8AC3E}">
        <p14:creationId xmlns:p14="http://schemas.microsoft.com/office/powerpoint/2010/main" val="26644079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 this slide you can see the four decision categories that MAP would assign for each measure.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Those</a:t>
            </a:r>
            <a:r>
              <a:rPr lang="en-US" sz="1200" kern="1200" baseline="0" dirty="0">
                <a:solidFill>
                  <a:schemeClr val="tx1"/>
                </a:solidFill>
                <a:effectLst/>
                <a:latin typeface="+mn-lt"/>
                <a:ea typeface="+mn-ea"/>
                <a:cs typeface="+mn-cs"/>
              </a:rPr>
              <a:t> categories</a:t>
            </a:r>
            <a:r>
              <a:rPr lang="en-US" sz="1200" kern="1200" dirty="0">
                <a:solidFill>
                  <a:schemeClr val="tx1"/>
                </a:solidFill>
                <a:effectLst/>
                <a:latin typeface="+mn-lt"/>
                <a:ea typeface="+mn-ea"/>
                <a:cs typeface="+mn-cs"/>
              </a:rPr>
              <a:t> are: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support for rulemaking, conditional support for rulemaking, refine and resubmit prior to rulemaking, and do not support for rulemaking.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 give you some examples of why a measure may fall into each category, MAP may support a measure for rulemaking for a number of reasons.  It might potentially address a previously identified gap in a program or to help promote the alignment across programs.  MAP may conditionally support a measure if the group thinks that it</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ready to use in a program but needs to meet a specified condition such as NQF endorsement.  The “refine and resubmit” category is new for this year.  MAP implemented this category to allow a way to express its support for the concept of a measure, but to stipulate that it needs modifications such as the completion of testing before it should be implemented.  And then finally, MAP may not support a measure if it overlaps with existing measures, or if a different measure better addresses the needs of a program.  </a:t>
            </a:r>
            <a:endParaRPr lang="en-US" dirty="0">
              <a:effectLst/>
            </a:endParaRPr>
          </a:p>
          <a:p>
            <a:endParaRPr lang="en-US" dirty="0"/>
          </a:p>
        </p:txBody>
      </p:sp>
    </p:spTree>
    <p:extLst>
      <p:ext uri="{BB962C8B-B14F-4D97-AF65-F5344CB8AC3E}">
        <p14:creationId xmlns:p14="http://schemas.microsoft.com/office/powerpoint/2010/main" val="3199790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 facilitate MAP’s consent calendar voting process, the NQF staff conducts a preliminary analysis of each measure under consideration.  The preliminary analysis is intended to provide MAP members with a distinct profile of each measure, and to serve as a starting point for MAP discussions.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Staff use an algorithm developed from the measure selection criteria to evaluate each measure in light of MAP’s previous guidance.  The preliminary analysis algorithm uses a series of criteria to determine if a measure received a recommendation of support for rulemaking, conditional support for rulemaking, refine and resubmit, or do not support.  </a:t>
            </a:r>
            <a:endParaRPr lang="en-US" dirty="0">
              <a:effectLst/>
            </a:endParaRPr>
          </a:p>
          <a:p>
            <a:endParaRPr lang="en-US" dirty="0"/>
          </a:p>
        </p:txBody>
      </p:sp>
    </p:spTree>
    <p:extLst>
      <p:ext uri="{BB962C8B-B14F-4D97-AF65-F5344CB8AC3E}">
        <p14:creationId xmlns:p14="http://schemas.microsoft.com/office/powerpoint/2010/main" val="3585807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slide shows you the assessments that go into the preliminary analysis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if you wish to review them in more detail.  </a:t>
            </a:r>
            <a:endParaRPr lang="en-US" dirty="0">
              <a:effectLst/>
            </a:endParaRPr>
          </a:p>
          <a:p>
            <a:endParaRPr lang="en-US" dirty="0"/>
          </a:p>
        </p:txBody>
      </p:sp>
    </p:spTree>
    <p:extLst>
      <p:ext uri="{BB962C8B-B14F-4D97-AF65-F5344CB8AC3E}">
        <p14:creationId xmlns:p14="http://schemas.microsoft.com/office/powerpoint/2010/main" val="39725102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September, the Coordinating Committee meets to review the approach that the MAP will use for the pre-rulemaking process.  In the fall, the setting-specific workgroups meet to review the measures that are currently in the program.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Michelle noted, the MUC list is released on or before December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of each year. The release of the MUC list triggers the start of the first public commenting period where stakeholders can provide input to MAP on the measures under consideration.  In December, the setting-specific workgroups meet to provide initial recommendations on each measure under consideration.  After that, there is a second public commenting period from December until mid-January.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late January, the Coordinating Committee meets to finalize the MAP recommendations and to provide cross-cutting guidance.  On February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MAP releases its recommendations on the measures under consideration.  On February 15</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MAP issues its guidance for hospital and post-acute care, and long-term care programs.  On March 15</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MAP issues its guidance for clinician programs. </a:t>
            </a:r>
            <a:endParaRPr lang="en-US" dirty="0"/>
          </a:p>
        </p:txBody>
      </p:sp>
    </p:spTree>
    <p:extLst>
      <p:ext uri="{BB962C8B-B14F-4D97-AF65-F5344CB8AC3E}">
        <p14:creationId xmlns:p14="http://schemas.microsoft.com/office/powerpoint/2010/main" val="41628869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 can still be involved in the MAP process for 2016-2017.  The Coordinating Committee is meeting January 24</a:t>
            </a:r>
            <a:r>
              <a:rPr lang="en-US" sz="1200" kern="1200" baseline="30000" dirty="0">
                <a:solidFill>
                  <a:schemeClr val="tx1"/>
                </a:solidFill>
                <a:effectLst/>
                <a:latin typeface="+mn-lt"/>
                <a:ea typeface="+mn-ea"/>
                <a:cs typeface="+mn-cs"/>
              </a:rPr>
              <a:t>th</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and 25</a:t>
            </a:r>
            <a:r>
              <a:rPr lang="en-US" sz="1200" kern="1200" baseline="30000" dirty="0">
                <a:solidFill>
                  <a:schemeClr val="tx1"/>
                </a:solidFill>
                <a:effectLst/>
                <a:latin typeface="+mn-lt"/>
                <a:ea typeface="+mn-ea"/>
                <a:cs typeface="+mn-cs"/>
              </a:rPr>
              <a:t>th</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to review and finalize the workgroup’s recommendations.  We will have public comment during this meeting.</a:t>
            </a:r>
            <a:r>
              <a:rPr lang="en-US" sz="1200" kern="1200" baseline="0" dirty="0">
                <a:solidFill>
                  <a:schemeClr val="tx1"/>
                </a:solidFill>
                <a:effectLst/>
                <a:latin typeface="+mn-lt"/>
                <a:ea typeface="+mn-ea"/>
                <a:cs typeface="+mn-cs"/>
              </a:rPr>
              <a:t> I</a:t>
            </a:r>
            <a:r>
              <a:rPr lang="en-US" sz="1200" kern="1200" dirty="0">
                <a:solidFill>
                  <a:schemeClr val="tx1"/>
                </a:solidFill>
                <a:effectLst/>
                <a:latin typeface="+mn-lt"/>
                <a:ea typeface="+mn-ea"/>
                <a:cs typeface="+mn-cs"/>
              </a:rPr>
              <a:t>f you</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interested, I invite you to attend by phone or at NQF’s offices in person.  Please feel free to reach out to me for more information.  After that meeting, MAP will begin to release its recommendations for the year.  </a:t>
            </a:r>
            <a:endParaRPr lang="en-US" dirty="0">
              <a:effectLst/>
            </a:endParaRPr>
          </a:p>
          <a:p>
            <a:endParaRPr lang="en-US" dirty="0"/>
          </a:p>
        </p:txBody>
      </p:sp>
    </p:spTree>
    <p:extLst>
      <p:ext uri="{BB962C8B-B14F-4D97-AF65-F5344CB8AC3E}">
        <p14:creationId xmlns:p14="http://schemas.microsoft.com/office/powerpoint/2010/main" val="303460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5472" y="4202060"/>
            <a:ext cx="5608320" cy="418338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 Nicole.  Good afternoon, everyone.  My name again is Michelle Geppi.  I</a:t>
            </a:r>
            <a:r>
              <a:rPr lang="en-US" sz="1200" kern="1200" baseline="0" dirty="0">
                <a:solidFill>
                  <a:schemeClr val="tx1"/>
                </a:solidFill>
                <a:effectLst/>
                <a:latin typeface="+mn-lt"/>
                <a:ea typeface="+mn-ea"/>
                <a:cs typeface="+mn-cs"/>
              </a:rPr>
              <a:t> am</a:t>
            </a:r>
            <a:r>
              <a:rPr lang="en-US" sz="1200" kern="1200" dirty="0">
                <a:solidFill>
                  <a:schemeClr val="tx1"/>
                </a:solidFill>
                <a:effectLst/>
                <a:latin typeface="+mn-lt"/>
                <a:ea typeface="+mn-ea"/>
                <a:cs typeface="+mn-cs"/>
              </a:rPr>
              <a:t> with the Centers for Medicare and Medicaid Services (CMS) in the Quality Measurement and Value-Based Incentives Group.  I</a:t>
            </a:r>
            <a:r>
              <a:rPr lang="en-US" sz="1200" kern="1200" baseline="0" dirty="0">
                <a:solidFill>
                  <a:schemeClr val="tx1"/>
                </a:solidFill>
                <a:effectLst/>
                <a:latin typeface="+mn-lt"/>
                <a:ea typeface="+mn-ea"/>
                <a:cs typeface="+mn-cs"/>
              </a:rPr>
              <a:t> am</a:t>
            </a:r>
            <a:r>
              <a:rPr lang="en-US" sz="1200" kern="1200" dirty="0">
                <a:solidFill>
                  <a:schemeClr val="tx1"/>
                </a:solidFill>
                <a:effectLst/>
                <a:latin typeface="+mn-lt"/>
                <a:ea typeface="+mn-ea"/>
                <a:cs typeface="+mn-cs"/>
              </a:rPr>
              <a:t> extremely honored to be here sharing information with you about pre-rulemaking.  Like many other 30-, 40- and 50-somethings, I, too, am one of those caregivers referred to as the “Sandwich Generation.”  Sadly, my dad has succumbed to mental illness, and this month marks the four-year anniversary of my mom’s untimely death due to cancer.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my caregiver role, I</a:t>
            </a:r>
            <a:r>
              <a:rPr lang="en-US" sz="1200" kern="1200" baseline="0" dirty="0">
                <a:solidFill>
                  <a:schemeClr val="tx1"/>
                </a:solidFill>
                <a:effectLst/>
                <a:latin typeface="+mn-lt"/>
                <a:ea typeface="+mn-ea"/>
                <a:cs typeface="+mn-cs"/>
              </a:rPr>
              <a:t> have</a:t>
            </a:r>
            <a:r>
              <a:rPr lang="en-US" sz="1200" kern="1200" dirty="0">
                <a:solidFill>
                  <a:schemeClr val="tx1"/>
                </a:solidFill>
                <a:effectLst/>
                <a:latin typeface="+mn-lt"/>
                <a:ea typeface="+mn-ea"/>
                <a:cs typeface="+mn-cs"/>
              </a:rPr>
              <a:t> helped my parents with daily living, medical services coordination, administration of medications, and assistance with financial, legal, spiritual, and emotional concerns.  As a caregiver, I</a:t>
            </a:r>
            <a:r>
              <a:rPr lang="en-US" sz="1200" kern="1200" baseline="0" dirty="0">
                <a:solidFill>
                  <a:schemeClr val="tx1"/>
                </a:solidFill>
                <a:effectLst/>
                <a:latin typeface="+mn-lt"/>
                <a:ea typeface="+mn-ea"/>
                <a:cs typeface="+mn-cs"/>
              </a:rPr>
              <a:t> have</a:t>
            </a:r>
            <a:r>
              <a:rPr lang="en-US" sz="1200" kern="1200" dirty="0">
                <a:solidFill>
                  <a:schemeClr val="tx1"/>
                </a:solidFill>
                <a:effectLst/>
                <a:latin typeface="+mn-lt"/>
                <a:ea typeface="+mn-ea"/>
                <a:cs typeface="+mn-cs"/>
              </a:rPr>
              <a:t> learned about navigating a very challenging healthcare system.  Like my mom, my career as a healthcare professional could</a:t>
            </a:r>
            <a:r>
              <a:rPr lang="en-US" sz="1200" kern="1200" baseline="0" dirty="0">
                <a:solidFill>
                  <a:schemeClr val="tx1"/>
                </a:solidFill>
                <a:effectLst/>
                <a:latin typeface="+mn-lt"/>
                <a:ea typeface="+mn-ea"/>
                <a:cs typeface="+mn-cs"/>
              </a:rPr>
              <a:t> not</a:t>
            </a:r>
            <a:r>
              <a:rPr lang="en-US" sz="1200" kern="1200" dirty="0">
                <a:solidFill>
                  <a:schemeClr val="tx1"/>
                </a:solidFill>
                <a:effectLst/>
                <a:latin typeface="+mn-lt"/>
                <a:ea typeface="+mn-ea"/>
                <a:cs typeface="+mn-cs"/>
              </a:rPr>
              <a:t> prepare me for what lay ahead.  After her diagnosis, I began to realize the magnitude of the situation and the challenges that we face on so many levels.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with any catastrophic health event, and as the primary caregiver for both parents, I became increasingly concerned about my ability to provide for my parents’ needs as well as my children’s needs.  Every patient and family situation is unique, but also the same in that the “sandwich generation” of caregivers share similar concerns.  Throughout my journey as a caregiver, I</a:t>
            </a:r>
            <a:r>
              <a:rPr lang="en-US" sz="1200" kern="1200" baseline="0" dirty="0">
                <a:solidFill>
                  <a:schemeClr val="tx1"/>
                </a:solidFill>
                <a:effectLst/>
                <a:latin typeface="+mn-lt"/>
                <a:ea typeface="+mn-ea"/>
                <a:cs typeface="+mn-cs"/>
              </a:rPr>
              <a:t> have</a:t>
            </a:r>
            <a:r>
              <a:rPr lang="en-US" sz="1200" kern="1200" dirty="0">
                <a:solidFill>
                  <a:schemeClr val="tx1"/>
                </a:solidFill>
                <a:effectLst/>
                <a:latin typeface="+mn-lt"/>
                <a:ea typeface="+mn-ea"/>
                <a:cs typeface="+mn-cs"/>
              </a:rPr>
              <a:t> had the pleasure to encounter some exceptional healthcare professionals, as well as less</a:t>
            </a:r>
            <a:r>
              <a:rPr lang="en-US" sz="1200" kern="1200" baseline="0" dirty="0">
                <a:solidFill>
                  <a:schemeClr val="tx1"/>
                </a:solidFill>
                <a:effectLst/>
                <a:latin typeface="+mn-lt"/>
                <a:ea typeface="+mn-ea"/>
                <a:cs typeface="+mn-cs"/>
              </a:rPr>
              <a:t> effective ones</a:t>
            </a:r>
            <a:r>
              <a:rPr lang="en-US" sz="1200" kern="1200" dirty="0">
                <a:solidFill>
                  <a:schemeClr val="tx1"/>
                </a:solidFill>
                <a:effectLst/>
                <a:latin typeface="+mn-lt"/>
                <a:ea typeface="+mn-ea"/>
                <a:cs typeface="+mn-cs"/>
              </a:rPr>
              <a:t>.  I</a:t>
            </a:r>
            <a:r>
              <a:rPr lang="en-US" sz="1200" kern="1200" baseline="0" dirty="0">
                <a:solidFill>
                  <a:schemeClr val="tx1"/>
                </a:solidFill>
                <a:effectLst/>
                <a:latin typeface="+mn-lt"/>
                <a:ea typeface="+mn-ea"/>
                <a:cs typeface="+mn-cs"/>
              </a:rPr>
              <a:t> am</a:t>
            </a:r>
            <a:r>
              <a:rPr lang="en-US" sz="1200" kern="1200" dirty="0">
                <a:solidFill>
                  <a:schemeClr val="tx1"/>
                </a:solidFill>
                <a:effectLst/>
                <a:latin typeface="+mn-lt"/>
                <a:ea typeface="+mn-ea"/>
                <a:cs typeface="+mn-cs"/>
              </a:rPr>
              <a:t> here to confirm for you today that the work that you do is important, meaningful, and purposeful.</a:t>
            </a:r>
            <a:r>
              <a:rPr lang="en-US" sz="1200" kern="1200" baseline="0" dirty="0">
                <a:solidFill>
                  <a:schemeClr val="tx1"/>
                </a:solidFill>
                <a:effectLst/>
                <a:latin typeface="+mn-lt"/>
                <a:ea typeface="+mn-ea"/>
                <a:cs typeface="+mn-cs"/>
              </a:rPr>
              <a:t> Y</a:t>
            </a:r>
            <a:r>
              <a:rPr lang="en-US" sz="1200" kern="1200" dirty="0">
                <a:solidFill>
                  <a:schemeClr val="tx1"/>
                </a:solidFill>
                <a:effectLst/>
                <a:latin typeface="+mn-lt"/>
                <a:ea typeface="+mn-ea"/>
                <a:cs typeface="+mn-cs"/>
              </a:rPr>
              <a:t>ou have the ability to improve upon people’s lives</a:t>
            </a:r>
            <a:r>
              <a:rPr lang="en-US" sz="1200" kern="1200" baseline="0" dirty="0">
                <a:solidFill>
                  <a:schemeClr val="tx1"/>
                </a:solidFill>
                <a:effectLst/>
                <a:latin typeface="+mn-lt"/>
                <a:ea typeface="+mn-ea"/>
                <a:cs typeface="+mn-cs"/>
              </a:rPr>
              <a:t> and</a:t>
            </a:r>
            <a:r>
              <a:rPr lang="en-US" sz="1200" kern="1200" dirty="0">
                <a:solidFill>
                  <a:schemeClr val="tx1"/>
                </a:solidFill>
                <a:effectLst/>
                <a:latin typeface="+mn-lt"/>
                <a:ea typeface="+mn-ea"/>
                <a:cs typeface="+mn-cs"/>
              </a:rPr>
              <a:t> even change lives.  So thank you for listening to me today, and for your continued attention to quality measurement and pre-rulemaking.  </a:t>
            </a:r>
            <a:endParaRPr lang="en-US" dirty="0">
              <a:effectLst/>
            </a:endParaRPr>
          </a:p>
        </p:txBody>
      </p:sp>
    </p:spTree>
    <p:extLst>
      <p:ext uri="{BB962C8B-B14F-4D97-AF65-F5344CB8AC3E}">
        <p14:creationId xmlns:p14="http://schemas.microsoft.com/office/powerpoint/2010/main" val="18776180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a:t>
            </a:r>
            <a:r>
              <a:rPr lang="en-US" sz="1200" kern="1200" baseline="0" dirty="0">
                <a:solidFill>
                  <a:schemeClr val="tx1"/>
                </a:solidFill>
                <a:effectLst/>
                <a:latin typeface="+mn-lt"/>
                <a:ea typeface="+mn-ea"/>
                <a:cs typeface="+mn-cs"/>
              </a:rPr>
              <a:t>e are </a:t>
            </a:r>
            <a:r>
              <a:rPr lang="en-US" sz="1200" kern="1200" dirty="0">
                <a:solidFill>
                  <a:schemeClr val="tx1"/>
                </a:solidFill>
                <a:effectLst/>
                <a:latin typeface="+mn-lt"/>
                <a:ea typeface="+mn-ea"/>
                <a:cs typeface="+mn-cs"/>
              </a:rPr>
              <a:t>always looking for people to serve on the MAP.  We</a:t>
            </a:r>
            <a:r>
              <a:rPr lang="en-US" sz="1200" kern="1200" baseline="0" dirty="0">
                <a:solidFill>
                  <a:schemeClr val="tx1"/>
                </a:solidFill>
                <a:effectLst/>
                <a:latin typeface="+mn-lt"/>
                <a:ea typeface="+mn-ea"/>
                <a:cs typeface="+mn-cs"/>
              </a:rPr>
              <a:t> are</a:t>
            </a:r>
            <a:r>
              <a:rPr lang="en-US" sz="1200" kern="1200" dirty="0">
                <a:solidFill>
                  <a:schemeClr val="tx1"/>
                </a:solidFill>
                <a:effectLst/>
                <a:latin typeface="+mn-lt"/>
                <a:ea typeface="+mn-ea"/>
                <a:cs typeface="+mn-cs"/>
              </a:rPr>
              <a:t> looking for both organizations and individual subject matter experts.  One-third of the seats on MAP are eligible for reappointment each year.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issue a formal call for nominations in the early spring, but we accept nominations year-round.  For more information, please visit our website at qualityforum.org/nominations.  It’s listed on the slide for your reference. </a:t>
            </a:r>
            <a:endParaRPr lang="en-US" dirty="0">
              <a:effectLst/>
            </a:endParaRPr>
          </a:p>
          <a:p>
            <a:endParaRPr lang="en-US" dirty="0"/>
          </a:p>
        </p:txBody>
      </p:sp>
    </p:spTree>
    <p:extLst>
      <p:ext uri="{BB962C8B-B14F-4D97-AF65-F5344CB8AC3E}">
        <p14:creationId xmlns:p14="http://schemas.microsoft.com/office/powerpoint/2010/main" val="11672256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a:t>
            </a:r>
            <a:r>
              <a:rPr lang="en-US" sz="1200" kern="1200" baseline="0" dirty="0">
                <a:solidFill>
                  <a:schemeClr val="tx1"/>
                </a:solidFill>
                <a:effectLst/>
                <a:latin typeface="+mn-lt"/>
                <a:ea typeface="+mn-ea"/>
                <a:cs typeface="+mn-cs"/>
              </a:rPr>
              <a:t> slide has both </a:t>
            </a:r>
            <a:r>
              <a:rPr lang="en-US" sz="1200" kern="1200" dirty="0">
                <a:solidFill>
                  <a:schemeClr val="tx1"/>
                </a:solidFill>
                <a:effectLst/>
                <a:latin typeface="+mn-lt"/>
                <a:ea typeface="+mn-ea"/>
                <a:cs typeface="+mn-cs"/>
              </a:rPr>
              <a:t>Michelle’s and my contact information in case you have any questions.</a:t>
            </a:r>
            <a:endParaRPr lang="en-US" dirty="0">
              <a:effectLst/>
            </a:endParaRPr>
          </a:p>
          <a:p>
            <a:endParaRPr lang="en-US" dirty="0"/>
          </a:p>
        </p:txBody>
      </p:sp>
    </p:spTree>
    <p:extLst>
      <p:ext uri="{BB962C8B-B14F-4D97-AF65-F5344CB8AC3E}">
        <p14:creationId xmlns:p14="http://schemas.microsoft.com/office/powerpoint/2010/main" val="29593221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531443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If you are currently developing quality measures that you would like to present to CMS please contact us the MMS Support Desk at MMSsupport@Battelle.org.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We are holding a discussion in February with an organization.  One of the things that we also try and do is pair up groups that might be designing similar measure concepts so that you can hear what each other are doing and combine resources if at all possible.  Whatever we can do to assist you in having that conversation with CMS.</a:t>
            </a: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With that, I</a:t>
            </a:r>
            <a:r>
              <a:rPr lang="en-US" sz="1200" kern="1200" baseline="0" dirty="0">
                <a:solidFill>
                  <a:schemeClr val="tx1"/>
                </a:solidFill>
                <a:effectLst/>
                <a:latin typeface="+mn-lt"/>
                <a:ea typeface="+mn-ea"/>
                <a:cs typeface="+mn-cs"/>
              </a:rPr>
              <a:t> will</a:t>
            </a:r>
            <a:r>
              <a:rPr lang="en-US" sz="1200" kern="1200" dirty="0">
                <a:solidFill>
                  <a:schemeClr val="tx1"/>
                </a:solidFill>
                <a:effectLst/>
                <a:latin typeface="+mn-lt"/>
                <a:ea typeface="+mn-ea"/>
                <a:cs typeface="+mn-cs"/>
              </a:rPr>
              <a:t> also remind everyone that we have developed 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weekly newsletter for this series.  It allows you to know what the upcoming sessions are and how</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to register for them. Additionally, we can look into using the newsletter to help you communicate with each other,</a:t>
            </a:r>
            <a:r>
              <a:rPr lang="en-US" sz="1200" kern="1200" baseline="0" dirty="0">
                <a:solidFill>
                  <a:schemeClr val="tx1"/>
                </a:solidFill>
                <a:effectLst/>
                <a:latin typeface="+mn-lt"/>
                <a:ea typeface="+mn-ea"/>
                <a:cs typeface="+mn-cs"/>
              </a:rPr>
              <a:t> for example, to advertise a</a:t>
            </a:r>
            <a:r>
              <a:rPr lang="en-US" sz="1200" kern="1200" dirty="0">
                <a:solidFill>
                  <a:schemeClr val="tx1"/>
                </a:solidFill>
                <a:effectLst/>
                <a:latin typeface="+mn-lt"/>
                <a:ea typeface="+mn-ea"/>
                <a:cs typeface="+mn-cs"/>
              </a:rPr>
              <a:t> comment period on one of your websites.</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32</a:t>
            </a:fld>
            <a:endParaRPr lang="en-US" dirty="0"/>
          </a:p>
        </p:txBody>
      </p:sp>
    </p:spTree>
    <p:extLst>
      <p:ext uri="{BB962C8B-B14F-4D97-AF65-F5344CB8AC3E}">
        <p14:creationId xmlns:p14="http://schemas.microsoft.com/office/powerpoint/2010/main" val="38454834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can email the MMS Support email</a:t>
            </a:r>
            <a:r>
              <a:rPr lang="en-US" sz="1200" kern="1200" baseline="0" dirty="0">
                <a:solidFill>
                  <a:schemeClr val="tx1"/>
                </a:solidFill>
                <a:effectLst/>
                <a:latin typeface="+mn-lt"/>
                <a:ea typeface="+mn-ea"/>
                <a:cs typeface="+mn-cs"/>
              </a:rPr>
              <a:t> address</a:t>
            </a:r>
            <a:r>
              <a:rPr lang="en-US" sz="1200" kern="1200" dirty="0">
                <a:solidFill>
                  <a:schemeClr val="tx1"/>
                </a:solidFill>
                <a:effectLst/>
                <a:latin typeface="+mn-lt"/>
                <a:ea typeface="+mn-ea"/>
                <a:cs typeface="+mn-cs"/>
              </a:rPr>
              <a:t> about future topics that you’re interested in. We have been using those to plan our upcoming webinars. We will be doing additional webinars later in February and early March around how to develop measure specifications</a:t>
            </a:r>
            <a:r>
              <a:rPr lang="en-US" sz="1200" kern="1200" baseline="0" dirty="0">
                <a:solidFill>
                  <a:schemeClr val="tx1"/>
                </a:solidFill>
                <a:effectLst/>
                <a:latin typeface="+mn-lt"/>
                <a:ea typeface="+mn-ea"/>
                <a:cs typeface="+mn-cs"/>
              </a:rPr>
              <a:t> and </a:t>
            </a:r>
            <a:r>
              <a:rPr lang="en-US" sz="1200" kern="1200" dirty="0">
                <a:solidFill>
                  <a:schemeClr val="tx1"/>
                </a:solidFill>
                <a:effectLst/>
                <a:latin typeface="+mn-lt"/>
                <a:ea typeface="+mn-ea"/>
                <a:cs typeface="+mn-cs"/>
              </a:rPr>
              <a:t>how to do measure testing.  We look forward to seeing you at those as well.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33</a:t>
            </a:fld>
            <a:endParaRPr lang="en-US" dirty="0"/>
          </a:p>
        </p:txBody>
      </p:sp>
    </p:spTree>
    <p:extLst>
      <p:ext uri="{BB962C8B-B14F-4D97-AF65-F5344CB8AC3E}">
        <p14:creationId xmlns:p14="http://schemas.microsoft.com/office/powerpoint/2010/main" val="32074527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Don’t hesitate to reach out to us — Michelle, Erin — if you have questions about MUC, MAP, or anything that we have discussed so far in the webinar series.  Thank you again for your attendance.  We really appreciate it and look forward to seeing you next time.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34</a:t>
            </a:fld>
            <a:endParaRPr lang="en-US" dirty="0"/>
          </a:p>
        </p:txBody>
      </p:sp>
    </p:spTree>
    <p:extLst>
      <p:ext uri="{BB962C8B-B14F-4D97-AF65-F5344CB8AC3E}">
        <p14:creationId xmlns:p14="http://schemas.microsoft.com/office/powerpoint/2010/main" val="3156961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Nicole mentioned, I</a:t>
            </a:r>
            <a:r>
              <a:rPr lang="en-US" sz="1200" kern="1200" baseline="0" dirty="0">
                <a:solidFill>
                  <a:schemeClr val="tx1"/>
                </a:solidFill>
                <a:effectLst/>
                <a:latin typeface="+mn-lt"/>
                <a:ea typeface="+mn-ea"/>
                <a:cs typeface="+mn-cs"/>
              </a:rPr>
              <a:t> am</a:t>
            </a:r>
            <a:r>
              <a:rPr lang="en-US" sz="1200" kern="1200" dirty="0">
                <a:solidFill>
                  <a:schemeClr val="tx1"/>
                </a:solidFill>
                <a:effectLst/>
                <a:latin typeface="+mn-lt"/>
                <a:ea typeface="+mn-ea"/>
                <a:cs typeface="+mn-cs"/>
              </a:rPr>
              <a:t> joined by Erin O’Rourke with the National Quality Forum (NQF).  She</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going to be talking later about the Measures Application Partnership (MAP) process.</a:t>
            </a:r>
            <a:r>
              <a:rPr lang="en-US" sz="1200" kern="1200" baseline="0" dirty="0">
                <a:solidFill>
                  <a:schemeClr val="tx1"/>
                </a:solidFill>
                <a:effectLst/>
                <a:latin typeface="+mn-lt"/>
                <a:ea typeface="+mn-ea"/>
                <a:cs typeface="+mn-cs"/>
              </a:rPr>
              <a:t> I will</a:t>
            </a:r>
            <a:r>
              <a:rPr lang="en-US" sz="1200" kern="1200" dirty="0">
                <a:solidFill>
                  <a:schemeClr val="tx1"/>
                </a:solidFill>
                <a:effectLst/>
                <a:latin typeface="+mn-lt"/>
                <a:ea typeface="+mn-ea"/>
                <a:cs typeface="+mn-cs"/>
              </a:rPr>
              <a:t> be providing an overview of the MUC process.  </a:t>
            </a:r>
            <a:endParaRPr lang="en-US" dirty="0">
              <a:effectLst/>
            </a:endParaRPr>
          </a:p>
          <a:p>
            <a:endParaRPr lang="en-US" dirty="0"/>
          </a:p>
        </p:txBody>
      </p:sp>
    </p:spTree>
    <p:extLst>
      <p:ext uri="{BB962C8B-B14F-4D97-AF65-F5344CB8AC3E}">
        <p14:creationId xmlns:p14="http://schemas.microsoft.com/office/powerpoint/2010/main" val="673877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CMS</a:t>
            </a:r>
            <a:r>
              <a:rPr lang="en-US" sz="1200" kern="1200" baseline="0" dirty="0">
                <a:solidFill>
                  <a:schemeClr val="tx1"/>
                </a:solidFill>
                <a:effectLst/>
                <a:latin typeface="+mn-lt"/>
                <a:ea typeface="+mn-ea"/>
                <a:cs typeface="+mn-cs"/>
              </a:rPr>
              <a:t> has </a:t>
            </a:r>
            <a:r>
              <a:rPr lang="en-US" sz="1200" kern="1200" dirty="0">
                <a:solidFill>
                  <a:schemeClr val="tx1"/>
                </a:solidFill>
                <a:effectLst/>
                <a:latin typeface="+mn-lt"/>
                <a:ea typeface="+mn-ea"/>
                <a:cs typeface="+mn-cs"/>
              </a:rPr>
              <a:t>a variety of divisions within our quality measurement group.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Division of Quality Measurement oversees the measures development for psych and hospital programs.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Division of Value Incentives &amp; Quality Reporting is</a:t>
            </a:r>
            <a:r>
              <a:rPr lang="en-US" sz="1200" kern="1200" baseline="0" dirty="0">
                <a:solidFill>
                  <a:schemeClr val="tx1"/>
                </a:solidFill>
                <a:effectLst/>
                <a:latin typeface="+mn-lt"/>
                <a:ea typeface="+mn-ea"/>
                <a:cs typeface="+mn-cs"/>
              </a:rPr>
              <a:t> related to the</a:t>
            </a:r>
            <a:r>
              <a:rPr lang="en-US" sz="1200" kern="1200" dirty="0">
                <a:solidFill>
                  <a:schemeClr val="tx1"/>
                </a:solidFill>
                <a:effectLst/>
                <a:latin typeface="+mn-lt"/>
                <a:ea typeface="+mn-ea"/>
                <a:cs typeface="+mn-cs"/>
              </a:rPr>
              <a:t> programmatic operations of hospital programs and </a:t>
            </a:r>
            <a:r>
              <a:rPr lang="en-US" sz="1200" b="0" kern="1200" dirty="0">
                <a:solidFill>
                  <a:schemeClr val="tx1"/>
                </a:solidFill>
                <a:effectLst/>
                <a:latin typeface="+mn-lt"/>
                <a:ea typeface="+mn-ea"/>
                <a:cs typeface="+mn-cs"/>
              </a:rPr>
              <a:t>the End Stage Renal Disease</a:t>
            </a:r>
            <a:r>
              <a:rPr lang="en-US" sz="1200" b="0" kern="1200" baseline="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ESRD) Program, working closely with the Division of Quality Measurement.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Division of Quality and Clinician Quality leads the Merit-Based Incentive Payment System (MIPS) piece of the Medicare Access and CHIP Reauthorization Act of 2015 (MACRA).</a:t>
            </a:r>
            <a:r>
              <a:rPr lang="en-US" sz="120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hey have historically led the Physician Quality Reporting System (PQRS) work and align closely with</a:t>
            </a:r>
            <a:r>
              <a:rPr lang="en-US" sz="1200" kern="1200" baseline="0" dirty="0">
                <a:solidFill>
                  <a:schemeClr val="tx1"/>
                </a:solidFill>
                <a:effectLst/>
                <a:latin typeface="+mn-lt"/>
                <a:ea typeface="+mn-ea"/>
                <a:cs typeface="+mn-cs"/>
              </a:rPr>
              <a:t> those</a:t>
            </a:r>
            <a:r>
              <a:rPr lang="en-US" sz="1200" kern="1200" dirty="0">
                <a:solidFill>
                  <a:schemeClr val="tx1"/>
                </a:solidFill>
                <a:effectLst/>
                <a:latin typeface="+mn-lt"/>
                <a:ea typeface="+mn-ea"/>
                <a:cs typeface="+mn-cs"/>
              </a:rPr>
              <a:t> who work on value modifiers and meaningful use.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Work on meaningful use is led by the Division of Health IT.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Division of Chronic &amp; Post-Acute Care manages our post-acute care quality programs.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Measures Development and National Quality Forum (NQF) work, including pre-rulemaking, falls under the Division of Program and Measurement Support.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Not reflected in this slide are the other parts of the agency with whom</a:t>
            </a:r>
            <a:r>
              <a:rPr lang="en-US" sz="1200" kern="1200" baseline="0" dirty="0">
                <a:solidFill>
                  <a:schemeClr val="tx1"/>
                </a:solidFill>
                <a:effectLst/>
                <a:latin typeface="+mn-lt"/>
                <a:ea typeface="+mn-ea"/>
                <a:cs typeface="+mn-cs"/>
              </a:rPr>
              <a:t> we </a:t>
            </a:r>
            <a:r>
              <a:rPr lang="en-US" sz="1200" kern="1200" dirty="0">
                <a:solidFill>
                  <a:schemeClr val="tx1"/>
                </a:solidFill>
                <a:effectLst/>
                <a:latin typeface="+mn-lt"/>
                <a:ea typeface="+mn-ea"/>
                <a:cs typeface="+mn-cs"/>
              </a:rPr>
              <a:t>collaborate,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including the Center for Medicare and Medicaid Innovation and the Centers for Medicare.  </a:t>
            </a:r>
            <a:endParaRPr lang="en-US" dirty="0">
              <a:effectLst/>
            </a:endParaRPr>
          </a:p>
          <a:p>
            <a:endParaRPr lang="en-US" dirty="0"/>
          </a:p>
        </p:txBody>
      </p:sp>
    </p:spTree>
    <p:extLst>
      <p:ext uri="{BB962C8B-B14F-4D97-AF65-F5344CB8AC3E}">
        <p14:creationId xmlns:p14="http://schemas.microsoft.com/office/powerpoint/2010/main" val="2223764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the mission of CMS’ Quality Strategy. We have a lot of transactional customers that we work with every day, including agencies, state providers, other payers, and our work with them is absolutely critical.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defining our mission, it is critical to never lose sight of our true customer, the American public. We have a steadfast focus on improving outcomes for them.</a:t>
            </a:r>
            <a:endParaRPr lang="en-US" dirty="0">
              <a:effectLst/>
            </a:endParaRPr>
          </a:p>
          <a:p>
            <a:endParaRPr lang="en-US" dirty="0"/>
          </a:p>
        </p:txBody>
      </p:sp>
    </p:spTree>
    <p:extLst>
      <p:ext uri="{BB962C8B-B14F-4D97-AF65-F5344CB8AC3E}">
        <p14:creationId xmlns:p14="http://schemas.microsoft.com/office/powerpoint/2010/main" val="1400779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the middle of this slide are the three aims of the National Quality Strategy (NQS).  The inaugural NQS was published on March 18, 2011.  Years later, the NQS continues to be the national strategy,</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 serving as a catalyst and compass for nationwide focus. The CMS quality strategy pursues and aligns with the three broad aims of the National Quality Strategy.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Additionally, we see the six priorities from the National Quality Strategy that became the goals for the CMS Quality Strategy.  For each one of these goals, we have identified desired outcomes, objectives, initiatives, and activities.  </a:t>
            </a:r>
            <a:endParaRPr lang="en-US" dirty="0">
              <a:effectLst/>
            </a:endParaRPr>
          </a:p>
          <a:p>
            <a:endParaRPr lang="en-US" dirty="0"/>
          </a:p>
        </p:txBody>
      </p:sp>
    </p:spTree>
    <p:extLst>
      <p:ext uri="{BB962C8B-B14F-4D97-AF65-F5344CB8AC3E}">
        <p14:creationId xmlns:p14="http://schemas.microsoft.com/office/powerpoint/2010/main" val="3265118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developing these goals we established four foundational principles</a:t>
            </a:r>
            <a:r>
              <a:rPr lang="en-US" sz="1200" kern="1200" baseline="0" dirty="0">
                <a:solidFill>
                  <a:schemeClr val="tx1"/>
                </a:solidFill>
                <a:effectLst/>
                <a:latin typeface="+mn-lt"/>
                <a:ea typeface="+mn-ea"/>
                <a:cs typeface="+mn-cs"/>
              </a:rPr>
              <a:t> for each goal</a:t>
            </a:r>
            <a:r>
              <a:rPr lang="en-US" sz="1200" kern="1200" dirty="0">
                <a:solidFill>
                  <a:schemeClr val="tx1"/>
                </a:solidFill>
                <a:effectLst/>
                <a:latin typeface="+mn-lt"/>
                <a:ea typeface="+mn-ea"/>
                <a:cs typeface="+mn-cs"/>
              </a:rPr>
              <a:t> which guide the agency’s actions towards achieving the</a:t>
            </a:r>
            <a:r>
              <a:rPr lang="en-US" sz="1200" kern="1200" baseline="0" dirty="0">
                <a:solidFill>
                  <a:schemeClr val="tx1"/>
                </a:solidFill>
                <a:effectLst/>
                <a:latin typeface="+mn-lt"/>
                <a:ea typeface="+mn-ea"/>
                <a:cs typeface="+mn-cs"/>
              </a:rPr>
              <a:t> goal</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thought that unless these four foundational principles were explicitly incorporated into the operational plan to achieve our goals, CMS would not succeed in driving change to improve the quality and cost of care for all.  </a:t>
            </a:r>
            <a:endParaRPr lang="en-US" dirty="0">
              <a:effectLst/>
            </a:endParaRPr>
          </a:p>
          <a:p>
            <a:endParaRPr lang="en-US" dirty="0"/>
          </a:p>
        </p:txBody>
      </p:sp>
    </p:spTree>
    <p:extLst>
      <p:ext uri="{BB962C8B-B14F-4D97-AF65-F5344CB8AC3E}">
        <p14:creationId xmlns:p14="http://schemas.microsoft.com/office/powerpoint/2010/main" val="2272347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Pre-rulemaking</a:t>
            </a:r>
            <a:r>
              <a:rPr lang="en-US" sz="1200" kern="1200" baseline="0" dirty="0">
                <a:solidFill>
                  <a:schemeClr val="tx1"/>
                </a:solidFill>
                <a:effectLst/>
                <a:latin typeface="+mn-lt"/>
                <a:ea typeface="+mn-ea"/>
                <a:cs typeface="+mn-cs"/>
              </a:rPr>
              <a:t> was introduced in</a:t>
            </a:r>
            <a:r>
              <a:rPr lang="en-US" sz="1200" kern="1200" dirty="0">
                <a:solidFill>
                  <a:schemeClr val="tx1"/>
                </a:solidFill>
                <a:effectLst/>
                <a:latin typeface="+mn-lt"/>
                <a:ea typeface="+mn-ea"/>
                <a:cs typeface="+mn-cs"/>
              </a:rPr>
              <a:t> Section 3014 of the Patient Protection and Affordable Care Act (ACA).  The law provides the statutory authority for the work associated with pre-rulemaking and drives our deadline to publish the measures under consideration (MUC) list annually by December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It also convenes the Measure Applications Partnership, or MAP, meetings, and then furnishes their recommendations to the Secretary. </a:t>
            </a:r>
            <a:endParaRPr lang="en-US" dirty="0">
              <a:effectLst/>
            </a:endParaRPr>
          </a:p>
          <a:p>
            <a:endParaRPr lang="en-US" dirty="0"/>
          </a:p>
        </p:txBody>
      </p:sp>
      <p:sp>
        <p:nvSpPr>
          <p:cNvPr id="6" name="TextBox 5"/>
          <p:cNvSpPr txBox="1"/>
          <p:nvPr/>
        </p:nvSpPr>
        <p:spPr>
          <a:xfrm>
            <a:off x="701040" y="4827382"/>
            <a:ext cx="5746023" cy="550662"/>
          </a:xfrm>
          <a:prstGeom prst="rect">
            <a:avLst/>
          </a:prstGeom>
          <a:noFill/>
        </p:spPr>
        <p:txBody>
          <a:bodyPr wrap="square" lIns="88134" tIns="44068" rIns="88134" bIns="44068" rtlCol="0">
            <a:spAutoFit/>
          </a:bodyPr>
          <a:lstStyle/>
          <a:p>
            <a:pPr marL="280316" indent="-280316">
              <a:buFont typeface="Arial" panose="020B0604020202020204" pitchFamily="34" charset="0"/>
              <a:buChar char="•"/>
            </a:pPr>
            <a:endParaRPr lang="en-US" sz="1200" dirty="0"/>
          </a:p>
          <a:p>
            <a:endParaRPr lang="en-US" dirty="0"/>
          </a:p>
        </p:txBody>
      </p:sp>
    </p:spTree>
    <p:extLst>
      <p:ext uri="{BB962C8B-B14F-4D97-AF65-F5344CB8AC3E}">
        <p14:creationId xmlns:p14="http://schemas.microsoft.com/office/powerpoint/2010/main" val="3850091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AC433A7-A690-F543-BA03-2F3D97D5C65D}" type="datetime1">
              <a:rPr lang="en-US" smtClean="0"/>
              <a:t>8/5/2020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2034051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B82240A-B14F-3C42-A9D8-F9510877CEFE}" type="datetime1">
              <a:rPr lang="en-US" smtClean="0"/>
              <a:t>8/5/2020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3942162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EF498F3-5120-2E45-9BE8-79AAD5465E02}" type="datetime1">
              <a:rPr lang="en-US" smtClean="0"/>
              <a:t>8/5/2020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4068881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Custom Layout">
    <p:spTree>
      <p:nvGrpSpPr>
        <p:cNvPr id="1" name=""/>
        <p:cNvGrpSpPr/>
        <p:nvPr/>
      </p:nvGrpSpPr>
      <p:grpSpPr>
        <a:xfrm>
          <a:off x="0" y="0"/>
          <a:ext cx="0" cy="0"/>
          <a:chOff x="0" y="0"/>
          <a:chExt cx="0" cy="0"/>
        </a:xfrm>
      </p:grpSpPr>
      <p:sp>
        <p:nvSpPr>
          <p:cNvPr id="3" name="Rectangle 5"/>
          <p:cNvSpPr>
            <a:spLocks noGrp="1" noChangeArrowheads="1"/>
          </p:cNvSpPr>
          <p:nvPr>
            <p:ph type="sldNum" sz="quarter" idx="10"/>
          </p:nvPr>
        </p:nvSpPr>
        <p:spPr>
          <a:xfrm>
            <a:off x="7341918" y="6198915"/>
            <a:ext cx="1481137" cy="433387"/>
          </a:xfrm>
          <a:prstGeom prst="rect">
            <a:avLst/>
          </a:prstGeom>
          <a:ln/>
        </p:spPr>
        <p:txBody>
          <a:bodyPr/>
          <a:lstStyle>
            <a:lvl1pPr>
              <a:defRPr/>
            </a:lvl1pPr>
          </a:lstStyle>
          <a:p>
            <a:pPr>
              <a:defRPr/>
            </a:pPr>
            <a:fld id="{F8118C52-CC83-4245-A4A1-17A8BB577AE8}" type="slidenum">
              <a:rPr lang="en-US" smtClean="0"/>
              <a:pPr>
                <a:defRPr/>
              </a:pPr>
              <a:t>‹#›</a:t>
            </a:fld>
            <a:endParaRPr lang="en-US" dirty="0"/>
          </a:p>
        </p:txBody>
      </p:sp>
      <p:sp>
        <p:nvSpPr>
          <p:cNvPr id="4" name="Title 4"/>
          <p:cNvSpPr>
            <a:spLocks noGrp="1"/>
          </p:cNvSpPr>
          <p:nvPr>
            <p:ph type="title"/>
          </p:nvPr>
        </p:nvSpPr>
        <p:spPr>
          <a:xfrm>
            <a:off x="457200" y="892300"/>
            <a:ext cx="8229600" cy="838200"/>
          </a:xfrm>
          <a:prstGeom prst="rect">
            <a:avLst/>
          </a:prstGeom>
        </p:spPr>
        <p:txBody>
          <a:bodyPr/>
          <a:lstStyle/>
          <a:p>
            <a:r>
              <a:rPr lang="en-US"/>
              <a:t>Click to edit Master title style</a:t>
            </a:r>
            <a:endParaRPr lang="en-US" dirty="0"/>
          </a:p>
        </p:txBody>
      </p:sp>
    </p:spTree>
    <p:extLst>
      <p:ext uri="{BB962C8B-B14F-4D97-AF65-F5344CB8AC3E}">
        <p14:creationId xmlns:p14="http://schemas.microsoft.com/office/powerpoint/2010/main" val="1021950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1080385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
        <p:nvSpPr>
          <p:cNvPr id="3" name="Date Placeholder 2"/>
          <p:cNvSpPr>
            <a:spLocks noGrp="1"/>
          </p:cNvSpPr>
          <p:nvPr>
            <p:ph type="dt" sz="half" idx="10"/>
          </p:nvPr>
        </p:nvSpPr>
        <p:spPr>
          <a:xfrm>
            <a:off x="1828800" y="5534794"/>
            <a:ext cx="2133600" cy="365125"/>
          </a:xfrm>
          <a:prstGeom prst="rect">
            <a:avLst/>
          </a:prstGeom>
        </p:spPr>
        <p:txBody>
          <a:bodyPr/>
          <a:lstStyle/>
          <a:p>
            <a:endParaRPr lang="en-US" dirty="0"/>
          </a:p>
        </p:txBody>
      </p:sp>
      <p:sp>
        <p:nvSpPr>
          <p:cNvPr id="7" name="Slide Number Placeholder 6"/>
          <p:cNvSpPr>
            <a:spLocks noGrp="1"/>
          </p:cNvSpPr>
          <p:nvPr>
            <p:ph type="sldNum" sz="quarter" idx="11"/>
          </p:nvPr>
        </p:nvSpPr>
        <p:spPr/>
        <p:txBody>
          <a:body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9700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582158C-D12E-B047-915A-C5A2E6697F15}" type="datetime1">
              <a:rPr lang="en-US" smtClean="0"/>
              <a:t>8/5/2020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3673830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D9DA61F3-7190-0B4F-B9DE-8408B426250F}" type="datetime1">
              <a:rPr lang="en-US" smtClean="0"/>
              <a:t>8/5/2020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3613495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B94CA737-6719-C349-864E-37196635F616}" type="datetime1">
              <a:rPr lang="en-US" smtClean="0"/>
              <a:t>8/5/2020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535444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1CEEB9A-D008-A24A-A50B-1EA03731150D}" type="datetime1">
              <a:rPr lang="en-US" smtClean="0"/>
              <a:t>8/5/2020</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3809089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3183164A-23BC-8946-918D-B67B4869F48F}" type="datetime1">
              <a:rPr lang="en-US" smtClean="0"/>
              <a:t>8/5/2020</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3906416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2BAE56C1-DBC7-E243-B7F2-AC5518CA7983}" type="datetime1">
              <a:rPr lang="en-US" smtClean="0"/>
              <a:t>8/5/2020</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3991562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EBD803D6-8CF0-1145-9BB0-F3544B85014B}" type="datetime1">
              <a:rPr lang="en-US" smtClean="0"/>
              <a:t>8/5/2020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298854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7805BBB-0046-3947-96AB-FB377A1A6172}" type="datetime1">
              <a:rPr lang="en-US" smtClean="0"/>
              <a:t>8/5/2020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3858717D-8054-524C-BA62-C3F2223456F2}" type="slidenum">
              <a:rPr lang="en-US" smtClean="0"/>
              <a:t>‹#›</a:t>
            </a:fld>
            <a:endParaRPr lang="en-US" dirty="0"/>
          </a:p>
        </p:txBody>
      </p:sp>
    </p:spTree>
    <p:extLst>
      <p:ext uri="{BB962C8B-B14F-4D97-AF65-F5344CB8AC3E}">
        <p14:creationId xmlns:p14="http://schemas.microsoft.com/office/powerpoint/2010/main" val="2477676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16">
            <a:extLst>
              <a:ext uri="{28A0092B-C50C-407E-A947-70E740481C1C}">
                <a14:useLocalDpi xmlns:a14="http://schemas.microsoft.com/office/drawing/2010/main" val="0"/>
              </a:ext>
            </a:extLst>
          </a:blip>
          <a:srcRect l="185" r="-1"/>
          <a:stretch/>
        </p:blipFill>
        <p:spPr>
          <a:xfrm>
            <a:off x="0" y="5192376"/>
            <a:ext cx="9144000" cy="1665624"/>
          </a:xfrm>
          <a:prstGeom prst="rect">
            <a:avLst/>
          </a:prstGeom>
        </p:spPr>
      </p:pic>
      <p:pic>
        <p:nvPicPr>
          <p:cNvPr id="7" name="Picture 6" descr="CMS_eHealth_PPT_inside_Template_V1.jp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0" y="0"/>
            <a:ext cx="9144000" cy="3260770"/>
          </a:xfrm>
          <a:prstGeom prst="rect">
            <a:avLst/>
          </a:prstGeom>
        </p:spPr>
      </p:pic>
      <p:sp>
        <p:nvSpPr>
          <p:cNvPr id="2" name="Title Placeholder 1"/>
          <p:cNvSpPr>
            <a:spLocks noGrp="1"/>
          </p:cNvSpPr>
          <p:nvPr>
            <p:ph type="title"/>
          </p:nvPr>
        </p:nvSpPr>
        <p:spPr>
          <a:xfrm>
            <a:off x="457200" y="987250"/>
            <a:ext cx="8229600" cy="808893"/>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2064255"/>
            <a:ext cx="8229600" cy="38260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553200" y="6241337"/>
            <a:ext cx="2133600" cy="365125"/>
          </a:xfrm>
          <a:prstGeom prst="rect">
            <a:avLst/>
          </a:prstGeom>
        </p:spPr>
        <p:txBody>
          <a:bodyPr vert="horz" lIns="91440" tIns="45720" rIns="91440" bIns="45720" rtlCol="0" anchor="ctr"/>
          <a:lstStyle>
            <a:lvl1pPr algn="r">
              <a:defRPr sz="1000" b="1">
                <a:solidFill>
                  <a:srgbClr val="FFFFFF"/>
                </a:solidFill>
                <a:latin typeface="Verdana"/>
                <a:cs typeface="Verdana"/>
              </a:defRPr>
            </a:lvl1pPr>
          </a:lstStyle>
          <a:p>
            <a:fld id="{3858717D-8054-524C-BA62-C3F2223456F2}" type="slidenum">
              <a:rPr lang="en-US" smtClean="0"/>
              <a:pPr/>
              <a:t>‹#›</a:t>
            </a:fld>
            <a:endParaRPr lang="en-US" dirty="0"/>
          </a:p>
        </p:txBody>
      </p:sp>
      <p:sp>
        <p:nvSpPr>
          <p:cNvPr id="9" name="TextBox 8"/>
          <p:cNvSpPr txBox="1"/>
          <p:nvPr userDrawn="1"/>
        </p:nvSpPr>
        <p:spPr>
          <a:xfrm>
            <a:off x="11125200" y="3115733"/>
            <a:ext cx="184666" cy="369332"/>
          </a:xfrm>
          <a:prstGeom prst="rect">
            <a:avLst/>
          </a:prstGeom>
          <a:noFill/>
        </p:spPr>
        <p:txBody>
          <a:bodyPr wrap="none" rtlCol="0">
            <a:spAutoFit/>
          </a:bodyPr>
          <a:lstStyle/>
          <a:p>
            <a:endParaRPr lang="en-US" dirty="0"/>
          </a:p>
        </p:txBody>
      </p:sp>
      <p:sp>
        <p:nvSpPr>
          <p:cNvPr id="10" name="TextBox 9"/>
          <p:cNvSpPr txBox="1"/>
          <p:nvPr userDrawn="1"/>
        </p:nvSpPr>
        <p:spPr>
          <a:xfrm>
            <a:off x="11921067" y="5571067"/>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9602290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l" defTabSz="457200" rtl="0" eaLnBrk="1" latinLnBrk="0" hangingPunct="1">
        <a:lnSpc>
          <a:spcPct val="80000"/>
        </a:lnSpc>
        <a:spcBef>
          <a:spcPct val="0"/>
        </a:spcBef>
        <a:buNone/>
        <a:defRPr sz="2800" b="1" kern="1200" spc="-150">
          <a:solidFill>
            <a:srgbClr val="2450A7"/>
          </a:solidFill>
          <a:latin typeface="Verdana"/>
          <a:ea typeface="+mj-ea"/>
          <a:cs typeface="Verdana"/>
        </a:defRPr>
      </a:lvl1pPr>
    </p:titleStyle>
    <p:bodyStyle>
      <a:lvl1pPr marL="342900" indent="-342900" algn="l" defTabSz="457200" rtl="0" eaLnBrk="1" latinLnBrk="0" hangingPunct="1">
        <a:spcBef>
          <a:spcPct val="20000"/>
        </a:spcBef>
        <a:buClr>
          <a:srgbClr val="0B3871"/>
        </a:buClr>
        <a:buFont typeface="Lucida Grande"/>
        <a:buChar char="»"/>
        <a:defRPr sz="2400" kern="1200">
          <a:solidFill>
            <a:srgbClr val="595959"/>
          </a:solidFill>
          <a:latin typeface="Verdana"/>
          <a:ea typeface="+mn-ea"/>
          <a:cs typeface="Verdana"/>
        </a:defRPr>
      </a:lvl1pPr>
      <a:lvl2pPr marL="742950" indent="-285750" algn="l" defTabSz="457200" rtl="0" eaLnBrk="1" latinLnBrk="0" hangingPunct="1">
        <a:spcBef>
          <a:spcPct val="20000"/>
        </a:spcBef>
        <a:buClr>
          <a:srgbClr val="0B3871"/>
        </a:buClr>
        <a:buFont typeface="Arial"/>
        <a:buChar char="–"/>
        <a:defRPr sz="2000" kern="1200">
          <a:solidFill>
            <a:srgbClr val="595959"/>
          </a:solidFill>
          <a:latin typeface="Verdana"/>
          <a:ea typeface="+mn-ea"/>
          <a:cs typeface="Verdana"/>
        </a:defRPr>
      </a:lvl2pPr>
      <a:lvl3pPr marL="1143000" indent="-228600" algn="l" defTabSz="457200" rtl="0" eaLnBrk="1" latinLnBrk="0" hangingPunct="1">
        <a:spcBef>
          <a:spcPct val="20000"/>
        </a:spcBef>
        <a:buClr>
          <a:srgbClr val="0B3871"/>
        </a:buClr>
        <a:buFont typeface="Arial"/>
        <a:buChar char="•"/>
        <a:defRPr sz="1800" kern="1200">
          <a:solidFill>
            <a:srgbClr val="595959"/>
          </a:solidFill>
          <a:latin typeface="Verdana"/>
          <a:ea typeface="+mn-ea"/>
          <a:cs typeface="Verdana"/>
        </a:defRPr>
      </a:lvl3pPr>
      <a:lvl4pPr marL="1600200" indent="-228600" algn="l" defTabSz="457200" rtl="0" eaLnBrk="1" latinLnBrk="0" hangingPunct="1">
        <a:spcBef>
          <a:spcPct val="20000"/>
        </a:spcBef>
        <a:buClr>
          <a:srgbClr val="0B3871"/>
        </a:buClr>
        <a:buFont typeface="Arial"/>
        <a:buChar char="–"/>
        <a:defRPr sz="1600" kern="1200">
          <a:solidFill>
            <a:srgbClr val="595959"/>
          </a:solidFill>
          <a:latin typeface="Verdana"/>
          <a:ea typeface="+mn-ea"/>
          <a:cs typeface="Verdana"/>
        </a:defRPr>
      </a:lvl4pPr>
      <a:lvl5pPr marL="2057400" indent="-228600" algn="l" defTabSz="457200" rtl="0" eaLnBrk="1" latinLnBrk="0" hangingPunct="1">
        <a:spcBef>
          <a:spcPct val="20000"/>
        </a:spcBef>
        <a:buClr>
          <a:srgbClr val="0B3871"/>
        </a:buClr>
        <a:buFont typeface="Arial"/>
        <a:buChar char="»"/>
        <a:defRPr sz="1600" kern="1200">
          <a:solidFill>
            <a:srgbClr val="595959"/>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QualityMeasures/Pre-Rule-Making.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QualityMeasures/Pre-Rule-Making.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4.png"/><Relationship Id="rId7" Type="http://schemas.openxmlformats.org/officeDocument/2006/relationships/diagramColors" Target="../diagrams/colors5.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emf"/></Relationships>
</file>

<file path=ppt/slides/_rels/slide30.xml.rels><?xml version="1.0" encoding="UTF-8" standalone="yes"?>
<Relationships xmlns="http://schemas.openxmlformats.org/package/2006/relationships"><Relationship Id="rId3" Type="http://schemas.openxmlformats.org/officeDocument/2006/relationships/hyperlink" Target="http://www.qualityforum.org/nominations/"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ailto:Michelle.Geppi@cms.hhs.gov"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mailto:eorourke@qualityforum.org"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5.xml"/><Relationship Id="rId1" Type="http://schemas.openxmlformats.org/officeDocument/2006/relationships/slideLayout" Target="../slideLayouts/slideLayout14.xml"/><Relationship Id="rId5" Type="http://schemas.openxmlformats.org/officeDocument/2006/relationships/hyperlink" Target="mailto:Theodore.Long@cms.hhs.gov" TargetMode="External"/><Relationship Id="rId4" Type="http://schemas.openxmlformats.org/officeDocument/2006/relationships/hyperlink" Target="mailto:Kristin.Borowski@cms.hhs.gov"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475295"/>
            <a:ext cx="9144000" cy="708292"/>
          </a:xfrm>
        </p:spPr>
        <p:txBody>
          <a:bodyPr/>
          <a:lstStyle/>
          <a:p>
            <a:r>
              <a:rPr lang="en-US" sz="3200" dirty="0"/>
              <a:t>Measure Development Education &amp; Outreach for Specialty Societies &amp; Patient Advocacy Groups</a:t>
            </a:r>
          </a:p>
        </p:txBody>
      </p:sp>
      <p:sp>
        <p:nvSpPr>
          <p:cNvPr id="6" name="Text Placeholder 2"/>
          <p:cNvSpPr>
            <a:spLocks noGrp="1"/>
          </p:cNvSpPr>
          <p:nvPr>
            <p:ph type="body" sz="quarter" idx="10"/>
          </p:nvPr>
        </p:nvSpPr>
        <p:spPr>
          <a:xfrm>
            <a:off x="5334000" y="4728590"/>
            <a:ext cx="3780623" cy="1909027"/>
          </a:xfrm>
        </p:spPr>
        <p:txBody>
          <a:bodyPr>
            <a:noAutofit/>
          </a:bodyPr>
          <a:lstStyle/>
          <a:p>
            <a:pPr algn="ctr">
              <a:spcBef>
                <a:spcPts val="0"/>
              </a:spcBef>
            </a:pPr>
            <a:r>
              <a:rPr lang="en-US" dirty="0"/>
              <a:t>Presenter: </a:t>
            </a:r>
          </a:p>
          <a:p>
            <a:pPr algn="ctr">
              <a:spcBef>
                <a:spcPts val="0"/>
              </a:spcBef>
            </a:pPr>
            <a:r>
              <a:rPr lang="en-US" sz="2000" dirty="0"/>
              <a:t>Michelle </a:t>
            </a:r>
            <a:r>
              <a:rPr lang="en-US" sz="2000" dirty="0" err="1"/>
              <a:t>Geppi</a:t>
            </a:r>
            <a:r>
              <a:rPr lang="en-US" sz="2000" dirty="0"/>
              <a:t>, CMS</a:t>
            </a:r>
          </a:p>
          <a:p>
            <a:pPr algn="ctr">
              <a:spcBef>
                <a:spcPts val="0"/>
              </a:spcBef>
            </a:pPr>
            <a:r>
              <a:rPr lang="en-US" sz="2000" dirty="0"/>
              <a:t>Erin O’Rourke, NQF</a:t>
            </a:r>
          </a:p>
          <a:p>
            <a:pPr algn="ctr">
              <a:spcBef>
                <a:spcPts val="0"/>
              </a:spcBef>
            </a:pPr>
            <a:r>
              <a:rPr lang="en-US" sz="2000" dirty="0"/>
              <a:t>Battelle</a:t>
            </a:r>
          </a:p>
          <a:p>
            <a:pPr algn="ctr">
              <a:spcBef>
                <a:spcPts val="0"/>
              </a:spcBef>
            </a:pPr>
            <a:r>
              <a:rPr lang="en-US" sz="2000" dirty="0"/>
              <a:t>January 18, 2017</a:t>
            </a:r>
          </a:p>
          <a:p>
            <a:pPr algn="ctr">
              <a:spcBef>
                <a:spcPts val="0"/>
              </a:spcBef>
            </a:pPr>
            <a:r>
              <a:rPr lang="en-US" sz="2000" dirty="0"/>
              <a:t>2pm ET</a:t>
            </a:r>
          </a:p>
          <a:p>
            <a:pPr algn="ctr">
              <a:spcBef>
                <a:spcPts val="0"/>
              </a:spcBef>
            </a:pPr>
            <a:endParaRPr lang="en-US" dirty="0"/>
          </a:p>
          <a:p>
            <a:pPr algn="ctr">
              <a:spcBef>
                <a:spcPts val="0"/>
              </a:spcBef>
            </a:pPr>
            <a:endParaRPr lang="en-US" dirty="0"/>
          </a:p>
        </p:txBody>
      </p:sp>
      <p:sp>
        <p:nvSpPr>
          <p:cNvPr id="2" name="TextBox 1"/>
          <p:cNvSpPr txBox="1"/>
          <p:nvPr/>
        </p:nvSpPr>
        <p:spPr>
          <a:xfrm>
            <a:off x="5181600" y="2434745"/>
            <a:ext cx="3962400" cy="1938992"/>
          </a:xfrm>
          <a:prstGeom prst="rect">
            <a:avLst/>
          </a:prstGeom>
          <a:noFill/>
        </p:spPr>
        <p:txBody>
          <a:bodyPr wrap="square" rtlCol="0">
            <a:spAutoFit/>
          </a:bodyPr>
          <a:lstStyle/>
          <a:p>
            <a:pPr lvl="0" algn="ctr">
              <a:spcBef>
                <a:spcPct val="20000"/>
              </a:spcBef>
            </a:pPr>
            <a:r>
              <a:rPr lang="en-US" sz="3000" b="1" i="1" dirty="0">
                <a:solidFill>
                  <a:srgbClr val="084A9C"/>
                </a:solidFill>
              </a:rPr>
              <a:t>Measures under Consideration and the Measures Application Partnership</a:t>
            </a:r>
          </a:p>
        </p:txBody>
      </p:sp>
      <p:sp>
        <p:nvSpPr>
          <p:cNvPr id="3" name="Rectangle 2"/>
          <p:cNvSpPr/>
          <p:nvPr/>
        </p:nvSpPr>
        <p:spPr>
          <a:xfrm>
            <a:off x="5334000" y="303616"/>
            <a:ext cx="2888611" cy="707886"/>
          </a:xfrm>
          <a:prstGeom prst="rect">
            <a:avLst/>
          </a:prstGeom>
        </p:spPr>
        <p:txBody>
          <a:bodyPr wrap="none">
            <a:spAutoFit/>
          </a:bodyPr>
          <a:lstStyle/>
          <a:p>
            <a:r>
              <a:rPr lang="en-US" sz="4000" b="1" i="1" dirty="0">
                <a:solidFill>
                  <a:srgbClr val="084A9C"/>
                </a:solidFill>
              </a:rPr>
              <a:t>Webinar # 5:</a:t>
            </a:r>
          </a:p>
        </p:txBody>
      </p:sp>
    </p:spTree>
    <p:extLst>
      <p:ext uri="{BB962C8B-B14F-4D97-AF65-F5344CB8AC3E}">
        <p14:creationId xmlns:p14="http://schemas.microsoft.com/office/powerpoint/2010/main" val="2481284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Medicare Programs and CMS Leads" title="Medicare Programs and CMS Leads"/>
          <p:cNvSpPr>
            <a:spLocks noGrp="1"/>
          </p:cNvSpPr>
          <p:nvPr>
            <p:ph type="title"/>
          </p:nvPr>
        </p:nvSpPr>
        <p:spPr>
          <a:xfrm>
            <a:off x="464695" y="717428"/>
            <a:ext cx="8229600" cy="808893"/>
          </a:xfrm>
        </p:spPr>
        <p:txBody>
          <a:bodyPr/>
          <a:lstStyle/>
          <a:p>
            <a:r>
              <a:rPr lang="en-US" dirty="0"/>
              <a:t>Medicare Programs and CMS Leads</a:t>
            </a:r>
          </a:p>
        </p:txBody>
      </p:sp>
      <p:sp>
        <p:nvSpPr>
          <p:cNvPr id="6" name="TextBox 5" descr="Medicare Programs and CMS Leads" title="Medicare Programs and CMS Leads"/>
          <p:cNvSpPr txBox="1"/>
          <p:nvPr/>
        </p:nvSpPr>
        <p:spPr>
          <a:xfrm>
            <a:off x="464695" y="5856370"/>
            <a:ext cx="6071016" cy="461665"/>
          </a:xfrm>
          <a:prstGeom prst="rect">
            <a:avLst/>
          </a:prstGeom>
          <a:noFill/>
        </p:spPr>
        <p:txBody>
          <a:bodyPr wrap="square" rtlCol="0">
            <a:spAutoFit/>
          </a:bodyPr>
          <a:lstStyle/>
          <a:p>
            <a:r>
              <a:rPr lang="en-US" sz="1200" dirty="0"/>
              <a:t>* Program aligns with other programs covered under 3014, but is not included in the statutory mandate.</a:t>
            </a:r>
          </a:p>
        </p:txBody>
      </p:sp>
      <p:pic>
        <p:nvPicPr>
          <p:cNvPr id="8" name="Picture 7" descr="Medicare Programs and CMS Leads" title="Medicare Programs and CMS Leads"/>
          <p:cNvPicPr>
            <a:picLocks noChangeAspect="1"/>
          </p:cNvPicPr>
          <p:nvPr/>
        </p:nvPicPr>
        <p:blipFill>
          <a:blip r:embed="rId3"/>
          <a:stretch>
            <a:fillRect/>
          </a:stretch>
        </p:blipFill>
        <p:spPr>
          <a:xfrm>
            <a:off x="464695" y="1299788"/>
            <a:ext cx="8061959" cy="4487463"/>
          </a:xfrm>
          <a:prstGeom prst="rect">
            <a:avLst/>
          </a:prstGeom>
        </p:spPr>
      </p:pic>
    </p:spTree>
    <p:extLst>
      <p:ext uri="{BB962C8B-B14F-4D97-AF65-F5344CB8AC3E}">
        <p14:creationId xmlns:p14="http://schemas.microsoft.com/office/powerpoint/2010/main" val="403654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Caveats</a:t>
            </a:r>
          </a:p>
        </p:txBody>
      </p:sp>
      <p:sp>
        <p:nvSpPr>
          <p:cNvPr id="3" name="Content Placeholder 2"/>
          <p:cNvSpPr>
            <a:spLocks noGrp="1"/>
          </p:cNvSpPr>
          <p:nvPr>
            <p:ph idx="1"/>
          </p:nvPr>
        </p:nvSpPr>
        <p:spPr/>
        <p:txBody>
          <a:bodyPr>
            <a:normAutofit fontScale="77500" lnSpcReduction="20000"/>
          </a:bodyPr>
          <a:lstStyle/>
          <a:p>
            <a:r>
              <a:rPr lang="en-US" sz="2800" dirty="0"/>
              <a:t>Measures in current use do not need to go on the Measures under Consideration List again</a:t>
            </a:r>
          </a:p>
          <a:p>
            <a:pPr lvl="1"/>
            <a:r>
              <a:rPr lang="en-US" sz="2400" dirty="0"/>
              <a:t>The exception is if you are proposing to expand the measure into other CMS programs, proceed with the measure submission but only for the newly proposed program</a:t>
            </a:r>
            <a:endParaRPr lang="en-US" sz="2800" dirty="0"/>
          </a:p>
          <a:p>
            <a:r>
              <a:rPr lang="en-US" sz="2800" dirty="0"/>
              <a:t>Submissions will be accepted if the measure was previously proposed to be on a prior year's published MUC List, but was not accepted by any CMS program(s). </a:t>
            </a:r>
          </a:p>
          <a:p>
            <a:r>
              <a:rPr lang="en-US" sz="2800" dirty="0"/>
              <a:t>Measure specifications may change over time, if a measure has significantly changed, proceed with the measure submission for each applicable program</a:t>
            </a:r>
          </a:p>
        </p:txBody>
      </p:sp>
      <p:sp>
        <p:nvSpPr>
          <p:cNvPr id="4" name="Slide Number Placeholder 3"/>
          <p:cNvSpPr>
            <a:spLocks noGrp="1"/>
          </p:cNvSpPr>
          <p:nvPr>
            <p:ph type="sldNum" sz="quarter" idx="12"/>
          </p:nvPr>
        </p:nvSpPr>
        <p:spPr/>
        <p:txBody>
          <a:bodyPr/>
          <a:lstStyle/>
          <a:p>
            <a:fld id="{3858717D-8054-524C-BA62-C3F2223456F2}" type="slidenum">
              <a:rPr lang="en-US" smtClean="0"/>
              <a:t>10</a:t>
            </a:fld>
            <a:endParaRPr lang="en-US" dirty="0"/>
          </a:p>
        </p:txBody>
      </p:sp>
    </p:spTree>
    <p:extLst>
      <p:ext uri="{BB962C8B-B14F-4D97-AF65-F5344CB8AC3E}">
        <p14:creationId xmlns:p14="http://schemas.microsoft.com/office/powerpoint/2010/main" val="4249761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Measures under </a:t>
            </a:r>
            <a:r>
              <a:rPr lang="en-US" dirty="0"/>
              <a:t>Consideration List Trends</a:t>
            </a:r>
          </a:p>
        </p:txBody>
      </p:sp>
      <p:sp>
        <p:nvSpPr>
          <p:cNvPr id="3" name="Content Placeholder 2"/>
          <p:cNvSpPr>
            <a:spLocks noGrp="1"/>
          </p:cNvSpPr>
          <p:nvPr>
            <p:ph idx="1"/>
          </p:nvPr>
        </p:nvSpPr>
        <p:spPr>
          <a:xfrm>
            <a:off x="457200" y="3128967"/>
            <a:ext cx="8229600" cy="2459033"/>
          </a:xfrm>
        </p:spPr>
        <p:txBody>
          <a:bodyPr>
            <a:normAutofit/>
          </a:bodyPr>
          <a:lstStyle/>
          <a:p>
            <a:pPr marL="285750" indent="-285750">
              <a:buFont typeface="Arial" panose="020B0604020202020204" pitchFamily="34" charset="0"/>
              <a:buChar char="•"/>
            </a:pPr>
            <a:r>
              <a:rPr lang="en-US" sz="1800" dirty="0"/>
              <a:t>Annually, the MUC List is published by December 1</a:t>
            </a:r>
            <a:r>
              <a:rPr lang="en-US" sz="1800" baseline="30000" dirty="0"/>
              <a:t>st</a:t>
            </a:r>
            <a:r>
              <a:rPr lang="en-US" sz="1800" dirty="0"/>
              <a:t>. </a:t>
            </a:r>
          </a:p>
          <a:p>
            <a:pPr marL="285750" indent="-285750">
              <a:buFont typeface="Arial" panose="020B0604020202020204" pitchFamily="34" charset="0"/>
              <a:buChar char="•"/>
            </a:pPr>
            <a:r>
              <a:rPr lang="en-US" sz="1800" dirty="0"/>
              <a:t>Each year, the National Quality Forum (NQF), publishes the MAP Final Recommendations report in the first Quarter of the subsequent year.</a:t>
            </a:r>
          </a:p>
          <a:p>
            <a:pPr marL="285750" indent="-285750">
              <a:buFont typeface="Arial" panose="020B0604020202020204" pitchFamily="34" charset="0"/>
              <a:buChar char="•"/>
            </a:pPr>
            <a:r>
              <a:rPr lang="en-US" sz="1800" dirty="0"/>
              <a:t>A complete repository of these Lists and Reports is located at:  </a:t>
            </a:r>
            <a:r>
              <a:rPr lang="en-US" sz="1800" dirty="0">
                <a:hlinkClick r:id="rId3"/>
              </a:rPr>
              <a:t>Click here to access repository</a:t>
            </a:r>
            <a:endParaRPr lang="en-US" sz="1800" dirty="0"/>
          </a:p>
          <a:p>
            <a:pPr marL="285750" indent="-285750">
              <a:buFont typeface="Arial" panose="020B0604020202020204" pitchFamily="34" charset="0"/>
              <a:buChar char="•"/>
            </a:pPr>
            <a:endParaRPr lang="en-US" sz="1800" dirty="0"/>
          </a:p>
          <a:p>
            <a:pPr marL="0" indent="0">
              <a:buNone/>
            </a:pPr>
            <a:endParaRPr lang="en-US" sz="1800" dirty="0"/>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11</a:t>
            </a:fld>
            <a:endParaRPr lang="en-US" dirty="0"/>
          </a:p>
        </p:txBody>
      </p:sp>
      <p:graphicFrame>
        <p:nvGraphicFramePr>
          <p:cNvPr id="6" name="Table 5" descr="list of medicare programs and cms leads, Number of measure records in 2011, 2012, 2013, 2014, 2015, 2016" title="Measures under consideration list trends table"/>
          <p:cNvGraphicFramePr>
            <a:graphicFrameLocks noGrp="1"/>
          </p:cNvGraphicFramePr>
          <p:nvPr>
            <p:extLst>
              <p:ext uri="{D42A27DB-BD31-4B8C-83A1-F6EECF244321}">
                <p14:modId xmlns:p14="http://schemas.microsoft.com/office/powerpoint/2010/main" val="4097015436"/>
              </p:ext>
            </p:extLst>
          </p:nvPr>
        </p:nvGraphicFramePr>
        <p:xfrm>
          <a:off x="457199" y="1796143"/>
          <a:ext cx="8229601" cy="1203431"/>
        </p:xfrm>
        <a:graphic>
          <a:graphicData uri="http://schemas.openxmlformats.org/drawingml/2006/table">
            <a:tbl>
              <a:tblPr firstRow="1" bandRow="1">
                <a:tableStyleId>{5C22544A-7EE6-4342-B048-85BDC9FD1C3A}</a:tableStyleId>
              </a:tblPr>
              <a:tblGrid>
                <a:gridCol w="1529218">
                  <a:extLst>
                    <a:ext uri="{9D8B030D-6E8A-4147-A177-3AD203B41FA5}">
                      <a16:colId xmlns:a16="http://schemas.microsoft.com/office/drawing/2014/main" val="20000"/>
                    </a:ext>
                  </a:extLst>
                </a:gridCol>
                <a:gridCol w="875265">
                  <a:extLst>
                    <a:ext uri="{9D8B030D-6E8A-4147-A177-3AD203B41FA5}">
                      <a16:colId xmlns:a16="http://schemas.microsoft.com/office/drawing/2014/main" val="20001"/>
                    </a:ext>
                  </a:extLst>
                </a:gridCol>
                <a:gridCol w="1660674">
                  <a:extLst>
                    <a:ext uri="{9D8B030D-6E8A-4147-A177-3AD203B41FA5}">
                      <a16:colId xmlns:a16="http://schemas.microsoft.com/office/drawing/2014/main" val="20002"/>
                    </a:ext>
                  </a:extLst>
                </a:gridCol>
                <a:gridCol w="1041111">
                  <a:extLst>
                    <a:ext uri="{9D8B030D-6E8A-4147-A177-3AD203B41FA5}">
                      <a16:colId xmlns:a16="http://schemas.microsoft.com/office/drawing/2014/main" val="20003"/>
                    </a:ext>
                  </a:extLst>
                </a:gridCol>
                <a:gridCol w="1041111">
                  <a:extLst>
                    <a:ext uri="{9D8B030D-6E8A-4147-A177-3AD203B41FA5}">
                      <a16:colId xmlns:a16="http://schemas.microsoft.com/office/drawing/2014/main" val="20004"/>
                    </a:ext>
                  </a:extLst>
                </a:gridCol>
                <a:gridCol w="1041111">
                  <a:extLst>
                    <a:ext uri="{9D8B030D-6E8A-4147-A177-3AD203B41FA5}">
                      <a16:colId xmlns:a16="http://schemas.microsoft.com/office/drawing/2014/main" val="20005"/>
                    </a:ext>
                  </a:extLst>
                </a:gridCol>
                <a:gridCol w="1041111">
                  <a:extLst>
                    <a:ext uri="{9D8B030D-6E8A-4147-A177-3AD203B41FA5}">
                      <a16:colId xmlns:a16="http://schemas.microsoft.com/office/drawing/2014/main" val="20006"/>
                    </a:ext>
                  </a:extLst>
                </a:gridCol>
              </a:tblGrid>
              <a:tr h="336239">
                <a:tc>
                  <a:txBody>
                    <a:bodyPr/>
                    <a:lstStyle/>
                    <a:p>
                      <a:pPr marL="0" marR="0">
                        <a:lnSpc>
                          <a:spcPct val="107000"/>
                        </a:lnSpc>
                        <a:spcBef>
                          <a:spcPts val="0"/>
                        </a:spcBef>
                        <a:spcAft>
                          <a:spcPts val="0"/>
                        </a:spcAft>
                      </a:pPr>
                      <a:r>
                        <a:rPr lang="en-US" sz="1600" kern="1200">
                          <a:effectLst/>
                        </a:rPr>
                        <a:t>Year</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tc>
                <a:tc>
                  <a:txBody>
                    <a:bodyPr/>
                    <a:lstStyle/>
                    <a:p>
                      <a:pPr marL="0" marR="0" algn="ctr">
                        <a:lnSpc>
                          <a:spcPct val="107000"/>
                        </a:lnSpc>
                        <a:spcBef>
                          <a:spcPts val="0"/>
                        </a:spcBef>
                        <a:spcAft>
                          <a:spcPts val="0"/>
                        </a:spcAft>
                      </a:pPr>
                      <a:r>
                        <a:rPr lang="en-US" sz="1600" kern="1200">
                          <a:effectLst/>
                        </a:rPr>
                        <a:t>2011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nchor="ctr"/>
                </a:tc>
                <a:tc>
                  <a:txBody>
                    <a:bodyPr/>
                    <a:lstStyle/>
                    <a:p>
                      <a:pPr marL="0" marR="0" algn="ctr">
                        <a:lnSpc>
                          <a:spcPct val="107000"/>
                        </a:lnSpc>
                        <a:spcBef>
                          <a:spcPts val="0"/>
                        </a:spcBef>
                        <a:spcAft>
                          <a:spcPts val="0"/>
                        </a:spcAft>
                      </a:pPr>
                      <a:r>
                        <a:rPr lang="en-US" sz="1600" kern="1200">
                          <a:effectLst/>
                        </a:rPr>
                        <a:t>2012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nchor="ctr"/>
                </a:tc>
                <a:tc>
                  <a:txBody>
                    <a:bodyPr/>
                    <a:lstStyle/>
                    <a:p>
                      <a:pPr marL="0" marR="0" algn="ctr">
                        <a:lnSpc>
                          <a:spcPct val="107000"/>
                        </a:lnSpc>
                        <a:spcBef>
                          <a:spcPts val="0"/>
                        </a:spcBef>
                        <a:spcAft>
                          <a:spcPts val="0"/>
                        </a:spcAft>
                      </a:pPr>
                      <a:r>
                        <a:rPr lang="en-US" sz="1600" kern="1200">
                          <a:effectLst/>
                        </a:rPr>
                        <a:t>2013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nchor="ctr"/>
                </a:tc>
                <a:tc>
                  <a:txBody>
                    <a:bodyPr/>
                    <a:lstStyle/>
                    <a:p>
                      <a:pPr marL="0" marR="0" algn="ctr">
                        <a:lnSpc>
                          <a:spcPct val="107000"/>
                        </a:lnSpc>
                        <a:spcBef>
                          <a:spcPts val="0"/>
                        </a:spcBef>
                        <a:spcAft>
                          <a:spcPts val="0"/>
                        </a:spcAft>
                      </a:pPr>
                      <a:r>
                        <a:rPr lang="en-US" sz="1600" kern="1200">
                          <a:effectLst/>
                        </a:rPr>
                        <a:t>2014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nchor="ctr"/>
                </a:tc>
                <a:tc>
                  <a:txBody>
                    <a:bodyPr/>
                    <a:lstStyle/>
                    <a:p>
                      <a:pPr marL="0" marR="0" algn="ctr">
                        <a:lnSpc>
                          <a:spcPct val="107000"/>
                        </a:lnSpc>
                        <a:spcBef>
                          <a:spcPts val="0"/>
                        </a:spcBef>
                        <a:spcAft>
                          <a:spcPts val="0"/>
                        </a:spcAft>
                      </a:pPr>
                      <a:r>
                        <a:rPr lang="en-US" sz="1600" kern="1200">
                          <a:effectLst/>
                        </a:rPr>
                        <a:t>2015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nchor="ctr"/>
                </a:tc>
                <a:tc>
                  <a:txBody>
                    <a:bodyPr/>
                    <a:lstStyle/>
                    <a:p>
                      <a:pPr marL="0" marR="0" algn="ctr">
                        <a:lnSpc>
                          <a:spcPct val="107000"/>
                        </a:lnSpc>
                        <a:spcBef>
                          <a:spcPts val="0"/>
                        </a:spcBef>
                        <a:spcAft>
                          <a:spcPts val="0"/>
                        </a:spcAft>
                      </a:pPr>
                      <a:r>
                        <a:rPr lang="en-US" sz="1600" kern="1200">
                          <a:effectLst/>
                        </a:rPr>
                        <a:t>2016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0000"/>
                  </a:ext>
                </a:extLst>
              </a:tr>
              <a:tr h="848974">
                <a:tc>
                  <a:txBody>
                    <a:bodyPr/>
                    <a:lstStyle/>
                    <a:p>
                      <a:pPr marL="0" marR="0">
                        <a:lnSpc>
                          <a:spcPct val="107000"/>
                        </a:lnSpc>
                        <a:spcBef>
                          <a:spcPts val="0"/>
                        </a:spcBef>
                        <a:spcAft>
                          <a:spcPts val="0"/>
                        </a:spcAft>
                      </a:pPr>
                      <a:r>
                        <a:rPr lang="en-US" sz="1600" kern="1200">
                          <a:effectLst/>
                        </a:rPr>
                        <a:t>Number of </a:t>
                      </a:r>
                      <a:br>
                        <a:rPr lang="en-US" sz="1600" kern="1200">
                          <a:effectLst/>
                        </a:rPr>
                      </a:br>
                      <a:r>
                        <a:rPr lang="en-US" sz="1600" kern="1200">
                          <a:effectLst/>
                        </a:rPr>
                        <a:t>Measure Records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tc>
                <a:tc>
                  <a:txBody>
                    <a:bodyPr/>
                    <a:lstStyle/>
                    <a:p>
                      <a:pPr marL="0" marR="0" algn="ctr">
                        <a:lnSpc>
                          <a:spcPct val="107000"/>
                        </a:lnSpc>
                        <a:spcBef>
                          <a:spcPts val="0"/>
                        </a:spcBef>
                        <a:spcAft>
                          <a:spcPts val="0"/>
                        </a:spcAft>
                      </a:pPr>
                      <a:r>
                        <a:rPr lang="en-US" sz="1600" kern="1200">
                          <a:effectLst/>
                        </a:rPr>
                        <a:t>366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nchor="ctr"/>
                </a:tc>
                <a:tc>
                  <a:txBody>
                    <a:bodyPr/>
                    <a:lstStyle/>
                    <a:p>
                      <a:pPr marL="0" marR="0" algn="ctr">
                        <a:lnSpc>
                          <a:spcPct val="107000"/>
                        </a:lnSpc>
                        <a:spcBef>
                          <a:spcPts val="0"/>
                        </a:spcBef>
                        <a:spcAft>
                          <a:spcPts val="0"/>
                        </a:spcAft>
                      </a:pPr>
                      <a:r>
                        <a:rPr lang="en-US" sz="1600" kern="1200">
                          <a:effectLst/>
                        </a:rPr>
                        <a:t>507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nchor="ctr"/>
                </a:tc>
                <a:tc>
                  <a:txBody>
                    <a:bodyPr/>
                    <a:lstStyle/>
                    <a:p>
                      <a:pPr marL="0" marR="0" algn="ctr">
                        <a:lnSpc>
                          <a:spcPct val="107000"/>
                        </a:lnSpc>
                        <a:spcBef>
                          <a:spcPts val="0"/>
                        </a:spcBef>
                        <a:spcAft>
                          <a:spcPts val="0"/>
                        </a:spcAft>
                      </a:pPr>
                      <a:r>
                        <a:rPr lang="en-US" sz="1600" kern="1200">
                          <a:effectLst/>
                        </a:rPr>
                        <a:t>234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nchor="ctr"/>
                </a:tc>
                <a:tc>
                  <a:txBody>
                    <a:bodyPr/>
                    <a:lstStyle/>
                    <a:p>
                      <a:pPr marL="0" marR="0" algn="ctr">
                        <a:lnSpc>
                          <a:spcPct val="107000"/>
                        </a:lnSpc>
                        <a:spcBef>
                          <a:spcPts val="0"/>
                        </a:spcBef>
                        <a:spcAft>
                          <a:spcPts val="0"/>
                        </a:spcAft>
                      </a:pPr>
                      <a:r>
                        <a:rPr lang="en-US" sz="1600" kern="1200">
                          <a:effectLst/>
                        </a:rPr>
                        <a:t>202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nchor="ctr"/>
                </a:tc>
                <a:tc>
                  <a:txBody>
                    <a:bodyPr/>
                    <a:lstStyle/>
                    <a:p>
                      <a:pPr marL="0" marR="0" algn="ctr">
                        <a:lnSpc>
                          <a:spcPct val="107000"/>
                        </a:lnSpc>
                        <a:spcBef>
                          <a:spcPts val="0"/>
                        </a:spcBef>
                        <a:spcAft>
                          <a:spcPts val="0"/>
                        </a:spcAft>
                      </a:pPr>
                      <a:r>
                        <a:rPr lang="en-US" sz="1600" kern="1200">
                          <a:effectLst/>
                        </a:rPr>
                        <a:t>131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9872" marR="79872" marT="39936" marB="39936" anchor="ctr"/>
                </a:tc>
                <a:tc>
                  <a:txBody>
                    <a:bodyPr/>
                    <a:lstStyle/>
                    <a:p>
                      <a:pPr marL="0" marR="0" algn="ctr">
                        <a:lnSpc>
                          <a:spcPct val="107000"/>
                        </a:lnSpc>
                        <a:spcBef>
                          <a:spcPts val="0"/>
                        </a:spcBef>
                        <a:spcAft>
                          <a:spcPts val="0"/>
                        </a:spcAft>
                      </a:pPr>
                      <a:r>
                        <a:rPr lang="en-US" sz="1600" kern="1200" dirty="0">
                          <a:effectLst/>
                        </a:rPr>
                        <a:t> </a:t>
                      </a:r>
                      <a:endParaRPr lang="en-US" sz="1000" dirty="0">
                        <a:effectLst/>
                      </a:endParaRPr>
                    </a:p>
                    <a:p>
                      <a:pPr marL="0" marR="0" algn="ctr">
                        <a:lnSpc>
                          <a:spcPct val="107000"/>
                        </a:lnSpc>
                        <a:spcBef>
                          <a:spcPts val="0"/>
                        </a:spcBef>
                        <a:spcAft>
                          <a:spcPts val="0"/>
                        </a:spcAft>
                      </a:pPr>
                      <a:r>
                        <a:rPr lang="en-US" sz="1600" kern="1200" dirty="0">
                          <a:effectLst/>
                        </a:rPr>
                        <a:t>97</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90447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Measures Development Timeline</a:t>
            </a:r>
          </a:p>
        </p:txBody>
      </p:sp>
      <p:sp>
        <p:nvSpPr>
          <p:cNvPr id="4" name="Slide Number Placeholder 3"/>
          <p:cNvSpPr>
            <a:spLocks noGrp="1"/>
          </p:cNvSpPr>
          <p:nvPr>
            <p:ph type="sldNum" sz="quarter" idx="12"/>
          </p:nvPr>
        </p:nvSpPr>
        <p:spPr/>
        <p:txBody>
          <a:bodyPr/>
          <a:lstStyle/>
          <a:p>
            <a:fld id="{3858717D-8054-524C-BA62-C3F2223456F2}" type="slidenum">
              <a:rPr lang="en-US" smtClean="0"/>
              <a:t>12</a:t>
            </a:fld>
            <a:endParaRPr lang="en-US" dirty="0"/>
          </a:p>
        </p:txBody>
      </p:sp>
      <p:graphicFrame>
        <p:nvGraphicFramePr>
          <p:cNvPr id="5" name="Table 4" descr="Approximate in months, beginning from month 1 to month 28" title="Measure development timeline"/>
          <p:cNvGraphicFramePr>
            <a:graphicFrameLocks noGrp="1"/>
          </p:cNvGraphicFramePr>
          <p:nvPr>
            <p:extLst>
              <p:ext uri="{D42A27DB-BD31-4B8C-83A1-F6EECF244321}">
                <p14:modId xmlns:p14="http://schemas.microsoft.com/office/powerpoint/2010/main" val="2912524122"/>
              </p:ext>
            </p:extLst>
          </p:nvPr>
        </p:nvGraphicFramePr>
        <p:xfrm>
          <a:off x="152396" y="2209800"/>
          <a:ext cx="8805848" cy="2568083"/>
        </p:xfrm>
        <a:graphic>
          <a:graphicData uri="http://schemas.openxmlformats.org/drawingml/2006/table">
            <a:tbl>
              <a:tblPr firstRow="1" bandRow="1">
                <a:tableStyleId>{5C22544A-7EE6-4342-B048-85BDC9FD1C3A}</a:tableStyleId>
              </a:tblPr>
              <a:tblGrid>
                <a:gridCol w="1100731">
                  <a:extLst>
                    <a:ext uri="{9D8B030D-6E8A-4147-A177-3AD203B41FA5}">
                      <a16:colId xmlns:a16="http://schemas.microsoft.com/office/drawing/2014/main" val="20000"/>
                    </a:ext>
                  </a:extLst>
                </a:gridCol>
                <a:gridCol w="1100731">
                  <a:extLst>
                    <a:ext uri="{9D8B030D-6E8A-4147-A177-3AD203B41FA5}">
                      <a16:colId xmlns:a16="http://schemas.microsoft.com/office/drawing/2014/main" val="20001"/>
                    </a:ext>
                  </a:extLst>
                </a:gridCol>
                <a:gridCol w="1100731">
                  <a:extLst>
                    <a:ext uri="{9D8B030D-6E8A-4147-A177-3AD203B41FA5}">
                      <a16:colId xmlns:a16="http://schemas.microsoft.com/office/drawing/2014/main" val="20002"/>
                    </a:ext>
                  </a:extLst>
                </a:gridCol>
                <a:gridCol w="1100731">
                  <a:extLst>
                    <a:ext uri="{9D8B030D-6E8A-4147-A177-3AD203B41FA5}">
                      <a16:colId xmlns:a16="http://schemas.microsoft.com/office/drawing/2014/main" val="20003"/>
                    </a:ext>
                  </a:extLst>
                </a:gridCol>
                <a:gridCol w="1100731">
                  <a:extLst>
                    <a:ext uri="{9D8B030D-6E8A-4147-A177-3AD203B41FA5}">
                      <a16:colId xmlns:a16="http://schemas.microsoft.com/office/drawing/2014/main" val="20004"/>
                    </a:ext>
                  </a:extLst>
                </a:gridCol>
                <a:gridCol w="1100731">
                  <a:extLst>
                    <a:ext uri="{9D8B030D-6E8A-4147-A177-3AD203B41FA5}">
                      <a16:colId xmlns:a16="http://schemas.microsoft.com/office/drawing/2014/main" val="20005"/>
                    </a:ext>
                  </a:extLst>
                </a:gridCol>
                <a:gridCol w="1100731">
                  <a:extLst>
                    <a:ext uri="{9D8B030D-6E8A-4147-A177-3AD203B41FA5}">
                      <a16:colId xmlns:a16="http://schemas.microsoft.com/office/drawing/2014/main" val="20006"/>
                    </a:ext>
                  </a:extLst>
                </a:gridCol>
                <a:gridCol w="1100731">
                  <a:extLst>
                    <a:ext uri="{9D8B030D-6E8A-4147-A177-3AD203B41FA5}">
                      <a16:colId xmlns:a16="http://schemas.microsoft.com/office/drawing/2014/main" val="20007"/>
                    </a:ext>
                  </a:extLst>
                </a:gridCol>
              </a:tblGrid>
              <a:tr h="854015">
                <a:tc>
                  <a:txBody>
                    <a:bodyPr/>
                    <a:lstStyle/>
                    <a:p>
                      <a:r>
                        <a:rPr lang="en-US" sz="2200" dirty="0">
                          <a:latin typeface="+mj-lt"/>
                        </a:rPr>
                        <a:t>←   1</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4</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8</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12</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16</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20</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24</a:t>
                      </a:r>
                    </a:p>
                  </a:txBody>
                  <a:tcPr marL="113869" marR="113869" marT="56934" marB="56934"/>
                </a:tc>
                <a:tc>
                  <a:txBody>
                    <a:bodyPr/>
                    <a:lstStyle/>
                    <a:p>
                      <a:pPr marL="0" algn="l" defTabSz="914400" rtl="0" eaLnBrk="1" latinLnBrk="0" hangingPunct="1"/>
                      <a:r>
                        <a:rPr lang="en-US" sz="2200" b="1" kern="1200" dirty="0">
                          <a:solidFill>
                            <a:schemeClr val="lt1"/>
                          </a:solidFill>
                          <a:latin typeface="+mj-lt"/>
                          <a:ea typeface="+mn-ea"/>
                          <a:cs typeface="+mn-cs"/>
                        </a:rPr>
                        <a:t>28   →</a:t>
                      </a:r>
                    </a:p>
                  </a:txBody>
                  <a:tcPr marL="113869" marR="113869" marT="56934" marB="56934"/>
                </a:tc>
                <a:extLst>
                  <a:ext uri="{0D108BD9-81ED-4DB2-BD59-A6C34878D82A}">
                    <a16:rowId xmlns:a16="http://schemas.microsoft.com/office/drawing/2014/main" val="10000"/>
                  </a:ext>
                </a:extLst>
              </a:tr>
              <a:tr h="1660585">
                <a:tc>
                  <a:txBody>
                    <a:bodyPr/>
                    <a:lstStyle/>
                    <a:p>
                      <a:r>
                        <a:rPr lang="en-US" sz="1500" dirty="0">
                          <a:latin typeface="+mj-lt"/>
                        </a:rPr>
                        <a:t>Develop</a:t>
                      </a:r>
                      <a:r>
                        <a:rPr lang="en-US" sz="1500" baseline="0" dirty="0">
                          <a:latin typeface="+mj-lt"/>
                        </a:rPr>
                        <a:t> &amp; test new measure initial concept (ongoing process)</a:t>
                      </a:r>
                      <a:endParaRPr lang="en-US" sz="1500" dirty="0">
                        <a:latin typeface="+mj-lt"/>
                      </a:endParaRPr>
                    </a:p>
                  </a:txBody>
                  <a:tcPr marL="113869" marR="113869" marT="56934" marB="5693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kern="1200" baseline="0" dirty="0">
                          <a:solidFill>
                            <a:schemeClr val="dk1"/>
                          </a:solidFill>
                          <a:latin typeface="+mj-lt"/>
                          <a:ea typeface="+mn-ea"/>
                          <a:cs typeface="+mn-cs"/>
                        </a:rPr>
                        <a:t>Submit measures to MUC process</a:t>
                      </a:r>
                    </a:p>
                    <a:p>
                      <a:endParaRPr lang="en-US" sz="1500" kern="1200" baseline="0" dirty="0">
                        <a:solidFill>
                          <a:schemeClr val="dk1"/>
                        </a:solidFill>
                        <a:latin typeface="+mj-lt"/>
                        <a:ea typeface="+mn-ea"/>
                        <a:cs typeface="+mn-cs"/>
                      </a:endParaRPr>
                    </a:p>
                  </a:txBody>
                  <a:tcPr marL="113869" marR="113869" marT="56934" marB="56934"/>
                </a:tc>
                <a:tc>
                  <a:txBody>
                    <a:bodyPr/>
                    <a:lstStyle/>
                    <a:p>
                      <a:r>
                        <a:rPr lang="en-US" sz="1500" kern="1200" baseline="0" dirty="0">
                          <a:solidFill>
                            <a:schemeClr val="dk1"/>
                          </a:solidFill>
                          <a:latin typeface="+mj-lt"/>
                          <a:ea typeface="+mn-ea"/>
                          <a:cs typeface="+mn-cs"/>
                        </a:rPr>
                        <a:t>Review and clearance</a:t>
                      </a:r>
                    </a:p>
                  </a:txBody>
                  <a:tcPr marL="113869" marR="113869" marT="56934" marB="56934"/>
                </a:tc>
                <a:tc>
                  <a:txBody>
                    <a:bodyPr/>
                    <a:lstStyle/>
                    <a:p>
                      <a:r>
                        <a:rPr lang="en-US" sz="1500" kern="1200" baseline="0" dirty="0">
                          <a:solidFill>
                            <a:schemeClr val="dk1"/>
                          </a:solidFill>
                          <a:latin typeface="+mj-lt"/>
                          <a:ea typeface="+mn-ea"/>
                          <a:cs typeface="+mn-cs"/>
                        </a:rPr>
                        <a:t>MUC List published annually</a:t>
                      </a:r>
                    </a:p>
                  </a:txBody>
                  <a:tcPr marL="113869" marR="113869" marT="56934" marB="56934"/>
                </a:tc>
                <a:tc>
                  <a:txBody>
                    <a:bodyPr/>
                    <a:lstStyle/>
                    <a:p>
                      <a:r>
                        <a:rPr lang="en-US" sz="1500" kern="1200" baseline="0" dirty="0">
                          <a:solidFill>
                            <a:schemeClr val="dk1"/>
                          </a:solidFill>
                          <a:latin typeface="+mj-lt"/>
                          <a:ea typeface="+mn-ea"/>
                          <a:cs typeface="+mn-cs"/>
                        </a:rPr>
                        <a:t>MAP public process and workgroup recomm.</a:t>
                      </a:r>
                    </a:p>
                  </a:txBody>
                  <a:tcPr marL="113869" marR="113869" marT="56934" marB="56934"/>
                </a:tc>
                <a:tc>
                  <a:txBody>
                    <a:bodyPr/>
                    <a:lstStyle/>
                    <a:p>
                      <a:r>
                        <a:rPr lang="en-US" sz="1500" kern="1200" baseline="0" dirty="0">
                          <a:solidFill>
                            <a:schemeClr val="dk1"/>
                          </a:solidFill>
                          <a:latin typeface="+mj-lt"/>
                          <a:ea typeface="+mn-ea"/>
                          <a:cs typeface="+mn-cs"/>
                        </a:rPr>
                        <a:t>DHHS and CMS develop Proposed Rules for measures</a:t>
                      </a:r>
                    </a:p>
                  </a:txBody>
                  <a:tcPr marL="113869" marR="113869" marT="56934" marB="56934"/>
                </a:tc>
                <a:tc>
                  <a:txBody>
                    <a:bodyPr/>
                    <a:lstStyle/>
                    <a:p>
                      <a:r>
                        <a:rPr lang="en-US" sz="1500" kern="1200" baseline="0" dirty="0">
                          <a:solidFill>
                            <a:schemeClr val="dk1"/>
                          </a:solidFill>
                          <a:latin typeface="+mj-lt"/>
                          <a:ea typeface="+mn-ea"/>
                          <a:cs typeface="+mn-cs"/>
                        </a:rPr>
                        <a:t>Issue Final Rules</a:t>
                      </a:r>
                    </a:p>
                  </a:txBody>
                  <a:tcPr marL="113869" marR="113869" marT="56934" marB="56934"/>
                </a:tc>
                <a:tc>
                  <a:txBody>
                    <a:bodyPr/>
                    <a:lstStyle/>
                    <a:p>
                      <a:r>
                        <a:rPr lang="en-US" sz="1500" kern="1200" baseline="0" dirty="0">
                          <a:solidFill>
                            <a:schemeClr val="dk1"/>
                          </a:solidFill>
                          <a:latin typeface="+mj-lt"/>
                          <a:ea typeface="+mn-ea"/>
                          <a:cs typeface="+mn-cs"/>
                        </a:rPr>
                        <a:t>Measures adopted in the field</a:t>
                      </a:r>
                    </a:p>
                  </a:txBody>
                  <a:tcPr marL="113869" marR="113869" marT="56934" marB="56934"/>
                </a:tc>
                <a:extLst>
                  <a:ext uri="{0D108BD9-81ED-4DB2-BD59-A6C34878D82A}">
                    <a16:rowId xmlns:a16="http://schemas.microsoft.com/office/drawing/2014/main" val="10001"/>
                  </a:ext>
                </a:extLst>
              </a:tr>
            </a:tbl>
          </a:graphicData>
        </a:graphic>
      </p:graphicFrame>
      <p:graphicFrame>
        <p:nvGraphicFramePr>
          <p:cNvPr id="6" name="Table 5" descr="Approximation in Months&#10;" title="Title of time"/>
          <p:cNvGraphicFramePr>
            <a:graphicFrameLocks noGrp="1"/>
          </p:cNvGraphicFramePr>
          <p:nvPr>
            <p:extLst>
              <p:ext uri="{D42A27DB-BD31-4B8C-83A1-F6EECF244321}">
                <p14:modId xmlns:p14="http://schemas.microsoft.com/office/powerpoint/2010/main" val="3051306149"/>
              </p:ext>
            </p:extLst>
          </p:nvPr>
        </p:nvGraphicFramePr>
        <p:xfrm>
          <a:off x="152400" y="1841064"/>
          <a:ext cx="8805845" cy="457200"/>
        </p:xfrm>
        <a:graphic>
          <a:graphicData uri="http://schemas.openxmlformats.org/drawingml/2006/table">
            <a:tbl>
              <a:tblPr firstRow="1" bandRow="1">
                <a:tableStyleId>{5C22544A-7EE6-4342-B048-85BDC9FD1C3A}</a:tableStyleId>
              </a:tblPr>
              <a:tblGrid>
                <a:gridCol w="8805845">
                  <a:extLst>
                    <a:ext uri="{9D8B030D-6E8A-4147-A177-3AD203B41FA5}">
                      <a16:colId xmlns:a16="http://schemas.microsoft.com/office/drawing/2014/main" val="20000"/>
                    </a:ext>
                  </a:extLst>
                </a:gridCol>
              </a:tblGrid>
              <a:tr h="319722">
                <a:tc>
                  <a:txBody>
                    <a:bodyPr/>
                    <a:lstStyle/>
                    <a:p>
                      <a:pPr algn="ctr"/>
                      <a:r>
                        <a:rPr lang="en-US" sz="2400" dirty="0"/>
                        <a:t>Approximation in Months</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078425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graphic of Recursive Process of Measure Development" title="Recursive Process of Measure Development"/>
          <p:cNvSpPr>
            <a:spLocks noGrp="1"/>
          </p:cNvSpPr>
          <p:nvPr>
            <p:ph type="title"/>
          </p:nvPr>
        </p:nvSpPr>
        <p:spPr/>
        <p:txBody>
          <a:bodyPr/>
          <a:lstStyle/>
          <a:p>
            <a:r>
              <a:rPr lang="en-US" dirty="0"/>
              <a:t>Recursive Process of Measure Development</a:t>
            </a:r>
          </a:p>
        </p:txBody>
      </p:sp>
      <p:sp>
        <p:nvSpPr>
          <p:cNvPr id="4" name="Slide Number Placeholder 3"/>
          <p:cNvSpPr>
            <a:spLocks noGrp="1"/>
          </p:cNvSpPr>
          <p:nvPr>
            <p:ph type="sldNum" sz="quarter" idx="12"/>
          </p:nvPr>
        </p:nvSpPr>
        <p:spPr/>
        <p:txBody>
          <a:bodyPr/>
          <a:lstStyle/>
          <a:p>
            <a:fld id="{3858717D-8054-524C-BA62-C3F2223456F2}" type="slidenum">
              <a:rPr lang="en-US" smtClean="0"/>
              <a:t>13</a:t>
            </a:fld>
            <a:endParaRPr lang="en-US" dirty="0"/>
          </a:p>
        </p:txBody>
      </p:sp>
      <p:graphicFrame>
        <p:nvGraphicFramePr>
          <p:cNvPr id="9" name="Diagram 8" descr="graphic of Recursive Process of Measure Development" title="graphic of Recursive Process of Measure Development"/>
          <p:cNvGraphicFramePr/>
          <p:nvPr>
            <p:extLst>
              <p:ext uri="{D42A27DB-BD31-4B8C-83A1-F6EECF244321}">
                <p14:modId xmlns:p14="http://schemas.microsoft.com/office/powerpoint/2010/main" val="1449887500"/>
              </p:ext>
            </p:extLst>
          </p:nvPr>
        </p:nvGraphicFramePr>
        <p:xfrm>
          <a:off x="-147735" y="1600200"/>
          <a:ext cx="9296400" cy="49212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descr="graphic of Recursive Process of Measure Development" title="graphic of Recursive Process of Measure Development"/>
          <p:cNvGraphicFramePr/>
          <p:nvPr>
            <p:extLst>
              <p:ext uri="{D42A27DB-BD31-4B8C-83A1-F6EECF244321}">
                <p14:modId xmlns:p14="http://schemas.microsoft.com/office/powerpoint/2010/main" val="4292538802"/>
              </p:ext>
            </p:extLst>
          </p:nvPr>
        </p:nvGraphicFramePr>
        <p:xfrm>
          <a:off x="1378145" y="2863391"/>
          <a:ext cx="6387710" cy="252371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7087892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graphic of Measures under Consideration List  Publishing dates" title="Measures under Consideration List  Publishing "/>
          <p:cNvSpPr>
            <a:spLocks noGrp="1"/>
          </p:cNvSpPr>
          <p:nvPr>
            <p:ph type="title"/>
          </p:nvPr>
        </p:nvSpPr>
        <p:spPr/>
        <p:txBody>
          <a:bodyPr/>
          <a:lstStyle/>
          <a:p>
            <a:r>
              <a:rPr lang="en-US" dirty="0"/>
              <a:t>Measures under Consideration List  Publishing </a:t>
            </a:r>
          </a:p>
        </p:txBody>
      </p:sp>
      <p:sp>
        <p:nvSpPr>
          <p:cNvPr id="4" name="Slide Number Placeholder 3"/>
          <p:cNvSpPr>
            <a:spLocks noGrp="1"/>
          </p:cNvSpPr>
          <p:nvPr>
            <p:ph type="sldNum" sz="quarter" idx="12"/>
          </p:nvPr>
        </p:nvSpPr>
        <p:spPr/>
        <p:txBody>
          <a:bodyPr/>
          <a:lstStyle/>
          <a:p>
            <a:fld id="{3858717D-8054-524C-BA62-C3F2223456F2}" type="slidenum">
              <a:rPr lang="en-US" smtClean="0"/>
              <a:t>14</a:t>
            </a:fld>
            <a:endParaRPr lang="en-US" dirty="0"/>
          </a:p>
        </p:txBody>
      </p:sp>
      <p:graphicFrame>
        <p:nvGraphicFramePr>
          <p:cNvPr id="5" name="Content Placeholder 5" descr="graphic of Measures under Consideration List  Publishing dates" title="graphic of Measures under Consideration List  Publishing dates"/>
          <p:cNvGraphicFramePr>
            <a:graphicFrameLocks noGrp="1"/>
          </p:cNvGraphicFramePr>
          <p:nvPr>
            <p:ph idx="1"/>
            <p:extLst>
              <p:ext uri="{D42A27DB-BD31-4B8C-83A1-F6EECF244321}">
                <p14:modId xmlns:p14="http://schemas.microsoft.com/office/powerpoint/2010/main" val="196084117"/>
              </p:ext>
            </p:extLst>
          </p:nvPr>
        </p:nvGraphicFramePr>
        <p:xfrm>
          <a:off x="457200" y="2063750"/>
          <a:ext cx="8229600" cy="3825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51692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2017 Next Steps</a:t>
            </a:r>
          </a:p>
        </p:txBody>
      </p:sp>
      <p:sp>
        <p:nvSpPr>
          <p:cNvPr id="3" name="Content Placeholder 2"/>
          <p:cNvSpPr>
            <a:spLocks noGrp="1"/>
          </p:cNvSpPr>
          <p:nvPr>
            <p:ph idx="1"/>
          </p:nvPr>
        </p:nvSpPr>
        <p:spPr/>
        <p:txBody>
          <a:bodyPr>
            <a:normAutofit/>
          </a:bodyPr>
          <a:lstStyle/>
          <a:p>
            <a:r>
              <a:rPr lang="en-US" dirty="0"/>
              <a:t>JIRA Opened January 31</a:t>
            </a:r>
            <a:r>
              <a:rPr lang="en-US" baseline="30000" dirty="0"/>
              <a:t>st</a:t>
            </a:r>
            <a:endParaRPr lang="en-US" dirty="0"/>
          </a:p>
          <a:p>
            <a:r>
              <a:rPr lang="en-US" dirty="0"/>
              <a:t>Pre rulemaking Meeting Series </a:t>
            </a:r>
          </a:p>
          <a:p>
            <a:pPr lvl="1"/>
            <a:r>
              <a:rPr lang="en-US" dirty="0"/>
              <a:t>2017 MUC Kick Off on Tuesday, April 4</a:t>
            </a:r>
            <a:r>
              <a:rPr lang="en-US" baseline="30000" dirty="0"/>
              <a:t>th </a:t>
            </a:r>
            <a:r>
              <a:rPr lang="en-US" dirty="0"/>
              <a:t>from 10 to Noon ET</a:t>
            </a:r>
          </a:p>
          <a:p>
            <a:pPr lvl="1"/>
            <a:r>
              <a:rPr lang="en-US" dirty="0"/>
              <a:t>2017 CMS’ Program Measurement Needs and Priorities Session on Tuesday, April 11</a:t>
            </a:r>
            <a:r>
              <a:rPr lang="en-US" baseline="30000" dirty="0"/>
              <a:t>th</a:t>
            </a:r>
            <a:r>
              <a:rPr lang="en-US" dirty="0"/>
              <a:t> from 10 to Noon ET</a:t>
            </a:r>
          </a:p>
          <a:p>
            <a:pPr lvl="1"/>
            <a:r>
              <a:rPr lang="en-US" dirty="0"/>
              <a:t>Open Forum Discussions – Thursday, April 6th and 13th from 11-Noon ET</a:t>
            </a:r>
          </a:p>
          <a:p>
            <a:r>
              <a:rPr lang="en-US" dirty="0"/>
              <a:t>CMS Pre-Rule Making Resources </a:t>
            </a:r>
          </a:p>
          <a:p>
            <a:pPr lvl="1"/>
            <a:r>
              <a:rPr lang="en-US" dirty="0">
                <a:hlinkClick r:id="rId3"/>
              </a:rPr>
              <a:t>Click here to access CMS pre-rulemaking resources</a:t>
            </a:r>
            <a:endParaRPr lang="en-US" dirty="0"/>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15</a:t>
            </a:fld>
            <a:endParaRPr lang="en-US" dirty="0"/>
          </a:p>
        </p:txBody>
      </p:sp>
    </p:spTree>
    <p:extLst>
      <p:ext uri="{BB962C8B-B14F-4D97-AF65-F5344CB8AC3E}">
        <p14:creationId xmlns:p14="http://schemas.microsoft.com/office/powerpoint/2010/main" val="3887803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National Quality Forum (NQF)</a:t>
            </a:r>
          </a:p>
        </p:txBody>
      </p:sp>
      <p:sp>
        <p:nvSpPr>
          <p:cNvPr id="3" name="Content Placeholder 2"/>
          <p:cNvSpPr>
            <a:spLocks noGrp="1"/>
          </p:cNvSpPr>
          <p:nvPr>
            <p:ph idx="1"/>
          </p:nvPr>
        </p:nvSpPr>
        <p:spPr/>
        <p:txBody>
          <a:bodyPr/>
          <a:lstStyle/>
          <a:p>
            <a:pPr marL="0" indent="0">
              <a:buNone/>
            </a:pPr>
            <a:r>
              <a:rPr lang="en-US" dirty="0"/>
              <a:t>Overview of the Measure Applications Partnership (MAP)</a:t>
            </a:r>
          </a:p>
        </p:txBody>
      </p:sp>
      <p:sp>
        <p:nvSpPr>
          <p:cNvPr id="4" name="Slide Number Placeholder 3"/>
          <p:cNvSpPr>
            <a:spLocks noGrp="1"/>
          </p:cNvSpPr>
          <p:nvPr>
            <p:ph type="sldNum" sz="quarter" idx="12"/>
          </p:nvPr>
        </p:nvSpPr>
        <p:spPr/>
        <p:txBody>
          <a:bodyPr/>
          <a:lstStyle/>
          <a:p>
            <a:fld id="{3858717D-8054-524C-BA62-C3F2223456F2}" type="slidenum">
              <a:rPr lang="en-US" smtClean="0"/>
              <a:t>16</a:t>
            </a:fld>
            <a:endParaRPr lang="en-US" dirty="0"/>
          </a:p>
        </p:txBody>
      </p:sp>
    </p:spTree>
    <p:extLst>
      <p:ext uri="{BB962C8B-B14F-4D97-AF65-F5344CB8AC3E}">
        <p14:creationId xmlns:p14="http://schemas.microsoft.com/office/powerpoint/2010/main" val="1405933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Arial" pitchFamily="34" charset="0"/>
              </a:rPr>
              <a:t>The Role of MAP </a:t>
            </a:r>
            <a:endParaRPr lang="en-US" dirty="0"/>
          </a:p>
        </p:txBody>
      </p:sp>
      <p:sp>
        <p:nvSpPr>
          <p:cNvPr id="3" name="Content Placeholder 2"/>
          <p:cNvSpPr>
            <a:spLocks noGrp="1"/>
          </p:cNvSpPr>
          <p:nvPr>
            <p:ph idx="1"/>
          </p:nvPr>
        </p:nvSpPr>
        <p:spPr>
          <a:xfrm>
            <a:off x="567750" y="2312634"/>
            <a:ext cx="8207115" cy="3856860"/>
          </a:xfrm>
        </p:spPr>
        <p:txBody>
          <a:bodyPr>
            <a:normAutofit/>
          </a:bodyPr>
          <a:lstStyle/>
          <a:p>
            <a:r>
              <a:rPr lang="en-US" sz="1800" dirty="0"/>
              <a:t>Informs the selection of performance measures to achieve the goal of improvement, transparency, and value for all</a:t>
            </a:r>
          </a:p>
          <a:p>
            <a:r>
              <a:rPr lang="en-US" sz="1800" dirty="0"/>
              <a:t>P</a:t>
            </a:r>
            <a:r>
              <a:rPr lang="en-US" sz="1800" dirty="0">
                <a:cs typeface="Arial" pitchFamily="34" charset="0"/>
              </a:rPr>
              <a:t>rovides input to HHS during pre-rulemaking on the selection of performance measures for use in public reporting, performance-based payment, and other federal programs</a:t>
            </a:r>
          </a:p>
          <a:p>
            <a:r>
              <a:rPr lang="en-US" sz="1800" dirty="0">
                <a:cs typeface="Arial" pitchFamily="34" charset="0"/>
              </a:rPr>
              <a:t>Identifies gaps for measure development, testing, and endorsement</a:t>
            </a:r>
          </a:p>
          <a:p>
            <a:r>
              <a:rPr lang="en-US" sz="1800" dirty="0">
                <a:cs typeface="Arial" pitchFamily="34" charset="0"/>
              </a:rPr>
              <a:t>Encourages measurement alignment across  public and private programs, settings, levels of analysis, and populations to:</a:t>
            </a:r>
          </a:p>
          <a:p>
            <a:pPr marL="1097280" lvl="1"/>
            <a:r>
              <a:rPr lang="en-US" sz="1800" dirty="0">
                <a:cs typeface="Arial" pitchFamily="34" charset="0"/>
              </a:rPr>
              <a:t>Promote coordination of care delivery </a:t>
            </a:r>
          </a:p>
          <a:p>
            <a:pPr marL="1097280" lvl="1"/>
            <a:r>
              <a:rPr lang="en-US" sz="1800" dirty="0">
                <a:cs typeface="Arial" pitchFamily="34" charset="0"/>
              </a:rPr>
              <a:t>Reduce data collection burden</a:t>
            </a:r>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17</a:t>
            </a:fld>
            <a:endParaRPr lang="en-US" dirty="0"/>
          </a:p>
        </p:txBody>
      </p:sp>
      <p:sp>
        <p:nvSpPr>
          <p:cNvPr id="5" name="TextBox 4"/>
          <p:cNvSpPr txBox="1"/>
          <p:nvPr/>
        </p:nvSpPr>
        <p:spPr>
          <a:xfrm>
            <a:off x="564003" y="1706202"/>
            <a:ext cx="8015991" cy="461665"/>
          </a:xfrm>
          <a:prstGeom prst="rect">
            <a:avLst/>
          </a:prstGeom>
          <a:noFill/>
        </p:spPr>
        <p:txBody>
          <a:bodyPr wrap="square" rtlCol="0">
            <a:spAutoFit/>
          </a:bodyPr>
          <a:lstStyle/>
          <a:p>
            <a:r>
              <a:rPr lang="en-US" sz="2400" b="1" dirty="0"/>
              <a:t>In pursuit of the National Quality Strategy, the MAP:</a:t>
            </a:r>
          </a:p>
        </p:txBody>
      </p:sp>
    </p:spTree>
    <p:extLst>
      <p:ext uri="{BB962C8B-B14F-4D97-AF65-F5344CB8AC3E}">
        <p14:creationId xmlns:p14="http://schemas.microsoft.com/office/powerpoint/2010/main" val="7280168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the value of pre-rulemaking input?</a:t>
            </a:r>
          </a:p>
        </p:txBody>
      </p:sp>
      <p:sp>
        <p:nvSpPr>
          <p:cNvPr id="3" name="Content Placeholder 2"/>
          <p:cNvSpPr>
            <a:spLocks noGrp="1"/>
          </p:cNvSpPr>
          <p:nvPr>
            <p:ph idx="1"/>
          </p:nvPr>
        </p:nvSpPr>
        <p:spPr/>
        <p:txBody>
          <a:bodyPr>
            <a:normAutofit fontScale="92500"/>
          </a:bodyPr>
          <a:lstStyle/>
          <a:p>
            <a:r>
              <a:rPr lang="en-US" dirty="0"/>
              <a:t>Facilitates multi-stakeholder dialogue that includes HHS representatives</a:t>
            </a:r>
          </a:p>
          <a:p>
            <a:r>
              <a:rPr lang="en-US" dirty="0"/>
              <a:t>Allows for a consensus-building process among stakeholders in a transparent open forum</a:t>
            </a:r>
          </a:p>
          <a:p>
            <a:r>
              <a:rPr lang="en-US" dirty="0"/>
              <a:t>Proposed laws are “closer to the mark” because the main provisions related to performance measurement have already been vetted by the affected stakeholders</a:t>
            </a:r>
          </a:p>
          <a:p>
            <a:r>
              <a:rPr lang="en-US" dirty="0"/>
              <a:t>Reduces the effort required by individual stakeholder groups to submit official comments on proposed rules</a:t>
            </a:r>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18</a:t>
            </a:fld>
            <a:endParaRPr lang="en-US" dirty="0"/>
          </a:p>
        </p:txBody>
      </p:sp>
    </p:spTree>
    <p:extLst>
      <p:ext uri="{BB962C8B-B14F-4D97-AF65-F5344CB8AC3E}">
        <p14:creationId xmlns:p14="http://schemas.microsoft.com/office/powerpoint/2010/main" val="941512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91472"/>
          </a:xfrm>
        </p:spPr>
        <p:txBody>
          <a:bodyPr anchor="t"/>
          <a:lstStyle/>
          <a:p>
            <a:pPr algn="ctr"/>
            <a:r>
              <a:rPr lang="en-US" sz="3600" dirty="0"/>
              <a:t>Vision and Goals: </a:t>
            </a:r>
            <a:r>
              <a:rPr lang="en-US" sz="3600" dirty="0">
                <a:solidFill>
                  <a:prstClr val="white"/>
                </a:solidFill>
              </a:rPr>
              <a:t>Webinar Series</a:t>
            </a:r>
            <a:endParaRPr lang="en-US" sz="3600" dirty="0"/>
          </a:p>
        </p:txBody>
      </p:sp>
      <p:sp>
        <p:nvSpPr>
          <p:cNvPr id="4" name="Content Placeholder 3"/>
          <p:cNvSpPr txBox="1">
            <a:spLocks noGrp="1"/>
          </p:cNvSpPr>
          <p:nvPr>
            <p:ph idx="1"/>
          </p:nvPr>
        </p:nvSpPr>
        <p:spPr>
          <a:xfrm>
            <a:off x="23734" y="1701281"/>
            <a:ext cx="8967866" cy="2197525"/>
          </a:xfrm>
          <a:prstGeom prst="rect">
            <a:avLst/>
          </a:prstGeom>
          <a:noFill/>
        </p:spPr>
        <p:txBody>
          <a:bodyPr wrap="square" rtlCol="0">
            <a:spAutoFit/>
          </a:bodyPr>
          <a:lstStyle/>
          <a:p>
            <a:r>
              <a:rPr lang="en-US" sz="2400" dirty="0"/>
              <a:t>An ongoing process to engage clinical specialty societies and patient advocacy groups in quality measure development. </a:t>
            </a:r>
          </a:p>
          <a:p>
            <a:r>
              <a:rPr lang="en-US" sz="2400" dirty="0"/>
              <a:t>Elicit feedback that will help CMS design toolkits and enduring materials designed specifically for specialty societies and patient advocacy groups interested in measure development. </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6" name="Rectangle 5"/>
          <p:cNvSpPr/>
          <p:nvPr/>
        </p:nvSpPr>
        <p:spPr>
          <a:xfrm>
            <a:off x="404734" y="4445560"/>
            <a:ext cx="8205866" cy="3342453"/>
          </a:xfrm>
          <a:prstGeom prst="rect">
            <a:avLst/>
          </a:prstGeom>
        </p:spPr>
        <p:txBody>
          <a:bodyPr wrap="square" numCol="2">
            <a:spAutoFit/>
          </a:bodyPr>
          <a:lstStyle/>
          <a:p>
            <a:pPr lvl="1">
              <a:buFont typeface="Wingdings" panose="05000000000000000000" pitchFamily="2" charset="2"/>
              <a:buChar char="ü"/>
            </a:pPr>
            <a:r>
              <a:rPr lang="en-US" sz="2400" dirty="0"/>
              <a:t>Education </a:t>
            </a:r>
          </a:p>
          <a:p>
            <a:pPr lvl="1">
              <a:buFont typeface="Wingdings" panose="05000000000000000000" pitchFamily="2" charset="2"/>
              <a:buChar char="ü"/>
            </a:pPr>
            <a:r>
              <a:rPr lang="en-US" sz="2400" dirty="0"/>
              <a:t>Outreach</a:t>
            </a:r>
          </a:p>
          <a:p>
            <a:pPr lvl="1">
              <a:buFont typeface="Wingdings" panose="05000000000000000000" pitchFamily="2" charset="2"/>
              <a:buChar char="ü"/>
            </a:pPr>
            <a:r>
              <a:rPr lang="en-US" sz="2400" dirty="0"/>
              <a:t> Frequent Communication</a:t>
            </a:r>
          </a:p>
          <a:p>
            <a:pPr lvl="1">
              <a:buFont typeface="Wingdings" panose="05000000000000000000" pitchFamily="2" charset="2"/>
              <a:buChar char="ü"/>
            </a:pPr>
            <a:r>
              <a:rPr lang="en-US" sz="2400" dirty="0"/>
              <a:t>Enduring Materials</a:t>
            </a: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Dedicated Websites</a:t>
            </a:r>
          </a:p>
          <a:p>
            <a:pPr marL="742950" lvl="1" indent="-285750">
              <a:spcBef>
                <a:spcPct val="20000"/>
              </a:spcBef>
              <a:buFont typeface="Wingdings" panose="05000000000000000000" pitchFamily="2" charset="2"/>
              <a:buChar char="ü"/>
            </a:pPr>
            <a:endParaRPr lang="en-US" sz="2400" dirty="0">
              <a:solidFill>
                <a:prstClr val="black"/>
              </a:solidFill>
            </a:endParaRPr>
          </a:p>
          <a:p>
            <a:pPr marL="742950" lvl="1" indent="-285750">
              <a:spcBef>
                <a:spcPct val="20000"/>
              </a:spcBef>
              <a:buFont typeface="Wingdings" panose="05000000000000000000" pitchFamily="2" charset="2"/>
              <a:buChar char="ü"/>
            </a:pPr>
            <a:endParaRPr lang="en-US" sz="2400" dirty="0">
              <a:solidFill>
                <a:prstClr val="black"/>
              </a:solidFill>
            </a:endParaRPr>
          </a:p>
          <a:p>
            <a:pPr lvl="1">
              <a:spcBef>
                <a:spcPct val="20000"/>
              </a:spcBef>
            </a:pP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Measure Development Roadmaps</a:t>
            </a:r>
          </a:p>
          <a:p>
            <a:pPr marL="742950" lvl="1" indent="-285750">
              <a:spcBef>
                <a:spcPct val="20000"/>
              </a:spcBef>
              <a:buFont typeface="Wingdings" panose="05000000000000000000" pitchFamily="2" charset="2"/>
              <a:buChar char="ü"/>
            </a:pPr>
            <a:r>
              <a:rPr lang="en-US" sz="2400" dirty="0">
                <a:solidFill>
                  <a:prstClr val="black"/>
                </a:solidFill>
              </a:rPr>
              <a:t>Targeted Newsletters and Communication</a:t>
            </a:r>
          </a:p>
          <a:p>
            <a:pPr marL="742950" lvl="1" indent="-285750">
              <a:spcBef>
                <a:spcPct val="20000"/>
              </a:spcBef>
              <a:buFont typeface="Wingdings" panose="05000000000000000000" pitchFamily="2" charset="2"/>
              <a:buChar char="ü"/>
            </a:pPr>
            <a:r>
              <a:rPr lang="en-US" sz="2400" dirty="0"/>
              <a:t>Spotlight Opportunities</a:t>
            </a:r>
            <a:endParaRPr lang="en-US" dirty="0"/>
          </a:p>
        </p:txBody>
      </p:sp>
    </p:spTree>
    <p:extLst>
      <p:ext uri="{BB962C8B-B14F-4D97-AF65-F5344CB8AC3E}">
        <p14:creationId xmlns:p14="http://schemas.microsoft.com/office/powerpoint/2010/main" val="3916300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 Structure</a:t>
            </a:r>
          </a:p>
        </p:txBody>
      </p:sp>
      <p:sp>
        <p:nvSpPr>
          <p:cNvPr id="4" name="Slide Number Placeholder 3"/>
          <p:cNvSpPr>
            <a:spLocks noGrp="1"/>
          </p:cNvSpPr>
          <p:nvPr>
            <p:ph type="sldNum" sz="quarter" idx="12"/>
          </p:nvPr>
        </p:nvSpPr>
        <p:spPr/>
        <p:txBody>
          <a:bodyPr/>
          <a:lstStyle/>
          <a:p>
            <a:fld id="{3858717D-8054-524C-BA62-C3F2223456F2}" type="slidenum">
              <a:rPr lang="en-US" smtClean="0"/>
              <a:t>19</a:t>
            </a:fld>
            <a:endParaRPr lang="en-US" dirty="0"/>
          </a:p>
        </p:txBody>
      </p:sp>
      <p:pic>
        <p:nvPicPr>
          <p:cNvPr id="5" name="Content Placeholder 4" descr="MAP Structure graphic" title="MAP Structure"/>
          <p:cNvPicPr>
            <a:picLocks noGrp="1" noChangeAspect="1"/>
          </p:cNvPicPr>
          <p:nvPr>
            <p:ph idx="1"/>
          </p:nvPr>
        </p:nvPicPr>
        <p:blipFill>
          <a:blip r:embed="rId3">
            <a:extLst>
              <a:ext uri="{28A0092B-C50C-407E-A947-70E740481C1C}">
                <a14:useLocalDpi xmlns:a14="http://schemas.microsoft.com/office/drawing/2010/main" val="0"/>
              </a:ext>
            </a:extLst>
          </a:blip>
          <a:srcRect t="209" b="209"/>
          <a:stretch>
            <a:fillRect/>
          </a:stretch>
        </p:blipFill>
        <p:spPr>
          <a:xfrm>
            <a:off x="457200" y="1663908"/>
            <a:ext cx="8042223" cy="4302177"/>
          </a:xfrm>
        </p:spPr>
      </p:pic>
    </p:spTree>
    <p:extLst>
      <p:ext uri="{BB962C8B-B14F-4D97-AF65-F5344CB8AC3E}">
        <p14:creationId xmlns:p14="http://schemas.microsoft.com/office/powerpoint/2010/main" val="37578637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 Members</a:t>
            </a:r>
          </a:p>
        </p:txBody>
      </p:sp>
      <p:sp>
        <p:nvSpPr>
          <p:cNvPr id="3" name="Content Placeholder 2"/>
          <p:cNvSpPr>
            <a:spLocks noGrp="1"/>
          </p:cNvSpPr>
          <p:nvPr>
            <p:ph idx="1"/>
          </p:nvPr>
        </p:nvSpPr>
        <p:spPr/>
        <p:txBody>
          <a:bodyPr>
            <a:normAutofit fontScale="92500" lnSpcReduction="20000"/>
          </a:bodyPr>
          <a:lstStyle/>
          <a:p>
            <a:pPr marL="0" indent="0">
              <a:buNone/>
            </a:pPr>
            <a:r>
              <a:rPr lang="en-US" sz="2800" dirty="0"/>
              <a:t>Three types of members:</a:t>
            </a:r>
          </a:p>
          <a:p>
            <a:r>
              <a:rPr lang="en-US" sz="1600" b="1" dirty="0"/>
              <a:t>Organizational</a:t>
            </a:r>
            <a:r>
              <a:rPr lang="en-US" sz="1800" b="1" dirty="0"/>
              <a:t> </a:t>
            </a:r>
            <a:r>
              <a:rPr lang="en-US" sz="1600" b="1" dirty="0"/>
              <a:t>Representatives</a:t>
            </a:r>
            <a:endParaRPr lang="en-US" sz="1800" b="1" dirty="0"/>
          </a:p>
          <a:p>
            <a:pPr lvl="1"/>
            <a:r>
              <a:rPr lang="en-US" sz="1800" dirty="0"/>
              <a:t>Constitutes the majority of MAP members</a:t>
            </a:r>
          </a:p>
          <a:p>
            <a:pPr lvl="1"/>
            <a:r>
              <a:rPr lang="en-US" sz="1800" dirty="0"/>
              <a:t>Include those that are interested in or affected by the use of measures</a:t>
            </a:r>
          </a:p>
          <a:p>
            <a:pPr lvl="1"/>
            <a:r>
              <a:rPr lang="en-US" sz="1800" dirty="0"/>
              <a:t>Organizations designate their own representatives</a:t>
            </a:r>
          </a:p>
          <a:p>
            <a:r>
              <a:rPr lang="en-US" sz="1600" b="1" dirty="0"/>
              <a:t>Subject Matter Experts</a:t>
            </a:r>
          </a:p>
          <a:p>
            <a:pPr lvl="1"/>
            <a:r>
              <a:rPr lang="en-US" sz="1800" dirty="0"/>
              <a:t>Serve as individual representatives bringing topic specific knowledge to  MAP deliberations </a:t>
            </a:r>
            <a:endParaRPr lang="en-US" sz="1800" i="1" dirty="0"/>
          </a:p>
          <a:p>
            <a:pPr lvl="1"/>
            <a:r>
              <a:rPr lang="en-US" sz="1800" dirty="0"/>
              <a:t>Chairs and co-chairs of MAP’s Coordinating Committee, workgroups, and task forces are considered subject matter experts </a:t>
            </a:r>
            <a:endParaRPr lang="en-US" sz="1800" i="1" dirty="0"/>
          </a:p>
          <a:p>
            <a:r>
              <a:rPr lang="en-US" sz="1600" b="1" dirty="0"/>
              <a:t>Federal Government Liaisons </a:t>
            </a:r>
          </a:p>
          <a:p>
            <a:pPr lvl="1"/>
            <a:r>
              <a:rPr lang="en-US" sz="1800" dirty="0"/>
              <a:t>Serve as ex-officio, non-voting members representing a Federal agency</a:t>
            </a:r>
            <a:endParaRPr lang="en-US" sz="1800" b="1" dirty="0"/>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20</a:t>
            </a:fld>
            <a:endParaRPr lang="en-US" dirty="0"/>
          </a:p>
        </p:txBody>
      </p:sp>
    </p:spTree>
    <p:extLst>
      <p:ext uri="{BB962C8B-B14F-4D97-AF65-F5344CB8AC3E}">
        <p14:creationId xmlns:p14="http://schemas.microsoft.com/office/powerpoint/2010/main" val="10304620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Approach</a:t>
            </a:r>
          </a:p>
        </p:txBody>
      </p:sp>
      <p:sp>
        <p:nvSpPr>
          <p:cNvPr id="3" name="Content Placeholder 2"/>
          <p:cNvSpPr>
            <a:spLocks noGrp="1"/>
          </p:cNvSpPr>
          <p:nvPr>
            <p:ph idx="1"/>
          </p:nvPr>
        </p:nvSpPr>
        <p:spPr/>
        <p:txBody>
          <a:bodyPr/>
          <a:lstStyle/>
          <a:p>
            <a:pPr marL="0" indent="0">
              <a:buNone/>
            </a:pPr>
            <a:r>
              <a:rPr lang="en-US" dirty="0"/>
              <a:t>The approach to the analysis and selection of measures is a four-step process:</a:t>
            </a:r>
          </a:p>
          <a:p>
            <a:pPr marL="514350" indent="-514350">
              <a:buFont typeface="+mj-lt"/>
              <a:buAutoNum type="arabicPeriod"/>
            </a:pPr>
            <a:r>
              <a:rPr lang="en-US" dirty="0"/>
              <a:t>Develop program measure set framework</a:t>
            </a:r>
          </a:p>
          <a:p>
            <a:pPr marL="514350" indent="-514350">
              <a:buFont typeface="+mj-lt"/>
              <a:buAutoNum type="arabicPeriod"/>
            </a:pPr>
            <a:r>
              <a:rPr lang="en-US" dirty="0"/>
              <a:t>Evaluate MUCs for what they would add to the program measure set</a:t>
            </a:r>
          </a:p>
          <a:p>
            <a:pPr marL="514350" indent="-514350">
              <a:buFont typeface="+mj-lt"/>
              <a:buAutoNum type="arabicPeriod"/>
            </a:pPr>
            <a:r>
              <a:rPr lang="en-US" dirty="0"/>
              <a:t>Identify and prioritize gaps for programs and settings</a:t>
            </a:r>
          </a:p>
          <a:p>
            <a:pPr marL="514350" indent="-514350">
              <a:buFont typeface="+mj-lt"/>
              <a:buAutoNum type="arabicPeriod"/>
            </a:pPr>
            <a:r>
              <a:rPr lang="en-US" dirty="0"/>
              <a:t>Develop recommendations for removal</a:t>
            </a:r>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21</a:t>
            </a:fld>
            <a:endParaRPr lang="en-US" dirty="0"/>
          </a:p>
        </p:txBody>
      </p:sp>
    </p:spTree>
    <p:extLst>
      <p:ext uri="{BB962C8B-B14F-4D97-AF65-F5344CB8AC3E}">
        <p14:creationId xmlns:p14="http://schemas.microsoft.com/office/powerpoint/2010/main" val="3611069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 Measure Selection Criteria</a:t>
            </a:r>
          </a:p>
        </p:txBody>
      </p:sp>
      <p:sp>
        <p:nvSpPr>
          <p:cNvPr id="3" name="Content Placeholder 2"/>
          <p:cNvSpPr>
            <a:spLocks noGrp="1"/>
          </p:cNvSpPr>
          <p:nvPr>
            <p:ph idx="1"/>
          </p:nvPr>
        </p:nvSpPr>
        <p:spPr/>
        <p:txBody>
          <a:bodyPr>
            <a:normAutofit fontScale="62500" lnSpcReduction="20000"/>
          </a:bodyPr>
          <a:lstStyle/>
          <a:p>
            <a:pPr marL="457200" indent="-457200">
              <a:lnSpc>
                <a:spcPct val="120000"/>
              </a:lnSpc>
              <a:spcBef>
                <a:spcPts val="0"/>
              </a:spcBef>
              <a:spcAft>
                <a:spcPts val="600"/>
              </a:spcAft>
              <a:buFont typeface="+mj-lt"/>
              <a:buAutoNum type="arabicPeriod"/>
            </a:pPr>
            <a:r>
              <a:rPr lang="en-US" dirty="0"/>
              <a:t>NQF-endorsed measures are required for program measure sets, unless no relevant endorsed measures are available to achieve a critical program objective</a:t>
            </a:r>
          </a:p>
          <a:p>
            <a:pPr marL="457200" indent="-457200">
              <a:lnSpc>
                <a:spcPct val="120000"/>
              </a:lnSpc>
              <a:spcBef>
                <a:spcPts val="0"/>
              </a:spcBef>
              <a:spcAft>
                <a:spcPts val="600"/>
              </a:spcAft>
              <a:buFont typeface="+mj-lt"/>
              <a:buAutoNum type="arabicPeriod"/>
            </a:pPr>
            <a:r>
              <a:rPr lang="en-US" dirty="0"/>
              <a:t>Program measure set adequately addresses each of the National Quality Strategy’s three aims</a:t>
            </a:r>
          </a:p>
          <a:p>
            <a:pPr marL="457200" indent="-457200">
              <a:lnSpc>
                <a:spcPct val="120000"/>
              </a:lnSpc>
              <a:spcBef>
                <a:spcPts val="0"/>
              </a:spcBef>
              <a:spcAft>
                <a:spcPts val="600"/>
              </a:spcAft>
              <a:buFont typeface="+mj-lt"/>
              <a:buAutoNum type="arabicPeriod"/>
            </a:pPr>
            <a:r>
              <a:rPr lang="en-US" dirty="0"/>
              <a:t>Program measure set is responsive to specific program goals and requirements</a:t>
            </a:r>
          </a:p>
          <a:p>
            <a:pPr marL="457200" indent="-457200">
              <a:lnSpc>
                <a:spcPct val="120000"/>
              </a:lnSpc>
              <a:spcBef>
                <a:spcPts val="0"/>
              </a:spcBef>
              <a:spcAft>
                <a:spcPts val="600"/>
              </a:spcAft>
              <a:buFont typeface="+mj-lt"/>
              <a:buAutoNum type="arabicPeriod"/>
            </a:pPr>
            <a:r>
              <a:rPr lang="en-US" dirty="0"/>
              <a:t>Program measure set includes an appropriate mix of measure types</a:t>
            </a:r>
          </a:p>
          <a:p>
            <a:pPr marL="457200" indent="-457200">
              <a:lnSpc>
                <a:spcPct val="120000"/>
              </a:lnSpc>
              <a:spcBef>
                <a:spcPts val="0"/>
              </a:spcBef>
              <a:spcAft>
                <a:spcPts val="600"/>
              </a:spcAft>
              <a:buFont typeface="+mj-lt"/>
              <a:buAutoNum type="arabicPeriod"/>
            </a:pPr>
            <a:r>
              <a:rPr lang="en-US" dirty="0"/>
              <a:t>Program measure set enables measurement of person- and family-centered care and services</a:t>
            </a:r>
          </a:p>
          <a:p>
            <a:pPr marL="457200" indent="-457200">
              <a:lnSpc>
                <a:spcPct val="120000"/>
              </a:lnSpc>
              <a:spcBef>
                <a:spcPts val="0"/>
              </a:spcBef>
              <a:spcAft>
                <a:spcPts val="600"/>
              </a:spcAft>
              <a:buFont typeface="+mj-lt"/>
              <a:buAutoNum type="arabicPeriod"/>
            </a:pPr>
            <a:r>
              <a:rPr lang="en-US" dirty="0"/>
              <a:t>Program measure set includes considerations for healthcare disparities and cultural competency</a:t>
            </a:r>
          </a:p>
          <a:p>
            <a:pPr marL="457200" indent="-457200">
              <a:lnSpc>
                <a:spcPct val="120000"/>
              </a:lnSpc>
              <a:spcBef>
                <a:spcPts val="0"/>
              </a:spcBef>
              <a:spcAft>
                <a:spcPts val="600"/>
              </a:spcAft>
              <a:buFont typeface="+mj-lt"/>
              <a:buAutoNum type="arabicPeriod"/>
            </a:pPr>
            <a:r>
              <a:rPr lang="en-US" dirty="0"/>
              <a:t>Program measure set promotes parsimony and alignment</a:t>
            </a:r>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22</a:t>
            </a:fld>
            <a:endParaRPr lang="en-US" dirty="0"/>
          </a:p>
        </p:txBody>
      </p:sp>
    </p:spTree>
    <p:extLst>
      <p:ext uri="{BB962C8B-B14F-4D97-AF65-F5344CB8AC3E}">
        <p14:creationId xmlns:p14="http://schemas.microsoft.com/office/powerpoint/2010/main" val="2169156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Evaluate measures under consideration</a:t>
            </a:r>
          </a:p>
        </p:txBody>
      </p:sp>
      <p:sp>
        <p:nvSpPr>
          <p:cNvPr id="3" name="Content Placeholder 2"/>
          <p:cNvSpPr>
            <a:spLocks noGrp="1"/>
          </p:cNvSpPr>
          <p:nvPr>
            <p:ph idx="1"/>
          </p:nvPr>
        </p:nvSpPr>
        <p:spPr/>
        <p:txBody>
          <a:bodyPr>
            <a:normAutofit fontScale="92500" lnSpcReduction="20000"/>
          </a:bodyPr>
          <a:lstStyle/>
          <a:p>
            <a:r>
              <a:rPr lang="en-US" dirty="0"/>
              <a:t>MAP Workgroups must reach a decision about every measure under consideration</a:t>
            </a:r>
          </a:p>
          <a:p>
            <a:pPr lvl="1"/>
            <a:r>
              <a:rPr lang="en-US" sz="2400" dirty="0"/>
              <a:t>Decision categories are standardized for consistency</a:t>
            </a:r>
          </a:p>
          <a:p>
            <a:pPr lvl="1"/>
            <a:r>
              <a:rPr lang="en-US" sz="2400" dirty="0"/>
              <a:t>Each decision should be accompanied by one or more statements of rationale that explains why each decision was reached</a:t>
            </a:r>
          </a:p>
          <a:p>
            <a:pPr marL="274320" lvl="1" indent="0">
              <a:buNone/>
            </a:pPr>
            <a:endParaRPr lang="en-US" sz="2400" dirty="0"/>
          </a:p>
          <a:p>
            <a:r>
              <a:rPr lang="en-US" dirty="0"/>
              <a:t>The decision categories have been updated for the 2016-2017 pre-rulemaking process</a:t>
            </a:r>
          </a:p>
          <a:p>
            <a:pPr lvl="1"/>
            <a:r>
              <a:rPr lang="en-US" sz="2400" dirty="0"/>
              <a:t>MAP will no longer evaluate measures under development using different decision categories</a:t>
            </a:r>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23</a:t>
            </a:fld>
            <a:endParaRPr lang="en-US" dirty="0"/>
          </a:p>
        </p:txBody>
      </p:sp>
    </p:spTree>
    <p:extLst>
      <p:ext uri="{BB962C8B-B14F-4D97-AF65-F5344CB8AC3E}">
        <p14:creationId xmlns:p14="http://schemas.microsoft.com/office/powerpoint/2010/main" val="37547811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 Decision Categories</a:t>
            </a:r>
          </a:p>
        </p:txBody>
      </p:sp>
      <p:sp>
        <p:nvSpPr>
          <p:cNvPr id="4" name="Slide Number Placeholder 3"/>
          <p:cNvSpPr>
            <a:spLocks noGrp="1"/>
          </p:cNvSpPr>
          <p:nvPr>
            <p:ph type="sldNum" sz="quarter" idx="12"/>
          </p:nvPr>
        </p:nvSpPr>
        <p:spPr/>
        <p:txBody>
          <a:bodyPr/>
          <a:lstStyle/>
          <a:p>
            <a:fld id="{3858717D-8054-524C-BA62-C3F2223456F2}" type="slidenum">
              <a:rPr lang="en-US" smtClean="0"/>
              <a:t>24</a:t>
            </a:fld>
            <a:endParaRPr lang="en-US" dirty="0"/>
          </a:p>
        </p:txBody>
      </p:sp>
      <p:graphicFrame>
        <p:nvGraphicFramePr>
          <p:cNvPr id="5" name="Diagram 4" descr="MAP Decision Categories graphic" title="MAP Decision Categories"/>
          <p:cNvGraphicFramePr/>
          <p:nvPr>
            <p:extLst>
              <p:ext uri="{D42A27DB-BD31-4B8C-83A1-F6EECF244321}">
                <p14:modId xmlns:p14="http://schemas.microsoft.com/office/powerpoint/2010/main" val="3013244203"/>
              </p:ext>
            </p:extLst>
          </p:nvPr>
        </p:nvGraphicFramePr>
        <p:xfrm>
          <a:off x="1915886" y="1713225"/>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402631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Preliminary Analysis of measures under consideration</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To facilitate MAP’s consent calendar voting process, NQF staff will conduct a preliminary analysis of each measure under consideration. </a:t>
            </a:r>
          </a:p>
          <a:p>
            <a:pPr marL="0" indent="0">
              <a:buNone/>
            </a:pPr>
            <a:endParaRPr lang="en-US" sz="900" dirty="0"/>
          </a:p>
          <a:p>
            <a:pPr marL="0" indent="0">
              <a:buNone/>
            </a:pPr>
            <a:r>
              <a:rPr lang="en-US" dirty="0"/>
              <a:t>The preliminary analysis is an algorithm that asks a series of questions about each measure under consideration. This algorithm was:</a:t>
            </a:r>
          </a:p>
          <a:p>
            <a:r>
              <a:rPr lang="en-US" dirty="0"/>
              <a:t>Developed from the MAP Measure Selection Criteria, and approved by the MAP Coordinating Committee, to evaluate each measure </a:t>
            </a:r>
          </a:p>
          <a:p>
            <a:r>
              <a:rPr lang="en-US" dirty="0"/>
              <a:t>Intended to provide MAP members with a succinct profile of each measure and to serve as a starting point for MAP discussions </a:t>
            </a:r>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25</a:t>
            </a:fld>
            <a:endParaRPr lang="en-US" dirty="0"/>
          </a:p>
        </p:txBody>
      </p:sp>
    </p:spTree>
    <p:extLst>
      <p:ext uri="{BB962C8B-B14F-4D97-AF65-F5344CB8AC3E}">
        <p14:creationId xmlns:p14="http://schemas.microsoft.com/office/powerpoint/2010/main" val="1315965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 Preliminary Analysis Algorithm</a:t>
            </a:r>
          </a:p>
        </p:txBody>
      </p:sp>
      <p:sp>
        <p:nvSpPr>
          <p:cNvPr id="3" name="Content Placeholder 2"/>
          <p:cNvSpPr>
            <a:spLocks noGrp="1"/>
          </p:cNvSpPr>
          <p:nvPr>
            <p:ph idx="1"/>
          </p:nvPr>
        </p:nvSpPr>
        <p:spPr/>
        <p:txBody>
          <a:bodyPr>
            <a:normAutofit fontScale="77500" lnSpcReduction="20000"/>
          </a:bodyPr>
          <a:lstStyle/>
          <a:p>
            <a:pPr marL="514350" lvl="0" indent="-514350">
              <a:buFont typeface="+mj-lt"/>
              <a:buAutoNum type="arabicPeriod"/>
            </a:pPr>
            <a:r>
              <a:rPr lang="en-US" dirty="0"/>
              <a:t>The measure addresses a critical quality objective not currently, adequately addressed by the measures in the program set. 	</a:t>
            </a:r>
          </a:p>
          <a:p>
            <a:pPr marL="514350" lvl="0" indent="-514350">
              <a:buFont typeface="+mj-lt"/>
              <a:buAutoNum type="arabicPeriod"/>
            </a:pPr>
            <a:r>
              <a:rPr lang="en-US" dirty="0"/>
              <a:t>The measure is an outcome measure or is evidence-based. </a:t>
            </a:r>
          </a:p>
          <a:p>
            <a:pPr marL="514350" lvl="0" indent="-514350">
              <a:buFont typeface="+mj-lt"/>
              <a:buAutoNum type="arabicPeriod"/>
            </a:pPr>
            <a:r>
              <a:rPr lang="en-US" dirty="0"/>
              <a:t>The measure addresses a quality challenge. 	</a:t>
            </a:r>
          </a:p>
          <a:p>
            <a:pPr marL="514350" lvl="0" indent="-514350">
              <a:buFont typeface="+mj-lt"/>
              <a:buAutoNum type="arabicPeriod"/>
            </a:pPr>
            <a:r>
              <a:rPr lang="en-US" dirty="0"/>
              <a:t>The measure contributes to efficient use of resources and/or supports alignment of measurement across programs. 	 </a:t>
            </a:r>
          </a:p>
          <a:p>
            <a:pPr marL="514350" lvl="0" indent="-514350">
              <a:buFont typeface="+mj-lt"/>
              <a:buAutoNum type="arabicPeriod"/>
            </a:pPr>
            <a:r>
              <a:rPr lang="en-US" dirty="0"/>
              <a:t>The measure can be feasibly reported.	 </a:t>
            </a:r>
          </a:p>
          <a:p>
            <a:pPr marL="514350" lvl="0" indent="-514350">
              <a:buFont typeface="+mj-lt"/>
              <a:buAutoNum type="arabicPeriod"/>
            </a:pPr>
            <a:r>
              <a:rPr lang="en-US" dirty="0"/>
              <a:t>The measure is NQF-endorsed or has been submitted for NQF-endorsement for the program’s setting and level of analysis.	</a:t>
            </a:r>
          </a:p>
          <a:p>
            <a:pPr marL="514350" lvl="0" indent="-514350">
              <a:buFont typeface="+mj-lt"/>
              <a:buAutoNum type="arabicPeriod"/>
            </a:pPr>
            <a:r>
              <a:rPr lang="en-US" dirty="0"/>
              <a:t>If a measure is in current use, no implementation issues have been identified.</a:t>
            </a:r>
          </a:p>
        </p:txBody>
      </p:sp>
      <p:sp>
        <p:nvSpPr>
          <p:cNvPr id="4" name="Slide Number Placeholder 3"/>
          <p:cNvSpPr>
            <a:spLocks noGrp="1"/>
          </p:cNvSpPr>
          <p:nvPr>
            <p:ph type="sldNum" sz="quarter" idx="12"/>
          </p:nvPr>
        </p:nvSpPr>
        <p:spPr/>
        <p:txBody>
          <a:bodyPr/>
          <a:lstStyle/>
          <a:p>
            <a:fld id="{3858717D-8054-524C-BA62-C3F2223456F2}" type="slidenum">
              <a:rPr lang="en-US" smtClean="0"/>
              <a:t>26</a:t>
            </a:fld>
            <a:endParaRPr lang="en-US" dirty="0"/>
          </a:p>
        </p:txBody>
      </p:sp>
    </p:spTree>
    <p:extLst>
      <p:ext uri="{BB962C8B-B14F-4D97-AF65-F5344CB8AC3E}">
        <p14:creationId xmlns:p14="http://schemas.microsoft.com/office/powerpoint/2010/main" val="2884315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MAP Approach to Pre-Rulemaking graphic" title="MAP Approach to Pre-Rulemaking"/>
          <p:cNvSpPr>
            <a:spLocks noGrp="1"/>
          </p:cNvSpPr>
          <p:nvPr>
            <p:ph type="title"/>
          </p:nvPr>
        </p:nvSpPr>
        <p:spPr/>
        <p:txBody>
          <a:bodyPr/>
          <a:lstStyle/>
          <a:p>
            <a:r>
              <a:rPr lang="en-US" dirty="0"/>
              <a:t>MAP Approach to Pre-Rulemaking</a:t>
            </a:r>
          </a:p>
        </p:txBody>
      </p:sp>
      <p:pic>
        <p:nvPicPr>
          <p:cNvPr id="5" name="Content Placeholder 4" descr="MAP Approach to Pre-Rulemaking graphic" title="MAP Approach to Pre-Rulemaking graphic"/>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554962"/>
            <a:ext cx="8305800" cy="3139245"/>
          </a:xfrm>
        </p:spPr>
      </p:pic>
      <p:sp>
        <p:nvSpPr>
          <p:cNvPr id="4" name="Slide Number Placeholder 3"/>
          <p:cNvSpPr>
            <a:spLocks noGrp="1"/>
          </p:cNvSpPr>
          <p:nvPr>
            <p:ph type="sldNum" sz="quarter" idx="12"/>
          </p:nvPr>
        </p:nvSpPr>
        <p:spPr/>
        <p:txBody>
          <a:bodyPr/>
          <a:lstStyle/>
          <a:p>
            <a:fld id="{3858717D-8054-524C-BA62-C3F2223456F2}" type="slidenum">
              <a:rPr lang="en-US" smtClean="0"/>
              <a:t>27</a:t>
            </a:fld>
            <a:endParaRPr lang="en-US" dirty="0"/>
          </a:p>
        </p:txBody>
      </p:sp>
      <p:sp>
        <p:nvSpPr>
          <p:cNvPr id="6" name="Rectangle 5"/>
          <p:cNvSpPr/>
          <p:nvPr/>
        </p:nvSpPr>
        <p:spPr>
          <a:xfrm>
            <a:off x="621030" y="3501812"/>
            <a:ext cx="1123186" cy="131064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1120" tIns="71120" rIns="71120" bIns="71120" numCol="1" spcCol="1270" anchor="b" anchorCtr="0">
            <a:noAutofit/>
          </a:bodyPr>
          <a:lstStyle/>
          <a:p>
            <a:pPr lvl="0" algn="ctr" defTabSz="444500">
              <a:lnSpc>
                <a:spcPct val="90000"/>
              </a:lnSpc>
              <a:spcBef>
                <a:spcPct val="0"/>
              </a:spcBef>
              <a:spcAft>
                <a:spcPct val="35000"/>
              </a:spcAft>
            </a:pPr>
            <a:r>
              <a:rPr lang="en-US" sz="1050" b="1" kern="1200" dirty="0">
                <a:solidFill>
                  <a:schemeClr val="accent6">
                    <a:lumMod val="50000"/>
                  </a:schemeClr>
                </a:solidFill>
              </a:rPr>
              <a:t>Sept</a:t>
            </a:r>
            <a:endParaRPr lang="en-US" sz="1050" kern="1200" dirty="0"/>
          </a:p>
          <a:p>
            <a:pPr algn="ctr"/>
            <a:r>
              <a:rPr lang="en-US" sz="1000" dirty="0"/>
              <a:t>MAP Coordinating Committee to discuss strategic guidance for the workgroups to use during pre-rulemaking</a:t>
            </a:r>
          </a:p>
        </p:txBody>
      </p:sp>
      <p:sp>
        <p:nvSpPr>
          <p:cNvPr id="7" name="Oval 6" descr="graphic of a circle" title="graphic of a circle"/>
          <p:cNvSpPr/>
          <p:nvPr/>
        </p:nvSpPr>
        <p:spPr>
          <a:xfrm>
            <a:off x="1018793" y="2960755"/>
            <a:ext cx="327660" cy="32766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aphicFrame>
        <p:nvGraphicFramePr>
          <p:cNvPr id="8" name="Diagram 7" descr="MAP Approach to Pre-Rulemaking graphic" title="MAP Approach to Pre-Rulemaking graphic"/>
          <p:cNvGraphicFramePr/>
          <p:nvPr>
            <p:extLst>
              <p:ext uri="{D42A27DB-BD31-4B8C-83A1-F6EECF244321}">
                <p14:modId xmlns:p14="http://schemas.microsoft.com/office/powerpoint/2010/main" val="2086773695"/>
              </p:ext>
            </p:extLst>
          </p:nvPr>
        </p:nvGraphicFramePr>
        <p:xfrm>
          <a:off x="533400" y="4267200"/>
          <a:ext cx="7772400" cy="2006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693097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 for 2017</a:t>
            </a:r>
          </a:p>
        </p:txBody>
      </p:sp>
      <p:sp>
        <p:nvSpPr>
          <p:cNvPr id="3" name="Content Placeholder 2"/>
          <p:cNvSpPr>
            <a:spLocks noGrp="1"/>
          </p:cNvSpPr>
          <p:nvPr>
            <p:ph idx="1"/>
          </p:nvPr>
        </p:nvSpPr>
        <p:spPr/>
        <p:txBody>
          <a:bodyPr/>
          <a:lstStyle/>
          <a:p>
            <a:r>
              <a:rPr lang="en-US" dirty="0"/>
              <a:t>The Coordinating Committee meets January 24-25</a:t>
            </a:r>
          </a:p>
          <a:p>
            <a:pPr lvl="0"/>
            <a:r>
              <a:rPr lang="en-US" dirty="0"/>
              <a:t>Recommendations on all individual measures under consideration submitted by February 1</a:t>
            </a:r>
          </a:p>
          <a:p>
            <a:r>
              <a:rPr lang="en-US" dirty="0"/>
              <a:t>Guidance for hospital and PAC/LTC programs submitted by February 15</a:t>
            </a:r>
          </a:p>
          <a:p>
            <a:pPr lvl="0"/>
            <a:r>
              <a:rPr lang="en-US" dirty="0"/>
              <a:t>Guidance for clinician and special programs and cross-cutting guidance submitted by March 15</a:t>
            </a:r>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28</a:t>
            </a:fld>
            <a:endParaRPr lang="en-US" dirty="0"/>
          </a:p>
        </p:txBody>
      </p:sp>
    </p:spTree>
    <p:extLst>
      <p:ext uri="{BB962C8B-B14F-4D97-AF65-F5344CB8AC3E}">
        <p14:creationId xmlns:p14="http://schemas.microsoft.com/office/powerpoint/2010/main" val="3867841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 of two people" title="Graphic of two people"/>
          <p:cNvPicPr>
            <a:picLocks noChangeAspect="1"/>
          </p:cNvPicPr>
          <p:nvPr/>
        </p:nvPicPr>
        <p:blipFill rotWithShape="1">
          <a:blip r:embed="rId3">
            <a:extLst>
              <a:ext uri="{28A0092B-C50C-407E-A947-70E740481C1C}">
                <a14:useLocalDpi xmlns:a14="http://schemas.microsoft.com/office/drawing/2010/main" val="0"/>
              </a:ext>
            </a:extLst>
          </a:blip>
          <a:srcRect b="2106"/>
          <a:stretch/>
        </p:blipFill>
        <p:spPr>
          <a:xfrm>
            <a:off x="0" y="0"/>
            <a:ext cx="9799108" cy="6976533"/>
          </a:xfrm>
          <a:prstGeom prst="rect">
            <a:avLst/>
          </a:prstGeom>
        </p:spPr>
      </p:pic>
      <p:sp>
        <p:nvSpPr>
          <p:cNvPr id="7" name="Subtitle 4" descr="2017 CMS Measures under Consideration and the Measure Applications Partnership &#10;Pre-Rulemaking Overview &#10;&#10;Michelle Geppi, CMS&#10;Erin O’Rourke, NQF&#10;&#10;January 18, 2016&#10;" title="2017 CMS Measures under Consideration and the Measure Applications Partnership "/>
          <p:cNvSpPr txBox="1">
            <a:spLocks/>
          </p:cNvSpPr>
          <p:nvPr/>
        </p:nvSpPr>
        <p:spPr>
          <a:xfrm>
            <a:off x="506685" y="1105360"/>
            <a:ext cx="8130627" cy="3781242"/>
          </a:xfrm>
          <a:prstGeom prst="rect">
            <a:avLst/>
          </a:prstGeom>
        </p:spPr>
        <p:txBody>
          <a:bodyPr vert="horz" lIns="91440" tIns="45720" rIns="91440" bIns="45720" rtlCol="0">
            <a:normAutofit fontScale="47500" lnSpcReduction="20000"/>
          </a:bodyPr>
          <a:lstStyle>
            <a:lvl1pPr marL="342900" indent="-342900" algn="l" defTabSz="457200" rtl="0" eaLnBrk="1" latinLnBrk="0" hangingPunct="1">
              <a:spcBef>
                <a:spcPct val="20000"/>
              </a:spcBef>
              <a:buClr>
                <a:srgbClr val="000880"/>
              </a:buClr>
              <a:buFont typeface="Lucida Grande"/>
              <a:buChar char="»"/>
              <a:defRPr sz="2400" kern="1200">
                <a:solidFill>
                  <a:srgbClr val="595959"/>
                </a:solidFill>
                <a:latin typeface="Verdana"/>
                <a:ea typeface="+mn-ea"/>
                <a:cs typeface="Verdana"/>
              </a:defRPr>
            </a:lvl1pPr>
            <a:lvl2pPr marL="742950" indent="-285750" algn="l" defTabSz="457200" rtl="0" eaLnBrk="1" latinLnBrk="0" hangingPunct="1">
              <a:spcBef>
                <a:spcPct val="20000"/>
              </a:spcBef>
              <a:buClr>
                <a:srgbClr val="000880"/>
              </a:buClr>
              <a:buFont typeface="Arial"/>
              <a:buChar char="–"/>
              <a:defRPr sz="2000" kern="1200">
                <a:solidFill>
                  <a:srgbClr val="595959"/>
                </a:solidFill>
                <a:latin typeface="Verdana"/>
                <a:ea typeface="+mn-ea"/>
                <a:cs typeface="Verdana"/>
              </a:defRPr>
            </a:lvl2pPr>
            <a:lvl3pPr marL="1143000" indent="-228600" algn="l" defTabSz="457200" rtl="0" eaLnBrk="1" latinLnBrk="0" hangingPunct="1">
              <a:spcBef>
                <a:spcPct val="20000"/>
              </a:spcBef>
              <a:buClr>
                <a:srgbClr val="000880"/>
              </a:buClr>
              <a:buFont typeface="Arial"/>
              <a:buChar char="•"/>
              <a:defRPr sz="1800" kern="1200">
                <a:solidFill>
                  <a:srgbClr val="595959"/>
                </a:solidFill>
                <a:latin typeface="Verdana"/>
                <a:ea typeface="+mn-ea"/>
                <a:cs typeface="Verdana"/>
              </a:defRPr>
            </a:lvl3pPr>
            <a:lvl4pPr marL="1600200" indent="-228600" algn="l" defTabSz="457200" rtl="0" eaLnBrk="1" latinLnBrk="0" hangingPunct="1">
              <a:spcBef>
                <a:spcPct val="20000"/>
              </a:spcBef>
              <a:buClr>
                <a:srgbClr val="000880"/>
              </a:buClr>
              <a:buFont typeface="Arial"/>
              <a:buChar char="–"/>
              <a:defRPr sz="1600" kern="1200">
                <a:solidFill>
                  <a:srgbClr val="595959"/>
                </a:solidFill>
                <a:latin typeface="Verdana"/>
                <a:ea typeface="+mn-ea"/>
                <a:cs typeface="Verdana"/>
              </a:defRPr>
            </a:lvl4pPr>
            <a:lvl5pPr marL="2057400" indent="-228600" algn="l" defTabSz="457200" rtl="0" eaLnBrk="1" latinLnBrk="0" hangingPunct="1">
              <a:spcBef>
                <a:spcPct val="20000"/>
              </a:spcBef>
              <a:buClr>
                <a:srgbClr val="000880"/>
              </a:buClr>
              <a:buFont typeface="Arial"/>
              <a:buChar char="»"/>
              <a:defRPr sz="1600" kern="1200">
                <a:solidFill>
                  <a:srgbClr val="595959"/>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9400" b="1" spc="-300" dirty="0">
                <a:solidFill>
                  <a:srgbClr val="2450A7"/>
                </a:solidFill>
                <a:ea typeface="+mj-ea"/>
              </a:rPr>
              <a:t>2017 CMS Measures under Consideration and the Measure Applications Partnership </a:t>
            </a:r>
          </a:p>
          <a:p>
            <a:pPr marL="0" indent="0" algn="ctr">
              <a:buNone/>
            </a:pPr>
            <a:r>
              <a:rPr lang="en-US" sz="5100" b="1" i="1" spc="-300" dirty="0">
                <a:solidFill>
                  <a:srgbClr val="2450A7"/>
                </a:solidFill>
                <a:ea typeface="+mj-ea"/>
              </a:rPr>
              <a:t>Pre-Rulemaking Overview </a:t>
            </a:r>
          </a:p>
          <a:p>
            <a:pPr marL="0" indent="0" algn="ctr">
              <a:buNone/>
            </a:pPr>
            <a:endParaRPr lang="en-US" b="1" dirty="0">
              <a:solidFill>
                <a:srgbClr val="2450A7"/>
              </a:solidFill>
              <a:latin typeface="+mj-lt"/>
              <a:ea typeface="+mj-ea"/>
              <a:cs typeface="+mj-cs"/>
            </a:endParaRPr>
          </a:p>
          <a:p>
            <a:pPr marL="0" indent="0" algn="ctr">
              <a:buNone/>
            </a:pPr>
            <a:r>
              <a:rPr lang="en-US" sz="2600" b="1" dirty="0">
                <a:solidFill>
                  <a:schemeClr val="tx1">
                    <a:lumMod val="50000"/>
                    <a:lumOff val="50000"/>
                  </a:schemeClr>
                </a:solidFill>
                <a:ea typeface="+mj-ea"/>
              </a:rPr>
              <a:t>Michelle Geppi, CMS</a:t>
            </a:r>
          </a:p>
          <a:p>
            <a:pPr marL="0" indent="0" algn="ctr">
              <a:buNone/>
            </a:pPr>
            <a:r>
              <a:rPr lang="en-US" sz="2600" b="1" dirty="0">
                <a:solidFill>
                  <a:schemeClr val="tx1">
                    <a:lumMod val="50000"/>
                    <a:lumOff val="50000"/>
                  </a:schemeClr>
                </a:solidFill>
                <a:ea typeface="+mj-ea"/>
              </a:rPr>
              <a:t>Erin O’Rourke, NQF</a:t>
            </a:r>
          </a:p>
          <a:p>
            <a:pPr marL="0" indent="0" algn="ctr">
              <a:buNone/>
            </a:pPr>
            <a:endParaRPr lang="en-US" sz="2600" b="1" dirty="0">
              <a:solidFill>
                <a:schemeClr val="tx1">
                  <a:lumMod val="50000"/>
                  <a:lumOff val="50000"/>
                </a:schemeClr>
              </a:solidFill>
              <a:ea typeface="+mj-ea"/>
            </a:endParaRPr>
          </a:p>
          <a:p>
            <a:pPr marL="0" indent="0" algn="ctr">
              <a:buNone/>
            </a:pPr>
            <a:r>
              <a:rPr lang="en-US" sz="2600" b="1" i="1" dirty="0">
                <a:solidFill>
                  <a:schemeClr val="tx1">
                    <a:lumMod val="50000"/>
                    <a:lumOff val="50000"/>
                  </a:schemeClr>
                </a:solidFill>
                <a:ea typeface="+mj-ea"/>
              </a:rPr>
              <a:t>January 18, 2016</a:t>
            </a:r>
          </a:p>
        </p:txBody>
      </p:sp>
      <p:pic>
        <p:nvPicPr>
          <p:cNvPr id="11" name="Picture 10" descr="CMS logo" title="CM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2818" y="5486344"/>
            <a:ext cx="1938802" cy="674703"/>
          </a:xfrm>
          <a:prstGeom prst="rect">
            <a:avLst/>
          </a:prstGeom>
        </p:spPr>
      </p:pic>
      <p:pic>
        <p:nvPicPr>
          <p:cNvPr id="12" name="Picture 11" descr="Logo of DHHS" title="Logo of DHH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77355" y="4717473"/>
            <a:ext cx="1431236" cy="1443574"/>
          </a:xfrm>
          <a:prstGeom prst="rect">
            <a:avLst/>
          </a:prstGeom>
        </p:spPr>
      </p:pic>
      <p:sp>
        <p:nvSpPr>
          <p:cNvPr id="2" name="Title 1" hidden="1"/>
          <p:cNvSpPr>
            <a:spLocks noGrp="1"/>
          </p:cNvSpPr>
          <p:nvPr>
            <p:ph type="ctrTitle"/>
          </p:nvPr>
        </p:nvSpPr>
        <p:spPr/>
        <p:txBody>
          <a:bodyPr/>
          <a:lstStyle/>
          <a:p>
            <a:pPr marL="0" indent="0"/>
            <a:r>
              <a:rPr lang="en-US" spc="-300" dirty="0"/>
              <a:t>2017 CMS Measures under Consideration and the Measure Applications Partnership </a:t>
            </a:r>
            <a:br>
              <a:rPr lang="en-US" spc="-300" dirty="0"/>
            </a:br>
            <a:r>
              <a:rPr lang="en-US" sz="1200" i="1" spc="-300" dirty="0"/>
              <a:t>Pre-Rulemaking Overview </a:t>
            </a:r>
            <a:br>
              <a:rPr lang="en-US" sz="1200" i="1" spc="-300" dirty="0"/>
            </a:br>
            <a:endParaRPr lang="en-US" dirty="0"/>
          </a:p>
        </p:txBody>
      </p:sp>
    </p:spTree>
    <p:extLst>
      <p:ext uri="{BB962C8B-B14F-4D97-AF65-F5344CB8AC3E}">
        <p14:creationId xmlns:p14="http://schemas.microsoft.com/office/powerpoint/2010/main" val="35507870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Nominations to Serve on the MAP</a:t>
            </a:r>
          </a:p>
        </p:txBody>
      </p:sp>
      <p:sp>
        <p:nvSpPr>
          <p:cNvPr id="3" name="Content Placeholder 2"/>
          <p:cNvSpPr>
            <a:spLocks noGrp="1"/>
          </p:cNvSpPr>
          <p:nvPr>
            <p:ph idx="1"/>
          </p:nvPr>
        </p:nvSpPr>
        <p:spPr/>
        <p:txBody>
          <a:bodyPr>
            <a:normAutofit fontScale="92500"/>
          </a:bodyPr>
          <a:lstStyle/>
          <a:p>
            <a:r>
              <a:rPr lang="en-US" dirty="0"/>
              <a:t>One-third of the seats on MAP are eligible for reappointment each year</a:t>
            </a:r>
          </a:p>
          <a:p>
            <a:r>
              <a:rPr lang="en-US" dirty="0"/>
              <a:t>The formal call for nominations occurs in the early Spring but NQF accepts nominations year round</a:t>
            </a:r>
          </a:p>
          <a:p>
            <a:r>
              <a:rPr lang="en-US" dirty="0"/>
              <a:t>For more information and to apply, please visit the NQF Committee Nominations webpage </a:t>
            </a:r>
            <a:r>
              <a:rPr lang="en-US" dirty="0">
                <a:hlinkClick r:id="rId3"/>
              </a:rPr>
              <a:t>Click here to access NQF Committee Nominations webpage</a:t>
            </a:r>
            <a:endParaRPr lang="en-US" dirty="0"/>
          </a:p>
          <a:p>
            <a:r>
              <a:rPr lang="en-US" dirty="0"/>
              <a:t>Nominations are sought from organizations and individual subject matter experts</a:t>
            </a:r>
          </a:p>
          <a:p>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29</a:t>
            </a:fld>
            <a:endParaRPr lang="en-US" dirty="0"/>
          </a:p>
        </p:txBody>
      </p:sp>
    </p:spTree>
    <p:extLst>
      <p:ext uri="{BB962C8B-B14F-4D97-AF65-F5344CB8AC3E}">
        <p14:creationId xmlns:p14="http://schemas.microsoft.com/office/powerpoint/2010/main" val="29659741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Contacts for Pre-rule Making</a:t>
            </a:r>
          </a:p>
        </p:txBody>
      </p:sp>
      <p:sp>
        <p:nvSpPr>
          <p:cNvPr id="3" name="Content Placeholder 2"/>
          <p:cNvSpPr>
            <a:spLocks noGrp="1"/>
          </p:cNvSpPr>
          <p:nvPr>
            <p:ph idx="1"/>
          </p:nvPr>
        </p:nvSpPr>
        <p:spPr/>
        <p:txBody>
          <a:bodyPr>
            <a:normAutofit lnSpcReduction="10000"/>
          </a:bodyPr>
          <a:lstStyle/>
          <a:p>
            <a:pPr marL="0" indent="0" algn="ctr">
              <a:buNone/>
            </a:pPr>
            <a:r>
              <a:rPr lang="en-US" dirty="0"/>
              <a:t>CMS MUC Coordinator:  Michelle Geppi</a:t>
            </a:r>
          </a:p>
          <a:p>
            <a:pPr marL="0" indent="0" algn="ctr">
              <a:buNone/>
            </a:pPr>
            <a:r>
              <a:rPr lang="en-US" dirty="0">
                <a:hlinkClick r:id="rId3"/>
              </a:rPr>
              <a:t>Michelle.Geppi@cms.hhs.gov</a:t>
            </a:r>
            <a:r>
              <a:rPr lang="en-US" dirty="0"/>
              <a:t> </a:t>
            </a:r>
          </a:p>
          <a:p>
            <a:pPr marL="0" indent="0" algn="ctr">
              <a:buNone/>
            </a:pPr>
            <a:r>
              <a:rPr lang="en-US" dirty="0"/>
              <a:t>410 786 4844</a:t>
            </a:r>
          </a:p>
          <a:p>
            <a:pPr marL="0" indent="0" algn="ctr">
              <a:buNone/>
            </a:pPr>
            <a:endParaRPr lang="en-US" dirty="0"/>
          </a:p>
          <a:p>
            <a:pPr marL="0" indent="0" algn="ctr">
              <a:buNone/>
            </a:pPr>
            <a:r>
              <a:rPr lang="en-US" dirty="0"/>
              <a:t>NQF POC:  Erin O’Rourke</a:t>
            </a:r>
          </a:p>
          <a:p>
            <a:pPr marL="0" indent="0" algn="ctr">
              <a:buNone/>
            </a:pPr>
            <a:r>
              <a:rPr lang="en-US" dirty="0">
                <a:hlinkClick r:id="rId4"/>
              </a:rPr>
              <a:t>eorourke@qualityforum.org</a:t>
            </a:r>
            <a:endParaRPr lang="en-US" dirty="0"/>
          </a:p>
          <a:p>
            <a:pPr marL="0" indent="0" algn="ctr">
              <a:buNone/>
            </a:pPr>
            <a:r>
              <a:rPr lang="en-US" dirty="0"/>
              <a:t>202-559-9465</a:t>
            </a:r>
          </a:p>
          <a:p>
            <a:pPr marL="0" indent="0" algn="ctr">
              <a:buNone/>
            </a:pPr>
            <a:endParaRPr lang="en-US" sz="1800" dirty="0"/>
          </a:p>
          <a:p>
            <a:pPr marL="0" indent="0" algn="ctr">
              <a:buNone/>
            </a:pPr>
            <a:endParaRPr lang="en-US" sz="1800" dirty="0"/>
          </a:p>
          <a:p>
            <a:pPr marL="0" indent="0" algn="ctr">
              <a:buNone/>
            </a:pPr>
            <a:r>
              <a:rPr lang="en-US" sz="1800" dirty="0"/>
              <a:t> </a:t>
            </a:r>
          </a:p>
          <a:p>
            <a:pPr marL="0" indent="0">
              <a:buNone/>
            </a:pPr>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30</a:t>
            </a:fld>
            <a:endParaRPr lang="en-US" dirty="0"/>
          </a:p>
        </p:txBody>
      </p:sp>
    </p:spTree>
    <p:extLst>
      <p:ext uri="{BB962C8B-B14F-4D97-AF65-F5344CB8AC3E}">
        <p14:creationId xmlns:p14="http://schemas.microsoft.com/office/powerpoint/2010/main" val="19900452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pPr algn="ctr"/>
            <a:r>
              <a:rPr lang="en-US" sz="3600" dirty="0">
                <a:solidFill>
                  <a:srgbClr val="595959"/>
                </a:solidFill>
                <a:ea typeface="+mn-ea"/>
              </a:rPr>
              <a:t>Questions?</a:t>
            </a:r>
          </a:p>
        </p:txBody>
      </p:sp>
      <p:sp>
        <p:nvSpPr>
          <p:cNvPr id="3" name="Content Placeholder 2"/>
          <p:cNvSpPr>
            <a:spLocks noGrp="1"/>
          </p:cNvSpPr>
          <p:nvPr>
            <p:ph idx="1"/>
          </p:nvPr>
        </p:nvSpPr>
        <p:spPr/>
        <p:txBody>
          <a:bodyPr>
            <a:normAutofit/>
          </a:bodyPr>
          <a:lstStyle/>
          <a:p>
            <a:pPr marL="0" indent="0" algn="ctr">
              <a:buNone/>
            </a:pPr>
            <a:r>
              <a:rPr lang="en-US" sz="4400" b="1" dirty="0"/>
              <a:t>Questions ?</a:t>
            </a:r>
          </a:p>
        </p:txBody>
      </p:sp>
      <p:sp>
        <p:nvSpPr>
          <p:cNvPr id="4" name="Slide Number Placeholder 3"/>
          <p:cNvSpPr>
            <a:spLocks noGrp="1"/>
          </p:cNvSpPr>
          <p:nvPr>
            <p:ph type="sldNum" sz="quarter" idx="12"/>
          </p:nvPr>
        </p:nvSpPr>
        <p:spPr/>
        <p:txBody>
          <a:bodyPr/>
          <a:lstStyle/>
          <a:p>
            <a:fld id="{3858717D-8054-524C-BA62-C3F2223456F2}" type="slidenum">
              <a:rPr lang="en-US" smtClean="0"/>
              <a:t>31</a:t>
            </a:fld>
            <a:endParaRPr lang="en-US" dirty="0"/>
          </a:p>
        </p:txBody>
      </p:sp>
    </p:spTree>
    <p:extLst>
      <p:ext uri="{BB962C8B-B14F-4D97-AF65-F5344CB8AC3E}">
        <p14:creationId xmlns:p14="http://schemas.microsoft.com/office/powerpoint/2010/main" val="9638154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anchor="t"/>
          <a:lstStyle/>
          <a:p>
            <a:pPr algn="ctr"/>
            <a:r>
              <a:rPr lang="en-US" dirty="0"/>
              <a:t>CMS Spotlight Opportunities</a:t>
            </a:r>
          </a:p>
        </p:txBody>
      </p:sp>
      <p:sp>
        <p:nvSpPr>
          <p:cNvPr id="3" name="Content Placeholder 2"/>
          <p:cNvSpPr>
            <a:spLocks noGrp="1"/>
          </p:cNvSpPr>
          <p:nvPr>
            <p:ph idx="1"/>
          </p:nvPr>
        </p:nvSpPr>
        <p:spPr>
          <a:xfrm>
            <a:off x="0" y="1828800"/>
            <a:ext cx="8991599" cy="4297363"/>
          </a:xfrm>
        </p:spPr>
        <p:txBody>
          <a:bodyPr>
            <a:normAutofit/>
          </a:bodyPr>
          <a:lstStyle/>
          <a:p>
            <a:pPr marL="457200" lvl="1" indent="0">
              <a:buNone/>
            </a:pPr>
            <a:r>
              <a:rPr lang="en-US" sz="2700" b="1" dirty="0"/>
              <a:t>Reminder: </a:t>
            </a:r>
          </a:p>
          <a:p>
            <a:pPr marL="457200" lvl="1" indent="0">
              <a:buNone/>
            </a:pPr>
            <a:endParaRPr lang="en-US" sz="2700" dirty="0"/>
          </a:p>
          <a:p>
            <a:pPr marL="457200" lvl="1" indent="0">
              <a:buNone/>
            </a:pPr>
            <a:r>
              <a:rPr lang="en-US" sz="2700" dirty="0"/>
              <a:t>If you are currently developing quality measures that you would like to present to CMS contact the MMS Support Desk at </a:t>
            </a:r>
            <a:r>
              <a:rPr lang="en-US" sz="2700" dirty="0">
                <a:hlinkClick r:id="rId3"/>
              </a:rPr>
              <a:t>MMSsupport@Battelle.org</a:t>
            </a:r>
            <a:endParaRPr lang="en-US" sz="2700" dirty="0"/>
          </a:p>
          <a:p>
            <a:pPr marL="457200" lvl="1" indent="0">
              <a:buNone/>
            </a:pPr>
            <a:endParaRPr lang="en-US" sz="3200" dirty="0"/>
          </a:p>
          <a:p>
            <a:endParaRPr lang="en-US" dirty="0"/>
          </a:p>
        </p:txBody>
      </p:sp>
      <p:sp>
        <p:nvSpPr>
          <p:cNvPr id="7"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Tree>
    <p:extLst>
      <p:ext uri="{BB962C8B-B14F-4D97-AF65-F5344CB8AC3E}">
        <p14:creationId xmlns:p14="http://schemas.microsoft.com/office/powerpoint/2010/main" val="31336247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pPr algn="ctr"/>
            <a:r>
              <a:rPr lang="en-US" sz="3800" dirty="0"/>
              <a:t>Introduction to eCQMs</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a:t>Measure Development Education &amp; Outreach for Specialty Societies &amp; Patient Advocacy Groups</a:t>
            </a:r>
            <a:endParaRPr lang="en-US" dirty="0"/>
          </a:p>
        </p:txBody>
      </p:sp>
      <p:sp>
        <p:nvSpPr>
          <p:cNvPr id="7" name="Content Placeholder 1"/>
          <p:cNvSpPr>
            <a:spLocks noGrp="1"/>
          </p:cNvSpPr>
          <p:nvPr>
            <p:ph idx="1"/>
          </p:nvPr>
        </p:nvSpPr>
        <p:spPr/>
        <p:txBody>
          <a:bodyPr>
            <a:normAutofit/>
          </a:bodyPr>
          <a:lstStyle/>
          <a:p>
            <a:pPr marL="0" indent="0">
              <a:buNone/>
            </a:pPr>
            <a:r>
              <a:rPr lang="en-US" sz="2700" b="1" dirty="0"/>
              <a:t>Planned Upcoming Webinars:</a:t>
            </a:r>
          </a:p>
          <a:p>
            <a:pPr marL="457200" lvl="1" indent="0">
              <a:buNone/>
            </a:pPr>
            <a:endParaRPr lang="en-US" sz="2700" b="1" dirty="0"/>
          </a:p>
          <a:p>
            <a:pPr marL="514350" indent="-457200"/>
            <a:r>
              <a:rPr lang="en-US" sz="2700" dirty="0"/>
              <a:t>Suggestions for future topics?</a:t>
            </a:r>
          </a:p>
          <a:p>
            <a:pPr marL="514350" indent="-457200"/>
            <a:endParaRPr lang="en-US" sz="1050" dirty="0"/>
          </a:p>
          <a:p>
            <a:pPr marL="514350" indent="-457200"/>
            <a:r>
              <a:rPr lang="en-US" sz="2700" dirty="0"/>
              <a:t>Email: </a:t>
            </a:r>
            <a:r>
              <a:rPr lang="en-US" sz="2700" dirty="0">
                <a:solidFill>
                  <a:schemeClr val="bg2">
                    <a:lumMod val="60000"/>
                    <a:lumOff val="40000"/>
                  </a:schemeClr>
                </a:solidFill>
                <a:hlinkClick r:id="rId3"/>
              </a:rPr>
              <a:t>MMSsupport@battelle.org</a:t>
            </a:r>
            <a:r>
              <a:rPr lang="en-US" sz="2700" dirty="0">
                <a:solidFill>
                  <a:srgbClr val="3333FF"/>
                </a:solidFill>
              </a:rPr>
              <a:t> </a:t>
            </a:r>
          </a:p>
        </p:txBody>
      </p:sp>
    </p:spTree>
    <p:extLst>
      <p:ext uri="{BB962C8B-B14F-4D97-AF65-F5344CB8AC3E}">
        <p14:creationId xmlns:p14="http://schemas.microsoft.com/office/powerpoint/2010/main" val="2737194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t"/>
          <a:lstStyle/>
          <a:p>
            <a:pPr algn="ctr"/>
            <a:r>
              <a:rPr lang="en-US" sz="3800" dirty="0"/>
              <a:t>For More Information &amp; Questions</a:t>
            </a:r>
          </a:p>
        </p:txBody>
      </p:sp>
      <p:sp>
        <p:nvSpPr>
          <p:cNvPr id="6" name="Text Placeholder 1"/>
          <p:cNvSpPr txBox="1">
            <a:spLocks/>
          </p:cNvSpPr>
          <p:nvPr/>
        </p:nvSpPr>
        <p:spPr>
          <a:xfrm>
            <a:off x="25998" y="1828800"/>
            <a:ext cx="9118002"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700" b="1" u="sng" dirty="0"/>
              <a:t>Battelle</a:t>
            </a:r>
          </a:p>
          <a:p>
            <a:pPr marL="0" indent="0">
              <a:buNone/>
            </a:pPr>
            <a:r>
              <a:rPr lang="en-US" sz="2700" dirty="0"/>
              <a:t>Measures Management System Contract Holder:  </a:t>
            </a:r>
            <a:r>
              <a:rPr lang="en-US" sz="2700" dirty="0">
                <a:solidFill>
                  <a:srgbClr val="0000FF"/>
                </a:solidFill>
              </a:rPr>
              <a:t>Battelle</a:t>
            </a:r>
          </a:p>
          <a:p>
            <a:pPr marL="0" indent="0">
              <a:buNone/>
            </a:pPr>
            <a:r>
              <a:rPr lang="en-US" sz="2700" dirty="0"/>
              <a:t>Contact:  </a:t>
            </a:r>
            <a:r>
              <a:rPr lang="en-US" sz="2700" dirty="0">
                <a:hlinkClick r:id="rId3"/>
              </a:rPr>
              <a:t>MMSsupport@Battelle.org</a:t>
            </a:r>
            <a:endParaRPr lang="en-US" sz="2700" dirty="0"/>
          </a:p>
          <a:p>
            <a:endParaRPr lang="en-US" sz="2700" u="sng" dirty="0"/>
          </a:p>
          <a:p>
            <a:r>
              <a:rPr lang="en-US" sz="2700" b="1" u="sng" dirty="0"/>
              <a:t>CMS</a:t>
            </a:r>
          </a:p>
          <a:p>
            <a:pPr marL="0" indent="0">
              <a:buNone/>
            </a:pPr>
            <a:r>
              <a:rPr lang="en-US" sz="2700" dirty="0"/>
              <a:t>Kristin Borowski: </a:t>
            </a:r>
            <a:r>
              <a:rPr lang="en-US" sz="2700" dirty="0">
                <a:hlinkClick r:id="rId4"/>
              </a:rPr>
              <a:t>Kristin.Borowski@cms.hhs.gov</a:t>
            </a:r>
            <a:endParaRPr lang="en-US" sz="2700" dirty="0"/>
          </a:p>
          <a:p>
            <a:pPr marL="0" indent="0">
              <a:buNone/>
            </a:pPr>
            <a:r>
              <a:rPr lang="en-US" sz="2700" dirty="0"/>
              <a:t>Ted Long: </a:t>
            </a:r>
            <a:r>
              <a:rPr lang="en-US" sz="2700" dirty="0">
                <a:hlinkClick r:id="rId5"/>
              </a:rPr>
              <a:t>Theodore.Long@cms.hhs.gov</a:t>
            </a:r>
            <a:r>
              <a:rPr lang="en-US" sz="2700" dirty="0"/>
              <a:t>  </a:t>
            </a:r>
          </a:p>
          <a:p>
            <a:pPr marL="0" indent="0">
              <a:buNone/>
            </a:pPr>
            <a:r>
              <a:rPr lang="en-US" sz="2700" dirty="0"/>
              <a:t> </a:t>
            </a:r>
          </a:p>
        </p:txBody>
      </p:sp>
      <p:sp>
        <p:nvSpPr>
          <p:cNvPr id="5" name="Title 4"/>
          <p:cNvSpPr txBox="1">
            <a:spLocks/>
          </p:cNvSpPr>
          <p:nvPr/>
        </p:nvSpPr>
        <p:spPr>
          <a:xfrm>
            <a:off x="0" y="685799"/>
            <a:ext cx="9144000" cy="1015481"/>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Tree>
    <p:extLst>
      <p:ext uri="{BB962C8B-B14F-4D97-AF65-F5344CB8AC3E}">
        <p14:creationId xmlns:p14="http://schemas.microsoft.com/office/powerpoint/2010/main" val="253662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a:bodyPr>
          <a:lstStyle/>
          <a:p>
            <a:r>
              <a:rPr lang="en-US" sz="2800" dirty="0"/>
              <a:t>Overview of the Measures under Consideration Process</a:t>
            </a:r>
          </a:p>
          <a:p>
            <a:r>
              <a:rPr lang="en-US" sz="2800" dirty="0"/>
              <a:t>Overview of the Measure Applications Partnership</a:t>
            </a:r>
          </a:p>
          <a:p>
            <a:r>
              <a:rPr lang="en-US" sz="2800" dirty="0"/>
              <a:t>Question and Answer Session  </a:t>
            </a:r>
          </a:p>
        </p:txBody>
      </p:sp>
      <p:sp>
        <p:nvSpPr>
          <p:cNvPr id="4" name="Slide Number Placeholder 3"/>
          <p:cNvSpPr>
            <a:spLocks noGrp="1"/>
          </p:cNvSpPr>
          <p:nvPr>
            <p:ph type="sldNum" sz="quarter" idx="12"/>
          </p:nvPr>
        </p:nvSpPr>
        <p:spPr/>
        <p:txBody>
          <a:bodyPr/>
          <a:lstStyle/>
          <a:p>
            <a:fld id="{3858717D-8054-524C-BA62-C3F2223456F2}" type="slidenum">
              <a:rPr lang="en-US" smtClean="0"/>
              <a:t>3</a:t>
            </a:fld>
            <a:endParaRPr lang="en-US" dirty="0"/>
          </a:p>
        </p:txBody>
      </p:sp>
    </p:spTree>
    <p:extLst>
      <p:ext uri="{BB962C8B-B14F-4D97-AF65-F5344CB8AC3E}">
        <p14:creationId xmlns:p14="http://schemas.microsoft.com/office/powerpoint/2010/main" val="656613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73098" y="183196"/>
            <a:ext cx="6918959" cy="939040"/>
          </a:xfrm>
          <a:prstGeom prst="rect">
            <a:avLst/>
          </a:prstGeom>
        </p:spPr>
        <p:txBody>
          <a:bodyPr vert="horz" wrap="square" lIns="0" tIns="0" rIns="0" bIns="0" rtlCol="0">
            <a:spAutoFit/>
          </a:bodyPr>
          <a:lstStyle/>
          <a:p>
            <a:pPr marL="12700" marR="5080" indent="-635" algn="ctr">
              <a:lnSpc>
                <a:spcPts val="3890"/>
              </a:lnSpc>
            </a:pPr>
            <a:r>
              <a:rPr sz="2000" spc="-5" dirty="0"/>
              <a:t>CM</a:t>
            </a:r>
            <a:r>
              <a:rPr sz="2000" spc="-65" dirty="0"/>
              <a:t>S</a:t>
            </a:r>
            <a:r>
              <a:rPr sz="2000" spc="-5" dirty="0"/>
              <a:t>’</a:t>
            </a:r>
            <a:r>
              <a:rPr sz="2000" spc="-20" dirty="0"/>
              <a:t> </a:t>
            </a:r>
            <a:r>
              <a:rPr sz="2000" spc="-5" dirty="0"/>
              <a:t>C</a:t>
            </a:r>
            <a:r>
              <a:rPr sz="2000" spc="-10" dirty="0"/>
              <a:t>e</a:t>
            </a:r>
            <a:r>
              <a:rPr sz="2000" spc="-85" dirty="0"/>
              <a:t>n</a:t>
            </a:r>
            <a:r>
              <a:rPr sz="2000" spc="-90" dirty="0"/>
              <a:t>t</a:t>
            </a:r>
            <a:r>
              <a:rPr sz="2000" spc="-10" dirty="0"/>
              <a:t>e</a:t>
            </a:r>
            <a:r>
              <a:rPr sz="2000" spc="-5" dirty="0"/>
              <a:t>r</a:t>
            </a:r>
            <a:r>
              <a:rPr sz="2000" spc="-30" dirty="0"/>
              <a:t> </a:t>
            </a:r>
            <a:r>
              <a:rPr sz="2000" spc="-135" dirty="0"/>
              <a:t>f</a:t>
            </a:r>
            <a:r>
              <a:rPr sz="2000" spc="-5" dirty="0"/>
              <a:t>or</a:t>
            </a:r>
            <a:r>
              <a:rPr sz="2000" spc="-15" dirty="0"/>
              <a:t> </a:t>
            </a:r>
            <a:r>
              <a:rPr sz="2000" spc="-5" dirty="0"/>
              <a:t>C</a:t>
            </a:r>
            <a:r>
              <a:rPr sz="2000" spc="-10" dirty="0"/>
              <a:t>lini</a:t>
            </a:r>
            <a:r>
              <a:rPr sz="2000" spc="-60" dirty="0"/>
              <a:t>c</a:t>
            </a:r>
            <a:r>
              <a:rPr sz="2000" spc="-15" dirty="0"/>
              <a:t>a</a:t>
            </a:r>
            <a:r>
              <a:rPr sz="2000" dirty="0"/>
              <a:t>l</a:t>
            </a:r>
            <a:r>
              <a:rPr sz="2000" spc="15" dirty="0"/>
              <a:t> </a:t>
            </a:r>
            <a:r>
              <a:rPr sz="2000" spc="-10" dirty="0"/>
              <a:t>S</a:t>
            </a:r>
            <a:r>
              <a:rPr sz="2000" spc="-95" dirty="0"/>
              <a:t>t</a:t>
            </a:r>
            <a:r>
              <a:rPr sz="2000" spc="-15" dirty="0"/>
              <a:t>a</a:t>
            </a:r>
            <a:r>
              <a:rPr sz="2000" spc="-10" dirty="0"/>
              <a:t>nd</a:t>
            </a:r>
            <a:r>
              <a:rPr sz="2000" spc="-15" dirty="0"/>
              <a:t>a</a:t>
            </a:r>
            <a:r>
              <a:rPr sz="2000" spc="-105" dirty="0"/>
              <a:t>r</a:t>
            </a:r>
            <a:r>
              <a:rPr sz="2000" spc="-10" dirty="0"/>
              <a:t>d</a:t>
            </a:r>
            <a:r>
              <a:rPr sz="2000" dirty="0"/>
              <a:t>s</a:t>
            </a:r>
            <a:r>
              <a:rPr sz="2000" spc="5" dirty="0"/>
              <a:t> </a:t>
            </a:r>
            <a:r>
              <a:rPr sz="2000" dirty="0"/>
              <a:t>&amp; </a:t>
            </a:r>
            <a:r>
              <a:rPr sz="2000" spc="-5" dirty="0"/>
              <a:t>Qu</a:t>
            </a:r>
            <a:r>
              <a:rPr sz="2000" spc="-15" dirty="0"/>
              <a:t>a</a:t>
            </a:r>
            <a:r>
              <a:rPr sz="2000" spc="-10" dirty="0"/>
              <a:t>l</a:t>
            </a:r>
            <a:r>
              <a:rPr sz="2000" spc="-15" dirty="0"/>
              <a:t>ity</a:t>
            </a:r>
            <a:r>
              <a:rPr sz="2000" spc="-5" dirty="0"/>
              <a:t>:</a:t>
            </a:r>
            <a:r>
              <a:rPr sz="2000" spc="-20" dirty="0"/>
              <a:t> </a:t>
            </a:r>
            <a:r>
              <a:rPr sz="2000" spc="-5" dirty="0"/>
              <a:t>Ho</a:t>
            </a:r>
            <a:r>
              <a:rPr sz="2000" spc="-10" dirty="0"/>
              <a:t>m</a:t>
            </a:r>
            <a:r>
              <a:rPr sz="2000" spc="-5" dirty="0"/>
              <a:t>e</a:t>
            </a:r>
            <a:r>
              <a:rPr sz="2000" spc="-25" dirty="0"/>
              <a:t> </a:t>
            </a:r>
            <a:r>
              <a:rPr sz="2000" spc="-90" dirty="0"/>
              <a:t>t</a:t>
            </a:r>
            <a:r>
              <a:rPr sz="2000" dirty="0"/>
              <a:t>o</a:t>
            </a:r>
            <a:r>
              <a:rPr sz="2000" spc="-5" dirty="0"/>
              <a:t> </a:t>
            </a:r>
            <a:r>
              <a:rPr sz="2000" spc="-10" dirty="0"/>
              <a:t>th</a:t>
            </a:r>
            <a:r>
              <a:rPr sz="2000" dirty="0"/>
              <a:t>e</a:t>
            </a:r>
            <a:r>
              <a:rPr sz="2000" spc="-15" dirty="0"/>
              <a:t> P</a:t>
            </a:r>
            <a:r>
              <a:rPr sz="2000" spc="-105" dirty="0"/>
              <a:t>r</a:t>
            </a:r>
            <a:r>
              <a:rPr sz="2000" spc="-10" dirty="0"/>
              <a:t>e</a:t>
            </a:r>
            <a:r>
              <a:rPr sz="2000" dirty="0"/>
              <a:t>-</a:t>
            </a:r>
            <a:r>
              <a:rPr sz="2000" spc="-5" dirty="0"/>
              <a:t>R</a:t>
            </a:r>
            <a:r>
              <a:rPr sz="2000" spc="-10" dirty="0"/>
              <a:t>ule</a:t>
            </a:r>
            <a:r>
              <a:rPr sz="2000" spc="-15" dirty="0"/>
              <a:t>maki</a:t>
            </a:r>
            <a:r>
              <a:rPr sz="2000" spc="-10" dirty="0"/>
              <a:t>ng</a:t>
            </a:r>
            <a:r>
              <a:rPr lang="en-US" sz="2000" spc="-10" dirty="0"/>
              <a:t> Process</a:t>
            </a:r>
            <a:endParaRPr sz="2000" spc="-10" dirty="0"/>
          </a:p>
        </p:txBody>
      </p:sp>
      <p:pic>
        <p:nvPicPr>
          <p:cNvPr id="30" name="Picture 29" descr="CMS business hierarchy model" title="CMS business hierarchy model"/>
          <p:cNvPicPr>
            <a:picLocks noChangeAspect="1"/>
          </p:cNvPicPr>
          <p:nvPr/>
        </p:nvPicPr>
        <p:blipFill>
          <a:blip r:embed="rId3"/>
          <a:stretch>
            <a:fillRect/>
          </a:stretch>
        </p:blipFill>
        <p:spPr>
          <a:xfrm>
            <a:off x="0" y="1122236"/>
            <a:ext cx="9144000" cy="4884738"/>
          </a:xfrm>
          <a:prstGeom prst="rect">
            <a:avLst/>
          </a:prstGeom>
        </p:spPr>
      </p:pic>
    </p:spTree>
    <p:extLst>
      <p:ext uri="{BB962C8B-B14F-4D97-AF65-F5344CB8AC3E}">
        <p14:creationId xmlns:p14="http://schemas.microsoft.com/office/powerpoint/2010/main" val="3667668807"/>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9880"/>
            <a:ext cx="8229600" cy="808893"/>
          </a:xfrm>
        </p:spPr>
        <p:txBody>
          <a:bodyPr/>
          <a:lstStyle/>
          <a:p>
            <a:r>
              <a:rPr lang="en-US" spc="-5" dirty="0"/>
              <a:t>201</a:t>
            </a:r>
            <a:r>
              <a:rPr lang="en-US" dirty="0"/>
              <a:t>7</a:t>
            </a:r>
            <a:r>
              <a:rPr lang="en-US" spc="-15" dirty="0"/>
              <a:t> </a:t>
            </a:r>
            <a:r>
              <a:rPr lang="en-US" spc="-5" dirty="0"/>
              <a:t>C</a:t>
            </a:r>
            <a:r>
              <a:rPr lang="en-US" dirty="0"/>
              <a:t>MS</a:t>
            </a:r>
            <a:r>
              <a:rPr lang="en-US" spc="-5" dirty="0"/>
              <a:t> </a:t>
            </a:r>
            <a:r>
              <a:rPr lang="en-US" dirty="0"/>
              <a:t>Q</a:t>
            </a:r>
            <a:r>
              <a:rPr lang="en-US" spc="-5" dirty="0"/>
              <a:t>ua</a:t>
            </a:r>
            <a:r>
              <a:rPr lang="en-US" dirty="0"/>
              <a:t>li</a:t>
            </a:r>
            <a:r>
              <a:rPr lang="en-US" spc="-5" dirty="0"/>
              <a:t>t</a:t>
            </a:r>
            <a:r>
              <a:rPr lang="en-US" dirty="0"/>
              <a:t>y </a:t>
            </a:r>
            <a:r>
              <a:rPr lang="en-US" spc="-5" dirty="0"/>
              <a:t>St</a:t>
            </a:r>
            <a:r>
              <a:rPr lang="en-US" spc="45" dirty="0"/>
              <a:t>r</a:t>
            </a:r>
            <a:r>
              <a:rPr lang="en-US" spc="-55" dirty="0"/>
              <a:t>a</a:t>
            </a:r>
            <a:r>
              <a:rPr lang="en-US" spc="-5" dirty="0"/>
              <a:t>t</a:t>
            </a:r>
            <a:r>
              <a:rPr lang="en-US" spc="60" dirty="0"/>
              <a:t>e</a:t>
            </a:r>
            <a:r>
              <a:rPr lang="en-US" spc="45" dirty="0"/>
              <a:t>g</a:t>
            </a:r>
            <a:r>
              <a:rPr lang="en-US" dirty="0"/>
              <a:t>y</a:t>
            </a:r>
            <a:r>
              <a:rPr lang="en-US" spc="-20" dirty="0"/>
              <a:t> </a:t>
            </a:r>
            <a:r>
              <a:rPr lang="en-US" dirty="0"/>
              <a:t>Mi</a:t>
            </a:r>
            <a:r>
              <a:rPr lang="en-US" spc="-5" dirty="0"/>
              <a:t>ss</a:t>
            </a:r>
            <a:r>
              <a:rPr lang="en-US" dirty="0"/>
              <a:t>i</a:t>
            </a:r>
            <a:r>
              <a:rPr lang="en-US" spc="-5" dirty="0"/>
              <a:t>on</a:t>
            </a:r>
            <a:endParaRPr lang="en-US" dirty="0"/>
          </a:p>
        </p:txBody>
      </p:sp>
      <p:sp>
        <p:nvSpPr>
          <p:cNvPr id="4" name="Slide Number Placeholder 3"/>
          <p:cNvSpPr>
            <a:spLocks noGrp="1"/>
          </p:cNvSpPr>
          <p:nvPr>
            <p:ph type="sldNum" sz="quarter" idx="12"/>
          </p:nvPr>
        </p:nvSpPr>
        <p:spPr/>
        <p:txBody>
          <a:bodyPr/>
          <a:lstStyle/>
          <a:p>
            <a:fld id="{3858717D-8054-524C-BA62-C3F2223456F2}" type="slidenum">
              <a:rPr lang="en-US" smtClean="0"/>
              <a:t>5</a:t>
            </a:fld>
            <a:endParaRPr lang="en-US" dirty="0"/>
          </a:p>
        </p:txBody>
      </p:sp>
      <p:sp>
        <p:nvSpPr>
          <p:cNvPr id="6" name="object 3" title="Graphic"/>
          <p:cNvSpPr/>
          <p:nvPr/>
        </p:nvSpPr>
        <p:spPr>
          <a:xfrm>
            <a:off x="565150" y="1765054"/>
            <a:ext cx="8013700" cy="4180676"/>
          </a:xfrm>
          <a:prstGeom prst="rect">
            <a:avLst/>
          </a:prstGeom>
          <a:blipFill>
            <a:blip r:embed="rId3" cstate="print"/>
            <a:stretch>
              <a:fillRect/>
            </a:stretch>
          </a:blipFill>
        </p:spPr>
        <p:txBody>
          <a:bodyPr wrap="square" lIns="0" tIns="0" rIns="0" bIns="0" rtlCol="0"/>
          <a:lstStyle/>
          <a:p>
            <a:endParaRPr dirty="0"/>
          </a:p>
        </p:txBody>
      </p:sp>
      <p:sp>
        <p:nvSpPr>
          <p:cNvPr id="7" name="object 4" descr="Optimize health outcomes by improving quality and transforming health system transformation.&#10;" title="Optimize health outcomes by improving quality and transforming health system transformation."/>
          <p:cNvSpPr txBox="1"/>
          <p:nvPr/>
        </p:nvSpPr>
        <p:spPr>
          <a:xfrm>
            <a:off x="4620421" y="2610706"/>
            <a:ext cx="3958429" cy="2215991"/>
          </a:xfrm>
          <a:prstGeom prst="rect">
            <a:avLst/>
          </a:prstGeom>
        </p:spPr>
        <p:txBody>
          <a:bodyPr vert="horz" wrap="square" lIns="0" tIns="0" rIns="0" bIns="0" rtlCol="0">
            <a:spAutoFit/>
          </a:bodyPr>
          <a:lstStyle/>
          <a:p>
            <a:pPr marL="12700" marR="5080" indent="-1905" algn="ctr">
              <a:lnSpc>
                <a:spcPct val="100000"/>
              </a:lnSpc>
            </a:pP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Op</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ti</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m</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ize</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 </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hea</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lth </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ou</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t</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come</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s</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 b</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y</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 </a:t>
            </a:r>
            <a:r>
              <a:rPr lang="en-US"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improving </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qua</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lity</a:t>
            </a:r>
            <a:r>
              <a:rPr lang="en-US" sz="2400" b="1" dirty="0">
                <a:solidFill>
                  <a:srgbClr val="1D4475"/>
                </a:solidFill>
                <a:latin typeface="Verdana" panose="020B0604030504040204" pitchFamily="34" charset="0"/>
                <a:ea typeface="Verdana" panose="020B0604030504040204" pitchFamily="34" charset="0"/>
                <a:cs typeface="Verdana" panose="020B0604030504040204" pitchFamily="34" charset="0"/>
              </a:rPr>
              <a:t> </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and</a:t>
            </a:r>
            <a:r>
              <a:rPr lang="en-US"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 transforming</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 hea</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lth </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sys</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t</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e</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m tr</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ans</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f</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o</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r</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ma</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ti</a:t>
            </a:r>
            <a:r>
              <a:rPr sz="2400" b="1" spc="-5" dirty="0">
                <a:solidFill>
                  <a:srgbClr val="1D4475"/>
                </a:solidFill>
                <a:latin typeface="Verdana" panose="020B0604030504040204" pitchFamily="34" charset="0"/>
                <a:ea typeface="Verdana" panose="020B0604030504040204" pitchFamily="34" charset="0"/>
                <a:cs typeface="Verdana" panose="020B0604030504040204" pitchFamily="34" charset="0"/>
              </a:rPr>
              <a:t>on</a:t>
            </a:r>
            <a:r>
              <a:rPr sz="2400" b="1" dirty="0">
                <a:solidFill>
                  <a:srgbClr val="1D4475"/>
                </a:solidFill>
                <a:latin typeface="Verdana" panose="020B0604030504040204" pitchFamily="34" charset="0"/>
                <a:ea typeface="Verdana" panose="020B0604030504040204" pitchFamily="34" charset="0"/>
                <a:cs typeface="Verdana" panose="020B0604030504040204" pitchFamily="34" charset="0"/>
              </a:rPr>
              <a:t>.</a:t>
            </a:r>
            <a:endParaRPr sz="24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14436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Graphic of CMS Quality Strategy Aims and Goals" title="Graphic of CMS Quality Strategy Aims and Goals"/>
          <p:cNvSpPr>
            <a:spLocks noGrp="1"/>
          </p:cNvSpPr>
          <p:nvPr>
            <p:ph type="title"/>
          </p:nvPr>
        </p:nvSpPr>
        <p:spPr>
          <a:xfrm>
            <a:off x="454087" y="965230"/>
            <a:ext cx="8229600" cy="808893"/>
          </a:xfrm>
        </p:spPr>
        <p:txBody>
          <a:bodyPr/>
          <a:lstStyle/>
          <a:p>
            <a:r>
              <a:rPr lang="en-US" spc="-5" dirty="0"/>
              <a:t>C</a:t>
            </a:r>
            <a:r>
              <a:rPr lang="en-US" dirty="0"/>
              <a:t>MS </a:t>
            </a:r>
            <a:r>
              <a:rPr lang="en-US" spc="-5" dirty="0"/>
              <a:t>Q</a:t>
            </a:r>
            <a:r>
              <a:rPr lang="en-US" dirty="0"/>
              <a:t>uality</a:t>
            </a:r>
            <a:r>
              <a:rPr lang="en-US" spc="5" dirty="0"/>
              <a:t> </a:t>
            </a:r>
            <a:r>
              <a:rPr lang="en-US" spc="-5" dirty="0"/>
              <a:t>St</a:t>
            </a:r>
            <a:r>
              <a:rPr lang="en-US" spc="40" dirty="0"/>
              <a:t>r</a:t>
            </a:r>
            <a:r>
              <a:rPr lang="en-US" spc="-45" dirty="0"/>
              <a:t>a</a:t>
            </a:r>
            <a:r>
              <a:rPr lang="en-US" dirty="0"/>
              <a:t>t</a:t>
            </a:r>
            <a:r>
              <a:rPr lang="en-US" spc="55" dirty="0"/>
              <a:t>e</a:t>
            </a:r>
            <a:r>
              <a:rPr lang="en-US" spc="40" dirty="0"/>
              <a:t>g</a:t>
            </a:r>
            <a:r>
              <a:rPr lang="en-US" dirty="0"/>
              <a:t>y</a:t>
            </a:r>
            <a:r>
              <a:rPr lang="en-US" spc="-10" dirty="0"/>
              <a:t> </a:t>
            </a:r>
            <a:r>
              <a:rPr lang="en-US" spc="-5" dirty="0"/>
              <a:t>A</a:t>
            </a:r>
            <a:r>
              <a:rPr lang="en-US" dirty="0"/>
              <a:t>ims</a:t>
            </a:r>
            <a:r>
              <a:rPr lang="en-US" spc="5" dirty="0"/>
              <a:t> </a:t>
            </a:r>
            <a:r>
              <a:rPr lang="en-US" dirty="0"/>
              <a:t>and</a:t>
            </a:r>
            <a:r>
              <a:rPr lang="en-US" spc="-20" dirty="0"/>
              <a:t> </a:t>
            </a:r>
            <a:r>
              <a:rPr lang="en-US" spc="-5" dirty="0"/>
              <a:t>G</a:t>
            </a:r>
            <a:r>
              <a:rPr lang="en-US" dirty="0"/>
              <a:t>oals</a:t>
            </a:r>
          </a:p>
        </p:txBody>
      </p:sp>
      <p:sp>
        <p:nvSpPr>
          <p:cNvPr id="4" name="Slide Number Placeholder 3"/>
          <p:cNvSpPr>
            <a:spLocks noGrp="1"/>
          </p:cNvSpPr>
          <p:nvPr>
            <p:ph type="sldNum" sz="quarter" idx="12"/>
          </p:nvPr>
        </p:nvSpPr>
        <p:spPr/>
        <p:txBody>
          <a:bodyPr/>
          <a:lstStyle/>
          <a:p>
            <a:fld id="{3858717D-8054-524C-BA62-C3F2223456F2}" type="slidenum">
              <a:rPr lang="en-US" smtClean="0"/>
              <a:t>6</a:t>
            </a:fld>
            <a:endParaRPr lang="en-US" dirty="0"/>
          </a:p>
        </p:txBody>
      </p:sp>
      <p:sp>
        <p:nvSpPr>
          <p:cNvPr id="9" name="object 3" descr="CMS Quality Strategy Aims and Goals" title="CMS Quality Strategy Aims and Goals"/>
          <p:cNvSpPr/>
          <p:nvPr/>
        </p:nvSpPr>
        <p:spPr>
          <a:xfrm>
            <a:off x="2419476" y="1601420"/>
            <a:ext cx="4298823" cy="4527157"/>
          </a:xfrm>
          <a:prstGeom prst="rect">
            <a:avLst/>
          </a:prstGeom>
          <a:blipFill>
            <a:blip r:embed="rId3" cstate="print"/>
            <a:stretch>
              <a:fillRect/>
            </a:stretch>
          </a:blipFill>
        </p:spPr>
        <p:txBody>
          <a:bodyPr wrap="square" lIns="0" tIns="0" rIns="0" bIns="0" rtlCol="0"/>
          <a:lstStyle/>
          <a:p>
            <a:endParaRPr dirty="0"/>
          </a:p>
        </p:txBody>
      </p:sp>
    </p:spTree>
    <p:extLst>
      <p:ext uri="{BB962C8B-B14F-4D97-AF65-F5344CB8AC3E}">
        <p14:creationId xmlns:p14="http://schemas.microsoft.com/office/powerpoint/2010/main" val="209983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CMS Quality Strategy Goals and Foundational Principles" title="CMS Quality Strategy Goals and Foundational Principles"/>
          <p:cNvSpPr>
            <a:spLocks noGrp="1"/>
          </p:cNvSpPr>
          <p:nvPr>
            <p:ph type="title"/>
          </p:nvPr>
        </p:nvSpPr>
        <p:spPr>
          <a:xfrm>
            <a:off x="457200" y="1157067"/>
            <a:ext cx="8229600" cy="808893"/>
          </a:xfrm>
        </p:spPr>
        <p:txBody>
          <a:bodyPr/>
          <a:lstStyle/>
          <a:p>
            <a:r>
              <a:rPr lang="en-US" dirty="0"/>
              <a:t>CMS Quality Strategy Goals and Foundational Principles</a:t>
            </a:r>
          </a:p>
        </p:txBody>
      </p:sp>
      <p:sp>
        <p:nvSpPr>
          <p:cNvPr id="4" name="Slide Number Placeholder 3"/>
          <p:cNvSpPr>
            <a:spLocks noGrp="1"/>
          </p:cNvSpPr>
          <p:nvPr>
            <p:ph type="sldNum" sz="quarter" idx="12"/>
          </p:nvPr>
        </p:nvSpPr>
        <p:spPr/>
        <p:txBody>
          <a:bodyPr/>
          <a:lstStyle/>
          <a:p>
            <a:fld id="{3858717D-8054-524C-BA62-C3F2223456F2}" type="slidenum">
              <a:rPr lang="en-US" smtClean="0"/>
              <a:t>7</a:t>
            </a:fld>
            <a:endParaRPr lang="en-US" dirty="0"/>
          </a:p>
        </p:txBody>
      </p:sp>
      <p:pic>
        <p:nvPicPr>
          <p:cNvPr id="3" name="Picture 2" descr="graphic of CMS Quality Strategy Goals and Foundational Principles" title="graphic CMS Quality Strategy Goals and Foundational Principles"/>
          <p:cNvPicPr>
            <a:picLocks noChangeAspect="1"/>
          </p:cNvPicPr>
          <p:nvPr/>
        </p:nvPicPr>
        <p:blipFill>
          <a:blip r:embed="rId3"/>
          <a:stretch>
            <a:fillRect/>
          </a:stretch>
        </p:blipFill>
        <p:spPr>
          <a:xfrm>
            <a:off x="2325975" y="1926465"/>
            <a:ext cx="4731647" cy="4265556"/>
          </a:xfrm>
          <a:prstGeom prst="rect">
            <a:avLst/>
          </a:prstGeom>
        </p:spPr>
      </p:pic>
    </p:spTree>
    <p:extLst>
      <p:ext uri="{BB962C8B-B14F-4D97-AF65-F5344CB8AC3E}">
        <p14:creationId xmlns:p14="http://schemas.microsoft.com/office/powerpoint/2010/main" val="2329518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Pre-Rulemaking </a:t>
            </a:r>
          </a:p>
        </p:txBody>
      </p:sp>
      <p:sp>
        <p:nvSpPr>
          <p:cNvPr id="3" name="Content Placeholder 2"/>
          <p:cNvSpPr>
            <a:spLocks noGrp="1"/>
          </p:cNvSpPr>
          <p:nvPr>
            <p:ph idx="1"/>
          </p:nvPr>
        </p:nvSpPr>
        <p:spPr/>
        <p:txBody>
          <a:bodyPr>
            <a:normAutofit lnSpcReduction="10000"/>
          </a:bodyPr>
          <a:lstStyle/>
          <a:p>
            <a:r>
              <a:rPr lang="en-US" b="1" dirty="0"/>
              <a:t>Statutory Reference</a:t>
            </a:r>
          </a:p>
          <a:p>
            <a:pPr lvl="1"/>
            <a:r>
              <a:rPr lang="en-US" dirty="0"/>
              <a:t>Section 3014 of the Patient Protection and Affordable Care Act </a:t>
            </a:r>
          </a:p>
          <a:p>
            <a:pPr lvl="1"/>
            <a:r>
              <a:rPr lang="en-US" dirty="0"/>
              <a:t>Section 1890 and 1890A of the Social Security Act</a:t>
            </a:r>
          </a:p>
          <a:p>
            <a:pPr lvl="1"/>
            <a:endParaRPr lang="en-US" b="1" dirty="0"/>
          </a:p>
          <a:p>
            <a:r>
              <a:rPr lang="en-US" b="1" dirty="0"/>
              <a:t>Pre-rulemaking Steps</a:t>
            </a:r>
          </a:p>
          <a:p>
            <a:pPr marL="914400" lvl="1" indent="-457200">
              <a:buClr>
                <a:schemeClr val="tx1"/>
              </a:buClr>
              <a:buFont typeface="+mj-lt"/>
              <a:buAutoNum type="arabicPeriod"/>
            </a:pPr>
            <a:r>
              <a:rPr lang="en-US" dirty="0"/>
              <a:t>Annually Publish Measures under Consideration (MUC) List by </a:t>
            </a:r>
            <a:r>
              <a:rPr lang="en-US" i="1" dirty="0"/>
              <a:t>December 1st</a:t>
            </a:r>
          </a:p>
          <a:p>
            <a:pPr marL="914400" lvl="1" indent="-457200">
              <a:spcBef>
                <a:spcPts val="0"/>
              </a:spcBef>
              <a:buFont typeface="+mj-lt"/>
              <a:buAutoNum type="arabicPeriod"/>
            </a:pPr>
            <a:r>
              <a:rPr lang="en-US" dirty="0"/>
              <a:t>Multi-Stakeholder Groups, National Quality Forum’s Measures Application Partnership (MAP)</a:t>
            </a:r>
          </a:p>
          <a:p>
            <a:pPr marL="914400" lvl="1" indent="-457200">
              <a:spcBef>
                <a:spcPts val="0"/>
              </a:spcBef>
              <a:buClr>
                <a:schemeClr val="tx1"/>
              </a:buClr>
              <a:buFont typeface="+mj-lt"/>
              <a:buAutoNum type="arabicPeriod"/>
            </a:pPr>
            <a:r>
              <a:rPr lang="en-US" dirty="0"/>
              <a:t>Annually by </a:t>
            </a:r>
            <a:r>
              <a:rPr lang="en-US" i="1" dirty="0"/>
              <a:t>February 1st</a:t>
            </a:r>
            <a:r>
              <a:rPr lang="en-US" dirty="0"/>
              <a:t> the MAP provides recommendations and feedback to the Secretary </a:t>
            </a:r>
          </a:p>
        </p:txBody>
      </p:sp>
      <p:sp>
        <p:nvSpPr>
          <p:cNvPr id="4" name="Slide Number Placeholder 3"/>
          <p:cNvSpPr>
            <a:spLocks noGrp="1"/>
          </p:cNvSpPr>
          <p:nvPr>
            <p:ph type="sldNum" sz="quarter" idx="12"/>
          </p:nvPr>
        </p:nvSpPr>
        <p:spPr/>
        <p:txBody>
          <a:bodyPr/>
          <a:lstStyle/>
          <a:p>
            <a:fld id="{3858717D-8054-524C-BA62-C3F2223456F2}" type="slidenum">
              <a:rPr lang="en-US" smtClean="0"/>
              <a:t>8</a:t>
            </a:fld>
            <a:endParaRPr lang="en-US" dirty="0"/>
          </a:p>
        </p:txBody>
      </p:sp>
    </p:spTree>
    <p:extLst>
      <p:ext uri="{BB962C8B-B14F-4D97-AF65-F5344CB8AC3E}">
        <p14:creationId xmlns:p14="http://schemas.microsoft.com/office/powerpoint/2010/main" val="26449585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2100224419D04488CAAC7D542501228" ma:contentTypeVersion="0" ma:contentTypeDescription="Create a new document." ma:contentTypeScope="" ma:versionID="3743565ec76ec182cad52dc3a54f4c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A00EF96-765D-4F0C-8B6E-F94B4659FF51}">
  <ds:schemaRefs>
    <ds:schemaRef ds:uri="http://schemas.microsoft.com/office/2006/metadata/properties"/>
    <ds:schemaRef ds:uri="http://schemas.microsoft.com/office/infopath/2007/PartnerControls"/>
    <ds:schemaRef ds:uri="http://www.w3.org/XML/1998/namespace"/>
    <ds:schemaRef ds:uri="http://purl.org/dc/terms/"/>
    <ds:schemaRef ds:uri="http://purl.org/dc/elements/1.1/"/>
    <ds:schemaRef ds:uri="http://schemas.microsoft.com/office/2006/documentManagement/type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F3D273B1-96C2-4C95-934A-21237846F8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BE89714-AE37-4827-8D45-1E442747A62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11490</TotalTime>
  <Words>5680</Words>
  <Application>Microsoft Office PowerPoint</Application>
  <PresentationFormat>On-screen Show (4:3)</PresentationFormat>
  <Paragraphs>396</Paragraphs>
  <Slides>35</Slides>
  <Notes>35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Lucida Grande</vt:lpstr>
      <vt:lpstr>Verdana</vt:lpstr>
      <vt:lpstr>Wingdings</vt:lpstr>
      <vt:lpstr>Office Theme</vt:lpstr>
      <vt:lpstr>Measure Development Education &amp; Outreach for Specialty Societies &amp; Patient Advocacy Groups</vt:lpstr>
      <vt:lpstr>Vision and Goals: Webinar Series</vt:lpstr>
      <vt:lpstr>2017 CMS Measures under Consideration and the Measure Applications Partnership  Pre-Rulemaking Overview  </vt:lpstr>
      <vt:lpstr>Agenda</vt:lpstr>
      <vt:lpstr>CMS’ Center for Clinical Standards &amp; Quality: Home to the Pre-Rulemaking Process</vt:lpstr>
      <vt:lpstr>2017 CMS Quality Strategy Mission</vt:lpstr>
      <vt:lpstr>CMS Quality Strategy Aims and Goals</vt:lpstr>
      <vt:lpstr>CMS Quality Strategy Goals and Foundational Principles</vt:lpstr>
      <vt:lpstr>Pre-Rulemaking </vt:lpstr>
      <vt:lpstr>Medicare Programs and CMS Leads</vt:lpstr>
      <vt:lpstr>Caveats</vt:lpstr>
      <vt:lpstr>Measures under Consideration List Trends</vt:lpstr>
      <vt:lpstr>Measures Development Timeline</vt:lpstr>
      <vt:lpstr>Recursive Process of Measure Development</vt:lpstr>
      <vt:lpstr>Measures under Consideration List  Publishing </vt:lpstr>
      <vt:lpstr>2017 Next Steps</vt:lpstr>
      <vt:lpstr>National Quality Forum (NQF)</vt:lpstr>
      <vt:lpstr>The Role of MAP </vt:lpstr>
      <vt:lpstr>What is the value of pre-rulemaking input?</vt:lpstr>
      <vt:lpstr>MAP Structure</vt:lpstr>
      <vt:lpstr>MAP Members</vt:lpstr>
      <vt:lpstr>Approach</vt:lpstr>
      <vt:lpstr>MAP Measure Selection Criteria</vt:lpstr>
      <vt:lpstr>Evaluate measures under consideration</vt:lpstr>
      <vt:lpstr>MAP Decision Categories</vt:lpstr>
      <vt:lpstr>Preliminary Analysis of measures under consideration</vt:lpstr>
      <vt:lpstr>MAP Preliminary Analysis Algorithm</vt:lpstr>
      <vt:lpstr>MAP Approach to Pre-Rulemaking</vt:lpstr>
      <vt:lpstr>Next Steps for 2017</vt:lpstr>
      <vt:lpstr>Nominations to Serve on the MAP</vt:lpstr>
      <vt:lpstr>Contacts for Pre-rule Making</vt:lpstr>
      <vt:lpstr>Questions?</vt:lpstr>
      <vt:lpstr>CMS Spotlight Opportunities</vt:lpstr>
      <vt:lpstr>Introduction to eCQMs</vt:lpstr>
      <vt:lpstr>For More Information &amp;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 Development Education &amp; Outreach for Specialty Societies &amp; Patient Advocacy Groups</dc:title>
  <dc:creator>temp</dc:creator>
  <cp:lastModifiedBy>Knight, Jessica</cp:lastModifiedBy>
  <cp:revision>299</cp:revision>
  <cp:lastPrinted>2017-01-03T18:08:03Z</cp:lastPrinted>
  <dcterms:created xsi:type="dcterms:W3CDTF">2013-01-23T21:55:57Z</dcterms:created>
  <dcterms:modified xsi:type="dcterms:W3CDTF">2020-08-05T18:52:23Z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0x01010042100224419D04488CAAC7D542501228</vt:lpwstr>
  </property>
</Properties>
</file>