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793" r:id="rId4"/>
    <p:sldMasterId id="2147483809" r:id="rId5"/>
  </p:sldMasterIdLst>
  <p:notesMasterIdLst>
    <p:notesMasterId r:id="rId43"/>
  </p:notesMasterIdLst>
  <p:handoutMasterIdLst>
    <p:handoutMasterId r:id="rId44"/>
  </p:handoutMasterIdLst>
  <p:sldIdLst>
    <p:sldId id="303" r:id="rId6"/>
    <p:sldId id="452" r:id="rId7"/>
    <p:sldId id="305" r:id="rId8"/>
    <p:sldId id="457" r:id="rId9"/>
    <p:sldId id="461" r:id="rId10"/>
    <p:sldId id="492" r:id="rId11"/>
    <p:sldId id="458" r:id="rId12"/>
    <p:sldId id="308" r:id="rId13"/>
    <p:sldId id="453" r:id="rId14"/>
    <p:sldId id="467" r:id="rId15"/>
    <p:sldId id="493" r:id="rId16"/>
    <p:sldId id="468" r:id="rId17"/>
    <p:sldId id="474" r:id="rId18"/>
    <p:sldId id="475" r:id="rId19"/>
    <p:sldId id="472" r:id="rId20"/>
    <p:sldId id="473" r:id="rId21"/>
    <p:sldId id="476" r:id="rId22"/>
    <p:sldId id="494" r:id="rId23"/>
    <p:sldId id="478" r:id="rId24"/>
    <p:sldId id="479" r:id="rId25"/>
    <p:sldId id="471" r:id="rId26"/>
    <p:sldId id="477" r:id="rId27"/>
    <p:sldId id="480" r:id="rId28"/>
    <p:sldId id="481" r:id="rId29"/>
    <p:sldId id="486" r:id="rId30"/>
    <p:sldId id="482" r:id="rId31"/>
    <p:sldId id="487" r:id="rId32"/>
    <p:sldId id="483" r:id="rId33"/>
    <p:sldId id="484" r:id="rId34"/>
    <p:sldId id="485" r:id="rId35"/>
    <p:sldId id="488" r:id="rId36"/>
    <p:sldId id="489" r:id="rId37"/>
    <p:sldId id="490" r:id="rId38"/>
    <p:sldId id="465" r:id="rId39"/>
    <p:sldId id="429" r:id="rId40"/>
    <p:sldId id="455" r:id="rId41"/>
    <p:sldId id="456" r:id="rId4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312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225" clrIdx="5"/>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004"/>
    <a:srgbClr val="084A9C"/>
    <a:srgbClr val="E2AC00"/>
    <a:srgbClr val="C05B08"/>
    <a:srgbClr val="0000FF"/>
    <a:srgbClr val="0951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36" autoAdjust="0"/>
    <p:restoredTop sz="59244" autoAdjust="0"/>
  </p:normalViewPr>
  <p:slideViewPr>
    <p:cSldViewPr>
      <p:cViewPr varScale="1">
        <p:scale>
          <a:sx n="67" d="100"/>
          <a:sy n="67" d="100"/>
        </p:scale>
        <p:origin x="2016" y="72"/>
      </p:cViewPr>
      <p:guideLst>
        <p:guide orient="horz" pos="2064"/>
        <p:guide pos="3120"/>
      </p:guideLst>
    </p:cSldViewPr>
  </p:slideViewPr>
  <p:outlineViewPr>
    <p:cViewPr>
      <p:scale>
        <a:sx n="33" d="100"/>
        <a:sy n="33" d="100"/>
      </p:scale>
      <p:origin x="0" y="-10836"/>
    </p:cViewPr>
  </p:outlineViewPr>
  <p:notesTextViewPr>
    <p:cViewPr>
      <p:scale>
        <a:sx n="200" d="100"/>
        <a:sy n="200" d="100"/>
      </p:scale>
      <p:origin x="0" y="0"/>
    </p:cViewPr>
  </p:notesTextViewPr>
  <p:sorterViewPr>
    <p:cViewPr varScale="1">
      <p:scale>
        <a:sx n="1" d="1"/>
        <a:sy n="1" d="1"/>
      </p:scale>
      <p:origin x="0" y="0"/>
    </p:cViewPr>
  </p:sorterViewPr>
  <p:notesViewPr>
    <p:cSldViewPr>
      <p:cViewPr varScale="1">
        <p:scale>
          <a:sx n="87" d="100"/>
          <a:sy n="87" d="100"/>
        </p:scale>
        <p:origin x="3804"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CC16B254-F755-154D-86D8-705F3C585905}" type="datetimeFigureOut">
              <a:rPr lang="en-US" smtClean="0"/>
              <a:pPr/>
              <a:t>5/29/2019</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D8B07BA0-83C1-274E-9BA1-643DFA6696FC}" type="slidenum">
              <a:rPr lang="en-US" smtClean="0"/>
              <a:pPr/>
              <a:t>‹#›</a:t>
            </a:fld>
            <a:endParaRPr lang="en-US" dirty="0"/>
          </a:p>
        </p:txBody>
      </p:sp>
    </p:spTree>
    <p:extLst>
      <p:ext uri="{BB962C8B-B14F-4D97-AF65-F5344CB8AC3E}">
        <p14:creationId xmlns:p14="http://schemas.microsoft.com/office/powerpoint/2010/main" val="40824873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70242358-85E2-2545-8677-79B1E11E6ECD}" type="datetimeFigureOut">
              <a:rPr lang="en-US" smtClean="0"/>
              <a:pPr/>
              <a:t>5/29/2019</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7B898A01-842B-0042-9AB7-55364486B929}" type="slidenum">
              <a:rPr lang="en-US" smtClean="0"/>
              <a:pPr/>
              <a:t>‹#›</a:t>
            </a:fld>
            <a:endParaRPr lang="en-US" dirty="0"/>
          </a:p>
        </p:txBody>
      </p:sp>
    </p:spTree>
    <p:extLst>
      <p:ext uri="{BB962C8B-B14F-4D97-AF65-F5344CB8AC3E}">
        <p14:creationId xmlns:p14="http://schemas.microsoft.com/office/powerpoint/2010/main" val="210190352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0</a:t>
            </a:fld>
            <a:endParaRPr lang="en-US" dirty="0"/>
          </a:p>
        </p:txBody>
      </p:sp>
    </p:spTree>
    <p:extLst>
      <p:ext uri="{BB962C8B-B14F-4D97-AF65-F5344CB8AC3E}">
        <p14:creationId xmlns:p14="http://schemas.microsoft.com/office/powerpoint/2010/main" val="1194113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eCQM annual timeline is an interactive tool that improves awareness of eCQM resources and timeframes for measure developers, implementers, and end users to plan and provide feedback.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top of this page shows the eCQM annual timeline by calendar year (CY).  You can click this side button here and go through the first quarter, second and beyond respectively.  Scrolling down, you will find the dynamic graphic featuring each quarter displayed in a linear format; therein are links to internal and external sites for further information.</a:t>
            </a:r>
          </a:p>
          <a:p>
            <a:endParaRPr lang="en-US" dirty="0"/>
          </a:p>
        </p:txBody>
      </p:sp>
      <p:sp>
        <p:nvSpPr>
          <p:cNvPr id="4" name="Slide Number Placeholder 3"/>
          <p:cNvSpPr>
            <a:spLocks noGrp="1"/>
          </p:cNvSpPr>
          <p:nvPr>
            <p:ph type="sldNum" sz="quarter" idx="5"/>
          </p:nvPr>
        </p:nvSpPr>
        <p:spPr/>
        <p:txBody>
          <a:bodyPr/>
          <a:lstStyle/>
          <a:p>
            <a:fld id="{7B898A01-842B-0042-9AB7-55364486B929}" type="slidenum">
              <a:rPr lang="en-US" smtClean="0"/>
              <a:pPr/>
              <a:t>10</a:t>
            </a:fld>
            <a:endParaRPr lang="en-US" dirty="0"/>
          </a:p>
        </p:txBody>
      </p:sp>
    </p:spTree>
    <p:extLst>
      <p:ext uri="{BB962C8B-B14F-4D97-AF65-F5344CB8AC3E}">
        <p14:creationId xmlns:p14="http://schemas.microsoft.com/office/powerpoint/2010/main" val="37821924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eligible professional and eligible clinician (EP/EC) eCQM measures page is accessible via the link from the tabs at the top right-hand side of the page.  Under resources, under eCQMs and then eligible professional/eligible clinician (EP/EC) eCQMs — clicking there provides a listing of supporting materials and eCQMs adopted by CMS EP/EC-focused programs for various reporting years.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11</a:t>
            </a:fld>
            <a:endParaRPr lang="en-US" dirty="0"/>
          </a:p>
        </p:txBody>
      </p:sp>
    </p:spTree>
    <p:extLst>
      <p:ext uri="{BB962C8B-B14F-4D97-AF65-F5344CB8AC3E}">
        <p14:creationId xmlns:p14="http://schemas.microsoft.com/office/powerpoint/2010/main" val="14989889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reporting years option has a feature to filter measures by performance period. The required eCQMs and files for download appears down below.  For the 2020 requirements there is a list of key eCQM materials which appear here as well as a link to the implementation checklist for the eCQM annual update.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have a PDF table of all eCQMs available for use by EP/ECs this reporting cycle which is the 2020 reporting cycle, along with a ZIP file containing all of the eCQM specifications.  There is a measure logic and implementation guidance document here, and a ZIP file and PDF for the technical release notes (TRNs) which goes into what’s changed in the individual measures.  A link is available with an external link to the VSAC website where you can find the value sets, along with a link to the binding parameter specifications which is also an external link to the VSAC.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Not listed here are the measure logic flows for 2020 and the QRDA implementation guides, schematrons and sample files for 2020.  The measure logic flow’s ZIP file will contain PDFs for each of the measures and associated algorithms as a resource for the application of logic for reporting and performance.  These documents should be used in conjunction with the measure specifications.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12</a:t>
            </a:fld>
            <a:endParaRPr lang="en-US" dirty="0"/>
          </a:p>
        </p:txBody>
      </p:sp>
    </p:spTree>
    <p:extLst>
      <p:ext uri="{BB962C8B-B14F-4D97-AF65-F5344CB8AC3E}">
        <p14:creationId xmlns:p14="http://schemas.microsoft.com/office/powerpoint/2010/main" val="39368827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 the 2020 performance and reporting period “adult major depressive disorder (MDD) for suicide risk assessment measure,” you see a detailed page about any given measure.  The detailed measure page contains some of that same information that is included in the measure specification XML and HTML files. Here you may download the ZIP or specific file for a give measure located midway down the page under the specifications section.  This ZIP file includes the HTML, the XML, JSON and CQL files.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Included within this measure detail page are technical release notes (TRNs) broken up into the header, logic and value sets.  This information is included in the Excel file in the TRNs PDF and ZIP file for EP/ECs on the previous page.  Scrolling up on previous years in 2018 and prior, we see </a:t>
            </a:r>
            <a:r>
              <a:rPr lang="en-US" sz="1200" i="1" kern="1200" dirty="0">
                <a:solidFill>
                  <a:schemeClr val="tx1"/>
                </a:solidFill>
                <a:effectLst/>
                <a:latin typeface="+mn-lt"/>
                <a:ea typeface="+mn-ea"/>
                <a:cs typeface="+mn-cs"/>
              </a:rPr>
              <a:t>compare</a:t>
            </a:r>
            <a:r>
              <a:rPr lang="en-US" sz="1200" kern="1200" dirty="0">
                <a:solidFill>
                  <a:schemeClr val="tx1"/>
                </a:solidFill>
                <a:effectLst/>
                <a:latin typeface="+mn-lt"/>
                <a:ea typeface="+mn-ea"/>
                <a:cs typeface="+mn-cs"/>
              </a:rPr>
              <a:t> functionality for measures not yet available for 2019 and 2020. </a:t>
            </a:r>
            <a:endParaRPr lang="en-US" dirty="0">
              <a:effectLst/>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13</a:t>
            </a:fld>
            <a:endParaRPr lang="en-US" dirty="0"/>
          </a:p>
        </p:txBody>
      </p:sp>
    </p:spTree>
    <p:extLst>
      <p:ext uri="{BB962C8B-B14F-4D97-AF65-F5344CB8AC3E}">
        <p14:creationId xmlns:p14="http://schemas.microsoft.com/office/powerpoint/2010/main" val="28280751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you click on any link here for version detail or compare, it will navigate to the United States Health Information Knowledgebase (USHIK) website.</a:t>
            </a:r>
            <a:endParaRPr lang="en-US" dirty="0">
              <a:effectLst/>
            </a:endParaRPr>
          </a:p>
          <a:p>
            <a:r>
              <a:rPr lang="en-US" sz="1200" kern="1200" dirty="0">
                <a:solidFill>
                  <a:schemeClr val="tx1"/>
                </a:solidFill>
                <a:effectLst/>
                <a:latin typeface="+mn-lt"/>
                <a:ea typeface="+mn-ea"/>
                <a:cs typeface="+mn-cs"/>
              </a:rPr>
              <a:t> </a:t>
            </a:r>
            <a:endParaRPr lang="en-US" dirty="0">
              <a:effectLst/>
            </a:endParaRPr>
          </a:p>
          <a:p>
            <a:r>
              <a:rPr lang="en-US" sz="1200" kern="1200" dirty="0">
                <a:solidFill>
                  <a:schemeClr val="tx1"/>
                </a:solidFill>
                <a:effectLst/>
                <a:latin typeface="+mn-lt"/>
                <a:ea typeface="+mn-ea"/>
                <a:cs typeface="+mn-cs"/>
              </a:rPr>
              <a:t>By selecting “compare versions,” this resource contains a side-by-side comparison of key measure elements and highlights those having been changed or updated.  If you have a username and password, you must have a UMLS sign-in and password.  You can choose that same link and sign-in and see the versions side-by-side with their full code sets. </a:t>
            </a:r>
            <a:endParaRPr lang="en-US" dirty="0">
              <a:effectLst/>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14</a:t>
            </a:fld>
            <a:endParaRPr lang="en-US" dirty="0"/>
          </a:p>
        </p:txBody>
      </p:sp>
    </p:spTree>
    <p:extLst>
      <p:ext uri="{BB962C8B-B14F-4D97-AF65-F5344CB8AC3E}">
        <p14:creationId xmlns:p14="http://schemas.microsoft.com/office/powerpoint/2010/main" val="1526868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Scrolling up to the EH/CAH page, found via the eCQM drop-down up here and then selecting the eligible hospital (EH) and critical access hospital (CAH) eCQMs.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15</a:t>
            </a:fld>
            <a:endParaRPr lang="en-US" dirty="0"/>
          </a:p>
        </p:txBody>
      </p:sp>
    </p:spTree>
    <p:extLst>
      <p:ext uri="{BB962C8B-B14F-4D97-AF65-F5344CB8AC3E}">
        <p14:creationId xmlns:p14="http://schemas.microsoft.com/office/powerpoint/2010/main" val="889499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page is structured identically to the EP/EC page.  Here is the eCQM materials table, as well as measures by reporting period.  This is accessed from the drop-down, or via the homepage link directly from the featured resources box.  This page provides a listing of all the eCQMs adopted by the CMS hospital quality reporting program (QRP) and supporting materials for various reporting years.  Below the eCQM materials table is the measures list.  As with content on the EP/EC page, this eCQM table allows you to filter and sort by selecting a column header.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u="sng" kern="1200" dirty="0">
                <a:solidFill>
                  <a:schemeClr val="tx1"/>
                </a:solidFill>
                <a:effectLst/>
                <a:latin typeface="+mn-lt"/>
                <a:ea typeface="+mn-ea"/>
                <a:cs typeface="+mn-cs"/>
              </a:rPr>
              <a:t>Example</a:t>
            </a:r>
            <a:r>
              <a:rPr lang="en-US" sz="1200" b="1" kern="1200" dirty="0">
                <a:solidFill>
                  <a:schemeClr val="tx1"/>
                </a:solidFill>
                <a:effectLst/>
                <a:latin typeface="+mn-lt"/>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Click on “CMS eCQM ID”; click it again to sort it in descending order and works similarly on the EP/EC page. </a:t>
            </a:r>
          </a:p>
        </p:txBody>
      </p:sp>
      <p:sp>
        <p:nvSpPr>
          <p:cNvPr id="4" name="Slide Number Placeholder 3"/>
          <p:cNvSpPr>
            <a:spLocks noGrp="1"/>
          </p:cNvSpPr>
          <p:nvPr>
            <p:ph type="sldNum" sz="quarter" idx="10"/>
          </p:nvPr>
        </p:nvSpPr>
        <p:spPr/>
        <p:txBody>
          <a:bodyPr/>
          <a:lstStyle/>
          <a:p>
            <a:fld id="{7B898A01-842B-0042-9AB7-55364486B929}" type="slidenum">
              <a:rPr lang="en-US" smtClean="0"/>
              <a:pPr/>
              <a:t>16</a:t>
            </a:fld>
            <a:endParaRPr lang="en-US" dirty="0"/>
          </a:p>
        </p:txBody>
      </p:sp>
    </p:spTree>
    <p:extLst>
      <p:ext uri="{BB962C8B-B14F-4D97-AF65-F5344CB8AC3E}">
        <p14:creationId xmlns:p14="http://schemas.microsoft.com/office/powerpoint/2010/main" val="33872622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eCQM data element repository (</a:t>
            </a:r>
            <a:r>
              <a:rPr lang="en-US" sz="1200" kern="1200" dirty="0" err="1">
                <a:solidFill>
                  <a:schemeClr val="tx1"/>
                </a:solidFill>
                <a:effectLst/>
                <a:latin typeface="+mn-lt"/>
                <a:ea typeface="+mn-ea"/>
                <a:cs typeface="+mn-cs"/>
              </a:rPr>
              <a:t>DERep</a:t>
            </a:r>
            <a:r>
              <a:rPr lang="en-US" sz="1200" kern="1200" dirty="0">
                <a:solidFill>
                  <a:schemeClr val="tx1"/>
                </a:solidFill>
                <a:effectLst/>
                <a:latin typeface="+mn-lt"/>
                <a:ea typeface="+mn-ea"/>
                <a:cs typeface="+mn-cs"/>
              </a:rPr>
              <a:t>) is a newer feature found on the collaborative measure development (CMD) page. </a:t>
            </a:r>
            <a:endParaRPr lang="en-US" dirty="0"/>
          </a:p>
        </p:txBody>
      </p:sp>
      <p:sp>
        <p:nvSpPr>
          <p:cNvPr id="4" name="Slide Number Placeholder 3"/>
          <p:cNvSpPr>
            <a:spLocks noGrp="1"/>
          </p:cNvSpPr>
          <p:nvPr>
            <p:ph type="sldNum" sz="quarter" idx="5"/>
          </p:nvPr>
        </p:nvSpPr>
        <p:spPr/>
        <p:txBody>
          <a:bodyPr/>
          <a:lstStyle/>
          <a:p>
            <a:fld id="{7B898A01-842B-0042-9AB7-55364486B929}" type="slidenum">
              <a:rPr lang="en-US" smtClean="0"/>
              <a:pPr/>
              <a:t>17</a:t>
            </a:fld>
            <a:endParaRPr lang="en-US" dirty="0"/>
          </a:p>
        </p:txBody>
      </p:sp>
    </p:spTree>
    <p:extLst>
      <p:ext uri="{BB962C8B-B14F-4D97-AF65-F5344CB8AC3E}">
        <p14:creationId xmlns:p14="http://schemas.microsoft.com/office/powerpoint/2010/main" val="29701641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Go to the “resources” drop-down at the top and navigate to the CMD workspace here.  The CMD workspace is currently under development and will contain five modules highlighted within this wheel to promote better interaction across groups and communities that develop, implement, and report eCQMs.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18</a:t>
            </a:fld>
            <a:endParaRPr lang="en-US" dirty="0"/>
          </a:p>
        </p:txBody>
      </p:sp>
    </p:spTree>
    <p:extLst>
      <p:ext uri="{BB962C8B-B14F-4D97-AF65-F5344CB8AC3E}">
        <p14:creationId xmlns:p14="http://schemas.microsoft.com/office/powerpoint/2010/main" val="20097230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eCQM Collaborative Measure Development Workspace page, continued.</a:t>
            </a:r>
          </a:p>
        </p:txBody>
      </p:sp>
      <p:sp>
        <p:nvSpPr>
          <p:cNvPr id="4" name="Slide Number Placeholder 3"/>
          <p:cNvSpPr>
            <a:spLocks noGrp="1"/>
          </p:cNvSpPr>
          <p:nvPr>
            <p:ph type="sldNum" sz="quarter" idx="10"/>
          </p:nvPr>
        </p:nvSpPr>
        <p:spPr/>
        <p:txBody>
          <a:bodyPr/>
          <a:lstStyle/>
          <a:p>
            <a:fld id="{7B898A01-842B-0042-9AB7-55364486B929}" type="slidenum">
              <a:rPr lang="en-US" smtClean="0"/>
              <a:pPr/>
              <a:t>19</a:t>
            </a:fld>
            <a:endParaRPr lang="en-US" dirty="0"/>
          </a:p>
        </p:txBody>
      </p:sp>
    </p:spTree>
    <p:extLst>
      <p:ext uri="{BB962C8B-B14F-4D97-AF65-F5344CB8AC3E}">
        <p14:creationId xmlns:p14="http://schemas.microsoft.com/office/powerpoint/2010/main" val="4280053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CMS is committed to providing </a:t>
            </a:r>
            <a:r>
              <a:rPr lang="en-US" sz="1200" i="1" kern="1200" dirty="0">
                <a:solidFill>
                  <a:schemeClr val="tx1"/>
                </a:solidFill>
                <a:effectLst/>
                <a:latin typeface="+mn-lt"/>
                <a:ea typeface="+mn-ea"/>
                <a:cs typeface="+mn-cs"/>
              </a:rPr>
              <a:t>Education and Outreach </a:t>
            </a:r>
            <a:r>
              <a:rPr lang="en-US" sz="1200" kern="1200" dirty="0">
                <a:solidFill>
                  <a:schemeClr val="tx1"/>
                </a:solidFill>
                <a:effectLst/>
                <a:latin typeface="+mn-lt"/>
                <a:ea typeface="+mn-ea"/>
                <a:cs typeface="+mn-cs"/>
              </a:rPr>
              <a:t>opportunities about the quality measure development process to interested stakeholders to improve understanding of the process. CMS also seeks continual feedback to improve and/or expand its offerings to the healthcare quality measure development community and interested stakeholders.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date, CMS has implemented an </a:t>
            </a:r>
            <a:r>
              <a:rPr lang="en-US" sz="1200" i="1" kern="1200" dirty="0">
                <a:solidFill>
                  <a:schemeClr val="tx1"/>
                </a:solidFill>
                <a:effectLst/>
                <a:latin typeface="+mn-lt"/>
                <a:ea typeface="+mn-ea"/>
                <a:cs typeface="+mn-cs"/>
              </a:rPr>
              <a:t>Education and Outreach </a:t>
            </a:r>
            <a:r>
              <a:rPr lang="en-US" sz="1200" kern="1200" dirty="0">
                <a:solidFill>
                  <a:schemeClr val="tx1"/>
                </a:solidFill>
                <a:effectLst/>
                <a:latin typeface="+mn-lt"/>
                <a:ea typeface="+mn-ea"/>
                <a:cs typeface="+mn-cs"/>
              </a:rPr>
              <a:t>webinar series and has created resource materials that break down and explain various components and challenges in the measure development process. There are dedicated websites, listservs, and roadmap documents that are available to support those that are working in quality measure development or are just curious and want to learn more about how it is done.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1</a:t>
            </a:fld>
            <a:endParaRPr lang="en-US" dirty="0"/>
          </a:p>
        </p:txBody>
      </p:sp>
    </p:spTree>
    <p:extLst>
      <p:ext uri="{BB962C8B-B14F-4D97-AF65-F5344CB8AC3E}">
        <p14:creationId xmlns:p14="http://schemas.microsoft.com/office/powerpoint/2010/main" val="2356840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DERep contains definitions for standardized eCQM data elements currently used in CMS quality and value-based programs, i.e., CMS quality hospital reporting programs, the promoting interoperability program, and the QPP.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DERep further provides clarity for clinicians, quality measurement specialists, EHR vendors and other information technology staff when representing and mapping data required for eCQMs.  All hospital and EP/EC eCQMs are included in this initial version of the data element repository.</a:t>
            </a:r>
          </a:p>
        </p:txBody>
      </p:sp>
      <p:sp>
        <p:nvSpPr>
          <p:cNvPr id="4" name="Slide Number Placeholder 3"/>
          <p:cNvSpPr>
            <a:spLocks noGrp="1"/>
          </p:cNvSpPr>
          <p:nvPr>
            <p:ph type="sldNum" sz="quarter" idx="10"/>
          </p:nvPr>
        </p:nvSpPr>
        <p:spPr/>
        <p:txBody>
          <a:bodyPr/>
          <a:lstStyle/>
          <a:p>
            <a:fld id="{7B898A01-842B-0042-9AB7-55364486B929}" type="slidenum">
              <a:rPr lang="en-US" smtClean="0"/>
              <a:pPr/>
              <a:t>20</a:t>
            </a:fld>
            <a:endParaRPr lang="en-US" dirty="0"/>
          </a:p>
        </p:txBody>
      </p:sp>
    </p:spTree>
    <p:extLst>
      <p:ext uri="{BB962C8B-B14F-4D97-AF65-F5344CB8AC3E}">
        <p14:creationId xmlns:p14="http://schemas.microsoft.com/office/powerpoint/2010/main" val="14630616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Each of the six subsections/subcategories depicted on this screenshot contains a hyperlink that opens up to those pages whereby more content is added as available.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21</a:t>
            </a:fld>
            <a:endParaRPr lang="en-US" dirty="0"/>
          </a:p>
        </p:txBody>
      </p:sp>
    </p:spTree>
    <p:extLst>
      <p:ext uri="{BB962C8B-B14F-4D97-AF65-F5344CB8AC3E}">
        <p14:creationId xmlns:p14="http://schemas.microsoft.com/office/powerpoint/2010/main" val="2215806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Each education topic is organized by </a:t>
            </a:r>
            <a:r>
              <a:rPr lang="en-US" sz="1200" i="0" kern="1200" dirty="0">
                <a:solidFill>
                  <a:schemeClr val="tx1"/>
                </a:solidFill>
                <a:effectLst/>
                <a:latin typeface="+mn-lt"/>
                <a:ea typeface="+mn-ea"/>
                <a:cs typeface="+mn-cs"/>
              </a:rPr>
              <a:t>subtopic</a:t>
            </a:r>
            <a:r>
              <a:rPr lang="en-US" sz="1200" kern="1200" dirty="0">
                <a:solidFill>
                  <a:schemeClr val="tx1"/>
                </a:solidFill>
                <a:effectLst/>
                <a:latin typeface="+mn-lt"/>
                <a:ea typeface="+mn-ea"/>
                <a:cs typeface="+mn-cs"/>
              </a:rPr>
              <a:t>. On the general eCQMs page more recent information is found towards the top with older in descending order. The date and file type for each is provided where available. Links to PDFs, past presentations and recorded webinars posted to YouTube along with the respective PowerPoint slides are also available.</a:t>
            </a:r>
          </a:p>
        </p:txBody>
      </p:sp>
      <p:sp>
        <p:nvSpPr>
          <p:cNvPr id="4" name="Slide Number Placeholder 3"/>
          <p:cNvSpPr>
            <a:spLocks noGrp="1"/>
          </p:cNvSpPr>
          <p:nvPr>
            <p:ph type="sldNum" sz="quarter" idx="5"/>
          </p:nvPr>
        </p:nvSpPr>
        <p:spPr/>
        <p:txBody>
          <a:bodyPr/>
          <a:lstStyle/>
          <a:p>
            <a:fld id="{7B898A01-842B-0042-9AB7-55364486B929}" type="slidenum">
              <a:rPr lang="en-US" smtClean="0"/>
              <a:pPr/>
              <a:t>22</a:t>
            </a:fld>
            <a:endParaRPr lang="en-US" dirty="0"/>
          </a:p>
        </p:txBody>
      </p:sp>
    </p:spTree>
    <p:extLst>
      <p:ext uri="{BB962C8B-B14F-4D97-AF65-F5344CB8AC3E}">
        <p14:creationId xmlns:p14="http://schemas.microsoft.com/office/powerpoint/2010/main" val="5031859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eCQM implementation checklist page assumes that a healthcare practice has determined upon which measures they intend to report.  It provides necessary technical steps for health IT developers, implementers and healthcare organizations to update their systems and processes with eCQM annual updates for the upcoming reporting or performance period. The most recent eCQM annual update should be applied to your systems for use in electronic quality reporting.  </a:t>
            </a:r>
            <a:endParaRPr lang="en-US" dirty="0"/>
          </a:p>
        </p:txBody>
      </p:sp>
      <p:sp>
        <p:nvSpPr>
          <p:cNvPr id="4" name="Slide Number Placeholder 3"/>
          <p:cNvSpPr>
            <a:spLocks noGrp="1"/>
          </p:cNvSpPr>
          <p:nvPr>
            <p:ph type="sldNum" sz="quarter" idx="5"/>
          </p:nvPr>
        </p:nvSpPr>
        <p:spPr/>
        <p:txBody>
          <a:bodyPr/>
          <a:lstStyle/>
          <a:p>
            <a:fld id="{7B898A01-842B-0042-9AB7-55364486B929}" type="slidenum">
              <a:rPr lang="en-US" smtClean="0"/>
              <a:pPr/>
              <a:t>23</a:t>
            </a:fld>
            <a:endParaRPr lang="en-US" dirty="0"/>
          </a:p>
        </p:txBody>
      </p:sp>
    </p:spTree>
    <p:extLst>
      <p:ext uri="{BB962C8B-B14F-4D97-AF65-F5344CB8AC3E}">
        <p14:creationId xmlns:p14="http://schemas.microsoft.com/office/powerpoint/2010/main" val="8394235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page is broken up into two sections: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u="sng" kern="1200" dirty="0">
                <a:solidFill>
                  <a:schemeClr val="tx1"/>
                </a:solidFill>
                <a:effectLst/>
                <a:latin typeface="+mn-lt"/>
                <a:ea typeface="+mn-ea"/>
                <a:cs typeface="+mn-cs"/>
              </a:rPr>
              <a:t>Pre-checklist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Provides five steps that a health IT vendor or eCQM implementer should consider performing before updating their systems and workflow processes based on the latest eCQM requirements.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u="sng" kern="1200" dirty="0">
                <a:solidFill>
                  <a:schemeClr val="tx1"/>
                </a:solidFill>
                <a:effectLst/>
                <a:latin typeface="+mn-lt"/>
                <a:ea typeface="+mn-ea"/>
                <a:cs typeface="+mn-cs"/>
              </a:rPr>
              <a:t>Checklist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Provides six different steps that should be performed in order to update your system and workflow processes based on those latest eCQM requirements.</a:t>
            </a:r>
          </a:p>
          <a:p>
            <a:endParaRPr lang="en-US" dirty="0"/>
          </a:p>
        </p:txBody>
      </p:sp>
      <p:sp>
        <p:nvSpPr>
          <p:cNvPr id="4" name="Slide Number Placeholder 3"/>
          <p:cNvSpPr>
            <a:spLocks noGrp="1"/>
          </p:cNvSpPr>
          <p:nvPr>
            <p:ph type="sldNum" sz="quarter" idx="5"/>
          </p:nvPr>
        </p:nvSpPr>
        <p:spPr/>
        <p:txBody>
          <a:bodyPr/>
          <a:lstStyle/>
          <a:p>
            <a:fld id="{7B898A01-842B-0042-9AB7-55364486B929}" type="slidenum">
              <a:rPr lang="en-US" smtClean="0"/>
              <a:pPr/>
              <a:t>24</a:t>
            </a:fld>
            <a:endParaRPr lang="en-US" dirty="0"/>
          </a:p>
        </p:txBody>
      </p:sp>
    </p:spTree>
    <p:extLst>
      <p:ext uri="{BB962C8B-B14F-4D97-AF65-F5344CB8AC3E}">
        <p14:creationId xmlns:p14="http://schemas.microsoft.com/office/powerpoint/2010/main" val="7575106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tools and key resources page is accessible via the resources drop-down, and then going to eCQI tools and resources.  The first page under the “about” tab is this eCQM informational tools, resources and collaboration graphic called the </a:t>
            </a:r>
            <a:r>
              <a:rPr lang="en-US" sz="1200" i="1" kern="1200" dirty="0">
                <a:solidFill>
                  <a:schemeClr val="tx1"/>
                </a:solidFill>
                <a:effectLst/>
                <a:latin typeface="+mn-lt"/>
                <a:ea typeface="+mn-ea"/>
                <a:cs typeface="+mn-cs"/>
              </a:rPr>
              <a:t>InfoTRAC, </a:t>
            </a:r>
            <a:r>
              <a:rPr lang="en-US" sz="1200" kern="1200" dirty="0">
                <a:solidFill>
                  <a:schemeClr val="tx1"/>
                </a:solidFill>
                <a:effectLst/>
                <a:latin typeface="+mn-lt"/>
                <a:ea typeface="+mn-ea"/>
                <a:cs typeface="+mn-cs"/>
              </a:rPr>
              <a:t>which provides an in-depth overview of tools, standards and resources used in the various stages of the eCQM lifecycle.  Users may find references and links to tools and resources specific to their areas of interest.  By hovering over the links you will see a popup of definitions.  There are links to open a new browser session that will take you to that tool or resource location.  </a:t>
            </a:r>
          </a:p>
          <a:p>
            <a:endParaRPr lang="en-US" sz="1200" kern="1200" dirty="0">
              <a:solidFill>
                <a:schemeClr val="tx1"/>
              </a:solidFill>
              <a:effectLst/>
              <a:latin typeface="+mn-lt"/>
              <a:ea typeface="+mn-ea"/>
              <a:cs typeface="+mn-cs"/>
            </a:endParaRPr>
          </a:p>
          <a:p>
            <a:r>
              <a:rPr lang="en-US" sz="1200" b="1" u="sng" kern="1200" dirty="0">
                <a:solidFill>
                  <a:schemeClr val="tx1"/>
                </a:solidFill>
                <a:effectLst/>
                <a:latin typeface="+mn-lt"/>
                <a:ea typeface="+mn-ea"/>
                <a:cs typeface="+mn-cs"/>
              </a:rPr>
              <a:t>Example</a:t>
            </a:r>
            <a:r>
              <a:rPr lang="en-US" sz="1200" b="1" kern="1200" dirty="0">
                <a:solidFill>
                  <a:schemeClr val="tx1"/>
                </a:solidFill>
                <a:effectLst/>
                <a:latin typeface="+mn-lt"/>
                <a:ea typeface="+mn-ea"/>
                <a:cs typeface="+mn-cs"/>
              </a:rPr>
              <a: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Click on the CMS Measures Inventory Tool (CMIT) to go out to that resource.</a:t>
            </a:r>
            <a:endParaRPr lang="en-US" dirty="0">
              <a:effectLst/>
            </a:endParaRPr>
          </a:p>
          <a:p>
            <a:endParaRPr lang="en-US" dirty="0"/>
          </a:p>
        </p:txBody>
      </p:sp>
      <p:sp>
        <p:nvSpPr>
          <p:cNvPr id="4" name="Slide Number Placeholder 3"/>
          <p:cNvSpPr>
            <a:spLocks noGrp="1"/>
          </p:cNvSpPr>
          <p:nvPr>
            <p:ph type="sldNum" sz="quarter" idx="5"/>
          </p:nvPr>
        </p:nvSpPr>
        <p:spPr/>
        <p:txBody>
          <a:bodyPr/>
          <a:lstStyle/>
          <a:p>
            <a:fld id="{7B898A01-842B-0042-9AB7-55364486B929}" type="slidenum">
              <a:rPr lang="en-US" smtClean="0"/>
              <a:pPr/>
              <a:t>25</a:t>
            </a:fld>
            <a:endParaRPr lang="en-US" dirty="0"/>
          </a:p>
        </p:txBody>
      </p:sp>
    </p:spTree>
    <p:extLst>
      <p:ext uri="{BB962C8B-B14F-4D97-AF65-F5344CB8AC3E}">
        <p14:creationId xmlns:p14="http://schemas.microsoft.com/office/powerpoint/2010/main" val="8890598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898A01-842B-0042-9AB7-55364486B929}" type="slidenum">
              <a:rPr lang="en-US" smtClean="0"/>
              <a:pPr/>
              <a:t>26</a:t>
            </a:fld>
            <a:endParaRPr lang="en-US" dirty="0"/>
          </a:p>
        </p:txBody>
      </p:sp>
    </p:spTree>
    <p:extLst>
      <p:ext uri="{BB962C8B-B14F-4D97-AF65-F5344CB8AC3E}">
        <p14:creationId xmlns:p14="http://schemas.microsoft.com/office/powerpoint/2010/main" val="35316049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standards and tools versions chart is used in the development and use of eCQMs for each reporting or performance period.  The current or next year is automatically listed on this table with previous years located via a drop-down menu by selecting “apply.”  The downloadable PDF of the full table is accessible via a link underneath the chart.</a:t>
            </a:r>
            <a:endParaRPr lang="en-US" dirty="0">
              <a:effectLst/>
            </a:endParaRPr>
          </a:p>
        </p:txBody>
      </p:sp>
      <p:sp>
        <p:nvSpPr>
          <p:cNvPr id="4" name="Slide Number Placeholder 3"/>
          <p:cNvSpPr>
            <a:spLocks noGrp="1"/>
          </p:cNvSpPr>
          <p:nvPr>
            <p:ph type="sldNum" sz="quarter" idx="5"/>
          </p:nvPr>
        </p:nvSpPr>
        <p:spPr/>
        <p:txBody>
          <a:bodyPr/>
          <a:lstStyle/>
          <a:p>
            <a:fld id="{7B898A01-842B-0042-9AB7-55364486B929}" type="slidenum">
              <a:rPr lang="en-US" smtClean="0"/>
              <a:pPr/>
              <a:t>27</a:t>
            </a:fld>
            <a:endParaRPr lang="en-US" dirty="0"/>
          </a:p>
        </p:txBody>
      </p:sp>
    </p:spTree>
    <p:extLst>
      <p:ext uri="{BB962C8B-B14F-4D97-AF65-F5344CB8AC3E}">
        <p14:creationId xmlns:p14="http://schemas.microsoft.com/office/powerpoint/2010/main" val="37800061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eCQI tools and resources library — the tools library used for eCQI — is organized in alphabetical order.  Contained is a full list of different tools.  Each page contains a brief description of that tool or resource, a category for when it’s used, who uses it, and a link to the tools and resources.</a:t>
            </a:r>
          </a:p>
        </p:txBody>
      </p:sp>
      <p:sp>
        <p:nvSpPr>
          <p:cNvPr id="4" name="Slide Number Placeholder 3"/>
          <p:cNvSpPr>
            <a:spLocks noGrp="1"/>
          </p:cNvSpPr>
          <p:nvPr>
            <p:ph type="sldNum" sz="quarter" idx="5"/>
          </p:nvPr>
        </p:nvSpPr>
        <p:spPr/>
        <p:txBody>
          <a:bodyPr/>
          <a:lstStyle/>
          <a:p>
            <a:fld id="{7B898A01-842B-0042-9AB7-55364486B929}" type="slidenum">
              <a:rPr lang="en-US" smtClean="0"/>
              <a:pPr/>
              <a:t>28</a:t>
            </a:fld>
            <a:endParaRPr lang="en-US" dirty="0"/>
          </a:p>
        </p:txBody>
      </p:sp>
    </p:spTree>
    <p:extLst>
      <p:ext uri="{BB962C8B-B14F-4D97-AF65-F5344CB8AC3E}">
        <p14:creationId xmlns:p14="http://schemas.microsoft.com/office/powerpoint/2010/main" val="37415372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Four eCQI technical standards are used in development, testing implementation and reporting of eCQMs — Clinical Quality Language (CQL), Health Quality Measure Format (HQMF), Quality Data Model (QDM), Quality Reporting Document Architecture (QRDA).  Locate those pages by going to the resources tab at the top and clicking the eCQI standards CQL, HQMF, QDM, QRDA.   </a:t>
            </a:r>
          </a:p>
          <a:p>
            <a:r>
              <a:rPr lang="en-US" sz="1200" kern="1200" dirty="0">
                <a:solidFill>
                  <a:schemeClr val="tx1"/>
                </a:solidFill>
                <a:effectLst/>
                <a:latin typeface="+mn-lt"/>
                <a:ea typeface="+mn-ea"/>
                <a:cs typeface="+mn-cs"/>
              </a:rPr>
              <a:t> </a:t>
            </a:r>
          </a:p>
          <a:p>
            <a:r>
              <a:rPr lang="en-US" sz="1200" b="1" u="sng" kern="1200" dirty="0">
                <a:solidFill>
                  <a:schemeClr val="tx1"/>
                </a:solidFill>
                <a:effectLst/>
                <a:latin typeface="+mn-lt"/>
                <a:ea typeface="+mn-ea"/>
                <a:cs typeface="+mn-cs"/>
              </a:rPr>
              <a:t>Example</a:t>
            </a:r>
            <a:r>
              <a:rPr lang="en-US" sz="1200" kern="1200" dirty="0">
                <a:solidFill>
                  <a:schemeClr val="tx1"/>
                </a:solidFill>
                <a:effectLst/>
                <a:latin typeface="+mn-lt"/>
                <a:ea typeface="+mn-ea"/>
                <a:cs typeface="+mn-cs"/>
              </a:rPr>
              <a: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QRDA is a standard document format for the exchange of eCQM data when reporting.  The “about” tab has links to download the last two years’ files for QRDA category I which is for hospitals, and QRDA category III.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Also available is the implementation guide and ZIP file containing schematrons and sample files for 2019-’20.  For years 2017 dating back to 2014 select “previous versions.”  Only the QDM and QRDA pages have sections with documents related to previous versions.</a:t>
            </a:r>
          </a:p>
        </p:txBody>
      </p:sp>
      <p:sp>
        <p:nvSpPr>
          <p:cNvPr id="4" name="Slide Number Placeholder 3"/>
          <p:cNvSpPr>
            <a:spLocks noGrp="1"/>
          </p:cNvSpPr>
          <p:nvPr>
            <p:ph type="sldNum" sz="quarter" idx="5"/>
          </p:nvPr>
        </p:nvSpPr>
        <p:spPr/>
        <p:txBody>
          <a:bodyPr/>
          <a:lstStyle/>
          <a:p>
            <a:fld id="{7B898A01-842B-0042-9AB7-55364486B929}" type="slidenum">
              <a:rPr lang="en-US" smtClean="0"/>
              <a:pPr/>
              <a:t>29</a:t>
            </a:fld>
            <a:endParaRPr lang="en-US" dirty="0"/>
          </a:p>
        </p:txBody>
      </p:sp>
    </p:spTree>
    <p:extLst>
      <p:ext uri="{BB962C8B-B14F-4D97-AF65-F5344CB8AC3E}">
        <p14:creationId xmlns:p14="http://schemas.microsoft.com/office/powerpoint/2010/main" val="26577963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a:t>
            </a:fld>
            <a:endParaRPr lang="en-US" dirty="0"/>
          </a:p>
        </p:txBody>
      </p:sp>
    </p:spTree>
    <p:extLst>
      <p:ext uri="{BB962C8B-B14F-4D97-AF65-F5344CB8AC3E}">
        <p14:creationId xmlns:p14="http://schemas.microsoft.com/office/powerpoint/2010/main" val="10582865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“engage in eCQI,” the federal government and private stakeholders provide opportunities for stakeholders such as yourself to actively engage in eCQI efforts through open meetings, public comment periods, expert panels, and educational events.  You would visit this page for a recently updated list of opportunities and ways to become involved, along with additional useful links.</a:t>
            </a:r>
            <a:endParaRPr lang="en-US" dirty="0">
              <a:effectLst/>
            </a:endParaRPr>
          </a:p>
          <a:p>
            <a:endParaRPr lang="en-US" dirty="0"/>
          </a:p>
        </p:txBody>
      </p:sp>
      <p:sp>
        <p:nvSpPr>
          <p:cNvPr id="4" name="Slide Number Placeholder 3"/>
          <p:cNvSpPr>
            <a:spLocks noGrp="1"/>
          </p:cNvSpPr>
          <p:nvPr>
            <p:ph type="sldNum" sz="quarter" idx="5"/>
          </p:nvPr>
        </p:nvSpPr>
        <p:spPr/>
        <p:txBody>
          <a:bodyPr/>
          <a:lstStyle/>
          <a:p>
            <a:fld id="{7B898A01-842B-0042-9AB7-55364486B929}" type="slidenum">
              <a:rPr lang="en-US" smtClean="0"/>
              <a:pPr/>
              <a:t>30</a:t>
            </a:fld>
            <a:endParaRPr lang="en-US" dirty="0"/>
          </a:p>
        </p:txBody>
      </p:sp>
    </p:spTree>
    <p:extLst>
      <p:ext uri="{BB962C8B-B14F-4D97-AF65-F5344CB8AC3E}">
        <p14:creationId xmlns:p14="http://schemas.microsoft.com/office/powerpoint/2010/main" val="26103643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 create an account select the sign-in link at the top right; click “create an account.”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Once you have an account, it will allow you to register on the resource center and subscribe to specific sections of the site, and whenever content is added/changed you’ll receive an </a:t>
            </a:r>
            <a:r>
              <a:rPr lang="en-US" sz="1200" i="0" kern="1200" dirty="0">
                <a:solidFill>
                  <a:schemeClr val="tx1"/>
                </a:solidFill>
                <a:effectLst/>
                <a:latin typeface="+mn-lt"/>
                <a:ea typeface="+mn-ea"/>
                <a:cs typeface="+mn-cs"/>
              </a:rPr>
              <a:t>alert</a:t>
            </a:r>
            <a:r>
              <a:rPr lang="en-US" sz="1200" kern="1200" dirty="0">
                <a:solidFill>
                  <a:schemeClr val="tx1"/>
                </a:solidFill>
                <a:effectLst/>
                <a:latin typeface="+mn-lt"/>
                <a:ea typeface="+mn-ea"/>
                <a:cs typeface="+mn-cs"/>
              </a:rPr>
              <a:t>.  If you’re curious about the educational resources, you can go to the education page and receive updates.  Further instructions are available in the FAQs section which is found in the “about” tab and resource center FAQs.</a:t>
            </a:r>
          </a:p>
          <a:p>
            <a:endParaRPr lang="en-US" dirty="0"/>
          </a:p>
        </p:txBody>
      </p:sp>
      <p:sp>
        <p:nvSpPr>
          <p:cNvPr id="4" name="Slide Number Placeholder 3"/>
          <p:cNvSpPr>
            <a:spLocks noGrp="1"/>
          </p:cNvSpPr>
          <p:nvPr>
            <p:ph type="sldNum" sz="quarter" idx="5"/>
          </p:nvPr>
        </p:nvSpPr>
        <p:spPr/>
        <p:txBody>
          <a:bodyPr/>
          <a:lstStyle/>
          <a:p>
            <a:fld id="{7B898A01-842B-0042-9AB7-55364486B929}" type="slidenum">
              <a:rPr lang="en-US" smtClean="0"/>
              <a:pPr/>
              <a:t>31</a:t>
            </a:fld>
            <a:endParaRPr lang="en-US" dirty="0"/>
          </a:p>
        </p:txBody>
      </p:sp>
    </p:spTree>
    <p:extLst>
      <p:ext uri="{BB962C8B-B14F-4D97-AF65-F5344CB8AC3E}">
        <p14:creationId xmlns:p14="http://schemas.microsoft.com/office/powerpoint/2010/main" val="40919120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At the bottom of this website are external links to other CMS sites.  You can learn how to reach the resource center team and receive assistance from other CMS programs.  Just a reminder, we always appreciate your feedback and suggestions.</a:t>
            </a:r>
            <a:endParaRPr lang="en-US" dirty="0"/>
          </a:p>
        </p:txBody>
      </p:sp>
      <p:sp>
        <p:nvSpPr>
          <p:cNvPr id="4" name="Slide Number Placeholder 3"/>
          <p:cNvSpPr>
            <a:spLocks noGrp="1"/>
          </p:cNvSpPr>
          <p:nvPr>
            <p:ph type="sldNum" sz="quarter" idx="5"/>
          </p:nvPr>
        </p:nvSpPr>
        <p:spPr/>
        <p:txBody>
          <a:bodyPr/>
          <a:lstStyle/>
          <a:p>
            <a:fld id="{7B898A01-842B-0042-9AB7-55364486B929}" type="slidenum">
              <a:rPr lang="en-US" smtClean="0"/>
              <a:pPr/>
              <a:t>32</a:t>
            </a:fld>
            <a:endParaRPr lang="en-US" dirty="0"/>
          </a:p>
        </p:txBody>
      </p:sp>
    </p:spTree>
    <p:extLst>
      <p:ext uri="{BB962C8B-B14F-4D97-AF65-F5344CB8AC3E}">
        <p14:creationId xmlns:p14="http://schemas.microsoft.com/office/powerpoint/2010/main" val="10021248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898A01-842B-0042-9AB7-55364486B929}" type="slidenum">
              <a:rPr lang="en-US" smtClean="0"/>
              <a:pPr/>
              <a:t>33</a:t>
            </a:fld>
            <a:endParaRPr lang="en-US" dirty="0"/>
          </a:p>
        </p:txBody>
      </p:sp>
    </p:spTree>
    <p:extLst>
      <p:ext uri="{BB962C8B-B14F-4D97-AF65-F5344CB8AC3E}">
        <p14:creationId xmlns:p14="http://schemas.microsoft.com/office/powerpoint/2010/main" val="27748860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34</a:t>
            </a:fld>
            <a:endParaRPr lang="en-US" dirty="0"/>
          </a:p>
        </p:txBody>
      </p:sp>
    </p:spTree>
    <p:extLst>
      <p:ext uri="{BB962C8B-B14F-4D97-AF65-F5344CB8AC3E}">
        <p14:creationId xmlns:p14="http://schemas.microsoft.com/office/powerpoint/2010/main" val="23589530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35</a:t>
            </a:fld>
            <a:endParaRPr lang="en-US" dirty="0"/>
          </a:p>
        </p:txBody>
      </p:sp>
    </p:spTree>
    <p:extLst>
      <p:ext uri="{BB962C8B-B14F-4D97-AF65-F5344CB8AC3E}">
        <p14:creationId xmlns:p14="http://schemas.microsoft.com/office/powerpoint/2010/main" val="177614660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36</a:t>
            </a:fld>
            <a:endParaRPr lang="en-US" dirty="0"/>
          </a:p>
        </p:txBody>
      </p:sp>
    </p:spTree>
    <p:extLst>
      <p:ext uri="{BB962C8B-B14F-4D97-AF65-F5344CB8AC3E}">
        <p14:creationId xmlns:p14="http://schemas.microsoft.com/office/powerpoint/2010/main" val="3534257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eCQI Resource Center is a one-stop shop for </a:t>
            </a:r>
            <a:r>
              <a:rPr lang="en-US" sz="1200" kern="1200" dirty="0">
                <a:solidFill>
                  <a:schemeClr val="tx1"/>
                </a:solidFill>
                <a:latin typeface="+mn-lt"/>
                <a:ea typeface="+mn-ea"/>
                <a:cs typeface="+mn-cs"/>
              </a:rPr>
              <a:t>the most current resources for eCQI </a:t>
            </a:r>
            <a:r>
              <a:rPr lang="en-US" dirty="0"/>
              <a:t>such as: eCQMs, eCQI standards, tools and resources.</a:t>
            </a:r>
            <a:endParaRPr lang="en-US" dirty="0">
              <a:solidFill>
                <a:schemeClr val="tx1"/>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4</a:t>
            </a:fld>
            <a:endParaRPr lang="en-US" dirty="0"/>
          </a:p>
        </p:txBody>
      </p:sp>
    </p:spTree>
    <p:extLst>
      <p:ext uri="{BB962C8B-B14F-4D97-AF65-F5344CB8AC3E}">
        <p14:creationId xmlns:p14="http://schemas.microsoft.com/office/powerpoint/2010/main" val="27621583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eCQI Resource Center was the product of strategic planning and collaboration across CMS and the Office of the National Coordinator for Health Information Technology (ONC) in response to stakeholder requests to centralize the eCQI information.  The resource center was designed to better meet the needs of providers, measure developers, measure stewards and health IT vendors engaged in the health IT-enabled quality improvement.  </a:t>
            </a:r>
            <a:endParaRPr lang="en-US" dirty="0">
              <a:effectLst/>
            </a:endParaRPr>
          </a:p>
        </p:txBody>
      </p:sp>
      <p:sp>
        <p:nvSpPr>
          <p:cNvPr id="4" name="Slide Number Placeholder 3"/>
          <p:cNvSpPr>
            <a:spLocks noGrp="1"/>
          </p:cNvSpPr>
          <p:nvPr>
            <p:ph type="sldNum" sz="quarter" idx="5"/>
          </p:nvPr>
        </p:nvSpPr>
        <p:spPr/>
        <p:txBody>
          <a:bodyPr/>
          <a:lstStyle/>
          <a:p>
            <a:fld id="{7B898A01-842B-0042-9AB7-55364486B929}" type="slidenum">
              <a:rPr lang="en-US" smtClean="0"/>
              <a:pPr/>
              <a:t>5</a:t>
            </a:fld>
            <a:endParaRPr lang="en-US" dirty="0"/>
          </a:p>
        </p:txBody>
      </p:sp>
    </p:spTree>
    <p:extLst>
      <p:ext uri="{BB962C8B-B14F-4D97-AF65-F5344CB8AC3E}">
        <p14:creationId xmlns:p14="http://schemas.microsoft.com/office/powerpoint/2010/main" val="2792767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898A01-842B-0042-9AB7-55364486B929}" type="slidenum">
              <a:rPr lang="en-US" smtClean="0"/>
              <a:pPr/>
              <a:t>6</a:t>
            </a:fld>
            <a:endParaRPr lang="en-US" dirty="0"/>
          </a:p>
        </p:txBody>
      </p:sp>
    </p:spTree>
    <p:extLst>
      <p:ext uri="{BB962C8B-B14F-4D97-AF65-F5344CB8AC3E}">
        <p14:creationId xmlns:p14="http://schemas.microsoft.com/office/powerpoint/2010/main" val="4183104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The large blue tile currently highlighting the “Updated eCQM Specifications and eCQM Materials for 2020 Reporting” is routinely updated to feature new content.  </a:t>
            </a:r>
          </a:p>
          <a:p>
            <a:r>
              <a:rPr lang="en-US" sz="1200" kern="1200" dirty="0">
                <a:solidFill>
                  <a:schemeClr val="tx1"/>
                </a:solidFill>
                <a:effectLst/>
                <a:latin typeface="+mn-lt"/>
                <a:ea typeface="+mn-ea"/>
                <a:cs typeface="+mn-cs"/>
              </a:rPr>
              <a:t> </a:t>
            </a:r>
          </a:p>
          <a:p>
            <a:pPr marL="0" indent="0">
              <a:buFont typeface="Arial" panose="020B0604020202020204" pitchFamily="34" charset="0"/>
              <a:buNone/>
            </a:pPr>
            <a:r>
              <a:rPr lang="en-US" sz="1200" i="0" kern="1200" dirty="0">
                <a:solidFill>
                  <a:schemeClr val="tx1"/>
                </a:solidFill>
                <a:effectLst/>
                <a:latin typeface="+mn-lt"/>
                <a:ea typeface="+mn-ea"/>
                <a:cs typeface="+mn-cs"/>
              </a:rPr>
              <a:t>Featured resources </a:t>
            </a:r>
            <a:r>
              <a:rPr lang="en-US" sz="1200" kern="1200" dirty="0">
                <a:solidFill>
                  <a:schemeClr val="tx1"/>
                </a:solidFill>
                <a:effectLst/>
                <a:latin typeface="+mn-lt"/>
                <a:ea typeface="+mn-ea"/>
                <a:cs typeface="+mn-cs"/>
              </a:rPr>
              <a:t>has links to the EP/EC eCQMs page; the eligible hospital (EH) and the critical access hospital (CAH) eCQM page, as well as educational resources with navigation directly to those pages.  </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en-US" sz="1200" kern="1200" dirty="0">
                <a:solidFill>
                  <a:schemeClr val="tx1"/>
                </a:solidFill>
                <a:effectLst/>
                <a:latin typeface="+mn-lt"/>
                <a:ea typeface="+mn-ea"/>
                <a:cs typeface="+mn-cs"/>
              </a:rPr>
              <a:t>The drop-down menus across the top allow for easy navigation to major topic areas on the website.  The “about” page contains the FAQs page, which focuses on more specific information regarding answers to FAQs.  Included is a glossary of eCQI terms which provides definitions for terms used in conjunction with eCQMs and eCQI, as well as an engage eCQI page and upcoming events.</a:t>
            </a:r>
          </a:p>
          <a:p>
            <a:endParaRPr lang="en-US" dirty="0"/>
          </a:p>
        </p:txBody>
      </p:sp>
      <p:sp>
        <p:nvSpPr>
          <p:cNvPr id="4" name="Slide Number Placeholder 3"/>
          <p:cNvSpPr>
            <a:spLocks noGrp="1"/>
          </p:cNvSpPr>
          <p:nvPr>
            <p:ph type="sldNum" sz="quarter" idx="5"/>
          </p:nvPr>
        </p:nvSpPr>
        <p:spPr/>
        <p:txBody>
          <a:bodyPr/>
          <a:lstStyle/>
          <a:p>
            <a:fld id="{7B898A01-842B-0042-9AB7-55364486B929}" type="slidenum">
              <a:rPr lang="en-US" smtClean="0"/>
              <a:pPr/>
              <a:t>7</a:t>
            </a:fld>
            <a:endParaRPr lang="en-US" dirty="0"/>
          </a:p>
        </p:txBody>
      </p:sp>
    </p:spTree>
    <p:extLst>
      <p:ext uri="{BB962C8B-B14F-4D97-AF65-F5344CB8AC3E}">
        <p14:creationId xmlns:p14="http://schemas.microsoft.com/office/powerpoint/2010/main" val="1225909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Each of the news and events links can be opened to review the full information contained for each.  Users are encouraged to submit news and events via the eCQI Resource Center email account.  These announcements are reviewed by appropriate federal staff and approved before posting. </a:t>
            </a:r>
          </a:p>
          <a:p>
            <a:r>
              <a:rPr lang="en-US" sz="1200" kern="1200" dirty="0">
                <a:solidFill>
                  <a:schemeClr val="tx1"/>
                </a:solidFill>
                <a:effectLst/>
                <a:latin typeface="+mn-lt"/>
                <a:ea typeface="+mn-ea"/>
                <a:cs typeface="+mn-cs"/>
              </a:rPr>
              <a:t> </a:t>
            </a:r>
          </a:p>
          <a:p>
            <a:r>
              <a:rPr lang="en-US" sz="1200" b="1" u="sng" kern="1200" dirty="0">
                <a:solidFill>
                  <a:schemeClr val="tx1"/>
                </a:solidFill>
                <a:effectLst/>
                <a:latin typeface="+mn-lt"/>
                <a:ea typeface="+mn-ea"/>
                <a:cs typeface="+mn-cs"/>
              </a:rPr>
              <a:t>Example</a:t>
            </a:r>
            <a:r>
              <a:rPr lang="en-US" sz="1200" kern="1200" dirty="0">
                <a:solidFill>
                  <a:schemeClr val="tx1"/>
                </a:solidFill>
                <a:effectLst/>
                <a:latin typeface="+mn-lt"/>
                <a:ea typeface="+mn-ea"/>
                <a:cs typeface="+mn-cs"/>
              </a:rPr>
              <a: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Clicking on the event for “MACRA </a:t>
            </a:r>
            <a:r>
              <a:rPr lang="en-US" sz="1200" i="1" kern="1200" dirty="0">
                <a:solidFill>
                  <a:schemeClr val="tx1"/>
                </a:solidFill>
                <a:effectLst/>
                <a:latin typeface="+mn-lt"/>
                <a:ea typeface="+mn-ea"/>
                <a:cs typeface="+mn-cs"/>
              </a:rPr>
              <a:t>Info Session,” </a:t>
            </a:r>
            <a:r>
              <a:rPr lang="en-US" sz="1200" kern="1200" dirty="0">
                <a:solidFill>
                  <a:schemeClr val="tx1"/>
                </a:solidFill>
                <a:effectLst/>
                <a:latin typeface="+mn-lt"/>
                <a:ea typeface="+mn-ea"/>
                <a:cs typeface="+mn-cs"/>
              </a:rPr>
              <a:t>throughout the site there are “hover overs” that are pulled from the glossary or the eCQI tools and resources library.  You can hover over certain terms throughout the site. </a:t>
            </a: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8</a:t>
            </a:fld>
            <a:endParaRPr lang="en-US" dirty="0"/>
          </a:p>
        </p:txBody>
      </p:sp>
    </p:spTree>
    <p:extLst>
      <p:ext uri="{BB962C8B-B14F-4D97-AF65-F5344CB8AC3E}">
        <p14:creationId xmlns:p14="http://schemas.microsoft.com/office/powerpoint/2010/main" val="3599748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“about eCQMs” page includes detailed information about eCQMs as well as an introduction to them; how they’re structured and their accompanying data standards. </a:t>
            </a:r>
            <a:endParaRPr lang="en-US" sz="1200" baseline="0"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9</a:t>
            </a:fld>
            <a:endParaRPr lang="en-US" dirty="0"/>
          </a:p>
        </p:txBody>
      </p:sp>
    </p:spTree>
    <p:extLst>
      <p:ext uri="{BB962C8B-B14F-4D97-AF65-F5344CB8AC3E}">
        <p14:creationId xmlns:p14="http://schemas.microsoft.com/office/powerpoint/2010/main" val="9802081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81000" y="2438400"/>
            <a:ext cx="5638800"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1350444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76200" y="-28738"/>
            <a:ext cx="9244148" cy="1447800"/>
          </a:xfrm>
        </p:spPr>
        <p:txBody>
          <a:bodyPr/>
          <a:lstStyle/>
          <a:p>
            <a:r>
              <a:rPr lang="en-US" dirty="0"/>
              <a:t>Click to edit Master title style</a:t>
            </a:r>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2133600"/>
            <a:ext cx="7735946" cy="2667000"/>
          </a:xfrm>
          <a:prstGeom prst="rect">
            <a:avLst/>
          </a:prstGeom>
        </p:spPr>
      </p:pic>
      <p:sp>
        <p:nvSpPr>
          <p:cNvPr id="14" name="Text Placeholder 2"/>
          <p:cNvSpPr>
            <a:spLocks noGrp="1"/>
          </p:cNvSpPr>
          <p:nvPr>
            <p:ph type="body" sz="quarter" idx="10" hasCustomPrompt="1"/>
          </p:nvPr>
        </p:nvSpPr>
        <p:spPr>
          <a:xfrm>
            <a:off x="304800" y="5029200"/>
            <a:ext cx="8534400" cy="7620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5" name="Text Placeholder 2"/>
          <p:cNvSpPr>
            <a:spLocks noGrp="1"/>
          </p:cNvSpPr>
          <p:nvPr>
            <p:ph type="body" sz="quarter" idx="11" hasCustomPrompt="1"/>
          </p:nvPr>
        </p:nvSpPr>
        <p:spPr>
          <a:xfrm>
            <a:off x="304800" y="5867400"/>
            <a:ext cx="8534400" cy="6858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Tree>
    <p:extLst>
      <p:ext uri="{BB962C8B-B14F-4D97-AF65-F5344CB8AC3E}">
        <p14:creationId xmlns:p14="http://schemas.microsoft.com/office/powerpoint/2010/main" val="3264712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extBox 1"/>
          <p:cNvSpPr txBox="1"/>
          <p:nvPr userDrawn="1"/>
        </p:nvSpPr>
        <p:spPr>
          <a:xfrm>
            <a:off x="8610600" y="6349727"/>
            <a:ext cx="457200" cy="276999"/>
          </a:xfrm>
          <a:prstGeom prst="rect">
            <a:avLst/>
          </a:prstGeom>
          <a:noFill/>
        </p:spPr>
        <p:txBody>
          <a:bodyPr wrap="square" rtlCol="0">
            <a:spAutoFit/>
          </a:bodyPr>
          <a:lstStyle/>
          <a:p>
            <a:fld id="{289D94F3-14B9-4CA5-821A-C6F60549434F}" type="slidenum">
              <a:rPr lang="en-US" sz="1200" smtClean="0"/>
              <a:pPr/>
              <a:t>‹#›</a:t>
            </a:fld>
            <a:endParaRPr lang="en-US" sz="1200" dirty="0"/>
          </a:p>
        </p:txBody>
      </p:sp>
      <p:sp>
        <p:nvSpPr>
          <p:cNvPr id="3" name="Date Placeholder 2"/>
          <p:cNvSpPr>
            <a:spLocks noGrp="1"/>
          </p:cNvSpPr>
          <p:nvPr>
            <p:ph type="dt" sz="half" idx="10"/>
          </p:nvPr>
        </p:nvSpPr>
        <p:spPr>
          <a:xfrm>
            <a:off x="1828800" y="5534794"/>
            <a:ext cx="2133600" cy="365125"/>
          </a:xfrm>
        </p:spPr>
        <p:txBody>
          <a:bodyPr/>
          <a:lstStyle/>
          <a:p>
            <a:endParaRPr lang="en-US" dirty="0"/>
          </a:p>
        </p:txBody>
      </p:sp>
      <p:sp>
        <p:nvSpPr>
          <p:cNvPr id="7" name="Slide Number Placeholder 6"/>
          <p:cNvSpPr>
            <a:spLocks noGrp="1"/>
          </p:cNvSpPr>
          <p:nvPr>
            <p:ph type="sldNum" sz="quarter" idx="11"/>
          </p:nvPr>
        </p:nvSpPr>
        <p:spPr/>
        <p:txBody>
          <a:bodyPr/>
          <a:lstStyle/>
          <a:p>
            <a:fld id="{E8555075-F7D8-774D-92CE-0FFE5404D32F}" type="slidenum">
              <a:rPr lang="en-US" smtClean="0"/>
              <a:pPr/>
              <a:t>‹#›</a:t>
            </a:fld>
            <a:endParaRPr lang="en-US" dirty="0"/>
          </a:p>
        </p:txBody>
      </p:sp>
    </p:spTree>
    <p:extLst>
      <p:ext uri="{BB962C8B-B14F-4D97-AF65-F5344CB8AC3E}">
        <p14:creationId xmlns:p14="http://schemas.microsoft.com/office/powerpoint/2010/main" val="1890844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74773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4655" y="3033943"/>
            <a:ext cx="6734507" cy="2250988"/>
          </a:xfrm>
        </p:spPr>
        <p:txBody>
          <a:bodyPr/>
          <a:lstStyle/>
          <a:p>
            <a:r>
              <a:rPr lang="en-US"/>
              <a:t>Click to edit Master title style</a:t>
            </a:r>
          </a:p>
        </p:txBody>
      </p:sp>
    </p:spTree>
    <p:extLst>
      <p:ext uri="{BB962C8B-B14F-4D97-AF65-F5344CB8AC3E}">
        <p14:creationId xmlns:p14="http://schemas.microsoft.com/office/powerpoint/2010/main" val="1499825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9" name="Rectangle 8"/>
          <p:cNvSpPr/>
          <p:nvPr userDrawn="1"/>
        </p:nvSpPr>
        <p:spPr>
          <a:xfrm>
            <a:off x="0" y="5507182"/>
            <a:ext cx="9144000" cy="1368425"/>
          </a:xfrm>
          <a:prstGeom prst="rect">
            <a:avLst/>
          </a:prstGeom>
          <a:solidFill>
            <a:srgbClr val="00498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sp>
        <p:nvSpPr>
          <p:cNvPr id="2" name="Title 1"/>
          <p:cNvSpPr>
            <a:spLocks noGrp="1"/>
          </p:cNvSpPr>
          <p:nvPr>
            <p:ph type="ctrTitle" hasCustomPrompt="1"/>
          </p:nvPr>
        </p:nvSpPr>
        <p:spPr>
          <a:xfrm>
            <a:off x="696191" y="441382"/>
            <a:ext cx="6858000" cy="745048"/>
          </a:xfrm>
        </p:spPr>
        <p:txBody>
          <a:bodyPr anchor="b"/>
          <a:lstStyle>
            <a:lvl1pPr algn="l">
              <a:defRPr sz="3750">
                <a:solidFill>
                  <a:srgbClr val="004986"/>
                </a:solidFill>
              </a:defRPr>
            </a:lvl1pPr>
          </a:lstStyle>
          <a:p>
            <a:r>
              <a:rPr lang="en-US" dirty="0"/>
              <a:t>Click to edit master title style</a:t>
            </a:r>
          </a:p>
        </p:txBody>
      </p:sp>
      <p:sp>
        <p:nvSpPr>
          <p:cNvPr id="8" name="Text Placeholder 10"/>
          <p:cNvSpPr>
            <a:spLocks noGrp="1"/>
          </p:cNvSpPr>
          <p:nvPr>
            <p:ph type="body" sz="quarter" idx="10"/>
          </p:nvPr>
        </p:nvSpPr>
        <p:spPr>
          <a:xfrm>
            <a:off x="1143000" y="1750190"/>
            <a:ext cx="6858000" cy="3468321"/>
          </a:xfrm>
          <a:prstGeom prst="rect">
            <a:avLst/>
          </a:prstGeom>
        </p:spPr>
        <p:txBody>
          <a:bodyPr/>
          <a:lstStyle>
            <a:lvl1pPr>
              <a:defRPr b="0" i="0">
                <a:solidFill>
                  <a:schemeClr val="tx1"/>
                </a:solidFill>
                <a:latin typeface="Avenir Medium" charset="0"/>
                <a:ea typeface="Avenir Medium" charset="0"/>
                <a:cs typeface="Avenir Medium" charset="0"/>
              </a:defRPr>
            </a:lvl1pPr>
          </a:lstStyle>
          <a:p>
            <a:pPr lvl="0"/>
            <a:r>
              <a:rPr lang="en-US" dirty="0"/>
              <a:t>Click to edit Master text styles</a:t>
            </a:r>
          </a:p>
        </p:txBody>
      </p:sp>
      <p:pic>
        <p:nvPicPr>
          <p:cNvPr id="6" name="Picture 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572375" y="5871337"/>
            <a:ext cx="1381125" cy="640842"/>
          </a:xfrm>
          <a:prstGeom prst="rect">
            <a:avLst/>
          </a:prstGeom>
        </p:spPr>
      </p:pic>
    </p:spTree>
    <p:extLst>
      <p:ext uri="{BB962C8B-B14F-4D97-AF65-F5344CB8AC3E}">
        <p14:creationId xmlns:p14="http://schemas.microsoft.com/office/powerpoint/2010/main" val="40595319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extBox 1"/>
          <p:cNvSpPr txBox="1"/>
          <p:nvPr userDrawn="1"/>
        </p:nvSpPr>
        <p:spPr>
          <a:xfrm>
            <a:off x="8610600" y="6349727"/>
            <a:ext cx="457200" cy="276999"/>
          </a:xfrm>
          <a:prstGeom prst="rect">
            <a:avLst/>
          </a:prstGeom>
          <a:noFill/>
        </p:spPr>
        <p:txBody>
          <a:bodyPr wrap="square" rtlCol="0">
            <a:spAutoFit/>
          </a:bodyPr>
          <a:lstStyle/>
          <a:p>
            <a:fld id="{289D94F3-14B9-4CA5-821A-C6F60549434F}" type="slidenum">
              <a:rPr lang="en-US" sz="1200" smtClean="0"/>
              <a:pPr/>
              <a:t>‹#›</a:t>
            </a:fld>
            <a:endParaRPr lang="en-US" sz="1200" dirty="0"/>
          </a:p>
        </p:txBody>
      </p:sp>
      <p:sp>
        <p:nvSpPr>
          <p:cNvPr id="3" name="Date Placeholder 2"/>
          <p:cNvSpPr>
            <a:spLocks noGrp="1"/>
          </p:cNvSpPr>
          <p:nvPr>
            <p:ph type="dt" sz="half" idx="10"/>
          </p:nvPr>
        </p:nvSpPr>
        <p:spPr>
          <a:xfrm>
            <a:off x="1828800" y="5534794"/>
            <a:ext cx="2133600" cy="365125"/>
          </a:xfrm>
        </p:spPr>
        <p:txBody>
          <a:bodyPr/>
          <a:lstStyle/>
          <a:p>
            <a:endParaRPr lang="en-US" dirty="0"/>
          </a:p>
        </p:txBody>
      </p:sp>
      <p:sp>
        <p:nvSpPr>
          <p:cNvPr id="7" name="Slide Number Placeholder 6"/>
          <p:cNvSpPr>
            <a:spLocks noGrp="1"/>
          </p:cNvSpPr>
          <p:nvPr>
            <p:ph type="sldNum" sz="quarter" idx="11"/>
          </p:nvPr>
        </p:nvSpPr>
        <p:spPr/>
        <p:txBody>
          <a:bodyPr/>
          <a:lstStyle/>
          <a:p>
            <a:fld id="{E8555075-F7D8-774D-92CE-0FFE5404D32F}" type="slidenum">
              <a:rPr lang="en-US" smtClean="0"/>
              <a:pPr/>
              <a:t>‹#›</a:t>
            </a:fld>
            <a:endParaRPr lang="en-US" dirty="0"/>
          </a:p>
        </p:txBody>
      </p:sp>
    </p:spTree>
    <p:extLst>
      <p:ext uri="{BB962C8B-B14F-4D97-AF65-F5344CB8AC3E}">
        <p14:creationId xmlns:p14="http://schemas.microsoft.com/office/powerpoint/2010/main" val="5592171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image" Target="../media/image3.emf"/><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
        <p:nvSpPr>
          <p:cNvPr id="8" name="Date Placeholder 7"/>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10"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E8555075-F7D8-774D-92CE-0FFE5404D32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95" r:id="rId1"/>
    <p:sldLayoutId id="2147483808" r:id="rId2"/>
    <p:sldLayoutId id="2147483806" r:id="rId3"/>
    <p:sldLayoutId id="2147483804" r:id="rId4"/>
    <p:sldLayoutId id="2147483805" r:id="rId5"/>
  </p:sldLayoutIdLst>
  <p:hf sldNum="0" hdr="0" ft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155864" y="0"/>
            <a:ext cx="9299864" cy="6982691"/>
          </a:xfrm>
          <a:prstGeom prst="rect">
            <a:avLst/>
          </a:prstGeom>
          <a:solidFill>
            <a:srgbClr val="0049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sp>
        <p:nvSpPr>
          <p:cNvPr id="8" name="Rectangle 7"/>
          <p:cNvSpPr/>
          <p:nvPr userDrawn="1"/>
        </p:nvSpPr>
        <p:spPr>
          <a:xfrm>
            <a:off x="-155864" y="5614267"/>
            <a:ext cx="9299864" cy="1368425"/>
          </a:xfrm>
          <a:prstGeom prst="rect">
            <a:avLst/>
          </a:prstGeom>
          <a:solidFill>
            <a:schemeClr val="accent1">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sp>
        <p:nvSpPr>
          <p:cNvPr id="10" name="Title Placeholder 1"/>
          <p:cNvSpPr>
            <a:spLocks noGrp="1"/>
          </p:cNvSpPr>
          <p:nvPr>
            <p:ph type="title"/>
          </p:nvPr>
        </p:nvSpPr>
        <p:spPr>
          <a:xfrm>
            <a:off x="568103" y="3033943"/>
            <a:ext cx="6734507" cy="2250988"/>
          </a:xfrm>
          <a:prstGeom prst="rect">
            <a:avLst/>
          </a:prstGeom>
          <a:noFill/>
          <a:effectLst>
            <a:outerShdw blurRad="596900" dist="241300" dir="4140000" sx="94000" sy="94000" algn="ctr" rotWithShape="0">
              <a:srgbClr val="000000">
                <a:alpha val="43137"/>
              </a:srgbClr>
            </a:outerShdw>
            <a:reflection stA="45000" endPos="0" dist="50800" dir="5400000" sy="-100000" algn="bl" rotWithShape="0"/>
          </a:effectLst>
        </p:spPr>
        <p:txBody>
          <a:bodyPr vert="horz" lIns="91440" tIns="45720" rIns="91440" bIns="45720" rtlCol="0" anchor="ctr">
            <a:noAutofit/>
          </a:bodyPr>
          <a:lstStyle/>
          <a:p>
            <a:r>
              <a:rPr lang="en-US" dirty="0"/>
              <a:t>Click to edit Master title style</a:t>
            </a:r>
          </a:p>
        </p:txBody>
      </p:sp>
      <p:pic>
        <p:nvPicPr>
          <p:cNvPr id="6" name="Picture 5"/>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7572375" y="5962777"/>
            <a:ext cx="1381125" cy="640842"/>
          </a:xfrm>
          <a:prstGeom prst="rect">
            <a:avLst/>
          </a:prstGeom>
        </p:spPr>
      </p:pic>
    </p:spTree>
    <p:extLst>
      <p:ext uri="{BB962C8B-B14F-4D97-AF65-F5344CB8AC3E}">
        <p14:creationId xmlns:p14="http://schemas.microsoft.com/office/powerpoint/2010/main" val="672474415"/>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Lst>
  <p:txStyles>
    <p:titleStyle>
      <a:lvl1pPr algn="l" defTabSz="685800" rtl="0" eaLnBrk="1" latinLnBrk="0" hangingPunct="1">
        <a:lnSpc>
          <a:spcPct val="90000"/>
        </a:lnSpc>
        <a:spcBef>
          <a:spcPct val="0"/>
        </a:spcBef>
        <a:buNone/>
        <a:defRPr sz="6600" b="0" i="0" kern="1200">
          <a:solidFill>
            <a:schemeClr val="bg1"/>
          </a:solidFill>
          <a:latin typeface="Modern No. 20" charset="0"/>
          <a:ea typeface="Modern No. 20" charset="0"/>
          <a:cs typeface="Modern No. 20" charset="0"/>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hyperlink" Target="https://ecqi.healthit.gov/ecqm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hyperlink" Target="https://ecqi.healthit.gov/eligible-professional/eligible-clinician-ecqm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hyperlink" Target="https://ecqi.healthit.gov/eligible-professional/eligible-clinician-ecqm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hyperlink" Target="https://ecqi.healthit.gov/ecqm/measures/cms161v78"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hyperlink" Target="https://ecqi.healthit.gov/eligible-professional/eligible-clinician-ecqms?field_year_value=3"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hyperlink" Target="https://ecqi.healthit.gov/eligible-hospital/critical-access-hospital-ecqms"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hyperlink" Target="https://ecqi.healthit.gov/eligible-hospital/critical-access-hospital-ecqms"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hyperlink" Target="https://ecqi.healthit.gov/collaborative-measure-developmen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hyperlink" Target="https://ecqi.healthit.gov/collaborative-measure-development"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hyperlink" Target="https://ecqi.healthit.gov/collaborative-measure-development#quicktabs-tabs_cmd2"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hyperlink" Target="https://ecqi.healthit.gov/ecqm-and-ecqi-education-resources"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hyperlink" Target="https://ecqi.healthit.gov/general-ecqm-and-ecqi-education"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hyperlink" Target="https://ecqi.healthit.gov/ecqm-implementation-checklist"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hyperlink" Target="https://ecqi.healthit.gov/ecqm-implementation-checklist"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hyperlink" Target="https://ecqi.healthit.gov/ecqi-tools-key-resources"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hyperlink" Target="https://ecqi.healthit.gov/ecqi-tools-key-resources"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hyperlink" Target="https://ecqi.healthit.gov/ecqi-tools-key-resources#quicktabs-tabs_tools2"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hyperlink" Target="https://ecqi.healthit.gov/ecqi-tools-key-resources#quicktabs-tabs_tools3"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hyperlink" Target="https://ecqi.healthit.gov/qrda-quality-reporting-document-architecture"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hyperlink" Target="https://ecqi.healthit.gov/ecqi/engage-ecqi"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hyperlink" Target="https://ecqi.healthit.gov/user/login"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hyperlink" Target="https://ecqi.healthit.gov/content/contact-us"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mailto:ecqi-resource-center@hhs.gov" TargetMode="External"/><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hyperlink" Target="mailto:Kimberly.Rawlings@cms.hhs.gov"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hyperlink" Target="https://ecqi.healthit.gov/"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hyperlink" Target="https://ecqi.healthit.go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
          <p:cNvSpPr>
            <a:spLocks noGrp="1"/>
          </p:cNvSpPr>
          <p:nvPr>
            <p:ph type="body" sz="quarter" idx="10"/>
          </p:nvPr>
        </p:nvSpPr>
        <p:spPr>
          <a:xfrm>
            <a:off x="5334000" y="4872773"/>
            <a:ext cx="3780623" cy="1909027"/>
          </a:xfrm>
        </p:spPr>
        <p:txBody>
          <a:bodyPr>
            <a:noAutofit/>
          </a:bodyPr>
          <a:lstStyle/>
          <a:p>
            <a:pPr algn="ctr">
              <a:spcBef>
                <a:spcPts val="0"/>
              </a:spcBef>
            </a:pPr>
            <a:r>
              <a:rPr lang="en-US" i="0" dirty="0"/>
              <a:t>Presenters: </a:t>
            </a:r>
          </a:p>
          <a:p>
            <a:pPr algn="ctr">
              <a:spcBef>
                <a:spcPts val="0"/>
              </a:spcBef>
            </a:pPr>
            <a:r>
              <a:rPr lang="en-US" sz="2000" i="0" dirty="0"/>
              <a:t>Shanna Hartman (CMS)</a:t>
            </a:r>
          </a:p>
          <a:p>
            <a:pPr algn="ctr">
              <a:spcBef>
                <a:spcPts val="0"/>
              </a:spcBef>
            </a:pPr>
            <a:r>
              <a:rPr lang="en-US" sz="2000" i="0" dirty="0"/>
              <a:t>Amira Elhagmusa (Battelle)</a:t>
            </a:r>
          </a:p>
          <a:p>
            <a:pPr algn="ctr">
              <a:spcBef>
                <a:spcPts val="0"/>
              </a:spcBef>
            </a:pPr>
            <a:r>
              <a:rPr lang="en-US" sz="2000" i="0" dirty="0"/>
              <a:t>May 22, 2019</a:t>
            </a:r>
          </a:p>
          <a:p>
            <a:pPr algn="ctr">
              <a:spcBef>
                <a:spcPts val="0"/>
              </a:spcBef>
            </a:pPr>
            <a:r>
              <a:rPr lang="en-US" sz="2000" i="0" dirty="0"/>
              <a:t> 2:00-3:00pm ET</a:t>
            </a:r>
          </a:p>
          <a:p>
            <a:pPr algn="ctr">
              <a:spcBef>
                <a:spcPts val="0"/>
              </a:spcBef>
            </a:pPr>
            <a:r>
              <a:rPr lang="en-US" sz="2000" dirty="0"/>
              <a:t> </a:t>
            </a:r>
            <a:endParaRPr lang="en-US" dirty="0"/>
          </a:p>
        </p:txBody>
      </p:sp>
      <p:sp>
        <p:nvSpPr>
          <p:cNvPr id="2" name="TextBox 1"/>
          <p:cNvSpPr txBox="1"/>
          <p:nvPr/>
        </p:nvSpPr>
        <p:spPr>
          <a:xfrm>
            <a:off x="5197806" y="2819400"/>
            <a:ext cx="4053009" cy="1077218"/>
          </a:xfrm>
          <a:prstGeom prst="rect">
            <a:avLst/>
          </a:prstGeom>
          <a:noFill/>
        </p:spPr>
        <p:txBody>
          <a:bodyPr wrap="square" rtlCol="0">
            <a:spAutoFit/>
          </a:bodyPr>
          <a:lstStyle/>
          <a:p>
            <a:pPr lvl="0" algn="ctr">
              <a:spcBef>
                <a:spcPct val="20000"/>
              </a:spcBef>
            </a:pPr>
            <a:r>
              <a:rPr lang="en-US" sz="3200" b="1" dirty="0"/>
              <a:t>eCQI Resource Center Demonstration</a:t>
            </a:r>
            <a:endParaRPr lang="en-US" sz="3200" b="1" i="1" dirty="0">
              <a:solidFill>
                <a:srgbClr val="084A9C"/>
              </a:solidFill>
            </a:endParaRPr>
          </a:p>
        </p:txBody>
      </p:sp>
      <p:sp>
        <p:nvSpPr>
          <p:cNvPr id="5" name="Title 4"/>
          <p:cNvSpPr>
            <a:spLocks noGrp="1"/>
          </p:cNvSpPr>
          <p:nvPr>
            <p:ph type="title"/>
          </p:nvPr>
        </p:nvSpPr>
        <p:spPr>
          <a:xfrm>
            <a:off x="-381000" y="1371600"/>
            <a:ext cx="9525000" cy="1066800"/>
          </a:xfrm>
        </p:spPr>
        <p:txBody>
          <a:bodyPr/>
          <a:lstStyle/>
          <a:p>
            <a:r>
              <a:rPr lang="en-US" sz="3200" dirty="0"/>
              <a:t>CMS Measure Development Education &amp; Outreach</a:t>
            </a:r>
          </a:p>
        </p:txBody>
      </p:sp>
      <p:sp>
        <p:nvSpPr>
          <p:cNvPr id="3" name="Rectangle 2"/>
          <p:cNvSpPr/>
          <p:nvPr/>
        </p:nvSpPr>
        <p:spPr>
          <a:xfrm>
            <a:off x="3733800" y="275113"/>
            <a:ext cx="5097357" cy="707886"/>
          </a:xfrm>
          <a:prstGeom prst="rect">
            <a:avLst/>
          </a:prstGeom>
        </p:spPr>
        <p:txBody>
          <a:bodyPr wrap="none">
            <a:spAutoFit/>
          </a:bodyPr>
          <a:lstStyle/>
          <a:p>
            <a:r>
              <a:rPr lang="en-US" sz="4000" b="1" dirty="0">
                <a:solidFill>
                  <a:srgbClr val="084A9C"/>
                </a:solidFill>
              </a:rPr>
              <a:t>MACRA Info </a:t>
            </a:r>
            <a:r>
              <a:rPr lang="en-US" sz="4000" b="1">
                <a:solidFill>
                  <a:srgbClr val="084A9C"/>
                </a:solidFill>
              </a:rPr>
              <a:t>Session #8</a:t>
            </a:r>
            <a:endParaRPr lang="en-US" sz="4000" b="1" dirty="0">
              <a:solidFill>
                <a:srgbClr val="084A9C"/>
              </a:solidFill>
            </a:endParaRPr>
          </a:p>
        </p:txBody>
      </p:sp>
    </p:spTree>
    <p:extLst>
      <p:ext uri="{BB962C8B-B14F-4D97-AF65-F5344CB8AC3E}">
        <p14:creationId xmlns:p14="http://schemas.microsoft.com/office/powerpoint/2010/main" val="2663641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4000" dirty="0"/>
              <a:t>eCQI Resource Center </a:t>
            </a:r>
            <a:br>
              <a:rPr lang="en-US" sz="4000" dirty="0"/>
            </a:br>
            <a:r>
              <a:rPr lang="en-US" sz="4000" dirty="0"/>
              <a:t>About eCQMs Page</a:t>
            </a:r>
          </a:p>
        </p:txBody>
      </p:sp>
      <p:pic>
        <p:nvPicPr>
          <p:cNvPr id="4" name="Picture 3" descr="A screenshot of a the eCQI Resource Center &quot;About&quot; webpage.">
            <a:extLst>
              <a:ext uri="{FF2B5EF4-FFF2-40B4-BE49-F238E27FC236}">
                <a16:creationId xmlns:a16="http://schemas.microsoft.com/office/drawing/2014/main" id="{A03CBFB0-DF2D-4469-ACF9-9E9D5FB0BC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 y="1483337"/>
            <a:ext cx="8153400" cy="5374663"/>
          </a:xfrm>
          <a:prstGeom prst="rect">
            <a:avLst/>
          </a:prstGeom>
        </p:spPr>
      </p:pic>
      <p:sp>
        <p:nvSpPr>
          <p:cNvPr id="5" name="Content Placeholder 2">
            <a:extLst>
              <a:ext uri="{FF2B5EF4-FFF2-40B4-BE49-F238E27FC236}">
                <a16:creationId xmlns:a16="http://schemas.microsoft.com/office/drawing/2014/main" id="{34D1146B-B9A3-45D4-9131-6B0BB0B884E5}"/>
              </a:ext>
            </a:extLst>
          </p:cNvPr>
          <p:cNvSpPr>
            <a:spLocks noGrp="1"/>
          </p:cNvSpPr>
          <p:nvPr>
            <p:ph idx="1"/>
          </p:nvPr>
        </p:nvSpPr>
        <p:spPr>
          <a:xfrm>
            <a:off x="2019300" y="6472187"/>
            <a:ext cx="5105400" cy="385813"/>
          </a:xfrm>
        </p:spPr>
        <p:txBody>
          <a:bodyPr>
            <a:normAutofit fontScale="92500" lnSpcReduction="20000"/>
          </a:bodyPr>
          <a:lstStyle/>
          <a:p>
            <a:pPr marL="0" indent="0" algn="ctr">
              <a:buNone/>
            </a:pPr>
            <a:r>
              <a:rPr lang="en-US" sz="2400" dirty="0">
                <a:hlinkClick r:id="rId4"/>
              </a:rPr>
              <a:t>https://ecqi.healthit.gov/ecqms</a:t>
            </a:r>
            <a:endParaRPr lang="en-US" sz="2400" dirty="0">
              <a:latin typeface="+mj-lt"/>
            </a:endParaRPr>
          </a:p>
        </p:txBody>
      </p:sp>
    </p:spTree>
    <p:extLst>
      <p:ext uri="{BB962C8B-B14F-4D97-AF65-F5344CB8AC3E}">
        <p14:creationId xmlns:p14="http://schemas.microsoft.com/office/powerpoint/2010/main" val="30453090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1DF34-9AB4-4C32-A497-92AB7754A83E}"/>
              </a:ext>
            </a:extLst>
          </p:cNvPr>
          <p:cNvSpPr>
            <a:spLocks noGrp="1"/>
          </p:cNvSpPr>
          <p:nvPr>
            <p:ph type="title"/>
          </p:nvPr>
        </p:nvSpPr>
        <p:spPr/>
        <p:txBody>
          <a:bodyPr/>
          <a:lstStyle/>
          <a:p>
            <a:r>
              <a:rPr lang="en-US" dirty="0"/>
              <a:t>Annual timeline</a:t>
            </a:r>
          </a:p>
        </p:txBody>
      </p:sp>
      <p:pic>
        <p:nvPicPr>
          <p:cNvPr id="4" name="Content Placeholder 3" descr="A screenshot of a the eCQI Resource Center Annual Timeline webpage.">
            <a:extLst>
              <a:ext uri="{FF2B5EF4-FFF2-40B4-BE49-F238E27FC236}">
                <a16:creationId xmlns:a16="http://schemas.microsoft.com/office/drawing/2014/main" id="{8C783EEB-2295-4A52-B3D8-52F63E636E92}"/>
              </a:ext>
            </a:extLst>
          </p:cNvPr>
          <p:cNvPicPr>
            <a:picLocks noGrp="1" noChangeAspect="1"/>
          </p:cNvPicPr>
          <p:nvPr>
            <p:ph idx="1"/>
          </p:nvPr>
        </p:nvPicPr>
        <p:blipFill>
          <a:blip r:embed="rId3"/>
          <a:stretch>
            <a:fillRect/>
          </a:stretch>
        </p:blipFill>
        <p:spPr>
          <a:xfrm>
            <a:off x="457200" y="1909044"/>
            <a:ext cx="8229600" cy="4491756"/>
          </a:xfrm>
          <a:prstGeom prst="rect">
            <a:avLst/>
          </a:prstGeom>
        </p:spPr>
      </p:pic>
    </p:spTree>
    <p:extLst>
      <p:ext uri="{BB962C8B-B14F-4D97-AF65-F5344CB8AC3E}">
        <p14:creationId xmlns:p14="http://schemas.microsoft.com/office/powerpoint/2010/main" val="12722275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3200" dirty="0"/>
              <a:t>eCQI Resource Center </a:t>
            </a:r>
            <a:br>
              <a:rPr lang="en-US" sz="3200" dirty="0"/>
            </a:br>
            <a:r>
              <a:rPr lang="en-US" sz="3200" dirty="0"/>
              <a:t>Eligible Professional/Eligible Clinician eCQMs Page</a:t>
            </a:r>
          </a:p>
        </p:txBody>
      </p:sp>
      <p:pic>
        <p:nvPicPr>
          <p:cNvPr id="5" name="Picture 4" descr="A screenshot of the eCQI Resource Center EP/EC webpage.">
            <a:extLst>
              <a:ext uri="{FF2B5EF4-FFF2-40B4-BE49-F238E27FC236}">
                <a16:creationId xmlns:a16="http://schemas.microsoft.com/office/drawing/2014/main" id="{FAE89912-E8FB-4A2B-82C9-B73790CD3A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484963"/>
            <a:ext cx="8458200" cy="5373037"/>
          </a:xfrm>
          <a:prstGeom prst="rect">
            <a:avLst/>
          </a:prstGeom>
        </p:spPr>
      </p:pic>
      <p:sp>
        <p:nvSpPr>
          <p:cNvPr id="6" name="Content Placeholder 2">
            <a:extLst>
              <a:ext uri="{FF2B5EF4-FFF2-40B4-BE49-F238E27FC236}">
                <a16:creationId xmlns:a16="http://schemas.microsoft.com/office/drawing/2014/main" id="{46BA0551-4B1B-4107-A843-1225084A7D8E}"/>
              </a:ext>
            </a:extLst>
          </p:cNvPr>
          <p:cNvSpPr txBox="1">
            <a:spLocks/>
          </p:cNvSpPr>
          <p:nvPr/>
        </p:nvSpPr>
        <p:spPr>
          <a:xfrm>
            <a:off x="4267200" y="6109699"/>
            <a:ext cx="3962400" cy="8381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dirty="0">
                <a:hlinkClick r:id="rId4"/>
              </a:rPr>
              <a:t>https://ecqi.healthit.gov/eligible-professional/eligible-clinician-ecqms</a:t>
            </a:r>
            <a:endParaRPr lang="en-US" sz="2000" dirty="0">
              <a:latin typeface="+mj-lt"/>
            </a:endParaRPr>
          </a:p>
        </p:txBody>
      </p:sp>
    </p:spTree>
    <p:extLst>
      <p:ext uri="{BB962C8B-B14F-4D97-AF65-F5344CB8AC3E}">
        <p14:creationId xmlns:p14="http://schemas.microsoft.com/office/powerpoint/2010/main" val="1818156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3200" dirty="0"/>
              <a:t>eCQI Resource Center </a:t>
            </a:r>
            <a:br>
              <a:rPr lang="en-US" sz="3200" dirty="0"/>
            </a:br>
            <a:r>
              <a:rPr lang="en-US" sz="3200" dirty="0"/>
              <a:t>Eligible Professional/Eligible Clinician eCQMs Page (Cont’d)</a:t>
            </a:r>
          </a:p>
        </p:txBody>
      </p:sp>
      <p:pic>
        <p:nvPicPr>
          <p:cNvPr id="6" name="Picture 5" descr="A screenshot of the eCQI Resource Center EP/EC webpage.">
            <a:extLst>
              <a:ext uri="{FF2B5EF4-FFF2-40B4-BE49-F238E27FC236}">
                <a16:creationId xmlns:a16="http://schemas.microsoft.com/office/drawing/2014/main" id="{A03D54C1-CACC-4E59-A391-EC9C7CAF15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1417638"/>
            <a:ext cx="7752672" cy="5391150"/>
          </a:xfrm>
          <a:prstGeom prst="rect">
            <a:avLst/>
          </a:prstGeom>
        </p:spPr>
      </p:pic>
      <p:sp>
        <p:nvSpPr>
          <p:cNvPr id="5" name="Content Placeholder 2">
            <a:extLst>
              <a:ext uri="{FF2B5EF4-FFF2-40B4-BE49-F238E27FC236}">
                <a16:creationId xmlns:a16="http://schemas.microsoft.com/office/drawing/2014/main" id="{8C16FCAF-C2C4-4EBB-B1D1-12EEF05F6A92}"/>
              </a:ext>
            </a:extLst>
          </p:cNvPr>
          <p:cNvSpPr>
            <a:spLocks noGrp="1"/>
          </p:cNvSpPr>
          <p:nvPr>
            <p:ph idx="1"/>
          </p:nvPr>
        </p:nvSpPr>
        <p:spPr>
          <a:xfrm>
            <a:off x="5032183" y="5334000"/>
            <a:ext cx="4088780" cy="725530"/>
          </a:xfrm>
        </p:spPr>
        <p:txBody>
          <a:bodyPr>
            <a:normAutofit/>
          </a:bodyPr>
          <a:lstStyle/>
          <a:p>
            <a:pPr marL="0" indent="0" algn="ctr">
              <a:buNone/>
            </a:pPr>
            <a:r>
              <a:rPr lang="en-US" sz="2000" dirty="0">
                <a:hlinkClick r:id="rId4"/>
              </a:rPr>
              <a:t>https://ecqi.healthit.gov/eligible-professional/eligible-clinician-ecqms</a:t>
            </a:r>
            <a:endParaRPr lang="en-US" sz="2000" dirty="0">
              <a:latin typeface="+mj-lt"/>
            </a:endParaRPr>
          </a:p>
        </p:txBody>
      </p:sp>
    </p:spTree>
    <p:extLst>
      <p:ext uri="{BB962C8B-B14F-4D97-AF65-F5344CB8AC3E}">
        <p14:creationId xmlns:p14="http://schemas.microsoft.com/office/powerpoint/2010/main" val="1132655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3200" dirty="0"/>
              <a:t>eCQI Resource Center </a:t>
            </a:r>
            <a:br>
              <a:rPr lang="en-US" sz="3200" dirty="0"/>
            </a:br>
            <a:r>
              <a:rPr lang="en-US" sz="3200" dirty="0"/>
              <a:t>Eligible Professional/Eligible Clinician eCQMs Page (Cont’d)</a:t>
            </a:r>
          </a:p>
        </p:txBody>
      </p:sp>
      <p:pic>
        <p:nvPicPr>
          <p:cNvPr id="4" name="Picture 3" descr="A screenshot of the eCQI Resource Center EP/EC webpage.">
            <a:extLst>
              <a:ext uri="{FF2B5EF4-FFF2-40B4-BE49-F238E27FC236}">
                <a16:creationId xmlns:a16="http://schemas.microsoft.com/office/drawing/2014/main" id="{7F9211E0-D3E7-4A31-9233-1DEDE89421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484963"/>
            <a:ext cx="8458200" cy="5373037"/>
          </a:xfrm>
          <a:prstGeom prst="rect">
            <a:avLst/>
          </a:prstGeom>
        </p:spPr>
      </p:pic>
      <p:sp>
        <p:nvSpPr>
          <p:cNvPr id="6" name="Rectangle 5">
            <a:extLst>
              <a:ext uri="{FF2B5EF4-FFF2-40B4-BE49-F238E27FC236}">
                <a16:creationId xmlns:a16="http://schemas.microsoft.com/office/drawing/2014/main" id="{0AEDE510-62E8-4362-9B10-1B49E0FBABDC}"/>
              </a:ext>
            </a:extLst>
          </p:cNvPr>
          <p:cNvSpPr/>
          <p:nvPr/>
        </p:nvSpPr>
        <p:spPr>
          <a:xfrm>
            <a:off x="1981200" y="6488668"/>
            <a:ext cx="5181600" cy="369332"/>
          </a:xfrm>
          <a:prstGeom prst="rect">
            <a:avLst/>
          </a:prstGeom>
        </p:spPr>
        <p:txBody>
          <a:bodyPr wrap="square">
            <a:spAutoFit/>
          </a:bodyPr>
          <a:lstStyle/>
          <a:p>
            <a:r>
              <a:rPr lang="en-US" dirty="0">
                <a:hlinkClick r:id="rId4"/>
              </a:rPr>
              <a:t>https://ecqi.healthit.gov/ecqm/measures/cms161v78</a:t>
            </a:r>
            <a:r>
              <a:rPr lang="en-US" dirty="0"/>
              <a:t> </a:t>
            </a:r>
          </a:p>
        </p:txBody>
      </p:sp>
    </p:spTree>
    <p:extLst>
      <p:ext uri="{BB962C8B-B14F-4D97-AF65-F5344CB8AC3E}">
        <p14:creationId xmlns:p14="http://schemas.microsoft.com/office/powerpoint/2010/main" val="30210930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3200" dirty="0"/>
              <a:t>eCQI Resource Center </a:t>
            </a:r>
            <a:br>
              <a:rPr lang="en-US" sz="3200" dirty="0"/>
            </a:br>
            <a:r>
              <a:rPr lang="en-US" sz="3200" dirty="0"/>
              <a:t>Eligible Professional/Eligible Clinician eCQM Page - USHIK</a:t>
            </a:r>
          </a:p>
        </p:txBody>
      </p:sp>
      <p:pic>
        <p:nvPicPr>
          <p:cNvPr id="4" name="Picture 3" descr="A screenshot of the eCQI Resource Center EP/EC page with USHIK links.">
            <a:extLst>
              <a:ext uri="{FF2B5EF4-FFF2-40B4-BE49-F238E27FC236}">
                <a16:creationId xmlns:a16="http://schemas.microsoft.com/office/drawing/2014/main" id="{AA6D6012-2AC0-466B-B147-1B60741112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503831"/>
            <a:ext cx="8077200" cy="5324432"/>
          </a:xfrm>
          <a:prstGeom prst="rect">
            <a:avLst/>
          </a:prstGeom>
        </p:spPr>
      </p:pic>
      <p:sp>
        <p:nvSpPr>
          <p:cNvPr id="5" name="Rectangle 4">
            <a:extLst>
              <a:ext uri="{FF2B5EF4-FFF2-40B4-BE49-F238E27FC236}">
                <a16:creationId xmlns:a16="http://schemas.microsoft.com/office/drawing/2014/main" id="{6A78F461-B648-4017-86E0-386DA97C2B95}"/>
              </a:ext>
            </a:extLst>
          </p:cNvPr>
          <p:cNvSpPr/>
          <p:nvPr/>
        </p:nvSpPr>
        <p:spPr>
          <a:xfrm>
            <a:off x="152400" y="5715000"/>
            <a:ext cx="3581400" cy="923330"/>
          </a:xfrm>
          <a:prstGeom prst="rect">
            <a:avLst/>
          </a:prstGeom>
        </p:spPr>
        <p:txBody>
          <a:bodyPr wrap="square">
            <a:spAutoFit/>
          </a:bodyPr>
          <a:lstStyle/>
          <a:p>
            <a:r>
              <a:rPr lang="en-US" dirty="0">
                <a:hlinkClick r:id="rId4"/>
              </a:rPr>
              <a:t>https://ecqi.healthit.gov/eligible-professional/eligible-clinician-ecqms?field_year_value=3</a:t>
            </a:r>
            <a:endParaRPr lang="en-US" dirty="0"/>
          </a:p>
        </p:txBody>
      </p:sp>
    </p:spTree>
    <p:extLst>
      <p:ext uri="{BB962C8B-B14F-4D97-AF65-F5344CB8AC3E}">
        <p14:creationId xmlns:p14="http://schemas.microsoft.com/office/powerpoint/2010/main" val="35113562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3200" dirty="0"/>
              <a:t>eCQI Resource Center </a:t>
            </a:r>
            <a:br>
              <a:rPr lang="en-US" sz="3200" dirty="0"/>
            </a:br>
            <a:r>
              <a:rPr lang="en-US" sz="3200" dirty="0"/>
              <a:t>Eligible Hospital/Critical Access Hospital eCQMs Page</a:t>
            </a:r>
          </a:p>
        </p:txBody>
      </p:sp>
      <p:pic>
        <p:nvPicPr>
          <p:cNvPr id="6" name="Picture 5" descr="A screenshot of the eCQI Resource Center EH/CAH webpage.">
            <a:extLst>
              <a:ext uri="{FF2B5EF4-FFF2-40B4-BE49-F238E27FC236}">
                <a16:creationId xmlns:a16="http://schemas.microsoft.com/office/drawing/2014/main" id="{DD25AE2A-AF67-43D7-9F5C-AF0D1F341A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563232"/>
            <a:ext cx="8481769" cy="5294768"/>
          </a:xfrm>
          <a:prstGeom prst="rect">
            <a:avLst/>
          </a:prstGeom>
        </p:spPr>
      </p:pic>
      <p:sp>
        <p:nvSpPr>
          <p:cNvPr id="5" name="Rectangle 4">
            <a:extLst>
              <a:ext uri="{FF2B5EF4-FFF2-40B4-BE49-F238E27FC236}">
                <a16:creationId xmlns:a16="http://schemas.microsoft.com/office/drawing/2014/main" id="{CD009E3C-273C-411A-BB2C-A762E93ACFD2}"/>
              </a:ext>
            </a:extLst>
          </p:cNvPr>
          <p:cNvSpPr/>
          <p:nvPr/>
        </p:nvSpPr>
        <p:spPr>
          <a:xfrm>
            <a:off x="2628900" y="6211669"/>
            <a:ext cx="3886200" cy="646331"/>
          </a:xfrm>
          <a:prstGeom prst="rect">
            <a:avLst/>
          </a:prstGeom>
        </p:spPr>
        <p:txBody>
          <a:bodyPr wrap="square">
            <a:spAutoFit/>
          </a:bodyPr>
          <a:lstStyle/>
          <a:p>
            <a:r>
              <a:rPr lang="en-US" dirty="0">
                <a:hlinkClick r:id="rId4"/>
              </a:rPr>
              <a:t>https://ecqi.healthit.gov/eligible-hospital/critical-access-hospital-ecqms</a:t>
            </a:r>
            <a:endParaRPr lang="en-US" dirty="0"/>
          </a:p>
        </p:txBody>
      </p:sp>
    </p:spTree>
    <p:extLst>
      <p:ext uri="{BB962C8B-B14F-4D97-AF65-F5344CB8AC3E}">
        <p14:creationId xmlns:p14="http://schemas.microsoft.com/office/powerpoint/2010/main" val="7621664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3200" dirty="0"/>
              <a:t>eCQI Resource Center </a:t>
            </a:r>
            <a:br>
              <a:rPr lang="en-US" sz="3200" dirty="0"/>
            </a:br>
            <a:r>
              <a:rPr lang="en-US" sz="3200" dirty="0"/>
              <a:t>Eligible Hospital/Critical Access Hospital eCQMs Page (Cont’d)</a:t>
            </a:r>
          </a:p>
        </p:txBody>
      </p:sp>
      <p:pic>
        <p:nvPicPr>
          <p:cNvPr id="6" name="Picture 5" descr="A screenshot of the eCQI Resource Center EH/CAH webpage.">
            <a:extLst>
              <a:ext uri="{FF2B5EF4-FFF2-40B4-BE49-F238E27FC236}">
                <a16:creationId xmlns:a16="http://schemas.microsoft.com/office/drawing/2014/main" id="{951675F0-2C52-4CEB-9077-C8DD015D79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23964"/>
            <a:ext cx="8885065" cy="5334036"/>
          </a:xfrm>
          <a:prstGeom prst="rect">
            <a:avLst/>
          </a:prstGeom>
        </p:spPr>
      </p:pic>
      <p:sp>
        <p:nvSpPr>
          <p:cNvPr id="5" name="Rectangle 4">
            <a:extLst>
              <a:ext uri="{FF2B5EF4-FFF2-40B4-BE49-F238E27FC236}">
                <a16:creationId xmlns:a16="http://schemas.microsoft.com/office/drawing/2014/main" id="{F13E4854-3D2D-42D1-9DE6-2958D2546364}"/>
              </a:ext>
            </a:extLst>
          </p:cNvPr>
          <p:cNvSpPr/>
          <p:nvPr/>
        </p:nvSpPr>
        <p:spPr>
          <a:xfrm>
            <a:off x="3657600" y="6211669"/>
            <a:ext cx="4572000" cy="646331"/>
          </a:xfrm>
          <a:prstGeom prst="rect">
            <a:avLst/>
          </a:prstGeom>
        </p:spPr>
        <p:txBody>
          <a:bodyPr>
            <a:spAutoFit/>
          </a:bodyPr>
          <a:lstStyle/>
          <a:p>
            <a:r>
              <a:rPr lang="en-US" dirty="0">
                <a:hlinkClick r:id="rId4"/>
              </a:rPr>
              <a:t>https://ecqi.healthit.gov/eligible-hospital/critical-access-hospital-ecqms</a:t>
            </a:r>
            <a:endParaRPr lang="en-US" dirty="0"/>
          </a:p>
        </p:txBody>
      </p:sp>
    </p:spTree>
    <p:extLst>
      <p:ext uri="{BB962C8B-B14F-4D97-AF65-F5344CB8AC3E}">
        <p14:creationId xmlns:p14="http://schemas.microsoft.com/office/powerpoint/2010/main" val="2857913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A4E45-88AA-4C95-B2BC-675E2C83FE6A}"/>
              </a:ext>
            </a:extLst>
          </p:cNvPr>
          <p:cNvSpPr>
            <a:spLocks noGrp="1"/>
          </p:cNvSpPr>
          <p:nvPr>
            <p:ph type="title"/>
          </p:nvPr>
        </p:nvSpPr>
        <p:spPr/>
        <p:txBody>
          <a:bodyPr/>
          <a:lstStyle/>
          <a:p>
            <a:r>
              <a:rPr lang="en-US" dirty="0"/>
              <a:t>CMD &amp; </a:t>
            </a:r>
            <a:r>
              <a:rPr lang="en-US" dirty="0" err="1"/>
              <a:t>DERep</a:t>
            </a:r>
            <a:endParaRPr lang="en-US" dirty="0"/>
          </a:p>
        </p:txBody>
      </p:sp>
      <p:pic>
        <p:nvPicPr>
          <p:cNvPr id="7" name="Picture 6" descr="A screenshot of the eCQI Resource Center Collaborative Measure Development Workspace page.">
            <a:extLst>
              <a:ext uri="{FF2B5EF4-FFF2-40B4-BE49-F238E27FC236}">
                <a16:creationId xmlns:a16="http://schemas.microsoft.com/office/drawing/2014/main" id="{B461DECF-3CF1-477D-A787-29FBAD8A1E88}"/>
              </a:ext>
            </a:extLst>
          </p:cNvPr>
          <p:cNvPicPr>
            <a:picLocks noChangeAspect="1"/>
          </p:cNvPicPr>
          <p:nvPr/>
        </p:nvPicPr>
        <p:blipFill>
          <a:blip r:embed="rId3"/>
          <a:stretch>
            <a:fillRect/>
          </a:stretch>
        </p:blipFill>
        <p:spPr>
          <a:xfrm>
            <a:off x="447675" y="1676400"/>
            <a:ext cx="8140765" cy="5048536"/>
          </a:xfrm>
          <a:prstGeom prst="rect">
            <a:avLst/>
          </a:prstGeom>
        </p:spPr>
      </p:pic>
    </p:spTree>
    <p:extLst>
      <p:ext uri="{BB962C8B-B14F-4D97-AF65-F5344CB8AC3E}">
        <p14:creationId xmlns:p14="http://schemas.microsoft.com/office/powerpoint/2010/main" val="40131162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3200" dirty="0"/>
              <a:t>eCQI Resource Center </a:t>
            </a:r>
            <a:br>
              <a:rPr lang="en-US" sz="3200" dirty="0"/>
            </a:br>
            <a:r>
              <a:rPr lang="en-US" sz="3200" dirty="0"/>
              <a:t>Collaborative Measure Development (CMD) Workspace</a:t>
            </a:r>
          </a:p>
        </p:txBody>
      </p:sp>
      <p:pic>
        <p:nvPicPr>
          <p:cNvPr id="4" name="Picture 3" descr="A screenshot of the eCQI Resource Center Collaborative Measure Development Workspace page.">
            <a:extLst>
              <a:ext uri="{FF2B5EF4-FFF2-40B4-BE49-F238E27FC236}">
                <a16:creationId xmlns:a16="http://schemas.microsoft.com/office/drawing/2014/main" id="{F58770D6-F8AF-42F5-8111-C40E25A36E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533568"/>
            <a:ext cx="8077200" cy="5324432"/>
          </a:xfrm>
          <a:prstGeom prst="rect">
            <a:avLst/>
          </a:prstGeom>
        </p:spPr>
      </p:pic>
      <p:sp>
        <p:nvSpPr>
          <p:cNvPr id="5" name="Rectangle 4">
            <a:extLst>
              <a:ext uri="{FF2B5EF4-FFF2-40B4-BE49-F238E27FC236}">
                <a16:creationId xmlns:a16="http://schemas.microsoft.com/office/drawing/2014/main" id="{F73B542B-EE5D-47AF-A035-CB14C0D2753D}"/>
              </a:ext>
            </a:extLst>
          </p:cNvPr>
          <p:cNvSpPr/>
          <p:nvPr/>
        </p:nvSpPr>
        <p:spPr>
          <a:xfrm>
            <a:off x="5334000" y="5791200"/>
            <a:ext cx="3733800" cy="646331"/>
          </a:xfrm>
          <a:prstGeom prst="rect">
            <a:avLst/>
          </a:prstGeom>
        </p:spPr>
        <p:txBody>
          <a:bodyPr wrap="square">
            <a:spAutoFit/>
          </a:bodyPr>
          <a:lstStyle/>
          <a:p>
            <a:r>
              <a:rPr lang="en-US" dirty="0">
                <a:hlinkClick r:id="rId4"/>
              </a:rPr>
              <a:t>https://ecqi.healthit.gov/collaborative-measure-development</a:t>
            </a:r>
            <a:endParaRPr lang="en-US" dirty="0"/>
          </a:p>
        </p:txBody>
      </p:sp>
    </p:spTree>
    <p:extLst>
      <p:ext uri="{BB962C8B-B14F-4D97-AF65-F5344CB8AC3E}">
        <p14:creationId xmlns:p14="http://schemas.microsoft.com/office/powerpoint/2010/main" val="236757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txBox="1">
            <a:spLocks noGrp="1"/>
          </p:cNvSpPr>
          <p:nvPr>
            <p:ph idx="1"/>
          </p:nvPr>
        </p:nvSpPr>
        <p:spPr>
          <a:xfrm>
            <a:off x="328534" y="1676400"/>
            <a:ext cx="7748666" cy="5603072"/>
          </a:xfrm>
          <a:prstGeom prst="rect">
            <a:avLst/>
          </a:prstGeom>
          <a:noFill/>
        </p:spPr>
        <p:txBody>
          <a:bodyPr wrap="square" rtlCol="0">
            <a:spAutoFit/>
          </a:bodyPr>
          <a:lstStyle/>
          <a:p>
            <a:r>
              <a:rPr lang="en-US" sz="2400" dirty="0"/>
              <a:t>An ongoing process to engage measure developers through education and outreach in quality measure topics. </a:t>
            </a:r>
          </a:p>
          <a:p>
            <a:r>
              <a:rPr lang="en-US" sz="2400" dirty="0"/>
              <a:t>Elicit feedback that will help CMS design resources that can help all of those interested in healthcare quality improvement better understand the goals of quality measurement. </a:t>
            </a:r>
          </a:p>
          <a:p>
            <a:pPr marL="800100" lvl="1" indent="-342900">
              <a:spcBef>
                <a:spcPts val="300"/>
              </a:spcBef>
              <a:buFont typeface="Arial" panose="020B0604020202020204" pitchFamily="34" charset="0"/>
              <a:buChar char="•"/>
            </a:pPr>
            <a:r>
              <a:rPr lang="en-US" sz="2400" dirty="0"/>
              <a:t>Education </a:t>
            </a:r>
          </a:p>
          <a:p>
            <a:pPr marL="800100" lvl="1" indent="-342900">
              <a:spcBef>
                <a:spcPts val="300"/>
              </a:spcBef>
              <a:buFont typeface="Arial" panose="020B0604020202020204" pitchFamily="34" charset="0"/>
              <a:buChar char="•"/>
            </a:pPr>
            <a:r>
              <a:rPr lang="en-US" sz="2400" dirty="0"/>
              <a:t>Outreach</a:t>
            </a:r>
          </a:p>
          <a:p>
            <a:pPr marL="800100" lvl="1" indent="-342900">
              <a:spcBef>
                <a:spcPts val="300"/>
              </a:spcBef>
              <a:buFont typeface="Arial" panose="020B0604020202020204" pitchFamily="34" charset="0"/>
              <a:buChar char="•"/>
            </a:pPr>
            <a:r>
              <a:rPr lang="en-US" sz="2400" dirty="0">
                <a:solidFill>
                  <a:prstClr val="black"/>
                </a:solidFill>
              </a:rPr>
              <a:t>Dedicated Websites</a:t>
            </a:r>
          </a:p>
          <a:p>
            <a:pPr marL="800100" lvl="1" indent="-342900">
              <a:spcBef>
                <a:spcPts val="300"/>
              </a:spcBef>
              <a:buFont typeface="Arial" panose="020B0604020202020204" pitchFamily="34" charset="0"/>
              <a:buChar char="•"/>
            </a:pPr>
            <a:r>
              <a:rPr lang="en-US" sz="2400" dirty="0">
                <a:solidFill>
                  <a:prstClr val="black"/>
                </a:solidFill>
              </a:rPr>
              <a:t>Measure Development </a:t>
            </a:r>
            <a:br>
              <a:rPr lang="en-US" sz="2400" dirty="0">
                <a:solidFill>
                  <a:prstClr val="black"/>
                </a:solidFill>
              </a:rPr>
            </a:br>
            <a:r>
              <a:rPr lang="en-US" sz="2400" dirty="0">
                <a:solidFill>
                  <a:prstClr val="black"/>
                </a:solidFill>
              </a:rPr>
              <a:t>Roadmaps</a:t>
            </a:r>
          </a:p>
          <a:p>
            <a:pPr marL="800100" lvl="1" indent="-342900">
              <a:spcBef>
                <a:spcPts val="300"/>
              </a:spcBef>
              <a:buFont typeface="Arial" panose="020B0604020202020204" pitchFamily="34" charset="0"/>
              <a:buChar char="•"/>
            </a:pPr>
            <a:r>
              <a:rPr lang="en-US" sz="2400" dirty="0">
                <a:solidFill>
                  <a:prstClr val="black"/>
                </a:solidFill>
              </a:rPr>
              <a:t>Listserv opportunities</a:t>
            </a:r>
            <a:endParaRPr lang="en-US" sz="2400" dirty="0"/>
          </a:p>
          <a:p>
            <a:pPr marL="0" indent="0" algn="ctr">
              <a:buNone/>
            </a:pPr>
            <a:endParaRPr lang="en-US" sz="2400" dirty="0"/>
          </a:p>
        </p:txBody>
      </p:sp>
      <p:pic>
        <p:nvPicPr>
          <p:cNvPr id="7" name="Picture 6" descr="Group of people brainstorming graphic.">
            <a:extLst>
              <a:ext uri="{FF2B5EF4-FFF2-40B4-BE49-F238E27FC236}">
                <a16:creationId xmlns:a16="http://schemas.microsoft.com/office/drawing/2014/main" id="{CA4D1EE5-B10F-4B8A-ACEA-E2361A92C1D9}"/>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0" y="4114800"/>
            <a:ext cx="3627967" cy="2612136"/>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a:xfrm>
            <a:off x="0" y="0"/>
            <a:ext cx="9144000" cy="1343608"/>
          </a:xfrm>
        </p:spPr>
        <p:txBody>
          <a:bodyPr anchor="ctr"/>
          <a:lstStyle/>
          <a:p>
            <a:r>
              <a:rPr lang="en-US" sz="4000" dirty="0"/>
              <a:t>Vision and Goals: </a:t>
            </a:r>
            <a:r>
              <a:rPr lang="en-US" sz="4000" dirty="0">
                <a:solidFill>
                  <a:prstClr val="white"/>
                </a:solidFill>
              </a:rPr>
              <a:t>MACRA Info Sessions</a:t>
            </a:r>
            <a:endParaRPr lang="en-US" sz="4000" dirty="0"/>
          </a:p>
        </p:txBody>
      </p:sp>
    </p:spTree>
    <p:extLst>
      <p:ext uri="{BB962C8B-B14F-4D97-AF65-F5344CB8AC3E}">
        <p14:creationId xmlns:p14="http://schemas.microsoft.com/office/powerpoint/2010/main" val="28749016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3200" dirty="0"/>
              <a:t>eCQI Resource Center </a:t>
            </a:r>
            <a:br>
              <a:rPr lang="en-US" sz="3200" dirty="0"/>
            </a:br>
            <a:r>
              <a:rPr lang="en-US" sz="3200" dirty="0"/>
              <a:t>Collaborative Measure Development (CMD) Workspace</a:t>
            </a:r>
          </a:p>
        </p:txBody>
      </p:sp>
      <p:pic>
        <p:nvPicPr>
          <p:cNvPr id="5" name="Picture 4" descr="A screenshot of the eCQI Resource Center Collaborative Measure Development Workspace page.">
            <a:extLst>
              <a:ext uri="{FF2B5EF4-FFF2-40B4-BE49-F238E27FC236}">
                <a16:creationId xmlns:a16="http://schemas.microsoft.com/office/drawing/2014/main" id="{E8A8D073-5AF4-400D-B732-01836A7AFD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533567"/>
            <a:ext cx="8077200" cy="5324433"/>
          </a:xfrm>
          <a:prstGeom prst="rect">
            <a:avLst/>
          </a:prstGeom>
        </p:spPr>
      </p:pic>
      <p:sp>
        <p:nvSpPr>
          <p:cNvPr id="6" name="Rectangle 5">
            <a:extLst>
              <a:ext uri="{FF2B5EF4-FFF2-40B4-BE49-F238E27FC236}">
                <a16:creationId xmlns:a16="http://schemas.microsoft.com/office/drawing/2014/main" id="{F8528984-B904-4799-81C9-6F7CB14053A5}"/>
              </a:ext>
            </a:extLst>
          </p:cNvPr>
          <p:cNvSpPr/>
          <p:nvPr/>
        </p:nvSpPr>
        <p:spPr>
          <a:xfrm>
            <a:off x="6083595" y="5410200"/>
            <a:ext cx="3048000" cy="923330"/>
          </a:xfrm>
          <a:prstGeom prst="rect">
            <a:avLst/>
          </a:prstGeom>
        </p:spPr>
        <p:txBody>
          <a:bodyPr wrap="square">
            <a:spAutoFit/>
          </a:bodyPr>
          <a:lstStyle/>
          <a:p>
            <a:r>
              <a:rPr lang="en-US" dirty="0">
                <a:hlinkClick r:id="rId4"/>
              </a:rPr>
              <a:t>https://ecqi.healthit.gov/collaborative-measure-development</a:t>
            </a:r>
            <a:endParaRPr lang="en-US" dirty="0"/>
          </a:p>
        </p:txBody>
      </p:sp>
    </p:spTree>
    <p:extLst>
      <p:ext uri="{BB962C8B-B14F-4D97-AF65-F5344CB8AC3E}">
        <p14:creationId xmlns:p14="http://schemas.microsoft.com/office/powerpoint/2010/main" val="33296149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4000" dirty="0"/>
              <a:t>eCQI Resource Center </a:t>
            </a:r>
            <a:br>
              <a:rPr lang="en-US" sz="4000" dirty="0"/>
            </a:br>
            <a:r>
              <a:rPr lang="en-US" sz="4000" dirty="0"/>
              <a:t>Data Element Repository (DERep)</a:t>
            </a:r>
          </a:p>
        </p:txBody>
      </p:sp>
      <p:pic>
        <p:nvPicPr>
          <p:cNvPr id="4" name="Picture 3" descr="A screenshot of the eCQI Resource Center Data Element Repository webpage.">
            <a:extLst>
              <a:ext uri="{FF2B5EF4-FFF2-40B4-BE49-F238E27FC236}">
                <a16:creationId xmlns:a16="http://schemas.microsoft.com/office/drawing/2014/main" id="{4021C020-EF7F-4D60-B1BB-D85BD5A656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142" y="1524000"/>
            <a:ext cx="8091715" cy="5334000"/>
          </a:xfrm>
          <a:prstGeom prst="rect">
            <a:avLst/>
          </a:prstGeom>
        </p:spPr>
      </p:pic>
      <p:sp>
        <p:nvSpPr>
          <p:cNvPr id="5" name="Rectangle 4">
            <a:extLst>
              <a:ext uri="{FF2B5EF4-FFF2-40B4-BE49-F238E27FC236}">
                <a16:creationId xmlns:a16="http://schemas.microsoft.com/office/drawing/2014/main" id="{52603E09-8BC9-4205-BA26-E5EE22ABE4F7}"/>
              </a:ext>
            </a:extLst>
          </p:cNvPr>
          <p:cNvSpPr/>
          <p:nvPr/>
        </p:nvSpPr>
        <p:spPr>
          <a:xfrm>
            <a:off x="2247899" y="6211669"/>
            <a:ext cx="4648199" cy="646331"/>
          </a:xfrm>
          <a:prstGeom prst="rect">
            <a:avLst/>
          </a:prstGeom>
        </p:spPr>
        <p:txBody>
          <a:bodyPr wrap="square">
            <a:spAutoFit/>
          </a:bodyPr>
          <a:lstStyle/>
          <a:p>
            <a:r>
              <a:rPr lang="en-US" dirty="0">
                <a:hlinkClick r:id="rId4"/>
              </a:rPr>
              <a:t>https://ecqi.healthit.gov/collaborative-measure-development#quicktabs-tabs_cmd2</a:t>
            </a:r>
            <a:endParaRPr lang="en-US" dirty="0"/>
          </a:p>
        </p:txBody>
      </p:sp>
    </p:spTree>
    <p:extLst>
      <p:ext uri="{BB962C8B-B14F-4D97-AF65-F5344CB8AC3E}">
        <p14:creationId xmlns:p14="http://schemas.microsoft.com/office/powerpoint/2010/main" val="14504432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3200" dirty="0"/>
              <a:t>eCQI Resource Center </a:t>
            </a:r>
            <a:br>
              <a:rPr lang="en-US" sz="3200" dirty="0"/>
            </a:br>
            <a:r>
              <a:rPr lang="en-US" sz="3200" dirty="0"/>
              <a:t>eCQM and eCQI Educational Resources Page</a:t>
            </a:r>
          </a:p>
        </p:txBody>
      </p:sp>
      <p:pic>
        <p:nvPicPr>
          <p:cNvPr id="4" name="Picture 3" descr="A screenshot of the eCQI Resource Center educational resources webpage.">
            <a:extLst>
              <a:ext uri="{FF2B5EF4-FFF2-40B4-BE49-F238E27FC236}">
                <a16:creationId xmlns:a16="http://schemas.microsoft.com/office/drawing/2014/main" id="{F2F8909C-B91D-46F4-B166-43C4D331D4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139" y="1389063"/>
            <a:ext cx="8091715" cy="5334000"/>
          </a:xfrm>
          <a:prstGeom prst="rect">
            <a:avLst/>
          </a:prstGeom>
        </p:spPr>
      </p:pic>
      <p:sp>
        <p:nvSpPr>
          <p:cNvPr id="5" name="Rectangle 4">
            <a:extLst>
              <a:ext uri="{FF2B5EF4-FFF2-40B4-BE49-F238E27FC236}">
                <a16:creationId xmlns:a16="http://schemas.microsoft.com/office/drawing/2014/main" id="{C6DB9D9F-CFF1-4961-A509-662B8DC0730C}"/>
              </a:ext>
            </a:extLst>
          </p:cNvPr>
          <p:cNvSpPr/>
          <p:nvPr/>
        </p:nvSpPr>
        <p:spPr>
          <a:xfrm>
            <a:off x="2552697" y="6211669"/>
            <a:ext cx="4038601" cy="646331"/>
          </a:xfrm>
          <a:prstGeom prst="rect">
            <a:avLst/>
          </a:prstGeom>
        </p:spPr>
        <p:txBody>
          <a:bodyPr wrap="square">
            <a:spAutoFit/>
          </a:bodyPr>
          <a:lstStyle/>
          <a:p>
            <a:r>
              <a:rPr lang="en-US" dirty="0">
                <a:hlinkClick r:id="rId4"/>
              </a:rPr>
              <a:t>https://ecqi.healthit.gov/ecqm-and-ecqi-education-resources</a:t>
            </a:r>
            <a:endParaRPr lang="en-US" dirty="0"/>
          </a:p>
        </p:txBody>
      </p:sp>
    </p:spTree>
    <p:extLst>
      <p:ext uri="{BB962C8B-B14F-4D97-AF65-F5344CB8AC3E}">
        <p14:creationId xmlns:p14="http://schemas.microsoft.com/office/powerpoint/2010/main" val="16272014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339A5-A287-4F0C-95A4-814CF6605EE8}"/>
              </a:ext>
            </a:extLst>
          </p:cNvPr>
          <p:cNvSpPr>
            <a:spLocks noGrp="1"/>
          </p:cNvSpPr>
          <p:nvPr>
            <p:ph type="title"/>
          </p:nvPr>
        </p:nvSpPr>
        <p:spPr/>
        <p:txBody>
          <a:bodyPr/>
          <a:lstStyle/>
          <a:p>
            <a:r>
              <a:rPr lang="en-US" sz="3200" dirty="0"/>
              <a:t>eCQI Resource Center </a:t>
            </a:r>
            <a:br>
              <a:rPr lang="en-US" sz="3200" dirty="0"/>
            </a:br>
            <a:r>
              <a:rPr lang="en-US" sz="3200" dirty="0"/>
              <a:t>eCQM and eCQI Educational Resources Page (Cont’d)</a:t>
            </a:r>
          </a:p>
        </p:txBody>
      </p:sp>
      <p:pic>
        <p:nvPicPr>
          <p:cNvPr id="5" name="Content Placeholder 4" descr="A screenshot of the eCQI Resource Center educational resources webpage.">
            <a:extLst>
              <a:ext uri="{FF2B5EF4-FFF2-40B4-BE49-F238E27FC236}">
                <a16:creationId xmlns:a16="http://schemas.microsoft.com/office/drawing/2014/main" id="{00119DB0-ECBA-4A26-AAAC-B9484231144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33400" y="1531708"/>
            <a:ext cx="8077200" cy="5324433"/>
          </a:xfrm>
        </p:spPr>
      </p:pic>
      <p:sp>
        <p:nvSpPr>
          <p:cNvPr id="6" name="Rectangle 5">
            <a:extLst>
              <a:ext uri="{FF2B5EF4-FFF2-40B4-BE49-F238E27FC236}">
                <a16:creationId xmlns:a16="http://schemas.microsoft.com/office/drawing/2014/main" id="{8A2A8357-796F-4E37-9640-8EC9F5277925}"/>
              </a:ext>
            </a:extLst>
          </p:cNvPr>
          <p:cNvSpPr/>
          <p:nvPr/>
        </p:nvSpPr>
        <p:spPr>
          <a:xfrm>
            <a:off x="4572000" y="6019800"/>
            <a:ext cx="4572000" cy="646331"/>
          </a:xfrm>
          <a:prstGeom prst="rect">
            <a:avLst/>
          </a:prstGeom>
        </p:spPr>
        <p:txBody>
          <a:bodyPr>
            <a:spAutoFit/>
          </a:bodyPr>
          <a:lstStyle/>
          <a:p>
            <a:r>
              <a:rPr lang="en-US" dirty="0">
                <a:hlinkClick r:id="rId4"/>
              </a:rPr>
              <a:t>https://ecqi.healthit.gov/general-ecqm-and-ecqi-education</a:t>
            </a:r>
            <a:endParaRPr lang="en-US" dirty="0"/>
          </a:p>
        </p:txBody>
      </p:sp>
    </p:spTree>
    <p:extLst>
      <p:ext uri="{BB962C8B-B14F-4D97-AF65-F5344CB8AC3E}">
        <p14:creationId xmlns:p14="http://schemas.microsoft.com/office/powerpoint/2010/main" val="2267039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9DA0B-B5C3-4C94-98AD-DD6403E34901}"/>
              </a:ext>
            </a:extLst>
          </p:cNvPr>
          <p:cNvSpPr>
            <a:spLocks noGrp="1"/>
          </p:cNvSpPr>
          <p:nvPr>
            <p:ph type="title"/>
          </p:nvPr>
        </p:nvSpPr>
        <p:spPr/>
        <p:txBody>
          <a:bodyPr/>
          <a:lstStyle/>
          <a:p>
            <a:r>
              <a:rPr lang="en-US" sz="3200" dirty="0"/>
              <a:t>eCQI Resource Center</a:t>
            </a:r>
            <a:br>
              <a:rPr lang="en-US" sz="3200" dirty="0"/>
            </a:br>
            <a:r>
              <a:rPr lang="en-US" sz="3200" dirty="0"/>
              <a:t>eCQM Implementation Checklist</a:t>
            </a:r>
          </a:p>
        </p:txBody>
      </p:sp>
      <p:pic>
        <p:nvPicPr>
          <p:cNvPr id="9" name="Picture 8" descr="A screenshot of the eCQI Resource Center eCQM implementation checklist webpage.">
            <a:extLst>
              <a:ext uri="{FF2B5EF4-FFF2-40B4-BE49-F238E27FC236}">
                <a16:creationId xmlns:a16="http://schemas.microsoft.com/office/drawing/2014/main" id="{8813F6D5-543A-4896-9B63-E7A15AB07E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046" y="1526684"/>
            <a:ext cx="8067907" cy="5318306"/>
          </a:xfrm>
          <a:prstGeom prst="rect">
            <a:avLst/>
          </a:prstGeom>
        </p:spPr>
      </p:pic>
      <p:sp>
        <p:nvSpPr>
          <p:cNvPr id="10" name="Rectangle 9">
            <a:extLst>
              <a:ext uri="{FF2B5EF4-FFF2-40B4-BE49-F238E27FC236}">
                <a16:creationId xmlns:a16="http://schemas.microsoft.com/office/drawing/2014/main" id="{8B0C9EC5-D9FD-4350-97CE-C7B96DD20208}"/>
              </a:ext>
            </a:extLst>
          </p:cNvPr>
          <p:cNvSpPr/>
          <p:nvPr/>
        </p:nvSpPr>
        <p:spPr>
          <a:xfrm>
            <a:off x="5181600" y="6096000"/>
            <a:ext cx="3276600" cy="646331"/>
          </a:xfrm>
          <a:prstGeom prst="rect">
            <a:avLst/>
          </a:prstGeom>
        </p:spPr>
        <p:txBody>
          <a:bodyPr wrap="square">
            <a:spAutoFit/>
          </a:bodyPr>
          <a:lstStyle/>
          <a:p>
            <a:r>
              <a:rPr lang="en-US" dirty="0">
                <a:hlinkClick r:id="rId4"/>
              </a:rPr>
              <a:t>https://ecqi.healthit.gov/ecqm-implementation-checklist</a:t>
            </a:r>
            <a:endParaRPr lang="en-US" dirty="0"/>
          </a:p>
        </p:txBody>
      </p:sp>
    </p:spTree>
    <p:extLst>
      <p:ext uri="{BB962C8B-B14F-4D97-AF65-F5344CB8AC3E}">
        <p14:creationId xmlns:p14="http://schemas.microsoft.com/office/powerpoint/2010/main" val="18291526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9DA0B-B5C3-4C94-98AD-DD6403E34901}"/>
              </a:ext>
            </a:extLst>
          </p:cNvPr>
          <p:cNvSpPr>
            <a:spLocks noGrp="1"/>
          </p:cNvSpPr>
          <p:nvPr>
            <p:ph type="title"/>
          </p:nvPr>
        </p:nvSpPr>
        <p:spPr/>
        <p:txBody>
          <a:bodyPr/>
          <a:lstStyle/>
          <a:p>
            <a:r>
              <a:rPr lang="en-US" sz="3200" dirty="0"/>
              <a:t>eCQI Resource Center</a:t>
            </a:r>
            <a:br>
              <a:rPr lang="en-US" sz="3200" dirty="0"/>
            </a:br>
            <a:r>
              <a:rPr lang="en-US" sz="3200" dirty="0"/>
              <a:t>eCQM Implementation Checklist (Cont’d)</a:t>
            </a:r>
          </a:p>
        </p:txBody>
      </p:sp>
      <p:pic>
        <p:nvPicPr>
          <p:cNvPr id="5" name="Picture 4" descr="A screenshot of the eCQI Resource Center eCQM implementation checklist webpage.">
            <a:extLst>
              <a:ext uri="{FF2B5EF4-FFF2-40B4-BE49-F238E27FC236}">
                <a16:creationId xmlns:a16="http://schemas.microsoft.com/office/drawing/2014/main" id="{FEA1757E-4818-48A9-936D-378AEA708D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533568"/>
            <a:ext cx="8077200" cy="5324432"/>
          </a:xfrm>
          <a:prstGeom prst="rect">
            <a:avLst/>
          </a:prstGeom>
        </p:spPr>
      </p:pic>
      <p:sp>
        <p:nvSpPr>
          <p:cNvPr id="6" name="Rectangle 5">
            <a:extLst>
              <a:ext uri="{FF2B5EF4-FFF2-40B4-BE49-F238E27FC236}">
                <a16:creationId xmlns:a16="http://schemas.microsoft.com/office/drawing/2014/main" id="{09C079A8-A3CF-41B4-A7F7-AAEA1A2A7407}"/>
              </a:ext>
            </a:extLst>
          </p:cNvPr>
          <p:cNvSpPr/>
          <p:nvPr/>
        </p:nvSpPr>
        <p:spPr>
          <a:xfrm>
            <a:off x="5181600" y="6019800"/>
            <a:ext cx="3124200" cy="646331"/>
          </a:xfrm>
          <a:prstGeom prst="rect">
            <a:avLst/>
          </a:prstGeom>
        </p:spPr>
        <p:txBody>
          <a:bodyPr wrap="square">
            <a:spAutoFit/>
          </a:bodyPr>
          <a:lstStyle/>
          <a:p>
            <a:r>
              <a:rPr lang="en-US" dirty="0">
                <a:hlinkClick r:id="rId4"/>
              </a:rPr>
              <a:t>https://ecqi.healthit.gov/ecqm-implementation-checklist</a:t>
            </a:r>
            <a:endParaRPr lang="en-US" dirty="0"/>
          </a:p>
        </p:txBody>
      </p:sp>
    </p:spTree>
    <p:extLst>
      <p:ext uri="{BB962C8B-B14F-4D97-AF65-F5344CB8AC3E}">
        <p14:creationId xmlns:p14="http://schemas.microsoft.com/office/powerpoint/2010/main" val="9946640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339A5-A287-4F0C-95A4-814CF6605EE8}"/>
              </a:ext>
            </a:extLst>
          </p:cNvPr>
          <p:cNvSpPr>
            <a:spLocks noGrp="1"/>
          </p:cNvSpPr>
          <p:nvPr>
            <p:ph type="title"/>
          </p:nvPr>
        </p:nvSpPr>
        <p:spPr>
          <a:xfrm>
            <a:off x="0" y="0"/>
            <a:ext cx="9144000" cy="1417638"/>
          </a:xfrm>
        </p:spPr>
        <p:txBody>
          <a:bodyPr/>
          <a:lstStyle/>
          <a:p>
            <a:r>
              <a:rPr lang="en-US" sz="3200" dirty="0"/>
              <a:t>eCQI Resource Center</a:t>
            </a:r>
            <a:br>
              <a:rPr lang="en-US" sz="3200" dirty="0"/>
            </a:br>
            <a:r>
              <a:rPr lang="en-US" sz="3200" dirty="0"/>
              <a:t>eCQI Tools &amp; Key Resources – eCQM Informational Tools, Resources, &amp; Collaboration (InfoTRAC)</a:t>
            </a:r>
          </a:p>
        </p:txBody>
      </p:sp>
      <p:pic>
        <p:nvPicPr>
          <p:cNvPr id="6" name="Picture 5" descr="A screenshot of the eCQI Resource Center eCQI Tools and Key Resources webpage.">
            <a:extLst>
              <a:ext uri="{FF2B5EF4-FFF2-40B4-BE49-F238E27FC236}">
                <a16:creationId xmlns:a16="http://schemas.microsoft.com/office/drawing/2014/main" id="{30C3CAA7-3214-466E-9F82-0596875F92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513124"/>
            <a:ext cx="8077200" cy="5324432"/>
          </a:xfrm>
          <a:prstGeom prst="rect">
            <a:avLst/>
          </a:prstGeom>
        </p:spPr>
      </p:pic>
      <p:sp>
        <p:nvSpPr>
          <p:cNvPr id="7" name="Rectangle 6">
            <a:extLst>
              <a:ext uri="{FF2B5EF4-FFF2-40B4-BE49-F238E27FC236}">
                <a16:creationId xmlns:a16="http://schemas.microsoft.com/office/drawing/2014/main" id="{B8863F4B-DA80-4C9D-BFC8-D64B36FD0B19}"/>
              </a:ext>
            </a:extLst>
          </p:cNvPr>
          <p:cNvSpPr/>
          <p:nvPr/>
        </p:nvSpPr>
        <p:spPr>
          <a:xfrm>
            <a:off x="5029200" y="3733800"/>
            <a:ext cx="3886200" cy="646331"/>
          </a:xfrm>
          <a:prstGeom prst="rect">
            <a:avLst/>
          </a:prstGeom>
        </p:spPr>
        <p:txBody>
          <a:bodyPr wrap="square">
            <a:spAutoFit/>
          </a:bodyPr>
          <a:lstStyle/>
          <a:p>
            <a:r>
              <a:rPr lang="en-US" dirty="0">
                <a:hlinkClick r:id="rId4"/>
              </a:rPr>
              <a:t>https://ecqi.healthit.gov/ecqi-tools-key-resources</a:t>
            </a:r>
            <a:endParaRPr lang="en-US" dirty="0"/>
          </a:p>
        </p:txBody>
      </p:sp>
    </p:spTree>
    <p:extLst>
      <p:ext uri="{BB962C8B-B14F-4D97-AF65-F5344CB8AC3E}">
        <p14:creationId xmlns:p14="http://schemas.microsoft.com/office/powerpoint/2010/main" val="3019922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339A5-A287-4F0C-95A4-814CF6605EE8}"/>
              </a:ext>
            </a:extLst>
          </p:cNvPr>
          <p:cNvSpPr>
            <a:spLocks noGrp="1"/>
          </p:cNvSpPr>
          <p:nvPr>
            <p:ph type="title"/>
          </p:nvPr>
        </p:nvSpPr>
        <p:spPr>
          <a:xfrm>
            <a:off x="0" y="0"/>
            <a:ext cx="9144000" cy="1417638"/>
          </a:xfrm>
        </p:spPr>
        <p:txBody>
          <a:bodyPr/>
          <a:lstStyle/>
          <a:p>
            <a:r>
              <a:rPr lang="en-US" sz="2800" dirty="0"/>
              <a:t>eCQI Resource Center</a:t>
            </a:r>
            <a:br>
              <a:rPr lang="en-US" sz="2800" dirty="0"/>
            </a:br>
            <a:r>
              <a:rPr lang="en-US" sz="2800" dirty="0"/>
              <a:t>eCQI Tools &amp; Key Resources – eCQM Informational Tools, Resources, &amp; Collaboration (InfoTRAC) (Cont’d)</a:t>
            </a:r>
          </a:p>
        </p:txBody>
      </p:sp>
      <p:pic>
        <p:nvPicPr>
          <p:cNvPr id="4" name="Picture 3" descr="A screenshot of the eCQI Resource Center eCQI Tools and Key Resources webpage.">
            <a:extLst>
              <a:ext uri="{FF2B5EF4-FFF2-40B4-BE49-F238E27FC236}">
                <a16:creationId xmlns:a16="http://schemas.microsoft.com/office/drawing/2014/main" id="{E582131A-7AB6-42DE-91FE-1A098806A4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533568"/>
            <a:ext cx="8077200" cy="5324432"/>
          </a:xfrm>
          <a:prstGeom prst="rect">
            <a:avLst/>
          </a:prstGeom>
        </p:spPr>
      </p:pic>
      <p:sp>
        <p:nvSpPr>
          <p:cNvPr id="5" name="Rectangle 4">
            <a:extLst>
              <a:ext uri="{FF2B5EF4-FFF2-40B4-BE49-F238E27FC236}">
                <a16:creationId xmlns:a16="http://schemas.microsoft.com/office/drawing/2014/main" id="{7CABB225-2244-4D10-90D8-1C2B4BE5D1C4}"/>
              </a:ext>
            </a:extLst>
          </p:cNvPr>
          <p:cNvSpPr/>
          <p:nvPr/>
        </p:nvSpPr>
        <p:spPr>
          <a:xfrm>
            <a:off x="6019800" y="5943600"/>
            <a:ext cx="3048000" cy="646331"/>
          </a:xfrm>
          <a:prstGeom prst="rect">
            <a:avLst/>
          </a:prstGeom>
        </p:spPr>
        <p:txBody>
          <a:bodyPr wrap="square">
            <a:spAutoFit/>
          </a:bodyPr>
          <a:lstStyle/>
          <a:p>
            <a:r>
              <a:rPr lang="en-US" dirty="0">
                <a:hlinkClick r:id="rId4"/>
              </a:rPr>
              <a:t>https://ecqi.healthit.gov/ecqi-tools-key-resources</a:t>
            </a:r>
            <a:endParaRPr lang="en-US" dirty="0"/>
          </a:p>
        </p:txBody>
      </p:sp>
    </p:spTree>
    <p:extLst>
      <p:ext uri="{BB962C8B-B14F-4D97-AF65-F5344CB8AC3E}">
        <p14:creationId xmlns:p14="http://schemas.microsoft.com/office/powerpoint/2010/main" val="42194681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9DA0B-B5C3-4C94-98AD-DD6403E34901}"/>
              </a:ext>
            </a:extLst>
          </p:cNvPr>
          <p:cNvSpPr>
            <a:spLocks noGrp="1"/>
          </p:cNvSpPr>
          <p:nvPr>
            <p:ph type="title"/>
          </p:nvPr>
        </p:nvSpPr>
        <p:spPr/>
        <p:txBody>
          <a:bodyPr/>
          <a:lstStyle/>
          <a:p>
            <a:r>
              <a:rPr lang="en-US" sz="3200" dirty="0"/>
              <a:t>eCQI Resource Center</a:t>
            </a:r>
            <a:br>
              <a:rPr lang="en-US" sz="3200" dirty="0"/>
            </a:br>
            <a:r>
              <a:rPr lang="en-US" sz="3200" dirty="0"/>
              <a:t>eCQI Tools &amp; Key Resources – eCQM Standards and Tools Versions</a:t>
            </a:r>
          </a:p>
        </p:txBody>
      </p:sp>
      <p:pic>
        <p:nvPicPr>
          <p:cNvPr id="5" name="Picture 4" descr="A screenshot of the eCQI Resource Center eCQI Tools and Key Resources webpage.">
            <a:extLst>
              <a:ext uri="{FF2B5EF4-FFF2-40B4-BE49-F238E27FC236}">
                <a16:creationId xmlns:a16="http://schemas.microsoft.com/office/drawing/2014/main" id="{74887833-B46A-4E59-A77D-7A01189D29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526134"/>
            <a:ext cx="8077200" cy="5324432"/>
          </a:xfrm>
          <a:prstGeom prst="rect">
            <a:avLst/>
          </a:prstGeom>
        </p:spPr>
      </p:pic>
      <p:sp>
        <p:nvSpPr>
          <p:cNvPr id="6" name="Rectangle 5">
            <a:extLst>
              <a:ext uri="{FF2B5EF4-FFF2-40B4-BE49-F238E27FC236}">
                <a16:creationId xmlns:a16="http://schemas.microsoft.com/office/drawing/2014/main" id="{292997B5-7029-4A13-A87D-489A4DC81D91}"/>
              </a:ext>
            </a:extLst>
          </p:cNvPr>
          <p:cNvSpPr/>
          <p:nvPr/>
        </p:nvSpPr>
        <p:spPr>
          <a:xfrm>
            <a:off x="4724400" y="4685535"/>
            <a:ext cx="4572000" cy="646331"/>
          </a:xfrm>
          <a:prstGeom prst="rect">
            <a:avLst/>
          </a:prstGeom>
        </p:spPr>
        <p:txBody>
          <a:bodyPr>
            <a:spAutoFit/>
          </a:bodyPr>
          <a:lstStyle/>
          <a:p>
            <a:r>
              <a:rPr lang="en-US" dirty="0">
                <a:hlinkClick r:id="rId4"/>
              </a:rPr>
              <a:t>https://ecqi.healthit.gov/ecqi-tools-key-resources#quicktabs-tabs_tools2</a:t>
            </a:r>
            <a:endParaRPr lang="en-US" dirty="0"/>
          </a:p>
        </p:txBody>
      </p:sp>
    </p:spTree>
    <p:extLst>
      <p:ext uri="{BB962C8B-B14F-4D97-AF65-F5344CB8AC3E}">
        <p14:creationId xmlns:p14="http://schemas.microsoft.com/office/powerpoint/2010/main" val="20643915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339A5-A287-4F0C-95A4-814CF6605EE8}"/>
              </a:ext>
            </a:extLst>
          </p:cNvPr>
          <p:cNvSpPr>
            <a:spLocks noGrp="1"/>
          </p:cNvSpPr>
          <p:nvPr>
            <p:ph type="title"/>
          </p:nvPr>
        </p:nvSpPr>
        <p:spPr/>
        <p:txBody>
          <a:bodyPr/>
          <a:lstStyle/>
          <a:p>
            <a:r>
              <a:rPr lang="en-US" sz="3200" dirty="0"/>
              <a:t>eCQI Resource Center</a:t>
            </a:r>
            <a:br>
              <a:rPr lang="en-US" sz="3200" dirty="0"/>
            </a:br>
            <a:r>
              <a:rPr lang="en-US" sz="3200" dirty="0"/>
              <a:t>eCQI Tools &amp; Key Resources – Tools and Resources Library</a:t>
            </a:r>
          </a:p>
        </p:txBody>
      </p:sp>
      <p:pic>
        <p:nvPicPr>
          <p:cNvPr id="5" name="Picture 4" descr="A screenshot of the eCQI Resource Center eCQI Tools and Key Resources webpage.">
            <a:extLst>
              <a:ext uri="{FF2B5EF4-FFF2-40B4-BE49-F238E27FC236}">
                <a16:creationId xmlns:a16="http://schemas.microsoft.com/office/drawing/2014/main" id="{12CDEC81-9D54-4B41-93B1-82830A627B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142" y="1524000"/>
            <a:ext cx="8091715" cy="5334000"/>
          </a:xfrm>
          <a:prstGeom prst="rect">
            <a:avLst/>
          </a:prstGeom>
        </p:spPr>
      </p:pic>
      <p:sp>
        <p:nvSpPr>
          <p:cNvPr id="6" name="Rectangle 5">
            <a:extLst>
              <a:ext uri="{FF2B5EF4-FFF2-40B4-BE49-F238E27FC236}">
                <a16:creationId xmlns:a16="http://schemas.microsoft.com/office/drawing/2014/main" id="{5F05FCAB-EE0D-4E64-B641-8974DAF53DAC}"/>
              </a:ext>
            </a:extLst>
          </p:cNvPr>
          <p:cNvSpPr/>
          <p:nvPr/>
        </p:nvSpPr>
        <p:spPr>
          <a:xfrm>
            <a:off x="2285999" y="6186860"/>
            <a:ext cx="4572000" cy="646331"/>
          </a:xfrm>
          <a:prstGeom prst="rect">
            <a:avLst/>
          </a:prstGeom>
        </p:spPr>
        <p:txBody>
          <a:bodyPr>
            <a:spAutoFit/>
          </a:bodyPr>
          <a:lstStyle/>
          <a:p>
            <a:r>
              <a:rPr lang="en-US" dirty="0">
                <a:hlinkClick r:id="rId4"/>
              </a:rPr>
              <a:t>https://ecqi.healthit.gov/ecqi-tools-key-resources#quicktabs-tabs_tools3</a:t>
            </a:r>
            <a:endParaRPr lang="en-US" dirty="0"/>
          </a:p>
        </p:txBody>
      </p:sp>
    </p:spTree>
    <p:extLst>
      <p:ext uri="{BB962C8B-B14F-4D97-AF65-F5344CB8AC3E}">
        <p14:creationId xmlns:p14="http://schemas.microsoft.com/office/powerpoint/2010/main" val="36141486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descr="Agenda:&#10;1. Key definitions&#10;2. Background&#10;3. Benefits and challenges&#10;4. Special considerations (conceptualization to testing)&#10;5. Conclusion&#10;6. References&#10;7. Discussion">
            <a:extLst>
              <a:ext uri="{FF2B5EF4-FFF2-40B4-BE49-F238E27FC236}">
                <a16:creationId xmlns:a16="http://schemas.microsoft.com/office/drawing/2014/main" id="{C0721A4E-BF36-4249-807B-BD004FA7A634}"/>
              </a:ext>
            </a:extLst>
          </p:cNvPr>
          <p:cNvSpPr/>
          <p:nvPr/>
        </p:nvSpPr>
        <p:spPr>
          <a:xfrm>
            <a:off x="1143000" y="1905000"/>
            <a:ext cx="6858000" cy="4572000"/>
          </a:xfrm>
          <a:prstGeom prst="roundRect">
            <a:avLst/>
          </a:prstGeom>
          <a:solidFill>
            <a:srgbClr val="084A9C"/>
          </a:solidFill>
          <a:ln w="57150">
            <a:solidFill>
              <a:srgbClr val="FFD00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descr="Agenda for the presentation. Overview of the eCQI Resource Center, Live demonstration, Questions."/>
          <p:cNvSpPr/>
          <p:nvPr/>
        </p:nvSpPr>
        <p:spPr>
          <a:xfrm>
            <a:off x="1466850" y="2590800"/>
            <a:ext cx="6210300" cy="3924151"/>
          </a:xfrm>
          <a:prstGeom prst="rect">
            <a:avLst/>
          </a:prstGeom>
        </p:spPr>
        <p:txBody>
          <a:bodyPr wrap="square">
            <a:spAutoFit/>
          </a:bodyPr>
          <a:lstStyle/>
          <a:p>
            <a:pPr marL="514350" indent="-514350">
              <a:spcAft>
                <a:spcPts val="1200"/>
              </a:spcAft>
              <a:buFont typeface="+mj-lt"/>
              <a:buAutoNum type="arabicPeriod"/>
            </a:pPr>
            <a:r>
              <a:rPr lang="en-US" sz="3200" b="1" dirty="0">
                <a:solidFill>
                  <a:schemeClr val="bg1"/>
                </a:solidFill>
              </a:rPr>
              <a:t>Overview of the Electronic Clinical Quality Improvement (eCQI) Resource Center</a:t>
            </a:r>
          </a:p>
          <a:p>
            <a:pPr marL="514350" indent="-514350">
              <a:spcAft>
                <a:spcPts val="1200"/>
              </a:spcAft>
              <a:buFont typeface="+mj-lt"/>
              <a:buAutoNum type="arabicPeriod"/>
            </a:pPr>
            <a:r>
              <a:rPr lang="en-US" sz="3200" b="1" dirty="0">
                <a:solidFill>
                  <a:schemeClr val="bg1"/>
                </a:solidFill>
              </a:rPr>
              <a:t>Demonstration of the eCQI Resource Center </a:t>
            </a:r>
          </a:p>
          <a:p>
            <a:pPr marL="514350" indent="-514350">
              <a:spcAft>
                <a:spcPts val="1200"/>
              </a:spcAft>
              <a:buFont typeface="+mj-lt"/>
              <a:buAutoNum type="arabicPeriod"/>
            </a:pPr>
            <a:r>
              <a:rPr lang="en-US" sz="3200" b="1" dirty="0">
                <a:solidFill>
                  <a:schemeClr val="bg1"/>
                </a:solidFill>
              </a:rPr>
              <a:t>Questions </a:t>
            </a:r>
          </a:p>
          <a:p>
            <a:pPr marL="514350" indent="-514350">
              <a:spcAft>
                <a:spcPts val="1200"/>
              </a:spcAft>
              <a:buFont typeface="+mj-lt"/>
              <a:buAutoNum type="arabicPeriod"/>
            </a:pPr>
            <a:endParaRPr lang="en-US" sz="2700" b="1" dirty="0"/>
          </a:p>
        </p:txBody>
      </p:sp>
      <p:sp>
        <p:nvSpPr>
          <p:cNvPr id="2" name="Title 1"/>
          <p:cNvSpPr>
            <a:spLocks noGrp="1"/>
          </p:cNvSpPr>
          <p:nvPr>
            <p:ph type="title"/>
          </p:nvPr>
        </p:nvSpPr>
        <p:spPr>
          <a:xfrm>
            <a:off x="0" y="0"/>
            <a:ext cx="9144000" cy="1343608"/>
          </a:xfrm>
        </p:spPr>
        <p:txBody>
          <a:bodyPr anchor="ctr"/>
          <a:lstStyle/>
          <a:p>
            <a:r>
              <a:rPr lang="en-US" sz="4000" dirty="0"/>
              <a:t>Agenda</a:t>
            </a:r>
          </a:p>
        </p:txBody>
      </p:sp>
    </p:spTree>
    <p:extLst>
      <p:ext uri="{BB962C8B-B14F-4D97-AF65-F5344CB8AC3E}">
        <p14:creationId xmlns:p14="http://schemas.microsoft.com/office/powerpoint/2010/main" val="1606964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9DA0B-B5C3-4C94-98AD-DD6403E34901}"/>
              </a:ext>
            </a:extLst>
          </p:cNvPr>
          <p:cNvSpPr>
            <a:spLocks noGrp="1"/>
          </p:cNvSpPr>
          <p:nvPr>
            <p:ph type="title"/>
          </p:nvPr>
        </p:nvSpPr>
        <p:spPr/>
        <p:txBody>
          <a:bodyPr/>
          <a:lstStyle/>
          <a:p>
            <a:r>
              <a:rPr lang="en-US" dirty="0"/>
              <a:t>eCQI Resource Center – Standards </a:t>
            </a:r>
          </a:p>
        </p:txBody>
      </p:sp>
      <p:pic>
        <p:nvPicPr>
          <p:cNvPr id="4" name="Picture 3" descr="A screenshot of the eCQI Resource Center Standards webpage.">
            <a:extLst>
              <a:ext uri="{FF2B5EF4-FFF2-40B4-BE49-F238E27FC236}">
                <a16:creationId xmlns:a16="http://schemas.microsoft.com/office/drawing/2014/main" id="{CEE458BF-2915-40DA-AD5F-182F96546C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515250"/>
            <a:ext cx="8396748" cy="5334000"/>
          </a:xfrm>
          <a:prstGeom prst="rect">
            <a:avLst/>
          </a:prstGeom>
        </p:spPr>
      </p:pic>
      <p:sp>
        <p:nvSpPr>
          <p:cNvPr id="6" name="Rectangle 5">
            <a:extLst>
              <a:ext uri="{FF2B5EF4-FFF2-40B4-BE49-F238E27FC236}">
                <a16:creationId xmlns:a16="http://schemas.microsoft.com/office/drawing/2014/main" id="{B6AD9947-75BB-48FB-8647-8582C15B8D8C}"/>
              </a:ext>
            </a:extLst>
          </p:cNvPr>
          <p:cNvSpPr/>
          <p:nvPr/>
        </p:nvSpPr>
        <p:spPr>
          <a:xfrm>
            <a:off x="5029200" y="5105400"/>
            <a:ext cx="4572000" cy="646331"/>
          </a:xfrm>
          <a:prstGeom prst="rect">
            <a:avLst/>
          </a:prstGeom>
        </p:spPr>
        <p:txBody>
          <a:bodyPr>
            <a:spAutoFit/>
          </a:bodyPr>
          <a:lstStyle/>
          <a:p>
            <a:r>
              <a:rPr lang="en-US" dirty="0">
                <a:hlinkClick r:id="rId4"/>
              </a:rPr>
              <a:t>https://ecqi.healthit.gov/qrda-quality-reporting-document-architecture</a:t>
            </a:r>
            <a:endParaRPr lang="en-US" dirty="0"/>
          </a:p>
        </p:txBody>
      </p:sp>
    </p:spTree>
    <p:extLst>
      <p:ext uri="{BB962C8B-B14F-4D97-AF65-F5344CB8AC3E}">
        <p14:creationId xmlns:p14="http://schemas.microsoft.com/office/powerpoint/2010/main" val="15479004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9DA0B-B5C3-4C94-98AD-DD6403E34901}"/>
              </a:ext>
            </a:extLst>
          </p:cNvPr>
          <p:cNvSpPr>
            <a:spLocks noGrp="1"/>
          </p:cNvSpPr>
          <p:nvPr>
            <p:ph type="title"/>
          </p:nvPr>
        </p:nvSpPr>
        <p:spPr/>
        <p:txBody>
          <a:bodyPr/>
          <a:lstStyle/>
          <a:p>
            <a:r>
              <a:rPr lang="en-US" dirty="0"/>
              <a:t>eCQI Resource Center – Engage in eCQI</a:t>
            </a:r>
          </a:p>
        </p:txBody>
      </p:sp>
      <p:pic>
        <p:nvPicPr>
          <p:cNvPr id="4" name="Picture 3" descr="A screenshot of the eCQI Resource Center 'Engage in eCQI' webpage.">
            <a:extLst>
              <a:ext uri="{FF2B5EF4-FFF2-40B4-BE49-F238E27FC236}">
                <a16:creationId xmlns:a16="http://schemas.microsoft.com/office/drawing/2014/main" id="{52C33365-11D7-4356-80D0-B9812901F4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533568"/>
            <a:ext cx="8077200" cy="5324432"/>
          </a:xfrm>
          <a:prstGeom prst="rect">
            <a:avLst/>
          </a:prstGeom>
        </p:spPr>
      </p:pic>
      <p:sp>
        <p:nvSpPr>
          <p:cNvPr id="6" name="Rectangle 5">
            <a:extLst>
              <a:ext uri="{FF2B5EF4-FFF2-40B4-BE49-F238E27FC236}">
                <a16:creationId xmlns:a16="http://schemas.microsoft.com/office/drawing/2014/main" id="{65413968-D556-429D-B18D-3D3C57EAFE9A}"/>
              </a:ext>
            </a:extLst>
          </p:cNvPr>
          <p:cNvSpPr/>
          <p:nvPr/>
        </p:nvSpPr>
        <p:spPr>
          <a:xfrm>
            <a:off x="2490212" y="6324600"/>
            <a:ext cx="4163576" cy="369332"/>
          </a:xfrm>
          <a:prstGeom prst="rect">
            <a:avLst/>
          </a:prstGeom>
        </p:spPr>
        <p:txBody>
          <a:bodyPr wrap="none">
            <a:spAutoFit/>
          </a:bodyPr>
          <a:lstStyle/>
          <a:p>
            <a:r>
              <a:rPr lang="en-US" dirty="0">
                <a:hlinkClick r:id="rId4"/>
              </a:rPr>
              <a:t>https://ecqi.healthit.gov/ecqi/engage-ecqi</a:t>
            </a:r>
            <a:endParaRPr lang="en-US" dirty="0"/>
          </a:p>
        </p:txBody>
      </p:sp>
    </p:spTree>
    <p:extLst>
      <p:ext uri="{BB962C8B-B14F-4D97-AF65-F5344CB8AC3E}">
        <p14:creationId xmlns:p14="http://schemas.microsoft.com/office/powerpoint/2010/main" val="28989922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9DA0B-B5C3-4C94-98AD-DD6403E34901}"/>
              </a:ext>
            </a:extLst>
          </p:cNvPr>
          <p:cNvSpPr>
            <a:spLocks noGrp="1"/>
          </p:cNvSpPr>
          <p:nvPr>
            <p:ph type="title"/>
          </p:nvPr>
        </p:nvSpPr>
        <p:spPr/>
        <p:txBody>
          <a:bodyPr/>
          <a:lstStyle/>
          <a:p>
            <a:r>
              <a:rPr lang="en-US" dirty="0"/>
              <a:t>eCQI Resource Center – Request an Account</a:t>
            </a:r>
          </a:p>
        </p:txBody>
      </p:sp>
      <p:pic>
        <p:nvPicPr>
          <p:cNvPr id="4" name="Picture 3" descr="A screenshot of the eCQI Resource Center 'request an account' page.">
            <a:extLst>
              <a:ext uri="{FF2B5EF4-FFF2-40B4-BE49-F238E27FC236}">
                <a16:creationId xmlns:a16="http://schemas.microsoft.com/office/drawing/2014/main" id="{23131992-FBE6-46FF-A9E2-C6C888886A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2470" y="1527249"/>
            <a:ext cx="8079059" cy="5325658"/>
          </a:xfrm>
          <a:prstGeom prst="rect">
            <a:avLst/>
          </a:prstGeom>
        </p:spPr>
      </p:pic>
      <p:sp>
        <p:nvSpPr>
          <p:cNvPr id="7" name="Rectangle 6">
            <a:extLst>
              <a:ext uri="{FF2B5EF4-FFF2-40B4-BE49-F238E27FC236}">
                <a16:creationId xmlns:a16="http://schemas.microsoft.com/office/drawing/2014/main" id="{1342AB16-CC2F-45D5-983A-EEABDF9758A2}"/>
              </a:ext>
            </a:extLst>
          </p:cNvPr>
          <p:cNvSpPr/>
          <p:nvPr/>
        </p:nvSpPr>
        <p:spPr>
          <a:xfrm>
            <a:off x="2813953" y="6400800"/>
            <a:ext cx="3516091" cy="369332"/>
          </a:xfrm>
          <a:prstGeom prst="rect">
            <a:avLst/>
          </a:prstGeom>
        </p:spPr>
        <p:txBody>
          <a:bodyPr wrap="none">
            <a:spAutoFit/>
          </a:bodyPr>
          <a:lstStyle/>
          <a:p>
            <a:r>
              <a:rPr lang="en-US" dirty="0">
                <a:hlinkClick r:id="rId4"/>
              </a:rPr>
              <a:t>https://ecqi.healthit.gov/user/login</a:t>
            </a:r>
            <a:endParaRPr lang="en-US" dirty="0"/>
          </a:p>
        </p:txBody>
      </p:sp>
    </p:spTree>
    <p:extLst>
      <p:ext uri="{BB962C8B-B14F-4D97-AF65-F5344CB8AC3E}">
        <p14:creationId xmlns:p14="http://schemas.microsoft.com/office/powerpoint/2010/main" val="380146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9DA0B-B5C3-4C94-98AD-DD6403E34901}"/>
              </a:ext>
            </a:extLst>
          </p:cNvPr>
          <p:cNvSpPr>
            <a:spLocks noGrp="1"/>
          </p:cNvSpPr>
          <p:nvPr>
            <p:ph type="title"/>
          </p:nvPr>
        </p:nvSpPr>
        <p:spPr/>
        <p:txBody>
          <a:bodyPr/>
          <a:lstStyle/>
          <a:p>
            <a:r>
              <a:rPr lang="en-US" dirty="0"/>
              <a:t>eCQI Resource Center – Contact Us </a:t>
            </a:r>
          </a:p>
        </p:txBody>
      </p:sp>
      <p:pic>
        <p:nvPicPr>
          <p:cNvPr id="8" name="Picture 7" descr="A screenshot of the eCQI Resource Center 'contact us' page.">
            <a:extLst>
              <a:ext uri="{FF2B5EF4-FFF2-40B4-BE49-F238E27FC236}">
                <a16:creationId xmlns:a16="http://schemas.microsoft.com/office/drawing/2014/main" id="{5826E501-5A0C-40D9-A49A-35AB027674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1533568"/>
            <a:ext cx="8077200" cy="5324432"/>
          </a:xfrm>
          <a:prstGeom prst="rect">
            <a:avLst/>
          </a:prstGeom>
        </p:spPr>
      </p:pic>
      <p:sp>
        <p:nvSpPr>
          <p:cNvPr id="6" name="Rectangle 5">
            <a:extLst>
              <a:ext uri="{FF2B5EF4-FFF2-40B4-BE49-F238E27FC236}">
                <a16:creationId xmlns:a16="http://schemas.microsoft.com/office/drawing/2014/main" id="{A961781A-873F-4909-BC08-5B5853BD989D}"/>
              </a:ext>
            </a:extLst>
          </p:cNvPr>
          <p:cNvSpPr/>
          <p:nvPr/>
        </p:nvSpPr>
        <p:spPr>
          <a:xfrm>
            <a:off x="3352800" y="6400800"/>
            <a:ext cx="4345036" cy="369332"/>
          </a:xfrm>
          <a:prstGeom prst="rect">
            <a:avLst/>
          </a:prstGeom>
        </p:spPr>
        <p:txBody>
          <a:bodyPr wrap="none">
            <a:spAutoFit/>
          </a:bodyPr>
          <a:lstStyle/>
          <a:p>
            <a:r>
              <a:rPr lang="en-US" dirty="0">
                <a:hlinkClick r:id="rId4"/>
              </a:rPr>
              <a:t>https://ecqi.healthit.gov/content/contact-us</a:t>
            </a:r>
            <a:endParaRPr lang="en-US" dirty="0"/>
          </a:p>
        </p:txBody>
      </p:sp>
    </p:spTree>
    <p:extLst>
      <p:ext uri="{BB962C8B-B14F-4D97-AF65-F5344CB8AC3E}">
        <p14:creationId xmlns:p14="http://schemas.microsoft.com/office/powerpoint/2010/main" val="20279273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31327-9880-47FE-9C6D-E83941713157}"/>
              </a:ext>
            </a:extLst>
          </p:cNvPr>
          <p:cNvSpPr>
            <a:spLocks noGrp="1"/>
          </p:cNvSpPr>
          <p:nvPr>
            <p:ph type="title"/>
          </p:nvPr>
        </p:nvSpPr>
        <p:spPr/>
        <p:txBody>
          <a:bodyPr/>
          <a:lstStyle/>
          <a:p>
            <a:r>
              <a:rPr lang="en-US" dirty="0"/>
              <a:t>eCQI Resource Center </a:t>
            </a:r>
            <a:br>
              <a:rPr lang="en-US" dirty="0"/>
            </a:br>
            <a:r>
              <a:rPr lang="en-US" dirty="0"/>
              <a:t>Contact Information</a:t>
            </a:r>
          </a:p>
        </p:txBody>
      </p:sp>
      <p:sp>
        <p:nvSpPr>
          <p:cNvPr id="3" name="Content Placeholder 2">
            <a:extLst>
              <a:ext uri="{FF2B5EF4-FFF2-40B4-BE49-F238E27FC236}">
                <a16:creationId xmlns:a16="http://schemas.microsoft.com/office/drawing/2014/main" id="{08701EDB-4D6A-4C2E-B3C2-C767F5E98E98}"/>
              </a:ext>
            </a:extLst>
          </p:cNvPr>
          <p:cNvSpPr>
            <a:spLocks noGrp="1"/>
          </p:cNvSpPr>
          <p:nvPr>
            <p:ph idx="1"/>
          </p:nvPr>
        </p:nvSpPr>
        <p:spPr/>
        <p:txBody>
          <a:bodyPr>
            <a:normAutofit/>
          </a:bodyPr>
          <a:lstStyle/>
          <a:p>
            <a:r>
              <a:rPr lang="en-US" dirty="0"/>
              <a:t>For comments, suggestions, eCQI questions, and requests to post events and news email </a:t>
            </a:r>
            <a:r>
              <a:rPr lang="en-US" dirty="0">
                <a:hlinkClick r:id="rId3"/>
              </a:rPr>
              <a:t>ecqi-resource-center@hhs.gov</a:t>
            </a:r>
            <a:endParaRPr lang="en-US" dirty="0"/>
          </a:p>
        </p:txBody>
      </p:sp>
    </p:spTree>
    <p:extLst>
      <p:ext uri="{BB962C8B-B14F-4D97-AF65-F5344CB8AC3E}">
        <p14:creationId xmlns:p14="http://schemas.microsoft.com/office/powerpoint/2010/main" val="14169238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ctr"/>
          <a:lstStyle/>
          <a:p>
            <a:r>
              <a:rPr lang="en-US" sz="4000" dirty="0"/>
              <a:t>Discussion Questions</a:t>
            </a:r>
          </a:p>
        </p:txBody>
      </p:sp>
      <p:pic>
        <p:nvPicPr>
          <p:cNvPr id="7" name="Content Placeholder 6" descr="Question mark button graphic.">
            <a:extLst>
              <a:ext uri="{FF2B5EF4-FFF2-40B4-BE49-F238E27FC236}">
                <a16:creationId xmlns:a16="http://schemas.microsoft.com/office/drawing/2014/main" id="{FF2F7BDC-2A1B-4865-92D2-B68D1A0F8F27}"/>
              </a:ext>
              <a:ext uri="{C183D7F6-B498-43B3-948B-1728B52AA6E4}">
                <adec:decorative xmlns:adec="http://schemas.microsoft.com/office/drawing/2017/decorative" val="0"/>
              </a:ext>
            </a:extLst>
          </p:cNvPr>
          <p:cNvPicPr>
            <a:picLocks noGrp="1" noChangeAspect="1"/>
          </p:cNvPicPr>
          <p:nvPr>
            <p:ph idx="1"/>
          </p:nvPr>
        </p:nvPicPr>
        <p:blipFill>
          <a:blip r:embed="rId3" cstate="print"/>
          <a:stretch>
            <a:fillRect/>
          </a:stretch>
        </p:blipFill>
        <p:spPr>
          <a:xfrm>
            <a:off x="2857500" y="2895600"/>
            <a:ext cx="3429000" cy="2572789"/>
          </a:xfrm>
          <a:prstGeom prst="rect">
            <a:avLst/>
          </a:prstGeom>
        </p:spPr>
      </p:pic>
    </p:spTree>
    <p:extLst>
      <p:ext uri="{BB962C8B-B14F-4D97-AF65-F5344CB8AC3E}">
        <p14:creationId xmlns:p14="http://schemas.microsoft.com/office/powerpoint/2010/main" val="20802423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descr="Textbox"/>
          <p:cNvSpPr txBox="1">
            <a:spLocks/>
          </p:cNvSpPr>
          <p:nvPr/>
        </p:nvSpPr>
        <p:spPr>
          <a:xfrm>
            <a:off x="457200" y="1676400"/>
            <a:ext cx="8229600" cy="42973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800" dirty="0"/>
          </a:p>
        </p:txBody>
      </p:sp>
      <p:sp>
        <p:nvSpPr>
          <p:cNvPr id="7" name="Content Placeholder 1"/>
          <p:cNvSpPr>
            <a:spLocks noGrp="1"/>
          </p:cNvSpPr>
          <p:nvPr>
            <p:ph idx="1"/>
          </p:nvPr>
        </p:nvSpPr>
        <p:spPr>
          <a:xfrm>
            <a:off x="838200" y="1981200"/>
            <a:ext cx="7239000" cy="3992563"/>
          </a:xfrm>
        </p:spPr>
        <p:txBody>
          <a:bodyPr>
            <a:normAutofit/>
          </a:bodyPr>
          <a:lstStyle/>
          <a:p>
            <a:pPr marL="0" indent="0">
              <a:buNone/>
            </a:pPr>
            <a:r>
              <a:rPr lang="en-US" sz="2700" b="1" dirty="0"/>
              <a:t>Planned Upcoming Webinars:</a:t>
            </a:r>
          </a:p>
          <a:p>
            <a:pPr marL="514350" indent="-457200"/>
            <a:r>
              <a:rPr lang="en-US" sz="2700" dirty="0"/>
              <a:t>June 12, 2019 – eCQM Testing: Making the Most of Limited Testing Data</a:t>
            </a:r>
          </a:p>
          <a:p>
            <a:pPr marL="57150" indent="0">
              <a:buNone/>
            </a:pPr>
            <a:endParaRPr lang="en-US" sz="2700" dirty="0"/>
          </a:p>
          <a:p>
            <a:pPr marL="57150" indent="0">
              <a:buNone/>
            </a:pPr>
            <a:r>
              <a:rPr lang="en-US" sz="2700" dirty="0"/>
              <a:t>To suggest topics for upcoming Info Sessions, email: </a:t>
            </a:r>
            <a:r>
              <a:rPr lang="en-US" sz="2700" dirty="0">
                <a:solidFill>
                  <a:schemeClr val="bg2">
                    <a:lumMod val="60000"/>
                    <a:lumOff val="40000"/>
                  </a:schemeClr>
                </a:solidFill>
                <a:hlinkClick r:id="rId3"/>
              </a:rPr>
              <a:t>MMSsupport@battelle.org</a:t>
            </a:r>
            <a:r>
              <a:rPr lang="en-US" sz="2700" dirty="0">
                <a:solidFill>
                  <a:srgbClr val="3333FF"/>
                </a:solidFill>
              </a:rPr>
              <a:t> </a:t>
            </a:r>
          </a:p>
        </p:txBody>
      </p:sp>
      <p:sp>
        <p:nvSpPr>
          <p:cNvPr id="2" name="Title 1"/>
          <p:cNvSpPr>
            <a:spLocks noGrp="1"/>
          </p:cNvSpPr>
          <p:nvPr>
            <p:ph type="title"/>
          </p:nvPr>
        </p:nvSpPr>
        <p:spPr>
          <a:xfrm>
            <a:off x="0" y="0"/>
            <a:ext cx="9144000" cy="1343608"/>
          </a:xfrm>
        </p:spPr>
        <p:txBody>
          <a:bodyPr anchor="ctr"/>
          <a:lstStyle/>
          <a:p>
            <a:r>
              <a:rPr lang="en-US" sz="4000" dirty="0"/>
              <a:t>Upcoming MACRA Info Sessions</a:t>
            </a:r>
          </a:p>
        </p:txBody>
      </p:sp>
    </p:spTree>
    <p:extLst>
      <p:ext uri="{BB962C8B-B14F-4D97-AF65-F5344CB8AC3E}">
        <p14:creationId xmlns:p14="http://schemas.microsoft.com/office/powerpoint/2010/main" val="34703200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p:cNvSpPr txBox="1">
            <a:spLocks/>
          </p:cNvSpPr>
          <p:nvPr/>
        </p:nvSpPr>
        <p:spPr>
          <a:xfrm>
            <a:off x="1155999" y="1828800"/>
            <a:ext cx="6858000" cy="4648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2700" b="1" u="sng" dirty="0"/>
          </a:p>
          <a:p>
            <a:r>
              <a:rPr lang="en-US" sz="2700" b="1" u="sng" dirty="0"/>
              <a:t>Battelle</a:t>
            </a:r>
          </a:p>
          <a:p>
            <a:pPr marL="0" indent="0">
              <a:buNone/>
            </a:pPr>
            <a:r>
              <a:rPr lang="en-US" sz="2700" dirty="0"/>
              <a:t>Measures Management System Contract Holder Contact:  </a:t>
            </a:r>
            <a:r>
              <a:rPr lang="en-US" sz="2700" dirty="0">
                <a:hlinkClick r:id="rId3"/>
              </a:rPr>
              <a:t>MMSsupport@Battelle.org</a:t>
            </a:r>
            <a:endParaRPr lang="en-US" sz="2700" dirty="0"/>
          </a:p>
          <a:p>
            <a:endParaRPr lang="en-US" sz="2700" u="sng" dirty="0"/>
          </a:p>
          <a:p>
            <a:r>
              <a:rPr lang="en-US" sz="2700" b="1" u="sng" dirty="0"/>
              <a:t>CMS</a:t>
            </a:r>
          </a:p>
          <a:p>
            <a:pPr marL="0" indent="0">
              <a:buNone/>
            </a:pPr>
            <a:r>
              <a:rPr lang="en-US" sz="2700" dirty="0"/>
              <a:t>Kimberly Rawlings: </a:t>
            </a:r>
            <a:r>
              <a:rPr lang="en-US" sz="2700" dirty="0">
                <a:hlinkClick r:id="rId4"/>
              </a:rPr>
              <a:t>Kimberly.Rawlings@cms.hhs.gov</a:t>
            </a:r>
            <a:r>
              <a:rPr lang="en-US" sz="2700" dirty="0"/>
              <a:t>  </a:t>
            </a:r>
          </a:p>
          <a:p>
            <a:pPr marL="0" indent="0">
              <a:buNone/>
            </a:pPr>
            <a:endParaRPr lang="en-US" sz="2700" dirty="0"/>
          </a:p>
        </p:txBody>
      </p:sp>
      <p:sp>
        <p:nvSpPr>
          <p:cNvPr id="4" name="Title 3"/>
          <p:cNvSpPr>
            <a:spLocks noGrp="1"/>
          </p:cNvSpPr>
          <p:nvPr>
            <p:ph type="title"/>
          </p:nvPr>
        </p:nvSpPr>
        <p:spPr>
          <a:xfrm>
            <a:off x="0" y="0"/>
            <a:ext cx="9144000" cy="1295400"/>
          </a:xfrm>
        </p:spPr>
        <p:txBody>
          <a:bodyPr anchor="ctr"/>
          <a:lstStyle/>
          <a:p>
            <a:r>
              <a:rPr lang="en-US" sz="4000" dirty="0"/>
              <a:t>Contact Information</a:t>
            </a:r>
          </a:p>
        </p:txBody>
      </p:sp>
    </p:spTree>
    <p:extLst>
      <p:ext uri="{BB962C8B-B14F-4D97-AF65-F5344CB8AC3E}">
        <p14:creationId xmlns:p14="http://schemas.microsoft.com/office/powerpoint/2010/main" val="40244034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2" descr="CMS logo">
            <a:extLst>
              <a:ext uri="{FF2B5EF4-FFF2-40B4-BE49-F238E27FC236}">
                <a16:creationId xmlns:a16="http://schemas.microsoft.com/office/drawing/2014/main" id="{B2FA2128-CDEB-48EF-B5B3-246420F6EC45}"/>
              </a:ext>
              <a:ext uri="{C183D7F6-B498-43B3-948B-1728B52AA6E4}">
                <adec:decorative xmlns:adec="http://schemas.microsoft.com/office/drawing/2017/decorative" val="0"/>
              </a:ext>
            </a:extLst>
          </p:cNvPr>
          <p:cNvGrpSpPr/>
          <p:nvPr/>
        </p:nvGrpSpPr>
        <p:grpSpPr>
          <a:xfrm>
            <a:off x="0" y="5486400"/>
            <a:ext cx="9144000" cy="1359613"/>
            <a:chOff x="0" y="5486400"/>
            <a:chExt cx="9144000" cy="1359613"/>
          </a:xfrm>
        </p:grpSpPr>
        <p:grpSp>
          <p:nvGrpSpPr>
            <p:cNvPr id="4" name="Group 3">
              <a:extLst>
                <a:ext uri="{FF2B5EF4-FFF2-40B4-BE49-F238E27FC236}">
                  <a16:creationId xmlns:a16="http://schemas.microsoft.com/office/drawing/2014/main" id="{8FB6982C-F699-442A-BA37-5A6B63AACF21}"/>
                </a:ext>
              </a:extLst>
            </p:cNvPr>
            <p:cNvGrpSpPr/>
            <p:nvPr/>
          </p:nvGrpSpPr>
          <p:grpSpPr>
            <a:xfrm>
              <a:off x="0" y="5486400"/>
              <a:ext cx="9144000" cy="1359613"/>
              <a:chOff x="0" y="5486400"/>
              <a:chExt cx="9144000" cy="1359613"/>
            </a:xfrm>
          </p:grpSpPr>
          <p:sp>
            <p:nvSpPr>
              <p:cNvPr id="6" name="Rectangle 5">
                <a:extLst>
                  <a:ext uri="{FF2B5EF4-FFF2-40B4-BE49-F238E27FC236}">
                    <a16:creationId xmlns:a16="http://schemas.microsoft.com/office/drawing/2014/main" id="{D94C2783-4E60-42C1-8188-A2E1605CD615}"/>
                  </a:ext>
                </a:extLst>
              </p:cNvPr>
              <p:cNvSpPr/>
              <p:nvPr/>
            </p:nvSpPr>
            <p:spPr>
              <a:xfrm>
                <a:off x="0" y="5502405"/>
                <a:ext cx="9144000" cy="1343608"/>
              </a:xfrm>
              <a:prstGeom prst="rect">
                <a:avLst/>
              </a:prstGeom>
              <a:solidFill>
                <a:srgbClr val="084A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Connector 6">
                <a:extLst>
                  <a:ext uri="{FF2B5EF4-FFF2-40B4-BE49-F238E27FC236}">
                    <a16:creationId xmlns:a16="http://schemas.microsoft.com/office/drawing/2014/main" id="{302B8657-D802-484F-A6A4-770B38605EA1}"/>
                  </a:ext>
                </a:extLst>
              </p:cNvPr>
              <p:cNvCxnSpPr/>
              <p:nvPr/>
            </p:nvCxnSpPr>
            <p:spPr>
              <a:xfrm>
                <a:off x="0" y="5486400"/>
                <a:ext cx="9144000" cy="0"/>
              </a:xfrm>
              <a:prstGeom prst="line">
                <a:avLst/>
              </a:prstGeom>
              <a:ln w="76200">
                <a:solidFill>
                  <a:srgbClr val="FFD004"/>
                </a:solidFill>
              </a:ln>
            </p:spPr>
            <p:style>
              <a:lnRef idx="1">
                <a:schemeClr val="accent1"/>
              </a:lnRef>
              <a:fillRef idx="0">
                <a:schemeClr val="accent1"/>
              </a:fillRef>
              <a:effectRef idx="0">
                <a:schemeClr val="accent1"/>
              </a:effectRef>
              <a:fontRef idx="minor">
                <a:schemeClr val="tx1"/>
              </a:fontRef>
            </p:style>
          </p:cxnSp>
        </p:grpSp>
        <p:pic>
          <p:nvPicPr>
            <p:cNvPr id="5" name="Picture 4" descr="CMS Logo">
              <a:extLst>
                <a:ext uri="{FF2B5EF4-FFF2-40B4-BE49-F238E27FC236}">
                  <a16:creationId xmlns:a16="http://schemas.microsoft.com/office/drawing/2014/main" id="{A580AAD2-EF81-49F0-A95F-5F60DC555521}"/>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572375" y="5871337"/>
              <a:ext cx="1381125" cy="640842"/>
            </a:xfrm>
            <a:prstGeom prst="rect">
              <a:avLst/>
            </a:prstGeom>
          </p:spPr>
        </p:pic>
      </p:grpSp>
      <p:sp>
        <p:nvSpPr>
          <p:cNvPr id="2" name="Title 1">
            <a:extLst>
              <a:ext uri="{FF2B5EF4-FFF2-40B4-BE49-F238E27FC236}">
                <a16:creationId xmlns:a16="http://schemas.microsoft.com/office/drawing/2014/main" id="{BAEE79B4-2D6B-4844-9529-5BFC2541742C}"/>
              </a:ext>
            </a:extLst>
          </p:cNvPr>
          <p:cNvSpPr>
            <a:spLocks noGrp="1"/>
          </p:cNvSpPr>
          <p:nvPr>
            <p:ph type="ctrTitle"/>
          </p:nvPr>
        </p:nvSpPr>
        <p:spPr>
          <a:xfrm>
            <a:off x="1143000" y="2209803"/>
            <a:ext cx="6858000" cy="1232167"/>
          </a:xfrm>
        </p:spPr>
        <p:txBody>
          <a:bodyPr/>
          <a:lstStyle/>
          <a:p>
            <a:pPr algn="ctr"/>
            <a:r>
              <a:rPr lang="en-US" sz="4400" b="1" dirty="0">
                <a:solidFill>
                  <a:srgbClr val="084A9C"/>
                </a:solidFill>
                <a:latin typeface="+mn-lt"/>
              </a:rPr>
              <a:t>Overview of the eCQI Resource Center</a:t>
            </a:r>
          </a:p>
        </p:txBody>
      </p:sp>
    </p:spTree>
    <p:extLst>
      <p:ext uri="{BB962C8B-B14F-4D97-AF65-F5344CB8AC3E}">
        <p14:creationId xmlns:p14="http://schemas.microsoft.com/office/powerpoint/2010/main" val="37888809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en-US" sz="4000" dirty="0">
                <a:latin typeface="+mn-lt"/>
              </a:rPr>
              <a:t>Key Topics</a:t>
            </a:r>
          </a:p>
        </p:txBody>
      </p:sp>
      <p:sp>
        <p:nvSpPr>
          <p:cNvPr id="3" name="Content Placeholder 2" descr="Key topics to be covered, including history, site navigation, annual timeline, tools and resources, and engagement opportunities.">
            <a:extLst>
              <a:ext uri="{FF2B5EF4-FFF2-40B4-BE49-F238E27FC236}">
                <a16:creationId xmlns:a16="http://schemas.microsoft.com/office/drawing/2014/main" id="{E839847D-4745-47B5-9EF0-82A2241E02CE}"/>
              </a:ext>
            </a:extLst>
          </p:cNvPr>
          <p:cNvSpPr>
            <a:spLocks noGrp="1"/>
          </p:cNvSpPr>
          <p:nvPr>
            <p:ph idx="1"/>
          </p:nvPr>
        </p:nvSpPr>
        <p:spPr>
          <a:xfrm>
            <a:off x="457200" y="1828800"/>
            <a:ext cx="8229600" cy="4800600"/>
          </a:xfrm>
        </p:spPr>
        <p:txBody>
          <a:bodyPr>
            <a:normAutofit fontScale="85000" lnSpcReduction="20000"/>
          </a:bodyPr>
          <a:lstStyle/>
          <a:p>
            <a:pPr marL="285750" indent="-285750"/>
            <a:r>
              <a:rPr lang="en-US" sz="2800" b="1" dirty="0"/>
              <a:t>eCQI Resource Center</a:t>
            </a:r>
          </a:p>
          <a:p>
            <a:pPr marL="1028700" lvl="1">
              <a:buFont typeface="Arial" panose="020B0604020202020204" pitchFamily="34" charset="0"/>
              <a:buChar char="•"/>
            </a:pPr>
            <a:r>
              <a:rPr lang="en-US" dirty="0"/>
              <a:t>History</a:t>
            </a:r>
          </a:p>
          <a:p>
            <a:pPr marL="1028700" lvl="1">
              <a:buFont typeface="Arial" panose="020B0604020202020204" pitchFamily="34" charset="0"/>
              <a:buChar char="•"/>
            </a:pPr>
            <a:r>
              <a:rPr lang="en-US" dirty="0"/>
              <a:t>Site Navigation</a:t>
            </a:r>
          </a:p>
          <a:p>
            <a:pPr marL="1028700" lvl="1">
              <a:buFont typeface="Arial" panose="020B0604020202020204" pitchFamily="34" charset="0"/>
              <a:buChar char="•"/>
            </a:pPr>
            <a:r>
              <a:rPr lang="en-US" dirty="0"/>
              <a:t>About eCQMs and eCQM Annual Timeline</a:t>
            </a:r>
          </a:p>
          <a:p>
            <a:pPr marL="1028700" lvl="1">
              <a:buFont typeface="Arial" panose="020B0604020202020204" pitchFamily="34" charset="0"/>
              <a:buChar char="•"/>
            </a:pPr>
            <a:r>
              <a:rPr lang="en-US" dirty="0"/>
              <a:t>Eligible Professional/Eligible Clinician and Eligible Hospital/Critical Access Hospital eCQMs and supporting materials</a:t>
            </a:r>
          </a:p>
          <a:p>
            <a:pPr marL="1028700" lvl="1">
              <a:buFont typeface="Arial" panose="020B0604020202020204" pitchFamily="34" charset="0"/>
              <a:buChar char="•"/>
            </a:pPr>
            <a:r>
              <a:rPr lang="en-US" dirty="0"/>
              <a:t>Tools and Resources</a:t>
            </a:r>
          </a:p>
          <a:p>
            <a:pPr marL="1428750" lvl="2"/>
            <a:r>
              <a:rPr lang="en-US" dirty="0"/>
              <a:t>Education materials</a:t>
            </a:r>
          </a:p>
          <a:p>
            <a:pPr marL="1428750" lvl="2"/>
            <a:r>
              <a:rPr lang="en-US" dirty="0"/>
              <a:t>eCQM Implementation Checklist</a:t>
            </a:r>
          </a:p>
          <a:p>
            <a:pPr marL="1428750" lvl="2"/>
            <a:r>
              <a:rPr lang="en-US" dirty="0"/>
              <a:t>eCQI Tools and Resources</a:t>
            </a:r>
          </a:p>
          <a:p>
            <a:pPr marL="1085850" lvl="1" indent="-342900">
              <a:buFont typeface="Arial" panose="020B0604020202020204" pitchFamily="34" charset="0"/>
              <a:buChar char="•"/>
            </a:pPr>
            <a:r>
              <a:rPr lang="en-US" dirty="0"/>
              <a:t>eCQI Standards</a:t>
            </a:r>
          </a:p>
          <a:p>
            <a:pPr marL="1085850" lvl="1" indent="-342900">
              <a:buFont typeface="Arial" panose="020B0604020202020204" pitchFamily="34" charset="0"/>
              <a:buChar char="•"/>
            </a:pPr>
            <a:r>
              <a:rPr lang="en-US" dirty="0"/>
              <a:t>Engagement Opportunities</a:t>
            </a:r>
          </a:p>
        </p:txBody>
      </p:sp>
    </p:spTree>
    <p:extLst>
      <p:ext uri="{BB962C8B-B14F-4D97-AF65-F5344CB8AC3E}">
        <p14:creationId xmlns:p14="http://schemas.microsoft.com/office/powerpoint/2010/main" val="4589022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041CF-0685-4851-8C88-EDF0D1472B88}"/>
              </a:ext>
            </a:extLst>
          </p:cNvPr>
          <p:cNvSpPr>
            <a:spLocks noGrp="1"/>
          </p:cNvSpPr>
          <p:nvPr>
            <p:ph type="title"/>
          </p:nvPr>
        </p:nvSpPr>
        <p:spPr/>
        <p:txBody>
          <a:bodyPr/>
          <a:lstStyle/>
          <a:p>
            <a:r>
              <a:rPr lang="en-US" dirty="0"/>
              <a:t>History of the Resource Center</a:t>
            </a:r>
          </a:p>
        </p:txBody>
      </p:sp>
      <p:sp>
        <p:nvSpPr>
          <p:cNvPr id="3" name="Content Placeholder 2" descr="History of the RC. 1. Originally launched in February 2015&#10;2.The one-stop shop for the most current resources to support electronic clinical quality improvement (eCQI)&#10;3. The source of truth for specifications for eCQMs in CMS quality programs and the CMS Quality Reporting Document Architecture Implementation Guides&#10;4. Do not duplicate content provided elsewhere, but rather point to it&#10;">
            <a:extLst>
              <a:ext uri="{FF2B5EF4-FFF2-40B4-BE49-F238E27FC236}">
                <a16:creationId xmlns:a16="http://schemas.microsoft.com/office/drawing/2014/main" id="{7F586213-89CD-4452-A94D-67A537C4370C}"/>
              </a:ext>
            </a:extLst>
          </p:cNvPr>
          <p:cNvSpPr>
            <a:spLocks noGrp="1"/>
          </p:cNvSpPr>
          <p:nvPr>
            <p:ph idx="1"/>
          </p:nvPr>
        </p:nvSpPr>
        <p:spPr/>
        <p:txBody>
          <a:bodyPr>
            <a:normAutofit fontScale="92500" lnSpcReduction="20000"/>
          </a:bodyPr>
          <a:lstStyle/>
          <a:p>
            <a:r>
              <a:rPr lang="en-US" dirty="0"/>
              <a:t>Originally launched in February 2015</a:t>
            </a:r>
          </a:p>
          <a:p>
            <a:r>
              <a:rPr lang="en-US" dirty="0"/>
              <a:t>The one-stop shop for the most current resources to support electronic clinical quality improvement (eCQI)</a:t>
            </a:r>
          </a:p>
          <a:p>
            <a:r>
              <a:rPr lang="en-US" dirty="0"/>
              <a:t>The source of truth for specifications for eCQMs in CMS quality programs and the CMS Quality Reporting Document Architecture Implementation Guides</a:t>
            </a:r>
          </a:p>
          <a:p>
            <a:r>
              <a:rPr lang="en-US" dirty="0"/>
              <a:t>Do not duplicate content provided elsewhere, but rather point to it</a:t>
            </a:r>
          </a:p>
          <a:p>
            <a:endParaRPr lang="en-US" dirty="0"/>
          </a:p>
        </p:txBody>
      </p:sp>
    </p:spTree>
    <p:extLst>
      <p:ext uri="{BB962C8B-B14F-4D97-AF65-F5344CB8AC3E}">
        <p14:creationId xmlns:p14="http://schemas.microsoft.com/office/powerpoint/2010/main" val="24126772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3" name="Group 12" descr="CMS logo">
            <a:extLst>
              <a:ext uri="{FF2B5EF4-FFF2-40B4-BE49-F238E27FC236}">
                <a16:creationId xmlns:a16="http://schemas.microsoft.com/office/drawing/2014/main" id="{74C31153-0DA5-4DAD-909B-16166A084E79}"/>
              </a:ext>
              <a:ext uri="{C183D7F6-B498-43B3-948B-1728B52AA6E4}">
                <adec:decorative xmlns:adec="http://schemas.microsoft.com/office/drawing/2017/decorative" val="0"/>
              </a:ext>
            </a:extLst>
          </p:cNvPr>
          <p:cNvGrpSpPr/>
          <p:nvPr/>
        </p:nvGrpSpPr>
        <p:grpSpPr>
          <a:xfrm>
            <a:off x="0" y="5486400"/>
            <a:ext cx="9144000" cy="1359613"/>
            <a:chOff x="0" y="5486400"/>
            <a:chExt cx="9144000" cy="1359613"/>
          </a:xfrm>
        </p:grpSpPr>
        <p:grpSp>
          <p:nvGrpSpPr>
            <p:cNvPr id="9" name="Group 8">
              <a:extLst>
                <a:ext uri="{FF2B5EF4-FFF2-40B4-BE49-F238E27FC236}">
                  <a16:creationId xmlns:a16="http://schemas.microsoft.com/office/drawing/2014/main" id="{499D45B3-F9E6-4BAA-80EE-EBD088BDABB6}"/>
                </a:ext>
              </a:extLst>
            </p:cNvPr>
            <p:cNvGrpSpPr/>
            <p:nvPr/>
          </p:nvGrpSpPr>
          <p:grpSpPr>
            <a:xfrm>
              <a:off x="0" y="5486400"/>
              <a:ext cx="9144000" cy="1359613"/>
              <a:chOff x="0" y="5486400"/>
              <a:chExt cx="9144000" cy="1359613"/>
            </a:xfrm>
          </p:grpSpPr>
          <p:sp>
            <p:nvSpPr>
              <p:cNvPr id="6" name="Rectangle 5">
                <a:extLst>
                  <a:ext uri="{FF2B5EF4-FFF2-40B4-BE49-F238E27FC236}">
                    <a16:creationId xmlns:a16="http://schemas.microsoft.com/office/drawing/2014/main" id="{33B13957-F856-4B60-AD35-C7D3E6FEB500}"/>
                  </a:ext>
                </a:extLst>
              </p:cNvPr>
              <p:cNvSpPr/>
              <p:nvPr/>
            </p:nvSpPr>
            <p:spPr>
              <a:xfrm>
                <a:off x="0" y="5502405"/>
                <a:ext cx="9144000" cy="1343608"/>
              </a:xfrm>
              <a:prstGeom prst="rect">
                <a:avLst/>
              </a:prstGeom>
              <a:solidFill>
                <a:srgbClr val="084A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897425EE-6607-4883-A996-2942A893BC71}"/>
                  </a:ext>
                </a:extLst>
              </p:cNvPr>
              <p:cNvCxnSpPr/>
              <p:nvPr/>
            </p:nvCxnSpPr>
            <p:spPr>
              <a:xfrm>
                <a:off x="0" y="5486400"/>
                <a:ext cx="9144000" cy="0"/>
              </a:xfrm>
              <a:prstGeom prst="line">
                <a:avLst/>
              </a:prstGeom>
              <a:ln w="76200">
                <a:solidFill>
                  <a:srgbClr val="FFD004"/>
                </a:solidFill>
              </a:ln>
            </p:spPr>
            <p:style>
              <a:lnRef idx="1">
                <a:schemeClr val="accent1"/>
              </a:lnRef>
              <a:fillRef idx="0">
                <a:schemeClr val="accent1"/>
              </a:fillRef>
              <a:effectRef idx="0">
                <a:schemeClr val="accent1"/>
              </a:effectRef>
              <a:fontRef idx="minor">
                <a:schemeClr val="tx1"/>
              </a:fontRef>
            </p:style>
          </p:cxnSp>
        </p:grpSp>
        <p:pic>
          <p:nvPicPr>
            <p:cNvPr id="12" name="Picture 11" descr="CMS Logo">
              <a:extLst>
                <a:ext uri="{FF2B5EF4-FFF2-40B4-BE49-F238E27FC236}">
                  <a16:creationId xmlns:a16="http://schemas.microsoft.com/office/drawing/2014/main" id="{AFB5ABDD-1306-4A99-936E-E24984B9AF1B}"/>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72375" y="5871337"/>
              <a:ext cx="1381125" cy="640842"/>
            </a:xfrm>
            <a:prstGeom prst="rect">
              <a:avLst/>
            </a:prstGeom>
          </p:spPr>
        </p:pic>
      </p:grpSp>
      <p:sp>
        <p:nvSpPr>
          <p:cNvPr id="2" name="Title 1">
            <a:extLst>
              <a:ext uri="{FF2B5EF4-FFF2-40B4-BE49-F238E27FC236}">
                <a16:creationId xmlns:a16="http://schemas.microsoft.com/office/drawing/2014/main" id="{BAEE79B4-2D6B-4844-9529-5BFC2541742C}"/>
              </a:ext>
            </a:extLst>
          </p:cNvPr>
          <p:cNvSpPr>
            <a:spLocks noGrp="1"/>
          </p:cNvSpPr>
          <p:nvPr>
            <p:ph type="ctrTitle"/>
          </p:nvPr>
        </p:nvSpPr>
        <p:spPr>
          <a:xfrm>
            <a:off x="1143000" y="2362200"/>
            <a:ext cx="6858000" cy="1295400"/>
          </a:xfrm>
        </p:spPr>
        <p:txBody>
          <a:bodyPr/>
          <a:lstStyle/>
          <a:p>
            <a:pPr algn="ctr"/>
            <a:r>
              <a:rPr lang="en-US" sz="4400" b="1" dirty="0">
                <a:solidFill>
                  <a:srgbClr val="084A9C"/>
                </a:solidFill>
                <a:latin typeface="+mn-lt"/>
              </a:rPr>
              <a:t>eCQI Resource Center Demonstration</a:t>
            </a:r>
          </a:p>
        </p:txBody>
      </p:sp>
    </p:spTree>
    <p:extLst>
      <p:ext uri="{BB962C8B-B14F-4D97-AF65-F5344CB8AC3E}">
        <p14:creationId xmlns:p14="http://schemas.microsoft.com/office/powerpoint/2010/main" val="2367689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22578-497C-4814-8F74-0492B0BB11F6}"/>
              </a:ext>
            </a:extLst>
          </p:cNvPr>
          <p:cNvSpPr>
            <a:spLocks noGrp="1"/>
          </p:cNvSpPr>
          <p:nvPr>
            <p:ph type="title"/>
          </p:nvPr>
        </p:nvSpPr>
        <p:spPr/>
        <p:txBody>
          <a:bodyPr/>
          <a:lstStyle/>
          <a:p>
            <a:r>
              <a:rPr lang="en-US" dirty="0"/>
              <a:t>eCQI Resource Center </a:t>
            </a:r>
            <a:br>
              <a:rPr lang="en-US" dirty="0"/>
            </a:br>
            <a:r>
              <a:rPr lang="en-US" dirty="0"/>
              <a:t>Home Page</a:t>
            </a:r>
          </a:p>
        </p:txBody>
      </p:sp>
      <p:pic>
        <p:nvPicPr>
          <p:cNvPr id="8" name="Picture 7" descr="A screenshot of a the eCQI Resource Center homepage.">
            <a:extLst>
              <a:ext uri="{FF2B5EF4-FFF2-40B4-BE49-F238E27FC236}">
                <a16:creationId xmlns:a16="http://schemas.microsoft.com/office/drawing/2014/main" id="{18F84955-085F-4D2D-A7DA-1BAEC42C9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8" y="1543050"/>
            <a:ext cx="9144000" cy="5314950"/>
          </a:xfrm>
          <a:prstGeom prst="rect">
            <a:avLst/>
          </a:prstGeom>
        </p:spPr>
      </p:pic>
      <p:sp>
        <p:nvSpPr>
          <p:cNvPr id="3" name="Content Placeholder 2">
            <a:extLst>
              <a:ext uri="{FF2B5EF4-FFF2-40B4-BE49-F238E27FC236}">
                <a16:creationId xmlns:a16="http://schemas.microsoft.com/office/drawing/2014/main" id="{791472C1-A8BB-4AC9-A0F6-103378C52BE5}"/>
              </a:ext>
            </a:extLst>
          </p:cNvPr>
          <p:cNvSpPr>
            <a:spLocks noGrp="1"/>
          </p:cNvSpPr>
          <p:nvPr>
            <p:ph idx="1"/>
          </p:nvPr>
        </p:nvSpPr>
        <p:spPr>
          <a:xfrm>
            <a:off x="2019300" y="6472187"/>
            <a:ext cx="5105400" cy="385813"/>
          </a:xfrm>
        </p:spPr>
        <p:txBody>
          <a:bodyPr>
            <a:normAutofit lnSpcReduction="10000"/>
          </a:bodyPr>
          <a:lstStyle/>
          <a:p>
            <a:pPr marL="0" indent="0" algn="ctr">
              <a:buNone/>
            </a:pPr>
            <a:r>
              <a:rPr lang="en-US" sz="2000" dirty="0">
                <a:hlinkClick r:id="rId4"/>
              </a:rPr>
              <a:t>https://ecqi.healthit.gov/</a:t>
            </a:r>
            <a:endParaRPr lang="en-US" sz="2400" dirty="0">
              <a:latin typeface="+mj-lt"/>
            </a:endParaRPr>
          </a:p>
        </p:txBody>
      </p:sp>
    </p:spTree>
    <p:extLst>
      <p:ext uri="{BB962C8B-B14F-4D97-AF65-F5344CB8AC3E}">
        <p14:creationId xmlns:p14="http://schemas.microsoft.com/office/powerpoint/2010/main" val="25789174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4000" dirty="0"/>
              <a:t>eCQI Resource Center </a:t>
            </a:r>
            <a:br>
              <a:rPr lang="en-US" sz="4000" dirty="0"/>
            </a:br>
            <a:r>
              <a:rPr lang="en-US" sz="4000" dirty="0"/>
              <a:t>Home Page (Cont’d)</a:t>
            </a:r>
          </a:p>
        </p:txBody>
      </p:sp>
      <p:pic>
        <p:nvPicPr>
          <p:cNvPr id="4" name="Picture 3" descr="A screenshot of a the eCQI Resource Center homepage.">
            <a:extLst>
              <a:ext uri="{FF2B5EF4-FFF2-40B4-BE49-F238E27FC236}">
                <a16:creationId xmlns:a16="http://schemas.microsoft.com/office/drawing/2014/main" id="{6B2880AA-D943-429C-AD71-D8B58FFBCC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011" y="1544083"/>
            <a:ext cx="8563978" cy="5313917"/>
          </a:xfrm>
          <a:prstGeom prst="rect">
            <a:avLst/>
          </a:prstGeom>
        </p:spPr>
      </p:pic>
      <p:sp>
        <p:nvSpPr>
          <p:cNvPr id="6" name="Content Placeholder 2">
            <a:extLst>
              <a:ext uri="{FF2B5EF4-FFF2-40B4-BE49-F238E27FC236}">
                <a16:creationId xmlns:a16="http://schemas.microsoft.com/office/drawing/2014/main" id="{E4DF99C4-ABCA-4E73-9425-E0F11AD27092}"/>
              </a:ext>
            </a:extLst>
          </p:cNvPr>
          <p:cNvSpPr>
            <a:spLocks noGrp="1"/>
          </p:cNvSpPr>
          <p:nvPr>
            <p:ph idx="1"/>
          </p:nvPr>
        </p:nvSpPr>
        <p:spPr>
          <a:xfrm>
            <a:off x="2019300" y="6472187"/>
            <a:ext cx="5105400" cy="385813"/>
          </a:xfrm>
        </p:spPr>
        <p:txBody>
          <a:bodyPr>
            <a:normAutofit lnSpcReduction="10000"/>
          </a:bodyPr>
          <a:lstStyle/>
          <a:p>
            <a:pPr marL="0" indent="0" algn="ctr">
              <a:buNone/>
            </a:pPr>
            <a:r>
              <a:rPr lang="en-US" sz="2000" dirty="0">
                <a:hlinkClick r:id="rId4"/>
              </a:rPr>
              <a:t>https://ecqi.healthit.gov/</a:t>
            </a:r>
            <a:endParaRPr lang="en-US" sz="2400" dirty="0">
              <a:latin typeface="+mj-lt"/>
            </a:endParaRPr>
          </a:p>
        </p:txBody>
      </p:sp>
    </p:spTree>
    <p:extLst>
      <p:ext uri="{BB962C8B-B14F-4D97-AF65-F5344CB8AC3E}">
        <p14:creationId xmlns:p14="http://schemas.microsoft.com/office/powerpoint/2010/main" val="741348680"/>
      </p:ext>
    </p:extLst>
  </p:cSld>
  <p:clrMapOvr>
    <a:masterClrMapping/>
  </p:clrMapOvr>
</p:sld>
</file>

<file path=ppt/theme/theme1.xml><?xml version="1.0" encoding="utf-8"?>
<a:theme xmlns:a="http://schemas.openxmlformats.org/drawingml/2006/main" name="CMS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7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8B44BA2626C9D4E866311178902B167" ma:contentTypeVersion="4" ma:contentTypeDescription="Create a new document." ma:contentTypeScope="" ma:versionID="066de2a32ec27da7a9b406a4a5d0c621">
  <xsd:schema xmlns:xsd="http://www.w3.org/2001/XMLSchema" xmlns:xs="http://www.w3.org/2001/XMLSchema" xmlns:p="http://schemas.microsoft.com/office/2006/metadata/properties" xmlns:ns2="c85f45de-9781-4f9c-a476-faa529bf8047" targetNamespace="http://schemas.microsoft.com/office/2006/metadata/properties" ma:root="true" ma:fieldsID="e34ff02e782245196d10dba890e4e3e8" ns2:_="">
    <xsd:import namespace="c85f45de-9781-4f9c-a476-faa529bf8047"/>
    <xsd:element name="properties">
      <xsd:complexType>
        <xsd:sequence>
          <xsd:element name="documentManagement">
            <xsd:complexType>
              <xsd:all>
                <xsd:element ref="ns2:Comments_x0020_Due_x0020_Date" minOccurs="0"/>
                <xsd:element ref="ns2:Program" minOccurs="0"/>
                <xsd:element ref="ns2:Assigned" minOccurs="0"/>
                <xsd:element ref="ns2:Reviewe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85f45de-9781-4f9c-a476-faa529bf8047" elementFormDefault="qualified">
    <xsd:import namespace="http://schemas.microsoft.com/office/2006/documentManagement/types"/>
    <xsd:import namespace="http://schemas.microsoft.com/office/infopath/2007/PartnerControls"/>
    <xsd:element name="Comments_x0020_Due_x0020_Date" ma:index="8" nillable="true" ma:displayName="Comments Due Date" ma:format="DateOnly" ma:internalName="Comments_x0020_Due_x0020_Date">
      <xsd:simpleType>
        <xsd:restriction base="dms:DateTime"/>
      </xsd:simpleType>
    </xsd:element>
    <xsd:element name="Program" ma:index="9" nillable="true" ma:displayName="Program" ma:default="Other" ma:format="Dropdown" ma:internalName="Program">
      <xsd:simpleType>
        <xsd:restriction base="dms:Choice">
          <xsd:enumeration value="Blueprint"/>
          <xsd:enumeration value="Measures Inventory/CMIT"/>
          <xsd:enumeration value="Pre-Rulemaking"/>
          <xsd:enumeration value="MIDS Coordination"/>
          <xsd:enumeration value="Environmental Scan"/>
          <xsd:enumeration value="Other"/>
        </xsd:restriction>
      </xsd:simpleType>
    </xsd:element>
    <xsd:element name="Assigned" ma:index="10" nillable="true" ma:displayName="Assigned" ma:internalName="Assigned">
      <xsd:simpleType>
        <xsd:restriction base="dms:Note">
          <xsd:maxLength value="255"/>
        </xsd:restriction>
      </xsd:simpleType>
    </xsd:element>
    <xsd:element name="Reviewed" ma:index="11" nillable="true" ma:displayName="Reviewed" ma:format="Dropdown" ma:internalName="Reviewed">
      <xsd:simpleType>
        <xsd:restriction base="dms:Choice">
          <xsd:enumeration value="Noni Bodkin"/>
          <xsd:enumeration value="Corette Byrd"/>
          <xsd:enumeration value="Laura deNobel"/>
          <xsd:enumeration value="Melissa Evans"/>
          <xsd:enumeration value="Helen Dollar-Maples"/>
          <xsd:enumeration value="Michelle Geppi"/>
          <xsd:enumeration value="Kimberly Kufel"/>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Reviewed xmlns="c85f45de-9781-4f9c-a476-faa529bf8047" xsi:nil="true"/>
    <Comments_x0020_Due_x0020_Date xmlns="c85f45de-9781-4f9c-a476-faa529bf8047" xsi:nil="true"/>
    <Program xmlns="c85f45de-9781-4f9c-a476-faa529bf8047" xsi:nil="true"/>
    <Assigned xmlns="c85f45de-9781-4f9c-a476-faa529bf804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496F362-5B79-4E46-94AA-C998950EA9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85f45de-9781-4f9c-a476-faa529bf804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3F2D517-FCF4-4B15-BD46-23B9AA4BB45C}">
  <ds:schemaRefs>
    <ds:schemaRef ds:uri="c85f45de-9781-4f9c-a476-faa529bf8047"/>
    <ds:schemaRef ds:uri="http://purl.org/dc/elements/1.1/"/>
    <ds:schemaRef ds:uri="http://schemas.microsoft.com/office/2006/metadata/properties"/>
    <ds:schemaRef ds:uri="http://purl.org/dc/terms/"/>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585CBEC-A503-46BF-AF4D-401CB55F2CF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2385</Words>
  <Application>Microsoft Office PowerPoint</Application>
  <PresentationFormat>On-screen Show (4:3)</PresentationFormat>
  <Paragraphs>210</Paragraphs>
  <Slides>37</Slides>
  <Notes>36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37</vt:i4>
      </vt:variant>
    </vt:vector>
  </HeadingPairs>
  <TitlesOfParts>
    <vt:vector size="43" baseType="lpstr">
      <vt:lpstr>Arial</vt:lpstr>
      <vt:lpstr>Avenir Medium</vt:lpstr>
      <vt:lpstr>Calibri</vt:lpstr>
      <vt:lpstr>Modern No. 20</vt:lpstr>
      <vt:lpstr>CMS_template</vt:lpstr>
      <vt:lpstr>7_Custom Design</vt:lpstr>
      <vt:lpstr>CMS Measure Development Education &amp; Outreach</vt:lpstr>
      <vt:lpstr>Vision and Goals: MACRA Info Sessions</vt:lpstr>
      <vt:lpstr>Agenda</vt:lpstr>
      <vt:lpstr>Overview of the eCQI Resource Center</vt:lpstr>
      <vt:lpstr>Key Topics</vt:lpstr>
      <vt:lpstr>History of the Resource Center</vt:lpstr>
      <vt:lpstr>eCQI Resource Center Demonstration</vt:lpstr>
      <vt:lpstr>eCQI Resource Center  Home Page</vt:lpstr>
      <vt:lpstr>eCQI Resource Center  Home Page (Cont’d)</vt:lpstr>
      <vt:lpstr>eCQI Resource Center  About eCQMs Page</vt:lpstr>
      <vt:lpstr>Annual timeline</vt:lpstr>
      <vt:lpstr>eCQI Resource Center  Eligible Professional/Eligible Clinician eCQMs Page</vt:lpstr>
      <vt:lpstr>eCQI Resource Center  Eligible Professional/Eligible Clinician eCQMs Page (Cont’d)</vt:lpstr>
      <vt:lpstr>eCQI Resource Center  Eligible Professional/Eligible Clinician eCQMs Page (Cont’d)</vt:lpstr>
      <vt:lpstr>eCQI Resource Center  Eligible Professional/Eligible Clinician eCQM Page - USHIK</vt:lpstr>
      <vt:lpstr>eCQI Resource Center  Eligible Hospital/Critical Access Hospital eCQMs Page</vt:lpstr>
      <vt:lpstr>eCQI Resource Center  Eligible Hospital/Critical Access Hospital eCQMs Page (Cont’d)</vt:lpstr>
      <vt:lpstr>CMD &amp; DERep</vt:lpstr>
      <vt:lpstr>eCQI Resource Center  Collaborative Measure Development (CMD) Workspace</vt:lpstr>
      <vt:lpstr>eCQI Resource Center  Collaborative Measure Development (CMD) Workspace</vt:lpstr>
      <vt:lpstr>eCQI Resource Center  Data Element Repository (DERep)</vt:lpstr>
      <vt:lpstr>eCQI Resource Center  eCQM and eCQI Educational Resources Page</vt:lpstr>
      <vt:lpstr>eCQI Resource Center  eCQM and eCQI Educational Resources Page (Cont’d)</vt:lpstr>
      <vt:lpstr>eCQI Resource Center eCQM Implementation Checklist</vt:lpstr>
      <vt:lpstr>eCQI Resource Center eCQM Implementation Checklist (Cont’d)</vt:lpstr>
      <vt:lpstr>eCQI Resource Center eCQI Tools &amp; Key Resources – eCQM Informational Tools, Resources, &amp; Collaboration (InfoTRAC)</vt:lpstr>
      <vt:lpstr>eCQI Resource Center eCQI Tools &amp; Key Resources – eCQM Informational Tools, Resources, &amp; Collaboration (InfoTRAC) (Cont’d)</vt:lpstr>
      <vt:lpstr>eCQI Resource Center eCQI Tools &amp; Key Resources – eCQM Standards and Tools Versions</vt:lpstr>
      <vt:lpstr>eCQI Resource Center eCQI Tools &amp; Key Resources – Tools and Resources Library</vt:lpstr>
      <vt:lpstr>eCQI Resource Center – Standards </vt:lpstr>
      <vt:lpstr>eCQI Resource Center – Engage in eCQI</vt:lpstr>
      <vt:lpstr>eCQI Resource Center – Request an Account</vt:lpstr>
      <vt:lpstr>eCQI Resource Center – Contact Us </vt:lpstr>
      <vt:lpstr>eCQI Resource Center  Contact Information</vt:lpstr>
      <vt:lpstr>Discussion Questions</vt:lpstr>
      <vt:lpstr>Upcoming MACRA Info Sessions</vt:lpstr>
      <vt:lpstr>Contact Information</vt:lpstr>
    </vt:vector>
  </TitlesOfParts>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eCQI Resource Center Demo</dc:title>
  <dc:creator/>
  <cp:lastModifiedBy/>
  <cp:revision>1</cp:revision>
  <dcterms:created xsi:type="dcterms:W3CDTF">2016-08-30T18:54:20Z</dcterms:created>
  <dcterms:modified xsi:type="dcterms:W3CDTF">2019-05-29T17:12:38Z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0x010100F8B44BA2626C9D4E866311178902B167</vt:lpwstr>
  </property>
  <property fmtid="{D5CDD505-2E9C-101B-9397-08002B2CF9AE}" pid="3" name="_NewReviewCycle">
    <vt:lpwstr/>
  </property>
  <property fmtid="{D5CDD505-2E9C-101B-9397-08002B2CF9AE}" pid="4" name="Order">
    <vt:r8>5600</vt:r8>
  </property>
  <property fmtid="{D5CDD505-2E9C-101B-9397-08002B2CF9AE}" pid="5" name="_CopySource">
    <vt:lpwstr>http://websps31.battelle.org/sites/MIDSMMS/MACRA/Stakeholder Engagement/Webinars/Previous versions of webinar documentation/CMS MDEO Web Series _ presenters guide_ EVM. 2016.pptx</vt:lpwstr>
  </property>
  <property fmtid="{D5CDD505-2E9C-101B-9397-08002B2CF9AE}" pid="6" name="xd_ProgID">
    <vt:lpwstr/>
  </property>
  <property fmtid="{D5CDD505-2E9C-101B-9397-08002B2CF9AE}" pid="7" name="TemplateUrl">
    <vt:lpwstr/>
  </property>
</Properties>
</file>