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png&amp;ehk=g0qTBhk66v6TOmR4PehdIg&amp;r=0&amp;pid=OfficeInsert" ContentType="image/p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54"/>
  </p:notesMasterIdLst>
  <p:handoutMasterIdLst>
    <p:handoutMasterId r:id="rId55"/>
  </p:handoutMasterIdLst>
  <p:sldIdLst>
    <p:sldId id="303" r:id="rId5"/>
    <p:sldId id="304" r:id="rId6"/>
    <p:sldId id="422" r:id="rId7"/>
    <p:sldId id="305" r:id="rId8"/>
    <p:sldId id="369" r:id="rId9"/>
    <p:sldId id="383" r:id="rId10"/>
    <p:sldId id="390" r:id="rId11"/>
    <p:sldId id="378" r:id="rId12"/>
    <p:sldId id="366" r:id="rId13"/>
    <p:sldId id="375" r:id="rId14"/>
    <p:sldId id="376" r:id="rId15"/>
    <p:sldId id="377" r:id="rId16"/>
    <p:sldId id="397" r:id="rId17"/>
    <p:sldId id="398" r:id="rId18"/>
    <p:sldId id="396" r:id="rId19"/>
    <p:sldId id="379" r:id="rId20"/>
    <p:sldId id="381" r:id="rId21"/>
    <p:sldId id="391" r:id="rId22"/>
    <p:sldId id="392" r:id="rId23"/>
    <p:sldId id="393" r:id="rId24"/>
    <p:sldId id="394" r:id="rId25"/>
    <p:sldId id="421" r:id="rId26"/>
    <p:sldId id="370" r:id="rId27"/>
    <p:sldId id="372" r:id="rId28"/>
    <p:sldId id="371" r:id="rId29"/>
    <p:sldId id="386" r:id="rId30"/>
    <p:sldId id="388" r:id="rId31"/>
    <p:sldId id="389" r:id="rId32"/>
    <p:sldId id="401" r:id="rId33"/>
    <p:sldId id="402" r:id="rId34"/>
    <p:sldId id="403" r:id="rId35"/>
    <p:sldId id="404" r:id="rId36"/>
    <p:sldId id="405" r:id="rId37"/>
    <p:sldId id="406" r:id="rId38"/>
    <p:sldId id="407" r:id="rId39"/>
    <p:sldId id="408" r:id="rId40"/>
    <p:sldId id="409" r:id="rId41"/>
    <p:sldId id="410" r:id="rId42"/>
    <p:sldId id="411" r:id="rId43"/>
    <p:sldId id="412" r:id="rId44"/>
    <p:sldId id="413" r:id="rId45"/>
    <p:sldId id="414" r:id="rId46"/>
    <p:sldId id="420" r:id="rId47"/>
    <p:sldId id="333" r:id="rId48"/>
    <p:sldId id="384" r:id="rId49"/>
    <p:sldId id="337" r:id="rId50"/>
    <p:sldId id="346" r:id="rId51"/>
    <p:sldId id="336" r:id="rId52"/>
    <p:sldId id="338" r:id="rId53"/>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84A9C"/>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88" autoAdjust="0"/>
    <p:restoredTop sz="68978" autoAdjust="0"/>
  </p:normalViewPr>
  <p:slideViewPr>
    <p:cSldViewPr>
      <p:cViewPr varScale="1">
        <p:scale>
          <a:sx n="78" d="100"/>
          <a:sy n="78" d="100"/>
        </p:scale>
        <p:origin x="1638" y="96"/>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4752"/>
    </p:cViewPr>
  </p:sorterViewPr>
  <p:notesViewPr>
    <p:cSldViewPr>
      <p:cViewPr varScale="1">
        <p:scale>
          <a:sx n="87" d="100"/>
          <a:sy n="87" d="100"/>
        </p:scale>
        <p:origin x="3804" y="96"/>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52C32-7931-47F0-8D0D-F7A957112C49}" type="doc">
      <dgm:prSet loTypeId="urn:microsoft.com/office/officeart/2005/8/layout/hProcess9" loCatId="process" qsTypeId="urn:microsoft.com/office/officeart/2005/8/quickstyle/simple1" qsCatId="simple" csTypeId="urn:microsoft.com/office/officeart/2005/8/colors/accent1_2" csCatId="accent1" phldr="1"/>
      <dgm:spPr/>
    </dgm:pt>
    <dgm:pt modelId="{A287F206-A62D-43F4-976D-C07DEA53C9CF}">
      <dgm:prSet phldrT="[Text]"/>
      <dgm:spPr/>
      <dgm:t>
        <a:bodyPr/>
        <a:lstStyle/>
        <a:p>
          <a:r>
            <a:rPr lang="en-US" dirty="0"/>
            <a:t>Measure Conceptualization</a:t>
          </a:r>
        </a:p>
      </dgm:t>
    </dgm:pt>
    <dgm:pt modelId="{F79FC67C-E71E-4EA4-9FF8-B11644DA3391}" type="parTrans" cxnId="{4998B745-A247-474F-9622-46D3DC18DA87}">
      <dgm:prSet/>
      <dgm:spPr/>
      <dgm:t>
        <a:bodyPr/>
        <a:lstStyle/>
        <a:p>
          <a:endParaRPr lang="en-US"/>
        </a:p>
      </dgm:t>
    </dgm:pt>
    <dgm:pt modelId="{20327BB8-147B-4A0B-A536-6C38F40ACC9C}" type="sibTrans" cxnId="{4998B745-A247-474F-9622-46D3DC18DA87}">
      <dgm:prSet/>
      <dgm:spPr/>
      <dgm:t>
        <a:bodyPr/>
        <a:lstStyle/>
        <a:p>
          <a:endParaRPr lang="en-US"/>
        </a:p>
      </dgm:t>
    </dgm:pt>
    <dgm:pt modelId="{9559C0E2-2EA9-4274-B99F-4A330CFD0912}">
      <dgm:prSet phldrT="[Text]"/>
      <dgm:spPr/>
      <dgm:t>
        <a:bodyPr/>
        <a:lstStyle/>
        <a:p>
          <a:r>
            <a:rPr lang="en-US" dirty="0"/>
            <a:t>Measure Specification</a:t>
          </a:r>
        </a:p>
      </dgm:t>
    </dgm:pt>
    <dgm:pt modelId="{6B9C6F7E-69A4-4CF9-AEAE-7AC8B8FBD1B4}" type="parTrans" cxnId="{5491F9EF-98B3-4C58-ABDD-A269E2EE6A3C}">
      <dgm:prSet/>
      <dgm:spPr/>
      <dgm:t>
        <a:bodyPr/>
        <a:lstStyle/>
        <a:p>
          <a:endParaRPr lang="en-US"/>
        </a:p>
      </dgm:t>
    </dgm:pt>
    <dgm:pt modelId="{1F8DE933-DFD7-4856-9884-465BDFEC0250}" type="sibTrans" cxnId="{5491F9EF-98B3-4C58-ABDD-A269E2EE6A3C}">
      <dgm:prSet/>
      <dgm:spPr/>
      <dgm:t>
        <a:bodyPr/>
        <a:lstStyle/>
        <a:p>
          <a:endParaRPr lang="en-US"/>
        </a:p>
      </dgm:t>
    </dgm:pt>
    <dgm:pt modelId="{70B6ABDC-5C88-43DB-8C0A-B576262A5A4A}">
      <dgm:prSet phldrT="[Text]"/>
      <dgm:spPr/>
      <dgm:t>
        <a:bodyPr/>
        <a:lstStyle/>
        <a:p>
          <a:r>
            <a:rPr lang="en-US" dirty="0"/>
            <a:t>Measure Testing</a:t>
          </a:r>
        </a:p>
      </dgm:t>
    </dgm:pt>
    <dgm:pt modelId="{A36FC040-4846-44AF-BD6B-15EFD3108A16}" type="parTrans" cxnId="{B6E9C8FA-448C-488D-84D0-288D605BEC83}">
      <dgm:prSet/>
      <dgm:spPr/>
      <dgm:t>
        <a:bodyPr/>
        <a:lstStyle/>
        <a:p>
          <a:endParaRPr lang="en-US"/>
        </a:p>
      </dgm:t>
    </dgm:pt>
    <dgm:pt modelId="{416D258D-25E9-4C9D-AD24-5973CA510D6E}" type="sibTrans" cxnId="{B6E9C8FA-448C-488D-84D0-288D605BEC83}">
      <dgm:prSet/>
      <dgm:spPr/>
      <dgm:t>
        <a:bodyPr/>
        <a:lstStyle/>
        <a:p>
          <a:endParaRPr lang="en-US"/>
        </a:p>
      </dgm:t>
    </dgm:pt>
    <dgm:pt modelId="{58B2B4BA-219B-4B9E-9BC9-12E2C1B710B8}">
      <dgm:prSet phldrT="[Text]"/>
      <dgm:spPr/>
      <dgm:t>
        <a:bodyPr/>
        <a:lstStyle/>
        <a:p>
          <a:r>
            <a:rPr lang="en-US" dirty="0"/>
            <a:t>Measure Implementation</a:t>
          </a:r>
        </a:p>
      </dgm:t>
    </dgm:pt>
    <dgm:pt modelId="{2A094F30-B6E1-4617-AB68-A119378E6C6F}" type="parTrans" cxnId="{8D0862D8-16BC-4795-A356-947682104496}">
      <dgm:prSet/>
      <dgm:spPr/>
      <dgm:t>
        <a:bodyPr/>
        <a:lstStyle/>
        <a:p>
          <a:endParaRPr lang="en-US"/>
        </a:p>
      </dgm:t>
    </dgm:pt>
    <dgm:pt modelId="{EC0E11C6-2FCC-4439-ACE0-B154A8E80BA0}" type="sibTrans" cxnId="{8D0862D8-16BC-4795-A356-947682104496}">
      <dgm:prSet/>
      <dgm:spPr/>
      <dgm:t>
        <a:bodyPr/>
        <a:lstStyle/>
        <a:p>
          <a:endParaRPr lang="en-US"/>
        </a:p>
      </dgm:t>
    </dgm:pt>
    <dgm:pt modelId="{FA47FFC3-47E6-489A-B46C-97521DEC7860}">
      <dgm:prSet phldrT="[Text]"/>
      <dgm:spPr/>
      <dgm:t>
        <a:bodyPr/>
        <a:lstStyle/>
        <a:p>
          <a:r>
            <a:rPr lang="en-US" dirty="0"/>
            <a:t>Measure Use, Continuing Evaluation, and Maintenance</a:t>
          </a:r>
        </a:p>
      </dgm:t>
    </dgm:pt>
    <dgm:pt modelId="{1554F647-CDFC-495F-A2AA-FEA05D5B7B32}" type="parTrans" cxnId="{702D5A3B-AD90-4A51-BA89-AC01CFC8E195}">
      <dgm:prSet/>
      <dgm:spPr/>
      <dgm:t>
        <a:bodyPr/>
        <a:lstStyle/>
        <a:p>
          <a:endParaRPr lang="en-US"/>
        </a:p>
      </dgm:t>
    </dgm:pt>
    <dgm:pt modelId="{21CB100B-65B0-4659-9569-0668AEB638F5}" type="sibTrans" cxnId="{702D5A3B-AD90-4A51-BA89-AC01CFC8E195}">
      <dgm:prSet/>
      <dgm:spPr/>
      <dgm:t>
        <a:bodyPr/>
        <a:lstStyle/>
        <a:p>
          <a:endParaRPr lang="en-US"/>
        </a:p>
      </dgm:t>
    </dgm:pt>
    <dgm:pt modelId="{0E9C9B3B-C1B2-49BA-8752-9359CE6CD9CA}" type="pres">
      <dgm:prSet presAssocID="{4D452C32-7931-47F0-8D0D-F7A957112C49}" presName="CompostProcess" presStyleCnt="0">
        <dgm:presLayoutVars>
          <dgm:dir/>
          <dgm:resizeHandles val="exact"/>
        </dgm:presLayoutVars>
      </dgm:prSet>
      <dgm:spPr/>
    </dgm:pt>
    <dgm:pt modelId="{0701CEC6-9558-45A7-8740-D1B08EBFD6F6}" type="pres">
      <dgm:prSet presAssocID="{4D452C32-7931-47F0-8D0D-F7A957112C49}" presName="arrow" presStyleLbl="bgShp" presStyleIdx="0" presStyleCnt="1" custLinFactNeighborY="1071"/>
      <dgm:spPr/>
    </dgm:pt>
    <dgm:pt modelId="{D2DCB9AD-0A7B-430A-913A-D7EE30B2F0A8}" type="pres">
      <dgm:prSet presAssocID="{4D452C32-7931-47F0-8D0D-F7A957112C49}" presName="linearProcess" presStyleCnt="0"/>
      <dgm:spPr/>
    </dgm:pt>
    <dgm:pt modelId="{89FDCAB2-1FD9-4F11-A741-AC062C32F28F}" type="pres">
      <dgm:prSet presAssocID="{A287F206-A62D-43F4-976D-C07DEA53C9CF}" presName="textNode" presStyleLbl="node1" presStyleIdx="0" presStyleCnt="5">
        <dgm:presLayoutVars>
          <dgm:bulletEnabled val="1"/>
        </dgm:presLayoutVars>
      </dgm:prSet>
      <dgm:spPr/>
    </dgm:pt>
    <dgm:pt modelId="{1A323AFB-E8A6-4255-BBDC-8A126924824B}" type="pres">
      <dgm:prSet presAssocID="{20327BB8-147B-4A0B-A536-6C38F40ACC9C}" presName="sibTrans" presStyleCnt="0"/>
      <dgm:spPr/>
    </dgm:pt>
    <dgm:pt modelId="{DC0EB5EC-2B52-4BA7-98C7-4163F76A19EF}" type="pres">
      <dgm:prSet presAssocID="{9559C0E2-2EA9-4274-B99F-4A330CFD0912}" presName="textNode" presStyleLbl="node1" presStyleIdx="1" presStyleCnt="5">
        <dgm:presLayoutVars>
          <dgm:bulletEnabled val="1"/>
        </dgm:presLayoutVars>
      </dgm:prSet>
      <dgm:spPr/>
    </dgm:pt>
    <dgm:pt modelId="{DDA8D198-AA61-4355-B0CF-469775D76D22}" type="pres">
      <dgm:prSet presAssocID="{1F8DE933-DFD7-4856-9884-465BDFEC0250}" presName="sibTrans" presStyleCnt="0"/>
      <dgm:spPr/>
    </dgm:pt>
    <dgm:pt modelId="{34EA32FC-D45D-43F2-A874-92C51D7E6997}" type="pres">
      <dgm:prSet presAssocID="{70B6ABDC-5C88-43DB-8C0A-B576262A5A4A}" presName="textNode" presStyleLbl="node1" presStyleIdx="2" presStyleCnt="5">
        <dgm:presLayoutVars>
          <dgm:bulletEnabled val="1"/>
        </dgm:presLayoutVars>
      </dgm:prSet>
      <dgm:spPr/>
    </dgm:pt>
    <dgm:pt modelId="{3584C07E-DC90-46E6-AFFF-1CCD99C7F9F5}" type="pres">
      <dgm:prSet presAssocID="{416D258D-25E9-4C9D-AD24-5973CA510D6E}" presName="sibTrans" presStyleCnt="0"/>
      <dgm:spPr/>
    </dgm:pt>
    <dgm:pt modelId="{05B1A20E-0E46-4D8A-BA7A-A3E8FB2C44A4}" type="pres">
      <dgm:prSet presAssocID="{58B2B4BA-219B-4B9E-9BC9-12E2C1B710B8}" presName="textNode" presStyleLbl="node1" presStyleIdx="3" presStyleCnt="5" custLinFactNeighborX="-6573" custLinFactNeighborY="1493">
        <dgm:presLayoutVars>
          <dgm:bulletEnabled val="1"/>
        </dgm:presLayoutVars>
      </dgm:prSet>
      <dgm:spPr/>
    </dgm:pt>
    <dgm:pt modelId="{358CBD36-A090-4875-A41E-4E0F788FF895}" type="pres">
      <dgm:prSet presAssocID="{EC0E11C6-2FCC-4439-ACE0-B154A8E80BA0}" presName="sibTrans" presStyleCnt="0"/>
      <dgm:spPr/>
    </dgm:pt>
    <dgm:pt modelId="{5F963FA0-F746-49C7-8CA4-A247EAE88F5D}" type="pres">
      <dgm:prSet presAssocID="{FA47FFC3-47E6-489A-B46C-97521DEC7860}" presName="textNode" presStyleLbl="node1" presStyleIdx="4" presStyleCnt="5">
        <dgm:presLayoutVars>
          <dgm:bulletEnabled val="1"/>
        </dgm:presLayoutVars>
      </dgm:prSet>
      <dgm:spPr/>
    </dgm:pt>
  </dgm:ptLst>
  <dgm:cxnLst>
    <dgm:cxn modelId="{702D5A3B-AD90-4A51-BA89-AC01CFC8E195}" srcId="{4D452C32-7931-47F0-8D0D-F7A957112C49}" destId="{FA47FFC3-47E6-489A-B46C-97521DEC7860}" srcOrd="4" destOrd="0" parTransId="{1554F647-CDFC-495F-A2AA-FEA05D5B7B32}" sibTransId="{21CB100B-65B0-4659-9569-0668AEB638F5}"/>
    <dgm:cxn modelId="{0C513D62-73D1-40DD-A20E-F335D4E483A1}" type="presOf" srcId="{58B2B4BA-219B-4B9E-9BC9-12E2C1B710B8}" destId="{05B1A20E-0E46-4D8A-BA7A-A3E8FB2C44A4}" srcOrd="0" destOrd="0" presId="urn:microsoft.com/office/officeart/2005/8/layout/hProcess9"/>
    <dgm:cxn modelId="{4998B745-A247-474F-9622-46D3DC18DA87}" srcId="{4D452C32-7931-47F0-8D0D-F7A957112C49}" destId="{A287F206-A62D-43F4-976D-C07DEA53C9CF}" srcOrd="0" destOrd="0" parTransId="{F79FC67C-E71E-4EA4-9FF8-B11644DA3391}" sibTransId="{20327BB8-147B-4A0B-A536-6C38F40ACC9C}"/>
    <dgm:cxn modelId="{86EC3480-E931-4921-837B-A71C623DAFDD}" type="presOf" srcId="{4D452C32-7931-47F0-8D0D-F7A957112C49}" destId="{0E9C9B3B-C1B2-49BA-8752-9359CE6CD9CA}" srcOrd="0" destOrd="0" presId="urn:microsoft.com/office/officeart/2005/8/layout/hProcess9"/>
    <dgm:cxn modelId="{BA371EAE-87A6-434F-BB9E-80DCC83C1837}" type="presOf" srcId="{70B6ABDC-5C88-43DB-8C0A-B576262A5A4A}" destId="{34EA32FC-D45D-43F2-A874-92C51D7E6997}" srcOrd="0" destOrd="0" presId="urn:microsoft.com/office/officeart/2005/8/layout/hProcess9"/>
    <dgm:cxn modelId="{212FCFBD-E9E2-46AA-85BE-33DD9D54B963}" type="presOf" srcId="{A287F206-A62D-43F4-976D-C07DEA53C9CF}" destId="{89FDCAB2-1FD9-4F11-A741-AC062C32F28F}" srcOrd="0" destOrd="0" presId="urn:microsoft.com/office/officeart/2005/8/layout/hProcess9"/>
    <dgm:cxn modelId="{D686FDCC-CCEA-4532-83F3-27C8F6E9DD75}" type="presOf" srcId="{FA47FFC3-47E6-489A-B46C-97521DEC7860}" destId="{5F963FA0-F746-49C7-8CA4-A247EAE88F5D}" srcOrd="0" destOrd="0" presId="urn:microsoft.com/office/officeart/2005/8/layout/hProcess9"/>
    <dgm:cxn modelId="{8D0862D8-16BC-4795-A356-947682104496}" srcId="{4D452C32-7931-47F0-8D0D-F7A957112C49}" destId="{58B2B4BA-219B-4B9E-9BC9-12E2C1B710B8}" srcOrd="3" destOrd="0" parTransId="{2A094F30-B6E1-4617-AB68-A119378E6C6F}" sibTransId="{EC0E11C6-2FCC-4439-ACE0-B154A8E80BA0}"/>
    <dgm:cxn modelId="{C4AA92EF-7D7A-449F-A368-83911ABD5A8B}" type="presOf" srcId="{9559C0E2-2EA9-4274-B99F-4A330CFD0912}" destId="{DC0EB5EC-2B52-4BA7-98C7-4163F76A19EF}" srcOrd="0" destOrd="0" presId="urn:microsoft.com/office/officeart/2005/8/layout/hProcess9"/>
    <dgm:cxn modelId="{5491F9EF-98B3-4C58-ABDD-A269E2EE6A3C}" srcId="{4D452C32-7931-47F0-8D0D-F7A957112C49}" destId="{9559C0E2-2EA9-4274-B99F-4A330CFD0912}" srcOrd="1" destOrd="0" parTransId="{6B9C6F7E-69A4-4CF9-AEAE-7AC8B8FBD1B4}" sibTransId="{1F8DE933-DFD7-4856-9884-465BDFEC0250}"/>
    <dgm:cxn modelId="{B6E9C8FA-448C-488D-84D0-288D605BEC83}" srcId="{4D452C32-7931-47F0-8D0D-F7A957112C49}" destId="{70B6ABDC-5C88-43DB-8C0A-B576262A5A4A}" srcOrd="2" destOrd="0" parTransId="{A36FC040-4846-44AF-BD6B-15EFD3108A16}" sibTransId="{416D258D-25E9-4C9D-AD24-5973CA510D6E}"/>
    <dgm:cxn modelId="{558058D5-B190-41F1-AC6E-B2B952257A77}" type="presParOf" srcId="{0E9C9B3B-C1B2-49BA-8752-9359CE6CD9CA}" destId="{0701CEC6-9558-45A7-8740-D1B08EBFD6F6}" srcOrd="0" destOrd="0" presId="urn:microsoft.com/office/officeart/2005/8/layout/hProcess9"/>
    <dgm:cxn modelId="{966B1E5E-5183-4BF9-9BA6-4508354D97A5}" type="presParOf" srcId="{0E9C9B3B-C1B2-49BA-8752-9359CE6CD9CA}" destId="{D2DCB9AD-0A7B-430A-913A-D7EE30B2F0A8}" srcOrd="1" destOrd="0" presId="urn:microsoft.com/office/officeart/2005/8/layout/hProcess9"/>
    <dgm:cxn modelId="{F9C898EC-889F-4FB2-8424-B9712AC4EF48}" type="presParOf" srcId="{D2DCB9AD-0A7B-430A-913A-D7EE30B2F0A8}" destId="{89FDCAB2-1FD9-4F11-A741-AC062C32F28F}" srcOrd="0" destOrd="0" presId="urn:microsoft.com/office/officeart/2005/8/layout/hProcess9"/>
    <dgm:cxn modelId="{E6CA810B-39CC-404C-88D2-92089C6EB26E}" type="presParOf" srcId="{D2DCB9AD-0A7B-430A-913A-D7EE30B2F0A8}" destId="{1A323AFB-E8A6-4255-BBDC-8A126924824B}" srcOrd="1" destOrd="0" presId="urn:microsoft.com/office/officeart/2005/8/layout/hProcess9"/>
    <dgm:cxn modelId="{4400B89A-BA1E-46A2-A84F-77DAED90B319}" type="presParOf" srcId="{D2DCB9AD-0A7B-430A-913A-D7EE30B2F0A8}" destId="{DC0EB5EC-2B52-4BA7-98C7-4163F76A19EF}" srcOrd="2" destOrd="0" presId="urn:microsoft.com/office/officeart/2005/8/layout/hProcess9"/>
    <dgm:cxn modelId="{C21F02BE-3FD9-4B44-9845-CA4A8517C8CC}" type="presParOf" srcId="{D2DCB9AD-0A7B-430A-913A-D7EE30B2F0A8}" destId="{DDA8D198-AA61-4355-B0CF-469775D76D22}" srcOrd="3" destOrd="0" presId="urn:microsoft.com/office/officeart/2005/8/layout/hProcess9"/>
    <dgm:cxn modelId="{01814B0C-FB3C-416D-8474-527D9A0228CA}" type="presParOf" srcId="{D2DCB9AD-0A7B-430A-913A-D7EE30B2F0A8}" destId="{34EA32FC-D45D-43F2-A874-92C51D7E6997}" srcOrd="4" destOrd="0" presId="urn:microsoft.com/office/officeart/2005/8/layout/hProcess9"/>
    <dgm:cxn modelId="{A6AE784E-FFC8-46D0-8BFB-563A5E5D4DD1}" type="presParOf" srcId="{D2DCB9AD-0A7B-430A-913A-D7EE30B2F0A8}" destId="{3584C07E-DC90-46E6-AFFF-1CCD99C7F9F5}" srcOrd="5" destOrd="0" presId="urn:microsoft.com/office/officeart/2005/8/layout/hProcess9"/>
    <dgm:cxn modelId="{484781AB-9D72-42AE-A3FE-6D33FC3E195D}" type="presParOf" srcId="{D2DCB9AD-0A7B-430A-913A-D7EE30B2F0A8}" destId="{05B1A20E-0E46-4D8A-BA7A-A3E8FB2C44A4}" srcOrd="6" destOrd="0" presId="urn:microsoft.com/office/officeart/2005/8/layout/hProcess9"/>
    <dgm:cxn modelId="{46334CEB-DE99-4D26-95D0-24361D8DC656}" type="presParOf" srcId="{D2DCB9AD-0A7B-430A-913A-D7EE30B2F0A8}" destId="{358CBD36-A090-4875-A41E-4E0F788FF895}" srcOrd="7" destOrd="0" presId="urn:microsoft.com/office/officeart/2005/8/layout/hProcess9"/>
    <dgm:cxn modelId="{07015181-90CF-4975-B8E3-319CC05B90A6}" type="presParOf" srcId="{D2DCB9AD-0A7B-430A-913A-D7EE30B2F0A8}" destId="{5F963FA0-F746-49C7-8CA4-A247EAE88F5D}"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0AB07D-46D9-43B8-A525-D459AC1D538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2B6ABC3A-C126-4805-A8B1-C4DE28DE1C09}">
      <dgm:prSet phldrT="[Text]"/>
      <dgm:spPr/>
      <dgm:t>
        <a:bodyPr/>
        <a:lstStyle/>
        <a:p>
          <a:r>
            <a:rPr lang="en-US" dirty="0"/>
            <a:t>Export from MIDS Library and MUC</a:t>
          </a:r>
        </a:p>
      </dgm:t>
    </dgm:pt>
    <dgm:pt modelId="{73F20B57-9DA2-48D4-B70C-5C1700C69151}" type="parTrans" cxnId="{06287B73-EBBB-4578-B36D-08C4219C92F2}">
      <dgm:prSet/>
      <dgm:spPr/>
      <dgm:t>
        <a:bodyPr/>
        <a:lstStyle/>
        <a:p>
          <a:endParaRPr lang="en-US"/>
        </a:p>
      </dgm:t>
    </dgm:pt>
    <dgm:pt modelId="{A46B5DD5-98F5-401C-97EA-83FC19084323}" type="sibTrans" cxnId="{06287B73-EBBB-4578-B36D-08C4219C92F2}">
      <dgm:prSet/>
      <dgm:spPr/>
      <dgm:t>
        <a:bodyPr/>
        <a:lstStyle/>
        <a:p>
          <a:endParaRPr lang="en-US"/>
        </a:p>
      </dgm:t>
    </dgm:pt>
    <dgm:pt modelId="{E1F155BB-AF30-4DB2-8A1B-CD8A0EB7C802}">
      <dgm:prSet phldrT="[Text]"/>
      <dgm:spPr/>
      <dgm:t>
        <a:bodyPr/>
        <a:lstStyle/>
        <a:p>
          <a:r>
            <a:rPr lang="en-US" dirty="0"/>
            <a:t>Compile Measure Specifications</a:t>
          </a:r>
        </a:p>
      </dgm:t>
    </dgm:pt>
    <dgm:pt modelId="{2D939DEC-22F9-4105-95A5-820898A95336}" type="parTrans" cxnId="{642E7BF5-7C64-4EFC-8669-E028CC467A1B}">
      <dgm:prSet/>
      <dgm:spPr/>
      <dgm:t>
        <a:bodyPr/>
        <a:lstStyle/>
        <a:p>
          <a:endParaRPr lang="en-US"/>
        </a:p>
      </dgm:t>
    </dgm:pt>
    <dgm:pt modelId="{C80455BC-5B2F-4952-B29E-CA9883DE929D}" type="sibTrans" cxnId="{642E7BF5-7C64-4EFC-8669-E028CC467A1B}">
      <dgm:prSet/>
      <dgm:spPr/>
      <dgm:t>
        <a:bodyPr/>
        <a:lstStyle/>
        <a:p>
          <a:endParaRPr lang="en-US"/>
        </a:p>
      </dgm:t>
    </dgm:pt>
    <dgm:pt modelId="{E6D80143-4985-426B-8337-B1464599A9E4}">
      <dgm:prSet phldrT="[Text]"/>
      <dgm:spPr/>
      <dgm:t>
        <a:bodyPr/>
        <a:lstStyle/>
        <a:p>
          <a:r>
            <a:rPr lang="en-US" dirty="0"/>
            <a:t>MUD List prepared</a:t>
          </a:r>
        </a:p>
      </dgm:t>
    </dgm:pt>
    <dgm:pt modelId="{361AD9BB-218A-4FEB-9CFF-DB57E83372C1}" type="parTrans" cxnId="{0B7D9FB0-DE9F-4D7F-A534-47973E819C95}">
      <dgm:prSet/>
      <dgm:spPr/>
      <dgm:t>
        <a:bodyPr/>
        <a:lstStyle/>
        <a:p>
          <a:endParaRPr lang="en-US"/>
        </a:p>
      </dgm:t>
    </dgm:pt>
    <dgm:pt modelId="{02AD0BD8-CF5E-415F-ACD6-4529F4858799}" type="sibTrans" cxnId="{0B7D9FB0-DE9F-4D7F-A534-47973E819C95}">
      <dgm:prSet/>
      <dgm:spPr/>
      <dgm:t>
        <a:bodyPr/>
        <a:lstStyle/>
        <a:p>
          <a:endParaRPr lang="en-US"/>
        </a:p>
      </dgm:t>
    </dgm:pt>
    <dgm:pt modelId="{89287B47-2AEC-4571-8007-25BF398CA1F5}">
      <dgm:prSet phldrT="[Text]"/>
      <dgm:spPr/>
      <dgm:t>
        <a:bodyPr/>
        <a:lstStyle/>
        <a:p>
          <a:r>
            <a:rPr lang="en-US" dirty="0"/>
            <a:t>MUD List sent to CMS Leads for validation</a:t>
          </a:r>
        </a:p>
      </dgm:t>
    </dgm:pt>
    <dgm:pt modelId="{33B4ACA0-CE27-4922-800C-84C8AAB2B080}" type="parTrans" cxnId="{D3EF300C-6C64-4F06-A13B-3F7E15DAD570}">
      <dgm:prSet/>
      <dgm:spPr/>
      <dgm:t>
        <a:bodyPr/>
        <a:lstStyle/>
        <a:p>
          <a:endParaRPr lang="en-US"/>
        </a:p>
      </dgm:t>
    </dgm:pt>
    <dgm:pt modelId="{C26332A2-7341-43E3-8167-EB9B6D1BEEDA}" type="sibTrans" cxnId="{D3EF300C-6C64-4F06-A13B-3F7E15DAD570}">
      <dgm:prSet/>
      <dgm:spPr/>
      <dgm:t>
        <a:bodyPr/>
        <a:lstStyle/>
        <a:p>
          <a:endParaRPr lang="en-US"/>
        </a:p>
      </dgm:t>
    </dgm:pt>
    <dgm:pt modelId="{8EAC50BE-054D-4D7A-8121-AA67E4D97C22}">
      <dgm:prSet phldrT="[Text]"/>
      <dgm:spPr/>
      <dgm:t>
        <a:bodyPr/>
        <a:lstStyle/>
        <a:p>
          <a:r>
            <a:rPr lang="en-US" dirty="0"/>
            <a:t>Updates made and publicly posted</a:t>
          </a:r>
        </a:p>
      </dgm:t>
    </dgm:pt>
    <dgm:pt modelId="{D849512C-F6E1-488B-AF4B-C07F4393074F}" type="parTrans" cxnId="{FFFA4443-294A-4FFC-9298-B8D71883D941}">
      <dgm:prSet/>
      <dgm:spPr/>
      <dgm:t>
        <a:bodyPr/>
        <a:lstStyle/>
        <a:p>
          <a:endParaRPr lang="en-US"/>
        </a:p>
      </dgm:t>
    </dgm:pt>
    <dgm:pt modelId="{2E437633-651A-4EA0-AA67-2293F6C05002}" type="sibTrans" cxnId="{FFFA4443-294A-4FFC-9298-B8D71883D941}">
      <dgm:prSet/>
      <dgm:spPr/>
      <dgm:t>
        <a:bodyPr/>
        <a:lstStyle/>
        <a:p>
          <a:endParaRPr lang="en-US"/>
        </a:p>
      </dgm:t>
    </dgm:pt>
    <dgm:pt modelId="{92311DD7-8F08-4E99-A422-AD0CB9B91BB9}" type="pres">
      <dgm:prSet presAssocID="{2B0AB07D-46D9-43B8-A525-D459AC1D5383}" presName="cycle" presStyleCnt="0">
        <dgm:presLayoutVars>
          <dgm:dir/>
          <dgm:resizeHandles val="exact"/>
        </dgm:presLayoutVars>
      </dgm:prSet>
      <dgm:spPr/>
    </dgm:pt>
    <dgm:pt modelId="{07E58F7B-87DB-4C00-AF52-3CEB38FCFD62}" type="pres">
      <dgm:prSet presAssocID="{2B6ABC3A-C126-4805-A8B1-C4DE28DE1C09}" presName="node" presStyleLbl="node1" presStyleIdx="0" presStyleCnt="5">
        <dgm:presLayoutVars>
          <dgm:bulletEnabled val="1"/>
        </dgm:presLayoutVars>
      </dgm:prSet>
      <dgm:spPr/>
    </dgm:pt>
    <dgm:pt modelId="{006D3262-8F38-46B1-808D-345169842E09}" type="pres">
      <dgm:prSet presAssocID="{2B6ABC3A-C126-4805-A8B1-C4DE28DE1C09}" presName="spNode" presStyleCnt="0"/>
      <dgm:spPr/>
    </dgm:pt>
    <dgm:pt modelId="{E5ABFBB7-D520-4E2B-B29A-E65432A007B5}" type="pres">
      <dgm:prSet presAssocID="{A46B5DD5-98F5-401C-97EA-83FC19084323}" presName="sibTrans" presStyleLbl="sibTrans1D1" presStyleIdx="0" presStyleCnt="5"/>
      <dgm:spPr/>
    </dgm:pt>
    <dgm:pt modelId="{85B6DC6F-C45D-4D25-A464-A38C639A1411}" type="pres">
      <dgm:prSet presAssocID="{E1F155BB-AF30-4DB2-8A1B-CD8A0EB7C802}" presName="node" presStyleLbl="node1" presStyleIdx="1" presStyleCnt="5">
        <dgm:presLayoutVars>
          <dgm:bulletEnabled val="1"/>
        </dgm:presLayoutVars>
      </dgm:prSet>
      <dgm:spPr/>
    </dgm:pt>
    <dgm:pt modelId="{F74410B1-EF02-4DEA-8CB2-51F69577DDCF}" type="pres">
      <dgm:prSet presAssocID="{E1F155BB-AF30-4DB2-8A1B-CD8A0EB7C802}" presName="spNode" presStyleCnt="0"/>
      <dgm:spPr/>
    </dgm:pt>
    <dgm:pt modelId="{F1796F80-3BBC-45E8-B93C-2B3437AC77EE}" type="pres">
      <dgm:prSet presAssocID="{C80455BC-5B2F-4952-B29E-CA9883DE929D}" presName="sibTrans" presStyleLbl="sibTrans1D1" presStyleIdx="1" presStyleCnt="5"/>
      <dgm:spPr/>
    </dgm:pt>
    <dgm:pt modelId="{C47458AA-3F9E-4B2D-B241-B84A4BD217E5}" type="pres">
      <dgm:prSet presAssocID="{E6D80143-4985-426B-8337-B1464599A9E4}" presName="node" presStyleLbl="node1" presStyleIdx="2" presStyleCnt="5">
        <dgm:presLayoutVars>
          <dgm:bulletEnabled val="1"/>
        </dgm:presLayoutVars>
      </dgm:prSet>
      <dgm:spPr/>
    </dgm:pt>
    <dgm:pt modelId="{6579CCD3-3C7E-4052-95F8-6FBA1ADEFA9A}" type="pres">
      <dgm:prSet presAssocID="{E6D80143-4985-426B-8337-B1464599A9E4}" presName="spNode" presStyleCnt="0"/>
      <dgm:spPr/>
    </dgm:pt>
    <dgm:pt modelId="{EE4E2A78-1A2B-445A-8235-DE8ED4446FB8}" type="pres">
      <dgm:prSet presAssocID="{02AD0BD8-CF5E-415F-ACD6-4529F4858799}" presName="sibTrans" presStyleLbl="sibTrans1D1" presStyleIdx="2" presStyleCnt="5"/>
      <dgm:spPr/>
    </dgm:pt>
    <dgm:pt modelId="{1EF57157-3FA3-4A58-9055-0930172691F5}" type="pres">
      <dgm:prSet presAssocID="{89287B47-2AEC-4571-8007-25BF398CA1F5}" presName="node" presStyleLbl="node1" presStyleIdx="3" presStyleCnt="5">
        <dgm:presLayoutVars>
          <dgm:bulletEnabled val="1"/>
        </dgm:presLayoutVars>
      </dgm:prSet>
      <dgm:spPr/>
    </dgm:pt>
    <dgm:pt modelId="{D550A4F7-BBF1-4A1B-8A74-F27FF3A18426}" type="pres">
      <dgm:prSet presAssocID="{89287B47-2AEC-4571-8007-25BF398CA1F5}" presName="spNode" presStyleCnt="0"/>
      <dgm:spPr/>
    </dgm:pt>
    <dgm:pt modelId="{1FFDD2B1-AB6C-494A-B39D-21365A70A7F9}" type="pres">
      <dgm:prSet presAssocID="{C26332A2-7341-43E3-8167-EB9B6D1BEEDA}" presName="sibTrans" presStyleLbl="sibTrans1D1" presStyleIdx="3" presStyleCnt="5"/>
      <dgm:spPr/>
    </dgm:pt>
    <dgm:pt modelId="{284280B2-C8BB-4896-AEA1-302238A348F2}" type="pres">
      <dgm:prSet presAssocID="{8EAC50BE-054D-4D7A-8121-AA67E4D97C22}" presName="node" presStyleLbl="node1" presStyleIdx="4" presStyleCnt="5">
        <dgm:presLayoutVars>
          <dgm:bulletEnabled val="1"/>
        </dgm:presLayoutVars>
      </dgm:prSet>
      <dgm:spPr/>
    </dgm:pt>
    <dgm:pt modelId="{EB3934AD-76AA-4BFD-8E40-E08BCD0A5116}" type="pres">
      <dgm:prSet presAssocID="{8EAC50BE-054D-4D7A-8121-AA67E4D97C22}" presName="spNode" presStyleCnt="0"/>
      <dgm:spPr/>
    </dgm:pt>
    <dgm:pt modelId="{5B348EF3-A4C3-41F7-8D66-95453CC3E91F}" type="pres">
      <dgm:prSet presAssocID="{2E437633-651A-4EA0-AA67-2293F6C05002}" presName="sibTrans" presStyleLbl="sibTrans1D1" presStyleIdx="4" presStyleCnt="5"/>
      <dgm:spPr/>
    </dgm:pt>
  </dgm:ptLst>
  <dgm:cxnLst>
    <dgm:cxn modelId="{8EB4C20A-6E9E-4311-9CA4-2E6E16914FCC}" type="presOf" srcId="{2E437633-651A-4EA0-AA67-2293F6C05002}" destId="{5B348EF3-A4C3-41F7-8D66-95453CC3E91F}" srcOrd="0" destOrd="0" presId="urn:microsoft.com/office/officeart/2005/8/layout/cycle5"/>
    <dgm:cxn modelId="{D3EF300C-6C64-4F06-A13B-3F7E15DAD570}" srcId="{2B0AB07D-46D9-43B8-A525-D459AC1D5383}" destId="{89287B47-2AEC-4571-8007-25BF398CA1F5}" srcOrd="3" destOrd="0" parTransId="{33B4ACA0-CE27-4922-800C-84C8AAB2B080}" sibTransId="{C26332A2-7341-43E3-8167-EB9B6D1BEEDA}"/>
    <dgm:cxn modelId="{FFFA4443-294A-4FFC-9298-B8D71883D941}" srcId="{2B0AB07D-46D9-43B8-A525-D459AC1D5383}" destId="{8EAC50BE-054D-4D7A-8121-AA67E4D97C22}" srcOrd="4" destOrd="0" parTransId="{D849512C-F6E1-488B-AF4B-C07F4393074F}" sibTransId="{2E437633-651A-4EA0-AA67-2293F6C05002}"/>
    <dgm:cxn modelId="{75DD7047-4195-4B01-B68D-BCB661ABC012}" type="presOf" srcId="{2B0AB07D-46D9-43B8-A525-D459AC1D5383}" destId="{92311DD7-8F08-4E99-A422-AD0CB9B91BB9}" srcOrd="0" destOrd="0" presId="urn:microsoft.com/office/officeart/2005/8/layout/cycle5"/>
    <dgm:cxn modelId="{72124E69-C861-4206-A583-1B289E3B6F50}" type="presOf" srcId="{02AD0BD8-CF5E-415F-ACD6-4529F4858799}" destId="{EE4E2A78-1A2B-445A-8235-DE8ED4446FB8}" srcOrd="0" destOrd="0" presId="urn:microsoft.com/office/officeart/2005/8/layout/cycle5"/>
    <dgm:cxn modelId="{9292204A-4031-433E-A772-C1A877CE8996}" type="presOf" srcId="{2B6ABC3A-C126-4805-A8B1-C4DE28DE1C09}" destId="{07E58F7B-87DB-4C00-AF52-3CEB38FCFD62}" srcOrd="0" destOrd="0" presId="urn:microsoft.com/office/officeart/2005/8/layout/cycle5"/>
    <dgm:cxn modelId="{6380CC6A-7899-43AE-8891-007543601710}" type="presOf" srcId="{8EAC50BE-054D-4D7A-8121-AA67E4D97C22}" destId="{284280B2-C8BB-4896-AEA1-302238A348F2}" srcOrd="0" destOrd="0" presId="urn:microsoft.com/office/officeart/2005/8/layout/cycle5"/>
    <dgm:cxn modelId="{1A867B4D-4F89-491C-B729-F71E6CC6921D}" type="presOf" srcId="{C26332A2-7341-43E3-8167-EB9B6D1BEEDA}" destId="{1FFDD2B1-AB6C-494A-B39D-21365A70A7F9}" srcOrd="0" destOrd="0" presId="urn:microsoft.com/office/officeart/2005/8/layout/cycle5"/>
    <dgm:cxn modelId="{06287B73-EBBB-4578-B36D-08C4219C92F2}" srcId="{2B0AB07D-46D9-43B8-A525-D459AC1D5383}" destId="{2B6ABC3A-C126-4805-A8B1-C4DE28DE1C09}" srcOrd="0" destOrd="0" parTransId="{73F20B57-9DA2-48D4-B70C-5C1700C69151}" sibTransId="{A46B5DD5-98F5-401C-97EA-83FC19084323}"/>
    <dgm:cxn modelId="{E8E35E58-9A22-4409-88A1-B1DEB2B36A3C}" type="presOf" srcId="{C80455BC-5B2F-4952-B29E-CA9883DE929D}" destId="{F1796F80-3BBC-45E8-B93C-2B3437AC77EE}" srcOrd="0" destOrd="0" presId="urn:microsoft.com/office/officeart/2005/8/layout/cycle5"/>
    <dgm:cxn modelId="{D360D08B-FECF-407D-8D85-D533810ED1C0}" type="presOf" srcId="{E6D80143-4985-426B-8337-B1464599A9E4}" destId="{C47458AA-3F9E-4B2D-B241-B84A4BD217E5}" srcOrd="0" destOrd="0" presId="urn:microsoft.com/office/officeart/2005/8/layout/cycle5"/>
    <dgm:cxn modelId="{0D7915A0-6E6F-4C1C-9933-E8D80D53956E}" type="presOf" srcId="{A46B5DD5-98F5-401C-97EA-83FC19084323}" destId="{E5ABFBB7-D520-4E2B-B29A-E65432A007B5}" srcOrd="0" destOrd="0" presId="urn:microsoft.com/office/officeart/2005/8/layout/cycle5"/>
    <dgm:cxn modelId="{0B7D9FB0-DE9F-4D7F-A534-47973E819C95}" srcId="{2B0AB07D-46D9-43B8-A525-D459AC1D5383}" destId="{E6D80143-4985-426B-8337-B1464599A9E4}" srcOrd="2" destOrd="0" parTransId="{361AD9BB-218A-4FEB-9CFF-DB57E83372C1}" sibTransId="{02AD0BD8-CF5E-415F-ACD6-4529F4858799}"/>
    <dgm:cxn modelId="{2DCB8ED4-E4C9-4C43-BFAB-6FB4F1E2878E}" type="presOf" srcId="{89287B47-2AEC-4571-8007-25BF398CA1F5}" destId="{1EF57157-3FA3-4A58-9055-0930172691F5}" srcOrd="0" destOrd="0" presId="urn:microsoft.com/office/officeart/2005/8/layout/cycle5"/>
    <dgm:cxn modelId="{46D2CCF3-A28A-45CC-866B-4711916B5792}" type="presOf" srcId="{E1F155BB-AF30-4DB2-8A1B-CD8A0EB7C802}" destId="{85B6DC6F-C45D-4D25-A464-A38C639A1411}" srcOrd="0" destOrd="0" presId="urn:microsoft.com/office/officeart/2005/8/layout/cycle5"/>
    <dgm:cxn modelId="{642E7BF5-7C64-4EFC-8669-E028CC467A1B}" srcId="{2B0AB07D-46D9-43B8-A525-D459AC1D5383}" destId="{E1F155BB-AF30-4DB2-8A1B-CD8A0EB7C802}" srcOrd="1" destOrd="0" parTransId="{2D939DEC-22F9-4105-95A5-820898A95336}" sibTransId="{C80455BC-5B2F-4952-B29E-CA9883DE929D}"/>
    <dgm:cxn modelId="{48CCE4DF-ED5E-4385-AFED-4D8DF9AC3CBB}" type="presParOf" srcId="{92311DD7-8F08-4E99-A422-AD0CB9B91BB9}" destId="{07E58F7B-87DB-4C00-AF52-3CEB38FCFD62}" srcOrd="0" destOrd="0" presId="urn:microsoft.com/office/officeart/2005/8/layout/cycle5"/>
    <dgm:cxn modelId="{E13DBB28-B57A-4052-978A-C408A9A6CD32}" type="presParOf" srcId="{92311DD7-8F08-4E99-A422-AD0CB9B91BB9}" destId="{006D3262-8F38-46B1-808D-345169842E09}" srcOrd="1" destOrd="0" presId="urn:microsoft.com/office/officeart/2005/8/layout/cycle5"/>
    <dgm:cxn modelId="{05C89F2A-CA2B-4ABA-978A-ED01BA964309}" type="presParOf" srcId="{92311DD7-8F08-4E99-A422-AD0CB9B91BB9}" destId="{E5ABFBB7-D520-4E2B-B29A-E65432A007B5}" srcOrd="2" destOrd="0" presId="urn:microsoft.com/office/officeart/2005/8/layout/cycle5"/>
    <dgm:cxn modelId="{FDDE3995-F5E0-4FDA-8FB3-8BB429FD3A6B}" type="presParOf" srcId="{92311DD7-8F08-4E99-A422-AD0CB9B91BB9}" destId="{85B6DC6F-C45D-4D25-A464-A38C639A1411}" srcOrd="3" destOrd="0" presId="urn:microsoft.com/office/officeart/2005/8/layout/cycle5"/>
    <dgm:cxn modelId="{8A637477-56DB-434E-96AB-B4D84B1B34D0}" type="presParOf" srcId="{92311DD7-8F08-4E99-A422-AD0CB9B91BB9}" destId="{F74410B1-EF02-4DEA-8CB2-51F69577DDCF}" srcOrd="4" destOrd="0" presId="urn:microsoft.com/office/officeart/2005/8/layout/cycle5"/>
    <dgm:cxn modelId="{60801900-54C2-47B1-AAF5-1F10E6508893}" type="presParOf" srcId="{92311DD7-8F08-4E99-A422-AD0CB9B91BB9}" destId="{F1796F80-3BBC-45E8-B93C-2B3437AC77EE}" srcOrd="5" destOrd="0" presId="urn:microsoft.com/office/officeart/2005/8/layout/cycle5"/>
    <dgm:cxn modelId="{0872279E-F2F8-4F82-853D-070A20E6FEE1}" type="presParOf" srcId="{92311DD7-8F08-4E99-A422-AD0CB9B91BB9}" destId="{C47458AA-3F9E-4B2D-B241-B84A4BD217E5}" srcOrd="6" destOrd="0" presId="urn:microsoft.com/office/officeart/2005/8/layout/cycle5"/>
    <dgm:cxn modelId="{7A82BA32-B1A1-4435-B7E2-52099D5D3C2C}" type="presParOf" srcId="{92311DD7-8F08-4E99-A422-AD0CB9B91BB9}" destId="{6579CCD3-3C7E-4052-95F8-6FBA1ADEFA9A}" srcOrd="7" destOrd="0" presId="urn:microsoft.com/office/officeart/2005/8/layout/cycle5"/>
    <dgm:cxn modelId="{E73CB7FE-FFBA-4EC4-8CB4-5DFCCAFBF179}" type="presParOf" srcId="{92311DD7-8F08-4E99-A422-AD0CB9B91BB9}" destId="{EE4E2A78-1A2B-445A-8235-DE8ED4446FB8}" srcOrd="8" destOrd="0" presId="urn:microsoft.com/office/officeart/2005/8/layout/cycle5"/>
    <dgm:cxn modelId="{1C27EA5A-3FDA-4A23-B845-9BE674988CDC}" type="presParOf" srcId="{92311DD7-8F08-4E99-A422-AD0CB9B91BB9}" destId="{1EF57157-3FA3-4A58-9055-0930172691F5}" srcOrd="9" destOrd="0" presId="urn:microsoft.com/office/officeart/2005/8/layout/cycle5"/>
    <dgm:cxn modelId="{0AB964D3-E61E-450F-8F01-914E69691B7D}" type="presParOf" srcId="{92311DD7-8F08-4E99-A422-AD0CB9B91BB9}" destId="{D550A4F7-BBF1-4A1B-8A74-F27FF3A18426}" srcOrd="10" destOrd="0" presId="urn:microsoft.com/office/officeart/2005/8/layout/cycle5"/>
    <dgm:cxn modelId="{586046C3-DC76-4D08-AC7B-17EBA538BCA4}" type="presParOf" srcId="{92311DD7-8F08-4E99-A422-AD0CB9B91BB9}" destId="{1FFDD2B1-AB6C-494A-B39D-21365A70A7F9}" srcOrd="11" destOrd="0" presId="urn:microsoft.com/office/officeart/2005/8/layout/cycle5"/>
    <dgm:cxn modelId="{9C15D110-6251-48B3-B256-EE986737ECAF}" type="presParOf" srcId="{92311DD7-8F08-4E99-A422-AD0CB9B91BB9}" destId="{284280B2-C8BB-4896-AEA1-302238A348F2}" srcOrd="12" destOrd="0" presId="urn:microsoft.com/office/officeart/2005/8/layout/cycle5"/>
    <dgm:cxn modelId="{C5E3D3DC-3AEB-4C37-B0B8-D19BA738A62A}" type="presParOf" srcId="{92311DD7-8F08-4E99-A422-AD0CB9B91BB9}" destId="{EB3934AD-76AA-4BFD-8E40-E08BCD0A5116}" srcOrd="13" destOrd="0" presId="urn:microsoft.com/office/officeart/2005/8/layout/cycle5"/>
    <dgm:cxn modelId="{560E240B-8166-4864-86F7-1FE93414B5A2}" type="presParOf" srcId="{92311DD7-8F08-4E99-A422-AD0CB9B91BB9}" destId="{5B348EF3-A4C3-41F7-8D66-95453CC3E91F}"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01CEC6-9558-45A7-8740-D1B08EBFD6F6}">
      <dsp:nvSpPr>
        <dsp:cNvPr id="0" name=""/>
        <dsp:cNvSpPr/>
      </dsp:nvSpPr>
      <dsp:spPr>
        <a:xfrm>
          <a:off x="632394" y="0"/>
          <a:ext cx="7167135" cy="471011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FDCAB2-1FD9-4F11-A741-AC062C32F28F}">
      <dsp:nvSpPr>
        <dsp:cNvPr id="0" name=""/>
        <dsp:cNvSpPr/>
      </dsp:nvSpPr>
      <dsp:spPr>
        <a:xfrm>
          <a:off x="3705" y="1413033"/>
          <a:ext cx="1620098" cy="18840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Measure Conceptualization</a:t>
          </a:r>
        </a:p>
      </dsp:txBody>
      <dsp:txXfrm>
        <a:off x="82792" y="1492120"/>
        <a:ext cx="1461924" cy="1725871"/>
      </dsp:txXfrm>
    </dsp:sp>
    <dsp:sp modelId="{DC0EB5EC-2B52-4BA7-98C7-4163F76A19EF}">
      <dsp:nvSpPr>
        <dsp:cNvPr id="0" name=""/>
        <dsp:cNvSpPr/>
      </dsp:nvSpPr>
      <dsp:spPr>
        <a:xfrm>
          <a:off x="1704809" y="1413033"/>
          <a:ext cx="1620098" cy="18840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Measure Specification</a:t>
          </a:r>
        </a:p>
      </dsp:txBody>
      <dsp:txXfrm>
        <a:off x="1783896" y="1492120"/>
        <a:ext cx="1461924" cy="1725871"/>
      </dsp:txXfrm>
    </dsp:sp>
    <dsp:sp modelId="{34EA32FC-D45D-43F2-A874-92C51D7E6997}">
      <dsp:nvSpPr>
        <dsp:cNvPr id="0" name=""/>
        <dsp:cNvSpPr/>
      </dsp:nvSpPr>
      <dsp:spPr>
        <a:xfrm>
          <a:off x="3405912" y="1413033"/>
          <a:ext cx="1620098" cy="18840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Measure Testing</a:t>
          </a:r>
        </a:p>
      </dsp:txBody>
      <dsp:txXfrm>
        <a:off x="3484999" y="1492120"/>
        <a:ext cx="1461924" cy="1725871"/>
      </dsp:txXfrm>
    </dsp:sp>
    <dsp:sp modelId="{05B1A20E-0E46-4D8A-BA7A-A3E8FB2C44A4}">
      <dsp:nvSpPr>
        <dsp:cNvPr id="0" name=""/>
        <dsp:cNvSpPr/>
      </dsp:nvSpPr>
      <dsp:spPr>
        <a:xfrm>
          <a:off x="5101691" y="1441162"/>
          <a:ext cx="1620098" cy="18840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Measure Implementation</a:t>
          </a:r>
        </a:p>
      </dsp:txBody>
      <dsp:txXfrm>
        <a:off x="5180778" y="1520249"/>
        <a:ext cx="1461924" cy="1725871"/>
      </dsp:txXfrm>
    </dsp:sp>
    <dsp:sp modelId="{5F963FA0-F746-49C7-8CA4-A247EAE88F5D}">
      <dsp:nvSpPr>
        <dsp:cNvPr id="0" name=""/>
        <dsp:cNvSpPr/>
      </dsp:nvSpPr>
      <dsp:spPr>
        <a:xfrm>
          <a:off x="6808119" y="1413033"/>
          <a:ext cx="1620098" cy="18840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Measure Use, Continuing Evaluation, and Maintenance</a:t>
          </a:r>
        </a:p>
      </dsp:txBody>
      <dsp:txXfrm>
        <a:off x="6887206" y="1492120"/>
        <a:ext cx="1461924" cy="17258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E58F7B-87DB-4C00-AF52-3CEB38FCFD62}">
      <dsp:nvSpPr>
        <dsp:cNvPr id="0" name=""/>
        <dsp:cNvSpPr/>
      </dsp:nvSpPr>
      <dsp:spPr>
        <a:xfrm>
          <a:off x="2312789" y="1077"/>
          <a:ext cx="1470421" cy="955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Export from MIDS Library and MUC</a:t>
          </a:r>
        </a:p>
      </dsp:txBody>
      <dsp:txXfrm>
        <a:off x="2359446" y="47734"/>
        <a:ext cx="1377107" cy="862460"/>
      </dsp:txXfrm>
    </dsp:sp>
    <dsp:sp modelId="{E5ABFBB7-D520-4E2B-B29A-E65432A007B5}">
      <dsp:nvSpPr>
        <dsp:cNvPr id="0" name=""/>
        <dsp:cNvSpPr/>
      </dsp:nvSpPr>
      <dsp:spPr>
        <a:xfrm>
          <a:off x="1137050" y="478964"/>
          <a:ext cx="3821899" cy="3821899"/>
        </a:xfrm>
        <a:custGeom>
          <a:avLst/>
          <a:gdLst/>
          <a:ahLst/>
          <a:cxnLst/>
          <a:rect l="0" t="0" r="0" b="0"/>
          <a:pathLst>
            <a:path>
              <a:moveTo>
                <a:pt x="2843493" y="242989"/>
              </a:moveTo>
              <a:arcTo wR="1910949" hR="1910949" stAng="17952553" swAng="121293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5B6DC6F-C45D-4D25-A464-A38C639A1411}">
      <dsp:nvSpPr>
        <dsp:cNvPr id="0" name=""/>
        <dsp:cNvSpPr/>
      </dsp:nvSpPr>
      <dsp:spPr>
        <a:xfrm>
          <a:off x="4130210" y="1321511"/>
          <a:ext cx="1470421" cy="955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Compile Measure Specifications</a:t>
          </a:r>
        </a:p>
      </dsp:txBody>
      <dsp:txXfrm>
        <a:off x="4176867" y="1368168"/>
        <a:ext cx="1377107" cy="862460"/>
      </dsp:txXfrm>
    </dsp:sp>
    <dsp:sp modelId="{F1796F80-3BBC-45E8-B93C-2B3437AC77EE}">
      <dsp:nvSpPr>
        <dsp:cNvPr id="0" name=""/>
        <dsp:cNvSpPr/>
      </dsp:nvSpPr>
      <dsp:spPr>
        <a:xfrm>
          <a:off x="1137050" y="478964"/>
          <a:ext cx="3821899" cy="3821899"/>
        </a:xfrm>
        <a:custGeom>
          <a:avLst/>
          <a:gdLst/>
          <a:ahLst/>
          <a:cxnLst/>
          <a:rect l="0" t="0" r="0" b="0"/>
          <a:pathLst>
            <a:path>
              <a:moveTo>
                <a:pt x="3817332" y="2042975"/>
              </a:moveTo>
              <a:arcTo wR="1910949" hR="1910949" stAng="21837701" swAng="136081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C47458AA-3F9E-4B2D-B241-B84A4BD217E5}">
      <dsp:nvSpPr>
        <dsp:cNvPr id="0" name=""/>
        <dsp:cNvSpPr/>
      </dsp:nvSpPr>
      <dsp:spPr>
        <a:xfrm>
          <a:off x="3436017" y="3458017"/>
          <a:ext cx="1470421" cy="955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MUD List prepared</a:t>
          </a:r>
        </a:p>
      </dsp:txBody>
      <dsp:txXfrm>
        <a:off x="3482674" y="3504674"/>
        <a:ext cx="1377107" cy="862460"/>
      </dsp:txXfrm>
    </dsp:sp>
    <dsp:sp modelId="{EE4E2A78-1A2B-445A-8235-DE8ED4446FB8}">
      <dsp:nvSpPr>
        <dsp:cNvPr id="0" name=""/>
        <dsp:cNvSpPr/>
      </dsp:nvSpPr>
      <dsp:spPr>
        <a:xfrm>
          <a:off x="1137050" y="478964"/>
          <a:ext cx="3821899" cy="3821899"/>
        </a:xfrm>
        <a:custGeom>
          <a:avLst/>
          <a:gdLst/>
          <a:ahLst/>
          <a:cxnLst/>
          <a:rect l="0" t="0" r="0" b="0"/>
          <a:pathLst>
            <a:path>
              <a:moveTo>
                <a:pt x="2145880" y="3807402"/>
              </a:moveTo>
              <a:arcTo wR="1910949" hR="1910949" stAng="4976293" swAng="84741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EF57157-3FA3-4A58-9055-0930172691F5}">
      <dsp:nvSpPr>
        <dsp:cNvPr id="0" name=""/>
        <dsp:cNvSpPr/>
      </dsp:nvSpPr>
      <dsp:spPr>
        <a:xfrm>
          <a:off x="1189561" y="3458017"/>
          <a:ext cx="1470421" cy="955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MUD List sent to CMS Leads for validation</a:t>
          </a:r>
        </a:p>
      </dsp:txBody>
      <dsp:txXfrm>
        <a:off x="1236218" y="3504674"/>
        <a:ext cx="1377107" cy="862460"/>
      </dsp:txXfrm>
    </dsp:sp>
    <dsp:sp modelId="{1FFDD2B1-AB6C-494A-B39D-21365A70A7F9}">
      <dsp:nvSpPr>
        <dsp:cNvPr id="0" name=""/>
        <dsp:cNvSpPr/>
      </dsp:nvSpPr>
      <dsp:spPr>
        <a:xfrm>
          <a:off x="1137050" y="478964"/>
          <a:ext cx="3821899" cy="3821899"/>
        </a:xfrm>
        <a:custGeom>
          <a:avLst/>
          <a:gdLst/>
          <a:ahLst/>
          <a:cxnLst/>
          <a:rect l="0" t="0" r="0" b="0"/>
          <a:pathLst>
            <a:path>
              <a:moveTo>
                <a:pt x="202891" y="2767842"/>
              </a:moveTo>
              <a:arcTo wR="1910949" hR="1910949" stAng="9201489" swAng="136081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84280B2-C8BB-4896-AEA1-302238A348F2}">
      <dsp:nvSpPr>
        <dsp:cNvPr id="0" name=""/>
        <dsp:cNvSpPr/>
      </dsp:nvSpPr>
      <dsp:spPr>
        <a:xfrm>
          <a:off x="495368" y="1321511"/>
          <a:ext cx="1470421" cy="95577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Updates made and publicly posted</a:t>
          </a:r>
        </a:p>
      </dsp:txBody>
      <dsp:txXfrm>
        <a:off x="542025" y="1368168"/>
        <a:ext cx="1377107" cy="862460"/>
      </dsp:txXfrm>
    </dsp:sp>
    <dsp:sp modelId="{5B348EF3-A4C3-41F7-8D66-95453CC3E91F}">
      <dsp:nvSpPr>
        <dsp:cNvPr id="0" name=""/>
        <dsp:cNvSpPr/>
      </dsp:nvSpPr>
      <dsp:spPr>
        <a:xfrm>
          <a:off x="1137050" y="478964"/>
          <a:ext cx="3821899" cy="3821899"/>
        </a:xfrm>
        <a:custGeom>
          <a:avLst/>
          <a:gdLst/>
          <a:ahLst/>
          <a:cxnLst/>
          <a:rect l="0" t="0" r="0" b="0"/>
          <a:pathLst>
            <a:path>
              <a:moveTo>
                <a:pt x="459480" y="667982"/>
              </a:moveTo>
              <a:arcTo wR="1910949" hR="1910949" stAng="13234508" swAng="1212939"/>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2042"/>
          </a:xfrm>
          <a:prstGeom prst="rect">
            <a:avLst/>
          </a:prstGeom>
        </p:spPr>
        <p:txBody>
          <a:bodyPr vert="horz" lIns="91984" tIns="45993" rIns="91984" bIns="45993" rtlCol="0"/>
          <a:lstStyle>
            <a:lvl1pPr algn="r">
              <a:defRPr sz="1200"/>
            </a:lvl1pPr>
          </a:lstStyle>
          <a:p>
            <a:fld id="{CC16B254-F755-154D-86D8-705F3C585905}" type="datetimeFigureOut">
              <a:rPr lang="en-US" smtClean="0"/>
              <a:pPr/>
              <a:t>2/6/2018</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77193"/>
            <a:ext cx="2971800" cy="462042"/>
          </a:xfrm>
          <a:prstGeom prst="rect">
            <a:avLst/>
          </a:prstGeom>
        </p:spPr>
        <p:txBody>
          <a:bodyPr vert="horz" lIns="91984" tIns="45993" rIns="91984" bIns="45993"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idx="1"/>
          </p:nvPr>
        </p:nvSpPr>
        <p:spPr>
          <a:xfrm>
            <a:off x="3884613" y="0"/>
            <a:ext cx="2971800" cy="462042"/>
          </a:xfrm>
          <a:prstGeom prst="rect">
            <a:avLst/>
          </a:prstGeom>
        </p:spPr>
        <p:txBody>
          <a:bodyPr vert="horz" lIns="91984" tIns="45993" rIns="91984" bIns="45993" rtlCol="0"/>
          <a:lstStyle>
            <a:lvl1pPr algn="r">
              <a:defRPr sz="1200"/>
            </a:lvl1pPr>
          </a:lstStyle>
          <a:p>
            <a:fld id="{70242358-85E2-2545-8677-79B1E11E6ECD}" type="datetimeFigureOut">
              <a:rPr lang="en-US" smtClean="0"/>
              <a:pPr/>
              <a:t>2/6/2018</a:t>
            </a:fld>
            <a:endParaRPr lang="en-US" dirty="0"/>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84" tIns="45993" rIns="91984" bIns="45993" rtlCol="0" anchor="ctr"/>
          <a:lstStyle/>
          <a:p>
            <a:endParaRPr lang="en-US" dirty="0"/>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4" tIns="45993" rIns="91984"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4" tIns="45993" rIns="91984" bIns="45993"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Thank you for joining this </a:t>
            </a:r>
            <a:r>
              <a:rPr lang="en-US" sz="1200" i="1" kern="1200" dirty="0">
                <a:solidFill>
                  <a:schemeClr val="tx1"/>
                </a:solidFill>
                <a:effectLst/>
                <a:latin typeface="+mn-lt"/>
                <a:ea typeface="+mn-ea"/>
                <a:cs typeface="+mn-cs"/>
              </a:rPr>
              <a:t>Measure Development Education &amp; Outreach for Specialty Societies and Patient Advocacy Groups</a:t>
            </a:r>
            <a:r>
              <a:rPr lang="en-US" sz="1200" kern="1200" dirty="0">
                <a:solidFill>
                  <a:schemeClr val="tx1"/>
                </a:solidFill>
                <a:effectLst/>
                <a:latin typeface="+mn-lt"/>
                <a:ea typeface="+mn-ea"/>
                <a:cs typeface="+mn-cs"/>
              </a:rPr>
              <a:t> webinar on the CMS Measures Inventory and the CMS Measures Inventory Tool (CMIT). My name is Maureen Hammer and I am with Battelle, the Measures Management contractor to CMS, and I will be facilitating today’s session.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There is a statutory reference and the pre-rulemaking is meant to meet that requirement.  The measures are publicly posted by December 1</a:t>
            </a:r>
            <a:r>
              <a:rPr lang="en-US" sz="1200" baseline="30000" dirty="0"/>
              <a:t>st</a:t>
            </a:r>
            <a:r>
              <a:rPr lang="en-US" sz="1200" dirty="0"/>
              <a:t>. Following that there is a public and multi-stakeholder group that meets and provides the recommendations by February 1</a:t>
            </a:r>
            <a:r>
              <a:rPr lang="en-US" sz="1200" baseline="30000" dirty="0"/>
              <a:t>st</a:t>
            </a:r>
            <a:r>
              <a:rPr lang="en-US" sz="1200" dirty="0"/>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4057744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the schedule that was used for 2017. The dates will differ a bit in 2018, but the schedule will look similar. I mentioned that there is a JIRA database that is used for the submission of measures that are going to be for use in a CMS Program. This database is open for developers to submit their measures at the end of January. JIRA is shut down for submissions by July 15</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After that time, there is a draft MUC list that is circulated amongst the federal stakeholders to review.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Priority-setting is in April. The cutoff for measure submission is in July.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early August, federal stakeholders start to review and preview the draft MUC list, and comments are exchanged across agencies. The clearance process begins in mid-August for the finalization of the MUC list. </a:t>
            </a:r>
          </a:p>
          <a:p>
            <a:endParaRPr lang="en-US" i="1"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1352038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list of the programs that require the federal pre-rulemaking process. MIPs is a program that is going to use this process, but not all programs that are included in the CMS Measures Inventory use this. The process is a good way for us to be able to capture that measure information and report it as part of those measures that are going to be used within CMS programs.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1292933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In order for measures to be included in the pre-rulemaking and for a complete and accurate submission into the system, you want to make sure that the measure that you are submitting responds to a specific program goal or statutory requirement. The programs release their needs and priorities reports, so you want to make sure that the measure you are working on does address a priority for them.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In addition, the MIPs program in particular, requires upon submission that you include a peer-reviewed journal article that supports the evidence for your measure to be attached in that JIRA submission. You also want to make sure that the quality measure focuses on one of the healthcare priorities. You want to make sure the measure identifies an opportunity for improvement.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We hope that the measures avoid duplication of other measures that are currently being implemented in a CMS program. And there is a list on the CMS pre-rulemaking website with the JIRA template in terms of the data that is required. At a very high level, some of the information that needs to be included is the measure title, the description, the numerator, denominator, and exclusions, who the measure steward is, and what the data collection mechanism will be.</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4136341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wanted to offer a few tips on some of the keys to success for a MUC submission, You want to make sure that for accurate measure information that you can show the incremental change from day one. So if you submitted something in January and you tweaked it you may edit it. There is a cut-off date for editing.  However, once the editing is stopped, there is an opportunity to submit an edit but you have to do it through a formal change request. You want to make sure that anytime you are making a change that there is a logical thought behind why that change is necessary. </a:t>
            </a:r>
          </a:p>
          <a:p>
            <a:endParaRPr lang="en-US" dirty="0"/>
          </a:p>
          <a:p>
            <a:r>
              <a:rPr lang="en-US" dirty="0"/>
              <a:t>CMS provides lessons learned, surveys, the JIRA template on the CMS pre-rulemaking website, YouTube education and outreach sessions, the calendar, the JIRA user manual, and FAQ documents to try to make this process as easy as possible.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954635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Once the Measures under Consideration list is publicly posted, we use that document to populate the measures under consideration in the CMS Measures Inventory. The measure status will be </a:t>
            </a:r>
            <a:r>
              <a:rPr lang="en-US" sz="1200" i="1" kern="1200" dirty="0">
                <a:solidFill>
                  <a:schemeClr val="tx1"/>
                </a:solidFill>
                <a:effectLst/>
                <a:latin typeface="+mn-lt"/>
                <a:ea typeface="+mn-ea"/>
                <a:cs typeface="+mn-cs"/>
              </a:rPr>
              <a:t>considered. </a:t>
            </a:r>
            <a:r>
              <a:rPr lang="en-US" sz="1200" kern="1200" dirty="0">
                <a:solidFill>
                  <a:schemeClr val="tx1"/>
                </a:solidFill>
                <a:effectLst/>
                <a:latin typeface="+mn-lt"/>
                <a:ea typeface="+mn-ea"/>
                <a:cs typeface="+mn-cs"/>
              </a:rPr>
              <a:t>We provide MUC identifiers for historical reference, meaning if eventually that measure is selected and proposed into a Program —the status will change to </a:t>
            </a:r>
            <a:r>
              <a:rPr lang="en-US" sz="1200" i="1" kern="1200" dirty="0">
                <a:solidFill>
                  <a:schemeClr val="tx1"/>
                </a:solidFill>
                <a:effectLst/>
                <a:latin typeface="+mn-lt"/>
                <a:ea typeface="+mn-ea"/>
                <a:cs typeface="+mn-cs"/>
              </a:rPr>
              <a:t>Proposed</a:t>
            </a:r>
            <a:r>
              <a:rPr lang="en-US" sz="1200" kern="1200" dirty="0">
                <a:solidFill>
                  <a:schemeClr val="tx1"/>
                </a:solidFill>
                <a:effectLst/>
                <a:latin typeface="+mn-lt"/>
                <a:ea typeface="+mn-ea"/>
                <a:cs typeface="+mn-cs"/>
              </a:rPr>
              <a:t> — you will be able to see what the MUC identifier was for that measure so that you can go back and check the MUC list if you ever have questions about what its original state was; you can track that measure through its use in a Program. </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Once those measures are put into the inventory we send that list to the CMS program leads for validation.</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24119061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Measures Under Development are really meant to serve as a resource for CMS program leads and any measure developers to provide awareness. The level of information provided for those measures can range from title and description to more in-depth information if it has gone through more phases of the measure development lifecycle.</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42281040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Populating the MUD list is a different process.  There are two sources of information:  any measures submitted to the pre-rulemaking process but not accepted by a CMS program have a status of </a:t>
            </a:r>
            <a:r>
              <a:rPr lang="en-US" i="1" dirty="0"/>
              <a:t>declined</a:t>
            </a:r>
            <a:r>
              <a:rPr lang="en-US" i="0" dirty="0"/>
              <a:t> and are considered measures under development; for those that work with CMS directly to develop measures there is a resource library where we gather their measure information forms and the information in those forms is used to populate the list as well. The information is sent to the CMS program lead for validation before it is made public.</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3230918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someone who is developing a measure specifically for CMS, you can submit your forms to the MMSsupport@battelle.org address.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702323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be moving on to a live demo, but just to summarize. The MUD list, the Measures Under Development, is a repository of measures intended ultimately to be used in a CMS program but can be in any phase of the measure development process. The MUC list, the Measures Under Consideration, is the annual list of measures that upon stakeholder review are intended to be proposed into the rulemaking process.  Those measures are represented as </a:t>
            </a:r>
            <a:r>
              <a:rPr lang="en-US" i="1" dirty="0"/>
              <a:t>considered</a:t>
            </a:r>
            <a:r>
              <a:rPr lang="en-US" i="0" dirty="0"/>
              <a:t> measures in the CMS Measures Inventory.  Lastly, the CMS measures inventory includes measures that have already entered the federal rulemaking process and would have a status of </a:t>
            </a:r>
            <a:r>
              <a:rPr lang="en-US" i="1" dirty="0"/>
              <a:t>proposed, finalized, implemented, or removed</a:t>
            </a:r>
            <a:r>
              <a:rPr lang="en-US" i="0" dirty="0"/>
              <a:t> from existing CMS programs. Together, the measures under development, measures under consideration, and those being used in CMS programs, make up the CMS Measures Inventory.</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2873388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those of you who are new to this webinar series, we want to let you know that this </a:t>
            </a:r>
            <a:r>
              <a:rPr lang="en-US" sz="1200" i="0" kern="1200" dirty="0">
                <a:solidFill>
                  <a:schemeClr val="tx1"/>
                </a:solidFill>
                <a:effectLst/>
                <a:latin typeface="+mn-lt"/>
                <a:ea typeface="+mn-ea"/>
                <a:cs typeface="+mn-cs"/>
              </a:rPr>
              <a:t>Measure Development Education &amp; Outreach </a:t>
            </a:r>
            <a:r>
              <a:rPr lang="en-US" sz="1200" kern="1200" dirty="0">
                <a:solidFill>
                  <a:schemeClr val="tx1"/>
                </a:solidFill>
                <a:effectLst/>
                <a:latin typeface="+mn-lt"/>
                <a:ea typeface="+mn-ea"/>
                <a:cs typeface="+mn-cs"/>
              </a:rPr>
              <a:t>series is provided by CMS to give you the opportunity to engage in communications, not only through this webinar, but also through newsletters, websites and emails with the agency. We are in the process of developing materials that are going to benefit specialty societies and advocacy groups in their work to develop quality measures. Webinars occur at least monthly, but there are several months where we’ve provided multiple opportunities with a variety of topics to share. Those topics are oftentimes focused on a wide range of issues, challenges, and processes that are related to quality measure development. Each session is designed to provide information and education on some aspect of quality measure development. Those sessions are typically half informative presentation, and half discussion.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mentioned that we update the inventory three times a year. The last update was in October 2017. We will be releasing new information in early February 2018. </a:t>
            </a:r>
            <a:endParaRPr lang="en-US" dirty="0">
              <a:effectLst/>
            </a:endParaRPr>
          </a:p>
          <a:p>
            <a:pPr defTabSz="451348">
              <a:defRPr/>
            </a:pPr>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15464581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am now going to turn it over to Mark Davis. He will do a live demo of the system. </a:t>
            </a:r>
          </a:p>
          <a:p>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354413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was a live demonstration during this time, please see above URL to follow along. Slides 22 – 41 provide screenshots.</a:t>
            </a:r>
          </a:p>
          <a:p>
            <a:endParaRPr lang="en-US" dirty="0"/>
          </a:p>
          <a:p>
            <a:r>
              <a:rPr lang="en-US" sz="1200" kern="1200" dirty="0">
                <a:solidFill>
                  <a:schemeClr val="tx1"/>
                </a:solidFill>
                <a:effectLst/>
                <a:latin typeface="+mn-lt"/>
                <a:ea typeface="+mn-ea"/>
                <a:cs typeface="+mn-cs"/>
              </a:rPr>
              <a:t>This is the CMS Measures Inventory Tool (CMIT). We will provide the links in the slides at the end, but you can see the address here. If you need to learn more about CMIT, you can access the user guide through the “A</a:t>
            </a:r>
            <a:r>
              <a:rPr lang="en-US" sz="1200" i="0" kern="1200" dirty="0">
                <a:solidFill>
                  <a:schemeClr val="tx1"/>
                </a:solidFill>
                <a:effectLst/>
                <a:latin typeface="+mn-lt"/>
                <a:ea typeface="+mn-ea"/>
                <a:cs typeface="+mn-cs"/>
              </a:rPr>
              <a:t>bout”</a:t>
            </a:r>
            <a:r>
              <a:rPr lang="en-US" sz="1200" kern="1200" dirty="0">
                <a:solidFill>
                  <a:schemeClr val="tx1"/>
                </a:solidFill>
                <a:effectLst/>
                <a:latin typeface="+mn-lt"/>
                <a:ea typeface="+mn-ea"/>
                <a:cs typeface="+mn-cs"/>
              </a:rPr>
              <a:t> menu in the upper right. The user guide is a PDF. One section of particular interest is the data dictionary in the appendices. It gives you more information about each of the fields in the inventory, including what various values in certain fields mean; for example, measure type, and of particular interest because not everyone is quite familiar with them, the definitions of the different status values. In addition to the user guide, if you look throughout the system you will see question marks that you can either hover over or click on to get further information; for example, this dialogue gives you more information about how to search. Hovering over, for example, the column names gives you a short description of each of the columns. You will see the little question marks throughout the system, and you can hover over many places to get further information.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If you need to contact support or submit a question about the inventory or about the tool, there is a “</a:t>
            </a:r>
            <a:r>
              <a:rPr lang="en-US" sz="1200" i="0" kern="1200" dirty="0">
                <a:solidFill>
                  <a:schemeClr val="tx1"/>
                </a:solidFill>
                <a:effectLst/>
                <a:latin typeface="+mn-lt"/>
                <a:ea typeface="+mn-ea"/>
                <a:cs typeface="+mn-cs"/>
              </a:rPr>
              <a:t>contact us” </a:t>
            </a:r>
            <a:r>
              <a:rPr lang="en-US" sz="1200" kern="1200" dirty="0">
                <a:solidFill>
                  <a:schemeClr val="tx1"/>
                </a:solidFill>
                <a:effectLst/>
                <a:latin typeface="+mn-lt"/>
                <a:ea typeface="+mn-ea"/>
                <a:cs typeface="+mn-cs"/>
              </a:rPr>
              <a:t>page. You just need to provide your name, company, email, phone number (optional), and a message. This goes to our MMS Support Desk. You can also contact us directly through the email address or by phone.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CMIT defaults to displaying the full measures inventory, but there are two views. The initial view displays one result per measure no matter how many programs it might be used on, and so you can see the “three item care” transitions measure is used on three different programs. The other view, the “measure program results” view, provides one result per measure in program combination. Two different views can be useful depending on what type of question you’re asking, and so you might want to look at both views in order to see which best answers your question. The </a:t>
            </a:r>
            <a:r>
              <a:rPr lang="en-US" sz="1200" i="0" kern="1200" dirty="0">
                <a:solidFill>
                  <a:schemeClr val="tx1"/>
                </a:solidFill>
                <a:effectLst/>
                <a:latin typeface="+mn-lt"/>
                <a:ea typeface="+mn-ea"/>
                <a:cs typeface="+mn-cs"/>
              </a:rPr>
              <a:t>functionality</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 both views is more or less the same, and the available information is more or less the same. So if at any time you’re navigating through the system and you want to get back to this initial screen, you can do that by clicking on the “</a:t>
            </a:r>
            <a:r>
              <a:rPr lang="en-US" sz="1200" i="0" kern="1200" dirty="0">
                <a:solidFill>
                  <a:schemeClr val="tx1"/>
                </a:solidFill>
                <a:effectLst/>
                <a:latin typeface="+mn-lt"/>
                <a:ea typeface="+mn-ea"/>
                <a:cs typeface="+mn-cs"/>
              </a:rPr>
              <a:t>measures inventory” </a:t>
            </a:r>
            <a:r>
              <a:rPr lang="en-US" sz="1200" kern="1200" dirty="0">
                <a:solidFill>
                  <a:schemeClr val="tx1"/>
                </a:solidFill>
                <a:effectLst/>
                <a:latin typeface="+mn-lt"/>
                <a:ea typeface="+mn-ea"/>
                <a:cs typeface="+mn-cs"/>
              </a:rPr>
              <a:t>tab at the top.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present the information here in a table. You can navigate through the table using the typical controls; for example, going to page two and back to page one. You can change the length of your pages. The page controls are down at the bottom as well as at the top. By default we show a select subset of columns of the information that we have in the table. If you want to show additional information, you can click on the </a:t>
            </a:r>
            <a:r>
              <a:rPr lang="en-US" sz="1200" i="1" kern="1200" dirty="0">
                <a:solidFill>
                  <a:schemeClr val="tx1"/>
                </a:solidFill>
                <a:effectLst/>
                <a:latin typeface="+mn-lt"/>
                <a:ea typeface="+mn-ea"/>
                <a:cs typeface="+mn-cs"/>
              </a:rPr>
              <a:t>show/hide</a:t>
            </a:r>
            <a:r>
              <a:rPr lang="en-US" sz="1200" kern="1200" dirty="0">
                <a:solidFill>
                  <a:schemeClr val="tx1"/>
                </a:solidFill>
                <a:effectLst/>
                <a:latin typeface="+mn-lt"/>
                <a:ea typeface="+mn-ea"/>
                <a:cs typeface="+mn-cs"/>
              </a:rPr>
              <a:t> column and show some additional columns in the table. If the columns you’ve selected exceed the space permitted in your browser, you will end up with a horizontal scrollbar.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Like many tools, you can sort the results by clicking on the </a:t>
            </a:r>
            <a:r>
              <a:rPr lang="en-US" sz="1200" i="0" kern="1200" dirty="0">
                <a:solidFill>
                  <a:schemeClr val="tx1"/>
                </a:solidFill>
                <a:effectLst/>
                <a:latin typeface="+mn-lt"/>
                <a:ea typeface="+mn-ea"/>
                <a:cs typeface="+mn-cs"/>
              </a:rPr>
              <a:t>column headers </a:t>
            </a:r>
            <a:r>
              <a:rPr lang="en-US" sz="1200" kern="1200" dirty="0">
                <a:solidFill>
                  <a:schemeClr val="tx1"/>
                </a:solidFill>
                <a:effectLst/>
                <a:latin typeface="+mn-lt"/>
                <a:ea typeface="+mn-ea"/>
                <a:cs typeface="+mn-cs"/>
              </a:rPr>
              <a:t>which are currently sorted ascending the measure title. If I want to sort ascending on NQF endorsement status, I can simply click that. If I double-click it, it will sort in reverse order. I can move around the columns by dragging them. And then if at any time I want to export what I am seeing to Excel — I can click on “</a:t>
            </a:r>
            <a:r>
              <a:rPr lang="en-US" sz="1200" i="0" kern="1200" dirty="0">
                <a:solidFill>
                  <a:schemeClr val="tx1"/>
                </a:solidFill>
                <a:effectLst/>
                <a:latin typeface="+mn-lt"/>
                <a:ea typeface="+mn-ea"/>
                <a:cs typeface="+mn-cs"/>
              </a:rPr>
              <a:t>export</a:t>
            </a:r>
            <a:r>
              <a:rPr lang="en-US" sz="1200" kern="1200" dirty="0">
                <a:solidFill>
                  <a:schemeClr val="tx1"/>
                </a:solidFill>
                <a:effectLst/>
                <a:latin typeface="+mn-lt"/>
                <a:ea typeface="+mn-ea"/>
                <a:cs typeface="+mn-cs"/>
              </a:rPr>
              <a:t> Excel file.” This will export the entirety of your current view and so whatever you’ve searched on filtered by however you have sorted it and whatever columns you’ve selected, that will be reflected in the Excel file that results.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can search the inventory with keywords; for example, if I want to find measures that mention </a:t>
            </a:r>
            <a:r>
              <a:rPr lang="en-US" sz="1200" i="1" kern="1200" dirty="0">
                <a:solidFill>
                  <a:schemeClr val="tx1"/>
                </a:solidFill>
                <a:effectLst/>
                <a:latin typeface="+mn-lt"/>
                <a:ea typeface="+mn-ea"/>
                <a:cs typeface="+mn-cs"/>
              </a:rPr>
              <a:t>aspirin</a:t>
            </a:r>
            <a:r>
              <a:rPr lang="en-US" sz="1200" kern="1200" dirty="0">
                <a:solidFill>
                  <a:schemeClr val="tx1"/>
                </a:solidFill>
                <a:effectLst/>
                <a:latin typeface="+mn-lt"/>
                <a:ea typeface="+mn-ea"/>
                <a:cs typeface="+mn-cs"/>
              </a:rPr>
              <a:t> in at least one of the text fields. In our information I can search on </a:t>
            </a:r>
            <a:r>
              <a:rPr lang="en-US" sz="1200" i="1" kern="1200" dirty="0">
                <a:solidFill>
                  <a:schemeClr val="tx1"/>
                </a:solidFill>
                <a:effectLst/>
                <a:latin typeface="+mn-lt"/>
                <a:ea typeface="+mn-ea"/>
                <a:cs typeface="+mn-cs"/>
              </a:rPr>
              <a:t>aspirin</a:t>
            </a:r>
            <a:r>
              <a:rPr lang="en-US" sz="1200" kern="1200" dirty="0">
                <a:solidFill>
                  <a:schemeClr val="tx1"/>
                </a:solidFill>
                <a:effectLst/>
                <a:latin typeface="+mn-lt"/>
                <a:ea typeface="+mn-ea"/>
                <a:cs typeface="+mn-cs"/>
              </a:rPr>
              <a:t> and it tells me that we have 21 measures that mention aspirin somewhere. Likely there would be 56 measure program combinations. If I flip over to that, you can see that each result includes only one program and you will see the same measure repeated multiple times.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export this to Excel, I can see the Excel file. You will note that when you do a search you get an additional column called “</a:t>
            </a:r>
            <a:r>
              <a:rPr lang="en-US" sz="1200" i="0" kern="1200" dirty="0">
                <a:solidFill>
                  <a:schemeClr val="tx1"/>
                </a:solidFill>
                <a:effectLst/>
                <a:latin typeface="+mn-lt"/>
                <a:ea typeface="+mn-ea"/>
                <a:cs typeface="+mn-cs"/>
              </a:rPr>
              <a:t>relevance”</a:t>
            </a:r>
            <a:r>
              <a:rPr lang="en-US" sz="1200" kern="1200" dirty="0">
                <a:solidFill>
                  <a:schemeClr val="tx1"/>
                </a:solidFill>
                <a:effectLst/>
                <a:latin typeface="+mn-lt"/>
                <a:ea typeface="+mn-ea"/>
                <a:cs typeface="+mn-cs"/>
              </a:rPr>
              <a:t> that sorts automatically descending. That tells you essentially how many times these keywords appear in the measure. We regard certain fields as more important than others; for example, if the word appears in the measure title, that’s more important than appearing in the description.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Mary said, we do update the inventory three times a year. The date of the last update is reflected in this “measure content last updated,” and so for your reference we show that here. That might be important for what you are looking at. If something perhaps seems like it’s out of date, then you can look at that “measure content last updated” and see whether or not the most recent rules are reflected yet in the inventory. We will be updating the inventory in February 2018 to reflect the most recent rule changes.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If I want to get more information on a measure, I can click on the measure title and view the “</a:t>
            </a:r>
            <a:r>
              <a:rPr lang="en-US" sz="1200" i="0" kern="1200" dirty="0">
                <a:solidFill>
                  <a:schemeClr val="tx1"/>
                </a:solidFill>
                <a:effectLst/>
                <a:latin typeface="+mn-lt"/>
                <a:ea typeface="+mn-ea"/>
                <a:cs typeface="+mn-cs"/>
              </a:rPr>
              <a:t>measure details” </a:t>
            </a:r>
            <a:r>
              <a:rPr lang="en-US" sz="1200" kern="1200" dirty="0">
                <a:solidFill>
                  <a:schemeClr val="tx1"/>
                </a:solidFill>
                <a:effectLst/>
                <a:latin typeface="+mn-lt"/>
                <a:ea typeface="+mn-ea"/>
                <a:cs typeface="+mn-cs"/>
              </a:rPr>
              <a:t>page. We present a lot of the same information here, just in a different format. It’s a tabbed format. Again, I can hover over the question marks here and get some descriptions of the columns. You can look across the different tabs to see the types of information that we track. One tab in particular that requires a little bit of explanation is this “</a:t>
            </a:r>
            <a:r>
              <a:rPr lang="en-US" sz="1200" i="0" kern="1200" dirty="0">
                <a:solidFill>
                  <a:schemeClr val="tx1"/>
                </a:solidFill>
                <a:effectLst/>
                <a:latin typeface="+mn-lt"/>
                <a:ea typeface="+mn-ea"/>
                <a:cs typeface="+mn-cs"/>
              </a:rPr>
              <a:t>groups”</a:t>
            </a:r>
            <a:r>
              <a:rPr lang="en-US" sz="1200" kern="1200" dirty="0">
                <a:solidFill>
                  <a:schemeClr val="tx1"/>
                </a:solidFill>
                <a:effectLst/>
                <a:latin typeface="+mn-lt"/>
                <a:ea typeface="+mn-ea"/>
                <a:cs typeface="+mn-cs"/>
              </a:rPr>
              <a:t> tab. We track for every measure the measure groups that it belongs to.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t>
            </a:r>
            <a:r>
              <a:rPr lang="en-US" sz="1200" i="0" kern="1200" dirty="0">
                <a:solidFill>
                  <a:schemeClr val="tx1"/>
                </a:solidFill>
                <a:effectLst/>
                <a:latin typeface="+mn-lt"/>
                <a:ea typeface="+mn-ea"/>
                <a:cs typeface="+mn-cs"/>
              </a:rPr>
              <a:t>programs”</a:t>
            </a:r>
            <a:r>
              <a:rPr lang="en-US" sz="1200" kern="1200" dirty="0">
                <a:solidFill>
                  <a:schemeClr val="tx1"/>
                </a:solidFill>
                <a:effectLst/>
                <a:latin typeface="+mn-lt"/>
                <a:ea typeface="+mn-ea"/>
                <a:cs typeface="+mn-cs"/>
              </a:rPr>
              <a:t> tab contains a lot of information. This is telling me that this measure has been associated with the hospital inpatient quality reporting (IQR) program and the Medicare and Medicaid electronic health record (EHR) Incentive Program. It is currently implemented in the hospital inpatient quality reporting (IQR) and removed for the Medicare and Medicaid program. If I click this, it will expand and give me more information on the data sources, the purposes, and perhaps some program-specific quality domain text.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may have some specific links here relevant to how this measure is implemented in this program. And then you can see both the current measure status, any upcoming statuses and historical statuses that this measure may have.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also have the “measure status by program” tab. This provides an overall </a:t>
            </a:r>
            <a:r>
              <a:rPr lang="en-US" sz="1200" i="0" kern="1200" dirty="0">
                <a:solidFill>
                  <a:schemeClr val="tx1"/>
                </a:solidFill>
                <a:effectLst/>
                <a:latin typeface="+mn-lt"/>
                <a:ea typeface="+mn-ea"/>
                <a:cs typeface="+mn-cs"/>
              </a:rPr>
              <a:t>summary</a:t>
            </a:r>
            <a:r>
              <a:rPr lang="en-US" sz="1200" kern="1200" dirty="0">
                <a:solidFill>
                  <a:schemeClr val="tx1"/>
                </a:solidFill>
                <a:effectLst/>
                <a:latin typeface="+mn-lt"/>
                <a:ea typeface="+mn-ea"/>
                <a:cs typeface="+mn-cs"/>
              </a:rPr>
              <a:t> of the inventory by program and status. It gives you the count of measures. I know that the Ambulatory Surgical Center Quality Reporting (ASCQR) Program has 4 planned measures, 13 being considered, 3 are in the proposed stage, 7 have been finalized and 12 implemented. If I click on any of these, it will take me back to the inventory directly to those measures so you can see it’s automatically filtered by the ambulatory surgical center.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filtering is very important. The filters on the left-hand side allow you to subset the inventory by various fields.</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4553328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8171093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34052011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17163029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323823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3346767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2396722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571134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been presenting webinars since September, so we wanted to do a mid-year evaluation </a:t>
            </a:r>
            <a:r>
              <a:rPr lang="en-US" sz="1200" i="0" kern="1200" dirty="0">
                <a:solidFill>
                  <a:schemeClr val="tx1"/>
                </a:solidFill>
                <a:effectLst/>
                <a:latin typeface="+mn-lt"/>
                <a:ea typeface="+mn-ea"/>
                <a:cs typeface="+mn-cs"/>
              </a:rPr>
              <a:t>poll</a:t>
            </a:r>
            <a:r>
              <a:rPr lang="en-US" sz="1200" kern="1200" dirty="0">
                <a:solidFill>
                  <a:schemeClr val="tx1"/>
                </a:solidFill>
                <a:effectLst/>
                <a:latin typeface="+mn-lt"/>
                <a:ea typeface="+mn-ea"/>
                <a:cs typeface="+mn-cs"/>
              </a:rPr>
              <a:t>. We took a poll at the beginning of the series and we want to make sure we are meeting the needs of the audience. We know that there is a diverse group of measure developers on the call. We are going to launch another poll that will be within your WebEx browser. There are about five questions and you will have five minutes to answer those questions.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You should see them on the right-hand side of your screen now. We want to make sure that we understand from our audience’s perspective what your role is within the measure developer community, and based on what your role is, what level of experience you have. We want to make sure that our content is meeting you where you are in your measure development work.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want to see how many webinar events you have been able to attend so far, how you learn about the webinar schedule and register for them, and whether or not you receive our newsletter. Lastly, we would like to know if you would you recommend this series to others?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29739764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18644766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2406568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573564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32639894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33</a:t>
            </a:fld>
            <a:endParaRPr lang="en-US" dirty="0"/>
          </a:p>
        </p:txBody>
      </p:sp>
    </p:spTree>
    <p:extLst>
      <p:ext uri="{BB962C8B-B14F-4D97-AF65-F5344CB8AC3E}">
        <p14:creationId xmlns:p14="http://schemas.microsoft.com/office/powerpoint/2010/main" val="2555457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dirty="0"/>
          </a:p>
        </p:txBody>
      </p:sp>
    </p:spTree>
    <p:extLst>
      <p:ext uri="{BB962C8B-B14F-4D97-AF65-F5344CB8AC3E}">
        <p14:creationId xmlns:p14="http://schemas.microsoft.com/office/powerpoint/2010/main" val="31672312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35</a:t>
            </a:fld>
            <a:endParaRPr lang="en-US" dirty="0"/>
          </a:p>
        </p:txBody>
      </p:sp>
    </p:spTree>
    <p:extLst>
      <p:ext uri="{BB962C8B-B14F-4D97-AF65-F5344CB8AC3E}">
        <p14:creationId xmlns:p14="http://schemas.microsoft.com/office/powerpoint/2010/main" val="6876470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36</a:t>
            </a:fld>
            <a:endParaRPr lang="en-US" dirty="0"/>
          </a:p>
        </p:txBody>
      </p:sp>
    </p:spTree>
    <p:extLst>
      <p:ext uri="{BB962C8B-B14F-4D97-AF65-F5344CB8AC3E}">
        <p14:creationId xmlns:p14="http://schemas.microsoft.com/office/powerpoint/2010/main" val="894271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37</a:t>
            </a:fld>
            <a:endParaRPr lang="en-US" dirty="0"/>
          </a:p>
        </p:txBody>
      </p:sp>
    </p:spTree>
    <p:extLst>
      <p:ext uri="{BB962C8B-B14F-4D97-AF65-F5344CB8AC3E}">
        <p14:creationId xmlns:p14="http://schemas.microsoft.com/office/powerpoint/2010/main" val="39291174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38</a:t>
            </a:fld>
            <a:endParaRPr lang="en-US" dirty="0"/>
          </a:p>
        </p:txBody>
      </p:sp>
    </p:spTree>
    <p:extLst>
      <p:ext uri="{BB962C8B-B14F-4D97-AF65-F5344CB8AC3E}">
        <p14:creationId xmlns:p14="http://schemas.microsoft.com/office/powerpoint/2010/main" val="1562438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will start off by covering the CMS Measures Inventory, the information that is contained in it, and how the data is populated. We will talk a little bit about the Measures Under Consideration (MUC) and the process to get those measures publicly published on the MUC list. We will talk about the Measures Under Development (MUD) and how the CMS Measures Inventory is updated. Then we will introduce a new tool that is the </a:t>
            </a:r>
            <a:r>
              <a:rPr lang="en-US" sz="1200" i="0" kern="1200" dirty="0">
                <a:solidFill>
                  <a:schemeClr val="tx1"/>
                </a:solidFill>
                <a:effectLst/>
                <a:latin typeface="+mn-lt"/>
                <a:ea typeface="+mn-ea"/>
                <a:cs typeface="+mn-cs"/>
              </a:rPr>
              <a:t>repository</a:t>
            </a:r>
            <a:r>
              <a:rPr lang="en-US" sz="1200" kern="1200" dirty="0">
                <a:solidFill>
                  <a:schemeClr val="tx1"/>
                </a:solidFill>
                <a:effectLst/>
                <a:latin typeface="+mn-lt"/>
                <a:ea typeface="+mn-ea"/>
                <a:cs typeface="+mn-cs"/>
              </a:rPr>
              <a:t> for all of the CMS quality measures, called CMIT. There will be a live demo by Mark Davis who helped design the site.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39</a:t>
            </a:fld>
            <a:endParaRPr lang="en-US" dirty="0"/>
          </a:p>
        </p:txBody>
      </p:sp>
    </p:spTree>
    <p:extLst>
      <p:ext uri="{BB962C8B-B14F-4D97-AF65-F5344CB8AC3E}">
        <p14:creationId xmlns:p14="http://schemas.microsoft.com/office/powerpoint/2010/main" val="36089774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40</a:t>
            </a:fld>
            <a:endParaRPr lang="en-US" dirty="0"/>
          </a:p>
        </p:txBody>
      </p:sp>
    </p:spTree>
    <p:extLst>
      <p:ext uri="{BB962C8B-B14F-4D97-AF65-F5344CB8AC3E}">
        <p14:creationId xmlns:p14="http://schemas.microsoft.com/office/powerpoint/2010/main" val="40232506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41</a:t>
            </a:fld>
            <a:endParaRPr lang="en-US" dirty="0"/>
          </a:p>
        </p:txBody>
      </p:sp>
    </p:spTree>
    <p:extLst>
      <p:ext uri="{BB962C8B-B14F-4D97-AF65-F5344CB8AC3E}">
        <p14:creationId xmlns:p14="http://schemas.microsoft.com/office/powerpoint/2010/main" val="26632464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42</a:t>
            </a:fld>
            <a:endParaRPr lang="en-US" dirty="0"/>
          </a:p>
        </p:txBody>
      </p:sp>
    </p:spTree>
    <p:extLst>
      <p:ext uri="{BB962C8B-B14F-4D97-AF65-F5344CB8AC3E}">
        <p14:creationId xmlns:p14="http://schemas.microsoft.com/office/powerpoint/2010/main" val="5065877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43</a:t>
            </a:fld>
            <a:endParaRPr lang="en-US" dirty="0"/>
          </a:p>
        </p:txBody>
      </p:sp>
    </p:spTree>
    <p:extLst>
      <p:ext uri="{BB962C8B-B14F-4D97-AF65-F5344CB8AC3E}">
        <p14:creationId xmlns:p14="http://schemas.microsoft.com/office/powerpoint/2010/main" val="25653909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5571">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44</a:t>
            </a:fld>
            <a:endParaRPr lang="en-US" dirty="0"/>
          </a:p>
        </p:txBody>
      </p:sp>
    </p:spTree>
    <p:extLst>
      <p:ext uri="{BB962C8B-B14F-4D97-AF65-F5344CB8AC3E}">
        <p14:creationId xmlns:p14="http://schemas.microsoft.com/office/powerpoint/2010/main" val="30730717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 February 7 we will have a webinar given by the American Urological Association (AUA). They will be doing a session on measure conceptualization, a how-to for the first phase of measure development, and will share their experiences and some of the challenges that they have faced and how they overcame them.</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45</a:t>
            </a:fld>
            <a:endParaRPr lang="en-US" dirty="0"/>
          </a:p>
        </p:txBody>
      </p:sp>
    </p:spTree>
    <p:extLst>
      <p:ext uri="{BB962C8B-B14F-4D97-AF65-F5344CB8AC3E}">
        <p14:creationId xmlns:p14="http://schemas.microsoft.com/office/powerpoint/2010/main" val="17761466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r>
              <a:rPr lang="en-US" sz="1200" kern="1200" dirty="0">
                <a:solidFill>
                  <a:schemeClr val="tx1"/>
                </a:solidFill>
                <a:effectLst/>
                <a:latin typeface="+mn-lt"/>
                <a:ea typeface="+mn-ea"/>
                <a:cs typeface="+mn-cs"/>
              </a:rPr>
              <a:t>If you’re interested in receiving our newsletter, please email MSSupport@battelle.org.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46</a:t>
            </a:fld>
            <a:endParaRPr lang="en-US" dirty="0"/>
          </a:p>
        </p:txBody>
      </p:sp>
    </p:spTree>
    <p:extLst>
      <p:ext uri="{BB962C8B-B14F-4D97-AF65-F5344CB8AC3E}">
        <p14:creationId xmlns:p14="http://schemas.microsoft.com/office/powerpoint/2010/main" val="17713738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47</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48</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purpose of the CMS Quality Measures Inventory is to have a way to publish and disseminate the CMS quality measures. There is a CMS website specific to the CMS Measures Inventory that you can access to learn more about it. A link to the CMIT tool can be found on this website. In the past, we have displayed the CMS Measures Inventory in the form of a spreadsheet that was available on this website, but after February we will no longer be posting that spreadsheet. We will be using the CMIT tool as the </a:t>
            </a:r>
            <a:r>
              <a:rPr lang="en-US" sz="1200" i="0" kern="1200" dirty="0">
                <a:solidFill>
                  <a:schemeClr val="tx1"/>
                </a:solidFill>
                <a:effectLst/>
                <a:latin typeface="+mn-lt"/>
                <a:ea typeface="+mn-ea"/>
                <a:cs typeface="+mn-cs"/>
              </a:rPr>
              <a:t>main source </a:t>
            </a:r>
            <a:r>
              <a:rPr lang="en-US" sz="1200" kern="1200" dirty="0">
                <a:solidFill>
                  <a:schemeClr val="tx1"/>
                </a:solidFill>
                <a:effectLst/>
                <a:latin typeface="+mn-lt"/>
                <a:ea typeface="+mn-ea"/>
                <a:cs typeface="+mn-cs"/>
              </a:rPr>
              <a:t>for the CMS Quality Measures Inventory.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CMIT is a tool to help enhance the ability to optimize health outcomes by making people more aware of the quality measures that are being used; to help facilitate the opportunity to harmonize and align measures; to identify any redundancies in measures that are either being developed or are already in use; and to help identify any measure gaps. If there are either specific conditions or measure types or other things that are not being addressed through the measures currently being used in CMS programs, the CMIT is a tool to help identify those.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regards to the general public, CMIT promotes transparency by giving the public a window into what CMS is focusing on in terms of quality. It helps to coordinate quality improvement efforts. It enables public participation in being able to more easily see those quality measures. The CMS Inventory is updated </a:t>
            </a:r>
            <a:r>
              <a:rPr lang="en-US" sz="1200" i="0" kern="1200" dirty="0">
                <a:solidFill>
                  <a:schemeClr val="tx1"/>
                </a:solidFill>
                <a:effectLst/>
                <a:latin typeface="+mn-lt"/>
                <a:ea typeface="+mn-ea"/>
                <a:cs typeface="+mn-cs"/>
              </a:rPr>
              <a:t>three</a:t>
            </a:r>
            <a:r>
              <a:rPr lang="en-US" sz="1200" kern="1200" dirty="0">
                <a:solidFill>
                  <a:schemeClr val="tx1"/>
                </a:solidFill>
                <a:effectLst/>
                <a:latin typeface="+mn-lt"/>
                <a:ea typeface="+mn-ea"/>
                <a:cs typeface="+mn-cs"/>
              </a:rPr>
              <a:t> times per year. There will be another public posting in early February with the most recent updates that came through the Final Rules for Programs last November.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35057605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CMS has a goal to have a comprehensive inventory of measures – including measures from the beginning stage of measure conceptualization all the way through measures that are being used in Programs and considered in the measure continuing evaluation and maintenance phase.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There are three groups of measures that are included in the CMS Measures Inventory. The first is known as the Measures Under Development (MUD) and these are measures you see in the first three phases and the early parts of the fourth phase — measure conceptualization, specification, testing, and implementation. As the measures move through those phases, we know that there are updates and new information included in those measures, and so sometimes a measure that is under development might only have a title and maybe a measure type — or it might have just a title and a description — but that is still information that CMS wants to have on record for measures being developed for their Programs so that people can be aware of efforts happening around those topics.</a:t>
            </a:r>
            <a:endParaRPr lang="en-US" dirty="0">
              <a:effectLst/>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next group is the Measures Under Consideration (MUC). The MUCs are a result of the pre-rulemaking process. Any Program that receives funding from Medicare goes through this federal regulatory process. The Merit-based Incentive Payment System (MIPS), for example, is one of the Programs that requires measures to go through pre-rulemaking. Measures that make it through and are accepted by the Programs are on the annual MUC list which is published by law on December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of each year.</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last group of measures are those that are already being used in a CMS Program. That can mean that they at one point had been proposed into a CMS Program or initiative. It can also mean that they were finalized into that Program. We keep a historical representation of measures, so even if they have been removed from a Program they will be in the CMS Measures Inventory to show that at one time that measure was used within a CMS Program. </a:t>
            </a:r>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427160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an official pre-rulemaking process that takes place in a database system called JIRA. There are resources on the CMS pre-rulemaking website that you can access for more information.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the spring, CMS furnishes a document that is organized by each Program and provides stakeholders and measure developers with the priorities and needs for those specific CMS Programs. They will identify either certain </a:t>
            </a:r>
            <a:r>
              <a:rPr lang="en-US" sz="1200" i="0" kern="1200" dirty="0">
                <a:solidFill>
                  <a:schemeClr val="tx1"/>
                </a:solidFill>
                <a:effectLst/>
                <a:latin typeface="+mn-lt"/>
                <a:ea typeface="+mn-ea"/>
                <a:cs typeface="+mn-cs"/>
              </a:rPr>
              <a:t>conditions or quality areas </a:t>
            </a:r>
            <a:r>
              <a:rPr lang="en-US" sz="1200" kern="1200" dirty="0">
                <a:solidFill>
                  <a:schemeClr val="tx1"/>
                </a:solidFill>
                <a:effectLst/>
                <a:latin typeface="+mn-lt"/>
                <a:ea typeface="+mn-ea"/>
                <a:cs typeface="+mn-cs"/>
              </a:rPr>
              <a:t>where they want to see more measures created for.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t>
            </a:r>
            <a:r>
              <a:rPr lang="en-US" sz="1200" i="0" kern="1200" dirty="0">
                <a:solidFill>
                  <a:schemeClr val="tx1"/>
                </a:solidFill>
                <a:effectLst/>
                <a:latin typeface="+mn-lt"/>
                <a:ea typeface="+mn-ea"/>
                <a:cs typeface="+mn-cs"/>
              </a:rPr>
              <a:t>submission</a:t>
            </a:r>
            <a:r>
              <a:rPr lang="en-US" sz="1200" kern="1200" dirty="0">
                <a:solidFill>
                  <a:schemeClr val="tx1"/>
                </a:solidFill>
                <a:effectLst/>
                <a:latin typeface="+mn-lt"/>
                <a:ea typeface="+mn-ea"/>
                <a:cs typeface="+mn-cs"/>
              </a:rPr>
              <a:t> time in JIRA usually ends at the end of June. It takes about 12 months from the time you start to enter information into the JIRA database, you learn about the needs and requirements for the CMS Program, the JIRA submission, for review and clearance to happen, and for the MUC list to be published.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Once the MUC list is published, some of the public workgroups begin and the Measures Application Partnership (MAP) starts reviewing those measures. Expert workgroups review and provide recommendations based on the measures that were published for consideration. Those recommendations are then released the following February so the MUC list is published in December. The recommendations are posted in February. Once those are published, any measure is then available for use in a CMS Program. </a:t>
            </a:r>
          </a:p>
          <a:p>
            <a:pPr>
              <a:spcBef>
                <a:spcPts val="600"/>
              </a:spcBef>
              <a:spcAft>
                <a:spcPts val="600"/>
              </a:spcAft>
            </a:pPr>
            <a:endParaRPr lang="en-US"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687017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some Programs that don’t use the federal pre-rulemaking or rulemaking processes as they have their own non-regulatory rule-making processes. We work with representatives from those Programs within CMS to gather their measure information and include them in the Inventory as well.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data that we collect from the 35 Programs generally comes from the information included in the Federal Rule.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are always working to build up the information that we provide, so we will provide links to things like the link to the Federal Register that makes it an implemented measure. If it is an electronic clinical quality measure (</a:t>
            </a:r>
            <a:r>
              <a:rPr lang="en-US" sz="1200" kern="1200" dirty="0" err="1">
                <a:solidFill>
                  <a:schemeClr val="tx1"/>
                </a:solidFill>
                <a:effectLst/>
                <a:latin typeface="+mn-lt"/>
                <a:ea typeface="+mn-ea"/>
                <a:cs typeface="+mn-cs"/>
              </a:rPr>
              <a:t>eCQM</a:t>
            </a:r>
            <a:r>
              <a:rPr lang="en-US" sz="1200" kern="1200" dirty="0">
                <a:solidFill>
                  <a:schemeClr val="tx1"/>
                </a:solidFill>
                <a:effectLst/>
                <a:latin typeface="+mn-lt"/>
                <a:ea typeface="+mn-ea"/>
                <a:cs typeface="+mn-cs"/>
              </a:rPr>
              <a:t>), we provide a link to the </a:t>
            </a:r>
            <a:r>
              <a:rPr lang="en-US" sz="1200" kern="1200" dirty="0" err="1">
                <a:solidFill>
                  <a:schemeClr val="tx1"/>
                </a:solidFill>
                <a:effectLst/>
                <a:latin typeface="+mn-lt"/>
                <a:ea typeface="+mn-ea"/>
                <a:cs typeface="+mn-cs"/>
              </a:rPr>
              <a:t>eCQI</a:t>
            </a:r>
            <a:r>
              <a:rPr lang="en-US" sz="1200" kern="1200" dirty="0">
                <a:solidFill>
                  <a:schemeClr val="tx1"/>
                </a:solidFill>
                <a:effectLst/>
                <a:latin typeface="+mn-lt"/>
                <a:ea typeface="+mn-ea"/>
                <a:cs typeface="+mn-cs"/>
              </a:rPr>
              <a:t> Resource Center. You will get to see this more when we go into the live demo. </a:t>
            </a:r>
            <a:endParaRPr lang="en-US" sz="18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11027266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are not familiar with the Federal Register website, it posts rules for all agencies of the government. We collect not only from the Final Rules, but also the </a:t>
            </a:r>
            <a:r>
              <a:rPr lang="en-US" sz="1200" i="0" kern="1200" dirty="0">
                <a:solidFill>
                  <a:schemeClr val="tx1"/>
                </a:solidFill>
                <a:effectLst/>
                <a:latin typeface="+mn-lt"/>
                <a:ea typeface="+mn-ea"/>
                <a:cs typeface="+mn-cs"/>
              </a:rPr>
              <a:t>Proposed R</a:t>
            </a:r>
            <a:r>
              <a:rPr lang="en-US" sz="1200" kern="1200" dirty="0">
                <a:solidFill>
                  <a:schemeClr val="tx1"/>
                </a:solidFill>
                <a:effectLst/>
                <a:latin typeface="+mn-lt"/>
                <a:ea typeface="+mn-ea"/>
                <a:cs typeface="+mn-cs"/>
              </a:rPr>
              <a:t>ules. We like to stay ahead in terms of having an idea of what we can expect to see, and certainly if a measure is proposed into a CMS Program, we want to capture that the measure is being looked at for inclusion. It gives the public notice of an open Public Comment period. If they have an opinion on that measure, they can submit it. We capture any of the measures that have been finalized into the Program from the Final Rule, and any finalized specifications changes.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Once all the NQF information is pulled together, we send the measure’s information to the specific CMS Program leads to validate and make sure that the information is accurately represented.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2425212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cmit.cms.gov/"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s://cmit.cms.gov/" TargetMode="External"/><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hyperlink" Target="https://www.cms.gov/Medicare/Quality-Initiatives-Patient-Assessment-Instruments/QualityMeasures/CMS-Measures-Inventory.html" TargetMode="External"/><Relationship Id="rId4" Type="http://schemas.openxmlformats.org/officeDocument/2006/relationships/hyperlink" Target="https://www.federalregister.gov/"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7.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hyperlink" Target="http://tex.stackexchange.com/questions/94825/is-there-any-package-similar-to-verbatim-but-with-support-for-icons" TargetMode="External"/><Relationship Id="rId4" Type="http://schemas.openxmlformats.org/officeDocument/2006/relationships/image" Target="../media/image34.png&amp;ehk=g0qTBhk66v6TOmR4PehdIg&amp;r=0&amp;pid=OfficeInsert"/></Relationships>
</file>

<file path=ppt/slides/_rels/slide4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49.xml"/><Relationship Id="rId1" Type="http://schemas.openxmlformats.org/officeDocument/2006/relationships/slideLayout" Target="../slideLayouts/slideLayout4.xml"/><Relationship Id="rId5" Type="http://schemas.openxmlformats.org/officeDocument/2006/relationships/hyperlink" Target="mailto:Kim.Rawlings@cms.hhs.gov" TargetMode="External"/><Relationship Id="rId4" Type="http://schemas.openxmlformats.org/officeDocument/2006/relationships/hyperlink" Target="mailto:Golden.Davis@cms.hhs.gov"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6" name="Text Placeholder 2"/>
          <p:cNvSpPr>
            <a:spLocks noGrp="1"/>
          </p:cNvSpPr>
          <p:nvPr>
            <p:ph type="body" sz="quarter" idx="10"/>
          </p:nvPr>
        </p:nvSpPr>
        <p:spPr>
          <a:xfrm>
            <a:off x="5334000" y="4840623"/>
            <a:ext cx="3780623" cy="1909027"/>
          </a:xfrm>
        </p:spPr>
        <p:txBody>
          <a:bodyPr>
            <a:noAutofit/>
          </a:bodyPr>
          <a:lstStyle/>
          <a:p>
            <a:pPr algn="ctr">
              <a:spcBef>
                <a:spcPts val="0"/>
              </a:spcBef>
            </a:pPr>
            <a:r>
              <a:rPr lang="en-US" dirty="0"/>
              <a:t>Presenters: </a:t>
            </a:r>
          </a:p>
          <a:p>
            <a:pPr algn="ctr">
              <a:spcBef>
                <a:spcPts val="0"/>
              </a:spcBef>
            </a:pPr>
            <a:r>
              <a:rPr lang="en-US" sz="2000" dirty="0"/>
              <a:t>Mark Davis, Battelle</a:t>
            </a:r>
          </a:p>
          <a:p>
            <a:pPr algn="ctr">
              <a:spcBef>
                <a:spcPts val="0"/>
              </a:spcBef>
            </a:pPr>
            <a:r>
              <a:rPr lang="en-US" sz="2000" dirty="0"/>
              <a:t>Helen Dollar-Maples, CMS</a:t>
            </a:r>
          </a:p>
          <a:p>
            <a:pPr algn="ctr">
              <a:spcBef>
                <a:spcPts val="0"/>
              </a:spcBef>
            </a:pPr>
            <a:r>
              <a:rPr lang="en-US" sz="2000" dirty="0"/>
              <a:t>Mary Sheehan, Battelle</a:t>
            </a:r>
          </a:p>
          <a:p>
            <a:pPr algn="ctr">
              <a:spcBef>
                <a:spcPts val="0"/>
              </a:spcBef>
            </a:pPr>
            <a:r>
              <a:rPr lang="en-US" sz="2000" dirty="0"/>
              <a:t>January 17, 2018</a:t>
            </a:r>
          </a:p>
          <a:p>
            <a:pPr algn="ctr">
              <a:spcBef>
                <a:spcPts val="0"/>
              </a:spcBef>
            </a:pPr>
            <a:r>
              <a:rPr lang="en-US" sz="2000" dirty="0"/>
              <a:t> 2:00-3:00 EST</a:t>
            </a:r>
            <a:endParaRPr lang="en-US" dirty="0"/>
          </a:p>
          <a:p>
            <a:pPr algn="ctr">
              <a:spcBef>
                <a:spcPts val="0"/>
              </a:spcBef>
            </a:pPr>
            <a:endParaRPr lang="en-US" dirty="0"/>
          </a:p>
        </p:txBody>
      </p:sp>
      <p:sp>
        <p:nvSpPr>
          <p:cNvPr id="2" name="TextBox 1"/>
          <p:cNvSpPr txBox="1"/>
          <p:nvPr/>
        </p:nvSpPr>
        <p:spPr>
          <a:xfrm>
            <a:off x="5029200" y="2597171"/>
            <a:ext cx="4266639" cy="2062103"/>
          </a:xfrm>
          <a:prstGeom prst="rect">
            <a:avLst/>
          </a:prstGeom>
          <a:noFill/>
        </p:spPr>
        <p:txBody>
          <a:bodyPr wrap="square" rtlCol="0">
            <a:spAutoFit/>
          </a:bodyPr>
          <a:lstStyle/>
          <a:p>
            <a:pPr lvl="0" algn="ctr">
              <a:spcBef>
                <a:spcPct val="20000"/>
              </a:spcBef>
            </a:pPr>
            <a:r>
              <a:rPr lang="en-US" sz="3200" b="1" i="1" dirty="0">
                <a:solidFill>
                  <a:srgbClr val="084A9C"/>
                </a:solidFill>
              </a:rPr>
              <a:t>CMS Measures Inventory and the CMS Measures Inventory Tool (CMIT)</a:t>
            </a:r>
          </a:p>
        </p:txBody>
      </p:sp>
      <p:sp>
        <p:nvSpPr>
          <p:cNvPr id="3" name="Rectangle 2"/>
          <p:cNvSpPr/>
          <p:nvPr/>
        </p:nvSpPr>
        <p:spPr>
          <a:xfrm>
            <a:off x="5334000" y="303616"/>
            <a:ext cx="2632131" cy="707886"/>
          </a:xfrm>
          <a:prstGeom prst="rect">
            <a:avLst/>
          </a:prstGeom>
        </p:spPr>
        <p:txBody>
          <a:bodyPr wrap="none">
            <a:spAutoFit/>
          </a:bodyPr>
          <a:lstStyle/>
          <a:p>
            <a:r>
              <a:rPr lang="en-US" sz="4000" b="1" i="1" dirty="0">
                <a:solidFill>
                  <a:srgbClr val="084A9C"/>
                </a:solidFill>
              </a:rPr>
              <a:t>Webinar #6</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Populating the Measures under Consideration</a:t>
            </a:r>
          </a:p>
        </p:txBody>
      </p:sp>
      <p:sp>
        <p:nvSpPr>
          <p:cNvPr id="7" name="Content Placeholder 2">
            <a:extLst>
              <a:ext uri="{FF2B5EF4-FFF2-40B4-BE49-F238E27FC236}">
                <a16:creationId xmlns:a16="http://schemas.microsoft.com/office/drawing/2014/main" id="{3FC59CF7-2CD1-41A3-AA10-87704EC48ABE}"/>
              </a:ext>
            </a:extLst>
          </p:cNvPr>
          <p:cNvSpPr>
            <a:spLocks noGrp="1"/>
          </p:cNvSpPr>
          <p:nvPr>
            <p:ph idx="1"/>
          </p:nvPr>
        </p:nvSpPr>
        <p:spPr>
          <a:xfrm>
            <a:off x="228600" y="1926156"/>
            <a:ext cx="8229600" cy="4297363"/>
          </a:xfrm>
        </p:spPr>
        <p:txBody>
          <a:bodyPr>
            <a:normAutofit/>
          </a:bodyPr>
          <a:lstStyle/>
          <a:p>
            <a:r>
              <a:rPr lang="en-US" sz="2400" b="1" dirty="0"/>
              <a:t>Statutory Reference</a:t>
            </a:r>
          </a:p>
          <a:p>
            <a:pPr lvl="1"/>
            <a:r>
              <a:rPr lang="en-US" sz="2000" dirty="0"/>
              <a:t>Section 3014 of the Patient Protection and Affordable Care Act </a:t>
            </a:r>
          </a:p>
          <a:p>
            <a:pPr lvl="1"/>
            <a:r>
              <a:rPr lang="en-US" sz="2000" dirty="0"/>
              <a:t>Section 1890 and 1890A of the Social Security Act</a:t>
            </a:r>
          </a:p>
          <a:p>
            <a:pPr lvl="1"/>
            <a:endParaRPr lang="en-US" sz="2000" b="1" dirty="0"/>
          </a:p>
          <a:p>
            <a:r>
              <a:rPr lang="en-US" sz="2400" b="1" dirty="0"/>
              <a:t>Pre-rulemaking Steps</a:t>
            </a:r>
          </a:p>
          <a:p>
            <a:pPr marL="914400" lvl="1" indent="-457200">
              <a:buClr>
                <a:schemeClr val="tx1"/>
              </a:buClr>
              <a:buFont typeface="+mj-lt"/>
              <a:buAutoNum type="arabicPeriod"/>
            </a:pPr>
            <a:r>
              <a:rPr lang="en-US" sz="2000" dirty="0"/>
              <a:t>Annually Publish Measures under Consideration (MUC) List by </a:t>
            </a:r>
            <a:r>
              <a:rPr lang="en-US" sz="2000" i="1" dirty="0"/>
              <a:t>December 1st</a:t>
            </a:r>
          </a:p>
          <a:p>
            <a:pPr marL="914400" lvl="1" indent="-457200" defTabSz="457200">
              <a:spcBef>
                <a:spcPts val="0"/>
              </a:spcBef>
              <a:buFont typeface="+mj-lt"/>
              <a:buAutoNum type="arabicPeriod"/>
            </a:pPr>
            <a:r>
              <a:rPr lang="en-US" sz="2000" dirty="0"/>
              <a:t>Multi-Stakeholder Groups, National Quality Forum’s Measure Applications Partnership (MAP)</a:t>
            </a:r>
          </a:p>
          <a:p>
            <a:pPr marL="914400" lvl="1" indent="-457200" defTabSz="457200">
              <a:spcBef>
                <a:spcPts val="0"/>
              </a:spcBef>
              <a:buClr>
                <a:schemeClr val="tx1"/>
              </a:buClr>
              <a:buFont typeface="+mj-lt"/>
              <a:buAutoNum type="arabicPeriod"/>
            </a:pPr>
            <a:r>
              <a:rPr lang="en-US" sz="2000" dirty="0"/>
              <a:t>Annually by </a:t>
            </a:r>
            <a:r>
              <a:rPr lang="en-US" sz="2000" i="1" dirty="0"/>
              <a:t>February 1st</a:t>
            </a:r>
            <a:r>
              <a:rPr lang="en-US" sz="2000" dirty="0"/>
              <a:t> the MAP provides recommendations and feedback to the Secretary </a:t>
            </a:r>
          </a:p>
          <a:p>
            <a:pPr marL="0" indent="0">
              <a:buNone/>
            </a:pPr>
            <a:endParaRPr lang="en-US" sz="2400" dirty="0">
              <a:latin typeface="Calibri Light" pitchFamily="34" charset="0"/>
            </a:endParaRPr>
          </a:p>
          <a:p>
            <a:endParaRPr lang="en-US" sz="2400" dirty="0"/>
          </a:p>
        </p:txBody>
      </p:sp>
    </p:spTree>
    <p:extLst>
      <p:ext uri="{BB962C8B-B14F-4D97-AF65-F5344CB8AC3E}">
        <p14:creationId xmlns:p14="http://schemas.microsoft.com/office/powerpoint/2010/main" val="1644598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2017 Pre-Rulemaking Schedule</a:t>
            </a:r>
          </a:p>
        </p:txBody>
      </p:sp>
      <p:grpSp>
        <p:nvGrpSpPr>
          <p:cNvPr id="7" name="Group 6" descr="January 29-July 15: JIRA open&#10;April 5-14: Kickoff meetings and priority-setting workshop&#10;July 29: Draft MUC list&#10;Early August: Federal stakeholder meeting (preview MUC List)&#10;Mid-August: MUC clearance begins&#10;November 30: MUC list published&#10;Feburary 1: MAP feedback due to the Secretary" title="2017 Pre-rulemaking Schedule">
            <a:extLst>
              <a:ext uri="{FF2B5EF4-FFF2-40B4-BE49-F238E27FC236}">
                <a16:creationId xmlns:a16="http://schemas.microsoft.com/office/drawing/2014/main" id="{7872206D-03CA-44C1-8DFB-052929334D86}"/>
              </a:ext>
            </a:extLst>
          </p:cNvPr>
          <p:cNvGrpSpPr/>
          <p:nvPr/>
        </p:nvGrpSpPr>
        <p:grpSpPr>
          <a:xfrm>
            <a:off x="228600" y="2241549"/>
            <a:ext cx="8686795" cy="4297363"/>
            <a:chOff x="228602" y="1828800"/>
            <a:chExt cx="8686795" cy="4297363"/>
          </a:xfrm>
        </p:grpSpPr>
        <p:sp>
          <p:nvSpPr>
            <p:cNvPr id="8" name="Right Arrow 5">
              <a:extLst>
                <a:ext uri="{FF2B5EF4-FFF2-40B4-BE49-F238E27FC236}">
                  <a16:creationId xmlns:a16="http://schemas.microsoft.com/office/drawing/2014/main" id="{BBB8D482-6ED9-49CD-86EB-E778E85D51E2}"/>
                </a:ext>
              </a:extLst>
            </p:cNvPr>
            <p:cNvSpPr/>
            <p:nvPr/>
          </p:nvSpPr>
          <p:spPr>
            <a:xfrm>
              <a:off x="228602" y="1828800"/>
              <a:ext cx="8686795" cy="4297363"/>
            </a:xfrm>
            <a:prstGeom prst="rightArrow">
              <a:avLst/>
            </a:prstGeom>
            <a:solidFill>
              <a:srgbClr val="4F81BD">
                <a:tint val="40000"/>
                <a:hueOff val="0"/>
                <a:satOff val="0"/>
                <a:lumOff val="0"/>
                <a:alphaOff val="0"/>
              </a:srgbClr>
            </a:solidFill>
            <a:ln>
              <a:noFill/>
            </a:ln>
            <a:effectLst/>
          </p:spPr>
        </p:sp>
        <p:sp>
          <p:nvSpPr>
            <p:cNvPr id="9" name="Freeform 6">
              <a:extLst>
                <a:ext uri="{FF2B5EF4-FFF2-40B4-BE49-F238E27FC236}">
                  <a16:creationId xmlns:a16="http://schemas.microsoft.com/office/drawing/2014/main" id="{D6AC5261-BC3F-4FB7-A618-B810098B88DD}"/>
                </a:ext>
              </a:extLst>
            </p:cNvPr>
            <p:cNvSpPr/>
            <p:nvPr/>
          </p:nvSpPr>
          <p:spPr>
            <a:xfrm>
              <a:off x="229342"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January 29-July 15:</a:t>
              </a:r>
            </a:p>
            <a:p>
              <a:pPr algn="ctr" defTabSz="666750">
                <a:lnSpc>
                  <a:spcPct val="90000"/>
                </a:lnSpc>
                <a:spcBef>
                  <a:spcPct val="0"/>
                </a:spcBef>
                <a:spcAft>
                  <a:spcPct val="35000"/>
                </a:spcAft>
                <a:defRPr/>
              </a:pPr>
              <a:r>
                <a:rPr lang="en-US" sz="1500" kern="0" dirty="0">
                  <a:solidFill>
                    <a:prstClr val="white"/>
                  </a:solidFill>
                  <a:latin typeface="Calibri"/>
                </a:rPr>
                <a:t>Jira Open</a:t>
              </a:r>
            </a:p>
          </p:txBody>
        </p:sp>
        <p:sp>
          <p:nvSpPr>
            <p:cNvPr id="10" name="Freeform 7">
              <a:extLst>
                <a:ext uri="{FF2B5EF4-FFF2-40B4-BE49-F238E27FC236}">
                  <a16:creationId xmlns:a16="http://schemas.microsoft.com/office/drawing/2014/main" id="{BAADD49A-20E6-4273-9E8A-8D967E3E1022}"/>
                </a:ext>
              </a:extLst>
            </p:cNvPr>
            <p:cNvSpPr/>
            <p:nvPr/>
          </p:nvSpPr>
          <p:spPr>
            <a:xfrm>
              <a:off x="1478599"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April 5-14: Kickoff Meetings and  Priority-Setting Workshop</a:t>
              </a:r>
            </a:p>
          </p:txBody>
        </p:sp>
        <p:sp>
          <p:nvSpPr>
            <p:cNvPr id="11" name="Freeform 8">
              <a:extLst>
                <a:ext uri="{FF2B5EF4-FFF2-40B4-BE49-F238E27FC236}">
                  <a16:creationId xmlns:a16="http://schemas.microsoft.com/office/drawing/2014/main" id="{8DEBB835-D84B-4698-8FE7-6B4C9C50835F}"/>
                </a:ext>
              </a:extLst>
            </p:cNvPr>
            <p:cNvSpPr/>
            <p:nvPr/>
          </p:nvSpPr>
          <p:spPr>
            <a:xfrm>
              <a:off x="2727857"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July 29: Draft MUC List </a:t>
              </a:r>
            </a:p>
          </p:txBody>
        </p:sp>
        <p:sp>
          <p:nvSpPr>
            <p:cNvPr id="12" name="Freeform 9">
              <a:extLst>
                <a:ext uri="{FF2B5EF4-FFF2-40B4-BE49-F238E27FC236}">
                  <a16:creationId xmlns:a16="http://schemas.microsoft.com/office/drawing/2014/main" id="{3DB38984-DA12-438E-ABF7-52D91A0C314E}"/>
                </a:ext>
              </a:extLst>
            </p:cNvPr>
            <p:cNvSpPr/>
            <p:nvPr/>
          </p:nvSpPr>
          <p:spPr>
            <a:xfrm>
              <a:off x="3977115"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Early August: Federal Stakeholder Meeting (Preview MUC List)</a:t>
              </a:r>
            </a:p>
          </p:txBody>
        </p:sp>
        <p:sp>
          <p:nvSpPr>
            <p:cNvPr id="13" name="Freeform 10">
              <a:extLst>
                <a:ext uri="{FF2B5EF4-FFF2-40B4-BE49-F238E27FC236}">
                  <a16:creationId xmlns:a16="http://schemas.microsoft.com/office/drawing/2014/main" id="{0A13484F-8A25-4DC2-980B-850FDED517E0}"/>
                </a:ext>
              </a:extLst>
            </p:cNvPr>
            <p:cNvSpPr/>
            <p:nvPr/>
          </p:nvSpPr>
          <p:spPr>
            <a:xfrm>
              <a:off x="5226373"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Mid-August: MUC Clearance Begins </a:t>
              </a:r>
            </a:p>
          </p:txBody>
        </p:sp>
        <p:sp>
          <p:nvSpPr>
            <p:cNvPr id="14" name="Freeform 11">
              <a:extLst>
                <a:ext uri="{FF2B5EF4-FFF2-40B4-BE49-F238E27FC236}">
                  <a16:creationId xmlns:a16="http://schemas.microsoft.com/office/drawing/2014/main" id="{F80030F1-FCA8-45B3-9AC4-1FAD739ECD04}"/>
                </a:ext>
              </a:extLst>
            </p:cNvPr>
            <p:cNvSpPr/>
            <p:nvPr/>
          </p:nvSpPr>
          <p:spPr>
            <a:xfrm>
              <a:off x="6475630"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b="1" kern="0" dirty="0">
                  <a:solidFill>
                    <a:prstClr val="black"/>
                  </a:solidFill>
                  <a:latin typeface="Calibri"/>
                </a:rPr>
                <a:t>November 30: MUC List Published </a:t>
              </a:r>
            </a:p>
          </p:txBody>
        </p:sp>
        <p:sp>
          <p:nvSpPr>
            <p:cNvPr id="15" name="Freeform 12">
              <a:extLst>
                <a:ext uri="{FF2B5EF4-FFF2-40B4-BE49-F238E27FC236}">
                  <a16:creationId xmlns:a16="http://schemas.microsoft.com/office/drawing/2014/main" id="{CEA5CAF8-E6BD-4A70-9DAB-C90F3C23F849}"/>
                </a:ext>
              </a:extLst>
            </p:cNvPr>
            <p:cNvSpPr/>
            <p:nvPr/>
          </p:nvSpPr>
          <p:spPr>
            <a:xfrm>
              <a:off x="7724888"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February 1: MAP Feedback </a:t>
              </a:r>
              <a:r>
                <a:rPr lang="en-US" sz="1500" kern="0" dirty="0">
                  <a:solidFill>
                    <a:prstClr val="black"/>
                  </a:solidFill>
                  <a:latin typeface="Calibri"/>
                </a:rPr>
                <a:t>Due to the Secretary</a:t>
              </a:r>
            </a:p>
          </p:txBody>
        </p:sp>
      </p:grpSp>
    </p:spTree>
    <p:extLst>
      <p:ext uri="{BB962C8B-B14F-4D97-AF65-F5344CB8AC3E}">
        <p14:creationId xmlns:p14="http://schemas.microsoft.com/office/powerpoint/2010/main" val="954395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Measures under Consideration Programs</a:t>
            </a:r>
          </a:p>
        </p:txBody>
      </p:sp>
      <p:sp>
        <p:nvSpPr>
          <p:cNvPr id="6" name="Content Placeholder 1">
            <a:extLst>
              <a:ext uri="{FF2B5EF4-FFF2-40B4-BE49-F238E27FC236}">
                <a16:creationId xmlns:a16="http://schemas.microsoft.com/office/drawing/2014/main" id="{EF1F2904-A127-498E-ADBF-160DB84CE960}"/>
              </a:ext>
            </a:extLst>
          </p:cNvPr>
          <p:cNvSpPr>
            <a:spLocks noGrp="1"/>
          </p:cNvSpPr>
          <p:nvPr>
            <p:ph idx="1"/>
          </p:nvPr>
        </p:nvSpPr>
        <p:spPr>
          <a:xfrm>
            <a:off x="457200" y="1828800"/>
            <a:ext cx="8229600" cy="4343400"/>
          </a:xfrm>
        </p:spPr>
        <p:txBody>
          <a:bodyPr numCol="2">
            <a:noAutofit/>
          </a:bodyPr>
          <a:lstStyle/>
          <a:p>
            <a:r>
              <a:rPr lang="en-US" sz="1600" dirty="0"/>
              <a:t>Ambulatory Surgical Center Quality Reporting</a:t>
            </a:r>
          </a:p>
          <a:p>
            <a:r>
              <a:rPr lang="en-US" sz="1600" dirty="0"/>
              <a:t>End-Stage Renal Disease QIP</a:t>
            </a:r>
          </a:p>
          <a:p>
            <a:r>
              <a:rPr lang="en-US" sz="1600" dirty="0"/>
              <a:t>Home Health Quality Reporting</a:t>
            </a:r>
          </a:p>
          <a:p>
            <a:r>
              <a:rPr lang="en-US" sz="1600" dirty="0"/>
              <a:t>Hospice Quality Reporting</a:t>
            </a:r>
          </a:p>
          <a:p>
            <a:r>
              <a:rPr lang="en-US" sz="1600" dirty="0"/>
              <a:t>Hospital Acquired Condition Reduction Program</a:t>
            </a:r>
          </a:p>
          <a:p>
            <a:r>
              <a:rPr lang="en-US" sz="1600" dirty="0"/>
              <a:t>Hospital Inpatient Quality Reporting</a:t>
            </a:r>
          </a:p>
          <a:p>
            <a:r>
              <a:rPr lang="en-US" sz="1600" dirty="0"/>
              <a:t>Hospital Outpatient Quality Reporting</a:t>
            </a:r>
          </a:p>
          <a:p>
            <a:r>
              <a:rPr lang="en-US" sz="1600" dirty="0"/>
              <a:t>Hospital Readmission Reduction Program</a:t>
            </a:r>
          </a:p>
          <a:p>
            <a:r>
              <a:rPr lang="en-US" sz="1600" dirty="0"/>
              <a:t>Hospital Value-Based Purchasing</a:t>
            </a:r>
          </a:p>
          <a:p>
            <a:r>
              <a:rPr lang="en-US" sz="1600" dirty="0"/>
              <a:t>Inpatient Psychiatric Facility Quality Reporting</a:t>
            </a:r>
          </a:p>
          <a:p>
            <a:r>
              <a:rPr lang="en-US" sz="1600" dirty="0"/>
              <a:t>Inpatient Rehabilitation Facility Quality Reporting</a:t>
            </a:r>
          </a:p>
          <a:p>
            <a:r>
              <a:rPr lang="en-US" sz="1600" dirty="0"/>
              <a:t>Long-Term Care Hospital Quality Reporting</a:t>
            </a:r>
          </a:p>
          <a:p>
            <a:r>
              <a:rPr lang="en-US" sz="1600" dirty="0"/>
              <a:t>Medicaid and Medicare EHR Incentive Program for Eligible Hospitals or Critical Access Hospitals</a:t>
            </a:r>
          </a:p>
          <a:p>
            <a:r>
              <a:rPr lang="en-US" sz="1600" dirty="0"/>
              <a:t>Medicare Shared Savings</a:t>
            </a:r>
          </a:p>
          <a:p>
            <a:r>
              <a:rPr lang="en-US" sz="1600" dirty="0"/>
              <a:t>Merit-based Incentive Payment System</a:t>
            </a:r>
          </a:p>
          <a:p>
            <a:r>
              <a:rPr lang="en-US" sz="1600" dirty="0"/>
              <a:t>Prospective Payment System-Exempt Cancer Hospital Quality Reporting</a:t>
            </a:r>
          </a:p>
          <a:p>
            <a:r>
              <a:rPr lang="en-US" sz="1600" dirty="0"/>
              <a:t>Skilled Nursing Facility Quality Reporting Program</a:t>
            </a:r>
          </a:p>
          <a:p>
            <a:r>
              <a:rPr lang="en-US" sz="1600" dirty="0"/>
              <a:t>Skilled Nursing Facility Value-Based Purchasing Program</a:t>
            </a:r>
          </a:p>
        </p:txBody>
      </p:sp>
    </p:spTree>
    <p:extLst>
      <p:ext uri="{BB962C8B-B14F-4D97-AF65-F5344CB8AC3E}">
        <p14:creationId xmlns:p14="http://schemas.microsoft.com/office/powerpoint/2010/main" val="3938217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Inclusion Requirements for Pre-rulemaking</a:t>
            </a:r>
          </a:p>
        </p:txBody>
      </p:sp>
      <p:sp>
        <p:nvSpPr>
          <p:cNvPr id="6" name="Content Placeholder 2">
            <a:extLst>
              <a:ext uri="{FF2B5EF4-FFF2-40B4-BE49-F238E27FC236}">
                <a16:creationId xmlns:a16="http://schemas.microsoft.com/office/drawing/2014/main" id="{1FCE561F-0E6F-41FF-9465-3F7A68DDA349}"/>
              </a:ext>
            </a:extLst>
          </p:cNvPr>
          <p:cNvSpPr txBox="1">
            <a:spLocks/>
          </p:cNvSpPr>
          <p:nvPr/>
        </p:nvSpPr>
        <p:spPr>
          <a:xfrm>
            <a:off x="152400" y="1798637"/>
            <a:ext cx="8458200" cy="50593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0">
              <a:spcAft>
                <a:spcPts val="600"/>
              </a:spcAft>
            </a:pPr>
            <a:r>
              <a:rPr lang="en-US" sz="2200" dirty="0"/>
              <a:t>Respond to specific program goals and statutory requirements.</a:t>
            </a:r>
          </a:p>
          <a:p>
            <a:pPr marL="765810" lvl="1">
              <a:spcAft>
                <a:spcPts val="600"/>
              </a:spcAft>
            </a:pPr>
            <a:r>
              <a:rPr lang="en-US" sz="2000" dirty="0"/>
              <a:t>MIPS requires peer-reviewed journal articles that support the evidence for the measure to be submitted into Jira</a:t>
            </a:r>
          </a:p>
          <a:p>
            <a:pPr marL="365760">
              <a:spcAft>
                <a:spcPts val="600"/>
              </a:spcAft>
            </a:pPr>
            <a:r>
              <a:rPr lang="en-US" sz="2200" dirty="0"/>
              <a:t>Address an important topic with a performance gap and is evidence based.</a:t>
            </a:r>
          </a:p>
          <a:p>
            <a:pPr marL="365760">
              <a:spcAft>
                <a:spcPts val="600"/>
              </a:spcAft>
            </a:pPr>
            <a:r>
              <a:rPr lang="en-US" sz="2200" dirty="0"/>
              <a:t>Focus on </a:t>
            </a:r>
            <a:r>
              <a:rPr lang="en-US" sz="2200" b="1" dirty="0"/>
              <a:t>one</a:t>
            </a:r>
            <a:r>
              <a:rPr lang="en-US" sz="2200" dirty="0"/>
              <a:t> of the Healthcare priorities.</a:t>
            </a:r>
          </a:p>
          <a:p>
            <a:pPr marL="365760">
              <a:spcAft>
                <a:spcPts val="600"/>
              </a:spcAft>
            </a:pPr>
            <a:r>
              <a:rPr lang="en-US" sz="2200" dirty="0"/>
              <a:t>Identify opportunities for improvement.</a:t>
            </a:r>
          </a:p>
          <a:p>
            <a:pPr marL="365760">
              <a:spcAft>
                <a:spcPts val="600"/>
              </a:spcAft>
            </a:pPr>
            <a:r>
              <a:rPr lang="en-US" sz="2200" dirty="0"/>
              <a:t>Avoid duplication with other measures currently implemented in programs.</a:t>
            </a:r>
          </a:p>
          <a:p>
            <a:pPr marL="365760">
              <a:spcAft>
                <a:spcPts val="600"/>
              </a:spcAft>
            </a:pPr>
            <a:r>
              <a:rPr lang="en-US" sz="2200" dirty="0"/>
              <a:t>Include a title, numerator, denominator, exclusions, measure steward, data collection mechanism.</a:t>
            </a:r>
          </a:p>
          <a:p>
            <a:pPr>
              <a:spcAft>
                <a:spcPts val="600"/>
              </a:spcAft>
            </a:pPr>
            <a:endParaRPr lang="en-US" sz="2200" dirty="0"/>
          </a:p>
          <a:p>
            <a:pPr marL="0" indent="0">
              <a:buFont typeface="Arial" pitchFamily="34" charset="0"/>
              <a:buNone/>
            </a:pPr>
            <a:endParaRPr lang="en-US" sz="2200" dirty="0"/>
          </a:p>
          <a:p>
            <a:endParaRPr lang="en-US" sz="2200" dirty="0"/>
          </a:p>
          <a:p>
            <a:endParaRPr lang="en-US" sz="2200" dirty="0"/>
          </a:p>
        </p:txBody>
      </p:sp>
    </p:spTree>
    <p:extLst>
      <p:ext uri="{BB962C8B-B14F-4D97-AF65-F5344CB8AC3E}">
        <p14:creationId xmlns:p14="http://schemas.microsoft.com/office/powerpoint/2010/main" val="3986922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Keys to Success for MUC Submission</a:t>
            </a:r>
          </a:p>
        </p:txBody>
      </p:sp>
      <p:sp>
        <p:nvSpPr>
          <p:cNvPr id="7" name="Content Placeholder 2">
            <a:extLst>
              <a:ext uri="{FF2B5EF4-FFF2-40B4-BE49-F238E27FC236}">
                <a16:creationId xmlns:a16="http://schemas.microsoft.com/office/drawing/2014/main" id="{731A075D-1D3B-4DB9-BFA0-3A050E28B389}"/>
              </a:ext>
            </a:extLst>
          </p:cNvPr>
          <p:cNvSpPr>
            <a:spLocks noGrp="1"/>
          </p:cNvSpPr>
          <p:nvPr>
            <p:ph idx="1"/>
          </p:nvPr>
        </p:nvSpPr>
        <p:spPr>
          <a:xfrm>
            <a:off x="228600" y="1958596"/>
            <a:ext cx="7924800" cy="4460875"/>
          </a:xfrm>
        </p:spPr>
        <p:txBody>
          <a:bodyPr>
            <a:normAutofit fontScale="85000" lnSpcReduction="20000"/>
          </a:bodyPr>
          <a:lstStyle/>
          <a:p>
            <a:r>
              <a:rPr lang="en-US" dirty="0"/>
              <a:t>Accurate measure data collection that </a:t>
            </a:r>
            <a:br>
              <a:rPr lang="en-US" dirty="0"/>
            </a:br>
            <a:r>
              <a:rPr lang="en-US" dirty="0"/>
              <a:t>allows CMS to log and track incremental</a:t>
            </a:r>
            <a:br>
              <a:rPr lang="en-US" dirty="0"/>
            </a:br>
            <a:r>
              <a:rPr lang="en-US" dirty="0"/>
              <a:t>changes from day one, resulting in </a:t>
            </a:r>
            <a:br>
              <a:rPr lang="en-US" dirty="0"/>
            </a:br>
            <a:r>
              <a:rPr lang="en-US" dirty="0"/>
              <a:t>accurate reporting outputs</a:t>
            </a:r>
          </a:p>
          <a:p>
            <a:r>
              <a:rPr lang="en-US" dirty="0"/>
              <a:t>Early and frequent communication across all stakeholders</a:t>
            </a:r>
          </a:p>
          <a:p>
            <a:r>
              <a:rPr lang="en-US" dirty="0"/>
              <a:t>Transparency, enabling easy access to information</a:t>
            </a:r>
          </a:p>
          <a:p>
            <a:r>
              <a:rPr lang="en-US" dirty="0"/>
              <a:t>Dedication to producing a quality product that meets the needs of HHS and medical providers</a:t>
            </a:r>
          </a:p>
          <a:p>
            <a:r>
              <a:rPr lang="en-US" dirty="0"/>
              <a:t>Effective public involvement in review, comments, and recommendations on a current, complete, coherent set of Measures under Consideration</a:t>
            </a:r>
          </a:p>
        </p:txBody>
      </p:sp>
      <p:pic>
        <p:nvPicPr>
          <p:cNvPr id="8" name="Content Placeholder 3" descr="Adopt or adhere to approaches to meet safety and quality standards&#10;&#10;The National Quality Strategy aims and priorities may be incorporated  into continuing education requirements or certification maintenance&#10;&#10;&#10;">
            <a:extLst>
              <a:ext uri="{FF2B5EF4-FFF2-40B4-BE49-F238E27FC236}">
                <a16:creationId xmlns:a16="http://schemas.microsoft.com/office/drawing/2014/main" id="{64245B5E-91B2-46B9-9544-504BF78733E6}"/>
              </a:ext>
            </a:extLst>
          </p:cNvPr>
          <p:cNvPicPr>
            <a:picLocks noChangeAspect="1"/>
          </p:cNvPicPr>
          <p:nvPr/>
        </p:nvPicPr>
        <p:blipFill rotWithShape="1">
          <a:blip r:embed="rId3"/>
          <a:srcRect l="13889" r="62037" b="28969"/>
          <a:stretch/>
        </p:blipFill>
        <p:spPr>
          <a:xfrm>
            <a:off x="6934200" y="1752600"/>
            <a:ext cx="1896520" cy="1981200"/>
          </a:xfrm>
          <a:prstGeom prst="rect">
            <a:avLst/>
          </a:prstGeom>
        </p:spPr>
      </p:pic>
    </p:spTree>
    <p:extLst>
      <p:ext uri="{BB962C8B-B14F-4D97-AF65-F5344CB8AC3E}">
        <p14:creationId xmlns:p14="http://schemas.microsoft.com/office/powerpoint/2010/main" val="2141887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Populating the Measures under Consideration</a:t>
            </a:r>
          </a:p>
        </p:txBody>
      </p:sp>
      <p:sp>
        <p:nvSpPr>
          <p:cNvPr id="7" name="Content Placeholder 2">
            <a:extLst>
              <a:ext uri="{FF2B5EF4-FFF2-40B4-BE49-F238E27FC236}">
                <a16:creationId xmlns:a16="http://schemas.microsoft.com/office/drawing/2014/main" id="{3FC59CF7-2CD1-41A3-AA10-87704EC48ABE}"/>
              </a:ext>
            </a:extLst>
          </p:cNvPr>
          <p:cNvSpPr>
            <a:spLocks noGrp="1"/>
          </p:cNvSpPr>
          <p:nvPr>
            <p:ph idx="1"/>
          </p:nvPr>
        </p:nvSpPr>
        <p:spPr>
          <a:xfrm>
            <a:off x="228600" y="1926156"/>
            <a:ext cx="8229600" cy="4297363"/>
          </a:xfrm>
        </p:spPr>
        <p:txBody>
          <a:bodyPr>
            <a:normAutofit/>
          </a:bodyPr>
          <a:lstStyle/>
          <a:p>
            <a:r>
              <a:rPr lang="en-US" sz="2400" b="1" dirty="0"/>
              <a:t>Publication of the Measures under Consideration</a:t>
            </a:r>
          </a:p>
          <a:p>
            <a:pPr lvl="1"/>
            <a:r>
              <a:rPr lang="en-US" sz="2400" dirty="0"/>
              <a:t>Once the MUC List is published, the Inventory team uses that publication to populate the information within the Inventory, providing MUC identifiers for historical reference.</a:t>
            </a:r>
          </a:p>
          <a:p>
            <a:pPr lvl="1"/>
            <a:r>
              <a:rPr lang="en-US" sz="2400" dirty="0"/>
              <a:t>The measures are then provided to CMS program leads to validate the measures that are in the program as “Considered” as well as any measures that had been finalized or updated according to the federal register.</a:t>
            </a:r>
            <a:endParaRPr lang="en-US" sz="2400" dirty="0">
              <a:latin typeface="Calibri Light" pitchFamily="34" charset="0"/>
            </a:endParaRPr>
          </a:p>
          <a:p>
            <a:endParaRPr lang="en-US" sz="2400" dirty="0"/>
          </a:p>
        </p:txBody>
      </p:sp>
    </p:spTree>
    <p:extLst>
      <p:ext uri="{BB962C8B-B14F-4D97-AF65-F5344CB8AC3E}">
        <p14:creationId xmlns:p14="http://schemas.microsoft.com/office/powerpoint/2010/main" val="33494388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Measures under Development</a:t>
            </a:r>
          </a:p>
        </p:txBody>
      </p:sp>
      <p:sp>
        <p:nvSpPr>
          <p:cNvPr id="6" name="Content Placeholder 5">
            <a:extLst>
              <a:ext uri="{FF2B5EF4-FFF2-40B4-BE49-F238E27FC236}">
                <a16:creationId xmlns:a16="http://schemas.microsoft.com/office/drawing/2014/main" id="{09DFA643-4CB7-4121-8E25-7D5201F4437A}"/>
              </a:ext>
            </a:extLst>
          </p:cNvPr>
          <p:cNvSpPr>
            <a:spLocks noGrp="1"/>
          </p:cNvSpPr>
          <p:nvPr>
            <p:ph idx="1"/>
          </p:nvPr>
        </p:nvSpPr>
        <p:spPr>
          <a:xfrm>
            <a:off x="457200" y="1828800"/>
            <a:ext cx="8229600" cy="4297363"/>
          </a:xfrm>
        </p:spPr>
        <p:txBody>
          <a:bodyPr/>
          <a:lstStyle/>
          <a:p>
            <a:r>
              <a:rPr lang="en-US" dirty="0"/>
              <a:t>The Measures under Development (MUD) are meant to serve as a resource to CMS Program/Measure Leads and measure developers to provide awareness of measures being developed.</a:t>
            </a:r>
          </a:p>
          <a:p>
            <a:endParaRPr lang="en-US" dirty="0"/>
          </a:p>
        </p:txBody>
      </p:sp>
    </p:spTree>
    <p:extLst>
      <p:ext uri="{BB962C8B-B14F-4D97-AF65-F5344CB8AC3E}">
        <p14:creationId xmlns:p14="http://schemas.microsoft.com/office/powerpoint/2010/main" val="1289813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Populating the MUD List</a:t>
            </a:r>
          </a:p>
        </p:txBody>
      </p:sp>
      <p:sp>
        <p:nvSpPr>
          <p:cNvPr id="6" name="Content Placeholder 5">
            <a:extLst>
              <a:ext uri="{FF2B5EF4-FFF2-40B4-BE49-F238E27FC236}">
                <a16:creationId xmlns:a16="http://schemas.microsoft.com/office/drawing/2014/main" id="{716B7FA1-0BAD-451F-A862-7A0263F2FF56}"/>
              </a:ext>
            </a:extLst>
          </p:cNvPr>
          <p:cNvSpPr>
            <a:spLocks noGrp="1"/>
          </p:cNvSpPr>
          <p:nvPr>
            <p:ph idx="1"/>
          </p:nvPr>
        </p:nvSpPr>
        <p:spPr>
          <a:xfrm>
            <a:off x="76200" y="1828800"/>
            <a:ext cx="4114800" cy="4892675"/>
          </a:xfrm>
        </p:spPr>
        <p:txBody>
          <a:bodyPr>
            <a:normAutofit lnSpcReduction="10000"/>
          </a:bodyPr>
          <a:lstStyle/>
          <a:p>
            <a:r>
              <a:rPr lang="en-US" dirty="0"/>
              <a:t>Export specific deliverables from the MIDS Library</a:t>
            </a:r>
          </a:p>
          <a:p>
            <a:r>
              <a:rPr lang="en-US" dirty="0"/>
              <a:t>Export measure submissions from previous MUC years that were not approved</a:t>
            </a:r>
          </a:p>
          <a:p>
            <a:r>
              <a:rPr lang="en-US" dirty="0"/>
              <a:t>CMS Program Lead validation</a:t>
            </a:r>
          </a:p>
        </p:txBody>
      </p:sp>
      <p:graphicFrame>
        <p:nvGraphicFramePr>
          <p:cNvPr id="8" name="Diagram 7" descr="Export from Mids Library and Muc&#10;Compile Measure Specifications&#10;MUD List Prepared&#10;MUD List sent to CMS Leads for validation&#10;Updates made and publicly posted" title="Process for populating the MUD List">
            <a:extLst>
              <a:ext uri="{FF2B5EF4-FFF2-40B4-BE49-F238E27FC236}">
                <a16:creationId xmlns:a16="http://schemas.microsoft.com/office/drawing/2014/main" id="{32908F9F-6ACC-4381-9E9A-D1AF2C68E733}"/>
              </a:ext>
            </a:extLst>
          </p:cNvPr>
          <p:cNvGraphicFramePr/>
          <p:nvPr>
            <p:extLst>
              <p:ext uri="{D42A27DB-BD31-4B8C-83A1-F6EECF244321}">
                <p14:modId xmlns:p14="http://schemas.microsoft.com/office/powerpoint/2010/main" val="4265553408"/>
              </p:ext>
            </p:extLst>
          </p:nvPr>
        </p:nvGraphicFramePr>
        <p:xfrm>
          <a:off x="3505200" y="1877958"/>
          <a:ext cx="6096000" cy="447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5318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Getting Measures Included for MUD</a:t>
            </a:r>
          </a:p>
        </p:txBody>
      </p:sp>
      <p:sp>
        <p:nvSpPr>
          <p:cNvPr id="6" name="Content Placeholder 5">
            <a:extLst>
              <a:ext uri="{FF2B5EF4-FFF2-40B4-BE49-F238E27FC236}">
                <a16:creationId xmlns:a16="http://schemas.microsoft.com/office/drawing/2014/main" id="{9ABDBB2D-FD73-4272-9A3C-D32AEDB7B732}"/>
              </a:ext>
            </a:extLst>
          </p:cNvPr>
          <p:cNvSpPr>
            <a:spLocks noGrp="1"/>
          </p:cNvSpPr>
          <p:nvPr>
            <p:ph idx="1"/>
          </p:nvPr>
        </p:nvSpPr>
        <p:spPr>
          <a:xfrm>
            <a:off x="457200" y="2227293"/>
            <a:ext cx="8229600" cy="4297363"/>
          </a:xfrm>
        </p:spPr>
        <p:txBody>
          <a:bodyPr>
            <a:normAutofit/>
          </a:bodyPr>
          <a:lstStyle/>
          <a:p>
            <a:r>
              <a:rPr lang="en-US" dirty="0"/>
              <a:t>If you are developing a measure for CMS, you can submit measure documentation to: </a:t>
            </a:r>
            <a:r>
              <a:rPr lang="en-US" dirty="0">
                <a:hlinkClick r:id="rId3"/>
              </a:rPr>
              <a:t>MMSSupport@battelle.org</a:t>
            </a:r>
            <a:endParaRPr lang="en-US" dirty="0"/>
          </a:p>
          <a:p>
            <a:pPr marL="0" indent="0">
              <a:buNone/>
            </a:pPr>
            <a:endParaRPr lang="en-US" dirty="0"/>
          </a:p>
          <a:p>
            <a:endParaRPr lang="en-US" dirty="0"/>
          </a:p>
        </p:txBody>
      </p:sp>
    </p:spTree>
    <p:extLst>
      <p:ext uri="{BB962C8B-B14F-4D97-AF65-F5344CB8AC3E}">
        <p14:creationId xmlns:p14="http://schemas.microsoft.com/office/powerpoint/2010/main" val="36366127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Putting It All Together</a:t>
            </a:r>
          </a:p>
        </p:txBody>
      </p:sp>
      <p:sp>
        <p:nvSpPr>
          <p:cNvPr id="6" name="Content Placeholder 1">
            <a:extLst>
              <a:ext uri="{FF2B5EF4-FFF2-40B4-BE49-F238E27FC236}">
                <a16:creationId xmlns:a16="http://schemas.microsoft.com/office/drawing/2014/main" id="{8A85E768-4091-4580-B983-2E5450987825}"/>
              </a:ext>
            </a:extLst>
          </p:cNvPr>
          <p:cNvSpPr txBox="1">
            <a:spLocks/>
          </p:cNvSpPr>
          <p:nvPr/>
        </p:nvSpPr>
        <p:spPr>
          <a:xfrm>
            <a:off x="304800" y="2057400"/>
            <a:ext cx="8229600" cy="42973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Font typeface="+mj-lt"/>
              <a:buAutoNum type="arabicPeriod"/>
            </a:pPr>
            <a:r>
              <a:rPr lang="en-US" dirty="0"/>
              <a:t>The MUD List is a repository of measures intended to ultimately be used in a CMS Program</a:t>
            </a:r>
          </a:p>
          <a:p>
            <a:pPr marL="514350" indent="-514350">
              <a:buFont typeface="+mj-lt"/>
              <a:buAutoNum type="arabicPeriod"/>
            </a:pPr>
            <a:r>
              <a:rPr lang="en-US" dirty="0"/>
              <a:t>The MUC List is the annual list of measures that upon stakeholder review, are intended to be proposed into the rulemaking process</a:t>
            </a:r>
          </a:p>
          <a:p>
            <a:pPr marL="514350" indent="-514350">
              <a:buFont typeface="+mj-lt"/>
              <a:buAutoNum type="arabicPeriod"/>
            </a:pPr>
            <a:r>
              <a:rPr lang="en-US" dirty="0"/>
              <a:t>The CMS Measures Inventory currently includes measures that are proposed, finalized, implemented, or removed from existing CMS programs.</a:t>
            </a:r>
          </a:p>
        </p:txBody>
      </p:sp>
    </p:spTree>
    <p:extLst>
      <p:ext uri="{BB962C8B-B14F-4D97-AF65-F5344CB8AC3E}">
        <p14:creationId xmlns:p14="http://schemas.microsoft.com/office/powerpoint/2010/main" val="1939210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Spotlight Opportunities</a:t>
            </a:r>
            <a:endParaRPr lang="en-US" dirty="0"/>
          </a:p>
        </p:txBody>
      </p:sp>
    </p:spTree>
    <p:extLst>
      <p:ext uri="{BB962C8B-B14F-4D97-AF65-F5344CB8AC3E}">
        <p14:creationId xmlns:p14="http://schemas.microsoft.com/office/powerpoint/2010/main" val="360404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Inventory Update Process</a:t>
            </a:r>
          </a:p>
        </p:txBody>
      </p:sp>
      <p:sp>
        <p:nvSpPr>
          <p:cNvPr id="9" name="Content Placeholder 1">
            <a:extLst>
              <a:ext uri="{FF2B5EF4-FFF2-40B4-BE49-F238E27FC236}">
                <a16:creationId xmlns:a16="http://schemas.microsoft.com/office/drawing/2014/main" id="{113461AC-E408-4E2B-AF1C-356FAB78CDE8}"/>
              </a:ext>
            </a:extLst>
          </p:cNvPr>
          <p:cNvSpPr txBox="1">
            <a:spLocks/>
          </p:cNvSpPr>
          <p:nvPr/>
        </p:nvSpPr>
        <p:spPr>
          <a:xfrm>
            <a:off x="304800" y="2057400"/>
            <a:ext cx="8229600" cy="42973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The CMS Measures Inventory is regularly updated using Federal Rules, measure specification manuals, and information provided by CMS Programs.</a:t>
            </a:r>
          </a:p>
          <a:p>
            <a:r>
              <a:rPr lang="en-US" dirty="0"/>
              <a:t>Measure information is validated by CMS Program and Measure Leads.</a:t>
            </a:r>
          </a:p>
          <a:p>
            <a:r>
              <a:rPr lang="en-US" dirty="0"/>
              <a:t>The Inventory is updated three times a year to correlate to the timing of the proposed and final rule publications. The date of the last update will always be clearly displayed in the software.</a:t>
            </a:r>
          </a:p>
        </p:txBody>
      </p:sp>
    </p:spTree>
    <p:extLst>
      <p:ext uri="{BB962C8B-B14F-4D97-AF65-F5344CB8AC3E}">
        <p14:creationId xmlns:p14="http://schemas.microsoft.com/office/powerpoint/2010/main" val="3412954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Measures Inventory Tool (CMIT) Overview</a:t>
            </a:r>
          </a:p>
        </p:txBody>
      </p:sp>
      <p:sp>
        <p:nvSpPr>
          <p:cNvPr id="3" name="Rectangle 2">
            <a:extLst>
              <a:ext uri="{FF2B5EF4-FFF2-40B4-BE49-F238E27FC236}">
                <a16:creationId xmlns:a16="http://schemas.microsoft.com/office/drawing/2014/main" id="{E268BC82-3A80-4E6F-8197-DDB347EAB79E}"/>
              </a:ext>
            </a:extLst>
          </p:cNvPr>
          <p:cNvSpPr/>
          <p:nvPr/>
        </p:nvSpPr>
        <p:spPr>
          <a:xfrm>
            <a:off x="304800" y="1978089"/>
            <a:ext cx="8153400" cy="3785652"/>
          </a:xfrm>
          <a:prstGeom prst="rect">
            <a:avLst/>
          </a:prstGeom>
        </p:spPr>
        <p:txBody>
          <a:bodyPr wrap="square">
            <a:spAutoFit/>
          </a:bodyPr>
          <a:lstStyle/>
          <a:p>
            <a:pPr marL="285750" indent="-285750">
              <a:buFont typeface="Arial" panose="020B0604020202020204" pitchFamily="34" charset="0"/>
              <a:buChar char="•"/>
            </a:pPr>
            <a:r>
              <a:rPr lang="en-US" sz="2400" dirty="0"/>
              <a:t>The Centers for Medicare &amp; Medicaid Services (CMS) Measures Inventory Tool (CMIT) is the host site for the CMS Quality Measures Inventory.</a:t>
            </a:r>
          </a:p>
          <a:p>
            <a:pPr marL="285750" indent="-285750">
              <a:buFont typeface="Arial" panose="020B0604020202020204" pitchFamily="34" charset="0"/>
              <a:buChar char="•"/>
            </a:pPr>
            <a:r>
              <a:rPr lang="en-US" sz="2400" dirty="0"/>
              <a:t>Agency-level repository of record for information about the measures CMS uses to promote healthcare quality and quality improvement.</a:t>
            </a:r>
          </a:p>
          <a:p>
            <a:pPr marL="285750" indent="-285750">
              <a:buFont typeface="Arial" panose="020B0604020202020204" pitchFamily="34" charset="0"/>
              <a:buChar char="•"/>
            </a:pPr>
            <a:r>
              <a:rPr lang="en-US" sz="2400" dirty="0"/>
              <a:t>CMIT is a vehicle to share the CMS Quality Measures Inventory to inform stakeholders, allow CMS to better manage its measures portfolio, and guide measure development.</a:t>
            </a:r>
          </a:p>
        </p:txBody>
      </p:sp>
    </p:spTree>
    <p:extLst>
      <p:ext uri="{BB962C8B-B14F-4D97-AF65-F5344CB8AC3E}">
        <p14:creationId xmlns:p14="http://schemas.microsoft.com/office/powerpoint/2010/main" val="220189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04E59-9757-4D24-B210-8E3F6FD95A36}"/>
              </a:ext>
            </a:extLst>
          </p:cNvPr>
          <p:cNvSpPr>
            <a:spLocks noGrp="1"/>
          </p:cNvSpPr>
          <p:nvPr>
            <p:ph type="title"/>
          </p:nvPr>
        </p:nvSpPr>
        <p:spPr/>
        <p:txBody>
          <a:bodyPr/>
          <a:lstStyle/>
          <a:p>
            <a:r>
              <a:rPr lang="en-US" dirty="0"/>
              <a:t>CMIT Live Demo</a:t>
            </a:r>
          </a:p>
        </p:txBody>
      </p:sp>
      <p:sp>
        <p:nvSpPr>
          <p:cNvPr id="3" name="Content Placeholder 2">
            <a:extLst>
              <a:ext uri="{FF2B5EF4-FFF2-40B4-BE49-F238E27FC236}">
                <a16:creationId xmlns:a16="http://schemas.microsoft.com/office/drawing/2014/main" id="{FD45C7DA-2E1D-4DA4-90CC-703734457248}"/>
              </a:ext>
            </a:extLst>
          </p:cNvPr>
          <p:cNvSpPr>
            <a:spLocks noGrp="1"/>
          </p:cNvSpPr>
          <p:nvPr>
            <p:ph idx="1"/>
          </p:nvPr>
        </p:nvSpPr>
        <p:spPr>
          <a:xfrm>
            <a:off x="457200" y="3444240"/>
            <a:ext cx="8229600" cy="1143000"/>
          </a:xfrm>
        </p:spPr>
        <p:txBody>
          <a:bodyPr/>
          <a:lstStyle/>
          <a:p>
            <a:pPr marL="0" indent="0" algn="ctr">
              <a:buNone/>
            </a:pPr>
            <a:r>
              <a:rPr lang="en-US" dirty="0">
                <a:hlinkClick r:id="rId3"/>
              </a:rPr>
              <a:t>https://cmit.cms.gov</a:t>
            </a:r>
            <a:endParaRPr lang="en-US" dirty="0"/>
          </a:p>
          <a:p>
            <a:pPr marL="0" indent="0">
              <a:buNone/>
            </a:pPr>
            <a:endParaRPr lang="en-US" dirty="0"/>
          </a:p>
        </p:txBody>
      </p:sp>
    </p:spTree>
    <p:extLst>
      <p:ext uri="{BB962C8B-B14F-4D97-AF65-F5344CB8AC3E}">
        <p14:creationId xmlns:p14="http://schemas.microsoft.com/office/powerpoint/2010/main" val="962973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Accessing the User Guide</a:t>
            </a:r>
          </a:p>
        </p:txBody>
      </p:sp>
      <p:sp>
        <p:nvSpPr>
          <p:cNvPr id="6" name="Content Placeholder 2">
            <a:extLst>
              <a:ext uri="{FF2B5EF4-FFF2-40B4-BE49-F238E27FC236}">
                <a16:creationId xmlns:a16="http://schemas.microsoft.com/office/drawing/2014/main" id="{46E5907B-ED0D-49CC-AC45-1564BA8D3E37}"/>
              </a:ext>
            </a:extLst>
          </p:cNvPr>
          <p:cNvSpPr>
            <a:spLocks noGrp="1"/>
          </p:cNvSpPr>
          <p:nvPr>
            <p:ph idx="1"/>
          </p:nvPr>
        </p:nvSpPr>
        <p:spPr>
          <a:xfrm>
            <a:off x="152400" y="1963912"/>
            <a:ext cx="8074395" cy="4187216"/>
          </a:xfrm>
        </p:spPr>
        <p:txBody>
          <a:bodyPr/>
          <a:lstStyle/>
          <a:p>
            <a:r>
              <a:rPr lang="en-US" dirty="0">
                <a:solidFill>
                  <a:schemeClr val="tx1"/>
                </a:solidFill>
              </a:rPr>
              <a:t>To open the CMIT User Manual, click on </a:t>
            </a:r>
            <a:r>
              <a:rPr lang="en-US" b="1" dirty="0">
                <a:solidFill>
                  <a:schemeClr val="tx1"/>
                </a:solidFill>
              </a:rPr>
              <a:t>User Guide </a:t>
            </a:r>
            <a:r>
              <a:rPr lang="en-US" dirty="0">
                <a:solidFill>
                  <a:schemeClr val="tx1"/>
                </a:solidFill>
              </a:rPr>
              <a:t>under the </a:t>
            </a:r>
            <a:r>
              <a:rPr lang="en-US" b="1" dirty="0">
                <a:solidFill>
                  <a:schemeClr val="tx1"/>
                </a:solidFill>
              </a:rPr>
              <a:t>About</a:t>
            </a:r>
            <a:r>
              <a:rPr lang="en-US" dirty="0">
                <a:solidFill>
                  <a:schemeClr val="tx1"/>
                </a:solidFill>
              </a:rPr>
              <a:t> menu.</a:t>
            </a:r>
          </a:p>
          <a:p>
            <a:pPr marL="0" indent="0">
              <a:buNone/>
            </a:pPr>
            <a:endParaRPr lang="en-US" dirty="0"/>
          </a:p>
        </p:txBody>
      </p:sp>
      <p:pic>
        <p:nvPicPr>
          <p:cNvPr id="7" name="Picture 6" title="Screenshot of CMIT home page pointing to user guide">
            <a:extLst>
              <a:ext uri="{FF2B5EF4-FFF2-40B4-BE49-F238E27FC236}">
                <a16:creationId xmlns:a16="http://schemas.microsoft.com/office/drawing/2014/main" id="{5AF30571-4BCE-4B16-8E9B-37935AFFC20D}"/>
              </a:ext>
            </a:extLst>
          </p:cNvPr>
          <p:cNvPicPr>
            <a:picLocks noChangeAspect="1"/>
          </p:cNvPicPr>
          <p:nvPr/>
        </p:nvPicPr>
        <p:blipFill>
          <a:blip r:embed="rId3"/>
          <a:stretch>
            <a:fillRect/>
          </a:stretch>
        </p:blipFill>
        <p:spPr>
          <a:xfrm>
            <a:off x="521070" y="3181128"/>
            <a:ext cx="8058150" cy="2981049"/>
          </a:xfrm>
          <a:prstGeom prst="rect">
            <a:avLst/>
          </a:prstGeom>
          <a:ln>
            <a:solidFill>
              <a:schemeClr val="tx1"/>
            </a:solidFill>
          </a:ln>
        </p:spPr>
      </p:pic>
      <p:cxnSp>
        <p:nvCxnSpPr>
          <p:cNvPr id="8" name="Straight Arrow Connector 7" title="Arrow pointing to User Manual link">
            <a:extLst>
              <a:ext uri="{FF2B5EF4-FFF2-40B4-BE49-F238E27FC236}">
                <a16:creationId xmlns:a16="http://schemas.microsoft.com/office/drawing/2014/main" id="{DD1F9375-4F35-4CF8-AFC4-2DECA9C25A65}"/>
              </a:ext>
            </a:extLst>
          </p:cNvPr>
          <p:cNvCxnSpPr>
            <a:cxnSpLocks/>
          </p:cNvCxnSpPr>
          <p:nvPr/>
        </p:nvCxnSpPr>
        <p:spPr>
          <a:xfrm>
            <a:off x="5562600" y="2971800"/>
            <a:ext cx="2216780" cy="120680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3629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Displaying Help</a:t>
            </a:r>
          </a:p>
        </p:txBody>
      </p:sp>
      <p:pic>
        <p:nvPicPr>
          <p:cNvPr id="6" name="Picture 5" title="Screenshot of CMIT">
            <a:extLst>
              <a:ext uri="{FF2B5EF4-FFF2-40B4-BE49-F238E27FC236}">
                <a16:creationId xmlns:a16="http://schemas.microsoft.com/office/drawing/2014/main" id="{9994EFEA-1E20-430D-B7CB-546E0F95D0C2}"/>
              </a:ext>
            </a:extLst>
          </p:cNvPr>
          <p:cNvPicPr>
            <a:picLocks noChangeAspect="1"/>
          </p:cNvPicPr>
          <p:nvPr/>
        </p:nvPicPr>
        <p:blipFill>
          <a:blip r:embed="rId3"/>
          <a:stretch>
            <a:fillRect/>
          </a:stretch>
        </p:blipFill>
        <p:spPr>
          <a:xfrm>
            <a:off x="1911963" y="2862939"/>
            <a:ext cx="5320072" cy="3659712"/>
          </a:xfrm>
          <a:prstGeom prst="rect">
            <a:avLst/>
          </a:prstGeom>
        </p:spPr>
      </p:pic>
      <p:sp>
        <p:nvSpPr>
          <p:cNvPr id="7" name="Oval 6" title="Red circle around Search Help">
            <a:extLst>
              <a:ext uri="{FF2B5EF4-FFF2-40B4-BE49-F238E27FC236}">
                <a16:creationId xmlns:a16="http://schemas.microsoft.com/office/drawing/2014/main" id="{648D5ED0-690A-49EF-A97E-552FEC50620D}"/>
              </a:ext>
            </a:extLst>
          </p:cNvPr>
          <p:cNvSpPr/>
          <p:nvPr/>
        </p:nvSpPr>
        <p:spPr bwMode="auto">
          <a:xfrm>
            <a:off x="1787237" y="3528014"/>
            <a:ext cx="897774" cy="290946"/>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8" name="Oval 7" descr="click her to find more help" title="Highlight of question mark on CMIT  page ">
            <a:extLst>
              <a:ext uri="{FF2B5EF4-FFF2-40B4-BE49-F238E27FC236}">
                <a16:creationId xmlns:a16="http://schemas.microsoft.com/office/drawing/2014/main" id="{2DFB5A1C-580E-4DC5-ACE7-EC13129A7B17}"/>
              </a:ext>
            </a:extLst>
          </p:cNvPr>
          <p:cNvSpPr/>
          <p:nvPr/>
        </p:nvSpPr>
        <p:spPr bwMode="auto">
          <a:xfrm>
            <a:off x="2198947" y="4326036"/>
            <a:ext cx="257695" cy="269722"/>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9" name="Content Placeholder 2">
            <a:extLst>
              <a:ext uri="{FF2B5EF4-FFF2-40B4-BE49-F238E27FC236}">
                <a16:creationId xmlns:a16="http://schemas.microsoft.com/office/drawing/2014/main" id="{D53BBD63-5FFE-4B8E-B132-F866BE0C9E56}"/>
              </a:ext>
            </a:extLst>
          </p:cNvPr>
          <p:cNvSpPr>
            <a:spLocks noGrp="1"/>
          </p:cNvSpPr>
          <p:nvPr>
            <p:ph idx="1"/>
          </p:nvPr>
        </p:nvSpPr>
        <p:spPr>
          <a:xfrm>
            <a:off x="228599" y="1828800"/>
            <a:ext cx="8686799" cy="4187216"/>
          </a:xfrm>
        </p:spPr>
        <p:txBody>
          <a:bodyPr/>
          <a:lstStyle/>
          <a:p>
            <a:r>
              <a:rPr lang="en-US" dirty="0">
                <a:solidFill>
                  <a:schemeClr val="tx1"/>
                </a:solidFill>
              </a:rPr>
              <a:t>Additional help is available by clicking on links or hovering over icons throughout CMIT.</a:t>
            </a:r>
          </a:p>
          <a:p>
            <a:pPr marL="0" indent="0">
              <a:buNone/>
            </a:pPr>
            <a:endParaRPr lang="en-US" dirty="0"/>
          </a:p>
        </p:txBody>
      </p:sp>
    </p:spTree>
    <p:extLst>
      <p:ext uri="{BB962C8B-B14F-4D97-AF65-F5344CB8AC3E}">
        <p14:creationId xmlns:p14="http://schemas.microsoft.com/office/powerpoint/2010/main" val="4048062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Contacting Support</a:t>
            </a:r>
          </a:p>
        </p:txBody>
      </p:sp>
      <p:pic>
        <p:nvPicPr>
          <p:cNvPr id="6" name="Picture 5" title="screenshot of CMIT pointing to Contact Us">
            <a:extLst>
              <a:ext uri="{FF2B5EF4-FFF2-40B4-BE49-F238E27FC236}">
                <a16:creationId xmlns:a16="http://schemas.microsoft.com/office/drawing/2014/main" id="{A73B93D3-2692-4F3B-8B36-3BD19B8D252F}"/>
              </a:ext>
            </a:extLst>
          </p:cNvPr>
          <p:cNvPicPr>
            <a:picLocks noChangeAspect="1"/>
          </p:cNvPicPr>
          <p:nvPr/>
        </p:nvPicPr>
        <p:blipFill>
          <a:blip r:embed="rId3"/>
          <a:stretch>
            <a:fillRect/>
          </a:stretch>
        </p:blipFill>
        <p:spPr>
          <a:xfrm>
            <a:off x="457200" y="3247633"/>
            <a:ext cx="8059611" cy="2981202"/>
          </a:xfrm>
          <a:prstGeom prst="rect">
            <a:avLst/>
          </a:prstGeom>
          <a:ln>
            <a:solidFill>
              <a:schemeClr val="tx1"/>
            </a:solidFill>
          </a:ln>
        </p:spPr>
      </p:pic>
      <p:sp>
        <p:nvSpPr>
          <p:cNvPr id="7" name="Content Placeholder 2">
            <a:extLst>
              <a:ext uri="{FF2B5EF4-FFF2-40B4-BE49-F238E27FC236}">
                <a16:creationId xmlns:a16="http://schemas.microsoft.com/office/drawing/2014/main" id="{90F262AE-E39C-4023-8B18-6AAA2FF65066}"/>
              </a:ext>
            </a:extLst>
          </p:cNvPr>
          <p:cNvSpPr>
            <a:spLocks noGrp="1"/>
          </p:cNvSpPr>
          <p:nvPr>
            <p:ph idx="1"/>
          </p:nvPr>
        </p:nvSpPr>
        <p:spPr>
          <a:xfrm>
            <a:off x="430011" y="1962140"/>
            <a:ext cx="8074395" cy="4187216"/>
          </a:xfrm>
        </p:spPr>
        <p:txBody>
          <a:bodyPr/>
          <a:lstStyle/>
          <a:p>
            <a:r>
              <a:rPr lang="en-US" dirty="0">
                <a:solidFill>
                  <a:schemeClr val="tx1"/>
                </a:solidFill>
              </a:rPr>
              <a:t>To request support for CMIT, click on </a:t>
            </a:r>
            <a:r>
              <a:rPr lang="en-US" b="1" dirty="0">
                <a:solidFill>
                  <a:schemeClr val="tx1"/>
                </a:solidFill>
              </a:rPr>
              <a:t>Contact Us </a:t>
            </a:r>
            <a:r>
              <a:rPr lang="en-US" dirty="0">
                <a:solidFill>
                  <a:schemeClr val="tx1"/>
                </a:solidFill>
              </a:rPr>
              <a:t>under the </a:t>
            </a:r>
            <a:r>
              <a:rPr lang="en-US" b="1" dirty="0">
                <a:solidFill>
                  <a:schemeClr val="tx1"/>
                </a:solidFill>
              </a:rPr>
              <a:t>About</a:t>
            </a:r>
            <a:r>
              <a:rPr lang="en-US" dirty="0">
                <a:solidFill>
                  <a:schemeClr val="tx1"/>
                </a:solidFill>
              </a:rPr>
              <a:t> menu.</a:t>
            </a:r>
          </a:p>
          <a:p>
            <a:endParaRPr lang="en-US" dirty="0"/>
          </a:p>
          <a:p>
            <a:endParaRPr lang="en-US" dirty="0"/>
          </a:p>
        </p:txBody>
      </p:sp>
      <p:cxnSp>
        <p:nvCxnSpPr>
          <p:cNvPr id="8" name="Straight Arrow Connector 7" title="Arrow pointing to Contact Us Link">
            <a:extLst>
              <a:ext uri="{FF2B5EF4-FFF2-40B4-BE49-F238E27FC236}">
                <a16:creationId xmlns:a16="http://schemas.microsoft.com/office/drawing/2014/main" id="{E55E6CC9-1919-4F03-93CB-45B1451AAB14}"/>
              </a:ext>
            </a:extLst>
          </p:cNvPr>
          <p:cNvCxnSpPr>
            <a:cxnSpLocks/>
          </p:cNvCxnSpPr>
          <p:nvPr/>
        </p:nvCxnSpPr>
        <p:spPr>
          <a:xfrm>
            <a:off x="4114800" y="2986774"/>
            <a:ext cx="3596401" cy="106897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8165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Measures Inventory</a:t>
            </a:r>
          </a:p>
        </p:txBody>
      </p:sp>
      <p:sp>
        <p:nvSpPr>
          <p:cNvPr id="8" name="Content Placeholder 2">
            <a:extLst>
              <a:ext uri="{FF2B5EF4-FFF2-40B4-BE49-F238E27FC236}">
                <a16:creationId xmlns:a16="http://schemas.microsoft.com/office/drawing/2014/main" id="{65E34167-CC04-4FBE-8939-9723FA3D7291}"/>
              </a:ext>
            </a:extLst>
          </p:cNvPr>
          <p:cNvSpPr>
            <a:spLocks noGrp="1"/>
          </p:cNvSpPr>
          <p:nvPr>
            <p:ph idx="1"/>
          </p:nvPr>
        </p:nvSpPr>
        <p:spPr>
          <a:xfrm>
            <a:off x="304800" y="1976438"/>
            <a:ext cx="8229600" cy="1452562"/>
          </a:xfrm>
        </p:spPr>
        <p:txBody>
          <a:bodyPr>
            <a:normAutofit fontScale="85000" lnSpcReduction="10000"/>
          </a:bodyPr>
          <a:lstStyle/>
          <a:p>
            <a:r>
              <a:rPr lang="en-US" dirty="0">
                <a:solidFill>
                  <a:schemeClr val="tx1"/>
                </a:solidFill>
              </a:rPr>
              <a:t>CMIT displays information describing each measure and allows users to browse, search, sort, filter, view, summarize,  export and print the measure information.</a:t>
            </a:r>
          </a:p>
        </p:txBody>
      </p:sp>
      <p:sp>
        <p:nvSpPr>
          <p:cNvPr id="9" name="Content Placeholder 2">
            <a:extLst>
              <a:ext uri="{FF2B5EF4-FFF2-40B4-BE49-F238E27FC236}">
                <a16:creationId xmlns:a16="http://schemas.microsoft.com/office/drawing/2014/main" id="{8CCF8BF5-16C0-4D75-BFDE-71630A05F37B}"/>
              </a:ext>
            </a:extLst>
          </p:cNvPr>
          <p:cNvSpPr txBox="1">
            <a:spLocks/>
          </p:cNvSpPr>
          <p:nvPr/>
        </p:nvSpPr>
        <p:spPr>
          <a:xfrm>
            <a:off x="457200" y="3276600"/>
            <a:ext cx="2693046" cy="3138953"/>
          </a:xfrm>
          <a:prstGeom prst="rect">
            <a:avLst/>
          </a:prstGeom>
        </p:spPr>
        <p:txBody>
          <a:bodyPr vert="horz" lIns="0" tIns="0" rIns="0" bIns="0" rtlCol="0">
            <a:noAutofit/>
          </a:bodyPr>
          <a:lstStyle>
            <a:lvl1pPr marL="228600" indent="-228600" algn="l" defTabSz="914400" rtl="0" eaLnBrk="1" latinLnBrk="0" hangingPunct="1">
              <a:spcBef>
                <a:spcPts val="600"/>
              </a:spcBef>
              <a:spcAft>
                <a:spcPts val="500"/>
              </a:spcAft>
              <a:buClr>
                <a:schemeClr val="accent1"/>
              </a:buClr>
              <a:buSzPct val="115000"/>
              <a:buFont typeface="Arial" pitchFamily="34" charset="0"/>
              <a:buChar char="•"/>
              <a:defRPr sz="2400" kern="1200">
                <a:solidFill>
                  <a:schemeClr val="accent6"/>
                </a:solidFill>
                <a:latin typeface="+mn-lt"/>
                <a:ea typeface="+mn-ea"/>
                <a:cs typeface="+mn-cs"/>
              </a:defRPr>
            </a:lvl1pPr>
            <a:lvl2pPr marL="457200" indent="-169863" algn="l" defTabSz="914400" rtl="0" eaLnBrk="1" latinLnBrk="0" hangingPunct="1">
              <a:spcBef>
                <a:spcPts val="600"/>
              </a:spcBef>
              <a:spcAft>
                <a:spcPts val="500"/>
              </a:spcAft>
              <a:buClr>
                <a:schemeClr val="accent1"/>
              </a:buClr>
              <a:buSzPct val="85000"/>
              <a:buFont typeface="Wingdings" pitchFamily="2" charset="2"/>
              <a:buChar char="§"/>
              <a:defRPr sz="2000" kern="1200">
                <a:solidFill>
                  <a:schemeClr val="accent6"/>
                </a:solidFill>
                <a:latin typeface="+mn-lt"/>
                <a:ea typeface="+mn-ea"/>
                <a:cs typeface="+mn-cs"/>
              </a:defRPr>
            </a:lvl2pPr>
            <a:lvl3pPr marL="744538" indent="-228600" algn="l" defTabSz="914400" rtl="0" eaLnBrk="1" latinLnBrk="0" hangingPunct="1">
              <a:spcBef>
                <a:spcPts val="600"/>
              </a:spcBef>
              <a:spcAft>
                <a:spcPts val="500"/>
              </a:spcAft>
              <a:buClr>
                <a:schemeClr val="accent1"/>
              </a:buClr>
              <a:buFont typeface="Arial" pitchFamily="34" charset="0"/>
              <a:buChar char="−"/>
              <a:tabLst/>
              <a:defRPr sz="1800" kern="1200">
                <a:solidFill>
                  <a:schemeClr val="accent6"/>
                </a:solidFill>
                <a:latin typeface="+mn-lt"/>
                <a:ea typeface="+mn-ea"/>
                <a:cs typeface="+mn-cs"/>
              </a:defRPr>
            </a:lvl3pPr>
            <a:lvl4pPr marL="914400" indent="-171450" algn="l" defTabSz="914400" rtl="0" eaLnBrk="1" latinLnBrk="0" hangingPunct="1">
              <a:spcBef>
                <a:spcPts val="600"/>
              </a:spcBef>
              <a:spcAft>
                <a:spcPts val="500"/>
              </a:spcAft>
              <a:buClr>
                <a:schemeClr val="accent1"/>
              </a:buClr>
              <a:buFont typeface="Arial" pitchFamily="34" charset="0"/>
              <a:buChar char="-"/>
              <a:defRPr sz="1600" kern="1200">
                <a:solidFill>
                  <a:schemeClr val="accent6"/>
                </a:solidFill>
                <a:latin typeface="+mn-lt"/>
                <a:ea typeface="+mn-ea"/>
                <a:cs typeface="+mn-cs"/>
              </a:defRPr>
            </a:lvl4pPr>
            <a:lvl5pPr marL="1201738" indent="-228600" algn="l" defTabSz="914400" rtl="0" eaLnBrk="1" latinLnBrk="0" hangingPunct="1">
              <a:spcBef>
                <a:spcPts val="600"/>
              </a:spcBef>
              <a:spcAft>
                <a:spcPts val="500"/>
              </a:spcAft>
              <a:buClr>
                <a:schemeClr val="accent1"/>
              </a:buClr>
              <a:buFont typeface="Wingdings" pitchFamily="2" charset="2"/>
              <a:buChar char="§"/>
              <a:defRPr sz="1600" kern="1200">
                <a:solidFill>
                  <a:schemeClr val="accent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tx1"/>
                </a:solidFill>
              </a:rPr>
              <a:t>CMIT defaults to the </a:t>
            </a:r>
            <a:r>
              <a:rPr lang="en-US" b="1" dirty="0">
                <a:solidFill>
                  <a:schemeClr val="tx1"/>
                </a:solidFill>
              </a:rPr>
              <a:t>Measure Inventory</a:t>
            </a:r>
            <a:r>
              <a:rPr lang="en-US" dirty="0">
                <a:solidFill>
                  <a:schemeClr val="tx1"/>
                </a:solidFill>
              </a:rPr>
              <a:t> tab.</a:t>
            </a:r>
          </a:p>
        </p:txBody>
      </p:sp>
      <p:pic>
        <p:nvPicPr>
          <p:cNvPr id="10" name="Picture 9" title="Screenshot of Measures Inventory Tab">
            <a:extLst>
              <a:ext uri="{FF2B5EF4-FFF2-40B4-BE49-F238E27FC236}">
                <a16:creationId xmlns:a16="http://schemas.microsoft.com/office/drawing/2014/main" id="{DA355238-51B4-47A5-9494-2884DA9BEF6B}"/>
              </a:ext>
            </a:extLst>
          </p:cNvPr>
          <p:cNvPicPr>
            <a:picLocks noChangeAspect="1"/>
          </p:cNvPicPr>
          <p:nvPr/>
        </p:nvPicPr>
        <p:blipFill>
          <a:blip r:embed="rId3"/>
          <a:stretch>
            <a:fillRect/>
          </a:stretch>
        </p:blipFill>
        <p:spPr>
          <a:xfrm>
            <a:off x="3095618" y="3138809"/>
            <a:ext cx="5420573" cy="3719191"/>
          </a:xfrm>
          <a:prstGeom prst="rect">
            <a:avLst/>
          </a:prstGeom>
          <a:ln>
            <a:solidFill>
              <a:schemeClr val="tx1"/>
            </a:solidFill>
          </a:ln>
        </p:spPr>
      </p:pic>
    </p:spTree>
    <p:extLst>
      <p:ext uri="{BB962C8B-B14F-4D97-AF65-F5344CB8AC3E}">
        <p14:creationId xmlns:p14="http://schemas.microsoft.com/office/powerpoint/2010/main" val="545939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Finding the Measure Inventory Page</a:t>
            </a:r>
          </a:p>
        </p:txBody>
      </p:sp>
      <p:sp>
        <p:nvSpPr>
          <p:cNvPr id="7" name="Content Placeholder 6">
            <a:extLst>
              <a:ext uri="{FF2B5EF4-FFF2-40B4-BE49-F238E27FC236}">
                <a16:creationId xmlns:a16="http://schemas.microsoft.com/office/drawing/2014/main" id="{13748519-6972-48A7-A273-FAF50ACC69EB}"/>
              </a:ext>
            </a:extLst>
          </p:cNvPr>
          <p:cNvSpPr>
            <a:spLocks noGrp="1"/>
          </p:cNvSpPr>
          <p:nvPr>
            <p:ph idx="1"/>
          </p:nvPr>
        </p:nvSpPr>
        <p:spPr>
          <a:xfrm>
            <a:off x="304800" y="1956825"/>
            <a:ext cx="8229600" cy="1243576"/>
          </a:xfrm>
        </p:spPr>
        <p:txBody>
          <a:bodyPr>
            <a:normAutofit fontScale="92500" lnSpcReduction="20000"/>
          </a:bodyPr>
          <a:lstStyle/>
          <a:p>
            <a:r>
              <a:rPr lang="en-US" dirty="0"/>
              <a:t>If you navigate away from the </a:t>
            </a:r>
            <a:r>
              <a:rPr lang="en-US" b="1" dirty="0"/>
              <a:t>Measure Inventory</a:t>
            </a:r>
            <a:r>
              <a:rPr lang="en-US" dirty="0"/>
              <a:t> page, you can return to it by clicking the </a:t>
            </a:r>
            <a:r>
              <a:rPr lang="en-US" b="1" dirty="0"/>
              <a:t>Measure Inventory</a:t>
            </a:r>
            <a:r>
              <a:rPr lang="en-US" dirty="0"/>
              <a:t> tab.</a:t>
            </a:r>
          </a:p>
        </p:txBody>
      </p:sp>
      <p:pic>
        <p:nvPicPr>
          <p:cNvPr id="9" name="Picture 8" title="Screenshot of selection of page">
            <a:extLst>
              <a:ext uri="{FF2B5EF4-FFF2-40B4-BE49-F238E27FC236}">
                <a16:creationId xmlns:a16="http://schemas.microsoft.com/office/drawing/2014/main" id="{2F891E8F-7A9C-4D95-90A1-153CCF1B676B}"/>
              </a:ext>
            </a:extLst>
          </p:cNvPr>
          <p:cNvPicPr>
            <a:picLocks noChangeAspect="1"/>
          </p:cNvPicPr>
          <p:nvPr/>
        </p:nvPicPr>
        <p:blipFill>
          <a:blip r:embed="rId3"/>
          <a:stretch>
            <a:fillRect/>
          </a:stretch>
        </p:blipFill>
        <p:spPr>
          <a:xfrm>
            <a:off x="2057400" y="3154472"/>
            <a:ext cx="5396570" cy="3703528"/>
          </a:xfrm>
          <a:prstGeom prst="rect">
            <a:avLst/>
          </a:prstGeom>
          <a:ln>
            <a:solidFill>
              <a:schemeClr val="tx1"/>
            </a:solidFill>
          </a:ln>
        </p:spPr>
      </p:pic>
      <p:sp>
        <p:nvSpPr>
          <p:cNvPr id="10" name="Oval 9" title="Oval around callout">
            <a:extLst>
              <a:ext uri="{FF2B5EF4-FFF2-40B4-BE49-F238E27FC236}">
                <a16:creationId xmlns:a16="http://schemas.microsoft.com/office/drawing/2014/main" id="{22F027EB-78BA-4D89-B08E-B5E110EABDF6}"/>
              </a:ext>
            </a:extLst>
          </p:cNvPr>
          <p:cNvSpPr/>
          <p:nvPr/>
        </p:nvSpPr>
        <p:spPr>
          <a:xfrm>
            <a:off x="4327060" y="3836073"/>
            <a:ext cx="3667125" cy="1123950"/>
          </a:xfrm>
          <a:prstGeom prst="ellipse">
            <a:avLst/>
          </a:prstGeom>
          <a:solidFill>
            <a:sysClr val="window" lastClr="FFFFFF"/>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11" name="Picture 10" title="Highlight of selection (measure inventory or program views)">
            <a:extLst>
              <a:ext uri="{FF2B5EF4-FFF2-40B4-BE49-F238E27FC236}">
                <a16:creationId xmlns:a16="http://schemas.microsoft.com/office/drawing/2014/main" id="{5B8CEC49-5DBA-4CF1-955A-517BBEB191ED}"/>
              </a:ext>
            </a:extLst>
          </p:cNvPr>
          <p:cNvPicPr>
            <a:picLocks noChangeAspect="1"/>
          </p:cNvPicPr>
          <p:nvPr/>
        </p:nvPicPr>
        <p:blipFill>
          <a:blip r:embed="rId4"/>
          <a:stretch>
            <a:fillRect/>
          </a:stretch>
        </p:blipFill>
        <p:spPr>
          <a:xfrm>
            <a:off x="4609215" y="4217652"/>
            <a:ext cx="3102814" cy="360792"/>
          </a:xfrm>
          <a:prstGeom prst="rect">
            <a:avLst/>
          </a:prstGeom>
        </p:spPr>
      </p:pic>
      <p:cxnSp>
        <p:nvCxnSpPr>
          <p:cNvPr id="12" name="Straight Arrow Connector 11" title="Arrow from buttons on page to callout">
            <a:extLst>
              <a:ext uri="{FF2B5EF4-FFF2-40B4-BE49-F238E27FC236}">
                <a16:creationId xmlns:a16="http://schemas.microsoft.com/office/drawing/2014/main" id="{8496F7ED-DB5E-44EC-BAD4-67952BC75787}"/>
              </a:ext>
            </a:extLst>
          </p:cNvPr>
          <p:cNvCxnSpPr>
            <a:cxnSpLocks/>
          </p:cNvCxnSpPr>
          <p:nvPr/>
        </p:nvCxnSpPr>
        <p:spPr>
          <a:xfrm>
            <a:off x="2880735" y="3836073"/>
            <a:ext cx="1538865" cy="3579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318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Inventory Views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90"/>
            <a:ext cx="8458200" cy="1066800"/>
          </a:xfrm>
        </p:spPr>
        <p:txBody>
          <a:bodyPr>
            <a:normAutofit fontScale="77500" lnSpcReduction="20000"/>
          </a:bodyPr>
          <a:lstStyle/>
          <a:p>
            <a:r>
              <a:rPr lang="en-US" dirty="0"/>
              <a:t>CMIT provides two views of the inventory: </a:t>
            </a:r>
            <a:r>
              <a:rPr lang="en-US" i="1" dirty="0"/>
              <a:t>Measure </a:t>
            </a:r>
            <a:r>
              <a:rPr lang="en-US" dirty="0"/>
              <a:t>(default) and </a:t>
            </a:r>
            <a:r>
              <a:rPr lang="en-US" i="1" dirty="0"/>
              <a:t>Measure Program</a:t>
            </a:r>
            <a:r>
              <a:rPr lang="en-US" dirty="0"/>
              <a:t>. To switch views, click one of the result counts.</a:t>
            </a:r>
          </a:p>
        </p:txBody>
      </p:sp>
      <p:pic>
        <p:nvPicPr>
          <p:cNvPr id="7" name="Picture 6" title="Screenshot of results">
            <a:extLst>
              <a:ext uri="{FF2B5EF4-FFF2-40B4-BE49-F238E27FC236}">
                <a16:creationId xmlns:a16="http://schemas.microsoft.com/office/drawing/2014/main" id="{6F9F9FC4-E614-4978-8DA7-C43D567F3D5B}"/>
              </a:ext>
            </a:extLst>
          </p:cNvPr>
          <p:cNvPicPr>
            <a:picLocks noChangeAspect="1"/>
          </p:cNvPicPr>
          <p:nvPr/>
        </p:nvPicPr>
        <p:blipFill>
          <a:blip r:embed="rId3"/>
          <a:stretch>
            <a:fillRect/>
          </a:stretch>
        </p:blipFill>
        <p:spPr>
          <a:xfrm>
            <a:off x="1371600" y="2977433"/>
            <a:ext cx="5791200" cy="3734556"/>
          </a:xfrm>
          <a:prstGeom prst="rect">
            <a:avLst/>
          </a:prstGeom>
          <a:ln>
            <a:solidFill>
              <a:schemeClr val="tx1"/>
            </a:solidFill>
          </a:ln>
        </p:spPr>
      </p:pic>
      <p:sp>
        <p:nvSpPr>
          <p:cNvPr id="9" name="Oval 8" title="Oval around callout">
            <a:extLst>
              <a:ext uri="{FF2B5EF4-FFF2-40B4-BE49-F238E27FC236}">
                <a16:creationId xmlns:a16="http://schemas.microsoft.com/office/drawing/2014/main" id="{2391B5D7-0DD4-4950-8937-1BBCE4E6C9DB}"/>
              </a:ext>
            </a:extLst>
          </p:cNvPr>
          <p:cNvSpPr/>
          <p:nvPr/>
        </p:nvSpPr>
        <p:spPr>
          <a:xfrm>
            <a:off x="4296783" y="4066238"/>
            <a:ext cx="4104710" cy="1438275"/>
          </a:xfrm>
          <a:prstGeom prst="ellipse">
            <a:avLst/>
          </a:prstGeom>
          <a:solidFill>
            <a:schemeClr val="bg1"/>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10" name="Picture 9" title="Highlight of the number of results shown">
            <a:extLst>
              <a:ext uri="{FF2B5EF4-FFF2-40B4-BE49-F238E27FC236}">
                <a16:creationId xmlns:a16="http://schemas.microsoft.com/office/drawing/2014/main" id="{F14F9396-4E68-4617-BACF-D134C30D7900}"/>
              </a:ext>
            </a:extLst>
          </p:cNvPr>
          <p:cNvPicPr>
            <a:picLocks noChangeAspect="1"/>
          </p:cNvPicPr>
          <p:nvPr/>
        </p:nvPicPr>
        <p:blipFill>
          <a:blip r:embed="rId4"/>
          <a:stretch>
            <a:fillRect/>
          </a:stretch>
        </p:blipFill>
        <p:spPr>
          <a:xfrm>
            <a:off x="4419600" y="4653557"/>
            <a:ext cx="3879215" cy="224882"/>
          </a:xfrm>
          <a:prstGeom prst="rect">
            <a:avLst/>
          </a:prstGeom>
        </p:spPr>
      </p:pic>
      <p:cxnSp>
        <p:nvCxnSpPr>
          <p:cNvPr id="11" name="Straight Arrow Connector 10" title="Arrow from left navigation to callout">
            <a:extLst>
              <a:ext uri="{FF2B5EF4-FFF2-40B4-BE49-F238E27FC236}">
                <a16:creationId xmlns:a16="http://schemas.microsoft.com/office/drawing/2014/main" id="{6B33EA2B-CA15-4E66-9FB9-EDEA5FE8C049}"/>
              </a:ext>
            </a:extLst>
          </p:cNvPr>
          <p:cNvCxnSpPr>
            <a:cxnSpLocks/>
          </p:cNvCxnSpPr>
          <p:nvPr/>
        </p:nvCxnSpPr>
        <p:spPr>
          <a:xfrm>
            <a:off x="3487428" y="4408656"/>
            <a:ext cx="779772" cy="24490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6052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View (Default)</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4245429"/>
          </a:xfrm>
        </p:spPr>
        <p:txBody>
          <a:bodyPr>
            <a:normAutofit/>
          </a:bodyPr>
          <a:lstStyle/>
          <a:p>
            <a:r>
              <a:rPr lang="en-US" dirty="0"/>
              <a:t>Provides a tabular presentation showing one result per measure regardless of how many programs are associated with each measure. </a:t>
            </a:r>
          </a:p>
          <a:p>
            <a:r>
              <a:rPr lang="en-US" dirty="0"/>
              <a:t>Provides a hyperlinked list of measures along with other descriptors.</a:t>
            </a:r>
          </a:p>
          <a:p>
            <a:r>
              <a:rPr lang="en-US" dirty="0"/>
              <a:t>The counts provided by this view are the number of unique measures (which may be used in multiple programs). </a:t>
            </a:r>
          </a:p>
        </p:txBody>
      </p:sp>
    </p:spTree>
    <p:extLst>
      <p:ext uri="{BB962C8B-B14F-4D97-AF65-F5344CB8AC3E}">
        <p14:creationId xmlns:p14="http://schemas.microsoft.com/office/powerpoint/2010/main" val="328464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4" name="Content Placeholder 3"/>
          <p:cNvSpPr txBox="1">
            <a:spLocks noGrp="1"/>
          </p:cNvSpPr>
          <p:nvPr>
            <p:ph idx="1"/>
          </p:nvPr>
        </p:nvSpPr>
        <p:spPr>
          <a:xfrm>
            <a:off x="0" y="1978089"/>
            <a:ext cx="8967866" cy="1384995"/>
          </a:xfrm>
          <a:prstGeom prst="rect">
            <a:avLst/>
          </a:prstGeom>
          <a:noFill/>
        </p:spPr>
        <p:txBody>
          <a:bodyPr wrap="square" rtlCol="0">
            <a:spAutoFit/>
          </a:bodyPr>
          <a:lstStyle/>
          <a:p>
            <a:r>
              <a:rPr lang="en-US" sz="2400" dirty="0"/>
              <a:t>Mid-year webinar evaluation poll</a:t>
            </a:r>
          </a:p>
          <a:p>
            <a:pPr lvl="1"/>
            <a:r>
              <a:rPr lang="en-US" sz="2000" dirty="0"/>
              <a:t>Meeting the needs of the audience</a:t>
            </a:r>
          </a:p>
          <a:p>
            <a:pPr lvl="1"/>
            <a:r>
              <a:rPr lang="en-US" sz="2000" dirty="0"/>
              <a:t>Understand the diversity in measure developers</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pic>
        <p:nvPicPr>
          <p:cNvPr id="7" name="Picture 6" title="Picture depicting someone taking a poll">
            <a:extLst>
              <a:ext uri="{FF2B5EF4-FFF2-40B4-BE49-F238E27FC236}">
                <a16:creationId xmlns:a16="http://schemas.microsoft.com/office/drawing/2014/main" id="{C8C2AF5F-E04C-4CB7-8A4B-EC6C3A78AA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5183" y="3581400"/>
            <a:ext cx="2857500" cy="2857500"/>
          </a:xfrm>
          <a:prstGeom prst="rect">
            <a:avLst/>
          </a:prstGeom>
        </p:spPr>
      </p:pic>
    </p:spTree>
    <p:extLst>
      <p:ext uri="{BB962C8B-B14F-4D97-AF65-F5344CB8AC3E}">
        <p14:creationId xmlns:p14="http://schemas.microsoft.com/office/powerpoint/2010/main" val="12628571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View</a:t>
            </a:r>
          </a:p>
        </p:txBody>
      </p:sp>
      <p:pic>
        <p:nvPicPr>
          <p:cNvPr id="12" name="Content Placeholder 11" title="screenshot of results">
            <a:extLst>
              <a:ext uri="{FF2B5EF4-FFF2-40B4-BE49-F238E27FC236}">
                <a16:creationId xmlns:a16="http://schemas.microsoft.com/office/drawing/2014/main" id="{51836024-371B-41E2-966A-AED59A7CF95D}"/>
              </a:ext>
            </a:extLst>
          </p:cNvPr>
          <p:cNvPicPr>
            <a:picLocks noGrp="1" noChangeAspect="1"/>
          </p:cNvPicPr>
          <p:nvPr>
            <p:ph idx="1"/>
          </p:nvPr>
        </p:nvPicPr>
        <p:blipFill>
          <a:blip r:embed="rId3"/>
          <a:stretch>
            <a:fillRect/>
          </a:stretch>
        </p:blipFill>
        <p:spPr>
          <a:xfrm>
            <a:off x="747433" y="1828800"/>
            <a:ext cx="7710767" cy="4800600"/>
          </a:xfrm>
          <a:prstGeom prst="rect">
            <a:avLst/>
          </a:prstGeom>
          <a:ln>
            <a:solidFill>
              <a:schemeClr val="tx1"/>
            </a:solidFill>
          </a:ln>
        </p:spPr>
      </p:pic>
    </p:spTree>
    <p:extLst>
      <p:ext uri="{BB962C8B-B14F-4D97-AF65-F5344CB8AC3E}">
        <p14:creationId xmlns:p14="http://schemas.microsoft.com/office/powerpoint/2010/main" val="27571112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Program View</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4245429"/>
          </a:xfrm>
        </p:spPr>
        <p:txBody>
          <a:bodyPr>
            <a:normAutofit fontScale="92500" lnSpcReduction="10000"/>
          </a:bodyPr>
          <a:lstStyle/>
          <a:p>
            <a:r>
              <a:rPr lang="en-US" dirty="0"/>
              <a:t>Contains one result per measure-by-program combination; therefore, a measure will be repeated for each program with which it is associated. </a:t>
            </a:r>
          </a:p>
          <a:p>
            <a:r>
              <a:rPr lang="en-US" dirty="0"/>
              <a:t>Provides a hyperlinked list of measures along with other descriptors.</a:t>
            </a:r>
          </a:p>
          <a:p>
            <a:r>
              <a:rPr lang="en-US" dirty="0"/>
              <a:t>Note that the counts returned are the number of measure-by-program combinations, not the number of distinct measures.</a:t>
            </a:r>
          </a:p>
        </p:txBody>
      </p:sp>
    </p:spTree>
    <p:extLst>
      <p:ext uri="{BB962C8B-B14F-4D97-AF65-F5344CB8AC3E}">
        <p14:creationId xmlns:p14="http://schemas.microsoft.com/office/powerpoint/2010/main" val="2254116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Program View</a:t>
            </a:r>
          </a:p>
        </p:txBody>
      </p:sp>
      <p:pic>
        <p:nvPicPr>
          <p:cNvPr id="7" name="Content Placeholder 6" title="screenshot of results">
            <a:extLst>
              <a:ext uri="{FF2B5EF4-FFF2-40B4-BE49-F238E27FC236}">
                <a16:creationId xmlns:a16="http://schemas.microsoft.com/office/drawing/2014/main" id="{04B80467-CBDD-43F7-8CB1-76F8AD8B1658}"/>
              </a:ext>
            </a:extLst>
          </p:cNvPr>
          <p:cNvPicPr>
            <a:picLocks noGrp="1" noChangeAspect="1"/>
          </p:cNvPicPr>
          <p:nvPr>
            <p:ph idx="1"/>
          </p:nvPr>
        </p:nvPicPr>
        <p:blipFill>
          <a:blip r:embed="rId3"/>
          <a:stretch>
            <a:fillRect/>
          </a:stretch>
        </p:blipFill>
        <p:spPr>
          <a:xfrm>
            <a:off x="685800" y="1828800"/>
            <a:ext cx="7581839" cy="4876800"/>
          </a:xfrm>
          <a:prstGeom prst="rect">
            <a:avLst/>
          </a:prstGeom>
          <a:ln>
            <a:solidFill>
              <a:schemeClr val="tx1"/>
            </a:solidFill>
          </a:ln>
        </p:spPr>
      </p:pic>
    </p:spTree>
    <p:extLst>
      <p:ext uri="{BB962C8B-B14F-4D97-AF65-F5344CB8AC3E}">
        <p14:creationId xmlns:p14="http://schemas.microsoft.com/office/powerpoint/2010/main" val="35011980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Paging</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05001"/>
            <a:ext cx="8458200" cy="2133600"/>
          </a:xfrm>
        </p:spPr>
        <p:txBody>
          <a:bodyPr>
            <a:normAutofit fontScale="77500" lnSpcReduction="20000"/>
          </a:bodyPr>
          <a:lstStyle/>
          <a:p>
            <a:r>
              <a:rPr lang="en-US" dirty="0"/>
              <a:t>CMIT displays the inventory results in pages.</a:t>
            </a:r>
          </a:p>
          <a:p>
            <a:r>
              <a:rPr lang="en-US" dirty="0"/>
              <a:t>The default page length is 10 measures.</a:t>
            </a:r>
          </a:p>
          <a:p>
            <a:r>
              <a:rPr lang="en-US" dirty="0"/>
              <a:t>The paging controls appear both above and below the tables.</a:t>
            </a:r>
          </a:p>
          <a:p>
            <a:r>
              <a:rPr lang="en-US" dirty="0"/>
              <a:t>Change the page length with the control at the top of the table.</a:t>
            </a:r>
          </a:p>
        </p:txBody>
      </p:sp>
      <p:pic>
        <p:nvPicPr>
          <p:cNvPr id="7" name="Picture 6" title="Screenshot of CMIT">
            <a:extLst>
              <a:ext uri="{FF2B5EF4-FFF2-40B4-BE49-F238E27FC236}">
                <a16:creationId xmlns:a16="http://schemas.microsoft.com/office/drawing/2014/main" id="{BEA8BEC0-9032-4EDF-A15F-73E47A3853D5}"/>
              </a:ext>
            </a:extLst>
          </p:cNvPr>
          <p:cNvPicPr>
            <a:picLocks noChangeAspect="1"/>
          </p:cNvPicPr>
          <p:nvPr/>
        </p:nvPicPr>
        <p:blipFill>
          <a:blip r:embed="rId3"/>
          <a:stretch>
            <a:fillRect/>
          </a:stretch>
        </p:blipFill>
        <p:spPr>
          <a:xfrm>
            <a:off x="539381" y="3733800"/>
            <a:ext cx="4593282" cy="2971799"/>
          </a:xfrm>
          <a:prstGeom prst="rect">
            <a:avLst/>
          </a:prstGeom>
        </p:spPr>
      </p:pic>
      <p:pic>
        <p:nvPicPr>
          <p:cNvPr id="8" name="Picture 7" title="screenshot of display options">
            <a:extLst>
              <a:ext uri="{FF2B5EF4-FFF2-40B4-BE49-F238E27FC236}">
                <a16:creationId xmlns:a16="http://schemas.microsoft.com/office/drawing/2014/main" id="{7E67BAE2-A0F2-4B23-AD7A-81DBC7A519E5}"/>
              </a:ext>
            </a:extLst>
          </p:cNvPr>
          <p:cNvPicPr>
            <a:picLocks noChangeAspect="1"/>
          </p:cNvPicPr>
          <p:nvPr/>
        </p:nvPicPr>
        <p:blipFill>
          <a:blip r:embed="rId4"/>
          <a:stretch>
            <a:fillRect/>
          </a:stretch>
        </p:blipFill>
        <p:spPr>
          <a:xfrm>
            <a:off x="4709397" y="5263815"/>
            <a:ext cx="3808961" cy="1120282"/>
          </a:xfrm>
          <a:prstGeom prst="rect">
            <a:avLst/>
          </a:prstGeom>
          <a:ln>
            <a:solidFill>
              <a:schemeClr val="tx1"/>
            </a:solidFill>
          </a:ln>
        </p:spPr>
      </p:pic>
      <p:sp>
        <p:nvSpPr>
          <p:cNvPr id="9" name="Oval 8" title="Highlight of where to find display options on screen">
            <a:extLst>
              <a:ext uri="{FF2B5EF4-FFF2-40B4-BE49-F238E27FC236}">
                <a16:creationId xmlns:a16="http://schemas.microsoft.com/office/drawing/2014/main" id="{DE3C7C9A-5BF2-4DF3-A6E4-5CF2FE1C0504}"/>
              </a:ext>
            </a:extLst>
          </p:cNvPr>
          <p:cNvSpPr/>
          <p:nvPr/>
        </p:nvSpPr>
        <p:spPr bwMode="auto">
          <a:xfrm>
            <a:off x="3200400" y="4614391"/>
            <a:ext cx="1837112" cy="706581"/>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cxnSp>
        <p:nvCxnSpPr>
          <p:cNvPr id="10" name="Straight Arrow Connector 9" title="arrow from show/hide columns to column names">
            <a:extLst>
              <a:ext uri="{FF2B5EF4-FFF2-40B4-BE49-F238E27FC236}">
                <a16:creationId xmlns:a16="http://schemas.microsoft.com/office/drawing/2014/main" id="{3D872869-B8E2-426D-BC88-7A5777C5E9E1}"/>
              </a:ext>
            </a:extLst>
          </p:cNvPr>
          <p:cNvCxnSpPr>
            <a:cxnSpLocks/>
            <a:stCxn id="9" idx="5"/>
          </p:cNvCxnSpPr>
          <p:nvPr/>
        </p:nvCxnSpPr>
        <p:spPr>
          <a:xfrm>
            <a:off x="4768473" y="5217496"/>
            <a:ext cx="318033" cy="23808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60505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Selecting Columns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1222311"/>
          </a:xfrm>
        </p:spPr>
        <p:txBody>
          <a:bodyPr>
            <a:normAutofit fontScale="70000" lnSpcReduction="20000"/>
          </a:bodyPr>
          <a:lstStyle/>
          <a:p>
            <a:r>
              <a:rPr lang="en-US" dirty="0"/>
              <a:t>CMIT displays 5 columns by default. To change the columns displayed, click the </a:t>
            </a:r>
            <a:r>
              <a:rPr lang="en-US" b="1" dirty="0"/>
              <a:t>Show/Hide Columns </a:t>
            </a:r>
            <a:r>
              <a:rPr lang="en-US" dirty="0"/>
              <a:t>button. A popup box will appear that shows a list of column options (sample below).</a:t>
            </a:r>
          </a:p>
        </p:txBody>
      </p:sp>
      <p:pic>
        <p:nvPicPr>
          <p:cNvPr id="7" name="Picture 6" title="screenshot of table columns selection">
            <a:extLst>
              <a:ext uri="{FF2B5EF4-FFF2-40B4-BE49-F238E27FC236}">
                <a16:creationId xmlns:a16="http://schemas.microsoft.com/office/drawing/2014/main" id="{9300FA96-C62C-409C-B141-2F0D73E4286D}"/>
              </a:ext>
            </a:extLst>
          </p:cNvPr>
          <p:cNvPicPr>
            <a:picLocks noChangeAspect="1"/>
          </p:cNvPicPr>
          <p:nvPr/>
        </p:nvPicPr>
        <p:blipFill>
          <a:blip r:embed="rId3"/>
          <a:stretch>
            <a:fillRect/>
          </a:stretch>
        </p:blipFill>
        <p:spPr>
          <a:xfrm>
            <a:off x="3880777" y="3581400"/>
            <a:ext cx="4900914" cy="3105202"/>
          </a:xfrm>
          <a:prstGeom prst="rect">
            <a:avLst/>
          </a:prstGeom>
          <a:ln>
            <a:solidFill>
              <a:schemeClr val="tx1"/>
            </a:solidFill>
          </a:ln>
        </p:spPr>
      </p:pic>
      <p:pic>
        <p:nvPicPr>
          <p:cNvPr id="8" name="Picture 7" title="highlight of show table columns option">
            <a:extLst>
              <a:ext uri="{FF2B5EF4-FFF2-40B4-BE49-F238E27FC236}">
                <a16:creationId xmlns:a16="http://schemas.microsoft.com/office/drawing/2014/main" id="{3D3E7660-2F94-41E1-B69E-36A6B3447DDD}"/>
              </a:ext>
            </a:extLst>
          </p:cNvPr>
          <p:cNvPicPr>
            <a:picLocks noChangeAspect="1"/>
          </p:cNvPicPr>
          <p:nvPr/>
        </p:nvPicPr>
        <p:blipFill>
          <a:blip r:embed="rId4"/>
          <a:stretch>
            <a:fillRect/>
          </a:stretch>
        </p:blipFill>
        <p:spPr>
          <a:xfrm>
            <a:off x="304800" y="3427228"/>
            <a:ext cx="3423577" cy="1152087"/>
          </a:xfrm>
          <a:prstGeom prst="rect">
            <a:avLst/>
          </a:prstGeom>
          <a:ln>
            <a:solidFill>
              <a:schemeClr val="tx1"/>
            </a:solidFill>
          </a:ln>
        </p:spPr>
      </p:pic>
      <p:sp>
        <p:nvSpPr>
          <p:cNvPr id="9" name="Oval 8" title="circle arount the show/hide columns option">
            <a:extLst>
              <a:ext uri="{FF2B5EF4-FFF2-40B4-BE49-F238E27FC236}">
                <a16:creationId xmlns:a16="http://schemas.microsoft.com/office/drawing/2014/main" id="{8531718C-368E-47A0-ABC2-35374D02ED9E}"/>
              </a:ext>
            </a:extLst>
          </p:cNvPr>
          <p:cNvSpPr/>
          <p:nvPr/>
        </p:nvSpPr>
        <p:spPr bwMode="auto">
          <a:xfrm>
            <a:off x="1600200" y="3565678"/>
            <a:ext cx="2003367" cy="811886"/>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cxnSp>
        <p:nvCxnSpPr>
          <p:cNvPr id="10" name="Straight Arrow Connector 9" title="arrow from show/hide columns to column names">
            <a:extLst>
              <a:ext uri="{FF2B5EF4-FFF2-40B4-BE49-F238E27FC236}">
                <a16:creationId xmlns:a16="http://schemas.microsoft.com/office/drawing/2014/main" id="{773D8063-9036-4FE1-A3FB-7AD9BE725C5B}"/>
              </a:ext>
            </a:extLst>
          </p:cNvPr>
          <p:cNvCxnSpPr>
            <a:cxnSpLocks/>
          </p:cNvCxnSpPr>
          <p:nvPr/>
        </p:nvCxnSpPr>
        <p:spPr>
          <a:xfrm>
            <a:off x="3474899" y="4191000"/>
            <a:ext cx="444551" cy="28744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902ED43-2226-4DF8-9336-B0FCC461ED68}"/>
              </a:ext>
            </a:extLst>
          </p:cNvPr>
          <p:cNvSpPr txBox="1"/>
          <p:nvPr/>
        </p:nvSpPr>
        <p:spPr>
          <a:xfrm>
            <a:off x="204368" y="5305873"/>
            <a:ext cx="3524010" cy="646331"/>
          </a:xfrm>
          <a:prstGeom prst="rect">
            <a:avLst/>
          </a:prstGeom>
          <a:noFill/>
        </p:spPr>
        <p:txBody>
          <a:bodyPr wrap="square" rtlCol="0">
            <a:spAutoFit/>
          </a:bodyPr>
          <a:lstStyle/>
          <a:p>
            <a:r>
              <a:rPr lang="en-US" i="1" dirty="0"/>
              <a:t>Appendix C </a:t>
            </a:r>
            <a:r>
              <a:rPr lang="en-US" dirty="0"/>
              <a:t>in the User Guide lists the descriptions of each column.</a:t>
            </a:r>
          </a:p>
        </p:txBody>
      </p:sp>
    </p:spTree>
    <p:extLst>
      <p:ext uri="{BB962C8B-B14F-4D97-AF65-F5344CB8AC3E}">
        <p14:creationId xmlns:p14="http://schemas.microsoft.com/office/powerpoint/2010/main" val="200682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Sorting the Results</a:t>
            </a:r>
          </a:p>
        </p:txBody>
      </p:sp>
      <p:sp>
        <p:nvSpPr>
          <p:cNvPr id="7" name="Content Placeholder 2">
            <a:extLst>
              <a:ext uri="{FF2B5EF4-FFF2-40B4-BE49-F238E27FC236}">
                <a16:creationId xmlns:a16="http://schemas.microsoft.com/office/drawing/2014/main" id="{E056DC79-E157-4A91-B1DA-07CD46743A27}"/>
              </a:ext>
            </a:extLst>
          </p:cNvPr>
          <p:cNvSpPr txBox="1">
            <a:spLocks/>
          </p:cNvSpPr>
          <p:nvPr/>
        </p:nvSpPr>
        <p:spPr>
          <a:xfrm>
            <a:off x="228600" y="1877793"/>
            <a:ext cx="8255010" cy="635504"/>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t>You may sort your view by clicking on the column name.</a:t>
            </a:r>
            <a:endParaRPr lang="en-US" dirty="0"/>
          </a:p>
        </p:txBody>
      </p:sp>
      <p:pic>
        <p:nvPicPr>
          <p:cNvPr id="8" name="Picture 7" title="screenshot of sorting the columns">
            <a:extLst>
              <a:ext uri="{FF2B5EF4-FFF2-40B4-BE49-F238E27FC236}">
                <a16:creationId xmlns:a16="http://schemas.microsoft.com/office/drawing/2014/main" id="{F581D5CF-E3E9-483E-B26C-EB7348AB3437}"/>
              </a:ext>
            </a:extLst>
          </p:cNvPr>
          <p:cNvPicPr>
            <a:picLocks noChangeAspect="1"/>
          </p:cNvPicPr>
          <p:nvPr/>
        </p:nvPicPr>
        <p:blipFill>
          <a:blip r:embed="rId3"/>
          <a:stretch>
            <a:fillRect/>
          </a:stretch>
        </p:blipFill>
        <p:spPr>
          <a:xfrm>
            <a:off x="492124" y="2438400"/>
            <a:ext cx="7923184" cy="647962"/>
          </a:xfrm>
          <a:prstGeom prst="rect">
            <a:avLst/>
          </a:prstGeom>
          <a:ln>
            <a:solidFill>
              <a:schemeClr val="tx1"/>
            </a:solidFill>
          </a:ln>
        </p:spPr>
      </p:pic>
      <p:sp>
        <p:nvSpPr>
          <p:cNvPr id="9" name="Oval 8" title="highight of the sort order being displayed">
            <a:extLst>
              <a:ext uri="{FF2B5EF4-FFF2-40B4-BE49-F238E27FC236}">
                <a16:creationId xmlns:a16="http://schemas.microsoft.com/office/drawing/2014/main" id="{EB9B7F98-9BDA-4559-A7F5-2D8165CC36DE}"/>
              </a:ext>
            </a:extLst>
          </p:cNvPr>
          <p:cNvSpPr/>
          <p:nvPr/>
        </p:nvSpPr>
        <p:spPr bwMode="auto">
          <a:xfrm>
            <a:off x="460973" y="2667000"/>
            <a:ext cx="426201" cy="383400"/>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0" name="TextBox 9">
            <a:extLst>
              <a:ext uri="{FF2B5EF4-FFF2-40B4-BE49-F238E27FC236}">
                <a16:creationId xmlns:a16="http://schemas.microsoft.com/office/drawing/2014/main" id="{3C274FE4-8E79-48CD-9AC9-CA63846E7BE4}"/>
              </a:ext>
            </a:extLst>
          </p:cNvPr>
          <p:cNvSpPr txBox="1"/>
          <p:nvPr/>
        </p:nvSpPr>
        <p:spPr>
          <a:xfrm>
            <a:off x="603849" y="3309878"/>
            <a:ext cx="7824159" cy="2862322"/>
          </a:xfrm>
          <a:prstGeom prst="rect">
            <a:avLst/>
          </a:prstGeom>
          <a:noFill/>
        </p:spPr>
        <p:txBody>
          <a:bodyPr wrap="square" rtlCol="0">
            <a:spAutoFit/>
          </a:bodyPr>
          <a:lstStyle/>
          <a:p>
            <a:pPr marL="342900" indent="-342900">
              <a:buFont typeface="Courier New" panose="02070309020205020404" pitchFamily="49" charset="0"/>
              <a:buChar char="o"/>
            </a:pPr>
            <a:r>
              <a:rPr lang="en-US" sz="2000" dirty="0"/>
              <a:t>The icons to the left of the column name, along with the background shading of the column, indicate the sort order. </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a:t>To sort by a column, click the desired column header. </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a:t>To sort in reverse order, click the column header again. </a:t>
            </a:r>
          </a:p>
          <a:p>
            <a:pPr marL="342900" indent="-342900">
              <a:buFont typeface="Courier New" panose="02070309020205020404" pitchFamily="49" charset="0"/>
              <a:buChar char="o"/>
            </a:pPr>
            <a:endParaRPr lang="en-US" sz="2000" dirty="0"/>
          </a:p>
          <a:p>
            <a:pPr marL="342900" indent="-342900">
              <a:buFont typeface="Courier New" panose="02070309020205020404" pitchFamily="49" charset="0"/>
              <a:buChar char="o"/>
            </a:pPr>
            <a:r>
              <a:rPr lang="en-US" sz="2000" dirty="0"/>
              <a:t>To sort by additional columns, hold down the shift key and click the desired column header.</a:t>
            </a:r>
          </a:p>
        </p:txBody>
      </p:sp>
    </p:spTree>
    <p:extLst>
      <p:ext uri="{BB962C8B-B14F-4D97-AF65-F5344CB8AC3E}">
        <p14:creationId xmlns:p14="http://schemas.microsoft.com/office/powerpoint/2010/main" val="14771026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Filtering the Results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993711"/>
          </a:xfrm>
        </p:spPr>
        <p:txBody>
          <a:bodyPr>
            <a:normAutofit fontScale="85000" lnSpcReduction="10000"/>
          </a:bodyPr>
          <a:lstStyle/>
          <a:p>
            <a:r>
              <a:rPr lang="en-US" dirty="0"/>
              <a:t>You may filter the measures based on these characteristics (these expand to additional choices):</a:t>
            </a:r>
          </a:p>
        </p:txBody>
      </p:sp>
      <p:pic>
        <p:nvPicPr>
          <p:cNvPr id="7" name="Picture 6" title="Callout of the filter options">
            <a:extLst>
              <a:ext uri="{FF2B5EF4-FFF2-40B4-BE49-F238E27FC236}">
                <a16:creationId xmlns:a16="http://schemas.microsoft.com/office/drawing/2014/main" id="{FB2F264E-1EEA-4813-9650-40E3E8F00C24}"/>
              </a:ext>
            </a:extLst>
          </p:cNvPr>
          <p:cNvPicPr>
            <a:picLocks noChangeAspect="1"/>
          </p:cNvPicPr>
          <p:nvPr/>
        </p:nvPicPr>
        <p:blipFill>
          <a:blip r:embed="rId3"/>
          <a:stretch>
            <a:fillRect/>
          </a:stretch>
        </p:blipFill>
        <p:spPr>
          <a:xfrm>
            <a:off x="1752600" y="2768776"/>
            <a:ext cx="5791200" cy="3974352"/>
          </a:xfrm>
          <a:prstGeom prst="rect">
            <a:avLst/>
          </a:prstGeom>
          <a:ln>
            <a:solidFill>
              <a:schemeClr val="tx1"/>
            </a:solidFill>
          </a:ln>
        </p:spPr>
      </p:pic>
      <p:cxnSp>
        <p:nvCxnSpPr>
          <p:cNvPr id="8" name="Straight Arrow Connector 7" title="arrow from filter navigation bar to call out">
            <a:extLst>
              <a:ext uri="{FF2B5EF4-FFF2-40B4-BE49-F238E27FC236}">
                <a16:creationId xmlns:a16="http://schemas.microsoft.com/office/drawing/2014/main" id="{22277AD2-3ECC-4850-985A-157CD5CFA2E4}"/>
              </a:ext>
            </a:extLst>
          </p:cNvPr>
          <p:cNvCxnSpPr>
            <a:cxnSpLocks/>
          </p:cNvCxnSpPr>
          <p:nvPr/>
        </p:nvCxnSpPr>
        <p:spPr>
          <a:xfrm flipV="1">
            <a:off x="2330504" y="4246532"/>
            <a:ext cx="1234582" cy="24369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Oval 8" title="Oval of callout">
            <a:extLst>
              <a:ext uri="{FF2B5EF4-FFF2-40B4-BE49-F238E27FC236}">
                <a16:creationId xmlns:a16="http://schemas.microsoft.com/office/drawing/2014/main" id="{CF1248B9-CC7A-44E2-AD9B-0EF9BA7C686E}"/>
              </a:ext>
            </a:extLst>
          </p:cNvPr>
          <p:cNvSpPr/>
          <p:nvPr/>
        </p:nvSpPr>
        <p:spPr>
          <a:xfrm>
            <a:off x="3568630" y="2971800"/>
            <a:ext cx="2026920" cy="26211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10" name="Picture 9" title="Callout of the detailed filer option expansion">
            <a:extLst>
              <a:ext uri="{FF2B5EF4-FFF2-40B4-BE49-F238E27FC236}">
                <a16:creationId xmlns:a16="http://schemas.microsoft.com/office/drawing/2014/main" id="{21A29BCC-A828-4459-9538-96E658BA987B}"/>
              </a:ext>
            </a:extLst>
          </p:cNvPr>
          <p:cNvPicPr>
            <a:picLocks noChangeAspect="1"/>
          </p:cNvPicPr>
          <p:nvPr/>
        </p:nvPicPr>
        <p:blipFill>
          <a:blip r:embed="rId4"/>
          <a:stretch>
            <a:fillRect/>
          </a:stretch>
        </p:blipFill>
        <p:spPr>
          <a:xfrm>
            <a:off x="4232396" y="3141615"/>
            <a:ext cx="831608" cy="2209835"/>
          </a:xfrm>
          <a:prstGeom prst="rect">
            <a:avLst/>
          </a:prstGeom>
        </p:spPr>
      </p:pic>
    </p:spTree>
    <p:extLst>
      <p:ext uri="{BB962C8B-B14F-4D97-AF65-F5344CB8AC3E}">
        <p14:creationId xmlns:p14="http://schemas.microsoft.com/office/powerpoint/2010/main" val="14119438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Searching with Keywords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1755711"/>
          </a:xfrm>
        </p:spPr>
        <p:txBody>
          <a:bodyPr>
            <a:normAutofit fontScale="70000" lnSpcReduction="20000"/>
          </a:bodyPr>
          <a:lstStyle/>
          <a:p>
            <a:r>
              <a:rPr lang="en-US" dirty="0"/>
              <a:t>To search measures, type keywords in the search box and hit the enter key or click on the magnifying glass button. </a:t>
            </a:r>
          </a:p>
          <a:p>
            <a:r>
              <a:rPr lang="en-US" dirty="0"/>
              <a:t>The system searches all columns with text fields regardless of whether those columns are in the current display.</a:t>
            </a:r>
          </a:p>
          <a:p>
            <a:r>
              <a:rPr lang="en-US" dirty="0"/>
              <a:t>Searches are NOT case-sensitive. </a:t>
            </a:r>
          </a:p>
        </p:txBody>
      </p:sp>
      <p:pic>
        <p:nvPicPr>
          <p:cNvPr id="7" name="Picture 6" title="Callout of the search bar">
            <a:extLst>
              <a:ext uri="{FF2B5EF4-FFF2-40B4-BE49-F238E27FC236}">
                <a16:creationId xmlns:a16="http://schemas.microsoft.com/office/drawing/2014/main" id="{4D2720FA-5D20-4BA0-85FD-69183BEB9A85}"/>
              </a:ext>
            </a:extLst>
          </p:cNvPr>
          <p:cNvPicPr>
            <a:picLocks noChangeAspect="1"/>
          </p:cNvPicPr>
          <p:nvPr/>
        </p:nvPicPr>
        <p:blipFill>
          <a:blip r:embed="rId3"/>
          <a:stretch>
            <a:fillRect/>
          </a:stretch>
        </p:blipFill>
        <p:spPr>
          <a:xfrm>
            <a:off x="623887" y="3708867"/>
            <a:ext cx="7515225" cy="1343025"/>
          </a:xfrm>
          <a:prstGeom prst="rect">
            <a:avLst/>
          </a:prstGeom>
          <a:ln>
            <a:solidFill>
              <a:schemeClr val="tx1"/>
            </a:solidFill>
          </a:ln>
        </p:spPr>
      </p:pic>
      <p:sp>
        <p:nvSpPr>
          <p:cNvPr id="8" name="Oval 7" title="Highlight of the search bar">
            <a:extLst>
              <a:ext uri="{FF2B5EF4-FFF2-40B4-BE49-F238E27FC236}">
                <a16:creationId xmlns:a16="http://schemas.microsoft.com/office/drawing/2014/main" id="{723F1C37-82C8-4517-BA95-D74F0B15C8B5}"/>
              </a:ext>
            </a:extLst>
          </p:cNvPr>
          <p:cNvSpPr/>
          <p:nvPr/>
        </p:nvSpPr>
        <p:spPr bwMode="auto">
          <a:xfrm>
            <a:off x="2310071" y="4056184"/>
            <a:ext cx="5644342" cy="648393"/>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3" name="Rectangle 2">
            <a:extLst>
              <a:ext uri="{FF2B5EF4-FFF2-40B4-BE49-F238E27FC236}">
                <a16:creationId xmlns:a16="http://schemas.microsoft.com/office/drawing/2014/main" id="{7256076A-05B1-490D-AA4A-A703A444DD77}"/>
              </a:ext>
            </a:extLst>
          </p:cNvPr>
          <p:cNvSpPr/>
          <p:nvPr/>
        </p:nvSpPr>
        <p:spPr>
          <a:xfrm>
            <a:off x="223102" y="5300189"/>
            <a:ext cx="8158898" cy="1015663"/>
          </a:xfrm>
          <a:prstGeom prst="rect">
            <a:avLst/>
          </a:prstGeom>
        </p:spPr>
        <p:txBody>
          <a:bodyPr wrap="square">
            <a:spAutoFit/>
          </a:bodyPr>
          <a:lstStyle/>
          <a:p>
            <a:pPr marL="285750" indent="-285750">
              <a:buFont typeface="Arial" panose="020B0604020202020204" pitchFamily="34" charset="0"/>
              <a:buChar char="•"/>
            </a:pPr>
            <a:r>
              <a:rPr lang="en-US" sz="2000" dirty="0"/>
              <a:t>If you misspell a word, CMIT may offer you suggestions.</a:t>
            </a:r>
          </a:p>
          <a:p>
            <a:pPr marL="285750" indent="-285750">
              <a:buFont typeface="Arial" panose="020B0604020202020204" pitchFamily="34" charset="0"/>
              <a:buChar char="•"/>
            </a:pPr>
            <a:r>
              <a:rPr lang="en-US" sz="2000" dirty="0"/>
              <a:t>When you search, CMIT automatically shows a Relevance column and sorts the results with the most relevant measures first.</a:t>
            </a:r>
          </a:p>
        </p:txBody>
      </p:sp>
    </p:spTree>
    <p:extLst>
      <p:ext uri="{BB962C8B-B14F-4D97-AF65-F5344CB8AC3E}">
        <p14:creationId xmlns:p14="http://schemas.microsoft.com/office/powerpoint/2010/main" val="935120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Exporting Measures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90"/>
            <a:ext cx="8458200" cy="1066800"/>
          </a:xfrm>
        </p:spPr>
        <p:txBody>
          <a:bodyPr>
            <a:normAutofit/>
          </a:bodyPr>
          <a:lstStyle/>
          <a:p>
            <a:r>
              <a:rPr lang="en-US" dirty="0"/>
              <a:t>To export your current view of results to Excel, click the </a:t>
            </a:r>
            <a:r>
              <a:rPr lang="en-US" b="1" dirty="0"/>
              <a:t>Export Excel File </a:t>
            </a:r>
            <a:r>
              <a:rPr lang="en-US" dirty="0"/>
              <a:t>button. </a:t>
            </a:r>
          </a:p>
        </p:txBody>
      </p:sp>
      <p:pic>
        <p:nvPicPr>
          <p:cNvPr id="7" name="Picture 6" title="Highlight of the export to excel option">
            <a:extLst>
              <a:ext uri="{FF2B5EF4-FFF2-40B4-BE49-F238E27FC236}">
                <a16:creationId xmlns:a16="http://schemas.microsoft.com/office/drawing/2014/main" id="{B49503CF-594A-45E0-9866-82C186850484}"/>
              </a:ext>
            </a:extLst>
          </p:cNvPr>
          <p:cNvPicPr>
            <a:picLocks noChangeAspect="1"/>
          </p:cNvPicPr>
          <p:nvPr/>
        </p:nvPicPr>
        <p:blipFill>
          <a:blip r:embed="rId3"/>
          <a:stretch>
            <a:fillRect/>
          </a:stretch>
        </p:blipFill>
        <p:spPr>
          <a:xfrm>
            <a:off x="2286000" y="3332510"/>
            <a:ext cx="4257675" cy="1495425"/>
          </a:xfrm>
          <a:prstGeom prst="rect">
            <a:avLst/>
          </a:prstGeom>
          <a:ln>
            <a:solidFill>
              <a:schemeClr val="tx1"/>
            </a:solidFill>
          </a:ln>
        </p:spPr>
      </p:pic>
      <p:sp>
        <p:nvSpPr>
          <p:cNvPr id="8" name="Oval 7" title="highlight of export excel file button">
            <a:extLst>
              <a:ext uri="{FF2B5EF4-FFF2-40B4-BE49-F238E27FC236}">
                <a16:creationId xmlns:a16="http://schemas.microsoft.com/office/drawing/2014/main" id="{B771C5D9-B53D-49FF-B15D-EDD1987697CC}"/>
              </a:ext>
            </a:extLst>
          </p:cNvPr>
          <p:cNvSpPr/>
          <p:nvPr/>
        </p:nvSpPr>
        <p:spPr bwMode="auto">
          <a:xfrm>
            <a:off x="4533900" y="3752527"/>
            <a:ext cx="2177935" cy="656706"/>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736367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Viewing Measure Properties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05000"/>
            <a:ext cx="8458200" cy="1066800"/>
          </a:xfrm>
        </p:spPr>
        <p:txBody>
          <a:bodyPr>
            <a:normAutofit/>
          </a:bodyPr>
          <a:lstStyle/>
          <a:p>
            <a:r>
              <a:rPr lang="en-US" dirty="0"/>
              <a:t>To view all of the information about a measure, click on the measure title in the list.</a:t>
            </a:r>
          </a:p>
        </p:txBody>
      </p:sp>
      <p:pic>
        <p:nvPicPr>
          <p:cNvPr id="7" name="Picture 6" title="screenshot of deailed measure information">
            <a:extLst>
              <a:ext uri="{FF2B5EF4-FFF2-40B4-BE49-F238E27FC236}">
                <a16:creationId xmlns:a16="http://schemas.microsoft.com/office/drawing/2014/main" id="{3F70B14D-F5BA-4849-BF04-370EF7193828}"/>
              </a:ext>
            </a:extLst>
          </p:cNvPr>
          <p:cNvPicPr>
            <a:picLocks noChangeAspect="1"/>
          </p:cNvPicPr>
          <p:nvPr/>
        </p:nvPicPr>
        <p:blipFill>
          <a:blip r:embed="rId3"/>
          <a:stretch>
            <a:fillRect/>
          </a:stretch>
        </p:blipFill>
        <p:spPr>
          <a:xfrm>
            <a:off x="1828800" y="2971574"/>
            <a:ext cx="5927113" cy="3705065"/>
          </a:xfrm>
          <a:prstGeom prst="rect">
            <a:avLst/>
          </a:prstGeom>
          <a:ln>
            <a:solidFill>
              <a:schemeClr val="tx1"/>
            </a:solidFill>
          </a:ln>
        </p:spPr>
      </p:pic>
    </p:spTree>
    <p:extLst>
      <p:ext uri="{BB962C8B-B14F-4D97-AF65-F5344CB8AC3E}">
        <p14:creationId xmlns:p14="http://schemas.microsoft.com/office/powerpoint/2010/main" val="1113175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Content Placeholder 2"/>
          <p:cNvSpPr txBox="1">
            <a:spLocks/>
          </p:cNvSpPr>
          <p:nvPr/>
        </p:nvSpPr>
        <p:spPr>
          <a:xfrm>
            <a:off x="457200" y="1887507"/>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6:</a:t>
            </a:r>
          </a:p>
          <a:p>
            <a:pPr marL="0" indent="0">
              <a:buNone/>
            </a:pPr>
            <a:endParaRPr lang="en-US" sz="2800" dirty="0"/>
          </a:p>
        </p:txBody>
      </p:sp>
      <p:sp>
        <p:nvSpPr>
          <p:cNvPr id="7" name="Rectangle 6"/>
          <p:cNvSpPr/>
          <p:nvPr/>
        </p:nvSpPr>
        <p:spPr>
          <a:xfrm>
            <a:off x="838200" y="2333179"/>
            <a:ext cx="7467600" cy="3000821"/>
          </a:xfrm>
          <a:prstGeom prst="rect">
            <a:avLst/>
          </a:prstGeom>
        </p:spPr>
        <p:txBody>
          <a:bodyPr wrap="square">
            <a:spAutoFit/>
          </a:bodyPr>
          <a:lstStyle/>
          <a:p>
            <a:pPr marL="514350" indent="-514350">
              <a:buFont typeface="+mj-lt"/>
              <a:buAutoNum type="arabicPeriod"/>
            </a:pPr>
            <a:r>
              <a:rPr lang="en-US" sz="2700" dirty="0"/>
              <a:t>CMS Measures Inventory</a:t>
            </a:r>
          </a:p>
          <a:p>
            <a:pPr marL="514350" indent="-514350">
              <a:buFont typeface="+mj-lt"/>
              <a:buAutoNum type="arabicPeriod"/>
            </a:pPr>
            <a:r>
              <a:rPr lang="en-US" sz="2700" dirty="0"/>
              <a:t>Measures under Consideration and Measures under Development</a:t>
            </a:r>
          </a:p>
          <a:p>
            <a:pPr marL="514350" indent="-514350">
              <a:buFont typeface="+mj-lt"/>
              <a:buAutoNum type="arabicPeriod"/>
            </a:pPr>
            <a:r>
              <a:rPr lang="en-US" sz="2700" dirty="0"/>
              <a:t>CMS Inventory Update Process</a:t>
            </a:r>
          </a:p>
          <a:p>
            <a:pPr marL="514350" indent="-514350">
              <a:buFont typeface="+mj-lt"/>
              <a:buAutoNum type="arabicPeriod"/>
            </a:pPr>
            <a:r>
              <a:rPr lang="en-US" sz="2700" dirty="0"/>
              <a:t>CMS Measures Inventory Tool (CMIT)</a:t>
            </a:r>
          </a:p>
          <a:p>
            <a:pPr marL="514350" indent="-514350">
              <a:buFont typeface="+mj-lt"/>
              <a:buAutoNum type="arabicPeriod"/>
            </a:pPr>
            <a:r>
              <a:rPr lang="en-US" sz="2700" dirty="0"/>
              <a:t>CMIT Demo</a:t>
            </a:r>
          </a:p>
          <a:p>
            <a:endParaRPr lang="en-US" sz="2700" dirty="0"/>
          </a:p>
        </p:txBody>
      </p:sp>
      <p:pic>
        <p:nvPicPr>
          <p:cNvPr id="8" name="Picture 7" title="screenshot of CMIT">
            <a:extLst>
              <a:ext uri="{FF2B5EF4-FFF2-40B4-BE49-F238E27FC236}">
                <a16:creationId xmlns:a16="http://schemas.microsoft.com/office/drawing/2014/main" id="{AA3B0F94-DCF0-4FBA-9FFE-28DE8D955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4572000"/>
            <a:ext cx="3352800" cy="2226040"/>
          </a:xfrm>
          <a:prstGeom prst="rect">
            <a:avLst/>
          </a:prstGeom>
        </p:spPr>
      </p:pic>
    </p:spTree>
    <p:extLst>
      <p:ext uri="{BB962C8B-B14F-4D97-AF65-F5344CB8AC3E}">
        <p14:creationId xmlns:p14="http://schemas.microsoft.com/office/powerpoint/2010/main" val="1606964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Viewing Measure Properties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90"/>
            <a:ext cx="8458200" cy="1066800"/>
          </a:xfrm>
        </p:spPr>
        <p:txBody>
          <a:bodyPr>
            <a:normAutofit/>
          </a:bodyPr>
          <a:lstStyle/>
          <a:p>
            <a:r>
              <a:rPr lang="en-US" dirty="0"/>
              <a:t>The Programs tab lists the programs associated with the measure.</a:t>
            </a:r>
          </a:p>
        </p:txBody>
      </p:sp>
      <p:pic>
        <p:nvPicPr>
          <p:cNvPr id="7" name="Picture 6" title="screenshot of programs tab">
            <a:extLst>
              <a:ext uri="{FF2B5EF4-FFF2-40B4-BE49-F238E27FC236}">
                <a16:creationId xmlns:a16="http://schemas.microsoft.com/office/drawing/2014/main" id="{45239BCB-73D5-4B6A-B726-EE73F21D6B86}"/>
              </a:ext>
            </a:extLst>
          </p:cNvPr>
          <p:cNvPicPr>
            <a:picLocks noChangeAspect="1"/>
          </p:cNvPicPr>
          <p:nvPr/>
        </p:nvPicPr>
        <p:blipFill>
          <a:blip r:embed="rId3"/>
          <a:stretch>
            <a:fillRect/>
          </a:stretch>
        </p:blipFill>
        <p:spPr>
          <a:xfrm>
            <a:off x="457199" y="3124200"/>
            <a:ext cx="8229601" cy="3305789"/>
          </a:xfrm>
          <a:prstGeom prst="rect">
            <a:avLst/>
          </a:prstGeom>
          <a:ln>
            <a:solidFill>
              <a:schemeClr val="tx1"/>
            </a:solidFill>
          </a:ln>
        </p:spPr>
      </p:pic>
    </p:spTree>
    <p:extLst>
      <p:ext uri="{BB962C8B-B14F-4D97-AF65-F5344CB8AC3E}">
        <p14:creationId xmlns:p14="http://schemas.microsoft.com/office/powerpoint/2010/main" val="37757088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Viewing Measure Properties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05000"/>
            <a:ext cx="8458200" cy="1066800"/>
          </a:xfrm>
        </p:spPr>
        <p:txBody>
          <a:bodyPr>
            <a:normAutofit fontScale="85000" lnSpcReduction="10000"/>
          </a:bodyPr>
          <a:lstStyle/>
          <a:p>
            <a:r>
              <a:rPr lang="en-US" dirty="0"/>
              <a:t>Expand each program to view additional information, including historical and future statuses.</a:t>
            </a:r>
          </a:p>
        </p:txBody>
      </p:sp>
      <p:pic>
        <p:nvPicPr>
          <p:cNvPr id="7" name="Picture 6" title="screenshot of status tab">
            <a:extLst>
              <a:ext uri="{FF2B5EF4-FFF2-40B4-BE49-F238E27FC236}">
                <a16:creationId xmlns:a16="http://schemas.microsoft.com/office/drawing/2014/main" id="{49980377-68D5-40D5-B6B8-E1ABC767FE46}"/>
              </a:ext>
            </a:extLst>
          </p:cNvPr>
          <p:cNvPicPr>
            <a:picLocks noChangeAspect="1"/>
          </p:cNvPicPr>
          <p:nvPr/>
        </p:nvPicPr>
        <p:blipFill>
          <a:blip r:embed="rId3"/>
          <a:stretch>
            <a:fillRect/>
          </a:stretch>
        </p:blipFill>
        <p:spPr>
          <a:xfrm>
            <a:off x="1828800" y="2738754"/>
            <a:ext cx="5799167" cy="4043046"/>
          </a:xfrm>
          <a:prstGeom prst="rect">
            <a:avLst/>
          </a:prstGeom>
          <a:ln>
            <a:solidFill>
              <a:schemeClr val="tx1"/>
            </a:solidFill>
          </a:ln>
        </p:spPr>
      </p:pic>
    </p:spTree>
    <p:extLst>
      <p:ext uri="{BB962C8B-B14F-4D97-AF65-F5344CB8AC3E}">
        <p14:creationId xmlns:p14="http://schemas.microsoft.com/office/powerpoint/2010/main" val="35577355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Status by Program</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90"/>
            <a:ext cx="8458200" cy="1066800"/>
          </a:xfrm>
        </p:spPr>
        <p:txBody>
          <a:bodyPr>
            <a:normAutofit fontScale="62500" lnSpcReduction="20000"/>
          </a:bodyPr>
          <a:lstStyle/>
          <a:p>
            <a:r>
              <a:rPr lang="en-US" dirty="0"/>
              <a:t>CMIT provides a summary of measures by program and current status on the </a:t>
            </a:r>
            <a:r>
              <a:rPr lang="en-US" b="1" dirty="0"/>
              <a:t>Measure Status By Program </a:t>
            </a:r>
            <a:r>
              <a:rPr lang="en-US" dirty="0"/>
              <a:t>tab. Clicking on the programs or measure counts will navigate to the </a:t>
            </a:r>
            <a:r>
              <a:rPr lang="en-US" b="1" dirty="0"/>
              <a:t>Measure Inventory </a:t>
            </a:r>
            <a:r>
              <a:rPr lang="en-US" dirty="0"/>
              <a:t>tab and filter by the relevant criteria.</a:t>
            </a:r>
          </a:p>
        </p:txBody>
      </p:sp>
      <p:pic>
        <p:nvPicPr>
          <p:cNvPr id="7" name="Picture 6" title="screenshot of measure status by program">
            <a:extLst>
              <a:ext uri="{FF2B5EF4-FFF2-40B4-BE49-F238E27FC236}">
                <a16:creationId xmlns:a16="http://schemas.microsoft.com/office/drawing/2014/main" id="{6BBA65E1-0A49-4093-B78E-122D13D95DB0}"/>
              </a:ext>
            </a:extLst>
          </p:cNvPr>
          <p:cNvPicPr>
            <a:picLocks noChangeAspect="1"/>
          </p:cNvPicPr>
          <p:nvPr/>
        </p:nvPicPr>
        <p:blipFill>
          <a:blip r:embed="rId3"/>
          <a:stretch>
            <a:fillRect/>
          </a:stretch>
        </p:blipFill>
        <p:spPr>
          <a:xfrm>
            <a:off x="652210" y="3075016"/>
            <a:ext cx="7839579" cy="3445462"/>
          </a:xfrm>
          <a:prstGeom prst="rect">
            <a:avLst/>
          </a:prstGeom>
          <a:ln>
            <a:solidFill>
              <a:schemeClr val="tx1"/>
            </a:solidFill>
          </a:ln>
        </p:spPr>
      </p:pic>
      <p:sp>
        <p:nvSpPr>
          <p:cNvPr id="8" name="Oval 7" title="highlight of how to select measure status by program view">
            <a:extLst>
              <a:ext uri="{FF2B5EF4-FFF2-40B4-BE49-F238E27FC236}">
                <a16:creationId xmlns:a16="http://schemas.microsoft.com/office/drawing/2014/main" id="{0586C551-92BD-4F2B-823D-5CBC2AC40864}"/>
              </a:ext>
            </a:extLst>
          </p:cNvPr>
          <p:cNvSpPr/>
          <p:nvPr/>
        </p:nvSpPr>
        <p:spPr bwMode="auto">
          <a:xfrm>
            <a:off x="1986742" y="3689466"/>
            <a:ext cx="1670858" cy="349134"/>
          </a:xfrm>
          <a:prstGeom prst="ellips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5425226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Next Steps</a:t>
            </a:r>
          </a:p>
        </p:txBody>
      </p:sp>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 y="1978089"/>
            <a:ext cx="8458200" cy="4651311"/>
          </a:xfrm>
        </p:spPr>
        <p:txBody>
          <a:bodyPr>
            <a:normAutofit/>
          </a:bodyPr>
          <a:lstStyle/>
          <a:p>
            <a:r>
              <a:rPr lang="en-US" sz="2000" dirty="0"/>
              <a:t>We have a number of improvements planned for CMIT over this fiscal year</a:t>
            </a:r>
          </a:p>
          <a:p>
            <a:pPr lvl="1"/>
            <a:r>
              <a:rPr lang="en-US" sz="2000" dirty="0"/>
              <a:t>Improved search using stemming and synonyms</a:t>
            </a:r>
          </a:p>
          <a:p>
            <a:pPr lvl="1"/>
            <a:r>
              <a:rPr lang="en-US" sz="2000" dirty="0"/>
              <a:t>Expanded program information including a description and links to program websites</a:t>
            </a:r>
          </a:p>
          <a:p>
            <a:pPr lvl="1"/>
            <a:r>
              <a:rPr lang="en-US" sz="2000" dirty="0"/>
              <a:t>Additional integrated help</a:t>
            </a:r>
          </a:p>
          <a:p>
            <a:pPr lvl="1"/>
            <a:r>
              <a:rPr lang="en-US" sz="2000" dirty="0"/>
              <a:t>Identification of similar measures</a:t>
            </a:r>
          </a:p>
          <a:p>
            <a:pPr lvl="1"/>
            <a:r>
              <a:rPr lang="en-US" sz="2000" dirty="0"/>
              <a:t>Measure comparison</a:t>
            </a:r>
          </a:p>
          <a:p>
            <a:r>
              <a:rPr lang="en-US" sz="2000" dirty="0"/>
              <a:t>Your feedback, both now and into the future as you use CMIT, is welcome and valued.</a:t>
            </a:r>
          </a:p>
        </p:txBody>
      </p:sp>
    </p:spTree>
    <p:extLst>
      <p:ext uri="{BB962C8B-B14F-4D97-AF65-F5344CB8AC3E}">
        <p14:creationId xmlns:p14="http://schemas.microsoft.com/office/powerpoint/2010/main" val="12440809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References</a:t>
            </a:r>
            <a:endParaRPr lang="en-US" dirty="0"/>
          </a:p>
        </p:txBody>
      </p:sp>
      <p:sp>
        <p:nvSpPr>
          <p:cNvPr id="6" name="Content Placeholder 2" title="Reference list"/>
          <p:cNvSpPr txBox="1">
            <a:spLocks/>
          </p:cNvSpPr>
          <p:nvPr/>
        </p:nvSpPr>
        <p:spPr>
          <a:xfrm>
            <a:off x="457200" y="1676400"/>
            <a:ext cx="82296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dirty="0"/>
          </a:p>
        </p:txBody>
      </p:sp>
      <p:sp>
        <p:nvSpPr>
          <p:cNvPr id="7" name="Content Placeholder 2" descr="CMIT Website&#10;https://cmit.cms.gov&#10;Federal Register&#10;https://www.federalregister.gov&#10;CMS Measures Inventory Page&#10;https://www.cms.gov/Medicare/Quality-Initiatives-Patient-Assessment-Instruments/QualityMeasures/CMS-Measures-Inventory.html&#10;"/>
          <p:cNvSpPr>
            <a:spLocks noGrp="1"/>
          </p:cNvSpPr>
          <p:nvPr>
            <p:ph idx="1"/>
          </p:nvPr>
        </p:nvSpPr>
        <p:spPr/>
        <p:txBody>
          <a:bodyPr>
            <a:normAutofit/>
          </a:bodyPr>
          <a:lstStyle/>
          <a:p>
            <a:r>
              <a:rPr lang="en-US" sz="3100" dirty="0"/>
              <a:t>CMIT Website</a:t>
            </a:r>
          </a:p>
          <a:p>
            <a:pPr lvl="1"/>
            <a:r>
              <a:rPr lang="en-US" sz="2000" dirty="0">
                <a:hlinkClick r:id="rId3"/>
              </a:rPr>
              <a:t>https://cmit.cms.gov</a:t>
            </a:r>
            <a:endParaRPr lang="en-US" sz="2000" dirty="0"/>
          </a:p>
          <a:p>
            <a:r>
              <a:rPr lang="en-US" sz="3100" dirty="0"/>
              <a:t>Federal Register</a:t>
            </a:r>
          </a:p>
          <a:p>
            <a:pPr lvl="1"/>
            <a:r>
              <a:rPr lang="en-US" sz="2000" dirty="0">
                <a:hlinkClick r:id="rId4"/>
              </a:rPr>
              <a:t>https://www.federalregister.gov</a:t>
            </a:r>
            <a:endParaRPr lang="en-US" sz="2000" dirty="0"/>
          </a:p>
          <a:p>
            <a:r>
              <a:rPr lang="en-US" sz="3100" dirty="0"/>
              <a:t>CMS Measures Inventory Page</a:t>
            </a:r>
          </a:p>
          <a:p>
            <a:pPr lvl="1"/>
            <a:r>
              <a:rPr lang="en-US" sz="2400" dirty="0">
                <a:hlinkClick r:id="rId5"/>
              </a:rPr>
              <a:t>https://www.cms.gov/Medicare/Quality-Initiatives-Patient-Assessment-Instruments/QualityMeasures/CMS-Measures-Inventory.html</a:t>
            </a:r>
            <a:endParaRPr lang="en-US" sz="2400" dirty="0"/>
          </a:p>
          <a:p>
            <a:pPr marL="457200" lvl="1" indent="0">
              <a:buNone/>
            </a:pPr>
            <a:endParaRPr lang="en-US" sz="2700" dirty="0"/>
          </a:p>
        </p:txBody>
      </p:sp>
    </p:spTree>
    <p:extLst>
      <p:ext uri="{BB962C8B-B14F-4D97-AF65-F5344CB8AC3E}">
        <p14:creationId xmlns:p14="http://schemas.microsoft.com/office/powerpoint/2010/main" val="34414280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Questions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44</a:t>
            </a:fld>
            <a:endParaRPr lang="en-US" sz="120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44</a:t>
            </a:fld>
            <a:endParaRPr lang="en-US" sz="120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44</a:t>
            </a:fld>
            <a:endParaRPr lang="en-US" sz="120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44</a:t>
            </a:fld>
            <a:endParaRPr lang="en-US" sz="1200">
              <a:latin typeface="Arial" charset="0"/>
            </a:endParaRPr>
          </a:p>
        </p:txBody>
      </p:sp>
      <p:pic>
        <p:nvPicPr>
          <p:cNvPr id="10" name="Picture 9" title="Question Mark Icon">
            <a:extLst>
              <a:ext uri="{FF2B5EF4-FFF2-40B4-BE49-F238E27FC236}">
                <a16:creationId xmlns:a16="http://schemas.microsoft.com/office/drawing/2014/main" id="{41C994BC-F2A4-470F-BBE4-F316E67BCE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1023" y="2335762"/>
            <a:ext cx="4081953" cy="3057525"/>
          </a:xfrm>
          <a:prstGeom prst="rect">
            <a:avLst/>
          </a:prstGeom>
        </p:spPr>
      </p:pic>
      <p:sp>
        <p:nvSpPr>
          <p:cNvPr id="6" name="TextBox 5">
            <a:extLst>
              <a:ext uri="{FF2B5EF4-FFF2-40B4-BE49-F238E27FC236}">
                <a16:creationId xmlns:a16="http://schemas.microsoft.com/office/drawing/2014/main" id="{F28F6E12-6916-49A6-80D9-29CD49E19377}"/>
              </a:ext>
            </a:extLst>
          </p:cNvPr>
          <p:cNvSpPr txBox="1"/>
          <p:nvPr/>
        </p:nvSpPr>
        <p:spPr>
          <a:xfrm>
            <a:off x="225056" y="5829777"/>
            <a:ext cx="8233144" cy="646331"/>
          </a:xfrm>
          <a:prstGeom prst="rect">
            <a:avLst/>
          </a:prstGeom>
          <a:noFill/>
        </p:spPr>
        <p:txBody>
          <a:bodyPr wrap="square" rtlCol="0">
            <a:spAutoFit/>
          </a:bodyPr>
          <a:lstStyle/>
          <a:p>
            <a:r>
              <a:rPr lang="en-US" dirty="0"/>
              <a:t>Please submit your questions using the Q&amp;A feature on the upper right hand side of your WebEx screen.</a:t>
            </a:r>
          </a:p>
        </p:txBody>
      </p:sp>
    </p:spTree>
    <p:extLst>
      <p:ext uri="{BB962C8B-B14F-4D97-AF65-F5344CB8AC3E}">
        <p14:creationId xmlns:p14="http://schemas.microsoft.com/office/powerpoint/2010/main" val="20631008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Measure Development Education &amp; Outreach for Specialty Societies &amp; Patient Advocacy Groups</a:t>
            </a:r>
            <a:endParaRPr lang="en-US" dirty="0"/>
          </a:p>
        </p:txBody>
      </p:sp>
      <p:sp>
        <p:nvSpPr>
          <p:cNvPr id="7" name="Content Placeholder 1" descr="&#10;&#10;02/7/2018, 2:00-3:00pm EST: Measure Conceptualization: A “How To” for the First Phase of Measure Development&#10;&#10;Suggestions for future topics?&#10;&#10;Email: MMSsupport@battelle.org &#10;" title="Planned Upcoming Webinars:"/>
          <p:cNvSpPr>
            <a:spLocks noGrp="1"/>
          </p:cNvSpPr>
          <p:nvPr>
            <p:ph idx="1"/>
          </p:nvPr>
        </p:nvSpPr>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b="1" dirty="0"/>
              <a:t>02/7/2018</a:t>
            </a:r>
            <a:r>
              <a:rPr lang="en-US" sz="2700" dirty="0"/>
              <a:t>, 2:00-3:00pm </a:t>
            </a:r>
            <a:r>
              <a:rPr lang="en-US" sz="2700" i="1" dirty="0"/>
              <a:t>EST</a:t>
            </a:r>
            <a:r>
              <a:rPr lang="en-US" sz="2700" dirty="0"/>
              <a:t>: Measure Conceptualization: A “How To” for the First Phase of Measure Development</a:t>
            </a:r>
          </a:p>
          <a:p>
            <a:pPr marL="57150" indent="0">
              <a:buNone/>
            </a:pPr>
            <a:endParaRPr lang="en-US" sz="2700"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Tree>
    <p:extLst>
      <p:ext uri="{BB962C8B-B14F-4D97-AF65-F5344CB8AC3E}">
        <p14:creationId xmlns:p14="http://schemas.microsoft.com/office/powerpoint/2010/main" val="7125664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Measure Development Education &amp; Outreach for Specialty Societies &amp; Patient Advocacy Groups</a:t>
            </a:r>
            <a:endParaRPr lang="en-US" dirty="0"/>
          </a:p>
        </p:txBody>
      </p:sp>
      <p:sp>
        <p:nvSpPr>
          <p:cNvPr id="6" name="Content Placeholder 2" title="Screenshot of MACRA Outreach Newsletter"/>
          <p:cNvSpPr txBox="1">
            <a:spLocks/>
          </p:cNvSpPr>
          <p:nvPr/>
        </p:nvSpPr>
        <p:spPr>
          <a:xfrm>
            <a:off x="457200" y="1676400"/>
            <a:ext cx="82296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800" dirty="0"/>
          </a:p>
        </p:txBody>
      </p:sp>
      <p:sp>
        <p:nvSpPr>
          <p:cNvPr id="7" name="Content Placeholder 1"/>
          <p:cNvSpPr>
            <a:spLocks noGrp="1"/>
          </p:cNvSpPr>
          <p:nvPr>
            <p:ph idx="1"/>
          </p:nvPr>
        </p:nvSpPr>
        <p:spPr/>
        <p:txBody>
          <a:bodyPr>
            <a:normAutofit/>
          </a:bodyPr>
          <a:lstStyle/>
          <a:p>
            <a:pPr marL="0" indent="0">
              <a:buNone/>
            </a:pPr>
            <a:r>
              <a:rPr lang="en-US" sz="2700" b="1" dirty="0"/>
              <a:t>MACRA Outreach Newsletter:</a:t>
            </a:r>
          </a:p>
          <a:p>
            <a:pPr marL="457200" lvl="1" indent="0">
              <a:buNone/>
            </a:pPr>
            <a:endParaRPr lang="en-US" sz="2700" b="1" dirty="0"/>
          </a:p>
        </p:txBody>
      </p:sp>
      <p:pic>
        <p:nvPicPr>
          <p:cNvPr id="3" name="Picture 2" descr="This is a screenshot of the start of the MACRA newsletter to show what information the audience can expect each month. ">
            <a:extLst>
              <a:ext uri="{FF2B5EF4-FFF2-40B4-BE49-F238E27FC236}">
                <a16:creationId xmlns:a16="http://schemas.microsoft.com/office/drawing/2014/main" id="{01604EB4-CF25-4E54-8E2B-D1706A51A246}"/>
              </a:ext>
            </a:extLst>
          </p:cNvPr>
          <p:cNvPicPr>
            <a:picLocks noChangeAspect="1"/>
          </p:cNvPicPr>
          <p:nvPr/>
        </p:nvPicPr>
        <p:blipFill rotWithShape="1">
          <a:blip r:embed="rId3"/>
          <a:srcRect l="65000" t="11481" r="15000" b="52963"/>
          <a:stretch/>
        </p:blipFill>
        <p:spPr>
          <a:xfrm>
            <a:off x="609600" y="2465922"/>
            <a:ext cx="3754956" cy="1877478"/>
          </a:xfrm>
          <a:prstGeom prst="rect">
            <a:avLst/>
          </a:prstGeom>
        </p:spPr>
      </p:pic>
      <p:pic>
        <p:nvPicPr>
          <p:cNvPr id="4" name="Picture 3" descr="This is the section where the audience can learn about the other webinars that will be offered in the near future.">
            <a:extLst>
              <a:ext uri="{FF2B5EF4-FFF2-40B4-BE49-F238E27FC236}">
                <a16:creationId xmlns:a16="http://schemas.microsoft.com/office/drawing/2014/main" id="{2D97DB26-A972-4EB4-BB63-EFC58461CE66}"/>
              </a:ext>
            </a:extLst>
          </p:cNvPr>
          <p:cNvPicPr>
            <a:picLocks noChangeAspect="1"/>
          </p:cNvPicPr>
          <p:nvPr/>
        </p:nvPicPr>
        <p:blipFill rotWithShape="1">
          <a:blip r:embed="rId4"/>
          <a:srcRect l="65000" t="20371" r="15833" b="20371"/>
          <a:stretch/>
        </p:blipFill>
        <p:spPr>
          <a:xfrm>
            <a:off x="4773078" y="2465921"/>
            <a:ext cx="3761322" cy="3270715"/>
          </a:xfrm>
          <a:prstGeom prst="rect">
            <a:avLst/>
          </a:prstGeom>
        </p:spPr>
      </p:pic>
      <p:pic>
        <p:nvPicPr>
          <p:cNvPr id="8" name="Picture 7" descr="This is a section of the newsletter that provides details about opportunities for stakeholders to engage in quality measure development opportunities with CMS.">
            <a:extLst>
              <a:ext uri="{FF2B5EF4-FFF2-40B4-BE49-F238E27FC236}">
                <a16:creationId xmlns:a16="http://schemas.microsoft.com/office/drawing/2014/main" id="{97295568-11C2-4263-B2CE-9FEE8790D428}"/>
              </a:ext>
            </a:extLst>
          </p:cNvPr>
          <p:cNvPicPr>
            <a:picLocks noChangeAspect="1"/>
          </p:cNvPicPr>
          <p:nvPr/>
        </p:nvPicPr>
        <p:blipFill rotWithShape="1">
          <a:blip r:embed="rId5"/>
          <a:srcRect l="65833" t="38148" r="16667" b="26296"/>
          <a:stretch/>
        </p:blipFill>
        <p:spPr>
          <a:xfrm>
            <a:off x="609600" y="4523321"/>
            <a:ext cx="3754956" cy="2145689"/>
          </a:xfrm>
          <a:prstGeom prst="rect">
            <a:avLst/>
          </a:prstGeom>
        </p:spPr>
      </p:pic>
    </p:spTree>
    <p:extLst>
      <p:ext uri="{BB962C8B-B14F-4D97-AF65-F5344CB8AC3E}">
        <p14:creationId xmlns:p14="http://schemas.microsoft.com/office/powerpoint/2010/main" val="39611449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chor="t"/>
          <a:lstStyle/>
          <a:p>
            <a:r>
              <a:rPr lang="en-US" dirty="0"/>
              <a:t>CMS Spotlight Opportunities</a:t>
            </a:r>
          </a:p>
        </p:txBody>
      </p:sp>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are aligned with the Merit-based Incentive Payment System (MIPS) Program, and you would like to present to CMS, contact the MMS Support Desk at </a:t>
            </a:r>
            <a:r>
              <a:rPr lang="en-US" sz="2700" dirty="0">
                <a:hlinkClick r:id="rId3"/>
              </a:rPr>
              <a:t>MMSsupport@Battelle.org</a:t>
            </a:r>
            <a:endParaRPr lang="en-US" sz="2700" dirty="0"/>
          </a:p>
          <a:p>
            <a:pPr marL="457200" lvl="1" indent="0">
              <a:buNone/>
            </a:pPr>
            <a:endParaRPr lang="en-US" sz="3200" dirty="0"/>
          </a:p>
          <a:p>
            <a:pPr marL="0" indent="0">
              <a:buNone/>
            </a:pPr>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pic>
        <p:nvPicPr>
          <p:cNvPr id="5" name="Picture 4" descr="A picture of a light bulb.">
            <a:extLst>
              <a:ext uri="{FF2B5EF4-FFF2-40B4-BE49-F238E27FC236}">
                <a16:creationId xmlns:a16="http://schemas.microsoft.com/office/drawing/2014/main" id="{712CE562-FAE8-4034-9184-E89A50C9FB65}"/>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721522" y="4114800"/>
            <a:ext cx="2438400" cy="2438400"/>
          </a:xfrm>
          <a:prstGeom prst="rect">
            <a:avLst/>
          </a:prstGeom>
        </p:spPr>
      </p:pic>
      <p:sp>
        <p:nvSpPr>
          <p:cNvPr id="6" name="TextBox 5">
            <a:extLst>
              <a:ext uri="{FF2B5EF4-FFF2-40B4-BE49-F238E27FC236}">
                <a16:creationId xmlns:a16="http://schemas.microsoft.com/office/drawing/2014/main" id="{B2DE6C79-2995-441C-9743-AC0D6A8C0544}"/>
              </a:ext>
            </a:extLst>
          </p:cNvPr>
          <p:cNvSpPr txBox="1"/>
          <p:nvPr/>
        </p:nvSpPr>
        <p:spPr>
          <a:xfrm>
            <a:off x="6721522" y="7162800"/>
            <a:ext cx="2438400" cy="369332"/>
          </a:xfrm>
          <a:prstGeom prst="rect">
            <a:avLst/>
          </a:prstGeom>
          <a:noFill/>
        </p:spPr>
        <p:txBody>
          <a:bodyPr wrap="square" rtlCol="0">
            <a:spAutoFit/>
          </a:bodyPr>
          <a:lstStyle/>
          <a:p>
            <a:r>
              <a:rPr lang="en-US" sz="900" dirty="0">
                <a:hlinkClick r:id="rId5" tooltip="http://tex.stackexchange.com/questions/94825/is-there-any-package-similar-to-verbatim-but-with-support-for-icons"/>
              </a:rPr>
              <a:t>This Photo</a:t>
            </a:r>
            <a:r>
              <a:rPr lang="en-US" sz="900" dirty="0"/>
              <a:t> by Unknown Author is licensed under </a:t>
            </a:r>
            <a:r>
              <a:rPr lang="en-US" sz="900" dirty="0">
                <a:hlinkClick r:id="rId6" tooltip="https://creativecommons.org/licenses/by-sa/3.0/"/>
              </a:rPr>
              <a:t>CC BY-SA</a:t>
            </a:r>
            <a:endParaRPr lang="en-US" sz="900" dirty="0"/>
          </a:p>
        </p:txBody>
      </p:sp>
    </p:spTree>
    <p:extLst>
      <p:ext uri="{BB962C8B-B14F-4D97-AF65-F5344CB8AC3E}">
        <p14:creationId xmlns:p14="http://schemas.microsoft.com/office/powerpoint/2010/main" val="13298432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998" y="0"/>
            <a:ext cx="9118002" cy="1417638"/>
          </a:xfrm>
        </p:spPr>
        <p:txBody>
          <a:bodyPr anchor="t"/>
          <a:lstStyle/>
          <a:p>
            <a:r>
              <a:rPr lang="en-US" sz="4000" dirty="0"/>
              <a:t>CMS Measures Inventory Webinar #6</a:t>
            </a:r>
            <a:br>
              <a:rPr lang="en-US" sz="4000" dirty="0"/>
            </a:br>
            <a:endParaRPr lang="en-US" sz="4000" dirty="0"/>
          </a:p>
        </p:txBody>
      </p:sp>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700" b="1" u="sng" dirty="0"/>
          </a:p>
          <a:p>
            <a:r>
              <a:rPr lang="en-US" sz="2700" b="1" u="sng" dirty="0"/>
              <a:t>Battelle</a:t>
            </a:r>
          </a:p>
          <a:p>
            <a:pPr marL="0" indent="0">
              <a:buNone/>
            </a:pPr>
            <a:r>
              <a:rPr lang="en-US" sz="2700" dirty="0"/>
              <a:t>Measures Management System Contractor:  </a:t>
            </a:r>
            <a:r>
              <a:rPr lang="en-US" sz="2700" dirty="0">
                <a:solidFill>
                  <a:srgbClr val="0000FF"/>
                </a:solidFill>
              </a:rPr>
              <a:t>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Golden Davis: </a:t>
            </a:r>
            <a:r>
              <a:rPr lang="en-US" sz="2700" dirty="0">
                <a:hlinkClick r:id="rId4"/>
              </a:rPr>
              <a:t>Golden.Davis@cms.hhs.gov</a:t>
            </a:r>
            <a:endParaRPr lang="en-US" sz="2700" dirty="0"/>
          </a:p>
          <a:p>
            <a:pPr marL="0" indent="0">
              <a:buNone/>
            </a:pPr>
            <a:r>
              <a:rPr lang="en-US" sz="2700" dirty="0"/>
              <a:t>Kim Rawlings: </a:t>
            </a:r>
            <a:r>
              <a:rPr lang="en-US" sz="2700" dirty="0">
                <a:hlinkClick r:id="rId5"/>
              </a:rPr>
              <a:t>Kimberly.Rawlings@cms.hhs.gov</a:t>
            </a: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Contact Information</a:t>
            </a:r>
          </a:p>
        </p:txBody>
      </p:sp>
    </p:spTree>
    <p:extLst>
      <p:ext uri="{BB962C8B-B14F-4D97-AF65-F5344CB8AC3E}">
        <p14:creationId xmlns:p14="http://schemas.microsoft.com/office/powerpoint/2010/main" val="2753706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6" name="Content Placeholder 5">
            <a:extLst>
              <a:ext uri="{FF2B5EF4-FFF2-40B4-BE49-F238E27FC236}">
                <a16:creationId xmlns:a16="http://schemas.microsoft.com/office/drawing/2014/main" id="{AD9F9A07-5F04-46E3-B42C-185CC09C28BA}"/>
              </a:ext>
            </a:extLst>
          </p:cNvPr>
          <p:cNvSpPr>
            <a:spLocks noGrp="1"/>
          </p:cNvSpPr>
          <p:nvPr>
            <p:ph idx="1"/>
          </p:nvPr>
        </p:nvSpPr>
        <p:spPr>
          <a:xfrm>
            <a:off x="76200" y="1828800"/>
            <a:ext cx="4114800" cy="4297363"/>
          </a:xfrm>
        </p:spPr>
        <p:txBody>
          <a:bodyPr>
            <a:normAutofit/>
          </a:bodyPr>
          <a:lstStyle/>
          <a:p>
            <a:r>
              <a:rPr lang="en-US" dirty="0"/>
              <a:t>Published to disseminate CMS quality measures</a:t>
            </a:r>
          </a:p>
          <a:p>
            <a:r>
              <a:rPr lang="en-US" dirty="0"/>
              <a:t>Tool to enhance the ability to optimize health outcomes</a:t>
            </a:r>
          </a:p>
          <a:p>
            <a:r>
              <a:rPr lang="en-US" dirty="0"/>
              <a:t>Updated 3 times per year</a:t>
            </a:r>
          </a:p>
        </p:txBody>
      </p:sp>
      <p:pic>
        <p:nvPicPr>
          <p:cNvPr id="3" name="Picture 2" title="screenshot of the CMS Measures Inventory Website">
            <a:extLst>
              <a:ext uri="{FF2B5EF4-FFF2-40B4-BE49-F238E27FC236}">
                <a16:creationId xmlns:a16="http://schemas.microsoft.com/office/drawing/2014/main" id="{4F4136B8-4734-4C93-A37D-023D3BEE0596}"/>
              </a:ext>
            </a:extLst>
          </p:cNvPr>
          <p:cNvPicPr>
            <a:picLocks noChangeAspect="1"/>
          </p:cNvPicPr>
          <p:nvPr/>
        </p:nvPicPr>
        <p:blipFill rotWithShape="1">
          <a:blip r:embed="rId3"/>
          <a:srcRect l="10833" t="5556" r="60834" b="4953"/>
          <a:stretch/>
        </p:blipFill>
        <p:spPr>
          <a:xfrm>
            <a:off x="4120975" y="1987715"/>
            <a:ext cx="4837567" cy="4297363"/>
          </a:xfrm>
          <a:prstGeom prst="rect">
            <a:avLst/>
          </a:prstGeom>
        </p:spPr>
      </p:pic>
    </p:spTree>
    <p:extLst>
      <p:ext uri="{BB962C8B-B14F-4D97-AF65-F5344CB8AC3E}">
        <p14:creationId xmlns:p14="http://schemas.microsoft.com/office/powerpoint/2010/main" val="1880519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026"/>
            <a:ext cx="9144000" cy="1727496"/>
          </a:xfrm>
        </p:spPr>
        <p:txBody>
          <a:bodyPr anchor="t"/>
          <a:lstStyle/>
          <a:p>
            <a:pPr algn="ctr"/>
            <a:r>
              <a:rPr lang="en-US" sz="4400" b="1" dirty="0">
                <a:latin typeface="Calibri"/>
              </a:rPr>
              <a:t>CMS Measures Inventory Webinar #6</a:t>
            </a:r>
            <a:br>
              <a:rPr lang="en-US" sz="3000" dirty="0"/>
            </a:br>
            <a:endParaRPr lang="en-US" sz="3000" dirty="0"/>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Quality Measure Lifecycle</a:t>
            </a:r>
            <a:endParaRPr lang="en-US" sz="2400" dirty="0">
              <a:solidFill>
                <a:prstClr val="black"/>
              </a:solidFill>
              <a:latin typeface="Calibri" panose="020F0502020204030204" pitchFamily="34" charset="0"/>
            </a:endParaRPr>
          </a:p>
        </p:txBody>
      </p:sp>
      <p:sp>
        <p:nvSpPr>
          <p:cNvPr id="11"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sp>
        <p:nvSpPr>
          <p:cNvPr id="8"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sp>
        <p:nvSpPr>
          <p:cNvPr id="25"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sp>
        <p:nvSpPr>
          <p:cNvPr id="18"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sp>
        <p:nvSpPr>
          <p:cNvPr id="15"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sp>
        <p:nvSpPr>
          <p:cNvPr id="20"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5</a:t>
            </a:fld>
            <a:endParaRPr lang="en-US" sz="900">
              <a:solidFill>
                <a:prstClr val="black"/>
              </a:solidFill>
              <a:latin typeface="Arial" charset="0"/>
            </a:endParaRPr>
          </a:p>
        </p:txBody>
      </p:sp>
      <p:graphicFrame>
        <p:nvGraphicFramePr>
          <p:cNvPr id="14" name="Content Placeholder 14" descr="Measure Implementation&#10;Measure Specification&#10;Measure TEsting&#10;Measure Implementation&#10;Measure Use, Continuing Evaluation, and Maintenance" title="Measure Development Process Diagram">
            <a:extLst>
              <a:ext uri="{FF2B5EF4-FFF2-40B4-BE49-F238E27FC236}">
                <a16:creationId xmlns:a16="http://schemas.microsoft.com/office/drawing/2014/main" id="{CA150193-3530-4A5F-9E50-EAA5B5DA9695}"/>
              </a:ext>
            </a:extLst>
          </p:cNvPr>
          <p:cNvGraphicFramePr>
            <a:graphicFrameLocks noGrp="1"/>
          </p:cNvGraphicFramePr>
          <p:nvPr>
            <p:ph idx="1"/>
            <p:extLst>
              <p:ext uri="{D42A27DB-BD31-4B8C-83A1-F6EECF244321}">
                <p14:modId xmlns:p14="http://schemas.microsoft.com/office/powerpoint/2010/main" val="3592055081"/>
              </p:ext>
            </p:extLst>
          </p:nvPr>
        </p:nvGraphicFramePr>
        <p:xfrm>
          <a:off x="228600" y="1981200"/>
          <a:ext cx="8431924" cy="47101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5967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026"/>
            <a:ext cx="9144000" cy="1727496"/>
          </a:xfrm>
        </p:spPr>
        <p:txBody>
          <a:bodyPr anchor="t"/>
          <a:lstStyle/>
          <a:p>
            <a:pPr algn="ctr"/>
            <a:r>
              <a:rPr lang="en-US" sz="4400" b="1" dirty="0">
                <a:latin typeface="Calibri"/>
              </a:rPr>
              <a:t>CMS Measures Inventory Webinar #6</a:t>
            </a:r>
            <a:br>
              <a:rPr lang="en-US" sz="3000" dirty="0"/>
            </a:br>
            <a:endParaRPr lang="en-US" sz="3000" dirty="0"/>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Concept to Reality</a:t>
            </a:r>
            <a:endParaRPr lang="en-US" sz="2400" dirty="0">
              <a:solidFill>
                <a:prstClr val="black"/>
              </a:solidFill>
              <a:latin typeface="Calibri" panose="020F0502020204030204" pitchFamily="34" charset="0"/>
            </a:endParaRPr>
          </a:p>
        </p:txBody>
      </p:sp>
      <p:sp>
        <p:nvSpPr>
          <p:cNvPr id="11"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sp>
        <p:nvSpPr>
          <p:cNvPr id="8"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sp>
        <p:nvSpPr>
          <p:cNvPr id="25"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sp>
        <p:nvSpPr>
          <p:cNvPr id="18"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sp>
        <p:nvSpPr>
          <p:cNvPr id="15"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sp>
        <p:nvSpPr>
          <p:cNvPr id="20" name="Slide Number Placeholder 3"/>
          <p:cNvSpPr>
            <a:spLocks noGrp="1"/>
          </p:cNvSpPr>
          <p:nvPr>
            <p:ph type="sldNum" sz="quarter" idx="10"/>
          </p:nvPr>
        </p:nvSpPr>
        <p:spPr>
          <a:xfrm>
            <a:off x="1314450" y="5715000"/>
            <a:ext cx="342900" cy="2857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800">
                <a:solidFill>
                  <a:schemeClr val="tx1"/>
                </a:solidFill>
                <a:latin typeface="Times" charset="0"/>
                <a:ea typeface="ＭＳ Ｐゴシック" charset="0"/>
                <a:cs typeface="ＭＳ Ｐゴシック" charset="0"/>
              </a:defRPr>
            </a:lvl1pPr>
            <a:lvl2pPr marL="28448794" indent="-28105894">
              <a:defRPr sz="1800">
                <a:solidFill>
                  <a:schemeClr val="tx1"/>
                </a:solidFill>
                <a:latin typeface="Times" charset="0"/>
                <a:ea typeface="ＭＳ Ｐゴシック" charset="0"/>
              </a:defRPr>
            </a:lvl2pPr>
            <a:lvl3pPr>
              <a:defRPr sz="1800">
                <a:solidFill>
                  <a:schemeClr val="tx1"/>
                </a:solidFill>
                <a:latin typeface="Times" charset="0"/>
                <a:ea typeface="ＭＳ Ｐゴシック" charset="0"/>
              </a:defRPr>
            </a:lvl3pPr>
            <a:lvl4pPr>
              <a:defRPr sz="1800">
                <a:solidFill>
                  <a:schemeClr val="tx1"/>
                </a:solidFill>
                <a:latin typeface="Times" charset="0"/>
                <a:ea typeface="ＭＳ Ｐゴシック" charset="0"/>
              </a:defRPr>
            </a:lvl4pPr>
            <a:lvl5pPr>
              <a:defRPr sz="1800">
                <a:solidFill>
                  <a:schemeClr val="tx1"/>
                </a:solidFill>
                <a:latin typeface="Times" charset="0"/>
                <a:ea typeface="ＭＳ Ｐゴシック" charset="0"/>
              </a:defRPr>
            </a:lvl5pPr>
            <a:lvl6pPr marL="342900" eaLnBrk="0" fontAlgn="base" hangingPunct="0">
              <a:spcBef>
                <a:spcPct val="0"/>
              </a:spcBef>
              <a:spcAft>
                <a:spcPct val="0"/>
              </a:spcAft>
              <a:defRPr sz="1800">
                <a:solidFill>
                  <a:schemeClr val="tx1"/>
                </a:solidFill>
                <a:latin typeface="Times" charset="0"/>
                <a:ea typeface="ＭＳ Ｐゴシック" charset="0"/>
              </a:defRPr>
            </a:lvl6pPr>
            <a:lvl7pPr marL="685800" eaLnBrk="0" fontAlgn="base" hangingPunct="0">
              <a:spcBef>
                <a:spcPct val="0"/>
              </a:spcBef>
              <a:spcAft>
                <a:spcPct val="0"/>
              </a:spcAft>
              <a:defRPr sz="1800">
                <a:solidFill>
                  <a:schemeClr val="tx1"/>
                </a:solidFill>
                <a:latin typeface="Times" charset="0"/>
                <a:ea typeface="ＭＳ Ｐゴシック" charset="0"/>
              </a:defRPr>
            </a:lvl7pPr>
            <a:lvl8pPr marL="1028700" eaLnBrk="0" fontAlgn="base" hangingPunct="0">
              <a:spcBef>
                <a:spcPct val="0"/>
              </a:spcBef>
              <a:spcAft>
                <a:spcPct val="0"/>
              </a:spcAft>
              <a:defRPr sz="1800">
                <a:solidFill>
                  <a:schemeClr val="tx1"/>
                </a:solidFill>
                <a:latin typeface="Times" charset="0"/>
                <a:ea typeface="ＭＳ Ｐゴシック" charset="0"/>
              </a:defRPr>
            </a:lvl8pPr>
            <a:lvl9pPr marL="1371600" eaLnBrk="0" fontAlgn="base" hangingPunct="0">
              <a:spcBef>
                <a:spcPct val="0"/>
              </a:spcBef>
              <a:spcAft>
                <a:spcPct val="0"/>
              </a:spcAft>
              <a:defRPr sz="1800">
                <a:solidFill>
                  <a:schemeClr val="tx1"/>
                </a:solidFill>
                <a:latin typeface="Times" charset="0"/>
                <a:ea typeface="ＭＳ Ｐゴシック" charset="0"/>
              </a:defRPr>
            </a:lvl9pPr>
          </a:lstStyle>
          <a:p>
            <a:fld id="{87F208E9-868F-6043-828B-DB57C02A0A16}" type="slidenum">
              <a:rPr lang="en-US" sz="750">
                <a:solidFill>
                  <a:srgbClr val="E7E6E6"/>
                </a:solidFill>
                <a:latin typeface="Arial" charset="0"/>
              </a:rPr>
              <a:pPr/>
              <a:t>6</a:t>
            </a:fld>
            <a:endParaRPr lang="en-US" sz="900">
              <a:solidFill>
                <a:prstClr val="black"/>
              </a:solidFill>
              <a:latin typeface="Arial" charset="0"/>
            </a:endParaRPr>
          </a:p>
        </p:txBody>
      </p:sp>
      <p:graphicFrame>
        <p:nvGraphicFramePr>
          <p:cNvPr id="12" name="Table 11">
            <a:extLst>
              <a:ext uri="{FF2B5EF4-FFF2-40B4-BE49-F238E27FC236}">
                <a16:creationId xmlns:a16="http://schemas.microsoft.com/office/drawing/2014/main" id="{6C14AB46-0497-4A84-8AAD-751323B86C13}"/>
              </a:ext>
            </a:extLst>
          </p:cNvPr>
          <p:cNvGraphicFramePr>
            <a:graphicFrameLocks noGrp="1"/>
          </p:cNvGraphicFramePr>
          <p:nvPr>
            <p:extLst>
              <p:ext uri="{D42A27DB-BD31-4B8C-83A1-F6EECF244321}">
                <p14:modId xmlns:p14="http://schemas.microsoft.com/office/powerpoint/2010/main" val="139606552"/>
              </p:ext>
            </p:extLst>
          </p:nvPr>
        </p:nvGraphicFramePr>
        <p:xfrm>
          <a:off x="169076" y="2667000"/>
          <a:ext cx="8805848" cy="2514600"/>
        </p:xfrm>
        <a:graphic>
          <a:graphicData uri="http://schemas.openxmlformats.org/drawingml/2006/table">
            <a:tbl>
              <a:tblPr firstRow="1" bandRow="1">
                <a:tableStyleId>{5C22544A-7EE6-4342-B048-85BDC9FD1C3A}</a:tableStyleId>
              </a:tblPr>
              <a:tblGrid>
                <a:gridCol w="1100731">
                  <a:extLst>
                    <a:ext uri="{9D8B030D-6E8A-4147-A177-3AD203B41FA5}">
                      <a16:colId xmlns:a16="http://schemas.microsoft.com/office/drawing/2014/main" val="20000"/>
                    </a:ext>
                  </a:extLst>
                </a:gridCol>
                <a:gridCol w="1100731">
                  <a:extLst>
                    <a:ext uri="{9D8B030D-6E8A-4147-A177-3AD203B41FA5}">
                      <a16:colId xmlns:a16="http://schemas.microsoft.com/office/drawing/2014/main" val="20001"/>
                    </a:ext>
                  </a:extLst>
                </a:gridCol>
                <a:gridCol w="1100731">
                  <a:extLst>
                    <a:ext uri="{9D8B030D-6E8A-4147-A177-3AD203B41FA5}">
                      <a16:colId xmlns:a16="http://schemas.microsoft.com/office/drawing/2014/main" val="20002"/>
                    </a:ext>
                  </a:extLst>
                </a:gridCol>
                <a:gridCol w="1100731">
                  <a:extLst>
                    <a:ext uri="{9D8B030D-6E8A-4147-A177-3AD203B41FA5}">
                      <a16:colId xmlns:a16="http://schemas.microsoft.com/office/drawing/2014/main" val="20003"/>
                    </a:ext>
                  </a:extLst>
                </a:gridCol>
                <a:gridCol w="1100731">
                  <a:extLst>
                    <a:ext uri="{9D8B030D-6E8A-4147-A177-3AD203B41FA5}">
                      <a16:colId xmlns:a16="http://schemas.microsoft.com/office/drawing/2014/main" val="20004"/>
                    </a:ext>
                  </a:extLst>
                </a:gridCol>
                <a:gridCol w="1100731">
                  <a:extLst>
                    <a:ext uri="{9D8B030D-6E8A-4147-A177-3AD203B41FA5}">
                      <a16:colId xmlns:a16="http://schemas.microsoft.com/office/drawing/2014/main" val="20005"/>
                    </a:ext>
                  </a:extLst>
                </a:gridCol>
                <a:gridCol w="1100731">
                  <a:extLst>
                    <a:ext uri="{9D8B030D-6E8A-4147-A177-3AD203B41FA5}">
                      <a16:colId xmlns:a16="http://schemas.microsoft.com/office/drawing/2014/main" val="20006"/>
                    </a:ext>
                  </a:extLst>
                </a:gridCol>
                <a:gridCol w="1100731">
                  <a:extLst>
                    <a:ext uri="{9D8B030D-6E8A-4147-A177-3AD203B41FA5}">
                      <a16:colId xmlns:a16="http://schemas.microsoft.com/office/drawing/2014/main" val="20007"/>
                    </a:ext>
                  </a:extLst>
                </a:gridCol>
              </a:tblGrid>
              <a:tr h="854015">
                <a:tc>
                  <a:txBody>
                    <a:bodyPr/>
                    <a:lstStyle/>
                    <a:p>
                      <a:r>
                        <a:rPr lang="en-US" sz="2200" dirty="0">
                          <a:latin typeface="+mj-lt"/>
                        </a:rPr>
                        <a:t>←   1</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4</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8</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12</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16</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20</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24</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28   →</a:t>
                      </a:r>
                    </a:p>
                  </a:txBody>
                  <a:tcPr marL="113869" marR="113869" marT="56934" marB="56934"/>
                </a:tc>
                <a:extLst>
                  <a:ext uri="{0D108BD9-81ED-4DB2-BD59-A6C34878D82A}">
                    <a16:rowId xmlns:a16="http://schemas.microsoft.com/office/drawing/2014/main" val="10000"/>
                  </a:ext>
                </a:extLst>
              </a:tr>
              <a:tr h="1660585">
                <a:tc>
                  <a:txBody>
                    <a:bodyPr/>
                    <a:lstStyle/>
                    <a:p>
                      <a:r>
                        <a:rPr lang="en-US" sz="1500" dirty="0">
                          <a:latin typeface="+mj-lt"/>
                        </a:rPr>
                        <a:t>Develop</a:t>
                      </a:r>
                      <a:r>
                        <a:rPr lang="en-US" sz="1500" baseline="0" dirty="0">
                          <a:latin typeface="+mj-lt"/>
                        </a:rPr>
                        <a:t> and test new measures (ongoing process)</a:t>
                      </a:r>
                      <a:endParaRPr lang="en-US" sz="1500" dirty="0">
                        <a:latin typeface="+mj-lt"/>
                      </a:endParaRPr>
                    </a:p>
                  </a:txBody>
                  <a:tcPr marL="113869" marR="113869" marT="56934" marB="569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kern="1200" baseline="0" dirty="0">
                          <a:solidFill>
                            <a:schemeClr val="dk1"/>
                          </a:solidFill>
                          <a:latin typeface="+mj-lt"/>
                          <a:ea typeface="+mn-ea"/>
                          <a:cs typeface="+mn-cs"/>
                        </a:rPr>
                        <a:t>Submit measures to MUC process</a:t>
                      </a:r>
                    </a:p>
                    <a:p>
                      <a:endParaRPr lang="en-US" sz="1500" kern="1200" baseline="0" dirty="0">
                        <a:solidFill>
                          <a:schemeClr val="dk1"/>
                        </a:solidFill>
                        <a:latin typeface="+mj-lt"/>
                        <a:ea typeface="+mn-ea"/>
                        <a:cs typeface="+mn-cs"/>
                      </a:endParaRPr>
                    </a:p>
                  </a:txBody>
                  <a:tcPr marL="113869" marR="113869" marT="56934" marB="56934"/>
                </a:tc>
                <a:tc>
                  <a:txBody>
                    <a:bodyPr/>
                    <a:lstStyle/>
                    <a:p>
                      <a:r>
                        <a:rPr lang="en-US" sz="1500" kern="1200" baseline="0" dirty="0">
                          <a:solidFill>
                            <a:schemeClr val="dk1"/>
                          </a:solidFill>
                          <a:latin typeface="+mj-lt"/>
                          <a:ea typeface="+mn-ea"/>
                          <a:cs typeface="+mn-cs"/>
                        </a:rPr>
                        <a:t>Review and clearance</a:t>
                      </a:r>
                    </a:p>
                  </a:txBody>
                  <a:tcPr marL="113869" marR="113869" marT="56934" marB="56934"/>
                </a:tc>
                <a:tc>
                  <a:txBody>
                    <a:bodyPr/>
                    <a:lstStyle/>
                    <a:p>
                      <a:r>
                        <a:rPr lang="en-US" sz="1500" kern="1200" baseline="0" dirty="0">
                          <a:solidFill>
                            <a:schemeClr val="dk1"/>
                          </a:solidFill>
                          <a:latin typeface="+mj-lt"/>
                          <a:ea typeface="+mn-ea"/>
                          <a:cs typeface="+mn-cs"/>
                        </a:rPr>
                        <a:t>MUC List published annually</a:t>
                      </a:r>
                    </a:p>
                  </a:txBody>
                  <a:tcPr marL="113869" marR="113869" marT="56934" marB="56934"/>
                </a:tc>
                <a:tc>
                  <a:txBody>
                    <a:bodyPr/>
                    <a:lstStyle/>
                    <a:p>
                      <a:r>
                        <a:rPr lang="en-US" sz="1500" kern="1200" baseline="0" dirty="0">
                          <a:solidFill>
                            <a:schemeClr val="dk1"/>
                          </a:solidFill>
                          <a:latin typeface="+mj-lt"/>
                          <a:ea typeface="+mn-ea"/>
                          <a:cs typeface="+mn-cs"/>
                        </a:rPr>
                        <a:t>MAP public process and workgroup recomm.</a:t>
                      </a:r>
                    </a:p>
                  </a:txBody>
                  <a:tcPr marL="113869" marR="113869" marT="56934" marB="56934"/>
                </a:tc>
                <a:tc>
                  <a:txBody>
                    <a:bodyPr/>
                    <a:lstStyle/>
                    <a:p>
                      <a:r>
                        <a:rPr lang="en-US" sz="1500" kern="1200" baseline="0" dirty="0">
                          <a:solidFill>
                            <a:schemeClr val="dk1"/>
                          </a:solidFill>
                          <a:latin typeface="+mj-lt"/>
                          <a:ea typeface="+mn-ea"/>
                          <a:cs typeface="+mn-cs"/>
                        </a:rPr>
                        <a:t>HHS and CMS develop Proposed Rules for measures</a:t>
                      </a:r>
                    </a:p>
                  </a:txBody>
                  <a:tcPr marL="113869" marR="113869" marT="56934" marB="56934"/>
                </a:tc>
                <a:tc>
                  <a:txBody>
                    <a:bodyPr/>
                    <a:lstStyle/>
                    <a:p>
                      <a:r>
                        <a:rPr lang="en-US" sz="1500" kern="1200" baseline="0" dirty="0">
                          <a:solidFill>
                            <a:schemeClr val="dk1"/>
                          </a:solidFill>
                          <a:latin typeface="+mj-lt"/>
                          <a:ea typeface="+mn-ea"/>
                          <a:cs typeface="+mn-cs"/>
                        </a:rPr>
                        <a:t>Issue Final Rules</a:t>
                      </a:r>
                    </a:p>
                  </a:txBody>
                  <a:tcPr marL="113869" marR="113869" marT="56934" marB="56934"/>
                </a:tc>
                <a:tc>
                  <a:txBody>
                    <a:bodyPr/>
                    <a:lstStyle/>
                    <a:p>
                      <a:r>
                        <a:rPr lang="en-US" sz="1500" kern="1200" baseline="0" dirty="0">
                          <a:solidFill>
                            <a:schemeClr val="dk1"/>
                          </a:solidFill>
                          <a:latin typeface="+mj-lt"/>
                          <a:ea typeface="+mn-ea"/>
                          <a:cs typeface="+mn-cs"/>
                        </a:rPr>
                        <a:t>Measures adopted in the field</a:t>
                      </a:r>
                    </a:p>
                  </a:txBody>
                  <a:tcPr marL="113869" marR="113869" marT="56934" marB="56934"/>
                </a:tc>
                <a:extLst>
                  <a:ext uri="{0D108BD9-81ED-4DB2-BD59-A6C34878D82A}">
                    <a16:rowId xmlns:a16="http://schemas.microsoft.com/office/drawing/2014/main" val="10001"/>
                  </a:ext>
                </a:extLst>
              </a:tr>
            </a:tbl>
          </a:graphicData>
        </a:graphic>
      </p:graphicFrame>
      <p:sp>
        <p:nvSpPr>
          <p:cNvPr id="4" name="TextBox 3">
            <a:extLst>
              <a:ext uri="{FF2B5EF4-FFF2-40B4-BE49-F238E27FC236}">
                <a16:creationId xmlns:a16="http://schemas.microsoft.com/office/drawing/2014/main" id="{E6F62A19-8FC7-4C45-A7A7-9C71E0395DE2}"/>
              </a:ext>
            </a:extLst>
          </p:cNvPr>
          <p:cNvSpPr txBox="1"/>
          <p:nvPr/>
        </p:nvSpPr>
        <p:spPr>
          <a:xfrm>
            <a:off x="152400" y="2297668"/>
            <a:ext cx="3886200" cy="369332"/>
          </a:xfrm>
          <a:prstGeom prst="rect">
            <a:avLst/>
          </a:prstGeom>
          <a:noFill/>
        </p:spPr>
        <p:txBody>
          <a:bodyPr wrap="square" rtlCol="0">
            <a:spAutoFit/>
          </a:bodyPr>
          <a:lstStyle/>
          <a:p>
            <a:r>
              <a:rPr lang="en-US" dirty="0"/>
              <a:t>Months (approximate)</a:t>
            </a:r>
          </a:p>
        </p:txBody>
      </p:sp>
      <p:sp>
        <p:nvSpPr>
          <p:cNvPr id="13" name="TextBox 12">
            <a:extLst>
              <a:ext uri="{FF2B5EF4-FFF2-40B4-BE49-F238E27FC236}">
                <a16:creationId xmlns:a16="http://schemas.microsoft.com/office/drawing/2014/main" id="{5C7FB2F5-C4D7-4B76-A491-EB50BDDBCCA9}"/>
              </a:ext>
            </a:extLst>
          </p:cNvPr>
          <p:cNvSpPr txBox="1"/>
          <p:nvPr/>
        </p:nvSpPr>
        <p:spPr>
          <a:xfrm>
            <a:off x="169076" y="5150584"/>
            <a:ext cx="8212924" cy="1631216"/>
          </a:xfrm>
          <a:prstGeom prst="rect">
            <a:avLst/>
          </a:prstGeom>
          <a:noFill/>
        </p:spPr>
        <p:txBody>
          <a:bodyPr wrap="square" rtlCol="0">
            <a:spAutoFit/>
          </a:bodyPr>
          <a:lstStyle/>
          <a:p>
            <a:pPr marL="285750" indent="-285750">
              <a:buFont typeface="Arial" panose="020B0604020202020204" pitchFamily="34" charset="0"/>
              <a:buChar char="•"/>
            </a:pPr>
            <a:r>
              <a:rPr lang="en-US" dirty="0"/>
              <a:t>It can take up to 3 years for a measure to go from initial concept, through testing and reviews, to eventual deployment and use in the field.</a:t>
            </a:r>
          </a:p>
          <a:p>
            <a:pPr marL="285750" indent="-285750">
              <a:buFont typeface="Arial" panose="020B0604020202020204" pitchFamily="34" charset="0"/>
              <a:buChar char="•"/>
            </a:pPr>
            <a:r>
              <a:rPr lang="en-US" dirty="0"/>
              <a:t>Not shown in the chart: Intersecting regulatory requirements that may overlap with the standard MUC timeline.</a:t>
            </a:r>
          </a:p>
          <a:p>
            <a:endParaRPr lang="en-US" sz="1400" i="1" dirty="0"/>
          </a:p>
          <a:p>
            <a:r>
              <a:rPr lang="en-US" sz="1400" i="1" dirty="0"/>
              <a:t>*MAP is the Measures Application Partnership</a:t>
            </a:r>
          </a:p>
        </p:txBody>
      </p:sp>
    </p:spTree>
    <p:extLst>
      <p:ext uri="{BB962C8B-B14F-4D97-AF65-F5344CB8AC3E}">
        <p14:creationId xmlns:p14="http://schemas.microsoft.com/office/powerpoint/2010/main" val="2756160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3" name="TextBox 2">
            <a:extLst>
              <a:ext uri="{FF2B5EF4-FFF2-40B4-BE49-F238E27FC236}">
                <a16:creationId xmlns:a16="http://schemas.microsoft.com/office/drawing/2014/main" id="{3666BFF5-E960-49ED-B09F-8901FD37A07B}"/>
              </a:ext>
            </a:extLst>
          </p:cNvPr>
          <p:cNvSpPr txBox="1"/>
          <p:nvPr/>
        </p:nvSpPr>
        <p:spPr>
          <a:xfrm>
            <a:off x="304800" y="1978089"/>
            <a:ext cx="8382000" cy="4708981"/>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CMS Measures Inventory consists of Measures under Development, Measures under Consideration, and measures that have been or currently are used in a CMS Program or initiative.</a:t>
            </a:r>
          </a:p>
          <a:p>
            <a:pPr marL="285750" indent="-285750">
              <a:buFont typeface="Arial" panose="020B0604020202020204" pitchFamily="34" charset="0"/>
              <a:buChar char="•"/>
            </a:pPr>
            <a:r>
              <a:rPr lang="en-US" sz="2000" dirty="0"/>
              <a:t>The Inventory contains 35 programs inclusive of all measures. With each update, CMS works to identify other programs, initiatives, or groups of measures that would be beneficial to be represented in the Inventory.</a:t>
            </a:r>
          </a:p>
          <a:p>
            <a:pPr marL="285750" indent="-285750">
              <a:buFont typeface="Arial" panose="020B0604020202020204" pitchFamily="34" charset="0"/>
              <a:buChar char="•"/>
            </a:pPr>
            <a:r>
              <a:rPr lang="en-US" sz="2000" dirty="0"/>
              <a:t>Data fields include:</a:t>
            </a:r>
          </a:p>
          <a:p>
            <a:pPr marL="742950" lvl="1" indent="-285750">
              <a:buFont typeface="Arial" panose="020B0604020202020204" pitchFamily="34" charset="0"/>
              <a:buChar char="•"/>
            </a:pPr>
            <a:r>
              <a:rPr lang="en-US" sz="2000" dirty="0"/>
              <a:t>Description</a:t>
            </a:r>
          </a:p>
          <a:p>
            <a:pPr marL="742950" lvl="1" indent="-285750">
              <a:buFont typeface="Arial" panose="020B0604020202020204" pitchFamily="34" charset="0"/>
              <a:buChar char="•"/>
            </a:pPr>
            <a:r>
              <a:rPr lang="en-US" sz="2000" dirty="0"/>
              <a:t>Numerator</a:t>
            </a:r>
          </a:p>
          <a:p>
            <a:pPr marL="742950" lvl="1" indent="-285750">
              <a:buFont typeface="Arial" panose="020B0604020202020204" pitchFamily="34" charset="0"/>
              <a:buChar char="•"/>
            </a:pPr>
            <a:r>
              <a:rPr lang="en-US" sz="2000" dirty="0"/>
              <a:t>Denominator</a:t>
            </a:r>
          </a:p>
          <a:p>
            <a:pPr marL="742950" lvl="1" indent="-285750">
              <a:buFont typeface="Arial" panose="020B0604020202020204" pitchFamily="34" charset="0"/>
              <a:buChar char="•"/>
            </a:pPr>
            <a:r>
              <a:rPr lang="en-US" sz="2000" dirty="0"/>
              <a:t>Exclusions</a:t>
            </a:r>
          </a:p>
          <a:p>
            <a:pPr marL="742950" lvl="1" indent="-285750">
              <a:buFont typeface="Arial" panose="020B0604020202020204" pitchFamily="34" charset="0"/>
              <a:buChar char="•"/>
            </a:pPr>
            <a:r>
              <a:rPr lang="en-US" sz="2000" dirty="0"/>
              <a:t>Healthcare Priority</a:t>
            </a:r>
          </a:p>
          <a:p>
            <a:pPr marL="742950" lvl="1" indent="-285750">
              <a:buFont typeface="Arial" panose="020B0604020202020204" pitchFamily="34" charset="0"/>
              <a:buChar char="•"/>
            </a:pPr>
            <a:r>
              <a:rPr lang="en-US" sz="2000" dirty="0"/>
              <a:t>Measure Type</a:t>
            </a:r>
          </a:p>
          <a:p>
            <a:pPr marL="742950" lvl="1" indent="-285750">
              <a:buFont typeface="Arial" panose="020B0604020202020204" pitchFamily="34" charset="0"/>
              <a:buChar char="•"/>
            </a:pPr>
            <a:r>
              <a:rPr lang="en-US" sz="2000" dirty="0"/>
              <a:t>NQF ID and Status</a:t>
            </a:r>
          </a:p>
          <a:p>
            <a:pPr marL="742950" lvl="1" indent="-285750">
              <a:buFont typeface="Arial" panose="020B0604020202020204" pitchFamily="34" charset="0"/>
              <a:buChar char="•"/>
            </a:pPr>
            <a:r>
              <a:rPr lang="en-US" sz="2000" dirty="0"/>
              <a:t>Data Source</a:t>
            </a:r>
          </a:p>
        </p:txBody>
      </p:sp>
    </p:spTree>
    <p:extLst>
      <p:ext uri="{BB962C8B-B14F-4D97-AF65-F5344CB8AC3E}">
        <p14:creationId xmlns:p14="http://schemas.microsoft.com/office/powerpoint/2010/main" val="1129650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CMS Measures Inventory Webinar #6</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Populating the CMS Measures Inventory</a:t>
            </a:r>
          </a:p>
        </p:txBody>
      </p:sp>
      <p:sp>
        <p:nvSpPr>
          <p:cNvPr id="7" name="Content Placeholder 5">
            <a:extLst>
              <a:ext uri="{FF2B5EF4-FFF2-40B4-BE49-F238E27FC236}">
                <a16:creationId xmlns:a16="http://schemas.microsoft.com/office/drawing/2014/main" id="{E293A2DE-6C4E-46FE-8FD6-174A02259C3A}"/>
              </a:ext>
            </a:extLst>
          </p:cNvPr>
          <p:cNvSpPr>
            <a:spLocks noGrp="1"/>
          </p:cNvSpPr>
          <p:nvPr>
            <p:ph idx="1"/>
          </p:nvPr>
        </p:nvSpPr>
        <p:spPr>
          <a:xfrm>
            <a:off x="228600" y="2027237"/>
            <a:ext cx="3657600" cy="4297363"/>
          </a:xfrm>
        </p:spPr>
        <p:txBody>
          <a:bodyPr>
            <a:normAutofit fontScale="70000" lnSpcReduction="20000"/>
          </a:bodyPr>
          <a:lstStyle/>
          <a:p>
            <a:pPr marL="285750" indent="-285750"/>
            <a:r>
              <a:rPr lang="en-US" dirty="0"/>
              <a:t>The information within the Inventory has been compiled from the Final Rules (FR) that are published for the respective programs and validated by CMS Program leaders. </a:t>
            </a:r>
          </a:p>
          <a:p>
            <a:pPr marL="285750" indent="-285750"/>
            <a:r>
              <a:rPr lang="en-US" dirty="0"/>
              <a:t>For information related to NQF ID and Endorsement Status, Battelle receives monthly updates from NQF listing changes in endorsement status and measure review dates.</a:t>
            </a:r>
          </a:p>
          <a:p>
            <a:endParaRPr lang="en-US" dirty="0"/>
          </a:p>
        </p:txBody>
      </p:sp>
      <p:pic>
        <p:nvPicPr>
          <p:cNvPr id="8" name="Picture 7" title="Screenshot of the Federal Register Website">
            <a:extLst>
              <a:ext uri="{FF2B5EF4-FFF2-40B4-BE49-F238E27FC236}">
                <a16:creationId xmlns:a16="http://schemas.microsoft.com/office/drawing/2014/main" id="{FD23AC7C-B389-4A93-9EDA-DB846837EDE9}"/>
              </a:ext>
            </a:extLst>
          </p:cNvPr>
          <p:cNvPicPr>
            <a:picLocks noChangeAspect="1"/>
          </p:cNvPicPr>
          <p:nvPr/>
        </p:nvPicPr>
        <p:blipFill rotWithShape="1">
          <a:blip r:embed="rId3"/>
          <a:srcRect l="9005" r="10762"/>
          <a:stretch/>
        </p:blipFill>
        <p:spPr>
          <a:xfrm>
            <a:off x="3891844" y="2362200"/>
            <a:ext cx="5067771" cy="3551139"/>
          </a:xfrm>
          <a:prstGeom prst="rect">
            <a:avLst/>
          </a:prstGeom>
          <a:ln>
            <a:solidFill>
              <a:schemeClr val="bg2"/>
            </a:solidFill>
          </a:ln>
        </p:spPr>
      </p:pic>
    </p:spTree>
    <p:extLst>
      <p:ext uri="{BB962C8B-B14F-4D97-AF65-F5344CB8AC3E}">
        <p14:creationId xmlns:p14="http://schemas.microsoft.com/office/powerpoint/2010/main" val="1174594038"/>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3F2D517-FCF4-4B15-BD46-23B9AA4BB45C}">
  <ds:schemaRefs>
    <ds:schemaRef ds:uri="http://purl.org/dc/terms/"/>
    <ds:schemaRef ds:uri="http://purl.org/dc/dcmitype/"/>
    <ds:schemaRef ds:uri="http://schemas.microsoft.com/office/2006/documentManagement/types"/>
    <ds:schemaRef ds:uri="http://www.w3.org/XML/1998/namespace"/>
    <ds:schemaRef ds:uri="http://schemas.openxmlformats.org/package/2006/metadata/core-properties"/>
    <ds:schemaRef ds:uri="http://purl.org/dc/elements/1.1/"/>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F585CBEC-A503-46BF-AF4D-401CB55F2C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4732</Words>
  <Application>Microsoft Office PowerPoint</Application>
  <PresentationFormat>On-screen Show (4:3)</PresentationFormat>
  <Paragraphs>466</Paragraphs>
  <Slides>49</Slides>
  <Notes>49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ＭＳ Ｐゴシック</vt:lpstr>
      <vt:lpstr>Arial</vt:lpstr>
      <vt:lpstr>Calibri</vt:lpstr>
      <vt:lpstr>Calibri Light</vt:lpstr>
      <vt:lpstr>Courier New</vt:lpstr>
      <vt:lpstr>Wingdings</vt:lpstr>
      <vt:lpstr>CMS_template</vt:lpstr>
      <vt:lpstr>Measure Development Education &amp; Outreach for Specialty Societies &amp; Patient Advocacy Groups</vt:lpstr>
      <vt:lpstr>Vision and Goals: Webinar Series</vt:lpstr>
      <vt:lpstr>Vision and Goals: Webinar Series</vt:lpstr>
      <vt:lpstr>CMS Measures Inventory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CMIT Live Demo</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Measures Inventory Webinar #6 </vt:lpstr>
      <vt:lpstr>CMS Spotlight Opportunities</vt:lpstr>
      <vt:lpstr>CMS Measures Inventory Webinar #6 </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2016-08-30T18:54:20Z</dcterms:created>
  <dcterms:modified xsi:type="dcterms:W3CDTF">2018-02-06T20:13:48Z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ies>
</file>