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4"/>
  </p:sldMasterIdLst>
  <p:notesMasterIdLst>
    <p:notesMasterId r:id="rId24"/>
  </p:notesMasterIdLst>
  <p:sldIdLst>
    <p:sldId id="342" r:id="rId5"/>
    <p:sldId id="343" r:id="rId6"/>
    <p:sldId id="373" r:id="rId7"/>
    <p:sldId id="372" r:id="rId8"/>
    <p:sldId id="370" r:id="rId9"/>
    <p:sldId id="344" r:id="rId10"/>
    <p:sldId id="345" r:id="rId11"/>
    <p:sldId id="363" r:id="rId12"/>
    <p:sldId id="353" r:id="rId13"/>
    <p:sldId id="375" r:id="rId14"/>
    <p:sldId id="352" r:id="rId15"/>
    <p:sldId id="361" r:id="rId16"/>
    <p:sldId id="354" r:id="rId17"/>
    <p:sldId id="355" r:id="rId18"/>
    <p:sldId id="356" r:id="rId19"/>
    <p:sldId id="350" r:id="rId20"/>
    <p:sldId id="359" r:id="rId21"/>
    <p:sldId id="362" r:id="rId22"/>
    <p:sldId id="366" r:id="rId23"/>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y, Erica G" initials="GEG" lastIdx="1" clrIdx="0"/>
  <p:cmAuthor id="2" name="Berkowitz, Judy M" initials="BJM" lastIdx="33" clrIdx="1">
    <p:extLst>
      <p:ext uri="{19B8F6BF-5375-455C-9EA6-DF929625EA0E}">
        <p15:presenceInfo xmlns:p15="http://schemas.microsoft.com/office/powerpoint/2012/main" userId="S-1-5-21-129458132-137175273-21523540-122569" providerId="AD"/>
      </p:ext>
    </p:extLst>
  </p:cmAuthor>
  <p:cmAuthor id="3" name="Winges, Linda D" initials="WLD" lastIdx="18" clrIdx="2">
    <p:extLst>
      <p:ext uri="{19B8F6BF-5375-455C-9EA6-DF929625EA0E}">
        <p15:presenceInfo xmlns:p15="http://schemas.microsoft.com/office/powerpoint/2012/main" userId="S-1-5-21-129458132-137175273-21523540-3545" providerId="AD"/>
      </p:ext>
    </p:extLst>
  </p:cmAuthor>
  <p:cmAuthor id="4" name="Layfield, Christopher" initials="LC" lastIdx="8" clrIdx="3">
    <p:extLst>
      <p:ext uri="{19B8F6BF-5375-455C-9EA6-DF929625EA0E}">
        <p15:presenceInfo xmlns:p15="http://schemas.microsoft.com/office/powerpoint/2012/main" userId="S-1-5-21-129458132-137175273-21523540-113399" providerId="AD"/>
      </p:ext>
    </p:extLst>
  </p:cmAuthor>
  <p:cmAuthor id="5" name="Kimberly Kufel" initials="KK" lastIdx="1" clrIdx="4">
    <p:extLst>
      <p:ext uri="{19B8F6BF-5375-455C-9EA6-DF929625EA0E}">
        <p15:presenceInfo xmlns:p15="http://schemas.microsoft.com/office/powerpoint/2012/main" userId="S-1-5-21-4095628063-3556742122-3606576086-1206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7DBC"/>
    <a:srgbClr val="696464"/>
    <a:srgbClr val="669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75719" autoAdjust="0"/>
  </p:normalViewPr>
  <p:slideViewPr>
    <p:cSldViewPr snapToGrid="0">
      <p:cViewPr varScale="1">
        <p:scale>
          <a:sx n="44" d="100"/>
          <a:sy n="44" d="100"/>
        </p:scale>
        <p:origin x="1884" y="40"/>
      </p:cViewPr>
      <p:guideLst>
        <p:guide orient="horz" pos="2160"/>
        <p:guide pos="2880"/>
      </p:guideLst>
    </p:cSldViewPr>
  </p:slideViewPr>
  <p:outlineViewPr>
    <p:cViewPr>
      <p:scale>
        <a:sx n="33" d="100"/>
        <a:sy n="33" d="100"/>
      </p:scale>
      <p:origin x="0" y="-58914"/>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B5FB8D-550A-4C47-A378-4A822CC5C80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EBB1E661-8474-4B45-ADD1-18837CC36C98}">
      <dgm:prSet phldrT="[Text]"/>
      <dgm:spPr/>
      <dgm:t>
        <a:bodyPr/>
        <a:lstStyle/>
        <a:p>
          <a:r>
            <a:rPr lang="en-US" dirty="0"/>
            <a:t> </a:t>
          </a:r>
        </a:p>
      </dgm:t>
      <dgm:extLst>
        <a:ext uri="{E40237B7-FDA0-4F09-8148-C483321AD2D9}">
          <dgm14:cNvPr xmlns:dgm14="http://schemas.microsoft.com/office/drawing/2010/diagram" id="0" name="" descr="Down Arrow" title="Down Arrow"/>
        </a:ext>
      </dgm:extLst>
    </dgm:pt>
    <dgm:pt modelId="{D7BC3A99-E8C7-41F6-8E53-0E7D7316BAF7}" type="parTrans" cxnId="{D7148895-897B-40C4-8F94-B67E9F7A7F58}">
      <dgm:prSet/>
      <dgm:spPr/>
      <dgm:t>
        <a:bodyPr/>
        <a:lstStyle/>
        <a:p>
          <a:endParaRPr lang="en-US"/>
        </a:p>
      </dgm:t>
    </dgm:pt>
    <dgm:pt modelId="{F9D8FD26-FA1C-4DCD-9E42-F0618F8CDCDB}" type="sibTrans" cxnId="{D7148895-897B-40C4-8F94-B67E9F7A7F58}">
      <dgm:prSet/>
      <dgm:spPr/>
      <dgm:t>
        <a:bodyPr/>
        <a:lstStyle/>
        <a:p>
          <a:endParaRPr lang="en-US"/>
        </a:p>
      </dgm:t>
    </dgm:pt>
    <dgm:pt modelId="{CCF78100-7A1B-4E6F-99E2-A62E09BE865B}">
      <dgm:prSet phldrT="[Text]"/>
      <dgm:spPr/>
      <dgm:t>
        <a:bodyPr/>
        <a:lstStyle/>
        <a:p>
          <a:r>
            <a:rPr lang="en-US" b="1" dirty="0"/>
            <a:t>Measure Conceptualization</a:t>
          </a:r>
          <a:endParaRPr lang="en-US" dirty="0"/>
        </a:p>
      </dgm:t>
      <dgm:extLst>
        <a:ext uri="{E40237B7-FDA0-4F09-8148-C483321AD2D9}">
          <dgm14:cNvPr xmlns:dgm14="http://schemas.microsoft.com/office/drawing/2010/diagram" id="0" name="" descr="Measure Conceptualization " title="Measure Conceptualization "/>
        </a:ext>
      </dgm:extLst>
    </dgm:pt>
    <dgm:pt modelId="{103432F1-8B6C-4FF8-BD14-E340E19A18D1}" type="parTrans" cxnId="{9F7B48F7-FF43-4A97-AFA1-BC2583A59FE1}">
      <dgm:prSet/>
      <dgm:spPr/>
      <dgm:t>
        <a:bodyPr/>
        <a:lstStyle/>
        <a:p>
          <a:endParaRPr lang="en-US"/>
        </a:p>
      </dgm:t>
    </dgm:pt>
    <dgm:pt modelId="{53037290-771B-4A8F-AC65-84A8549416F4}" type="sibTrans" cxnId="{9F7B48F7-FF43-4A97-AFA1-BC2583A59FE1}">
      <dgm:prSet/>
      <dgm:spPr/>
      <dgm:t>
        <a:bodyPr/>
        <a:lstStyle/>
        <a:p>
          <a:endParaRPr lang="en-US"/>
        </a:p>
      </dgm:t>
    </dgm:pt>
    <dgm:pt modelId="{7777A3BC-949B-4687-AF65-14ADAE907E25}">
      <dgm:prSet phldrT="[Text]"/>
      <dgm:spPr/>
      <dgm:t>
        <a:bodyPr/>
        <a:lstStyle/>
        <a:p>
          <a:r>
            <a:rPr lang="en-US" dirty="0"/>
            <a:t> </a:t>
          </a:r>
        </a:p>
      </dgm:t>
      <dgm:extLst>
        <a:ext uri="{E40237B7-FDA0-4F09-8148-C483321AD2D9}">
          <dgm14:cNvPr xmlns:dgm14="http://schemas.microsoft.com/office/drawing/2010/diagram" id="0" name="" descr="Down Arrow" title="Down Arrow"/>
        </a:ext>
      </dgm:extLst>
    </dgm:pt>
    <dgm:pt modelId="{35E4DEB2-F146-491F-A91B-D6A06ABAFB0C}" type="parTrans" cxnId="{188BF1AC-DEB3-4563-9C81-3B78B645EBF7}">
      <dgm:prSet/>
      <dgm:spPr/>
      <dgm:t>
        <a:bodyPr/>
        <a:lstStyle/>
        <a:p>
          <a:endParaRPr lang="en-US"/>
        </a:p>
      </dgm:t>
    </dgm:pt>
    <dgm:pt modelId="{31AA6850-C9AB-4C63-86FD-ADD62B85FF83}" type="sibTrans" cxnId="{188BF1AC-DEB3-4563-9C81-3B78B645EBF7}">
      <dgm:prSet/>
      <dgm:spPr/>
      <dgm:t>
        <a:bodyPr/>
        <a:lstStyle/>
        <a:p>
          <a:endParaRPr lang="en-US"/>
        </a:p>
      </dgm:t>
    </dgm:pt>
    <dgm:pt modelId="{9E1A0711-66A0-479F-B7C7-4E0E094E9C7F}">
      <dgm:prSet phldrT="[Text]"/>
      <dgm:spPr/>
      <dgm:t>
        <a:bodyPr/>
        <a:lstStyle/>
        <a:p>
          <a:r>
            <a:rPr lang="en-US" b="1" dirty="0"/>
            <a:t>Measure Specification</a:t>
          </a:r>
          <a:endParaRPr lang="en-US" dirty="0"/>
        </a:p>
      </dgm:t>
      <dgm:extLst>
        <a:ext uri="{E40237B7-FDA0-4F09-8148-C483321AD2D9}">
          <dgm14:cNvPr xmlns:dgm14="http://schemas.microsoft.com/office/drawing/2010/diagram" id="0" name="" descr="Measure Specification&#10;" title="Measure Specification"/>
        </a:ext>
      </dgm:extLst>
    </dgm:pt>
    <dgm:pt modelId="{16F3C53C-E276-4EC9-A328-1D0DBC0A9E47}" type="parTrans" cxnId="{37B34E46-A92D-4284-9E7F-0DCC022E8B47}">
      <dgm:prSet/>
      <dgm:spPr/>
      <dgm:t>
        <a:bodyPr/>
        <a:lstStyle/>
        <a:p>
          <a:endParaRPr lang="en-US"/>
        </a:p>
      </dgm:t>
    </dgm:pt>
    <dgm:pt modelId="{170FD548-EB8E-4AF3-A924-19FF85BD206B}" type="sibTrans" cxnId="{37B34E46-A92D-4284-9E7F-0DCC022E8B47}">
      <dgm:prSet/>
      <dgm:spPr/>
      <dgm:t>
        <a:bodyPr/>
        <a:lstStyle/>
        <a:p>
          <a:endParaRPr lang="en-US"/>
        </a:p>
      </dgm:t>
    </dgm:pt>
    <dgm:pt modelId="{F481C88B-91CC-4406-9A9E-A0A2F5852E53}">
      <dgm:prSet phldrT="[Text]"/>
      <dgm:spPr/>
      <dgm:t>
        <a:bodyPr/>
        <a:lstStyle/>
        <a:p>
          <a:r>
            <a:rPr lang="en-US" dirty="0"/>
            <a:t> </a:t>
          </a:r>
        </a:p>
      </dgm:t>
      <dgm:extLst>
        <a:ext uri="{E40237B7-FDA0-4F09-8148-C483321AD2D9}">
          <dgm14:cNvPr xmlns:dgm14="http://schemas.microsoft.com/office/drawing/2010/diagram" id="0" name="" descr="Down Arrow" title="Down Arrow"/>
        </a:ext>
      </dgm:extLst>
    </dgm:pt>
    <dgm:pt modelId="{232006DE-89E7-4A3D-A960-DEF574C693D5}" type="parTrans" cxnId="{D5A2B659-B299-4D14-BC6D-AF37A68A9F41}">
      <dgm:prSet/>
      <dgm:spPr/>
      <dgm:t>
        <a:bodyPr/>
        <a:lstStyle/>
        <a:p>
          <a:endParaRPr lang="en-US"/>
        </a:p>
      </dgm:t>
    </dgm:pt>
    <dgm:pt modelId="{DECCDB77-A5F6-40E2-BBBB-B1F2459368C5}" type="sibTrans" cxnId="{D5A2B659-B299-4D14-BC6D-AF37A68A9F41}">
      <dgm:prSet/>
      <dgm:spPr/>
      <dgm:t>
        <a:bodyPr/>
        <a:lstStyle/>
        <a:p>
          <a:endParaRPr lang="en-US"/>
        </a:p>
      </dgm:t>
    </dgm:pt>
    <dgm:pt modelId="{AB597A38-A9ED-436B-AB81-94830BB0E6D1}">
      <dgm:prSet phldrT="[Text]"/>
      <dgm:spPr/>
      <dgm:t>
        <a:bodyPr/>
        <a:lstStyle/>
        <a:p>
          <a:r>
            <a:rPr lang="en-US" b="1" dirty="0"/>
            <a:t>Measure Testing</a:t>
          </a:r>
          <a:endParaRPr lang="en-US" dirty="0"/>
        </a:p>
      </dgm:t>
      <dgm:extLst>
        <a:ext uri="{E40237B7-FDA0-4F09-8148-C483321AD2D9}">
          <dgm14:cNvPr xmlns:dgm14="http://schemas.microsoft.com/office/drawing/2010/diagram" id="0" name="" descr="Measure Testing&#10;" title="Measure Testing"/>
        </a:ext>
      </dgm:extLst>
    </dgm:pt>
    <dgm:pt modelId="{144C1E14-2813-4E49-B97F-21E4FD5763AC}" type="parTrans" cxnId="{44F1ADF0-821D-4331-9897-E11EEEC96EB3}">
      <dgm:prSet/>
      <dgm:spPr/>
      <dgm:t>
        <a:bodyPr/>
        <a:lstStyle/>
        <a:p>
          <a:endParaRPr lang="en-US"/>
        </a:p>
      </dgm:t>
    </dgm:pt>
    <dgm:pt modelId="{5463F107-48FE-4F27-BC4F-A41D9D801E47}" type="sibTrans" cxnId="{44F1ADF0-821D-4331-9897-E11EEEC96EB3}">
      <dgm:prSet/>
      <dgm:spPr/>
      <dgm:t>
        <a:bodyPr/>
        <a:lstStyle/>
        <a:p>
          <a:endParaRPr lang="en-US"/>
        </a:p>
      </dgm:t>
    </dgm:pt>
    <dgm:pt modelId="{7AC3777D-78C2-4C2E-89C9-F46696C4BA36}">
      <dgm:prSet/>
      <dgm:spPr/>
      <dgm:t>
        <a:bodyPr/>
        <a:lstStyle/>
        <a:p>
          <a:endParaRPr lang="en-US"/>
        </a:p>
      </dgm:t>
      <dgm:extLst>
        <a:ext uri="{E40237B7-FDA0-4F09-8148-C483321AD2D9}">
          <dgm14:cNvPr xmlns:dgm14="http://schemas.microsoft.com/office/drawing/2010/diagram" id="0" name="" descr="Down Arrow" title="Down Arrow"/>
        </a:ext>
      </dgm:extLst>
    </dgm:pt>
    <dgm:pt modelId="{A5298D67-DB9A-4EDD-810E-144E4A77E028}" type="parTrans" cxnId="{E14B19EF-54E5-4B6F-BD3B-38571A468727}">
      <dgm:prSet/>
      <dgm:spPr/>
      <dgm:t>
        <a:bodyPr/>
        <a:lstStyle/>
        <a:p>
          <a:endParaRPr lang="en-US"/>
        </a:p>
      </dgm:t>
    </dgm:pt>
    <dgm:pt modelId="{800E239F-142A-40C6-8F7F-D009ABE13E24}" type="sibTrans" cxnId="{E14B19EF-54E5-4B6F-BD3B-38571A468727}">
      <dgm:prSet/>
      <dgm:spPr/>
      <dgm:t>
        <a:bodyPr/>
        <a:lstStyle/>
        <a:p>
          <a:endParaRPr lang="en-US"/>
        </a:p>
      </dgm:t>
    </dgm:pt>
    <dgm:pt modelId="{A36EE726-D464-4BD7-8033-29C400BB905E}">
      <dgm:prSet/>
      <dgm:spPr/>
      <dgm:t>
        <a:bodyPr/>
        <a:lstStyle/>
        <a:p>
          <a:endParaRPr lang="en-US"/>
        </a:p>
      </dgm:t>
      <dgm:extLst>
        <a:ext uri="{E40237B7-FDA0-4F09-8148-C483321AD2D9}">
          <dgm14:cNvPr xmlns:dgm14="http://schemas.microsoft.com/office/drawing/2010/diagram" id="0" name="" descr="Down Arrow" title="Down Arrow"/>
        </a:ext>
      </dgm:extLst>
    </dgm:pt>
    <dgm:pt modelId="{2E2F314B-08F5-4B68-98F0-07AB71F8EC01}" type="parTrans" cxnId="{F5D479F6-84D1-4406-8582-8A3B7C62A2B9}">
      <dgm:prSet/>
      <dgm:spPr/>
      <dgm:t>
        <a:bodyPr/>
        <a:lstStyle/>
        <a:p>
          <a:endParaRPr lang="en-US"/>
        </a:p>
      </dgm:t>
    </dgm:pt>
    <dgm:pt modelId="{C4FA5FD9-31A6-48B9-B997-1AACE038AF43}" type="sibTrans" cxnId="{F5D479F6-84D1-4406-8582-8A3B7C62A2B9}">
      <dgm:prSet/>
      <dgm:spPr/>
      <dgm:t>
        <a:bodyPr/>
        <a:lstStyle/>
        <a:p>
          <a:endParaRPr lang="en-US"/>
        </a:p>
      </dgm:t>
    </dgm:pt>
    <dgm:pt modelId="{24AC7591-3C49-4BB3-86E5-5C2E73F2AFCD}">
      <dgm:prSet/>
      <dgm:spPr/>
      <dgm:t>
        <a:bodyPr/>
        <a:lstStyle/>
        <a:p>
          <a:r>
            <a:rPr lang="en-US" b="1" dirty="0"/>
            <a:t>Measure Implementation</a:t>
          </a:r>
          <a:endParaRPr lang="en-US" dirty="0"/>
        </a:p>
      </dgm:t>
      <dgm:extLst>
        <a:ext uri="{E40237B7-FDA0-4F09-8148-C483321AD2D9}">
          <dgm14:cNvPr xmlns:dgm14="http://schemas.microsoft.com/office/drawing/2010/diagram" id="0" name="" descr="Measure Implementation&#10;" title="Measure Implementation"/>
        </a:ext>
      </dgm:extLst>
    </dgm:pt>
    <dgm:pt modelId="{AE532338-FEEB-44FE-AE15-A69814EF2D37}" type="parTrans" cxnId="{8EF423F1-CDC8-4922-9B03-963D674BD81D}">
      <dgm:prSet/>
      <dgm:spPr/>
      <dgm:t>
        <a:bodyPr/>
        <a:lstStyle/>
        <a:p>
          <a:endParaRPr lang="en-US"/>
        </a:p>
      </dgm:t>
    </dgm:pt>
    <dgm:pt modelId="{0A74275E-D7E1-48AE-AE12-6F1912AD5FE5}" type="sibTrans" cxnId="{8EF423F1-CDC8-4922-9B03-963D674BD81D}">
      <dgm:prSet/>
      <dgm:spPr/>
      <dgm:t>
        <a:bodyPr/>
        <a:lstStyle/>
        <a:p>
          <a:endParaRPr lang="en-US"/>
        </a:p>
      </dgm:t>
    </dgm:pt>
    <dgm:pt modelId="{AEE6C7D1-7A85-40C3-B1A7-9D8923A6EC2E}">
      <dgm:prSet/>
      <dgm:spPr/>
      <dgm:t>
        <a:bodyPr/>
        <a:lstStyle/>
        <a:p>
          <a:r>
            <a:rPr lang="en-US" b="1" dirty="0"/>
            <a:t>Measure Use, Continuing Evaluation &amp; Maintenance</a:t>
          </a:r>
        </a:p>
      </dgm:t>
      <dgm:extLst>
        <a:ext uri="{E40237B7-FDA0-4F09-8148-C483321AD2D9}">
          <dgm14:cNvPr xmlns:dgm14="http://schemas.microsoft.com/office/drawing/2010/diagram" id="0" name="" descr="Measure Use, Continuing Evaluation &amp; Maintenance&#10;" title="Measure Use, Continuing Evaluation &amp; Maintenance"/>
        </a:ext>
      </dgm:extLst>
    </dgm:pt>
    <dgm:pt modelId="{35CA93C0-EFB4-49C5-AF89-EEC345EEF695}" type="parTrans" cxnId="{A02700EE-9E43-4E26-9703-ED1B59241074}">
      <dgm:prSet/>
      <dgm:spPr/>
      <dgm:t>
        <a:bodyPr/>
        <a:lstStyle/>
        <a:p>
          <a:endParaRPr lang="en-US"/>
        </a:p>
      </dgm:t>
    </dgm:pt>
    <dgm:pt modelId="{476BC7A8-43CE-4431-BF1F-FD3D8235D294}" type="sibTrans" cxnId="{A02700EE-9E43-4E26-9703-ED1B59241074}">
      <dgm:prSet/>
      <dgm:spPr/>
      <dgm:t>
        <a:bodyPr/>
        <a:lstStyle/>
        <a:p>
          <a:endParaRPr lang="en-US"/>
        </a:p>
      </dgm:t>
    </dgm:pt>
    <dgm:pt modelId="{E1F1BFA9-635C-442F-ADAF-C0DC5D5507D1}" type="pres">
      <dgm:prSet presAssocID="{F4B5FB8D-550A-4C47-A378-4A822CC5C804}" presName="linearFlow" presStyleCnt="0">
        <dgm:presLayoutVars>
          <dgm:dir/>
          <dgm:animLvl val="lvl"/>
          <dgm:resizeHandles val="exact"/>
        </dgm:presLayoutVars>
      </dgm:prSet>
      <dgm:spPr/>
    </dgm:pt>
    <dgm:pt modelId="{7E71FFF5-F791-4B6C-A161-81E4DB22A914}" type="pres">
      <dgm:prSet presAssocID="{EBB1E661-8474-4B45-ADD1-18837CC36C98}" presName="composite" presStyleCnt="0"/>
      <dgm:spPr/>
    </dgm:pt>
    <dgm:pt modelId="{BB2695EC-7907-462C-BCEA-54D4EA0AA29F}" type="pres">
      <dgm:prSet presAssocID="{EBB1E661-8474-4B45-ADD1-18837CC36C98}" presName="parentText" presStyleLbl="alignNode1" presStyleIdx="0" presStyleCnt="5">
        <dgm:presLayoutVars>
          <dgm:chMax val="1"/>
          <dgm:bulletEnabled val="1"/>
        </dgm:presLayoutVars>
      </dgm:prSet>
      <dgm:spPr/>
    </dgm:pt>
    <dgm:pt modelId="{A6F9E123-B261-479F-A70E-EE23E5FF6C98}" type="pres">
      <dgm:prSet presAssocID="{EBB1E661-8474-4B45-ADD1-18837CC36C98}" presName="descendantText" presStyleLbl="alignAcc1" presStyleIdx="0" presStyleCnt="5">
        <dgm:presLayoutVars>
          <dgm:bulletEnabled val="1"/>
        </dgm:presLayoutVars>
      </dgm:prSet>
      <dgm:spPr/>
    </dgm:pt>
    <dgm:pt modelId="{680B77E2-5CB9-4AEF-82C7-4033AF9D8137}" type="pres">
      <dgm:prSet presAssocID="{F9D8FD26-FA1C-4DCD-9E42-F0618F8CDCDB}" presName="sp" presStyleCnt="0"/>
      <dgm:spPr/>
    </dgm:pt>
    <dgm:pt modelId="{3C4B7760-30EE-4240-8D3E-1E2C1E47C9A9}" type="pres">
      <dgm:prSet presAssocID="{7777A3BC-949B-4687-AF65-14ADAE907E25}" presName="composite" presStyleCnt="0"/>
      <dgm:spPr/>
    </dgm:pt>
    <dgm:pt modelId="{017BC5B2-7553-484D-A0FF-AE58495C5F63}" type="pres">
      <dgm:prSet presAssocID="{7777A3BC-949B-4687-AF65-14ADAE907E25}" presName="parentText" presStyleLbl="alignNode1" presStyleIdx="1" presStyleCnt="5">
        <dgm:presLayoutVars>
          <dgm:chMax val="1"/>
          <dgm:bulletEnabled val="1"/>
        </dgm:presLayoutVars>
      </dgm:prSet>
      <dgm:spPr/>
    </dgm:pt>
    <dgm:pt modelId="{885C9BD8-F5BD-4C01-9771-6B012DD95248}" type="pres">
      <dgm:prSet presAssocID="{7777A3BC-949B-4687-AF65-14ADAE907E25}" presName="descendantText" presStyleLbl="alignAcc1" presStyleIdx="1" presStyleCnt="5">
        <dgm:presLayoutVars>
          <dgm:bulletEnabled val="1"/>
        </dgm:presLayoutVars>
      </dgm:prSet>
      <dgm:spPr/>
    </dgm:pt>
    <dgm:pt modelId="{D9F36FCF-05A1-4907-A5C8-0CB4C3835D15}" type="pres">
      <dgm:prSet presAssocID="{31AA6850-C9AB-4C63-86FD-ADD62B85FF83}" presName="sp" presStyleCnt="0"/>
      <dgm:spPr/>
    </dgm:pt>
    <dgm:pt modelId="{A88B778D-EEE6-424D-B687-5A6EEE86091D}" type="pres">
      <dgm:prSet presAssocID="{F481C88B-91CC-4406-9A9E-A0A2F5852E53}" presName="composite" presStyleCnt="0"/>
      <dgm:spPr/>
    </dgm:pt>
    <dgm:pt modelId="{AF82E6D7-5621-405D-AF09-615238E9084B}" type="pres">
      <dgm:prSet presAssocID="{F481C88B-91CC-4406-9A9E-A0A2F5852E53}" presName="parentText" presStyleLbl="alignNode1" presStyleIdx="2" presStyleCnt="5">
        <dgm:presLayoutVars>
          <dgm:chMax val="1"/>
          <dgm:bulletEnabled val="1"/>
        </dgm:presLayoutVars>
      </dgm:prSet>
      <dgm:spPr/>
    </dgm:pt>
    <dgm:pt modelId="{277020D0-FE4A-42FD-9493-0E4E5818E326}" type="pres">
      <dgm:prSet presAssocID="{F481C88B-91CC-4406-9A9E-A0A2F5852E53}" presName="descendantText" presStyleLbl="alignAcc1" presStyleIdx="2" presStyleCnt="5">
        <dgm:presLayoutVars>
          <dgm:bulletEnabled val="1"/>
        </dgm:presLayoutVars>
      </dgm:prSet>
      <dgm:spPr/>
    </dgm:pt>
    <dgm:pt modelId="{A7F46E6A-8C58-4E5C-B656-2F9932E62C74}" type="pres">
      <dgm:prSet presAssocID="{DECCDB77-A5F6-40E2-BBBB-B1F2459368C5}" presName="sp" presStyleCnt="0"/>
      <dgm:spPr/>
    </dgm:pt>
    <dgm:pt modelId="{6A77815F-7302-4A6B-BC79-69759C558DB8}" type="pres">
      <dgm:prSet presAssocID="{7AC3777D-78C2-4C2E-89C9-F46696C4BA36}" presName="composite" presStyleCnt="0"/>
      <dgm:spPr/>
    </dgm:pt>
    <dgm:pt modelId="{AAA36976-F0E4-466B-A72C-C2DE38AC9A02}" type="pres">
      <dgm:prSet presAssocID="{7AC3777D-78C2-4C2E-89C9-F46696C4BA36}" presName="parentText" presStyleLbl="alignNode1" presStyleIdx="3" presStyleCnt="5">
        <dgm:presLayoutVars>
          <dgm:chMax val="1"/>
          <dgm:bulletEnabled val="1"/>
        </dgm:presLayoutVars>
      </dgm:prSet>
      <dgm:spPr/>
    </dgm:pt>
    <dgm:pt modelId="{FF80A965-6A1C-4472-B262-F5C0CE745018}" type="pres">
      <dgm:prSet presAssocID="{7AC3777D-78C2-4C2E-89C9-F46696C4BA36}" presName="descendantText" presStyleLbl="alignAcc1" presStyleIdx="3" presStyleCnt="5">
        <dgm:presLayoutVars>
          <dgm:bulletEnabled val="1"/>
        </dgm:presLayoutVars>
      </dgm:prSet>
      <dgm:spPr/>
    </dgm:pt>
    <dgm:pt modelId="{0EFFCF4C-3CFC-475E-A3B0-096DC69A8900}" type="pres">
      <dgm:prSet presAssocID="{800E239F-142A-40C6-8F7F-D009ABE13E24}" presName="sp" presStyleCnt="0"/>
      <dgm:spPr/>
    </dgm:pt>
    <dgm:pt modelId="{5D057E04-90C6-41D3-B090-FFFC95368361}" type="pres">
      <dgm:prSet presAssocID="{A36EE726-D464-4BD7-8033-29C400BB905E}" presName="composite" presStyleCnt="0"/>
      <dgm:spPr/>
    </dgm:pt>
    <dgm:pt modelId="{3FFAB617-1DBD-4EB6-BEE8-C0689215CE96}" type="pres">
      <dgm:prSet presAssocID="{A36EE726-D464-4BD7-8033-29C400BB905E}" presName="parentText" presStyleLbl="alignNode1" presStyleIdx="4" presStyleCnt="5">
        <dgm:presLayoutVars>
          <dgm:chMax val="1"/>
          <dgm:bulletEnabled val="1"/>
        </dgm:presLayoutVars>
      </dgm:prSet>
      <dgm:spPr/>
    </dgm:pt>
    <dgm:pt modelId="{AE606E22-E867-4187-AF81-ABFE17BD9ABB}" type="pres">
      <dgm:prSet presAssocID="{A36EE726-D464-4BD7-8033-29C400BB905E}" presName="descendantText" presStyleLbl="alignAcc1" presStyleIdx="4" presStyleCnt="5">
        <dgm:presLayoutVars>
          <dgm:bulletEnabled val="1"/>
        </dgm:presLayoutVars>
      </dgm:prSet>
      <dgm:spPr/>
    </dgm:pt>
  </dgm:ptLst>
  <dgm:cxnLst>
    <dgm:cxn modelId="{E9344E18-7547-4CD1-8C7C-877F31062B9B}" type="presOf" srcId="{7AC3777D-78C2-4C2E-89C9-F46696C4BA36}" destId="{AAA36976-F0E4-466B-A72C-C2DE38AC9A02}" srcOrd="0" destOrd="0" presId="urn:microsoft.com/office/officeart/2005/8/layout/chevron2"/>
    <dgm:cxn modelId="{4A858D1B-1383-4946-B63B-4C08E729D85F}" type="presOf" srcId="{F481C88B-91CC-4406-9A9E-A0A2F5852E53}" destId="{AF82E6D7-5621-405D-AF09-615238E9084B}" srcOrd="0" destOrd="0" presId="urn:microsoft.com/office/officeart/2005/8/layout/chevron2"/>
    <dgm:cxn modelId="{7D4C3839-D533-4FC5-8291-5FC43DD86AB2}" type="presOf" srcId="{CCF78100-7A1B-4E6F-99E2-A62E09BE865B}" destId="{A6F9E123-B261-479F-A70E-EE23E5FF6C98}" srcOrd="0" destOrd="0" presId="urn:microsoft.com/office/officeart/2005/8/layout/chevron2"/>
    <dgm:cxn modelId="{E6C55F5E-84B7-43D6-AEBB-95903931BBCF}" type="presOf" srcId="{AB597A38-A9ED-436B-AB81-94830BB0E6D1}" destId="{277020D0-FE4A-42FD-9493-0E4E5818E326}" srcOrd="0" destOrd="0" presId="urn:microsoft.com/office/officeart/2005/8/layout/chevron2"/>
    <dgm:cxn modelId="{BE286E63-DB34-43D1-B583-FCA80821CA05}" type="presOf" srcId="{F4B5FB8D-550A-4C47-A378-4A822CC5C804}" destId="{E1F1BFA9-635C-442F-ADAF-C0DC5D5507D1}" srcOrd="0" destOrd="0" presId="urn:microsoft.com/office/officeart/2005/8/layout/chevron2"/>
    <dgm:cxn modelId="{37B34E46-A92D-4284-9E7F-0DCC022E8B47}" srcId="{7777A3BC-949B-4687-AF65-14ADAE907E25}" destId="{9E1A0711-66A0-479F-B7C7-4E0E094E9C7F}" srcOrd="0" destOrd="0" parTransId="{16F3C53C-E276-4EC9-A328-1D0DBC0A9E47}" sibTransId="{170FD548-EB8E-4AF3-A924-19FF85BD206B}"/>
    <dgm:cxn modelId="{D07D0567-FA0E-4216-AECE-71D7684E57FA}" type="presOf" srcId="{AEE6C7D1-7A85-40C3-B1A7-9D8923A6EC2E}" destId="{AE606E22-E867-4187-AF81-ABFE17BD9ABB}" srcOrd="0" destOrd="0" presId="urn:microsoft.com/office/officeart/2005/8/layout/chevron2"/>
    <dgm:cxn modelId="{67461847-18A1-420B-8140-D9C363F64381}" type="presOf" srcId="{A36EE726-D464-4BD7-8033-29C400BB905E}" destId="{3FFAB617-1DBD-4EB6-BEE8-C0689215CE96}" srcOrd="0" destOrd="0" presId="urn:microsoft.com/office/officeart/2005/8/layout/chevron2"/>
    <dgm:cxn modelId="{D5A2B659-B299-4D14-BC6D-AF37A68A9F41}" srcId="{F4B5FB8D-550A-4C47-A378-4A822CC5C804}" destId="{F481C88B-91CC-4406-9A9E-A0A2F5852E53}" srcOrd="2" destOrd="0" parTransId="{232006DE-89E7-4A3D-A960-DEF574C693D5}" sibTransId="{DECCDB77-A5F6-40E2-BBBB-B1F2459368C5}"/>
    <dgm:cxn modelId="{D7148895-897B-40C4-8F94-B67E9F7A7F58}" srcId="{F4B5FB8D-550A-4C47-A378-4A822CC5C804}" destId="{EBB1E661-8474-4B45-ADD1-18837CC36C98}" srcOrd="0" destOrd="0" parTransId="{D7BC3A99-E8C7-41F6-8E53-0E7D7316BAF7}" sibTransId="{F9D8FD26-FA1C-4DCD-9E42-F0618F8CDCDB}"/>
    <dgm:cxn modelId="{FEA33799-D81B-4ACA-BED3-DCF994001987}" type="presOf" srcId="{EBB1E661-8474-4B45-ADD1-18837CC36C98}" destId="{BB2695EC-7907-462C-BCEA-54D4EA0AA29F}" srcOrd="0" destOrd="0" presId="urn:microsoft.com/office/officeart/2005/8/layout/chevron2"/>
    <dgm:cxn modelId="{99EE519B-78E9-4142-9200-1D550ECDF2DF}" type="presOf" srcId="{24AC7591-3C49-4BB3-86E5-5C2E73F2AFCD}" destId="{FF80A965-6A1C-4472-B262-F5C0CE745018}" srcOrd="0" destOrd="0" presId="urn:microsoft.com/office/officeart/2005/8/layout/chevron2"/>
    <dgm:cxn modelId="{188BF1AC-DEB3-4563-9C81-3B78B645EBF7}" srcId="{F4B5FB8D-550A-4C47-A378-4A822CC5C804}" destId="{7777A3BC-949B-4687-AF65-14ADAE907E25}" srcOrd="1" destOrd="0" parTransId="{35E4DEB2-F146-491F-A91B-D6A06ABAFB0C}" sibTransId="{31AA6850-C9AB-4C63-86FD-ADD62B85FF83}"/>
    <dgm:cxn modelId="{B5FFE7C1-FA0B-4C43-9084-BCBA3B798750}" type="presOf" srcId="{7777A3BC-949B-4687-AF65-14ADAE907E25}" destId="{017BC5B2-7553-484D-A0FF-AE58495C5F63}" srcOrd="0" destOrd="0" presId="urn:microsoft.com/office/officeart/2005/8/layout/chevron2"/>
    <dgm:cxn modelId="{A02700EE-9E43-4E26-9703-ED1B59241074}" srcId="{A36EE726-D464-4BD7-8033-29C400BB905E}" destId="{AEE6C7D1-7A85-40C3-B1A7-9D8923A6EC2E}" srcOrd="0" destOrd="0" parTransId="{35CA93C0-EFB4-49C5-AF89-EEC345EEF695}" sibTransId="{476BC7A8-43CE-4431-BF1F-FD3D8235D294}"/>
    <dgm:cxn modelId="{E14B19EF-54E5-4B6F-BD3B-38571A468727}" srcId="{F4B5FB8D-550A-4C47-A378-4A822CC5C804}" destId="{7AC3777D-78C2-4C2E-89C9-F46696C4BA36}" srcOrd="3" destOrd="0" parTransId="{A5298D67-DB9A-4EDD-810E-144E4A77E028}" sibTransId="{800E239F-142A-40C6-8F7F-D009ABE13E24}"/>
    <dgm:cxn modelId="{44F1ADF0-821D-4331-9897-E11EEEC96EB3}" srcId="{F481C88B-91CC-4406-9A9E-A0A2F5852E53}" destId="{AB597A38-A9ED-436B-AB81-94830BB0E6D1}" srcOrd="0" destOrd="0" parTransId="{144C1E14-2813-4E49-B97F-21E4FD5763AC}" sibTransId="{5463F107-48FE-4F27-BC4F-A41D9D801E47}"/>
    <dgm:cxn modelId="{8EF423F1-CDC8-4922-9B03-963D674BD81D}" srcId="{7AC3777D-78C2-4C2E-89C9-F46696C4BA36}" destId="{24AC7591-3C49-4BB3-86E5-5C2E73F2AFCD}" srcOrd="0" destOrd="0" parTransId="{AE532338-FEEB-44FE-AE15-A69814EF2D37}" sibTransId="{0A74275E-D7E1-48AE-AE12-6F1912AD5FE5}"/>
    <dgm:cxn modelId="{15864DF5-8425-4F01-BB56-CE32A20D547B}" type="presOf" srcId="{9E1A0711-66A0-479F-B7C7-4E0E094E9C7F}" destId="{885C9BD8-F5BD-4C01-9771-6B012DD95248}" srcOrd="0" destOrd="0" presId="urn:microsoft.com/office/officeart/2005/8/layout/chevron2"/>
    <dgm:cxn modelId="{F5D479F6-84D1-4406-8582-8A3B7C62A2B9}" srcId="{F4B5FB8D-550A-4C47-A378-4A822CC5C804}" destId="{A36EE726-D464-4BD7-8033-29C400BB905E}" srcOrd="4" destOrd="0" parTransId="{2E2F314B-08F5-4B68-98F0-07AB71F8EC01}" sibTransId="{C4FA5FD9-31A6-48B9-B997-1AACE038AF43}"/>
    <dgm:cxn modelId="{9F7B48F7-FF43-4A97-AFA1-BC2583A59FE1}" srcId="{EBB1E661-8474-4B45-ADD1-18837CC36C98}" destId="{CCF78100-7A1B-4E6F-99E2-A62E09BE865B}" srcOrd="0" destOrd="0" parTransId="{103432F1-8B6C-4FF8-BD14-E340E19A18D1}" sibTransId="{53037290-771B-4A8F-AC65-84A8549416F4}"/>
    <dgm:cxn modelId="{07ACC1C5-B430-42CE-94FD-48DA8793C426}" type="presParOf" srcId="{E1F1BFA9-635C-442F-ADAF-C0DC5D5507D1}" destId="{7E71FFF5-F791-4B6C-A161-81E4DB22A914}" srcOrd="0" destOrd="0" presId="urn:microsoft.com/office/officeart/2005/8/layout/chevron2"/>
    <dgm:cxn modelId="{76E61733-A26A-44D9-B024-375A75030700}" type="presParOf" srcId="{7E71FFF5-F791-4B6C-A161-81E4DB22A914}" destId="{BB2695EC-7907-462C-BCEA-54D4EA0AA29F}" srcOrd="0" destOrd="0" presId="urn:microsoft.com/office/officeart/2005/8/layout/chevron2"/>
    <dgm:cxn modelId="{104EEAF6-72DC-452C-8313-AC5FC4E9C692}" type="presParOf" srcId="{7E71FFF5-F791-4B6C-A161-81E4DB22A914}" destId="{A6F9E123-B261-479F-A70E-EE23E5FF6C98}" srcOrd="1" destOrd="0" presId="urn:microsoft.com/office/officeart/2005/8/layout/chevron2"/>
    <dgm:cxn modelId="{4BEAA5CA-1DCE-49BC-B4DB-42D256256CFF}" type="presParOf" srcId="{E1F1BFA9-635C-442F-ADAF-C0DC5D5507D1}" destId="{680B77E2-5CB9-4AEF-82C7-4033AF9D8137}" srcOrd="1" destOrd="0" presId="urn:microsoft.com/office/officeart/2005/8/layout/chevron2"/>
    <dgm:cxn modelId="{68DBFDFE-B54F-4F7A-B3E4-BE53C36F6947}" type="presParOf" srcId="{E1F1BFA9-635C-442F-ADAF-C0DC5D5507D1}" destId="{3C4B7760-30EE-4240-8D3E-1E2C1E47C9A9}" srcOrd="2" destOrd="0" presId="urn:microsoft.com/office/officeart/2005/8/layout/chevron2"/>
    <dgm:cxn modelId="{A850BC7A-89D9-411E-85C0-E71E62253DB9}" type="presParOf" srcId="{3C4B7760-30EE-4240-8D3E-1E2C1E47C9A9}" destId="{017BC5B2-7553-484D-A0FF-AE58495C5F63}" srcOrd="0" destOrd="0" presId="urn:microsoft.com/office/officeart/2005/8/layout/chevron2"/>
    <dgm:cxn modelId="{A5C91BE7-6A6E-491A-9C14-940974BFD0B0}" type="presParOf" srcId="{3C4B7760-30EE-4240-8D3E-1E2C1E47C9A9}" destId="{885C9BD8-F5BD-4C01-9771-6B012DD95248}" srcOrd="1" destOrd="0" presId="urn:microsoft.com/office/officeart/2005/8/layout/chevron2"/>
    <dgm:cxn modelId="{C5045CC2-F41D-4AFF-9EAE-4B9EF72C7006}" type="presParOf" srcId="{E1F1BFA9-635C-442F-ADAF-C0DC5D5507D1}" destId="{D9F36FCF-05A1-4907-A5C8-0CB4C3835D15}" srcOrd="3" destOrd="0" presId="urn:microsoft.com/office/officeart/2005/8/layout/chevron2"/>
    <dgm:cxn modelId="{EAC64748-1A46-4AA3-B7F9-BDF93DB05F50}" type="presParOf" srcId="{E1F1BFA9-635C-442F-ADAF-C0DC5D5507D1}" destId="{A88B778D-EEE6-424D-B687-5A6EEE86091D}" srcOrd="4" destOrd="0" presId="urn:microsoft.com/office/officeart/2005/8/layout/chevron2"/>
    <dgm:cxn modelId="{C518B81F-4848-4B16-B5AB-4366A27C554C}" type="presParOf" srcId="{A88B778D-EEE6-424D-B687-5A6EEE86091D}" destId="{AF82E6D7-5621-405D-AF09-615238E9084B}" srcOrd="0" destOrd="0" presId="urn:microsoft.com/office/officeart/2005/8/layout/chevron2"/>
    <dgm:cxn modelId="{92257B6B-68FC-44C5-9991-02B2E322DB54}" type="presParOf" srcId="{A88B778D-EEE6-424D-B687-5A6EEE86091D}" destId="{277020D0-FE4A-42FD-9493-0E4E5818E326}" srcOrd="1" destOrd="0" presId="urn:microsoft.com/office/officeart/2005/8/layout/chevron2"/>
    <dgm:cxn modelId="{2221AFB6-FA23-47EF-9E66-689274B5E752}" type="presParOf" srcId="{E1F1BFA9-635C-442F-ADAF-C0DC5D5507D1}" destId="{A7F46E6A-8C58-4E5C-B656-2F9932E62C74}" srcOrd="5" destOrd="0" presId="urn:microsoft.com/office/officeart/2005/8/layout/chevron2"/>
    <dgm:cxn modelId="{43390FA7-64DB-41B3-BB20-3E6532852312}" type="presParOf" srcId="{E1F1BFA9-635C-442F-ADAF-C0DC5D5507D1}" destId="{6A77815F-7302-4A6B-BC79-69759C558DB8}" srcOrd="6" destOrd="0" presId="urn:microsoft.com/office/officeart/2005/8/layout/chevron2"/>
    <dgm:cxn modelId="{83632DFF-BF75-42DD-B8A1-86FB1F015DD5}" type="presParOf" srcId="{6A77815F-7302-4A6B-BC79-69759C558DB8}" destId="{AAA36976-F0E4-466B-A72C-C2DE38AC9A02}" srcOrd="0" destOrd="0" presId="urn:microsoft.com/office/officeart/2005/8/layout/chevron2"/>
    <dgm:cxn modelId="{D44AB663-8A04-46A0-AD89-0662B1DBACB5}" type="presParOf" srcId="{6A77815F-7302-4A6B-BC79-69759C558DB8}" destId="{FF80A965-6A1C-4472-B262-F5C0CE745018}" srcOrd="1" destOrd="0" presId="urn:microsoft.com/office/officeart/2005/8/layout/chevron2"/>
    <dgm:cxn modelId="{532DCA18-C9A4-4513-A8E5-97EBBAC86F31}" type="presParOf" srcId="{E1F1BFA9-635C-442F-ADAF-C0DC5D5507D1}" destId="{0EFFCF4C-3CFC-475E-A3B0-096DC69A8900}" srcOrd="7" destOrd="0" presId="urn:microsoft.com/office/officeart/2005/8/layout/chevron2"/>
    <dgm:cxn modelId="{68A85FA5-8150-46A9-9B28-1E69BFF02461}" type="presParOf" srcId="{E1F1BFA9-635C-442F-ADAF-C0DC5D5507D1}" destId="{5D057E04-90C6-41D3-B090-FFFC95368361}" srcOrd="8" destOrd="0" presId="urn:microsoft.com/office/officeart/2005/8/layout/chevron2"/>
    <dgm:cxn modelId="{419BA0A0-29F6-41CA-AE27-F88DAA92F12A}" type="presParOf" srcId="{5D057E04-90C6-41D3-B090-FFFC95368361}" destId="{3FFAB617-1DBD-4EB6-BEE8-C0689215CE96}" srcOrd="0" destOrd="0" presId="urn:microsoft.com/office/officeart/2005/8/layout/chevron2"/>
    <dgm:cxn modelId="{53D983D6-1AF6-4FD3-A985-871236ABA3A6}" type="presParOf" srcId="{5D057E04-90C6-41D3-B090-FFFC95368361}" destId="{AE606E22-E867-4187-AF81-ABFE17BD9AB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695EC-7907-462C-BCEA-54D4EA0AA29F}">
      <dsp:nvSpPr>
        <dsp:cNvPr id="0" name=""/>
        <dsp:cNvSpPr/>
      </dsp:nvSpPr>
      <dsp:spPr>
        <a:xfrm rot="5400000">
          <a:off x="-143053" y="145276"/>
          <a:ext cx="953687" cy="667581"/>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 </a:t>
          </a:r>
        </a:p>
      </dsp:txBody>
      <dsp:txXfrm rot="-5400000">
        <a:off x="1" y="336014"/>
        <a:ext cx="667581" cy="286106"/>
      </dsp:txXfrm>
    </dsp:sp>
    <dsp:sp modelId="{A6F9E123-B261-479F-A70E-EE23E5FF6C98}">
      <dsp:nvSpPr>
        <dsp:cNvPr id="0" name=""/>
        <dsp:cNvSpPr/>
      </dsp:nvSpPr>
      <dsp:spPr>
        <a:xfrm rot="5400000">
          <a:off x="4138642" y="-3468837"/>
          <a:ext cx="619896" cy="7562018"/>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b="1" kern="1200" dirty="0"/>
            <a:t>Measure Conceptualization</a:t>
          </a:r>
          <a:endParaRPr lang="en-US" sz="2200" kern="1200" dirty="0"/>
        </a:p>
      </dsp:txBody>
      <dsp:txXfrm rot="-5400000">
        <a:off x="667582" y="32484"/>
        <a:ext cx="7531757" cy="559374"/>
      </dsp:txXfrm>
    </dsp:sp>
    <dsp:sp modelId="{017BC5B2-7553-484D-A0FF-AE58495C5F63}">
      <dsp:nvSpPr>
        <dsp:cNvPr id="0" name=""/>
        <dsp:cNvSpPr/>
      </dsp:nvSpPr>
      <dsp:spPr>
        <a:xfrm rot="5400000">
          <a:off x="-143053" y="980083"/>
          <a:ext cx="953687" cy="667581"/>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 </a:t>
          </a:r>
        </a:p>
      </dsp:txBody>
      <dsp:txXfrm rot="-5400000">
        <a:off x="1" y="1170821"/>
        <a:ext cx="667581" cy="286106"/>
      </dsp:txXfrm>
    </dsp:sp>
    <dsp:sp modelId="{885C9BD8-F5BD-4C01-9771-6B012DD95248}">
      <dsp:nvSpPr>
        <dsp:cNvPr id="0" name=""/>
        <dsp:cNvSpPr/>
      </dsp:nvSpPr>
      <dsp:spPr>
        <a:xfrm rot="5400000">
          <a:off x="4138642" y="-2634030"/>
          <a:ext cx="619896" cy="7562018"/>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b="1" kern="1200" dirty="0"/>
            <a:t>Measure Specification</a:t>
          </a:r>
          <a:endParaRPr lang="en-US" sz="2200" kern="1200" dirty="0"/>
        </a:p>
      </dsp:txBody>
      <dsp:txXfrm rot="-5400000">
        <a:off x="667582" y="867291"/>
        <a:ext cx="7531757" cy="559374"/>
      </dsp:txXfrm>
    </dsp:sp>
    <dsp:sp modelId="{AF82E6D7-5621-405D-AF09-615238E9084B}">
      <dsp:nvSpPr>
        <dsp:cNvPr id="0" name=""/>
        <dsp:cNvSpPr/>
      </dsp:nvSpPr>
      <dsp:spPr>
        <a:xfrm rot="5400000">
          <a:off x="-143053" y="1814890"/>
          <a:ext cx="953687" cy="667581"/>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 </a:t>
          </a:r>
        </a:p>
      </dsp:txBody>
      <dsp:txXfrm rot="-5400000">
        <a:off x="1" y="2005628"/>
        <a:ext cx="667581" cy="286106"/>
      </dsp:txXfrm>
    </dsp:sp>
    <dsp:sp modelId="{277020D0-FE4A-42FD-9493-0E4E5818E326}">
      <dsp:nvSpPr>
        <dsp:cNvPr id="0" name=""/>
        <dsp:cNvSpPr/>
      </dsp:nvSpPr>
      <dsp:spPr>
        <a:xfrm rot="5400000">
          <a:off x="4138642" y="-1799223"/>
          <a:ext cx="619896" cy="7562018"/>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b="1" kern="1200" dirty="0"/>
            <a:t>Measure Testing</a:t>
          </a:r>
          <a:endParaRPr lang="en-US" sz="2200" kern="1200" dirty="0"/>
        </a:p>
      </dsp:txBody>
      <dsp:txXfrm rot="-5400000">
        <a:off x="667582" y="1702098"/>
        <a:ext cx="7531757" cy="559374"/>
      </dsp:txXfrm>
    </dsp:sp>
    <dsp:sp modelId="{AAA36976-F0E4-466B-A72C-C2DE38AC9A02}">
      <dsp:nvSpPr>
        <dsp:cNvPr id="0" name=""/>
        <dsp:cNvSpPr/>
      </dsp:nvSpPr>
      <dsp:spPr>
        <a:xfrm rot="5400000">
          <a:off x="-143053" y="2649698"/>
          <a:ext cx="953687" cy="667581"/>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5400000">
        <a:off x="1" y="2840436"/>
        <a:ext cx="667581" cy="286106"/>
      </dsp:txXfrm>
    </dsp:sp>
    <dsp:sp modelId="{FF80A965-6A1C-4472-B262-F5C0CE745018}">
      <dsp:nvSpPr>
        <dsp:cNvPr id="0" name=""/>
        <dsp:cNvSpPr/>
      </dsp:nvSpPr>
      <dsp:spPr>
        <a:xfrm rot="5400000">
          <a:off x="4138642" y="-964416"/>
          <a:ext cx="619896" cy="7562018"/>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b="1" kern="1200" dirty="0"/>
            <a:t>Measure Implementation</a:t>
          </a:r>
          <a:endParaRPr lang="en-US" sz="2200" kern="1200" dirty="0"/>
        </a:p>
      </dsp:txBody>
      <dsp:txXfrm rot="-5400000">
        <a:off x="667582" y="2536905"/>
        <a:ext cx="7531757" cy="559374"/>
      </dsp:txXfrm>
    </dsp:sp>
    <dsp:sp modelId="{3FFAB617-1DBD-4EB6-BEE8-C0689215CE96}">
      <dsp:nvSpPr>
        <dsp:cNvPr id="0" name=""/>
        <dsp:cNvSpPr/>
      </dsp:nvSpPr>
      <dsp:spPr>
        <a:xfrm rot="5400000">
          <a:off x="-143053" y="3484505"/>
          <a:ext cx="953687" cy="667581"/>
        </a:xfrm>
        <a:prstGeom prst="chevron">
          <a:avLst/>
        </a:prstGeom>
        <a:solidFill>
          <a:schemeClr val="accent1">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5400000">
        <a:off x="1" y="3675243"/>
        <a:ext cx="667581" cy="286106"/>
      </dsp:txXfrm>
    </dsp:sp>
    <dsp:sp modelId="{AE606E22-E867-4187-AF81-ABFE17BD9ABB}">
      <dsp:nvSpPr>
        <dsp:cNvPr id="0" name=""/>
        <dsp:cNvSpPr/>
      </dsp:nvSpPr>
      <dsp:spPr>
        <a:xfrm rot="5400000">
          <a:off x="4138642" y="-129609"/>
          <a:ext cx="619896" cy="7562018"/>
        </a:xfrm>
        <a:prstGeom prst="round2SameRect">
          <a:avLst/>
        </a:prstGeom>
        <a:solidFill>
          <a:schemeClr val="lt1">
            <a:alpha val="90000"/>
            <a:hueOff val="0"/>
            <a:satOff val="0"/>
            <a:lumOff val="0"/>
            <a:alphaOff val="0"/>
          </a:schemeClr>
        </a:solidFill>
        <a:ln w="48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b="1" kern="1200" dirty="0"/>
            <a:t>Measure Use, Continuing Evaluation &amp; Maintenance</a:t>
          </a:r>
        </a:p>
      </dsp:txBody>
      <dsp:txXfrm rot="-5400000">
        <a:off x="667582" y="3371712"/>
        <a:ext cx="7531757" cy="55937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9" tIns="45995" rIns="91989" bIns="45995" rtlCol="0"/>
          <a:lstStyle>
            <a:lvl1pPr algn="l">
              <a:defRPr sz="1200"/>
            </a:lvl1pPr>
          </a:lstStyle>
          <a:p>
            <a:endParaRPr lang="en-US"/>
          </a:p>
        </p:txBody>
      </p:sp>
      <p:sp>
        <p:nvSpPr>
          <p:cNvPr id="3" name="Date Placeholder 2"/>
          <p:cNvSpPr>
            <a:spLocks noGrp="1"/>
          </p:cNvSpPr>
          <p:nvPr>
            <p:ph type="dt" idx="1"/>
          </p:nvPr>
        </p:nvSpPr>
        <p:spPr>
          <a:xfrm>
            <a:off x="3884614" y="0"/>
            <a:ext cx="2971800" cy="462042"/>
          </a:xfrm>
          <a:prstGeom prst="rect">
            <a:avLst/>
          </a:prstGeom>
        </p:spPr>
        <p:txBody>
          <a:bodyPr vert="horz" lIns="91989" tIns="45995" rIns="91989" bIns="45995" rtlCol="0"/>
          <a:lstStyle>
            <a:lvl1pPr algn="r">
              <a:defRPr sz="1200"/>
            </a:lvl1pPr>
          </a:lstStyle>
          <a:p>
            <a:fld id="{247896CE-E7A8-4F54-95C4-28B35F2457E8}" type="datetimeFigureOut">
              <a:rPr lang="en-US" smtClean="0"/>
              <a:pPr/>
              <a:t>8/5/2020</a:t>
            </a:fld>
            <a:endParaRPr lang="en-US"/>
          </a:p>
        </p:txBody>
      </p:sp>
      <p:sp>
        <p:nvSpPr>
          <p:cNvPr id="4" name="Slide Image Placeholder 3"/>
          <p:cNvSpPr>
            <a:spLocks noGrp="1" noRot="1" noChangeAspect="1"/>
          </p:cNvSpPr>
          <p:nvPr>
            <p:ph type="sldImg" idx="2"/>
          </p:nvPr>
        </p:nvSpPr>
        <p:spPr>
          <a:xfrm>
            <a:off x="1119188" y="693738"/>
            <a:ext cx="4619625" cy="3465512"/>
          </a:xfrm>
          <a:prstGeom prst="rect">
            <a:avLst/>
          </a:prstGeom>
          <a:noFill/>
          <a:ln w="12700">
            <a:solidFill>
              <a:prstClr val="black"/>
            </a:solidFill>
          </a:ln>
        </p:spPr>
        <p:txBody>
          <a:bodyPr vert="horz" lIns="91989" tIns="45995" rIns="91989" bIns="45995" rtlCol="0" anchor="ctr"/>
          <a:lstStyle/>
          <a:p>
            <a:endParaRPr lang="en-US"/>
          </a:p>
        </p:txBody>
      </p:sp>
      <p:sp>
        <p:nvSpPr>
          <p:cNvPr id="5" name="Notes Placeholder 4"/>
          <p:cNvSpPr>
            <a:spLocks noGrp="1"/>
          </p:cNvSpPr>
          <p:nvPr>
            <p:ph type="body" sz="quarter" idx="3"/>
          </p:nvPr>
        </p:nvSpPr>
        <p:spPr>
          <a:xfrm>
            <a:off x="685800" y="4389399"/>
            <a:ext cx="5486400" cy="4158377"/>
          </a:xfrm>
          <a:prstGeom prst="rect">
            <a:avLst/>
          </a:prstGeom>
        </p:spPr>
        <p:txBody>
          <a:bodyPr vert="horz" lIns="91989" tIns="45995" rIns="91989" bIns="4599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2"/>
            <a:ext cx="2971800" cy="462042"/>
          </a:xfrm>
          <a:prstGeom prst="rect">
            <a:avLst/>
          </a:prstGeom>
        </p:spPr>
        <p:txBody>
          <a:bodyPr vert="horz" lIns="91989" tIns="45995" rIns="91989" bIns="45995" rtlCol="0" anchor="b"/>
          <a:lstStyle>
            <a:lvl1pPr algn="l">
              <a:defRPr sz="1200"/>
            </a:lvl1pPr>
          </a:lstStyle>
          <a:p>
            <a:endParaRPr lang="en-US"/>
          </a:p>
        </p:txBody>
      </p:sp>
      <p:sp>
        <p:nvSpPr>
          <p:cNvPr id="7" name="Slide Number Placeholder 6"/>
          <p:cNvSpPr>
            <a:spLocks noGrp="1"/>
          </p:cNvSpPr>
          <p:nvPr>
            <p:ph type="sldNum" sz="quarter" idx="5"/>
          </p:nvPr>
        </p:nvSpPr>
        <p:spPr>
          <a:xfrm>
            <a:off x="3884614" y="8777192"/>
            <a:ext cx="2971800" cy="462042"/>
          </a:xfrm>
          <a:prstGeom prst="rect">
            <a:avLst/>
          </a:prstGeom>
        </p:spPr>
        <p:txBody>
          <a:bodyPr vert="horz" lIns="91989" tIns="45995" rIns="91989" bIns="45995" rtlCol="0" anchor="b"/>
          <a:lstStyle>
            <a:lvl1pPr algn="r">
              <a:defRPr sz="1200"/>
            </a:lvl1pPr>
          </a:lstStyle>
          <a:p>
            <a:fld id="{73D31D18-E1DB-4558-A283-2543FD65B275}" type="slidenum">
              <a:rPr lang="en-US" smtClean="0"/>
              <a:pPr/>
              <a:t>‹#›</a:t>
            </a:fld>
            <a:endParaRPr lang="en-US"/>
          </a:p>
        </p:txBody>
      </p:sp>
    </p:spTree>
    <p:extLst>
      <p:ext uri="{BB962C8B-B14F-4D97-AF65-F5344CB8AC3E}">
        <p14:creationId xmlns:p14="http://schemas.microsoft.com/office/powerpoint/2010/main" val="1614297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gsa.gov/faca"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Resource-Materials.html"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rPr>
              <a:t>This presentation will </a:t>
            </a:r>
            <a:r>
              <a:rPr lang="en-US" baseline="0" dirty="0">
                <a:latin typeface="Calibri" panose="020F0502020204030204" pitchFamily="34" charset="0"/>
              </a:rPr>
              <a:t>provide an overview of the Measure Conceptualization phase of the Measures Management system employed by the Centers for Medicare and Medicaid</a:t>
            </a:r>
            <a:r>
              <a:rPr lang="en-US" dirty="0">
                <a:latin typeface="Calibri" panose="020F0502020204030204" pitchFamily="34" charset="0"/>
              </a:rPr>
              <a:t> Services (</a:t>
            </a:r>
            <a:r>
              <a:rPr lang="en-US" baseline="0" dirty="0">
                <a:latin typeface="Calibri" panose="020F0502020204030204" pitchFamily="34" charset="0"/>
              </a:rPr>
              <a:t>CMS) to identify, develop, test and implement quality measures.</a:t>
            </a:r>
            <a:endParaRPr lang="en-US" dirty="0">
              <a:latin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a:t>
            </a:fld>
            <a:endParaRPr lang="en-US"/>
          </a:p>
        </p:txBody>
      </p:sp>
    </p:spTree>
    <p:extLst>
      <p:ext uri="{BB962C8B-B14F-4D97-AF65-F5344CB8AC3E}">
        <p14:creationId xmlns:p14="http://schemas.microsoft.com/office/powerpoint/2010/main" val="3907579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2" defTabSz="901324">
              <a:defRPr/>
            </a:pPr>
            <a:endParaRPr lang="en-US" b="1"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10</a:t>
            </a:fld>
            <a:endParaRPr lang="en-US"/>
          </a:p>
        </p:txBody>
      </p:sp>
    </p:spTree>
    <p:extLst>
      <p:ext uri="{BB962C8B-B14F-4D97-AF65-F5344CB8AC3E}">
        <p14:creationId xmlns:p14="http://schemas.microsoft.com/office/powerpoint/2010/main" val="2278053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84094" y="4389399"/>
            <a:ext cx="6099586" cy="4625509"/>
          </a:xfrm>
        </p:spPr>
        <p:txBody>
          <a:bodyPr>
            <a:normAutofit fontScale="25000" lnSpcReduction="20000"/>
          </a:bodyPr>
          <a:lstStyle/>
          <a:p>
            <a:pPr marL="0" lvl="2">
              <a:spcBef>
                <a:spcPts val="572"/>
              </a:spcBef>
              <a:buSzPct val="100000"/>
            </a:pPr>
            <a:r>
              <a:rPr lang="en-US" sz="4800" dirty="0">
                <a:latin typeface="Calibri" panose="020F0502020204030204" pitchFamily="34" charset="0"/>
              </a:rPr>
              <a:t>Each proposed measure will be evaluated according to these four criteria:</a:t>
            </a:r>
          </a:p>
          <a:p>
            <a:pPr marL="0" lvl="2">
              <a:spcBef>
                <a:spcPts val="572"/>
              </a:spcBef>
              <a:buSzPct val="100000"/>
            </a:pPr>
            <a:r>
              <a:rPr lang="en-US" sz="4800" b="1" dirty="0">
                <a:latin typeface="Calibri" panose="020F0502020204030204" pitchFamily="34" charset="0"/>
              </a:rPr>
              <a:t>Importance to measure and report</a:t>
            </a:r>
            <a:r>
              <a:rPr lang="en-US" sz="4800" i="1" dirty="0">
                <a:latin typeface="Calibri" panose="020F0502020204030204" pitchFamily="34" charset="0"/>
              </a:rPr>
              <a:t>:  </a:t>
            </a:r>
            <a:r>
              <a:rPr lang="en-US" sz="4800" dirty="0">
                <a:latin typeface="Calibri" panose="020F0502020204030204" pitchFamily="34" charset="0"/>
              </a:rPr>
              <a:t>Is this a high impact aspect of health care?  Is this an opportunity for improvement in quality?  Is there evidence to support the measure focus?</a:t>
            </a:r>
          </a:p>
          <a:p>
            <a:pPr marL="0" lvl="2">
              <a:spcBef>
                <a:spcPts val="572"/>
              </a:spcBef>
              <a:buSzPct val="100000"/>
            </a:pPr>
            <a:r>
              <a:rPr lang="en-US" sz="4800" b="1" dirty="0">
                <a:latin typeface="Calibri" panose="020F0502020204030204" pitchFamily="34" charset="0"/>
              </a:rPr>
              <a:t>Scientific acceptability </a:t>
            </a:r>
            <a:r>
              <a:rPr lang="en-US" sz="4800" dirty="0">
                <a:latin typeface="Calibri" panose="020F0502020204030204" pitchFamily="34" charset="0"/>
              </a:rPr>
              <a:t>of the measure properties: Is the measure reliable, valid, and adequately specified?</a:t>
            </a:r>
          </a:p>
          <a:p>
            <a:pPr marL="0" lvl="2">
              <a:spcBef>
                <a:spcPts val="572"/>
              </a:spcBef>
              <a:buSzPct val="100000"/>
            </a:pPr>
            <a:r>
              <a:rPr lang="en-US" sz="4800" b="1" dirty="0">
                <a:latin typeface="Calibri" panose="020F0502020204030204" pitchFamily="34" charset="0"/>
              </a:rPr>
              <a:t>Feasibility</a:t>
            </a:r>
            <a:r>
              <a:rPr lang="en-US" sz="4800" dirty="0">
                <a:latin typeface="Calibri" panose="020F0502020204030204" pitchFamily="34" charset="0"/>
              </a:rPr>
              <a:t> considerations include:  </a:t>
            </a:r>
            <a:r>
              <a:rPr lang="en-US" sz="4800" dirty="0">
                <a:effectLst>
                  <a:glow>
                    <a:srgbClr val="000000"/>
                  </a:glow>
                  <a:outerShdw sx="0" sy="0">
                    <a:srgbClr val="000000"/>
                  </a:outerShdw>
                  <a:reflection stA="0" endPos="0" fadeDir="0" sx="0" sy="0"/>
                </a:effectLst>
                <a:latin typeface="Calibri" panose="020F0502020204030204" pitchFamily="34" charset="0"/>
              </a:rPr>
              <a:t>Data availability (including standardization); Accuracy of the information in the data; Maturity of standards; Standard vocabularies; Extent to which the data are collected as part of the normal workflow; and the Measure specifications and Calculation logic. </a:t>
            </a:r>
            <a:r>
              <a:rPr lang="en-US" sz="4800" b="1" i="1" dirty="0">
                <a:latin typeface="Calibri" panose="020F0502020204030204" pitchFamily="34" charset="0"/>
              </a:rPr>
              <a:t> </a:t>
            </a:r>
            <a:r>
              <a:rPr lang="en-US" sz="4800" dirty="0">
                <a:latin typeface="Calibri" panose="020F0502020204030204" pitchFamily="34" charset="0"/>
              </a:rPr>
              <a:t>The</a:t>
            </a:r>
            <a:r>
              <a:rPr lang="en-US" sz="4800" b="1" i="1" dirty="0">
                <a:latin typeface="Calibri" panose="020F0502020204030204" pitchFamily="34" charset="0"/>
              </a:rPr>
              <a:t> </a:t>
            </a:r>
            <a:r>
              <a:rPr lang="en-US" sz="4800" dirty="0">
                <a:latin typeface="Calibri" panose="020F0502020204030204" pitchFamily="34" charset="0"/>
              </a:rPr>
              <a:t>Environmental Scan, Stakeholder Input, and Empirical Analysis are used to determine feasibility and scientific acceptability</a:t>
            </a:r>
            <a:r>
              <a:rPr lang="en-US" sz="4800" b="0" i="0" dirty="0">
                <a:latin typeface="Calibri" panose="020F0502020204030204" pitchFamily="34" charset="0"/>
              </a:rPr>
              <a:t>. </a:t>
            </a:r>
            <a:r>
              <a:rPr lang="en-US" sz="4800" dirty="0" err="1">
                <a:latin typeface="Calibri" panose="020F0502020204030204" pitchFamily="34" charset="0"/>
              </a:rPr>
              <a:t>eMeasures</a:t>
            </a:r>
            <a:r>
              <a:rPr lang="en-US" sz="4800" dirty="0">
                <a:latin typeface="Calibri" panose="020F0502020204030204" pitchFamily="34" charset="0"/>
              </a:rPr>
              <a:t> feasibility refers to standardized and accurate data available in electronic health records (EHRs) and EHR systems.  There is an emphasis on being able to collect and extract data without disrupting the  normal clinical workflow.</a:t>
            </a:r>
          </a:p>
          <a:p>
            <a:pPr marL="0" lvl="2">
              <a:spcBef>
                <a:spcPts val="572"/>
              </a:spcBef>
              <a:buSzPct val="100000"/>
            </a:pPr>
            <a:r>
              <a:rPr lang="en-US" sz="4800" b="1" dirty="0">
                <a:latin typeface="Calibri" panose="020F0502020204030204" pitchFamily="34" charset="0"/>
              </a:rPr>
              <a:t>Usability and use</a:t>
            </a:r>
            <a:r>
              <a:rPr lang="en-US" sz="4800" i="1" dirty="0">
                <a:latin typeface="Calibri" panose="020F0502020204030204" pitchFamily="34" charset="0"/>
              </a:rPr>
              <a:t>: </a:t>
            </a:r>
            <a:r>
              <a:rPr lang="en-US" sz="4800" dirty="0">
                <a:latin typeface="Calibri" panose="020F0502020204030204" pitchFamily="34" charset="0"/>
              </a:rPr>
              <a:t>Consumers, purchasers, providers, and policymakers can understand the results of the measure and are likely to find them useful for decision making.</a:t>
            </a:r>
          </a:p>
          <a:p>
            <a:pPr marL="0" lvl="2">
              <a:spcBef>
                <a:spcPts val="572"/>
              </a:spcBef>
              <a:buSzPct val="100000"/>
            </a:pPr>
            <a:r>
              <a:rPr lang="en-US" sz="4800" dirty="0">
                <a:latin typeface="Calibri" panose="020F0502020204030204" pitchFamily="34" charset="0"/>
              </a:rPr>
              <a:t>-------------------------------------</a:t>
            </a:r>
          </a:p>
          <a:p>
            <a:pPr marL="0" lvl="2">
              <a:spcBef>
                <a:spcPts val="572"/>
              </a:spcBef>
              <a:buSzPct val="100000"/>
            </a:pPr>
            <a:r>
              <a:rPr lang="en-US" sz="4800" dirty="0">
                <a:latin typeface="Calibri" panose="020F0502020204030204" pitchFamily="34" charset="0"/>
              </a:rPr>
              <a:t>What is the </a:t>
            </a:r>
            <a:r>
              <a:rPr lang="en-US" sz="4800" b="1" dirty="0">
                <a:latin typeface="Calibri" panose="020F0502020204030204" pitchFamily="34" charset="0"/>
              </a:rPr>
              <a:t>Business Case </a:t>
            </a:r>
            <a:r>
              <a:rPr lang="en-US" sz="4800" dirty="0">
                <a:latin typeface="Calibri" panose="020F0502020204030204" pitchFamily="34" charset="0"/>
              </a:rPr>
              <a:t>for the measure? </a:t>
            </a:r>
            <a:r>
              <a:rPr lang="en-US" sz="4800" baseline="0" dirty="0">
                <a:latin typeface="Calibri" panose="020F0502020204030204" pitchFamily="34" charset="0"/>
              </a:rPr>
              <a:t>Predict the return on investment of resources in developing and implementing measures.  Returns on investment can be defined as lives saved, complications prevented, clinical practice improved, and person and caregiver experience enhanced. </a:t>
            </a:r>
          </a:p>
          <a:p>
            <a:pPr marL="0" lvl="2">
              <a:spcBef>
                <a:spcPts val="572"/>
              </a:spcBef>
              <a:buSzPct val="100000"/>
            </a:pPr>
            <a:r>
              <a:rPr lang="en-US" sz="4800" b="1" baseline="0" dirty="0">
                <a:latin typeface="Calibri" panose="020F0502020204030204" pitchFamily="34" charset="0"/>
              </a:rPr>
              <a:t>Harmonization:  </a:t>
            </a:r>
            <a:r>
              <a:rPr lang="en-US" sz="4800" baseline="0" dirty="0">
                <a:latin typeface="Calibri" panose="020F0502020204030204" pitchFamily="34" charset="0"/>
              </a:rPr>
              <a:t>The standardization of specifications for related measures with the same measure focus (for example, influenza immunization of patients in hospitals or nursing homes); related measures for the same target population (for example, eye exam and HbA1c for persons with diabetes); or definitions applicable to many measures (for example, age designation for children) so that they are uniform or compatible, unless differences are justified (in other words, dictated by the evidence). The dimensions of harmonization can include numerator, denominator, exclusions, calculation, and data source and collection instructions. </a:t>
            </a:r>
          </a:p>
          <a:p>
            <a:pPr marL="0" lvl="2" defTabSz="901324">
              <a:defRPr/>
            </a:pPr>
            <a:r>
              <a:rPr lang="en-US" sz="4800" baseline="0" dirty="0">
                <a:latin typeface="Calibri" panose="020F0502020204030204" pitchFamily="34" charset="0"/>
              </a:rPr>
              <a:t> </a:t>
            </a:r>
          </a:p>
          <a:p>
            <a:pPr marL="0" lvl="2" defTabSz="901324">
              <a:defRPr/>
            </a:pPr>
            <a:endParaRPr lang="en-US" sz="4800" baseline="0" dirty="0">
              <a:latin typeface="Calibri" panose="020F0502020204030204" pitchFamily="34" charset="0"/>
            </a:endParaRPr>
          </a:p>
          <a:p>
            <a:pPr marL="0" lvl="2" defTabSz="901324">
              <a:defRPr/>
            </a:pPr>
            <a:r>
              <a:rPr lang="en-US" sz="4800" baseline="0" dirty="0">
                <a:latin typeface="Calibri" panose="020F0502020204030204" pitchFamily="34" charset="0"/>
              </a:rPr>
              <a:t> </a:t>
            </a:r>
            <a:endParaRPr lang="en-US" sz="4800" dirty="0">
              <a:latin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11</a:t>
            </a:fld>
            <a:endParaRPr lang="en-US"/>
          </a:p>
        </p:txBody>
      </p:sp>
    </p:spTree>
    <p:extLst>
      <p:ext uri="{BB962C8B-B14F-4D97-AF65-F5344CB8AC3E}">
        <p14:creationId xmlns:p14="http://schemas.microsoft.com/office/powerpoint/2010/main" val="3643983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latin typeface="Calibri" panose="020F0502020204030204" pitchFamily="34" charset="0"/>
              </a:rPr>
              <a:t>Building a Business Case for the measure is also part of Measure Conceptualization. </a:t>
            </a:r>
            <a:r>
              <a:rPr lang="en-US" baseline="0" dirty="0">
                <a:latin typeface="Calibri" panose="020F0502020204030204" pitchFamily="34" charset="0"/>
              </a:rPr>
              <a:t> Later stages will provide data to add to or modify the initial Business Case.</a:t>
            </a:r>
          </a:p>
          <a:p>
            <a:endParaRPr lang="en-US" baseline="0" dirty="0">
              <a:latin typeface="Calibri" panose="020F0502020204030204" pitchFamily="34" charset="0"/>
            </a:endParaRPr>
          </a:p>
          <a:p>
            <a:r>
              <a:rPr lang="en-US" dirty="0">
                <a:latin typeface="Calibri" panose="020F0502020204030204" pitchFamily="34" charset="0"/>
              </a:rPr>
              <a:t>In the information gathering measure developers search for data related to:</a:t>
            </a:r>
          </a:p>
          <a:p>
            <a:pPr marL="168998" indent="-168998">
              <a:buFont typeface="Arial" panose="020B0604020202020204" pitchFamily="34" charset="0"/>
              <a:buChar char="•"/>
            </a:pPr>
            <a:r>
              <a:rPr lang="en-US" b="1" dirty="0">
                <a:latin typeface="Calibri" panose="020F0502020204030204" pitchFamily="34" charset="0"/>
              </a:rPr>
              <a:t>Better Health </a:t>
            </a:r>
          </a:p>
          <a:p>
            <a:pPr marL="619660" lvl="1" indent="-168998">
              <a:buFont typeface="Arial" panose="020B0604020202020204" pitchFamily="34" charset="0"/>
              <a:buChar char="•"/>
            </a:pPr>
            <a:r>
              <a:rPr lang="en-US" dirty="0">
                <a:latin typeface="Calibri" panose="020F0502020204030204" pitchFamily="34" charset="0"/>
              </a:rPr>
              <a:t>Incidence and prevalence of the condition in the population.</a:t>
            </a:r>
          </a:p>
          <a:p>
            <a:pPr marL="619660" lvl="1" indent="-168998">
              <a:buFont typeface="Arial" panose="020B0604020202020204" pitchFamily="34" charset="0"/>
              <a:buChar char="•"/>
            </a:pPr>
            <a:r>
              <a:rPr lang="en-US" dirty="0">
                <a:latin typeface="Calibri" panose="020F0502020204030204" pitchFamily="34" charset="0"/>
              </a:rPr>
              <a:t>Disparities in population health.</a:t>
            </a:r>
          </a:p>
          <a:p>
            <a:pPr marL="619660" lvl="1" indent="-168998">
              <a:buFont typeface="Arial" panose="020B0604020202020204" pitchFamily="34" charset="0"/>
              <a:buChar char="•"/>
            </a:pPr>
            <a:r>
              <a:rPr lang="en-US" dirty="0">
                <a:latin typeface="Calibri" panose="020F0502020204030204" pitchFamily="34" charset="0"/>
              </a:rPr>
              <a:t>Indirect costs from wages or salaries lost when ill.</a:t>
            </a:r>
          </a:p>
          <a:p>
            <a:pPr marL="168998" indent="-168998">
              <a:buFont typeface="Arial" panose="020B0604020202020204" pitchFamily="34" charset="0"/>
              <a:buChar char="•"/>
            </a:pPr>
            <a:r>
              <a:rPr lang="en-US" b="1" dirty="0">
                <a:latin typeface="Calibri" panose="020F0502020204030204" pitchFamily="34" charset="0"/>
              </a:rPr>
              <a:t>Better Care </a:t>
            </a:r>
          </a:p>
          <a:p>
            <a:pPr marL="619660" lvl="1" indent="-168998">
              <a:buFont typeface="Arial" panose="020B0604020202020204" pitchFamily="34" charset="0"/>
              <a:buChar char="•"/>
            </a:pPr>
            <a:r>
              <a:rPr lang="en-US" dirty="0">
                <a:latin typeface="Calibri" panose="020F0502020204030204" pitchFamily="34" charset="0"/>
              </a:rPr>
              <a:t>The major benefits of the process or intermediate outcome under consideration for the measure (e.g., heart attacks not occurring, hospital length of stay decreased) and the expected magnitude of the benefits.</a:t>
            </a:r>
          </a:p>
          <a:p>
            <a:pPr marL="619660" lvl="1" indent="-168998">
              <a:buFont typeface="Arial" panose="020B0604020202020204" pitchFamily="34" charset="0"/>
              <a:buChar char="•"/>
            </a:pPr>
            <a:r>
              <a:rPr lang="en-US" dirty="0">
                <a:latin typeface="Calibri" panose="020F0502020204030204" pitchFamily="34" charset="0"/>
              </a:rPr>
              <a:t>Untoward effects of a process or intermediate outcome and the likelihood of their occurrence (e.g., bleeding from anticoagulation, death from low blood glucose levels).</a:t>
            </a:r>
          </a:p>
          <a:p>
            <a:pPr marL="619660" lvl="1" indent="-168998">
              <a:buFont typeface="Arial" panose="020B0604020202020204" pitchFamily="34" charset="0"/>
              <a:buChar char="•"/>
            </a:pPr>
            <a:r>
              <a:rPr lang="en-US" dirty="0">
                <a:latin typeface="Calibri" panose="020F0502020204030204" pitchFamily="34" charset="0"/>
              </a:rPr>
              <a:t>Current process performance, intermediate outcomes, and performance gaps.</a:t>
            </a:r>
          </a:p>
          <a:p>
            <a:pPr marL="168998" indent="-168998">
              <a:buFont typeface="Arial" panose="020B0604020202020204" pitchFamily="34" charset="0"/>
              <a:buChar char="•"/>
            </a:pPr>
            <a:r>
              <a:rPr lang="en-US" b="1" dirty="0">
                <a:latin typeface="Calibri" panose="020F0502020204030204" pitchFamily="34" charset="0"/>
              </a:rPr>
              <a:t>More Affordable Care </a:t>
            </a:r>
          </a:p>
          <a:p>
            <a:pPr marL="619660" lvl="1" indent="-168998">
              <a:buFont typeface="Arial" panose="020B0604020202020204" pitchFamily="34" charset="0"/>
              <a:buChar char="•"/>
            </a:pPr>
            <a:r>
              <a:rPr lang="en-US" dirty="0">
                <a:latin typeface="Calibri" panose="020F0502020204030204" pitchFamily="34" charset="0"/>
              </a:rPr>
              <a:t>Cost of implementing the measures.</a:t>
            </a:r>
          </a:p>
          <a:p>
            <a:pPr marL="619660" lvl="1" indent="-168998">
              <a:buFont typeface="Arial" panose="020B0604020202020204" pitchFamily="34" charset="0"/>
              <a:buChar char="•"/>
            </a:pPr>
            <a:r>
              <a:rPr lang="en-US" dirty="0">
                <a:latin typeface="Calibri" panose="020F0502020204030204" pitchFamily="34" charset="0"/>
              </a:rPr>
              <a:t>Cost of implementing the clinical processes.</a:t>
            </a:r>
          </a:p>
          <a:p>
            <a:pPr marL="619660" lvl="1" indent="-168998">
              <a:buFont typeface="Arial" panose="020B0604020202020204" pitchFamily="34" charset="0"/>
              <a:buChar char="•"/>
            </a:pPr>
            <a:r>
              <a:rPr lang="en-US" dirty="0">
                <a:latin typeface="Calibri" panose="020F0502020204030204" pitchFamily="34" charset="0"/>
              </a:rPr>
              <a:t>Savings from preventing complications.</a:t>
            </a:r>
          </a:p>
          <a:p>
            <a:pPr marL="619660" lvl="1" indent="-168998">
              <a:buFont typeface="Arial" panose="020B0604020202020204" pitchFamily="34" charset="0"/>
              <a:buChar char="•"/>
            </a:pPr>
            <a:r>
              <a:rPr lang="en-US" dirty="0">
                <a:latin typeface="Calibri" panose="020F0502020204030204" pitchFamily="34" charset="0"/>
              </a:rPr>
              <a:t>Savings from preventing unplanned readmissions.</a:t>
            </a:r>
          </a:p>
          <a:p>
            <a:pPr marL="619660" lvl="1" indent="-168998">
              <a:buFont typeface="Arial" panose="020B0604020202020204" pitchFamily="34" charset="0"/>
              <a:buChar char="•"/>
            </a:pPr>
            <a:r>
              <a:rPr lang="en-US" dirty="0">
                <a:latin typeface="Calibri" panose="020F0502020204030204" pitchFamily="34" charset="0"/>
              </a:rPr>
              <a:t>Savings from improved health.</a:t>
            </a:r>
          </a:p>
        </p:txBody>
      </p:sp>
      <p:sp>
        <p:nvSpPr>
          <p:cNvPr id="4" name="Slide Number Placeholder 3"/>
          <p:cNvSpPr>
            <a:spLocks noGrp="1"/>
          </p:cNvSpPr>
          <p:nvPr>
            <p:ph type="sldNum" sz="quarter" idx="10"/>
          </p:nvPr>
        </p:nvSpPr>
        <p:spPr/>
        <p:txBody>
          <a:bodyPr/>
          <a:lstStyle/>
          <a:p>
            <a:fld id="{73D31D18-E1DB-4558-A283-2543FD65B275}" type="slidenum">
              <a:rPr lang="en-US" smtClean="0"/>
              <a:pPr/>
              <a:t>12</a:t>
            </a:fld>
            <a:endParaRPr lang="en-US"/>
          </a:p>
        </p:txBody>
      </p:sp>
    </p:spTree>
    <p:extLst>
      <p:ext uri="{BB962C8B-B14F-4D97-AF65-F5344CB8AC3E}">
        <p14:creationId xmlns:p14="http://schemas.microsoft.com/office/powerpoint/2010/main" val="688442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panose="020F0502020204030204" pitchFamily="34" charset="0"/>
              </a:rPr>
              <a:t>Stakeholder input is</a:t>
            </a:r>
            <a:r>
              <a:rPr lang="en-US" baseline="0" dirty="0">
                <a:latin typeface="Calibri" panose="020F0502020204030204" pitchFamily="34" charset="0"/>
              </a:rPr>
              <a:t> achieved by convening a Technical Expert Panel.  </a:t>
            </a:r>
            <a:r>
              <a:rPr lang="en-US" dirty="0">
                <a:latin typeface="Calibri" panose="020F0502020204030204" pitchFamily="34" charset="0"/>
              </a:rPr>
              <a:t>The</a:t>
            </a:r>
            <a:r>
              <a:rPr lang="en-US" baseline="0" dirty="0">
                <a:latin typeface="Calibri" panose="020F0502020204030204" pitchFamily="34" charset="0"/>
              </a:rPr>
              <a:t> Technical Expert Panel is c</a:t>
            </a:r>
            <a:r>
              <a:rPr lang="en-US" dirty="0">
                <a:latin typeface="Calibri" panose="020F0502020204030204" pitchFamily="34" charset="0"/>
              </a:rPr>
              <a:t>omposed of various subject matter</a:t>
            </a:r>
            <a:r>
              <a:rPr lang="en-US" baseline="0" dirty="0">
                <a:latin typeface="Calibri" panose="020F0502020204030204" pitchFamily="34" charset="0"/>
              </a:rPr>
              <a:t> experts and </a:t>
            </a:r>
            <a:r>
              <a:rPr lang="en-US" dirty="0">
                <a:latin typeface="Calibri" panose="020F0502020204030204" pitchFamily="34" charset="0"/>
              </a:rPr>
              <a:t>stakeholder groups, </a:t>
            </a:r>
            <a:r>
              <a:rPr lang="en-US" b="1" dirty="0">
                <a:latin typeface="Calibri" panose="020F0502020204030204" pitchFamily="34" charset="0"/>
              </a:rPr>
              <a:t>including persons and caregivers.  Note that for </a:t>
            </a:r>
            <a:r>
              <a:rPr lang="en-US" b="1" dirty="0" err="1">
                <a:latin typeface="Calibri" panose="020F0502020204030204" pitchFamily="34" charset="0"/>
              </a:rPr>
              <a:t>eMeasures</a:t>
            </a:r>
            <a:r>
              <a:rPr lang="en-US" b="1" dirty="0">
                <a:latin typeface="Calibri" panose="020F0502020204030204" pitchFamily="34" charset="0"/>
              </a:rPr>
              <a:t>, the TEP should include representation from EHR</a:t>
            </a:r>
            <a:r>
              <a:rPr lang="en-US" b="1" baseline="0" dirty="0">
                <a:latin typeface="Calibri" panose="020F0502020204030204" pitchFamily="34" charset="0"/>
              </a:rPr>
              <a:t> and Health IT vendors as well as coding experts.</a:t>
            </a:r>
            <a:endParaRPr lang="en-US" b="1" dirty="0">
              <a:latin typeface="Calibri" panose="020F0502020204030204" pitchFamily="34" charset="0"/>
            </a:endParaRPr>
          </a:p>
          <a:p>
            <a:pPr lvl="1"/>
            <a:endParaRPr lang="en-US" dirty="0">
              <a:latin typeface="Calibri" panose="020F0502020204030204" pitchFamily="34" charset="0"/>
            </a:endParaRPr>
          </a:p>
          <a:p>
            <a:pPr marL="0" lvl="1"/>
            <a:r>
              <a:rPr lang="en-US" dirty="0">
                <a:latin typeface="Calibri" panose="020F0502020204030204" pitchFamily="34" charset="0"/>
              </a:rPr>
              <a:t>Smaller Subject Matter Expertise (SME) panels may also be convened for specific purposes (e.g., coding specifications, feasibility) and then report back to the larger Technical Expert Panel (TEP)  </a:t>
            </a:r>
          </a:p>
          <a:p>
            <a:endParaRPr lang="en-US" dirty="0">
              <a:latin typeface="Calibri" panose="020F0502020204030204" pitchFamily="34" charset="0"/>
            </a:endParaRPr>
          </a:p>
          <a:p>
            <a:r>
              <a:rPr lang="en-US" dirty="0">
                <a:latin typeface="Calibri" panose="020F0502020204030204" pitchFamily="34" charset="0"/>
              </a:rPr>
              <a:t>The</a:t>
            </a:r>
            <a:r>
              <a:rPr lang="en-US" baseline="0" dirty="0">
                <a:latin typeface="Calibri" panose="020F0502020204030204" pitchFamily="34" charset="0"/>
              </a:rPr>
              <a:t> TEP </a:t>
            </a:r>
            <a:r>
              <a:rPr lang="en-US" dirty="0">
                <a:latin typeface="Calibri" panose="020F0502020204030204" pitchFamily="34" charset="0"/>
              </a:rPr>
              <a:t> is convened by the Measure Contractor (not CMS) to</a:t>
            </a:r>
            <a:r>
              <a:rPr lang="en-US" baseline="0" dirty="0">
                <a:latin typeface="Calibri" panose="020F0502020204030204" pitchFamily="34" charset="0"/>
              </a:rPr>
              <a:t> provide input to the Measure Contractor (not CMS) so as not to fall under the Federal Advisory Committee Act rules (see the General Services Administration website for more </a:t>
            </a:r>
            <a:r>
              <a:rPr lang="en-US" dirty="0">
                <a:latin typeface="Calibri" panose="020F0502020204030204" pitchFamily="34" charset="0"/>
              </a:rPr>
              <a:t>information: </a:t>
            </a:r>
            <a:r>
              <a:rPr lang="en-US" dirty="0">
                <a:latin typeface="Calibri" panose="020F0502020204030204" pitchFamily="34" charset="0"/>
                <a:hlinkClick r:id="rId3"/>
              </a:rPr>
              <a:t>http://www.gsa.gov/faca</a:t>
            </a:r>
            <a:r>
              <a:rPr lang="en-US" dirty="0">
                <a:latin typeface="Calibri" panose="020F0502020204030204" pitchFamily="34" charset="0"/>
              </a:rPr>
              <a:t> )</a:t>
            </a:r>
            <a:endParaRPr lang="en-US" baseline="0" dirty="0">
              <a:latin typeface="Calibri" panose="020F0502020204030204" pitchFamily="34" charset="0"/>
            </a:endParaRPr>
          </a:p>
          <a:p>
            <a:endParaRPr lang="en-US" baseline="0" dirty="0">
              <a:latin typeface="Calibri" panose="020F0502020204030204" pitchFamily="34" charset="0"/>
            </a:endParaRPr>
          </a:p>
          <a:p>
            <a:r>
              <a:rPr lang="en-US" baseline="0" dirty="0">
                <a:latin typeface="Calibri" panose="020F0502020204030204" pitchFamily="34" charset="0"/>
              </a:rPr>
              <a:t>Specifically, for Measure Conceptualization, the TEP gives input on topics and importance, helps refine the candidate measure list, applies the evaluation criteria to the candidate measures, and assesses the feasibility of the measures.  The TEP is convened multiple times across the lifespan of a measure development project at specified times to provide strategic input.</a:t>
            </a:r>
            <a:endParaRPr lang="en-US" dirty="0">
              <a:latin typeface="Calibri" panose="020F0502020204030204" pitchFamily="34" charset="0"/>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13</a:t>
            </a:fld>
            <a:endParaRPr lang="en-US"/>
          </a:p>
        </p:txBody>
      </p:sp>
    </p:spTree>
    <p:extLst>
      <p:ext uri="{BB962C8B-B14F-4D97-AF65-F5344CB8AC3E}">
        <p14:creationId xmlns:p14="http://schemas.microsoft.com/office/powerpoint/2010/main" val="22926805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Calibri" panose="020F0502020204030204" pitchFamily="34" charset="0"/>
              </a:rPr>
              <a:t>The Blueprint includes suggestions</a:t>
            </a:r>
            <a:r>
              <a:rPr lang="en-US" baseline="0" dirty="0">
                <a:latin typeface="Calibri" panose="020F0502020204030204" pitchFamily="34" charset="0"/>
              </a:rPr>
              <a:t> on how and where to recruit participants (including researchers, healthcare providers, persons and their caregivers). </a:t>
            </a:r>
            <a:r>
              <a:rPr lang="en-US" dirty="0">
                <a:latin typeface="Calibri" panose="020F0502020204030204" pitchFamily="34" charset="0"/>
              </a:rPr>
              <a:t>It </a:t>
            </a:r>
            <a:r>
              <a:rPr lang="en-US" baseline="0" dirty="0">
                <a:latin typeface="Calibri" panose="020F0502020204030204" pitchFamily="34" charset="0"/>
              </a:rPr>
              <a:t>also describes how to plan and conduct the meetings or teleconferences and at which specific points in the measure development process the TEP should be engaged. </a:t>
            </a:r>
          </a:p>
          <a:p>
            <a:endParaRPr lang="en-US" dirty="0">
              <a:latin typeface="Calibri" panose="020F0502020204030204" pitchFamily="34" charset="0"/>
            </a:endParaRPr>
          </a:p>
          <a:p>
            <a:r>
              <a:rPr lang="en-US" dirty="0">
                <a:latin typeface="Calibri" panose="020F0502020204030204" pitchFamily="34" charset="0"/>
              </a:rPr>
              <a:t>For example, a best practice</a:t>
            </a:r>
            <a:r>
              <a:rPr lang="en-US" baseline="0" dirty="0">
                <a:latin typeface="Calibri" panose="020F0502020204030204" pitchFamily="34" charset="0"/>
              </a:rPr>
              <a:t> to obtain </a:t>
            </a:r>
            <a:r>
              <a:rPr lang="en-US" dirty="0">
                <a:latin typeface="Calibri" panose="020F0502020204030204" pitchFamily="34" charset="0"/>
              </a:rPr>
              <a:t>engagement and participation is to assign </a:t>
            </a:r>
            <a:r>
              <a:rPr lang="en-US" baseline="0" dirty="0">
                <a:latin typeface="Calibri" panose="020F0502020204030204" pitchFamily="34" charset="0"/>
              </a:rPr>
              <a:t>a mentor to person and caregiver participants to make sure they receive the printed materials in advance of the meetings or teleconference calls, understand the technical terms and jargon, and can join the Web teleconference or meeting. </a:t>
            </a:r>
          </a:p>
          <a:p>
            <a:endParaRPr lang="en-US" dirty="0">
              <a:effectLst>
                <a:glow>
                  <a:srgbClr val="000000"/>
                </a:glow>
                <a:outerShdw sx="0" sy="0">
                  <a:srgbClr val="000000"/>
                </a:outerShdw>
                <a:reflection stA="0" endPos="0" fadeDir="0" sx="0" sy="0"/>
              </a:effectLst>
              <a:latin typeface="Calibri" panose="020F0502020204030204" pitchFamily="34" charset="0"/>
            </a:endParaRPr>
          </a:p>
          <a:p>
            <a:r>
              <a:rPr lang="en-US" dirty="0">
                <a:effectLst>
                  <a:glow>
                    <a:srgbClr val="000000"/>
                  </a:glow>
                  <a:outerShdw sx="0" sy="0">
                    <a:srgbClr val="000000"/>
                  </a:outerShdw>
                  <a:reflection stA="0" endPos="0" fadeDir="0" sx="0" sy="0"/>
                </a:effectLst>
                <a:latin typeface="Calibri" panose="020F0502020204030204" pitchFamily="34" charset="0"/>
              </a:rPr>
              <a:t>A balanced TEP membership will have participants with relevant and diverse expertise (Clinical Content, Performance Measurement, or Medical Coding and Informatics), from different geographic areas, with a diversity of experience in different types of organizations (not affiliated predominately from one organization).  The goal is to create a  TEP membership with differing points of view</a:t>
            </a:r>
          </a:p>
          <a:p>
            <a:endParaRPr lang="en-US" dirty="0">
              <a:effectLst>
                <a:glow>
                  <a:srgbClr val="000000"/>
                </a:glow>
                <a:outerShdw sx="0" sy="0">
                  <a:srgbClr val="000000"/>
                </a:outerShdw>
                <a:reflection stA="0" endPos="0" fadeDir="0" sx="0" sy="0"/>
              </a:effectLst>
              <a:latin typeface="Calibri" panose="020F0502020204030204" pitchFamily="34" charset="0"/>
            </a:endParaRPr>
          </a:p>
          <a:p>
            <a:pPr defTabSz="919892">
              <a:defRPr/>
            </a:pPr>
            <a:r>
              <a:rPr lang="en-US" dirty="0">
                <a:effectLst>
                  <a:glow>
                    <a:srgbClr val="000000"/>
                  </a:glow>
                  <a:outerShdw sx="0" sy="0">
                    <a:srgbClr val="000000"/>
                  </a:outerShdw>
                  <a:reflection stA="0" endPos="0" fadeDir="0" sx="0" sy="0"/>
                </a:effectLst>
                <a:latin typeface="Calibri" panose="020F0502020204030204" pitchFamily="34" charset="0"/>
              </a:rPr>
              <a:t>TEP input will occur throughout the Measure Development Lifecycle and the Blueprint suggests particular points along the way.  </a:t>
            </a:r>
            <a:r>
              <a:rPr lang="en-US" b="1" dirty="0">
                <a:effectLst>
                  <a:glow>
                    <a:srgbClr val="000000"/>
                  </a:glow>
                  <a:outerShdw sx="0" sy="0">
                    <a:srgbClr val="000000"/>
                  </a:outerShdw>
                  <a:reflection stA="0" endPos="0" fadeDir="0" sx="0" sy="0"/>
                </a:effectLst>
                <a:latin typeface="Calibri" panose="020F0502020204030204" pitchFamily="34" charset="0"/>
              </a:rPr>
              <a:t>For Measure Conceptualization</a:t>
            </a:r>
            <a:r>
              <a:rPr lang="en-US" dirty="0">
                <a:effectLst>
                  <a:glow>
                    <a:srgbClr val="000000"/>
                  </a:glow>
                  <a:outerShdw sx="0" sy="0">
                    <a:srgbClr val="000000"/>
                  </a:outerShdw>
                  <a:reflection stA="0" endPos="0" fadeDir="0" sx="0" sy="0"/>
                </a:effectLst>
                <a:latin typeface="Calibri" panose="020F0502020204030204" pitchFamily="34" charset="0"/>
              </a:rPr>
              <a:t>, person and caregiver input is </a:t>
            </a:r>
            <a:r>
              <a:rPr lang="en-US" b="1" dirty="0">
                <a:effectLst>
                  <a:glow>
                    <a:srgbClr val="000000"/>
                  </a:glow>
                  <a:outerShdw sx="0" sy="0">
                    <a:srgbClr val="000000"/>
                  </a:outerShdw>
                  <a:reflection stA="0" endPos="0" fadeDir="0" sx="0" sy="0"/>
                </a:effectLst>
                <a:latin typeface="Calibri" panose="020F0502020204030204" pitchFamily="34" charset="0"/>
              </a:rPr>
              <a:t>required</a:t>
            </a:r>
            <a:r>
              <a:rPr lang="en-US" dirty="0">
                <a:effectLst>
                  <a:glow>
                    <a:srgbClr val="000000"/>
                  </a:glow>
                  <a:outerShdw sx="0" sy="0">
                    <a:srgbClr val="000000"/>
                  </a:outerShdw>
                  <a:reflection stA="0" endPos="0" fadeDir="0" sx="0" sy="0"/>
                </a:effectLst>
                <a:latin typeface="Calibri" panose="020F0502020204030204" pitchFamily="34" charset="0"/>
              </a:rPr>
              <a:t> in the early discussions about the importance and usability of measures or concepts from the environmental scan, but person and caregiver input is </a:t>
            </a:r>
            <a:r>
              <a:rPr lang="en-US" b="1" dirty="0">
                <a:effectLst>
                  <a:glow>
                    <a:srgbClr val="000000"/>
                  </a:glow>
                  <a:outerShdw sx="0" sy="0">
                    <a:srgbClr val="000000"/>
                  </a:outerShdw>
                  <a:reflection stA="0" endPos="0" fadeDir="0" sx="0" sy="0"/>
                </a:effectLst>
                <a:latin typeface="Calibri" panose="020F0502020204030204" pitchFamily="34" charset="0"/>
              </a:rPr>
              <a:t>optional</a:t>
            </a:r>
            <a:r>
              <a:rPr lang="en-US" dirty="0">
                <a:effectLst>
                  <a:glow>
                    <a:srgbClr val="000000"/>
                  </a:glow>
                  <a:outerShdw sx="0" sy="0">
                    <a:srgbClr val="000000"/>
                  </a:outerShdw>
                  <a:reflection stA="0" endPos="0" fadeDir="0" sx="0" sy="0"/>
                </a:effectLst>
                <a:latin typeface="Calibri" panose="020F0502020204030204" pitchFamily="34" charset="0"/>
              </a:rPr>
              <a:t> for the more technical discussions about the feasibility and scientific acceptability of the data elements that go into a measure.</a:t>
            </a:r>
          </a:p>
          <a:p>
            <a:endParaRPr lang="en-US" dirty="0">
              <a:effectLst>
                <a:glow>
                  <a:srgbClr val="000000"/>
                </a:glow>
                <a:outerShdw sx="0" sy="0">
                  <a:srgbClr val="000000"/>
                </a:outerShdw>
                <a:reflection stA="0" endPos="0" fadeDir="0" sx="0" sy="0"/>
              </a:effectLst>
            </a:endParaRPr>
          </a:p>
          <a:p>
            <a:pPr lvl="0" fontAlgn="base"/>
            <a:endParaRPr lang="en-US" dirty="0">
              <a:effectLst>
                <a:glow>
                  <a:srgbClr val="000000"/>
                </a:glow>
                <a:outerShdw sx="0" sy="0">
                  <a:srgbClr val="000000"/>
                </a:outerShdw>
                <a:reflection stA="0" endPos="0" fadeDir="0" sx="0" sy="0"/>
              </a:effectLst>
            </a:endParaRPr>
          </a:p>
          <a:p>
            <a:endParaRPr lang="en-US" dirty="0"/>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14</a:t>
            </a:fld>
            <a:endParaRPr lang="en-US"/>
          </a:p>
        </p:txBody>
      </p:sp>
    </p:spTree>
    <p:extLst>
      <p:ext uri="{BB962C8B-B14F-4D97-AF65-F5344CB8AC3E}">
        <p14:creationId xmlns:p14="http://schemas.microsoft.com/office/powerpoint/2010/main" val="2402121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Calibri" panose="020F0502020204030204" pitchFamily="34" charset="0"/>
              </a:rPr>
              <a:t>Following the posting of the TEP Summary Report, an open Public Comment period occurs to encourage additional feedback to inform candidate measure selection</a:t>
            </a:r>
            <a:r>
              <a:rPr lang="en-US" baseline="0" dirty="0">
                <a:latin typeface="Calibri" panose="020F0502020204030204" pitchFamily="34" charset="0"/>
              </a:rPr>
              <a:t> of the second phase of measure development. </a:t>
            </a:r>
          </a:p>
          <a:p>
            <a:endParaRPr lang="en-US" baseline="0" dirty="0">
              <a:latin typeface="Calibri" panose="020F0502020204030204" pitchFamily="34" charset="0"/>
            </a:endParaRPr>
          </a:p>
          <a:p>
            <a:r>
              <a:rPr lang="en-US" dirty="0">
                <a:latin typeface="Calibri" panose="020F0502020204030204" pitchFamily="34" charset="0"/>
              </a:rPr>
              <a:t>The public comment process ensures that measures are developed:</a:t>
            </a:r>
          </a:p>
          <a:p>
            <a:pPr lvl="2">
              <a:spcBef>
                <a:spcPts val="1183"/>
              </a:spcBef>
            </a:pPr>
            <a:r>
              <a:rPr lang="en-US" dirty="0">
                <a:latin typeface="Calibri" panose="020F0502020204030204" pitchFamily="34" charset="0"/>
              </a:rPr>
              <a:t>Using a </a:t>
            </a:r>
            <a:r>
              <a:rPr lang="en-US" b="1" dirty="0">
                <a:latin typeface="Calibri" panose="020F0502020204030204" pitchFamily="34" charset="0"/>
              </a:rPr>
              <a:t>coherent and transparent process</a:t>
            </a:r>
          </a:p>
          <a:p>
            <a:pPr lvl="2">
              <a:spcBef>
                <a:spcPts val="1183"/>
              </a:spcBef>
            </a:pPr>
            <a:r>
              <a:rPr lang="en-US" dirty="0">
                <a:latin typeface="Calibri" panose="020F0502020204030204" pitchFamily="34" charset="0"/>
              </a:rPr>
              <a:t>From the </a:t>
            </a:r>
            <a:r>
              <a:rPr lang="en-US" b="1" dirty="0">
                <a:latin typeface="Calibri" panose="020F0502020204030204" pitchFamily="34" charset="0"/>
              </a:rPr>
              <a:t>widest array of interested parties</a:t>
            </a:r>
          </a:p>
          <a:p>
            <a:pPr lvl="2">
              <a:spcBef>
                <a:spcPts val="1183"/>
              </a:spcBef>
            </a:pPr>
            <a:r>
              <a:rPr lang="en-US" dirty="0">
                <a:latin typeface="Calibri" panose="020F0502020204030204" pitchFamily="34" charset="0"/>
              </a:rPr>
              <a:t>With </a:t>
            </a:r>
            <a:r>
              <a:rPr lang="en-US" b="1" dirty="0">
                <a:latin typeface="Calibri" panose="020F0502020204030204" pitchFamily="34" charset="0"/>
              </a:rPr>
              <a:t>balanced input </a:t>
            </a:r>
            <a:r>
              <a:rPr lang="en-US" dirty="0">
                <a:latin typeface="Calibri" panose="020F0502020204030204" pitchFamily="34" charset="0"/>
              </a:rPr>
              <a:t>from relevant stakeholders and other interested parties </a:t>
            </a:r>
          </a:p>
          <a:p>
            <a:pPr lvl="2">
              <a:spcBef>
                <a:spcPts val="1183"/>
              </a:spcBef>
            </a:pPr>
            <a:r>
              <a:rPr lang="en-US" dirty="0">
                <a:latin typeface="Calibri" panose="020F0502020204030204" pitchFamily="34" charset="0"/>
              </a:rPr>
              <a:t>Offering </a:t>
            </a:r>
            <a:r>
              <a:rPr lang="en-US" b="1" dirty="0">
                <a:latin typeface="Calibri" panose="020F0502020204030204" pitchFamily="34" charset="0"/>
              </a:rPr>
              <a:t>critical suggestions </a:t>
            </a:r>
            <a:r>
              <a:rPr lang="en-US" dirty="0">
                <a:latin typeface="Calibri" panose="020F0502020204030204" pitchFamily="34" charset="0"/>
              </a:rPr>
              <a:t>that may not have been previously considered by the measure contractor and/or the TEP</a:t>
            </a: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15</a:t>
            </a:fld>
            <a:endParaRPr lang="en-US"/>
          </a:p>
        </p:txBody>
      </p:sp>
    </p:spTree>
    <p:extLst>
      <p:ext uri="{BB962C8B-B14F-4D97-AF65-F5344CB8AC3E}">
        <p14:creationId xmlns:p14="http://schemas.microsoft.com/office/powerpoint/2010/main" val="1208533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48640" y="4389399"/>
            <a:ext cx="5970494" cy="4550206"/>
          </a:xfrm>
        </p:spPr>
        <p:txBody>
          <a:bodyPr>
            <a:normAutofit/>
          </a:bodyPr>
          <a:lstStyle/>
          <a:p>
            <a:pPr defTabSz="919892">
              <a:defRPr/>
            </a:pPr>
            <a:r>
              <a:rPr lang="en-US" dirty="0">
                <a:latin typeface="Calibri" panose="020F0502020204030204" pitchFamily="34" charset="0"/>
              </a:rPr>
              <a:t>The TEP provides input on all of the measure</a:t>
            </a:r>
            <a:r>
              <a:rPr lang="en-US" baseline="0" dirty="0">
                <a:latin typeface="Calibri" panose="020F0502020204030204" pitchFamily="34" charset="0"/>
              </a:rPr>
              <a:t> conceptualization steps</a:t>
            </a:r>
            <a:r>
              <a:rPr lang="en-US" dirty="0">
                <a:latin typeface="Calibri" panose="020F0502020204030204" pitchFamily="34" charset="0"/>
              </a:rPr>
              <a:t>:</a:t>
            </a:r>
            <a:r>
              <a:rPr lang="en-US" baseline="0" dirty="0">
                <a:latin typeface="Calibri" panose="020F0502020204030204" pitchFamily="34" charset="0"/>
              </a:rPr>
              <a:t>  </a:t>
            </a:r>
          </a:p>
          <a:p>
            <a:pPr marL="168998" indent="-168998" defTabSz="919892">
              <a:buFont typeface="Arial" panose="020B0604020202020204" pitchFamily="34" charset="0"/>
              <a:buChar char="•"/>
              <a:defRPr/>
            </a:pPr>
            <a:r>
              <a:rPr lang="en-US" baseline="0" dirty="0">
                <a:latin typeface="Calibri" panose="020F0502020204030204" pitchFamily="34" charset="0"/>
              </a:rPr>
              <a:t>An environmental scan to see what measures already exist and what needs for measures have been identified.  It </a:t>
            </a:r>
            <a:r>
              <a:rPr lang="en-US" dirty="0">
                <a:latin typeface="Calibri" panose="020F0502020204030204" pitchFamily="34" charset="0"/>
              </a:rPr>
              <a:t>includes a literature review, clinical practice guidelines review, a search for existing and related measures</a:t>
            </a:r>
            <a:r>
              <a:rPr lang="en-US" baseline="0" dirty="0">
                <a:latin typeface="Calibri" panose="020F0502020204030204" pitchFamily="34" charset="0"/>
              </a:rPr>
              <a:t>; </a:t>
            </a:r>
            <a:r>
              <a:rPr lang="en-US" b="1" baseline="0" dirty="0">
                <a:latin typeface="Calibri" panose="020F0502020204030204" pitchFamily="34" charset="0"/>
              </a:rPr>
              <a:t>For </a:t>
            </a:r>
            <a:r>
              <a:rPr lang="en-US" b="1" baseline="0" dirty="0" err="1">
                <a:latin typeface="Calibri" panose="020F0502020204030204" pitchFamily="34" charset="0"/>
              </a:rPr>
              <a:t>eMeasures</a:t>
            </a:r>
            <a:r>
              <a:rPr lang="en-US" b="1" baseline="0" dirty="0">
                <a:latin typeface="Calibri" panose="020F0502020204030204" pitchFamily="34" charset="0"/>
              </a:rPr>
              <a:t>, there is the </a:t>
            </a:r>
            <a:r>
              <a:rPr lang="en-US" b="1" baseline="0" dirty="0" err="1">
                <a:latin typeface="Calibri" panose="020F0502020204030204" pitchFamily="34" charset="0"/>
              </a:rPr>
              <a:t>eCQM</a:t>
            </a:r>
            <a:r>
              <a:rPr lang="en-US" b="1" baseline="0" dirty="0">
                <a:latin typeface="Calibri" panose="020F0502020204030204" pitchFamily="34" charset="0"/>
              </a:rPr>
              <a:t> Library and National Library of Medicine Value Set Authority Center to check.</a:t>
            </a:r>
            <a:endParaRPr lang="en-US" baseline="0" dirty="0">
              <a:latin typeface="Calibri" panose="020F0502020204030204" pitchFamily="34" charset="0"/>
            </a:endParaRPr>
          </a:p>
          <a:p>
            <a:pPr marL="168998" indent="-168998" defTabSz="919892">
              <a:buFont typeface="Arial" panose="020B0604020202020204" pitchFamily="34" charset="0"/>
              <a:buChar char="•"/>
              <a:defRPr/>
            </a:pPr>
            <a:r>
              <a:rPr lang="en-US" baseline="0" dirty="0">
                <a:latin typeface="Calibri" panose="020F0502020204030204" pitchFamily="34" charset="0"/>
              </a:rPr>
              <a:t>A Gap Analysis to compare what, according to the conceptual framework, is needed with what exists; </a:t>
            </a:r>
          </a:p>
          <a:p>
            <a:pPr marL="168998" indent="-168998" defTabSz="919892">
              <a:buFont typeface="Arial" panose="020B0604020202020204" pitchFamily="34" charset="0"/>
              <a:buChar char="•"/>
              <a:defRPr/>
            </a:pPr>
            <a:r>
              <a:rPr lang="en-US" baseline="0" dirty="0">
                <a:latin typeface="Calibri" panose="020F0502020204030204" pitchFamily="34" charset="0"/>
              </a:rPr>
              <a:t>An Empirical Analysis (possibly) to test feasibility issues (accuracy, standardization) and </a:t>
            </a:r>
            <a:r>
              <a:rPr lang="en-US" dirty="0">
                <a:latin typeface="Calibri" panose="020F0502020204030204" pitchFamily="34" charset="0"/>
              </a:rPr>
              <a:t>provide quantitative evidence for inclusion or exclusion of a particular set of populations or geographic regions or other considerations for the development of the measure</a:t>
            </a:r>
            <a:r>
              <a:rPr lang="en-US" baseline="0" dirty="0">
                <a:latin typeface="Calibri" panose="020F0502020204030204" pitchFamily="34" charset="0"/>
              </a:rPr>
              <a:t>; and, </a:t>
            </a:r>
          </a:p>
          <a:p>
            <a:pPr marL="168998" indent="-168998" defTabSz="919892">
              <a:buFont typeface="Arial" panose="020B0604020202020204" pitchFamily="34" charset="0"/>
              <a:buChar char="•"/>
              <a:defRPr/>
            </a:pPr>
            <a:r>
              <a:rPr lang="en-US" baseline="0" dirty="0">
                <a:latin typeface="Calibri" panose="020F0502020204030204" pitchFamily="34" charset="0"/>
              </a:rPr>
              <a:t>Designing a Business Case to estimate the return on investment.  </a:t>
            </a:r>
          </a:p>
          <a:p>
            <a:pPr defTabSz="919892">
              <a:defRPr/>
            </a:pPr>
            <a:endParaRPr lang="en-US" baseline="0" dirty="0">
              <a:latin typeface="Calibri" panose="020F0502020204030204" pitchFamily="34" charset="0"/>
            </a:endParaRPr>
          </a:p>
          <a:p>
            <a:pPr defTabSz="919892">
              <a:defRPr/>
            </a:pPr>
            <a:r>
              <a:rPr lang="en-US" baseline="0" dirty="0">
                <a:latin typeface="Calibri" panose="020F0502020204030204" pitchFamily="34" charset="0"/>
              </a:rPr>
              <a:t>As illustrated in the figure, throughout the process input is obtained from stakeholders in the Technical Expert Panel (TEP).  Input also is obtained more broadly from the public through Public Comment calls.  </a:t>
            </a:r>
            <a:r>
              <a:rPr lang="en-US" dirty="0">
                <a:latin typeface="Calibri" panose="020F0502020204030204" pitchFamily="34" charset="0"/>
              </a:rPr>
              <a:t>The process flow may be cyclical and iterative as the candidate measure list is narrowed. </a:t>
            </a:r>
            <a:r>
              <a:rPr lang="en-US" baseline="0" dirty="0">
                <a:latin typeface="Calibri" panose="020F0502020204030204" pitchFamily="34" charset="0"/>
              </a:rPr>
              <a:t>  </a:t>
            </a:r>
            <a:endParaRPr lang="en-US" dirty="0">
              <a:latin typeface="Calibri" panose="020F0502020204030204" pitchFamily="34" charset="0"/>
            </a:endParaRPr>
          </a:p>
          <a:p>
            <a:pPr defTabSz="919892">
              <a:defRPr/>
            </a:pPr>
            <a:endParaRPr lang="en-US" dirty="0">
              <a:latin typeface="Calibri" panose="020F0502020204030204" pitchFamily="34" charset="0"/>
            </a:endParaRPr>
          </a:p>
          <a:p>
            <a:pPr defTabSz="919892">
              <a:defRPr/>
            </a:pPr>
            <a:r>
              <a:rPr lang="en-US" dirty="0">
                <a:latin typeface="Calibri" panose="020F0502020204030204" pitchFamily="34" charset="0"/>
              </a:rPr>
              <a:t>For</a:t>
            </a:r>
            <a:r>
              <a:rPr lang="en-US" baseline="0" dirty="0">
                <a:latin typeface="Calibri" panose="020F0502020204030204" pitchFamily="34" charset="0"/>
              </a:rPr>
              <a:t> example, i</a:t>
            </a:r>
            <a:r>
              <a:rPr lang="en-US" dirty="0">
                <a:latin typeface="Calibri" panose="020F0502020204030204" pitchFamily="34" charset="0"/>
              </a:rPr>
              <a:t>f the </a:t>
            </a:r>
            <a:r>
              <a:rPr lang="en-US" baseline="0" dirty="0">
                <a:latin typeface="Calibri" panose="020F0502020204030204" pitchFamily="34" charset="0"/>
              </a:rPr>
              <a:t>environmental scan does not identify a sufficient number of measures, then a Call for Measures will be posted on the CMS website and relevant stakeholder organizations will be notified about the Call for Measures.</a:t>
            </a:r>
            <a:endParaRPr lang="en-US" dirty="0">
              <a:latin typeface="Calibri" panose="020F0502020204030204" pitchFamily="34" charset="0"/>
            </a:endParaRPr>
          </a:p>
          <a:p>
            <a:pPr defTabSz="919892">
              <a:defRPr/>
            </a:pPr>
            <a:endParaRPr lang="en-US" dirty="0">
              <a:latin typeface="Calibri" panose="020F0502020204030204" pitchFamily="34" charset="0"/>
            </a:endParaRPr>
          </a:p>
          <a:p>
            <a:pPr defTabSz="919892">
              <a:defRPr/>
            </a:pPr>
            <a:r>
              <a:rPr lang="en-US" dirty="0">
                <a:latin typeface="Calibri" panose="020F0502020204030204" pitchFamily="34" charset="0"/>
              </a:rPr>
              <a:t>The end product is a list of concepts to be developed.</a:t>
            </a:r>
          </a:p>
          <a:p>
            <a:endParaRPr lang="en-US" dirty="0">
              <a:latin typeface="Calibri" panose="020F0502020204030204" pitchFamily="34" charset="0"/>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16</a:t>
            </a:fld>
            <a:endParaRPr lang="en-US" dirty="0"/>
          </a:p>
        </p:txBody>
      </p:sp>
    </p:spTree>
    <p:extLst>
      <p:ext uri="{BB962C8B-B14F-4D97-AF65-F5344CB8AC3E}">
        <p14:creationId xmlns:p14="http://schemas.microsoft.com/office/powerpoint/2010/main" val="4187594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panose="020F0502020204030204" pitchFamily="34" charset="0"/>
              </a:rPr>
              <a:t>There are multiple deliverables f</a:t>
            </a:r>
            <a:r>
              <a:rPr lang="en-US" dirty="0">
                <a:latin typeface="Calibri" panose="020F0502020204030204" pitchFamily="34" charset="0"/>
              </a:rPr>
              <a:t>or each key component of the Conceptualization</a:t>
            </a:r>
            <a:r>
              <a:rPr lang="en-US" baseline="0" dirty="0">
                <a:latin typeface="Calibri" panose="020F0502020204030204" pitchFamily="34" charset="0"/>
              </a:rPr>
              <a:t> step—Information Gathering, TEP, and Public Comment.  Together, these will provide the evidence base for the measure and the basic elements of the measure.</a:t>
            </a:r>
          </a:p>
          <a:p>
            <a:endParaRPr lang="en-US" baseline="0" dirty="0">
              <a:latin typeface="Calibri" panose="020F0502020204030204" pitchFamily="34" charset="0"/>
            </a:endParaRPr>
          </a:p>
          <a:p>
            <a:pPr defTabSz="901324">
              <a:defRPr/>
            </a:pPr>
            <a:r>
              <a:rPr lang="en-US" dirty="0">
                <a:latin typeface="Calibri" panose="020F0502020204030204" pitchFamily="34" charset="0"/>
              </a:rPr>
              <a:t>For example, one of the deliverables listed under Information Gathering, </a:t>
            </a:r>
            <a:r>
              <a:rPr lang="en-US" b="1" dirty="0">
                <a:latin typeface="Calibri" panose="020F0502020204030204" pitchFamily="34" charset="0"/>
              </a:rPr>
              <a:t>Measure Documentation</a:t>
            </a:r>
            <a:r>
              <a:rPr lang="en-US" dirty="0">
                <a:latin typeface="Calibri" panose="020F0502020204030204" pitchFamily="34" charset="0"/>
              </a:rPr>
              <a:t>, </a:t>
            </a:r>
            <a:r>
              <a:rPr lang="en-US" baseline="0" dirty="0">
                <a:latin typeface="Calibri" panose="020F0502020204030204" pitchFamily="34" charset="0"/>
              </a:rPr>
              <a:t>includes the </a:t>
            </a:r>
            <a:r>
              <a:rPr lang="en-US" b="1" baseline="0" dirty="0">
                <a:latin typeface="Calibri" panose="020F0502020204030204" pitchFamily="34" charset="0"/>
              </a:rPr>
              <a:t>Measure Information Form </a:t>
            </a:r>
            <a:r>
              <a:rPr lang="en-US" baseline="0" dirty="0">
                <a:latin typeface="Calibri" panose="020F0502020204030204" pitchFamily="34" charset="0"/>
              </a:rPr>
              <a:t>and the </a:t>
            </a:r>
            <a:r>
              <a:rPr lang="en-US" b="1" baseline="0" dirty="0">
                <a:latin typeface="Calibri" panose="020F0502020204030204" pitchFamily="34" charset="0"/>
              </a:rPr>
              <a:t>Measure Justification Form</a:t>
            </a:r>
            <a:r>
              <a:rPr lang="en-US" baseline="0" dirty="0">
                <a:latin typeface="Calibri" panose="020F0502020204030204" pitchFamily="34" charset="0"/>
              </a:rPr>
              <a:t> </a:t>
            </a:r>
            <a:r>
              <a:rPr lang="en-US" dirty="0">
                <a:latin typeface="Calibri" panose="020F0502020204030204" pitchFamily="34" charset="0"/>
              </a:rPr>
              <a:t>for</a:t>
            </a:r>
            <a:r>
              <a:rPr lang="en-US" baseline="0" dirty="0">
                <a:latin typeface="Calibri" panose="020F0502020204030204" pitchFamily="34" charset="0"/>
              </a:rPr>
              <a:t> Non-</a:t>
            </a:r>
            <a:r>
              <a:rPr lang="en-US" baseline="0" dirty="0" err="1">
                <a:latin typeface="Calibri" panose="020F0502020204030204" pitchFamily="34" charset="0"/>
              </a:rPr>
              <a:t>eMeasures</a:t>
            </a:r>
            <a:r>
              <a:rPr lang="en-US" baseline="0" dirty="0">
                <a:latin typeface="Calibri" panose="020F0502020204030204" pitchFamily="34" charset="0"/>
              </a:rPr>
              <a:t>.  These forms are aligned with </a:t>
            </a:r>
            <a:r>
              <a:rPr lang="en-US" dirty="0">
                <a:latin typeface="Calibri" panose="020F0502020204030204" pitchFamily="34" charset="0"/>
              </a:rPr>
              <a:t>NQF submission, so they can be used as drafts prior to NQF submission.   </a:t>
            </a:r>
          </a:p>
          <a:p>
            <a:pPr defTabSz="901324">
              <a:defRPr/>
            </a:pPr>
            <a:endParaRPr lang="en-US" dirty="0">
              <a:latin typeface="Calibri" panose="020F0502020204030204" pitchFamily="34" charset="0"/>
            </a:endParaRPr>
          </a:p>
          <a:p>
            <a:pPr defTabSz="901324">
              <a:defRPr/>
            </a:pPr>
            <a:r>
              <a:rPr lang="en-US" dirty="0">
                <a:latin typeface="Calibri" panose="020F0502020204030204" pitchFamily="34" charset="0"/>
              </a:rPr>
              <a:t>The measure documentation for </a:t>
            </a:r>
            <a:r>
              <a:rPr lang="en-US" dirty="0" err="1">
                <a:latin typeface="Calibri" panose="020F0502020204030204" pitchFamily="34" charset="0"/>
              </a:rPr>
              <a:t>eMeasures</a:t>
            </a:r>
            <a:r>
              <a:rPr lang="en-US" dirty="0">
                <a:latin typeface="Calibri" panose="020F0502020204030204" pitchFamily="34" charset="0"/>
              </a:rPr>
              <a:t> includes the same types of information but in a different format.  For </a:t>
            </a:r>
            <a:r>
              <a:rPr lang="en-US" dirty="0" err="1">
                <a:latin typeface="Calibri" panose="020F0502020204030204" pitchFamily="34" charset="0"/>
              </a:rPr>
              <a:t>eMeasures</a:t>
            </a:r>
            <a:r>
              <a:rPr lang="en-US" dirty="0">
                <a:latin typeface="Calibri" panose="020F0502020204030204" pitchFamily="34" charset="0"/>
              </a:rPr>
              <a:t>, the </a:t>
            </a:r>
            <a:r>
              <a:rPr lang="en-US" b="1" dirty="0">
                <a:latin typeface="Calibri" panose="020F0502020204030204" pitchFamily="34" charset="0"/>
              </a:rPr>
              <a:t>Measure Authoring Tool (MAT) </a:t>
            </a:r>
            <a:r>
              <a:rPr lang="en-US" dirty="0">
                <a:latin typeface="Calibri" panose="020F0502020204030204" pitchFamily="34" charset="0"/>
              </a:rPr>
              <a:t>helps contractors create and harmonize the electronic specifications and create the necessary electronic files.  </a:t>
            </a:r>
          </a:p>
          <a:p>
            <a:pPr defTabSz="901324">
              <a:defRPr/>
            </a:pPr>
            <a:endParaRPr lang="en-US" dirty="0">
              <a:latin typeface="Calibri" panose="020F0502020204030204" pitchFamily="34" charset="0"/>
            </a:endParaRPr>
          </a:p>
          <a:p>
            <a:pPr defTabSz="901324">
              <a:defRPr/>
            </a:pPr>
            <a:r>
              <a:rPr lang="en-US" dirty="0">
                <a:latin typeface="Calibri" panose="020F0502020204030204" pitchFamily="34" charset="0"/>
              </a:rPr>
              <a:t>For both</a:t>
            </a:r>
            <a:r>
              <a:rPr lang="en-US" baseline="0" dirty="0">
                <a:latin typeface="Calibri" panose="020F0502020204030204" pitchFamily="34" charset="0"/>
              </a:rPr>
              <a:t> non-</a:t>
            </a:r>
            <a:r>
              <a:rPr lang="en-US" baseline="0" dirty="0" err="1">
                <a:latin typeface="Calibri" panose="020F0502020204030204" pitchFamily="34" charset="0"/>
              </a:rPr>
              <a:t>eMeasures</a:t>
            </a:r>
            <a:r>
              <a:rPr lang="en-US" baseline="0" dirty="0">
                <a:latin typeface="Calibri" panose="020F0502020204030204" pitchFamily="34" charset="0"/>
              </a:rPr>
              <a:t> and </a:t>
            </a:r>
            <a:r>
              <a:rPr lang="en-US" baseline="0" dirty="0" err="1">
                <a:latin typeface="Calibri" panose="020F0502020204030204" pitchFamily="34" charset="0"/>
              </a:rPr>
              <a:t>eMeasures</a:t>
            </a:r>
            <a:r>
              <a:rPr lang="en-US" baseline="0" dirty="0">
                <a:latin typeface="Calibri" panose="020F0502020204030204" pitchFamily="34" charset="0"/>
              </a:rPr>
              <a:t>, Measure Documentation is b</a:t>
            </a:r>
            <a:r>
              <a:rPr lang="en-US" dirty="0">
                <a:latin typeface="Calibri" panose="020F0502020204030204" pitchFamily="34" charset="0"/>
              </a:rPr>
              <a:t>egun</a:t>
            </a:r>
            <a:r>
              <a:rPr lang="en-US" baseline="0" dirty="0">
                <a:latin typeface="Calibri" panose="020F0502020204030204" pitchFamily="34" charset="0"/>
              </a:rPr>
              <a:t> during Conceptualization and then expanded and modified during the other phases of the Measure Lifecycle. </a:t>
            </a:r>
            <a:r>
              <a:rPr lang="en-US" dirty="0">
                <a:latin typeface="Calibri" panose="020F0502020204030204" pitchFamily="34" charset="0"/>
              </a:rPr>
              <a:t>Webinar 3</a:t>
            </a:r>
            <a:r>
              <a:rPr lang="en-US" baseline="0" dirty="0">
                <a:latin typeface="Calibri" panose="020F0502020204030204" pitchFamily="34" charset="0"/>
              </a:rPr>
              <a:t> will go into more detail about how specifications are developed for non-</a:t>
            </a:r>
            <a:r>
              <a:rPr lang="en-US" baseline="0" dirty="0" err="1">
                <a:latin typeface="Calibri" panose="020F0502020204030204" pitchFamily="34" charset="0"/>
              </a:rPr>
              <a:t>eMeasures</a:t>
            </a:r>
            <a:r>
              <a:rPr lang="en-US" baseline="0" dirty="0">
                <a:latin typeface="Calibri" panose="020F0502020204030204" pitchFamily="34" charset="0"/>
              </a:rPr>
              <a:t> and </a:t>
            </a:r>
            <a:r>
              <a:rPr lang="en-US" baseline="0" dirty="0" err="1">
                <a:latin typeface="Calibri" panose="020F0502020204030204" pitchFamily="34" charset="0"/>
              </a:rPr>
              <a:t>eMeasures</a:t>
            </a:r>
            <a:r>
              <a:rPr lang="en-US" baseline="0" dirty="0">
                <a:latin typeface="Calibri" panose="020F0502020204030204" pitchFamily="34" charset="0"/>
              </a:rPr>
              <a:t>.</a:t>
            </a:r>
          </a:p>
          <a:p>
            <a:pPr defTabSz="901324">
              <a:defRPr/>
            </a:pPr>
            <a:endParaRPr lang="en-US" baseline="0" dirty="0">
              <a:latin typeface="Calibri" panose="020F0502020204030204" pitchFamily="34" charset="0"/>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17</a:t>
            </a:fld>
            <a:endParaRPr lang="en-US"/>
          </a:p>
        </p:txBody>
      </p:sp>
    </p:spTree>
    <p:extLst>
      <p:ext uri="{BB962C8B-B14F-4D97-AF65-F5344CB8AC3E}">
        <p14:creationId xmlns:p14="http://schemas.microsoft.com/office/powerpoint/2010/main" val="2853345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183"/>
              </a:spcBef>
            </a:pPr>
            <a:r>
              <a:rPr lang="en-US" dirty="0">
                <a:latin typeface="Calibri" panose="020F0502020204030204" pitchFamily="34" charset="0"/>
              </a:rPr>
              <a:t>To recap, this step begins with </a:t>
            </a:r>
            <a:r>
              <a:rPr lang="en-US" b="1" dirty="0">
                <a:latin typeface="Calibri" panose="020F0502020204030204" pitchFamily="34" charset="0"/>
              </a:rPr>
              <a:t>gathering information </a:t>
            </a:r>
            <a:r>
              <a:rPr lang="en-US" dirty="0">
                <a:latin typeface="Calibri" panose="020F0502020204030204" pitchFamily="34" charset="0"/>
              </a:rPr>
              <a:t>from an environmental scan to generate an initial list of measure concepts and to build a business case for the potential measures.</a:t>
            </a:r>
          </a:p>
          <a:p>
            <a:pPr>
              <a:spcBef>
                <a:spcPts val="1183"/>
              </a:spcBef>
            </a:pPr>
            <a:r>
              <a:rPr lang="en-US" b="1" dirty="0">
                <a:latin typeface="Calibri" panose="020F0502020204030204" pitchFamily="34" charset="0"/>
              </a:rPr>
              <a:t>Criteria for evaluating the measures </a:t>
            </a:r>
            <a:r>
              <a:rPr lang="en-US" dirty="0">
                <a:latin typeface="Calibri" panose="020F0502020204030204" pitchFamily="34" charset="0"/>
              </a:rPr>
              <a:t>are </a:t>
            </a:r>
          </a:p>
          <a:p>
            <a:pPr marL="228600" indent="233363">
              <a:buFont typeface="Arial" panose="020B0604020202020204" pitchFamily="34" charset="0"/>
              <a:buChar char="•"/>
            </a:pPr>
            <a:r>
              <a:rPr lang="en-US" dirty="0">
                <a:latin typeface="Calibri" panose="020F0502020204030204" pitchFamily="34" charset="0"/>
              </a:rPr>
              <a:t>importance to measure and report; </a:t>
            </a:r>
          </a:p>
          <a:p>
            <a:pPr marL="228600" indent="233363">
              <a:buFont typeface="Arial" panose="020B0604020202020204" pitchFamily="34" charset="0"/>
              <a:buChar char="•"/>
            </a:pPr>
            <a:r>
              <a:rPr lang="en-US" dirty="0">
                <a:latin typeface="Calibri" panose="020F0502020204030204" pitchFamily="34" charset="0"/>
              </a:rPr>
              <a:t>scientific acceptability of the measure properties; </a:t>
            </a:r>
          </a:p>
          <a:p>
            <a:pPr marL="228600" indent="233363">
              <a:buFont typeface="Arial" panose="020B0604020202020204" pitchFamily="34" charset="0"/>
              <a:buChar char="•"/>
            </a:pPr>
            <a:r>
              <a:rPr lang="en-US" dirty="0">
                <a:latin typeface="Calibri" panose="020F0502020204030204" pitchFamily="34" charset="0"/>
              </a:rPr>
              <a:t>feasibility; </a:t>
            </a:r>
          </a:p>
          <a:p>
            <a:pPr marL="228600" indent="233363">
              <a:buFont typeface="Arial" panose="020B0604020202020204" pitchFamily="34" charset="0"/>
              <a:buChar char="•"/>
            </a:pPr>
            <a:r>
              <a:rPr lang="en-US" dirty="0">
                <a:latin typeface="Calibri" panose="020F0502020204030204" pitchFamily="34" charset="0"/>
              </a:rPr>
              <a:t>usability and use; and </a:t>
            </a:r>
          </a:p>
          <a:p>
            <a:pPr marL="228600" indent="233363">
              <a:buFont typeface="Arial" panose="020B0604020202020204" pitchFamily="34" charset="0"/>
              <a:buChar char="•"/>
            </a:pPr>
            <a:r>
              <a:rPr lang="en-US" dirty="0">
                <a:latin typeface="Calibri" panose="020F0502020204030204" pitchFamily="34" charset="0"/>
              </a:rPr>
              <a:t>harmonization (making related measures uniform or compatible)  </a:t>
            </a:r>
          </a:p>
          <a:p>
            <a:pPr>
              <a:spcBef>
                <a:spcPts val="1183"/>
              </a:spcBef>
            </a:pPr>
            <a:r>
              <a:rPr lang="en-US" dirty="0">
                <a:latin typeface="Calibri" panose="020F0502020204030204" pitchFamily="34" charset="0"/>
              </a:rPr>
              <a:t>Stakeholders, including persons and/or caregivers and experts, comprise the </a:t>
            </a:r>
            <a:r>
              <a:rPr lang="en-US" b="1" dirty="0">
                <a:latin typeface="Calibri" panose="020F0502020204030204" pitchFamily="34" charset="0"/>
              </a:rPr>
              <a:t>Technical Expert Panel </a:t>
            </a:r>
            <a:r>
              <a:rPr lang="en-US" dirty="0">
                <a:latin typeface="Calibri" panose="020F0502020204030204" pitchFamily="34" charset="0"/>
              </a:rPr>
              <a:t>who, along with CMS Leadership, evaluate the measures and make recommendations </a:t>
            </a:r>
          </a:p>
          <a:p>
            <a:pPr>
              <a:spcBef>
                <a:spcPts val="1183"/>
              </a:spcBef>
            </a:pPr>
            <a:r>
              <a:rPr lang="en-US" dirty="0">
                <a:latin typeface="Calibri" panose="020F0502020204030204" pitchFamily="34" charset="0"/>
              </a:rPr>
              <a:t>Candidate measures are posted on the CMS website and </a:t>
            </a:r>
            <a:r>
              <a:rPr lang="en-US" b="1" dirty="0">
                <a:latin typeface="Calibri" panose="020F0502020204030204" pitchFamily="34" charset="0"/>
              </a:rPr>
              <a:t>Public Comment </a:t>
            </a:r>
            <a:r>
              <a:rPr lang="en-US" dirty="0">
                <a:latin typeface="Calibri" panose="020F0502020204030204" pitchFamily="34" charset="0"/>
              </a:rPr>
              <a:t>is solicited</a:t>
            </a:r>
          </a:p>
        </p:txBody>
      </p:sp>
      <p:sp>
        <p:nvSpPr>
          <p:cNvPr id="4" name="Slide Number Placeholder 3"/>
          <p:cNvSpPr>
            <a:spLocks noGrp="1"/>
          </p:cNvSpPr>
          <p:nvPr>
            <p:ph type="sldNum" sz="quarter" idx="10"/>
          </p:nvPr>
        </p:nvSpPr>
        <p:spPr/>
        <p:txBody>
          <a:bodyPr/>
          <a:lstStyle/>
          <a:p>
            <a:fld id="{73D31D18-E1DB-4558-A283-2543FD65B275}" type="slidenum">
              <a:rPr lang="en-US" smtClean="0"/>
              <a:pPr/>
              <a:t>18</a:t>
            </a:fld>
            <a:endParaRPr lang="en-US"/>
          </a:p>
        </p:txBody>
      </p:sp>
    </p:spTree>
    <p:extLst>
      <p:ext uri="{BB962C8B-B14F-4D97-AF65-F5344CB8AC3E}">
        <p14:creationId xmlns:p14="http://schemas.microsoft.com/office/powerpoint/2010/main" val="2211016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BP101 courses will be made available on the MMS website when available</a:t>
            </a:r>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19</a:t>
            </a:fld>
            <a:endParaRPr lang="en-US"/>
          </a:p>
        </p:txBody>
      </p:sp>
    </p:spTree>
    <p:extLst>
      <p:ext uri="{BB962C8B-B14F-4D97-AF65-F5344CB8AC3E}">
        <p14:creationId xmlns:p14="http://schemas.microsoft.com/office/powerpoint/2010/main" val="4089584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panose="020F0502020204030204" pitchFamily="34" charset="0"/>
              </a:rPr>
              <a:t>This is a “big picture” introduction to Measure Conceptualization.  See the</a:t>
            </a:r>
            <a:r>
              <a:rPr lang="en-US" baseline="0" dirty="0">
                <a:latin typeface="Calibri" panose="020F0502020204030204" pitchFamily="34" charset="0"/>
              </a:rPr>
              <a:t> latest version of the Blueprint </a:t>
            </a:r>
            <a:r>
              <a:rPr lang="en-US" dirty="0">
                <a:latin typeface="Calibri" panose="020F0502020204030204" pitchFamily="34" charset="0"/>
              </a:rPr>
              <a:t>for the details.  </a:t>
            </a:r>
          </a:p>
        </p:txBody>
      </p:sp>
      <p:sp>
        <p:nvSpPr>
          <p:cNvPr id="4" name="Slide Number Placeholder 3"/>
          <p:cNvSpPr>
            <a:spLocks noGrp="1"/>
          </p:cNvSpPr>
          <p:nvPr>
            <p:ph type="sldNum" sz="quarter" idx="10"/>
          </p:nvPr>
        </p:nvSpPr>
        <p:spPr/>
        <p:txBody>
          <a:bodyPr/>
          <a:lstStyle/>
          <a:p>
            <a:fld id="{73D31D18-E1DB-4558-A283-2543FD65B275}" type="slidenum">
              <a:rPr lang="en-US" smtClean="0"/>
              <a:pPr/>
              <a:t>2</a:t>
            </a:fld>
            <a:endParaRPr lang="en-US"/>
          </a:p>
        </p:txBody>
      </p:sp>
    </p:spTree>
    <p:extLst>
      <p:ext uri="{BB962C8B-B14F-4D97-AF65-F5344CB8AC3E}">
        <p14:creationId xmlns:p14="http://schemas.microsoft.com/office/powerpoint/2010/main" val="728950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89032"/>
            <a:ext cx="5486400" cy="4158377"/>
          </a:xfrm>
        </p:spPr>
        <p:txBody>
          <a:bodyPr/>
          <a:lstStyle/>
          <a:p>
            <a:r>
              <a:rPr lang="en-US" dirty="0">
                <a:latin typeface="Calibri" panose="020F0502020204030204" pitchFamily="34" charset="0"/>
              </a:rPr>
              <a:t>The presentation begins by briefly reviewing some basic information about quality measures that was presented in the September 24, 2015 “</a:t>
            </a:r>
            <a:r>
              <a:rPr lang="en-US" b="0" i="0" dirty="0">
                <a:latin typeface="Calibri" panose="020F0502020204030204" pitchFamily="34" charset="0"/>
              </a:rPr>
              <a:t>Introduction to CMS Measures Management” </a:t>
            </a:r>
            <a:r>
              <a:rPr lang="en-US" dirty="0">
                <a:latin typeface="Calibri" panose="020F0502020204030204" pitchFamily="34" charset="0"/>
              </a:rPr>
              <a:t>webinar (available online on the Resource Materials Page of the Measures</a:t>
            </a:r>
            <a:r>
              <a:rPr lang="en-US" baseline="0" dirty="0">
                <a:latin typeface="Calibri" panose="020F0502020204030204" pitchFamily="34" charset="0"/>
              </a:rPr>
              <a:t> Management System site on CMS at </a:t>
            </a:r>
            <a:r>
              <a:rPr lang="en-US" u="sng" dirty="0">
                <a:latin typeface="Calibri" panose="020F0502020204030204" pitchFamily="34" charset="0"/>
                <a:hlinkClick r:id="rId3"/>
              </a:rPr>
              <a:t>https://www.cms.gov/Medicare/Quality-Initiatives-Patient-Assessment-Instruments/MMS/Resource-Materials.html</a:t>
            </a:r>
            <a:r>
              <a:rPr lang="en-US" baseline="0" dirty="0">
                <a:latin typeface="Calibri" panose="020F0502020204030204" pitchFamily="34" charset="0"/>
              </a:rPr>
              <a:t>). </a:t>
            </a:r>
          </a:p>
          <a:p>
            <a:endParaRPr lang="en-US" dirty="0">
              <a:latin typeface="Calibri" panose="020F0502020204030204" pitchFamily="34" charset="0"/>
            </a:endParaRPr>
          </a:p>
          <a:p>
            <a:r>
              <a:rPr lang="en-US" baseline="0" dirty="0">
                <a:latin typeface="Calibri" panose="020F0502020204030204" pitchFamily="34" charset="0"/>
              </a:rPr>
              <a:t>The measure lifecycle will be discussed followed by the main topic of measure conceptualization.  At</a:t>
            </a:r>
            <a:r>
              <a:rPr lang="en-US" dirty="0">
                <a:latin typeface="Calibri" panose="020F0502020204030204" pitchFamily="34" charset="0"/>
              </a:rPr>
              <a:t> the end, t</a:t>
            </a:r>
            <a:r>
              <a:rPr lang="en-US" baseline="0" dirty="0">
                <a:latin typeface="Calibri" panose="020F0502020204030204" pitchFamily="34" charset="0"/>
              </a:rPr>
              <a:t>here is a recap to conclude the presentation which</a:t>
            </a:r>
            <a:r>
              <a:rPr lang="en-US" dirty="0">
                <a:latin typeface="Calibri" panose="020F0502020204030204" pitchFamily="34" charset="0"/>
              </a:rPr>
              <a:t> </a:t>
            </a:r>
            <a:r>
              <a:rPr lang="en-US" baseline="0" dirty="0">
                <a:latin typeface="Calibri" panose="020F0502020204030204" pitchFamily="34" charset="0"/>
              </a:rPr>
              <a:t>highlights the main “take-</a:t>
            </a:r>
            <a:r>
              <a:rPr lang="en-US" baseline="0" dirty="0" err="1">
                <a:latin typeface="Calibri" panose="020F0502020204030204" pitchFamily="34" charset="0"/>
              </a:rPr>
              <a:t>aways</a:t>
            </a:r>
            <a:r>
              <a:rPr lang="en-US" baseline="0" dirty="0">
                <a:latin typeface="Calibri" panose="020F0502020204030204" pitchFamily="34" charset="0"/>
              </a:rPr>
              <a:t>” about measure conceptualization.</a:t>
            </a:r>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73D31D18-E1DB-4558-A283-2543FD65B275}" type="slidenum">
              <a:rPr lang="en-US" smtClean="0"/>
              <a:pPr/>
              <a:t>3</a:t>
            </a:fld>
            <a:endParaRPr lang="en-US"/>
          </a:p>
        </p:txBody>
      </p:sp>
    </p:spTree>
    <p:extLst>
      <p:ext uri="{BB962C8B-B14F-4D97-AF65-F5344CB8AC3E}">
        <p14:creationId xmlns:p14="http://schemas.microsoft.com/office/powerpoint/2010/main" val="2649562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panose="020F0502020204030204" pitchFamily="34" charset="0"/>
              </a:rPr>
              <a:t>Quality measures are tools, aka performance measures.  “A healthcare performance measure is a way to calculate whether and how often the healthcare system does what it should. Measures are based on scientific evidence about processes, outcomes, perceptions, or systems that relate to high-quality care.” Quality measures are one of several policy approaches for achieving the aims and priorities of the CMS and National Quality Strategies.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a:p>
        </p:txBody>
      </p:sp>
    </p:spTree>
    <p:extLst>
      <p:ext uri="{BB962C8B-B14F-4D97-AF65-F5344CB8AC3E}">
        <p14:creationId xmlns:p14="http://schemas.microsoft.com/office/powerpoint/2010/main" val="3221336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Calibri" panose="020F0502020204030204" pitchFamily="34" charset="0"/>
              </a:rPr>
              <a:t>Quality measures are</a:t>
            </a:r>
            <a:r>
              <a:rPr lang="en-US" baseline="0" dirty="0">
                <a:latin typeface="Calibri" panose="020F0502020204030204" pitchFamily="34" charset="0"/>
              </a:rPr>
              <a:t> most commonly expressed as </a:t>
            </a:r>
            <a:r>
              <a:rPr lang="en-US" b="1" baseline="0" dirty="0">
                <a:latin typeface="Calibri" panose="020F0502020204030204" pitchFamily="34" charset="0"/>
              </a:rPr>
              <a:t>rates</a:t>
            </a:r>
            <a:r>
              <a:rPr lang="en-US" baseline="0" dirty="0">
                <a:latin typeface="Calibri" panose="020F0502020204030204" pitchFamily="34" charset="0"/>
              </a:rPr>
              <a:t> (proportions or percentages). Measure specifications include:</a:t>
            </a:r>
          </a:p>
          <a:p>
            <a:pPr marL="171450" indent="-171450">
              <a:buFont typeface="Arial" panose="020B0604020202020204" pitchFamily="34" charset="0"/>
              <a:buChar char="•"/>
            </a:pPr>
            <a:r>
              <a:rPr lang="en-US" baseline="0" dirty="0">
                <a:latin typeface="Calibri" panose="020F0502020204030204" pitchFamily="34" charset="0"/>
              </a:rPr>
              <a:t>the target population (</a:t>
            </a:r>
            <a:r>
              <a:rPr lang="en-US" b="1" baseline="0" dirty="0">
                <a:latin typeface="Calibri" panose="020F0502020204030204" pitchFamily="34" charset="0"/>
              </a:rPr>
              <a:t>denominator</a:t>
            </a:r>
            <a:r>
              <a:rPr lang="en-US" baseline="0" dirty="0">
                <a:latin typeface="Calibri" panose="020F0502020204030204" pitchFamily="34" charset="0"/>
              </a:rPr>
              <a:t>) to whom the measure applies; </a:t>
            </a:r>
          </a:p>
          <a:p>
            <a:pPr marL="171450" indent="-171450">
              <a:buFont typeface="Arial" panose="020B0604020202020204" pitchFamily="34" charset="0"/>
              <a:buChar char="•"/>
            </a:pPr>
            <a:r>
              <a:rPr lang="en-US" baseline="0" dirty="0">
                <a:latin typeface="Calibri" panose="020F0502020204030204" pitchFamily="34" charset="0"/>
              </a:rPr>
              <a:t>identification of those from the target population who achieved the specific measure focus:  target condition, event, </a:t>
            </a:r>
            <a:r>
              <a:rPr lang="en-US" dirty="0">
                <a:latin typeface="Calibri" panose="020F0502020204030204" pitchFamily="34" charset="0"/>
              </a:rPr>
              <a:t>outcome (</a:t>
            </a:r>
            <a:r>
              <a:rPr lang="en-US" b="1" dirty="0">
                <a:latin typeface="Calibri" panose="020F0502020204030204" pitchFamily="34" charset="0"/>
              </a:rPr>
              <a:t>numerator</a:t>
            </a:r>
            <a:r>
              <a:rPr lang="en-US" dirty="0">
                <a:latin typeface="Calibri" panose="020F0502020204030204" pitchFamily="34" charset="0"/>
              </a:rPr>
              <a:t>); </a:t>
            </a:r>
          </a:p>
          <a:p>
            <a:pPr marL="171450" indent="-171450">
              <a:buFont typeface="Arial" panose="020B0604020202020204" pitchFamily="34" charset="0"/>
              <a:buChar char="•"/>
            </a:pPr>
            <a:r>
              <a:rPr lang="en-US" b="1" dirty="0">
                <a:latin typeface="Calibri" panose="020F0502020204030204" pitchFamily="34" charset="0"/>
              </a:rPr>
              <a:t>i</a:t>
            </a:r>
            <a:r>
              <a:rPr lang="en-US" b="1" baseline="0" dirty="0">
                <a:latin typeface="Calibri" panose="020F0502020204030204" pitchFamily="34" charset="0"/>
              </a:rPr>
              <a:t>nclusions/exclusions: </a:t>
            </a:r>
            <a:r>
              <a:rPr lang="en-US" baseline="0" dirty="0">
                <a:latin typeface="Calibri" panose="020F0502020204030204" pitchFamily="34" charset="0"/>
              </a:rPr>
              <a:t>measurement time window, exclusions, definitions, data source, code lists with descriptors, sampling, scoring/computation</a:t>
            </a:r>
            <a:r>
              <a:rPr lang="en-US" dirty="0">
                <a:latin typeface="Calibri" panose="020F0502020204030204" pitchFamily="34" charset="0"/>
              </a:rPr>
              <a:t>; and</a:t>
            </a:r>
          </a:p>
          <a:p>
            <a:pPr marL="171450" indent="-171450">
              <a:buFont typeface="Arial" panose="020B0604020202020204" pitchFamily="34" charset="0"/>
              <a:buChar char="•"/>
            </a:pPr>
            <a:r>
              <a:rPr lang="en-US" b="1" dirty="0">
                <a:latin typeface="Calibri" panose="020F0502020204030204" pitchFamily="34" charset="0"/>
              </a:rPr>
              <a:t>risk</a:t>
            </a:r>
            <a:r>
              <a:rPr lang="en-US" dirty="0">
                <a:latin typeface="Calibri" panose="020F0502020204030204" pitchFamily="34" charset="0"/>
              </a:rPr>
              <a:t> adjustment/stratification. (</a:t>
            </a:r>
            <a:r>
              <a:rPr lang="en-US" i="1" baseline="0" dirty="0">
                <a:latin typeface="Calibri" panose="020F0502020204030204" pitchFamily="34" charset="0"/>
              </a:rPr>
              <a:t>footnote 8 from the National Quality Forum (NQF) 2015 evaluation criteria)</a:t>
            </a:r>
          </a:p>
          <a:p>
            <a:endParaRPr lang="en-US" i="1" dirty="0">
              <a:latin typeface="Calibri" panose="020F0502020204030204" pitchFamily="34" charset="0"/>
            </a:endParaRPr>
          </a:p>
          <a:p>
            <a:r>
              <a:rPr lang="en-US" baseline="0" dirty="0">
                <a:latin typeface="Calibri" panose="020F0502020204030204" pitchFamily="34" charset="0"/>
              </a:rPr>
              <a:t>An example is </a:t>
            </a:r>
            <a:r>
              <a:rPr lang="en-US" b="0" baseline="0" dirty="0">
                <a:latin typeface="Calibri" panose="020F0502020204030204" pitchFamily="34" charset="0"/>
              </a:rPr>
              <a:t>the percentage of eligible women with a mammogram performed in the last year.  The </a:t>
            </a:r>
            <a:r>
              <a:rPr lang="en-US" b="1" baseline="0" dirty="0">
                <a:latin typeface="Calibri" panose="020F0502020204030204" pitchFamily="34" charset="0"/>
              </a:rPr>
              <a:t>data elements </a:t>
            </a:r>
            <a:r>
              <a:rPr lang="en-US" b="0" baseline="0" dirty="0">
                <a:latin typeface="Calibri" panose="020F0502020204030204" pitchFamily="34" charset="0"/>
              </a:rPr>
              <a:t>include: </a:t>
            </a:r>
          </a:p>
          <a:p>
            <a:pPr marL="171450" indent="-171450">
              <a:buFont typeface="Arial" panose="020B0604020202020204" pitchFamily="34" charset="0"/>
              <a:buChar char="•"/>
            </a:pPr>
            <a:r>
              <a:rPr lang="en-US" b="0" baseline="0" dirty="0">
                <a:latin typeface="Calibri" panose="020F0502020204030204" pitchFamily="34" charset="0"/>
              </a:rPr>
              <a:t>the number of eligible women with a mammogram performed in the last year in the numerator; </a:t>
            </a:r>
          </a:p>
          <a:p>
            <a:pPr marL="171450" indent="-171450">
              <a:buFont typeface="Arial" panose="020B0604020202020204" pitchFamily="34" charset="0"/>
              <a:buChar char="•"/>
            </a:pPr>
            <a:r>
              <a:rPr lang="en-US" b="0" baseline="0" dirty="0">
                <a:latin typeface="Calibri" panose="020F0502020204030204" pitchFamily="34" charset="0"/>
              </a:rPr>
              <a:t>the number of eligible women in the denominator; and </a:t>
            </a:r>
          </a:p>
          <a:p>
            <a:pPr marL="171450" indent="-171450">
              <a:buFont typeface="Arial" panose="020B0604020202020204" pitchFamily="34" charset="0"/>
              <a:buChar char="•"/>
            </a:pPr>
            <a:r>
              <a:rPr lang="en-US" b="0" baseline="0" dirty="0">
                <a:latin typeface="Calibri" panose="020F0502020204030204" pitchFamily="34" charset="0"/>
              </a:rPr>
              <a:t>other qualifiers – inclusions, exclusions and risk factors -- that specify exactly what population is being measured.  </a:t>
            </a:r>
          </a:p>
          <a:p>
            <a:pPr marL="171450" indent="-171450">
              <a:buFont typeface="Arial" panose="020B0604020202020204" pitchFamily="34" charset="0"/>
              <a:buChar char="•"/>
            </a:pPr>
            <a:endParaRPr lang="en-US" dirty="0">
              <a:latin typeface="Calibri" panose="020F0502020204030204" pitchFamily="34" charset="0"/>
            </a:endParaRPr>
          </a:p>
          <a:p>
            <a:r>
              <a:rPr lang="en-US" b="0" baseline="0" dirty="0">
                <a:latin typeface="Calibri" panose="020F0502020204030204" pitchFamily="34" charset="0"/>
              </a:rPr>
              <a:t>The quality measure also includes </a:t>
            </a:r>
            <a:r>
              <a:rPr lang="en-US" b="1" baseline="0" dirty="0">
                <a:latin typeface="Calibri" panose="020F0502020204030204" pitchFamily="34" charset="0"/>
              </a:rPr>
              <a:t>data collection instructions</a:t>
            </a:r>
            <a:r>
              <a:rPr lang="en-US" b="0" baseline="0" dirty="0">
                <a:latin typeface="Calibri" panose="020F0502020204030204" pitchFamily="34" charset="0"/>
              </a:rPr>
              <a:t>: the data source (e.g., claims, registry, chart abstraction, electronic health records) and when, how often, and where the data are collected.  The </a:t>
            </a:r>
            <a:r>
              <a:rPr lang="en-US" b="1" baseline="0" dirty="0">
                <a:latin typeface="Calibri" panose="020F0502020204030204" pitchFamily="34" charset="0"/>
              </a:rPr>
              <a:t>scoring algorithm</a:t>
            </a:r>
            <a:r>
              <a:rPr lang="en-US" b="0" baseline="0" dirty="0">
                <a:latin typeface="Calibri" panose="020F0502020204030204" pitchFamily="34" charset="0"/>
              </a:rPr>
              <a:t> is applied to the data elements to compute the measure score.</a:t>
            </a:r>
          </a:p>
          <a:p>
            <a:endParaRPr lang="en-US" b="0" baseline="0"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5</a:t>
            </a:fld>
            <a:endParaRPr lang="en-US"/>
          </a:p>
        </p:txBody>
      </p:sp>
    </p:spTree>
    <p:extLst>
      <p:ext uri="{BB962C8B-B14F-4D97-AF65-F5344CB8AC3E}">
        <p14:creationId xmlns:p14="http://schemas.microsoft.com/office/powerpoint/2010/main" val="4075010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89399"/>
            <a:ext cx="5486400" cy="4387793"/>
          </a:xfrm>
        </p:spPr>
        <p:txBody>
          <a:bodyPr>
            <a:normAutofit/>
          </a:bodyPr>
          <a:lstStyle/>
          <a:p>
            <a:pPr defTabSz="901324">
              <a:defRPr/>
            </a:pPr>
            <a:r>
              <a:rPr lang="en-US" b="0" dirty="0">
                <a:latin typeface="Calibri" panose="020F0502020204030204" pitchFamily="34" charset="0"/>
              </a:rPr>
              <a:t>These are the stages</a:t>
            </a:r>
            <a:r>
              <a:rPr lang="en-US" b="0" baseline="0" dirty="0">
                <a:latin typeface="Calibri" panose="020F0502020204030204" pitchFamily="34" charset="0"/>
              </a:rPr>
              <a:t> of a measure’s life.  Life “begins” with the concept for a measure. </a:t>
            </a:r>
            <a:r>
              <a:rPr lang="en-US" dirty="0">
                <a:latin typeface="Calibri" panose="020F0502020204030204" pitchFamily="34" charset="0"/>
              </a:rPr>
              <a:t>Measure development refers to the first 3 stages:</a:t>
            </a:r>
          </a:p>
          <a:p>
            <a:pPr marL="461963" defTabSz="901324">
              <a:defRPr/>
            </a:pPr>
            <a:r>
              <a:rPr lang="en-US" b="1" baseline="0" dirty="0">
                <a:latin typeface="Calibri" panose="020F0502020204030204" pitchFamily="34" charset="0"/>
              </a:rPr>
              <a:t>Measure </a:t>
            </a:r>
            <a:r>
              <a:rPr lang="en-US" b="1" dirty="0">
                <a:latin typeface="Calibri" panose="020F0502020204030204" pitchFamily="34" charset="0"/>
              </a:rPr>
              <a:t>Conceptualization </a:t>
            </a:r>
            <a:r>
              <a:rPr lang="en-US" dirty="0">
                <a:latin typeface="Calibri" panose="020F0502020204030204" pitchFamily="34" charset="0"/>
              </a:rPr>
              <a:t>refers to developing the evidence base for a new measure and defining the basic elements of the measure concept. </a:t>
            </a:r>
          </a:p>
          <a:p>
            <a:pPr marL="461963" defTabSz="901324">
              <a:defRPr/>
            </a:pPr>
            <a:r>
              <a:rPr lang="en-US" b="1" baseline="0" dirty="0">
                <a:latin typeface="Calibri" panose="020F0502020204030204" pitchFamily="34" charset="0"/>
              </a:rPr>
              <a:t>Measure specification </a:t>
            </a:r>
            <a:r>
              <a:rPr lang="en-US" b="0" baseline="0" dirty="0">
                <a:latin typeface="Calibri" panose="020F0502020204030204" pitchFamily="34" charset="0"/>
              </a:rPr>
              <a:t>provides the technical instructions for how the measure is to </a:t>
            </a:r>
            <a:r>
              <a:rPr lang="en-US" dirty="0">
                <a:latin typeface="Calibri" panose="020F0502020204030204" pitchFamily="34" charset="0"/>
              </a:rPr>
              <a:t>be collected and implemented consistently, reliably, and effectively.  </a:t>
            </a:r>
          </a:p>
          <a:p>
            <a:pPr marL="461963" defTabSz="901324">
              <a:defRPr/>
            </a:pPr>
            <a:r>
              <a:rPr lang="en-US" b="1" dirty="0">
                <a:latin typeface="Calibri" panose="020F0502020204030204" pitchFamily="34" charset="0"/>
              </a:rPr>
              <a:t>Measure testing</a:t>
            </a:r>
            <a:r>
              <a:rPr lang="en-US" dirty="0">
                <a:latin typeface="Calibri" panose="020F0502020204030204" pitchFamily="34" charset="0"/>
              </a:rPr>
              <a:t> includes the formative testing (also known as alpha testing) to determine whether it is feasible to collect the data elements for the measure. </a:t>
            </a:r>
          </a:p>
          <a:p>
            <a:pPr marL="461963" defTabSz="901324">
              <a:defRPr/>
            </a:pPr>
            <a:endParaRPr lang="en-US" dirty="0">
              <a:latin typeface="Calibri" panose="020F0502020204030204" pitchFamily="34" charset="0"/>
            </a:endParaRPr>
          </a:p>
          <a:p>
            <a:pPr defTabSz="901324">
              <a:defRPr/>
            </a:pPr>
            <a:r>
              <a:rPr lang="en-US" b="0" dirty="0">
                <a:latin typeface="Calibri" panose="020F0502020204030204" pitchFamily="34" charset="0"/>
              </a:rPr>
              <a:t>After measure development are: </a:t>
            </a:r>
          </a:p>
          <a:p>
            <a:pPr marL="461963" defTabSz="901324">
              <a:defRPr/>
            </a:pPr>
            <a:r>
              <a:rPr lang="en-US" b="1" dirty="0">
                <a:latin typeface="Calibri" panose="020F0502020204030204" pitchFamily="34" charset="0"/>
              </a:rPr>
              <a:t>Measure Implementation</a:t>
            </a:r>
            <a:r>
              <a:rPr lang="en-US" dirty="0">
                <a:latin typeface="Calibri" panose="020F0502020204030204" pitchFamily="34" charset="0"/>
              </a:rPr>
              <a:t> includes submission of the measure for NQF endorsement, CMS selection of the measure to use in Medicare programs, </a:t>
            </a:r>
            <a:r>
              <a:rPr lang="en-US" baseline="0" dirty="0">
                <a:latin typeface="Calibri" panose="020F0502020204030204" pitchFamily="34" charset="0"/>
              </a:rPr>
              <a:t>and</a:t>
            </a:r>
            <a:r>
              <a:rPr lang="en-US" dirty="0">
                <a:latin typeface="Calibri" panose="020F0502020204030204" pitchFamily="34" charset="0"/>
              </a:rPr>
              <a:t> measure rollout.</a:t>
            </a:r>
          </a:p>
          <a:p>
            <a:pPr marL="461963" defTabSz="901324">
              <a:defRPr/>
            </a:pPr>
            <a:r>
              <a:rPr lang="en-US" b="1" baseline="0" dirty="0">
                <a:latin typeface="Calibri" panose="020F0502020204030204" pitchFamily="34" charset="0"/>
              </a:rPr>
              <a:t>Measure Use, Continuing Evaluation &amp; Maintenance</a:t>
            </a:r>
            <a:r>
              <a:rPr lang="en-US" b="0" baseline="0" dirty="0">
                <a:latin typeface="Calibri" panose="020F0502020204030204" pitchFamily="34" charset="0"/>
              </a:rPr>
              <a:t> ensures </a:t>
            </a:r>
            <a:r>
              <a:rPr lang="en-US" b="0" dirty="0">
                <a:latin typeface="Calibri" panose="020F0502020204030204" pitchFamily="34" charset="0"/>
              </a:rPr>
              <a:t>that </a:t>
            </a:r>
            <a:r>
              <a:rPr lang="en-US" dirty="0">
                <a:latin typeface="Calibri" panose="020F0502020204030204" pitchFamily="34" charset="0"/>
              </a:rPr>
              <a:t>the measure continues to add value to quality reporting measurement programs and that its construction continues to be sound.</a:t>
            </a:r>
            <a:r>
              <a:rPr lang="en-US" b="0" baseline="0" dirty="0">
                <a:latin typeface="Calibri" panose="020F0502020204030204" pitchFamily="34" charset="0"/>
              </a:rPr>
              <a:t> </a:t>
            </a:r>
          </a:p>
          <a:p>
            <a:pPr defTabSz="901324">
              <a:defRPr/>
            </a:pPr>
            <a:endParaRPr lang="en-US" b="0" dirty="0">
              <a:latin typeface="Calibri" panose="020F0502020204030204" pitchFamily="34" charset="0"/>
            </a:endParaRPr>
          </a:p>
          <a:p>
            <a:pPr defTabSz="901324">
              <a:defRPr/>
            </a:pPr>
            <a:r>
              <a:rPr lang="en-US" b="0" dirty="0">
                <a:latin typeface="Calibri" panose="020F0502020204030204" pitchFamily="34" charset="0"/>
              </a:rPr>
              <a:t>Although these are the general lifecycle stages for measures, </a:t>
            </a:r>
            <a:r>
              <a:rPr lang="en-US" b="0" baseline="0" dirty="0">
                <a:latin typeface="Calibri" panose="020F0502020204030204" pitchFamily="34" charset="0"/>
              </a:rPr>
              <a:t>progression through the stages is not as linear and orderly as the graphic implies.  Actual development, for example, involves moving back and forth between measure specification and testing.  And, evaluation of measures in the last stage may result in returning to earlier stages.</a:t>
            </a:r>
            <a:endParaRPr lang="en-US" b="0" dirty="0">
              <a:latin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6</a:t>
            </a:fld>
            <a:endParaRPr lang="en-US"/>
          </a:p>
        </p:txBody>
      </p:sp>
    </p:spTree>
    <p:extLst>
      <p:ext uri="{BB962C8B-B14F-4D97-AF65-F5344CB8AC3E}">
        <p14:creationId xmlns:p14="http://schemas.microsoft.com/office/powerpoint/2010/main" val="3156048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1324">
              <a:defRPr/>
            </a:pPr>
            <a:r>
              <a:rPr lang="en-US" dirty="0">
                <a:latin typeface="Calibri" panose="020F0502020204030204" pitchFamily="34" charset="0"/>
              </a:rPr>
              <a:t>The evidence base for the measure concept and basic elements of the measure are generated in the Measure Conceptualization phase. </a:t>
            </a:r>
          </a:p>
          <a:p>
            <a:pPr defTabSz="901324">
              <a:defRPr/>
            </a:pPr>
            <a:endParaRPr lang="en-US" dirty="0">
              <a:latin typeface="Calibri" panose="020F0502020204030204" pitchFamily="34" charset="0"/>
            </a:endParaRPr>
          </a:p>
          <a:p>
            <a:pPr defTabSz="901324">
              <a:defRPr/>
            </a:pPr>
            <a:r>
              <a:rPr lang="en-US" dirty="0">
                <a:latin typeface="Calibri" panose="020F0502020204030204" pitchFamily="34" charset="0"/>
              </a:rPr>
              <a:t>The Measure Developer identifies whether any existing measures may be adapted or retooled to fit the desired purpose. If no existing measure matches the desired purpose, the measure developer works with a Technical Expert Panel to develop a new measure. </a:t>
            </a:r>
          </a:p>
          <a:p>
            <a:pPr defTabSz="901324">
              <a:defRPr/>
            </a:pPr>
            <a:endParaRPr lang="en-US" dirty="0">
              <a:latin typeface="Calibri" panose="020F0502020204030204" pitchFamily="34" charset="0"/>
            </a:endParaRPr>
          </a:p>
          <a:p>
            <a:pPr defTabSz="901324">
              <a:defRPr/>
            </a:pPr>
            <a:r>
              <a:rPr lang="en-US" dirty="0">
                <a:latin typeface="Calibri" panose="020F0502020204030204" pitchFamily="34" charset="0"/>
              </a:rPr>
              <a:t>If the Technical Expert Panel (TEP) and the Contracting Officer Representative (COR) deem the concept good, then it is further refined in the measure specification and measure testing stages. </a:t>
            </a: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7</a:t>
            </a:fld>
            <a:endParaRPr lang="en-US"/>
          </a:p>
        </p:txBody>
      </p:sp>
    </p:spTree>
    <p:extLst>
      <p:ext uri="{BB962C8B-B14F-4D97-AF65-F5344CB8AC3E}">
        <p14:creationId xmlns:p14="http://schemas.microsoft.com/office/powerpoint/2010/main" val="23875852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300" dirty="0">
                <a:latin typeface="Calibri" panose="020F0502020204030204" pitchFamily="34" charset="0"/>
              </a:rPr>
              <a:t>These are the basic steps in Measure Conceptualization. Subsequent slides will elaborate on each step.</a:t>
            </a:r>
          </a:p>
          <a:p>
            <a:endParaRPr lang="en-US" sz="1300" b="1" dirty="0">
              <a:latin typeface="Calibri" panose="020F0502020204030204" pitchFamily="34" charset="0"/>
            </a:endParaRPr>
          </a:p>
          <a:p>
            <a:r>
              <a:rPr lang="en-US" sz="1300" b="1" dirty="0">
                <a:latin typeface="Calibri" panose="020F0502020204030204" pitchFamily="34" charset="0"/>
              </a:rPr>
              <a:t>Information gathering </a:t>
            </a:r>
            <a:r>
              <a:rPr lang="en-US" sz="1300" dirty="0">
                <a:latin typeface="Calibri" panose="020F0502020204030204" pitchFamily="34" charset="0"/>
              </a:rPr>
              <a:t>is the first step in the development of new measures. Information gathering is a broad term that includes an environmental scan (literature review, clinical practice guidelines search, interviews, and other related activities) and empirical data analysis. These activities are conducted to obtain information that will guide the prioritization of topics or conditions and provide information for the measure specifications and </a:t>
            </a:r>
            <a:r>
              <a:rPr lang="en-US" sz="1300" b="1" dirty="0">
                <a:latin typeface="Calibri" panose="020F0502020204030204" pitchFamily="34" charset="0"/>
              </a:rPr>
              <a:t>initial business case</a:t>
            </a:r>
            <a:r>
              <a:rPr lang="en-US" sz="1300" dirty="0">
                <a:latin typeface="Calibri" panose="020F0502020204030204" pitchFamily="34" charset="0"/>
              </a:rPr>
              <a:t> for why the costs and effort to collect the data and compute the measure score are worth it.  Often developers will work on developing a set of related measures, so the information gathering for one measure concept also serves for another measure concept. </a:t>
            </a:r>
          </a:p>
          <a:p>
            <a:endParaRPr lang="en-US" sz="1300" dirty="0">
              <a:latin typeface="Calibri" panose="020F0502020204030204" pitchFamily="34" charset="0"/>
            </a:endParaRPr>
          </a:p>
          <a:p>
            <a:pPr>
              <a:buClr>
                <a:schemeClr val="tx2"/>
              </a:buClr>
            </a:pPr>
            <a:r>
              <a:rPr lang="en-US" sz="1300" baseline="0" dirty="0">
                <a:latin typeface="Calibri" panose="020F0502020204030204" pitchFamily="34" charset="0"/>
              </a:rPr>
              <a:t>A </a:t>
            </a:r>
            <a:r>
              <a:rPr lang="en-US" sz="1300" b="1" baseline="0" dirty="0">
                <a:latin typeface="Calibri" panose="020F0502020204030204" pitchFamily="34" charset="0"/>
              </a:rPr>
              <a:t>Technical Expert Panel (or TEP)</a:t>
            </a:r>
            <a:r>
              <a:rPr lang="en-US" sz="1300" b="0" baseline="0" dirty="0">
                <a:latin typeface="Calibri" panose="020F0502020204030204" pitchFamily="34" charset="0"/>
              </a:rPr>
              <a:t>, composed of various subject matter experts and stakeholders, including persons and their families, is created and asked for input periodically throughout the measure lifecycle. As was the case for information gathering, the TEP may provide input on several related measure concepts.  F</a:t>
            </a:r>
            <a:r>
              <a:rPr lang="en-US" sz="1300" baseline="0" dirty="0">
                <a:latin typeface="Calibri" panose="020F0502020204030204" pitchFamily="34" charset="0"/>
              </a:rPr>
              <a:t>or Measure Conceptualization, the TEP provides input on harmonization (i.e., did the environmental scan identify all similar measures in existence or under development) and evaluates the concepts using the NQF criteria (</a:t>
            </a:r>
            <a:r>
              <a:rPr lang="en-US" sz="1300" dirty="0">
                <a:latin typeface="Calibri" panose="020F0502020204030204" pitchFamily="34" charset="0"/>
              </a:rPr>
              <a:t>Importance to measure and report, scientific acceptability of the measure properties – which at this point may be limited to face validity</a:t>
            </a:r>
            <a:r>
              <a:rPr lang="en-US" sz="1300" baseline="0" dirty="0">
                <a:latin typeface="Calibri" panose="020F0502020204030204" pitchFamily="34" charset="0"/>
              </a:rPr>
              <a:t> –</a:t>
            </a:r>
            <a:r>
              <a:rPr lang="en-US" sz="1300" dirty="0">
                <a:latin typeface="Calibri" panose="020F0502020204030204" pitchFamily="34" charset="0"/>
              </a:rPr>
              <a:t> feasibility, and usability and use).  The TEP votes on which measure concepts to recommend to CMS as candidate measures.</a:t>
            </a:r>
          </a:p>
          <a:p>
            <a:pPr>
              <a:buClr>
                <a:schemeClr val="tx2"/>
              </a:buClr>
            </a:pPr>
            <a:endParaRPr lang="en-US" sz="1300" dirty="0">
              <a:latin typeface="Calibri" panose="020F0502020204030204" pitchFamily="34" charset="0"/>
            </a:endParaRPr>
          </a:p>
          <a:p>
            <a:pPr>
              <a:buClr>
                <a:schemeClr val="tx2"/>
              </a:buClr>
            </a:pPr>
            <a:r>
              <a:rPr lang="en-US" sz="1300" b="1" dirty="0">
                <a:latin typeface="Calibri" panose="020F0502020204030204" pitchFamily="34" charset="0"/>
              </a:rPr>
              <a:t>Public Comment: </a:t>
            </a:r>
            <a:r>
              <a:rPr lang="en-US" sz="1300" b="0" dirty="0">
                <a:latin typeface="Calibri" panose="020F0502020204030204" pitchFamily="34" charset="0"/>
              </a:rPr>
              <a:t>With COR approval, the developer posts the candidate measures for public comment.</a:t>
            </a:r>
            <a:endParaRPr lang="en-US" sz="1300" b="1" dirty="0">
              <a:latin typeface="Calibri" panose="020F0502020204030204" pitchFamily="34" charset="0"/>
            </a:endParaRP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8</a:t>
            </a:fld>
            <a:endParaRPr lang="en-US"/>
          </a:p>
        </p:txBody>
      </p:sp>
    </p:spTree>
    <p:extLst>
      <p:ext uri="{BB962C8B-B14F-4D97-AF65-F5344CB8AC3E}">
        <p14:creationId xmlns:p14="http://schemas.microsoft.com/office/powerpoint/2010/main" val="1808415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Calibri" panose="020F0502020204030204" pitchFamily="34" charset="0"/>
              </a:rPr>
              <a:t>So what information should be gathered to build the evidence base for a</a:t>
            </a:r>
            <a:r>
              <a:rPr lang="en-US" baseline="0" dirty="0">
                <a:latin typeface="Calibri" panose="020F0502020204030204" pitchFamily="34" charset="0"/>
              </a:rPr>
              <a:t> measure concept and its data elements?  In short, information about the NQF criteria, related measures for harmonization, and the business case.</a:t>
            </a:r>
          </a:p>
          <a:p>
            <a:endParaRPr lang="en-US" baseline="0" dirty="0">
              <a:latin typeface="Calibri" panose="020F0502020204030204" pitchFamily="34" charset="0"/>
            </a:endParaRPr>
          </a:p>
          <a:p>
            <a:pPr>
              <a:buClr>
                <a:schemeClr val="tx2"/>
              </a:buClr>
            </a:pPr>
            <a:r>
              <a:rPr lang="en-US" b="1" dirty="0">
                <a:latin typeface="Calibri" panose="020F0502020204030204" pitchFamily="34" charset="0"/>
              </a:rPr>
              <a:t>Is there a need for the measure? </a:t>
            </a:r>
            <a:r>
              <a:rPr lang="en-US" dirty="0">
                <a:latin typeface="Calibri" panose="020F0502020204030204" pitchFamily="34" charset="0"/>
              </a:rPr>
              <a:t>Need is determined by the Conceptual Framework, Environmental Scan and Gap Analysis, and Stakeholder Input.</a:t>
            </a:r>
          </a:p>
          <a:p>
            <a:pPr>
              <a:buClr>
                <a:schemeClr val="tx2"/>
              </a:buClr>
            </a:pPr>
            <a:endParaRPr lang="en-US" i="1" dirty="0">
              <a:latin typeface="Calibri" panose="020F0502020204030204" pitchFamily="34" charset="0"/>
            </a:endParaRPr>
          </a:p>
          <a:p>
            <a:pPr>
              <a:buClr>
                <a:schemeClr val="tx2"/>
              </a:buClr>
            </a:pPr>
            <a:r>
              <a:rPr lang="en-US" b="1" dirty="0">
                <a:latin typeface="Calibri" panose="020F0502020204030204" pitchFamily="34" charset="0"/>
              </a:rPr>
              <a:t>Are there similar measures in existence or under development? </a:t>
            </a:r>
            <a:r>
              <a:rPr lang="en-US" dirty="0">
                <a:latin typeface="Calibri" panose="020F0502020204030204" pitchFamily="34" charset="0"/>
              </a:rPr>
              <a:t>Identify related or competing measures early in the process, so that the measures can be harmonized or a compelling case for not harmonizing the measures can be made.  </a:t>
            </a:r>
          </a:p>
          <a:p>
            <a:pPr marL="171450" indent="-171450">
              <a:buClr>
                <a:schemeClr val="tx2"/>
              </a:buClr>
              <a:buFont typeface="Arial" panose="020B0604020202020204" pitchFamily="34" charset="0"/>
              <a:buChar char="•"/>
            </a:pPr>
            <a:r>
              <a:rPr lang="en-US" dirty="0">
                <a:latin typeface="Calibri" panose="020F0502020204030204" pitchFamily="34" charset="0"/>
              </a:rPr>
              <a:t>Measures are considered competing if they attempt to measure the same focus on the same population.  </a:t>
            </a:r>
          </a:p>
          <a:p>
            <a:pPr marL="171450" indent="-171450">
              <a:buClr>
                <a:schemeClr val="tx2"/>
              </a:buClr>
              <a:buFont typeface="Arial" panose="020B0604020202020204" pitchFamily="34" charset="0"/>
              <a:buChar char="•"/>
            </a:pPr>
            <a:r>
              <a:rPr lang="en-US" dirty="0">
                <a:latin typeface="Calibri" panose="020F0502020204030204" pitchFamily="34" charset="0"/>
              </a:rPr>
              <a:t>Measures are considered related if they have the same focus but different populations </a:t>
            </a:r>
            <a:r>
              <a:rPr lang="en-US" i="1" dirty="0">
                <a:latin typeface="Calibri" panose="020F0502020204030204" pitchFamily="34" charset="0"/>
              </a:rPr>
              <a:t>OR</a:t>
            </a:r>
            <a:r>
              <a:rPr lang="en-US" dirty="0">
                <a:latin typeface="Calibri" panose="020F0502020204030204" pitchFamily="34" charset="0"/>
              </a:rPr>
              <a:t> the same population but a different focus.  </a:t>
            </a:r>
          </a:p>
          <a:p>
            <a:pPr>
              <a:buClr>
                <a:schemeClr val="tx2"/>
              </a:buClr>
            </a:pPr>
            <a:endParaRPr lang="en-US" dirty="0">
              <a:latin typeface="Calibri" panose="020F0502020204030204" pitchFamily="34" charset="0"/>
            </a:endParaRPr>
          </a:p>
          <a:p>
            <a:pPr>
              <a:buClr>
                <a:schemeClr val="tx2"/>
              </a:buClr>
            </a:pPr>
            <a:r>
              <a:rPr lang="en-US" dirty="0">
                <a:latin typeface="Calibri" panose="020F0502020204030204" pitchFamily="34" charset="0"/>
              </a:rPr>
              <a:t>An environmental scan as well as stakeholder input (Subject Matter Experts or SMEs) are used to find similar measures for harmonization.</a:t>
            </a:r>
          </a:p>
          <a:p>
            <a:pPr marL="337997" lvl="2" indent="-337997">
              <a:spcBef>
                <a:spcPts val="572"/>
              </a:spcBef>
              <a:buSzPct val="100000"/>
            </a:pPr>
            <a:endParaRPr lang="en-US" sz="2400" dirty="0">
              <a:latin typeface="Franklin Gothic Medium" panose="020B0603020102020204" pitchFamily="34" charset="0"/>
            </a:endParaRPr>
          </a:p>
          <a:p>
            <a:endParaRPr lang="en-US" dirty="0"/>
          </a:p>
        </p:txBody>
      </p:sp>
      <p:sp>
        <p:nvSpPr>
          <p:cNvPr id="4" name="Slide Number Placeholder 3"/>
          <p:cNvSpPr>
            <a:spLocks noGrp="1"/>
          </p:cNvSpPr>
          <p:nvPr>
            <p:ph type="sldNum" sz="quarter" idx="10"/>
          </p:nvPr>
        </p:nvSpPr>
        <p:spPr/>
        <p:txBody>
          <a:bodyPr/>
          <a:lstStyle/>
          <a:p>
            <a:fld id="{73D31D18-E1DB-4558-A283-2543FD65B275}" type="slidenum">
              <a:rPr lang="en-US" smtClean="0"/>
              <a:pPr/>
              <a:t>9</a:t>
            </a:fld>
            <a:endParaRPr lang="en-US"/>
          </a:p>
        </p:txBody>
      </p:sp>
    </p:spTree>
    <p:extLst>
      <p:ext uri="{BB962C8B-B14F-4D97-AF65-F5344CB8AC3E}">
        <p14:creationId xmlns:p14="http://schemas.microsoft.com/office/powerpoint/2010/main" val="1400618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19" y="2438400"/>
            <a:ext cx="5243981"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308864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0" y="2963450"/>
            <a:ext cx="52954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1158319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7" y="2438400"/>
            <a:ext cx="6629401"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505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267200"/>
            <a:ext cx="3505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41909361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733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953000" y="4191000"/>
            <a:ext cx="3733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1697700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a:ln>
            <a:noFill/>
          </a:ln>
        </p:spPr>
      </p:pic>
      <p:sp>
        <p:nvSpPr>
          <p:cNvPr id="7" name="Title 8"/>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r>
              <a:rPr lang="en-US" sz="2400" b="0" i="1" dirty="0">
                <a:solidFill>
                  <a:srgbClr val="084A9C"/>
                </a:solidFill>
              </a:rPr>
              <a:t>Date</a:t>
            </a:r>
            <a:endParaRPr lang="en-US" sz="2800" b="0" i="1" dirty="0">
              <a:solidFill>
                <a:srgbClr val="084A9C"/>
              </a:solidFill>
            </a:endParaRPr>
          </a:p>
        </p:txBody>
      </p:sp>
    </p:spTree>
    <p:extLst>
      <p:ext uri="{BB962C8B-B14F-4D97-AF65-F5344CB8AC3E}">
        <p14:creationId xmlns:p14="http://schemas.microsoft.com/office/powerpoint/2010/main" val="194043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2438400"/>
            <a:ext cx="5647217"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280635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62200"/>
            <a:ext cx="6807107" cy="4477935"/>
          </a:xfrm>
          <a:prstGeom prst="rect">
            <a:avLst/>
          </a:prstGeom>
          <a:ln>
            <a:solidFill>
              <a:schemeClr val="tx1">
                <a:alpha val="77000"/>
              </a:schemeClr>
            </a:solidFill>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785187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2583722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0" name="Picture 9" descr="The Centers for Medicare and Medicaid logo."/>
          <p:cNvPicPr>
            <a:picLocks noChangeAspect="1"/>
          </p:cNvPicPr>
          <p:nvPr userDrawn="1"/>
        </p:nvPicPr>
        <p:blipFill>
          <a:blip r:embed="rId2" cstate="print"/>
          <a:stretch>
            <a:fillRect/>
          </a:stretch>
        </p:blipFill>
        <p:spPr>
          <a:xfrm>
            <a:off x="76200" y="2550068"/>
            <a:ext cx="8915400" cy="3088732"/>
          </a:xfrm>
          <a:prstGeom prst="rect">
            <a:avLst/>
          </a:prstGeom>
        </p:spPr>
      </p:pic>
      <p:sp>
        <p:nvSpPr>
          <p:cNvPr id="14" name="Text Placeholder 2"/>
          <p:cNvSpPr>
            <a:spLocks noGrp="1"/>
          </p:cNvSpPr>
          <p:nvPr>
            <p:ph type="body" sz="quarter" idx="10" hasCustomPrompt="1"/>
          </p:nvPr>
        </p:nvSpPr>
        <p:spPr>
          <a:xfrm>
            <a:off x="304800" y="2819400"/>
            <a:ext cx="8534400" cy="17526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4724400"/>
            <a:ext cx="853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406482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15435920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329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2438400"/>
            <a:ext cx="3673984"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191000" y="3048000"/>
            <a:ext cx="47244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191000" y="4267200"/>
            <a:ext cx="472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30285930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60476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kumimoji="0" lang="en-US" dirty="0"/>
              <a:t>Click to edit Master title style</a:t>
            </a:r>
          </a:p>
        </p:txBody>
      </p:sp>
      <p:sp>
        <p:nvSpPr>
          <p:cNvPr id="9" name="Content Placeholder 8"/>
          <p:cNvSpPr>
            <a:spLocks noGrp="1"/>
          </p:cNvSpPr>
          <p:nvPr>
            <p:ph sz="quarter" idx="1"/>
          </p:nvPr>
        </p:nvSpPr>
        <p:spPr>
          <a:xfrm>
            <a:off x="702367" y="1447800"/>
            <a:ext cx="3749040" cy="4572000"/>
          </a:xfrm>
        </p:spPr>
        <p:txBody>
          <a:bodyPr vert="horz"/>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11" name="Content Placeholder 10"/>
          <p:cNvSpPr>
            <a:spLocks noGrp="1"/>
          </p:cNvSpPr>
          <p:nvPr>
            <p:ph sz="quarter" idx="2"/>
          </p:nvPr>
        </p:nvSpPr>
        <p:spPr>
          <a:xfrm>
            <a:off x="4721917"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22" descr="Blue circle with page number" title="Blue circle with page number"/>
          <p:cNvSpPr>
            <a:spLocks noGrp="1"/>
          </p:cNvSpPr>
          <p:nvPr>
            <p:ph type="sldNum" sz="quarter" idx="4"/>
          </p:nvPr>
        </p:nvSpPr>
        <p:spPr>
          <a:xfrm>
            <a:off x="146304" y="6210300"/>
            <a:ext cx="457200" cy="457200"/>
          </a:xfrm>
          <a:prstGeom prst="ellipse">
            <a:avLst/>
          </a:prstGeom>
          <a:solidFill>
            <a:srgbClr val="669ACC"/>
          </a:solidFill>
        </p:spPr>
        <p:txBody>
          <a:bodyPr wrap="none" lIns="0" tIns="0" rIns="0" bIns="0" anchor="ctr" anchorCtr="1">
            <a:noAutofit/>
          </a:bodyPr>
          <a:lstStyle>
            <a:lvl1pPr algn="ctr" eaLnBrk="1" latinLnBrk="0" hangingPunct="1">
              <a:defRPr kumimoji="0" sz="1400">
                <a:solidFill>
                  <a:srgbClr val="FFFFFF"/>
                </a:solidFill>
                <a:latin typeface="Calibri" panose="020F0502020204030204" pitchFamily="34" charset="0"/>
                <a:ea typeface="+mj-ea"/>
                <a:cs typeface="+mj-cs"/>
              </a:defRPr>
            </a:lvl1pPr>
          </a:lstStyle>
          <a:p>
            <a:fld id="{464B3E39-FB27-466F-8DC0-389097739389}" type="slidenum">
              <a:rPr lang="en-US" smtClean="0"/>
              <a:pPr/>
              <a:t>‹#›</a:t>
            </a:fld>
            <a:endParaRPr lang="en-US" dirty="0"/>
          </a:p>
        </p:txBody>
      </p:sp>
    </p:spTree>
    <p:extLst>
      <p:ext uri="{BB962C8B-B14F-4D97-AF65-F5344CB8AC3E}">
        <p14:creationId xmlns:p14="http://schemas.microsoft.com/office/powerpoint/2010/main" val="41276217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ulle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kumimoji="0" lang="en-US" dirty="0"/>
              <a:t>Click to edit Master title style</a:t>
            </a:r>
          </a:p>
        </p:txBody>
      </p:sp>
      <p:sp>
        <p:nvSpPr>
          <p:cNvPr id="9" name="Slide Number Placeholder 22" descr="Blue circle with page number" title="Blue circle with page number"/>
          <p:cNvSpPr>
            <a:spLocks noGrp="1"/>
          </p:cNvSpPr>
          <p:nvPr>
            <p:ph type="sldNum" sz="quarter" idx="4"/>
          </p:nvPr>
        </p:nvSpPr>
        <p:spPr>
          <a:xfrm>
            <a:off x="146304" y="6210300"/>
            <a:ext cx="457200" cy="457200"/>
          </a:xfrm>
          <a:prstGeom prst="ellipse">
            <a:avLst/>
          </a:prstGeom>
          <a:solidFill>
            <a:srgbClr val="669ACC"/>
          </a:solidFill>
        </p:spPr>
        <p:txBody>
          <a:bodyPr wrap="none" lIns="0" tIns="0" rIns="0" bIns="0" anchor="ctr" anchorCtr="1">
            <a:noAutofit/>
          </a:bodyPr>
          <a:lstStyle>
            <a:lvl1pPr algn="ctr" eaLnBrk="1" latinLnBrk="0" hangingPunct="1">
              <a:defRPr kumimoji="0" sz="1400">
                <a:solidFill>
                  <a:srgbClr val="FFFFFF"/>
                </a:solidFill>
                <a:latin typeface="Calibri" panose="020F0502020204030204" pitchFamily="34" charset="0"/>
                <a:ea typeface="+mj-ea"/>
                <a:cs typeface="+mj-cs"/>
              </a:defRPr>
            </a:lvl1pPr>
          </a:lstStyle>
          <a:p>
            <a:fld id="{464B3E39-FB27-466F-8DC0-389097739389}" type="slidenum">
              <a:rPr lang="en-US" smtClean="0"/>
              <a:pPr/>
              <a:t>‹#›</a:t>
            </a:fld>
            <a:endParaRPr lang="en-US" dirty="0"/>
          </a:p>
        </p:txBody>
      </p:sp>
      <p:sp>
        <p:nvSpPr>
          <p:cNvPr id="4" name="Text Placeholder 3"/>
          <p:cNvSpPr>
            <a:spLocks noGrp="1"/>
          </p:cNvSpPr>
          <p:nvPr>
            <p:ph type="body" sz="quarter" idx="10"/>
          </p:nvPr>
        </p:nvSpPr>
        <p:spPr>
          <a:xfrm>
            <a:off x="689116" y="1457741"/>
            <a:ext cx="8057319" cy="3843130"/>
          </a:xfrm>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Tree>
    <p:extLst>
      <p:ext uri="{BB962C8B-B14F-4D97-AF65-F5344CB8AC3E}">
        <p14:creationId xmlns:p14="http://schemas.microsoft.com/office/powerpoint/2010/main" val="974675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2514600"/>
            <a:ext cx="53580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2286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228600"/>
            <a:ext cx="2652325" cy="914400"/>
          </a:xfrm>
          <a:prstGeom prst="rect">
            <a:avLst/>
          </a:prstGeom>
        </p:spPr>
      </p:pic>
    </p:spTree>
    <p:extLst>
      <p:ext uri="{BB962C8B-B14F-4D97-AF65-F5344CB8AC3E}">
        <p14:creationId xmlns:p14="http://schemas.microsoft.com/office/powerpoint/2010/main" val="52029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069"/>
          <a:stretch>
            <a:fillRect/>
          </a:stretch>
        </p:blipFill>
        <p:spPr bwMode="auto">
          <a:xfrm>
            <a:off x="-34899" y="2438401"/>
            <a:ext cx="535448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403817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2514600"/>
            <a:ext cx="57538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104063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632630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2280607"/>
            <a:ext cx="3810000" cy="4577393"/>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343400" y="3048000"/>
            <a:ext cx="4267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343400" y="4267200"/>
            <a:ext cx="4267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884750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2438401"/>
            <a:ext cx="5233080"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048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1042820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2514600"/>
            <a:ext cx="5165168" cy="4337683"/>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4290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86400" y="4267200"/>
            <a:ext cx="34290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spTree>
    <p:extLst>
      <p:ext uri="{BB962C8B-B14F-4D97-AF65-F5344CB8AC3E}">
        <p14:creationId xmlns:p14="http://schemas.microsoft.com/office/powerpoint/2010/main" val="3520450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a:t>Click to edit Master title style</a:t>
            </a: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960172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QualityMeasures/" TargetMode="External"/><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2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normAutofit/>
          </a:bodyPr>
          <a:lstStyle/>
          <a:p>
            <a:r>
              <a:rPr lang="en-US" dirty="0"/>
              <a:t>November 24, 2015</a:t>
            </a:r>
          </a:p>
        </p:txBody>
      </p:sp>
      <p:sp>
        <p:nvSpPr>
          <p:cNvPr id="3" name="Text Placeholder 2"/>
          <p:cNvSpPr>
            <a:spLocks noGrp="1"/>
          </p:cNvSpPr>
          <p:nvPr>
            <p:ph type="body" sz="quarter" idx="10"/>
          </p:nvPr>
        </p:nvSpPr>
        <p:spPr/>
        <p:txBody>
          <a:bodyPr/>
          <a:lstStyle/>
          <a:p>
            <a:r>
              <a:rPr lang="en-US" dirty="0"/>
              <a:t>Webinar 2: Measure Conceptualization</a:t>
            </a:r>
          </a:p>
        </p:txBody>
      </p:sp>
      <p:sp>
        <p:nvSpPr>
          <p:cNvPr id="2" name="Title 1"/>
          <p:cNvSpPr>
            <a:spLocks noGrp="1"/>
          </p:cNvSpPr>
          <p:nvPr>
            <p:ph type="title"/>
          </p:nvPr>
        </p:nvSpPr>
        <p:spPr/>
        <p:txBody>
          <a:bodyPr/>
          <a:lstStyle/>
          <a:p>
            <a:r>
              <a:rPr lang="en-US" sz="3600" dirty="0"/>
              <a:t>Measures Management System</a:t>
            </a:r>
            <a:br>
              <a:rPr lang="en-US" sz="3600" dirty="0"/>
            </a:br>
            <a:r>
              <a:rPr lang="en-US" sz="3600" dirty="0"/>
              <a:t>Training Course</a:t>
            </a:r>
          </a:p>
        </p:txBody>
      </p:sp>
    </p:spTree>
    <p:extLst>
      <p:ext uri="{BB962C8B-B14F-4D97-AF65-F5344CB8AC3E}">
        <p14:creationId xmlns:p14="http://schemas.microsoft.com/office/powerpoint/2010/main" val="3028276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10</a:t>
            </a:fld>
            <a:endParaRPr lang="en-US">
              <a:solidFill>
                <a:prstClr val="black">
                  <a:tint val="75000"/>
                </a:prstClr>
              </a:solidFill>
            </a:endParaRPr>
          </a:p>
        </p:txBody>
      </p:sp>
      <p:sp>
        <p:nvSpPr>
          <p:cNvPr id="2" name="Content Placeholder 1"/>
          <p:cNvSpPr>
            <a:spLocks noGrp="1"/>
          </p:cNvSpPr>
          <p:nvPr>
            <p:ph idx="1"/>
          </p:nvPr>
        </p:nvSpPr>
        <p:spPr/>
        <p:txBody>
          <a:bodyPr/>
          <a:lstStyle/>
          <a:p>
            <a:pPr>
              <a:buClr>
                <a:schemeClr val="tx2"/>
              </a:buClr>
            </a:pPr>
            <a:r>
              <a:rPr lang="en-US" dirty="0"/>
              <a:t>What do a broad range of stakeholders, including persons and caregivers, think about the importance and potential use of the proposed measure? </a:t>
            </a:r>
          </a:p>
          <a:p>
            <a:pPr lvl="1">
              <a:buClr>
                <a:schemeClr val="tx2"/>
              </a:buClr>
            </a:pPr>
            <a:r>
              <a:rPr lang="en-US" dirty="0">
                <a:solidFill>
                  <a:schemeClr val="tx2"/>
                </a:solidFill>
              </a:rPr>
              <a:t>Importance, Use, and Scientific Acceptability  </a:t>
            </a:r>
          </a:p>
        </p:txBody>
      </p:sp>
      <p:sp>
        <p:nvSpPr>
          <p:cNvPr id="3" name="Title 2"/>
          <p:cNvSpPr>
            <a:spLocks noGrp="1"/>
          </p:cNvSpPr>
          <p:nvPr>
            <p:ph type="title"/>
          </p:nvPr>
        </p:nvSpPr>
        <p:spPr/>
        <p:txBody>
          <a:bodyPr/>
          <a:lstStyle/>
          <a:p>
            <a:r>
              <a:rPr lang="en-US" dirty="0"/>
              <a:t>Measure Conceptualization: Information Gathering</a:t>
            </a:r>
          </a:p>
        </p:txBody>
      </p:sp>
    </p:spTree>
    <p:extLst>
      <p:ext uri="{BB962C8B-B14F-4D97-AF65-F5344CB8AC3E}">
        <p14:creationId xmlns:p14="http://schemas.microsoft.com/office/powerpoint/2010/main" val="33389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11</a:t>
            </a:fld>
            <a:endParaRPr lang="en-US">
              <a:solidFill>
                <a:prstClr val="black">
                  <a:tint val="75000"/>
                </a:prstClr>
              </a:solidFill>
            </a:endParaRPr>
          </a:p>
        </p:txBody>
      </p:sp>
      <p:pic>
        <p:nvPicPr>
          <p:cNvPr id="5" name="Picture 4" descr="Logo - National Quality Forum" title="Logo - National Quality Forum"/>
          <p:cNvPicPr>
            <a:picLocks noChangeAspect="1"/>
          </p:cNvPicPr>
          <p:nvPr/>
        </p:nvPicPr>
        <p:blipFill>
          <a:blip r:embed="rId3"/>
          <a:stretch>
            <a:fillRect/>
          </a:stretch>
        </p:blipFill>
        <p:spPr>
          <a:xfrm>
            <a:off x="4572000" y="3158743"/>
            <a:ext cx="2895600" cy="930596"/>
          </a:xfrm>
          <a:prstGeom prst="rect">
            <a:avLst/>
          </a:prstGeom>
        </p:spPr>
      </p:pic>
      <p:sp>
        <p:nvSpPr>
          <p:cNvPr id="2" name="Content Placeholder 1"/>
          <p:cNvSpPr>
            <a:spLocks noGrp="1"/>
          </p:cNvSpPr>
          <p:nvPr>
            <p:ph idx="1"/>
          </p:nvPr>
        </p:nvSpPr>
        <p:spPr/>
        <p:txBody>
          <a:bodyPr>
            <a:normAutofit fontScale="92500" lnSpcReduction="20000"/>
          </a:bodyPr>
          <a:lstStyle/>
          <a:p>
            <a:pPr>
              <a:buClr>
                <a:schemeClr val="tx2"/>
              </a:buClr>
            </a:pPr>
            <a:r>
              <a:rPr lang="en-US" dirty="0"/>
              <a:t>Are the data elements able to meet NQF endorsement criteria?</a:t>
            </a:r>
          </a:p>
          <a:p>
            <a:pPr lvl="1">
              <a:buClr>
                <a:schemeClr val="tx2"/>
              </a:buClr>
            </a:pPr>
            <a:r>
              <a:rPr lang="en-US" dirty="0"/>
              <a:t>Importance to measure and report</a:t>
            </a:r>
          </a:p>
          <a:p>
            <a:pPr lvl="1">
              <a:buClr>
                <a:schemeClr val="tx2"/>
              </a:buClr>
            </a:pPr>
            <a:r>
              <a:rPr lang="en-US" dirty="0"/>
              <a:t>Scientific acceptability </a:t>
            </a:r>
          </a:p>
          <a:p>
            <a:pPr lvl="1">
              <a:buClr>
                <a:schemeClr val="tx2"/>
              </a:buClr>
            </a:pPr>
            <a:r>
              <a:rPr lang="en-US" dirty="0"/>
              <a:t>Feasibility</a:t>
            </a:r>
          </a:p>
          <a:p>
            <a:pPr lvl="1">
              <a:buClr>
                <a:schemeClr val="tx2"/>
              </a:buClr>
            </a:pPr>
            <a:r>
              <a:rPr lang="en-US" dirty="0"/>
              <a:t>Usability and Use</a:t>
            </a:r>
          </a:p>
          <a:p>
            <a:pPr>
              <a:buClr>
                <a:schemeClr val="tx2"/>
              </a:buClr>
            </a:pPr>
            <a:r>
              <a:rPr lang="en-US" dirty="0"/>
              <a:t>What is the </a:t>
            </a:r>
            <a:r>
              <a:rPr lang="en-US" dirty="0">
                <a:solidFill>
                  <a:schemeClr val="tx2">
                    <a:lumMod val="75000"/>
                  </a:schemeClr>
                </a:solidFill>
              </a:rPr>
              <a:t>Business Case </a:t>
            </a:r>
            <a:r>
              <a:rPr lang="en-US" dirty="0"/>
              <a:t>for the measure?</a:t>
            </a:r>
          </a:p>
          <a:p>
            <a:pPr>
              <a:buClr>
                <a:schemeClr val="tx2"/>
              </a:buClr>
            </a:pPr>
            <a:r>
              <a:rPr lang="en-US" dirty="0"/>
              <a:t>Are there related measures being used in other settings? Are there opportunities for harmonization?</a:t>
            </a:r>
          </a:p>
        </p:txBody>
      </p:sp>
      <p:sp>
        <p:nvSpPr>
          <p:cNvPr id="3" name="Title 2"/>
          <p:cNvSpPr>
            <a:spLocks noGrp="1"/>
          </p:cNvSpPr>
          <p:nvPr>
            <p:ph type="title"/>
          </p:nvPr>
        </p:nvSpPr>
        <p:spPr/>
        <p:txBody>
          <a:bodyPr/>
          <a:lstStyle/>
          <a:p>
            <a:r>
              <a:rPr lang="en-US" dirty="0"/>
              <a:t>Measure Conceptualization: Information to Gather</a:t>
            </a:r>
          </a:p>
        </p:txBody>
      </p:sp>
    </p:spTree>
    <p:extLst>
      <p:ext uri="{BB962C8B-B14F-4D97-AF65-F5344CB8AC3E}">
        <p14:creationId xmlns:p14="http://schemas.microsoft.com/office/powerpoint/2010/main" val="13720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12</a:t>
            </a:fld>
            <a:endParaRPr lang="en-US">
              <a:solidFill>
                <a:prstClr val="black">
                  <a:tint val="75000"/>
                </a:prstClr>
              </a:solidFill>
            </a:endParaRPr>
          </a:p>
        </p:txBody>
      </p:sp>
      <p:sp>
        <p:nvSpPr>
          <p:cNvPr id="2" name="Content Placeholder 1"/>
          <p:cNvSpPr>
            <a:spLocks noGrp="1"/>
          </p:cNvSpPr>
          <p:nvPr>
            <p:ph idx="1"/>
          </p:nvPr>
        </p:nvSpPr>
        <p:spPr/>
        <p:txBody>
          <a:bodyPr>
            <a:normAutofit/>
          </a:bodyPr>
          <a:lstStyle/>
          <a:p>
            <a:pPr marL="0" indent="0">
              <a:buNone/>
            </a:pPr>
            <a:r>
              <a:rPr lang="en-US" dirty="0">
                <a:solidFill>
                  <a:schemeClr val="tx2"/>
                </a:solidFill>
              </a:rPr>
              <a:t>Return on Investment</a:t>
            </a:r>
          </a:p>
          <a:p>
            <a:pPr marL="342900" lvl="1" indent="-342900">
              <a:buClr>
                <a:schemeClr val="tx2"/>
              </a:buClr>
              <a:buFont typeface="Arial" pitchFamily="34" charset="0"/>
              <a:buChar char="•"/>
            </a:pPr>
            <a:r>
              <a:rPr lang="en-US" sz="3200" dirty="0"/>
              <a:t>Lives saved</a:t>
            </a:r>
          </a:p>
          <a:p>
            <a:pPr marL="342900" lvl="1" indent="-342900">
              <a:buClr>
                <a:schemeClr val="tx2"/>
              </a:buClr>
              <a:buFont typeface="Arial" pitchFamily="34" charset="0"/>
              <a:buChar char="•"/>
            </a:pPr>
            <a:r>
              <a:rPr lang="en-US" sz="3200" dirty="0"/>
              <a:t>Complications prevented</a:t>
            </a:r>
          </a:p>
          <a:p>
            <a:pPr marL="342900" lvl="1" indent="-342900">
              <a:buClr>
                <a:schemeClr val="tx2"/>
              </a:buClr>
              <a:buFont typeface="Arial" pitchFamily="34" charset="0"/>
              <a:buChar char="•"/>
            </a:pPr>
            <a:r>
              <a:rPr lang="en-US" sz="3200" dirty="0"/>
              <a:t>Clinical practice improvements </a:t>
            </a:r>
          </a:p>
          <a:p>
            <a:pPr marL="342900" lvl="1" indent="-342900">
              <a:buClr>
                <a:schemeClr val="tx2"/>
              </a:buClr>
              <a:buFont typeface="Arial" pitchFamily="34" charset="0"/>
              <a:buChar char="•"/>
            </a:pPr>
            <a:r>
              <a:rPr lang="en-US" sz="3200" dirty="0"/>
              <a:t>Enhanced person and caregiver experiences </a:t>
            </a:r>
          </a:p>
          <a:p>
            <a:pPr marL="0" indent="0">
              <a:buNone/>
            </a:pPr>
            <a:endParaRPr lang="en-US" dirty="0">
              <a:solidFill>
                <a:schemeClr val="bg2"/>
              </a:solidFill>
            </a:endParaRPr>
          </a:p>
        </p:txBody>
      </p:sp>
      <p:sp>
        <p:nvSpPr>
          <p:cNvPr id="3" name="Title 2"/>
          <p:cNvSpPr>
            <a:spLocks noGrp="1"/>
          </p:cNvSpPr>
          <p:nvPr>
            <p:ph type="title"/>
          </p:nvPr>
        </p:nvSpPr>
        <p:spPr/>
        <p:txBody>
          <a:bodyPr/>
          <a:lstStyle/>
          <a:p>
            <a:r>
              <a:rPr lang="en-US" dirty="0"/>
              <a:t>Measure Conceptualization:</a:t>
            </a:r>
            <a:br>
              <a:rPr lang="en-US" dirty="0"/>
            </a:br>
            <a:r>
              <a:rPr lang="en-US" dirty="0"/>
              <a:t>Business Case</a:t>
            </a:r>
          </a:p>
        </p:txBody>
      </p:sp>
    </p:spTree>
    <p:extLst>
      <p:ext uri="{BB962C8B-B14F-4D97-AF65-F5344CB8AC3E}">
        <p14:creationId xmlns:p14="http://schemas.microsoft.com/office/powerpoint/2010/main" val="1603139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13</a:t>
            </a:fld>
            <a:endParaRPr lang="en-US">
              <a:solidFill>
                <a:prstClr val="black">
                  <a:tint val="75000"/>
                </a:prstClr>
              </a:solidFill>
            </a:endParaRPr>
          </a:p>
        </p:txBody>
      </p:sp>
      <p:pic>
        <p:nvPicPr>
          <p:cNvPr id="5" name="Picture 4" descr="Clip Art - people with thought bubbles over their heads" title="Clip Art - people with thought bubbles over their hea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7244" y="3972162"/>
            <a:ext cx="4009556" cy="2154001"/>
          </a:xfrm>
          <a:prstGeom prst="rect">
            <a:avLst/>
          </a:prstGeom>
        </p:spPr>
      </p:pic>
      <p:sp>
        <p:nvSpPr>
          <p:cNvPr id="2" name="Content Placeholder 1"/>
          <p:cNvSpPr>
            <a:spLocks noGrp="1"/>
          </p:cNvSpPr>
          <p:nvPr>
            <p:ph idx="1"/>
          </p:nvPr>
        </p:nvSpPr>
        <p:spPr/>
        <p:txBody>
          <a:bodyPr/>
          <a:lstStyle/>
          <a:p>
            <a:pPr marL="0" indent="0">
              <a:buNone/>
            </a:pPr>
            <a:r>
              <a:rPr lang="en-US" dirty="0">
                <a:solidFill>
                  <a:schemeClr val="tx2"/>
                </a:solidFill>
              </a:rPr>
              <a:t>Technical Expert Panel (TEP):  </a:t>
            </a:r>
            <a:r>
              <a:rPr lang="en-US" dirty="0"/>
              <a:t>subject matter experts and stakeholders, including persons and caregivers</a:t>
            </a:r>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a:t>Measure Conceptualization: Stakeholder Input</a:t>
            </a:r>
          </a:p>
        </p:txBody>
      </p:sp>
    </p:spTree>
    <p:extLst>
      <p:ext uri="{BB962C8B-B14F-4D97-AF65-F5344CB8AC3E}">
        <p14:creationId xmlns:p14="http://schemas.microsoft.com/office/powerpoint/2010/main" val="4225454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14</a:t>
            </a:fld>
            <a:endParaRPr lang="en-US">
              <a:solidFill>
                <a:prstClr val="black">
                  <a:tint val="75000"/>
                </a:prstClr>
              </a:solidFill>
            </a:endParaRPr>
          </a:p>
        </p:txBody>
      </p:sp>
      <p:sp>
        <p:nvSpPr>
          <p:cNvPr id="2" name="Content Placeholder 1"/>
          <p:cNvSpPr>
            <a:spLocks noGrp="1"/>
          </p:cNvSpPr>
          <p:nvPr>
            <p:ph idx="1"/>
          </p:nvPr>
        </p:nvSpPr>
        <p:spPr/>
        <p:txBody>
          <a:bodyPr>
            <a:normAutofit fontScale="92500" lnSpcReduction="10000"/>
          </a:bodyPr>
          <a:lstStyle/>
          <a:p>
            <a:pPr marL="0" indent="0">
              <a:buNone/>
            </a:pPr>
            <a:r>
              <a:rPr lang="en-US" dirty="0"/>
              <a:t>See </a:t>
            </a:r>
            <a:r>
              <a:rPr lang="en-US" dirty="0">
                <a:solidFill>
                  <a:schemeClr val="tx2"/>
                </a:solidFill>
              </a:rPr>
              <a:t>Blueprint Section 1 Chapter 3 </a:t>
            </a:r>
            <a:r>
              <a:rPr lang="en-US" dirty="0"/>
              <a:t>for a description of Best Practices for:</a:t>
            </a:r>
          </a:p>
          <a:p>
            <a:pPr>
              <a:buClr>
                <a:schemeClr val="tx2"/>
              </a:buClr>
            </a:pPr>
            <a:r>
              <a:rPr lang="en-US" dirty="0"/>
              <a:t>Person and caregiver engagement and participation</a:t>
            </a:r>
          </a:p>
          <a:p>
            <a:pPr>
              <a:buClr>
                <a:schemeClr val="tx2"/>
              </a:buClr>
            </a:pPr>
            <a:r>
              <a:rPr lang="en-US" dirty="0"/>
              <a:t>How to create a balanced TEP membership</a:t>
            </a:r>
          </a:p>
          <a:p>
            <a:pPr>
              <a:buClr>
                <a:schemeClr val="tx2"/>
              </a:buClr>
            </a:pPr>
            <a:r>
              <a:rPr lang="en-US" dirty="0"/>
              <a:t>When during the measure lifecycle stakeholder input is useful.</a:t>
            </a:r>
          </a:p>
          <a:p>
            <a:pPr>
              <a:buClr>
                <a:schemeClr val="tx2"/>
              </a:buClr>
            </a:pPr>
            <a:r>
              <a:rPr lang="en-US" dirty="0"/>
              <a:t>Procedural steps for convening and conducting TEP meetings</a:t>
            </a:r>
          </a:p>
        </p:txBody>
      </p:sp>
      <p:sp>
        <p:nvSpPr>
          <p:cNvPr id="3" name="Title 2"/>
          <p:cNvSpPr>
            <a:spLocks noGrp="1"/>
          </p:cNvSpPr>
          <p:nvPr>
            <p:ph type="title"/>
          </p:nvPr>
        </p:nvSpPr>
        <p:spPr/>
        <p:txBody>
          <a:bodyPr/>
          <a:lstStyle/>
          <a:p>
            <a:r>
              <a:rPr lang="en-US" dirty="0"/>
              <a:t>Measure Conceptualization: Stakeholder Input</a:t>
            </a:r>
          </a:p>
        </p:txBody>
      </p:sp>
    </p:spTree>
    <p:extLst>
      <p:ext uri="{BB962C8B-B14F-4D97-AF65-F5344CB8AC3E}">
        <p14:creationId xmlns:p14="http://schemas.microsoft.com/office/powerpoint/2010/main" val="2695961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15</a:t>
            </a:fld>
            <a:endParaRPr lang="en-US">
              <a:solidFill>
                <a:prstClr val="black">
                  <a:tint val="75000"/>
                </a:prstClr>
              </a:solidFill>
            </a:endParaRPr>
          </a:p>
        </p:txBody>
      </p:sp>
      <p:sp>
        <p:nvSpPr>
          <p:cNvPr id="2" name="Content Placeholder 1"/>
          <p:cNvSpPr>
            <a:spLocks noGrp="1"/>
          </p:cNvSpPr>
          <p:nvPr>
            <p:ph idx="1"/>
          </p:nvPr>
        </p:nvSpPr>
        <p:spPr/>
        <p:txBody>
          <a:bodyPr/>
          <a:lstStyle/>
          <a:p>
            <a:pPr marL="0" indent="0">
              <a:buNone/>
            </a:pPr>
            <a:r>
              <a:rPr lang="en-US" dirty="0">
                <a:solidFill>
                  <a:schemeClr val="tx2"/>
                </a:solidFill>
              </a:rPr>
              <a:t>Public Comment</a:t>
            </a:r>
          </a:p>
          <a:p>
            <a:pPr>
              <a:buClr>
                <a:srgbClr val="3F73A5"/>
              </a:buClr>
              <a:buSzPct val="100000"/>
            </a:pPr>
            <a:r>
              <a:rPr lang="en-US" dirty="0"/>
              <a:t>Coherent and transparent process</a:t>
            </a:r>
          </a:p>
          <a:p>
            <a:pPr>
              <a:buClr>
                <a:srgbClr val="3F73A5"/>
              </a:buClr>
              <a:buSzPct val="100000"/>
            </a:pPr>
            <a:r>
              <a:rPr lang="en-US" dirty="0"/>
              <a:t>Balanced input from relevant stakeholders and the widest array of interested parties</a:t>
            </a:r>
          </a:p>
          <a:p>
            <a:pPr>
              <a:buClr>
                <a:srgbClr val="3F73A5"/>
              </a:buClr>
              <a:buSzPct val="100000"/>
            </a:pPr>
            <a:r>
              <a:rPr lang="en-US" dirty="0"/>
              <a:t>Recommended for each phase of the Measure Lifecycle</a:t>
            </a:r>
          </a:p>
          <a:p>
            <a:pPr marL="0" indent="0">
              <a:buNone/>
            </a:pPr>
            <a:endParaRPr lang="en-US" dirty="0"/>
          </a:p>
        </p:txBody>
      </p:sp>
      <p:sp>
        <p:nvSpPr>
          <p:cNvPr id="3" name="Title 2"/>
          <p:cNvSpPr>
            <a:spLocks noGrp="1"/>
          </p:cNvSpPr>
          <p:nvPr>
            <p:ph type="title"/>
          </p:nvPr>
        </p:nvSpPr>
        <p:spPr/>
        <p:txBody>
          <a:bodyPr/>
          <a:lstStyle/>
          <a:p>
            <a:r>
              <a:rPr lang="en-US" dirty="0"/>
              <a:t>Measure Conceptualization: Stakeholder Input</a:t>
            </a:r>
          </a:p>
        </p:txBody>
      </p:sp>
    </p:spTree>
    <p:extLst>
      <p:ext uri="{BB962C8B-B14F-4D97-AF65-F5344CB8AC3E}">
        <p14:creationId xmlns:p14="http://schemas.microsoft.com/office/powerpoint/2010/main" val="910228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1 lists the major tasks of Measure Conceptualization. The process flow may be cyclical and iterative as the candidate measure list is narrowed." title="Figure 11: Flow of the Measure Lifecycle - Measure Conceptualiz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854" y="1447800"/>
            <a:ext cx="9045146" cy="4768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z="4400" dirty="0"/>
              <a:t>Measure Conceptualization: Steps</a:t>
            </a:r>
          </a:p>
        </p:txBody>
      </p:sp>
    </p:spTree>
    <p:extLst>
      <p:ext uri="{BB962C8B-B14F-4D97-AF65-F5344CB8AC3E}">
        <p14:creationId xmlns:p14="http://schemas.microsoft.com/office/powerpoint/2010/main" val="3824991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26571" y="1457741"/>
            <a:ext cx="8503919" cy="4681802"/>
          </a:xfrm>
        </p:spPr>
        <p:txBody>
          <a:bodyPr/>
          <a:lstStyle/>
          <a:p>
            <a:pPr marL="0" indent="0">
              <a:buNone/>
            </a:pPr>
            <a:endParaRPr lang="en-US" dirty="0"/>
          </a:p>
        </p:txBody>
      </p:sp>
      <p:graphicFrame>
        <p:nvGraphicFramePr>
          <p:cNvPr id="6" name="Table 5" descr="Types of Deliverables table" title="Types of Deliverables table"/>
          <p:cNvGraphicFramePr>
            <a:graphicFrameLocks noGrp="1"/>
          </p:cNvGraphicFramePr>
          <p:nvPr>
            <p:extLst>
              <p:ext uri="{D42A27DB-BD31-4B8C-83A1-F6EECF244321}">
                <p14:modId xmlns:p14="http://schemas.microsoft.com/office/powerpoint/2010/main" val="93375092"/>
              </p:ext>
            </p:extLst>
          </p:nvPr>
        </p:nvGraphicFramePr>
        <p:xfrm>
          <a:off x="346096" y="1573162"/>
          <a:ext cx="8512770" cy="4542503"/>
        </p:xfrm>
        <a:graphic>
          <a:graphicData uri="http://schemas.openxmlformats.org/drawingml/2006/table">
            <a:tbl>
              <a:tblPr firstRow="1" bandRow="1">
                <a:tableStyleId>{5C22544A-7EE6-4342-B048-85BDC9FD1C3A}</a:tableStyleId>
              </a:tblPr>
              <a:tblGrid>
                <a:gridCol w="2837590">
                  <a:extLst>
                    <a:ext uri="{9D8B030D-6E8A-4147-A177-3AD203B41FA5}">
                      <a16:colId xmlns:a16="http://schemas.microsoft.com/office/drawing/2014/main" val="20000"/>
                    </a:ext>
                  </a:extLst>
                </a:gridCol>
                <a:gridCol w="2837590">
                  <a:extLst>
                    <a:ext uri="{9D8B030D-6E8A-4147-A177-3AD203B41FA5}">
                      <a16:colId xmlns:a16="http://schemas.microsoft.com/office/drawing/2014/main" val="20001"/>
                    </a:ext>
                  </a:extLst>
                </a:gridCol>
                <a:gridCol w="2837590">
                  <a:extLst>
                    <a:ext uri="{9D8B030D-6E8A-4147-A177-3AD203B41FA5}">
                      <a16:colId xmlns:a16="http://schemas.microsoft.com/office/drawing/2014/main" val="20002"/>
                    </a:ext>
                  </a:extLst>
                </a:gridCol>
              </a:tblGrid>
              <a:tr h="794451">
                <a:tc>
                  <a:txBody>
                    <a:bodyPr/>
                    <a:lstStyle/>
                    <a:p>
                      <a:pPr algn="ctr"/>
                      <a:r>
                        <a:rPr lang="en-US" sz="2400" dirty="0">
                          <a:latin typeface="Franklin Gothic Demi Cond" panose="020B0706030402020204" pitchFamily="34" charset="0"/>
                        </a:rPr>
                        <a:t>Information</a:t>
                      </a:r>
                      <a:r>
                        <a:rPr lang="en-US" sz="2400" baseline="0" dirty="0">
                          <a:latin typeface="Franklin Gothic Demi Cond" panose="020B0706030402020204" pitchFamily="34" charset="0"/>
                        </a:rPr>
                        <a:t> Gathering</a:t>
                      </a:r>
                      <a:endParaRPr lang="en-US" sz="2400" dirty="0">
                        <a:latin typeface="Franklin Gothic Demi Cond" panose="020B0706030402020204" pitchFamily="34" charset="0"/>
                      </a:endParaRPr>
                    </a:p>
                  </a:txBody>
                  <a:tcPr/>
                </a:tc>
                <a:tc>
                  <a:txBody>
                    <a:bodyPr/>
                    <a:lstStyle/>
                    <a:p>
                      <a:pPr algn="ctr"/>
                      <a:r>
                        <a:rPr lang="en-US" sz="2400" dirty="0">
                          <a:latin typeface="Franklin Gothic Demi Cond" panose="020B0706030402020204" pitchFamily="34" charset="0"/>
                        </a:rPr>
                        <a:t>Technical Expert Panel</a:t>
                      </a:r>
                      <a:r>
                        <a:rPr lang="en-US" sz="2400" baseline="0" dirty="0">
                          <a:latin typeface="Franklin Gothic Demi Cond" panose="020B0706030402020204" pitchFamily="34" charset="0"/>
                        </a:rPr>
                        <a:t> </a:t>
                      </a:r>
                      <a:endParaRPr lang="en-US" sz="2400" dirty="0">
                        <a:latin typeface="Franklin Gothic Demi Cond" panose="020B0706030402020204" pitchFamily="34" charset="0"/>
                      </a:endParaRPr>
                    </a:p>
                  </a:txBody>
                  <a:tcPr/>
                </a:tc>
                <a:tc>
                  <a:txBody>
                    <a:bodyPr/>
                    <a:lstStyle/>
                    <a:p>
                      <a:pPr algn="ctr"/>
                      <a:r>
                        <a:rPr lang="en-US" sz="2400" dirty="0">
                          <a:latin typeface="Franklin Gothic Demi Cond" panose="020B0706030402020204" pitchFamily="34" charset="0"/>
                        </a:rPr>
                        <a:t>Public Comment</a:t>
                      </a:r>
                    </a:p>
                  </a:txBody>
                  <a:tcPr/>
                </a:tc>
                <a:extLst>
                  <a:ext uri="{0D108BD9-81ED-4DB2-BD59-A6C34878D82A}">
                    <a16:rowId xmlns:a16="http://schemas.microsoft.com/office/drawing/2014/main" val="10000"/>
                  </a:ext>
                </a:extLst>
              </a:tr>
              <a:tr h="3748052">
                <a:tc>
                  <a:txBody>
                    <a:bodyPr/>
                    <a:lstStyle/>
                    <a:p>
                      <a:pPr marL="285750" indent="-285750">
                        <a:spcBef>
                          <a:spcPts val="600"/>
                        </a:spcBef>
                        <a:buFont typeface="Arial" panose="020B0604020202020204" pitchFamily="34" charset="0"/>
                        <a:buChar char="•"/>
                      </a:pPr>
                      <a:r>
                        <a:rPr lang="en-US" sz="2000" dirty="0">
                          <a:latin typeface="Franklin Gothic Medium" panose="020B0603020102020204" pitchFamily="34" charset="0"/>
                        </a:rPr>
                        <a:t>Information gathering</a:t>
                      </a:r>
                      <a:r>
                        <a:rPr lang="en-US" sz="2000" baseline="0" dirty="0">
                          <a:latin typeface="Franklin Gothic Medium" panose="020B0603020102020204" pitchFamily="34" charset="0"/>
                        </a:rPr>
                        <a:t> report</a:t>
                      </a:r>
                    </a:p>
                    <a:p>
                      <a:pPr marL="285750" indent="-285750">
                        <a:spcBef>
                          <a:spcPts val="600"/>
                        </a:spcBef>
                        <a:buFont typeface="Arial" panose="020B0604020202020204" pitchFamily="34" charset="0"/>
                        <a:buChar char="•"/>
                      </a:pPr>
                      <a:r>
                        <a:rPr lang="en-US" sz="2000" dirty="0">
                          <a:latin typeface="Franklin Gothic Medium" panose="020B0603020102020204" pitchFamily="34" charset="0"/>
                        </a:rPr>
                        <a:t>List of potential</a:t>
                      </a:r>
                      <a:r>
                        <a:rPr lang="en-US" sz="2000" baseline="0" dirty="0">
                          <a:latin typeface="Franklin Gothic Medium" panose="020B0603020102020204" pitchFamily="34" charset="0"/>
                        </a:rPr>
                        <a:t> candidate measures</a:t>
                      </a:r>
                    </a:p>
                    <a:p>
                      <a:pPr marL="285750" indent="-285750">
                        <a:spcBef>
                          <a:spcPts val="600"/>
                        </a:spcBef>
                        <a:buFont typeface="Arial" panose="020B0604020202020204" pitchFamily="34" charset="0"/>
                        <a:buChar char="•"/>
                      </a:pPr>
                      <a:r>
                        <a:rPr lang="en-US" sz="2000" baseline="0" dirty="0">
                          <a:latin typeface="Franklin Gothic Medium" panose="020B0603020102020204" pitchFamily="34" charset="0"/>
                        </a:rPr>
                        <a:t>Measure documentation</a:t>
                      </a:r>
                    </a:p>
                    <a:p>
                      <a:pPr marL="285750" indent="-285750">
                        <a:spcBef>
                          <a:spcPts val="600"/>
                        </a:spcBef>
                        <a:buFont typeface="Arial" panose="020B0604020202020204" pitchFamily="34" charset="0"/>
                        <a:buChar char="•"/>
                      </a:pPr>
                      <a:r>
                        <a:rPr lang="en-US" sz="2000" baseline="0" dirty="0">
                          <a:latin typeface="Franklin Gothic Medium" panose="020B0603020102020204" pitchFamily="34" charset="0"/>
                        </a:rPr>
                        <a:t>Business case</a:t>
                      </a:r>
                    </a:p>
                    <a:p>
                      <a:pPr marL="285750" indent="-285750">
                        <a:spcBef>
                          <a:spcPts val="600"/>
                        </a:spcBef>
                        <a:buFont typeface="Arial" panose="020B0604020202020204" pitchFamily="34" charset="0"/>
                        <a:buChar char="•"/>
                      </a:pPr>
                      <a:r>
                        <a:rPr lang="en-US" sz="2000" baseline="0" dirty="0">
                          <a:latin typeface="Franklin Gothic Medium" panose="020B0603020102020204" pitchFamily="34" charset="0"/>
                        </a:rPr>
                        <a:t>Expert input report</a:t>
                      </a:r>
                    </a:p>
                    <a:p>
                      <a:pPr marL="285750" indent="-285750">
                        <a:spcBef>
                          <a:spcPts val="600"/>
                        </a:spcBef>
                        <a:buFont typeface="Arial" panose="020B0604020202020204" pitchFamily="34" charset="0"/>
                        <a:buChar char="•"/>
                      </a:pPr>
                      <a:endParaRPr lang="en-US" sz="2000" baseline="0" dirty="0">
                        <a:latin typeface="Franklin Gothic Medium" panose="020B0603020102020204" pitchFamily="34" charset="0"/>
                      </a:endParaRPr>
                    </a:p>
                    <a:p>
                      <a:pPr marL="285750" indent="-285750">
                        <a:spcBef>
                          <a:spcPts val="600"/>
                        </a:spcBef>
                        <a:buFont typeface="Arial" panose="020B0604020202020204" pitchFamily="34" charset="0"/>
                        <a:buChar char="•"/>
                      </a:pPr>
                      <a:endParaRPr lang="en-US" sz="2000" dirty="0">
                        <a:latin typeface="Franklin Gothic Medium" panose="020B0603020102020204" pitchFamily="34" charset="0"/>
                      </a:endParaRPr>
                    </a:p>
                  </a:txBody>
                  <a:tcPr/>
                </a:tc>
                <a:tc>
                  <a:txBody>
                    <a:bodyPr/>
                    <a:lstStyle/>
                    <a:p>
                      <a:pPr marL="342900" indent="-342900">
                        <a:spcBef>
                          <a:spcPts val="600"/>
                        </a:spcBef>
                        <a:buFont typeface="Arial" panose="020B0604020202020204" pitchFamily="34" charset="0"/>
                        <a:buChar char="•"/>
                      </a:pPr>
                      <a:r>
                        <a:rPr lang="en-US" sz="2000" dirty="0">
                          <a:latin typeface="Franklin Gothic Medium" panose="020B0603020102020204" pitchFamily="34" charset="0"/>
                        </a:rPr>
                        <a:t>Call for TEP</a:t>
                      </a:r>
                    </a:p>
                    <a:p>
                      <a:pPr marL="342900" indent="-342900">
                        <a:spcBef>
                          <a:spcPts val="600"/>
                        </a:spcBef>
                        <a:buFont typeface="Arial" panose="020B0604020202020204" pitchFamily="34" charset="0"/>
                        <a:buChar char="•"/>
                      </a:pPr>
                      <a:r>
                        <a:rPr lang="en-US" sz="2000" dirty="0">
                          <a:latin typeface="Franklin Gothic Medium" panose="020B0603020102020204" pitchFamily="34" charset="0"/>
                        </a:rPr>
                        <a:t>List of stakeholders</a:t>
                      </a:r>
                    </a:p>
                    <a:p>
                      <a:pPr marL="342900" indent="-342900">
                        <a:spcBef>
                          <a:spcPts val="600"/>
                        </a:spcBef>
                        <a:buFont typeface="Arial" panose="020B0604020202020204" pitchFamily="34" charset="0"/>
                        <a:buChar char="•"/>
                      </a:pPr>
                      <a:r>
                        <a:rPr lang="en-US" sz="2000" dirty="0">
                          <a:latin typeface="Franklin Gothic Medium" panose="020B0603020102020204" pitchFamily="34" charset="0"/>
                        </a:rPr>
                        <a:t>TEP</a:t>
                      </a:r>
                      <a:r>
                        <a:rPr lang="en-US" sz="2000" baseline="0" dirty="0">
                          <a:latin typeface="Franklin Gothic Medium" panose="020B0603020102020204" pitchFamily="34" charset="0"/>
                        </a:rPr>
                        <a:t> charter</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TEP composition</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Meeting minutes</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Potential measures presented to TEP</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Measure evaluation report</a:t>
                      </a:r>
                    </a:p>
                    <a:p>
                      <a:pPr marL="342900" indent="-342900">
                        <a:spcBef>
                          <a:spcPts val="600"/>
                        </a:spcBef>
                        <a:buFont typeface="Arial" panose="020B0604020202020204" pitchFamily="34" charset="0"/>
                        <a:buChar char="•"/>
                      </a:pPr>
                      <a:r>
                        <a:rPr lang="en-US" sz="2000" dirty="0">
                          <a:latin typeface="Franklin Gothic Medium" panose="020B0603020102020204" pitchFamily="34" charset="0"/>
                        </a:rPr>
                        <a:t>Expert</a:t>
                      </a:r>
                      <a:r>
                        <a:rPr lang="en-US" sz="2000" baseline="0" dirty="0">
                          <a:latin typeface="Franklin Gothic Medium" panose="020B0603020102020204" pitchFamily="34" charset="0"/>
                        </a:rPr>
                        <a:t> input report</a:t>
                      </a:r>
                      <a:endParaRPr lang="en-US" sz="2000" dirty="0">
                        <a:latin typeface="Franklin Gothic Medium" panose="020B0603020102020204" pitchFamily="34" charset="0"/>
                      </a:endParaRPr>
                    </a:p>
                  </a:txBody>
                  <a:tcPr/>
                </a:tc>
                <a:tc>
                  <a:txBody>
                    <a:bodyPr/>
                    <a:lstStyle/>
                    <a:p>
                      <a:pPr marL="342900" indent="-342900">
                        <a:spcBef>
                          <a:spcPts val="600"/>
                        </a:spcBef>
                        <a:buFont typeface="Arial" panose="020B0604020202020204" pitchFamily="34" charset="0"/>
                        <a:buChar char="•"/>
                      </a:pPr>
                      <a:r>
                        <a:rPr lang="en-US" sz="2000" dirty="0">
                          <a:latin typeface="Franklin Gothic Medium" panose="020B0603020102020204" pitchFamily="34" charset="0"/>
                        </a:rPr>
                        <a:t>Public Comment</a:t>
                      </a:r>
                      <a:r>
                        <a:rPr lang="en-US" sz="2000" baseline="0" dirty="0">
                          <a:latin typeface="Franklin Gothic Medium" panose="020B0603020102020204" pitchFamily="34" charset="0"/>
                        </a:rPr>
                        <a:t> Call Web Posting form</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List of stakeholders for notification</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Public comment summary report</a:t>
                      </a:r>
                    </a:p>
                    <a:p>
                      <a:pPr marL="342900" indent="-342900">
                        <a:spcBef>
                          <a:spcPts val="600"/>
                        </a:spcBef>
                        <a:buFont typeface="Arial" panose="020B0604020202020204" pitchFamily="34" charset="0"/>
                        <a:buChar char="•"/>
                      </a:pPr>
                      <a:r>
                        <a:rPr lang="en-US" sz="2000" baseline="0" dirty="0">
                          <a:latin typeface="Franklin Gothic Medium" panose="020B0603020102020204" pitchFamily="34" charset="0"/>
                        </a:rPr>
                        <a:t>Response to public comment</a:t>
                      </a:r>
                      <a:endParaRPr lang="en-US" sz="2000" dirty="0">
                        <a:latin typeface="Franklin Gothic Medium" panose="020B0603020102020204" pitchFamily="34" charset="0"/>
                      </a:endParaRPr>
                    </a:p>
                  </a:txBody>
                  <a:tcPr/>
                </a:tc>
                <a:extLst>
                  <a:ext uri="{0D108BD9-81ED-4DB2-BD59-A6C34878D82A}">
                    <a16:rowId xmlns:a16="http://schemas.microsoft.com/office/drawing/2014/main" val="10001"/>
                  </a:ext>
                </a:extLst>
              </a:tr>
            </a:tbl>
          </a:graphicData>
        </a:graphic>
      </p:graphicFrame>
      <p:sp>
        <p:nvSpPr>
          <p:cNvPr id="2" name="Title 1"/>
          <p:cNvSpPr>
            <a:spLocks noGrp="1"/>
          </p:cNvSpPr>
          <p:nvPr>
            <p:ph type="title"/>
          </p:nvPr>
        </p:nvSpPr>
        <p:spPr/>
        <p:txBody>
          <a:bodyPr/>
          <a:lstStyle/>
          <a:p>
            <a:r>
              <a:rPr lang="en-US" sz="4400" dirty="0"/>
              <a:t>Measure Conceptualization:</a:t>
            </a:r>
            <a:br>
              <a:rPr lang="en-US" sz="4400" dirty="0"/>
            </a:br>
            <a:r>
              <a:rPr lang="en-US" sz="4400" dirty="0"/>
              <a:t>Types of Deliverables</a:t>
            </a:r>
          </a:p>
        </p:txBody>
      </p:sp>
    </p:spTree>
    <p:extLst>
      <p:ext uri="{BB962C8B-B14F-4D97-AF65-F5344CB8AC3E}">
        <p14:creationId xmlns:p14="http://schemas.microsoft.com/office/powerpoint/2010/main" val="4215265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noAutofit/>
          </a:bodyPr>
          <a:lstStyle/>
          <a:p>
            <a:pPr>
              <a:buClr>
                <a:srgbClr val="3F73A5"/>
              </a:buClr>
              <a:buSzPct val="100000"/>
            </a:pPr>
            <a:r>
              <a:rPr lang="en-US" dirty="0"/>
              <a:t>Information gathering to generate initial list of concepts</a:t>
            </a:r>
          </a:p>
          <a:p>
            <a:pPr>
              <a:buClr>
                <a:srgbClr val="3F73A5"/>
              </a:buClr>
              <a:buSzPct val="100000"/>
            </a:pPr>
            <a:r>
              <a:rPr lang="en-US" dirty="0"/>
              <a:t>Measure evaluation: (1) importance (2) scientific acceptability (3) feasibility; (4) usability and use; and (5) harmonization </a:t>
            </a:r>
          </a:p>
          <a:p>
            <a:pPr>
              <a:buClr>
                <a:srgbClr val="3F73A5"/>
              </a:buClr>
              <a:buSzPct val="100000"/>
            </a:pPr>
            <a:r>
              <a:rPr lang="en-US" dirty="0"/>
              <a:t>Technical Expert Panel input</a:t>
            </a:r>
          </a:p>
          <a:p>
            <a:pPr>
              <a:buClr>
                <a:srgbClr val="3F73A5"/>
              </a:buClr>
              <a:buSzPct val="100000"/>
            </a:pPr>
            <a:r>
              <a:rPr lang="en-US" dirty="0"/>
              <a:t>Public Comment solicited</a:t>
            </a:r>
          </a:p>
        </p:txBody>
      </p:sp>
      <p:sp>
        <p:nvSpPr>
          <p:cNvPr id="2" name="Title 1"/>
          <p:cNvSpPr>
            <a:spLocks noGrp="1"/>
          </p:cNvSpPr>
          <p:nvPr>
            <p:ph type="title"/>
          </p:nvPr>
        </p:nvSpPr>
        <p:spPr/>
        <p:txBody>
          <a:bodyPr/>
          <a:lstStyle/>
          <a:p>
            <a:r>
              <a:rPr lang="en-US" sz="4400" dirty="0"/>
              <a:t>Measure Conceptualization: Recap</a:t>
            </a:r>
          </a:p>
        </p:txBody>
      </p:sp>
    </p:spTree>
    <p:extLst>
      <p:ext uri="{BB962C8B-B14F-4D97-AF65-F5344CB8AC3E}">
        <p14:creationId xmlns:p14="http://schemas.microsoft.com/office/powerpoint/2010/main" val="1456915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p:cNvSpPr txBox="1">
            <a:spLocks/>
          </p:cNvSpPr>
          <p:nvPr/>
        </p:nvSpPr>
        <p:spPr>
          <a:xfrm>
            <a:off x="4953000" y="3733800"/>
            <a:ext cx="4191000" cy="83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dirty="0">
                <a:hlinkClick r:id="rId3"/>
              </a:rPr>
              <a:t>MMSsupport@Battelle.org</a:t>
            </a:r>
            <a:r>
              <a:rPr lang="en-US" sz="2400" dirty="0"/>
              <a:t> </a:t>
            </a:r>
          </a:p>
        </p:txBody>
      </p:sp>
      <p:sp>
        <p:nvSpPr>
          <p:cNvPr id="7" name="Text Placeholder 2"/>
          <p:cNvSpPr>
            <a:spLocks noGrp="1"/>
          </p:cNvSpPr>
          <p:nvPr>
            <p:ph type="body" sz="quarter" idx="10"/>
          </p:nvPr>
        </p:nvSpPr>
        <p:spPr/>
        <p:txBody>
          <a:bodyPr>
            <a:normAutofit/>
          </a:bodyPr>
          <a:lstStyle/>
          <a:p>
            <a:r>
              <a:rPr lang="en-US" dirty="0"/>
              <a:t>Primary </a:t>
            </a:r>
            <a:r>
              <a:rPr lang="en-US"/>
              <a:t>Support e-mail:</a:t>
            </a:r>
            <a:endParaRPr lang="en-US" dirty="0"/>
          </a:p>
        </p:txBody>
      </p:sp>
      <p:sp>
        <p:nvSpPr>
          <p:cNvPr id="6" name="Title 1"/>
          <p:cNvSpPr>
            <a:spLocks noGrp="1"/>
          </p:cNvSpPr>
          <p:nvPr>
            <p:ph type="title"/>
          </p:nvPr>
        </p:nvSpPr>
        <p:spPr/>
        <p:txBody>
          <a:bodyPr/>
          <a:lstStyle/>
          <a:p>
            <a:r>
              <a:rPr lang="en-US" dirty="0"/>
              <a:t>MMS Support Contact</a:t>
            </a:r>
          </a:p>
        </p:txBody>
      </p:sp>
    </p:spTree>
    <p:extLst>
      <p:ext uri="{BB962C8B-B14F-4D97-AF65-F5344CB8AC3E}">
        <p14:creationId xmlns:p14="http://schemas.microsoft.com/office/powerpoint/2010/main" val="3661508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ip art - person in front of a laptop" title="Clip art - person in front of a laptop"/>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7255" y="3977481"/>
            <a:ext cx="3200400" cy="2404872"/>
          </a:xfrm>
          <a:prstGeom prst="rect">
            <a:avLst/>
          </a:prstGeom>
        </p:spPr>
      </p:pic>
      <p:sp>
        <p:nvSpPr>
          <p:cNvPr id="6" name="Content Placeholder 5"/>
          <p:cNvSpPr>
            <a:spLocks noGrp="1"/>
          </p:cNvSpPr>
          <p:nvPr>
            <p:ph idx="1"/>
          </p:nvPr>
        </p:nvSpPr>
        <p:spPr/>
        <p:txBody>
          <a:bodyPr/>
          <a:lstStyle/>
          <a:p>
            <a:pPr>
              <a:buClr>
                <a:schemeClr val="tx2"/>
              </a:buClr>
            </a:pPr>
            <a:endParaRPr lang="en-US" dirty="0"/>
          </a:p>
          <a:p>
            <a:pPr>
              <a:buClr>
                <a:schemeClr val="tx2"/>
              </a:buClr>
            </a:pPr>
            <a:r>
              <a:rPr lang="en-US" dirty="0"/>
              <a:t>Describe the Measure Lifecycle</a:t>
            </a:r>
          </a:p>
          <a:p>
            <a:pPr>
              <a:buClr>
                <a:schemeClr val="tx2"/>
              </a:buClr>
            </a:pPr>
            <a:r>
              <a:rPr lang="en-US" dirty="0"/>
              <a:t>Describe the steps of Measure Conceptualization</a:t>
            </a:r>
          </a:p>
          <a:p>
            <a:pPr marL="0" indent="0">
              <a:buClr>
                <a:schemeClr val="tx2"/>
              </a:buClr>
              <a:buNone/>
            </a:pPr>
            <a:r>
              <a:rPr lang="en-US" dirty="0"/>
              <a:t> </a:t>
            </a:r>
          </a:p>
          <a:p>
            <a:endParaRPr lang="en-US" dirty="0"/>
          </a:p>
        </p:txBody>
      </p:sp>
      <p:sp>
        <p:nvSpPr>
          <p:cNvPr id="5" name="Title 4"/>
          <p:cNvSpPr>
            <a:spLocks noGrp="1"/>
          </p:cNvSpPr>
          <p:nvPr>
            <p:ph type="title"/>
          </p:nvPr>
        </p:nvSpPr>
        <p:spPr/>
        <p:txBody>
          <a:bodyPr/>
          <a:lstStyle/>
          <a:p>
            <a:r>
              <a:rPr lang="en-US" dirty="0"/>
              <a:t>Learning Objectives</a:t>
            </a:r>
          </a:p>
        </p:txBody>
      </p:sp>
    </p:spTree>
    <p:extLst>
      <p:ext uri="{BB962C8B-B14F-4D97-AF65-F5344CB8AC3E}">
        <p14:creationId xmlns:p14="http://schemas.microsoft.com/office/powerpoint/2010/main" val="55902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3</a:t>
            </a:fld>
            <a:endParaRPr lang="en-US">
              <a:solidFill>
                <a:prstClr val="black">
                  <a:tint val="75000"/>
                </a:prstClr>
              </a:solidFill>
            </a:endParaRPr>
          </a:p>
        </p:txBody>
      </p:sp>
      <p:pic>
        <p:nvPicPr>
          <p:cNvPr id="5" name="Picture 4" descr="Clip art - person with a tape measure" title="Clip art - person with a tape measu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2500" y="4720082"/>
            <a:ext cx="3016284" cy="2001393"/>
          </a:xfrm>
          <a:prstGeom prst="rect">
            <a:avLst/>
          </a:prstGeom>
        </p:spPr>
      </p:pic>
      <p:sp>
        <p:nvSpPr>
          <p:cNvPr id="2" name="Content Placeholder 1"/>
          <p:cNvSpPr>
            <a:spLocks noGrp="1"/>
          </p:cNvSpPr>
          <p:nvPr>
            <p:ph idx="1"/>
          </p:nvPr>
        </p:nvSpPr>
        <p:spPr/>
        <p:txBody>
          <a:bodyPr/>
          <a:lstStyle/>
          <a:p>
            <a:pPr>
              <a:buClr>
                <a:schemeClr val="tx2"/>
              </a:buClr>
            </a:pPr>
            <a:r>
              <a:rPr lang="en-US" dirty="0"/>
              <a:t>Review Quality Measures</a:t>
            </a:r>
          </a:p>
          <a:p>
            <a:pPr lvl="1">
              <a:buClr>
                <a:schemeClr val="tx2"/>
              </a:buClr>
            </a:pPr>
            <a:r>
              <a:rPr lang="en-US" dirty="0"/>
              <a:t>Definition, Specifications, Criteria</a:t>
            </a:r>
          </a:p>
          <a:p>
            <a:pPr>
              <a:buClr>
                <a:schemeClr val="tx2"/>
              </a:buClr>
            </a:pPr>
            <a:r>
              <a:rPr lang="en-US" dirty="0"/>
              <a:t>Measure Lifecycle</a:t>
            </a:r>
          </a:p>
          <a:p>
            <a:pPr>
              <a:buClr>
                <a:schemeClr val="tx2"/>
              </a:buClr>
            </a:pPr>
            <a:r>
              <a:rPr lang="en-US" dirty="0"/>
              <a:t>Measure Conceptualization</a:t>
            </a:r>
          </a:p>
          <a:p>
            <a:pPr lvl="1">
              <a:buClr>
                <a:schemeClr val="tx2"/>
              </a:buClr>
            </a:pPr>
            <a:r>
              <a:rPr lang="en-US" dirty="0"/>
              <a:t>Definition, Information Gathering, Business Case, Stakeholder Input</a:t>
            </a:r>
          </a:p>
          <a:p>
            <a:pPr>
              <a:buClr>
                <a:schemeClr val="tx2"/>
              </a:buClr>
            </a:pPr>
            <a:r>
              <a:rPr lang="en-US" dirty="0"/>
              <a:t>Recap</a:t>
            </a:r>
          </a:p>
          <a:p>
            <a:endParaRPr lang="en-US" dirty="0"/>
          </a:p>
        </p:txBody>
      </p:sp>
      <p:sp>
        <p:nvSpPr>
          <p:cNvPr id="3" name="Title 2"/>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2937968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4</a:t>
            </a:fld>
            <a:endParaRPr lang="en-US"/>
          </a:p>
        </p:txBody>
      </p:sp>
      <p:sp>
        <p:nvSpPr>
          <p:cNvPr id="2" name="Content Placeholder 1"/>
          <p:cNvSpPr>
            <a:spLocks noGrp="1"/>
          </p:cNvSpPr>
          <p:nvPr>
            <p:ph idx="1"/>
          </p:nvPr>
        </p:nvSpPr>
        <p:spPr/>
        <p:txBody>
          <a:bodyPr>
            <a:normAutofit fontScale="92500" lnSpcReduction="20000"/>
          </a:bodyPr>
          <a:lstStyle/>
          <a:p>
            <a:pPr marL="0" indent="0">
              <a:buNone/>
            </a:pPr>
            <a:r>
              <a:rPr lang="en-US" dirty="0"/>
              <a:t>“Quality measures are tools that help us measure or quantify healthcare processes, outcomes, patient perceptions, and organizational structure and/or systems that are associated with the ability to provide high-quality health care and/or that relate to one or more quality goals for health care. These goals include: effective, safe, efficient, patient-centered, equitable, and timely care.”</a:t>
            </a:r>
          </a:p>
          <a:p>
            <a:pPr marL="0" indent="0">
              <a:buNone/>
            </a:pPr>
            <a:r>
              <a:rPr lang="en-US" sz="1900" dirty="0">
                <a:hlinkClick r:id="rId3" tooltip="https://www.cms.gov/Medicare/Quality-Initiatives-Patient-Assessment-Instruments/QualityMeasures/"/>
              </a:rPr>
              <a:t>https://www.cms.gov/Medicare/Quality-Initiatives-Patient-Assessment-Instruments/QualityMeasures/  </a:t>
            </a:r>
            <a:endParaRPr lang="en-US" sz="1900" dirty="0"/>
          </a:p>
        </p:txBody>
      </p:sp>
      <p:sp>
        <p:nvSpPr>
          <p:cNvPr id="3" name="Title 2"/>
          <p:cNvSpPr>
            <a:spLocks noGrp="1"/>
          </p:cNvSpPr>
          <p:nvPr>
            <p:ph type="title"/>
          </p:nvPr>
        </p:nvSpPr>
        <p:spPr/>
        <p:txBody>
          <a:bodyPr/>
          <a:lstStyle/>
          <a:p>
            <a:r>
              <a:rPr lang="en-US" dirty="0"/>
              <a:t>Quality Measures: Definition</a:t>
            </a:r>
          </a:p>
        </p:txBody>
      </p:sp>
    </p:spTree>
    <p:extLst>
      <p:ext uri="{BB962C8B-B14F-4D97-AF65-F5344CB8AC3E}">
        <p14:creationId xmlns:p14="http://schemas.microsoft.com/office/powerpoint/2010/main" val="1944794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5</a:t>
            </a:fld>
            <a:endParaRPr lang="en-US" dirty="0">
              <a:solidFill>
                <a:prstClr val="black">
                  <a:tint val="75000"/>
                </a:prstClr>
              </a:solidFill>
            </a:endParaRPr>
          </a:p>
        </p:txBody>
      </p:sp>
      <p:pic>
        <p:nvPicPr>
          <p:cNvPr id="6" name="Picture 5" descr="Collage of miscellaneous words" title="Collage of miscellaneous word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60598" y="3274833"/>
            <a:ext cx="4183402" cy="2917783"/>
          </a:xfrm>
          <a:prstGeom prst="rect">
            <a:avLst/>
          </a:prstGeom>
        </p:spPr>
      </p:pic>
      <p:sp>
        <p:nvSpPr>
          <p:cNvPr id="2" name="Content Placeholder 1"/>
          <p:cNvSpPr>
            <a:spLocks noGrp="1"/>
          </p:cNvSpPr>
          <p:nvPr>
            <p:ph idx="1"/>
          </p:nvPr>
        </p:nvSpPr>
        <p:spPr>
          <a:xfrm>
            <a:off x="457200" y="1731520"/>
            <a:ext cx="8229600" cy="4297363"/>
          </a:xfrm>
        </p:spPr>
        <p:txBody>
          <a:bodyPr>
            <a:normAutofit fontScale="77500" lnSpcReduction="20000"/>
          </a:bodyPr>
          <a:lstStyle/>
          <a:p>
            <a:pPr marL="0" indent="0">
              <a:buNone/>
            </a:pPr>
            <a:r>
              <a:rPr lang="en-US" sz="3500" dirty="0">
                <a:solidFill>
                  <a:schemeClr val="tx2"/>
                </a:solidFill>
              </a:rPr>
              <a:t>Data elements that go into a quality measure score</a:t>
            </a:r>
            <a:r>
              <a:rPr lang="en-US" dirty="0">
                <a:solidFill>
                  <a:schemeClr val="tx2"/>
                </a:solidFill>
              </a:rPr>
              <a:t>:</a:t>
            </a:r>
          </a:p>
          <a:p>
            <a:pPr marL="400050" lvl="1" indent="0">
              <a:buNone/>
            </a:pPr>
            <a:r>
              <a:rPr lang="en-US" dirty="0"/>
              <a:t>Numerator (targeted condition, event or outcome)</a:t>
            </a:r>
          </a:p>
          <a:p>
            <a:pPr marL="400050" lvl="1" indent="0">
              <a:buNone/>
            </a:pPr>
            <a:r>
              <a:rPr lang="en-US" dirty="0"/>
              <a:t>Denominator (target population)</a:t>
            </a:r>
          </a:p>
          <a:p>
            <a:pPr marL="400050" lvl="1" indent="0">
              <a:buNone/>
            </a:pPr>
            <a:r>
              <a:rPr lang="en-US" dirty="0"/>
              <a:t>Inclusions/Exclusions, if applicable</a:t>
            </a:r>
          </a:p>
          <a:p>
            <a:pPr marL="400050" lvl="1" indent="0">
              <a:buNone/>
            </a:pPr>
            <a:r>
              <a:rPr lang="en-US" dirty="0"/>
              <a:t>Risk factors, if applicable</a:t>
            </a:r>
          </a:p>
          <a:p>
            <a:pPr marL="0" indent="0">
              <a:buNone/>
            </a:pPr>
            <a:r>
              <a:rPr lang="en-US" sz="3500" dirty="0">
                <a:solidFill>
                  <a:schemeClr val="tx2"/>
                </a:solidFill>
              </a:rPr>
              <a:t>Data collection instructions:</a:t>
            </a:r>
          </a:p>
          <a:p>
            <a:pPr marL="400050" lvl="1" indent="0">
              <a:buNone/>
            </a:pPr>
            <a:r>
              <a:rPr lang="en-US" dirty="0"/>
              <a:t>Data source</a:t>
            </a:r>
          </a:p>
          <a:p>
            <a:pPr marL="400050" lvl="1" indent="0">
              <a:buNone/>
            </a:pPr>
            <a:r>
              <a:rPr lang="en-US" dirty="0"/>
              <a:t>Timing, frequency and point of</a:t>
            </a:r>
          </a:p>
          <a:p>
            <a:pPr marL="400050" lvl="1" indent="0">
              <a:buNone/>
            </a:pPr>
            <a:r>
              <a:rPr lang="en-US" dirty="0"/>
              <a:t>data collection</a:t>
            </a:r>
          </a:p>
          <a:p>
            <a:pPr marL="0" indent="0">
              <a:buNone/>
            </a:pPr>
            <a:r>
              <a:rPr lang="en-US" sz="3500" dirty="0">
                <a:solidFill>
                  <a:schemeClr val="tx2"/>
                </a:solidFill>
              </a:rPr>
              <a:t>Scoring algorithm</a:t>
            </a:r>
          </a:p>
          <a:p>
            <a:pPr marL="0" indent="0">
              <a:buNone/>
            </a:pPr>
            <a:endParaRPr lang="en-US" sz="3500" dirty="0">
              <a:solidFill>
                <a:schemeClr val="bg2"/>
              </a:solidFill>
            </a:endParaRPr>
          </a:p>
        </p:txBody>
      </p:sp>
      <p:sp>
        <p:nvSpPr>
          <p:cNvPr id="3" name="Title 2"/>
          <p:cNvSpPr>
            <a:spLocks noGrp="1"/>
          </p:cNvSpPr>
          <p:nvPr>
            <p:ph type="title"/>
          </p:nvPr>
        </p:nvSpPr>
        <p:spPr/>
        <p:txBody>
          <a:bodyPr/>
          <a:lstStyle/>
          <a:p>
            <a:r>
              <a:rPr lang="en-US" dirty="0"/>
              <a:t>Quality Measures: </a:t>
            </a:r>
            <a:br>
              <a:rPr lang="en-US" dirty="0"/>
            </a:br>
            <a:r>
              <a:rPr lang="en-US" dirty="0"/>
              <a:t>Specifications</a:t>
            </a:r>
          </a:p>
        </p:txBody>
      </p:sp>
    </p:spTree>
    <p:extLst>
      <p:ext uri="{BB962C8B-B14F-4D97-AF65-F5344CB8AC3E}">
        <p14:creationId xmlns:p14="http://schemas.microsoft.com/office/powerpoint/2010/main" val="2236275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6</a:t>
            </a:fld>
            <a:endParaRPr lang="en-US">
              <a:solidFill>
                <a:prstClr val="black">
                  <a:tint val="75000"/>
                </a:prstClr>
              </a:solidFill>
            </a:endParaRPr>
          </a:p>
        </p:txBody>
      </p:sp>
      <p:graphicFrame>
        <p:nvGraphicFramePr>
          <p:cNvPr id="5" name="Content Placeholder 5" descr="The stages of a measure's life" title="The stages of a measure's life"/>
          <p:cNvGraphicFramePr>
            <a:graphicFrameLocks noGrp="1"/>
          </p:cNvGraphicFramePr>
          <p:nvPr>
            <p:ph idx="1"/>
            <p:extLst>
              <p:ext uri="{D42A27DB-BD31-4B8C-83A1-F6EECF244321}">
                <p14:modId xmlns:p14="http://schemas.microsoft.com/office/powerpoint/2010/main" val="2016419881"/>
              </p:ext>
            </p:extLst>
          </p:nvPr>
        </p:nvGraphicFramePr>
        <p:xfrm>
          <a:off x="457200" y="1828800"/>
          <a:ext cx="82296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p:txBody>
          <a:bodyPr/>
          <a:lstStyle/>
          <a:p>
            <a:r>
              <a:rPr lang="en-US" dirty="0"/>
              <a:t>Measure Lifecycle</a:t>
            </a:r>
          </a:p>
        </p:txBody>
      </p:sp>
    </p:spTree>
    <p:extLst>
      <p:ext uri="{BB962C8B-B14F-4D97-AF65-F5344CB8AC3E}">
        <p14:creationId xmlns:p14="http://schemas.microsoft.com/office/powerpoint/2010/main" val="2326408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solidFill>
                  <a:prstClr val="black">
                    <a:tint val="75000"/>
                  </a:prstClr>
                </a:solidFill>
              </a:rPr>
              <a:pPr/>
              <a:t>7</a:t>
            </a:fld>
            <a:endParaRPr lang="en-US" dirty="0">
              <a:solidFill>
                <a:prstClr val="black">
                  <a:tint val="75000"/>
                </a:prstClr>
              </a:solidFill>
            </a:endParaRPr>
          </a:p>
        </p:txBody>
      </p:sp>
      <p:pic>
        <p:nvPicPr>
          <p:cNvPr id="7" name="Picture 6" descr="Measure Conceptualization: Definition figure (right side)" title="Measure Conceptualization: Definition figure (right sid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295" y="3209195"/>
            <a:ext cx="3523809" cy="3152381"/>
          </a:xfrm>
          <a:prstGeom prst="rect">
            <a:avLst/>
          </a:prstGeom>
        </p:spPr>
      </p:pic>
      <p:pic>
        <p:nvPicPr>
          <p:cNvPr id="6" name="Picture 5" descr="Measure Conceptualization: Definition figure (left side)" title="Measure Conceptualization: Definition figure (left sid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20" y="2827421"/>
            <a:ext cx="3840480" cy="3894054"/>
          </a:xfrm>
          <a:prstGeom prst="rect">
            <a:avLst/>
          </a:prstGeom>
        </p:spPr>
      </p:pic>
      <p:sp>
        <p:nvSpPr>
          <p:cNvPr id="2" name="Content Placeholder 1"/>
          <p:cNvSpPr>
            <a:spLocks noGrp="1"/>
          </p:cNvSpPr>
          <p:nvPr>
            <p:ph idx="1"/>
          </p:nvPr>
        </p:nvSpPr>
        <p:spPr/>
        <p:txBody>
          <a:bodyPr>
            <a:normAutofit/>
          </a:bodyPr>
          <a:lstStyle/>
          <a:p>
            <a:pPr marL="0" indent="0">
              <a:buNone/>
            </a:pPr>
            <a:r>
              <a:rPr lang="en-US" dirty="0"/>
              <a:t>The evidence base for the measure concept and basic elements of the measure</a:t>
            </a:r>
          </a:p>
        </p:txBody>
      </p:sp>
      <p:sp>
        <p:nvSpPr>
          <p:cNvPr id="3" name="Title 2"/>
          <p:cNvSpPr>
            <a:spLocks noGrp="1"/>
          </p:cNvSpPr>
          <p:nvPr>
            <p:ph type="title"/>
          </p:nvPr>
        </p:nvSpPr>
        <p:spPr/>
        <p:txBody>
          <a:bodyPr/>
          <a:lstStyle/>
          <a:p>
            <a:r>
              <a:rPr lang="en-US" dirty="0"/>
              <a:t>Measure Conceptualization:</a:t>
            </a:r>
            <a:br>
              <a:rPr lang="en-US" dirty="0"/>
            </a:br>
            <a:r>
              <a:rPr lang="en-US" dirty="0"/>
              <a:t>Definition</a:t>
            </a:r>
          </a:p>
        </p:txBody>
      </p:sp>
    </p:spTree>
    <p:extLst>
      <p:ext uri="{BB962C8B-B14F-4D97-AF65-F5344CB8AC3E}">
        <p14:creationId xmlns:p14="http://schemas.microsoft.com/office/powerpoint/2010/main" val="4195621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464B3E39-FB27-466F-8DC0-389097739389}" type="slidenum">
              <a:rPr lang="en-US" smtClean="0"/>
              <a:pPr/>
              <a:t>8</a:t>
            </a:fld>
            <a:endParaRPr lang="en-US" dirty="0"/>
          </a:p>
        </p:txBody>
      </p:sp>
      <p:sp>
        <p:nvSpPr>
          <p:cNvPr id="7" name="Content Placeholder 6"/>
          <p:cNvSpPr>
            <a:spLocks noGrp="1"/>
          </p:cNvSpPr>
          <p:nvPr>
            <p:ph idx="1"/>
          </p:nvPr>
        </p:nvSpPr>
        <p:spPr/>
        <p:txBody>
          <a:bodyPr>
            <a:normAutofit lnSpcReduction="10000"/>
          </a:bodyPr>
          <a:lstStyle/>
          <a:p>
            <a:pPr>
              <a:buClr>
                <a:srgbClr val="3F73A5"/>
              </a:buClr>
              <a:buSzPct val="100000"/>
            </a:pPr>
            <a:r>
              <a:rPr lang="en-US" dirty="0"/>
              <a:t>Information Gathering</a:t>
            </a:r>
          </a:p>
          <a:p>
            <a:pPr>
              <a:buClr>
                <a:srgbClr val="3F73A5"/>
              </a:buClr>
              <a:buSzPct val="100000"/>
            </a:pPr>
            <a:r>
              <a:rPr lang="en-US" dirty="0"/>
              <a:t>Gap Analysis</a:t>
            </a:r>
          </a:p>
          <a:p>
            <a:pPr>
              <a:buClr>
                <a:srgbClr val="3F73A5"/>
              </a:buClr>
              <a:buSzPct val="100000"/>
            </a:pPr>
            <a:r>
              <a:rPr lang="en-US" dirty="0"/>
              <a:t>Initial Business Case</a:t>
            </a:r>
          </a:p>
          <a:p>
            <a:pPr>
              <a:buClr>
                <a:srgbClr val="3F73A5"/>
              </a:buClr>
              <a:buSzPct val="100000"/>
            </a:pPr>
            <a:r>
              <a:rPr lang="en-US" dirty="0"/>
              <a:t>Stakeholder Input (Technical Expert Panel (TEP) evaluates and votes)</a:t>
            </a:r>
          </a:p>
          <a:p>
            <a:pPr>
              <a:buClr>
                <a:srgbClr val="3F73A5"/>
              </a:buClr>
              <a:buSzPct val="100000"/>
            </a:pPr>
            <a:r>
              <a:rPr lang="en-US" dirty="0"/>
              <a:t>Contract Officer Representative (COR) brings measure list to CMS leadership</a:t>
            </a:r>
          </a:p>
          <a:p>
            <a:pPr>
              <a:buClr>
                <a:srgbClr val="3F73A5"/>
              </a:buClr>
              <a:buSzPct val="100000"/>
            </a:pPr>
            <a:r>
              <a:rPr lang="en-US" dirty="0"/>
              <a:t>Public Comment</a:t>
            </a:r>
          </a:p>
        </p:txBody>
      </p:sp>
      <p:sp>
        <p:nvSpPr>
          <p:cNvPr id="6" name="Title 5"/>
          <p:cNvSpPr>
            <a:spLocks noGrp="1"/>
          </p:cNvSpPr>
          <p:nvPr>
            <p:ph type="title"/>
          </p:nvPr>
        </p:nvSpPr>
        <p:spPr/>
        <p:txBody>
          <a:bodyPr/>
          <a:lstStyle/>
          <a:p>
            <a:r>
              <a:rPr lang="en-US" dirty="0"/>
              <a:t>Measure Conceptualization:</a:t>
            </a:r>
            <a:br>
              <a:rPr lang="en-US" dirty="0"/>
            </a:br>
            <a:r>
              <a:rPr lang="en-US" dirty="0"/>
              <a:t>Steps</a:t>
            </a:r>
          </a:p>
        </p:txBody>
      </p:sp>
    </p:spTree>
    <p:extLst>
      <p:ext uri="{BB962C8B-B14F-4D97-AF65-F5344CB8AC3E}">
        <p14:creationId xmlns:p14="http://schemas.microsoft.com/office/powerpoint/2010/main" val="123262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464B3E39-FB27-466F-8DC0-389097739389}" type="slidenum">
              <a:rPr lang="en-US" smtClean="0">
                <a:solidFill>
                  <a:prstClr val="black">
                    <a:tint val="75000"/>
                  </a:prstClr>
                </a:solidFill>
              </a:rPr>
              <a:pPr/>
              <a:t>9</a:t>
            </a:fld>
            <a:endParaRPr lang="en-US" dirty="0">
              <a:solidFill>
                <a:prstClr val="black">
                  <a:tint val="75000"/>
                </a:prstClr>
              </a:solidFill>
            </a:endParaRPr>
          </a:p>
        </p:txBody>
      </p:sp>
      <p:sp>
        <p:nvSpPr>
          <p:cNvPr id="7" name="Content Placeholder 6"/>
          <p:cNvSpPr>
            <a:spLocks noGrp="1"/>
          </p:cNvSpPr>
          <p:nvPr>
            <p:ph idx="1"/>
          </p:nvPr>
        </p:nvSpPr>
        <p:spPr/>
        <p:txBody>
          <a:bodyPr>
            <a:normAutofit/>
          </a:bodyPr>
          <a:lstStyle/>
          <a:p>
            <a:pPr>
              <a:buClr>
                <a:schemeClr val="tx2"/>
              </a:buClr>
            </a:pPr>
            <a:r>
              <a:rPr lang="en-US" dirty="0"/>
              <a:t>Is there a need for the measure? </a:t>
            </a:r>
          </a:p>
          <a:p>
            <a:pPr lvl="1">
              <a:buClr>
                <a:schemeClr val="tx2"/>
              </a:buClr>
            </a:pPr>
            <a:r>
              <a:rPr lang="en-US" dirty="0">
                <a:solidFill>
                  <a:schemeClr val="tx2"/>
                </a:solidFill>
              </a:rPr>
              <a:t>Importance</a:t>
            </a:r>
            <a:r>
              <a:rPr lang="en-US" dirty="0">
                <a:solidFill>
                  <a:srgbClr val="3E7DBC"/>
                </a:solidFill>
                <a:latin typeface="Franklin Gothic Medium" panose="020B0603020102020204" pitchFamily="34" charset="0"/>
              </a:rPr>
              <a:t> </a:t>
            </a:r>
            <a:endParaRPr lang="en-US" dirty="0"/>
          </a:p>
          <a:p>
            <a:pPr>
              <a:buClr>
                <a:schemeClr val="tx2"/>
              </a:buClr>
            </a:pPr>
            <a:r>
              <a:rPr lang="en-US" dirty="0"/>
              <a:t>Are there similar measures in existence or under development? </a:t>
            </a:r>
          </a:p>
          <a:p>
            <a:pPr lvl="1">
              <a:buClr>
                <a:schemeClr val="tx2"/>
              </a:buClr>
            </a:pPr>
            <a:r>
              <a:rPr lang="en-US" dirty="0">
                <a:solidFill>
                  <a:schemeClr val="tx2"/>
                </a:solidFill>
              </a:rPr>
              <a:t>Harmonization</a:t>
            </a:r>
          </a:p>
          <a:p>
            <a:pPr marL="514350" indent="-514350">
              <a:buFont typeface="+mj-lt"/>
              <a:buAutoNum type="arabicPeriod"/>
            </a:pPr>
            <a:endParaRPr lang="en-US" dirty="0"/>
          </a:p>
          <a:p>
            <a:pPr marL="514350" indent="-514350">
              <a:buFont typeface="+mj-lt"/>
              <a:buAutoNum type="arabicPeriod"/>
            </a:pPr>
            <a:endParaRPr lang="en-US" dirty="0"/>
          </a:p>
        </p:txBody>
      </p:sp>
      <p:sp>
        <p:nvSpPr>
          <p:cNvPr id="6" name="Title 5"/>
          <p:cNvSpPr>
            <a:spLocks noGrp="1"/>
          </p:cNvSpPr>
          <p:nvPr>
            <p:ph type="title"/>
          </p:nvPr>
        </p:nvSpPr>
        <p:spPr/>
        <p:txBody>
          <a:bodyPr/>
          <a:lstStyle/>
          <a:p>
            <a:r>
              <a:rPr lang="en-US" dirty="0"/>
              <a:t>Measure Conceptualization: Information Gathering</a:t>
            </a:r>
          </a:p>
        </p:txBody>
      </p:sp>
    </p:spTree>
    <p:extLst>
      <p:ext uri="{BB962C8B-B14F-4D97-AF65-F5344CB8AC3E}">
        <p14:creationId xmlns:p14="http://schemas.microsoft.com/office/powerpoint/2010/main" val="311908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414A0DFAABA6C4EACA48BF9AB17A35A" ma:contentTypeVersion="0" ma:contentTypeDescription="Create a new document." ma:contentTypeScope="" ma:versionID="6b95439efac53e992e4f905c2a8ccf0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C2AA852-6016-4233-AEE4-EEA70D63CCAA}">
  <ds:schemaRefs>
    <ds:schemaRef ds:uri="http://schemas.microsoft.com/office/2006/metadata/properties"/>
    <ds:schemaRef ds:uri="http://www.w3.org/XML/1998/namespace"/>
    <ds:schemaRef ds:uri="http://purl.org/dc/dcmitype/"/>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A3753CE6-7776-4C2E-8DAC-D100D3C981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D3DB067-4E0D-4467-A43C-A3FF472F04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13203</TotalTime>
  <Words>3529</Words>
  <Application>Microsoft Office PowerPoint</Application>
  <PresentationFormat>On-screen Show (4:3)</PresentationFormat>
  <Paragraphs>272</Paragraphs>
  <Slides>19</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Constantia</vt:lpstr>
      <vt:lpstr>Franklin Gothic Demi Cond</vt:lpstr>
      <vt:lpstr>Franklin Gothic Medium</vt:lpstr>
      <vt:lpstr>CMS_template</vt:lpstr>
      <vt:lpstr>Measures Management System Training Course</vt:lpstr>
      <vt:lpstr>Learning Objectives</vt:lpstr>
      <vt:lpstr>Outline</vt:lpstr>
      <vt:lpstr>Quality Measures: Definition</vt:lpstr>
      <vt:lpstr>Quality Measures:  Specifications</vt:lpstr>
      <vt:lpstr>Measure Lifecycle</vt:lpstr>
      <vt:lpstr>Measure Conceptualization: Definition</vt:lpstr>
      <vt:lpstr>Measure Conceptualization: Steps</vt:lpstr>
      <vt:lpstr>Measure Conceptualization: Information Gathering</vt:lpstr>
      <vt:lpstr>Measure Conceptualization: Information Gathering</vt:lpstr>
      <vt:lpstr>Measure Conceptualization: Information to Gather</vt:lpstr>
      <vt:lpstr>Measure Conceptualization: Business Case</vt:lpstr>
      <vt:lpstr>Measure Conceptualization: Stakeholder Input</vt:lpstr>
      <vt:lpstr>Measure Conceptualization: Stakeholder Input</vt:lpstr>
      <vt:lpstr>Measure Conceptualization: Stakeholder Input</vt:lpstr>
      <vt:lpstr>Measure Conceptualization: Steps</vt:lpstr>
      <vt:lpstr>Measure Conceptualization: Types of Deliverables</vt:lpstr>
      <vt:lpstr>Measure Conceptualization: Recap</vt:lpstr>
      <vt:lpstr>MMS Support Contact</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 Conceptualization</dc:title>
  <dc:creator>CMS</dc:creator>
  <cp:lastModifiedBy>Knight, Jessica</cp:lastModifiedBy>
  <cp:revision>415</cp:revision>
  <cp:lastPrinted>2016-03-01T19:46:35Z</cp:lastPrinted>
  <dcterms:created xsi:type="dcterms:W3CDTF">2012-02-25T11:34:40Z</dcterms:created>
  <dcterms:modified xsi:type="dcterms:W3CDTF">2020-08-05T18:38:23Z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0x0101007414A0DFAABA6C4EACA48BF9AB17A35A</vt:lpwstr>
  </property>
  <property fmtid="{D5CDD505-2E9C-101B-9397-08002B2CF9AE}" pid="4" name="Order">
    <vt:r8>10000</vt:r8>
  </property>
  <property fmtid="{D5CDD505-2E9C-101B-9397-08002B2CF9AE}" pid="5" name="Contents">
    <vt:lpwstr/>
  </property>
  <property fmtid="{D5CDD505-2E9C-101B-9397-08002B2CF9AE}" pid="6" name="xd_ProgID">
    <vt:lpwstr/>
  </property>
  <property fmtid="{D5CDD505-2E9C-101B-9397-08002B2CF9AE}" pid="7" name="_CopySource">
    <vt:lpwstr>http://websps31.battelle.org/sites/MIDSMMS/MeasDev/Blueprint  GTL Handbook/Webinar 2 Measure Conceptualization_Nov2015.pptx</vt:lpwstr>
  </property>
  <property fmtid="{D5CDD505-2E9C-101B-9397-08002B2CF9AE}" pid="8" name="TemplateUrl">
    <vt:lpwstr/>
  </property>
  <property fmtid="{D5CDD505-2E9C-101B-9397-08002B2CF9AE}" pid="9" name="_AdHocReviewCycleID">
    <vt:i4>-2056959283</vt:i4>
  </property>
  <property fmtid="{D5CDD505-2E9C-101B-9397-08002B2CF9AE}" pid="10" name="_EmailSubject">
    <vt:lpwstr>Agenda for Today's BPA/Dev Support Meeting</vt:lpwstr>
  </property>
  <property fmtid="{D5CDD505-2E9C-101B-9397-08002B2CF9AE}" pid="11" name="_AuthorEmail">
    <vt:lpwstr>Kimberly.Kufel@cms.hhs.gov</vt:lpwstr>
  </property>
  <property fmtid="{D5CDD505-2E9C-101B-9397-08002B2CF9AE}" pid="12" name="_AuthorEmailDisplayName">
    <vt:lpwstr>Kufel, Kimberly R. (CMS/CCSQ)</vt:lpwstr>
  </property>
</Properties>
</file>