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793" r:id="rId4"/>
  </p:sldMasterIdLst>
  <p:notesMasterIdLst>
    <p:notesMasterId r:id="rId35"/>
  </p:notesMasterIdLst>
  <p:handoutMasterIdLst>
    <p:handoutMasterId r:id="rId36"/>
  </p:handoutMasterIdLst>
  <p:sldIdLst>
    <p:sldId id="606" r:id="rId5"/>
    <p:sldId id="542" r:id="rId6"/>
    <p:sldId id="608" r:id="rId7"/>
    <p:sldId id="598" r:id="rId8"/>
    <p:sldId id="594" r:id="rId9"/>
    <p:sldId id="681" r:id="rId10"/>
    <p:sldId id="769" r:id="rId11"/>
    <p:sldId id="749" r:id="rId12"/>
    <p:sldId id="770" r:id="rId13"/>
    <p:sldId id="771" r:id="rId14"/>
    <p:sldId id="772" r:id="rId15"/>
    <p:sldId id="773" r:id="rId16"/>
    <p:sldId id="774" r:id="rId17"/>
    <p:sldId id="775" r:id="rId18"/>
    <p:sldId id="776" r:id="rId19"/>
    <p:sldId id="777" r:id="rId20"/>
    <p:sldId id="778" r:id="rId21"/>
    <p:sldId id="779" r:id="rId22"/>
    <p:sldId id="780" r:id="rId23"/>
    <p:sldId id="781" r:id="rId24"/>
    <p:sldId id="782" r:id="rId25"/>
    <p:sldId id="783" r:id="rId26"/>
    <p:sldId id="784" r:id="rId27"/>
    <p:sldId id="785" r:id="rId28"/>
    <p:sldId id="786" r:id="rId29"/>
    <p:sldId id="787" r:id="rId30"/>
    <p:sldId id="603" r:id="rId31"/>
    <p:sldId id="623" r:id="rId32"/>
    <p:sldId id="564" r:id="rId33"/>
    <p:sldId id="625" r:id="rId34"/>
  </p:sldIdLst>
  <p:sldSz cx="9144000" cy="6858000" type="screen4x3"/>
  <p:notesSz cx="6858000" cy="9240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3120">
          <p15:clr>
            <a:srgbClr val="A4A3A4"/>
          </p15:clr>
        </p15:guide>
      </p15:sldGuideLst>
    </p:ext>
    <p:ext uri="{2D200454-40CA-4A62-9FC3-DE9A4176ACB9}">
      <p15:notesGuideLst xmlns:p15="http://schemas.microsoft.com/office/powerpoint/2012/main">
        <p15:guide id="1" orient="horz" pos="2911"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5193"/>
    <a:srgbClr val="0000FF"/>
    <a:srgbClr val="084A9C"/>
    <a:srgbClr val="FFD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40" autoAdjust="0"/>
    <p:restoredTop sz="51657" autoAdjust="0"/>
  </p:normalViewPr>
  <p:slideViewPr>
    <p:cSldViewPr>
      <p:cViewPr varScale="1">
        <p:scale>
          <a:sx n="29" d="100"/>
          <a:sy n="29" d="100"/>
        </p:scale>
        <p:origin x="2236" y="36"/>
      </p:cViewPr>
      <p:guideLst>
        <p:guide orient="horz" pos="2064"/>
        <p:guide pos="3120"/>
      </p:guideLst>
    </p:cSldViewPr>
  </p:slideViewPr>
  <p:outlineViewPr>
    <p:cViewPr>
      <p:scale>
        <a:sx n="33" d="100"/>
        <a:sy n="33" d="100"/>
      </p:scale>
      <p:origin x="0" y="-10836"/>
    </p:cViewPr>
  </p:outlineViewPr>
  <p:notesTextViewPr>
    <p:cViewPr>
      <p:scale>
        <a:sx n="100" d="100"/>
        <a:sy n="100" d="100"/>
      </p:scale>
      <p:origin x="0" y="0"/>
    </p:cViewPr>
  </p:notesTextViewPr>
  <p:sorterViewPr>
    <p:cViewPr>
      <p:scale>
        <a:sx n="90" d="100"/>
        <a:sy n="90" d="100"/>
      </p:scale>
      <p:origin x="0" y="0"/>
    </p:cViewPr>
  </p:sorterViewPr>
  <p:notesViewPr>
    <p:cSldViewPr>
      <p:cViewPr varScale="1">
        <p:scale>
          <a:sx n="87" d="100"/>
          <a:sy n="87" d="100"/>
        </p:scale>
        <p:origin x="3804" y="96"/>
      </p:cViewPr>
      <p:guideLst>
        <p:guide orient="horz" pos="2911"/>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2042"/>
          </a:xfrm>
          <a:prstGeom prst="rect">
            <a:avLst/>
          </a:prstGeom>
        </p:spPr>
        <p:txBody>
          <a:bodyPr vert="horz" lIns="91984" tIns="45993" rIns="91984" bIns="45993"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2042"/>
          </a:xfrm>
          <a:prstGeom prst="rect">
            <a:avLst/>
          </a:prstGeom>
        </p:spPr>
        <p:txBody>
          <a:bodyPr vert="horz" lIns="91984" tIns="45993" rIns="91984" bIns="45993" rtlCol="0"/>
          <a:lstStyle>
            <a:lvl1pPr algn="r">
              <a:defRPr sz="1200"/>
            </a:lvl1pPr>
          </a:lstStyle>
          <a:p>
            <a:fld id="{CC16B254-F755-154D-86D8-705F3C585905}" type="datetimeFigureOut">
              <a:rPr lang="en-US" smtClean="0"/>
              <a:pPr/>
              <a:t>8/5/2020</a:t>
            </a:fld>
            <a:endParaRPr lang="en-US" dirty="0"/>
          </a:p>
        </p:txBody>
      </p:sp>
      <p:sp>
        <p:nvSpPr>
          <p:cNvPr id="4" name="Footer Placeholder 3"/>
          <p:cNvSpPr>
            <a:spLocks noGrp="1"/>
          </p:cNvSpPr>
          <p:nvPr>
            <p:ph type="ftr" sz="quarter" idx="2"/>
          </p:nvPr>
        </p:nvSpPr>
        <p:spPr>
          <a:xfrm>
            <a:off x="0" y="8777193"/>
            <a:ext cx="2971800" cy="462042"/>
          </a:xfrm>
          <a:prstGeom prst="rect">
            <a:avLst/>
          </a:prstGeom>
        </p:spPr>
        <p:txBody>
          <a:bodyPr vert="horz" lIns="91984" tIns="45993" rIns="91984" bIns="4599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777193"/>
            <a:ext cx="2971800" cy="462042"/>
          </a:xfrm>
          <a:prstGeom prst="rect">
            <a:avLst/>
          </a:prstGeom>
        </p:spPr>
        <p:txBody>
          <a:bodyPr vert="horz" lIns="91984" tIns="45993" rIns="91984" bIns="45993" rtlCol="0" anchor="b"/>
          <a:lstStyle>
            <a:lvl1pPr algn="r">
              <a:defRPr sz="1200"/>
            </a:lvl1pPr>
          </a:lstStyle>
          <a:p>
            <a:fld id="{D8B07BA0-83C1-274E-9BA1-643DFA6696FC}" type="slidenum">
              <a:rPr lang="en-US" smtClean="0"/>
              <a:pPr/>
              <a:t>‹#›</a:t>
            </a:fld>
            <a:endParaRPr lang="en-US" dirty="0"/>
          </a:p>
        </p:txBody>
      </p:sp>
    </p:spTree>
    <p:extLst>
      <p:ext uri="{BB962C8B-B14F-4D97-AF65-F5344CB8AC3E}">
        <p14:creationId xmlns:p14="http://schemas.microsoft.com/office/powerpoint/2010/main" val="40824873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2042"/>
          </a:xfrm>
          <a:prstGeom prst="rect">
            <a:avLst/>
          </a:prstGeom>
        </p:spPr>
        <p:txBody>
          <a:bodyPr vert="horz" lIns="91984" tIns="45993" rIns="91984" bIns="45993" rtlCol="0"/>
          <a:lstStyle>
            <a:lvl1pPr algn="l">
              <a:defRPr sz="1200"/>
            </a:lvl1pPr>
          </a:lstStyle>
          <a:p>
            <a:endParaRPr lang="en-US" dirty="0"/>
          </a:p>
        </p:txBody>
      </p:sp>
      <p:sp>
        <p:nvSpPr>
          <p:cNvPr id="3" name="Date Placeholder 2"/>
          <p:cNvSpPr>
            <a:spLocks noGrp="1"/>
          </p:cNvSpPr>
          <p:nvPr>
            <p:ph type="dt" idx="1"/>
          </p:nvPr>
        </p:nvSpPr>
        <p:spPr>
          <a:xfrm>
            <a:off x="3884613" y="0"/>
            <a:ext cx="2971800" cy="462042"/>
          </a:xfrm>
          <a:prstGeom prst="rect">
            <a:avLst/>
          </a:prstGeom>
        </p:spPr>
        <p:txBody>
          <a:bodyPr vert="horz" lIns="91984" tIns="45993" rIns="91984" bIns="45993" rtlCol="0"/>
          <a:lstStyle>
            <a:lvl1pPr algn="r">
              <a:defRPr sz="1200"/>
            </a:lvl1pPr>
          </a:lstStyle>
          <a:p>
            <a:fld id="{70242358-85E2-2545-8677-79B1E11E6ECD}" type="datetimeFigureOut">
              <a:rPr lang="en-US" smtClean="0"/>
              <a:pPr/>
              <a:t>8/5/2020</a:t>
            </a:fld>
            <a:endParaRPr lang="en-US" dirty="0"/>
          </a:p>
        </p:txBody>
      </p:sp>
      <p:sp>
        <p:nvSpPr>
          <p:cNvPr id="4" name="Slide Image Placeholder 3"/>
          <p:cNvSpPr>
            <a:spLocks noGrp="1" noRot="1" noChangeAspect="1"/>
          </p:cNvSpPr>
          <p:nvPr>
            <p:ph type="sldImg" idx="2"/>
          </p:nvPr>
        </p:nvSpPr>
        <p:spPr>
          <a:xfrm>
            <a:off x="1119188" y="692150"/>
            <a:ext cx="4619625" cy="3465513"/>
          </a:xfrm>
          <a:prstGeom prst="rect">
            <a:avLst/>
          </a:prstGeom>
          <a:noFill/>
          <a:ln w="12700">
            <a:solidFill>
              <a:prstClr val="black"/>
            </a:solidFill>
          </a:ln>
        </p:spPr>
        <p:txBody>
          <a:bodyPr vert="horz" lIns="91984" tIns="45993" rIns="91984" bIns="45993" rtlCol="0" anchor="ctr"/>
          <a:lstStyle/>
          <a:p>
            <a:endParaRPr lang="en-US" dirty="0"/>
          </a:p>
        </p:txBody>
      </p:sp>
      <p:sp>
        <p:nvSpPr>
          <p:cNvPr id="5" name="Notes Placeholder 4"/>
          <p:cNvSpPr>
            <a:spLocks noGrp="1"/>
          </p:cNvSpPr>
          <p:nvPr>
            <p:ph type="body" sz="quarter" idx="3"/>
          </p:nvPr>
        </p:nvSpPr>
        <p:spPr>
          <a:xfrm>
            <a:off x="685800" y="4389398"/>
            <a:ext cx="5486400" cy="4158377"/>
          </a:xfrm>
          <a:prstGeom prst="rect">
            <a:avLst/>
          </a:prstGeom>
        </p:spPr>
        <p:txBody>
          <a:bodyPr vert="horz" lIns="91984" tIns="45993" rIns="91984" bIns="4599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7193"/>
            <a:ext cx="2971800" cy="462042"/>
          </a:xfrm>
          <a:prstGeom prst="rect">
            <a:avLst/>
          </a:prstGeom>
        </p:spPr>
        <p:txBody>
          <a:bodyPr vert="horz" lIns="91984" tIns="45993" rIns="91984" bIns="4599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777193"/>
            <a:ext cx="2971800" cy="462042"/>
          </a:xfrm>
          <a:prstGeom prst="rect">
            <a:avLst/>
          </a:prstGeom>
        </p:spPr>
        <p:txBody>
          <a:bodyPr vert="horz" lIns="91984" tIns="45993" rIns="91984" bIns="45993" rtlCol="0" anchor="b"/>
          <a:lstStyle>
            <a:lvl1pPr algn="r">
              <a:defRPr sz="1200"/>
            </a:lvl1pPr>
          </a:lstStyle>
          <a:p>
            <a:fld id="{7B898A01-842B-0042-9AB7-55364486B929}" type="slidenum">
              <a:rPr lang="en-US" smtClean="0"/>
              <a:pPr/>
              <a:t>‹#›</a:t>
            </a:fld>
            <a:endParaRPr lang="en-US" dirty="0"/>
          </a:p>
        </p:txBody>
      </p:sp>
    </p:spTree>
    <p:extLst>
      <p:ext uri="{BB962C8B-B14F-4D97-AF65-F5344CB8AC3E}">
        <p14:creationId xmlns:p14="http://schemas.microsoft.com/office/powerpoint/2010/main" val="21019035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Good afternoon and thank you for joining us for our </a:t>
            </a:r>
            <a:r>
              <a:rPr lang="en-US" sz="1200" i="1" kern="1200" dirty="0">
                <a:solidFill>
                  <a:schemeClr val="tx1"/>
                </a:solidFill>
                <a:effectLst/>
                <a:latin typeface="+mn-lt"/>
                <a:ea typeface="+mn-ea"/>
                <a:cs typeface="+mn-cs"/>
              </a:rPr>
              <a:t>Measure Development Education &amp; Outreach </a:t>
            </a:r>
            <a:r>
              <a:rPr lang="en-US" sz="1200" i="0" kern="1200" dirty="0">
                <a:solidFill>
                  <a:schemeClr val="tx1"/>
                </a:solidFill>
                <a:effectLst/>
                <a:latin typeface="+mn-lt"/>
                <a:ea typeface="+mn-ea"/>
                <a:cs typeface="+mn-cs"/>
              </a:rPr>
              <a:t>series designed </a:t>
            </a:r>
            <a:r>
              <a:rPr lang="en-US" sz="1200" kern="1200" dirty="0">
                <a:solidFill>
                  <a:schemeClr val="tx1"/>
                </a:solidFill>
                <a:effectLst/>
                <a:latin typeface="+mn-lt"/>
                <a:ea typeface="+mn-ea"/>
                <a:cs typeface="+mn-cs"/>
              </a:rPr>
              <a:t>specifically for clinical specialty societies and patient advocacy groups. My name is Nicole Brennan and I am the Measures Management System (MMS) lead for the series. Today I will be presenting on </a:t>
            </a:r>
            <a:r>
              <a:rPr lang="en-US" sz="1200" i="1" kern="1200" dirty="0">
                <a:solidFill>
                  <a:schemeClr val="tx1"/>
                </a:solidFill>
                <a:effectLst/>
                <a:latin typeface="+mn-lt"/>
                <a:ea typeface="+mn-ea"/>
                <a:cs typeface="+mn-cs"/>
              </a:rPr>
              <a:t>Measure Implementation</a:t>
            </a:r>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0</a:t>
            </a:fld>
            <a:endParaRPr lang="en-US" dirty="0"/>
          </a:p>
        </p:txBody>
      </p:sp>
    </p:spTree>
    <p:extLst>
      <p:ext uri="{BB962C8B-B14F-4D97-AF65-F5344CB8AC3E}">
        <p14:creationId xmlns:p14="http://schemas.microsoft.com/office/powerpoint/2010/main" val="17055110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1348" rtl="0" eaLnBrk="1" fontAlgn="auto" latinLnBrk="0" hangingPunct="1">
              <a:lnSpc>
                <a:spcPct val="100000"/>
              </a:lnSpc>
              <a:spcBef>
                <a:spcPts val="0"/>
              </a:spcBef>
              <a:spcAft>
                <a:spcPts val="0"/>
              </a:spcAft>
              <a:buClrTx/>
              <a:buSzTx/>
              <a:buFontTx/>
              <a:buNone/>
              <a:tabLst/>
              <a:defRPr/>
            </a:pPr>
            <a:r>
              <a:rPr lang="en-US" dirty="0">
                <a:effectLst/>
              </a:rPr>
              <a:t>The National Quality Forum (NQF) is a not-for-profit, nonpartisan, membership-based organization that works to catalyze improvements in healthcare. </a:t>
            </a:r>
            <a:r>
              <a:rPr lang="en-US" dirty="0"/>
              <a:t>NQF uses its formal Consensus Development Process (CDP) to evaluate and endorse consensus standards, including performance measures, best practices, frameworks, and reporting guidelines. The Consensus Development Process is designed to call for input and carefully consider the interests of stakeholder groups from across the healthcare industry.</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9</a:t>
            </a:fld>
            <a:endParaRPr lang="en-US" dirty="0"/>
          </a:p>
        </p:txBody>
      </p:sp>
    </p:spTree>
    <p:extLst>
      <p:ext uri="{BB962C8B-B14F-4D97-AF65-F5344CB8AC3E}">
        <p14:creationId xmlns:p14="http://schemas.microsoft.com/office/powerpoint/2010/main" val="27354160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the extent feasible, CMS uses measures</a:t>
            </a:r>
            <a:r>
              <a:rPr lang="en-US" baseline="0" dirty="0"/>
              <a:t> endorsed by NQF in CMS public reporting and value-based purchasing programs. NQF only endorses measures that meet five criteria: importance, scientific acceptability, feasibility, usability, and harmonization. </a:t>
            </a:r>
            <a:endParaRPr lang="en-US" dirty="0"/>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10</a:t>
            </a:fld>
            <a:endParaRPr lang="en-US" dirty="0"/>
          </a:p>
        </p:txBody>
      </p:sp>
    </p:spTree>
    <p:extLst>
      <p:ext uri="{BB962C8B-B14F-4D97-AF65-F5344CB8AC3E}">
        <p14:creationId xmlns:p14="http://schemas.microsoft.com/office/powerpoint/2010/main" val="25315334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NQF’s measure</a:t>
            </a:r>
            <a:r>
              <a:rPr lang="en-US" baseline="0" dirty="0"/>
              <a:t> endorsement process is standardized in a regular cycle of topic-based measure consideration. NQF endorses measures as part of a larger consensus development project. </a:t>
            </a:r>
          </a:p>
          <a:p>
            <a:endParaRPr lang="en-US" baseline="0" dirty="0"/>
          </a:p>
          <a:p>
            <a:r>
              <a:rPr lang="en-US" baseline="0" dirty="0"/>
              <a:t>NQF follows a three year schedule that outlines the review and endorsement of measures. NQF issues a public call for nominations on its website to select appropriate members for the Steering Committee. NQF projects a seven month timeline from measure submission to the appeals period. </a:t>
            </a:r>
          </a:p>
          <a:p>
            <a:endParaRPr lang="en-US" baseline="0" dirty="0"/>
          </a:p>
          <a:p>
            <a:r>
              <a:rPr lang="en-US" baseline="0" dirty="0"/>
              <a:t>This diagram depicts a six-step process for submitting a measure to NQF for endorsement. While this figure depicts the process between a CMS contractor and CMS, the same steps could be used by you and your board, or stakeholders. </a:t>
            </a:r>
          </a:p>
          <a:p>
            <a:endParaRPr lang="en-US" baseline="0" dirty="0"/>
          </a:p>
          <a:p>
            <a:r>
              <a:rPr lang="en-US" baseline="0" dirty="0"/>
              <a:t>First, at least two months before the start of a project, NQF will issue a formal call for Measures requesting measure developers to submit their measures relevant to the project. Although measure developers may submit their measure at any time, the measure will </a:t>
            </a:r>
            <a:r>
              <a:rPr lang="en-US" i="1" baseline="0" dirty="0"/>
              <a:t>only be reviewed </a:t>
            </a:r>
            <a:r>
              <a:rPr lang="en-US" baseline="0" dirty="0"/>
              <a:t>by NQF when there is a call for measure for that topic. </a:t>
            </a:r>
          </a:p>
          <a:p>
            <a:endParaRPr lang="en-US"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t>Using the most up-to-date forms from the NQF website, the contractor will prepare for the online submission to NQF. The CMS Blueprint Measure Information Form and Measure Justification Form are designed to assist measure developers in developing submissions to NQF for endorsement. Use of these forms will minimize the amount of rework needed to submit a measure in NQF’s online system.</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t>Measure developers are responsible for completing the NQF measure submission form and ensuring the information is sufficient to meet NQF’s needs. The Measure Manager is available to answer content questions that the measure developer has during the process. </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11</a:t>
            </a:fld>
            <a:endParaRPr lang="en-US" dirty="0"/>
          </a:p>
        </p:txBody>
      </p:sp>
    </p:spTree>
    <p:extLst>
      <p:ext uri="{BB962C8B-B14F-4D97-AF65-F5344CB8AC3E}">
        <p14:creationId xmlns:p14="http://schemas.microsoft.com/office/powerpoint/2010/main" val="30800269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The Blueprint outlines several important tips to facilitate a successful submission to NQF for endorsement</a:t>
            </a:r>
            <a:r>
              <a:rPr lang="en-US" sz="1200" kern="1200" baseline="0" dirty="0">
                <a:solidFill>
                  <a:schemeClr val="tx1"/>
                </a:solidFill>
                <a:effectLst/>
                <a:latin typeface="+mn-lt"/>
                <a:ea typeface="+mn-ea"/>
                <a:cs typeface="+mn-cs"/>
              </a:rPr>
              <a:t>.</a:t>
            </a:r>
          </a:p>
          <a:p>
            <a:pPr lvl="0"/>
            <a:endParaRPr lang="en-US" sz="1200" kern="1200" baseline="0" dirty="0">
              <a:solidFill>
                <a:schemeClr val="tx1"/>
              </a:solidFill>
              <a:effectLst/>
              <a:latin typeface="+mn-lt"/>
              <a:ea typeface="+mn-ea"/>
              <a:cs typeface="+mn-cs"/>
            </a:endParaRPr>
          </a:p>
          <a:p>
            <a:pPr marL="0" marR="0">
              <a:lnSpc>
                <a:spcPct val="150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First and foremost, you really want to answer every part of an NQF measure submission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clearly</a:t>
            </a:r>
            <a:r>
              <a:rPr lang="en-US" sz="1200" dirty="0">
                <a:effectLst/>
                <a:latin typeface="Calibri" panose="020F0502020204030204" pitchFamily="34" charset="0"/>
                <a:ea typeface="Calibri" panose="020F0502020204030204" pitchFamily="34" charset="0"/>
                <a:cs typeface="Times New Roman" panose="02020603050405020304" pitchFamily="18" charset="0"/>
              </a:rPr>
              <a:t> and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concisely. </a:t>
            </a:r>
            <a:r>
              <a:rPr lang="en-US" sz="1200" dirty="0">
                <a:effectLst/>
                <a:latin typeface="Calibri" panose="020F0502020204030204" pitchFamily="34" charset="0"/>
                <a:ea typeface="Calibri" panose="020F0502020204030204" pitchFamily="34" charset="0"/>
                <a:cs typeface="Times New Roman" panose="02020603050405020304" pitchFamily="18" charset="0"/>
              </a:rPr>
              <a:t>I would say the tips here for successful NQF endorsement are the same tips that you might hear if you were submitting a contract or a grant submission. Really, what we are trying to do is be very concise; answer every question that is asked, and make sure that your responses are both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substantive</a:t>
            </a:r>
            <a:r>
              <a:rPr lang="en-US" sz="1200" dirty="0">
                <a:effectLst/>
                <a:latin typeface="Calibri" panose="020F0502020204030204" pitchFamily="34" charset="0"/>
                <a:ea typeface="Calibri" panose="020F0502020204030204" pitchFamily="34" charset="0"/>
                <a:cs typeface="Times New Roman" panose="02020603050405020304" pitchFamily="18" charset="0"/>
              </a:rPr>
              <a:t>, but also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practical</a:t>
            </a:r>
            <a:r>
              <a:rPr lang="en-US" sz="1200" dirty="0">
                <a:effectLst/>
                <a:latin typeface="Calibri" panose="020F0502020204030204" pitchFamily="34" charset="0"/>
                <a:ea typeface="Calibri" panose="020F0502020204030204" pitchFamily="34" charset="0"/>
                <a:cs typeface="Times New Roman" panose="02020603050405020304" pitchFamily="18" charset="0"/>
              </a:rPr>
              <a:t>. You want to ensure that the form is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complete</a:t>
            </a:r>
            <a:r>
              <a:rPr lang="en-US" sz="1200" dirty="0">
                <a:effectLst/>
                <a:latin typeface="Calibri" panose="020F0502020204030204" pitchFamily="34" charset="0"/>
                <a:ea typeface="Calibri" panose="020F0502020204030204" pitchFamily="34" charset="0"/>
                <a:cs typeface="Times New Roman" panose="02020603050405020304" pitchFamily="18" charset="0"/>
              </a:rPr>
              <a:t> with enough information that it can be understood as a standalone document. Can someone just look at that submission form and truly understand what it is that you are trying to communicate?  </a:t>
            </a:r>
          </a:p>
          <a:p>
            <a:pPr marL="0" marR="0">
              <a:lnSpc>
                <a:spcPct val="150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50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There is an opportunity to have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attachments</a:t>
            </a:r>
            <a:r>
              <a:rPr lang="en-US" sz="1200" dirty="0">
                <a:effectLst/>
                <a:latin typeface="Calibri" panose="020F0502020204030204" pitchFamily="34" charset="0"/>
                <a:ea typeface="Calibri" panose="020F0502020204030204" pitchFamily="34" charset="0"/>
                <a:cs typeface="Times New Roman" panose="02020603050405020304" pitchFamily="18" charset="0"/>
              </a:rPr>
              <a:t> included, but you need to make sure that the form alone can be looked at and understood. If you do include attachments consider making sure that everything has page numbers and table numbers, and being very specific with hyperlinks that you include. You want to submit attachments or URLs as needed for long lists of code or other data elements used in the measure, and then you want to make sure that you are very specific with how you have done your calculations through measure testing. Much like any scientific process, somebody should be able to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replicate</a:t>
            </a:r>
            <a:r>
              <a:rPr lang="en-US" sz="1200" dirty="0">
                <a:effectLst/>
                <a:latin typeface="Calibri" panose="020F0502020204030204" pitchFamily="34" charset="0"/>
                <a:ea typeface="Calibri" panose="020F0502020204030204" pitchFamily="34" charset="0"/>
                <a:cs typeface="Times New Roman" panose="02020603050405020304" pitchFamily="18" charset="0"/>
              </a:rPr>
              <a:t> your work by using the same algorithms that you used to test your measure.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12</a:t>
            </a:fld>
            <a:endParaRPr lang="en-US" dirty="0"/>
          </a:p>
        </p:txBody>
      </p:sp>
    </p:spTree>
    <p:extLst>
      <p:ext uri="{BB962C8B-B14F-4D97-AF65-F5344CB8AC3E}">
        <p14:creationId xmlns:p14="http://schemas.microsoft.com/office/powerpoint/2010/main" val="15812039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The Blueprint outlines several important tips to facilitate a successful submission to NQF for endorsement. </a:t>
            </a:r>
          </a:p>
          <a:p>
            <a:pPr lvl="0"/>
            <a:endParaRPr lang="en-US" sz="1200" kern="1200" baseline="0" dirty="0">
              <a:solidFill>
                <a:schemeClr val="tx1"/>
              </a:solidFill>
              <a:effectLst/>
              <a:latin typeface="+mn-lt"/>
              <a:ea typeface="+mn-ea"/>
              <a:cs typeface="+mn-cs"/>
            </a:endParaRPr>
          </a:p>
          <a:p>
            <a:pPr marL="0" marR="0">
              <a:lnSpc>
                <a:spcPct val="150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You want to be able to provide any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pilot test data</a:t>
            </a:r>
            <a:r>
              <a:rPr lang="en-US" sz="1200" dirty="0">
                <a:effectLst/>
                <a:latin typeface="Calibri" panose="020F0502020204030204" pitchFamily="34" charset="0"/>
                <a:ea typeface="Calibri" panose="020F0502020204030204" pitchFamily="34" charset="0"/>
                <a:cs typeface="Times New Roman" panose="02020603050405020304" pitchFamily="18" charset="0"/>
              </a:rPr>
              <a:t> available. Even if it does not completely satisfy NQF’s entire pilot testing requirements, submit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everything</a:t>
            </a:r>
            <a:r>
              <a:rPr lang="en-US" sz="1200" dirty="0">
                <a:effectLst/>
                <a:latin typeface="Calibri" panose="020F0502020204030204" pitchFamily="34" charset="0"/>
                <a:ea typeface="Calibri" panose="020F0502020204030204" pitchFamily="34" charset="0"/>
                <a:cs typeface="Times New Roman" panose="02020603050405020304" pitchFamily="18" charset="0"/>
              </a:rPr>
              <a:t> that you have. Identify all possible endorsement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roadblocks</a:t>
            </a:r>
            <a:r>
              <a:rPr lang="en-US" sz="1200" dirty="0">
                <a:effectLst/>
                <a:latin typeface="Calibri" panose="020F0502020204030204" pitchFamily="34" charset="0"/>
                <a:ea typeface="Calibri" panose="020F0502020204030204" pitchFamily="34" charset="0"/>
                <a:cs typeface="Times New Roman" panose="02020603050405020304" pitchFamily="18" charset="0"/>
              </a:rPr>
              <a:t> in advance and address them to try to head off any concerns that you think people might have about this measure. </a:t>
            </a:r>
          </a:p>
          <a:p>
            <a:pPr marL="0" marR="0">
              <a:lnSpc>
                <a:spcPct val="150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50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You want to be particularly focused on any measure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exclusions </a:t>
            </a:r>
            <a:r>
              <a:rPr lang="en-US" sz="1200" dirty="0">
                <a:effectLst/>
                <a:latin typeface="Calibri" panose="020F0502020204030204" pitchFamily="34" charset="0"/>
                <a:ea typeface="Calibri" panose="020F0502020204030204" pitchFamily="34" charset="0"/>
                <a:cs typeface="Times New Roman" panose="02020603050405020304" pitchFamily="18" charset="0"/>
              </a:rPr>
              <a:t>that you include. Measures should try and be as broad as possible. But if you need to exclude a specific population from the numerator of your measure, then you need to be very specific on why you did that. You also may want to discuss any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controversies </a:t>
            </a:r>
            <a:r>
              <a:rPr lang="en-US" sz="1200" dirty="0">
                <a:effectLst/>
                <a:latin typeface="Calibri" panose="020F0502020204030204" pitchFamily="34" charset="0"/>
                <a:ea typeface="Calibri" panose="020F0502020204030204" pitchFamily="34" charset="0"/>
                <a:cs typeface="Times New Roman" panose="02020603050405020304" pitchFamily="18" charset="0"/>
              </a:rPr>
              <a:t>about the science behind the measure and why the measure was built the way that it was. And then again, much like you would do with any submission, have somebody else go through the form and make sure that you have answered each question thoroughly and completely. It is best to have somebody who has not actually worked on the form check it for that quality assurance step.</a:t>
            </a:r>
          </a:p>
          <a:p>
            <a:pPr marL="228600" indent="-228600">
              <a:buFont typeface="+mj-lt"/>
              <a:buAutoNum type="arabicPeriod" startAt="6"/>
            </a:pPr>
            <a:endParaRPr lang="en-US" dirty="0"/>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13</a:t>
            </a:fld>
            <a:endParaRPr lang="en-US" dirty="0"/>
          </a:p>
        </p:txBody>
      </p:sp>
    </p:spTree>
    <p:extLst>
      <p:ext uri="{BB962C8B-B14F-4D97-AF65-F5344CB8AC3E}">
        <p14:creationId xmlns:p14="http://schemas.microsoft.com/office/powerpoint/2010/main" val="7551652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900" dirty="0">
                <a:effectLst/>
                <a:latin typeface="Calibri" panose="020F0502020204030204" pitchFamily="34" charset="0"/>
                <a:ea typeface="SimSun" panose="02010600030101010101" pitchFamily="2" charset="-122"/>
                <a:cs typeface="Arial" panose="020B0604020202020204" pitchFamily="34" charset="0"/>
              </a:rPr>
              <a:t>There</a:t>
            </a:r>
            <a:r>
              <a:rPr lang="en-US" sz="900" baseline="0" dirty="0">
                <a:effectLst/>
                <a:latin typeface="Calibri" panose="020F0502020204030204" pitchFamily="34" charset="0"/>
                <a:ea typeface="SimSun" panose="02010600030101010101" pitchFamily="2" charset="-122"/>
                <a:cs typeface="Arial" panose="020B0604020202020204" pitchFamily="34" charset="0"/>
              </a:rPr>
              <a:t> are five basic steps in the NQF review and endorsement process.</a:t>
            </a:r>
          </a:p>
          <a:p>
            <a:pPr marL="0" marR="0">
              <a:lnSpc>
                <a:spcPct val="107000"/>
              </a:lnSpc>
              <a:spcBef>
                <a:spcPts val="0"/>
              </a:spcBef>
              <a:spcAft>
                <a:spcPts val="800"/>
              </a:spcAft>
            </a:pPr>
            <a:endParaRPr lang="en-US" sz="900" baseline="0" dirty="0">
              <a:effectLst/>
              <a:latin typeface="Calibri" panose="020F0502020204030204" pitchFamily="34" charset="0"/>
              <a:ea typeface="SimSun" panose="02010600030101010101" pitchFamily="2" charset="-122"/>
              <a:cs typeface="Arial" panose="020B0604020202020204" pitchFamily="34" charset="0"/>
            </a:endParaRPr>
          </a:p>
          <a:p>
            <a:pPr marL="0" marR="0">
              <a:lnSpc>
                <a:spcPct val="107000"/>
              </a:lnSpc>
              <a:spcBef>
                <a:spcPts val="0"/>
              </a:spcBef>
              <a:spcAft>
                <a:spcPts val="800"/>
              </a:spcAft>
            </a:pPr>
            <a:r>
              <a:rPr lang="en-US" sz="900" baseline="0" dirty="0">
                <a:effectLst/>
                <a:latin typeface="Calibri" panose="020F0502020204030204" pitchFamily="34" charset="0"/>
                <a:ea typeface="SimSun" panose="02010600030101010101" pitchFamily="2" charset="-122"/>
                <a:cs typeface="Arial" panose="020B0604020202020204" pitchFamily="34" charset="0"/>
              </a:rPr>
              <a:t>First, a</a:t>
            </a:r>
            <a:r>
              <a:rPr lang="en-US" sz="900" dirty="0">
                <a:effectLst/>
                <a:latin typeface="Calibri" panose="020F0502020204030204" pitchFamily="34" charset="0"/>
                <a:ea typeface="SimSun" panose="02010600030101010101" pitchFamily="2" charset="-122"/>
                <a:cs typeface="Arial" panose="020B0604020202020204" pitchFamily="34" charset="0"/>
              </a:rPr>
              <a:t>fter NQF receives the measure submission, in addition to checking for completeness of the documentation, NQF staff also performs an initial review to ensure that the measures submitted meet all of the following conditions for consideration:</a:t>
            </a:r>
          </a:p>
          <a:p>
            <a:pPr marL="342900" lvl="0" indent="-342900">
              <a:spcBef>
                <a:spcPts val="0"/>
              </a:spcBef>
              <a:spcAft>
                <a:spcPts val="0"/>
              </a:spcAft>
              <a:buFont typeface="Symbol" panose="05050102010706020507" pitchFamily="18" charset="2"/>
              <a:buChar char=""/>
            </a:pPr>
            <a:r>
              <a:rPr lang="en-US" dirty="0">
                <a:effectLst/>
              </a:rPr>
              <a:t>The measure is in the public domain or a measure steward agreement is signed.</a:t>
            </a:r>
          </a:p>
          <a:p>
            <a:pPr marL="342900" lvl="0" indent="-342900">
              <a:spcBef>
                <a:spcPts val="0"/>
              </a:spcBef>
              <a:spcAft>
                <a:spcPts val="0"/>
              </a:spcAft>
              <a:buFont typeface="Symbol" panose="05050102010706020507" pitchFamily="18" charset="2"/>
              <a:buChar char=""/>
            </a:pPr>
            <a:r>
              <a:rPr lang="en-US" dirty="0">
                <a:effectLst/>
              </a:rPr>
              <a:t>The measure owner/steward verifies that there is an identified responsible entity and a process to maintain and update the measure on a schedule that is commensurate with the rate of clinical innovation, but at least every three years.</a:t>
            </a:r>
          </a:p>
          <a:p>
            <a:pPr marL="342900" lvl="0" indent="-342900">
              <a:spcBef>
                <a:spcPts val="0"/>
              </a:spcBef>
              <a:spcAft>
                <a:spcPts val="0"/>
              </a:spcAft>
              <a:buFont typeface="Symbol" panose="05050102010706020507" pitchFamily="18" charset="2"/>
              <a:buChar char=""/>
            </a:pPr>
            <a:r>
              <a:rPr lang="en-US" dirty="0">
                <a:effectLst/>
              </a:rPr>
              <a:t>The intended use of the measure includes both accountability applications (including public reporting) and performance improvement to achieve high-quality, efficient healthcare.</a:t>
            </a:r>
          </a:p>
          <a:p>
            <a:pPr marL="342900" lvl="0" indent="-342900">
              <a:spcBef>
                <a:spcPts val="0"/>
              </a:spcBef>
              <a:spcAft>
                <a:spcPts val="0"/>
              </a:spcAft>
              <a:buFont typeface="Symbol" panose="05050102010706020507" pitchFamily="18" charset="2"/>
              <a:buChar char=""/>
            </a:pPr>
            <a:r>
              <a:rPr lang="en-US" dirty="0">
                <a:effectLst/>
              </a:rPr>
              <a:t>The measure is fully specified and tested for reliability and validity.</a:t>
            </a:r>
          </a:p>
          <a:p>
            <a:pPr marL="342900" lvl="0" indent="-342900">
              <a:spcBef>
                <a:spcPts val="0"/>
              </a:spcBef>
              <a:spcAft>
                <a:spcPts val="0"/>
              </a:spcAft>
              <a:buFont typeface="Symbol" panose="05050102010706020507" pitchFamily="18" charset="2"/>
              <a:buChar char=""/>
            </a:pPr>
            <a:r>
              <a:rPr lang="en-US" dirty="0">
                <a:effectLst/>
              </a:rPr>
              <a:t>The measure developer/steward attests that harmonization with related measures and issues with competing measures have been considered and addressed, as appropriate.</a:t>
            </a:r>
          </a:p>
          <a:p>
            <a:pPr marL="342900" lvl="0" indent="-342900">
              <a:spcBef>
                <a:spcPts val="0"/>
              </a:spcBef>
              <a:spcAft>
                <a:spcPts val="0"/>
              </a:spcAft>
              <a:buFont typeface="Symbol" panose="05050102010706020507" pitchFamily="18" charset="2"/>
              <a:buChar char=""/>
            </a:pPr>
            <a:r>
              <a:rPr lang="en-US" dirty="0">
                <a:effectLst/>
              </a:rPr>
              <a:t>The requested measure submission information is complete and responsive to the questions so that all the information needed to evaluate all criteria is provided.</a:t>
            </a:r>
          </a:p>
          <a:p>
            <a:pPr marL="0" lvl="0" indent="0">
              <a:spcBef>
                <a:spcPts val="0"/>
              </a:spcBef>
              <a:spcAft>
                <a:spcPts val="0"/>
              </a:spcAft>
              <a:buFont typeface="Symbol" panose="05050102010706020507" pitchFamily="18" charset="2"/>
              <a:buNone/>
            </a:pPr>
            <a:endParaRPr lang="en-US" dirty="0">
              <a:effectLst/>
            </a:endParaRPr>
          </a:p>
          <a:p>
            <a:pPr marL="0" lvl="0" indent="0">
              <a:spcBef>
                <a:spcPts val="0"/>
              </a:spcBef>
              <a:spcAft>
                <a:spcPts val="0"/>
              </a:spcAft>
              <a:buFont typeface="Symbol" panose="05050102010706020507" pitchFamily="18" charset="2"/>
              <a:buNone/>
            </a:pPr>
            <a:r>
              <a:rPr lang="en-US" dirty="0">
                <a:effectLst/>
              </a:rPr>
              <a:t>Once</a:t>
            </a:r>
            <a:r>
              <a:rPr lang="en-US" baseline="0" dirty="0">
                <a:effectLst/>
              </a:rPr>
              <a:t> this is done, the measures are accepted and considered for review by the project Steering Committee.</a:t>
            </a:r>
          </a:p>
          <a:p>
            <a:pPr marL="0" lvl="0" indent="0">
              <a:spcBef>
                <a:spcPts val="0"/>
              </a:spcBef>
              <a:spcAft>
                <a:spcPts val="0"/>
              </a:spcAft>
              <a:buFont typeface="Symbol" panose="05050102010706020507" pitchFamily="18" charset="2"/>
              <a:buNone/>
            </a:pPr>
            <a:endParaRPr lang="en-US" baseline="0" dirty="0">
              <a:effectLst/>
            </a:endParaRPr>
          </a:p>
          <a:p>
            <a:pPr marL="0" lvl="0" indent="0">
              <a:spcBef>
                <a:spcPts val="0"/>
              </a:spcBef>
              <a:spcAft>
                <a:spcPts val="0"/>
              </a:spcAft>
              <a:buFont typeface="Symbol" panose="05050102010706020507" pitchFamily="18" charset="2"/>
              <a:buNone/>
            </a:pPr>
            <a:r>
              <a:rPr lang="en-US" baseline="0" dirty="0">
                <a:effectLst/>
              </a:rPr>
              <a:t>Second, once measures are accepted, the Steering Committee offers expert advice, ensures that input is obtained from stakeholders, and makes recommendations about measures proposed for endorsement. A technical advisory panel, comprised of experts in their field, may provide guidance to the Steering Committee on technical issues related to some or all of the measures under review. The Steering Committee evaluates the submission relative to the Measure Evaluation Criterion of importance first. </a:t>
            </a:r>
            <a:r>
              <a:rPr lang="en-US" i="1" baseline="0" dirty="0">
                <a:effectLst/>
              </a:rPr>
              <a:t>Only if the measure meets that criterion </a:t>
            </a:r>
            <a:r>
              <a:rPr lang="en-US" baseline="0" dirty="0">
                <a:effectLst/>
              </a:rPr>
              <a:t>will the Committee review the measure against the other criteria. Upon completion of a review, the Steering Committee will make a recommendation about whether the measure continue through the consensus development process or be returned to the measure developer for further development or refinement. Measures that are recommended for endorsement are posted to the NQF website for public and NQF member comment. After the comment period, NQF members vote, and approved measures are sent to the Consensus Standards Approval Committee. Once NQF has endorsed a measure, the measure developer supports ongoing maintenance of the endorsement of the measure if it is part of its scope of work.</a:t>
            </a:r>
            <a:endParaRPr lang="en-US" dirty="0">
              <a:effectLst/>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14</a:t>
            </a:fld>
            <a:endParaRPr lang="en-US" dirty="0"/>
          </a:p>
        </p:txBody>
      </p:sp>
    </p:spTree>
    <p:extLst>
      <p:ext uri="{BB962C8B-B14F-4D97-AF65-F5344CB8AC3E}">
        <p14:creationId xmlns:p14="http://schemas.microsoft.com/office/powerpoint/2010/main" val="13298349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NQF endorsement maintenance reviews are separate from the CMS MMS maintenance reviews, but </a:t>
            </a:r>
            <a:r>
              <a:rPr lang="en-US" sz="1200" u="none" kern="1200" dirty="0">
                <a:solidFill>
                  <a:schemeClr val="tx1"/>
                </a:solidFill>
                <a:effectLst/>
                <a:latin typeface="+mn-lt"/>
                <a:ea typeface="+mn-ea"/>
                <a:cs typeface="+mn-cs"/>
              </a:rPr>
              <a:t>this figure </a:t>
            </a:r>
            <a:r>
              <a:rPr lang="en-US" sz="1200" kern="1200" dirty="0">
                <a:solidFill>
                  <a:schemeClr val="tx1"/>
                </a:solidFill>
                <a:effectLst/>
                <a:latin typeface="+mn-lt"/>
                <a:ea typeface="+mn-ea"/>
                <a:cs typeface="+mn-cs"/>
              </a:rPr>
              <a:t>depicts the way the two processes parallel. The CMS scheduled maintenance reviews are in the top row with the parallel NQF maintenance submissions listed as sub processes below.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15</a:t>
            </a:fld>
            <a:endParaRPr lang="en-US" dirty="0"/>
          </a:p>
        </p:txBody>
      </p:sp>
    </p:spTree>
    <p:extLst>
      <p:ext uri="{BB962C8B-B14F-4D97-AF65-F5344CB8AC3E}">
        <p14:creationId xmlns:p14="http://schemas.microsoft.com/office/powerpoint/2010/main" val="7516518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dirty="0"/>
              <a:t>Now we will walk through the pre-rulemaking process, commonly referred to as the Measures</a:t>
            </a:r>
            <a:r>
              <a:rPr lang="en-US" sz="900" baseline="0" dirty="0"/>
              <a:t> Under Consideration or </a:t>
            </a:r>
            <a:r>
              <a:rPr lang="en-US" sz="900" dirty="0"/>
              <a:t>MUC process.</a:t>
            </a:r>
            <a:r>
              <a:rPr lang="en-US" sz="900" baseline="0" dirty="0"/>
              <a:t> </a:t>
            </a:r>
            <a:r>
              <a:rPr lang="en-US" sz="900" dirty="0"/>
              <a:t>Publication of the MUC List is required under Section 3014 of the Affordable Care Act (P.L. 111-148)</a:t>
            </a:r>
            <a:r>
              <a:rPr lang="en-US" sz="900" baseline="0" dirty="0"/>
              <a:t> and</a:t>
            </a:r>
            <a:r>
              <a:rPr lang="en-US" sz="900" dirty="0"/>
              <a:t> Sections 1890 and 1890A of the Social Security Act, which covers the Federal pre-rulemaking process for the selection of certain categories of quality and efficiency measures for use by Department of Health and Human Services.</a:t>
            </a:r>
          </a:p>
          <a:p>
            <a:endParaRPr lang="en-US" sz="900" dirty="0"/>
          </a:p>
          <a:p>
            <a:r>
              <a:rPr lang="en-US" sz="900" dirty="0"/>
              <a:t>A formal list of measures must be made public by December 1 annually.</a:t>
            </a:r>
          </a:p>
          <a:p>
            <a:endParaRPr lang="en-US" sz="900" dirty="0"/>
          </a:p>
          <a:p>
            <a:r>
              <a:rPr lang="en-US" sz="900" dirty="0"/>
              <a:t>The annual list is subject to review by public and multi-stakeholder groups. By the following February 1st, the Measure Applications</a:t>
            </a:r>
            <a:r>
              <a:rPr lang="en-US" sz="900" baseline="0" dirty="0"/>
              <a:t> Partnership (or </a:t>
            </a:r>
            <a:r>
              <a:rPr lang="en-US" sz="900" dirty="0"/>
              <a:t>MAP) groups must provide their recommendations to the Secretary of the</a:t>
            </a:r>
            <a:r>
              <a:rPr lang="en-US" sz="900" baseline="0" dirty="0"/>
              <a:t> Department of Health and Human Services (</a:t>
            </a:r>
            <a:r>
              <a:rPr lang="en-US" sz="900" dirty="0"/>
              <a:t>DHHS).</a:t>
            </a:r>
          </a:p>
          <a:p>
            <a:endParaRPr lang="en-US" sz="900" dirty="0"/>
          </a:p>
          <a:p>
            <a:endParaRPr lang="en-US" sz="90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16</a:t>
            </a:fld>
            <a:endParaRPr lang="en-US" dirty="0"/>
          </a:p>
        </p:txBody>
      </p:sp>
    </p:spTree>
    <p:extLst>
      <p:ext uri="{BB962C8B-B14F-4D97-AF65-F5344CB8AC3E}">
        <p14:creationId xmlns:p14="http://schemas.microsoft.com/office/powerpoint/2010/main" val="14790415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dirty="0"/>
              <a:t>The 2016-2017 dates shown represent the pre-rule making cycle that took place.</a:t>
            </a:r>
            <a:endParaRPr lang="en-US" sz="900" baseline="0" dirty="0"/>
          </a:p>
          <a:p>
            <a:endParaRPr lang="en-US" sz="900" baseline="0" dirty="0"/>
          </a:p>
          <a:p>
            <a:r>
              <a:rPr lang="en-US" sz="900" baseline="0" dirty="0"/>
              <a:t>The following dates are for general guidance based on past pre-rule making seasons and these dates typically remain static annually for each cycle. Not all of the events are shown in the simplified timeline.</a:t>
            </a:r>
            <a:endParaRPr lang="en-US" sz="900" dirty="0"/>
          </a:p>
          <a:p>
            <a:pPr marL="171450" indent="-171450">
              <a:buFont typeface="Arial" panose="020B0604020202020204" pitchFamily="34" charset="0"/>
              <a:buChar char="•"/>
            </a:pPr>
            <a:r>
              <a:rPr lang="en-US" sz="900" dirty="0"/>
              <a:t>January</a:t>
            </a:r>
            <a:r>
              <a:rPr lang="en-US" sz="900" baseline="0" dirty="0"/>
              <a:t>-July</a:t>
            </a:r>
            <a:r>
              <a:rPr lang="en-US" sz="900" dirty="0"/>
              <a:t>:  The</a:t>
            </a:r>
            <a:r>
              <a:rPr lang="en-US" sz="900" baseline="0" dirty="0"/>
              <a:t> JIRA database is open for developers to submit their measures.</a:t>
            </a:r>
            <a:endParaRPr lang="en-US" sz="900" dirty="0"/>
          </a:p>
          <a:p>
            <a:pPr marL="171450" indent="-171450">
              <a:buFont typeface="Arial" panose="020B0604020202020204" pitchFamily="34" charset="0"/>
              <a:buChar char="•"/>
            </a:pPr>
            <a:r>
              <a:rPr lang="en-US" sz="900" dirty="0"/>
              <a:t>July:  Development of the draft MUC List as CMS</a:t>
            </a:r>
            <a:r>
              <a:rPr lang="en-US" sz="900" baseline="0" dirty="0"/>
              <a:t> prepares document for the official clearance process.</a:t>
            </a:r>
            <a:endParaRPr lang="en-US" sz="900" dirty="0"/>
          </a:p>
          <a:p>
            <a:pPr marL="171450" indent="-171450">
              <a:buFont typeface="Arial" panose="020B0604020202020204" pitchFamily="34" charset="0"/>
              <a:buChar char="•"/>
            </a:pPr>
            <a:r>
              <a:rPr lang="en-US" sz="900" dirty="0"/>
              <a:t>August-November:  Multi-agency review and clearance.</a:t>
            </a:r>
          </a:p>
          <a:p>
            <a:pPr marL="171450" indent="-171450">
              <a:buFont typeface="Arial" panose="020B0604020202020204" pitchFamily="34" charset="0"/>
              <a:buChar char="•"/>
            </a:pPr>
            <a:r>
              <a:rPr lang="en-US" sz="900" b="1" dirty="0">
                <a:solidFill>
                  <a:srgbClr val="FF0000"/>
                </a:solidFill>
              </a:rPr>
              <a:t>December 1: </a:t>
            </a:r>
            <a:r>
              <a:rPr lang="en-US" sz="900" dirty="0"/>
              <a:t>MUC List must be posted for public access. This date is highlighted in the chart because it represents CMS’s statutory</a:t>
            </a:r>
            <a:r>
              <a:rPr lang="en-US" sz="900" baseline="0" dirty="0"/>
              <a:t> deadline to publish the MUC List. This year, the MUC List was published in November.</a:t>
            </a:r>
            <a:endParaRPr lang="en-US" sz="900" dirty="0"/>
          </a:p>
          <a:p>
            <a:pPr marL="171450" indent="-171450">
              <a:buFont typeface="Arial" panose="020B0604020202020204" pitchFamily="34" charset="0"/>
              <a:buChar char="•"/>
            </a:pPr>
            <a:r>
              <a:rPr lang="en-US" sz="900" dirty="0"/>
              <a:t>December-January: Measure Applications Partnership (MAP) workgroups review measures and make recommendations.</a:t>
            </a:r>
          </a:p>
          <a:p>
            <a:pPr marL="171450" indent="-171450">
              <a:buFont typeface="Arial" panose="020B0604020202020204" pitchFamily="34" charset="0"/>
              <a:buChar char="•"/>
            </a:pPr>
            <a:r>
              <a:rPr lang="en-US" sz="900" dirty="0"/>
              <a:t>Starting the following February: DHHS considers the multi-stakeholder groups’ input in selecting quality and efficiency measures for final rulemaking via the </a:t>
            </a:r>
            <a:r>
              <a:rPr lang="en-US" sz="900" i="1" dirty="0"/>
              <a:t>Federal Register.</a:t>
            </a:r>
          </a:p>
          <a:p>
            <a:endParaRPr lang="en-US" sz="90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17</a:t>
            </a:fld>
            <a:endParaRPr lang="en-US" dirty="0"/>
          </a:p>
        </p:txBody>
      </p:sp>
    </p:spTree>
    <p:extLst>
      <p:ext uri="{BB962C8B-B14F-4D97-AF65-F5344CB8AC3E}">
        <p14:creationId xmlns:p14="http://schemas.microsoft.com/office/powerpoint/2010/main" val="27840631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dirty="0"/>
              <a:t>Here</a:t>
            </a:r>
            <a:r>
              <a:rPr lang="en-US" sz="900" baseline="0" dirty="0"/>
              <a:t> we show the schedule for the Measures Under Consideration process in 2017. JIRA opened on January 31. The Pre-rulemaking meeting has a kickoff meeting on Tuesday, April 4, from 10 am to 12 noon ET. The Program Measurement Needs and Priorities Session is on Tuesday, April 11, from 10 am to 12 noon ET. More information is available at the website listed on the screen.</a:t>
            </a:r>
            <a:endParaRPr lang="en-US" sz="90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18</a:t>
            </a:fld>
            <a:endParaRPr lang="en-US" dirty="0"/>
          </a:p>
        </p:txBody>
      </p:sp>
    </p:spTree>
    <p:extLst>
      <p:ext uri="{BB962C8B-B14F-4D97-AF65-F5344CB8AC3E}">
        <p14:creationId xmlns:p14="http://schemas.microsoft.com/office/powerpoint/2010/main" val="2771939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1348"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objective of this webinar series is to provide you with the information that you need to develop a clinical quality measure (CQM) and to connect you with the resources and people that you might be interested in talking to as you go through that process. Please don’t hesitate in reaching out to us to let us know what topics you want to learn more about, or if you have questions about a measure that you are developing. We are here to help you.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a:t>
            </a:fld>
            <a:endParaRPr lang="en-US" dirty="0"/>
          </a:p>
        </p:txBody>
      </p:sp>
    </p:spTree>
    <p:extLst>
      <p:ext uri="{BB962C8B-B14F-4D97-AF65-F5344CB8AC3E}">
        <p14:creationId xmlns:p14="http://schemas.microsoft.com/office/powerpoint/2010/main" val="19903002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dirty="0"/>
              <a:t>The</a:t>
            </a:r>
            <a:r>
              <a:rPr lang="en-US" sz="900" baseline="0" dirty="0"/>
              <a:t> s</a:t>
            </a:r>
            <a:r>
              <a:rPr lang="en-US" sz="900" dirty="0"/>
              <a:t>ponsor of the pre-rulemaking or MUC</a:t>
            </a:r>
            <a:r>
              <a:rPr lang="en-US" sz="900" baseline="0" dirty="0"/>
              <a:t> List process is the </a:t>
            </a:r>
            <a:r>
              <a:rPr lang="en-US" sz="900" dirty="0"/>
              <a:t>CMS Center for Clinical Standards and Quality (CCSQ), under the leadership of the CCSQ Quality Measurement &amp; Value Incentives Group (QMVIG). Private industry and the public sector may submit</a:t>
            </a:r>
            <a:r>
              <a:rPr lang="en-US" sz="900" baseline="0" dirty="0"/>
              <a:t> candidate measures submissions for consideration</a:t>
            </a:r>
            <a:r>
              <a:rPr lang="en-US" sz="900" dirty="0"/>
              <a:t>.</a:t>
            </a:r>
          </a:p>
          <a:p>
            <a:endParaRPr lang="en-US" sz="90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900" dirty="0"/>
              <a:t>To be on a Measures under Consideration (MUC) List, a candidate measure must be supported and approved for consideration by at least one CMS Program. The programs subject</a:t>
            </a:r>
            <a:r>
              <a:rPr lang="en-US" sz="900" baseline="0" dirty="0"/>
              <a:t> to pre-rulemaking for this year’s 2016 cycle are shown on the slide. </a:t>
            </a:r>
            <a:r>
              <a:rPr lang="en-US" sz="900" kern="1200" dirty="0">
                <a:solidFill>
                  <a:schemeClr val="tx1"/>
                </a:solidFill>
                <a:effectLst/>
                <a:latin typeface="+mn-lt"/>
                <a:ea typeface="+mn-ea"/>
                <a:cs typeface="+mn-cs"/>
              </a:rPr>
              <a:t>ACA 3014 determines what programs are required to go through pre-rulemaking. While all of the programs are Medicare payment programs, not all Medicare payment programs go through pre-rulemaking. These </a:t>
            </a:r>
            <a:r>
              <a:rPr lang="en-US" sz="900" i="1" kern="1200" dirty="0">
                <a:solidFill>
                  <a:schemeClr val="tx1"/>
                </a:solidFill>
                <a:effectLst/>
                <a:latin typeface="+mn-lt"/>
                <a:ea typeface="+mn-ea"/>
                <a:cs typeface="+mn-cs"/>
              </a:rPr>
              <a:t>select </a:t>
            </a:r>
            <a:r>
              <a:rPr lang="en-US" sz="900" kern="1200" dirty="0">
                <a:solidFill>
                  <a:schemeClr val="tx1"/>
                </a:solidFill>
                <a:effectLst/>
                <a:latin typeface="+mn-lt"/>
                <a:ea typeface="+mn-ea"/>
                <a:cs typeface="+mn-cs"/>
              </a:rPr>
              <a:t>programs go through the additional step of pre-rulemaking before rulemaking to allow for additional public comment. </a:t>
            </a:r>
          </a:p>
          <a:p>
            <a:endParaRPr lang="en-US" sz="900" dirty="0"/>
          </a:p>
          <a:p>
            <a:r>
              <a:rPr lang="en-US" sz="900" dirty="0"/>
              <a:t>Each measure undergoes several levels of review and concurrence or approval within CMS before appearing on the draft MUC List. The</a:t>
            </a:r>
            <a:r>
              <a:rPr lang="en-US" sz="900" baseline="0" dirty="0"/>
              <a:t> MUC List does not become final for publishing by DHHS until the clearance process is finalized.</a:t>
            </a:r>
            <a:endParaRPr lang="en-US" sz="900" dirty="0"/>
          </a:p>
          <a:p>
            <a:endParaRPr lang="en-US" sz="90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19</a:t>
            </a:fld>
            <a:endParaRPr lang="en-US" dirty="0"/>
          </a:p>
        </p:txBody>
      </p:sp>
    </p:spTree>
    <p:extLst>
      <p:ext uri="{BB962C8B-B14F-4D97-AF65-F5344CB8AC3E}">
        <p14:creationId xmlns:p14="http://schemas.microsoft.com/office/powerpoint/2010/main" val="6165509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50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What is CMS looking for in their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inclusion</a:t>
            </a:r>
            <a:r>
              <a:rPr lang="en-US" sz="1200" dirty="0">
                <a:effectLst/>
                <a:latin typeface="Calibri" panose="020F0502020204030204" pitchFamily="34" charset="0"/>
                <a:ea typeface="Calibri" panose="020F0502020204030204" pitchFamily="34" charset="0"/>
                <a:cs typeface="Times New Roman" panose="02020603050405020304" pitchFamily="18" charset="0"/>
              </a:rPr>
              <a:t> criteria?  Program experts expect basic measure requirements to be answered and solicit measures to fit specific criteria. </a:t>
            </a:r>
            <a:br>
              <a:rPr lang="en-US" sz="1200" dirty="0">
                <a:effectLst/>
                <a:latin typeface="Calibri" panose="020F0502020204030204" pitchFamily="34" charset="0"/>
                <a:ea typeface="Calibri" panose="020F0502020204030204" pitchFamily="34" charset="0"/>
                <a:cs typeface="Times New Roman" panose="02020603050405020304" pitchFamily="18" charset="0"/>
              </a:rPr>
            </a:br>
            <a:br>
              <a:rPr lang="en-US" sz="1200" dirty="0">
                <a:effectLst/>
                <a:latin typeface="Calibri" panose="020F0502020204030204" pitchFamily="34" charset="0"/>
                <a:ea typeface="Calibri" panose="020F0502020204030204" pitchFamily="34" charset="0"/>
                <a:cs typeface="Times New Roman" panose="02020603050405020304" pitchFamily="18" charset="0"/>
              </a:rPr>
            </a:br>
            <a:r>
              <a:rPr lang="en-US" sz="1200" dirty="0">
                <a:effectLst/>
                <a:latin typeface="Calibri" panose="020F0502020204030204" pitchFamily="34" charset="0"/>
                <a:ea typeface="Calibri" panose="020F0502020204030204" pitchFamily="34" charset="0"/>
                <a:cs typeface="Times New Roman" panose="02020603050405020304" pitchFamily="18" charset="0"/>
              </a:rPr>
              <a:t>Also, are the measures aligned with the programs’ goals and statutory requirements?  Do they address the performance gaps that are out there?  Are they focused on one of the National Quality Strategy (NQS) priorities?  If you are not entirely sure what those priorities are, please look those up and review the National Quality Strategy (NQS) to understand what the priorities are for CMS. </a:t>
            </a:r>
          </a:p>
          <a:p>
            <a:pPr marL="0" marR="0">
              <a:lnSpc>
                <a:spcPct val="150000"/>
              </a:lnSpc>
              <a:spcBef>
                <a:spcPts val="0"/>
              </a:spcBef>
              <a:spcAft>
                <a:spcPts val="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50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Does the measure identify improvement opportunities?  Is it duplicative of any other measure that is currently in the process?  </a:t>
            </a:r>
          </a:p>
          <a:p>
            <a:pPr marL="0" marR="0">
              <a:lnSpc>
                <a:spcPct val="150000"/>
              </a:lnSpc>
              <a:spcBef>
                <a:spcPts val="0"/>
              </a:spcBef>
              <a:spcAft>
                <a:spcPts val="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50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Make sure to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always</a:t>
            </a:r>
            <a:r>
              <a:rPr lang="en-US" sz="1200" dirty="0">
                <a:effectLst/>
                <a:latin typeface="Calibri" panose="020F0502020204030204" pitchFamily="34" charset="0"/>
                <a:ea typeface="Calibri" panose="020F0502020204030204" pitchFamily="34" charset="0"/>
                <a:cs typeface="Times New Roman" panose="02020603050405020304" pitchFamily="18" charset="0"/>
              </a:rPr>
              <a:t> include a title, numerator, denominator, exclusions, measure steward, and explanation on how the data will be collected. </a:t>
            </a:r>
          </a:p>
          <a:p>
            <a:pPr marL="0" marR="0">
              <a:lnSpc>
                <a:spcPct val="150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50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Much like NQF, CMS wants to know as much as they possibly can in the JIRA system about your measure when making their decision on whether it should continue onto the measures under consideration (MUC) list. Not all spots in JIRA are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required</a:t>
            </a:r>
            <a:r>
              <a:rPr lang="en-US" sz="1200" dirty="0">
                <a:effectLst/>
                <a:latin typeface="Calibri" panose="020F0502020204030204" pitchFamily="34" charset="0"/>
                <a:ea typeface="Calibri" panose="020F0502020204030204" pitchFamily="34" charset="0"/>
                <a:cs typeface="Times New Roman" panose="02020603050405020304" pitchFamily="18" charset="0"/>
              </a:rPr>
              <a:t> fields, but they are all important fields for helping CMS evaluate the measure and to really help the MAP group also evaluate the measure for their final recommendations. You can get a template for all of the JIRA questions on the CMS website. I would recommend going through and filling out that template before going into JIRA and filling out the fields so that you know that you have all of your pieces and parts put together before you hit </a:t>
            </a:r>
            <a:r>
              <a:rPr lang="en-US" sz="1200" i="1" dirty="0">
                <a:effectLst/>
                <a:latin typeface="Calibri" panose="020F0502020204030204" pitchFamily="34" charset="0"/>
                <a:ea typeface="Calibri" panose="020F0502020204030204" pitchFamily="34" charset="0"/>
                <a:cs typeface="Times New Roman" panose="02020603050405020304" pitchFamily="18" charset="0"/>
              </a:rPr>
              <a:t>submit</a:t>
            </a:r>
            <a:r>
              <a:rPr lang="en-US" sz="1200" dirty="0">
                <a:effectLst/>
                <a:latin typeface="Calibri" panose="020F0502020204030204" pitchFamily="34" charset="0"/>
                <a:ea typeface="Calibri" panose="020F0502020204030204" pitchFamily="34" charset="0"/>
                <a:cs typeface="Times New Roman" panose="02020603050405020304" pitchFamily="18" charset="0"/>
              </a:rPr>
              <a:t>. </a:t>
            </a:r>
          </a:p>
          <a:p>
            <a:pPr marL="606647" lvl="1" indent="-165449">
              <a:buFont typeface="Arial" panose="020B0604020202020204" pitchFamily="34" charset="0"/>
              <a:buChar char="•"/>
            </a:pPr>
            <a:endParaRPr lang="en-US" baseline="0" dirty="0"/>
          </a:p>
          <a:p>
            <a:endParaRPr lang="en-US"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20</a:t>
            </a:fld>
            <a:endParaRPr lang="en-US" dirty="0"/>
          </a:p>
        </p:txBody>
      </p:sp>
    </p:spTree>
    <p:extLst>
      <p:ext uri="{BB962C8B-B14F-4D97-AF65-F5344CB8AC3E}">
        <p14:creationId xmlns:p14="http://schemas.microsoft.com/office/powerpoint/2010/main" val="16534576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CMS emphasizes</a:t>
            </a:r>
            <a:r>
              <a:rPr lang="en-US" baseline="0" dirty="0"/>
              <a:t> data quality, completeness, and accountability, so that stakeholders can see how many new measures have been received, what types of measures, from which programs, etc. to ensure that CMS’s needs and priorities are being met.</a:t>
            </a:r>
          </a:p>
          <a:p>
            <a:endParaRPr lang="en-US" baseline="0" dirty="0"/>
          </a:p>
          <a:p>
            <a:r>
              <a:rPr lang="en-US" baseline="0" dirty="0"/>
              <a:t>CMS utilizes various channels of communication including lessons learned surveys, JIRA, the clearance process, CMS’s pre-rule making website that includes recorded YouTube education and outreach sessions, calendars, JIRA user manuals, FAQs, etc. CMS encourages all stakeholders to take advantage of the website’s </a:t>
            </a:r>
            <a:r>
              <a:rPr lang="en-US" strike="noStrike" baseline="0" dirty="0"/>
              <a:t>documents and downloads.</a:t>
            </a:r>
            <a:endParaRPr lang="en-US" baseline="0" dirty="0"/>
          </a:p>
          <a:p>
            <a:endParaRPr lang="en-US" baseline="0" dirty="0"/>
          </a:p>
          <a:p>
            <a:r>
              <a:rPr lang="en-US" baseline="0" dirty="0"/>
              <a:t>The team keeps in mind that the ultimate users of the measures will benefit from a transparent, well documented review, so that the source and change history of each measure’s specifications are tracked.</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21</a:t>
            </a:fld>
            <a:endParaRPr lang="en-US" dirty="0"/>
          </a:p>
        </p:txBody>
      </p:sp>
    </p:spTree>
    <p:extLst>
      <p:ext uri="{BB962C8B-B14F-4D97-AF65-F5344CB8AC3E}">
        <p14:creationId xmlns:p14="http://schemas.microsoft.com/office/powerpoint/2010/main" val="37200066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2016</a:t>
            </a:r>
            <a:r>
              <a:rPr lang="en-US" baseline="0" dirty="0"/>
              <a:t> MUC cycle was the first year for a 5 ½ month data collection period, meaning that the JIRA project was open for new measure submissions much earlier than in the past. This is to help accommodate programs that have open calls for measures.</a:t>
            </a:r>
            <a:r>
              <a:rPr lang="en-US" sz="1200" kern="1200" dirty="0">
                <a:solidFill>
                  <a:schemeClr val="tx1"/>
                </a:solidFill>
                <a:effectLst/>
                <a:latin typeface="+mn-lt"/>
                <a:ea typeface="+mn-ea"/>
                <a:cs typeface="+mn-cs"/>
              </a:rPr>
              <a:t> CMS closes JIRA for new submissions in mid-July and CMS finishes their review through the end of July.</a:t>
            </a:r>
            <a:endParaRPr lang="en-US" baseline="0" dirty="0"/>
          </a:p>
          <a:p>
            <a:endParaRPr lang="en-US" baseline="0" dirty="0"/>
          </a:p>
          <a:p>
            <a:r>
              <a:rPr lang="en-US" baseline="0" dirty="0"/>
              <a:t>Opening JIRA earlier was also an effort to reduce the peak workload during the customary 2-month period for new data entry in May-June, when some programs or contractors try to upload &gt;100 candidate measures.</a:t>
            </a:r>
          </a:p>
          <a:p>
            <a:endParaRPr lang="en-US" baseline="0" dirty="0"/>
          </a:p>
          <a:p>
            <a:r>
              <a:rPr lang="en-US" baseline="0" dirty="0"/>
              <a:t>It will be important to communicate to measure owners/submitters the need to </a:t>
            </a:r>
            <a:r>
              <a:rPr lang="en-US" i="1" baseline="0" dirty="0"/>
              <a:t>collect information in advance </a:t>
            </a:r>
            <a:r>
              <a:rPr lang="en-US" baseline="0" dirty="0"/>
              <a:t>and to complete all JIRA data entry fields, which will help the MAP process in comparing and evaluating candidate measures.</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22</a:t>
            </a:fld>
            <a:endParaRPr lang="en-US" dirty="0"/>
          </a:p>
        </p:txBody>
      </p:sp>
    </p:spTree>
    <p:extLst>
      <p:ext uri="{BB962C8B-B14F-4D97-AF65-F5344CB8AC3E}">
        <p14:creationId xmlns:p14="http://schemas.microsoft.com/office/powerpoint/2010/main" val="30323436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dirty="0"/>
          </a:p>
          <a:p>
            <a:r>
              <a:rPr lang="en-US" sz="1200" kern="1200" dirty="0">
                <a:solidFill>
                  <a:schemeClr val="tx1"/>
                </a:solidFill>
                <a:effectLst/>
                <a:latin typeface="+mn-lt"/>
                <a:ea typeface="+mn-ea"/>
                <a:cs typeface="+mn-cs"/>
              </a:rPr>
              <a:t>For</a:t>
            </a:r>
            <a:r>
              <a:rPr lang="en-US" sz="1200" kern="1200" baseline="0" dirty="0">
                <a:solidFill>
                  <a:schemeClr val="tx1"/>
                </a:solidFill>
                <a:effectLst/>
                <a:latin typeface="+mn-lt"/>
                <a:ea typeface="+mn-ea"/>
                <a:cs typeface="+mn-cs"/>
              </a:rPr>
              <a:t> measures that do not go through rule-making, it works differently. An example would be Marketplace Quality </a:t>
            </a:r>
            <a:r>
              <a:rPr lang="en-US" sz="1200" kern="1200" baseline="0" dirty="0">
                <a:solidFill>
                  <a:srgbClr val="FF0000"/>
                </a:solidFill>
                <a:effectLst/>
                <a:latin typeface="+mn-lt"/>
                <a:ea typeface="+mn-ea"/>
                <a:cs typeface="+mn-cs"/>
              </a:rPr>
              <a:t>Initiatives</a:t>
            </a:r>
            <a:r>
              <a:rPr lang="en-US" sz="1200" kern="1200" baseline="0" dirty="0">
                <a:solidFill>
                  <a:schemeClr val="tx1"/>
                </a:solidFill>
                <a:effectLst/>
                <a:latin typeface="+mn-lt"/>
                <a:ea typeface="+mn-ea"/>
                <a:cs typeface="+mn-cs"/>
              </a:rPr>
              <a:t>. The program does a call letter to solicit comments and submissions for measures. Submitted measures go through the Department of Health and Human Services Clearance process, are selected and then CMS issues a final letter. Originally, the program did submit the measure set for MAP review, but that is not done for every program. Through that process, CMS received additional public comments, and continue to receive additional comments annually when they post their technical guidance on their website. The</a:t>
            </a:r>
            <a:r>
              <a:rPr lang="en-US" sz="1200" kern="1200" dirty="0">
                <a:solidFill>
                  <a:schemeClr val="tx1"/>
                </a:solidFill>
                <a:effectLst/>
                <a:latin typeface="+mn-lt"/>
                <a:ea typeface="+mn-ea"/>
                <a:cs typeface="+mn-cs"/>
              </a:rPr>
              <a:t> programs are not using different steps but are executing differently</a:t>
            </a:r>
            <a:r>
              <a:rPr lang="en-US" sz="1200" kern="1200" baseline="0" dirty="0">
                <a:solidFill>
                  <a:schemeClr val="tx1"/>
                </a:solidFill>
                <a:effectLst/>
                <a:latin typeface="+mn-lt"/>
                <a:ea typeface="+mn-ea"/>
                <a:cs typeface="+mn-cs"/>
              </a:rPr>
              <a:t> depending on the needs.</a:t>
            </a:r>
            <a:endParaRPr lang="en-US" sz="140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23</a:t>
            </a:fld>
            <a:endParaRPr lang="en-US" dirty="0"/>
          </a:p>
        </p:txBody>
      </p:sp>
    </p:spTree>
    <p:extLst>
      <p:ext uri="{BB962C8B-B14F-4D97-AF65-F5344CB8AC3E}">
        <p14:creationId xmlns:p14="http://schemas.microsoft.com/office/powerpoint/2010/main" val="35336388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0" i="0" u="none" strike="noStrike" kern="1200" baseline="0" dirty="0">
                <a:solidFill>
                  <a:schemeClr val="tx1"/>
                </a:solidFill>
                <a:latin typeface="+mn-lt"/>
                <a:ea typeface="+mn-ea"/>
                <a:cs typeface="+mn-cs"/>
              </a:rPr>
              <a:t>To date, the CMS Measures Inventory includes measures for 28 CMS programs or initiatives. Of these 28 programs, 20 of these programs go through the pre-rulemaking and rulemaking process for inclusion in a CMS Program, meaning they must be included on a published Measures under Consideration List first, then proposed, finalized, and implemented into a program based on the published Federal Register documents.</a:t>
            </a:r>
          </a:p>
          <a:p>
            <a:endParaRPr lang="en-US" sz="1400" b="0" i="0" u="none" strike="noStrike" kern="1200" baseline="0" dirty="0">
              <a:solidFill>
                <a:schemeClr val="tx1"/>
              </a:solidFill>
              <a:latin typeface="+mn-lt"/>
              <a:ea typeface="+mn-ea"/>
              <a:cs typeface="+mn-cs"/>
            </a:endParaRPr>
          </a:p>
          <a:p>
            <a:r>
              <a:rPr lang="en-US" sz="1400" b="0" i="0" u="none" strike="noStrike" kern="1200" baseline="0" dirty="0">
                <a:solidFill>
                  <a:schemeClr val="tx1"/>
                </a:solidFill>
                <a:latin typeface="+mn-lt"/>
                <a:ea typeface="+mn-ea"/>
                <a:cs typeface="+mn-cs"/>
              </a:rPr>
              <a:t>The status of the measure represents the status for use within a particular CMS program. As an example, CMS can contract with a developer to develop, test, and deliver a measure for the purpose of eventually implementing a measure in a program. This measure is in the measure development phase and would be represented on the Measures under Development (MUD) List with a status of “Planned”, meaning that this measure is planned for use in a specific CMS program. </a:t>
            </a:r>
          </a:p>
          <a:p>
            <a:endParaRPr lang="en-US" sz="1400" b="0" i="0" u="none" strike="noStrike" kern="1200" baseline="0" dirty="0">
              <a:solidFill>
                <a:schemeClr val="tx1"/>
              </a:solidFill>
              <a:latin typeface="+mn-lt"/>
              <a:ea typeface="+mn-ea"/>
              <a:cs typeface="+mn-cs"/>
            </a:endParaRPr>
          </a:p>
          <a:p>
            <a:r>
              <a:rPr lang="en-US" sz="1400" b="0" i="0" u="none" strike="noStrike" kern="1200" baseline="0" dirty="0">
                <a:solidFill>
                  <a:schemeClr val="tx1"/>
                </a:solidFill>
                <a:latin typeface="+mn-lt"/>
                <a:ea typeface="+mn-ea"/>
                <a:cs typeface="+mn-cs"/>
              </a:rPr>
              <a:t>Next, if the designated program for which the measure was developed uses the pre-rulemaking process, the measure is submitted for consideration through the MUC process. Once a measure is accepted by a program, clears the HHS clearance process, and is published on an annual MUC List, the measure status is “Considered”, meaning that measure is now being considered for use in a specific program.</a:t>
            </a:r>
          </a:p>
          <a:p>
            <a:endParaRPr lang="en-US" sz="1400" b="0" i="0" u="none" strike="noStrike" kern="1200" baseline="0" dirty="0">
              <a:solidFill>
                <a:schemeClr val="tx1"/>
              </a:solidFill>
              <a:latin typeface="+mn-lt"/>
              <a:ea typeface="+mn-ea"/>
              <a:cs typeface="+mn-cs"/>
            </a:endParaRPr>
          </a:p>
          <a:p>
            <a:r>
              <a:rPr lang="en-US" sz="1400" b="0" i="0" u="none" strike="noStrike" kern="1200" baseline="0" dirty="0">
                <a:solidFill>
                  <a:schemeClr val="tx1"/>
                </a:solidFill>
                <a:latin typeface="+mn-lt"/>
                <a:ea typeface="+mn-ea"/>
                <a:cs typeface="+mn-cs"/>
              </a:rPr>
              <a:t>For the 20 programs that utilize the pre-rulemaking process, once a measure is published on MUC, it is eligible to start the rulemaking process of being formally proposed into a program through the federal register documents. When a proposed rule is published, any newly proposed measures to the program are updated to a status of “Proposed”, meaning that these measures are proposed for use within a program. Before the final rule is published, there is a period of time where the public can comment on the proposed measures. The programs review the public comments, and then publish a Final Rule that gives the decision on whether a measure will be included or not. If the new measure is selected for use by a program, the measure status is updated to “Finalized”. However, if the decision is made that the measure will NOT be finalized into the program, the measure will have an updated status of “Rescinded”, meaning this measure was proposed into the program, but was not selected to be used by this program after further consideration. If the measure was finalized, the final rule also provides a date for when that measure will be implemented as part of the reimbursement or payment cycle. When that date occurs, measures that are finalized in the program are updated to a status of “Implemented”, meaning the measure is currently used as part of the reimbursement/incentive payment cycle for the respective program.</a:t>
            </a:r>
          </a:p>
          <a:p>
            <a:endParaRPr lang="en-US" sz="1400" b="0" i="0" u="none" strike="noStrike" kern="1200" baseline="0" dirty="0">
              <a:solidFill>
                <a:schemeClr val="tx1"/>
              </a:solidFill>
              <a:latin typeface="+mn-lt"/>
              <a:ea typeface="+mn-ea"/>
              <a:cs typeface="+mn-cs"/>
            </a:endParaRPr>
          </a:p>
          <a:p>
            <a:r>
              <a:rPr lang="en-US" sz="1400" b="0" i="0" u="none" strike="noStrike" kern="1200" baseline="0" dirty="0">
                <a:solidFill>
                  <a:schemeClr val="tx1"/>
                </a:solidFill>
                <a:latin typeface="+mn-lt"/>
                <a:ea typeface="+mn-ea"/>
                <a:cs typeface="+mn-cs"/>
              </a:rPr>
              <a:t>Similarly, there is a process for removing measures from use in CMS programs. When proposed rules are published, they also include measures that are proposed for removal from the program for various reasons (i.e. “topped out”, new evidence-based specifications, et cetera). These measures that are proposed for removal also have a time for public comment. The program reviews the public comments and makes a final decision to either leave the measure in the program or to remove it. If it is decided that the measure will be removed, it provides an “effective as of” date. The measure status is updated to “Removed” once it reaches the effective date of removal. “Removed” means that this measure is no longer being reported by health care providers and is not used for reimbursement/incentive payments.</a:t>
            </a:r>
            <a:endParaRPr lang="en-US" sz="140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24</a:t>
            </a:fld>
            <a:endParaRPr lang="en-US" dirty="0"/>
          </a:p>
        </p:txBody>
      </p:sp>
    </p:spTree>
    <p:extLst>
      <p:ext uri="{BB962C8B-B14F-4D97-AF65-F5344CB8AC3E}">
        <p14:creationId xmlns:p14="http://schemas.microsoft.com/office/powerpoint/2010/main" val="42927566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50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Here is a brief summary of the measure implementation process. When a measure is finalized in the rule, CMS prepares plans for implementation, including the initial rollout, data management and production, audit and validation, provider education, dry runs and appeal processes. Lessons learned and other important information gathered from these processes should be conveyed to CMS staff leading the measure priorities planning task. </a:t>
            </a:r>
          </a:p>
          <a:p>
            <a:pPr marL="0" marR="0">
              <a:lnSpc>
                <a:spcPct val="150000"/>
              </a:lnSpc>
              <a:spcBef>
                <a:spcPts val="0"/>
              </a:spcBef>
              <a:spcAft>
                <a:spcPts val="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50000"/>
              </a:lnSpc>
              <a:spcBef>
                <a:spcPts val="0"/>
              </a:spcBef>
              <a:spcAft>
                <a:spcPts val="0"/>
              </a:spcAft>
            </a:pPr>
            <a:r>
              <a:rPr lang="en-US" sz="1400" dirty="0">
                <a:effectLst/>
                <a:latin typeface="Calibri" panose="020F0502020204030204" pitchFamily="34" charset="0"/>
                <a:ea typeface="Calibri" panose="020F0502020204030204" pitchFamily="34" charset="0"/>
                <a:cs typeface="Times New Roman" panose="02020603050405020304" pitchFamily="18" charset="0"/>
              </a:rPr>
              <a:t>Again, this process is very </a:t>
            </a:r>
            <a:r>
              <a:rPr lang="en-US" sz="1400" i="1" dirty="0">
                <a:effectLst/>
                <a:latin typeface="Calibri" panose="020F0502020204030204" pitchFamily="34" charset="0"/>
                <a:ea typeface="Calibri" panose="020F0502020204030204" pitchFamily="34" charset="0"/>
                <a:cs typeface="Times New Roman" panose="02020603050405020304" pitchFamily="18" charset="0"/>
              </a:rPr>
              <a:t>iterative</a:t>
            </a:r>
            <a:r>
              <a:rPr lang="en-US" sz="1400" dirty="0">
                <a:effectLst/>
                <a:latin typeface="Calibri" panose="020F0502020204030204" pitchFamily="34" charset="0"/>
                <a:ea typeface="Calibri" panose="020F0502020204030204" pitchFamily="34" charset="0"/>
                <a:cs typeface="Times New Roman" panose="02020603050405020304" pitchFamily="18" charset="0"/>
              </a:rPr>
              <a:t>. It is meant to </a:t>
            </a:r>
            <a:r>
              <a:rPr lang="en-US" sz="1400" i="1" dirty="0">
                <a:effectLst/>
                <a:latin typeface="Calibri" panose="020F0502020204030204" pitchFamily="34" charset="0"/>
                <a:ea typeface="Calibri" panose="020F0502020204030204" pitchFamily="34" charset="0"/>
                <a:cs typeface="Times New Roman" panose="02020603050405020304" pitchFamily="18" charset="0"/>
              </a:rPr>
              <a:t>really engage </a:t>
            </a:r>
            <a:r>
              <a:rPr lang="en-US" sz="1400" dirty="0">
                <a:effectLst/>
                <a:latin typeface="Calibri" panose="020F0502020204030204" pitchFamily="34" charset="0"/>
                <a:ea typeface="Calibri" panose="020F0502020204030204" pitchFamily="34" charset="0"/>
                <a:cs typeface="Times New Roman" panose="02020603050405020304" pitchFamily="18" charset="0"/>
              </a:rPr>
              <a:t>stakeholders through the TEP and then through the consensus development body at NQF — through public comment through rulemaking — and then again as it goes into implementation from clinicians or hospitals that might be putting the measure into development or into use.</a:t>
            </a:r>
          </a:p>
          <a:p>
            <a:endParaRPr lang="en-US" sz="140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25</a:t>
            </a:fld>
            <a:endParaRPr lang="en-US" dirty="0"/>
          </a:p>
        </p:txBody>
      </p:sp>
    </p:spTree>
    <p:extLst>
      <p:ext uri="{BB962C8B-B14F-4D97-AF65-F5344CB8AC3E}">
        <p14:creationId xmlns:p14="http://schemas.microsoft.com/office/powerpoint/2010/main" val="2375029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26</a:t>
            </a:fld>
            <a:endParaRPr lang="en-US" dirty="0"/>
          </a:p>
        </p:txBody>
      </p:sp>
    </p:spTree>
    <p:extLst>
      <p:ext uri="{BB962C8B-B14F-4D97-AF65-F5344CB8AC3E}">
        <p14:creationId xmlns:p14="http://schemas.microsoft.com/office/powerpoint/2010/main" val="10745691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27</a:t>
            </a:fld>
            <a:endParaRPr lang="en-US" dirty="0"/>
          </a:p>
        </p:txBody>
      </p:sp>
    </p:spTree>
    <p:extLst>
      <p:ext uri="{BB962C8B-B14F-4D97-AF65-F5344CB8AC3E}">
        <p14:creationId xmlns:p14="http://schemas.microsoft.com/office/powerpoint/2010/main" val="34207019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28</a:t>
            </a:fld>
            <a:endParaRPr lang="en-US" dirty="0"/>
          </a:p>
        </p:txBody>
      </p:sp>
    </p:spTree>
    <p:extLst>
      <p:ext uri="{BB962C8B-B14F-4D97-AF65-F5344CB8AC3E}">
        <p14:creationId xmlns:p14="http://schemas.microsoft.com/office/powerpoint/2010/main" val="2331918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Our presentation today focuses on measure </a:t>
            </a:r>
            <a:r>
              <a:rPr lang="en-US" baseline="0" dirty="0">
                <a:solidFill>
                  <a:srgbClr val="FF0000"/>
                </a:solidFill>
              </a:rPr>
              <a:t>implementation. W</a:t>
            </a:r>
            <a:r>
              <a:rPr lang="en-US" baseline="0" dirty="0"/>
              <a:t>e will define measure implementation and discuss where it falls in the measure lifecycle. We will review the three phases of measure </a:t>
            </a:r>
            <a:r>
              <a:rPr lang="en-US" baseline="0" dirty="0">
                <a:solidFill>
                  <a:srgbClr val="FF0000"/>
                </a:solidFill>
              </a:rPr>
              <a:t>implementation</a:t>
            </a:r>
            <a:r>
              <a:rPr lang="en-US" baseline="0" dirty="0"/>
              <a:t>. We will focus our discussion on the National Quality Forum (NQF) endorsement and the pre-rule making processes. Finally, we will review the measure implementation deliverables. </a:t>
            </a:r>
          </a:p>
          <a:p>
            <a:endParaRPr lang="en-US"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a:t>
            </a:fld>
            <a:endParaRPr lang="en-US" dirty="0"/>
          </a:p>
        </p:txBody>
      </p:sp>
    </p:spTree>
    <p:extLst>
      <p:ext uri="{BB962C8B-B14F-4D97-AF65-F5344CB8AC3E}">
        <p14:creationId xmlns:p14="http://schemas.microsoft.com/office/powerpoint/2010/main" val="20916660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29</a:t>
            </a:fld>
            <a:endParaRPr lang="en-US" dirty="0"/>
          </a:p>
        </p:txBody>
      </p:sp>
    </p:spTree>
    <p:extLst>
      <p:ext uri="{BB962C8B-B14F-4D97-AF65-F5344CB8AC3E}">
        <p14:creationId xmlns:p14="http://schemas.microsoft.com/office/powerpoint/2010/main" val="2744430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You can find more information about measure implementation in the Measures Management System (MMS) Blueprint located on the CMS website. It is a great resource for all of the tools and information that you could need to develop a measure.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a:t>
            </a:fld>
            <a:endParaRPr lang="en-US" dirty="0"/>
          </a:p>
        </p:txBody>
      </p:sp>
    </p:spTree>
    <p:extLst>
      <p:ext uri="{BB962C8B-B14F-4D97-AF65-F5344CB8AC3E}">
        <p14:creationId xmlns:p14="http://schemas.microsoft.com/office/powerpoint/2010/main" val="3448879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r>
              <a:rPr lang="en-US" dirty="0"/>
              <a:t>Measure implementation is part of the five-cycle measure development process. Over the past couple of months we have reviewed measure conceptualization, measure specification, and measure testing. In the future we will go over measure use. So to do a quick recap, measure conceptualization is about developing the concept of your measure, and building the business rationale for it. You will step from there into the specification cycle where you will really start to apply your concept to a specific population, setting, or context, and then you will go into your testing phase. This is a very </a:t>
            </a:r>
            <a:r>
              <a:rPr lang="en-US" i="1" dirty="0"/>
              <a:t>iterative</a:t>
            </a:r>
            <a:r>
              <a:rPr lang="en-US" dirty="0"/>
              <a:t> cycle. As you learn through each of these steps, you may go back and refine your concept or refine your specifications. It is not meant really to be linear; it is meant to be continuous.</a:t>
            </a:r>
          </a:p>
        </p:txBody>
      </p:sp>
      <p:sp>
        <p:nvSpPr>
          <p:cNvPr id="4" name="Slide Number Placeholder 3"/>
          <p:cNvSpPr>
            <a:spLocks noGrp="1"/>
          </p:cNvSpPr>
          <p:nvPr>
            <p:ph type="sldNum" sz="quarter" idx="10"/>
          </p:nvPr>
        </p:nvSpPr>
        <p:spPr/>
        <p:txBody>
          <a:bodyPr/>
          <a:lstStyle/>
          <a:p>
            <a:fld id="{7B898A01-842B-0042-9AB7-55364486B929}" type="slidenum">
              <a:rPr lang="en-US" smtClean="0"/>
              <a:pPr/>
              <a:t>4</a:t>
            </a:fld>
            <a:endParaRPr lang="en-US" dirty="0"/>
          </a:p>
        </p:txBody>
      </p:sp>
    </p:spTree>
    <p:extLst>
      <p:ext uri="{BB962C8B-B14F-4D97-AF65-F5344CB8AC3E}">
        <p14:creationId xmlns:p14="http://schemas.microsoft.com/office/powerpoint/2010/main" val="16739101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Quality measure implementation comprises all of the activities associated with taking the measure from a development state to an active, in-use state. This includes, but is not limited to: consensus endorsement processes, measure selection processes, and measure rollout.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Measure implementation is meant to be a transparent process used to identify and select measures. Proposed</a:t>
            </a:r>
            <a:r>
              <a:rPr lang="en-US" baseline="0" dirty="0"/>
              <a:t> measures are submitted for use, either by the National Quality Forum (NQF) or Centers for Medicare and Medicaid Services (CMS), and are subject to stakeholder and public review before being accepted. Stakeholder and public review processes, as have been discussed in prior webinars, include the use of a technical expert panel (TEP), Federal Register Notice or web notice for comment, at various points throughout the measure conceptualization, measure development, and measure testing steps of the measure lifecycle.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5</a:t>
            </a:fld>
            <a:endParaRPr lang="en-US" dirty="0"/>
          </a:p>
        </p:txBody>
      </p:sp>
    </p:spTree>
    <p:extLst>
      <p:ext uri="{BB962C8B-B14F-4D97-AF65-F5344CB8AC3E}">
        <p14:creationId xmlns:p14="http://schemas.microsoft.com/office/powerpoint/2010/main" val="944689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lvl="0" indent="0" algn="l" defTabSz="451348" rtl="0" eaLnBrk="1" fontAlgn="auto" latinLnBrk="0" hangingPunct="1">
              <a:lnSpc>
                <a:spcPct val="100000"/>
              </a:lnSpc>
              <a:spcBef>
                <a:spcPts val="0"/>
              </a:spcBef>
              <a:spcAft>
                <a:spcPts val="0"/>
              </a:spcAft>
              <a:buClrTx/>
              <a:buSzTx/>
              <a:buFontTx/>
              <a:buNone/>
              <a:tabLst/>
              <a:defRPr/>
            </a:pPr>
            <a:r>
              <a:rPr lang="en-US" baseline="0" dirty="0"/>
              <a:t>Depending on the purpose and potential use of the measure, the measure implementation process includes NQF endorsement, CMS measure selection, and CMS measure rollout.</a:t>
            </a:r>
            <a:endParaRPr lang="en-US" dirty="0"/>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6</a:t>
            </a:fld>
            <a:endParaRPr lang="en-US" dirty="0"/>
          </a:p>
        </p:txBody>
      </p:sp>
    </p:spTree>
    <p:extLst>
      <p:ext uri="{BB962C8B-B14F-4D97-AF65-F5344CB8AC3E}">
        <p14:creationId xmlns:p14="http://schemas.microsoft.com/office/powerpoint/2010/main" val="19995187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figure shows the flow of the measure lifecycle and how measure</a:t>
            </a:r>
            <a:r>
              <a:rPr lang="en-US" baseline="0" dirty="0"/>
              <a:t> implementation fits into that lifecycle. </a:t>
            </a:r>
            <a:r>
              <a:rPr lang="en-US" dirty="0"/>
              <a:t>Measure implementation is the fourth step in the measure lifecycle. </a:t>
            </a:r>
            <a:r>
              <a:rPr lang="en-US" baseline="0" dirty="0"/>
              <a:t>It enables a measure developer to use a transparent process.</a:t>
            </a:r>
          </a:p>
          <a:p>
            <a:endParaRPr lang="en-US" baseline="0" dirty="0"/>
          </a:p>
          <a:p>
            <a:pPr lvl="0"/>
            <a:r>
              <a:rPr lang="en-US" sz="1200" kern="1200" dirty="0">
                <a:solidFill>
                  <a:schemeClr val="tx1"/>
                </a:solidFill>
                <a:effectLst/>
                <a:latin typeface="+mn-lt"/>
                <a:ea typeface="+mn-ea"/>
                <a:cs typeface="+mn-cs"/>
              </a:rPr>
              <a:t>Measure Implementation includes three main steps: NQF endorsement, CMS measure selection, and CMS measure roll out. Measures do </a:t>
            </a:r>
            <a:r>
              <a:rPr lang="en-US" sz="1200" i="1" kern="1200" dirty="0">
                <a:solidFill>
                  <a:schemeClr val="tx1"/>
                </a:solidFill>
                <a:effectLst/>
                <a:latin typeface="+mn-lt"/>
                <a:ea typeface="+mn-ea"/>
                <a:cs typeface="+mn-cs"/>
              </a:rPr>
              <a:t>not</a:t>
            </a:r>
            <a:r>
              <a:rPr lang="en-US" sz="1200" kern="1200" dirty="0">
                <a:solidFill>
                  <a:schemeClr val="tx1"/>
                </a:solidFill>
                <a:effectLst/>
                <a:latin typeface="+mn-lt"/>
                <a:ea typeface="+mn-ea"/>
                <a:cs typeface="+mn-cs"/>
              </a:rPr>
              <a:t> always go through each of these processes.</a:t>
            </a:r>
            <a:r>
              <a:rPr lang="en-US" sz="1200" kern="1200" baseline="0" dirty="0">
                <a:solidFill>
                  <a:schemeClr val="tx1"/>
                </a:solidFill>
                <a:effectLst/>
                <a:latin typeface="+mn-lt"/>
                <a:ea typeface="+mn-ea"/>
                <a:cs typeface="+mn-cs"/>
              </a:rPr>
              <a:t> For example,</a:t>
            </a:r>
            <a:r>
              <a:rPr lang="en-US" sz="1200" kern="1200" dirty="0">
                <a:solidFill>
                  <a:schemeClr val="tx1"/>
                </a:solidFill>
                <a:effectLst/>
                <a:latin typeface="+mn-lt"/>
                <a:ea typeface="+mn-ea"/>
                <a:cs typeface="+mn-cs"/>
              </a:rPr>
              <a:t> measures can be selected and rolled out by CMS without being NQF endorsed. Each of these three phases</a:t>
            </a:r>
            <a:r>
              <a:rPr lang="en-US" sz="1200" kern="1200" baseline="0" dirty="0">
                <a:solidFill>
                  <a:schemeClr val="tx1"/>
                </a:solidFill>
                <a:effectLst/>
                <a:latin typeface="+mn-lt"/>
                <a:ea typeface="+mn-ea"/>
                <a:cs typeface="+mn-cs"/>
              </a:rPr>
              <a:t> (NQF endorsement, CMS measure selection, and CMS measure rollout) are processes unto themselves. </a:t>
            </a:r>
            <a:r>
              <a:rPr lang="en-US" sz="1200" kern="1200" dirty="0">
                <a:solidFill>
                  <a:schemeClr val="tx1"/>
                </a:solidFill>
                <a:effectLst/>
                <a:latin typeface="+mn-lt"/>
                <a:ea typeface="+mn-ea"/>
                <a:cs typeface="+mn-cs"/>
              </a:rPr>
              <a:t>“Implementation” is what happens on the day, as defined in a Final Rule, that a given measure becomes available or authorized for use in the field by one or more CMS programs. It is the day when providers and others can actually use the measure;</a:t>
            </a:r>
            <a:r>
              <a:rPr lang="en-US" sz="1200" kern="1200" baseline="0" dirty="0">
                <a:solidFill>
                  <a:schemeClr val="tx1"/>
                </a:solidFill>
                <a:effectLst/>
                <a:latin typeface="+mn-lt"/>
                <a:ea typeface="+mn-ea"/>
                <a:cs typeface="+mn-cs"/>
              </a:rPr>
              <a:t> that is, the measure is </a:t>
            </a:r>
            <a:r>
              <a:rPr lang="en-US" sz="1200" kern="1200" dirty="0">
                <a:solidFill>
                  <a:schemeClr val="tx1"/>
                </a:solidFill>
                <a:effectLst/>
                <a:latin typeface="+mn-lt"/>
                <a:ea typeface="+mn-ea"/>
                <a:cs typeface="+mn-cs"/>
              </a:rPr>
              <a:t>no longer in the testing phase.</a:t>
            </a:r>
            <a:r>
              <a:rPr lang="en-US" sz="1200" kern="1200" baseline="0" dirty="0">
                <a:solidFill>
                  <a:schemeClr val="tx1"/>
                </a:solidFill>
                <a:effectLst/>
                <a:latin typeface="+mn-lt"/>
                <a:ea typeface="+mn-ea"/>
                <a:cs typeface="+mn-cs"/>
              </a:rPr>
              <a:t> </a:t>
            </a:r>
          </a:p>
          <a:p>
            <a:pPr lvl="0"/>
            <a:endParaRPr lang="en-US" sz="1200" kern="1200" baseline="0" dirty="0">
              <a:solidFill>
                <a:schemeClr val="tx1"/>
              </a:solidFill>
              <a:effectLst/>
              <a:latin typeface="+mn-lt"/>
              <a:ea typeface="+mn-ea"/>
              <a:cs typeface="+mn-cs"/>
            </a:endParaRPr>
          </a:p>
          <a:p>
            <a:pPr lvl="0"/>
            <a:r>
              <a:rPr lang="en-US" sz="1200" kern="1200" baseline="0" dirty="0">
                <a:solidFill>
                  <a:schemeClr val="tx1"/>
                </a:solidFill>
                <a:effectLst/>
                <a:latin typeface="+mn-lt"/>
                <a:ea typeface="+mn-ea"/>
                <a:cs typeface="+mn-cs"/>
              </a:rPr>
              <a:t>Today we will focus our discussion on two parts of the measure implementation process: the NQF endorsement process and the pre-rule making component of CMS measure selection. Future webinars will focus on the other components. </a:t>
            </a:r>
          </a:p>
          <a:p>
            <a:pPr lvl="0"/>
            <a:endParaRPr lang="en-US" sz="1200" kern="1200" baseline="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7</a:t>
            </a:fld>
            <a:endParaRPr lang="en-US" dirty="0"/>
          </a:p>
        </p:txBody>
      </p:sp>
    </p:spTree>
    <p:extLst>
      <p:ext uri="{BB962C8B-B14F-4D97-AF65-F5344CB8AC3E}">
        <p14:creationId xmlns:p14="http://schemas.microsoft.com/office/powerpoint/2010/main" val="27552595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process</a:t>
            </a:r>
            <a:r>
              <a:rPr lang="en-US" baseline="0" dirty="0"/>
              <a:t> for measure implementation will</a:t>
            </a:r>
            <a:r>
              <a:rPr lang="en-US" i="1" baseline="0" dirty="0"/>
              <a:t> vary </a:t>
            </a:r>
            <a:r>
              <a:rPr lang="en-US" baseline="0" dirty="0"/>
              <a:t>by measure. It will also vary based on the scope of implementation and by other factors such as the healthcare provider being measured, the data collection processes, the ultimate use of the measure and the program into which the measure is being added. </a:t>
            </a:r>
          </a:p>
          <a:p>
            <a:endParaRPr lang="en-US" baseline="0" dirty="0"/>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8</a:t>
            </a:fld>
            <a:endParaRPr lang="en-US" dirty="0"/>
          </a:p>
        </p:txBody>
      </p:sp>
    </p:spTree>
    <p:extLst>
      <p:ext uri="{BB962C8B-B14F-4D97-AF65-F5344CB8AC3E}">
        <p14:creationId xmlns:p14="http://schemas.microsoft.com/office/powerpoint/2010/main" val="39552017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81000" y="2438400"/>
            <a:ext cx="5638800"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pic>
        <p:nvPicPr>
          <p:cNvPr id="11" name="Picture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1350444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76200" y="-28738"/>
            <a:ext cx="9244148" cy="1447800"/>
          </a:xfrm>
        </p:spPr>
        <p:txBody>
          <a:bodyPr/>
          <a:lstStyle/>
          <a:p>
            <a:r>
              <a:rPr lang="en-US"/>
              <a:t>Click to edit Master title style</a:t>
            </a:r>
            <a:endParaRPr lang="en-US" dirty="0"/>
          </a:p>
        </p:txBody>
      </p:sp>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85800" y="2133600"/>
            <a:ext cx="7735946" cy="2667000"/>
          </a:xfrm>
          <a:prstGeom prst="rect">
            <a:avLst/>
          </a:prstGeom>
        </p:spPr>
      </p:pic>
      <p:sp>
        <p:nvSpPr>
          <p:cNvPr id="14" name="Text Placeholder 2"/>
          <p:cNvSpPr>
            <a:spLocks noGrp="1"/>
          </p:cNvSpPr>
          <p:nvPr>
            <p:ph type="body" sz="quarter" idx="10" hasCustomPrompt="1"/>
          </p:nvPr>
        </p:nvSpPr>
        <p:spPr>
          <a:xfrm>
            <a:off x="304800" y="5029200"/>
            <a:ext cx="8534400" cy="7620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5" name="Text Placeholder 2"/>
          <p:cNvSpPr>
            <a:spLocks noGrp="1"/>
          </p:cNvSpPr>
          <p:nvPr>
            <p:ph type="body" sz="quarter" idx="11" hasCustomPrompt="1"/>
          </p:nvPr>
        </p:nvSpPr>
        <p:spPr>
          <a:xfrm>
            <a:off x="304800" y="5867400"/>
            <a:ext cx="8534400" cy="6858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Tree>
    <p:extLst>
      <p:ext uri="{BB962C8B-B14F-4D97-AF65-F5344CB8AC3E}">
        <p14:creationId xmlns:p14="http://schemas.microsoft.com/office/powerpoint/2010/main" val="3264712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extBox 1"/>
          <p:cNvSpPr txBox="1"/>
          <p:nvPr userDrawn="1"/>
        </p:nvSpPr>
        <p:spPr>
          <a:xfrm>
            <a:off x="8610600" y="6349727"/>
            <a:ext cx="457200" cy="276999"/>
          </a:xfrm>
          <a:prstGeom prst="rect">
            <a:avLst/>
          </a:prstGeom>
          <a:noFill/>
        </p:spPr>
        <p:txBody>
          <a:bodyPr wrap="square" rtlCol="0">
            <a:spAutoFit/>
          </a:bodyPr>
          <a:lstStyle/>
          <a:p>
            <a:fld id="{289D94F3-14B9-4CA5-821A-C6F60549434F}" type="slidenum">
              <a:rPr lang="en-US" sz="1200" smtClean="0"/>
              <a:pPr/>
              <a:t>‹#›</a:t>
            </a:fld>
            <a:endParaRPr lang="en-US" sz="1200" dirty="0"/>
          </a:p>
        </p:txBody>
      </p:sp>
      <p:sp>
        <p:nvSpPr>
          <p:cNvPr id="3" name="Date Placeholder 2"/>
          <p:cNvSpPr>
            <a:spLocks noGrp="1"/>
          </p:cNvSpPr>
          <p:nvPr>
            <p:ph type="dt" sz="half" idx="10"/>
          </p:nvPr>
        </p:nvSpPr>
        <p:spPr>
          <a:xfrm>
            <a:off x="1828800" y="5534794"/>
            <a:ext cx="2133600" cy="365125"/>
          </a:xfrm>
        </p:spPr>
        <p:txBody>
          <a:bodyPr/>
          <a:lstStyle/>
          <a:p>
            <a:endParaRPr lang="en-US" dirty="0"/>
          </a:p>
        </p:txBody>
      </p:sp>
      <p:sp>
        <p:nvSpPr>
          <p:cNvPr id="7" name="Slide Number Placeholder 6"/>
          <p:cNvSpPr>
            <a:spLocks noGrp="1"/>
          </p:cNvSpPr>
          <p:nvPr>
            <p:ph type="sldNum" sz="quarter" idx="11"/>
          </p:nvPr>
        </p:nvSpPr>
        <p:spPr/>
        <p:txBody>
          <a:bodyPr/>
          <a:lstStyle/>
          <a:p>
            <a:fld id="{E8555075-F7D8-774D-92CE-0FFE5404D32F}" type="slidenum">
              <a:rPr lang="en-US" smtClean="0"/>
              <a:pPr/>
              <a:t>‹#›</a:t>
            </a:fld>
            <a:endParaRPr lang="en-US" dirty="0"/>
          </a:p>
        </p:txBody>
      </p:sp>
    </p:spTree>
    <p:extLst>
      <p:ext uri="{BB962C8B-B14F-4D97-AF65-F5344CB8AC3E}">
        <p14:creationId xmlns:p14="http://schemas.microsoft.com/office/powerpoint/2010/main" val="1890844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Tree>
    <p:extLst>
      <p:ext uri="{BB962C8B-B14F-4D97-AF65-F5344CB8AC3E}">
        <p14:creationId xmlns:p14="http://schemas.microsoft.com/office/powerpoint/2010/main" val="747735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
        <p:nvSpPr>
          <p:cNvPr id="8" name="Date Placeholder 7"/>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0" name="Slide Number Placeholder 9"/>
          <p:cNvSpPr>
            <a:spLocks noGrp="1"/>
          </p:cNvSpPr>
          <p:nvPr>
            <p:ph type="sldNum" sz="quarter" idx="4"/>
          </p:nvPr>
        </p:nvSpPr>
        <p:spPr>
          <a:xfrm>
            <a:off x="7772400" y="6324600"/>
            <a:ext cx="990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E8555075-F7D8-774D-92CE-0FFE5404D32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95" r:id="rId1"/>
    <p:sldLayoutId id="2147483808" r:id="rId2"/>
    <p:sldLayoutId id="2147483806" r:id="rId3"/>
    <p:sldLayoutId id="2147483804" r:id="rId4"/>
    <p:sldLayoutId id="2147483805" r:id="rId5"/>
  </p:sldLayoutIdLst>
  <p:hf sldNum="0" hdr="0" ft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qualityforum.org/Field_Guide/NQF_Endorsement.aspx"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calculation_algorithm_definition"/><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QualityMeasures/Pre-Rule-Making.html"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MMS/MMS-Blueprint.html" TargetMode="External"/><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hyperlink" Target="https://www.cms.gov/Medicare/Quality-Initiatives-Patient-Assessment-Instruments/MMS/index.html"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5" Type="http://schemas.openxmlformats.org/officeDocument/2006/relationships/hyperlink" Target="mailto:Kimberly.Kufel@cms.hhs.gov" TargetMode="External"/><Relationship Id="rId4" Type="http://schemas.openxmlformats.org/officeDocument/2006/relationships/hyperlink" Target="mailto:Kristin.Borowski@cms.hhs.gov"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hyperlink" Target="https://www.cms.gov/Medicare/Quality-Initiatives-Patient-Assessment-Instruments/MMS/index.html" TargetMode="External"/></Relationships>
</file>

<file path=ppt/slides/_rels/slide5.xml.rels><?xml version="1.0" encoding="UTF-8" standalone="yes"?>
<Relationships xmlns="http://schemas.openxmlformats.org/package/2006/relationships"><Relationship Id="rId3" Type="http://schemas.openxmlformats.org/officeDocument/2006/relationships/slide" Target="slide10.xml"/><Relationship Id="rId7" Type="http://schemas.openxmlformats.org/officeDocument/2006/relationships/slide" Target="slide12.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slide" Target="slide16.xml"/><Relationship Id="rId5" Type="http://schemas.openxmlformats.org/officeDocument/2006/relationships/slide" Target="slide19.xml"/><Relationship Id="rId4" Type="http://schemas.openxmlformats.org/officeDocument/2006/relationships/slide" Target="slide14.xml"/></Relationships>
</file>

<file path=ppt/slides/_rels/slide6.xml.rels><?xml version="1.0" encoding="UTF-8" standalone="yes"?>
<Relationships xmlns="http://schemas.openxmlformats.org/package/2006/relationships"><Relationship Id="rId3" Type="http://schemas.openxmlformats.org/officeDocument/2006/relationships/slide" Target="slide10.xml"/><Relationship Id="rId7" Type="http://schemas.openxmlformats.org/officeDocument/2006/relationships/slide" Target="slide12.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slide" Target="slide16.xml"/><Relationship Id="rId5" Type="http://schemas.openxmlformats.org/officeDocument/2006/relationships/slide" Target="slide19.xml"/><Relationship Id="rId4" Type="http://schemas.openxmlformats.org/officeDocument/2006/relationships/slide" Target="slide14.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dirty="0"/>
              <a:t>Measure Development Education &amp; Outreach for Specialty Societies &amp; Patient Advocacy Groups</a:t>
            </a:r>
          </a:p>
        </p:txBody>
      </p:sp>
      <p:sp>
        <p:nvSpPr>
          <p:cNvPr id="6" name="Text Placeholder 2"/>
          <p:cNvSpPr>
            <a:spLocks noGrp="1"/>
          </p:cNvSpPr>
          <p:nvPr>
            <p:ph type="body" sz="quarter" idx="10"/>
          </p:nvPr>
        </p:nvSpPr>
        <p:spPr>
          <a:xfrm>
            <a:off x="4800600" y="4800600"/>
            <a:ext cx="4237262" cy="1909027"/>
          </a:xfrm>
        </p:spPr>
        <p:txBody>
          <a:bodyPr>
            <a:noAutofit/>
          </a:bodyPr>
          <a:lstStyle/>
          <a:p>
            <a:pPr algn="ctr">
              <a:spcBef>
                <a:spcPts val="0"/>
              </a:spcBef>
            </a:pPr>
            <a:r>
              <a:rPr lang="en-US" dirty="0"/>
              <a:t>Presenter: </a:t>
            </a:r>
          </a:p>
          <a:p>
            <a:pPr algn="ctr">
              <a:spcBef>
                <a:spcPts val="0"/>
              </a:spcBef>
            </a:pPr>
            <a:r>
              <a:rPr lang="en-US" dirty="0"/>
              <a:t>Nicole M. Brennan</a:t>
            </a:r>
          </a:p>
          <a:p>
            <a:pPr algn="ctr">
              <a:spcBef>
                <a:spcPts val="0"/>
              </a:spcBef>
            </a:pPr>
            <a:r>
              <a:rPr lang="en-US" dirty="0"/>
              <a:t>Battelle</a:t>
            </a:r>
          </a:p>
          <a:p>
            <a:pPr algn="ctr">
              <a:spcBef>
                <a:spcPts val="0"/>
              </a:spcBef>
            </a:pPr>
            <a:r>
              <a:rPr lang="en-US" dirty="0"/>
              <a:t>March 15, 2017</a:t>
            </a:r>
          </a:p>
          <a:p>
            <a:pPr algn="ctr">
              <a:spcBef>
                <a:spcPts val="0"/>
              </a:spcBef>
            </a:pPr>
            <a:r>
              <a:rPr lang="en-US" dirty="0"/>
              <a:t> 2pm ET</a:t>
            </a:r>
          </a:p>
        </p:txBody>
      </p:sp>
      <p:sp>
        <p:nvSpPr>
          <p:cNvPr id="2" name="TextBox 1"/>
          <p:cNvSpPr txBox="1"/>
          <p:nvPr/>
        </p:nvSpPr>
        <p:spPr>
          <a:xfrm>
            <a:off x="5029200" y="2798498"/>
            <a:ext cx="4266639" cy="1200329"/>
          </a:xfrm>
          <a:prstGeom prst="rect">
            <a:avLst/>
          </a:prstGeom>
          <a:noFill/>
        </p:spPr>
        <p:txBody>
          <a:bodyPr wrap="square" rtlCol="0">
            <a:spAutoFit/>
          </a:bodyPr>
          <a:lstStyle/>
          <a:p>
            <a:pPr lvl="0" algn="ctr">
              <a:spcBef>
                <a:spcPct val="20000"/>
              </a:spcBef>
            </a:pPr>
            <a:r>
              <a:rPr lang="en-US" sz="3600" b="1" i="1" dirty="0">
                <a:solidFill>
                  <a:srgbClr val="084A9C"/>
                </a:solidFill>
              </a:rPr>
              <a:t>Measure Implementation</a:t>
            </a:r>
          </a:p>
        </p:txBody>
      </p:sp>
      <p:sp>
        <p:nvSpPr>
          <p:cNvPr id="7" name="Rectangle 6"/>
          <p:cNvSpPr/>
          <p:nvPr/>
        </p:nvSpPr>
        <p:spPr>
          <a:xfrm>
            <a:off x="5334000" y="303616"/>
            <a:ext cx="2888611" cy="707886"/>
          </a:xfrm>
          <a:prstGeom prst="rect">
            <a:avLst/>
          </a:prstGeom>
        </p:spPr>
        <p:txBody>
          <a:bodyPr wrap="none">
            <a:spAutoFit/>
          </a:bodyPr>
          <a:lstStyle/>
          <a:p>
            <a:r>
              <a:rPr lang="en-US" sz="4000" b="1" i="1" dirty="0">
                <a:solidFill>
                  <a:srgbClr val="084A9C"/>
                </a:solidFill>
              </a:rPr>
              <a:t>Webinar # 9:</a:t>
            </a:r>
          </a:p>
        </p:txBody>
      </p:sp>
    </p:spTree>
    <p:extLst>
      <p:ext uri="{BB962C8B-B14F-4D97-AF65-F5344CB8AC3E}">
        <p14:creationId xmlns:p14="http://schemas.microsoft.com/office/powerpoint/2010/main" val="34865271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Development</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NQF Endorsement</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9</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9</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9</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9</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9</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9</a:t>
            </a:fld>
            <a:endParaRPr lang="en-US" sz="1200" dirty="0">
              <a:latin typeface="Arial" charset="0"/>
            </a:endParaRPr>
          </a:p>
        </p:txBody>
      </p:sp>
      <p:sp>
        <p:nvSpPr>
          <p:cNvPr id="14" name="Text Placeholder 2"/>
          <p:cNvSpPr txBox="1">
            <a:spLocks/>
          </p:cNvSpPr>
          <p:nvPr/>
        </p:nvSpPr>
        <p:spPr>
          <a:xfrm>
            <a:off x="685800" y="2049172"/>
            <a:ext cx="8057319" cy="3843130"/>
          </a:xfrm>
          <a:prstGeom prst="rect">
            <a:avLst/>
          </a:prstGeom>
        </p:spPr>
        <p:txBody>
          <a:bodyPr vert="horz" lIns="91440" tIns="45720" rIns="91440" bIns="45720" rtlCol="0" anchor="ctr">
            <a:noAutofit/>
          </a:bodyP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00050" lvl="2">
              <a:spcBef>
                <a:spcPts val="580"/>
              </a:spcBef>
              <a:buSzPct val="100000"/>
            </a:pPr>
            <a:r>
              <a:rPr lang="en-US" sz="2800" dirty="0">
                <a:solidFill>
                  <a:schemeClr val="accent1">
                    <a:lumMod val="75000"/>
                  </a:schemeClr>
                </a:solidFill>
              </a:rPr>
              <a:t>National Quality Forum (NQF) endorsement </a:t>
            </a:r>
            <a:r>
              <a:rPr lang="en-US" sz="2800" dirty="0"/>
              <a:t>“relies on a set of rigorous criteria to ensure that measures under consideration address aspects of care that are important and feasible to measure, provide consistent and credible information, and can be used for quality improvement and decision-making” </a:t>
            </a:r>
          </a:p>
          <a:p>
            <a:pPr marL="400050" lvl="2">
              <a:spcBef>
                <a:spcPts val="580"/>
              </a:spcBef>
              <a:buSzPct val="100000"/>
            </a:pPr>
            <a:r>
              <a:rPr lang="en-US" sz="2800" i="1" dirty="0">
                <a:hlinkClick r:id="rId3"/>
              </a:rPr>
              <a:t>Click here to access the NQF website on the endorsement process</a:t>
            </a:r>
            <a:endParaRPr lang="en-US" sz="2800" i="1" dirty="0"/>
          </a:p>
          <a:p>
            <a:pPr lvl="1"/>
            <a:endParaRPr lang="en-US" sz="2000" dirty="0"/>
          </a:p>
        </p:txBody>
      </p:sp>
      <p:pic>
        <p:nvPicPr>
          <p:cNvPr id="3" name="Picture 2" descr="NQF logo&#10;" title="NQF logo"/>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3000" y="5794072"/>
            <a:ext cx="3139886" cy="1063928"/>
          </a:xfrm>
          <a:prstGeom prst="rect">
            <a:avLst/>
          </a:prstGeom>
        </p:spPr>
      </p:pic>
    </p:spTree>
    <p:extLst>
      <p:ext uri="{BB962C8B-B14F-4D97-AF65-F5344CB8AC3E}">
        <p14:creationId xmlns:p14="http://schemas.microsoft.com/office/powerpoint/2010/main" val="20731636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Implementation</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NQF Endorsement</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10</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10</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10</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10</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10</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10</a:t>
            </a:fld>
            <a:endParaRPr lang="en-US" sz="1200" dirty="0">
              <a:latin typeface="Arial" charset="0"/>
            </a:endParaRPr>
          </a:p>
        </p:txBody>
      </p:sp>
      <p:sp>
        <p:nvSpPr>
          <p:cNvPr id="12" name="Text Placeholder 2"/>
          <p:cNvSpPr txBox="1">
            <a:spLocks/>
          </p:cNvSpPr>
          <p:nvPr/>
        </p:nvSpPr>
        <p:spPr>
          <a:xfrm>
            <a:off x="681789" y="1726940"/>
            <a:ext cx="8057319" cy="4724400"/>
          </a:xfrm>
          <a:prstGeom prst="rect">
            <a:avLst/>
          </a:prstGeom>
        </p:spPr>
        <p:txBody>
          <a:bodyPr vert="horz" lIns="91440" tIns="45720" rIns="91440" bIns="45720" rtlCol="0" anchor="ctr">
            <a:noAutofit/>
          </a:bodyP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1"/>
            <a:r>
              <a:rPr lang="en-US" sz="3200" dirty="0">
                <a:solidFill>
                  <a:schemeClr val="accent1">
                    <a:lumMod val="75000"/>
                  </a:schemeClr>
                </a:solidFill>
                <a:latin typeface="Calibri (Body)"/>
              </a:rPr>
              <a:t>NQF endorses measures that meet the following criteria:</a:t>
            </a:r>
          </a:p>
          <a:p>
            <a:pPr marL="1371600" lvl="2" indent="-457200">
              <a:buFont typeface="Wingdings" panose="05000000000000000000" pitchFamily="2" charset="2"/>
              <a:buChar char="ü"/>
            </a:pPr>
            <a:r>
              <a:rPr lang="en-US" sz="2800" dirty="0">
                <a:latin typeface="Calibri (Body)"/>
              </a:rPr>
              <a:t>Importance to measure and report</a:t>
            </a:r>
          </a:p>
          <a:p>
            <a:pPr marL="1371600" lvl="2" indent="-457200">
              <a:buFont typeface="Wingdings" panose="05000000000000000000" pitchFamily="2" charset="2"/>
              <a:buChar char="ü"/>
            </a:pPr>
            <a:r>
              <a:rPr lang="en-US" sz="2800" dirty="0">
                <a:latin typeface="Calibri (Body)"/>
              </a:rPr>
              <a:t>Scientific acceptability of the measure properties</a:t>
            </a:r>
          </a:p>
          <a:p>
            <a:pPr marL="1371600" lvl="2" indent="-457200">
              <a:buFont typeface="Wingdings" panose="05000000000000000000" pitchFamily="2" charset="2"/>
              <a:buChar char="ü"/>
            </a:pPr>
            <a:r>
              <a:rPr lang="en-US" sz="2800" dirty="0">
                <a:latin typeface="Calibri (Body)"/>
              </a:rPr>
              <a:t>Feasibility</a:t>
            </a:r>
          </a:p>
          <a:p>
            <a:pPr marL="1371600" lvl="2" indent="-457200">
              <a:buFont typeface="Wingdings" panose="05000000000000000000" pitchFamily="2" charset="2"/>
              <a:buChar char="ü"/>
            </a:pPr>
            <a:r>
              <a:rPr lang="en-US" sz="2800" dirty="0">
                <a:latin typeface="Calibri (Body)"/>
              </a:rPr>
              <a:t>Usability and use</a:t>
            </a:r>
          </a:p>
          <a:p>
            <a:pPr marL="1371600" lvl="2" indent="-457200">
              <a:buFont typeface="Wingdings" panose="05000000000000000000" pitchFamily="2" charset="2"/>
              <a:buChar char="ü"/>
            </a:pPr>
            <a:r>
              <a:rPr lang="en-US" sz="2800" dirty="0">
                <a:latin typeface="Calibri (Body)"/>
              </a:rPr>
              <a:t>Harmonization (making related measures uniform or compatible)  </a:t>
            </a:r>
          </a:p>
        </p:txBody>
      </p:sp>
    </p:spTree>
    <p:extLst>
      <p:ext uri="{BB962C8B-B14F-4D97-AF65-F5344CB8AC3E}">
        <p14:creationId xmlns:p14="http://schemas.microsoft.com/office/powerpoint/2010/main" val="3860275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Implementation</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NQF Endorsement</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11</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11</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11</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11</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11</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11</a:t>
            </a:fld>
            <a:endParaRPr lang="en-US" sz="1200" dirty="0">
              <a:latin typeface="Arial" charset="0"/>
            </a:endParaRPr>
          </a:p>
        </p:txBody>
      </p:sp>
      <p:pic>
        <p:nvPicPr>
          <p:cNvPr id="4" name="Picture 3" descr="NQF Endorsement workflow visual" title="NQF Endorsement workflow visual"/>
          <p:cNvPicPr>
            <a:picLocks noChangeAspect="1"/>
          </p:cNvPicPr>
          <p:nvPr/>
        </p:nvPicPr>
        <p:blipFill>
          <a:blip r:embed="rId3"/>
          <a:stretch>
            <a:fillRect/>
          </a:stretch>
        </p:blipFill>
        <p:spPr>
          <a:xfrm>
            <a:off x="1030443" y="1739381"/>
            <a:ext cx="7083114" cy="4928119"/>
          </a:xfrm>
          <a:prstGeom prst="rect">
            <a:avLst/>
          </a:prstGeom>
        </p:spPr>
      </p:pic>
    </p:spTree>
    <p:extLst>
      <p:ext uri="{BB962C8B-B14F-4D97-AF65-F5344CB8AC3E}">
        <p14:creationId xmlns:p14="http://schemas.microsoft.com/office/powerpoint/2010/main" val="40655291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Implementation</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Tips for Successful NQF Endorsement</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12</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12</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12</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12</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12</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12</a:t>
            </a:fld>
            <a:endParaRPr lang="en-US" sz="1200" dirty="0">
              <a:latin typeface="Arial" charset="0"/>
            </a:endParaRPr>
          </a:p>
        </p:txBody>
      </p:sp>
      <p:sp>
        <p:nvSpPr>
          <p:cNvPr id="12" name="Text Placeholder 3"/>
          <p:cNvSpPr txBox="1">
            <a:spLocks/>
          </p:cNvSpPr>
          <p:nvPr/>
        </p:nvSpPr>
        <p:spPr>
          <a:xfrm>
            <a:off x="228600" y="1676400"/>
            <a:ext cx="8382000" cy="4876799"/>
          </a:xfrm>
          <a:prstGeom prst="rect">
            <a:avLst/>
          </a:prstGeom>
        </p:spPr>
        <p:txBody>
          <a:bodyPr vert="horz" lIns="91440" tIns="45720" rIns="91440" bIns="45720" rtlCol="0" anchor="ctr">
            <a:noAutofit/>
          </a:bodyP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indent="-457200">
              <a:buFont typeface="+mj-lt"/>
              <a:buAutoNum type="arabicPeriod"/>
            </a:pPr>
            <a:r>
              <a:rPr lang="en-US" sz="2400" dirty="0">
                <a:solidFill>
                  <a:schemeClr val="tx1"/>
                </a:solidFill>
              </a:rPr>
              <a:t>Answer every part of the NQF measure submission clearly and concisely.</a:t>
            </a:r>
          </a:p>
          <a:p>
            <a:pPr marL="457200" indent="-457200">
              <a:buFont typeface="+mj-lt"/>
              <a:buAutoNum type="arabicPeriod"/>
            </a:pPr>
            <a:r>
              <a:rPr lang="en-US" sz="2400" dirty="0">
                <a:solidFill>
                  <a:schemeClr val="tx1"/>
                </a:solidFill>
              </a:rPr>
              <a:t>Provide substantive, practical responses to each item.</a:t>
            </a:r>
          </a:p>
          <a:p>
            <a:pPr marL="457200" indent="-457200">
              <a:buFont typeface="+mj-lt"/>
              <a:buAutoNum type="arabicPeriod"/>
            </a:pPr>
            <a:r>
              <a:rPr lang="en-US" sz="2400" dirty="0">
                <a:solidFill>
                  <a:schemeClr val="tx1"/>
                </a:solidFill>
              </a:rPr>
              <a:t>Ensure that the form is complete with enough information that it can be understood as a standalone document.</a:t>
            </a:r>
          </a:p>
          <a:p>
            <a:pPr marL="457200" indent="-457200">
              <a:buFont typeface="+mj-lt"/>
              <a:buAutoNum type="arabicPeriod"/>
            </a:pPr>
            <a:r>
              <a:rPr lang="en-US" sz="2400" dirty="0">
                <a:solidFill>
                  <a:schemeClr val="tx1"/>
                </a:solidFill>
              </a:rPr>
              <a:t>Attachments, references, and URLs are considered only supplementary and should include specific page numbers, table numbers, specific links, etc.</a:t>
            </a:r>
          </a:p>
          <a:p>
            <a:pPr marL="457200" indent="-457200">
              <a:buFont typeface="+mj-lt"/>
              <a:buAutoNum type="arabicPeriod"/>
            </a:pPr>
            <a:r>
              <a:rPr lang="en-US" sz="2400" dirty="0">
                <a:solidFill>
                  <a:schemeClr val="tx1"/>
                </a:solidFill>
              </a:rPr>
              <a:t>Submit attachments or URLs as needed for long lists of codes or other data elements used in the measure, details of a risk adjustment model, and the </a:t>
            </a:r>
            <a:r>
              <a:rPr lang="en-US" sz="2400" u="sng" dirty="0">
                <a:solidFill>
                  <a:schemeClr val="tx1"/>
                </a:solidFill>
                <a:hlinkClick r:id="rId3" tooltip="An ordered sequence of data element retrieval and aggregation through which numerator and denominator events or continuous variable values are identified by a measure. Also referred to as the performance calculation"/>
              </a:rPr>
              <a:t>calculation algorithm</a:t>
            </a:r>
            <a:r>
              <a:rPr lang="en-US" sz="2400" dirty="0">
                <a:solidFill>
                  <a:schemeClr val="tx1"/>
                </a:solidFill>
              </a:rPr>
              <a:t>.</a:t>
            </a:r>
          </a:p>
        </p:txBody>
      </p:sp>
    </p:spTree>
    <p:extLst>
      <p:ext uri="{BB962C8B-B14F-4D97-AF65-F5344CB8AC3E}">
        <p14:creationId xmlns:p14="http://schemas.microsoft.com/office/powerpoint/2010/main" val="33082577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Implementation</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Tips for Successful NQF Endorsement</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13</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13</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13</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13</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13</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13</a:t>
            </a:fld>
            <a:endParaRPr lang="en-US" sz="1200" dirty="0">
              <a:latin typeface="Arial" charset="0"/>
            </a:endParaRPr>
          </a:p>
        </p:txBody>
      </p:sp>
      <p:sp>
        <p:nvSpPr>
          <p:cNvPr id="13" name="Text Placeholder 3"/>
          <p:cNvSpPr txBox="1">
            <a:spLocks/>
          </p:cNvSpPr>
          <p:nvPr/>
        </p:nvSpPr>
        <p:spPr>
          <a:xfrm>
            <a:off x="228600" y="1828800"/>
            <a:ext cx="8559511" cy="4569515"/>
          </a:xfrm>
          <a:prstGeom prst="rect">
            <a:avLst/>
          </a:prstGeom>
        </p:spPr>
        <p:txBody>
          <a:bodyPr vert="horz" lIns="91440" tIns="45720" rIns="91440" bIns="45720" rtlCol="0" anchor="ctr">
            <a:normAutofit fontScale="92500" lnSpcReduction="20000"/>
          </a:bodyP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143000" indent="-1143000">
              <a:buFont typeface="+mj-lt"/>
              <a:buAutoNum type="arabicPeriod" startAt="6"/>
            </a:pPr>
            <a:r>
              <a:rPr lang="en-US" sz="2800" dirty="0">
                <a:solidFill>
                  <a:schemeClr val="tx1"/>
                </a:solidFill>
              </a:rPr>
              <a:t>Provide any pilot test data available, even if it does not satisfy NQF’s entire pilot testing requirements.</a:t>
            </a:r>
          </a:p>
          <a:p>
            <a:pPr marL="1143000" indent="-1143000">
              <a:buFont typeface="+mj-lt"/>
              <a:buAutoNum type="arabicPeriod" startAt="6"/>
            </a:pPr>
            <a:r>
              <a:rPr lang="en-US" sz="2800" dirty="0">
                <a:solidFill>
                  <a:schemeClr val="tx1"/>
                </a:solidFill>
              </a:rPr>
              <a:t>Identify all possible endorsement roadblocks in advance and address them in the measure submission.</a:t>
            </a:r>
          </a:p>
          <a:p>
            <a:pPr marL="1143000" indent="-1143000">
              <a:buFont typeface="+mj-lt"/>
              <a:buAutoNum type="arabicPeriod" startAt="6"/>
            </a:pPr>
            <a:r>
              <a:rPr lang="en-US" sz="2800" dirty="0">
                <a:solidFill>
                  <a:schemeClr val="tx1"/>
                </a:solidFill>
              </a:rPr>
              <a:t>Document the rationale for all decisions made in the specifications.</a:t>
            </a:r>
          </a:p>
          <a:p>
            <a:pPr marL="1143000" indent="-1143000">
              <a:buFont typeface="+mj-lt"/>
              <a:buAutoNum type="arabicPeriod" startAt="6"/>
            </a:pPr>
            <a:r>
              <a:rPr lang="en-US" sz="2800" dirty="0">
                <a:solidFill>
                  <a:schemeClr val="tx1"/>
                </a:solidFill>
              </a:rPr>
              <a:t>Document the rationale for all measure exclusion.</a:t>
            </a:r>
          </a:p>
          <a:p>
            <a:pPr marL="1143000" indent="-1143000">
              <a:buFont typeface="+mj-lt"/>
              <a:buAutoNum type="arabicPeriod" startAt="6"/>
            </a:pPr>
            <a:r>
              <a:rPr lang="en-US" sz="2800" dirty="0">
                <a:solidFill>
                  <a:schemeClr val="tx1"/>
                </a:solidFill>
              </a:rPr>
              <a:t>Discuss any controversies about the science behind the measure and why the measure was built as it was.</a:t>
            </a:r>
          </a:p>
          <a:p>
            <a:pPr marL="1143000" indent="-1143000">
              <a:buFont typeface="+mj-lt"/>
              <a:buAutoNum type="arabicPeriod" startAt="6"/>
            </a:pPr>
            <a:r>
              <a:rPr lang="en-US" sz="2800" dirty="0">
                <a:solidFill>
                  <a:schemeClr val="tx1"/>
                </a:solidFill>
              </a:rPr>
              <a:t>Double check the document to ensure that no questions are left unanswered (i.e., no fields should be left blank and all questions should have a response).</a:t>
            </a:r>
          </a:p>
        </p:txBody>
      </p:sp>
    </p:spTree>
    <p:extLst>
      <p:ext uri="{BB962C8B-B14F-4D97-AF65-F5344CB8AC3E}">
        <p14:creationId xmlns:p14="http://schemas.microsoft.com/office/powerpoint/2010/main" val="2642871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Implementation</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NQF Endorsement Process</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14</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14</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14</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14</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14</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14</a:t>
            </a:fld>
            <a:endParaRPr lang="en-US" sz="1200" dirty="0">
              <a:latin typeface="Arial" charset="0"/>
            </a:endParaRPr>
          </a:p>
        </p:txBody>
      </p:sp>
      <p:sp>
        <p:nvSpPr>
          <p:cNvPr id="12" name="Text Placeholder 3"/>
          <p:cNvSpPr txBox="1">
            <a:spLocks/>
          </p:cNvSpPr>
          <p:nvPr/>
        </p:nvSpPr>
        <p:spPr>
          <a:xfrm>
            <a:off x="685800" y="2167575"/>
            <a:ext cx="8057319" cy="3843130"/>
          </a:xfrm>
          <a:prstGeom prst="rect">
            <a:avLst/>
          </a:prstGeom>
        </p:spPr>
        <p:txBody>
          <a:bodyPr vert="horz" lIns="91440" tIns="45720" rIns="91440" bIns="45720" rtlCol="0" anchor="ctr">
            <a:noAutofit/>
          </a:bodyP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514350" indent="-514350">
              <a:buFont typeface="+mj-lt"/>
              <a:buAutoNum type="arabicPeriod"/>
            </a:pPr>
            <a:r>
              <a:rPr lang="en-US" sz="2800" dirty="0">
                <a:solidFill>
                  <a:schemeClr val="tx1"/>
                </a:solidFill>
              </a:rPr>
              <a:t>Initial review by NQF Staff</a:t>
            </a:r>
          </a:p>
          <a:p>
            <a:pPr marL="514350" indent="-514350">
              <a:buFont typeface="+mj-lt"/>
              <a:buAutoNum type="arabicPeriod"/>
            </a:pPr>
            <a:r>
              <a:rPr lang="en-US" sz="2800" dirty="0">
                <a:solidFill>
                  <a:schemeClr val="tx1"/>
                </a:solidFill>
              </a:rPr>
              <a:t>Steering Committee and Technical Advisory Panel Review</a:t>
            </a:r>
          </a:p>
          <a:p>
            <a:pPr marL="514350" indent="-514350">
              <a:buFont typeface="+mj-lt"/>
              <a:buAutoNum type="arabicPeriod"/>
            </a:pPr>
            <a:r>
              <a:rPr lang="en-US" sz="2800" dirty="0">
                <a:solidFill>
                  <a:schemeClr val="tx1"/>
                </a:solidFill>
              </a:rPr>
              <a:t>NQF member and public comment period</a:t>
            </a:r>
          </a:p>
          <a:p>
            <a:pPr marL="514350" indent="-514350">
              <a:buFont typeface="+mj-lt"/>
              <a:buAutoNum type="arabicPeriod"/>
            </a:pPr>
            <a:r>
              <a:rPr lang="en-US" sz="2800" dirty="0">
                <a:solidFill>
                  <a:schemeClr val="tx1"/>
                </a:solidFill>
              </a:rPr>
              <a:t>NQF members vote</a:t>
            </a:r>
          </a:p>
          <a:p>
            <a:pPr marL="514350" indent="-514350">
              <a:buFont typeface="+mj-lt"/>
              <a:buAutoNum type="arabicPeriod"/>
            </a:pPr>
            <a:r>
              <a:rPr lang="en-US" sz="2800" dirty="0">
                <a:solidFill>
                  <a:schemeClr val="tx1"/>
                </a:solidFill>
              </a:rPr>
              <a:t>Approved measures are sent to the Consensus Standards Approval Committee (CSAC)</a:t>
            </a:r>
          </a:p>
          <a:p>
            <a:pPr marL="514350" indent="-514350">
              <a:buFont typeface="+mj-lt"/>
              <a:buAutoNum type="arabicPeriod"/>
            </a:pPr>
            <a:r>
              <a:rPr lang="en-US" sz="2800" dirty="0">
                <a:solidFill>
                  <a:schemeClr val="tx1"/>
                </a:solidFill>
              </a:rPr>
              <a:t>Ongoing maintenance</a:t>
            </a:r>
          </a:p>
        </p:txBody>
      </p:sp>
    </p:spTree>
    <p:extLst>
      <p:ext uri="{BB962C8B-B14F-4D97-AF65-F5344CB8AC3E}">
        <p14:creationId xmlns:p14="http://schemas.microsoft.com/office/powerpoint/2010/main" val="40245162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Development</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NQF Endorsement Process</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15</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15</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15</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15</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15</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15</a:t>
            </a:fld>
            <a:endParaRPr lang="en-US" sz="1200" dirty="0">
              <a:latin typeface="Arial" charset="0"/>
            </a:endParaRPr>
          </a:p>
        </p:txBody>
      </p:sp>
      <p:pic>
        <p:nvPicPr>
          <p:cNvPr id="12" name="Picture 11" descr="NQF endorsement maintenance reviews are separate from the CMS MMS maintenance reviews, but this figure depicts the way the two processes parallel. The CMS scheduled maintenance reviews are in the top row with the parallel NQF maintenance submissions listed as sub processes below. &#10;" title="measure production and monitoring"/>
          <p:cNvPicPr/>
          <p:nvPr/>
        </p:nvPicPr>
        <p:blipFill rotWithShape="1">
          <a:blip r:embed="rId3" cstate="print">
            <a:extLst>
              <a:ext uri="{28A0092B-C50C-407E-A947-70E740481C1C}">
                <a14:useLocalDpi xmlns:a14="http://schemas.microsoft.com/office/drawing/2010/main" val="0"/>
              </a:ext>
            </a:extLst>
          </a:blip>
          <a:srcRect t="5357"/>
          <a:stretch/>
        </p:blipFill>
        <p:spPr bwMode="auto">
          <a:xfrm>
            <a:off x="0" y="27709"/>
            <a:ext cx="9144000" cy="583969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232235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Implementation</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Pre-Rulemaking</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16</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16</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16</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16</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16</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16</a:t>
            </a:fld>
            <a:endParaRPr lang="en-US" sz="1200" dirty="0">
              <a:latin typeface="Arial" charset="0"/>
            </a:endParaRPr>
          </a:p>
        </p:txBody>
      </p:sp>
      <p:sp>
        <p:nvSpPr>
          <p:cNvPr id="13" name="Content Placeholder 2"/>
          <p:cNvSpPr>
            <a:spLocks noGrp="1"/>
          </p:cNvSpPr>
          <p:nvPr>
            <p:ph idx="1"/>
          </p:nvPr>
        </p:nvSpPr>
        <p:spPr>
          <a:xfrm>
            <a:off x="457200" y="1918953"/>
            <a:ext cx="8229600" cy="4525963"/>
          </a:xfrm>
        </p:spPr>
        <p:txBody>
          <a:bodyPr>
            <a:normAutofit lnSpcReduction="10000"/>
          </a:bodyPr>
          <a:lstStyle/>
          <a:p>
            <a:r>
              <a:rPr lang="en-US" sz="2800" b="1" dirty="0"/>
              <a:t>Statutory Reference</a:t>
            </a:r>
          </a:p>
          <a:p>
            <a:pPr lvl="1"/>
            <a:r>
              <a:rPr lang="en-US" sz="2400" dirty="0"/>
              <a:t>Section 3014 of the Patient Protection and Affordable Care Act </a:t>
            </a:r>
          </a:p>
          <a:p>
            <a:pPr lvl="1"/>
            <a:r>
              <a:rPr lang="en-US" sz="2400" dirty="0"/>
              <a:t>Section 1890 and 1890A of the Social Security Act</a:t>
            </a:r>
          </a:p>
          <a:p>
            <a:pPr lvl="1"/>
            <a:endParaRPr lang="en-US" sz="2000" b="1" dirty="0"/>
          </a:p>
          <a:p>
            <a:r>
              <a:rPr lang="en-US" sz="2800" b="1" dirty="0"/>
              <a:t>Pre-rulemaking Steps</a:t>
            </a:r>
          </a:p>
          <a:p>
            <a:pPr marL="914400" lvl="1" indent="-457200">
              <a:buClr>
                <a:schemeClr val="tx1"/>
              </a:buClr>
              <a:buFont typeface="+mj-lt"/>
              <a:buAutoNum type="arabicPeriod"/>
            </a:pPr>
            <a:r>
              <a:rPr lang="en-US" sz="2400" dirty="0"/>
              <a:t>Annually Publish Measures under Consideration (MUC) List by </a:t>
            </a:r>
            <a:r>
              <a:rPr lang="en-US" sz="2400" i="1" dirty="0"/>
              <a:t>December 1st</a:t>
            </a:r>
          </a:p>
          <a:p>
            <a:pPr marL="914400" lvl="1" indent="-457200" defTabSz="457200">
              <a:spcBef>
                <a:spcPts val="0"/>
              </a:spcBef>
              <a:buFont typeface="+mj-lt"/>
              <a:buAutoNum type="arabicPeriod"/>
            </a:pPr>
            <a:r>
              <a:rPr lang="en-US" sz="2400" dirty="0"/>
              <a:t>Multi-Stakeholder Groups, National Quality Forum’s Measure Applications Partnership (MAP)</a:t>
            </a:r>
          </a:p>
          <a:p>
            <a:pPr marL="914400" lvl="1" indent="-457200" defTabSz="457200">
              <a:spcBef>
                <a:spcPts val="0"/>
              </a:spcBef>
              <a:buClr>
                <a:schemeClr val="tx1"/>
              </a:buClr>
              <a:buFont typeface="+mj-lt"/>
              <a:buAutoNum type="arabicPeriod"/>
            </a:pPr>
            <a:r>
              <a:rPr lang="en-US" sz="2400" dirty="0"/>
              <a:t>Annually by </a:t>
            </a:r>
            <a:r>
              <a:rPr lang="en-US" sz="2400" i="1" dirty="0"/>
              <a:t>February 1st</a:t>
            </a:r>
            <a:r>
              <a:rPr lang="en-US" sz="2400" dirty="0"/>
              <a:t> the MAP provides recommendations and feedback to the Secretary </a:t>
            </a:r>
          </a:p>
          <a:p>
            <a:pPr marL="0" indent="0">
              <a:buNone/>
            </a:pPr>
            <a:endParaRPr lang="en-US" sz="2400" dirty="0">
              <a:latin typeface="Calibri Light" pitchFamily="34" charset="0"/>
            </a:endParaRPr>
          </a:p>
          <a:p>
            <a:endParaRPr lang="en-US" sz="2400" dirty="0"/>
          </a:p>
        </p:txBody>
      </p:sp>
    </p:spTree>
    <p:extLst>
      <p:ext uri="{BB962C8B-B14F-4D97-AF65-F5344CB8AC3E}">
        <p14:creationId xmlns:p14="http://schemas.microsoft.com/office/powerpoint/2010/main" val="24180558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Implementation</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Pre-Rulemaking Schedule</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17</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17</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17</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17</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17</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17</a:t>
            </a:fld>
            <a:endParaRPr lang="en-US" sz="1200" dirty="0">
              <a:latin typeface="Arial" charset="0"/>
            </a:endParaRPr>
          </a:p>
        </p:txBody>
      </p:sp>
      <p:grpSp>
        <p:nvGrpSpPr>
          <p:cNvPr id="26" name="Group 25" descr="This slide show the proposed 2016 Pre-Rulemaking Schedule.  Dates are subject to change." title="2016 Pre-Rulemaking Schedule"/>
          <p:cNvGrpSpPr/>
          <p:nvPr/>
        </p:nvGrpSpPr>
        <p:grpSpPr>
          <a:xfrm>
            <a:off x="228600" y="2241549"/>
            <a:ext cx="8686795" cy="4297363"/>
            <a:chOff x="228602" y="1828800"/>
            <a:chExt cx="8686795" cy="4297363"/>
          </a:xfrm>
        </p:grpSpPr>
        <p:sp>
          <p:nvSpPr>
            <p:cNvPr id="27" name="Right Arrow 5"/>
            <p:cNvSpPr/>
            <p:nvPr/>
          </p:nvSpPr>
          <p:spPr>
            <a:xfrm>
              <a:off x="228602" y="1828800"/>
              <a:ext cx="8686795" cy="4297363"/>
            </a:xfrm>
            <a:prstGeom prst="rightArrow">
              <a:avLst/>
            </a:prstGeom>
            <a:solidFill>
              <a:srgbClr val="4F81BD">
                <a:tint val="40000"/>
                <a:hueOff val="0"/>
                <a:satOff val="0"/>
                <a:lumOff val="0"/>
                <a:alphaOff val="0"/>
              </a:srgbClr>
            </a:solidFill>
            <a:ln>
              <a:noFill/>
            </a:ln>
            <a:effectLst/>
          </p:spPr>
        </p:sp>
        <p:sp>
          <p:nvSpPr>
            <p:cNvPr id="28" name="Freeform 6"/>
            <p:cNvSpPr/>
            <p:nvPr/>
          </p:nvSpPr>
          <p:spPr>
            <a:xfrm>
              <a:off x="229342" y="3118008"/>
              <a:ext cx="1189769" cy="1718945"/>
            </a:xfrm>
            <a:custGeom>
              <a:avLst/>
              <a:gdLst>
                <a:gd name="connsiteX0" fmla="*/ 0 w 1189769"/>
                <a:gd name="connsiteY0" fmla="*/ 198299 h 1718945"/>
                <a:gd name="connsiteX1" fmla="*/ 198299 w 1189769"/>
                <a:gd name="connsiteY1" fmla="*/ 0 h 1718945"/>
                <a:gd name="connsiteX2" fmla="*/ 991470 w 1189769"/>
                <a:gd name="connsiteY2" fmla="*/ 0 h 1718945"/>
                <a:gd name="connsiteX3" fmla="*/ 1189769 w 1189769"/>
                <a:gd name="connsiteY3" fmla="*/ 198299 h 1718945"/>
                <a:gd name="connsiteX4" fmla="*/ 1189769 w 1189769"/>
                <a:gd name="connsiteY4" fmla="*/ 1520646 h 1718945"/>
                <a:gd name="connsiteX5" fmla="*/ 991470 w 1189769"/>
                <a:gd name="connsiteY5" fmla="*/ 1718945 h 1718945"/>
                <a:gd name="connsiteX6" fmla="*/ 198299 w 1189769"/>
                <a:gd name="connsiteY6" fmla="*/ 1718945 h 1718945"/>
                <a:gd name="connsiteX7" fmla="*/ 0 w 1189769"/>
                <a:gd name="connsiteY7" fmla="*/ 1520646 h 1718945"/>
                <a:gd name="connsiteX8" fmla="*/ 0 w 1189769"/>
                <a:gd name="connsiteY8" fmla="*/ 198299 h 171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9769" h="1718945">
                  <a:moveTo>
                    <a:pt x="0" y="198299"/>
                  </a:moveTo>
                  <a:cubicBezTo>
                    <a:pt x="0" y="88781"/>
                    <a:pt x="88781" y="0"/>
                    <a:pt x="198299" y="0"/>
                  </a:cubicBezTo>
                  <a:lnTo>
                    <a:pt x="991470" y="0"/>
                  </a:lnTo>
                  <a:cubicBezTo>
                    <a:pt x="1100988" y="0"/>
                    <a:pt x="1189769" y="88781"/>
                    <a:pt x="1189769" y="198299"/>
                  </a:cubicBezTo>
                  <a:lnTo>
                    <a:pt x="1189769" y="1520646"/>
                  </a:lnTo>
                  <a:cubicBezTo>
                    <a:pt x="1189769" y="1630164"/>
                    <a:pt x="1100988" y="1718945"/>
                    <a:pt x="991470" y="1718945"/>
                  </a:cubicBezTo>
                  <a:lnTo>
                    <a:pt x="198299" y="1718945"/>
                  </a:lnTo>
                  <a:cubicBezTo>
                    <a:pt x="88781" y="1718945"/>
                    <a:pt x="0" y="1630164"/>
                    <a:pt x="0" y="1520646"/>
                  </a:cubicBezTo>
                  <a:lnTo>
                    <a:pt x="0" y="198299"/>
                  </a:lnTo>
                  <a:close/>
                </a:path>
              </a:pathLst>
            </a:cu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spcFirstLastPara="0" vert="horz" wrap="square" lIns="115230" tIns="115230" rIns="115230" bIns="115230" numCol="1" spcCol="1270" anchor="ctr" anchorCtr="0">
              <a:noAutofit/>
            </a:bodyPr>
            <a:lstStyle/>
            <a:p>
              <a:pPr algn="ctr" defTabSz="666750">
                <a:lnSpc>
                  <a:spcPct val="90000"/>
                </a:lnSpc>
                <a:spcBef>
                  <a:spcPct val="0"/>
                </a:spcBef>
                <a:spcAft>
                  <a:spcPct val="35000"/>
                </a:spcAft>
                <a:defRPr/>
              </a:pPr>
              <a:endParaRPr lang="en-US" sz="1500" kern="0" dirty="0">
                <a:solidFill>
                  <a:prstClr val="white"/>
                </a:solidFill>
                <a:latin typeface="Calibri"/>
              </a:endParaRPr>
            </a:p>
          </p:txBody>
        </p:sp>
        <p:sp>
          <p:nvSpPr>
            <p:cNvPr id="29" name="Freeform 7"/>
            <p:cNvSpPr/>
            <p:nvPr/>
          </p:nvSpPr>
          <p:spPr>
            <a:xfrm>
              <a:off x="1478599" y="3118008"/>
              <a:ext cx="1189769" cy="1718945"/>
            </a:xfrm>
            <a:custGeom>
              <a:avLst/>
              <a:gdLst>
                <a:gd name="connsiteX0" fmla="*/ 0 w 1189769"/>
                <a:gd name="connsiteY0" fmla="*/ 198299 h 1718945"/>
                <a:gd name="connsiteX1" fmla="*/ 198299 w 1189769"/>
                <a:gd name="connsiteY1" fmla="*/ 0 h 1718945"/>
                <a:gd name="connsiteX2" fmla="*/ 991470 w 1189769"/>
                <a:gd name="connsiteY2" fmla="*/ 0 h 1718945"/>
                <a:gd name="connsiteX3" fmla="*/ 1189769 w 1189769"/>
                <a:gd name="connsiteY3" fmla="*/ 198299 h 1718945"/>
                <a:gd name="connsiteX4" fmla="*/ 1189769 w 1189769"/>
                <a:gd name="connsiteY4" fmla="*/ 1520646 h 1718945"/>
                <a:gd name="connsiteX5" fmla="*/ 991470 w 1189769"/>
                <a:gd name="connsiteY5" fmla="*/ 1718945 h 1718945"/>
                <a:gd name="connsiteX6" fmla="*/ 198299 w 1189769"/>
                <a:gd name="connsiteY6" fmla="*/ 1718945 h 1718945"/>
                <a:gd name="connsiteX7" fmla="*/ 0 w 1189769"/>
                <a:gd name="connsiteY7" fmla="*/ 1520646 h 1718945"/>
                <a:gd name="connsiteX8" fmla="*/ 0 w 1189769"/>
                <a:gd name="connsiteY8" fmla="*/ 198299 h 171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9769" h="1718945">
                  <a:moveTo>
                    <a:pt x="0" y="198299"/>
                  </a:moveTo>
                  <a:cubicBezTo>
                    <a:pt x="0" y="88781"/>
                    <a:pt x="88781" y="0"/>
                    <a:pt x="198299" y="0"/>
                  </a:cubicBezTo>
                  <a:lnTo>
                    <a:pt x="991470" y="0"/>
                  </a:lnTo>
                  <a:cubicBezTo>
                    <a:pt x="1100988" y="0"/>
                    <a:pt x="1189769" y="88781"/>
                    <a:pt x="1189769" y="198299"/>
                  </a:cubicBezTo>
                  <a:lnTo>
                    <a:pt x="1189769" y="1520646"/>
                  </a:lnTo>
                  <a:cubicBezTo>
                    <a:pt x="1189769" y="1630164"/>
                    <a:pt x="1100988" y="1718945"/>
                    <a:pt x="991470" y="1718945"/>
                  </a:cubicBezTo>
                  <a:lnTo>
                    <a:pt x="198299" y="1718945"/>
                  </a:lnTo>
                  <a:cubicBezTo>
                    <a:pt x="88781" y="1718945"/>
                    <a:pt x="0" y="1630164"/>
                    <a:pt x="0" y="1520646"/>
                  </a:cubicBezTo>
                  <a:lnTo>
                    <a:pt x="0" y="198299"/>
                  </a:lnTo>
                  <a:close/>
                </a:path>
              </a:pathLst>
            </a:cu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spcFirstLastPara="0" vert="horz" wrap="square" lIns="115230" tIns="115230" rIns="115230" bIns="115230" numCol="1" spcCol="1270" anchor="ctr" anchorCtr="0">
              <a:noAutofit/>
            </a:bodyPr>
            <a:lstStyle/>
            <a:p>
              <a:pPr algn="ctr" defTabSz="666750">
                <a:lnSpc>
                  <a:spcPct val="90000"/>
                </a:lnSpc>
                <a:spcBef>
                  <a:spcPct val="0"/>
                </a:spcBef>
                <a:spcAft>
                  <a:spcPct val="35000"/>
                </a:spcAft>
                <a:defRPr/>
              </a:pPr>
              <a:r>
                <a:rPr lang="en-US" sz="1500" kern="0" dirty="0">
                  <a:solidFill>
                    <a:prstClr val="white"/>
                  </a:solidFill>
                  <a:latin typeface="Calibri"/>
                </a:rPr>
                <a:t>April 5-14: Kickoff Meetings and  Priority-Setting Workshop</a:t>
              </a:r>
            </a:p>
          </p:txBody>
        </p:sp>
        <p:sp>
          <p:nvSpPr>
            <p:cNvPr id="30" name="Freeform 8"/>
            <p:cNvSpPr/>
            <p:nvPr/>
          </p:nvSpPr>
          <p:spPr>
            <a:xfrm>
              <a:off x="2727857" y="3118008"/>
              <a:ext cx="1189769" cy="1718945"/>
            </a:xfrm>
            <a:custGeom>
              <a:avLst/>
              <a:gdLst>
                <a:gd name="connsiteX0" fmla="*/ 0 w 1189769"/>
                <a:gd name="connsiteY0" fmla="*/ 198299 h 1718945"/>
                <a:gd name="connsiteX1" fmla="*/ 198299 w 1189769"/>
                <a:gd name="connsiteY1" fmla="*/ 0 h 1718945"/>
                <a:gd name="connsiteX2" fmla="*/ 991470 w 1189769"/>
                <a:gd name="connsiteY2" fmla="*/ 0 h 1718945"/>
                <a:gd name="connsiteX3" fmla="*/ 1189769 w 1189769"/>
                <a:gd name="connsiteY3" fmla="*/ 198299 h 1718945"/>
                <a:gd name="connsiteX4" fmla="*/ 1189769 w 1189769"/>
                <a:gd name="connsiteY4" fmla="*/ 1520646 h 1718945"/>
                <a:gd name="connsiteX5" fmla="*/ 991470 w 1189769"/>
                <a:gd name="connsiteY5" fmla="*/ 1718945 h 1718945"/>
                <a:gd name="connsiteX6" fmla="*/ 198299 w 1189769"/>
                <a:gd name="connsiteY6" fmla="*/ 1718945 h 1718945"/>
                <a:gd name="connsiteX7" fmla="*/ 0 w 1189769"/>
                <a:gd name="connsiteY7" fmla="*/ 1520646 h 1718945"/>
                <a:gd name="connsiteX8" fmla="*/ 0 w 1189769"/>
                <a:gd name="connsiteY8" fmla="*/ 198299 h 171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9769" h="1718945">
                  <a:moveTo>
                    <a:pt x="0" y="198299"/>
                  </a:moveTo>
                  <a:cubicBezTo>
                    <a:pt x="0" y="88781"/>
                    <a:pt x="88781" y="0"/>
                    <a:pt x="198299" y="0"/>
                  </a:cubicBezTo>
                  <a:lnTo>
                    <a:pt x="991470" y="0"/>
                  </a:lnTo>
                  <a:cubicBezTo>
                    <a:pt x="1100988" y="0"/>
                    <a:pt x="1189769" y="88781"/>
                    <a:pt x="1189769" y="198299"/>
                  </a:cubicBezTo>
                  <a:lnTo>
                    <a:pt x="1189769" y="1520646"/>
                  </a:lnTo>
                  <a:cubicBezTo>
                    <a:pt x="1189769" y="1630164"/>
                    <a:pt x="1100988" y="1718945"/>
                    <a:pt x="991470" y="1718945"/>
                  </a:cubicBezTo>
                  <a:lnTo>
                    <a:pt x="198299" y="1718945"/>
                  </a:lnTo>
                  <a:cubicBezTo>
                    <a:pt x="88781" y="1718945"/>
                    <a:pt x="0" y="1630164"/>
                    <a:pt x="0" y="1520646"/>
                  </a:cubicBezTo>
                  <a:lnTo>
                    <a:pt x="0" y="198299"/>
                  </a:lnTo>
                  <a:close/>
                </a:path>
              </a:pathLst>
            </a:cu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spcFirstLastPara="0" vert="horz" wrap="square" lIns="115230" tIns="115230" rIns="115230" bIns="115230" numCol="1" spcCol="1270" anchor="ctr" anchorCtr="0">
              <a:noAutofit/>
            </a:bodyPr>
            <a:lstStyle/>
            <a:p>
              <a:pPr algn="ctr" defTabSz="666750">
                <a:lnSpc>
                  <a:spcPct val="90000"/>
                </a:lnSpc>
                <a:spcBef>
                  <a:spcPct val="0"/>
                </a:spcBef>
                <a:spcAft>
                  <a:spcPct val="35000"/>
                </a:spcAft>
                <a:defRPr/>
              </a:pPr>
              <a:r>
                <a:rPr lang="en-US" sz="1500" kern="0" dirty="0">
                  <a:solidFill>
                    <a:prstClr val="white"/>
                  </a:solidFill>
                  <a:latin typeface="Calibri"/>
                </a:rPr>
                <a:t>July 29: Draft MUC List </a:t>
              </a:r>
            </a:p>
          </p:txBody>
        </p:sp>
        <p:sp>
          <p:nvSpPr>
            <p:cNvPr id="31" name="Freeform 9"/>
            <p:cNvSpPr/>
            <p:nvPr/>
          </p:nvSpPr>
          <p:spPr>
            <a:xfrm>
              <a:off x="3977115" y="3118008"/>
              <a:ext cx="1189769" cy="1718945"/>
            </a:xfrm>
            <a:custGeom>
              <a:avLst/>
              <a:gdLst>
                <a:gd name="connsiteX0" fmla="*/ 0 w 1189769"/>
                <a:gd name="connsiteY0" fmla="*/ 198299 h 1718945"/>
                <a:gd name="connsiteX1" fmla="*/ 198299 w 1189769"/>
                <a:gd name="connsiteY1" fmla="*/ 0 h 1718945"/>
                <a:gd name="connsiteX2" fmla="*/ 991470 w 1189769"/>
                <a:gd name="connsiteY2" fmla="*/ 0 h 1718945"/>
                <a:gd name="connsiteX3" fmla="*/ 1189769 w 1189769"/>
                <a:gd name="connsiteY3" fmla="*/ 198299 h 1718945"/>
                <a:gd name="connsiteX4" fmla="*/ 1189769 w 1189769"/>
                <a:gd name="connsiteY4" fmla="*/ 1520646 h 1718945"/>
                <a:gd name="connsiteX5" fmla="*/ 991470 w 1189769"/>
                <a:gd name="connsiteY5" fmla="*/ 1718945 h 1718945"/>
                <a:gd name="connsiteX6" fmla="*/ 198299 w 1189769"/>
                <a:gd name="connsiteY6" fmla="*/ 1718945 h 1718945"/>
                <a:gd name="connsiteX7" fmla="*/ 0 w 1189769"/>
                <a:gd name="connsiteY7" fmla="*/ 1520646 h 1718945"/>
                <a:gd name="connsiteX8" fmla="*/ 0 w 1189769"/>
                <a:gd name="connsiteY8" fmla="*/ 198299 h 171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9769" h="1718945">
                  <a:moveTo>
                    <a:pt x="0" y="198299"/>
                  </a:moveTo>
                  <a:cubicBezTo>
                    <a:pt x="0" y="88781"/>
                    <a:pt x="88781" y="0"/>
                    <a:pt x="198299" y="0"/>
                  </a:cubicBezTo>
                  <a:lnTo>
                    <a:pt x="991470" y="0"/>
                  </a:lnTo>
                  <a:cubicBezTo>
                    <a:pt x="1100988" y="0"/>
                    <a:pt x="1189769" y="88781"/>
                    <a:pt x="1189769" y="198299"/>
                  </a:cubicBezTo>
                  <a:lnTo>
                    <a:pt x="1189769" y="1520646"/>
                  </a:lnTo>
                  <a:cubicBezTo>
                    <a:pt x="1189769" y="1630164"/>
                    <a:pt x="1100988" y="1718945"/>
                    <a:pt x="991470" y="1718945"/>
                  </a:cubicBezTo>
                  <a:lnTo>
                    <a:pt x="198299" y="1718945"/>
                  </a:lnTo>
                  <a:cubicBezTo>
                    <a:pt x="88781" y="1718945"/>
                    <a:pt x="0" y="1630164"/>
                    <a:pt x="0" y="1520646"/>
                  </a:cubicBezTo>
                  <a:lnTo>
                    <a:pt x="0" y="198299"/>
                  </a:lnTo>
                  <a:close/>
                </a:path>
              </a:pathLst>
            </a:cu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spcFirstLastPara="0" vert="horz" wrap="square" lIns="115230" tIns="115230" rIns="115230" bIns="115230" numCol="1" spcCol="1270" anchor="ctr" anchorCtr="0">
              <a:noAutofit/>
            </a:bodyPr>
            <a:lstStyle/>
            <a:p>
              <a:pPr algn="ctr" defTabSz="666750">
                <a:lnSpc>
                  <a:spcPct val="90000"/>
                </a:lnSpc>
                <a:spcBef>
                  <a:spcPct val="0"/>
                </a:spcBef>
                <a:spcAft>
                  <a:spcPct val="35000"/>
                </a:spcAft>
                <a:defRPr/>
              </a:pPr>
              <a:r>
                <a:rPr lang="en-US" sz="1500" kern="0" dirty="0">
                  <a:solidFill>
                    <a:prstClr val="white"/>
                  </a:solidFill>
                  <a:latin typeface="Calibri"/>
                </a:rPr>
                <a:t>August 4: Federal Stakeholder Meeting (Preview MUC List)</a:t>
              </a:r>
            </a:p>
          </p:txBody>
        </p:sp>
        <p:sp>
          <p:nvSpPr>
            <p:cNvPr id="32" name="Freeform 10"/>
            <p:cNvSpPr/>
            <p:nvPr/>
          </p:nvSpPr>
          <p:spPr>
            <a:xfrm>
              <a:off x="5226373" y="3118008"/>
              <a:ext cx="1189769" cy="1718945"/>
            </a:xfrm>
            <a:custGeom>
              <a:avLst/>
              <a:gdLst>
                <a:gd name="connsiteX0" fmla="*/ 0 w 1189769"/>
                <a:gd name="connsiteY0" fmla="*/ 198299 h 1718945"/>
                <a:gd name="connsiteX1" fmla="*/ 198299 w 1189769"/>
                <a:gd name="connsiteY1" fmla="*/ 0 h 1718945"/>
                <a:gd name="connsiteX2" fmla="*/ 991470 w 1189769"/>
                <a:gd name="connsiteY2" fmla="*/ 0 h 1718945"/>
                <a:gd name="connsiteX3" fmla="*/ 1189769 w 1189769"/>
                <a:gd name="connsiteY3" fmla="*/ 198299 h 1718945"/>
                <a:gd name="connsiteX4" fmla="*/ 1189769 w 1189769"/>
                <a:gd name="connsiteY4" fmla="*/ 1520646 h 1718945"/>
                <a:gd name="connsiteX5" fmla="*/ 991470 w 1189769"/>
                <a:gd name="connsiteY5" fmla="*/ 1718945 h 1718945"/>
                <a:gd name="connsiteX6" fmla="*/ 198299 w 1189769"/>
                <a:gd name="connsiteY6" fmla="*/ 1718945 h 1718945"/>
                <a:gd name="connsiteX7" fmla="*/ 0 w 1189769"/>
                <a:gd name="connsiteY7" fmla="*/ 1520646 h 1718945"/>
                <a:gd name="connsiteX8" fmla="*/ 0 w 1189769"/>
                <a:gd name="connsiteY8" fmla="*/ 198299 h 171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9769" h="1718945">
                  <a:moveTo>
                    <a:pt x="0" y="198299"/>
                  </a:moveTo>
                  <a:cubicBezTo>
                    <a:pt x="0" y="88781"/>
                    <a:pt x="88781" y="0"/>
                    <a:pt x="198299" y="0"/>
                  </a:cubicBezTo>
                  <a:lnTo>
                    <a:pt x="991470" y="0"/>
                  </a:lnTo>
                  <a:cubicBezTo>
                    <a:pt x="1100988" y="0"/>
                    <a:pt x="1189769" y="88781"/>
                    <a:pt x="1189769" y="198299"/>
                  </a:cubicBezTo>
                  <a:lnTo>
                    <a:pt x="1189769" y="1520646"/>
                  </a:lnTo>
                  <a:cubicBezTo>
                    <a:pt x="1189769" y="1630164"/>
                    <a:pt x="1100988" y="1718945"/>
                    <a:pt x="991470" y="1718945"/>
                  </a:cubicBezTo>
                  <a:lnTo>
                    <a:pt x="198299" y="1718945"/>
                  </a:lnTo>
                  <a:cubicBezTo>
                    <a:pt x="88781" y="1718945"/>
                    <a:pt x="0" y="1630164"/>
                    <a:pt x="0" y="1520646"/>
                  </a:cubicBezTo>
                  <a:lnTo>
                    <a:pt x="0" y="198299"/>
                  </a:lnTo>
                  <a:close/>
                </a:path>
              </a:pathLst>
            </a:cu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spcFirstLastPara="0" vert="horz" wrap="square" lIns="115230" tIns="115230" rIns="115230" bIns="115230" numCol="1" spcCol="1270" anchor="ctr" anchorCtr="0">
              <a:noAutofit/>
            </a:bodyPr>
            <a:lstStyle/>
            <a:p>
              <a:pPr algn="ctr" defTabSz="666750">
                <a:lnSpc>
                  <a:spcPct val="90000"/>
                </a:lnSpc>
                <a:spcBef>
                  <a:spcPct val="0"/>
                </a:spcBef>
                <a:spcAft>
                  <a:spcPct val="35000"/>
                </a:spcAft>
                <a:defRPr/>
              </a:pPr>
              <a:r>
                <a:rPr lang="en-US" sz="1500" kern="0" dirty="0">
                  <a:solidFill>
                    <a:prstClr val="white"/>
                  </a:solidFill>
                  <a:latin typeface="Calibri"/>
                </a:rPr>
                <a:t>August 15: MUC Clearance Begins </a:t>
              </a:r>
            </a:p>
          </p:txBody>
        </p:sp>
        <p:sp>
          <p:nvSpPr>
            <p:cNvPr id="33" name="Freeform 11"/>
            <p:cNvSpPr/>
            <p:nvPr/>
          </p:nvSpPr>
          <p:spPr>
            <a:xfrm>
              <a:off x="6475630" y="3118008"/>
              <a:ext cx="1189769" cy="1718945"/>
            </a:xfrm>
            <a:custGeom>
              <a:avLst/>
              <a:gdLst>
                <a:gd name="connsiteX0" fmla="*/ 0 w 1189769"/>
                <a:gd name="connsiteY0" fmla="*/ 198299 h 1718945"/>
                <a:gd name="connsiteX1" fmla="*/ 198299 w 1189769"/>
                <a:gd name="connsiteY1" fmla="*/ 0 h 1718945"/>
                <a:gd name="connsiteX2" fmla="*/ 991470 w 1189769"/>
                <a:gd name="connsiteY2" fmla="*/ 0 h 1718945"/>
                <a:gd name="connsiteX3" fmla="*/ 1189769 w 1189769"/>
                <a:gd name="connsiteY3" fmla="*/ 198299 h 1718945"/>
                <a:gd name="connsiteX4" fmla="*/ 1189769 w 1189769"/>
                <a:gd name="connsiteY4" fmla="*/ 1520646 h 1718945"/>
                <a:gd name="connsiteX5" fmla="*/ 991470 w 1189769"/>
                <a:gd name="connsiteY5" fmla="*/ 1718945 h 1718945"/>
                <a:gd name="connsiteX6" fmla="*/ 198299 w 1189769"/>
                <a:gd name="connsiteY6" fmla="*/ 1718945 h 1718945"/>
                <a:gd name="connsiteX7" fmla="*/ 0 w 1189769"/>
                <a:gd name="connsiteY7" fmla="*/ 1520646 h 1718945"/>
                <a:gd name="connsiteX8" fmla="*/ 0 w 1189769"/>
                <a:gd name="connsiteY8" fmla="*/ 198299 h 171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9769" h="1718945">
                  <a:moveTo>
                    <a:pt x="0" y="198299"/>
                  </a:moveTo>
                  <a:cubicBezTo>
                    <a:pt x="0" y="88781"/>
                    <a:pt x="88781" y="0"/>
                    <a:pt x="198299" y="0"/>
                  </a:cubicBezTo>
                  <a:lnTo>
                    <a:pt x="991470" y="0"/>
                  </a:lnTo>
                  <a:cubicBezTo>
                    <a:pt x="1100988" y="0"/>
                    <a:pt x="1189769" y="88781"/>
                    <a:pt x="1189769" y="198299"/>
                  </a:cubicBezTo>
                  <a:lnTo>
                    <a:pt x="1189769" y="1520646"/>
                  </a:lnTo>
                  <a:cubicBezTo>
                    <a:pt x="1189769" y="1630164"/>
                    <a:pt x="1100988" y="1718945"/>
                    <a:pt x="991470" y="1718945"/>
                  </a:cubicBezTo>
                  <a:lnTo>
                    <a:pt x="198299" y="1718945"/>
                  </a:lnTo>
                  <a:cubicBezTo>
                    <a:pt x="88781" y="1718945"/>
                    <a:pt x="0" y="1630164"/>
                    <a:pt x="0" y="1520646"/>
                  </a:cubicBezTo>
                  <a:lnTo>
                    <a:pt x="0" y="198299"/>
                  </a:lnTo>
                  <a:close/>
                </a:path>
              </a:pathLst>
            </a:cu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spcFirstLastPara="0" vert="horz" wrap="square" lIns="115230" tIns="115230" rIns="115230" bIns="115230" numCol="1" spcCol="1270" anchor="ctr" anchorCtr="0">
              <a:noAutofit/>
            </a:bodyPr>
            <a:lstStyle/>
            <a:p>
              <a:pPr algn="ctr" defTabSz="666750">
                <a:lnSpc>
                  <a:spcPct val="90000"/>
                </a:lnSpc>
                <a:spcBef>
                  <a:spcPct val="0"/>
                </a:spcBef>
                <a:spcAft>
                  <a:spcPct val="35000"/>
                </a:spcAft>
                <a:defRPr/>
              </a:pPr>
              <a:r>
                <a:rPr lang="en-US" sz="1500" b="1" kern="0" dirty="0">
                  <a:solidFill>
                    <a:prstClr val="black"/>
                  </a:solidFill>
                  <a:latin typeface="Calibri"/>
                </a:rPr>
                <a:t>November 22: MUC List Published </a:t>
              </a:r>
            </a:p>
          </p:txBody>
        </p:sp>
        <p:sp>
          <p:nvSpPr>
            <p:cNvPr id="34" name="Freeform 12"/>
            <p:cNvSpPr/>
            <p:nvPr/>
          </p:nvSpPr>
          <p:spPr>
            <a:xfrm>
              <a:off x="7724888" y="3118008"/>
              <a:ext cx="1189769" cy="1718945"/>
            </a:xfrm>
            <a:custGeom>
              <a:avLst/>
              <a:gdLst>
                <a:gd name="connsiteX0" fmla="*/ 0 w 1189769"/>
                <a:gd name="connsiteY0" fmla="*/ 198299 h 1718945"/>
                <a:gd name="connsiteX1" fmla="*/ 198299 w 1189769"/>
                <a:gd name="connsiteY1" fmla="*/ 0 h 1718945"/>
                <a:gd name="connsiteX2" fmla="*/ 991470 w 1189769"/>
                <a:gd name="connsiteY2" fmla="*/ 0 h 1718945"/>
                <a:gd name="connsiteX3" fmla="*/ 1189769 w 1189769"/>
                <a:gd name="connsiteY3" fmla="*/ 198299 h 1718945"/>
                <a:gd name="connsiteX4" fmla="*/ 1189769 w 1189769"/>
                <a:gd name="connsiteY4" fmla="*/ 1520646 h 1718945"/>
                <a:gd name="connsiteX5" fmla="*/ 991470 w 1189769"/>
                <a:gd name="connsiteY5" fmla="*/ 1718945 h 1718945"/>
                <a:gd name="connsiteX6" fmla="*/ 198299 w 1189769"/>
                <a:gd name="connsiteY6" fmla="*/ 1718945 h 1718945"/>
                <a:gd name="connsiteX7" fmla="*/ 0 w 1189769"/>
                <a:gd name="connsiteY7" fmla="*/ 1520646 h 1718945"/>
                <a:gd name="connsiteX8" fmla="*/ 0 w 1189769"/>
                <a:gd name="connsiteY8" fmla="*/ 198299 h 171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9769" h="1718945">
                  <a:moveTo>
                    <a:pt x="0" y="198299"/>
                  </a:moveTo>
                  <a:cubicBezTo>
                    <a:pt x="0" y="88781"/>
                    <a:pt x="88781" y="0"/>
                    <a:pt x="198299" y="0"/>
                  </a:cubicBezTo>
                  <a:lnTo>
                    <a:pt x="991470" y="0"/>
                  </a:lnTo>
                  <a:cubicBezTo>
                    <a:pt x="1100988" y="0"/>
                    <a:pt x="1189769" y="88781"/>
                    <a:pt x="1189769" y="198299"/>
                  </a:cubicBezTo>
                  <a:lnTo>
                    <a:pt x="1189769" y="1520646"/>
                  </a:lnTo>
                  <a:cubicBezTo>
                    <a:pt x="1189769" y="1630164"/>
                    <a:pt x="1100988" y="1718945"/>
                    <a:pt x="991470" y="1718945"/>
                  </a:cubicBezTo>
                  <a:lnTo>
                    <a:pt x="198299" y="1718945"/>
                  </a:lnTo>
                  <a:cubicBezTo>
                    <a:pt x="88781" y="1718945"/>
                    <a:pt x="0" y="1630164"/>
                    <a:pt x="0" y="1520646"/>
                  </a:cubicBezTo>
                  <a:lnTo>
                    <a:pt x="0" y="198299"/>
                  </a:lnTo>
                  <a:close/>
                </a:path>
              </a:pathLst>
            </a:cu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p:spPr>
          <p:txBody>
            <a:bodyPr spcFirstLastPara="0" vert="horz" wrap="square" lIns="115230" tIns="115230" rIns="115230" bIns="115230" numCol="1" spcCol="1270" anchor="ctr" anchorCtr="0">
              <a:noAutofit/>
            </a:bodyPr>
            <a:lstStyle/>
            <a:p>
              <a:pPr algn="ctr" defTabSz="666750">
                <a:lnSpc>
                  <a:spcPct val="90000"/>
                </a:lnSpc>
                <a:spcBef>
                  <a:spcPct val="0"/>
                </a:spcBef>
                <a:spcAft>
                  <a:spcPct val="35000"/>
                </a:spcAft>
                <a:defRPr/>
              </a:pPr>
              <a:r>
                <a:rPr lang="en-US" sz="1500" kern="0" dirty="0">
                  <a:solidFill>
                    <a:prstClr val="white"/>
                  </a:solidFill>
                  <a:latin typeface="Calibri"/>
                </a:rPr>
                <a:t>February 1: MAP Feedback </a:t>
              </a:r>
              <a:r>
                <a:rPr lang="en-US" sz="1500" kern="0" dirty="0">
                  <a:solidFill>
                    <a:prstClr val="black"/>
                  </a:solidFill>
                  <a:latin typeface="Calibri"/>
                </a:rPr>
                <a:t>Due to the Secretary</a:t>
              </a:r>
            </a:p>
          </p:txBody>
        </p:sp>
      </p:grpSp>
      <p:sp>
        <p:nvSpPr>
          <p:cNvPr id="35" name="Rectangle 34"/>
          <p:cNvSpPr/>
          <p:nvPr/>
        </p:nvSpPr>
        <p:spPr>
          <a:xfrm>
            <a:off x="152400" y="3925669"/>
            <a:ext cx="1296140" cy="830997"/>
          </a:xfrm>
          <a:prstGeom prst="rect">
            <a:avLst/>
          </a:prstGeom>
        </p:spPr>
        <p:txBody>
          <a:bodyPr wrap="square">
            <a:spAutoFit/>
          </a:bodyPr>
          <a:lstStyle/>
          <a:p>
            <a:pPr algn="ctr"/>
            <a:r>
              <a:rPr lang="en-US" sz="1600" kern="0" dirty="0">
                <a:solidFill>
                  <a:prstClr val="white"/>
                </a:solidFill>
                <a:latin typeface="Calibri"/>
              </a:rPr>
              <a:t>January 29-July 15:</a:t>
            </a:r>
          </a:p>
          <a:p>
            <a:pPr algn="ctr"/>
            <a:r>
              <a:rPr lang="en-US" sz="1600" kern="0" dirty="0">
                <a:solidFill>
                  <a:prstClr val="white"/>
                </a:solidFill>
                <a:latin typeface="Calibri"/>
              </a:rPr>
              <a:t> JIRA Open</a:t>
            </a:r>
            <a:endParaRPr lang="en-US" sz="1600" dirty="0"/>
          </a:p>
        </p:txBody>
      </p:sp>
    </p:spTree>
    <p:extLst>
      <p:ext uri="{BB962C8B-B14F-4D97-AF65-F5344CB8AC3E}">
        <p14:creationId xmlns:p14="http://schemas.microsoft.com/office/powerpoint/2010/main" val="38945266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Implementation</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2017 Measures under Consideration</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18</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18</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18</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18</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18</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18</a:t>
            </a:fld>
            <a:endParaRPr lang="en-US" sz="1200" dirty="0">
              <a:latin typeface="Arial" charset="0"/>
            </a:endParaRPr>
          </a:p>
        </p:txBody>
      </p:sp>
      <p:sp>
        <p:nvSpPr>
          <p:cNvPr id="35" name="Rectangle 34"/>
          <p:cNvSpPr/>
          <p:nvPr/>
        </p:nvSpPr>
        <p:spPr>
          <a:xfrm>
            <a:off x="152400" y="3925669"/>
            <a:ext cx="1296140" cy="830997"/>
          </a:xfrm>
          <a:prstGeom prst="rect">
            <a:avLst/>
          </a:prstGeom>
        </p:spPr>
        <p:txBody>
          <a:bodyPr wrap="square">
            <a:spAutoFit/>
          </a:bodyPr>
          <a:lstStyle/>
          <a:p>
            <a:pPr algn="ctr"/>
            <a:r>
              <a:rPr lang="en-US" sz="1600" kern="0" dirty="0">
                <a:solidFill>
                  <a:prstClr val="white"/>
                </a:solidFill>
                <a:latin typeface="Calibri"/>
              </a:rPr>
              <a:t>January 29-July 15:</a:t>
            </a:r>
          </a:p>
          <a:p>
            <a:pPr algn="ctr"/>
            <a:r>
              <a:rPr lang="en-US" sz="1600" kern="0" dirty="0">
                <a:solidFill>
                  <a:prstClr val="white"/>
                </a:solidFill>
                <a:latin typeface="Calibri"/>
              </a:rPr>
              <a:t> Jira Open</a:t>
            </a:r>
            <a:endParaRPr lang="en-US" sz="1600" dirty="0"/>
          </a:p>
        </p:txBody>
      </p:sp>
      <p:sp>
        <p:nvSpPr>
          <p:cNvPr id="21" name="Content Placeholder 2"/>
          <p:cNvSpPr>
            <a:spLocks noGrp="1"/>
          </p:cNvSpPr>
          <p:nvPr>
            <p:ph idx="1"/>
          </p:nvPr>
        </p:nvSpPr>
        <p:spPr>
          <a:xfrm>
            <a:off x="457200" y="1951037"/>
            <a:ext cx="8229600" cy="4525963"/>
          </a:xfrm>
        </p:spPr>
        <p:txBody>
          <a:bodyPr>
            <a:normAutofit fontScale="85000" lnSpcReduction="10000"/>
          </a:bodyPr>
          <a:lstStyle/>
          <a:p>
            <a:r>
              <a:rPr lang="en-US" sz="3300" dirty="0"/>
              <a:t>JIRA opened January 31</a:t>
            </a:r>
            <a:endParaRPr lang="en-US" dirty="0"/>
          </a:p>
          <a:p>
            <a:r>
              <a:rPr lang="en-US" sz="3300" dirty="0"/>
              <a:t>Pre-rulemaking Meeting Series </a:t>
            </a:r>
            <a:endParaRPr lang="en-US" dirty="0"/>
          </a:p>
          <a:p>
            <a:pPr lvl="1">
              <a:buFont typeface="Arial" panose="020B0604020202020204" pitchFamily="34" charset="0"/>
              <a:buChar char="•"/>
            </a:pPr>
            <a:r>
              <a:rPr lang="en-US" dirty="0"/>
              <a:t>2017 MUC Kick Off on Tuesday, April 4</a:t>
            </a:r>
            <a:r>
              <a:rPr lang="en-US" baseline="30000" dirty="0"/>
              <a:t> </a:t>
            </a:r>
            <a:r>
              <a:rPr lang="en-US" dirty="0"/>
              <a:t>from 10 to Noon ET</a:t>
            </a:r>
          </a:p>
          <a:p>
            <a:pPr lvl="1">
              <a:buFont typeface="Arial" panose="020B0604020202020204" pitchFamily="34" charset="0"/>
              <a:buChar char="•"/>
            </a:pPr>
            <a:r>
              <a:rPr lang="en-US" dirty="0"/>
              <a:t>2017 CMS Program Measurement Needs and Priorities Session on Tuesday, April 11 from 10 to Noon ET</a:t>
            </a:r>
          </a:p>
          <a:p>
            <a:pPr lvl="1">
              <a:buFont typeface="Arial" panose="020B0604020202020204" pitchFamily="34" charset="0"/>
              <a:buChar char="•"/>
            </a:pPr>
            <a:r>
              <a:rPr lang="en-US" dirty="0"/>
              <a:t>Open Forum Discussions – Thursday, April 6 and 13 from 11-Noon ET</a:t>
            </a:r>
          </a:p>
          <a:p>
            <a:r>
              <a:rPr lang="en-US" sz="3300" dirty="0"/>
              <a:t>CMS Pre-Rule Making Resources </a:t>
            </a:r>
            <a:endParaRPr lang="en-US" dirty="0"/>
          </a:p>
          <a:p>
            <a:pPr lvl="1">
              <a:buFont typeface="Arial" panose="020B0604020202020204" pitchFamily="34" charset="0"/>
              <a:buChar char="•"/>
            </a:pPr>
            <a:r>
              <a:rPr lang="en-US" dirty="0">
                <a:hlinkClick r:id="rId3"/>
              </a:rPr>
              <a:t>Click here to access the CMS pre-rule making resources </a:t>
            </a:r>
            <a:endParaRPr lang="en-US" dirty="0"/>
          </a:p>
          <a:p>
            <a:endParaRPr lang="en-US" dirty="0"/>
          </a:p>
        </p:txBody>
      </p:sp>
    </p:spTree>
    <p:extLst>
      <p:ext uri="{BB962C8B-B14F-4D97-AF65-F5344CB8AC3E}">
        <p14:creationId xmlns:p14="http://schemas.microsoft.com/office/powerpoint/2010/main" val="2474163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Vision and Goals: </a:t>
            </a:r>
            <a:r>
              <a:rPr lang="en-US" sz="4000" dirty="0">
                <a:solidFill>
                  <a:prstClr val="white"/>
                </a:solidFill>
              </a:rPr>
              <a:t>Webinar Series</a:t>
            </a:r>
            <a:endParaRPr lang="en-US" sz="4000" dirty="0"/>
          </a:p>
        </p:txBody>
      </p:sp>
      <p:sp>
        <p:nvSpPr>
          <p:cNvPr id="4" name="Content Placeholder 3"/>
          <p:cNvSpPr txBox="1">
            <a:spLocks noGrp="1"/>
          </p:cNvSpPr>
          <p:nvPr>
            <p:ph idx="1"/>
          </p:nvPr>
        </p:nvSpPr>
        <p:spPr>
          <a:xfrm>
            <a:off x="23734" y="1701281"/>
            <a:ext cx="8967866" cy="2197525"/>
          </a:xfrm>
          <a:prstGeom prst="rect">
            <a:avLst/>
          </a:prstGeom>
          <a:noFill/>
        </p:spPr>
        <p:txBody>
          <a:bodyPr wrap="square" rtlCol="0">
            <a:spAutoFit/>
          </a:bodyPr>
          <a:lstStyle/>
          <a:p>
            <a:r>
              <a:rPr lang="en-US" sz="2400" dirty="0"/>
              <a:t>An ongoing process to engage clinical specialty societies and patient advocacy groups in quality measure development. </a:t>
            </a:r>
          </a:p>
          <a:p>
            <a:r>
              <a:rPr lang="en-US" sz="2400" dirty="0"/>
              <a:t>Elicit feedback that will help CMS design toolkits and enduring materials designed specifically for specialty societies and patient advocacy groups interested in measure development. </a:t>
            </a:r>
          </a:p>
          <a:p>
            <a:pPr marL="0" indent="0" algn="ctr">
              <a:buNone/>
            </a:pPr>
            <a:endParaRPr lang="en-US" sz="1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6" name="Rectangle 5"/>
          <p:cNvSpPr/>
          <p:nvPr/>
        </p:nvSpPr>
        <p:spPr>
          <a:xfrm>
            <a:off x="469067" y="3898806"/>
            <a:ext cx="8205866" cy="3342453"/>
          </a:xfrm>
          <a:prstGeom prst="rect">
            <a:avLst/>
          </a:prstGeom>
        </p:spPr>
        <p:txBody>
          <a:bodyPr wrap="square" numCol="2">
            <a:spAutoFit/>
          </a:bodyPr>
          <a:lstStyle/>
          <a:p>
            <a:pPr lvl="1">
              <a:buFont typeface="Wingdings" panose="05000000000000000000" pitchFamily="2" charset="2"/>
              <a:buChar char="ü"/>
            </a:pPr>
            <a:r>
              <a:rPr lang="en-US" sz="2400" dirty="0"/>
              <a:t>Education </a:t>
            </a:r>
          </a:p>
          <a:p>
            <a:pPr lvl="1">
              <a:buFont typeface="Wingdings" panose="05000000000000000000" pitchFamily="2" charset="2"/>
              <a:buChar char="ü"/>
            </a:pPr>
            <a:r>
              <a:rPr lang="en-US" sz="2400" dirty="0"/>
              <a:t>Outreach</a:t>
            </a:r>
          </a:p>
          <a:p>
            <a:pPr lvl="1">
              <a:buFont typeface="Wingdings" panose="05000000000000000000" pitchFamily="2" charset="2"/>
              <a:buChar char="ü"/>
            </a:pPr>
            <a:r>
              <a:rPr lang="en-US" sz="2400" dirty="0"/>
              <a:t> Frequent Communication</a:t>
            </a:r>
          </a:p>
          <a:p>
            <a:pPr lvl="1">
              <a:buFont typeface="Wingdings" panose="05000000000000000000" pitchFamily="2" charset="2"/>
              <a:buChar char="ü"/>
            </a:pPr>
            <a:r>
              <a:rPr lang="en-US" sz="2400" dirty="0"/>
              <a:t>Enduring Materials</a:t>
            </a:r>
            <a:endParaRPr lang="en-US" sz="2400" dirty="0">
              <a:solidFill>
                <a:prstClr val="black"/>
              </a:solidFill>
            </a:endParaRPr>
          </a:p>
          <a:p>
            <a:pPr marL="742950" lvl="1" indent="-285750">
              <a:spcBef>
                <a:spcPct val="20000"/>
              </a:spcBef>
              <a:buFont typeface="Wingdings" panose="05000000000000000000" pitchFamily="2" charset="2"/>
              <a:buChar char="ü"/>
            </a:pPr>
            <a:r>
              <a:rPr lang="en-US" sz="2400" dirty="0">
                <a:solidFill>
                  <a:prstClr val="black"/>
                </a:solidFill>
              </a:rPr>
              <a:t>Dedicated Websites</a:t>
            </a:r>
          </a:p>
          <a:p>
            <a:pPr marL="742950" lvl="1" indent="-285750">
              <a:spcBef>
                <a:spcPct val="20000"/>
              </a:spcBef>
              <a:buFont typeface="Wingdings" panose="05000000000000000000" pitchFamily="2" charset="2"/>
              <a:buChar char="ü"/>
            </a:pPr>
            <a:endParaRPr lang="en-US" sz="2400" dirty="0">
              <a:solidFill>
                <a:prstClr val="black"/>
              </a:solidFill>
            </a:endParaRPr>
          </a:p>
          <a:p>
            <a:pPr marL="742950" lvl="1" indent="-285750">
              <a:spcBef>
                <a:spcPct val="20000"/>
              </a:spcBef>
              <a:buFont typeface="Wingdings" panose="05000000000000000000" pitchFamily="2" charset="2"/>
              <a:buChar char="ü"/>
            </a:pPr>
            <a:endParaRPr lang="en-US" sz="2400" dirty="0">
              <a:solidFill>
                <a:prstClr val="black"/>
              </a:solidFill>
            </a:endParaRPr>
          </a:p>
          <a:p>
            <a:pPr lvl="1">
              <a:spcBef>
                <a:spcPct val="20000"/>
              </a:spcBef>
            </a:pPr>
            <a:endParaRPr lang="en-US" sz="2400" dirty="0">
              <a:solidFill>
                <a:prstClr val="black"/>
              </a:solidFill>
            </a:endParaRPr>
          </a:p>
          <a:p>
            <a:pPr marL="742950" lvl="1" indent="-285750">
              <a:spcBef>
                <a:spcPct val="20000"/>
              </a:spcBef>
              <a:buFont typeface="Wingdings" panose="05000000000000000000" pitchFamily="2" charset="2"/>
              <a:buChar char="ü"/>
            </a:pPr>
            <a:r>
              <a:rPr lang="en-US" sz="2400" dirty="0">
                <a:solidFill>
                  <a:prstClr val="black"/>
                </a:solidFill>
              </a:rPr>
              <a:t>Measure Development Roadmaps</a:t>
            </a:r>
          </a:p>
          <a:p>
            <a:pPr marL="742950" lvl="1" indent="-285750">
              <a:spcBef>
                <a:spcPct val="20000"/>
              </a:spcBef>
              <a:buFont typeface="Wingdings" panose="05000000000000000000" pitchFamily="2" charset="2"/>
              <a:buChar char="ü"/>
            </a:pPr>
            <a:r>
              <a:rPr lang="en-US" sz="2400" dirty="0">
                <a:solidFill>
                  <a:prstClr val="black"/>
                </a:solidFill>
              </a:rPr>
              <a:t>Targeted Newsletters and Communication</a:t>
            </a:r>
          </a:p>
          <a:p>
            <a:pPr marL="742950" lvl="1" indent="-285750">
              <a:spcBef>
                <a:spcPct val="20000"/>
              </a:spcBef>
              <a:buFont typeface="Wingdings" panose="05000000000000000000" pitchFamily="2" charset="2"/>
              <a:buChar char="ü"/>
            </a:pPr>
            <a:r>
              <a:rPr lang="en-US" sz="2400" dirty="0"/>
              <a:t>Showcase Opportunities</a:t>
            </a:r>
            <a:endParaRPr lang="en-US" dirty="0"/>
          </a:p>
        </p:txBody>
      </p:sp>
    </p:spTree>
    <p:extLst>
      <p:ext uri="{BB962C8B-B14F-4D97-AF65-F5344CB8AC3E}">
        <p14:creationId xmlns:p14="http://schemas.microsoft.com/office/powerpoint/2010/main" val="29923022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Implementation</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2016 CMS Programs</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19</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19</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19</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19</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19</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19</a:t>
            </a:fld>
            <a:endParaRPr lang="en-US" sz="1200" dirty="0">
              <a:latin typeface="Arial" charset="0"/>
            </a:endParaRPr>
          </a:p>
        </p:txBody>
      </p:sp>
      <p:sp>
        <p:nvSpPr>
          <p:cNvPr id="35" name="Rectangle 34"/>
          <p:cNvSpPr/>
          <p:nvPr/>
        </p:nvSpPr>
        <p:spPr>
          <a:xfrm>
            <a:off x="152400" y="3925669"/>
            <a:ext cx="1296140" cy="830997"/>
          </a:xfrm>
          <a:prstGeom prst="rect">
            <a:avLst/>
          </a:prstGeom>
        </p:spPr>
        <p:txBody>
          <a:bodyPr wrap="square">
            <a:spAutoFit/>
          </a:bodyPr>
          <a:lstStyle/>
          <a:p>
            <a:pPr algn="ctr"/>
            <a:r>
              <a:rPr lang="en-US" sz="1600" kern="0" dirty="0">
                <a:solidFill>
                  <a:prstClr val="white"/>
                </a:solidFill>
                <a:latin typeface="Calibri"/>
              </a:rPr>
              <a:t>January 29-July 15:</a:t>
            </a:r>
          </a:p>
          <a:p>
            <a:pPr algn="ctr"/>
            <a:r>
              <a:rPr lang="en-US" sz="1600" kern="0" dirty="0">
                <a:solidFill>
                  <a:prstClr val="white"/>
                </a:solidFill>
                <a:latin typeface="Calibri"/>
              </a:rPr>
              <a:t> Jira Open</a:t>
            </a:r>
            <a:endParaRPr lang="en-US" sz="1600" dirty="0"/>
          </a:p>
        </p:txBody>
      </p:sp>
      <p:sp>
        <p:nvSpPr>
          <p:cNvPr id="13" name="Content Placeholder 1"/>
          <p:cNvSpPr>
            <a:spLocks noGrp="1"/>
          </p:cNvSpPr>
          <p:nvPr>
            <p:ph idx="1"/>
          </p:nvPr>
        </p:nvSpPr>
        <p:spPr>
          <a:xfrm>
            <a:off x="457200" y="1828800"/>
            <a:ext cx="8229600" cy="4343400"/>
          </a:xfrm>
        </p:spPr>
        <p:txBody>
          <a:bodyPr numCol="2">
            <a:normAutofit/>
          </a:bodyPr>
          <a:lstStyle/>
          <a:p>
            <a:r>
              <a:rPr lang="en-US" sz="1600" dirty="0"/>
              <a:t>Ambulatory Surgical Center Quality Reporting</a:t>
            </a:r>
          </a:p>
          <a:p>
            <a:r>
              <a:rPr lang="en-US" sz="1600" dirty="0"/>
              <a:t>End-Stage Renal Disease QIP</a:t>
            </a:r>
          </a:p>
          <a:p>
            <a:r>
              <a:rPr lang="en-US" sz="1600" dirty="0"/>
              <a:t>Home Health Quality Reporting</a:t>
            </a:r>
          </a:p>
          <a:p>
            <a:r>
              <a:rPr lang="en-US" sz="1600" dirty="0"/>
              <a:t>Hospice Quality Reporting</a:t>
            </a:r>
          </a:p>
          <a:p>
            <a:r>
              <a:rPr lang="en-US" sz="1600" dirty="0"/>
              <a:t>Hospital Acquired Condition Reduction Program</a:t>
            </a:r>
          </a:p>
          <a:p>
            <a:r>
              <a:rPr lang="en-US" sz="1600" dirty="0"/>
              <a:t>Hospital Inpatient Quality Reporting</a:t>
            </a:r>
          </a:p>
          <a:p>
            <a:r>
              <a:rPr lang="en-US" sz="1600" dirty="0"/>
              <a:t>Hospital Outpatient Quality Reporting</a:t>
            </a:r>
          </a:p>
          <a:p>
            <a:r>
              <a:rPr lang="en-US" sz="1600" dirty="0"/>
              <a:t>Hospital Readmission Reduction Program</a:t>
            </a:r>
          </a:p>
          <a:p>
            <a:r>
              <a:rPr lang="en-US" sz="1600" dirty="0"/>
              <a:t>Hospital Value-Based Purchasing</a:t>
            </a:r>
          </a:p>
          <a:p>
            <a:r>
              <a:rPr lang="en-US" sz="1600" dirty="0"/>
              <a:t>Inpatient Psychiatric Facility Quality Reporting</a:t>
            </a:r>
          </a:p>
          <a:p>
            <a:r>
              <a:rPr lang="en-US" sz="1600" dirty="0"/>
              <a:t>Inpatient Rehabilitation Facility Quality Reporting</a:t>
            </a:r>
          </a:p>
          <a:p>
            <a:r>
              <a:rPr lang="en-US" sz="1600" dirty="0"/>
              <a:t>Long-Term Care Hospital Quality Reporting</a:t>
            </a:r>
          </a:p>
          <a:p>
            <a:r>
              <a:rPr lang="en-US" sz="1600" dirty="0"/>
              <a:t>Medicaid and Medicare EHR Incentive Program for Eligible Hospitals or Critical Access Hospitals</a:t>
            </a:r>
          </a:p>
          <a:p>
            <a:r>
              <a:rPr lang="en-US" sz="1600" dirty="0"/>
              <a:t>Medicare Shared Savings</a:t>
            </a:r>
          </a:p>
          <a:p>
            <a:r>
              <a:rPr lang="en-US" sz="1600" dirty="0"/>
              <a:t>Merit-based Incentive Payment System</a:t>
            </a:r>
          </a:p>
          <a:p>
            <a:r>
              <a:rPr lang="en-US" sz="1600" dirty="0"/>
              <a:t>Prospective Payment System-Exempt Cancer Hospital Quality Reporting</a:t>
            </a:r>
          </a:p>
          <a:p>
            <a:r>
              <a:rPr lang="en-US" sz="1600" dirty="0"/>
              <a:t>Skilled Nursing Facility Quality Reporting Program</a:t>
            </a:r>
          </a:p>
          <a:p>
            <a:r>
              <a:rPr lang="en-US" sz="1600" dirty="0"/>
              <a:t>Skilled Nursing Facility Value-Based Purchasing Program</a:t>
            </a:r>
          </a:p>
        </p:txBody>
      </p:sp>
    </p:spTree>
    <p:extLst>
      <p:ext uri="{BB962C8B-B14F-4D97-AF65-F5344CB8AC3E}">
        <p14:creationId xmlns:p14="http://schemas.microsoft.com/office/powerpoint/2010/main" val="33573364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Implementation</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Inclusion Requirements</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20</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20</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20</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20</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20</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20</a:t>
            </a:fld>
            <a:endParaRPr lang="en-US" sz="1200" dirty="0">
              <a:latin typeface="Arial" charset="0"/>
            </a:endParaRPr>
          </a:p>
        </p:txBody>
      </p:sp>
      <p:sp>
        <p:nvSpPr>
          <p:cNvPr id="35" name="Rectangle 34"/>
          <p:cNvSpPr/>
          <p:nvPr/>
        </p:nvSpPr>
        <p:spPr>
          <a:xfrm>
            <a:off x="152400" y="3925669"/>
            <a:ext cx="1296140" cy="830997"/>
          </a:xfrm>
          <a:prstGeom prst="rect">
            <a:avLst/>
          </a:prstGeom>
        </p:spPr>
        <p:txBody>
          <a:bodyPr wrap="square">
            <a:spAutoFit/>
          </a:bodyPr>
          <a:lstStyle/>
          <a:p>
            <a:pPr algn="ctr"/>
            <a:r>
              <a:rPr lang="en-US" sz="1600" kern="0" dirty="0">
                <a:solidFill>
                  <a:prstClr val="white"/>
                </a:solidFill>
                <a:latin typeface="Calibri"/>
              </a:rPr>
              <a:t>January 29-July 15:</a:t>
            </a:r>
          </a:p>
          <a:p>
            <a:pPr algn="ctr"/>
            <a:r>
              <a:rPr lang="en-US" sz="1600" kern="0" dirty="0">
                <a:solidFill>
                  <a:prstClr val="white"/>
                </a:solidFill>
                <a:latin typeface="Calibri"/>
              </a:rPr>
              <a:t> Jira Open</a:t>
            </a:r>
            <a:endParaRPr lang="en-US" sz="1600" dirty="0"/>
          </a:p>
        </p:txBody>
      </p:sp>
      <p:sp>
        <p:nvSpPr>
          <p:cNvPr id="14" name="Content Placeholder 2"/>
          <p:cNvSpPr>
            <a:spLocks noGrp="1"/>
          </p:cNvSpPr>
          <p:nvPr>
            <p:ph idx="1"/>
          </p:nvPr>
        </p:nvSpPr>
        <p:spPr>
          <a:xfrm>
            <a:off x="437147" y="1811485"/>
            <a:ext cx="8458200" cy="5059363"/>
          </a:xfrm>
        </p:spPr>
        <p:txBody>
          <a:bodyPr>
            <a:noAutofit/>
          </a:bodyPr>
          <a:lstStyle/>
          <a:p>
            <a:pPr marL="365760">
              <a:spcAft>
                <a:spcPts val="600"/>
              </a:spcAft>
            </a:pPr>
            <a:r>
              <a:rPr lang="en-US" sz="2400" dirty="0"/>
              <a:t>Respond to specific program goals and statutory requirements.</a:t>
            </a:r>
          </a:p>
          <a:p>
            <a:pPr marL="365760">
              <a:spcAft>
                <a:spcPts val="600"/>
              </a:spcAft>
            </a:pPr>
            <a:r>
              <a:rPr lang="en-US" sz="2400" dirty="0"/>
              <a:t>Address an important topic with a performance gap and be evidence based.</a:t>
            </a:r>
          </a:p>
          <a:p>
            <a:pPr marL="365760">
              <a:spcAft>
                <a:spcPts val="600"/>
              </a:spcAft>
            </a:pPr>
            <a:r>
              <a:rPr lang="en-US" sz="2400" dirty="0"/>
              <a:t>Focus on one or more of the National Quality Strategy priorities.</a:t>
            </a:r>
          </a:p>
          <a:p>
            <a:pPr marL="365760">
              <a:spcAft>
                <a:spcPts val="600"/>
              </a:spcAft>
            </a:pPr>
            <a:r>
              <a:rPr lang="en-US" sz="2400" dirty="0"/>
              <a:t>Identify opportunities for improvement.</a:t>
            </a:r>
          </a:p>
          <a:p>
            <a:pPr marL="365760">
              <a:spcAft>
                <a:spcPts val="600"/>
              </a:spcAft>
            </a:pPr>
            <a:r>
              <a:rPr lang="en-US" sz="2400" dirty="0"/>
              <a:t>Avoid duplication with other measures currently implemented in programs.</a:t>
            </a:r>
          </a:p>
          <a:p>
            <a:pPr marL="365760">
              <a:spcAft>
                <a:spcPts val="600"/>
              </a:spcAft>
            </a:pPr>
            <a:r>
              <a:rPr lang="en-US" sz="2400" dirty="0"/>
              <a:t>Include a title, numerator, denominator, exclusions, measure steward, data collection mechanism.</a:t>
            </a:r>
          </a:p>
          <a:p>
            <a:pPr>
              <a:spcAft>
                <a:spcPts val="600"/>
              </a:spcAft>
            </a:pPr>
            <a:endParaRPr lang="en-US" sz="2200" dirty="0"/>
          </a:p>
          <a:p>
            <a:pPr marL="0" indent="0">
              <a:buNone/>
            </a:pPr>
            <a:endParaRPr lang="en-US" sz="2200" dirty="0"/>
          </a:p>
          <a:p>
            <a:endParaRPr lang="en-US" sz="2200" dirty="0"/>
          </a:p>
          <a:p>
            <a:endParaRPr lang="en-US" sz="2200" dirty="0"/>
          </a:p>
        </p:txBody>
      </p:sp>
    </p:spTree>
    <p:extLst>
      <p:ext uri="{BB962C8B-B14F-4D97-AF65-F5344CB8AC3E}">
        <p14:creationId xmlns:p14="http://schemas.microsoft.com/office/powerpoint/2010/main" val="30883808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Implementation</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Keys to Success</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21</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21</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21</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21</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21</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21</a:t>
            </a:fld>
            <a:endParaRPr lang="en-US" sz="1200" dirty="0">
              <a:latin typeface="Arial" charset="0"/>
            </a:endParaRPr>
          </a:p>
        </p:txBody>
      </p:sp>
      <p:sp>
        <p:nvSpPr>
          <p:cNvPr id="35" name="Rectangle 34"/>
          <p:cNvSpPr/>
          <p:nvPr/>
        </p:nvSpPr>
        <p:spPr>
          <a:xfrm>
            <a:off x="152400" y="3925669"/>
            <a:ext cx="1296140" cy="830997"/>
          </a:xfrm>
          <a:prstGeom prst="rect">
            <a:avLst/>
          </a:prstGeom>
        </p:spPr>
        <p:txBody>
          <a:bodyPr wrap="square">
            <a:spAutoFit/>
          </a:bodyPr>
          <a:lstStyle/>
          <a:p>
            <a:pPr algn="ctr"/>
            <a:r>
              <a:rPr lang="en-US" sz="1600" kern="0" dirty="0">
                <a:solidFill>
                  <a:prstClr val="white"/>
                </a:solidFill>
                <a:latin typeface="Calibri"/>
              </a:rPr>
              <a:t>January 29-July 15:</a:t>
            </a:r>
          </a:p>
          <a:p>
            <a:pPr algn="ctr"/>
            <a:r>
              <a:rPr lang="en-US" sz="1600" kern="0" dirty="0">
                <a:solidFill>
                  <a:prstClr val="white"/>
                </a:solidFill>
                <a:latin typeface="Calibri"/>
              </a:rPr>
              <a:t> Jira Open</a:t>
            </a:r>
            <a:endParaRPr lang="en-US" sz="1600" dirty="0"/>
          </a:p>
        </p:txBody>
      </p:sp>
      <p:sp>
        <p:nvSpPr>
          <p:cNvPr id="13" name="Content Placeholder 2"/>
          <p:cNvSpPr txBox="1">
            <a:spLocks/>
          </p:cNvSpPr>
          <p:nvPr/>
        </p:nvSpPr>
        <p:spPr>
          <a:xfrm>
            <a:off x="180474" y="1978089"/>
            <a:ext cx="8915400" cy="52224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Accurate measures data collection that  allows CMS to log and track incremental changes from day one, resulting in accurate reporting outputs</a:t>
            </a:r>
            <a:endParaRPr lang="en-US" dirty="0"/>
          </a:p>
          <a:p>
            <a:r>
              <a:rPr lang="en-US" sz="2800" dirty="0"/>
              <a:t>Early and frequent communication across all stakeholders</a:t>
            </a:r>
            <a:endParaRPr lang="en-US" dirty="0"/>
          </a:p>
          <a:p>
            <a:r>
              <a:rPr lang="en-US" sz="2800" dirty="0"/>
              <a:t>Transparency, enabling easy access to information</a:t>
            </a:r>
            <a:endParaRPr lang="en-US" dirty="0"/>
          </a:p>
          <a:p>
            <a:r>
              <a:rPr lang="en-US" sz="2800" dirty="0"/>
              <a:t>Dedication to producing a quality product that meets the needs of HHS and medical providers</a:t>
            </a:r>
            <a:endParaRPr lang="en-US" dirty="0"/>
          </a:p>
          <a:p>
            <a:r>
              <a:rPr lang="en-US" sz="2800" dirty="0"/>
              <a:t>Effective public involvement in review, comments, and recommendations on a current, complete, coherent set of Measures under Consideration</a:t>
            </a:r>
            <a:endParaRPr lang="en-US" dirty="0"/>
          </a:p>
        </p:txBody>
      </p:sp>
    </p:spTree>
    <p:extLst>
      <p:ext uri="{BB962C8B-B14F-4D97-AF65-F5344CB8AC3E}">
        <p14:creationId xmlns:p14="http://schemas.microsoft.com/office/powerpoint/2010/main" val="30272364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Implementation</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Future Plans</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22</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22</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22</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22</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22</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22</a:t>
            </a:fld>
            <a:endParaRPr lang="en-US" sz="1200" dirty="0">
              <a:latin typeface="Arial" charset="0"/>
            </a:endParaRPr>
          </a:p>
        </p:txBody>
      </p:sp>
      <p:sp>
        <p:nvSpPr>
          <p:cNvPr id="35" name="Rectangle 34"/>
          <p:cNvSpPr/>
          <p:nvPr/>
        </p:nvSpPr>
        <p:spPr>
          <a:xfrm>
            <a:off x="152400" y="3925669"/>
            <a:ext cx="1296140" cy="830997"/>
          </a:xfrm>
          <a:prstGeom prst="rect">
            <a:avLst/>
          </a:prstGeom>
        </p:spPr>
        <p:txBody>
          <a:bodyPr wrap="square">
            <a:spAutoFit/>
          </a:bodyPr>
          <a:lstStyle/>
          <a:p>
            <a:pPr algn="ctr"/>
            <a:r>
              <a:rPr lang="en-US" sz="1600" kern="0" dirty="0">
                <a:solidFill>
                  <a:prstClr val="white"/>
                </a:solidFill>
                <a:latin typeface="Calibri"/>
              </a:rPr>
              <a:t>January 29-July 15:</a:t>
            </a:r>
          </a:p>
          <a:p>
            <a:pPr algn="ctr"/>
            <a:r>
              <a:rPr lang="en-US" sz="1600" kern="0" dirty="0">
                <a:solidFill>
                  <a:prstClr val="white"/>
                </a:solidFill>
                <a:latin typeface="Calibri"/>
              </a:rPr>
              <a:t> Jira Open</a:t>
            </a:r>
            <a:endParaRPr lang="en-US" sz="1600" dirty="0"/>
          </a:p>
        </p:txBody>
      </p:sp>
      <p:sp>
        <p:nvSpPr>
          <p:cNvPr id="14" name="Content Placeholder 1"/>
          <p:cNvSpPr>
            <a:spLocks noGrp="1"/>
          </p:cNvSpPr>
          <p:nvPr>
            <p:ph idx="1"/>
          </p:nvPr>
        </p:nvSpPr>
        <p:spPr>
          <a:xfrm>
            <a:off x="677779" y="2116286"/>
            <a:ext cx="8229600" cy="4297363"/>
          </a:xfrm>
        </p:spPr>
        <p:txBody>
          <a:bodyPr>
            <a:normAutofit/>
          </a:bodyPr>
          <a:lstStyle/>
          <a:p>
            <a:r>
              <a:rPr lang="en-US" sz="2800" dirty="0"/>
              <a:t>Continue to open JIRA early in the year</a:t>
            </a:r>
            <a:endParaRPr lang="en-US" strike="sngStrike" dirty="0"/>
          </a:p>
          <a:p>
            <a:r>
              <a:rPr lang="en-US" sz="2800" dirty="0"/>
              <a:t>Retain CMS review schedule in January-June; draft MUC List for clearance in August; final list in December</a:t>
            </a:r>
            <a:endParaRPr lang="en-US" dirty="0"/>
          </a:p>
          <a:p>
            <a:r>
              <a:rPr lang="en-US" sz="2800" dirty="0"/>
              <a:t>Better communicate the benefits of completing all JIRA data entry fields to improve the MAP’s ability to assess candidate measures</a:t>
            </a:r>
            <a:endParaRPr lang="en-US" dirty="0"/>
          </a:p>
        </p:txBody>
      </p:sp>
      <p:pic>
        <p:nvPicPr>
          <p:cNvPr id="3" name="Picture 2" descr="quality" title="qualit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4200" y="5433294"/>
            <a:ext cx="3610479" cy="1419423"/>
          </a:xfrm>
          <a:prstGeom prst="rect">
            <a:avLst/>
          </a:prstGeom>
        </p:spPr>
      </p:pic>
    </p:spTree>
    <p:extLst>
      <p:ext uri="{BB962C8B-B14F-4D97-AF65-F5344CB8AC3E}">
        <p14:creationId xmlns:p14="http://schemas.microsoft.com/office/powerpoint/2010/main" val="5670002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Implementation</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Non-Pre-Rulemaking</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23</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23</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23</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23</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23</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23</a:t>
            </a:fld>
            <a:endParaRPr lang="en-US" sz="1200" dirty="0">
              <a:latin typeface="Arial" charset="0"/>
            </a:endParaRPr>
          </a:p>
        </p:txBody>
      </p:sp>
      <p:sp>
        <p:nvSpPr>
          <p:cNvPr id="35" name="Rectangle 34"/>
          <p:cNvSpPr/>
          <p:nvPr/>
        </p:nvSpPr>
        <p:spPr>
          <a:xfrm>
            <a:off x="152400" y="3925669"/>
            <a:ext cx="1296140" cy="830997"/>
          </a:xfrm>
          <a:prstGeom prst="rect">
            <a:avLst/>
          </a:prstGeom>
        </p:spPr>
        <p:txBody>
          <a:bodyPr wrap="square">
            <a:spAutoFit/>
          </a:bodyPr>
          <a:lstStyle/>
          <a:p>
            <a:pPr algn="ctr"/>
            <a:r>
              <a:rPr lang="en-US" sz="1600" kern="0" dirty="0">
                <a:solidFill>
                  <a:prstClr val="white"/>
                </a:solidFill>
                <a:latin typeface="Calibri"/>
              </a:rPr>
              <a:t>January 29-July 15:</a:t>
            </a:r>
          </a:p>
          <a:p>
            <a:pPr algn="ctr"/>
            <a:r>
              <a:rPr lang="en-US" sz="1600" kern="0" dirty="0">
                <a:solidFill>
                  <a:prstClr val="white"/>
                </a:solidFill>
                <a:latin typeface="Calibri"/>
              </a:rPr>
              <a:t> Jira Open</a:t>
            </a:r>
            <a:endParaRPr lang="en-US" sz="1600" dirty="0"/>
          </a:p>
        </p:txBody>
      </p:sp>
      <p:sp>
        <p:nvSpPr>
          <p:cNvPr id="17" name="Content Placeholder 2"/>
          <p:cNvSpPr>
            <a:spLocks noGrp="1"/>
          </p:cNvSpPr>
          <p:nvPr>
            <p:ph idx="1"/>
          </p:nvPr>
        </p:nvSpPr>
        <p:spPr>
          <a:xfrm>
            <a:off x="457200" y="1951037"/>
            <a:ext cx="8229600" cy="4525963"/>
          </a:xfrm>
        </p:spPr>
        <p:txBody>
          <a:bodyPr>
            <a:normAutofit lnSpcReduction="10000"/>
          </a:bodyPr>
          <a:lstStyle/>
          <a:p>
            <a:r>
              <a:rPr lang="en-US" sz="2800" b="1" dirty="0">
                <a:solidFill>
                  <a:schemeClr val="tx2">
                    <a:lumMod val="75000"/>
                  </a:schemeClr>
                </a:solidFill>
              </a:rPr>
              <a:t>Not all measures go through pre-rulemaking</a:t>
            </a:r>
          </a:p>
          <a:p>
            <a:pPr lvl="1">
              <a:buFont typeface="Arial" panose="020B0604020202020204" pitchFamily="34" charset="0"/>
              <a:buChar char="•"/>
            </a:pPr>
            <a:r>
              <a:rPr lang="en-US" sz="2400" dirty="0"/>
              <a:t>Example: Marketplace Quality Initiatives</a:t>
            </a:r>
          </a:p>
          <a:p>
            <a:pPr lvl="1">
              <a:buFont typeface="Arial" panose="020B0604020202020204" pitchFamily="34" charset="0"/>
              <a:buChar char="•"/>
            </a:pPr>
            <a:r>
              <a:rPr lang="en-US" sz="2400" dirty="0"/>
              <a:t>Specific measures may not be listed in the Federal Rule</a:t>
            </a:r>
          </a:p>
          <a:p>
            <a:pPr lvl="1"/>
            <a:endParaRPr lang="en-US" sz="2000" dirty="0"/>
          </a:p>
          <a:p>
            <a:r>
              <a:rPr lang="en-US" sz="2800" b="1" dirty="0"/>
              <a:t>Process</a:t>
            </a:r>
          </a:p>
          <a:p>
            <a:pPr lvl="1">
              <a:buFont typeface="Arial" panose="020B0604020202020204" pitchFamily="34" charset="0"/>
              <a:buChar char="•"/>
            </a:pPr>
            <a:r>
              <a:rPr lang="en-US" sz="2400" dirty="0"/>
              <a:t>CMS issues a call letter to solicit measures</a:t>
            </a:r>
          </a:p>
          <a:p>
            <a:pPr lvl="1">
              <a:buFont typeface="Arial" panose="020B0604020202020204" pitchFamily="34" charset="0"/>
              <a:buChar char="•"/>
            </a:pPr>
            <a:r>
              <a:rPr lang="en-US" sz="2400" dirty="0"/>
              <a:t>The submitted measures go through the DHHS clearance process</a:t>
            </a:r>
          </a:p>
          <a:p>
            <a:pPr lvl="1">
              <a:buFont typeface="Arial" panose="020B0604020202020204" pitchFamily="34" charset="0"/>
              <a:buChar char="•"/>
            </a:pPr>
            <a:r>
              <a:rPr lang="en-US" sz="2400" i="1" dirty="0"/>
              <a:t>May </a:t>
            </a:r>
            <a:r>
              <a:rPr lang="en-US" sz="2400" dirty="0"/>
              <a:t>go to MAP for review and decision</a:t>
            </a:r>
          </a:p>
          <a:p>
            <a:pPr lvl="1">
              <a:buFont typeface="Arial" panose="020B0604020202020204" pitchFamily="34" charset="0"/>
              <a:buChar char="•"/>
            </a:pPr>
            <a:r>
              <a:rPr lang="en-US" sz="2400" dirty="0"/>
              <a:t>Public Comments</a:t>
            </a:r>
          </a:p>
          <a:p>
            <a:pPr lvl="1">
              <a:buFont typeface="Arial" panose="020B0604020202020204" pitchFamily="34" charset="0"/>
              <a:buChar char="•"/>
            </a:pPr>
            <a:r>
              <a:rPr lang="en-US" sz="2400" dirty="0"/>
              <a:t>CMS issues a final letter</a:t>
            </a:r>
          </a:p>
          <a:p>
            <a:endParaRPr lang="en-US" sz="2400" b="1" dirty="0"/>
          </a:p>
          <a:p>
            <a:pPr marL="0" indent="0">
              <a:buNone/>
            </a:pPr>
            <a:endParaRPr lang="en-US" sz="2400" dirty="0">
              <a:latin typeface="Calibri Light" pitchFamily="34" charset="0"/>
            </a:endParaRPr>
          </a:p>
          <a:p>
            <a:endParaRPr lang="en-US" sz="2400" dirty="0"/>
          </a:p>
        </p:txBody>
      </p:sp>
    </p:spTree>
    <p:extLst>
      <p:ext uri="{BB962C8B-B14F-4D97-AF65-F5344CB8AC3E}">
        <p14:creationId xmlns:p14="http://schemas.microsoft.com/office/powerpoint/2010/main" val="16424715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Implementation</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Measure Status</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24</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24</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24</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24</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24</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24</a:t>
            </a:fld>
            <a:endParaRPr lang="en-US" sz="1200" dirty="0">
              <a:latin typeface="Arial" charset="0"/>
            </a:endParaRPr>
          </a:p>
        </p:txBody>
      </p:sp>
      <p:sp>
        <p:nvSpPr>
          <p:cNvPr id="14" name="Content Placeholder 1" descr="Each measure, for a given CMS program, has a status based on where that measure falls in either the pre-rulemaking or rulemaking process.&#10;" title="CMS Measure Status"/>
          <p:cNvSpPr>
            <a:spLocks noGrp="1"/>
          </p:cNvSpPr>
          <p:nvPr>
            <p:ph idx="1"/>
          </p:nvPr>
        </p:nvSpPr>
        <p:spPr>
          <a:xfrm>
            <a:off x="228600" y="1913657"/>
            <a:ext cx="8763000" cy="1524000"/>
          </a:xfrm>
        </p:spPr>
        <p:txBody>
          <a:bodyPr>
            <a:noAutofit/>
          </a:bodyPr>
          <a:lstStyle/>
          <a:p>
            <a:pPr marL="0" indent="0">
              <a:buNone/>
            </a:pPr>
            <a:r>
              <a:rPr lang="en-US" sz="2800" dirty="0"/>
              <a:t>Each measure, for a given CMS program, has a status based on where that measure falls in either the pre-rulemaking or rulemaking process.</a:t>
            </a:r>
            <a:endParaRPr lang="en-US" sz="2400" dirty="0"/>
          </a:p>
        </p:txBody>
      </p:sp>
      <p:pic>
        <p:nvPicPr>
          <p:cNvPr id="6" name="Picture 5" descr="list of measure status&#10;planned&#10;considered &#10;proposed&#10;rescinded&#10;finalized&#10;implemented&#10;removed" title="measure statu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608" y="3821202"/>
            <a:ext cx="8627992" cy="2217474"/>
          </a:xfrm>
          <a:prstGeom prst="rect">
            <a:avLst/>
          </a:prstGeom>
        </p:spPr>
      </p:pic>
    </p:spTree>
    <p:extLst>
      <p:ext uri="{BB962C8B-B14F-4D97-AF65-F5344CB8AC3E}">
        <p14:creationId xmlns:p14="http://schemas.microsoft.com/office/powerpoint/2010/main" val="31502673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Implementation</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Implementation Summary</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25</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25</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25</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25</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25</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25</a:t>
            </a:fld>
            <a:endParaRPr lang="en-US" sz="1200" dirty="0">
              <a:latin typeface="Arial" charset="0"/>
            </a:endParaRPr>
          </a:p>
        </p:txBody>
      </p:sp>
      <p:sp>
        <p:nvSpPr>
          <p:cNvPr id="35" name="Rectangle 34"/>
          <p:cNvSpPr/>
          <p:nvPr/>
        </p:nvSpPr>
        <p:spPr>
          <a:xfrm>
            <a:off x="152400" y="3925669"/>
            <a:ext cx="1296140" cy="830997"/>
          </a:xfrm>
          <a:prstGeom prst="rect">
            <a:avLst/>
          </a:prstGeom>
        </p:spPr>
        <p:txBody>
          <a:bodyPr wrap="square">
            <a:spAutoFit/>
          </a:bodyPr>
          <a:lstStyle/>
          <a:p>
            <a:pPr algn="ctr"/>
            <a:r>
              <a:rPr lang="en-US" sz="1600" kern="0" dirty="0">
                <a:solidFill>
                  <a:prstClr val="white"/>
                </a:solidFill>
                <a:latin typeface="Calibri"/>
              </a:rPr>
              <a:t>January 29-July 15:</a:t>
            </a:r>
          </a:p>
          <a:p>
            <a:pPr algn="ctr"/>
            <a:r>
              <a:rPr lang="en-US" sz="1600" kern="0" dirty="0">
                <a:solidFill>
                  <a:prstClr val="white"/>
                </a:solidFill>
                <a:latin typeface="Calibri"/>
              </a:rPr>
              <a:t> Jira Open</a:t>
            </a:r>
            <a:endParaRPr lang="en-US" sz="1600" dirty="0"/>
          </a:p>
        </p:txBody>
      </p:sp>
      <p:sp>
        <p:nvSpPr>
          <p:cNvPr id="4" name="Content Placeholder 3"/>
          <p:cNvSpPr>
            <a:spLocks noGrp="1"/>
          </p:cNvSpPr>
          <p:nvPr>
            <p:ph idx="1"/>
          </p:nvPr>
        </p:nvSpPr>
        <p:spPr>
          <a:xfrm>
            <a:off x="457200" y="1978089"/>
            <a:ext cx="8229600" cy="4297363"/>
          </a:xfrm>
        </p:spPr>
        <p:txBody>
          <a:bodyPr>
            <a:normAutofit lnSpcReduction="10000"/>
          </a:bodyPr>
          <a:lstStyle/>
          <a:p>
            <a:r>
              <a:rPr lang="en-US" dirty="0"/>
              <a:t>When a measure is finalized in the rule, CMS prepares plans for implementation including the initial rollout, data management and production, audit and validation, provider education, dry runs, and appeals processes. Lessons learned and other important information gathered from these processes should be conveyed to the CMS staff leading the measure priorities planning task.</a:t>
            </a:r>
          </a:p>
          <a:p>
            <a:endParaRPr lang="en-US" dirty="0"/>
          </a:p>
        </p:txBody>
      </p:sp>
    </p:spTree>
    <p:extLst>
      <p:ext uri="{BB962C8B-B14F-4D97-AF65-F5344CB8AC3E}">
        <p14:creationId xmlns:p14="http://schemas.microsoft.com/office/powerpoint/2010/main" val="38778192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Implementation</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Questions</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26</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26</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26</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26</a:t>
            </a:fld>
            <a:endParaRPr lang="en-US" sz="1200" dirty="0">
              <a:latin typeface="Arial" charset="0"/>
            </a:endParaRPr>
          </a:p>
        </p:txBody>
      </p:sp>
      <p:pic>
        <p:nvPicPr>
          <p:cNvPr id="4" name="Picture 3" descr="question logo" title="question"/>
          <p:cNvPicPr>
            <a:picLocks noChangeAspect="1"/>
          </p:cNvPicPr>
          <p:nvPr/>
        </p:nvPicPr>
        <p:blipFill rotWithShape="1">
          <a:blip r:embed="rId3">
            <a:extLst>
              <a:ext uri="{28A0092B-C50C-407E-A947-70E740481C1C}">
                <a14:useLocalDpi xmlns:a14="http://schemas.microsoft.com/office/drawing/2010/main" val="0"/>
              </a:ext>
            </a:extLst>
          </a:blip>
          <a:srcRect b="12645"/>
          <a:stretch/>
        </p:blipFill>
        <p:spPr>
          <a:xfrm>
            <a:off x="2819400" y="1986110"/>
            <a:ext cx="2038422" cy="1450911"/>
          </a:xfrm>
          <a:prstGeom prst="rect">
            <a:avLst/>
          </a:prstGeom>
        </p:spPr>
      </p:pic>
      <p:pic>
        <p:nvPicPr>
          <p:cNvPr id="3" name="Picture 2" descr="person asking a question&#10;" title="perso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95806" y="3200400"/>
            <a:ext cx="1371632" cy="2800413"/>
          </a:xfrm>
          <a:prstGeom prst="rect">
            <a:avLst/>
          </a:prstGeom>
        </p:spPr>
      </p:pic>
    </p:spTree>
    <p:extLst>
      <p:ext uri="{BB962C8B-B14F-4D97-AF65-F5344CB8AC3E}">
        <p14:creationId xmlns:p14="http://schemas.microsoft.com/office/powerpoint/2010/main" val="20631008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sz="4000" dirty="0"/>
              <a:t>Available Resources</a:t>
            </a:r>
          </a:p>
        </p:txBody>
      </p:sp>
      <p:sp>
        <p:nvSpPr>
          <p:cNvPr id="4"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6" name="Rectangle 5"/>
          <p:cNvSpPr/>
          <p:nvPr/>
        </p:nvSpPr>
        <p:spPr>
          <a:xfrm>
            <a:off x="609600" y="2063781"/>
            <a:ext cx="7924800" cy="3108543"/>
          </a:xfrm>
          <a:prstGeom prst="rect">
            <a:avLst/>
          </a:prstGeom>
        </p:spPr>
        <p:txBody>
          <a:bodyPr wrap="square">
            <a:spAutoFit/>
          </a:bodyPr>
          <a:lstStyle/>
          <a:p>
            <a:pPr algn="ctr"/>
            <a:r>
              <a:rPr lang="en-US" sz="2800" dirty="0"/>
              <a:t>MMS Blueprint:</a:t>
            </a:r>
          </a:p>
          <a:p>
            <a:pPr algn="ctr"/>
            <a:r>
              <a:rPr lang="en-US" sz="2800" dirty="0">
                <a:hlinkClick r:id="rId3"/>
              </a:rPr>
              <a:t>Click here to access the CMS MMS Blueprint</a:t>
            </a:r>
            <a:endParaRPr lang="en-US" sz="2800" dirty="0"/>
          </a:p>
          <a:p>
            <a:pPr algn="ctr"/>
            <a:endParaRPr lang="en-US" sz="2800" dirty="0"/>
          </a:p>
          <a:p>
            <a:pPr algn="ctr"/>
            <a:r>
              <a:rPr lang="en-US" sz="2800" dirty="0"/>
              <a:t>The CMS Measures Management System (MMS) Site: </a:t>
            </a:r>
            <a:r>
              <a:rPr lang="en-US" sz="2800" dirty="0">
                <a:hlinkClick r:id="rId4"/>
              </a:rPr>
              <a:t>Click here to access the CMS MMS website</a:t>
            </a:r>
            <a:endParaRPr lang="en-US" sz="2800" dirty="0"/>
          </a:p>
          <a:p>
            <a:pPr algn="ctr"/>
            <a:r>
              <a:rPr lang="en-US" sz="2800" dirty="0"/>
              <a:t> </a:t>
            </a:r>
            <a:br>
              <a:rPr lang="en-US" sz="2800" dirty="0"/>
            </a:br>
            <a:endParaRPr lang="en-US" sz="2800" dirty="0"/>
          </a:p>
        </p:txBody>
      </p:sp>
    </p:spTree>
    <p:extLst>
      <p:ext uri="{BB962C8B-B14F-4D97-AF65-F5344CB8AC3E}">
        <p14:creationId xmlns:p14="http://schemas.microsoft.com/office/powerpoint/2010/main" val="11598108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Development</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7" name="Content Placeholder 1"/>
          <p:cNvSpPr>
            <a:spLocks noGrp="1"/>
          </p:cNvSpPr>
          <p:nvPr>
            <p:ph idx="1"/>
          </p:nvPr>
        </p:nvSpPr>
        <p:spPr/>
        <p:txBody>
          <a:bodyPr>
            <a:normAutofit/>
          </a:bodyPr>
          <a:lstStyle/>
          <a:p>
            <a:pPr marL="0" indent="0">
              <a:buNone/>
            </a:pPr>
            <a:r>
              <a:rPr lang="en-US" sz="2700" b="1" dirty="0"/>
              <a:t>Planned Upcoming Webinars:</a:t>
            </a:r>
          </a:p>
          <a:p>
            <a:pPr marL="457200" lvl="1" indent="0">
              <a:buNone/>
            </a:pPr>
            <a:endParaRPr lang="en-US" sz="2700" b="1" dirty="0"/>
          </a:p>
          <a:p>
            <a:pPr marL="514350" indent="-457200"/>
            <a:r>
              <a:rPr lang="en-US" sz="2700" dirty="0"/>
              <a:t>Suggestions for future topics?</a:t>
            </a:r>
          </a:p>
          <a:p>
            <a:pPr marL="514350" indent="-457200"/>
            <a:endParaRPr lang="en-US" sz="1050" dirty="0"/>
          </a:p>
          <a:p>
            <a:pPr marL="514350" indent="-457200"/>
            <a:r>
              <a:rPr lang="en-US" sz="2700" dirty="0"/>
              <a:t>Email: </a:t>
            </a:r>
            <a:r>
              <a:rPr lang="en-US" sz="2700" dirty="0">
                <a:solidFill>
                  <a:schemeClr val="bg2">
                    <a:lumMod val="60000"/>
                    <a:lumOff val="40000"/>
                  </a:schemeClr>
                </a:solidFill>
                <a:hlinkClick r:id="rId3"/>
              </a:rPr>
              <a:t>MMSsupport@battelle.org</a:t>
            </a:r>
            <a:r>
              <a:rPr lang="en-US" sz="2700" dirty="0">
                <a:solidFill>
                  <a:srgbClr val="3333FF"/>
                </a:solidFill>
              </a:rPr>
              <a:t> </a:t>
            </a:r>
          </a:p>
        </p:txBody>
      </p:sp>
    </p:spTree>
    <p:extLst>
      <p:ext uri="{BB962C8B-B14F-4D97-AF65-F5344CB8AC3E}">
        <p14:creationId xmlns:p14="http://schemas.microsoft.com/office/powerpoint/2010/main" val="1890139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Overview</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Implementation</a:t>
            </a:r>
          </a:p>
        </p:txBody>
      </p:sp>
      <p:sp>
        <p:nvSpPr>
          <p:cNvPr id="6" name="Content Placeholder 5"/>
          <p:cNvSpPr>
            <a:spLocks noGrp="1"/>
          </p:cNvSpPr>
          <p:nvPr>
            <p:ph idx="1"/>
          </p:nvPr>
        </p:nvSpPr>
        <p:spPr>
          <a:xfrm>
            <a:off x="457200" y="1828800"/>
            <a:ext cx="8229600" cy="4297363"/>
          </a:xfrm>
        </p:spPr>
        <p:txBody>
          <a:bodyPr>
            <a:normAutofit fontScale="85000" lnSpcReduction="10000"/>
          </a:bodyPr>
          <a:lstStyle/>
          <a:p>
            <a:pPr>
              <a:buFont typeface="Wingdings" panose="05000000000000000000" pitchFamily="2" charset="2"/>
              <a:buChar char="ü"/>
            </a:pPr>
            <a:r>
              <a:rPr lang="en-US" dirty="0"/>
              <a:t>Measure Implementation in the Measure Lifecycle</a:t>
            </a:r>
          </a:p>
          <a:p>
            <a:pPr>
              <a:buFont typeface="Wingdings" panose="05000000000000000000" pitchFamily="2" charset="2"/>
              <a:buChar char="ü"/>
            </a:pPr>
            <a:r>
              <a:rPr lang="en-US" sz="3300" dirty="0"/>
              <a:t>What are the three phases of measure implementation?</a:t>
            </a:r>
          </a:p>
          <a:p>
            <a:pPr lvl="1">
              <a:lnSpc>
                <a:spcPct val="107000"/>
              </a:lnSpc>
              <a:spcBef>
                <a:spcPts val="0"/>
              </a:spcBef>
              <a:buFont typeface="Wingdings" panose="05000000000000000000" pitchFamily="2" charset="2"/>
              <a:buChar char="ü"/>
            </a:pPr>
            <a:r>
              <a:rPr lang="en-US" sz="3300" dirty="0"/>
              <a:t> NQF Endorsement</a:t>
            </a:r>
          </a:p>
          <a:p>
            <a:pPr lvl="1">
              <a:lnSpc>
                <a:spcPct val="107000"/>
              </a:lnSpc>
              <a:spcBef>
                <a:spcPts val="0"/>
              </a:spcBef>
              <a:buFont typeface="Wingdings" panose="05000000000000000000" pitchFamily="2" charset="2"/>
              <a:buChar char="ü"/>
            </a:pPr>
            <a:r>
              <a:rPr lang="en-US" sz="3300" dirty="0"/>
              <a:t> Measure Selection </a:t>
            </a:r>
          </a:p>
          <a:p>
            <a:pPr lvl="1">
              <a:lnSpc>
                <a:spcPct val="107000"/>
              </a:lnSpc>
              <a:spcBef>
                <a:spcPts val="0"/>
              </a:spcBef>
              <a:buFont typeface="Wingdings" panose="05000000000000000000" pitchFamily="2" charset="2"/>
              <a:buChar char="ü"/>
            </a:pPr>
            <a:r>
              <a:rPr lang="en-US" sz="3300" dirty="0"/>
              <a:t> Measure Rollout</a:t>
            </a:r>
          </a:p>
          <a:p>
            <a:pPr>
              <a:lnSpc>
                <a:spcPct val="107000"/>
              </a:lnSpc>
              <a:spcBef>
                <a:spcPts val="0"/>
              </a:spcBef>
              <a:buFont typeface="Wingdings" panose="05000000000000000000" pitchFamily="2" charset="2"/>
              <a:buChar char="ü"/>
            </a:pPr>
            <a:r>
              <a:rPr lang="en-US" dirty="0"/>
              <a:t>Detailed discussion of NQF endorsement and the pre-rule making process</a:t>
            </a:r>
          </a:p>
          <a:p>
            <a:pPr>
              <a:lnSpc>
                <a:spcPct val="107000"/>
              </a:lnSpc>
              <a:spcBef>
                <a:spcPts val="0"/>
              </a:spcBef>
              <a:buFont typeface="Wingdings" panose="05000000000000000000" pitchFamily="2" charset="2"/>
              <a:buChar char="ü"/>
            </a:pPr>
            <a:r>
              <a:rPr lang="en-US" dirty="0"/>
              <a:t>Summary of Measure Implementation deliverables</a:t>
            </a:r>
          </a:p>
          <a:p>
            <a:pPr>
              <a:lnSpc>
                <a:spcPct val="107000"/>
              </a:lnSpc>
              <a:spcBef>
                <a:spcPts val="0"/>
              </a:spcBef>
              <a:buFont typeface="Wingdings" panose="05000000000000000000" pitchFamily="2" charset="2"/>
              <a:buChar char="ü"/>
            </a:pPr>
            <a:r>
              <a:rPr lang="en-US" dirty="0"/>
              <a:t>Q&amp;A</a:t>
            </a:r>
          </a:p>
          <a:p>
            <a:endParaRPr lang="en-US" dirty="0"/>
          </a:p>
        </p:txBody>
      </p:sp>
    </p:spTree>
    <p:extLst>
      <p:ext uri="{BB962C8B-B14F-4D97-AF65-F5344CB8AC3E}">
        <p14:creationId xmlns:p14="http://schemas.microsoft.com/office/powerpoint/2010/main" val="19580944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chor="t"/>
          <a:lstStyle/>
          <a:p>
            <a:r>
              <a:rPr lang="en-US" sz="4000" dirty="0"/>
              <a:t>For More Information &amp; Questions</a:t>
            </a:r>
          </a:p>
        </p:txBody>
      </p:sp>
      <p:sp>
        <p:nvSpPr>
          <p:cNvPr id="6" name="Text Placeholder 1"/>
          <p:cNvSpPr txBox="1">
            <a:spLocks/>
          </p:cNvSpPr>
          <p:nvPr/>
        </p:nvSpPr>
        <p:spPr>
          <a:xfrm>
            <a:off x="25998" y="1828800"/>
            <a:ext cx="9118002" cy="4648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u="sng" dirty="0"/>
              <a:t>Battelle</a:t>
            </a:r>
          </a:p>
          <a:p>
            <a:pPr marL="0" indent="0">
              <a:buNone/>
            </a:pPr>
            <a:r>
              <a:rPr lang="en-US" sz="2400" dirty="0"/>
              <a:t>Measures Management System Contract Holder:  </a:t>
            </a:r>
            <a:r>
              <a:rPr lang="en-US" sz="2400" dirty="0">
                <a:solidFill>
                  <a:srgbClr val="0000FF"/>
                </a:solidFill>
              </a:rPr>
              <a:t>Battelle</a:t>
            </a:r>
          </a:p>
          <a:p>
            <a:pPr marL="0" indent="0">
              <a:buNone/>
            </a:pPr>
            <a:r>
              <a:rPr lang="en-US" sz="2400" dirty="0"/>
              <a:t>Contact:  </a:t>
            </a:r>
            <a:r>
              <a:rPr lang="en-US" sz="2400" dirty="0">
                <a:hlinkClick r:id="rId3"/>
              </a:rPr>
              <a:t>MMSsupport@Battelle.org</a:t>
            </a:r>
            <a:endParaRPr lang="en-US" sz="2400" dirty="0"/>
          </a:p>
          <a:p>
            <a:pPr marL="0" indent="0">
              <a:buNone/>
            </a:pPr>
            <a:endParaRPr lang="en-US" sz="2400" u="sng" dirty="0"/>
          </a:p>
          <a:p>
            <a:pPr marL="0" indent="0">
              <a:buNone/>
            </a:pPr>
            <a:r>
              <a:rPr lang="en-US" sz="2400" u="sng" dirty="0"/>
              <a:t>CMS</a:t>
            </a:r>
          </a:p>
          <a:p>
            <a:pPr marL="0" indent="0">
              <a:buNone/>
            </a:pPr>
            <a:r>
              <a:rPr lang="en-US" sz="2400" dirty="0"/>
              <a:t>Kristin Borowski: </a:t>
            </a:r>
            <a:r>
              <a:rPr lang="en-US" sz="2400" dirty="0">
                <a:hlinkClick r:id="rId4"/>
              </a:rPr>
              <a:t>Kristin.Borowski@cms.hhs.gov</a:t>
            </a:r>
            <a:endParaRPr lang="en-US" sz="2400" dirty="0"/>
          </a:p>
          <a:p>
            <a:pPr marL="0" indent="0">
              <a:buNone/>
            </a:pPr>
            <a:r>
              <a:rPr lang="en-US" sz="2400" dirty="0"/>
              <a:t>Kim Kufel: </a:t>
            </a:r>
            <a:r>
              <a:rPr lang="en-US" sz="2400" dirty="0">
                <a:hlinkClick r:id="rId5"/>
              </a:rPr>
              <a:t>Kimberly.Kufel@cms.hhs.gov</a:t>
            </a:r>
            <a:r>
              <a:rPr lang="en-US" sz="2400" dirty="0"/>
              <a:t> </a:t>
            </a:r>
          </a:p>
          <a:p>
            <a:pPr marL="0" indent="0">
              <a:buNone/>
            </a:pPr>
            <a:endParaRPr lang="en-US" sz="2400" dirty="0"/>
          </a:p>
          <a:p>
            <a:pPr marL="0" indent="0">
              <a:buNone/>
            </a:pPr>
            <a:r>
              <a:rPr lang="en-US" sz="2400" dirty="0"/>
              <a:t> </a:t>
            </a:r>
          </a:p>
        </p:txBody>
      </p:sp>
      <p:sp>
        <p:nvSpPr>
          <p:cNvPr id="5" name="Title 4"/>
          <p:cNvSpPr txBox="1">
            <a:spLocks/>
          </p:cNvSpPr>
          <p:nvPr/>
        </p:nvSpPr>
        <p:spPr>
          <a:xfrm>
            <a:off x="0" y="685799"/>
            <a:ext cx="9144000" cy="1015481"/>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Tree>
    <p:extLst>
      <p:ext uri="{BB962C8B-B14F-4D97-AF65-F5344CB8AC3E}">
        <p14:creationId xmlns:p14="http://schemas.microsoft.com/office/powerpoint/2010/main" val="14122695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Development</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Blueprint</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3</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3</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3</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3</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3</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3</a:t>
            </a:fld>
            <a:endParaRPr lang="en-US" sz="1200" dirty="0">
              <a:latin typeface="Arial" charset="0"/>
            </a:endParaRPr>
          </a:p>
        </p:txBody>
      </p:sp>
      <p:sp>
        <p:nvSpPr>
          <p:cNvPr id="14" name="Slide Number Placeholder 3"/>
          <p:cNvSpPr>
            <a:spLocks noGrp="1"/>
          </p:cNvSpPr>
          <p:nvPr>
            <p:ph type="sldNum" sz="quarter" idx="10"/>
          </p:nvPr>
        </p:nvSpPr>
        <p:spPr>
          <a:xfrm>
            <a:off x="228600" y="6477000"/>
            <a:ext cx="457200" cy="381000"/>
          </a:xfrm>
        </p:spPr>
        <p:txBody>
          <a:bodyPr/>
          <a:lstStyle/>
          <a:p>
            <a:fld id="{47DEA827-53BF-B043-A2B1-612B3A58817A}" type="slidenum">
              <a:rPr lang="en-US" smtClean="0"/>
              <a:pPr/>
              <a:t>3</a:t>
            </a:fld>
            <a:endParaRPr lang="en-US" sz="1200" dirty="0">
              <a:solidFill>
                <a:schemeClr val="tx1"/>
              </a:solidFill>
            </a:endParaRPr>
          </a:p>
        </p:txBody>
      </p:sp>
      <p:pic>
        <p:nvPicPr>
          <p:cNvPr id="16" name="Picture 15" descr="screenshot Blueprint for the CMS Measures Management System" title="Blueprint for the CMS Measures Management System"/>
          <p:cNvPicPr>
            <a:picLocks noChangeAspect="1"/>
          </p:cNvPicPr>
          <p:nvPr/>
        </p:nvPicPr>
        <p:blipFill rotWithShape="1">
          <a:blip r:embed="rId3"/>
          <a:srcRect l="40755" t="18221" r="27293" b="7691"/>
          <a:stretch/>
        </p:blipFill>
        <p:spPr>
          <a:xfrm>
            <a:off x="5257800" y="1897063"/>
            <a:ext cx="3657600" cy="4770437"/>
          </a:xfrm>
          <a:prstGeom prst="rect">
            <a:avLst/>
          </a:prstGeom>
          <a:ln w="3175">
            <a:solidFill>
              <a:schemeClr val="tx1"/>
            </a:solidFill>
          </a:ln>
        </p:spPr>
      </p:pic>
      <p:sp>
        <p:nvSpPr>
          <p:cNvPr id="17" name="Rectangle 3"/>
          <p:cNvSpPr txBox="1">
            <a:spLocks noChangeArrowheads="1"/>
          </p:cNvSpPr>
          <p:nvPr/>
        </p:nvSpPr>
        <p:spPr bwMode="auto">
          <a:xfrm>
            <a:off x="0" y="1752600"/>
            <a:ext cx="5105400" cy="358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6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200">
                <a:solidFill>
                  <a:schemeClr val="tx1"/>
                </a:solidFill>
                <a:latin typeface="+mn-lt"/>
                <a:ea typeface="+mn-ea"/>
              </a:defRPr>
            </a:lvl2pPr>
            <a:lvl3pPr marL="1085850" indent="-228600" algn="l" rtl="0" eaLnBrk="0" fontAlgn="base" hangingPunct="0">
              <a:spcBef>
                <a:spcPct val="20000"/>
              </a:spcBef>
              <a:spcAft>
                <a:spcPct val="0"/>
              </a:spcAft>
              <a:buFont typeface="Times" charset="0"/>
              <a:buChar char="•"/>
              <a:defRPr sz="2000">
                <a:solidFill>
                  <a:schemeClr val="tx1"/>
                </a:solidFill>
                <a:latin typeface="+mn-lt"/>
                <a:ea typeface="+mn-ea"/>
              </a:defRPr>
            </a:lvl3pPr>
            <a:lvl4pPr marL="1428750" indent="-228600" algn="l" rtl="0" eaLnBrk="0" fontAlgn="base" hangingPunct="0">
              <a:spcBef>
                <a:spcPct val="20000"/>
              </a:spcBef>
              <a:spcAft>
                <a:spcPct val="0"/>
              </a:spcAft>
              <a:buChar char="–"/>
              <a:defRPr>
                <a:solidFill>
                  <a:schemeClr val="tx1"/>
                </a:solidFill>
                <a:latin typeface="+mn-lt"/>
                <a:ea typeface="+mn-ea"/>
              </a:defRPr>
            </a:lvl4pPr>
            <a:lvl5pPr marL="1771650" indent="-228600" algn="l" rtl="0" eaLnBrk="0" fontAlgn="base" hangingPunct="0">
              <a:spcBef>
                <a:spcPct val="20000"/>
              </a:spcBef>
              <a:spcAft>
                <a:spcPct val="0"/>
              </a:spcAft>
              <a:buFont typeface="Wingdings" charset="0"/>
              <a:buChar char="§"/>
              <a:defRPr sz="1600">
                <a:solidFill>
                  <a:schemeClr val="tx1"/>
                </a:solidFill>
                <a:latin typeface="+mn-lt"/>
                <a:ea typeface="+mn-ea"/>
              </a:defRPr>
            </a:lvl5pPr>
            <a:lvl6pPr marL="2228850" indent="-228600" algn="l" rtl="0" fontAlgn="base">
              <a:spcBef>
                <a:spcPct val="20000"/>
              </a:spcBef>
              <a:spcAft>
                <a:spcPct val="0"/>
              </a:spcAft>
              <a:buFont typeface="Wingdings" charset="0"/>
              <a:buChar char="§"/>
              <a:defRPr sz="1600">
                <a:solidFill>
                  <a:schemeClr val="bg2"/>
                </a:solidFill>
                <a:latin typeface="+mn-lt"/>
                <a:ea typeface="+mn-ea"/>
              </a:defRPr>
            </a:lvl6pPr>
            <a:lvl7pPr marL="2686050" indent="-228600" algn="l" rtl="0" fontAlgn="base">
              <a:spcBef>
                <a:spcPct val="20000"/>
              </a:spcBef>
              <a:spcAft>
                <a:spcPct val="0"/>
              </a:spcAft>
              <a:buFont typeface="Wingdings" charset="0"/>
              <a:buChar char="§"/>
              <a:defRPr sz="1600">
                <a:solidFill>
                  <a:schemeClr val="bg2"/>
                </a:solidFill>
                <a:latin typeface="+mn-lt"/>
                <a:ea typeface="+mn-ea"/>
              </a:defRPr>
            </a:lvl7pPr>
            <a:lvl8pPr marL="3143250" indent="-228600" algn="l" rtl="0" fontAlgn="base">
              <a:spcBef>
                <a:spcPct val="20000"/>
              </a:spcBef>
              <a:spcAft>
                <a:spcPct val="0"/>
              </a:spcAft>
              <a:buFont typeface="Wingdings" charset="0"/>
              <a:buChar char="§"/>
              <a:defRPr sz="1600">
                <a:solidFill>
                  <a:schemeClr val="bg2"/>
                </a:solidFill>
                <a:latin typeface="+mn-lt"/>
                <a:ea typeface="+mn-ea"/>
              </a:defRPr>
            </a:lvl8pPr>
            <a:lvl9pPr marL="3600450" indent="-228600" algn="l" rtl="0" fontAlgn="base">
              <a:spcBef>
                <a:spcPct val="20000"/>
              </a:spcBef>
              <a:spcAft>
                <a:spcPct val="0"/>
              </a:spcAft>
              <a:buFont typeface="Wingdings" charset="0"/>
              <a:buChar char="§"/>
              <a:defRPr sz="1600">
                <a:solidFill>
                  <a:schemeClr val="bg2"/>
                </a:solidFill>
                <a:latin typeface="+mn-lt"/>
                <a:ea typeface="+mn-ea"/>
              </a:defRPr>
            </a:lvl9pPr>
          </a:lstStyle>
          <a:p>
            <a:pPr marL="400050" lvl="1" indent="0" eaLnBrk="1" hangingPunct="1">
              <a:buFontTx/>
              <a:buNone/>
              <a:defRPr/>
            </a:pPr>
            <a:r>
              <a:rPr lang="en-US" sz="3200" kern="0" dirty="0">
                <a:cs typeface="+mn-cs"/>
              </a:rPr>
              <a:t>The Measures Management System (MMS) provides best practices and tools for testing measures both on MMS website and in the Blueprint</a:t>
            </a:r>
          </a:p>
          <a:p>
            <a:pPr marL="400050" lvl="1" indent="0" eaLnBrk="1" hangingPunct="1">
              <a:buFontTx/>
              <a:buNone/>
              <a:defRPr/>
            </a:pPr>
            <a:endParaRPr lang="en-US" sz="3200" kern="0" dirty="0">
              <a:cs typeface="+mn-cs"/>
            </a:endParaRPr>
          </a:p>
        </p:txBody>
      </p:sp>
      <p:sp>
        <p:nvSpPr>
          <p:cNvPr id="19" name="Rectangle 18"/>
          <p:cNvSpPr/>
          <p:nvPr/>
        </p:nvSpPr>
        <p:spPr>
          <a:xfrm>
            <a:off x="-31532" y="5344510"/>
            <a:ext cx="5136931" cy="1015663"/>
          </a:xfrm>
          <a:prstGeom prst="rect">
            <a:avLst/>
          </a:prstGeom>
        </p:spPr>
        <p:txBody>
          <a:bodyPr wrap="square">
            <a:spAutoFit/>
          </a:bodyPr>
          <a:lstStyle/>
          <a:p>
            <a:pPr marL="400050" lvl="1" indent="0" eaLnBrk="1" hangingPunct="1">
              <a:buFontTx/>
              <a:buNone/>
              <a:defRPr/>
            </a:pPr>
            <a:r>
              <a:rPr lang="en-US" sz="2000" kern="0" dirty="0">
                <a:latin typeface="+mj-lt"/>
                <a:hlinkClick r:id="rId4" tooltip="hyperlink to MMS website"/>
              </a:rPr>
              <a:t>https://www.cms.gov/Medicare/Quality-Initiatives-Patient-Assessment-Instruments/MMS/index.html </a:t>
            </a:r>
            <a:endParaRPr lang="en-US" sz="2000" kern="0" dirty="0">
              <a:latin typeface="+mj-lt"/>
            </a:endParaRPr>
          </a:p>
        </p:txBody>
      </p:sp>
    </p:spTree>
    <p:extLst>
      <p:ext uri="{BB962C8B-B14F-4D97-AF65-F5344CB8AC3E}">
        <p14:creationId xmlns:p14="http://schemas.microsoft.com/office/powerpoint/2010/main" val="2142932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Development</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Lifecycle</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4</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4</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4</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4</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4</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4</a:t>
            </a:fld>
            <a:endParaRPr lang="en-US" sz="1200" dirty="0">
              <a:latin typeface="Arial" charset="0"/>
            </a:endParaRPr>
          </a:p>
        </p:txBody>
      </p:sp>
      <p:grpSp>
        <p:nvGrpSpPr>
          <p:cNvPr id="16" name="Group 15" descr="The cyclical set of processes has conceptualization in the center, and specification, testing, implementation, and maintenance, use, and validation in a circle around conceptualization" title="Measure Development Lifecycle"/>
          <p:cNvGrpSpPr/>
          <p:nvPr/>
        </p:nvGrpSpPr>
        <p:grpSpPr>
          <a:xfrm>
            <a:off x="1447800" y="1978089"/>
            <a:ext cx="6442274" cy="4523273"/>
            <a:chOff x="1666466" y="3124201"/>
            <a:chExt cx="5569347" cy="3209919"/>
          </a:xfrm>
        </p:grpSpPr>
        <p:sp>
          <p:nvSpPr>
            <p:cNvPr id="19" name="Rectangle 18">
              <a:hlinkClick r:id="rId3" action="ppaction://hlinksldjump"/>
            </p:cNvPr>
            <p:cNvSpPr/>
            <p:nvPr/>
          </p:nvSpPr>
          <p:spPr bwMode="auto">
            <a:xfrm>
              <a:off x="3733800" y="4343399"/>
              <a:ext cx="1447800" cy="762000"/>
            </a:xfrm>
            <a:prstGeom prst="rect">
              <a:avLst/>
            </a:prstGeom>
            <a:gradFill>
              <a:gsLst>
                <a:gs pos="78000">
                  <a:schemeClr val="accent2">
                    <a:lumMod val="60000"/>
                    <a:lumOff val="40000"/>
                  </a:schemeClr>
                </a:gs>
                <a:gs pos="0">
                  <a:schemeClr val="accent6">
                    <a:lumMod val="20000"/>
                    <a:lumOff val="80000"/>
                  </a:schemeClr>
                </a:gs>
              </a:gsLst>
              <a:lin ang="5400000" scaled="1"/>
            </a:gradFill>
            <a:ln w="9525" cap="sq" cmpd="sng" algn="ctr">
              <a:noFill/>
              <a:prstDash val="solid"/>
              <a:bevel/>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Narrow" panose="020B0606020202030204" pitchFamily="34" charset="0"/>
                  <a:ea typeface="Verdana" panose="020B0604030504040204" pitchFamily="34" charset="0"/>
                  <a:cs typeface="Verdana" panose="020B0604030504040204" pitchFamily="34" charset="0"/>
                </a:rPr>
                <a:t>Conceptualization</a:t>
              </a:r>
            </a:p>
          </p:txBody>
        </p:sp>
        <p:sp>
          <p:nvSpPr>
            <p:cNvPr id="23" name="Rectangle 22">
              <a:hlinkClick r:id="rId4" action="ppaction://hlinksldjump"/>
            </p:cNvPr>
            <p:cNvSpPr/>
            <p:nvPr/>
          </p:nvSpPr>
          <p:spPr bwMode="auto">
            <a:xfrm>
              <a:off x="5788013" y="4343399"/>
              <a:ext cx="1447800" cy="762000"/>
            </a:xfrm>
            <a:prstGeom prst="rect">
              <a:avLst/>
            </a:prstGeom>
            <a:gradFill>
              <a:gsLst>
                <a:gs pos="78000">
                  <a:schemeClr val="accent2">
                    <a:lumMod val="60000"/>
                    <a:lumOff val="40000"/>
                  </a:schemeClr>
                </a:gs>
                <a:gs pos="0">
                  <a:schemeClr val="accent6">
                    <a:lumMod val="20000"/>
                    <a:lumOff val="80000"/>
                  </a:schemeClr>
                </a:gs>
              </a:gsLst>
              <a:lin ang="5400000" scaled="1"/>
            </a:gradFill>
            <a:ln w="9525" cap="sq" cmpd="sng" algn="ctr">
              <a:noFill/>
              <a:prstDash val="solid"/>
              <a:bevel/>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US" sz="1400" dirty="0">
                  <a:solidFill>
                    <a:srgbClr val="000000"/>
                  </a:solidFill>
                  <a:latin typeface="Arial Narrow" panose="020B0606020202030204" pitchFamily="34" charset="0"/>
                  <a:ea typeface="Verdana" panose="020B0604030504040204" pitchFamily="34" charset="0"/>
                  <a:cs typeface="Verdana" panose="020B0604030504040204" pitchFamily="34" charset="0"/>
                </a:rPr>
                <a:t>Testing</a:t>
              </a:r>
            </a:p>
          </p:txBody>
        </p:sp>
        <p:sp>
          <p:nvSpPr>
            <p:cNvPr id="24" name="Rectangle 23">
              <a:hlinkClick r:id="rId5" action="ppaction://hlinksldjump"/>
            </p:cNvPr>
            <p:cNvSpPr/>
            <p:nvPr/>
          </p:nvSpPr>
          <p:spPr bwMode="auto">
            <a:xfrm>
              <a:off x="1666466" y="4343399"/>
              <a:ext cx="1447800" cy="762000"/>
            </a:xfrm>
            <a:prstGeom prst="rect">
              <a:avLst/>
            </a:prstGeom>
            <a:gradFill>
              <a:gsLst>
                <a:gs pos="78000">
                  <a:schemeClr val="accent2">
                    <a:lumMod val="60000"/>
                    <a:lumOff val="40000"/>
                  </a:schemeClr>
                </a:gs>
                <a:gs pos="0">
                  <a:schemeClr val="accent6">
                    <a:lumMod val="20000"/>
                    <a:lumOff val="80000"/>
                  </a:schemeClr>
                </a:gs>
              </a:gsLst>
              <a:lin ang="5400000" scaled="1"/>
            </a:gradFill>
            <a:ln w="9525" cap="sq" cmpd="sng" algn="ctr">
              <a:noFill/>
              <a:prstDash val="solid"/>
              <a:bevel/>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US" sz="1400" dirty="0">
                  <a:solidFill>
                    <a:srgbClr val="000000"/>
                  </a:solidFill>
                  <a:latin typeface="Arial Narrow" panose="020B0606020202030204" pitchFamily="34" charset="0"/>
                  <a:ea typeface="Verdana" panose="020B0604030504040204" pitchFamily="34" charset="0"/>
                  <a:cs typeface="Verdana" panose="020B0604030504040204" pitchFamily="34" charset="0"/>
                </a:rPr>
                <a:t>Maintenance, Use &amp; Validation</a:t>
              </a:r>
            </a:p>
          </p:txBody>
        </p:sp>
        <p:sp>
          <p:nvSpPr>
            <p:cNvPr id="26" name="Rectangle 25">
              <a:hlinkClick r:id="rId6" action="ppaction://hlinksldjump"/>
            </p:cNvPr>
            <p:cNvSpPr/>
            <p:nvPr/>
          </p:nvSpPr>
          <p:spPr bwMode="auto">
            <a:xfrm>
              <a:off x="3733800" y="5572120"/>
              <a:ext cx="1447800" cy="762000"/>
            </a:xfrm>
            <a:prstGeom prst="rect">
              <a:avLst/>
            </a:prstGeom>
            <a:gradFill>
              <a:gsLst>
                <a:gs pos="78000">
                  <a:schemeClr val="accent2">
                    <a:lumMod val="60000"/>
                    <a:lumOff val="40000"/>
                  </a:schemeClr>
                </a:gs>
                <a:gs pos="0">
                  <a:schemeClr val="accent6">
                    <a:lumMod val="20000"/>
                    <a:lumOff val="80000"/>
                  </a:schemeClr>
                </a:gs>
              </a:gsLst>
              <a:lin ang="5400000" scaled="1"/>
            </a:gradFill>
            <a:ln w="9525" cap="sq" cmpd="sng" algn="ctr">
              <a:noFill/>
              <a:prstDash val="solid"/>
              <a:bevel/>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US" sz="1400" dirty="0">
                  <a:solidFill>
                    <a:srgbClr val="000000"/>
                  </a:solidFill>
                  <a:latin typeface="Arial Narrow" panose="020B0606020202030204" pitchFamily="34" charset="0"/>
                  <a:ea typeface="Verdana" panose="020B0604030504040204" pitchFamily="34" charset="0"/>
                  <a:cs typeface="Verdana" panose="020B0604030504040204" pitchFamily="34" charset="0"/>
                </a:rPr>
                <a:t>Implementation</a:t>
              </a:r>
            </a:p>
          </p:txBody>
        </p:sp>
        <p:sp>
          <p:nvSpPr>
            <p:cNvPr id="30" name="Arrow: Right 29"/>
            <p:cNvSpPr/>
            <p:nvPr/>
          </p:nvSpPr>
          <p:spPr bwMode="auto">
            <a:xfrm rot="2957190">
              <a:off x="5225837" y="3797597"/>
              <a:ext cx="730467" cy="341808"/>
            </a:xfrm>
            <a:prstGeom prst="rightArrow">
              <a:avLst/>
            </a:prstGeom>
            <a:solidFill>
              <a:srgbClr val="0070C0"/>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1" name="Rectangle 30">
              <a:hlinkClick r:id="rId7" action="ppaction://hlinksldjump"/>
            </p:cNvPr>
            <p:cNvSpPr/>
            <p:nvPr/>
          </p:nvSpPr>
          <p:spPr bwMode="auto">
            <a:xfrm>
              <a:off x="3733800" y="3124201"/>
              <a:ext cx="1447800" cy="762000"/>
            </a:xfrm>
            <a:prstGeom prst="rect">
              <a:avLst/>
            </a:prstGeom>
            <a:gradFill>
              <a:gsLst>
                <a:gs pos="78000">
                  <a:schemeClr val="accent2">
                    <a:lumMod val="60000"/>
                    <a:lumOff val="40000"/>
                  </a:schemeClr>
                </a:gs>
                <a:gs pos="0">
                  <a:schemeClr val="accent6">
                    <a:lumMod val="20000"/>
                    <a:lumOff val="80000"/>
                  </a:schemeClr>
                </a:gs>
              </a:gsLst>
              <a:lin ang="5400000" scaled="1"/>
            </a:gradFill>
            <a:ln w="9525" cap="sq" cmpd="sng" algn="ctr">
              <a:noFill/>
              <a:prstDash val="solid"/>
              <a:bevel/>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US" sz="1400" dirty="0">
                  <a:solidFill>
                    <a:srgbClr val="000000"/>
                  </a:solidFill>
                  <a:latin typeface="Arial Narrow" panose="020B0606020202030204" pitchFamily="34" charset="0"/>
                  <a:ea typeface="Verdana" panose="020B0604030504040204" pitchFamily="34" charset="0"/>
                  <a:cs typeface="Verdana" panose="020B0604030504040204" pitchFamily="34" charset="0"/>
                </a:rPr>
                <a:t>Specification</a:t>
              </a:r>
            </a:p>
          </p:txBody>
        </p:sp>
        <p:sp>
          <p:nvSpPr>
            <p:cNvPr id="32" name="Arrow: Right 31"/>
            <p:cNvSpPr/>
            <p:nvPr/>
          </p:nvSpPr>
          <p:spPr bwMode="auto">
            <a:xfrm rot="8350132">
              <a:off x="5225307" y="5329596"/>
              <a:ext cx="730467" cy="341808"/>
            </a:xfrm>
            <a:prstGeom prst="rightArrow">
              <a:avLst/>
            </a:prstGeom>
            <a:solidFill>
              <a:srgbClr val="0070C0"/>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3" name="Arrow: Right 32"/>
            <p:cNvSpPr/>
            <p:nvPr/>
          </p:nvSpPr>
          <p:spPr bwMode="auto">
            <a:xfrm rot="13249868" flipV="1">
              <a:off x="2948303" y="5283559"/>
              <a:ext cx="730467" cy="341808"/>
            </a:xfrm>
            <a:prstGeom prst="rightArrow">
              <a:avLst/>
            </a:prstGeom>
            <a:solidFill>
              <a:srgbClr val="0070C0"/>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4" name="Arrow: Right 33"/>
            <p:cNvSpPr/>
            <p:nvPr/>
          </p:nvSpPr>
          <p:spPr bwMode="auto">
            <a:xfrm rot="19146001" flipV="1">
              <a:off x="2934449" y="3788174"/>
              <a:ext cx="759295" cy="341808"/>
            </a:xfrm>
            <a:prstGeom prst="rightArrow">
              <a:avLst/>
            </a:prstGeom>
            <a:solidFill>
              <a:srgbClr val="0070C0"/>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5" name="Arrow: Up-Down 34"/>
            <p:cNvSpPr/>
            <p:nvPr/>
          </p:nvSpPr>
          <p:spPr bwMode="auto">
            <a:xfrm>
              <a:off x="4342269" y="3883244"/>
              <a:ext cx="251710" cy="460152"/>
            </a:xfrm>
            <a:prstGeom prst="upDownArrow">
              <a:avLst/>
            </a:prstGeom>
            <a:pattFill prst="smCheck">
              <a:fgClr>
                <a:schemeClr val="accent2">
                  <a:lumMod val="20000"/>
                  <a:lumOff val="80000"/>
                </a:schemeClr>
              </a:fgClr>
              <a:bgClr>
                <a:schemeClr val="bg1"/>
              </a:bgClr>
            </a:pattFill>
            <a:ln w="9525" cap="rnd" cmpd="sng" algn="ctr">
              <a:solidFill>
                <a:schemeClr val="bg1">
                  <a:lumMod val="5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6" name="Arrow: Up-Down 35"/>
            <p:cNvSpPr/>
            <p:nvPr/>
          </p:nvSpPr>
          <p:spPr bwMode="auto">
            <a:xfrm>
              <a:off x="4342269" y="5111968"/>
              <a:ext cx="251710" cy="460152"/>
            </a:xfrm>
            <a:prstGeom prst="upDownArrow">
              <a:avLst/>
            </a:prstGeom>
            <a:pattFill prst="smCheck">
              <a:fgClr>
                <a:schemeClr val="accent2">
                  <a:lumMod val="20000"/>
                  <a:lumOff val="80000"/>
                </a:schemeClr>
              </a:fgClr>
              <a:bgClr>
                <a:schemeClr val="bg1"/>
              </a:bgClr>
            </a:pattFill>
            <a:ln w="9525" cap="rnd" cmpd="sng" algn="ctr">
              <a:solidFill>
                <a:schemeClr val="bg1">
                  <a:lumMod val="5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7" name="Arrow: Up-Down 36"/>
            <p:cNvSpPr/>
            <p:nvPr/>
          </p:nvSpPr>
          <p:spPr bwMode="auto">
            <a:xfrm rot="5400000">
              <a:off x="5358951" y="4431356"/>
              <a:ext cx="251710" cy="606413"/>
            </a:xfrm>
            <a:prstGeom prst="upDownArrow">
              <a:avLst/>
            </a:prstGeom>
            <a:pattFill prst="smCheck">
              <a:fgClr>
                <a:schemeClr val="accent2">
                  <a:lumMod val="20000"/>
                  <a:lumOff val="80000"/>
                </a:schemeClr>
              </a:fgClr>
              <a:bgClr>
                <a:schemeClr val="bg1"/>
              </a:bgClr>
            </a:pattFill>
            <a:ln w="9525" cap="rnd" cmpd="sng" algn="ctr">
              <a:solidFill>
                <a:schemeClr val="bg1">
                  <a:lumMod val="5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8" name="Arrow: Up-Down 37"/>
            <p:cNvSpPr/>
            <p:nvPr/>
          </p:nvSpPr>
          <p:spPr bwMode="auto">
            <a:xfrm rot="5400000">
              <a:off x="3298178" y="4431356"/>
              <a:ext cx="251710" cy="606413"/>
            </a:xfrm>
            <a:prstGeom prst="upDownArrow">
              <a:avLst/>
            </a:prstGeom>
            <a:pattFill prst="smCheck">
              <a:fgClr>
                <a:schemeClr val="accent2">
                  <a:lumMod val="20000"/>
                  <a:lumOff val="80000"/>
                </a:schemeClr>
              </a:fgClr>
              <a:bgClr>
                <a:schemeClr val="bg1"/>
              </a:bgClr>
            </a:pattFill>
            <a:ln w="9525" cap="rnd" cmpd="sng" algn="ctr">
              <a:solidFill>
                <a:schemeClr val="bg1">
                  <a:lumMod val="5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grpSp>
    </p:spTree>
    <p:extLst>
      <p:ext uri="{BB962C8B-B14F-4D97-AF65-F5344CB8AC3E}">
        <p14:creationId xmlns:p14="http://schemas.microsoft.com/office/powerpoint/2010/main" val="287017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Development</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Testing</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5</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5</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5</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5</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5</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5</a:t>
            </a:fld>
            <a:endParaRPr lang="en-US" sz="1200" dirty="0">
              <a:latin typeface="Arial" charset="0"/>
            </a:endParaRPr>
          </a:p>
        </p:txBody>
      </p:sp>
      <p:grpSp>
        <p:nvGrpSpPr>
          <p:cNvPr id="16" name="Group 15" descr="The cyclical set of processes has conceptualization in the center, and specification, testing, implementation, and maintenance, use, and validation in a circle around conceptualization" title="Measure Development Lifecycle"/>
          <p:cNvGrpSpPr/>
          <p:nvPr/>
        </p:nvGrpSpPr>
        <p:grpSpPr>
          <a:xfrm>
            <a:off x="4324144" y="2335762"/>
            <a:ext cx="4404130" cy="3455438"/>
            <a:chOff x="1666466" y="3124201"/>
            <a:chExt cx="5569347" cy="3209919"/>
          </a:xfrm>
        </p:grpSpPr>
        <p:sp>
          <p:nvSpPr>
            <p:cNvPr id="19" name="Rectangle 18">
              <a:hlinkClick r:id="rId3" action="ppaction://hlinksldjump"/>
            </p:cNvPr>
            <p:cNvSpPr/>
            <p:nvPr/>
          </p:nvSpPr>
          <p:spPr bwMode="auto">
            <a:xfrm>
              <a:off x="3733800" y="4343399"/>
              <a:ext cx="1447800" cy="762000"/>
            </a:xfrm>
            <a:prstGeom prst="rect">
              <a:avLst/>
            </a:prstGeom>
            <a:gradFill>
              <a:gsLst>
                <a:gs pos="78000">
                  <a:schemeClr val="accent2">
                    <a:lumMod val="60000"/>
                    <a:lumOff val="40000"/>
                  </a:schemeClr>
                </a:gs>
                <a:gs pos="0">
                  <a:schemeClr val="accent6">
                    <a:lumMod val="20000"/>
                    <a:lumOff val="80000"/>
                  </a:schemeClr>
                </a:gs>
              </a:gsLst>
              <a:lin ang="5400000" scaled="1"/>
            </a:gradFill>
            <a:ln w="9525" cap="sq" cmpd="sng" algn="ctr">
              <a:noFill/>
              <a:prstDash val="solid"/>
              <a:bevel/>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Arial Narrow" panose="020B0606020202030204" pitchFamily="34" charset="0"/>
                  <a:ea typeface="Verdana" panose="020B0604030504040204" pitchFamily="34" charset="0"/>
                  <a:cs typeface="Verdana" panose="020B0604030504040204" pitchFamily="34" charset="0"/>
                </a:rPr>
                <a:t>Conceptualization</a:t>
              </a:r>
            </a:p>
          </p:txBody>
        </p:sp>
        <p:sp>
          <p:nvSpPr>
            <p:cNvPr id="23" name="Rectangle 22">
              <a:hlinkClick r:id="rId4" action="ppaction://hlinksldjump"/>
            </p:cNvPr>
            <p:cNvSpPr/>
            <p:nvPr/>
          </p:nvSpPr>
          <p:spPr bwMode="auto">
            <a:xfrm>
              <a:off x="5788013" y="4343399"/>
              <a:ext cx="1447800" cy="762000"/>
            </a:xfrm>
            <a:prstGeom prst="rect">
              <a:avLst/>
            </a:prstGeom>
            <a:gradFill>
              <a:gsLst>
                <a:gs pos="78000">
                  <a:schemeClr val="accent2">
                    <a:lumMod val="60000"/>
                    <a:lumOff val="40000"/>
                  </a:schemeClr>
                </a:gs>
                <a:gs pos="0">
                  <a:schemeClr val="accent6">
                    <a:lumMod val="20000"/>
                    <a:lumOff val="80000"/>
                  </a:schemeClr>
                </a:gs>
              </a:gsLst>
              <a:lin ang="5400000" scaled="1"/>
            </a:gradFill>
            <a:ln w="9525" cap="sq" cmpd="sng" algn="ctr">
              <a:noFill/>
              <a:prstDash val="solid"/>
              <a:bevel/>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US" sz="1400" dirty="0">
                  <a:solidFill>
                    <a:srgbClr val="000000"/>
                  </a:solidFill>
                  <a:latin typeface="Arial Narrow" panose="020B0606020202030204" pitchFamily="34" charset="0"/>
                  <a:ea typeface="Verdana" panose="020B0604030504040204" pitchFamily="34" charset="0"/>
                  <a:cs typeface="Verdana" panose="020B0604030504040204" pitchFamily="34" charset="0"/>
                </a:rPr>
                <a:t>Testing</a:t>
              </a:r>
            </a:p>
          </p:txBody>
        </p:sp>
        <p:sp>
          <p:nvSpPr>
            <p:cNvPr id="24" name="Rectangle 23">
              <a:hlinkClick r:id="rId5" action="ppaction://hlinksldjump"/>
            </p:cNvPr>
            <p:cNvSpPr/>
            <p:nvPr/>
          </p:nvSpPr>
          <p:spPr bwMode="auto">
            <a:xfrm>
              <a:off x="1666466" y="4343399"/>
              <a:ext cx="1447800" cy="762000"/>
            </a:xfrm>
            <a:prstGeom prst="rect">
              <a:avLst/>
            </a:prstGeom>
            <a:gradFill>
              <a:gsLst>
                <a:gs pos="78000">
                  <a:schemeClr val="accent2">
                    <a:lumMod val="60000"/>
                    <a:lumOff val="40000"/>
                  </a:schemeClr>
                </a:gs>
                <a:gs pos="0">
                  <a:schemeClr val="accent6">
                    <a:lumMod val="20000"/>
                    <a:lumOff val="80000"/>
                  </a:schemeClr>
                </a:gs>
              </a:gsLst>
              <a:lin ang="5400000" scaled="1"/>
            </a:gradFill>
            <a:ln w="9525" cap="sq" cmpd="sng" algn="ctr">
              <a:noFill/>
              <a:prstDash val="solid"/>
              <a:bevel/>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US" sz="1400" dirty="0">
                  <a:solidFill>
                    <a:srgbClr val="000000"/>
                  </a:solidFill>
                  <a:latin typeface="Arial Narrow" panose="020B0606020202030204" pitchFamily="34" charset="0"/>
                  <a:ea typeface="Verdana" panose="020B0604030504040204" pitchFamily="34" charset="0"/>
                  <a:cs typeface="Verdana" panose="020B0604030504040204" pitchFamily="34" charset="0"/>
                </a:rPr>
                <a:t>Maintenance, Use &amp; Validation</a:t>
              </a:r>
            </a:p>
          </p:txBody>
        </p:sp>
        <p:sp>
          <p:nvSpPr>
            <p:cNvPr id="26" name="Rectangle 25">
              <a:hlinkClick r:id="rId6" action="ppaction://hlinksldjump"/>
            </p:cNvPr>
            <p:cNvSpPr/>
            <p:nvPr/>
          </p:nvSpPr>
          <p:spPr bwMode="auto">
            <a:xfrm>
              <a:off x="3733799" y="5572120"/>
              <a:ext cx="1618716" cy="762000"/>
            </a:xfrm>
            <a:prstGeom prst="rect">
              <a:avLst/>
            </a:prstGeom>
            <a:gradFill>
              <a:gsLst>
                <a:gs pos="78000">
                  <a:schemeClr val="accent2">
                    <a:lumMod val="60000"/>
                    <a:lumOff val="40000"/>
                  </a:schemeClr>
                </a:gs>
                <a:gs pos="0">
                  <a:schemeClr val="accent6">
                    <a:lumMod val="20000"/>
                    <a:lumOff val="80000"/>
                  </a:schemeClr>
                </a:gs>
              </a:gsLst>
              <a:lin ang="5400000" scaled="1"/>
            </a:gradFill>
            <a:ln w="9525" cap="sq" cmpd="sng" algn="ctr">
              <a:noFill/>
              <a:prstDash val="solid"/>
              <a:bevel/>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US" sz="1400" dirty="0">
                  <a:solidFill>
                    <a:srgbClr val="000000"/>
                  </a:solidFill>
                  <a:latin typeface="Arial Narrow" panose="020B0606020202030204" pitchFamily="34" charset="0"/>
                  <a:ea typeface="Verdana" panose="020B0604030504040204" pitchFamily="34" charset="0"/>
                  <a:cs typeface="Verdana" panose="020B0604030504040204" pitchFamily="34" charset="0"/>
                </a:rPr>
                <a:t>Implementation</a:t>
              </a:r>
            </a:p>
          </p:txBody>
        </p:sp>
        <p:sp>
          <p:nvSpPr>
            <p:cNvPr id="30" name="Arrow: Right 29"/>
            <p:cNvSpPr/>
            <p:nvPr/>
          </p:nvSpPr>
          <p:spPr bwMode="auto">
            <a:xfrm rot="2957190">
              <a:off x="5225837" y="3797597"/>
              <a:ext cx="730467" cy="341808"/>
            </a:xfrm>
            <a:prstGeom prst="rightArrow">
              <a:avLst/>
            </a:prstGeom>
            <a:solidFill>
              <a:srgbClr val="0070C0"/>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1" name="Rectangle 30">
              <a:hlinkClick r:id="rId7" action="ppaction://hlinksldjump"/>
            </p:cNvPr>
            <p:cNvSpPr/>
            <p:nvPr/>
          </p:nvSpPr>
          <p:spPr bwMode="auto">
            <a:xfrm>
              <a:off x="3733800" y="3124201"/>
              <a:ext cx="1447800" cy="762000"/>
            </a:xfrm>
            <a:prstGeom prst="rect">
              <a:avLst/>
            </a:prstGeom>
            <a:gradFill>
              <a:gsLst>
                <a:gs pos="78000">
                  <a:schemeClr val="accent2">
                    <a:lumMod val="60000"/>
                    <a:lumOff val="40000"/>
                  </a:schemeClr>
                </a:gs>
                <a:gs pos="0">
                  <a:schemeClr val="accent6">
                    <a:lumMod val="20000"/>
                    <a:lumOff val="80000"/>
                  </a:schemeClr>
                </a:gs>
              </a:gsLst>
              <a:lin ang="5400000" scaled="1"/>
            </a:gradFill>
            <a:ln w="9525" cap="sq" cmpd="sng" algn="ctr">
              <a:noFill/>
              <a:prstDash val="solid"/>
              <a:bevel/>
              <a:headEnd type="none" w="med" len="med"/>
              <a:tailEnd type="none" w="med" len="med"/>
            </a:ln>
            <a:effectLst/>
            <a:scene3d>
              <a:camera prst="orthographicFront"/>
              <a:lightRig rig="threePt" dir="t"/>
            </a:scene3d>
            <a:sp3d>
              <a:bevelT/>
            </a:sp3d>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algn="ctr"/>
              <a:r>
                <a:rPr lang="en-US" sz="1400" dirty="0">
                  <a:solidFill>
                    <a:srgbClr val="000000"/>
                  </a:solidFill>
                  <a:latin typeface="Arial Narrow" panose="020B0606020202030204" pitchFamily="34" charset="0"/>
                  <a:ea typeface="Verdana" panose="020B0604030504040204" pitchFamily="34" charset="0"/>
                  <a:cs typeface="Verdana" panose="020B0604030504040204" pitchFamily="34" charset="0"/>
                </a:rPr>
                <a:t>Specification</a:t>
              </a:r>
            </a:p>
          </p:txBody>
        </p:sp>
        <p:sp>
          <p:nvSpPr>
            <p:cNvPr id="32" name="Arrow: Right 31"/>
            <p:cNvSpPr/>
            <p:nvPr/>
          </p:nvSpPr>
          <p:spPr bwMode="auto">
            <a:xfrm rot="8350132">
              <a:off x="5225307" y="5329596"/>
              <a:ext cx="730467" cy="341808"/>
            </a:xfrm>
            <a:prstGeom prst="rightArrow">
              <a:avLst/>
            </a:prstGeom>
            <a:solidFill>
              <a:srgbClr val="0070C0"/>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3" name="Arrow: Right 32"/>
            <p:cNvSpPr/>
            <p:nvPr/>
          </p:nvSpPr>
          <p:spPr bwMode="auto">
            <a:xfrm rot="13249868" flipV="1">
              <a:off x="2948303" y="5283559"/>
              <a:ext cx="730467" cy="341808"/>
            </a:xfrm>
            <a:prstGeom prst="rightArrow">
              <a:avLst/>
            </a:prstGeom>
            <a:solidFill>
              <a:srgbClr val="0070C0"/>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4" name="Arrow: Right 33"/>
            <p:cNvSpPr/>
            <p:nvPr/>
          </p:nvSpPr>
          <p:spPr bwMode="auto">
            <a:xfrm rot="19146001" flipV="1">
              <a:off x="2934449" y="3788174"/>
              <a:ext cx="759295" cy="341808"/>
            </a:xfrm>
            <a:prstGeom prst="rightArrow">
              <a:avLst/>
            </a:prstGeom>
            <a:solidFill>
              <a:srgbClr val="0070C0"/>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5" name="Arrow: Up-Down 34"/>
            <p:cNvSpPr/>
            <p:nvPr/>
          </p:nvSpPr>
          <p:spPr bwMode="auto">
            <a:xfrm>
              <a:off x="4342269" y="3883244"/>
              <a:ext cx="251710" cy="460152"/>
            </a:xfrm>
            <a:prstGeom prst="upDownArrow">
              <a:avLst/>
            </a:prstGeom>
            <a:pattFill prst="smCheck">
              <a:fgClr>
                <a:schemeClr val="accent2">
                  <a:lumMod val="20000"/>
                  <a:lumOff val="80000"/>
                </a:schemeClr>
              </a:fgClr>
              <a:bgClr>
                <a:schemeClr val="bg1"/>
              </a:bgClr>
            </a:pattFill>
            <a:ln w="9525" cap="rnd" cmpd="sng" algn="ctr">
              <a:solidFill>
                <a:schemeClr val="bg1">
                  <a:lumMod val="5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6" name="Arrow: Up-Down 35"/>
            <p:cNvSpPr/>
            <p:nvPr/>
          </p:nvSpPr>
          <p:spPr bwMode="auto">
            <a:xfrm>
              <a:off x="4342269" y="5111968"/>
              <a:ext cx="251710" cy="460152"/>
            </a:xfrm>
            <a:prstGeom prst="upDownArrow">
              <a:avLst/>
            </a:prstGeom>
            <a:pattFill prst="smCheck">
              <a:fgClr>
                <a:schemeClr val="accent2">
                  <a:lumMod val="20000"/>
                  <a:lumOff val="80000"/>
                </a:schemeClr>
              </a:fgClr>
              <a:bgClr>
                <a:schemeClr val="bg1"/>
              </a:bgClr>
            </a:pattFill>
            <a:ln w="9525" cap="rnd" cmpd="sng" algn="ctr">
              <a:solidFill>
                <a:schemeClr val="bg1">
                  <a:lumMod val="5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7" name="Arrow: Up-Down 36"/>
            <p:cNvSpPr/>
            <p:nvPr/>
          </p:nvSpPr>
          <p:spPr bwMode="auto">
            <a:xfrm rot="5400000">
              <a:off x="5358951" y="4431356"/>
              <a:ext cx="251710" cy="606413"/>
            </a:xfrm>
            <a:prstGeom prst="upDownArrow">
              <a:avLst/>
            </a:prstGeom>
            <a:pattFill prst="smCheck">
              <a:fgClr>
                <a:schemeClr val="accent2">
                  <a:lumMod val="20000"/>
                  <a:lumOff val="80000"/>
                </a:schemeClr>
              </a:fgClr>
              <a:bgClr>
                <a:schemeClr val="bg1"/>
              </a:bgClr>
            </a:pattFill>
            <a:ln w="9525" cap="rnd" cmpd="sng" algn="ctr">
              <a:solidFill>
                <a:schemeClr val="bg1">
                  <a:lumMod val="5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sp>
          <p:nvSpPr>
            <p:cNvPr id="38" name="Arrow: Up-Down 37"/>
            <p:cNvSpPr/>
            <p:nvPr/>
          </p:nvSpPr>
          <p:spPr bwMode="auto">
            <a:xfrm rot="5400000">
              <a:off x="3298178" y="4431356"/>
              <a:ext cx="251710" cy="606413"/>
            </a:xfrm>
            <a:prstGeom prst="upDownArrow">
              <a:avLst/>
            </a:prstGeom>
            <a:pattFill prst="smCheck">
              <a:fgClr>
                <a:schemeClr val="accent2">
                  <a:lumMod val="20000"/>
                  <a:lumOff val="80000"/>
                </a:schemeClr>
              </a:fgClr>
              <a:bgClr>
                <a:schemeClr val="bg1"/>
              </a:bgClr>
            </a:pattFill>
            <a:ln w="9525" cap="rnd" cmpd="sng" algn="ctr">
              <a:solidFill>
                <a:schemeClr val="bg1">
                  <a:lumMod val="5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000000"/>
                </a:solidFill>
                <a:effectLst/>
                <a:latin typeface="Times" charset="0"/>
                <a:ea typeface="ＭＳ Ｐゴシック" charset="0"/>
              </a:endParaRPr>
            </a:p>
          </p:txBody>
        </p:sp>
      </p:grpSp>
      <p:sp>
        <p:nvSpPr>
          <p:cNvPr id="27" name="Content Placeholder 1"/>
          <p:cNvSpPr>
            <a:spLocks noGrp="1"/>
          </p:cNvSpPr>
          <p:nvPr>
            <p:ph idx="1"/>
          </p:nvPr>
        </p:nvSpPr>
        <p:spPr>
          <a:xfrm>
            <a:off x="323850" y="1978089"/>
            <a:ext cx="4000294" cy="4229504"/>
          </a:xfrm>
        </p:spPr>
        <p:txBody>
          <a:bodyPr>
            <a:normAutofit fontScale="92500" lnSpcReduction="20000"/>
          </a:bodyPr>
          <a:lstStyle/>
          <a:p>
            <a:pPr marL="0" indent="0">
              <a:buNone/>
            </a:pPr>
            <a:r>
              <a:rPr lang="en-US" b="1" dirty="0">
                <a:solidFill>
                  <a:srgbClr val="3E7DBC"/>
                </a:solidFill>
              </a:rPr>
              <a:t>Measure Implementation</a:t>
            </a:r>
          </a:p>
          <a:p>
            <a:pPr marL="0" indent="0">
              <a:buNone/>
            </a:pPr>
            <a:r>
              <a:rPr lang="en-US" dirty="0"/>
              <a:t>refers to the transparent process by which a measure is submitted for use, either by NQF or CMS, and is subject to stakeholder and public review before ultimately being accepted or declined for use. </a:t>
            </a:r>
          </a:p>
          <a:p>
            <a:pPr marL="0" indent="0">
              <a:buNone/>
            </a:pPr>
            <a:endParaRPr lang="en-US" dirty="0"/>
          </a:p>
        </p:txBody>
      </p:sp>
    </p:spTree>
    <p:extLst>
      <p:ext uri="{BB962C8B-B14F-4D97-AF65-F5344CB8AC3E}">
        <p14:creationId xmlns:p14="http://schemas.microsoft.com/office/powerpoint/2010/main" val="3053643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Development</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Lifecycle</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6</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6</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6</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6</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6</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6</a:t>
            </a:fld>
            <a:endParaRPr lang="en-US" sz="1200" dirty="0">
              <a:latin typeface="Arial" charset="0"/>
            </a:endParaRPr>
          </a:p>
        </p:txBody>
      </p:sp>
      <p:sp>
        <p:nvSpPr>
          <p:cNvPr id="27" name="Content Placeholder 1"/>
          <p:cNvSpPr>
            <a:spLocks noGrp="1"/>
          </p:cNvSpPr>
          <p:nvPr>
            <p:ph idx="1"/>
          </p:nvPr>
        </p:nvSpPr>
        <p:spPr>
          <a:xfrm>
            <a:off x="220579" y="2209800"/>
            <a:ext cx="3551320" cy="2658897"/>
          </a:xfrm>
        </p:spPr>
        <p:txBody>
          <a:bodyPr>
            <a:noAutofit/>
          </a:bodyPr>
          <a:lstStyle/>
          <a:p>
            <a:pPr marL="0" indent="0">
              <a:buNone/>
            </a:pPr>
            <a:r>
              <a:rPr lang="en-US" sz="2800" dirty="0"/>
              <a:t>Depending on the purpose and potential use of the measure, these reviews can include NQF endorsement, CMS measure selection (pre-rulemaking and rulemaking), and CMS measure rollout.</a:t>
            </a:r>
            <a:endParaRPr lang="en-US" dirty="0"/>
          </a:p>
        </p:txBody>
      </p:sp>
      <p:pic>
        <p:nvPicPr>
          <p:cNvPr id="39" name="Picture 38" descr="Measure Lifecycle" title="Measure Lifecycle"/>
          <p:cNvPicPr/>
          <p:nvPr/>
        </p:nvPicPr>
        <p:blipFill rotWithShape="1">
          <a:blip r:embed="rId3" cstate="print">
            <a:extLst>
              <a:ext uri="{28A0092B-C50C-407E-A947-70E740481C1C}">
                <a14:useLocalDpi xmlns:a14="http://schemas.microsoft.com/office/drawing/2010/main" val="0"/>
              </a:ext>
            </a:extLst>
          </a:blip>
          <a:srcRect t="13932"/>
          <a:stretch/>
        </p:blipFill>
        <p:spPr bwMode="auto">
          <a:xfrm>
            <a:off x="3551320" y="2209800"/>
            <a:ext cx="5580648" cy="359251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07078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4"/>
          </p:nvPr>
        </p:nvSpPr>
        <p:spPr/>
        <p:txBody>
          <a:bodyPr/>
          <a:lstStyle/>
          <a:p>
            <a:fld id="{7022FF3C-310F-4809-A5BE-BC5BA8AA108D}" type="slidenum">
              <a:rPr lang="en-US" smtClean="0"/>
              <a:pPr/>
              <a:t>7</a:t>
            </a:fld>
            <a:endParaRPr lang="en-US" dirty="0"/>
          </a:p>
        </p:txBody>
      </p:sp>
      <p:sp>
        <p:nvSpPr>
          <p:cNvPr id="2" name="Title 1"/>
          <p:cNvSpPr>
            <a:spLocks noGrp="1"/>
          </p:cNvSpPr>
          <p:nvPr>
            <p:ph type="title"/>
          </p:nvPr>
        </p:nvSpPr>
        <p:spPr/>
        <p:txBody>
          <a:bodyPr/>
          <a:lstStyle/>
          <a:p>
            <a:r>
              <a:rPr lang="en-US" dirty="0"/>
              <a:t>Measure Life Cycle</a:t>
            </a:r>
          </a:p>
        </p:txBody>
      </p:sp>
      <p:pic>
        <p:nvPicPr>
          <p:cNvPr id="5" name="Picture 4" descr="Figure 12: Flow of the Measure Lifecycle - Measure Implementation" title="Figure 12: Flow of the Measure Lifecycle - Measure Implementation"/>
          <p:cNvPicPr/>
          <p:nvPr/>
        </p:nvPicPr>
        <p:blipFill>
          <a:blip r:embed="rId3" cstate="print">
            <a:extLst>
              <a:ext uri="{28A0092B-C50C-407E-A947-70E740481C1C}">
                <a14:useLocalDpi xmlns:a14="http://schemas.microsoft.com/office/drawing/2010/main" val="0"/>
              </a:ext>
            </a:extLst>
          </a:blip>
          <a:stretch>
            <a:fillRect/>
          </a:stretch>
        </p:blipFill>
        <p:spPr>
          <a:xfrm>
            <a:off x="-19050" y="0"/>
            <a:ext cx="9163050" cy="6019800"/>
          </a:xfrm>
          <a:prstGeom prst="rect">
            <a:avLst/>
          </a:prstGeom>
        </p:spPr>
      </p:pic>
    </p:spTree>
    <p:extLst>
      <p:ext uri="{BB962C8B-B14F-4D97-AF65-F5344CB8AC3E}">
        <p14:creationId xmlns:p14="http://schemas.microsoft.com/office/powerpoint/2010/main" val="29907672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3608"/>
          </a:xfrm>
        </p:spPr>
        <p:txBody>
          <a:bodyPr anchor="t"/>
          <a:lstStyle/>
          <a:p>
            <a:r>
              <a:rPr lang="en-US" sz="4000" dirty="0"/>
              <a:t>Measure Development</a:t>
            </a:r>
            <a:br>
              <a:rPr lang="en-US" sz="4000" dirty="0"/>
            </a:br>
            <a:endParaRPr lang="en-US" sz="4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Implementation</a:t>
            </a:r>
          </a:p>
        </p:txBody>
      </p:sp>
      <p:sp>
        <p:nvSpPr>
          <p:cNvPr id="11"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8</a:t>
            </a:fld>
            <a:endParaRPr lang="en-US" sz="1200" dirty="0">
              <a:latin typeface="Arial" charset="0"/>
            </a:endParaRPr>
          </a:p>
        </p:txBody>
      </p:sp>
      <p:sp>
        <p:nvSpPr>
          <p:cNvPr id="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8</a:t>
            </a:fld>
            <a:endParaRPr lang="en-US" sz="1200" dirty="0">
              <a:latin typeface="Arial" charset="0"/>
            </a:endParaRPr>
          </a:p>
        </p:txBody>
      </p:sp>
      <p:sp>
        <p:nvSpPr>
          <p:cNvPr id="2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8</a:t>
            </a:fld>
            <a:endParaRPr lang="en-US" sz="1200" dirty="0">
              <a:latin typeface="Arial" charset="0"/>
            </a:endParaRPr>
          </a:p>
        </p:txBody>
      </p:sp>
      <p:sp>
        <p:nvSpPr>
          <p:cNvPr id="18"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8</a:t>
            </a:fld>
            <a:endParaRPr lang="en-US" sz="1200" dirty="0">
              <a:latin typeface="Arial" charset="0"/>
            </a:endParaRPr>
          </a:p>
        </p:txBody>
      </p:sp>
      <p:sp>
        <p:nvSpPr>
          <p:cNvPr id="15"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8</a:t>
            </a:fld>
            <a:endParaRPr lang="en-US" sz="1200" dirty="0">
              <a:latin typeface="Arial" charset="0"/>
            </a:endParaRPr>
          </a:p>
        </p:txBody>
      </p:sp>
      <p:sp>
        <p:nvSpPr>
          <p:cNvPr id="20" name="Slide Number Placeholder 3"/>
          <p:cNvSpPr>
            <a:spLocks noGrp="1"/>
          </p:cNvSpPr>
          <p:nvPr>
            <p:ph type="sldNum" sz="quarter" idx="10"/>
          </p:nvPr>
        </p:nvSpPr>
        <p:spPr>
          <a:xfrm>
            <a:off x="228600" y="6477000"/>
            <a:ext cx="457200" cy="3810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37931725" indent="-37474525">
              <a:defRPr sz="2400">
                <a:solidFill>
                  <a:schemeClr val="tx1"/>
                </a:solidFill>
                <a:latin typeface="Times" charset="0"/>
                <a:ea typeface="ＭＳ Ｐゴシック" charset="0"/>
              </a:defRPr>
            </a:lvl2pPr>
            <a:lvl3pPr>
              <a:defRPr sz="2400">
                <a:solidFill>
                  <a:schemeClr val="tx1"/>
                </a:solidFill>
                <a:latin typeface="Times" charset="0"/>
                <a:ea typeface="ＭＳ Ｐゴシック" charset="0"/>
              </a:defRPr>
            </a:lvl3pPr>
            <a:lvl4pPr>
              <a:defRPr sz="2400">
                <a:solidFill>
                  <a:schemeClr val="tx1"/>
                </a:solidFill>
                <a:latin typeface="Times" charset="0"/>
                <a:ea typeface="ＭＳ Ｐゴシック" charset="0"/>
              </a:defRPr>
            </a:lvl4pPr>
            <a:lvl5pPr>
              <a:defRPr sz="2400">
                <a:solidFill>
                  <a:schemeClr val="tx1"/>
                </a:solidFill>
                <a:latin typeface="Times" charset="0"/>
                <a:ea typeface="ＭＳ Ｐゴシック" charset="0"/>
              </a:defRPr>
            </a:lvl5pPr>
            <a:lvl6pPr marL="457200" eaLnBrk="0" fontAlgn="base" hangingPunct="0">
              <a:spcBef>
                <a:spcPct val="0"/>
              </a:spcBef>
              <a:spcAft>
                <a:spcPct val="0"/>
              </a:spcAft>
              <a:defRPr sz="2400">
                <a:solidFill>
                  <a:schemeClr val="tx1"/>
                </a:solidFill>
                <a:latin typeface="Times" charset="0"/>
                <a:ea typeface="ＭＳ Ｐゴシック" charset="0"/>
              </a:defRPr>
            </a:lvl6pPr>
            <a:lvl7pPr marL="914400" eaLnBrk="0" fontAlgn="base" hangingPunct="0">
              <a:spcBef>
                <a:spcPct val="0"/>
              </a:spcBef>
              <a:spcAft>
                <a:spcPct val="0"/>
              </a:spcAft>
              <a:defRPr sz="2400">
                <a:solidFill>
                  <a:schemeClr val="tx1"/>
                </a:solidFill>
                <a:latin typeface="Times" charset="0"/>
                <a:ea typeface="ＭＳ Ｐゴシック" charset="0"/>
              </a:defRPr>
            </a:lvl7pPr>
            <a:lvl8pPr marL="1371600" eaLnBrk="0" fontAlgn="base" hangingPunct="0">
              <a:spcBef>
                <a:spcPct val="0"/>
              </a:spcBef>
              <a:spcAft>
                <a:spcPct val="0"/>
              </a:spcAft>
              <a:defRPr sz="2400">
                <a:solidFill>
                  <a:schemeClr val="tx1"/>
                </a:solidFill>
                <a:latin typeface="Times" charset="0"/>
                <a:ea typeface="ＭＳ Ｐゴシック" charset="0"/>
              </a:defRPr>
            </a:lvl8pPr>
            <a:lvl9pPr marL="1828800" eaLnBrk="0" fontAlgn="base" hangingPunct="0">
              <a:spcBef>
                <a:spcPct val="0"/>
              </a:spcBef>
              <a:spcAft>
                <a:spcPct val="0"/>
              </a:spcAft>
              <a:defRPr sz="2400">
                <a:solidFill>
                  <a:schemeClr val="tx1"/>
                </a:solidFill>
                <a:latin typeface="Times" charset="0"/>
                <a:ea typeface="ＭＳ Ｐゴシック" charset="0"/>
              </a:defRPr>
            </a:lvl9pPr>
          </a:lstStyle>
          <a:p>
            <a:fld id="{87F208E9-868F-6043-828B-DB57C02A0A16}" type="slidenum">
              <a:rPr lang="en-US" sz="1000">
                <a:solidFill>
                  <a:schemeClr val="bg2"/>
                </a:solidFill>
                <a:latin typeface="Arial" charset="0"/>
              </a:rPr>
              <a:pPr/>
              <a:t>8</a:t>
            </a:fld>
            <a:endParaRPr lang="en-US" sz="1200" dirty="0">
              <a:latin typeface="Arial" charset="0"/>
            </a:endParaRPr>
          </a:p>
        </p:txBody>
      </p:sp>
      <p:sp>
        <p:nvSpPr>
          <p:cNvPr id="13" name="Content Placeholder 1"/>
          <p:cNvSpPr>
            <a:spLocks noGrp="1"/>
          </p:cNvSpPr>
          <p:nvPr>
            <p:ph idx="1"/>
          </p:nvPr>
        </p:nvSpPr>
        <p:spPr>
          <a:xfrm>
            <a:off x="457200" y="1828800"/>
            <a:ext cx="8229600" cy="4297363"/>
          </a:xfrm>
        </p:spPr>
        <p:txBody>
          <a:bodyPr>
            <a:normAutofit fontScale="92500" lnSpcReduction="20000"/>
          </a:bodyPr>
          <a:lstStyle/>
          <a:p>
            <a:pPr marL="0" indent="0">
              <a:buNone/>
            </a:pPr>
            <a:r>
              <a:rPr lang="en-US" sz="3000" dirty="0"/>
              <a:t>Process varies depending on a number of factors, including, but not limited to:</a:t>
            </a:r>
          </a:p>
          <a:p>
            <a:pPr lvl="1">
              <a:buFont typeface="Arial" panose="020B0604020202020204" pitchFamily="34" charset="0"/>
              <a:buChar char="•"/>
            </a:pPr>
            <a:r>
              <a:rPr lang="en-US" dirty="0"/>
              <a:t>Scope of measure implementation</a:t>
            </a:r>
          </a:p>
          <a:p>
            <a:pPr lvl="2"/>
            <a:r>
              <a:rPr lang="en-US" dirty="0"/>
              <a:t>A measure or set of measures is implemented in a new program</a:t>
            </a:r>
          </a:p>
          <a:p>
            <a:pPr lvl="2"/>
            <a:r>
              <a:rPr lang="en-US" dirty="0"/>
              <a:t>A measure or set of measures is added to an existing program</a:t>
            </a:r>
          </a:p>
          <a:p>
            <a:pPr lvl="1">
              <a:buFont typeface="Arial" panose="020B0604020202020204" pitchFamily="34" charset="0"/>
              <a:buChar char="•"/>
            </a:pPr>
            <a:r>
              <a:rPr lang="en-US" dirty="0"/>
              <a:t>Healthcare provider being measured</a:t>
            </a:r>
          </a:p>
          <a:p>
            <a:pPr lvl="1">
              <a:buFont typeface="Arial" panose="020B0604020202020204" pitchFamily="34" charset="0"/>
              <a:buChar char="•"/>
            </a:pPr>
            <a:r>
              <a:rPr lang="en-US" dirty="0"/>
              <a:t>Data collection processes</a:t>
            </a:r>
          </a:p>
          <a:p>
            <a:pPr lvl="1">
              <a:buFont typeface="Arial" panose="020B0604020202020204" pitchFamily="34" charset="0"/>
              <a:buChar char="•"/>
            </a:pPr>
            <a:r>
              <a:rPr lang="en-US" dirty="0"/>
              <a:t>Ultimate use of the measure</a:t>
            </a:r>
          </a:p>
          <a:p>
            <a:pPr lvl="1">
              <a:buFont typeface="Arial" panose="020B0604020202020204" pitchFamily="34" charset="0"/>
              <a:buChar char="•"/>
            </a:pPr>
            <a:r>
              <a:rPr lang="en-US" dirty="0"/>
              <a:t>Program into which the measure is being added</a:t>
            </a:r>
          </a:p>
        </p:txBody>
      </p:sp>
    </p:spTree>
    <p:extLst>
      <p:ext uri="{BB962C8B-B14F-4D97-AF65-F5344CB8AC3E}">
        <p14:creationId xmlns:p14="http://schemas.microsoft.com/office/powerpoint/2010/main" val="67503700"/>
      </p:ext>
    </p:extLst>
  </p:cSld>
  <p:clrMapOvr>
    <a:masterClrMapping/>
  </p:clrMapOvr>
</p:sld>
</file>

<file path=ppt/theme/theme1.xml><?xml version="1.0" encoding="utf-8"?>
<a:theme xmlns:a="http://schemas.openxmlformats.org/drawingml/2006/main" name="CM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MS MACRA Web Series 3 LESH 12.7.16.pptx" id="{3088F961-54F7-4BF6-8D5D-44C5C3F7CD79}" vid="{980DCE75-8576-4765-979F-867734DE82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100224419D04488CAAC7D542501228" ma:contentTypeVersion="0" ma:contentTypeDescription="Create a new document." ma:contentTypeScope="" ma:versionID="3743565ec76ec182cad52dc3a54f4cf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4909E56-70AE-415D-B3C2-D6A30E8626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A3F2D517-FCF4-4B15-BD46-23B9AA4BB45C}">
  <ds:schemaRefs>
    <ds:schemaRef ds:uri="http://schemas.microsoft.com/office/2006/metadata/properties"/>
    <ds:schemaRef ds:uri="http://purl.org/dc/dcmitype/"/>
    <ds:schemaRef ds:uri="http://purl.org/dc/terms/"/>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F585CBEC-A503-46BF-AF4D-401CB55F2CF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CMS MACRA Web Series 3 LESH 12.7.16.pptx</Template>
  <TotalTime>0</TotalTime>
  <Words>5994</Words>
  <Application>Microsoft Office PowerPoint</Application>
  <PresentationFormat>On-screen Show (4:3)</PresentationFormat>
  <Paragraphs>510</Paragraphs>
  <Slides>30</Slides>
  <Notes>30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Arial</vt:lpstr>
      <vt:lpstr>Arial Narrow</vt:lpstr>
      <vt:lpstr>Calibri</vt:lpstr>
      <vt:lpstr>Calibri (Body)</vt:lpstr>
      <vt:lpstr>Calibri Light</vt:lpstr>
      <vt:lpstr>Symbol</vt:lpstr>
      <vt:lpstr>Times</vt:lpstr>
      <vt:lpstr>Wingdings</vt:lpstr>
      <vt:lpstr>CMS_template</vt:lpstr>
      <vt:lpstr>Measure Development Education &amp; Outreach for Specialty Societies &amp; Patient Advocacy Groups</vt:lpstr>
      <vt:lpstr>Vision and Goals: Webinar Series</vt:lpstr>
      <vt:lpstr>Overview</vt:lpstr>
      <vt:lpstr>Measure Development </vt:lpstr>
      <vt:lpstr>Measure Development </vt:lpstr>
      <vt:lpstr>Measure Development </vt:lpstr>
      <vt:lpstr>Measure Development </vt:lpstr>
      <vt:lpstr>Measure Life Cycle</vt:lpstr>
      <vt:lpstr>Measure Development </vt:lpstr>
      <vt:lpstr>Measure Development </vt:lpstr>
      <vt:lpstr>Measure Implementation </vt:lpstr>
      <vt:lpstr>Measure Implementation </vt:lpstr>
      <vt:lpstr>Measure Implementation </vt:lpstr>
      <vt:lpstr>Measure Implementation </vt:lpstr>
      <vt:lpstr>Measure Implementation </vt:lpstr>
      <vt:lpstr>Measure Development </vt:lpstr>
      <vt:lpstr>Measure Implementation </vt:lpstr>
      <vt:lpstr>Measure Implementation </vt:lpstr>
      <vt:lpstr>Measure Implementation </vt:lpstr>
      <vt:lpstr>Measure Implementation </vt:lpstr>
      <vt:lpstr>Measure Implementation </vt:lpstr>
      <vt:lpstr>Measure Implementation </vt:lpstr>
      <vt:lpstr>Measure Implementation </vt:lpstr>
      <vt:lpstr>Measure Implementation </vt:lpstr>
      <vt:lpstr>Measure Implementation </vt:lpstr>
      <vt:lpstr>Measure Implementation </vt:lpstr>
      <vt:lpstr>Measure Implementation </vt:lpstr>
      <vt:lpstr>Available Resources</vt:lpstr>
      <vt:lpstr>Measure Development</vt:lpstr>
      <vt:lpstr>For More Information &amp; Questions</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2017-01-03T00:13:22Z</dcterms:created>
  <dcterms:modified xsi:type="dcterms:W3CDTF">2020-08-05T18:53:23Z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0x01010042100224419D04488CAAC7D542501228</vt:lpwstr>
  </property>
  <property fmtid="{D5CDD505-2E9C-101B-9397-08002B2CF9AE}" pid="3" name="_NewReviewCycle">
    <vt:lpwstr/>
  </property>
  <property fmtid="{D5CDD505-2E9C-101B-9397-08002B2CF9AE}" pid="4" name="Order">
    <vt:r8>5600</vt:r8>
  </property>
  <property fmtid="{D5CDD505-2E9C-101B-9397-08002B2CF9AE}" pid="5" name="_CopySource">
    <vt:lpwstr>http://websps31.battelle.org/sites/MIDSMMS/MACRA/Stakeholder Engagement/Webinars/Previous versions of webinar documentation/CMS MDEO Web Series _ presenters guide_ EVM. 2016.pptx</vt:lpwstr>
  </property>
  <property fmtid="{D5CDD505-2E9C-101B-9397-08002B2CF9AE}" pid="6" name="xd_ProgID">
    <vt:lpwstr/>
  </property>
  <property fmtid="{D5CDD505-2E9C-101B-9397-08002B2CF9AE}" pid="7" name="TemplateUrl">
    <vt:lpwstr/>
  </property>
</Properties>
</file>