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9.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0.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2.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23.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4.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5.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793" r:id="rId4"/>
  </p:sldMasterIdLst>
  <p:notesMasterIdLst>
    <p:notesMasterId r:id="rId37"/>
  </p:notesMasterIdLst>
  <p:handoutMasterIdLst>
    <p:handoutMasterId r:id="rId38"/>
  </p:handoutMasterIdLst>
  <p:sldIdLst>
    <p:sldId id="606" r:id="rId5"/>
    <p:sldId id="542" r:id="rId6"/>
    <p:sldId id="608" r:id="rId7"/>
    <p:sldId id="598" r:id="rId8"/>
    <p:sldId id="594" r:id="rId9"/>
    <p:sldId id="617" r:id="rId10"/>
    <p:sldId id="620" r:id="rId11"/>
    <p:sldId id="611" r:id="rId12"/>
    <p:sldId id="613" r:id="rId13"/>
    <p:sldId id="653" r:id="rId14"/>
    <p:sldId id="654" r:id="rId15"/>
    <p:sldId id="667" r:id="rId16"/>
    <p:sldId id="655" r:id="rId17"/>
    <p:sldId id="656" r:id="rId18"/>
    <p:sldId id="657" r:id="rId19"/>
    <p:sldId id="668" r:id="rId20"/>
    <p:sldId id="658" r:id="rId21"/>
    <p:sldId id="659" r:id="rId22"/>
    <p:sldId id="660" r:id="rId23"/>
    <p:sldId id="661" r:id="rId24"/>
    <p:sldId id="669" r:id="rId25"/>
    <p:sldId id="662" r:id="rId26"/>
    <p:sldId id="663" r:id="rId27"/>
    <p:sldId id="665" r:id="rId28"/>
    <p:sldId id="664" r:id="rId29"/>
    <p:sldId id="666" r:id="rId30"/>
    <p:sldId id="603" r:id="rId31"/>
    <p:sldId id="623" r:id="rId32"/>
    <p:sldId id="624" r:id="rId33"/>
    <p:sldId id="564" r:id="rId34"/>
    <p:sldId id="579" r:id="rId35"/>
    <p:sldId id="625" r:id="rId36"/>
  </p:sldIdLst>
  <p:sldSz cx="9144000" cy="6858000" type="screen4x3"/>
  <p:notesSz cx="6858000" cy="9240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4">
          <p15:clr>
            <a:srgbClr val="A4A3A4"/>
          </p15:clr>
        </p15:guide>
        <p15:guide id="2" pos="3120">
          <p15:clr>
            <a:srgbClr val="A4A3A4"/>
          </p15:clr>
        </p15:guide>
      </p15:sldGuideLst>
    </p:ext>
    <p:ext uri="{2D200454-40CA-4A62-9FC3-DE9A4176ACB9}">
      <p15:notesGuideLst xmlns:p15="http://schemas.microsoft.com/office/powerpoint/2012/main">
        <p15:guide id="1" orient="horz" pos="2911"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5193"/>
    <a:srgbClr val="0000FF"/>
    <a:srgbClr val="084A9C"/>
    <a:srgbClr val="FFD00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40" autoAdjust="0"/>
    <p:restoredTop sz="58487" autoAdjust="0"/>
  </p:normalViewPr>
  <p:slideViewPr>
    <p:cSldViewPr>
      <p:cViewPr varScale="1">
        <p:scale>
          <a:sx n="33" d="100"/>
          <a:sy n="33" d="100"/>
        </p:scale>
        <p:origin x="2116" y="40"/>
      </p:cViewPr>
      <p:guideLst>
        <p:guide orient="horz" pos="2064"/>
        <p:guide pos="3120"/>
      </p:guideLst>
    </p:cSldViewPr>
  </p:slideViewPr>
  <p:outlineViewPr>
    <p:cViewPr>
      <p:scale>
        <a:sx n="33" d="100"/>
        <a:sy n="33" d="100"/>
      </p:scale>
      <p:origin x="0" y="-10836"/>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87" d="100"/>
          <a:sy n="87" d="100"/>
        </p:scale>
        <p:origin x="3804" y="96"/>
      </p:cViewPr>
      <p:guideLst>
        <p:guide orient="horz" pos="2911"/>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030D57-09EA-431C-BD39-629D6BFBB7B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8B2334B4-6059-4E23-9C5B-CBD8DA613696}">
      <dgm:prSet phldrT="[Text]"/>
      <dgm:spPr/>
      <dgm:t>
        <a:bodyPr/>
        <a:lstStyle/>
        <a:p>
          <a:r>
            <a:rPr lang="en-US" b="1" dirty="0">
              <a:solidFill>
                <a:schemeClr val="tx1"/>
              </a:solidFill>
              <a:latin typeface="Arial" panose="020B0604020202020204" pitchFamily="34" charset="0"/>
              <a:cs typeface="Arial" panose="020B0604020202020204" pitchFamily="34" charset="0"/>
            </a:rPr>
            <a:t>Measure Lifecycle</a:t>
          </a:r>
        </a:p>
      </dgm:t>
    </dgm:pt>
    <dgm:pt modelId="{4456EDF7-2961-42A7-93A5-8EFFC1327493}" type="parTrans" cxnId="{0F700731-D79A-4D8D-8861-BC109E637B33}">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D2B7428E-090F-40C4-985A-C7FCF3A1871C}" type="sibTrans" cxnId="{0F700731-D79A-4D8D-8861-BC109E637B33}">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1C5DB387-5CC5-497E-9641-8CE6BD7C24E9}">
      <dgm:prSet phldrT="[Text]"/>
      <dgm:spPr/>
      <dgm:t>
        <a:bodyPr/>
        <a:lstStyle/>
        <a:p>
          <a:r>
            <a:rPr lang="en-US" b="1" dirty="0">
              <a:solidFill>
                <a:schemeClr val="tx1"/>
              </a:solidFill>
              <a:latin typeface="Arial" panose="020B0604020202020204" pitchFamily="34" charset="0"/>
              <a:cs typeface="Arial" panose="020B0604020202020204" pitchFamily="34" charset="0"/>
            </a:rPr>
            <a:t>Measure Conceptualization</a:t>
          </a:r>
        </a:p>
      </dgm:t>
    </dgm:pt>
    <dgm:pt modelId="{FB068C64-C01A-4DC4-8EA8-8C0345CB4427}" type="parTrans" cxnId="{6581CD91-4586-4010-A7A6-012140CE60B6}">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9ACD4E69-9706-4E73-8922-C2B69BF51F58}" type="sibTrans" cxnId="{6581CD91-4586-4010-A7A6-012140CE60B6}">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8559654F-C317-42F3-9D6A-274658CD757B}">
      <dgm:prSet phldrT="[Text]"/>
      <dgm:spPr/>
      <dgm:t>
        <a:bodyPr/>
        <a:lstStyle/>
        <a:p>
          <a:r>
            <a:rPr lang="en-US" b="1" dirty="0">
              <a:solidFill>
                <a:schemeClr val="tx1"/>
              </a:solidFill>
              <a:latin typeface="Arial" panose="020B0604020202020204" pitchFamily="34" charset="0"/>
              <a:cs typeface="Arial" panose="020B0604020202020204" pitchFamily="34" charset="0"/>
            </a:rPr>
            <a:t>Measure Specification</a:t>
          </a:r>
        </a:p>
      </dgm:t>
    </dgm:pt>
    <dgm:pt modelId="{DE1C6BB4-6C65-4755-8757-472791D10636}" type="parTrans" cxnId="{6A0142C4-FEFC-4876-BCE3-CBC6201DE80C}">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46C87701-3691-4FD3-B9CB-FF47E17C94AF}" type="sibTrans" cxnId="{6A0142C4-FEFC-4876-BCE3-CBC6201DE80C}">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31193FE1-698B-4227-9FD5-CE711926504A}">
      <dgm:prSet phldrT="[Text]"/>
      <dgm:spPr/>
      <dgm:t>
        <a:bodyPr/>
        <a:lstStyle/>
        <a:p>
          <a:r>
            <a:rPr lang="en-US" b="1" dirty="0">
              <a:solidFill>
                <a:schemeClr val="tx1"/>
              </a:solidFill>
              <a:latin typeface="Arial" panose="020B0604020202020204" pitchFamily="34" charset="0"/>
              <a:cs typeface="Arial" panose="020B0604020202020204" pitchFamily="34" charset="0"/>
            </a:rPr>
            <a:t>Measure Testing</a:t>
          </a:r>
        </a:p>
      </dgm:t>
    </dgm:pt>
    <dgm:pt modelId="{1062E924-EC7E-4427-85FE-FE08CC7235A1}" type="parTrans" cxnId="{AC4039D4-4394-4F79-9FB8-1F1C3E099B90}">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F8C8ADA1-0202-439F-9CAC-0849FD7057A2}" type="sibTrans" cxnId="{AC4039D4-4394-4F79-9FB8-1F1C3E099B90}">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A4CF399F-076B-4EDA-931D-7DEEEB6FE780}">
      <dgm:prSet/>
      <dgm:spPr/>
      <dgm:t>
        <a:bodyPr/>
        <a:lstStyle/>
        <a:p>
          <a:r>
            <a:rPr lang="en-US" b="1" dirty="0">
              <a:solidFill>
                <a:schemeClr val="tx1"/>
              </a:solidFill>
              <a:latin typeface="Arial" panose="020B0604020202020204" pitchFamily="34" charset="0"/>
              <a:cs typeface="Arial" panose="020B0604020202020204" pitchFamily="34" charset="0"/>
            </a:rPr>
            <a:t>Measure Implementation </a:t>
          </a:r>
        </a:p>
      </dgm:t>
    </dgm:pt>
    <dgm:pt modelId="{F0ECB03A-E81F-45E4-B83A-4B5A349D1529}" type="parTrans" cxnId="{E2A869FA-1F78-4DE4-8623-89B89C9BE722}">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1A390D96-2DCB-407C-82C1-03D2F0D685EE}" type="sibTrans" cxnId="{E2A869FA-1F78-4DE4-8623-89B89C9BE722}">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DD46B226-AA04-49D0-98A8-AAAC24BA3967}">
      <dgm:prSet/>
      <dgm:spPr/>
      <dgm:t>
        <a:bodyPr/>
        <a:lstStyle/>
        <a:p>
          <a:pPr>
            <a:spcBef>
              <a:spcPts val="300"/>
            </a:spcBef>
          </a:pPr>
          <a:r>
            <a:rPr lang="en-US" b="1" dirty="0">
              <a:solidFill>
                <a:schemeClr val="tx1"/>
              </a:solidFill>
              <a:latin typeface="Arial" panose="020B0604020202020204" pitchFamily="34" charset="0"/>
              <a:cs typeface="Arial" panose="020B0604020202020204" pitchFamily="34" charset="0"/>
            </a:rPr>
            <a:t>Measure Use, Continuing Education, Maintenance</a:t>
          </a:r>
        </a:p>
      </dgm:t>
    </dgm:pt>
    <dgm:pt modelId="{D1FA2EE3-3565-4402-88F0-6D1F963F0F9C}" type="parTrans" cxnId="{49DAD6F0-0877-4AAD-A85B-40FF2CF07B78}">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80590BD2-32B0-41B9-89B6-18237BFF4853}" type="sibTrans" cxnId="{49DAD6F0-0877-4AAD-A85B-40FF2CF07B78}">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B3B39026-F94C-4E73-AD91-AA7FCAB81425}" type="pres">
      <dgm:prSet presAssocID="{A8030D57-09EA-431C-BD39-629D6BFBB7B9}" presName="hierChild1" presStyleCnt="0">
        <dgm:presLayoutVars>
          <dgm:orgChart val="1"/>
          <dgm:chPref val="1"/>
          <dgm:dir/>
          <dgm:animOne val="branch"/>
          <dgm:animLvl val="lvl"/>
          <dgm:resizeHandles/>
        </dgm:presLayoutVars>
      </dgm:prSet>
      <dgm:spPr/>
    </dgm:pt>
    <dgm:pt modelId="{8579BDF7-89D3-49FE-850A-980E21B3CD5C}" type="pres">
      <dgm:prSet presAssocID="{8B2334B4-6059-4E23-9C5B-CBD8DA613696}" presName="hierRoot1" presStyleCnt="0">
        <dgm:presLayoutVars>
          <dgm:hierBranch val="init"/>
        </dgm:presLayoutVars>
      </dgm:prSet>
      <dgm:spPr/>
    </dgm:pt>
    <dgm:pt modelId="{C7E34FAA-9165-4017-9FB6-169D443977D1}" type="pres">
      <dgm:prSet presAssocID="{8B2334B4-6059-4E23-9C5B-CBD8DA613696}" presName="rootComposite1" presStyleCnt="0"/>
      <dgm:spPr/>
    </dgm:pt>
    <dgm:pt modelId="{DBA44802-8522-4053-A1AB-257E48337F00}" type="pres">
      <dgm:prSet presAssocID="{8B2334B4-6059-4E23-9C5B-CBD8DA613696}" presName="rootText1" presStyleLbl="node0" presStyleIdx="0" presStyleCnt="1">
        <dgm:presLayoutVars>
          <dgm:chPref val="3"/>
        </dgm:presLayoutVars>
      </dgm:prSet>
      <dgm:spPr/>
    </dgm:pt>
    <dgm:pt modelId="{770C338E-F191-4479-8216-D26DE7418DA3}" type="pres">
      <dgm:prSet presAssocID="{8B2334B4-6059-4E23-9C5B-CBD8DA613696}" presName="rootConnector1" presStyleLbl="node1" presStyleIdx="0" presStyleCnt="0"/>
      <dgm:spPr/>
    </dgm:pt>
    <dgm:pt modelId="{43D2F003-5476-4B49-AE37-61DA5D85034D}" type="pres">
      <dgm:prSet presAssocID="{8B2334B4-6059-4E23-9C5B-CBD8DA613696}" presName="hierChild2" presStyleCnt="0"/>
      <dgm:spPr/>
    </dgm:pt>
    <dgm:pt modelId="{BA2DDF5A-912C-49E3-AF9E-53EF4859B992}" type="pres">
      <dgm:prSet presAssocID="{FB068C64-C01A-4DC4-8EA8-8C0345CB4427}" presName="Name37" presStyleLbl="parChTrans1D2" presStyleIdx="0" presStyleCnt="5"/>
      <dgm:spPr/>
    </dgm:pt>
    <dgm:pt modelId="{9E217DEC-6C8B-4363-971C-5F52FC5246F0}" type="pres">
      <dgm:prSet presAssocID="{1C5DB387-5CC5-497E-9641-8CE6BD7C24E9}" presName="hierRoot2" presStyleCnt="0">
        <dgm:presLayoutVars>
          <dgm:hierBranch val="init"/>
        </dgm:presLayoutVars>
      </dgm:prSet>
      <dgm:spPr/>
    </dgm:pt>
    <dgm:pt modelId="{8BDE439A-B4AC-48B3-A97F-BC1AC9F6B319}" type="pres">
      <dgm:prSet presAssocID="{1C5DB387-5CC5-497E-9641-8CE6BD7C24E9}" presName="rootComposite" presStyleCnt="0"/>
      <dgm:spPr/>
    </dgm:pt>
    <dgm:pt modelId="{90F38540-92B0-46C0-A52D-16738B4F6B50}" type="pres">
      <dgm:prSet presAssocID="{1C5DB387-5CC5-497E-9641-8CE6BD7C24E9}" presName="rootText" presStyleLbl="node2" presStyleIdx="0" presStyleCnt="5">
        <dgm:presLayoutVars>
          <dgm:chPref val="3"/>
        </dgm:presLayoutVars>
      </dgm:prSet>
      <dgm:spPr/>
    </dgm:pt>
    <dgm:pt modelId="{DC122BA7-40F4-4923-915F-54A544E6B3FD}" type="pres">
      <dgm:prSet presAssocID="{1C5DB387-5CC5-497E-9641-8CE6BD7C24E9}" presName="rootConnector" presStyleLbl="node2" presStyleIdx="0" presStyleCnt="5"/>
      <dgm:spPr/>
    </dgm:pt>
    <dgm:pt modelId="{32B63031-5928-41AB-B032-E67DA47FD681}" type="pres">
      <dgm:prSet presAssocID="{1C5DB387-5CC5-497E-9641-8CE6BD7C24E9}" presName="hierChild4" presStyleCnt="0"/>
      <dgm:spPr/>
    </dgm:pt>
    <dgm:pt modelId="{3C883A11-E703-4ABD-B496-360E21F58758}" type="pres">
      <dgm:prSet presAssocID="{1C5DB387-5CC5-497E-9641-8CE6BD7C24E9}" presName="hierChild5" presStyleCnt="0"/>
      <dgm:spPr/>
    </dgm:pt>
    <dgm:pt modelId="{DF5BA875-E585-4002-AED9-E53BED17084F}" type="pres">
      <dgm:prSet presAssocID="{DE1C6BB4-6C65-4755-8757-472791D10636}" presName="Name37" presStyleLbl="parChTrans1D2" presStyleIdx="1" presStyleCnt="5"/>
      <dgm:spPr/>
    </dgm:pt>
    <dgm:pt modelId="{31ED11A6-2ED0-4DAE-A9E3-84860556160A}" type="pres">
      <dgm:prSet presAssocID="{8559654F-C317-42F3-9D6A-274658CD757B}" presName="hierRoot2" presStyleCnt="0">
        <dgm:presLayoutVars>
          <dgm:hierBranch val="init"/>
        </dgm:presLayoutVars>
      </dgm:prSet>
      <dgm:spPr/>
    </dgm:pt>
    <dgm:pt modelId="{44BB53D0-A33A-4B26-8F1B-B4E4CF45D404}" type="pres">
      <dgm:prSet presAssocID="{8559654F-C317-42F3-9D6A-274658CD757B}" presName="rootComposite" presStyleCnt="0"/>
      <dgm:spPr/>
    </dgm:pt>
    <dgm:pt modelId="{E6A2FB05-F626-423A-97CE-C6131E978F30}" type="pres">
      <dgm:prSet presAssocID="{8559654F-C317-42F3-9D6A-274658CD757B}" presName="rootText" presStyleLbl="node2" presStyleIdx="1" presStyleCnt="5">
        <dgm:presLayoutVars>
          <dgm:chPref val="3"/>
        </dgm:presLayoutVars>
      </dgm:prSet>
      <dgm:spPr/>
    </dgm:pt>
    <dgm:pt modelId="{BA5A16D0-D4E3-4949-9771-43013F26FD5E}" type="pres">
      <dgm:prSet presAssocID="{8559654F-C317-42F3-9D6A-274658CD757B}" presName="rootConnector" presStyleLbl="node2" presStyleIdx="1" presStyleCnt="5"/>
      <dgm:spPr/>
    </dgm:pt>
    <dgm:pt modelId="{86785EF5-6B32-439F-9700-4B1ABA7FB38E}" type="pres">
      <dgm:prSet presAssocID="{8559654F-C317-42F3-9D6A-274658CD757B}" presName="hierChild4" presStyleCnt="0"/>
      <dgm:spPr/>
    </dgm:pt>
    <dgm:pt modelId="{148E80E6-16F9-4401-B3D1-ADDBD0B019A9}" type="pres">
      <dgm:prSet presAssocID="{8559654F-C317-42F3-9D6A-274658CD757B}" presName="hierChild5" presStyleCnt="0"/>
      <dgm:spPr/>
    </dgm:pt>
    <dgm:pt modelId="{E21EF3DE-1D41-42F8-A65B-44F66CA4ACF2}" type="pres">
      <dgm:prSet presAssocID="{1062E924-EC7E-4427-85FE-FE08CC7235A1}" presName="Name37" presStyleLbl="parChTrans1D2" presStyleIdx="2" presStyleCnt="5"/>
      <dgm:spPr/>
    </dgm:pt>
    <dgm:pt modelId="{036546B5-165C-4145-8031-0A341B423FFC}" type="pres">
      <dgm:prSet presAssocID="{31193FE1-698B-4227-9FD5-CE711926504A}" presName="hierRoot2" presStyleCnt="0">
        <dgm:presLayoutVars>
          <dgm:hierBranch val="init"/>
        </dgm:presLayoutVars>
      </dgm:prSet>
      <dgm:spPr/>
    </dgm:pt>
    <dgm:pt modelId="{DA8AF939-2354-4CCD-B04E-D7E766C781BF}" type="pres">
      <dgm:prSet presAssocID="{31193FE1-698B-4227-9FD5-CE711926504A}" presName="rootComposite" presStyleCnt="0"/>
      <dgm:spPr/>
    </dgm:pt>
    <dgm:pt modelId="{00008AA3-1337-4734-8991-5D1BD57FCA4A}" type="pres">
      <dgm:prSet presAssocID="{31193FE1-698B-4227-9FD5-CE711926504A}" presName="rootText" presStyleLbl="node2" presStyleIdx="2" presStyleCnt="5">
        <dgm:presLayoutVars>
          <dgm:chPref val="3"/>
        </dgm:presLayoutVars>
      </dgm:prSet>
      <dgm:spPr/>
    </dgm:pt>
    <dgm:pt modelId="{DBB10A8F-16A6-4231-A0B2-0899F8CD7676}" type="pres">
      <dgm:prSet presAssocID="{31193FE1-698B-4227-9FD5-CE711926504A}" presName="rootConnector" presStyleLbl="node2" presStyleIdx="2" presStyleCnt="5"/>
      <dgm:spPr/>
    </dgm:pt>
    <dgm:pt modelId="{D6D584E8-E1CA-4348-8A1D-ED5A6CE01625}" type="pres">
      <dgm:prSet presAssocID="{31193FE1-698B-4227-9FD5-CE711926504A}" presName="hierChild4" presStyleCnt="0"/>
      <dgm:spPr/>
    </dgm:pt>
    <dgm:pt modelId="{A5E05D3E-DD72-4A2C-A48E-C0A7AB686A80}" type="pres">
      <dgm:prSet presAssocID="{31193FE1-698B-4227-9FD5-CE711926504A}" presName="hierChild5" presStyleCnt="0"/>
      <dgm:spPr/>
    </dgm:pt>
    <dgm:pt modelId="{28BD26BD-7600-489A-8681-AE9F7D0BD4AC}" type="pres">
      <dgm:prSet presAssocID="{F0ECB03A-E81F-45E4-B83A-4B5A349D1529}" presName="Name37" presStyleLbl="parChTrans1D2" presStyleIdx="3" presStyleCnt="5"/>
      <dgm:spPr/>
    </dgm:pt>
    <dgm:pt modelId="{4DF8B7A8-3ADF-4F8C-ADA0-50FA857390F3}" type="pres">
      <dgm:prSet presAssocID="{A4CF399F-076B-4EDA-931D-7DEEEB6FE780}" presName="hierRoot2" presStyleCnt="0">
        <dgm:presLayoutVars>
          <dgm:hierBranch val="init"/>
        </dgm:presLayoutVars>
      </dgm:prSet>
      <dgm:spPr/>
    </dgm:pt>
    <dgm:pt modelId="{9874E84F-312C-420F-9FFA-CD1A100546CA}" type="pres">
      <dgm:prSet presAssocID="{A4CF399F-076B-4EDA-931D-7DEEEB6FE780}" presName="rootComposite" presStyleCnt="0"/>
      <dgm:spPr/>
    </dgm:pt>
    <dgm:pt modelId="{243554F4-3887-4DE2-BD84-89AB6BDEFFFB}" type="pres">
      <dgm:prSet presAssocID="{A4CF399F-076B-4EDA-931D-7DEEEB6FE780}" presName="rootText" presStyleLbl="node2" presStyleIdx="3" presStyleCnt="5">
        <dgm:presLayoutVars>
          <dgm:chPref val="3"/>
        </dgm:presLayoutVars>
      </dgm:prSet>
      <dgm:spPr/>
    </dgm:pt>
    <dgm:pt modelId="{F9FC1EFD-C5CA-4BAF-8D4C-3BB739F1464E}" type="pres">
      <dgm:prSet presAssocID="{A4CF399F-076B-4EDA-931D-7DEEEB6FE780}" presName="rootConnector" presStyleLbl="node2" presStyleIdx="3" presStyleCnt="5"/>
      <dgm:spPr/>
    </dgm:pt>
    <dgm:pt modelId="{BBDCE5FB-BDFE-4416-B9C6-D8234E83B30C}" type="pres">
      <dgm:prSet presAssocID="{A4CF399F-076B-4EDA-931D-7DEEEB6FE780}" presName="hierChild4" presStyleCnt="0"/>
      <dgm:spPr/>
    </dgm:pt>
    <dgm:pt modelId="{96737DF3-F4BE-4452-B35A-FDD1A9F82984}" type="pres">
      <dgm:prSet presAssocID="{A4CF399F-076B-4EDA-931D-7DEEEB6FE780}" presName="hierChild5" presStyleCnt="0"/>
      <dgm:spPr/>
    </dgm:pt>
    <dgm:pt modelId="{2B6F3066-C299-42CA-9CE9-A29CE4FECDFB}" type="pres">
      <dgm:prSet presAssocID="{D1FA2EE3-3565-4402-88F0-6D1F963F0F9C}" presName="Name37" presStyleLbl="parChTrans1D2" presStyleIdx="4" presStyleCnt="5"/>
      <dgm:spPr/>
    </dgm:pt>
    <dgm:pt modelId="{3ADA4331-85BC-420A-968B-E752BC7F6AE9}" type="pres">
      <dgm:prSet presAssocID="{DD46B226-AA04-49D0-98A8-AAAC24BA3967}" presName="hierRoot2" presStyleCnt="0">
        <dgm:presLayoutVars>
          <dgm:hierBranch val="init"/>
        </dgm:presLayoutVars>
      </dgm:prSet>
      <dgm:spPr/>
    </dgm:pt>
    <dgm:pt modelId="{4B9EC52A-FC19-44C0-9E96-426E9E1F810B}" type="pres">
      <dgm:prSet presAssocID="{DD46B226-AA04-49D0-98A8-AAAC24BA3967}" presName="rootComposite" presStyleCnt="0"/>
      <dgm:spPr/>
    </dgm:pt>
    <dgm:pt modelId="{22F01E46-B005-4E75-86DC-FCCF1EBBE1EF}" type="pres">
      <dgm:prSet presAssocID="{DD46B226-AA04-49D0-98A8-AAAC24BA3967}" presName="rootText" presStyleLbl="node2" presStyleIdx="4" presStyleCnt="5">
        <dgm:presLayoutVars>
          <dgm:chPref val="3"/>
        </dgm:presLayoutVars>
      </dgm:prSet>
      <dgm:spPr/>
    </dgm:pt>
    <dgm:pt modelId="{F5939881-C537-4D5A-9D6C-6DD450B8959C}" type="pres">
      <dgm:prSet presAssocID="{DD46B226-AA04-49D0-98A8-AAAC24BA3967}" presName="rootConnector" presStyleLbl="node2" presStyleIdx="4" presStyleCnt="5"/>
      <dgm:spPr/>
    </dgm:pt>
    <dgm:pt modelId="{AE28871C-989A-4979-A050-84D0A15D2A38}" type="pres">
      <dgm:prSet presAssocID="{DD46B226-AA04-49D0-98A8-AAAC24BA3967}" presName="hierChild4" presStyleCnt="0"/>
      <dgm:spPr/>
    </dgm:pt>
    <dgm:pt modelId="{86DDDFCE-3B83-40BA-A684-50CE27D77998}" type="pres">
      <dgm:prSet presAssocID="{DD46B226-AA04-49D0-98A8-AAAC24BA3967}" presName="hierChild5" presStyleCnt="0"/>
      <dgm:spPr/>
    </dgm:pt>
    <dgm:pt modelId="{FC1E7781-B4AE-4587-A4F7-5389535A001B}" type="pres">
      <dgm:prSet presAssocID="{8B2334B4-6059-4E23-9C5B-CBD8DA613696}" presName="hierChild3" presStyleCnt="0"/>
      <dgm:spPr/>
    </dgm:pt>
  </dgm:ptLst>
  <dgm:cxnLst>
    <dgm:cxn modelId="{252DDC0D-A393-4734-BC65-4E75A876756C}" type="presOf" srcId="{DD46B226-AA04-49D0-98A8-AAAC24BA3967}" destId="{F5939881-C537-4D5A-9D6C-6DD450B8959C}" srcOrd="1" destOrd="0" presId="urn:microsoft.com/office/officeart/2005/8/layout/orgChart1"/>
    <dgm:cxn modelId="{882C6B14-A58C-4979-95C2-9880F96698E5}" type="presOf" srcId="{8B2334B4-6059-4E23-9C5B-CBD8DA613696}" destId="{DBA44802-8522-4053-A1AB-257E48337F00}" srcOrd="0" destOrd="0" presId="urn:microsoft.com/office/officeart/2005/8/layout/orgChart1"/>
    <dgm:cxn modelId="{DBF2BC24-183C-4BC2-81D7-ED5A76925E72}" type="presOf" srcId="{31193FE1-698B-4227-9FD5-CE711926504A}" destId="{DBB10A8F-16A6-4231-A0B2-0899F8CD7676}" srcOrd="1" destOrd="0" presId="urn:microsoft.com/office/officeart/2005/8/layout/orgChart1"/>
    <dgm:cxn modelId="{B473EF29-0BCD-4439-AF88-8CB6C1CFAF55}" type="presOf" srcId="{31193FE1-698B-4227-9FD5-CE711926504A}" destId="{00008AA3-1337-4734-8991-5D1BD57FCA4A}" srcOrd="0" destOrd="0" presId="urn:microsoft.com/office/officeart/2005/8/layout/orgChart1"/>
    <dgm:cxn modelId="{0F700731-D79A-4D8D-8861-BC109E637B33}" srcId="{A8030D57-09EA-431C-BD39-629D6BFBB7B9}" destId="{8B2334B4-6059-4E23-9C5B-CBD8DA613696}" srcOrd="0" destOrd="0" parTransId="{4456EDF7-2961-42A7-93A5-8EFFC1327493}" sibTransId="{D2B7428E-090F-40C4-985A-C7FCF3A1871C}"/>
    <dgm:cxn modelId="{557D1845-AF70-4ADA-8954-4AFCE480DC69}" type="presOf" srcId="{1062E924-EC7E-4427-85FE-FE08CC7235A1}" destId="{E21EF3DE-1D41-42F8-A65B-44F66CA4ACF2}" srcOrd="0" destOrd="0" presId="urn:microsoft.com/office/officeart/2005/8/layout/orgChart1"/>
    <dgm:cxn modelId="{FD4A8B6F-69D4-4264-B265-95E7760C259F}" type="presOf" srcId="{8559654F-C317-42F3-9D6A-274658CD757B}" destId="{BA5A16D0-D4E3-4949-9771-43013F26FD5E}" srcOrd="1" destOrd="0" presId="urn:microsoft.com/office/officeart/2005/8/layout/orgChart1"/>
    <dgm:cxn modelId="{DA6AB874-81A0-4E9C-8051-8E3A5EE5B0A1}" type="presOf" srcId="{DE1C6BB4-6C65-4755-8757-472791D10636}" destId="{DF5BA875-E585-4002-AED9-E53BED17084F}" srcOrd="0" destOrd="0" presId="urn:microsoft.com/office/officeart/2005/8/layout/orgChart1"/>
    <dgm:cxn modelId="{FDC10675-AD5A-44E7-926C-84EAF9B2CBA9}" type="presOf" srcId="{D1FA2EE3-3565-4402-88F0-6D1F963F0F9C}" destId="{2B6F3066-C299-42CA-9CE9-A29CE4FECDFB}" srcOrd="0" destOrd="0" presId="urn:microsoft.com/office/officeart/2005/8/layout/orgChart1"/>
    <dgm:cxn modelId="{2E19FD7F-B124-4831-88F6-ED38A7F77A06}" type="presOf" srcId="{1C5DB387-5CC5-497E-9641-8CE6BD7C24E9}" destId="{DC122BA7-40F4-4923-915F-54A544E6B3FD}" srcOrd="1" destOrd="0" presId="urn:microsoft.com/office/officeart/2005/8/layout/orgChart1"/>
    <dgm:cxn modelId="{6581CD91-4586-4010-A7A6-012140CE60B6}" srcId="{8B2334B4-6059-4E23-9C5B-CBD8DA613696}" destId="{1C5DB387-5CC5-497E-9641-8CE6BD7C24E9}" srcOrd="0" destOrd="0" parTransId="{FB068C64-C01A-4DC4-8EA8-8C0345CB4427}" sibTransId="{9ACD4E69-9706-4E73-8922-C2B69BF51F58}"/>
    <dgm:cxn modelId="{F20EF4BB-E04E-4454-A2A2-7DD48B45E1D8}" type="presOf" srcId="{A4CF399F-076B-4EDA-931D-7DEEEB6FE780}" destId="{243554F4-3887-4DE2-BD84-89AB6BDEFFFB}" srcOrd="0" destOrd="0" presId="urn:microsoft.com/office/officeart/2005/8/layout/orgChart1"/>
    <dgm:cxn modelId="{2619AFBD-0F93-444D-BED7-1507649F1B61}" type="presOf" srcId="{1C5DB387-5CC5-497E-9641-8CE6BD7C24E9}" destId="{90F38540-92B0-46C0-A52D-16738B4F6B50}" srcOrd="0" destOrd="0" presId="urn:microsoft.com/office/officeart/2005/8/layout/orgChart1"/>
    <dgm:cxn modelId="{6A0142C4-FEFC-4876-BCE3-CBC6201DE80C}" srcId="{8B2334B4-6059-4E23-9C5B-CBD8DA613696}" destId="{8559654F-C317-42F3-9D6A-274658CD757B}" srcOrd="1" destOrd="0" parTransId="{DE1C6BB4-6C65-4755-8757-472791D10636}" sibTransId="{46C87701-3691-4FD3-B9CB-FF47E17C94AF}"/>
    <dgm:cxn modelId="{FF03CFC6-945B-4B5B-8116-8E5440B6C940}" type="presOf" srcId="{8559654F-C317-42F3-9D6A-274658CD757B}" destId="{E6A2FB05-F626-423A-97CE-C6131E978F30}" srcOrd="0" destOrd="0" presId="urn:microsoft.com/office/officeart/2005/8/layout/orgChart1"/>
    <dgm:cxn modelId="{AC4039D4-4394-4F79-9FB8-1F1C3E099B90}" srcId="{8B2334B4-6059-4E23-9C5B-CBD8DA613696}" destId="{31193FE1-698B-4227-9FD5-CE711926504A}" srcOrd="2" destOrd="0" parTransId="{1062E924-EC7E-4427-85FE-FE08CC7235A1}" sibTransId="{F8C8ADA1-0202-439F-9CAC-0849FD7057A2}"/>
    <dgm:cxn modelId="{E01557D9-6106-4754-805F-975513D1252A}" type="presOf" srcId="{A4CF399F-076B-4EDA-931D-7DEEEB6FE780}" destId="{F9FC1EFD-C5CA-4BAF-8D4C-3BB739F1464E}" srcOrd="1" destOrd="0" presId="urn:microsoft.com/office/officeart/2005/8/layout/orgChart1"/>
    <dgm:cxn modelId="{70F2F2E0-68F7-4675-BBBB-03E34F11FBD7}" type="presOf" srcId="{A8030D57-09EA-431C-BD39-629D6BFBB7B9}" destId="{B3B39026-F94C-4E73-AD91-AA7FCAB81425}" srcOrd="0" destOrd="0" presId="urn:microsoft.com/office/officeart/2005/8/layout/orgChart1"/>
    <dgm:cxn modelId="{6698F0E4-12A5-46AA-A898-2883F949A981}" type="presOf" srcId="{DD46B226-AA04-49D0-98A8-AAAC24BA3967}" destId="{22F01E46-B005-4E75-86DC-FCCF1EBBE1EF}" srcOrd="0" destOrd="0" presId="urn:microsoft.com/office/officeart/2005/8/layout/orgChart1"/>
    <dgm:cxn modelId="{E0D2BCEA-A490-463A-BFFE-F2BD678569F3}" type="presOf" srcId="{FB068C64-C01A-4DC4-8EA8-8C0345CB4427}" destId="{BA2DDF5A-912C-49E3-AF9E-53EF4859B992}" srcOrd="0" destOrd="0" presId="urn:microsoft.com/office/officeart/2005/8/layout/orgChart1"/>
    <dgm:cxn modelId="{8DC108EE-1D92-4CFB-BD84-FFC2AF52961D}" type="presOf" srcId="{8B2334B4-6059-4E23-9C5B-CBD8DA613696}" destId="{770C338E-F191-4479-8216-D26DE7418DA3}" srcOrd="1" destOrd="0" presId="urn:microsoft.com/office/officeart/2005/8/layout/orgChart1"/>
    <dgm:cxn modelId="{49DAD6F0-0877-4AAD-A85B-40FF2CF07B78}" srcId="{8B2334B4-6059-4E23-9C5B-CBD8DA613696}" destId="{DD46B226-AA04-49D0-98A8-AAAC24BA3967}" srcOrd="4" destOrd="0" parTransId="{D1FA2EE3-3565-4402-88F0-6D1F963F0F9C}" sibTransId="{80590BD2-32B0-41B9-89B6-18237BFF4853}"/>
    <dgm:cxn modelId="{E2A869FA-1F78-4DE4-8623-89B89C9BE722}" srcId="{8B2334B4-6059-4E23-9C5B-CBD8DA613696}" destId="{A4CF399F-076B-4EDA-931D-7DEEEB6FE780}" srcOrd="3" destOrd="0" parTransId="{F0ECB03A-E81F-45E4-B83A-4B5A349D1529}" sibTransId="{1A390D96-2DCB-407C-82C1-03D2F0D685EE}"/>
    <dgm:cxn modelId="{ACB5BAFA-3954-40ED-8A9F-7A1D419F7CA7}" type="presOf" srcId="{F0ECB03A-E81F-45E4-B83A-4B5A349D1529}" destId="{28BD26BD-7600-489A-8681-AE9F7D0BD4AC}" srcOrd="0" destOrd="0" presId="urn:microsoft.com/office/officeart/2005/8/layout/orgChart1"/>
    <dgm:cxn modelId="{75D2B8F3-3AE5-4195-B6B2-B153A876F367}" type="presParOf" srcId="{B3B39026-F94C-4E73-AD91-AA7FCAB81425}" destId="{8579BDF7-89D3-49FE-850A-980E21B3CD5C}" srcOrd="0" destOrd="0" presId="urn:microsoft.com/office/officeart/2005/8/layout/orgChart1"/>
    <dgm:cxn modelId="{D9525C56-81EC-4A94-B2A0-3AF52AF5E333}" type="presParOf" srcId="{8579BDF7-89D3-49FE-850A-980E21B3CD5C}" destId="{C7E34FAA-9165-4017-9FB6-169D443977D1}" srcOrd="0" destOrd="0" presId="urn:microsoft.com/office/officeart/2005/8/layout/orgChart1"/>
    <dgm:cxn modelId="{C81F9D87-2AD4-4A20-8FF0-3BCCBECECB26}" type="presParOf" srcId="{C7E34FAA-9165-4017-9FB6-169D443977D1}" destId="{DBA44802-8522-4053-A1AB-257E48337F00}" srcOrd="0" destOrd="0" presId="urn:microsoft.com/office/officeart/2005/8/layout/orgChart1"/>
    <dgm:cxn modelId="{7885A963-96F9-4066-B72D-279073DCB5DC}" type="presParOf" srcId="{C7E34FAA-9165-4017-9FB6-169D443977D1}" destId="{770C338E-F191-4479-8216-D26DE7418DA3}" srcOrd="1" destOrd="0" presId="urn:microsoft.com/office/officeart/2005/8/layout/orgChart1"/>
    <dgm:cxn modelId="{98A8FDE6-F6D6-40D7-8B3B-FF02BE780604}" type="presParOf" srcId="{8579BDF7-89D3-49FE-850A-980E21B3CD5C}" destId="{43D2F003-5476-4B49-AE37-61DA5D85034D}" srcOrd="1" destOrd="0" presId="urn:microsoft.com/office/officeart/2005/8/layout/orgChart1"/>
    <dgm:cxn modelId="{1B72C727-4128-4C45-9A3C-A143E2B6F368}" type="presParOf" srcId="{43D2F003-5476-4B49-AE37-61DA5D85034D}" destId="{BA2DDF5A-912C-49E3-AF9E-53EF4859B992}" srcOrd="0" destOrd="0" presId="urn:microsoft.com/office/officeart/2005/8/layout/orgChart1"/>
    <dgm:cxn modelId="{F53BFFAF-4E98-443A-B254-77BDFD4360DA}" type="presParOf" srcId="{43D2F003-5476-4B49-AE37-61DA5D85034D}" destId="{9E217DEC-6C8B-4363-971C-5F52FC5246F0}" srcOrd="1" destOrd="0" presId="urn:microsoft.com/office/officeart/2005/8/layout/orgChart1"/>
    <dgm:cxn modelId="{92CED2C7-5967-4E6A-A643-1B2DD1DA7B44}" type="presParOf" srcId="{9E217DEC-6C8B-4363-971C-5F52FC5246F0}" destId="{8BDE439A-B4AC-48B3-A97F-BC1AC9F6B319}" srcOrd="0" destOrd="0" presId="urn:microsoft.com/office/officeart/2005/8/layout/orgChart1"/>
    <dgm:cxn modelId="{39C3C561-DED9-4C1D-83FA-BE9AAFF98620}" type="presParOf" srcId="{8BDE439A-B4AC-48B3-A97F-BC1AC9F6B319}" destId="{90F38540-92B0-46C0-A52D-16738B4F6B50}" srcOrd="0" destOrd="0" presId="urn:microsoft.com/office/officeart/2005/8/layout/orgChart1"/>
    <dgm:cxn modelId="{79B200A9-C6CF-4D2C-841F-8A820EC093F6}" type="presParOf" srcId="{8BDE439A-B4AC-48B3-A97F-BC1AC9F6B319}" destId="{DC122BA7-40F4-4923-915F-54A544E6B3FD}" srcOrd="1" destOrd="0" presId="urn:microsoft.com/office/officeart/2005/8/layout/orgChart1"/>
    <dgm:cxn modelId="{812F5833-905E-4FC1-9BFA-B749FDBE0459}" type="presParOf" srcId="{9E217DEC-6C8B-4363-971C-5F52FC5246F0}" destId="{32B63031-5928-41AB-B032-E67DA47FD681}" srcOrd="1" destOrd="0" presId="urn:microsoft.com/office/officeart/2005/8/layout/orgChart1"/>
    <dgm:cxn modelId="{32931833-782E-48C0-A649-0824F3633AC5}" type="presParOf" srcId="{9E217DEC-6C8B-4363-971C-5F52FC5246F0}" destId="{3C883A11-E703-4ABD-B496-360E21F58758}" srcOrd="2" destOrd="0" presId="urn:microsoft.com/office/officeart/2005/8/layout/orgChart1"/>
    <dgm:cxn modelId="{E06D297B-0741-47FB-BCF5-2D92BBC69357}" type="presParOf" srcId="{43D2F003-5476-4B49-AE37-61DA5D85034D}" destId="{DF5BA875-E585-4002-AED9-E53BED17084F}" srcOrd="2" destOrd="0" presId="urn:microsoft.com/office/officeart/2005/8/layout/orgChart1"/>
    <dgm:cxn modelId="{A6B38488-2FD6-49A9-B1CD-77933180106F}" type="presParOf" srcId="{43D2F003-5476-4B49-AE37-61DA5D85034D}" destId="{31ED11A6-2ED0-4DAE-A9E3-84860556160A}" srcOrd="3" destOrd="0" presId="urn:microsoft.com/office/officeart/2005/8/layout/orgChart1"/>
    <dgm:cxn modelId="{C8AEF845-2D16-4BC0-A8C0-9C457F8F8B0F}" type="presParOf" srcId="{31ED11A6-2ED0-4DAE-A9E3-84860556160A}" destId="{44BB53D0-A33A-4B26-8F1B-B4E4CF45D404}" srcOrd="0" destOrd="0" presId="urn:microsoft.com/office/officeart/2005/8/layout/orgChart1"/>
    <dgm:cxn modelId="{3F98CE80-768C-4A8E-94C8-361C0882F40F}" type="presParOf" srcId="{44BB53D0-A33A-4B26-8F1B-B4E4CF45D404}" destId="{E6A2FB05-F626-423A-97CE-C6131E978F30}" srcOrd="0" destOrd="0" presId="urn:microsoft.com/office/officeart/2005/8/layout/orgChart1"/>
    <dgm:cxn modelId="{AA87435D-717E-4A41-8D84-0EE1A6650B07}" type="presParOf" srcId="{44BB53D0-A33A-4B26-8F1B-B4E4CF45D404}" destId="{BA5A16D0-D4E3-4949-9771-43013F26FD5E}" srcOrd="1" destOrd="0" presId="urn:microsoft.com/office/officeart/2005/8/layout/orgChart1"/>
    <dgm:cxn modelId="{8C7F8D78-9A1B-45B6-9F63-B3F148C874AC}" type="presParOf" srcId="{31ED11A6-2ED0-4DAE-A9E3-84860556160A}" destId="{86785EF5-6B32-439F-9700-4B1ABA7FB38E}" srcOrd="1" destOrd="0" presId="urn:microsoft.com/office/officeart/2005/8/layout/orgChart1"/>
    <dgm:cxn modelId="{C006F030-3724-4267-8C85-AA927C61BB49}" type="presParOf" srcId="{31ED11A6-2ED0-4DAE-A9E3-84860556160A}" destId="{148E80E6-16F9-4401-B3D1-ADDBD0B019A9}" srcOrd="2" destOrd="0" presId="urn:microsoft.com/office/officeart/2005/8/layout/orgChart1"/>
    <dgm:cxn modelId="{6F914F64-03C4-4C25-8119-DECE58B6BC86}" type="presParOf" srcId="{43D2F003-5476-4B49-AE37-61DA5D85034D}" destId="{E21EF3DE-1D41-42F8-A65B-44F66CA4ACF2}" srcOrd="4" destOrd="0" presId="urn:microsoft.com/office/officeart/2005/8/layout/orgChart1"/>
    <dgm:cxn modelId="{20017C19-E786-4BDB-B5D1-2B70A38D7E56}" type="presParOf" srcId="{43D2F003-5476-4B49-AE37-61DA5D85034D}" destId="{036546B5-165C-4145-8031-0A341B423FFC}" srcOrd="5" destOrd="0" presId="urn:microsoft.com/office/officeart/2005/8/layout/orgChart1"/>
    <dgm:cxn modelId="{28388EE2-E8E5-41BD-B679-9BA2C6A2B742}" type="presParOf" srcId="{036546B5-165C-4145-8031-0A341B423FFC}" destId="{DA8AF939-2354-4CCD-B04E-D7E766C781BF}" srcOrd="0" destOrd="0" presId="urn:microsoft.com/office/officeart/2005/8/layout/orgChart1"/>
    <dgm:cxn modelId="{6B967F73-BF29-4E95-9931-0A7313EAF2A2}" type="presParOf" srcId="{DA8AF939-2354-4CCD-B04E-D7E766C781BF}" destId="{00008AA3-1337-4734-8991-5D1BD57FCA4A}" srcOrd="0" destOrd="0" presId="urn:microsoft.com/office/officeart/2005/8/layout/orgChart1"/>
    <dgm:cxn modelId="{78FD9204-BF2B-46E7-990D-C645B85E62CF}" type="presParOf" srcId="{DA8AF939-2354-4CCD-B04E-D7E766C781BF}" destId="{DBB10A8F-16A6-4231-A0B2-0899F8CD7676}" srcOrd="1" destOrd="0" presId="urn:microsoft.com/office/officeart/2005/8/layout/orgChart1"/>
    <dgm:cxn modelId="{661DEAD1-C401-476E-AD78-F9D71DACBF0F}" type="presParOf" srcId="{036546B5-165C-4145-8031-0A341B423FFC}" destId="{D6D584E8-E1CA-4348-8A1D-ED5A6CE01625}" srcOrd="1" destOrd="0" presId="urn:microsoft.com/office/officeart/2005/8/layout/orgChart1"/>
    <dgm:cxn modelId="{90B77AED-D554-4494-9068-DCBAFFE3925C}" type="presParOf" srcId="{036546B5-165C-4145-8031-0A341B423FFC}" destId="{A5E05D3E-DD72-4A2C-A48E-C0A7AB686A80}" srcOrd="2" destOrd="0" presId="urn:microsoft.com/office/officeart/2005/8/layout/orgChart1"/>
    <dgm:cxn modelId="{29F9D8E6-DF40-490E-A51F-29C57DE6A152}" type="presParOf" srcId="{43D2F003-5476-4B49-AE37-61DA5D85034D}" destId="{28BD26BD-7600-489A-8681-AE9F7D0BD4AC}" srcOrd="6" destOrd="0" presId="urn:microsoft.com/office/officeart/2005/8/layout/orgChart1"/>
    <dgm:cxn modelId="{4A270B04-36C9-4370-A6D5-DDC8582E5EDC}" type="presParOf" srcId="{43D2F003-5476-4B49-AE37-61DA5D85034D}" destId="{4DF8B7A8-3ADF-4F8C-ADA0-50FA857390F3}" srcOrd="7" destOrd="0" presId="urn:microsoft.com/office/officeart/2005/8/layout/orgChart1"/>
    <dgm:cxn modelId="{04D9E329-BFE9-4D37-AF20-474CD10E4C1B}" type="presParOf" srcId="{4DF8B7A8-3ADF-4F8C-ADA0-50FA857390F3}" destId="{9874E84F-312C-420F-9FFA-CD1A100546CA}" srcOrd="0" destOrd="0" presId="urn:microsoft.com/office/officeart/2005/8/layout/orgChart1"/>
    <dgm:cxn modelId="{46DBC8BE-2E96-4C81-BEAD-244EA77F10F3}" type="presParOf" srcId="{9874E84F-312C-420F-9FFA-CD1A100546CA}" destId="{243554F4-3887-4DE2-BD84-89AB6BDEFFFB}" srcOrd="0" destOrd="0" presId="urn:microsoft.com/office/officeart/2005/8/layout/orgChart1"/>
    <dgm:cxn modelId="{6A17D81A-A90F-4351-9D8A-A56B71E854BB}" type="presParOf" srcId="{9874E84F-312C-420F-9FFA-CD1A100546CA}" destId="{F9FC1EFD-C5CA-4BAF-8D4C-3BB739F1464E}" srcOrd="1" destOrd="0" presId="urn:microsoft.com/office/officeart/2005/8/layout/orgChart1"/>
    <dgm:cxn modelId="{EFCB7BBB-A879-496A-99E7-B0FC3CE29282}" type="presParOf" srcId="{4DF8B7A8-3ADF-4F8C-ADA0-50FA857390F3}" destId="{BBDCE5FB-BDFE-4416-B9C6-D8234E83B30C}" srcOrd="1" destOrd="0" presId="urn:microsoft.com/office/officeart/2005/8/layout/orgChart1"/>
    <dgm:cxn modelId="{81F7B39E-C522-4DAE-8E5B-69AC505AD920}" type="presParOf" srcId="{4DF8B7A8-3ADF-4F8C-ADA0-50FA857390F3}" destId="{96737DF3-F4BE-4452-B35A-FDD1A9F82984}" srcOrd="2" destOrd="0" presId="urn:microsoft.com/office/officeart/2005/8/layout/orgChart1"/>
    <dgm:cxn modelId="{78998398-F963-4FE9-A5C8-9EE367D3BDB4}" type="presParOf" srcId="{43D2F003-5476-4B49-AE37-61DA5D85034D}" destId="{2B6F3066-C299-42CA-9CE9-A29CE4FECDFB}" srcOrd="8" destOrd="0" presId="urn:microsoft.com/office/officeart/2005/8/layout/orgChart1"/>
    <dgm:cxn modelId="{7314DEDA-DC3F-4796-8896-1DDBE6B67173}" type="presParOf" srcId="{43D2F003-5476-4B49-AE37-61DA5D85034D}" destId="{3ADA4331-85BC-420A-968B-E752BC7F6AE9}" srcOrd="9" destOrd="0" presId="urn:microsoft.com/office/officeart/2005/8/layout/orgChart1"/>
    <dgm:cxn modelId="{8064DDFD-3AA9-4EEE-9A02-7C9FE6CB6428}" type="presParOf" srcId="{3ADA4331-85BC-420A-968B-E752BC7F6AE9}" destId="{4B9EC52A-FC19-44C0-9E96-426E9E1F810B}" srcOrd="0" destOrd="0" presId="urn:microsoft.com/office/officeart/2005/8/layout/orgChart1"/>
    <dgm:cxn modelId="{A75F1DD9-7CB4-41F4-BB03-F79DEEF453D2}" type="presParOf" srcId="{4B9EC52A-FC19-44C0-9E96-426E9E1F810B}" destId="{22F01E46-B005-4E75-86DC-FCCF1EBBE1EF}" srcOrd="0" destOrd="0" presId="urn:microsoft.com/office/officeart/2005/8/layout/orgChart1"/>
    <dgm:cxn modelId="{55357C1A-2878-44F7-8AFF-BB70D880793E}" type="presParOf" srcId="{4B9EC52A-FC19-44C0-9E96-426E9E1F810B}" destId="{F5939881-C537-4D5A-9D6C-6DD450B8959C}" srcOrd="1" destOrd="0" presId="urn:microsoft.com/office/officeart/2005/8/layout/orgChart1"/>
    <dgm:cxn modelId="{F7B11660-4421-45E4-8040-00B4C8A95539}" type="presParOf" srcId="{3ADA4331-85BC-420A-968B-E752BC7F6AE9}" destId="{AE28871C-989A-4979-A050-84D0A15D2A38}" srcOrd="1" destOrd="0" presId="urn:microsoft.com/office/officeart/2005/8/layout/orgChart1"/>
    <dgm:cxn modelId="{6EA315CD-A659-466C-AE8A-E8268DEE818A}" type="presParOf" srcId="{3ADA4331-85BC-420A-968B-E752BC7F6AE9}" destId="{86DDDFCE-3B83-40BA-A684-50CE27D77998}" srcOrd="2" destOrd="0" presId="urn:microsoft.com/office/officeart/2005/8/layout/orgChart1"/>
    <dgm:cxn modelId="{BB035297-1327-44BA-8E09-D30EA0443911}" type="presParOf" srcId="{8579BDF7-89D3-49FE-850A-980E21B3CD5C}" destId="{FC1E7781-B4AE-4587-A4F7-5389535A001B}"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8E0FB141-C77C-4596-97DF-BB41CC85A698}">
      <dgm:prSet/>
      <dgm:spPr/>
      <dgm:t>
        <a:bodyPr/>
        <a:lstStyle/>
        <a:p>
          <a:pPr marL="50800" indent="-50800" algn="l"/>
          <a:r>
            <a:rPr lang="en-US" b="1" dirty="0">
              <a:latin typeface="Arial" panose="020B0604020202020204" pitchFamily="34" charset="0"/>
              <a:cs typeface="Arial" panose="020B0604020202020204" pitchFamily="34" charset="0"/>
            </a:rPr>
            <a:t>Step 3: Assess the literature using qualitative techniques and quantitative metrics</a:t>
          </a:r>
        </a:p>
      </dgm:t>
    </dgm:pt>
    <dgm:pt modelId="{54C4920C-5372-412D-93F6-6594581E3B98}" type="par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CF1A7EB0-3FAA-4CF5-9E44-D19CC08CF3C5}" type="sib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5F47576A-EDB1-4847-AD98-507B4674AA41}" type="pres">
      <dgm:prSet presAssocID="{8E0FB141-C77C-4596-97DF-BB41CC85A698}" presName="text" presStyleLbl="node1" presStyleIdx="0" presStyleCnt="1" custScaleX="265193">
        <dgm:presLayoutVars>
          <dgm:bulletEnabled val="1"/>
        </dgm:presLayoutVars>
      </dgm:prSet>
      <dgm:spPr/>
    </dgm:pt>
  </dgm:ptLst>
  <dgm:cxnLst>
    <dgm:cxn modelId="{80245324-877D-43E2-8BD0-D7F0EC3294F5}" type="presOf" srcId="{8E0FB141-C77C-4596-97DF-BB41CC85A698}" destId="{5F47576A-EDB1-4847-AD98-507B4674AA41}" srcOrd="0" destOrd="0" presId="urn:diagrams.loki3.com/VaryingWidthList"/>
    <dgm:cxn modelId="{EAADE19D-55A2-4E68-A586-C476EDE6411D}" srcId="{46513F31-1EE5-4B09-876F-7E04D3CB5D3B}" destId="{8E0FB141-C77C-4596-97DF-BB41CC85A698}" srcOrd="0" destOrd="0" parTransId="{54C4920C-5372-412D-93F6-6594581E3B98}" sibTransId="{CF1A7EB0-3FAA-4CF5-9E44-D19CC08CF3C5}"/>
    <dgm:cxn modelId="{4DE899A5-37D3-4CF8-8E1F-128B0B21DE08}" type="presOf" srcId="{46513F31-1EE5-4B09-876F-7E04D3CB5D3B}" destId="{F7BCE83F-D0AB-41AD-A4DC-D6737425BF2D}" srcOrd="0" destOrd="0" presId="urn:diagrams.loki3.com/VaryingWidthList"/>
    <dgm:cxn modelId="{921C4B97-CE25-4780-B0E0-A0144F2554B9}" type="presParOf" srcId="{F7BCE83F-D0AB-41AD-A4DC-D6737425BF2D}" destId="{5F47576A-EDB1-4847-AD98-507B4674AA41}"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8E0FB141-C77C-4596-97DF-BB41CC85A698}">
      <dgm:prSet custT="1"/>
      <dgm:spPr/>
      <dgm:t>
        <a:bodyPr/>
        <a:lstStyle/>
        <a:p>
          <a:pPr marL="0" indent="0" algn="l"/>
          <a:r>
            <a:rPr lang="en-US" sz="3000" b="1" dirty="0">
              <a:latin typeface="Arial" panose="020B0604020202020204" pitchFamily="34" charset="0"/>
              <a:cs typeface="Arial" panose="020B0604020202020204" pitchFamily="34" charset="0"/>
            </a:rPr>
            <a:t>Step 3: Assess the literature using qualitative techniques and quantitative metrics</a:t>
          </a:r>
        </a:p>
      </dgm:t>
    </dgm:pt>
    <dgm:pt modelId="{54C4920C-5372-412D-93F6-6594581E3B98}" type="par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CF1A7EB0-3FAA-4CF5-9E44-D19CC08CF3C5}" type="sib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5F47576A-EDB1-4847-AD98-507B4674AA41}" type="pres">
      <dgm:prSet presAssocID="{8E0FB141-C77C-4596-97DF-BB41CC85A698}" presName="text" presStyleLbl="node1" presStyleIdx="0" presStyleCnt="1" custScaleX="265193">
        <dgm:presLayoutVars>
          <dgm:bulletEnabled val="1"/>
        </dgm:presLayoutVars>
      </dgm:prSet>
      <dgm:spPr/>
    </dgm:pt>
  </dgm:ptLst>
  <dgm:cxnLst>
    <dgm:cxn modelId="{80245324-877D-43E2-8BD0-D7F0EC3294F5}" type="presOf" srcId="{8E0FB141-C77C-4596-97DF-BB41CC85A698}" destId="{5F47576A-EDB1-4847-AD98-507B4674AA41}" srcOrd="0" destOrd="0" presId="urn:diagrams.loki3.com/VaryingWidthList"/>
    <dgm:cxn modelId="{EAADE19D-55A2-4E68-A586-C476EDE6411D}" srcId="{46513F31-1EE5-4B09-876F-7E04D3CB5D3B}" destId="{8E0FB141-C77C-4596-97DF-BB41CC85A698}" srcOrd="0" destOrd="0" parTransId="{54C4920C-5372-412D-93F6-6594581E3B98}" sibTransId="{CF1A7EB0-3FAA-4CF5-9E44-D19CC08CF3C5}"/>
    <dgm:cxn modelId="{4DE899A5-37D3-4CF8-8E1F-128B0B21DE08}" type="presOf" srcId="{46513F31-1EE5-4B09-876F-7E04D3CB5D3B}" destId="{F7BCE83F-D0AB-41AD-A4DC-D6737425BF2D}" srcOrd="0" destOrd="0" presId="urn:diagrams.loki3.com/VaryingWidthList"/>
    <dgm:cxn modelId="{921C4B97-CE25-4780-B0E0-A0144F2554B9}" type="presParOf" srcId="{F7BCE83F-D0AB-41AD-A4DC-D6737425BF2D}" destId="{5F47576A-EDB1-4847-AD98-507B4674AA41}"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8E0FB141-C77C-4596-97DF-BB41CC85A698}">
      <dgm:prSet custT="1"/>
      <dgm:spPr/>
      <dgm:t>
        <a:bodyPr/>
        <a:lstStyle/>
        <a:p>
          <a:pPr marL="50800" indent="-50800" algn="l"/>
          <a:r>
            <a:rPr lang="en-US" sz="3000" b="1" dirty="0">
              <a:latin typeface="Arial" panose="020B0604020202020204" pitchFamily="34" charset="0"/>
              <a:cs typeface="Arial" panose="020B0604020202020204" pitchFamily="34" charset="0"/>
            </a:rPr>
            <a:t>Step 3: Assess the literature using qualitative techniques and quantitative metrics</a:t>
          </a:r>
        </a:p>
      </dgm:t>
    </dgm:pt>
    <dgm:pt modelId="{54C4920C-5372-412D-93F6-6594581E3B98}" type="par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CF1A7EB0-3FAA-4CF5-9E44-D19CC08CF3C5}" type="sib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5F47576A-EDB1-4847-AD98-507B4674AA41}" type="pres">
      <dgm:prSet presAssocID="{8E0FB141-C77C-4596-97DF-BB41CC85A698}" presName="text" presStyleLbl="node1" presStyleIdx="0" presStyleCnt="1" custScaleX="265193">
        <dgm:presLayoutVars>
          <dgm:bulletEnabled val="1"/>
        </dgm:presLayoutVars>
      </dgm:prSet>
      <dgm:spPr/>
    </dgm:pt>
  </dgm:ptLst>
  <dgm:cxnLst>
    <dgm:cxn modelId="{80245324-877D-43E2-8BD0-D7F0EC3294F5}" type="presOf" srcId="{8E0FB141-C77C-4596-97DF-BB41CC85A698}" destId="{5F47576A-EDB1-4847-AD98-507B4674AA41}" srcOrd="0" destOrd="0" presId="urn:diagrams.loki3.com/VaryingWidthList"/>
    <dgm:cxn modelId="{EAADE19D-55A2-4E68-A586-C476EDE6411D}" srcId="{46513F31-1EE5-4B09-876F-7E04D3CB5D3B}" destId="{8E0FB141-C77C-4596-97DF-BB41CC85A698}" srcOrd="0" destOrd="0" parTransId="{54C4920C-5372-412D-93F6-6594581E3B98}" sibTransId="{CF1A7EB0-3FAA-4CF5-9E44-D19CC08CF3C5}"/>
    <dgm:cxn modelId="{4DE899A5-37D3-4CF8-8E1F-128B0B21DE08}" type="presOf" srcId="{46513F31-1EE5-4B09-876F-7E04D3CB5D3B}" destId="{F7BCE83F-D0AB-41AD-A4DC-D6737425BF2D}" srcOrd="0" destOrd="0" presId="urn:diagrams.loki3.com/VaryingWidthList"/>
    <dgm:cxn modelId="{921C4B97-CE25-4780-B0E0-A0144F2554B9}" type="presParOf" srcId="{F7BCE83F-D0AB-41AD-A4DC-D6737425BF2D}" destId="{5F47576A-EDB1-4847-AD98-507B4674AA41}"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84016AD9-1171-4880-A0A8-19A558C9CC69}">
      <dgm:prSet custT="1"/>
      <dgm:spPr/>
      <dgm:t>
        <a:bodyPr/>
        <a:lstStyle/>
        <a:p>
          <a:pPr marL="0" indent="0" algn="l"/>
          <a:r>
            <a:rPr lang="en-US" sz="3000" b="1" dirty="0">
              <a:latin typeface="Arial" panose="020B0604020202020204" pitchFamily="34" charset="0"/>
              <a:cs typeface="Arial" panose="020B0604020202020204" pitchFamily="34" charset="0"/>
            </a:rPr>
            <a:t>Step 4: Qualitatively evaluate and summarize the evidence, evaluate the effectiveness and value of data sources used</a:t>
          </a:r>
        </a:p>
      </dgm:t>
    </dgm:pt>
    <dgm:pt modelId="{50CF14C2-6EA8-44E5-BF22-1E2F4E112331}" type="parTrans" cxnId="{0587D5DF-D1E1-4BE3-B8FC-5061C1445452}">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D4A2F91-8D60-46D6-A655-C463078C4A4E}" type="sibTrans" cxnId="{0587D5DF-D1E1-4BE3-B8FC-5061C1445452}">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CDBE4F94-7CC8-4804-82B9-1FF9080F865B}" type="pres">
      <dgm:prSet presAssocID="{84016AD9-1171-4880-A0A8-19A558C9CC69}" presName="text" presStyleLbl="node1" presStyleIdx="0" presStyleCnt="1" custScaleX="166451">
        <dgm:presLayoutVars>
          <dgm:bulletEnabled val="1"/>
        </dgm:presLayoutVars>
      </dgm:prSet>
      <dgm:spPr/>
    </dgm:pt>
  </dgm:ptLst>
  <dgm:cxnLst>
    <dgm:cxn modelId="{A47B6515-3275-4661-ADD7-A9AE6CCBEBFB}" type="presOf" srcId="{84016AD9-1171-4880-A0A8-19A558C9CC69}" destId="{CDBE4F94-7CC8-4804-82B9-1FF9080F865B}" srcOrd="0" destOrd="0" presId="urn:diagrams.loki3.com/VaryingWidthList"/>
    <dgm:cxn modelId="{4DE899A5-37D3-4CF8-8E1F-128B0B21DE08}" type="presOf" srcId="{46513F31-1EE5-4B09-876F-7E04D3CB5D3B}" destId="{F7BCE83F-D0AB-41AD-A4DC-D6737425BF2D}" srcOrd="0" destOrd="0" presId="urn:diagrams.loki3.com/VaryingWidthList"/>
    <dgm:cxn modelId="{0587D5DF-D1E1-4BE3-B8FC-5061C1445452}" srcId="{46513F31-1EE5-4B09-876F-7E04D3CB5D3B}" destId="{84016AD9-1171-4880-A0A8-19A558C9CC69}" srcOrd="0" destOrd="0" parTransId="{50CF14C2-6EA8-44E5-BF22-1E2F4E112331}" sibTransId="{6D4A2F91-8D60-46D6-A655-C463078C4A4E}"/>
    <dgm:cxn modelId="{9D82024B-5DC0-44FC-97C7-0528162758C9}" type="presParOf" srcId="{F7BCE83F-D0AB-41AD-A4DC-D6737425BF2D}" destId="{CDBE4F94-7CC8-4804-82B9-1FF9080F865B}"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0C8586C9-1C8F-4E97-8A75-C56F4C891575}">
      <dgm:prSet/>
      <dgm:spPr/>
      <dgm:t>
        <a:bodyPr/>
        <a:lstStyle/>
        <a:p>
          <a:pPr marL="747713" indent="-747713" algn="l"/>
          <a:r>
            <a:rPr lang="en-US" b="1" dirty="0">
              <a:latin typeface="Arial" panose="020B0604020202020204" pitchFamily="34" charset="0"/>
              <a:cs typeface="Arial" panose="020B0604020202020204" pitchFamily="34" charset="0"/>
            </a:rPr>
            <a:t>Step 5: Interpret findings by evaluating the similarities and differences among the findings; draw conclusions to inform data collection and analyses</a:t>
          </a:r>
        </a:p>
      </dgm:t>
    </dgm:pt>
    <dgm:pt modelId="{020E416C-4D43-444C-A82D-3E61183690B7}" type="parTrans" cxnId="{42BA08B0-BE09-49B8-816C-9736E502F976}">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160149C-FADA-471E-A89D-E789C676C0B5}" type="sibTrans" cxnId="{42BA08B0-BE09-49B8-816C-9736E502F976}">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5891E89F-CB6D-4077-9B7E-E3AC70EE7224}" type="pres">
      <dgm:prSet presAssocID="{0C8586C9-1C8F-4E97-8A75-C56F4C891575}" presName="text" presStyleLbl="node1" presStyleIdx="0" presStyleCnt="1" custScaleX="144874">
        <dgm:presLayoutVars>
          <dgm:bulletEnabled val="1"/>
        </dgm:presLayoutVars>
      </dgm:prSet>
      <dgm:spPr/>
    </dgm:pt>
  </dgm:ptLst>
  <dgm:cxnLst>
    <dgm:cxn modelId="{9F236674-CAA5-43FA-9918-385C43A2A34E}" type="presOf" srcId="{0C8586C9-1C8F-4E97-8A75-C56F4C891575}" destId="{5891E89F-CB6D-4077-9B7E-E3AC70EE7224}" srcOrd="0" destOrd="0" presId="urn:diagrams.loki3.com/VaryingWidthList"/>
    <dgm:cxn modelId="{4DE899A5-37D3-4CF8-8E1F-128B0B21DE08}" type="presOf" srcId="{46513F31-1EE5-4B09-876F-7E04D3CB5D3B}" destId="{F7BCE83F-D0AB-41AD-A4DC-D6737425BF2D}" srcOrd="0" destOrd="0" presId="urn:diagrams.loki3.com/VaryingWidthList"/>
    <dgm:cxn modelId="{42BA08B0-BE09-49B8-816C-9736E502F976}" srcId="{46513F31-1EE5-4B09-876F-7E04D3CB5D3B}" destId="{0C8586C9-1C8F-4E97-8A75-C56F4C891575}" srcOrd="0" destOrd="0" parTransId="{020E416C-4D43-444C-A82D-3E61183690B7}" sibTransId="{6160149C-FADA-471E-A89D-E789C676C0B5}"/>
    <dgm:cxn modelId="{D8B9CCEF-EAA4-4659-93A6-87D6F5AB7A54}" type="presParOf" srcId="{F7BCE83F-D0AB-41AD-A4DC-D6737425BF2D}" destId="{5891E89F-CB6D-4077-9B7E-E3AC70EE7224}"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5533EAE5-330E-4100-882C-AC5385950040}">
      <dgm:prSet/>
      <dgm:spPr/>
      <dgm:t>
        <a:bodyPr/>
        <a:lstStyle/>
        <a:p>
          <a:pPr marL="747713" indent="-747713" algn="l"/>
          <a:r>
            <a:rPr lang="en-US" b="1" dirty="0">
              <a:latin typeface="Arial" panose="020B0604020202020204" pitchFamily="34" charset="0"/>
              <a:cs typeface="Arial" panose="020B0604020202020204" pitchFamily="34" charset="0"/>
            </a:rPr>
            <a:t>Step 6: Refine research questions and develop hypotheses; generate a general analysis plan including data sources and estimation procedures</a:t>
          </a:r>
        </a:p>
      </dgm:t>
    </dgm:pt>
    <dgm:pt modelId="{9A36DC2A-A8A8-4525-82B5-5A982B3A4F45}" type="parTrans" cxnId="{01E70628-AAC3-49BE-AA02-7240B5056C5E}">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8C4CF4F7-AF0E-4ABE-92B9-AD12739AADD6}" type="sibTrans" cxnId="{01E70628-AAC3-49BE-AA02-7240B5056C5E}">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FD56957A-A04A-4F5D-BED7-7CCEF56AF778}" type="pres">
      <dgm:prSet presAssocID="{5533EAE5-330E-4100-882C-AC5385950040}" presName="text" presStyleLbl="node1" presStyleIdx="0" presStyleCnt="1" custScaleX="153396">
        <dgm:presLayoutVars>
          <dgm:bulletEnabled val="1"/>
        </dgm:presLayoutVars>
      </dgm:prSet>
      <dgm:spPr/>
    </dgm:pt>
  </dgm:ptLst>
  <dgm:cxnLst>
    <dgm:cxn modelId="{01E70628-AAC3-49BE-AA02-7240B5056C5E}" srcId="{46513F31-1EE5-4B09-876F-7E04D3CB5D3B}" destId="{5533EAE5-330E-4100-882C-AC5385950040}" srcOrd="0" destOrd="0" parTransId="{9A36DC2A-A8A8-4525-82B5-5A982B3A4F45}" sibTransId="{8C4CF4F7-AF0E-4ABE-92B9-AD12739AADD6}"/>
    <dgm:cxn modelId="{F8AA1C32-AE8E-4B6B-B567-8E9DC7311048}" type="presOf" srcId="{5533EAE5-330E-4100-882C-AC5385950040}" destId="{FD56957A-A04A-4F5D-BED7-7CCEF56AF778}" srcOrd="0" destOrd="0" presId="urn:diagrams.loki3.com/VaryingWidthList"/>
    <dgm:cxn modelId="{4DE899A5-37D3-4CF8-8E1F-128B0B21DE08}" type="presOf" srcId="{46513F31-1EE5-4B09-876F-7E04D3CB5D3B}" destId="{F7BCE83F-D0AB-41AD-A4DC-D6737425BF2D}" srcOrd="0" destOrd="0" presId="urn:diagrams.loki3.com/VaryingWidthList"/>
    <dgm:cxn modelId="{BEABF200-A7D0-494A-9B71-08D982FA1166}" type="presParOf" srcId="{F7BCE83F-D0AB-41AD-A4DC-D6737425BF2D}" destId="{FD56957A-A04A-4F5D-BED7-7CCEF56AF778}"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030D57-09EA-431C-BD39-629D6BFBB7B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8B2334B4-6059-4E23-9C5B-CBD8DA613696}">
      <dgm:prSet phldrT="[Text]"/>
      <dgm:spPr/>
      <dgm:t>
        <a:bodyPr/>
        <a:lstStyle/>
        <a:p>
          <a:r>
            <a:rPr lang="en-US" b="1" dirty="0">
              <a:solidFill>
                <a:schemeClr val="tx1"/>
              </a:solidFill>
              <a:latin typeface="Arial" panose="020B0604020202020204" pitchFamily="34" charset="0"/>
              <a:cs typeface="Arial" panose="020B0604020202020204" pitchFamily="34" charset="0"/>
            </a:rPr>
            <a:t>Measure Conceptualization </a:t>
          </a:r>
        </a:p>
      </dgm:t>
    </dgm:pt>
    <dgm:pt modelId="{4456EDF7-2961-42A7-93A5-8EFFC1327493}" type="parTrans" cxnId="{0F700731-D79A-4D8D-8861-BC109E637B33}">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D2B7428E-090F-40C4-985A-C7FCF3A1871C}" type="sibTrans" cxnId="{0F700731-D79A-4D8D-8861-BC109E637B33}">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1C5DB387-5CC5-497E-9641-8CE6BD7C24E9}">
      <dgm:prSet phldrT="[Text]"/>
      <dgm:spPr/>
      <dgm:t>
        <a:bodyPr/>
        <a:lstStyle/>
        <a:p>
          <a:r>
            <a:rPr lang="en-US" b="1" dirty="0">
              <a:solidFill>
                <a:schemeClr val="tx1"/>
              </a:solidFill>
              <a:latin typeface="Arial" panose="020B0604020202020204" pitchFamily="34" charset="0"/>
              <a:cs typeface="Arial" panose="020B0604020202020204" pitchFamily="34" charset="0"/>
            </a:rPr>
            <a:t>Information Gathering</a:t>
          </a:r>
        </a:p>
      </dgm:t>
    </dgm:pt>
    <dgm:pt modelId="{FB068C64-C01A-4DC4-8EA8-8C0345CB4427}" type="parTrans" cxnId="{6581CD91-4586-4010-A7A6-012140CE60B6}">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9ACD4E69-9706-4E73-8922-C2B69BF51F58}" type="sibTrans" cxnId="{6581CD91-4586-4010-A7A6-012140CE60B6}">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8559654F-C317-42F3-9D6A-274658CD757B}">
      <dgm:prSet phldrT="[Text]"/>
      <dgm:spPr/>
      <dgm:t>
        <a:bodyPr/>
        <a:lstStyle/>
        <a:p>
          <a:r>
            <a:rPr lang="en-US" b="1" dirty="0">
              <a:solidFill>
                <a:schemeClr val="tx1"/>
              </a:solidFill>
              <a:latin typeface="Arial" panose="020B0604020202020204" pitchFamily="34" charset="0"/>
              <a:cs typeface="Arial" panose="020B0604020202020204" pitchFamily="34" charset="0"/>
            </a:rPr>
            <a:t>Business Case Development</a:t>
          </a:r>
        </a:p>
      </dgm:t>
    </dgm:pt>
    <dgm:pt modelId="{DE1C6BB4-6C65-4755-8757-472791D10636}" type="parTrans" cxnId="{6A0142C4-FEFC-4876-BCE3-CBC6201DE80C}">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46C87701-3691-4FD3-B9CB-FF47E17C94AF}" type="sibTrans" cxnId="{6A0142C4-FEFC-4876-BCE3-CBC6201DE80C}">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31193FE1-698B-4227-9FD5-CE711926504A}">
      <dgm:prSet phldrT="[Text]"/>
      <dgm:spPr/>
      <dgm:t>
        <a:bodyPr/>
        <a:lstStyle/>
        <a:p>
          <a:r>
            <a:rPr lang="en-US" b="1" dirty="0">
              <a:solidFill>
                <a:schemeClr val="tx1"/>
              </a:solidFill>
              <a:latin typeface="Arial" panose="020B0604020202020204" pitchFamily="34" charset="0"/>
              <a:cs typeface="Arial" panose="020B0604020202020204" pitchFamily="34" charset="0"/>
            </a:rPr>
            <a:t>Stakeholder Input</a:t>
          </a:r>
        </a:p>
      </dgm:t>
    </dgm:pt>
    <dgm:pt modelId="{1062E924-EC7E-4427-85FE-FE08CC7235A1}" type="parTrans" cxnId="{AC4039D4-4394-4F79-9FB8-1F1C3E099B90}">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F8C8ADA1-0202-439F-9CAC-0849FD7057A2}" type="sibTrans" cxnId="{AC4039D4-4394-4F79-9FB8-1F1C3E099B90}">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D9B67B0B-B8A5-4AEC-A289-33A74F708EF7}">
      <dgm:prSet/>
      <dgm:spPr/>
      <dgm:t>
        <a:bodyPr/>
        <a:lstStyle/>
        <a:p>
          <a:r>
            <a:rPr lang="en-US" b="1" dirty="0">
              <a:solidFill>
                <a:schemeClr val="tx1"/>
              </a:solidFill>
              <a:latin typeface="Arial" panose="020B0604020202020204" pitchFamily="34" charset="0"/>
              <a:cs typeface="Arial" panose="020B0604020202020204" pitchFamily="34" charset="0"/>
            </a:rPr>
            <a:t>Environmental Scan</a:t>
          </a:r>
        </a:p>
      </dgm:t>
    </dgm:pt>
    <dgm:pt modelId="{8A9DA3DC-F2E3-48B5-9961-CE22AA58C53C}" type="parTrans" cxnId="{B268AD63-E961-422F-9332-017FBB151D6E}">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3C7D80FD-3354-4073-8F44-4FEBC0608305}" type="sibTrans" cxnId="{B268AD63-E961-422F-9332-017FBB151D6E}">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560F9206-4EA8-47DC-BC10-03BC0D21C0F6}">
      <dgm:prSet/>
      <dgm:spPr/>
      <dgm:t>
        <a:bodyPr/>
        <a:lstStyle/>
        <a:p>
          <a:r>
            <a:rPr lang="en-US" b="1" dirty="0">
              <a:solidFill>
                <a:schemeClr val="tx1"/>
              </a:solidFill>
              <a:latin typeface="Arial" panose="020B0604020202020204" pitchFamily="34" charset="0"/>
              <a:cs typeface="Arial" panose="020B0604020202020204" pitchFamily="34" charset="0"/>
            </a:rPr>
            <a:t>Empirical Data Analysis</a:t>
          </a:r>
        </a:p>
      </dgm:t>
    </dgm:pt>
    <dgm:pt modelId="{7730C37C-3135-4BED-9D70-16C910C1A314}" type="parTrans" cxnId="{75993363-BCAE-4701-AC5B-D6C252F61214}">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415F3E44-284D-4B9E-A680-0263CCAA5E68}" type="sibTrans" cxnId="{75993363-BCAE-4701-AC5B-D6C252F61214}">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D539531D-B875-4593-8FAC-6229395A9AA4}">
      <dgm:prSet/>
      <dgm:spPr/>
      <dgm:t>
        <a:bodyPr/>
        <a:lstStyle/>
        <a:p>
          <a:r>
            <a:rPr lang="en-US" b="1" dirty="0">
              <a:solidFill>
                <a:schemeClr val="tx1"/>
              </a:solidFill>
              <a:latin typeface="Arial" panose="020B0604020202020204" pitchFamily="34" charset="0"/>
              <a:cs typeface="Arial" panose="020B0604020202020204" pitchFamily="34" charset="0"/>
            </a:rPr>
            <a:t>Measure Lifecycle</a:t>
          </a:r>
        </a:p>
      </dgm:t>
    </dgm:pt>
    <dgm:pt modelId="{D1D3BD26-D183-41DE-9179-56021103FCF9}" type="parTrans" cxnId="{8482520E-2FF7-4B56-A758-155EF5424936}">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7A2F643E-7D4D-43A7-BCA1-FE37E5ECA700}" type="sibTrans" cxnId="{8482520E-2FF7-4B56-A758-155EF5424936}">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148C1EA1-E38E-4037-900E-32A35C366332}">
      <dgm:prSet/>
      <dgm:spPr/>
      <dgm:t>
        <a:bodyPr/>
        <a:lstStyle/>
        <a:p>
          <a:r>
            <a:rPr lang="en-US" b="1" dirty="0">
              <a:solidFill>
                <a:schemeClr val="tx1"/>
              </a:solidFill>
              <a:latin typeface="Arial" panose="020B0604020202020204" pitchFamily="34" charset="0"/>
              <a:cs typeface="Arial" panose="020B0604020202020204" pitchFamily="34" charset="0"/>
            </a:rPr>
            <a:t>Measure Specification</a:t>
          </a:r>
        </a:p>
      </dgm:t>
    </dgm:pt>
    <dgm:pt modelId="{2FA37E35-8A7D-4292-A9D2-41FACD001D0D}" type="parTrans" cxnId="{80FEF562-82EF-4A60-809C-55F75714A7F7}">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F34A9182-B59C-4275-BA50-656E44EBD470}" type="sibTrans" cxnId="{80FEF562-82EF-4A60-809C-55F75714A7F7}">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5AA966B2-F0F7-49D1-A62F-27751C6BA65A}">
      <dgm:prSet/>
      <dgm:spPr/>
      <dgm:t>
        <a:bodyPr/>
        <a:lstStyle/>
        <a:p>
          <a:r>
            <a:rPr lang="en-US" b="1" dirty="0">
              <a:solidFill>
                <a:schemeClr val="tx1"/>
              </a:solidFill>
              <a:latin typeface="Arial" panose="020B0604020202020204" pitchFamily="34" charset="0"/>
              <a:cs typeface="Arial" panose="020B0604020202020204" pitchFamily="34" charset="0"/>
            </a:rPr>
            <a:t>Measure Testing</a:t>
          </a:r>
        </a:p>
      </dgm:t>
    </dgm:pt>
    <dgm:pt modelId="{5490718C-276B-4A8C-9DF6-581013AA24BB}" type="parTrans" cxnId="{2365B704-92C0-4237-9718-A2A839A5C131}">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11031A4A-09CB-4618-B5E6-656791CFC300}" type="sibTrans" cxnId="{2365B704-92C0-4237-9718-A2A839A5C131}">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876D3014-2BCD-446D-9124-E63354820BEF}">
      <dgm:prSet/>
      <dgm:spPr/>
      <dgm:t>
        <a:bodyPr/>
        <a:lstStyle/>
        <a:p>
          <a:r>
            <a:rPr lang="en-US" b="1" dirty="0">
              <a:solidFill>
                <a:schemeClr val="tx1"/>
              </a:solidFill>
              <a:latin typeface="Arial" panose="020B0604020202020204" pitchFamily="34" charset="0"/>
              <a:cs typeface="Arial" panose="020B0604020202020204" pitchFamily="34" charset="0"/>
            </a:rPr>
            <a:t>Measure Implementation </a:t>
          </a:r>
        </a:p>
      </dgm:t>
    </dgm:pt>
    <dgm:pt modelId="{03DED5DF-1537-4CE7-8217-61C853A10EC5}" type="parTrans" cxnId="{49310D47-CCEB-466F-ABAE-120A31A08615}">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07F522FF-C714-4FE4-AB5F-10D83284AFDE}" type="sibTrans" cxnId="{49310D47-CCEB-466F-ABAE-120A31A08615}">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1FEE3F48-CBE6-41E7-994F-97A9D7C5F9F6}">
      <dgm:prSet/>
      <dgm:spPr/>
      <dgm:t>
        <a:bodyPr/>
        <a:lstStyle/>
        <a:p>
          <a:r>
            <a:rPr lang="en-US" b="1" dirty="0">
              <a:solidFill>
                <a:schemeClr val="tx1"/>
              </a:solidFill>
              <a:latin typeface="Arial" panose="020B0604020202020204" pitchFamily="34" charset="0"/>
              <a:cs typeface="Arial" panose="020B0604020202020204" pitchFamily="34" charset="0"/>
            </a:rPr>
            <a:t>Measure Use, Continuing Education, Maintenance</a:t>
          </a:r>
        </a:p>
      </dgm:t>
    </dgm:pt>
    <dgm:pt modelId="{10DCE1E9-854E-4EC1-9A2F-733EF7E62DF7}" type="parTrans" cxnId="{D9C92067-CB82-4876-ADED-E47C899EDC6D}">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F6E5AA4F-8B1A-4710-A644-11F52F9A1340}" type="sibTrans" cxnId="{D9C92067-CB82-4876-ADED-E47C899EDC6D}">
      <dgm:prSet/>
      <dgm:spPr/>
      <dgm:t>
        <a:bodyPr/>
        <a:lstStyle/>
        <a:p>
          <a:endParaRPr lang="en-US" b="1">
            <a:solidFill>
              <a:schemeClr val="tx1"/>
            </a:solidFill>
            <a:latin typeface="Arial" panose="020B0604020202020204" pitchFamily="34" charset="0"/>
            <a:cs typeface="Arial" panose="020B0604020202020204" pitchFamily="34" charset="0"/>
          </a:endParaRPr>
        </a:p>
      </dgm:t>
    </dgm:pt>
    <dgm:pt modelId="{B3B39026-F94C-4E73-AD91-AA7FCAB81425}" type="pres">
      <dgm:prSet presAssocID="{A8030D57-09EA-431C-BD39-629D6BFBB7B9}" presName="hierChild1" presStyleCnt="0">
        <dgm:presLayoutVars>
          <dgm:orgChart val="1"/>
          <dgm:chPref val="1"/>
          <dgm:dir/>
          <dgm:animOne val="branch"/>
          <dgm:animLvl val="lvl"/>
          <dgm:resizeHandles/>
        </dgm:presLayoutVars>
      </dgm:prSet>
      <dgm:spPr/>
    </dgm:pt>
    <dgm:pt modelId="{14EC02E1-DD10-447B-B0A6-EBD4310637D7}" type="pres">
      <dgm:prSet presAssocID="{D539531D-B875-4593-8FAC-6229395A9AA4}" presName="hierRoot1" presStyleCnt="0">
        <dgm:presLayoutVars>
          <dgm:hierBranch val="init"/>
        </dgm:presLayoutVars>
      </dgm:prSet>
      <dgm:spPr/>
    </dgm:pt>
    <dgm:pt modelId="{B6537815-CA1B-48E7-8741-A425153F2483}" type="pres">
      <dgm:prSet presAssocID="{D539531D-B875-4593-8FAC-6229395A9AA4}" presName="rootComposite1" presStyleCnt="0"/>
      <dgm:spPr/>
    </dgm:pt>
    <dgm:pt modelId="{8BF583AB-FA01-4E0B-807C-9EE29B91BBC2}" type="pres">
      <dgm:prSet presAssocID="{D539531D-B875-4593-8FAC-6229395A9AA4}" presName="rootText1" presStyleLbl="node0" presStyleIdx="0" presStyleCnt="1">
        <dgm:presLayoutVars>
          <dgm:chPref val="3"/>
        </dgm:presLayoutVars>
      </dgm:prSet>
      <dgm:spPr/>
    </dgm:pt>
    <dgm:pt modelId="{51CF3FF3-0389-4FB7-8A3D-40581DFF508E}" type="pres">
      <dgm:prSet presAssocID="{D539531D-B875-4593-8FAC-6229395A9AA4}" presName="rootConnector1" presStyleLbl="node1" presStyleIdx="0" presStyleCnt="0"/>
      <dgm:spPr/>
    </dgm:pt>
    <dgm:pt modelId="{D7C59485-DE46-4B1C-B4BD-F1159DEA5D10}" type="pres">
      <dgm:prSet presAssocID="{D539531D-B875-4593-8FAC-6229395A9AA4}" presName="hierChild2" presStyleCnt="0"/>
      <dgm:spPr/>
    </dgm:pt>
    <dgm:pt modelId="{0D5D8EAC-F60A-4CB3-81CE-260E71B07F09}" type="pres">
      <dgm:prSet presAssocID="{4456EDF7-2961-42A7-93A5-8EFFC1327493}" presName="Name37" presStyleLbl="parChTrans1D2" presStyleIdx="0" presStyleCnt="5"/>
      <dgm:spPr/>
    </dgm:pt>
    <dgm:pt modelId="{6DF27B06-BE33-4E4E-B036-B96E15F49614}" type="pres">
      <dgm:prSet presAssocID="{8B2334B4-6059-4E23-9C5B-CBD8DA613696}" presName="hierRoot2" presStyleCnt="0">
        <dgm:presLayoutVars>
          <dgm:hierBranch val="init"/>
        </dgm:presLayoutVars>
      </dgm:prSet>
      <dgm:spPr/>
    </dgm:pt>
    <dgm:pt modelId="{15C534DD-3A44-4F2A-82A3-8A37866CE95A}" type="pres">
      <dgm:prSet presAssocID="{8B2334B4-6059-4E23-9C5B-CBD8DA613696}" presName="rootComposite" presStyleCnt="0"/>
      <dgm:spPr/>
    </dgm:pt>
    <dgm:pt modelId="{9818EE17-CDDD-4260-B28D-398BCB4D1033}" type="pres">
      <dgm:prSet presAssocID="{8B2334B4-6059-4E23-9C5B-CBD8DA613696}" presName="rootText" presStyleLbl="node2" presStyleIdx="0" presStyleCnt="5">
        <dgm:presLayoutVars>
          <dgm:chPref val="3"/>
        </dgm:presLayoutVars>
      </dgm:prSet>
      <dgm:spPr/>
    </dgm:pt>
    <dgm:pt modelId="{AC8481F5-DF32-45F8-AA3B-2D3B3477EA38}" type="pres">
      <dgm:prSet presAssocID="{8B2334B4-6059-4E23-9C5B-CBD8DA613696}" presName="rootConnector" presStyleLbl="node2" presStyleIdx="0" presStyleCnt="5"/>
      <dgm:spPr/>
    </dgm:pt>
    <dgm:pt modelId="{61EC0224-4E75-44DA-B231-A46CDB6F1429}" type="pres">
      <dgm:prSet presAssocID="{8B2334B4-6059-4E23-9C5B-CBD8DA613696}" presName="hierChild4" presStyleCnt="0"/>
      <dgm:spPr/>
    </dgm:pt>
    <dgm:pt modelId="{BA2DDF5A-912C-49E3-AF9E-53EF4859B992}" type="pres">
      <dgm:prSet presAssocID="{FB068C64-C01A-4DC4-8EA8-8C0345CB4427}" presName="Name37" presStyleLbl="parChTrans1D3" presStyleIdx="0" presStyleCnt="3"/>
      <dgm:spPr/>
    </dgm:pt>
    <dgm:pt modelId="{9E217DEC-6C8B-4363-971C-5F52FC5246F0}" type="pres">
      <dgm:prSet presAssocID="{1C5DB387-5CC5-497E-9641-8CE6BD7C24E9}" presName="hierRoot2" presStyleCnt="0">
        <dgm:presLayoutVars>
          <dgm:hierBranch val="init"/>
        </dgm:presLayoutVars>
      </dgm:prSet>
      <dgm:spPr/>
    </dgm:pt>
    <dgm:pt modelId="{8BDE439A-B4AC-48B3-A97F-BC1AC9F6B319}" type="pres">
      <dgm:prSet presAssocID="{1C5DB387-5CC5-497E-9641-8CE6BD7C24E9}" presName="rootComposite" presStyleCnt="0"/>
      <dgm:spPr/>
    </dgm:pt>
    <dgm:pt modelId="{90F38540-92B0-46C0-A52D-16738B4F6B50}" type="pres">
      <dgm:prSet presAssocID="{1C5DB387-5CC5-497E-9641-8CE6BD7C24E9}" presName="rootText" presStyleLbl="node3" presStyleIdx="0" presStyleCnt="3">
        <dgm:presLayoutVars>
          <dgm:chPref val="3"/>
        </dgm:presLayoutVars>
      </dgm:prSet>
      <dgm:spPr/>
    </dgm:pt>
    <dgm:pt modelId="{DC122BA7-40F4-4923-915F-54A544E6B3FD}" type="pres">
      <dgm:prSet presAssocID="{1C5DB387-5CC5-497E-9641-8CE6BD7C24E9}" presName="rootConnector" presStyleLbl="node3" presStyleIdx="0" presStyleCnt="3"/>
      <dgm:spPr/>
    </dgm:pt>
    <dgm:pt modelId="{32B63031-5928-41AB-B032-E67DA47FD681}" type="pres">
      <dgm:prSet presAssocID="{1C5DB387-5CC5-497E-9641-8CE6BD7C24E9}" presName="hierChild4" presStyleCnt="0"/>
      <dgm:spPr/>
    </dgm:pt>
    <dgm:pt modelId="{A3B97FE7-E7A3-4919-97D5-46A770A2FF0D}" type="pres">
      <dgm:prSet presAssocID="{8A9DA3DC-F2E3-48B5-9961-CE22AA58C53C}" presName="Name37" presStyleLbl="parChTrans1D4" presStyleIdx="0" presStyleCnt="2"/>
      <dgm:spPr/>
    </dgm:pt>
    <dgm:pt modelId="{39DC790C-745B-44BF-A560-A1F2F99E240D}" type="pres">
      <dgm:prSet presAssocID="{D9B67B0B-B8A5-4AEC-A289-33A74F708EF7}" presName="hierRoot2" presStyleCnt="0">
        <dgm:presLayoutVars>
          <dgm:hierBranch val="init"/>
        </dgm:presLayoutVars>
      </dgm:prSet>
      <dgm:spPr/>
    </dgm:pt>
    <dgm:pt modelId="{F8203F21-AFBF-42EF-89E3-0A8933897CBE}" type="pres">
      <dgm:prSet presAssocID="{D9B67B0B-B8A5-4AEC-A289-33A74F708EF7}" presName="rootComposite" presStyleCnt="0"/>
      <dgm:spPr/>
    </dgm:pt>
    <dgm:pt modelId="{93575964-59A6-408B-AB6D-C5B4788D8DC1}" type="pres">
      <dgm:prSet presAssocID="{D9B67B0B-B8A5-4AEC-A289-33A74F708EF7}" presName="rootText" presStyleLbl="node4" presStyleIdx="0" presStyleCnt="2" custLinFactNeighborX="-3420">
        <dgm:presLayoutVars>
          <dgm:chPref val="3"/>
        </dgm:presLayoutVars>
      </dgm:prSet>
      <dgm:spPr/>
    </dgm:pt>
    <dgm:pt modelId="{D8987C82-A360-457B-986F-E167D8AF6FEA}" type="pres">
      <dgm:prSet presAssocID="{D9B67B0B-B8A5-4AEC-A289-33A74F708EF7}" presName="rootConnector" presStyleLbl="node4" presStyleIdx="0" presStyleCnt="2"/>
      <dgm:spPr/>
    </dgm:pt>
    <dgm:pt modelId="{9D716FE7-9BC1-4F4B-B91F-CC41E49AB9C2}" type="pres">
      <dgm:prSet presAssocID="{D9B67B0B-B8A5-4AEC-A289-33A74F708EF7}" presName="hierChild4" presStyleCnt="0"/>
      <dgm:spPr/>
    </dgm:pt>
    <dgm:pt modelId="{40C7F89F-0039-4681-9B14-C0B9CC9E0A25}" type="pres">
      <dgm:prSet presAssocID="{D9B67B0B-B8A5-4AEC-A289-33A74F708EF7}" presName="hierChild5" presStyleCnt="0"/>
      <dgm:spPr/>
    </dgm:pt>
    <dgm:pt modelId="{30F0F468-B806-40F9-9C9E-DA196A8185BF}" type="pres">
      <dgm:prSet presAssocID="{7730C37C-3135-4BED-9D70-16C910C1A314}" presName="Name37" presStyleLbl="parChTrans1D4" presStyleIdx="1" presStyleCnt="2"/>
      <dgm:spPr/>
    </dgm:pt>
    <dgm:pt modelId="{E40DCA55-F5B4-4D15-87A3-9F7FDD36301B}" type="pres">
      <dgm:prSet presAssocID="{560F9206-4EA8-47DC-BC10-03BC0D21C0F6}" presName="hierRoot2" presStyleCnt="0">
        <dgm:presLayoutVars>
          <dgm:hierBranch val="init"/>
        </dgm:presLayoutVars>
      </dgm:prSet>
      <dgm:spPr/>
    </dgm:pt>
    <dgm:pt modelId="{719F53CF-A55B-4CAC-993E-E4E919AABB3B}" type="pres">
      <dgm:prSet presAssocID="{560F9206-4EA8-47DC-BC10-03BC0D21C0F6}" presName="rootComposite" presStyleCnt="0"/>
      <dgm:spPr/>
    </dgm:pt>
    <dgm:pt modelId="{26ECA04B-D1CA-4939-8AC4-836AB2A21F33}" type="pres">
      <dgm:prSet presAssocID="{560F9206-4EA8-47DC-BC10-03BC0D21C0F6}" presName="rootText" presStyleLbl="node4" presStyleIdx="1" presStyleCnt="2" custLinFactNeighborX="-2280">
        <dgm:presLayoutVars>
          <dgm:chPref val="3"/>
        </dgm:presLayoutVars>
      </dgm:prSet>
      <dgm:spPr/>
    </dgm:pt>
    <dgm:pt modelId="{629E8D62-07FD-4441-87BB-E271EA17014A}" type="pres">
      <dgm:prSet presAssocID="{560F9206-4EA8-47DC-BC10-03BC0D21C0F6}" presName="rootConnector" presStyleLbl="node4" presStyleIdx="1" presStyleCnt="2"/>
      <dgm:spPr/>
    </dgm:pt>
    <dgm:pt modelId="{A9B638B3-A854-4A25-8421-54BADE4F44EE}" type="pres">
      <dgm:prSet presAssocID="{560F9206-4EA8-47DC-BC10-03BC0D21C0F6}" presName="hierChild4" presStyleCnt="0"/>
      <dgm:spPr/>
    </dgm:pt>
    <dgm:pt modelId="{7F8C40E7-A56E-4C16-8EC2-44827FABC0BB}" type="pres">
      <dgm:prSet presAssocID="{560F9206-4EA8-47DC-BC10-03BC0D21C0F6}" presName="hierChild5" presStyleCnt="0"/>
      <dgm:spPr/>
    </dgm:pt>
    <dgm:pt modelId="{3C883A11-E703-4ABD-B496-360E21F58758}" type="pres">
      <dgm:prSet presAssocID="{1C5DB387-5CC5-497E-9641-8CE6BD7C24E9}" presName="hierChild5" presStyleCnt="0"/>
      <dgm:spPr/>
    </dgm:pt>
    <dgm:pt modelId="{DF5BA875-E585-4002-AED9-E53BED17084F}" type="pres">
      <dgm:prSet presAssocID="{DE1C6BB4-6C65-4755-8757-472791D10636}" presName="Name37" presStyleLbl="parChTrans1D3" presStyleIdx="1" presStyleCnt="3"/>
      <dgm:spPr/>
    </dgm:pt>
    <dgm:pt modelId="{31ED11A6-2ED0-4DAE-A9E3-84860556160A}" type="pres">
      <dgm:prSet presAssocID="{8559654F-C317-42F3-9D6A-274658CD757B}" presName="hierRoot2" presStyleCnt="0">
        <dgm:presLayoutVars>
          <dgm:hierBranch val="init"/>
        </dgm:presLayoutVars>
      </dgm:prSet>
      <dgm:spPr/>
    </dgm:pt>
    <dgm:pt modelId="{44BB53D0-A33A-4B26-8F1B-B4E4CF45D404}" type="pres">
      <dgm:prSet presAssocID="{8559654F-C317-42F3-9D6A-274658CD757B}" presName="rootComposite" presStyleCnt="0"/>
      <dgm:spPr/>
    </dgm:pt>
    <dgm:pt modelId="{E6A2FB05-F626-423A-97CE-C6131E978F30}" type="pres">
      <dgm:prSet presAssocID="{8559654F-C317-42F3-9D6A-274658CD757B}" presName="rootText" presStyleLbl="node3" presStyleIdx="1" presStyleCnt="3">
        <dgm:presLayoutVars>
          <dgm:chPref val="3"/>
        </dgm:presLayoutVars>
      </dgm:prSet>
      <dgm:spPr/>
    </dgm:pt>
    <dgm:pt modelId="{BA5A16D0-D4E3-4949-9771-43013F26FD5E}" type="pres">
      <dgm:prSet presAssocID="{8559654F-C317-42F3-9D6A-274658CD757B}" presName="rootConnector" presStyleLbl="node3" presStyleIdx="1" presStyleCnt="3"/>
      <dgm:spPr/>
    </dgm:pt>
    <dgm:pt modelId="{86785EF5-6B32-439F-9700-4B1ABA7FB38E}" type="pres">
      <dgm:prSet presAssocID="{8559654F-C317-42F3-9D6A-274658CD757B}" presName="hierChild4" presStyleCnt="0"/>
      <dgm:spPr/>
    </dgm:pt>
    <dgm:pt modelId="{148E80E6-16F9-4401-B3D1-ADDBD0B019A9}" type="pres">
      <dgm:prSet presAssocID="{8559654F-C317-42F3-9D6A-274658CD757B}" presName="hierChild5" presStyleCnt="0"/>
      <dgm:spPr/>
    </dgm:pt>
    <dgm:pt modelId="{E21EF3DE-1D41-42F8-A65B-44F66CA4ACF2}" type="pres">
      <dgm:prSet presAssocID="{1062E924-EC7E-4427-85FE-FE08CC7235A1}" presName="Name37" presStyleLbl="parChTrans1D3" presStyleIdx="2" presStyleCnt="3"/>
      <dgm:spPr/>
    </dgm:pt>
    <dgm:pt modelId="{036546B5-165C-4145-8031-0A341B423FFC}" type="pres">
      <dgm:prSet presAssocID="{31193FE1-698B-4227-9FD5-CE711926504A}" presName="hierRoot2" presStyleCnt="0">
        <dgm:presLayoutVars>
          <dgm:hierBranch val="init"/>
        </dgm:presLayoutVars>
      </dgm:prSet>
      <dgm:spPr/>
    </dgm:pt>
    <dgm:pt modelId="{DA8AF939-2354-4CCD-B04E-D7E766C781BF}" type="pres">
      <dgm:prSet presAssocID="{31193FE1-698B-4227-9FD5-CE711926504A}" presName="rootComposite" presStyleCnt="0"/>
      <dgm:spPr/>
    </dgm:pt>
    <dgm:pt modelId="{00008AA3-1337-4734-8991-5D1BD57FCA4A}" type="pres">
      <dgm:prSet presAssocID="{31193FE1-698B-4227-9FD5-CE711926504A}" presName="rootText" presStyleLbl="node3" presStyleIdx="2" presStyleCnt="3">
        <dgm:presLayoutVars>
          <dgm:chPref val="3"/>
        </dgm:presLayoutVars>
      </dgm:prSet>
      <dgm:spPr/>
    </dgm:pt>
    <dgm:pt modelId="{DBB10A8F-16A6-4231-A0B2-0899F8CD7676}" type="pres">
      <dgm:prSet presAssocID="{31193FE1-698B-4227-9FD5-CE711926504A}" presName="rootConnector" presStyleLbl="node3" presStyleIdx="2" presStyleCnt="3"/>
      <dgm:spPr/>
    </dgm:pt>
    <dgm:pt modelId="{D6D584E8-E1CA-4348-8A1D-ED5A6CE01625}" type="pres">
      <dgm:prSet presAssocID="{31193FE1-698B-4227-9FD5-CE711926504A}" presName="hierChild4" presStyleCnt="0"/>
      <dgm:spPr/>
    </dgm:pt>
    <dgm:pt modelId="{A5E05D3E-DD72-4A2C-A48E-C0A7AB686A80}" type="pres">
      <dgm:prSet presAssocID="{31193FE1-698B-4227-9FD5-CE711926504A}" presName="hierChild5" presStyleCnt="0"/>
      <dgm:spPr/>
    </dgm:pt>
    <dgm:pt modelId="{2BA75658-BF12-4795-A440-4FBCA15CC325}" type="pres">
      <dgm:prSet presAssocID="{8B2334B4-6059-4E23-9C5B-CBD8DA613696}" presName="hierChild5" presStyleCnt="0"/>
      <dgm:spPr/>
    </dgm:pt>
    <dgm:pt modelId="{023596B2-870A-42BA-B3D1-80EE140612A0}" type="pres">
      <dgm:prSet presAssocID="{2FA37E35-8A7D-4292-A9D2-41FACD001D0D}" presName="Name37" presStyleLbl="parChTrans1D2" presStyleIdx="1" presStyleCnt="5"/>
      <dgm:spPr/>
    </dgm:pt>
    <dgm:pt modelId="{5142372D-5178-4A77-9638-3BD2BC3EA428}" type="pres">
      <dgm:prSet presAssocID="{148C1EA1-E38E-4037-900E-32A35C366332}" presName="hierRoot2" presStyleCnt="0">
        <dgm:presLayoutVars>
          <dgm:hierBranch val="init"/>
        </dgm:presLayoutVars>
      </dgm:prSet>
      <dgm:spPr/>
    </dgm:pt>
    <dgm:pt modelId="{59F7EC24-C020-4463-82E6-D3AA484D64C8}" type="pres">
      <dgm:prSet presAssocID="{148C1EA1-E38E-4037-900E-32A35C366332}" presName="rootComposite" presStyleCnt="0"/>
      <dgm:spPr/>
    </dgm:pt>
    <dgm:pt modelId="{1060F36A-323A-467F-B5B5-F61BF8DC271F}" type="pres">
      <dgm:prSet presAssocID="{148C1EA1-E38E-4037-900E-32A35C366332}" presName="rootText" presStyleLbl="node2" presStyleIdx="1" presStyleCnt="5">
        <dgm:presLayoutVars>
          <dgm:chPref val="3"/>
        </dgm:presLayoutVars>
      </dgm:prSet>
      <dgm:spPr/>
    </dgm:pt>
    <dgm:pt modelId="{C3E1E8E1-3132-430B-9F30-76830EB7B46E}" type="pres">
      <dgm:prSet presAssocID="{148C1EA1-E38E-4037-900E-32A35C366332}" presName="rootConnector" presStyleLbl="node2" presStyleIdx="1" presStyleCnt="5"/>
      <dgm:spPr/>
    </dgm:pt>
    <dgm:pt modelId="{F43F354B-D4CB-4050-91D1-39FFF3FCFF1E}" type="pres">
      <dgm:prSet presAssocID="{148C1EA1-E38E-4037-900E-32A35C366332}" presName="hierChild4" presStyleCnt="0"/>
      <dgm:spPr/>
    </dgm:pt>
    <dgm:pt modelId="{D95CBAAA-0503-48B5-8636-4A9DD4AD0C6D}" type="pres">
      <dgm:prSet presAssocID="{148C1EA1-E38E-4037-900E-32A35C366332}" presName="hierChild5" presStyleCnt="0"/>
      <dgm:spPr/>
    </dgm:pt>
    <dgm:pt modelId="{1200A842-4475-444F-A1D8-3914DDE7A247}" type="pres">
      <dgm:prSet presAssocID="{5490718C-276B-4A8C-9DF6-581013AA24BB}" presName="Name37" presStyleLbl="parChTrans1D2" presStyleIdx="2" presStyleCnt="5"/>
      <dgm:spPr/>
    </dgm:pt>
    <dgm:pt modelId="{6540F548-E425-48C9-847D-81751DDD2969}" type="pres">
      <dgm:prSet presAssocID="{5AA966B2-F0F7-49D1-A62F-27751C6BA65A}" presName="hierRoot2" presStyleCnt="0">
        <dgm:presLayoutVars>
          <dgm:hierBranch val="init"/>
        </dgm:presLayoutVars>
      </dgm:prSet>
      <dgm:spPr/>
    </dgm:pt>
    <dgm:pt modelId="{EC8DA6A5-1A6B-4EDA-AA2D-FE7BBEF90D0C}" type="pres">
      <dgm:prSet presAssocID="{5AA966B2-F0F7-49D1-A62F-27751C6BA65A}" presName="rootComposite" presStyleCnt="0"/>
      <dgm:spPr/>
    </dgm:pt>
    <dgm:pt modelId="{A530C780-9DB9-4C38-9979-1F0C1AAF7001}" type="pres">
      <dgm:prSet presAssocID="{5AA966B2-F0F7-49D1-A62F-27751C6BA65A}" presName="rootText" presStyleLbl="node2" presStyleIdx="2" presStyleCnt="5">
        <dgm:presLayoutVars>
          <dgm:chPref val="3"/>
        </dgm:presLayoutVars>
      </dgm:prSet>
      <dgm:spPr/>
    </dgm:pt>
    <dgm:pt modelId="{B6D35948-54A4-46D4-9FC8-4E639427C8F6}" type="pres">
      <dgm:prSet presAssocID="{5AA966B2-F0F7-49D1-A62F-27751C6BA65A}" presName="rootConnector" presStyleLbl="node2" presStyleIdx="2" presStyleCnt="5"/>
      <dgm:spPr/>
    </dgm:pt>
    <dgm:pt modelId="{BAE507EF-04E2-4B64-9B2B-A86F71549EE5}" type="pres">
      <dgm:prSet presAssocID="{5AA966B2-F0F7-49D1-A62F-27751C6BA65A}" presName="hierChild4" presStyleCnt="0"/>
      <dgm:spPr/>
    </dgm:pt>
    <dgm:pt modelId="{5C162621-5E5D-4691-9E7B-3FBE9B6481C6}" type="pres">
      <dgm:prSet presAssocID="{5AA966B2-F0F7-49D1-A62F-27751C6BA65A}" presName="hierChild5" presStyleCnt="0"/>
      <dgm:spPr/>
    </dgm:pt>
    <dgm:pt modelId="{8FBAFD0A-B789-45AA-AC1D-27BAAA4B079B}" type="pres">
      <dgm:prSet presAssocID="{03DED5DF-1537-4CE7-8217-61C853A10EC5}" presName="Name37" presStyleLbl="parChTrans1D2" presStyleIdx="3" presStyleCnt="5"/>
      <dgm:spPr/>
    </dgm:pt>
    <dgm:pt modelId="{05CF85A3-E3DA-4DBD-B74F-710A9D7DD623}" type="pres">
      <dgm:prSet presAssocID="{876D3014-2BCD-446D-9124-E63354820BEF}" presName="hierRoot2" presStyleCnt="0">
        <dgm:presLayoutVars>
          <dgm:hierBranch val="init"/>
        </dgm:presLayoutVars>
      </dgm:prSet>
      <dgm:spPr/>
    </dgm:pt>
    <dgm:pt modelId="{0223FA1A-0236-449C-9F82-1DC1D1D90D4E}" type="pres">
      <dgm:prSet presAssocID="{876D3014-2BCD-446D-9124-E63354820BEF}" presName="rootComposite" presStyleCnt="0"/>
      <dgm:spPr/>
    </dgm:pt>
    <dgm:pt modelId="{B90BC8D7-978D-4638-A08E-BEE2495EEB3C}" type="pres">
      <dgm:prSet presAssocID="{876D3014-2BCD-446D-9124-E63354820BEF}" presName="rootText" presStyleLbl="node2" presStyleIdx="3" presStyleCnt="5">
        <dgm:presLayoutVars>
          <dgm:chPref val="3"/>
        </dgm:presLayoutVars>
      </dgm:prSet>
      <dgm:spPr/>
    </dgm:pt>
    <dgm:pt modelId="{875F9BC9-7CE3-47C2-BFD4-3EC3A6B6D00D}" type="pres">
      <dgm:prSet presAssocID="{876D3014-2BCD-446D-9124-E63354820BEF}" presName="rootConnector" presStyleLbl="node2" presStyleIdx="3" presStyleCnt="5"/>
      <dgm:spPr/>
    </dgm:pt>
    <dgm:pt modelId="{A0860BE0-1D97-432E-956B-45DBEA00C07A}" type="pres">
      <dgm:prSet presAssocID="{876D3014-2BCD-446D-9124-E63354820BEF}" presName="hierChild4" presStyleCnt="0"/>
      <dgm:spPr/>
    </dgm:pt>
    <dgm:pt modelId="{A78A0B73-9CE0-4529-9868-5E5CF038FE33}" type="pres">
      <dgm:prSet presAssocID="{876D3014-2BCD-446D-9124-E63354820BEF}" presName="hierChild5" presStyleCnt="0"/>
      <dgm:spPr/>
    </dgm:pt>
    <dgm:pt modelId="{9BED3DB1-C9DF-43FA-9FB0-79965E341B77}" type="pres">
      <dgm:prSet presAssocID="{10DCE1E9-854E-4EC1-9A2F-733EF7E62DF7}" presName="Name37" presStyleLbl="parChTrans1D2" presStyleIdx="4" presStyleCnt="5"/>
      <dgm:spPr/>
    </dgm:pt>
    <dgm:pt modelId="{9CF62EE5-639F-46EE-B644-277CCBF9661A}" type="pres">
      <dgm:prSet presAssocID="{1FEE3F48-CBE6-41E7-994F-97A9D7C5F9F6}" presName="hierRoot2" presStyleCnt="0">
        <dgm:presLayoutVars>
          <dgm:hierBranch val="init"/>
        </dgm:presLayoutVars>
      </dgm:prSet>
      <dgm:spPr/>
    </dgm:pt>
    <dgm:pt modelId="{200464B9-99F0-4054-AF3E-B47FAE6C4CA0}" type="pres">
      <dgm:prSet presAssocID="{1FEE3F48-CBE6-41E7-994F-97A9D7C5F9F6}" presName="rootComposite" presStyleCnt="0"/>
      <dgm:spPr/>
    </dgm:pt>
    <dgm:pt modelId="{DA52122B-2B6C-422A-828F-4E96312CF369}" type="pres">
      <dgm:prSet presAssocID="{1FEE3F48-CBE6-41E7-994F-97A9D7C5F9F6}" presName="rootText" presStyleLbl="node2" presStyleIdx="4" presStyleCnt="5">
        <dgm:presLayoutVars>
          <dgm:chPref val="3"/>
        </dgm:presLayoutVars>
      </dgm:prSet>
      <dgm:spPr/>
    </dgm:pt>
    <dgm:pt modelId="{80BA7693-2F41-4A7B-AD63-55D1A362EA7D}" type="pres">
      <dgm:prSet presAssocID="{1FEE3F48-CBE6-41E7-994F-97A9D7C5F9F6}" presName="rootConnector" presStyleLbl="node2" presStyleIdx="4" presStyleCnt="5"/>
      <dgm:spPr/>
    </dgm:pt>
    <dgm:pt modelId="{D6DA076A-E317-42F8-BCCB-27D6F76E07A8}" type="pres">
      <dgm:prSet presAssocID="{1FEE3F48-CBE6-41E7-994F-97A9D7C5F9F6}" presName="hierChild4" presStyleCnt="0"/>
      <dgm:spPr/>
    </dgm:pt>
    <dgm:pt modelId="{90F0FDA7-79F3-4FD1-8E82-2947DD1D9841}" type="pres">
      <dgm:prSet presAssocID="{1FEE3F48-CBE6-41E7-994F-97A9D7C5F9F6}" presName="hierChild5" presStyleCnt="0"/>
      <dgm:spPr/>
    </dgm:pt>
    <dgm:pt modelId="{FF2F1949-8757-40B8-A245-26F25B18BB1F}" type="pres">
      <dgm:prSet presAssocID="{D539531D-B875-4593-8FAC-6229395A9AA4}" presName="hierChild3" presStyleCnt="0"/>
      <dgm:spPr/>
    </dgm:pt>
  </dgm:ptLst>
  <dgm:cxnLst>
    <dgm:cxn modelId="{16C87A04-36CC-47F3-8726-88C8E19ABB3E}" type="presOf" srcId="{876D3014-2BCD-446D-9124-E63354820BEF}" destId="{875F9BC9-7CE3-47C2-BFD4-3EC3A6B6D00D}" srcOrd="1" destOrd="0" presId="urn:microsoft.com/office/officeart/2005/8/layout/orgChart1"/>
    <dgm:cxn modelId="{2365B704-92C0-4237-9718-A2A839A5C131}" srcId="{D539531D-B875-4593-8FAC-6229395A9AA4}" destId="{5AA966B2-F0F7-49D1-A62F-27751C6BA65A}" srcOrd="2" destOrd="0" parTransId="{5490718C-276B-4A8C-9DF6-581013AA24BB}" sibTransId="{11031A4A-09CB-4618-B5E6-656791CFC300}"/>
    <dgm:cxn modelId="{A1D6A407-4456-4499-9FCA-9F5941D9D06E}" type="presOf" srcId="{D9B67B0B-B8A5-4AEC-A289-33A74F708EF7}" destId="{D8987C82-A360-457B-986F-E167D8AF6FEA}" srcOrd="1" destOrd="0" presId="urn:microsoft.com/office/officeart/2005/8/layout/orgChart1"/>
    <dgm:cxn modelId="{4D778108-91E4-4B9D-A991-AD849DD554A2}" type="presOf" srcId="{5AA966B2-F0F7-49D1-A62F-27751C6BA65A}" destId="{A530C780-9DB9-4C38-9979-1F0C1AAF7001}" srcOrd="0" destOrd="0" presId="urn:microsoft.com/office/officeart/2005/8/layout/orgChart1"/>
    <dgm:cxn modelId="{8482520E-2FF7-4B56-A758-155EF5424936}" srcId="{A8030D57-09EA-431C-BD39-629D6BFBB7B9}" destId="{D539531D-B875-4593-8FAC-6229395A9AA4}" srcOrd="0" destOrd="0" parTransId="{D1D3BD26-D183-41DE-9179-56021103FCF9}" sibTransId="{7A2F643E-7D4D-43A7-BCA1-FE37E5ECA700}"/>
    <dgm:cxn modelId="{6F6F8A15-ADE3-46EA-8E5D-CAADC406A58A}" type="presOf" srcId="{DE1C6BB4-6C65-4755-8757-472791D10636}" destId="{DF5BA875-E585-4002-AED9-E53BED17084F}" srcOrd="0" destOrd="0" presId="urn:microsoft.com/office/officeart/2005/8/layout/orgChart1"/>
    <dgm:cxn modelId="{7690A61A-A58A-4B1C-9890-D2A0010BA376}" type="presOf" srcId="{D539531D-B875-4593-8FAC-6229395A9AA4}" destId="{8BF583AB-FA01-4E0B-807C-9EE29B91BBC2}" srcOrd="0" destOrd="0" presId="urn:microsoft.com/office/officeart/2005/8/layout/orgChart1"/>
    <dgm:cxn modelId="{275FD31A-0798-46CE-A169-623E81FEC9D4}" type="presOf" srcId="{1FEE3F48-CBE6-41E7-994F-97A9D7C5F9F6}" destId="{80BA7693-2F41-4A7B-AD63-55D1A362EA7D}" srcOrd="1" destOrd="0" presId="urn:microsoft.com/office/officeart/2005/8/layout/orgChart1"/>
    <dgm:cxn modelId="{0F700731-D79A-4D8D-8861-BC109E637B33}" srcId="{D539531D-B875-4593-8FAC-6229395A9AA4}" destId="{8B2334B4-6059-4E23-9C5B-CBD8DA613696}" srcOrd="0" destOrd="0" parTransId="{4456EDF7-2961-42A7-93A5-8EFFC1327493}" sibTransId="{D2B7428E-090F-40C4-985A-C7FCF3A1871C}"/>
    <dgm:cxn modelId="{34A11439-D08D-415A-9174-9F8F668535AB}" type="presOf" srcId="{2FA37E35-8A7D-4292-A9D2-41FACD001D0D}" destId="{023596B2-870A-42BA-B3D1-80EE140612A0}" srcOrd="0" destOrd="0" presId="urn:microsoft.com/office/officeart/2005/8/layout/orgChart1"/>
    <dgm:cxn modelId="{C34E203D-90F9-4068-9A7A-5D25331C1C00}" type="presOf" srcId="{8A9DA3DC-F2E3-48B5-9961-CE22AA58C53C}" destId="{A3B97FE7-E7A3-4919-97D5-46A770A2FF0D}" srcOrd="0" destOrd="0" presId="urn:microsoft.com/office/officeart/2005/8/layout/orgChart1"/>
    <dgm:cxn modelId="{005D3D5F-0562-4624-9BE1-C13CE021B9CE}" type="presOf" srcId="{FB068C64-C01A-4DC4-8EA8-8C0345CB4427}" destId="{BA2DDF5A-912C-49E3-AF9E-53EF4859B992}" srcOrd="0" destOrd="0" presId="urn:microsoft.com/office/officeart/2005/8/layout/orgChart1"/>
    <dgm:cxn modelId="{8BE4F141-BD6F-45CC-96BD-CC9C017951B0}" type="presOf" srcId="{8559654F-C317-42F3-9D6A-274658CD757B}" destId="{E6A2FB05-F626-423A-97CE-C6131E978F30}" srcOrd="0" destOrd="0" presId="urn:microsoft.com/office/officeart/2005/8/layout/orgChart1"/>
    <dgm:cxn modelId="{80FEF562-82EF-4A60-809C-55F75714A7F7}" srcId="{D539531D-B875-4593-8FAC-6229395A9AA4}" destId="{148C1EA1-E38E-4037-900E-32A35C366332}" srcOrd="1" destOrd="0" parTransId="{2FA37E35-8A7D-4292-A9D2-41FACD001D0D}" sibTransId="{F34A9182-B59C-4275-BA50-656E44EBD470}"/>
    <dgm:cxn modelId="{0DDC2363-D870-4867-89E8-ED43F80479BE}" type="presOf" srcId="{10DCE1E9-854E-4EC1-9A2F-733EF7E62DF7}" destId="{9BED3DB1-C9DF-43FA-9FB0-79965E341B77}" srcOrd="0" destOrd="0" presId="urn:microsoft.com/office/officeart/2005/8/layout/orgChart1"/>
    <dgm:cxn modelId="{75993363-BCAE-4701-AC5B-D6C252F61214}" srcId="{1C5DB387-5CC5-497E-9641-8CE6BD7C24E9}" destId="{560F9206-4EA8-47DC-BC10-03BC0D21C0F6}" srcOrd="1" destOrd="0" parTransId="{7730C37C-3135-4BED-9D70-16C910C1A314}" sibTransId="{415F3E44-284D-4B9E-A680-0263CCAA5E68}"/>
    <dgm:cxn modelId="{B268AD63-E961-422F-9332-017FBB151D6E}" srcId="{1C5DB387-5CC5-497E-9641-8CE6BD7C24E9}" destId="{D9B67B0B-B8A5-4AEC-A289-33A74F708EF7}" srcOrd="0" destOrd="0" parTransId="{8A9DA3DC-F2E3-48B5-9961-CE22AA58C53C}" sibTransId="{3C7D80FD-3354-4073-8F44-4FEBC0608305}"/>
    <dgm:cxn modelId="{3D9FE965-8D75-4895-8919-8CE5FE052BAC}" type="presOf" srcId="{8B2334B4-6059-4E23-9C5B-CBD8DA613696}" destId="{AC8481F5-DF32-45F8-AA3B-2D3B3477EA38}" srcOrd="1" destOrd="0" presId="urn:microsoft.com/office/officeart/2005/8/layout/orgChart1"/>
    <dgm:cxn modelId="{49310D47-CCEB-466F-ABAE-120A31A08615}" srcId="{D539531D-B875-4593-8FAC-6229395A9AA4}" destId="{876D3014-2BCD-446D-9124-E63354820BEF}" srcOrd="3" destOrd="0" parTransId="{03DED5DF-1537-4CE7-8217-61C853A10EC5}" sibTransId="{07F522FF-C714-4FE4-AB5F-10D83284AFDE}"/>
    <dgm:cxn modelId="{D9C92067-CB82-4876-ADED-E47C899EDC6D}" srcId="{D539531D-B875-4593-8FAC-6229395A9AA4}" destId="{1FEE3F48-CBE6-41E7-994F-97A9D7C5F9F6}" srcOrd="4" destOrd="0" parTransId="{10DCE1E9-854E-4EC1-9A2F-733EF7E62DF7}" sibTransId="{F6E5AA4F-8B1A-4710-A644-11F52F9A1340}"/>
    <dgm:cxn modelId="{4ADBA853-AFCC-467B-AADE-6420CB3175DA}" type="presOf" srcId="{148C1EA1-E38E-4037-900E-32A35C366332}" destId="{C3E1E8E1-3132-430B-9F30-76830EB7B46E}" srcOrd="1" destOrd="0" presId="urn:microsoft.com/office/officeart/2005/8/layout/orgChart1"/>
    <dgm:cxn modelId="{803BDC55-CB8C-4E03-BA4A-DDEFEBA58A3E}" type="presOf" srcId="{4456EDF7-2961-42A7-93A5-8EFFC1327493}" destId="{0D5D8EAC-F60A-4CB3-81CE-260E71B07F09}" srcOrd="0" destOrd="0" presId="urn:microsoft.com/office/officeart/2005/8/layout/orgChart1"/>
    <dgm:cxn modelId="{E55CCE79-7159-41A3-B989-F88C2C599F57}" type="presOf" srcId="{5AA966B2-F0F7-49D1-A62F-27751C6BA65A}" destId="{B6D35948-54A4-46D4-9FC8-4E639427C8F6}" srcOrd="1" destOrd="0" presId="urn:microsoft.com/office/officeart/2005/8/layout/orgChart1"/>
    <dgm:cxn modelId="{AF9B4E7C-2A7A-463C-A48F-9706AED56A1B}" type="presOf" srcId="{7730C37C-3135-4BED-9D70-16C910C1A314}" destId="{30F0F468-B806-40F9-9C9E-DA196A8185BF}" srcOrd="0" destOrd="0" presId="urn:microsoft.com/office/officeart/2005/8/layout/orgChart1"/>
    <dgm:cxn modelId="{0DF5737E-1797-4ECE-A0CE-40D57BF1C5F0}" type="presOf" srcId="{03DED5DF-1537-4CE7-8217-61C853A10EC5}" destId="{8FBAFD0A-B789-45AA-AC1D-27BAAA4B079B}" srcOrd="0" destOrd="0" presId="urn:microsoft.com/office/officeart/2005/8/layout/orgChart1"/>
    <dgm:cxn modelId="{191EF088-A312-4A8D-8C73-0089FA0F41E2}" type="presOf" srcId="{A8030D57-09EA-431C-BD39-629D6BFBB7B9}" destId="{B3B39026-F94C-4E73-AD91-AA7FCAB81425}" srcOrd="0" destOrd="0" presId="urn:microsoft.com/office/officeart/2005/8/layout/orgChart1"/>
    <dgm:cxn modelId="{E3FD578F-D7A4-4DDB-9ADA-28DEFD6A2430}" type="presOf" srcId="{1062E924-EC7E-4427-85FE-FE08CC7235A1}" destId="{E21EF3DE-1D41-42F8-A65B-44F66CA4ACF2}" srcOrd="0" destOrd="0" presId="urn:microsoft.com/office/officeart/2005/8/layout/orgChart1"/>
    <dgm:cxn modelId="{6C1F9B91-2BF5-42B2-AA43-A212AD0EB17B}" type="presOf" srcId="{8559654F-C317-42F3-9D6A-274658CD757B}" destId="{BA5A16D0-D4E3-4949-9771-43013F26FD5E}" srcOrd="1" destOrd="0" presId="urn:microsoft.com/office/officeart/2005/8/layout/orgChart1"/>
    <dgm:cxn modelId="{6581CD91-4586-4010-A7A6-012140CE60B6}" srcId="{8B2334B4-6059-4E23-9C5B-CBD8DA613696}" destId="{1C5DB387-5CC5-497E-9641-8CE6BD7C24E9}" srcOrd="0" destOrd="0" parTransId="{FB068C64-C01A-4DC4-8EA8-8C0345CB4427}" sibTransId="{9ACD4E69-9706-4E73-8922-C2B69BF51F58}"/>
    <dgm:cxn modelId="{4779D29A-E4BD-499C-B6CE-23BECC27920C}" type="presOf" srcId="{D539531D-B875-4593-8FAC-6229395A9AA4}" destId="{51CF3FF3-0389-4FB7-8A3D-40581DFF508E}" srcOrd="1" destOrd="0" presId="urn:microsoft.com/office/officeart/2005/8/layout/orgChart1"/>
    <dgm:cxn modelId="{CCECBAAF-30DF-4D72-9DFB-011398894C6B}" type="presOf" srcId="{8B2334B4-6059-4E23-9C5B-CBD8DA613696}" destId="{9818EE17-CDDD-4260-B28D-398BCB4D1033}" srcOrd="0" destOrd="0" presId="urn:microsoft.com/office/officeart/2005/8/layout/orgChart1"/>
    <dgm:cxn modelId="{9F5781B5-631B-43C3-AE67-432849917106}" type="presOf" srcId="{31193FE1-698B-4227-9FD5-CE711926504A}" destId="{DBB10A8F-16A6-4231-A0B2-0899F8CD7676}" srcOrd="1" destOrd="0" presId="urn:microsoft.com/office/officeart/2005/8/layout/orgChart1"/>
    <dgm:cxn modelId="{6A0142C4-FEFC-4876-BCE3-CBC6201DE80C}" srcId="{8B2334B4-6059-4E23-9C5B-CBD8DA613696}" destId="{8559654F-C317-42F3-9D6A-274658CD757B}" srcOrd="1" destOrd="0" parTransId="{DE1C6BB4-6C65-4755-8757-472791D10636}" sibTransId="{46C87701-3691-4FD3-B9CB-FF47E17C94AF}"/>
    <dgm:cxn modelId="{223513C5-4E2F-4324-B910-1C9B491067DC}" type="presOf" srcId="{560F9206-4EA8-47DC-BC10-03BC0D21C0F6}" destId="{26ECA04B-D1CA-4939-8AC4-836AB2A21F33}" srcOrd="0" destOrd="0" presId="urn:microsoft.com/office/officeart/2005/8/layout/orgChart1"/>
    <dgm:cxn modelId="{730C45CB-6D89-453D-BECC-04DB82317434}" type="presOf" srcId="{D9B67B0B-B8A5-4AEC-A289-33A74F708EF7}" destId="{93575964-59A6-408B-AB6D-C5B4788D8DC1}" srcOrd="0" destOrd="0" presId="urn:microsoft.com/office/officeart/2005/8/layout/orgChart1"/>
    <dgm:cxn modelId="{06375BD1-A85A-4CAA-AE75-4D8FCD3B7359}" type="presOf" srcId="{1C5DB387-5CC5-497E-9641-8CE6BD7C24E9}" destId="{90F38540-92B0-46C0-A52D-16738B4F6B50}" srcOrd="0" destOrd="0" presId="urn:microsoft.com/office/officeart/2005/8/layout/orgChart1"/>
    <dgm:cxn modelId="{AC4039D4-4394-4F79-9FB8-1F1C3E099B90}" srcId="{8B2334B4-6059-4E23-9C5B-CBD8DA613696}" destId="{31193FE1-698B-4227-9FD5-CE711926504A}" srcOrd="2" destOrd="0" parTransId="{1062E924-EC7E-4427-85FE-FE08CC7235A1}" sibTransId="{F8C8ADA1-0202-439F-9CAC-0849FD7057A2}"/>
    <dgm:cxn modelId="{F36176D8-84C1-427B-8417-900068377741}" type="presOf" srcId="{31193FE1-698B-4227-9FD5-CE711926504A}" destId="{00008AA3-1337-4734-8991-5D1BD57FCA4A}" srcOrd="0" destOrd="0" presId="urn:microsoft.com/office/officeart/2005/8/layout/orgChart1"/>
    <dgm:cxn modelId="{B10CA8DA-99ED-470A-B187-3BAD6A867204}" type="presOf" srcId="{1FEE3F48-CBE6-41E7-994F-97A9D7C5F9F6}" destId="{DA52122B-2B6C-422A-828F-4E96312CF369}" srcOrd="0" destOrd="0" presId="urn:microsoft.com/office/officeart/2005/8/layout/orgChart1"/>
    <dgm:cxn modelId="{EBA6C6DE-B454-4D4F-99F8-7CF24040D148}" type="presOf" srcId="{560F9206-4EA8-47DC-BC10-03BC0D21C0F6}" destId="{629E8D62-07FD-4441-87BB-E271EA17014A}" srcOrd="1" destOrd="0" presId="urn:microsoft.com/office/officeart/2005/8/layout/orgChart1"/>
    <dgm:cxn modelId="{571584DF-ACF7-4938-BE69-85BC8700182F}" type="presOf" srcId="{5490718C-276B-4A8C-9DF6-581013AA24BB}" destId="{1200A842-4475-444F-A1D8-3914DDE7A247}" srcOrd="0" destOrd="0" presId="urn:microsoft.com/office/officeart/2005/8/layout/orgChart1"/>
    <dgm:cxn modelId="{42B992F2-FA66-4349-832A-EC96B1D2653E}" type="presOf" srcId="{148C1EA1-E38E-4037-900E-32A35C366332}" destId="{1060F36A-323A-467F-B5B5-F61BF8DC271F}" srcOrd="0" destOrd="0" presId="urn:microsoft.com/office/officeart/2005/8/layout/orgChart1"/>
    <dgm:cxn modelId="{125EADF4-8FE4-4161-8E1E-00F4C06DBDB4}" type="presOf" srcId="{876D3014-2BCD-446D-9124-E63354820BEF}" destId="{B90BC8D7-978D-4638-A08E-BEE2495EEB3C}" srcOrd="0" destOrd="0" presId="urn:microsoft.com/office/officeart/2005/8/layout/orgChart1"/>
    <dgm:cxn modelId="{59A686F5-2B89-4D8A-AAA3-C4A800AA3549}" type="presOf" srcId="{1C5DB387-5CC5-497E-9641-8CE6BD7C24E9}" destId="{DC122BA7-40F4-4923-915F-54A544E6B3FD}" srcOrd="1" destOrd="0" presId="urn:microsoft.com/office/officeart/2005/8/layout/orgChart1"/>
    <dgm:cxn modelId="{0748560E-9637-43CB-9E32-83EBD50B9A3A}" type="presParOf" srcId="{B3B39026-F94C-4E73-AD91-AA7FCAB81425}" destId="{14EC02E1-DD10-447B-B0A6-EBD4310637D7}" srcOrd="0" destOrd="0" presId="urn:microsoft.com/office/officeart/2005/8/layout/orgChart1"/>
    <dgm:cxn modelId="{092A8E5D-FAC1-48CB-B148-0EE7368A266D}" type="presParOf" srcId="{14EC02E1-DD10-447B-B0A6-EBD4310637D7}" destId="{B6537815-CA1B-48E7-8741-A425153F2483}" srcOrd="0" destOrd="0" presId="urn:microsoft.com/office/officeart/2005/8/layout/orgChart1"/>
    <dgm:cxn modelId="{35E50B6E-C5DD-49AA-A7F3-F6543076D0AE}" type="presParOf" srcId="{B6537815-CA1B-48E7-8741-A425153F2483}" destId="{8BF583AB-FA01-4E0B-807C-9EE29B91BBC2}" srcOrd="0" destOrd="0" presId="urn:microsoft.com/office/officeart/2005/8/layout/orgChart1"/>
    <dgm:cxn modelId="{1483790B-7E38-42A7-B20E-874F3861DB8C}" type="presParOf" srcId="{B6537815-CA1B-48E7-8741-A425153F2483}" destId="{51CF3FF3-0389-4FB7-8A3D-40581DFF508E}" srcOrd="1" destOrd="0" presId="urn:microsoft.com/office/officeart/2005/8/layout/orgChart1"/>
    <dgm:cxn modelId="{387A8945-1D54-4982-BC04-75536A7A5F51}" type="presParOf" srcId="{14EC02E1-DD10-447B-B0A6-EBD4310637D7}" destId="{D7C59485-DE46-4B1C-B4BD-F1159DEA5D10}" srcOrd="1" destOrd="0" presId="urn:microsoft.com/office/officeart/2005/8/layout/orgChart1"/>
    <dgm:cxn modelId="{FDBEBA22-8850-46D2-8CB5-F9B5E32ABA16}" type="presParOf" srcId="{D7C59485-DE46-4B1C-B4BD-F1159DEA5D10}" destId="{0D5D8EAC-F60A-4CB3-81CE-260E71B07F09}" srcOrd="0" destOrd="0" presId="urn:microsoft.com/office/officeart/2005/8/layout/orgChart1"/>
    <dgm:cxn modelId="{CC8F2570-F890-438B-A0A6-5C1FED9FA248}" type="presParOf" srcId="{D7C59485-DE46-4B1C-B4BD-F1159DEA5D10}" destId="{6DF27B06-BE33-4E4E-B036-B96E15F49614}" srcOrd="1" destOrd="0" presId="urn:microsoft.com/office/officeart/2005/8/layout/orgChart1"/>
    <dgm:cxn modelId="{13D3398D-ADF1-456B-ADEF-7EC9B4414BC3}" type="presParOf" srcId="{6DF27B06-BE33-4E4E-B036-B96E15F49614}" destId="{15C534DD-3A44-4F2A-82A3-8A37866CE95A}" srcOrd="0" destOrd="0" presId="urn:microsoft.com/office/officeart/2005/8/layout/orgChart1"/>
    <dgm:cxn modelId="{4176CF04-913F-4E5E-B1F2-1157E1C40969}" type="presParOf" srcId="{15C534DD-3A44-4F2A-82A3-8A37866CE95A}" destId="{9818EE17-CDDD-4260-B28D-398BCB4D1033}" srcOrd="0" destOrd="0" presId="urn:microsoft.com/office/officeart/2005/8/layout/orgChart1"/>
    <dgm:cxn modelId="{AC4BBE8F-5E6F-49DE-84E4-4C587F934F11}" type="presParOf" srcId="{15C534DD-3A44-4F2A-82A3-8A37866CE95A}" destId="{AC8481F5-DF32-45F8-AA3B-2D3B3477EA38}" srcOrd="1" destOrd="0" presId="urn:microsoft.com/office/officeart/2005/8/layout/orgChart1"/>
    <dgm:cxn modelId="{3E42BC7E-3C88-4ECD-AC31-CD4023BB475A}" type="presParOf" srcId="{6DF27B06-BE33-4E4E-B036-B96E15F49614}" destId="{61EC0224-4E75-44DA-B231-A46CDB6F1429}" srcOrd="1" destOrd="0" presId="urn:microsoft.com/office/officeart/2005/8/layout/orgChart1"/>
    <dgm:cxn modelId="{50BDBC67-DDD6-40E4-885A-13158A2D660B}" type="presParOf" srcId="{61EC0224-4E75-44DA-B231-A46CDB6F1429}" destId="{BA2DDF5A-912C-49E3-AF9E-53EF4859B992}" srcOrd="0" destOrd="0" presId="urn:microsoft.com/office/officeart/2005/8/layout/orgChart1"/>
    <dgm:cxn modelId="{B6EF6FB8-E595-4A07-8D98-0BD751145AD9}" type="presParOf" srcId="{61EC0224-4E75-44DA-B231-A46CDB6F1429}" destId="{9E217DEC-6C8B-4363-971C-5F52FC5246F0}" srcOrd="1" destOrd="0" presId="urn:microsoft.com/office/officeart/2005/8/layout/orgChart1"/>
    <dgm:cxn modelId="{72AEEF3C-EAD6-484B-A776-2CFB50FD5D46}" type="presParOf" srcId="{9E217DEC-6C8B-4363-971C-5F52FC5246F0}" destId="{8BDE439A-B4AC-48B3-A97F-BC1AC9F6B319}" srcOrd="0" destOrd="0" presId="urn:microsoft.com/office/officeart/2005/8/layout/orgChart1"/>
    <dgm:cxn modelId="{DF2E5DE8-E955-46F2-9CF8-25D1D377087D}" type="presParOf" srcId="{8BDE439A-B4AC-48B3-A97F-BC1AC9F6B319}" destId="{90F38540-92B0-46C0-A52D-16738B4F6B50}" srcOrd="0" destOrd="0" presId="urn:microsoft.com/office/officeart/2005/8/layout/orgChart1"/>
    <dgm:cxn modelId="{0D348233-73A7-40E8-A1F1-E349311B6724}" type="presParOf" srcId="{8BDE439A-B4AC-48B3-A97F-BC1AC9F6B319}" destId="{DC122BA7-40F4-4923-915F-54A544E6B3FD}" srcOrd="1" destOrd="0" presId="urn:microsoft.com/office/officeart/2005/8/layout/orgChart1"/>
    <dgm:cxn modelId="{0672358E-E756-4A85-B088-E276E9DC86FA}" type="presParOf" srcId="{9E217DEC-6C8B-4363-971C-5F52FC5246F0}" destId="{32B63031-5928-41AB-B032-E67DA47FD681}" srcOrd="1" destOrd="0" presId="urn:microsoft.com/office/officeart/2005/8/layout/orgChart1"/>
    <dgm:cxn modelId="{59AD28C9-7C68-4F27-8A18-1DBA997435B9}" type="presParOf" srcId="{32B63031-5928-41AB-B032-E67DA47FD681}" destId="{A3B97FE7-E7A3-4919-97D5-46A770A2FF0D}" srcOrd="0" destOrd="0" presId="urn:microsoft.com/office/officeart/2005/8/layout/orgChart1"/>
    <dgm:cxn modelId="{10855D8F-A143-46F7-88FC-A37BF7F48456}" type="presParOf" srcId="{32B63031-5928-41AB-B032-E67DA47FD681}" destId="{39DC790C-745B-44BF-A560-A1F2F99E240D}" srcOrd="1" destOrd="0" presId="urn:microsoft.com/office/officeart/2005/8/layout/orgChart1"/>
    <dgm:cxn modelId="{BA14C165-5F31-4B45-B6B0-FD101FD0E360}" type="presParOf" srcId="{39DC790C-745B-44BF-A560-A1F2F99E240D}" destId="{F8203F21-AFBF-42EF-89E3-0A8933897CBE}" srcOrd="0" destOrd="0" presId="urn:microsoft.com/office/officeart/2005/8/layout/orgChart1"/>
    <dgm:cxn modelId="{ECBD49C4-41DC-48C7-862E-E7643EB57431}" type="presParOf" srcId="{F8203F21-AFBF-42EF-89E3-0A8933897CBE}" destId="{93575964-59A6-408B-AB6D-C5B4788D8DC1}" srcOrd="0" destOrd="0" presId="urn:microsoft.com/office/officeart/2005/8/layout/orgChart1"/>
    <dgm:cxn modelId="{591C360E-643B-437A-AE45-087B7B1B0ADC}" type="presParOf" srcId="{F8203F21-AFBF-42EF-89E3-0A8933897CBE}" destId="{D8987C82-A360-457B-986F-E167D8AF6FEA}" srcOrd="1" destOrd="0" presId="urn:microsoft.com/office/officeart/2005/8/layout/orgChart1"/>
    <dgm:cxn modelId="{57286D7F-EC75-4271-9779-862304505AA7}" type="presParOf" srcId="{39DC790C-745B-44BF-A560-A1F2F99E240D}" destId="{9D716FE7-9BC1-4F4B-B91F-CC41E49AB9C2}" srcOrd="1" destOrd="0" presId="urn:microsoft.com/office/officeart/2005/8/layout/orgChart1"/>
    <dgm:cxn modelId="{135003F5-F6D3-4863-99E7-631B0B76C5C9}" type="presParOf" srcId="{39DC790C-745B-44BF-A560-A1F2F99E240D}" destId="{40C7F89F-0039-4681-9B14-C0B9CC9E0A25}" srcOrd="2" destOrd="0" presId="urn:microsoft.com/office/officeart/2005/8/layout/orgChart1"/>
    <dgm:cxn modelId="{4A9A234A-0B98-4B8C-BFF8-9231A13B1265}" type="presParOf" srcId="{32B63031-5928-41AB-B032-E67DA47FD681}" destId="{30F0F468-B806-40F9-9C9E-DA196A8185BF}" srcOrd="2" destOrd="0" presId="urn:microsoft.com/office/officeart/2005/8/layout/orgChart1"/>
    <dgm:cxn modelId="{9DF1E41B-FADF-41B1-B847-B8AEF7B240BD}" type="presParOf" srcId="{32B63031-5928-41AB-B032-E67DA47FD681}" destId="{E40DCA55-F5B4-4D15-87A3-9F7FDD36301B}" srcOrd="3" destOrd="0" presId="urn:microsoft.com/office/officeart/2005/8/layout/orgChart1"/>
    <dgm:cxn modelId="{4FCA70CD-A2E9-40A8-B088-9E023526AB15}" type="presParOf" srcId="{E40DCA55-F5B4-4D15-87A3-9F7FDD36301B}" destId="{719F53CF-A55B-4CAC-993E-E4E919AABB3B}" srcOrd="0" destOrd="0" presId="urn:microsoft.com/office/officeart/2005/8/layout/orgChart1"/>
    <dgm:cxn modelId="{4464429D-3F20-4CF7-9FE0-03590BBBF6A2}" type="presParOf" srcId="{719F53CF-A55B-4CAC-993E-E4E919AABB3B}" destId="{26ECA04B-D1CA-4939-8AC4-836AB2A21F33}" srcOrd="0" destOrd="0" presId="urn:microsoft.com/office/officeart/2005/8/layout/orgChart1"/>
    <dgm:cxn modelId="{6A22A48C-A2D4-48E1-BE02-C3DB7A30250A}" type="presParOf" srcId="{719F53CF-A55B-4CAC-993E-E4E919AABB3B}" destId="{629E8D62-07FD-4441-87BB-E271EA17014A}" srcOrd="1" destOrd="0" presId="urn:microsoft.com/office/officeart/2005/8/layout/orgChart1"/>
    <dgm:cxn modelId="{7B535E75-43C9-4638-A26B-D8A9418DA386}" type="presParOf" srcId="{E40DCA55-F5B4-4D15-87A3-9F7FDD36301B}" destId="{A9B638B3-A854-4A25-8421-54BADE4F44EE}" srcOrd="1" destOrd="0" presId="urn:microsoft.com/office/officeart/2005/8/layout/orgChart1"/>
    <dgm:cxn modelId="{7791FD46-13B0-4CF9-98A7-D3302D0F5B39}" type="presParOf" srcId="{E40DCA55-F5B4-4D15-87A3-9F7FDD36301B}" destId="{7F8C40E7-A56E-4C16-8EC2-44827FABC0BB}" srcOrd="2" destOrd="0" presId="urn:microsoft.com/office/officeart/2005/8/layout/orgChart1"/>
    <dgm:cxn modelId="{2EEE1F2E-1C87-4FB2-93AC-F6BB702AE95E}" type="presParOf" srcId="{9E217DEC-6C8B-4363-971C-5F52FC5246F0}" destId="{3C883A11-E703-4ABD-B496-360E21F58758}" srcOrd="2" destOrd="0" presId="urn:microsoft.com/office/officeart/2005/8/layout/orgChart1"/>
    <dgm:cxn modelId="{D3B326CF-704D-4EA7-88D9-828FC42B4D4F}" type="presParOf" srcId="{61EC0224-4E75-44DA-B231-A46CDB6F1429}" destId="{DF5BA875-E585-4002-AED9-E53BED17084F}" srcOrd="2" destOrd="0" presId="urn:microsoft.com/office/officeart/2005/8/layout/orgChart1"/>
    <dgm:cxn modelId="{6DE075F5-90F9-46F0-8ED1-D0746A73DBCD}" type="presParOf" srcId="{61EC0224-4E75-44DA-B231-A46CDB6F1429}" destId="{31ED11A6-2ED0-4DAE-A9E3-84860556160A}" srcOrd="3" destOrd="0" presId="urn:microsoft.com/office/officeart/2005/8/layout/orgChart1"/>
    <dgm:cxn modelId="{96B40CD6-7415-481D-B975-B6259F78BC18}" type="presParOf" srcId="{31ED11A6-2ED0-4DAE-A9E3-84860556160A}" destId="{44BB53D0-A33A-4B26-8F1B-B4E4CF45D404}" srcOrd="0" destOrd="0" presId="urn:microsoft.com/office/officeart/2005/8/layout/orgChart1"/>
    <dgm:cxn modelId="{A4E62D74-E367-4B05-8863-23656EF71D57}" type="presParOf" srcId="{44BB53D0-A33A-4B26-8F1B-B4E4CF45D404}" destId="{E6A2FB05-F626-423A-97CE-C6131E978F30}" srcOrd="0" destOrd="0" presId="urn:microsoft.com/office/officeart/2005/8/layout/orgChart1"/>
    <dgm:cxn modelId="{58360661-2EFE-419C-A2D0-FC710D354C94}" type="presParOf" srcId="{44BB53D0-A33A-4B26-8F1B-B4E4CF45D404}" destId="{BA5A16D0-D4E3-4949-9771-43013F26FD5E}" srcOrd="1" destOrd="0" presId="urn:microsoft.com/office/officeart/2005/8/layout/orgChart1"/>
    <dgm:cxn modelId="{882FF363-F66C-4157-8941-56996BE0FFED}" type="presParOf" srcId="{31ED11A6-2ED0-4DAE-A9E3-84860556160A}" destId="{86785EF5-6B32-439F-9700-4B1ABA7FB38E}" srcOrd="1" destOrd="0" presId="urn:microsoft.com/office/officeart/2005/8/layout/orgChart1"/>
    <dgm:cxn modelId="{529A174F-5922-48E5-ACB0-52FF272CA6FA}" type="presParOf" srcId="{31ED11A6-2ED0-4DAE-A9E3-84860556160A}" destId="{148E80E6-16F9-4401-B3D1-ADDBD0B019A9}" srcOrd="2" destOrd="0" presId="urn:microsoft.com/office/officeart/2005/8/layout/orgChart1"/>
    <dgm:cxn modelId="{3F14C1B0-5F94-4AAD-BCD6-567FEE484175}" type="presParOf" srcId="{61EC0224-4E75-44DA-B231-A46CDB6F1429}" destId="{E21EF3DE-1D41-42F8-A65B-44F66CA4ACF2}" srcOrd="4" destOrd="0" presId="urn:microsoft.com/office/officeart/2005/8/layout/orgChart1"/>
    <dgm:cxn modelId="{C4B2E7D6-D7A0-4308-A6B3-40CB8C63C675}" type="presParOf" srcId="{61EC0224-4E75-44DA-B231-A46CDB6F1429}" destId="{036546B5-165C-4145-8031-0A341B423FFC}" srcOrd="5" destOrd="0" presId="urn:microsoft.com/office/officeart/2005/8/layout/orgChart1"/>
    <dgm:cxn modelId="{7B8BE11C-B118-48A0-A3CE-AD8C93D82129}" type="presParOf" srcId="{036546B5-165C-4145-8031-0A341B423FFC}" destId="{DA8AF939-2354-4CCD-B04E-D7E766C781BF}" srcOrd="0" destOrd="0" presId="urn:microsoft.com/office/officeart/2005/8/layout/orgChart1"/>
    <dgm:cxn modelId="{63ECE9CB-A2FA-4047-86A6-7894D7A98EDC}" type="presParOf" srcId="{DA8AF939-2354-4CCD-B04E-D7E766C781BF}" destId="{00008AA3-1337-4734-8991-5D1BD57FCA4A}" srcOrd="0" destOrd="0" presId="urn:microsoft.com/office/officeart/2005/8/layout/orgChart1"/>
    <dgm:cxn modelId="{A09D39F4-A28E-47EE-9B65-B948C71DBC00}" type="presParOf" srcId="{DA8AF939-2354-4CCD-B04E-D7E766C781BF}" destId="{DBB10A8F-16A6-4231-A0B2-0899F8CD7676}" srcOrd="1" destOrd="0" presId="urn:microsoft.com/office/officeart/2005/8/layout/orgChart1"/>
    <dgm:cxn modelId="{645A556F-2AB6-4C7B-A0CC-AEA7A4ABBFD4}" type="presParOf" srcId="{036546B5-165C-4145-8031-0A341B423FFC}" destId="{D6D584E8-E1CA-4348-8A1D-ED5A6CE01625}" srcOrd="1" destOrd="0" presId="urn:microsoft.com/office/officeart/2005/8/layout/orgChart1"/>
    <dgm:cxn modelId="{8BD8A8A5-3F5E-4268-933B-F4025D4ADBFA}" type="presParOf" srcId="{036546B5-165C-4145-8031-0A341B423FFC}" destId="{A5E05D3E-DD72-4A2C-A48E-C0A7AB686A80}" srcOrd="2" destOrd="0" presId="urn:microsoft.com/office/officeart/2005/8/layout/orgChart1"/>
    <dgm:cxn modelId="{2A3453A7-242D-4E90-BDA7-F2B68811A7EF}" type="presParOf" srcId="{6DF27B06-BE33-4E4E-B036-B96E15F49614}" destId="{2BA75658-BF12-4795-A440-4FBCA15CC325}" srcOrd="2" destOrd="0" presId="urn:microsoft.com/office/officeart/2005/8/layout/orgChart1"/>
    <dgm:cxn modelId="{7EAADA0C-4788-41B2-95C6-4A3263650445}" type="presParOf" srcId="{D7C59485-DE46-4B1C-B4BD-F1159DEA5D10}" destId="{023596B2-870A-42BA-B3D1-80EE140612A0}" srcOrd="2" destOrd="0" presId="urn:microsoft.com/office/officeart/2005/8/layout/orgChart1"/>
    <dgm:cxn modelId="{1141FEC5-B720-45F7-B142-0B79AD901A67}" type="presParOf" srcId="{D7C59485-DE46-4B1C-B4BD-F1159DEA5D10}" destId="{5142372D-5178-4A77-9638-3BD2BC3EA428}" srcOrd="3" destOrd="0" presId="urn:microsoft.com/office/officeart/2005/8/layout/orgChart1"/>
    <dgm:cxn modelId="{47C1E49D-1EC8-411E-8206-B1FCB6344940}" type="presParOf" srcId="{5142372D-5178-4A77-9638-3BD2BC3EA428}" destId="{59F7EC24-C020-4463-82E6-D3AA484D64C8}" srcOrd="0" destOrd="0" presId="urn:microsoft.com/office/officeart/2005/8/layout/orgChart1"/>
    <dgm:cxn modelId="{7D20A37C-CF1D-469F-8016-1171734A2529}" type="presParOf" srcId="{59F7EC24-C020-4463-82E6-D3AA484D64C8}" destId="{1060F36A-323A-467F-B5B5-F61BF8DC271F}" srcOrd="0" destOrd="0" presId="urn:microsoft.com/office/officeart/2005/8/layout/orgChart1"/>
    <dgm:cxn modelId="{626CCD3B-970A-4AB8-9061-16957E11A21B}" type="presParOf" srcId="{59F7EC24-C020-4463-82E6-D3AA484D64C8}" destId="{C3E1E8E1-3132-430B-9F30-76830EB7B46E}" srcOrd="1" destOrd="0" presId="urn:microsoft.com/office/officeart/2005/8/layout/orgChart1"/>
    <dgm:cxn modelId="{CE666AE3-D4AF-4ACF-8FAB-8C450F22CC22}" type="presParOf" srcId="{5142372D-5178-4A77-9638-3BD2BC3EA428}" destId="{F43F354B-D4CB-4050-91D1-39FFF3FCFF1E}" srcOrd="1" destOrd="0" presId="urn:microsoft.com/office/officeart/2005/8/layout/orgChart1"/>
    <dgm:cxn modelId="{107A2039-FC18-4FE6-A0A7-0E8F2508EAD0}" type="presParOf" srcId="{5142372D-5178-4A77-9638-3BD2BC3EA428}" destId="{D95CBAAA-0503-48B5-8636-4A9DD4AD0C6D}" srcOrd="2" destOrd="0" presId="urn:microsoft.com/office/officeart/2005/8/layout/orgChart1"/>
    <dgm:cxn modelId="{48C49B2C-95C6-4AD5-917D-E3B78F16DFD5}" type="presParOf" srcId="{D7C59485-DE46-4B1C-B4BD-F1159DEA5D10}" destId="{1200A842-4475-444F-A1D8-3914DDE7A247}" srcOrd="4" destOrd="0" presId="urn:microsoft.com/office/officeart/2005/8/layout/orgChart1"/>
    <dgm:cxn modelId="{29C91DA4-585C-498E-9EA2-17886C6C5854}" type="presParOf" srcId="{D7C59485-DE46-4B1C-B4BD-F1159DEA5D10}" destId="{6540F548-E425-48C9-847D-81751DDD2969}" srcOrd="5" destOrd="0" presId="urn:microsoft.com/office/officeart/2005/8/layout/orgChart1"/>
    <dgm:cxn modelId="{3334524E-188A-468A-B505-B47484238A2F}" type="presParOf" srcId="{6540F548-E425-48C9-847D-81751DDD2969}" destId="{EC8DA6A5-1A6B-4EDA-AA2D-FE7BBEF90D0C}" srcOrd="0" destOrd="0" presId="urn:microsoft.com/office/officeart/2005/8/layout/orgChart1"/>
    <dgm:cxn modelId="{6CD7DA58-43AD-46BB-8663-D1E585CB3D8E}" type="presParOf" srcId="{EC8DA6A5-1A6B-4EDA-AA2D-FE7BBEF90D0C}" destId="{A530C780-9DB9-4C38-9979-1F0C1AAF7001}" srcOrd="0" destOrd="0" presId="urn:microsoft.com/office/officeart/2005/8/layout/orgChart1"/>
    <dgm:cxn modelId="{9CA05962-0D30-485E-B3A1-23B61D51351E}" type="presParOf" srcId="{EC8DA6A5-1A6B-4EDA-AA2D-FE7BBEF90D0C}" destId="{B6D35948-54A4-46D4-9FC8-4E639427C8F6}" srcOrd="1" destOrd="0" presId="urn:microsoft.com/office/officeart/2005/8/layout/orgChart1"/>
    <dgm:cxn modelId="{A1D532B2-36CE-4020-A6D2-BC0812C44F2C}" type="presParOf" srcId="{6540F548-E425-48C9-847D-81751DDD2969}" destId="{BAE507EF-04E2-4B64-9B2B-A86F71549EE5}" srcOrd="1" destOrd="0" presId="urn:microsoft.com/office/officeart/2005/8/layout/orgChart1"/>
    <dgm:cxn modelId="{F58B6816-1ED2-46A2-8108-FC0DA786BC31}" type="presParOf" srcId="{6540F548-E425-48C9-847D-81751DDD2969}" destId="{5C162621-5E5D-4691-9E7B-3FBE9B6481C6}" srcOrd="2" destOrd="0" presId="urn:microsoft.com/office/officeart/2005/8/layout/orgChart1"/>
    <dgm:cxn modelId="{581D990C-F4A7-4B53-B514-9CEB721FAC09}" type="presParOf" srcId="{D7C59485-DE46-4B1C-B4BD-F1159DEA5D10}" destId="{8FBAFD0A-B789-45AA-AC1D-27BAAA4B079B}" srcOrd="6" destOrd="0" presId="urn:microsoft.com/office/officeart/2005/8/layout/orgChart1"/>
    <dgm:cxn modelId="{B56B021B-48C3-498E-83B6-BFE0DA35B2F3}" type="presParOf" srcId="{D7C59485-DE46-4B1C-B4BD-F1159DEA5D10}" destId="{05CF85A3-E3DA-4DBD-B74F-710A9D7DD623}" srcOrd="7" destOrd="0" presId="urn:microsoft.com/office/officeart/2005/8/layout/orgChart1"/>
    <dgm:cxn modelId="{0137F7B2-7A9D-43DD-BF36-3B1F9B1701A6}" type="presParOf" srcId="{05CF85A3-E3DA-4DBD-B74F-710A9D7DD623}" destId="{0223FA1A-0236-449C-9F82-1DC1D1D90D4E}" srcOrd="0" destOrd="0" presId="urn:microsoft.com/office/officeart/2005/8/layout/orgChart1"/>
    <dgm:cxn modelId="{105DE135-0E85-4045-9499-2FFB744D78D3}" type="presParOf" srcId="{0223FA1A-0236-449C-9F82-1DC1D1D90D4E}" destId="{B90BC8D7-978D-4638-A08E-BEE2495EEB3C}" srcOrd="0" destOrd="0" presId="urn:microsoft.com/office/officeart/2005/8/layout/orgChart1"/>
    <dgm:cxn modelId="{E70C7CFD-831E-414D-BC5B-1D84927B90C6}" type="presParOf" srcId="{0223FA1A-0236-449C-9F82-1DC1D1D90D4E}" destId="{875F9BC9-7CE3-47C2-BFD4-3EC3A6B6D00D}" srcOrd="1" destOrd="0" presId="urn:microsoft.com/office/officeart/2005/8/layout/orgChart1"/>
    <dgm:cxn modelId="{6F2DFF81-A009-413A-A1E3-B93C147EDE86}" type="presParOf" srcId="{05CF85A3-E3DA-4DBD-B74F-710A9D7DD623}" destId="{A0860BE0-1D97-432E-956B-45DBEA00C07A}" srcOrd="1" destOrd="0" presId="urn:microsoft.com/office/officeart/2005/8/layout/orgChart1"/>
    <dgm:cxn modelId="{41089E54-F4B7-4C68-9767-F7C5183FF070}" type="presParOf" srcId="{05CF85A3-E3DA-4DBD-B74F-710A9D7DD623}" destId="{A78A0B73-9CE0-4529-9868-5E5CF038FE33}" srcOrd="2" destOrd="0" presId="urn:microsoft.com/office/officeart/2005/8/layout/orgChart1"/>
    <dgm:cxn modelId="{2E390259-4517-4D73-8614-B6D222E551F1}" type="presParOf" srcId="{D7C59485-DE46-4B1C-B4BD-F1159DEA5D10}" destId="{9BED3DB1-C9DF-43FA-9FB0-79965E341B77}" srcOrd="8" destOrd="0" presId="urn:microsoft.com/office/officeart/2005/8/layout/orgChart1"/>
    <dgm:cxn modelId="{549BB6F0-7290-483D-8A83-777050CFF0B1}" type="presParOf" srcId="{D7C59485-DE46-4B1C-B4BD-F1159DEA5D10}" destId="{9CF62EE5-639F-46EE-B644-277CCBF9661A}" srcOrd="9" destOrd="0" presId="urn:microsoft.com/office/officeart/2005/8/layout/orgChart1"/>
    <dgm:cxn modelId="{F0CD8FC3-E1DD-438E-AF6B-7843361D5CC5}" type="presParOf" srcId="{9CF62EE5-639F-46EE-B644-277CCBF9661A}" destId="{200464B9-99F0-4054-AF3E-B47FAE6C4CA0}" srcOrd="0" destOrd="0" presId="urn:microsoft.com/office/officeart/2005/8/layout/orgChart1"/>
    <dgm:cxn modelId="{203278E9-64E3-4987-98E2-EDCA419525D6}" type="presParOf" srcId="{200464B9-99F0-4054-AF3E-B47FAE6C4CA0}" destId="{DA52122B-2B6C-422A-828F-4E96312CF369}" srcOrd="0" destOrd="0" presId="urn:microsoft.com/office/officeart/2005/8/layout/orgChart1"/>
    <dgm:cxn modelId="{8D32C479-6664-4C02-A5A0-E5388CA8C9B1}" type="presParOf" srcId="{200464B9-99F0-4054-AF3E-B47FAE6C4CA0}" destId="{80BA7693-2F41-4A7B-AD63-55D1A362EA7D}" srcOrd="1" destOrd="0" presId="urn:microsoft.com/office/officeart/2005/8/layout/orgChart1"/>
    <dgm:cxn modelId="{A3ED30E6-4CF7-4E98-B4AB-40D98F9C5E5D}" type="presParOf" srcId="{9CF62EE5-639F-46EE-B644-277CCBF9661A}" destId="{D6DA076A-E317-42F8-BCCB-27D6F76E07A8}" srcOrd="1" destOrd="0" presId="urn:microsoft.com/office/officeart/2005/8/layout/orgChart1"/>
    <dgm:cxn modelId="{DE423DB4-FFF3-4CB6-8B86-68DB91174367}" type="presParOf" srcId="{9CF62EE5-639F-46EE-B644-277CCBF9661A}" destId="{90F0FDA7-79F3-4FD1-8E82-2947DD1D9841}" srcOrd="2" destOrd="0" presId="urn:microsoft.com/office/officeart/2005/8/layout/orgChart1"/>
    <dgm:cxn modelId="{61D093F4-079C-4313-B416-D245D2DED250}" type="presParOf" srcId="{14EC02E1-DD10-447B-B0A6-EBD4310637D7}" destId="{FF2F1949-8757-40B8-A245-26F25B18BB1F}"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B3436C1D-A85C-459D-981A-82BCA69E2E76}">
      <dgm:prSet/>
      <dgm:spPr/>
      <dgm:t>
        <a:bodyPr/>
        <a:lstStyle/>
        <a:p>
          <a:pPr algn="l"/>
          <a:r>
            <a:rPr lang="en-US" b="1" dirty="0">
              <a:latin typeface="Arial" panose="020B0604020202020204" pitchFamily="34" charset="0"/>
              <a:cs typeface="Arial" panose="020B0604020202020204" pitchFamily="34" charset="0"/>
            </a:rPr>
            <a:t>Step 1: Frame a series of unambiguous, structured questions </a:t>
          </a:r>
        </a:p>
      </dgm:t>
    </dgm:pt>
    <dgm:pt modelId="{31B9E993-9DCF-49FF-B439-2DCB3998D83D}" type="par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105B8AD-404B-442B-8136-AA9C2B190B62}" type="sib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05D88B17-38A7-450F-AEDB-A62C777640FD}">
      <dgm:prSet/>
      <dgm:spPr/>
      <dgm:t>
        <a:bodyPr/>
        <a:lstStyle/>
        <a:p>
          <a:pPr marL="747713" indent="-747713" algn="l"/>
          <a:r>
            <a:rPr lang="en-US" b="1" dirty="0">
              <a:latin typeface="Arial" panose="020B0604020202020204" pitchFamily="34" charset="0"/>
              <a:cs typeface="Arial" panose="020B0604020202020204" pitchFamily="34" charset="0"/>
            </a:rPr>
            <a:t>Step 2: Determine the relevant databases and search engines; keywords and phrases; search criteria; and domain experts</a:t>
          </a:r>
        </a:p>
      </dgm:t>
    </dgm:pt>
    <dgm:pt modelId="{D70FE12B-637D-4C84-82CC-74E411188BD2}" type="parTrans" cxnId="{D844C8C0-C4E2-4BCA-9833-5C68EAC5BA8F}">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3DEF197B-BC51-4232-9CD7-120E5D7248C7}" type="sibTrans" cxnId="{D844C8C0-C4E2-4BCA-9833-5C68EAC5BA8F}">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8E0FB141-C77C-4596-97DF-BB41CC85A698}">
      <dgm:prSet/>
      <dgm:spPr/>
      <dgm:t>
        <a:bodyPr/>
        <a:lstStyle/>
        <a:p>
          <a:pPr marL="747713" indent="-747713" algn="l"/>
          <a:r>
            <a:rPr lang="en-US" b="1" dirty="0">
              <a:latin typeface="Arial" panose="020B0604020202020204" pitchFamily="34" charset="0"/>
              <a:cs typeface="Arial" panose="020B0604020202020204" pitchFamily="34" charset="0"/>
            </a:rPr>
            <a:t>Step 3: Assess the literature using qualitative techniques and quantitative metrics</a:t>
          </a:r>
        </a:p>
      </dgm:t>
    </dgm:pt>
    <dgm:pt modelId="{54C4920C-5372-412D-93F6-6594581E3B98}" type="par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CF1A7EB0-3FAA-4CF5-9E44-D19CC08CF3C5}" type="sib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84016AD9-1171-4880-A0A8-19A558C9CC69}">
      <dgm:prSet/>
      <dgm:spPr/>
      <dgm:t>
        <a:bodyPr/>
        <a:lstStyle/>
        <a:p>
          <a:pPr marL="747713" indent="-747713" algn="l"/>
          <a:r>
            <a:rPr lang="en-US" b="1" dirty="0">
              <a:latin typeface="Arial" panose="020B0604020202020204" pitchFamily="34" charset="0"/>
              <a:cs typeface="Arial" panose="020B0604020202020204" pitchFamily="34" charset="0"/>
            </a:rPr>
            <a:t>Step 4: Qualitatively evaluate and summarize the evidence, evaluate the effectiveness and value of data sources used</a:t>
          </a:r>
        </a:p>
      </dgm:t>
    </dgm:pt>
    <dgm:pt modelId="{50CF14C2-6EA8-44E5-BF22-1E2F4E112331}" type="parTrans" cxnId="{0587D5DF-D1E1-4BE3-B8FC-5061C1445452}">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D4A2F91-8D60-46D6-A655-C463078C4A4E}" type="sibTrans" cxnId="{0587D5DF-D1E1-4BE3-B8FC-5061C1445452}">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0C8586C9-1C8F-4E97-8A75-C56F4C891575}">
      <dgm:prSet/>
      <dgm:spPr/>
      <dgm:t>
        <a:bodyPr/>
        <a:lstStyle/>
        <a:p>
          <a:pPr marL="747713" indent="-747713" algn="l"/>
          <a:r>
            <a:rPr lang="en-US" b="1" dirty="0">
              <a:latin typeface="Arial" panose="020B0604020202020204" pitchFamily="34" charset="0"/>
              <a:cs typeface="Arial" panose="020B0604020202020204" pitchFamily="34" charset="0"/>
            </a:rPr>
            <a:t>Step 5: Interpret findings by evaluating the similarities and differences among the findings; draw conclusions to inform data collection and analyses</a:t>
          </a:r>
        </a:p>
      </dgm:t>
    </dgm:pt>
    <dgm:pt modelId="{020E416C-4D43-444C-A82D-3E61183690B7}" type="parTrans" cxnId="{42BA08B0-BE09-49B8-816C-9736E502F976}">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160149C-FADA-471E-A89D-E789C676C0B5}" type="sibTrans" cxnId="{42BA08B0-BE09-49B8-816C-9736E502F976}">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5533EAE5-330E-4100-882C-AC5385950040}">
      <dgm:prSet/>
      <dgm:spPr/>
      <dgm:t>
        <a:bodyPr/>
        <a:lstStyle/>
        <a:p>
          <a:pPr marL="747713" indent="-747713" algn="l"/>
          <a:r>
            <a:rPr lang="en-US" b="1" dirty="0">
              <a:latin typeface="Arial" panose="020B0604020202020204" pitchFamily="34" charset="0"/>
              <a:cs typeface="Arial" panose="020B0604020202020204" pitchFamily="34" charset="0"/>
            </a:rPr>
            <a:t>Step 6: Refine research questions and develop hypotheses; generate a general analysis plan including data sources and estimation procedures</a:t>
          </a:r>
        </a:p>
      </dgm:t>
    </dgm:pt>
    <dgm:pt modelId="{9A36DC2A-A8A8-4525-82B5-5A982B3A4F45}" type="parTrans" cxnId="{01E70628-AAC3-49BE-AA02-7240B5056C5E}">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8C4CF4F7-AF0E-4ABE-92B9-AD12739AADD6}" type="sibTrans" cxnId="{01E70628-AAC3-49BE-AA02-7240B5056C5E}">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65BED1B9-62B2-4D02-86DC-22BBC58306D7}" type="pres">
      <dgm:prSet presAssocID="{B3436C1D-A85C-459D-981A-82BCA69E2E76}" presName="text" presStyleLbl="node1" presStyleIdx="0" presStyleCnt="6" custScaleX="352891">
        <dgm:presLayoutVars>
          <dgm:bulletEnabled val="1"/>
        </dgm:presLayoutVars>
      </dgm:prSet>
      <dgm:spPr/>
    </dgm:pt>
    <dgm:pt modelId="{4ACA2BF1-0153-492B-9289-37FADF7F5CAE}" type="pres">
      <dgm:prSet presAssocID="{6105B8AD-404B-442B-8136-AA9C2B190B62}" presName="space" presStyleCnt="0"/>
      <dgm:spPr/>
    </dgm:pt>
    <dgm:pt modelId="{6E0EEEBE-9F47-4674-BE06-0E15D3F454F4}" type="pres">
      <dgm:prSet presAssocID="{05D88B17-38A7-450F-AEDB-A62C777640FD}" presName="text" presStyleLbl="node1" presStyleIdx="1" presStyleCnt="6" custScaleX="170070">
        <dgm:presLayoutVars>
          <dgm:bulletEnabled val="1"/>
        </dgm:presLayoutVars>
      </dgm:prSet>
      <dgm:spPr/>
    </dgm:pt>
    <dgm:pt modelId="{A763C37A-A133-4A29-B5AB-D91875EE8827}" type="pres">
      <dgm:prSet presAssocID="{3DEF197B-BC51-4232-9CD7-120E5D7248C7}" presName="space" presStyleCnt="0"/>
      <dgm:spPr/>
    </dgm:pt>
    <dgm:pt modelId="{5F47576A-EDB1-4847-AD98-507B4674AA41}" type="pres">
      <dgm:prSet presAssocID="{8E0FB141-C77C-4596-97DF-BB41CC85A698}" presName="text" presStyleLbl="node1" presStyleIdx="2" presStyleCnt="6" custScaleX="265193">
        <dgm:presLayoutVars>
          <dgm:bulletEnabled val="1"/>
        </dgm:presLayoutVars>
      </dgm:prSet>
      <dgm:spPr/>
    </dgm:pt>
    <dgm:pt modelId="{5B4A9F60-E445-4FBE-A9CD-46A6ABA118CF}" type="pres">
      <dgm:prSet presAssocID="{CF1A7EB0-3FAA-4CF5-9E44-D19CC08CF3C5}" presName="space" presStyleCnt="0"/>
      <dgm:spPr/>
    </dgm:pt>
    <dgm:pt modelId="{CDBE4F94-7CC8-4804-82B9-1FF9080F865B}" type="pres">
      <dgm:prSet presAssocID="{84016AD9-1171-4880-A0A8-19A558C9CC69}" presName="text" presStyleLbl="node1" presStyleIdx="3" presStyleCnt="6" custScaleX="166451">
        <dgm:presLayoutVars>
          <dgm:bulletEnabled val="1"/>
        </dgm:presLayoutVars>
      </dgm:prSet>
      <dgm:spPr/>
    </dgm:pt>
    <dgm:pt modelId="{A8338105-9F99-4DD3-8379-6B1F57574C3C}" type="pres">
      <dgm:prSet presAssocID="{6D4A2F91-8D60-46D6-A655-C463078C4A4E}" presName="space" presStyleCnt="0"/>
      <dgm:spPr/>
    </dgm:pt>
    <dgm:pt modelId="{5891E89F-CB6D-4077-9B7E-E3AC70EE7224}" type="pres">
      <dgm:prSet presAssocID="{0C8586C9-1C8F-4E97-8A75-C56F4C891575}" presName="text" presStyleLbl="node1" presStyleIdx="4" presStyleCnt="6" custScaleX="144874">
        <dgm:presLayoutVars>
          <dgm:bulletEnabled val="1"/>
        </dgm:presLayoutVars>
      </dgm:prSet>
      <dgm:spPr/>
    </dgm:pt>
    <dgm:pt modelId="{C53FB4C5-BA2D-48AC-93F7-6754EBB0110E}" type="pres">
      <dgm:prSet presAssocID="{6160149C-FADA-471E-A89D-E789C676C0B5}" presName="space" presStyleCnt="0"/>
      <dgm:spPr/>
    </dgm:pt>
    <dgm:pt modelId="{FD56957A-A04A-4F5D-BED7-7CCEF56AF778}" type="pres">
      <dgm:prSet presAssocID="{5533EAE5-330E-4100-882C-AC5385950040}" presName="text" presStyleLbl="node1" presStyleIdx="5" presStyleCnt="6" custScaleX="153396">
        <dgm:presLayoutVars>
          <dgm:bulletEnabled val="1"/>
        </dgm:presLayoutVars>
      </dgm:prSet>
      <dgm:spPr/>
    </dgm:pt>
  </dgm:ptLst>
  <dgm:cxnLst>
    <dgm:cxn modelId="{A47B6515-3275-4661-ADD7-A9AE6CCBEBFB}" type="presOf" srcId="{84016AD9-1171-4880-A0A8-19A558C9CC69}" destId="{CDBE4F94-7CC8-4804-82B9-1FF9080F865B}" srcOrd="0" destOrd="0" presId="urn:diagrams.loki3.com/VaryingWidthList"/>
    <dgm:cxn modelId="{80245324-877D-43E2-8BD0-D7F0EC3294F5}" type="presOf" srcId="{8E0FB141-C77C-4596-97DF-BB41CC85A698}" destId="{5F47576A-EDB1-4847-AD98-507B4674AA41}" srcOrd="0" destOrd="0" presId="urn:diagrams.loki3.com/VaryingWidthList"/>
    <dgm:cxn modelId="{01E70628-AAC3-49BE-AA02-7240B5056C5E}" srcId="{46513F31-1EE5-4B09-876F-7E04D3CB5D3B}" destId="{5533EAE5-330E-4100-882C-AC5385950040}" srcOrd="5" destOrd="0" parTransId="{9A36DC2A-A8A8-4525-82B5-5A982B3A4F45}" sibTransId="{8C4CF4F7-AF0E-4ABE-92B9-AD12739AADD6}"/>
    <dgm:cxn modelId="{F8AA1C32-AE8E-4B6B-B567-8E9DC7311048}" type="presOf" srcId="{5533EAE5-330E-4100-882C-AC5385950040}" destId="{FD56957A-A04A-4F5D-BED7-7CCEF56AF778}" srcOrd="0" destOrd="0" presId="urn:diagrams.loki3.com/VaryingWidthList"/>
    <dgm:cxn modelId="{9F236674-CAA5-43FA-9918-385C43A2A34E}" type="presOf" srcId="{0C8586C9-1C8F-4E97-8A75-C56F4C891575}" destId="{5891E89F-CB6D-4077-9B7E-E3AC70EE7224}" srcOrd="0" destOrd="0" presId="urn:diagrams.loki3.com/VaryingWidthList"/>
    <dgm:cxn modelId="{EAADE19D-55A2-4E68-A586-C476EDE6411D}" srcId="{46513F31-1EE5-4B09-876F-7E04D3CB5D3B}" destId="{8E0FB141-C77C-4596-97DF-BB41CC85A698}" srcOrd="2" destOrd="0" parTransId="{54C4920C-5372-412D-93F6-6594581E3B98}" sibTransId="{CF1A7EB0-3FAA-4CF5-9E44-D19CC08CF3C5}"/>
    <dgm:cxn modelId="{4DE899A5-37D3-4CF8-8E1F-128B0B21DE08}" type="presOf" srcId="{46513F31-1EE5-4B09-876F-7E04D3CB5D3B}" destId="{F7BCE83F-D0AB-41AD-A4DC-D6737425BF2D}" srcOrd="0" destOrd="0" presId="urn:diagrams.loki3.com/VaryingWidthList"/>
    <dgm:cxn modelId="{42BA08B0-BE09-49B8-816C-9736E502F976}" srcId="{46513F31-1EE5-4B09-876F-7E04D3CB5D3B}" destId="{0C8586C9-1C8F-4E97-8A75-C56F4C891575}" srcOrd="4" destOrd="0" parTransId="{020E416C-4D43-444C-A82D-3E61183690B7}" sibTransId="{6160149C-FADA-471E-A89D-E789C676C0B5}"/>
    <dgm:cxn modelId="{D844C8C0-C4E2-4BCA-9833-5C68EAC5BA8F}" srcId="{46513F31-1EE5-4B09-876F-7E04D3CB5D3B}" destId="{05D88B17-38A7-450F-AEDB-A62C777640FD}" srcOrd="1" destOrd="0" parTransId="{D70FE12B-637D-4C84-82CC-74E411188BD2}" sibTransId="{3DEF197B-BC51-4232-9CD7-120E5D7248C7}"/>
    <dgm:cxn modelId="{31954DC7-0FD0-48DC-9789-3F08FA812407}" srcId="{46513F31-1EE5-4B09-876F-7E04D3CB5D3B}" destId="{B3436C1D-A85C-459D-981A-82BCA69E2E76}" srcOrd="0" destOrd="0" parTransId="{31B9E993-9DCF-49FF-B439-2DCB3998D83D}" sibTransId="{6105B8AD-404B-442B-8136-AA9C2B190B62}"/>
    <dgm:cxn modelId="{BEB25FDE-A73E-493F-949C-1DC5F1BB5D86}" type="presOf" srcId="{B3436C1D-A85C-459D-981A-82BCA69E2E76}" destId="{65BED1B9-62B2-4D02-86DC-22BBC58306D7}" srcOrd="0" destOrd="0" presId="urn:diagrams.loki3.com/VaryingWidthList"/>
    <dgm:cxn modelId="{0587D5DF-D1E1-4BE3-B8FC-5061C1445452}" srcId="{46513F31-1EE5-4B09-876F-7E04D3CB5D3B}" destId="{84016AD9-1171-4880-A0A8-19A558C9CC69}" srcOrd="3" destOrd="0" parTransId="{50CF14C2-6EA8-44E5-BF22-1E2F4E112331}" sibTransId="{6D4A2F91-8D60-46D6-A655-C463078C4A4E}"/>
    <dgm:cxn modelId="{410F01F0-7C95-4EF8-A0D1-27C68A0F65E2}" type="presOf" srcId="{05D88B17-38A7-450F-AEDB-A62C777640FD}" destId="{6E0EEEBE-9F47-4674-BE06-0E15D3F454F4}" srcOrd="0" destOrd="0" presId="urn:diagrams.loki3.com/VaryingWidthList"/>
    <dgm:cxn modelId="{1B6CADDB-903E-40B2-A94B-414DF76EB177}" type="presParOf" srcId="{F7BCE83F-D0AB-41AD-A4DC-D6737425BF2D}" destId="{65BED1B9-62B2-4D02-86DC-22BBC58306D7}" srcOrd="0" destOrd="0" presId="urn:diagrams.loki3.com/VaryingWidthList"/>
    <dgm:cxn modelId="{DBCC89E0-8229-4CA1-9E50-1698FE8319AE}" type="presParOf" srcId="{F7BCE83F-D0AB-41AD-A4DC-D6737425BF2D}" destId="{4ACA2BF1-0153-492B-9289-37FADF7F5CAE}" srcOrd="1" destOrd="0" presId="urn:diagrams.loki3.com/VaryingWidthList"/>
    <dgm:cxn modelId="{6E842751-EAA8-4767-8D99-645950B80734}" type="presParOf" srcId="{F7BCE83F-D0AB-41AD-A4DC-D6737425BF2D}" destId="{6E0EEEBE-9F47-4674-BE06-0E15D3F454F4}" srcOrd="2" destOrd="0" presId="urn:diagrams.loki3.com/VaryingWidthList"/>
    <dgm:cxn modelId="{99D140B9-AAA9-449B-B56E-9E228368EFDB}" type="presParOf" srcId="{F7BCE83F-D0AB-41AD-A4DC-D6737425BF2D}" destId="{A763C37A-A133-4A29-B5AB-D91875EE8827}" srcOrd="3" destOrd="0" presId="urn:diagrams.loki3.com/VaryingWidthList"/>
    <dgm:cxn modelId="{921C4B97-CE25-4780-B0E0-A0144F2554B9}" type="presParOf" srcId="{F7BCE83F-D0AB-41AD-A4DC-D6737425BF2D}" destId="{5F47576A-EDB1-4847-AD98-507B4674AA41}" srcOrd="4" destOrd="0" presId="urn:diagrams.loki3.com/VaryingWidthList"/>
    <dgm:cxn modelId="{0E2D27FE-E405-48F4-A4B3-B5FCA4467D16}" type="presParOf" srcId="{F7BCE83F-D0AB-41AD-A4DC-D6737425BF2D}" destId="{5B4A9F60-E445-4FBE-A9CD-46A6ABA118CF}" srcOrd="5" destOrd="0" presId="urn:diagrams.loki3.com/VaryingWidthList"/>
    <dgm:cxn modelId="{9D82024B-5DC0-44FC-97C7-0528162758C9}" type="presParOf" srcId="{F7BCE83F-D0AB-41AD-A4DC-D6737425BF2D}" destId="{CDBE4F94-7CC8-4804-82B9-1FF9080F865B}" srcOrd="6" destOrd="0" presId="urn:diagrams.loki3.com/VaryingWidthList"/>
    <dgm:cxn modelId="{DF450BAE-629D-4901-B60F-925002DE5B7D}" type="presParOf" srcId="{F7BCE83F-D0AB-41AD-A4DC-D6737425BF2D}" destId="{A8338105-9F99-4DD3-8379-6B1F57574C3C}" srcOrd="7" destOrd="0" presId="urn:diagrams.loki3.com/VaryingWidthList"/>
    <dgm:cxn modelId="{D8B9CCEF-EAA4-4659-93A6-87D6F5AB7A54}" type="presParOf" srcId="{F7BCE83F-D0AB-41AD-A4DC-D6737425BF2D}" destId="{5891E89F-CB6D-4077-9B7E-E3AC70EE7224}" srcOrd="8" destOrd="0" presId="urn:diagrams.loki3.com/VaryingWidthList"/>
    <dgm:cxn modelId="{CD51F411-F6F2-4BEE-8896-98AAD07FE6C7}" type="presParOf" srcId="{F7BCE83F-D0AB-41AD-A4DC-D6737425BF2D}" destId="{C53FB4C5-BA2D-48AC-93F7-6754EBB0110E}" srcOrd="9" destOrd="0" presId="urn:diagrams.loki3.com/VaryingWidthList"/>
    <dgm:cxn modelId="{BEABF200-A7D0-494A-9B71-08D982FA1166}" type="presParOf" srcId="{F7BCE83F-D0AB-41AD-A4DC-D6737425BF2D}" destId="{FD56957A-A04A-4F5D-BED7-7CCEF56AF778}" srcOrd="1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B3436C1D-A85C-459D-981A-82BCA69E2E76}">
      <dgm:prSet/>
      <dgm:spPr/>
      <dgm:t>
        <a:bodyPr/>
        <a:lstStyle/>
        <a:p>
          <a:pPr algn="l"/>
          <a:r>
            <a:rPr lang="en-US" b="1" dirty="0">
              <a:latin typeface="Arial" panose="020B0604020202020204" pitchFamily="34" charset="0"/>
              <a:cs typeface="Arial" panose="020B0604020202020204" pitchFamily="34" charset="0"/>
            </a:rPr>
            <a:t>Step 1: Frame a series of unambiguous, structured questions </a:t>
          </a:r>
        </a:p>
      </dgm:t>
      <dgm:extLst>
        <a:ext uri="{E40237B7-FDA0-4F09-8148-C483321AD2D9}">
          <dgm14:cNvPr xmlns:dgm14="http://schemas.microsoft.com/office/drawing/2010/diagram" id="0" name="" descr="Step 1: Frame a series of unambiguous, structured questions &#10;" title="Step 1: Frame a series of unambiguous, structured questions "/>
        </a:ext>
      </dgm:extLst>
    </dgm:pt>
    <dgm:pt modelId="{31B9E993-9DCF-49FF-B439-2DCB3998D83D}" type="par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105B8AD-404B-442B-8136-AA9C2B190B62}" type="sib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65BED1B9-62B2-4D02-86DC-22BBC58306D7}" type="pres">
      <dgm:prSet presAssocID="{B3436C1D-A85C-459D-981A-82BCA69E2E76}" presName="text" presStyleLbl="node1" presStyleIdx="0" presStyleCnt="1" custScaleX="319314">
        <dgm:presLayoutVars>
          <dgm:bulletEnabled val="1"/>
        </dgm:presLayoutVars>
      </dgm:prSet>
      <dgm:spPr/>
    </dgm:pt>
  </dgm:ptLst>
  <dgm:cxnLst>
    <dgm:cxn modelId="{4DE899A5-37D3-4CF8-8E1F-128B0B21DE08}" type="presOf" srcId="{46513F31-1EE5-4B09-876F-7E04D3CB5D3B}" destId="{F7BCE83F-D0AB-41AD-A4DC-D6737425BF2D}" srcOrd="0" destOrd="0" presId="urn:diagrams.loki3.com/VaryingWidthList"/>
    <dgm:cxn modelId="{31954DC7-0FD0-48DC-9789-3F08FA812407}" srcId="{46513F31-1EE5-4B09-876F-7E04D3CB5D3B}" destId="{B3436C1D-A85C-459D-981A-82BCA69E2E76}" srcOrd="0" destOrd="0" parTransId="{31B9E993-9DCF-49FF-B439-2DCB3998D83D}" sibTransId="{6105B8AD-404B-442B-8136-AA9C2B190B62}"/>
    <dgm:cxn modelId="{BEB25FDE-A73E-493F-949C-1DC5F1BB5D86}" type="presOf" srcId="{B3436C1D-A85C-459D-981A-82BCA69E2E76}" destId="{65BED1B9-62B2-4D02-86DC-22BBC58306D7}" srcOrd="0" destOrd="0" presId="urn:diagrams.loki3.com/VaryingWidthList"/>
    <dgm:cxn modelId="{1B6CADDB-903E-40B2-A94B-414DF76EB177}" type="presParOf" srcId="{F7BCE83F-D0AB-41AD-A4DC-D6737425BF2D}" destId="{65BED1B9-62B2-4D02-86DC-22BBC58306D7}"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B3436C1D-A85C-459D-981A-82BCA69E2E76}">
      <dgm:prSet/>
      <dgm:spPr/>
      <dgm:t>
        <a:bodyPr/>
        <a:lstStyle/>
        <a:p>
          <a:pPr algn="l"/>
          <a:r>
            <a:rPr lang="en-US" b="1" dirty="0">
              <a:latin typeface="Arial" panose="020B0604020202020204" pitchFamily="34" charset="0"/>
              <a:cs typeface="Arial" panose="020B0604020202020204" pitchFamily="34" charset="0"/>
            </a:rPr>
            <a:t>Step 1: Frame a series of unambiguous, structured questions </a:t>
          </a:r>
        </a:p>
      </dgm:t>
      <dgm:extLst>
        <a:ext uri="{E40237B7-FDA0-4F09-8148-C483321AD2D9}">
          <dgm14:cNvPr xmlns:dgm14="http://schemas.microsoft.com/office/drawing/2010/diagram" id="0" name="" descr="Step 1: Frame a series of unambiguous, structured questions &#10;" title="Step 1: Frame a series of unambiguous, structured questions "/>
        </a:ext>
      </dgm:extLst>
    </dgm:pt>
    <dgm:pt modelId="{31B9E993-9DCF-49FF-B439-2DCB3998D83D}" type="par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105B8AD-404B-442B-8136-AA9C2B190B62}" type="sib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65BED1B9-62B2-4D02-86DC-22BBC58306D7}" type="pres">
      <dgm:prSet presAssocID="{B3436C1D-A85C-459D-981A-82BCA69E2E76}" presName="text" presStyleLbl="node1" presStyleIdx="0" presStyleCnt="1" custScaleX="319314">
        <dgm:presLayoutVars>
          <dgm:bulletEnabled val="1"/>
        </dgm:presLayoutVars>
      </dgm:prSet>
      <dgm:spPr/>
    </dgm:pt>
  </dgm:ptLst>
  <dgm:cxnLst>
    <dgm:cxn modelId="{4DE899A5-37D3-4CF8-8E1F-128B0B21DE08}" type="presOf" srcId="{46513F31-1EE5-4B09-876F-7E04D3CB5D3B}" destId="{F7BCE83F-D0AB-41AD-A4DC-D6737425BF2D}" srcOrd="0" destOrd="0" presId="urn:diagrams.loki3.com/VaryingWidthList"/>
    <dgm:cxn modelId="{31954DC7-0FD0-48DC-9789-3F08FA812407}" srcId="{46513F31-1EE5-4B09-876F-7E04D3CB5D3B}" destId="{B3436C1D-A85C-459D-981A-82BCA69E2E76}" srcOrd="0" destOrd="0" parTransId="{31B9E993-9DCF-49FF-B439-2DCB3998D83D}" sibTransId="{6105B8AD-404B-442B-8136-AA9C2B190B62}"/>
    <dgm:cxn modelId="{BEB25FDE-A73E-493F-949C-1DC5F1BB5D86}" type="presOf" srcId="{B3436C1D-A85C-459D-981A-82BCA69E2E76}" destId="{65BED1B9-62B2-4D02-86DC-22BBC58306D7}" srcOrd="0" destOrd="0" presId="urn:diagrams.loki3.com/VaryingWidthList"/>
    <dgm:cxn modelId="{1B6CADDB-903E-40B2-A94B-414DF76EB177}" type="presParOf" srcId="{F7BCE83F-D0AB-41AD-A4DC-D6737425BF2D}" destId="{65BED1B9-62B2-4D02-86DC-22BBC58306D7}"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B3436C1D-A85C-459D-981A-82BCA69E2E76}">
      <dgm:prSet custT="1"/>
      <dgm:spPr/>
      <dgm:t>
        <a:bodyPr/>
        <a:lstStyle/>
        <a:p>
          <a:pPr algn="l"/>
          <a:r>
            <a:rPr lang="en-US" sz="3000" b="1" dirty="0">
              <a:latin typeface="Arial" panose="020B0604020202020204" pitchFamily="34" charset="0"/>
              <a:cs typeface="Arial" panose="020B0604020202020204" pitchFamily="34" charset="0"/>
            </a:rPr>
            <a:t>Step</a:t>
          </a:r>
          <a:r>
            <a:rPr lang="en-US" sz="3300" b="1" dirty="0">
              <a:latin typeface="Arial" panose="020B0604020202020204" pitchFamily="34" charset="0"/>
              <a:cs typeface="Arial" panose="020B0604020202020204" pitchFamily="34" charset="0"/>
            </a:rPr>
            <a:t> 1: Frame a series of unambiguous, structured questions </a:t>
          </a:r>
        </a:p>
      </dgm:t>
    </dgm:pt>
    <dgm:pt modelId="{31B9E993-9DCF-49FF-B439-2DCB3998D83D}" type="par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6105B8AD-404B-442B-8136-AA9C2B190B62}" type="sibTrans" cxnId="{31954DC7-0FD0-48DC-9789-3F08FA812407}">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65BED1B9-62B2-4D02-86DC-22BBC58306D7}" type="pres">
      <dgm:prSet presAssocID="{B3436C1D-A85C-459D-981A-82BCA69E2E76}" presName="text" presStyleLbl="node1" presStyleIdx="0" presStyleCnt="1" custScaleX="319314">
        <dgm:presLayoutVars>
          <dgm:bulletEnabled val="1"/>
        </dgm:presLayoutVars>
      </dgm:prSet>
      <dgm:spPr/>
    </dgm:pt>
  </dgm:ptLst>
  <dgm:cxnLst>
    <dgm:cxn modelId="{4DE899A5-37D3-4CF8-8E1F-128B0B21DE08}" type="presOf" srcId="{46513F31-1EE5-4B09-876F-7E04D3CB5D3B}" destId="{F7BCE83F-D0AB-41AD-A4DC-D6737425BF2D}" srcOrd="0" destOrd="0" presId="urn:diagrams.loki3.com/VaryingWidthList"/>
    <dgm:cxn modelId="{31954DC7-0FD0-48DC-9789-3F08FA812407}" srcId="{46513F31-1EE5-4B09-876F-7E04D3CB5D3B}" destId="{B3436C1D-A85C-459D-981A-82BCA69E2E76}" srcOrd="0" destOrd="0" parTransId="{31B9E993-9DCF-49FF-B439-2DCB3998D83D}" sibTransId="{6105B8AD-404B-442B-8136-AA9C2B190B62}"/>
    <dgm:cxn modelId="{BEB25FDE-A73E-493F-949C-1DC5F1BB5D86}" type="presOf" srcId="{B3436C1D-A85C-459D-981A-82BCA69E2E76}" destId="{65BED1B9-62B2-4D02-86DC-22BBC58306D7}" srcOrd="0" destOrd="0" presId="urn:diagrams.loki3.com/VaryingWidthList"/>
    <dgm:cxn modelId="{1B6CADDB-903E-40B2-A94B-414DF76EB177}" type="presParOf" srcId="{F7BCE83F-D0AB-41AD-A4DC-D6737425BF2D}" destId="{65BED1B9-62B2-4D02-86DC-22BBC58306D7}"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05D88B17-38A7-450F-AEDB-A62C777640FD}">
      <dgm:prSet custT="1"/>
      <dgm:spPr/>
      <dgm:t>
        <a:bodyPr/>
        <a:lstStyle/>
        <a:p>
          <a:pPr marL="0" indent="0" algn="l"/>
          <a:r>
            <a:rPr lang="en-US" sz="3000" b="1" dirty="0">
              <a:latin typeface="Arial" panose="020B0604020202020204" pitchFamily="34" charset="0"/>
              <a:cs typeface="Arial" panose="020B0604020202020204" pitchFamily="34" charset="0"/>
            </a:rPr>
            <a:t>Step 2: Determine the relevant databases and search engines; keywords and phrases; search criteria; and domain experts</a:t>
          </a:r>
        </a:p>
      </dgm:t>
    </dgm:pt>
    <dgm:pt modelId="{D70FE12B-637D-4C84-82CC-74E411188BD2}" type="parTrans" cxnId="{D844C8C0-C4E2-4BCA-9833-5C68EAC5BA8F}">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3DEF197B-BC51-4232-9CD7-120E5D7248C7}" type="sibTrans" cxnId="{D844C8C0-C4E2-4BCA-9833-5C68EAC5BA8F}">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6E0EEEBE-9F47-4674-BE06-0E15D3F454F4}" type="pres">
      <dgm:prSet presAssocID="{05D88B17-38A7-450F-AEDB-A62C777640FD}" presName="text" presStyleLbl="node1" presStyleIdx="0" presStyleCnt="1" custScaleX="170070">
        <dgm:presLayoutVars>
          <dgm:bulletEnabled val="1"/>
        </dgm:presLayoutVars>
      </dgm:prSet>
      <dgm:spPr/>
    </dgm:pt>
  </dgm:ptLst>
  <dgm:cxnLst>
    <dgm:cxn modelId="{4DE899A5-37D3-4CF8-8E1F-128B0B21DE08}" type="presOf" srcId="{46513F31-1EE5-4B09-876F-7E04D3CB5D3B}" destId="{F7BCE83F-D0AB-41AD-A4DC-D6737425BF2D}" srcOrd="0" destOrd="0" presId="urn:diagrams.loki3.com/VaryingWidthList"/>
    <dgm:cxn modelId="{D844C8C0-C4E2-4BCA-9833-5C68EAC5BA8F}" srcId="{46513F31-1EE5-4B09-876F-7E04D3CB5D3B}" destId="{05D88B17-38A7-450F-AEDB-A62C777640FD}" srcOrd="0" destOrd="0" parTransId="{D70FE12B-637D-4C84-82CC-74E411188BD2}" sibTransId="{3DEF197B-BC51-4232-9CD7-120E5D7248C7}"/>
    <dgm:cxn modelId="{410F01F0-7C95-4EF8-A0D1-27C68A0F65E2}" type="presOf" srcId="{05D88B17-38A7-450F-AEDB-A62C777640FD}" destId="{6E0EEEBE-9F47-4674-BE06-0E15D3F454F4}" srcOrd="0" destOrd="0" presId="urn:diagrams.loki3.com/VaryingWidthList"/>
    <dgm:cxn modelId="{6E842751-EAA8-4767-8D99-645950B80734}" type="presParOf" srcId="{F7BCE83F-D0AB-41AD-A4DC-D6737425BF2D}" destId="{6E0EEEBE-9F47-4674-BE06-0E15D3F454F4}"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8E0FB141-C77C-4596-97DF-BB41CC85A698}">
      <dgm:prSet custT="1"/>
      <dgm:spPr/>
      <dgm:t>
        <a:bodyPr/>
        <a:lstStyle/>
        <a:p>
          <a:pPr marL="0" indent="0" algn="l"/>
          <a:r>
            <a:rPr lang="en-US" sz="3000" b="1" dirty="0">
              <a:latin typeface="Arial" panose="020B0604020202020204" pitchFamily="34" charset="0"/>
              <a:cs typeface="Arial" panose="020B0604020202020204" pitchFamily="34" charset="0"/>
            </a:rPr>
            <a:t>Step 3: Assess the literature using qualitative techniques and quantitative metrics</a:t>
          </a:r>
        </a:p>
      </dgm:t>
    </dgm:pt>
    <dgm:pt modelId="{54C4920C-5372-412D-93F6-6594581E3B98}" type="par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CF1A7EB0-3FAA-4CF5-9E44-D19CC08CF3C5}" type="sib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5F47576A-EDB1-4847-AD98-507B4674AA41}" type="pres">
      <dgm:prSet presAssocID="{8E0FB141-C77C-4596-97DF-BB41CC85A698}" presName="text" presStyleLbl="node1" presStyleIdx="0" presStyleCnt="1" custScaleX="265193">
        <dgm:presLayoutVars>
          <dgm:bulletEnabled val="1"/>
        </dgm:presLayoutVars>
      </dgm:prSet>
      <dgm:spPr/>
    </dgm:pt>
  </dgm:ptLst>
  <dgm:cxnLst>
    <dgm:cxn modelId="{80245324-877D-43E2-8BD0-D7F0EC3294F5}" type="presOf" srcId="{8E0FB141-C77C-4596-97DF-BB41CC85A698}" destId="{5F47576A-EDB1-4847-AD98-507B4674AA41}" srcOrd="0" destOrd="0" presId="urn:diagrams.loki3.com/VaryingWidthList"/>
    <dgm:cxn modelId="{EAADE19D-55A2-4E68-A586-C476EDE6411D}" srcId="{46513F31-1EE5-4B09-876F-7E04D3CB5D3B}" destId="{8E0FB141-C77C-4596-97DF-BB41CC85A698}" srcOrd="0" destOrd="0" parTransId="{54C4920C-5372-412D-93F6-6594581E3B98}" sibTransId="{CF1A7EB0-3FAA-4CF5-9E44-D19CC08CF3C5}"/>
    <dgm:cxn modelId="{4DE899A5-37D3-4CF8-8E1F-128B0B21DE08}" type="presOf" srcId="{46513F31-1EE5-4B09-876F-7E04D3CB5D3B}" destId="{F7BCE83F-D0AB-41AD-A4DC-D6737425BF2D}" srcOrd="0" destOrd="0" presId="urn:diagrams.loki3.com/VaryingWidthList"/>
    <dgm:cxn modelId="{921C4B97-CE25-4780-B0E0-A0144F2554B9}" type="presParOf" srcId="{F7BCE83F-D0AB-41AD-A4DC-D6737425BF2D}" destId="{5F47576A-EDB1-4847-AD98-507B4674AA41}"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6513F31-1EE5-4B09-876F-7E04D3CB5D3B}" type="doc">
      <dgm:prSet loTypeId="urn:diagrams.loki3.com/VaryingWidthList" loCatId="list" qsTypeId="urn:microsoft.com/office/officeart/2005/8/quickstyle/simple3" qsCatId="simple" csTypeId="urn:microsoft.com/office/officeart/2005/8/colors/accent1_2" csCatId="accent1" phldr="1"/>
      <dgm:spPr/>
    </dgm:pt>
    <dgm:pt modelId="{8E0FB141-C77C-4596-97DF-BB41CC85A698}">
      <dgm:prSet/>
      <dgm:spPr/>
      <dgm:t>
        <a:bodyPr/>
        <a:lstStyle/>
        <a:p>
          <a:pPr marL="747713" indent="-747713" algn="l"/>
          <a:r>
            <a:rPr lang="en-US" b="1" dirty="0">
              <a:latin typeface="Arial" panose="020B0604020202020204" pitchFamily="34" charset="0"/>
              <a:cs typeface="Arial" panose="020B0604020202020204" pitchFamily="34" charset="0"/>
            </a:rPr>
            <a:t>Step 3: Assess the literature using qualitative techniques and quantitative metrics</a:t>
          </a:r>
        </a:p>
      </dgm:t>
    </dgm:pt>
    <dgm:pt modelId="{54C4920C-5372-412D-93F6-6594581E3B98}" type="par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CF1A7EB0-3FAA-4CF5-9E44-D19CC08CF3C5}" type="sibTrans" cxnId="{EAADE19D-55A2-4E68-A586-C476EDE6411D}">
      <dgm:prSet/>
      <dgm:spPr/>
      <dgm:t>
        <a:bodyPr/>
        <a:lstStyle/>
        <a:p>
          <a:pPr algn="l"/>
          <a:endParaRPr lang="en-US" b="1">
            <a:solidFill>
              <a:schemeClr val="tx1"/>
            </a:solidFill>
            <a:latin typeface="Arial" panose="020B0604020202020204" pitchFamily="34" charset="0"/>
            <a:cs typeface="Arial" panose="020B0604020202020204" pitchFamily="34" charset="0"/>
          </a:endParaRPr>
        </a:p>
      </dgm:t>
    </dgm:pt>
    <dgm:pt modelId="{F7BCE83F-D0AB-41AD-A4DC-D6737425BF2D}" type="pres">
      <dgm:prSet presAssocID="{46513F31-1EE5-4B09-876F-7E04D3CB5D3B}" presName="Name0" presStyleCnt="0">
        <dgm:presLayoutVars>
          <dgm:resizeHandles/>
        </dgm:presLayoutVars>
      </dgm:prSet>
      <dgm:spPr/>
    </dgm:pt>
    <dgm:pt modelId="{5F47576A-EDB1-4847-AD98-507B4674AA41}" type="pres">
      <dgm:prSet presAssocID="{8E0FB141-C77C-4596-97DF-BB41CC85A698}" presName="text" presStyleLbl="node1" presStyleIdx="0" presStyleCnt="1" custScaleX="265193">
        <dgm:presLayoutVars>
          <dgm:bulletEnabled val="1"/>
        </dgm:presLayoutVars>
      </dgm:prSet>
      <dgm:spPr/>
    </dgm:pt>
  </dgm:ptLst>
  <dgm:cxnLst>
    <dgm:cxn modelId="{80245324-877D-43E2-8BD0-D7F0EC3294F5}" type="presOf" srcId="{8E0FB141-C77C-4596-97DF-BB41CC85A698}" destId="{5F47576A-EDB1-4847-AD98-507B4674AA41}" srcOrd="0" destOrd="0" presId="urn:diagrams.loki3.com/VaryingWidthList"/>
    <dgm:cxn modelId="{EAADE19D-55A2-4E68-A586-C476EDE6411D}" srcId="{46513F31-1EE5-4B09-876F-7E04D3CB5D3B}" destId="{8E0FB141-C77C-4596-97DF-BB41CC85A698}" srcOrd="0" destOrd="0" parTransId="{54C4920C-5372-412D-93F6-6594581E3B98}" sibTransId="{CF1A7EB0-3FAA-4CF5-9E44-D19CC08CF3C5}"/>
    <dgm:cxn modelId="{4DE899A5-37D3-4CF8-8E1F-128B0B21DE08}" type="presOf" srcId="{46513F31-1EE5-4B09-876F-7E04D3CB5D3B}" destId="{F7BCE83F-D0AB-41AD-A4DC-D6737425BF2D}" srcOrd="0" destOrd="0" presId="urn:diagrams.loki3.com/VaryingWidthList"/>
    <dgm:cxn modelId="{921C4B97-CE25-4780-B0E0-A0144F2554B9}" type="presParOf" srcId="{F7BCE83F-D0AB-41AD-A4DC-D6737425BF2D}" destId="{5F47576A-EDB1-4847-AD98-507B4674AA41}" srcOrd="0" destOrd="0" presId="urn:diagrams.loki3.com/VaryingWidthList"/>
  </dgm:cxnLst>
  <dgm:bg>
    <a:solidFill>
      <a:schemeClr val="accent1">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6F3066-C299-42CA-9CE9-A29CE4FECDFB}">
      <dsp:nvSpPr>
        <dsp:cNvPr id="0" name=""/>
        <dsp:cNvSpPr/>
      </dsp:nvSpPr>
      <dsp:spPr>
        <a:xfrm>
          <a:off x="4409914" y="2023687"/>
          <a:ext cx="3654167" cy="317097"/>
        </a:xfrm>
        <a:custGeom>
          <a:avLst/>
          <a:gdLst/>
          <a:ahLst/>
          <a:cxnLst/>
          <a:rect l="0" t="0" r="0" b="0"/>
          <a:pathLst>
            <a:path>
              <a:moveTo>
                <a:pt x="0" y="0"/>
              </a:moveTo>
              <a:lnTo>
                <a:pt x="0" y="158548"/>
              </a:lnTo>
              <a:lnTo>
                <a:pt x="3654167" y="158548"/>
              </a:lnTo>
              <a:lnTo>
                <a:pt x="3654167" y="3170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8BD26BD-7600-489A-8681-AE9F7D0BD4AC}">
      <dsp:nvSpPr>
        <dsp:cNvPr id="0" name=""/>
        <dsp:cNvSpPr/>
      </dsp:nvSpPr>
      <dsp:spPr>
        <a:xfrm>
          <a:off x="4409914" y="2023687"/>
          <a:ext cx="1827083" cy="317097"/>
        </a:xfrm>
        <a:custGeom>
          <a:avLst/>
          <a:gdLst/>
          <a:ahLst/>
          <a:cxnLst/>
          <a:rect l="0" t="0" r="0" b="0"/>
          <a:pathLst>
            <a:path>
              <a:moveTo>
                <a:pt x="0" y="0"/>
              </a:moveTo>
              <a:lnTo>
                <a:pt x="0" y="158548"/>
              </a:lnTo>
              <a:lnTo>
                <a:pt x="1827083" y="158548"/>
              </a:lnTo>
              <a:lnTo>
                <a:pt x="1827083" y="3170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1EF3DE-1D41-42F8-A65B-44F66CA4ACF2}">
      <dsp:nvSpPr>
        <dsp:cNvPr id="0" name=""/>
        <dsp:cNvSpPr/>
      </dsp:nvSpPr>
      <dsp:spPr>
        <a:xfrm>
          <a:off x="4364194" y="2023687"/>
          <a:ext cx="91440" cy="317097"/>
        </a:xfrm>
        <a:custGeom>
          <a:avLst/>
          <a:gdLst/>
          <a:ahLst/>
          <a:cxnLst/>
          <a:rect l="0" t="0" r="0" b="0"/>
          <a:pathLst>
            <a:path>
              <a:moveTo>
                <a:pt x="45720" y="0"/>
              </a:moveTo>
              <a:lnTo>
                <a:pt x="45720" y="3170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5BA875-E585-4002-AED9-E53BED17084F}">
      <dsp:nvSpPr>
        <dsp:cNvPr id="0" name=""/>
        <dsp:cNvSpPr/>
      </dsp:nvSpPr>
      <dsp:spPr>
        <a:xfrm>
          <a:off x="2582830" y="2023687"/>
          <a:ext cx="1827083" cy="317097"/>
        </a:xfrm>
        <a:custGeom>
          <a:avLst/>
          <a:gdLst/>
          <a:ahLst/>
          <a:cxnLst/>
          <a:rect l="0" t="0" r="0" b="0"/>
          <a:pathLst>
            <a:path>
              <a:moveTo>
                <a:pt x="1827083" y="0"/>
              </a:moveTo>
              <a:lnTo>
                <a:pt x="1827083" y="158548"/>
              </a:lnTo>
              <a:lnTo>
                <a:pt x="0" y="158548"/>
              </a:lnTo>
              <a:lnTo>
                <a:pt x="0" y="3170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2DDF5A-912C-49E3-AF9E-53EF4859B992}">
      <dsp:nvSpPr>
        <dsp:cNvPr id="0" name=""/>
        <dsp:cNvSpPr/>
      </dsp:nvSpPr>
      <dsp:spPr>
        <a:xfrm>
          <a:off x="755746" y="2023687"/>
          <a:ext cx="3654167" cy="317097"/>
        </a:xfrm>
        <a:custGeom>
          <a:avLst/>
          <a:gdLst/>
          <a:ahLst/>
          <a:cxnLst/>
          <a:rect l="0" t="0" r="0" b="0"/>
          <a:pathLst>
            <a:path>
              <a:moveTo>
                <a:pt x="3654167" y="0"/>
              </a:moveTo>
              <a:lnTo>
                <a:pt x="3654167" y="158548"/>
              </a:lnTo>
              <a:lnTo>
                <a:pt x="0" y="158548"/>
              </a:lnTo>
              <a:lnTo>
                <a:pt x="0" y="3170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BA44802-8522-4053-A1AB-257E48337F00}">
      <dsp:nvSpPr>
        <dsp:cNvPr id="0" name=""/>
        <dsp:cNvSpPr/>
      </dsp:nvSpPr>
      <dsp:spPr>
        <a:xfrm>
          <a:off x="3654921" y="1268694"/>
          <a:ext cx="1509986" cy="754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tx1"/>
              </a:solidFill>
              <a:latin typeface="Arial" panose="020B0604020202020204" pitchFamily="34" charset="0"/>
              <a:cs typeface="Arial" panose="020B0604020202020204" pitchFamily="34" charset="0"/>
            </a:rPr>
            <a:t>Measure Lifecycle</a:t>
          </a:r>
        </a:p>
      </dsp:txBody>
      <dsp:txXfrm>
        <a:off x="3654921" y="1268694"/>
        <a:ext cx="1509986" cy="754993"/>
      </dsp:txXfrm>
    </dsp:sp>
    <dsp:sp modelId="{90F38540-92B0-46C0-A52D-16738B4F6B50}">
      <dsp:nvSpPr>
        <dsp:cNvPr id="0" name=""/>
        <dsp:cNvSpPr/>
      </dsp:nvSpPr>
      <dsp:spPr>
        <a:xfrm>
          <a:off x="753" y="2340785"/>
          <a:ext cx="1509986" cy="754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tx1"/>
              </a:solidFill>
              <a:latin typeface="Arial" panose="020B0604020202020204" pitchFamily="34" charset="0"/>
              <a:cs typeface="Arial" panose="020B0604020202020204" pitchFamily="34" charset="0"/>
            </a:rPr>
            <a:t>Measure Conceptualization</a:t>
          </a:r>
        </a:p>
      </dsp:txBody>
      <dsp:txXfrm>
        <a:off x="753" y="2340785"/>
        <a:ext cx="1509986" cy="754993"/>
      </dsp:txXfrm>
    </dsp:sp>
    <dsp:sp modelId="{E6A2FB05-F626-423A-97CE-C6131E978F30}">
      <dsp:nvSpPr>
        <dsp:cNvPr id="0" name=""/>
        <dsp:cNvSpPr/>
      </dsp:nvSpPr>
      <dsp:spPr>
        <a:xfrm>
          <a:off x="1827837" y="2340785"/>
          <a:ext cx="1509986" cy="754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tx1"/>
              </a:solidFill>
              <a:latin typeface="Arial" panose="020B0604020202020204" pitchFamily="34" charset="0"/>
              <a:cs typeface="Arial" panose="020B0604020202020204" pitchFamily="34" charset="0"/>
            </a:rPr>
            <a:t>Measure Specification</a:t>
          </a:r>
        </a:p>
      </dsp:txBody>
      <dsp:txXfrm>
        <a:off x="1827837" y="2340785"/>
        <a:ext cx="1509986" cy="754993"/>
      </dsp:txXfrm>
    </dsp:sp>
    <dsp:sp modelId="{00008AA3-1337-4734-8991-5D1BD57FCA4A}">
      <dsp:nvSpPr>
        <dsp:cNvPr id="0" name=""/>
        <dsp:cNvSpPr/>
      </dsp:nvSpPr>
      <dsp:spPr>
        <a:xfrm>
          <a:off x="3654921" y="2340785"/>
          <a:ext cx="1509986" cy="754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tx1"/>
              </a:solidFill>
              <a:latin typeface="Arial" panose="020B0604020202020204" pitchFamily="34" charset="0"/>
              <a:cs typeface="Arial" panose="020B0604020202020204" pitchFamily="34" charset="0"/>
            </a:rPr>
            <a:t>Measure Testing</a:t>
          </a:r>
        </a:p>
      </dsp:txBody>
      <dsp:txXfrm>
        <a:off x="3654921" y="2340785"/>
        <a:ext cx="1509986" cy="754993"/>
      </dsp:txXfrm>
    </dsp:sp>
    <dsp:sp modelId="{243554F4-3887-4DE2-BD84-89AB6BDEFFFB}">
      <dsp:nvSpPr>
        <dsp:cNvPr id="0" name=""/>
        <dsp:cNvSpPr/>
      </dsp:nvSpPr>
      <dsp:spPr>
        <a:xfrm>
          <a:off x="5482004" y="2340785"/>
          <a:ext cx="1509986" cy="754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tx1"/>
              </a:solidFill>
              <a:latin typeface="Arial" panose="020B0604020202020204" pitchFamily="34" charset="0"/>
              <a:cs typeface="Arial" panose="020B0604020202020204" pitchFamily="34" charset="0"/>
            </a:rPr>
            <a:t>Measure Implementation </a:t>
          </a:r>
        </a:p>
      </dsp:txBody>
      <dsp:txXfrm>
        <a:off x="5482004" y="2340785"/>
        <a:ext cx="1509986" cy="754993"/>
      </dsp:txXfrm>
    </dsp:sp>
    <dsp:sp modelId="{22F01E46-B005-4E75-86DC-FCCF1EBBE1EF}">
      <dsp:nvSpPr>
        <dsp:cNvPr id="0" name=""/>
        <dsp:cNvSpPr/>
      </dsp:nvSpPr>
      <dsp:spPr>
        <a:xfrm>
          <a:off x="7309088" y="2340785"/>
          <a:ext cx="1509986" cy="75499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n-US" sz="1300" b="1" kern="1200" dirty="0">
              <a:solidFill>
                <a:schemeClr val="tx1"/>
              </a:solidFill>
              <a:latin typeface="Arial" panose="020B0604020202020204" pitchFamily="34" charset="0"/>
              <a:cs typeface="Arial" panose="020B0604020202020204" pitchFamily="34" charset="0"/>
            </a:rPr>
            <a:t>Measure Use, Continuing Education, Maintenance</a:t>
          </a:r>
        </a:p>
      </dsp:txBody>
      <dsp:txXfrm>
        <a:off x="7309088" y="2340785"/>
        <a:ext cx="1509986" cy="754993"/>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7576A-EDB1-4847-AD98-507B4674AA41}">
      <dsp:nvSpPr>
        <dsp:cNvPr id="0" name=""/>
        <dsp:cNvSpPr/>
      </dsp:nvSpPr>
      <dsp:spPr>
        <a:xfrm>
          <a:off x="0" y="514"/>
          <a:ext cx="8534400"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50800" lvl="0" indent="-5080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3: Assess the literature using qualitative techniques and quantitative metrics</a:t>
          </a:r>
        </a:p>
      </dsp:txBody>
      <dsp:txXfrm>
        <a:off x="0" y="514"/>
        <a:ext cx="8534400" cy="1052965"/>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7576A-EDB1-4847-AD98-507B4674AA41}">
      <dsp:nvSpPr>
        <dsp:cNvPr id="0" name=""/>
        <dsp:cNvSpPr/>
      </dsp:nvSpPr>
      <dsp:spPr>
        <a:xfrm>
          <a:off x="0" y="514"/>
          <a:ext cx="8534400"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3: Assess the literature using qualitative techniques and quantitative metrics</a:t>
          </a:r>
        </a:p>
      </dsp:txBody>
      <dsp:txXfrm>
        <a:off x="0" y="514"/>
        <a:ext cx="8534400" cy="1052965"/>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7576A-EDB1-4847-AD98-507B4674AA41}">
      <dsp:nvSpPr>
        <dsp:cNvPr id="0" name=""/>
        <dsp:cNvSpPr/>
      </dsp:nvSpPr>
      <dsp:spPr>
        <a:xfrm>
          <a:off x="0" y="514"/>
          <a:ext cx="8625840"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50800" lvl="0" indent="-5080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3: Assess the literature using qualitative techniques and quantitative metrics</a:t>
          </a:r>
        </a:p>
      </dsp:txBody>
      <dsp:txXfrm>
        <a:off x="0" y="514"/>
        <a:ext cx="8625840" cy="105296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BE4F94-7CC8-4804-82B9-1FF9080F865B}">
      <dsp:nvSpPr>
        <dsp:cNvPr id="0" name=""/>
        <dsp:cNvSpPr/>
      </dsp:nvSpPr>
      <dsp:spPr>
        <a:xfrm>
          <a:off x="0" y="1177"/>
          <a:ext cx="8610600" cy="1204039"/>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4: Qualitatively evaluate and summarize the evidence, evaluate the effectiveness and value of data sources used</a:t>
          </a:r>
        </a:p>
      </dsp:txBody>
      <dsp:txXfrm>
        <a:off x="0" y="1177"/>
        <a:ext cx="8610600" cy="120403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91E89F-CB6D-4077-9B7E-E3AC70EE7224}">
      <dsp:nvSpPr>
        <dsp:cNvPr id="0" name=""/>
        <dsp:cNvSpPr/>
      </dsp:nvSpPr>
      <dsp:spPr>
        <a:xfrm>
          <a:off x="0" y="514"/>
          <a:ext cx="8321040"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8420" tIns="58420" rIns="58420" bIns="58420" numCol="1" spcCol="1270" anchor="ctr" anchorCtr="0">
          <a:noAutofit/>
        </a:bodyPr>
        <a:lstStyle/>
        <a:p>
          <a:pPr marL="747713" lvl="0" indent="-747713" algn="l" defTabSz="1022350">
            <a:lnSpc>
              <a:spcPct val="90000"/>
            </a:lnSpc>
            <a:spcBef>
              <a:spcPct val="0"/>
            </a:spcBef>
            <a:spcAft>
              <a:spcPct val="35000"/>
            </a:spcAft>
            <a:buNone/>
          </a:pPr>
          <a:r>
            <a:rPr lang="en-US" sz="2300" b="1" kern="1200" dirty="0">
              <a:latin typeface="Arial" panose="020B0604020202020204" pitchFamily="34" charset="0"/>
              <a:cs typeface="Arial" panose="020B0604020202020204" pitchFamily="34" charset="0"/>
            </a:rPr>
            <a:t>Step 5: Interpret findings by evaluating the similarities and differences among the findings; draw conclusions to inform data collection and analyses</a:t>
          </a:r>
        </a:p>
      </dsp:txBody>
      <dsp:txXfrm>
        <a:off x="0" y="514"/>
        <a:ext cx="8321040" cy="1052965"/>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56957A-A04A-4F5D-BED7-7CCEF56AF778}">
      <dsp:nvSpPr>
        <dsp:cNvPr id="0" name=""/>
        <dsp:cNvSpPr/>
      </dsp:nvSpPr>
      <dsp:spPr>
        <a:xfrm>
          <a:off x="0" y="514"/>
          <a:ext cx="8229600"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8420" tIns="58420" rIns="58420" bIns="58420" numCol="1" spcCol="1270" anchor="ctr" anchorCtr="0">
          <a:noAutofit/>
        </a:bodyPr>
        <a:lstStyle/>
        <a:p>
          <a:pPr marL="747713" lvl="0" indent="-747713" algn="l" defTabSz="1022350">
            <a:lnSpc>
              <a:spcPct val="90000"/>
            </a:lnSpc>
            <a:spcBef>
              <a:spcPct val="0"/>
            </a:spcBef>
            <a:spcAft>
              <a:spcPct val="35000"/>
            </a:spcAft>
            <a:buNone/>
          </a:pPr>
          <a:r>
            <a:rPr lang="en-US" sz="2300" b="1" kern="1200" dirty="0">
              <a:latin typeface="Arial" panose="020B0604020202020204" pitchFamily="34" charset="0"/>
              <a:cs typeface="Arial" panose="020B0604020202020204" pitchFamily="34" charset="0"/>
            </a:rPr>
            <a:t>Step 6: Refine research questions and develop hypotheses; generate a general analysis plan including data sources and estimation procedures</a:t>
          </a:r>
        </a:p>
      </dsp:txBody>
      <dsp:txXfrm>
        <a:off x="0" y="514"/>
        <a:ext cx="8229600" cy="10529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ED3DB1-C9DF-43FA-9FB0-79965E341B77}">
      <dsp:nvSpPr>
        <dsp:cNvPr id="0" name=""/>
        <dsp:cNvSpPr/>
      </dsp:nvSpPr>
      <dsp:spPr>
        <a:xfrm>
          <a:off x="4874142" y="1393615"/>
          <a:ext cx="2854491" cy="247703"/>
        </a:xfrm>
        <a:custGeom>
          <a:avLst/>
          <a:gdLst/>
          <a:ahLst/>
          <a:cxnLst/>
          <a:rect l="0" t="0" r="0" b="0"/>
          <a:pathLst>
            <a:path>
              <a:moveTo>
                <a:pt x="0" y="0"/>
              </a:moveTo>
              <a:lnTo>
                <a:pt x="0" y="123851"/>
              </a:lnTo>
              <a:lnTo>
                <a:pt x="2854491" y="123851"/>
              </a:lnTo>
              <a:lnTo>
                <a:pt x="2854491" y="2477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FBAFD0A-B789-45AA-AC1D-27BAAA4B079B}">
      <dsp:nvSpPr>
        <dsp:cNvPr id="0" name=""/>
        <dsp:cNvSpPr/>
      </dsp:nvSpPr>
      <dsp:spPr>
        <a:xfrm>
          <a:off x="4874142" y="1393615"/>
          <a:ext cx="1427245" cy="247703"/>
        </a:xfrm>
        <a:custGeom>
          <a:avLst/>
          <a:gdLst/>
          <a:ahLst/>
          <a:cxnLst/>
          <a:rect l="0" t="0" r="0" b="0"/>
          <a:pathLst>
            <a:path>
              <a:moveTo>
                <a:pt x="0" y="0"/>
              </a:moveTo>
              <a:lnTo>
                <a:pt x="0" y="123851"/>
              </a:lnTo>
              <a:lnTo>
                <a:pt x="1427245" y="123851"/>
              </a:lnTo>
              <a:lnTo>
                <a:pt x="1427245" y="2477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200A842-4475-444F-A1D8-3914DDE7A247}">
      <dsp:nvSpPr>
        <dsp:cNvPr id="0" name=""/>
        <dsp:cNvSpPr/>
      </dsp:nvSpPr>
      <dsp:spPr>
        <a:xfrm>
          <a:off x="4828422" y="1393615"/>
          <a:ext cx="91440" cy="247703"/>
        </a:xfrm>
        <a:custGeom>
          <a:avLst/>
          <a:gdLst/>
          <a:ahLst/>
          <a:cxnLst/>
          <a:rect l="0" t="0" r="0" b="0"/>
          <a:pathLst>
            <a:path>
              <a:moveTo>
                <a:pt x="45720" y="0"/>
              </a:moveTo>
              <a:lnTo>
                <a:pt x="45720" y="2477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23596B2-870A-42BA-B3D1-80EE140612A0}">
      <dsp:nvSpPr>
        <dsp:cNvPr id="0" name=""/>
        <dsp:cNvSpPr/>
      </dsp:nvSpPr>
      <dsp:spPr>
        <a:xfrm>
          <a:off x="3446897" y="1393615"/>
          <a:ext cx="1427245" cy="247703"/>
        </a:xfrm>
        <a:custGeom>
          <a:avLst/>
          <a:gdLst/>
          <a:ahLst/>
          <a:cxnLst/>
          <a:rect l="0" t="0" r="0" b="0"/>
          <a:pathLst>
            <a:path>
              <a:moveTo>
                <a:pt x="1427245" y="0"/>
              </a:moveTo>
              <a:lnTo>
                <a:pt x="1427245" y="123851"/>
              </a:lnTo>
              <a:lnTo>
                <a:pt x="0" y="123851"/>
              </a:lnTo>
              <a:lnTo>
                <a:pt x="0" y="2477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1EF3DE-1D41-42F8-A65B-44F66CA4ACF2}">
      <dsp:nvSpPr>
        <dsp:cNvPr id="0" name=""/>
        <dsp:cNvSpPr/>
      </dsp:nvSpPr>
      <dsp:spPr>
        <a:xfrm>
          <a:off x="2019651" y="2231090"/>
          <a:ext cx="1427245" cy="247703"/>
        </a:xfrm>
        <a:custGeom>
          <a:avLst/>
          <a:gdLst/>
          <a:ahLst/>
          <a:cxnLst/>
          <a:rect l="0" t="0" r="0" b="0"/>
          <a:pathLst>
            <a:path>
              <a:moveTo>
                <a:pt x="0" y="0"/>
              </a:moveTo>
              <a:lnTo>
                <a:pt x="0" y="123851"/>
              </a:lnTo>
              <a:lnTo>
                <a:pt x="1427245" y="123851"/>
              </a:lnTo>
              <a:lnTo>
                <a:pt x="1427245" y="24770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F5BA875-E585-4002-AED9-E53BED17084F}">
      <dsp:nvSpPr>
        <dsp:cNvPr id="0" name=""/>
        <dsp:cNvSpPr/>
      </dsp:nvSpPr>
      <dsp:spPr>
        <a:xfrm>
          <a:off x="1973931" y="2231090"/>
          <a:ext cx="91440" cy="247703"/>
        </a:xfrm>
        <a:custGeom>
          <a:avLst/>
          <a:gdLst/>
          <a:ahLst/>
          <a:cxnLst/>
          <a:rect l="0" t="0" r="0" b="0"/>
          <a:pathLst>
            <a:path>
              <a:moveTo>
                <a:pt x="45720" y="0"/>
              </a:moveTo>
              <a:lnTo>
                <a:pt x="45720" y="24770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F0F468-B806-40F9-9C9E-DA196A8185BF}">
      <dsp:nvSpPr>
        <dsp:cNvPr id="0" name=""/>
        <dsp:cNvSpPr/>
      </dsp:nvSpPr>
      <dsp:spPr>
        <a:xfrm>
          <a:off x="120588" y="3068565"/>
          <a:ext cx="150037" cy="1380064"/>
        </a:xfrm>
        <a:custGeom>
          <a:avLst/>
          <a:gdLst/>
          <a:ahLst/>
          <a:cxnLst/>
          <a:rect l="0" t="0" r="0" b="0"/>
          <a:pathLst>
            <a:path>
              <a:moveTo>
                <a:pt x="0" y="0"/>
              </a:moveTo>
              <a:lnTo>
                <a:pt x="0" y="1380064"/>
              </a:lnTo>
              <a:lnTo>
                <a:pt x="150037" y="138006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3B97FE7-E7A3-4919-97D5-46A770A2FF0D}">
      <dsp:nvSpPr>
        <dsp:cNvPr id="0" name=""/>
        <dsp:cNvSpPr/>
      </dsp:nvSpPr>
      <dsp:spPr>
        <a:xfrm>
          <a:off x="120588" y="3068565"/>
          <a:ext cx="136590" cy="542589"/>
        </a:xfrm>
        <a:custGeom>
          <a:avLst/>
          <a:gdLst/>
          <a:ahLst/>
          <a:cxnLst/>
          <a:rect l="0" t="0" r="0" b="0"/>
          <a:pathLst>
            <a:path>
              <a:moveTo>
                <a:pt x="0" y="0"/>
              </a:moveTo>
              <a:lnTo>
                <a:pt x="0" y="542589"/>
              </a:lnTo>
              <a:lnTo>
                <a:pt x="136590" y="54258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2DDF5A-912C-49E3-AF9E-53EF4859B992}">
      <dsp:nvSpPr>
        <dsp:cNvPr id="0" name=""/>
        <dsp:cNvSpPr/>
      </dsp:nvSpPr>
      <dsp:spPr>
        <a:xfrm>
          <a:off x="592405" y="2231090"/>
          <a:ext cx="1427245" cy="247703"/>
        </a:xfrm>
        <a:custGeom>
          <a:avLst/>
          <a:gdLst/>
          <a:ahLst/>
          <a:cxnLst/>
          <a:rect l="0" t="0" r="0" b="0"/>
          <a:pathLst>
            <a:path>
              <a:moveTo>
                <a:pt x="1427245" y="0"/>
              </a:moveTo>
              <a:lnTo>
                <a:pt x="1427245" y="123851"/>
              </a:lnTo>
              <a:lnTo>
                <a:pt x="0" y="123851"/>
              </a:lnTo>
              <a:lnTo>
                <a:pt x="0" y="247703"/>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5D8EAC-F60A-4CB3-81CE-260E71B07F09}">
      <dsp:nvSpPr>
        <dsp:cNvPr id="0" name=""/>
        <dsp:cNvSpPr/>
      </dsp:nvSpPr>
      <dsp:spPr>
        <a:xfrm>
          <a:off x="2019651" y="1393615"/>
          <a:ext cx="2854491" cy="247703"/>
        </a:xfrm>
        <a:custGeom>
          <a:avLst/>
          <a:gdLst/>
          <a:ahLst/>
          <a:cxnLst/>
          <a:rect l="0" t="0" r="0" b="0"/>
          <a:pathLst>
            <a:path>
              <a:moveTo>
                <a:pt x="2854491" y="0"/>
              </a:moveTo>
              <a:lnTo>
                <a:pt x="2854491" y="123851"/>
              </a:lnTo>
              <a:lnTo>
                <a:pt x="0" y="123851"/>
              </a:lnTo>
              <a:lnTo>
                <a:pt x="0" y="2477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F583AB-FA01-4E0B-807C-9EE29B91BBC2}">
      <dsp:nvSpPr>
        <dsp:cNvPr id="0" name=""/>
        <dsp:cNvSpPr/>
      </dsp:nvSpPr>
      <dsp:spPr>
        <a:xfrm>
          <a:off x="4284371" y="803844"/>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Measure Lifecycle</a:t>
          </a:r>
        </a:p>
      </dsp:txBody>
      <dsp:txXfrm>
        <a:off x="4284371" y="803844"/>
        <a:ext cx="1179541" cy="589770"/>
      </dsp:txXfrm>
    </dsp:sp>
    <dsp:sp modelId="{9818EE17-CDDD-4260-B28D-398BCB4D1033}">
      <dsp:nvSpPr>
        <dsp:cNvPr id="0" name=""/>
        <dsp:cNvSpPr/>
      </dsp:nvSpPr>
      <dsp:spPr>
        <a:xfrm>
          <a:off x="1429880" y="1641319"/>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Measure Conceptualization </a:t>
          </a:r>
        </a:p>
      </dsp:txBody>
      <dsp:txXfrm>
        <a:off x="1429880" y="1641319"/>
        <a:ext cx="1179541" cy="589770"/>
      </dsp:txXfrm>
    </dsp:sp>
    <dsp:sp modelId="{90F38540-92B0-46C0-A52D-16738B4F6B50}">
      <dsp:nvSpPr>
        <dsp:cNvPr id="0" name=""/>
        <dsp:cNvSpPr/>
      </dsp:nvSpPr>
      <dsp:spPr>
        <a:xfrm>
          <a:off x="2634" y="2478794"/>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Information Gathering</a:t>
          </a:r>
        </a:p>
      </dsp:txBody>
      <dsp:txXfrm>
        <a:off x="2634" y="2478794"/>
        <a:ext cx="1179541" cy="589770"/>
      </dsp:txXfrm>
    </dsp:sp>
    <dsp:sp modelId="{93575964-59A6-408B-AB6D-C5B4788D8DC1}">
      <dsp:nvSpPr>
        <dsp:cNvPr id="0" name=""/>
        <dsp:cNvSpPr/>
      </dsp:nvSpPr>
      <dsp:spPr>
        <a:xfrm>
          <a:off x="257179" y="3316269"/>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Environmental Scan</a:t>
          </a:r>
        </a:p>
      </dsp:txBody>
      <dsp:txXfrm>
        <a:off x="257179" y="3316269"/>
        <a:ext cx="1179541" cy="589770"/>
      </dsp:txXfrm>
    </dsp:sp>
    <dsp:sp modelId="{26ECA04B-D1CA-4939-8AC4-836AB2A21F33}">
      <dsp:nvSpPr>
        <dsp:cNvPr id="0" name=""/>
        <dsp:cNvSpPr/>
      </dsp:nvSpPr>
      <dsp:spPr>
        <a:xfrm>
          <a:off x="270626" y="4153744"/>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Empirical Data Analysis</a:t>
          </a:r>
        </a:p>
      </dsp:txBody>
      <dsp:txXfrm>
        <a:off x="270626" y="4153744"/>
        <a:ext cx="1179541" cy="589770"/>
      </dsp:txXfrm>
    </dsp:sp>
    <dsp:sp modelId="{E6A2FB05-F626-423A-97CE-C6131E978F30}">
      <dsp:nvSpPr>
        <dsp:cNvPr id="0" name=""/>
        <dsp:cNvSpPr/>
      </dsp:nvSpPr>
      <dsp:spPr>
        <a:xfrm>
          <a:off x="1429880" y="2478794"/>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Business Case Development</a:t>
          </a:r>
        </a:p>
      </dsp:txBody>
      <dsp:txXfrm>
        <a:off x="1429880" y="2478794"/>
        <a:ext cx="1179541" cy="589770"/>
      </dsp:txXfrm>
    </dsp:sp>
    <dsp:sp modelId="{00008AA3-1337-4734-8991-5D1BD57FCA4A}">
      <dsp:nvSpPr>
        <dsp:cNvPr id="0" name=""/>
        <dsp:cNvSpPr/>
      </dsp:nvSpPr>
      <dsp:spPr>
        <a:xfrm>
          <a:off x="2857126" y="2478794"/>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Stakeholder Input</a:t>
          </a:r>
        </a:p>
      </dsp:txBody>
      <dsp:txXfrm>
        <a:off x="2857126" y="2478794"/>
        <a:ext cx="1179541" cy="589770"/>
      </dsp:txXfrm>
    </dsp:sp>
    <dsp:sp modelId="{1060F36A-323A-467F-B5B5-F61BF8DC271F}">
      <dsp:nvSpPr>
        <dsp:cNvPr id="0" name=""/>
        <dsp:cNvSpPr/>
      </dsp:nvSpPr>
      <dsp:spPr>
        <a:xfrm>
          <a:off x="2857126" y="1641319"/>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Measure Specification</a:t>
          </a:r>
        </a:p>
      </dsp:txBody>
      <dsp:txXfrm>
        <a:off x="2857126" y="1641319"/>
        <a:ext cx="1179541" cy="589770"/>
      </dsp:txXfrm>
    </dsp:sp>
    <dsp:sp modelId="{A530C780-9DB9-4C38-9979-1F0C1AAF7001}">
      <dsp:nvSpPr>
        <dsp:cNvPr id="0" name=""/>
        <dsp:cNvSpPr/>
      </dsp:nvSpPr>
      <dsp:spPr>
        <a:xfrm>
          <a:off x="4284371" y="1641319"/>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Measure Testing</a:t>
          </a:r>
        </a:p>
      </dsp:txBody>
      <dsp:txXfrm>
        <a:off x="4284371" y="1641319"/>
        <a:ext cx="1179541" cy="589770"/>
      </dsp:txXfrm>
    </dsp:sp>
    <dsp:sp modelId="{B90BC8D7-978D-4638-A08E-BEE2495EEB3C}">
      <dsp:nvSpPr>
        <dsp:cNvPr id="0" name=""/>
        <dsp:cNvSpPr/>
      </dsp:nvSpPr>
      <dsp:spPr>
        <a:xfrm>
          <a:off x="5711617" y="1641319"/>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Measure Implementation </a:t>
          </a:r>
        </a:p>
      </dsp:txBody>
      <dsp:txXfrm>
        <a:off x="5711617" y="1641319"/>
        <a:ext cx="1179541" cy="589770"/>
      </dsp:txXfrm>
    </dsp:sp>
    <dsp:sp modelId="{DA52122B-2B6C-422A-828F-4E96312CF369}">
      <dsp:nvSpPr>
        <dsp:cNvPr id="0" name=""/>
        <dsp:cNvSpPr/>
      </dsp:nvSpPr>
      <dsp:spPr>
        <a:xfrm>
          <a:off x="7138863" y="1641319"/>
          <a:ext cx="1179541" cy="58977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latin typeface="Arial" panose="020B0604020202020204" pitchFamily="34" charset="0"/>
              <a:cs typeface="Arial" panose="020B0604020202020204" pitchFamily="34" charset="0"/>
            </a:rPr>
            <a:t>Measure Use, Continuing Education, Maintenance</a:t>
          </a:r>
        </a:p>
      </dsp:txBody>
      <dsp:txXfrm>
        <a:off x="7138863" y="1641319"/>
        <a:ext cx="1179541" cy="5897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BED1B9-62B2-4D02-86DC-22BBC58306D7}">
      <dsp:nvSpPr>
        <dsp:cNvPr id="0" name=""/>
        <dsp:cNvSpPr/>
      </dsp:nvSpPr>
      <dsp:spPr>
        <a:xfrm>
          <a:off x="0" y="1289"/>
          <a:ext cx="7940040" cy="7506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marL="0" lvl="0" indent="0" algn="l"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Step 1: Frame a series of unambiguous, structured questions </a:t>
          </a:r>
        </a:p>
      </dsp:txBody>
      <dsp:txXfrm>
        <a:off x="0" y="1289"/>
        <a:ext cx="7940040" cy="750614"/>
      </dsp:txXfrm>
    </dsp:sp>
    <dsp:sp modelId="{6E0EEEBE-9F47-4674-BE06-0E15D3F454F4}">
      <dsp:nvSpPr>
        <dsp:cNvPr id="0" name=""/>
        <dsp:cNvSpPr/>
      </dsp:nvSpPr>
      <dsp:spPr>
        <a:xfrm>
          <a:off x="0" y="789434"/>
          <a:ext cx="7940040" cy="7506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marL="747713" lvl="0" indent="-747713" algn="l"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Step 2: Determine the relevant databases and search engines; keywords and phrases; search criteria; and domain experts</a:t>
          </a:r>
        </a:p>
      </dsp:txBody>
      <dsp:txXfrm>
        <a:off x="0" y="789434"/>
        <a:ext cx="7940040" cy="750614"/>
      </dsp:txXfrm>
    </dsp:sp>
    <dsp:sp modelId="{5F47576A-EDB1-4847-AD98-507B4674AA41}">
      <dsp:nvSpPr>
        <dsp:cNvPr id="0" name=""/>
        <dsp:cNvSpPr/>
      </dsp:nvSpPr>
      <dsp:spPr>
        <a:xfrm>
          <a:off x="0" y="1577579"/>
          <a:ext cx="7940040" cy="7506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marL="747713" lvl="0" indent="-747713" algn="l"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Step 3: Assess the literature using qualitative techniques and quantitative metrics</a:t>
          </a:r>
        </a:p>
      </dsp:txBody>
      <dsp:txXfrm>
        <a:off x="0" y="1577579"/>
        <a:ext cx="7940040" cy="750614"/>
      </dsp:txXfrm>
    </dsp:sp>
    <dsp:sp modelId="{CDBE4F94-7CC8-4804-82B9-1FF9080F865B}">
      <dsp:nvSpPr>
        <dsp:cNvPr id="0" name=""/>
        <dsp:cNvSpPr/>
      </dsp:nvSpPr>
      <dsp:spPr>
        <a:xfrm>
          <a:off x="163" y="2365725"/>
          <a:ext cx="7939712" cy="7506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marL="747713" lvl="0" indent="-747713" algn="l"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Step 4: Qualitatively evaluate and summarize the evidence, evaluate the effectiveness and value of data sources used</a:t>
          </a:r>
        </a:p>
      </dsp:txBody>
      <dsp:txXfrm>
        <a:off x="163" y="2365725"/>
        <a:ext cx="7939712" cy="750614"/>
      </dsp:txXfrm>
    </dsp:sp>
    <dsp:sp modelId="{5891E89F-CB6D-4077-9B7E-E3AC70EE7224}">
      <dsp:nvSpPr>
        <dsp:cNvPr id="0" name=""/>
        <dsp:cNvSpPr/>
      </dsp:nvSpPr>
      <dsp:spPr>
        <a:xfrm>
          <a:off x="0" y="3153870"/>
          <a:ext cx="7940040" cy="7506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marL="747713" lvl="0" indent="-747713" algn="l"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Step 5: Interpret findings by evaluating the similarities and differences among the findings; draw conclusions to inform data collection and analyses</a:t>
          </a:r>
        </a:p>
      </dsp:txBody>
      <dsp:txXfrm>
        <a:off x="0" y="3153870"/>
        <a:ext cx="7940040" cy="750614"/>
      </dsp:txXfrm>
    </dsp:sp>
    <dsp:sp modelId="{FD56957A-A04A-4F5D-BED7-7CCEF56AF778}">
      <dsp:nvSpPr>
        <dsp:cNvPr id="0" name=""/>
        <dsp:cNvSpPr/>
      </dsp:nvSpPr>
      <dsp:spPr>
        <a:xfrm>
          <a:off x="0" y="3942016"/>
          <a:ext cx="7940040" cy="75061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marL="747713" lvl="0" indent="-747713" algn="l" defTabSz="711200">
            <a:lnSpc>
              <a:spcPct val="90000"/>
            </a:lnSpc>
            <a:spcBef>
              <a:spcPct val="0"/>
            </a:spcBef>
            <a:spcAft>
              <a:spcPct val="35000"/>
            </a:spcAft>
            <a:buNone/>
          </a:pPr>
          <a:r>
            <a:rPr lang="en-US" sz="1600" b="1" kern="1200" dirty="0">
              <a:latin typeface="Arial" panose="020B0604020202020204" pitchFamily="34" charset="0"/>
              <a:cs typeface="Arial" panose="020B0604020202020204" pitchFamily="34" charset="0"/>
            </a:rPr>
            <a:t>Step 6: Refine research questions and develop hypotheses; generate a general analysis plan including data sources and estimation procedures</a:t>
          </a:r>
        </a:p>
      </dsp:txBody>
      <dsp:txXfrm>
        <a:off x="0" y="3942016"/>
        <a:ext cx="7940040" cy="75061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BED1B9-62B2-4D02-86DC-22BBC58306D7}">
      <dsp:nvSpPr>
        <dsp:cNvPr id="0" name=""/>
        <dsp:cNvSpPr/>
      </dsp:nvSpPr>
      <dsp:spPr>
        <a:xfrm>
          <a:off x="0" y="510"/>
          <a:ext cx="8534400" cy="104498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3820" tIns="83820" rIns="83820" bIns="83820" numCol="1" spcCol="1270" anchor="ctr" anchorCtr="0">
          <a:noAutofit/>
        </a:bodyPr>
        <a:lstStyle/>
        <a:p>
          <a:pPr marL="0" lvl="0" indent="0" algn="l" defTabSz="1466850">
            <a:lnSpc>
              <a:spcPct val="90000"/>
            </a:lnSpc>
            <a:spcBef>
              <a:spcPct val="0"/>
            </a:spcBef>
            <a:spcAft>
              <a:spcPct val="35000"/>
            </a:spcAft>
            <a:buNone/>
          </a:pPr>
          <a:r>
            <a:rPr lang="en-US" sz="3300" b="1" kern="1200" dirty="0">
              <a:latin typeface="Arial" panose="020B0604020202020204" pitchFamily="34" charset="0"/>
              <a:cs typeface="Arial" panose="020B0604020202020204" pitchFamily="34" charset="0"/>
            </a:rPr>
            <a:t>Step 1: Frame a series of unambiguous, structured questions </a:t>
          </a:r>
        </a:p>
      </dsp:txBody>
      <dsp:txXfrm>
        <a:off x="0" y="510"/>
        <a:ext cx="8534400" cy="104498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BED1B9-62B2-4D02-86DC-22BBC58306D7}">
      <dsp:nvSpPr>
        <dsp:cNvPr id="0" name=""/>
        <dsp:cNvSpPr/>
      </dsp:nvSpPr>
      <dsp:spPr>
        <a:xfrm>
          <a:off x="0" y="481"/>
          <a:ext cx="8534400" cy="98475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8740" tIns="78740" rIns="78740" bIns="78740" numCol="1" spcCol="1270" anchor="ctr" anchorCtr="0">
          <a:noAutofit/>
        </a:bodyPr>
        <a:lstStyle/>
        <a:p>
          <a:pPr marL="0" lvl="0" indent="0" algn="l" defTabSz="1377950">
            <a:lnSpc>
              <a:spcPct val="90000"/>
            </a:lnSpc>
            <a:spcBef>
              <a:spcPct val="0"/>
            </a:spcBef>
            <a:spcAft>
              <a:spcPct val="35000"/>
            </a:spcAft>
            <a:buNone/>
          </a:pPr>
          <a:r>
            <a:rPr lang="en-US" sz="3100" b="1" kern="1200" dirty="0">
              <a:latin typeface="Arial" panose="020B0604020202020204" pitchFamily="34" charset="0"/>
              <a:cs typeface="Arial" panose="020B0604020202020204" pitchFamily="34" charset="0"/>
            </a:rPr>
            <a:t>Step 1: Frame a series of unambiguous, structured questions </a:t>
          </a:r>
        </a:p>
      </dsp:txBody>
      <dsp:txXfrm>
        <a:off x="0" y="481"/>
        <a:ext cx="8534400" cy="9847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BED1B9-62B2-4D02-86DC-22BBC58306D7}">
      <dsp:nvSpPr>
        <dsp:cNvPr id="0" name=""/>
        <dsp:cNvSpPr/>
      </dsp:nvSpPr>
      <dsp:spPr>
        <a:xfrm>
          <a:off x="0" y="510"/>
          <a:ext cx="8534400" cy="1044984"/>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a:t>
          </a:r>
          <a:r>
            <a:rPr lang="en-US" sz="3300" b="1" kern="1200" dirty="0">
              <a:latin typeface="Arial" panose="020B0604020202020204" pitchFamily="34" charset="0"/>
              <a:cs typeface="Arial" panose="020B0604020202020204" pitchFamily="34" charset="0"/>
            </a:rPr>
            <a:t> 1: Frame a series of unambiguous, structured questions </a:t>
          </a:r>
        </a:p>
      </dsp:txBody>
      <dsp:txXfrm>
        <a:off x="0" y="510"/>
        <a:ext cx="8534400" cy="104498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0EEEBE-9F47-4674-BE06-0E15D3F454F4}">
      <dsp:nvSpPr>
        <dsp:cNvPr id="0" name=""/>
        <dsp:cNvSpPr/>
      </dsp:nvSpPr>
      <dsp:spPr>
        <a:xfrm>
          <a:off x="0" y="1103"/>
          <a:ext cx="8514519" cy="1127988"/>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2: Determine the relevant databases and search engines; keywords and phrases; search criteria; and domain experts</a:t>
          </a:r>
        </a:p>
      </dsp:txBody>
      <dsp:txXfrm>
        <a:off x="0" y="1103"/>
        <a:ext cx="8514519" cy="112798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7576A-EDB1-4847-AD98-507B4674AA41}">
      <dsp:nvSpPr>
        <dsp:cNvPr id="0" name=""/>
        <dsp:cNvSpPr/>
      </dsp:nvSpPr>
      <dsp:spPr>
        <a:xfrm>
          <a:off x="0" y="514"/>
          <a:ext cx="8534401"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0" lvl="0" indent="0"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3: Assess the literature using qualitative techniques and quantitative metrics</a:t>
          </a:r>
        </a:p>
      </dsp:txBody>
      <dsp:txXfrm>
        <a:off x="0" y="514"/>
        <a:ext cx="8534401" cy="105296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47576A-EDB1-4847-AD98-507B4674AA41}">
      <dsp:nvSpPr>
        <dsp:cNvPr id="0" name=""/>
        <dsp:cNvSpPr/>
      </dsp:nvSpPr>
      <dsp:spPr>
        <a:xfrm>
          <a:off x="0" y="514"/>
          <a:ext cx="8381999" cy="1052965"/>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76200" tIns="76200" rIns="76200" bIns="76200" numCol="1" spcCol="1270" anchor="ctr" anchorCtr="0">
          <a:noAutofit/>
        </a:bodyPr>
        <a:lstStyle/>
        <a:p>
          <a:pPr marL="747713" lvl="0" indent="-747713" algn="l" defTabSz="1333500">
            <a:lnSpc>
              <a:spcPct val="90000"/>
            </a:lnSpc>
            <a:spcBef>
              <a:spcPct val="0"/>
            </a:spcBef>
            <a:spcAft>
              <a:spcPct val="35000"/>
            </a:spcAft>
            <a:buNone/>
          </a:pPr>
          <a:r>
            <a:rPr lang="en-US" sz="3000" b="1" kern="1200" dirty="0">
              <a:latin typeface="Arial" panose="020B0604020202020204" pitchFamily="34" charset="0"/>
              <a:cs typeface="Arial" panose="020B0604020202020204" pitchFamily="34" charset="0"/>
            </a:rPr>
            <a:t>Step 3: Assess the literature using qualitative techniques and quantitative metrics</a:t>
          </a:r>
        </a:p>
      </dsp:txBody>
      <dsp:txXfrm>
        <a:off x="0" y="514"/>
        <a:ext cx="8381999" cy="105296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11.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12.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13.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14.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15.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4.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5.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6.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7.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8.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layout9.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984" tIns="45993" rIns="91984" bIns="45993"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62042"/>
          </a:xfrm>
          <a:prstGeom prst="rect">
            <a:avLst/>
          </a:prstGeom>
        </p:spPr>
        <p:txBody>
          <a:bodyPr vert="horz" lIns="91984" tIns="45993" rIns="91984" bIns="45993" rtlCol="0"/>
          <a:lstStyle>
            <a:lvl1pPr algn="r">
              <a:defRPr sz="1200"/>
            </a:lvl1pPr>
          </a:lstStyle>
          <a:p>
            <a:fld id="{CC16B254-F755-154D-86D8-705F3C585905}" type="datetimeFigureOut">
              <a:rPr lang="en-US" smtClean="0"/>
              <a:pPr/>
              <a:t>8/5/2020</a:t>
            </a:fld>
            <a:endParaRPr lang="en-US" dirty="0"/>
          </a:p>
        </p:txBody>
      </p:sp>
      <p:sp>
        <p:nvSpPr>
          <p:cNvPr id="4" name="Footer Placeholder 3"/>
          <p:cNvSpPr>
            <a:spLocks noGrp="1"/>
          </p:cNvSpPr>
          <p:nvPr>
            <p:ph type="ftr" sz="quarter" idx="2"/>
          </p:nvPr>
        </p:nvSpPr>
        <p:spPr>
          <a:xfrm>
            <a:off x="0" y="8777193"/>
            <a:ext cx="2971800" cy="462042"/>
          </a:xfrm>
          <a:prstGeom prst="rect">
            <a:avLst/>
          </a:prstGeom>
        </p:spPr>
        <p:txBody>
          <a:bodyPr vert="horz" lIns="91984" tIns="45993" rIns="91984" bIns="4599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777193"/>
            <a:ext cx="2971800" cy="462042"/>
          </a:xfrm>
          <a:prstGeom prst="rect">
            <a:avLst/>
          </a:prstGeom>
        </p:spPr>
        <p:txBody>
          <a:bodyPr vert="horz" lIns="91984" tIns="45993" rIns="91984" bIns="45993" rtlCol="0" anchor="b"/>
          <a:lstStyle>
            <a:lvl1pPr algn="r">
              <a:defRPr sz="1200"/>
            </a:lvl1pPr>
          </a:lstStyle>
          <a:p>
            <a:fld id="{D8B07BA0-83C1-274E-9BA1-643DFA6696FC}" type="slidenum">
              <a:rPr lang="en-US" smtClean="0"/>
              <a:pPr/>
              <a:t>‹#›</a:t>
            </a:fld>
            <a:endParaRPr lang="en-US" dirty="0"/>
          </a:p>
        </p:txBody>
      </p:sp>
    </p:spTree>
    <p:extLst>
      <p:ext uri="{BB962C8B-B14F-4D97-AF65-F5344CB8AC3E}">
        <p14:creationId xmlns:p14="http://schemas.microsoft.com/office/powerpoint/2010/main" val="40824873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2042"/>
          </a:xfrm>
          <a:prstGeom prst="rect">
            <a:avLst/>
          </a:prstGeom>
        </p:spPr>
        <p:txBody>
          <a:bodyPr vert="horz" lIns="91984" tIns="45993" rIns="91984" bIns="45993" rtlCol="0"/>
          <a:lstStyle>
            <a:lvl1pPr algn="l">
              <a:defRPr sz="1200"/>
            </a:lvl1pPr>
          </a:lstStyle>
          <a:p>
            <a:endParaRPr lang="en-US" dirty="0"/>
          </a:p>
        </p:txBody>
      </p:sp>
      <p:sp>
        <p:nvSpPr>
          <p:cNvPr id="3" name="Date Placeholder 2"/>
          <p:cNvSpPr>
            <a:spLocks noGrp="1"/>
          </p:cNvSpPr>
          <p:nvPr>
            <p:ph type="dt" idx="1"/>
          </p:nvPr>
        </p:nvSpPr>
        <p:spPr>
          <a:xfrm>
            <a:off x="3884613" y="0"/>
            <a:ext cx="2971800" cy="462042"/>
          </a:xfrm>
          <a:prstGeom prst="rect">
            <a:avLst/>
          </a:prstGeom>
        </p:spPr>
        <p:txBody>
          <a:bodyPr vert="horz" lIns="91984" tIns="45993" rIns="91984" bIns="45993" rtlCol="0"/>
          <a:lstStyle>
            <a:lvl1pPr algn="r">
              <a:defRPr sz="1200"/>
            </a:lvl1pPr>
          </a:lstStyle>
          <a:p>
            <a:fld id="{70242358-85E2-2545-8677-79B1E11E6ECD}" type="datetimeFigureOut">
              <a:rPr lang="en-US" smtClean="0"/>
              <a:pPr/>
              <a:t>8/5/2020</a:t>
            </a:fld>
            <a:endParaRPr lang="en-US" dirty="0"/>
          </a:p>
        </p:txBody>
      </p:sp>
      <p:sp>
        <p:nvSpPr>
          <p:cNvPr id="4" name="Slide Image Placeholder 3"/>
          <p:cNvSpPr>
            <a:spLocks noGrp="1" noRot="1" noChangeAspect="1"/>
          </p:cNvSpPr>
          <p:nvPr>
            <p:ph type="sldImg" idx="2"/>
          </p:nvPr>
        </p:nvSpPr>
        <p:spPr>
          <a:xfrm>
            <a:off x="1119188" y="692150"/>
            <a:ext cx="4619625" cy="3465513"/>
          </a:xfrm>
          <a:prstGeom prst="rect">
            <a:avLst/>
          </a:prstGeom>
          <a:noFill/>
          <a:ln w="12700">
            <a:solidFill>
              <a:prstClr val="black"/>
            </a:solidFill>
          </a:ln>
        </p:spPr>
        <p:txBody>
          <a:bodyPr vert="horz" lIns="91984" tIns="45993" rIns="91984" bIns="45993" rtlCol="0" anchor="ctr"/>
          <a:lstStyle/>
          <a:p>
            <a:endParaRPr lang="en-US" dirty="0"/>
          </a:p>
        </p:txBody>
      </p:sp>
      <p:sp>
        <p:nvSpPr>
          <p:cNvPr id="5" name="Notes Placeholder 4"/>
          <p:cNvSpPr>
            <a:spLocks noGrp="1"/>
          </p:cNvSpPr>
          <p:nvPr>
            <p:ph type="body" sz="quarter" idx="3"/>
          </p:nvPr>
        </p:nvSpPr>
        <p:spPr>
          <a:xfrm>
            <a:off x="685800" y="4389398"/>
            <a:ext cx="5486400" cy="4158377"/>
          </a:xfrm>
          <a:prstGeom prst="rect">
            <a:avLst/>
          </a:prstGeom>
        </p:spPr>
        <p:txBody>
          <a:bodyPr vert="horz" lIns="91984" tIns="45993" rIns="91984" bIns="4599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7193"/>
            <a:ext cx="2971800" cy="462042"/>
          </a:xfrm>
          <a:prstGeom prst="rect">
            <a:avLst/>
          </a:prstGeom>
        </p:spPr>
        <p:txBody>
          <a:bodyPr vert="horz" lIns="91984" tIns="45993" rIns="91984" bIns="4599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777193"/>
            <a:ext cx="2971800" cy="462042"/>
          </a:xfrm>
          <a:prstGeom prst="rect">
            <a:avLst/>
          </a:prstGeom>
        </p:spPr>
        <p:txBody>
          <a:bodyPr vert="horz" lIns="91984" tIns="45993" rIns="91984" bIns="45993" rtlCol="0" anchor="b"/>
          <a:lstStyle>
            <a:lvl1pPr algn="r">
              <a:defRPr sz="1200"/>
            </a:lvl1pPr>
          </a:lstStyle>
          <a:p>
            <a:fld id="{7B898A01-842B-0042-9AB7-55364486B929}" type="slidenum">
              <a:rPr lang="en-US" smtClean="0"/>
              <a:pPr/>
              <a:t>‹#›</a:t>
            </a:fld>
            <a:endParaRPr lang="en-US" dirty="0"/>
          </a:p>
        </p:txBody>
      </p:sp>
    </p:spTree>
    <p:extLst>
      <p:ext uri="{BB962C8B-B14F-4D97-AF65-F5344CB8AC3E}">
        <p14:creationId xmlns:p14="http://schemas.microsoft.com/office/powerpoint/2010/main" val="210190352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Good afternoon, and thank you for</a:t>
            </a:r>
            <a:r>
              <a:rPr lang="en-US" sz="1200" kern="1200" baseline="0" dirty="0">
                <a:solidFill>
                  <a:schemeClr val="tx1"/>
                </a:solidFill>
                <a:effectLst/>
                <a:latin typeface="+mn-lt"/>
                <a:ea typeface="+mn-ea"/>
                <a:cs typeface="+mn-cs"/>
              </a:rPr>
              <a:t> joining </a:t>
            </a:r>
            <a:r>
              <a:rPr lang="en-US" sz="1200" kern="1200" dirty="0">
                <a:solidFill>
                  <a:schemeClr val="tx1"/>
                </a:solidFill>
                <a:effectLst/>
                <a:latin typeface="+mn-lt"/>
                <a:ea typeface="+mn-ea"/>
                <a:cs typeface="+mn-cs"/>
              </a:rPr>
              <a:t>us today for our Measure Development Education &amp; Outreach series which is designed specifically for clinical specialty societies and patient advocacy groups. My name is Nicole Brennan and I am the Measures Management System (MMS) lead for the series. Please note that we are recording today’s webinar so that our partners who were unable to attend can access the webinar at a later date. The</a:t>
            </a:r>
            <a:r>
              <a:rPr lang="en-US" sz="1200" kern="1200" baseline="0" dirty="0">
                <a:solidFill>
                  <a:schemeClr val="tx1"/>
                </a:solidFill>
                <a:effectLst/>
                <a:latin typeface="+mn-lt"/>
                <a:ea typeface="+mn-ea"/>
                <a:cs typeface="+mn-cs"/>
              </a:rPr>
              <a:t> recordings and PowerPoint presentations </a:t>
            </a:r>
            <a:r>
              <a:rPr lang="en-US" sz="1200" kern="1200" dirty="0">
                <a:solidFill>
                  <a:schemeClr val="tx1"/>
                </a:solidFill>
                <a:effectLst/>
                <a:latin typeface="+mn-lt"/>
                <a:ea typeface="+mn-ea"/>
                <a:cs typeface="+mn-cs"/>
              </a:rPr>
              <a:t>will be posted on the Measures Management website soon. We will let you know as soon as those are posted through our</a:t>
            </a:r>
            <a:r>
              <a:rPr lang="en-US" sz="1200" kern="1200" baseline="0" dirty="0">
                <a:solidFill>
                  <a:schemeClr val="tx1"/>
                </a:solidFill>
                <a:effectLst/>
                <a:latin typeface="+mn-lt"/>
                <a:ea typeface="+mn-ea"/>
                <a:cs typeface="+mn-cs"/>
              </a:rPr>
              <a:t> weekly newsletter</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These webinars are meant to be a dialogue between you,</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our presenters, and CMS, so we encourage you to participate throughout the webinar. All of the lines are currently muted but at the end of the webinar</a:t>
            </a:r>
            <a:r>
              <a:rPr lang="en-US" sz="1200" kern="1200" baseline="0" dirty="0">
                <a:solidFill>
                  <a:schemeClr val="tx1"/>
                </a:solidFill>
                <a:effectLst/>
                <a:latin typeface="+mn-lt"/>
                <a:ea typeface="+mn-ea"/>
                <a:cs typeface="+mn-cs"/>
              </a:rPr>
              <a:t> we </a:t>
            </a:r>
            <a:r>
              <a:rPr lang="en-US" sz="1200" kern="1200" dirty="0">
                <a:solidFill>
                  <a:schemeClr val="tx1"/>
                </a:solidFill>
                <a:effectLst/>
                <a:latin typeface="+mn-lt"/>
                <a:ea typeface="+mn-ea"/>
                <a:cs typeface="+mn-cs"/>
              </a:rPr>
              <a:t>will unmute them for the Q&amp;A session. Please feel free to use the Q&amp;A WebEx function to submit questions throughout</a:t>
            </a:r>
            <a:r>
              <a:rPr lang="en-US" sz="1200" kern="1200" baseline="0" dirty="0">
                <a:solidFill>
                  <a:schemeClr val="tx1"/>
                </a:solidFill>
                <a:effectLst/>
                <a:latin typeface="+mn-lt"/>
                <a:ea typeface="+mn-ea"/>
                <a:cs typeface="+mn-cs"/>
              </a:rPr>
              <a:t> the presentation</a:t>
            </a:r>
            <a:r>
              <a:rPr lang="en-US" sz="1200" kern="1200" dirty="0">
                <a:solidFill>
                  <a:schemeClr val="tx1"/>
                </a:solidFill>
                <a:effectLst/>
                <a:latin typeface="+mn-lt"/>
                <a:ea typeface="+mn-ea"/>
                <a:cs typeface="+mn-cs"/>
              </a:rPr>
              <a:t>. Any questions that we cannot get to we</a:t>
            </a:r>
            <a:r>
              <a:rPr lang="en-US" sz="1200" kern="1200" baseline="0" dirty="0">
                <a:solidFill>
                  <a:schemeClr val="tx1"/>
                </a:solidFill>
                <a:effectLst/>
                <a:latin typeface="+mn-lt"/>
                <a:ea typeface="+mn-ea"/>
                <a:cs typeface="+mn-cs"/>
              </a:rPr>
              <a:t> will</a:t>
            </a:r>
            <a:r>
              <a:rPr lang="en-US" sz="1200" kern="1200" dirty="0">
                <a:solidFill>
                  <a:schemeClr val="tx1"/>
                </a:solidFill>
                <a:effectLst/>
                <a:latin typeface="+mn-lt"/>
                <a:ea typeface="+mn-ea"/>
                <a:cs typeface="+mn-cs"/>
              </a:rPr>
              <a:t> try to follow up through a frequently asked questions (FAQs) document, or through our MMS Support email system.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Today’s presentation is on </a:t>
            </a:r>
            <a:r>
              <a:rPr lang="en-US" sz="1200" i="1" kern="1200" dirty="0">
                <a:solidFill>
                  <a:schemeClr val="tx1"/>
                </a:solidFill>
                <a:effectLst/>
                <a:latin typeface="+mn-lt"/>
                <a:ea typeface="+mn-ea"/>
                <a:cs typeface="+mn-cs"/>
              </a:rPr>
              <a:t>Measure Conceptualization</a:t>
            </a:r>
            <a:r>
              <a:rPr lang="en-US" sz="1200" kern="1200" dirty="0">
                <a:solidFill>
                  <a:schemeClr val="tx1"/>
                </a:solidFill>
                <a:effectLst/>
                <a:latin typeface="+mn-lt"/>
                <a:ea typeface="+mn-ea"/>
                <a:cs typeface="+mn-cs"/>
              </a:rPr>
              <a:t> with a strong focus on environmental scanning.</a:t>
            </a:r>
          </a:p>
        </p:txBody>
      </p:sp>
      <p:sp>
        <p:nvSpPr>
          <p:cNvPr id="4" name="Slide Number Placeholder 3"/>
          <p:cNvSpPr>
            <a:spLocks noGrp="1"/>
          </p:cNvSpPr>
          <p:nvPr>
            <p:ph type="sldNum" sz="quarter" idx="10"/>
          </p:nvPr>
        </p:nvSpPr>
        <p:spPr/>
        <p:txBody>
          <a:bodyPr/>
          <a:lstStyle/>
          <a:p>
            <a:fld id="{7B898A01-842B-0042-9AB7-55364486B929}" type="slidenum">
              <a:rPr lang="en-US" smtClean="0"/>
              <a:pPr/>
              <a:t>0</a:t>
            </a:fld>
            <a:endParaRPr lang="en-US" dirty="0"/>
          </a:p>
        </p:txBody>
      </p:sp>
    </p:spTree>
    <p:extLst>
      <p:ext uri="{BB962C8B-B14F-4D97-AF65-F5344CB8AC3E}">
        <p14:creationId xmlns:p14="http://schemas.microsoft.com/office/powerpoint/2010/main" val="1705511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Digging deeper into measure conceptualization we see that it is made up of three main components:  information gathering, business case development, and stakeholder input.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Information gathering</a:t>
            </a:r>
            <a:r>
              <a:rPr lang="en-US" sz="1200" kern="1200" dirty="0">
                <a:solidFill>
                  <a:schemeClr val="tx1"/>
                </a:solidFill>
                <a:effectLst/>
                <a:latin typeface="+mn-lt"/>
                <a:ea typeface="+mn-ea"/>
                <a:cs typeface="+mn-cs"/>
              </a:rPr>
              <a:t> is a broad term that includes the environmental scan. The environmental scan itself includes a literature review, clinical practice guideline search, interviews, and other such related activities.</a:t>
            </a:r>
            <a:r>
              <a:rPr lang="en-US" sz="1200" kern="1200" baseline="0" dirty="0">
                <a:solidFill>
                  <a:schemeClr val="tx1"/>
                </a:solidFill>
                <a:effectLst/>
                <a:latin typeface="+mn-lt"/>
                <a:ea typeface="+mn-ea"/>
                <a:cs typeface="+mn-cs"/>
              </a:rPr>
              <a:t> T</a:t>
            </a:r>
            <a:r>
              <a:rPr lang="en-US" sz="1200" kern="1200" dirty="0">
                <a:solidFill>
                  <a:schemeClr val="tx1"/>
                </a:solidFill>
                <a:effectLst/>
                <a:latin typeface="+mn-lt"/>
                <a:ea typeface="+mn-ea"/>
                <a:cs typeface="+mn-cs"/>
              </a:rPr>
              <a:t>he information gathering component really sits on empirical data analysis. These activities are conducted to obtain information that will guide the prioritization of topics or conditions, gap analysis, the business case, and a compilation of existing and related measures. Good information gathering will provide a solid knowledge base that includes quality goals, scientific evidence pertinent to the topics or conditions of interest, as well as information with which to build a business case for the measure. It will also produce evidence of general agreement on the quality issues pertinent to the topics, conditions of interest, along with diverse or conflicting views;</a:t>
            </a:r>
            <a:r>
              <a:rPr lang="en-US" sz="1200" kern="1200" baseline="0" dirty="0">
                <a:solidFill>
                  <a:schemeClr val="tx1"/>
                </a:solidFill>
                <a:effectLst/>
                <a:latin typeface="+mn-lt"/>
                <a:ea typeface="+mn-ea"/>
                <a:cs typeface="+mn-cs"/>
              </a:rPr>
              <a:t> we are trying </a:t>
            </a:r>
            <a:r>
              <a:rPr lang="en-US" sz="1200" kern="1200" dirty="0">
                <a:solidFill>
                  <a:schemeClr val="tx1"/>
                </a:solidFill>
                <a:effectLst/>
                <a:latin typeface="+mn-lt"/>
                <a:ea typeface="+mn-ea"/>
                <a:cs typeface="+mn-cs"/>
              </a:rPr>
              <a:t>to capture the whole system of the evidence here when we are beginning our information-gathering process so that we can make informed decisions on how we want to proceed with our measure.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a:t>
            </a:r>
            <a:r>
              <a:rPr lang="en-US" sz="1200" i="1" kern="1200" dirty="0">
                <a:solidFill>
                  <a:schemeClr val="tx1"/>
                </a:solidFill>
                <a:effectLst/>
                <a:latin typeface="+mn-lt"/>
                <a:ea typeface="+mn-ea"/>
                <a:cs typeface="+mn-cs"/>
              </a:rPr>
              <a:t>business case</a:t>
            </a:r>
            <a:r>
              <a:rPr lang="en-US" sz="1200" kern="1200" dirty="0">
                <a:solidFill>
                  <a:schemeClr val="tx1"/>
                </a:solidFill>
                <a:effectLst/>
                <a:latin typeface="+mn-lt"/>
                <a:ea typeface="+mn-ea"/>
                <a:cs typeface="+mn-cs"/>
              </a:rPr>
              <a:t> exists if you believe that there is a financial return on the investment of the measure. This may be realized as profit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reduction in losses such as productivity time lost or avoided costs. A business case may also exist if you think that a positive indirect effect on organizational function and sustainability will accrue within a reasonable timeframe. A business case can be very important when trying to justify your measure to an endorsing body or any other organization that you are asking to implement your measure. How is this measure filling a gap, and really what is the benefit of this measure to that organization and to the patients?  As we saw in a previous webinar, stakeholder input can include things such as technical expert panels (TEPs), person and family engagement, and public comment;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stakeholder engagement can and should be a component of each part of the process which is why you will see it come up again when we talk specifically about environmental scanning. You</a:t>
            </a:r>
            <a:r>
              <a:rPr lang="en-US" sz="1200" kern="1200" baseline="0" dirty="0">
                <a:solidFill>
                  <a:schemeClr val="tx1"/>
                </a:solidFill>
                <a:effectLst/>
                <a:latin typeface="+mn-lt"/>
                <a:ea typeface="+mn-ea"/>
                <a:cs typeface="+mn-cs"/>
              </a:rPr>
              <a:t> wi</a:t>
            </a:r>
            <a:r>
              <a:rPr lang="en-US" sz="1200" kern="1200" dirty="0">
                <a:solidFill>
                  <a:schemeClr val="tx1"/>
                </a:solidFill>
                <a:effectLst/>
                <a:latin typeface="+mn-lt"/>
                <a:ea typeface="+mn-ea"/>
                <a:cs typeface="+mn-cs"/>
              </a:rPr>
              <a:t>ll see it come up again throughout the entire measure lifecycle. </a:t>
            </a:r>
            <a:endParaRPr lang="en-US" dirty="0">
              <a:solidFill>
                <a:prstClr val="black"/>
              </a:solidFill>
              <a:latin typeface="Constantia"/>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9</a:t>
            </a:fld>
            <a:endParaRPr lang="en-US" dirty="0"/>
          </a:p>
        </p:txBody>
      </p:sp>
    </p:spTree>
    <p:extLst>
      <p:ext uri="{BB962C8B-B14F-4D97-AF65-F5344CB8AC3E}">
        <p14:creationId xmlns:p14="http://schemas.microsoft.com/office/powerpoint/2010/main" val="13637382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Since we have spent some time in previous webinars discussing the components of a quality measure and ways to conduct stakeholder engagement, today we are going to really focus in on environmental scans. The environmental scan broadly </a:t>
            </a:r>
            <a:r>
              <a:rPr lang="en-US" sz="1200" i="1" kern="1200" dirty="0">
                <a:solidFill>
                  <a:schemeClr val="tx1"/>
                </a:solidFill>
                <a:effectLst/>
                <a:latin typeface="+mn-lt"/>
                <a:ea typeface="+mn-ea"/>
                <a:cs typeface="+mn-cs"/>
              </a:rPr>
              <a:t>accesses</a:t>
            </a:r>
            <a:r>
              <a:rPr lang="en-US" sz="1200" kern="1200" dirty="0">
                <a:solidFill>
                  <a:schemeClr val="tx1"/>
                </a:solidFill>
                <a:effectLst/>
                <a:latin typeface="+mn-lt"/>
                <a:ea typeface="+mn-ea"/>
                <a:cs typeface="+mn-cs"/>
              </a:rPr>
              <a:t> information from relevant resources. The environmental scan can include a literature review, clinical practice guideline search, interviews with key stakeholders, interviews with family and patients, and empirical data analysis.  These activities are conducted to obtain information that will guide the prioritization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your measure. You can conduct the environmental scan through a number of methods and using a number of different resources. Stakeholder input is gathered throughout the process and is a key part of environmental scanning. For some examples, a recent measure development process that I went through had an information gathering process broken into</a:t>
            </a:r>
            <a:r>
              <a:rPr lang="en-US" sz="1200" kern="1200" baseline="0" dirty="0">
                <a:solidFill>
                  <a:schemeClr val="tx1"/>
                </a:solidFill>
                <a:effectLst/>
                <a:latin typeface="+mn-lt"/>
                <a:ea typeface="+mn-ea"/>
                <a:cs typeface="+mn-cs"/>
              </a:rPr>
              <a:t> three phases</a:t>
            </a:r>
            <a:r>
              <a:rPr lang="en-US" sz="1200" kern="1200" dirty="0">
                <a:solidFill>
                  <a:schemeClr val="tx1"/>
                </a:solidFill>
                <a:effectLst/>
                <a:latin typeface="+mn-lt"/>
                <a:ea typeface="+mn-ea"/>
                <a:cs typeface="+mn-cs"/>
              </a:rPr>
              <a:t>. First, I did a </a:t>
            </a:r>
            <a:r>
              <a:rPr lang="en-US" sz="1200" i="1" kern="1200" dirty="0">
                <a:solidFill>
                  <a:schemeClr val="tx1"/>
                </a:solidFill>
                <a:effectLst/>
                <a:latin typeface="+mn-lt"/>
                <a:ea typeface="+mn-ea"/>
                <a:cs typeface="+mn-cs"/>
              </a:rPr>
              <a:t>literature review</a:t>
            </a:r>
            <a:r>
              <a:rPr lang="en-US" sz="1200" kern="1200" dirty="0">
                <a:solidFill>
                  <a:schemeClr val="tx1"/>
                </a:solidFill>
                <a:effectLst/>
                <a:latin typeface="+mn-lt"/>
                <a:ea typeface="+mn-ea"/>
                <a:cs typeface="+mn-cs"/>
              </a:rPr>
              <a:t>. Then,</a:t>
            </a:r>
            <a:r>
              <a:rPr lang="en-US" sz="1200" kern="1200" baseline="0" dirty="0">
                <a:solidFill>
                  <a:schemeClr val="tx1"/>
                </a:solidFill>
                <a:effectLst/>
                <a:latin typeface="+mn-lt"/>
                <a:ea typeface="+mn-ea"/>
                <a:cs typeface="+mn-cs"/>
              </a:rPr>
              <a:t> I </a:t>
            </a:r>
            <a:r>
              <a:rPr lang="en-US" sz="1200" kern="1200" dirty="0">
                <a:solidFill>
                  <a:schemeClr val="tx1"/>
                </a:solidFill>
                <a:effectLst/>
                <a:latin typeface="+mn-lt"/>
                <a:ea typeface="+mn-ea"/>
                <a:cs typeface="+mn-cs"/>
              </a:rPr>
              <a:t>did an environmental scan of all </a:t>
            </a:r>
            <a:r>
              <a:rPr lang="en-US" sz="1200" i="1" kern="1200" dirty="0">
                <a:solidFill>
                  <a:schemeClr val="tx1"/>
                </a:solidFill>
                <a:effectLst/>
                <a:latin typeface="+mn-lt"/>
                <a:ea typeface="+mn-ea"/>
                <a:cs typeface="+mn-cs"/>
              </a:rPr>
              <a:t>current</a:t>
            </a:r>
            <a:r>
              <a:rPr lang="en-US" sz="1200" kern="1200" dirty="0">
                <a:solidFill>
                  <a:schemeClr val="tx1"/>
                </a:solidFill>
                <a:effectLst/>
                <a:latin typeface="+mn-lt"/>
                <a:ea typeface="+mn-ea"/>
                <a:cs typeface="+mn-cs"/>
              </a:rPr>
              <a:t> and/or similar quality measures for the topic that I had in mind. Finally, I conducted a series of key </a:t>
            </a:r>
            <a:r>
              <a:rPr lang="en-US" sz="1200" i="1" kern="1200" dirty="0">
                <a:solidFill>
                  <a:schemeClr val="tx1"/>
                </a:solidFill>
                <a:effectLst/>
                <a:latin typeface="+mn-lt"/>
                <a:ea typeface="+mn-ea"/>
                <a:cs typeface="+mn-cs"/>
              </a:rPr>
              <a:t>stakeholder interviews</a:t>
            </a:r>
            <a:r>
              <a:rPr lang="en-US" sz="1200" kern="1200" dirty="0">
                <a:solidFill>
                  <a:schemeClr val="tx1"/>
                </a:solidFill>
                <a:effectLst/>
                <a:latin typeface="+mn-lt"/>
                <a:ea typeface="+mn-ea"/>
                <a:cs typeface="+mn-cs"/>
              </a:rPr>
              <a:t>. I analyzed each one of these</a:t>
            </a:r>
            <a:r>
              <a:rPr lang="en-US" sz="1200" kern="1200" baseline="0" dirty="0">
                <a:solidFill>
                  <a:schemeClr val="tx1"/>
                </a:solidFill>
                <a:effectLst/>
                <a:latin typeface="+mn-lt"/>
                <a:ea typeface="+mn-ea"/>
                <a:cs typeface="+mn-cs"/>
              </a:rPr>
              <a:t> pieces </a:t>
            </a:r>
            <a:r>
              <a:rPr lang="en-US" sz="1200" kern="1200" dirty="0">
                <a:solidFill>
                  <a:schemeClr val="tx1"/>
                </a:solidFill>
                <a:effectLst/>
                <a:latin typeface="+mn-lt"/>
                <a:ea typeface="+mn-ea"/>
                <a:cs typeface="+mn-cs"/>
              </a:rPr>
              <a:t>to draw conclusions regarding how my measure might be conceptualized and what might be barriers along the way. </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10</a:t>
            </a:fld>
            <a:endParaRPr lang="en-US" dirty="0"/>
          </a:p>
        </p:txBody>
      </p:sp>
    </p:spTree>
    <p:extLst>
      <p:ext uri="{BB962C8B-B14F-4D97-AF65-F5344CB8AC3E}">
        <p14:creationId xmlns:p14="http://schemas.microsoft.com/office/powerpoint/2010/main" val="40934700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1348">
              <a:defRPr/>
            </a:pPr>
            <a:r>
              <a:rPr lang="en-US" sz="1200" kern="1200" dirty="0">
                <a:solidFill>
                  <a:schemeClr val="tx1"/>
                </a:solidFill>
                <a:effectLst/>
                <a:latin typeface="+mn-lt"/>
                <a:ea typeface="+mn-ea"/>
                <a:cs typeface="+mn-cs"/>
              </a:rPr>
              <a:t>So, let us just take a minute to look at this from the perspective of what could be a new measure concept. As</a:t>
            </a:r>
            <a:r>
              <a:rPr lang="en-US" sz="1200" kern="1200" baseline="0" dirty="0">
                <a:solidFill>
                  <a:schemeClr val="tx1"/>
                </a:solidFill>
                <a:effectLst/>
                <a:latin typeface="+mn-lt"/>
                <a:ea typeface="+mn-ea"/>
                <a:cs typeface="+mn-cs"/>
              </a:rPr>
              <a:t> an example, let us say</a:t>
            </a:r>
            <a:r>
              <a:rPr lang="en-US" sz="1200" kern="1200" dirty="0">
                <a:solidFill>
                  <a:schemeClr val="tx1"/>
                </a:solidFill>
                <a:effectLst/>
                <a:latin typeface="+mn-lt"/>
                <a:ea typeface="+mn-ea"/>
                <a:cs typeface="+mn-cs"/>
              </a:rPr>
              <a:t> that my organization is particularly interested in impacting </a:t>
            </a:r>
            <a:r>
              <a:rPr lang="en-US" sz="1200" i="1" kern="1200" dirty="0">
                <a:solidFill>
                  <a:schemeClr val="tx1"/>
                </a:solidFill>
                <a:effectLst/>
                <a:latin typeface="+mn-lt"/>
                <a:ea typeface="+mn-ea"/>
                <a:cs typeface="+mn-cs"/>
              </a:rPr>
              <a:t>infant mortality</a:t>
            </a:r>
            <a:r>
              <a:rPr lang="en-US" sz="1200" kern="1200" dirty="0">
                <a:solidFill>
                  <a:schemeClr val="tx1"/>
                </a:solidFill>
                <a:effectLst/>
                <a:latin typeface="+mn-lt"/>
                <a:ea typeface="+mn-ea"/>
                <a:cs typeface="+mn-cs"/>
              </a:rPr>
              <a:t>, so I will want to draft up some measure conceptualization ideas, and even draft potentially a conceptual framework. From a system’s level,</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m looking to increase clinician engagement in reducing infant mortality rates.</a:t>
            </a:r>
            <a:endParaRPr lang="en-US" dirty="0">
              <a:solidFill>
                <a:srgbClr val="000000"/>
              </a:solidFill>
              <a:latin typeface="Calibri" panose="020F0502020204030204" pitchFamily="34" charset="0"/>
            </a:endParaRP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11</a:t>
            </a:fld>
            <a:endParaRPr lang="en-US" dirty="0"/>
          </a:p>
        </p:txBody>
      </p:sp>
    </p:spTree>
    <p:extLst>
      <p:ext uri="{BB962C8B-B14F-4D97-AF65-F5344CB8AC3E}">
        <p14:creationId xmlns:p14="http://schemas.microsoft.com/office/powerpoint/2010/main" val="3861627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let us look at the </a:t>
            </a:r>
            <a:r>
              <a:rPr lang="en-US" sz="1200" i="1" kern="1200" dirty="0">
                <a:solidFill>
                  <a:schemeClr val="tx1"/>
                </a:solidFill>
                <a:effectLst/>
                <a:latin typeface="+mn-lt"/>
                <a:ea typeface="+mn-ea"/>
                <a:cs typeface="+mn-cs"/>
              </a:rPr>
              <a:t>six steps</a:t>
            </a:r>
            <a:r>
              <a:rPr lang="en-US" sz="1200" kern="1200" dirty="0">
                <a:solidFill>
                  <a:schemeClr val="tx1"/>
                </a:solidFill>
                <a:effectLst/>
                <a:latin typeface="+mn-lt"/>
                <a:ea typeface="+mn-ea"/>
                <a:cs typeface="+mn-cs"/>
              </a:rPr>
              <a:t> we use to conduct the environmental scans. Information gathering from the environmental scan will help build the business case for the measures.</a:t>
            </a:r>
            <a:r>
              <a:rPr lang="en-US" sz="1200" kern="1200" baseline="0" dirty="0">
                <a:solidFill>
                  <a:schemeClr val="tx1"/>
                </a:solidFill>
                <a:effectLst/>
                <a:latin typeface="+mn-lt"/>
                <a:ea typeface="+mn-ea"/>
                <a:cs typeface="+mn-cs"/>
              </a:rPr>
              <a:t> It </a:t>
            </a:r>
            <a:r>
              <a:rPr lang="en-US" sz="1200" kern="1200" dirty="0">
                <a:solidFill>
                  <a:schemeClr val="tx1"/>
                </a:solidFill>
                <a:effectLst/>
                <a:latin typeface="+mn-lt"/>
                <a:ea typeface="+mn-ea"/>
                <a:cs typeface="+mn-cs"/>
              </a:rPr>
              <a:t>will include the incidence and prevalence of the condition, major benefits of the measure, costs,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statistics, and current performance of process or intermediate outcome in identifying gaps in performances.</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12</a:t>
            </a:fld>
            <a:endParaRPr lang="en-US" dirty="0"/>
          </a:p>
        </p:txBody>
      </p:sp>
    </p:spTree>
    <p:extLst>
      <p:ext uri="{BB962C8B-B14F-4D97-AF65-F5344CB8AC3E}">
        <p14:creationId xmlns:p14="http://schemas.microsoft.com/office/powerpoint/2010/main" val="28552617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1348">
              <a:defRPr/>
            </a:pPr>
            <a:r>
              <a:rPr lang="en-US" dirty="0">
                <a:solidFill>
                  <a:prstClr val="black"/>
                </a:solidFill>
              </a:rPr>
              <a:t>The first step of the environmental scan is to frame a series of unambiguous structured questions so that you are limiting the search to a specific problem set. Greater specificity in search terms will limit the abstracts returned to the ones that are most likely relevant, conserving resources for other steps in the measure development process. </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13</a:t>
            </a:fld>
            <a:endParaRPr lang="en-US" dirty="0"/>
          </a:p>
        </p:txBody>
      </p:sp>
    </p:spTree>
    <p:extLst>
      <p:ext uri="{BB962C8B-B14F-4D97-AF65-F5344CB8AC3E}">
        <p14:creationId xmlns:p14="http://schemas.microsoft.com/office/powerpoint/2010/main" val="36506036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following are examples of relevant questions: What population are we talking about?  How is the population defined?  How large is that population?  Answering</a:t>
            </a:r>
            <a:r>
              <a:rPr lang="en-US" sz="1200" kern="1200" baseline="0" dirty="0">
                <a:solidFill>
                  <a:schemeClr val="tx1"/>
                </a:solidFill>
                <a:effectLst/>
                <a:latin typeface="+mn-lt"/>
                <a:ea typeface="+mn-ea"/>
                <a:cs typeface="+mn-cs"/>
              </a:rPr>
              <a:t> these questions will lead you to the</a:t>
            </a:r>
            <a:r>
              <a:rPr lang="en-US" sz="1200" kern="1200" dirty="0">
                <a:solidFill>
                  <a:schemeClr val="tx1"/>
                </a:solidFill>
                <a:effectLst/>
                <a:latin typeface="+mn-lt"/>
                <a:ea typeface="+mn-ea"/>
                <a:cs typeface="+mn-cs"/>
              </a:rPr>
              <a:t> performance gap.</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14</a:t>
            </a:fld>
            <a:endParaRPr lang="en-US" dirty="0"/>
          </a:p>
        </p:txBody>
      </p:sp>
    </p:spTree>
    <p:extLst>
      <p:ext uri="{BB962C8B-B14F-4D97-AF65-F5344CB8AC3E}">
        <p14:creationId xmlns:p14="http://schemas.microsoft.com/office/powerpoint/2010/main" val="2262475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We are going to return to our hypothetical measure that we are developing around infant mortality. You may feel the urge in step one to jump ahead and start pointing out all the ways that the measure would be difficult to implement, but remember that we are just in the conceptualization phase. So,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while you might already be able to hypothesize many barriers to this type of measure;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example, low number of deaths or death data access being difficult to get to,</a:t>
            </a:r>
            <a:r>
              <a:rPr lang="en-US" sz="1200" kern="1200" baseline="0" dirty="0">
                <a:solidFill>
                  <a:schemeClr val="tx1"/>
                </a:solidFill>
                <a:effectLst/>
                <a:latin typeface="+mn-lt"/>
                <a:ea typeface="+mn-ea"/>
                <a:cs typeface="+mn-cs"/>
              </a:rPr>
              <a:t> w</a:t>
            </a:r>
            <a:r>
              <a:rPr lang="en-US" sz="1200" kern="1200" dirty="0">
                <a:solidFill>
                  <a:schemeClr val="tx1"/>
                </a:solidFill>
                <a:effectLst/>
                <a:latin typeface="+mn-lt"/>
                <a:ea typeface="+mn-ea"/>
                <a:cs typeface="+mn-cs"/>
              </a:rPr>
              <a:t>e are really just trying to frame our questions and inform our scan at this point. So, if I looked 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behaviors we are trying to incentivize, I might consider increasing screening for safe sleep environments. So who are we trying to incentivize?  I might focus my measure on a pediatrician. What would be the anticipated consequences of measuring either the outcomes or the behavior?  I would anticipate increasing screening for safe sleep and decreasing infant mortality as my final outcome. </a:t>
            </a:r>
          </a:p>
          <a:p>
            <a:endParaRPr lang="en-US" dirty="0"/>
          </a:p>
          <a:p>
            <a:pPr defTabSz="451348">
              <a:defRPr/>
            </a:pPr>
            <a:endParaRPr lang="en-US" dirty="0">
              <a:solidFill>
                <a:prstClr val="black"/>
              </a:solidFill>
            </a:endParaRP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15</a:t>
            </a:fld>
            <a:endParaRPr lang="en-US" dirty="0"/>
          </a:p>
        </p:txBody>
      </p:sp>
    </p:spTree>
    <p:extLst>
      <p:ext uri="{BB962C8B-B14F-4D97-AF65-F5344CB8AC3E}">
        <p14:creationId xmlns:p14="http://schemas.microsoft.com/office/powerpoint/2010/main" val="3354305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i="1" kern="1200" dirty="0">
                <a:solidFill>
                  <a:schemeClr val="tx1"/>
                </a:solidFill>
                <a:effectLst/>
                <a:latin typeface="+mn-lt"/>
                <a:ea typeface="+mn-ea"/>
                <a:cs typeface="+mn-cs"/>
              </a:rPr>
              <a:t>second</a:t>
            </a:r>
            <a:r>
              <a:rPr lang="en-US" sz="1200" kern="1200" dirty="0">
                <a:solidFill>
                  <a:schemeClr val="tx1"/>
                </a:solidFill>
                <a:effectLst/>
                <a:latin typeface="+mn-lt"/>
                <a:ea typeface="+mn-ea"/>
                <a:cs typeface="+mn-cs"/>
              </a:rPr>
              <a:t> step is to determine the relevant databases, search engines, key words, and phrases to include in our environmental scan. There are almost 100,000 new articles published each month on PubMed;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over 150,000 abstracts with changes each month. Given that these publications are mutually exclusive, that amounts to about 250,000 abstracts per month.</a:t>
            </a:r>
            <a:r>
              <a:rPr lang="en-US" sz="1200" kern="1200" baseline="0" dirty="0">
                <a:solidFill>
                  <a:schemeClr val="tx1"/>
                </a:solidFill>
                <a:effectLst/>
                <a:latin typeface="+mn-lt"/>
                <a:ea typeface="+mn-ea"/>
                <a:cs typeface="+mn-cs"/>
              </a:rPr>
              <a:t> Please note </a:t>
            </a:r>
            <a:r>
              <a:rPr lang="en-US" sz="1200" kern="1200" dirty="0">
                <a:solidFill>
                  <a:schemeClr val="tx1"/>
                </a:solidFill>
                <a:effectLst/>
                <a:latin typeface="+mn-lt"/>
                <a:ea typeface="+mn-ea"/>
                <a:cs typeface="+mn-cs"/>
              </a:rPr>
              <a:t> a growing portion are available in Open Access resources. And while that might seem very daunting to us, the relevance is that we have a lot of information at our fingertips. If we are very focused in step one, we will have the right keywords and phrases to use when searching for relevant literature.</a:t>
            </a:r>
            <a:endParaRPr lang="en-US" dirty="0">
              <a:solidFill>
                <a:prstClr val="black"/>
              </a:solidFill>
            </a:endParaRPr>
          </a:p>
          <a:p>
            <a:pPr defTabSz="451348">
              <a:defRPr/>
            </a:pPr>
            <a:r>
              <a:rPr lang="en-US" dirty="0">
                <a:solidFill>
                  <a:prstClr val="black"/>
                </a:solidFill>
              </a:rPr>
              <a:t>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16</a:t>
            </a:fld>
            <a:endParaRPr lang="en-US" dirty="0"/>
          </a:p>
        </p:txBody>
      </p:sp>
    </p:spTree>
    <p:extLst>
      <p:ext uri="{BB962C8B-B14F-4D97-AF65-F5344CB8AC3E}">
        <p14:creationId xmlns:p14="http://schemas.microsoft.com/office/powerpoint/2010/main" val="22146030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Step </a:t>
            </a:r>
            <a:r>
              <a:rPr lang="en-US" sz="1200" i="1" kern="1200" dirty="0">
                <a:solidFill>
                  <a:schemeClr val="tx1"/>
                </a:solidFill>
                <a:effectLst/>
                <a:latin typeface="+mn-lt"/>
                <a:ea typeface="+mn-ea"/>
                <a:cs typeface="+mn-cs"/>
              </a:rPr>
              <a:t>three</a:t>
            </a:r>
            <a:r>
              <a:rPr lang="en-US" sz="1200" kern="1200" dirty="0">
                <a:solidFill>
                  <a:schemeClr val="tx1"/>
                </a:solidFill>
                <a:effectLst/>
                <a:latin typeface="+mn-lt"/>
                <a:ea typeface="+mn-ea"/>
                <a:cs typeface="+mn-cs"/>
              </a:rPr>
              <a:t> is to assess the literature. A review of the peer-reviewed and grey literature is a core component of environmental scanning. The </a:t>
            </a:r>
            <a:r>
              <a:rPr lang="en-US" sz="1200" i="1" kern="1200" dirty="0">
                <a:solidFill>
                  <a:schemeClr val="tx1"/>
                </a:solidFill>
                <a:effectLst/>
                <a:latin typeface="+mn-lt"/>
                <a:ea typeface="+mn-ea"/>
                <a:cs typeface="+mn-cs"/>
              </a:rPr>
              <a:t>literature review</a:t>
            </a:r>
            <a:r>
              <a:rPr lang="en-US" sz="1200" kern="1200" dirty="0">
                <a:solidFill>
                  <a:schemeClr val="tx1"/>
                </a:solidFill>
                <a:effectLst/>
                <a:latin typeface="+mn-lt"/>
                <a:ea typeface="+mn-ea"/>
                <a:cs typeface="+mn-cs"/>
              </a:rPr>
              <a:t> is used to determine the quality issues associated with the topic or setting of interests and to identify significant areas of controversy if they should exist. Measure developers should use the measure evaluation criteria to guide the literature search and organize the literature obtained. Evidence gathered from the environmental scan should support that there is a gap, and if you are focused on CMS it should demonstrate a gap in achievement of CMS’ mission of better care, smarter spending, and healthier people. Evidence gathered from the environmental scan should </a:t>
            </a:r>
            <a:r>
              <a:rPr lang="en-US" sz="1200" i="1" kern="1200" dirty="0">
                <a:solidFill>
                  <a:schemeClr val="tx1"/>
                </a:solidFill>
                <a:effectLst/>
                <a:latin typeface="+mn-lt"/>
                <a:ea typeface="+mn-ea"/>
                <a:cs typeface="+mn-cs"/>
              </a:rPr>
              <a:t>directly</a:t>
            </a:r>
            <a:r>
              <a:rPr lang="en-US" sz="1200" kern="1200" dirty="0">
                <a:solidFill>
                  <a:schemeClr val="tx1"/>
                </a:solidFill>
                <a:effectLst/>
                <a:latin typeface="+mn-lt"/>
                <a:ea typeface="+mn-ea"/>
                <a:cs typeface="+mn-cs"/>
              </a:rPr>
              <a:t> apply to the specified measure, if possible, and measure developers should state the central topic, population, and outcomes addressed in the body of evidence and identify any differences from the measure focus and the measure target population.</a:t>
            </a:r>
          </a:p>
          <a:p>
            <a:pPr defTabSz="451348">
              <a:defRPr/>
            </a:pPr>
            <a:endParaRPr lang="en-US" dirty="0">
              <a:solidFill>
                <a:prstClr val="black"/>
              </a:solidFill>
            </a:endParaRP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17</a:t>
            </a:fld>
            <a:endParaRPr lang="en-US" dirty="0"/>
          </a:p>
        </p:txBody>
      </p:sp>
    </p:spTree>
    <p:extLst>
      <p:ext uri="{BB962C8B-B14F-4D97-AF65-F5344CB8AC3E}">
        <p14:creationId xmlns:p14="http://schemas.microsoft.com/office/powerpoint/2010/main" val="37660125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Step three is to assess the literature using </a:t>
            </a:r>
            <a:r>
              <a:rPr lang="en-US" sz="1200" i="1" kern="1200" dirty="0">
                <a:solidFill>
                  <a:schemeClr val="tx1"/>
                </a:solidFill>
                <a:effectLst/>
                <a:latin typeface="+mn-lt"/>
                <a:ea typeface="+mn-ea"/>
                <a:cs typeface="+mn-cs"/>
              </a:rPr>
              <a:t>qualitative</a:t>
            </a:r>
            <a:r>
              <a:rPr lang="en-US" sz="1200" kern="1200" dirty="0">
                <a:solidFill>
                  <a:schemeClr val="tx1"/>
                </a:solidFill>
                <a:effectLst/>
                <a:latin typeface="+mn-lt"/>
                <a:ea typeface="+mn-ea"/>
                <a:cs typeface="+mn-cs"/>
              </a:rPr>
              <a:t> techniques and </a:t>
            </a:r>
            <a:r>
              <a:rPr lang="en-US" sz="1200" i="1" kern="1200" dirty="0">
                <a:solidFill>
                  <a:schemeClr val="tx1"/>
                </a:solidFill>
                <a:effectLst/>
                <a:latin typeface="+mn-lt"/>
                <a:ea typeface="+mn-ea"/>
                <a:cs typeface="+mn-cs"/>
              </a:rPr>
              <a:t>quantitative </a:t>
            </a:r>
            <a:r>
              <a:rPr lang="en-US" sz="1200" kern="1200" dirty="0">
                <a:solidFill>
                  <a:schemeClr val="tx1"/>
                </a:solidFill>
                <a:effectLst/>
                <a:latin typeface="+mn-lt"/>
                <a:ea typeface="+mn-ea"/>
                <a:cs typeface="+mn-cs"/>
              </a:rPr>
              <a:t>metrics. So, beyond the peer-reviewed literature, the environmental scan should also capture clinical practice guidelines. Start with a search for the most recent clinical practice guidelines applicable to the measure topic,</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ideally something within the last five years. Clinical practice guidelines vary in how they are developed and how often they are updated,</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s many of you know since you are developing those.</a:t>
            </a:r>
            <a:r>
              <a:rPr lang="en-US" sz="1200" kern="1200" baseline="0" dirty="0">
                <a:solidFill>
                  <a:schemeClr val="tx1"/>
                </a:solidFill>
                <a:effectLst/>
                <a:latin typeface="+mn-lt"/>
                <a:ea typeface="+mn-ea"/>
                <a:cs typeface="+mn-cs"/>
              </a:rPr>
              <a:t> G</a:t>
            </a:r>
            <a:r>
              <a:rPr lang="en-US" sz="1200" kern="1200" dirty="0">
                <a:solidFill>
                  <a:schemeClr val="tx1"/>
                </a:solidFill>
                <a:effectLst/>
                <a:latin typeface="+mn-lt"/>
                <a:ea typeface="+mn-ea"/>
                <a:cs typeface="+mn-cs"/>
              </a:rPr>
              <a:t>uidelines developed by American national physician organizations such as yourselves,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or by federal agencies are preferred for this literature review and environmental scan; however, guidelines and other evidence documents developed by non-American organizations as well as </a:t>
            </a:r>
            <a:r>
              <a:rPr lang="en-US" sz="1200" i="1" kern="1200" dirty="0">
                <a:solidFill>
                  <a:schemeClr val="tx1"/>
                </a:solidFill>
                <a:effectLst/>
                <a:latin typeface="+mn-lt"/>
                <a:ea typeface="+mn-ea"/>
                <a:cs typeface="+mn-cs"/>
              </a:rPr>
              <a:t>non-physician</a:t>
            </a:r>
            <a:r>
              <a:rPr lang="en-US" sz="1200" kern="1200" dirty="0">
                <a:solidFill>
                  <a:schemeClr val="tx1"/>
                </a:solidFill>
                <a:effectLst/>
                <a:latin typeface="+mn-lt"/>
                <a:ea typeface="+mn-ea"/>
                <a:cs typeface="+mn-cs"/>
              </a:rPr>
              <a:t> organizations may also be acceptable and should be assessed to determine if they are a sufficient base of measure development criteria. There is oftentimes benefit to showing how an implementation of a policy, process, or measure in another country resulted in positive health outcomes.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next step is to document the criteria used for assessing the quality of the guidelines. Some guideline developers use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evidence-based schemes for which they assign a grade to the quality of the evidence. If so, that is a good source for you to know whether or not this is a relevant document.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 is important to note that not all guideline developers use evidence rating schemes.</a:t>
            </a:r>
            <a:r>
              <a:rPr lang="en-US" sz="1200" kern="1200" baseline="0" dirty="0">
                <a:solidFill>
                  <a:schemeClr val="tx1"/>
                </a:solidFill>
                <a:effectLst/>
                <a:latin typeface="+mn-lt"/>
                <a:ea typeface="+mn-ea"/>
                <a:cs typeface="+mn-cs"/>
              </a:rPr>
              <a:t> If </a:t>
            </a:r>
            <a:r>
              <a:rPr lang="en-US" sz="1200" kern="1200" dirty="0">
                <a:solidFill>
                  <a:schemeClr val="tx1"/>
                </a:solidFill>
                <a:effectLst/>
                <a:latin typeface="+mn-lt"/>
                <a:ea typeface="+mn-ea"/>
                <a:cs typeface="+mn-cs"/>
              </a:rPr>
              <a:t>no strength or recommendation is noted, the document of the guideline recommendations are still valid, useful, and applicable. If multiple guidelines exist for a topic, review the guidelines for consistency of recommendation. If inconsistencies among guidelines exist, evaluate the inconsistencies to determine which guideline will be used as a </a:t>
            </a:r>
            <a:r>
              <a:rPr lang="en-US" sz="1200" i="1" kern="1200" dirty="0">
                <a:solidFill>
                  <a:schemeClr val="tx1"/>
                </a:solidFill>
                <a:effectLst/>
                <a:latin typeface="+mn-lt"/>
                <a:ea typeface="+mn-ea"/>
                <a:cs typeface="+mn-cs"/>
              </a:rPr>
              <a:t>basis</a:t>
            </a:r>
            <a:r>
              <a:rPr lang="en-US" sz="1200" kern="1200" dirty="0">
                <a:solidFill>
                  <a:schemeClr val="tx1"/>
                </a:solidFill>
                <a:effectLst/>
                <a:latin typeface="+mn-lt"/>
                <a:ea typeface="+mn-ea"/>
                <a:cs typeface="+mn-cs"/>
              </a:rPr>
              <a:t> for the measure and document, and the rationale for selecting one guideline over another. It might also be of importance to note these inconsistencies as potential barriers for implementing a quality measure, as there might be confusion within the clinical practice on which guideline is to be used at the current moment.</a:t>
            </a:r>
          </a:p>
          <a:p>
            <a:pPr defTabSz="451348">
              <a:defRPr/>
            </a:pPr>
            <a:endParaRPr lang="en-US" dirty="0">
              <a:solidFill>
                <a:prstClr val="black"/>
              </a:solidFill>
            </a:endParaRPr>
          </a:p>
          <a:p>
            <a:pPr defTabSz="451348">
              <a:defRPr/>
            </a:pPr>
            <a:endParaRPr lang="en-US" dirty="0">
              <a:solidFill>
                <a:prstClr val="black"/>
              </a:solidFill>
            </a:endParaRP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18</a:t>
            </a:fld>
            <a:endParaRPr lang="en-US" dirty="0"/>
          </a:p>
        </p:txBody>
      </p:sp>
    </p:spTree>
    <p:extLst>
      <p:ext uri="{BB962C8B-B14F-4D97-AF65-F5344CB8AC3E}">
        <p14:creationId xmlns:p14="http://schemas.microsoft.com/office/powerpoint/2010/main" val="284257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Battelle is the MMS contractor for CMS. CMS asked us to engage you in communications through newsletters, websites, and emails, as well as to develop materials that will benefit you in your measure development journey. One of the things that we</a:t>
            </a:r>
            <a:r>
              <a:rPr lang="en-US" sz="1200" kern="1200" baseline="0" dirty="0">
                <a:solidFill>
                  <a:schemeClr val="tx1"/>
                </a:solidFill>
                <a:effectLst/>
                <a:latin typeface="+mn-lt"/>
                <a:ea typeface="+mn-ea"/>
                <a:cs typeface="+mn-cs"/>
              </a:rPr>
              <a:t> ha</a:t>
            </a:r>
            <a:r>
              <a:rPr lang="en-US" sz="1200" kern="1200" dirty="0">
                <a:solidFill>
                  <a:schemeClr val="tx1"/>
                </a:solidFill>
                <a:effectLst/>
                <a:latin typeface="+mn-lt"/>
                <a:ea typeface="+mn-ea"/>
                <a:cs typeface="+mn-cs"/>
              </a:rPr>
              <a:t>ve done recently is to implement a new newsletter. The</a:t>
            </a:r>
            <a:r>
              <a:rPr lang="en-US" sz="1200" kern="1200" baseline="0" dirty="0">
                <a:solidFill>
                  <a:schemeClr val="tx1"/>
                </a:solidFill>
                <a:effectLst/>
                <a:latin typeface="+mn-lt"/>
                <a:ea typeface="+mn-ea"/>
                <a:cs typeface="+mn-cs"/>
              </a:rPr>
              <a:t> newsletter </a:t>
            </a:r>
            <a:r>
              <a:rPr lang="en-US" sz="1200" kern="1200" dirty="0">
                <a:solidFill>
                  <a:schemeClr val="tx1"/>
                </a:solidFill>
                <a:effectLst/>
                <a:latin typeface="+mn-lt"/>
                <a:ea typeface="+mn-ea"/>
                <a:cs typeface="+mn-cs"/>
              </a:rPr>
              <a:t>typically goes out on Tuesday mornings. If you are not receiving the</a:t>
            </a:r>
            <a:r>
              <a:rPr lang="en-US" sz="1200" kern="1200" baseline="0" dirty="0">
                <a:solidFill>
                  <a:schemeClr val="tx1"/>
                </a:solidFill>
                <a:effectLst/>
                <a:latin typeface="+mn-lt"/>
                <a:ea typeface="+mn-ea"/>
                <a:cs typeface="+mn-cs"/>
              </a:rPr>
              <a:t> newsletter</a:t>
            </a:r>
            <a:r>
              <a:rPr lang="en-US" sz="1200" kern="1200" dirty="0">
                <a:solidFill>
                  <a:schemeClr val="tx1"/>
                </a:solidFill>
                <a:effectLst/>
                <a:latin typeface="+mn-lt"/>
                <a:ea typeface="+mn-ea"/>
                <a:cs typeface="+mn-cs"/>
              </a:rPr>
              <a:t>, please email us at MMS Support so that we can better understand what</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happening and try and fix things on our end. We</a:t>
            </a:r>
            <a:r>
              <a:rPr lang="en-US" sz="1200" kern="1200" baseline="0" dirty="0">
                <a:solidFill>
                  <a:schemeClr val="tx1"/>
                </a:solidFill>
                <a:effectLst/>
                <a:latin typeface="+mn-lt"/>
                <a:ea typeface="+mn-ea"/>
                <a:cs typeface="+mn-cs"/>
              </a:rPr>
              <a:t> use the newsletter to provide updates so it is an important communicate channel we rely on.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a:t>
            </a:fld>
            <a:endParaRPr lang="en-US" dirty="0"/>
          </a:p>
        </p:txBody>
      </p:sp>
    </p:spTree>
    <p:extLst>
      <p:ext uri="{BB962C8B-B14F-4D97-AF65-F5344CB8AC3E}">
        <p14:creationId xmlns:p14="http://schemas.microsoft.com/office/powerpoint/2010/main" val="19903002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environmental scan should also search for existing and related CQMs. A search for </a:t>
            </a:r>
            <a:r>
              <a:rPr lang="en-US" sz="1200" i="1" kern="1200" dirty="0">
                <a:solidFill>
                  <a:schemeClr val="tx1"/>
                </a:solidFill>
                <a:effectLst/>
                <a:latin typeface="+mn-lt"/>
                <a:ea typeface="+mn-ea"/>
                <a:cs typeface="+mn-cs"/>
              </a:rPr>
              <a:t>similar or related</a:t>
            </a:r>
            <a:r>
              <a:rPr lang="en-US" sz="1200" kern="1200" dirty="0">
                <a:solidFill>
                  <a:schemeClr val="tx1"/>
                </a:solidFill>
                <a:effectLst/>
                <a:latin typeface="+mn-lt"/>
                <a:ea typeface="+mn-ea"/>
                <a:cs typeface="+mn-cs"/>
              </a:rPr>
              <a:t> measures that will help achieve the quality goals, keep the search parameters broad to obtain an overall understanding of the measures in existence.</a:t>
            </a:r>
            <a:r>
              <a:rPr lang="en-US" sz="1200" kern="1200" baseline="0" dirty="0">
                <a:solidFill>
                  <a:schemeClr val="tx1"/>
                </a:solidFill>
                <a:effectLst/>
                <a:latin typeface="+mn-lt"/>
                <a:ea typeface="+mn-ea"/>
                <a:cs typeface="+mn-cs"/>
              </a:rPr>
              <a:t> You should</a:t>
            </a:r>
            <a:r>
              <a:rPr lang="en-US" sz="1200" kern="1200" dirty="0">
                <a:solidFill>
                  <a:schemeClr val="tx1"/>
                </a:solidFill>
                <a:effectLst/>
                <a:latin typeface="+mn-lt"/>
                <a:ea typeface="+mn-ea"/>
                <a:cs typeface="+mn-cs"/>
              </a:rPr>
              <a:t> include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measures that closely meet the requirements of your measure specifications, or your hypothesized measure specifications.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Look for measures </a:t>
            </a:r>
            <a:r>
              <a:rPr lang="en-US" sz="1200" i="1" kern="1200" dirty="0">
                <a:solidFill>
                  <a:schemeClr val="tx1"/>
                </a:solidFill>
                <a:effectLst/>
                <a:latin typeface="+mn-lt"/>
                <a:ea typeface="+mn-ea"/>
                <a:cs typeface="+mn-cs"/>
              </a:rPr>
              <a:t>endorsed</a:t>
            </a:r>
            <a:r>
              <a:rPr lang="en-US" sz="1200" kern="1200" dirty="0">
                <a:solidFill>
                  <a:schemeClr val="tx1"/>
                </a:solidFill>
                <a:effectLst/>
                <a:latin typeface="+mn-lt"/>
                <a:ea typeface="+mn-ea"/>
                <a:cs typeface="+mn-cs"/>
              </a:rPr>
              <a:t> and recommended by multi-stakeholder organizations. Include a search for measures developed and/or implemented by the private sector. Determine what types of measures are needed to promote the quality goals for a particular condition and determine what measurement </a:t>
            </a:r>
            <a:r>
              <a:rPr lang="en-US" sz="1200" i="1" kern="1200" dirty="0">
                <a:solidFill>
                  <a:schemeClr val="tx1"/>
                </a:solidFill>
                <a:effectLst/>
                <a:latin typeface="+mn-lt"/>
                <a:ea typeface="+mn-ea"/>
                <a:cs typeface="+mn-cs"/>
              </a:rPr>
              <a:t>gaps </a:t>
            </a:r>
            <a:r>
              <a:rPr lang="en-US" sz="1200" kern="1200" dirty="0">
                <a:solidFill>
                  <a:schemeClr val="tx1"/>
                </a:solidFill>
                <a:effectLst/>
                <a:latin typeface="+mn-lt"/>
                <a:ea typeface="+mn-ea"/>
                <a:cs typeface="+mn-cs"/>
              </a:rPr>
              <a:t>exist for the topic area, as well as existing measures that may have been adopted or adapted for a project. For example, if we are looking at a screening for safe sleep environments, I will want to scan the inventories available through CMS or NQF and look for other potentially pediatric-related screening measures, or other measures used to document environmental or safety hazards. I will also want to understand what other safe sleep measures are in existence,</a:t>
            </a:r>
            <a:r>
              <a:rPr lang="en-US" sz="1200" kern="1200" baseline="0" dirty="0">
                <a:solidFill>
                  <a:schemeClr val="tx1"/>
                </a:solidFill>
                <a:effectLst/>
                <a:latin typeface="+mn-lt"/>
                <a:ea typeface="+mn-ea"/>
                <a:cs typeface="+mn-cs"/>
              </a:rPr>
              <a:t> this would include </a:t>
            </a:r>
            <a:r>
              <a:rPr lang="en-US" sz="1200" kern="1200" dirty="0">
                <a:solidFill>
                  <a:schemeClr val="tx1"/>
                </a:solidFill>
                <a:effectLst/>
                <a:latin typeface="+mn-lt"/>
                <a:ea typeface="+mn-ea"/>
                <a:cs typeface="+mn-cs"/>
              </a:rPr>
              <a:t>state measures or Medicaid measures. Maybe there have been measures developed in other countries that would help inform how I would proceed with this measure.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Battelle is the measures manager for CMS, and we can help you identify measures that are currently under development, or have gone through the pre-rulemaking process. We post the CMS Inventory on the MMS webpage twice a year. We are happy to help you navigate that resource to identify measures that are currently implemented or have been proposed.</a:t>
            </a:r>
            <a:r>
              <a:rPr lang="en-US" sz="1200" kern="1200" baseline="0" dirty="0">
                <a:solidFill>
                  <a:schemeClr val="tx1"/>
                </a:solidFill>
                <a:effectLst/>
                <a:latin typeface="+mn-lt"/>
                <a:ea typeface="+mn-ea"/>
                <a:cs typeface="+mn-cs"/>
              </a:rPr>
              <a:t> W</a:t>
            </a:r>
            <a:r>
              <a:rPr lang="en-US" sz="1200" kern="1200" dirty="0">
                <a:solidFill>
                  <a:schemeClr val="tx1"/>
                </a:solidFill>
                <a:effectLst/>
                <a:latin typeface="+mn-lt"/>
                <a:ea typeface="+mn-ea"/>
                <a:cs typeface="+mn-cs"/>
              </a:rPr>
              <a:t>e certainly do not want to duplicate a measure that is already in existence. We want to identify a gap and try and fill that gap.</a:t>
            </a:r>
            <a:r>
              <a:rPr lang="en-US" sz="1200" kern="1200" baseline="0" dirty="0">
                <a:solidFill>
                  <a:schemeClr val="tx1"/>
                </a:solidFill>
                <a:effectLst/>
                <a:latin typeface="+mn-lt"/>
                <a:ea typeface="+mn-ea"/>
                <a:cs typeface="+mn-cs"/>
              </a:rPr>
              <a:t> I</a:t>
            </a:r>
            <a:r>
              <a:rPr lang="en-US" sz="1200" kern="1200" dirty="0">
                <a:solidFill>
                  <a:schemeClr val="tx1"/>
                </a:solidFill>
                <a:effectLst/>
                <a:latin typeface="+mn-lt"/>
                <a:ea typeface="+mn-ea"/>
                <a:cs typeface="+mn-cs"/>
              </a:rPr>
              <a:t>n February you should see an updated inventory of all the measures that have gone through the rulemaking process for CMS. That inventory will also include all measures that we know of for the past couple of years that have been accepted onto the MUC list, and all measures that we have been told are measures under development (MUD).</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19</a:t>
            </a:fld>
            <a:endParaRPr lang="en-US" dirty="0"/>
          </a:p>
        </p:txBody>
      </p:sp>
    </p:spTree>
    <p:extLst>
      <p:ext uri="{BB962C8B-B14F-4D97-AF65-F5344CB8AC3E}">
        <p14:creationId xmlns:p14="http://schemas.microsoft.com/office/powerpoint/2010/main" val="35334728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 will</a:t>
            </a:r>
            <a:r>
              <a:rPr lang="en-US" sz="1200" kern="1200" baseline="0" dirty="0">
                <a:solidFill>
                  <a:schemeClr val="tx1"/>
                </a:solidFill>
                <a:effectLst/>
                <a:latin typeface="+mn-lt"/>
                <a:ea typeface="+mn-ea"/>
                <a:cs typeface="+mn-cs"/>
              </a:rPr>
              <a:t> find </a:t>
            </a:r>
            <a:r>
              <a:rPr lang="en-US" sz="1200" kern="1200" dirty="0">
                <a:solidFill>
                  <a:schemeClr val="tx1"/>
                </a:solidFill>
                <a:effectLst/>
                <a:latin typeface="+mn-lt"/>
                <a:ea typeface="+mn-ea"/>
                <a:cs typeface="+mn-cs"/>
              </a:rPr>
              <a:t>resources on</a:t>
            </a:r>
            <a:r>
              <a:rPr lang="en-US" sz="1200" kern="1200" baseline="0" dirty="0">
                <a:solidFill>
                  <a:schemeClr val="tx1"/>
                </a:solidFill>
                <a:effectLst/>
                <a:latin typeface="+mn-lt"/>
                <a:ea typeface="+mn-ea"/>
                <a:cs typeface="+mn-cs"/>
              </a:rPr>
              <a:t> this page</a:t>
            </a:r>
            <a:r>
              <a:rPr lang="en-US" sz="1200" kern="1200" dirty="0">
                <a:solidFill>
                  <a:schemeClr val="tx1"/>
                </a:solidFill>
                <a:effectLst/>
                <a:latin typeface="+mn-lt"/>
                <a:ea typeface="+mn-ea"/>
                <a:cs typeface="+mn-cs"/>
              </a:rPr>
              <a:t> about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where you can search for existing and related measures. You can use the National Quality Measures Clearinghouse, the HHS Measures Inventory, the CMS Measures Inventory, and the NQF Quality Positioning System</a:t>
            </a:r>
            <a:r>
              <a:rPr lang="en-US" sz="1200" kern="1200" baseline="0" dirty="0">
                <a:solidFill>
                  <a:schemeClr val="tx1"/>
                </a:solidFill>
                <a:effectLst/>
                <a:latin typeface="+mn-lt"/>
                <a:ea typeface="+mn-ea"/>
                <a:cs typeface="+mn-cs"/>
              </a:rPr>
              <a:t> to accomplish this. </a:t>
            </a:r>
            <a:endParaRPr lang="en-US" sz="1200" kern="1200" dirty="0">
              <a:solidFill>
                <a:schemeClr val="tx1"/>
              </a:solidFill>
              <a:effectLst/>
              <a:latin typeface="+mn-lt"/>
              <a:ea typeface="+mn-ea"/>
              <a:cs typeface="+mn-cs"/>
            </a:endParaRP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20</a:t>
            </a:fld>
            <a:endParaRPr lang="en-US" dirty="0"/>
          </a:p>
        </p:txBody>
      </p:sp>
    </p:spTree>
    <p:extLst>
      <p:ext uri="{BB962C8B-B14F-4D97-AF65-F5344CB8AC3E}">
        <p14:creationId xmlns:p14="http://schemas.microsoft.com/office/powerpoint/2010/main" val="27310563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Step </a:t>
            </a:r>
            <a:r>
              <a:rPr lang="en-US" sz="1200" i="1" kern="1200" dirty="0">
                <a:solidFill>
                  <a:schemeClr val="tx1"/>
                </a:solidFill>
                <a:effectLst/>
                <a:latin typeface="+mn-lt"/>
                <a:ea typeface="+mn-ea"/>
                <a:cs typeface="+mn-cs"/>
              </a:rPr>
              <a:t>three</a:t>
            </a:r>
            <a:r>
              <a:rPr lang="en-US" sz="1200" kern="1200" dirty="0">
                <a:solidFill>
                  <a:schemeClr val="tx1"/>
                </a:solidFill>
                <a:effectLst/>
                <a:latin typeface="+mn-lt"/>
                <a:ea typeface="+mn-ea"/>
                <a:cs typeface="+mn-cs"/>
              </a:rPr>
              <a:t> also includes stakeholder input. As we</a:t>
            </a:r>
            <a:r>
              <a:rPr lang="en-US" sz="1200" kern="1200" baseline="0" dirty="0">
                <a:solidFill>
                  <a:schemeClr val="tx1"/>
                </a:solidFill>
                <a:effectLst/>
                <a:latin typeface="+mn-lt"/>
                <a:ea typeface="+mn-ea"/>
                <a:cs typeface="+mn-cs"/>
              </a:rPr>
              <a:t> have</a:t>
            </a:r>
            <a:r>
              <a:rPr lang="en-US" sz="1200" kern="1200" dirty="0">
                <a:solidFill>
                  <a:schemeClr val="tx1"/>
                </a:solidFill>
                <a:effectLst/>
                <a:latin typeface="+mn-lt"/>
                <a:ea typeface="+mn-ea"/>
                <a:cs typeface="+mn-cs"/>
              </a:rPr>
              <a:t> discussed before, there is more than one way to engage patients in the process;</a:t>
            </a:r>
            <a:r>
              <a:rPr lang="en-US" sz="1200" kern="1200" baseline="0" dirty="0">
                <a:solidFill>
                  <a:schemeClr val="tx1"/>
                </a:solidFill>
                <a:effectLst/>
                <a:latin typeface="+mn-lt"/>
                <a:ea typeface="+mn-ea"/>
                <a:cs typeface="+mn-cs"/>
              </a:rPr>
              <a:t> for example, i</a:t>
            </a:r>
            <a:r>
              <a:rPr lang="en-US" sz="1200" kern="1200" dirty="0">
                <a:solidFill>
                  <a:schemeClr val="tx1"/>
                </a:solidFill>
                <a:effectLst/>
                <a:latin typeface="+mn-lt"/>
                <a:ea typeface="+mn-ea"/>
                <a:cs typeface="+mn-cs"/>
              </a:rPr>
              <a:t>nformal conversations, focus groups, surveys, as well as having patients represented on the technical expert panel (TEP) are all possibilities. Patients can be engaged </a:t>
            </a:r>
            <a:r>
              <a:rPr lang="en-US" sz="1200" i="1" kern="1200" dirty="0">
                <a:solidFill>
                  <a:schemeClr val="tx1"/>
                </a:solidFill>
                <a:effectLst/>
                <a:latin typeface="+mn-lt"/>
                <a:ea typeface="+mn-ea"/>
                <a:cs typeface="+mn-cs"/>
              </a:rPr>
              <a:t>in-person</a:t>
            </a:r>
            <a:r>
              <a:rPr lang="en-US" sz="120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virtually</a:t>
            </a:r>
            <a:r>
              <a:rPr lang="en-US" sz="1200" kern="1200" dirty="0">
                <a:solidFill>
                  <a:schemeClr val="tx1"/>
                </a:solidFill>
                <a:effectLst/>
                <a:latin typeface="+mn-lt"/>
                <a:ea typeface="+mn-ea"/>
                <a:cs typeface="+mn-cs"/>
              </a:rPr>
              <a:t>. A primary advantage of using a virtual approach is that it presents low burden to participants and measure developers and typically costs less to convene than in-person meetings. When deciding if you want to use virtual or in-person interaction, you need to understand what would be best for your technical expert panel or the patients, and engage them at the level that they are at currently. We discussed before that there are social media websites that are engaged in measure development that might also be able to help you identify patients and families or information that patients and families have put online as related to the measure concept that you have.</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21</a:t>
            </a:fld>
            <a:endParaRPr lang="en-US" dirty="0"/>
          </a:p>
        </p:txBody>
      </p:sp>
    </p:spTree>
    <p:extLst>
      <p:ext uri="{BB962C8B-B14F-4D97-AF65-F5344CB8AC3E}">
        <p14:creationId xmlns:p14="http://schemas.microsoft.com/office/powerpoint/2010/main" val="12966894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i="1" kern="1200" dirty="0">
                <a:solidFill>
                  <a:schemeClr val="tx1"/>
                </a:solidFill>
                <a:effectLst/>
                <a:latin typeface="+mn-lt"/>
                <a:ea typeface="+mn-ea"/>
                <a:cs typeface="+mn-cs"/>
              </a:rPr>
              <a:t>fourth</a:t>
            </a:r>
            <a:r>
              <a:rPr lang="en-US" sz="1200" kern="1200" dirty="0">
                <a:solidFill>
                  <a:schemeClr val="tx1"/>
                </a:solidFill>
                <a:effectLst/>
                <a:latin typeface="+mn-lt"/>
                <a:ea typeface="+mn-ea"/>
                <a:cs typeface="+mn-cs"/>
              </a:rPr>
              <a:t> step is to evaluate and summarize the evidence that you have collected. The assessment should summarize the confidence and the estimates of benefits and harms to patients across the studies. In general, randomized control trials are preferred; however, this type of study is not always available because of the strict eligibility criteria. In some cases, it may actually not even be appropriate. In these cases, non-randomized control trial studies may be relied on, including quasi-experimental studies,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observational studies, such as cross-sectional analyses, and qualitative studies are appropriate.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CMS recommends five different areas for which quality of the body of evidence should be assessed. You want to look at the </a:t>
            </a:r>
            <a:r>
              <a:rPr lang="en-US" sz="1200" i="1" kern="1200" dirty="0">
                <a:solidFill>
                  <a:schemeClr val="tx1"/>
                </a:solidFill>
                <a:effectLst/>
                <a:latin typeface="+mn-lt"/>
                <a:ea typeface="+mn-ea"/>
                <a:cs typeface="+mn-cs"/>
              </a:rPr>
              <a:t>quantity</a:t>
            </a:r>
            <a:r>
              <a:rPr lang="en-US" sz="1200" kern="1200" dirty="0">
                <a:solidFill>
                  <a:schemeClr val="tx1"/>
                </a:solidFill>
                <a:effectLst/>
                <a:latin typeface="+mn-lt"/>
                <a:ea typeface="+mn-ea"/>
                <a:cs typeface="+mn-cs"/>
              </a:rPr>
              <a:t> or the number of studies on the topic. You want to see </a:t>
            </a:r>
            <a:r>
              <a:rPr lang="en-US" sz="1200" i="1" kern="1200" dirty="0">
                <a:solidFill>
                  <a:schemeClr val="tx1"/>
                </a:solidFill>
                <a:effectLst/>
                <a:latin typeface="+mn-lt"/>
                <a:ea typeface="+mn-ea"/>
                <a:cs typeface="+mn-cs"/>
              </a:rPr>
              <a:t>consistency</a:t>
            </a:r>
            <a:r>
              <a:rPr lang="en-US" sz="1200" kern="1200" dirty="0">
                <a:solidFill>
                  <a:schemeClr val="tx1"/>
                </a:solidFill>
                <a:effectLst/>
                <a:latin typeface="+mn-lt"/>
                <a:ea typeface="+mn-ea"/>
                <a:cs typeface="+mn-cs"/>
              </a:rPr>
              <a:t> of results across the studies. You want to grade the </a:t>
            </a:r>
            <a:r>
              <a:rPr lang="en-US" sz="1200" i="1" kern="1200" dirty="0">
                <a:solidFill>
                  <a:schemeClr val="tx1"/>
                </a:solidFill>
                <a:effectLst/>
                <a:latin typeface="+mn-lt"/>
                <a:ea typeface="+mn-ea"/>
                <a:cs typeface="+mn-cs"/>
              </a:rPr>
              <a:t>strength</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quality</a:t>
            </a:r>
            <a:r>
              <a:rPr lang="en-US" sz="1200" kern="1200" dirty="0">
                <a:solidFill>
                  <a:schemeClr val="tx1"/>
                </a:solidFill>
                <a:effectLst/>
                <a:latin typeface="+mn-lt"/>
                <a:ea typeface="+mn-ea"/>
                <a:cs typeface="+mn-cs"/>
              </a:rPr>
              <a:t> of the body of evidence. You want to summarize the </a:t>
            </a:r>
            <a:r>
              <a:rPr lang="en-US" sz="1200" i="1" kern="1200" dirty="0">
                <a:solidFill>
                  <a:schemeClr val="tx1"/>
                </a:solidFill>
                <a:effectLst/>
                <a:latin typeface="+mn-lt"/>
                <a:ea typeface="+mn-ea"/>
                <a:cs typeface="+mn-cs"/>
              </a:rPr>
              <a:t>controversy</a:t>
            </a:r>
            <a:r>
              <a:rPr lang="en-US" sz="1200" kern="1200" dirty="0">
                <a:solidFill>
                  <a:schemeClr val="tx1"/>
                </a:solidFill>
                <a:effectLst/>
                <a:latin typeface="+mn-lt"/>
                <a:ea typeface="+mn-ea"/>
                <a:cs typeface="+mn-cs"/>
              </a:rPr>
              <a:t> and the differences in opinions as you go through that body of work,</a:t>
            </a:r>
            <a:r>
              <a:rPr lang="en-US" sz="1200" kern="1200" baseline="0" dirty="0">
                <a:solidFill>
                  <a:schemeClr val="tx1"/>
                </a:solidFill>
                <a:effectLst/>
                <a:latin typeface="+mn-lt"/>
                <a:ea typeface="+mn-ea"/>
                <a:cs typeface="+mn-cs"/>
              </a:rPr>
              <a:t> y</a:t>
            </a:r>
            <a:r>
              <a:rPr lang="en-US" sz="1200" kern="1200" dirty="0">
                <a:solidFill>
                  <a:schemeClr val="tx1"/>
                </a:solidFill>
                <a:effectLst/>
                <a:latin typeface="+mn-lt"/>
                <a:ea typeface="+mn-ea"/>
                <a:cs typeface="+mn-cs"/>
              </a:rPr>
              <a:t>ou really want to try and capture </a:t>
            </a:r>
            <a:r>
              <a:rPr lang="en-US" sz="1200" i="1" kern="1200" dirty="0">
                <a:solidFill>
                  <a:schemeClr val="tx1"/>
                </a:solidFill>
                <a:effectLst/>
                <a:latin typeface="+mn-lt"/>
                <a:ea typeface="+mn-ea"/>
                <a:cs typeface="+mn-cs"/>
              </a:rPr>
              <a:t>both</a:t>
            </a:r>
            <a:r>
              <a:rPr lang="en-US" sz="1200" kern="1200" dirty="0">
                <a:solidFill>
                  <a:schemeClr val="tx1"/>
                </a:solidFill>
                <a:effectLst/>
                <a:latin typeface="+mn-lt"/>
                <a:ea typeface="+mn-ea"/>
                <a:cs typeface="+mn-cs"/>
              </a:rPr>
              <a:t> sides of the argument — both for your measure, and potentially against your measure.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Most importantly, you want to collect information related to healthcare </a:t>
            </a:r>
            <a:r>
              <a:rPr lang="en-US" sz="1200" i="1" kern="1200" dirty="0">
                <a:solidFill>
                  <a:schemeClr val="tx1"/>
                </a:solidFill>
                <a:effectLst/>
                <a:latin typeface="+mn-lt"/>
                <a:ea typeface="+mn-ea"/>
                <a:cs typeface="+mn-cs"/>
              </a:rPr>
              <a:t>disparities</a:t>
            </a:r>
            <a:r>
              <a:rPr lang="en-US" sz="1200" kern="1200" dirty="0">
                <a:solidFill>
                  <a:schemeClr val="tx1"/>
                </a:solidFill>
                <a:effectLst/>
                <a:latin typeface="+mn-lt"/>
                <a:ea typeface="+mn-ea"/>
                <a:cs typeface="+mn-cs"/>
              </a:rPr>
              <a:t>. You should review these across patient demographics,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clinical care, and outcomes. This may include referenced statistics and citations that demonstrate potential disparities such as race, ethnicity, age, socioeconomic status, gender, primary language, and other disabilities. If a disparity has been documented, a discussion of referenced causes and potential interventions should be provided as available. So again, for our example on infant mortality, we would want to sufficiently answer each of these pieces, and we also really want to strongly focus on the correlations between infant mortality and race to build both our justification for the measure and our business case.</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22</a:t>
            </a:fld>
            <a:endParaRPr lang="en-US" dirty="0"/>
          </a:p>
        </p:txBody>
      </p:sp>
    </p:spTree>
    <p:extLst>
      <p:ext uri="{BB962C8B-B14F-4D97-AF65-F5344CB8AC3E}">
        <p14:creationId xmlns:p14="http://schemas.microsoft.com/office/powerpoint/2010/main" val="1628287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a:t>
            </a:r>
            <a:r>
              <a:rPr lang="en-US" sz="1200" i="1" kern="1200" dirty="0">
                <a:solidFill>
                  <a:schemeClr val="tx1"/>
                </a:solidFill>
                <a:effectLst/>
                <a:latin typeface="+mn-lt"/>
                <a:ea typeface="+mn-ea"/>
                <a:cs typeface="+mn-cs"/>
              </a:rPr>
              <a:t>fifth</a:t>
            </a:r>
            <a:r>
              <a:rPr lang="en-US" sz="1200" kern="1200" dirty="0">
                <a:solidFill>
                  <a:schemeClr val="tx1"/>
                </a:solidFill>
                <a:effectLst/>
                <a:latin typeface="+mn-lt"/>
                <a:ea typeface="+mn-ea"/>
                <a:cs typeface="+mn-cs"/>
              </a:rPr>
              <a:t> step is to interpret the findings. </a:t>
            </a:r>
            <a:r>
              <a:rPr lang="en-US" sz="1200" i="1" kern="1200" dirty="0">
                <a:solidFill>
                  <a:schemeClr val="tx1"/>
                </a:solidFill>
                <a:effectLst/>
                <a:latin typeface="+mn-lt"/>
                <a:ea typeface="+mn-ea"/>
                <a:cs typeface="+mn-cs"/>
              </a:rPr>
              <a:t>Interpret</a:t>
            </a:r>
            <a:r>
              <a:rPr lang="en-US" sz="1200" i="1"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findings by evaluating the similarities and differences among the findings by expanding the techniques cited previously. For this,</a:t>
            </a:r>
            <a:r>
              <a:rPr lang="en-US" sz="1200" kern="1200" baseline="0" dirty="0">
                <a:solidFill>
                  <a:schemeClr val="tx1"/>
                </a:solidFill>
                <a:effectLst/>
                <a:latin typeface="+mn-lt"/>
                <a:ea typeface="+mn-ea"/>
                <a:cs typeface="+mn-cs"/>
              </a:rPr>
              <a:t> draw</a:t>
            </a:r>
            <a:r>
              <a:rPr lang="en-US" sz="1200" kern="1200" dirty="0">
                <a:solidFill>
                  <a:schemeClr val="tx1"/>
                </a:solidFill>
                <a:effectLst/>
                <a:latin typeface="+mn-lt"/>
                <a:ea typeface="+mn-ea"/>
                <a:cs typeface="+mn-cs"/>
              </a:rPr>
              <a:t> conclusions to inform data collection and analysis. If the environmental scan is conducted properly the resulting report will do four things:</a:t>
            </a:r>
            <a:r>
              <a:rPr lang="en-US" sz="1200" kern="1200" baseline="0" dirty="0">
                <a:solidFill>
                  <a:schemeClr val="tx1"/>
                </a:solidFill>
                <a:effectLst/>
                <a:latin typeface="+mn-lt"/>
                <a:ea typeface="+mn-ea"/>
                <a:cs typeface="+mn-cs"/>
              </a:rPr>
              <a:t> 1.)</a:t>
            </a:r>
            <a:r>
              <a:rPr lang="en-US" sz="1200" kern="1200" dirty="0">
                <a:solidFill>
                  <a:schemeClr val="tx1"/>
                </a:solidFill>
                <a:effectLst/>
                <a:latin typeface="+mn-lt"/>
                <a:ea typeface="+mn-ea"/>
                <a:cs typeface="+mn-cs"/>
              </a:rPr>
              <a:t> It is going to identify </a:t>
            </a:r>
            <a:r>
              <a:rPr lang="en-US" sz="1200" i="1" kern="1200" dirty="0">
                <a:solidFill>
                  <a:schemeClr val="tx1"/>
                </a:solidFill>
                <a:effectLst/>
                <a:latin typeface="+mn-lt"/>
                <a:ea typeface="+mn-ea"/>
                <a:cs typeface="+mn-cs"/>
              </a:rPr>
              <a:t>related, similar</a:t>
            </a:r>
            <a:r>
              <a:rPr lang="en-US" sz="120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competing</a:t>
            </a:r>
            <a:r>
              <a:rPr lang="en-US" sz="1200" kern="1200" dirty="0">
                <a:solidFill>
                  <a:schemeClr val="tx1"/>
                </a:solidFill>
                <a:effectLst/>
                <a:latin typeface="+mn-lt"/>
                <a:ea typeface="+mn-ea"/>
                <a:cs typeface="+mn-cs"/>
              </a:rPr>
              <a:t> measures and identify </a:t>
            </a:r>
            <a:r>
              <a:rPr lang="en-US" sz="1200" i="1" kern="1200" dirty="0">
                <a:solidFill>
                  <a:schemeClr val="tx1"/>
                </a:solidFill>
                <a:effectLst/>
                <a:latin typeface="+mn-lt"/>
                <a:ea typeface="+mn-ea"/>
                <a:cs typeface="+mn-cs"/>
              </a:rPr>
              <a:t>harmonization</a:t>
            </a:r>
            <a:r>
              <a:rPr lang="en-US" sz="1200" kern="1200" dirty="0">
                <a:solidFill>
                  <a:schemeClr val="tx1"/>
                </a:solidFill>
                <a:effectLst/>
                <a:latin typeface="+mn-lt"/>
                <a:ea typeface="+mn-ea"/>
                <a:cs typeface="+mn-cs"/>
              </a:rPr>
              <a:t> or </a:t>
            </a:r>
            <a:r>
              <a:rPr lang="en-US" sz="1200" i="1" kern="1200" dirty="0">
                <a:solidFill>
                  <a:schemeClr val="tx1"/>
                </a:solidFill>
                <a:effectLst/>
                <a:latin typeface="+mn-lt"/>
                <a:ea typeface="+mn-ea"/>
                <a:cs typeface="+mn-cs"/>
              </a:rPr>
              <a:t>alignment </a:t>
            </a:r>
            <a:r>
              <a:rPr lang="en-US" sz="1200" kern="1200" dirty="0">
                <a:solidFill>
                  <a:schemeClr val="tx1"/>
                </a:solidFill>
                <a:effectLst/>
                <a:latin typeface="+mn-lt"/>
                <a:ea typeface="+mn-ea"/>
                <a:cs typeface="+mn-cs"/>
              </a:rPr>
              <a:t>opportunities. 2.) It is going to list the clinical </a:t>
            </a:r>
            <a:r>
              <a:rPr lang="en-US" sz="1200" i="1" kern="1200" dirty="0">
                <a:solidFill>
                  <a:schemeClr val="tx1"/>
                </a:solidFill>
                <a:effectLst/>
                <a:latin typeface="+mn-lt"/>
                <a:ea typeface="+mn-ea"/>
                <a:cs typeface="+mn-cs"/>
              </a:rPr>
              <a:t>guidelines</a:t>
            </a:r>
            <a:r>
              <a:rPr lang="en-US" sz="1200" kern="1200" dirty="0">
                <a:solidFill>
                  <a:schemeClr val="tx1"/>
                </a:solidFill>
                <a:effectLst/>
                <a:latin typeface="+mn-lt"/>
                <a:ea typeface="+mn-ea"/>
                <a:cs typeface="+mn-cs"/>
              </a:rPr>
              <a:t> pertinent to the measure domain or topic. 3.) It is going to list </a:t>
            </a:r>
            <a:r>
              <a:rPr lang="en-US" sz="1200" i="1" kern="1200" dirty="0">
                <a:solidFill>
                  <a:schemeClr val="tx1"/>
                </a:solidFill>
                <a:effectLst/>
                <a:latin typeface="+mn-lt"/>
                <a:ea typeface="+mn-ea"/>
                <a:cs typeface="+mn-cs"/>
              </a:rPr>
              <a:t>studies</a:t>
            </a:r>
            <a:r>
              <a:rPr lang="en-US" sz="1200" kern="1200" dirty="0">
                <a:solidFill>
                  <a:schemeClr val="tx1"/>
                </a:solidFill>
                <a:effectLst/>
                <a:latin typeface="+mn-lt"/>
                <a:ea typeface="+mn-ea"/>
                <a:cs typeface="+mn-cs"/>
              </a:rPr>
              <a:t> that document the success of a particular measure.</a:t>
            </a:r>
            <a:r>
              <a:rPr lang="en-US" sz="1200" kern="1200" baseline="0" dirty="0">
                <a:solidFill>
                  <a:schemeClr val="tx1"/>
                </a:solidFill>
                <a:effectLst/>
                <a:latin typeface="+mn-lt"/>
                <a:ea typeface="+mn-ea"/>
                <a:cs typeface="+mn-cs"/>
              </a:rPr>
              <a:t> 4.)</a:t>
            </a:r>
            <a:r>
              <a:rPr lang="en-US" sz="1200" kern="1200" dirty="0">
                <a:solidFill>
                  <a:schemeClr val="tx1"/>
                </a:solidFill>
                <a:effectLst/>
                <a:latin typeface="+mn-lt"/>
                <a:ea typeface="+mn-ea"/>
                <a:cs typeface="+mn-cs"/>
              </a:rPr>
              <a:t> And it is going to summarize the scientific </a:t>
            </a:r>
            <a:r>
              <a:rPr lang="en-US" sz="1200" i="1" kern="1200" dirty="0">
                <a:solidFill>
                  <a:schemeClr val="tx1"/>
                </a:solidFill>
                <a:effectLst/>
                <a:latin typeface="+mn-lt"/>
                <a:ea typeface="+mn-ea"/>
                <a:cs typeface="+mn-cs"/>
              </a:rPr>
              <a:t>evidence</a:t>
            </a:r>
            <a:r>
              <a:rPr lang="en-US" sz="1200" kern="1200" dirty="0">
                <a:solidFill>
                  <a:schemeClr val="tx1"/>
                </a:solidFill>
                <a:effectLst/>
                <a:latin typeface="+mn-lt"/>
                <a:ea typeface="+mn-ea"/>
                <a:cs typeface="+mn-cs"/>
              </a:rPr>
              <a:t> supporting the clinical leverage points. One of the techniques that I use in this step is a </a:t>
            </a:r>
            <a:r>
              <a:rPr lang="en-US" sz="1200" i="1" kern="1200" dirty="0">
                <a:solidFill>
                  <a:schemeClr val="tx1"/>
                </a:solidFill>
                <a:effectLst/>
                <a:latin typeface="+mn-lt"/>
                <a:ea typeface="+mn-ea"/>
                <a:cs typeface="+mn-cs"/>
              </a:rPr>
              <a:t>force-field analysis</a:t>
            </a:r>
            <a:r>
              <a:rPr lang="en-US" sz="1200" i="0" kern="1200" dirty="0">
                <a:solidFill>
                  <a:schemeClr val="tx1"/>
                </a:solidFill>
                <a:effectLst/>
                <a:latin typeface="+mn-lt"/>
                <a:ea typeface="+mn-ea"/>
                <a:cs typeface="+mn-cs"/>
              </a:rPr>
              <a:t>.</a:t>
            </a:r>
            <a:r>
              <a:rPr lang="en-US" sz="1200" i="0" kern="1200" baseline="0" dirty="0">
                <a:solidFill>
                  <a:schemeClr val="tx1"/>
                </a:solidFill>
                <a:effectLst/>
                <a:latin typeface="+mn-lt"/>
                <a:ea typeface="+mn-ea"/>
                <a:cs typeface="+mn-cs"/>
              </a:rPr>
              <a:t> W</a:t>
            </a:r>
            <a:r>
              <a:rPr lang="en-US" sz="1200" kern="1200" dirty="0">
                <a:solidFill>
                  <a:schemeClr val="tx1"/>
                </a:solidFill>
                <a:effectLst/>
                <a:latin typeface="+mn-lt"/>
                <a:ea typeface="+mn-ea"/>
                <a:cs typeface="+mn-cs"/>
              </a:rPr>
              <a:t>hat are the driving forces that indicate a measure is </a:t>
            </a:r>
            <a:r>
              <a:rPr lang="en-US" sz="1200" i="1" kern="1200" dirty="0">
                <a:solidFill>
                  <a:schemeClr val="tx1"/>
                </a:solidFill>
                <a:effectLst/>
                <a:latin typeface="+mn-lt"/>
                <a:ea typeface="+mn-ea"/>
                <a:cs typeface="+mn-cs"/>
              </a:rPr>
              <a:t>needed</a:t>
            </a:r>
            <a:r>
              <a:rPr lang="en-US" sz="1200" i="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And what are the </a:t>
            </a:r>
            <a:r>
              <a:rPr lang="en-US" sz="1200" i="1" kern="1200" dirty="0">
                <a:solidFill>
                  <a:schemeClr val="tx1"/>
                </a:solidFill>
                <a:effectLst/>
                <a:latin typeface="+mn-lt"/>
                <a:ea typeface="+mn-ea"/>
                <a:cs typeface="+mn-cs"/>
              </a:rPr>
              <a:t>barriers</a:t>
            </a:r>
            <a:r>
              <a:rPr lang="en-US" sz="1200" kern="1200" dirty="0">
                <a:solidFill>
                  <a:schemeClr val="tx1"/>
                </a:solidFill>
                <a:effectLst/>
                <a:latin typeface="+mn-lt"/>
                <a:ea typeface="+mn-ea"/>
                <a:cs typeface="+mn-cs"/>
              </a:rPr>
              <a:t> to implementing that measure or other points of use that would indicate the measure is not needed? For infant mortality we might see driving forces in the evidence to produce change through screening, but also encounter barriers such as a lack of education on how to screen, or what to do if an unsafe sleep environment is identified.</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23</a:t>
            </a:fld>
            <a:endParaRPr lang="en-US" dirty="0"/>
          </a:p>
        </p:txBody>
      </p:sp>
    </p:spTree>
    <p:extLst>
      <p:ext uri="{BB962C8B-B14F-4D97-AF65-F5344CB8AC3E}">
        <p14:creationId xmlns:p14="http://schemas.microsoft.com/office/powerpoint/2010/main" val="15542241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Lastly, you’re going to want to refine your </a:t>
            </a:r>
            <a:r>
              <a:rPr lang="en-US" sz="1200" i="1" kern="1200" dirty="0">
                <a:solidFill>
                  <a:schemeClr val="tx1"/>
                </a:solidFill>
                <a:effectLst/>
                <a:latin typeface="+mn-lt"/>
                <a:ea typeface="+mn-ea"/>
                <a:cs typeface="+mn-cs"/>
              </a:rPr>
              <a:t>research questions</a:t>
            </a:r>
            <a:r>
              <a:rPr lang="en-US" sz="1200" kern="1200" dirty="0">
                <a:solidFill>
                  <a:schemeClr val="tx1"/>
                </a:solidFill>
                <a:effectLst/>
                <a:latin typeface="+mn-lt"/>
                <a:ea typeface="+mn-ea"/>
                <a:cs typeface="+mn-cs"/>
              </a:rPr>
              <a:t>, develop your </a:t>
            </a:r>
            <a:r>
              <a:rPr lang="en-US" sz="1200" i="1" kern="1200" dirty="0">
                <a:solidFill>
                  <a:schemeClr val="tx1"/>
                </a:solidFill>
                <a:effectLst/>
                <a:latin typeface="+mn-lt"/>
                <a:ea typeface="+mn-ea"/>
                <a:cs typeface="+mn-cs"/>
              </a:rPr>
              <a:t>hypotheses,</a:t>
            </a:r>
            <a:r>
              <a:rPr lang="en-US" sz="1200" kern="1200" dirty="0">
                <a:solidFill>
                  <a:schemeClr val="tx1"/>
                </a:solidFill>
                <a:effectLst/>
                <a:latin typeface="+mn-lt"/>
                <a:ea typeface="+mn-ea"/>
                <a:cs typeface="+mn-cs"/>
              </a:rPr>
              <a:t> generate a general </a:t>
            </a:r>
            <a:r>
              <a:rPr lang="en-US" sz="1200" i="1" kern="1200" dirty="0">
                <a:solidFill>
                  <a:schemeClr val="tx1"/>
                </a:solidFill>
                <a:effectLst/>
                <a:latin typeface="+mn-lt"/>
                <a:ea typeface="+mn-ea"/>
                <a:cs typeface="+mn-cs"/>
              </a:rPr>
              <a:t>analysis</a:t>
            </a:r>
            <a:r>
              <a:rPr lang="en-US" sz="1200" kern="1200" dirty="0">
                <a:solidFill>
                  <a:schemeClr val="tx1"/>
                </a:solidFill>
                <a:effectLst/>
                <a:latin typeface="+mn-lt"/>
                <a:ea typeface="+mn-ea"/>
                <a:cs typeface="+mn-cs"/>
              </a:rPr>
              <a:t> plan, including data sources and estimation procedures.</a:t>
            </a: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24</a:t>
            </a:fld>
            <a:endParaRPr lang="en-US" dirty="0"/>
          </a:p>
        </p:txBody>
      </p:sp>
    </p:spTree>
    <p:extLst>
      <p:ext uri="{BB962C8B-B14F-4D97-AF65-F5344CB8AC3E}">
        <p14:creationId xmlns:p14="http://schemas.microsoft.com/office/powerpoint/2010/main" val="286949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These are best practices that CMS recommends when planning and conducting environmental scans. Adhering to these will enable the environmental scan to be focused, strategic, and more easily managed. Formalizing the process, designing it in collaborative ways, managing the information obtained as a core process and documenting 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will prepare the measure developer in completing the business case. Once you have gone through each of these steps and made sure that you checked off the boxes for the best practices, you should have a comprehensive environmental scan that will fully inform your measure concept. You can then go back to your conceptual framework, rework it based on the evidence that you have found, and come up with a </a:t>
            </a:r>
            <a:r>
              <a:rPr lang="en-US" sz="1200" i="1" kern="1200" dirty="0">
                <a:solidFill>
                  <a:schemeClr val="tx1"/>
                </a:solidFill>
                <a:effectLst/>
                <a:latin typeface="+mn-lt"/>
                <a:ea typeface="+mn-ea"/>
                <a:cs typeface="+mn-cs"/>
              </a:rPr>
              <a:t>solid </a:t>
            </a:r>
            <a:r>
              <a:rPr lang="en-US" sz="1200" kern="1200" dirty="0">
                <a:solidFill>
                  <a:schemeClr val="tx1"/>
                </a:solidFill>
                <a:effectLst/>
                <a:latin typeface="+mn-lt"/>
                <a:ea typeface="+mn-ea"/>
                <a:cs typeface="+mn-cs"/>
              </a:rPr>
              <a:t>measure concept that is ready to be moved into the measure </a:t>
            </a:r>
            <a:r>
              <a:rPr lang="en-US" sz="1200" i="1" kern="1200" dirty="0">
                <a:solidFill>
                  <a:schemeClr val="tx1"/>
                </a:solidFill>
                <a:effectLst/>
                <a:latin typeface="+mn-lt"/>
                <a:ea typeface="+mn-ea"/>
                <a:cs typeface="+mn-cs"/>
              </a:rPr>
              <a:t>specification</a:t>
            </a:r>
            <a:r>
              <a:rPr lang="en-US" sz="1200" kern="1200" dirty="0">
                <a:solidFill>
                  <a:schemeClr val="tx1"/>
                </a:solidFill>
                <a:effectLst/>
                <a:latin typeface="+mn-lt"/>
                <a:ea typeface="+mn-ea"/>
                <a:cs typeface="+mn-cs"/>
              </a:rPr>
              <a:t> stage of the lifecycle. </a:t>
            </a:r>
          </a:p>
          <a:p>
            <a:pPr defTabSz="451348">
              <a:defRPr/>
            </a:pPr>
            <a:endParaRPr lang="en-US" dirty="0">
              <a:solidFill>
                <a:prstClr val="black"/>
              </a:solidFill>
            </a:endParaRPr>
          </a:p>
        </p:txBody>
      </p:sp>
      <p:sp>
        <p:nvSpPr>
          <p:cNvPr id="4" name="Slide Number Placeholder 3"/>
          <p:cNvSpPr>
            <a:spLocks noGrp="1"/>
          </p:cNvSpPr>
          <p:nvPr>
            <p:ph type="sldNum" sz="quarter" idx="10"/>
          </p:nvPr>
        </p:nvSpPr>
        <p:spPr/>
        <p:txBody>
          <a:bodyPr/>
          <a:lstStyle/>
          <a:p>
            <a:fld id="{7B898A01-842B-0042-9AB7-55364486B929}" type="slidenum">
              <a:rPr lang="en-US" smtClean="0"/>
              <a:pPr/>
              <a:t>25</a:t>
            </a:fld>
            <a:endParaRPr lang="en-US" dirty="0"/>
          </a:p>
        </p:txBody>
      </p:sp>
    </p:spTree>
    <p:extLst>
      <p:ext uri="{BB962C8B-B14F-4D97-AF65-F5344CB8AC3E}">
        <p14:creationId xmlns:p14="http://schemas.microsoft.com/office/powerpoint/2010/main" val="5286148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51348">
              <a:defRPr/>
            </a:pP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26</a:t>
            </a:fld>
            <a:endParaRPr lang="en-US" dirty="0"/>
          </a:p>
        </p:txBody>
      </p:sp>
    </p:spTree>
    <p:extLst>
      <p:ext uri="{BB962C8B-B14F-4D97-AF65-F5344CB8AC3E}">
        <p14:creationId xmlns:p14="http://schemas.microsoft.com/office/powerpoint/2010/main" val="1074569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Here</a:t>
            </a:r>
            <a:r>
              <a:rPr lang="en-US" sz="1200" kern="1200" baseline="0" dirty="0">
                <a:solidFill>
                  <a:schemeClr val="tx1"/>
                </a:solidFill>
                <a:effectLst/>
                <a:latin typeface="+mn-lt"/>
                <a:ea typeface="+mn-ea"/>
                <a:cs typeface="+mn-cs"/>
              </a:rPr>
              <a:t> are the links to the </a:t>
            </a:r>
            <a:r>
              <a:rPr lang="en-US" sz="1200" kern="1200" dirty="0">
                <a:solidFill>
                  <a:schemeClr val="tx1"/>
                </a:solidFill>
                <a:effectLst/>
                <a:latin typeface="+mn-lt"/>
                <a:ea typeface="+mn-ea"/>
                <a:cs typeface="+mn-cs"/>
              </a:rPr>
              <a:t>MMS Blueprint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Measures Management System website</a:t>
            </a:r>
            <a:r>
              <a:rPr lang="en-US" sz="1200" kern="1200" baseline="0" dirty="0">
                <a:solidFill>
                  <a:schemeClr val="tx1"/>
                </a:solidFill>
                <a:effectLst/>
                <a:latin typeface="+mn-lt"/>
                <a:ea typeface="+mn-ea"/>
                <a:cs typeface="+mn-cs"/>
              </a:rPr>
              <a:t> one more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27</a:t>
            </a:fld>
            <a:endParaRPr lang="en-US" dirty="0"/>
          </a:p>
        </p:txBody>
      </p:sp>
    </p:spTree>
    <p:extLst>
      <p:ext uri="{BB962C8B-B14F-4D97-AF65-F5344CB8AC3E}">
        <p14:creationId xmlns:p14="http://schemas.microsoft.com/office/powerpoint/2010/main" val="34207019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are currently developing a quality measure that you would like to present to CMS, please contact us at our MMS Support Desk to schedule a Spotlight appointment.</a:t>
            </a: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28</a:t>
            </a:fld>
            <a:endParaRPr lang="en-US" dirty="0"/>
          </a:p>
        </p:txBody>
      </p:sp>
    </p:spTree>
    <p:extLst>
      <p:ext uri="{BB962C8B-B14F-4D97-AF65-F5344CB8AC3E}">
        <p14:creationId xmlns:p14="http://schemas.microsoft.com/office/powerpoint/2010/main" val="567304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Today’s webinar will focus on </a:t>
            </a:r>
            <a:r>
              <a:rPr lang="en-US" sz="1200" i="1" kern="1200" dirty="0">
                <a:solidFill>
                  <a:schemeClr val="tx1"/>
                </a:solidFill>
                <a:effectLst/>
                <a:latin typeface="+mn-lt"/>
                <a:ea typeface="+mn-ea"/>
                <a:cs typeface="+mn-cs"/>
              </a:rPr>
              <a:t>Measure Conceptualization</a:t>
            </a:r>
            <a:r>
              <a:rPr lang="en-US" sz="1200" kern="1200" dirty="0">
                <a:solidFill>
                  <a:schemeClr val="tx1"/>
                </a:solidFill>
                <a:effectLst/>
                <a:latin typeface="+mn-lt"/>
                <a:ea typeface="+mn-ea"/>
                <a:cs typeface="+mn-cs"/>
              </a:rPr>
              <a:t> with a strong focus on environmental scans. Please use the Q&amp;A box and speak up at the end of the presentation if you have any questions.</a:t>
            </a:r>
          </a:p>
        </p:txBody>
      </p:sp>
      <p:sp>
        <p:nvSpPr>
          <p:cNvPr id="4" name="Slide Number Placeholder 3"/>
          <p:cNvSpPr>
            <a:spLocks noGrp="1"/>
          </p:cNvSpPr>
          <p:nvPr>
            <p:ph type="sldNum" sz="quarter" idx="10"/>
          </p:nvPr>
        </p:nvSpPr>
        <p:spPr/>
        <p:txBody>
          <a:bodyPr/>
          <a:lstStyle/>
          <a:p>
            <a:fld id="{7B898A01-842B-0042-9AB7-55364486B929}" type="slidenum">
              <a:rPr lang="en-US" smtClean="0"/>
              <a:pPr/>
              <a:t>2</a:t>
            </a:fld>
            <a:endParaRPr lang="en-US" dirty="0"/>
          </a:p>
        </p:txBody>
      </p:sp>
    </p:spTree>
    <p:extLst>
      <p:ext uri="{BB962C8B-B14F-4D97-AF65-F5344CB8AC3E}">
        <p14:creationId xmlns:p14="http://schemas.microsoft.com/office/powerpoint/2010/main" val="20916660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1348"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Please</a:t>
            </a:r>
            <a:r>
              <a:rPr lang="en-US" sz="1200" kern="1200" baseline="0" dirty="0">
                <a:solidFill>
                  <a:schemeClr val="tx1"/>
                </a:solidFill>
                <a:effectLst/>
                <a:latin typeface="+mn-lt"/>
                <a:ea typeface="+mn-ea"/>
                <a:cs typeface="+mn-cs"/>
              </a:rPr>
              <a:t> email us with suggestions for future topic ideas. </a:t>
            </a:r>
            <a:endParaRPr lang="en-US" sz="1200" kern="1200" dirty="0">
              <a:solidFill>
                <a:schemeClr val="tx1"/>
              </a:solidFill>
              <a:effectLst/>
              <a:latin typeface="+mn-lt"/>
              <a:ea typeface="+mn-ea"/>
              <a:cs typeface="+mn-cs"/>
            </a:endParaRPr>
          </a:p>
          <a:p>
            <a:pPr defTabSz="451348">
              <a:defRPr/>
            </a:pP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29</a:t>
            </a:fld>
            <a:endParaRPr lang="en-US" dirty="0"/>
          </a:p>
        </p:txBody>
      </p:sp>
    </p:spTree>
    <p:extLst>
      <p:ext uri="{BB962C8B-B14F-4D97-AF65-F5344CB8AC3E}">
        <p14:creationId xmlns:p14="http://schemas.microsoft.com/office/powerpoint/2010/main" val="23319183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Feel free</a:t>
            </a:r>
            <a:r>
              <a:rPr lang="en-US" sz="1200" kern="1200" baseline="0" dirty="0">
                <a:solidFill>
                  <a:schemeClr val="tx1"/>
                </a:solidFill>
                <a:effectLst/>
                <a:latin typeface="+mn-lt"/>
                <a:ea typeface="+mn-ea"/>
                <a:cs typeface="+mn-cs"/>
              </a:rPr>
              <a:t> to contact us with any questions.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30</a:t>
            </a:fld>
            <a:endParaRPr lang="en-US" dirty="0"/>
          </a:p>
        </p:txBody>
      </p:sp>
    </p:spTree>
    <p:extLst>
      <p:ext uri="{BB962C8B-B14F-4D97-AF65-F5344CB8AC3E}">
        <p14:creationId xmlns:p14="http://schemas.microsoft.com/office/powerpoint/2010/main" val="26353681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31</a:t>
            </a:fld>
            <a:endParaRPr lang="en-US" dirty="0"/>
          </a:p>
        </p:txBody>
      </p:sp>
    </p:spTree>
    <p:extLst>
      <p:ext uri="{BB962C8B-B14F-4D97-AF65-F5344CB8AC3E}">
        <p14:creationId xmlns:p14="http://schemas.microsoft.com/office/powerpoint/2010/main" val="2744430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Before we dive in too deep today, let me refer you back to the MMS Measure Development resource, the </a:t>
            </a:r>
            <a:r>
              <a:rPr lang="en-US" sz="1200" i="1" kern="1200" dirty="0">
                <a:solidFill>
                  <a:schemeClr val="tx1"/>
                </a:solidFill>
                <a:effectLst/>
                <a:latin typeface="+mn-lt"/>
                <a:ea typeface="+mn-ea"/>
                <a:cs typeface="+mn-cs"/>
              </a:rPr>
              <a:t>Blueprint</a:t>
            </a:r>
            <a:r>
              <a:rPr lang="en-US" sz="1200" kern="1200" dirty="0">
                <a:solidFill>
                  <a:schemeClr val="tx1"/>
                </a:solidFill>
                <a:effectLst/>
                <a:latin typeface="+mn-lt"/>
                <a:ea typeface="+mn-ea"/>
                <a:cs typeface="+mn-cs"/>
              </a:rPr>
              <a:t>. The Blueprint will provide you with detailed information, tips, and resources for each step of the measure development process. The Blueprint is located on the CMS MMS website. We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welcome your feedback on the Blueprint and how we can make it more user-friendly for you.</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3</a:t>
            </a:fld>
            <a:endParaRPr lang="en-US" dirty="0"/>
          </a:p>
        </p:txBody>
      </p:sp>
    </p:spTree>
    <p:extLst>
      <p:ext uri="{BB962C8B-B14F-4D97-AF65-F5344CB8AC3E}">
        <p14:creationId xmlns:p14="http://schemas.microsoft.com/office/powerpoint/2010/main" val="3448879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Today’s presentation is really the second in our measure development overview. A couple of weeks ago, Jeff Geppert provided a broad overview of clinical quality measures (CQMs). Today we</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re going to dive a little deeper into measure </a:t>
            </a:r>
            <a:r>
              <a:rPr lang="en-US" sz="1200" i="1" kern="1200" dirty="0">
                <a:solidFill>
                  <a:schemeClr val="tx1"/>
                </a:solidFill>
                <a:effectLst/>
                <a:latin typeface="+mn-lt"/>
                <a:ea typeface="+mn-ea"/>
                <a:cs typeface="+mn-cs"/>
              </a:rPr>
              <a:t>conceptualization,</a:t>
            </a:r>
            <a:r>
              <a:rPr lang="en-US" sz="1200" kern="1200" dirty="0">
                <a:solidFill>
                  <a:schemeClr val="tx1"/>
                </a:solidFill>
                <a:effectLst/>
                <a:latin typeface="+mn-lt"/>
                <a:ea typeface="+mn-ea"/>
                <a:cs typeface="+mn-cs"/>
              </a:rPr>
              <a:t> and in the weeks to come we</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re going to address other parts of the measure development lifecycle (i.e., measure </a:t>
            </a:r>
            <a:r>
              <a:rPr lang="en-US" sz="1200" i="1" kern="1200" dirty="0">
                <a:solidFill>
                  <a:schemeClr val="tx1"/>
                </a:solidFill>
                <a:effectLst/>
                <a:latin typeface="+mn-lt"/>
                <a:ea typeface="+mn-ea"/>
                <a:cs typeface="+mn-cs"/>
              </a:rPr>
              <a:t>specifications</a:t>
            </a:r>
            <a:r>
              <a:rPr lang="en-US" sz="1200" kern="1200" dirty="0">
                <a:solidFill>
                  <a:schemeClr val="tx1"/>
                </a:solidFill>
                <a:effectLst/>
                <a:latin typeface="+mn-lt"/>
                <a:ea typeface="+mn-ea"/>
                <a:cs typeface="+mn-cs"/>
              </a:rPr>
              <a:t> and measure </a:t>
            </a:r>
            <a:r>
              <a:rPr lang="en-US" sz="1200" i="1" kern="1200" dirty="0">
                <a:solidFill>
                  <a:schemeClr val="tx1"/>
                </a:solidFill>
                <a:effectLst/>
                <a:latin typeface="+mn-lt"/>
                <a:ea typeface="+mn-ea"/>
                <a:cs typeface="+mn-cs"/>
              </a:rPr>
              <a:t>testing).</a:t>
            </a:r>
            <a:r>
              <a:rPr lang="en-US" sz="1200" i="1" kern="1200" baseline="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4</a:t>
            </a:fld>
            <a:endParaRPr lang="en-US" dirty="0"/>
          </a:p>
        </p:txBody>
      </p:sp>
    </p:spTree>
    <p:extLst>
      <p:ext uri="{BB962C8B-B14F-4D97-AF65-F5344CB8AC3E}">
        <p14:creationId xmlns:p14="http://schemas.microsoft.com/office/powerpoint/2010/main" val="16739101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First, I want to start with just a very quick review of the purpose of CQMs. It is important when you are developing a measure to really distinguish between a quality improvement activity and a quality measurement.  Quality </a:t>
            </a:r>
            <a:r>
              <a:rPr lang="en-US" sz="1200" i="1" kern="1200" dirty="0">
                <a:solidFill>
                  <a:schemeClr val="tx1"/>
                </a:solidFill>
                <a:effectLst/>
                <a:latin typeface="+mn-lt"/>
                <a:ea typeface="+mn-ea"/>
                <a:cs typeface="+mn-cs"/>
              </a:rPr>
              <a:t>improvement</a:t>
            </a:r>
            <a:r>
              <a:rPr lang="en-US" sz="1200" kern="1200" dirty="0">
                <a:solidFill>
                  <a:schemeClr val="tx1"/>
                </a:solidFill>
                <a:effectLst/>
                <a:latin typeface="+mn-lt"/>
                <a:ea typeface="+mn-ea"/>
                <a:cs typeface="+mn-cs"/>
              </a:rPr>
              <a:t> is about maximizing outcomes for each individual patient, whereas quality </a:t>
            </a:r>
            <a:r>
              <a:rPr lang="en-US" sz="1200" i="1" kern="1200" dirty="0">
                <a:solidFill>
                  <a:schemeClr val="tx1"/>
                </a:solidFill>
                <a:effectLst/>
                <a:latin typeface="+mn-lt"/>
                <a:ea typeface="+mn-ea"/>
                <a:cs typeface="+mn-cs"/>
              </a:rPr>
              <a:t>measurement </a:t>
            </a:r>
            <a:r>
              <a:rPr lang="en-US" sz="1200" kern="1200" dirty="0">
                <a:solidFill>
                  <a:schemeClr val="tx1"/>
                </a:solidFill>
                <a:effectLst/>
                <a:latin typeface="+mn-lt"/>
                <a:ea typeface="+mn-ea"/>
                <a:cs typeface="+mn-cs"/>
              </a:rPr>
              <a:t>is about maximizing the outcomes across a population of patients. There are many mechanisms to improve quality in either improvement or measurement. The question that the measure lifecycle addresses is whether it is </a:t>
            </a:r>
            <a:r>
              <a:rPr lang="en-US" sz="1200" i="1" kern="1200" dirty="0">
                <a:solidFill>
                  <a:schemeClr val="tx1"/>
                </a:solidFill>
                <a:effectLst/>
                <a:latin typeface="+mn-lt"/>
                <a:ea typeface="+mn-ea"/>
                <a:cs typeface="+mn-cs"/>
              </a:rPr>
              <a:t>effective </a:t>
            </a:r>
            <a:r>
              <a:rPr lang="en-US" sz="1200" kern="1200" dirty="0">
                <a:solidFill>
                  <a:schemeClr val="tx1"/>
                </a:solidFill>
                <a:effectLst/>
                <a:latin typeface="+mn-lt"/>
                <a:ea typeface="+mn-ea"/>
                <a:cs typeface="+mn-cs"/>
              </a:rPr>
              <a:t>to use quality measurement to improve quality. In other words, will the resources required to develop, test, and maintain a measure result in positive patient outcomes that are in line with the amount of effort you put into developing the measure? </a:t>
            </a:r>
          </a:p>
          <a:p>
            <a:r>
              <a:rPr lang="en-US" sz="1200" kern="1200" dirty="0">
                <a:solidFill>
                  <a:schemeClr val="tx1"/>
                </a:solidFill>
                <a:effectLst/>
                <a:latin typeface="+mn-lt"/>
                <a:ea typeface="+mn-ea"/>
                <a:cs typeface="+mn-cs"/>
              </a:rPr>
              <a:t> </a:t>
            </a:r>
          </a:p>
          <a:p>
            <a:pPr defTabSz="451348">
              <a:defRPr/>
            </a:pP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5</a:t>
            </a:fld>
            <a:endParaRPr lang="en-US" dirty="0"/>
          </a:p>
        </p:txBody>
      </p:sp>
    </p:spTree>
    <p:extLst>
      <p:ext uri="{BB962C8B-B14F-4D97-AF65-F5344CB8AC3E}">
        <p14:creationId xmlns:p14="http://schemas.microsoft.com/office/powerpoint/2010/main" val="1015917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key piece that we really want to focus on today in conceptualization and information gathering is do we have the </a:t>
            </a:r>
            <a:r>
              <a:rPr lang="en-US" sz="1200" i="1" kern="1200" dirty="0">
                <a:solidFill>
                  <a:schemeClr val="tx1"/>
                </a:solidFill>
                <a:effectLst/>
                <a:latin typeface="+mn-lt"/>
                <a:ea typeface="+mn-ea"/>
                <a:cs typeface="+mn-cs"/>
              </a:rPr>
              <a:t>data</a:t>
            </a:r>
            <a:r>
              <a:rPr lang="en-US" sz="1200" kern="1200" dirty="0">
                <a:solidFill>
                  <a:schemeClr val="tx1"/>
                </a:solidFill>
                <a:effectLst/>
                <a:latin typeface="+mn-lt"/>
                <a:ea typeface="+mn-ea"/>
                <a:cs typeface="+mn-cs"/>
              </a:rPr>
              <a:t> and </a:t>
            </a:r>
            <a:r>
              <a:rPr lang="en-US" sz="1200" i="1" kern="1200" dirty="0">
                <a:solidFill>
                  <a:schemeClr val="tx1"/>
                </a:solidFill>
                <a:effectLst/>
                <a:latin typeface="+mn-lt"/>
                <a:ea typeface="+mn-ea"/>
                <a:cs typeface="+mn-cs"/>
              </a:rPr>
              <a:t>evidence</a:t>
            </a:r>
            <a:r>
              <a:rPr lang="en-US" sz="1200" kern="1200" dirty="0">
                <a:solidFill>
                  <a:schemeClr val="tx1"/>
                </a:solidFill>
                <a:effectLst/>
                <a:latin typeface="+mn-lt"/>
                <a:ea typeface="+mn-ea"/>
                <a:cs typeface="+mn-cs"/>
              </a:rPr>
              <a:t> to support the need for a measure that we want to develop? </a:t>
            </a:r>
          </a:p>
        </p:txBody>
      </p:sp>
      <p:sp>
        <p:nvSpPr>
          <p:cNvPr id="4" name="Slide Number Placeholder 3"/>
          <p:cNvSpPr>
            <a:spLocks noGrp="1"/>
          </p:cNvSpPr>
          <p:nvPr>
            <p:ph type="sldNum" sz="quarter" idx="10"/>
          </p:nvPr>
        </p:nvSpPr>
        <p:spPr/>
        <p:txBody>
          <a:bodyPr/>
          <a:lstStyle/>
          <a:p>
            <a:fld id="{7B898A01-842B-0042-9AB7-55364486B929}" type="slidenum">
              <a:rPr lang="en-US" smtClean="0"/>
              <a:pPr/>
              <a:t>6</a:t>
            </a:fld>
            <a:endParaRPr lang="en-US" dirty="0"/>
          </a:p>
        </p:txBody>
      </p:sp>
    </p:spTree>
    <p:extLst>
      <p:ext uri="{BB962C8B-B14F-4D97-AF65-F5344CB8AC3E}">
        <p14:creationId xmlns:p14="http://schemas.microsoft.com/office/powerpoint/2010/main" val="9234528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flowchart illustrates the process. There are two pathways a measure can go through. There is </a:t>
            </a:r>
            <a:r>
              <a:rPr lang="en-US" sz="1200" i="1" kern="1200" dirty="0">
                <a:solidFill>
                  <a:schemeClr val="tx1"/>
                </a:solidFill>
                <a:effectLst/>
                <a:latin typeface="+mn-lt"/>
                <a:ea typeface="+mn-ea"/>
                <a:cs typeface="+mn-cs"/>
              </a:rPr>
              <a:t>Pathway 1</a:t>
            </a:r>
            <a:r>
              <a:rPr lang="en-US" sz="1200" kern="1200" dirty="0">
                <a:solidFill>
                  <a:schemeClr val="tx1"/>
                </a:solidFill>
                <a:effectLst/>
                <a:latin typeface="+mn-lt"/>
                <a:ea typeface="+mn-ea"/>
                <a:cs typeface="+mn-cs"/>
              </a:rPr>
              <a:t> which is selection.  </a:t>
            </a:r>
            <a:r>
              <a:rPr lang="en-US" sz="1200" i="1" kern="1200" dirty="0">
                <a:solidFill>
                  <a:schemeClr val="tx1"/>
                </a:solidFill>
                <a:effectLst/>
                <a:latin typeface="+mn-lt"/>
                <a:ea typeface="+mn-ea"/>
                <a:cs typeface="+mn-cs"/>
              </a:rPr>
              <a:t>Selection</a:t>
            </a:r>
            <a:r>
              <a:rPr lang="en-US" sz="1200" kern="1200" dirty="0">
                <a:solidFill>
                  <a:schemeClr val="tx1"/>
                </a:solidFill>
                <a:effectLst/>
                <a:latin typeface="+mn-lt"/>
                <a:ea typeface="+mn-ea"/>
                <a:cs typeface="+mn-cs"/>
              </a:rPr>
              <a:t> involves improving overall quality by moving patients from a low-performing clinician to a high-performing clinician, which increases the average level of quality. Then</a:t>
            </a:r>
            <a:r>
              <a:rPr lang="en-US" sz="1200" kern="1200" baseline="0" dirty="0">
                <a:solidFill>
                  <a:schemeClr val="tx1"/>
                </a:solidFill>
                <a:effectLst/>
                <a:latin typeface="+mn-lt"/>
                <a:ea typeface="+mn-ea"/>
                <a:cs typeface="+mn-cs"/>
              </a:rPr>
              <a:t> there’s </a:t>
            </a:r>
            <a:r>
              <a:rPr lang="en-US" sz="1200" i="1" kern="1200" dirty="0">
                <a:solidFill>
                  <a:schemeClr val="tx1"/>
                </a:solidFill>
                <a:effectLst/>
                <a:latin typeface="+mn-lt"/>
                <a:ea typeface="+mn-ea"/>
                <a:cs typeface="+mn-cs"/>
              </a:rPr>
              <a:t>Pathway 2</a:t>
            </a:r>
            <a:r>
              <a:rPr lang="en-US" sz="1200" kern="1200" dirty="0">
                <a:solidFill>
                  <a:schemeClr val="tx1"/>
                </a:solidFill>
                <a:effectLst/>
                <a:latin typeface="+mn-lt"/>
                <a:ea typeface="+mn-ea"/>
                <a:cs typeface="+mn-cs"/>
              </a:rPr>
              <a:t> which</a:t>
            </a:r>
            <a:r>
              <a:rPr lang="en-US" sz="1200" kern="1200" baseline="0" dirty="0">
                <a:solidFill>
                  <a:schemeClr val="tx1"/>
                </a:solidFill>
                <a:effectLst/>
                <a:latin typeface="+mn-lt"/>
                <a:ea typeface="+mn-ea"/>
                <a:cs typeface="+mn-cs"/>
              </a:rPr>
              <a:t> is</a:t>
            </a:r>
            <a:r>
              <a:rPr lang="en-US" sz="1200" kern="1200" dirty="0">
                <a:solidFill>
                  <a:schemeClr val="tx1"/>
                </a:solidFill>
                <a:effectLst/>
                <a:latin typeface="+mn-lt"/>
                <a:ea typeface="+mn-ea"/>
                <a:cs typeface="+mn-cs"/>
              </a:rPr>
              <a:t> change</a:t>
            </a:r>
            <a:r>
              <a:rPr lang="en-US" sz="1200" i="1" kern="1200" dirty="0">
                <a:solidFill>
                  <a:schemeClr val="tx1"/>
                </a:solidFill>
                <a:effectLst/>
                <a:latin typeface="+mn-lt"/>
                <a:ea typeface="+mn-ea"/>
                <a:cs typeface="+mn-cs"/>
              </a:rPr>
              <a:t>. Change</a:t>
            </a:r>
            <a:r>
              <a:rPr lang="en-US" sz="1200" kern="1200" dirty="0">
                <a:solidFill>
                  <a:schemeClr val="tx1"/>
                </a:solidFill>
                <a:effectLst/>
                <a:latin typeface="+mn-lt"/>
                <a:ea typeface="+mn-ea"/>
                <a:cs typeface="+mn-cs"/>
              </a:rPr>
              <a:t> seeks to improve overall performance by improving quality among all clinicians, which also increases the average level of quality. These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are things that you want to consider when developing your concept. What pathway do you want to use?  How would that pathway or concept of the measure change depending on whether you decided to go through selection or change?  These are things to keep in mind as you begin to build your measure concept.</a:t>
            </a:r>
          </a:p>
          <a:p>
            <a:pPr defTabSz="451348">
              <a:defRPr/>
            </a:pPr>
            <a:endParaRPr lang="en-US" dirty="0"/>
          </a:p>
        </p:txBody>
      </p:sp>
      <p:sp>
        <p:nvSpPr>
          <p:cNvPr id="4" name="Slide Number Placeholder 3"/>
          <p:cNvSpPr>
            <a:spLocks noGrp="1"/>
          </p:cNvSpPr>
          <p:nvPr>
            <p:ph type="sldNum" sz="quarter" idx="10"/>
          </p:nvPr>
        </p:nvSpPr>
        <p:spPr/>
        <p:txBody>
          <a:bodyPr/>
          <a:lstStyle/>
          <a:p>
            <a:fld id="{7B898A01-842B-0042-9AB7-55364486B929}" type="slidenum">
              <a:rPr lang="en-US" smtClean="0"/>
              <a:pPr/>
              <a:t>7</a:t>
            </a:fld>
            <a:endParaRPr lang="en-US" dirty="0"/>
          </a:p>
        </p:txBody>
      </p:sp>
    </p:spTree>
    <p:extLst>
      <p:ext uri="{BB962C8B-B14F-4D97-AF65-F5344CB8AC3E}">
        <p14:creationId xmlns:p14="http://schemas.microsoft.com/office/powerpoint/2010/main" val="564467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is how the measure lifecycle looks like as</a:t>
            </a:r>
            <a:r>
              <a:rPr lang="en-US" sz="1200" kern="1200" baseline="0" dirty="0">
                <a:solidFill>
                  <a:schemeClr val="tx1"/>
                </a:solidFill>
                <a:effectLst/>
                <a:latin typeface="+mn-lt"/>
                <a:ea typeface="+mn-ea"/>
                <a:cs typeface="+mn-cs"/>
              </a:rPr>
              <a:t> a </a:t>
            </a:r>
            <a:r>
              <a:rPr lang="en-US" sz="1200" kern="1200" dirty="0">
                <a:solidFill>
                  <a:schemeClr val="tx1"/>
                </a:solidFill>
                <a:effectLst/>
                <a:latin typeface="+mn-lt"/>
                <a:ea typeface="+mn-ea"/>
                <a:cs typeface="+mn-cs"/>
              </a:rPr>
              <a:t>flowchart.</a:t>
            </a:r>
          </a:p>
        </p:txBody>
      </p:sp>
      <p:sp>
        <p:nvSpPr>
          <p:cNvPr id="4" name="Slide Number Placeholder 3"/>
          <p:cNvSpPr>
            <a:spLocks noGrp="1"/>
          </p:cNvSpPr>
          <p:nvPr>
            <p:ph type="sldNum" sz="quarter" idx="10"/>
          </p:nvPr>
        </p:nvSpPr>
        <p:spPr/>
        <p:txBody>
          <a:bodyPr/>
          <a:lstStyle/>
          <a:p>
            <a:fld id="{7B898A01-842B-0042-9AB7-55364486B929}" type="slidenum">
              <a:rPr lang="en-US" smtClean="0"/>
              <a:pPr/>
              <a:t>8</a:t>
            </a:fld>
            <a:endParaRPr lang="en-US" dirty="0"/>
          </a:p>
        </p:txBody>
      </p:sp>
    </p:spTree>
    <p:extLst>
      <p:ext uri="{BB962C8B-B14F-4D97-AF65-F5344CB8AC3E}">
        <p14:creationId xmlns:p14="http://schemas.microsoft.com/office/powerpoint/2010/main" val="4356710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2_CMS title1">
    <p:bg>
      <p:bgPr>
        <a:solidFill>
          <a:schemeClr val="bg1"/>
        </a:solidFill>
        <a:effectLst/>
      </p:bgPr>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81000" y="2438400"/>
            <a:ext cx="5638800" cy="4435856"/>
          </a:xfrm>
          <a:prstGeom prst="rect">
            <a:avLst/>
          </a:prstGeom>
          <a:noFill/>
          <a:ln w="9525">
            <a:noFill/>
            <a:miter lim="800000"/>
            <a:headEnd/>
            <a:tailEnd/>
          </a:ln>
          <a:effectLst/>
        </p:spPr>
      </p:pic>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sp>
        <p:nvSpPr>
          <p:cNvPr id="8" name="Text Placeholder 2"/>
          <p:cNvSpPr>
            <a:spLocks noGrp="1"/>
          </p:cNvSpPr>
          <p:nvPr>
            <p:ph type="body" sz="quarter" idx="10" hasCustomPrompt="1"/>
          </p:nvPr>
        </p:nvSpPr>
        <p:spPr>
          <a:xfrm>
            <a:off x="5943600" y="3048000"/>
            <a:ext cx="2971800" cy="9144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9" name="Text Placeholder 2"/>
          <p:cNvSpPr>
            <a:spLocks noGrp="1"/>
          </p:cNvSpPr>
          <p:nvPr>
            <p:ph type="body" sz="quarter" idx="11" hasCustomPrompt="1"/>
          </p:nvPr>
        </p:nvSpPr>
        <p:spPr>
          <a:xfrm>
            <a:off x="5943600" y="4267200"/>
            <a:ext cx="2971800" cy="8382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pic>
        <p:nvPicPr>
          <p:cNvPr id="11" name="Picture 1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260717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0" y="1371600"/>
            <a:ext cx="9144000" cy="1066800"/>
          </a:xfrm>
        </p:spPr>
        <p:txBody>
          <a:bodyPr/>
          <a:lstStyle/>
          <a:p>
            <a:r>
              <a:rPr lang="en-US"/>
              <a:t>Click to edit Master title style</a:t>
            </a:r>
            <a:endParaRPr lang="en-US" dirty="0"/>
          </a:p>
        </p:txBody>
      </p:sp>
      <p:pic>
        <p:nvPicPr>
          <p:cNvPr id="11" name="Picture 10"/>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
        <p:nvSpPr>
          <p:cNvPr id="14" name="TextBox 13"/>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5" name="Picture 14"/>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97595" y="228600"/>
            <a:ext cx="2652325" cy="914400"/>
          </a:xfrm>
          <a:prstGeom prst="rect">
            <a:avLst/>
          </a:prstGeom>
        </p:spPr>
      </p:pic>
    </p:spTree>
    <p:extLst>
      <p:ext uri="{BB962C8B-B14F-4D97-AF65-F5344CB8AC3E}">
        <p14:creationId xmlns:p14="http://schemas.microsoft.com/office/powerpoint/2010/main" val="1350444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CMS title6">
    <p:bg>
      <p:bgPr>
        <a:solidFill>
          <a:schemeClr val="bg1"/>
        </a:solidFill>
        <a:effectLst/>
      </p:bgPr>
    </p:bg>
    <p:spTree>
      <p:nvGrpSpPr>
        <p:cNvPr id="1" name=""/>
        <p:cNvGrpSpPr/>
        <p:nvPr/>
      </p:nvGrpSpPr>
      <p:grpSpPr>
        <a:xfrm>
          <a:off x="0" y="0"/>
          <a:ext cx="0" cy="0"/>
          <a:chOff x="0" y="0"/>
          <a:chExt cx="0" cy="0"/>
        </a:xfrm>
      </p:grpSpPr>
      <p:sp>
        <p:nvSpPr>
          <p:cNvPr id="13" name="TextBox 12"/>
          <p:cNvSpPr txBox="1"/>
          <p:nvPr/>
        </p:nvSpPr>
        <p:spPr>
          <a:xfrm>
            <a:off x="-1668146" y="4928188"/>
            <a:ext cx="184666" cy="369332"/>
          </a:xfrm>
          <a:prstGeom prst="rect">
            <a:avLst/>
          </a:prstGeom>
          <a:noFill/>
        </p:spPr>
        <p:txBody>
          <a:bodyPr wrap="none" rtlCol="0">
            <a:spAutoFit/>
          </a:bodyPr>
          <a:lstStyle/>
          <a:p>
            <a:endParaRPr lang="en-US" dirty="0"/>
          </a:p>
        </p:txBody>
      </p:sp>
      <p:sp>
        <p:nvSpPr>
          <p:cNvPr id="12" name="Title 7"/>
          <p:cNvSpPr>
            <a:spLocks noGrp="1"/>
          </p:cNvSpPr>
          <p:nvPr>
            <p:ph type="title"/>
          </p:nvPr>
        </p:nvSpPr>
        <p:spPr>
          <a:xfrm>
            <a:off x="-76200" y="-28738"/>
            <a:ext cx="9244148" cy="1447800"/>
          </a:xfrm>
        </p:spPr>
        <p:txBody>
          <a:bodyPr/>
          <a:lstStyle/>
          <a:p>
            <a:r>
              <a:rPr lang="en-US"/>
              <a:t>Click to edit Master title style</a:t>
            </a:r>
            <a:endParaRPr lang="en-US" dirty="0"/>
          </a:p>
        </p:txBody>
      </p:sp>
      <p:sp>
        <p:nvSpPr>
          <p:cNvPr id="8" name="TextBox 7"/>
          <p:cNvSpPr txBox="1"/>
          <p:nvPr userDrawn="1"/>
        </p:nvSpPr>
        <p:spPr>
          <a:xfrm>
            <a:off x="-1668146" y="4928188"/>
            <a:ext cx="184666" cy="369332"/>
          </a:xfrm>
          <a:prstGeom prst="rect">
            <a:avLst/>
          </a:prstGeom>
          <a:noFill/>
        </p:spPr>
        <p:txBody>
          <a:bodyPr wrap="none" rtlCol="0">
            <a:spAutoFit/>
          </a:bodyPr>
          <a:lstStyle/>
          <a:p>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5800" y="2133600"/>
            <a:ext cx="7735946" cy="2667000"/>
          </a:xfrm>
          <a:prstGeom prst="rect">
            <a:avLst/>
          </a:prstGeom>
        </p:spPr>
      </p:pic>
      <p:sp>
        <p:nvSpPr>
          <p:cNvPr id="14" name="Text Placeholder 2"/>
          <p:cNvSpPr>
            <a:spLocks noGrp="1"/>
          </p:cNvSpPr>
          <p:nvPr>
            <p:ph type="body" sz="quarter" idx="10" hasCustomPrompt="1"/>
          </p:nvPr>
        </p:nvSpPr>
        <p:spPr>
          <a:xfrm>
            <a:off x="304800" y="5029200"/>
            <a:ext cx="8534400" cy="762000"/>
          </a:xfrm>
        </p:spPr>
        <p:txBody>
          <a:bodyPr>
            <a:normAutofit/>
          </a:bodyPr>
          <a:lstStyle>
            <a:lvl1pPr marL="0" indent="0" algn="l">
              <a:buNone/>
              <a:defRPr sz="2400" b="1" i="1">
                <a:solidFill>
                  <a:srgbClr val="084A9C"/>
                </a:solidFill>
              </a:defRPr>
            </a:lvl1pPr>
          </a:lstStyle>
          <a:p>
            <a:pPr algn="l"/>
            <a:r>
              <a:rPr lang="en-US" sz="2400" b="1" i="1" dirty="0">
                <a:solidFill>
                  <a:srgbClr val="084A9C"/>
                </a:solidFill>
              </a:rPr>
              <a:t>Subtitle</a:t>
            </a:r>
          </a:p>
          <a:p>
            <a:pPr algn="l"/>
            <a:endParaRPr lang="en-US" sz="2800" b="0" i="1" dirty="0">
              <a:solidFill>
                <a:srgbClr val="084A9C"/>
              </a:solidFill>
            </a:endParaRPr>
          </a:p>
        </p:txBody>
      </p:sp>
      <p:sp>
        <p:nvSpPr>
          <p:cNvPr id="15" name="Text Placeholder 2"/>
          <p:cNvSpPr>
            <a:spLocks noGrp="1"/>
          </p:cNvSpPr>
          <p:nvPr>
            <p:ph type="body" sz="quarter" idx="11" hasCustomPrompt="1"/>
          </p:nvPr>
        </p:nvSpPr>
        <p:spPr>
          <a:xfrm>
            <a:off x="304800" y="5867400"/>
            <a:ext cx="8534400" cy="685800"/>
          </a:xfrm>
        </p:spPr>
        <p:txBody>
          <a:bodyPr>
            <a:normAutofit/>
          </a:bodyPr>
          <a:lstStyle>
            <a:lvl1pPr marL="0" indent="0" algn="l">
              <a:buNone/>
              <a:defRPr sz="2400" b="1" i="1">
                <a:solidFill>
                  <a:srgbClr val="084A9C"/>
                </a:solidFill>
              </a:defRPr>
            </a:lvl1pPr>
          </a:lstStyle>
          <a:p>
            <a:pPr algn="l"/>
            <a:r>
              <a:rPr lang="en-US" sz="2400" b="0" i="1" dirty="0">
                <a:solidFill>
                  <a:srgbClr val="084A9C"/>
                </a:solidFill>
              </a:rPr>
              <a:t>Presenter/Date</a:t>
            </a:r>
            <a:endParaRPr lang="en-US" sz="2800" b="0" i="1" dirty="0">
              <a:solidFill>
                <a:srgbClr val="084A9C"/>
              </a:solidFill>
            </a:endParaRPr>
          </a:p>
        </p:txBody>
      </p:sp>
    </p:spTree>
    <p:extLst>
      <p:ext uri="{BB962C8B-B14F-4D97-AF65-F5344CB8AC3E}">
        <p14:creationId xmlns:p14="http://schemas.microsoft.com/office/powerpoint/2010/main" val="3264712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CMS content2">
    <p:spTree>
      <p:nvGrpSpPr>
        <p:cNvPr id="1" name=""/>
        <p:cNvGrpSpPr/>
        <p:nvPr/>
      </p:nvGrpSpPr>
      <p:grpSpPr>
        <a:xfrm>
          <a:off x="0" y="0"/>
          <a:ext cx="0" cy="0"/>
          <a:chOff x="0" y="0"/>
          <a:chExt cx="0" cy="0"/>
        </a:xfrm>
      </p:grpSpPr>
      <p:sp>
        <p:nvSpPr>
          <p:cNvPr id="5" name="Title 1"/>
          <p:cNvSpPr>
            <a:spLocks noGrp="1"/>
          </p:cNvSpPr>
          <p:nvPr>
            <p:ph type="title"/>
          </p:nvPr>
        </p:nvSpPr>
        <p:spPr>
          <a:xfrm>
            <a:off x="0" y="0"/>
            <a:ext cx="9144000" cy="1417638"/>
          </a:xfrm>
          <a:prstGeom prst="rect">
            <a:avLst/>
          </a:prstGeom>
          <a:solidFill>
            <a:srgbClr val="084A9C"/>
          </a:solidFill>
          <a:effectLst>
            <a:outerShdw dist="76200" dir="5640000" algn="tl" rotWithShape="0">
              <a:srgbClr val="FFD004"/>
            </a:outerShdw>
          </a:effectLst>
        </p:spPr>
        <p:txBody>
          <a:bodyPr/>
          <a:lstStyle>
            <a:lvl1pPr>
              <a:defRPr>
                <a:solidFill>
                  <a:schemeClr val="bg1"/>
                </a:solidFill>
              </a:defRPr>
            </a:lvl1pPr>
          </a:lstStyle>
          <a:p>
            <a:r>
              <a:rPr lang="en-US"/>
              <a:t>Click to edit Master title style</a:t>
            </a:r>
            <a:endParaRPr lang="en-US" dirty="0"/>
          </a:p>
        </p:txBody>
      </p:sp>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extBox 1"/>
          <p:cNvSpPr txBox="1"/>
          <p:nvPr userDrawn="1"/>
        </p:nvSpPr>
        <p:spPr>
          <a:xfrm>
            <a:off x="8610600" y="6349727"/>
            <a:ext cx="457200" cy="276999"/>
          </a:xfrm>
          <a:prstGeom prst="rect">
            <a:avLst/>
          </a:prstGeom>
          <a:noFill/>
        </p:spPr>
        <p:txBody>
          <a:bodyPr wrap="square" rtlCol="0">
            <a:spAutoFit/>
          </a:bodyPr>
          <a:lstStyle/>
          <a:p>
            <a:fld id="{289D94F3-14B9-4CA5-821A-C6F60549434F}" type="slidenum">
              <a:rPr lang="en-US" sz="1200" smtClean="0"/>
              <a:pPr/>
              <a:t>‹#›</a:t>
            </a:fld>
            <a:endParaRPr lang="en-US" sz="1200" dirty="0"/>
          </a:p>
        </p:txBody>
      </p:sp>
      <p:sp>
        <p:nvSpPr>
          <p:cNvPr id="3" name="Date Placeholder 2"/>
          <p:cNvSpPr>
            <a:spLocks noGrp="1"/>
          </p:cNvSpPr>
          <p:nvPr>
            <p:ph type="dt" sz="half" idx="10"/>
          </p:nvPr>
        </p:nvSpPr>
        <p:spPr>
          <a:xfrm>
            <a:off x="1828800" y="5534794"/>
            <a:ext cx="2133600" cy="365125"/>
          </a:xfrm>
        </p:spPr>
        <p:txBody>
          <a:bodyPr/>
          <a:lstStyle/>
          <a:p>
            <a:endParaRPr lang="en-US" dirty="0"/>
          </a:p>
        </p:txBody>
      </p:sp>
      <p:sp>
        <p:nvSpPr>
          <p:cNvPr id="7" name="Slide Number Placeholder 6"/>
          <p:cNvSpPr>
            <a:spLocks noGrp="1"/>
          </p:cNvSpPr>
          <p:nvPr>
            <p:ph type="sldNum" sz="quarter" idx="11"/>
          </p:nvPr>
        </p:nvSpPr>
        <p:spPr/>
        <p:txBody>
          <a:bodyPr/>
          <a:lstStyle/>
          <a:p>
            <a:fld id="{E8555075-F7D8-774D-92CE-0FFE5404D32F}" type="slidenum">
              <a:rPr lang="en-US" smtClean="0"/>
              <a:pPr/>
              <a:t>‹#›</a:t>
            </a:fld>
            <a:endParaRPr lang="en-US" dirty="0"/>
          </a:p>
        </p:txBody>
      </p:sp>
    </p:spTree>
    <p:extLst>
      <p:ext uri="{BB962C8B-B14F-4D97-AF65-F5344CB8AC3E}">
        <p14:creationId xmlns:p14="http://schemas.microsoft.com/office/powerpoint/2010/main" val="1890844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CMS content2">
    <p:spTree>
      <p:nvGrpSpPr>
        <p:cNvPr id="1" name=""/>
        <p:cNvGrpSpPr/>
        <p:nvPr/>
      </p:nvGrpSpPr>
      <p:grpSpPr>
        <a:xfrm>
          <a:off x="0" y="0"/>
          <a:ext cx="0" cy="0"/>
          <a:chOff x="0" y="0"/>
          <a:chExt cx="0" cy="0"/>
        </a:xfrm>
      </p:grpSpPr>
      <p:sp>
        <p:nvSpPr>
          <p:cNvPr id="6" name="Content Placeholder 2"/>
          <p:cNvSpPr>
            <a:spLocks noGrp="1"/>
          </p:cNvSpPr>
          <p:nvPr>
            <p:ph idx="1"/>
          </p:nvPr>
        </p:nvSpPr>
        <p:spPr>
          <a:xfrm>
            <a:off x="457200" y="1828800"/>
            <a:ext cx="8229600" cy="42973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Tree>
    <p:extLst>
      <p:ext uri="{BB962C8B-B14F-4D97-AF65-F5344CB8AC3E}">
        <p14:creationId xmlns:p14="http://schemas.microsoft.com/office/powerpoint/2010/main" val="747735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itle Placeholder 8"/>
          <p:cNvSpPr>
            <a:spLocks noGrp="1"/>
          </p:cNvSpPr>
          <p:nvPr>
            <p:ph type="title"/>
          </p:nvPr>
        </p:nvSpPr>
        <p:spPr>
          <a:xfrm>
            <a:off x="0" y="0"/>
            <a:ext cx="9144000" cy="1447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p>
            <a:r>
              <a:rPr lang="en-US"/>
              <a:t>Click to edit Master title style</a:t>
            </a:r>
            <a:endParaRPr lang="en-US" dirty="0"/>
          </a:p>
        </p:txBody>
      </p:sp>
      <p:sp>
        <p:nvSpPr>
          <p:cNvPr id="8" name="Date Placeholder 7"/>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10" name="Slide Number Placeholder 9"/>
          <p:cNvSpPr>
            <a:spLocks noGrp="1"/>
          </p:cNvSpPr>
          <p:nvPr>
            <p:ph type="sldNum" sz="quarter" idx="4"/>
          </p:nvPr>
        </p:nvSpPr>
        <p:spPr>
          <a:xfrm>
            <a:off x="7772400" y="6324600"/>
            <a:ext cx="990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E8555075-F7D8-774D-92CE-0FFE5404D32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95" r:id="rId1"/>
    <p:sldLayoutId id="2147483808" r:id="rId2"/>
    <p:sldLayoutId id="2147483806" r:id="rId3"/>
    <p:sldLayoutId id="2147483804" r:id="rId4"/>
    <p:sldLayoutId id="2147483805" r:id="rId5"/>
  </p:sldLayoutIdLst>
  <p:hf sldNum="0" hdr="0" ftr="0" dt="0"/>
  <p:txStyles>
    <p:titleStyle>
      <a:lvl1pPr indent="0" algn="ctr" defTabSz="914400" rtl="0" eaLnBrk="1" latinLnBrk="0" hangingPunct="1">
        <a:spcBef>
          <a:spcPts val="0"/>
        </a:spcBef>
        <a:buNone/>
        <a:defRPr sz="4400" b="1"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www.cms.gov/Medicare/Quality-Initiatives-Patient-Assessment-Instruments/MMS/MMS-Blueprint.html" TargetMode="External"/><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hyperlink" Target="https://www.cms.gov/Medicare/Quality-Initiatives-Patient-Assessment-Instruments/MMS/index.html"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5" Type="http://schemas.openxmlformats.org/officeDocument/2006/relationships/hyperlink" Target="mailto:Theodore.Long@cms.hhs.gov" TargetMode="External"/><Relationship Id="rId4" Type="http://schemas.openxmlformats.org/officeDocument/2006/relationships/hyperlink" Target="mailto:Kristin.Borowski@cms.hhs.gov"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mailto:MMSsupport@Battelle.org"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hyperlink" Target="mailto:Kristin.Borowski@cms.hhs.gov"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www.cms.gov/Medicare/Quality-Initiatives-Patient-Assessment-Instruments/MMS/index.html"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dirty="0"/>
              <a:t>Measure Development Education &amp; Outreach for Specialty Societies &amp; Patient Advocacy Groups</a:t>
            </a:r>
          </a:p>
        </p:txBody>
      </p:sp>
      <p:sp>
        <p:nvSpPr>
          <p:cNvPr id="6" name="Text Placeholder 2"/>
          <p:cNvSpPr>
            <a:spLocks noGrp="1"/>
          </p:cNvSpPr>
          <p:nvPr>
            <p:ph type="body" sz="quarter" idx="10"/>
          </p:nvPr>
        </p:nvSpPr>
        <p:spPr>
          <a:xfrm>
            <a:off x="4800600" y="4800600"/>
            <a:ext cx="4237262" cy="1909027"/>
          </a:xfrm>
        </p:spPr>
        <p:txBody>
          <a:bodyPr>
            <a:noAutofit/>
          </a:bodyPr>
          <a:lstStyle/>
          <a:p>
            <a:pPr algn="ctr">
              <a:spcBef>
                <a:spcPts val="0"/>
              </a:spcBef>
            </a:pPr>
            <a:r>
              <a:rPr lang="en-US" dirty="0"/>
              <a:t>Presenter: </a:t>
            </a:r>
          </a:p>
          <a:p>
            <a:pPr algn="ctr">
              <a:spcBef>
                <a:spcPts val="0"/>
              </a:spcBef>
            </a:pPr>
            <a:r>
              <a:rPr lang="en-US" dirty="0"/>
              <a:t>Nicole Brennan</a:t>
            </a:r>
          </a:p>
          <a:p>
            <a:pPr algn="ctr">
              <a:spcBef>
                <a:spcPts val="0"/>
              </a:spcBef>
            </a:pPr>
            <a:r>
              <a:rPr lang="en-US" dirty="0"/>
              <a:t>Battelle</a:t>
            </a:r>
          </a:p>
          <a:p>
            <a:pPr algn="ctr">
              <a:spcBef>
                <a:spcPts val="0"/>
              </a:spcBef>
            </a:pPr>
            <a:r>
              <a:rPr lang="en-US" dirty="0"/>
              <a:t>February 1, 2017</a:t>
            </a:r>
          </a:p>
          <a:p>
            <a:pPr algn="ctr">
              <a:spcBef>
                <a:spcPts val="0"/>
              </a:spcBef>
            </a:pPr>
            <a:r>
              <a:rPr lang="en-US" dirty="0"/>
              <a:t> 2pm ET</a:t>
            </a:r>
          </a:p>
        </p:txBody>
      </p:sp>
      <p:sp>
        <p:nvSpPr>
          <p:cNvPr id="2" name="TextBox 1"/>
          <p:cNvSpPr txBox="1"/>
          <p:nvPr/>
        </p:nvSpPr>
        <p:spPr>
          <a:xfrm>
            <a:off x="5029200" y="2798498"/>
            <a:ext cx="4266639" cy="1754326"/>
          </a:xfrm>
          <a:prstGeom prst="rect">
            <a:avLst/>
          </a:prstGeom>
          <a:noFill/>
        </p:spPr>
        <p:txBody>
          <a:bodyPr wrap="square" rtlCol="0">
            <a:spAutoFit/>
          </a:bodyPr>
          <a:lstStyle/>
          <a:p>
            <a:pPr lvl="0" algn="ctr">
              <a:spcBef>
                <a:spcPct val="20000"/>
              </a:spcBef>
            </a:pPr>
            <a:r>
              <a:rPr lang="en-US" sz="3600" b="1" i="1" dirty="0">
                <a:solidFill>
                  <a:srgbClr val="084A9C"/>
                </a:solidFill>
              </a:rPr>
              <a:t>Measure Conceptualization: Environmental Scan</a:t>
            </a:r>
          </a:p>
        </p:txBody>
      </p:sp>
      <p:sp>
        <p:nvSpPr>
          <p:cNvPr id="7" name="Rectangle 6"/>
          <p:cNvSpPr/>
          <p:nvPr/>
        </p:nvSpPr>
        <p:spPr>
          <a:xfrm>
            <a:off x="5334000" y="303616"/>
            <a:ext cx="2888611" cy="707886"/>
          </a:xfrm>
          <a:prstGeom prst="rect">
            <a:avLst/>
          </a:prstGeom>
        </p:spPr>
        <p:txBody>
          <a:bodyPr wrap="none">
            <a:spAutoFit/>
          </a:bodyPr>
          <a:lstStyle/>
          <a:p>
            <a:r>
              <a:rPr lang="en-US" sz="4000" b="1" i="1" dirty="0">
                <a:solidFill>
                  <a:srgbClr val="084A9C"/>
                </a:solidFill>
              </a:rPr>
              <a:t>Webinar # 6:</a:t>
            </a:r>
          </a:p>
        </p:txBody>
      </p:sp>
    </p:spTree>
    <p:extLst>
      <p:ext uri="{BB962C8B-B14F-4D97-AF65-F5344CB8AC3E}">
        <p14:creationId xmlns:p14="http://schemas.microsoft.com/office/powerpoint/2010/main" val="34865271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447"/>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Conceptualization</a:t>
            </a:r>
          </a:p>
        </p:txBody>
      </p:sp>
      <p:graphicFrame>
        <p:nvGraphicFramePr>
          <p:cNvPr id="7" name="Diagram 6" descr="Measure Conceptualization Diagram" title="Measure Conceptualization Diagram"/>
          <p:cNvGraphicFramePr>
            <a:graphicFrameLocks noChangeAspect="1"/>
          </p:cNvGraphicFramePr>
          <p:nvPr>
            <p:extLst>
              <p:ext uri="{D42A27DB-BD31-4B8C-83A1-F6EECF244321}">
                <p14:modId xmlns:p14="http://schemas.microsoft.com/office/powerpoint/2010/main" val="3793903240"/>
              </p:ext>
            </p:extLst>
          </p:nvPr>
        </p:nvGraphicFramePr>
        <p:xfrm>
          <a:off x="411480" y="1676400"/>
          <a:ext cx="8321040" cy="5547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Arrow: Left 3" descr="Arrow pointing to &quot;Environmental Scan&quot; box in Measure Conceptualization diagram" title="Arrow pointing to &quot;Environmental Scan&quot; box in Measure Conceptualization diagram"/>
          <p:cNvSpPr/>
          <p:nvPr/>
        </p:nvSpPr>
        <p:spPr>
          <a:xfrm>
            <a:off x="1981200" y="5181600"/>
            <a:ext cx="1295400" cy="228600"/>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70727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Environmental Scan</a:t>
            </a:r>
          </a:p>
        </p:txBody>
      </p:sp>
      <p:sp>
        <p:nvSpPr>
          <p:cNvPr id="8" name="Content Placeholder 1"/>
          <p:cNvSpPr txBox="1">
            <a:spLocks/>
          </p:cNvSpPr>
          <p:nvPr/>
        </p:nvSpPr>
        <p:spPr>
          <a:xfrm>
            <a:off x="914400" y="1981200"/>
            <a:ext cx="7924800" cy="4297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dirty="0"/>
              <a:t>Environmental scans are analyses based on surveys and collected information regarding environmental factors that impact the definition and development of quality measures. </a:t>
            </a:r>
          </a:p>
          <a:p>
            <a:pPr marL="0" indent="0">
              <a:buNone/>
            </a:pPr>
            <a:endParaRPr lang="en-US" sz="2800" dirty="0"/>
          </a:p>
          <a:p>
            <a:pPr marL="0" indent="0">
              <a:buNone/>
            </a:pPr>
            <a:r>
              <a:rPr lang="en-US" sz="2800" dirty="0"/>
              <a:t>The findings from environmental scans improve the likelihood of project success.</a:t>
            </a:r>
          </a:p>
          <a:p>
            <a:pPr marL="0" indent="0">
              <a:buFont typeface="Arial" pitchFamily="34" charset="0"/>
              <a:buNone/>
            </a:pPr>
            <a:endParaRPr lang="en-US" sz="2800" dirty="0"/>
          </a:p>
        </p:txBody>
      </p:sp>
      <p:pic>
        <p:nvPicPr>
          <p:cNvPr id="10" name="Picture 9" descr="Bullet point"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 y="2119569"/>
            <a:ext cx="333054" cy="432386"/>
          </a:xfrm>
          <a:prstGeom prst="rect">
            <a:avLst/>
          </a:prstGeom>
        </p:spPr>
      </p:pic>
      <p:pic>
        <p:nvPicPr>
          <p:cNvPr id="11" name="Picture 10" descr="Bullet point"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346" y="4343400"/>
            <a:ext cx="333054" cy="432386"/>
          </a:xfrm>
          <a:prstGeom prst="rect">
            <a:avLst/>
          </a:prstGeom>
        </p:spPr>
      </p:pic>
    </p:spTree>
    <p:extLst>
      <p:ext uri="{BB962C8B-B14F-4D97-AF65-F5344CB8AC3E}">
        <p14:creationId xmlns:p14="http://schemas.microsoft.com/office/powerpoint/2010/main" val="5560185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Environmental Scan Example</a:t>
            </a:r>
          </a:p>
        </p:txBody>
      </p:sp>
      <p:sp>
        <p:nvSpPr>
          <p:cNvPr id="8" name="Content Placeholder 1"/>
          <p:cNvSpPr txBox="1">
            <a:spLocks/>
          </p:cNvSpPr>
          <p:nvPr/>
        </p:nvSpPr>
        <p:spPr>
          <a:xfrm>
            <a:off x="609600" y="1981200"/>
            <a:ext cx="8229600" cy="4297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800" dirty="0"/>
              <a:t>Condition: Infant Mortality</a:t>
            </a:r>
          </a:p>
          <a:p>
            <a:r>
              <a:rPr lang="en-US" sz="2800" dirty="0"/>
              <a:t>Conduct a literature review on infant mortality</a:t>
            </a:r>
          </a:p>
          <a:p>
            <a:pPr lvl="1"/>
            <a:r>
              <a:rPr lang="en-US" sz="2400" dirty="0"/>
              <a:t>Rates</a:t>
            </a:r>
          </a:p>
          <a:p>
            <a:pPr lvl="1"/>
            <a:r>
              <a:rPr lang="en-US" sz="2400" dirty="0"/>
              <a:t>Impact</a:t>
            </a:r>
          </a:p>
          <a:p>
            <a:pPr lvl="1"/>
            <a:r>
              <a:rPr lang="en-US" sz="2400" dirty="0"/>
              <a:t>Cost</a:t>
            </a:r>
          </a:p>
          <a:p>
            <a:pPr lvl="1"/>
            <a:r>
              <a:rPr lang="en-US" sz="2400" dirty="0"/>
              <a:t>Clinical Prevention Methodologies and Recommendations</a:t>
            </a:r>
          </a:p>
          <a:p>
            <a:r>
              <a:rPr lang="en-US" sz="2800" dirty="0"/>
              <a:t>Look for measures currently addressing Infant Mortality</a:t>
            </a:r>
          </a:p>
          <a:p>
            <a:r>
              <a:rPr lang="en-US" sz="2800" dirty="0"/>
              <a:t>Interview infant mortality experts</a:t>
            </a:r>
          </a:p>
          <a:p>
            <a:pPr marL="0" indent="0">
              <a:buNone/>
            </a:pPr>
            <a:endParaRPr lang="en-US" sz="2800" dirty="0"/>
          </a:p>
          <a:p>
            <a:pPr marL="0" indent="0">
              <a:buFont typeface="Arial" pitchFamily="34" charset="0"/>
              <a:buNone/>
            </a:pPr>
            <a:endParaRPr lang="en-US" sz="2800" dirty="0"/>
          </a:p>
        </p:txBody>
      </p:sp>
    </p:spTree>
    <p:extLst>
      <p:ext uri="{BB962C8B-B14F-4D97-AF65-F5344CB8AC3E}">
        <p14:creationId xmlns:p14="http://schemas.microsoft.com/office/powerpoint/2010/main" val="26711438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Six Steps</a:t>
            </a:r>
          </a:p>
        </p:txBody>
      </p:sp>
      <p:graphicFrame>
        <p:nvGraphicFramePr>
          <p:cNvPr id="9" name="Diagram 8" descr="Six steps to Environmental Scans" title="Six steps to Environmental Scans"/>
          <p:cNvGraphicFramePr>
            <a:graphicFrameLocks noChangeAspect="1"/>
          </p:cNvGraphicFramePr>
          <p:nvPr>
            <p:extLst>
              <p:ext uri="{D42A27DB-BD31-4B8C-83A1-F6EECF244321}">
                <p14:modId xmlns:p14="http://schemas.microsoft.com/office/powerpoint/2010/main" val="3885552512"/>
              </p:ext>
            </p:extLst>
          </p:nvPr>
        </p:nvGraphicFramePr>
        <p:xfrm>
          <a:off x="685800" y="1917805"/>
          <a:ext cx="7940040" cy="469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descr="Source: CMS Blueprint 12.0 May 2016" title="Source: CMS Blueprint 12.0 May 2016"/>
          <p:cNvPicPr>
            <a:picLocks noChangeAspect="1"/>
          </p:cNvPicPr>
          <p:nvPr/>
        </p:nvPicPr>
        <p:blipFill>
          <a:blip r:embed="rId8"/>
          <a:stretch>
            <a:fillRect/>
          </a:stretch>
        </p:blipFill>
        <p:spPr>
          <a:xfrm>
            <a:off x="228600" y="6611725"/>
            <a:ext cx="2895851" cy="323116"/>
          </a:xfrm>
          <a:prstGeom prst="rect">
            <a:avLst/>
          </a:prstGeom>
        </p:spPr>
      </p:pic>
    </p:spTree>
    <p:extLst>
      <p:ext uri="{BB962C8B-B14F-4D97-AF65-F5344CB8AC3E}">
        <p14:creationId xmlns:p14="http://schemas.microsoft.com/office/powerpoint/2010/main" val="276478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1</a:t>
            </a:r>
          </a:p>
        </p:txBody>
      </p:sp>
      <p:graphicFrame>
        <p:nvGraphicFramePr>
          <p:cNvPr id="9" name="Diagram 8" descr="Step 1: Frame a series of unambiguous, structured questions &#10;" title="Step 1: Frame a series of unambiguous, structured questions "/>
          <p:cNvGraphicFramePr>
            <a:graphicFrameLocks noChangeAspect="1"/>
          </p:cNvGraphicFramePr>
          <p:nvPr>
            <p:extLst>
              <p:ext uri="{D42A27DB-BD31-4B8C-83A1-F6EECF244321}">
                <p14:modId xmlns:p14="http://schemas.microsoft.com/office/powerpoint/2010/main" val="761397350"/>
              </p:ext>
            </p:extLst>
          </p:nvPr>
        </p:nvGraphicFramePr>
        <p:xfrm>
          <a:off x="304800" y="1978089"/>
          <a:ext cx="8534400" cy="10460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1143000" y="3505200"/>
            <a:ext cx="5943600" cy="1569660"/>
          </a:xfrm>
          <a:prstGeom prst="rect">
            <a:avLst/>
          </a:prstGeom>
        </p:spPr>
        <p:txBody>
          <a:bodyPr wrap="square">
            <a:spAutoFit/>
          </a:bodyPr>
          <a:lstStyle/>
          <a:p>
            <a:pPr marL="285750" indent="-285750">
              <a:buFont typeface="Arial" panose="020B0604020202020204" pitchFamily="34" charset="0"/>
              <a:buChar char="•"/>
            </a:pPr>
            <a:r>
              <a:rPr lang="en-US" sz="3200" dirty="0"/>
              <a:t>Unambiguous structure</a:t>
            </a:r>
          </a:p>
          <a:p>
            <a:pPr marL="285750" indent="-285750">
              <a:buFont typeface="Arial" panose="020B0604020202020204" pitchFamily="34" charset="0"/>
              <a:buChar char="•"/>
            </a:pPr>
            <a:r>
              <a:rPr lang="en-US" sz="3200" dirty="0"/>
              <a:t>Specific problem set  </a:t>
            </a:r>
          </a:p>
          <a:p>
            <a:pPr marL="285750" indent="-285750">
              <a:buFont typeface="Arial" panose="020B0604020202020204" pitchFamily="34" charset="0"/>
              <a:buChar char="•"/>
            </a:pPr>
            <a:r>
              <a:rPr lang="en-US" sz="3200" dirty="0"/>
              <a:t>Focused search terms</a:t>
            </a:r>
          </a:p>
        </p:txBody>
      </p:sp>
      <p:pic>
        <p:nvPicPr>
          <p:cNvPr id="8" name="Picture 7" descr="Source: CMS Blueprint 12.0 May 2016" title="Source: CMS Blueprint 12.0 May 2016"/>
          <p:cNvPicPr>
            <a:picLocks noChangeAspect="1"/>
          </p:cNvPicPr>
          <p:nvPr/>
        </p:nvPicPr>
        <p:blipFill>
          <a:blip r:embed="rId8"/>
          <a:stretch>
            <a:fillRect/>
          </a:stretch>
        </p:blipFill>
        <p:spPr>
          <a:xfrm>
            <a:off x="152400" y="6490218"/>
            <a:ext cx="2895851" cy="323116"/>
          </a:xfrm>
          <a:prstGeom prst="rect">
            <a:avLst/>
          </a:prstGeom>
        </p:spPr>
      </p:pic>
    </p:spTree>
    <p:extLst>
      <p:ext uri="{BB962C8B-B14F-4D97-AF65-F5344CB8AC3E}">
        <p14:creationId xmlns:p14="http://schemas.microsoft.com/office/powerpoint/2010/main" val="1625570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1: Example</a:t>
            </a:r>
          </a:p>
        </p:txBody>
      </p:sp>
      <p:graphicFrame>
        <p:nvGraphicFramePr>
          <p:cNvPr id="9" name="Diagram 8" descr="Step 1: Frame a series of unambiguous, structured questions" title="Step 1: Frame a series of unambiguous, structured questions"/>
          <p:cNvGraphicFramePr>
            <a:graphicFrameLocks noChangeAspect="1"/>
          </p:cNvGraphicFramePr>
          <p:nvPr>
            <p:extLst>
              <p:ext uri="{D42A27DB-BD31-4B8C-83A1-F6EECF244321}">
                <p14:modId xmlns:p14="http://schemas.microsoft.com/office/powerpoint/2010/main" val="1965318880"/>
              </p:ext>
            </p:extLst>
          </p:nvPr>
        </p:nvGraphicFramePr>
        <p:xfrm>
          <a:off x="304800" y="1940120"/>
          <a:ext cx="8534400" cy="9857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descr="Step 1: Frame a series of unambiguous, structured questions &#10;" title="Step 1: Frame a series of unambiguous, structured questions "/>
          <p:cNvSpPr/>
          <p:nvPr/>
        </p:nvSpPr>
        <p:spPr>
          <a:xfrm>
            <a:off x="609600" y="3164681"/>
            <a:ext cx="8382000" cy="3416320"/>
          </a:xfrm>
          <a:prstGeom prst="rect">
            <a:avLst/>
          </a:prstGeom>
        </p:spPr>
        <p:txBody>
          <a:bodyPr wrap="square">
            <a:spAutoFit/>
          </a:bodyPr>
          <a:lstStyle/>
          <a:p>
            <a:pPr marL="342900" indent="-342900">
              <a:buFont typeface="+mj-lt"/>
              <a:buAutoNum type="arabicPeriod"/>
            </a:pPr>
            <a:r>
              <a:rPr lang="en-US" dirty="0"/>
              <a:t>What population are we talking about? </a:t>
            </a:r>
          </a:p>
          <a:p>
            <a:pPr marL="342900" indent="-342900">
              <a:buFont typeface="+mj-lt"/>
              <a:buAutoNum type="arabicPeriod"/>
            </a:pPr>
            <a:r>
              <a:rPr lang="en-US" dirty="0"/>
              <a:t>How is the population defined? </a:t>
            </a:r>
          </a:p>
          <a:p>
            <a:pPr marL="342900" indent="-342900">
              <a:buFont typeface="+mj-lt"/>
              <a:buAutoNum type="arabicPeriod"/>
            </a:pPr>
            <a:r>
              <a:rPr lang="en-US" dirty="0"/>
              <a:t>How large is the population?</a:t>
            </a:r>
          </a:p>
          <a:p>
            <a:pPr marL="342900" indent="-342900">
              <a:buFont typeface="+mj-lt"/>
              <a:buAutoNum type="arabicPeriod"/>
            </a:pPr>
            <a:r>
              <a:rPr lang="en-US" dirty="0"/>
              <a:t>What are the most significant health outcomes for this population?  </a:t>
            </a:r>
          </a:p>
          <a:p>
            <a:pPr marL="342900" indent="-342900">
              <a:buFont typeface="+mj-lt"/>
              <a:buAutoNum type="arabicPeriod"/>
            </a:pPr>
            <a:r>
              <a:rPr lang="en-US" dirty="0"/>
              <a:t>What are the behaviors that we are trying to incentivize that might improve these outcomes (i.e. the quality construct)?  </a:t>
            </a:r>
          </a:p>
          <a:p>
            <a:pPr marL="342900" indent="-342900">
              <a:buFont typeface="+mj-lt"/>
              <a:buAutoNum type="arabicPeriod"/>
            </a:pPr>
            <a:r>
              <a:rPr lang="en-US" dirty="0"/>
              <a:t>Who are we trying to incentivize to change their behavior?  </a:t>
            </a:r>
          </a:p>
          <a:p>
            <a:pPr marL="342900" indent="-342900">
              <a:buFont typeface="+mj-lt"/>
              <a:buAutoNum type="arabicPeriod"/>
            </a:pPr>
            <a:r>
              <a:rPr lang="en-US" dirty="0"/>
              <a:t>What would be the anticipated consequence of measuring either the outcomes or the behavior?   </a:t>
            </a:r>
          </a:p>
          <a:p>
            <a:pPr marL="342900" indent="-342900">
              <a:buFont typeface="+mj-lt"/>
              <a:buAutoNum type="arabicPeriod"/>
            </a:pPr>
            <a:r>
              <a:rPr lang="en-US" dirty="0"/>
              <a:t>If all the poor performing clinicians became good performing (or all the patients of poor performing became patients of good performing) what would be the impact on outcomes, costs and utilization?   In other words what is the performance gap?</a:t>
            </a:r>
          </a:p>
        </p:txBody>
      </p:sp>
    </p:spTree>
    <p:extLst>
      <p:ext uri="{BB962C8B-B14F-4D97-AF65-F5344CB8AC3E}">
        <p14:creationId xmlns:p14="http://schemas.microsoft.com/office/powerpoint/2010/main" val="4068452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1: Example</a:t>
            </a:r>
          </a:p>
        </p:txBody>
      </p:sp>
      <p:graphicFrame>
        <p:nvGraphicFramePr>
          <p:cNvPr id="9" name="Diagram 8" descr="Step 1: Frame a series of unambiguous, structured questions &#10;" title="Step 1: Frame a series of unambiguous, structured questions "/>
          <p:cNvGraphicFramePr>
            <a:graphicFrameLocks noChangeAspect="1"/>
          </p:cNvGraphicFramePr>
          <p:nvPr>
            <p:extLst>
              <p:ext uri="{D42A27DB-BD31-4B8C-83A1-F6EECF244321}">
                <p14:modId xmlns:p14="http://schemas.microsoft.com/office/powerpoint/2010/main" val="180690196"/>
              </p:ext>
            </p:extLst>
          </p:nvPr>
        </p:nvGraphicFramePr>
        <p:xfrm>
          <a:off x="457200" y="1917805"/>
          <a:ext cx="8534400" cy="10460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609600" y="3164681"/>
            <a:ext cx="8382000" cy="3139321"/>
          </a:xfrm>
          <a:prstGeom prst="rect">
            <a:avLst/>
          </a:prstGeom>
        </p:spPr>
        <p:txBody>
          <a:bodyPr wrap="square">
            <a:spAutoFit/>
          </a:bodyPr>
          <a:lstStyle/>
          <a:p>
            <a:pPr marL="342900" indent="-342900">
              <a:buFont typeface="+mj-lt"/>
              <a:buAutoNum type="arabicPeriod"/>
            </a:pPr>
            <a:r>
              <a:rPr lang="en-US" dirty="0"/>
              <a:t>What are the behaviors that we are trying to incentivize that might improve these outcomes (i.e. the quality construct)?  </a:t>
            </a:r>
          </a:p>
          <a:p>
            <a:pPr marL="800100" lvl="1" indent="-342900">
              <a:buFont typeface="Arial" panose="020B0604020202020204" pitchFamily="34" charset="0"/>
              <a:buChar char="•"/>
            </a:pPr>
            <a:r>
              <a:rPr lang="en-US" dirty="0"/>
              <a:t>Increase screening for safe sleep environments</a:t>
            </a:r>
          </a:p>
          <a:p>
            <a:pPr lvl="1"/>
            <a:endParaRPr lang="en-US" dirty="0"/>
          </a:p>
          <a:p>
            <a:pPr marL="342900" indent="-342900">
              <a:buFont typeface="+mj-lt"/>
              <a:buAutoNum type="arabicPeriod"/>
            </a:pPr>
            <a:r>
              <a:rPr lang="en-US" dirty="0"/>
              <a:t>Who are we trying to incentivize to change their behavior?  </a:t>
            </a:r>
          </a:p>
          <a:p>
            <a:pPr marL="800100" lvl="1" indent="-342900">
              <a:buFont typeface="Arial" panose="020B0604020202020204" pitchFamily="34" charset="0"/>
              <a:buChar char="•"/>
            </a:pPr>
            <a:r>
              <a:rPr lang="en-US" dirty="0"/>
              <a:t>Pediatricians</a:t>
            </a:r>
          </a:p>
          <a:p>
            <a:pPr lvl="1"/>
            <a:endParaRPr lang="en-US" dirty="0"/>
          </a:p>
          <a:p>
            <a:pPr marL="342900" indent="-342900">
              <a:buFont typeface="+mj-lt"/>
              <a:buAutoNum type="arabicPeriod"/>
            </a:pPr>
            <a:r>
              <a:rPr lang="en-US" dirty="0"/>
              <a:t>What would be the anticipated consequence of measuring either the outcomes or the behavior?   </a:t>
            </a:r>
          </a:p>
          <a:p>
            <a:pPr marL="800100" lvl="1" indent="-342900">
              <a:buFont typeface="Arial" panose="020B0604020202020204" pitchFamily="34" charset="0"/>
              <a:buChar char="•"/>
            </a:pPr>
            <a:r>
              <a:rPr lang="en-US" dirty="0"/>
              <a:t>Increased screening</a:t>
            </a:r>
          </a:p>
          <a:p>
            <a:pPr marL="800100" lvl="1" indent="-342900">
              <a:buFont typeface="Arial" panose="020B0604020202020204" pitchFamily="34" charset="0"/>
              <a:buChar char="•"/>
            </a:pPr>
            <a:r>
              <a:rPr lang="en-US" dirty="0"/>
              <a:t>Decreased infant mortality</a:t>
            </a:r>
          </a:p>
        </p:txBody>
      </p:sp>
    </p:spTree>
    <p:extLst>
      <p:ext uri="{BB962C8B-B14F-4D97-AF65-F5344CB8AC3E}">
        <p14:creationId xmlns:p14="http://schemas.microsoft.com/office/powerpoint/2010/main" val="1161065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2</a:t>
            </a:r>
          </a:p>
        </p:txBody>
      </p:sp>
      <p:graphicFrame>
        <p:nvGraphicFramePr>
          <p:cNvPr id="9" name="Diagram 8" descr="Step 2: Determine the relevant databases and search engines; keywords and phrases; search criteria; and domain experts" title="Step 2: Determine the relevant databases and search engines; keywords and phrases; search criteria; and domain experts"/>
          <p:cNvGraphicFramePr>
            <a:graphicFrameLocks noChangeAspect="1"/>
          </p:cNvGraphicFramePr>
          <p:nvPr>
            <p:extLst>
              <p:ext uri="{D42A27DB-BD31-4B8C-83A1-F6EECF244321}">
                <p14:modId xmlns:p14="http://schemas.microsoft.com/office/powerpoint/2010/main" val="2348621221"/>
              </p:ext>
            </p:extLst>
          </p:nvPr>
        </p:nvGraphicFramePr>
        <p:xfrm>
          <a:off x="304799" y="1917805"/>
          <a:ext cx="8514519" cy="11301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 Placeholder 3"/>
          <p:cNvSpPr txBox="1">
            <a:spLocks/>
          </p:cNvSpPr>
          <p:nvPr/>
        </p:nvSpPr>
        <p:spPr>
          <a:xfrm>
            <a:off x="762000" y="2712406"/>
            <a:ext cx="8057319" cy="384313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solidFill>
                  <a:schemeClr val="tx1"/>
                </a:solidFill>
              </a:rPr>
              <a:t>Databases </a:t>
            </a:r>
          </a:p>
          <a:p>
            <a:pPr marL="457200" indent="-457200">
              <a:buFont typeface="Arial" panose="020B0604020202020204" pitchFamily="34" charset="0"/>
              <a:buChar char="•"/>
            </a:pPr>
            <a:r>
              <a:rPr lang="en-US" sz="2800" dirty="0">
                <a:solidFill>
                  <a:schemeClr val="tx1"/>
                </a:solidFill>
              </a:rPr>
              <a:t>Search engines</a:t>
            </a:r>
          </a:p>
          <a:p>
            <a:pPr marL="457200" indent="-457200">
              <a:buFont typeface="Arial" panose="020B0604020202020204" pitchFamily="34" charset="0"/>
              <a:buChar char="•"/>
            </a:pPr>
            <a:r>
              <a:rPr lang="en-US" sz="2800" dirty="0">
                <a:solidFill>
                  <a:schemeClr val="tx1"/>
                </a:solidFill>
              </a:rPr>
              <a:t>Keywords and phrases</a:t>
            </a:r>
          </a:p>
          <a:p>
            <a:pPr marL="457200" indent="-457200">
              <a:buFont typeface="Arial" panose="020B0604020202020204" pitchFamily="34" charset="0"/>
              <a:buChar char="•"/>
            </a:pPr>
            <a:r>
              <a:rPr lang="en-US" sz="2800" dirty="0">
                <a:solidFill>
                  <a:schemeClr val="tx1"/>
                </a:solidFill>
              </a:rPr>
              <a:t>Inclusion and exclusion criteria</a:t>
            </a:r>
          </a:p>
          <a:p>
            <a:pPr marL="457200" indent="-457200">
              <a:buFont typeface="Arial" panose="020B0604020202020204" pitchFamily="34" charset="0"/>
              <a:buChar char="•"/>
            </a:pPr>
            <a:r>
              <a:rPr lang="en-US" sz="2800" dirty="0">
                <a:solidFill>
                  <a:schemeClr val="tx1"/>
                </a:solidFill>
              </a:rPr>
              <a:t>Domain experts </a:t>
            </a:r>
          </a:p>
          <a:p>
            <a:endParaRPr lang="en-US" dirty="0">
              <a:solidFill>
                <a:schemeClr val="tx1"/>
              </a:solidFill>
            </a:endParaRPr>
          </a:p>
        </p:txBody>
      </p:sp>
      <p:pic>
        <p:nvPicPr>
          <p:cNvPr id="8" name="Picture 7" descr="Source: CMS Blueprint 12.0 May 2016" title="Source: CMS Blueprint 12.0 May 2016"/>
          <p:cNvPicPr>
            <a:picLocks noChangeAspect="1"/>
          </p:cNvPicPr>
          <p:nvPr/>
        </p:nvPicPr>
        <p:blipFill>
          <a:blip r:embed="rId8"/>
          <a:stretch>
            <a:fillRect/>
          </a:stretch>
        </p:blipFill>
        <p:spPr>
          <a:xfrm>
            <a:off x="286871" y="6338363"/>
            <a:ext cx="2895851" cy="323116"/>
          </a:xfrm>
          <a:prstGeom prst="rect">
            <a:avLst/>
          </a:prstGeom>
        </p:spPr>
      </p:pic>
    </p:spTree>
    <p:extLst>
      <p:ext uri="{BB962C8B-B14F-4D97-AF65-F5344CB8AC3E}">
        <p14:creationId xmlns:p14="http://schemas.microsoft.com/office/powerpoint/2010/main" val="2365329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3</a:t>
            </a:r>
          </a:p>
        </p:txBody>
      </p:sp>
      <p:graphicFrame>
        <p:nvGraphicFramePr>
          <p:cNvPr id="9" name="Diagram 8" descr="Step 3: Assess the literature using qualitative techniques and quantitative metrics" title="Step 3: Assess the literature using qualitative techniques and quantitative metrics"/>
          <p:cNvGraphicFramePr>
            <a:graphicFrameLocks noChangeAspect="1"/>
          </p:cNvGraphicFramePr>
          <p:nvPr>
            <p:extLst>
              <p:ext uri="{D42A27DB-BD31-4B8C-83A1-F6EECF244321}">
                <p14:modId xmlns:p14="http://schemas.microsoft.com/office/powerpoint/2010/main" val="2698145269"/>
              </p:ext>
            </p:extLst>
          </p:nvPr>
        </p:nvGraphicFramePr>
        <p:xfrm>
          <a:off x="380999" y="1917805"/>
          <a:ext cx="8534401"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 Placeholder 2"/>
          <p:cNvSpPr txBox="1">
            <a:spLocks/>
          </p:cNvSpPr>
          <p:nvPr/>
        </p:nvSpPr>
        <p:spPr>
          <a:xfrm>
            <a:off x="561976" y="3188324"/>
            <a:ext cx="4543423" cy="351727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400" dirty="0"/>
              <a:t>Population</a:t>
            </a:r>
          </a:p>
          <a:p>
            <a:pPr lvl="1"/>
            <a:r>
              <a:rPr lang="en-US" sz="2400" dirty="0"/>
              <a:t>Condition</a:t>
            </a:r>
          </a:p>
          <a:p>
            <a:pPr lvl="1"/>
            <a:r>
              <a:rPr lang="en-US" sz="2400" dirty="0"/>
              <a:t>Process of care</a:t>
            </a:r>
          </a:p>
          <a:p>
            <a:pPr lvl="1"/>
            <a:r>
              <a:rPr lang="en-US" sz="2400" dirty="0"/>
              <a:t>Intermediate outcome</a:t>
            </a:r>
          </a:p>
          <a:p>
            <a:pPr lvl="1"/>
            <a:r>
              <a:rPr lang="en-US" sz="2400" dirty="0"/>
              <a:t>Complications </a:t>
            </a:r>
          </a:p>
          <a:p>
            <a:pPr lvl="1"/>
            <a:r>
              <a:rPr lang="en-US" sz="2400" dirty="0"/>
              <a:t>Unintended consequences (system harms)</a:t>
            </a:r>
          </a:p>
          <a:p>
            <a:pPr lvl="1"/>
            <a:endParaRPr lang="en-US" sz="2600" dirty="0"/>
          </a:p>
        </p:txBody>
      </p:sp>
      <p:sp>
        <p:nvSpPr>
          <p:cNvPr id="8" name="Text Placeholder 2"/>
          <p:cNvSpPr txBox="1">
            <a:spLocks/>
          </p:cNvSpPr>
          <p:nvPr/>
        </p:nvSpPr>
        <p:spPr>
          <a:xfrm>
            <a:off x="4572000" y="3219700"/>
            <a:ext cx="4343401" cy="138112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en-US" sz="2400" dirty="0"/>
              <a:t>Cost and saving from implementing the process</a:t>
            </a:r>
          </a:p>
          <a:p>
            <a:pPr lvl="1"/>
            <a:r>
              <a:rPr lang="en-US" sz="2400" dirty="0"/>
              <a:t>Current performance of process or intermediate outcome</a:t>
            </a:r>
          </a:p>
          <a:p>
            <a:pPr lvl="1"/>
            <a:r>
              <a:rPr lang="en-US" sz="2400" dirty="0"/>
              <a:t>Size of improvement that is reasonable to anticipate</a:t>
            </a:r>
          </a:p>
        </p:txBody>
      </p:sp>
      <p:pic>
        <p:nvPicPr>
          <p:cNvPr id="10" name="Picture 9" descr="Source: CMS Blueprint 12.0 May 2016" title="Source: CMS Blueprint 12.0 May 2016"/>
          <p:cNvPicPr>
            <a:picLocks noChangeAspect="1"/>
          </p:cNvPicPr>
          <p:nvPr/>
        </p:nvPicPr>
        <p:blipFill>
          <a:blip r:embed="rId8"/>
          <a:stretch>
            <a:fillRect/>
          </a:stretch>
        </p:blipFill>
        <p:spPr>
          <a:xfrm>
            <a:off x="228600" y="6382484"/>
            <a:ext cx="2895851" cy="323116"/>
          </a:xfrm>
          <a:prstGeom prst="rect">
            <a:avLst/>
          </a:prstGeom>
        </p:spPr>
      </p:pic>
    </p:spTree>
    <p:extLst>
      <p:ext uri="{BB962C8B-B14F-4D97-AF65-F5344CB8AC3E}">
        <p14:creationId xmlns:p14="http://schemas.microsoft.com/office/powerpoint/2010/main" val="1151446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3a: Assess Clinical Practice Guidelines</a:t>
            </a:r>
          </a:p>
        </p:txBody>
      </p:sp>
      <p:graphicFrame>
        <p:nvGraphicFramePr>
          <p:cNvPr id="9" name="Diagram 8" descr="Step 3: Assess the literature using qualitative techniques and quantitative metrics" title="Step 3: Assess the literature using qualitative techniques and quantitative metrics"/>
          <p:cNvGraphicFramePr>
            <a:graphicFrameLocks noChangeAspect="1"/>
          </p:cNvGraphicFramePr>
          <p:nvPr>
            <p:extLst>
              <p:ext uri="{D42A27DB-BD31-4B8C-83A1-F6EECF244321}">
                <p14:modId xmlns:p14="http://schemas.microsoft.com/office/powerpoint/2010/main" val="2370054372"/>
              </p:ext>
            </p:extLst>
          </p:nvPr>
        </p:nvGraphicFramePr>
        <p:xfrm>
          <a:off x="380999" y="1917805"/>
          <a:ext cx="8381999"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descr="Source: CMS Blueprint 12.0 May 2016" title="Source: CMS Blueprint 12.0 May 2016"/>
          <p:cNvPicPr>
            <a:picLocks noChangeAspect="1"/>
          </p:cNvPicPr>
          <p:nvPr/>
        </p:nvPicPr>
        <p:blipFill>
          <a:blip r:embed="rId8"/>
          <a:stretch>
            <a:fillRect/>
          </a:stretch>
        </p:blipFill>
        <p:spPr>
          <a:xfrm>
            <a:off x="228600" y="6382484"/>
            <a:ext cx="2895851" cy="323116"/>
          </a:xfrm>
          <a:prstGeom prst="rect">
            <a:avLst/>
          </a:prstGeom>
        </p:spPr>
      </p:pic>
      <p:sp>
        <p:nvSpPr>
          <p:cNvPr id="12" name="Text Placeholder 2"/>
          <p:cNvSpPr txBox="1">
            <a:spLocks/>
          </p:cNvSpPr>
          <p:nvPr/>
        </p:nvSpPr>
        <p:spPr>
          <a:xfrm>
            <a:off x="533400" y="3188324"/>
            <a:ext cx="8229599" cy="299272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Most recent guidelines available (last 5 years)</a:t>
            </a:r>
          </a:p>
          <a:p>
            <a:r>
              <a:rPr lang="en-US" sz="2400" dirty="0"/>
              <a:t>Guidelines by American national physician organizations or federal agencies preferred</a:t>
            </a:r>
          </a:p>
          <a:p>
            <a:r>
              <a:rPr lang="en-US" sz="2400" dirty="0"/>
              <a:t>Document criteria used to assess the quality of the guidelines</a:t>
            </a:r>
          </a:p>
          <a:p>
            <a:r>
              <a:rPr lang="en-US" sz="2400" dirty="0"/>
              <a:t>When multiple guidelines exists for a topic, review the guidelines for consistency of recommendation, document rationale for selecting one over another</a:t>
            </a:r>
          </a:p>
        </p:txBody>
      </p:sp>
    </p:spTree>
    <p:extLst>
      <p:ext uri="{BB962C8B-B14F-4D97-AF65-F5344CB8AC3E}">
        <p14:creationId xmlns:p14="http://schemas.microsoft.com/office/powerpoint/2010/main" val="744612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Vision and Goals: </a:t>
            </a:r>
            <a:r>
              <a:rPr lang="en-US" sz="4000" dirty="0">
                <a:solidFill>
                  <a:prstClr val="white"/>
                </a:solidFill>
              </a:rPr>
              <a:t>Webinar Series</a:t>
            </a:r>
            <a:endParaRPr lang="en-US" sz="4000" dirty="0"/>
          </a:p>
        </p:txBody>
      </p:sp>
      <p:sp>
        <p:nvSpPr>
          <p:cNvPr id="4" name="Content Placeholder 3"/>
          <p:cNvSpPr txBox="1">
            <a:spLocks noGrp="1"/>
          </p:cNvSpPr>
          <p:nvPr>
            <p:ph idx="1"/>
          </p:nvPr>
        </p:nvSpPr>
        <p:spPr>
          <a:xfrm>
            <a:off x="23734" y="1701281"/>
            <a:ext cx="8967866" cy="2197525"/>
          </a:xfrm>
          <a:prstGeom prst="rect">
            <a:avLst/>
          </a:prstGeom>
          <a:noFill/>
        </p:spPr>
        <p:txBody>
          <a:bodyPr wrap="square" rtlCol="0">
            <a:spAutoFit/>
          </a:bodyPr>
          <a:lstStyle/>
          <a:p>
            <a:r>
              <a:rPr lang="en-US" sz="2400" dirty="0"/>
              <a:t>An ongoing process to engage clinical specialty societies and patient advocacy groups in quality measure development. </a:t>
            </a:r>
          </a:p>
          <a:p>
            <a:r>
              <a:rPr lang="en-US" sz="2400" dirty="0"/>
              <a:t>Elicit feedback that will help CMS design toolkits and enduring materials designed specifically for specialty societies and patient advocacy groups interested in measure development. </a:t>
            </a:r>
          </a:p>
          <a:p>
            <a:pPr marL="0" indent="0" algn="ctr">
              <a:buNone/>
            </a:pPr>
            <a:endParaRPr lang="en-US" sz="1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Rectangle 5"/>
          <p:cNvSpPr/>
          <p:nvPr/>
        </p:nvSpPr>
        <p:spPr>
          <a:xfrm>
            <a:off x="469067" y="3898806"/>
            <a:ext cx="8205866" cy="3342453"/>
          </a:xfrm>
          <a:prstGeom prst="rect">
            <a:avLst/>
          </a:prstGeom>
        </p:spPr>
        <p:txBody>
          <a:bodyPr wrap="square" numCol="2">
            <a:spAutoFit/>
          </a:bodyPr>
          <a:lstStyle/>
          <a:p>
            <a:pPr lvl="1">
              <a:buFont typeface="Wingdings" panose="05000000000000000000" pitchFamily="2" charset="2"/>
              <a:buChar char="ü"/>
            </a:pPr>
            <a:r>
              <a:rPr lang="en-US" sz="2400" dirty="0"/>
              <a:t>Education </a:t>
            </a:r>
          </a:p>
          <a:p>
            <a:pPr lvl="1">
              <a:buFont typeface="Wingdings" panose="05000000000000000000" pitchFamily="2" charset="2"/>
              <a:buChar char="ü"/>
            </a:pPr>
            <a:r>
              <a:rPr lang="en-US" sz="2400" dirty="0"/>
              <a:t>Outreach</a:t>
            </a:r>
          </a:p>
          <a:p>
            <a:pPr lvl="1">
              <a:buFont typeface="Wingdings" panose="05000000000000000000" pitchFamily="2" charset="2"/>
              <a:buChar char="ü"/>
            </a:pPr>
            <a:r>
              <a:rPr lang="en-US" sz="2400" dirty="0"/>
              <a:t> Frequent Communication</a:t>
            </a:r>
          </a:p>
          <a:p>
            <a:pPr lvl="1">
              <a:buFont typeface="Wingdings" panose="05000000000000000000" pitchFamily="2" charset="2"/>
              <a:buChar char="ü"/>
            </a:pPr>
            <a:r>
              <a:rPr lang="en-US" sz="2400" dirty="0"/>
              <a:t>Enduring Materials</a:t>
            </a: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Dedicated Websites</a:t>
            </a:r>
          </a:p>
          <a:p>
            <a:pPr marL="742950" lvl="1" indent="-285750">
              <a:spcBef>
                <a:spcPct val="20000"/>
              </a:spcBef>
              <a:buFont typeface="Wingdings" panose="05000000000000000000" pitchFamily="2" charset="2"/>
              <a:buChar char="ü"/>
            </a:pPr>
            <a:endParaRPr lang="en-US" sz="2400" dirty="0">
              <a:solidFill>
                <a:prstClr val="black"/>
              </a:solidFill>
            </a:endParaRPr>
          </a:p>
          <a:p>
            <a:pPr marL="742950" lvl="1" indent="-285750">
              <a:spcBef>
                <a:spcPct val="20000"/>
              </a:spcBef>
              <a:buFont typeface="Wingdings" panose="05000000000000000000" pitchFamily="2" charset="2"/>
              <a:buChar char="ü"/>
            </a:pPr>
            <a:endParaRPr lang="en-US" sz="2400" dirty="0">
              <a:solidFill>
                <a:prstClr val="black"/>
              </a:solidFill>
            </a:endParaRPr>
          </a:p>
          <a:p>
            <a:pPr lvl="1">
              <a:spcBef>
                <a:spcPct val="20000"/>
              </a:spcBef>
            </a:pPr>
            <a:endParaRPr lang="en-US" sz="2400" dirty="0">
              <a:solidFill>
                <a:prstClr val="black"/>
              </a:solidFill>
            </a:endParaRPr>
          </a:p>
          <a:p>
            <a:pPr marL="742950" lvl="1" indent="-285750">
              <a:spcBef>
                <a:spcPct val="20000"/>
              </a:spcBef>
              <a:buFont typeface="Wingdings" panose="05000000000000000000" pitchFamily="2" charset="2"/>
              <a:buChar char="ü"/>
            </a:pPr>
            <a:r>
              <a:rPr lang="en-US" sz="2400" dirty="0">
                <a:solidFill>
                  <a:prstClr val="black"/>
                </a:solidFill>
              </a:rPr>
              <a:t>Measure Development Roadmaps</a:t>
            </a:r>
          </a:p>
          <a:p>
            <a:pPr marL="742950" lvl="1" indent="-285750">
              <a:spcBef>
                <a:spcPct val="20000"/>
              </a:spcBef>
              <a:buFont typeface="Wingdings" panose="05000000000000000000" pitchFamily="2" charset="2"/>
              <a:buChar char="ü"/>
            </a:pPr>
            <a:r>
              <a:rPr lang="en-US" sz="2400" dirty="0">
                <a:solidFill>
                  <a:prstClr val="black"/>
                </a:solidFill>
              </a:rPr>
              <a:t>Targeted Newsletters and Communication</a:t>
            </a:r>
          </a:p>
          <a:p>
            <a:pPr marL="742950" lvl="1" indent="-285750">
              <a:spcBef>
                <a:spcPct val="20000"/>
              </a:spcBef>
              <a:buFont typeface="Wingdings" panose="05000000000000000000" pitchFamily="2" charset="2"/>
              <a:buChar char="ü"/>
            </a:pPr>
            <a:r>
              <a:rPr lang="en-US" sz="2400" dirty="0"/>
              <a:t>Showcase Opportunities</a:t>
            </a:r>
            <a:endParaRPr lang="en-US" dirty="0"/>
          </a:p>
        </p:txBody>
      </p:sp>
    </p:spTree>
    <p:extLst>
      <p:ext uri="{BB962C8B-B14F-4D97-AF65-F5344CB8AC3E}">
        <p14:creationId xmlns:p14="http://schemas.microsoft.com/office/powerpoint/2010/main" val="2992302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3b: Assess Existing Measures</a:t>
            </a:r>
          </a:p>
        </p:txBody>
      </p:sp>
      <p:graphicFrame>
        <p:nvGraphicFramePr>
          <p:cNvPr id="9" name="Diagram 8" descr="Step 3: Assess the literature using qualitative techniques and quantitative metrics" title="Step 3: Assess the literature using qualitative techniques and quantitative metrics"/>
          <p:cNvGraphicFramePr>
            <a:graphicFrameLocks noChangeAspect="1"/>
          </p:cNvGraphicFramePr>
          <p:nvPr>
            <p:extLst>
              <p:ext uri="{D42A27DB-BD31-4B8C-83A1-F6EECF244321}">
                <p14:modId xmlns:p14="http://schemas.microsoft.com/office/powerpoint/2010/main" val="4273714724"/>
              </p:ext>
            </p:extLst>
          </p:nvPr>
        </p:nvGraphicFramePr>
        <p:xfrm>
          <a:off x="381000" y="1917805"/>
          <a:ext cx="8534400"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descr="Source: CMS Blueprint 12.0 May 2016" title="Source: CMS Blueprint 12.0 May 2016"/>
          <p:cNvPicPr>
            <a:picLocks noChangeAspect="1"/>
          </p:cNvPicPr>
          <p:nvPr/>
        </p:nvPicPr>
        <p:blipFill>
          <a:blip r:embed="rId8"/>
          <a:stretch>
            <a:fillRect/>
          </a:stretch>
        </p:blipFill>
        <p:spPr>
          <a:xfrm>
            <a:off x="228600" y="6382484"/>
            <a:ext cx="2895851" cy="323116"/>
          </a:xfrm>
          <a:prstGeom prst="rect">
            <a:avLst/>
          </a:prstGeom>
        </p:spPr>
      </p:pic>
      <p:sp>
        <p:nvSpPr>
          <p:cNvPr id="11" name="Text Placeholder 2"/>
          <p:cNvSpPr txBox="1">
            <a:spLocks/>
          </p:cNvSpPr>
          <p:nvPr/>
        </p:nvSpPr>
        <p:spPr>
          <a:xfrm>
            <a:off x="457200" y="3183284"/>
            <a:ext cx="8229599" cy="29877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400" dirty="0"/>
              <a:t>Focus of existing and related measures</a:t>
            </a:r>
          </a:p>
          <a:p>
            <a:pPr lvl="1"/>
            <a:r>
              <a:rPr lang="en-US" sz="2400" dirty="0"/>
              <a:t>Similar or related measures that will help achieve the quality goals</a:t>
            </a:r>
          </a:p>
          <a:p>
            <a:pPr lvl="1"/>
            <a:r>
              <a:rPr lang="en-US" sz="2400" dirty="0"/>
              <a:t>Measures endorsed by multi-stakeholder organizations</a:t>
            </a:r>
          </a:p>
          <a:p>
            <a:pPr lvl="1"/>
            <a:r>
              <a:rPr lang="en-US" sz="2400" dirty="0"/>
              <a:t>Developed and/or implemented in the private sector</a:t>
            </a:r>
          </a:p>
          <a:p>
            <a:pPr lvl="1"/>
            <a:r>
              <a:rPr lang="en-US" sz="2400" dirty="0"/>
              <a:t>Determine what types of measure are needed, and what measurement gaps exist</a:t>
            </a:r>
          </a:p>
        </p:txBody>
      </p:sp>
    </p:spTree>
    <p:extLst>
      <p:ext uri="{BB962C8B-B14F-4D97-AF65-F5344CB8AC3E}">
        <p14:creationId xmlns:p14="http://schemas.microsoft.com/office/powerpoint/2010/main" val="11030522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3b: Assess Existing Measures</a:t>
            </a:r>
          </a:p>
        </p:txBody>
      </p:sp>
      <p:graphicFrame>
        <p:nvGraphicFramePr>
          <p:cNvPr id="9" name="Diagram 8" descr="Step 3: Assess the literature using qualitative techniques and quantitative metrics" title="Step 3: Assess the literature using qualitative techniques and quantitative metrics"/>
          <p:cNvGraphicFramePr>
            <a:graphicFrameLocks noChangeAspect="1"/>
          </p:cNvGraphicFramePr>
          <p:nvPr>
            <p:extLst>
              <p:ext uri="{D42A27DB-BD31-4B8C-83A1-F6EECF244321}">
                <p14:modId xmlns:p14="http://schemas.microsoft.com/office/powerpoint/2010/main" val="1165052603"/>
              </p:ext>
            </p:extLst>
          </p:nvPr>
        </p:nvGraphicFramePr>
        <p:xfrm>
          <a:off x="381000" y="1917805"/>
          <a:ext cx="8534400"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descr="Source: CMS Blueprint 12.0 May 2016" title="Source: CMS Blueprint 12.0 May 2016"/>
          <p:cNvPicPr>
            <a:picLocks noChangeAspect="1"/>
          </p:cNvPicPr>
          <p:nvPr/>
        </p:nvPicPr>
        <p:blipFill>
          <a:blip r:embed="rId8"/>
          <a:stretch>
            <a:fillRect/>
          </a:stretch>
        </p:blipFill>
        <p:spPr>
          <a:xfrm>
            <a:off x="228600" y="6382484"/>
            <a:ext cx="2895851" cy="323116"/>
          </a:xfrm>
          <a:prstGeom prst="rect">
            <a:avLst/>
          </a:prstGeom>
        </p:spPr>
      </p:pic>
      <p:sp>
        <p:nvSpPr>
          <p:cNvPr id="11" name="Text Placeholder 2"/>
          <p:cNvSpPr txBox="1">
            <a:spLocks/>
          </p:cNvSpPr>
          <p:nvPr/>
        </p:nvSpPr>
        <p:spPr>
          <a:xfrm>
            <a:off x="457200" y="3032084"/>
            <a:ext cx="8229599" cy="29877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Use a variety of databases and sources to search for existing and related measures, such as the following sources:</a:t>
            </a:r>
          </a:p>
          <a:p>
            <a:pPr marL="457200" lvl="1" indent="0">
              <a:buNone/>
            </a:pPr>
            <a:r>
              <a:rPr lang="en-US" sz="2400" dirty="0"/>
              <a:t>• National Quality Measures Clearinghouse </a:t>
            </a:r>
          </a:p>
          <a:p>
            <a:pPr marL="457200" lvl="1" indent="0">
              <a:buNone/>
            </a:pPr>
            <a:r>
              <a:rPr lang="en-US" sz="2400" dirty="0"/>
              <a:t>• HHS Measures Inventory </a:t>
            </a:r>
          </a:p>
          <a:p>
            <a:pPr marL="457200" lvl="1" indent="0">
              <a:buNone/>
            </a:pPr>
            <a:r>
              <a:rPr lang="en-US" sz="2400" dirty="0"/>
              <a:t>• CMS Measures Inventory and Pipeline </a:t>
            </a:r>
          </a:p>
          <a:p>
            <a:pPr marL="457200" lvl="1" indent="0">
              <a:buNone/>
            </a:pPr>
            <a:r>
              <a:rPr lang="en-US" sz="2400" dirty="0"/>
              <a:t>• NQF’s Quality Positioning System </a:t>
            </a:r>
          </a:p>
          <a:p>
            <a:pPr marL="457200" lvl="1" indent="0">
              <a:buNone/>
            </a:pPr>
            <a:r>
              <a:rPr lang="en-US" sz="2400" dirty="0"/>
              <a:t>• American Medical Association-Physician Consortium for Performance Improvement </a:t>
            </a:r>
          </a:p>
        </p:txBody>
      </p:sp>
    </p:spTree>
    <p:extLst>
      <p:ext uri="{BB962C8B-B14F-4D97-AF65-F5344CB8AC3E}">
        <p14:creationId xmlns:p14="http://schemas.microsoft.com/office/powerpoint/2010/main" val="1418260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3c: Stakeholder Input</a:t>
            </a:r>
          </a:p>
        </p:txBody>
      </p:sp>
      <p:graphicFrame>
        <p:nvGraphicFramePr>
          <p:cNvPr id="9" name="Diagram 8" descr="Step 3: Assess the literature using qualitative techniques and quantitative metrics" title="Step 3: Assess the literature using qualitative techniques and quantitative metrics"/>
          <p:cNvGraphicFramePr>
            <a:graphicFrameLocks noChangeAspect="1"/>
          </p:cNvGraphicFramePr>
          <p:nvPr>
            <p:extLst>
              <p:ext uri="{D42A27DB-BD31-4B8C-83A1-F6EECF244321}">
                <p14:modId xmlns:p14="http://schemas.microsoft.com/office/powerpoint/2010/main" val="2933083534"/>
              </p:ext>
            </p:extLst>
          </p:nvPr>
        </p:nvGraphicFramePr>
        <p:xfrm>
          <a:off x="304800" y="1917805"/>
          <a:ext cx="8625840"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descr="Source: CMS Blueprint 12.0 May 2016" title="Source: CMS Blueprint 12.0 May 2016"/>
          <p:cNvPicPr>
            <a:picLocks noChangeAspect="1"/>
          </p:cNvPicPr>
          <p:nvPr/>
        </p:nvPicPr>
        <p:blipFill>
          <a:blip r:embed="rId8"/>
          <a:stretch>
            <a:fillRect/>
          </a:stretch>
        </p:blipFill>
        <p:spPr>
          <a:xfrm>
            <a:off x="228600" y="6516761"/>
            <a:ext cx="2895851" cy="323116"/>
          </a:xfrm>
          <a:prstGeom prst="rect">
            <a:avLst/>
          </a:prstGeom>
        </p:spPr>
      </p:pic>
      <p:sp>
        <p:nvSpPr>
          <p:cNvPr id="8" name="Text Placeholder 2"/>
          <p:cNvSpPr txBox="1">
            <a:spLocks/>
          </p:cNvSpPr>
          <p:nvPr/>
        </p:nvSpPr>
        <p:spPr>
          <a:xfrm>
            <a:off x="457200" y="3188324"/>
            <a:ext cx="8229599" cy="4191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800" dirty="0"/>
              <a:t>Multiple ways to engage patients, including informal conversations, conducting focus groups, or participation on Technical Expert Panel (TEP).</a:t>
            </a:r>
          </a:p>
          <a:p>
            <a:endParaRPr lang="en-US" sz="2800" dirty="0"/>
          </a:p>
          <a:p>
            <a:r>
              <a:rPr lang="en-US" sz="2800" dirty="0"/>
              <a:t>Interview measure experts, subject matter experts, relevant stakeholders, and other measure developers</a:t>
            </a:r>
          </a:p>
        </p:txBody>
      </p:sp>
    </p:spTree>
    <p:extLst>
      <p:ext uri="{BB962C8B-B14F-4D97-AF65-F5344CB8AC3E}">
        <p14:creationId xmlns:p14="http://schemas.microsoft.com/office/powerpoint/2010/main" val="20352503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4</a:t>
            </a:r>
          </a:p>
        </p:txBody>
      </p:sp>
      <p:graphicFrame>
        <p:nvGraphicFramePr>
          <p:cNvPr id="9" name="Diagram 8" descr="Step 4: Qualitatively evaluate and asummarize the evidence, evaluate the effectiveness and value of data sources used" title="Step 4: Qualitatively evaluate and asummarize the evidence, evaluate the effectiveness and value of data sources used"/>
          <p:cNvGraphicFramePr>
            <a:graphicFrameLocks noChangeAspect="1"/>
          </p:cNvGraphicFramePr>
          <p:nvPr>
            <p:extLst>
              <p:ext uri="{D42A27DB-BD31-4B8C-83A1-F6EECF244321}">
                <p14:modId xmlns:p14="http://schemas.microsoft.com/office/powerpoint/2010/main" val="3450493575"/>
              </p:ext>
            </p:extLst>
          </p:nvPr>
        </p:nvGraphicFramePr>
        <p:xfrm>
          <a:off x="228600" y="1917805"/>
          <a:ext cx="8610600" cy="12063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descr="Source: CMS Blueprint 12.0 May 2016" title="Source: CMS Blueprint 12.0 May 2016"/>
          <p:cNvPicPr>
            <a:picLocks noChangeAspect="1"/>
          </p:cNvPicPr>
          <p:nvPr/>
        </p:nvPicPr>
        <p:blipFill>
          <a:blip r:embed="rId8"/>
          <a:stretch>
            <a:fillRect/>
          </a:stretch>
        </p:blipFill>
        <p:spPr>
          <a:xfrm>
            <a:off x="228600" y="6611725"/>
            <a:ext cx="2895851" cy="323116"/>
          </a:xfrm>
          <a:prstGeom prst="rect">
            <a:avLst/>
          </a:prstGeom>
        </p:spPr>
      </p:pic>
      <p:sp>
        <p:nvSpPr>
          <p:cNvPr id="8" name="Text Placeholder 2"/>
          <p:cNvSpPr txBox="1">
            <a:spLocks/>
          </p:cNvSpPr>
          <p:nvPr/>
        </p:nvSpPr>
        <p:spPr>
          <a:xfrm>
            <a:off x="457200" y="3340724"/>
            <a:ext cx="8229599" cy="41910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000" dirty="0"/>
              <a:t>Focus on the quality of the body of evidence</a:t>
            </a:r>
          </a:p>
          <a:p>
            <a:pPr lvl="1"/>
            <a:r>
              <a:rPr lang="en-US" sz="2600" dirty="0"/>
              <a:t>Quantity</a:t>
            </a:r>
          </a:p>
          <a:p>
            <a:pPr lvl="1"/>
            <a:r>
              <a:rPr lang="en-US" sz="2600" dirty="0"/>
              <a:t>Consistency of results across studies</a:t>
            </a:r>
          </a:p>
          <a:p>
            <a:pPr lvl="1"/>
            <a:r>
              <a:rPr lang="en-US" sz="2600" dirty="0"/>
              <a:t>Grading of strength / quality of the body of evidence</a:t>
            </a:r>
          </a:p>
          <a:p>
            <a:pPr lvl="1"/>
            <a:r>
              <a:rPr lang="en-US" sz="2600" dirty="0"/>
              <a:t>Summary of controversy and contradictory evidence</a:t>
            </a:r>
          </a:p>
          <a:p>
            <a:pPr lvl="1"/>
            <a:r>
              <a:rPr lang="en-US" sz="2600" dirty="0"/>
              <a:t>Information related to health disparities</a:t>
            </a:r>
          </a:p>
        </p:txBody>
      </p:sp>
    </p:spTree>
    <p:extLst>
      <p:ext uri="{BB962C8B-B14F-4D97-AF65-F5344CB8AC3E}">
        <p14:creationId xmlns:p14="http://schemas.microsoft.com/office/powerpoint/2010/main" val="35225958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5</a:t>
            </a:r>
          </a:p>
        </p:txBody>
      </p:sp>
      <p:graphicFrame>
        <p:nvGraphicFramePr>
          <p:cNvPr id="9" name="Diagram 8" descr="Step 5: Interpret findings by evaluating the similarities and differences among the findings; draw conclusions to inform data collection and analyses" title="Step 5: Interpret findings by evaluating the similarities and differences among the findings; draw conclusions to inform data collection and analyses"/>
          <p:cNvGraphicFramePr>
            <a:graphicFrameLocks noChangeAspect="1"/>
          </p:cNvGraphicFramePr>
          <p:nvPr>
            <p:extLst>
              <p:ext uri="{D42A27DB-BD31-4B8C-83A1-F6EECF244321}">
                <p14:modId xmlns:p14="http://schemas.microsoft.com/office/powerpoint/2010/main" val="3420526946"/>
              </p:ext>
            </p:extLst>
          </p:nvPr>
        </p:nvGraphicFramePr>
        <p:xfrm>
          <a:off x="304800" y="1917805"/>
          <a:ext cx="8321040"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descr="Source: CMS Blueprint 12.0 May 2016" title="Source: CMS Blueprint 12.0 May 2016"/>
          <p:cNvPicPr>
            <a:picLocks noChangeAspect="1"/>
          </p:cNvPicPr>
          <p:nvPr/>
        </p:nvPicPr>
        <p:blipFill>
          <a:blip r:embed="rId8"/>
          <a:stretch>
            <a:fillRect/>
          </a:stretch>
        </p:blipFill>
        <p:spPr>
          <a:xfrm>
            <a:off x="228600" y="6611725"/>
            <a:ext cx="2895851" cy="323116"/>
          </a:xfrm>
          <a:prstGeom prst="rect">
            <a:avLst/>
          </a:prstGeom>
        </p:spPr>
      </p:pic>
      <p:sp>
        <p:nvSpPr>
          <p:cNvPr id="8" name="Text Placeholder 3"/>
          <p:cNvSpPr txBox="1">
            <a:spLocks/>
          </p:cNvSpPr>
          <p:nvPr/>
        </p:nvSpPr>
        <p:spPr>
          <a:xfrm>
            <a:off x="304800" y="2980123"/>
            <a:ext cx="8686800" cy="3843130"/>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solidFill>
                  <a:prstClr val="black"/>
                </a:solidFill>
              </a:rPr>
              <a:t>Identify related, similar, or competing measures; including opportunity for harmonization and alignment</a:t>
            </a:r>
          </a:p>
          <a:p>
            <a:pPr marL="457200" indent="-457200">
              <a:buFont typeface="Arial" panose="020B0604020202020204" pitchFamily="34" charset="0"/>
              <a:buChar char="•"/>
            </a:pPr>
            <a:r>
              <a:rPr lang="en-US" sz="2800" dirty="0">
                <a:solidFill>
                  <a:prstClr val="black"/>
                </a:solidFill>
              </a:rPr>
              <a:t>List clinical guidelines pertinent to the clinical domain or topic</a:t>
            </a:r>
          </a:p>
          <a:p>
            <a:pPr marL="457200" indent="-457200">
              <a:buFont typeface="Arial" panose="020B0604020202020204" pitchFamily="34" charset="0"/>
              <a:buChar char="•"/>
            </a:pPr>
            <a:r>
              <a:rPr lang="en-US" sz="2800" dirty="0">
                <a:solidFill>
                  <a:prstClr val="black"/>
                </a:solidFill>
              </a:rPr>
              <a:t>List studies that document the success of particular measures in the same or similar setting or domain</a:t>
            </a:r>
          </a:p>
          <a:p>
            <a:pPr marL="457200" indent="-457200">
              <a:buFont typeface="Arial" panose="020B0604020202020204" pitchFamily="34" charset="0"/>
              <a:buChar char="•"/>
            </a:pPr>
            <a:r>
              <a:rPr lang="en-US" sz="2800" dirty="0">
                <a:solidFill>
                  <a:prstClr val="black"/>
                </a:solidFill>
              </a:rPr>
              <a:t>Summarize scientific evidence supporting clinical leverage points</a:t>
            </a:r>
          </a:p>
          <a:p>
            <a:endParaRPr lang="en-US" dirty="0"/>
          </a:p>
        </p:txBody>
      </p:sp>
    </p:spTree>
    <p:extLst>
      <p:ext uri="{BB962C8B-B14F-4D97-AF65-F5344CB8AC3E}">
        <p14:creationId xmlns:p14="http://schemas.microsoft.com/office/powerpoint/2010/main" val="42866894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Step 6</a:t>
            </a:r>
          </a:p>
        </p:txBody>
      </p:sp>
      <p:graphicFrame>
        <p:nvGraphicFramePr>
          <p:cNvPr id="9" name="Diagram 8" descr="Step 6: Refine research questions and develop hypotheses; generate a general analysis plan including data sources and estimation procedures" title="Step 6: Refine research questions and develop hypotheses; generate a general analysis plan including data sources and estimation procedures"/>
          <p:cNvGraphicFramePr>
            <a:graphicFrameLocks noChangeAspect="1"/>
          </p:cNvGraphicFramePr>
          <p:nvPr>
            <p:extLst>
              <p:ext uri="{D42A27DB-BD31-4B8C-83A1-F6EECF244321}">
                <p14:modId xmlns:p14="http://schemas.microsoft.com/office/powerpoint/2010/main" val="589941477"/>
              </p:ext>
            </p:extLst>
          </p:nvPr>
        </p:nvGraphicFramePr>
        <p:xfrm>
          <a:off x="609600" y="1917805"/>
          <a:ext cx="8229600" cy="1053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title="Source: CMS Blueprint 12.0 May 2016"/>
          <p:cNvPicPr>
            <a:picLocks noChangeAspect="1"/>
          </p:cNvPicPr>
          <p:nvPr/>
        </p:nvPicPr>
        <p:blipFill>
          <a:blip r:embed="rId8"/>
          <a:stretch>
            <a:fillRect/>
          </a:stretch>
        </p:blipFill>
        <p:spPr>
          <a:xfrm>
            <a:off x="228600" y="6611725"/>
            <a:ext cx="2895851" cy="323116"/>
          </a:xfrm>
          <a:prstGeom prst="rect">
            <a:avLst/>
          </a:prstGeom>
        </p:spPr>
      </p:pic>
      <p:sp>
        <p:nvSpPr>
          <p:cNvPr id="10" name="Text Placeholder 3"/>
          <p:cNvSpPr txBox="1">
            <a:spLocks/>
          </p:cNvSpPr>
          <p:nvPr/>
        </p:nvSpPr>
        <p:spPr>
          <a:xfrm>
            <a:off x="695740" y="2702061"/>
            <a:ext cx="8057319" cy="384313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457200" indent="-457200">
              <a:buFont typeface="Arial" panose="020B0604020202020204" pitchFamily="34" charset="0"/>
              <a:buChar char="•"/>
            </a:pPr>
            <a:r>
              <a:rPr lang="en-US" sz="2800" dirty="0">
                <a:solidFill>
                  <a:schemeClr val="tx1"/>
                </a:solidFill>
              </a:rPr>
              <a:t>Refine research questions</a:t>
            </a:r>
          </a:p>
          <a:p>
            <a:pPr marL="457200" indent="-457200">
              <a:buFont typeface="Arial" panose="020B0604020202020204" pitchFamily="34" charset="0"/>
              <a:buChar char="•"/>
            </a:pPr>
            <a:r>
              <a:rPr lang="en-US" sz="2800" dirty="0">
                <a:solidFill>
                  <a:schemeClr val="tx1"/>
                </a:solidFill>
              </a:rPr>
              <a:t>Develop hypotheses</a:t>
            </a:r>
          </a:p>
          <a:p>
            <a:pPr marL="457200" indent="-457200">
              <a:buFont typeface="Arial" panose="020B0604020202020204" pitchFamily="34" charset="0"/>
              <a:buChar char="•"/>
            </a:pPr>
            <a:r>
              <a:rPr lang="en-US" sz="2800" dirty="0">
                <a:solidFill>
                  <a:schemeClr val="tx1"/>
                </a:solidFill>
              </a:rPr>
              <a:t>Generate analysis plan </a:t>
            </a:r>
          </a:p>
          <a:p>
            <a:pPr marL="914400" lvl="1" indent="-457200">
              <a:buFont typeface="Arial" panose="020B0604020202020204" pitchFamily="34" charset="0"/>
              <a:buChar char="•"/>
            </a:pPr>
            <a:r>
              <a:rPr lang="en-US" sz="2800" dirty="0">
                <a:solidFill>
                  <a:schemeClr val="tx1"/>
                </a:solidFill>
              </a:rPr>
              <a:t>data sources</a:t>
            </a:r>
          </a:p>
          <a:p>
            <a:pPr marL="914400" lvl="1" indent="-457200">
              <a:buFont typeface="Arial" panose="020B0604020202020204" pitchFamily="34" charset="0"/>
              <a:buChar char="•"/>
            </a:pPr>
            <a:r>
              <a:rPr lang="en-US" sz="2800" dirty="0">
                <a:solidFill>
                  <a:schemeClr val="tx1"/>
                </a:solidFill>
              </a:rPr>
              <a:t>estimation procedures</a:t>
            </a:r>
          </a:p>
        </p:txBody>
      </p:sp>
    </p:spTree>
    <p:extLst>
      <p:ext uri="{BB962C8B-B14F-4D97-AF65-F5344CB8AC3E}">
        <p14:creationId xmlns:p14="http://schemas.microsoft.com/office/powerpoint/2010/main" val="40004823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Environmental Scan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Best Practices</a:t>
            </a:r>
          </a:p>
        </p:txBody>
      </p:sp>
      <p:sp>
        <p:nvSpPr>
          <p:cNvPr id="7" name="Text Placeholder 2"/>
          <p:cNvSpPr txBox="1">
            <a:spLocks/>
          </p:cNvSpPr>
          <p:nvPr/>
        </p:nvSpPr>
        <p:spPr>
          <a:xfrm>
            <a:off x="1323654" y="1978089"/>
            <a:ext cx="6858000" cy="40327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600"/>
              </a:spcBef>
              <a:buNone/>
            </a:pPr>
            <a:r>
              <a:rPr lang="en-US" sz="2800" dirty="0"/>
              <a:t>Be strategic in planning and managing your environmental scan</a:t>
            </a:r>
          </a:p>
          <a:p>
            <a:pPr marL="0" indent="0">
              <a:spcBef>
                <a:spcPts val="600"/>
              </a:spcBef>
              <a:buNone/>
            </a:pPr>
            <a:endParaRPr lang="en-US" sz="2800" dirty="0"/>
          </a:p>
          <a:p>
            <a:pPr marL="0" indent="0">
              <a:spcBef>
                <a:spcPts val="600"/>
              </a:spcBef>
              <a:buNone/>
            </a:pPr>
            <a:r>
              <a:rPr lang="en-US" sz="2800" dirty="0"/>
              <a:t>Formalize your scanning process</a:t>
            </a:r>
          </a:p>
          <a:p>
            <a:pPr marL="0" indent="0">
              <a:spcBef>
                <a:spcPts val="600"/>
              </a:spcBef>
              <a:buNone/>
            </a:pPr>
            <a:endParaRPr lang="en-US" sz="2800" dirty="0"/>
          </a:p>
          <a:p>
            <a:pPr marL="0" indent="0">
              <a:spcBef>
                <a:spcPts val="600"/>
              </a:spcBef>
              <a:buNone/>
            </a:pPr>
            <a:r>
              <a:rPr lang="en-US" sz="2800" dirty="0"/>
              <a:t>Design your scan in collaboration with domain experts</a:t>
            </a:r>
          </a:p>
          <a:p>
            <a:pPr marL="0" indent="0">
              <a:spcBef>
                <a:spcPts val="600"/>
              </a:spcBef>
              <a:buNone/>
            </a:pPr>
            <a:endParaRPr lang="en-US" sz="2800" dirty="0"/>
          </a:p>
          <a:p>
            <a:pPr marL="0" indent="0">
              <a:spcBef>
                <a:spcPts val="600"/>
              </a:spcBef>
              <a:buNone/>
            </a:pPr>
            <a:r>
              <a:rPr lang="en-US" sz="2800" dirty="0"/>
              <a:t>Manage the information obtained as a core process</a:t>
            </a:r>
          </a:p>
        </p:txBody>
      </p:sp>
      <p:pic>
        <p:nvPicPr>
          <p:cNvPr id="8" name="Picture 7"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2119569"/>
            <a:ext cx="333054" cy="432386"/>
          </a:xfrm>
          <a:prstGeom prst="rect">
            <a:avLst/>
          </a:prstGeom>
        </p:spPr>
      </p:pic>
      <p:pic>
        <p:nvPicPr>
          <p:cNvPr id="11" name="Picture 10"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3490814"/>
            <a:ext cx="333054" cy="432386"/>
          </a:xfrm>
          <a:prstGeom prst="rect">
            <a:avLst/>
          </a:prstGeom>
        </p:spPr>
      </p:pic>
      <p:pic>
        <p:nvPicPr>
          <p:cNvPr id="13" name="Picture 12"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4572000"/>
            <a:ext cx="333054" cy="432386"/>
          </a:xfrm>
          <a:prstGeom prst="rect">
            <a:avLst/>
          </a:prstGeom>
        </p:spPr>
      </p:pic>
      <p:pic>
        <p:nvPicPr>
          <p:cNvPr id="14" name="Picture 13" descr="Bullet Point"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127" y="6006353"/>
            <a:ext cx="333054" cy="432386"/>
          </a:xfrm>
          <a:prstGeom prst="rect">
            <a:avLst/>
          </a:prstGeom>
        </p:spPr>
      </p:pic>
    </p:spTree>
    <p:extLst>
      <p:ext uri="{BB962C8B-B14F-4D97-AF65-F5344CB8AC3E}">
        <p14:creationId xmlns:p14="http://schemas.microsoft.com/office/powerpoint/2010/main" val="21161086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 descr="picture of a baby dressed like a doctor" title="baby doctor"/>
          <p:cNvPicPr>
            <a:picLocks noChangeAspect="1"/>
          </p:cNvPicPr>
          <p:nvPr/>
        </p:nvPicPr>
        <p:blipFill>
          <a:blip r:embed="rId3"/>
          <a:stretch>
            <a:fillRect/>
          </a:stretch>
        </p:blipFill>
        <p:spPr>
          <a:xfrm>
            <a:off x="5638800" y="2478157"/>
            <a:ext cx="2895600" cy="4343400"/>
          </a:xfrm>
          <a:prstGeom prst="rect">
            <a:avLst/>
          </a:prstGeom>
        </p:spPr>
      </p:pic>
      <p:sp>
        <p:nvSpPr>
          <p:cNvPr id="2" name="Title 1"/>
          <p:cNvSpPr>
            <a:spLocks noGrp="1"/>
          </p:cNvSpPr>
          <p:nvPr>
            <p:ph type="title"/>
          </p:nvPr>
        </p:nvSpPr>
        <p:spPr>
          <a:xfrm>
            <a:off x="0" y="0"/>
            <a:ext cx="9144000" cy="1343608"/>
          </a:xfrm>
        </p:spPr>
        <p:txBody>
          <a:bodyPr anchor="t"/>
          <a:lstStyle/>
          <a:p>
            <a:r>
              <a:rPr lang="en-US" sz="4000" dirty="0"/>
              <a:t>Measure Conceptualization</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Questions</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26</a:t>
            </a:fld>
            <a:endParaRPr lang="en-US" sz="1200" dirty="0">
              <a:latin typeface="Arial" charset="0"/>
            </a:endParaRPr>
          </a:p>
        </p:txBody>
      </p:sp>
      <p:sp>
        <p:nvSpPr>
          <p:cNvPr id="14" name="Slide Number Placeholder 3"/>
          <p:cNvSpPr>
            <a:spLocks noGrp="1"/>
          </p:cNvSpPr>
          <p:nvPr>
            <p:ph type="sldNum" sz="quarter" idx="10"/>
          </p:nvPr>
        </p:nvSpPr>
        <p:spPr>
          <a:xfrm>
            <a:off x="228600" y="6477000"/>
            <a:ext cx="457200" cy="381000"/>
          </a:xfrm>
        </p:spPr>
        <p:txBody>
          <a:bodyPr/>
          <a:lstStyle/>
          <a:p>
            <a:fld id="{47DEA827-53BF-B043-A2B1-612B3A58817A}" type="slidenum">
              <a:rPr lang="en-US" smtClean="0"/>
              <a:pPr/>
              <a:t>26</a:t>
            </a:fld>
            <a:endParaRPr lang="en-US" sz="1200" dirty="0">
              <a:solidFill>
                <a:schemeClr val="tx1"/>
              </a:solidFill>
            </a:endParaRPr>
          </a:p>
        </p:txBody>
      </p:sp>
    </p:spTree>
    <p:extLst>
      <p:ext uri="{BB962C8B-B14F-4D97-AF65-F5344CB8AC3E}">
        <p14:creationId xmlns:p14="http://schemas.microsoft.com/office/powerpoint/2010/main" val="20631008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p>
            <a:r>
              <a:rPr lang="en-US" sz="4000" dirty="0"/>
              <a:t>Available Resources</a:t>
            </a:r>
          </a:p>
        </p:txBody>
      </p:sp>
      <p:sp>
        <p:nvSpPr>
          <p:cNvPr id="4"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6" name="Rectangle 5"/>
          <p:cNvSpPr/>
          <p:nvPr/>
        </p:nvSpPr>
        <p:spPr>
          <a:xfrm>
            <a:off x="609600" y="2063781"/>
            <a:ext cx="7924800" cy="3108543"/>
          </a:xfrm>
          <a:prstGeom prst="rect">
            <a:avLst/>
          </a:prstGeom>
        </p:spPr>
        <p:txBody>
          <a:bodyPr wrap="square">
            <a:spAutoFit/>
          </a:bodyPr>
          <a:lstStyle/>
          <a:p>
            <a:pPr algn="ctr"/>
            <a:r>
              <a:rPr lang="en-US" sz="2800" dirty="0"/>
              <a:t>MMS Blueprint:</a:t>
            </a:r>
          </a:p>
          <a:p>
            <a:pPr algn="ctr"/>
            <a:r>
              <a:rPr lang="en-US" sz="2800" dirty="0">
                <a:hlinkClick r:id="rId3"/>
              </a:rPr>
              <a:t>Click here to access the CMS MMS Blueprint</a:t>
            </a:r>
            <a:endParaRPr lang="en-US" sz="2800" dirty="0"/>
          </a:p>
          <a:p>
            <a:pPr algn="ctr"/>
            <a:endParaRPr lang="en-US" sz="2800" dirty="0"/>
          </a:p>
          <a:p>
            <a:pPr algn="ctr"/>
            <a:r>
              <a:rPr lang="en-US" sz="2800" dirty="0"/>
              <a:t>The CMS Measures Management System (MMS) Site: </a:t>
            </a:r>
            <a:r>
              <a:rPr lang="en-US" sz="2800" dirty="0">
                <a:hlinkClick r:id="rId4"/>
              </a:rPr>
              <a:t>Click here to access the CMS MMS website</a:t>
            </a:r>
            <a:endParaRPr lang="en-US" sz="2800" dirty="0"/>
          </a:p>
          <a:p>
            <a:pPr algn="ctr"/>
            <a:r>
              <a:rPr lang="en-US" sz="2800" dirty="0"/>
              <a:t> </a:t>
            </a:r>
            <a:br>
              <a:rPr lang="en-US" sz="2800" dirty="0"/>
            </a:br>
            <a:endParaRPr lang="en-US" sz="2800" dirty="0"/>
          </a:p>
        </p:txBody>
      </p:sp>
    </p:spTree>
    <p:extLst>
      <p:ext uri="{BB962C8B-B14F-4D97-AF65-F5344CB8AC3E}">
        <p14:creationId xmlns:p14="http://schemas.microsoft.com/office/powerpoint/2010/main" val="11598108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chor="t"/>
          <a:lstStyle/>
          <a:p>
            <a:r>
              <a:rPr lang="en-US" dirty="0"/>
              <a:t>CMS Spotlight Opportunities</a:t>
            </a:r>
          </a:p>
        </p:txBody>
      </p:sp>
      <p:sp>
        <p:nvSpPr>
          <p:cNvPr id="3" name="Content Placeholder 2"/>
          <p:cNvSpPr>
            <a:spLocks noGrp="1"/>
          </p:cNvSpPr>
          <p:nvPr>
            <p:ph idx="1"/>
          </p:nvPr>
        </p:nvSpPr>
        <p:spPr>
          <a:xfrm>
            <a:off x="0" y="1828800"/>
            <a:ext cx="8991599" cy="4297363"/>
          </a:xfrm>
        </p:spPr>
        <p:txBody>
          <a:bodyPr>
            <a:normAutofit/>
          </a:bodyPr>
          <a:lstStyle/>
          <a:p>
            <a:pPr marL="457200" lvl="1" indent="0">
              <a:buNone/>
            </a:pPr>
            <a:r>
              <a:rPr lang="en-US" sz="3200" dirty="0"/>
              <a:t>Reminder: </a:t>
            </a:r>
          </a:p>
          <a:p>
            <a:pPr marL="457200" lvl="1" indent="0">
              <a:buNone/>
            </a:pPr>
            <a:endParaRPr lang="en-US" sz="3200" dirty="0"/>
          </a:p>
          <a:p>
            <a:pPr marL="457200" lvl="1" indent="0">
              <a:buNone/>
            </a:pPr>
            <a:r>
              <a:rPr lang="en-US" sz="3200" dirty="0"/>
              <a:t>If you are currently developing quality measures that you would like to present to CMS contact the MMS Support Desk at </a:t>
            </a:r>
            <a:r>
              <a:rPr lang="en-US" sz="3200" dirty="0">
                <a:hlinkClick r:id="rId3"/>
              </a:rPr>
              <a:t>MMSsupport@Battelle.org</a:t>
            </a:r>
            <a:endParaRPr lang="en-US" sz="3200" dirty="0"/>
          </a:p>
          <a:p>
            <a:pPr marL="457200" lvl="1" indent="0">
              <a:buNone/>
            </a:pPr>
            <a:endParaRPr lang="en-US" sz="3200" dirty="0"/>
          </a:p>
          <a:p>
            <a:endParaRPr lang="en-US" dirty="0"/>
          </a:p>
        </p:txBody>
      </p:sp>
      <p:sp>
        <p:nvSpPr>
          <p:cNvPr id="7"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781401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Overview</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Conceptualization</a:t>
            </a:r>
          </a:p>
        </p:txBody>
      </p:sp>
      <p:pic>
        <p:nvPicPr>
          <p:cNvPr id="4" name="Picture 3" descr="Measure Conceptualization Meeting agenda" title="Measure Conceptualization Meeting agenda"/>
          <p:cNvPicPr>
            <a:picLocks noChangeAspect="1"/>
          </p:cNvPicPr>
          <p:nvPr/>
        </p:nvPicPr>
        <p:blipFill>
          <a:blip r:embed="rId3"/>
          <a:stretch>
            <a:fillRect/>
          </a:stretch>
        </p:blipFill>
        <p:spPr>
          <a:xfrm>
            <a:off x="1295400" y="1814512"/>
            <a:ext cx="6123122" cy="5029200"/>
          </a:xfrm>
          <a:prstGeom prst="rect">
            <a:avLst/>
          </a:prstGeom>
        </p:spPr>
      </p:pic>
    </p:spTree>
    <p:extLst>
      <p:ext uri="{BB962C8B-B14F-4D97-AF65-F5344CB8AC3E}">
        <p14:creationId xmlns:p14="http://schemas.microsoft.com/office/powerpoint/2010/main" val="19580944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Conceptualization</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
        <p:nvSpPr>
          <p:cNvPr id="7" name="Content Placeholder 1"/>
          <p:cNvSpPr>
            <a:spLocks noGrp="1"/>
          </p:cNvSpPr>
          <p:nvPr>
            <p:ph idx="1"/>
          </p:nvPr>
        </p:nvSpPr>
        <p:spPr/>
        <p:txBody>
          <a:bodyPr>
            <a:normAutofit/>
          </a:bodyPr>
          <a:lstStyle/>
          <a:p>
            <a:pPr marL="0" indent="0">
              <a:buNone/>
            </a:pPr>
            <a:r>
              <a:rPr lang="en-US" sz="2700" b="1" dirty="0"/>
              <a:t>Planned Upcoming Webinars:</a:t>
            </a:r>
          </a:p>
          <a:p>
            <a:pPr marL="457200" lvl="1" indent="0">
              <a:buNone/>
            </a:pPr>
            <a:endParaRPr lang="en-US" sz="2700" b="1" dirty="0"/>
          </a:p>
          <a:p>
            <a:pPr marL="514350" indent="-457200"/>
            <a:r>
              <a:rPr lang="en-US" sz="2700" dirty="0"/>
              <a:t>Suggestions for future topics?</a:t>
            </a:r>
          </a:p>
          <a:p>
            <a:pPr marL="514350" indent="-457200"/>
            <a:endParaRPr lang="en-US" sz="1050" dirty="0"/>
          </a:p>
          <a:p>
            <a:pPr marL="514350" indent="-457200"/>
            <a:r>
              <a:rPr lang="en-US" sz="2700" dirty="0"/>
              <a:t>Email: </a:t>
            </a:r>
            <a:r>
              <a:rPr lang="en-US" sz="2700" dirty="0">
                <a:solidFill>
                  <a:schemeClr val="bg2">
                    <a:lumMod val="60000"/>
                    <a:lumOff val="40000"/>
                  </a:schemeClr>
                </a:solidFill>
                <a:hlinkClick r:id="rId3"/>
              </a:rPr>
              <a:t>MMSsupport@battelle.org</a:t>
            </a:r>
            <a:r>
              <a:rPr lang="en-US" sz="2700" dirty="0">
                <a:solidFill>
                  <a:srgbClr val="3333FF"/>
                </a:solidFill>
              </a:rPr>
              <a:t> </a:t>
            </a:r>
          </a:p>
        </p:txBody>
      </p:sp>
    </p:spTree>
    <p:extLst>
      <p:ext uri="{BB962C8B-B14F-4D97-AF65-F5344CB8AC3E}">
        <p14:creationId xmlns:p14="http://schemas.microsoft.com/office/powerpoint/2010/main" val="18901396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t"/>
          <a:lstStyle/>
          <a:p>
            <a:r>
              <a:rPr lang="en-US" sz="4000" dirty="0"/>
              <a:t>For More Information &amp; Questions</a:t>
            </a:r>
          </a:p>
        </p:txBody>
      </p:sp>
      <p:sp>
        <p:nvSpPr>
          <p:cNvPr id="6" name="Text Placeholder 1"/>
          <p:cNvSpPr txBox="1">
            <a:spLocks/>
          </p:cNvSpPr>
          <p:nvPr/>
        </p:nvSpPr>
        <p:spPr>
          <a:xfrm>
            <a:off x="25998" y="1828800"/>
            <a:ext cx="9118002" cy="464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700" b="1" u="sng" dirty="0"/>
              <a:t>Battelle</a:t>
            </a:r>
          </a:p>
          <a:p>
            <a:pPr marL="0" indent="0">
              <a:buNone/>
            </a:pPr>
            <a:r>
              <a:rPr lang="en-US" sz="2700" dirty="0"/>
              <a:t>Measures Management System Contract Holder:  </a:t>
            </a:r>
            <a:r>
              <a:rPr lang="en-US" sz="2700" dirty="0">
                <a:solidFill>
                  <a:srgbClr val="0000FF"/>
                </a:solidFill>
              </a:rPr>
              <a:t>Battelle</a:t>
            </a:r>
          </a:p>
          <a:p>
            <a:pPr marL="0" indent="0">
              <a:buNone/>
            </a:pPr>
            <a:r>
              <a:rPr lang="en-US" sz="2700" dirty="0"/>
              <a:t>Contact:  </a:t>
            </a:r>
            <a:r>
              <a:rPr lang="en-US" sz="2700" dirty="0">
                <a:hlinkClick r:id="rId3"/>
              </a:rPr>
              <a:t>MMSsupport@Battelle.org</a:t>
            </a:r>
            <a:endParaRPr lang="en-US" sz="2700" dirty="0"/>
          </a:p>
          <a:p>
            <a:endParaRPr lang="en-US" sz="2700" u="sng" dirty="0"/>
          </a:p>
          <a:p>
            <a:r>
              <a:rPr lang="en-US" sz="2700" b="1" u="sng" dirty="0"/>
              <a:t>CMS</a:t>
            </a:r>
          </a:p>
          <a:p>
            <a:pPr marL="0" indent="0">
              <a:buNone/>
            </a:pPr>
            <a:r>
              <a:rPr lang="en-US" sz="2700" dirty="0"/>
              <a:t>Kristin Borowski: </a:t>
            </a:r>
            <a:r>
              <a:rPr lang="en-US" sz="2700" dirty="0">
                <a:hlinkClick r:id="rId4"/>
              </a:rPr>
              <a:t>Kristin.Borowski@cms.hhs.gov</a:t>
            </a:r>
            <a:endParaRPr lang="en-US" sz="2700" dirty="0"/>
          </a:p>
          <a:p>
            <a:pPr marL="0" indent="0">
              <a:buNone/>
            </a:pPr>
            <a:r>
              <a:rPr lang="en-US" sz="2700" dirty="0"/>
              <a:t>Ted Long: </a:t>
            </a:r>
            <a:r>
              <a:rPr lang="en-US" sz="2700" dirty="0">
                <a:hlinkClick r:id="rId5"/>
              </a:rPr>
              <a:t>Theodore.Long@cms.hhs.gov</a:t>
            </a:r>
            <a:r>
              <a:rPr lang="en-US" sz="2700" dirty="0"/>
              <a:t>  </a:t>
            </a:r>
          </a:p>
          <a:p>
            <a:pPr marL="0" indent="0">
              <a:buNone/>
            </a:pPr>
            <a:r>
              <a:rPr lang="en-US" sz="2700" dirty="0"/>
              <a:t> </a:t>
            </a:r>
          </a:p>
        </p:txBody>
      </p:sp>
      <p:sp>
        <p:nvSpPr>
          <p:cNvPr id="5" name="Title 4"/>
          <p:cNvSpPr txBox="1">
            <a:spLocks/>
          </p:cNvSpPr>
          <p:nvPr/>
        </p:nvSpPr>
        <p:spPr>
          <a:xfrm>
            <a:off x="0" y="685799"/>
            <a:ext cx="9144000" cy="1015481"/>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7345047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t"/>
          <a:lstStyle/>
          <a:p>
            <a:r>
              <a:rPr lang="en-US" sz="4000" dirty="0"/>
              <a:t>For More Information &amp; Questions</a:t>
            </a:r>
          </a:p>
        </p:txBody>
      </p:sp>
      <p:sp>
        <p:nvSpPr>
          <p:cNvPr id="6" name="Text Placeholder 1"/>
          <p:cNvSpPr txBox="1">
            <a:spLocks/>
          </p:cNvSpPr>
          <p:nvPr/>
        </p:nvSpPr>
        <p:spPr>
          <a:xfrm>
            <a:off x="25998" y="1828800"/>
            <a:ext cx="9118002" cy="46482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u="sng" dirty="0"/>
              <a:t>Battelle</a:t>
            </a:r>
          </a:p>
          <a:p>
            <a:pPr marL="0" indent="0">
              <a:buNone/>
            </a:pPr>
            <a:r>
              <a:rPr lang="en-US" sz="2400" dirty="0"/>
              <a:t>Measures Management System Contract Holder:  </a:t>
            </a:r>
            <a:r>
              <a:rPr lang="en-US" sz="2400" dirty="0">
                <a:solidFill>
                  <a:srgbClr val="0000FF"/>
                </a:solidFill>
              </a:rPr>
              <a:t>Battelle</a:t>
            </a:r>
          </a:p>
          <a:p>
            <a:pPr marL="0" indent="0">
              <a:buNone/>
            </a:pPr>
            <a:r>
              <a:rPr lang="en-US" sz="2400" dirty="0"/>
              <a:t>Contact:  </a:t>
            </a:r>
            <a:r>
              <a:rPr lang="en-US" sz="2400" dirty="0">
                <a:hlinkClick r:id="rId3"/>
              </a:rPr>
              <a:t>MMSsupport@Battelle.org</a:t>
            </a:r>
            <a:endParaRPr lang="en-US" sz="2400" dirty="0"/>
          </a:p>
          <a:p>
            <a:pPr marL="0" indent="0">
              <a:buNone/>
            </a:pPr>
            <a:endParaRPr lang="en-US" sz="2400" u="sng" dirty="0"/>
          </a:p>
          <a:p>
            <a:pPr marL="0" indent="0">
              <a:buNone/>
            </a:pPr>
            <a:r>
              <a:rPr lang="en-US" sz="2400" u="sng" dirty="0"/>
              <a:t>CMS</a:t>
            </a:r>
          </a:p>
          <a:p>
            <a:pPr marL="0" indent="0">
              <a:buNone/>
            </a:pPr>
            <a:r>
              <a:rPr lang="en-US" sz="2400" dirty="0"/>
              <a:t>Kristin Borowski: </a:t>
            </a:r>
            <a:r>
              <a:rPr lang="en-US" sz="2400" dirty="0">
                <a:hlinkClick r:id="rId4"/>
              </a:rPr>
              <a:t>Kristin.Borowski@cms.hhs.gov</a:t>
            </a:r>
            <a:endParaRPr lang="en-US" sz="2400" dirty="0"/>
          </a:p>
          <a:p>
            <a:pPr marL="0" indent="0">
              <a:buNone/>
            </a:pPr>
            <a:endParaRPr lang="en-US" sz="2400" dirty="0"/>
          </a:p>
          <a:p>
            <a:pPr marL="0" indent="0">
              <a:buNone/>
            </a:pPr>
            <a:r>
              <a:rPr lang="en-US" sz="2400" dirty="0"/>
              <a:t> </a:t>
            </a:r>
          </a:p>
        </p:txBody>
      </p:sp>
      <p:sp>
        <p:nvSpPr>
          <p:cNvPr id="5" name="Title 4"/>
          <p:cNvSpPr txBox="1">
            <a:spLocks/>
          </p:cNvSpPr>
          <p:nvPr/>
        </p:nvSpPr>
        <p:spPr>
          <a:xfrm>
            <a:off x="0" y="685799"/>
            <a:ext cx="9144000" cy="1015481"/>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Development Education &amp; Outreach for Specialty Societies &amp; Patient Advocacy Groups</a:t>
            </a:r>
          </a:p>
        </p:txBody>
      </p:sp>
    </p:spTree>
    <p:extLst>
      <p:ext uri="{BB962C8B-B14F-4D97-AF65-F5344CB8AC3E}">
        <p14:creationId xmlns:p14="http://schemas.microsoft.com/office/powerpoint/2010/main" val="1412269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Blueprint</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3</a:t>
            </a:fld>
            <a:endParaRPr lang="en-US" sz="1200" dirty="0">
              <a:latin typeface="Arial" charset="0"/>
            </a:endParaRPr>
          </a:p>
        </p:txBody>
      </p:sp>
      <p:sp>
        <p:nvSpPr>
          <p:cNvPr id="14" name="Slide Number Placeholder 3"/>
          <p:cNvSpPr>
            <a:spLocks noGrp="1"/>
          </p:cNvSpPr>
          <p:nvPr>
            <p:ph type="sldNum" sz="quarter" idx="10"/>
          </p:nvPr>
        </p:nvSpPr>
        <p:spPr>
          <a:xfrm>
            <a:off x="228600" y="6477000"/>
            <a:ext cx="457200" cy="381000"/>
          </a:xfrm>
        </p:spPr>
        <p:txBody>
          <a:bodyPr/>
          <a:lstStyle/>
          <a:p>
            <a:fld id="{47DEA827-53BF-B043-A2B1-612B3A58817A}" type="slidenum">
              <a:rPr lang="en-US" smtClean="0"/>
              <a:pPr/>
              <a:t>3</a:t>
            </a:fld>
            <a:endParaRPr lang="en-US" sz="1200" dirty="0">
              <a:solidFill>
                <a:schemeClr val="tx1"/>
              </a:solidFill>
            </a:endParaRPr>
          </a:p>
        </p:txBody>
      </p:sp>
      <p:pic>
        <p:nvPicPr>
          <p:cNvPr id="16" name="Picture 15" descr="screenshot Blueprint for the CMS Measures Management System" title="Blueprint for the CMS Measures Management System"/>
          <p:cNvPicPr>
            <a:picLocks noChangeAspect="1"/>
          </p:cNvPicPr>
          <p:nvPr/>
        </p:nvPicPr>
        <p:blipFill rotWithShape="1">
          <a:blip r:embed="rId3"/>
          <a:srcRect l="40755" t="18221" r="27293" b="7691"/>
          <a:stretch/>
        </p:blipFill>
        <p:spPr>
          <a:xfrm>
            <a:off x="5257800" y="1897063"/>
            <a:ext cx="3657600" cy="4770437"/>
          </a:xfrm>
          <a:prstGeom prst="rect">
            <a:avLst/>
          </a:prstGeom>
          <a:ln w="3175">
            <a:solidFill>
              <a:schemeClr val="tx1"/>
            </a:solidFill>
          </a:ln>
        </p:spPr>
      </p:pic>
      <p:sp>
        <p:nvSpPr>
          <p:cNvPr id="17" name="Rectangle 3"/>
          <p:cNvSpPr txBox="1">
            <a:spLocks noChangeArrowheads="1"/>
          </p:cNvSpPr>
          <p:nvPr/>
        </p:nvSpPr>
        <p:spPr bwMode="auto">
          <a:xfrm>
            <a:off x="0" y="1752600"/>
            <a:ext cx="5105400" cy="3581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600">
                <a:solidFill>
                  <a:schemeClr val="tx1"/>
                </a:solidFill>
                <a:latin typeface="+mn-lt"/>
                <a:ea typeface="+mn-ea"/>
                <a:cs typeface="ＭＳ Ｐゴシック" charset="0"/>
              </a:defRPr>
            </a:lvl1pPr>
            <a:lvl2pPr marL="742950" indent="-285750" algn="l" rtl="0" eaLnBrk="0" fontAlgn="base" hangingPunct="0">
              <a:spcBef>
                <a:spcPct val="20000"/>
              </a:spcBef>
              <a:spcAft>
                <a:spcPct val="0"/>
              </a:spcAft>
              <a:buChar char="–"/>
              <a:defRPr sz="2200">
                <a:solidFill>
                  <a:schemeClr val="tx1"/>
                </a:solidFill>
                <a:latin typeface="+mn-lt"/>
                <a:ea typeface="+mn-ea"/>
              </a:defRPr>
            </a:lvl2pPr>
            <a:lvl3pPr marL="1085850" indent="-228600" algn="l" rtl="0" eaLnBrk="0" fontAlgn="base" hangingPunct="0">
              <a:spcBef>
                <a:spcPct val="20000"/>
              </a:spcBef>
              <a:spcAft>
                <a:spcPct val="0"/>
              </a:spcAft>
              <a:buFont typeface="Times" charset="0"/>
              <a:buChar char="•"/>
              <a:defRPr sz="2000">
                <a:solidFill>
                  <a:schemeClr val="tx1"/>
                </a:solidFill>
                <a:latin typeface="+mn-lt"/>
                <a:ea typeface="+mn-ea"/>
              </a:defRPr>
            </a:lvl3pPr>
            <a:lvl4pPr marL="1428750" indent="-228600" algn="l" rtl="0" eaLnBrk="0" fontAlgn="base" hangingPunct="0">
              <a:spcBef>
                <a:spcPct val="20000"/>
              </a:spcBef>
              <a:spcAft>
                <a:spcPct val="0"/>
              </a:spcAft>
              <a:buChar char="–"/>
              <a:defRPr>
                <a:solidFill>
                  <a:schemeClr val="tx1"/>
                </a:solidFill>
                <a:latin typeface="+mn-lt"/>
                <a:ea typeface="+mn-ea"/>
              </a:defRPr>
            </a:lvl4pPr>
            <a:lvl5pPr marL="1771650" indent="-228600" algn="l" rtl="0" eaLnBrk="0" fontAlgn="base" hangingPunct="0">
              <a:spcBef>
                <a:spcPct val="20000"/>
              </a:spcBef>
              <a:spcAft>
                <a:spcPct val="0"/>
              </a:spcAft>
              <a:buFont typeface="Wingdings" charset="0"/>
              <a:buChar char="§"/>
              <a:defRPr sz="1600">
                <a:solidFill>
                  <a:schemeClr val="tx1"/>
                </a:solidFill>
                <a:latin typeface="+mn-lt"/>
                <a:ea typeface="+mn-ea"/>
              </a:defRPr>
            </a:lvl5pPr>
            <a:lvl6pPr marL="2228850" indent="-228600" algn="l" rtl="0" fontAlgn="base">
              <a:spcBef>
                <a:spcPct val="20000"/>
              </a:spcBef>
              <a:spcAft>
                <a:spcPct val="0"/>
              </a:spcAft>
              <a:buFont typeface="Wingdings" charset="0"/>
              <a:buChar char="§"/>
              <a:defRPr sz="1600">
                <a:solidFill>
                  <a:schemeClr val="bg2"/>
                </a:solidFill>
                <a:latin typeface="+mn-lt"/>
                <a:ea typeface="+mn-ea"/>
              </a:defRPr>
            </a:lvl6pPr>
            <a:lvl7pPr marL="2686050" indent="-228600" algn="l" rtl="0" fontAlgn="base">
              <a:spcBef>
                <a:spcPct val="20000"/>
              </a:spcBef>
              <a:spcAft>
                <a:spcPct val="0"/>
              </a:spcAft>
              <a:buFont typeface="Wingdings" charset="0"/>
              <a:buChar char="§"/>
              <a:defRPr sz="1600">
                <a:solidFill>
                  <a:schemeClr val="bg2"/>
                </a:solidFill>
                <a:latin typeface="+mn-lt"/>
                <a:ea typeface="+mn-ea"/>
              </a:defRPr>
            </a:lvl7pPr>
            <a:lvl8pPr marL="3143250" indent="-228600" algn="l" rtl="0" fontAlgn="base">
              <a:spcBef>
                <a:spcPct val="20000"/>
              </a:spcBef>
              <a:spcAft>
                <a:spcPct val="0"/>
              </a:spcAft>
              <a:buFont typeface="Wingdings" charset="0"/>
              <a:buChar char="§"/>
              <a:defRPr sz="1600">
                <a:solidFill>
                  <a:schemeClr val="bg2"/>
                </a:solidFill>
                <a:latin typeface="+mn-lt"/>
                <a:ea typeface="+mn-ea"/>
              </a:defRPr>
            </a:lvl8pPr>
            <a:lvl9pPr marL="3600450" indent="-228600" algn="l" rtl="0" fontAlgn="base">
              <a:spcBef>
                <a:spcPct val="20000"/>
              </a:spcBef>
              <a:spcAft>
                <a:spcPct val="0"/>
              </a:spcAft>
              <a:buFont typeface="Wingdings" charset="0"/>
              <a:buChar char="§"/>
              <a:defRPr sz="1600">
                <a:solidFill>
                  <a:schemeClr val="bg2"/>
                </a:solidFill>
                <a:latin typeface="+mn-lt"/>
                <a:ea typeface="+mn-ea"/>
              </a:defRPr>
            </a:lvl9pPr>
          </a:lstStyle>
          <a:p>
            <a:pPr marL="400050" lvl="1" indent="0" eaLnBrk="1" hangingPunct="1">
              <a:buFontTx/>
              <a:buNone/>
              <a:defRPr/>
            </a:pPr>
            <a:r>
              <a:rPr lang="en-US" sz="3200" kern="0" dirty="0">
                <a:cs typeface="+mn-cs"/>
              </a:rPr>
              <a:t>The Measures Management System (MMS) provides best practices and tools for stakeholder engagement both on MMS website and in the Blueprint</a:t>
            </a:r>
          </a:p>
          <a:p>
            <a:pPr marL="400050" lvl="1" indent="0" eaLnBrk="1" hangingPunct="1">
              <a:buFontTx/>
              <a:buNone/>
              <a:defRPr/>
            </a:pPr>
            <a:endParaRPr lang="en-US" sz="3200" kern="0" dirty="0">
              <a:cs typeface="+mn-cs"/>
            </a:endParaRPr>
          </a:p>
        </p:txBody>
      </p:sp>
      <p:sp>
        <p:nvSpPr>
          <p:cNvPr id="19" name="Rectangle 18"/>
          <p:cNvSpPr/>
          <p:nvPr/>
        </p:nvSpPr>
        <p:spPr>
          <a:xfrm>
            <a:off x="-31532" y="5344510"/>
            <a:ext cx="5136931" cy="1015663"/>
          </a:xfrm>
          <a:prstGeom prst="rect">
            <a:avLst/>
          </a:prstGeom>
        </p:spPr>
        <p:txBody>
          <a:bodyPr wrap="square">
            <a:spAutoFit/>
          </a:bodyPr>
          <a:lstStyle/>
          <a:p>
            <a:pPr marL="400050" lvl="1" indent="0" eaLnBrk="1" hangingPunct="1">
              <a:buFontTx/>
              <a:buNone/>
              <a:defRPr/>
            </a:pPr>
            <a:r>
              <a:rPr lang="en-US" sz="2000" kern="0" dirty="0">
                <a:latin typeface="+mj-lt"/>
                <a:hlinkClick r:id="rId4" tooltip="hyperlink to MMS website"/>
              </a:rPr>
              <a:t>https://www.cms.gov/Medicare/Quality-Initiatives-Patient-Assessment-Instruments/MMS/index.html </a:t>
            </a:r>
            <a:endParaRPr lang="en-US" sz="2000" kern="0" dirty="0">
              <a:latin typeface="+mj-lt"/>
            </a:endParaRPr>
          </a:p>
        </p:txBody>
      </p:sp>
    </p:spTree>
    <p:extLst>
      <p:ext uri="{BB962C8B-B14F-4D97-AF65-F5344CB8AC3E}">
        <p14:creationId xmlns:p14="http://schemas.microsoft.com/office/powerpoint/2010/main" val="2142932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br>
              <a:rPr lang="en-US" sz="4000" dirty="0"/>
            </a:br>
            <a:endParaRPr lang="en-US" sz="4000" dirty="0"/>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Lifecycle</a:t>
            </a:r>
          </a:p>
        </p:txBody>
      </p:sp>
      <p:sp>
        <p:nvSpPr>
          <p:cNvPr id="11"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2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18"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sp>
        <p:nvSpPr>
          <p:cNvPr id="15"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pic>
        <p:nvPicPr>
          <p:cNvPr id="17" name="Picture 16" descr="map of measure development cycle" title="map of measure development cycle"/>
          <p:cNvPicPr>
            <a:picLocks noChangeAspect="1"/>
          </p:cNvPicPr>
          <p:nvPr/>
        </p:nvPicPr>
        <p:blipFill rotWithShape="1">
          <a:blip r:embed="rId3"/>
          <a:srcRect t="6172" b="11111"/>
          <a:stretch/>
        </p:blipFill>
        <p:spPr>
          <a:xfrm>
            <a:off x="889000" y="1852862"/>
            <a:ext cx="6172200" cy="5105400"/>
          </a:xfrm>
          <a:prstGeom prst="rect">
            <a:avLst/>
          </a:prstGeom>
        </p:spPr>
      </p:pic>
      <p:sp>
        <p:nvSpPr>
          <p:cNvPr id="20" name="Slide Number Placeholder 3"/>
          <p:cNvSpPr>
            <a:spLocks noGrp="1"/>
          </p:cNvSpPr>
          <p:nvPr>
            <p:ph type="sldNum" sz="quarter" idx="10"/>
          </p:nvPr>
        </p:nvSpPr>
        <p:spPr>
          <a:xfrm>
            <a:off x="228600" y="6477000"/>
            <a:ext cx="457200" cy="381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charset="0"/>
                <a:ea typeface="ＭＳ Ｐゴシック" charset="0"/>
                <a:cs typeface="ＭＳ Ｐゴシック" charset="0"/>
              </a:defRPr>
            </a:lvl1pPr>
            <a:lvl2pPr marL="37931725" indent="-37474525">
              <a:defRPr sz="2400">
                <a:solidFill>
                  <a:schemeClr val="tx1"/>
                </a:solidFill>
                <a:latin typeface="Times" charset="0"/>
                <a:ea typeface="ＭＳ Ｐゴシック" charset="0"/>
              </a:defRPr>
            </a:lvl2pPr>
            <a:lvl3pPr>
              <a:defRPr sz="2400">
                <a:solidFill>
                  <a:schemeClr val="tx1"/>
                </a:solidFill>
                <a:latin typeface="Times" charset="0"/>
                <a:ea typeface="ＭＳ Ｐゴシック" charset="0"/>
              </a:defRPr>
            </a:lvl3pPr>
            <a:lvl4pPr>
              <a:defRPr sz="2400">
                <a:solidFill>
                  <a:schemeClr val="tx1"/>
                </a:solidFill>
                <a:latin typeface="Times" charset="0"/>
                <a:ea typeface="ＭＳ Ｐゴシック" charset="0"/>
              </a:defRPr>
            </a:lvl4pPr>
            <a:lvl5pPr>
              <a:defRPr sz="2400">
                <a:solidFill>
                  <a:schemeClr val="tx1"/>
                </a:solidFill>
                <a:latin typeface="Times" charset="0"/>
                <a:ea typeface="ＭＳ Ｐゴシック" charset="0"/>
              </a:defRPr>
            </a:lvl5pPr>
            <a:lvl6pPr marL="457200" eaLnBrk="0" fontAlgn="base" hangingPunct="0">
              <a:spcBef>
                <a:spcPct val="0"/>
              </a:spcBef>
              <a:spcAft>
                <a:spcPct val="0"/>
              </a:spcAft>
              <a:defRPr sz="2400">
                <a:solidFill>
                  <a:schemeClr val="tx1"/>
                </a:solidFill>
                <a:latin typeface="Times" charset="0"/>
                <a:ea typeface="ＭＳ Ｐゴシック" charset="0"/>
              </a:defRPr>
            </a:lvl6pPr>
            <a:lvl7pPr marL="914400" eaLnBrk="0" fontAlgn="base" hangingPunct="0">
              <a:spcBef>
                <a:spcPct val="0"/>
              </a:spcBef>
              <a:spcAft>
                <a:spcPct val="0"/>
              </a:spcAft>
              <a:defRPr sz="2400">
                <a:solidFill>
                  <a:schemeClr val="tx1"/>
                </a:solidFill>
                <a:latin typeface="Times" charset="0"/>
                <a:ea typeface="ＭＳ Ｐゴシック" charset="0"/>
              </a:defRPr>
            </a:lvl7pPr>
            <a:lvl8pPr marL="1371600" eaLnBrk="0" fontAlgn="base" hangingPunct="0">
              <a:spcBef>
                <a:spcPct val="0"/>
              </a:spcBef>
              <a:spcAft>
                <a:spcPct val="0"/>
              </a:spcAft>
              <a:defRPr sz="2400">
                <a:solidFill>
                  <a:schemeClr val="tx1"/>
                </a:solidFill>
                <a:latin typeface="Times" charset="0"/>
                <a:ea typeface="ＭＳ Ｐゴシック" charset="0"/>
              </a:defRPr>
            </a:lvl8pPr>
            <a:lvl9pPr marL="1828800" eaLnBrk="0" fontAlgn="base" hangingPunct="0">
              <a:spcBef>
                <a:spcPct val="0"/>
              </a:spcBef>
              <a:spcAft>
                <a:spcPct val="0"/>
              </a:spcAft>
              <a:defRPr sz="2400">
                <a:solidFill>
                  <a:schemeClr val="tx1"/>
                </a:solidFill>
                <a:latin typeface="Times" charset="0"/>
                <a:ea typeface="ＭＳ Ｐゴシック" charset="0"/>
              </a:defRPr>
            </a:lvl9pPr>
          </a:lstStyle>
          <a:p>
            <a:fld id="{87F208E9-868F-6043-828B-DB57C02A0A16}" type="slidenum">
              <a:rPr lang="en-US" sz="1000">
                <a:solidFill>
                  <a:schemeClr val="bg2"/>
                </a:solidFill>
                <a:latin typeface="Arial" charset="0"/>
              </a:rPr>
              <a:pPr/>
              <a:t>4</a:t>
            </a:fld>
            <a:endParaRPr lang="en-US" sz="1200" dirty="0">
              <a:latin typeface="Arial" charset="0"/>
            </a:endParaRPr>
          </a:p>
        </p:txBody>
      </p:sp>
      <p:pic>
        <p:nvPicPr>
          <p:cNvPr id="21" name="Picture 20" descr="Measure Conceptualization" title="Measure Conceptualization"/>
          <p:cNvPicPr>
            <a:picLocks noChangeAspect="1"/>
          </p:cNvPicPr>
          <p:nvPr/>
        </p:nvPicPr>
        <p:blipFill>
          <a:blip r:embed="rId4"/>
          <a:stretch>
            <a:fillRect/>
          </a:stretch>
        </p:blipFill>
        <p:spPr>
          <a:xfrm>
            <a:off x="2300695" y="6204197"/>
            <a:ext cx="3869404" cy="528668"/>
          </a:xfrm>
          <a:prstGeom prst="rect">
            <a:avLst/>
          </a:prstGeom>
        </p:spPr>
      </p:pic>
      <p:pic>
        <p:nvPicPr>
          <p:cNvPr id="22" name="Picture 21" descr="Measure Specification" title="Measure Specification"/>
          <p:cNvPicPr>
            <a:picLocks noChangeAspect="1"/>
          </p:cNvPicPr>
          <p:nvPr/>
        </p:nvPicPr>
        <p:blipFill>
          <a:blip r:embed="rId5"/>
          <a:stretch>
            <a:fillRect/>
          </a:stretch>
        </p:blipFill>
        <p:spPr>
          <a:xfrm>
            <a:off x="3352367" y="5687263"/>
            <a:ext cx="3353665" cy="504853"/>
          </a:xfrm>
          <a:prstGeom prst="rect">
            <a:avLst/>
          </a:prstGeom>
        </p:spPr>
      </p:pic>
      <p:pic>
        <p:nvPicPr>
          <p:cNvPr id="27" name="Picture 26" descr="Measure Testing" title="Measure Testing"/>
          <p:cNvPicPr>
            <a:picLocks noChangeAspect="1"/>
          </p:cNvPicPr>
          <p:nvPr/>
        </p:nvPicPr>
        <p:blipFill>
          <a:blip r:embed="rId6"/>
          <a:stretch>
            <a:fillRect/>
          </a:stretch>
        </p:blipFill>
        <p:spPr>
          <a:xfrm>
            <a:off x="5181600" y="5030003"/>
            <a:ext cx="2654300" cy="461617"/>
          </a:xfrm>
          <a:prstGeom prst="rect">
            <a:avLst/>
          </a:prstGeom>
        </p:spPr>
      </p:pic>
      <p:pic>
        <p:nvPicPr>
          <p:cNvPr id="28" name="Picture 27" descr="Measure Implemenation" title="Measure Implemenation"/>
          <p:cNvPicPr>
            <a:picLocks noChangeAspect="1"/>
          </p:cNvPicPr>
          <p:nvPr/>
        </p:nvPicPr>
        <p:blipFill>
          <a:blip r:embed="rId7"/>
          <a:stretch>
            <a:fillRect/>
          </a:stretch>
        </p:blipFill>
        <p:spPr>
          <a:xfrm>
            <a:off x="5471125" y="4294534"/>
            <a:ext cx="3596675" cy="472641"/>
          </a:xfrm>
          <a:prstGeom prst="rect">
            <a:avLst/>
          </a:prstGeom>
        </p:spPr>
      </p:pic>
      <p:pic>
        <p:nvPicPr>
          <p:cNvPr id="29" name="Picture 28" descr="Measure Mainenance" title="Measure Mainenance"/>
          <p:cNvPicPr>
            <a:picLocks noChangeAspect="1"/>
          </p:cNvPicPr>
          <p:nvPr/>
        </p:nvPicPr>
        <p:blipFill>
          <a:blip r:embed="rId8"/>
          <a:stretch>
            <a:fillRect/>
          </a:stretch>
        </p:blipFill>
        <p:spPr>
          <a:xfrm>
            <a:off x="5888398" y="3196814"/>
            <a:ext cx="3158403" cy="465449"/>
          </a:xfrm>
          <a:prstGeom prst="rect">
            <a:avLst/>
          </a:prstGeom>
        </p:spPr>
      </p:pic>
    </p:spTree>
    <p:extLst>
      <p:ext uri="{BB962C8B-B14F-4D97-AF65-F5344CB8AC3E}">
        <p14:creationId xmlns:p14="http://schemas.microsoft.com/office/powerpoint/2010/main" val="287017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What is the purpose of a </a:t>
            </a:r>
          </a:p>
          <a:p>
            <a:pPr marL="457200"/>
            <a:r>
              <a:rPr lang="en-US" dirty="0"/>
              <a:t>Clinical Quality Measure (CQM)?</a:t>
            </a:r>
          </a:p>
        </p:txBody>
      </p:sp>
      <p:sp>
        <p:nvSpPr>
          <p:cNvPr id="3" name="Content Placeholder 2"/>
          <p:cNvSpPr>
            <a:spLocks noGrp="1"/>
          </p:cNvSpPr>
          <p:nvPr>
            <p:ph idx="1"/>
          </p:nvPr>
        </p:nvSpPr>
        <p:spPr>
          <a:xfrm>
            <a:off x="571500" y="2013078"/>
            <a:ext cx="8039100" cy="4539181"/>
          </a:xfrm>
        </p:spPr>
        <p:txBody>
          <a:bodyPr>
            <a:normAutofit/>
          </a:bodyPr>
          <a:lstStyle/>
          <a:p>
            <a:r>
              <a:rPr lang="en-US" dirty="0"/>
              <a:t>A Clinical Quality Measure is a tool for making “good decisions”</a:t>
            </a:r>
          </a:p>
          <a:p>
            <a:pPr lvl="1"/>
            <a:r>
              <a:rPr lang="en-US" dirty="0"/>
              <a:t>one that makes it more likely that the user will experience a good result and </a:t>
            </a:r>
          </a:p>
          <a:p>
            <a:pPr lvl="1"/>
            <a:r>
              <a:rPr lang="en-US" dirty="0"/>
              <a:t>makes it less likely that the user will experience an adverse result </a:t>
            </a:r>
          </a:p>
          <a:p>
            <a:pPr lvl="2"/>
            <a:r>
              <a:rPr lang="en-US" sz="2800" dirty="0"/>
              <a:t>that was not foreseen or was not understood</a:t>
            </a:r>
          </a:p>
        </p:txBody>
      </p:sp>
      <p:pic>
        <p:nvPicPr>
          <p:cNvPr id="8" name="Picture 7" descr="picture that says quality" title="Quality"/>
          <p:cNvPicPr>
            <a:picLocks noChangeAspect="1"/>
          </p:cNvPicPr>
          <p:nvPr/>
        </p:nvPicPr>
        <p:blipFill>
          <a:blip r:embed="rId3"/>
          <a:stretch>
            <a:fillRect/>
          </a:stretch>
        </p:blipFill>
        <p:spPr>
          <a:xfrm>
            <a:off x="3012460" y="5637822"/>
            <a:ext cx="3119079" cy="1226234"/>
          </a:xfrm>
          <a:prstGeom prst="rect">
            <a:avLst/>
          </a:prstGeom>
        </p:spPr>
      </p:pic>
    </p:spTree>
    <p:extLst>
      <p:ext uri="{BB962C8B-B14F-4D97-AF65-F5344CB8AC3E}">
        <p14:creationId xmlns:p14="http://schemas.microsoft.com/office/powerpoint/2010/main" val="2608654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Clinical Quality Measures</a:t>
            </a:r>
          </a:p>
        </p:txBody>
      </p:sp>
      <p:sp>
        <p:nvSpPr>
          <p:cNvPr id="9" name="Content Placeholder 2"/>
          <p:cNvSpPr>
            <a:spLocks noGrp="1"/>
          </p:cNvSpPr>
          <p:nvPr>
            <p:ph idx="1"/>
          </p:nvPr>
        </p:nvSpPr>
        <p:spPr>
          <a:xfrm>
            <a:off x="571500" y="2013079"/>
            <a:ext cx="8039100" cy="4082922"/>
          </a:xfrm>
        </p:spPr>
        <p:txBody>
          <a:bodyPr>
            <a:normAutofit/>
          </a:bodyPr>
          <a:lstStyle/>
          <a:p>
            <a:r>
              <a:rPr lang="en-US" dirty="0"/>
              <a:t>What is a Clinical Quality Measure?</a:t>
            </a:r>
          </a:p>
          <a:p>
            <a:pPr lvl="1"/>
            <a:r>
              <a:rPr lang="en-US" dirty="0"/>
              <a:t>Quantifies healthcare processes, outcomes, patient perceptions, and organizational structure and/or systems</a:t>
            </a:r>
          </a:p>
          <a:p>
            <a:pPr lvl="1"/>
            <a:r>
              <a:rPr lang="en-US" dirty="0"/>
              <a:t>Associated with the ability to provide high-quality health care and/or that relate to one or more quality goals for health care</a:t>
            </a:r>
          </a:p>
          <a:p>
            <a:pPr lvl="1"/>
            <a:r>
              <a:rPr lang="en-US" b="1" dirty="0">
                <a:solidFill>
                  <a:srgbClr val="095193"/>
                </a:solidFill>
              </a:rPr>
              <a:t>Supported by evidence</a:t>
            </a:r>
          </a:p>
        </p:txBody>
      </p:sp>
      <p:pic>
        <p:nvPicPr>
          <p:cNvPr id="10" name="Picture 9" descr="Bullet point" title="Bullet poin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 y="2119569"/>
            <a:ext cx="333054" cy="432386"/>
          </a:xfrm>
          <a:prstGeom prst="rect">
            <a:avLst/>
          </a:prstGeom>
        </p:spPr>
      </p:pic>
    </p:spTree>
    <p:extLst>
      <p:ext uri="{BB962C8B-B14F-4D97-AF65-F5344CB8AC3E}">
        <p14:creationId xmlns:p14="http://schemas.microsoft.com/office/powerpoint/2010/main" val="30744630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pPr marL="457200">
              <a:spcBef>
                <a:spcPts val="600"/>
              </a:spcBef>
            </a:pPr>
            <a:r>
              <a:rPr lang="en-US" dirty="0"/>
              <a:t>Pathways to Improvement</a:t>
            </a:r>
          </a:p>
        </p:txBody>
      </p:sp>
      <p:pic>
        <p:nvPicPr>
          <p:cNvPr id="8" name="Picture 7" descr="Figure 1. Pathways from measurement to improvement" title="Figure 1. Pathways from measurement to improvement"/>
          <p:cNvPicPr>
            <a:picLocks noChangeAspect="1"/>
          </p:cNvPicPr>
          <p:nvPr/>
        </p:nvPicPr>
        <p:blipFill>
          <a:blip r:embed="rId3"/>
          <a:stretch>
            <a:fillRect/>
          </a:stretch>
        </p:blipFill>
        <p:spPr>
          <a:xfrm>
            <a:off x="1495425" y="2103502"/>
            <a:ext cx="6038850" cy="4171950"/>
          </a:xfrm>
          <a:prstGeom prst="rect">
            <a:avLst/>
          </a:prstGeom>
        </p:spPr>
      </p:pic>
    </p:spTree>
    <p:extLst>
      <p:ext uri="{BB962C8B-B14F-4D97-AF65-F5344CB8AC3E}">
        <p14:creationId xmlns:p14="http://schemas.microsoft.com/office/powerpoint/2010/main" val="29472520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447"/>
            <a:ext cx="9144000" cy="1343608"/>
          </a:xfrm>
        </p:spPr>
        <p:txBody>
          <a:bodyPr anchor="t"/>
          <a:lstStyle/>
          <a:p>
            <a:r>
              <a:rPr lang="en-US" sz="4000" dirty="0"/>
              <a:t>Measure Development</a:t>
            </a:r>
          </a:p>
        </p:txBody>
      </p:sp>
      <p:sp>
        <p:nvSpPr>
          <p:cNvPr id="5" name="Title 4"/>
          <p:cNvSpPr txBox="1">
            <a:spLocks/>
          </p:cNvSpPr>
          <p:nvPr/>
        </p:nvSpPr>
        <p:spPr>
          <a:xfrm>
            <a:off x="0" y="634481"/>
            <a:ext cx="9144000" cy="1066800"/>
          </a:xfrm>
          <a:prstGeom prst="rect">
            <a:avLst/>
          </a:prstGeom>
          <a:solidFill>
            <a:srgbClr val="FFD004"/>
          </a:solidFill>
          <a:effectLst>
            <a:outerShdw dist="76200" dir="5640000" algn="tl" rotWithShape="0">
              <a:srgbClr val="084A9C"/>
            </a:outerShdw>
          </a:effectLst>
        </p:spPr>
        <p:txBody>
          <a:bodyPr vert="horz" lIns="91440" tIns="45720" rIns="91440" bIns="45720" rtlCol="0" anchor="ctr">
            <a:noAutofit/>
          </a:bodyPr>
          <a:lstStyle>
            <a:lvl1pPr indent="0" algn="ctr">
              <a:spcBef>
                <a:spcPts val="0"/>
              </a:spcBef>
              <a:buNone/>
              <a:defRPr sz="3200" b="1">
                <a:latin typeface="+mj-lt"/>
                <a:ea typeface="+mj-ea"/>
                <a:cs typeface="+mj-cs"/>
              </a:defRPr>
            </a:lvl1pPr>
          </a:lstStyle>
          <a:p>
            <a:r>
              <a:rPr lang="en-US" dirty="0"/>
              <a:t>Measure Lifecycle</a:t>
            </a:r>
          </a:p>
        </p:txBody>
      </p:sp>
      <p:graphicFrame>
        <p:nvGraphicFramePr>
          <p:cNvPr id="6" name="Diagram 5" descr="Measure Lifecycle Diagram" title="Measure Lifecycle Diagram"/>
          <p:cNvGraphicFramePr>
            <a:graphicFrameLocks noChangeAspect="1"/>
          </p:cNvGraphicFramePr>
          <p:nvPr>
            <p:extLst>
              <p:ext uri="{D42A27DB-BD31-4B8C-83A1-F6EECF244321}">
                <p14:modId xmlns:p14="http://schemas.microsoft.com/office/powerpoint/2010/main" val="1909359991"/>
              </p:ext>
            </p:extLst>
          </p:nvPr>
        </p:nvGraphicFramePr>
        <p:xfrm>
          <a:off x="162085" y="1978089"/>
          <a:ext cx="8819829" cy="43644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61632671"/>
      </p:ext>
    </p:extLst>
  </p:cSld>
  <p:clrMapOvr>
    <a:masterClrMapping/>
  </p:clrMapOvr>
</p:sld>
</file>

<file path=ppt/theme/theme1.xml><?xml version="1.0" encoding="utf-8"?>
<a:theme xmlns:a="http://schemas.openxmlformats.org/drawingml/2006/main" name="CM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MS MACRA Web Series 3 LESH 12.7.16.pptx" id="{3088F961-54F7-4BF6-8D5D-44C5C3F7CD79}" vid="{980DCE75-8576-4765-979F-867734DE822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2100224419D04488CAAC7D542501228" ma:contentTypeVersion="0" ma:contentTypeDescription="Create a new document." ma:contentTypeScope="" ma:versionID="3743565ec76ec182cad52dc3a54f4cfa">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3F2D517-FCF4-4B15-BD46-23B9AA4BB45C}">
  <ds:schemaRefs>
    <ds:schemaRef ds:uri="http://purl.org/dc/terms/"/>
    <ds:schemaRef ds:uri="http://www.w3.org/XML/1998/namespace"/>
    <ds:schemaRef ds:uri="http://schemas.microsoft.com/office/2006/documentManagement/types"/>
    <ds:schemaRef ds:uri="http://purl.org/dc/dcmitype/"/>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F585CBEC-A503-46BF-AF4D-401CB55F2CF2}">
  <ds:schemaRefs>
    <ds:schemaRef ds:uri="http://schemas.microsoft.com/sharepoint/v3/contenttype/forms"/>
  </ds:schemaRefs>
</ds:datastoreItem>
</file>

<file path=customXml/itemProps3.xml><?xml version="1.0" encoding="utf-8"?>
<ds:datastoreItem xmlns:ds="http://schemas.openxmlformats.org/officeDocument/2006/customXml" ds:itemID="{74909E56-70AE-415D-B3C2-D6A30E8626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CMS MACRA Web Series 3 LESH 12.7.16.pptx</Template>
  <TotalTime>0</TotalTime>
  <Words>5553</Words>
  <Application>Microsoft Office PowerPoint</Application>
  <PresentationFormat>On-screen Show (4:3)</PresentationFormat>
  <Paragraphs>350</Paragraphs>
  <Slides>32</Slides>
  <Notes>32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Constantia</vt:lpstr>
      <vt:lpstr>Wingdings</vt:lpstr>
      <vt:lpstr>CMS_template</vt:lpstr>
      <vt:lpstr>Measure Development Education &amp; Outreach for Specialty Societies &amp; Patient Advocacy Groups</vt:lpstr>
      <vt:lpstr>Vision and Goals: Webinar Series</vt:lpstr>
      <vt:lpstr>Overview</vt:lpstr>
      <vt:lpstr>Measure Development </vt:lpstr>
      <vt:lpstr>Measure Development </vt:lpstr>
      <vt:lpstr>Measure Development</vt:lpstr>
      <vt:lpstr>Measure Development</vt:lpstr>
      <vt:lpstr>Measure Development</vt:lpstr>
      <vt:lpstr>Measure Development</vt:lpstr>
      <vt:lpstr>Measure Development</vt:lpstr>
      <vt:lpstr>Measure Development</vt:lpstr>
      <vt:lpstr>Measure Development</vt:lpstr>
      <vt:lpstr>Environmental Scan</vt:lpstr>
      <vt:lpstr>Environmental Scan</vt:lpstr>
      <vt:lpstr>Environmental Scan</vt:lpstr>
      <vt:lpstr>Environmental Scan</vt:lpstr>
      <vt:lpstr>Environmental Scan</vt:lpstr>
      <vt:lpstr>Environmental Scan</vt:lpstr>
      <vt:lpstr>Environmental Scan</vt:lpstr>
      <vt:lpstr>Environmental Scan</vt:lpstr>
      <vt:lpstr>Environmental Scan</vt:lpstr>
      <vt:lpstr>Environmental Scan</vt:lpstr>
      <vt:lpstr>Environmental Scan</vt:lpstr>
      <vt:lpstr>Environmental Scan</vt:lpstr>
      <vt:lpstr>Environmental Scan</vt:lpstr>
      <vt:lpstr>Environmental Scan</vt:lpstr>
      <vt:lpstr>Measure Conceptualization </vt:lpstr>
      <vt:lpstr>Available Resources</vt:lpstr>
      <vt:lpstr>CMS Spotlight Opportunities</vt:lpstr>
      <vt:lpstr>Measure Conceptualization</vt:lpstr>
      <vt:lpstr>For More Information &amp; Questions</vt:lpstr>
      <vt:lpstr>For More Information &amp; Questions</vt:lpstr>
    </vt:vector>
  </TitlesOfParts>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2017-01-03T00:13:22Z</dcterms:created>
  <dcterms:modified xsi:type="dcterms:W3CDTF">2020-08-05T18:39:20Z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0x01010042100224419D04488CAAC7D542501228</vt:lpwstr>
  </property>
  <property fmtid="{D5CDD505-2E9C-101B-9397-08002B2CF9AE}" pid="3" name="_NewReviewCycle">
    <vt:lpwstr/>
  </property>
  <property fmtid="{D5CDD505-2E9C-101B-9397-08002B2CF9AE}" pid="4" name="Order">
    <vt:r8>5600</vt:r8>
  </property>
  <property fmtid="{D5CDD505-2E9C-101B-9397-08002B2CF9AE}" pid="5" name="_CopySource">
    <vt:lpwstr>http://websps31.battelle.org/sites/MIDSMMS/MACRA/Stakeholder Engagement/Webinars/Previous versions of webinar documentation/CMS MDEO Web Series _ presenters guide_ EVM. 2016.pptx</vt:lpwstr>
  </property>
  <property fmtid="{D5CDD505-2E9C-101B-9397-08002B2CF9AE}" pid="6" name="xd_ProgID">
    <vt:lpwstr/>
  </property>
  <property fmtid="{D5CDD505-2E9C-101B-9397-08002B2CF9AE}" pid="7" name="TemplateUrl">
    <vt:lpwstr/>
  </property>
</Properties>
</file>