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93" r:id="rId4"/>
  </p:sldMasterIdLst>
  <p:notesMasterIdLst>
    <p:notesMasterId r:id="rId32"/>
  </p:notesMasterIdLst>
  <p:handoutMasterIdLst>
    <p:handoutMasterId r:id="rId33"/>
  </p:handoutMasterIdLst>
  <p:sldIdLst>
    <p:sldId id="290" r:id="rId5"/>
    <p:sldId id="294" r:id="rId6"/>
    <p:sldId id="296" r:id="rId7"/>
    <p:sldId id="297" r:id="rId8"/>
    <p:sldId id="300" r:id="rId9"/>
    <p:sldId id="298" r:id="rId10"/>
    <p:sldId id="301" r:id="rId11"/>
    <p:sldId id="302" r:id="rId12"/>
    <p:sldId id="326" r:id="rId13"/>
    <p:sldId id="303" r:id="rId14"/>
    <p:sldId id="323" r:id="rId15"/>
    <p:sldId id="304" r:id="rId16"/>
    <p:sldId id="306" r:id="rId17"/>
    <p:sldId id="307" r:id="rId18"/>
    <p:sldId id="322" r:id="rId19"/>
    <p:sldId id="305" r:id="rId20"/>
    <p:sldId id="308" r:id="rId21"/>
    <p:sldId id="311" r:id="rId22"/>
    <p:sldId id="309" r:id="rId23"/>
    <p:sldId id="312" r:id="rId24"/>
    <p:sldId id="321" r:id="rId25"/>
    <p:sldId id="313" r:id="rId26"/>
    <p:sldId id="314" r:id="rId27"/>
    <p:sldId id="327" r:id="rId28"/>
    <p:sldId id="315" r:id="rId29"/>
    <p:sldId id="316" r:id="rId30"/>
    <p:sldId id="324" r:id="rId31"/>
  </p:sldIdLst>
  <p:sldSz cx="9144000" cy="6858000" type="screen4x3"/>
  <p:notesSz cx="6858000" cy="9240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64">
          <p15:clr>
            <a:srgbClr val="A4A3A4"/>
          </p15:clr>
        </p15:guide>
        <p15:guide id="2" pos="312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imberly Kufel" initials="KK" lastIdx="8"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4A9C"/>
    <a:srgbClr val="FFD0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923" autoAdjust="0"/>
    <p:restoredTop sz="83463" autoAdjust="0"/>
  </p:normalViewPr>
  <p:slideViewPr>
    <p:cSldViewPr>
      <p:cViewPr varScale="1">
        <p:scale>
          <a:sx n="49" d="100"/>
          <a:sy n="49" d="100"/>
        </p:scale>
        <p:origin x="1276" y="44"/>
      </p:cViewPr>
      <p:guideLst>
        <p:guide orient="horz" pos="2064"/>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0" d="100"/>
        <a:sy n="140" d="100"/>
      </p:scale>
      <p:origin x="0" y="-484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204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2042"/>
          </a:xfrm>
          <a:prstGeom prst="rect">
            <a:avLst/>
          </a:prstGeom>
        </p:spPr>
        <p:txBody>
          <a:bodyPr vert="horz" lIns="91440" tIns="45720" rIns="91440" bIns="45720" rtlCol="0"/>
          <a:lstStyle>
            <a:lvl1pPr algn="r">
              <a:defRPr sz="1200"/>
            </a:lvl1pPr>
          </a:lstStyle>
          <a:p>
            <a:fld id="{CC16B254-F755-154D-86D8-705F3C585905}" type="datetimeFigureOut">
              <a:rPr lang="en-US" smtClean="0"/>
              <a:pPr/>
              <a:t>8/5/2020</a:t>
            </a:fld>
            <a:endParaRPr lang="en-US"/>
          </a:p>
        </p:txBody>
      </p:sp>
      <p:sp>
        <p:nvSpPr>
          <p:cNvPr id="4" name="Footer Placeholder 3"/>
          <p:cNvSpPr>
            <a:spLocks noGrp="1"/>
          </p:cNvSpPr>
          <p:nvPr>
            <p:ph type="ftr" sz="quarter" idx="2"/>
          </p:nvPr>
        </p:nvSpPr>
        <p:spPr>
          <a:xfrm>
            <a:off x="0" y="8777192"/>
            <a:ext cx="2971800" cy="46204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777192"/>
            <a:ext cx="2971800" cy="462042"/>
          </a:xfrm>
          <a:prstGeom prst="rect">
            <a:avLst/>
          </a:prstGeom>
        </p:spPr>
        <p:txBody>
          <a:bodyPr vert="horz" lIns="91440" tIns="45720" rIns="91440" bIns="45720" rtlCol="0" anchor="b"/>
          <a:lstStyle>
            <a:lvl1pPr algn="r">
              <a:defRPr sz="1200"/>
            </a:lvl1pPr>
          </a:lstStyle>
          <a:p>
            <a:fld id="{D8B07BA0-83C1-274E-9BA1-643DFA6696FC}" type="slidenum">
              <a:rPr lang="en-US" smtClean="0"/>
              <a:pPr/>
              <a:t>‹#›</a:t>
            </a:fld>
            <a:endParaRPr lang="en-US"/>
          </a:p>
        </p:txBody>
      </p:sp>
    </p:spTree>
    <p:extLst>
      <p:ext uri="{BB962C8B-B14F-4D97-AF65-F5344CB8AC3E}">
        <p14:creationId xmlns:p14="http://schemas.microsoft.com/office/powerpoint/2010/main" val="40824873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204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2042"/>
          </a:xfrm>
          <a:prstGeom prst="rect">
            <a:avLst/>
          </a:prstGeom>
        </p:spPr>
        <p:txBody>
          <a:bodyPr vert="horz" lIns="91440" tIns="45720" rIns="91440" bIns="45720" rtlCol="0"/>
          <a:lstStyle>
            <a:lvl1pPr algn="r">
              <a:defRPr sz="1200"/>
            </a:lvl1pPr>
          </a:lstStyle>
          <a:p>
            <a:fld id="{70242358-85E2-2545-8677-79B1E11E6ECD}" type="datetimeFigureOut">
              <a:rPr lang="en-US" smtClean="0"/>
              <a:pPr/>
              <a:t>8/5/2020</a:t>
            </a:fld>
            <a:endParaRPr lang="en-US"/>
          </a:p>
        </p:txBody>
      </p:sp>
      <p:sp>
        <p:nvSpPr>
          <p:cNvPr id="4" name="Slide Image Placeholder 3"/>
          <p:cNvSpPr>
            <a:spLocks noGrp="1" noRot="1" noChangeAspect="1"/>
          </p:cNvSpPr>
          <p:nvPr>
            <p:ph type="sldImg" idx="2"/>
          </p:nvPr>
        </p:nvSpPr>
        <p:spPr>
          <a:xfrm>
            <a:off x="1120775" y="693738"/>
            <a:ext cx="4616450" cy="34639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89398"/>
            <a:ext cx="5486400" cy="415837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7192"/>
            <a:ext cx="2971800" cy="46204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777192"/>
            <a:ext cx="2971800" cy="462042"/>
          </a:xfrm>
          <a:prstGeom prst="rect">
            <a:avLst/>
          </a:prstGeom>
        </p:spPr>
        <p:txBody>
          <a:bodyPr vert="horz" lIns="91440" tIns="45720" rIns="91440" bIns="45720" rtlCol="0" anchor="b"/>
          <a:lstStyle>
            <a:lvl1pPr algn="r">
              <a:defRPr sz="1200"/>
            </a:lvl1pPr>
          </a:lstStyle>
          <a:p>
            <a:fld id="{7B898A01-842B-0042-9AB7-55364486B929}" type="slidenum">
              <a:rPr lang="en-US" smtClean="0"/>
              <a:pPr/>
              <a:t>‹#›</a:t>
            </a:fld>
            <a:endParaRPr lang="en-US"/>
          </a:p>
        </p:txBody>
      </p:sp>
    </p:spTree>
    <p:extLst>
      <p:ext uri="{BB962C8B-B14F-4D97-AF65-F5344CB8AC3E}">
        <p14:creationId xmlns:p14="http://schemas.microsoft.com/office/powerpoint/2010/main" val="210190352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presentation is intended</a:t>
            </a:r>
            <a:r>
              <a:rPr lang="en-US" baseline="0" dirty="0"/>
              <a:t> to provide an overview of the Measures Management system employed by CMS to identify, develop, test and implement quality measures.</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a:t>
            </a:fld>
            <a:endParaRPr lang="en-US"/>
          </a:p>
        </p:txBody>
      </p:sp>
    </p:spTree>
    <p:extLst>
      <p:ext uri="{BB962C8B-B14F-4D97-AF65-F5344CB8AC3E}">
        <p14:creationId xmlns:p14="http://schemas.microsoft.com/office/powerpoint/2010/main" val="23490048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a:t>
            </a:r>
            <a:r>
              <a:rPr lang="en-US" baseline="0" dirty="0"/>
              <a:t> view ties to the Blueprint, which is CMS’ handbook that documents the measure development and maintenance process.</a:t>
            </a:r>
          </a:p>
          <a:p>
            <a:pPr marL="228600" indent="-228600">
              <a:buAutoNum type="arabicPeriod"/>
            </a:pPr>
            <a:r>
              <a:rPr lang="en-US" dirty="0"/>
              <a:t>Conceptualization: How measure concepts are first conceived and then narrowed down.  Involves environmental</a:t>
            </a:r>
            <a:r>
              <a:rPr lang="en-US" baseline="0" dirty="0"/>
              <a:t> scan and input from a broad group of stakeholders, including patients.</a:t>
            </a:r>
            <a:endParaRPr lang="en-US" dirty="0"/>
          </a:p>
          <a:p>
            <a:pPr marL="228600" indent="-228600">
              <a:buAutoNum type="arabicPeriod"/>
            </a:pPr>
            <a:r>
              <a:rPr lang="en-US" dirty="0"/>
              <a:t>Specification: How concepts will be measured</a:t>
            </a:r>
          </a:p>
          <a:p>
            <a:pPr marL="228600" indent="-228600">
              <a:buAutoNum type="arabicPeriod"/>
            </a:pPr>
            <a:r>
              <a:rPr lang="en-US" dirty="0"/>
              <a:t>Testing: Alpha and beta testing of measures</a:t>
            </a:r>
          </a:p>
          <a:p>
            <a:pPr marL="228600" indent="-228600">
              <a:buAutoNum type="arabicPeriod"/>
            </a:pPr>
            <a:r>
              <a:rPr lang="en-US" dirty="0"/>
              <a:t>Implementation: Submission for NQF (National Quality Forum) endorsement of measures; measure rollout</a:t>
            </a:r>
          </a:p>
          <a:p>
            <a:pPr marL="228600" indent="-228600">
              <a:buAutoNum type="arabicPeriod"/>
            </a:pPr>
            <a:r>
              <a:rPr lang="en-US" dirty="0"/>
              <a:t>Continuing Evaluation and Maintenance</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11</a:t>
            </a:fld>
            <a:endParaRPr lang="en-US"/>
          </a:p>
        </p:txBody>
      </p:sp>
    </p:spTree>
    <p:extLst>
      <p:ext uri="{BB962C8B-B14F-4D97-AF65-F5344CB8AC3E}">
        <p14:creationId xmlns:p14="http://schemas.microsoft.com/office/powerpoint/2010/main" val="2753257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i="1" dirty="0"/>
              <a:t>This new measure is part of the Care Coordination Domain.</a:t>
            </a:r>
          </a:p>
          <a:p>
            <a:pPr marL="0" marR="0" indent="0" algn="l" defTabSz="457200" rtl="0" eaLnBrk="1" fontAlgn="auto" latinLnBrk="0" hangingPunct="1">
              <a:lnSpc>
                <a:spcPct val="100000"/>
              </a:lnSpc>
              <a:spcBef>
                <a:spcPts val="0"/>
              </a:spcBef>
              <a:spcAft>
                <a:spcPts val="0"/>
              </a:spcAft>
              <a:buClrTx/>
              <a:buSzTx/>
              <a:buFontTx/>
              <a:buNone/>
              <a:tabLst/>
              <a:defRPr/>
            </a:pPr>
            <a:endParaRPr lang="en-US" i="1" dirty="0"/>
          </a:p>
          <a:p>
            <a:pPr marL="0" marR="0" indent="0" algn="l" defTabSz="457200" rtl="0" eaLnBrk="1" fontAlgn="auto" latinLnBrk="0" hangingPunct="1">
              <a:lnSpc>
                <a:spcPct val="100000"/>
              </a:lnSpc>
              <a:spcBef>
                <a:spcPts val="0"/>
              </a:spcBef>
              <a:spcAft>
                <a:spcPts val="0"/>
              </a:spcAft>
              <a:buClrTx/>
              <a:buSzTx/>
              <a:buFontTx/>
              <a:buNone/>
              <a:tabLst/>
              <a:defRPr/>
            </a:pPr>
            <a:r>
              <a:rPr lang="en-US" i="1" dirty="0"/>
              <a:t>For</a:t>
            </a:r>
            <a:r>
              <a:rPr lang="en-US" i="1" baseline="0" dirty="0"/>
              <a:t> example, in one year, Dr. John </a:t>
            </a:r>
            <a:r>
              <a:rPr lang="en-US" i="1" baseline="0" dirty="0" err="1"/>
              <a:t>Gencare</a:t>
            </a:r>
            <a:r>
              <a:rPr lang="en-US" i="1" baseline="0" dirty="0"/>
              <a:t> refers 100 patients to Dr. Susan Foot for orthopedic care. Of the referrals, 50 visit Dr. Foot, and Dr. Foot sends a report back to Dr. </a:t>
            </a:r>
            <a:r>
              <a:rPr lang="en-US" i="1" baseline="0" dirty="0" err="1"/>
              <a:t>Gencare</a:t>
            </a:r>
            <a:r>
              <a:rPr lang="en-US" i="1" baseline="0" dirty="0"/>
              <a:t> about each of those patients. </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1" baseline="0" dirty="0"/>
              <a:t>In this quality measure, the denominator is 100, which is the total number of referrals, and the numerator is 50, which is the number of referrals about whom Dr. Foot sent reports back to Dr. </a:t>
            </a:r>
            <a:r>
              <a:rPr lang="en-US" i="1" baseline="0" dirty="0" err="1"/>
              <a:t>Gencare</a:t>
            </a:r>
            <a:r>
              <a:rPr lang="en-US" i="1" baseline="0" dirty="0"/>
              <a:t>.  Therefore, the value of this quality measure in this example is 0.5.  </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i="1" baseline="0" dirty="0"/>
          </a:p>
          <a:p>
            <a:pPr marL="0" marR="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i="1" baseline="0" dirty="0"/>
              <a:t>Note that measures are not always meaningful outside of the context of other measures, or without a comparison to quality measure reports from other </a:t>
            </a:r>
            <a:r>
              <a:rPr lang="en-US" i="1" baseline="0"/>
              <a:t>providers.</a:t>
            </a:r>
            <a:endParaRPr lang="en-US" i="1" baseline="0" dirty="0"/>
          </a:p>
          <a:p>
            <a:pPr marL="0" marR="0" indent="0" algn="l" defTabSz="457200" rtl="0" eaLnBrk="1" fontAlgn="auto" latinLnBrk="0" hangingPunct="1">
              <a:lnSpc>
                <a:spcPct val="100000"/>
              </a:lnSpc>
              <a:spcBef>
                <a:spcPts val="0"/>
              </a:spcBef>
              <a:spcAft>
                <a:spcPts val="0"/>
              </a:spcAft>
              <a:buClrTx/>
              <a:buSzTx/>
              <a:buFontTx/>
              <a:buNone/>
              <a:tabLst/>
              <a:defRPr/>
            </a:pPr>
            <a:endParaRPr lang="en-US" i="1" baseline="0" dirty="0"/>
          </a:p>
          <a:p>
            <a:pPr marL="0" marR="0" indent="0" algn="l" defTabSz="457200" rtl="0" eaLnBrk="1" fontAlgn="auto" latinLnBrk="0" hangingPunct="1">
              <a:lnSpc>
                <a:spcPct val="100000"/>
              </a:lnSpc>
              <a:spcBef>
                <a:spcPts val="0"/>
              </a:spcBef>
              <a:spcAft>
                <a:spcPts val="0"/>
              </a:spcAft>
              <a:buClrTx/>
              <a:buSzTx/>
              <a:buFontTx/>
              <a:buNone/>
              <a:tabLst/>
              <a:defRPr/>
            </a:pPr>
            <a:endParaRPr lang="en-US" i="1" dirty="0"/>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12</a:t>
            </a:fld>
            <a:endParaRPr lang="en-US"/>
          </a:p>
        </p:txBody>
      </p:sp>
    </p:spTree>
    <p:extLst>
      <p:ext uri="{BB962C8B-B14F-4D97-AF65-F5344CB8AC3E}">
        <p14:creationId xmlns:p14="http://schemas.microsoft.com/office/powerpoint/2010/main" val="5763138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a:t>
            </a:r>
            <a:r>
              <a:rPr lang="en-US" baseline="0" dirty="0"/>
              <a:t> of the d</a:t>
            </a:r>
            <a:r>
              <a:rPr lang="en-US" dirty="0"/>
              <a:t>ata sources that inform</a:t>
            </a:r>
            <a:r>
              <a:rPr lang="en-US" baseline="0" dirty="0"/>
              <a:t> measure managers </a:t>
            </a:r>
            <a:r>
              <a:rPr lang="en-US" dirty="0"/>
              <a:t>include medical</a:t>
            </a:r>
            <a:r>
              <a:rPr lang="en-US" baseline="0" dirty="0"/>
              <a:t> claims, various forms of aggregated health assessments and diagnostics, registries of healthcare and medical issues and treatments, and data abstracted from health records.</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13</a:t>
            </a:fld>
            <a:endParaRPr lang="en-US"/>
          </a:p>
        </p:txBody>
      </p:sp>
    </p:spTree>
    <p:extLst>
      <p:ext uri="{BB962C8B-B14F-4D97-AF65-F5344CB8AC3E}">
        <p14:creationId xmlns:p14="http://schemas.microsoft.com/office/powerpoint/2010/main" val="42472853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eMeasures</a:t>
            </a:r>
            <a:r>
              <a:rPr lang="en-US" dirty="0"/>
              <a:t> can be more efficient than abstracting data from charts or databases, but because there is such variability in how health providers set up their electronic health record systems, it’s not a simple matter to extract the data.</a:t>
            </a:r>
          </a:p>
        </p:txBody>
      </p:sp>
      <p:sp>
        <p:nvSpPr>
          <p:cNvPr id="4" name="Slide Number Placeholder 3"/>
          <p:cNvSpPr>
            <a:spLocks noGrp="1"/>
          </p:cNvSpPr>
          <p:nvPr>
            <p:ph type="sldNum" sz="quarter" idx="10"/>
          </p:nvPr>
        </p:nvSpPr>
        <p:spPr/>
        <p:txBody>
          <a:bodyPr/>
          <a:lstStyle/>
          <a:p>
            <a:fld id="{7B898A01-842B-0042-9AB7-55364486B929}" type="slidenum">
              <a:rPr lang="en-US" smtClean="0"/>
              <a:pPr/>
              <a:t>14</a:t>
            </a:fld>
            <a:endParaRPr lang="en-US"/>
          </a:p>
        </p:txBody>
      </p:sp>
    </p:spTree>
    <p:extLst>
      <p:ext uri="{BB962C8B-B14F-4D97-AF65-F5344CB8AC3E}">
        <p14:creationId xmlns:p14="http://schemas.microsoft.com/office/powerpoint/2010/main" val="13577437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an </a:t>
            </a:r>
            <a:r>
              <a:rPr lang="en-US" dirty="0" err="1"/>
              <a:t>eCQM</a:t>
            </a:r>
            <a:r>
              <a:rPr lang="en-US" dirty="0"/>
              <a:t> specification, nominator and denominator criteria, and Data elements from the HQMF in human readable format.  A component of an HQMF is the Header which contains the metadata.  Metadata is the description of the </a:t>
            </a:r>
            <a:r>
              <a:rPr lang="en-US" dirty="0" err="1"/>
              <a:t>eCQM</a:t>
            </a:r>
            <a:r>
              <a:rPr lang="en-US" dirty="0"/>
              <a:t> which includes rationale on why it is clinically relevant. The body of the HQMF contains the Quality Data Model (QDM).  The QDM is information used to express patient and clinical characteristics as well as the basic logic required to express quality measure criteria. This criteria defines the initial patient population as those patients who meet the requirements of the </a:t>
            </a:r>
            <a:r>
              <a:rPr lang="en-US" dirty="0" err="1"/>
              <a:t>eCQM</a:t>
            </a:r>
            <a:r>
              <a:rPr lang="en-US" dirty="0"/>
              <a:t>.  The numerator and denominator further refines the patient population (provided by CMS </a:t>
            </a:r>
            <a:r>
              <a:rPr lang="en-US" dirty="0" err="1"/>
              <a:t>Minet</a:t>
            </a:r>
            <a:r>
              <a:rPr lang="en-US" dirty="0"/>
              <a:t> </a:t>
            </a:r>
            <a:r>
              <a:rPr lang="en-US" dirty="0" err="1"/>
              <a:t>Javellana</a:t>
            </a:r>
            <a:r>
              <a:rPr lang="en-US" dirty="0"/>
              <a:t>, RN March 2015)</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15</a:t>
            </a:fld>
            <a:endParaRPr lang="en-US"/>
          </a:p>
        </p:txBody>
      </p:sp>
    </p:spTree>
    <p:extLst>
      <p:ext uri="{BB962C8B-B14F-4D97-AF65-F5344CB8AC3E}">
        <p14:creationId xmlns:p14="http://schemas.microsoft.com/office/powerpoint/2010/main" val="32997919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the NQF website: The National Quality Forum (NQF) is a not-for-profit, nonpartisan, membership-based organization that works to catalyze improvements in healthcare. NQF uses its formal Consensus Development Process (CDP) to evaluate and endorse consensus standards, including performance measures, best practices, frameworks, and reporting guidelines. The Consensus Development Process is designed to call for input and carefully consider the interests of stakeholder groups from across the healthcare industry. </a:t>
            </a:r>
          </a:p>
          <a:p>
            <a:endParaRPr lang="en-US" dirty="0"/>
          </a:p>
          <a:p>
            <a:r>
              <a:rPr lang="en-US" dirty="0"/>
              <a:t>Although NQF Endorsement is important, unendorsed measures aren’t necessarily inferior.  Timing and other factors come into play as to whether a measure is endorsed.</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16</a:t>
            </a:fld>
            <a:endParaRPr lang="en-US"/>
          </a:p>
        </p:txBody>
      </p:sp>
    </p:spTree>
    <p:extLst>
      <p:ext uri="{BB962C8B-B14F-4D97-AF65-F5344CB8AC3E}">
        <p14:creationId xmlns:p14="http://schemas.microsoft.com/office/powerpoint/2010/main" val="17061073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QMVIG - CMS Quality Measurement and Value-Based Incentives Group</a:t>
            </a:r>
          </a:p>
          <a:p>
            <a:r>
              <a:rPr lang="en-US" dirty="0"/>
              <a:t>COR – Contracting Officer Representatives</a:t>
            </a:r>
          </a:p>
        </p:txBody>
      </p:sp>
      <p:sp>
        <p:nvSpPr>
          <p:cNvPr id="4" name="Slide Number Placeholder 3"/>
          <p:cNvSpPr>
            <a:spLocks noGrp="1"/>
          </p:cNvSpPr>
          <p:nvPr>
            <p:ph type="sldNum" sz="quarter" idx="10"/>
          </p:nvPr>
        </p:nvSpPr>
        <p:spPr/>
        <p:txBody>
          <a:bodyPr/>
          <a:lstStyle/>
          <a:p>
            <a:fld id="{7B898A01-842B-0042-9AB7-55364486B929}" type="slidenum">
              <a:rPr lang="en-US" smtClean="0"/>
              <a:pPr/>
              <a:t>18</a:t>
            </a:fld>
            <a:endParaRPr lang="en-US"/>
          </a:p>
        </p:txBody>
      </p:sp>
    </p:spTree>
    <p:extLst>
      <p:ext uri="{BB962C8B-B14F-4D97-AF65-F5344CB8AC3E}">
        <p14:creationId xmlns:p14="http://schemas.microsoft.com/office/powerpoint/2010/main" val="6342058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19</a:t>
            </a:fld>
            <a:endParaRPr lang="en-US"/>
          </a:p>
        </p:txBody>
      </p:sp>
    </p:spTree>
    <p:extLst>
      <p:ext uri="{BB962C8B-B14F-4D97-AF65-F5344CB8AC3E}">
        <p14:creationId xmlns:p14="http://schemas.microsoft.com/office/powerpoint/2010/main" val="5246871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Harmonization = “The standardization of specifications for related measures with the same measure focus (for example, influenza immunization of patients in hospitals or nursing homes); related measures for the same target population (for example, eye exam and HbA1c for patients with diabetes); or definitions applicable to many measures (for example, age designation for children) so that they are uniform or compatible, unless differences are justified (in other words, dictated by the evidence). The dimensions of harmonization can include numerator, denominator, exclusions, calculation, and data source and collection instructions.” </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20</a:t>
            </a:fld>
            <a:endParaRPr lang="en-US"/>
          </a:p>
        </p:txBody>
      </p:sp>
    </p:spTree>
    <p:extLst>
      <p:ext uri="{BB962C8B-B14F-4D97-AF65-F5344CB8AC3E}">
        <p14:creationId xmlns:p14="http://schemas.microsoft.com/office/powerpoint/2010/main" val="28368848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MMS Support team</a:t>
            </a:r>
            <a:r>
              <a:rPr lang="en-US" baseline="0" dirty="0"/>
              <a:t>’s goals include timely responses to customers, developers and other interested parties who have questions about the measure management process.</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21</a:t>
            </a:fld>
            <a:endParaRPr lang="en-US"/>
          </a:p>
        </p:txBody>
      </p:sp>
    </p:spTree>
    <p:extLst>
      <p:ext uri="{BB962C8B-B14F-4D97-AF65-F5344CB8AC3E}">
        <p14:creationId xmlns:p14="http://schemas.microsoft.com/office/powerpoint/2010/main" val="42150976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a:t>
            </a:r>
            <a:r>
              <a:rPr lang="en-US" baseline="0" dirty="0"/>
              <a:t> introduction to CMS Measures Management has a variety of intended audiences, and they vary from people who directly participate in measures management to those people who have a basic understanding of quality measures but want to know more about how they are conceived, developed, implemented and maintained.</a:t>
            </a:r>
          </a:p>
        </p:txBody>
      </p:sp>
      <p:sp>
        <p:nvSpPr>
          <p:cNvPr id="4" name="Slide Number Placeholder 3"/>
          <p:cNvSpPr>
            <a:spLocks noGrp="1"/>
          </p:cNvSpPr>
          <p:nvPr>
            <p:ph type="sldNum" sz="quarter" idx="10"/>
          </p:nvPr>
        </p:nvSpPr>
        <p:spPr/>
        <p:txBody>
          <a:bodyPr/>
          <a:lstStyle/>
          <a:p>
            <a:fld id="{7B898A01-842B-0042-9AB7-55364486B929}" type="slidenum">
              <a:rPr lang="en-US" smtClean="0"/>
              <a:pPr/>
              <a:t>2</a:t>
            </a:fld>
            <a:endParaRPr lang="en-US"/>
          </a:p>
        </p:txBody>
      </p:sp>
    </p:spTree>
    <p:extLst>
      <p:ext uri="{BB962C8B-B14F-4D97-AF65-F5344CB8AC3E}">
        <p14:creationId xmlns:p14="http://schemas.microsoft.com/office/powerpoint/2010/main" val="27841880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Developers contract to CMS to develop</a:t>
            </a:r>
            <a:r>
              <a:rPr lang="en-US" baseline="0" dirty="0"/>
              <a:t> and maintain measures and measure sets in their assigned areas of responsibility (e.g., </a:t>
            </a:r>
            <a:r>
              <a:rPr lang="en-US" sz="1200" i="1" kern="1200" dirty="0">
                <a:solidFill>
                  <a:schemeClr val="tx1"/>
                </a:solidFill>
                <a:effectLst/>
                <a:latin typeface="+mn-lt"/>
                <a:ea typeface="+mn-ea"/>
                <a:cs typeface="+mn-cs"/>
              </a:rPr>
              <a:t>Programs of All-inclusive Care for the Elderly, Patient</a:t>
            </a:r>
            <a:r>
              <a:rPr lang="en-US" sz="1200" i="1" kern="1200" baseline="0" dirty="0">
                <a:solidFill>
                  <a:schemeClr val="tx1"/>
                </a:solidFill>
                <a:effectLst/>
                <a:latin typeface="+mn-lt"/>
                <a:ea typeface="+mn-ea"/>
                <a:cs typeface="+mn-cs"/>
              </a:rPr>
              <a:t>-Reported Outcomes</a:t>
            </a:r>
            <a:r>
              <a:rPr lang="en-US" sz="1200" i="0" kern="1200" baseline="0" dirty="0">
                <a:solidFill>
                  <a:schemeClr val="tx1"/>
                </a:solidFill>
                <a:effectLst/>
                <a:latin typeface="+mn-lt"/>
                <a:ea typeface="+mn-ea"/>
                <a:cs typeface="+mn-cs"/>
              </a:rPr>
              <a:t>).</a:t>
            </a:r>
          </a:p>
          <a:p>
            <a:endParaRPr lang="en-US" sz="1200" i="0" kern="1200" baseline="0" dirty="0">
              <a:solidFill>
                <a:schemeClr val="tx1"/>
              </a:solidFill>
              <a:effectLst/>
              <a:latin typeface="+mn-lt"/>
              <a:ea typeface="+mn-ea"/>
              <a:cs typeface="+mn-cs"/>
            </a:endParaRPr>
          </a:p>
          <a:p>
            <a:r>
              <a:rPr lang="en-US" dirty="0"/>
              <a:t>NQF’s role in</a:t>
            </a:r>
            <a:r>
              <a:rPr lang="en-US" baseline="0" dirty="0"/>
              <a:t> the measure management process is to review and endorse </a:t>
            </a:r>
            <a:r>
              <a:rPr lang="en-US" dirty="0"/>
              <a:t>measures that meet established</a:t>
            </a:r>
            <a:r>
              <a:rPr lang="en-US" baseline="0" dirty="0"/>
              <a:t> criteria for a quality measure.</a:t>
            </a:r>
            <a:endParaRPr lang="en-US" dirty="0"/>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22</a:t>
            </a:fld>
            <a:endParaRPr lang="en-US"/>
          </a:p>
        </p:txBody>
      </p:sp>
    </p:spTree>
    <p:extLst>
      <p:ext uri="{BB962C8B-B14F-4D97-AF65-F5344CB8AC3E}">
        <p14:creationId xmlns:p14="http://schemas.microsoft.com/office/powerpoint/2010/main" val="12448932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COR (Contract Office’s Representative) is responsible for</a:t>
            </a:r>
            <a:r>
              <a:rPr lang="en-US" baseline="0" dirty="0"/>
              <a:t> ensuring that contractual goals are met.  Responsibilities include managing contractors to make sure objectives are met, and that ensuring proper access to resources and information that contractors need to succeed.</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23</a:t>
            </a:fld>
            <a:endParaRPr lang="en-US"/>
          </a:p>
        </p:txBody>
      </p:sp>
    </p:spTree>
    <p:extLst>
      <p:ext uri="{BB962C8B-B14F-4D97-AF65-F5344CB8AC3E}">
        <p14:creationId xmlns:p14="http://schemas.microsoft.com/office/powerpoint/2010/main" val="12216774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Effective quality measures</a:t>
            </a:r>
            <a:r>
              <a:rPr lang="en-US" baseline="0" dirty="0"/>
              <a:t> must be developed with the involvement of stakeholders beyond just CMS and the developers.  Various individuals and associations, including medical professionals, health care interest groups and patients, have important roles in the measure management process.</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24</a:t>
            </a:fld>
            <a:endParaRPr lang="en-US"/>
          </a:p>
        </p:txBody>
      </p:sp>
    </p:spTree>
    <p:extLst>
      <p:ext uri="{BB962C8B-B14F-4D97-AF65-F5344CB8AC3E}">
        <p14:creationId xmlns:p14="http://schemas.microsoft.com/office/powerpoint/2010/main" val="36222725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25</a:t>
            </a:fld>
            <a:endParaRPr lang="en-US"/>
          </a:p>
        </p:txBody>
      </p:sp>
    </p:spTree>
    <p:extLst>
      <p:ext uri="{BB962C8B-B14F-4D97-AF65-F5344CB8AC3E}">
        <p14:creationId xmlns:p14="http://schemas.microsoft.com/office/powerpoint/2010/main" val="3663063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Measure</a:t>
            </a:r>
            <a:r>
              <a:rPr lang="en-US" baseline="0" dirty="0"/>
              <a:t> Conceptualization and additional BP101 courses will be made available on the MMS website when available.</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26</a:t>
            </a:fld>
            <a:endParaRPr lang="en-US"/>
          </a:p>
        </p:txBody>
      </p:sp>
    </p:spTree>
    <p:extLst>
      <p:ext uri="{BB962C8B-B14F-4D97-AF65-F5344CB8AC3E}">
        <p14:creationId xmlns:p14="http://schemas.microsoft.com/office/powerpoint/2010/main" val="9767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a:t>
            </a:r>
            <a:r>
              <a:rPr lang="en-US" baseline="0" dirty="0"/>
              <a:t> first course in a series of overviews that will cover all the major components of the measure development process.  </a:t>
            </a:r>
            <a:r>
              <a:rPr lang="en-US" dirty="0"/>
              <a:t>The intent is to help audiences understand the technical aspects of measure development (conceptualization, specification, testing), implementation, and maintenance,</a:t>
            </a:r>
            <a:r>
              <a:rPr lang="en-US" baseline="0" dirty="0"/>
              <a:t> and then discuss how CMS manages that process with the help of contracted developers and other stakeholders</a:t>
            </a:r>
            <a:r>
              <a:rPr lang="en-US" dirty="0"/>
              <a:t>.</a:t>
            </a:r>
            <a:r>
              <a:rPr lang="en-US" baseline="0" dirty="0"/>
              <a:t>  This course is a general overview, the next four courses cover major portions of the measure development process in sequential order, and then the final course covers the ongoing maintenance and update of quality measures and value sets once they have already been implemented.</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4</a:t>
            </a:fld>
            <a:endParaRPr lang="en-US"/>
          </a:p>
        </p:txBody>
      </p:sp>
    </p:spTree>
    <p:extLst>
      <p:ext uri="{BB962C8B-B14F-4D97-AF65-F5344CB8AC3E}">
        <p14:creationId xmlns:p14="http://schemas.microsoft.com/office/powerpoint/2010/main" val="30255896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a:t>
            </a:r>
            <a:r>
              <a:rPr lang="en-US" baseline="0" dirty="0"/>
              <a:t> course aims to answer several basic questions that should provide audiences with an understanding of the purpose and the people involved in developing and maintaining quality measures.</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5</a:t>
            </a:fld>
            <a:endParaRPr lang="en-US"/>
          </a:p>
        </p:txBody>
      </p:sp>
    </p:spTree>
    <p:extLst>
      <p:ext uri="{BB962C8B-B14F-4D97-AF65-F5344CB8AC3E}">
        <p14:creationId xmlns:p14="http://schemas.microsoft.com/office/powerpoint/2010/main" val="32043986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Quality measures are tools, aka performance measures.  “A healthcare performance measure is a way to calculate whether and how often the healthcare system does what it should. Measures are based on scientific evidence about processes, outcomes, perceptions, or systems that relate to high-quality care.”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6</a:t>
            </a:fld>
            <a:endParaRPr lang="en-US"/>
          </a:p>
        </p:txBody>
      </p:sp>
    </p:spTree>
    <p:extLst>
      <p:ext uri="{BB962C8B-B14F-4D97-AF65-F5344CB8AC3E}">
        <p14:creationId xmlns:p14="http://schemas.microsoft.com/office/powerpoint/2010/main" val="10992173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none" baseline="0" dirty="0"/>
              <a:t>HHS defined some key goals in their “National Strategy for Quality Improvement in Health Care” submitted to Congress in 2012 and updated in 2014:</a:t>
            </a:r>
            <a:endParaRPr lang="en-US" u="none" dirty="0"/>
          </a:p>
          <a:p>
            <a:pPr lvl="1"/>
            <a:r>
              <a:rPr lang="en-US" u="sng" dirty="0"/>
              <a:t>Better care:</a:t>
            </a:r>
            <a:r>
              <a:rPr lang="en-US" dirty="0"/>
              <a:t> Improve the overall quality of care, by making health care more patient-centered, reliable, accessible, and safe. </a:t>
            </a:r>
          </a:p>
          <a:p>
            <a:pPr lvl="1"/>
            <a:r>
              <a:rPr lang="en-US" u="sng" dirty="0"/>
              <a:t>Healthy people/healthy communities:</a:t>
            </a:r>
            <a:r>
              <a:rPr lang="en-US" dirty="0"/>
              <a:t> Improve the health of the U.S. population by supporting proven interventions to address behavioral, social, and environmental determinants of health in addition to delivering higher-quality care. </a:t>
            </a:r>
          </a:p>
          <a:p>
            <a:pPr lvl="1"/>
            <a:r>
              <a:rPr lang="en-US" u="sng" dirty="0"/>
              <a:t>Smarter Spending:</a:t>
            </a:r>
            <a:r>
              <a:rPr lang="en-US" dirty="0"/>
              <a:t> Reduce the cost of quality health care for individuals, families, employers, and government. </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7</a:t>
            </a:fld>
            <a:endParaRPr lang="en-US"/>
          </a:p>
        </p:txBody>
      </p:sp>
    </p:spTree>
    <p:extLst>
      <p:ext uri="{BB962C8B-B14F-4D97-AF65-F5344CB8AC3E}">
        <p14:creationId xmlns:p14="http://schemas.microsoft.com/office/powerpoint/2010/main" val="10867778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CMS’ goals (stated</a:t>
            </a:r>
            <a:r>
              <a:rPr lang="en-US" baseline="0" dirty="0"/>
              <a:t> in previous slide):  </a:t>
            </a:r>
            <a:r>
              <a:rPr lang="en-US" dirty="0"/>
              <a:t>“…These goals include: effective, safe, efficient, patient-centered, equitable, and timely care” align with  priorities stated in the National Strategy (in slightly different order): safer, patient-centered, efficient, effective, equitable</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8</a:t>
            </a:fld>
            <a:endParaRPr lang="en-US"/>
          </a:p>
        </p:txBody>
      </p:sp>
    </p:spTree>
    <p:extLst>
      <p:ext uri="{BB962C8B-B14F-4D97-AF65-F5344CB8AC3E}">
        <p14:creationId xmlns:p14="http://schemas.microsoft.com/office/powerpoint/2010/main" val="29766812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work</a:t>
            </a:r>
            <a:r>
              <a:rPr lang="en-US" baseline="0" dirty="0"/>
              <a:t> being done in the area of quality improvement for health care has great impact, and numerous stakeholders are contributing to the development and implementation of quality measures and the measure management process.</a:t>
            </a:r>
          </a:p>
          <a:p>
            <a:endParaRPr lang="en-US" baseline="0" dirty="0"/>
          </a:p>
          <a:p>
            <a:r>
              <a:rPr lang="en-US" baseline="0" dirty="0"/>
              <a:t>Centers for Medicare and Medicaid Services (CMS)</a:t>
            </a:r>
          </a:p>
          <a:p>
            <a:r>
              <a:rPr lang="en-US" baseline="0" dirty="0"/>
              <a:t>Agency for Healthcare Research and Quality (AHRQ)</a:t>
            </a:r>
          </a:p>
          <a:p>
            <a:r>
              <a:rPr lang="en-US" b="0" dirty="0"/>
              <a:t>Office of the National Coordinator for Health Information Technology (ONC)</a:t>
            </a:r>
          </a:p>
          <a:p>
            <a:r>
              <a:rPr lang="en-US" b="0" i="1" baseline="0" dirty="0"/>
              <a:t>Many other organizations and agencies, both private and governmental</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9</a:t>
            </a:fld>
            <a:endParaRPr lang="en-US"/>
          </a:p>
        </p:txBody>
      </p:sp>
    </p:spTree>
    <p:extLst>
      <p:ext uri="{BB962C8B-B14F-4D97-AF65-F5344CB8AC3E}">
        <p14:creationId xmlns:p14="http://schemas.microsoft.com/office/powerpoint/2010/main" val="10873401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Evidence-based: What do we know about how care is delivered that impacts health outcomes?  Use an evidence-based approach to develop measures of care quality.  </a:t>
            </a:r>
          </a:p>
          <a:p>
            <a:endParaRPr lang="en-US" dirty="0"/>
          </a:p>
          <a:p>
            <a:r>
              <a:rPr lang="en-US" dirty="0"/>
              <a:t>Monitor health outcomes as they are related to how care is delivered.  Evaluate how Structures</a:t>
            </a:r>
            <a:r>
              <a:rPr lang="en-US" baseline="0" dirty="0"/>
              <a:t> </a:t>
            </a:r>
            <a:r>
              <a:rPr lang="en-US" baseline="0" dirty="0">
                <a:sym typeface="Wingdings" panose="05000000000000000000" pitchFamily="2" charset="2"/>
              </a:rPr>
              <a:t> Processes Short-term Outcomes Intermediate Outcomes  Long-term Outcomes</a:t>
            </a:r>
            <a:endParaRPr lang="en-US" dirty="0"/>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10</a:t>
            </a:fld>
            <a:endParaRPr lang="en-US"/>
          </a:p>
        </p:txBody>
      </p:sp>
    </p:spTree>
    <p:extLst>
      <p:ext uri="{BB962C8B-B14F-4D97-AF65-F5344CB8AC3E}">
        <p14:creationId xmlns:p14="http://schemas.microsoft.com/office/powerpoint/2010/main" val="36987657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2_CMS title1">
    <p:bg>
      <p:bgPr>
        <a:solidFill>
          <a:schemeClr val="bg1"/>
        </a:solidFill>
        <a:effectLst/>
      </p:bgPr>
    </p:bg>
    <p:spTree>
      <p:nvGrpSpPr>
        <p:cNvPr id="1" name=""/>
        <p:cNvGrpSpPr/>
        <p:nvPr/>
      </p:nvGrpSpPr>
      <p:grpSpPr>
        <a:xfrm>
          <a:off x="0" y="0"/>
          <a:ext cx="0" cy="0"/>
          <a:chOff x="0" y="0"/>
          <a:chExt cx="0" cy="0"/>
        </a:xfrm>
      </p:grpSpPr>
      <p:pic>
        <p:nvPicPr>
          <p:cNvPr id="7" name="Picture 3" descr="An African American business woman standing with her arms crossed and a team of professionals behind her."/>
          <p:cNvPicPr>
            <a:picLocks noChangeAspect="1" noChangeArrowheads="1"/>
          </p:cNvPicPr>
          <p:nvPr/>
        </p:nvPicPr>
        <p:blipFill>
          <a:blip r:embed="rId2" cstate="print">
            <a:extLst>
              <a:ext uri="{28A0092B-C50C-407E-A947-70E740481C1C}">
                <a14:useLocalDpi xmlns:a14="http://schemas.microsoft.com/office/drawing/2010/main" val="0"/>
              </a:ext>
            </a:extLst>
          </a:blip>
          <a:srcRect l="7001"/>
          <a:stretch>
            <a:fillRect/>
          </a:stretch>
        </p:blipFill>
        <p:spPr bwMode="auto">
          <a:xfrm>
            <a:off x="13819" y="2438400"/>
            <a:ext cx="5243981" cy="4435856"/>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2400" y="228600"/>
            <a:ext cx="2652325" cy="914400"/>
          </a:xfrm>
          <a:prstGeom prst="rect">
            <a:avLst/>
          </a:prstGeom>
        </p:spPr>
      </p:pic>
    </p:spTree>
    <p:extLst>
      <p:ext uri="{BB962C8B-B14F-4D97-AF65-F5344CB8AC3E}">
        <p14:creationId xmlns:p14="http://schemas.microsoft.com/office/powerpoint/2010/main" val="26071770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CMS title4">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pic>
        <p:nvPicPr>
          <p:cNvPr id="8" name="Picture 7" descr="A group of children standing with their school supplies in hand."/>
          <p:cNvPicPr>
            <a:picLocks noChangeAspect="1"/>
          </p:cNvPicPr>
          <p:nvPr/>
        </p:nvPicPr>
        <p:blipFill>
          <a:blip r:embed="rId2" cstate="print">
            <a:extLst>
              <a:ext uri="{28A0092B-C50C-407E-A947-70E740481C1C}">
                <a14:useLocalDpi xmlns:a14="http://schemas.microsoft.com/office/drawing/2010/main" val="0"/>
              </a:ext>
            </a:extLst>
          </a:blip>
          <a:srcRect l="5688"/>
          <a:stretch>
            <a:fillRect/>
          </a:stretch>
        </p:blipFill>
        <p:spPr>
          <a:xfrm>
            <a:off x="14600" y="2963450"/>
            <a:ext cx="5295431" cy="3891090"/>
          </a:xfrm>
          <a:prstGeom prst="rect">
            <a:avLst/>
          </a:prstGeom>
          <a:effectLst/>
        </p:spPr>
      </p:pic>
      <p:sp>
        <p:nvSpPr>
          <p:cNvPr id="14" name="Text Placeholder 2"/>
          <p:cNvSpPr>
            <a:spLocks noGrp="1"/>
          </p:cNvSpPr>
          <p:nvPr>
            <p:ph type="body" sz="quarter" idx="10" hasCustomPrompt="1"/>
          </p:nvPr>
        </p:nvSpPr>
        <p:spPr>
          <a:xfrm>
            <a:off x="5562600" y="3048000"/>
            <a:ext cx="32766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7" name="Text Placeholder 2"/>
          <p:cNvSpPr>
            <a:spLocks noGrp="1"/>
          </p:cNvSpPr>
          <p:nvPr>
            <p:ph type="body" sz="quarter" idx="11" hasCustomPrompt="1"/>
          </p:nvPr>
        </p:nvSpPr>
        <p:spPr>
          <a:xfrm>
            <a:off x="5562600" y="4191000"/>
            <a:ext cx="32766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9" name="Picture 8"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0" name="TextBox 9"/>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1942082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4_CMS title1">
    <p:bg>
      <p:bgPr>
        <a:solidFill>
          <a:schemeClr val="bg1"/>
        </a:solidFill>
        <a:effectLst/>
      </p:bgPr>
    </p:bg>
    <p:spTree>
      <p:nvGrpSpPr>
        <p:cNvPr id="1" name=""/>
        <p:cNvGrpSpPr/>
        <p:nvPr/>
      </p:nvGrpSpPr>
      <p:grpSpPr>
        <a:xfrm>
          <a:off x="0" y="0"/>
          <a:ext cx="0" cy="0"/>
          <a:chOff x="0" y="0"/>
          <a:chExt cx="0" cy="0"/>
        </a:xfrm>
      </p:grpSpPr>
      <p:pic>
        <p:nvPicPr>
          <p:cNvPr id="7" name="Picture 3" descr="An active adult couple riding bicycles in a park."/>
          <p:cNvPicPr>
            <a:picLocks noChangeAspect="1" noChangeArrowheads="1"/>
          </p:cNvPicPr>
          <p:nvPr/>
        </p:nvPicPr>
        <p:blipFill>
          <a:blip r:embed="rId2" cstate="print"/>
          <a:stretch>
            <a:fillRect/>
          </a:stretch>
        </p:blipFill>
        <p:spPr bwMode="auto">
          <a:xfrm>
            <a:off x="697" y="2438400"/>
            <a:ext cx="6629401"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410200" y="3048000"/>
            <a:ext cx="35052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410200" y="4267200"/>
            <a:ext cx="35052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071770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MS title2">
    <p:bg>
      <p:bgPr>
        <a:solidFill>
          <a:schemeClr val="bg1"/>
        </a:solidFill>
        <a:effectLst/>
      </p:bgPr>
    </p:bg>
    <p:spTree>
      <p:nvGrpSpPr>
        <p:cNvPr id="1" name=""/>
        <p:cNvGrpSpPr/>
        <p:nvPr/>
      </p:nvGrpSpPr>
      <p:grpSpPr>
        <a:xfrm>
          <a:off x="0" y="0"/>
          <a:ext cx="0" cy="0"/>
          <a:chOff x="0" y="0"/>
          <a:chExt cx="0" cy="0"/>
        </a:xfrm>
      </p:grpSpPr>
      <p:pic>
        <p:nvPicPr>
          <p:cNvPr id="8" name="Picture 2" descr="A group of physicians reviewing x-rays."/>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2438400"/>
            <a:ext cx="4639734"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7" name="Text Placeholder 2"/>
          <p:cNvSpPr>
            <a:spLocks noGrp="1"/>
          </p:cNvSpPr>
          <p:nvPr>
            <p:ph type="body" sz="quarter" idx="10" hasCustomPrompt="1"/>
          </p:nvPr>
        </p:nvSpPr>
        <p:spPr>
          <a:xfrm>
            <a:off x="4953000" y="3048000"/>
            <a:ext cx="3733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4953000" y="4191000"/>
            <a:ext cx="37338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a:p>
            <a:pPr algn="l"/>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6645171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5" name="Picture 4" descr="The Centers for Medicare and Medicaid logo."/>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pic>
        <p:nvPicPr>
          <p:cNvPr id="6" name="Picture 5" descr="A group of seniors playing cards in a sunroom, sitting in wicker furnitur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 y="2514600"/>
            <a:ext cx="5615940" cy="4343400"/>
          </a:xfrm>
          <a:prstGeom prst="rect">
            <a:avLst/>
          </a:prstGeom>
          <a:ln>
            <a:noFill/>
          </a:ln>
        </p:spPr>
      </p:pic>
      <p:sp>
        <p:nvSpPr>
          <p:cNvPr id="7" name="Title 8"/>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10"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11" name="Text Placeholder 2"/>
          <p:cNvSpPr>
            <a:spLocks noGrp="1"/>
          </p:cNvSpPr>
          <p:nvPr>
            <p:ph type="body" sz="quarter" idx="11" hasCustomPrompt="1"/>
          </p:nvPr>
        </p:nvSpPr>
        <p:spPr>
          <a:xfrm>
            <a:off x="5943600" y="4267200"/>
            <a:ext cx="29718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a:p>
            <a:pPr algn="l"/>
            <a:r>
              <a:rPr lang="en-US" sz="2400" b="0" i="1" dirty="0">
                <a:solidFill>
                  <a:srgbClr val="084A9C"/>
                </a:solidFill>
              </a:rPr>
              <a:t>Date</a:t>
            </a:r>
            <a:endParaRPr lang="en-US" sz="2800" b="0" i="1" dirty="0">
              <a:solidFill>
                <a:srgbClr val="084A9C"/>
              </a:solidFill>
            </a:endParaRPr>
          </a:p>
        </p:txBody>
      </p:sp>
    </p:spTree>
    <p:extLst>
      <p:ext uri="{BB962C8B-B14F-4D97-AF65-F5344CB8AC3E}">
        <p14:creationId xmlns:p14="http://schemas.microsoft.com/office/powerpoint/2010/main" val="13841892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1_CMS title1">
    <p:bg>
      <p:bgPr>
        <a:solidFill>
          <a:schemeClr val="bg1"/>
        </a:solidFill>
        <a:effectLst/>
      </p:bgPr>
    </p:bg>
    <p:spTree>
      <p:nvGrpSpPr>
        <p:cNvPr id="1" name=""/>
        <p:cNvGrpSpPr/>
        <p:nvPr/>
      </p:nvGrpSpPr>
      <p:grpSpPr>
        <a:xfrm>
          <a:off x="0" y="0"/>
          <a:ext cx="0" cy="0"/>
          <a:chOff x="0" y="0"/>
          <a:chExt cx="0" cy="0"/>
        </a:xfrm>
      </p:grpSpPr>
      <p:pic>
        <p:nvPicPr>
          <p:cNvPr id="7" name="Picture 3" descr="A collage of photos. These photos are health professionals giving care to patients.&#10;"/>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b="2107"/>
          <a:stretch/>
        </p:blipFill>
        <p:spPr bwMode="auto">
          <a:xfrm>
            <a:off x="-8417" y="2438400"/>
            <a:ext cx="5647217"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5770262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CMS title3">
    <p:bg>
      <p:bgPr>
        <a:solidFill>
          <a:schemeClr val="bg1"/>
        </a:solidFill>
        <a:effectLst/>
      </p:bgPr>
    </p:bg>
    <p:spTree>
      <p:nvGrpSpPr>
        <p:cNvPr id="1" name=""/>
        <p:cNvGrpSpPr/>
        <p:nvPr/>
      </p:nvGrpSpPr>
      <p:grpSpPr>
        <a:xfrm>
          <a:off x="0" y="0"/>
          <a:ext cx="0" cy="0"/>
          <a:chOff x="0" y="0"/>
          <a:chExt cx="0" cy="0"/>
        </a:xfrm>
      </p:grpSpPr>
      <p:pic>
        <p:nvPicPr>
          <p:cNvPr id="7" name="Picture 6" descr="A graphical design of 1's and 0's to represent technology."/>
          <p:cNvPicPr>
            <a:picLocks noChangeAspect="1"/>
          </p:cNvPicPr>
          <p:nvPr/>
        </p:nvPicPr>
        <p:blipFill rotWithShape="1">
          <a:blip r:embed="rId2" cstate="screen">
            <a:extLst>
              <a:ext uri="{28A0092B-C50C-407E-A947-70E740481C1C}">
                <a14:useLocalDpi xmlns:a14="http://schemas.microsoft.com/office/drawing/2010/main"/>
              </a:ext>
            </a:extLst>
          </a:blip>
          <a:srcRect l="-30564" t="-2980"/>
          <a:stretch/>
        </p:blipFill>
        <p:spPr>
          <a:xfrm>
            <a:off x="-1600200" y="2362200"/>
            <a:ext cx="6807107" cy="4477935"/>
          </a:xfrm>
          <a:prstGeom prst="rect">
            <a:avLst/>
          </a:prstGeom>
          <a:ln>
            <a:solidFill>
              <a:schemeClr val="tx1">
                <a:alpha val="77000"/>
              </a:schemeClr>
            </a:solidFill>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410200" y="3048000"/>
            <a:ext cx="32766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410200" y="4191000"/>
            <a:ext cx="32766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1072122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CMS title5">
    <p:bg>
      <p:bgPr>
        <a:solidFill>
          <a:schemeClr val="bg1"/>
        </a:solidFill>
        <a:effectLst/>
      </p:bgPr>
    </p:bg>
    <p:spTree>
      <p:nvGrpSpPr>
        <p:cNvPr id="1" name=""/>
        <p:cNvGrpSpPr/>
        <p:nvPr/>
      </p:nvGrpSpPr>
      <p:grpSpPr>
        <a:xfrm>
          <a:off x="0" y="0"/>
          <a:ext cx="0" cy="0"/>
          <a:chOff x="0" y="0"/>
          <a:chExt cx="0" cy="0"/>
        </a:xfrm>
      </p:grpSpPr>
      <p:pic>
        <p:nvPicPr>
          <p:cNvPr id="7" name="Picture 6" descr="This is an image of a pill bottle on it's side with the lid off and a few of the pills lying on the table in front of it."/>
          <p:cNvPicPr>
            <a:picLocks noChangeAspect="1"/>
          </p:cNvPicPr>
          <p:nvPr/>
        </p:nvPicPr>
        <p:blipFill rotWithShape="1">
          <a:blip r:embed="rId2" cstate="screen">
            <a:extLst>
              <a:ext uri="{28A0092B-C50C-407E-A947-70E740481C1C}">
                <a14:useLocalDpi xmlns:a14="http://schemas.microsoft.com/office/drawing/2010/main"/>
              </a:ext>
            </a:extLst>
          </a:blip>
          <a:srcRect l="-967" t="1177" r="-182" b="3456"/>
          <a:stretch/>
        </p:blipFill>
        <p:spPr>
          <a:xfrm>
            <a:off x="-76201" y="2286000"/>
            <a:ext cx="5614737" cy="4572000"/>
          </a:xfrm>
          <a:prstGeom prst="rect">
            <a:avLst/>
          </a:prstGeom>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562600" y="3048000"/>
            <a:ext cx="32766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562600" y="4191000"/>
            <a:ext cx="32766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a:p>
            <a:pPr algn="l"/>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2538544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_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76200" y="-28738"/>
            <a:ext cx="9244148" cy="1447800"/>
          </a:xfrm>
        </p:spPr>
        <p:txBody>
          <a:bodyPr/>
          <a:lstStyle/>
          <a:p>
            <a:r>
              <a:rPr lang="en-US" dirty="0"/>
              <a:t>Click to edit Master title style</a:t>
            </a:r>
          </a:p>
        </p:txBody>
      </p:sp>
      <p:sp>
        <p:nvSpPr>
          <p:cNvPr id="8" name="TextBox 7"/>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0" name="Picture 9" descr="The Centers for Medicare and Medicaid logo."/>
          <p:cNvPicPr>
            <a:picLocks noChangeAspect="1"/>
          </p:cNvPicPr>
          <p:nvPr userDrawn="1"/>
        </p:nvPicPr>
        <p:blipFill>
          <a:blip r:embed="rId2" cstate="print"/>
          <a:stretch>
            <a:fillRect/>
          </a:stretch>
        </p:blipFill>
        <p:spPr>
          <a:xfrm>
            <a:off x="76200" y="2550068"/>
            <a:ext cx="8915400" cy="3088732"/>
          </a:xfrm>
          <a:prstGeom prst="rect">
            <a:avLst/>
          </a:prstGeom>
        </p:spPr>
      </p:pic>
      <p:sp>
        <p:nvSpPr>
          <p:cNvPr id="14" name="Text Placeholder 2"/>
          <p:cNvSpPr>
            <a:spLocks noGrp="1"/>
          </p:cNvSpPr>
          <p:nvPr>
            <p:ph type="body" sz="quarter" idx="10" hasCustomPrompt="1"/>
          </p:nvPr>
        </p:nvSpPr>
        <p:spPr>
          <a:xfrm>
            <a:off x="304800" y="2819400"/>
            <a:ext cx="8534400" cy="17526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15" name="Text Placeholder 2"/>
          <p:cNvSpPr>
            <a:spLocks noGrp="1"/>
          </p:cNvSpPr>
          <p:nvPr>
            <p:ph type="body" sz="quarter" idx="11" hasCustomPrompt="1"/>
          </p:nvPr>
        </p:nvSpPr>
        <p:spPr>
          <a:xfrm>
            <a:off x="304800" y="4724400"/>
            <a:ext cx="85344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Tree>
    <p:extLst>
      <p:ext uri="{BB962C8B-B14F-4D97-AF65-F5344CB8AC3E}">
        <p14:creationId xmlns:p14="http://schemas.microsoft.com/office/powerpoint/2010/main" val="32647129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7" name="Text Placeholder 2"/>
          <p:cNvSpPr>
            <a:spLocks noGrp="1"/>
          </p:cNvSpPr>
          <p:nvPr>
            <p:ph type="body" sz="quarter" idx="10" hasCustomPrompt="1"/>
          </p:nvPr>
        </p:nvSpPr>
        <p:spPr>
          <a:xfrm>
            <a:off x="4953000" y="3048000"/>
            <a:ext cx="32766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11" name="Text Placeholder 2"/>
          <p:cNvSpPr>
            <a:spLocks noGrp="1"/>
          </p:cNvSpPr>
          <p:nvPr>
            <p:ph type="body" sz="quarter" idx="11" hasCustomPrompt="1"/>
          </p:nvPr>
        </p:nvSpPr>
        <p:spPr>
          <a:xfrm>
            <a:off x="4953000" y="4191000"/>
            <a:ext cx="32766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9" name="Picture 8" descr="The Centers for Medicare and Medicaid logo."/>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8" name="TextBox 7"/>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2903627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CMS content2">
    <p:spTree>
      <p:nvGrpSpPr>
        <p:cNvPr id="1" name=""/>
        <p:cNvGrpSpPr/>
        <p:nvPr/>
      </p:nvGrpSpPr>
      <p:grpSpPr>
        <a:xfrm>
          <a:off x="0" y="0"/>
          <a:ext cx="0" cy="0"/>
          <a:chOff x="0" y="0"/>
          <a:chExt cx="0" cy="0"/>
        </a:xfrm>
      </p:grpSpPr>
      <p:sp>
        <p:nvSpPr>
          <p:cNvPr id="5" name="Title 1"/>
          <p:cNvSpPr>
            <a:spLocks noGrp="1"/>
          </p:cNvSpPr>
          <p:nvPr>
            <p:ph type="title"/>
          </p:nvPr>
        </p:nvSpPr>
        <p:spPr>
          <a:xfrm>
            <a:off x="0" y="0"/>
            <a:ext cx="9144000" cy="1417638"/>
          </a:xfrm>
          <a:prstGeom prst="rect">
            <a:avLst/>
          </a:prstGeom>
          <a:solidFill>
            <a:srgbClr val="084A9C"/>
          </a:solidFill>
          <a:effectLst>
            <a:outerShdw dist="76200" dir="5640000" algn="tl" rotWithShape="0">
              <a:srgbClr val="FFD004"/>
            </a:outerShdw>
          </a:effectLst>
        </p:spPr>
        <p:txBody>
          <a:bodyPr/>
          <a:lstStyle>
            <a:lvl1pPr>
              <a:defRPr>
                <a:solidFill>
                  <a:schemeClr val="bg1"/>
                </a:solidFill>
              </a:defRPr>
            </a:lvl1pPr>
          </a:lstStyle>
          <a:p>
            <a:r>
              <a:rPr lang="en-US"/>
              <a:t>Click to edit Master title style</a:t>
            </a:r>
            <a:endParaRPr lang="en-US" dirty="0"/>
          </a:p>
        </p:txBody>
      </p:sp>
      <p:sp>
        <p:nvSpPr>
          <p:cNvPr id="6" name="Content Placeholder 2"/>
          <p:cNvSpPr>
            <a:spLocks noGrp="1"/>
          </p:cNvSpPr>
          <p:nvPr>
            <p:ph idx="1"/>
          </p:nvPr>
        </p:nvSpPr>
        <p:spPr>
          <a:xfrm>
            <a:off x="457200" y="1828800"/>
            <a:ext cx="8229600"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6"/>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2FF3C-310F-4809-A5BE-BC5BA8AA108D}" type="slidenum">
              <a:rPr lang="en-US" smtClean="0"/>
              <a:pPr/>
              <a:t>‹#›</a:t>
            </a:fld>
            <a:endParaRPr lang="en-US"/>
          </a:p>
        </p:txBody>
      </p:sp>
    </p:spTree>
    <p:extLst>
      <p:ext uri="{BB962C8B-B14F-4D97-AF65-F5344CB8AC3E}">
        <p14:creationId xmlns:p14="http://schemas.microsoft.com/office/powerpoint/2010/main" val="1890844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0_CMS title1">
    <p:bg>
      <p:bgPr>
        <a:solidFill>
          <a:schemeClr val="bg1"/>
        </a:solidFill>
        <a:effectLst/>
      </p:bgPr>
    </p:bg>
    <p:spTree>
      <p:nvGrpSpPr>
        <p:cNvPr id="1" name=""/>
        <p:cNvGrpSpPr/>
        <p:nvPr/>
      </p:nvGrpSpPr>
      <p:grpSpPr>
        <a:xfrm>
          <a:off x="0" y="0"/>
          <a:ext cx="0" cy="0"/>
          <a:chOff x="0" y="0"/>
          <a:chExt cx="0" cy="0"/>
        </a:xfrm>
      </p:grpSpPr>
      <p:pic>
        <p:nvPicPr>
          <p:cNvPr id="7" name="Picture 3" descr="A woman standing in a meeting with her arms crossed with a team of professionals in the background at a table.&#10;"/>
          <p:cNvPicPr>
            <a:picLocks noChangeAspect="1" noChangeArrowheads="1"/>
          </p:cNvPicPr>
          <p:nvPr/>
        </p:nvPicPr>
        <p:blipFill>
          <a:blip r:embed="rId2" cstate="print"/>
          <a:stretch>
            <a:fillRect/>
          </a:stretch>
        </p:blipFill>
        <p:spPr bwMode="auto">
          <a:xfrm>
            <a:off x="0" y="2438400"/>
            <a:ext cx="3673984" cy="4435856"/>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4191000" y="3048000"/>
            <a:ext cx="47244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4191000" y="4267200"/>
            <a:ext cx="47244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2400" y="228600"/>
            <a:ext cx="2652325" cy="914400"/>
          </a:xfrm>
          <a:prstGeom prst="rect">
            <a:avLst/>
          </a:prstGeom>
        </p:spPr>
      </p:pic>
    </p:spTree>
    <p:extLst>
      <p:ext uri="{BB962C8B-B14F-4D97-AF65-F5344CB8AC3E}">
        <p14:creationId xmlns:p14="http://schemas.microsoft.com/office/powerpoint/2010/main" val="26071770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_CMS content2">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828800"/>
            <a:ext cx="8229600"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a:t>Click to edit Master title style</a:t>
            </a:r>
            <a:endParaRPr lang="en-US" dirty="0"/>
          </a:p>
        </p:txBody>
      </p:sp>
      <p:sp>
        <p:nvSpPr>
          <p:cNvPr id="4" name="Slide Number Placeholder 6"/>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2FF3C-310F-4809-A5BE-BC5BA8AA108D}" type="slidenum">
              <a:rPr lang="en-US" smtClean="0"/>
              <a:pPr/>
              <a:t>‹#›</a:t>
            </a:fld>
            <a:endParaRPr lang="en-US"/>
          </a:p>
        </p:txBody>
      </p:sp>
    </p:spTree>
    <p:extLst>
      <p:ext uri="{BB962C8B-B14F-4D97-AF65-F5344CB8AC3E}">
        <p14:creationId xmlns:p14="http://schemas.microsoft.com/office/powerpoint/2010/main" val="747735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11_CMS title1">
    <p:bg>
      <p:bgPr>
        <a:solidFill>
          <a:schemeClr val="bg1"/>
        </a:solidFill>
        <a:effectLst/>
      </p:bgPr>
    </p:bg>
    <p:spTree>
      <p:nvGrpSpPr>
        <p:cNvPr id="1" name=""/>
        <p:cNvGrpSpPr/>
        <p:nvPr/>
      </p:nvGrpSpPr>
      <p:grpSpPr>
        <a:xfrm>
          <a:off x="0" y="0"/>
          <a:ext cx="0" cy="0"/>
          <a:chOff x="0" y="0"/>
          <a:chExt cx="0" cy="0"/>
        </a:xfrm>
      </p:grpSpPr>
      <p:pic>
        <p:nvPicPr>
          <p:cNvPr id="7" name="Picture 3" descr="Two professional women at a laptop computer."/>
          <p:cNvPicPr>
            <a:picLocks noChangeAspect="1" noChangeArrowheads="1"/>
          </p:cNvPicPr>
          <p:nvPr/>
        </p:nvPicPr>
        <p:blipFill>
          <a:blip r:embed="rId2" cstate="print"/>
          <a:srcRect l="7702" r="6739"/>
          <a:stretch>
            <a:fillRect/>
          </a:stretch>
        </p:blipFill>
        <p:spPr bwMode="auto">
          <a:xfrm>
            <a:off x="3785960" y="2514600"/>
            <a:ext cx="5358040" cy="43434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228600" y="3048000"/>
            <a:ext cx="3352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304800" y="4267200"/>
            <a:ext cx="32766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28600" y="228600"/>
            <a:ext cx="2652325" cy="914400"/>
          </a:xfrm>
          <a:prstGeom prst="rect">
            <a:avLst/>
          </a:prstGeom>
        </p:spPr>
      </p:pic>
    </p:spTree>
    <p:extLst>
      <p:ext uri="{BB962C8B-B14F-4D97-AF65-F5344CB8AC3E}">
        <p14:creationId xmlns:p14="http://schemas.microsoft.com/office/powerpoint/2010/main" val="2607177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2_CMS title1">
    <p:bg>
      <p:bgPr>
        <a:solidFill>
          <a:schemeClr val="bg1"/>
        </a:solidFill>
        <a:effectLst/>
      </p:bgPr>
    </p:bg>
    <p:spTree>
      <p:nvGrpSpPr>
        <p:cNvPr id="1" name=""/>
        <p:cNvGrpSpPr/>
        <p:nvPr/>
      </p:nvGrpSpPr>
      <p:grpSpPr>
        <a:xfrm>
          <a:off x="0" y="0"/>
          <a:ext cx="0" cy="0"/>
          <a:chOff x="0" y="0"/>
          <a:chExt cx="0" cy="0"/>
        </a:xfrm>
      </p:grpSpPr>
      <p:pic>
        <p:nvPicPr>
          <p:cNvPr id="7" name="Picture 3" descr="A group of professional men and women discussing the documents they are holding."/>
          <p:cNvPicPr>
            <a:picLocks noChangeAspect="1" noChangeArrowheads="1"/>
          </p:cNvPicPr>
          <p:nvPr/>
        </p:nvPicPr>
        <p:blipFill>
          <a:blip r:embed="rId2" cstate="print"/>
          <a:srcRect l="6069"/>
          <a:stretch>
            <a:fillRect/>
          </a:stretch>
        </p:blipFill>
        <p:spPr bwMode="auto">
          <a:xfrm>
            <a:off x="-34899" y="2438401"/>
            <a:ext cx="5354484"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486400" y="3048000"/>
            <a:ext cx="3352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562600" y="4267200"/>
            <a:ext cx="32766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2400" y="228600"/>
            <a:ext cx="2652325" cy="914400"/>
          </a:xfrm>
          <a:prstGeom prst="rect">
            <a:avLst/>
          </a:prstGeom>
        </p:spPr>
      </p:pic>
    </p:spTree>
    <p:extLst>
      <p:ext uri="{BB962C8B-B14F-4D97-AF65-F5344CB8AC3E}">
        <p14:creationId xmlns:p14="http://schemas.microsoft.com/office/powerpoint/2010/main" val="26071770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9_CMS title1">
    <p:bg>
      <p:bgPr>
        <a:solidFill>
          <a:schemeClr val="bg1"/>
        </a:solidFill>
        <a:effectLst/>
      </p:bgPr>
    </p:bg>
    <p:spTree>
      <p:nvGrpSpPr>
        <p:cNvPr id="1" name=""/>
        <p:cNvGrpSpPr/>
        <p:nvPr/>
      </p:nvGrpSpPr>
      <p:grpSpPr>
        <a:xfrm>
          <a:off x="0" y="0"/>
          <a:ext cx="0" cy="0"/>
          <a:chOff x="0" y="0"/>
          <a:chExt cx="0" cy="0"/>
        </a:xfrm>
      </p:grpSpPr>
      <p:pic>
        <p:nvPicPr>
          <p:cNvPr id="7" name="Picture 3" descr="A team of professionals standing in a group."/>
          <p:cNvPicPr>
            <a:picLocks noChangeAspect="1" noChangeArrowheads="1"/>
          </p:cNvPicPr>
          <p:nvPr/>
        </p:nvPicPr>
        <p:blipFill>
          <a:blip r:embed="rId2" cstate="print"/>
          <a:srcRect l="7031" r="4688"/>
          <a:stretch>
            <a:fillRect/>
          </a:stretch>
        </p:blipFill>
        <p:spPr bwMode="auto">
          <a:xfrm>
            <a:off x="1055" y="2514600"/>
            <a:ext cx="5753840" cy="43434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2400"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071770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6_CMS title1">
    <p:bg>
      <p:bgPr>
        <a:solidFill>
          <a:schemeClr val="bg1"/>
        </a:solidFill>
        <a:effectLst/>
      </p:bgPr>
    </p:bg>
    <p:spTree>
      <p:nvGrpSpPr>
        <p:cNvPr id="1" name=""/>
        <p:cNvGrpSpPr/>
        <p:nvPr/>
      </p:nvGrpSpPr>
      <p:grpSpPr>
        <a:xfrm>
          <a:off x="0" y="0"/>
          <a:ext cx="0" cy="0"/>
          <a:chOff x="0" y="0"/>
          <a:chExt cx="0" cy="0"/>
        </a:xfrm>
      </p:grpSpPr>
      <p:pic>
        <p:nvPicPr>
          <p:cNvPr id="7" name="Picture 3" descr="A multi-cultural family standing against a white background. The family has two children, a mom and a dad."/>
          <p:cNvPicPr>
            <a:picLocks noChangeAspect="1" noChangeArrowheads="1"/>
          </p:cNvPicPr>
          <p:nvPr/>
        </p:nvPicPr>
        <p:blipFill>
          <a:blip r:embed="rId2" cstate="print"/>
          <a:srcRect l="16406" r="24141" b="1553"/>
          <a:stretch>
            <a:fillRect/>
          </a:stretch>
        </p:blipFill>
        <p:spPr bwMode="auto">
          <a:xfrm>
            <a:off x="5463038" y="2286000"/>
            <a:ext cx="3661776" cy="4576042"/>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381000" y="3048000"/>
            <a:ext cx="4876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381000" y="4267200"/>
            <a:ext cx="48768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07177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8_CMS title1">
    <p:bg>
      <p:bgPr>
        <a:solidFill>
          <a:schemeClr val="bg1"/>
        </a:solidFill>
        <a:effectLst/>
      </p:bgPr>
    </p:bg>
    <p:spTree>
      <p:nvGrpSpPr>
        <p:cNvPr id="1" name=""/>
        <p:cNvGrpSpPr/>
        <p:nvPr/>
      </p:nvGrpSpPr>
      <p:grpSpPr>
        <a:xfrm>
          <a:off x="0" y="0"/>
          <a:ext cx="0" cy="0"/>
          <a:chOff x="0" y="0"/>
          <a:chExt cx="0" cy="0"/>
        </a:xfrm>
      </p:grpSpPr>
      <p:pic>
        <p:nvPicPr>
          <p:cNvPr id="7" name="Picture 3" descr="A young woman dressed casually with a backpack on, walking in a park."/>
          <p:cNvPicPr>
            <a:picLocks noChangeAspect="1" noChangeArrowheads="1"/>
          </p:cNvPicPr>
          <p:nvPr/>
        </p:nvPicPr>
        <p:blipFill>
          <a:blip r:embed="rId2" cstate="print"/>
          <a:srcRect l="39844" r="4687"/>
          <a:stretch>
            <a:fillRect/>
          </a:stretch>
        </p:blipFill>
        <p:spPr bwMode="auto">
          <a:xfrm>
            <a:off x="0" y="2280607"/>
            <a:ext cx="3810000" cy="4577393"/>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4343400" y="3048000"/>
            <a:ext cx="42672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4343400" y="4267200"/>
            <a:ext cx="42672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071770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7_CMS title1">
    <p:bg>
      <p:bgPr>
        <a:solidFill>
          <a:schemeClr val="bg1"/>
        </a:solidFill>
        <a:effectLst/>
      </p:bgPr>
    </p:bg>
    <p:spTree>
      <p:nvGrpSpPr>
        <p:cNvPr id="1" name=""/>
        <p:cNvGrpSpPr/>
        <p:nvPr/>
      </p:nvGrpSpPr>
      <p:grpSpPr>
        <a:xfrm>
          <a:off x="0" y="0"/>
          <a:ext cx="0" cy="0"/>
          <a:chOff x="0" y="0"/>
          <a:chExt cx="0" cy="0"/>
        </a:xfrm>
      </p:grpSpPr>
      <p:pic>
        <p:nvPicPr>
          <p:cNvPr id="7" name="Picture 3" descr="A team of professionals standing in a group."/>
          <p:cNvPicPr>
            <a:picLocks noChangeAspect="1" noChangeArrowheads="1"/>
          </p:cNvPicPr>
          <p:nvPr/>
        </p:nvPicPr>
        <p:blipFill>
          <a:blip r:embed="rId2" cstate="print"/>
          <a:srcRect l="14062" r="7031"/>
          <a:stretch>
            <a:fillRect/>
          </a:stretch>
        </p:blipFill>
        <p:spPr bwMode="auto">
          <a:xfrm>
            <a:off x="3910920" y="2438401"/>
            <a:ext cx="5233080"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304800" y="3048000"/>
            <a:ext cx="32766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304800" y="4267200"/>
            <a:ext cx="32766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071770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5_CMS title1">
    <p:bg>
      <p:bgPr>
        <a:solidFill>
          <a:schemeClr val="bg1"/>
        </a:solidFill>
        <a:effectLst/>
      </p:bgPr>
    </p:bg>
    <p:spTree>
      <p:nvGrpSpPr>
        <p:cNvPr id="1" name=""/>
        <p:cNvGrpSpPr/>
        <p:nvPr/>
      </p:nvGrpSpPr>
      <p:grpSpPr>
        <a:xfrm>
          <a:off x="0" y="0"/>
          <a:ext cx="0" cy="0"/>
          <a:chOff x="0" y="0"/>
          <a:chExt cx="0" cy="0"/>
        </a:xfrm>
      </p:grpSpPr>
      <p:pic>
        <p:nvPicPr>
          <p:cNvPr id="7" name="Picture 3" descr="A young woman helping a child at a computer."/>
          <p:cNvPicPr>
            <a:picLocks noChangeAspect="1" noChangeArrowheads="1"/>
          </p:cNvPicPr>
          <p:nvPr/>
        </p:nvPicPr>
        <p:blipFill>
          <a:blip r:embed="rId2" cstate="print"/>
          <a:srcRect l="9375" r="14062" b="3517"/>
          <a:stretch>
            <a:fillRect/>
          </a:stretch>
        </p:blipFill>
        <p:spPr bwMode="auto">
          <a:xfrm>
            <a:off x="16432" y="2514600"/>
            <a:ext cx="5165168" cy="4337683"/>
          </a:xfrm>
          <a:prstGeom prst="rect">
            <a:avLst/>
          </a:prstGeom>
          <a:noFill/>
          <a:ln w="9525">
            <a:noFill/>
            <a:miter lim="800000"/>
            <a:headEnd/>
            <a:tailEnd/>
          </a:ln>
          <a:effectLst/>
          <a:scene3d>
            <a:camera prst="orthographicFront">
              <a:rot lat="0" lon="10800000" rev="0"/>
            </a:camera>
            <a:lightRig rig="threePt" dir="t"/>
          </a:scene3d>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486400" y="3048000"/>
            <a:ext cx="34290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486400" y="4267200"/>
            <a:ext cx="34290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07177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dirty="0"/>
              <a:t>Click to edit Master title style</a:t>
            </a:r>
          </a:p>
        </p:txBody>
      </p:sp>
      <p:sp>
        <p:nvSpPr>
          <p:cNvPr id="7" name="Slide Number Placeholder 6"/>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2FF3C-310F-4809-A5BE-BC5BA8AA108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95" r:id="rId1"/>
    <p:sldLayoutId id="2147483813" r:id="rId2"/>
    <p:sldLayoutId id="2147483814" r:id="rId3"/>
    <p:sldLayoutId id="2147483815" r:id="rId4"/>
    <p:sldLayoutId id="2147483812" r:id="rId5"/>
    <p:sldLayoutId id="2147483809" r:id="rId6"/>
    <p:sldLayoutId id="2147483811" r:id="rId7"/>
    <p:sldLayoutId id="2147483810" r:id="rId8"/>
    <p:sldLayoutId id="2147483808" r:id="rId9"/>
    <p:sldLayoutId id="2147483801" r:id="rId10"/>
    <p:sldLayoutId id="2147483807" r:id="rId11"/>
    <p:sldLayoutId id="2147483798" r:id="rId12"/>
    <p:sldLayoutId id="2147483797" r:id="rId13"/>
    <p:sldLayoutId id="2147483794" r:id="rId14"/>
    <p:sldLayoutId id="2147483799" r:id="rId15"/>
    <p:sldLayoutId id="2147483802" r:id="rId16"/>
    <p:sldLayoutId id="2147483806" r:id="rId17"/>
    <p:sldLayoutId id="2147483803" r:id="rId18"/>
    <p:sldLayoutId id="2147483804" r:id="rId19"/>
    <p:sldLayoutId id="2147483805" r:id="rId20"/>
  </p:sldLayoutIdLst>
  <p:hf hdr="0" ftr="0" dt="0"/>
  <p:txStyles>
    <p:titleStyle>
      <a:lvl1pPr indent="0" algn="ctr" defTabSz="914400" rtl="0" eaLnBrk="1" latinLnBrk="0" hangingPunct="1">
        <a:spcBef>
          <a:spcPts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5.xml"/><Relationship Id="rId1" Type="http://schemas.openxmlformats.org/officeDocument/2006/relationships/slideLayout" Target="../slideLayouts/slideLayout20.xml"/><Relationship Id="rId4" Type="http://schemas.openxmlformats.org/officeDocument/2006/relationships/hyperlink" Target="http://www.qualityforum.org/Field_Guide/NQF_Endorsement.aspx"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3" Type="http://schemas.openxmlformats.org/officeDocument/2006/relationships/hyperlink" Target="https://www.cms.gov/Medicare/Quality-Initiatives-Patient-Assessment-Instruments/MMS" TargetMode="External"/><Relationship Id="rId2" Type="http://schemas.openxmlformats.org/officeDocument/2006/relationships/notesSlide" Target="../notesSlides/notesSlide17.xml"/><Relationship Id="rId1" Type="http://schemas.openxmlformats.org/officeDocument/2006/relationships/slideLayout" Target="../slideLayouts/slideLayout20.xml"/><Relationship Id="rId5" Type="http://schemas.openxmlformats.org/officeDocument/2006/relationships/image" Target="../media/image25.png"/><Relationship Id="rId4" Type="http://schemas.openxmlformats.org/officeDocument/2006/relationships/hyperlink" Target="https://www.cms.gov/Medicare/Quality-Initiatives-Patient-Assessment-Instruments/MMS/MMS-Blueprint.ht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20.xml"/><Relationship Id="rId4" Type="http://schemas.openxmlformats.org/officeDocument/2006/relationships/hyperlink" Target="mailto:MMSsupport@Battelle.org"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2" Type="http://schemas.openxmlformats.org/officeDocument/2006/relationships/hyperlink" Target="mailto:MMSsupport@Battelle.org" TargetMode="Externa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hyperlink" Target="http://www.cms.gov/Medicare/Quality-Initiatives-Patient-Assessment-Instruments/QualityMeasures/index.html" TargetMode="External"/><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CMS Measures Management System </a:t>
            </a:r>
            <a:br>
              <a:rPr lang="en-US" sz="3200" dirty="0"/>
            </a:br>
            <a:r>
              <a:rPr lang="en-US" sz="3200" dirty="0"/>
              <a:t>Training Course</a:t>
            </a:r>
          </a:p>
        </p:txBody>
      </p:sp>
      <p:sp>
        <p:nvSpPr>
          <p:cNvPr id="3" name="Text Placeholder 2"/>
          <p:cNvSpPr>
            <a:spLocks noGrp="1"/>
          </p:cNvSpPr>
          <p:nvPr>
            <p:ph type="body" sz="quarter" idx="10"/>
          </p:nvPr>
        </p:nvSpPr>
        <p:spPr/>
        <p:txBody>
          <a:bodyPr>
            <a:noAutofit/>
          </a:bodyPr>
          <a:lstStyle/>
          <a:p>
            <a:r>
              <a:rPr lang="en-US" sz="2800" dirty="0"/>
              <a:t>Introduction to CMS Measures Management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Evidence-based approach to improving health quality</a:t>
            </a:r>
          </a:p>
          <a:p>
            <a:r>
              <a:rPr lang="en-US" dirty="0"/>
              <a:t>Monitor health outcomes as related to how care is delivered</a:t>
            </a:r>
          </a:p>
          <a:p>
            <a:r>
              <a:rPr lang="en-US" dirty="0"/>
              <a:t>Assure accountability that quality initiatives are implemented</a:t>
            </a:r>
          </a:p>
          <a:p>
            <a:r>
              <a:rPr lang="en-US" dirty="0"/>
              <a:t>Transparency – public reporting of quality</a:t>
            </a:r>
          </a:p>
          <a:p>
            <a:endParaRPr lang="en-US" dirty="0"/>
          </a:p>
        </p:txBody>
      </p:sp>
      <p:sp>
        <p:nvSpPr>
          <p:cNvPr id="3" name="Title 2"/>
          <p:cNvSpPr>
            <a:spLocks noGrp="1"/>
          </p:cNvSpPr>
          <p:nvPr>
            <p:ph type="title"/>
          </p:nvPr>
        </p:nvSpPr>
        <p:spPr/>
        <p:txBody>
          <a:bodyPr/>
          <a:lstStyle/>
          <a:p>
            <a:r>
              <a:rPr lang="en-US" dirty="0"/>
              <a:t>Why Measure?</a:t>
            </a:r>
          </a:p>
        </p:txBody>
      </p:sp>
      <p:sp>
        <p:nvSpPr>
          <p:cNvPr id="4" name="Slide Number Placeholder 3"/>
          <p:cNvSpPr>
            <a:spLocks noGrp="1"/>
          </p:cNvSpPr>
          <p:nvPr>
            <p:ph type="sldNum" sz="quarter" idx="4"/>
          </p:nvPr>
        </p:nvSpPr>
        <p:spPr/>
        <p:txBody>
          <a:bodyPr/>
          <a:lstStyle/>
          <a:p>
            <a:fld id="{7022FF3C-310F-4809-A5BE-BC5BA8AA108D}" type="slidenum">
              <a:rPr lang="en-US" smtClean="0"/>
              <a:pPr/>
              <a:t>10</a:t>
            </a:fld>
            <a:endParaRPr lang="en-US"/>
          </a:p>
        </p:txBody>
      </p:sp>
    </p:spTree>
    <p:extLst>
      <p:ext uri="{BB962C8B-B14F-4D97-AF65-F5344CB8AC3E}">
        <p14:creationId xmlns:p14="http://schemas.microsoft.com/office/powerpoint/2010/main" val="35776230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7022FF3C-310F-4809-A5BE-BC5BA8AA108D}" type="slidenum">
              <a:rPr lang="en-US" smtClean="0"/>
              <a:pPr/>
              <a:t>11</a:t>
            </a:fld>
            <a:endParaRPr lang="en-US"/>
          </a:p>
        </p:txBody>
      </p:sp>
      <p:pic>
        <p:nvPicPr>
          <p:cNvPr id="2" name="Picture 1" title="Typical Steps in Measure Development chart"/>
          <p:cNvPicPr>
            <a:picLocks noChangeAspect="1"/>
          </p:cNvPicPr>
          <p:nvPr/>
        </p:nvPicPr>
        <p:blipFill rotWithShape="1">
          <a:blip r:embed="rId3"/>
          <a:srcRect l="1270"/>
          <a:stretch/>
        </p:blipFill>
        <p:spPr>
          <a:xfrm>
            <a:off x="304800" y="1689880"/>
            <a:ext cx="8382000" cy="4849032"/>
          </a:xfrm>
          <a:prstGeom prst="rect">
            <a:avLst/>
          </a:prstGeom>
        </p:spPr>
      </p:pic>
      <p:sp>
        <p:nvSpPr>
          <p:cNvPr id="3" name="Title 2" title="Typical Steps in Measure Development chart"/>
          <p:cNvSpPr>
            <a:spLocks noGrp="1"/>
          </p:cNvSpPr>
          <p:nvPr>
            <p:ph type="title"/>
          </p:nvPr>
        </p:nvSpPr>
        <p:spPr/>
        <p:txBody>
          <a:bodyPr/>
          <a:lstStyle/>
          <a:p>
            <a:r>
              <a:rPr lang="en-US" dirty="0"/>
              <a:t>Typical Steps in Measure Development</a:t>
            </a:r>
          </a:p>
        </p:txBody>
      </p:sp>
    </p:spTree>
    <p:extLst>
      <p:ext uri="{BB962C8B-B14F-4D97-AF65-F5344CB8AC3E}">
        <p14:creationId xmlns:p14="http://schemas.microsoft.com/office/powerpoint/2010/main" val="37804223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76400"/>
            <a:ext cx="8229600" cy="5257800"/>
          </a:xfrm>
        </p:spPr>
        <p:txBody>
          <a:bodyPr>
            <a:normAutofit fontScale="77500" lnSpcReduction="20000"/>
          </a:bodyPr>
          <a:lstStyle/>
          <a:p>
            <a:r>
              <a:rPr lang="en-US" u="sng" dirty="0"/>
              <a:t>CMS 50 v3 </a:t>
            </a:r>
            <a:r>
              <a:rPr lang="en-US" dirty="0"/>
              <a:t>Closing the referral loop: receipt of specialist report</a:t>
            </a:r>
          </a:p>
          <a:p>
            <a:r>
              <a:rPr lang="en-US" dirty="0"/>
              <a:t>Percentage of patients with referrals, regardless of age, for which the referring provider receives a report from the provider to whom the patient was referred.</a:t>
            </a:r>
          </a:p>
          <a:p>
            <a:r>
              <a:rPr lang="en-US" dirty="0"/>
              <a:t>Expressed as a numerator and denominator with exclusion statements</a:t>
            </a:r>
          </a:p>
          <a:p>
            <a:pPr lvl="1"/>
            <a:r>
              <a:rPr lang="en-US" b="1" dirty="0"/>
              <a:t>Initial Patient Population: </a:t>
            </a:r>
            <a:r>
              <a:rPr lang="en-US" i="1" dirty="0"/>
              <a:t>Number of patients, regardless of age, who were referred by one provider to another provider, and who had a visit during the measurement period.</a:t>
            </a:r>
          </a:p>
          <a:p>
            <a:pPr lvl="1"/>
            <a:r>
              <a:rPr lang="en-US" b="1" dirty="0"/>
              <a:t>Denominator:</a:t>
            </a:r>
            <a:r>
              <a:rPr lang="en-US" dirty="0"/>
              <a:t> </a:t>
            </a:r>
            <a:r>
              <a:rPr lang="en-US" i="1" dirty="0"/>
              <a:t>Equals Initial Patient Population; </a:t>
            </a:r>
          </a:p>
          <a:p>
            <a:pPr lvl="2"/>
            <a:r>
              <a:rPr lang="en-US" dirty="0"/>
              <a:t>Exclusions: None</a:t>
            </a:r>
          </a:p>
          <a:p>
            <a:pPr lvl="1"/>
            <a:r>
              <a:rPr lang="en-US" b="1" dirty="0"/>
              <a:t>Numerator: </a:t>
            </a:r>
            <a:r>
              <a:rPr lang="en-US" i="1" dirty="0"/>
              <a:t>Number of patients with a referral, for which the referring provider received a report from the provider to whom the patient was referred; </a:t>
            </a:r>
          </a:p>
          <a:p>
            <a:pPr lvl="2"/>
            <a:r>
              <a:rPr lang="en-US" dirty="0"/>
              <a:t>Exclusions: Not Applicable</a:t>
            </a:r>
          </a:p>
        </p:txBody>
      </p:sp>
      <p:sp>
        <p:nvSpPr>
          <p:cNvPr id="3" name="Title 2"/>
          <p:cNvSpPr>
            <a:spLocks noGrp="1"/>
          </p:cNvSpPr>
          <p:nvPr>
            <p:ph type="title"/>
          </p:nvPr>
        </p:nvSpPr>
        <p:spPr/>
        <p:txBody>
          <a:bodyPr/>
          <a:lstStyle/>
          <a:p>
            <a:r>
              <a:rPr lang="en-US" dirty="0"/>
              <a:t>CMS Quality Measure Example</a:t>
            </a:r>
          </a:p>
        </p:txBody>
      </p:sp>
      <p:sp>
        <p:nvSpPr>
          <p:cNvPr id="4" name="Slide Number Placeholder 3"/>
          <p:cNvSpPr>
            <a:spLocks noGrp="1"/>
          </p:cNvSpPr>
          <p:nvPr>
            <p:ph type="sldNum" sz="quarter" idx="4"/>
          </p:nvPr>
        </p:nvSpPr>
        <p:spPr/>
        <p:txBody>
          <a:bodyPr/>
          <a:lstStyle/>
          <a:p>
            <a:fld id="{7022FF3C-310F-4809-A5BE-BC5BA8AA108D}" type="slidenum">
              <a:rPr lang="en-US" smtClean="0"/>
              <a:pPr/>
              <a:t>12</a:t>
            </a:fld>
            <a:endParaRPr lang="en-US"/>
          </a:p>
        </p:txBody>
      </p:sp>
    </p:spTree>
    <p:extLst>
      <p:ext uri="{BB962C8B-B14F-4D97-AF65-F5344CB8AC3E}">
        <p14:creationId xmlns:p14="http://schemas.microsoft.com/office/powerpoint/2010/main" val="28721986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28800"/>
            <a:ext cx="8229600" cy="3200399"/>
          </a:xfrm>
        </p:spPr>
        <p:txBody>
          <a:bodyPr>
            <a:normAutofit fontScale="92500" lnSpcReduction="20000"/>
          </a:bodyPr>
          <a:lstStyle/>
          <a:p>
            <a:pPr marL="0" indent="0">
              <a:buNone/>
            </a:pPr>
            <a:r>
              <a:rPr lang="en-US" dirty="0"/>
              <a:t>Numerous inputs are considered at all phases of measure management:</a:t>
            </a:r>
          </a:p>
          <a:p>
            <a:r>
              <a:rPr lang="en-US" dirty="0"/>
              <a:t>Claims</a:t>
            </a:r>
          </a:p>
          <a:p>
            <a:r>
              <a:rPr lang="en-US" dirty="0"/>
              <a:t>Assessment instruments/Web forms</a:t>
            </a:r>
          </a:p>
          <a:p>
            <a:r>
              <a:rPr lang="en-US" dirty="0"/>
              <a:t>Registries</a:t>
            </a:r>
          </a:p>
          <a:p>
            <a:r>
              <a:rPr lang="en-US" dirty="0"/>
              <a:t>Chart abstraction or electronic health records</a:t>
            </a:r>
          </a:p>
          <a:p>
            <a:r>
              <a:rPr lang="en-US" dirty="0"/>
              <a:t>Hybrid</a:t>
            </a:r>
          </a:p>
          <a:p>
            <a:endParaRPr lang="en-US" dirty="0"/>
          </a:p>
        </p:txBody>
      </p:sp>
      <p:sp>
        <p:nvSpPr>
          <p:cNvPr id="3" name="Title 2"/>
          <p:cNvSpPr>
            <a:spLocks noGrp="1"/>
          </p:cNvSpPr>
          <p:nvPr>
            <p:ph type="title"/>
          </p:nvPr>
        </p:nvSpPr>
        <p:spPr/>
        <p:txBody>
          <a:bodyPr/>
          <a:lstStyle/>
          <a:p>
            <a:r>
              <a:rPr lang="en-US" dirty="0"/>
              <a:t>Data Sources</a:t>
            </a:r>
          </a:p>
        </p:txBody>
      </p:sp>
      <p:sp>
        <p:nvSpPr>
          <p:cNvPr id="4" name="Slide Number Placeholder 3"/>
          <p:cNvSpPr>
            <a:spLocks noGrp="1"/>
          </p:cNvSpPr>
          <p:nvPr>
            <p:ph type="sldNum" sz="quarter" idx="4"/>
          </p:nvPr>
        </p:nvSpPr>
        <p:spPr/>
        <p:txBody>
          <a:bodyPr/>
          <a:lstStyle/>
          <a:p>
            <a:fld id="{7022FF3C-310F-4809-A5BE-BC5BA8AA108D}" type="slidenum">
              <a:rPr lang="en-US" smtClean="0"/>
              <a:pPr/>
              <a:t>13</a:t>
            </a:fld>
            <a:endParaRPr lang="en-US"/>
          </a:p>
        </p:txBody>
      </p:sp>
    </p:spTree>
    <p:extLst>
      <p:ext uri="{BB962C8B-B14F-4D97-AF65-F5344CB8AC3E}">
        <p14:creationId xmlns:p14="http://schemas.microsoft.com/office/powerpoint/2010/main" val="24439037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“An </a:t>
            </a:r>
            <a:r>
              <a:rPr lang="en-US" dirty="0" err="1"/>
              <a:t>eMeasure</a:t>
            </a:r>
            <a:r>
              <a:rPr lang="en-US" dirty="0"/>
              <a:t> (also called </a:t>
            </a:r>
            <a:r>
              <a:rPr lang="en-US" dirty="0" err="1"/>
              <a:t>eCQM</a:t>
            </a:r>
            <a:r>
              <a:rPr lang="en-US" dirty="0"/>
              <a:t>) is a health quality measure encoded in a Health Quality Measures Format (HQMF). eMeasures pull the information needed from electronic Health Records (</a:t>
            </a:r>
            <a:r>
              <a:rPr lang="en-US" dirty="0" err="1"/>
              <a:t>eHRs</a:t>
            </a:r>
            <a:r>
              <a:rPr lang="en-US" dirty="0"/>
              <a:t>) to evaluate performance.” </a:t>
            </a:r>
          </a:p>
          <a:p>
            <a:pPr marL="0" indent="0">
              <a:buNone/>
            </a:pPr>
            <a:r>
              <a:rPr lang="en-US" sz="1700" dirty="0"/>
              <a:t>National Quality Forum. Phrasebook: A Plain Language Guide to NQF Jargon. Washington, DC: http://public.qualityforum.org/NQFDocuments/Phrasebook.pdf </a:t>
            </a:r>
          </a:p>
          <a:p>
            <a:endParaRPr lang="en-US" dirty="0"/>
          </a:p>
        </p:txBody>
      </p:sp>
      <p:sp>
        <p:nvSpPr>
          <p:cNvPr id="3" name="Title 2"/>
          <p:cNvSpPr>
            <a:spLocks noGrp="1"/>
          </p:cNvSpPr>
          <p:nvPr>
            <p:ph type="title"/>
          </p:nvPr>
        </p:nvSpPr>
        <p:spPr/>
        <p:txBody>
          <a:bodyPr/>
          <a:lstStyle/>
          <a:p>
            <a:r>
              <a:rPr lang="en-US" dirty="0"/>
              <a:t>What Are </a:t>
            </a:r>
            <a:r>
              <a:rPr lang="en-US" dirty="0" err="1"/>
              <a:t>eMeasures</a:t>
            </a:r>
            <a:r>
              <a:rPr lang="en-US" dirty="0"/>
              <a:t>?</a:t>
            </a:r>
          </a:p>
        </p:txBody>
      </p:sp>
      <p:sp>
        <p:nvSpPr>
          <p:cNvPr id="4" name="Slide Number Placeholder 3"/>
          <p:cNvSpPr>
            <a:spLocks noGrp="1"/>
          </p:cNvSpPr>
          <p:nvPr>
            <p:ph type="sldNum" sz="quarter" idx="4"/>
          </p:nvPr>
        </p:nvSpPr>
        <p:spPr/>
        <p:txBody>
          <a:bodyPr/>
          <a:lstStyle/>
          <a:p>
            <a:fld id="{7022FF3C-310F-4809-A5BE-BC5BA8AA108D}" type="slidenum">
              <a:rPr lang="en-US" smtClean="0"/>
              <a:pPr/>
              <a:t>14</a:t>
            </a:fld>
            <a:endParaRPr lang="en-US"/>
          </a:p>
        </p:txBody>
      </p:sp>
    </p:spTree>
    <p:extLst>
      <p:ext uri="{BB962C8B-B14F-4D97-AF65-F5344CB8AC3E}">
        <p14:creationId xmlns:p14="http://schemas.microsoft.com/office/powerpoint/2010/main" val="20284769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7022FF3C-310F-4809-A5BE-BC5BA8AA108D}" type="slidenum">
              <a:rPr lang="en-US" smtClean="0"/>
              <a:pPr/>
              <a:t>15</a:t>
            </a:fld>
            <a:endParaRPr lang="en-US"/>
          </a:p>
        </p:txBody>
      </p:sp>
      <p:pic>
        <p:nvPicPr>
          <p:cNvPr id="6" name="Picture 2" descr="Picture shows the header and body of an example eCQM (CMS 124v2) and points to the data criterion for denominator exclusions (AND: Procedure Performed: Hysterectomy with no residual cervix) and the shows the related value set and OID or unique value set identifie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0" y="1573660"/>
            <a:ext cx="7391400" cy="5297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ontent Placeholder 1"/>
          <p:cNvSpPr txBox="1">
            <a:spLocks/>
          </p:cNvSpPr>
          <p:nvPr/>
        </p:nvSpPr>
        <p:spPr>
          <a:xfrm>
            <a:off x="5893904" y="2317456"/>
            <a:ext cx="3173896" cy="1905000"/>
          </a:xfrm>
          <a:prstGeom prst="rect">
            <a:avLst/>
          </a:prstGeom>
          <a:solidFill>
            <a:schemeClr val="bg1">
              <a:lumMod val="95000"/>
            </a:schemeClr>
          </a:solidFill>
          <a:ln>
            <a:solidFill>
              <a:schemeClr val="accent1"/>
            </a:solidFill>
          </a:ln>
          <a:effectLst>
            <a:innerShdw blurRad="63500" dist="50800" dir="2700000">
              <a:prstClr val="black">
                <a:alpha val="50000"/>
              </a:prstClr>
            </a:innerShdw>
          </a:effectLst>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400" dirty="0"/>
              <a:t>All Quality Measures have similar components, but the data for electronic quality measures are discretely managed in prescribed formats on computer systems.  The same data can be used for reporting, transmitting to other computer systems, and presentation in a human readable format.</a:t>
            </a:r>
          </a:p>
        </p:txBody>
      </p:sp>
      <p:sp>
        <p:nvSpPr>
          <p:cNvPr id="3" name="Title 2"/>
          <p:cNvSpPr>
            <a:spLocks noGrp="1"/>
          </p:cNvSpPr>
          <p:nvPr>
            <p:ph type="title"/>
          </p:nvPr>
        </p:nvSpPr>
        <p:spPr/>
        <p:txBody>
          <a:bodyPr/>
          <a:lstStyle/>
          <a:p>
            <a:r>
              <a:rPr lang="en-US" dirty="0" err="1"/>
              <a:t>eCQM</a:t>
            </a:r>
            <a:r>
              <a:rPr lang="en-US" dirty="0"/>
              <a:t> Components</a:t>
            </a:r>
          </a:p>
        </p:txBody>
      </p:sp>
    </p:spTree>
    <p:extLst>
      <p:ext uri="{BB962C8B-B14F-4D97-AF65-F5344CB8AC3E}">
        <p14:creationId xmlns:p14="http://schemas.microsoft.com/office/powerpoint/2010/main" val="35378741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7022FF3C-310F-4809-A5BE-BC5BA8AA108D}" type="slidenum">
              <a:rPr lang="en-US" smtClean="0"/>
              <a:pPr/>
              <a:t>16</a:t>
            </a:fld>
            <a:endParaRPr lang="en-US" dirty="0"/>
          </a:p>
        </p:txBody>
      </p:sp>
      <p:pic>
        <p:nvPicPr>
          <p:cNvPr id="4100" name="Picture 4" title="NQF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5600" y="4953000"/>
            <a:ext cx="2286000" cy="1143001"/>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1"/>
          <p:cNvSpPr>
            <a:spLocks noGrp="1"/>
          </p:cNvSpPr>
          <p:nvPr>
            <p:ph idx="1"/>
          </p:nvPr>
        </p:nvSpPr>
        <p:spPr>
          <a:xfrm>
            <a:off x="304800" y="1599271"/>
            <a:ext cx="8229600" cy="4679950"/>
          </a:xfrm>
        </p:spPr>
        <p:txBody>
          <a:bodyPr>
            <a:normAutofit fontScale="77500" lnSpcReduction="20000"/>
          </a:bodyPr>
          <a:lstStyle/>
          <a:p>
            <a:r>
              <a:rPr lang="en-US" sz="3400" dirty="0"/>
              <a:t>National Quality Forum (NQF) endorsement “relies on a set of rigorous criteria to ensure that measures under consideration address aspects of care that are important and feasible to measure, provide consistent and credible information, and can be used for quality improvement and decision-making” </a:t>
            </a:r>
          </a:p>
          <a:p>
            <a:r>
              <a:rPr lang="en-US" sz="3400" dirty="0"/>
              <a:t>NQF endorses measures that meet the following criteria:</a:t>
            </a:r>
          </a:p>
          <a:p>
            <a:pPr lvl="1"/>
            <a:r>
              <a:rPr lang="en-US" dirty="0"/>
              <a:t>Importance to measure and report</a:t>
            </a:r>
          </a:p>
          <a:p>
            <a:pPr lvl="1"/>
            <a:r>
              <a:rPr lang="en-US" dirty="0"/>
              <a:t>Scientific acceptability of the measure properties</a:t>
            </a:r>
          </a:p>
          <a:p>
            <a:pPr lvl="1"/>
            <a:r>
              <a:rPr lang="en-US" dirty="0"/>
              <a:t>Feasibility</a:t>
            </a:r>
          </a:p>
          <a:p>
            <a:pPr lvl="1"/>
            <a:r>
              <a:rPr lang="en-US" dirty="0"/>
              <a:t>Usability and use</a:t>
            </a:r>
          </a:p>
          <a:p>
            <a:pPr marL="0" indent="0">
              <a:buNone/>
            </a:pPr>
            <a:r>
              <a:rPr lang="en-US" sz="2000" dirty="0">
                <a:hlinkClick r:id="rId4" tooltip="http://www.qualityforum.org/Field_Guide/NQF_Endorsement.aspx"/>
              </a:rPr>
              <a:t>http://www.qualityforum.org/Field_Guide/NQF_Endorsement.aspx</a:t>
            </a:r>
            <a:endParaRPr lang="en-US" sz="2000" dirty="0"/>
          </a:p>
          <a:p>
            <a:pPr marL="457200" lvl="1" indent="0">
              <a:buNone/>
            </a:pPr>
            <a:endParaRPr lang="en-US" dirty="0"/>
          </a:p>
        </p:txBody>
      </p:sp>
      <p:sp>
        <p:nvSpPr>
          <p:cNvPr id="3" name="Title 2"/>
          <p:cNvSpPr>
            <a:spLocks noGrp="1"/>
          </p:cNvSpPr>
          <p:nvPr>
            <p:ph type="title"/>
          </p:nvPr>
        </p:nvSpPr>
        <p:spPr/>
        <p:txBody>
          <a:bodyPr/>
          <a:lstStyle/>
          <a:p>
            <a:r>
              <a:rPr lang="en-US" dirty="0"/>
              <a:t>NQF Endorsement</a:t>
            </a:r>
          </a:p>
        </p:txBody>
      </p:sp>
    </p:spTree>
    <p:extLst>
      <p:ext uri="{BB962C8B-B14F-4D97-AF65-F5344CB8AC3E}">
        <p14:creationId xmlns:p14="http://schemas.microsoft.com/office/powerpoint/2010/main" val="2822249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marL="0" indent="0">
              <a:buNone/>
            </a:pPr>
            <a:r>
              <a:rPr lang="en-US" dirty="0"/>
              <a:t>The MMS is a set of standardized processes and decision criteria that guide contracted measure developers in… “developing, implementing, and maintaining quality measures. The primary goal of the Measures Management System is to provide information to measure developers </a:t>
            </a:r>
            <a:r>
              <a:rPr lang="en-US" u="sng" dirty="0"/>
              <a:t>to help them produce high-caliber quality measures </a:t>
            </a:r>
            <a:r>
              <a:rPr lang="en-US" dirty="0"/>
              <a:t>that are appropriate for accountability”</a:t>
            </a:r>
          </a:p>
          <a:p>
            <a:pPr marL="0" indent="0">
              <a:buNone/>
            </a:pPr>
            <a:r>
              <a:rPr lang="en-US" sz="2200" dirty="0"/>
              <a:t>Blueprint page 1</a:t>
            </a:r>
          </a:p>
        </p:txBody>
      </p:sp>
      <p:sp>
        <p:nvSpPr>
          <p:cNvPr id="3" name="Title 2"/>
          <p:cNvSpPr>
            <a:spLocks noGrp="1"/>
          </p:cNvSpPr>
          <p:nvPr>
            <p:ph type="title"/>
          </p:nvPr>
        </p:nvSpPr>
        <p:spPr/>
        <p:txBody>
          <a:bodyPr/>
          <a:lstStyle/>
          <a:p>
            <a:r>
              <a:rPr lang="en-US" dirty="0"/>
              <a:t>What is the CMS Measures Management System (MMS)?</a:t>
            </a:r>
          </a:p>
        </p:txBody>
      </p:sp>
      <p:sp>
        <p:nvSpPr>
          <p:cNvPr id="4" name="Slide Number Placeholder 3"/>
          <p:cNvSpPr>
            <a:spLocks noGrp="1"/>
          </p:cNvSpPr>
          <p:nvPr>
            <p:ph type="sldNum" sz="quarter" idx="4"/>
          </p:nvPr>
        </p:nvSpPr>
        <p:spPr/>
        <p:txBody>
          <a:bodyPr/>
          <a:lstStyle/>
          <a:p>
            <a:fld id="{7022FF3C-310F-4809-A5BE-BC5BA8AA108D}" type="slidenum">
              <a:rPr lang="en-US" smtClean="0"/>
              <a:pPr/>
              <a:t>17</a:t>
            </a:fld>
            <a:endParaRPr lang="en-US"/>
          </a:p>
        </p:txBody>
      </p:sp>
    </p:spTree>
    <p:extLst>
      <p:ext uri="{BB962C8B-B14F-4D97-AF65-F5344CB8AC3E}">
        <p14:creationId xmlns:p14="http://schemas.microsoft.com/office/powerpoint/2010/main" val="19618959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28800"/>
            <a:ext cx="8229600" cy="4267199"/>
          </a:xfrm>
        </p:spPr>
        <p:txBody>
          <a:bodyPr>
            <a:normAutofit fontScale="85000" lnSpcReduction="10000"/>
          </a:bodyPr>
          <a:lstStyle/>
          <a:p>
            <a:r>
              <a:rPr lang="en-US" u="sng" dirty="0"/>
              <a:t>CMS</a:t>
            </a:r>
            <a:r>
              <a:rPr lang="en-US" dirty="0"/>
              <a:t> manages activities such as measure development, maintenance, implementation, and public reporting.  Linked to MIDS Umbrella.</a:t>
            </a:r>
          </a:p>
          <a:p>
            <a:r>
              <a:rPr lang="en-US" u="sng" dirty="0"/>
              <a:t>COR</a:t>
            </a:r>
            <a:r>
              <a:rPr lang="en-US" dirty="0"/>
              <a:t> tasked with overseeing the measures contract.</a:t>
            </a:r>
          </a:p>
          <a:p>
            <a:r>
              <a:rPr lang="en-US" u="sng" dirty="0"/>
              <a:t>Measure Contractors </a:t>
            </a:r>
            <a:r>
              <a:rPr lang="en-US" dirty="0"/>
              <a:t>contracted by CMS to develop and implement quality measurement programs. </a:t>
            </a:r>
          </a:p>
          <a:p>
            <a:r>
              <a:rPr lang="en-US" u="sng" dirty="0"/>
              <a:t>Measures Manager </a:t>
            </a:r>
            <a:r>
              <a:rPr lang="en-US" dirty="0"/>
              <a:t>supports the CMS COR and their various contractors in their work implementing the MMS.  </a:t>
            </a:r>
          </a:p>
          <a:p>
            <a:pPr marL="0" indent="0">
              <a:buNone/>
            </a:pPr>
            <a:endParaRPr lang="en-US" dirty="0"/>
          </a:p>
        </p:txBody>
      </p:sp>
      <p:sp>
        <p:nvSpPr>
          <p:cNvPr id="3" name="Title 2"/>
          <p:cNvSpPr>
            <a:spLocks noGrp="1"/>
          </p:cNvSpPr>
          <p:nvPr>
            <p:ph type="title"/>
          </p:nvPr>
        </p:nvSpPr>
        <p:spPr/>
        <p:txBody>
          <a:bodyPr/>
          <a:lstStyle/>
          <a:p>
            <a:r>
              <a:rPr lang="en-US" dirty="0"/>
              <a:t>Key MMS Players</a:t>
            </a:r>
          </a:p>
        </p:txBody>
      </p:sp>
      <p:sp>
        <p:nvSpPr>
          <p:cNvPr id="4" name="Slide Number Placeholder 3"/>
          <p:cNvSpPr>
            <a:spLocks noGrp="1"/>
          </p:cNvSpPr>
          <p:nvPr>
            <p:ph type="sldNum" sz="quarter" idx="4"/>
          </p:nvPr>
        </p:nvSpPr>
        <p:spPr/>
        <p:txBody>
          <a:bodyPr/>
          <a:lstStyle/>
          <a:p>
            <a:fld id="{7022FF3C-310F-4809-A5BE-BC5BA8AA108D}" type="slidenum">
              <a:rPr lang="en-US" smtClean="0"/>
              <a:pPr/>
              <a:t>18</a:t>
            </a:fld>
            <a:endParaRPr lang="en-US"/>
          </a:p>
        </p:txBody>
      </p:sp>
    </p:spTree>
    <p:extLst>
      <p:ext uri="{BB962C8B-B14F-4D97-AF65-F5344CB8AC3E}">
        <p14:creationId xmlns:p14="http://schemas.microsoft.com/office/powerpoint/2010/main" val="30591940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7022FF3C-310F-4809-A5BE-BC5BA8AA108D}" type="slidenum">
              <a:rPr lang="en-US" smtClean="0"/>
              <a:pPr/>
              <a:t>19</a:t>
            </a:fld>
            <a:endParaRPr lang="en-US"/>
          </a:p>
        </p:txBody>
      </p:sp>
      <p:sp>
        <p:nvSpPr>
          <p:cNvPr id="6" name="TextBox 5"/>
          <p:cNvSpPr txBox="1"/>
          <p:nvPr/>
        </p:nvSpPr>
        <p:spPr>
          <a:xfrm>
            <a:off x="304800" y="6120825"/>
            <a:ext cx="7467600" cy="584775"/>
          </a:xfrm>
          <a:prstGeom prst="rect">
            <a:avLst/>
          </a:prstGeom>
          <a:noFill/>
        </p:spPr>
        <p:txBody>
          <a:bodyPr wrap="square" rtlCol="0">
            <a:spAutoFit/>
          </a:bodyPr>
          <a:lstStyle/>
          <a:p>
            <a:r>
              <a:rPr lang="en-US" sz="1600" dirty="0">
                <a:hlinkClick r:id="rId3"/>
              </a:rPr>
              <a:t>Visit </a:t>
            </a:r>
            <a:r>
              <a:rPr lang="en-US" sz="1600" dirty="0">
                <a:hlinkClick r:id="rId4" tooltip="https://www.cms.gov/Medicare/Quality-Initiatives-Patient-Assessment-Instruments/MMS/MMS-Blueprint.html "/>
              </a:rPr>
              <a:t>https://www.cms.gov/Medicare/Quality-Initiatives-Patient-Assessment-Instruments/MMS/MMS-Blueprint.html </a:t>
            </a:r>
            <a:r>
              <a:rPr lang="en-US" sz="1600" dirty="0"/>
              <a:t>to find the latest CMS MMS Blueprint.</a:t>
            </a:r>
          </a:p>
        </p:txBody>
      </p:sp>
      <p:pic>
        <p:nvPicPr>
          <p:cNvPr id="5" name="Picture 4" title="Cover of Blueprint Technical Manual"/>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36788" y="1981200"/>
            <a:ext cx="2354812" cy="3075034"/>
          </a:xfrm>
          <a:prstGeom prst="rect">
            <a:avLst/>
          </a:prstGeom>
          <a:effectLst>
            <a:outerShdw blurRad="50800" dist="38100" dir="5400000" algn="t" rotWithShape="0">
              <a:prstClr val="black">
                <a:alpha val="40000"/>
              </a:prstClr>
            </a:outerShdw>
          </a:effectLst>
        </p:spPr>
      </p:pic>
      <p:sp>
        <p:nvSpPr>
          <p:cNvPr id="2" name="Content Placeholder 1"/>
          <p:cNvSpPr>
            <a:spLocks noGrp="1"/>
          </p:cNvSpPr>
          <p:nvPr>
            <p:ph idx="1"/>
          </p:nvPr>
        </p:nvSpPr>
        <p:spPr>
          <a:xfrm>
            <a:off x="152400" y="1828800"/>
            <a:ext cx="6705600" cy="4297363"/>
          </a:xfrm>
        </p:spPr>
        <p:txBody>
          <a:bodyPr>
            <a:normAutofit fontScale="85000" lnSpcReduction="20000"/>
          </a:bodyPr>
          <a:lstStyle/>
          <a:p>
            <a:r>
              <a:rPr lang="en-US" dirty="0"/>
              <a:t>CMS MMS Blueprint</a:t>
            </a:r>
          </a:p>
          <a:p>
            <a:pPr lvl="1"/>
            <a:r>
              <a:rPr lang="en-US" dirty="0"/>
              <a:t>Technical manual (470 pages) for measure developers</a:t>
            </a:r>
          </a:p>
          <a:p>
            <a:pPr marL="457200" lvl="1" indent="0">
              <a:buNone/>
            </a:pPr>
            <a:endParaRPr lang="en-US" dirty="0"/>
          </a:p>
          <a:p>
            <a:r>
              <a:rPr lang="en-US" dirty="0"/>
              <a:t>COR Handbook</a:t>
            </a:r>
          </a:p>
          <a:p>
            <a:pPr lvl="1"/>
            <a:r>
              <a:rPr lang="en-US" dirty="0"/>
              <a:t>Internal CMS companion manual for the Blueprint (53 pages)</a:t>
            </a:r>
          </a:p>
          <a:p>
            <a:pPr lvl="1"/>
            <a:r>
              <a:rPr lang="en-US" dirty="0"/>
              <a:t>Roles and responsibilities of the COR</a:t>
            </a:r>
          </a:p>
          <a:p>
            <a:pPr lvl="1"/>
            <a:r>
              <a:rPr lang="en-US" dirty="0"/>
              <a:t>Considerations for managing contracts</a:t>
            </a:r>
          </a:p>
          <a:p>
            <a:pPr lvl="1"/>
            <a:r>
              <a:rPr lang="en-US" dirty="0"/>
              <a:t>Deliverables and tasks to assist with development and monitoring of work plans</a:t>
            </a:r>
          </a:p>
          <a:p>
            <a:pPr lvl="1"/>
            <a:r>
              <a:rPr lang="en-US" dirty="0"/>
              <a:t>Criteria for review of deliverables</a:t>
            </a:r>
          </a:p>
        </p:txBody>
      </p:sp>
      <p:sp>
        <p:nvSpPr>
          <p:cNvPr id="3" name="Title 2"/>
          <p:cNvSpPr>
            <a:spLocks noGrp="1"/>
          </p:cNvSpPr>
          <p:nvPr>
            <p:ph type="title"/>
          </p:nvPr>
        </p:nvSpPr>
        <p:spPr/>
        <p:txBody>
          <a:bodyPr/>
          <a:lstStyle/>
          <a:p>
            <a:r>
              <a:rPr lang="en-US" b="0" dirty="0"/>
              <a:t>How is the MMS Documented?</a:t>
            </a:r>
          </a:p>
        </p:txBody>
      </p:sp>
    </p:spTree>
    <p:extLst>
      <p:ext uri="{BB962C8B-B14F-4D97-AF65-F5344CB8AC3E}">
        <p14:creationId xmlns:p14="http://schemas.microsoft.com/office/powerpoint/2010/main" val="34151731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fontScale="85000" lnSpcReduction="10000"/>
          </a:bodyPr>
          <a:lstStyle/>
          <a:p>
            <a:r>
              <a:rPr lang="en-US" dirty="0"/>
              <a:t>CMS Contracting Officer Representatives (CORs) who are managing measure contracts </a:t>
            </a:r>
          </a:p>
          <a:p>
            <a:r>
              <a:rPr lang="en-US" dirty="0"/>
              <a:t>Measure Developers and Associations </a:t>
            </a:r>
          </a:p>
          <a:p>
            <a:r>
              <a:rPr lang="en-US" dirty="0"/>
              <a:t>Individuals and Associations who are interested in the Quality Measures and the Measure Management System, and who have a basic understanding of the purpose of the quality-based healthcare</a:t>
            </a:r>
          </a:p>
          <a:p>
            <a:r>
              <a:rPr lang="en-US" dirty="0"/>
              <a:t>Sponsoring Organization: CMS Quality Measurement and Value-Based Incentives Group (QMVIG)</a:t>
            </a:r>
          </a:p>
          <a:p>
            <a:endParaRPr lang="en-US" dirty="0"/>
          </a:p>
        </p:txBody>
      </p:sp>
      <p:sp>
        <p:nvSpPr>
          <p:cNvPr id="5" name="Title 4"/>
          <p:cNvSpPr>
            <a:spLocks noGrp="1"/>
          </p:cNvSpPr>
          <p:nvPr>
            <p:ph type="title"/>
          </p:nvPr>
        </p:nvSpPr>
        <p:spPr/>
        <p:txBody>
          <a:bodyPr/>
          <a:lstStyle/>
          <a:p>
            <a:r>
              <a:rPr lang="en-US" dirty="0"/>
              <a:t>Intended Audience and Course Structure</a:t>
            </a:r>
          </a:p>
        </p:txBody>
      </p:sp>
    </p:spTree>
    <p:extLst>
      <p:ext uri="{BB962C8B-B14F-4D97-AF65-F5344CB8AC3E}">
        <p14:creationId xmlns:p14="http://schemas.microsoft.com/office/powerpoint/2010/main" val="6568074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dirty="0"/>
              <a:t>Provide Information and Training Sessions</a:t>
            </a:r>
          </a:p>
          <a:p>
            <a:r>
              <a:rPr lang="en-US" dirty="0"/>
              <a:t>Provide technical assistance (inquiries and referrals)</a:t>
            </a:r>
          </a:p>
          <a:p>
            <a:r>
              <a:rPr lang="en-US" dirty="0"/>
              <a:t>Continuously improve the Blueprint</a:t>
            </a:r>
          </a:p>
          <a:p>
            <a:r>
              <a:rPr lang="en-US" dirty="0"/>
              <a:t>Develop tools to improve the storage and retrieval of CMS measure information</a:t>
            </a:r>
          </a:p>
          <a:p>
            <a:r>
              <a:rPr lang="en-US" dirty="0"/>
              <a:t>Assist with Harmonization (making related measures uniform or compatible)</a:t>
            </a:r>
          </a:p>
          <a:p>
            <a:r>
              <a:rPr lang="en-US" dirty="0"/>
              <a:t>Support CMS planning</a:t>
            </a:r>
          </a:p>
          <a:p>
            <a:r>
              <a:rPr lang="en-US" dirty="0"/>
              <a:t>Provide crosscutting perspective</a:t>
            </a:r>
          </a:p>
          <a:p>
            <a:r>
              <a:rPr lang="en-US" dirty="0"/>
              <a:t>Inform about new developments (e.g. Environmental Scan across all measure domains)</a:t>
            </a:r>
          </a:p>
          <a:p>
            <a:r>
              <a:rPr lang="en-US" dirty="0"/>
              <a:t>Participate in measures-related Affordable Care Act (ACA) implementation</a:t>
            </a:r>
          </a:p>
          <a:p>
            <a:endParaRPr lang="en-US" dirty="0"/>
          </a:p>
        </p:txBody>
      </p:sp>
      <p:sp>
        <p:nvSpPr>
          <p:cNvPr id="3" name="Title 2"/>
          <p:cNvSpPr>
            <a:spLocks noGrp="1"/>
          </p:cNvSpPr>
          <p:nvPr>
            <p:ph type="title"/>
          </p:nvPr>
        </p:nvSpPr>
        <p:spPr/>
        <p:txBody>
          <a:bodyPr/>
          <a:lstStyle/>
          <a:p>
            <a:r>
              <a:rPr lang="en-US" dirty="0"/>
              <a:t>MMS Support Contractor Role</a:t>
            </a:r>
          </a:p>
        </p:txBody>
      </p:sp>
      <p:sp>
        <p:nvSpPr>
          <p:cNvPr id="4" name="Slide Number Placeholder 3"/>
          <p:cNvSpPr>
            <a:spLocks noGrp="1"/>
          </p:cNvSpPr>
          <p:nvPr>
            <p:ph type="sldNum" sz="quarter" idx="4"/>
          </p:nvPr>
        </p:nvSpPr>
        <p:spPr/>
        <p:txBody>
          <a:bodyPr/>
          <a:lstStyle/>
          <a:p>
            <a:fld id="{7022FF3C-310F-4809-A5BE-BC5BA8AA108D}" type="slidenum">
              <a:rPr lang="en-US" smtClean="0"/>
              <a:pPr/>
              <a:t>20</a:t>
            </a:fld>
            <a:endParaRPr lang="en-US"/>
          </a:p>
        </p:txBody>
      </p:sp>
    </p:spTree>
    <p:extLst>
      <p:ext uri="{BB962C8B-B14F-4D97-AF65-F5344CB8AC3E}">
        <p14:creationId xmlns:p14="http://schemas.microsoft.com/office/powerpoint/2010/main" val="6435227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7022FF3C-310F-4809-A5BE-BC5BA8AA108D}" type="slidenum">
              <a:rPr lang="en-US" smtClean="0"/>
              <a:pPr/>
              <a:t>21</a:t>
            </a:fld>
            <a:endParaRPr lang="en-US" dirty="0"/>
          </a:p>
        </p:txBody>
      </p:sp>
      <p:pic>
        <p:nvPicPr>
          <p:cNvPr id="15" name="Picture 14" title="Diagram of the bullet items coming together in the center around the word &quot;YOU&quot;"/>
          <p:cNvPicPr>
            <a:picLocks noChangeAspect="1"/>
          </p:cNvPicPr>
          <p:nvPr/>
        </p:nvPicPr>
        <p:blipFill>
          <a:blip r:embed="rId3"/>
          <a:stretch>
            <a:fillRect/>
          </a:stretch>
        </p:blipFill>
        <p:spPr>
          <a:xfrm>
            <a:off x="5486400" y="1625283"/>
            <a:ext cx="3535722" cy="3022917"/>
          </a:xfrm>
          <a:prstGeom prst="rect">
            <a:avLst/>
          </a:prstGeom>
          <a:effectLst>
            <a:outerShdw blurRad="50800" dist="38100" dir="5400000" algn="t" rotWithShape="0">
              <a:prstClr val="black">
                <a:alpha val="40000"/>
              </a:prstClr>
            </a:outerShdw>
          </a:effectLst>
        </p:spPr>
      </p:pic>
      <p:sp>
        <p:nvSpPr>
          <p:cNvPr id="2" name="Content Placeholder 1"/>
          <p:cNvSpPr>
            <a:spLocks noGrp="1"/>
          </p:cNvSpPr>
          <p:nvPr>
            <p:ph idx="1"/>
          </p:nvPr>
        </p:nvSpPr>
        <p:spPr>
          <a:xfrm>
            <a:off x="228600" y="1951037"/>
            <a:ext cx="8915400" cy="4297363"/>
          </a:xfrm>
        </p:spPr>
        <p:txBody>
          <a:bodyPr>
            <a:normAutofit/>
          </a:bodyPr>
          <a:lstStyle/>
          <a:p>
            <a:r>
              <a:rPr lang="en-US" dirty="0"/>
              <a:t>Developer Support</a:t>
            </a:r>
          </a:p>
          <a:p>
            <a:r>
              <a:rPr lang="en-US" dirty="0"/>
              <a:t>Program Integration</a:t>
            </a:r>
          </a:p>
          <a:p>
            <a:r>
              <a:rPr lang="en-US" dirty="0"/>
              <a:t>Measures Inventory Updates</a:t>
            </a:r>
          </a:p>
          <a:p>
            <a:r>
              <a:rPr lang="en-US" dirty="0"/>
              <a:t>MUC List Input</a:t>
            </a:r>
          </a:p>
          <a:p>
            <a:r>
              <a:rPr lang="en-US" dirty="0"/>
              <a:t>Ad Hoc Activities</a:t>
            </a:r>
          </a:p>
          <a:p>
            <a:r>
              <a:rPr lang="en-US" dirty="0"/>
              <a:t>Process/Quality Improvement</a:t>
            </a:r>
          </a:p>
          <a:p>
            <a:r>
              <a:rPr lang="en-US" dirty="0"/>
              <a:t>Resource contact: </a:t>
            </a:r>
            <a:r>
              <a:rPr lang="en-US" dirty="0">
                <a:solidFill>
                  <a:srgbClr val="00B050"/>
                </a:solidFill>
                <a:hlinkClick r:id="rId4"/>
              </a:rPr>
              <a:t>MMSsupport@Battelle.org</a:t>
            </a:r>
            <a:endParaRPr lang="en-US" dirty="0"/>
          </a:p>
        </p:txBody>
      </p:sp>
      <p:sp>
        <p:nvSpPr>
          <p:cNvPr id="3" name="Title 2"/>
          <p:cNvSpPr>
            <a:spLocks noGrp="1"/>
          </p:cNvSpPr>
          <p:nvPr>
            <p:ph type="title"/>
          </p:nvPr>
        </p:nvSpPr>
        <p:spPr/>
        <p:txBody>
          <a:bodyPr/>
          <a:lstStyle/>
          <a:p>
            <a:r>
              <a:rPr lang="en-US" dirty="0"/>
              <a:t>What Resources are Provided by MMS Support?</a:t>
            </a:r>
          </a:p>
        </p:txBody>
      </p:sp>
    </p:spTree>
    <p:extLst>
      <p:ext uri="{BB962C8B-B14F-4D97-AF65-F5344CB8AC3E}">
        <p14:creationId xmlns:p14="http://schemas.microsoft.com/office/powerpoint/2010/main" val="22601682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a:t>Follow the processes in the Blueprint</a:t>
            </a:r>
          </a:p>
          <a:p>
            <a:r>
              <a:rPr lang="en-US" dirty="0"/>
              <a:t>Keep Measures Manager in the loop for technical support development progresses </a:t>
            </a:r>
          </a:p>
          <a:p>
            <a:r>
              <a:rPr lang="en-US" dirty="0"/>
              <a:t>Submit deliverables to Measures Manager according to contractual requirements</a:t>
            </a:r>
          </a:p>
          <a:p>
            <a:r>
              <a:rPr lang="en-US" dirty="0"/>
              <a:t>Consult with COR if Blueprint processes do not meet contract needs</a:t>
            </a:r>
          </a:p>
          <a:p>
            <a:r>
              <a:rPr lang="en-US" dirty="0"/>
              <a:t>Meet with COR and Measures Manager after NQF submission to identify lessons learned</a:t>
            </a:r>
          </a:p>
        </p:txBody>
      </p:sp>
      <p:sp>
        <p:nvSpPr>
          <p:cNvPr id="3" name="Title 2"/>
          <p:cNvSpPr>
            <a:spLocks noGrp="1"/>
          </p:cNvSpPr>
          <p:nvPr>
            <p:ph type="title"/>
          </p:nvPr>
        </p:nvSpPr>
        <p:spPr/>
        <p:txBody>
          <a:bodyPr/>
          <a:lstStyle/>
          <a:p>
            <a:r>
              <a:rPr lang="en-US" dirty="0"/>
              <a:t>Contractor/Developer’s Role</a:t>
            </a:r>
          </a:p>
        </p:txBody>
      </p:sp>
      <p:sp>
        <p:nvSpPr>
          <p:cNvPr id="4" name="Slide Number Placeholder 3"/>
          <p:cNvSpPr>
            <a:spLocks noGrp="1"/>
          </p:cNvSpPr>
          <p:nvPr>
            <p:ph type="sldNum" sz="quarter" idx="4"/>
          </p:nvPr>
        </p:nvSpPr>
        <p:spPr/>
        <p:txBody>
          <a:bodyPr/>
          <a:lstStyle/>
          <a:p>
            <a:fld id="{7022FF3C-310F-4809-A5BE-BC5BA8AA108D}" type="slidenum">
              <a:rPr lang="en-US" smtClean="0"/>
              <a:pPr/>
              <a:t>22</a:t>
            </a:fld>
            <a:endParaRPr lang="en-US"/>
          </a:p>
        </p:txBody>
      </p:sp>
    </p:spTree>
    <p:extLst>
      <p:ext uri="{BB962C8B-B14F-4D97-AF65-F5344CB8AC3E}">
        <p14:creationId xmlns:p14="http://schemas.microsoft.com/office/powerpoint/2010/main" val="21314302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a:t>Understand the Blueprint</a:t>
            </a:r>
          </a:p>
          <a:p>
            <a:r>
              <a:rPr lang="en-US" dirty="0"/>
              <a:t>Use the Blueprint and Handbook as guides</a:t>
            </a:r>
          </a:p>
          <a:p>
            <a:r>
              <a:rPr lang="en-US" dirty="0"/>
              <a:t>Notify the Measures Manager when contracts are awarded</a:t>
            </a:r>
          </a:p>
          <a:p>
            <a:r>
              <a:rPr lang="en-US" dirty="0"/>
              <a:t>Ensure contractor compliance with the Blueprint</a:t>
            </a:r>
          </a:p>
          <a:p>
            <a:r>
              <a:rPr lang="en-US" dirty="0"/>
              <a:t>Determine if and when variation is appropriate</a:t>
            </a:r>
          </a:p>
          <a:p>
            <a:r>
              <a:rPr lang="en-US" dirty="0"/>
              <a:t>Approve deliverables that are submitted</a:t>
            </a:r>
          </a:p>
          <a:p>
            <a:r>
              <a:rPr lang="en-US" dirty="0"/>
              <a:t>Contact Measures Manager for questions</a:t>
            </a:r>
          </a:p>
          <a:p>
            <a:endParaRPr lang="en-US" dirty="0"/>
          </a:p>
        </p:txBody>
      </p:sp>
      <p:sp>
        <p:nvSpPr>
          <p:cNvPr id="3" name="Title 2"/>
          <p:cNvSpPr>
            <a:spLocks noGrp="1"/>
          </p:cNvSpPr>
          <p:nvPr>
            <p:ph type="title"/>
          </p:nvPr>
        </p:nvSpPr>
        <p:spPr/>
        <p:txBody>
          <a:bodyPr/>
          <a:lstStyle/>
          <a:p>
            <a:r>
              <a:rPr lang="en-US" dirty="0"/>
              <a:t>COR’s Role</a:t>
            </a:r>
          </a:p>
        </p:txBody>
      </p:sp>
      <p:sp>
        <p:nvSpPr>
          <p:cNvPr id="4" name="Slide Number Placeholder 3"/>
          <p:cNvSpPr>
            <a:spLocks noGrp="1"/>
          </p:cNvSpPr>
          <p:nvPr>
            <p:ph type="sldNum" sz="quarter" idx="4"/>
          </p:nvPr>
        </p:nvSpPr>
        <p:spPr/>
        <p:txBody>
          <a:bodyPr/>
          <a:lstStyle/>
          <a:p>
            <a:fld id="{7022FF3C-310F-4809-A5BE-BC5BA8AA108D}" type="slidenum">
              <a:rPr lang="en-US" smtClean="0"/>
              <a:pPr/>
              <a:t>23</a:t>
            </a:fld>
            <a:endParaRPr lang="en-US"/>
          </a:p>
        </p:txBody>
      </p:sp>
    </p:spTree>
    <p:extLst>
      <p:ext uri="{BB962C8B-B14F-4D97-AF65-F5344CB8AC3E}">
        <p14:creationId xmlns:p14="http://schemas.microsoft.com/office/powerpoint/2010/main" val="23844506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Gain an understanding of the measure development lifecycle</a:t>
            </a:r>
          </a:p>
          <a:p>
            <a:r>
              <a:rPr lang="en-US" dirty="0"/>
              <a:t>Engage with feedback on the measure development process</a:t>
            </a:r>
          </a:p>
          <a:p>
            <a:r>
              <a:rPr lang="en-US" dirty="0"/>
              <a:t>Utilize opportunities for input</a:t>
            </a:r>
          </a:p>
          <a:p>
            <a:pPr marL="0" indent="0">
              <a:buNone/>
            </a:pPr>
            <a:endParaRPr lang="en-US" dirty="0"/>
          </a:p>
        </p:txBody>
      </p:sp>
      <p:sp>
        <p:nvSpPr>
          <p:cNvPr id="3" name="Title 2"/>
          <p:cNvSpPr>
            <a:spLocks noGrp="1"/>
          </p:cNvSpPr>
          <p:nvPr>
            <p:ph type="title"/>
          </p:nvPr>
        </p:nvSpPr>
        <p:spPr/>
        <p:txBody>
          <a:bodyPr/>
          <a:lstStyle/>
          <a:p>
            <a:r>
              <a:rPr lang="en-US" dirty="0"/>
              <a:t>Role of Individuals and Associations</a:t>
            </a:r>
          </a:p>
        </p:txBody>
      </p:sp>
      <p:sp>
        <p:nvSpPr>
          <p:cNvPr id="4" name="Slide Number Placeholder 3"/>
          <p:cNvSpPr>
            <a:spLocks noGrp="1"/>
          </p:cNvSpPr>
          <p:nvPr>
            <p:ph type="sldNum" sz="quarter" idx="4"/>
          </p:nvPr>
        </p:nvSpPr>
        <p:spPr/>
        <p:txBody>
          <a:bodyPr/>
          <a:lstStyle/>
          <a:p>
            <a:fld id="{7022FF3C-310F-4809-A5BE-BC5BA8AA108D}" type="slidenum">
              <a:rPr lang="en-US" smtClean="0"/>
              <a:pPr/>
              <a:t>24</a:t>
            </a:fld>
            <a:endParaRPr lang="en-US"/>
          </a:p>
        </p:txBody>
      </p:sp>
    </p:spTree>
    <p:extLst>
      <p:ext uri="{BB962C8B-B14F-4D97-AF65-F5344CB8AC3E}">
        <p14:creationId xmlns:p14="http://schemas.microsoft.com/office/powerpoint/2010/main" val="27063656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7022FF3C-310F-4809-A5BE-BC5BA8AA108D}" type="slidenum">
              <a:rPr lang="en-US" smtClean="0"/>
              <a:pPr/>
              <a:t>25</a:t>
            </a:fld>
            <a:endParaRPr lang="en-US"/>
          </a:p>
        </p:txBody>
      </p:sp>
      <p:pic>
        <p:nvPicPr>
          <p:cNvPr id="5" name="Picture 4" title="Picture of a tablet computer and a stack of books"/>
          <p:cNvPicPr>
            <a:picLocks noChangeAspect="1"/>
          </p:cNvPicPr>
          <p:nvPr/>
        </p:nvPicPr>
        <p:blipFill>
          <a:blip r:embed="rId3"/>
          <a:stretch>
            <a:fillRect/>
          </a:stretch>
        </p:blipFill>
        <p:spPr>
          <a:xfrm>
            <a:off x="6096000" y="1600200"/>
            <a:ext cx="2857500" cy="2143125"/>
          </a:xfrm>
          <a:prstGeom prst="rect">
            <a:avLst/>
          </a:prstGeom>
        </p:spPr>
      </p:pic>
      <p:sp>
        <p:nvSpPr>
          <p:cNvPr id="2" name="Content Placeholder 1"/>
          <p:cNvSpPr>
            <a:spLocks noGrp="1"/>
          </p:cNvSpPr>
          <p:nvPr>
            <p:ph idx="1"/>
          </p:nvPr>
        </p:nvSpPr>
        <p:spPr>
          <a:xfrm>
            <a:off x="228600" y="1828799"/>
            <a:ext cx="8458200" cy="4892675"/>
          </a:xfrm>
        </p:spPr>
        <p:txBody>
          <a:bodyPr>
            <a:normAutofit fontScale="77500" lnSpcReduction="20000"/>
          </a:bodyPr>
          <a:lstStyle/>
          <a:p>
            <a:r>
              <a:rPr lang="en-US" dirty="0"/>
              <a:t>Course designed to assist Developers </a:t>
            </a:r>
            <a:br>
              <a:rPr lang="en-US" dirty="0"/>
            </a:br>
            <a:r>
              <a:rPr lang="en-US" dirty="0"/>
              <a:t>/CORs by providing knowledge about </a:t>
            </a:r>
            <a:br>
              <a:rPr lang="en-US" dirty="0"/>
            </a:br>
            <a:r>
              <a:rPr lang="en-US" dirty="0"/>
              <a:t>the measures development process</a:t>
            </a:r>
          </a:p>
          <a:p>
            <a:r>
              <a:rPr lang="en-US" dirty="0"/>
              <a:t>Quality measures are tools that </a:t>
            </a:r>
            <a:br>
              <a:rPr lang="en-US" dirty="0"/>
            </a:br>
            <a:r>
              <a:rPr lang="en-US" dirty="0"/>
              <a:t>enable us to measure the performance </a:t>
            </a:r>
            <a:br>
              <a:rPr lang="en-US" dirty="0"/>
            </a:br>
            <a:r>
              <a:rPr lang="en-US" dirty="0"/>
              <a:t>of the healthcare system</a:t>
            </a:r>
          </a:p>
          <a:p>
            <a:r>
              <a:rPr lang="en-US" dirty="0"/>
              <a:t>The Measures Management System as documented in the Blueprint is a “set of standardized processes and decision criteria that guide contracted measure developers in developing, implementing, and maintaining quality measures”.</a:t>
            </a:r>
          </a:p>
          <a:p>
            <a:r>
              <a:rPr lang="en-US" dirty="0"/>
              <a:t>The COR works with the Measures Manager to oversee/support the work of the Measures Contractors </a:t>
            </a:r>
          </a:p>
          <a:p>
            <a:endParaRPr lang="en-US" dirty="0"/>
          </a:p>
        </p:txBody>
      </p:sp>
      <p:sp>
        <p:nvSpPr>
          <p:cNvPr id="3" name="Title 2"/>
          <p:cNvSpPr>
            <a:spLocks noGrp="1"/>
          </p:cNvSpPr>
          <p:nvPr>
            <p:ph type="title"/>
          </p:nvPr>
        </p:nvSpPr>
        <p:spPr/>
        <p:txBody>
          <a:bodyPr/>
          <a:lstStyle/>
          <a:p>
            <a:r>
              <a:rPr lang="en-US" dirty="0"/>
              <a:t>Blueprint 101 Session 1 Summary</a:t>
            </a:r>
          </a:p>
        </p:txBody>
      </p:sp>
    </p:spTree>
    <p:extLst>
      <p:ext uri="{BB962C8B-B14F-4D97-AF65-F5344CB8AC3E}">
        <p14:creationId xmlns:p14="http://schemas.microsoft.com/office/powerpoint/2010/main" val="21012398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2027237"/>
            <a:ext cx="8229600" cy="4297363"/>
          </a:xfrm>
        </p:spPr>
        <p:txBody>
          <a:bodyPr/>
          <a:lstStyle/>
          <a:p>
            <a:r>
              <a:rPr lang="en-US" dirty="0"/>
              <a:t>What is the flow of the Measure Lifecycle?</a:t>
            </a:r>
          </a:p>
          <a:p>
            <a:r>
              <a:rPr lang="en-US" dirty="0"/>
              <a:t>What are the components of Measure Conceptualization? </a:t>
            </a:r>
          </a:p>
          <a:p>
            <a:r>
              <a:rPr lang="en-US" dirty="0"/>
              <a:t>What is the role of the COR throughout Measure Conceptualization phase?</a:t>
            </a:r>
          </a:p>
          <a:p>
            <a:endParaRPr lang="en-US" dirty="0"/>
          </a:p>
        </p:txBody>
      </p:sp>
      <p:sp>
        <p:nvSpPr>
          <p:cNvPr id="3" name="Title 2"/>
          <p:cNvSpPr>
            <a:spLocks noGrp="1"/>
          </p:cNvSpPr>
          <p:nvPr>
            <p:ph type="title"/>
          </p:nvPr>
        </p:nvSpPr>
        <p:spPr/>
        <p:txBody>
          <a:bodyPr/>
          <a:lstStyle/>
          <a:p>
            <a:r>
              <a:rPr lang="en-US" dirty="0"/>
              <a:t>Preview of BP101 Session 2: Conceptualization</a:t>
            </a:r>
          </a:p>
        </p:txBody>
      </p:sp>
      <p:sp>
        <p:nvSpPr>
          <p:cNvPr id="4" name="Slide Number Placeholder 3"/>
          <p:cNvSpPr>
            <a:spLocks noGrp="1"/>
          </p:cNvSpPr>
          <p:nvPr>
            <p:ph type="sldNum" sz="quarter" idx="4"/>
          </p:nvPr>
        </p:nvSpPr>
        <p:spPr/>
        <p:txBody>
          <a:bodyPr/>
          <a:lstStyle/>
          <a:p>
            <a:fld id="{7022FF3C-310F-4809-A5BE-BC5BA8AA108D}" type="slidenum">
              <a:rPr lang="en-US" smtClean="0"/>
              <a:pPr/>
              <a:t>26</a:t>
            </a:fld>
            <a:endParaRPr lang="en-US"/>
          </a:p>
        </p:txBody>
      </p:sp>
    </p:spTree>
    <p:extLst>
      <p:ext uri="{BB962C8B-B14F-4D97-AF65-F5344CB8AC3E}">
        <p14:creationId xmlns:p14="http://schemas.microsoft.com/office/powerpoint/2010/main" val="11027998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95400"/>
            <a:ext cx="9144000" cy="1066800"/>
          </a:xfrm>
        </p:spPr>
        <p:txBody>
          <a:bodyPr/>
          <a:lstStyle/>
          <a:p>
            <a:r>
              <a:rPr lang="en-US" dirty="0"/>
              <a:t>MMS Support Contact</a:t>
            </a:r>
          </a:p>
        </p:txBody>
      </p:sp>
      <p:sp>
        <p:nvSpPr>
          <p:cNvPr id="3" name="Text Placeholder 2"/>
          <p:cNvSpPr>
            <a:spLocks noGrp="1"/>
          </p:cNvSpPr>
          <p:nvPr>
            <p:ph type="body" sz="quarter" idx="10"/>
          </p:nvPr>
        </p:nvSpPr>
        <p:spPr/>
        <p:txBody>
          <a:bodyPr/>
          <a:lstStyle/>
          <a:p>
            <a:r>
              <a:rPr lang="en-US" dirty="0"/>
              <a:t>Primary </a:t>
            </a:r>
            <a:r>
              <a:rPr lang="en-US"/>
              <a:t>Support e-mail:</a:t>
            </a:r>
            <a:endParaRPr lang="en-US" dirty="0"/>
          </a:p>
        </p:txBody>
      </p:sp>
      <p:sp>
        <p:nvSpPr>
          <p:cNvPr id="4" name="Text Placeholder 3"/>
          <p:cNvSpPr>
            <a:spLocks noGrp="1"/>
          </p:cNvSpPr>
          <p:nvPr>
            <p:ph type="body" sz="quarter" idx="11"/>
          </p:nvPr>
        </p:nvSpPr>
        <p:spPr>
          <a:xfrm>
            <a:off x="4724400" y="3657600"/>
            <a:ext cx="4191000" cy="838200"/>
          </a:xfrm>
        </p:spPr>
        <p:txBody>
          <a:bodyPr/>
          <a:lstStyle/>
          <a:p>
            <a:r>
              <a:rPr lang="en-US" dirty="0">
                <a:hlinkClick r:id="rId2"/>
              </a:rPr>
              <a:t>MMSsupport@Battelle.org</a:t>
            </a:r>
            <a:r>
              <a:rPr lang="en-US" dirty="0"/>
              <a:t> </a:t>
            </a:r>
          </a:p>
        </p:txBody>
      </p:sp>
    </p:spTree>
    <p:extLst>
      <p:ext uri="{BB962C8B-B14F-4D97-AF65-F5344CB8AC3E}">
        <p14:creationId xmlns:p14="http://schemas.microsoft.com/office/powerpoint/2010/main" val="17021393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fontScale="92500" lnSpcReduction="10000"/>
          </a:bodyPr>
          <a:lstStyle/>
          <a:p>
            <a:r>
              <a:rPr lang="en-US" dirty="0"/>
              <a:t>Highlight key processes and references from the MMS Blueprint and COR Handbook</a:t>
            </a:r>
          </a:p>
          <a:p>
            <a:r>
              <a:rPr lang="en-US" dirty="0"/>
              <a:t>Describe measure development, implementation, and maintenance processes</a:t>
            </a:r>
          </a:p>
          <a:p>
            <a:r>
              <a:rPr lang="en-US" dirty="0"/>
              <a:t>Describe the overall responsibilities and tasks of the COR and the Measures Management Support Contractor</a:t>
            </a:r>
          </a:p>
          <a:p>
            <a:r>
              <a:rPr lang="en-US" dirty="0"/>
              <a:t>Identify measure developer contract deliverables and when they are due</a:t>
            </a:r>
          </a:p>
          <a:p>
            <a:endParaRPr lang="en-US" dirty="0"/>
          </a:p>
        </p:txBody>
      </p:sp>
      <p:sp>
        <p:nvSpPr>
          <p:cNvPr id="5" name="Title 4"/>
          <p:cNvSpPr>
            <a:spLocks noGrp="1"/>
          </p:cNvSpPr>
          <p:nvPr>
            <p:ph type="title"/>
          </p:nvPr>
        </p:nvSpPr>
        <p:spPr/>
        <p:txBody>
          <a:bodyPr/>
          <a:lstStyle/>
          <a:p>
            <a:r>
              <a:rPr lang="en-US" dirty="0"/>
              <a:t>Learning Objectives for the Course Series</a:t>
            </a:r>
          </a:p>
        </p:txBody>
      </p:sp>
    </p:spTree>
    <p:extLst>
      <p:ext uri="{BB962C8B-B14F-4D97-AF65-F5344CB8AC3E}">
        <p14:creationId xmlns:p14="http://schemas.microsoft.com/office/powerpoint/2010/main" val="16033113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lnSpcReduction="10000"/>
          </a:bodyPr>
          <a:lstStyle/>
          <a:p>
            <a:r>
              <a:rPr lang="en-US" dirty="0"/>
              <a:t>Introduction to CMS Measures Management (This Course)</a:t>
            </a:r>
          </a:p>
          <a:p>
            <a:r>
              <a:rPr lang="en-US" dirty="0"/>
              <a:t>Measure Conceptualization (Posting Soon!)</a:t>
            </a:r>
          </a:p>
          <a:p>
            <a:r>
              <a:rPr lang="en-US" dirty="0"/>
              <a:t>Measure Specification (March 2016)</a:t>
            </a:r>
          </a:p>
          <a:p>
            <a:r>
              <a:rPr lang="en-US" dirty="0"/>
              <a:t>Measure Testing (June 2016)</a:t>
            </a:r>
          </a:p>
          <a:p>
            <a:r>
              <a:rPr lang="en-US" dirty="0"/>
              <a:t>Measure Implementation (TBA)</a:t>
            </a:r>
          </a:p>
          <a:p>
            <a:r>
              <a:rPr lang="en-US" dirty="0"/>
              <a:t>Measure Use, Continuing Evaluation, and Maintenance (TBA)</a:t>
            </a:r>
          </a:p>
        </p:txBody>
      </p:sp>
      <p:sp>
        <p:nvSpPr>
          <p:cNvPr id="5" name="Title 4"/>
          <p:cNvSpPr>
            <a:spLocks noGrp="1"/>
          </p:cNvSpPr>
          <p:nvPr>
            <p:ph type="title"/>
          </p:nvPr>
        </p:nvSpPr>
        <p:spPr/>
        <p:txBody>
          <a:bodyPr/>
          <a:lstStyle/>
          <a:p>
            <a:r>
              <a:rPr lang="en-US" dirty="0"/>
              <a:t>Other Course Sessions</a:t>
            </a:r>
          </a:p>
        </p:txBody>
      </p:sp>
    </p:spTree>
    <p:extLst>
      <p:ext uri="{BB962C8B-B14F-4D97-AF65-F5344CB8AC3E}">
        <p14:creationId xmlns:p14="http://schemas.microsoft.com/office/powerpoint/2010/main" val="18963547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fontScale="85000" lnSpcReduction="10000"/>
          </a:bodyPr>
          <a:lstStyle/>
          <a:p>
            <a:r>
              <a:rPr lang="en-US" dirty="0"/>
              <a:t>What are CMS Quality Measures?</a:t>
            </a:r>
          </a:p>
          <a:p>
            <a:r>
              <a:rPr lang="en-US" dirty="0"/>
              <a:t>What CMS is currently doing on Healthcare Quality Measures?</a:t>
            </a:r>
          </a:p>
          <a:p>
            <a:r>
              <a:rPr lang="en-US" dirty="0"/>
              <a:t>What is the CMS Measures Management System (MMS) and how is the MMS documented?</a:t>
            </a:r>
          </a:p>
          <a:p>
            <a:r>
              <a:rPr lang="en-US" dirty="0"/>
              <a:t>What are the basic steps in measure development, implementation, and maintenance? </a:t>
            </a:r>
          </a:p>
          <a:p>
            <a:r>
              <a:rPr lang="en-US" dirty="0"/>
              <a:t>What are the overall roles and responsibilities of the Measures Manager, contractor, and COR?</a:t>
            </a:r>
          </a:p>
          <a:p>
            <a:r>
              <a:rPr lang="en-US" dirty="0"/>
              <a:t>How can the Measures Manager help?</a:t>
            </a:r>
          </a:p>
        </p:txBody>
      </p:sp>
      <p:sp>
        <p:nvSpPr>
          <p:cNvPr id="5" name="Title 4"/>
          <p:cNvSpPr>
            <a:spLocks noGrp="1"/>
          </p:cNvSpPr>
          <p:nvPr>
            <p:ph type="title"/>
          </p:nvPr>
        </p:nvSpPr>
        <p:spPr/>
        <p:txBody>
          <a:bodyPr/>
          <a:lstStyle/>
          <a:p>
            <a:r>
              <a:rPr lang="en-US" dirty="0"/>
              <a:t>Introduction to CMS Measure Management</a:t>
            </a:r>
          </a:p>
        </p:txBody>
      </p:sp>
    </p:spTree>
    <p:extLst>
      <p:ext uri="{BB962C8B-B14F-4D97-AF65-F5344CB8AC3E}">
        <p14:creationId xmlns:p14="http://schemas.microsoft.com/office/powerpoint/2010/main" val="3292843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0" indent="0">
              <a:buNone/>
            </a:pPr>
            <a:r>
              <a:rPr lang="en-US" dirty="0"/>
              <a:t>“Quality measures are tools that help us measure or quantify healthcare processes, outcomes, patient perceptions, and organizational structure and/or systems that are associated with the ability to provide high-quality health care and/or that relate to one or more quality goals for health care. These goals include: effective, safe, efficient, patient-centered, equitable, and timely care.”</a:t>
            </a:r>
          </a:p>
          <a:p>
            <a:pPr marL="0" indent="0">
              <a:buNone/>
            </a:pPr>
            <a:r>
              <a:rPr lang="en-US" sz="1900" dirty="0">
                <a:hlinkClick r:id="rId3" tooltip="http://www.cms.gov/Medicare/Quality-Initiatives-Patient-Assessment-Instruments/QualityMeasures/index.html "/>
              </a:rPr>
              <a:t>http://www.cms.gov/Medicare/Quality-Initiatives-Patient-Assessment-Instruments/QualityMeasures/index.html </a:t>
            </a:r>
            <a:endParaRPr lang="en-US" sz="1900" dirty="0"/>
          </a:p>
        </p:txBody>
      </p:sp>
      <p:sp>
        <p:nvSpPr>
          <p:cNvPr id="3" name="Title 2"/>
          <p:cNvSpPr>
            <a:spLocks noGrp="1"/>
          </p:cNvSpPr>
          <p:nvPr>
            <p:ph type="title"/>
          </p:nvPr>
        </p:nvSpPr>
        <p:spPr/>
        <p:txBody>
          <a:bodyPr/>
          <a:lstStyle/>
          <a:p>
            <a:r>
              <a:rPr lang="en-US" dirty="0"/>
              <a:t>What are Quality Measures?</a:t>
            </a:r>
          </a:p>
        </p:txBody>
      </p:sp>
      <p:sp>
        <p:nvSpPr>
          <p:cNvPr id="4" name="Slide Number Placeholder 3"/>
          <p:cNvSpPr>
            <a:spLocks noGrp="1"/>
          </p:cNvSpPr>
          <p:nvPr>
            <p:ph type="sldNum" sz="quarter" idx="4"/>
          </p:nvPr>
        </p:nvSpPr>
        <p:spPr/>
        <p:txBody>
          <a:bodyPr/>
          <a:lstStyle/>
          <a:p>
            <a:fld id="{7022FF3C-310F-4809-A5BE-BC5BA8AA108D}" type="slidenum">
              <a:rPr lang="en-US" smtClean="0"/>
              <a:pPr/>
              <a:t>6</a:t>
            </a:fld>
            <a:endParaRPr lang="en-US"/>
          </a:p>
        </p:txBody>
      </p:sp>
    </p:spTree>
    <p:extLst>
      <p:ext uri="{BB962C8B-B14F-4D97-AF65-F5344CB8AC3E}">
        <p14:creationId xmlns:p14="http://schemas.microsoft.com/office/powerpoint/2010/main" val="13839068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7022FF3C-310F-4809-A5BE-BC5BA8AA108D}" type="slidenum">
              <a:rPr lang="en-US" smtClean="0"/>
              <a:pPr/>
              <a:t>7</a:t>
            </a:fld>
            <a:endParaRPr lang="en-US"/>
          </a:p>
        </p:txBody>
      </p:sp>
      <p:sp>
        <p:nvSpPr>
          <p:cNvPr id="7" name="TextBox 6"/>
          <p:cNvSpPr txBox="1"/>
          <p:nvPr/>
        </p:nvSpPr>
        <p:spPr>
          <a:xfrm>
            <a:off x="217170" y="5833129"/>
            <a:ext cx="8610600" cy="523220"/>
          </a:xfrm>
          <a:prstGeom prst="rect">
            <a:avLst/>
          </a:prstGeom>
          <a:noFill/>
        </p:spPr>
        <p:txBody>
          <a:bodyPr wrap="square" rtlCol="0">
            <a:spAutoFit/>
          </a:bodyPr>
          <a:lstStyle/>
          <a:p>
            <a:r>
              <a:rPr lang="en-US" sz="1400" dirty="0"/>
              <a:t>Source: 2012 (rev 2014) Annual Progress Report to Congress, National Strategy for Quality Improvement in Health Care, Submitted by the U.S. Department of Health and Human Services, Page 1</a:t>
            </a:r>
          </a:p>
        </p:txBody>
      </p:sp>
      <p:pic>
        <p:nvPicPr>
          <p:cNvPr id="6" name="Picture 5" title="Picture of a target with 3 arrows in the center bullseye"/>
          <p:cNvPicPr>
            <a:picLocks noChangeAspect="1"/>
          </p:cNvPicPr>
          <p:nvPr/>
        </p:nvPicPr>
        <p:blipFill>
          <a:blip r:embed="rId3"/>
          <a:stretch>
            <a:fillRect/>
          </a:stretch>
        </p:blipFill>
        <p:spPr>
          <a:xfrm>
            <a:off x="5170170" y="1736723"/>
            <a:ext cx="3657600" cy="3657600"/>
          </a:xfrm>
          <a:prstGeom prst="rect">
            <a:avLst/>
          </a:prstGeom>
        </p:spPr>
      </p:pic>
      <p:sp>
        <p:nvSpPr>
          <p:cNvPr id="2" name="Content Placeholder 1"/>
          <p:cNvSpPr>
            <a:spLocks noGrp="1"/>
          </p:cNvSpPr>
          <p:nvPr>
            <p:ph idx="1"/>
          </p:nvPr>
        </p:nvSpPr>
        <p:spPr>
          <a:xfrm>
            <a:off x="304800" y="1736723"/>
            <a:ext cx="4659630" cy="3657600"/>
          </a:xfrm>
        </p:spPr>
        <p:txBody>
          <a:bodyPr>
            <a:normAutofit/>
          </a:bodyPr>
          <a:lstStyle/>
          <a:p>
            <a:r>
              <a:rPr lang="en-US" sz="3600" dirty="0"/>
              <a:t>Better care</a:t>
            </a:r>
          </a:p>
          <a:p>
            <a:r>
              <a:rPr lang="en-US" sz="3600" dirty="0"/>
              <a:t>Healthy people/healthy communities</a:t>
            </a:r>
          </a:p>
          <a:p>
            <a:r>
              <a:rPr lang="en-US" sz="3600"/>
              <a:t>Smarter Spending</a:t>
            </a:r>
            <a:endParaRPr lang="en-US" sz="3600"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
        <p:nvSpPr>
          <p:cNvPr id="3" name="Title 2"/>
          <p:cNvSpPr>
            <a:spLocks noGrp="1"/>
          </p:cNvSpPr>
          <p:nvPr>
            <p:ph type="title"/>
          </p:nvPr>
        </p:nvSpPr>
        <p:spPr/>
        <p:txBody>
          <a:bodyPr/>
          <a:lstStyle/>
          <a:p>
            <a:r>
              <a:rPr lang="en-US" dirty="0"/>
              <a:t>National Strategy for Quality Improvement in Health Care</a:t>
            </a:r>
          </a:p>
        </p:txBody>
      </p:sp>
    </p:spTree>
    <p:extLst>
      <p:ext uri="{BB962C8B-B14F-4D97-AF65-F5344CB8AC3E}">
        <p14:creationId xmlns:p14="http://schemas.microsoft.com/office/powerpoint/2010/main" val="9929319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7022FF3C-310F-4809-A5BE-BC5BA8AA108D}" type="slidenum">
              <a:rPr lang="en-US" smtClean="0"/>
              <a:pPr/>
              <a:t>8</a:t>
            </a:fld>
            <a:endParaRPr lang="en-US"/>
          </a:p>
        </p:txBody>
      </p:sp>
      <p:sp>
        <p:nvSpPr>
          <p:cNvPr id="5" name="TextBox 4"/>
          <p:cNvSpPr txBox="1"/>
          <p:nvPr/>
        </p:nvSpPr>
        <p:spPr>
          <a:xfrm>
            <a:off x="609600" y="6215746"/>
            <a:ext cx="7543800" cy="584775"/>
          </a:xfrm>
          <a:prstGeom prst="rect">
            <a:avLst/>
          </a:prstGeom>
          <a:noFill/>
        </p:spPr>
        <p:txBody>
          <a:bodyPr wrap="square" rtlCol="0">
            <a:spAutoFit/>
          </a:bodyPr>
          <a:lstStyle/>
          <a:p>
            <a:r>
              <a:rPr lang="en-US" sz="1600" dirty="0"/>
              <a:t>Source: 2012 (rev 2014) Annual Progress Report to Congress, National Strategy for Quality Improvement in Health Care, Page 1</a:t>
            </a:r>
          </a:p>
        </p:txBody>
      </p:sp>
      <p:pic>
        <p:nvPicPr>
          <p:cNvPr id="6" name="Picture 5" title="Picture of a medical professional in a discussion with 2 women"/>
          <p:cNvPicPr>
            <a:picLocks noChangeAspect="1"/>
          </p:cNvPicPr>
          <p:nvPr/>
        </p:nvPicPr>
        <p:blipFill>
          <a:blip r:embed="rId3"/>
          <a:stretch>
            <a:fillRect/>
          </a:stretch>
        </p:blipFill>
        <p:spPr>
          <a:xfrm>
            <a:off x="156796" y="2590800"/>
            <a:ext cx="2967404" cy="2057400"/>
          </a:xfrm>
          <a:prstGeom prst="rect">
            <a:avLst/>
          </a:prstGeom>
        </p:spPr>
      </p:pic>
      <p:sp>
        <p:nvSpPr>
          <p:cNvPr id="2" name="Content Placeholder 1"/>
          <p:cNvSpPr>
            <a:spLocks noGrp="1"/>
          </p:cNvSpPr>
          <p:nvPr>
            <p:ph idx="1"/>
          </p:nvPr>
        </p:nvSpPr>
        <p:spPr>
          <a:xfrm>
            <a:off x="3124200" y="1577975"/>
            <a:ext cx="5867400" cy="4699329"/>
          </a:xfrm>
        </p:spPr>
        <p:txBody>
          <a:bodyPr>
            <a:normAutofit fontScale="55000" lnSpcReduction="20000"/>
          </a:bodyPr>
          <a:lstStyle/>
          <a:p>
            <a:r>
              <a:rPr lang="en-US" sz="3800" u="sng" dirty="0">
                <a:solidFill>
                  <a:schemeClr val="tx2">
                    <a:lumMod val="60000"/>
                    <a:lumOff val="40000"/>
                  </a:schemeClr>
                </a:solidFill>
              </a:rPr>
              <a:t>Making care safer</a:t>
            </a:r>
            <a:r>
              <a:rPr lang="en-US" sz="3800" dirty="0">
                <a:solidFill>
                  <a:schemeClr val="tx2">
                    <a:lumMod val="60000"/>
                    <a:lumOff val="40000"/>
                  </a:schemeClr>
                </a:solidFill>
              </a:rPr>
              <a:t> </a:t>
            </a:r>
            <a:r>
              <a:rPr lang="en-US" sz="3800" dirty="0"/>
              <a:t>by reducing harm caused in the delivery of care</a:t>
            </a:r>
          </a:p>
          <a:p>
            <a:r>
              <a:rPr lang="en-US" sz="3800" dirty="0"/>
              <a:t>Ensuring that each person and his or her family members </a:t>
            </a:r>
            <a:r>
              <a:rPr lang="en-US" sz="3800" u="sng" dirty="0">
                <a:solidFill>
                  <a:schemeClr val="tx2">
                    <a:lumMod val="60000"/>
                    <a:lumOff val="40000"/>
                  </a:schemeClr>
                </a:solidFill>
              </a:rPr>
              <a:t>are engaged as partners</a:t>
            </a:r>
            <a:r>
              <a:rPr lang="en-US" sz="3800" dirty="0">
                <a:solidFill>
                  <a:schemeClr val="tx2">
                    <a:lumMod val="60000"/>
                    <a:lumOff val="40000"/>
                  </a:schemeClr>
                </a:solidFill>
              </a:rPr>
              <a:t> </a:t>
            </a:r>
            <a:r>
              <a:rPr lang="en-US" sz="3800" dirty="0"/>
              <a:t>in their care </a:t>
            </a:r>
          </a:p>
          <a:p>
            <a:r>
              <a:rPr lang="en-US" sz="3800" dirty="0"/>
              <a:t>Promoting </a:t>
            </a:r>
            <a:r>
              <a:rPr lang="en-US" sz="3800" u="sng" dirty="0">
                <a:solidFill>
                  <a:schemeClr val="tx2">
                    <a:lumMod val="60000"/>
                    <a:lumOff val="40000"/>
                  </a:schemeClr>
                </a:solidFill>
              </a:rPr>
              <a:t>effective communication</a:t>
            </a:r>
            <a:r>
              <a:rPr lang="en-US" sz="3800" dirty="0">
                <a:solidFill>
                  <a:schemeClr val="tx2">
                    <a:lumMod val="60000"/>
                    <a:lumOff val="40000"/>
                  </a:schemeClr>
                </a:solidFill>
              </a:rPr>
              <a:t> </a:t>
            </a:r>
            <a:r>
              <a:rPr lang="en-US" sz="3800" dirty="0"/>
              <a:t>and coordination of care</a:t>
            </a:r>
          </a:p>
          <a:p>
            <a:r>
              <a:rPr lang="en-US" sz="3800" dirty="0"/>
              <a:t>Promoting the most effective </a:t>
            </a:r>
            <a:r>
              <a:rPr lang="en-US" sz="3800" u="sng" dirty="0">
                <a:solidFill>
                  <a:schemeClr val="tx2">
                    <a:lumMod val="60000"/>
                    <a:lumOff val="40000"/>
                  </a:schemeClr>
                </a:solidFill>
              </a:rPr>
              <a:t>prevention and treatment</a:t>
            </a:r>
            <a:r>
              <a:rPr lang="en-US" sz="3800" dirty="0"/>
              <a:t> practices for the leading causes of mortality, starting with cardiovascular disease. </a:t>
            </a:r>
          </a:p>
          <a:p>
            <a:r>
              <a:rPr lang="en-US" sz="3800" u="sng" dirty="0">
                <a:solidFill>
                  <a:schemeClr val="tx2">
                    <a:lumMod val="60000"/>
                    <a:lumOff val="40000"/>
                  </a:schemeClr>
                </a:solidFill>
              </a:rPr>
              <a:t>Working with communities</a:t>
            </a:r>
            <a:r>
              <a:rPr lang="en-US" sz="3800" dirty="0"/>
              <a:t> to promote wide use of best practices to enable healthy living. </a:t>
            </a:r>
          </a:p>
          <a:p>
            <a:r>
              <a:rPr lang="en-US" sz="3800" dirty="0"/>
              <a:t>Making quality care </a:t>
            </a:r>
            <a:r>
              <a:rPr lang="en-US" sz="3800" u="sng" dirty="0">
                <a:solidFill>
                  <a:schemeClr val="tx2">
                    <a:lumMod val="60000"/>
                    <a:lumOff val="40000"/>
                  </a:schemeClr>
                </a:solidFill>
              </a:rPr>
              <a:t>more affordable</a:t>
            </a:r>
            <a:r>
              <a:rPr lang="en-US" sz="3800" dirty="0"/>
              <a:t> for individuals, families, employers, and government by developing and spreading new healthcare delivery models.</a:t>
            </a:r>
          </a:p>
        </p:txBody>
      </p:sp>
      <p:sp>
        <p:nvSpPr>
          <p:cNvPr id="3" name="Title 2"/>
          <p:cNvSpPr>
            <a:spLocks noGrp="1"/>
          </p:cNvSpPr>
          <p:nvPr>
            <p:ph type="title"/>
          </p:nvPr>
        </p:nvSpPr>
        <p:spPr/>
        <p:txBody>
          <a:bodyPr/>
          <a:lstStyle/>
          <a:p>
            <a:r>
              <a:rPr lang="en-US" dirty="0"/>
              <a:t>Priorities of Quality Strategy</a:t>
            </a:r>
          </a:p>
        </p:txBody>
      </p:sp>
    </p:spTree>
    <p:extLst>
      <p:ext uri="{BB962C8B-B14F-4D97-AF65-F5344CB8AC3E}">
        <p14:creationId xmlns:p14="http://schemas.microsoft.com/office/powerpoint/2010/main" val="275053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7022FF3C-310F-4809-A5BE-BC5BA8AA108D}" type="slidenum">
              <a:rPr lang="en-US" smtClean="0"/>
              <a:pPr/>
              <a:t>9</a:t>
            </a:fld>
            <a:endParaRPr lang="en-US" dirty="0"/>
          </a:p>
        </p:txBody>
      </p:sp>
      <p:sp>
        <p:nvSpPr>
          <p:cNvPr id="6" name="TextBox 5"/>
          <p:cNvSpPr txBox="1"/>
          <p:nvPr/>
        </p:nvSpPr>
        <p:spPr>
          <a:xfrm>
            <a:off x="228600" y="6553200"/>
            <a:ext cx="8534400" cy="338554"/>
          </a:xfrm>
          <a:prstGeom prst="rect">
            <a:avLst/>
          </a:prstGeom>
          <a:noFill/>
        </p:spPr>
        <p:txBody>
          <a:bodyPr wrap="square" rtlCol="0">
            <a:spAutoFit/>
          </a:bodyPr>
          <a:lstStyle/>
          <a:p>
            <a:pPr marL="0" lvl="1"/>
            <a:r>
              <a:rPr lang="en-US" sz="1600" dirty="0"/>
              <a:t>http://socialhealthinsights.com/wp-content/uploads/2013/08/QualityMeasureWordle.png</a:t>
            </a:r>
          </a:p>
        </p:txBody>
      </p:sp>
      <p:pic>
        <p:nvPicPr>
          <p:cNvPr id="3074" name="Picture 2" title="Key stakeholder logo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5800" y="1600200"/>
            <a:ext cx="4469525" cy="2651918"/>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1"/>
          <p:cNvSpPr>
            <a:spLocks noGrp="1"/>
          </p:cNvSpPr>
          <p:nvPr>
            <p:ph idx="1"/>
          </p:nvPr>
        </p:nvSpPr>
        <p:spPr>
          <a:xfrm>
            <a:off x="381000" y="1736725"/>
            <a:ext cx="4800600" cy="4892675"/>
          </a:xfrm>
        </p:spPr>
        <p:txBody>
          <a:bodyPr>
            <a:normAutofit/>
          </a:bodyPr>
          <a:lstStyle/>
          <a:p>
            <a:r>
              <a:rPr lang="en-US" dirty="0"/>
              <a:t>CMS </a:t>
            </a:r>
          </a:p>
          <a:p>
            <a:r>
              <a:rPr lang="en-US" dirty="0"/>
              <a:t>Other Federal</a:t>
            </a:r>
          </a:p>
          <a:p>
            <a:pPr lvl="1"/>
            <a:r>
              <a:rPr lang="en-US" dirty="0"/>
              <a:t>AHRQ, ONC</a:t>
            </a:r>
          </a:p>
          <a:p>
            <a:r>
              <a:rPr lang="en-US" dirty="0"/>
              <a:t>Specialty Societies/Associations</a:t>
            </a:r>
          </a:p>
          <a:p>
            <a:r>
              <a:rPr lang="en-US" dirty="0"/>
              <a:t>Consensus-based entity</a:t>
            </a:r>
          </a:p>
          <a:p>
            <a:r>
              <a:rPr lang="en-US" dirty="0"/>
              <a:t>Consumers</a:t>
            </a:r>
          </a:p>
          <a:p>
            <a:r>
              <a:rPr lang="en-US" dirty="0"/>
              <a:t>Providers</a:t>
            </a:r>
          </a:p>
        </p:txBody>
      </p:sp>
      <p:sp>
        <p:nvSpPr>
          <p:cNvPr id="3" name="Title 2"/>
          <p:cNvSpPr>
            <a:spLocks noGrp="1"/>
          </p:cNvSpPr>
          <p:nvPr>
            <p:ph type="title"/>
          </p:nvPr>
        </p:nvSpPr>
        <p:spPr/>
        <p:txBody>
          <a:bodyPr/>
          <a:lstStyle/>
          <a:p>
            <a:r>
              <a:rPr lang="en-US" dirty="0"/>
              <a:t>Who are Key Stakeholders Quality Measure Development?</a:t>
            </a:r>
          </a:p>
        </p:txBody>
      </p:sp>
    </p:spTree>
    <p:extLst>
      <p:ext uri="{BB962C8B-B14F-4D97-AF65-F5344CB8AC3E}">
        <p14:creationId xmlns:p14="http://schemas.microsoft.com/office/powerpoint/2010/main" val="2277315027"/>
      </p:ext>
    </p:extLst>
  </p:cSld>
  <p:clrMapOvr>
    <a:masterClrMapping/>
  </p:clrMapOvr>
</p:sld>
</file>

<file path=ppt/theme/theme1.xml><?xml version="1.0" encoding="utf-8"?>
<a:theme xmlns:a="http://schemas.openxmlformats.org/drawingml/2006/main" name="CMS_template">
  <a:themeElements>
    <a:clrScheme name="CMS">
      <a:dk1>
        <a:sysClr val="windowText" lastClr="000000"/>
      </a:dk1>
      <a:lt1>
        <a:sysClr val="window" lastClr="FFFFFF"/>
      </a:lt1>
      <a:dk2>
        <a:srgbClr val="1F497D"/>
      </a:dk2>
      <a:lt2>
        <a:srgbClr val="6B94C7"/>
      </a:lt2>
      <a:accent1>
        <a:srgbClr val="2F527D"/>
      </a:accent1>
      <a:accent2>
        <a:srgbClr val="FAD94C"/>
      </a:accent2>
      <a:accent3>
        <a:srgbClr val="C0C0C0"/>
      </a:accent3>
      <a:accent4>
        <a:srgbClr val="FDF699"/>
      </a:accent4>
      <a:accent5>
        <a:srgbClr val="72A3C4"/>
      </a:accent5>
      <a:accent6>
        <a:srgbClr val="5C5C5C"/>
      </a:accent6>
      <a:hlink>
        <a:srgbClr val="000000"/>
      </a:hlink>
      <a:folHlink>
        <a:srgbClr val="00000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A1C6B9101BC3E45A1D3A79090F95F7F" ma:contentTypeVersion="0" ma:contentTypeDescription="Create a new document." ma:contentTypeScope="" ma:versionID="aa668502b2b1bb9ddee11176e6ddc7d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C2006AB-7C62-4B6F-8E6B-BB892A6E4BA6}">
  <ds:schemaRefs>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416AD25D-842E-4E07-B989-D8145269A45F}">
  <ds:schemaRefs>
    <ds:schemaRef ds:uri="http://schemas.microsoft.com/sharepoint/v3/contenttype/forms"/>
  </ds:schemaRefs>
</ds:datastoreItem>
</file>

<file path=customXml/itemProps3.xml><?xml version="1.0" encoding="utf-8"?>
<ds:datastoreItem xmlns:ds="http://schemas.openxmlformats.org/officeDocument/2006/customXml" ds:itemID="{B1022C91-6320-4A38-9D31-2625F5A0BDB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13376</TotalTime>
  <Words>3003</Words>
  <Application>Microsoft Office PowerPoint</Application>
  <PresentationFormat>On-screen Show (4:3)</PresentationFormat>
  <Paragraphs>248</Paragraphs>
  <Slides>27</Slides>
  <Notes>24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Calibri</vt:lpstr>
      <vt:lpstr>Constantia</vt:lpstr>
      <vt:lpstr>CMS_template</vt:lpstr>
      <vt:lpstr>CMS Measures Management System  Training Course</vt:lpstr>
      <vt:lpstr>Intended Audience and Course Structure</vt:lpstr>
      <vt:lpstr>Learning Objectives for the Course Series</vt:lpstr>
      <vt:lpstr>Other Course Sessions</vt:lpstr>
      <vt:lpstr>Introduction to CMS Measure Management</vt:lpstr>
      <vt:lpstr>What are Quality Measures?</vt:lpstr>
      <vt:lpstr>National Strategy for Quality Improvement in Health Care</vt:lpstr>
      <vt:lpstr>Priorities of Quality Strategy</vt:lpstr>
      <vt:lpstr>Who are Key Stakeholders Quality Measure Development?</vt:lpstr>
      <vt:lpstr>Why Measure?</vt:lpstr>
      <vt:lpstr>Typical Steps in Measure Development</vt:lpstr>
      <vt:lpstr>CMS Quality Measure Example</vt:lpstr>
      <vt:lpstr>Data Sources</vt:lpstr>
      <vt:lpstr>What Are eMeasures?</vt:lpstr>
      <vt:lpstr>eCQM Components</vt:lpstr>
      <vt:lpstr>NQF Endorsement</vt:lpstr>
      <vt:lpstr>What is the CMS Measures Management System (MMS)?</vt:lpstr>
      <vt:lpstr>Key MMS Players</vt:lpstr>
      <vt:lpstr>How is the MMS Documented?</vt:lpstr>
      <vt:lpstr>MMS Support Contractor Role</vt:lpstr>
      <vt:lpstr>What Resources are Provided by MMS Support?</vt:lpstr>
      <vt:lpstr>Contractor/Developer’s Role</vt:lpstr>
      <vt:lpstr>COR’s Role</vt:lpstr>
      <vt:lpstr>Role of Individuals and Associations</vt:lpstr>
      <vt:lpstr>Blueprint 101 Session 1 Summary</vt:lpstr>
      <vt:lpstr>Preview of BP101 Session 2: Conceptualization</vt:lpstr>
      <vt:lpstr>MMS Support Contact</vt:lpstr>
    </vt:vector>
  </TitlesOfParts>
  <Company>CMS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CMS Measures Management System Training Course- Introduction to CMS Measures Mgt</dc:title>
  <dc:creator>CMS</dc:creator>
  <cp:lastModifiedBy>Knight, Jessica</cp:lastModifiedBy>
  <cp:revision>480</cp:revision>
  <cp:lastPrinted>2015-09-18T16:54:10Z</cp:lastPrinted>
  <dcterms:created xsi:type="dcterms:W3CDTF">2012-02-10T20:51:24Z</dcterms:created>
  <dcterms:modified xsi:type="dcterms:W3CDTF">2020-08-05T18:26:27Z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0x0101008A1C6B9101BC3E45A1D3A79090F95F7F</vt:lpwstr>
  </property>
</Properties>
</file>