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93" r:id="rId4"/>
  </p:sldMasterIdLst>
  <p:notesMasterIdLst>
    <p:notesMasterId r:id="rId25"/>
  </p:notesMasterIdLst>
  <p:handoutMasterIdLst>
    <p:handoutMasterId r:id="rId26"/>
  </p:handoutMasterIdLst>
  <p:sldIdLst>
    <p:sldId id="256" r:id="rId5"/>
    <p:sldId id="257" r:id="rId6"/>
    <p:sldId id="285" r:id="rId7"/>
    <p:sldId id="309" r:id="rId8"/>
    <p:sldId id="300" r:id="rId9"/>
    <p:sldId id="312" r:id="rId10"/>
    <p:sldId id="284" r:id="rId11"/>
    <p:sldId id="310" r:id="rId12"/>
    <p:sldId id="304" r:id="rId13"/>
    <p:sldId id="303" r:id="rId14"/>
    <p:sldId id="301" r:id="rId15"/>
    <p:sldId id="305" r:id="rId16"/>
    <p:sldId id="307" r:id="rId17"/>
    <p:sldId id="308" r:id="rId18"/>
    <p:sldId id="298" r:id="rId19"/>
    <p:sldId id="306" r:id="rId20"/>
    <p:sldId id="302" r:id="rId21"/>
    <p:sldId id="311" r:id="rId22"/>
    <p:sldId id="277" r:id="rId23"/>
    <p:sldId id="278" r:id="rId24"/>
  </p:sldIdLst>
  <p:sldSz cx="9144000" cy="6858000" type="screen4x3"/>
  <p:notesSz cx="6858000" cy="9240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lvarado, Martin" initials="AM" lastIdx="16" clrIdx="6">
    <p:extLst>
      <p:ext uri="{19B8F6BF-5375-455C-9EA6-DF929625EA0E}">
        <p15:presenceInfo xmlns:p15="http://schemas.microsoft.com/office/powerpoint/2012/main" userId="S-1-5-21-129458132-137175273-21523540-174523" providerId="AD"/>
      </p:ext>
    </p:extLst>
  </p:cmAuthor>
  <p:cmAuthor id="1" name="Layfield, Christopher" initials="LC" lastIdx="28" clrIdx="0">
    <p:extLst>
      <p:ext uri="{19B8F6BF-5375-455C-9EA6-DF929625EA0E}">
        <p15:presenceInfo xmlns:p15="http://schemas.microsoft.com/office/powerpoint/2012/main" userId="S-1-5-21-129458132-137175273-21523540-113399" providerId="AD"/>
      </p:ext>
    </p:extLst>
  </p:cmAuthor>
  <p:cmAuthor id="2" name="Berkowitz, Judy M" initials="BJM" lastIdx="12" clrIdx="1">
    <p:extLst>
      <p:ext uri="{19B8F6BF-5375-455C-9EA6-DF929625EA0E}">
        <p15:presenceInfo xmlns:p15="http://schemas.microsoft.com/office/powerpoint/2012/main" userId="S-1-5-21-129458132-137175273-21523540-122569" providerId="AD"/>
      </p:ext>
    </p:extLst>
  </p:cmAuthor>
  <p:cmAuthor id="3" name="nikitask" initials="KAN" lastIdx="9" clrIdx="2">
    <p:extLst>
      <p:ext uri="{19B8F6BF-5375-455C-9EA6-DF929625EA0E}">
        <p15:presenceInfo xmlns:p15="http://schemas.microsoft.com/office/powerpoint/2012/main" userId="nikitask" providerId="None"/>
      </p:ext>
    </p:extLst>
  </p:cmAuthor>
  <p:cmAuthor id="4" name="Kim Nikitas" initials="KAN" lastIdx="12" clrIdx="3">
    <p:extLst>
      <p:ext uri="{19B8F6BF-5375-455C-9EA6-DF929625EA0E}">
        <p15:presenceInfo xmlns:p15="http://schemas.microsoft.com/office/powerpoint/2012/main" userId="Kim Nikitas" providerId="None"/>
      </p:ext>
    </p:extLst>
  </p:cmAuthor>
  <p:cmAuthor id="5" name="Hammer, Maureen" initials="HM" lastIdx="4" clrIdx="4">
    <p:extLst>
      <p:ext uri="{19B8F6BF-5375-455C-9EA6-DF929625EA0E}">
        <p15:presenceInfo xmlns:p15="http://schemas.microsoft.com/office/powerpoint/2012/main" userId="S-1-5-21-129458132-137175273-21523540-179178" providerId="AD"/>
      </p:ext>
    </p:extLst>
  </p:cmAuthor>
  <p:cmAuthor id="6" name="Barry Dickman" initials="BD" lastIdx="1" clrIdx="5">
    <p:extLst>
      <p:ext uri="{19B8F6BF-5375-455C-9EA6-DF929625EA0E}">
        <p15:presenceInfo xmlns:p15="http://schemas.microsoft.com/office/powerpoint/2012/main" userId="S-1-5-21-129458132-137175273-21523540-1807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4A9C"/>
    <a:srgbClr val="3333FF"/>
    <a:srgbClr val="FF9900"/>
    <a:srgbClr val="009999"/>
    <a:srgbClr val="EEE132"/>
    <a:srgbClr val="FF33CC"/>
    <a:srgbClr val="FFD004"/>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71" autoAdjust="0"/>
    <p:restoredTop sz="72534" autoAdjust="0"/>
  </p:normalViewPr>
  <p:slideViewPr>
    <p:cSldViewPr snapToGrid="0">
      <p:cViewPr varScale="1">
        <p:scale>
          <a:sx n="42" d="100"/>
          <a:sy n="42" d="100"/>
        </p:scale>
        <p:origin x="1872" y="44"/>
      </p:cViewPr>
      <p:guideLst>
        <p:guide orient="horz" pos="2064"/>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0" d="100"/>
        <a:sy n="110" d="100"/>
      </p:scale>
      <p:origin x="0" y="0"/>
    </p:cViewPr>
  </p:sorterViewPr>
  <p:notesViewPr>
    <p:cSldViewPr snapToGrid="0">
      <p:cViewPr varScale="1">
        <p:scale>
          <a:sx n="86" d="100"/>
          <a:sy n="86" d="100"/>
        </p:scale>
        <p:origin x="3864"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4" y="0"/>
            <a:ext cx="2971800" cy="462042"/>
          </a:xfrm>
          <a:prstGeom prst="rect">
            <a:avLst/>
          </a:prstGeom>
        </p:spPr>
        <p:txBody>
          <a:bodyPr vert="horz" lIns="91440" tIns="45720" rIns="91440" bIns="45720" rtlCol="0"/>
          <a:lstStyle>
            <a:lvl1pPr algn="r">
              <a:defRPr sz="1200"/>
            </a:lvl1pPr>
          </a:lstStyle>
          <a:p>
            <a:fld id="{CC16B254-F755-154D-86D8-705F3C585905}" type="datetimeFigureOut">
              <a:rPr lang="en-US" smtClean="0"/>
              <a:pPr/>
              <a:t>8/5/2020</a:t>
            </a:fld>
            <a:endParaRPr lang="en-US" dirty="0"/>
          </a:p>
        </p:txBody>
      </p:sp>
      <p:sp>
        <p:nvSpPr>
          <p:cNvPr id="4" name="Footer Placeholder 3"/>
          <p:cNvSpPr>
            <a:spLocks noGrp="1"/>
          </p:cNvSpPr>
          <p:nvPr>
            <p:ph type="ftr" sz="quarter" idx="2"/>
          </p:nvPr>
        </p:nvSpPr>
        <p:spPr>
          <a:xfrm>
            <a:off x="0" y="8777193"/>
            <a:ext cx="2971800" cy="462042"/>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4" y="8777193"/>
            <a:ext cx="2971800" cy="462042"/>
          </a:xfrm>
          <a:prstGeom prst="rect">
            <a:avLst/>
          </a:prstGeom>
        </p:spPr>
        <p:txBody>
          <a:bodyPr vert="horz" lIns="91440" tIns="45720" rIns="91440" bIns="45720" rtlCol="0" anchor="b"/>
          <a:lstStyle>
            <a:lvl1pPr algn="r">
              <a:defRPr sz="1200"/>
            </a:lvl1pPr>
          </a:lstStyle>
          <a:p>
            <a:fld id="{D8B07BA0-83C1-274E-9BA1-643DFA6696FC}" type="slidenum">
              <a:rPr lang="en-US" smtClean="0"/>
              <a:pPr/>
              <a:t>‹#›</a:t>
            </a:fld>
            <a:endParaRPr lang="en-US" dirty="0"/>
          </a:p>
        </p:txBody>
      </p:sp>
    </p:spTree>
    <p:extLst>
      <p:ext uri="{BB962C8B-B14F-4D97-AF65-F5344CB8AC3E}">
        <p14:creationId xmlns:p14="http://schemas.microsoft.com/office/powerpoint/2010/main" val="4082487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2042"/>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4" y="0"/>
            <a:ext cx="2971800" cy="462042"/>
          </a:xfrm>
          <a:prstGeom prst="rect">
            <a:avLst/>
          </a:prstGeom>
        </p:spPr>
        <p:txBody>
          <a:bodyPr vert="horz" lIns="91440" tIns="45720" rIns="91440" bIns="45720" rtlCol="0"/>
          <a:lstStyle>
            <a:lvl1pPr algn="r">
              <a:defRPr sz="1200"/>
            </a:lvl1pPr>
          </a:lstStyle>
          <a:p>
            <a:fld id="{70242358-85E2-2545-8677-79B1E11E6ECD}" type="datetimeFigureOut">
              <a:rPr lang="en-US" smtClean="0"/>
              <a:pPr/>
              <a:t>8/5/2020</a:t>
            </a:fld>
            <a:endParaRPr lang="en-US" dirty="0"/>
          </a:p>
        </p:txBody>
      </p:sp>
      <p:sp>
        <p:nvSpPr>
          <p:cNvPr id="4" name="Slide Image Placeholder 3"/>
          <p:cNvSpPr>
            <a:spLocks noGrp="1" noRot="1" noChangeAspect="1"/>
          </p:cNvSpPr>
          <p:nvPr>
            <p:ph type="sldImg" idx="2"/>
          </p:nvPr>
        </p:nvSpPr>
        <p:spPr>
          <a:xfrm>
            <a:off x="1120775" y="693738"/>
            <a:ext cx="4616450" cy="34639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89399"/>
            <a:ext cx="5486400" cy="415837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7193"/>
            <a:ext cx="2971800" cy="462042"/>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4" y="8777193"/>
            <a:ext cx="2971800" cy="462042"/>
          </a:xfrm>
          <a:prstGeom prst="rect">
            <a:avLst/>
          </a:prstGeom>
        </p:spPr>
        <p:txBody>
          <a:bodyPr vert="horz" lIns="91440" tIns="45720" rIns="91440" bIns="45720" rtlCol="0" anchor="b"/>
          <a:lstStyle>
            <a:lvl1pPr algn="r">
              <a:defRPr sz="1200"/>
            </a:lvl1pPr>
          </a:lstStyle>
          <a:p>
            <a:fld id="{7B898A01-842B-0042-9AB7-55364486B929}" type="slidenum">
              <a:rPr lang="en-US" smtClean="0"/>
              <a:pPr/>
              <a:t>‹#›</a:t>
            </a:fld>
            <a:endParaRPr lang="en-US" dirty="0"/>
          </a:p>
        </p:txBody>
      </p:sp>
    </p:spTree>
    <p:extLst>
      <p:ext uri="{BB962C8B-B14F-4D97-AF65-F5344CB8AC3E}">
        <p14:creationId xmlns:p14="http://schemas.microsoft.com/office/powerpoint/2010/main" val="21019035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Good afternoon.  Thank you for joining this Information Session.  My name is Martin Alvarado and I am with Battelle.  Today’s </a:t>
            </a:r>
            <a:r>
              <a:rPr lang="en-US" sz="1200" i="0" kern="1200" dirty="0">
                <a:solidFill>
                  <a:schemeClr val="tx1"/>
                </a:solidFill>
                <a:effectLst/>
                <a:latin typeface="+mn-lt"/>
                <a:ea typeface="+mn-ea"/>
                <a:cs typeface="+mn-cs"/>
              </a:rPr>
              <a:t>Information Session presentation </a:t>
            </a:r>
            <a:r>
              <a:rPr lang="en-US" sz="1200" kern="1200" dirty="0">
                <a:solidFill>
                  <a:schemeClr val="tx1"/>
                </a:solidFill>
                <a:effectLst/>
                <a:latin typeface="+mn-lt"/>
                <a:ea typeface="+mn-ea"/>
                <a:cs typeface="+mn-cs"/>
              </a:rPr>
              <a:t>is titled: </a:t>
            </a:r>
            <a:r>
              <a:rPr lang="en-US" sz="1200" i="1" kern="1200" dirty="0">
                <a:solidFill>
                  <a:schemeClr val="tx1"/>
                </a:solidFill>
                <a:effectLst/>
                <a:latin typeface="+mn-lt"/>
                <a:ea typeface="+mn-ea"/>
                <a:cs typeface="+mn-cs"/>
              </a:rPr>
              <a:t>Process to Outcome Measures </a:t>
            </a:r>
            <a:r>
              <a:rPr lang="en-US" sz="1200" kern="1200" dirty="0">
                <a:solidFill>
                  <a:schemeClr val="tx1"/>
                </a:solidFill>
                <a:effectLst/>
                <a:latin typeface="+mn-lt"/>
                <a:ea typeface="+mn-ea"/>
                <a:cs typeface="+mn-cs"/>
              </a:rPr>
              <a:t>and will be presented by Darryl Roberts and Barry Dickman, both from Battelle.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Hello, this is Dr. Darryl Roberts.  We will be talking about Process to Outcome Measures, and ways we can use interoperable electronic Health IT systems to improve and effectively capture the process-to-outcome measure transition.</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a:t>
            </a:fld>
            <a:endParaRPr lang="en-US" dirty="0"/>
          </a:p>
        </p:txBody>
      </p:sp>
    </p:spTree>
    <p:extLst>
      <p:ext uri="{BB962C8B-B14F-4D97-AF65-F5344CB8AC3E}">
        <p14:creationId xmlns:p14="http://schemas.microsoft.com/office/powerpoint/2010/main" val="21795637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kern="1200" dirty="0">
                <a:effectLst/>
                <a:latin typeface="+mn-lt"/>
                <a:ea typeface="+mn-ea"/>
                <a:cs typeface="+mn-cs"/>
              </a:rPr>
              <a:t>Baker and Chassin published an article that had four items recommended to make sure that we drive towards improved care. Ensuring that you are precise in measuring the outcome of interest by looking at that validity and reliability piece. </a:t>
            </a:r>
          </a:p>
          <a:p>
            <a:r>
              <a:rPr lang="en-US" sz="1200" i="0" kern="1200" dirty="0">
                <a:solidFill>
                  <a:schemeClr val="tx1"/>
                </a:solidFill>
                <a:effectLst/>
                <a:latin typeface="+mn-lt"/>
                <a:ea typeface="+mn-ea"/>
                <a:cs typeface="+mn-cs"/>
              </a:rPr>
              <a:t> </a:t>
            </a:r>
          </a:p>
          <a:p>
            <a:r>
              <a:rPr lang="en-US" dirty="0"/>
              <a:t>Employ risk adjustment in your outcome measurement, because those outliers are there, and vary from the mean considerably.  Make sure that you adjust to get those outliers out of the picture, focusing on those that you can actually have an influence on and risk adjust around that, and also be aware of and mitigate unintended consequences.  It is making sure that a stroke mortality metric does not incentivize providers to prolong life without prospects for improvement.  Making sure that those types of things do not happen is important. Making sure that you are not incentivizing the wrong thing or incentivizing something so that it goes in a direction far different than you had intended.  They stated that attribution of these outcomes to providers is problematic, but recommend increasing consideration of social determinants in outcome measurement.</a:t>
            </a:r>
          </a:p>
          <a:p>
            <a:r>
              <a:rPr lang="en-US" sz="1200" i="0" kern="1200" dirty="0">
                <a:solidFill>
                  <a:schemeClr val="tx1"/>
                </a:solidFill>
                <a:effectLst/>
                <a:latin typeface="+mn-lt"/>
                <a:ea typeface="+mn-ea"/>
                <a:cs typeface="+mn-cs"/>
              </a:rPr>
              <a:t> </a:t>
            </a:r>
          </a:p>
          <a:p>
            <a:r>
              <a:rPr lang="en-US" sz="1200" i="0" kern="1200" dirty="0">
                <a:solidFill>
                  <a:schemeClr val="tx1"/>
                </a:solidFill>
                <a:effectLst/>
                <a:latin typeface="+mn-lt"/>
                <a:ea typeface="+mn-ea"/>
                <a:cs typeface="+mn-cs"/>
              </a:rPr>
              <a:t>Looking at what drives outcomes is such an important piece in that the social determinants; that things that if you are in a food desert and if your patients are coming from a food desert and you are trying to drive better hemoglobin A1cs, the problem might not be the care you are delivering.  It might be the food desert, so getting social work and others involved in that patient’s care could be helpful. </a:t>
            </a:r>
            <a:endParaRPr lang="en-US" i="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10</a:t>
            </a:fld>
            <a:endParaRPr lang="en-US" dirty="0"/>
          </a:p>
        </p:txBody>
      </p:sp>
    </p:spTree>
    <p:extLst>
      <p:ext uri="{BB962C8B-B14F-4D97-AF65-F5344CB8AC3E}">
        <p14:creationId xmlns:p14="http://schemas.microsoft.com/office/powerpoint/2010/main" val="1180130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kern="1200" dirty="0">
                <a:effectLst/>
                <a:latin typeface="+mn-lt"/>
                <a:ea typeface="+mn-ea"/>
                <a:cs typeface="+mn-cs"/>
              </a:rPr>
              <a:t>What we are looking to do is improve patient outcomes by improving the processes that drive care. Processes that drive care can be proxies for those outcomes.  There is not a way that we can actually measure whether a person who has had an acute MI</a:t>
            </a:r>
            <a:r>
              <a:rPr lang="en-US" sz="1200" i="0" kern="1200" dirty="0">
                <a:effectLst/>
              </a:rPr>
              <a:t> is going to have a subsequent MI or whether that individual is going to die or not die from a subsequent MI.  We know that giving aspirin as a therapeutic agent after that first MI decreases those likelihoods and so we are using that process as a proxy (giving that Aspirin after an acute MI) for that improved outcome. </a:t>
            </a:r>
            <a:endParaRPr lang="en-US" i="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11</a:t>
            </a:fld>
            <a:endParaRPr lang="en-US" dirty="0"/>
          </a:p>
        </p:txBody>
      </p:sp>
    </p:spTree>
    <p:extLst>
      <p:ext uri="{BB962C8B-B14F-4D97-AF65-F5344CB8AC3E}">
        <p14:creationId xmlns:p14="http://schemas.microsoft.com/office/powerpoint/2010/main" val="29663209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1000" y="4389399"/>
            <a:ext cx="6096000" cy="6098420"/>
          </a:xfrm>
        </p:spPr>
        <p:txBody>
          <a:bodyPr/>
          <a:lstStyle/>
          <a:p>
            <a:r>
              <a:rPr lang="en-US" i="0" dirty="0"/>
              <a:t>Outcome measures give us a lot of information.  They expose areas where processes are able to be improved.  Things like the example that we give here: a coronary artery bypass graft (CABG) surgery is supposed to improve heart function.  It is not supposed to cause renal failure.  If we are looking at whether there are renal failure outcomes from CABG surgeries, we can start to determine a couple of things.  One, if we risk adjust properly, we can determine which providers need improvement.  Those providers could be individual clinicians.  They could be physician or surgeon practices, they could be hospitals, or they could be systems.  Focusing on those types of outcomes can start pushing us back to the processes that drive those outcomes.  </a:t>
            </a:r>
          </a:p>
          <a:p>
            <a:endParaRPr lang="en-US" i="0" dirty="0"/>
          </a:p>
          <a:p>
            <a:r>
              <a:rPr lang="en-US" i="0" dirty="0"/>
              <a:t>Now, here are a couple of questions:  Are there any special steps that we can take to turn a process measure into an outcome measure?  The answer to that is actually very complex.  There are process measures that are on their way to being an outcome like this acute MI - using aspirin to decrease the likelihood that a person will have a subsequent MI - is a process measure that is tightly linked to outcomes.  </a:t>
            </a:r>
          </a:p>
          <a:p>
            <a:endParaRPr lang="en-US" i="0" dirty="0"/>
          </a:p>
          <a:p>
            <a:pPr rtl="0"/>
            <a:r>
              <a:rPr lang="en-US" i="0" dirty="0"/>
              <a:t>If we were to harmonize that measure with an outcome measure of acute MI, then we would be able to start seeing that continuum of care.  But then actually writing a process measure and ultimately turning it into an outcome measure becomes significantly more challenging.  Good process measures can really link to strong outcome measures.  You need to look at it from a logic model perspective counting backwards from what outcome you are seeking, and look at what processes drive to that outcome, and build those outcome measures so that they capture those processes.</a:t>
            </a:r>
          </a:p>
          <a:p>
            <a:endParaRPr lang="en-US" i="0" dirty="0"/>
          </a:p>
          <a:p>
            <a:r>
              <a:rPr lang="en-US" i="0" dirty="0"/>
              <a:t>Now, one of the important pieces of all of this is that this work we are doing — these exercises around collecting outcome measures and collecting process measures and the other six areas of measurement that we have — could be much more challenging in the presence of healthcare systems, healthcare IT systems that do not report the information in a useful and effective way.  I am going to turn it over to Barry so that he can tell you about what those effective ways could be and how we can get there.</a:t>
            </a:r>
          </a:p>
          <a:p>
            <a:endParaRPr lang="en-US" i="0" dirty="0"/>
          </a:p>
          <a:p>
            <a:r>
              <a:rPr lang="en-US" i="0" dirty="0"/>
              <a:t>Great, thank you very much, Darryl.  This is Barry Dickman and I am going to cover the influences of interoperability on the process and outcome movement.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12</a:t>
            </a:fld>
            <a:endParaRPr lang="en-US" dirty="0"/>
          </a:p>
        </p:txBody>
      </p:sp>
    </p:spTree>
    <p:extLst>
      <p:ext uri="{BB962C8B-B14F-4D97-AF65-F5344CB8AC3E}">
        <p14:creationId xmlns:p14="http://schemas.microsoft.com/office/powerpoint/2010/main" val="5902407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389399"/>
            <a:ext cx="6096000" cy="8536820"/>
          </a:xfrm>
        </p:spPr>
        <p:txBody>
          <a:bodyPr/>
          <a:lstStyle/>
          <a:p>
            <a:r>
              <a:rPr lang="en-US" sz="1200" kern="1200" dirty="0">
                <a:solidFill>
                  <a:schemeClr val="tx1"/>
                </a:solidFill>
                <a:effectLst/>
                <a:latin typeface="+mn-lt"/>
                <a:ea typeface="+mn-ea"/>
                <a:cs typeface="+mn-cs"/>
              </a:rPr>
              <a:t>Health IT represents a method of capturing both the processes and outcomes.  Interoperable systems ease the transmission of information from the point of care to the measurement systems.  The technical principles for measure development include the influence of interoperability on process and outcome movement; for example, this is represented in the MMS Blueprint and its relationship to interoperability.  Successful interoperability is dependent on either using common code systems for data capture, or through mapping the local content to a code system that is defined as interoperable.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For electronic clinical quality measures (eCQMs) this requires data collection from electronic health records (</a:t>
            </a:r>
            <a:r>
              <a:rPr lang="en-US" sz="1200" kern="1200" dirty="0" err="1">
                <a:solidFill>
                  <a:schemeClr val="tx1"/>
                </a:solidFill>
                <a:effectLst/>
                <a:latin typeface="+mn-lt"/>
                <a:ea typeface="+mn-ea"/>
                <a:cs typeface="+mn-cs"/>
              </a:rPr>
              <a:t>EHRs</a:t>
            </a:r>
            <a:r>
              <a:rPr lang="en-US" sz="1200" kern="1200" dirty="0">
                <a:solidFill>
                  <a:schemeClr val="tx1"/>
                </a:solidFill>
                <a:effectLst/>
                <a:latin typeface="+mn-lt"/>
                <a:ea typeface="+mn-ea"/>
                <a:cs typeface="+mn-cs"/>
              </a:rPr>
              <a:t>).  Now sharing data </a:t>
            </a:r>
            <a:r>
              <a:rPr lang="en-US" sz="1200" kern="1200" dirty="0">
                <a:effectLst/>
                <a:latin typeface="+mn-lt"/>
                <a:ea typeface="+mn-ea"/>
                <a:cs typeface="+mn-cs"/>
              </a:rPr>
              <a:t>among </a:t>
            </a:r>
            <a:r>
              <a:rPr lang="en-US" sz="1200" kern="1200" dirty="0" err="1">
                <a:effectLst/>
                <a:latin typeface="+mn-lt"/>
                <a:ea typeface="+mn-ea"/>
                <a:cs typeface="+mn-cs"/>
              </a:rPr>
              <a:t>EHRs</a:t>
            </a:r>
            <a:r>
              <a:rPr lang="en-US" sz="1200" kern="1200" dirty="0">
                <a:effectLst/>
                <a:latin typeface="+mn-lt"/>
                <a:ea typeface="+mn-ea"/>
                <a:cs typeface="+mn-cs"/>
              </a:rPr>
              <a:t> is one of the most important areas for interoperability to effect patient outcomes.  Aligning an eCQM with a transmission format; for example, the interoperability specifications that govern how the individual or aggregate patient data are to be communicated to CMS, also known as the Quality Reporting Document Architecture (QRDA), which maximizes consistency and may lead to successful data submission</a:t>
            </a:r>
            <a:r>
              <a:rPr lang="en-US" sz="1200" kern="1200" dirty="0">
                <a:solidFill>
                  <a:srgbClr val="FF0000"/>
                </a:solidFill>
                <a:effectLst/>
                <a:latin typeface="+mn-lt"/>
                <a:ea typeface="+mn-ea"/>
                <a:cs typeface="+mn-cs"/>
              </a:rPr>
              <a:t>.  </a:t>
            </a:r>
            <a:r>
              <a:rPr lang="en-US" sz="1200" kern="1200" dirty="0">
                <a:solidFill>
                  <a:schemeClr val="tx1"/>
                </a:solidFill>
                <a:effectLst/>
                <a:latin typeface="+mn-lt"/>
                <a:ea typeface="+mn-ea"/>
                <a:cs typeface="+mn-cs"/>
              </a:rPr>
              <a:t>Under clinical quality measures (</a:t>
            </a:r>
            <a:r>
              <a:rPr lang="en-US" sz="1200" kern="1200" dirty="0" err="1">
                <a:solidFill>
                  <a:schemeClr val="tx1"/>
                </a:solidFill>
                <a:effectLst/>
                <a:latin typeface="+mn-lt"/>
                <a:ea typeface="+mn-ea"/>
                <a:cs typeface="+mn-cs"/>
              </a:rPr>
              <a:t>CQMs</a:t>
            </a:r>
            <a:r>
              <a:rPr lang="en-US" sz="1200" kern="1200" dirty="0">
                <a:solidFill>
                  <a:schemeClr val="tx1"/>
                </a:solidFill>
                <a:effectLst/>
                <a:latin typeface="+mn-lt"/>
                <a:ea typeface="+mn-ea"/>
                <a:cs typeface="+mn-cs"/>
              </a:rPr>
              <a:t>) the development of the following principles govern the technical execution of a measure in respect to interoperability.  Developing a rigorous business case for an evidence-based measure concept is a critical first step in the development process.  Prioritizing the electronic clinical data source, the EHR and/or registries over data from claims and chart abstractions where appropriate is another critical principle.  Maintaining a focus on iterative testing, using both synthetic and real data, and then finally, consider approaches to aggregate multitude data sources to achieve the most accurate assessment of quality until universal interoperability can be achieved.</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Now there are many legislative mandates that fall under the influence for Health IT interoperability.  I am only going to mention a few of them here, the first of which is the Health Information Technology for Economic and Clinical Health, the HITECH Act.  This was enacted as part of the American Recovery and Reinvestment Act of 2009, and was signed into law to promote the adoption and meaningful use of health information technology (HIT).  The HITECH Act requires systems to interoperate in support of improved care.  The ACA represents the U.S. health system’s most significant regulatory overhaul and expansion of coverage since really the passing of Medicare or Medicaid.  It requires the certification of systems that interoperate to improve the quality of care.  MACRA, the Medicare Access and CHIP Reauthorization Act, combines parts of the Physician Quality Reporting System (</a:t>
            </a:r>
            <a:r>
              <a:rPr lang="en-US" sz="1200" kern="1200" dirty="0" err="1">
                <a:solidFill>
                  <a:schemeClr val="tx1"/>
                </a:solidFill>
                <a:effectLst/>
                <a:latin typeface="+mn-lt"/>
                <a:ea typeface="+mn-ea"/>
                <a:cs typeface="+mn-cs"/>
              </a:rPr>
              <a:t>PQRS</a:t>
            </a:r>
            <a:r>
              <a:rPr lang="en-US" sz="1200" kern="1200" dirty="0">
                <a:solidFill>
                  <a:schemeClr val="tx1"/>
                </a:solidFill>
                <a:effectLst/>
                <a:latin typeface="+mn-lt"/>
                <a:ea typeface="+mn-ea"/>
                <a:cs typeface="+mn-cs"/>
              </a:rPr>
              <a:t>), Value-Based Payment Modifier (</a:t>
            </a:r>
            <a:r>
              <a:rPr lang="en-US" sz="1200" kern="1200" dirty="0" err="1">
                <a:solidFill>
                  <a:schemeClr val="tx1"/>
                </a:solidFill>
                <a:effectLst/>
                <a:latin typeface="+mn-lt"/>
                <a:ea typeface="+mn-ea"/>
                <a:cs typeface="+mn-cs"/>
              </a:rPr>
              <a:t>VBM</a:t>
            </a:r>
            <a:r>
              <a:rPr lang="en-US" sz="1200" kern="1200" dirty="0">
                <a:solidFill>
                  <a:schemeClr val="tx1"/>
                </a:solidFill>
                <a:effectLst/>
                <a:latin typeface="+mn-lt"/>
                <a:ea typeface="+mn-ea"/>
                <a:cs typeface="+mn-cs"/>
              </a:rPr>
              <a:t>) and the Medicare EHR Incentive Program into one single program called the Merit-based Incentive Payment System, or MIPS.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Now MACRA mandates for widespread interoperability among these systems with requirements for CMS to develop metrics for successful interoperability as well as incentives and payment penalties to encourage the rapid achievement of that goal.  Now, ONC currently operates the EHR certification programs.  The certification programs should not seek to claim that any EHR vendor probably is certified today and remains certified indefinitely.  Experience has demonstrated that many organizations which obtained their ONC meaningful use Stage 1 certification remained under product development with past releases and product updates, which rarely are returning to their ONC certification authorization testing certification bodies for retesting; although, we know that some vendors did operate at higher levels of adherence than others, but by far a majority of EHR vendors did not return for retesting.</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Now, this is a question to ask before buying or implementing an EHR product.  Once you consider doing a deeper dive of analysis into the effect — if we are to recognize the risk to patient safety and ensure certification programs in the future — have higher degrees of assurance of that patient safety.  To share data effectively, </a:t>
            </a:r>
            <a:r>
              <a:rPr lang="en-US" sz="1200" kern="1200" dirty="0" err="1">
                <a:solidFill>
                  <a:schemeClr val="tx1"/>
                </a:solidFill>
                <a:effectLst/>
                <a:latin typeface="+mn-lt"/>
                <a:ea typeface="+mn-ea"/>
                <a:cs typeface="+mn-cs"/>
              </a:rPr>
              <a:t>EHRs</a:t>
            </a:r>
            <a:r>
              <a:rPr lang="en-US" sz="1200" kern="1200" dirty="0">
                <a:solidFill>
                  <a:schemeClr val="tx1"/>
                </a:solidFill>
                <a:effectLst/>
                <a:latin typeface="+mn-lt"/>
                <a:ea typeface="+mn-ea"/>
                <a:cs typeface="+mn-cs"/>
              </a:rPr>
              <a:t> require testing for conformance and interoperability and negative and exception handling.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Now in testing, far too often history has observed organizations, including ONC, published test cases which the industry as a whole has not benefited from having an opportunity to test the test.  This is common in performing pretesting or smoke tests.  Any mature certification program would benefit by publishing in draft form a series of test cases which industry has an opportunity to vet, or test out within their systems.  Now, this allows industry an opportunity to report back on the maturity of support and in identifying any potential challenges which may exist, which later on could or may prove to be politically difficult for a certifying body to execute and report on, or enforce.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 is concern that during these efforts, certification-based test cases could be released which limited EHR vendors may be able to pass.  Now, this would provide those few with a significant market advantage.  Now, later facing increased public pressure these certification bodies may try to relax some of the published testing requirements, because they may potentially deem them as too difficult.  A proposed approach is to introduce test cases early in the industry and to provide an opportunity for feedback.  ONC could avoid potentially politically difficult situations in the coming years.  This is something that they have started to institute literally within the past month.  Now</a:t>
            </a:r>
            <a:r>
              <a:rPr lang="en-US" sz="1200" kern="1200" dirty="0">
                <a:solidFill>
                  <a:srgbClr val="FF0000"/>
                </a:solidFill>
                <a:effectLst/>
                <a:latin typeface="+mn-lt"/>
                <a:ea typeface="+mn-ea"/>
                <a:cs typeface="+mn-cs"/>
              </a:rPr>
              <a:t> </a:t>
            </a:r>
            <a:r>
              <a:rPr lang="en-US" sz="1200" kern="1200" dirty="0">
                <a:solidFill>
                  <a:schemeClr val="tx1"/>
                </a:solidFill>
                <a:effectLst/>
                <a:latin typeface="+mn-lt"/>
                <a:ea typeface="+mn-ea"/>
                <a:cs typeface="+mn-cs"/>
              </a:rPr>
              <a:t>I am going to talk a little bit about negative and exception handling.  For those that are not aware of it, it is a positive test that determines that your application works as expected.  If an error is encountered during positive testing, then the test fails.  Negative testing ensures that your application can really gracefully handle invalid input, or unexpected user behaviors.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this type of testing we put invalid data and see the output against the given input.  We determine that applications are not doing anything that they are not supposed to do.  Now, negative testing is also known as failure testing or error path testing.  When performing negative testing exceptions are expected, but this shows your application is able to handle improper user behavior.  Now, organizations such as Gartner, the American Medical Association (AMA) and others have spoken out about the lack of negative testing within Health IT implementations as an industrywide issue.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 is concern that ONC in an effort to address negative and exception calls for test cases which introduce a sprinkling of negative test cases across the certification testing program, this concern centers on the readiness of the vendor’s EHR system in supporting patient safety and concerns in the real world.  There is a desire that ONC share with organizations their objective and approach to support negative and exception type of testing, and this is occurring as we speak.  But then really less than 30% of testing in healthcare involves either negative or exception handling, meaning publishing a certification program which claims 5% or even 10% negative or exception test cases that do not ensure the rigors are appropriate for production-ready systems.  Now, please note that we are not proposing that the ONC certification program undertake the burden of forcing EHR vendors into undertaking, you know, an increase of 300-400% more testing, but rather industry propose developing comprehensive suites of negative or exception test cases and fielding those tests in trial mode and sharing them across the industry.</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certification program could randomly select from those suites of up to 5-10% of the negative test cases, thereby exposing vendor </a:t>
            </a:r>
            <a:r>
              <a:rPr lang="en-US" sz="1200" kern="1200" dirty="0" err="1">
                <a:solidFill>
                  <a:schemeClr val="tx1"/>
                </a:solidFill>
                <a:effectLst/>
                <a:latin typeface="+mn-lt"/>
                <a:ea typeface="+mn-ea"/>
                <a:cs typeface="+mn-cs"/>
              </a:rPr>
              <a:t>EHRs</a:t>
            </a:r>
            <a:r>
              <a:rPr lang="en-US" sz="1200" kern="1200" dirty="0">
                <a:solidFill>
                  <a:schemeClr val="tx1"/>
                </a:solidFill>
                <a:effectLst/>
                <a:latin typeface="+mn-lt"/>
                <a:ea typeface="+mn-ea"/>
                <a:cs typeface="+mn-cs"/>
              </a:rPr>
              <a:t> to typical real world situations.  The industry really is working to establish a mechanism to gradually raise the bar so that EHR vendors learn over time that more rigorous testing will be required. </a:t>
            </a:r>
            <a:endParaRPr lang="en-US" b="1"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13</a:t>
            </a:fld>
            <a:endParaRPr lang="en-US" dirty="0"/>
          </a:p>
        </p:txBody>
      </p:sp>
    </p:spTree>
    <p:extLst>
      <p:ext uri="{BB962C8B-B14F-4D97-AF65-F5344CB8AC3E}">
        <p14:creationId xmlns:p14="http://schemas.microsoft.com/office/powerpoint/2010/main" val="42562400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89399"/>
            <a:ext cx="6096000" cy="7317620"/>
          </a:xfrm>
        </p:spPr>
        <p:txBody>
          <a:bodyPr/>
          <a:lstStyle/>
          <a:p>
            <a:r>
              <a:rPr lang="en-US" sz="1200" u="none" kern="1200" dirty="0">
                <a:solidFill>
                  <a:schemeClr val="tx1"/>
                </a:solidFill>
                <a:effectLst/>
                <a:latin typeface="+mn-lt"/>
                <a:ea typeface="+mn-ea"/>
                <a:cs typeface="+mn-cs"/>
              </a:rPr>
              <a:t>Here we talk </a:t>
            </a:r>
            <a:r>
              <a:rPr lang="en-US" sz="1200" u="none" kern="1200" dirty="0">
                <a:effectLst/>
                <a:latin typeface="+mn-lt"/>
                <a:ea typeface="+mn-ea"/>
                <a:cs typeface="+mn-cs"/>
              </a:rPr>
              <a:t>about </a:t>
            </a:r>
            <a:r>
              <a:rPr lang="en-US" dirty="0"/>
              <a:t>the</a:t>
            </a:r>
            <a:r>
              <a:rPr lang="en-US" sz="1200" u="none" kern="1200" dirty="0">
                <a:effectLst/>
                <a:latin typeface="+mn-lt"/>
                <a:ea typeface="+mn-ea"/>
                <a:cs typeface="+mn-cs"/>
              </a:rPr>
              <a:t> concept of Test Driven Development (TDD). TDD is a software development process that really relies on the repetition of a very short development cycle.  First, the development rights and initially </a:t>
            </a:r>
            <a:r>
              <a:rPr lang="en-US" sz="1200" u="none" kern="1200" dirty="0">
                <a:solidFill>
                  <a:schemeClr val="tx1"/>
                </a:solidFill>
                <a:effectLst/>
                <a:latin typeface="+mn-lt"/>
                <a:ea typeface="+mn-ea"/>
                <a:cs typeface="+mn-cs"/>
              </a:rPr>
              <a:t>failing the automated test case that defines a desired improvement or new function, and then produces the minimum amount of code to pass that test, and then finally re-batches the new code to acceptable standards.  What TDD does is integrate testing systems end-to-end earlier in the process, in effect finding defects in improving the quality.  TDD also provides the tools to developers and any organization tasked with ensuring that EHR or Health IT systems are operating correctly.  This approach again improves patient safety and outcomes.  </a:t>
            </a:r>
          </a:p>
          <a:p>
            <a:r>
              <a:rPr lang="en-US" sz="1200" u="none" kern="1200" dirty="0">
                <a:solidFill>
                  <a:schemeClr val="tx1"/>
                </a:solidFill>
                <a:effectLst/>
                <a:latin typeface="+mn-lt"/>
                <a:ea typeface="+mn-ea"/>
                <a:cs typeface="+mn-cs"/>
              </a:rPr>
              <a:t> </a:t>
            </a:r>
          </a:p>
          <a:p>
            <a:r>
              <a:rPr lang="en-US" sz="1200" u="none" kern="1200" dirty="0">
                <a:solidFill>
                  <a:schemeClr val="tx1"/>
                </a:solidFill>
                <a:effectLst/>
                <a:latin typeface="+mn-lt"/>
                <a:ea typeface="+mn-ea"/>
                <a:cs typeface="+mn-cs"/>
              </a:rPr>
              <a:t>Next, we highlight some of the supporting standards, evolution, and a constantly changing landscape.  Educating and i</a:t>
            </a:r>
            <a:r>
              <a:rPr lang="en-US" sz="1200" u="none" kern="1200" dirty="0">
                <a:effectLst/>
                <a:latin typeface="+mn-lt"/>
                <a:ea typeface="+mn-ea"/>
                <a:cs typeface="+mn-cs"/>
              </a:rPr>
              <a:t>ncorporating discussion into the technical expert panels</a:t>
            </a:r>
            <a:r>
              <a:rPr lang="en-US" dirty="0"/>
              <a:t> (</a:t>
            </a:r>
            <a:r>
              <a:rPr lang="en-US" sz="1200" u="none" kern="1200" dirty="0">
                <a:effectLst/>
                <a:latin typeface="+mn-lt"/>
                <a:ea typeface="+mn-ea"/>
                <a:cs typeface="+mn-cs"/>
              </a:rPr>
              <a:t>TEPs) need to occur.  It is specifically called out in the MMS Blueprint.  Supporting standards evolution also provides an opportunity </a:t>
            </a:r>
            <a:r>
              <a:rPr lang="en-US" sz="1200" u="none" kern="1200" dirty="0">
                <a:solidFill>
                  <a:schemeClr val="tx1"/>
                </a:solidFill>
                <a:effectLst/>
                <a:latin typeface="+mn-lt"/>
                <a:ea typeface="+mn-ea"/>
                <a:cs typeface="+mn-cs"/>
              </a:rPr>
              <a:t>to notify relevant stakeholder organizations for review and input.  In addition to the EHR, interoperability standard development organizations and really the industry organizations involved with clinical data collection and exchange.  This includes quality alliances, medic</a:t>
            </a:r>
            <a:r>
              <a:rPr lang="en-US" sz="1200" u="none" kern="1200" dirty="0">
                <a:effectLst/>
                <a:latin typeface="+mn-lt"/>
                <a:ea typeface="+mn-ea"/>
                <a:cs typeface="+mn-cs"/>
              </a:rPr>
              <a:t>al or other professional societies, provider groups that may be affected by the measures, measures developers, measure developer groups, clinical data registries and many, many others.  We understand that Health IT interoperability will encounter a variety of versions of standards and specifications within the Health IT community.  Backwards compatibility is required.  </a:t>
            </a:r>
          </a:p>
          <a:p>
            <a:r>
              <a:rPr lang="en-US" sz="1200" u="none" kern="1200" dirty="0">
                <a:solidFill>
                  <a:schemeClr val="tx1"/>
                </a:solidFill>
                <a:effectLst/>
                <a:latin typeface="+mn-lt"/>
                <a:ea typeface="+mn-ea"/>
                <a:cs typeface="+mn-cs"/>
              </a:rPr>
              <a:t> </a:t>
            </a:r>
          </a:p>
          <a:p>
            <a:r>
              <a:rPr lang="en-US" sz="1200" u="none" kern="1200" dirty="0">
                <a:solidFill>
                  <a:schemeClr val="tx1"/>
                </a:solidFill>
                <a:effectLst/>
                <a:latin typeface="+mn-lt"/>
                <a:ea typeface="+mn-ea"/>
                <a:cs typeface="+mn-cs"/>
              </a:rPr>
              <a:t>Now, backwards compatibility is a property of a system, product, or technology that allows for interoperability with an older legacy system, legacy version, or with input designed for such a system or specifically for versioning.  Testing approaches need to really account for the evidentiality that multiple versions of a specification or standard may exist in the production landscape concurrently.  Industry needs to account for both client, server, or services based for architectures recognizing the standards environment that they’re currently operating within.  This would require ONC and other standards development organizations (</a:t>
            </a:r>
            <a:r>
              <a:rPr lang="en-US" sz="1200" u="none" kern="1200" dirty="0" err="1">
                <a:solidFill>
                  <a:schemeClr val="tx1"/>
                </a:solidFill>
                <a:effectLst/>
                <a:latin typeface="+mn-lt"/>
                <a:ea typeface="+mn-ea"/>
                <a:cs typeface="+mn-cs"/>
              </a:rPr>
              <a:t>SDOs</a:t>
            </a:r>
            <a:r>
              <a:rPr lang="en-US" sz="1200" u="none" kern="1200" dirty="0">
                <a:solidFill>
                  <a:schemeClr val="tx1"/>
                </a:solidFill>
                <a:effectLst/>
                <a:latin typeface="+mn-lt"/>
                <a:ea typeface="+mn-ea"/>
                <a:cs typeface="+mn-cs"/>
              </a:rPr>
              <a:t>) and standards bodies recognize that standards are continuously evolving.  </a:t>
            </a:r>
          </a:p>
          <a:p>
            <a:r>
              <a:rPr lang="en-US" sz="1200" u="none" kern="1200" dirty="0">
                <a:solidFill>
                  <a:schemeClr val="tx1"/>
                </a:solidFill>
                <a:effectLst/>
                <a:latin typeface="+mn-lt"/>
                <a:ea typeface="+mn-ea"/>
                <a:cs typeface="+mn-cs"/>
              </a:rPr>
              <a:t> </a:t>
            </a:r>
          </a:p>
          <a:p>
            <a:r>
              <a:rPr lang="en-US" sz="1200" u="none" kern="1200" dirty="0">
                <a:effectLst/>
                <a:latin typeface="+mn-lt"/>
                <a:ea typeface="+mn-ea"/>
                <a:cs typeface="+mn-cs"/>
              </a:rPr>
              <a:t>Examples of industry innovation include fast healthcare interoperability resources (</a:t>
            </a:r>
            <a:r>
              <a:rPr lang="en-US" sz="1200" u="none" kern="1200" dirty="0" err="1">
                <a:effectLst/>
                <a:latin typeface="+mn-lt"/>
                <a:ea typeface="+mn-ea"/>
                <a:cs typeface="+mn-cs"/>
              </a:rPr>
              <a:t>FHIR</a:t>
            </a:r>
            <a:r>
              <a:rPr lang="en-US" sz="1200" u="none" kern="1200" dirty="0">
                <a:effectLst/>
                <a:latin typeface="+mn-lt"/>
                <a:ea typeface="+mn-ea"/>
                <a:cs typeface="+mn-cs"/>
              </a:rPr>
              <a:t>), or </a:t>
            </a:r>
            <a:r>
              <a:rPr lang="en-US" sz="1200" u="none" kern="1200" dirty="0" err="1">
                <a:effectLst/>
                <a:latin typeface="+mn-lt"/>
                <a:ea typeface="+mn-ea"/>
                <a:cs typeface="+mn-cs"/>
              </a:rPr>
              <a:t>FHIR</a:t>
            </a:r>
            <a:r>
              <a:rPr lang="en-US" sz="1200" u="none" kern="1200" dirty="0">
                <a:effectLst/>
                <a:latin typeface="+mn-lt"/>
                <a:ea typeface="+mn-ea"/>
                <a:cs typeface="+mn-cs"/>
              </a:rPr>
              <a:t> standard and Test Script resources.  Now </a:t>
            </a:r>
            <a:r>
              <a:rPr lang="en-US" sz="1200" u="none" kern="1200" dirty="0" err="1">
                <a:effectLst/>
                <a:latin typeface="+mn-lt"/>
                <a:ea typeface="+mn-ea"/>
                <a:cs typeface="+mn-cs"/>
              </a:rPr>
              <a:t>FHIR</a:t>
            </a:r>
            <a:r>
              <a:rPr lang="en-US" sz="1200" u="none" kern="1200" dirty="0">
                <a:effectLst/>
                <a:latin typeface="+mn-lt"/>
                <a:ea typeface="+mn-ea"/>
                <a:cs typeface="+mn-cs"/>
              </a:rPr>
              <a:t> is a draft standard describing data formats and elements, also known as resources and an application programming interface for exchanging electronic health records (</a:t>
            </a:r>
            <a:r>
              <a:rPr lang="en-US" sz="1200" u="none" kern="1200" dirty="0" err="1">
                <a:effectLst/>
                <a:latin typeface="+mn-lt"/>
                <a:ea typeface="+mn-ea"/>
                <a:cs typeface="+mn-cs"/>
              </a:rPr>
              <a:t>EHRs</a:t>
            </a:r>
            <a:r>
              <a:rPr lang="en-US" sz="1200" u="none" kern="1200" dirty="0">
                <a:effectLst/>
                <a:latin typeface="+mn-lt"/>
                <a:ea typeface="+mn-ea"/>
                <a:cs typeface="+mn-cs"/>
              </a:rPr>
              <a:t>). Now, this standard was created by Health Level 7 (HL7) International, which is a healthcare standards organization.  </a:t>
            </a:r>
            <a:r>
              <a:rPr lang="en-US" sz="1200" u="none" kern="1200" dirty="0" err="1">
                <a:effectLst/>
                <a:latin typeface="+mn-lt"/>
                <a:ea typeface="+mn-ea"/>
                <a:cs typeface="+mn-cs"/>
              </a:rPr>
              <a:t>FHIR</a:t>
            </a:r>
            <a:r>
              <a:rPr lang="en-US" sz="1200" u="none" kern="1200" dirty="0">
                <a:effectLst/>
              </a:rPr>
              <a:t> really provides an alternative to document-centric approaches by directly exposing discrete data elements as services.  For example, basic elements of healthcare like patient admissions, and diagnostic reports and medications, can each be retrieved and manipulated via their own resource URLs. </a:t>
            </a:r>
            <a:endParaRPr lang="en-US" u="none"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14</a:t>
            </a:fld>
            <a:endParaRPr lang="en-US" dirty="0"/>
          </a:p>
        </p:txBody>
      </p:sp>
    </p:spTree>
    <p:extLst>
      <p:ext uri="{BB962C8B-B14F-4D97-AF65-F5344CB8AC3E}">
        <p14:creationId xmlns:p14="http://schemas.microsoft.com/office/powerpoint/2010/main" val="14743699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t>Next our interoperability takeaway for today is all the information captured, whether through </a:t>
            </a:r>
            <a:r>
              <a:rPr lang="en-US" i="0" dirty="0" err="1"/>
              <a:t>CQMs</a:t>
            </a:r>
            <a:r>
              <a:rPr lang="en-US" i="0" dirty="0"/>
              <a:t> or eCQMs, intends to improve quality of care and service.  As we are moving from process to outcomes measures, it requires both tightly linked process measures and interoperable systems that can be shared and that can share data.  </a:t>
            </a:r>
          </a:p>
          <a:p>
            <a:endParaRPr lang="en-US" dirty="0"/>
          </a:p>
          <a:p>
            <a:r>
              <a:rPr lang="en-US" i="0" dirty="0"/>
              <a:t>Thank you.  I am going to turn it back over to Darryl Roberts.</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15</a:t>
            </a:fld>
            <a:endParaRPr lang="en-US" dirty="0"/>
          </a:p>
        </p:txBody>
      </p:sp>
    </p:spTree>
    <p:extLst>
      <p:ext uri="{BB962C8B-B14F-4D97-AF65-F5344CB8AC3E}">
        <p14:creationId xmlns:p14="http://schemas.microsoft.com/office/powerpoint/2010/main" val="2359984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t>We know that process measures are important to explain pieces of the care quality continuum, and that they sometimes act as a proxy for an outcome.  We want stakeholders to know that they are getting the best possible outcomes they can get.  We learned that interoperable systems are a necessity in today’s world, now that we’ve gone well past the paper records of yesteryear that allow us to collect those data and use them to improve quality.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16</a:t>
            </a:fld>
            <a:endParaRPr lang="en-US" dirty="0"/>
          </a:p>
        </p:txBody>
      </p:sp>
    </p:spTree>
    <p:extLst>
      <p:ext uri="{BB962C8B-B14F-4D97-AF65-F5344CB8AC3E}">
        <p14:creationId xmlns:p14="http://schemas.microsoft.com/office/powerpoint/2010/main" val="39353978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898A01-842B-0042-9AB7-55364486B929}" type="slidenum">
              <a:rPr lang="en-US" smtClean="0"/>
              <a:pPr/>
              <a:t>17</a:t>
            </a:fld>
            <a:endParaRPr lang="en-US" dirty="0"/>
          </a:p>
        </p:txBody>
      </p:sp>
    </p:spTree>
    <p:extLst>
      <p:ext uri="{BB962C8B-B14F-4D97-AF65-F5344CB8AC3E}">
        <p14:creationId xmlns:p14="http://schemas.microsoft.com/office/powerpoint/2010/main" val="18729878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898A01-842B-0042-9AB7-55364486B929}" type="slidenum">
              <a:rPr lang="en-US" smtClean="0"/>
              <a:pPr/>
              <a:t>18</a:t>
            </a:fld>
            <a:endParaRPr lang="en-US" dirty="0"/>
          </a:p>
        </p:txBody>
      </p:sp>
    </p:spTree>
    <p:extLst>
      <p:ext uri="{BB962C8B-B14F-4D97-AF65-F5344CB8AC3E}">
        <p14:creationId xmlns:p14="http://schemas.microsoft.com/office/powerpoint/2010/main" val="3543886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19</a:t>
            </a:fld>
            <a:endParaRPr lang="en-US" dirty="0"/>
          </a:p>
        </p:txBody>
      </p:sp>
    </p:spTree>
    <p:extLst>
      <p:ext uri="{BB962C8B-B14F-4D97-AF65-F5344CB8AC3E}">
        <p14:creationId xmlns:p14="http://schemas.microsoft.com/office/powerpoint/2010/main" val="3243859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Today, we will draw on the h</a:t>
            </a:r>
            <a:r>
              <a:rPr lang="en-US" sz="1200" dirty="0"/>
              <a:t>istory of quality measurement to show why and how the healthcare delivery systems and its constituents - payers, providers, patients and consumers - have begun to move from measures of the processes of care to the outcomes.  We will also have a discussion on the influence of interoperability among technology systems on processes, outcomes, and their measurement. </a:t>
            </a:r>
          </a:p>
          <a:p>
            <a:endParaRPr lang="en-US" sz="120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We are going to start with Avedis Donabedian, moving on to the movement from process to outcome measures, the influence of interoperability, and then wrap-up.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a:t>
            </a:fld>
            <a:endParaRPr lang="en-US" dirty="0"/>
          </a:p>
        </p:txBody>
      </p:sp>
    </p:spTree>
    <p:extLst>
      <p:ext uri="{BB962C8B-B14F-4D97-AF65-F5344CB8AC3E}">
        <p14:creationId xmlns:p14="http://schemas.microsoft.com/office/powerpoint/2010/main" val="19566470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u="none" kern="1200" dirty="0">
                <a:effectLst/>
                <a:latin typeface="+mn-lt"/>
                <a:ea typeface="+mn-ea"/>
                <a:cs typeface="+mn-cs"/>
              </a:rPr>
              <a:t>Thank you for presenting Darryl and Barry.  We would like to thank everyone for attending today’s presentation, and with that I wish you a good day.  Thank you and good-bye.</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20</a:t>
            </a:fld>
            <a:endParaRPr lang="en-US" dirty="0"/>
          </a:p>
        </p:txBody>
      </p:sp>
    </p:spTree>
    <p:extLst>
      <p:ext uri="{BB962C8B-B14F-4D97-AF65-F5344CB8AC3E}">
        <p14:creationId xmlns:p14="http://schemas.microsoft.com/office/powerpoint/2010/main" val="3577377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discuss why these measures exist and what we are doing with them. Really, it is about giving the payers, providers, policy makers, consumers and all people that are actually involved, a way to determine if the healthcare that they are receiving and providing is the most effective and meets the efficiency criterion. </a:t>
            </a:r>
          </a:p>
          <a:p>
            <a:endParaRPr lang="en-US" dirty="0"/>
          </a:p>
          <a:p>
            <a:pPr lvl="0"/>
            <a:r>
              <a:rPr lang="en-US" dirty="0"/>
              <a:t>Efficiency is not just cost, but also providing the most effective care for the lowest cost. It is also about making sure the care is safe and consistent with the best evidence available at the time. Evidence changes over time so the quality measures that are affecting the care must also change over time.  The quality measures are measured based on the latest and best evidence.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3</a:t>
            </a:fld>
            <a:endParaRPr lang="en-US" dirty="0"/>
          </a:p>
        </p:txBody>
      </p:sp>
    </p:spTree>
    <p:extLst>
      <p:ext uri="{BB962C8B-B14F-4D97-AF65-F5344CB8AC3E}">
        <p14:creationId xmlns:p14="http://schemas.microsoft.com/office/powerpoint/2010/main" val="4091853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389399"/>
            <a:ext cx="6096000" cy="5869820"/>
          </a:xfrm>
        </p:spPr>
        <p:txBody>
          <a:bodyPr/>
          <a:lstStyle/>
          <a:p>
            <a:r>
              <a:rPr lang="en-US" sz="1200" i="0" kern="1200" dirty="0">
                <a:solidFill>
                  <a:schemeClr val="tx1"/>
                </a:solidFill>
                <a:effectLst/>
                <a:latin typeface="+mn-lt"/>
                <a:ea typeface="+mn-ea"/>
                <a:cs typeface="+mn-cs"/>
              </a:rPr>
              <a:t>So who was Avedis Donabedian? Avedis Donabedian was and continues to be a scientist who has been looking at quality and introduced us back in the 1960’s to the three types of quality measurement. </a:t>
            </a:r>
          </a:p>
          <a:p>
            <a:endParaRPr lang="en-US" sz="1200" i="0" kern="1200" dirty="0">
              <a:solidFill>
                <a:schemeClr val="tx1"/>
              </a:solidFill>
              <a:effectLst/>
              <a:latin typeface="+mn-lt"/>
              <a:ea typeface="+mn-ea"/>
              <a:cs typeface="+mn-cs"/>
            </a:endParaRPr>
          </a:p>
          <a:p>
            <a:pPr lvl="0"/>
            <a:r>
              <a:rPr lang="en-US" dirty="0"/>
              <a:t>The </a:t>
            </a:r>
            <a:r>
              <a:rPr lang="en-US" b="1" dirty="0"/>
              <a:t>structures </a:t>
            </a:r>
            <a:r>
              <a:rPr lang="en-US" dirty="0"/>
              <a:t>here are really the questions about: is there enough?  How easily can we get it or get to it?  Does it work and does it work well?  Do we have the training that we need for it?  Does it take much effort?  Is it really worth the trouble? Those structures can be things as architectural as the shape of an intensive care unit (which we do not have quality measures for, but those are things that influence the quality of care delivered) to things that are a little bit more conceptual, but still structural like the number of nurses available to provide care to an individual. Other questions: Is the physician training adequate to put the physician in front of that patient and provide the best quality of care?  Is the burden for care worth the effort of the quality that we are delivering?  For instance, if you are providing best evidence care and that takes a minute or two to provide that quick bit of care, does it take two or three minutes to document that care?  That is a piece of structure that is important and so there has got to be that thought about burden.</a:t>
            </a:r>
          </a:p>
          <a:p>
            <a:endParaRPr lang="en-US" i="0" dirty="0"/>
          </a:p>
          <a:p>
            <a:r>
              <a:rPr lang="en-US" i="0" dirty="0"/>
              <a:t>And then there are the </a:t>
            </a:r>
            <a:r>
              <a:rPr lang="en-US" b="1" i="0" dirty="0"/>
              <a:t>processes</a:t>
            </a:r>
            <a:r>
              <a:rPr lang="en-US" i="0" dirty="0"/>
              <a:t> which are the measures that we take to give safe and effective care.  </a:t>
            </a:r>
            <a:r>
              <a:rPr lang="en-US" dirty="0"/>
              <a:t>T</a:t>
            </a:r>
            <a:r>
              <a:rPr lang="en-US" i="0" dirty="0"/>
              <a:t>hen there are the </a:t>
            </a:r>
            <a:r>
              <a:rPr lang="en-US" b="1" i="0" dirty="0"/>
              <a:t>outcomes</a:t>
            </a:r>
            <a:r>
              <a:rPr lang="en-US" i="0" dirty="0"/>
              <a:t> which are the ultimate products of care for things like mobility improvements.  It is having a patient who has been provided the best care and the best-shaped, best-staffed intensive care unit (ICU) who has received the right pain management at the right time in the right way, and moves on to a medical surgical or orthopedic unit with a total knee replacement after having an automobile accident.  </a:t>
            </a:r>
          </a:p>
          <a:p>
            <a:endParaRPr lang="en-US" i="0" dirty="0"/>
          </a:p>
          <a:p>
            <a:r>
              <a:rPr lang="en-US" i="0" dirty="0"/>
              <a:t>Those two structures — those structures leading to those processes — should ultimately lead to an outcome where this person is as well off as is possible, which if he has, say, gotten a knee replacement, he should be able to walk reasonably well and have it not impede his quality of life.  If it does impede his quality of life, perhaps that outcome has not been optimized.  What we are driving towards is going to those outcome measures only and assuming that the processes that led to those outcomes were optimal if the outcome is optimal.  We will have some discussion about that as we go forward.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4</a:t>
            </a:fld>
            <a:endParaRPr lang="en-US" dirty="0"/>
          </a:p>
        </p:txBody>
      </p:sp>
    </p:spTree>
    <p:extLst>
      <p:ext uri="{BB962C8B-B14F-4D97-AF65-F5344CB8AC3E}">
        <p14:creationId xmlns:p14="http://schemas.microsoft.com/office/powerpoint/2010/main" val="1839392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0775" y="658813"/>
            <a:ext cx="4616450" cy="3463925"/>
          </a:xfrm>
        </p:spPr>
      </p:sp>
      <p:sp>
        <p:nvSpPr>
          <p:cNvPr id="3" name="Notes Placeholder 2"/>
          <p:cNvSpPr>
            <a:spLocks noGrp="1"/>
          </p:cNvSpPr>
          <p:nvPr>
            <p:ph type="body" idx="1"/>
          </p:nvPr>
        </p:nvSpPr>
        <p:spPr>
          <a:xfrm>
            <a:off x="457200" y="4389399"/>
            <a:ext cx="6172200" cy="7241420"/>
          </a:xfrm>
        </p:spPr>
        <p:txBody>
          <a:bodyPr/>
          <a:lstStyle/>
          <a:p>
            <a:r>
              <a:rPr lang="en-US" dirty="0"/>
              <a:t>These three areas, structure, process and outcome, are not the only areas of healthcare quality.  It is arguable that they are the basis upon which the other areas of measurement have grown.  Those include: </a:t>
            </a:r>
            <a:endParaRPr lang="en-US" strike="sngStrike" dirty="0"/>
          </a:p>
          <a:p>
            <a:endParaRPr lang="en-US" b="1" dirty="0"/>
          </a:p>
          <a:p>
            <a:r>
              <a:rPr lang="en-US" b="1" dirty="0"/>
              <a:t>Efficiency measures </a:t>
            </a:r>
            <a:r>
              <a:rPr lang="en-US" dirty="0"/>
              <a:t>looking at whether we have limited the amount of waste in the system.  Are we ensuring that we are using the right amount of things that should be there?  Are we getting enough of what we need at the point of care?  </a:t>
            </a:r>
          </a:p>
          <a:p>
            <a:endParaRPr lang="en-US" b="1" dirty="0"/>
          </a:p>
          <a:p>
            <a:r>
              <a:rPr lang="en-US" b="1" dirty="0"/>
              <a:t>Access measures</a:t>
            </a:r>
            <a:r>
              <a:rPr lang="en-US" dirty="0"/>
              <a:t>, which report the availability of care (and do not just include whether a person is insured), shows whether a person has actually received access to the necessary care.  Is there a stroke center within a reasonable distance of where this individual had a brain attack?  Are there enough beds in the hospital or at the urgent care center, to ensure that if this individual has an urgent or emergent situation that she will be able to access that care?  </a:t>
            </a:r>
          </a:p>
          <a:p>
            <a:endParaRPr lang="en-US" b="1" dirty="0"/>
          </a:p>
          <a:p>
            <a:r>
              <a:rPr lang="en-US" b="1" dirty="0"/>
              <a:t>Intermediate outcome measures</a:t>
            </a:r>
            <a:r>
              <a:rPr lang="en-US" dirty="0"/>
              <a:t>.  Those are things that should drive to an ultimate outcome for things, like hemoglobin A1c is optimized.  If we have an individual with diabetes who has a hemoglobin A1c that is within range, we may not actually be able to measure the outcome per se of his or her diabetes, but we can measure this proxy intermediate outcome that allows us to optimize that care. </a:t>
            </a:r>
          </a:p>
          <a:p>
            <a:endParaRPr lang="en-US" b="1" dirty="0"/>
          </a:p>
          <a:p>
            <a:r>
              <a:rPr lang="en-US" b="1" dirty="0"/>
              <a:t>Patient and consumer centeredness measures </a:t>
            </a:r>
            <a:r>
              <a:rPr lang="en-US" dirty="0"/>
              <a:t>that we are starting to use more and more — these PROs, the patient-reported outcomes and other experience of care measures.  That is extremely important, because those experience of care measures tell us not only whether a patient is satisfied with the care, but it gives us an idea of whether that person will continue the care regimen as prescribed.  If you have an individual who is very dissatisfied with the care he or she is receiving, then that person is less likely to continue that care even if it is necessary.  For instance, say you have got a person who has got a very low level of glaucoma.  Caught early and it just needs to be monitored once every six months but cannot find an ophthalmologist (or in some states an optometrist) who is providing the care in a way that this individual can engage and understand and know what is going on.  That person, as much as he or she knows that glaucoma can eventually lead to blindness, may not get that care because the quality of that care from his perspective is not centered on him.  </a:t>
            </a:r>
          </a:p>
          <a:p>
            <a:endParaRPr lang="en-US" b="1" dirty="0"/>
          </a:p>
          <a:p>
            <a:r>
              <a:rPr lang="en-US" b="1" dirty="0"/>
              <a:t>Composite measures</a:t>
            </a:r>
            <a:r>
              <a:rPr lang="en-US" dirty="0"/>
              <a:t>.  These are the ones that really address the alignments of care.  Is what we are doing in processes moving us towards a satisfied patient?  Are the processes sufficiently low burden for that individual that he or she is satisfied?  There is also a really important piece that is subsumed under this: the provider burden of care.  This is the fourth Aim we had talked for years about — the Triple Aim — but the fourth Aim that was introduced back in 2014 is around the provider enjoyment of care and getting some value for herself and also making sure that the burden of care is consistent with what she is able to deliver within a shift or a day or a workweek — whatever the care delivery period is.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5</a:t>
            </a:fld>
            <a:endParaRPr lang="en-US" dirty="0"/>
          </a:p>
        </p:txBody>
      </p:sp>
    </p:spTree>
    <p:extLst>
      <p:ext uri="{BB962C8B-B14F-4D97-AF65-F5344CB8AC3E}">
        <p14:creationId xmlns:p14="http://schemas.microsoft.com/office/powerpoint/2010/main" val="2330856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effectLst/>
                <a:latin typeface="+mn-lt"/>
                <a:ea typeface="+mn-ea"/>
                <a:cs typeface="+mn-cs"/>
              </a:rPr>
              <a:t>What we are going to be focusing on is the most common areas: processes and outcomes.  Today there are 1,085 process measures and 573 outcome measures that CMS has documented.  Those measures are the ones that influence the care delivery system most and not all of them incentivized</a:t>
            </a:r>
            <a:r>
              <a:rPr lang="en-US" sz="1200" kern="1200" dirty="0">
                <a:effectLst/>
              </a:rPr>
              <a:t>.  Some of them are reported.  Some of them are there to improve internal quality at the point of care. All of them influence care in some way.  That is why we are going to spend considerably more time focused on those than any of the other six areas including structures.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6</a:t>
            </a:fld>
            <a:endParaRPr lang="en-US" dirty="0"/>
          </a:p>
        </p:txBody>
      </p:sp>
    </p:spTree>
    <p:extLst>
      <p:ext uri="{BB962C8B-B14F-4D97-AF65-F5344CB8AC3E}">
        <p14:creationId xmlns:p14="http://schemas.microsoft.com/office/powerpoint/2010/main" val="1085842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89399"/>
            <a:ext cx="5486400" cy="4345820"/>
          </a:xfrm>
        </p:spPr>
        <p:txBody>
          <a:bodyPr/>
          <a:lstStyle/>
          <a:p>
            <a:r>
              <a:rPr lang="en-US" i="0" dirty="0"/>
              <a:t>To give a little bit of history, long before the Affordable Care Act (ACA) back in 1998, the Institute of Medicine (IOM) which is now the National Academy of Medicine (NAM), had a roundtable and made the determination that what we are doing to improve care cannot succeed unless we undertake major systematic efforts to overhaul care delivery services, educate and train clinicians, and assess and improve quality.  That was a clarion call and many heard that call.  </a:t>
            </a:r>
          </a:p>
          <a:p>
            <a:endParaRPr lang="en-US" i="0" dirty="0"/>
          </a:p>
          <a:p>
            <a:r>
              <a:rPr lang="en-US" i="0" dirty="0"/>
              <a:t>Fortunately, CMS spent some time reviewing those documents and started to make some movement in that direction.  In 2001, we saw a report, Peter </a:t>
            </a:r>
            <a:r>
              <a:rPr lang="en-US" i="0" dirty="0" err="1"/>
              <a:t>Pronovost</a:t>
            </a:r>
            <a:r>
              <a:rPr lang="en-US" i="0" dirty="0"/>
              <a:t> and [Rubin and Dietz] and others, that indicated that providers really prefer these process measures.  The reason they prefer process measures is because they show providers what they can actually do to improve care quality.  Outcomes they argued had multiple other influences.  </a:t>
            </a:r>
          </a:p>
          <a:p>
            <a:endParaRPr lang="en-US" i="0" dirty="0"/>
          </a:p>
          <a:p>
            <a:r>
              <a:rPr lang="en-US" i="0" dirty="0"/>
              <a:t>That was before we really started doing a lot of quality measurement, before the Quality Measures Inventory existed, and there was a lot of discussion around what we ought to measure.  That drove the opening of measurement towards measuring processes, but system failures caused many of the poor outcomes that we see.  A lot of these changes that could drive measurable improvements focus on those systems, going back to that structure piece again.  In 2005, there was discussion about care processes in acute myocardial infarction (AMI) driving improvements in post-discharge outcomes.  Over the first seven years or so of the measurement movement, the focus had really been on looking at the processes that drive care.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7</a:t>
            </a:fld>
            <a:endParaRPr lang="en-US" dirty="0"/>
          </a:p>
        </p:txBody>
      </p:sp>
    </p:spTree>
    <p:extLst>
      <p:ext uri="{BB962C8B-B14F-4D97-AF65-F5344CB8AC3E}">
        <p14:creationId xmlns:p14="http://schemas.microsoft.com/office/powerpoint/2010/main" val="454240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389399"/>
            <a:ext cx="6019800" cy="5031620"/>
          </a:xfrm>
        </p:spPr>
        <p:txBody>
          <a:bodyPr/>
          <a:lstStyle/>
          <a:p>
            <a:r>
              <a:rPr lang="en-US" dirty="0"/>
              <a:t>The Crohn’s &amp; Colitis Foundation (</a:t>
            </a:r>
            <a:r>
              <a:rPr lang="en-US" dirty="0" err="1"/>
              <a:t>CCF</a:t>
            </a:r>
            <a:r>
              <a:rPr lang="en-US" dirty="0"/>
              <a:t>) started to look at doing things that would join processes to outcomes.  They had a relatively homogeneous group of people with bowel disease.  Now, there are those of you out there who are saying that bowel disease is not homogeneous, and it is not, but from a relative perspective and from across the care continuum, it is.  They found that these process and outcome measures combined give providers the ability to figure out what patients need, and to focus on those outcomes.  What that meant is that you could not just measure the process.  You could not just measure whether you were doing it the right way.  You need to measure whether the right way leads to the outcome you are seeking. </a:t>
            </a:r>
          </a:p>
          <a:p>
            <a:endParaRPr lang="en-US" dirty="0"/>
          </a:p>
          <a:p>
            <a:r>
              <a:rPr lang="en-US" sz="1200" kern="1200" dirty="0">
                <a:solidFill>
                  <a:schemeClr val="tx1"/>
                </a:solidFill>
                <a:effectLst/>
                <a:latin typeface="+mn-lt"/>
                <a:ea typeface="+mn-ea"/>
                <a:cs typeface="+mn-cs"/>
              </a:rPr>
              <a:t>Later, the same group of individuals reported that these process and outcome measures, even when they are developed together, may not have any obvious relationships. The processes of care might not actually drive outcomes of care. There is a reason for that.  That really goes back to what Rubin, et. al., had indicated - that processes tell you exactly what you are doing, and there are other things that go into outcomes.  A provider might be doing everything possible to give that best outcome, but the patient might not be doing everything possible to achieve that outcome.  Alternatively, the situation might just be such that the medications are too expensive or the distance to care is too far, which is what is driving some of these other areas of measurement.  One thing that is truly important is the focus on measurement itself.  Sometimes getting out a microscope causes things to change.  </a:t>
            </a:r>
          </a:p>
          <a:p>
            <a:r>
              <a:rPr lang="en-US" sz="1200" kern="1200" dirty="0">
                <a:solidFill>
                  <a:schemeClr val="tx1"/>
                </a:solidFill>
                <a:effectLst/>
                <a:latin typeface="+mn-lt"/>
                <a:ea typeface="+mn-ea"/>
                <a:cs typeface="+mn-cs"/>
              </a:rPr>
              <a:t> </a:t>
            </a:r>
          </a:p>
          <a:p>
            <a:r>
              <a:rPr lang="en-US" dirty="0" err="1"/>
              <a:t>Lindenauer</a:t>
            </a:r>
            <a:r>
              <a:rPr lang="en-US" dirty="0"/>
              <a:t> said that three of four hospitals agree that “public reporting stimulates quality improvement activity at my institution.” </a:t>
            </a:r>
            <a:r>
              <a:rPr lang="en-US" sz="1200" kern="1200" dirty="0">
                <a:solidFill>
                  <a:schemeClr val="tx1"/>
                </a:solidFill>
                <a:effectLst/>
                <a:latin typeface="+mn-lt"/>
                <a:ea typeface="+mn-ea"/>
                <a:cs typeface="+mn-cs"/>
              </a:rPr>
              <a:t>If you start looking around in a hospital, in a healthcare system, in a clinic, inside a physician’s or nurse practitioner’s practice — just the act of looking around will stimulate individuals within those practices to improve what they’re doing, because someone is watching. </a:t>
            </a: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8</a:t>
            </a:fld>
            <a:endParaRPr lang="en-US" dirty="0"/>
          </a:p>
        </p:txBody>
      </p:sp>
    </p:spTree>
    <p:extLst>
      <p:ext uri="{BB962C8B-B14F-4D97-AF65-F5344CB8AC3E}">
        <p14:creationId xmlns:p14="http://schemas.microsoft.com/office/powerpoint/2010/main" val="25541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89399"/>
            <a:ext cx="6248400" cy="4650620"/>
          </a:xfrm>
        </p:spPr>
        <p:txBody>
          <a:bodyPr/>
          <a:lstStyle/>
          <a:p>
            <a:r>
              <a:rPr lang="en-US" i="0" dirty="0"/>
              <a:t>The biggest emphasis on reducing heart failure readmissions was patient perspective.  If we can emphasize that patient experience of care and that patient’s understanding is the knowledge that that patient gets from you, the provider, you the payer, or you the medical assistant (MA) who is the last person that this individual sees before leaving the physician’s practice.  Checking to make sure that not only does she nod her head and say that yes, I get that, but is able to explain what it is she is supposed to do, and why it matters and for how long.  That is huge in driving towards an improved patient outcome. </a:t>
            </a:r>
          </a:p>
          <a:p>
            <a:endParaRPr lang="en-US" i="0" dirty="0"/>
          </a:p>
          <a:p>
            <a:r>
              <a:rPr lang="en-US" sz="1200" i="0" kern="1200" dirty="0">
                <a:solidFill>
                  <a:schemeClr val="tx1"/>
                </a:solidFill>
                <a:effectLst/>
                <a:latin typeface="+mn-lt"/>
                <a:ea typeface="+mn-ea"/>
                <a:cs typeface="+mn-cs"/>
              </a:rPr>
              <a:t>We as clinicians can do a great deal to make sure that our processes are correct</a:t>
            </a:r>
            <a:r>
              <a:rPr lang="en-US" sz="1200" i="0" kern="1200" dirty="0">
                <a:effectLst/>
                <a:latin typeface="+mn-lt"/>
                <a:ea typeface="+mn-ea"/>
                <a:cs typeface="+mn-cs"/>
              </a:rPr>
              <a:t>.  But then, we are not going to win.  Another quote which I thought was great is “we predicted that a time will soon come when it will be hard to believe that measurement of outcomes that matter to patients </a:t>
            </a:r>
            <a:r>
              <a:rPr lang="en-US" sz="1200" i="0" kern="1200" dirty="0">
                <a:solidFill>
                  <a:schemeClr val="tx1"/>
                </a:solidFill>
                <a:effectLst/>
                <a:latin typeface="+mn-lt"/>
                <a:ea typeface="+mn-ea"/>
                <a:cs typeface="+mn-cs"/>
              </a:rPr>
              <a:t>was rare in 2016” - driving forward from the previous statement.  Organizations that measured them each did it in their own way.  We really need collectively to agree on ways to implement and measure outcomes from the patient’s perspective so that we can actually drive improvements in healthcare.  </a:t>
            </a:r>
          </a:p>
          <a:p>
            <a:r>
              <a:rPr lang="en-US" sz="1200" i="0" kern="1200" dirty="0">
                <a:solidFill>
                  <a:schemeClr val="tx1"/>
                </a:solidFill>
                <a:effectLst/>
                <a:latin typeface="+mn-lt"/>
                <a:ea typeface="+mn-ea"/>
                <a:cs typeface="+mn-cs"/>
              </a:rPr>
              <a:t> </a:t>
            </a:r>
          </a:p>
          <a:p>
            <a:r>
              <a:rPr lang="en-US" sz="1200" i="0" kern="1200" dirty="0">
                <a:solidFill>
                  <a:schemeClr val="tx1"/>
                </a:solidFill>
                <a:effectLst/>
                <a:latin typeface="+mn-lt"/>
                <a:ea typeface="+mn-ea"/>
                <a:cs typeface="+mn-cs"/>
              </a:rPr>
              <a:t>Finally, the most common existing process measures addressing care might not be the best measures of things like upper limb surgery given the relative lack of evidence for their use in care improvement. It is anywhere that we can actually measure what the providers do and the outcomes that they have.  When we look at things like there are many of you who are scientists and clinicians who have a deep understanding of science and have seen logic models. You do not start at what resources are available.  You start at what ultimate outcome you want to receive.  You work backwards from that outcome to figure out what resources are necessary.  Instead of having a hammer and turning everything into a nail, you figure out what the wall ought to look like and then determine what you should be using to build that. </a:t>
            </a:r>
            <a:endParaRPr lang="en-US" i="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9</a:t>
            </a:fld>
            <a:endParaRPr lang="en-US" dirty="0"/>
          </a:p>
        </p:txBody>
      </p:sp>
    </p:spTree>
    <p:extLst>
      <p:ext uri="{BB962C8B-B14F-4D97-AF65-F5344CB8AC3E}">
        <p14:creationId xmlns:p14="http://schemas.microsoft.com/office/powerpoint/2010/main" val="27747854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descr="An African American business woman standing with her arms crossed and a team of professionals behind her."/>
          <p:cNvPicPr>
            <a:picLocks noChangeAspect="1" noChangeArrowheads="1"/>
          </p:cNvPicPr>
          <p:nvPr/>
        </p:nvPicPr>
        <p:blipFill>
          <a:blip r:embed="rId2" cstate="print">
            <a:extLst>
              <a:ext uri="{28A0092B-C50C-407E-A947-70E740481C1C}">
                <a14:useLocalDpi xmlns:a14="http://schemas.microsoft.com/office/drawing/2010/main" val="0"/>
              </a:ext>
            </a:extLst>
          </a:blip>
          <a:srcRect l="7001"/>
          <a:stretch>
            <a:fillRect/>
          </a:stretch>
        </p:blipFill>
        <p:spPr bwMode="auto">
          <a:xfrm>
            <a:off x="13819" y="2438400"/>
            <a:ext cx="5243981"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CMS title4">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pic>
        <p:nvPicPr>
          <p:cNvPr id="8" name="Picture 7" descr="A group of children standing with their school supplies in hand."/>
          <p:cNvPicPr>
            <a:picLocks noChangeAspect="1"/>
          </p:cNvPicPr>
          <p:nvPr/>
        </p:nvPicPr>
        <p:blipFill>
          <a:blip r:embed="rId2" cstate="print">
            <a:extLst>
              <a:ext uri="{28A0092B-C50C-407E-A947-70E740481C1C}">
                <a14:useLocalDpi xmlns:a14="http://schemas.microsoft.com/office/drawing/2010/main" val="0"/>
              </a:ext>
            </a:extLst>
          </a:blip>
          <a:srcRect l="5688"/>
          <a:stretch>
            <a:fillRect/>
          </a:stretch>
        </p:blipFill>
        <p:spPr>
          <a:xfrm>
            <a:off x="14600" y="2963450"/>
            <a:ext cx="5295431" cy="3891090"/>
          </a:xfrm>
          <a:prstGeom prst="rect">
            <a:avLst/>
          </a:prstGeom>
          <a:effectLst/>
        </p:spPr>
      </p:pic>
      <p:sp>
        <p:nvSpPr>
          <p:cNvPr id="14"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7" name="Text Placeholder 2"/>
          <p:cNvSpPr>
            <a:spLocks noGrp="1"/>
          </p:cNvSpPr>
          <p:nvPr>
            <p:ph type="body" sz="quarter" idx="11" hasCustomPrompt="1"/>
          </p:nvPr>
        </p:nvSpPr>
        <p:spPr>
          <a:xfrm>
            <a:off x="5562600" y="41910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9" name="Picture 8"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0" name="TextBox 9"/>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194208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4_CMS title1">
    <p:bg>
      <p:bgPr>
        <a:solidFill>
          <a:schemeClr val="bg1"/>
        </a:solidFill>
        <a:effectLst/>
      </p:bgPr>
    </p:bg>
    <p:spTree>
      <p:nvGrpSpPr>
        <p:cNvPr id="1" name=""/>
        <p:cNvGrpSpPr/>
        <p:nvPr/>
      </p:nvGrpSpPr>
      <p:grpSpPr>
        <a:xfrm>
          <a:off x="0" y="0"/>
          <a:ext cx="0" cy="0"/>
          <a:chOff x="0" y="0"/>
          <a:chExt cx="0" cy="0"/>
        </a:xfrm>
      </p:grpSpPr>
      <p:pic>
        <p:nvPicPr>
          <p:cNvPr id="7" name="Picture 3" descr="An active adult couple riding bicycles in a park."/>
          <p:cNvPicPr>
            <a:picLocks noChangeAspect="1" noChangeArrowheads="1"/>
          </p:cNvPicPr>
          <p:nvPr/>
        </p:nvPicPr>
        <p:blipFill>
          <a:blip r:embed="rId2" cstate="print"/>
          <a:stretch>
            <a:fillRect/>
          </a:stretch>
        </p:blipFill>
        <p:spPr bwMode="auto">
          <a:xfrm>
            <a:off x="697" y="2438400"/>
            <a:ext cx="6629401"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10200" y="3048000"/>
            <a:ext cx="35052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410200" y="4267200"/>
            <a:ext cx="35052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MS title2">
    <p:bg>
      <p:bgPr>
        <a:solidFill>
          <a:schemeClr val="bg1"/>
        </a:solidFill>
        <a:effectLst/>
      </p:bgPr>
    </p:bg>
    <p:spTree>
      <p:nvGrpSpPr>
        <p:cNvPr id="1" name=""/>
        <p:cNvGrpSpPr/>
        <p:nvPr/>
      </p:nvGrpSpPr>
      <p:grpSpPr>
        <a:xfrm>
          <a:off x="0" y="0"/>
          <a:ext cx="0" cy="0"/>
          <a:chOff x="0" y="0"/>
          <a:chExt cx="0" cy="0"/>
        </a:xfrm>
      </p:grpSpPr>
      <p:pic>
        <p:nvPicPr>
          <p:cNvPr id="8" name="Picture 2" descr="A group of physicians reviewing x-rays."/>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2438400"/>
            <a:ext cx="4639734"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7" name="Text Placeholder 2"/>
          <p:cNvSpPr>
            <a:spLocks noGrp="1"/>
          </p:cNvSpPr>
          <p:nvPr>
            <p:ph type="body" sz="quarter" idx="10" hasCustomPrompt="1"/>
          </p:nvPr>
        </p:nvSpPr>
        <p:spPr>
          <a:xfrm>
            <a:off x="4953000" y="3048000"/>
            <a:ext cx="3733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4953000" y="4191000"/>
            <a:ext cx="3733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a:p>
            <a:pPr algn="l"/>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6645171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4" descr="The Centers for Medicare and Medicaid logo."/>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pic>
        <p:nvPicPr>
          <p:cNvPr id="6" name="Picture 5" descr="A group of seniors playing cards in a sunroom, sitting in wicker furnitur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 y="2514600"/>
            <a:ext cx="5615940" cy="4343400"/>
          </a:xfrm>
          <a:prstGeom prst="rect">
            <a:avLst/>
          </a:prstGeom>
          <a:ln>
            <a:noFill/>
          </a:ln>
        </p:spPr>
      </p:pic>
      <p:sp>
        <p:nvSpPr>
          <p:cNvPr id="7" name="Title 8"/>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10"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1" name="Text Placeholder 2"/>
          <p:cNvSpPr>
            <a:spLocks noGrp="1"/>
          </p:cNvSpPr>
          <p:nvPr>
            <p:ph type="body" sz="quarter" idx="11" hasCustomPrompt="1"/>
          </p:nvPr>
        </p:nvSpPr>
        <p:spPr>
          <a:xfrm>
            <a:off x="5943600" y="42672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a:p>
            <a:pPr algn="l"/>
            <a:r>
              <a:rPr lang="en-US" sz="2400" b="0" i="1" dirty="0">
                <a:solidFill>
                  <a:srgbClr val="084A9C"/>
                </a:solidFill>
              </a:rPr>
              <a:t>Date</a:t>
            </a:r>
            <a:endParaRPr lang="en-US" sz="2800" b="0" i="1" dirty="0">
              <a:solidFill>
                <a:srgbClr val="084A9C"/>
              </a:solidFill>
            </a:endParaRPr>
          </a:p>
        </p:txBody>
      </p:sp>
    </p:spTree>
    <p:extLst>
      <p:ext uri="{BB962C8B-B14F-4D97-AF65-F5344CB8AC3E}">
        <p14:creationId xmlns:p14="http://schemas.microsoft.com/office/powerpoint/2010/main" val="1384189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1_CMS title1">
    <p:bg>
      <p:bgPr>
        <a:solidFill>
          <a:schemeClr val="bg1"/>
        </a:solidFill>
        <a:effectLst/>
      </p:bgPr>
    </p:bg>
    <p:spTree>
      <p:nvGrpSpPr>
        <p:cNvPr id="1" name=""/>
        <p:cNvGrpSpPr/>
        <p:nvPr/>
      </p:nvGrpSpPr>
      <p:grpSpPr>
        <a:xfrm>
          <a:off x="0" y="0"/>
          <a:ext cx="0" cy="0"/>
          <a:chOff x="0" y="0"/>
          <a:chExt cx="0" cy="0"/>
        </a:xfrm>
      </p:grpSpPr>
      <p:pic>
        <p:nvPicPr>
          <p:cNvPr id="7" name="Picture 3" descr="A collage of photos. These photos are health professionals giving care to patients.&#10;"/>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b="2107"/>
          <a:stretch/>
        </p:blipFill>
        <p:spPr bwMode="auto">
          <a:xfrm>
            <a:off x="-8417" y="2438400"/>
            <a:ext cx="5647217"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5770262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CMS title3">
    <p:bg>
      <p:bgPr>
        <a:solidFill>
          <a:schemeClr val="bg1"/>
        </a:solidFill>
        <a:effectLst/>
      </p:bgPr>
    </p:bg>
    <p:spTree>
      <p:nvGrpSpPr>
        <p:cNvPr id="1" name=""/>
        <p:cNvGrpSpPr/>
        <p:nvPr/>
      </p:nvGrpSpPr>
      <p:grpSpPr>
        <a:xfrm>
          <a:off x="0" y="0"/>
          <a:ext cx="0" cy="0"/>
          <a:chOff x="0" y="0"/>
          <a:chExt cx="0" cy="0"/>
        </a:xfrm>
      </p:grpSpPr>
      <p:pic>
        <p:nvPicPr>
          <p:cNvPr id="7" name="Picture 6" descr="A graphical design of 1's and 0's to represent technology."/>
          <p:cNvPicPr>
            <a:picLocks noChangeAspect="1"/>
          </p:cNvPicPr>
          <p:nvPr/>
        </p:nvPicPr>
        <p:blipFill rotWithShape="1">
          <a:blip r:embed="rId2" cstate="screen">
            <a:extLst>
              <a:ext uri="{28A0092B-C50C-407E-A947-70E740481C1C}">
                <a14:useLocalDpi xmlns:a14="http://schemas.microsoft.com/office/drawing/2010/main"/>
              </a:ext>
            </a:extLst>
          </a:blip>
          <a:srcRect l="-30564" t="-2980"/>
          <a:stretch/>
        </p:blipFill>
        <p:spPr>
          <a:xfrm>
            <a:off x="-1600200" y="2362200"/>
            <a:ext cx="6807107" cy="4477935"/>
          </a:xfrm>
          <a:prstGeom prst="rect">
            <a:avLst/>
          </a:prstGeom>
          <a:ln>
            <a:solidFill>
              <a:schemeClr val="tx1">
                <a:alpha val="77000"/>
              </a:schemeClr>
            </a:solidFill>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102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410200" y="41910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107212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CMS title5">
    <p:bg>
      <p:bgPr>
        <a:solidFill>
          <a:schemeClr val="bg1"/>
        </a:solidFill>
        <a:effectLst/>
      </p:bgPr>
    </p:bg>
    <p:spTree>
      <p:nvGrpSpPr>
        <p:cNvPr id="1" name=""/>
        <p:cNvGrpSpPr/>
        <p:nvPr/>
      </p:nvGrpSpPr>
      <p:grpSpPr>
        <a:xfrm>
          <a:off x="0" y="0"/>
          <a:ext cx="0" cy="0"/>
          <a:chOff x="0" y="0"/>
          <a:chExt cx="0" cy="0"/>
        </a:xfrm>
      </p:grpSpPr>
      <p:pic>
        <p:nvPicPr>
          <p:cNvPr id="7" name="Picture 6" descr="This is an image of a pill bottle on it's side with the lid off and a few of the pills lying on the table in front of it."/>
          <p:cNvPicPr>
            <a:picLocks noChangeAspect="1"/>
          </p:cNvPicPr>
          <p:nvPr/>
        </p:nvPicPr>
        <p:blipFill rotWithShape="1">
          <a:blip r:embed="rId2" cstate="screen">
            <a:extLst>
              <a:ext uri="{28A0092B-C50C-407E-A947-70E740481C1C}">
                <a14:useLocalDpi xmlns:a14="http://schemas.microsoft.com/office/drawing/2010/main"/>
              </a:ext>
            </a:extLst>
          </a:blip>
          <a:srcRect l="-967" t="1177" r="-182" b="3456"/>
          <a:stretch/>
        </p:blipFill>
        <p:spPr>
          <a:xfrm>
            <a:off x="-76201" y="2286000"/>
            <a:ext cx="5614737" cy="4572000"/>
          </a:xfrm>
          <a:prstGeom prst="rect">
            <a:avLst/>
          </a:prstGeom>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5626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562600" y="4191000"/>
            <a:ext cx="32766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a:p>
            <a:pPr algn="l"/>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538544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76200" y="-28738"/>
            <a:ext cx="9244148" cy="1447800"/>
          </a:xfrm>
        </p:spPr>
        <p:txBody>
          <a:bodyPr/>
          <a:lstStyle/>
          <a:p>
            <a:r>
              <a:rPr lang="en-US" dirty="0"/>
              <a:t>Click to edit Master title style</a:t>
            </a:r>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descr="The Centers for Medicare and Medicaid logo."/>
          <p:cNvPicPr>
            <a:picLocks noChangeAspect="1"/>
          </p:cNvPicPr>
          <p:nvPr userDrawn="1"/>
        </p:nvPicPr>
        <p:blipFill>
          <a:blip r:embed="rId2" cstate="print"/>
          <a:stretch>
            <a:fillRect/>
          </a:stretch>
        </p:blipFill>
        <p:spPr>
          <a:xfrm>
            <a:off x="76200" y="2550068"/>
            <a:ext cx="8915400" cy="3088732"/>
          </a:xfrm>
          <a:prstGeom prst="rect">
            <a:avLst/>
          </a:prstGeom>
        </p:spPr>
      </p:pic>
      <p:sp>
        <p:nvSpPr>
          <p:cNvPr id="14" name="Text Placeholder 2"/>
          <p:cNvSpPr>
            <a:spLocks noGrp="1"/>
          </p:cNvSpPr>
          <p:nvPr>
            <p:ph type="body" sz="quarter" idx="10" hasCustomPrompt="1"/>
          </p:nvPr>
        </p:nvSpPr>
        <p:spPr>
          <a:xfrm>
            <a:off x="304800" y="2819400"/>
            <a:ext cx="8534400" cy="17526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5" name="Text Placeholder 2"/>
          <p:cNvSpPr>
            <a:spLocks noGrp="1"/>
          </p:cNvSpPr>
          <p:nvPr>
            <p:ph type="body" sz="quarter" idx="11" hasCustomPrompt="1"/>
          </p:nvPr>
        </p:nvSpPr>
        <p:spPr>
          <a:xfrm>
            <a:off x="304800" y="4724400"/>
            <a:ext cx="85344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Tree>
    <p:extLst>
      <p:ext uri="{BB962C8B-B14F-4D97-AF65-F5344CB8AC3E}">
        <p14:creationId xmlns:p14="http://schemas.microsoft.com/office/powerpoint/2010/main" val="32647129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7" name="Text Placeholder 2"/>
          <p:cNvSpPr>
            <a:spLocks noGrp="1"/>
          </p:cNvSpPr>
          <p:nvPr>
            <p:ph type="body" sz="quarter" idx="10" hasCustomPrompt="1"/>
          </p:nvPr>
        </p:nvSpPr>
        <p:spPr>
          <a:xfrm>
            <a:off x="49530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1" name="Text Placeholder 2"/>
          <p:cNvSpPr>
            <a:spLocks noGrp="1"/>
          </p:cNvSpPr>
          <p:nvPr>
            <p:ph type="body" sz="quarter" idx="11" hasCustomPrompt="1"/>
          </p:nvPr>
        </p:nvSpPr>
        <p:spPr>
          <a:xfrm>
            <a:off x="4953000" y="41910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9" name="Picture 8" descr="The Centers for Medicare and Medicaid logo."/>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2903627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6"/>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pPr/>
              <a:t>‹#›</a:t>
            </a:fld>
            <a:endParaRPr lang="en-US" dirty="0"/>
          </a:p>
        </p:txBody>
      </p:sp>
    </p:spTree>
    <p:extLst>
      <p:ext uri="{BB962C8B-B14F-4D97-AF65-F5344CB8AC3E}">
        <p14:creationId xmlns:p14="http://schemas.microsoft.com/office/powerpoint/2010/main" val="1890844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0_CMS title1">
    <p:bg>
      <p:bgPr>
        <a:solidFill>
          <a:schemeClr val="bg1"/>
        </a:solidFill>
        <a:effectLst/>
      </p:bgPr>
    </p:bg>
    <p:spTree>
      <p:nvGrpSpPr>
        <p:cNvPr id="1" name=""/>
        <p:cNvGrpSpPr/>
        <p:nvPr/>
      </p:nvGrpSpPr>
      <p:grpSpPr>
        <a:xfrm>
          <a:off x="0" y="0"/>
          <a:ext cx="0" cy="0"/>
          <a:chOff x="0" y="0"/>
          <a:chExt cx="0" cy="0"/>
        </a:xfrm>
      </p:grpSpPr>
      <p:pic>
        <p:nvPicPr>
          <p:cNvPr id="7" name="Picture 3" descr="A woman standing in a meeting with her arms crossed with a team of professionals in the background at a table.&#10;"/>
          <p:cNvPicPr>
            <a:picLocks noChangeAspect="1" noChangeArrowheads="1"/>
          </p:cNvPicPr>
          <p:nvPr/>
        </p:nvPicPr>
        <p:blipFill>
          <a:blip r:embed="rId2" cstate="print"/>
          <a:stretch>
            <a:fillRect/>
          </a:stretch>
        </p:blipFill>
        <p:spPr bwMode="auto">
          <a:xfrm>
            <a:off x="0" y="2438400"/>
            <a:ext cx="3673984"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4191000" y="3048000"/>
            <a:ext cx="47244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4191000" y="4267200"/>
            <a:ext cx="47244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
        <p:nvSpPr>
          <p:cNvPr id="4" name="Slide Number Placeholder 6"/>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pPr/>
              <a:t>‹#›</a:t>
            </a:fld>
            <a:endParaRPr lang="en-US" dirty="0"/>
          </a:p>
        </p:txBody>
      </p:sp>
    </p:spTree>
    <p:extLst>
      <p:ext uri="{BB962C8B-B14F-4D97-AF65-F5344CB8AC3E}">
        <p14:creationId xmlns:p14="http://schemas.microsoft.com/office/powerpoint/2010/main" val="74773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1_CMS title1">
    <p:bg>
      <p:bgPr>
        <a:solidFill>
          <a:schemeClr val="bg1"/>
        </a:solidFill>
        <a:effectLst/>
      </p:bgPr>
    </p:bg>
    <p:spTree>
      <p:nvGrpSpPr>
        <p:cNvPr id="1" name=""/>
        <p:cNvGrpSpPr/>
        <p:nvPr/>
      </p:nvGrpSpPr>
      <p:grpSpPr>
        <a:xfrm>
          <a:off x="0" y="0"/>
          <a:ext cx="0" cy="0"/>
          <a:chOff x="0" y="0"/>
          <a:chExt cx="0" cy="0"/>
        </a:xfrm>
      </p:grpSpPr>
      <p:pic>
        <p:nvPicPr>
          <p:cNvPr id="7" name="Picture 3" descr="Two professional women at a laptop computer."/>
          <p:cNvPicPr>
            <a:picLocks noChangeAspect="1" noChangeArrowheads="1"/>
          </p:cNvPicPr>
          <p:nvPr/>
        </p:nvPicPr>
        <p:blipFill>
          <a:blip r:embed="rId2" cstate="print"/>
          <a:srcRect l="7702" r="6739"/>
          <a:stretch>
            <a:fillRect/>
          </a:stretch>
        </p:blipFill>
        <p:spPr bwMode="auto">
          <a:xfrm>
            <a:off x="3785960" y="2514600"/>
            <a:ext cx="5358040" cy="43434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228600" y="3048000"/>
            <a:ext cx="3352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304800" y="42672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28600"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2_CMS title1">
    <p:bg>
      <p:bgPr>
        <a:solidFill>
          <a:schemeClr val="bg1"/>
        </a:solidFill>
        <a:effectLst/>
      </p:bgPr>
    </p:bg>
    <p:spTree>
      <p:nvGrpSpPr>
        <p:cNvPr id="1" name=""/>
        <p:cNvGrpSpPr/>
        <p:nvPr/>
      </p:nvGrpSpPr>
      <p:grpSpPr>
        <a:xfrm>
          <a:off x="0" y="0"/>
          <a:ext cx="0" cy="0"/>
          <a:chOff x="0" y="0"/>
          <a:chExt cx="0" cy="0"/>
        </a:xfrm>
      </p:grpSpPr>
      <p:pic>
        <p:nvPicPr>
          <p:cNvPr id="7" name="Picture 3" descr="A group of professional men and women discussing the documents they are holding."/>
          <p:cNvPicPr>
            <a:picLocks noChangeAspect="1" noChangeArrowheads="1"/>
          </p:cNvPicPr>
          <p:nvPr/>
        </p:nvPicPr>
        <p:blipFill>
          <a:blip r:embed="rId2" cstate="print"/>
          <a:srcRect l="6069"/>
          <a:stretch>
            <a:fillRect/>
          </a:stretch>
        </p:blipFill>
        <p:spPr bwMode="auto">
          <a:xfrm>
            <a:off x="-34899" y="2438401"/>
            <a:ext cx="5354484"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86400" y="3048000"/>
            <a:ext cx="3352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562600" y="42672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9_CMS title1">
    <p:bg>
      <p:bgPr>
        <a:solidFill>
          <a:schemeClr val="bg1"/>
        </a:solidFill>
        <a:effectLst/>
      </p:bgPr>
    </p:bg>
    <p:spTree>
      <p:nvGrpSpPr>
        <p:cNvPr id="1" name=""/>
        <p:cNvGrpSpPr/>
        <p:nvPr/>
      </p:nvGrpSpPr>
      <p:grpSpPr>
        <a:xfrm>
          <a:off x="0" y="0"/>
          <a:ext cx="0" cy="0"/>
          <a:chOff x="0" y="0"/>
          <a:chExt cx="0" cy="0"/>
        </a:xfrm>
      </p:grpSpPr>
      <p:pic>
        <p:nvPicPr>
          <p:cNvPr id="7" name="Picture 3" descr="A team of professionals standing in a group."/>
          <p:cNvPicPr>
            <a:picLocks noChangeAspect="1" noChangeArrowheads="1"/>
          </p:cNvPicPr>
          <p:nvPr/>
        </p:nvPicPr>
        <p:blipFill>
          <a:blip r:embed="rId2" cstate="print"/>
          <a:srcRect l="7031" r="4688"/>
          <a:stretch>
            <a:fillRect/>
          </a:stretch>
        </p:blipFill>
        <p:spPr bwMode="auto">
          <a:xfrm>
            <a:off x="1055" y="2514600"/>
            <a:ext cx="5753840" cy="43434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2400"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6_CMS title1">
    <p:bg>
      <p:bgPr>
        <a:solidFill>
          <a:schemeClr val="bg1"/>
        </a:solidFill>
        <a:effectLst/>
      </p:bgPr>
    </p:bg>
    <p:spTree>
      <p:nvGrpSpPr>
        <p:cNvPr id="1" name=""/>
        <p:cNvGrpSpPr/>
        <p:nvPr/>
      </p:nvGrpSpPr>
      <p:grpSpPr>
        <a:xfrm>
          <a:off x="0" y="0"/>
          <a:ext cx="0" cy="0"/>
          <a:chOff x="0" y="0"/>
          <a:chExt cx="0" cy="0"/>
        </a:xfrm>
      </p:grpSpPr>
      <p:pic>
        <p:nvPicPr>
          <p:cNvPr id="7" name="Picture 3" descr="A multi-cultural family standing against a white background. The family has two children, a mom and a dad."/>
          <p:cNvPicPr>
            <a:picLocks noChangeAspect="1" noChangeArrowheads="1"/>
          </p:cNvPicPr>
          <p:nvPr/>
        </p:nvPicPr>
        <p:blipFill>
          <a:blip r:embed="rId2" cstate="print"/>
          <a:srcRect l="16406" r="24141" b="1553"/>
          <a:stretch>
            <a:fillRect/>
          </a:stretch>
        </p:blipFill>
        <p:spPr bwMode="auto">
          <a:xfrm>
            <a:off x="5463038" y="2286000"/>
            <a:ext cx="3661776" cy="4576042"/>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381000" y="3048000"/>
            <a:ext cx="4876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381000" y="4267200"/>
            <a:ext cx="4876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8_CMS title1">
    <p:bg>
      <p:bgPr>
        <a:solidFill>
          <a:schemeClr val="bg1"/>
        </a:solidFill>
        <a:effectLst/>
      </p:bgPr>
    </p:bg>
    <p:spTree>
      <p:nvGrpSpPr>
        <p:cNvPr id="1" name=""/>
        <p:cNvGrpSpPr/>
        <p:nvPr/>
      </p:nvGrpSpPr>
      <p:grpSpPr>
        <a:xfrm>
          <a:off x="0" y="0"/>
          <a:ext cx="0" cy="0"/>
          <a:chOff x="0" y="0"/>
          <a:chExt cx="0" cy="0"/>
        </a:xfrm>
      </p:grpSpPr>
      <p:pic>
        <p:nvPicPr>
          <p:cNvPr id="7" name="Picture 3" descr="A young woman dressed casually with a backpack on, walking in a park."/>
          <p:cNvPicPr>
            <a:picLocks noChangeAspect="1" noChangeArrowheads="1"/>
          </p:cNvPicPr>
          <p:nvPr/>
        </p:nvPicPr>
        <p:blipFill>
          <a:blip r:embed="rId2" cstate="print"/>
          <a:srcRect l="39844" r="4687"/>
          <a:stretch>
            <a:fillRect/>
          </a:stretch>
        </p:blipFill>
        <p:spPr bwMode="auto">
          <a:xfrm>
            <a:off x="0" y="2280607"/>
            <a:ext cx="3810000" cy="4577393"/>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4343400" y="3048000"/>
            <a:ext cx="42672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4343400" y="4267200"/>
            <a:ext cx="42672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7_CMS title1">
    <p:bg>
      <p:bgPr>
        <a:solidFill>
          <a:schemeClr val="bg1"/>
        </a:solidFill>
        <a:effectLst/>
      </p:bgPr>
    </p:bg>
    <p:spTree>
      <p:nvGrpSpPr>
        <p:cNvPr id="1" name=""/>
        <p:cNvGrpSpPr/>
        <p:nvPr/>
      </p:nvGrpSpPr>
      <p:grpSpPr>
        <a:xfrm>
          <a:off x="0" y="0"/>
          <a:ext cx="0" cy="0"/>
          <a:chOff x="0" y="0"/>
          <a:chExt cx="0" cy="0"/>
        </a:xfrm>
      </p:grpSpPr>
      <p:pic>
        <p:nvPicPr>
          <p:cNvPr id="7" name="Picture 3" descr="A team of professionals standing in a group."/>
          <p:cNvPicPr>
            <a:picLocks noChangeAspect="1" noChangeArrowheads="1"/>
          </p:cNvPicPr>
          <p:nvPr/>
        </p:nvPicPr>
        <p:blipFill>
          <a:blip r:embed="rId2" cstate="print"/>
          <a:srcRect l="14062" r="7031"/>
          <a:stretch>
            <a:fillRect/>
          </a:stretch>
        </p:blipFill>
        <p:spPr bwMode="auto">
          <a:xfrm>
            <a:off x="3910920" y="2438401"/>
            <a:ext cx="5233080" cy="4419600"/>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304800" y="3048000"/>
            <a:ext cx="32766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304800" y="4267200"/>
            <a:ext cx="32766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5_CMS title1">
    <p:bg>
      <p:bgPr>
        <a:solidFill>
          <a:schemeClr val="bg1"/>
        </a:solidFill>
        <a:effectLst/>
      </p:bgPr>
    </p:bg>
    <p:spTree>
      <p:nvGrpSpPr>
        <p:cNvPr id="1" name=""/>
        <p:cNvGrpSpPr/>
        <p:nvPr/>
      </p:nvGrpSpPr>
      <p:grpSpPr>
        <a:xfrm>
          <a:off x="0" y="0"/>
          <a:ext cx="0" cy="0"/>
          <a:chOff x="0" y="0"/>
          <a:chExt cx="0" cy="0"/>
        </a:xfrm>
      </p:grpSpPr>
      <p:pic>
        <p:nvPicPr>
          <p:cNvPr id="7" name="Picture 3" descr="A young woman helping a child at a computer."/>
          <p:cNvPicPr>
            <a:picLocks noChangeAspect="1" noChangeArrowheads="1"/>
          </p:cNvPicPr>
          <p:nvPr/>
        </p:nvPicPr>
        <p:blipFill>
          <a:blip r:embed="rId2" cstate="print"/>
          <a:srcRect l="9375" r="14062" b="3517"/>
          <a:stretch>
            <a:fillRect/>
          </a:stretch>
        </p:blipFill>
        <p:spPr bwMode="auto">
          <a:xfrm>
            <a:off x="16432" y="2514600"/>
            <a:ext cx="5165168" cy="4337683"/>
          </a:xfrm>
          <a:prstGeom prst="rect">
            <a:avLst/>
          </a:prstGeom>
          <a:noFill/>
          <a:ln w="9525">
            <a:noFill/>
            <a:miter lim="800000"/>
            <a:headEnd/>
            <a:tailEnd/>
          </a:ln>
          <a:effectLst/>
          <a:scene3d>
            <a:camera prst="orthographicFront">
              <a:rot lat="0" lon="10800000" rev="0"/>
            </a:camera>
            <a:lightRig rig="threePt" dir="t"/>
          </a:scene3d>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486400" y="3048000"/>
            <a:ext cx="34290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486400" y="4267200"/>
            <a:ext cx="34290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descr="The Centers for Medicare and Medicaid logo."/>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7177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dirty="0"/>
              <a:t>Click to edit Master title style</a:t>
            </a:r>
          </a:p>
        </p:txBody>
      </p:sp>
      <p:sp>
        <p:nvSpPr>
          <p:cNvPr id="7" name="Slide Number Placeholder 6"/>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5" r:id="rId1"/>
    <p:sldLayoutId id="2147483813" r:id="rId2"/>
    <p:sldLayoutId id="2147483814" r:id="rId3"/>
    <p:sldLayoutId id="2147483815" r:id="rId4"/>
    <p:sldLayoutId id="2147483812" r:id="rId5"/>
    <p:sldLayoutId id="2147483809" r:id="rId6"/>
    <p:sldLayoutId id="2147483811" r:id="rId7"/>
    <p:sldLayoutId id="2147483810" r:id="rId8"/>
    <p:sldLayoutId id="2147483808" r:id="rId9"/>
    <p:sldLayoutId id="2147483801" r:id="rId10"/>
    <p:sldLayoutId id="2147483807" r:id="rId11"/>
    <p:sldLayoutId id="2147483798" r:id="rId12"/>
    <p:sldLayoutId id="2147483797" r:id="rId13"/>
    <p:sldLayoutId id="2147483794" r:id="rId14"/>
    <p:sldLayoutId id="2147483799" r:id="rId15"/>
    <p:sldLayoutId id="2147483802" r:id="rId16"/>
    <p:sldLayoutId id="2147483806" r:id="rId17"/>
    <p:sldLayoutId id="2147483803" r:id="rId18"/>
    <p:sldLayoutId id="2147483804" r:id="rId19"/>
    <p:sldLayoutId id="2147483805" r:id="rId20"/>
  </p:sldLayoutIdLst>
  <p:hf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0" y="2514600"/>
            <a:ext cx="5410200" cy="4343400"/>
          </a:xfrm>
          <a:solidFill>
            <a:schemeClr val="bg1"/>
          </a:solidFill>
          <a:effectLst/>
        </p:spPr>
        <p:txBody>
          <a:bodyPr anchor="ctr">
            <a:normAutofit/>
          </a:bodyPr>
          <a:lstStyle/>
          <a:p>
            <a:pPr>
              <a:spcBef>
                <a:spcPts val="0"/>
              </a:spcBef>
            </a:pPr>
            <a:r>
              <a:rPr lang="en-US" i="0" dirty="0">
                <a:latin typeface="+mj-lt"/>
              </a:rPr>
              <a:t>Darryl W. Roberts PhD, MS, RN, FHIMSS</a:t>
            </a:r>
          </a:p>
          <a:p>
            <a:pPr lvl="1">
              <a:spcBef>
                <a:spcPts val="0"/>
              </a:spcBef>
            </a:pPr>
            <a:r>
              <a:rPr lang="en-US" sz="2000" i="0" dirty="0">
                <a:solidFill>
                  <a:srgbClr val="084A9C"/>
                </a:solidFill>
                <a:latin typeface="+mj-lt"/>
              </a:rPr>
              <a:t>Healthcare Quality Research Leader</a:t>
            </a:r>
          </a:p>
          <a:p>
            <a:endParaRPr lang="en-US" sz="1000" i="0" dirty="0">
              <a:latin typeface="+mj-lt"/>
            </a:endParaRPr>
          </a:p>
          <a:p>
            <a:pPr>
              <a:spcBef>
                <a:spcPts val="0"/>
              </a:spcBef>
            </a:pPr>
            <a:r>
              <a:rPr lang="en-US" i="0" dirty="0">
                <a:latin typeface="+mj-lt"/>
              </a:rPr>
              <a:t>Barry I. Dickman, MHSA</a:t>
            </a:r>
          </a:p>
          <a:p>
            <a:pPr lvl="1">
              <a:spcBef>
                <a:spcPts val="0"/>
              </a:spcBef>
            </a:pPr>
            <a:r>
              <a:rPr lang="en-US" sz="2000" i="0" dirty="0">
                <a:solidFill>
                  <a:srgbClr val="084A9C"/>
                </a:solidFill>
                <a:latin typeface="+mj-lt"/>
              </a:rPr>
              <a:t>Program Manager Health IT &amp; Analytics </a:t>
            </a:r>
          </a:p>
          <a:p>
            <a:endParaRPr lang="en-US" sz="1000" i="0" dirty="0">
              <a:latin typeface="+mj-lt"/>
            </a:endParaRPr>
          </a:p>
          <a:p>
            <a:pPr marL="457200" lvl="1" indent="0">
              <a:buNone/>
            </a:pPr>
            <a:endParaRPr lang="en-US" dirty="0">
              <a:solidFill>
                <a:srgbClr val="084A9C"/>
              </a:solidFill>
              <a:latin typeface="+mj-lt"/>
            </a:endParaRPr>
          </a:p>
          <a:p>
            <a:pPr marL="457200" lvl="1" indent="0">
              <a:buNone/>
            </a:pPr>
            <a:r>
              <a:rPr lang="en-US" dirty="0">
                <a:solidFill>
                  <a:srgbClr val="084A9C"/>
                </a:solidFill>
                <a:latin typeface="+mj-lt"/>
              </a:rPr>
              <a:t>Battelle</a:t>
            </a:r>
          </a:p>
          <a:p>
            <a:pPr marL="457200" lvl="1" indent="0">
              <a:buNone/>
            </a:pPr>
            <a:r>
              <a:rPr lang="en-US" sz="2000" i="0" dirty="0">
                <a:solidFill>
                  <a:srgbClr val="084A9C"/>
                </a:solidFill>
                <a:latin typeface="+mj-lt"/>
              </a:rPr>
              <a:t>August 24, 2017</a:t>
            </a:r>
          </a:p>
        </p:txBody>
      </p:sp>
      <p:sp>
        <p:nvSpPr>
          <p:cNvPr id="2" name="Title 1"/>
          <p:cNvSpPr>
            <a:spLocks noGrp="1"/>
          </p:cNvSpPr>
          <p:nvPr>
            <p:ph type="title"/>
          </p:nvPr>
        </p:nvSpPr>
        <p:spPr>
          <a:xfrm>
            <a:off x="0" y="1219200"/>
            <a:ext cx="9144000" cy="1219200"/>
          </a:xfrm>
        </p:spPr>
        <p:txBody>
          <a:bodyPr/>
          <a:lstStyle/>
          <a:p>
            <a:r>
              <a:rPr lang="en-US" sz="2800" dirty="0"/>
              <a:t>CMS Measures Management System (MMS)</a:t>
            </a:r>
            <a:br>
              <a:rPr lang="en-US" sz="2800" dirty="0"/>
            </a:br>
            <a:r>
              <a:rPr lang="en-US" sz="2800" dirty="0"/>
              <a:t> Process to Outcome Measures</a:t>
            </a:r>
          </a:p>
        </p:txBody>
      </p:sp>
    </p:spTree>
    <p:extLst>
      <p:ext uri="{BB962C8B-B14F-4D97-AF65-F5344CB8AC3E}">
        <p14:creationId xmlns:p14="http://schemas.microsoft.com/office/powerpoint/2010/main" val="2227998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7022FF3C-310F-4809-A5BE-BC5BA8AA108D}" type="slidenum">
              <a:rPr lang="en-US" smtClean="0"/>
              <a:pPr/>
              <a:t>10</a:t>
            </a:fld>
            <a:endParaRPr lang="en-US" dirty="0"/>
          </a:p>
        </p:txBody>
      </p:sp>
      <p:sp>
        <p:nvSpPr>
          <p:cNvPr id="6" name="Content Placeholder 5"/>
          <p:cNvSpPr>
            <a:spLocks noGrp="1"/>
          </p:cNvSpPr>
          <p:nvPr>
            <p:ph idx="1"/>
          </p:nvPr>
        </p:nvSpPr>
        <p:spPr/>
        <p:txBody>
          <a:bodyPr>
            <a:normAutofit fontScale="92500" lnSpcReduction="10000"/>
          </a:bodyPr>
          <a:lstStyle/>
          <a:p>
            <a:pPr marL="0" indent="0">
              <a:buNone/>
            </a:pPr>
            <a:r>
              <a:rPr lang="en-US" sz="2400" dirty="0"/>
              <a:t>Just last week, Baker and Chassin recommended:</a:t>
            </a:r>
          </a:p>
          <a:p>
            <a:pPr marL="514350" indent="-514350">
              <a:buFont typeface="+mj-lt"/>
              <a:buAutoNum type="arabicPeriod"/>
            </a:pPr>
            <a:r>
              <a:rPr lang="en-US" sz="2400" dirty="0"/>
              <a:t>Strong evidence must exist to show that healthcare can improve the measured outcome.</a:t>
            </a:r>
          </a:p>
          <a:p>
            <a:pPr marL="514350" indent="-514350">
              <a:buFont typeface="+mj-lt"/>
              <a:buAutoNum type="arabicPeriod"/>
            </a:pPr>
            <a:r>
              <a:rPr lang="en-US" sz="2400" dirty="0"/>
              <a:t>Ensure precision when measuring the outcome of interest.</a:t>
            </a:r>
          </a:p>
          <a:p>
            <a:pPr marL="514350" indent="-514350">
              <a:buFont typeface="+mj-lt"/>
              <a:buAutoNum type="arabicPeriod"/>
            </a:pPr>
            <a:r>
              <a:rPr lang="en-US" sz="2400" dirty="0"/>
              <a:t>Employ risk-adjustment in outcome measurement.</a:t>
            </a:r>
          </a:p>
          <a:p>
            <a:pPr marL="514350" indent="-514350">
              <a:buFont typeface="+mj-lt"/>
              <a:buAutoNum type="arabicPeriod"/>
            </a:pPr>
            <a:r>
              <a:rPr lang="en-US" sz="2400" dirty="0"/>
              <a:t>Be aware of and mitigate unintended consequences (e.g., a stroke mortality metric might incentivize providers to prolong life without prospects for improvement). </a:t>
            </a:r>
          </a:p>
          <a:p>
            <a:pPr marL="514350" indent="-514350">
              <a:buFont typeface="+mj-lt"/>
              <a:buAutoNum type="arabicPeriod"/>
            </a:pPr>
            <a:endParaRPr lang="en-US" sz="2400" dirty="0"/>
          </a:p>
          <a:p>
            <a:pPr marL="0" indent="0">
              <a:buNone/>
            </a:pPr>
            <a:r>
              <a:rPr lang="en-US" sz="2400" dirty="0"/>
              <a:t>NQF authors add that attribution of outcomes to providers is problematic, recommending increased consideration of social determinants in outcome measurements.</a:t>
            </a:r>
            <a:r>
              <a:rPr lang="en-US" sz="2400" baseline="30000" dirty="0"/>
              <a:t>12</a:t>
            </a:r>
          </a:p>
        </p:txBody>
      </p:sp>
      <p:sp>
        <p:nvSpPr>
          <p:cNvPr id="5" name="Title 4"/>
          <p:cNvSpPr>
            <a:spLocks noGrp="1"/>
          </p:cNvSpPr>
          <p:nvPr>
            <p:ph type="title"/>
          </p:nvPr>
        </p:nvSpPr>
        <p:spPr/>
        <p:txBody>
          <a:bodyPr>
            <a:normAutofit/>
          </a:bodyPr>
          <a:lstStyle/>
          <a:p>
            <a:r>
              <a:rPr lang="en-US" dirty="0"/>
              <a:t>Process </a:t>
            </a:r>
            <a:r>
              <a:rPr lang="en-US" dirty="0">
                <a:sym typeface="Wingdings" panose="05000000000000000000" pitchFamily="2" charset="2"/>
              </a:rPr>
              <a:t> Outcome</a:t>
            </a:r>
            <a:endParaRPr lang="en-US" dirty="0"/>
          </a:p>
        </p:txBody>
      </p:sp>
    </p:spTree>
    <p:extLst>
      <p:ext uri="{BB962C8B-B14F-4D97-AF65-F5344CB8AC3E}">
        <p14:creationId xmlns:p14="http://schemas.microsoft.com/office/powerpoint/2010/main" val="2418679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7022FF3C-310F-4809-A5BE-BC5BA8AA108D}" type="slidenum">
              <a:rPr lang="en-US" smtClean="0"/>
              <a:pPr/>
              <a:t>11</a:t>
            </a:fld>
            <a:endParaRPr lang="en-US" dirty="0"/>
          </a:p>
        </p:txBody>
      </p:sp>
      <p:sp>
        <p:nvSpPr>
          <p:cNvPr id="6" name="Content Placeholder 5"/>
          <p:cNvSpPr>
            <a:spLocks noGrp="1"/>
          </p:cNvSpPr>
          <p:nvPr>
            <p:ph idx="1"/>
          </p:nvPr>
        </p:nvSpPr>
        <p:spPr/>
        <p:txBody>
          <a:bodyPr>
            <a:normAutofit fontScale="92500" lnSpcReduction="10000"/>
          </a:bodyPr>
          <a:lstStyle/>
          <a:p>
            <a:r>
              <a:rPr lang="en-US" dirty="0"/>
              <a:t>Excellent, evidence-based care processes improve outcomes.</a:t>
            </a:r>
          </a:p>
          <a:p>
            <a:r>
              <a:rPr lang="en-US" dirty="0"/>
              <a:t>Process measures can act as a proxy for outcomes, especially for outcomes that are hard to measure.</a:t>
            </a:r>
          </a:p>
          <a:p>
            <a:pPr lvl="1"/>
            <a:r>
              <a:rPr lang="en-US" dirty="0"/>
              <a:t>Example:</a:t>
            </a:r>
          </a:p>
          <a:p>
            <a:pPr lvl="2"/>
            <a:r>
              <a:rPr lang="en-US" dirty="0"/>
              <a:t>Regular aspirin use after AMI decreases chance of another AMI, but data on subsequent AMIs is hard to get. Prescribing aspirin is good practice. The process is a proxy for the improved outcome.</a:t>
            </a:r>
          </a:p>
          <a:p>
            <a:endParaRPr lang="en-US" dirty="0"/>
          </a:p>
        </p:txBody>
      </p:sp>
      <p:sp>
        <p:nvSpPr>
          <p:cNvPr id="5" name="Title 4"/>
          <p:cNvSpPr>
            <a:spLocks noGrp="1"/>
          </p:cNvSpPr>
          <p:nvPr>
            <p:ph type="title"/>
          </p:nvPr>
        </p:nvSpPr>
        <p:spPr/>
        <p:txBody>
          <a:bodyPr>
            <a:normAutofit/>
          </a:bodyPr>
          <a:lstStyle/>
          <a:p>
            <a:r>
              <a:rPr lang="en-US" dirty="0"/>
              <a:t>Process </a:t>
            </a:r>
            <a:r>
              <a:rPr lang="en-US" dirty="0">
                <a:sym typeface="Wingdings" panose="05000000000000000000" pitchFamily="2" charset="2"/>
              </a:rPr>
              <a:t> Outcome</a:t>
            </a:r>
            <a:endParaRPr lang="en-US" dirty="0"/>
          </a:p>
        </p:txBody>
      </p:sp>
    </p:spTree>
    <p:extLst>
      <p:ext uri="{BB962C8B-B14F-4D97-AF65-F5344CB8AC3E}">
        <p14:creationId xmlns:p14="http://schemas.microsoft.com/office/powerpoint/2010/main" val="9876657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7022FF3C-310F-4809-A5BE-BC5BA8AA108D}" type="slidenum">
              <a:rPr lang="en-US" smtClean="0"/>
              <a:pPr/>
              <a:t>12</a:t>
            </a:fld>
            <a:endParaRPr lang="en-US" dirty="0"/>
          </a:p>
        </p:txBody>
      </p:sp>
      <p:sp>
        <p:nvSpPr>
          <p:cNvPr id="6" name="Content Placeholder 5"/>
          <p:cNvSpPr>
            <a:spLocks noGrp="1"/>
          </p:cNvSpPr>
          <p:nvPr>
            <p:ph idx="1"/>
          </p:nvPr>
        </p:nvSpPr>
        <p:spPr/>
        <p:txBody>
          <a:bodyPr>
            <a:normAutofit/>
          </a:bodyPr>
          <a:lstStyle/>
          <a:p>
            <a:r>
              <a:rPr lang="en-US" dirty="0"/>
              <a:t>Outcome measures provide the needed information, and may also expose areas where processes can improve.</a:t>
            </a:r>
          </a:p>
          <a:p>
            <a:pPr lvl="1"/>
            <a:r>
              <a:rPr lang="en-US" dirty="0"/>
              <a:t>Example:</a:t>
            </a:r>
          </a:p>
          <a:p>
            <a:pPr lvl="2"/>
            <a:r>
              <a:rPr lang="en-US" dirty="0"/>
              <a:t>CABG surgery improves heart function, but should not cause renal failure. </a:t>
            </a:r>
          </a:p>
          <a:p>
            <a:pPr lvl="2"/>
            <a:r>
              <a:rPr lang="en-US" dirty="0"/>
              <a:t>Counting the proportion of CABG surgeries that cause renal failure can show which providers need to improve. </a:t>
            </a:r>
          </a:p>
          <a:p>
            <a:endParaRPr lang="en-US" dirty="0"/>
          </a:p>
        </p:txBody>
      </p:sp>
      <p:sp>
        <p:nvSpPr>
          <p:cNvPr id="5" name="Title 4"/>
          <p:cNvSpPr>
            <a:spLocks noGrp="1"/>
          </p:cNvSpPr>
          <p:nvPr>
            <p:ph type="title"/>
          </p:nvPr>
        </p:nvSpPr>
        <p:spPr/>
        <p:txBody>
          <a:bodyPr>
            <a:normAutofit/>
          </a:bodyPr>
          <a:lstStyle/>
          <a:p>
            <a:r>
              <a:rPr lang="en-US" dirty="0"/>
              <a:t>Process </a:t>
            </a:r>
            <a:r>
              <a:rPr lang="en-US" dirty="0">
                <a:sym typeface="Wingdings" panose="05000000000000000000" pitchFamily="2" charset="2"/>
              </a:rPr>
              <a:t> Outcome</a:t>
            </a:r>
            <a:endParaRPr lang="en-US" dirty="0"/>
          </a:p>
        </p:txBody>
      </p:sp>
    </p:spTree>
    <p:extLst>
      <p:ext uri="{BB962C8B-B14F-4D97-AF65-F5344CB8AC3E}">
        <p14:creationId xmlns:p14="http://schemas.microsoft.com/office/powerpoint/2010/main" val="24023041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7022FF3C-310F-4809-A5BE-BC5BA8AA108D}" type="slidenum">
              <a:rPr lang="en-US" smtClean="0"/>
              <a:pPr/>
              <a:t>13</a:t>
            </a:fld>
            <a:endParaRPr lang="en-US" dirty="0"/>
          </a:p>
        </p:txBody>
      </p:sp>
      <p:pic>
        <p:nvPicPr>
          <p:cNvPr id="1026" name="Picture 2" descr="Image result for interoperability">
            <a:extLst>
              <a:ext uri="{FF2B5EF4-FFF2-40B4-BE49-F238E27FC236}">
                <a16:creationId xmlns:a16="http://schemas.microsoft.com/office/drawing/2014/main" id="{947202C3-848D-47DE-84D5-6C9E41F9A2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72326" y="2362200"/>
            <a:ext cx="3549754" cy="2362200"/>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5"/>
          <p:cNvSpPr>
            <a:spLocks noGrp="1"/>
          </p:cNvSpPr>
          <p:nvPr>
            <p:ph idx="1"/>
          </p:nvPr>
        </p:nvSpPr>
        <p:spPr/>
        <p:txBody>
          <a:bodyPr>
            <a:normAutofit fontScale="92500"/>
          </a:bodyPr>
          <a:lstStyle/>
          <a:p>
            <a:r>
              <a:rPr lang="en-US" dirty="0"/>
              <a:t>Technical Principles for Measure Development</a:t>
            </a:r>
          </a:p>
          <a:p>
            <a:r>
              <a:rPr lang="en-US" dirty="0"/>
              <a:t>eCQMs and CQMs</a:t>
            </a:r>
          </a:p>
          <a:p>
            <a:r>
              <a:rPr lang="en-US" dirty="0"/>
              <a:t>Legislative Mandates</a:t>
            </a:r>
          </a:p>
          <a:p>
            <a:pPr lvl="1"/>
            <a:r>
              <a:rPr lang="en-US" dirty="0"/>
              <a:t>HITECH, ACA, MACRA</a:t>
            </a:r>
          </a:p>
          <a:p>
            <a:r>
              <a:rPr lang="en-US" dirty="0"/>
              <a:t>Certification Programs</a:t>
            </a:r>
          </a:p>
          <a:p>
            <a:r>
              <a:rPr lang="en-US" dirty="0"/>
              <a:t>Testing</a:t>
            </a:r>
          </a:p>
          <a:p>
            <a:pPr lvl="2"/>
            <a:r>
              <a:rPr lang="en-US" sz="2800" dirty="0"/>
              <a:t>Conformance &amp; Interoperability</a:t>
            </a:r>
          </a:p>
          <a:p>
            <a:pPr lvl="2"/>
            <a:r>
              <a:rPr lang="en-US" sz="2800" dirty="0"/>
              <a:t>Negative and Exception Error Handling</a:t>
            </a:r>
          </a:p>
          <a:p>
            <a:endParaRPr lang="en-US" dirty="0"/>
          </a:p>
        </p:txBody>
      </p:sp>
      <p:sp>
        <p:nvSpPr>
          <p:cNvPr id="5" name="Title 4"/>
          <p:cNvSpPr>
            <a:spLocks noGrp="1"/>
          </p:cNvSpPr>
          <p:nvPr>
            <p:ph type="title"/>
          </p:nvPr>
        </p:nvSpPr>
        <p:spPr/>
        <p:txBody>
          <a:bodyPr/>
          <a:lstStyle/>
          <a:p>
            <a:r>
              <a:rPr lang="en-US" dirty="0"/>
              <a:t>Influence of Health IT Interoperability</a:t>
            </a:r>
          </a:p>
        </p:txBody>
      </p:sp>
    </p:spTree>
    <p:extLst>
      <p:ext uri="{BB962C8B-B14F-4D97-AF65-F5344CB8AC3E}">
        <p14:creationId xmlns:p14="http://schemas.microsoft.com/office/powerpoint/2010/main" val="10337248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7022FF3C-310F-4809-A5BE-BC5BA8AA108D}" type="slidenum">
              <a:rPr lang="en-US" smtClean="0"/>
              <a:pPr/>
              <a:t>14</a:t>
            </a:fld>
            <a:endParaRPr lang="en-US" dirty="0"/>
          </a:p>
        </p:txBody>
      </p:sp>
      <p:pic>
        <p:nvPicPr>
          <p:cNvPr id="2050" name="Picture 2" descr="Image result for interoperability">
            <a:extLst>
              <a:ext uri="{FF2B5EF4-FFF2-40B4-BE49-F238E27FC236}">
                <a16:creationId xmlns:a16="http://schemas.microsoft.com/office/drawing/2014/main" id="{1234F903-3539-43C0-B6EE-4D2FB71431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2832" y="3429000"/>
            <a:ext cx="3754975" cy="2915627"/>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5"/>
          <p:cNvSpPr>
            <a:spLocks noGrp="1"/>
          </p:cNvSpPr>
          <p:nvPr>
            <p:ph idx="1"/>
          </p:nvPr>
        </p:nvSpPr>
        <p:spPr>
          <a:xfrm>
            <a:off x="152400" y="1828800"/>
            <a:ext cx="6019800" cy="4297363"/>
          </a:xfrm>
        </p:spPr>
        <p:txBody>
          <a:bodyPr>
            <a:normAutofit lnSpcReduction="10000"/>
          </a:bodyPr>
          <a:lstStyle/>
          <a:p>
            <a:r>
              <a:rPr lang="en-US" dirty="0"/>
              <a:t>Test Driven Development (TDD)</a:t>
            </a:r>
          </a:p>
          <a:p>
            <a:pPr lvl="1"/>
            <a:r>
              <a:rPr lang="en-US" dirty="0"/>
              <a:t>CMS XLC, HHS EPLC</a:t>
            </a:r>
          </a:p>
          <a:p>
            <a:pPr lvl="1"/>
            <a:endParaRPr lang="en-US" dirty="0"/>
          </a:p>
          <a:p>
            <a:r>
              <a:rPr lang="en-US" dirty="0"/>
              <a:t>Supporting standards evolution and constantly changing landscape</a:t>
            </a:r>
          </a:p>
          <a:p>
            <a:pPr lvl="1"/>
            <a:r>
              <a:rPr lang="en-US" dirty="0"/>
              <a:t>TEPS, FHIR, Test Scripts, </a:t>
            </a:r>
            <a:br>
              <a:rPr lang="en-US" dirty="0"/>
            </a:br>
            <a:r>
              <a:rPr lang="en-US" dirty="0"/>
              <a:t>SDOs</a:t>
            </a:r>
          </a:p>
          <a:p>
            <a:pPr lvl="1"/>
            <a:endParaRPr lang="en-US" dirty="0"/>
          </a:p>
          <a:p>
            <a:endParaRPr lang="en-US" dirty="0"/>
          </a:p>
        </p:txBody>
      </p:sp>
      <p:sp>
        <p:nvSpPr>
          <p:cNvPr id="5" name="Title 4"/>
          <p:cNvSpPr>
            <a:spLocks noGrp="1"/>
          </p:cNvSpPr>
          <p:nvPr>
            <p:ph type="title"/>
          </p:nvPr>
        </p:nvSpPr>
        <p:spPr/>
        <p:txBody>
          <a:bodyPr/>
          <a:lstStyle/>
          <a:p>
            <a:r>
              <a:rPr lang="en-US" dirty="0"/>
              <a:t>Influence of Health IT Interoperability</a:t>
            </a:r>
          </a:p>
        </p:txBody>
      </p:sp>
    </p:spTree>
    <p:extLst>
      <p:ext uri="{BB962C8B-B14F-4D97-AF65-F5344CB8AC3E}">
        <p14:creationId xmlns:p14="http://schemas.microsoft.com/office/powerpoint/2010/main" val="39556243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7022FF3C-310F-4809-A5BE-BC5BA8AA108D}" type="slidenum">
              <a:rPr lang="en-US" smtClean="0"/>
              <a:pPr/>
              <a:t>15</a:t>
            </a:fld>
            <a:endParaRPr lang="en-US" dirty="0"/>
          </a:p>
        </p:txBody>
      </p:sp>
      <p:sp>
        <p:nvSpPr>
          <p:cNvPr id="6" name="Content Placeholder 5"/>
          <p:cNvSpPr>
            <a:spLocks noGrp="1"/>
          </p:cNvSpPr>
          <p:nvPr>
            <p:ph idx="1"/>
          </p:nvPr>
        </p:nvSpPr>
        <p:spPr/>
        <p:txBody>
          <a:bodyPr/>
          <a:lstStyle/>
          <a:p>
            <a:r>
              <a:rPr lang="en-US" dirty="0"/>
              <a:t>All of the information captured, whether through CQMs or eCQMs, intends to improve quality of care &amp; service. </a:t>
            </a:r>
          </a:p>
          <a:p>
            <a:r>
              <a:rPr lang="en-US" dirty="0"/>
              <a:t>Moving from process to outcomes measures requires both tightly linked process measures and interoperable systems that can share data.</a:t>
            </a:r>
          </a:p>
          <a:p>
            <a:endParaRPr lang="en-US" dirty="0"/>
          </a:p>
        </p:txBody>
      </p:sp>
      <p:sp>
        <p:nvSpPr>
          <p:cNvPr id="5" name="Title 4"/>
          <p:cNvSpPr>
            <a:spLocks noGrp="1"/>
          </p:cNvSpPr>
          <p:nvPr>
            <p:ph type="title"/>
          </p:nvPr>
        </p:nvSpPr>
        <p:spPr/>
        <p:txBody>
          <a:bodyPr>
            <a:normAutofit/>
          </a:bodyPr>
          <a:lstStyle/>
          <a:p>
            <a:r>
              <a:rPr lang="en-US" dirty="0"/>
              <a:t>Interoperability Take-Away</a:t>
            </a:r>
          </a:p>
        </p:txBody>
      </p:sp>
    </p:spTree>
    <p:extLst>
      <p:ext uri="{BB962C8B-B14F-4D97-AF65-F5344CB8AC3E}">
        <p14:creationId xmlns:p14="http://schemas.microsoft.com/office/powerpoint/2010/main" val="700449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0368763-ED31-4A84-9B3D-1873EB80F08E}"/>
              </a:ext>
            </a:extLst>
          </p:cNvPr>
          <p:cNvSpPr>
            <a:spLocks noGrp="1"/>
          </p:cNvSpPr>
          <p:nvPr>
            <p:ph type="sldNum" sz="quarter" idx="4"/>
          </p:nvPr>
        </p:nvSpPr>
        <p:spPr/>
        <p:txBody>
          <a:bodyPr/>
          <a:lstStyle/>
          <a:p>
            <a:fld id="{7022FF3C-310F-4809-A5BE-BC5BA8AA108D}" type="slidenum">
              <a:rPr lang="en-US" smtClean="0"/>
              <a:pPr/>
              <a:t>16</a:t>
            </a:fld>
            <a:endParaRPr lang="en-US" dirty="0"/>
          </a:p>
        </p:txBody>
      </p:sp>
      <p:sp>
        <p:nvSpPr>
          <p:cNvPr id="2" name="Content Placeholder 1">
            <a:extLst>
              <a:ext uri="{FF2B5EF4-FFF2-40B4-BE49-F238E27FC236}">
                <a16:creationId xmlns:a16="http://schemas.microsoft.com/office/drawing/2014/main" id="{8F986E8F-17AE-44FA-A405-61E0EA97FC6A}"/>
              </a:ext>
            </a:extLst>
          </p:cNvPr>
          <p:cNvSpPr>
            <a:spLocks noGrp="1"/>
          </p:cNvSpPr>
          <p:nvPr>
            <p:ph idx="1"/>
          </p:nvPr>
        </p:nvSpPr>
        <p:spPr/>
        <p:txBody>
          <a:bodyPr>
            <a:normAutofit/>
          </a:bodyPr>
          <a:lstStyle/>
          <a:p>
            <a:r>
              <a:rPr lang="en-US" dirty="0"/>
              <a:t>Process measures explain care quality, sometimes as a proxy for the outcome.</a:t>
            </a:r>
          </a:p>
          <a:p>
            <a:r>
              <a:rPr lang="en-US" dirty="0"/>
              <a:t>Stakeholders want to know that they are getting the best possible outcomes. </a:t>
            </a:r>
          </a:p>
          <a:p>
            <a:r>
              <a:rPr lang="en-US" dirty="0"/>
              <a:t>Interoperable systems facilitate the collection of measures and the ultimate improvement of quality.</a:t>
            </a:r>
          </a:p>
        </p:txBody>
      </p:sp>
      <p:sp>
        <p:nvSpPr>
          <p:cNvPr id="3" name="Title 2">
            <a:extLst>
              <a:ext uri="{FF2B5EF4-FFF2-40B4-BE49-F238E27FC236}">
                <a16:creationId xmlns:a16="http://schemas.microsoft.com/office/drawing/2014/main" id="{27320379-5FCC-486A-A1D9-263E3A0618E3}"/>
              </a:ext>
            </a:extLst>
          </p:cNvPr>
          <p:cNvSpPr>
            <a:spLocks noGrp="1"/>
          </p:cNvSpPr>
          <p:nvPr>
            <p:ph type="title"/>
          </p:nvPr>
        </p:nvSpPr>
        <p:spPr/>
        <p:txBody>
          <a:bodyPr/>
          <a:lstStyle/>
          <a:p>
            <a:r>
              <a:rPr lang="en-US" dirty="0"/>
              <a:t>Summary</a:t>
            </a:r>
          </a:p>
        </p:txBody>
      </p:sp>
    </p:spTree>
    <p:extLst>
      <p:ext uri="{BB962C8B-B14F-4D97-AF65-F5344CB8AC3E}">
        <p14:creationId xmlns:p14="http://schemas.microsoft.com/office/powerpoint/2010/main" val="2307143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44A8F40-1290-4049-B778-48BFCCE9EF3A}"/>
              </a:ext>
            </a:extLst>
          </p:cNvPr>
          <p:cNvSpPr>
            <a:spLocks noGrp="1"/>
          </p:cNvSpPr>
          <p:nvPr>
            <p:ph type="sldNum" sz="quarter" idx="4"/>
          </p:nvPr>
        </p:nvSpPr>
        <p:spPr/>
        <p:txBody>
          <a:bodyPr/>
          <a:lstStyle/>
          <a:p>
            <a:fld id="{7022FF3C-310F-4809-A5BE-BC5BA8AA108D}" type="slidenum">
              <a:rPr lang="en-US" smtClean="0"/>
              <a:pPr/>
              <a:t>17</a:t>
            </a:fld>
            <a:endParaRPr lang="en-US" dirty="0"/>
          </a:p>
        </p:txBody>
      </p:sp>
      <p:sp>
        <p:nvSpPr>
          <p:cNvPr id="2" name="Content Placeholder 1">
            <a:extLst>
              <a:ext uri="{FF2B5EF4-FFF2-40B4-BE49-F238E27FC236}">
                <a16:creationId xmlns:a16="http://schemas.microsoft.com/office/drawing/2014/main" id="{39440F9D-CAA2-47BB-B67D-8E99BCE2AB53}"/>
              </a:ext>
            </a:extLst>
          </p:cNvPr>
          <p:cNvSpPr>
            <a:spLocks noGrp="1"/>
          </p:cNvSpPr>
          <p:nvPr>
            <p:ph idx="1"/>
          </p:nvPr>
        </p:nvSpPr>
        <p:spPr/>
        <p:txBody>
          <a:bodyPr>
            <a:normAutofit lnSpcReduction="10000"/>
          </a:bodyPr>
          <a:lstStyle/>
          <a:p>
            <a:pPr marL="514350" indent="-514350">
              <a:buFont typeface="+mj-lt"/>
              <a:buAutoNum type="arabicPeriod"/>
            </a:pPr>
            <a:r>
              <a:rPr lang="en-US" sz="1600" dirty="0"/>
              <a:t>Donabedian A. Evaluating the quality of medical care. The Milbank Memorial Fund Quarterly. 1966 Jul 1;44(3):166-206.</a:t>
            </a:r>
          </a:p>
          <a:p>
            <a:pPr marL="514350" indent="-514350">
              <a:buFont typeface="+mj-lt"/>
              <a:buAutoNum type="arabicPeriod"/>
            </a:pPr>
            <a:r>
              <a:rPr lang="en-US" sz="1600" dirty="0"/>
              <a:t>Chassin MR, Galvin RW. The urgent need to improve health care quality: Institute of Medicine National Roundtable on Health Care Quality. Jama. 1998 Sep 16;280(11):1000-5.</a:t>
            </a:r>
          </a:p>
          <a:p>
            <a:pPr marL="514350" indent="-514350">
              <a:buFont typeface="+mj-lt"/>
              <a:buAutoNum type="arabicPeriod"/>
            </a:pPr>
            <a:r>
              <a:rPr lang="en-US" sz="1600" dirty="0"/>
              <a:t>Rubin HR, Pronovost P, Diette GB. The advantages and disadvantages of process‐based measures of health care quality. Int J Quality in Health Care. 2001 Dec 1;13(6):469-74.</a:t>
            </a:r>
          </a:p>
          <a:p>
            <a:pPr marL="514350" indent="-514350">
              <a:buFont typeface="+mj-lt"/>
              <a:buAutoNum type="arabicPeriod"/>
            </a:pPr>
            <a:r>
              <a:rPr lang="en-US" sz="1600" dirty="0"/>
              <a:t>Jencks SF, Cuerdon T, Burwen DR, Fleming B, Houck PM, Kussmaul AE, Nilasena DS, Ordin DL, Arday DR. Quality of medical care delivered to Medicare beneficiaries: A profile at state and national levels. JAMA. 2000 Oct 4;284(13):1670-6.</a:t>
            </a:r>
          </a:p>
          <a:p>
            <a:pPr marL="514350" indent="-514350">
              <a:buFont typeface="+mj-lt"/>
              <a:buAutoNum type="arabicPeriod"/>
            </a:pPr>
            <a:r>
              <a:rPr lang="en-US" sz="1600" dirty="0"/>
              <a:t>Williams SC, Schmaltz SP, Morton DJ, Koss RG, Loeb JM. Quality of care in US hospitals as reflected by standardized measures, 2002–2004. New England Journal of Medicine. 2005 Jul 21;353(3):255-64.</a:t>
            </a:r>
          </a:p>
          <a:p>
            <a:pPr marL="514350" indent="-514350">
              <a:buFont typeface="+mj-lt"/>
              <a:buAutoNum type="arabicPeriod"/>
            </a:pPr>
            <a:r>
              <a:rPr lang="en-US" sz="1600" dirty="0"/>
              <a:t>Crandall WV, Margolis PA, Kappelman MD, King EC, Pratt JM, Boyle BM, Duffy LF, Grunow JE, Kim SC, Leibowitz I, Schoen BT. Improved outcomes in a quality improvement collaborative for pediatric inflammatory bowel disease. Pediatrics. 2012 Apr 1;129(4):e1030-41.</a:t>
            </a:r>
          </a:p>
        </p:txBody>
      </p:sp>
      <p:sp>
        <p:nvSpPr>
          <p:cNvPr id="3" name="Title 2">
            <a:extLst>
              <a:ext uri="{FF2B5EF4-FFF2-40B4-BE49-F238E27FC236}">
                <a16:creationId xmlns:a16="http://schemas.microsoft.com/office/drawing/2014/main" id="{FCD04490-F0A4-4804-92A4-BC2C57928CE3}"/>
              </a:ext>
            </a:extLst>
          </p:cNvPr>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42260673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44A8F40-1290-4049-B778-48BFCCE9EF3A}"/>
              </a:ext>
            </a:extLst>
          </p:cNvPr>
          <p:cNvSpPr>
            <a:spLocks noGrp="1"/>
          </p:cNvSpPr>
          <p:nvPr>
            <p:ph type="sldNum" sz="quarter" idx="4"/>
          </p:nvPr>
        </p:nvSpPr>
        <p:spPr/>
        <p:txBody>
          <a:bodyPr/>
          <a:lstStyle/>
          <a:p>
            <a:fld id="{7022FF3C-310F-4809-A5BE-BC5BA8AA108D}" type="slidenum">
              <a:rPr lang="en-US" smtClean="0"/>
              <a:pPr/>
              <a:t>18</a:t>
            </a:fld>
            <a:endParaRPr lang="en-US" dirty="0"/>
          </a:p>
        </p:txBody>
      </p:sp>
      <p:sp>
        <p:nvSpPr>
          <p:cNvPr id="2" name="Content Placeholder 1">
            <a:extLst>
              <a:ext uri="{FF2B5EF4-FFF2-40B4-BE49-F238E27FC236}">
                <a16:creationId xmlns:a16="http://schemas.microsoft.com/office/drawing/2014/main" id="{39440F9D-CAA2-47BB-B67D-8E99BCE2AB53}"/>
              </a:ext>
            </a:extLst>
          </p:cNvPr>
          <p:cNvSpPr>
            <a:spLocks noGrp="1"/>
          </p:cNvSpPr>
          <p:nvPr>
            <p:ph idx="1"/>
          </p:nvPr>
        </p:nvSpPr>
        <p:spPr/>
        <p:txBody>
          <a:bodyPr>
            <a:normAutofit lnSpcReduction="10000"/>
          </a:bodyPr>
          <a:lstStyle/>
          <a:p>
            <a:pPr marL="514350" indent="-514350">
              <a:buFont typeface="+mj-lt"/>
              <a:buAutoNum type="arabicPeriod" startAt="7"/>
            </a:pPr>
            <a:r>
              <a:rPr lang="en-US" sz="1600" dirty="0"/>
              <a:t>Melmed GY, Siegel CA, Spiegel BM, Allen JI, Cima R, Colombel JF, Dassopoulos T, Denson LA, Dudley-Brown S, Garb A, Hanauer SB. Quality indicators for inflammatory bowel disease: development of process and outcome measures. Inflammatory bowel diseases. 2013 Mar 1;19(3):662-8.</a:t>
            </a:r>
          </a:p>
          <a:p>
            <a:pPr marL="514350" indent="-514350">
              <a:buFont typeface="+mj-lt"/>
              <a:buAutoNum type="arabicPeriod" startAt="7"/>
            </a:pPr>
            <a:r>
              <a:rPr lang="en-US" sz="1600" dirty="0"/>
              <a:t>Lindenauer PK, Lagu T, Ross JS, Pekow PS, Shatz A, Hannon N, Rothberg MB, Benjamin EM. Attitudes of hospital leaders toward publicly reported measures of health care quality. JAMA internal medicine. 2014 Dec 1;174(12):1904-11.</a:t>
            </a:r>
          </a:p>
          <a:p>
            <a:pPr marL="514350" indent="-514350">
              <a:buFont typeface="+mj-lt"/>
              <a:buAutoNum type="arabicPeriod" startAt="7"/>
            </a:pPr>
            <a:r>
              <a:rPr lang="en-US" sz="1600" dirty="0"/>
              <a:t>Dy SM, Chan KS, Chang HY, Zhang A, Zhu J, Mylod D. Patient perspectives of care and process and outcome quality measures for heart failure admissions in US hospitals: how are they related in the era of public reporting?. International Journal for Quality in Health Care. 2016 Sep 12;28(4):522-8.</a:t>
            </a:r>
          </a:p>
          <a:p>
            <a:pPr marL="514350" indent="-514350">
              <a:buFont typeface="+mj-lt"/>
              <a:buAutoNum type="arabicPeriod" startAt="7"/>
            </a:pPr>
            <a:r>
              <a:rPr lang="en-US" sz="1600" dirty="0"/>
              <a:t>Porter ME, Larsson S, Lee TH. Standardizing patient outcomes measurement. New England Journal of Medicine. 2016 Feb 11;374(6):504-6.</a:t>
            </a:r>
          </a:p>
          <a:p>
            <a:pPr marL="514350" indent="-514350">
              <a:buFont typeface="+mj-lt"/>
              <a:buAutoNum type="arabicPeriod" startAt="7"/>
            </a:pPr>
            <a:r>
              <a:rPr lang="en-US" sz="1600" dirty="0"/>
              <a:t>Kamal RN, Ring D, Akelman E, Yao J, Ruch DS, Richard M, Ladd A, Got C, Blazar P, Kakar S. Quality measures in upper limb surgery. JBJS. 2016 Mar 16;98(6):505-10.</a:t>
            </a:r>
          </a:p>
          <a:p>
            <a:pPr marL="514350" indent="-514350">
              <a:buFont typeface="+mj-lt"/>
              <a:buAutoNum type="arabicPeriod" startAt="7"/>
            </a:pPr>
            <a:r>
              <a:rPr lang="en-US" sz="1600" dirty="0"/>
              <a:t>Baker DW, Chassin MR. Holding Providers Accountable for Health Care Outcomes. Ann Intern Med. [Epub ahead of print 2017 Aug 15].</a:t>
            </a:r>
          </a:p>
        </p:txBody>
      </p:sp>
      <p:sp>
        <p:nvSpPr>
          <p:cNvPr id="3" name="Title 2">
            <a:extLst>
              <a:ext uri="{FF2B5EF4-FFF2-40B4-BE49-F238E27FC236}">
                <a16:creationId xmlns:a16="http://schemas.microsoft.com/office/drawing/2014/main" id="{FCD04490-F0A4-4804-92A4-BC2C57928CE3}"/>
              </a:ext>
            </a:extLst>
          </p:cNvPr>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27162315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4"/>
          </p:nvPr>
        </p:nvSpPr>
        <p:spPr/>
        <p:txBody>
          <a:bodyPr/>
          <a:lstStyle/>
          <a:p>
            <a:fld id="{7022FF3C-310F-4809-A5BE-BC5BA8AA108D}" type="slidenum">
              <a:rPr lang="en-US" smtClean="0"/>
              <a:pPr/>
              <a:t>19</a:t>
            </a:fld>
            <a:endParaRPr lang="en-US" dirty="0"/>
          </a:p>
        </p:txBody>
      </p:sp>
      <p:sp>
        <p:nvSpPr>
          <p:cNvPr id="2" name="Content Placeholder 1"/>
          <p:cNvSpPr>
            <a:spLocks noGrp="1"/>
          </p:cNvSpPr>
          <p:nvPr>
            <p:ph idx="1"/>
          </p:nvPr>
        </p:nvSpPr>
        <p:spPr>
          <a:xfrm>
            <a:off x="457200" y="1600200"/>
            <a:ext cx="8229600" cy="4525963"/>
          </a:xfrm>
        </p:spPr>
        <p:txBody>
          <a:bodyPr>
            <a:normAutofit fontScale="40000" lnSpcReduction="20000"/>
          </a:bodyPr>
          <a:lstStyle/>
          <a:p>
            <a:pPr marL="0" indent="0">
              <a:buNone/>
            </a:pPr>
            <a:r>
              <a:rPr lang="en-US" sz="6000" dirty="0">
                <a:latin typeface="+mj-lt"/>
              </a:rPr>
              <a:t>Planned Upcoming Webinars:</a:t>
            </a:r>
          </a:p>
          <a:p>
            <a:pPr lvl="1"/>
            <a:endParaRPr lang="en-US" sz="4700" dirty="0">
              <a:latin typeface="+mj-lt"/>
            </a:endParaRPr>
          </a:p>
          <a:p>
            <a:pPr lvl="1"/>
            <a:r>
              <a:rPr lang="en-US" sz="4700" b="1" dirty="0">
                <a:latin typeface="+mj-lt"/>
              </a:rPr>
              <a:t>September 18, 1:00-2:00 PM ET, Revisions to the CDP </a:t>
            </a:r>
          </a:p>
          <a:p>
            <a:pPr marL="800100" lvl="2" indent="0">
              <a:buNone/>
            </a:pPr>
            <a:r>
              <a:rPr lang="en-US" sz="4300" i="1" dirty="0">
                <a:latin typeface="+mj-lt"/>
              </a:rPr>
              <a:t>NQF</a:t>
            </a:r>
            <a:endParaRPr lang="en-US" sz="4300" dirty="0">
              <a:latin typeface="+mj-lt"/>
            </a:endParaRPr>
          </a:p>
          <a:p>
            <a:pPr lvl="1"/>
            <a:endParaRPr lang="en-US" sz="4700" dirty="0">
              <a:latin typeface="+mj-lt"/>
            </a:endParaRPr>
          </a:p>
          <a:p>
            <a:pPr lvl="1"/>
            <a:r>
              <a:rPr lang="en-US" sz="4700" b="1" dirty="0">
                <a:latin typeface="+mj-lt"/>
              </a:rPr>
              <a:t>October 26, 2017 12:00-1:00 PM ET Measure Evaluation</a:t>
            </a:r>
          </a:p>
          <a:p>
            <a:pPr marL="800100" lvl="2" indent="0">
              <a:buNone/>
            </a:pPr>
            <a:r>
              <a:rPr lang="en-US" sz="4300" i="1" dirty="0">
                <a:latin typeface="+mj-lt"/>
              </a:rPr>
              <a:t>Battelle</a:t>
            </a:r>
          </a:p>
          <a:p>
            <a:pPr lvl="1"/>
            <a:endParaRPr lang="en-US" sz="4700" dirty="0">
              <a:latin typeface="+mj-lt"/>
            </a:endParaRPr>
          </a:p>
          <a:p>
            <a:pPr lvl="1"/>
            <a:r>
              <a:rPr lang="en-US" sz="4700" b="1" dirty="0">
                <a:latin typeface="+mj-lt"/>
              </a:rPr>
              <a:t>November/December TBD 12:00-1:00 PM ET eCQM Updates (CQL and ICD-10)</a:t>
            </a:r>
            <a:r>
              <a:rPr lang="en-US" sz="4700" dirty="0">
                <a:latin typeface="+mj-lt"/>
              </a:rPr>
              <a:t> </a:t>
            </a:r>
          </a:p>
          <a:p>
            <a:pPr marL="800100" lvl="2" indent="0">
              <a:buNone/>
            </a:pPr>
            <a:r>
              <a:rPr lang="en-US" sz="4300" i="1" dirty="0">
                <a:latin typeface="+mj-lt"/>
              </a:rPr>
              <a:t>Battelle</a:t>
            </a:r>
          </a:p>
          <a:p>
            <a:pPr marL="57150" indent="0">
              <a:buNone/>
            </a:pPr>
            <a:endParaRPr lang="en-US" sz="5100" dirty="0">
              <a:latin typeface="+mj-lt"/>
            </a:endParaRPr>
          </a:p>
          <a:p>
            <a:pPr marL="57150" indent="0" algn="ctr">
              <a:buNone/>
            </a:pPr>
            <a:r>
              <a:rPr lang="en-US" sz="5100" dirty="0">
                <a:latin typeface="+mj-lt"/>
              </a:rPr>
              <a:t>Suggestions for future topics?</a:t>
            </a:r>
          </a:p>
          <a:p>
            <a:pPr marL="57150" indent="0" algn="ctr">
              <a:buNone/>
            </a:pPr>
            <a:r>
              <a:rPr lang="en-US" sz="5100" dirty="0">
                <a:latin typeface="+mj-lt"/>
              </a:rPr>
              <a:t>Email: </a:t>
            </a:r>
            <a:r>
              <a:rPr lang="en-US" sz="5100" dirty="0">
                <a:solidFill>
                  <a:srgbClr val="084A9C"/>
                </a:solidFill>
                <a:latin typeface="+mj-lt"/>
                <a:hlinkClick r:id="rId3"/>
              </a:rPr>
              <a:t>MMSsupport@battelle.org</a:t>
            </a:r>
            <a:r>
              <a:rPr lang="en-US" sz="5100" dirty="0">
                <a:solidFill>
                  <a:srgbClr val="084A9C"/>
                </a:solidFill>
                <a:latin typeface="+mj-lt"/>
              </a:rPr>
              <a:t> </a:t>
            </a:r>
          </a:p>
        </p:txBody>
      </p:sp>
      <p:sp>
        <p:nvSpPr>
          <p:cNvPr id="3" name="Title 2"/>
          <p:cNvSpPr>
            <a:spLocks noGrp="1"/>
          </p:cNvSpPr>
          <p:nvPr>
            <p:ph type="title"/>
          </p:nvPr>
        </p:nvSpPr>
        <p:spPr/>
        <p:txBody>
          <a:bodyPr/>
          <a:lstStyle/>
          <a:p>
            <a:r>
              <a:rPr lang="en-US" dirty="0"/>
              <a:t>Upcoming Webinars</a:t>
            </a:r>
          </a:p>
        </p:txBody>
      </p:sp>
    </p:spTree>
    <p:extLst>
      <p:ext uri="{BB962C8B-B14F-4D97-AF65-F5344CB8AC3E}">
        <p14:creationId xmlns:p14="http://schemas.microsoft.com/office/powerpoint/2010/main" val="374499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7022FF3C-310F-4809-A5BE-BC5BA8AA108D}" type="slidenum">
              <a:rPr lang="en-US" smtClean="0"/>
              <a:pPr/>
              <a:t>2</a:t>
            </a:fld>
            <a:endParaRPr lang="en-US" dirty="0"/>
          </a:p>
        </p:txBody>
      </p:sp>
      <p:sp>
        <p:nvSpPr>
          <p:cNvPr id="6" name="Content Placeholder 5"/>
          <p:cNvSpPr>
            <a:spLocks noGrp="1"/>
          </p:cNvSpPr>
          <p:nvPr>
            <p:ph idx="1"/>
          </p:nvPr>
        </p:nvSpPr>
        <p:spPr/>
        <p:txBody>
          <a:bodyPr>
            <a:normAutofit/>
          </a:bodyPr>
          <a:lstStyle/>
          <a:p>
            <a:r>
              <a:rPr lang="en-US" dirty="0"/>
              <a:t>Brief history of measurement from Donabedian to today.</a:t>
            </a:r>
          </a:p>
          <a:p>
            <a:r>
              <a:rPr lang="en-US" dirty="0"/>
              <a:t>Moving from process to outcomes measures.</a:t>
            </a:r>
          </a:p>
          <a:p>
            <a:r>
              <a:rPr lang="en-US" dirty="0"/>
              <a:t>The influence of interoperability on the process and outcome movement.</a:t>
            </a:r>
          </a:p>
          <a:p>
            <a:r>
              <a:rPr lang="en-US" dirty="0"/>
              <a:t>Wrap-up and Q&amp;A.</a:t>
            </a:r>
          </a:p>
          <a:p>
            <a:endParaRPr lang="en-US" dirty="0"/>
          </a:p>
        </p:txBody>
      </p:sp>
      <p:sp>
        <p:nvSpPr>
          <p:cNvPr id="5" name="Title 4"/>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6568074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4"/>
          </p:nvPr>
        </p:nvSpPr>
        <p:spPr/>
        <p:txBody>
          <a:bodyPr/>
          <a:lstStyle/>
          <a:p>
            <a:fld id="{7022FF3C-310F-4809-A5BE-BC5BA8AA108D}" type="slidenum">
              <a:rPr lang="en-US" smtClean="0"/>
              <a:pPr/>
              <a:t>20</a:t>
            </a:fld>
            <a:endParaRPr lang="en-US" dirty="0"/>
          </a:p>
        </p:txBody>
      </p:sp>
      <p:sp>
        <p:nvSpPr>
          <p:cNvPr id="2" name="Content Placeholder 1"/>
          <p:cNvSpPr>
            <a:spLocks noGrp="1"/>
          </p:cNvSpPr>
          <p:nvPr>
            <p:ph idx="1"/>
          </p:nvPr>
        </p:nvSpPr>
        <p:spPr>
          <a:xfrm>
            <a:off x="457200" y="1828800"/>
            <a:ext cx="8229600" cy="4297363"/>
          </a:xfrm>
        </p:spPr>
        <p:txBody>
          <a:bodyPr>
            <a:normAutofit lnSpcReduction="10000"/>
          </a:bodyPr>
          <a:lstStyle/>
          <a:p>
            <a:pPr marL="457200" lvl="1" indent="0">
              <a:buNone/>
            </a:pPr>
            <a:endParaRPr lang="en-US" dirty="0"/>
          </a:p>
          <a:p>
            <a:pPr marL="57150" indent="0">
              <a:buNone/>
            </a:pPr>
            <a:endParaRPr lang="en-US" dirty="0">
              <a:latin typeface="Calibri" panose="020F0502020204030204" pitchFamily="34" charset="0"/>
            </a:endParaRPr>
          </a:p>
          <a:p>
            <a:pPr marL="57150" indent="0">
              <a:buNone/>
            </a:pPr>
            <a:endParaRPr lang="en-US" sz="4500" dirty="0">
              <a:latin typeface="Calibri" panose="020F0502020204030204" pitchFamily="34" charset="0"/>
            </a:endParaRPr>
          </a:p>
          <a:p>
            <a:pPr marL="57150" indent="0">
              <a:buNone/>
            </a:pPr>
            <a:endParaRPr lang="en-US" sz="4500" dirty="0">
              <a:latin typeface="Calibri" panose="020F0502020204030204" pitchFamily="34" charset="0"/>
            </a:endParaRPr>
          </a:p>
          <a:p>
            <a:pPr marL="57150" indent="0">
              <a:buNone/>
            </a:pPr>
            <a:endParaRPr lang="en-US" sz="4500" dirty="0">
              <a:latin typeface="Calibri" panose="020F0502020204030204" pitchFamily="34" charset="0"/>
            </a:endParaRPr>
          </a:p>
          <a:p>
            <a:pPr marL="57150" indent="0">
              <a:buNone/>
            </a:pPr>
            <a:r>
              <a:rPr lang="en-US" sz="4500" dirty="0">
                <a:latin typeface="Calibri" panose="020F0502020204030204" pitchFamily="34" charset="0"/>
              </a:rPr>
              <a:t>Email: </a:t>
            </a:r>
            <a:r>
              <a:rPr lang="en-US" sz="4500" dirty="0">
                <a:solidFill>
                  <a:schemeClr val="bg2">
                    <a:lumMod val="60000"/>
                    <a:lumOff val="40000"/>
                  </a:schemeClr>
                </a:solidFill>
                <a:latin typeface="Calibri" panose="020F0502020204030204" pitchFamily="34" charset="0"/>
                <a:hlinkClick r:id="rId3"/>
              </a:rPr>
              <a:t>MMSsupport@battelle.org</a:t>
            </a:r>
            <a:r>
              <a:rPr lang="en-US" sz="4500" dirty="0">
                <a:solidFill>
                  <a:srgbClr val="3333FF"/>
                </a:solidFill>
                <a:latin typeface="Calibri" panose="020F0502020204030204" pitchFamily="34" charset="0"/>
              </a:rPr>
              <a:t> </a:t>
            </a:r>
          </a:p>
          <a:p>
            <a:pPr marL="57150" indent="0">
              <a:buNone/>
            </a:pPr>
            <a:endParaRPr lang="en-US" sz="4500" dirty="0">
              <a:solidFill>
                <a:srgbClr val="3333FF"/>
              </a:solidFill>
              <a:latin typeface="Calibri" panose="020F0502020204030204" pitchFamily="34" charset="0"/>
            </a:endParaRPr>
          </a:p>
          <a:p>
            <a:pPr marL="57150" indent="0">
              <a:buNone/>
            </a:pPr>
            <a:endParaRPr lang="en-US" sz="4500" dirty="0">
              <a:solidFill>
                <a:srgbClr val="3333FF"/>
              </a:solidFill>
              <a:latin typeface="Calibri" panose="020F0502020204030204" pitchFamily="34" charset="0"/>
            </a:endParaRPr>
          </a:p>
        </p:txBody>
      </p:sp>
      <p:sp>
        <p:nvSpPr>
          <p:cNvPr id="5" name="Rectangle 4"/>
          <p:cNvSpPr/>
          <p:nvPr/>
        </p:nvSpPr>
        <p:spPr>
          <a:xfrm>
            <a:off x="481263" y="3992562"/>
            <a:ext cx="7758662" cy="830997"/>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4800" b="1" cap="none" spc="0" dirty="0">
                <a:ln/>
                <a:effectLst/>
                <a:latin typeface="Calibri" panose="020F0502020204030204" pitchFamily="34" charset="0"/>
              </a:rPr>
              <a:t>Suggestions for future topics?</a:t>
            </a:r>
            <a:endParaRPr lang="en-US" sz="4800" b="1" cap="none" spc="0" dirty="0">
              <a:ln/>
              <a:effectLst/>
            </a:endParaRPr>
          </a:p>
        </p:txBody>
      </p:sp>
      <p:sp>
        <p:nvSpPr>
          <p:cNvPr id="7" name="Rectangle 6">
            <a:extLst>
              <a:ext uri="{FF2B5EF4-FFF2-40B4-BE49-F238E27FC236}">
                <a16:creationId xmlns:a16="http://schemas.microsoft.com/office/drawing/2014/main" id="{DFADBF0F-7103-4056-8BC2-64C57097277C}"/>
              </a:ext>
            </a:extLst>
          </p:cNvPr>
          <p:cNvSpPr/>
          <p:nvPr/>
        </p:nvSpPr>
        <p:spPr>
          <a:xfrm>
            <a:off x="955144" y="2043466"/>
            <a:ext cx="7233712" cy="923330"/>
          </a:xfrm>
          <a:prstGeom prst="rect">
            <a:avLst/>
          </a:prstGeom>
          <a:noFill/>
        </p:spPr>
        <p:txBody>
          <a:bodyPr wrap="none" lIns="91440" tIns="45720" rIns="91440" bIns="45720">
            <a:spAutoFit/>
          </a:bodyPr>
          <a:lstStyle/>
          <a:p>
            <a:pPr algn="ctr"/>
            <a:r>
              <a:rPr lang="en-US" sz="5400" b="1" cap="none" spc="0" dirty="0">
                <a:ln w="9525">
                  <a:solidFill>
                    <a:schemeClr val="bg1"/>
                  </a:solidFill>
                  <a:prstDash val="solid"/>
                </a:ln>
                <a:effectLst>
                  <a:outerShdw blurRad="12700" dist="38100" dir="2700000" algn="tl" rotWithShape="0">
                    <a:schemeClr val="accent5">
                      <a:lumMod val="60000"/>
                      <a:lumOff val="40000"/>
                    </a:schemeClr>
                  </a:outerShdw>
                </a:effectLst>
                <a:latin typeface="Calibri" panose="020F0502020204030204" pitchFamily="34" charset="0"/>
              </a:rPr>
              <a:t>Questions and Answers?</a:t>
            </a:r>
          </a:p>
        </p:txBody>
      </p:sp>
      <p:sp>
        <p:nvSpPr>
          <p:cNvPr id="3" name="Title 2"/>
          <p:cNvSpPr>
            <a:spLocks noGrp="1"/>
          </p:cNvSpPr>
          <p:nvPr>
            <p:ph type="title"/>
          </p:nvPr>
        </p:nvSpPr>
        <p:spPr/>
        <p:txBody>
          <a:bodyPr/>
          <a:lstStyle/>
          <a:p>
            <a:r>
              <a:rPr lang="en-US" dirty="0"/>
              <a:t>Questions and Answers</a:t>
            </a:r>
          </a:p>
        </p:txBody>
      </p:sp>
    </p:spTree>
    <p:extLst>
      <p:ext uri="{BB962C8B-B14F-4D97-AF65-F5344CB8AC3E}">
        <p14:creationId xmlns:p14="http://schemas.microsoft.com/office/powerpoint/2010/main" val="2504936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7022FF3C-310F-4809-A5BE-BC5BA8AA108D}" type="slidenum">
              <a:rPr lang="en-US" smtClean="0"/>
              <a:pPr/>
              <a:t>3</a:t>
            </a:fld>
            <a:endParaRPr lang="en-US" dirty="0"/>
          </a:p>
        </p:txBody>
      </p:sp>
      <p:pic>
        <p:nvPicPr>
          <p:cNvPr id="3" name="Picture 2" descr="Graphic with 3 components: Effectiveness, Efficiency and Safety">
            <a:extLst>
              <a:ext uri="{FF2B5EF4-FFF2-40B4-BE49-F238E27FC236}">
                <a16:creationId xmlns:a16="http://schemas.microsoft.com/office/drawing/2014/main" id="{A192DDBB-62C3-4208-BD72-B4ACD65E28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90893" y="3419856"/>
            <a:ext cx="3419856" cy="3438144"/>
          </a:xfrm>
          <a:prstGeom prst="rect">
            <a:avLst/>
          </a:prstGeom>
        </p:spPr>
      </p:pic>
      <p:sp>
        <p:nvSpPr>
          <p:cNvPr id="6" name="Content Placeholder 5"/>
          <p:cNvSpPr>
            <a:spLocks noGrp="1"/>
          </p:cNvSpPr>
          <p:nvPr>
            <p:ph idx="1"/>
          </p:nvPr>
        </p:nvSpPr>
        <p:spPr/>
        <p:txBody>
          <a:bodyPr/>
          <a:lstStyle/>
          <a:p>
            <a:r>
              <a:rPr lang="en-US" dirty="0"/>
              <a:t>Healthcare quality measures give payers, providers, policy makers, and consumers information on the effectiveness, efficiency, and safety of healthcare.</a:t>
            </a:r>
          </a:p>
          <a:p>
            <a:endParaRPr lang="en-US" dirty="0"/>
          </a:p>
          <a:p>
            <a:endParaRPr lang="en-US" dirty="0"/>
          </a:p>
        </p:txBody>
      </p:sp>
      <p:sp>
        <p:nvSpPr>
          <p:cNvPr id="5" name="Title 4"/>
          <p:cNvSpPr>
            <a:spLocks noGrp="1"/>
          </p:cNvSpPr>
          <p:nvPr>
            <p:ph type="title"/>
          </p:nvPr>
        </p:nvSpPr>
        <p:spPr/>
        <p:txBody>
          <a:bodyPr/>
          <a:lstStyle/>
          <a:p>
            <a:r>
              <a:rPr lang="en-US" dirty="0"/>
              <a:t>From Donabedian to </a:t>
            </a:r>
            <a:br>
              <a:rPr lang="en-US" dirty="0"/>
            </a:br>
            <a:r>
              <a:rPr lang="en-US" dirty="0"/>
              <a:t>the MMS Blueprint</a:t>
            </a:r>
          </a:p>
        </p:txBody>
      </p:sp>
    </p:spTree>
    <p:extLst>
      <p:ext uri="{BB962C8B-B14F-4D97-AF65-F5344CB8AC3E}">
        <p14:creationId xmlns:p14="http://schemas.microsoft.com/office/powerpoint/2010/main" val="3077702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7022FF3C-310F-4809-A5BE-BC5BA8AA108D}" type="slidenum">
              <a:rPr lang="en-US" smtClean="0"/>
              <a:pPr/>
              <a:t>4</a:t>
            </a:fld>
            <a:endParaRPr lang="en-US" dirty="0"/>
          </a:p>
        </p:txBody>
      </p:sp>
      <p:pic>
        <p:nvPicPr>
          <p:cNvPr id="3" name="Picture 2" descr="Graphic with an arrow pointing right that shows the progression from Structure to Processes to Outcomes.&#10;">
            <a:extLst>
              <a:ext uri="{FF2B5EF4-FFF2-40B4-BE49-F238E27FC236}">
                <a16:creationId xmlns:a16="http://schemas.microsoft.com/office/drawing/2014/main" id="{4D342CBC-84CE-40D6-9EA2-04A4699C0DE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24122" y="2435254"/>
            <a:ext cx="6373368" cy="3959352"/>
          </a:xfrm>
          <a:prstGeom prst="rect">
            <a:avLst/>
          </a:prstGeom>
        </p:spPr>
      </p:pic>
      <p:sp>
        <p:nvSpPr>
          <p:cNvPr id="6" name="Content Placeholder 5"/>
          <p:cNvSpPr>
            <a:spLocks noGrp="1"/>
          </p:cNvSpPr>
          <p:nvPr>
            <p:ph idx="1"/>
          </p:nvPr>
        </p:nvSpPr>
        <p:spPr/>
        <p:txBody>
          <a:bodyPr/>
          <a:lstStyle/>
          <a:p>
            <a:r>
              <a:rPr lang="en-US" dirty="0"/>
              <a:t>Donabedian</a:t>
            </a:r>
            <a:r>
              <a:rPr lang="en-US" baseline="30000" dirty="0"/>
              <a:t>1</a:t>
            </a:r>
            <a:r>
              <a:rPr lang="en-US" dirty="0"/>
              <a:t> introduced 3 types of quality measures: </a:t>
            </a:r>
          </a:p>
          <a:p>
            <a:endParaRPr lang="en-US" dirty="0"/>
          </a:p>
        </p:txBody>
      </p:sp>
      <p:sp>
        <p:nvSpPr>
          <p:cNvPr id="5" name="Title 4"/>
          <p:cNvSpPr>
            <a:spLocks noGrp="1"/>
          </p:cNvSpPr>
          <p:nvPr>
            <p:ph type="title"/>
          </p:nvPr>
        </p:nvSpPr>
        <p:spPr/>
        <p:txBody>
          <a:bodyPr/>
          <a:lstStyle/>
          <a:p>
            <a:r>
              <a:rPr lang="en-US" dirty="0"/>
              <a:t>From Donabedian to </a:t>
            </a:r>
            <a:br>
              <a:rPr lang="en-US" dirty="0"/>
            </a:br>
            <a:r>
              <a:rPr lang="en-US" dirty="0"/>
              <a:t>the MMS Blueprint</a:t>
            </a:r>
          </a:p>
        </p:txBody>
      </p:sp>
    </p:spTree>
    <p:extLst>
      <p:ext uri="{BB962C8B-B14F-4D97-AF65-F5344CB8AC3E}">
        <p14:creationId xmlns:p14="http://schemas.microsoft.com/office/powerpoint/2010/main" val="986500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7022FF3C-310F-4809-A5BE-BC5BA8AA108D}" type="slidenum">
              <a:rPr lang="en-US" smtClean="0"/>
              <a:pPr/>
              <a:t>5</a:t>
            </a:fld>
            <a:endParaRPr lang="en-US" dirty="0"/>
          </a:p>
        </p:txBody>
      </p:sp>
      <p:pic>
        <p:nvPicPr>
          <p:cNvPr id="4" name="Picture 3" descr="Graphic with 5 boxes: Efficiency measures identify potential waste, Access measures report availability of care, Intermediate outcome measures optimize test results, Patient/consumer centeredness measures address the experience of care, Composite measures address care alignments Provider processes lead to consumer satisfaction.">
            <a:extLst>
              <a:ext uri="{FF2B5EF4-FFF2-40B4-BE49-F238E27FC236}">
                <a16:creationId xmlns:a16="http://schemas.microsoft.com/office/drawing/2014/main" id="{090DA14E-2F56-40A6-BCCE-53C2D91DBA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0638" y="2545715"/>
            <a:ext cx="8330184" cy="3474720"/>
          </a:xfrm>
          <a:prstGeom prst="rect">
            <a:avLst/>
          </a:prstGeom>
        </p:spPr>
      </p:pic>
      <p:sp>
        <p:nvSpPr>
          <p:cNvPr id="6" name="Content Placeholder 5"/>
          <p:cNvSpPr>
            <a:spLocks noGrp="1"/>
          </p:cNvSpPr>
          <p:nvPr>
            <p:ph idx="1"/>
          </p:nvPr>
        </p:nvSpPr>
        <p:spPr>
          <a:xfrm>
            <a:off x="762000" y="1676400"/>
            <a:ext cx="8229600" cy="762000"/>
          </a:xfrm>
        </p:spPr>
        <p:txBody>
          <a:bodyPr>
            <a:normAutofit/>
          </a:bodyPr>
          <a:lstStyle/>
          <a:p>
            <a:pPr marL="0" indent="0">
              <a:buNone/>
            </a:pPr>
            <a:r>
              <a:rPr lang="en-US" dirty="0"/>
              <a:t>Additional quality measurement areas:</a:t>
            </a:r>
          </a:p>
        </p:txBody>
      </p:sp>
      <p:sp>
        <p:nvSpPr>
          <p:cNvPr id="5" name="Title 4"/>
          <p:cNvSpPr>
            <a:spLocks noGrp="1"/>
          </p:cNvSpPr>
          <p:nvPr>
            <p:ph type="title"/>
          </p:nvPr>
        </p:nvSpPr>
        <p:spPr/>
        <p:txBody>
          <a:bodyPr/>
          <a:lstStyle/>
          <a:p>
            <a:r>
              <a:rPr lang="en-US" dirty="0"/>
              <a:t>From Donabedian to </a:t>
            </a:r>
            <a:br>
              <a:rPr lang="en-US" dirty="0"/>
            </a:br>
            <a:r>
              <a:rPr lang="en-US" dirty="0"/>
              <a:t>the MMS Blueprint</a:t>
            </a:r>
          </a:p>
        </p:txBody>
      </p:sp>
    </p:spTree>
    <p:extLst>
      <p:ext uri="{BB962C8B-B14F-4D97-AF65-F5344CB8AC3E}">
        <p14:creationId xmlns:p14="http://schemas.microsoft.com/office/powerpoint/2010/main" val="1823158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7022FF3C-310F-4809-A5BE-BC5BA8AA108D}" type="slidenum">
              <a:rPr lang="en-US" smtClean="0"/>
              <a:pPr/>
              <a:t>6</a:t>
            </a:fld>
            <a:endParaRPr lang="en-US" dirty="0"/>
          </a:p>
        </p:txBody>
      </p:sp>
      <p:sp>
        <p:nvSpPr>
          <p:cNvPr id="6" name="Content Placeholder 5"/>
          <p:cNvSpPr>
            <a:spLocks noGrp="1"/>
          </p:cNvSpPr>
          <p:nvPr>
            <p:ph idx="1"/>
          </p:nvPr>
        </p:nvSpPr>
        <p:spPr>
          <a:xfrm>
            <a:off x="489284" y="1753393"/>
            <a:ext cx="8229600" cy="4297363"/>
          </a:xfrm>
        </p:spPr>
        <p:txBody>
          <a:bodyPr>
            <a:normAutofit/>
          </a:bodyPr>
          <a:lstStyle/>
          <a:p>
            <a:pPr marL="0" indent="0">
              <a:buNone/>
            </a:pPr>
            <a:r>
              <a:rPr lang="en-US" dirty="0"/>
              <a:t>Today’s focus: process and outcome measures.</a:t>
            </a:r>
          </a:p>
          <a:p>
            <a:pPr lvl="1"/>
            <a:r>
              <a:rPr lang="en-US" sz="3200" dirty="0"/>
              <a:t>The most common: </a:t>
            </a:r>
          </a:p>
          <a:p>
            <a:pPr lvl="2"/>
            <a:r>
              <a:rPr lang="en-US" sz="2800" dirty="0"/>
              <a:t>1,085 process measures</a:t>
            </a:r>
          </a:p>
          <a:p>
            <a:pPr lvl="2"/>
            <a:r>
              <a:rPr lang="en-US" sz="2800" dirty="0"/>
              <a:t>573 outcome measures</a:t>
            </a:r>
          </a:p>
        </p:txBody>
      </p:sp>
      <p:sp>
        <p:nvSpPr>
          <p:cNvPr id="5" name="Title 4"/>
          <p:cNvSpPr>
            <a:spLocks noGrp="1"/>
          </p:cNvSpPr>
          <p:nvPr>
            <p:ph type="title"/>
          </p:nvPr>
        </p:nvSpPr>
        <p:spPr/>
        <p:txBody>
          <a:bodyPr/>
          <a:lstStyle/>
          <a:p>
            <a:r>
              <a:rPr lang="en-US" dirty="0"/>
              <a:t>From Donabedian to </a:t>
            </a:r>
            <a:br>
              <a:rPr lang="en-US" dirty="0"/>
            </a:br>
            <a:r>
              <a:rPr lang="en-US" dirty="0"/>
              <a:t>the MMS Blueprint</a:t>
            </a:r>
          </a:p>
        </p:txBody>
      </p:sp>
    </p:spTree>
    <p:extLst>
      <p:ext uri="{BB962C8B-B14F-4D97-AF65-F5344CB8AC3E}">
        <p14:creationId xmlns:p14="http://schemas.microsoft.com/office/powerpoint/2010/main" val="800276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7022FF3C-310F-4809-A5BE-BC5BA8AA108D}" type="slidenum">
              <a:rPr lang="en-US" smtClean="0"/>
              <a:pPr/>
              <a:t>7</a:t>
            </a:fld>
            <a:endParaRPr lang="en-US" dirty="0"/>
          </a:p>
        </p:txBody>
      </p:sp>
      <p:graphicFrame>
        <p:nvGraphicFramePr>
          <p:cNvPr id="3" name="Table 2" title="Table 1 of comments on measures">
            <a:extLst>
              <a:ext uri="{FF2B5EF4-FFF2-40B4-BE49-F238E27FC236}">
                <a16:creationId xmlns:a16="http://schemas.microsoft.com/office/drawing/2014/main" id="{9AEC5B94-D651-458F-9F95-E36503964527}"/>
              </a:ext>
            </a:extLst>
          </p:cNvPr>
          <p:cNvGraphicFramePr>
            <a:graphicFrameLocks noGrp="1"/>
          </p:cNvGraphicFramePr>
          <p:nvPr>
            <p:extLst>
              <p:ext uri="{D42A27DB-BD31-4B8C-83A1-F6EECF244321}">
                <p14:modId xmlns:p14="http://schemas.microsoft.com/office/powerpoint/2010/main" val="1046529402"/>
              </p:ext>
            </p:extLst>
          </p:nvPr>
        </p:nvGraphicFramePr>
        <p:xfrm>
          <a:off x="304800" y="1905000"/>
          <a:ext cx="8382000" cy="4545033"/>
        </p:xfrm>
        <a:graphic>
          <a:graphicData uri="http://schemas.openxmlformats.org/drawingml/2006/table">
            <a:tbl>
              <a:tblPr firstRow="1" firstCol="1" bandRow="1">
                <a:tableStyleId>{5C22544A-7EE6-4342-B048-85BDC9FD1C3A}</a:tableStyleId>
              </a:tblPr>
              <a:tblGrid>
                <a:gridCol w="846667">
                  <a:extLst>
                    <a:ext uri="{9D8B030D-6E8A-4147-A177-3AD203B41FA5}">
                      <a16:colId xmlns:a16="http://schemas.microsoft.com/office/drawing/2014/main" val="910383411"/>
                    </a:ext>
                  </a:extLst>
                </a:gridCol>
                <a:gridCol w="7535333">
                  <a:extLst>
                    <a:ext uri="{9D8B030D-6E8A-4147-A177-3AD203B41FA5}">
                      <a16:colId xmlns:a16="http://schemas.microsoft.com/office/drawing/2014/main" val="2888428929"/>
                    </a:ext>
                  </a:extLst>
                </a:gridCol>
              </a:tblGrid>
              <a:tr h="1528154">
                <a:tc>
                  <a:txBody>
                    <a:bodyPr/>
                    <a:lstStyle/>
                    <a:p>
                      <a:pPr marL="0" marR="0">
                        <a:lnSpc>
                          <a:spcPct val="107000"/>
                        </a:lnSpc>
                        <a:spcBef>
                          <a:spcPts val="0"/>
                        </a:spcBef>
                        <a:spcAft>
                          <a:spcPts val="0"/>
                        </a:spcAft>
                      </a:pPr>
                      <a:r>
                        <a:rPr lang="en-US" sz="1800" dirty="0">
                          <a:effectLst/>
                        </a:rPr>
                        <a:t>1998</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sz="1800" b="1" dirty="0">
                          <a:solidFill>
                            <a:schemeClr val="tx1"/>
                          </a:solidFill>
                          <a:effectLst/>
                        </a:rPr>
                        <a:t>IOM Roundtable: “Current efforts to improve will not succeed unless we undertake a major, systematic effort to overhaul how we deliver health care services, educate and train clinicians, and assess and improve quality.”</a:t>
                      </a:r>
                      <a:r>
                        <a:rPr lang="en-US" sz="1800" b="1" baseline="30000" dirty="0">
                          <a:solidFill>
                            <a:schemeClr val="tx1"/>
                          </a:solidFill>
                          <a:effectLst/>
                        </a:rPr>
                        <a:t>2</a:t>
                      </a:r>
                      <a:r>
                        <a:rPr lang="en-US" sz="1800" b="1" dirty="0">
                          <a:solidFill>
                            <a:schemeClr val="tx1"/>
                          </a:solidFill>
                          <a:effectLst/>
                        </a:rPr>
                        <a:t> </a:t>
                      </a:r>
                    </a:p>
                    <a:p>
                      <a:pPr marL="0" marR="0">
                        <a:lnSpc>
                          <a:spcPct val="107000"/>
                        </a:lnSpc>
                        <a:spcBef>
                          <a:spcPts val="0"/>
                        </a:spcBef>
                        <a:spcAft>
                          <a:spcPts val="0"/>
                        </a:spcAft>
                      </a:pPr>
                      <a:r>
                        <a:rPr lang="en-US" sz="1800" b="1" dirty="0">
                          <a:solidFill>
                            <a:schemeClr val="tx1"/>
                          </a:solidFill>
                          <a:effectLst/>
                        </a:rPr>
                        <a:t> </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459728065"/>
                  </a:ext>
                </a:extLst>
              </a:tr>
              <a:tr h="1194006">
                <a:tc>
                  <a:txBody>
                    <a:bodyPr/>
                    <a:lstStyle/>
                    <a:p>
                      <a:pPr marL="0" marR="0">
                        <a:lnSpc>
                          <a:spcPct val="107000"/>
                        </a:lnSpc>
                        <a:spcBef>
                          <a:spcPts val="0"/>
                        </a:spcBef>
                        <a:spcAft>
                          <a:spcPts val="0"/>
                        </a:spcAft>
                      </a:pPr>
                      <a:r>
                        <a:rPr lang="en-US" sz="1800" dirty="0">
                          <a:effectLst/>
                        </a:rPr>
                        <a:t>2001</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sz="1800" b="1" dirty="0">
                          <a:solidFill>
                            <a:schemeClr val="tx1"/>
                          </a:solidFill>
                          <a:effectLst/>
                        </a:rPr>
                        <a:t>Providers prefer process measures, because they indicate exactly what they can do to improve care. Outcomes have multiple other influences.</a:t>
                      </a:r>
                      <a:r>
                        <a:rPr lang="en-US" sz="1800" b="1" baseline="30000" dirty="0">
                          <a:solidFill>
                            <a:schemeClr val="tx1"/>
                          </a:solidFill>
                          <a:effectLst/>
                        </a:rPr>
                        <a:t>3</a:t>
                      </a:r>
                      <a:r>
                        <a:rPr lang="en-US" sz="1800" b="1" dirty="0">
                          <a:solidFill>
                            <a:schemeClr val="tx1"/>
                          </a:solidFill>
                          <a:effectLst/>
                        </a:rPr>
                        <a:t> </a:t>
                      </a:r>
                    </a:p>
                    <a:p>
                      <a:pPr marL="0" marR="0">
                        <a:lnSpc>
                          <a:spcPct val="107000"/>
                        </a:lnSpc>
                        <a:spcBef>
                          <a:spcPts val="0"/>
                        </a:spcBef>
                        <a:spcAft>
                          <a:spcPts val="0"/>
                        </a:spcAft>
                      </a:pPr>
                      <a:r>
                        <a:rPr lang="en-US" sz="1800" b="1" dirty="0">
                          <a:solidFill>
                            <a:schemeClr val="tx1"/>
                          </a:solidFill>
                          <a:effectLst/>
                        </a:rPr>
                        <a:t> </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078977606"/>
                  </a:ext>
                </a:extLst>
              </a:tr>
              <a:tr h="1219796">
                <a:tc>
                  <a:txBody>
                    <a:bodyPr/>
                    <a:lstStyle/>
                    <a:p>
                      <a:pPr marL="0" marR="0">
                        <a:lnSpc>
                          <a:spcPct val="107000"/>
                        </a:lnSpc>
                        <a:spcBef>
                          <a:spcPts val="0"/>
                        </a:spcBef>
                        <a:spcAft>
                          <a:spcPts val="0"/>
                        </a:spcAft>
                      </a:pPr>
                      <a:r>
                        <a:rPr lang="en-US" sz="1800" dirty="0">
                          <a:effectLst/>
                        </a:rPr>
                        <a:t>2000</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sz="1800" b="1" dirty="0">
                          <a:solidFill>
                            <a:schemeClr val="tx1"/>
                          </a:solidFill>
                          <a:effectLst/>
                        </a:rPr>
                        <a:t>System failures cause many poor outcomes. Government-funded system changes ought to drive measurable improvements in the quality of provider processes.</a:t>
                      </a:r>
                      <a:r>
                        <a:rPr lang="en-US" sz="1800" b="1" baseline="30000" dirty="0">
                          <a:solidFill>
                            <a:schemeClr val="tx1"/>
                          </a:solidFill>
                          <a:effectLst/>
                        </a:rPr>
                        <a:t>4</a:t>
                      </a:r>
                      <a:endParaRPr lang="en-US" sz="1800" b="1" dirty="0">
                        <a:solidFill>
                          <a:schemeClr val="tx1"/>
                        </a:solidFill>
                        <a:effectLst/>
                      </a:endParaRPr>
                    </a:p>
                    <a:p>
                      <a:pPr marL="0" marR="0">
                        <a:lnSpc>
                          <a:spcPct val="107000"/>
                        </a:lnSpc>
                        <a:spcBef>
                          <a:spcPts val="0"/>
                        </a:spcBef>
                        <a:spcAft>
                          <a:spcPts val="0"/>
                        </a:spcAft>
                      </a:pPr>
                      <a:r>
                        <a:rPr lang="en-US" sz="1800" b="1" dirty="0">
                          <a:solidFill>
                            <a:schemeClr val="tx1"/>
                          </a:solidFill>
                          <a:effectLst/>
                        </a:rPr>
                        <a:t> </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2753981795"/>
                  </a:ext>
                </a:extLst>
              </a:tr>
              <a:tr h="603077">
                <a:tc>
                  <a:txBody>
                    <a:bodyPr/>
                    <a:lstStyle/>
                    <a:p>
                      <a:pPr marL="0" marR="0">
                        <a:lnSpc>
                          <a:spcPct val="107000"/>
                        </a:lnSpc>
                        <a:spcBef>
                          <a:spcPts val="0"/>
                        </a:spcBef>
                        <a:spcAft>
                          <a:spcPts val="0"/>
                        </a:spcAft>
                      </a:pPr>
                      <a:r>
                        <a:rPr lang="en-US" sz="1800" dirty="0">
                          <a:effectLst/>
                        </a:rPr>
                        <a:t>2005</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sz="1800" b="1" dirty="0">
                          <a:solidFill>
                            <a:schemeClr val="tx1"/>
                          </a:solidFill>
                          <a:effectLst/>
                        </a:rPr>
                        <a:t>Care processes in AMI drive improved post-discharge outcomes.</a:t>
                      </a:r>
                      <a:r>
                        <a:rPr lang="en-US" sz="1800" b="1" baseline="30000" dirty="0">
                          <a:solidFill>
                            <a:schemeClr val="tx1"/>
                          </a:solidFill>
                          <a:effectLst/>
                        </a:rPr>
                        <a:t>5</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1380410393"/>
                  </a:ext>
                </a:extLst>
              </a:tr>
            </a:tbl>
          </a:graphicData>
        </a:graphic>
      </p:graphicFrame>
      <p:sp>
        <p:nvSpPr>
          <p:cNvPr id="5" name="Title 4"/>
          <p:cNvSpPr>
            <a:spLocks noGrp="1"/>
          </p:cNvSpPr>
          <p:nvPr>
            <p:ph type="title"/>
          </p:nvPr>
        </p:nvSpPr>
        <p:spPr/>
        <p:txBody>
          <a:bodyPr>
            <a:normAutofit/>
          </a:bodyPr>
          <a:lstStyle/>
          <a:p>
            <a:r>
              <a:rPr lang="en-US" dirty="0"/>
              <a:t>Process </a:t>
            </a:r>
            <a:r>
              <a:rPr lang="en-US" dirty="0">
                <a:sym typeface="Wingdings" panose="05000000000000000000" pitchFamily="2" charset="2"/>
              </a:rPr>
              <a:t> Outcome</a:t>
            </a:r>
            <a:endParaRPr lang="en-US" dirty="0"/>
          </a:p>
        </p:txBody>
      </p:sp>
    </p:spTree>
    <p:extLst>
      <p:ext uri="{BB962C8B-B14F-4D97-AF65-F5344CB8AC3E}">
        <p14:creationId xmlns:p14="http://schemas.microsoft.com/office/powerpoint/2010/main" val="35494214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7022FF3C-310F-4809-A5BE-BC5BA8AA108D}" type="slidenum">
              <a:rPr lang="en-US" smtClean="0"/>
              <a:pPr/>
              <a:t>8</a:t>
            </a:fld>
            <a:endParaRPr lang="en-US" dirty="0"/>
          </a:p>
        </p:txBody>
      </p:sp>
      <p:graphicFrame>
        <p:nvGraphicFramePr>
          <p:cNvPr id="7" name="Table 6" title="Table 2 of comments on measures">
            <a:extLst>
              <a:ext uri="{FF2B5EF4-FFF2-40B4-BE49-F238E27FC236}">
                <a16:creationId xmlns:a16="http://schemas.microsoft.com/office/drawing/2014/main" id="{94B56ED3-42FC-4231-AE79-68D8A99787E1}"/>
              </a:ext>
            </a:extLst>
          </p:cNvPr>
          <p:cNvGraphicFramePr>
            <a:graphicFrameLocks noGrp="1"/>
          </p:cNvGraphicFramePr>
          <p:nvPr>
            <p:extLst>
              <p:ext uri="{D42A27DB-BD31-4B8C-83A1-F6EECF244321}">
                <p14:modId xmlns:p14="http://schemas.microsoft.com/office/powerpoint/2010/main" val="1631409899"/>
              </p:ext>
            </p:extLst>
          </p:nvPr>
        </p:nvGraphicFramePr>
        <p:xfrm>
          <a:off x="609600" y="1931096"/>
          <a:ext cx="7924800" cy="3479103"/>
        </p:xfrm>
        <a:graphic>
          <a:graphicData uri="http://schemas.openxmlformats.org/drawingml/2006/table">
            <a:tbl>
              <a:tblPr firstRow="1" firstCol="1" bandRow="1">
                <a:tableStyleId>{5C22544A-7EE6-4342-B048-85BDC9FD1C3A}</a:tableStyleId>
              </a:tblPr>
              <a:tblGrid>
                <a:gridCol w="648393">
                  <a:extLst>
                    <a:ext uri="{9D8B030D-6E8A-4147-A177-3AD203B41FA5}">
                      <a16:colId xmlns:a16="http://schemas.microsoft.com/office/drawing/2014/main" val="910383411"/>
                    </a:ext>
                  </a:extLst>
                </a:gridCol>
                <a:gridCol w="7276407">
                  <a:extLst>
                    <a:ext uri="{9D8B030D-6E8A-4147-A177-3AD203B41FA5}">
                      <a16:colId xmlns:a16="http://schemas.microsoft.com/office/drawing/2014/main" val="2888428929"/>
                    </a:ext>
                  </a:extLst>
                </a:gridCol>
              </a:tblGrid>
              <a:tr h="1222087">
                <a:tc>
                  <a:txBody>
                    <a:bodyPr/>
                    <a:lstStyle/>
                    <a:p>
                      <a:pPr marL="0" marR="0">
                        <a:lnSpc>
                          <a:spcPct val="107000"/>
                        </a:lnSpc>
                        <a:spcBef>
                          <a:spcPts val="0"/>
                        </a:spcBef>
                        <a:spcAft>
                          <a:spcPts val="0"/>
                        </a:spcAft>
                      </a:pPr>
                      <a:r>
                        <a:rPr lang="en-US" sz="1800" dirty="0">
                          <a:effectLst/>
                        </a:rPr>
                        <a:t>2011</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indent="0">
                        <a:buNone/>
                      </a:pPr>
                      <a:r>
                        <a:rPr lang="en-US" sz="1800" b="1" dirty="0">
                          <a:solidFill>
                            <a:schemeClr val="tx1"/>
                          </a:solidFill>
                          <a:latin typeface="+mn-lt"/>
                        </a:rPr>
                        <a:t>Crohn’s &amp; Colitis Foundation: Process and outcome measures increase the providers’ abilities to address patient care gaps and improve patient outcomes. </a:t>
                      </a:r>
                      <a:r>
                        <a:rPr lang="en-US" sz="1800" b="1" baseline="30000" dirty="0">
                          <a:solidFill>
                            <a:schemeClr val="tx1"/>
                          </a:solidFill>
                          <a:latin typeface="+mn-lt"/>
                        </a:rPr>
                        <a:t>6</a:t>
                      </a:r>
                    </a:p>
                    <a:p>
                      <a:pPr marL="0" marR="0" indent="0">
                        <a:lnSpc>
                          <a:spcPct val="107000"/>
                        </a:lnSpc>
                        <a:spcBef>
                          <a:spcPts val="0"/>
                        </a:spcBef>
                        <a:spcAft>
                          <a:spcPts val="0"/>
                        </a:spcAft>
                      </a:pPr>
                      <a:r>
                        <a:rPr lang="en-US" sz="1800" b="1" dirty="0">
                          <a:solidFill>
                            <a:schemeClr val="tx1"/>
                          </a:solidFill>
                          <a:effectLst/>
                          <a:latin typeface="+mn-lt"/>
                        </a:rPr>
                        <a:t> </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459728065"/>
                  </a:ext>
                </a:extLst>
              </a:tr>
              <a:tr h="921813">
                <a:tc>
                  <a:txBody>
                    <a:bodyPr/>
                    <a:lstStyle/>
                    <a:p>
                      <a:pPr marL="0" marR="0">
                        <a:lnSpc>
                          <a:spcPct val="107000"/>
                        </a:lnSpc>
                        <a:spcBef>
                          <a:spcPts val="0"/>
                        </a:spcBef>
                        <a:spcAft>
                          <a:spcPts val="0"/>
                        </a:spcAft>
                      </a:pPr>
                      <a:r>
                        <a:rPr lang="en-US" sz="1800" dirty="0">
                          <a:effectLst/>
                        </a:rPr>
                        <a:t>2013</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indent="0">
                        <a:buNone/>
                      </a:pPr>
                      <a:r>
                        <a:rPr lang="en-US" sz="1800" b="1" dirty="0">
                          <a:latin typeface="+mn-lt"/>
                        </a:rPr>
                        <a:t>Even when developed together, process measures and outcomes measures of IBS might not have obvious relationships. </a:t>
                      </a:r>
                      <a:r>
                        <a:rPr lang="en-US" sz="1800" b="1" baseline="30000" dirty="0">
                          <a:latin typeface="+mn-lt"/>
                        </a:rPr>
                        <a:t>7</a:t>
                      </a:r>
                      <a:r>
                        <a:rPr lang="en-US" sz="1800" b="1" dirty="0">
                          <a:latin typeface="+mn-lt"/>
                        </a:rPr>
                        <a:t> </a:t>
                      </a:r>
                    </a:p>
                    <a:p>
                      <a:pPr marL="0" marR="0">
                        <a:lnSpc>
                          <a:spcPct val="107000"/>
                        </a:lnSpc>
                        <a:spcBef>
                          <a:spcPts val="0"/>
                        </a:spcBef>
                        <a:spcAft>
                          <a:spcPts val="0"/>
                        </a:spcAft>
                      </a:pPr>
                      <a:r>
                        <a:rPr lang="en-US" sz="1800" b="1" dirty="0">
                          <a:solidFill>
                            <a:schemeClr val="tx1"/>
                          </a:solidFill>
                          <a:effectLst/>
                          <a:latin typeface="+mn-lt"/>
                        </a:rPr>
                        <a:t> </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078977606"/>
                  </a:ext>
                </a:extLst>
              </a:tr>
              <a:tr h="1335203">
                <a:tc>
                  <a:txBody>
                    <a:bodyPr/>
                    <a:lstStyle/>
                    <a:p>
                      <a:pPr marL="0" marR="0">
                        <a:lnSpc>
                          <a:spcPct val="107000"/>
                        </a:lnSpc>
                        <a:spcBef>
                          <a:spcPts val="0"/>
                        </a:spcBef>
                        <a:spcAft>
                          <a:spcPts val="0"/>
                        </a:spcAft>
                      </a:pPr>
                      <a:r>
                        <a:rPr lang="en-US" sz="1800" dirty="0">
                          <a:effectLst/>
                        </a:rPr>
                        <a:t>2014</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sz="1800" b="1" dirty="0">
                          <a:latin typeface="+mn-lt"/>
                        </a:rPr>
                        <a:t>Lindenauer et al: Nearly 3 in 4 hospitals agree that “public reporting stimulates quality improvement activity at my institution” </a:t>
                      </a:r>
                      <a:r>
                        <a:rPr lang="en-US" sz="1800" b="1" baseline="30000" dirty="0">
                          <a:latin typeface="+mn-lt"/>
                        </a:rPr>
                        <a:t>8</a:t>
                      </a:r>
                      <a:r>
                        <a:rPr lang="en-US" sz="1800" b="1" dirty="0">
                          <a:solidFill>
                            <a:schemeClr val="tx1"/>
                          </a:solidFill>
                          <a:effectLst/>
                          <a:latin typeface="+mn-lt"/>
                        </a:rPr>
                        <a:t> </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2753981795"/>
                  </a:ext>
                </a:extLst>
              </a:tr>
            </a:tbl>
          </a:graphicData>
        </a:graphic>
      </p:graphicFrame>
      <p:sp>
        <p:nvSpPr>
          <p:cNvPr id="5" name="Title 4"/>
          <p:cNvSpPr>
            <a:spLocks noGrp="1"/>
          </p:cNvSpPr>
          <p:nvPr>
            <p:ph type="title"/>
          </p:nvPr>
        </p:nvSpPr>
        <p:spPr/>
        <p:txBody>
          <a:bodyPr>
            <a:normAutofit/>
          </a:bodyPr>
          <a:lstStyle/>
          <a:p>
            <a:r>
              <a:rPr lang="en-US" dirty="0"/>
              <a:t>Process </a:t>
            </a:r>
            <a:r>
              <a:rPr lang="en-US" dirty="0">
                <a:sym typeface="Wingdings" panose="05000000000000000000" pitchFamily="2" charset="2"/>
              </a:rPr>
              <a:t> Outcome</a:t>
            </a:r>
            <a:endParaRPr lang="en-US" dirty="0"/>
          </a:p>
        </p:txBody>
      </p:sp>
    </p:spTree>
    <p:extLst>
      <p:ext uri="{BB962C8B-B14F-4D97-AF65-F5344CB8AC3E}">
        <p14:creationId xmlns:p14="http://schemas.microsoft.com/office/powerpoint/2010/main" val="2764872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4"/>
          </p:nvPr>
        </p:nvSpPr>
        <p:spPr/>
        <p:txBody>
          <a:bodyPr/>
          <a:lstStyle/>
          <a:p>
            <a:fld id="{7022FF3C-310F-4809-A5BE-BC5BA8AA108D}" type="slidenum">
              <a:rPr lang="en-US" smtClean="0"/>
              <a:pPr/>
              <a:t>9</a:t>
            </a:fld>
            <a:endParaRPr lang="en-US" dirty="0"/>
          </a:p>
        </p:txBody>
      </p:sp>
      <p:graphicFrame>
        <p:nvGraphicFramePr>
          <p:cNvPr id="7" name="Table 6" title="Table 3 of comments on measures">
            <a:extLst>
              <a:ext uri="{FF2B5EF4-FFF2-40B4-BE49-F238E27FC236}">
                <a16:creationId xmlns:a16="http://schemas.microsoft.com/office/drawing/2014/main" id="{05CBFB8E-0358-494F-95DD-8E387B83743C}"/>
              </a:ext>
            </a:extLst>
          </p:cNvPr>
          <p:cNvGraphicFramePr>
            <a:graphicFrameLocks noGrp="1"/>
          </p:cNvGraphicFramePr>
          <p:nvPr>
            <p:extLst>
              <p:ext uri="{D42A27DB-BD31-4B8C-83A1-F6EECF244321}">
                <p14:modId xmlns:p14="http://schemas.microsoft.com/office/powerpoint/2010/main" val="3678062522"/>
              </p:ext>
            </p:extLst>
          </p:nvPr>
        </p:nvGraphicFramePr>
        <p:xfrm>
          <a:off x="457200" y="1889593"/>
          <a:ext cx="7924800" cy="4496707"/>
        </p:xfrm>
        <a:graphic>
          <a:graphicData uri="http://schemas.openxmlformats.org/drawingml/2006/table">
            <a:tbl>
              <a:tblPr firstRow="1" firstCol="1" bandRow="1">
                <a:tableStyleId>{5C22544A-7EE6-4342-B048-85BDC9FD1C3A}</a:tableStyleId>
              </a:tblPr>
              <a:tblGrid>
                <a:gridCol w="648393">
                  <a:extLst>
                    <a:ext uri="{9D8B030D-6E8A-4147-A177-3AD203B41FA5}">
                      <a16:colId xmlns:a16="http://schemas.microsoft.com/office/drawing/2014/main" val="910383411"/>
                    </a:ext>
                  </a:extLst>
                </a:gridCol>
                <a:gridCol w="7276407">
                  <a:extLst>
                    <a:ext uri="{9D8B030D-6E8A-4147-A177-3AD203B41FA5}">
                      <a16:colId xmlns:a16="http://schemas.microsoft.com/office/drawing/2014/main" val="2888428929"/>
                    </a:ext>
                  </a:extLst>
                </a:gridCol>
              </a:tblGrid>
              <a:tr h="1222087">
                <a:tc>
                  <a:txBody>
                    <a:bodyPr/>
                    <a:lstStyle/>
                    <a:p>
                      <a:pPr marL="0" marR="0">
                        <a:lnSpc>
                          <a:spcPct val="107000"/>
                        </a:lnSpc>
                        <a:spcBef>
                          <a:spcPts val="0"/>
                        </a:spcBef>
                        <a:spcAft>
                          <a:spcPts val="0"/>
                        </a:spcAft>
                      </a:pPr>
                      <a:r>
                        <a:rPr lang="en-US" sz="1800" dirty="0">
                          <a:effectLst/>
                        </a:rPr>
                        <a:t>2016</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indent="0">
                        <a:buNone/>
                      </a:pPr>
                      <a:r>
                        <a:rPr lang="en-US" b="1" dirty="0">
                          <a:solidFill>
                            <a:schemeClr val="tx1"/>
                          </a:solidFill>
                        </a:rPr>
                        <a:t>Patient perspectives, not publicly reported process measures, had the biggest influence on reducing heart failure readmissions. Change emphasis to patient experience and outcomes.</a:t>
                      </a:r>
                      <a:r>
                        <a:rPr lang="en-US" b="1" baseline="30000" dirty="0">
                          <a:solidFill>
                            <a:schemeClr val="tx1"/>
                          </a:solidFill>
                        </a:rPr>
                        <a:t>9</a:t>
                      </a:r>
                    </a:p>
                    <a:p>
                      <a:pPr marL="0" marR="0" indent="0">
                        <a:lnSpc>
                          <a:spcPct val="107000"/>
                        </a:lnSpc>
                        <a:spcBef>
                          <a:spcPts val="0"/>
                        </a:spcBef>
                        <a:spcAft>
                          <a:spcPts val="0"/>
                        </a:spcAft>
                      </a:pPr>
                      <a:r>
                        <a:rPr lang="en-US" sz="1800" b="1" dirty="0">
                          <a:solidFill>
                            <a:schemeClr val="tx1"/>
                          </a:solidFill>
                          <a:effectLst/>
                          <a:latin typeface="+mn-lt"/>
                        </a:rPr>
                        <a:t> </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459728065"/>
                  </a:ext>
                </a:extLst>
              </a:tr>
              <a:tr h="921813">
                <a:tc>
                  <a:txBody>
                    <a:bodyPr/>
                    <a:lstStyle/>
                    <a:p>
                      <a:pPr marL="0" marR="0">
                        <a:lnSpc>
                          <a:spcPct val="107000"/>
                        </a:lnSpc>
                        <a:spcBef>
                          <a:spcPts val="0"/>
                        </a:spcBef>
                        <a:spcAft>
                          <a:spcPts val="0"/>
                        </a:spcAft>
                      </a:pPr>
                      <a:r>
                        <a:rPr lang="en-US" sz="1800" dirty="0">
                          <a:effectLst/>
                        </a:rPr>
                        <a:t>2016</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indent="0">
                        <a:buNone/>
                      </a:pPr>
                      <a:r>
                        <a:rPr lang="en-US" b="1" dirty="0">
                          <a:solidFill>
                            <a:schemeClr val="tx1"/>
                          </a:solidFill>
                        </a:rPr>
                        <a:t>“We predict that a time will soon come when it will be hard to believe that measurement of outcomes that mattered to patients was rare in 2016 — and organizations that measured them each did it in their own way.” Agreement on implementation standards for measuring and reporting outcomes will accelerate healthcare improvement.</a:t>
                      </a:r>
                      <a:r>
                        <a:rPr lang="en-US" b="1" baseline="30000" dirty="0">
                          <a:solidFill>
                            <a:schemeClr val="tx1"/>
                          </a:solidFill>
                        </a:rPr>
                        <a:t>10</a:t>
                      </a:r>
                    </a:p>
                    <a:p>
                      <a:pPr marL="0" marR="0">
                        <a:lnSpc>
                          <a:spcPct val="107000"/>
                        </a:lnSpc>
                        <a:spcBef>
                          <a:spcPts val="0"/>
                        </a:spcBef>
                        <a:spcAft>
                          <a:spcPts val="0"/>
                        </a:spcAft>
                      </a:pPr>
                      <a:r>
                        <a:rPr lang="en-US" sz="1800" b="1" dirty="0">
                          <a:solidFill>
                            <a:schemeClr val="tx1"/>
                          </a:solidFill>
                          <a:effectLst/>
                          <a:latin typeface="+mn-lt"/>
                        </a:rPr>
                        <a:t> </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078977606"/>
                  </a:ext>
                </a:extLst>
              </a:tr>
              <a:tr h="1335203">
                <a:tc>
                  <a:txBody>
                    <a:bodyPr/>
                    <a:lstStyle/>
                    <a:p>
                      <a:pPr marL="0" marR="0">
                        <a:lnSpc>
                          <a:spcPct val="107000"/>
                        </a:lnSpc>
                        <a:spcBef>
                          <a:spcPts val="0"/>
                        </a:spcBef>
                        <a:spcAft>
                          <a:spcPts val="0"/>
                        </a:spcAft>
                      </a:pPr>
                      <a:r>
                        <a:rPr lang="en-US" sz="1800" dirty="0">
                          <a:effectLst/>
                        </a:rPr>
                        <a:t>2017</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b="1" dirty="0">
                          <a:solidFill>
                            <a:schemeClr val="tx1"/>
                          </a:solidFill>
                        </a:rPr>
                        <a:t>“The most common existing measures—process measures addressing care—might not be the best measures of upper limb surgery quality given the relative lack of evidence for their use in care improvement.”</a:t>
                      </a:r>
                      <a:r>
                        <a:rPr lang="en-US" b="1" baseline="30000" dirty="0">
                          <a:solidFill>
                            <a:schemeClr val="tx1"/>
                          </a:solidFill>
                        </a:rPr>
                        <a:t>11 </a:t>
                      </a:r>
                      <a:r>
                        <a:rPr lang="en-US" b="1" dirty="0">
                          <a:solidFill>
                            <a:schemeClr val="tx1"/>
                          </a:solidFill>
                        </a:rPr>
                        <a:t>This finding might apply to many areas.</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2753981795"/>
                  </a:ext>
                </a:extLst>
              </a:tr>
            </a:tbl>
          </a:graphicData>
        </a:graphic>
      </p:graphicFrame>
      <p:sp>
        <p:nvSpPr>
          <p:cNvPr id="5" name="Title 4"/>
          <p:cNvSpPr>
            <a:spLocks noGrp="1"/>
          </p:cNvSpPr>
          <p:nvPr>
            <p:ph type="title"/>
          </p:nvPr>
        </p:nvSpPr>
        <p:spPr/>
        <p:txBody>
          <a:bodyPr>
            <a:normAutofit/>
          </a:bodyPr>
          <a:lstStyle/>
          <a:p>
            <a:r>
              <a:rPr lang="en-US" dirty="0"/>
              <a:t>Process </a:t>
            </a:r>
            <a:r>
              <a:rPr lang="en-US" dirty="0">
                <a:sym typeface="Wingdings" panose="05000000000000000000" pitchFamily="2" charset="2"/>
              </a:rPr>
              <a:t> Outcome</a:t>
            </a:r>
            <a:endParaRPr lang="en-US" dirty="0"/>
          </a:p>
        </p:txBody>
      </p:sp>
    </p:spTree>
    <p:extLst>
      <p:ext uri="{BB962C8B-B14F-4D97-AF65-F5344CB8AC3E}">
        <p14:creationId xmlns:p14="http://schemas.microsoft.com/office/powerpoint/2010/main" val="317515610"/>
      </p:ext>
    </p:extLst>
  </p:cSld>
  <p:clrMapOvr>
    <a:masterClrMapping/>
  </p:clrMapOvr>
</p:sld>
</file>

<file path=ppt/theme/theme1.xml><?xml version="1.0" encoding="utf-8"?>
<a:theme xmlns:a="http://schemas.openxmlformats.org/drawingml/2006/main" name="CMS_templat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414A0DFAABA6C4EACA48BF9AB17A35A" ma:contentTypeVersion="0" ma:contentTypeDescription="Create a new document." ma:contentTypeScope="" ma:versionID="6b95439efac53e992e4f905c2a8ccf03">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C2006AB-7C62-4B6F-8E6B-BB892A6E4BA6}">
  <ds:schemaRefs>
    <ds:schemaRef ds:uri="http://purl.org/dc/elements/1.1/"/>
    <ds:schemaRef ds:uri="http://purl.org/dc/terms/"/>
    <ds:schemaRef ds:uri="http://schemas.microsoft.com/office/2006/documentManagement/types"/>
    <ds:schemaRef ds:uri="http://schemas.microsoft.com/office/infopath/2007/PartnerControls"/>
    <ds:schemaRef ds:uri="http://www.w3.org/XML/1998/namespace"/>
    <ds:schemaRef ds:uri="http://purl.org/dc/dcmitype/"/>
    <ds:schemaRef ds:uri="http://schemas.microsoft.com/office/2006/metadata/properties"/>
    <ds:schemaRef ds:uri="http://schemas.openxmlformats.org/package/2006/metadata/core-properties"/>
  </ds:schemaRefs>
</ds:datastoreItem>
</file>

<file path=customXml/itemProps2.xml><?xml version="1.0" encoding="utf-8"?>
<ds:datastoreItem xmlns:ds="http://schemas.openxmlformats.org/officeDocument/2006/customXml" ds:itemID="{416AD25D-842E-4E07-B989-D8145269A45F}">
  <ds:schemaRefs>
    <ds:schemaRef ds:uri="http://schemas.microsoft.com/sharepoint/v3/contenttype/forms"/>
  </ds:schemaRefs>
</ds:datastoreItem>
</file>

<file path=customXml/itemProps3.xml><?xml version="1.0" encoding="utf-8"?>
<ds:datastoreItem xmlns:ds="http://schemas.openxmlformats.org/officeDocument/2006/customXml" ds:itemID="{66071BC2-0531-46DF-95E4-0379D3566D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45227</TotalTime>
  <Words>6904</Words>
  <Application>Microsoft Office PowerPoint</Application>
  <PresentationFormat>On-screen Show (4:3)</PresentationFormat>
  <Paragraphs>261</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Constantia</vt:lpstr>
      <vt:lpstr>CMS_template</vt:lpstr>
      <vt:lpstr>CMS Measures Management System (MMS)  Process to Outcome Measures</vt:lpstr>
      <vt:lpstr>Overview</vt:lpstr>
      <vt:lpstr>From Donabedian to  the MMS Blueprint</vt:lpstr>
      <vt:lpstr>From Donabedian to  the MMS Blueprint</vt:lpstr>
      <vt:lpstr>From Donabedian to  the MMS Blueprint</vt:lpstr>
      <vt:lpstr>From Donabedian to  the MMS Blueprint</vt:lpstr>
      <vt:lpstr>Process  Outcome</vt:lpstr>
      <vt:lpstr>Process  Outcome</vt:lpstr>
      <vt:lpstr>Process  Outcome</vt:lpstr>
      <vt:lpstr>Process  Outcome</vt:lpstr>
      <vt:lpstr>Process  Outcome</vt:lpstr>
      <vt:lpstr>Process  Outcome</vt:lpstr>
      <vt:lpstr>Influence of Health IT Interoperability</vt:lpstr>
      <vt:lpstr>Influence of Health IT Interoperability</vt:lpstr>
      <vt:lpstr>Interoperability Take-Away</vt:lpstr>
      <vt:lpstr>Summary</vt:lpstr>
      <vt:lpstr>References</vt:lpstr>
      <vt:lpstr>References</vt:lpstr>
      <vt:lpstr>Upcoming Webinars</vt:lpstr>
      <vt:lpstr>Questions and Answers</vt:lpstr>
    </vt:vector>
  </TitlesOfParts>
  <Company>CMS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CMS Measures Management System (MMS) Process to Outcome Measures</dc:title>
  <dc:subject>CMS Measures Management System (MMS) Process to Outcome Measures</dc:subject>
  <dc:creator>CMS</dc:creator>
  <cp:keywords>CMS Measures Management System (MMS) Process to Outcome Measures</cp:keywords>
  <cp:lastModifiedBy>Knight, Jessica</cp:lastModifiedBy>
  <cp:revision>1523</cp:revision>
  <cp:lastPrinted>2016-05-23T17:38:59Z</cp:lastPrinted>
  <dcterms:created xsi:type="dcterms:W3CDTF">2012-02-10T20:51:24Z</dcterms:created>
  <dcterms:modified xsi:type="dcterms:W3CDTF">2020-08-05T18:28:29Z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0x0101007414A0DFAABA6C4EACA48BF9AB17A35A</vt:lpwstr>
  </property>
</Properties>
</file>