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4"/>
    <p:sldMasterId id="2147483678" r:id="rId5"/>
  </p:sldMasterIdLst>
  <p:notesMasterIdLst>
    <p:notesMasterId r:id="rId56"/>
  </p:notesMasterIdLst>
  <p:handoutMasterIdLst>
    <p:handoutMasterId r:id="rId57"/>
  </p:handoutMasterIdLst>
  <p:sldIdLst>
    <p:sldId id="573" r:id="rId6"/>
    <p:sldId id="574" r:id="rId7"/>
    <p:sldId id="375" r:id="rId8"/>
    <p:sldId id="376" r:id="rId9"/>
    <p:sldId id="522" r:id="rId10"/>
    <p:sldId id="525" r:id="rId11"/>
    <p:sldId id="553" r:id="rId12"/>
    <p:sldId id="554" r:id="rId13"/>
    <p:sldId id="555" r:id="rId14"/>
    <p:sldId id="556" r:id="rId15"/>
    <p:sldId id="557" r:id="rId16"/>
    <p:sldId id="558" r:id="rId17"/>
    <p:sldId id="559" r:id="rId18"/>
    <p:sldId id="560" r:id="rId19"/>
    <p:sldId id="561" r:id="rId20"/>
    <p:sldId id="562" r:id="rId21"/>
    <p:sldId id="533" r:id="rId22"/>
    <p:sldId id="507" r:id="rId23"/>
    <p:sldId id="535" r:id="rId24"/>
    <p:sldId id="536" r:id="rId25"/>
    <p:sldId id="434" r:id="rId26"/>
    <p:sldId id="512" r:id="rId27"/>
    <p:sldId id="566" r:id="rId28"/>
    <p:sldId id="568" r:id="rId29"/>
    <p:sldId id="572" r:id="rId30"/>
    <p:sldId id="500" r:id="rId31"/>
    <p:sldId id="569" r:id="rId32"/>
    <p:sldId id="570" r:id="rId33"/>
    <p:sldId id="537" r:id="rId34"/>
    <p:sldId id="437" r:id="rId35"/>
    <p:sldId id="502" r:id="rId36"/>
    <p:sldId id="563" r:id="rId37"/>
    <p:sldId id="539" r:id="rId38"/>
    <p:sldId id="472" r:id="rId39"/>
    <p:sldId id="571" r:id="rId40"/>
    <p:sldId id="473" r:id="rId41"/>
    <p:sldId id="474" r:id="rId42"/>
    <p:sldId id="509" r:id="rId43"/>
    <p:sldId id="544" r:id="rId44"/>
    <p:sldId id="543" r:id="rId45"/>
    <p:sldId id="545" r:id="rId46"/>
    <p:sldId id="442" r:id="rId47"/>
    <p:sldId id="517" r:id="rId48"/>
    <p:sldId id="547" r:id="rId49"/>
    <p:sldId id="548" r:id="rId50"/>
    <p:sldId id="393" r:id="rId51"/>
    <p:sldId id="392" r:id="rId52"/>
    <p:sldId id="575" r:id="rId53"/>
    <p:sldId id="576" r:id="rId54"/>
    <p:sldId id="577" r:id="rId55"/>
  </p:sldIdLst>
  <p:sldSz cx="9144000" cy="6858000" type="screen4x3"/>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1C5180A-9441-458F-986E-878DA65F262F}">
          <p14:sldIdLst>
            <p14:sldId id="573"/>
            <p14:sldId id="574"/>
            <p14:sldId id="375"/>
            <p14:sldId id="376"/>
          </p14:sldIdLst>
        </p14:section>
        <p14:section name="Merit-based Incentive Program" id="{60EF41C9-A985-4345-8855-CFABEFF2FC0D}">
          <p14:sldIdLst>
            <p14:sldId id="522"/>
            <p14:sldId id="525"/>
            <p14:sldId id="553"/>
            <p14:sldId id="554"/>
            <p14:sldId id="555"/>
            <p14:sldId id="556"/>
            <p14:sldId id="557"/>
            <p14:sldId id="558"/>
            <p14:sldId id="559"/>
            <p14:sldId id="560"/>
            <p14:sldId id="561"/>
            <p14:sldId id="562"/>
          </p14:sldIdLst>
        </p14:section>
        <p14:section name="MIPS Performance Categories" id="{95EC8B8F-A053-4F74-8801-88D484600179}">
          <p14:sldIdLst>
            <p14:sldId id="533"/>
            <p14:sldId id="507"/>
            <p14:sldId id="535"/>
            <p14:sldId id="536"/>
            <p14:sldId id="434"/>
            <p14:sldId id="512"/>
            <p14:sldId id="566"/>
            <p14:sldId id="568"/>
            <p14:sldId id="572"/>
            <p14:sldId id="500"/>
            <p14:sldId id="569"/>
            <p14:sldId id="570"/>
            <p14:sldId id="537"/>
            <p14:sldId id="437"/>
            <p14:sldId id="502"/>
            <p14:sldId id="563"/>
          </p14:sldIdLst>
        </p14:section>
        <p14:section name="MIPS Scoring" id="{13771765-ED03-49A1-A484-26203261F857}">
          <p14:sldIdLst>
            <p14:sldId id="539"/>
            <p14:sldId id="472"/>
            <p14:sldId id="571"/>
            <p14:sldId id="473"/>
            <p14:sldId id="474"/>
            <p14:sldId id="509"/>
            <p14:sldId id="544"/>
            <p14:sldId id="543"/>
            <p14:sldId id="545"/>
          </p14:sldIdLst>
        </p14:section>
        <p14:section name="Beyond the Transition Year" id="{8263F8B1-D384-4DA7-84D4-789D8ADA3D10}">
          <p14:sldIdLst>
            <p14:sldId id="442"/>
            <p14:sldId id="517"/>
          </p14:sldIdLst>
        </p14:section>
        <p14:section name="To Learn More" id="{D82442FD-3B4C-41E9-BE49-D724AF49E2E1}">
          <p14:sldIdLst>
            <p14:sldId id="547"/>
            <p14:sldId id="548"/>
            <p14:sldId id="393"/>
            <p14:sldId id="392"/>
            <p14:sldId id="575"/>
            <p14:sldId id="576"/>
            <p14:sldId id="577"/>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am Richards" initials="AR" lastIdx="13" clrIdx="0"/>
  <p:cmAuthor id="2" name="Megan Fisher" initials="MF" lastIdx="3" clrIdx="1"/>
  <p:cmAuthor id="3" name="Kathleen Dziak" initials="KD" lastIdx="16" clrIdx="2"/>
  <p:cmAuthor id="4" name="ASHLEY SPENCE" initials="AS" lastIdx="48" clrIdx="3"/>
  <p:cmAuthor id="5" name="Lemeneh Tefera" initials="LT" lastIdx="5" clrIdx="4"/>
  <p:cmAuthor id="6" name="Nemec, Allison" initials="NA" lastIdx="90" clrIdx="5"/>
  <p:cmAuthor id="7" name="Gerakitis, Lindsay" initials="GL" lastIdx="1" clrIdx="6"/>
  <p:cmAuthor id="8" name="Elizabeth Holland" initials="EH" lastIdx="7" clrIdx="7"/>
  <p:cmAuthor id="9" name="Alexandra Mugge" initials="AM" lastIdx="4" clrIdx="8"/>
  <p:cmAuthor id="10" name="David Nilasena" initials="DN" lastIdx="21" clrIdx="9"/>
  <p:cmAuthor id="11" name="MOLLY MACHARRIS" initials="MM" lastIdx="16" clrIdx="10"/>
  <p:cmAuthor id="12" name="ALESIA HOVATTER" initials="AH" lastIdx="8" clrIdx="11"/>
  <p:cmAuthor id="13" name="Ashley Hain" initials="AH" lastIdx="14" clrIdx="12"/>
  <p:cmAuthor id="14" name="Rachel Phillips" initials="" lastIdx="0" clrIdx="1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93"/>
    <a:srgbClr val="555555"/>
    <a:srgbClr val="28C2E6"/>
    <a:srgbClr val="DDE9F4"/>
    <a:srgbClr val="CDEFF9"/>
    <a:srgbClr val="15A6D0"/>
    <a:srgbClr val="149CC1"/>
    <a:srgbClr val="16B2DF"/>
    <a:srgbClr val="17632A"/>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79674" autoAdjust="0"/>
  </p:normalViewPr>
  <p:slideViewPr>
    <p:cSldViewPr snapToGrid="0">
      <p:cViewPr varScale="1">
        <p:scale>
          <a:sx n="47" d="100"/>
          <a:sy n="47" d="100"/>
        </p:scale>
        <p:origin x="1756" y="36"/>
      </p:cViewPr>
      <p:guideLst>
        <p:guide orient="horz" pos="2160"/>
        <p:guide pos="2880"/>
      </p:guideLst>
    </p:cSldViewPr>
  </p:slideViewPr>
  <p:notesTextViewPr>
    <p:cViewPr>
      <p:scale>
        <a:sx n="1" d="1"/>
        <a:sy n="1" d="1"/>
      </p:scale>
      <p:origin x="0" y="0"/>
    </p:cViewPr>
  </p:notesTextViewPr>
  <p:sorterViewPr>
    <p:cViewPr>
      <p:scale>
        <a:sx n="160" d="100"/>
        <a:sy n="160" d="100"/>
      </p:scale>
      <p:origin x="0" y="4232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66732" cy="469780"/>
          </a:xfrm>
          <a:prstGeom prst="rect">
            <a:avLst/>
          </a:prstGeom>
        </p:spPr>
        <p:txBody>
          <a:bodyPr vert="horz" lIns="93937" tIns="46968" rIns="93937" bIns="46968" rtlCol="0"/>
          <a:lstStyle>
            <a:lvl1pPr algn="l">
              <a:defRPr sz="1200"/>
            </a:lvl1pPr>
          </a:lstStyle>
          <a:p>
            <a:endParaRPr lang="en-US" dirty="0"/>
          </a:p>
        </p:txBody>
      </p:sp>
      <p:sp>
        <p:nvSpPr>
          <p:cNvPr id="3" name="Date Placeholder 2"/>
          <p:cNvSpPr>
            <a:spLocks noGrp="1"/>
          </p:cNvSpPr>
          <p:nvPr>
            <p:ph type="dt" sz="quarter" idx="1"/>
          </p:nvPr>
        </p:nvSpPr>
        <p:spPr>
          <a:xfrm>
            <a:off x="4008705" y="0"/>
            <a:ext cx="3066732" cy="469780"/>
          </a:xfrm>
          <a:prstGeom prst="rect">
            <a:avLst/>
          </a:prstGeom>
        </p:spPr>
        <p:txBody>
          <a:bodyPr vert="horz" lIns="93937" tIns="46968" rIns="93937" bIns="46968" rtlCol="0"/>
          <a:lstStyle>
            <a:lvl1pPr algn="r">
              <a:defRPr sz="1200"/>
            </a:lvl1pPr>
          </a:lstStyle>
          <a:p>
            <a:fld id="{70AB33FD-164B-427B-9892-80AD2481A898}" type="datetimeFigureOut">
              <a:rPr lang="en-US" smtClean="0"/>
              <a:t>8/5/2020</a:t>
            </a:fld>
            <a:endParaRPr lang="en-US" dirty="0"/>
          </a:p>
        </p:txBody>
      </p:sp>
      <p:sp>
        <p:nvSpPr>
          <p:cNvPr id="4" name="Footer Placeholder 3"/>
          <p:cNvSpPr>
            <a:spLocks noGrp="1"/>
          </p:cNvSpPr>
          <p:nvPr>
            <p:ph type="ftr" sz="quarter" idx="2"/>
          </p:nvPr>
        </p:nvSpPr>
        <p:spPr>
          <a:xfrm>
            <a:off x="1" y="8893297"/>
            <a:ext cx="3066732" cy="469779"/>
          </a:xfrm>
          <a:prstGeom prst="rect">
            <a:avLst/>
          </a:prstGeom>
        </p:spPr>
        <p:txBody>
          <a:bodyPr vert="horz" lIns="93937" tIns="46968" rIns="93937" bIns="46968" rtlCol="0" anchor="b"/>
          <a:lstStyle>
            <a:lvl1pPr algn="l">
              <a:defRPr sz="1200"/>
            </a:lvl1pPr>
          </a:lstStyle>
          <a:p>
            <a:endParaRPr lang="en-US" dirty="0"/>
          </a:p>
        </p:txBody>
      </p:sp>
      <p:sp>
        <p:nvSpPr>
          <p:cNvPr id="5" name="Slide Number Placeholder 4"/>
          <p:cNvSpPr>
            <a:spLocks noGrp="1"/>
          </p:cNvSpPr>
          <p:nvPr>
            <p:ph type="sldNum" sz="quarter" idx="3"/>
          </p:nvPr>
        </p:nvSpPr>
        <p:spPr>
          <a:xfrm>
            <a:off x="4008705" y="8893297"/>
            <a:ext cx="3066732" cy="469779"/>
          </a:xfrm>
          <a:prstGeom prst="rect">
            <a:avLst/>
          </a:prstGeom>
        </p:spPr>
        <p:txBody>
          <a:bodyPr vert="horz" lIns="93937" tIns="46968" rIns="93937" bIns="46968" rtlCol="0" anchor="b"/>
          <a:lstStyle>
            <a:lvl1pPr algn="r">
              <a:defRPr sz="1200"/>
            </a:lvl1pPr>
          </a:lstStyle>
          <a:p>
            <a:fld id="{BA728977-9646-476C-8D57-23BCB06D7E55}" type="slidenum">
              <a:rPr lang="en-US" smtClean="0"/>
              <a:t>‹#›</a:t>
            </a:fld>
            <a:endParaRPr lang="en-US" dirty="0"/>
          </a:p>
        </p:txBody>
      </p:sp>
    </p:spTree>
    <p:extLst>
      <p:ext uri="{BB962C8B-B14F-4D97-AF65-F5344CB8AC3E}">
        <p14:creationId xmlns:p14="http://schemas.microsoft.com/office/powerpoint/2010/main" val="38164118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66732" cy="469780"/>
          </a:xfrm>
          <a:prstGeom prst="rect">
            <a:avLst/>
          </a:prstGeom>
        </p:spPr>
        <p:txBody>
          <a:bodyPr vert="horz" lIns="93937" tIns="46968" rIns="93937" bIns="46968" rtlCol="0"/>
          <a:lstStyle>
            <a:lvl1pPr algn="l">
              <a:defRPr sz="1200"/>
            </a:lvl1pPr>
          </a:lstStyle>
          <a:p>
            <a:endParaRPr lang="en-US" dirty="0"/>
          </a:p>
        </p:txBody>
      </p:sp>
      <p:sp>
        <p:nvSpPr>
          <p:cNvPr id="3" name="Date Placeholder 2"/>
          <p:cNvSpPr>
            <a:spLocks noGrp="1"/>
          </p:cNvSpPr>
          <p:nvPr>
            <p:ph type="dt" idx="1"/>
          </p:nvPr>
        </p:nvSpPr>
        <p:spPr>
          <a:xfrm>
            <a:off x="4008705" y="0"/>
            <a:ext cx="3066732" cy="469780"/>
          </a:xfrm>
          <a:prstGeom prst="rect">
            <a:avLst/>
          </a:prstGeom>
        </p:spPr>
        <p:txBody>
          <a:bodyPr vert="horz" lIns="93937" tIns="46968" rIns="93937" bIns="46968" rtlCol="0"/>
          <a:lstStyle>
            <a:lvl1pPr algn="r">
              <a:defRPr sz="1200"/>
            </a:lvl1pPr>
          </a:lstStyle>
          <a:p>
            <a:fld id="{03B64109-C5DC-4A53-A851-B51C4ED6847D}" type="datetimeFigureOut">
              <a:rPr lang="en-US" smtClean="0"/>
              <a:t>8/5/2020</a:t>
            </a:fld>
            <a:endParaRPr lang="en-US" dirty="0"/>
          </a:p>
        </p:txBody>
      </p:sp>
      <p:sp>
        <p:nvSpPr>
          <p:cNvPr id="4" name="Slide Image Placeholder 3"/>
          <p:cNvSpPr>
            <a:spLocks noGrp="1" noRot="1" noChangeAspect="1"/>
          </p:cNvSpPr>
          <p:nvPr>
            <p:ph type="sldImg" idx="2"/>
          </p:nvPr>
        </p:nvSpPr>
        <p:spPr>
          <a:xfrm>
            <a:off x="1431925" y="1169988"/>
            <a:ext cx="4213225" cy="3160712"/>
          </a:xfrm>
          <a:prstGeom prst="rect">
            <a:avLst/>
          </a:prstGeom>
          <a:noFill/>
          <a:ln w="12700">
            <a:solidFill>
              <a:prstClr val="black"/>
            </a:solidFill>
          </a:ln>
        </p:spPr>
        <p:txBody>
          <a:bodyPr vert="horz" lIns="93937" tIns="46968" rIns="93937" bIns="46968" rtlCol="0" anchor="ctr"/>
          <a:lstStyle/>
          <a:p>
            <a:endParaRPr lang="en-US" dirty="0"/>
          </a:p>
        </p:txBody>
      </p:sp>
      <p:sp>
        <p:nvSpPr>
          <p:cNvPr id="5" name="Notes Placeholder 4"/>
          <p:cNvSpPr>
            <a:spLocks noGrp="1"/>
          </p:cNvSpPr>
          <p:nvPr>
            <p:ph type="body" sz="quarter" idx="3"/>
          </p:nvPr>
        </p:nvSpPr>
        <p:spPr>
          <a:xfrm>
            <a:off x="707708" y="4505980"/>
            <a:ext cx="5661660" cy="3686711"/>
          </a:xfrm>
          <a:prstGeom prst="rect">
            <a:avLst/>
          </a:prstGeom>
        </p:spPr>
        <p:txBody>
          <a:bodyPr vert="horz" lIns="93937" tIns="46968" rIns="93937" bIns="4696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8893297"/>
            <a:ext cx="3066732" cy="469779"/>
          </a:xfrm>
          <a:prstGeom prst="rect">
            <a:avLst/>
          </a:prstGeom>
        </p:spPr>
        <p:txBody>
          <a:bodyPr vert="horz" lIns="93937" tIns="46968" rIns="93937" bIns="469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7"/>
            <a:ext cx="3066732" cy="469779"/>
          </a:xfrm>
          <a:prstGeom prst="rect">
            <a:avLst/>
          </a:prstGeom>
        </p:spPr>
        <p:txBody>
          <a:bodyPr vert="horz" lIns="93937" tIns="46968" rIns="93937" bIns="46968" rtlCol="0" anchor="b"/>
          <a:lstStyle>
            <a:lvl1pPr algn="r">
              <a:defRPr sz="1200"/>
            </a:lvl1pPr>
          </a:lstStyle>
          <a:p>
            <a:fld id="{0BE74AA5-6469-4F8B-9402-32350A0B1A94}" type="slidenum">
              <a:rPr lang="en-US" smtClean="0"/>
              <a:t>‹#›</a:t>
            </a:fld>
            <a:endParaRPr lang="en-US" dirty="0"/>
          </a:p>
        </p:txBody>
      </p:sp>
    </p:spTree>
    <p:extLst>
      <p:ext uri="{BB962C8B-B14F-4D97-AF65-F5344CB8AC3E}">
        <p14:creationId xmlns:p14="http://schemas.microsoft.com/office/powerpoint/2010/main" val="363000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mailto:partnership@cms.hhs.gov"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innovation.cms.gov/initiatives/Transforming-Clinical-Practices/" TargetMode="External"/><Relationship Id="rId2" Type="http://schemas.openxmlformats.org/officeDocument/2006/relationships/slide" Target="../slides/slide45.xml"/><Relationship Id="rId1" Type="http://schemas.openxmlformats.org/officeDocument/2006/relationships/notesMaster" Target="../notesMasters/notesMaster1.xml"/><Relationship Id="rId4" Type="http://schemas.openxmlformats.org/officeDocument/2006/relationships/hyperlink" Target="http://qioprogram.org/contact-zones?map=qin." TargetMode="Externa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Good afternoon, everyone. Thank you for taking the time to join us today for our </a:t>
            </a:r>
            <a:r>
              <a:rPr lang="en-US" sz="1200" i="1" kern="1200" dirty="0">
                <a:solidFill>
                  <a:schemeClr val="tx1"/>
                </a:solidFill>
                <a:effectLst/>
                <a:latin typeface="+mn-lt"/>
                <a:ea typeface="+mn-ea"/>
                <a:cs typeface="+mn-cs"/>
              </a:rPr>
              <a:t>Measure Development Education &amp; Outreach</a:t>
            </a:r>
            <a:r>
              <a:rPr lang="en-US" sz="1200" kern="1200" dirty="0">
                <a:solidFill>
                  <a:schemeClr val="tx1"/>
                </a:solidFill>
                <a:effectLst/>
                <a:latin typeface="+mn-lt"/>
                <a:ea typeface="+mn-ea"/>
                <a:cs typeface="+mn-cs"/>
              </a:rPr>
              <a:t> webinar series, designed specifically for clinical specialty societies and patient advocacy groups. My name is Nicole Brennan and I am the Measures Management System (MMS) lead for the series.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898A01-842B-0042-9AB7-55364486B92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278025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63688" y="1228725"/>
            <a:ext cx="4421187" cy="3317875"/>
          </a:xfrm>
        </p:spPr>
      </p:sp>
      <p:sp>
        <p:nvSpPr>
          <p:cNvPr id="3" name="Notes Placeholder 2"/>
          <p:cNvSpPr>
            <a:spLocks noGrp="1"/>
          </p:cNvSpPr>
          <p:nvPr>
            <p:ph type="body" idx="1"/>
          </p:nvPr>
        </p:nvSpPr>
        <p:spPr/>
        <p:txBody>
          <a:bodyPr/>
          <a:lstStyle/>
          <a:p>
            <a:pPr marL="78597"/>
            <a:r>
              <a:rPr lang="en-US" sz="1200" kern="1200" baseline="0" dirty="0">
                <a:solidFill>
                  <a:schemeClr val="tx1"/>
                </a:solidFill>
                <a:effectLst/>
                <a:latin typeface="+mn-lt"/>
                <a:ea typeface="+mn-ea"/>
                <a:cs typeface="+mn-cs"/>
              </a:rPr>
              <a:t>S</a:t>
            </a:r>
            <a:r>
              <a:rPr lang="en-US" sz="1200" kern="1200" dirty="0">
                <a:solidFill>
                  <a:schemeClr val="tx1"/>
                </a:solidFill>
                <a:effectLst/>
                <a:latin typeface="+mn-lt"/>
                <a:ea typeface="+mn-ea"/>
                <a:cs typeface="+mn-cs"/>
              </a:rPr>
              <a:t>tarting in 2017, which is the transition year, we have many options. Because we want clinicians to make the transition smoothly to MIPS, we would recommend that everybody choose one of these options. “Test” is really the simplest for people who are hesitant to participate. We definitely recommend testing, because if you do the “test” option that pretty much prevents you from getting a negative payment adjustment. The payment adjustments under MIPS are either negative, neutral, or positive, and the adjustment is across all your Medicare claims. The other option you have is “partial year,” which means you are reporting for a 90-day period, but the best way to maximize your positive adjustment is to fully participate. The definition of </a:t>
            </a:r>
            <a:r>
              <a:rPr lang="en-US" sz="1200" i="1" kern="1200" dirty="0">
                <a:solidFill>
                  <a:schemeClr val="tx1"/>
                </a:solidFill>
                <a:effectLst/>
                <a:latin typeface="+mn-lt"/>
                <a:ea typeface="+mn-ea"/>
                <a:cs typeface="+mn-cs"/>
              </a:rPr>
              <a:t>fully</a:t>
            </a:r>
            <a:r>
              <a:rPr lang="en-US" sz="1200" kern="1200" dirty="0">
                <a:solidFill>
                  <a:schemeClr val="tx1"/>
                </a:solidFill>
                <a:effectLst/>
                <a:latin typeface="+mn-lt"/>
                <a:ea typeface="+mn-ea"/>
                <a:cs typeface="+mn-cs"/>
              </a:rPr>
              <a:t> participate varies by the different performance categories, and so we will talk a little bit about that. You note on the bottom that if you do not do any of these options, you would get a 4% negative payment adjustment against all of your Medicare claims. </a:t>
            </a:r>
            <a:endParaRPr lang="en-US" baseline="0" dirty="0"/>
          </a:p>
          <a:p>
            <a:pPr marL="78597"/>
            <a:endParaRPr lang="en-US" baseline="0" dirty="0"/>
          </a:p>
          <a:p>
            <a:pPr marL="78597"/>
            <a:r>
              <a:rPr lang="en-US" baseline="0" dirty="0"/>
              <a:t>The MIPS payment adjustment is based on the data submitted. The best way to get the maximum MIPS payment adjustment is to participate full year. By participating the full year, you have the most measures to pick from to submit, more reliable data submissions, and the ability to get bonus points. </a:t>
            </a:r>
          </a:p>
          <a:p>
            <a:pPr marL="1179066" lvl="2" indent="-186169">
              <a:buFont typeface="Arial" panose="020B0604020202020204" pitchFamily="34" charset="0"/>
              <a:buChar char="•"/>
            </a:pPr>
            <a:endParaRPr lang="en-US" baseline="0" dirty="0"/>
          </a:p>
          <a:p>
            <a:pPr marL="78597"/>
            <a:r>
              <a:rPr lang="en-US" baseline="0" dirty="0"/>
              <a:t>But if you only report 90 days, you could still earn the maximum adjustment—there is nothing built into the program that automatically gives a reporter a lower score for 90-day reporting. </a:t>
            </a:r>
          </a:p>
          <a:p>
            <a:pPr marL="1179066" lvl="2" indent="-186169">
              <a:buFont typeface="Arial" panose="020B0604020202020204" pitchFamily="34" charset="0"/>
              <a:buChar char="•"/>
            </a:pPr>
            <a:endParaRPr lang="en-US" baseline="0" dirty="0"/>
          </a:p>
          <a:p>
            <a:pPr marL="78597"/>
            <a:r>
              <a:rPr lang="en-US" baseline="0" dirty="0"/>
              <a:t>We are encouraging people to pick what is best for their practice. Full-year reporting will prepare you most for the future of the program.</a:t>
            </a:r>
          </a:p>
          <a:p>
            <a:endParaRPr lang="en-US" b="1" dirty="0"/>
          </a:p>
          <a:p>
            <a:r>
              <a:rPr lang="en-US" b="1" dirty="0"/>
              <a:t>Clinicians</a:t>
            </a:r>
            <a:r>
              <a:rPr lang="en-US" dirty="0"/>
              <a:t>:</a:t>
            </a:r>
          </a:p>
          <a:p>
            <a:endParaRPr lang="en-US" dirty="0"/>
          </a:p>
          <a:p>
            <a:pPr marL="645745" lvl="1" indent="-176111">
              <a:buFont typeface="Arial" panose="020B0604020202020204" pitchFamily="34" charset="0"/>
              <a:buChar char="•"/>
            </a:pPr>
            <a:r>
              <a:rPr lang="en-US" dirty="0"/>
              <a:t>Should assess readiness and decide how and when they will participate. </a:t>
            </a:r>
          </a:p>
          <a:p>
            <a:pPr marL="645745" lvl="1" indent="-176111">
              <a:buFont typeface="Arial" panose="020B0604020202020204" pitchFamily="34" charset="0"/>
              <a:buChar char="•"/>
            </a:pPr>
            <a:r>
              <a:rPr lang="en-US" dirty="0"/>
              <a:t>Can choose to participate in 2017 as a test year by submitting a minimum amount of 2017 data to Medicare.</a:t>
            </a:r>
          </a:p>
          <a:p>
            <a:pPr marL="645745" lvl="1" indent="-176111">
              <a:buFont typeface="Arial" panose="020B0604020202020204" pitchFamily="34" charset="0"/>
              <a:buChar char="•"/>
            </a:pPr>
            <a:r>
              <a:rPr lang="en-US" dirty="0"/>
              <a:t>Can choose to partially participate by submitting 90 days of 2017 data to Medicare. With this option, you may earn a small bonus.</a:t>
            </a:r>
          </a:p>
          <a:p>
            <a:pPr marL="645745" lvl="1" indent="-176111">
              <a:buFont typeface="Arial" panose="020B0604020202020204" pitchFamily="34" charset="0"/>
              <a:buChar char="•"/>
            </a:pPr>
            <a:r>
              <a:rPr lang="en-US" dirty="0"/>
              <a:t>Can choose full participation by submitting a full year of data to Medicare. With this option, you may earn a moderate bonus.</a:t>
            </a:r>
          </a:p>
          <a:p>
            <a:pPr marL="645745" lvl="1" indent="-176111">
              <a:buFont typeface="Arial" panose="020B0604020202020204" pitchFamily="34" charset="0"/>
              <a:buChar char="•"/>
            </a:pPr>
            <a:r>
              <a:rPr lang="en-US" dirty="0"/>
              <a:t>May</a:t>
            </a:r>
            <a:r>
              <a:rPr lang="en-US" baseline="0" dirty="0"/>
              <a:t> choose to participate in an Advanced APM in 2017. </a:t>
            </a:r>
            <a:endParaRPr lang="en-US" dirty="0"/>
          </a:p>
          <a:p>
            <a:endParaRPr lang="en-US" dirty="0"/>
          </a:p>
          <a:p>
            <a:r>
              <a:rPr lang="en-US" dirty="0"/>
              <a:t>**Note: Not participating in the Quality Payment Program: If you do not send in any 2017 data, then you receive a negative 4% payment adjustment.</a:t>
            </a:r>
          </a:p>
          <a:p>
            <a:endParaRPr lang="en-US" dirty="0"/>
          </a:p>
          <a:p>
            <a:pPr marL="186169" indent="-186169">
              <a:buFont typeface="Arial" panose="020B0604020202020204" pitchFamily="34" charset="0"/>
              <a:buChar char="•"/>
            </a:pPr>
            <a:r>
              <a:rPr lang="en-US" b="1" baseline="0" dirty="0"/>
              <a:t>MIPS Pick Your Pace for Participation Options:</a:t>
            </a:r>
          </a:p>
          <a:p>
            <a:pPr marL="682617" lvl="1" indent="-186169">
              <a:buFont typeface="Arial" panose="020B0604020202020204" pitchFamily="34" charset="0"/>
              <a:buChar char="•"/>
            </a:pPr>
            <a:r>
              <a:rPr lang="en-US" baseline="0" dirty="0"/>
              <a:t>Test</a:t>
            </a:r>
          </a:p>
          <a:p>
            <a:pPr marL="1179066" lvl="2" indent="-186169">
              <a:buFont typeface="Arial" panose="020B0604020202020204" pitchFamily="34" charset="0"/>
              <a:buChar char="•"/>
            </a:pPr>
            <a:r>
              <a:rPr lang="en-US" baseline="0" dirty="0"/>
              <a:t>An effort to help clinicians “experiment” with the program</a:t>
            </a:r>
          </a:p>
          <a:p>
            <a:pPr marL="1675514" lvl="3" indent="-186169">
              <a:buFont typeface="Arial" panose="020B0604020202020204" pitchFamily="34" charset="0"/>
              <a:buChar char="•"/>
            </a:pPr>
            <a:r>
              <a:rPr lang="en-US" baseline="0" dirty="0"/>
              <a:t>Preparing clinicians for broader reporting in 2018 and 2019 </a:t>
            </a:r>
          </a:p>
          <a:p>
            <a:pPr marL="1179066" lvl="2" indent="-186169">
              <a:buFont typeface="Arial" panose="020B0604020202020204" pitchFamily="34" charset="0"/>
              <a:buChar char="•"/>
            </a:pPr>
            <a:r>
              <a:rPr lang="en-US" baseline="0" dirty="0"/>
              <a:t>Clinicians must submit some data after January 1, 2017 </a:t>
            </a:r>
          </a:p>
          <a:p>
            <a:pPr marL="1675514" lvl="3" indent="-186169">
              <a:buFont typeface="Arial" panose="020B0604020202020204" pitchFamily="34" charset="0"/>
              <a:buChar char="•"/>
            </a:pPr>
            <a:r>
              <a:rPr lang="en-US" baseline="0" dirty="0"/>
              <a:t>What does “some” data mean?</a:t>
            </a:r>
          </a:p>
          <a:p>
            <a:pPr marL="1179066" lvl="2" indent="-186169">
              <a:buFont typeface="Arial" panose="020B0604020202020204" pitchFamily="34" charset="0"/>
              <a:buChar char="•"/>
            </a:pPr>
            <a:r>
              <a:rPr lang="en-US" baseline="0" dirty="0"/>
              <a:t>Eligible for a neutral or small payment adjustment</a:t>
            </a:r>
          </a:p>
          <a:p>
            <a:pPr marL="682617" lvl="1" indent="-186169">
              <a:buFont typeface="Arial" panose="020B0604020202020204" pitchFamily="34" charset="0"/>
              <a:buChar char="•"/>
            </a:pPr>
            <a:r>
              <a:rPr lang="en-US" baseline="0" dirty="0"/>
              <a:t>Partial Year </a:t>
            </a:r>
          </a:p>
          <a:p>
            <a:pPr marL="1179066" lvl="2" indent="-186169">
              <a:buFont typeface="Arial" panose="020B0604020202020204" pitchFamily="34" charset="0"/>
              <a:buChar char="•"/>
            </a:pPr>
            <a:r>
              <a:rPr lang="en-US" baseline="0" dirty="0"/>
              <a:t>Clinicians report for a period of 90-days anytime after January 1, 2017</a:t>
            </a:r>
          </a:p>
          <a:p>
            <a:pPr marL="1675514" lvl="3" indent="-186169">
              <a:buFont typeface="Arial" panose="020B0604020202020204" pitchFamily="34" charset="0"/>
              <a:buChar char="•"/>
            </a:pPr>
            <a:r>
              <a:rPr lang="en-US" baseline="0" dirty="0"/>
              <a:t>October 2, 2017 is the last day to begin reporting for the 90-day option</a:t>
            </a:r>
          </a:p>
          <a:p>
            <a:pPr marL="1179066" lvl="2" indent="-186169">
              <a:buFont typeface="Arial" panose="020B0604020202020204" pitchFamily="34" charset="0"/>
              <a:buChar char="•"/>
            </a:pPr>
            <a:r>
              <a:rPr lang="en-US" baseline="0" dirty="0"/>
              <a:t>Eligible for a small positive payment adjustment</a:t>
            </a:r>
          </a:p>
          <a:p>
            <a:pPr marL="682617" lvl="1" indent="-186169">
              <a:buFont typeface="Arial" panose="020B0604020202020204" pitchFamily="34" charset="0"/>
              <a:buChar char="•"/>
            </a:pPr>
            <a:r>
              <a:rPr lang="en-US" baseline="0" dirty="0"/>
              <a:t>Full Year</a:t>
            </a:r>
          </a:p>
          <a:p>
            <a:pPr marL="1179066" lvl="2" indent="-186169">
              <a:buFont typeface="Arial" panose="020B0604020202020204" pitchFamily="34" charset="0"/>
              <a:buChar char="•"/>
            </a:pPr>
            <a:r>
              <a:rPr lang="en-US" baseline="0" dirty="0"/>
              <a:t>Option is for clinicians/practices that are prepared to fully participate starting on January 1, 2017</a:t>
            </a:r>
          </a:p>
          <a:p>
            <a:pPr marL="1179066" lvl="2" indent="-186169">
              <a:buFont typeface="Arial" panose="020B0604020202020204" pitchFamily="34" charset="0"/>
              <a:buChar char="•"/>
            </a:pPr>
            <a:r>
              <a:rPr lang="en-US" baseline="0" dirty="0"/>
              <a:t>Eligible for a modest positive payment adjustment.</a:t>
            </a:r>
          </a:p>
        </p:txBody>
      </p:sp>
      <p:sp>
        <p:nvSpPr>
          <p:cNvPr id="4" name="Slide Number Placeholder 3"/>
          <p:cNvSpPr>
            <a:spLocks noGrp="1"/>
          </p:cNvSpPr>
          <p:nvPr>
            <p:ph type="sldNum" sz="quarter" idx="10"/>
          </p:nvPr>
        </p:nvSpPr>
        <p:spPr/>
        <p:txBody>
          <a:bodyPr/>
          <a:lstStyle/>
          <a:p>
            <a:fld id="{0BE74AA5-6469-4F8B-9402-32350A0B1A94}" type="slidenum">
              <a:rPr lang="en-US" smtClean="0"/>
              <a:t>10</a:t>
            </a:fld>
            <a:endParaRPr lang="en-US" dirty="0"/>
          </a:p>
        </p:txBody>
      </p:sp>
    </p:spTree>
    <p:extLst>
      <p:ext uri="{BB962C8B-B14F-4D97-AF65-F5344CB8AC3E}">
        <p14:creationId xmlns:p14="http://schemas.microsoft.com/office/powerpoint/2010/main" val="525880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For </a:t>
            </a:r>
            <a:r>
              <a:rPr lang="en-US" b="0" baseline="0" dirty="0"/>
              <a:t>test participation: submit </a:t>
            </a:r>
            <a:r>
              <a:rPr lang="en-US" baseline="0" dirty="0"/>
              <a:t>one Quality Measure, or one Improvement Activity, or five ACI Measures.</a:t>
            </a:r>
            <a:r>
              <a:rPr lang="en-US" sz="1200" i="0" kern="1200" baseline="0" dirty="0">
                <a:solidFill>
                  <a:schemeClr val="tx1"/>
                </a:solidFill>
                <a:effectLst/>
                <a:latin typeface="+mn-lt"/>
                <a:ea typeface="+mn-ea"/>
                <a:cs typeface="+mn-cs"/>
              </a:rPr>
              <a:t> </a:t>
            </a:r>
            <a:r>
              <a:rPr lang="en-US" sz="1200" i="0" kern="1200" dirty="0">
                <a:solidFill>
                  <a:schemeClr val="tx1"/>
                </a:solidFill>
                <a:effectLst/>
                <a:latin typeface="+mn-lt"/>
                <a:ea typeface="+mn-ea"/>
                <a:cs typeface="+mn-cs"/>
              </a:rPr>
              <a:t>For “full participation</a:t>
            </a:r>
            <a:r>
              <a:rPr lang="en-US" sz="1200" kern="1200" dirty="0">
                <a:solidFill>
                  <a:schemeClr val="tx1"/>
                </a:solidFill>
                <a:effectLst/>
                <a:latin typeface="+mn-lt"/>
                <a:ea typeface="+mn-ea"/>
                <a:cs typeface="+mn-cs"/>
              </a:rPr>
              <a:t>” you must submit a full year of data to Medicare. The only category that is different is for Advancing Care Information (ACI), where you would submit ACI for at least 90 days, along with a base score, performance score, and a bonus score. That would be considered full participation for this specific category.</a:t>
            </a:r>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11</a:t>
            </a:fld>
            <a:endParaRPr lang="en-US" dirty="0"/>
          </a:p>
        </p:txBody>
      </p:sp>
    </p:spTree>
    <p:extLst>
      <p:ext uri="{BB962C8B-B14F-4D97-AF65-F5344CB8AC3E}">
        <p14:creationId xmlns:p14="http://schemas.microsoft.com/office/powerpoint/2010/main" val="9463318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Clinicians can choose to report to MIPS for a period of time less than the full year performance period 2017, but for a full 90-day period at a minimum. They</a:t>
            </a:r>
            <a:r>
              <a:rPr lang="en-US" baseline="0" dirty="0"/>
              <a:t> must </a:t>
            </a:r>
            <a:r>
              <a:rPr lang="en-US" dirty="0"/>
              <a:t>report </a:t>
            </a:r>
            <a:r>
              <a:rPr lang="en-US" u="sng" dirty="0"/>
              <a:t>more than </a:t>
            </a:r>
            <a:r>
              <a:rPr lang="en-US" dirty="0"/>
              <a:t>one quality measure, </a:t>
            </a:r>
            <a:r>
              <a:rPr lang="en-US" u="sng" dirty="0"/>
              <a:t>more than </a:t>
            </a:r>
            <a:r>
              <a:rPr lang="en-US" dirty="0"/>
              <a:t>one improvement activity, or </a:t>
            </a:r>
            <a:r>
              <a:rPr lang="en-US" u="sng" dirty="0"/>
              <a:t>more than </a:t>
            </a:r>
            <a:r>
              <a:rPr lang="en-US" dirty="0"/>
              <a:t>the 5 required measures in the ACI performance category in order to avoid a negative MIPS payment adjustment and to possibly receive a positive MIPS payment adjustment. </a:t>
            </a:r>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12</a:t>
            </a:fld>
            <a:endParaRPr lang="en-US" dirty="0"/>
          </a:p>
        </p:txBody>
      </p:sp>
    </p:spTree>
    <p:extLst>
      <p:ext uri="{BB962C8B-B14F-4D97-AF65-F5344CB8AC3E}">
        <p14:creationId xmlns:p14="http://schemas.microsoft.com/office/powerpoint/2010/main" val="3296754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Full</a:t>
            </a:r>
            <a:r>
              <a:rPr lang="en-US" baseline="0" dirty="0"/>
              <a:t> participation in the MIPS, clinicians should meet the following criteria:</a:t>
            </a:r>
          </a:p>
          <a:p>
            <a:endParaRPr lang="en-US" baseline="0" dirty="0"/>
          </a:p>
          <a:p>
            <a:pPr marL="176131" indent="-176131">
              <a:buFontTx/>
              <a:buChar char="-"/>
            </a:pPr>
            <a:r>
              <a:rPr lang="en-US" dirty="0"/>
              <a:t>report 6 Quality</a:t>
            </a:r>
            <a:r>
              <a:rPr lang="en-US" baseline="0" dirty="0"/>
              <a:t> Measures;</a:t>
            </a:r>
          </a:p>
          <a:p>
            <a:pPr marL="176131" indent="-176131">
              <a:buFontTx/>
              <a:buChar char="-"/>
            </a:pPr>
            <a:r>
              <a:rPr lang="en-US" baseline="0" dirty="0"/>
              <a:t>report 4 medium weighted or 2 high-weighted improvement activities; and,</a:t>
            </a:r>
          </a:p>
          <a:p>
            <a:pPr marL="176131" indent="-176131">
              <a:buFontTx/>
              <a:buChar char="-"/>
            </a:pPr>
            <a:r>
              <a:rPr lang="en-US" baseline="0" dirty="0"/>
              <a:t>report 5 advancing care information measures.</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Clinicians should report to MIPS for a full 90-day period or, ideally, the full year, and maximize the MIPS eligible clinician’s chances to qualify for a positive adjustment. In addition, MIPS eligible clinicians who are exceptional performers in MIPS, as shown by the practice information that they submit, are eligible for an additional positive adjustment for each year of the first 6 years of the program. </a:t>
            </a:r>
          </a:p>
          <a:p>
            <a:endParaRPr lang="en-US" baseline="0" dirty="0"/>
          </a:p>
          <a:p>
            <a:pPr marL="176111" indent="-176111">
              <a:buFontTx/>
              <a:buChar char="-"/>
            </a:pPr>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13</a:t>
            </a:fld>
            <a:endParaRPr lang="en-US" dirty="0"/>
          </a:p>
        </p:txBody>
      </p:sp>
    </p:spTree>
    <p:extLst>
      <p:ext uri="{BB962C8B-B14F-4D97-AF65-F5344CB8AC3E}">
        <p14:creationId xmlns:p14="http://schemas.microsoft.com/office/powerpoint/2010/main" val="1994618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Eligible clinicians have</a:t>
            </a:r>
            <a:r>
              <a:rPr lang="en-US" baseline="0" dirty="0"/>
              <a:t> two options for participating in MIPS. </a:t>
            </a:r>
          </a:p>
          <a:p>
            <a:endParaRPr lang="en-US" baseline="0" dirty="0"/>
          </a:p>
          <a:p>
            <a:pPr marL="241653" indent="-241653">
              <a:buFont typeface="+mj-lt"/>
              <a:buAutoNum type="arabicPeriod"/>
            </a:pPr>
            <a:r>
              <a:rPr lang="en-US" baseline="0" dirty="0"/>
              <a:t>Individually — meaning that the clinician reports under a unique Tax Identification Number (TIN) and National Provider Identifier (NPI) </a:t>
            </a:r>
          </a:p>
          <a:p>
            <a:pPr marL="241653" indent="-241653">
              <a:buFont typeface="+mj-lt"/>
              <a:buAutoNum type="arabicPeriod"/>
            </a:pPr>
            <a:r>
              <a:rPr lang="en-US" baseline="0" dirty="0"/>
              <a:t>As a Group (non-virtual) — meaning that the two or more clinicians with a unique NPI have reassigned their billing rights over to a single TIN</a:t>
            </a:r>
          </a:p>
          <a:p>
            <a:pPr marL="241653" indent="-241653">
              <a:buFont typeface="+mj-lt"/>
              <a:buAutoNum type="arabicPeriod"/>
            </a:pPr>
            <a:endParaRPr lang="en-US" baseline="0" dirty="0"/>
          </a:p>
          <a:p>
            <a:r>
              <a:rPr lang="en-US" dirty="0"/>
              <a:t>It is important</a:t>
            </a:r>
            <a:r>
              <a:rPr lang="en-US" baseline="0" dirty="0"/>
              <a:t> to note that if clinicians participate as a group, they would be assessed as a group across all four MIPS performance categories. </a:t>
            </a:r>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14</a:t>
            </a:fld>
            <a:endParaRPr lang="en-US" dirty="0"/>
          </a:p>
        </p:txBody>
      </p:sp>
    </p:spTree>
    <p:extLst>
      <p:ext uri="{BB962C8B-B14F-4D97-AF65-F5344CB8AC3E}">
        <p14:creationId xmlns:p14="http://schemas.microsoft.com/office/powerpoint/2010/main" val="19121161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chart shows the different options for submitting data for individuals and groups, and for the different categories. Within a category you must choose the same submission mechanism; for example, if for quality you want to submit via claims, </a:t>
            </a:r>
            <a:r>
              <a:rPr lang="en-US" sz="1200" i="1" kern="1200" dirty="0">
                <a:solidFill>
                  <a:schemeClr val="tx1"/>
                </a:solidFill>
                <a:effectLst/>
                <a:latin typeface="+mn-lt"/>
                <a:ea typeface="+mn-ea"/>
                <a:cs typeface="+mn-cs"/>
              </a:rPr>
              <a:t>all</a:t>
            </a:r>
            <a:r>
              <a:rPr lang="en-US" sz="1200" kern="1200" dirty="0">
                <a:solidFill>
                  <a:schemeClr val="tx1"/>
                </a:solidFill>
                <a:effectLst/>
                <a:latin typeface="+mn-lt"/>
                <a:ea typeface="+mn-ea"/>
                <a:cs typeface="+mn-cs"/>
              </a:rPr>
              <a:t> of your quality data must be submitted by claims, but let us say that you want to submit quality as a qualified registry for advancing care — you can submit your data via attestation, and then for improvement you can do a QCDR. It can be different among the categories if you are submitting as an individual, but it needs to be the </a:t>
            </a:r>
            <a:r>
              <a:rPr lang="en-US" sz="1200" i="0" kern="1200" dirty="0">
                <a:solidFill>
                  <a:schemeClr val="tx1"/>
                </a:solidFill>
                <a:effectLst/>
                <a:latin typeface="+mn-lt"/>
                <a:ea typeface="+mn-ea"/>
                <a:cs typeface="+mn-cs"/>
              </a:rPr>
              <a:t>same</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within</a:t>
            </a:r>
            <a:r>
              <a:rPr lang="en-US" sz="1200" kern="1200" dirty="0">
                <a:solidFill>
                  <a:schemeClr val="tx1"/>
                </a:solidFill>
                <a:effectLst/>
                <a:latin typeface="+mn-lt"/>
                <a:ea typeface="+mn-ea"/>
                <a:cs typeface="+mn-cs"/>
              </a:rPr>
              <a:t> the category. </a:t>
            </a:r>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15</a:t>
            </a:fld>
            <a:endParaRPr lang="en-US" dirty="0"/>
          </a:p>
        </p:txBody>
      </p:sp>
    </p:spTree>
    <p:extLst>
      <p:ext uri="{BB962C8B-B14F-4D97-AF65-F5344CB8AC3E}">
        <p14:creationId xmlns:p14="http://schemas.microsoft.com/office/powerpoint/2010/main" val="4258304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The first performance period for MIPS will be from January 1, 2017 through December 31,</a:t>
            </a:r>
            <a:r>
              <a:rPr lang="en-US" baseline="0" dirty="0"/>
              <a:t> 2017. Remember, that during the first performance period, eligible clinicians have the “pick your pace” option in determining their level of participation. </a:t>
            </a:r>
            <a:r>
              <a:rPr lang="en-US" b="0" baseline="0" dirty="0"/>
              <a:t>The first payment year for MIPS, where eligible clinicians will have their payments adjusted, will be in 2019, and will be based on the first performance period of 2017. </a:t>
            </a:r>
            <a:r>
              <a:rPr lang="en-US" sz="1200" kern="1200" dirty="0">
                <a:solidFill>
                  <a:schemeClr val="tx1"/>
                </a:solidFill>
                <a:effectLst/>
                <a:latin typeface="+mn-lt"/>
                <a:ea typeface="+mn-ea"/>
                <a:cs typeface="+mn-cs"/>
              </a:rPr>
              <a:t>Data submission should begin in January, and we will have lots more data on how to submit your data on our website available soon. Our website is </a:t>
            </a:r>
            <a:r>
              <a:rPr lang="en-US" sz="1200" b="1" kern="1200" dirty="0">
                <a:solidFill>
                  <a:schemeClr val="tx1"/>
                </a:solidFill>
                <a:effectLst/>
                <a:latin typeface="+mn-lt"/>
                <a:ea typeface="+mn-ea"/>
                <a:cs typeface="+mn-cs"/>
              </a:rPr>
              <a:t>www.qpp.gov</a:t>
            </a:r>
            <a:r>
              <a:rPr lang="en-US" sz="1200" kern="1200" dirty="0">
                <a:solidFill>
                  <a:schemeClr val="tx1"/>
                </a:solidFill>
                <a:effectLst/>
                <a:latin typeface="+mn-lt"/>
                <a:ea typeface="+mn-ea"/>
                <a:cs typeface="+mn-cs"/>
              </a:rPr>
              <a:t>. </a:t>
            </a:r>
          </a:p>
          <a:p>
            <a:endParaRPr lang="en-US" b="0" dirty="0"/>
          </a:p>
        </p:txBody>
      </p:sp>
      <p:sp>
        <p:nvSpPr>
          <p:cNvPr id="4" name="Slide Number Placeholder 3"/>
          <p:cNvSpPr>
            <a:spLocks noGrp="1"/>
          </p:cNvSpPr>
          <p:nvPr>
            <p:ph type="sldNum" sz="quarter" idx="10"/>
          </p:nvPr>
        </p:nvSpPr>
        <p:spPr/>
        <p:txBody>
          <a:bodyPr/>
          <a:lstStyle/>
          <a:p>
            <a:fld id="{0BE74AA5-6469-4F8B-9402-32350A0B1A94}" type="slidenum">
              <a:rPr lang="en-US" smtClean="0"/>
              <a:t>16</a:t>
            </a:fld>
            <a:endParaRPr lang="en-US" dirty="0"/>
          </a:p>
        </p:txBody>
      </p:sp>
    </p:spTree>
    <p:extLst>
      <p:ext uri="{BB962C8B-B14F-4D97-AF65-F5344CB8AC3E}">
        <p14:creationId xmlns:p14="http://schemas.microsoft.com/office/powerpoint/2010/main" val="38656834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17</a:t>
            </a:fld>
            <a:endParaRPr lang="en-US" dirty="0"/>
          </a:p>
        </p:txBody>
      </p:sp>
    </p:spTree>
    <p:extLst>
      <p:ext uri="{BB962C8B-B14F-4D97-AF65-F5344CB8AC3E}">
        <p14:creationId xmlns:p14="http://schemas.microsoft.com/office/powerpoint/2010/main" val="501712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What is Advancing Care Information (ACI)? It is based on the Medicare Electronic Health Record (EHR) Incentive Program, and I will note that it takes the place of the EHR Incentive Program for Medicare for eligible professionals (EPs). However, the Medicaid EHR Incentive Program still continues to exist and make payments.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As I mentioned, there are certain categories where you can optionally submit information for the Advancing Care Information (ACI); for example, if you are designated as hospital-based you can choose to submit your information. If you do choose to submit you will be scored. But if you do not submit for hospital-based, your ACI category will be reweighted to quality. However, if you are hospital-based and you are part of the group and the entire group is not hospital-based, then your data will be submitted. You need to submit your data as part of the group, and you will receive the </a:t>
            </a:r>
            <a:r>
              <a:rPr lang="en-US" sz="1200" i="1" kern="1200" dirty="0">
                <a:solidFill>
                  <a:schemeClr val="tx1"/>
                </a:solidFill>
                <a:effectLst/>
                <a:latin typeface="+mn-lt"/>
                <a:ea typeface="+mn-ea"/>
                <a:cs typeface="+mn-cs"/>
              </a:rPr>
              <a:t>group</a:t>
            </a:r>
            <a:r>
              <a:rPr lang="en-US" sz="1200" kern="1200" dirty="0">
                <a:solidFill>
                  <a:schemeClr val="tx1"/>
                </a:solidFill>
                <a:effectLst/>
                <a:latin typeface="+mn-lt"/>
                <a:ea typeface="+mn-ea"/>
                <a:cs typeface="+mn-cs"/>
              </a:rPr>
              <a:t> score.</a:t>
            </a:r>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18</a:t>
            </a:fld>
            <a:endParaRPr lang="en-US" dirty="0"/>
          </a:p>
        </p:txBody>
      </p:sp>
    </p:spTree>
    <p:extLst>
      <p:ext uri="{BB962C8B-B14F-4D97-AF65-F5344CB8AC3E}">
        <p14:creationId xmlns:p14="http://schemas.microsoft.com/office/powerpoint/2010/main" val="42798176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Unlike the Improvement</a:t>
            </a:r>
            <a:r>
              <a:rPr lang="en-US" baseline="0" dirty="0"/>
              <a:t> Activities performance category, clinicians may be more familiar with the components of the Advancing Care Information category, as it is similar to the EHR Incentive Program. As an example, the measures found within the Advancing Care Information category are based on the measures adopted by the EHR Incentive Programs for Stage 3 in 2015. There are, however, some important changes that you need to be aware of. For instance, the category is not exclusive to physicians. In fact, it applies to all eligible clinicians participating in the MIPS program either as an individual or group. Additionally, Advancing Care Information eliminates the all-or-nothing reporting criteria that was found under the EHR Incentive Program and replaces it with a greater degree of flexibility for clinicians to choose the measures that fit their practice and patients. </a:t>
            </a:r>
          </a:p>
        </p:txBody>
      </p:sp>
      <p:sp>
        <p:nvSpPr>
          <p:cNvPr id="4" name="Slide Number Placeholder 3"/>
          <p:cNvSpPr>
            <a:spLocks noGrp="1"/>
          </p:cNvSpPr>
          <p:nvPr>
            <p:ph type="sldNum" sz="quarter" idx="10"/>
          </p:nvPr>
        </p:nvSpPr>
        <p:spPr/>
        <p:txBody>
          <a:bodyPr/>
          <a:lstStyle/>
          <a:p>
            <a:fld id="{0BE74AA5-6469-4F8B-9402-32350A0B1A94}" type="slidenum">
              <a:rPr lang="en-US" smtClean="0"/>
              <a:t>19</a:t>
            </a:fld>
            <a:endParaRPr lang="en-US" dirty="0"/>
          </a:p>
        </p:txBody>
      </p:sp>
    </p:spTree>
    <p:extLst>
      <p:ext uri="{BB962C8B-B14F-4D97-AF65-F5344CB8AC3E}">
        <p14:creationId xmlns:p14="http://schemas.microsoft.com/office/powerpoint/2010/main" val="2973495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As a reminder, the point of this series is for us to expand our measure development knowledge about the measure development process. We are doing that through this webinar series as well as showcase opportunities, in which specialty societies can join us for an opportunity to meet with CMS staff to present the measures that they are developing. If you’re interested in being part of the showcase series, please email us at our MMS Help Desk email, which we will show at the end of the presentation. And with that, I would like to turn everything over to </a:t>
            </a:r>
            <a:r>
              <a:rPr kumimoji="0" lang="en-US" sz="1200" b="0" i="0" u="none" strike="noStrike" kern="1200" cap="none" spc="0" normalizeH="0" baseline="0" noProof="0" dirty="0">
                <a:ln>
                  <a:noFill/>
                </a:ln>
                <a:solidFill>
                  <a:prstClr val="black"/>
                </a:solidFill>
                <a:effectLst/>
                <a:uLnTx/>
                <a:uFillTx/>
                <a:latin typeface="+mn-lt"/>
                <a:ea typeface="+mn-ea"/>
                <a:cs typeface="+mn-cs"/>
              </a:rPr>
              <a:t>Elizabeth Holland and Angela Franklin who will be presenting on </a:t>
            </a:r>
            <a:r>
              <a:rPr kumimoji="0" lang="en-US" sz="1200" b="0" i="1" u="none" strike="noStrike" kern="1200" cap="none" spc="0" normalizeH="0" baseline="0" noProof="0" dirty="0">
                <a:ln>
                  <a:noFill/>
                </a:ln>
                <a:solidFill>
                  <a:prstClr val="black"/>
                </a:solidFill>
                <a:effectLst/>
                <a:uLnTx/>
                <a:uFillTx/>
                <a:latin typeface="+mn-lt"/>
                <a:ea typeface="+mn-ea"/>
                <a:cs typeface="+mn-cs"/>
              </a:rPr>
              <a:t>Improvement Activities</a:t>
            </a:r>
            <a:r>
              <a:rPr kumimoji="0" lang="en-US" sz="1200" b="0" i="0" u="none" strike="noStrike" kern="1200" cap="none" spc="0" normalizeH="0" baseline="0" noProof="0" dirty="0">
                <a:ln>
                  <a:noFill/>
                </a:ln>
                <a:solidFill>
                  <a:prstClr val="black"/>
                </a:solidFill>
                <a:effectLst/>
                <a:uLnTx/>
                <a:uFillTx/>
                <a:latin typeface="+mn-lt"/>
                <a:ea typeface="+mn-ea"/>
                <a:cs typeface="+mn-cs"/>
              </a:rPr>
              <a:t> today.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898A01-842B-0042-9AB7-55364486B92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903118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Clinicians need to understand that in order</a:t>
            </a:r>
            <a:r>
              <a:rPr lang="en-US" baseline="0" dirty="0"/>
              <a:t> for them to report any of the measures under the Advancing Care Information category, </a:t>
            </a:r>
            <a:r>
              <a:rPr lang="en-US" b="1" baseline="0" dirty="0"/>
              <a:t>they must use certified EHR technology</a:t>
            </a:r>
            <a:r>
              <a:rPr lang="en-US" baseline="0" dirty="0"/>
              <a:t>. Depending on the EHR edition, there will be different objectives from which the clinician may choose to report. </a:t>
            </a:r>
            <a:r>
              <a:rPr lang="en-US" sz="1200" kern="1200" dirty="0">
                <a:solidFill>
                  <a:schemeClr val="tx1"/>
                </a:solidFill>
                <a:effectLst/>
                <a:latin typeface="+mn-lt"/>
                <a:ea typeface="+mn-ea"/>
                <a:cs typeface="+mn-cs"/>
              </a:rPr>
              <a:t>There are options in terms of the Certified EHR Technology (CEHRT) that you need to use. If you have technology certified to the 2015 edition, it is very easy for you to report using either of the measure sets. If you are using the 2014 edition, it is really geared for advancing the transition measures, and so we recommend using the transition measure set.</a:t>
            </a:r>
          </a:p>
          <a:p>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20</a:t>
            </a:fld>
            <a:endParaRPr lang="en-US" dirty="0"/>
          </a:p>
        </p:txBody>
      </p:sp>
    </p:spTree>
    <p:extLst>
      <p:ext uri="{BB962C8B-B14F-4D97-AF65-F5344CB8AC3E}">
        <p14:creationId xmlns:p14="http://schemas.microsoft.com/office/powerpoint/2010/main" val="16103333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Testing means submitting the base score. You have to submit all information on the base score to get any credit in Advancing Care Information (ACI) You must submit for under 90 days in the “test” option. If you submit for 90 days, you’re doing the “partial” option for Advancing Care Information (ACI).</a:t>
            </a:r>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21</a:t>
            </a:fld>
            <a:endParaRPr lang="en-US" dirty="0"/>
          </a:p>
        </p:txBody>
      </p:sp>
    </p:spTree>
    <p:extLst>
      <p:ext uri="{BB962C8B-B14F-4D97-AF65-F5344CB8AC3E}">
        <p14:creationId xmlns:p14="http://schemas.microsoft.com/office/powerpoint/2010/main" val="4174661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483306"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These are the measures that are required as part of the base score. You will note that in the first column, “Advancing Care Information (ACI)” those are based on the 2015 edition. There are five that are required. Under the 2017 transition measures, there are four. If you fulfill the base score under either of these options you earn the base 50 points. </a:t>
            </a:r>
          </a:p>
          <a:p>
            <a:pPr marL="724959" lvl="1" indent="-241653">
              <a:buFont typeface="Arial" panose="020B0604020202020204" pitchFamily="34" charset="0"/>
              <a:buChar char="•"/>
            </a:pPr>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22</a:t>
            </a:fld>
            <a:endParaRPr lang="en-US" dirty="0"/>
          </a:p>
        </p:txBody>
      </p:sp>
    </p:spTree>
    <p:extLst>
      <p:ext uri="{BB962C8B-B14F-4D97-AF65-F5344CB8AC3E}">
        <p14:creationId xmlns:p14="http://schemas.microsoft.com/office/powerpoint/2010/main" val="42914531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few things to notes regarding the base score: it is a </a:t>
            </a:r>
            <a:r>
              <a:rPr lang="en-US" sz="1200" i="1" kern="1200" dirty="0">
                <a:solidFill>
                  <a:schemeClr val="tx1"/>
                </a:solidFill>
                <a:effectLst/>
                <a:latin typeface="+mn-lt"/>
                <a:ea typeface="+mn-ea"/>
                <a:cs typeface="+mn-cs"/>
              </a:rPr>
              <a:t>yes</a:t>
            </a:r>
            <a:r>
              <a:rPr lang="en-US" sz="1200" kern="1200" dirty="0">
                <a:solidFill>
                  <a:schemeClr val="tx1"/>
                </a:solidFill>
                <a:effectLst/>
                <a:latin typeface="+mn-lt"/>
                <a:ea typeface="+mn-ea"/>
                <a:cs typeface="+mn-cs"/>
              </a:rPr>
              <a:t> for the security risk assessment to fulfill it and it is a minimum of one patient to fulfill each of the measures. Some of the measures listed here for the performance score are also base measures. If you submit higher numerators than denominators — numerators that are higher than one — you can potentially earn a performance score; plus, any of the measures that are not base scores would help you increase your performance score.</a:t>
            </a:r>
          </a:p>
          <a:p>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23</a:t>
            </a:fld>
            <a:endParaRPr lang="en-US" dirty="0"/>
          </a:p>
        </p:txBody>
      </p:sp>
    </p:spTree>
    <p:extLst>
      <p:ext uri="{BB962C8B-B14F-4D97-AF65-F5344CB8AC3E}">
        <p14:creationId xmlns:p14="http://schemas.microsoft.com/office/powerpoint/2010/main" val="7783489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483306" marR="0" lvl="1" indent="0" algn="l" defTabSz="914400" rtl="0" eaLnBrk="1" fontAlgn="auto" latinLnBrk="0" hangingPunct="1">
              <a:lnSpc>
                <a:spcPct val="100000"/>
              </a:lnSpc>
              <a:spcBef>
                <a:spcPts val="0"/>
              </a:spcBef>
              <a:spcAft>
                <a:spcPts val="0"/>
              </a:spcAft>
              <a:buClrTx/>
              <a:buSzTx/>
              <a:buFont typeface="+mj-lt"/>
              <a:buNone/>
              <a:tabLst/>
              <a:defRPr/>
            </a:pPr>
            <a:r>
              <a:rPr lang="en-US" sz="1200" kern="1200" dirty="0">
                <a:solidFill>
                  <a:schemeClr val="tx1"/>
                </a:solidFill>
                <a:effectLst/>
                <a:latin typeface="+mn-lt"/>
                <a:ea typeface="+mn-ea"/>
                <a:cs typeface="+mn-cs"/>
              </a:rPr>
              <a:t>We also have bonus points available under ACI. You could earn a 5% bonus. You may have noticed that under the performance score you could earn points for submitting to an immunization registry. If you submit to more than the immunization registry — one of these other public health registries for reporting — you can earn a bonus of an additional 5%. And if you use Certified EHR Technology (CEHRT) to report certain Improvement Activities, you could also earn a 10% bonus. </a:t>
            </a:r>
          </a:p>
          <a:p>
            <a:pPr marL="483306" lvl="1" indent="0">
              <a:buFont typeface="+mj-lt"/>
              <a:buNone/>
            </a:pPr>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24</a:t>
            </a:fld>
            <a:endParaRPr lang="en-US" dirty="0"/>
          </a:p>
        </p:txBody>
      </p:sp>
    </p:spTree>
    <p:extLst>
      <p:ext uri="{BB962C8B-B14F-4D97-AF65-F5344CB8AC3E}">
        <p14:creationId xmlns:p14="http://schemas.microsoft.com/office/powerpoint/2010/main" val="21830091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These are the Improvement Activities that are eligible for the Advancing Care Information (ACI) bonus in 2017. We do have listed here the category weight, but it does not matter what the particular Improvement Activity is weighted at. If you perform one of these activities using Certified EHR Technology (CEHRT) you will get the 10% bonus.</a:t>
            </a:r>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25</a:t>
            </a:fld>
            <a:endParaRPr lang="en-US" dirty="0"/>
          </a:p>
        </p:txBody>
      </p:sp>
    </p:spTree>
    <p:extLst>
      <p:ext uri="{BB962C8B-B14F-4D97-AF65-F5344CB8AC3E}">
        <p14:creationId xmlns:p14="http://schemas.microsoft.com/office/powerpoint/2010/main" val="26571008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pPr marL="465859"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Flexibility exists under Advancing Care Information (ACI) where your ACI will be re-weighted from 25 to zero and all those points reallocated to quality if you are hospital-based, which means 75% of covered professional services are performed in the inpatient setting, the outpatient setting, or on-campus hospital setting; or if you lack face-to-face interaction. However, if you do choose to report, you will be scored. We also have some hardships available so that if you fall into one of these categories — insufficient internet, extreme or uncontrollable circumstances which includes vendor issues, or lack of control over Certified EHR Technology (CEHRT) — you can submit an application for a hardship. If it is approved, we would reweight your category to zero and assign that 25% to quality.</a:t>
            </a:r>
          </a:p>
          <a:p>
            <a:pPr marL="465859" lvl="1"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26</a:t>
            </a:fld>
            <a:endParaRPr lang="en-US" dirty="0"/>
          </a:p>
        </p:txBody>
      </p:sp>
    </p:spTree>
    <p:extLst>
      <p:ext uri="{BB962C8B-B14F-4D97-AF65-F5344CB8AC3E}">
        <p14:creationId xmlns:p14="http://schemas.microsoft.com/office/powerpoint/2010/main" val="12840772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14463" y="1162050"/>
            <a:ext cx="4181475" cy="3136900"/>
          </a:xfrm>
        </p:spPr>
      </p:sp>
      <p:sp>
        <p:nvSpPr>
          <p:cNvPr id="3" name="Notes Placeholder 2"/>
          <p:cNvSpPr>
            <a:spLocks noGrp="1"/>
          </p:cNvSpPr>
          <p:nvPr>
            <p:ph type="body" idx="1"/>
          </p:nvPr>
        </p:nvSpPr>
        <p:spPr/>
        <p:txBody>
          <a:bodyPr/>
          <a:lstStyle/>
          <a:p>
            <a:pPr marL="465859"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As I mentioned, hospital-based MIPS eligible clinicians will get reweighted if you are in one of those categories. Again, if you are part of a </a:t>
            </a:r>
            <a:r>
              <a:rPr lang="en-US" sz="1200" i="1" kern="1200" dirty="0">
                <a:solidFill>
                  <a:schemeClr val="tx1"/>
                </a:solidFill>
                <a:effectLst/>
                <a:latin typeface="+mn-lt"/>
                <a:ea typeface="+mn-ea"/>
                <a:cs typeface="+mn-cs"/>
              </a:rPr>
              <a:t>group</a:t>
            </a:r>
            <a:r>
              <a:rPr lang="en-US" sz="1200" kern="1200" dirty="0">
                <a:solidFill>
                  <a:schemeClr val="tx1"/>
                </a:solidFill>
                <a:effectLst/>
                <a:latin typeface="+mn-lt"/>
                <a:ea typeface="+mn-ea"/>
                <a:cs typeface="+mn-cs"/>
              </a:rPr>
              <a:t>, it will nullify any of these special circumstances and you will be treated as one of the group. You will need to submit your data.</a:t>
            </a:r>
          </a:p>
          <a:p>
            <a:pPr marL="465859" lvl="1"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27</a:t>
            </a:fld>
            <a:endParaRPr lang="en-US" dirty="0"/>
          </a:p>
        </p:txBody>
      </p:sp>
    </p:spTree>
    <p:extLst>
      <p:ext uri="{BB962C8B-B14F-4D97-AF65-F5344CB8AC3E}">
        <p14:creationId xmlns:p14="http://schemas.microsoft.com/office/powerpoint/2010/main" val="19195212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To determine the performance</a:t>
            </a:r>
            <a:r>
              <a:rPr lang="en-US" baseline="0" dirty="0"/>
              <a:t> category score for Advancing Care Information, use the following calculation logic:</a:t>
            </a:r>
          </a:p>
          <a:p>
            <a:endParaRPr lang="en-US" baseline="0" dirty="0"/>
          </a:p>
          <a:p>
            <a:r>
              <a:rPr lang="en-US" baseline="0" dirty="0"/>
              <a:t>Advancing Care Information Performance Category Score = base score + cumulative performance score + bonus points</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28</a:t>
            </a:fld>
            <a:endParaRPr lang="en-US" dirty="0"/>
          </a:p>
        </p:txBody>
      </p:sp>
    </p:spTree>
    <p:extLst>
      <p:ext uri="{BB962C8B-B14F-4D97-AF65-F5344CB8AC3E}">
        <p14:creationId xmlns:p14="http://schemas.microsoft.com/office/powerpoint/2010/main" val="35266347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N</a:t>
            </a:r>
            <a:r>
              <a:rPr lang="en-US" sz="1200" kern="1200" dirty="0">
                <a:solidFill>
                  <a:schemeClr val="tx1"/>
                </a:solidFill>
                <a:effectLst/>
                <a:latin typeface="+mn-lt"/>
                <a:ea typeface="+mn-ea"/>
                <a:cs typeface="+mn-cs"/>
              </a:rPr>
              <a:t>ow, I am going to turn it over to Angela and she is going to talk about Improvement Activities and scoring. </a:t>
            </a:r>
          </a:p>
          <a:p>
            <a:endParaRPr lang="en-US" dirty="0"/>
          </a:p>
          <a:p>
            <a:r>
              <a:rPr lang="en-US" dirty="0"/>
              <a:t>The Improvement Activities performance</a:t>
            </a:r>
            <a:r>
              <a:rPr lang="en-US" baseline="0" dirty="0"/>
              <a:t> category will be new to most clinicians. This category, worth 15% of the clinician’s Final Score, assesses how much a clinician participates in activities that improve clinical practice. Examples of these activities include how well a clinician shares in decision making with the patient, improves patient safety, coordinates care, and increases access for patients. The Improvement Activities category also includes incentives that help drive participation in certified Patient-Centered Medical Homes and Alternative Payment Models. </a:t>
            </a:r>
          </a:p>
          <a:p>
            <a:endParaRPr lang="en-US" baseline="0" dirty="0"/>
          </a:p>
          <a:p>
            <a:r>
              <a:rPr lang="en-US" baseline="0" dirty="0"/>
              <a:t>Clinicians will have the flexibility to choose from approximately 90 activities under nine subcategories. These include Expanded Practice Access, Population Management, Care Coordination, Beneficiary Engagement, Patient Safety and Practice Assessment, Participation in an APM, Achieving Health Equity, Integrating Behavioral and Mental Health, and Emergency Preparedness and Response. </a:t>
            </a:r>
          </a:p>
        </p:txBody>
      </p:sp>
      <p:sp>
        <p:nvSpPr>
          <p:cNvPr id="4" name="Slide Number Placeholder 3"/>
          <p:cNvSpPr>
            <a:spLocks noGrp="1"/>
          </p:cNvSpPr>
          <p:nvPr>
            <p:ph type="sldNum" sz="quarter" idx="10"/>
          </p:nvPr>
        </p:nvSpPr>
        <p:spPr/>
        <p:txBody>
          <a:bodyPr/>
          <a:lstStyle/>
          <a:p>
            <a:fld id="{0BE74AA5-6469-4F8B-9402-32350A0B1A94}" type="slidenum">
              <a:rPr lang="en-US" smtClean="0"/>
              <a:t>29</a:t>
            </a:fld>
            <a:endParaRPr lang="en-US" dirty="0"/>
          </a:p>
        </p:txBody>
      </p:sp>
    </p:spTree>
    <p:extLst>
      <p:ext uri="{BB962C8B-B14F-4D97-AF65-F5344CB8AC3E}">
        <p14:creationId xmlns:p14="http://schemas.microsoft.com/office/powerpoint/2010/main" val="16917526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1925" y="1169988"/>
            <a:ext cx="4213225" cy="3160712"/>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Hi, this is Elizabeth Holland and I am going to start by talking about the Merit-based Incentive Payment System (MIPS).</a:t>
            </a:r>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3</a:t>
            </a:fld>
            <a:endParaRPr lang="en-US" dirty="0"/>
          </a:p>
        </p:txBody>
      </p:sp>
    </p:spTree>
    <p:extLst>
      <p:ext uri="{BB962C8B-B14F-4D97-AF65-F5344CB8AC3E}">
        <p14:creationId xmlns:p14="http://schemas.microsoft.com/office/powerpoint/2010/main" val="25484565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Clinicians will receive a zero as their improvement activity score if they do not participate in an APM, a certified patient-centered medical home, or a Medical Home Model, and they do not report any activities</a:t>
            </a:r>
          </a:p>
          <a:p>
            <a:endParaRPr lang="en-US" dirty="0"/>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30</a:t>
            </a:fld>
            <a:endParaRPr lang="en-US" dirty="0"/>
          </a:p>
        </p:txBody>
      </p:sp>
    </p:spTree>
    <p:extLst>
      <p:ext uri="{BB962C8B-B14F-4D97-AF65-F5344CB8AC3E}">
        <p14:creationId xmlns:p14="http://schemas.microsoft.com/office/powerpoint/2010/main" val="25311826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defTabSz="966612"/>
            <a:r>
              <a:rPr lang="en-US" dirty="0"/>
              <a:t>Since this category</a:t>
            </a:r>
            <a:r>
              <a:rPr lang="en-US" baseline="0" dirty="0"/>
              <a:t> will be new to most clinicians, there will be many questions around the requirements. The Improvement Activities category requires that no clinician or group has to report more than four activities. Additionally, there are special considerations for:</a:t>
            </a:r>
          </a:p>
          <a:p>
            <a:pPr defTabSz="966612"/>
            <a:endParaRPr lang="en-US" baseline="0" dirty="0"/>
          </a:p>
          <a:p>
            <a:pPr marL="171450" indent="-171450" defTabSz="966612">
              <a:buFont typeface="Arial" panose="020B0604020202020204" pitchFamily="34" charset="0"/>
              <a:buChar char="•"/>
            </a:pPr>
            <a:r>
              <a:rPr lang="en-US" baseline="0" dirty="0"/>
              <a:t>Practices with 15 or fewer clinicians</a:t>
            </a:r>
          </a:p>
          <a:p>
            <a:pPr marL="171450" indent="-171450" defTabSz="966612">
              <a:buFont typeface="Arial" panose="020B0604020202020204" pitchFamily="34" charset="0"/>
              <a:buChar char="•"/>
            </a:pPr>
            <a:r>
              <a:rPr lang="en-US" baseline="0" dirty="0"/>
              <a:t>Rural or geographic Health Professional Shortage Areas (HPSAs)</a:t>
            </a:r>
          </a:p>
          <a:p>
            <a:pPr marL="171450" indent="-171450" defTabSz="966612">
              <a:buFont typeface="Arial" panose="020B0604020202020204" pitchFamily="34" charset="0"/>
              <a:buChar char="•"/>
            </a:pPr>
            <a:r>
              <a:rPr lang="en-US" baseline="0" dirty="0"/>
              <a:t>Non-patient facing</a:t>
            </a:r>
          </a:p>
          <a:p>
            <a:pPr marL="171450" indent="-171450" defTabSz="966612">
              <a:buFont typeface="Arial" panose="020B0604020202020204" pitchFamily="34" charset="0"/>
              <a:buChar char="•"/>
            </a:pPr>
            <a:r>
              <a:rPr lang="en-US" baseline="0" dirty="0"/>
              <a:t>APM</a:t>
            </a:r>
          </a:p>
          <a:p>
            <a:pPr marL="171450" indent="-171450" defTabSz="966612">
              <a:buFont typeface="Arial" panose="020B0604020202020204" pitchFamily="34" charset="0"/>
              <a:buChar char="•"/>
            </a:pPr>
            <a:r>
              <a:rPr lang="en-US" baseline="0" dirty="0"/>
              <a:t>Certified Medical Home</a:t>
            </a:r>
            <a:endParaRPr lang="en-US" dirty="0"/>
          </a:p>
          <a:p>
            <a:pPr marL="171450" indent="-171450" defTabSz="966612">
              <a:buFont typeface="Arial" panose="020B0604020202020204" pitchFamily="34" charset="0"/>
              <a:buChar char="•"/>
            </a:pPr>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31</a:t>
            </a:fld>
            <a:endParaRPr lang="en-US" dirty="0"/>
          </a:p>
        </p:txBody>
      </p:sp>
    </p:spTree>
    <p:extLst>
      <p:ext uri="{BB962C8B-B14F-4D97-AF65-F5344CB8AC3E}">
        <p14:creationId xmlns:p14="http://schemas.microsoft.com/office/powerpoint/2010/main" val="25010029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aim of the study is to examine the current process of clinical workflow and data capture by different data submission process to understand the different causes of burdens within different physician groups, to make recommendations to influence changes that will attempt to eliminate the burdens to improve quality data capture, reporting, enhance clinical care, and ultimately evolve the design of clinical quality measurement.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a:t>
            </a:r>
            <a:r>
              <a:rPr lang="en-US" sz="1200" kern="1200" baseline="0" dirty="0">
                <a:solidFill>
                  <a:schemeClr val="tx1"/>
                </a:solidFill>
                <a:effectLst/>
                <a:latin typeface="+mn-lt"/>
                <a:ea typeface="+mn-ea"/>
                <a:cs typeface="+mn-cs"/>
              </a:rPr>
              <a:t> will be a </a:t>
            </a:r>
            <a:r>
              <a:rPr lang="en-US" sz="1200" kern="1200" dirty="0">
                <a:solidFill>
                  <a:schemeClr val="tx1"/>
                </a:solidFill>
                <a:effectLst/>
                <a:latin typeface="+mn-lt"/>
                <a:ea typeface="+mn-ea"/>
                <a:cs typeface="+mn-cs"/>
              </a:rPr>
              <a:t>minimum of 42 IA (Improvement Activities) eligible professional (EP) groups as stated by MIPS criteria from the following seven categories: </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10  Urban Individual  or groups of &lt; 3 EP’s, </a:t>
            </a:r>
          </a:p>
          <a:p>
            <a:pPr lvl="0"/>
            <a:r>
              <a:rPr lang="en-US" sz="1200" kern="1200" dirty="0">
                <a:solidFill>
                  <a:schemeClr val="tx1"/>
                </a:solidFill>
                <a:effectLst/>
                <a:latin typeface="+mn-lt"/>
                <a:ea typeface="+mn-ea"/>
                <a:cs typeface="+mn-cs"/>
              </a:rPr>
              <a:t>10  Rural Individual or groups of  &lt; 3 EP’s</a:t>
            </a:r>
          </a:p>
          <a:p>
            <a:pPr lvl="0"/>
            <a:r>
              <a:rPr lang="en-US" sz="1200" kern="1200" dirty="0">
                <a:solidFill>
                  <a:schemeClr val="tx1"/>
                </a:solidFill>
                <a:effectLst/>
                <a:latin typeface="+mn-lt"/>
                <a:ea typeface="+mn-ea"/>
                <a:cs typeface="+mn-cs"/>
              </a:rPr>
              <a:t>10  Group practices of 3-8 EP’s</a:t>
            </a:r>
          </a:p>
          <a:p>
            <a:pPr lvl="0"/>
            <a:r>
              <a:rPr lang="en-US" sz="1200" kern="1200" dirty="0">
                <a:solidFill>
                  <a:schemeClr val="tx1"/>
                </a:solidFill>
                <a:effectLst/>
                <a:latin typeface="+mn-lt"/>
                <a:ea typeface="+mn-ea"/>
                <a:cs typeface="+mn-cs"/>
              </a:rPr>
              <a:t> 5   Group practices of 8-20 EP’s</a:t>
            </a:r>
          </a:p>
          <a:p>
            <a:pPr lvl="0"/>
            <a:r>
              <a:rPr lang="en-US" sz="1200" kern="1200" dirty="0">
                <a:solidFill>
                  <a:schemeClr val="tx1"/>
                </a:solidFill>
                <a:effectLst/>
                <a:latin typeface="+mn-lt"/>
                <a:ea typeface="+mn-ea"/>
                <a:cs typeface="+mn-cs"/>
              </a:rPr>
              <a:t> 3   Group practices of 20-100 EP’s</a:t>
            </a:r>
          </a:p>
          <a:p>
            <a:pPr lvl="0"/>
            <a:r>
              <a:rPr lang="en-US" sz="1200" kern="1200" dirty="0">
                <a:solidFill>
                  <a:schemeClr val="tx1"/>
                </a:solidFill>
                <a:effectLst/>
                <a:latin typeface="+mn-lt"/>
                <a:ea typeface="+mn-ea"/>
                <a:cs typeface="+mn-cs"/>
              </a:rPr>
              <a:t> 2   Group practices of 100 or greater EP’s</a:t>
            </a:r>
          </a:p>
          <a:p>
            <a:pPr lvl="0"/>
            <a:r>
              <a:rPr lang="en-US" sz="1200" kern="1200" dirty="0">
                <a:solidFill>
                  <a:schemeClr val="tx1"/>
                </a:solidFill>
                <a:effectLst/>
                <a:latin typeface="+mn-lt"/>
                <a:ea typeface="+mn-ea"/>
                <a:cs typeface="+mn-cs"/>
              </a:rPr>
              <a:t> 2   Specialty Groups</a:t>
            </a:r>
          </a:p>
          <a:p>
            <a:pPr marL="0" lvl="0" indent="0">
              <a:buNone/>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32</a:t>
            </a:fld>
            <a:endParaRPr lang="en-US" dirty="0"/>
          </a:p>
        </p:txBody>
      </p:sp>
    </p:spTree>
    <p:extLst>
      <p:ext uri="{BB962C8B-B14F-4D97-AF65-F5344CB8AC3E}">
        <p14:creationId xmlns:p14="http://schemas.microsoft.com/office/powerpoint/2010/main" val="3877993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33</a:t>
            </a:fld>
            <a:endParaRPr lang="en-US" dirty="0"/>
          </a:p>
        </p:txBody>
      </p:sp>
    </p:spTree>
    <p:extLst>
      <p:ext uri="{BB962C8B-B14F-4D97-AF65-F5344CB8AC3E}">
        <p14:creationId xmlns:p14="http://schemas.microsoft.com/office/powerpoint/2010/main" val="35854696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The Advancing Care</a:t>
            </a:r>
            <a:r>
              <a:rPr lang="en-US" baseline="0" dirty="0"/>
              <a:t> Information performance category score is the sum of a base score, performance score, and earned bonus points. </a:t>
            </a:r>
          </a:p>
          <a:p>
            <a:endParaRPr lang="en-US" baseline="0" dirty="0"/>
          </a:p>
          <a:p>
            <a:r>
              <a:rPr lang="en-US" baseline="0" dirty="0"/>
              <a:t>The base score accounts for 50% of the overall category score and includes the following measures:</a:t>
            </a:r>
          </a:p>
          <a:p>
            <a:pPr marL="181240" indent="-181240">
              <a:buFont typeface="Arial" panose="020B0604020202020204" pitchFamily="34" charset="0"/>
              <a:buChar char="•"/>
            </a:pPr>
            <a:r>
              <a:rPr lang="en-US" baseline="0" dirty="0"/>
              <a:t>Protect Patient Health Information</a:t>
            </a:r>
          </a:p>
          <a:p>
            <a:pPr marL="181240" indent="-181240">
              <a:buFont typeface="Arial" panose="020B0604020202020204" pitchFamily="34" charset="0"/>
              <a:buChar char="•"/>
            </a:pPr>
            <a:r>
              <a:rPr lang="en-US" baseline="0" dirty="0"/>
              <a:t>Electronic Prescribing</a:t>
            </a:r>
          </a:p>
          <a:p>
            <a:pPr marL="181240" indent="-181240">
              <a:buFont typeface="Arial" panose="020B0604020202020204" pitchFamily="34" charset="0"/>
              <a:buChar char="•"/>
            </a:pPr>
            <a:r>
              <a:rPr lang="en-US" baseline="0" dirty="0"/>
              <a:t>Patient Electronic Access</a:t>
            </a:r>
          </a:p>
          <a:p>
            <a:pPr marL="181240" indent="-181240">
              <a:buFont typeface="Arial" panose="020B0604020202020204" pitchFamily="34" charset="0"/>
              <a:buChar char="•"/>
            </a:pPr>
            <a:r>
              <a:rPr lang="en-US" baseline="0" dirty="0"/>
              <a:t>Health Information Exchange: Send Summary of Care</a:t>
            </a:r>
          </a:p>
          <a:p>
            <a:pPr marL="181240" indent="-181240">
              <a:buFont typeface="Arial" panose="020B0604020202020204" pitchFamily="34" charset="0"/>
              <a:buChar char="•"/>
            </a:pPr>
            <a:r>
              <a:rPr lang="en-US" baseline="0" dirty="0"/>
              <a:t>Health Information Exchange: Request/Accept Summary of Care</a:t>
            </a:r>
          </a:p>
          <a:p>
            <a:pPr marL="0" indent="0">
              <a:buFont typeface="Arial" panose="020B0604020202020204" pitchFamily="34" charset="0"/>
              <a:buNone/>
            </a:pPr>
            <a:endParaRPr lang="en-US" baseline="0" dirty="0"/>
          </a:p>
          <a:p>
            <a:pPr marL="181240" indent="-181240">
              <a:buFont typeface="Arial" panose="020B0604020202020204" pitchFamily="34" charset="0"/>
              <a:buChar char="•"/>
            </a:pPr>
            <a:endParaRPr lang="en-US" baseline="0" dirty="0"/>
          </a:p>
          <a:p>
            <a:r>
              <a:rPr lang="en-US" baseline="0" dirty="0"/>
              <a:t>As we learned earlier, clinicians must submit a numerator/denominator </a:t>
            </a:r>
            <a:r>
              <a:rPr lang="en-US" i="1" baseline="0" dirty="0"/>
              <a:t>OR</a:t>
            </a:r>
            <a:r>
              <a:rPr lang="en-US" baseline="0" dirty="0"/>
              <a:t> yes/no combination for each respective measure. Failure to meet the reporting requirements will result in the base score being zero. </a:t>
            </a:r>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34</a:t>
            </a:fld>
            <a:endParaRPr lang="en-US" dirty="0"/>
          </a:p>
        </p:txBody>
      </p:sp>
    </p:spTree>
    <p:extLst>
      <p:ext uri="{BB962C8B-B14F-4D97-AF65-F5344CB8AC3E}">
        <p14:creationId xmlns:p14="http://schemas.microsoft.com/office/powerpoint/2010/main" val="32305177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 Advancing Care Information (ACI) category counts towards 25% of an eligible clinician’s overall </a:t>
            </a:r>
            <a:r>
              <a:rPr lang="en-US" sz="1200" i="1" kern="1200" dirty="0">
                <a:solidFill>
                  <a:schemeClr val="tx1"/>
                </a:solidFill>
                <a:effectLst/>
                <a:latin typeface="+mn-lt"/>
                <a:ea typeface="+mn-ea"/>
                <a:cs typeface="+mn-cs"/>
              </a:rPr>
              <a:t>final</a:t>
            </a:r>
            <a:r>
              <a:rPr lang="en-US" sz="1200" kern="1200" dirty="0">
                <a:solidFill>
                  <a:schemeClr val="tx1"/>
                </a:solidFill>
                <a:effectLst/>
                <a:latin typeface="+mn-lt"/>
                <a:ea typeface="+mn-ea"/>
                <a:cs typeface="+mn-cs"/>
              </a:rPr>
              <a:t> score. You can see the breakdown here on the slide of the percentages towards the performance score.</a:t>
            </a:r>
            <a:endParaRPr lang="en-US" dirty="0">
              <a:effectLst/>
            </a:endParaRPr>
          </a:p>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35</a:t>
            </a:fld>
            <a:endParaRPr lang="en-US" dirty="0"/>
          </a:p>
        </p:txBody>
      </p:sp>
    </p:spTree>
    <p:extLst>
      <p:ext uri="{BB962C8B-B14F-4D97-AF65-F5344CB8AC3E}">
        <p14:creationId xmlns:p14="http://schemas.microsoft.com/office/powerpoint/2010/main" val="14989844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baseline="0" dirty="0"/>
              <a:t>In addition, eligible clinicians can score additional points, known as the performance score, based on the required measures that we discussed in the base score or the following six optional measures: </a:t>
            </a:r>
          </a:p>
          <a:p>
            <a:endParaRPr lang="en-US" baseline="0" dirty="0"/>
          </a:p>
          <a:p>
            <a:r>
              <a:rPr lang="en-US" baseline="0" dirty="0"/>
              <a:t>1. Patient Specific Education</a:t>
            </a:r>
          </a:p>
          <a:p>
            <a:r>
              <a:rPr lang="en-US" baseline="0" dirty="0"/>
              <a:t>2. View, Download or Transmit</a:t>
            </a:r>
          </a:p>
          <a:p>
            <a:r>
              <a:rPr lang="en-US" baseline="0" dirty="0"/>
              <a:t>3. Secure Messaging</a:t>
            </a:r>
          </a:p>
          <a:p>
            <a:r>
              <a:rPr lang="en-US" baseline="0" dirty="0"/>
              <a:t>4. Patient Generated Health Data</a:t>
            </a:r>
          </a:p>
          <a:p>
            <a:r>
              <a:rPr lang="en-US" baseline="0" dirty="0"/>
              <a:t>5. Clinical Information Reconciliation</a:t>
            </a:r>
          </a:p>
          <a:p>
            <a:r>
              <a:rPr lang="en-US" baseline="0" dirty="0"/>
              <a:t>6. Public Health and Clinical Data Registry Reporting (5 options)</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MIPS eligible clinicians can also receive bonus points for some improvement activities that use CEHRT.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endParaRPr lang="en-US" baseline="0" dirty="0"/>
          </a:p>
          <a:p>
            <a:pPr marL="0" indent="0">
              <a:buFont typeface="Arial" panose="020B0604020202020204" pitchFamily="34" charset="0"/>
              <a:buNone/>
            </a:pPr>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36</a:t>
            </a:fld>
            <a:endParaRPr lang="en-US" dirty="0"/>
          </a:p>
        </p:txBody>
      </p:sp>
    </p:spTree>
    <p:extLst>
      <p:ext uri="{BB962C8B-B14F-4D97-AF65-F5344CB8AC3E}">
        <p14:creationId xmlns:p14="http://schemas.microsoft.com/office/powerpoint/2010/main" val="34855631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baseline="0" dirty="0"/>
              <a:t>Clinicians have the opportunity to receive bonus points in two ways:</a:t>
            </a:r>
          </a:p>
          <a:p>
            <a:endParaRPr lang="en-US" baseline="0" dirty="0"/>
          </a:p>
          <a:p>
            <a:pPr marL="241653" indent="-241653">
              <a:buFont typeface="+mj-lt"/>
              <a:buAutoNum type="arabicPeriod"/>
            </a:pPr>
            <a:r>
              <a:rPr lang="en-US" baseline="0" dirty="0"/>
              <a:t>A 5% bonus will be earned for reporting on any of the following registry measures:</a:t>
            </a:r>
          </a:p>
          <a:p>
            <a:pPr marL="241653" indent="-241653">
              <a:buFont typeface="+mj-lt"/>
              <a:buAutoNum type="arabicPeriod"/>
            </a:pPr>
            <a:endParaRPr lang="en-US" baseline="0" dirty="0"/>
          </a:p>
          <a:p>
            <a:pPr marL="724959" lvl="1" indent="-241653">
              <a:buFont typeface="Arial" panose="020B0604020202020204" pitchFamily="34" charset="0"/>
              <a:buChar char="•"/>
            </a:pPr>
            <a:r>
              <a:rPr lang="en-US" baseline="0" dirty="0"/>
              <a:t>Syndromic Surveillance Reporting </a:t>
            </a:r>
          </a:p>
          <a:p>
            <a:pPr marL="724959" lvl="1" indent="-241653">
              <a:buFont typeface="Arial" panose="020B0604020202020204" pitchFamily="34" charset="0"/>
              <a:buChar char="•"/>
            </a:pPr>
            <a:r>
              <a:rPr lang="en-US" baseline="0" dirty="0"/>
              <a:t>Electronic Case Reporting</a:t>
            </a:r>
          </a:p>
          <a:p>
            <a:pPr marL="724959" lvl="1" indent="-241653">
              <a:buFont typeface="Arial" panose="020B0604020202020204" pitchFamily="34" charset="0"/>
              <a:buChar char="•"/>
            </a:pPr>
            <a:r>
              <a:rPr lang="en-US" baseline="0" dirty="0"/>
              <a:t>Public Health Registry Reporting</a:t>
            </a:r>
          </a:p>
          <a:p>
            <a:pPr marL="724959" lvl="1" indent="-241653">
              <a:buFont typeface="Arial" panose="020B0604020202020204" pitchFamily="34" charset="0"/>
              <a:buChar char="•"/>
            </a:pPr>
            <a:r>
              <a:rPr lang="en-US" baseline="0" dirty="0"/>
              <a:t>Clinical Data Registry Reporting</a:t>
            </a:r>
          </a:p>
          <a:p>
            <a:pPr marL="724959" lvl="1" indent="-241653">
              <a:buFont typeface="Arial" panose="020B0604020202020204" pitchFamily="34" charset="0"/>
              <a:buChar char="•"/>
            </a:pPr>
            <a:endParaRPr lang="en-US" baseline="0" dirty="0"/>
          </a:p>
          <a:p>
            <a:pPr marL="241653" indent="-241653">
              <a:buFont typeface="+mj-lt"/>
              <a:buAutoNum type="arabicPeriod"/>
            </a:pPr>
            <a:r>
              <a:rPr lang="en-US" baseline="0" dirty="0"/>
              <a:t>Using CEHRT to report on activities in the Improvement Activities category will receive a 10% bonus</a:t>
            </a:r>
          </a:p>
          <a:p>
            <a:pPr marL="241653" indent="-241653">
              <a:buFont typeface="+mj-lt"/>
              <a:buAutoNum type="arabicPeriod"/>
            </a:pPr>
            <a:endParaRPr lang="en-US" baseline="0" dirty="0"/>
          </a:p>
          <a:p>
            <a:pPr marL="0" indent="0">
              <a:buFont typeface="+mj-lt"/>
              <a:buNone/>
            </a:pPr>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37</a:t>
            </a:fld>
            <a:endParaRPr lang="en-US" dirty="0"/>
          </a:p>
        </p:txBody>
      </p:sp>
    </p:spTree>
    <p:extLst>
      <p:ext uri="{BB962C8B-B14F-4D97-AF65-F5344CB8AC3E}">
        <p14:creationId xmlns:p14="http://schemas.microsoft.com/office/powerpoint/2010/main" val="18200095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 is a quick breakdown of the scoring for the Advancing Care Information (ACI) category. The base score accounts for 50% of the total category score. The performance score may account for up to 90% percent of the category score; plus, the bonus which may account for up to 15% of the total Advancing Care Information (ACI) score. And then those who earn 100%, or more, receive the full 25 points in the category. </a:t>
            </a:r>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38</a:t>
            </a:fld>
            <a:endParaRPr lang="en-US" dirty="0"/>
          </a:p>
        </p:txBody>
      </p:sp>
    </p:spTree>
    <p:extLst>
      <p:ext uri="{BB962C8B-B14F-4D97-AF65-F5344CB8AC3E}">
        <p14:creationId xmlns:p14="http://schemas.microsoft.com/office/powerpoint/2010/main" val="26361862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Earlier we discussed that the Improvement Activities</a:t>
            </a:r>
            <a:r>
              <a:rPr lang="en-US" baseline="0" dirty="0"/>
              <a:t> performance category score was comprised of a selection of activities that were deemed either medium-weighted or high-weighted. Let’s discuss the points assigned to each weight. Activities with a medium-weight are worth 10 points each. Activities with a high-weight are worth 20 points each. The maximum allowable number of points that clinicians may earn in the Improvement Activities category is 40 points. </a:t>
            </a:r>
          </a:p>
          <a:p>
            <a:endParaRPr lang="en-US" baseline="0" dirty="0"/>
          </a:p>
          <a:p>
            <a:r>
              <a:rPr lang="en-US" baseline="0" dirty="0"/>
              <a:t>There is one very important distinction to note within the category for clinicians who are in small practices, rural practices, practices in Health Professional Shortage Areas (HPSAs), and non-patient facing roles. The number of points assigned to each “weighting” are different for these specific clinicians. Medium-weight activities are worth 20 points each, while high-weight activities are worth 40 points each. </a:t>
            </a:r>
          </a:p>
          <a:p>
            <a:endParaRPr lang="en-US" baseline="0" dirty="0"/>
          </a:p>
          <a:p>
            <a:r>
              <a:rPr lang="en-US" baseline="0" dirty="0"/>
              <a:t>And remember, clinicians who practice in a Patient-Centered Medical Home, Medical Home Model, or similar specialty practice automatically receive full credit for the category.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39</a:t>
            </a:fld>
            <a:endParaRPr lang="en-US" dirty="0"/>
          </a:p>
        </p:txBody>
      </p:sp>
    </p:spTree>
    <p:extLst>
      <p:ext uri="{BB962C8B-B14F-4D97-AF65-F5344CB8AC3E}">
        <p14:creationId xmlns:p14="http://schemas.microsoft.com/office/powerpoint/2010/main" val="1113323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1925" y="1169988"/>
            <a:ext cx="4213225" cy="3160712"/>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 have probably heard of the Quality Payment Program (QPP). The QPP has two tracks that clinicians can choose from: the Advanced Alternate Payment Model (APM) and the Merit-based Incentive Payment System (MIPS). Today we are going to focus on the Merit-based Incentive Payment (MIPS) Program. You may have heard of some of the precursor programs like the Medicare Electronic Health Record (EHR) Incentive Program, PQRS (Physician Quality Reporting System), and the value modifier. These were replaced starting in 2017 by MIPS.</a:t>
            </a:r>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4</a:t>
            </a:fld>
            <a:endParaRPr lang="en-US" dirty="0"/>
          </a:p>
        </p:txBody>
      </p:sp>
    </p:spTree>
    <p:extLst>
      <p:ext uri="{BB962C8B-B14F-4D97-AF65-F5344CB8AC3E}">
        <p14:creationId xmlns:p14="http://schemas.microsoft.com/office/powerpoint/2010/main" val="39525734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baseline="0" dirty="0"/>
              <a:t>Now that we have an idea of how the points will be distributed, let’s take a look at the category calculation. </a:t>
            </a:r>
          </a:p>
          <a:p>
            <a:endParaRPr lang="en-US" baseline="0" dirty="0"/>
          </a:p>
          <a:p>
            <a:r>
              <a:rPr lang="en-US" baseline="0" dirty="0"/>
              <a:t>Improvement Activities Performance Category Score = (total number of points earned for completed activities \ total maximum number of points (40)) x 100</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40</a:t>
            </a:fld>
            <a:endParaRPr lang="en-US" dirty="0"/>
          </a:p>
        </p:txBody>
      </p:sp>
    </p:spTree>
    <p:extLst>
      <p:ext uri="{BB962C8B-B14F-4D97-AF65-F5344CB8AC3E}">
        <p14:creationId xmlns:p14="http://schemas.microsoft.com/office/powerpoint/2010/main" val="13459750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r>
              <a:rPr lang="en-US" dirty="0"/>
              <a:t>When calculating the Final Score,</a:t>
            </a:r>
            <a:r>
              <a:rPr lang="en-US" baseline="0" dirty="0"/>
              <a:t> CMS will multiply the score for each performance category by the assigned weight of the category, then adds the weighted scores to derive a value between 0 and 100. The equation logic is as follows:</a:t>
            </a:r>
          </a:p>
          <a:p>
            <a:endParaRPr lang="en-US" baseline="0" dirty="0"/>
          </a:p>
          <a:p>
            <a:r>
              <a:rPr lang="en-US" baseline="0" dirty="0"/>
              <a:t>Final Score = [(clinician Quality performance category score x actual Quality performance category weight) + (clinician Cost performance category score x actual Cost performance category weight) + (clinician Improvement Activities performance category score x actual Improvement Activities performance category weight) + (clinician Advancing Care Information performance category score x actual Advancing Care Information performance category weight)] x 100</a:t>
            </a:r>
          </a:p>
          <a:p>
            <a:endParaRPr lang="en-US" baseline="0" dirty="0"/>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41</a:t>
            </a:fld>
            <a:endParaRPr lang="en-US" dirty="0"/>
          </a:p>
        </p:txBody>
      </p:sp>
    </p:spTree>
    <p:extLst>
      <p:ext uri="{BB962C8B-B14F-4D97-AF65-F5344CB8AC3E}">
        <p14:creationId xmlns:p14="http://schemas.microsoft.com/office/powerpoint/2010/main" val="8761904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1925" y="1169988"/>
            <a:ext cx="4213225" cy="3160712"/>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beyond the transition year we have specific goals for the program.</a:t>
            </a:r>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42</a:t>
            </a:fld>
            <a:endParaRPr lang="en-US" dirty="0"/>
          </a:p>
        </p:txBody>
      </p:sp>
    </p:spTree>
    <p:extLst>
      <p:ext uri="{BB962C8B-B14F-4D97-AF65-F5344CB8AC3E}">
        <p14:creationId xmlns:p14="http://schemas.microsoft.com/office/powerpoint/2010/main" val="18624817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want to be sure to continue to build on a </a:t>
            </a:r>
            <a:r>
              <a:rPr lang="en-US" sz="1200" i="1" kern="1200" dirty="0">
                <a:solidFill>
                  <a:schemeClr val="tx1"/>
                </a:solidFill>
                <a:effectLst/>
                <a:latin typeface="+mn-lt"/>
                <a:ea typeface="+mn-ea"/>
                <a:cs typeface="+mn-cs"/>
              </a:rPr>
              <a:t>user-centric</a:t>
            </a:r>
            <a:r>
              <a:rPr lang="en-US" sz="1200" kern="1200" dirty="0">
                <a:solidFill>
                  <a:schemeClr val="tx1"/>
                </a:solidFill>
                <a:effectLst/>
                <a:latin typeface="+mn-lt"/>
                <a:ea typeface="+mn-ea"/>
                <a:cs typeface="+mn-cs"/>
              </a:rPr>
              <a:t> approach for the program. We want to incorporate all the lessons learned into continually improving the program. We provide some opportunities to get involved as shown here. We are hoping to work with stakeholders as we have in the past to determine how the look and feel for our upcoming 2018 performance feedback works for MIPS-eligible clinicians and groups. We urge you to provide your ideas by emailing us </a:t>
            </a:r>
            <a:r>
              <a:rPr lang="en-US" sz="1200" u="none" kern="1200" dirty="0">
                <a:solidFill>
                  <a:schemeClr val="tx1"/>
                </a:solidFill>
                <a:effectLst/>
                <a:latin typeface="+mn-lt"/>
                <a:ea typeface="+mn-ea"/>
                <a:cs typeface="+mn-cs"/>
              </a:rPr>
              <a:t>at </a:t>
            </a:r>
            <a:r>
              <a:rPr lang="en-US" sz="1200" u="none" kern="1200" dirty="0">
                <a:solidFill>
                  <a:srgbClr val="006693"/>
                </a:solidFill>
                <a:effectLst/>
                <a:latin typeface="+mn-lt"/>
                <a:ea typeface="+mn-ea"/>
                <a:cs typeface="+mn-cs"/>
                <a:hlinkClick r:id="rId3"/>
              </a:rPr>
              <a:t>partnership@cms.hhs.gov</a:t>
            </a:r>
            <a:r>
              <a:rPr lang="en-US" sz="1200" u="none" kern="1200" dirty="0">
                <a:solidFill>
                  <a:schemeClr val="tx1"/>
                </a:solidFill>
                <a:effectLst/>
                <a:latin typeface="+mn-lt"/>
                <a:ea typeface="+mn-ea"/>
                <a:cs typeface="+mn-cs"/>
              </a:rPr>
              <a:t>. We are also going to implement virtual groups. I do not have the details for you right now on that, but that will be coming soon.</a:t>
            </a:r>
            <a:endParaRPr lang="en-US" u="none" dirty="0">
              <a:effectLst/>
            </a:endParaRPr>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43</a:t>
            </a:fld>
            <a:endParaRPr lang="en-US" dirty="0"/>
          </a:p>
        </p:txBody>
      </p:sp>
    </p:spTree>
    <p:extLst>
      <p:ext uri="{BB962C8B-B14F-4D97-AF65-F5344CB8AC3E}">
        <p14:creationId xmlns:p14="http://schemas.microsoft.com/office/powerpoint/2010/main" val="4026016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31925" y="1169988"/>
            <a:ext cx="4213225" cy="3160712"/>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also wanted to provide resources to eligible clinicians. </a:t>
            </a:r>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44</a:t>
            </a:fld>
            <a:endParaRPr lang="en-US" dirty="0"/>
          </a:p>
        </p:txBody>
      </p:sp>
    </p:spTree>
    <p:extLst>
      <p:ext uri="{BB962C8B-B14F-4D97-AF65-F5344CB8AC3E}">
        <p14:creationId xmlns:p14="http://schemas.microsoft.com/office/powerpoint/2010/main" val="30618003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Transforming Clinical Practice Initiative (TCPI): </a:t>
            </a:r>
            <a:r>
              <a:rPr lang="en-US" dirty="0"/>
              <a:t>TCPI is designed to support more than 140,000 clinician practices over the next 4 years in sharing, adapting, and further developing their comprehensive quality improvement strategies. Clinicians participating in TCPI will have the advantage of learning about MIPS and how to move toward participating in Advanced APMs. Click </a:t>
            </a:r>
            <a:r>
              <a:rPr lang="en-US" dirty="0">
                <a:hlinkClick r:id="rId3"/>
              </a:rPr>
              <a:t>here</a:t>
            </a:r>
            <a:r>
              <a:rPr lang="en-US" dirty="0"/>
              <a:t> to find help in your area.</a:t>
            </a:r>
          </a:p>
          <a:p>
            <a:endParaRPr lang="en-US" dirty="0"/>
          </a:p>
          <a:p>
            <a:r>
              <a:rPr lang="en-US" b="1" dirty="0"/>
              <a:t>Quality Innovation Network (QIN)-Quality Improvement Organizations (QIOs): </a:t>
            </a:r>
            <a:r>
              <a:rPr lang="en-US" dirty="0"/>
              <a:t>The QIO Program’s 14 QIN-QIOs bring Medicare beneficiaries, providers, and communities together in data-driven initiatives that increase patient safety, make communities healthier, better coordinate post-hospital care, and improve clinical quality. More information about QIN-QIOs can be found </a:t>
            </a:r>
            <a:r>
              <a:rPr lang="en-US" dirty="0">
                <a:hlinkClick r:id="rId4"/>
              </a:rPr>
              <a:t>here.</a:t>
            </a:r>
            <a:endParaRPr lang="en-US" dirty="0"/>
          </a:p>
          <a:p>
            <a:endParaRPr lang="en-US" dirty="0"/>
          </a:p>
          <a:p>
            <a:r>
              <a:rPr lang="en-US" b="1" dirty="0"/>
              <a:t>If you’re in an APM: </a:t>
            </a:r>
            <a:r>
              <a:rPr lang="en-US" dirty="0"/>
              <a:t>The Innovation Center’s Learning Systems can help you find specialized information about what you need to do to be successful in the Advanced APM track. If you are in an APM that is not an Advanced APM, then the Learning Systems can help you understand the special benefits you have through your APM that will help you be successful in MIPS. More information about the Learning Systems is available through your model’s support inbox.</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45</a:t>
            </a:fld>
            <a:endParaRPr lang="en-US" dirty="0"/>
          </a:p>
        </p:txBody>
      </p:sp>
    </p:spTree>
    <p:extLst>
      <p:ext uri="{BB962C8B-B14F-4D97-AF65-F5344CB8AC3E}">
        <p14:creationId xmlns:p14="http://schemas.microsoft.com/office/powerpoint/2010/main" val="334538175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is a visualization of the various resources and supports that we are providing for primary care and specialist physicians, small and solo practitioners, and large practices. As you can see in the fourth quadrant, we are providing specific links and numbers for technical support for eligible clinicians.</a:t>
            </a:r>
          </a:p>
          <a:p>
            <a:endParaRPr lang="en-US" dirty="0"/>
          </a:p>
        </p:txBody>
      </p:sp>
      <p:sp>
        <p:nvSpPr>
          <p:cNvPr id="4" name="Slide Number Placeholder 3"/>
          <p:cNvSpPr>
            <a:spLocks noGrp="1"/>
          </p:cNvSpPr>
          <p:nvPr>
            <p:ph type="sldNum" sz="quarter" idx="10"/>
          </p:nvPr>
        </p:nvSpPr>
        <p:spPr/>
        <p:txBody>
          <a:bodyPr/>
          <a:lstStyle/>
          <a:p>
            <a:fld id="{7C4E2659-32E7-4EA9-BFFC-BC3D6F40190D}" type="slidenum">
              <a:rPr lang="en-US" smtClean="0"/>
              <a:t>46</a:t>
            </a:fld>
            <a:endParaRPr lang="en-US" dirty="0"/>
          </a:p>
        </p:txBody>
      </p:sp>
    </p:spTree>
    <p:extLst>
      <p:ext uri="{BB962C8B-B14F-4D97-AF65-F5344CB8AC3E}">
        <p14:creationId xmlns:p14="http://schemas.microsoft.com/office/powerpoint/2010/main" val="385938977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47</a:t>
            </a:fld>
            <a:endParaRPr lang="en-US" dirty="0"/>
          </a:p>
        </p:txBody>
      </p:sp>
    </p:spTree>
    <p:extLst>
      <p:ext uri="{BB962C8B-B14F-4D97-AF65-F5344CB8AC3E}">
        <p14:creationId xmlns:p14="http://schemas.microsoft.com/office/powerpoint/2010/main" val="13411812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898A01-842B-0042-9AB7-55364486B92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564286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898A01-842B-0042-9AB7-55364486B92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41528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a:t>
            </a:r>
            <a:r>
              <a:rPr lang="en-US" sz="1200" i="1" kern="1200" dirty="0">
                <a:solidFill>
                  <a:schemeClr val="tx1"/>
                </a:solidFill>
                <a:effectLst/>
                <a:latin typeface="+mn-lt"/>
                <a:ea typeface="+mn-ea"/>
                <a:cs typeface="+mn-cs"/>
              </a:rPr>
              <a:t>what </a:t>
            </a:r>
            <a:r>
              <a:rPr lang="en-US" sz="1200" kern="1200" dirty="0">
                <a:solidFill>
                  <a:schemeClr val="tx1"/>
                </a:solidFill>
                <a:effectLst/>
                <a:latin typeface="+mn-lt"/>
                <a:ea typeface="+mn-ea"/>
                <a:cs typeface="+mn-cs"/>
              </a:rPr>
              <a:t>is MIPS?  Essentially, it is made up of four performance categories:  Quality, Cost, Improvement Activities, and Advancing Care Information (ACI). We are going to focus today on Improvement Activities and Advancing Care Information.</a:t>
            </a:r>
          </a:p>
          <a:p>
            <a:endParaRPr lang="en-US" i="0" baseline="0" dirty="0"/>
          </a:p>
        </p:txBody>
      </p:sp>
      <p:sp>
        <p:nvSpPr>
          <p:cNvPr id="4" name="Slide Number Placeholder 3"/>
          <p:cNvSpPr>
            <a:spLocks noGrp="1"/>
          </p:cNvSpPr>
          <p:nvPr>
            <p:ph type="sldNum" sz="quarter" idx="10"/>
          </p:nvPr>
        </p:nvSpPr>
        <p:spPr/>
        <p:txBody>
          <a:bodyPr/>
          <a:lstStyle/>
          <a:p>
            <a:fld id="{0BE74AA5-6469-4F8B-9402-32350A0B1A94}" type="slidenum">
              <a:rPr lang="en-US" smtClean="0"/>
              <a:t>5</a:t>
            </a:fld>
            <a:endParaRPr lang="en-US" dirty="0"/>
          </a:p>
        </p:txBody>
      </p:sp>
    </p:spTree>
    <p:extLst>
      <p:ext uri="{BB962C8B-B14F-4D97-AF65-F5344CB8AC3E}">
        <p14:creationId xmlns:p14="http://schemas.microsoft.com/office/powerpoint/2010/main" val="17913851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Please email us additional questions at </a:t>
            </a:r>
            <a:r>
              <a:rPr lang="en-US" u="sng" dirty="0">
                <a:solidFill>
                  <a:schemeClr val="accent1">
                    <a:lumMod val="75000"/>
                  </a:schemeClr>
                </a:solidFill>
              </a:rPr>
              <a:t>MMSSupport@battelle.org</a:t>
            </a:r>
            <a:r>
              <a:rPr lang="en-US" dirty="0"/>
              <a:t>. Also, email us if you are interested in being part of our spotlight series and presenting your measures or Improvement Activities that you might be working on currently to CMS. And with that, I want to thank Elizabeth and Angela for presenting today. This was a great presentation, and one that I know was really asked for heavily over the course of the past year. Thank you again and we will see everyone at the end of the month.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898A01-842B-0042-9AB7-55364486B92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76009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defTabSz="966612">
              <a:defRPr/>
            </a:pPr>
            <a:r>
              <a:rPr lang="en-US" sz="1300" dirty="0">
                <a:latin typeface="Segoe UI Normal" charset="0"/>
              </a:rPr>
              <a:t>There are specific category weights assigned to each of those four categories as defined by the MACRA law. You will note that those weights roll up to 100, as each MIPS eligible clinician’s final score will be based off of a 0 to 100 point scale. For the first year, the “transition” year, quality will account for 60% of the composite performance score, or 60 points. Cost will count for 0% to allow clinicians to gain some familiarity with the MIPS program. Improvement Activities will count for 15%, or 15 points, and Advancing Care Information will count for 25%, or 25 points. Let’s take a deeper dive into the performance categories.</a:t>
            </a:r>
          </a:p>
          <a:p>
            <a:pPr defTabSz="966612">
              <a:defRPr/>
            </a:pPr>
            <a:endParaRPr lang="en-US" sz="1300" dirty="0">
              <a:latin typeface="Segoe UI Normal" charset="0"/>
            </a:endParaRPr>
          </a:p>
        </p:txBody>
      </p:sp>
      <p:sp>
        <p:nvSpPr>
          <p:cNvPr id="4" name="Slide Number Placeholder 3"/>
          <p:cNvSpPr>
            <a:spLocks noGrp="1"/>
          </p:cNvSpPr>
          <p:nvPr>
            <p:ph type="sldNum" sz="quarter" idx="10"/>
          </p:nvPr>
        </p:nvSpPr>
        <p:spPr/>
        <p:txBody>
          <a:bodyPr/>
          <a:lstStyle/>
          <a:p>
            <a:fld id="{0BE74AA5-6469-4F8B-9402-32350A0B1A94}" type="slidenum">
              <a:rPr lang="en-US" smtClean="0"/>
              <a:t>6</a:t>
            </a:fld>
            <a:endParaRPr lang="en-US" dirty="0"/>
          </a:p>
        </p:txBody>
      </p:sp>
    </p:spTree>
    <p:extLst>
      <p:ext uri="{BB962C8B-B14F-4D97-AF65-F5344CB8AC3E}">
        <p14:creationId xmlns:p14="http://schemas.microsoft.com/office/powerpoint/2010/main" val="4226897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a:t>
            </a:r>
            <a:r>
              <a:rPr lang="en-US" sz="1200" i="1" kern="1200" dirty="0">
                <a:solidFill>
                  <a:schemeClr val="tx1"/>
                </a:solidFill>
                <a:effectLst/>
                <a:latin typeface="+mn-lt"/>
                <a:ea typeface="+mn-ea"/>
                <a:cs typeface="+mn-cs"/>
              </a:rPr>
              <a:t>who</a:t>
            </a:r>
            <a:r>
              <a:rPr lang="en-US" sz="1200" kern="1200" dirty="0">
                <a:solidFill>
                  <a:schemeClr val="tx1"/>
                </a:solidFill>
                <a:effectLst/>
                <a:latin typeface="+mn-lt"/>
                <a:ea typeface="+mn-ea"/>
                <a:cs typeface="+mn-cs"/>
              </a:rPr>
              <a:t> are MIPS-eligible clinicians?  Essentially, they are Medicare Part B clinicians who bill more than $30,000 in Medicare claims in a year and are providing care for more than 100 Medicare patients in a year. </a:t>
            </a:r>
            <a:r>
              <a:rPr lang="en-US" dirty="0"/>
              <a:t>For the first two years, those that are eligible to participate in MIPS are physicians, physician assistants, nurse practitioners, clinical nurse specialists, and certified registered nurse anesthetists who bill under Medicare Part B.</a:t>
            </a:r>
          </a:p>
          <a:p>
            <a:endParaRPr lang="en-US" dirty="0"/>
          </a:p>
          <a:p>
            <a:r>
              <a:rPr lang="en-US" sz="1200" kern="1200" dirty="0">
                <a:solidFill>
                  <a:schemeClr val="tx1"/>
                </a:solidFill>
                <a:effectLst/>
                <a:latin typeface="+mn-lt"/>
                <a:ea typeface="+mn-ea"/>
                <a:cs typeface="+mn-cs"/>
              </a:rPr>
              <a:t>There may be other clinician types added over the years, but we would propose those in formal rulemaking before they would be included in MIPS. </a:t>
            </a:r>
            <a:r>
              <a:rPr lang="en-US" dirty="0"/>
              <a:t>For the third and future years, under MIPS, we can expand those that are eligible to include occupational therapists, physical therapists, clinical social workers, dietitians, etc. Those clinicians that are not currently eligible to participate in MIPS for the first two years do have the ability to volunteer to report and one of the reasons why you may choose to volunteer to report under the MIPS program is that you are currently participating in PQRS and you want to gain experience under MIPS before you are required to do so.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C4E2659-32E7-4EA9-BFFC-BC3D6F40190D}" type="slidenum">
              <a:rPr lang="en-US" smtClean="0"/>
              <a:t>7</a:t>
            </a:fld>
            <a:endParaRPr lang="en-US" dirty="0"/>
          </a:p>
        </p:txBody>
      </p:sp>
    </p:spTree>
    <p:extLst>
      <p:ext uri="{BB962C8B-B14F-4D97-AF65-F5344CB8AC3E}">
        <p14:creationId xmlns:p14="http://schemas.microsoft.com/office/powerpoint/2010/main" val="3207041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97013" y="1200150"/>
            <a:ext cx="4321175" cy="3240088"/>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have non-patient facing clinicians. They are eligible as long as they meet the other eligibility criteria. If a group is non-patient facing, that would mean that more than 75% of the individual NPIs (National Provider Identifier) that are billing under the group’s tax identifier number (TIN) during a performance period is labeled as non-patient facing.</a:t>
            </a:r>
          </a:p>
          <a:p>
            <a:endParaRPr lang="en-US" dirty="0"/>
          </a:p>
        </p:txBody>
      </p:sp>
      <p:sp>
        <p:nvSpPr>
          <p:cNvPr id="4" name="Slide Number Placeholder 3"/>
          <p:cNvSpPr>
            <a:spLocks noGrp="1"/>
          </p:cNvSpPr>
          <p:nvPr>
            <p:ph type="sldNum" sz="quarter" idx="10"/>
          </p:nvPr>
        </p:nvSpPr>
        <p:spPr/>
        <p:txBody>
          <a:bodyPr/>
          <a:lstStyle/>
          <a:p>
            <a:fld id="{0BE74AA5-6469-4F8B-9402-32350A0B1A94}" type="slidenum">
              <a:rPr lang="en-US" smtClean="0"/>
              <a:t>8</a:t>
            </a:fld>
            <a:endParaRPr lang="en-US" dirty="0"/>
          </a:p>
        </p:txBody>
      </p:sp>
    </p:spTree>
    <p:extLst>
      <p:ext uri="{BB962C8B-B14F-4D97-AF65-F5344CB8AC3E}">
        <p14:creationId xmlns:p14="http://schemas.microsoft.com/office/powerpoint/2010/main" val="470964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00">
              <a:defRPr/>
            </a:pPr>
            <a:r>
              <a:rPr lang="en-US" b="0" dirty="0"/>
              <a:t>Who is excluded from MIPS?</a:t>
            </a:r>
          </a:p>
          <a:p>
            <a:pPr defTabSz="914300">
              <a:defRPr/>
            </a:pPr>
            <a:endParaRPr lang="en-US" b="0" dirty="0"/>
          </a:p>
          <a:p>
            <a:pPr marL="171431" indent="-171431" defTabSz="914300">
              <a:buFont typeface="Arial" panose="020B0604020202020204" pitchFamily="34" charset="0"/>
              <a:buChar char="•"/>
              <a:defRPr/>
            </a:pPr>
            <a:r>
              <a:rPr lang="en-US" b="0" dirty="0"/>
              <a:t>Clinicians newly enrolled in Medicare: Clinicians who enroll in Medicare for the first time during a performance period are exempt from reporting on measures and activities for MIPS until the following performance year. </a:t>
            </a:r>
          </a:p>
          <a:p>
            <a:pPr marL="171431" indent="-171431" defTabSz="914300">
              <a:buFont typeface="Arial" panose="020B0604020202020204" pitchFamily="34" charset="0"/>
              <a:buChar char="•"/>
              <a:defRPr/>
            </a:pPr>
            <a:endParaRPr lang="en-US" b="0" dirty="0"/>
          </a:p>
          <a:p>
            <a:pPr marL="171431" indent="-171431">
              <a:buFont typeface="Arial" panose="020B0604020202020204" pitchFamily="34" charset="0"/>
              <a:buChar char="•"/>
            </a:pPr>
            <a:r>
              <a:rPr lang="en-US" b="0" dirty="0"/>
              <a:t>Clinicians below low-volume threshold: Medicare Part B allowed charges less than or equal to $30,000 a year; </a:t>
            </a:r>
            <a:r>
              <a:rPr lang="en-US" b="0" u="sng" dirty="0"/>
              <a:t>OR</a:t>
            </a:r>
            <a:r>
              <a:rPr lang="en-US" b="0" dirty="0"/>
              <a:t> see 100 or fewer Medicare Part B patients in a year </a:t>
            </a:r>
          </a:p>
          <a:p>
            <a:pPr marL="171431" indent="-171431" defTabSz="914300">
              <a:buFont typeface="Arial" panose="020B0604020202020204" pitchFamily="34" charset="0"/>
              <a:buChar char="•"/>
              <a:defRPr/>
            </a:pPr>
            <a:endParaRPr lang="en-US" b="0" dirty="0"/>
          </a:p>
          <a:p>
            <a:pPr marL="171431" indent="-171431">
              <a:buFont typeface="Arial" panose="020B0604020202020204" pitchFamily="34" charset="0"/>
              <a:buChar char="•"/>
            </a:pPr>
            <a:r>
              <a:rPr lang="en-US" b="0" dirty="0"/>
              <a:t>Clinicians significantly</a:t>
            </a:r>
            <a:r>
              <a:rPr lang="en-US" b="0" baseline="0" dirty="0"/>
              <a:t> participating in Advanced APMs. </a:t>
            </a:r>
            <a:endParaRPr lang="en-US" b="1" baseline="0" dirty="0"/>
          </a:p>
          <a:p>
            <a:pPr marL="171431" indent="-171431">
              <a:buFont typeface="Arial" panose="020B0604020202020204" pitchFamily="34" charset="0"/>
              <a:buChar char="•"/>
            </a:pPr>
            <a:endParaRPr lang="en-US" b="1" dirty="0"/>
          </a:p>
        </p:txBody>
      </p:sp>
      <p:sp>
        <p:nvSpPr>
          <p:cNvPr id="4" name="Slide Number Placeholder 3"/>
          <p:cNvSpPr>
            <a:spLocks noGrp="1"/>
          </p:cNvSpPr>
          <p:nvPr>
            <p:ph type="sldNum" sz="quarter" idx="10"/>
          </p:nvPr>
        </p:nvSpPr>
        <p:spPr/>
        <p:txBody>
          <a:bodyPr/>
          <a:lstStyle/>
          <a:p>
            <a:fld id="{0BE74AA5-6469-4F8B-9402-32350A0B1A94}" type="slidenum">
              <a:rPr lang="en-US" smtClean="0"/>
              <a:t>9</a:t>
            </a:fld>
            <a:endParaRPr lang="en-US" dirty="0"/>
          </a:p>
        </p:txBody>
      </p:sp>
    </p:spTree>
    <p:extLst>
      <p:ext uri="{BB962C8B-B14F-4D97-AF65-F5344CB8AC3E}">
        <p14:creationId xmlns:p14="http://schemas.microsoft.com/office/powerpoint/2010/main" val="2635707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lvl1pPr algn="r">
              <a:defRPr/>
            </a:lvl1pPr>
          </a:lstStyle>
          <a:p>
            <a:fld id="{7ED242ED-636D-4135-BC49-1FABD804422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Ques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922867" y="1664728"/>
            <a:ext cx="7298266" cy="3525340"/>
          </a:xfrm>
          <a:solidFill>
            <a:schemeClr val="bg1"/>
          </a:solidFill>
          <a:ln w="19050">
            <a:solidFill>
              <a:schemeClr val="accent3"/>
            </a:solidFill>
          </a:ln>
        </p:spPr>
        <p:txBody>
          <a:bodyPr anchor="ctr"/>
          <a:lstStyle>
            <a:lvl1pPr marL="0" indent="0" algn="ctr">
              <a:buNone/>
              <a:defRPr sz="3600" b="1" i="0">
                <a:solidFill>
                  <a:schemeClr val="tx2"/>
                </a:solidFill>
                <a:latin typeface="+mj-lt"/>
                <a:ea typeface="Cambria" charset="0"/>
                <a:cs typeface="Cambria" charset="0"/>
              </a:defRPr>
            </a:lvl1pPr>
            <a:lvl2pPr marL="406400" indent="0" algn="ctr">
              <a:buNone/>
              <a:defRPr sz="2800" b="1" i="0">
                <a:solidFill>
                  <a:schemeClr val="tx2"/>
                </a:solidFill>
                <a:latin typeface="+mj-lt"/>
                <a:ea typeface="Cambria" charset="0"/>
                <a:cs typeface="Cambria" charset="0"/>
              </a:defRPr>
            </a:lvl2pPr>
            <a:lvl3pPr marL="914400" indent="0" algn="ctr">
              <a:buNone/>
              <a:defRPr sz="2400" b="1" i="0">
                <a:solidFill>
                  <a:schemeClr val="tx2"/>
                </a:solidFill>
                <a:latin typeface="+mj-lt"/>
                <a:ea typeface="Cambria" charset="0"/>
                <a:cs typeface="Cambria" charset="0"/>
              </a:defRPr>
            </a:lvl3pPr>
            <a:lvl4pPr marL="1371600" indent="0" algn="ctr">
              <a:buNone/>
              <a:defRPr sz="1600" b="1" i="0">
                <a:solidFill>
                  <a:schemeClr val="bg1"/>
                </a:solidFill>
                <a:latin typeface="Cambria" charset="0"/>
                <a:ea typeface="Cambria" charset="0"/>
                <a:cs typeface="Cambria" charset="0"/>
              </a:defRPr>
            </a:lvl4pPr>
            <a:lvl5pPr marL="1828800" indent="0" algn="ctr">
              <a:buNone/>
              <a:defRPr sz="1600" b="1" i="0">
                <a:solidFill>
                  <a:schemeClr val="bg1"/>
                </a:solidFill>
                <a:latin typeface="Cambria" charset="0"/>
                <a:ea typeface="Cambria" charset="0"/>
                <a:cs typeface="Cambria" charset="0"/>
              </a:defRPr>
            </a:lvl5pPr>
          </a:lstStyle>
          <a:p>
            <a:pPr lvl="0"/>
            <a:r>
              <a:rPr lang="en-US" dirty="0"/>
              <a:t>Click to 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12"/>
          </p:nvPr>
        </p:nvSpPr>
        <p:spPr/>
        <p:txBody>
          <a:bodyPr/>
          <a:lstStyle>
            <a:lvl1pPr algn="l">
              <a:defRPr>
                <a:solidFill>
                  <a:schemeClr val="bg1">
                    <a:lumMod val="50000"/>
                  </a:schemeClr>
                </a:solidFill>
              </a:defRPr>
            </a:lvl1pPr>
          </a:lstStyle>
          <a:p>
            <a:fld id="{7ED242ED-636D-4135-BC49-1FABD804422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p:cNvSpPr/>
          <p:nvPr userDrawn="1"/>
        </p:nvSpPr>
        <p:spPr>
          <a:xfrm>
            <a:off x="0" y="457200"/>
            <a:ext cx="9144000" cy="4361688"/>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12"/>
          </p:nvPr>
        </p:nvSpPr>
        <p:spPr/>
        <p:txBody>
          <a:bodyPr/>
          <a:lstStyle>
            <a:lvl1pPr algn="r">
              <a:defRPr/>
            </a:lvl1pPr>
          </a:lstStyle>
          <a:p>
            <a:fld id="{7ED242ED-636D-4135-BC49-1FABD804422C}" type="slidenum">
              <a:rPr lang="en-US" smtClean="0"/>
              <a:pPr/>
              <a:t>‹#›</a:t>
            </a:fld>
            <a:endParaRPr lang="en-US" dirty="0"/>
          </a:p>
        </p:txBody>
      </p:sp>
      <p:sp>
        <p:nvSpPr>
          <p:cNvPr id="2" name="Title 1"/>
          <p:cNvSpPr>
            <a:spLocks noGrp="1"/>
          </p:cNvSpPr>
          <p:nvPr>
            <p:ph type="title"/>
          </p:nvPr>
        </p:nvSpPr>
        <p:spPr>
          <a:xfrm>
            <a:off x="228600" y="1913468"/>
            <a:ext cx="8677276" cy="1269996"/>
          </a:xfrm>
        </p:spPr>
        <p:txBody>
          <a:bodyPr anchor="ctr"/>
          <a:lstStyle>
            <a:lvl1pPr algn="ctr">
              <a:defRPr sz="3600">
                <a:solidFill>
                  <a:schemeClr val="bg1"/>
                </a:solidFill>
              </a:defRPr>
            </a:lvl1pPr>
          </a:lstStyle>
          <a:p>
            <a:r>
              <a:rPr lang="en-US" dirty="0"/>
              <a:t>Click to edit Master title style</a:t>
            </a:r>
          </a:p>
        </p:txBody>
      </p:sp>
      <p:sp>
        <p:nvSpPr>
          <p:cNvPr id="3" name="Text Placeholder 2"/>
          <p:cNvSpPr>
            <a:spLocks noGrp="1"/>
          </p:cNvSpPr>
          <p:nvPr>
            <p:ph type="body" idx="1" hasCustomPrompt="1"/>
          </p:nvPr>
        </p:nvSpPr>
        <p:spPr>
          <a:xfrm>
            <a:off x="623888" y="2988733"/>
            <a:ext cx="7886700" cy="1145118"/>
          </a:xfrm>
        </p:spPr>
        <p:txBody>
          <a:bodyPr anchor="ctr"/>
          <a:lstStyle>
            <a:lvl1pPr marL="0" indent="0" algn="ctr">
              <a:buNone/>
              <a:defRPr sz="240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if needed. Else delete.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Picture Placeholder 7"/>
          <p:cNvSpPr>
            <a:spLocks noGrp="1"/>
          </p:cNvSpPr>
          <p:nvPr>
            <p:ph type="pic" sz="quarter" idx="13"/>
          </p:nvPr>
        </p:nvSpPr>
        <p:spPr>
          <a:xfrm>
            <a:off x="0" y="457199"/>
            <a:ext cx="9144000" cy="4343400"/>
          </a:xfrm>
          <a:solidFill>
            <a:schemeClr val="bg1">
              <a:lumMod val="95000"/>
            </a:schemeClr>
          </a:solidFill>
        </p:spPr>
        <p:txBody>
          <a:bodyPr>
            <a:normAutofit/>
          </a:bodyPr>
          <a:lstStyle>
            <a:lvl1pPr marL="0" indent="0" algn="ctr">
              <a:buNone/>
              <a:defRPr sz="750"/>
            </a:lvl1pPr>
          </a:lstStyle>
          <a:p>
            <a:endParaRPr lang="en-US" dirty="0"/>
          </a:p>
        </p:txBody>
      </p:sp>
      <p:sp>
        <p:nvSpPr>
          <p:cNvPr id="2" name="Title 1"/>
          <p:cNvSpPr>
            <a:spLocks noGrp="1"/>
          </p:cNvSpPr>
          <p:nvPr>
            <p:ph type="ctrTitle"/>
          </p:nvPr>
        </p:nvSpPr>
        <p:spPr>
          <a:xfrm>
            <a:off x="795867" y="3267467"/>
            <a:ext cx="7552266" cy="1329266"/>
          </a:xfrm>
        </p:spPr>
        <p:txBody>
          <a:bodyPr anchor="b"/>
          <a:lstStyle>
            <a:lvl1pPr algn="ctr">
              <a:defRPr sz="3600" b="1"/>
            </a:lvl1pPr>
          </a:lstStyle>
          <a:p>
            <a:r>
              <a:rPr lang="en-US" dirty="0"/>
              <a:t>Click to edit Master title style</a:t>
            </a:r>
          </a:p>
        </p:txBody>
      </p:sp>
      <p:sp>
        <p:nvSpPr>
          <p:cNvPr id="3" name="Subtitle 2"/>
          <p:cNvSpPr>
            <a:spLocks noGrp="1"/>
          </p:cNvSpPr>
          <p:nvPr>
            <p:ph type="subTitle" idx="1"/>
          </p:nvPr>
        </p:nvSpPr>
        <p:spPr>
          <a:xfrm>
            <a:off x="1143000" y="5003537"/>
            <a:ext cx="6858000" cy="601398"/>
          </a:xfrm>
        </p:spPr>
        <p:txBody>
          <a:bodyPr/>
          <a:lstStyle>
            <a:lvl1pPr marL="0" indent="0" algn="ctr">
              <a:buNone/>
              <a:defRPr sz="2000" b="1">
                <a:solidFill>
                  <a:schemeClr val="tx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6" name="Slide Number Placeholder 5"/>
          <p:cNvSpPr>
            <a:spLocks noGrp="1"/>
          </p:cNvSpPr>
          <p:nvPr>
            <p:ph type="sldNum" sz="quarter" idx="12"/>
          </p:nvPr>
        </p:nvSpPr>
        <p:spPr>
          <a:solidFill>
            <a:schemeClr val="bg1"/>
          </a:solidFill>
        </p:spPr>
        <p:txBody>
          <a:bodyPr/>
          <a:lstStyle>
            <a:lvl1pPr algn="r">
              <a:defRPr/>
            </a:lvl1pPr>
          </a:lstStyle>
          <a:p>
            <a:fld id="{7ED242ED-636D-4135-BC49-1FABD804422C}" type="slidenum">
              <a:rPr lang="en-US" smtClean="0"/>
              <a:pPr/>
              <a:t>‹#›</a:t>
            </a:fld>
            <a:endParaRPr lang="en-US" dirty="0"/>
          </a:p>
        </p:txBody>
      </p:sp>
    </p:spTree>
    <p:extLst>
      <p:ext uri="{BB962C8B-B14F-4D97-AF65-F5344CB8AC3E}">
        <p14:creationId xmlns:p14="http://schemas.microsoft.com/office/powerpoint/2010/main" val="6968116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up">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28600" y="1536532"/>
            <a:ext cx="2660653" cy="681735"/>
          </a:xfrm>
        </p:spPr>
        <p:txBody>
          <a:bodyPr tIns="0" bIns="0" anchor="t"/>
          <a:lstStyle>
            <a:lvl1pPr marL="0" indent="0" algn="l">
              <a:lnSpc>
                <a:spcPct val="90000"/>
              </a:lnSpc>
              <a:spcBef>
                <a:spcPts val="0"/>
              </a:spcBef>
              <a:buNone/>
              <a:defRPr sz="2000" b="1">
                <a:solidFill>
                  <a:schemeClr val="tx2"/>
                </a:solidFill>
                <a:latin typeface="Cambria" charset="0"/>
                <a:ea typeface="Cambria" charset="0"/>
                <a:cs typeface="Cambria"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228600" y="2988732"/>
            <a:ext cx="2660653" cy="3056299"/>
          </a:xfrm>
        </p:spPr>
        <p:txBody>
          <a:bodyPr/>
          <a:lstStyle>
            <a:lvl1pPr>
              <a:defRPr sz="1800"/>
            </a:lvl1pPr>
            <a:lvl2pPr marL="515938" indent="-228600">
              <a:tabLst/>
              <a:defRPr sz="1800"/>
            </a:lvl2pPr>
            <a:lvl3pPr>
              <a:defRPr sz="18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3241674" y="1536532"/>
            <a:ext cx="2660653" cy="681735"/>
          </a:xfrm>
        </p:spPr>
        <p:txBody>
          <a:bodyPr tIns="0" bIns="0" anchor="t"/>
          <a:lstStyle>
            <a:lvl1pPr marL="0" indent="0" algn="l">
              <a:lnSpc>
                <a:spcPct val="90000"/>
              </a:lnSpc>
              <a:spcBef>
                <a:spcPts val="0"/>
              </a:spcBef>
              <a:buNone/>
              <a:defRPr sz="2000" b="1">
                <a:solidFill>
                  <a:schemeClr val="tx2"/>
                </a:solidFill>
                <a:latin typeface="Cambria" charset="0"/>
                <a:ea typeface="Cambria" charset="0"/>
                <a:cs typeface="Cambria"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241674" y="2988732"/>
            <a:ext cx="2660653" cy="3056299"/>
          </a:xfrm>
        </p:spPr>
        <p:txBody>
          <a:bodyPr/>
          <a:lstStyle>
            <a:lvl1pPr>
              <a:defRPr sz="1800"/>
            </a:lvl1pPr>
            <a:lvl2pPr marL="515938" indent="-228600">
              <a:tabLst/>
              <a:defRPr sz="1800"/>
            </a:lvl2pPr>
            <a:lvl3pPr>
              <a:defRPr sz="18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8"/>
          <p:cNvSpPr>
            <a:spLocks noGrp="1"/>
          </p:cNvSpPr>
          <p:nvPr>
            <p:ph type="sldNum" sz="quarter" idx="12"/>
          </p:nvPr>
        </p:nvSpPr>
        <p:spPr/>
        <p:txBody>
          <a:bodyPr/>
          <a:lstStyle>
            <a:lvl1pPr algn="r">
              <a:defRPr/>
            </a:lvl1pPr>
          </a:lstStyle>
          <a:p>
            <a:fld id="{7ED242ED-636D-4135-BC49-1FABD804422C}" type="slidenum">
              <a:rPr lang="en-US" smtClean="0"/>
              <a:pPr/>
              <a:t>‹#›</a:t>
            </a:fld>
            <a:endParaRPr lang="en-US" dirty="0"/>
          </a:p>
        </p:txBody>
      </p:sp>
      <p:sp>
        <p:nvSpPr>
          <p:cNvPr id="10" name="Title 9"/>
          <p:cNvSpPr>
            <a:spLocks noGrp="1"/>
          </p:cNvSpPr>
          <p:nvPr>
            <p:ph type="title"/>
          </p:nvPr>
        </p:nvSpPr>
        <p:spPr/>
        <p:txBody>
          <a:bodyPr/>
          <a:lstStyle/>
          <a:p>
            <a:r>
              <a:rPr lang="en-US"/>
              <a:t>Click to edit Master title style</a:t>
            </a:r>
          </a:p>
        </p:txBody>
      </p:sp>
      <p:sp>
        <p:nvSpPr>
          <p:cNvPr id="8" name="Text Placeholder 4"/>
          <p:cNvSpPr>
            <a:spLocks noGrp="1"/>
          </p:cNvSpPr>
          <p:nvPr>
            <p:ph type="body" sz="quarter" idx="13"/>
          </p:nvPr>
        </p:nvSpPr>
        <p:spPr>
          <a:xfrm>
            <a:off x="6254747" y="1536532"/>
            <a:ext cx="2660653" cy="681735"/>
          </a:xfrm>
        </p:spPr>
        <p:txBody>
          <a:bodyPr tIns="0" bIns="0" anchor="t"/>
          <a:lstStyle>
            <a:lvl1pPr marL="0" indent="0" algn="l">
              <a:lnSpc>
                <a:spcPct val="90000"/>
              </a:lnSpc>
              <a:spcBef>
                <a:spcPts val="0"/>
              </a:spcBef>
              <a:buNone/>
              <a:defRPr sz="2000" b="1">
                <a:solidFill>
                  <a:schemeClr val="tx2"/>
                </a:solidFill>
                <a:latin typeface="Cambria" charset="0"/>
                <a:ea typeface="Cambria" charset="0"/>
                <a:cs typeface="Cambria"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5"/>
          <p:cNvSpPr>
            <a:spLocks noGrp="1"/>
          </p:cNvSpPr>
          <p:nvPr>
            <p:ph sz="quarter" idx="14"/>
          </p:nvPr>
        </p:nvSpPr>
        <p:spPr>
          <a:xfrm>
            <a:off x="6254747" y="2988732"/>
            <a:ext cx="2660653" cy="3056299"/>
          </a:xfrm>
        </p:spPr>
        <p:txBody>
          <a:bodyPr/>
          <a:lstStyle>
            <a:lvl1pPr>
              <a:defRPr sz="1800"/>
            </a:lvl1pPr>
            <a:lvl2pPr marL="515938" indent="-228600">
              <a:tabLst/>
              <a:defRPr sz="1800"/>
            </a:lvl2pPr>
            <a:lvl3pPr>
              <a:defRPr sz="18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750807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81000" y="2438400"/>
            <a:ext cx="5638800"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29151952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40069187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a:t>Click to edit Master title style</a:t>
            </a:r>
            <a:endParaRPr lang="en-US" dirty="0"/>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2133600"/>
            <a:ext cx="7735946" cy="2667000"/>
          </a:xfrm>
          <a:prstGeom prst="rect">
            <a:avLst/>
          </a:prstGeom>
        </p:spPr>
      </p:pic>
      <p:sp>
        <p:nvSpPr>
          <p:cNvPr id="14" name="Text Placeholder 2"/>
          <p:cNvSpPr>
            <a:spLocks noGrp="1"/>
          </p:cNvSpPr>
          <p:nvPr>
            <p:ph type="body" sz="quarter" idx="10" hasCustomPrompt="1"/>
          </p:nvPr>
        </p:nvSpPr>
        <p:spPr>
          <a:xfrm>
            <a:off x="304800" y="5029200"/>
            <a:ext cx="8534400" cy="7620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5867400"/>
            <a:ext cx="8534400" cy="6858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3535300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p:cNvSpPr txBox="1"/>
          <p:nvPr userDrawn="1"/>
        </p:nvSpPr>
        <p:spPr>
          <a:xfrm>
            <a:off x="8610600" y="6349727"/>
            <a:ext cx="457200" cy="276999"/>
          </a:xfrm>
          <a:prstGeom prst="rect">
            <a:avLst/>
          </a:prstGeom>
          <a:noFill/>
        </p:spPr>
        <p:txBody>
          <a:bodyPr wrap="square" rtlCol="0">
            <a:spAutoFit/>
          </a:bodyPr>
          <a:lstStyle/>
          <a:p>
            <a:fld id="{289D94F3-14B9-4CA5-821A-C6F60549434F}" type="slidenum">
              <a:rPr lang="en-US" sz="1200" smtClean="0"/>
              <a:pPr/>
              <a:t>‹#›</a:t>
            </a:fld>
            <a:endParaRPr lang="en-US" sz="1200" dirty="0"/>
          </a:p>
        </p:txBody>
      </p:sp>
      <p:sp>
        <p:nvSpPr>
          <p:cNvPr id="3" name="Date Placeholder 2"/>
          <p:cNvSpPr>
            <a:spLocks noGrp="1"/>
          </p:cNvSpPr>
          <p:nvPr>
            <p:ph type="dt" sz="half" idx="10"/>
          </p:nvPr>
        </p:nvSpPr>
        <p:spPr>
          <a:xfrm>
            <a:off x="1828800" y="5534794"/>
            <a:ext cx="2133600" cy="365125"/>
          </a:xfrm>
        </p:spPr>
        <p:txBody>
          <a:bodyPr/>
          <a:lstStyle/>
          <a:p>
            <a:endParaRPr lang="en-US" dirty="0"/>
          </a:p>
        </p:txBody>
      </p:sp>
      <p:sp>
        <p:nvSpPr>
          <p:cNvPr id="7" name="Slide Number Placeholder 6"/>
          <p:cNvSpPr>
            <a:spLocks noGrp="1"/>
          </p:cNvSpPr>
          <p:nvPr>
            <p:ph type="sldNum" sz="quarter" idx="11"/>
          </p:nvPr>
        </p:nvSpPr>
        <p:spPr/>
        <p:txBody>
          <a:body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42124316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576189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lvl1pPr algn="r">
              <a:defRPr/>
            </a:lvl1pPr>
          </a:lstStyle>
          <a:p>
            <a:fld id="{7ED242ED-636D-4135-BC49-1FABD804422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228600" y="1520795"/>
            <a:ext cx="8686800" cy="4351338"/>
          </a:xfrm>
        </p:spPr>
        <p:txBody>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lvl1pPr algn="r">
              <a:defRPr/>
            </a:lvl1pPr>
          </a:lstStyle>
          <a:p>
            <a:fld id="{7ED242ED-636D-4135-BC49-1FABD804422C}" type="slidenum">
              <a:rPr lang="en-US" smtClean="0"/>
              <a:pPr/>
              <a:t>‹#›</a:t>
            </a:fld>
            <a:endParaRPr lang="en-US" dirty="0"/>
          </a:p>
        </p:txBody>
      </p:sp>
      <p:sp>
        <p:nvSpPr>
          <p:cNvPr id="8" name="Content Placeholder 7"/>
          <p:cNvSpPr>
            <a:spLocks noGrp="1"/>
          </p:cNvSpPr>
          <p:nvPr>
            <p:ph sz="quarter" idx="14" hasCustomPrompt="1"/>
          </p:nvPr>
        </p:nvSpPr>
        <p:spPr>
          <a:xfrm>
            <a:off x="7754966" y="4711699"/>
            <a:ext cx="1160433" cy="1160433"/>
          </a:xfrm>
          <a:ln w="12700">
            <a:solidFill>
              <a:schemeClr val="accent3"/>
            </a:solidFill>
          </a:ln>
        </p:spPr>
        <p:txBody>
          <a:bodyPr anchor="ctr"/>
          <a:lstStyle>
            <a:lvl1pPr marL="114300" indent="0">
              <a:lnSpc>
                <a:spcPct val="110000"/>
              </a:lnSpc>
              <a:buNone/>
              <a:tabLst/>
              <a:defRPr sz="1400" baseline="0">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en-US" dirty="0"/>
              <a:t>Add sidebar copy or a photo. </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8600" y="1520795"/>
            <a:ext cx="402336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892040" y="1520795"/>
            <a:ext cx="402336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lvl1pPr algn="r">
              <a:defRPr/>
            </a:lvl1pPr>
          </a:lstStyle>
          <a:p>
            <a:fld id="{7ED242ED-636D-4135-BC49-1FABD804422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28600" y="1536532"/>
            <a:ext cx="4023360" cy="681735"/>
          </a:xfrm>
        </p:spPr>
        <p:txBody>
          <a:bodyPr tIns="0" bIns="0" anchor="t"/>
          <a:lstStyle>
            <a:lvl1pPr marL="0" indent="0" algn="ctr">
              <a:lnSpc>
                <a:spcPct val="90000"/>
              </a:lnSpc>
              <a:spcBef>
                <a:spcPts val="0"/>
              </a:spcBef>
              <a:buNone/>
              <a:defRPr sz="2000" b="1">
                <a:solidFill>
                  <a:schemeClr val="tx2"/>
                </a:solidFill>
                <a:latin typeface="Cambria" charset="0"/>
                <a:ea typeface="Cambria" charset="0"/>
                <a:cs typeface="Cambria"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228600" y="2360444"/>
            <a:ext cx="4023360" cy="3684588"/>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891614" y="1536532"/>
            <a:ext cx="4023360" cy="681735"/>
          </a:xfrm>
        </p:spPr>
        <p:txBody>
          <a:bodyPr tIns="0" bIns="0" anchor="t"/>
          <a:lstStyle>
            <a:lvl1pPr marL="0" indent="0" algn="ctr">
              <a:lnSpc>
                <a:spcPct val="90000"/>
              </a:lnSpc>
              <a:spcBef>
                <a:spcPts val="0"/>
              </a:spcBef>
              <a:buNone/>
              <a:defRPr sz="2000" b="1">
                <a:solidFill>
                  <a:schemeClr val="tx2"/>
                </a:solidFill>
                <a:latin typeface="Cambria" charset="0"/>
                <a:ea typeface="Cambria" charset="0"/>
                <a:cs typeface="Cambria"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891614" y="2360444"/>
            <a:ext cx="4023360" cy="3684588"/>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p:cNvSpPr>
            <a:spLocks noGrp="1"/>
          </p:cNvSpPr>
          <p:nvPr>
            <p:ph type="sldNum" sz="quarter" idx="12"/>
          </p:nvPr>
        </p:nvSpPr>
        <p:spPr/>
        <p:txBody>
          <a:bodyPr/>
          <a:lstStyle>
            <a:lvl1pPr algn="r">
              <a:defRPr/>
            </a:lvl1pPr>
          </a:lstStyle>
          <a:p>
            <a:fld id="{7ED242ED-636D-4135-BC49-1FABD804422C}" type="slidenum">
              <a:rPr lang="en-US" smtClean="0"/>
              <a:pPr/>
              <a:t>‹#›</a:t>
            </a:fld>
            <a:endParaRPr lang="en-US" dirty="0"/>
          </a:p>
        </p:txBody>
      </p:sp>
      <p:sp>
        <p:nvSpPr>
          <p:cNvPr id="10" name="Title 9"/>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5" name="Slide Number Placeholder 4"/>
          <p:cNvSpPr>
            <a:spLocks noGrp="1"/>
          </p:cNvSpPr>
          <p:nvPr>
            <p:ph type="sldNum" sz="quarter" idx="12"/>
          </p:nvPr>
        </p:nvSpPr>
        <p:spPr/>
        <p:txBody>
          <a:bodyPr/>
          <a:lstStyle/>
          <a:p>
            <a:fld id="{7ED242ED-636D-4135-BC49-1FABD804422C}"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ED242ED-636D-4135-BC49-1FABD804422C}"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Last slid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72050" y="2583462"/>
            <a:ext cx="3799900" cy="1691077"/>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Questions">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702733" y="1520795"/>
            <a:ext cx="7738534" cy="3813205"/>
          </a:xfrm>
        </p:spPr>
        <p:txBody>
          <a:bodyPr anchor="ctr"/>
          <a:lstStyle>
            <a:lvl1pPr marL="0" indent="0" algn="ctr">
              <a:buNone/>
              <a:defRPr sz="2800" b="1" i="0">
                <a:solidFill>
                  <a:schemeClr val="bg1"/>
                </a:solidFill>
                <a:latin typeface="Cambria" charset="0"/>
                <a:ea typeface="Cambria" charset="0"/>
                <a:cs typeface="Cambria" charset="0"/>
              </a:defRPr>
            </a:lvl1pPr>
            <a:lvl2pPr marL="406400" indent="0" algn="ctr">
              <a:buNone/>
              <a:defRPr sz="2000" b="1" i="0">
                <a:solidFill>
                  <a:schemeClr val="bg1"/>
                </a:solidFill>
                <a:latin typeface="Cambria" charset="0"/>
                <a:ea typeface="Cambria" charset="0"/>
                <a:cs typeface="Cambria" charset="0"/>
              </a:defRPr>
            </a:lvl2pPr>
            <a:lvl3pPr marL="914400" indent="0" algn="ctr">
              <a:buNone/>
              <a:defRPr sz="1800" b="1" i="0">
                <a:solidFill>
                  <a:schemeClr val="bg1"/>
                </a:solidFill>
                <a:latin typeface="Cambria" charset="0"/>
                <a:ea typeface="Cambria" charset="0"/>
                <a:cs typeface="Cambria" charset="0"/>
              </a:defRPr>
            </a:lvl3pPr>
            <a:lvl4pPr marL="1371600" indent="0" algn="ctr">
              <a:buNone/>
              <a:defRPr sz="1600" b="1" i="0">
                <a:solidFill>
                  <a:schemeClr val="bg1"/>
                </a:solidFill>
                <a:latin typeface="Cambria" charset="0"/>
                <a:ea typeface="Cambria" charset="0"/>
                <a:cs typeface="Cambria" charset="0"/>
              </a:defRPr>
            </a:lvl4pPr>
            <a:lvl5pPr marL="1828800" indent="0" algn="ctr">
              <a:buNone/>
              <a:defRPr sz="1600" b="1" i="0">
                <a:solidFill>
                  <a:schemeClr val="bg1"/>
                </a:solidFill>
                <a:latin typeface="Cambria" charset="0"/>
                <a:ea typeface="Cambria" charset="0"/>
                <a:cs typeface="Cambria" charset="0"/>
              </a:defRPr>
            </a:lvl5pPr>
          </a:lstStyle>
          <a:p>
            <a:pPr lvl="0"/>
            <a:r>
              <a:rPr lang="en-US" dirty="0"/>
              <a:t>Click to 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12"/>
          </p:nvPr>
        </p:nvSpPr>
        <p:spPr/>
        <p:txBody>
          <a:bodyPr/>
          <a:lstStyle>
            <a:lvl1pPr algn="l">
              <a:defRPr>
                <a:solidFill>
                  <a:schemeClr val="bg1"/>
                </a:solidFill>
              </a:defRPr>
            </a:lvl1pPr>
          </a:lstStyle>
          <a:p>
            <a:fld id="{7ED242ED-636D-4135-BC49-1FABD804422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theme" Target="../theme/theme2.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594360"/>
            <a:ext cx="8686800" cy="800100"/>
          </a:xfrm>
          <a:prstGeom prst="rect">
            <a:avLst/>
          </a:prstGeom>
        </p:spPr>
        <p:txBody>
          <a:bodyPr vert="horz" lIns="0" tIns="0" rIns="0" bIns="0" rtlCol="0" anchor="t">
            <a:noAutofit/>
          </a:bodyPr>
          <a:lstStyle/>
          <a:p>
            <a:r>
              <a:rPr lang="en-US" dirty="0"/>
              <a:t>Click to edit Master title style</a:t>
            </a:r>
          </a:p>
        </p:txBody>
      </p:sp>
      <p:sp>
        <p:nvSpPr>
          <p:cNvPr id="3" name="Text Placeholder 2"/>
          <p:cNvSpPr>
            <a:spLocks noGrp="1"/>
          </p:cNvSpPr>
          <p:nvPr>
            <p:ph type="body" idx="1"/>
          </p:nvPr>
        </p:nvSpPr>
        <p:spPr>
          <a:xfrm>
            <a:off x="228600" y="1520795"/>
            <a:ext cx="8686800" cy="4351338"/>
          </a:xfrm>
          <a:prstGeom prst="rect">
            <a:avLst/>
          </a:prstGeom>
        </p:spPr>
        <p:txBody>
          <a:bodyPr vert="horz" lIns="0" tIns="45720" rIns="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7941733" y="6356351"/>
            <a:ext cx="973667" cy="365125"/>
          </a:xfrm>
          <a:prstGeom prst="rect">
            <a:avLst/>
          </a:prstGeom>
          <a:noFill/>
        </p:spPr>
        <p:txBody>
          <a:bodyPr vert="horz" lIns="0" tIns="0" rIns="0" bIns="0" rtlCol="0" anchor="ctr"/>
          <a:lstStyle>
            <a:lvl1pPr algn="r">
              <a:defRPr sz="1200">
                <a:solidFill>
                  <a:schemeClr val="tx1">
                    <a:lumMod val="60000"/>
                    <a:lumOff val="40000"/>
                  </a:schemeClr>
                </a:solidFill>
              </a:defRPr>
            </a:lvl1pPr>
          </a:lstStyle>
          <a:p>
            <a:fld id="{7ED242ED-636D-4135-BC49-1FABD804422C}" type="slidenum">
              <a:rPr lang="en-US" smtClean="0"/>
              <a:pPr/>
              <a:t>‹#›</a:t>
            </a:fld>
            <a:endParaRPr lang="en-US" dirty="0"/>
          </a:p>
        </p:txBody>
      </p:sp>
      <p:sp>
        <p:nvSpPr>
          <p:cNvPr id="7" name="Rectangle 6"/>
          <p:cNvSpPr/>
          <p:nvPr userDrawn="1"/>
        </p:nvSpPr>
        <p:spPr>
          <a:xfrm>
            <a:off x="0" y="0"/>
            <a:ext cx="914400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177800" indent="0" algn="l">
              <a:tabLst>
                <a:tab pos="8855075" algn="r"/>
              </a:tabLst>
            </a:pPr>
            <a:r>
              <a:rPr lang="en-US" sz="1200" dirty="0">
                <a:solidFill>
                  <a:schemeClr val="bg1"/>
                </a:solidFill>
                <a:latin typeface="Cambria" charset="0"/>
                <a:ea typeface="Cambria" charset="0"/>
                <a:cs typeface="Cambria" charset="0"/>
              </a:rPr>
              <a:t>Quality Payment Program	</a:t>
            </a:r>
          </a:p>
        </p:txBody>
      </p:sp>
      <p:pic>
        <p:nvPicPr>
          <p:cNvPr id="8" name="Picture 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152397" y="6115716"/>
            <a:ext cx="1672377" cy="744261"/>
          </a:xfrm>
          <a:prstGeom prst="rect">
            <a:avLst/>
          </a:prstGeom>
        </p:spPr>
      </p:pic>
    </p:spTree>
    <p:extLst>
      <p:ext uri="{BB962C8B-B14F-4D97-AF65-F5344CB8AC3E}">
        <p14:creationId xmlns:p14="http://schemas.microsoft.com/office/powerpoint/2010/main" val="4145376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5" r:id="rId3"/>
    <p:sldLayoutId id="2147483664" r:id="rId4"/>
    <p:sldLayoutId id="2147483665" r:id="rId5"/>
    <p:sldLayoutId id="2147483666" r:id="rId6"/>
    <p:sldLayoutId id="2147483667" r:id="rId7"/>
    <p:sldLayoutId id="2147483676" r:id="rId8"/>
    <p:sldLayoutId id="2147483673" r:id="rId9"/>
    <p:sldLayoutId id="2147483674" r:id="rId10"/>
    <p:sldLayoutId id="2147483663" r:id="rId11"/>
    <p:sldLayoutId id="2147483672" r:id="rId12"/>
    <p:sldLayoutId id="2147483677" r:id="rId13"/>
  </p:sldLayoutIdLst>
  <p:hf hdr="0" ftr="0" dt="0"/>
  <p:txStyles>
    <p:titleStyle>
      <a:lvl1pPr algn="l" defTabSz="914400" rtl="0" eaLnBrk="1" latinLnBrk="0" hangingPunct="1">
        <a:lnSpc>
          <a:spcPct val="90000"/>
        </a:lnSpc>
        <a:spcBef>
          <a:spcPct val="0"/>
        </a:spcBef>
        <a:buNone/>
        <a:defRPr sz="3200" kern="1200">
          <a:solidFill>
            <a:schemeClr val="tx2"/>
          </a:solidFill>
          <a:latin typeface="Cambria" charset="0"/>
          <a:ea typeface="Cambria" charset="0"/>
          <a:cs typeface="Cambria" charset="0"/>
        </a:defRPr>
      </a:lvl1pPr>
    </p:titleStyle>
    <p:body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10"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522196211"/>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Lst>
  <p:hf sldNum="0"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emf"/></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emf"/><Relationship Id="rId4" Type="http://schemas.openxmlformats.org/officeDocument/2006/relationships/image" Target="../media/image20.emf"/></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22.png"/><Relationship Id="rId4" Type="http://schemas.openxmlformats.org/officeDocument/2006/relationships/image" Target="../media/image21.emf"/></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43.png"/><Relationship Id="rId4" Type="http://schemas.openxmlformats.org/officeDocument/2006/relationships/image" Target="../media/image42.emf"/></Relationships>
</file>

<file path=ppt/slides/_rels/slide3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hyperlink" Target="mailto:Partnership@cms.hhs.gov"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8" Type="http://schemas.openxmlformats.org/officeDocument/2006/relationships/image" Target="../media/image50.emf"/><Relationship Id="rId3" Type="http://schemas.openxmlformats.org/officeDocument/2006/relationships/hyperlink" Target="https://innovation.cms.gov/initiatives/Transforming-Clinical-Practices/" TargetMode="External"/><Relationship Id="rId7" Type="http://schemas.openxmlformats.org/officeDocument/2006/relationships/image" Target="../media/image49.emf"/><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48.emf"/><Relationship Id="rId5" Type="http://schemas.openxmlformats.org/officeDocument/2006/relationships/hyperlink" Target="https://innovation.cms.gov/" TargetMode="External"/><Relationship Id="rId10" Type="http://schemas.openxmlformats.org/officeDocument/2006/relationships/image" Target="../media/image51.emf"/><Relationship Id="rId4" Type="http://schemas.openxmlformats.org/officeDocument/2006/relationships/hyperlink" Target="http://qioprogram.org/contact-zones?map=qin" TargetMode="External"/><Relationship Id="rId9" Type="http://schemas.openxmlformats.org/officeDocument/2006/relationships/hyperlink" Target="https://qpp.cms.gov/"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MMS/MMS-Blueprint.html" TargetMode="External"/><Relationship Id="rId2" Type="http://schemas.openxmlformats.org/officeDocument/2006/relationships/notesSlide" Target="../notesSlides/notesSlide49.xml"/><Relationship Id="rId1" Type="http://schemas.openxmlformats.org/officeDocument/2006/relationships/slideLayout" Target="../slideLayouts/slideLayout17.xml"/><Relationship Id="rId4" Type="http://schemas.openxmlformats.org/officeDocument/2006/relationships/hyperlink" Target="https://www.cms.gov/Medicare/Quality-Initiatives-Patient-Assessment-Instruments/MMS/index.htm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50.xml"/><Relationship Id="rId1" Type="http://schemas.openxmlformats.org/officeDocument/2006/relationships/slideLayout" Target="../slideLayouts/slideLayout17.xml"/><Relationship Id="rId6" Type="http://schemas.openxmlformats.org/officeDocument/2006/relationships/hyperlink" Target="mailto:Kimberly.Rawlings@cms.hhs.gov" TargetMode="External"/><Relationship Id="rId5" Type="http://schemas.openxmlformats.org/officeDocument/2006/relationships/hyperlink" Target="mailto:Elena.Balovlenkov@cms.hhs.gov" TargetMode="External"/><Relationship Id="rId4" Type="http://schemas.openxmlformats.org/officeDocument/2006/relationships/hyperlink" Target="mailto:Golden.Davis@cms.hhs.gov"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dirty="0"/>
              <a:t>Measure Development Education &amp; Outreach for Specialty Societies &amp; Patient Advocacy Groups</a:t>
            </a:r>
          </a:p>
        </p:txBody>
      </p:sp>
      <p:sp>
        <p:nvSpPr>
          <p:cNvPr id="7" name="Rectangle 6"/>
          <p:cNvSpPr/>
          <p:nvPr/>
        </p:nvSpPr>
        <p:spPr>
          <a:xfrm>
            <a:off x="6019800" y="506968"/>
            <a:ext cx="2891817"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1" u="none" strike="noStrike" kern="1200" cap="none" spc="0" normalizeH="0" baseline="0" noProof="0" dirty="0">
                <a:ln>
                  <a:noFill/>
                </a:ln>
                <a:solidFill>
                  <a:srgbClr val="084A9C"/>
                </a:solidFill>
                <a:effectLst/>
                <a:uLnTx/>
                <a:uFillTx/>
                <a:latin typeface="Calibri"/>
                <a:ea typeface="+mn-ea"/>
                <a:cs typeface="+mn-cs"/>
              </a:rPr>
              <a:t>Webinar #11</a:t>
            </a:r>
          </a:p>
        </p:txBody>
      </p:sp>
      <p:sp>
        <p:nvSpPr>
          <p:cNvPr id="3" name="Rectangle 2"/>
          <p:cNvSpPr/>
          <p:nvPr/>
        </p:nvSpPr>
        <p:spPr>
          <a:xfrm>
            <a:off x="5257800" y="2743200"/>
            <a:ext cx="3886200" cy="3970318"/>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alibri"/>
                <a:ea typeface="+mn-ea"/>
                <a:cs typeface="+mn-cs"/>
              </a:rPr>
              <a:t>Measure Development: Improvement Activities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1"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prstClr val="black"/>
                </a:solidFill>
                <a:effectLst/>
                <a:uLnTx/>
                <a:uFillTx/>
                <a:latin typeface="Calibri"/>
                <a:ea typeface="+mn-ea"/>
                <a:cs typeface="+mn-cs"/>
              </a:rPr>
              <a:t>Presenters: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1"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prstClr val="black"/>
                </a:solidFill>
                <a:effectLst/>
                <a:uLnTx/>
                <a:uFillTx/>
                <a:latin typeface="Calibri"/>
                <a:ea typeface="+mn-ea"/>
                <a:cs typeface="+mn-cs"/>
              </a:rPr>
              <a:t>Elizabeth Holland, CMS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prstClr val="black"/>
                </a:solidFill>
                <a:effectLst/>
                <a:uLnTx/>
                <a:uFillTx/>
                <a:latin typeface="Calibri"/>
                <a:ea typeface="+mn-ea"/>
                <a:cs typeface="+mn-cs"/>
              </a:rPr>
              <a:t>and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prstClr val="black"/>
                </a:solidFill>
                <a:effectLst/>
                <a:uLnTx/>
                <a:uFillTx/>
                <a:latin typeface="Calibri"/>
                <a:ea typeface="+mn-ea"/>
                <a:cs typeface="+mn-cs"/>
              </a:rPr>
              <a:t>Angela Franklin, MITRE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1" i="1"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1" u="none" strike="noStrike" kern="1200" cap="none" spc="0" normalizeH="0" baseline="0" noProof="0" dirty="0">
              <a:ln>
                <a:noFill/>
              </a:ln>
              <a:solidFill>
                <a:srgbClr val="084A9C"/>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srgbClr val="084A9C"/>
                </a:solidFill>
                <a:effectLst/>
                <a:uLnTx/>
                <a:uFillTx/>
                <a:latin typeface="Calibri"/>
                <a:ea typeface="+mn-ea"/>
                <a:cs typeface="+mn-cs"/>
              </a:rPr>
              <a:t>BATTELLE  </a:t>
            </a:r>
            <a:r>
              <a:rPr kumimoji="0" lang="en-US" sz="1600" b="1" i="1" u="none" strike="noStrike" kern="1200" cap="none" spc="0" normalizeH="0" baseline="0" noProof="0" dirty="0">
                <a:ln>
                  <a:noFill/>
                </a:ln>
                <a:solidFill>
                  <a:srgbClr val="084A9C"/>
                </a:solidFill>
                <a:effectLst/>
                <a:uLnTx/>
                <a:uFillTx/>
                <a:latin typeface="Calibri"/>
                <a:ea typeface="+mn-ea"/>
                <a:cs typeface="+mn-cs"/>
              </a:rPr>
              <a:t>June 7, 2017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srgbClr val="084A9C"/>
                </a:solidFill>
                <a:effectLst/>
                <a:uLnTx/>
                <a:uFillTx/>
                <a:latin typeface="Calibri"/>
                <a:ea typeface="+mn-ea"/>
                <a:cs typeface="+mn-cs"/>
              </a:rPr>
              <a:t>2pm 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1"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86527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681988" y="1879194"/>
            <a:ext cx="1555802" cy="681735"/>
          </a:xfrm>
        </p:spPr>
        <p:txBody>
          <a:bodyPr/>
          <a:lstStyle/>
          <a:p>
            <a:pPr algn="ctr"/>
            <a:r>
              <a:rPr lang="en-US" sz="1800" dirty="0">
                <a:solidFill>
                  <a:srgbClr val="6D8D3B"/>
                </a:solidFill>
                <a:latin typeface="Calibri Light"/>
                <a:cs typeface="Calibri Light"/>
              </a:rPr>
              <a:t>Test</a:t>
            </a:r>
          </a:p>
        </p:txBody>
      </p:sp>
      <p:sp>
        <p:nvSpPr>
          <p:cNvPr id="3" name="Content Placeholder 2"/>
          <p:cNvSpPr>
            <a:spLocks noGrp="1"/>
          </p:cNvSpPr>
          <p:nvPr>
            <p:ph sz="half" idx="2"/>
          </p:nvPr>
        </p:nvSpPr>
        <p:spPr>
          <a:xfrm>
            <a:off x="2602697" y="3433172"/>
            <a:ext cx="1862354" cy="1405629"/>
          </a:xfrm>
        </p:spPr>
        <p:txBody>
          <a:bodyPr/>
          <a:lstStyle/>
          <a:p>
            <a:pPr marL="137160" indent="-137160"/>
            <a:r>
              <a:rPr lang="en-US" sz="1400" dirty="0"/>
              <a:t>Submit </a:t>
            </a:r>
            <a:r>
              <a:rPr lang="en-US" sz="1400" b="1" dirty="0"/>
              <a:t>some</a:t>
            </a:r>
            <a:r>
              <a:rPr lang="en-US" sz="1400" dirty="0"/>
              <a:t> data after January 1, 2017 </a:t>
            </a:r>
          </a:p>
          <a:p>
            <a:pPr marL="137160" indent="-137160"/>
            <a:r>
              <a:rPr lang="en-US" sz="1400" dirty="0"/>
              <a:t>Neutral or small payment adjustment</a:t>
            </a:r>
          </a:p>
        </p:txBody>
      </p:sp>
      <p:sp>
        <p:nvSpPr>
          <p:cNvPr id="9" name="Text Placeholder 8"/>
          <p:cNvSpPr>
            <a:spLocks noGrp="1"/>
          </p:cNvSpPr>
          <p:nvPr>
            <p:ph type="body" sz="quarter" idx="3"/>
          </p:nvPr>
        </p:nvSpPr>
        <p:spPr>
          <a:xfrm>
            <a:off x="5054612" y="1879193"/>
            <a:ext cx="1362232" cy="681735"/>
          </a:xfrm>
        </p:spPr>
        <p:txBody>
          <a:bodyPr/>
          <a:lstStyle/>
          <a:p>
            <a:pPr algn="ctr"/>
            <a:r>
              <a:rPr lang="en-US" sz="1800" dirty="0">
                <a:solidFill>
                  <a:srgbClr val="6D8D3B"/>
                </a:solidFill>
                <a:latin typeface="Calibri Light"/>
                <a:cs typeface="Calibri Light"/>
              </a:rPr>
              <a:t>Partial Year</a:t>
            </a:r>
          </a:p>
        </p:txBody>
      </p:sp>
      <p:sp>
        <p:nvSpPr>
          <p:cNvPr id="10" name="Content Placeholder 9"/>
          <p:cNvSpPr>
            <a:spLocks noGrp="1"/>
          </p:cNvSpPr>
          <p:nvPr>
            <p:ph sz="quarter" idx="4"/>
          </p:nvPr>
        </p:nvSpPr>
        <p:spPr>
          <a:xfrm>
            <a:off x="4911675" y="3447108"/>
            <a:ext cx="1799270" cy="1405629"/>
          </a:xfrm>
        </p:spPr>
        <p:txBody>
          <a:bodyPr/>
          <a:lstStyle/>
          <a:p>
            <a:pPr marL="137160" indent="-137160"/>
            <a:r>
              <a:rPr lang="en-US" sz="1400" dirty="0"/>
              <a:t>Report for 90-day period after January 1, 2017</a:t>
            </a:r>
          </a:p>
          <a:p>
            <a:pPr marL="137160" indent="-137160"/>
            <a:r>
              <a:rPr lang="en-US" sz="1400" dirty="0"/>
              <a:t>Small positive payment adjustment</a:t>
            </a:r>
          </a:p>
        </p:txBody>
      </p:sp>
      <p:sp>
        <p:nvSpPr>
          <p:cNvPr id="4" name="Slide Number Placeholder 3"/>
          <p:cNvSpPr>
            <a:spLocks noGrp="1"/>
          </p:cNvSpPr>
          <p:nvPr>
            <p:ph type="sldNum" sz="quarter" idx="12"/>
          </p:nvPr>
        </p:nvSpPr>
        <p:spPr/>
        <p:txBody>
          <a:bodyPr/>
          <a:lstStyle/>
          <a:p>
            <a:fld id="{7ED242ED-636D-4135-BC49-1FABD804422C}" type="slidenum">
              <a:rPr lang="en-US" smtClean="0"/>
              <a:pPr/>
              <a:t>10</a:t>
            </a:fld>
            <a:endParaRPr lang="en-US" dirty="0"/>
          </a:p>
        </p:txBody>
      </p:sp>
      <p:sp>
        <p:nvSpPr>
          <p:cNvPr id="2" name="Title 1"/>
          <p:cNvSpPr>
            <a:spLocks noGrp="1"/>
          </p:cNvSpPr>
          <p:nvPr>
            <p:ph type="title"/>
          </p:nvPr>
        </p:nvSpPr>
        <p:spPr/>
        <p:txBody>
          <a:bodyPr/>
          <a:lstStyle/>
          <a:p>
            <a:r>
              <a:rPr lang="en-US" sz="2800" dirty="0"/>
              <a:t>Pick Your Pace for Participation for the Transition Year </a:t>
            </a:r>
          </a:p>
        </p:txBody>
      </p:sp>
      <p:sp>
        <p:nvSpPr>
          <p:cNvPr id="11" name="Text Placeholder 10"/>
          <p:cNvSpPr>
            <a:spLocks noGrp="1"/>
          </p:cNvSpPr>
          <p:nvPr>
            <p:ph type="body" sz="quarter" idx="13"/>
          </p:nvPr>
        </p:nvSpPr>
        <p:spPr>
          <a:xfrm>
            <a:off x="6899092" y="1864248"/>
            <a:ext cx="2004278" cy="681735"/>
          </a:xfrm>
        </p:spPr>
        <p:txBody>
          <a:bodyPr/>
          <a:lstStyle/>
          <a:p>
            <a:pPr algn="ctr"/>
            <a:r>
              <a:rPr lang="en-US" sz="1800" dirty="0">
                <a:solidFill>
                  <a:srgbClr val="6D8D3B"/>
                </a:solidFill>
                <a:latin typeface="Calibri Light"/>
                <a:cs typeface="Calibri Light"/>
              </a:rPr>
              <a:t>Full Year</a:t>
            </a:r>
          </a:p>
        </p:txBody>
      </p:sp>
      <p:sp>
        <p:nvSpPr>
          <p:cNvPr id="12" name="Content Placeholder 11"/>
          <p:cNvSpPr>
            <a:spLocks noGrp="1"/>
          </p:cNvSpPr>
          <p:nvPr>
            <p:ph sz="quarter" idx="14"/>
          </p:nvPr>
        </p:nvSpPr>
        <p:spPr>
          <a:xfrm>
            <a:off x="7074751" y="3447108"/>
            <a:ext cx="1654826" cy="1405629"/>
          </a:xfrm>
        </p:spPr>
        <p:txBody>
          <a:bodyPr/>
          <a:lstStyle/>
          <a:p>
            <a:pPr marL="137160" indent="-137160"/>
            <a:r>
              <a:rPr lang="en-US" sz="1400" dirty="0"/>
              <a:t>Fully participate starting January 1, 2017</a:t>
            </a:r>
          </a:p>
          <a:p>
            <a:pPr marL="137160" indent="-137160"/>
            <a:r>
              <a:rPr lang="en-US" sz="1400" dirty="0"/>
              <a:t>Modest positive payment adjustment</a:t>
            </a:r>
          </a:p>
        </p:txBody>
      </p:sp>
      <p:sp>
        <p:nvSpPr>
          <p:cNvPr id="13" name="Content Placeholder 2"/>
          <p:cNvSpPr txBox="1">
            <a:spLocks/>
          </p:cNvSpPr>
          <p:nvPr/>
        </p:nvSpPr>
        <p:spPr>
          <a:xfrm>
            <a:off x="4407481" y="1288871"/>
            <a:ext cx="2660653" cy="324525"/>
          </a:xfrm>
          <a:prstGeom prst="rect">
            <a:avLst/>
          </a:prstGeom>
        </p:spPr>
        <p:txBody>
          <a:bodyPr vert="horz" lIns="0" tIns="45720" rIns="0" bIns="4572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18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18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8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lnSpc>
                <a:spcPct val="90000"/>
              </a:lnSpc>
              <a:spcBef>
                <a:spcPts val="0"/>
              </a:spcBef>
              <a:buClr>
                <a:srgbClr val="02BFE7"/>
              </a:buClr>
              <a:buNone/>
            </a:pPr>
            <a:r>
              <a:rPr lang="en-US" sz="2000" dirty="0">
                <a:solidFill>
                  <a:srgbClr val="003366"/>
                </a:solidFill>
                <a:latin typeface="Cambria" charset="0"/>
              </a:rPr>
              <a:t>MIPS</a:t>
            </a:r>
          </a:p>
        </p:txBody>
      </p:sp>
      <p:sp>
        <p:nvSpPr>
          <p:cNvPr id="6" name="TextBox 5"/>
          <p:cNvSpPr txBox="1"/>
          <p:nvPr/>
        </p:nvSpPr>
        <p:spPr>
          <a:xfrm>
            <a:off x="2897817" y="5220209"/>
            <a:ext cx="5310394" cy="523220"/>
          </a:xfrm>
          <a:prstGeom prst="rect">
            <a:avLst/>
          </a:prstGeom>
          <a:noFill/>
          <a:ln>
            <a:noFill/>
          </a:ln>
        </p:spPr>
        <p:txBody>
          <a:bodyPr wrap="square" rtlCol="0">
            <a:spAutoFit/>
          </a:bodyPr>
          <a:lstStyle/>
          <a:p>
            <a:pPr algn="ctr"/>
            <a:r>
              <a:rPr lang="en-US" sz="1400" b="1" dirty="0">
                <a:solidFill>
                  <a:srgbClr val="003366"/>
                </a:solidFill>
                <a:latin typeface="Calibri Light"/>
                <a:cs typeface="Calibri Light"/>
              </a:rPr>
              <a:t>Not participating in the Quality Payment Program for the Transition Year will result in a negative 4% payment adjustment.</a:t>
            </a:r>
          </a:p>
        </p:txBody>
      </p:sp>
      <p:sp>
        <p:nvSpPr>
          <p:cNvPr id="15" name="Text Placeholder 7"/>
          <p:cNvSpPr txBox="1">
            <a:spLocks/>
          </p:cNvSpPr>
          <p:nvPr/>
        </p:nvSpPr>
        <p:spPr>
          <a:xfrm>
            <a:off x="344398" y="1302583"/>
            <a:ext cx="2235708" cy="681735"/>
          </a:xfrm>
          <a:prstGeom prst="rect">
            <a:avLst/>
          </a:prstGeom>
        </p:spPr>
        <p:txBody>
          <a:bodyPr vert="horz" lIns="0" tIns="0" rIns="0" bIns="0" rtlCol="0" anchor="t">
            <a:noAutofit/>
          </a:bodyPr>
          <a:lstStyle>
            <a:lvl1pPr marL="0" indent="0" algn="l" defTabSz="914400" rtl="0" eaLnBrk="1" latinLnBrk="0" hangingPunct="1">
              <a:lnSpc>
                <a:spcPct val="90000"/>
              </a:lnSpc>
              <a:spcBef>
                <a:spcPts val="0"/>
              </a:spcBef>
              <a:spcAft>
                <a:spcPts val="0"/>
              </a:spcAft>
              <a:buClr>
                <a:schemeClr val="accent3"/>
              </a:buClr>
              <a:buSzPct val="75000"/>
              <a:buFont typeface="Arial" panose="020B0604020202020204" pitchFamily="34" charset="0"/>
              <a:buNone/>
              <a:defRPr sz="2000" b="1" kern="1200">
                <a:solidFill>
                  <a:schemeClr val="tx2"/>
                </a:solidFill>
                <a:latin typeface="Cambria" charset="0"/>
                <a:ea typeface="Cambria" charset="0"/>
                <a:cs typeface="Cambria" charset="0"/>
              </a:defRPr>
            </a:lvl1pPr>
            <a:lvl2pPr marL="457200" indent="0" algn="l" defTabSz="914400" rtl="0" eaLnBrk="1" latinLnBrk="0" hangingPunct="1">
              <a:lnSpc>
                <a:spcPct val="110000"/>
              </a:lnSpc>
              <a:spcBef>
                <a:spcPts val="600"/>
              </a:spcBef>
              <a:spcAft>
                <a:spcPts val="0"/>
              </a:spcAft>
              <a:buClr>
                <a:schemeClr val="accent3"/>
              </a:buClr>
              <a:buSzPct val="75000"/>
              <a:buFont typeface=".AppleSystemUIFont" charset="-120"/>
              <a:buNone/>
              <a:tabLst/>
              <a:defRPr sz="2000" b="1" kern="1200">
                <a:solidFill>
                  <a:schemeClr val="tx1"/>
                </a:solidFill>
                <a:latin typeface="+mj-lt"/>
                <a:ea typeface="+mn-ea"/>
                <a:cs typeface="+mn-cs"/>
              </a:defRPr>
            </a:lvl2pPr>
            <a:lvl3pPr marL="914400" indent="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None/>
              <a:defRPr sz="1800" b="1" kern="1200">
                <a:solidFill>
                  <a:schemeClr val="tx1"/>
                </a:solidFill>
                <a:latin typeface="+mj-lt"/>
                <a:ea typeface="+mn-ea"/>
                <a:cs typeface="+mn-cs"/>
              </a:defRPr>
            </a:lvl3pPr>
            <a:lvl4pPr marL="1371600" indent="0" algn="l" defTabSz="914400" rtl="0" eaLnBrk="1" latinLnBrk="0" hangingPunct="1">
              <a:lnSpc>
                <a:spcPct val="110000"/>
              </a:lnSpc>
              <a:spcBef>
                <a:spcPts val="600"/>
              </a:spcBef>
              <a:spcAft>
                <a:spcPts val="0"/>
              </a:spcAft>
              <a:buSzPct val="75000"/>
              <a:buFont typeface=".AppleSystemUIFont" charset="-120"/>
              <a:buNone/>
              <a:defRPr sz="1600" b="1" kern="1200">
                <a:solidFill>
                  <a:schemeClr val="tx1"/>
                </a:solidFill>
                <a:latin typeface="+mj-lt"/>
                <a:ea typeface="+mn-ea"/>
                <a:cs typeface="+mn-cs"/>
              </a:defRPr>
            </a:lvl4pPr>
            <a:lvl5pPr marL="1828800" indent="0" algn="l" defTabSz="914400" rtl="0" eaLnBrk="1" latinLnBrk="0" hangingPunct="1">
              <a:lnSpc>
                <a:spcPct val="110000"/>
              </a:lnSpc>
              <a:spcBef>
                <a:spcPts val="600"/>
              </a:spcBef>
              <a:spcAft>
                <a:spcPts val="0"/>
              </a:spcAft>
              <a:buSzPct val="75000"/>
              <a:buFont typeface="Arial" panose="020B0604020202020204" pitchFamily="34" charset="0"/>
              <a:buNone/>
              <a:defRPr sz="1600" b="1" kern="1200">
                <a:solidFill>
                  <a:schemeClr val="tx1"/>
                </a:solidFill>
                <a:latin typeface="+mj-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en-US" sz="1800" b="0" dirty="0"/>
              <a:t>Participate in an Advanced Alternative Payment Model </a:t>
            </a:r>
          </a:p>
        </p:txBody>
      </p:sp>
      <p:sp>
        <p:nvSpPr>
          <p:cNvPr id="16" name="Content Placeholder 2"/>
          <p:cNvSpPr txBox="1">
            <a:spLocks/>
          </p:cNvSpPr>
          <p:nvPr/>
        </p:nvSpPr>
        <p:spPr>
          <a:xfrm>
            <a:off x="634078" y="3434862"/>
            <a:ext cx="1649518" cy="1284191"/>
          </a:xfrm>
          <a:prstGeom prst="rect">
            <a:avLst/>
          </a:prstGeom>
        </p:spPr>
        <p:txBody>
          <a:bodyPr vert="horz" lIns="0" tIns="45720" rIns="0" bIns="4572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1800" kern="1200">
                <a:solidFill>
                  <a:schemeClr val="tx1"/>
                </a:solidFill>
                <a:latin typeface="+mj-lt"/>
                <a:ea typeface="+mn-ea"/>
                <a:cs typeface="+mn-cs"/>
              </a:defRPr>
            </a:lvl1pPr>
            <a:lvl2pPr marL="515938"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18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8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8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400" dirty="0"/>
              <a:t>Some practices may choose to participate in an Advanced Alternative Payment Model in 2017 </a:t>
            </a:r>
          </a:p>
        </p:txBody>
      </p:sp>
      <p:pic>
        <p:nvPicPr>
          <p:cNvPr id="21" name="Picture 20" descr=","/>
          <p:cNvPicPr>
            <a:picLocks noChangeAspect="1"/>
          </p:cNvPicPr>
          <p:nvPr/>
        </p:nvPicPr>
        <p:blipFill>
          <a:blip r:embed="rId3"/>
          <a:stretch>
            <a:fillRect/>
          </a:stretch>
        </p:blipFill>
        <p:spPr>
          <a:xfrm>
            <a:off x="991046" y="2365407"/>
            <a:ext cx="942410" cy="943059"/>
          </a:xfrm>
          <a:prstGeom prst="rect">
            <a:avLst/>
          </a:prstGeom>
        </p:spPr>
      </p:pic>
      <p:sp>
        <p:nvSpPr>
          <p:cNvPr id="17" name="Rounded Rectangle 16" descr="outline of rounded rectangle" title="outline of rounded rectangle"/>
          <p:cNvSpPr/>
          <p:nvPr/>
        </p:nvSpPr>
        <p:spPr>
          <a:xfrm>
            <a:off x="2646947" y="5120106"/>
            <a:ext cx="5882106" cy="735263"/>
          </a:xfrm>
          <a:prstGeom prst="roundRect">
            <a:avLst/>
          </a:prstGeom>
          <a:noFill/>
          <a:ln>
            <a:solidFill>
              <a:srgbClr val="249BC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3" name="Picture 22" descr="image" title="image "/>
          <p:cNvPicPr>
            <a:picLocks noChangeAspect="1"/>
          </p:cNvPicPr>
          <p:nvPr/>
        </p:nvPicPr>
        <p:blipFill>
          <a:blip r:embed="rId4"/>
          <a:stretch>
            <a:fillRect/>
          </a:stretch>
        </p:blipFill>
        <p:spPr>
          <a:xfrm>
            <a:off x="2905734" y="2222264"/>
            <a:ext cx="1039908" cy="1183580"/>
          </a:xfrm>
          <a:prstGeom prst="rect">
            <a:avLst/>
          </a:prstGeom>
        </p:spPr>
      </p:pic>
      <p:pic>
        <p:nvPicPr>
          <p:cNvPr id="24" name="Picture 23" descr="graphic" title="graphic"/>
          <p:cNvPicPr>
            <a:picLocks noChangeAspect="1"/>
          </p:cNvPicPr>
          <p:nvPr/>
        </p:nvPicPr>
        <p:blipFill>
          <a:blip r:embed="rId5"/>
          <a:stretch>
            <a:fillRect/>
          </a:stretch>
        </p:blipFill>
        <p:spPr>
          <a:xfrm>
            <a:off x="5173779" y="2232527"/>
            <a:ext cx="1204104" cy="1163054"/>
          </a:xfrm>
          <a:prstGeom prst="rect">
            <a:avLst/>
          </a:prstGeom>
        </p:spPr>
      </p:pic>
      <p:cxnSp>
        <p:nvCxnSpPr>
          <p:cNvPr id="27" name="Straight Connector 26" descr="line" title="line"/>
          <p:cNvCxnSpPr/>
          <p:nvPr/>
        </p:nvCxnSpPr>
        <p:spPr>
          <a:xfrm>
            <a:off x="2780629" y="1737894"/>
            <a:ext cx="5735052" cy="0"/>
          </a:xfrm>
          <a:prstGeom prst="line">
            <a:avLst/>
          </a:prstGeom>
          <a:ln>
            <a:solidFill>
              <a:srgbClr val="249BC2"/>
            </a:solidFill>
          </a:ln>
        </p:spPr>
        <p:style>
          <a:lnRef idx="2">
            <a:schemeClr val="accent1"/>
          </a:lnRef>
          <a:fillRef idx="0">
            <a:schemeClr val="accent1"/>
          </a:fillRef>
          <a:effectRef idx="1">
            <a:schemeClr val="accent1"/>
          </a:effectRef>
          <a:fontRef idx="minor">
            <a:schemeClr val="tx1"/>
          </a:fontRef>
        </p:style>
      </p:cxnSp>
      <p:pic>
        <p:nvPicPr>
          <p:cNvPr id="5" name="Picture 4" descr="graphic" title="graphic"/>
          <p:cNvPicPr>
            <a:picLocks noChangeAspect="1"/>
          </p:cNvPicPr>
          <p:nvPr/>
        </p:nvPicPr>
        <p:blipFill>
          <a:blip r:embed="rId6"/>
          <a:stretch>
            <a:fillRect/>
          </a:stretch>
        </p:blipFill>
        <p:spPr>
          <a:xfrm>
            <a:off x="7389122" y="2221197"/>
            <a:ext cx="1024217" cy="1164437"/>
          </a:xfrm>
          <a:prstGeom prst="rect">
            <a:avLst/>
          </a:prstGeom>
        </p:spPr>
      </p:pic>
    </p:spTree>
    <p:extLst>
      <p:ext uri="{BB962C8B-B14F-4D97-AF65-F5344CB8AC3E}">
        <p14:creationId xmlns:p14="http://schemas.microsoft.com/office/powerpoint/2010/main" val="3274523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MIPS: Choosing to Test for 2017</a:t>
            </a:r>
          </a:p>
        </p:txBody>
      </p:sp>
      <p:sp>
        <p:nvSpPr>
          <p:cNvPr id="3" name="Content Placeholder 2"/>
          <p:cNvSpPr>
            <a:spLocks noGrp="1"/>
          </p:cNvSpPr>
          <p:nvPr>
            <p:ph idx="1"/>
          </p:nvPr>
        </p:nvSpPr>
        <p:spPr>
          <a:xfrm>
            <a:off x="1842463" y="1603353"/>
            <a:ext cx="6730037" cy="1429407"/>
          </a:xfrm>
        </p:spPr>
        <p:txBody>
          <a:bodyPr/>
          <a:lstStyle/>
          <a:p>
            <a:r>
              <a:rPr lang="en-US" sz="2000" dirty="0"/>
              <a:t>Submit minimum amount of 2017 data to Medicare</a:t>
            </a:r>
          </a:p>
          <a:p>
            <a:r>
              <a:rPr lang="en-US" sz="2000" dirty="0"/>
              <a:t>Avoid a downward adjustment</a:t>
            </a:r>
          </a:p>
        </p:txBody>
      </p:sp>
      <p:pic>
        <p:nvPicPr>
          <p:cNvPr id="17" name="Picture 16" descr="graphic" title="graphic"/>
          <p:cNvPicPr>
            <a:picLocks noChangeAspect="1"/>
          </p:cNvPicPr>
          <p:nvPr/>
        </p:nvPicPr>
        <p:blipFill>
          <a:blip r:embed="rId3"/>
          <a:stretch>
            <a:fillRect/>
          </a:stretch>
        </p:blipFill>
        <p:spPr>
          <a:xfrm>
            <a:off x="228013" y="1371006"/>
            <a:ext cx="1039908" cy="1183580"/>
          </a:xfrm>
          <a:prstGeom prst="rect">
            <a:avLst/>
          </a:prstGeom>
        </p:spPr>
      </p:pic>
      <p:sp>
        <p:nvSpPr>
          <p:cNvPr id="18" name="Rounded Rectangle 17" descr="outline of rounded rectangle" title="outline of rounded rectangle"/>
          <p:cNvSpPr/>
          <p:nvPr/>
        </p:nvSpPr>
        <p:spPr>
          <a:xfrm>
            <a:off x="1122587" y="3446457"/>
            <a:ext cx="1773936" cy="2496312"/>
          </a:xfrm>
          <a:prstGeom prst="roundRect">
            <a:avLst/>
          </a:prstGeom>
          <a:noFill/>
          <a:ln>
            <a:solidFill>
              <a:srgbClr val="249BC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9" name="Picture 18" descr="graphic" title="graphic"/>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498319" y="3598860"/>
            <a:ext cx="1030372" cy="1030372"/>
          </a:xfrm>
          <a:prstGeom prst="rect">
            <a:avLst/>
          </a:prstGeom>
        </p:spPr>
      </p:pic>
      <p:sp>
        <p:nvSpPr>
          <p:cNvPr id="20" name="TextBox 19"/>
          <p:cNvSpPr txBox="1"/>
          <p:nvPr/>
        </p:nvSpPr>
        <p:spPr>
          <a:xfrm>
            <a:off x="1350658" y="4728336"/>
            <a:ext cx="1226968" cy="884088"/>
          </a:xfrm>
          <a:prstGeom prst="rect">
            <a:avLst/>
          </a:prstGeom>
          <a:noFill/>
        </p:spPr>
        <p:txBody>
          <a:bodyPr wrap="square" rtlCol="0">
            <a:spAutoFit/>
          </a:bodyPr>
          <a:lstStyle/>
          <a:p>
            <a:pPr algn="ctr">
              <a:lnSpc>
                <a:spcPct val="85000"/>
              </a:lnSpc>
            </a:pPr>
            <a:r>
              <a:rPr lang="en-US" sz="2400" dirty="0">
                <a:solidFill>
                  <a:schemeClr val="bg1">
                    <a:lumMod val="50000"/>
                  </a:schemeClr>
                </a:solidFill>
                <a:latin typeface="Calibri Light"/>
                <a:ea typeface="Cambria" charset="0"/>
                <a:cs typeface="Calibri Light"/>
              </a:rPr>
              <a:t>1 </a:t>
            </a:r>
          </a:p>
          <a:p>
            <a:pPr algn="ctr">
              <a:lnSpc>
                <a:spcPct val="85000"/>
              </a:lnSpc>
            </a:pPr>
            <a:r>
              <a:rPr lang="en-US" dirty="0">
                <a:solidFill>
                  <a:schemeClr val="bg1">
                    <a:lumMod val="50000"/>
                  </a:schemeClr>
                </a:solidFill>
                <a:latin typeface="Calibri Light"/>
                <a:ea typeface="Cambria" charset="0"/>
                <a:cs typeface="Calibri Light"/>
              </a:rPr>
              <a:t>Quality</a:t>
            </a:r>
          </a:p>
          <a:p>
            <a:pPr algn="ctr">
              <a:lnSpc>
                <a:spcPct val="85000"/>
              </a:lnSpc>
            </a:pPr>
            <a:r>
              <a:rPr lang="en-US" dirty="0">
                <a:solidFill>
                  <a:schemeClr val="bg1">
                    <a:lumMod val="50000"/>
                  </a:schemeClr>
                </a:solidFill>
                <a:latin typeface="Calibri Light"/>
                <a:ea typeface="Cambria" charset="0"/>
                <a:cs typeface="Calibri Light"/>
              </a:rPr>
              <a:t>Measure</a:t>
            </a:r>
          </a:p>
        </p:txBody>
      </p:sp>
      <p:sp>
        <p:nvSpPr>
          <p:cNvPr id="21" name="Rounded Rectangle 20" descr="outline of rounded rectangle" title="outline of rounded rectangle"/>
          <p:cNvSpPr/>
          <p:nvPr/>
        </p:nvSpPr>
        <p:spPr>
          <a:xfrm>
            <a:off x="3692460" y="3463170"/>
            <a:ext cx="1773936" cy="2496312"/>
          </a:xfrm>
          <a:prstGeom prst="roundRect">
            <a:avLst/>
          </a:prstGeom>
          <a:noFill/>
          <a:ln>
            <a:solidFill>
              <a:srgbClr val="249BC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2" name="Picture 21" descr="graphic blue circle" title="graphic blue circle"/>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128694" y="3553947"/>
            <a:ext cx="1012328" cy="1012328"/>
          </a:xfrm>
          <a:prstGeom prst="rect">
            <a:avLst/>
          </a:prstGeom>
        </p:spPr>
      </p:pic>
      <p:sp>
        <p:nvSpPr>
          <p:cNvPr id="23" name="TextBox 22"/>
          <p:cNvSpPr txBox="1"/>
          <p:nvPr/>
        </p:nvSpPr>
        <p:spPr>
          <a:xfrm>
            <a:off x="3838289" y="4719605"/>
            <a:ext cx="1482278" cy="877163"/>
          </a:xfrm>
          <a:prstGeom prst="rect">
            <a:avLst/>
          </a:prstGeom>
          <a:noFill/>
        </p:spPr>
        <p:txBody>
          <a:bodyPr wrap="square" rtlCol="0">
            <a:spAutoFit/>
          </a:bodyPr>
          <a:lstStyle/>
          <a:p>
            <a:pPr algn="ctr">
              <a:lnSpc>
                <a:spcPct val="85000"/>
              </a:lnSpc>
            </a:pPr>
            <a:r>
              <a:rPr lang="en-US" sz="2400" dirty="0">
                <a:solidFill>
                  <a:schemeClr val="accent3"/>
                </a:solidFill>
                <a:latin typeface="Calibri Light"/>
                <a:ea typeface="Cambria" charset="0"/>
                <a:cs typeface="Calibri Light"/>
              </a:rPr>
              <a:t> 1 </a:t>
            </a:r>
            <a:r>
              <a:rPr lang="en-US" dirty="0">
                <a:solidFill>
                  <a:schemeClr val="accent3"/>
                </a:solidFill>
                <a:latin typeface="Calibri Light"/>
                <a:ea typeface="Cambria" charset="0"/>
                <a:cs typeface="Calibri Light"/>
              </a:rPr>
              <a:t>Improvement </a:t>
            </a:r>
            <a:br>
              <a:rPr lang="en-US" dirty="0">
                <a:solidFill>
                  <a:schemeClr val="accent3"/>
                </a:solidFill>
                <a:latin typeface="Calibri Light"/>
                <a:ea typeface="Cambria" charset="0"/>
                <a:cs typeface="Calibri Light"/>
              </a:rPr>
            </a:br>
            <a:r>
              <a:rPr lang="en-US" dirty="0">
                <a:solidFill>
                  <a:schemeClr val="accent3"/>
                </a:solidFill>
                <a:latin typeface="Calibri Light"/>
                <a:ea typeface="Cambria" charset="0"/>
                <a:cs typeface="Calibri Light"/>
              </a:rPr>
              <a:t>Activity</a:t>
            </a:r>
          </a:p>
        </p:txBody>
      </p:sp>
      <p:sp>
        <p:nvSpPr>
          <p:cNvPr id="24" name="Rounded Rectangle 23" descr="outline of rounded rectangle" title="outline of rounded rectangle"/>
          <p:cNvSpPr/>
          <p:nvPr/>
        </p:nvSpPr>
        <p:spPr>
          <a:xfrm>
            <a:off x="6171413" y="3470375"/>
            <a:ext cx="1770320" cy="2498461"/>
          </a:xfrm>
          <a:prstGeom prst="roundRect">
            <a:avLst/>
          </a:prstGeom>
          <a:noFill/>
          <a:ln>
            <a:solidFill>
              <a:srgbClr val="249BC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25" name="Picture 24" descr="graphic of yellow circle with medical cross" title="graphic of yellow circle with medical cross"/>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42225" y="3537579"/>
            <a:ext cx="1028696" cy="1028696"/>
          </a:xfrm>
          <a:prstGeom prst="rect">
            <a:avLst/>
          </a:prstGeom>
        </p:spPr>
      </p:pic>
      <p:sp>
        <p:nvSpPr>
          <p:cNvPr id="26" name="TextBox 25"/>
          <p:cNvSpPr txBox="1"/>
          <p:nvPr/>
        </p:nvSpPr>
        <p:spPr>
          <a:xfrm>
            <a:off x="6281490" y="4510713"/>
            <a:ext cx="1598099" cy="1505027"/>
          </a:xfrm>
          <a:prstGeom prst="rect">
            <a:avLst/>
          </a:prstGeom>
          <a:noFill/>
        </p:spPr>
        <p:txBody>
          <a:bodyPr wrap="square" rtlCol="0">
            <a:spAutoFit/>
          </a:bodyPr>
          <a:lstStyle/>
          <a:p>
            <a:pPr algn="ctr">
              <a:lnSpc>
                <a:spcPct val="85000"/>
              </a:lnSpc>
            </a:pPr>
            <a:r>
              <a:rPr lang="en-US" dirty="0">
                <a:solidFill>
                  <a:srgbClr val="E8BB1E"/>
                </a:solidFill>
                <a:latin typeface="Calibri Light"/>
                <a:ea typeface="Cambria" charset="0"/>
                <a:cs typeface="Calibri Light"/>
              </a:rPr>
              <a:t>4 or 5 </a:t>
            </a:r>
          </a:p>
          <a:p>
            <a:pPr algn="ctr">
              <a:lnSpc>
                <a:spcPct val="85000"/>
              </a:lnSpc>
            </a:pPr>
            <a:r>
              <a:rPr lang="en-US" b="1" u="sng" dirty="0">
                <a:solidFill>
                  <a:srgbClr val="E8BB1E"/>
                </a:solidFill>
                <a:latin typeface="Calibri Light"/>
                <a:ea typeface="Cambria" charset="0"/>
                <a:cs typeface="Calibri Light"/>
              </a:rPr>
              <a:t>Required</a:t>
            </a:r>
            <a:r>
              <a:rPr lang="en-US" dirty="0">
                <a:solidFill>
                  <a:srgbClr val="E8BB1E"/>
                </a:solidFill>
                <a:latin typeface="Calibri Light"/>
                <a:ea typeface="Cambria" charset="0"/>
                <a:cs typeface="Calibri Light"/>
              </a:rPr>
              <a:t> Advancing Care Information Measures</a:t>
            </a:r>
          </a:p>
        </p:txBody>
      </p:sp>
      <p:sp>
        <p:nvSpPr>
          <p:cNvPr id="27" name="TextBox 26"/>
          <p:cNvSpPr txBox="1"/>
          <p:nvPr/>
        </p:nvSpPr>
        <p:spPr>
          <a:xfrm>
            <a:off x="2899503" y="4446527"/>
            <a:ext cx="776634" cy="461665"/>
          </a:xfrm>
          <a:prstGeom prst="rect">
            <a:avLst/>
          </a:prstGeom>
          <a:noFill/>
        </p:spPr>
        <p:txBody>
          <a:bodyPr wrap="square" rtlCol="0">
            <a:spAutoFit/>
          </a:bodyPr>
          <a:lstStyle/>
          <a:p>
            <a:pPr algn="ctr"/>
            <a:r>
              <a:rPr lang="en-US" sz="2400" b="1" u="sng" dirty="0">
                <a:solidFill>
                  <a:srgbClr val="6D8D3B"/>
                </a:solidFill>
                <a:latin typeface="+mj-lt"/>
              </a:rPr>
              <a:t>OR</a:t>
            </a:r>
          </a:p>
        </p:txBody>
      </p:sp>
      <p:sp>
        <p:nvSpPr>
          <p:cNvPr id="28" name="TextBox 27"/>
          <p:cNvSpPr txBox="1"/>
          <p:nvPr/>
        </p:nvSpPr>
        <p:spPr>
          <a:xfrm>
            <a:off x="5442712" y="4446527"/>
            <a:ext cx="776634" cy="461665"/>
          </a:xfrm>
          <a:prstGeom prst="rect">
            <a:avLst/>
          </a:prstGeom>
          <a:noFill/>
        </p:spPr>
        <p:txBody>
          <a:bodyPr wrap="square" rtlCol="0">
            <a:spAutoFit/>
          </a:bodyPr>
          <a:lstStyle/>
          <a:p>
            <a:pPr algn="ctr"/>
            <a:r>
              <a:rPr lang="en-US" sz="2400" b="1" u="sng" dirty="0">
                <a:solidFill>
                  <a:srgbClr val="6D8D3B"/>
                </a:solidFill>
                <a:latin typeface="+mj-lt"/>
              </a:rPr>
              <a:t>OR</a:t>
            </a:r>
          </a:p>
        </p:txBody>
      </p:sp>
      <p:sp>
        <p:nvSpPr>
          <p:cNvPr id="16" name="Slide Number Placeholder 13"/>
          <p:cNvSpPr>
            <a:spLocks noGrp="1"/>
          </p:cNvSpPr>
          <p:nvPr>
            <p:ph type="sldNum" sz="quarter" idx="12"/>
          </p:nvPr>
        </p:nvSpPr>
        <p:spPr>
          <a:xfrm>
            <a:off x="7941733" y="6356351"/>
            <a:ext cx="973667" cy="365125"/>
          </a:xfrm>
        </p:spPr>
        <p:txBody>
          <a:bodyPr/>
          <a:lstStyle/>
          <a:p>
            <a:r>
              <a:rPr lang="en-US" dirty="0"/>
              <a:t>9</a:t>
            </a:r>
          </a:p>
        </p:txBody>
      </p:sp>
      <p:sp>
        <p:nvSpPr>
          <p:cNvPr id="4" name="Rectangle 3"/>
          <p:cNvSpPr/>
          <p:nvPr/>
        </p:nvSpPr>
        <p:spPr>
          <a:xfrm>
            <a:off x="1799527" y="2808227"/>
            <a:ext cx="5544945" cy="369332"/>
          </a:xfrm>
          <a:prstGeom prst="rect">
            <a:avLst/>
          </a:prstGeom>
        </p:spPr>
        <p:txBody>
          <a:bodyPr wrap="square">
            <a:spAutoFit/>
          </a:bodyPr>
          <a:lstStyle/>
          <a:p>
            <a:r>
              <a:rPr lang="en-US" b="1" dirty="0">
                <a:solidFill>
                  <a:srgbClr val="02C0E7"/>
                </a:solidFill>
                <a:latin typeface="+mj-lt"/>
              </a:rPr>
              <a:t>You Have Asked</a:t>
            </a:r>
            <a:r>
              <a:rPr lang="en-US" dirty="0">
                <a:solidFill>
                  <a:srgbClr val="02C0E7"/>
                </a:solidFill>
                <a:latin typeface="+mj-lt"/>
              </a:rPr>
              <a:t>: </a:t>
            </a:r>
            <a:r>
              <a:rPr lang="en-US" i="1" dirty="0">
                <a:latin typeface="+mj-lt"/>
              </a:rPr>
              <a:t>“What is a minimum amount of data?” </a:t>
            </a:r>
          </a:p>
        </p:txBody>
      </p:sp>
    </p:spTree>
    <p:extLst>
      <p:ext uri="{BB962C8B-B14F-4D97-AF65-F5344CB8AC3E}">
        <p14:creationId xmlns:p14="http://schemas.microsoft.com/office/powerpoint/2010/main" val="19575519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graphic of calendar reading january 1st to october 2nd" title="graphic of calendar reading january 1st to october 2nd"/>
          <p:cNvPicPr>
            <a:picLocks noChangeAspect="1"/>
          </p:cNvPicPr>
          <p:nvPr/>
        </p:nvPicPr>
        <p:blipFill>
          <a:blip r:embed="rId3"/>
          <a:stretch>
            <a:fillRect/>
          </a:stretch>
        </p:blipFill>
        <p:spPr>
          <a:xfrm>
            <a:off x="1496682" y="3535676"/>
            <a:ext cx="6324600" cy="1727200"/>
          </a:xfrm>
          <a:prstGeom prst="rect">
            <a:avLst/>
          </a:prstGeom>
        </p:spPr>
      </p:pic>
      <p:sp>
        <p:nvSpPr>
          <p:cNvPr id="2" name="Title 1"/>
          <p:cNvSpPr>
            <a:spLocks noGrp="1"/>
          </p:cNvSpPr>
          <p:nvPr>
            <p:ph type="title"/>
          </p:nvPr>
        </p:nvSpPr>
        <p:spPr/>
        <p:txBody>
          <a:bodyPr/>
          <a:lstStyle/>
          <a:p>
            <a:r>
              <a:rPr lang="en-US" dirty="0"/>
              <a:t>MIPS: Partial Participation for 2017</a:t>
            </a:r>
          </a:p>
        </p:txBody>
      </p:sp>
      <p:sp>
        <p:nvSpPr>
          <p:cNvPr id="3" name="Content Placeholder 2"/>
          <p:cNvSpPr>
            <a:spLocks noGrp="1"/>
          </p:cNvSpPr>
          <p:nvPr>
            <p:ph idx="1"/>
          </p:nvPr>
        </p:nvSpPr>
        <p:spPr>
          <a:xfrm>
            <a:off x="2026919" y="1524000"/>
            <a:ext cx="6274869" cy="935789"/>
          </a:xfrm>
        </p:spPr>
        <p:txBody>
          <a:bodyPr/>
          <a:lstStyle/>
          <a:p>
            <a:r>
              <a:rPr lang="en-US" sz="2000" dirty="0"/>
              <a:t>Submit 90 days of 2017 data to Medicare</a:t>
            </a:r>
          </a:p>
          <a:p>
            <a:r>
              <a:rPr lang="en-US" sz="2000" dirty="0"/>
              <a:t>May earn a positive payment adjustment</a:t>
            </a:r>
          </a:p>
          <a:p>
            <a:endParaRPr lang="en-US" sz="2000" dirty="0"/>
          </a:p>
        </p:txBody>
      </p:sp>
      <p:pic>
        <p:nvPicPr>
          <p:cNvPr id="8" name="Picture 7" descr="graphic" title="graphic"/>
          <p:cNvPicPr>
            <a:picLocks noChangeAspect="1"/>
          </p:cNvPicPr>
          <p:nvPr/>
        </p:nvPicPr>
        <p:blipFill>
          <a:blip r:embed="rId4"/>
          <a:stretch>
            <a:fillRect/>
          </a:stretch>
        </p:blipFill>
        <p:spPr>
          <a:xfrm>
            <a:off x="150817" y="1358175"/>
            <a:ext cx="1204104" cy="1163054"/>
          </a:xfrm>
          <a:prstGeom prst="rect">
            <a:avLst/>
          </a:prstGeom>
        </p:spPr>
      </p:pic>
      <p:sp>
        <p:nvSpPr>
          <p:cNvPr id="11" name="Rectangle 10"/>
          <p:cNvSpPr/>
          <p:nvPr/>
        </p:nvSpPr>
        <p:spPr>
          <a:xfrm>
            <a:off x="2325219" y="2589329"/>
            <a:ext cx="4632740" cy="923330"/>
          </a:xfrm>
          <a:prstGeom prst="rect">
            <a:avLst/>
          </a:prstGeom>
        </p:spPr>
        <p:txBody>
          <a:bodyPr wrap="square">
            <a:spAutoFit/>
          </a:bodyPr>
          <a:lstStyle/>
          <a:p>
            <a:pPr algn="ctr"/>
            <a:r>
              <a:rPr lang="en-US" b="1" i="1" dirty="0">
                <a:solidFill>
                  <a:schemeClr val="accent3"/>
                </a:solidFill>
                <a:latin typeface="+mj-lt"/>
                <a:ea typeface="Calibri" charset="0"/>
                <a:cs typeface="Calibri" charset="0"/>
              </a:rPr>
              <a:t>“So what?” - </a:t>
            </a:r>
            <a:r>
              <a:rPr lang="en-US" dirty="0">
                <a:solidFill>
                  <a:srgbClr val="6D8D3B"/>
                </a:solidFill>
                <a:latin typeface="+mj-lt"/>
              </a:rPr>
              <a:t>If you’re not ready on January 1, you can start anytime between January 1 and October 2</a:t>
            </a:r>
          </a:p>
        </p:txBody>
      </p:sp>
      <p:sp>
        <p:nvSpPr>
          <p:cNvPr id="12" name="Rectangle 11"/>
          <p:cNvSpPr/>
          <p:nvPr/>
        </p:nvSpPr>
        <p:spPr>
          <a:xfrm>
            <a:off x="3577149" y="4406617"/>
            <a:ext cx="2128880" cy="523220"/>
          </a:xfrm>
          <a:prstGeom prst="rect">
            <a:avLst/>
          </a:prstGeom>
        </p:spPr>
        <p:txBody>
          <a:bodyPr wrap="square">
            <a:spAutoFit/>
          </a:bodyPr>
          <a:lstStyle/>
          <a:p>
            <a:pPr algn="ctr"/>
            <a:r>
              <a:rPr lang="en-US" sz="1400" dirty="0">
                <a:solidFill>
                  <a:srgbClr val="003366"/>
                </a:solidFill>
                <a:latin typeface="+mj-lt"/>
              </a:rPr>
              <a:t>Need to send performance data by </a:t>
            </a:r>
            <a:r>
              <a:rPr lang="en-US" sz="1400" b="1" dirty="0">
                <a:solidFill>
                  <a:srgbClr val="003366"/>
                </a:solidFill>
                <a:latin typeface="+mj-lt"/>
              </a:rPr>
              <a:t>March 31, 2018</a:t>
            </a:r>
            <a:endParaRPr lang="en-US" sz="1400" dirty="0">
              <a:solidFill>
                <a:srgbClr val="003366"/>
              </a:solidFill>
              <a:latin typeface="+mj-lt"/>
            </a:endParaRPr>
          </a:p>
        </p:txBody>
      </p:sp>
      <p:sp>
        <p:nvSpPr>
          <p:cNvPr id="9" name="Slide Number Placeholder 13"/>
          <p:cNvSpPr>
            <a:spLocks noGrp="1"/>
          </p:cNvSpPr>
          <p:nvPr>
            <p:ph type="sldNum" sz="quarter" idx="12"/>
          </p:nvPr>
        </p:nvSpPr>
        <p:spPr>
          <a:xfrm>
            <a:off x="7941733" y="6356351"/>
            <a:ext cx="973667" cy="365125"/>
          </a:xfrm>
        </p:spPr>
        <p:txBody>
          <a:bodyPr/>
          <a:lstStyle/>
          <a:p>
            <a:r>
              <a:rPr lang="en-US" dirty="0"/>
              <a:t>10</a:t>
            </a:r>
          </a:p>
        </p:txBody>
      </p:sp>
    </p:spTree>
    <p:extLst>
      <p:ext uri="{BB962C8B-B14F-4D97-AF65-F5344CB8AC3E}">
        <p14:creationId xmlns:p14="http://schemas.microsoft.com/office/powerpoint/2010/main" val="40457202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descr="outline of rounded rectangle" title="outline of rounded rectangle"/>
          <p:cNvSpPr/>
          <p:nvPr/>
        </p:nvSpPr>
        <p:spPr>
          <a:xfrm>
            <a:off x="1671051" y="3369712"/>
            <a:ext cx="6818407" cy="1687320"/>
          </a:xfrm>
          <a:prstGeom prst="roundRect">
            <a:avLst>
              <a:gd name="adj" fmla="val 13687"/>
            </a:avLst>
          </a:prstGeom>
          <a:noFill/>
          <a:ln>
            <a:solidFill>
              <a:srgbClr val="249BC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a:t>MIPS: Full Participation for 2017</a:t>
            </a:r>
          </a:p>
        </p:txBody>
      </p:sp>
      <p:sp>
        <p:nvSpPr>
          <p:cNvPr id="3" name="Content Placeholder 2"/>
          <p:cNvSpPr>
            <a:spLocks noGrp="1"/>
          </p:cNvSpPr>
          <p:nvPr>
            <p:ph idx="1"/>
          </p:nvPr>
        </p:nvSpPr>
        <p:spPr>
          <a:xfrm>
            <a:off x="1550800" y="1394460"/>
            <a:ext cx="6729600" cy="2202180"/>
          </a:xfrm>
        </p:spPr>
        <p:txBody>
          <a:bodyPr/>
          <a:lstStyle/>
          <a:p>
            <a:r>
              <a:rPr lang="en-US" sz="2000" dirty="0"/>
              <a:t>Submit a full year of 2017 data to Medicare</a:t>
            </a:r>
          </a:p>
          <a:p>
            <a:r>
              <a:rPr lang="en-US" sz="2000" dirty="0"/>
              <a:t>May earn a positive payment adjustment </a:t>
            </a:r>
          </a:p>
          <a:p>
            <a:r>
              <a:rPr lang="en-US" sz="2000" dirty="0"/>
              <a:t>Best way to earn largest payment adjustment is to submit data on all MIPS performance categories</a:t>
            </a:r>
          </a:p>
        </p:txBody>
      </p:sp>
      <p:pic>
        <p:nvPicPr>
          <p:cNvPr id="10" name="Picture 9" descr="graphic" title="graphi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365" y="1223614"/>
            <a:ext cx="1023729" cy="1163054"/>
          </a:xfrm>
          <a:prstGeom prst="rect">
            <a:avLst/>
          </a:prstGeom>
        </p:spPr>
      </p:pic>
      <p:sp>
        <p:nvSpPr>
          <p:cNvPr id="12" name="Rectangle 11"/>
          <p:cNvSpPr/>
          <p:nvPr/>
        </p:nvSpPr>
        <p:spPr>
          <a:xfrm>
            <a:off x="1868484" y="3607345"/>
            <a:ext cx="6429616" cy="1231106"/>
          </a:xfrm>
          <a:prstGeom prst="rect">
            <a:avLst/>
          </a:prstGeom>
        </p:spPr>
        <p:txBody>
          <a:bodyPr wrap="square">
            <a:spAutoFit/>
          </a:bodyPr>
          <a:lstStyle/>
          <a:p>
            <a:r>
              <a:rPr lang="en-US" sz="2000" b="1" dirty="0">
                <a:solidFill>
                  <a:srgbClr val="6D8D3B"/>
                </a:solidFill>
                <a:latin typeface="+mj-lt"/>
                <a:cs typeface="Calibri Light"/>
              </a:rPr>
              <a:t>Key Takeaway: </a:t>
            </a:r>
          </a:p>
          <a:p>
            <a:r>
              <a:rPr lang="en-US" dirty="0">
                <a:solidFill>
                  <a:srgbClr val="003366"/>
                </a:solidFill>
                <a:latin typeface="+mj-lt"/>
                <a:cs typeface="Calibri Light"/>
              </a:rPr>
              <a:t>Positive adjustments are based on the performance data on the performance information submitted, not the </a:t>
            </a:r>
            <a:r>
              <a:rPr lang="en-US" b="1" dirty="0">
                <a:solidFill>
                  <a:srgbClr val="003366"/>
                </a:solidFill>
                <a:latin typeface="+mj-lt"/>
                <a:cs typeface="Calibri Light"/>
              </a:rPr>
              <a:t>amount</a:t>
            </a:r>
            <a:r>
              <a:rPr lang="en-US" dirty="0">
                <a:solidFill>
                  <a:srgbClr val="003366"/>
                </a:solidFill>
                <a:latin typeface="+mj-lt"/>
                <a:cs typeface="Calibri Light"/>
              </a:rPr>
              <a:t> of information or </a:t>
            </a:r>
            <a:r>
              <a:rPr lang="en-US" b="1" dirty="0">
                <a:solidFill>
                  <a:srgbClr val="003366"/>
                </a:solidFill>
                <a:latin typeface="+mj-lt"/>
                <a:cs typeface="Calibri"/>
              </a:rPr>
              <a:t>length of time submitted</a:t>
            </a:r>
            <a:r>
              <a:rPr lang="en-US" b="1" dirty="0">
                <a:solidFill>
                  <a:srgbClr val="003366"/>
                </a:solidFill>
                <a:latin typeface="+mj-lt"/>
                <a:cs typeface="Calibri Light"/>
              </a:rPr>
              <a:t>. </a:t>
            </a:r>
            <a:endParaRPr lang="en-US" dirty="0">
              <a:solidFill>
                <a:srgbClr val="003366"/>
              </a:solidFill>
              <a:latin typeface="+mj-lt"/>
              <a:cs typeface="Calibri Light"/>
            </a:endParaRPr>
          </a:p>
        </p:txBody>
      </p:sp>
      <p:sp>
        <p:nvSpPr>
          <p:cNvPr id="7" name="Slide Number Placeholder 13"/>
          <p:cNvSpPr>
            <a:spLocks noGrp="1"/>
          </p:cNvSpPr>
          <p:nvPr>
            <p:ph type="sldNum" sz="quarter" idx="12"/>
          </p:nvPr>
        </p:nvSpPr>
        <p:spPr>
          <a:xfrm>
            <a:off x="7941733" y="6356351"/>
            <a:ext cx="973667" cy="365125"/>
          </a:xfrm>
        </p:spPr>
        <p:txBody>
          <a:bodyPr/>
          <a:lstStyle/>
          <a:p>
            <a:r>
              <a:rPr lang="en-US" dirty="0"/>
              <a:t>11</a:t>
            </a:r>
          </a:p>
        </p:txBody>
      </p:sp>
    </p:spTree>
    <p:extLst>
      <p:ext uri="{BB962C8B-B14F-4D97-AF65-F5344CB8AC3E}">
        <p14:creationId xmlns:p14="http://schemas.microsoft.com/office/powerpoint/2010/main" val="19679079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descr="lines" title="lines"/>
          <p:cNvGrpSpPr/>
          <p:nvPr/>
        </p:nvGrpSpPr>
        <p:grpSpPr>
          <a:xfrm>
            <a:off x="2288810" y="1534554"/>
            <a:ext cx="4598822" cy="1030846"/>
            <a:chOff x="2288810" y="1534554"/>
            <a:chExt cx="4598822" cy="1030846"/>
          </a:xfrm>
        </p:grpSpPr>
        <p:cxnSp>
          <p:nvCxnSpPr>
            <p:cNvPr id="24" name="Straight Connector 23"/>
            <p:cNvCxnSpPr/>
            <p:nvPr/>
          </p:nvCxnSpPr>
          <p:spPr>
            <a:xfrm flipV="1">
              <a:off x="2288810" y="2049977"/>
              <a:ext cx="0" cy="51542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6887632" y="2049977"/>
              <a:ext cx="0" cy="51542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288810" y="2049977"/>
              <a:ext cx="4598822"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V="1">
              <a:off x="4588221" y="1534554"/>
              <a:ext cx="0" cy="51542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en-US" dirty="0"/>
              <a:t>Individual vs. Group Reporting </a:t>
            </a:r>
          </a:p>
        </p:txBody>
      </p:sp>
      <p:sp>
        <p:nvSpPr>
          <p:cNvPr id="4" name="Slide Number Placeholder 3"/>
          <p:cNvSpPr>
            <a:spLocks noGrp="1"/>
          </p:cNvSpPr>
          <p:nvPr>
            <p:ph type="sldNum" sz="quarter" idx="12"/>
          </p:nvPr>
        </p:nvSpPr>
        <p:spPr/>
        <p:txBody>
          <a:bodyPr/>
          <a:lstStyle/>
          <a:p>
            <a:fld id="{7ED242ED-636D-4135-BC49-1FABD804422C}" type="slidenum">
              <a:rPr lang="en-US" smtClean="0"/>
              <a:pPr/>
              <a:t>14</a:t>
            </a:fld>
            <a:endParaRPr lang="en-US" dirty="0"/>
          </a:p>
        </p:txBody>
      </p:sp>
      <p:sp>
        <p:nvSpPr>
          <p:cNvPr id="3" name="Rectangle 2"/>
          <p:cNvSpPr/>
          <p:nvPr/>
        </p:nvSpPr>
        <p:spPr>
          <a:xfrm>
            <a:off x="1908164" y="5821903"/>
            <a:ext cx="5271569" cy="1015663"/>
          </a:xfrm>
          <a:prstGeom prst="rect">
            <a:avLst/>
          </a:prstGeom>
        </p:spPr>
        <p:txBody>
          <a:bodyPr wrap="square">
            <a:spAutoFit/>
          </a:bodyPr>
          <a:lstStyle/>
          <a:p>
            <a:pPr lvl="1"/>
            <a:endParaRPr lang="en-US" sz="2400" dirty="0">
              <a:latin typeface="+mj-lt"/>
            </a:endParaRPr>
          </a:p>
          <a:p>
            <a:pPr marL="182880" indent="-457200"/>
            <a:r>
              <a:rPr lang="en-US" dirty="0">
                <a:latin typeface="+mj-lt"/>
              </a:rPr>
              <a:t>* If clinicians participate as a group, they are assessed as group across all 4 MIPS performance categories</a:t>
            </a:r>
          </a:p>
        </p:txBody>
      </p:sp>
      <p:sp>
        <p:nvSpPr>
          <p:cNvPr id="14" name="Rectangle 13"/>
          <p:cNvSpPr/>
          <p:nvPr/>
        </p:nvSpPr>
        <p:spPr>
          <a:xfrm>
            <a:off x="530555" y="2325295"/>
            <a:ext cx="3516511" cy="655517"/>
          </a:xfrm>
          <a:prstGeom prst="rect">
            <a:avLst/>
          </a:prstGeom>
          <a:solidFill>
            <a:schemeClr val="bg1"/>
          </a:solidFill>
          <a:ln w="15875">
            <a:solidFill>
              <a:schemeClr val="accent3"/>
            </a:solidFill>
          </a:ln>
        </p:spPr>
        <p:style>
          <a:lnRef idx="0">
            <a:scrgbClr r="0" g="0" b="0"/>
          </a:lnRef>
          <a:fillRef idx="0">
            <a:scrgbClr r="0" g="0" b="0"/>
          </a:fillRef>
          <a:effectRef idx="0">
            <a:scrgbClr r="0" g="0" b="0"/>
          </a:effectRef>
          <a:fontRef idx="minor">
            <a:schemeClr val="lt1"/>
          </a:fontRef>
        </p:style>
        <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a:solidFill>
                  <a:schemeClr val="tx2"/>
                </a:solidFill>
                <a:latin typeface="+mj-lt"/>
              </a:rPr>
              <a:t>Individual</a:t>
            </a:r>
          </a:p>
        </p:txBody>
      </p:sp>
      <p:sp>
        <p:nvSpPr>
          <p:cNvPr id="12" name="Rectangle 11"/>
          <p:cNvSpPr/>
          <p:nvPr/>
        </p:nvSpPr>
        <p:spPr>
          <a:xfrm>
            <a:off x="5122333" y="2325295"/>
            <a:ext cx="3530599" cy="655517"/>
          </a:xfrm>
          <a:prstGeom prst="rect">
            <a:avLst/>
          </a:prstGeom>
          <a:solidFill>
            <a:schemeClr val="bg1"/>
          </a:solidFill>
          <a:ln w="15875">
            <a:solidFill>
              <a:schemeClr val="accent3"/>
            </a:solidFill>
          </a:ln>
        </p:spPr>
        <p:style>
          <a:lnRef idx="0">
            <a:scrgbClr r="0" g="0" b="0"/>
          </a:lnRef>
          <a:fillRef idx="0">
            <a:scrgbClr r="0" g="0" b="0"/>
          </a:fillRef>
          <a:effectRef idx="0">
            <a:scrgbClr r="0" g="0" b="0"/>
          </a:effectRef>
          <a:fontRef idx="minor">
            <a:schemeClr val="lt1"/>
          </a:fontRef>
        </p:style>
        <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a:solidFill>
                  <a:schemeClr val="tx2"/>
                </a:solidFill>
                <a:latin typeface="+mj-lt"/>
              </a:rPr>
              <a:t>Group</a:t>
            </a:r>
          </a:p>
        </p:txBody>
      </p:sp>
      <p:sp>
        <p:nvSpPr>
          <p:cNvPr id="19" name="Rectangle 18"/>
          <p:cNvSpPr/>
          <p:nvPr/>
        </p:nvSpPr>
        <p:spPr>
          <a:xfrm>
            <a:off x="3123306" y="1394460"/>
            <a:ext cx="2897388" cy="452225"/>
          </a:xfrm>
          <a:prstGeom prst="rect">
            <a:avLst/>
          </a:prstGeom>
          <a:solidFill>
            <a:schemeClr val="bg1"/>
          </a:solidFill>
        </p:spPr>
        <p:style>
          <a:lnRef idx="0">
            <a:scrgbClr r="0" g="0" b="0"/>
          </a:lnRef>
          <a:fillRef idx="0">
            <a:scrgbClr r="0" g="0" b="0"/>
          </a:fillRef>
          <a:effectRef idx="0">
            <a:scrgbClr r="0" g="0" b="0"/>
          </a:effectRef>
          <a:fontRef idx="minor">
            <a:schemeClr val="lt1"/>
          </a:fontRef>
        </p:style>
        <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a:solidFill>
                  <a:schemeClr val="tx2"/>
                </a:solidFill>
                <a:latin typeface="+mj-lt"/>
                <a:ea typeface="Cambria" charset="0"/>
                <a:cs typeface="Cambria" charset="0"/>
              </a:rPr>
              <a:t>OPTIONS</a:t>
            </a:r>
          </a:p>
        </p:txBody>
      </p:sp>
      <p:sp>
        <p:nvSpPr>
          <p:cNvPr id="21" name="Rectangle 20"/>
          <p:cNvSpPr/>
          <p:nvPr/>
        </p:nvSpPr>
        <p:spPr>
          <a:xfrm>
            <a:off x="5361092" y="3141796"/>
            <a:ext cx="3291840" cy="2308324"/>
          </a:xfrm>
          <a:prstGeom prst="rect">
            <a:avLst/>
          </a:prstGeom>
        </p:spPr>
        <p:txBody>
          <a:bodyPr wrap="square">
            <a:spAutoFit/>
          </a:bodyPr>
          <a:lstStyle/>
          <a:p>
            <a:pPr marL="346075" indent="-346075">
              <a:buFont typeface="+mj-lt"/>
              <a:buAutoNum type="arabicPeriod" startAt="2"/>
            </a:pPr>
            <a:r>
              <a:rPr lang="en-US" sz="2400" b="1" dirty="0">
                <a:latin typeface="+mj-lt"/>
              </a:rPr>
              <a:t>As a Group</a:t>
            </a:r>
            <a:endParaRPr lang="en-US" sz="2400" dirty="0">
              <a:latin typeface="+mj-lt"/>
            </a:endParaRPr>
          </a:p>
          <a:p>
            <a:pPr marL="914400" lvl="1" indent="-457200">
              <a:buFont typeface="+mj-lt"/>
              <a:buAutoNum type="alphaLcParenR"/>
            </a:pPr>
            <a:r>
              <a:rPr lang="en-US" sz="2000" dirty="0">
                <a:latin typeface="+mj-lt"/>
              </a:rPr>
              <a:t>2 or more clinicians (NPIs) who have reassigned their billing rights to a single TIN*</a:t>
            </a:r>
          </a:p>
          <a:p>
            <a:pPr marL="800100" lvl="1" indent="-342900">
              <a:buAutoNum type="alphaLcParenR"/>
            </a:pPr>
            <a:r>
              <a:rPr lang="en-US" sz="2000" dirty="0">
                <a:latin typeface="+mj-lt"/>
              </a:rPr>
              <a:t>As an APM Entity</a:t>
            </a:r>
            <a:endParaRPr lang="en-US" sz="1600" dirty="0">
              <a:latin typeface="+mj-lt"/>
            </a:endParaRPr>
          </a:p>
        </p:txBody>
      </p:sp>
      <p:sp>
        <p:nvSpPr>
          <p:cNvPr id="22" name="Rectangle 21"/>
          <p:cNvSpPr/>
          <p:nvPr/>
        </p:nvSpPr>
        <p:spPr>
          <a:xfrm>
            <a:off x="841363" y="3141796"/>
            <a:ext cx="3205703" cy="1384995"/>
          </a:xfrm>
          <a:prstGeom prst="rect">
            <a:avLst/>
          </a:prstGeom>
        </p:spPr>
        <p:txBody>
          <a:bodyPr wrap="square">
            <a:spAutoFit/>
          </a:bodyPr>
          <a:lstStyle/>
          <a:p>
            <a:pPr marL="342900" indent="-342900">
              <a:buAutoNum type="arabicPeriod"/>
            </a:pPr>
            <a:r>
              <a:rPr lang="en-US" sz="2400" b="1" dirty="0">
                <a:latin typeface="+mj-lt"/>
              </a:rPr>
              <a:t>Individual</a:t>
            </a:r>
            <a:r>
              <a:rPr lang="en-US" sz="2400" dirty="0">
                <a:latin typeface="+mj-lt"/>
              </a:rPr>
              <a:t>—</a:t>
            </a:r>
            <a:r>
              <a:rPr lang="en-US" sz="2000" dirty="0">
                <a:latin typeface="+mj-lt"/>
              </a:rPr>
              <a:t>under an NPI number and TIN where they reassign benefits</a:t>
            </a:r>
            <a:endParaRPr lang="en-US" dirty="0">
              <a:latin typeface="+mj-lt"/>
            </a:endParaRPr>
          </a:p>
        </p:txBody>
      </p:sp>
      <p:pic>
        <p:nvPicPr>
          <p:cNvPr id="15" name="Picture 14" descr="graphic of people" title="graphic of people"/>
          <p:cNvPicPr>
            <a:picLocks noChangeAspect="1"/>
          </p:cNvPicPr>
          <p:nvPr/>
        </p:nvPicPr>
        <p:blipFill>
          <a:blip r:embed="rId3"/>
          <a:stretch>
            <a:fillRect/>
          </a:stretch>
        </p:blipFill>
        <p:spPr>
          <a:xfrm>
            <a:off x="5561590" y="2397937"/>
            <a:ext cx="547110" cy="533766"/>
          </a:xfrm>
          <a:prstGeom prst="rect">
            <a:avLst/>
          </a:prstGeom>
        </p:spPr>
      </p:pic>
      <p:pic>
        <p:nvPicPr>
          <p:cNvPr id="16" name="Picture 15" descr="graphic of woman" title="graphic of woma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5290" y="2387583"/>
            <a:ext cx="547110" cy="529073"/>
          </a:xfrm>
          <a:prstGeom prst="rect">
            <a:avLst/>
          </a:prstGeom>
        </p:spPr>
      </p:pic>
    </p:spTree>
    <p:extLst>
      <p:ext uri="{BB962C8B-B14F-4D97-AF65-F5344CB8AC3E}">
        <p14:creationId xmlns:p14="http://schemas.microsoft.com/office/powerpoint/2010/main" val="39561267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 your Data to CMS</a:t>
            </a:r>
          </a:p>
        </p:txBody>
      </p:sp>
      <p:sp>
        <p:nvSpPr>
          <p:cNvPr id="4" name="Slide Number Placeholder 3"/>
          <p:cNvSpPr>
            <a:spLocks noGrp="1"/>
          </p:cNvSpPr>
          <p:nvPr>
            <p:ph type="sldNum" sz="quarter" idx="12"/>
          </p:nvPr>
        </p:nvSpPr>
        <p:spPr/>
        <p:txBody>
          <a:bodyPr/>
          <a:lstStyle/>
          <a:p>
            <a:fld id="{7ED242ED-636D-4135-BC49-1FABD804422C}" type="slidenum">
              <a:rPr lang="en-US" smtClean="0"/>
              <a:pPr/>
              <a:t>15</a:t>
            </a:fld>
            <a:endParaRPr lang="en-US" dirty="0"/>
          </a:p>
        </p:txBody>
      </p:sp>
      <p:graphicFrame>
        <p:nvGraphicFramePr>
          <p:cNvPr id="6" name="Table 5" descr="Quality, Advancing Care Information, and Improvement Activities" title="Get your data to CMS: Individual and Group"/>
          <p:cNvGraphicFramePr>
            <a:graphicFrameLocks noGrp="1"/>
          </p:cNvGraphicFramePr>
          <p:nvPr>
            <p:extLst>
              <p:ext uri="{D42A27DB-BD31-4B8C-83A1-F6EECF244321}">
                <p14:modId xmlns:p14="http://schemas.microsoft.com/office/powerpoint/2010/main" val="3722443034"/>
              </p:ext>
            </p:extLst>
          </p:nvPr>
        </p:nvGraphicFramePr>
        <p:xfrm>
          <a:off x="2078328" y="1834300"/>
          <a:ext cx="6477559" cy="4663440"/>
        </p:xfrm>
        <a:graphic>
          <a:graphicData uri="http://schemas.openxmlformats.org/drawingml/2006/table">
            <a:tbl>
              <a:tblPr firstRow="1" firstCol="1" bandRow="1">
                <a:tableStyleId>{5C22544A-7EE6-4342-B048-85BDC9FD1C3A}</a:tableStyleId>
              </a:tblPr>
              <a:tblGrid>
                <a:gridCol w="3123782">
                  <a:extLst>
                    <a:ext uri="{9D8B030D-6E8A-4147-A177-3AD203B41FA5}">
                      <a16:colId xmlns:a16="http://schemas.microsoft.com/office/drawing/2014/main" val="20000"/>
                    </a:ext>
                  </a:extLst>
                </a:gridCol>
                <a:gridCol w="3353777">
                  <a:extLst>
                    <a:ext uri="{9D8B030D-6E8A-4147-A177-3AD203B41FA5}">
                      <a16:colId xmlns:a16="http://schemas.microsoft.com/office/drawing/2014/main" val="20001"/>
                    </a:ext>
                  </a:extLst>
                </a:gridCol>
              </a:tblGrid>
              <a:tr h="1733176">
                <a:tc>
                  <a:txBody>
                    <a:bodyPr/>
                    <a:lstStyle/>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QCDR </a:t>
                      </a:r>
                      <a:r>
                        <a:rPr lang="en-US" sz="1400" b="0" i="1" dirty="0">
                          <a:solidFill>
                            <a:srgbClr val="17375E"/>
                          </a:solidFill>
                          <a:effectLst/>
                          <a:latin typeface="+mj-lt"/>
                          <a:cs typeface="Calibri"/>
                        </a:rPr>
                        <a:t>(Qualified Clinical Data Registry)</a:t>
                      </a:r>
                    </a:p>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Qualified Registry</a:t>
                      </a:r>
                    </a:p>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EHR </a:t>
                      </a: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400" b="0" dirty="0">
                          <a:solidFill>
                            <a:srgbClr val="17375E"/>
                          </a:solidFill>
                          <a:effectLst/>
                          <a:latin typeface="+mj-lt"/>
                          <a:cs typeface="Calibri"/>
                        </a:rPr>
                        <a:t>Claims</a:t>
                      </a:r>
                    </a:p>
                  </a:txBody>
                  <a:tcPr marL="68580" marR="68580" marT="91440" marB="182880">
                    <a:lnR w="12700" cap="flat" cmpd="sng" algn="ctr">
                      <a:solidFill>
                        <a:srgbClr val="28C2E6"/>
                      </a:solidFill>
                      <a:prstDash val="solid"/>
                      <a:round/>
                      <a:headEnd type="none" w="med" len="med"/>
                      <a:tailEnd type="none" w="med" len="med"/>
                    </a:lnR>
                    <a:lnT w="12700" cap="flat" cmpd="sng" algn="ctr">
                      <a:solidFill>
                        <a:srgbClr val="28C2E6"/>
                      </a:solidFill>
                      <a:prstDash val="solid"/>
                      <a:round/>
                      <a:headEnd type="none" w="med" len="med"/>
                      <a:tailEnd type="none" w="med" len="med"/>
                    </a:lnT>
                    <a:lnB w="12700" cap="flat" cmpd="sng" algn="ctr">
                      <a:solidFill>
                        <a:srgbClr val="28C2E6"/>
                      </a:solidFill>
                      <a:prstDash val="solid"/>
                      <a:round/>
                      <a:headEnd type="none" w="med" len="med"/>
                      <a:tailEnd type="none" w="med" len="med"/>
                    </a:lnB>
                    <a:solidFill>
                      <a:schemeClr val="bg1">
                        <a:lumMod val="95000"/>
                      </a:schemeClr>
                    </a:solidFill>
                  </a:tcPr>
                </a:tc>
                <a:tc>
                  <a:txBody>
                    <a:bodyPr/>
                    <a:lstStyle/>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QCDR </a:t>
                      </a:r>
                      <a:r>
                        <a:rPr lang="en-US" sz="1400" b="0" i="1" dirty="0">
                          <a:solidFill>
                            <a:srgbClr val="17375E"/>
                          </a:solidFill>
                          <a:effectLst/>
                          <a:latin typeface="+mj-lt"/>
                          <a:cs typeface="Calibri"/>
                        </a:rPr>
                        <a:t>(Qualified Clinical Data Registry)</a:t>
                      </a:r>
                    </a:p>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Qualified Registry</a:t>
                      </a:r>
                    </a:p>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EHR </a:t>
                      </a:r>
                    </a:p>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Administrative Claims</a:t>
                      </a:r>
                    </a:p>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CMS Web Interface </a:t>
                      </a:r>
                      <a:br>
                        <a:rPr lang="en-US" sz="1400" b="0" dirty="0">
                          <a:solidFill>
                            <a:srgbClr val="17375E"/>
                          </a:solidFill>
                          <a:effectLst/>
                          <a:latin typeface="+mj-lt"/>
                          <a:cs typeface="Calibri"/>
                        </a:rPr>
                      </a:br>
                      <a:r>
                        <a:rPr lang="en-US" sz="1400" b="0" dirty="0">
                          <a:solidFill>
                            <a:srgbClr val="17375E"/>
                          </a:solidFill>
                          <a:effectLst/>
                          <a:latin typeface="+mj-lt"/>
                          <a:cs typeface="Calibri"/>
                        </a:rPr>
                        <a:t>(groups of 25 or more)</a:t>
                      </a:r>
                    </a:p>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CAHPS for MIPS Survey</a:t>
                      </a:r>
                    </a:p>
                  </a:txBody>
                  <a:tcPr marL="68580" marR="68580" marT="91440" marB="182880">
                    <a:lnL w="12700" cap="flat" cmpd="sng" algn="ctr">
                      <a:solidFill>
                        <a:srgbClr val="28C2E6"/>
                      </a:solidFill>
                      <a:prstDash val="solid"/>
                      <a:round/>
                      <a:headEnd type="none" w="med" len="med"/>
                      <a:tailEnd type="none" w="med" len="med"/>
                    </a:lnL>
                    <a:lnT w="12700" cap="flat" cmpd="sng" algn="ctr">
                      <a:solidFill>
                        <a:srgbClr val="28C2E6"/>
                      </a:solidFill>
                      <a:prstDash val="solid"/>
                      <a:round/>
                      <a:headEnd type="none" w="med" len="med"/>
                      <a:tailEnd type="none" w="med" len="med"/>
                    </a:lnT>
                    <a:lnB w="12700" cap="flat" cmpd="sng" algn="ctr">
                      <a:solidFill>
                        <a:srgbClr val="28C2E6"/>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0"/>
                  </a:ext>
                </a:extLst>
              </a:tr>
              <a:tr h="1524000">
                <a:tc>
                  <a:txBody>
                    <a:bodyPr/>
                    <a:lstStyle/>
                    <a:p>
                      <a:pPr marL="285750" marR="0" indent="-285750">
                        <a:spcBef>
                          <a:spcPts val="0"/>
                        </a:spcBef>
                        <a:spcAft>
                          <a:spcPts val="0"/>
                        </a:spcAft>
                        <a:buFont typeface="Wingdings" panose="05000000000000000000" pitchFamily="2" charset="2"/>
                        <a:buChar char="ü"/>
                      </a:pPr>
                      <a:r>
                        <a:rPr lang="en-US" sz="1400" b="0" baseline="0" dirty="0">
                          <a:solidFill>
                            <a:srgbClr val="17375E"/>
                          </a:solidFill>
                          <a:effectLst/>
                          <a:latin typeface="+mj-lt"/>
                          <a:cs typeface="Calibri"/>
                        </a:rPr>
                        <a:t>Attestation</a:t>
                      </a:r>
                      <a:endParaRPr lang="en-US" sz="1400" b="0" dirty="0">
                        <a:solidFill>
                          <a:srgbClr val="17375E"/>
                        </a:solidFill>
                        <a:effectLst/>
                        <a:latin typeface="+mj-lt"/>
                        <a:cs typeface="Calibri"/>
                      </a:endParaRPr>
                    </a:p>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QCDR</a:t>
                      </a:r>
                    </a:p>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Qualified Registry</a:t>
                      </a:r>
                    </a:p>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EHR Vendor</a:t>
                      </a:r>
                      <a:endParaRPr lang="en-US" sz="1400" b="0" i="0" dirty="0">
                        <a:solidFill>
                          <a:srgbClr val="17375E"/>
                        </a:solidFill>
                        <a:effectLst/>
                        <a:latin typeface="+mj-lt"/>
                        <a:ea typeface="Segoe UI Normal" charset="0"/>
                        <a:cs typeface="Calibri"/>
                      </a:endParaRPr>
                    </a:p>
                    <a:p>
                      <a:pPr marL="0" marR="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endParaRPr lang="en-US" sz="1400" b="0" dirty="0">
                        <a:solidFill>
                          <a:srgbClr val="17375E"/>
                        </a:solidFill>
                        <a:effectLst/>
                        <a:latin typeface="+mj-lt"/>
                        <a:cs typeface="Calibri"/>
                      </a:endParaRPr>
                    </a:p>
                  </a:txBody>
                  <a:tcPr marL="68580" marR="68580" marT="91440" marB="182880">
                    <a:lnR w="12700" cap="flat" cmpd="sng" algn="ctr">
                      <a:solidFill>
                        <a:srgbClr val="28C2E6"/>
                      </a:solidFill>
                      <a:prstDash val="solid"/>
                      <a:round/>
                      <a:headEnd type="none" w="med" len="med"/>
                      <a:tailEnd type="none" w="med" len="med"/>
                    </a:lnR>
                    <a:lnT w="12700" cap="flat" cmpd="sng" algn="ctr">
                      <a:solidFill>
                        <a:srgbClr val="28C2E6"/>
                      </a:solidFill>
                      <a:prstDash val="solid"/>
                      <a:round/>
                      <a:headEnd type="none" w="med" len="med"/>
                      <a:tailEnd type="none" w="med" len="med"/>
                    </a:lnT>
                    <a:lnB w="12700" cap="flat" cmpd="sng" algn="ctr">
                      <a:solidFill>
                        <a:srgbClr val="28C2E6"/>
                      </a:solidFill>
                      <a:prstDash val="solid"/>
                      <a:round/>
                      <a:headEnd type="none" w="med" len="med"/>
                      <a:tailEnd type="none" w="med" len="med"/>
                    </a:lnB>
                    <a:solidFill>
                      <a:srgbClr val="3862A7">
                        <a:alpha val="20000"/>
                      </a:srgbClr>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400" b="0" baseline="0" dirty="0">
                          <a:solidFill>
                            <a:srgbClr val="17375E"/>
                          </a:solidFill>
                          <a:effectLst/>
                          <a:latin typeface="+mj-lt"/>
                          <a:cs typeface="Calibri"/>
                        </a:rPr>
                        <a:t>Attestation</a:t>
                      </a:r>
                      <a:endParaRPr lang="en-US" sz="1400" b="0" dirty="0">
                        <a:solidFill>
                          <a:srgbClr val="17375E"/>
                        </a:solidFill>
                        <a:effectLst/>
                        <a:latin typeface="+mj-lt"/>
                        <a:cs typeface="Calibri"/>
                      </a:endParaRPr>
                    </a:p>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QCDR</a:t>
                      </a:r>
                    </a:p>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Qualified Registry</a:t>
                      </a:r>
                    </a:p>
                    <a:p>
                      <a:pPr marL="285750" marR="0" indent="-285750">
                        <a:spcBef>
                          <a:spcPts val="0"/>
                        </a:spcBef>
                        <a:spcAft>
                          <a:spcPts val="0"/>
                        </a:spcAft>
                        <a:buFont typeface="Wingdings" panose="05000000000000000000" pitchFamily="2" charset="2"/>
                        <a:buChar char="ü"/>
                      </a:pPr>
                      <a:r>
                        <a:rPr lang="en-US" sz="1400" b="0" dirty="0">
                          <a:solidFill>
                            <a:srgbClr val="17375E"/>
                          </a:solidFill>
                          <a:effectLst/>
                          <a:latin typeface="+mj-lt"/>
                          <a:cs typeface="Calibri"/>
                        </a:rPr>
                        <a:t>EHR Vendor</a:t>
                      </a:r>
                      <a:endParaRPr lang="en-US" sz="1400" b="0" baseline="0" dirty="0">
                        <a:solidFill>
                          <a:srgbClr val="17375E"/>
                        </a:solidFill>
                        <a:effectLst/>
                        <a:latin typeface="+mj-lt"/>
                        <a:cs typeface="Calibri"/>
                      </a:endParaRPr>
                    </a:p>
                    <a:p>
                      <a:pPr marL="285750" marR="0" indent="-285750">
                        <a:spcBef>
                          <a:spcPts val="0"/>
                        </a:spcBef>
                        <a:spcAft>
                          <a:spcPts val="0"/>
                        </a:spcAft>
                        <a:buFont typeface="Wingdings" panose="05000000000000000000" pitchFamily="2" charset="2"/>
                        <a:buChar char="ü"/>
                      </a:pPr>
                      <a:r>
                        <a:rPr lang="en-US" sz="1400" b="0" kern="1200" dirty="0">
                          <a:solidFill>
                            <a:srgbClr val="17375E"/>
                          </a:solidFill>
                          <a:effectLst/>
                          <a:latin typeface="+mj-lt"/>
                          <a:ea typeface="+mn-ea"/>
                          <a:cs typeface="Calibri"/>
                        </a:rPr>
                        <a:t>CMS Web Interface </a:t>
                      </a:r>
                      <a:br>
                        <a:rPr lang="en-US" sz="1400" b="0" kern="1200" dirty="0">
                          <a:solidFill>
                            <a:srgbClr val="17375E"/>
                          </a:solidFill>
                          <a:effectLst/>
                          <a:latin typeface="+mj-lt"/>
                          <a:ea typeface="+mn-ea"/>
                          <a:cs typeface="Calibri"/>
                        </a:rPr>
                      </a:br>
                      <a:r>
                        <a:rPr lang="en-US" sz="1400" b="0" kern="1200" dirty="0">
                          <a:solidFill>
                            <a:srgbClr val="17375E"/>
                          </a:solidFill>
                          <a:effectLst/>
                          <a:latin typeface="+mj-lt"/>
                          <a:ea typeface="+mn-ea"/>
                          <a:cs typeface="Calibri"/>
                        </a:rPr>
                        <a:t>(groups of 25 or more)</a:t>
                      </a:r>
                      <a:endParaRPr lang="en-US" sz="1400" b="0" i="0" dirty="0">
                        <a:solidFill>
                          <a:srgbClr val="17375E"/>
                        </a:solidFill>
                        <a:effectLst/>
                        <a:latin typeface="+mj-lt"/>
                        <a:ea typeface="Segoe UI Normal" charset="0"/>
                        <a:cs typeface="Calibri"/>
                      </a:endParaRPr>
                    </a:p>
                  </a:txBody>
                  <a:tcPr marL="68580" marR="68580" marT="91440" marB="182880">
                    <a:lnL w="12700" cap="flat" cmpd="sng" algn="ctr">
                      <a:solidFill>
                        <a:srgbClr val="28C2E6"/>
                      </a:solidFill>
                      <a:prstDash val="solid"/>
                      <a:round/>
                      <a:headEnd type="none" w="med" len="med"/>
                      <a:tailEnd type="none" w="med" len="med"/>
                    </a:lnL>
                    <a:lnT w="12700" cap="flat" cmpd="sng" algn="ctr">
                      <a:solidFill>
                        <a:srgbClr val="28C2E6"/>
                      </a:solidFill>
                      <a:prstDash val="solid"/>
                      <a:round/>
                      <a:headEnd type="none" w="med" len="med"/>
                      <a:tailEnd type="none" w="med" len="med"/>
                    </a:lnT>
                    <a:lnB w="12700" cap="flat" cmpd="sng" algn="ctr">
                      <a:solidFill>
                        <a:srgbClr val="28C2E6"/>
                      </a:solidFill>
                      <a:prstDash val="solid"/>
                      <a:round/>
                      <a:headEnd type="none" w="med" len="med"/>
                      <a:tailEnd type="none" w="med" len="med"/>
                    </a:lnB>
                    <a:solidFill>
                      <a:srgbClr val="3862A7">
                        <a:alpha val="20000"/>
                      </a:srgbClr>
                    </a:solidFill>
                  </a:tcPr>
                </a:tc>
                <a:extLst>
                  <a:ext uri="{0D108BD9-81ED-4DB2-BD59-A6C34878D82A}">
                    <a16:rowId xmlns:a16="http://schemas.microsoft.com/office/drawing/2014/main" val="10001"/>
                  </a:ext>
                </a:extLst>
              </a:tr>
              <a:tr h="1314824">
                <a:tc>
                  <a:txBody>
                    <a:bodyPr/>
                    <a:lstStyle/>
                    <a:p>
                      <a:pPr marL="285750" marR="0" indent="-285750">
                        <a:spcBef>
                          <a:spcPts val="0"/>
                        </a:spcBef>
                        <a:spcAft>
                          <a:spcPts val="0"/>
                        </a:spcAft>
                        <a:buFont typeface="Wingdings" panose="05000000000000000000" pitchFamily="2" charset="2"/>
                        <a:buChar char="ü"/>
                      </a:pPr>
                      <a:r>
                        <a:rPr lang="en-US" sz="1400" b="0" u="none" baseline="0" dirty="0">
                          <a:solidFill>
                            <a:schemeClr val="bg1"/>
                          </a:solidFill>
                          <a:effectLst/>
                          <a:latin typeface="+mj-lt"/>
                          <a:cs typeface="Calibri"/>
                        </a:rPr>
                        <a:t>Attestation</a:t>
                      </a:r>
                    </a:p>
                    <a:p>
                      <a:pPr marL="285750" marR="0" indent="-285750">
                        <a:spcBef>
                          <a:spcPts val="0"/>
                        </a:spcBef>
                        <a:spcAft>
                          <a:spcPts val="0"/>
                        </a:spcAft>
                        <a:buFont typeface="Wingdings" panose="05000000000000000000" pitchFamily="2" charset="2"/>
                        <a:buChar char="ü"/>
                      </a:pPr>
                      <a:r>
                        <a:rPr lang="en-US" sz="1400" b="0" dirty="0">
                          <a:solidFill>
                            <a:schemeClr val="bg1"/>
                          </a:solidFill>
                          <a:effectLst/>
                          <a:latin typeface="+mj-lt"/>
                          <a:cs typeface="Calibri"/>
                        </a:rPr>
                        <a:t>QCDR</a:t>
                      </a:r>
                    </a:p>
                    <a:p>
                      <a:pPr marL="285750" marR="0" indent="-285750">
                        <a:spcBef>
                          <a:spcPts val="0"/>
                        </a:spcBef>
                        <a:spcAft>
                          <a:spcPts val="0"/>
                        </a:spcAft>
                        <a:buFont typeface="Wingdings" panose="05000000000000000000" pitchFamily="2" charset="2"/>
                        <a:buChar char="ü"/>
                      </a:pPr>
                      <a:r>
                        <a:rPr lang="en-US" sz="1400" b="0" dirty="0">
                          <a:solidFill>
                            <a:schemeClr val="bg1"/>
                          </a:solidFill>
                          <a:effectLst/>
                          <a:latin typeface="+mj-lt"/>
                          <a:cs typeface="Calibri"/>
                        </a:rPr>
                        <a:t>Qualified Registry</a:t>
                      </a:r>
                    </a:p>
                    <a:p>
                      <a:pPr marL="285750" marR="0" indent="-285750">
                        <a:spcBef>
                          <a:spcPts val="0"/>
                        </a:spcBef>
                        <a:spcAft>
                          <a:spcPts val="0"/>
                        </a:spcAft>
                        <a:buFont typeface="Wingdings" panose="05000000000000000000" pitchFamily="2" charset="2"/>
                        <a:buChar char="ü"/>
                      </a:pPr>
                      <a:r>
                        <a:rPr lang="en-US" sz="1400" b="0" dirty="0">
                          <a:solidFill>
                            <a:schemeClr val="bg1"/>
                          </a:solidFill>
                          <a:effectLst/>
                          <a:latin typeface="+mj-lt"/>
                          <a:cs typeface="Calibri"/>
                        </a:rPr>
                        <a:t>EHR Vendor</a:t>
                      </a:r>
                      <a:endParaRPr lang="en-US" sz="1400" b="0" i="0" dirty="0">
                        <a:solidFill>
                          <a:schemeClr val="bg1"/>
                        </a:solidFill>
                        <a:effectLst/>
                        <a:latin typeface="+mj-lt"/>
                        <a:ea typeface="Segoe UI Normal" charset="0"/>
                        <a:cs typeface="Calibri"/>
                      </a:endParaRP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sz="1400" b="0" u="none" dirty="0">
                        <a:solidFill>
                          <a:schemeClr val="bg1"/>
                        </a:solidFill>
                        <a:effectLst/>
                        <a:latin typeface="+mj-lt"/>
                        <a:cs typeface="Calibri"/>
                      </a:endParaRPr>
                    </a:p>
                  </a:txBody>
                  <a:tcPr marL="68580" marR="68580" marT="91440" marB="182880">
                    <a:lnR w="12700" cap="flat" cmpd="sng" algn="ctr">
                      <a:solidFill>
                        <a:srgbClr val="28C2E6"/>
                      </a:solidFill>
                      <a:prstDash val="solid"/>
                      <a:round/>
                      <a:headEnd type="none" w="med" len="med"/>
                      <a:tailEnd type="none" w="med" len="med"/>
                    </a:lnR>
                    <a:lnT w="12700" cap="flat" cmpd="sng" algn="ctr">
                      <a:solidFill>
                        <a:srgbClr val="28C2E6"/>
                      </a:solidFill>
                      <a:prstDash val="solid"/>
                      <a:round/>
                      <a:headEnd type="none" w="med" len="med"/>
                      <a:tailEnd type="none" w="med" len="med"/>
                    </a:lnT>
                    <a:solidFill>
                      <a:srgbClr val="1F435E"/>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400" b="0" u="none" baseline="0" dirty="0">
                          <a:solidFill>
                            <a:schemeClr val="bg1"/>
                          </a:solidFill>
                          <a:effectLst/>
                          <a:latin typeface="+mj-lt"/>
                          <a:cs typeface="Calibri"/>
                        </a:rPr>
                        <a:t>Attestation</a:t>
                      </a:r>
                    </a:p>
                    <a:p>
                      <a:pPr marL="285750" marR="0" indent="-285750">
                        <a:spcBef>
                          <a:spcPts val="0"/>
                        </a:spcBef>
                        <a:spcAft>
                          <a:spcPts val="0"/>
                        </a:spcAft>
                        <a:buFont typeface="Wingdings" panose="05000000000000000000" pitchFamily="2" charset="2"/>
                        <a:buChar char="ü"/>
                      </a:pPr>
                      <a:r>
                        <a:rPr lang="en-US" sz="1400" b="0" dirty="0">
                          <a:solidFill>
                            <a:schemeClr val="bg1"/>
                          </a:solidFill>
                          <a:effectLst/>
                          <a:latin typeface="+mj-lt"/>
                          <a:cs typeface="Calibri"/>
                        </a:rPr>
                        <a:t>QCDR</a:t>
                      </a:r>
                    </a:p>
                    <a:p>
                      <a:pPr marL="285750" marR="0" indent="-285750">
                        <a:spcBef>
                          <a:spcPts val="0"/>
                        </a:spcBef>
                        <a:spcAft>
                          <a:spcPts val="0"/>
                        </a:spcAft>
                        <a:buFont typeface="Wingdings" panose="05000000000000000000" pitchFamily="2" charset="2"/>
                        <a:buChar char="ü"/>
                      </a:pPr>
                      <a:r>
                        <a:rPr lang="en-US" sz="1400" b="0" dirty="0">
                          <a:solidFill>
                            <a:schemeClr val="bg1"/>
                          </a:solidFill>
                          <a:effectLst/>
                          <a:latin typeface="+mj-lt"/>
                          <a:cs typeface="Calibri"/>
                        </a:rPr>
                        <a:t>Qualified Registry</a:t>
                      </a:r>
                    </a:p>
                    <a:p>
                      <a:pPr marL="285750" marR="0" indent="-285750">
                        <a:spcBef>
                          <a:spcPts val="0"/>
                        </a:spcBef>
                        <a:spcAft>
                          <a:spcPts val="0"/>
                        </a:spcAft>
                        <a:buFont typeface="Wingdings" panose="05000000000000000000" pitchFamily="2" charset="2"/>
                        <a:buChar char="ü"/>
                      </a:pPr>
                      <a:r>
                        <a:rPr lang="en-US" sz="1400" b="0" dirty="0">
                          <a:solidFill>
                            <a:schemeClr val="bg1"/>
                          </a:solidFill>
                          <a:effectLst/>
                          <a:latin typeface="+mj-lt"/>
                          <a:cs typeface="Calibri"/>
                        </a:rPr>
                        <a:t>EHR Vendor</a:t>
                      </a:r>
                      <a:endParaRPr lang="en-US" sz="1400" b="0" i="0" dirty="0">
                        <a:solidFill>
                          <a:schemeClr val="bg1"/>
                        </a:solidFill>
                        <a:effectLst/>
                        <a:latin typeface="+mj-lt"/>
                        <a:ea typeface="Segoe UI Normal" charset="0"/>
                        <a:cs typeface="Calibri"/>
                      </a:endParaRPr>
                    </a:p>
                    <a:p>
                      <a:pPr marL="285750" marR="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lang="en-US" sz="1400" b="0" u="none" dirty="0">
                        <a:solidFill>
                          <a:schemeClr val="bg1"/>
                        </a:solidFill>
                        <a:effectLst/>
                        <a:latin typeface="+mj-lt"/>
                        <a:cs typeface="Calibri"/>
                      </a:endParaRPr>
                    </a:p>
                  </a:txBody>
                  <a:tcPr marL="68580" marR="68580" marT="91440" marB="182880">
                    <a:lnL w="12700" cap="flat" cmpd="sng" algn="ctr">
                      <a:solidFill>
                        <a:srgbClr val="28C2E6"/>
                      </a:solidFill>
                      <a:prstDash val="solid"/>
                      <a:round/>
                      <a:headEnd type="none" w="med" len="med"/>
                      <a:tailEnd type="none" w="med" len="med"/>
                    </a:lnL>
                    <a:lnT w="12700" cap="flat" cmpd="sng" algn="ctr">
                      <a:solidFill>
                        <a:srgbClr val="28C2E6"/>
                      </a:solidFill>
                      <a:prstDash val="solid"/>
                      <a:round/>
                      <a:headEnd type="none" w="med" len="med"/>
                      <a:tailEnd type="none" w="med" len="med"/>
                    </a:lnT>
                    <a:solidFill>
                      <a:srgbClr val="1F435E"/>
                    </a:solidFill>
                  </a:tcPr>
                </a:tc>
                <a:extLst>
                  <a:ext uri="{0D108BD9-81ED-4DB2-BD59-A6C34878D82A}">
                    <a16:rowId xmlns:a16="http://schemas.microsoft.com/office/drawing/2014/main" val="10002"/>
                  </a:ext>
                </a:extLst>
              </a:tr>
            </a:tbl>
          </a:graphicData>
        </a:graphic>
      </p:graphicFrame>
      <p:sp>
        <p:nvSpPr>
          <p:cNvPr id="8" name="TextBox 7"/>
          <p:cNvSpPr txBox="1"/>
          <p:nvPr/>
        </p:nvSpPr>
        <p:spPr>
          <a:xfrm>
            <a:off x="598322" y="2040330"/>
            <a:ext cx="1100174" cy="369332"/>
          </a:xfrm>
          <a:prstGeom prst="rect">
            <a:avLst/>
          </a:prstGeom>
          <a:noFill/>
        </p:spPr>
        <p:txBody>
          <a:bodyPr wrap="square" rtlCol="0">
            <a:spAutoFit/>
          </a:bodyPr>
          <a:lstStyle/>
          <a:p>
            <a:r>
              <a:rPr lang="en-US" dirty="0">
                <a:latin typeface="+mj-lt"/>
              </a:rPr>
              <a:t>Quality</a:t>
            </a:r>
            <a:r>
              <a:rPr lang="en-US" dirty="0"/>
              <a:t> </a:t>
            </a:r>
          </a:p>
        </p:txBody>
      </p:sp>
      <p:sp>
        <p:nvSpPr>
          <p:cNvPr id="10" name="TextBox 9"/>
          <p:cNvSpPr txBox="1"/>
          <p:nvPr/>
        </p:nvSpPr>
        <p:spPr>
          <a:xfrm>
            <a:off x="590142" y="3620870"/>
            <a:ext cx="1962070" cy="923330"/>
          </a:xfrm>
          <a:prstGeom prst="rect">
            <a:avLst/>
          </a:prstGeom>
          <a:noFill/>
        </p:spPr>
        <p:txBody>
          <a:bodyPr wrap="square" rtlCol="0">
            <a:spAutoFit/>
          </a:bodyPr>
          <a:lstStyle/>
          <a:p>
            <a:r>
              <a:rPr lang="en-US" dirty="0">
                <a:latin typeface="+mj-lt"/>
              </a:rPr>
              <a:t>Advancing </a:t>
            </a:r>
            <a:br>
              <a:rPr lang="en-US" dirty="0">
                <a:latin typeface="+mj-lt"/>
              </a:rPr>
            </a:br>
            <a:r>
              <a:rPr lang="en-US" dirty="0">
                <a:latin typeface="+mj-lt"/>
              </a:rPr>
              <a:t>Care </a:t>
            </a:r>
            <a:br>
              <a:rPr lang="en-US" dirty="0">
                <a:latin typeface="+mj-lt"/>
              </a:rPr>
            </a:br>
            <a:r>
              <a:rPr lang="en-US" dirty="0">
                <a:latin typeface="+mj-lt"/>
              </a:rPr>
              <a:t>Information </a:t>
            </a:r>
          </a:p>
        </p:txBody>
      </p:sp>
      <p:sp>
        <p:nvSpPr>
          <p:cNvPr id="11" name="TextBox 10"/>
          <p:cNvSpPr txBox="1"/>
          <p:nvPr/>
        </p:nvSpPr>
        <p:spPr>
          <a:xfrm>
            <a:off x="598322" y="5109077"/>
            <a:ext cx="1637314" cy="646331"/>
          </a:xfrm>
          <a:prstGeom prst="rect">
            <a:avLst/>
          </a:prstGeom>
          <a:noFill/>
        </p:spPr>
        <p:txBody>
          <a:bodyPr wrap="square" rtlCol="0">
            <a:spAutoFit/>
          </a:bodyPr>
          <a:lstStyle/>
          <a:p>
            <a:r>
              <a:rPr lang="en-US" dirty="0">
                <a:latin typeface="+mj-lt"/>
              </a:rPr>
              <a:t>Improvement Activities </a:t>
            </a:r>
          </a:p>
        </p:txBody>
      </p:sp>
      <p:sp>
        <p:nvSpPr>
          <p:cNvPr id="16" name="Rectangle 15"/>
          <p:cNvSpPr/>
          <p:nvPr/>
        </p:nvSpPr>
        <p:spPr>
          <a:xfrm>
            <a:off x="2023731" y="1034201"/>
            <a:ext cx="3114484" cy="655517"/>
          </a:xfrm>
          <a:prstGeom prst="rect">
            <a:avLst/>
          </a:prstGeom>
          <a:solidFill>
            <a:schemeClr val="bg1"/>
          </a:solidFill>
          <a:ln w="15875">
            <a:solidFill>
              <a:schemeClr val="accent3"/>
            </a:solidFill>
          </a:ln>
        </p:spPr>
        <p:style>
          <a:lnRef idx="0">
            <a:scrgbClr r="0" g="0" b="0"/>
          </a:lnRef>
          <a:fillRef idx="0">
            <a:scrgbClr r="0" g="0" b="0"/>
          </a:fillRef>
          <a:effectRef idx="0">
            <a:scrgbClr r="0" g="0" b="0"/>
          </a:effectRef>
          <a:fontRef idx="minor">
            <a:schemeClr val="lt1"/>
          </a:fontRef>
        </p:style>
        <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a:solidFill>
                  <a:srgbClr val="003366"/>
                </a:solidFill>
                <a:latin typeface="+mj-lt"/>
              </a:rPr>
              <a:t>Individual</a:t>
            </a:r>
          </a:p>
        </p:txBody>
      </p:sp>
      <p:pic>
        <p:nvPicPr>
          <p:cNvPr id="17" name="Picture 16" descr="graphic of woman" title="graphic of woma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4344" y="1084696"/>
            <a:ext cx="547110" cy="529073"/>
          </a:xfrm>
          <a:prstGeom prst="rect">
            <a:avLst/>
          </a:prstGeom>
        </p:spPr>
      </p:pic>
      <p:sp>
        <p:nvSpPr>
          <p:cNvPr id="18" name="Rectangle 17"/>
          <p:cNvSpPr/>
          <p:nvPr/>
        </p:nvSpPr>
        <p:spPr>
          <a:xfrm>
            <a:off x="5234307" y="1034200"/>
            <a:ext cx="3309929" cy="655517"/>
          </a:xfrm>
          <a:prstGeom prst="rect">
            <a:avLst/>
          </a:prstGeom>
          <a:solidFill>
            <a:schemeClr val="bg1"/>
          </a:solidFill>
          <a:ln w="15875">
            <a:solidFill>
              <a:srgbClr val="02BFE7"/>
            </a:solidFill>
          </a:ln>
        </p:spPr>
        <p:style>
          <a:lnRef idx="0">
            <a:scrgbClr r="0" g="0" b="0"/>
          </a:lnRef>
          <a:fillRef idx="0">
            <a:scrgbClr r="0" g="0" b="0"/>
          </a:fillRef>
          <a:effectRef idx="0">
            <a:scrgbClr r="0" g="0" b="0"/>
          </a:effectRef>
          <a:fontRef idx="minor">
            <a:schemeClr val="lt1"/>
          </a:fontRef>
        </p:style>
        <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a:solidFill>
                  <a:schemeClr val="tx2"/>
                </a:solidFill>
                <a:latin typeface="+mj-lt"/>
              </a:rPr>
              <a:t>Group</a:t>
            </a:r>
          </a:p>
        </p:txBody>
      </p:sp>
      <p:pic>
        <p:nvPicPr>
          <p:cNvPr id="19" name="Picture 18" descr="graphic of people" title="graphic of people"/>
          <p:cNvPicPr>
            <a:picLocks noChangeAspect="1"/>
          </p:cNvPicPr>
          <p:nvPr/>
        </p:nvPicPr>
        <p:blipFill>
          <a:blip r:embed="rId4"/>
          <a:stretch>
            <a:fillRect/>
          </a:stretch>
        </p:blipFill>
        <p:spPr>
          <a:xfrm>
            <a:off x="5407638" y="1127577"/>
            <a:ext cx="547110" cy="533766"/>
          </a:xfrm>
          <a:prstGeom prst="rect">
            <a:avLst/>
          </a:prstGeom>
        </p:spPr>
      </p:pic>
      <p:cxnSp>
        <p:nvCxnSpPr>
          <p:cNvPr id="5" name="Straight Connector 4" descr="line" title="line"/>
          <p:cNvCxnSpPr/>
          <p:nvPr/>
        </p:nvCxnSpPr>
        <p:spPr>
          <a:xfrm>
            <a:off x="598322" y="3599033"/>
            <a:ext cx="1488186" cy="0"/>
          </a:xfrm>
          <a:prstGeom prst="line">
            <a:avLst/>
          </a:prstGeom>
          <a:ln>
            <a:solidFill>
              <a:srgbClr val="02C0E7"/>
            </a:solidFill>
            <a:prstDash val="sysDash"/>
          </a:ln>
        </p:spPr>
        <p:style>
          <a:lnRef idx="2">
            <a:schemeClr val="accent1"/>
          </a:lnRef>
          <a:fillRef idx="0">
            <a:schemeClr val="accent1"/>
          </a:fillRef>
          <a:effectRef idx="1">
            <a:schemeClr val="accent1"/>
          </a:effectRef>
          <a:fontRef idx="minor">
            <a:schemeClr val="tx1"/>
          </a:fontRef>
        </p:style>
      </p:cxnSp>
      <p:cxnSp>
        <p:nvCxnSpPr>
          <p:cNvPr id="20" name="Straight Connector 19" descr="line&#10;" title="line"/>
          <p:cNvCxnSpPr/>
          <p:nvPr/>
        </p:nvCxnSpPr>
        <p:spPr>
          <a:xfrm>
            <a:off x="598322" y="5160609"/>
            <a:ext cx="1488186" cy="0"/>
          </a:xfrm>
          <a:prstGeom prst="line">
            <a:avLst/>
          </a:prstGeom>
          <a:ln>
            <a:solidFill>
              <a:srgbClr val="02C0E7"/>
            </a:solidFill>
            <a:prstDash val="sys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557565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ED242ED-636D-4135-BC49-1FABD804422C}" type="slidenum">
              <a:rPr lang="en-US" smtClean="0"/>
              <a:pPr/>
              <a:t>16</a:t>
            </a:fld>
            <a:endParaRPr lang="en-US" dirty="0"/>
          </a:p>
        </p:txBody>
      </p:sp>
      <p:sp>
        <p:nvSpPr>
          <p:cNvPr id="2" name="Title 1"/>
          <p:cNvSpPr>
            <a:spLocks noGrp="1"/>
          </p:cNvSpPr>
          <p:nvPr>
            <p:ph type="title"/>
          </p:nvPr>
        </p:nvSpPr>
        <p:spPr/>
        <p:txBody>
          <a:bodyPr/>
          <a:lstStyle/>
          <a:p>
            <a:r>
              <a:rPr lang="en-US" dirty="0"/>
              <a:t>When Does the Merit-based Incentive Payment System Officially Begin?</a:t>
            </a:r>
          </a:p>
        </p:txBody>
      </p:sp>
      <p:sp>
        <p:nvSpPr>
          <p:cNvPr id="5" name="TextBox 4"/>
          <p:cNvSpPr txBox="1"/>
          <p:nvPr/>
        </p:nvSpPr>
        <p:spPr>
          <a:xfrm>
            <a:off x="310101" y="3841640"/>
            <a:ext cx="1911989" cy="1954381"/>
          </a:xfrm>
          <a:prstGeom prst="rect">
            <a:avLst/>
          </a:prstGeom>
          <a:noFill/>
        </p:spPr>
        <p:txBody>
          <a:bodyPr wrap="square" rtlCol="0">
            <a:spAutoFit/>
          </a:bodyPr>
          <a:lstStyle/>
          <a:p>
            <a:r>
              <a:rPr lang="en-US" sz="1100" b="1" dirty="0">
                <a:latin typeface="+mj-lt"/>
              </a:rPr>
              <a:t>Performance:</a:t>
            </a:r>
            <a:r>
              <a:rPr lang="en-US" sz="1100" dirty="0">
                <a:latin typeface="+mj-lt"/>
              </a:rPr>
              <a:t> The first performance period opens January 1, 2017 and closes </a:t>
            </a:r>
            <a:br>
              <a:rPr lang="en-US" sz="1100" dirty="0">
                <a:latin typeface="+mj-lt"/>
              </a:rPr>
            </a:br>
            <a:r>
              <a:rPr lang="en-US" sz="1100" dirty="0">
                <a:latin typeface="+mj-lt"/>
              </a:rPr>
              <a:t>December 31, 2017. During 2017, you will record quality data and how you used technology to support your practice. If an Advanced APM fits your practice, then you can provide care during the year through that model.</a:t>
            </a:r>
          </a:p>
        </p:txBody>
      </p:sp>
      <p:sp>
        <p:nvSpPr>
          <p:cNvPr id="7" name="TextBox 6"/>
          <p:cNvSpPr txBox="1"/>
          <p:nvPr/>
        </p:nvSpPr>
        <p:spPr>
          <a:xfrm>
            <a:off x="2417258" y="3841640"/>
            <a:ext cx="1967929" cy="2292935"/>
          </a:xfrm>
          <a:prstGeom prst="rect">
            <a:avLst/>
          </a:prstGeom>
          <a:noFill/>
        </p:spPr>
        <p:txBody>
          <a:bodyPr wrap="square" rtlCol="0">
            <a:spAutoFit/>
          </a:bodyPr>
          <a:lstStyle/>
          <a:p>
            <a:r>
              <a:rPr lang="en-US" sz="1100" b="1" dirty="0">
                <a:latin typeface="+mj-lt"/>
              </a:rPr>
              <a:t>Send in performance data: </a:t>
            </a:r>
            <a:r>
              <a:rPr lang="en-US" sz="1100" dirty="0">
                <a:latin typeface="+mj-lt"/>
              </a:rPr>
              <a:t>To potentially earn a positive payment adjustment under MIPS, send in data about the care you provided and how your practice used technology in 2017 to MIPS by the deadline, March 31, 2018. In order to earn the 5% incentive payment for participating in an Advanced APM, just send quality data through your Advanced APM. </a:t>
            </a:r>
          </a:p>
        </p:txBody>
      </p:sp>
      <p:sp>
        <p:nvSpPr>
          <p:cNvPr id="8" name="TextBox 7"/>
          <p:cNvSpPr txBox="1"/>
          <p:nvPr/>
        </p:nvSpPr>
        <p:spPr>
          <a:xfrm>
            <a:off x="4524415" y="3841640"/>
            <a:ext cx="1796995" cy="769441"/>
          </a:xfrm>
          <a:prstGeom prst="rect">
            <a:avLst/>
          </a:prstGeom>
          <a:noFill/>
        </p:spPr>
        <p:txBody>
          <a:bodyPr wrap="square" rtlCol="0">
            <a:spAutoFit/>
          </a:bodyPr>
          <a:lstStyle/>
          <a:p>
            <a:r>
              <a:rPr lang="en-US" sz="1100" b="1" dirty="0">
                <a:latin typeface="+mj-lt"/>
              </a:rPr>
              <a:t>Feedback:</a:t>
            </a:r>
            <a:r>
              <a:rPr lang="en-US" sz="1100" dirty="0">
                <a:latin typeface="+mj-lt"/>
              </a:rPr>
              <a:t> Medicare gives you feedback about your performance after you send your data. </a:t>
            </a:r>
          </a:p>
        </p:txBody>
      </p:sp>
      <p:sp>
        <p:nvSpPr>
          <p:cNvPr id="9" name="TextBox 8"/>
          <p:cNvSpPr txBox="1"/>
          <p:nvPr/>
        </p:nvSpPr>
        <p:spPr>
          <a:xfrm>
            <a:off x="6631571" y="3841640"/>
            <a:ext cx="2030648" cy="1446550"/>
          </a:xfrm>
          <a:prstGeom prst="rect">
            <a:avLst/>
          </a:prstGeom>
          <a:noFill/>
        </p:spPr>
        <p:txBody>
          <a:bodyPr wrap="square" rtlCol="0">
            <a:spAutoFit/>
          </a:bodyPr>
          <a:lstStyle/>
          <a:p>
            <a:r>
              <a:rPr lang="en-US" sz="1100" b="1" dirty="0">
                <a:latin typeface="+mj-lt"/>
              </a:rPr>
              <a:t>Payment: </a:t>
            </a:r>
            <a:r>
              <a:rPr lang="en-US" sz="1100" dirty="0">
                <a:latin typeface="+mj-lt"/>
              </a:rPr>
              <a:t>You may earn a positive MIPS payment adjustment beginning January 1, 2019 if you submit 2017 data by March 31, 2018. If you participate in an Advanced APM in 2017, then you could earn 5% incentive payment in 2019.</a:t>
            </a:r>
          </a:p>
        </p:txBody>
      </p:sp>
      <p:sp>
        <p:nvSpPr>
          <p:cNvPr id="26" name="Rounded Rectangle 25" descr="graphic of rectangle" title="graphic of rectangle"/>
          <p:cNvSpPr/>
          <p:nvPr/>
        </p:nvSpPr>
        <p:spPr>
          <a:xfrm>
            <a:off x="483164" y="3011537"/>
            <a:ext cx="8082501" cy="245516"/>
          </a:xfrm>
          <a:prstGeom prst="roundRect">
            <a:avLst>
              <a:gd name="adj" fmla="val 50000"/>
            </a:avLst>
          </a:prstGeom>
          <a:gradFill>
            <a:gsLst>
              <a:gs pos="0">
                <a:schemeClr val="accent2"/>
              </a:gs>
              <a:gs pos="75000">
                <a:schemeClr val="accent2"/>
              </a:gs>
              <a:gs pos="95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a:off x="365760" y="3363749"/>
            <a:ext cx="1701824" cy="446966"/>
          </a:xfrm>
          <a:prstGeom prst="rect">
            <a:avLst/>
          </a:prstGeom>
          <a:solidFill>
            <a:schemeClr val="bg1"/>
          </a:solidFill>
          <a:ln w="19050">
            <a:noFill/>
          </a:ln>
        </p:spPr>
        <p:style>
          <a:lnRef idx="0">
            <a:scrgbClr r="0" g="0" b="0"/>
          </a:lnRef>
          <a:fillRef idx="0">
            <a:scrgbClr r="0" g="0" b="0"/>
          </a:fillRef>
          <a:effectRef idx="0">
            <a:scrgbClr r="0" g="0" b="0"/>
          </a:effectRef>
          <a:fontRef idx="minor">
            <a:schemeClr val="lt1"/>
          </a:fontRef>
        </p:style>
        <p:txBody>
          <a:bodyPr spcFirstLastPara="0" vert="horz" wrap="square" lIns="114300" tIns="114300" rIns="114300" bIns="114300" numCol="1" spcCol="1270" anchor="ctr" anchorCtr="0">
            <a:noAutofit/>
          </a:bodyPr>
          <a:lstStyle/>
          <a:p>
            <a:pPr lvl="0" algn="ctr" defTabSz="1333500">
              <a:lnSpc>
                <a:spcPct val="90000"/>
              </a:lnSpc>
              <a:spcBef>
                <a:spcPct val="0"/>
              </a:spcBef>
            </a:pPr>
            <a:r>
              <a:rPr lang="en-US" sz="1600" kern="1200" dirty="0">
                <a:solidFill>
                  <a:schemeClr val="accent3"/>
                </a:solidFill>
                <a:latin typeface="+mj-lt"/>
              </a:rPr>
              <a:t>2017</a:t>
            </a:r>
          </a:p>
          <a:p>
            <a:pPr lvl="0" algn="ctr" defTabSz="1333500">
              <a:lnSpc>
                <a:spcPct val="90000"/>
              </a:lnSpc>
              <a:spcBef>
                <a:spcPct val="0"/>
              </a:spcBef>
            </a:pPr>
            <a:r>
              <a:rPr lang="en-US" sz="1200" dirty="0">
                <a:solidFill>
                  <a:schemeClr val="accent3"/>
                </a:solidFill>
                <a:latin typeface="+mj-lt"/>
              </a:rPr>
              <a:t>Performance Year</a:t>
            </a:r>
            <a:endParaRPr lang="en-US" sz="1200" kern="1200" dirty="0">
              <a:solidFill>
                <a:schemeClr val="accent3"/>
              </a:solidFill>
              <a:latin typeface="+mj-lt"/>
            </a:endParaRPr>
          </a:p>
        </p:txBody>
      </p:sp>
      <p:cxnSp>
        <p:nvCxnSpPr>
          <p:cNvPr id="33" name="Straight Arrow Connector 32" descr="line" title="line"/>
          <p:cNvCxnSpPr/>
          <p:nvPr/>
        </p:nvCxnSpPr>
        <p:spPr>
          <a:xfrm>
            <a:off x="1259537" y="2403613"/>
            <a:ext cx="0" cy="730682"/>
          </a:xfrm>
          <a:prstGeom prst="straightConnector1">
            <a:avLst/>
          </a:prstGeom>
          <a:ln w="34925">
            <a:solidFill>
              <a:schemeClr val="accent3"/>
            </a:solidFill>
            <a:prstDash val="sysDash"/>
            <a:tailEnd type="oval"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descr="line" title="line"/>
          <p:cNvCxnSpPr/>
          <p:nvPr/>
        </p:nvCxnSpPr>
        <p:spPr>
          <a:xfrm>
            <a:off x="3439211" y="2403613"/>
            <a:ext cx="0" cy="730682"/>
          </a:xfrm>
          <a:prstGeom prst="straightConnector1">
            <a:avLst/>
          </a:prstGeom>
          <a:ln w="34925">
            <a:solidFill>
              <a:schemeClr val="accent6"/>
            </a:solidFill>
            <a:tailEnd type="oval"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descr="line" title="line"/>
          <p:cNvCxnSpPr/>
          <p:nvPr/>
        </p:nvCxnSpPr>
        <p:spPr>
          <a:xfrm>
            <a:off x="5422912" y="2403613"/>
            <a:ext cx="0" cy="730682"/>
          </a:xfrm>
          <a:prstGeom prst="straightConnector1">
            <a:avLst/>
          </a:prstGeom>
          <a:ln w="34925">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descr="line" title="line"/>
          <p:cNvCxnSpPr/>
          <p:nvPr/>
        </p:nvCxnSpPr>
        <p:spPr>
          <a:xfrm>
            <a:off x="7403600" y="2403613"/>
            <a:ext cx="0" cy="730682"/>
          </a:xfrm>
          <a:prstGeom prst="straightConnector1">
            <a:avLst/>
          </a:prstGeom>
          <a:ln w="34925">
            <a:solidFill>
              <a:schemeClr val="accent6"/>
            </a:solidFill>
            <a:tailEnd type="oval" w="lg" len="lg"/>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2597490" y="3363749"/>
            <a:ext cx="1701824" cy="446966"/>
          </a:xfrm>
          <a:prstGeom prst="rect">
            <a:avLst/>
          </a:prstGeom>
          <a:solidFill>
            <a:schemeClr val="bg1"/>
          </a:solidFill>
          <a:ln w="19050">
            <a:noFill/>
          </a:ln>
        </p:spPr>
        <p:style>
          <a:lnRef idx="0">
            <a:scrgbClr r="0" g="0" b="0"/>
          </a:lnRef>
          <a:fillRef idx="0">
            <a:scrgbClr r="0" g="0" b="0"/>
          </a:fillRef>
          <a:effectRef idx="0">
            <a:scrgbClr r="0" g="0" b="0"/>
          </a:effectRef>
          <a:fontRef idx="minor">
            <a:schemeClr val="lt1"/>
          </a:fontRef>
        </p:style>
        <p:txBody>
          <a:bodyPr spcFirstLastPara="0" vert="horz" wrap="square" lIns="114300" tIns="114300" rIns="114300" bIns="114300" numCol="1" spcCol="1270" anchor="ctr" anchorCtr="0">
            <a:noAutofit/>
          </a:bodyPr>
          <a:lstStyle/>
          <a:p>
            <a:pPr lvl="0" algn="ctr" defTabSz="1333500">
              <a:lnSpc>
                <a:spcPct val="90000"/>
              </a:lnSpc>
              <a:spcBef>
                <a:spcPct val="0"/>
              </a:spcBef>
            </a:pPr>
            <a:r>
              <a:rPr lang="en-US" sz="1600" kern="1200" dirty="0">
                <a:solidFill>
                  <a:schemeClr val="accent6"/>
                </a:solidFill>
                <a:latin typeface="+mj-lt"/>
              </a:rPr>
              <a:t>March 31, 2018</a:t>
            </a:r>
          </a:p>
          <a:p>
            <a:pPr lvl="0" algn="ctr" defTabSz="1333500">
              <a:lnSpc>
                <a:spcPct val="90000"/>
              </a:lnSpc>
              <a:spcBef>
                <a:spcPct val="0"/>
              </a:spcBef>
            </a:pPr>
            <a:r>
              <a:rPr lang="en-US" sz="1200" dirty="0">
                <a:solidFill>
                  <a:schemeClr val="accent6"/>
                </a:solidFill>
                <a:latin typeface="+mj-lt"/>
              </a:rPr>
              <a:t>Data Submission</a:t>
            </a:r>
            <a:endParaRPr lang="en-US" sz="1200" kern="1200" dirty="0">
              <a:solidFill>
                <a:schemeClr val="accent6"/>
              </a:solidFill>
              <a:latin typeface="+mj-lt"/>
            </a:endParaRPr>
          </a:p>
        </p:txBody>
      </p:sp>
      <p:sp>
        <p:nvSpPr>
          <p:cNvPr id="38" name="Rectangle 37"/>
          <p:cNvSpPr/>
          <p:nvPr/>
        </p:nvSpPr>
        <p:spPr>
          <a:xfrm>
            <a:off x="4572000" y="3370507"/>
            <a:ext cx="1701824" cy="446966"/>
          </a:xfrm>
          <a:prstGeom prst="rect">
            <a:avLst/>
          </a:prstGeom>
          <a:solidFill>
            <a:schemeClr val="bg1"/>
          </a:solidFill>
          <a:ln w="19050">
            <a:noFill/>
          </a:ln>
        </p:spPr>
        <p:style>
          <a:lnRef idx="0">
            <a:scrgbClr r="0" g="0" b="0"/>
          </a:lnRef>
          <a:fillRef idx="0">
            <a:scrgbClr r="0" g="0" b="0"/>
          </a:fillRef>
          <a:effectRef idx="0">
            <a:scrgbClr r="0" g="0" b="0"/>
          </a:effectRef>
          <a:fontRef idx="minor">
            <a:schemeClr val="lt1"/>
          </a:fontRef>
        </p:style>
        <p:txBody>
          <a:bodyPr spcFirstLastPara="0" vert="horz" wrap="square" lIns="114300" tIns="114300" rIns="114300" bIns="114300" numCol="1" spcCol="1270" anchor="ctr" anchorCtr="0">
            <a:noAutofit/>
          </a:bodyPr>
          <a:lstStyle/>
          <a:p>
            <a:pPr lvl="0" algn="ctr" defTabSz="1333500">
              <a:lnSpc>
                <a:spcPct val="90000"/>
              </a:lnSpc>
              <a:spcBef>
                <a:spcPct val="0"/>
              </a:spcBef>
            </a:pPr>
            <a:r>
              <a:rPr lang="en-US" sz="1600" kern="1200" dirty="0">
                <a:solidFill>
                  <a:schemeClr val="accent3"/>
                </a:solidFill>
                <a:latin typeface="+mj-lt"/>
              </a:rPr>
              <a:t>Feedback</a:t>
            </a:r>
          </a:p>
          <a:p>
            <a:pPr lvl="0" algn="ctr" defTabSz="1333500">
              <a:lnSpc>
                <a:spcPct val="90000"/>
              </a:lnSpc>
              <a:spcBef>
                <a:spcPct val="0"/>
              </a:spcBef>
            </a:pPr>
            <a:r>
              <a:rPr lang="en-US" sz="1200" dirty="0">
                <a:solidFill>
                  <a:schemeClr val="accent3"/>
                </a:solidFill>
              </a:rPr>
              <a:t> </a:t>
            </a:r>
            <a:endParaRPr lang="en-US" sz="1200" kern="1200" dirty="0">
              <a:solidFill>
                <a:schemeClr val="accent3"/>
              </a:solidFill>
            </a:endParaRPr>
          </a:p>
        </p:txBody>
      </p:sp>
      <p:sp>
        <p:nvSpPr>
          <p:cNvPr id="39" name="Rectangle 38"/>
          <p:cNvSpPr/>
          <p:nvPr/>
        </p:nvSpPr>
        <p:spPr>
          <a:xfrm>
            <a:off x="6722922" y="3363749"/>
            <a:ext cx="1701824" cy="446966"/>
          </a:xfrm>
          <a:prstGeom prst="rect">
            <a:avLst/>
          </a:prstGeom>
          <a:solidFill>
            <a:schemeClr val="bg1"/>
          </a:solidFill>
          <a:ln w="19050">
            <a:noFill/>
          </a:ln>
        </p:spPr>
        <p:style>
          <a:lnRef idx="0">
            <a:scrgbClr r="0" g="0" b="0"/>
          </a:lnRef>
          <a:fillRef idx="0">
            <a:scrgbClr r="0" g="0" b="0"/>
          </a:fillRef>
          <a:effectRef idx="0">
            <a:scrgbClr r="0" g="0" b="0"/>
          </a:effectRef>
          <a:fontRef idx="minor">
            <a:schemeClr val="lt1"/>
          </a:fontRef>
        </p:style>
        <p:txBody>
          <a:bodyPr spcFirstLastPara="0" vert="horz" wrap="square" lIns="114300" tIns="114300" rIns="114300" bIns="114300" numCol="1" spcCol="1270" anchor="ctr" anchorCtr="0">
            <a:noAutofit/>
          </a:bodyPr>
          <a:lstStyle/>
          <a:p>
            <a:pPr lvl="0" algn="ctr" defTabSz="1333500">
              <a:lnSpc>
                <a:spcPct val="90000"/>
              </a:lnSpc>
              <a:spcBef>
                <a:spcPct val="0"/>
              </a:spcBef>
            </a:pPr>
            <a:r>
              <a:rPr lang="en-US" sz="1600" kern="1200" dirty="0">
                <a:solidFill>
                  <a:schemeClr val="accent6"/>
                </a:solidFill>
                <a:latin typeface="+mj-lt"/>
              </a:rPr>
              <a:t>January 1, 2019</a:t>
            </a:r>
          </a:p>
          <a:p>
            <a:pPr lvl="0" algn="ctr" defTabSz="1333500">
              <a:lnSpc>
                <a:spcPct val="90000"/>
              </a:lnSpc>
              <a:spcBef>
                <a:spcPct val="0"/>
              </a:spcBef>
            </a:pPr>
            <a:r>
              <a:rPr lang="en-US" sz="1200" dirty="0">
                <a:solidFill>
                  <a:schemeClr val="accent6"/>
                </a:solidFill>
                <a:latin typeface="+mj-lt"/>
              </a:rPr>
              <a:t>Payment Adjustment</a:t>
            </a:r>
            <a:endParaRPr lang="en-US" sz="1200" kern="1200" dirty="0">
              <a:solidFill>
                <a:schemeClr val="accent6"/>
              </a:solidFill>
              <a:latin typeface="+mj-lt"/>
            </a:endParaRPr>
          </a:p>
        </p:txBody>
      </p:sp>
      <p:sp>
        <p:nvSpPr>
          <p:cNvPr id="21" name="Freeform 20"/>
          <p:cNvSpPr/>
          <p:nvPr/>
        </p:nvSpPr>
        <p:spPr>
          <a:xfrm>
            <a:off x="4017853" y="1852654"/>
            <a:ext cx="2786352" cy="731520"/>
          </a:xfrm>
          <a:custGeom>
            <a:avLst/>
            <a:gdLst>
              <a:gd name="connsiteX0" fmla="*/ 0 w 2786352"/>
              <a:gd name="connsiteY0" fmla="*/ 0 h 731520"/>
              <a:gd name="connsiteX1" fmla="*/ 2786352 w 2786352"/>
              <a:gd name="connsiteY1" fmla="*/ 0 h 731520"/>
              <a:gd name="connsiteX2" fmla="*/ 2778012 w 2786352"/>
              <a:gd name="connsiteY2" fmla="*/ 10108 h 731520"/>
              <a:gd name="connsiteX3" fmla="*/ 2669375 w 2786352"/>
              <a:gd name="connsiteY3" fmla="*/ 365760 h 731520"/>
              <a:gd name="connsiteX4" fmla="*/ 2778012 w 2786352"/>
              <a:gd name="connsiteY4" fmla="*/ 721412 h 731520"/>
              <a:gd name="connsiteX5" fmla="*/ 2786352 w 2786352"/>
              <a:gd name="connsiteY5" fmla="*/ 731520 h 731520"/>
              <a:gd name="connsiteX6" fmla="*/ 0 w 2786352"/>
              <a:gd name="connsiteY6" fmla="*/ 731520 h 731520"/>
              <a:gd name="connsiteX7" fmla="*/ 8340 w 2786352"/>
              <a:gd name="connsiteY7" fmla="*/ 721412 h 731520"/>
              <a:gd name="connsiteX8" fmla="*/ 116976 w 2786352"/>
              <a:gd name="connsiteY8" fmla="*/ 365760 h 731520"/>
              <a:gd name="connsiteX9" fmla="*/ 8340 w 2786352"/>
              <a:gd name="connsiteY9" fmla="*/ 1010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86352" h="731520">
                <a:moveTo>
                  <a:pt x="0" y="0"/>
                </a:moveTo>
                <a:lnTo>
                  <a:pt x="2786352" y="0"/>
                </a:lnTo>
                <a:lnTo>
                  <a:pt x="2778012" y="10108"/>
                </a:lnTo>
                <a:cubicBezTo>
                  <a:pt x="2709424" y="111631"/>
                  <a:pt x="2669375" y="234018"/>
                  <a:pt x="2669375" y="365760"/>
                </a:cubicBezTo>
                <a:cubicBezTo>
                  <a:pt x="2669375" y="497502"/>
                  <a:pt x="2709424" y="619889"/>
                  <a:pt x="2778012" y="721412"/>
                </a:cubicBezTo>
                <a:lnTo>
                  <a:pt x="2786352" y="731520"/>
                </a:lnTo>
                <a:lnTo>
                  <a:pt x="0" y="731520"/>
                </a:lnTo>
                <a:lnTo>
                  <a:pt x="8340" y="721412"/>
                </a:lnTo>
                <a:cubicBezTo>
                  <a:pt x="76927" y="619889"/>
                  <a:pt x="116976" y="497502"/>
                  <a:pt x="116976" y="365760"/>
                </a:cubicBezTo>
                <a:cubicBezTo>
                  <a:pt x="116976" y="234018"/>
                  <a:pt x="76927" y="111631"/>
                  <a:pt x="8340" y="10108"/>
                </a:cubicBezTo>
                <a:close/>
              </a:path>
            </a:pathLst>
          </a:custGeom>
          <a:solidFill>
            <a:schemeClr val="bg1"/>
          </a:solidFill>
          <a:ln w="158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ln w="0"/>
                <a:solidFill>
                  <a:schemeClr val="accent3"/>
                </a:solidFill>
              </a:rPr>
              <a:t>Feedback available</a:t>
            </a:r>
          </a:p>
        </p:txBody>
      </p:sp>
      <p:sp>
        <p:nvSpPr>
          <p:cNvPr id="19" name="Oval 18"/>
          <p:cNvSpPr/>
          <p:nvPr/>
        </p:nvSpPr>
        <p:spPr>
          <a:xfrm>
            <a:off x="6750836" y="1582310"/>
            <a:ext cx="1272208" cy="1272208"/>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dirty="0">
                <a:solidFill>
                  <a:schemeClr val="accent6"/>
                </a:solidFill>
                <a:latin typeface="+mj-lt"/>
              </a:rPr>
              <a:t>adjustment</a:t>
            </a:r>
          </a:p>
        </p:txBody>
      </p:sp>
      <p:sp>
        <p:nvSpPr>
          <p:cNvPr id="22" name="Oval 21"/>
          <p:cNvSpPr/>
          <p:nvPr/>
        </p:nvSpPr>
        <p:spPr>
          <a:xfrm>
            <a:off x="2806964" y="1582310"/>
            <a:ext cx="1272208" cy="1272208"/>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accent6"/>
                </a:solidFill>
                <a:latin typeface="+mj-lt"/>
              </a:rPr>
              <a:t>submit</a:t>
            </a:r>
          </a:p>
        </p:txBody>
      </p:sp>
      <p:sp>
        <p:nvSpPr>
          <p:cNvPr id="13" name="Freeform 12"/>
          <p:cNvSpPr/>
          <p:nvPr/>
        </p:nvSpPr>
        <p:spPr>
          <a:xfrm>
            <a:off x="254565" y="1852654"/>
            <a:ext cx="2689529" cy="731520"/>
          </a:xfrm>
          <a:custGeom>
            <a:avLst/>
            <a:gdLst>
              <a:gd name="connsiteX0" fmla="*/ 365760 w 2689529"/>
              <a:gd name="connsiteY0" fmla="*/ 0 h 731520"/>
              <a:gd name="connsiteX1" fmla="*/ 1313953 w 2689529"/>
              <a:gd name="connsiteY1" fmla="*/ 0 h 731520"/>
              <a:gd name="connsiteX2" fmla="*/ 1512736 w 2689529"/>
              <a:gd name="connsiteY2" fmla="*/ 0 h 731520"/>
              <a:gd name="connsiteX3" fmla="*/ 2323769 w 2689529"/>
              <a:gd name="connsiteY3" fmla="*/ 0 h 731520"/>
              <a:gd name="connsiteX4" fmla="*/ 2689529 w 2689529"/>
              <a:gd name="connsiteY4" fmla="*/ 365760 h 731520"/>
              <a:gd name="connsiteX5" fmla="*/ 2323769 w 2689529"/>
              <a:gd name="connsiteY5" fmla="*/ 731520 h 731520"/>
              <a:gd name="connsiteX6" fmla="*/ 1512736 w 2689529"/>
              <a:gd name="connsiteY6" fmla="*/ 731520 h 731520"/>
              <a:gd name="connsiteX7" fmla="*/ 1313953 w 2689529"/>
              <a:gd name="connsiteY7" fmla="*/ 731520 h 731520"/>
              <a:gd name="connsiteX8" fmla="*/ 365760 w 2689529"/>
              <a:gd name="connsiteY8" fmla="*/ 731520 h 731520"/>
              <a:gd name="connsiteX9" fmla="*/ 0 w 2689529"/>
              <a:gd name="connsiteY9" fmla="*/ 365760 h 731520"/>
              <a:gd name="connsiteX10" fmla="*/ 365760 w 2689529"/>
              <a:gd name="connsiteY10" fmla="*/ 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89529" h="731520">
                <a:moveTo>
                  <a:pt x="365760" y="0"/>
                </a:moveTo>
                <a:lnTo>
                  <a:pt x="1313953" y="0"/>
                </a:lnTo>
                <a:lnTo>
                  <a:pt x="1512736" y="0"/>
                </a:lnTo>
                <a:lnTo>
                  <a:pt x="2323769" y="0"/>
                </a:lnTo>
                <a:lnTo>
                  <a:pt x="2689529" y="365760"/>
                </a:lnTo>
                <a:lnTo>
                  <a:pt x="2323769" y="731520"/>
                </a:lnTo>
                <a:lnTo>
                  <a:pt x="1512736" y="731520"/>
                </a:lnTo>
                <a:lnTo>
                  <a:pt x="1313953" y="731520"/>
                </a:lnTo>
                <a:lnTo>
                  <a:pt x="365760" y="731520"/>
                </a:lnTo>
                <a:cubicBezTo>
                  <a:pt x="163756" y="731520"/>
                  <a:pt x="0" y="567764"/>
                  <a:pt x="0" y="365760"/>
                </a:cubicBezTo>
                <a:cubicBezTo>
                  <a:pt x="0" y="163756"/>
                  <a:pt x="163756" y="0"/>
                  <a:pt x="365760" y="0"/>
                </a:cubicBezTo>
                <a:close/>
              </a:path>
            </a:pathLst>
          </a:custGeom>
          <a:solidFill>
            <a:schemeClr val="bg1"/>
          </a:solidFill>
          <a:ln w="19050">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173038"/>
            <a:r>
              <a:rPr lang="en-US" dirty="0">
                <a:solidFill>
                  <a:schemeClr val="accent3"/>
                </a:solidFill>
                <a:latin typeface="+mj-lt"/>
              </a:rPr>
              <a:t>Performance year</a:t>
            </a:r>
          </a:p>
        </p:txBody>
      </p:sp>
    </p:spTree>
    <p:extLst>
      <p:ext uri="{BB962C8B-B14F-4D97-AF65-F5344CB8AC3E}">
        <p14:creationId xmlns:p14="http://schemas.microsoft.com/office/powerpoint/2010/main" val="229487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7ED242ED-636D-4135-BC49-1FABD804422C}" type="slidenum">
              <a:rPr lang="en-US" smtClean="0"/>
              <a:pPr/>
              <a:t>17</a:t>
            </a:fld>
            <a:endParaRPr lang="en-US" dirty="0"/>
          </a:p>
        </p:txBody>
      </p:sp>
      <p:sp>
        <p:nvSpPr>
          <p:cNvPr id="3" name="Title 2"/>
          <p:cNvSpPr>
            <a:spLocks noGrp="1"/>
          </p:cNvSpPr>
          <p:nvPr>
            <p:ph type="title"/>
          </p:nvPr>
        </p:nvSpPr>
        <p:spPr>
          <a:xfrm>
            <a:off x="228600" y="1405468"/>
            <a:ext cx="8677276" cy="1269996"/>
          </a:xfrm>
        </p:spPr>
        <p:txBody>
          <a:bodyPr/>
          <a:lstStyle/>
          <a:p>
            <a:r>
              <a:rPr lang="en-US" dirty="0"/>
              <a:t>Understanding Advancing Care Information and Improvement Activities</a:t>
            </a:r>
            <a:br>
              <a:rPr lang="en-US" dirty="0"/>
            </a:br>
            <a:r>
              <a:rPr lang="en-US" dirty="0"/>
              <a:t>Performance Categories</a:t>
            </a:r>
          </a:p>
        </p:txBody>
      </p:sp>
      <p:pic>
        <p:nvPicPr>
          <p:cNvPr id="8" name="Picture 7" descr="blue circle graphic" title="blue cirlce graphic"/>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2608826" y="3014131"/>
            <a:ext cx="1341546" cy="1346203"/>
          </a:xfrm>
          <a:prstGeom prst="rect">
            <a:avLst/>
          </a:prstGeom>
        </p:spPr>
      </p:pic>
      <p:pic>
        <p:nvPicPr>
          <p:cNvPr id="10" name="Picture 9" descr="clue circle" title="blue circle "/>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931706" y="3014131"/>
            <a:ext cx="1341546" cy="1346203"/>
          </a:xfrm>
          <a:prstGeom prst="rect">
            <a:avLst/>
          </a:prstGeom>
        </p:spPr>
      </p:pic>
    </p:spTree>
    <p:extLst>
      <p:ext uri="{BB962C8B-B14F-4D97-AF65-F5344CB8AC3E}">
        <p14:creationId xmlns:p14="http://schemas.microsoft.com/office/powerpoint/2010/main" val="18110289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Down Arrow 37" descr="graphic of arrow" title="graphic of arrow"/>
          <p:cNvSpPr/>
          <p:nvPr/>
        </p:nvSpPr>
        <p:spPr>
          <a:xfrm rot="16200000">
            <a:off x="4339439" y="5258274"/>
            <a:ext cx="314442" cy="458732"/>
          </a:xfrm>
          <a:prstGeom prst="downArrow">
            <a:avLst/>
          </a:prstGeom>
          <a:noFill/>
          <a:ln>
            <a:solidFill>
              <a:srgbClr val="16B2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Calibri"/>
              <a:cs typeface="Calibri"/>
            </a:endParaRPr>
          </a:p>
        </p:txBody>
      </p:sp>
      <p:sp>
        <p:nvSpPr>
          <p:cNvPr id="3" name="Content Placeholder 2"/>
          <p:cNvSpPr>
            <a:spLocks noGrp="1"/>
          </p:cNvSpPr>
          <p:nvPr>
            <p:ph idx="1"/>
          </p:nvPr>
        </p:nvSpPr>
        <p:spPr>
          <a:xfrm>
            <a:off x="688203" y="1558365"/>
            <a:ext cx="7548960" cy="430766"/>
          </a:xfrm>
        </p:spPr>
        <p:txBody>
          <a:bodyPr/>
          <a:lstStyle/>
          <a:p>
            <a:pPr marL="0" indent="0" algn="ctr">
              <a:buNone/>
            </a:pPr>
            <a:r>
              <a:rPr lang="en-US" dirty="0">
                <a:solidFill>
                  <a:srgbClr val="28C2E6"/>
                </a:solidFill>
                <a:latin typeface="Calibri"/>
                <a:cs typeface="Calibri"/>
              </a:rPr>
              <a:t>Who can participate?</a:t>
            </a:r>
          </a:p>
          <a:p>
            <a:pPr marL="0" indent="0">
              <a:buNone/>
            </a:pPr>
            <a:endParaRPr lang="en-US" dirty="0">
              <a:solidFill>
                <a:srgbClr val="28C2E6"/>
              </a:solidFill>
              <a:latin typeface="Calibri"/>
              <a:ea typeface="Segoe UI" panose="020B0502040204020203" pitchFamily="34" charset="0"/>
              <a:cs typeface="Calibri"/>
            </a:endParaRPr>
          </a:p>
        </p:txBody>
      </p:sp>
      <p:sp>
        <p:nvSpPr>
          <p:cNvPr id="4" name="Title 1"/>
          <p:cNvSpPr txBox="1">
            <a:spLocks noGrp="1"/>
          </p:cNvSpPr>
          <p:nvPr>
            <p:ph type="title"/>
          </p:nvPr>
        </p:nvSpPr>
        <p:spPr>
          <a:prstGeom prst="rect">
            <a:avLst/>
          </a:prstGeom>
          <a:noFill/>
          <a:effectLst/>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dirty="0">
                <a:solidFill>
                  <a:schemeClr val="tx2"/>
                </a:solidFill>
                <a:latin typeface="Cambria" charset="0"/>
                <a:ea typeface="Cambria" charset="0"/>
                <a:cs typeface="Cambria" charset="0"/>
              </a:rPr>
              <a:t>Advancing Care Information</a:t>
            </a:r>
          </a:p>
        </p:txBody>
      </p:sp>
      <p:sp>
        <p:nvSpPr>
          <p:cNvPr id="20" name="Rectangle 19"/>
          <p:cNvSpPr/>
          <p:nvPr/>
        </p:nvSpPr>
        <p:spPr>
          <a:xfrm>
            <a:off x="2195788" y="5299510"/>
            <a:ext cx="1960257" cy="38614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205740" tIns="205740" rIns="205740" bIns="205740" rtlCol="0" anchor="ctr"/>
          <a:lstStyle/>
          <a:p>
            <a:pPr algn="ctr"/>
            <a:r>
              <a:rPr lang="en-US" sz="1350" b="1" dirty="0">
                <a:solidFill>
                  <a:schemeClr val="bg1"/>
                </a:solidFill>
                <a:latin typeface="Calibri"/>
                <a:ea typeface="Segoe UI" panose="020B0502040204020203" pitchFamily="34" charset="0"/>
                <a:cs typeface="Calibri"/>
              </a:rPr>
              <a:t>Not Eligible </a:t>
            </a:r>
          </a:p>
        </p:txBody>
      </p:sp>
      <p:sp>
        <p:nvSpPr>
          <p:cNvPr id="21" name="TextBox 20"/>
          <p:cNvSpPr txBox="1"/>
          <p:nvPr/>
        </p:nvSpPr>
        <p:spPr>
          <a:xfrm>
            <a:off x="4705191" y="5319461"/>
            <a:ext cx="2466841" cy="253916"/>
          </a:xfrm>
          <a:prstGeom prst="rect">
            <a:avLst/>
          </a:prstGeom>
          <a:noFill/>
        </p:spPr>
        <p:txBody>
          <a:bodyPr wrap="square" rtlCol="0">
            <a:spAutoFit/>
          </a:bodyPr>
          <a:lstStyle/>
          <a:p>
            <a:r>
              <a:rPr lang="en-US" sz="1050" dirty="0">
                <a:solidFill>
                  <a:schemeClr val="tx2"/>
                </a:solidFill>
                <a:latin typeface="Calibri"/>
                <a:cs typeface="Calibri"/>
              </a:rPr>
              <a:t>Facilities (i.e. Skilled Nursing facilities)</a:t>
            </a:r>
          </a:p>
        </p:txBody>
      </p:sp>
      <p:sp>
        <p:nvSpPr>
          <p:cNvPr id="31" name="Rectangle 30"/>
          <p:cNvSpPr/>
          <p:nvPr/>
        </p:nvSpPr>
        <p:spPr>
          <a:xfrm>
            <a:off x="4449757" y="3359156"/>
            <a:ext cx="1640836" cy="2930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05740" tIns="205740" rIns="205740" bIns="205740" rtlCol="0" anchor="ctr"/>
          <a:lstStyle/>
          <a:p>
            <a:pPr algn="ctr"/>
            <a:r>
              <a:rPr lang="en-US" sz="2000" dirty="0">
                <a:solidFill>
                  <a:srgbClr val="28C2E6"/>
                </a:solidFill>
                <a:latin typeface="Calibri"/>
                <a:ea typeface="Segoe UI" panose="020B0502040204020203" pitchFamily="34" charset="0"/>
                <a:cs typeface="Calibri"/>
              </a:rPr>
              <a:t>Individual</a:t>
            </a:r>
          </a:p>
        </p:txBody>
      </p:sp>
      <p:sp>
        <p:nvSpPr>
          <p:cNvPr id="32" name="Rectangle 31"/>
          <p:cNvSpPr/>
          <p:nvPr/>
        </p:nvSpPr>
        <p:spPr>
          <a:xfrm>
            <a:off x="6585090" y="3359156"/>
            <a:ext cx="1674550" cy="2836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205740" tIns="205740" rIns="205740" bIns="205740" rtlCol="0" anchor="ctr"/>
          <a:lstStyle/>
          <a:p>
            <a:pPr algn="ctr"/>
            <a:r>
              <a:rPr lang="en-US" sz="2000" dirty="0">
                <a:solidFill>
                  <a:srgbClr val="28C2E6"/>
                </a:solidFill>
                <a:latin typeface="Calibri"/>
                <a:ea typeface="Segoe UI" panose="020B0502040204020203" pitchFamily="34" charset="0"/>
                <a:cs typeface="Calibri"/>
              </a:rPr>
              <a:t>Group</a:t>
            </a:r>
          </a:p>
        </p:txBody>
      </p:sp>
      <p:sp>
        <p:nvSpPr>
          <p:cNvPr id="34" name="TextBox 33"/>
          <p:cNvSpPr txBox="1"/>
          <p:nvPr/>
        </p:nvSpPr>
        <p:spPr>
          <a:xfrm>
            <a:off x="3037184" y="3223660"/>
            <a:ext cx="1250240" cy="584776"/>
          </a:xfrm>
          <a:prstGeom prst="rect">
            <a:avLst/>
          </a:prstGeom>
          <a:noFill/>
        </p:spPr>
        <p:txBody>
          <a:bodyPr wrap="square" rtlCol="0">
            <a:spAutoFit/>
          </a:bodyPr>
          <a:lstStyle/>
          <a:p>
            <a:pPr algn="ctr"/>
            <a:r>
              <a:rPr lang="en-US" sz="1600" dirty="0">
                <a:solidFill>
                  <a:schemeClr val="tx2"/>
                </a:solidFill>
                <a:latin typeface="Calibri Light"/>
                <a:ea typeface="Segoe UI" panose="020B0502040204020203" pitchFamily="34" charset="0"/>
                <a:cs typeface="Calibri Light"/>
              </a:rPr>
              <a:t>Participating </a:t>
            </a:r>
            <a:br>
              <a:rPr lang="en-US" sz="1600" dirty="0">
                <a:solidFill>
                  <a:schemeClr val="tx2"/>
                </a:solidFill>
                <a:latin typeface="Calibri Light"/>
                <a:ea typeface="Segoe UI" panose="020B0502040204020203" pitchFamily="34" charset="0"/>
                <a:cs typeface="Calibri Light"/>
              </a:rPr>
            </a:br>
            <a:r>
              <a:rPr lang="en-US" sz="1600" dirty="0">
                <a:solidFill>
                  <a:schemeClr val="tx2"/>
                </a:solidFill>
                <a:latin typeface="Calibri Light"/>
                <a:ea typeface="Segoe UI" panose="020B0502040204020203" pitchFamily="34" charset="0"/>
                <a:cs typeface="Calibri Light"/>
              </a:rPr>
              <a:t>as an…</a:t>
            </a:r>
          </a:p>
        </p:txBody>
      </p:sp>
      <p:sp>
        <p:nvSpPr>
          <p:cNvPr id="35" name="TextBox 34"/>
          <p:cNvSpPr txBox="1"/>
          <p:nvPr/>
        </p:nvSpPr>
        <p:spPr>
          <a:xfrm>
            <a:off x="5678987" y="2833566"/>
            <a:ext cx="1250240" cy="276999"/>
          </a:xfrm>
          <a:prstGeom prst="rect">
            <a:avLst/>
          </a:prstGeom>
          <a:noFill/>
        </p:spPr>
        <p:txBody>
          <a:bodyPr wrap="square" rtlCol="0">
            <a:spAutoFit/>
          </a:bodyPr>
          <a:lstStyle/>
          <a:p>
            <a:pPr algn="ctr"/>
            <a:r>
              <a:rPr lang="en-US" sz="1200" b="1" dirty="0">
                <a:solidFill>
                  <a:schemeClr val="tx2"/>
                </a:solidFill>
                <a:latin typeface="Calibri"/>
                <a:ea typeface="Segoe UI" panose="020B0502040204020203" pitchFamily="34" charset="0"/>
                <a:cs typeface="Calibri"/>
              </a:rPr>
              <a:t>or</a:t>
            </a:r>
          </a:p>
        </p:txBody>
      </p:sp>
      <p:sp>
        <p:nvSpPr>
          <p:cNvPr id="37" name="Rectangle 36"/>
          <p:cNvSpPr/>
          <p:nvPr/>
        </p:nvSpPr>
        <p:spPr>
          <a:xfrm>
            <a:off x="690987" y="2112747"/>
            <a:ext cx="1647253" cy="1700034"/>
          </a:xfrm>
          <a:prstGeom prst="rect">
            <a:avLst/>
          </a:prstGeom>
          <a:noFill/>
          <a:ln>
            <a:solidFill>
              <a:srgbClr val="16B2DF"/>
            </a:solidFill>
          </a:ln>
        </p:spPr>
        <p:style>
          <a:lnRef idx="2">
            <a:schemeClr val="accent1">
              <a:shade val="50000"/>
            </a:schemeClr>
          </a:lnRef>
          <a:fillRef idx="1">
            <a:schemeClr val="accent1"/>
          </a:fillRef>
          <a:effectRef idx="0">
            <a:schemeClr val="accent1"/>
          </a:effectRef>
          <a:fontRef idx="minor">
            <a:schemeClr val="lt1"/>
          </a:fontRef>
        </p:style>
        <p:txBody>
          <a:bodyPr lIns="205740" tIns="205740" rIns="205740" bIns="205740" rtlCol="0" anchor="ctr"/>
          <a:lstStyle/>
          <a:p>
            <a:pPr algn="ctr"/>
            <a:endParaRPr lang="en-US" sz="1350" b="1" dirty="0">
              <a:solidFill>
                <a:schemeClr val="tx2"/>
              </a:solidFill>
              <a:latin typeface="Calibri"/>
              <a:ea typeface="Segoe UI" panose="020B0502040204020203" pitchFamily="34" charset="0"/>
              <a:cs typeface="Calibri"/>
            </a:endParaRPr>
          </a:p>
          <a:p>
            <a:pPr algn="ctr"/>
            <a:endParaRPr lang="en-US" sz="1350" b="1" dirty="0">
              <a:solidFill>
                <a:schemeClr val="tx2"/>
              </a:solidFill>
              <a:latin typeface="Calibri"/>
              <a:ea typeface="Segoe UI" panose="020B0502040204020203" pitchFamily="34" charset="0"/>
              <a:cs typeface="Calibri"/>
            </a:endParaRPr>
          </a:p>
          <a:p>
            <a:pPr algn="ctr"/>
            <a:endParaRPr lang="en-US" sz="1350" b="1" dirty="0">
              <a:solidFill>
                <a:schemeClr val="tx2"/>
              </a:solidFill>
              <a:latin typeface="Calibri"/>
              <a:ea typeface="Segoe UI" panose="020B0502040204020203" pitchFamily="34" charset="0"/>
              <a:cs typeface="Calibri"/>
            </a:endParaRPr>
          </a:p>
          <a:p>
            <a:pPr algn="ctr"/>
            <a:endParaRPr lang="en-US" sz="1350" b="1" dirty="0">
              <a:solidFill>
                <a:schemeClr val="tx2"/>
              </a:solidFill>
              <a:latin typeface="Calibri"/>
              <a:ea typeface="Segoe UI" panose="020B0502040204020203" pitchFamily="34" charset="0"/>
              <a:cs typeface="Calibri"/>
            </a:endParaRPr>
          </a:p>
          <a:p>
            <a:pPr algn="ctr"/>
            <a:br>
              <a:rPr lang="en-US" sz="1400" dirty="0">
                <a:solidFill>
                  <a:schemeClr val="tx2"/>
                </a:solidFill>
                <a:latin typeface="Calibri"/>
                <a:ea typeface="Segoe UI" panose="020B0502040204020203" pitchFamily="34" charset="0"/>
                <a:cs typeface="Calibri"/>
              </a:rPr>
            </a:br>
            <a:r>
              <a:rPr lang="en-US" sz="1400" dirty="0">
                <a:solidFill>
                  <a:schemeClr val="tx2"/>
                </a:solidFill>
                <a:latin typeface="Calibri"/>
                <a:ea typeface="Segoe UI" panose="020B0502040204020203" pitchFamily="34" charset="0"/>
                <a:cs typeface="Calibri"/>
              </a:rPr>
              <a:t>All MIPS Eligible Clinicians</a:t>
            </a:r>
          </a:p>
        </p:txBody>
      </p:sp>
      <p:sp>
        <p:nvSpPr>
          <p:cNvPr id="22" name="Rectangle 21"/>
          <p:cNvSpPr/>
          <p:nvPr/>
        </p:nvSpPr>
        <p:spPr>
          <a:xfrm>
            <a:off x="2195788" y="4405281"/>
            <a:ext cx="1925943" cy="3861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05740" tIns="205740" rIns="205740" bIns="205740" rtlCol="0" anchor="ctr"/>
          <a:lstStyle/>
          <a:p>
            <a:pPr algn="ctr"/>
            <a:r>
              <a:rPr lang="en-US" sz="1350" b="1" dirty="0">
                <a:solidFill>
                  <a:schemeClr val="bg1"/>
                </a:solidFill>
                <a:latin typeface="Calibri"/>
                <a:ea typeface="Segoe UI" panose="020B0502040204020203" pitchFamily="34" charset="0"/>
                <a:cs typeface="Calibri"/>
              </a:rPr>
              <a:t>Optional  for 2017</a:t>
            </a:r>
          </a:p>
        </p:txBody>
      </p:sp>
      <p:sp>
        <p:nvSpPr>
          <p:cNvPr id="39" name="TextBox 38"/>
          <p:cNvSpPr txBox="1"/>
          <p:nvPr/>
        </p:nvSpPr>
        <p:spPr>
          <a:xfrm>
            <a:off x="4705191" y="4385609"/>
            <a:ext cx="2722794" cy="577081"/>
          </a:xfrm>
          <a:prstGeom prst="rect">
            <a:avLst/>
          </a:prstGeom>
          <a:noFill/>
        </p:spPr>
        <p:txBody>
          <a:bodyPr wrap="square" rtlCol="0">
            <a:spAutoFit/>
          </a:bodyPr>
          <a:lstStyle/>
          <a:p>
            <a:r>
              <a:rPr lang="en-US" sz="1050" dirty="0">
                <a:solidFill>
                  <a:schemeClr val="tx2"/>
                </a:solidFill>
                <a:latin typeface="Calibri"/>
                <a:cs typeface="Calibri"/>
              </a:rPr>
              <a:t>Hospital-based MIPS clinicians, Nurse Practitioners, Physician Assistants, Clinical Nurse Specialists, CRNAs</a:t>
            </a:r>
          </a:p>
        </p:txBody>
      </p:sp>
      <p:sp>
        <p:nvSpPr>
          <p:cNvPr id="40" name="Down Arrow 39" descr="graphic of arrow" title="graphic of arrow"/>
          <p:cNvSpPr/>
          <p:nvPr/>
        </p:nvSpPr>
        <p:spPr>
          <a:xfrm rot="16200000">
            <a:off x="4308700" y="4368988"/>
            <a:ext cx="291305" cy="458734"/>
          </a:xfrm>
          <a:prstGeom prst="downArrow">
            <a:avLst/>
          </a:prstGeom>
          <a:noFill/>
          <a:ln>
            <a:solidFill>
              <a:srgbClr val="16B2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Calibri"/>
              <a:cs typeface="Calibri"/>
            </a:endParaRPr>
          </a:p>
        </p:txBody>
      </p:sp>
      <p:sp>
        <p:nvSpPr>
          <p:cNvPr id="41" name="Down Arrow 40" descr="graphic of arrow" title="graphic of arrow"/>
          <p:cNvSpPr/>
          <p:nvPr/>
        </p:nvSpPr>
        <p:spPr>
          <a:xfrm rot="16200000">
            <a:off x="2547651" y="3159694"/>
            <a:ext cx="291305" cy="571499"/>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latin typeface="Calibri"/>
              <a:cs typeface="Calibri"/>
            </a:endParaRPr>
          </a:p>
        </p:txBody>
      </p:sp>
      <p:sp>
        <p:nvSpPr>
          <p:cNvPr id="36" name="Rectangle 35" descr="graphic of rectangle" title="graphic of rectangle"/>
          <p:cNvSpPr/>
          <p:nvPr/>
        </p:nvSpPr>
        <p:spPr>
          <a:xfrm>
            <a:off x="4444677" y="2112747"/>
            <a:ext cx="1647253" cy="1700034"/>
          </a:xfrm>
          <a:prstGeom prst="rect">
            <a:avLst/>
          </a:prstGeom>
          <a:noFill/>
          <a:ln>
            <a:solidFill>
              <a:srgbClr val="16B2DF"/>
            </a:solidFill>
          </a:ln>
        </p:spPr>
        <p:style>
          <a:lnRef idx="2">
            <a:schemeClr val="accent1">
              <a:shade val="50000"/>
            </a:schemeClr>
          </a:lnRef>
          <a:fillRef idx="1">
            <a:schemeClr val="accent1"/>
          </a:fillRef>
          <a:effectRef idx="0">
            <a:schemeClr val="accent1"/>
          </a:effectRef>
          <a:fontRef idx="minor">
            <a:schemeClr val="lt1"/>
          </a:fontRef>
        </p:style>
        <p:txBody>
          <a:bodyPr lIns="205740" tIns="205740" rIns="205740" bIns="205740" rtlCol="0" anchor="ctr"/>
          <a:lstStyle/>
          <a:p>
            <a:pPr algn="ctr"/>
            <a:endParaRPr lang="en-US" sz="1350" b="1" dirty="0">
              <a:solidFill>
                <a:schemeClr val="tx2"/>
              </a:solidFill>
              <a:latin typeface="Calibri"/>
              <a:ea typeface="Segoe UI" panose="020B0502040204020203" pitchFamily="34" charset="0"/>
              <a:cs typeface="Calibri"/>
            </a:endParaRPr>
          </a:p>
          <a:p>
            <a:pPr algn="ctr"/>
            <a:endParaRPr lang="en-US" sz="1350" b="1" dirty="0">
              <a:solidFill>
                <a:schemeClr val="tx2"/>
              </a:solidFill>
              <a:latin typeface="Calibri"/>
              <a:ea typeface="Segoe UI" panose="020B0502040204020203" pitchFamily="34" charset="0"/>
              <a:cs typeface="Calibri"/>
            </a:endParaRPr>
          </a:p>
          <a:p>
            <a:pPr algn="ctr"/>
            <a:endParaRPr lang="en-US" sz="1350" b="1" dirty="0">
              <a:solidFill>
                <a:schemeClr val="tx2"/>
              </a:solidFill>
              <a:latin typeface="Calibri"/>
              <a:ea typeface="Segoe UI" panose="020B0502040204020203" pitchFamily="34" charset="0"/>
              <a:cs typeface="Calibri"/>
            </a:endParaRPr>
          </a:p>
          <a:p>
            <a:pPr algn="ctr"/>
            <a:endParaRPr lang="en-US" sz="1350" b="1" dirty="0">
              <a:solidFill>
                <a:schemeClr val="tx2"/>
              </a:solidFill>
              <a:latin typeface="Calibri"/>
              <a:ea typeface="Segoe UI" panose="020B0502040204020203" pitchFamily="34" charset="0"/>
              <a:cs typeface="Calibri"/>
            </a:endParaRPr>
          </a:p>
          <a:p>
            <a:pPr algn="ctr"/>
            <a:br>
              <a:rPr lang="en-US" sz="1400" dirty="0">
                <a:solidFill>
                  <a:schemeClr val="tx2"/>
                </a:solidFill>
                <a:latin typeface="Calibri"/>
                <a:ea typeface="Segoe UI" panose="020B0502040204020203" pitchFamily="34" charset="0"/>
                <a:cs typeface="Calibri"/>
              </a:rPr>
            </a:br>
            <a:endParaRPr lang="en-US" sz="1400" dirty="0">
              <a:solidFill>
                <a:schemeClr val="tx2"/>
              </a:solidFill>
              <a:latin typeface="Calibri"/>
              <a:ea typeface="Segoe UI" panose="020B0502040204020203" pitchFamily="34" charset="0"/>
              <a:cs typeface="Calibri"/>
            </a:endParaRPr>
          </a:p>
        </p:txBody>
      </p:sp>
      <p:pic>
        <p:nvPicPr>
          <p:cNvPr id="42" name="Picture 41" title="graphic of woma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3025" y="2286440"/>
            <a:ext cx="889531" cy="860205"/>
          </a:xfrm>
          <a:prstGeom prst="rect">
            <a:avLst/>
          </a:prstGeom>
        </p:spPr>
      </p:pic>
      <p:pic>
        <p:nvPicPr>
          <p:cNvPr id="43" name="Picture 42" title="graphic of people"/>
          <p:cNvPicPr>
            <a:picLocks noChangeAspect="1"/>
          </p:cNvPicPr>
          <p:nvPr/>
        </p:nvPicPr>
        <p:blipFill>
          <a:blip r:embed="rId4"/>
          <a:stretch>
            <a:fillRect/>
          </a:stretch>
        </p:blipFill>
        <p:spPr>
          <a:xfrm>
            <a:off x="7044531" y="2363514"/>
            <a:ext cx="866850" cy="843208"/>
          </a:xfrm>
          <a:prstGeom prst="rect">
            <a:avLst/>
          </a:prstGeom>
        </p:spPr>
      </p:pic>
      <p:pic>
        <p:nvPicPr>
          <p:cNvPr id="44" name="Picture 43" title="graphic of peop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93069" y="2323233"/>
            <a:ext cx="869971" cy="845805"/>
          </a:xfrm>
          <a:prstGeom prst="rect">
            <a:avLst/>
          </a:prstGeom>
        </p:spPr>
      </p:pic>
      <p:sp>
        <p:nvSpPr>
          <p:cNvPr id="46" name="Rectangle 45" descr="graphic of rectangle" title="graphic of rectangle"/>
          <p:cNvSpPr/>
          <p:nvPr/>
        </p:nvSpPr>
        <p:spPr>
          <a:xfrm>
            <a:off x="6602487" y="2112747"/>
            <a:ext cx="1647253" cy="1700034"/>
          </a:xfrm>
          <a:prstGeom prst="rect">
            <a:avLst/>
          </a:prstGeom>
          <a:noFill/>
          <a:ln>
            <a:solidFill>
              <a:srgbClr val="16B2DF"/>
            </a:solidFill>
          </a:ln>
        </p:spPr>
        <p:style>
          <a:lnRef idx="2">
            <a:schemeClr val="accent1">
              <a:shade val="50000"/>
            </a:schemeClr>
          </a:lnRef>
          <a:fillRef idx="1">
            <a:schemeClr val="accent1"/>
          </a:fillRef>
          <a:effectRef idx="0">
            <a:schemeClr val="accent1"/>
          </a:effectRef>
          <a:fontRef idx="minor">
            <a:schemeClr val="lt1"/>
          </a:fontRef>
        </p:style>
        <p:txBody>
          <a:bodyPr lIns="205740" tIns="205740" rIns="205740" bIns="205740" rtlCol="0" anchor="ctr"/>
          <a:lstStyle/>
          <a:p>
            <a:pPr algn="ctr"/>
            <a:endParaRPr lang="en-US" sz="1350" b="1" dirty="0">
              <a:solidFill>
                <a:schemeClr val="tx2"/>
              </a:solidFill>
              <a:latin typeface="Calibri"/>
              <a:ea typeface="Segoe UI" panose="020B0502040204020203" pitchFamily="34" charset="0"/>
              <a:cs typeface="Calibri"/>
            </a:endParaRPr>
          </a:p>
          <a:p>
            <a:pPr algn="ctr"/>
            <a:endParaRPr lang="en-US" sz="1350" b="1" dirty="0">
              <a:solidFill>
                <a:schemeClr val="tx2"/>
              </a:solidFill>
              <a:latin typeface="Calibri"/>
              <a:ea typeface="Segoe UI" panose="020B0502040204020203" pitchFamily="34" charset="0"/>
              <a:cs typeface="Calibri"/>
            </a:endParaRPr>
          </a:p>
          <a:p>
            <a:pPr algn="ctr"/>
            <a:endParaRPr lang="en-US" sz="1350" b="1" dirty="0">
              <a:solidFill>
                <a:schemeClr val="tx2"/>
              </a:solidFill>
              <a:latin typeface="Calibri"/>
              <a:ea typeface="Segoe UI" panose="020B0502040204020203" pitchFamily="34" charset="0"/>
              <a:cs typeface="Calibri"/>
            </a:endParaRPr>
          </a:p>
          <a:p>
            <a:pPr algn="ctr"/>
            <a:endParaRPr lang="en-US" sz="1350" b="1" dirty="0">
              <a:solidFill>
                <a:schemeClr val="tx2"/>
              </a:solidFill>
              <a:latin typeface="Calibri"/>
              <a:ea typeface="Segoe UI" panose="020B0502040204020203" pitchFamily="34" charset="0"/>
              <a:cs typeface="Calibri"/>
            </a:endParaRPr>
          </a:p>
          <a:p>
            <a:pPr algn="ctr"/>
            <a:br>
              <a:rPr lang="en-US" sz="1400" dirty="0">
                <a:solidFill>
                  <a:schemeClr val="tx2"/>
                </a:solidFill>
                <a:latin typeface="Calibri"/>
                <a:ea typeface="Segoe UI" panose="020B0502040204020203" pitchFamily="34" charset="0"/>
                <a:cs typeface="Calibri"/>
              </a:rPr>
            </a:br>
            <a:endParaRPr lang="en-US" sz="1400" dirty="0">
              <a:solidFill>
                <a:schemeClr val="tx2"/>
              </a:solidFill>
              <a:latin typeface="Calibri"/>
              <a:ea typeface="Segoe UI" panose="020B0502040204020203" pitchFamily="34" charset="0"/>
              <a:cs typeface="Calibri"/>
            </a:endParaRPr>
          </a:p>
        </p:txBody>
      </p:sp>
      <p:pic>
        <p:nvPicPr>
          <p:cNvPr id="23" name="Picture 22" title="graphic with yellow circle and medical cros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59640" y="594360"/>
            <a:ext cx="719937" cy="719937"/>
          </a:xfrm>
          <a:prstGeom prst="rect">
            <a:avLst/>
          </a:prstGeom>
        </p:spPr>
      </p:pic>
      <p:sp>
        <p:nvSpPr>
          <p:cNvPr id="2" name="Slide Number Placeholder 1"/>
          <p:cNvSpPr>
            <a:spLocks noGrp="1"/>
          </p:cNvSpPr>
          <p:nvPr>
            <p:ph type="sldNum" sz="quarter" idx="12"/>
          </p:nvPr>
        </p:nvSpPr>
        <p:spPr/>
        <p:txBody>
          <a:bodyPr/>
          <a:lstStyle/>
          <a:p>
            <a:fld id="{7ED242ED-636D-4135-BC49-1FABD804422C}" type="slidenum">
              <a:rPr lang="en-US" smtClean="0"/>
              <a:pPr/>
              <a:t>18</a:t>
            </a:fld>
            <a:endParaRPr lang="en-US" dirty="0"/>
          </a:p>
        </p:txBody>
      </p:sp>
    </p:spTree>
    <p:extLst>
      <p:ext uri="{BB962C8B-B14F-4D97-AF65-F5344CB8AC3E}">
        <p14:creationId xmlns:p14="http://schemas.microsoft.com/office/powerpoint/2010/main" val="1272746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MIPS Performance Category: </a:t>
            </a:r>
            <a:br>
              <a:rPr lang="en-US" sz="2400" dirty="0"/>
            </a:br>
            <a:r>
              <a:rPr lang="en-US" dirty="0"/>
              <a:t>Advancing Care Information</a:t>
            </a:r>
            <a:br>
              <a:rPr lang="en-US" dirty="0"/>
            </a:br>
            <a:br>
              <a:rPr lang="en-US" dirty="0"/>
            </a:br>
            <a:endParaRPr lang="en-US" dirty="0"/>
          </a:p>
        </p:txBody>
      </p:sp>
      <p:sp>
        <p:nvSpPr>
          <p:cNvPr id="3" name="Content Placeholder 2"/>
          <p:cNvSpPr>
            <a:spLocks noGrp="1"/>
          </p:cNvSpPr>
          <p:nvPr>
            <p:ph idx="1"/>
          </p:nvPr>
        </p:nvSpPr>
        <p:spPr>
          <a:xfrm>
            <a:off x="228600" y="1520794"/>
            <a:ext cx="8843640" cy="4525163"/>
          </a:xfrm>
        </p:spPr>
        <p:txBody>
          <a:bodyPr/>
          <a:lstStyle/>
          <a:p>
            <a:r>
              <a:rPr lang="en-US" dirty="0">
                <a:solidFill>
                  <a:srgbClr val="333333"/>
                </a:solidFill>
              </a:rPr>
              <a:t>Promotes patient engagement and the electronic exchange of information using certified EHR technology</a:t>
            </a:r>
          </a:p>
          <a:p>
            <a:r>
              <a:rPr lang="en-US" dirty="0">
                <a:solidFill>
                  <a:srgbClr val="333333"/>
                </a:solidFill>
              </a:rPr>
              <a:t>Ends and replaces the Medicare EHR Incentive Program (also known as Medicare Meaningful Use) </a:t>
            </a:r>
          </a:p>
          <a:p>
            <a:r>
              <a:rPr lang="en-US" dirty="0">
                <a:solidFill>
                  <a:srgbClr val="333333"/>
                </a:solidFill>
              </a:rPr>
              <a:t>Greater flexibility in choosing measures</a:t>
            </a:r>
          </a:p>
          <a:p>
            <a:r>
              <a:rPr lang="en-US" dirty="0"/>
              <a:t>In 2017, there are </a:t>
            </a:r>
            <a:r>
              <a:rPr lang="en-US" b="1" i="1" dirty="0">
                <a:solidFill>
                  <a:schemeClr val="accent3"/>
                </a:solidFill>
              </a:rPr>
              <a:t>2 measure sets for reporting based on EHR </a:t>
            </a:r>
            <a:r>
              <a:rPr lang="en-US" dirty="0"/>
              <a:t>edition:</a:t>
            </a:r>
          </a:p>
        </p:txBody>
      </p:sp>
      <p:sp>
        <p:nvSpPr>
          <p:cNvPr id="4" name="Slide Number Placeholder 3"/>
          <p:cNvSpPr>
            <a:spLocks noGrp="1"/>
          </p:cNvSpPr>
          <p:nvPr>
            <p:ph type="sldNum" sz="quarter" idx="12"/>
          </p:nvPr>
        </p:nvSpPr>
        <p:spPr/>
        <p:txBody>
          <a:bodyPr/>
          <a:lstStyle/>
          <a:p>
            <a:fld id="{7ED242ED-636D-4135-BC49-1FABD804422C}" type="slidenum">
              <a:rPr lang="en-US" smtClean="0"/>
              <a:t>19</a:t>
            </a:fld>
            <a:endParaRPr lang="en-US" dirty="0"/>
          </a:p>
        </p:txBody>
      </p:sp>
      <p:pic>
        <p:nvPicPr>
          <p:cNvPr id="6" name="Picture 5" title="graphic of yellow circle with a medical cros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6264" y="615930"/>
            <a:ext cx="719937" cy="719937"/>
          </a:xfrm>
          <a:prstGeom prst="rect">
            <a:avLst/>
          </a:prstGeom>
        </p:spPr>
      </p:pic>
      <p:grpSp>
        <p:nvGrpSpPr>
          <p:cNvPr id="7" name="Group 4" descr="Advancing care infromation objectives and measures and 2017 advancing care information transition objectives and mesures" title="Advancing care infromation objectives and measures and 2017 advancing care information transition objectives and mesures"/>
          <p:cNvGrpSpPr/>
          <p:nvPr/>
        </p:nvGrpSpPr>
        <p:grpSpPr>
          <a:xfrm>
            <a:off x="926336" y="4629573"/>
            <a:ext cx="7295195" cy="1157130"/>
            <a:chOff x="1123638" y="3933846"/>
            <a:chExt cx="6592186" cy="737053"/>
          </a:xfrm>
        </p:grpSpPr>
        <p:sp>
          <p:nvSpPr>
            <p:cNvPr id="8" name="Rounded Rectangle 9" title="two rectangles"/>
            <p:cNvSpPr/>
            <p:nvPr/>
          </p:nvSpPr>
          <p:spPr>
            <a:xfrm>
              <a:off x="4506280" y="3933846"/>
              <a:ext cx="3209544" cy="737053"/>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r>
                <a:rPr lang="en-US" dirty="0">
                  <a:solidFill>
                    <a:schemeClr val="tx2"/>
                  </a:solidFill>
                  <a:latin typeface="+mj-lt"/>
                </a:rPr>
                <a:t>2017 Advancing Care Information Transition Objectives and Measures</a:t>
              </a:r>
            </a:p>
          </p:txBody>
        </p:sp>
        <p:sp>
          <p:nvSpPr>
            <p:cNvPr id="9" name="Rounded Rectangle 10"/>
            <p:cNvSpPr/>
            <p:nvPr/>
          </p:nvSpPr>
          <p:spPr>
            <a:xfrm>
              <a:off x="1123638" y="3937389"/>
              <a:ext cx="3206050" cy="732918"/>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r>
                <a:rPr lang="en-US" dirty="0">
                  <a:solidFill>
                    <a:schemeClr val="tx2"/>
                  </a:solidFill>
                  <a:latin typeface="+mj-lt"/>
                </a:rPr>
                <a:t>Advancing Care Information Objectives and Measures </a:t>
              </a:r>
            </a:p>
          </p:txBody>
        </p:sp>
      </p:grpSp>
    </p:spTree>
    <p:extLst>
      <p:ext uri="{BB962C8B-B14F-4D97-AF65-F5344CB8AC3E}">
        <p14:creationId xmlns:p14="http://schemas.microsoft.com/office/powerpoint/2010/main" val="2827966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Vision and Goals: </a:t>
            </a:r>
            <a:r>
              <a:rPr lang="en-US" sz="4000" dirty="0">
                <a:solidFill>
                  <a:prstClr val="white"/>
                </a:solidFill>
              </a:rPr>
              <a:t>Webinar Series</a:t>
            </a:r>
            <a:endParaRPr lang="en-US" sz="4000" dirty="0"/>
          </a:p>
        </p:txBody>
      </p:sp>
      <p:sp>
        <p:nvSpPr>
          <p:cNvPr id="4" name="Content Placeholder 3"/>
          <p:cNvSpPr txBox="1">
            <a:spLocks noGrp="1"/>
          </p:cNvSpPr>
          <p:nvPr>
            <p:ph idx="1"/>
          </p:nvPr>
        </p:nvSpPr>
        <p:spPr>
          <a:xfrm>
            <a:off x="11034" y="1866543"/>
            <a:ext cx="8967866" cy="2400657"/>
          </a:xfrm>
          <a:prstGeom prst="rect">
            <a:avLst/>
          </a:prstGeom>
          <a:noFill/>
        </p:spPr>
        <p:txBody>
          <a:bodyPr wrap="square" rtlCol="0">
            <a:spAutoFit/>
          </a:bodyPr>
          <a:lstStyle/>
          <a:p>
            <a:r>
              <a:rPr lang="en-US" sz="2400" dirty="0"/>
              <a:t>Ongoing process to engage clinical specialty societies and patient advocacy groups in quality measure development. </a:t>
            </a:r>
          </a:p>
          <a:p>
            <a:endParaRPr lang="en-US" sz="1100" dirty="0"/>
          </a:p>
          <a:p>
            <a:r>
              <a:rPr lang="en-US" sz="2400" dirty="0"/>
              <a:t>Produce feedback to help CMS design toolkits and materials specifically for specialty societies and patient advocacy groups interested in measure development. </a:t>
            </a:r>
          </a:p>
          <a:p>
            <a:pPr marL="0" indent="0" algn="ctr">
              <a:buNone/>
            </a:pPr>
            <a:endParaRPr lang="en-US" sz="1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a:ea typeface="+mj-ea"/>
                <a:cs typeface="+mj-cs"/>
              </a:rPr>
              <a:t>Measure Development Education &amp; Outreach for Specialty Societies &amp; Patient Advocacy Groups</a:t>
            </a:r>
          </a:p>
        </p:txBody>
      </p:sp>
      <p:sp>
        <p:nvSpPr>
          <p:cNvPr id="3" name="Rectangle 2"/>
          <p:cNvSpPr/>
          <p:nvPr/>
        </p:nvSpPr>
        <p:spPr>
          <a:xfrm>
            <a:off x="228600" y="4267200"/>
            <a:ext cx="3886200" cy="1692771"/>
          </a:xfrm>
          <a:prstGeom prst="rect">
            <a:avLst/>
          </a:prstGeom>
        </p:spPr>
        <p:txBody>
          <a:bodyPr wrap="square">
            <a:spAutoFit/>
          </a:bodyPr>
          <a:lstStyle/>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Education </a:t>
            </a:r>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Outreach</a:t>
            </a:r>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Frequent Communication</a:t>
            </a:r>
          </a:p>
          <a:p>
            <a:pPr marL="457200" marR="0" lvl="1" indent="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Enduring Materials</a:t>
            </a:r>
          </a:p>
          <a:p>
            <a:pPr marL="635000" marR="0" lvl="1" indent="-1778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Dedicated Websites</a:t>
            </a:r>
          </a:p>
        </p:txBody>
      </p:sp>
      <p:sp>
        <p:nvSpPr>
          <p:cNvPr id="9" name="Rectangle 8"/>
          <p:cNvSpPr/>
          <p:nvPr/>
        </p:nvSpPr>
        <p:spPr>
          <a:xfrm>
            <a:off x="3581400" y="4267200"/>
            <a:ext cx="5410200" cy="1508105"/>
          </a:xfrm>
          <a:prstGeom prst="rect">
            <a:avLst/>
          </a:prstGeom>
        </p:spPr>
        <p:txBody>
          <a:bodyPr wrap="square">
            <a:spAutoFit/>
          </a:bodyPr>
          <a:lstStyle/>
          <a:p>
            <a:pPr marL="635000" marR="0" lvl="1" indent="-1778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Measure Development Roadmaps</a:t>
            </a:r>
          </a:p>
          <a:p>
            <a:pPr marL="635000" marR="0" lvl="1" indent="-1778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Targeted Newsletters and Communication</a:t>
            </a:r>
          </a:p>
          <a:p>
            <a:pPr marL="635000" marR="0" lvl="1" indent="-17780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Showcase Opportunities</a:t>
            </a:r>
          </a:p>
          <a:p>
            <a:pPr marL="742950" marR="0" lvl="1" indent="-285750" algn="l" defTabSz="914400" rtl="0" eaLnBrk="1" fontAlgn="auto" latinLnBrk="0" hangingPunct="1">
              <a:lnSpc>
                <a:spcPct val="100000"/>
              </a:lnSpc>
              <a:spcBef>
                <a:spcPct val="20000"/>
              </a:spcBef>
              <a:spcAft>
                <a:spcPts val="0"/>
              </a:spcAft>
              <a:buClrTx/>
              <a:buSzTx/>
              <a:buFont typeface="Wingdings" panose="05000000000000000000" pitchFamily="2" charset="2"/>
              <a:buChar char="ü"/>
              <a:tabLst/>
              <a:defRPr/>
            </a:pPr>
            <a:endParaRPr kumimoji="0" lang="en-US" sz="2000" b="1"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92302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421558" y="3115728"/>
            <a:ext cx="1842315" cy="2726271"/>
          </a:xfrm>
          <a:prstGeom prst="rect">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400" b="1" i="1" dirty="0">
                <a:solidFill>
                  <a:schemeClr val="tx2"/>
                </a:solidFill>
              </a:rPr>
              <a:t>Option 1</a:t>
            </a:r>
          </a:p>
        </p:txBody>
      </p:sp>
      <p:sp>
        <p:nvSpPr>
          <p:cNvPr id="30" name="Rectangle 29"/>
          <p:cNvSpPr/>
          <p:nvPr/>
        </p:nvSpPr>
        <p:spPr>
          <a:xfrm>
            <a:off x="2505306" y="3115728"/>
            <a:ext cx="1850385" cy="2726271"/>
          </a:xfrm>
          <a:prstGeom prst="rect">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400" b="1" i="1" dirty="0">
                <a:solidFill>
                  <a:schemeClr val="tx2"/>
                </a:solidFill>
              </a:rPr>
              <a:t>Option 2</a:t>
            </a:r>
          </a:p>
        </p:txBody>
      </p:sp>
      <p:sp>
        <p:nvSpPr>
          <p:cNvPr id="31" name="Rectangle 30"/>
          <p:cNvSpPr/>
          <p:nvPr/>
        </p:nvSpPr>
        <p:spPr>
          <a:xfrm>
            <a:off x="4798831" y="3115728"/>
            <a:ext cx="1842315" cy="2726271"/>
          </a:xfrm>
          <a:prstGeom prst="rect">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400" b="1" i="1" dirty="0">
                <a:solidFill>
                  <a:schemeClr val="tx2"/>
                </a:solidFill>
              </a:rPr>
              <a:t>Option 1</a:t>
            </a:r>
          </a:p>
        </p:txBody>
      </p:sp>
      <p:sp>
        <p:nvSpPr>
          <p:cNvPr id="32" name="Rectangle 31"/>
          <p:cNvSpPr/>
          <p:nvPr/>
        </p:nvSpPr>
        <p:spPr>
          <a:xfrm>
            <a:off x="6882579" y="3115728"/>
            <a:ext cx="1850385" cy="2726271"/>
          </a:xfrm>
          <a:prstGeom prst="rect">
            <a:avLst/>
          </a:pr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400" b="1" i="1" dirty="0">
                <a:solidFill>
                  <a:schemeClr val="tx2"/>
                </a:solidFill>
              </a:rPr>
              <a:t>Option 2</a:t>
            </a:r>
          </a:p>
        </p:txBody>
      </p:sp>
      <p:sp>
        <p:nvSpPr>
          <p:cNvPr id="2" name="Title 1"/>
          <p:cNvSpPr>
            <a:spLocks noGrp="1"/>
          </p:cNvSpPr>
          <p:nvPr>
            <p:ph type="title"/>
          </p:nvPr>
        </p:nvSpPr>
        <p:spPr/>
        <p:txBody>
          <a:bodyPr/>
          <a:lstStyle/>
          <a:p>
            <a:r>
              <a:rPr lang="en-US" sz="2400" dirty="0"/>
              <a:t>MIPS Performance Category: </a:t>
            </a:r>
            <a:br>
              <a:rPr lang="en-US" sz="2400" dirty="0"/>
            </a:br>
            <a:r>
              <a:rPr lang="en-US" dirty="0"/>
              <a:t>Advancing Care Information</a:t>
            </a:r>
          </a:p>
        </p:txBody>
      </p:sp>
      <p:sp>
        <p:nvSpPr>
          <p:cNvPr id="3" name="Content Placeholder 2"/>
          <p:cNvSpPr>
            <a:spLocks noGrp="1"/>
          </p:cNvSpPr>
          <p:nvPr>
            <p:ph idx="1"/>
          </p:nvPr>
        </p:nvSpPr>
        <p:spPr>
          <a:xfrm>
            <a:off x="228600" y="1520795"/>
            <a:ext cx="8686800" cy="511205"/>
          </a:xfrm>
        </p:spPr>
        <p:txBody>
          <a:bodyPr numCol="1"/>
          <a:lstStyle/>
          <a:p>
            <a:pPr>
              <a:spcBef>
                <a:spcPts val="900"/>
              </a:spcBef>
            </a:pPr>
            <a:r>
              <a:rPr lang="en-US" sz="2000" dirty="0"/>
              <a:t>Clinicians must use certified EHR technology to report</a:t>
            </a:r>
          </a:p>
        </p:txBody>
      </p:sp>
      <p:sp>
        <p:nvSpPr>
          <p:cNvPr id="4" name="Slide Number Placeholder 3"/>
          <p:cNvSpPr>
            <a:spLocks noGrp="1"/>
          </p:cNvSpPr>
          <p:nvPr>
            <p:ph type="sldNum" sz="quarter" idx="12"/>
          </p:nvPr>
        </p:nvSpPr>
        <p:spPr/>
        <p:txBody>
          <a:bodyPr/>
          <a:lstStyle/>
          <a:p>
            <a:fld id="{7ED242ED-636D-4135-BC49-1FABD804422C}" type="slidenum">
              <a:rPr lang="en-US" smtClean="0"/>
              <a:pPr/>
              <a:t>20</a:t>
            </a:fld>
            <a:endParaRPr lang="en-US" dirty="0"/>
          </a:p>
        </p:txBody>
      </p:sp>
      <p:sp>
        <p:nvSpPr>
          <p:cNvPr id="5" name="Content Placeholder 2"/>
          <p:cNvSpPr txBox="1">
            <a:spLocks/>
          </p:cNvSpPr>
          <p:nvPr/>
        </p:nvSpPr>
        <p:spPr>
          <a:xfrm>
            <a:off x="228600" y="2140037"/>
            <a:ext cx="4306710" cy="966859"/>
          </a:xfrm>
          <a:prstGeom prst="rect">
            <a:avLst/>
          </a:prstGeom>
          <a:noFill/>
          <a:ln w="12700">
            <a:noFill/>
          </a:ln>
        </p:spPr>
        <p:txBody>
          <a:bodyPr vert="horz" lIns="0" tIns="182880" rIns="0" bIns="45720" numCol="1"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900"/>
              </a:spcBef>
              <a:buNone/>
            </a:pPr>
            <a:r>
              <a:rPr lang="en-US" sz="1800" b="1" dirty="0">
                <a:solidFill>
                  <a:schemeClr val="tx2"/>
                </a:solidFill>
                <a:latin typeface="Cambria" charset="0"/>
                <a:ea typeface="Cambria" charset="0"/>
                <a:cs typeface="Cambria" charset="0"/>
              </a:rPr>
              <a:t>For those using EHR Technology Certified to the 2015 Edition:</a:t>
            </a:r>
            <a:endParaRPr lang="en-US" sz="1800" dirty="0">
              <a:solidFill>
                <a:schemeClr val="tx2"/>
              </a:solidFill>
            </a:endParaRPr>
          </a:p>
        </p:txBody>
      </p:sp>
      <p:sp>
        <p:nvSpPr>
          <p:cNvPr id="6" name="Content Placeholder 2"/>
          <p:cNvSpPr txBox="1">
            <a:spLocks/>
          </p:cNvSpPr>
          <p:nvPr/>
        </p:nvSpPr>
        <p:spPr>
          <a:xfrm>
            <a:off x="4608688" y="2140037"/>
            <a:ext cx="4306712" cy="892595"/>
          </a:xfrm>
          <a:prstGeom prst="rect">
            <a:avLst/>
          </a:prstGeom>
          <a:noFill/>
          <a:ln w="12700">
            <a:noFill/>
          </a:ln>
        </p:spPr>
        <p:txBody>
          <a:bodyPr vert="horz" lIns="91440" tIns="182880" rIns="91440" bIns="45720" numCol="1"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900"/>
              </a:spcBef>
              <a:buNone/>
            </a:pPr>
            <a:r>
              <a:rPr lang="en-US" sz="1800" b="1" dirty="0">
                <a:solidFill>
                  <a:schemeClr val="tx2"/>
                </a:solidFill>
                <a:latin typeface="Cambria" charset="0"/>
                <a:ea typeface="Cambria" charset="0"/>
                <a:cs typeface="Cambria" charset="0"/>
              </a:rPr>
              <a:t>For those using EHR Technology Certified to the 2014 Edition:</a:t>
            </a:r>
            <a:endParaRPr lang="en-US" sz="1400" dirty="0">
              <a:solidFill>
                <a:schemeClr val="tx2"/>
              </a:solidFill>
            </a:endParaRPr>
          </a:p>
        </p:txBody>
      </p:sp>
      <p:pic>
        <p:nvPicPr>
          <p:cNvPr id="8" name="Picture 7" descr="graphic&#10;" title="graphic"/>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46264" y="615930"/>
            <a:ext cx="719937" cy="719937"/>
          </a:xfrm>
          <a:prstGeom prst="rect">
            <a:avLst/>
          </a:prstGeom>
        </p:spPr>
      </p:pic>
      <p:sp>
        <p:nvSpPr>
          <p:cNvPr id="24" name="Rounded Rectangle 23"/>
          <p:cNvSpPr/>
          <p:nvPr/>
        </p:nvSpPr>
        <p:spPr>
          <a:xfrm>
            <a:off x="410494" y="3546985"/>
            <a:ext cx="1836360" cy="2295015"/>
          </a:xfrm>
          <a:prstGeom prst="roundRect">
            <a:avLst>
              <a:gd name="adj" fmla="val 876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0"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95000"/>
              </a:lnSpc>
            </a:pPr>
            <a:r>
              <a:rPr lang="en-US" sz="2000" dirty="0">
                <a:solidFill>
                  <a:schemeClr val="tx2"/>
                </a:solidFill>
                <a:latin typeface="+mj-lt"/>
              </a:rPr>
              <a:t>Advancing Care Information </a:t>
            </a:r>
            <a:br>
              <a:rPr lang="en-US" sz="2000" dirty="0">
                <a:solidFill>
                  <a:schemeClr val="tx2"/>
                </a:solidFill>
                <a:latin typeface="+mj-lt"/>
              </a:rPr>
            </a:br>
            <a:r>
              <a:rPr lang="en-US" sz="2000" dirty="0">
                <a:solidFill>
                  <a:schemeClr val="tx2"/>
                </a:solidFill>
                <a:latin typeface="+mj-lt"/>
              </a:rPr>
              <a:t>Objectives and Measures</a:t>
            </a:r>
          </a:p>
        </p:txBody>
      </p:sp>
      <p:sp>
        <p:nvSpPr>
          <p:cNvPr id="28" name="Rounded Rectangle 27"/>
          <p:cNvSpPr/>
          <p:nvPr/>
        </p:nvSpPr>
        <p:spPr>
          <a:xfrm>
            <a:off x="2504211" y="3546985"/>
            <a:ext cx="1836360" cy="2295015"/>
          </a:xfrm>
          <a:prstGeom prst="roundRect">
            <a:avLst>
              <a:gd name="adj" fmla="val 691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0"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95000"/>
              </a:lnSpc>
            </a:pPr>
            <a:r>
              <a:rPr lang="en-US" sz="2000" dirty="0">
                <a:solidFill>
                  <a:schemeClr val="tx2"/>
                </a:solidFill>
                <a:latin typeface="+mj-lt"/>
              </a:rPr>
              <a:t>Combination </a:t>
            </a:r>
            <a:br>
              <a:rPr lang="en-US" sz="2000" dirty="0">
                <a:solidFill>
                  <a:schemeClr val="tx2"/>
                </a:solidFill>
                <a:latin typeface="+mj-lt"/>
              </a:rPr>
            </a:br>
            <a:r>
              <a:rPr lang="en-US" sz="2000" dirty="0">
                <a:solidFill>
                  <a:schemeClr val="tx2"/>
                </a:solidFill>
                <a:latin typeface="+mj-lt"/>
              </a:rPr>
              <a:t>of the two measure sets</a:t>
            </a:r>
          </a:p>
        </p:txBody>
      </p:sp>
      <p:sp>
        <p:nvSpPr>
          <p:cNvPr id="35" name="Rounded Rectangle 34"/>
          <p:cNvSpPr/>
          <p:nvPr/>
        </p:nvSpPr>
        <p:spPr>
          <a:xfrm>
            <a:off x="4781302" y="3546984"/>
            <a:ext cx="1836360" cy="2295015"/>
          </a:xfrm>
          <a:prstGeom prst="roundRect">
            <a:avLst>
              <a:gd name="adj" fmla="val 876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0"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95000"/>
              </a:lnSpc>
            </a:pPr>
            <a:r>
              <a:rPr lang="en-US" sz="2000" dirty="0">
                <a:solidFill>
                  <a:schemeClr val="tx2"/>
                </a:solidFill>
                <a:latin typeface="+mj-lt"/>
              </a:rPr>
              <a:t>2017 Advancing Care Information Transition Objectives and Measures</a:t>
            </a:r>
          </a:p>
        </p:txBody>
      </p:sp>
      <p:sp>
        <p:nvSpPr>
          <p:cNvPr id="36" name="Rounded Rectangle 35"/>
          <p:cNvSpPr/>
          <p:nvPr/>
        </p:nvSpPr>
        <p:spPr>
          <a:xfrm>
            <a:off x="6875019" y="3546984"/>
            <a:ext cx="1836360" cy="2295015"/>
          </a:xfrm>
          <a:prstGeom prst="roundRect">
            <a:avLst>
              <a:gd name="adj" fmla="val 6916"/>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0" rtlCol="0" anchor="t"/>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lnSpc>
                <a:spcPct val="95000"/>
              </a:lnSpc>
            </a:pPr>
            <a:r>
              <a:rPr lang="en-US" sz="2000" dirty="0">
                <a:solidFill>
                  <a:schemeClr val="tx2"/>
                </a:solidFill>
                <a:latin typeface="+mj-lt"/>
              </a:rPr>
              <a:t>Combination </a:t>
            </a:r>
            <a:br>
              <a:rPr lang="en-US" sz="2000" dirty="0">
                <a:solidFill>
                  <a:schemeClr val="tx2"/>
                </a:solidFill>
                <a:latin typeface="+mj-lt"/>
              </a:rPr>
            </a:br>
            <a:r>
              <a:rPr lang="en-US" sz="2000" dirty="0">
                <a:solidFill>
                  <a:schemeClr val="tx2"/>
                </a:solidFill>
                <a:latin typeface="+mj-lt"/>
              </a:rPr>
              <a:t>of the two measure sets</a:t>
            </a:r>
          </a:p>
        </p:txBody>
      </p:sp>
      <p:sp>
        <p:nvSpPr>
          <p:cNvPr id="38" name="Rounded Rectangle 37" descr="outline of rounded rectangle" title="outline of rounded rectangle"/>
          <p:cNvSpPr/>
          <p:nvPr/>
        </p:nvSpPr>
        <p:spPr>
          <a:xfrm>
            <a:off x="4608688" y="2140037"/>
            <a:ext cx="4306710" cy="3871296"/>
          </a:xfrm>
          <a:prstGeom prst="roundRect">
            <a:avLst>
              <a:gd name="adj" fmla="val 402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ounded Rectangle 38" descr="outline of rounded rectangle" title="outline of rounded rectangle"/>
          <p:cNvSpPr/>
          <p:nvPr/>
        </p:nvSpPr>
        <p:spPr>
          <a:xfrm>
            <a:off x="228600" y="2140037"/>
            <a:ext cx="4306710" cy="3871296"/>
          </a:xfrm>
          <a:prstGeom prst="roundRect">
            <a:avLst>
              <a:gd name="adj" fmla="val 402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768171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descr="outline of rounded rectangle" title="outline of rounded rectangle"/>
          <p:cNvSpPr/>
          <p:nvPr/>
        </p:nvSpPr>
        <p:spPr>
          <a:xfrm flipV="1">
            <a:off x="1818610" y="5546218"/>
            <a:ext cx="5612605" cy="678706"/>
          </a:xfrm>
          <a:prstGeom prst="roundRect">
            <a:avLst/>
          </a:prstGeom>
          <a:noFill/>
          <a:ln>
            <a:solidFill>
              <a:srgbClr val="16B2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a:t>Advancing Care Information Requirements for </a:t>
            </a:r>
            <a:br>
              <a:rPr lang="en-US" dirty="0"/>
            </a:br>
            <a:r>
              <a:rPr lang="en-US" dirty="0"/>
              <a:t>the Transition Year </a:t>
            </a:r>
          </a:p>
        </p:txBody>
      </p:sp>
      <p:sp>
        <p:nvSpPr>
          <p:cNvPr id="3" name="Content Placeholder 2"/>
          <p:cNvSpPr>
            <a:spLocks noGrp="1"/>
          </p:cNvSpPr>
          <p:nvPr>
            <p:ph idx="1"/>
          </p:nvPr>
        </p:nvSpPr>
        <p:spPr>
          <a:xfrm>
            <a:off x="228600" y="3104622"/>
            <a:ext cx="8686800" cy="2634225"/>
          </a:xfrm>
        </p:spPr>
        <p:txBody>
          <a:bodyPr numCol="2" spcCol="182880"/>
          <a:lstStyle/>
          <a:p>
            <a:pPr marL="0" indent="0" algn="ctr">
              <a:buNone/>
            </a:pPr>
            <a:r>
              <a:rPr lang="en-US" b="1" dirty="0">
                <a:solidFill>
                  <a:srgbClr val="28C2E6"/>
                </a:solidFill>
              </a:rPr>
              <a:t>Test means…</a:t>
            </a:r>
          </a:p>
          <a:p>
            <a:pPr marL="407988" lvl="1" indent="-234950"/>
            <a:r>
              <a:rPr lang="en-US" sz="1800" dirty="0"/>
              <a:t>Submitting 4 or 5 base score measures </a:t>
            </a:r>
          </a:p>
          <a:p>
            <a:pPr marL="627063" lvl="2" indent="-219075"/>
            <a:r>
              <a:rPr lang="en-US" sz="1600" dirty="0"/>
              <a:t>Depends on use of 2014 or 2015 Edition</a:t>
            </a:r>
          </a:p>
          <a:p>
            <a:pPr marL="407988" lvl="1" indent="-298450"/>
            <a:r>
              <a:rPr lang="en-US" sz="1800" dirty="0"/>
              <a:t>Reporting </a:t>
            </a:r>
            <a:r>
              <a:rPr lang="en-US" sz="1800" i="1" dirty="0"/>
              <a:t>all</a:t>
            </a:r>
            <a:r>
              <a:rPr lang="en-US" sz="1800" dirty="0"/>
              <a:t> required measures in the base score to earn any credit in the advancing care information performance category</a:t>
            </a:r>
          </a:p>
          <a:p>
            <a:pPr marL="0" indent="0" algn="ctr">
              <a:buNone/>
            </a:pPr>
            <a:r>
              <a:rPr lang="en-US" b="1" dirty="0">
                <a:solidFill>
                  <a:srgbClr val="28C2E6"/>
                </a:solidFill>
              </a:rPr>
              <a:t>Partial and full participation means…</a:t>
            </a:r>
          </a:p>
          <a:p>
            <a:pPr lvl="1"/>
            <a:r>
              <a:rPr lang="en-US" sz="1800" dirty="0"/>
              <a:t>Submitting more than the base score in year 1</a:t>
            </a:r>
          </a:p>
        </p:txBody>
      </p:sp>
      <p:sp>
        <p:nvSpPr>
          <p:cNvPr id="4" name="Slide Number Placeholder 3"/>
          <p:cNvSpPr>
            <a:spLocks noGrp="1"/>
          </p:cNvSpPr>
          <p:nvPr>
            <p:ph type="sldNum" sz="quarter" idx="12"/>
          </p:nvPr>
        </p:nvSpPr>
        <p:spPr/>
        <p:txBody>
          <a:bodyPr/>
          <a:lstStyle/>
          <a:p>
            <a:fld id="{7ED242ED-636D-4135-BC49-1FABD804422C}" type="slidenum">
              <a:rPr lang="en-US" smtClean="0"/>
              <a:pPr/>
              <a:t>21</a:t>
            </a:fld>
            <a:endParaRPr lang="en-US" dirty="0"/>
          </a:p>
        </p:txBody>
      </p:sp>
      <p:pic>
        <p:nvPicPr>
          <p:cNvPr id="7" name="Picture 6" title="graphic"/>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4793" y="634441"/>
            <a:ext cx="719937" cy="719937"/>
          </a:xfrm>
          <a:prstGeom prst="rect">
            <a:avLst/>
          </a:prstGeom>
        </p:spPr>
      </p:pic>
      <p:sp>
        <p:nvSpPr>
          <p:cNvPr id="8" name="TextBox 7"/>
          <p:cNvSpPr txBox="1"/>
          <p:nvPr/>
        </p:nvSpPr>
        <p:spPr>
          <a:xfrm>
            <a:off x="1094554" y="5695223"/>
            <a:ext cx="6954893" cy="400110"/>
          </a:xfrm>
          <a:prstGeom prst="rect">
            <a:avLst/>
          </a:prstGeom>
          <a:noFill/>
        </p:spPr>
        <p:txBody>
          <a:bodyPr wrap="square" rtlCol="0">
            <a:spAutoFit/>
          </a:bodyPr>
          <a:lstStyle/>
          <a:p>
            <a:pPr algn="ctr"/>
            <a:r>
              <a:rPr lang="en-US" sz="2000" dirty="0">
                <a:solidFill>
                  <a:srgbClr val="28C2E6"/>
                </a:solidFill>
              </a:rPr>
              <a:t>For a full list of measures, please visit qpp.cms.gov</a:t>
            </a:r>
          </a:p>
        </p:txBody>
      </p:sp>
      <p:pic>
        <p:nvPicPr>
          <p:cNvPr id="9" name="Picture 8" title="graphic "/>
          <p:cNvPicPr>
            <a:picLocks noChangeAspect="1"/>
          </p:cNvPicPr>
          <p:nvPr/>
        </p:nvPicPr>
        <p:blipFill>
          <a:blip r:embed="rId4"/>
          <a:stretch>
            <a:fillRect/>
          </a:stretch>
        </p:blipFill>
        <p:spPr>
          <a:xfrm>
            <a:off x="1740918" y="1788911"/>
            <a:ext cx="1039908" cy="1183580"/>
          </a:xfrm>
          <a:prstGeom prst="rect">
            <a:avLst/>
          </a:prstGeom>
        </p:spPr>
      </p:pic>
      <p:pic>
        <p:nvPicPr>
          <p:cNvPr id="10" name="Picture 9" title="graphic"/>
          <p:cNvPicPr>
            <a:picLocks noChangeAspect="1"/>
          </p:cNvPicPr>
          <p:nvPr/>
        </p:nvPicPr>
        <p:blipFill>
          <a:blip r:embed="rId5"/>
          <a:stretch>
            <a:fillRect/>
          </a:stretch>
        </p:blipFill>
        <p:spPr>
          <a:xfrm>
            <a:off x="5511042" y="1788911"/>
            <a:ext cx="1204104" cy="1163054"/>
          </a:xfrm>
          <a:prstGeom prst="rect">
            <a:avLst/>
          </a:prstGeom>
        </p:spPr>
      </p:pic>
      <p:pic>
        <p:nvPicPr>
          <p:cNvPr id="11" name="Picture 10" title="graphic "/>
          <p:cNvPicPr>
            <a:picLocks noChangeAspect="1"/>
          </p:cNvPicPr>
          <p:nvPr/>
        </p:nvPicPr>
        <p:blipFill>
          <a:blip r:embed="rId6"/>
          <a:stretch>
            <a:fillRect/>
          </a:stretch>
        </p:blipFill>
        <p:spPr>
          <a:xfrm>
            <a:off x="7085784" y="1788911"/>
            <a:ext cx="1024217" cy="1164437"/>
          </a:xfrm>
          <a:prstGeom prst="rect">
            <a:avLst/>
          </a:prstGeom>
        </p:spPr>
      </p:pic>
    </p:spTree>
    <p:extLst>
      <p:ext uri="{BB962C8B-B14F-4D97-AF65-F5344CB8AC3E}">
        <p14:creationId xmlns:p14="http://schemas.microsoft.com/office/powerpoint/2010/main" val="32938035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MIPS Performance Category: Advancing Care Information</a:t>
            </a:r>
          </a:p>
        </p:txBody>
      </p:sp>
      <p:sp>
        <p:nvSpPr>
          <p:cNvPr id="4" name="Slide Number Placeholder 3"/>
          <p:cNvSpPr>
            <a:spLocks noGrp="1"/>
          </p:cNvSpPr>
          <p:nvPr>
            <p:ph type="sldNum" sz="quarter" idx="12"/>
          </p:nvPr>
        </p:nvSpPr>
        <p:spPr/>
        <p:txBody>
          <a:bodyPr/>
          <a:lstStyle/>
          <a:p>
            <a:fld id="{7ED242ED-636D-4135-BC49-1FABD804422C}" type="slidenum">
              <a:rPr lang="en-US" smtClean="0"/>
              <a:t>22</a:t>
            </a:fld>
            <a:endParaRPr lang="en-US" dirty="0"/>
          </a:p>
        </p:txBody>
      </p:sp>
      <p:pic>
        <p:nvPicPr>
          <p:cNvPr id="5" name="Picture 4" title="graphic"/>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7222" y="594360"/>
            <a:ext cx="719937" cy="719937"/>
          </a:xfrm>
          <a:prstGeom prst="rect">
            <a:avLst/>
          </a:prstGeom>
        </p:spPr>
      </p:pic>
      <p:sp>
        <p:nvSpPr>
          <p:cNvPr id="6" name="Content Placeholder 2"/>
          <p:cNvSpPr txBox="1">
            <a:spLocks/>
          </p:cNvSpPr>
          <p:nvPr/>
        </p:nvSpPr>
        <p:spPr>
          <a:xfrm>
            <a:off x="218104" y="1826351"/>
            <a:ext cx="4305355" cy="4231337"/>
          </a:xfrm>
          <a:prstGeom prst="rect">
            <a:avLst/>
          </a:prstGeom>
          <a:solidFill>
            <a:srgbClr val="FFFFFF"/>
          </a:solidFill>
          <a:ln>
            <a:noFill/>
          </a:ln>
        </p:spPr>
        <p:txBody>
          <a:bodyPr vert="horz" lIns="0" tIns="45720" rIns="0" bIns="45720" numCol="1"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900"/>
              </a:spcBef>
              <a:buNone/>
            </a:pPr>
            <a:r>
              <a:rPr lang="en-US" sz="2000" b="1" dirty="0">
                <a:solidFill>
                  <a:srgbClr val="003366"/>
                </a:solidFill>
                <a:latin typeface="Cambria"/>
                <a:ea typeface="Cambria" charset="0"/>
                <a:cs typeface="Cambria"/>
              </a:rPr>
              <a:t>Advancing Care Information </a:t>
            </a:r>
            <a:br>
              <a:rPr lang="en-US" sz="2000" b="1" dirty="0">
                <a:solidFill>
                  <a:srgbClr val="003366"/>
                </a:solidFill>
                <a:latin typeface="Cambria"/>
                <a:ea typeface="Cambria" charset="0"/>
                <a:cs typeface="Cambria"/>
              </a:rPr>
            </a:br>
            <a:r>
              <a:rPr lang="en-US" sz="2000" b="1" dirty="0">
                <a:solidFill>
                  <a:srgbClr val="003366"/>
                </a:solidFill>
                <a:latin typeface="Cambria"/>
                <a:ea typeface="Cambria" charset="0"/>
                <a:cs typeface="Cambria"/>
              </a:rPr>
              <a:t>Objectives and Measures:</a:t>
            </a:r>
          </a:p>
          <a:p>
            <a:pPr marL="0" indent="0" algn="ctr">
              <a:spcBef>
                <a:spcPts val="900"/>
              </a:spcBef>
              <a:buNone/>
            </a:pPr>
            <a:r>
              <a:rPr lang="en-US" sz="1600" dirty="0">
                <a:solidFill>
                  <a:schemeClr val="tx2"/>
                </a:solidFill>
                <a:ea typeface="Cambria" charset="0"/>
                <a:cs typeface="Calibri"/>
              </a:rPr>
              <a:t>Base Score </a:t>
            </a:r>
            <a:r>
              <a:rPr lang="en-US" sz="1600" dirty="0">
                <a:solidFill>
                  <a:srgbClr val="003366"/>
                </a:solidFill>
                <a:ea typeface="Cambria" charset="0"/>
                <a:cs typeface="Calibri"/>
              </a:rPr>
              <a:t>Required</a:t>
            </a:r>
            <a:r>
              <a:rPr lang="en-US" sz="1600" dirty="0">
                <a:solidFill>
                  <a:schemeClr val="tx2"/>
                </a:solidFill>
                <a:ea typeface="Cambria" charset="0"/>
                <a:cs typeface="Calibri"/>
              </a:rPr>
              <a:t> Measures</a:t>
            </a:r>
          </a:p>
          <a:p>
            <a:pPr marL="0" indent="0" algn="ctr">
              <a:spcBef>
                <a:spcPts val="900"/>
              </a:spcBef>
              <a:buNone/>
            </a:pPr>
            <a:endParaRPr lang="en-US" sz="1600" b="1" dirty="0">
              <a:solidFill>
                <a:schemeClr val="tx2"/>
              </a:solidFill>
              <a:latin typeface="Cambria" charset="0"/>
              <a:ea typeface="Cambria" charset="0"/>
              <a:cs typeface="Cambria" charset="0"/>
            </a:endParaRPr>
          </a:p>
          <a:p>
            <a:pPr marL="0" indent="0" algn="ctr">
              <a:spcBef>
                <a:spcPts val="900"/>
              </a:spcBef>
              <a:buNone/>
            </a:pPr>
            <a:endParaRPr lang="en-US" sz="1600" b="1" dirty="0">
              <a:solidFill>
                <a:schemeClr val="tx2"/>
              </a:solidFill>
              <a:latin typeface="Cambria" charset="0"/>
              <a:ea typeface="Cambria" charset="0"/>
              <a:cs typeface="Cambria" charset="0"/>
            </a:endParaRPr>
          </a:p>
        </p:txBody>
      </p:sp>
      <p:sp>
        <p:nvSpPr>
          <p:cNvPr id="7" name="Content Placeholder 2"/>
          <p:cNvSpPr txBox="1">
            <a:spLocks/>
          </p:cNvSpPr>
          <p:nvPr/>
        </p:nvSpPr>
        <p:spPr>
          <a:xfrm>
            <a:off x="4646835" y="1826351"/>
            <a:ext cx="4243448" cy="4029694"/>
          </a:xfrm>
          <a:prstGeom prst="rect">
            <a:avLst/>
          </a:prstGeom>
          <a:solidFill>
            <a:srgbClr val="FFFFFF"/>
          </a:solidFill>
          <a:ln>
            <a:noFill/>
          </a:ln>
        </p:spPr>
        <p:txBody>
          <a:bodyPr vert="horz" lIns="0" tIns="45720" rIns="0" bIns="45720" numCol="1"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900"/>
              </a:spcBef>
              <a:buNone/>
            </a:pPr>
            <a:r>
              <a:rPr lang="en-US" sz="1800" b="1" dirty="0">
                <a:solidFill>
                  <a:srgbClr val="003366"/>
                </a:solidFill>
                <a:latin typeface="Cambria"/>
                <a:ea typeface="Cambria" charset="0"/>
                <a:cs typeface="Cambria"/>
              </a:rPr>
              <a:t>2017 Advancing Care Information Transition Objectives and Measures:</a:t>
            </a:r>
          </a:p>
          <a:p>
            <a:pPr marL="0" indent="0" algn="ctr">
              <a:spcBef>
                <a:spcPts val="900"/>
              </a:spcBef>
              <a:buNone/>
            </a:pPr>
            <a:r>
              <a:rPr lang="en-US" sz="1600" dirty="0">
                <a:solidFill>
                  <a:schemeClr val="tx2"/>
                </a:solidFill>
                <a:ea typeface="Cambria" charset="0"/>
                <a:cs typeface="Calibri"/>
              </a:rPr>
              <a:t>Base Score Required Measures</a:t>
            </a:r>
          </a:p>
          <a:p>
            <a:pPr>
              <a:spcBef>
                <a:spcPts val="900"/>
              </a:spcBef>
            </a:pPr>
            <a:endParaRPr lang="en-US" sz="1800" dirty="0"/>
          </a:p>
        </p:txBody>
      </p:sp>
      <p:graphicFrame>
        <p:nvGraphicFramePr>
          <p:cNvPr id="13" name="Table 12" title="table: advancing care information objectives and measures"/>
          <p:cNvGraphicFramePr>
            <a:graphicFrameLocks noGrp="1"/>
          </p:cNvGraphicFramePr>
          <p:nvPr>
            <p:extLst>
              <p:ext uri="{D42A27DB-BD31-4B8C-83A1-F6EECF244321}">
                <p14:modId xmlns:p14="http://schemas.microsoft.com/office/powerpoint/2010/main" val="2612575284"/>
              </p:ext>
            </p:extLst>
          </p:nvPr>
        </p:nvGraphicFramePr>
        <p:xfrm>
          <a:off x="464056" y="3114903"/>
          <a:ext cx="3810888" cy="2665395"/>
        </p:xfrm>
        <a:graphic>
          <a:graphicData uri="http://schemas.openxmlformats.org/drawingml/2006/table">
            <a:tbl>
              <a:tblPr firstRow="1" firstCol="1" bandRow="1">
                <a:tableStyleId>{5C22544A-7EE6-4342-B048-85BDC9FD1C3A}</a:tableStyleId>
              </a:tblPr>
              <a:tblGrid>
                <a:gridCol w="1974127">
                  <a:extLst>
                    <a:ext uri="{9D8B030D-6E8A-4147-A177-3AD203B41FA5}">
                      <a16:colId xmlns:a16="http://schemas.microsoft.com/office/drawing/2014/main" val="20000"/>
                    </a:ext>
                  </a:extLst>
                </a:gridCol>
                <a:gridCol w="1836761">
                  <a:extLst>
                    <a:ext uri="{9D8B030D-6E8A-4147-A177-3AD203B41FA5}">
                      <a16:colId xmlns:a16="http://schemas.microsoft.com/office/drawing/2014/main" val="20001"/>
                    </a:ext>
                  </a:extLst>
                </a:gridCol>
              </a:tblGrid>
              <a:tr h="291654">
                <a:tc>
                  <a:txBody>
                    <a:bodyPr/>
                    <a:lstStyle/>
                    <a:p>
                      <a:pPr marL="0" marR="0" algn="ctr">
                        <a:lnSpc>
                          <a:spcPct val="107000"/>
                        </a:lnSpc>
                        <a:spcBef>
                          <a:spcPts val="0"/>
                        </a:spcBef>
                        <a:spcAft>
                          <a:spcPts val="0"/>
                        </a:spcAft>
                      </a:pPr>
                      <a:r>
                        <a:rPr lang="en-US" sz="1400" b="1" i="1" dirty="0">
                          <a:solidFill>
                            <a:srgbClr val="003366"/>
                          </a:solidFill>
                          <a:effectLst/>
                          <a:latin typeface="+mj-lt"/>
                        </a:rPr>
                        <a:t>Objective</a:t>
                      </a:r>
                      <a:endParaRPr lang="en-US" sz="1400" b="1" i="1" dirty="0">
                        <a:solidFill>
                          <a:srgbClr val="003366"/>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gn="ctr">
                        <a:lnSpc>
                          <a:spcPct val="107000"/>
                        </a:lnSpc>
                        <a:spcBef>
                          <a:spcPts val="0"/>
                        </a:spcBef>
                        <a:spcAft>
                          <a:spcPts val="0"/>
                        </a:spcAft>
                      </a:pPr>
                      <a:r>
                        <a:rPr lang="en-US" sz="1400" b="1" i="1" dirty="0">
                          <a:solidFill>
                            <a:srgbClr val="003366"/>
                          </a:solidFill>
                          <a:effectLst/>
                          <a:latin typeface="+mj-lt"/>
                        </a:rPr>
                        <a:t>Measure</a:t>
                      </a:r>
                      <a:endParaRPr lang="en-US" sz="1400" b="1" i="1" dirty="0">
                        <a:solidFill>
                          <a:srgbClr val="003366"/>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0"/>
                  </a:ext>
                </a:extLst>
              </a:tr>
              <a:tr h="596811">
                <a:tc>
                  <a:txBody>
                    <a:bodyPr/>
                    <a:lstStyle/>
                    <a:p>
                      <a:pPr marL="0" marR="0">
                        <a:lnSpc>
                          <a:spcPct val="107000"/>
                        </a:lnSpc>
                        <a:spcBef>
                          <a:spcPts val="0"/>
                        </a:spcBef>
                        <a:spcAft>
                          <a:spcPts val="0"/>
                        </a:spcAft>
                      </a:pPr>
                      <a:r>
                        <a:rPr lang="en-US" sz="1400" b="0" dirty="0">
                          <a:solidFill>
                            <a:schemeClr val="tx1"/>
                          </a:solidFill>
                          <a:effectLst/>
                          <a:latin typeface="+mj-lt"/>
                        </a:rPr>
                        <a:t>Protect Patient Health Information</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400" b="0" dirty="0">
                          <a:solidFill>
                            <a:schemeClr val="tx1"/>
                          </a:solidFill>
                          <a:effectLst/>
                          <a:latin typeface="+mj-lt"/>
                        </a:rPr>
                        <a:t>Security Risk Analysis</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1"/>
                  </a:ext>
                </a:extLst>
              </a:tr>
              <a:tr h="291654">
                <a:tc>
                  <a:txBody>
                    <a:bodyPr/>
                    <a:lstStyle/>
                    <a:p>
                      <a:pPr marL="0" marR="0">
                        <a:lnSpc>
                          <a:spcPct val="107000"/>
                        </a:lnSpc>
                        <a:spcBef>
                          <a:spcPts val="0"/>
                        </a:spcBef>
                        <a:spcAft>
                          <a:spcPts val="0"/>
                        </a:spcAft>
                      </a:pPr>
                      <a:r>
                        <a:rPr lang="en-US" sz="1400" b="0" dirty="0">
                          <a:solidFill>
                            <a:schemeClr val="tx1"/>
                          </a:solidFill>
                          <a:effectLst/>
                          <a:latin typeface="+mj-lt"/>
                        </a:rPr>
                        <a:t>Electronic Prescribing</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400" b="0" dirty="0">
                          <a:solidFill>
                            <a:schemeClr val="tx1"/>
                          </a:solidFill>
                          <a:effectLst/>
                          <a:latin typeface="+mj-lt"/>
                        </a:rPr>
                        <a:t>e-Prescribing</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2"/>
                  </a:ext>
                </a:extLst>
              </a:tr>
              <a:tr h="291654">
                <a:tc>
                  <a:txBody>
                    <a:bodyPr/>
                    <a:lstStyle/>
                    <a:p>
                      <a:pPr marL="0" marR="0">
                        <a:lnSpc>
                          <a:spcPct val="107000"/>
                        </a:lnSpc>
                        <a:spcBef>
                          <a:spcPts val="0"/>
                        </a:spcBef>
                        <a:spcAft>
                          <a:spcPts val="0"/>
                        </a:spcAft>
                      </a:pPr>
                      <a:r>
                        <a:rPr lang="en-US" sz="1400" b="0" dirty="0">
                          <a:solidFill>
                            <a:schemeClr val="tx1"/>
                          </a:solidFill>
                          <a:effectLst/>
                          <a:latin typeface="+mj-lt"/>
                        </a:rPr>
                        <a:t>Patient Electronic Access</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400" b="0" dirty="0">
                          <a:solidFill>
                            <a:schemeClr val="tx1"/>
                          </a:solidFill>
                          <a:effectLst/>
                          <a:latin typeface="+mj-lt"/>
                        </a:rPr>
                        <a:t>Provide Patient Access</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3"/>
                  </a:ext>
                </a:extLst>
              </a:tr>
              <a:tr h="596811">
                <a:tc>
                  <a:txBody>
                    <a:bodyPr/>
                    <a:lstStyle/>
                    <a:p>
                      <a:pPr marL="0" marR="0">
                        <a:lnSpc>
                          <a:spcPct val="107000"/>
                        </a:lnSpc>
                        <a:spcBef>
                          <a:spcPts val="0"/>
                        </a:spcBef>
                        <a:spcAft>
                          <a:spcPts val="0"/>
                        </a:spcAft>
                      </a:pPr>
                      <a:r>
                        <a:rPr lang="en-US" sz="1400" b="0" dirty="0">
                          <a:solidFill>
                            <a:schemeClr val="tx1"/>
                          </a:solidFill>
                          <a:effectLst/>
                          <a:latin typeface="+mj-lt"/>
                        </a:rPr>
                        <a:t>Health Information Exchange</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400" b="0" dirty="0">
                          <a:solidFill>
                            <a:schemeClr val="tx1"/>
                          </a:solidFill>
                          <a:effectLst/>
                          <a:latin typeface="+mj-lt"/>
                        </a:rPr>
                        <a:t>Send a Summary of Care</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4"/>
                  </a:ext>
                </a:extLst>
              </a:tr>
              <a:tr h="596811">
                <a:tc>
                  <a:txBody>
                    <a:bodyPr/>
                    <a:lstStyle/>
                    <a:p>
                      <a:pPr marL="0" marR="0">
                        <a:lnSpc>
                          <a:spcPct val="107000"/>
                        </a:lnSpc>
                        <a:spcBef>
                          <a:spcPts val="0"/>
                        </a:spcBef>
                        <a:spcAft>
                          <a:spcPts val="0"/>
                        </a:spcAft>
                      </a:pPr>
                      <a:r>
                        <a:rPr lang="en-US" sz="1400" b="0" dirty="0">
                          <a:solidFill>
                            <a:schemeClr val="tx1"/>
                          </a:solidFill>
                          <a:effectLst/>
                          <a:latin typeface="+mj-lt"/>
                        </a:rPr>
                        <a:t>Health Information Exchange</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400" b="0" dirty="0">
                          <a:solidFill>
                            <a:schemeClr val="tx1"/>
                          </a:solidFill>
                          <a:effectLst/>
                          <a:latin typeface="+mj-lt"/>
                        </a:rPr>
                        <a:t>Request/Accept a Summary of Care</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5"/>
                  </a:ext>
                </a:extLst>
              </a:tr>
            </a:tbl>
          </a:graphicData>
        </a:graphic>
      </p:graphicFrame>
      <p:graphicFrame>
        <p:nvGraphicFramePr>
          <p:cNvPr id="14" name="Table 13" title="table: 2017 advancing care information transition objectives and measures"/>
          <p:cNvGraphicFramePr>
            <a:graphicFrameLocks noGrp="1"/>
          </p:cNvGraphicFramePr>
          <p:nvPr>
            <p:extLst>
              <p:ext uri="{D42A27DB-BD31-4B8C-83A1-F6EECF244321}">
                <p14:modId xmlns:p14="http://schemas.microsoft.com/office/powerpoint/2010/main" val="2130029599"/>
              </p:ext>
            </p:extLst>
          </p:nvPr>
        </p:nvGraphicFramePr>
        <p:xfrm>
          <a:off x="4926940" y="3114903"/>
          <a:ext cx="3765267" cy="2624774"/>
        </p:xfrm>
        <a:graphic>
          <a:graphicData uri="http://schemas.openxmlformats.org/drawingml/2006/table">
            <a:tbl>
              <a:tblPr firstRow="1" firstCol="1" bandRow="1">
                <a:tableStyleId>{5C22544A-7EE6-4342-B048-85BDC9FD1C3A}</a:tableStyleId>
              </a:tblPr>
              <a:tblGrid>
                <a:gridCol w="1950494">
                  <a:extLst>
                    <a:ext uri="{9D8B030D-6E8A-4147-A177-3AD203B41FA5}">
                      <a16:colId xmlns:a16="http://schemas.microsoft.com/office/drawing/2014/main" val="20000"/>
                    </a:ext>
                  </a:extLst>
                </a:gridCol>
                <a:gridCol w="1814773">
                  <a:extLst>
                    <a:ext uri="{9D8B030D-6E8A-4147-A177-3AD203B41FA5}">
                      <a16:colId xmlns:a16="http://schemas.microsoft.com/office/drawing/2014/main" val="20001"/>
                    </a:ext>
                  </a:extLst>
                </a:gridCol>
              </a:tblGrid>
              <a:tr h="314975">
                <a:tc>
                  <a:txBody>
                    <a:bodyPr/>
                    <a:lstStyle/>
                    <a:p>
                      <a:pPr marL="0" marR="0" algn="ctr">
                        <a:lnSpc>
                          <a:spcPct val="107000"/>
                        </a:lnSpc>
                        <a:spcBef>
                          <a:spcPts val="0"/>
                        </a:spcBef>
                        <a:spcAft>
                          <a:spcPts val="0"/>
                        </a:spcAft>
                      </a:pPr>
                      <a:r>
                        <a:rPr lang="en-US" sz="1400" b="1" i="1" dirty="0">
                          <a:solidFill>
                            <a:srgbClr val="003366"/>
                          </a:solidFill>
                          <a:effectLst/>
                          <a:latin typeface="+mj-lt"/>
                        </a:rPr>
                        <a:t>Objective</a:t>
                      </a:r>
                      <a:endParaRPr lang="en-US" sz="1400" b="1" i="1" dirty="0">
                        <a:solidFill>
                          <a:srgbClr val="003366"/>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gn="ctr">
                        <a:lnSpc>
                          <a:spcPct val="107000"/>
                        </a:lnSpc>
                        <a:spcBef>
                          <a:spcPts val="0"/>
                        </a:spcBef>
                        <a:spcAft>
                          <a:spcPts val="0"/>
                        </a:spcAft>
                      </a:pPr>
                      <a:r>
                        <a:rPr lang="en-US" sz="1400" b="1" i="1" dirty="0">
                          <a:solidFill>
                            <a:srgbClr val="003366"/>
                          </a:solidFill>
                          <a:effectLst/>
                          <a:latin typeface="+mj-lt"/>
                        </a:rPr>
                        <a:t>Measure</a:t>
                      </a:r>
                      <a:endParaRPr lang="en-US" sz="1400" b="1" i="1" dirty="0">
                        <a:solidFill>
                          <a:srgbClr val="003366"/>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0"/>
                  </a:ext>
                </a:extLst>
              </a:tr>
              <a:tr h="727656">
                <a:tc>
                  <a:txBody>
                    <a:bodyPr/>
                    <a:lstStyle/>
                    <a:p>
                      <a:pPr marL="0" marR="0">
                        <a:lnSpc>
                          <a:spcPct val="107000"/>
                        </a:lnSpc>
                        <a:spcBef>
                          <a:spcPts val="0"/>
                        </a:spcBef>
                        <a:spcAft>
                          <a:spcPts val="0"/>
                        </a:spcAft>
                      </a:pPr>
                      <a:r>
                        <a:rPr lang="en-US" sz="1400" b="0" dirty="0">
                          <a:solidFill>
                            <a:schemeClr val="tx1"/>
                          </a:solidFill>
                          <a:effectLst/>
                          <a:latin typeface="+mj-lt"/>
                        </a:rPr>
                        <a:t>Protect Patient Health Information</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400" b="0" dirty="0">
                          <a:solidFill>
                            <a:schemeClr val="tx1"/>
                          </a:solidFill>
                          <a:effectLst/>
                          <a:latin typeface="+mj-lt"/>
                        </a:rPr>
                        <a:t>Security Risk Analysis</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1"/>
                  </a:ext>
                </a:extLst>
              </a:tr>
              <a:tr h="422467">
                <a:tc>
                  <a:txBody>
                    <a:bodyPr/>
                    <a:lstStyle/>
                    <a:p>
                      <a:pPr marL="0" marR="0">
                        <a:lnSpc>
                          <a:spcPct val="107000"/>
                        </a:lnSpc>
                        <a:spcBef>
                          <a:spcPts val="0"/>
                        </a:spcBef>
                        <a:spcAft>
                          <a:spcPts val="0"/>
                        </a:spcAft>
                      </a:pPr>
                      <a:r>
                        <a:rPr lang="en-US" sz="1400" b="0" dirty="0">
                          <a:solidFill>
                            <a:schemeClr val="tx1"/>
                          </a:solidFill>
                          <a:effectLst/>
                          <a:latin typeface="+mj-lt"/>
                        </a:rPr>
                        <a:t>Electronic Prescribing</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400" b="0" dirty="0">
                          <a:solidFill>
                            <a:schemeClr val="tx1"/>
                          </a:solidFill>
                          <a:effectLst/>
                          <a:latin typeface="+mj-lt"/>
                        </a:rPr>
                        <a:t>e-Prescribing</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2"/>
                  </a:ext>
                </a:extLst>
              </a:tr>
              <a:tr h="432020">
                <a:tc>
                  <a:txBody>
                    <a:bodyPr/>
                    <a:lstStyle/>
                    <a:p>
                      <a:pPr marL="0" marR="0">
                        <a:lnSpc>
                          <a:spcPct val="107000"/>
                        </a:lnSpc>
                        <a:spcBef>
                          <a:spcPts val="0"/>
                        </a:spcBef>
                        <a:spcAft>
                          <a:spcPts val="0"/>
                        </a:spcAft>
                      </a:pPr>
                      <a:r>
                        <a:rPr lang="en-US" sz="1400" b="0" dirty="0">
                          <a:solidFill>
                            <a:schemeClr val="tx1"/>
                          </a:solidFill>
                          <a:effectLst/>
                          <a:latin typeface="+mj-lt"/>
                        </a:rPr>
                        <a:t>Patient Electronic Access</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400" b="0" dirty="0">
                          <a:solidFill>
                            <a:schemeClr val="tx1"/>
                          </a:solidFill>
                          <a:effectLst/>
                          <a:latin typeface="+mj-lt"/>
                        </a:rPr>
                        <a:t>Provide Patient Access</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3"/>
                  </a:ext>
                </a:extLst>
              </a:tr>
              <a:tr h="727656">
                <a:tc>
                  <a:txBody>
                    <a:bodyPr/>
                    <a:lstStyle/>
                    <a:p>
                      <a:pPr marL="0" marR="0">
                        <a:lnSpc>
                          <a:spcPct val="107000"/>
                        </a:lnSpc>
                        <a:spcBef>
                          <a:spcPts val="0"/>
                        </a:spcBef>
                        <a:spcAft>
                          <a:spcPts val="0"/>
                        </a:spcAft>
                      </a:pPr>
                      <a:r>
                        <a:rPr lang="en-US" sz="1400" b="0" dirty="0">
                          <a:solidFill>
                            <a:schemeClr val="tx1"/>
                          </a:solidFill>
                          <a:effectLst/>
                          <a:latin typeface="+mj-lt"/>
                        </a:rPr>
                        <a:t>Health Information Exchange</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400" b="0" dirty="0">
                          <a:solidFill>
                            <a:schemeClr val="tx1"/>
                          </a:solidFill>
                          <a:effectLst/>
                          <a:latin typeface="+mj-lt"/>
                        </a:rPr>
                        <a:t>Health Information Exchange</a:t>
                      </a:r>
                      <a:endParaRPr lang="en-US" sz="14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4"/>
                  </a:ext>
                </a:extLst>
              </a:tr>
            </a:tbl>
          </a:graphicData>
        </a:graphic>
      </p:graphicFrame>
      <p:sp>
        <p:nvSpPr>
          <p:cNvPr id="10" name="Rounded Rectangle 9" descr="outline of rounded rectangle" title="outline of rounded rectangle"/>
          <p:cNvSpPr/>
          <p:nvPr/>
        </p:nvSpPr>
        <p:spPr>
          <a:xfrm>
            <a:off x="228600" y="1679403"/>
            <a:ext cx="4306710" cy="4331930"/>
          </a:xfrm>
          <a:prstGeom prst="roundRect">
            <a:avLst>
              <a:gd name="adj" fmla="val 402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ounded Rectangle 11" descr="outline of rounded rectangle" title="outline of rounded rectangle"/>
          <p:cNvSpPr/>
          <p:nvPr/>
        </p:nvSpPr>
        <p:spPr>
          <a:xfrm>
            <a:off x="4626116" y="1679403"/>
            <a:ext cx="4306710" cy="4331930"/>
          </a:xfrm>
          <a:prstGeom prst="roundRect">
            <a:avLst>
              <a:gd name="adj" fmla="val 402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699852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304337" y="1577422"/>
            <a:ext cx="4294627" cy="4676759"/>
          </a:xfrm>
          <a:prstGeom prst="rect">
            <a:avLst/>
          </a:prstGeom>
          <a:noFill/>
          <a:ln>
            <a:noFill/>
          </a:ln>
        </p:spPr>
        <p:txBody>
          <a:bodyPr vert="horz" lIns="0" tIns="45720" rIns="0" bIns="45720" numCol="1"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900"/>
              </a:spcBef>
              <a:buNone/>
            </a:pPr>
            <a:r>
              <a:rPr lang="en-US" sz="1800" b="1" dirty="0">
                <a:solidFill>
                  <a:srgbClr val="003366"/>
                </a:solidFill>
                <a:latin typeface="Cambria"/>
                <a:ea typeface="Cambria" charset="0"/>
                <a:cs typeface="Cambria"/>
              </a:rPr>
              <a:t>Advancing Care Information </a:t>
            </a:r>
            <a:br>
              <a:rPr lang="en-US" sz="1800" b="1" dirty="0">
                <a:solidFill>
                  <a:srgbClr val="003366"/>
                </a:solidFill>
                <a:latin typeface="Cambria"/>
                <a:ea typeface="Cambria" charset="0"/>
                <a:cs typeface="Cambria"/>
              </a:rPr>
            </a:br>
            <a:r>
              <a:rPr lang="en-US" sz="1800" b="1" dirty="0">
                <a:solidFill>
                  <a:srgbClr val="003366"/>
                </a:solidFill>
                <a:latin typeface="Cambria"/>
                <a:ea typeface="Cambria" charset="0"/>
                <a:cs typeface="Cambria"/>
              </a:rPr>
              <a:t>Objectives and Measures:</a:t>
            </a:r>
          </a:p>
          <a:p>
            <a:pPr marL="0" indent="0" algn="ctr">
              <a:spcBef>
                <a:spcPts val="300"/>
              </a:spcBef>
              <a:buNone/>
            </a:pPr>
            <a:r>
              <a:rPr lang="en-US" sz="1600" dirty="0">
                <a:solidFill>
                  <a:schemeClr val="tx2"/>
                </a:solidFill>
                <a:ea typeface="Cambria" charset="0"/>
                <a:cs typeface="Calibri"/>
              </a:rPr>
              <a:t>Performance Score* Measures</a:t>
            </a:r>
          </a:p>
          <a:p>
            <a:pPr marL="0" indent="0" algn="ctr">
              <a:spcBef>
                <a:spcPts val="900"/>
              </a:spcBef>
              <a:buNone/>
            </a:pPr>
            <a:endParaRPr lang="en-US" sz="1600" b="1" dirty="0">
              <a:solidFill>
                <a:schemeClr val="tx2"/>
              </a:solidFill>
              <a:latin typeface="Cambria" charset="0"/>
              <a:ea typeface="Cambria" charset="0"/>
              <a:cs typeface="Cambria" charset="0"/>
            </a:endParaRPr>
          </a:p>
          <a:p>
            <a:pPr marL="0" indent="0" algn="ctr">
              <a:spcBef>
                <a:spcPts val="900"/>
              </a:spcBef>
              <a:buNone/>
            </a:pPr>
            <a:endParaRPr lang="en-US" sz="1600" b="1" dirty="0">
              <a:solidFill>
                <a:schemeClr val="tx2"/>
              </a:solidFill>
              <a:latin typeface="Cambria" charset="0"/>
              <a:ea typeface="Cambria" charset="0"/>
              <a:cs typeface="Cambria" charset="0"/>
            </a:endParaRPr>
          </a:p>
        </p:txBody>
      </p:sp>
      <p:sp>
        <p:nvSpPr>
          <p:cNvPr id="2" name="Title 1"/>
          <p:cNvSpPr>
            <a:spLocks noGrp="1"/>
          </p:cNvSpPr>
          <p:nvPr>
            <p:ph type="title"/>
          </p:nvPr>
        </p:nvSpPr>
        <p:spPr/>
        <p:txBody>
          <a:bodyPr/>
          <a:lstStyle/>
          <a:p>
            <a:r>
              <a:rPr lang="en-US" dirty="0"/>
              <a:t>MIPS Performance Category: Advancing Care Information</a:t>
            </a:r>
          </a:p>
        </p:txBody>
      </p:sp>
      <p:sp>
        <p:nvSpPr>
          <p:cNvPr id="4" name="Slide Number Placeholder 3"/>
          <p:cNvSpPr>
            <a:spLocks noGrp="1"/>
          </p:cNvSpPr>
          <p:nvPr>
            <p:ph type="sldNum" sz="quarter" idx="12"/>
          </p:nvPr>
        </p:nvSpPr>
        <p:spPr/>
        <p:txBody>
          <a:bodyPr/>
          <a:lstStyle/>
          <a:p>
            <a:fld id="{7ED242ED-636D-4135-BC49-1FABD804422C}" type="slidenum">
              <a:rPr lang="en-US" smtClean="0"/>
              <a:t>23</a:t>
            </a:fld>
            <a:endParaRPr lang="en-US" dirty="0"/>
          </a:p>
        </p:txBody>
      </p:sp>
      <p:pic>
        <p:nvPicPr>
          <p:cNvPr id="5" name="Picture 4" title="graphic"/>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7222" y="594360"/>
            <a:ext cx="719937" cy="719937"/>
          </a:xfrm>
          <a:prstGeom prst="rect">
            <a:avLst/>
          </a:prstGeom>
        </p:spPr>
      </p:pic>
      <p:graphicFrame>
        <p:nvGraphicFramePr>
          <p:cNvPr id="6" name="Content Placeholder 5" descr="table of objectives and meaure criteria" title="table of objectives and meaure criteria"/>
          <p:cNvGraphicFramePr>
            <a:graphicFrameLocks noGrp="1"/>
          </p:cNvGraphicFramePr>
          <p:nvPr>
            <p:ph idx="1"/>
            <p:extLst>
              <p:ext uri="{D42A27DB-BD31-4B8C-83A1-F6EECF244321}">
                <p14:modId xmlns:p14="http://schemas.microsoft.com/office/powerpoint/2010/main" val="3815005466"/>
              </p:ext>
            </p:extLst>
          </p:nvPr>
        </p:nvGraphicFramePr>
        <p:xfrm>
          <a:off x="400648" y="2628911"/>
          <a:ext cx="3975877" cy="3428139"/>
        </p:xfrm>
        <a:graphic>
          <a:graphicData uri="http://schemas.openxmlformats.org/drawingml/2006/table">
            <a:tbl>
              <a:tblPr firstRow="1" firstCol="1" bandRow="1">
                <a:tableStyleId>{5C22544A-7EE6-4342-B048-85BDC9FD1C3A}</a:tableStyleId>
              </a:tblPr>
              <a:tblGrid>
                <a:gridCol w="2059593">
                  <a:extLst>
                    <a:ext uri="{9D8B030D-6E8A-4147-A177-3AD203B41FA5}">
                      <a16:colId xmlns:a16="http://schemas.microsoft.com/office/drawing/2014/main" val="20000"/>
                    </a:ext>
                  </a:extLst>
                </a:gridCol>
                <a:gridCol w="1916284">
                  <a:extLst>
                    <a:ext uri="{9D8B030D-6E8A-4147-A177-3AD203B41FA5}">
                      <a16:colId xmlns:a16="http://schemas.microsoft.com/office/drawing/2014/main" val="20001"/>
                    </a:ext>
                  </a:extLst>
                </a:gridCol>
              </a:tblGrid>
              <a:tr h="259567">
                <a:tc>
                  <a:txBody>
                    <a:bodyPr/>
                    <a:lstStyle/>
                    <a:p>
                      <a:pPr marL="0" marR="0" algn="ctr">
                        <a:lnSpc>
                          <a:spcPct val="107000"/>
                        </a:lnSpc>
                        <a:spcBef>
                          <a:spcPts val="0"/>
                        </a:spcBef>
                        <a:spcAft>
                          <a:spcPts val="0"/>
                        </a:spcAft>
                      </a:pPr>
                      <a:r>
                        <a:rPr lang="en-US" sz="1200" b="1" i="1" dirty="0">
                          <a:solidFill>
                            <a:srgbClr val="003366"/>
                          </a:solidFill>
                          <a:effectLst/>
                          <a:latin typeface="+mj-lt"/>
                        </a:rPr>
                        <a:t>Objective</a:t>
                      </a:r>
                      <a:endParaRPr lang="en-US" sz="1200" b="1" i="1" dirty="0">
                        <a:solidFill>
                          <a:srgbClr val="003366"/>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gn="ctr">
                        <a:lnSpc>
                          <a:spcPct val="107000"/>
                        </a:lnSpc>
                        <a:spcBef>
                          <a:spcPts val="0"/>
                        </a:spcBef>
                        <a:spcAft>
                          <a:spcPts val="0"/>
                        </a:spcAft>
                      </a:pPr>
                      <a:r>
                        <a:rPr lang="en-US" sz="1200" b="1" i="1" dirty="0">
                          <a:solidFill>
                            <a:srgbClr val="003366"/>
                          </a:solidFill>
                          <a:effectLst/>
                          <a:latin typeface="+mj-lt"/>
                        </a:rPr>
                        <a:t>Measure</a:t>
                      </a:r>
                      <a:endParaRPr lang="en-US" sz="1200" b="1" i="1" dirty="0">
                        <a:solidFill>
                          <a:srgbClr val="003366"/>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0"/>
                  </a:ext>
                </a:extLst>
              </a:tr>
              <a:tr h="278883">
                <a:tc>
                  <a:txBody>
                    <a:bodyPr/>
                    <a:lstStyle/>
                    <a:p>
                      <a:pPr marL="0" marR="0">
                        <a:lnSpc>
                          <a:spcPct val="107000"/>
                        </a:lnSpc>
                        <a:spcBef>
                          <a:spcPts val="0"/>
                        </a:spcBef>
                        <a:spcAft>
                          <a:spcPts val="0"/>
                        </a:spcAft>
                      </a:pPr>
                      <a:r>
                        <a:rPr lang="en-US" sz="1200" b="0" dirty="0">
                          <a:solidFill>
                            <a:schemeClr val="tx1"/>
                          </a:solidFill>
                          <a:effectLst/>
                          <a:latin typeface="+mj-lt"/>
                        </a:rPr>
                        <a:t>Patient Electronic</a:t>
                      </a:r>
                      <a:r>
                        <a:rPr lang="en-US" sz="1200" b="0" baseline="0" dirty="0">
                          <a:solidFill>
                            <a:schemeClr val="tx1"/>
                          </a:solidFill>
                          <a:effectLst/>
                          <a:latin typeface="+mj-lt"/>
                        </a:rPr>
                        <a:t> Access</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200" b="0" dirty="0">
                          <a:solidFill>
                            <a:schemeClr val="tx1"/>
                          </a:solidFill>
                          <a:effectLst/>
                          <a:latin typeface="+mj-lt"/>
                        </a:rPr>
                        <a:t>Provide</a:t>
                      </a:r>
                      <a:r>
                        <a:rPr lang="en-US" sz="1200" b="0" baseline="0" dirty="0">
                          <a:solidFill>
                            <a:schemeClr val="tx1"/>
                          </a:solidFill>
                          <a:effectLst/>
                          <a:latin typeface="+mj-lt"/>
                        </a:rPr>
                        <a:t> Patient Access*</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1"/>
                  </a:ext>
                </a:extLst>
              </a:tr>
              <a:tr h="278716">
                <a:tc>
                  <a:txBody>
                    <a:bodyPr/>
                    <a:lstStyle/>
                    <a:p>
                      <a:pPr marL="0" marR="0">
                        <a:lnSpc>
                          <a:spcPct val="107000"/>
                        </a:lnSpc>
                        <a:spcBef>
                          <a:spcPts val="0"/>
                        </a:spcBef>
                        <a:spcAft>
                          <a:spcPts val="0"/>
                        </a:spcAft>
                      </a:pPr>
                      <a:r>
                        <a:rPr lang="en-US" sz="1200" b="0" dirty="0">
                          <a:solidFill>
                            <a:schemeClr val="tx1"/>
                          </a:solidFill>
                          <a:effectLst/>
                          <a:latin typeface="+mj-lt"/>
                        </a:rPr>
                        <a:t>Patient Electronic</a:t>
                      </a:r>
                      <a:r>
                        <a:rPr lang="en-US" sz="1200" b="0" baseline="0" dirty="0">
                          <a:solidFill>
                            <a:schemeClr val="tx1"/>
                          </a:solidFill>
                          <a:effectLst/>
                          <a:latin typeface="+mj-lt"/>
                        </a:rPr>
                        <a:t> Access</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200" b="0" dirty="0">
                          <a:solidFill>
                            <a:schemeClr val="tx1"/>
                          </a:solidFill>
                          <a:effectLst/>
                          <a:latin typeface="+mj-lt"/>
                        </a:rPr>
                        <a:t>Patient-Specific</a:t>
                      </a:r>
                      <a:r>
                        <a:rPr lang="en-US" sz="1200" b="0" baseline="0" dirty="0">
                          <a:solidFill>
                            <a:schemeClr val="tx1"/>
                          </a:solidFill>
                          <a:effectLst/>
                          <a:latin typeface="+mj-lt"/>
                        </a:rPr>
                        <a:t> Education</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2"/>
                  </a:ext>
                </a:extLst>
              </a:tr>
              <a:tr h="380776">
                <a:tc>
                  <a:txBody>
                    <a:bodyPr/>
                    <a:lstStyle/>
                    <a:p>
                      <a:pPr marL="0" marR="0">
                        <a:lnSpc>
                          <a:spcPct val="107000"/>
                        </a:lnSpc>
                        <a:spcBef>
                          <a:spcPts val="0"/>
                        </a:spcBef>
                        <a:spcAft>
                          <a:spcPts val="0"/>
                        </a:spcAft>
                      </a:pPr>
                      <a:r>
                        <a:rPr lang="en-US" sz="1200" b="0" dirty="0">
                          <a:solidFill>
                            <a:schemeClr val="tx1"/>
                          </a:solidFill>
                          <a:effectLst/>
                          <a:latin typeface="+mj-lt"/>
                        </a:rPr>
                        <a:t>Coordination of</a:t>
                      </a:r>
                      <a:r>
                        <a:rPr lang="en-US" sz="1200" b="0" baseline="0" dirty="0">
                          <a:solidFill>
                            <a:schemeClr val="tx1"/>
                          </a:solidFill>
                          <a:effectLst/>
                          <a:latin typeface="+mj-lt"/>
                        </a:rPr>
                        <a:t> Care through Patient Engagement</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200" b="0" dirty="0">
                          <a:solidFill>
                            <a:schemeClr val="tx1"/>
                          </a:solidFill>
                          <a:effectLst/>
                          <a:latin typeface="+mj-lt"/>
                        </a:rPr>
                        <a:t>View,</a:t>
                      </a:r>
                      <a:r>
                        <a:rPr lang="en-US" sz="1200" b="0" baseline="0" dirty="0">
                          <a:solidFill>
                            <a:schemeClr val="tx1"/>
                          </a:solidFill>
                          <a:effectLst/>
                          <a:latin typeface="+mj-lt"/>
                        </a:rPr>
                        <a:t> Download and Transmit (VDT)</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3"/>
                  </a:ext>
                </a:extLst>
              </a:tr>
              <a:tr h="380776">
                <a:tc>
                  <a:txBody>
                    <a:bodyPr/>
                    <a:lstStyle/>
                    <a:p>
                      <a:pPr marL="0" marR="0">
                        <a:lnSpc>
                          <a:spcPct val="107000"/>
                        </a:lnSpc>
                        <a:spcBef>
                          <a:spcPts val="0"/>
                        </a:spcBef>
                        <a:spcAft>
                          <a:spcPts val="0"/>
                        </a:spcAft>
                      </a:pPr>
                      <a:r>
                        <a:rPr lang="en-US" sz="1200" b="0" dirty="0">
                          <a:solidFill>
                            <a:schemeClr val="tx1"/>
                          </a:solidFill>
                          <a:effectLst/>
                          <a:latin typeface="+mj-lt"/>
                        </a:rPr>
                        <a:t>Coordination of</a:t>
                      </a:r>
                      <a:r>
                        <a:rPr lang="en-US" sz="1200" b="0" baseline="0" dirty="0">
                          <a:solidFill>
                            <a:schemeClr val="tx1"/>
                          </a:solidFill>
                          <a:effectLst/>
                          <a:latin typeface="+mj-lt"/>
                        </a:rPr>
                        <a:t> Care through Patient Engagement</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200" b="0" dirty="0">
                          <a:solidFill>
                            <a:schemeClr val="tx1"/>
                          </a:solidFill>
                          <a:effectLst/>
                          <a:latin typeface="+mj-lt"/>
                        </a:rPr>
                        <a:t>Secure Messaging</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4"/>
                  </a:ext>
                </a:extLst>
              </a:tr>
              <a:tr h="431258">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dirty="0">
                          <a:solidFill>
                            <a:schemeClr val="tx1"/>
                          </a:solidFill>
                          <a:effectLst/>
                          <a:latin typeface="+mj-lt"/>
                        </a:rPr>
                        <a:t>Coordination of</a:t>
                      </a:r>
                      <a:r>
                        <a:rPr lang="en-US" sz="1200" b="0" baseline="0" dirty="0">
                          <a:solidFill>
                            <a:schemeClr val="tx1"/>
                          </a:solidFill>
                          <a:effectLst/>
                          <a:latin typeface="+mj-lt"/>
                        </a:rPr>
                        <a:t> Care through Patient Engagement</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200" b="0" dirty="0">
                          <a:solidFill>
                            <a:schemeClr val="tx1"/>
                          </a:solidFill>
                          <a:effectLst/>
                          <a:latin typeface="+mj-lt"/>
                          <a:ea typeface="Calibri" panose="020F0502020204030204" pitchFamily="34" charset="0"/>
                          <a:cs typeface="Times New Roman" panose="02020603050405020304" pitchFamily="18" charset="0"/>
                        </a:rPr>
                        <a:t>Patient-Generated Health Data</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5"/>
                  </a:ext>
                </a:extLst>
              </a:tr>
              <a:tr h="248299">
                <a:tc>
                  <a:txBody>
                    <a:bodyPr/>
                    <a:lstStyle/>
                    <a:p>
                      <a:pPr marL="0" marR="0">
                        <a:lnSpc>
                          <a:spcPct val="107000"/>
                        </a:lnSpc>
                        <a:spcBef>
                          <a:spcPts val="0"/>
                        </a:spcBef>
                        <a:spcAft>
                          <a:spcPts val="0"/>
                        </a:spcAft>
                      </a:pPr>
                      <a:r>
                        <a:rPr lang="en-US" sz="1200" b="0" dirty="0">
                          <a:solidFill>
                            <a:schemeClr val="tx1"/>
                          </a:solidFill>
                          <a:effectLst/>
                          <a:latin typeface="+mj-lt"/>
                          <a:ea typeface="Calibri" panose="020F0502020204030204" pitchFamily="34" charset="0"/>
                          <a:cs typeface="Times New Roman" panose="02020603050405020304" pitchFamily="18" charset="0"/>
                        </a:rPr>
                        <a:t>Health Information Exchange</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200" b="0" dirty="0">
                          <a:solidFill>
                            <a:schemeClr val="tx1"/>
                          </a:solidFill>
                          <a:effectLst/>
                          <a:latin typeface="+mj-lt"/>
                          <a:ea typeface="Calibri" panose="020F0502020204030204" pitchFamily="34" charset="0"/>
                          <a:cs typeface="Times New Roman" panose="02020603050405020304" pitchFamily="18" charset="0"/>
                        </a:rPr>
                        <a:t>Send a Summary of Care*</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6"/>
                  </a:ext>
                </a:extLst>
              </a:tr>
              <a:tr h="380776">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dirty="0">
                          <a:solidFill>
                            <a:schemeClr val="tx1"/>
                          </a:solidFill>
                          <a:effectLst/>
                          <a:latin typeface="+mj-lt"/>
                          <a:ea typeface="Calibri" panose="020F0502020204030204" pitchFamily="34" charset="0"/>
                          <a:cs typeface="Times New Roman" panose="02020603050405020304" pitchFamily="18" charset="0"/>
                        </a:rPr>
                        <a:t>Health Information Exchange</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200" b="0" dirty="0">
                          <a:solidFill>
                            <a:schemeClr val="tx1"/>
                          </a:solidFill>
                          <a:effectLst/>
                          <a:latin typeface="+mj-lt"/>
                          <a:ea typeface="Calibri" panose="020F0502020204030204" pitchFamily="34" charset="0"/>
                          <a:cs typeface="Times New Roman" panose="02020603050405020304" pitchFamily="18" charset="0"/>
                        </a:rPr>
                        <a:t>Request/Accept a</a:t>
                      </a:r>
                      <a:r>
                        <a:rPr lang="en-US" sz="1200" b="0" baseline="0" dirty="0">
                          <a:solidFill>
                            <a:schemeClr val="tx1"/>
                          </a:solidFill>
                          <a:effectLst/>
                          <a:latin typeface="+mj-lt"/>
                          <a:ea typeface="Calibri" panose="020F0502020204030204" pitchFamily="34" charset="0"/>
                          <a:cs typeface="Times New Roman" panose="02020603050405020304" pitchFamily="18" charset="0"/>
                        </a:rPr>
                        <a:t> Summary of Care*</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7"/>
                  </a:ext>
                </a:extLst>
              </a:tr>
              <a:tr h="355866">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dirty="0">
                          <a:solidFill>
                            <a:schemeClr val="tx1"/>
                          </a:solidFill>
                          <a:effectLst/>
                          <a:latin typeface="+mj-lt"/>
                          <a:ea typeface="Calibri" panose="020F0502020204030204" pitchFamily="34" charset="0"/>
                          <a:cs typeface="Times New Roman" panose="02020603050405020304" pitchFamily="18" charset="0"/>
                        </a:rPr>
                        <a:t>Health Information Exchange</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r>
                        <a:rPr lang="en-US" sz="1200" b="0" dirty="0">
                          <a:solidFill>
                            <a:schemeClr val="tx1"/>
                          </a:solidFill>
                          <a:latin typeface="+mj-lt"/>
                        </a:rPr>
                        <a:t>Clinical</a:t>
                      </a:r>
                      <a:r>
                        <a:rPr lang="en-US" sz="1200" b="0" baseline="0" dirty="0">
                          <a:solidFill>
                            <a:schemeClr val="tx1"/>
                          </a:solidFill>
                          <a:latin typeface="+mj-lt"/>
                        </a:rPr>
                        <a:t> Information Reconciliation</a:t>
                      </a:r>
                      <a:endParaRPr lang="en-US" sz="1200" b="0" dirty="0">
                        <a:solidFill>
                          <a:schemeClr val="tx1"/>
                        </a:solidFill>
                        <a:latin typeface="+mj-lt"/>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8"/>
                  </a:ext>
                </a:extLst>
              </a:tr>
              <a:tr h="390534">
                <a:tc>
                  <a:txBody>
                    <a:bodyPr/>
                    <a:lstStyle/>
                    <a:p>
                      <a:pPr marL="0" marR="0">
                        <a:lnSpc>
                          <a:spcPct val="107000"/>
                        </a:lnSpc>
                        <a:spcBef>
                          <a:spcPts val="0"/>
                        </a:spcBef>
                        <a:spcAft>
                          <a:spcPts val="0"/>
                        </a:spcAft>
                      </a:pPr>
                      <a:r>
                        <a:rPr lang="en-US" sz="1200" b="0" dirty="0">
                          <a:solidFill>
                            <a:schemeClr val="tx1"/>
                          </a:solidFill>
                          <a:effectLst/>
                          <a:latin typeface="+mj-lt"/>
                          <a:ea typeface="Calibri" panose="020F0502020204030204" pitchFamily="34" charset="0"/>
                          <a:cs typeface="Times New Roman" panose="02020603050405020304" pitchFamily="18" charset="0"/>
                        </a:rPr>
                        <a:t>Public Health and Clinical</a:t>
                      </a:r>
                      <a:r>
                        <a:rPr lang="en-US" sz="1200" b="0" baseline="0" dirty="0">
                          <a:solidFill>
                            <a:schemeClr val="tx1"/>
                          </a:solidFill>
                          <a:effectLst/>
                          <a:latin typeface="+mj-lt"/>
                          <a:ea typeface="Calibri" panose="020F0502020204030204" pitchFamily="34" charset="0"/>
                          <a:cs typeface="Times New Roman" panose="02020603050405020304" pitchFamily="18" charset="0"/>
                        </a:rPr>
                        <a:t> Data Registry Reporting</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nSpc>
                          <a:spcPct val="107000"/>
                        </a:lnSpc>
                        <a:spcBef>
                          <a:spcPts val="0"/>
                        </a:spcBef>
                        <a:spcAft>
                          <a:spcPts val="0"/>
                        </a:spcAft>
                      </a:pPr>
                      <a:r>
                        <a:rPr lang="en-US" sz="1200" b="0" dirty="0">
                          <a:solidFill>
                            <a:schemeClr val="tx1"/>
                          </a:solidFill>
                          <a:effectLst/>
                          <a:latin typeface="+mj-lt"/>
                          <a:ea typeface="Calibri" panose="020F0502020204030204" pitchFamily="34" charset="0"/>
                          <a:cs typeface="Times New Roman" panose="02020603050405020304" pitchFamily="18" charset="0"/>
                        </a:rPr>
                        <a:t>Immunization Registry Reporting</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9"/>
                  </a:ext>
                </a:extLst>
              </a:tr>
            </a:tbl>
          </a:graphicData>
        </a:graphic>
      </p:graphicFrame>
      <p:sp>
        <p:nvSpPr>
          <p:cNvPr id="8" name="Content Placeholder 2"/>
          <p:cNvSpPr txBox="1">
            <a:spLocks/>
          </p:cNvSpPr>
          <p:nvPr/>
        </p:nvSpPr>
        <p:spPr>
          <a:xfrm>
            <a:off x="4735455" y="1577423"/>
            <a:ext cx="4179946" cy="4676759"/>
          </a:xfrm>
          <a:prstGeom prst="rect">
            <a:avLst/>
          </a:prstGeom>
          <a:noFill/>
          <a:ln>
            <a:noFill/>
          </a:ln>
        </p:spPr>
        <p:txBody>
          <a:bodyPr vert="horz" lIns="0" tIns="45720" rIns="0" bIns="45720" numCol="1"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900"/>
              </a:spcBef>
              <a:buNone/>
            </a:pPr>
            <a:r>
              <a:rPr lang="en-US" sz="1800" b="1" dirty="0">
                <a:solidFill>
                  <a:srgbClr val="003366"/>
                </a:solidFill>
                <a:latin typeface="Cambria"/>
                <a:ea typeface="Cambria" charset="0"/>
                <a:cs typeface="Cambria"/>
              </a:rPr>
              <a:t>2017 Advancing Care Information Transition Objectives and Measures</a:t>
            </a:r>
          </a:p>
          <a:p>
            <a:pPr marL="0" indent="0" algn="ctr">
              <a:spcBef>
                <a:spcPts val="300"/>
              </a:spcBef>
              <a:buNone/>
            </a:pPr>
            <a:r>
              <a:rPr lang="en-US" sz="1600" dirty="0">
                <a:solidFill>
                  <a:schemeClr val="tx2"/>
                </a:solidFill>
                <a:ea typeface="Cambria" charset="0"/>
                <a:cs typeface="Calibri"/>
              </a:rPr>
              <a:t>Performance Score Measures</a:t>
            </a:r>
          </a:p>
          <a:p>
            <a:pPr marL="0" indent="0" algn="ctr">
              <a:spcBef>
                <a:spcPts val="900"/>
              </a:spcBef>
              <a:buNone/>
            </a:pPr>
            <a:endParaRPr lang="en-US" sz="1600" dirty="0">
              <a:solidFill>
                <a:schemeClr val="tx2"/>
              </a:solidFill>
              <a:ea typeface="Cambria" charset="0"/>
              <a:cs typeface="Cambria" charset="0"/>
            </a:endParaRPr>
          </a:p>
          <a:p>
            <a:pPr marL="0" indent="0" algn="ctr">
              <a:spcBef>
                <a:spcPts val="900"/>
              </a:spcBef>
              <a:buNone/>
            </a:pPr>
            <a:endParaRPr lang="en-US" sz="1600" b="1" dirty="0">
              <a:solidFill>
                <a:schemeClr val="tx2"/>
              </a:solidFill>
              <a:latin typeface="Cambria" charset="0"/>
              <a:ea typeface="Cambria" charset="0"/>
              <a:cs typeface="Cambria" charset="0"/>
            </a:endParaRPr>
          </a:p>
        </p:txBody>
      </p:sp>
      <p:graphicFrame>
        <p:nvGraphicFramePr>
          <p:cNvPr id="9" name="Content Placeholder 5" descr="table of objectives and meaure criteria" title="table of objectives and meaure criteria"/>
          <p:cNvGraphicFramePr>
            <a:graphicFrameLocks/>
          </p:cNvGraphicFramePr>
          <p:nvPr>
            <p:extLst>
              <p:ext uri="{D42A27DB-BD31-4B8C-83A1-F6EECF244321}">
                <p14:modId xmlns:p14="http://schemas.microsoft.com/office/powerpoint/2010/main" val="2011283765"/>
              </p:ext>
            </p:extLst>
          </p:nvPr>
        </p:nvGraphicFramePr>
        <p:xfrm>
          <a:off x="4986909" y="2628911"/>
          <a:ext cx="3698544" cy="3427872"/>
        </p:xfrm>
        <a:graphic>
          <a:graphicData uri="http://schemas.openxmlformats.org/drawingml/2006/table">
            <a:tbl>
              <a:tblPr firstRow="1" firstCol="1" bandRow="1">
                <a:tableStyleId>{5C22544A-7EE6-4342-B048-85BDC9FD1C3A}</a:tableStyleId>
              </a:tblPr>
              <a:tblGrid>
                <a:gridCol w="1915928">
                  <a:extLst>
                    <a:ext uri="{9D8B030D-6E8A-4147-A177-3AD203B41FA5}">
                      <a16:colId xmlns:a16="http://schemas.microsoft.com/office/drawing/2014/main" val="20000"/>
                    </a:ext>
                  </a:extLst>
                </a:gridCol>
                <a:gridCol w="1782616">
                  <a:extLst>
                    <a:ext uri="{9D8B030D-6E8A-4147-A177-3AD203B41FA5}">
                      <a16:colId xmlns:a16="http://schemas.microsoft.com/office/drawing/2014/main" val="20001"/>
                    </a:ext>
                  </a:extLst>
                </a:gridCol>
              </a:tblGrid>
              <a:tr h="259766">
                <a:tc>
                  <a:txBody>
                    <a:bodyPr/>
                    <a:lstStyle/>
                    <a:p>
                      <a:pPr marL="0" marR="0" algn="ctr">
                        <a:lnSpc>
                          <a:spcPct val="107000"/>
                        </a:lnSpc>
                        <a:spcBef>
                          <a:spcPts val="0"/>
                        </a:spcBef>
                        <a:spcAft>
                          <a:spcPts val="0"/>
                        </a:spcAft>
                      </a:pPr>
                      <a:r>
                        <a:rPr lang="en-US" sz="1200" b="1" i="1" dirty="0">
                          <a:solidFill>
                            <a:srgbClr val="003366"/>
                          </a:solidFill>
                          <a:effectLst/>
                          <a:latin typeface="+mj-lt"/>
                        </a:rPr>
                        <a:t>Objective</a:t>
                      </a:r>
                      <a:endParaRPr lang="en-US" sz="1200" b="1" i="1" dirty="0">
                        <a:solidFill>
                          <a:srgbClr val="003366"/>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gn="ctr">
                        <a:lnSpc>
                          <a:spcPct val="107000"/>
                        </a:lnSpc>
                        <a:spcBef>
                          <a:spcPts val="0"/>
                        </a:spcBef>
                        <a:spcAft>
                          <a:spcPts val="0"/>
                        </a:spcAft>
                      </a:pPr>
                      <a:r>
                        <a:rPr lang="en-US" sz="1200" b="1" i="1" dirty="0">
                          <a:solidFill>
                            <a:srgbClr val="003366"/>
                          </a:solidFill>
                          <a:effectLst/>
                          <a:latin typeface="+mj-lt"/>
                        </a:rPr>
                        <a:t>Measure</a:t>
                      </a:r>
                      <a:endParaRPr lang="en-US" sz="1200" b="1" i="1" dirty="0">
                        <a:solidFill>
                          <a:srgbClr val="003366"/>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0"/>
                  </a:ext>
                </a:extLst>
              </a:tr>
              <a:tr h="346900">
                <a:tc>
                  <a:txBody>
                    <a:bodyPr/>
                    <a:lstStyle/>
                    <a:p>
                      <a:pPr marL="0" marR="0" algn="l">
                        <a:lnSpc>
                          <a:spcPct val="107000"/>
                        </a:lnSpc>
                        <a:spcBef>
                          <a:spcPts val="0"/>
                        </a:spcBef>
                        <a:spcAft>
                          <a:spcPts val="0"/>
                        </a:spcAft>
                      </a:pPr>
                      <a:r>
                        <a:rPr lang="en-US" sz="1200" b="0" dirty="0">
                          <a:solidFill>
                            <a:schemeClr val="tx1"/>
                          </a:solidFill>
                          <a:effectLst/>
                          <a:latin typeface="+mj-lt"/>
                        </a:rPr>
                        <a:t>Patient Electronic</a:t>
                      </a:r>
                      <a:r>
                        <a:rPr lang="en-US" sz="1200" b="0" baseline="0" dirty="0">
                          <a:solidFill>
                            <a:schemeClr val="tx1"/>
                          </a:solidFill>
                          <a:effectLst/>
                          <a:latin typeface="+mj-lt"/>
                        </a:rPr>
                        <a:t> Access</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gn="l">
                        <a:lnSpc>
                          <a:spcPct val="107000"/>
                        </a:lnSpc>
                        <a:spcBef>
                          <a:spcPts val="0"/>
                        </a:spcBef>
                        <a:spcAft>
                          <a:spcPts val="0"/>
                        </a:spcAft>
                      </a:pPr>
                      <a:r>
                        <a:rPr lang="en-US" sz="1200" b="0" dirty="0">
                          <a:solidFill>
                            <a:schemeClr val="tx1"/>
                          </a:solidFill>
                          <a:effectLst/>
                          <a:latin typeface="+mj-lt"/>
                        </a:rPr>
                        <a:t>Provide</a:t>
                      </a:r>
                      <a:r>
                        <a:rPr lang="en-US" sz="1200" b="0" baseline="0" dirty="0">
                          <a:solidFill>
                            <a:schemeClr val="tx1"/>
                          </a:solidFill>
                          <a:effectLst/>
                          <a:latin typeface="+mj-lt"/>
                        </a:rPr>
                        <a:t> Patient Access*</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1"/>
                  </a:ext>
                </a:extLst>
              </a:tr>
              <a:tr h="468461">
                <a:tc>
                  <a:txBody>
                    <a:bodyPr/>
                    <a:lstStyle/>
                    <a:p>
                      <a:pPr marL="0" marR="0" algn="l">
                        <a:lnSpc>
                          <a:spcPct val="107000"/>
                        </a:lnSpc>
                        <a:spcBef>
                          <a:spcPts val="0"/>
                        </a:spcBef>
                        <a:spcAft>
                          <a:spcPts val="0"/>
                        </a:spcAft>
                      </a:pPr>
                      <a:r>
                        <a:rPr lang="en-US" sz="1200" b="0" dirty="0">
                          <a:solidFill>
                            <a:schemeClr val="tx1"/>
                          </a:solidFill>
                          <a:effectLst/>
                          <a:latin typeface="+mj-lt"/>
                        </a:rPr>
                        <a:t>Patient</a:t>
                      </a:r>
                      <a:r>
                        <a:rPr lang="en-US" sz="1200" b="0" baseline="0" dirty="0">
                          <a:solidFill>
                            <a:schemeClr val="tx1"/>
                          </a:solidFill>
                          <a:effectLst/>
                          <a:latin typeface="+mj-lt"/>
                        </a:rPr>
                        <a:t> Electronic Access</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gn="l">
                        <a:lnSpc>
                          <a:spcPct val="107000"/>
                        </a:lnSpc>
                        <a:spcBef>
                          <a:spcPts val="0"/>
                        </a:spcBef>
                        <a:spcAft>
                          <a:spcPts val="0"/>
                        </a:spcAft>
                      </a:pPr>
                      <a:r>
                        <a:rPr lang="en-US" sz="1200" b="0" dirty="0">
                          <a:solidFill>
                            <a:schemeClr val="tx1"/>
                          </a:solidFill>
                          <a:effectLst/>
                          <a:latin typeface="+mj-lt"/>
                        </a:rPr>
                        <a:t>View,</a:t>
                      </a:r>
                      <a:r>
                        <a:rPr lang="en-US" sz="1200" b="0" baseline="0" dirty="0">
                          <a:solidFill>
                            <a:schemeClr val="tx1"/>
                          </a:solidFill>
                          <a:effectLst/>
                          <a:latin typeface="+mj-lt"/>
                        </a:rPr>
                        <a:t> Download and Transmit (VDT)</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2"/>
                  </a:ext>
                </a:extLst>
              </a:tr>
              <a:tr h="470650">
                <a:tc>
                  <a:txBody>
                    <a:bodyPr/>
                    <a:lstStyle/>
                    <a:p>
                      <a:pPr marL="0" marR="0" algn="l">
                        <a:lnSpc>
                          <a:spcPct val="107000"/>
                        </a:lnSpc>
                        <a:spcBef>
                          <a:spcPts val="0"/>
                        </a:spcBef>
                        <a:spcAft>
                          <a:spcPts val="0"/>
                        </a:spcAft>
                      </a:pPr>
                      <a:r>
                        <a:rPr lang="en-US" sz="1200" b="0" dirty="0">
                          <a:solidFill>
                            <a:schemeClr val="tx1"/>
                          </a:solidFill>
                          <a:effectLst/>
                          <a:latin typeface="+mj-lt"/>
                          <a:ea typeface="+mn-ea"/>
                          <a:cs typeface="+mn-cs"/>
                        </a:rPr>
                        <a:t>Patient-Specific</a:t>
                      </a:r>
                      <a:r>
                        <a:rPr lang="en-US" sz="1200" b="0" baseline="0" dirty="0">
                          <a:solidFill>
                            <a:schemeClr val="tx1"/>
                          </a:solidFill>
                          <a:effectLst/>
                          <a:latin typeface="+mj-lt"/>
                          <a:ea typeface="+mn-ea"/>
                          <a:cs typeface="+mn-cs"/>
                        </a:rPr>
                        <a:t> Education</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gn="l">
                        <a:lnSpc>
                          <a:spcPct val="107000"/>
                        </a:lnSpc>
                        <a:spcBef>
                          <a:spcPts val="0"/>
                        </a:spcBef>
                        <a:spcAft>
                          <a:spcPts val="0"/>
                        </a:spcAft>
                      </a:pPr>
                      <a:r>
                        <a:rPr lang="en-US" sz="1200" b="0" dirty="0">
                          <a:solidFill>
                            <a:schemeClr val="tx1"/>
                          </a:solidFill>
                          <a:effectLst/>
                          <a:latin typeface="+mj-lt"/>
                          <a:ea typeface="+mn-ea"/>
                          <a:cs typeface="+mn-cs"/>
                        </a:rPr>
                        <a:t>Patient-Specific</a:t>
                      </a:r>
                      <a:r>
                        <a:rPr lang="en-US" sz="1200" b="0" baseline="0" dirty="0">
                          <a:solidFill>
                            <a:schemeClr val="tx1"/>
                          </a:solidFill>
                          <a:effectLst/>
                          <a:latin typeface="+mj-lt"/>
                          <a:ea typeface="+mn-ea"/>
                          <a:cs typeface="+mn-cs"/>
                        </a:rPr>
                        <a:t> Education</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3"/>
                  </a:ext>
                </a:extLst>
              </a:tr>
              <a:tr h="536438">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dirty="0">
                          <a:solidFill>
                            <a:schemeClr val="tx1"/>
                          </a:solidFill>
                          <a:effectLst/>
                          <a:latin typeface="+mj-lt"/>
                        </a:rPr>
                        <a:t>Secure Messaging</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dirty="0">
                          <a:solidFill>
                            <a:schemeClr val="tx1"/>
                          </a:solidFill>
                          <a:effectLst/>
                          <a:latin typeface="+mj-lt"/>
                        </a:rPr>
                        <a:t>Secure Messaging</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4"/>
                  </a:ext>
                </a:extLst>
              </a:tr>
              <a:tr h="383264">
                <a:tc>
                  <a:txBody>
                    <a:bodyPr/>
                    <a:lstStyle/>
                    <a:p>
                      <a:pPr marL="0" marR="0" algn="l">
                        <a:lnSpc>
                          <a:spcPct val="107000"/>
                        </a:lnSpc>
                        <a:spcBef>
                          <a:spcPts val="0"/>
                        </a:spcBef>
                        <a:spcAft>
                          <a:spcPts val="0"/>
                        </a:spcAft>
                      </a:pPr>
                      <a:r>
                        <a:rPr lang="en-US" sz="1200" b="0" dirty="0">
                          <a:solidFill>
                            <a:schemeClr val="tx1"/>
                          </a:solidFill>
                          <a:effectLst/>
                          <a:latin typeface="+mj-lt"/>
                          <a:ea typeface="Calibri" panose="020F0502020204030204" pitchFamily="34" charset="0"/>
                          <a:cs typeface="Times New Roman" panose="02020603050405020304" pitchFamily="18" charset="0"/>
                        </a:rPr>
                        <a:t>Health Information Exchange</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gn="l">
                        <a:lnSpc>
                          <a:spcPct val="107000"/>
                        </a:lnSpc>
                        <a:spcBef>
                          <a:spcPts val="0"/>
                        </a:spcBef>
                        <a:spcAft>
                          <a:spcPts val="0"/>
                        </a:spcAft>
                      </a:pPr>
                      <a:r>
                        <a:rPr lang="en-US" sz="1200" b="0" dirty="0">
                          <a:solidFill>
                            <a:schemeClr val="tx1"/>
                          </a:solidFill>
                          <a:effectLst/>
                          <a:latin typeface="+mj-lt"/>
                          <a:ea typeface="Calibri" panose="020F0502020204030204" pitchFamily="34" charset="0"/>
                          <a:cs typeface="Times New Roman" panose="02020603050405020304" pitchFamily="18" charset="0"/>
                        </a:rPr>
                        <a:t>Health Information Exchange*</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5"/>
                  </a:ext>
                </a:extLst>
              </a:tr>
              <a:tr h="468461">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dirty="0">
                          <a:solidFill>
                            <a:schemeClr val="tx1"/>
                          </a:solidFill>
                          <a:effectLst/>
                          <a:latin typeface="+mj-lt"/>
                          <a:ea typeface="Calibri" panose="020F0502020204030204" pitchFamily="34" charset="0"/>
                          <a:cs typeface="Times New Roman" panose="02020603050405020304" pitchFamily="18" charset="0"/>
                        </a:rPr>
                        <a:t>Medication Reconciliation</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b="0" dirty="0">
                          <a:solidFill>
                            <a:schemeClr val="tx1"/>
                          </a:solidFill>
                          <a:effectLst/>
                          <a:latin typeface="+mj-lt"/>
                          <a:ea typeface="Calibri" panose="020F0502020204030204" pitchFamily="34" charset="0"/>
                          <a:cs typeface="Times New Roman" panose="02020603050405020304" pitchFamily="18" charset="0"/>
                        </a:rPr>
                        <a:t>Medication Reconciliation</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6"/>
                  </a:ext>
                </a:extLst>
              </a:tr>
              <a:tr h="485782">
                <a:tc>
                  <a:txBody>
                    <a:bodyPr/>
                    <a:lstStyle/>
                    <a:p>
                      <a:pPr marL="0" marR="0" algn="l">
                        <a:lnSpc>
                          <a:spcPct val="107000"/>
                        </a:lnSpc>
                        <a:spcBef>
                          <a:spcPts val="0"/>
                        </a:spcBef>
                        <a:spcAft>
                          <a:spcPts val="0"/>
                        </a:spcAft>
                      </a:pPr>
                      <a:r>
                        <a:rPr lang="en-US" sz="1200" b="0" dirty="0">
                          <a:solidFill>
                            <a:schemeClr val="tx1"/>
                          </a:solidFill>
                          <a:effectLst/>
                          <a:latin typeface="+mj-lt"/>
                          <a:ea typeface="Calibri" panose="020F0502020204030204" pitchFamily="34" charset="0"/>
                          <a:cs typeface="Times New Roman" panose="02020603050405020304" pitchFamily="18" charset="0"/>
                        </a:rPr>
                        <a:t>Public Health </a:t>
                      </a:r>
                      <a:r>
                        <a:rPr lang="en-US" sz="1200" b="0" baseline="0" dirty="0">
                          <a:solidFill>
                            <a:schemeClr val="tx1"/>
                          </a:solidFill>
                          <a:effectLst/>
                          <a:latin typeface="+mj-lt"/>
                          <a:ea typeface="Calibri" panose="020F0502020204030204" pitchFamily="34" charset="0"/>
                          <a:cs typeface="Times New Roman" panose="02020603050405020304" pitchFamily="18" charset="0"/>
                        </a:rPr>
                        <a:t>Reporting</a:t>
                      </a:r>
                      <a:endParaRPr lang="en-US" sz="1200" b="0" dirty="0">
                        <a:solidFill>
                          <a:schemeClr val="tx1"/>
                        </a:solidFill>
                        <a:effectLst/>
                        <a:latin typeface="+mj-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pPr marL="0" marR="0" algn="l">
                        <a:lnSpc>
                          <a:spcPct val="107000"/>
                        </a:lnSpc>
                        <a:spcBef>
                          <a:spcPts val="0"/>
                        </a:spcBef>
                        <a:spcAft>
                          <a:spcPts val="0"/>
                        </a:spcAft>
                      </a:pPr>
                      <a:r>
                        <a:rPr lang="en-US" sz="1200" b="0" dirty="0">
                          <a:solidFill>
                            <a:schemeClr val="tx1"/>
                          </a:solidFill>
                          <a:effectLst/>
                          <a:latin typeface="+mj-lt"/>
                          <a:ea typeface="Calibri" panose="020F0502020204030204" pitchFamily="34" charset="0"/>
                          <a:cs typeface="Times New Roman" panose="02020603050405020304" pitchFamily="18" charset="0"/>
                        </a:rPr>
                        <a:t>Immunization Registry Reporting</a:t>
                      </a: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7"/>
                  </a:ext>
                </a:extLst>
              </a:tr>
            </a:tbl>
          </a:graphicData>
        </a:graphic>
      </p:graphicFrame>
      <p:sp>
        <p:nvSpPr>
          <p:cNvPr id="10" name="Rounded Rectangle 9" title="outline of rounded rectangle"/>
          <p:cNvSpPr/>
          <p:nvPr/>
        </p:nvSpPr>
        <p:spPr>
          <a:xfrm>
            <a:off x="228600" y="1521959"/>
            <a:ext cx="4306710" cy="4660344"/>
          </a:xfrm>
          <a:prstGeom prst="roundRect">
            <a:avLst>
              <a:gd name="adj" fmla="val 402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ounded Rectangle 12" descr="outline of rounded rectangle" title="outline of rounded rectangle"/>
          <p:cNvSpPr/>
          <p:nvPr/>
        </p:nvSpPr>
        <p:spPr>
          <a:xfrm>
            <a:off x="4724691" y="1521959"/>
            <a:ext cx="4212438" cy="4660344"/>
          </a:xfrm>
          <a:prstGeom prst="roundRect">
            <a:avLst>
              <a:gd name="adj" fmla="val 4023"/>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p:cNvSpPr/>
          <p:nvPr/>
        </p:nvSpPr>
        <p:spPr>
          <a:xfrm>
            <a:off x="1881882" y="6254181"/>
            <a:ext cx="6769567" cy="523220"/>
          </a:xfrm>
          <a:prstGeom prst="rect">
            <a:avLst/>
          </a:prstGeom>
        </p:spPr>
        <p:txBody>
          <a:bodyPr wrap="square">
            <a:spAutoFit/>
          </a:bodyPr>
          <a:lstStyle/>
          <a:p>
            <a:r>
              <a:rPr lang="en-US" sz="1400" b="1" dirty="0"/>
              <a:t>*Performance Score: </a:t>
            </a:r>
            <a:r>
              <a:rPr lang="en-US" sz="1400" dirty="0"/>
              <a:t>Additional achievement on measures above the base score requirements</a:t>
            </a:r>
          </a:p>
        </p:txBody>
      </p:sp>
    </p:spTree>
    <p:extLst>
      <p:ext uri="{BB962C8B-B14F-4D97-AF65-F5344CB8AC3E}">
        <p14:creationId xmlns:p14="http://schemas.microsoft.com/office/powerpoint/2010/main" val="1260352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768205" y="1276601"/>
            <a:ext cx="7274439" cy="2753136"/>
          </a:xfrm>
          <a:prstGeom prst="roundRect">
            <a:avLst>
              <a:gd name="adj" fmla="val 8400"/>
            </a:avLst>
          </a:prstGeom>
          <a:ln w="19050" cmpd="sng"/>
        </p:spPr>
        <p:style>
          <a:lnRef idx="2">
            <a:schemeClr val="accent3"/>
          </a:lnRef>
          <a:fillRef idx="1">
            <a:schemeClr val="lt1"/>
          </a:fillRef>
          <a:effectRef idx="0">
            <a:schemeClr val="accent3"/>
          </a:effectRef>
          <a:fontRef idx="minor">
            <a:schemeClr val="dk1"/>
          </a:fontRef>
        </p:style>
        <p:txBody>
          <a:bodyPr tIns="137160" rtlCol="0" anchor="t" anchorCtr="0"/>
          <a:lstStyle/>
          <a:p>
            <a:pPr marL="690563" lvl="1">
              <a:spcAft>
                <a:spcPts val="600"/>
              </a:spcAft>
              <a:buSzPct val="100000"/>
            </a:pPr>
            <a:r>
              <a:rPr lang="en-US" sz="2400" dirty="0">
                <a:latin typeface="Calibri Light"/>
                <a:cs typeface="Calibri Light"/>
              </a:rPr>
              <a:t>for reporting on one or more of the following Public Health and Clinical Data Registry Reporting measures:</a:t>
            </a:r>
          </a:p>
          <a:p>
            <a:pPr marL="909638" lvl="2" indent="-219075">
              <a:buFont typeface="Arial"/>
              <a:buChar char="•"/>
            </a:pPr>
            <a:r>
              <a:rPr lang="en-US" dirty="0">
                <a:latin typeface="Calibri Light"/>
                <a:cs typeface="Calibri Light"/>
              </a:rPr>
              <a:t>Syndromic Surveillance Reporting </a:t>
            </a:r>
          </a:p>
          <a:p>
            <a:pPr marL="909638" lvl="2" indent="-219075">
              <a:buFont typeface="Arial"/>
              <a:buChar char="•"/>
            </a:pPr>
            <a:r>
              <a:rPr lang="en-US" dirty="0">
                <a:latin typeface="Calibri Light"/>
                <a:cs typeface="Calibri Light"/>
              </a:rPr>
              <a:t>Specialized Registry Reporting (14)</a:t>
            </a:r>
          </a:p>
          <a:p>
            <a:pPr marL="909638" lvl="2" indent="-219075">
              <a:buFont typeface="Arial"/>
              <a:buChar char="•"/>
            </a:pPr>
            <a:r>
              <a:rPr lang="en-US" dirty="0">
                <a:latin typeface="Calibri Light"/>
                <a:cs typeface="Calibri Light"/>
              </a:rPr>
              <a:t>Electronic Case Reporting (15)</a:t>
            </a:r>
          </a:p>
          <a:p>
            <a:pPr marL="909638" lvl="2" indent="-219075">
              <a:buFont typeface="Arial"/>
              <a:buChar char="•"/>
            </a:pPr>
            <a:r>
              <a:rPr lang="en-US" dirty="0">
                <a:latin typeface="Calibri Light"/>
                <a:cs typeface="Calibri Light"/>
              </a:rPr>
              <a:t>Public Health Registry Reporting (15)</a:t>
            </a:r>
          </a:p>
          <a:p>
            <a:pPr marL="909638" lvl="2" indent="-219075">
              <a:buFont typeface="Arial"/>
              <a:buChar char="•"/>
            </a:pPr>
            <a:r>
              <a:rPr lang="en-US" dirty="0">
                <a:latin typeface="Calibri Light"/>
                <a:cs typeface="Calibri Light"/>
              </a:rPr>
              <a:t>Clinical Data Registry Reporting(15)</a:t>
            </a:r>
          </a:p>
          <a:p>
            <a:pPr marL="690563" lvl="1">
              <a:buSzPct val="100000"/>
            </a:pPr>
            <a:endParaRPr lang="en-US" sz="2000" dirty="0"/>
          </a:p>
        </p:txBody>
      </p:sp>
      <p:sp>
        <p:nvSpPr>
          <p:cNvPr id="2" name="Title 1"/>
          <p:cNvSpPr>
            <a:spLocks noGrp="1"/>
          </p:cNvSpPr>
          <p:nvPr>
            <p:ph type="title"/>
          </p:nvPr>
        </p:nvSpPr>
        <p:spPr/>
        <p:txBody>
          <a:bodyPr/>
          <a:lstStyle/>
          <a:p>
            <a:r>
              <a:rPr lang="en-US" dirty="0"/>
              <a:t>Advancing Care Information Bonus Score</a:t>
            </a:r>
          </a:p>
        </p:txBody>
      </p:sp>
      <p:sp>
        <p:nvSpPr>
          <p:cNvPr id="4" name="Slide Number Placeholder 3"/>
          <p:cNvSpPr>
            <a:spLocks noGrp="1"/>
          </p:cNvSpPr>
          <p:nvPr>
            <p:ph type="sldNum" sz="quarter" idx="12"/>
          </p:nvPr>
        </p:nvSpPr>
        <p:spPr/>
        <p:txBody>
          <a:bodyPr/>
          <a:lstStyle/>
          <a:p>
            <a:fld id="{7ED242ED-636D-4135-BC49-1FABD804422C}" type="slidenum">
              <a:rPr lang="en-US" smtClean="0"/>
              <a:t>24</a:t>
            </a:fld>
            <a:endParaRPr lang="en-US" dirty="0"/>
          </a:p>
        </p:txBody>
      </p:sp>
      <p:pic>
        <p:nvPicPr>
          <p:cNvPr id="5" name="Picture 4" title="graphic"/>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95463" y="556664"/>
            <a:ext cx="719937" cy="719937"/>
          </a:xfrm>
          <a:prstGeom prst="rect">
            <a:avLst/>
          </a:prstGeom>
        </p:spPr>
      </p:pic>
      <p:sp>
        <p:nvSpPr>
          <p:cNvPr id="9" name="10-Point Star 8" title="5% bonus"/>
          <p:cNvSpPr/>
          <p:nvPr/>
        </p:nvSpPr>
        <p:spPr>
          <a:xfrm>
            <a:off x="403220" y="2049670"/>
            <a:ext cx="1086160" cy="1086160"/>
          </a:xfrm>
          <a:prstGeom prst="star10">
            <a:avLst>
              <a:gd name="adj" fmla="val 37431"/>
              <a:gd name="hf" fmla="val 105146"/>
            </a:avLst>
          </a:prstGeom>
          <a:solidFill>
            <a:schemeClr val="bg1"/>
          </a:solidFill>
          <a:ln w="12700" cmpd="sng">
            <a:solidFill>
              <a:srgbClr val="15A6D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p:nvPr/>
        </p:nvSpPr>
        <p:spPr>
          <a:xfrm>
            <a:off x="493838" y="2188022"/>
            <a:ext cx="880116" cy="584776"/>
          </a:xfrm>
          <a:prstGeom prst="rect">
            <a:avLst/>
          </a:prstGeom>
          <a:noFill/>
        </p:spPr>
        <p:txBody>
          <a:bodyPr wrap="square" rtlCol="0">
            <a:spAutoFit/>
          </a:bodyPr>
          <a:lstStyle/>
          <a:p>
            <a:pPr algn="ctr"/>
            <a:r>
              <a:rPr lang="en-US" sz="3200" dirty="0">
                <a:solidFill>
                  <a:srgbClr val="15A6D0"/>
                </a:solidFill>
                <a:latin typeface="Calibri Light"/>
                <a:cs typeface="Calibri Light"/>
              </a:rPr>
              <a:t>5%</a:t>
            </a:r>
          </a:p>
        </p:txBody>
      </p:sp>
      <p:sp>
        <p:nvSpPr>
          <p:cNvPr id="8" name="TextBox 7"/>
          <p:cNvSpPr txBox="1"/>
          <p:nvPr/>
        </p:nvSpPr>
        <p:spPr>
          <a:xfrm>
            <a:off x="391944" y="2634225"/>
            <a:ext cx="1066079" cy="282238"/>
          </a:xfrm>
          <a:prstGeom prst="rect">
            <a:avLst/>
          </a:prstGeom>
          <a:noFill/>
        </p:spPr>
        <p:txBody>
          <a:bodyPr wrap="square" rtlCol="0">
            <a:spAutoFit/>
          </a:bodyPr>
          <a:lstStyle/>
          <a:p>
            <a:pPr algn="ctr"/>
            <a:r>
              <a:rPr lang="en-US" sz="1200" dirty="0"/>
              <a:t>BONUS</a:t>
            </a:r>
          </a:p>
        </p:txBody>
      </p:sp>
      <p:grpSp>
        <p:nvGrpSpPr>
          <p:cNvPr id="19" name="Group 18" title="10% bonus"/>
          <p:cNvGrpSpPr/>
          <p:nvPr/>
        </p:nvGrpSpPr>
        <p:grpSpPr>
          <a:xfrm>
            <a:off x="387542" y="4178933"/>
            <a:ext cx="7717812" cy="1591276"/>
            <a:chOff x="4526447" y="1889665"/>
            <a:chExt cx="7717812" cy="1591276"/>
          </a:xfrm>
        </p:grpSpPr>
        <p:sp>
          <p:nvSpPr>
            <p:cNvPr id="14" name="Rounded Rectangle 13"/>
            <p:cNvSpPr/>
            <p:nvPr/>
          </p:nvSpPr>
          <p:spPr>
            <a:xfrm>
              <a:off x="4891433" y="1889665"/>
              <a:ext cx="7352826" cy="1591276"/>
            </a:xfrm>
            <a:prstGeom prst="roundRect">
              <a:avLst>
                <a:gd name="adj" fmla="val 8400"/>
              </a:avLst>
            </a:prstGeom>
            <a:ln w="19050" cmpd="sng"/>
          </p:spPr>
          <p:style>
            <a:lnRef idx="2">
              <a:schemeClr val="accent3"/>
            </a:lnRef>
            <a:fillRef idx="1">
              <a:schemeClr val="lt1"/>
            </a:fillRef>
            <a:effectRef idx="0">
              <a:schemeClr val="accent3"/>
            </a:effectRef>
            <a:fontRef idx="minor">
              <a:schemeClr val="dk1"/>
            </a:fontRef>
          </p:style>
          <p:txBody>
            <a:bodyPr tIns="137160" rtlCol="0" anchor="ctr" anchorCtr="0"/>
            <a:lstStyle/>
            <a:p>
              <a:pPr marL="736600" lvl="2"/>
              <a:r>
                <a:rPr lang="en-US" sz="2400" dirty="0">
                  <a:latin typeface="Calibri Light"/>
                  <a:cs typeface="Calibri Light"/>
                </a:rPr>
                <a:t>for using </a:t>
              </a:r>
              <a:r>
                <a:rPr lang="en-US" sz="2400" b="1" dirty="0">
                  <a:latin typeface="Calibri Light"/>
                  <a:cs typeface="Calibri Light"/>
                </a:rPr>
                <a:t>CEHRT</a:t>
              </a:r>
              <a:r>
                <a:rPr lang="en-US" sz="2400" dirty="0">
                  <a:latin typeface="Calibri Light"/>
                  <a:cs typeface="Calibri Light"/>
                </a:rPr>
                <a:t> to report certain </a:t>
              </a:r>
              <a:br>
                <a:rPr lang="en-US" sz="2400" dirty="0">
                  <a:latin typeface="Calibri Light"/>
                  <a:cs typeface="Calibri Light"/>
                </a:rPr>
              </a:br>
              <a:r>
                <a:rPr lang="en-US" sz="2400" dirty="0">
                  <a:latin typeface="Calibri Light"/>
                  <a:cs typeface="Calibri Light"/>
                </a:rPr>
                <a:t>Improvement Activities</a:t>
              </a:r>
            </a:p>
          </p:txBody>
        </p:sp>
        <p:sp>
          <p:nvSpPr>
            <p:cNvPr id="15" name="10-Point Star 14"/>
            <p:cNvSpPr/>
            <p:nvPr/>
          </p:nvSpPr>
          <p:spPr>
            <a:xfrm>
              <a:off x="4526447" y="2159429"/>
              <a:ext cx="1086160" cy="1086160"/>
            </a:xfrm>
            <a:prstGeom prst="star10">
              <a:avLst>
                <a:gd name="adj" fmla="val 37431"/>
                <a:gd name="hf" fmla="val 105146"/>
              </a:avLst>
            </a:prstGeom>
            <a:solidFill>
              <a:schemeClr val="bg1"/>
            </a:solidFill>
            <a:ln w="12700" cmpd="sng">
              <a:solidFill>
                <a:srgbClr val="15A6D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Box 15"/>
            <p:cNvSpPr txBox="1"/>
            <p:nvPr/>
          </p:nvSpPr>
          <p:spPr>
            <a:xfrm>
              <a:off x="4617065" y="2297781"/>
              <a:ext cx="979862" cy="584775"/>
            </a:xfrm>
            <a:prstGeom prst="rect">
              <a:avLst/>
            </a:prstGeom>
            <a:noFill/>
          </p:spPr>
          <p:txBody>
            <a:bodyPr wrap="square" rtlCol="0">
              <a:spAutoFit/>
            </a:bodyPr>
            <a:lstStyle/>
            <a:p>
              <a:pPr algn="ctr"/>
              <a:r>
                <a:rPr lang="en-US" sz="3200" dirty="0">
                  <a:solidFill>
                    <a:srgbClr val="15A6D0"/>
                  </a:solidFill>
                  <a:latin typeface="Calibri Light"/>
                  <a:cs typeface="Calibri Light"/>
                </a:rPr>
                <a:t>10%</a:t>
              </a:r>
            </a:p>
          </p:txBody>
        </p:sp>
        <p:sp>
          <p:nvSpPr>
            <p:cNvPr id="17" name="TextBox 16"/>
            <p:cNvSpPr txBox="1"/>
            <p:nvPr/>
          </p:nvSpPr>
          <p:spPr>
            <a:xfrm>
              <a:off x="4530848" y="2743984"/>
              <a:ext cx="1066079" cy="282238"/>
            </a:xfrm>
            <a:prstGeom prst="rect">
              <a:avLst/>
            </a:prstGeom>
            <a:noFill/>
          </p:spPr>
          <p:txBody>
            <a:bodyPr wrap="square" rtlCol="0">
              <a:spAutoFit/>
            </a:bodyPr>
            <a:lstStyle/>
            <a:p>
              <a:pPr algn="ctr"/>
              <a:r>
                <a:rPr lang="en-US" sz="1200" dirty="0"/>
                <a:t>BONUS</a:t>
              </a:r>
            </a:p>
          </p:txBody>
        </p:sp>
      </p:grpSp>
    </p:spTree>
    <p:extLst>
      <p:ext uri="{BB962C8B-B14F-4D97-AF65-F5344CB8AC3E}">
        <p14:creationId xmlns:p14="http://schemas.microsoft.com/office/powerpoint/2010/main" val="42780578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descr="table divided by improvement activity performance category subcaegory, activity name, and improvement activiy performance category weight" title="table: Improvement activities eligible for advancing care information bonus score"/>
          <p:cNvSpPr/>
          <p:nvPr/>
        </p:nvSpPr>
        <p:spPr>
          <a:xfrm>
            <a:off x="8407400" y="6290733"/>
            <a:ext cx="592667" cy="4307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a:solidFill>
                <a:schemeClr val="tx2"/>
              </a:solidFill>
              <a:latin typeface="+mj-lt"/>
            </a:endParaRPr>
          </a:p>
        </p:txBody>
      </p:sp>
      <p:sp>
        <p:nvSpPr>
          <p:cNvPr id="2" name="Title 1"/>
          <p:cNvSpPr>
            <a:spLocks noGrp="1"/>
          </p:cNvSpPr>
          <p:nvPr>
            <p:ph type="title"/>
          </p:nvPr>
        </p:nvSpPr>
        <p:spPr/>
        <p:txBody>
          <a:bodyPr/>
          <a:lstStyle/>
          <a:p>
            <a:r>
              <a:rPr lang="en-US" dirty="0"/>
              <a:t>Improvement Activities Eligible for Advancing Care Information Bonus Score</a:t>
            </a:r>
          </a:p>
        </p:txBody>
      </p:sp>
      <p:sp>
        <p:nvSpPr>
          <p:cNvPr id="4" name="Slide Number Placeholder 3"/>
          <p:cNvSpPr>
            <a:spLocks noGrp="1"/>
          </p:cNvSpPr>
          <p:nvPr>
            <p:ph type="sldNum" sz="quarter" idx="12"/>
          </p:nvPr>
        </p:nvSpPr>
        <p:spPr>
          <a:xfrm>
            <a:off x="7874000" y="6356351"/>
            <a:ext cx="973667" cy="365125"/>
          </a:xfrm>
        </p:spPr>
        <p:txBody>
          <a:bodyPr/>
          <a:lstStyle/>
          <a:p>
            <a:fld id="{7ED242ED-636D-4135-BC49-1FABD804422C}" type="slidenum">
              <a:rPr lang="en-US" smtClean="0"/>
              <a:pPr/>
              <a:t>25</a:t>
            </a:fld>
            <a:endParaRPr lang="en-US" dirty="0"/>
          </a:p>
        </p:txBody>
      </p:sp>
      <p:graphicFrame>
        <p:nvGraphicFramePr>
          <p:cNvPr id="7" name="Content Placeholder 4" descr="table" title="table"/>
          <p:cNvGraphicFramePr>
            <a:graphicFrameLocks noGrp="1"/>
          </p:cNvGraphicFramePr>
          <p:nvPr>
            <p:ph idx="1"/>
            <p:extLst>
              <p:ext uri="{D42A27DB-BD31-4B8C-83A1-F6EECF244321}">
                <p14:modId xmlns:p14="http://schemas.microsoft.com/office/powerpoint/2010/main" val="2491122597"/>
              </p:ext>
            </p:extLst>
          </p:nvPr>
        </p:nvGraphicFramePr>
        <p:xfrm>
          <a:off x="202411" y="1441239"/>
          <a:ext cx="8619856" cy="4722492"/>
        </p:xfrm>
        <a:graphic>
          <a:graphicData uri="http://schemas.openxmlformats.org/drawingml/2006/table">
            <a:tbl>
              <a:tblPr firstRow="1" bandRow="1">
                <a:tableStyleId>{5C22544A-7EE6-4342-B048-85BDC9FD1C3A}</a:tableStyleId>
              </a:tblPr>
              <a:tblGrid>
                <a:gridCol w="2068619">
                  <a:extLst>
                    <a:ext uri="{9D8B030D-6E8A-4147-A177-3AD203B41FA5}">
                      <a16:colId xmlns:a16="http://schemas.microsoft.com/office/drawing/2014/main" val="20000"/>
                    </a:ext>
                  </a:extLst>
                </a:gridCol>
                <a:gridCol w="5191754">
                  <a:extLst>
                    <a:ext uri="{9D8B030D-6E8A-4147-A177-3AD203B41FA5}">
                      <a16:colId xmlns:a16="http://schemas.microsoft.com/office/drawing/2014/main" val="20001"/>
                    </a:ext>
                  </a:extLst>
                </a:gridCol>
                <a:gridCol w="1359483">
                  <a:extLst>
                    <a:ext uri="{9D8B030D-6E8A-4147-A177-3AD203B41FA5}">
                      <a16:colId xmlns:a16="http://schemas.microsoft.com/office/drawing/2014/main" val="20002"/>
                    </a:ext>
                  </a:extLst>
                </a:gridCol>
              </a:tblGrid>
              <a:tr h="470134">
                <a:tc>
                  <a:txBody>
                    <a:bodyPr/>
                    <a:lstStyle/>
                    <a:p>
                      <a:pPr marL="0" marR="0" algn="ctr">
                        <a:lnSpc>
                          <a:spcPct val="107000"/>
                        </a:lnSpc>
                        <a:spcBef>
                          <a:spcPts val="0"/>
                        </a:spcBef>
                        <a:spcAft>
                          <a:spcPts val="0"/>
                        </a:spcAft>
                      </a:pPr>
                      <a:r>
                        <a:rPr lang="en-US" sz="900" dirty="0">
                          <a:effectLst/>
                        </a:rPr>
                        <a:t>Improvement Activity Performance Category</a:t>
                      </a:r>
                      <a:r>
                        <a:rPr lang="en-US" sz="900" baseline="0" dirty="0">
                          <a:effectLst/>
                        </a:rPr>
                        <a:t> </a:t>
                      </a:r>
                      <a:r>
                        <a:rPr lang="en-US" sz="900" dirty="0">
                          <a:effectLst/>
                        </a:rPr>
                        <a:t>Subcategory</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16129" marR="16129" marT="0" marB="0" anchor="ctr">
                    <a:solidFill>
                      <a:srgbClr val="133562"/>
                    </a:solidFill>
                  </a:tcPr>
                </a:tc>
                <a:tc>
                  <a:txBody>
                    <a:bodyPr/>
                    <a:lstStyle/>
                    <a:p>
                      <a:pPr marL="0" marR="0" algn="ctr">
                        <a:lnSpc>
                          <a:spcPct val="107000"/>
                        </a:lnSpc>
                        <a:spcBef>
                          <a:spcPts val="0"/>
                        </a:spcBef>
                        <a:spcAft>
                          <a:spcPts val="0"/>
                        </a:spcAft>
                      </a:pPr>
                      <a:r>
                        <a:rPr lang="en-US" sz="900" dirty="0">
                          <a:effectLst/>
                        </a:rPr>
                        <a:t>Activity Name</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16129" marR="16129" marT="0" marB="0" anchor="ctr">
                    <a:solidFill>
                      <a:srgbClr val="133562"/>
                    </a:solidFill>
                  </a:tcPr>
                </a:tc>
                <a:tc>
                  <a:txBody>
                    <a:bodyPr/>
                    <a:lstStyle/>
                    <a:p>
                      <a:pPr marL="0" marR="0" algn="ctr">
                        <a:lnSpc>
                          <a:spcPct val="107000"/>
                        </a:lnSpc>
                        <a:spcBef>
                          <a:spcPts val="0"/>
                        </a:spcBef>
                        <a:spcAft>
                          <a:spcPts val="0"/>
                        </a:spcAft>
                      </a:pPr>
                      <a:r>
                        <a:rPr lang="en-US" sz="900" dirty="0">
                          <a:effectLst/>
                        </a:rPr>
                        <a:t>Improvement Activity Performance Category Weight</a:t>
                      </a: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a:txBody>
                  <a:tcPr marL="16129" marR="16129" marT="0" marB="0" anchor="ctr">
                    <a:solidFill>
                      <a:srgbClr val="133562"/>
                    </a:solidFill>
                  </a:tcPr>
                </a:tc>
                <a:extLst>
                  <a:ext uri="{0D108BD9-81ED-4DB2-BD59-A6C34878D82A}">
                    <a16:rowId xmlns:a16="http://schemas.microsoft.com/office/drawing/2014/main" val="10000"/>
                  </a:ext>
                </a:extLst>
              </a:tr>
              <a:tr h="332762">
                <a:tc>
                  <a:txBody>
                    <a:bodyPr/>
                    <a:lstStyle/>
                    <a:p>
                      <a:pPr marL="0" marR="0">
                        <a:lnSpc>
                          <a:spcPct val="107000"/>
                        </a:lnSpc>
                        <a:spcBef>
                          <a:spcPts val="0"/>
                        </a:spcBef>
                        <a:spcAft>
                          <a:spcPts val="0"/>
                        </a:spcAft>
                      </a:pPr>
                      <a:r>
                        <a:rPr lang="en-US" sz="900" b="1" dirty="0">
                          <a:solidFill>
                            <a:schemeClr val="bg1"/>
                          </a:solidFill>
                          <a:effectLst/>
                          <a:latin typeface="+mj-lt"/>
                        </a:rPr>
                        <a:t>Expanded Practice Access</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Provide 24/7 access to eligible clinicians or groups who have  real-time access to patient's medical record</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High</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01"/>
                  </a:ext>
                </a:extLst>
              </a:tr>
              <a:tr h="206985">
                <a:tc>
                  <a:txBody>
                    <a:bodyPr/>
                    <a:lstStyle/>
                    <a:p>
                      <a:pPr marL="0" marR="0">
                        <a:lnSpc>
                          <a:spcPct val="107000"/>
                        </a:lnSpc>
                        <a:spcBef>
                          <a:spcPts val="0"/>
                        </a:spcBef>
                        <a:spcAft>
                          <a:spcPts val="0"/>
                        </a:spcAft>
                      </a:pPr>
                      <a:r>
                        <a:rPr lang="en-US" sz="900" b="1" dirty="0">
                          <a:solidFill>
                            <a:schemeClr val="bg1"/>
                          </a:solidFill>
                          <a:effectLst/>
                          <a:latin typeface="+mj-lt"/>
                        </a:rPr>
                        <a:t>Population Management</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Anticoagulant management improvements</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High</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02"/>
                  </a:ext>
                </a:extLst>
              </a:tr>
              <a:tr h="205901">
                <a:tc>
                  <a:txBody>
                    <a:bodyPr/>
                    <a:lstStyle/>
                    <a:p>
                      <a:pPr marL="0" marR="0">
                        <a:lnSpc>
                          <a:spcPct val="107000"/>
                        </a:lnSpc>
                        <a:spcBef>
                          <a:spcPts val="0"/>
                        </a:spcBef>
                        <a:spcAft>
                          <a:spcPts val="0"/>
                        </a:spcAft>
                      </a:pPr>
                      <a:r>
                        <a:rPr lang="en-US" sz="900" b="1" dirty="0">
                          <a:solidFill>
                            <a:schemeClr val="bg1"/>
                          </a:solidFill>
                          <a:effectLst/>
                          <a:latin typeface="+mj-lt"/>
                        </a:rPr>
                        <a:t>Population Management</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Glycemic management services</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High</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03"/>
                  </a:ext>
                </a:extLst>
              </a:tr>
              <a:tr h="225231">
                <a:tc>
                  <a:txBody>
                    <a:bodyPr/>
                    <a:lstStyle/>
                    <a:p>
                      <a:pPr marL="0" marR="0">
                        <a:lnSpc>
                          <a:spcPct val="107000"/>
                        </a:lnSpc>
                        <a:spcBef>
                          <a:spcPts val="0"/>
                        </a:spcBef>
                        <a:spcAft>
                          <a:spcPts val="0"/>
                        </a:spcAft>
                      </a:pPr>
                      <a:r>
                        <a:rPr lang="en-US" sz="900" b="1" dirty="0">
                          <a:solidFill>
                            <a:schemeClr val="bg1"/>
                          </a:solidFill>
                          <a:effectLst/>
                          <a:latin typeface="+mj-lt"/>
                        </a:rPr>
                        <a:t>Population Management</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Chronic care and preventative care management for empaneled patients</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04"/>
                  </a:ext>
                </a:extLst>
              </a:tr>
              <a:tr h="332762">
                <a:tc>
                  <a:txBody>
                    <a:bodyPr/>
                    <a:lstStyle/>
                    <a:p>
                      <a:pPr marL="0" marR="0">
                        <a:lnSpc>
                          <a:spcPct val="107000"/>
                        </a:lnSpc>
                        <a:spcBef>
                          <a:spcPts val="0"/>
                        </a:spcBef>
                        <a:spcAft>
                          <a:spcPts val="0"/>
                        </a:spcAft>
                      </a:pPr>
                      <a:r>
                        <a:rPr lang="en-US" sz="900" b="1" dirty="0">
                          <a:solidFill>
                            <a:schemeClr val="bg1"/>
                          </a:solidFill>
                          <a:effectLst/>
                          <a:latin typeface="+mj-lt"/>
                        </a:rPr>
                        <a:t>Population Management</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Implementation of methodologies for improvements in longitudinal care management for high risk patients</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05"/>
                  </a:ext>
                </a:extLst>
              </a:tr>
              <a:tr h="208479">
                <a:tc>
                  <a:txBody>
                    <a:bodyPr/>
                    <a:lstStyle/>
                    <a:p>
                      <a:pPr marL="0" marR="0">
                        <a:lnSpc>
                          <a:spcPct val="107000"/>
                        </a:lnSpc>
                        <a:spcBef>
                          <a:spcPts val="0"/>
                        </a:spcBef>
                        <a:spcAft>
                          <a:spcPts val="0"/>
                        </a:spcAft>
                      </a:pPr>
                      <a:r>
                        <a:rPr lang="en-US" sz="900" b="1" dirty="0">
                          <a:solidFill>
                            <a:schemeClr val="bg1"/>
                          </a:solidFill>
                          <a:effectLst/>
                          <a:latin typeface="+mj-lt"/>
                        </a:rPr>
                        <a:t>Population Management</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Implementation of episodic care management practice improvements</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06"/>
                  </a:ext>
                </a:extLst>
              </a:tr>
              <a:tr h="221605">
                <a:tc>
                  <a:txBody>
                    <a:bodyPr/>
                    <a:lstStyle/>
                    <a:p>
                      <a:pPr marL="0" marR="0">
                        <a:lnSpc>
                          <a:spcPct val="107000"/>
                        </a:lnSpc>
                        <a:spcBef>
                          <a:spcPts val="0"/>
                        </a:spcBef>
                        <a:spcAft>
                          <a:spcPts val="0"/>
                        </a:spcAft>
                      </a:pPr>
                      <a:r>
                        <a:rPr lang="en-US" sz="900" b="1" dirty="0">
                          <a:solidFill>
                            <a:schemeClr val="bg1"/>
                          </a:solidFill>
                          <a:effectLst/>
                          <a:latin typeface="+mj-lt"/>
                        </a:rPr>
                        <a:t>Population Management</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Implementation of medication management practice improvements</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07"/>
                  </a:ext>
                </a:extLst>
              </a:tr>
              <a:tr h="205901">
                <a:tc>
                  <a:txBody>
                    <a:bodyPr/>
                    <a:lstStyle/>
                    <a:p>
                      <a:pPr marL="0" marR="0">
                        <a:lnSpc>
                          <a:spcPct val="107000"/>
                        </a:lnSpc>
                        <a:spcBef>
                          <a:spcPts val="0"/>
                        </a:spcBef>
                        <a:spcAft>
                          <a:spcPts val="0"/>
                        </a:spcAft>
                      </a:pPr>
                      <a:r>
                        <a:rPr lang="en-US" sz="900" b="1" dirty="0">
                          <a:solidFill>
                            <a:schemeClr val="bg1"/>
                          </a:solidFill>
                          <a:effectLst/>
                          <a:latin typeface="+mj-lt"/>
                        </a:rPr>
                        <a:t>Care Coordination</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Implementation of use of specialist reports back to referring clinician or group to close referral loop</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08"/>
                  </a:ext>
                </a:extLst>
              </a:tr>
              <a:tr h="205901">
                <a:tc>
                  <a:txBody>
                    <a:bodyPr/>
                    <a:lstStyle/>
                    <a:p>
                      <a:pPr marL="0" marR="0">
                        <a:lnSpc>
                          <a:spcPct val="107000"/>
                        </a:lnSpc>
                        <a:spcBef>
                          <a:spcPts val="0"/>
                        </a:spcBef>
                        <a:spcAft>
                          <a:spcPts val="0"/>
                        </a:spcAft>
                      </a:pPr>
                      <a:r>
                        <a:rPr lang="en-US" sz="900" b="1" dirty="0">
                          <a:solidFill>
                            <a:schemeClr val="bg1"/>
                          </a:solidFill>
                          <a:effectLst/>
                          <a:latin typeface="+mj-lt"/>
                        </a:rPr>
                        <a:t>Care Coordination</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Implementation of documentation improvements for practice/process improvements</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09"/>
                  </a:ext>
                </a:extLst>
              </a:tr>
              <a:tr h="205901">
                <a:tc>
                  <a:txBody>
                    <a:bodyPr/>
                    <a:lstStyle/>
                    <a:p>
                      <a:pPr marL="0" marR="0">
                        <a:lnSpc>
                          <a:spcPct val="107000"/>
                        </a:lnSpc>
                        <a:spcBef>
                          <a:spcPts val="0"/>
                        </a:spcBef>
                        <a:spcAft>
                          <a:spcPts val="0"/>
                        </a:spcAft>
                      </a:pPr>
                      <a:r>
                        <a:rPr lang="en-US" sz="900" b="1" dirty="0">
                          <a:solidFill>
                            <a:schemeClr val="bg1"/>
                          </a:solidFill>
                          <a:effectLst/>
                          <a:latin typeface="+mj-lt"/>
                        </a:rPr>
                        <a:t>Care Coordination</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Implementation of practices/processes for developing regular individual care plans</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10"/>
                  </a:ext>
                </a:extLst>
              </a:tr>
              <a:tr h="205901">
                <a:tc>
                  <a:txBody>
                    <a:bodyPr/>
                    <a:lstStyle/>
                    <a:p>
                      <a:pPr marL="0" marR="0">
                        <a:lnSpc>
                          <a:spcPct val="107000"/>
                        </a:lnSpc>
                        <a:spcBef>
                          <a:spcPts val="0"/>
                        </a:spcBef>
                        <a:spcAft>
                          <a:spcPts val="0"/>
                        </a:spcAft>
                      </a:pPr>
                      <a:r>
                        <a:rPr lang="en-US" sz="900" b="1" dirty="0">
                          <a:solidFill>
                            <a:schemeClr val="bg1"/>
                          </a:solidFill>
                          <a:effectLst/>
                          <a:latin typeface="+mj-lt"/>
                        </a:rPr>
                        <a:t>Care Coordination</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Practice improvements for bilateral exchange of patient information</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11"/>
                  </a:ext>
                </a:extLst>
              </a:tr>
              <a:tr h="205901">
                <a:tc>
                  <a:txBody>
                    <a:bodyPr/>
                    <a:lstStyle/>
                    <a:p>
                      <a:pPr marL="0" marR="0">
                        <a:lnSpc>
                          <a:spcPct val="107000"/>
                        </a:lnSpc>
                        <a:spcBef>
                          <a:spcPts val="0"/>
                        </a:spcBef>
                        <a:spcAft>
                          <a:spcPts val="0"/>
                        </a:spcAft>
                      </a:pPr>
                      <a:r>
                        <a:rPr lang="en-US" sz="900" b="1" dirty="0">
                          <a:solidFill>
                            <a:schemeClr val="bg1"/>
                          </a:solidFill>
                          <a:effectLst/>
                          <a:latin typeface="+mj-lt"/>
                        </a:rPr>
                        <a:t>Beneficiary Engagement</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Use of certified EHR to capture patient reported outcomes</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12"/>
                  </a:ext>
                </a:extLst>
              </a:tr>
              <a:tr h="205901">
                <a:tc>
                  <a:txBody>
                    <a:bodyPr/>
                    <a:lstStyle/>
                    <a:p>
                      <a:pPr marL="0" marR="0">
                        <a:lnSpc>
                          <a:spcPct val="107000"/>
                        </a:lnSpc>
                        <a:spcBef>
                          <a:spcPts val="0"/>
                        </a:spcBef>
                        <a:spcAft>
                          <a:spcPts val="0"/>
                        </a:spcAft>
                      </a:pPr>
                      <a:r>
                        <a:rPr lang="en-US" sz="900" b="1" dirty="0">
                          <a:solidFill>
                            <a:schemeClr val="bg1"/>
                          </a:solidFill>
                          <a:effectLst/>
                          <a:latin typeface="+mj-lt"/>
                        </a:rPr>
                        <a:t>Beneficiary Engagement</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Engagement of patients through implementation of improvements in patient portal</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13"/>
                  </a:ext>
                </a:extLst>
              </a:tr>
              <a:tr h="205901">
                <a:tc>
                  <a:txBody>
                    <a:bodyPr/>
                    <a:lstStyle/>
                    <a:p>
                      <a:pPr marL="0" marR="0">
                        <a:lnSpc>
                          <a:spcPct val="107000"/>
                        </a:lnSpc>
                        <a:spcBef>
                          <a:spcPts val="0"/>
                        </a:spcBef>
                        <a:spcAft>
                          <a:spcPts val="0"/>
                        </a:spcAft>
                      </a:pPr>
                      <a:r>
                        <a:rPr lang="en-US" sz="900" b="1" dirty="0">
                          <a:solidFill>
                            <a:schemeClr val="bg1"/>
                          </a:solidFill>
                          <a:effectLst/>
                          <a:latin typeface="+mj-lt"/>
                        </a:rPr>
                        <a:t>Beneficiary Engagement</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Engagement of patients, family and caregivers in developing a plan of care</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14"/>
                  </a:ext>
                </a:extLst>
              </a:tr>
              <a:tr h="205901">
                <a:tc>
                  <a:txBody>
                    <a:bodyPr/>
                    <a:lstStyle/>
                    <a:p>
                      <a:pPr marL="0" marR="0">
                        <a:lnSpc>
                          <a:spcPct val="107000"/>
                        </a:lnSpc>
                        <a:spcBef>
                          <a:spcPts val="0"/>
                        </a:spcBef>
                        <a:spcAft>
                          <a:spcPts val="0"/>
                        </a:spcAft>
                      </a:pPr>
                      <a:r>
                        <a:rPr lang="en-US" sz="900" b="1" dirty="0">
                          <a:solidFill>
                            <a:schemeClr val="bg1"/>
                          </a:solidFill>
                          <a:effectLst/>
                          <a:latin typeface="+mj-lt"/>
                        </a:rPr>
                        <a:t>Patient Safety and Practice Assessment</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Use of decision support and standardized treatment protocols</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15"/>
                  </a:ext>
                </a:extLst>
              </a:tr>
              <a:tr h="205901">
                <a:tc>
                  <a:txBody>
                    <a:bodyPr/>
                    <a:lstStyle/>
                    <a:p>
                      <a:pPr marL="0" marR="0">
                        <a:lnSpc>
                          <a:spcPct val="107000"/>
                        </a:lnSpc>
                        <a:spcBef>
                          <a:spcPts val="0"/>
                        </a:spcBef>
                        <a:spcAft>
                          <a:spcPts val="0"/>
                        </a:spcAft>
                      </a:pPr>
                      <a:r>
                        <a:rPr lang="en-US" sz="900" b="1" dirty="0">
                          <a:solidFill>
                            <a:schemeClr val="bg1"/>
                          </a:solidFill>
                          <a:effectLst/>
                          <a:latin typeface="+mj-lt"/>
                        </a:rPr>
                        <a:t>Achieving Health Equity</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Leveraging a QCDR to standardize processes for screening</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16"/>
                  </a:ext>
                </a:extLst>
              </a:tr>
              <a:tr h="332762">
                <a:tc>
                  <a:txBody>
                    <a:bodyPr/>
                    <a:lstStyle/>
                    <a:p>
                      <a:pPr marL="0" marR="0">
                        <a:lnSpc>
                          <a:spcPct val="107000"/>
                        </a:lnSpc>
                        <a:spcBef>
                          <a:spcPts val="0"/>
                        </a:spcBef>
                        <a:spcAft>
                          <a:spcPts val="0"/>
                        </a:spcAft>
                      </a:pPr>
                      <a:r>
                        <a:rPr lang="en-US" sz="900" b="1" dirty="0">
                          <a:solidFill>
                            <a:schemeClr val="bg1"/>
                          </a:solidFill>
                          <a:effectLst/>
                          <a:latin typeface="+mj-lt"/>
                        </a:rPr>
                        <a:t>Integrated Behavioral and Mental Health</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Implementation of integrated PCBH model</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High</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17"/>
                  </a:ext>
                </a:extLst>
              </a:tr>
              <a:tr h="332762">
                <a:tc>
                  <a:txBody>
                    <a:bodyPr/>
                    <a:lstStyle/>
                    <a:p>
                      <a:pPr marL="0" marR="0">
                        <a:lnSpc>
                          <a:spcPct val="107000"/>
                        </a:lnSpc>
                        <a:spcBef>
                          <a:spcPts val="0"/>
                        </a:spcBef>
                        <a:spcAft>
                          <a:spcPts val="0"/>
                        </a:spcAft>
                      </a:pPr>
                      <a:r>
                        <a:rPr lang="en-US" sz="900" b="1" dirty="0">
                          <a:solidFill>
                            <a:schemeClr val="bg1"/>
                          </a:solidFill>
                          <a:effectLst/>
                          <a:latin typeface="+mj-lt"/>
                        </a:rPr>
                        <a:t>Integrated Behavioral and Mental Health</a:t>
                      </a:r>
                      <a:endParaRPr lang="en-US" sz="900" b="1"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900" dirty="0">
                          <a:effectLst/>
                          <a:latin typeface="+mj-lt"/>
                        </a:rPr>
                        <a:t>Electronic Health Record Enhancements for BH data capture</a:t>
                      </a:r>
                      <a:endParaRPr lang="en-US" sz="900" dirty="0">
                        <a:effectLst/>
                        <a:latin typeface="+mj-lt"/>
                        <a:ea typeface="Calibri" panose="020F0502020204030204" pitchFamily="34" charset="0"/>
                        <a:cs typeface="Times New Roman" panose="02020603050405020304" pitchFamily="18" charset="0"/>
                      </a:endParaRPr>
                    </a:p>
                  </a:txBody>
                  <a:tcPr marT="0" marB="0" anchor="ctr"/>
                </a:tc>
                <a:tc>
                  <a:txBody>
                    <a:bodyPr/>
                    <a:lstStyle/>
                    <a:p>
                      <a:pPr marL="0" marR="0" algn="ctr">
                        <a:lnSpc>
                          <a:spcPct val="107000"/>
                        </a:lnSpc>
                        <a:spcBef>
                          <a:spcPts val="0"/>
                        </a:spcBef>
                        <a:spcAft>
                          <a:spcPts val="0"/>
                        </a:spcAft>
                      </a:pPr>
                      <a:r>
                        <a:rPr lang="en-US" sz="900" dirty="0">
                          <a:effectLst/>
                          <a:latin typeface="+mj-lt"/>
                        </a:rPr>
                        <a:t>Medium</a:t>
                      </a:r>
                      <a:endParaRPr lang="en-US" sz="900" dirty="0">
                        <a:effectLst/>
                        <a:latin typeface="+mj-lt"/>
                        <a:ea typeface="Calibri" panose="020F0502020204030204" pitchFamily="34" charset="0"/>
                        <a:cs typeface="Times New Roman" panose="02020603050405020304" pitchFamily="18" charset="0"/>
                      </a:endParaRPr>
                    </a:p>
                  </a:txBody>
                  <a:tcPr marL="16129" marR="16129" marT="0" marB="0" anchor="ctr"/>
                </a:tc>
                <a:extLst>
                  <a:ext uri="{0D108BD9-81ED-4DB2-BD59-A6C34878D82A}">
                    <a16:rowId xmlns:a16="http://schemas.microsoft.com/office/drawing/2014/main" val="10018"/>
                  </a:ext>
                </a:extLst>
              </a:tr>
            </a:tbl>
          </a:graphicData>
        </a:graphic>
      </p:graphicFrame>
    </p:spTree>
    <p:extLst>
      <p:ext uri="{BB962C8B-B14F-4D97-AF65-F5344CB8AC3E}">
        <p14:creationId xmlns:p14="http://schemas.microsoft.com/office/powerpoint/2010/main" val="4920706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 Advancing Care Information: Flexibility</a:t>
            </a:r>
          </a:p>
        </p:txBody>
      </p:sp>
      <p:sp>
        <p:nvSpPr>
          <p:cNvPr id="4" name="Slide Number Placeholder 3"/>
          <p:cNvSpPr>
            <a:spLocks noGrp="1"/>
          </p:cNvSpPr>
          <p:nvPr>
            <p:ph type="sldNum" sz="quarter" idx="12"/>
          </p:nvPr>
        </p:nvSpPr>
        <p:spPr/>
        <p:txBody>
          <a:bodyPr/>
          <a:lstStyle/>
          <a:p>
            <a:fld id="{7ED242ED-636D-4135-BC49-1FABD804422C}" type="slidenum">
              <a:rPr lang="en-US" smtClean="0"/>
              <a:t>26</a:t>
            </a:fld>
            <a:endParaRPr lang="en-US" dirty="0"/>
          </a:p>
        </p:txBody>
      </p:sp>
      <p:pic>
        <p:nvPicPr>
          <p:cNvPr id="5" name="Picture 4" title="graphic"/>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7222" y="594360"/>
            <a:ext cx="719937" cy="719937"/>
          </a:xfrm>
          <a:prstGeom prst="rect">
            <a:avLst/>
          </a:prstGeom>
        </p:spPr>
      </p:pic>
      <p:sp>
        <p:nvSpPr>
          <p:cNvPr id="6" name="Rounded Rectangle 5"/>
          <p:cNvSpPr/>
          <p:nvPr/>
        </p:nvSpPr>
        <p:spPr>
          <a:xfrm>
            <a:off x="278800" y="1419270"/>
            <a:ext cx="4001203" cy="4554775"/>
          </a:xfrm>
          <a:prstGeom prst="roundRect">
            <a:avLst>
              <a:gd name="adj" fmla="val 8400"/>
            </a:avLst>
          </a:prstGeom>
          <a:ln w="28575"/>
        </p:spPr>
        <p:style>
          <a:lnRef idx="2">
            <a:schemeClr val="accent3"/>
          </a:lnRef>
          <a:fillRef idx="1">
            <a:schemeClr val="lt1"/>
          </a:fillRef>
          <a:effectRef idx="0">
            <a:schemeClr val="accent3"/>
          </a:effectRef>
          <a:fontRef idx="minor">
            <a:schemeClr val="dk1"/>
          </a:fontRef>
        </p:style>
        <p:txBody>
          <a:bodyPr rtlCol="0" anchor="ctr" anchorCtr="0"/>
          <a:lstStyle/>
          <a:p>
            <a:pPr marL="627063" lvl="0">
              <a:buSzPct val="100000"/>
            </a:pPr>
            <a:r>
              <a:rPr lang="en-US" sz="2000" dirty="0">
                <a:latin typeface="+mj-lt"/>
              </a:rPr>
              <a:t>CMS will automatically reweight the Advancing Care Information performance category to zero for Hospital-based MIPS clinicians, clinicians who lack of Face-to-Face Patient Interaction, NP, PA, CRNAs and CNS </a:t>
            </a:r>
          </a:p>
          <a:p>
            <a:pPr marL="909638" lvl="1" indent="-282575">
              <a:buFont typeface="Arial"/>
              <a:buChar char="•"/>
            </a:pPr>
            <a:r>
              <a:rPr lang="en-US" sz="2000" dirty="0">
                <a:latin typeface="+mj-lt"/>
              </a:rPr>
              <a:t>Reporting is optional although if clinicians choose to report, they will be scored</a:t>
            </a:r>
            <a:r>
              <a:rPr lang="en-US" dirty="0">
                <a:latin typeface="+mj-lt"/>
              </a:rPr>
              <a:t>. </a:t>
            </a:r>
          </a:p>
        </p:txBody>
      </p:sp>
      <p:sp>
        <p:nvSpPr>
          <p:cNvPr id="7" name="TextBox 6"/>
          <p:cNvSpPr txBox="1"/>
          <p:nvPr/>
        </p:nvSpPr>
        <p:spPr>
          <a:xfrm>
            <a:off x="227999" y="1569732"/>
            <a:ext cx="808635" cy="1569660"/>
          </a:xfrm>
          <a:prstGeom prst="rect">
            <a:avLst/>
          </a:prstGeom>
          <a:noFill/>
        </p:spPr>
        <p:txBody>
          <a:bodyPr wrap="none" rtlCol="0">
            <a:spAutoFit/>
          </a:bodyPr>
          <a:lstStyle/>
          <a:p>
            <a:r>
              <a:rPr lang="en-US" sz="9600" normalizeH="1" dirty="0">
                <a:ln>
                  <a:solidFill>
                    <a:srgbClr val="1BB2DF"/>
                  </a:solidFill>
                </a:ln>
                <a:solidFill>
                  <a:schemeClr val="bg1"/>
                </a:solidFill>
              </a:rPr>
              <a:t>1</a:t>
            </a:r>
          </a:p>
        </p:txBody>
      </p:sp>
      <p:sp>
        <p:nvSpPr>
          <p:cNvPr id="8" name="Rounded Rectangle 7"/>
          <p:cNvSpPr/>
          <p:nvPr/>
        </p:nvSpPr>
        <p:spPr>
          <a:xfrm>
            <a:off x="4527448" y="1419270"/>
            <a:ext cx="4001203" cy="4554775"/>
          </a:xfrm>
          <a:prstGeom prst="roundRect">
            <a:avLst>
              <a:gd name="adj" fmla="val 8400"/>
            </a:avLst>
          </a:prstGeom>
          <a:ln w="28575"/>
        </p:spPr>
        <p:style>
          <a:lnRef idx="2">
            <a:schemeClr val="accent3"/>
          </a:lnRef>
          <a:fillRef idx="1">
            <a:schemeClr val="lt1"/>
          </a:fillRef>
          <a:effectRef idx="0">
            <a:schemeClr val="accent3"/>
          </a:effectRef>
          <a:fontRef idx="minor">
            <a:schemeClr val="dk1"/>
          </a:fontRef>
        </p:style>
        <p:txBody>
          <a:bodyPr rtlCol="0" anchor="t" anchorCtr="0"/>
          <a:lstStyle/>
          <a:p>
            <a:pPr marL="627063" lvl="0">
              <a:buSzPct val="100000"/>
            </a:pPr>
            <a:endParaRPr lang="en-US" sz="2000" dirty="0"/>
          </a:p>
          <a:p>
            <a:pPr marL="627063" lvl="0">
              <a:buSzPct val="100000"/>
            </a:pPr>
            <a:r>
              <a:rPr lang="en-US" sz="2000" dirty="0">
                <a:latin typeface="+mj-lt"/>
              </a:rPr>
              <a:t>A clinician can apply to have their performance category score weighted to zero and the 25% will be assigned to the Quality category for the following reasons:</a:t>
            </a:r>
          </a:p>
          <a:p>
            <a:pPr marL="1084263" lvl="0" indent="-457200">
              <a:buSzPct val="100000"/>
              <a:buAutoNum type="arabicPeriod"/>
            </a:pPr>
            <a:r>
              <a:rPr lang="en-US" sz="2000" dirty="0">
                <a:latin typeface="+mj-lt"/>
              </a:rPr>
              <a:t>Insufficient internet connectivity</a:t>
            </a:r>
          </a:p>
          <a:p>
            <a:pPr marL="1084263" lvl="0" indent="-457200">
              <a:buSzPct val="100000"/>
              <a:buAutoNum type="arabicPeriod"/>
            </a:pPr>
            <a:r>
              <a:rPr lang="en-US" sz="2000" dirty="0">
                <a:latin typeface="+mj-lt"/>
              </a:rPr>
              <a:t>Extreme and uncontrollable circumstances</a:t>
            </a:r>
          </a:p>
          <a:p>
            <a:pPr marL="1084263" lvl="0" indent="-457200">
              <a:buSzPct val="100000"/>
              <a:buAutoNum type="arabicPeriod"/>
            </a:pPr>
            <a:r>
              <a:rPr lang="en-US" sz="2000" dirty="0">
                <a:latin typeface="+mj-lt"/>
              </a:rPr>
              <a:t>Lack of control  over the availability of CEHRT</a:t>
            </a:r>
          </a:p>
        </p:txBody>
      </p:sp>
      <p:sp>
        <p:nvSpPr>
          <p:cNvPr id="9" name="TextBox 8"/>
          <p:cNvSpPr txBox="1"/>
          <p:nvPr/>
        </p:nvSpPr>
        <p:spPr>
          <a:xfrm>
            <a:off x="4534982" y="1549653"/>
            <a:ext cx="808635" cy="1569660"/>
          </a:xfrm>
          <a:prstGeom prst="rect">
            <a:avLst/>
          </a:prstGeom>
          <a:noFill/>
        </p:spPr>
        <p:txBody>
          <a:bodyPr wrap="none" rtlCol="0">
            <a:spAutoFit/>
          </a:bodyPr>
          <a:lstStyle/>
          <a:p>
            <a:r>
              <a:rPr lang="en-US" sz="9600" normalizeH="1" dirty="0">
                <a:ln>
                  <a:solidFill>
                    <a:srgbClr val="1BB2DF"/>
                  </a:solidFill>
                </a:ln>
                <a:solidFill>
                  <a:schemeClr val="bg1"/>
                </a:solidFill>
              </a:rPr>
              <a:t>2</a:t>
            </a:r>
          </a:p>
        </p:txBody>
      </p:sp>
    </p:spTree>
    <p:extLst>
      <p:ext uri="{BB962C8B-B14F-4D97-AF65-F5344CB8AC3E}">
        <p14:creationId xmlns:p14="http://schemas.microsoft.com/office/powerpoint/2010/main" val="38678683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 Advancing Care Information: Flexibility</a:t>
            </a:r>
          </a:p>
        </p:txBody>
      </p:sp>
      <p:sp>
        <p:nvSpPr>
          <p:cNvPr id="4" name="Slide Number Placeholder 3"/>
          <p:cNvSpPr>
            <a:spLocks noGrp="1"/>
          </p:cNvSpPr>
          <p:nvPr>
            <p:ph type="sldNum" sz="quarter" idx="12"/>
          </p:nvPr>
        </p:nvSpPr>
        <p:spPr/>
        <p:txBody>
          <a:bodyPr/>
          <a:lstStyle/>
          <a:p>
            <a:fld id="{7ED242ED-636D-4135-BC49-1FABD804422C}" type="slidenum">
              <a:rPr lang="en-US" smtClean="0"/>
              <a:t>27</a:t>
            </a:fld>
            <a:endParaRPr lang="en-US" dirty="0"/>
          </a:p>
        </p:txBody>
      </p:sp>
      <p:pic>
        <p:nvPicPr>
          <p:cNvPr id="5" name="Picture 4" title="graphic"/>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7222" y="594360"/>
            <a:ext cx="719937" cy="719937"/>
          </a:xfrm>
          <a:prstGeom prst="rect">
            <a:avLst/>
          </a:prstGeom>
        </p:spPr>
      </p:pic>
      <p:sp>
        <p:nvSpPr>
          <p:cNvPr id="6" name="Rounded Rectangle 5" descr="outline of rounded rectangle" title="outline of rounded rectangle"/>
          <p:cNvSpPr/>
          <p:nvPr/>
        </p:nvSpPr>
        <p:spPr>
          <a:xfrm>
            <a:off x="228600" y="1394460"/>
            <a:ext cx="8636600" cy="4527369"/>
          </a:xfrm>
          <a:prstGeom prst="roundRect">
            <a:avLst>
              <a:gd name="adj" fmla="val 8400"/>
            </a:avLst>
          </a:prstGeom>
          <a:ln w="28575"/>
        </p:spPr>
        <p:style>
          <a:lnRef idx="2">
            <a:schemeClr val="accent3"/>
          </a:lnRef>
          <a:fillRef idx="1">
            <a:schemeClr val="lt1"/>
          </a:fillRef>
          <a:effectRef idx="0">
            <a:schemeClr val="accent3"/>
          </a:effectRef>
          <a:fontRef idx="minor">
            <a:schemeClr val="dk1"/>
          </a:fontRef>
        </p:style>
        <p:txBody>
          <a:bodyPr rtlCol="0" anchor="t" anchorCtr="0"/>
          <a:lstStyle/>
          <a:p>
            <a:pPr marL="342900" lvl="0" indent="-342900">
              <a:buSzPct val="100000"/>
              <a:buFont typeface="Arial" panose="020B0604020202020204" pitchFamily="34" charset="0"/>
              <a:buChar char="•"/>
            </a:pPr>
            <a:endParaRPr lang="en-US" sz="2000" dirty="0"/>
          </a:p>
        </p:txBody>
      </p:sp>
      <p:sp>
        <p:nvSpPr>
          <p:cNvPr id="7" name="TextBox 6"/>
          <p:cNvSpPr txBox="1"/>
          <p:nvPr/>
        </p:nvSpPr>
        <p:spPr>
          <a:xfrm>
            <a:off x="432756" y="1613274"/>
            <a:ext cx="808235" cy="1569660"/>
          </a:xfrm>
          <a:prstGeom prst="rect">
            <a:avLst/>
          </a:prstGeom>
          <a:noFill/>
        </p:spPr>
        <p:txBody>
          <a:bodyPr wrap="none" rtlCol="0">
            <a:spAutoFit/>
          </a:bodyPr>
          <a:lstStyle/>
          <a:p>
            <a:r>
              <a:rPr lang="en-US" sz="9600" normalizeH="1" dirty="0">
                <a:ln>
                  <a:solidFill>
                    <a:srgbClr val="1BB2DF"/>
                  </a:solidFill>
                </a:ln>
                <a:solidFill>
                  <a:schemeClr val="bg1"/>
                </a:solidFill>
              </a:rPr>
              <a:t>3</a:t>
            </a:r>
          </a:p>
        </p:txBody>
      </p:sp>
      <p:sp>
        <p:nvSpPr>
          <p:cNvPr id="11" name="TextBox 10"/>
          <p:cNvSpPr txBox="1"/>
          <p:nvPr/>
        </p:nvSpPr>
        <p:spPr>
          <a:xfrm>
            <a:off x="1240991" y="1613274"/>
            <a:ext cx="7287660" cy="4093428"/>
          </a:xfrm>
          <a:prstGeom prst="rect">
            <a:avLst/>
          </a:prstGeom>
          <a:noFill/>
        </p:spPr>
        <p:txBody>
          <a:bodyPr wrap="square" rtlCol="0">
            <a:spAutoFit/>
          </a:bodyPr>
          <a:lstStyle/>
          <a:p>
            <a:pPr marL="342900" lvl="0" indent="-342900">
              <a:buSzPct val="100000"/>
              <a:buFont typeface="Arial" panose="020B0604020202020204" pitchFamily="34" charset="0"/>
              <a:buChar char="•"/>
            </a:pPr>
            <a:r>
              <a:rPr lang="en-US" sz="2000" dirty="0">
                <a:solidFill>
                  <a:schemeClr val="tx2"/>
                </a:solidFill>
                <a:latin typeface="Calibri Light"/>
                <a:cs typeface="Calibri Light"/>
              </a:rPr>
              <a:t>Hospital-based MIPS eligible clinicians qualify for an automatic reweighting of the Advancing Care Information Performance category. </a:t>
            </a:r>
          </a:p>
          <a:p>
            <a:pPr marL="800100" lvl="1" indent="-342900">
              <a:buSzPct val="100000"/>
              <a:buFont typeface="Arial" panose="020B0604020202020204" pitchFamily="34" charset="0"/>
              <a:buChar char="•"/>
            </a:pPr>
            <a:r>
              <a:rPr lang="en-US" sz="2000" dirty="0">
                <a:solidFill>
                  <a:schemeClr val="tx2"/>
                </a:solidFill>
                <a:latin typeface="Calibri Light"/>
                <a:cs typeface="Calibri Light"/>
              </a:rPr>
              <a:t>75% or more of Medicare services performed in the inpatient, on campus outpatient department or emergency department</a:t>
            </a:r>
          </a:p>
          <a:p>
            <a:pPr lvl="0">
              <a:buSzPct val="100000"/>
            </a:pPr>
            <a:endParaRPr lang="en-US" sz="2000" dirty="0">
              <a:solidFill>
                <a:schemeClr val="tx2"/>
              </a:solidFill>
              <a:latin typeface="Calibri Light"/>
              <a:cs typeface="Calibri Light"/>
            </a:endParaRPr>
          </a:p>
          <a:p>
            <a:pPr marL="342900" lvl="0" indent="-342900">
              <a:buSzPct val="100000"/>
              <a:buFont typeface="Arial" panose="020B0604020202020204" pitchFamily="34" charset="0"/>
              <a:buChar char="•"/>
            </a:pPr>
            <a:r>
              <a:rPr lang="en-US" sz="2000" dirty="0">
                <a:solidFill>
                  <a:schemeClr val="tx2"/>
                </a:solidFill>
                <a:latin typeface="Calibri Light"/>
                <a:cs typeface="Calibri Light"/>
              </a:rPr>
              <a:t>CMS will reweight the category to 0 and assign the 25% to the quality performance category to offset the difference in the MIPS Final Score.</a:t>
            </a:r>
          </a:p>
          <a:p>
            <a:pPr lvl="0">
              <a:buSzPct val="100000"/>
            </a:pPr>
            <a:endParaRPr lang="en-US" sz="2000" dirty="0">
              <a:solidFill>
                <a:schemeClr val="tx2"/>
              </a:solidFill>
              <a:latin typeface="Calibri Light"/>
              <a:cs typeface="Calibri Light"/>
            </a:endParaRPr>
          </a:p>
          <a:p>
            <a:pPr marL="342900" lvl="0" indent="-342900">
              <a:buSzPct val="100000"/>
              <a:buFont typeface="Arial" panose="020B0604020202020204" pitchFamily="34" charset="0"/>
              <a:buChar char="•"/>
            </a:pPr>
            <a:r>
              <a:rPr lang="en-US" sz="2000" dirty="0">
                <a:solidFill>
                  <a:schemeClr val="tx2"/>
                </a:solidFill>
                <a:latin typeface="Calibri Light"/>
                <a:cs typeface="Calibri Light"/>
              </a:rPr>
              <a:t>If data is submitted, CMS will score their performance and weight their Advancing Care Information performance accordingly.</a:t>
            </a:r>
          </a:p>
          <a:p>
            <a:pPr lvl="0">
              <a:buSzPct val="100000"/>
            </a:pPr>
            <a:endParaRPr lang="en-US" sz="2000" dirty="0">
              <a:solidFill>
                <a:schemeClr val="tx2"/>
              </a:solidFill>
              <a:latin typeface="Calibri Light"/>
              <a:cs typeface="Calibri Light"/>
            </a:endParaRPr>
          </a:p>
        </p:txBody>
      </p:sp>
    </p:spTree>
    <p:extLst>
      <p:ext uri="{BB962C8B-B14F-4D97-AF65-F5344CB8AC3E}">
        <p14:creationId xmlns:p14="http://schemas.microsoft.com/office/powerpoint/2010/main" val="3505235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MIPS Scoring for Advancing Care Information</a:t>
            </a:r>
            <a:br>
              <a:rPr lang="en-US" dirty="0"/>
            </a:br>
            <a:r>
              <a:rPr lang="en-US" dirty="0"/>
              <a:t>(25% of Final Score)</a:t>
            </a:r>
          </a:p>
        </p:txBody>
      </p:sp>
      <p:sp>
        <p:nvSpPr>
          <p:cNvPr id="3" name="Content Placeholder 2"/>
          <p:cNvSpPr>
            <a:spLocks noGrp="1"/>
          </p:cNvSpPr>
          <p:nvPr>
            <p:ph idx="1"/>
          </p:nvPr>
        </p:nvSpPr>
        <p:spPr>
          <a:xfrm>
            <a:off x="228600" y="2188771"/>
            <a:ext cx="8686800" cy="790412"/>
          </a:xfrm>
        </p:spPr>
        <p:txBody>
          <a:bodyPr/>
          <a:lstStyle/>
          <a:p>
            <a:pPr marL="0" indent="0" algn="ctr">
              <a:lnSpc>
                <a:spcPct val="100000"/>
              </a:lnSpc>
              <a:buNone/>
            </a:pPr>
            <a:r>
              <a:rPr lang="en-US" sz="2800" dirty="0">
                <a:solidFill>
                  <a:schemeClr val="tx2"/>
                </a:solidFill>
                <a:latin typeface="Calibri Light"/>
                <a:cs typeface="Calibri Light"/>
              </a:rPr>
              <a:t>Advancing Care Information Performance </a:t>
            </a:r>
            <a:br>
              <a:rPr lang="en-US" sz="2800" dirty="0">
                <a:solidFill>
                  <a:schemeClr val="tx2"/>
                </a:solidFill>
                <a:latin typeface="Calibri Light"/>
                <a:cs typeface="Calibri Light"/>
              </a:rPr>
            </a:br>
            <a:r>
              <a:rPr lang="en-US" sz="2800" dirty="0">
                <a:solidFill>
                  <a:schemeClr val="tx2"/>
                </a:solidFill>
                <a:latin typeface="Calibri Light"/>
                <a:cs typeface="Calibri Light"/>
              </a:rPr>
              <a:t>Category Score = </a:t>
            </a:r>
          </a:p>
          <a:p>
            <a:pPr marL="0" indent="0">
              <a:buNone/>
            </a:pPr>
            <a:endParaRPr lang="en-US" dirty="0">
              <a:solidFill>
                <a:srgbClr val="15A6D0"/>
              </a:solidFill>
              <a:latin typeface="Calibri Light"/>
              <a:cs typeface="Calibri Light"/>
            </a:endParaRPr>
          </a:p>
        </p:txBody>
      </p:sp>
      <p:sp>
        <p:nvSpPr>
          <p:cNvPr id="4" name="Slide Number Placeholder 3"/>
          <p:cNvSpPr>
            <a:spLocks noGrp="1"/>
          </p:cNvSpPr>
          <p:nvPr>
            <p:ph type="sldNum" sz="quarter" idx="12"/>
          </p:nvPr>
        </p:nvSpPr>
        <p:spPr/>
        <p:txBody>
          <a:bodyPr/>
          <a:lstStyle/>
          <a:p>
            <a:fld id="{7ED242ED-636D-4135-BC49-1FABD804422C}" type="slidenum">
              <a:rPr lang="en-US" smtClean="0"/>
              <a:t>28</a:t>
            </a:fld>
            <a:endParaRPr lang="en-US" dirty="0"/>
          </a:p>
        </p:txBody>
      </p:sp>
      <p:pic>
        <p:nvPicPr>
          <p:cNvPr id="5" name="Picture 4" title="graphic"/>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95463" y="556664"/>
            <a:ext cx="719937" cy="719937"/>
          </a:xfrm>
          <a:prstGeom prst="rect">
            <a:avLst/>
          </a:prstGeom>
        </p:spPr>
      </p:pic>
      <p:sp>
        <p:nvSpPr>
          <p:cNvPr id="7" name="Rounded Rectangle 6" descr="outline of rounded rectangle" title="outline of rounded rectangle"/>
          <p:cNvSpPr/>
          <p:nvPr/>
        </p:nvSpPr>
        <p:spPr>
          <a:xfrm>
            <a:off x="346888" y="3232407"/>
            <a:ext cx="2349671" cy="599090"/>
          </a:xfrm>
          <a:prstGeom prst="roundRect">
            <a:avLst/>
          </a:prstGeom>
          <a:noFill/>
          <a:ln>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8" name="TextBox 7"/>
          <p:cNvSpPr txBox="1"/>
          <p:nvPr/>
        </p:nvSpPr>
        <p:spPr>
          <a:xfrm>
            <a:off x="329231" y="3296538"/>
            <a:ext cx="2414361" cy="461665"/>
          </a:xfrm>
          <a:prstGeom prst="rect">
            <a:avLst/>
          </a:prstGeom>
          <a:noFill/>
        </p:spPr>
        <p:txBody>
          <a:bodyPr wrap="square" rtlCol="0">
            <a:spAutoFit/>
          </a:bodyPr>
          <a:lstStyle/>
          <a:p>
            <a:pPr algn="ctr"/>
            <a:r>
              <a:rPr lang="en-US" sz="2400" b="1" dirty="0">
                <a:solidFill>
                  <a:schemeClr val="tx2"/>
                </a:solidFill>
                <a:latin typeface="Calibri Light"/>
                <a:cs typeface="Calibri Light"/>
              </a:rPr>
              <a:t>Base Score</a:t>
            </a:r>
          </a:p>
        </p:txBody>
      </p:sp>
      <p:sp>
        <p:nvSpPr>
          <p:cNvPr id="13" name="Rounded Rectangle 12" descr="outline of rounded rectangle" title="outline of rounded rectangle"/>
          <p:cNvSpPr/>
          <p:nvPr/>
        </p:nvSpPr>
        <p:spPr>
          <a:xfrm>
            <a:off x="3121837" y="3232407"/>
            <a:ext cx="2772968" cy="599090"/>
          </a:xfrm>
          <a:prstGeom prst="roundRect">
            <a:avLst/>
          </a:prstGeom>
          <a:noFill/>
          <a:ln>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14" name="TextBox 13"/>
          <p:cNvSpPr txBox="1"/>
          <p:nvPr/>
        </p:nvSpPr>
        <p:spPr>
          <a:xfrm>
            <a:off x="3104180" y="3296538"/>
            <a:ext cx="2790625" cy="461665"/>
          </a:xfrm>
          <a:prstGeom prst="rect">
            <a:avLst/>
          </a:prstGeom>
          <a:noFill/>
        </p:spPr>
        <p:txBody>
          <a:bodyPr wrap="square" rtlCol="0">
            <a:spAutoFit/>
          </a:bodyPr>
          <a:lstStyle/>
          <a:p>
            <a:pPr algn="ctr"/>
            <a:r>
              <a:rPr lang="en-US" sz="2400" b="1" dirty="0">
                <a:solidFill>
                  <a:schemeClr val="tx2"/>
                </a:solidFill>
                <a:latin typeface="Calibri Light"/>
                <a:cs typeface="Calibri Light"/>
              </a:rPr>
              <a:t>Performance Score</a:t>
            </a:r>
          </a:p>
        </p:txBody>
      </p:sp>
      <p:sp>
        <p:nvSpPr>
          <p:cNvPr id="15" name="Rounded Rectangle 14" descr="outline of rounded rectangle" title="outline of rounded rectangle"/>
          <p:cNvSpPr/>
          <p:nvPr/>
        </p:nvSpPr>
        <p:spPr>
          <a:xfrm>
            <a:off x="6320084" y="3232407"/>
            <a:ext cx="2349671" cy="599090"/>
          </a:xfrm>
          <a:prstGeom prst="roundRect">
            <a:avLst/>
          </a:prstGeom>
          <a:noFill/>
          <a:ln>
            <a:solidFill>
              <a:schemeClr val="tx2"/>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16" name="TextBox 15"/>
          <p:cNvSpPr txBox="1"/>
          <p:nvPr/>
        </p:nvSpPr>
        <p:spPr>
          <a:xfrm>
            <a:off x="6302427" y="3296538"/>
            <a:ext cx="2414361" cy="461665"/>
          </a:xfrm>
          <a:prstGeom prst="rect">
            <a:avLst/>
          </a:prstGeom>
          <a:noFill/>
        </p:spPr>
        <p:txBody>
          <a:bodyPr wrap="square" rtlCol="0">
            <a:spAutoFit/>
          </a:bodyPr>
          <a:lstStyle/>
          <a:p>
            <a:pPr algn="ctr"/>
            <a:r>
              <a:rPr lang="en-US" sz="2400" b="1" dirty="0">
                <a:solidFill>
                  <a:schemeClr val="tx2"/>
                </a:solidFill>
                <a:latin typeface="Calibri Light"/>
                <a:cs typeface="Calibri Light"/>
              </a:rPr>
              <a:t>Bonus Score</a:t>
            </a:r>
          </a:p>
        </p:txBody>
      </p:sp>
      <p:sp>
        <p:nvSpPr>
          <p:cNvPr id="17" name="Plus 16" title="plus sign"/>
          <p:cNvSpPr/>
          <p:nvPr/>
        </p:nvSpPr>
        <p:spPr>
          <a:xfrm>
            <a:off x="2727917" y="3386861"/>
            <a:ext cx="350753" cy="344957"/>
          </a:xfrm>
          <a:prstGeom prst="mathPlus">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Plus 17" title="plus sign"/>
          <p:cNvSpPr/>
          <p:nvPr/>
        </p:nvSpPr>
        <p:spPr>
          <a:xfrm>
            <a:off x="5926162" y="3386861"/>
            <a:ext cx="350753" cy="344957"/>
          </a:xfrm>
          <a:prstGeom prst="mathPlus">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802131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a:t>MIPS Performance Category: </a:t>
            </a:r>
            <a:br>
              <a:rPr lang="en-US" sz="2400" dirty="0"/>
            </a:br>
            <a:r>
              <a:rPr lang="en-US" dirty="0"/>
              <a:t>Improvement Activities </a:t>
            </a:r>
          </a:p>
        </p:txBody>
      </p:sp>
      <p:sp>
        <p:nvSpPr>
          <p:cNvPr id="3" name="Content Placeholder 2"/>
          <p:cNvSpPr>
            <a:spLocks noGrp="1"/>
          </p:cNvSpPr>
          <p:nvPr>
            <p:ph idx="1"/>
          </p:nvPr>
        </p:nvSpPr>
        <p:spPr>
          <a:xfrm>
            <a:off x="228600" y="1520794"/>
            <a:ext cx="8686800" cy="4773225"/>
          </a:xfrm>
        </p:spPr>
        <p:txBody>
          <a:bodyPr>
            <a:noAutofit/>
          </a:bodyPr>
          <a:lstStyle/>
          <a:p>
            <a:r>
              <a:rPr lang="en-US" sz="2000" dirty="0"/>
              <a:t>Attest to participation in activities that improve clinical practice</a:t>
            </a:r>
          </a:p>
          <a:p>
            <a:pPr lvl="1"/>
            <a:r>
              <a:rPr lang="en-US" sz="1800" dirty="0"/>
              <a:t>Examples: Shared decision making, patient safety, coordinating care, increasing access</a:t>
            </a:r>
          </a:p>
          <a:p>
            <a:r>
              <a:rPr lang="en-US" sz="2000" b="1" i="1" dirty="0">
                <a:solidFill>
                  <a:schemeClr val="accent3"/>
                </a:solidFill>
              </a:rPr>
              <a:t>Clinicians choose </a:t>
            </a:r>
            <a:r>
              <a:rPr lang="en-US" sz="2000" dirty="0"/>
              <a:t>from 90+ activities under 9 subcategories:</a:t>
            </a:r>
            <a:endParaRPr lang="en-US" sz="1800" dirty="0"/>
          </a:p>
        </p:txBody>
      </p:sp>
      <p:sp>
        <p:nvSpPr>
          <p:cNvPr id="4" name="Slide Number Placeholder 3"/>
          <p:cNvSpPr>
            <a:spLocks noGrp="1"/>
          </p:cNvSpPr>
          <p:nvPr>
            <p:ph type="sldNum" sz="quarter" idx="12"/>
          </p:nvPr>
        </p:nvSpPr>
        <p:spPr/>
        <p:txBody>
          <a:bodyPr/>
          <a:lstStyle/>
          <a:p>
            <a:fld id="{7ED242ED-636D-4135-BC49-1FABD804422C}" type="slidenum">
              <a:rPr lang="en-US" smtClean="0"/>
              <a:t>29</a:t>
            </a:fld>
            <a:endParaRPr lang="en-US" dirty="0"/>
          </a:p>
        </p:txBody>
      </p:sp>
      <p:pic>
        <p:nvPicPr>
          <p:cNvPr id="6" name="Picture 5" title="graphic"/>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5003" y="628228"/>
            <a:ext cx="703902" cy="703901"/>
          </a:xfrm>
          <a:prstGeom prst="rect">
            <a:avLst/>
          </a:prstGeom>
        </p:spPr>
      </p:pic>
      <p:sp>
        <p:nvSpPr>
          <p:cNvPr id="8" name="Rounded Rectangle 7"/>
          <p:cNvSpPr/>
          <p:nvPr/>
        </p:nvSpPr>
        <p:spPr>
          <a:xfrm>
            <a:off x="389156" y="3969953"/>
            <a:ext cx="2709822" cy="854578"/>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31775" lvl="0" indent="-223838"/>
            <a:r>
              <a:rPr lang="en-US" sz="1600" dirty="0">
                <a:solidFill>
                  <a:schemeClr val="accent3"/>
                </a:solidFill>
                <a:latin typeface="+mj-lt"/>
              </a:rPr>
              <a:t>4.	</a:t>
            </a:r>
            <a:r>
              <a:rPr lang="en-US" sz="1600" dirty="0">
                <a:solidFill>
                  <a:schemeClr val="tx2"/>
                </a:solidFill>
                <a:latin typeface="+mj-lt"/>
              </a:rPr>
              <a:t>Beneficiary Engagement</a:t>
            </a:r>
          </a:p>
        </p:txBody>
      </p:sp>
      <p:sp>
        <p:nvSpPr>
          <p:cNvPr id="9" name="Rounded Rectangle 8"/>
          <p:cNvSpPr/>
          <p:nvPr/>
        </p:nvSpPr>
        <p:spPr>
          <a:xfrm>
            <a:off x="3248075" y="2934590"/>
            <a:ext cx="2709822" cy="854578"/>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31775" lvl="0" indent="-231775"/>
            <a:r>
              <a:rPr lang="en-US" sz="1600" dirty="0">
                <a:solidFill>
                  <a:schemeClr val="accent3"/>
                </a:solidFill>
                <a:latin typeface="+mj-lt"/>
              </a:rPr>
              <a:t>2.	</a:t>
            </a:r>
            <a:r>
              <a:rPr lang="en-US" sz="1600" dirty="0">
                <a:solidFill>
                  <a:schemeClr val="tx2"/>
                </a:solidFill>
                <a:latin typeface="+mj-lt"/>
              </a:rPr>
              <a:t>Population Management</a:t>
            </a:r>
          </a:p>
        </p:txBody>
      </p:sp>
      <p:sp>
        <p:nvSpPr>
          <p:cNvPr id="11" name="Rounded Rectangle 10"/>
          <p:cNvSpPr/>
          <p:nvPr/>
        </p:nvSpPr>
        <p:spPr>
          <a:xfrm>
            <a:off x="3248075" y="3969953"/>
            <a:ext cx="2709822" cy="854578"/>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31775" lvl="0" indent="-231775"/>
            <a:r>
              <a:rPr lang="en-US" sz="1600" dirty="0">
                <a:solidFill>
                  <a:schemeClr val="accent3"/>
                </a:solidFill>
                <a:latin typeface="+mj-lt"/>
              </a:rPr>
              <a:t>5.	</a:t>
            </a:r>
            <a:r>
              <a:rPr lang="en-US" sz="1600" dirty="0">
                <a:solidFill>
                  <a:schemeClr val="tx2"/>
                </a:solidFill>
                <a:latin typeface="+mj-lt"/>
              </a:rPr>
              <a:t>Patient Safety and </a:t>
            </a:r>
            <a:br>
              <a:rPr lang="en-US" sz="1600" dirty="0">
                <a:solidFill>
                  <a:schemeClr val="tx2"/>
                </a:solidFill>
                <a:latin typeface="+mj-lt"/>
              </a:rPr>
            </a:br>
            <a:r>
              <a:rPr lang="en-US" sz="1600" dirty="0">
                <a:solidFill>
                  <a:schemeClr val="tx2"/>
                </a:solidFill>
                <a:latin typeface="+mj-lt"/>
              </a:rPr>
              <a:t>Practice Assessment</a:t>
            </a:r>
          </a:p>
        </p:txBody>
      </p:sp>
      <p:sp>
        <p:nvSpPr>
          <p:cNvPr id="12" name="Rounded Rectangle 11"/>
          <p:cNvSpPr/>
          <p:nvPr/>
        </p:nvSpPr>
        <p:spPr>
          <a:xfrm>
            <a:off x="392106" y="2939385"/>
            <a:ext cx="2706872" cy="849784"/>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31775" lvl="0" indent="-223838"/>
            <a:r>
              <a:rPr lang="en-US" sz="1600" dirty="0">
                <a:solidFill>
                  <a:schemeClr val="accent3"/>
                </a:solidFill>
                <a:latin typeface="+mj-lt"/>
                <a:ea typeface="Calibri" charset="0"/>
                <a:cs typeface="Calibri" charset="0"/>
              </a:rPr>
              <a:t>1.	</a:t>
            </a:r>
            <a:r>
              <a:rPr lang="en-US" sz="1600" dirty="0">
                <a:solidFill>
                  <a:schemeClr val="tx2"/>
                </a:solidFill>
                <a:latin typeface="+mj-lt"/>
                <a:ea typeface="Calibri" charset="0"/>
                <a:cs typeface="Calibri" charset="0"/>
              </a:rPr>
              <a:t>Expanded</a:t>
            </a:r>
            <a:r>
              <a:rPr lang="en-US" sz="1600" dirty="0">
                <a:solidFill>
                  <a:schemeClr val="tx2"/>
                </a:solidFill>
                <a:latin typeface="+mj-lt"/>
              </a:rPr>
              <a:t> Practice Access</a:t>
            </a:r>
          </a:p>
        </p:txBody>
      </p:sp>
      <p:sp>
        <p:nvSpPr>
          <p:cNvPr id="13" name="Rounded Rectangle 12"/>
          <p:cNvSpPr/>
          <p:nvPr/>
        </p:nvSpPr>
        <p:spPr>
          <a:xfrm>
            <a:off x="6109714" y="2934590"/>
            <a:ext cx="2709822" cy="854578"/>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31775" lvl="0" indent="-231775"/>
            <a:r>
              <a:rPr lang="en-US" sz="1600" dirty="0">
                <a:solidFill>
                  <a:schemeClr val="accent3"/>
                </a:solidFill>
                <a:latin typeface="+mj-lt"/>
              </a:rPr>
              <a:t>3.	</a:t>
            </a:r>
            <a:r>
              <a:rPr lang="en-US" sz="1600" dirty="0">
                <a:solidFill>
                  <a:schemeClr val="tx2"/>
                </a:solidFill>
                <a:latin typeface="+mj-lt"/>
              </a:rPr>
              <a:t>Care Coordination </a:t>
            </a:r>
          </a:p>
        </p:txBody>
      </p:sp>
      <p:sp>
        <p:nvSpPr>
          <p:cNvPr id="14" name="Rounded Rectangle 13"/>
          <p:cNvSpPr/>
          <p:nvPr/>
        </p:nvSpPr>
        <p:spPr>
          <a:xfrm>
            <a:off x="6109714" y="3969953"/>
            <a:ext cx="2709822" cy="854578"/>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31775" lvl="0" indent="-231775"/>
            <a:r>
              <a:rPr lang="en-US" sz="1600" dirty="0">
                <a:solidFill>
                  <a:schemeClr val="accent3"/>
                </a:solidFill>
                <a:latin typeface="+mj-lt"/>
              </a:rPr>
              <a:t>6.	</a:t>
            </a:r>
            <a:r>
              <a:rPr lang="en-US" sz="1600" dirty="0">
                <a:solidFill>
                  <a:schemeClr val="tx2"/>
                </a:solidFill>
                <a:latin typeface="+mj-lt"/>
              </a:rPr>
              <a:t>Participation in an APM</a:t>
            </a:r>
          </a:p>
        </p:txBody>
      </p:sp>
      <p:sp>
        <p:nvSpPr>
          <p:cNvPr id="15" name="Rounded Rectangle 14"/>
          <p:cNvSpPr/>
          <p:nvPr/>
        </p:nvSpPr>
        <p:spPr>
          <a:xfrm>
            <a:off x="389156" y="5043319"/>
            <a:ext cx="2709822" cy="854578"/>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31775" lvl="0" indent="-231775"/>
            <a:r>
              <a:rPr lang="en-US" sz="1600" dirty="0">
                <a:solidFill>
                  <a:schemeClr val="accent3"/>
                </a:solidFill>
                <a:latin typeface="+mj-lt"/>
              </a:rPr>
              <a:t>7.	</a:t>
            </a:r>
            <a:r>
              <a:rPr lang="en-US" sz="1600" dirty="0">
                <a:solidFill>
                  <a:schemeClr val="tx2"/>
                </a:solidFill>
                <a:latin typeface="+mj-lt"/>
              </a:rPr>
              <a:t>Achieving Health Equity</a:t>
            </a:r>
          </a:p>
        </p:txBody>
      </p:sp>
      <p:sp>
        <p:nvSpPr>
          <p:cNvPr id="16" name="Rounded Rectangle 15"/>
          <p:cNvSpPr/>
          <p:nvPr/>
        </p:nvSpPr>
        <p:spPr>
          <a:xfrm>
            <a:off x="3248075" y="5043319"/>
            <a:ext cx="2709822" cy="854578"/>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31775" lvl="0" indent="-231775"/>
            <a:r>
              <a:rPr lang="en-US" sz="1600" dirty="0">
                <a:solidFill>
                  <a:schemeClr val="accent3"/>
                </a:solidFill>
                <a:latin typeface="+mj-lt"/>
              </a:rPr>
              <a:t>8.	</a:t>
            </a:r>
            <a:r>
              <a:rPr lang="en-US" sz="1600" dirty="0">
                <a:solidFill>
                  <a:schemeClr val="tx2"/>
                </a:solidFill>
                <a:latin typeface="+mj-lt"/>
              </a:rPr>
              <a:t>Integrating Behavioral </a:t>
            </a:r>
            <a:br>
              <a:rPr lang="en-US" sz="1600" dirty="0">
                <a:solidFill>
                  <a:schemeClr val="tx2"/>
                </a:solidFill>
                <a:latin typeface="+mj-lt"/>
              </a:rPr>
            </a:br>
            <a:r>
              <a:rPr lang="en-US" sz="1600" dirty="0">
                <a:solidFill>
                  <a:schemeClr val="tx2"/>
                </a:solidFill>
                <a:latin typeface="+mj-lt"/>
              </a:rPr>
              <a:t>and Mental Health</a:t>
            </a:r>
          </a:p>
        </p:txBody>
      </p:sp>
      <p:sp>
        <p:nvSpPr>
          <p:cNvPr id="17" name="Rounded Rectangle 16"/>
          <p:cNvSpPr/>
          <p:nvPr/>
        </p:nvSpPr>
        <p:spPr>
          <a:xfrm>
            <a:off x="6109714" y="5043319"/>
            <a:ext cx="2709822" cy="854578"/>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31775" lvl="0" indent="-231775"/>
            <a:r>
              <a:rPr lang="en-US" sz="1600" dirty="0">
                <a:solidFill>
                  <a:schemeClr val="accent3"/>
                </a:solidFill>
                <a:latin typeface="+mj-lt"/>
              </a:rPr>
              <a:t>9.	</a:t>
            </a:r>
            <a:r>
              <a:rPr lang="en-US" sz="1600" dirty="0">
                <a:solidFill>
                  <a:schemeClr val="tx2"/>
                </a:solidFill>
                <a:latin typeface="+mj-lt"/>
              </a:rPr>
              <a:t>Emergency Preparedness </a:t>
            </a:r>
            <a:br>
              <a:rPr lang="en-US" sz="1600" dirty="0">
                <a:solidFill>
                  <a:schemeClr val="tx2"/>
                </a:solidFill>
                <a:latin typeface="+mj-lt"/>
              </a:rPr>
            </a:br>
            <a:r>
              <a:rPr lang="en-US" sz="1600" dirty="0">
                <a:solidFill>
                  <a:schemeClr val="tx2"/>
                </a:solidFill>
                <a:latin typeface="+mj-lt"/>
              </a:rPr>
              <a:t>and Response</a:t>
            </a:r>
          </a:p>
        </p:txBody>
      </p:sp>
    </p:spTree>
    <p:extLst>
      <p:ext uri="{BB962C8B-B14F-4D97-AF65-F5344CB8AC3E}">
        <p14:creationId xmlns:p14="http://schemas.microsoft.com/office/powerpoint/2010/main" val="4233458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Image of two women" title="Image of two women"/>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5193" r="15193"/>
          <a:stretch>
            <a:fillRect/>
          </a:stretch>
        </p:blipFill>
        <p:spPr/>
      </p:pic>
      <p:sp>
        <p:nvSpPr>
          <p:cNvPr id="18" name="Subtitle 17"/>
          <p:cNvSpPr>
            <a:spLocks noGrp="1"/>
          </p:cNvSpPr>
          <p:nvPr>
            <p:ph type="subTitle" idx="1"/>
          </p:nvPr>
        </p:nvSpPr>
        <p:spPr>
          <a:xfrm>
            <a:off x="1143000" y="5855230"/>
            <a:ext cx="6858000" cy="601398"/>
          </a:xfrm>
        </p:spPr>
        <p:txBody>
          <a:bodyPr/>
          <a:lstStyle/>
          <a:p>
            <a:r>
              <a:rPr lang="en-US" dirty="0"/>
              <a:t>June 7, 2017</a:t>
            </a:r>
          </a:p>
        </p:txBody>
      </p:sp>
      <p:sp>
        <p:nvSpPr>
          <p:cNvPr id="14" name="Slide Number Placeholder 13"/>
          <p:cNvSpPr>
            <a:spLocks noGrp="1"/>
          </p:cNvSpPr>
          <p:nvPr>
            <p:ph type="sldNum" sz="quarter" idx="12"/>
          </p:nvPr>
        </p:nvSpPr>
        <p:spPr/>
        <p:txBody>
          <a:bodyPr/>
          <a:lstStyle/>
          <a:p>
            <a:fld id="{7ED242ED-636D-4135-BC49-1FABD804422C}" type="slidenum">
              <a:rPr lang="en-US" smtClean="0"/>
              <a:pPr/>
              <a:t>3</a:t>
            </a:fld>
            <a:endParaRPr lang="en-US" dirty="0"/>
          </a:p>
        </p:txBody>
      </p:sp>
      <p:sp>
        <p:nvSpPr>
          <p:cNvPr id="13" name="Rectangle 12" descr="Graphic effect for image" title="Graphic effect for image"/>
          <p:cNvSpPr/>
          <p:nvPr/>
        </p:nvSpPr>
        <p:spPr>
          <a:xfrm>
            <a:off x="0" y="3327398"/>
            <a:ext cx="9144000" cy="1473201"/>
          </a:xfrm>
          <a:prstGeom prst="rect">
            <a:avLst/>
          </a:prstGeom>
          <a:gradFill>
            <a:gsLst>
              <a:gs pos="20000">
                <a:schemeClr val="bg1">
                  <a:alpha val="75000"/>
                </a:schemeClr>
              </a:gs>
              <a:gs pos="100000">
                <a:schemeClr val="bg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dirty="0"/>
          </a:p>
        </p:txBody>
      </p:sp>
      <p:sp>
        <p:nvSpPr>
          <p:cNvPr id="5" name="Title 4"/>
          <p:cNvSpPr>
            <a:spLocks noGrp="1"/>
          </p:cNvSpPr>
          <p:nvPr>
            <p:ph type="ctrTitle"/>
          </p:nvPr>
        </p:nvSpPr>
        <p:spPr>
          <a:xfrm>
            <a:off x="0" y="4826663"/>
            <a:ext cx="9029700" cy="1028567"/>
          </a:xfrm>
        </p:spPr>
        <p:txBody>
          <a:bodyPr/>
          <a:lstStyle/>
          <a:p>
            <a:r>
              <a:rPr lang="en-US" sz="2000" dirty="0"/>
              <a:t>The Merit-based Incentive Payment System: </a:t>
            </a:r>
            <a:br>
              <a:rPr lang="en-US" sz="2000" dirty="0"/>
            </a:br>
            <a:r>
              <a:rPr lang="en-US" sz="2800" dirty="0"/>
              <a:t>Advancing Care Information and Improvement Activities Performance Categories</a:t>
            </a:r>
            <a:endParaRPr lang="en-US" dirty="0"/>
          </a:p>
        </p:txBody>
      </p:sp>
    </p:spTree>
    <p:extLst>
      <p:ext uri="{BB962C8B-B14F-4D97-AF65-F5344CB8AC3E}">
        <p14:creationId xmlns:p14="http://schemas.microsoft.com/office/powerpoint/2010/main" val="29291782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Improvement Activity Requirements </a:t>
            </a:r>
            <a:br>
              <a:rPr lang="en-US" sz="2800" dirty="0"/>
            </a:br>
            <a:r>
              <a:rPr lang="en-US" sz="2800" dirty="0"/>
              <a:t>for the Transition Year</a:t>
            </a:r>
          </a:p>
        </p:txBody>
      </p:sp>
      <p:sp>
        <p:nvSpPr>
          <p:cNvPr id="3" name="Content Placeholder 2"/>
          <p:cNvSpPr>
            <a:spLocks noGrp="1"/>
          </p:cNvSpPr>
          <p:nvPr>
            <p:ph idx="1"/>
          </p:nvPr>
        </p:nvSpPr>
        <p:spPr>
          <a:xfrm>
            <a:off x="755083" y="3214227"/>
            <a:ext cx="3603688" cy="2123660"/>
          </a:xfrm>
        </p:spPr>
        <p:txBody>
          <a:bodyPr numCol="1" spcCol="182880"/>
          <a:lstStyle/>
          <a:p>
            <a:pPr marL="0" indent="0" algn="ctr">
              <a:buNone/>
            </a:pPr>
            <a:r>
              <a:rPr lang="en-US" dirty="0">
                <a:solidFill>
                  <a:schemeClr val="tx2"/>
                </a:solidFill>
              </a:rPr>
              <a:t>Test means…</a:t>
            </a:r>
          </a:p>
          <a:p>
            <a:pPr marL="407988" lvl="1" indent="-234950">
              <a:buFont typeface="Arial"/>
              <a:buChar char="•"/>
            </a:pPr>
            <a:r>
              <a:rPr lang="en-US" dirty="0"/>
              <a:t>Submitting 1 improvement activity </a:t>
            </a:r>
          </a:p>
          <a:p>
            <a:pPr marL="630238" lvl="2" indent="-285750">
              <a:buFont typeface="Courier New"/>
              <a:buChar char="o"/>
            </a:pPr>
            <a:r>
              <a:rPr lang="en-US" dirty="0"/>
              <a:t>Activity can be high weight or medium weight</a:t>
            </a:r>
            <a:endParaRPr lang="en-US" sz="1800" dirty="0"/>
          </a:p>
        </p:txBody>
      </p:sp>
      <p:sp>
        <p:nvSpPr>
          <p:cNvPr id="4" name="Slide Number Placeholder 3"/>
          <p:cNvSpPr>
            <a:spLocks noGrp="1"/>
          </p:cNvSpPr>
          <p:nvPr>
            <p:ph type="sldNum" sz="quarter" idx="12"/>
          </p:nvPr>
        </p:nvSpPr>
        <p:spPr/>
        <p:txBody>
          <a:bodyPr/>
          <a:lstStyle/>
          <a:p>
            <a:fld id="{7ED242ED-636D-4135-BC49-1FABD804422C}" type="slidenum">
              <a:rPr lang="en-US" smtClean="0"/>
              <a:pPr/>
              <a:t>30</a:t>
            </a:fld>
            <a:endParaRPr lang="en-US" dirty="0"/>
          </a:p>
        </p:txBody>
      </p:sp>
      <p:pic>
        <p:nvPicPr>
          <p:cNvPr id="5" name="Picture 4" title="graphic of circle"/>
          <p:cNvPicPr>
            <a:picLocks noChangeAspect="1"/>
          </p:cNvPicPr>
          <p:nvPr/>
        </p:nvPicPr>
        <p:blipFill>
          <a:blip r:embed="rId3"/>
          <a:stretch>
            <a:fillRect/>
          </a:stretch>
        </p:blipFill>
        <p:spPr>
          <a:xfrm>
            <a:off x="2038800" y="1900271"/>
            <a:ext cx="1039908" cy="1183580"/>
          </a:xfrm>
          <a:prstGeom prst="rect">
            <a:avLst/>
          </a:prstGeom>
        </p:spPr>
      </p:pic>
      <p:pic>
        <p:nvPicPr>
          <p:cNvPr id="6" name="Picture 5" title="graphic of circle"/>
          <p:cNvPicPr>
            <a:picLocks noChangeAspect="1"/>
          </p:cNvPicPr>
          <p:nvPr/>
        </p:nvPicPr>
        <p:blipFill>
          <a:blip r:embed="rId4"/>
          <a:stretch>
            <a:fillRect/>
          </a:stretch>
        </p:blipFill>
        <p:spPr>
          <a:xfrm>
            <a:off x="5275960" y="1881049"/>
            <a:ext cx="1204104" cy="1163054"/>
          </a:xfrm>
          <a:prstGeom prst="rect">
            <a:avLst/>
          </a:prstGeom>
        </p:spPr>
      </p:pic>
      <p:pic>
        <p:nvPicPr>
          <p:cNvPr id="7" name="Picture 6" title="graphic of circle"/>
          <p:cNvPicPr>
            <a:picLocks noChangeAspect="1"/>
          </p:cNvPicPr>
          <p:nvPr/>
        </p:nvPicPr>
        <p:blipFill>
          <a:blip r:embed="rId5"/>
          <a:stretch>
            <a:fillRect/>
          </a:stretch>
        </p:blipFill>
        <p:spPr>
          <a:xfrm>
            <a:off x="6895540" y="1878309"/>
            <a:ext cx="1024217" cy="1164437"/>
          </a:xfrm>
          <a:prstGeom prst="rect">
            <a:avLst/>
          </a:prstGeom>
        </p:spPr>
      </p:pic>
      <p:sp>
        <p:nvSpPr>
          <p:cNvPr id="8" name="Rounded Rectangle 7" descr="outline of rounded rectangle" title="outline of rounded rectangle"/>
          <p:cNvSpPr/>
          <p:nvPr/>
        </p:nvSpPr>
        <p:spPr>
          <a:xfrm>
            <a:off x="755082" y="1716973"/>
            <a:ext cx="3573872" cy="4363482"/>
          </a:xfrm>
          <a:prstGeom prst="roundRect">
            <a:avLst>
              <a:gd name="adj" fmla="val 5848"/>
            </a:avLst>
          </a:prstGeom>
          <a:noFill/>
          <a:ln>
            <a:solidFill>
              <a:srgbClr val="28C2E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le 8" descr="outline of rounded rectangle" title="outline of rounded rectangle"/>
          <p:cNvSpPr/>
          <p:nvPr/>
        </p:nvSpPr>
        <p:spPr>
          <a:xfrm>
            <a:off x="4752859" y="1716974"/>
            <a:ext cx="3652571" cy="4363482"/>
          </a:xfrm>
          <a:prstGeom prst="roundRect">
            <a:avLst>
              <a:gd name="adj" fmla="val 5848"/>
            </a:avLst>
          </a:prstGeom>
          <a:noFill/>
          <a:ln>
            <a:solidFill>
              <a:srgbClr val="28C2E6"/>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Content Placeholder 2"/>
          <p:cNvSpPr txBox="1">
            <a:spLocks/>
          </p:cNvSpPr>
          <p:nvPr/>
        </p:nvSpPr>
        <p:spPr>
          <a:xfrm>
            <a:off x="4767741" y="3106606"/>
            <a:ext cx="3637690" cy="2543373"/>
          </a:xfrm>
          <a:prstGeom prst="rect">
            <a:avLst/>
          </a:prstGeom>
        </p:spPr>
        <p:txBody>
          <a:bodyPr vert="horz" lIns="0" tIns="45720" rIns="0" bIns="45720" numCol="1" spcCol="18288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2" indent="0" algn="ctr">
              <a:lnSpc>
                <a:spcPct val="90000"/>
              </a:lnSpc>
              <a:spcBef>
                <a:spcPts val="0"/>
              </a:spcBef>
              <a:buNone/>
            </a:pPr>
            <a:r>
              <a:rPr lang="en-US" sz="2400" dirty="0">
                <a:solidFill>
                  <a:schemeClr val="tx2"/>
                </a:solidFill>
              </a:rPr>
              <a:t>Partial and full </a:t>
            </a:r>
            <a:br>
              <a:rPr lang="en-US" sz="2400" dirty="0">
                <a:solidFill>
                  <a:schemeClr val="tx2"/>
                </a:solidFill>
              </a:rPr>
            </a:br>
            <a:r>
              <a:rPr lang="en-US" sz="2400" dirty="0">
                <a:solidFill>
                  <a:schemeClr val="tx2"/>
                </a:solidFill>
              </a:rPr>
              <a:t>participation means…</a:t>
            </a:r>
          </a:p>
          <a:p>
            <a:pPr marL="398463" lvl="2" indent="-227013">
              <a:lnSpc>
                <a:spcPct val="100000"/>
              </a:lnSpc>
              <a:buClr>
                <a:srgbClr val="28C2E6"/>
              </a:buClr>
            </a:pPr>
            <a:r>
              <a:rPr lang="en-US" dirty="0"/>
              <a:t>Choosing 1 of the following combinations:</a:t>
            </a:r>
          </a:p>
          <a:p>
            <a:pPr marL="627063" lvl="2" indent="-219075">
              <a:lnSpc>
                <a:spcPct val="100000"/>
              </a:lnSpc>
              <a:spcBef>
                <a:spcPts val="300"/>
              </a:spcBef>
              <a:buFont typeface="Courier New"/>
              <a:buChar char="o"/>
            </a:pPr>
            <a:r>
              <a:rPr lang="en-US" dirty="0"/>
              <a:t>2 high-weighted activities</a:t>
            </a:r>
          </a:p>
          <a:p>
            <a:pPr marL="627063" lvl="2" indent="-219075">
              <a:lnSpc>
                <a:spcPct val="100000"/>
              </a:lnSpc>
              <a:buFont typeface="Courier New"/>
              <a:buChar char="o"/>
            </a:pPr>
            <a:r>
              <a:rPr lang="en-US" dirty="0"/>
              <a:t>1 high-weighted activity and </a:t>
            </a:r>
            <a:br>
              <a:rPr lang="en-US" dirty="0"/>
            </a:br>
            <a:r>
              <a:rPr lang="en-US" dirty="0"/>
              <a:t>2 medium-weighted activities </a:t>
            </a:r>
          </a:p>
          <a:p>
            <a:pPr marL="627063" lvl="2" indent="-219075">
              <a:lnSpc>
                <a:spcPct val="100000"/>
              </a:lnSpc>
              <a:buFont typeface="Courier New"/>
              <a:buChar char="o"/>
            </a:pPr>
            <a:r>
              <a:rPr lang="en-US" dirty="0"/>
              <a:t>At least 4 medium-weighted activities</a:t>
            </a:r>
            <a:endParaRPr lang="en-US" sz="1800" dirty="0"/>
          </a:p>
        </p:txBody>
      </p:sp>
      <p:pic>
        <p:nvPicPr>
          <p:cNvPr id="11" name="Picture 10" title="graphic of circle"/>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11498" y="553847"/>
            <a:ext cx="703902" cy="703901"/>
          </a:xfrm>
          <a:prstGeom prst="rect">
            <a:avLst/>
          </a:prstGeom>
        </p:spPr>
      </p:pic>
    </p:spTree>
    <p:extLst>
      <p:ext uri="{BB962C8B-B14F-4D97-AF65-F5344CB8AC3E}">
        <p14:creationId xmlns:p14="http://schemas.microsoft.com/office/powerpoint/2010/main" val="14925402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 Activities: Flexibilities</a:t>
            </a:r>
          </a:p>
        </p:txBody>
      </p:sp>
      <p:sp>
        <p:nvSpPr>
          <p:cNvPr id="4" name="Slide Number Placeholder 3"/>
          <p:cNvSpPr>
            <a:spLocks noGrp="1"/>
          </p:cNvSpPr>
          <p:nvPr>
            <p:ph type="sldNum" sz="quarter" idx="12"/>
          </p:nvPr>
        </p:nvSpPr>
        <p:spPr/>
        <p:txBody>
          <a:bodyPr/>
          <a:lstStyle/>
          <a:p>
            <a:fld id="{7ED242ED-636D-4135-BC49-1FABD804422C}" type="slidenum">
              <a:rPr lang="en-US" smtClean="0"/>
              <a:t>31</a:t>
            </a:fld>
            <a:endParaRPr lang="en-US" dirty="0"/>
          </a:p>
        </p:txBody>
      </p:sp>
      <p:pic>
        <p:nvPicPr>
          <p:cNvPr id="5" name="Picture 4" title="graphic of circl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6175" y="594360"/>
            <a:ext cx="664782" cy="664782"/>
          </a:xfrm>
          <a:prstGeom prst="rect">
            <a:avLst/>
          </a:prstGeom>
        </p:spPr>
      </p:pic>
      <p:grpSp>
        <p:nvGrpSpPr>
          <p:cNvPr id="6" name="Group 4" title="text boxes "/>
          <p:cNvGrpSpPr/>
          <p:nvPr/>
        </p:nvGrpSpPr>
        <p:grpSpPr>
          <a:xfrm>
            <a:off x="818239" y="2058149"/>
            <a:ext cx="7208886" cy="1647069"/>
            <a:chOff x="1157063" y="2661576"/>
            <a:chExt cx="6514195" cy="953174"/>
          </a:xfrm>
        </p:grpSpPr>
        <p:sp>
          <p:nvSpPr>
            <p:cNvPr id="7" name="Rounded Rectangle 6"/>
            <p:cNvSpPr/>
            <p:nvPr/>
          </p:nvSpPr>
          <p:spPr>
            <a:xfrm>
              <a:off x="4461714" y="2664243"/>
              <a:ext cx="3209544" cy="939139"/>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dirty="0">
                  <a:solidFill>
                    <a:srgbClr val="1C3664"/>
                  </a:solidFill>
                </a:rPr>
                <a:t>Participants in certified patient-centered medical homes, comparable specialty practices, or an APM designated as a Medical Home Model:</a:t>
              </a:r>
              <a:r>
                <a:rPr lang="en-US" sz="1600" dirty="0">
                  <a:solidFill>
                    <a:srgbClr val="1C3664"/>
                  </a:solidFill>
                </a:rPr>
                <a:t> You will automatically earn full credit. </a:t>
              </a:r>
            </a:p>
          </p:txBody>
        </p:sp>
        <p:sp>
          <p:nvSpPr>
            <p:cNvPr id="8" name="Rounded Rectangle 9" descr="Groups with 15 or fewer participants, non-patient facing clinicians, or if you are in a rural or health professional shortage area: Attest that you completed up to 2 activities for a minimum of 90 days.&#10;"/>
            <p:cNvSpPr/>
            <p:nvPr/>
          </p:nvSpPr>
          <p:spPr>
            <a:xfrm>
              <a:off x="1157063" y="2661576"/>
              <a:ext cx="3206050" cy="953174"/>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dirty="0">
                  <a:solidFill>
                    <a:srgbClr val="1C3664"/>
                  </a:solidFill>
                </a:rPr>
                <a:t>Groups with 15 or fewer participants, non-patient facing clinicians, or if you are in a rural or health professional shortage area:</a:t>
              </a:r>
              <a:r>
                <a:rPr lang="en-US" sz="1600" dirty="0">
                  <a:solidFill>
                    <a:srgbClr val="1C3664"/>
                  </a:solidFill>
                </a:rPr>
                <a:t> Attest that you completed up to 2 activities for a minimum of 90 days.</a:t>
              </a:r>
            </a:p>
          </p:txBody>
        </p:sp>
      </p:grpSp>
      <p:sp>
        <p:nvSpPr>
          <p:cNvPr id="9" name="Rounded Rectangle 8"/>
          <p:cNvSpPr/>
          <p:nvPr/>
        </p:nvSpPr>
        <p:spPr>
          <a:xfrm>
            <a:off x="841725" y="3807609"/>
            <a:ext cx="7185400" cy="1622817"/>
          </a:xfrm>
          <a:prstGeom prst="round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600" b="1" dirty="0">
                <a:solidFill>
                  <a:schemeClr val="tx2"/>
                </a:solidFill>
              </a:rPr>
              <a:t>Shared Savings Program Track 1 or the Oncology Care Model:</a:t>
            </a:r>
            <a:r>
              <a:rPr lang="en-US" sz="1600" dirty="0">
                <a:solidFill>
                  <a:schemeClr val="tx2"/>
                </a:solidFill>
              </a:rPr>
              <a:t> You will automatically receive points based on the requirements of participating in the APM. For all current APMs under the APM scoring standard, this assigned score will be full credit. For all future APMs under the APM scoring standard, the assigned score will be at least half credit.</a:t>
            </a:r>
          </a:p>
        </p:txBody>
      </p:sp>
    </p:spTree>
    <p:extLst>
      <p:ext uri="{BB962C8B-B14F-4D97-AF65-F5344CB8AC3E}">
        <p14:creationId xmlns:p14="http://schemas.microsoft.com/office/powerpoint/2010/main" val="16870231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Improvement Activities Study</a:t>
            </a:r>
          </a:p>
        </p:txBody>
      </p:sp>
      <p:sp>
        <p:nvSpPr>
          <p:cNvPr id="3" name="Content Placeholder 2"/>
          <p:cNvSpPr>
            <a:spLocks noGrp="1"/>
          </p:cNvSpPr>
          <p:nvPr>
            <p:ph idx="1"/>
          </p:nvPr>
        </p:nvSpPr>
        <p:spPr>
          <a:xfrm>
            <a:off x="126609" y="1053917"/>
            <a:ext cx="8904849" cy="5810735"/>
          </a:xfrm>
        </p:spPr>
        <p:txBody>
          <a:bodyPr/>
          <a:lstStyle/>
          <a:p>
            <a:r>
              <a:rPr lang="en-US" sz="2000" dirty="0"/>
              <a:t>On January 1, 2017 CMS began recruiting participants for a study aimed at reducing the burdens associated with data submission for quality measurement </a:t>
            </a:r>
          </a:p>
          <a:p>
            <a:r>
              <a:rPr lang="en-US" sz="2000" dirty="0"/>
              <a:t>Participants will be selected based on the criteria laid out in the final QPP rule  </a:t>
            </a:r>
          </a:p>
          <a:p>
            <a:r>
              <a:rPr lang="en-US" sz="2000" dirty="0"/>
              <a:t>Each participating Clinician or Group will submit a minimum of three MIPS clinical quality measures relevant for their practice of which one of these measures must be an outcome measure or a high-value measure and one must be a crosscutting measure, as required by MACRA/MIPS</a:t>
            </a:r>
          </a:p>
          <a:p>
            <a:r>
              <a:rPr lang="en-US" sz="2000" dirty="0"/>
              <a:t>Each participating Clinician or Group will also be expected to participate in survey questionnaires, focus groups and monthly calls with the project team </a:t>
            </a:r>
          </a:p>
          <a:p>
            <a:r>
              <a:rPr lang="en-US" sz="2000" dirty="0"/>
              <a:t>Successful participation will result in a full 40 points towards the Clinician or Group’s Improvement Activities Score </a:t>
            </a:r>
          </a:p>
          <a:p>
            <a:r>
              <a:rPr lang="en-US" sz="2000" dirty="0"/>
              <a:t>The first round of the study will last for 1 year after which new participants will be recruited.</a:t>
            </a:r>
          </a:p>
        </p:txBody>
      </p:sp>
      <p:sp>
        <p:nvSpPr>
          <p:cNvPr id="4" name="Slide Number Placeholder 3"/>
          <p:cNvSpPr>
            <a:spLocks noGrp="1"/>
          </p:cNvSpPr>
          <p:nvPr>
            <p:ph type="sldNum" sz="quarter" idx="12"/>
          </p:nvPr>
        </p:nvSpPr>
        <p:spPr/>
        <p:txBody>
          <a:bodyPr/>
          <a:lstStyle/>
          <a:p>
            <a:fld id="{7ED242ED-636D-4135-BC49-1FABD804422C}" type="slidenum">
              <a:rPr lang="en-US" smtClean="0"/>
              <a:pPr/>
              <a:t>32</a:t>
            </a:fld>
            <a:endParaRPr lang="en-US" dirty="0"/>
          </a:p>
        </p:txBody>
      </p:sp>
    </p:spTree>
    <p:extLst>
      <p:ext uri="{BB962C8B-B14F-4D97-AF65-F5344CB8AC3E}">
        <p14:creationId xmlns:p14="http://schemas.microsoft.com/office/powerpoint/2010/main" val="32125468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hat is the Scoring Methodology for Advancing Care Information and Improvement Activities?" title="image"/>
          <p:cNvPicPr>
            <a:picLocks noChangeAspect="1"/>
          </p:cNvPicPr>
          <p:nvPr/>
        </p:nvPicPr>
        <p:blipFill rotWithShape="1">
          <a:blip r:embed="rId3">
            <a:extLst>
              <a:ext uri="{28A0092B-C50C-407E-A947-70E740481C1C}">
                <a14:useLocalDpi xmlns:a14="http://schemas.microsoft.com/office/drawing/2010/main" val="0"/>
              </a:ext>
            </a:extLst>
          </a:blip>
          <a:srcRect b="15144"/>
          <a:stretch/>
        </p:blipFill>
        <p:spPr>
          <a:xfrm>
            <a:off x="0" y="461432"/>
            <a:ext cx="9144000" cy="4364568"/>
          </a:xfrm>
          <a:prstGeom prst="rect">
            <a:avLst/>
          </a:prstGeom>
        </p:spPr>
      </p:pic>
      <p:sp>
        <p:nvSpPr>
          <p:cNvPr id="2" name="Slide Number Placeholder 1"/>
          <p:cNvSpPr>
            <a:spLocks noGrp="1"/>
          </p:cNvSpPr>
          <p:nvPr>
            <p:ph type="sldNum" sz="quarter" idx="12"/>
          </p:nvPr>
        </p:nvSpPr>
        <p:spPr/>
        <p:txBody>
          <a:bodyPr/>
          <a:lstStyle/>
          <a:p>
            <a:fld id="{7ED242ED-636D-4135-BC49-1FABD804422C}" type="slidenum">
              <a:rPr lang="en-US" smtClean="0"/>
              <a:pPr/>
              <a:t>33</a:t>
            </a:fld>
            <a:endParaRPr lang="en-US" dirty="0"/>
          </a:p>
        </p:txBody>
      </p:sp>
      <p:sp>
        <p:nvSpPr>
          <p:cNvPr id="3" name="Title 2"/>
          <p:cNvSpPr>
            <a:spLocks noGrp="1"/>
          </p:cNvSpPr>
          <p:nvPr>
            <p:ph type="title"/>
          </p:nvPr>
        </p:nvSpPr>
        <p:spPr>
          <a:xfrm>
            <a:off x="228600" y="2319868"/>
            <a:ext cx="8677276" cy="1269996"/>
          </a:xfrm>
        </p:spPr>
        <p:txBody>
          <a:bodyPr/>
          <a:lstStyle/>
          <a:p>
            <a:r>
              <a:rPr lang="en-US" dirty="0"/>
              <a:t>What is the Scoring Methodology for Advancing Care Information and Improvement Activities?</a:t>
            </a:r>
          </a:p>
        </p:txBody>
      </p:sp>
    </p:spTree>
    <p:extLst>
      <p:ext uri="{BB962C8B-B14F-4D97-AF65-F5344CB8AC3E}">
        <p14:creationId xmlns:p14="http://schemas.microsoft.com/office/powerpoint/2010/main" val="19196274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MIPS Scoring for Advancing Care Information</a:t>
            </a:r>
            <a:br>
              <a:rPr lang="en-US" dirty="0"/>
            </a:br>
            <a:r>
              <a:rPr lang="en-US" dirty="0"/>
              <a:t>(25% of Final Score): Base Score</a:t>
            </a:r>
          </a:p>
        </p:txBody>
      </p:sp>
      <p:sp>
        <p:nvSpPr>
          <p:cNvPr id="3" name="Content Placeholder 2"/>
          <p:cNvSpPr>
            <a:spLocks noGrp="1"/>
          </p:cNvSpPr>
          <p:nvPr>
            <p:ph idx="1"/>
          </p:nvPr>
        </p:nvSpPr>
        <p:spPr>
          <a:xfrm>
            <a:off x="1284246" y="2384927"/>
            <a:ext cx="6575508" cy="813775"/>
          </a:xfrm>
        </p:spPr>
        <p:txBody>
          <a:bodyPr/>
          <a:lstStyle/>
          <a:p>
            <a:pPr marL="0" indent="0" algn="ctr">
              <a:buNone/>
            </a:pPr>
            <a:r>
              <a:rPr lang="en-US" sz="2000" dirty="0">
                <a:solidFill>
                  <a:srgbClr val="15A6D0"/>
                </a:solidFill>
              </a:rPr>
              <a:t>Clinicians must submit a numerator/denominator or </a:t>
            </a:r>
            <a:br>
              <a:rPr lang="en-US" sz="2000" dirty="0">
                <a:solidFill>
                  <a:srgbClr val="15A6D0"/>
                </a:solidFill>
              </a:rPr>
            </a:br>
            <a:r>
              <a:rPr lang="en-US" sz="2000" dirty="0">
                <a:solidFill>
                  <a:srgbClr val="15A6D0"/>
                </a:solidFill>
              </a:rPr>
              <a:t>Yes/No response for each of the following required measures:</a:t>
            </a:r>
          </a:p>
          <a:p>
            <a:pPr marL="406400" lvl="1" indent="0" algn="ctr">
              <a:buNone/>
            </a:pPr>
            <a:endParaRPr lang="en-US" dirty="0">
              <a:solidFill>
                <a:srgbClr val="15A6D0"/>
              </a:solidFill>
            </a:endParaRPr>
          </a:p>
          <a:p>
            <a:pPr marL="0" indent="0" algn="ctr">
              <a:buNone/>
            </a:pPr>
            <a:endParaRPr lang="en-US" dirty="0">
              <a:solidFill>
                <a:srgbClr val="15A6D0"/>
              </a:solidFill>
            </a:endParaRPr>
          </a:p>
          <a:p>
            <a:pPr marL="0" indent="0" algn="ctr">
              <a:buNone/>
            </a:pPr>
            <a:endParaRPr lang="en-US" dirty="0">
              <a:solidFill>
                <a:srgbClr val="15A6D0"/>
              </a:solidFill>
            </a:endParaRPr>
          </a:p>
          <a:p>
            <a:pPr marL="0" indent="0" algn="ctr">
              <a:buNone/>
            </a:pPr>
            <a:endParaRPr lang="en-US" dirty="0">
              <a:solidFill>
                <a:srgbClr val="15A6D0"/>
              </a:solidFill>
            </a:endParaRPr>
          </a:p>
          <a:p>
            <a:pPr marL="0" indent="0" algn="ctr">
              <a:buNone/>
            </a:pPr>
            <a:endParaRPr lang="en-US" sz="2000" dirty="0">
              <a:solidFill>
                <a:srgbClr val="15A6D0"/>
              </a:solidFill>
            </a:endParaRPr>
          </a:p>
        </p:txBody>
      </p:sp>
      <p:sp>
        <p:nvSpPr>
          <p:cNvPr id="4" name="Slide Number Placeholder 3"/>
          <p:cNvSpPr>
            <a:spLocks noGrp="1"/>
          </p:cNvSpPr>
          <p:nvPr>
            <p:ph type="sldNum" sz="quarter" idx="12"/>
          </p:nvPr>
        </p:nvSpPr>
        <p:spPr/>
        <p:txBody>
          <a:bodyPr/>
          <a:lstStyle/>
          <a:p>
            <a:fld id="{7ED242ED-636D-4135-BC49-1FABD804422C}" type="slidenum">
              <a:rPr lang="en-US" smtClean="0"/>
              <a:t>34</a:t>
            </a:fld>
            <a:endParaRPr lang="en-US" dirty="0"/>
          </a:p>
        </p:txBody>
      </p:sp>
      <p:pic>
        <p:nvPicPr>
          <p:cNvPr id="5" name="Picture 4" title="graphic of circl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95463" y="556664"/>
            <a:ext cx="719937" cy="719937"/>
          </a:xfrm>
          <a:prstGeom prst="rect">
            <a:avLst/>
          </a:prstGeom>
        </p:spPr>
      </p:pic>
      <p:sp>
        <p:nvSpPr>
          <p:cNvPr id="6" name="Rectangle 5"/>
          <p:cNvSpPr/>
          <p:nvPr/>
        </p:nvSpPr>
        <p:spPr>
          <a:xfrm>
            <a:off x="1003372" y="3324466"/>
            <a:ext cx="3417732" cy="592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rgbClr val="003366"/>
                </a:solidFill>
                <a:latin typeface="Calibri Light"/>
                <a:cs typeface="Calibri Light"/>
              </a:rPr>
              <a:t>Advancing Care Information  Measures</a:t>
            </a:r>
          </a:p>
        </p:txBody>
      </p:sp>
      <p:sp>
        <p:nvSpPr>
          <p:cNvPr id="8" name="Rectangle 7"/>
          <p:cNvSpPr/>
          <p:nvPr/>
        </p:nvSpPr>
        <p:spPr>
          <a:xfrm>
            <a:off x="4608700" y="3418545"/>
            <a:ext cx="3433944" cy="5924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2"/>
                </a:solidFill>
                <a:latin typeface="Calibri Light"/>
                <a:cs typeface="Calibri Light"/>
              </a:rPr>
              <a:t>2017 Advancing Care Information Transition Measures </a:t>
            </a:r>
            <a:endParaRPr lang="en-US" sz="2000" dirty="0">
              <a:solidFill>
                <a:schemeClr val="tx2"/>
              </a:solidFill>
              <a:latin typeface="Calibri Light"/>
              <a:cs typeface="Calibri Light"/>
            </a:endParaRPr>
          </a:p>
        </p:txBody>
      </p:sp>
      <p:sp>
        <p:nvSpPr>
          <p:cNvPr id="10" name="Rectangle 9"/>
          <p:cNvSpPr/>
          <p:nvPr/>
        </p:nvSpPr>
        <p:spPr>
          <a:xfrm>
            <a:off x="1352659" y="3882191"/>
            <a:ext cx="2756079" cy="20528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Tx/>
              <a:buChar char="-"/>
            </a:pPr>
            <a:r>
              <a:rPr lang="en-US" dirty="0">
                <a:solidFill>
                  <a:schemeClr val="tx1"/>
                </a:solidFill>
                <a:latin typeface="Calibri Light"/>
                <a:cs typeface="Calibri Light"/>
              </a:rPr>
              <a:t>Security Risk Analysis</a:t>
            </a:r>
          </a:p>
          <a:p>
            <a:pPr marL="285750" indent="-285750">
              <a:buFontTx/>
              <a:buChar char="-"/>
            </a:pPr>
            <a:r>
              <a:rPr lang="en-US" dirty="0">
                <a:solidFill>
                  <a:schemeClr val="tx1"/>
                </a:solidFill>
                <a:latin typeface="Calibri Light"/>
                <a:cs typeface="Calibri Light"/>
              </a:rPr>
              <a:t>e-Prescribing </a:t>
            </a:r>
          </a:p>
          <a:p>
            <a:pPr marL="285750" indent="-285750">
              <a:buFontTx/>
              <a:buChar char="-"/>
            </a:pPr>
            <a:r>
              <a:rPr lang="en-US" dirty="0">
                <a:solidFill>
                  <a:schemeClr val="tx1"/>
                </a:solidFill>
                <a:latin typeface="Calibri Light"/>
                <a:cs typeface="Calibri Light"/>
              </a:rPr>
              <a:t>Provide Patient Access</a:t>
            </a:r>
          </a:p>
          <a:p>
            <a:pPr marL="285750" indent="-285750">
              <a:buFontTx/>
              <a:buChar char="-"/>
            </a:pPr>
            <a:r>
              <a:rPr lang="en-US" dirty="0">
                <a:solidFill>
                  <a:schemeClr val="tx1"/>
                </a:solidFill>
                <a:latin typeface="Calibri Light"/>
                <a:cs typeface="Calibri Light"/>
              </a:rPr>
              <a:t>Send a Summary of Care</a:t>
            </a:r>
          </a:p>
          <a:p>
            <a:pPr marL="285750" indent="-285750">
              <a:buFontTx/>
              <a:buChar char="-"/>
            </a:pPr>
            <a:r>
              <a:rPr lang="en-US" dirty="0">
                <a:solidFill>
                  <a:schemeClr val="tx1"/>
                </a:solidFill>
                <a:latin typeface="Calibri Light"/>
                <a:cs typeface="Calibri Light"/>
              </a:rPr>
              <a:t>Request/Accept a Summary of Care	</a:t>
            </a:r>
          </a:p>
        </p:txBody>
      </p:sp>
      <p:sp>
        <p:nvSpPr>
          <p:cNvPr id="12" name="Rectangle 11"/>
          <p:cNvSpPr/>
          <p:nvPr/>
        </p:nvSpPr>
        <p:spPr>
          <a:xfrm>
            <a:off x="4976862" y="4227150"/>
            <a:ext cx="2756079" cy="18352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Tx/>
              <a:buChar char="-"/>
            </a:pPr>
            <a:r>
              <a:rPr lang="en-US" dirty="0">
                <a:solidFill>
                  <a:schemeClr val="tx1"/>
                </a:solidFill>
                <a:latin typeface="Calibri Light"/>
                <a:cs typeface="Calibri Light"/>
              </a:rPr>
              <a:t>Security Risk Analysis</a:t>
            </a:r>
          </a:p>
          <a:p>
            <a:pPr marL="285750" indent="-285750">
              <a:buFontTx/>
              <a:buChar char="-"/>
            </a:pPr>
            <a:r>
              <a:rPr lang="en-US" dirty="0">
                <a:solidFill>
                  <a:schemeClr val="tx1"/>
                </a:solidFill>
                <a:latin typeface="Calibri Light"/>
                <a:cs typeface="Calibri Light"/>
              </a:rPr>
              <a:t>e-Prescribing </a:t>
            </a:r>
          </a:p>
          <a:p>
            <a:pPr marL="285750" indent="-285750">
              <a:buFontTx/>
              <a:buChar char="-"/>
            </a:pPr>
            <a:r>
              <a:rPr lang="en-US" dirty="0">
                <a:solidFill>
                  <a:schemeClr val="tx1"/>
                </a:solidFill>
                <a:latin typeface="Calibri Light"/>
                <a:cs typeface="Calibri Light"/>
              </a:rPr>
              <a:t>Provide Patient Access</a:t>
            </a:r>
          </a:p>
          <a:p>
            <a:pPr marL="285750" indent="-285750">
              <a:buFontTx/>
              <a:buChar char="-"/>
            </a:pPr>
            <a:r>
              <a:rPr lang="en-US" dirty="0">
                <a:solidFill>
                  <a:schemeClr val="tx1"/>
                </a:solidFill>
                <a:latin typeface="Calibri Light"/>
                <a:cs typeface="Calibri Light"/>
              </a:rPr>
              <a:t>Health Information Exchange  </a:t>
            </a:r>
          </a:p>
          <a:p>
            <a:pPr marL="285750" indent="-285750">
              <a:buFontTx/>
              <a:buChar char="-"/>
            </a:pPr>
            <a:endParaRPr lang="en-US" dirty="0">
              <a:solidFill>
                <a:schemeClr val="tx1"/>
              </a:solidFill>
              <a:latin typeface="Calibri Light"/>
              <a:cs typeface="Calibri Light"/>
            </a:endParaRPr>
          </a:p>
          <a:p>
            <a:r>
              <a:rPr lang="en-US" dirty="0">
                <a:solidFill>
                  <a:schemeClr val="tx1"/>
                </a:solidFill>
                <a:latin typeface="Calibri Light"/>
                <a:cs typeface="Calibri Light"/>
              </a:rPr>
              <a:t>	</a:t>
            </a:r>
          </a:p>
        </p:txBody>
      </p:sp>
      <p:pic>
        <p:nvPicPr>
          <p:cNvPr id="7" name="Picture 6" descr="50per_50%.png" title="graphic of circle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890" y="1478946"/>
            <a:ext cx="1233678" cy="1233678"/>
          </a:xfrm>
          <a:prstGeom prst="rect">
            <a:avLst/>
          </a:prstGeom>
        </p:spPr>
      </p:pic>
      <p:sp>
        <p:nvSpPr>
          <p:cNvPr id="9" name="TextBox 8"/>
          <p:cNvSpPr txBox="1"/>
          <p:nvPr/>
        </p:nvSpPr>
        <p:spPr>
          <a:xfrm>
            <a:off x="1583444" y="1850230"/>
            <a:ext cx="2837658" cy="400110"/>
          </a:xfrm>
          <a:prstGeom prst="rect">
            <a:avLst/>
          </a:prstGeom>
          <a:noFill/>
        </p:spPr>
        <p:txBody>
          <a:bodyPr wrap="square" rtlCol="0">
            <a:spAutoFit/>
          </a:bodyPr>
          <a:lstStyle/>
          <a:p>
            <a:r>
              <a:rPr lang="en-US" sz="2000" dirty="0">
                <a:latin typeface="Calibri Light"/>
                <a:cs typeface="Calibri Light"/>
              </a:rPr>
              <a:t>Base score (worth 50% )</a:t>
            </a:r>
          </a:p>
        </p:txBody>
      </p:sp>
      <p:pic>
        <p:nvPicPr>
          <p:cNvPr id="13" name="Picture 12" descr="0%" title="graphic of circl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02598" y="5733123"/>
            <a:ext cx="1124877" cy="1124877"/>
          </a:xfrm>
          <a:prstGeom prst="rect">
            <a:avLst/>
          </a:prstGeom>
        </p:spPr>
      </p:pic>
      <p:sp>
        <p:nvSpPr>
          <p:cNvPr id="11" name="TextBox 10"/>
          <p:cNvSpPr txBox="1"/>
          <p:nvPr/>
        </p:nvSpPr>
        <p:spPr>
          <a:xfrm>
            <a:off x="3496118" y="5832926"/>
            <a:ext cx="4562201" cy="923330"/>
          </a:xfrm>
          <a:prstGeom prst="rect">
            <a:avLst/>
          </a:prstGeom>
          <a:noFill/>
        </p:spPr>
        <p:txBody>
          <a:bodyPr wrap="square" rtlCol="0">
            <a:spAutoFit/>
          </a:bodyPr>
          <a:lstStyle/>
          <a:p>
            <a:r>
              <a:rPr lang="en-US" dirty="0">
                <a:latin typeface="Calibri Light"/>
                <a:cs typeface="Calibri Light"/>
              </a:rPr>
              <a:t>Failure to meet reporting requirements will result in base score of zero, and an advancing care information performance score of zero. </a:t>
            </a:r>
          </a:p>
        </p:txBody>
      </p:sp>
      <p:sp>
        <p:nvSpPr>
          <p:cNvPr id="14" name="Rounded Rectangle 13" descr="outline of rounded rectangle" title="outline of rounded rectangle"/>
          <p:cNvSpPr/>
          <p:nvPr/>
        </p:nvSpPr>
        <p:spPr>
          <a:xfrm>
            <a:off x="1003372" y="3198702"/>
            <a:ext cx="3417732" cy="2508785"/>
          </a:xfrm>
          <a:prstGeom prst="roundRect">
            <a:avLst>
              <a:gd name="adj" fmla="val 9482"/>
            </a:avLst>
          </a:prstGeom>
          <a:noFill/>
          <a:ln>
            <a:solidFill>
              <a:srgbClr val="15A6D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ounded Rectangle 14" descr="outline of rounded rectangle" title="outline of rounded rectangle"/>
          <p:cNvSpPr/>
          <p:nvPr/>
        </p:nvSpPr>
        <p:spPr>
          <a:xfrm>
            <a:off x="4609236" y="3198702"/>
            <a:ext cx="3417732" cy="2524465"/>
          </a:xfrm>
          <a:prstGeom prst="roundRect">
            <a:avLst>
              <a:gd name="adj" fmla="val 9482"/>
            </a:avLst>
          </a:prstGeom>
          <a:noFill/>
          <a:ln>
            <a:solidFill>
              <a:srgbClr val="15A6D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7" name="Straight Connector 16" descr="line" title="line"/>
          <p:cNvCxnSpPr/>
          <p:nvPr/>
        </p:nvCxnSpPr>
        <p:spPr>
          <a:xfrm>
            <a:off x="1693188" y="2304947"/>
            <a:ext cx="6255390"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776827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599" y="563929"/>
            <a:ext cx="8686800" cy="800100"/>
          </a:xfrm>
        </p:spPr>
        <p:txBody>
          <a:bodyPr/>
          <a:lstStyle/>
          <a:p>
            <a:r>
              <a:rPr lang="en-US" dirty="0"/>
              <a:t>MIPS Scoring for Advancing Care Information</a:t>
            </a:r>
            <a:br>
              <a:rPr lang="en-US" dirty="0"/>
            </a:br>
            <a:r>
              <a:rPr lang="en-US" dirty="0"/>
              <a:t>(25% of Final Score): Performance Score</a:t>
            </a:r>
          </a:p>
        </p:txBody>
      </p:sp>
      <p:sp>
        <p:nvSpPr>
          <p:cNvPr id="5" name="Slide Number Placeholder 4"/>
          <p:cNvSpPr>
            <a:spLocks noGrp="1"/>
          </p:cNvSpPr>
          <p:nvPr>
            <p:ph type="sldNum" sz="quarter" idx="12"/>
          </p:nvPr>
        </p:nvSpPr>
        <p:spPr>
          <a:xfrm>
            <a:off x="7941732" y="6414207"/>
            <a:ext cx="973667" cy="365125"/>
          </a:xfrm>
        </p:spPr>
        <p:txBody>
          <a:bodyPr/>
          <a:lstStyle/>
          <a:p>
            <a:fld id="{7ED242ED-636D-4135-BC49-1FABD804422C}" type="slidenum">
              <a:rPr lang="en-US" smtClean="0"/>
              <a:pPr/>
              <a:t>35</a:t>
            </a:fld>
            <a:endParaRPr lang="en-US" dirty="0"/>
          </a:p>
        </p:txBody>
      </p:sp>
      <p:pic>
        <p:nvPicPr>
          <p:cNvPr id="7" name="Picture 6" descr="mediccal cross" title="graphic of circl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95463" y="556664"/>
            <a:ext cx="719937" cy="719937"/>
          </a:xfrm>
          <a:prstGeom prst="rect">
            <a:avLst/>
          </a:prstGeom>
        </p:spPr>
      </p:pic>
      <p:graphicFrame>
        <p:nvGraphicFramePr>
          <p:cNvPr id="8" name="Content Placeholder 4" descr="table - advancing care information measures" title="table - advancing care information measures"/>
          <p:cNvGraphicFramePr>
            <a:graphicFrameLocks noGrp="1"/>
          </p:cNvGraphicFramePr>
          <p:nvPr>
            <p:ph idx="1"/>
            <p:extLst>
              <p:ext uri="{D42A27DB-BD31-4B8C-83A1-F6EECF244321}">
                <p14:modId xmlns:p14="http://schemas.microsoft.com/office/powerpoint/2010/main" val="1911654931"/>
              </p:ext>
            </p:extLst>
          </p:nvPr>
        </p:nvGraphicFramePr>
        <p:xfrm>
          <a:off x="575471" y="1579240"/>
          <a:ext cx="3865899" cy="4380119"/>
        </p:xfrm>
        <a:graphic>
          <a:graphicData uri="http://schemas.openxmlformats.org/drawingml/2006/table">
            <a:tbl>
              <a:tblPr firstRow="1" bandRow="1">
                <a:tableStyleId>{5C22544A-7EE6-4342-B048-85BDC9FD1C3A}</a:tableStyleId>
              </a:tblPr>
              <a:tblGrid>
                <a:gridCol w="2807677">
                  <a:extLst>
                    <a:ext uri="{9D8B030D-6E8A-4147-A177-3AD203B41FA5}">
                      <a16:colId xmlns:a16="http://schemas.microsoft.com/office/drawing/2014/main" val="20000"/>
                    </a:ext>
                  </a:extLst>
                </a:gridCol>
                <a:gridCol w="1058222">
                  <a:extLst>
                    <a:ext uri="{9D8B030D-6E8A-4147-A177-3AD203B41FA5}">
                      <a16:colId xmlns:a16="http://schemas.microsoft.com/office/drawing/2014/main" val="20001"/>
                    </a:ext>
                  </a:extLst>
                </a:gridCol>
              </a:tblGrid>
              <a:tr h="424233">
                <a:tc gridSpan="2">
                  <a:txBody>
                    <a:bodyPr/>
                    <a:lstStyle/>
                    <a:p>
                      <a:pPr marL="0" marR="0" algn="ctr">
                        <a:lnSpc>
                          <a:spcPct val="107000"/>
                        </a:lnSpc>
                        <a:spcBef>
                          <a:spcPts val="0"/>
                        </a:spcBef>
                        <a:spcAft>
                          <a:spcPts val="0"/>
                        </a:spcAft>
                      </a:pPr>
                      <a:r>
                        <a:rPr lang="en-US"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Advancing</a:t>
                      </a:r>
                      <a:r>
                        <a:rPr lang="en-US" sz="1400" baseline="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Care Information Measures </a:t>
                      </a:r>
                      <a:endParaRPr lang="en-US"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6129" marR="16129" marT="0" marB="0" anchor="ctr">
                    <a:solidFill>
                      <a:srgbClr val="133562"/>
                    </a:solidFill>
                  </a:tcPr>
                </a:tc>
                <a:tc hMerge="1">
                  <a:txBody>
                    <a:bodyPr/>
                    <a:lstStyle/>
                    <a:p>
                      <a:pPr marL="0" marR="0" algn="ctr">
                        <a:lnSpc>
                          <a:spcPct val="107000"/>
                        </a:lnSpc>
                        <a:spcBef>
                          <a:spcPts val="0"/>
                        </a:spcBef>
                        <a:spcAft>
                          <a:spcPts val="0"/>
                        </a:spcAft>
                      </a:pPr>
                      <a:endParaRPr lang="en-US" sz="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6129" marR="16129" marT="0" marB="0" anchor="ctr">
                    <a:solidFill>
                      <a:srgbClr val="133562"/>
                    </a:solidFill>
                  </a:tcPr>
                </a:tc>
                <a:extLst>
                  <a:ext uri="{0D108BD9-81ED-4DB2-BD59-A6C34878D82A}">
                    <a16:rowId xmlns:a16="http://schemas.microsoft.com/office/drawing/2014/main" val="10000"/>
                  </a:ext>
                </a:extLst>
              </a:tr>
              <a:tr h="424233">
                <a:tc>
                  <a:txBody>
                    <a:bodyPr/>
                    <a:lstStyle/>
                    <a:p>
                      <a:pPr marL="0" marR="0" algn="ctr">
                        <a:lnSpc>
                          <a:spcPct val="107000"/>
                        </a:lnSpc>
                        <a:spcBef>
                          <a:spcPts val="0"/>
                        </a:spcBef>
                        <a:spcAft>
                          <a:spcPts val="0"/>
                        </a:spcAft>
                      </a:pPr>
                      <a:r>
                        <a:rPr lang="en-US"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Measure </a:t>
                      </a:r>
                    </a:p>
                  </a:txBody>
                  <a:tcPr marL="16129" marR="16129" marT="0" marB="0" anchor="ctr">
                    <a:solidFill>
                      <a:srgbClr val="133562"/>
                    </a:solidFill>
                  </a:tcPr>
                </a:tc>
                <a:tc>
                  <a:txBody>
                    <a:bodyPr/>
                    <a:lstStyle/>
                    <a:p>
                      <a:pPr marL="0" marR="0" algn="ctr">
                        <a:lnSpc>
                          <a:spcPct val="107000"/>
                        </a:lnSpc>
                        <a:spcBef>
                          <a:spcPts val="0"/>
                        </a:spcBef>
                        <a:spcAft>
                          <a:spcPts val="0"/>
                        </a:spcAft>
                      </a:pPr>
                      <a:r>
                        <a:rPr lang="en-US"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Performance Score</a:t>
                      </a:r>
                      <a:r>
                        <a:rPr lang="en-US" sz="1400" baseline="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6129" marR="16129" marT="0" marB="0" anchor="ctr">
                    <a:solidFill>
                      <a:srgbClr val="133562"/>
                    </a:solidFill>
                  </a:tcPr>
                </a:tc>
                <a:extLst>
                  <a:ext uri="{0D108BD9-81ED-4DB2-BD59-A6C34878D82A}">
                    <a16:rowId xmlns:a16="http://schemas.microsoft.com/office/drawing/2014/main" val="10001"/>
                  </a:ext>
                </a:extLst>
              </a:tr>
              <a:tr h="300273">
                <a:tc>
                  <a:txBody>
                    <a:bodyPr/>
                    <a:lstStyle/>
                    <a:p>
                      <a:pPr marL="0" marR="0">
                        <a:lnSpc>
                          <a:spcPct val="107000"/>
                        </a:lnSpc>
                        <a:spcBef>
                          <a:spcPts val="0"/>
                        </a:spcBef>
                        <a:spcAft>
                          <a:spcPts val="0"/>
                        </a:spcAft>
                      </a:pPr>
                      <a:r>
                        <a:rPr lang="en-US" sz="1400" dirty="0">
                          <a:solidFill>
                            <a:schemeClr val="bg1"/>
                          </a:solidFill>
                          <a:effectLst/>
                          <a:latin typeface="+mj-lt"/>
                        </a:rPr>
                        <a:t>Provide Patient Access</a:t>
                      </a:r>
                      <a:endParaRPr lang="en-US" sz="1400"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10%</a:t>
                      </a:r>
                    </a:p>
                  </a:txBody>
                  <a:tcPr marL="68580" marR="68580" marT="0" marB="0"/>
                </a:tc>
                <a:extLst>
                  <a:ext uri="{0D108BD9-81ED-4DB2-BD59-A6C34878D82A}">
                    <a16:rowId xmlns:a16="http://schemas.microsoft.com/office/drawing/2014/main" val="10002"/>
                  </a:ext>
                </a:extLst>
              </a:tr>
              <a:tr h="424395">
                <a:tc>
                  <a:txBody>
                    <a:bodyPr/>
                    <a:lstStyle/>
                    <a:p>
                      <a:pPr marL="0" marR="0">
                        <a:lnSpc>
                          <a:spcPct val="107000"/>
                        </a:lnSpc>
                        <a:spcBef>
                          <a:spcPts val="0"/>
                        </a:spcBef>
                        <a:spcAft>
                          <a:spcPts val="0"/>
                        </a:spcAft>
                      </a:pPr>
                      <a:r>
                        <a:rPr lang="en-US" sz="1400" dirty="0">
                          <a:solidFill>
                            <a:schemeClr val="bg1"/>
                          </a:solidFill>
                          <a:effectLst/>
                          <a:latin typeface="+mj-lt"/>
                        </a:rPr>
                        <a:t>Patient-Specific Education</a:t>
                      </a: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10%</a:t>
                      </a:r>
                    </a:p>
                  </a:txBody>
                  <a:tcPr marL="68580" marR="68580" marT="0" marB="0"/>
                </a:tc>
                <a:extLst>
                  <a:ext uri="{0D108BD9-81ED-4DB2-BD59-A6C34878D82A}">
                    <a16:rowId xmlns:a16="http://schemas.microsoft.com/office/drawing/2014/main" val="10003"/>
                  </a:ext>
                </a:extLst>
              </a:tr>
              <a:tr h="424395">
                <a:tc>
                  <a:txBody>
                    <a:bodyPr/>
                    <a:lstStyle/>
                    <a:p>
                      <a:pPr marL="0" marR="0">
                        <a:lnSpc>
                          <a:spcPct val="107000"/>
                        </a:lnSpc>
                        <a:spcBef>
                          <a:spcPts val="0"/>
                        </a:spcBef>
                        <a:spcAft>
                          <a:spcPts val="0"/>
                        </a:spcAft>
                      </a:pPr>
                      <a:r>
                        <a:rPr lang="en-US" sz="1400" dirty="0">
                          <a:solidFill>
                            <a:schemeClr val="bg1"/>
                          </a:solidFill>
                          <a:effectLst/>
                          <a:latin typeface="+mj-lt"/>
                        </a:rPr>
                        <a:t>View, Download and Transmit (VDT)</a:t>
                      </a: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10%  </a:t>
                      </a:r>
                    </a:p>
                  </a:txBody>
                  <a:tcPr marL="68580" marR="68580" marT="0" marB="0"/>
                </a:tc>
                <a:extLst>
                  <a:ext uri="{0D108BD9-81ED-4DB2-BD59-A6C34878D82A}">
                    <a16:rowId xmlns:a16="http://schemas.microsoft.com/office/drawing/2014/main" val="10004"/>
                  </a:ext>
                </a:extLst>
              </a:tr>
              <a:tr h="212198">
                <a:tc>
                  <a:txBody>
                    <a:bodyPr/>
                    <a:lstStyle/>
                    <a:p>
                      <a:pPr marL="0" marR="0">
                        <a:lnSpc>
                          <a:spcPct val="107000"/>
                        </a:lnSpc>
                        <a:spcBef>
                          <a:spcPts val="0"/>
                        </a:spcBef>
                        <a:spcAft>
                          <a:spcPts val="0"/>
                        </a:spcAft>
                      </a:pPr>
                      <a:r>
                        <a:rPr lang="en-US" sz="1400" dirty="0">
                          <a:solidFill>
                            <a:schemeClr val="bg1"/>
                          </a:solidFill>
                          <a:effectLst/>
                          <a:latin typeface="+mj-lt"/>
                        </a:rPr>
                        <a:t>Secure Messaging</a:t>
                      </a: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10%</a:t>
                      </a:r>
                    </a:p>
                  </a:txBody>
                  <a:tcPr marL="68580" marR="68580" marT="0" marB="0"/>
                </a:tc>
                <a:extLst>
                  <a:ext uri="{0D108BD9-81ED-4DB2-BD59-A6C34878D82A}">
                    <a16:rowId xmlns:a16="http://schemas.microsoft.com/office/drawing/2014/main" val="10005"/>
                  </a:ext>
                </a:extLst>
              </a:tr>
              <a:tr h="424395">
                <a:tc>
                  <a:txBody>
                    <a:bodyPr/>
                    <a:lstStyle/>
                    <a:p>
                      <a:pPr marL="0" marR="0">
                        <a:lnSpc>
                          <a:spcPct val="107000"/>
                        </a:lnSpc>
                        <a:spcBef>
                          <a:spcPts val="0"/>
                        </a:spcBef>
                        <a:spcAft>
                          <a:spcPts val="0"/>
                        </a:spcAft>
                      </a:pPr>
                      <a:r>
                        <a:rPr lang="en-US" sz="1400" dirty="0">
                          <a:solidFill>
                            <a:schemeClr val="bg1"/>
                          </a:solidFill>
                          <a:effectLst/>
                          <a:latin typeface="+mj-lt"/>
                        </a:rPr>
                        <a:t>Patient-Generated Health Data</a:t>
                      </a: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10%</a:t>
                      </a:r>
                    </a:p>
                  </a:txBody>
                  <a:tcPr marL="68580" marR="68580" marT="0" marB="0"/>
                </a:tc>
                <a:extLst>
                  <a:ext uri="{0D108BD9-81ED-4DB2-BD59-A6C34878D82A}">
                    <a16:rowId xmlns:a16="http://schemas.microsoft.com/office/drawing/2014/main" val="10006"/>
                  </a:ext>
                </a:extLst>
              </a:tr>
              <a:tr h="424395">
                <a:tc>
                  <a:txBody>
                    <a:bodyPr/>
                    <a:lstStyle/>
                    <a:p>
                      <a:pPr marL="0" marR="0">
                        <a:lnSpc>
                          <a:spcPct val="107000"/>
                        </a:lnSpc>
                        <a:spcBef>
                          <a:spcPts val="0"/>
                        </a:spcBef>
                        <a:spcAft>
                          <a:spcPts val="0"/>
                        </a:spcAft>
                      </a:pPr>
                      <a:r>
                        <a:rPr lang="en-US" sz="1400" dirty="0">
                          <a:solidFill>
                            <a:schemeClr val="bg1"/>
                          </a:solidFill>
                          <a:effectLst/>
                          <a:latin typeface="+mj-lt"/>
                        </a:rPr>
                        <a:t>Send a Summary of Care</a:t>
                      </a:r>
                      <a:endParaRPr lang="en-US" sz="1400" dirty="0">
                        <a:solidFill>
                          <a:schemeClr val="bg1"/>
                        </a:solidFill>
                        <a:effectLst/>
                        <a:latin typeface="+mj-lt"/>
                        <a:ea typeface="Calibri" panose="020F0502020204030204" pitchFamily="34" charset="0"/>
                        <a:cs typeface="Times New Roman" panose="02020603050405020304" pitchFamily="18" charset="0"/>
                      </a:endParaRP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10%</a:t>
                      </a:r>
                    </a:p>
                  </a:txBody>
                  <a:tcPr marL="68580" marR="68580" marT="0" marB="0"/>
                </a:tc>
                <a:extLst>
                  <a:ext uri="{0D108BD9-81ED-4DB2-BD59-A6C34878D82A}">
                    <a16:rowId xmlns:a16="http://schemas.microsoft.com/office/drawing/2014/main" val="10007"/>
                  </a:ext>
                </a:extLst>
              </a:tr>
              <a:tr h="424395">
                <a:tc>
                  <a:txBody>
                    <a:bodyPr/>
                    <a:lstStyle/>
                    <a:p>
                      <a:pPr marL="0" marR="0">
                        <a:lnSpc>
                          <a:spcPct val="107000"/>
                        </a:lnSpc>
                        <a:spcBef>
                          <a:spcPts val="0"/>
                        </a:spcBef>
                        <a:spcAft>
                          <a:spcPts val="0"/>
                        </a:spcAft>
                      </a:pPr>
                      <a:r>
                        <a:rPr lang="en-US" sz="1400" dirty="0">
                          <a:solidFill>
                            <a:schemeClr val="bg1"/>
                          </a:solidFill>
                          <a:effectLst/>
                          <a:latin typeface="+mj-lt"/>
                        </a:rPr>
                        <a:t>Request/Accept a Summary of Care</a:t>
                      </a: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10%</a:t>
                      </a:r>
                    </a:p>
                  </a:txBody>
                  <a:tcPr marL="68580" marR="68580" marT="0" marB="0"/>
                </a:tc>
                <a:extLst>
                  <a:ext uri="{0D108BD9-81ED-4DB2-BD59-A6C34878D82A}">
                    <a16:rowId xmlns:a16="http://schemas.microsoft.com/office/drawing/2014/main" val="10008"/>
                  </a:ext>
                </a:extLst>
              </a:tr>
              <a:tr h="424395">
                <a:tc>
                  <a:txBody>
                    <a:bodyPr/>
                    <a:lstStyle/>
                    <a:p>
                      <a:pPr marL="0" marR="0">
                        <a:lnSpc>
                          <a:spcPct val="107000"/>
                        </a:lnSpc>
                        <a:spcBef>
                          <a:spcPts val="0"/>
                        </a:spcBef>
                        <a:spcAft>
                          <a:spcPts val="0"/>
                        </a:spcAft>
                      </a:pPr>
                      <a:r>
                        <a:rPr lang="en-US" sz="1400" dirty="0">
                          <a:solidFill>
                            <a:schemeClr val="bg1"/>
                          </a:solidFill>
                          <a:effectLst/>
                          <a:latin typeface="+mj-lt"/>
                        </a:rPr>
                        <a:t>Clinical Information Reconciliation</a:t>
                      </a: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10%</a:t>
                      </a:r>
                    </a:p>
                  </a:txBody>
                  <a:tcPr marL="68580" marR="68580" marT="0" marB="0"/>
                </a:tc>
                <a:extLst>
                  <a:ext uri="{0D108BD9-81ED-4DB2-BD59-A6C34878D82A}">
                    <a16:rowId xmlns:a16="http://schemas.microsoft.com/office/drawing/2014/main" val="10009"/>
                  </a:ext>
                </a:extLst>
              </a:tr>
              <a:tr h="424395">
                <a:tc>
                  <a:txBody>
                    <a:bodyPr/>
                    <a:lstStyle/>
                    <a:p>
                      <a:pPr marL="0" marR="0">
                        <a:lnSpc>
                          <a:spcPct val="107000"/>
                        </a:lnSpc>
                        <a:spcBef>
                          <a:spcPts val="0"/>
                        </a:spcBef>
                        <a:spcAft>
                          <a:spcPts val="0"/>
                        </a:spcAft>
                      </a:pPr>
                      <a:r>
                        <a:rPr lang="en-US" sz="1400" dirty="0">
                          <a:solidFill>
                            <a:schemeClr val="bg1"/>
                          </a:solidFill>
                          <a:effectLst/>
                          <a:latin typeface="+mj-lt"/>
                        </a:rPr>
                        <a:t>Immunization Registry Reporting</a:t>
                      </a:r>
                    </a:p>
                  </a:txBody>
                  <a:tcPr marT="0" marB="0" anchor="ctr">
                    <a:solidFill>
                      <a:srgbClr val="006693"/>
                    </a:solidFill>
                  </a:tcPr>
                </a:tc>
                <a:tc>
                  <a:txBody>
                    <a:bodyPr/>
                    <a:lstStyle/>
                    <a:p>
                      <a:pPr marL="0" marR="0" algn="l" defTabSz="914400" rtl="0" eaLnBrk="1" latinLnBrk="0" hangingPunct="1">
                        <a:lnSpc>
                          <a:spcPct val="107000"/>
                        </a:lnSpc>
                        <a:spcBef>
                          <a:spcPts val="0"/>
                        </a:spcBef>
                        <a:spcAft>
                          <a:spcPts val="0"/>
                        </a:spcAft>
                      </a:pPr>
                      <a:r>
                        <a:rPr lang="en-US" sz="1400" b="0" kern="1200" dirty="0">
                          <a:solidFill>
                            <a:schemeClr val="tx1"/>
                          </a:solidFill>
                          <a:effectLst/>
                          <a:latin typeface="+mj-lt"/>
                          <a:ea typeface="Calibri" panose="020F0502020204030204" pitchFamily="34" charset="0"/>
                          <a:cs typeface="Times New Roman" panose="02020603050405020304" pitchFamily="18" charset="0"/>
                        </a:rPr>
                        <a:t>0 or 10%</a:t>
                      </a:r>
                    </a:p>
                  </a:txBody>
                  <a:tcPr marT="0" marB="0" anchor="ctr"/>
                </a:tc>
                <a:extLst>
                  <a:ext uri="{0D108BD9-81ED-4DB2-BD59-A6C34878D82A}">
                    <a16:rowId xmlns:a16="http://schemas.microsoft.com/office/drawing/2014/main" val="10010"/>
                  </a:ext>
                </a:extLst>
              </a:tr>
            </a:tbl>
          </a:graphicData>
        </a:graphic>
      </p:graphicFrame>
      <p:graphicFrame>
        <p:nvGraphicFramePr>
          <p:cNvPr id="9" name="Content Placeholder 4" descr="table - advancing care information measures" title="table- advancing care information transitional measures"/>
          <p:cNvGraphicFramePr>
            <a:graphicFrameLocks noGrp="1"/>
          </p:cNvGraphicFramePr>
          <p:nvPr>
            <p:ph idx="1"/>
            <p:extLst>
              <p:ext uri="{D42A27DB-BD31-4B8C-83A1-F6EECF244321}">
                <p14:modId xmlns:p14="http://schemas.microsoft.com/office/powerpoint/2010/main" val="2410868482"/>
              </p:ext>
            </p:extLst>
          </p:nvPr>
        </p:nvGraphicFramePr>
        <p:xfrm>
          <a:off x="4689532" y="1579239"/>
          <a:ext cx="3865899" cy="3531329"/>
        </p:xfrm>
        <a:graphic>
          <a:graphicData uri="http://schemas.openxmlformats.org/drawingml/2006/table">
            <a:tbl>
              <a:tblPr firstRow="1" bandRow="1">
                <a:tableStyleId>{5C22544A-7EE6-4342-B048-85BDC9FD1C3A}</a:tableStyleId>
              </a:tblPr>
              <a:tblGrid>
                <a:gridCol w="2807677">
                  <a:extLst>
                    <a:ext uri="{9D8B030D-6E8A-4147-A177-3AD203B41FA5}">
                      <a16:colId xmlns:a16="http://schemas.microsoft.com/office/drawing/2014/main" val="20000"/>
                    </a:ext>
                  </a:extLst>
                </a:gridCol>
                <a:gridCol w="1058222">
                  <a:extLst>
                    <a:ext uri="{9D8B030D-6E8A-4147-A177-3AD203B41FA5}">
                      <a16:colId xmlns:a16="http://schemas.microsoft.com/office/drawing/2014/main" val="20001"/>
                    </a:ext>
                  </a:extLst>
                </a:gridCol>
              </a:tblGrid>
              <a:tr h="424233">
                <a:tc gridSpan="2">
                  <a:txBody>
                    <a:bodyPr/>
                    <a:lstStyle/>
                    <a:p>
                      <a:pPr marL="0" marR="0" algn="ctr">
                        <a:lnSpc>
                          <a:spcPct val="107000"/>
                        </a:lnSpc>
                        <a:spcBef>
                          <a:spcPts val="0"/>
                        </a:spcBef>
                        <a:spcAft>
                          <a:spcPts val="0"/>
                        </a:spcAft>
                      </a:pPr>
                      <a:r>
                        <a:rPr lang="en-US"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Advancing</a:t>
                      </a:r>
                      <a:r>
                        <a:rPr lang="en-US" sz="1400" baseline="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Care Information Transitional Measures </a:t>
                      </a:r>
                      <a:endParaRPr lang="en-US"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6129" marR="16129" marT="0" marB="0" anchor="ctr">
                    <a:solidFill>
                      <a:srgbClr val="133562"/>
                    </a:solidFill>
                  </a:tcPr>
                </a:tc>
                <a:tc hMerge="1">
                  <a:txBody>
                    <a:bodyPr/>
                    <a:lstStyle/>
                    <a:p>
                      <a:pPr marL="0" marR="0" algn="ctr">
                        <a:lnSpc>
                          <a:spcPct val="107000"/>
                        </a:lnSpc>
                        <a:spcBef>
                          <a:spcPts val="0"/>
                        </a:spcBef>
                        <a:spcAft>
                          <a:spcPts val="0"/>
                        </a:spcAft>
                      </a:pPr>
                      <a:endParaRPr lang="en-US" sz="8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6129" marR="16129" marT="0" marB="0" anchor="ctr">
                    <a:solidFill>
                      <a:srgbClr val="133562"/>
                    </a:solidFill>
                  </a:tcPr>
                </a:tc>
                <a:extLst>
                  <a:ext uri="{0D108BD9-81ED-4DB2-BD59-A6C34878D82A}">
                    <a16:rowId xmlns:a16="http://schemas.microsoft.com/office/drawing/2014/main" val="10000"/>
                  </a:ext>
                </a:extLst>
              </a:tr>
              <a:tr h="424233">
                <a:tc>
                  <a:txBody>
                    <a:bodyPr/>
                    <a:lstStyle/>
                    <a:p>
                      <a:pPr marL="0" marR="0" algn="ctr">
                        <a:lnSpc>
                          <a:spcPct val="107000"/>
                        </a:lnSpc>
                        <a:spcBef>
                          <a:spcPts val="0"/>
                        </a:spcBef>
                        <a:spcAft>
                          <a:spcPts val="0"/>
                        </a:spcAft>
                      </a:pPr>
                      <a:r>
                        <a:rPr lang="en-US"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Measure </a:t>
                      </a:r>
                    </a:p>
                  </a:txBody>
                  <a:tcPr marL="16129" marR="16129" marT="0" marB="0" anchor="ctr">
                    <a:solidFill>
                      <a:srgbClr val="133562"/>
                    </a:solidFill>
                  </a:tcPr>
                </a:tc>
                <a:tc>
                  <a:txBody>
                    <a:bodyPr/>
                    <a:lstStyle/>
                    <a:p>
                      <a:pPr marL="0" marR="0" algn="ctr">
                        <a:lnSpc>
                          <a:spcPct val="107000"/>
                        </a:lnSpc>
                        <a:spcBef>
                          <a:spcPts val="0"/>
                        </a:spcBef>
                        <a:spcAft>
                          <a:spcPts val="0"/>
                        </a:spcAft>
                      </a:pPr>
                      <a:r>
                        <a:rPr lang="en-US"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Performance Score</a:t>
                      </a:r>
                      <a:r>
                        <a:rPr lang="en-US" sz="1400" baseline="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6129" marR="16129" marT="0" marB="0" anchor="ctr">
                    <a:solidFill>
                      <a:srgbClr val="133562"/>
                    </a:solidFill>
                  </a:tcPr>
                </a:tc>
                <a:extLst>
                  <a:ext uri="{0D108BD9-81ED-4DB2-BD59-A6C34878D82A}">
                    <a16:rowId xmlns:a16="http://schemas.microsoft.com/office/drawing/2014/main" val="10001"/>
                  </a:ext>
                </a:extLst>
              </a:tr>
              <a:tr h="300273">
                <a:tc>
                  <a:txBody>
                    <a:bodyPr/>
                    <a:lstStyle/>
                    <a:p>
                      <a:pPr marL="0" marR="0">
                        <a:lnSpc>
                          <a:spcPct val="107000"/>
                        </a:lnSpc>
                        <a:spcBef>
                          <a:spcPts val="0"/>
                        </a:spcBef>
                        <a:spcAft>
                          <a:spcPts val="0"/>
                        </a:spcAft>
                      </a:pPr>
                      <a:r>
                        <a:rPr lang="en-US" sz="1400" dirty="0">
                          <a:solidFill>
                            <a:schemeClr val="bg1"/>
                          </a:solidFill>
                          <a:effectLst/>
                          <a:latin typeface="+mj-lt"/>
                          <a:ea typeface="Calibri" panose="020F0502020204030204" pitchFamily="34" charset="0"/>
                          <a:cs typeface="Times New Roman" panose="02020603050405020304" pitchFamily="18" charset="0"/>
                        </a:rPr>
                        <a:t>Provide Patient Access </a:t>
                      </a: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20%</a:t>
                      </a:r>
                    </a:p>
                  </a:txBody>
                  <a:tcPr marL="68580" marR="68580" marT="0" marB="0"/>
                </a:tc>
                <a:extLst>
                  <a:ext uri="{0D108BD9-81ED-4DB2-BD59-A6C34878D82A}">
                    <a16:rowId xmlns:a16="http://schemas.microsoft.com/office/drawing/2014/main" val="10002"/>
                  </a:ext>
                </a:extLst>
              </a:tr>
              <a:tr h="424395">
                <a:tc>
                  <a:txBody>
                    <a:bodyPr/>
                    <a:lstStyle/>
                    <a:p>
                      <a:pPr marL="0" marR="0">
                        <a:lnSpc>
                          <a:spcPct val="107000"/>
                        </a:lnSpc>
                        <a:spcBef>
                          <a:spcPts val="0"/>
                        </a:spcBef>
                        <a:spcAft>
                          <a:spcPts val="0"/>
                        </a:spcAft>
                      </a:pPr>
                      <a:r>
                        <a:rPr lang="en-US" sz="1400" dirty="0">
                          <a:solidFill>
                            <a:schemeClr val="bg1"/>
                          </a:solidFill>
                          <a:effectLst/>
                          <a:latin typeface="+mj-lt"/>
                        </a:rPr>
                        <a:t>Health Information Exchange </a:t>
                      </a: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20%</a:t>
                      </a:r>
                    </a:p>
                  </a:txBody>
                  <a:tcPr marL="68580" marR="68580" marT="0" marB="0"/>
                </a:tc>
                <a:extLst>
                  <a:ext uri="{0D108BD9-81ED-4DB2-BD59-A6C34878D82A}">
                    <a16:rowId xmlns:a16="http://schemas.microsoft.com/office/drawing/2014/main" val="10003"/>
                  </a:ext>
                </a:extLst>
              </a:tr>
              <a:tr h="424395">
                <a:tc>
                  <a:txBody>
                    <a:bodyPr/>
                    <a:lstStyle/>
                    <a:p>
                      <a:pPr marL="0" marR="0">
                        <a:lnSpc>
                          <a:spcPct val="107000"/>
                        </a:lnSpc>
                        <a:spcBef>
                          <a:spcPts val="0"/>
                        </a:spcBef>
                        <a:spcAft>
                          <a:spcPts val="0"/>
                        </a:spcAft>
                      </a:pPr>
                      <a:r>
                        <a:rPr lang="en-US" sz="1400" dirty="0">
                          <a:solidFill>
                            <a:schemeClr val="bg1"/>
                          </a:solidFill>
                          <a:effectLst/>
                          <a:latin typeface="+mj-lt"/>
                        </a:rPr>
                        <a:t>View, Download, or Transmit</a:t>
                      </a: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10%  </a:t>
                      </a:r>
                    </a:p>
                  </a:txBody>
                  <a:tcPr marL="68580" marR="68580" marT="0" marB="0"/>
                </a:tc>
                <a:extLst>
                  <a:ext uri="{0D108BD9-81ED-4DB2-BD59-A6C34878D82A}">
                    <a16:rowId xmlns:a16="http://schemas.microsoft.com/office/drawing/2014/main" val="10004"/>
                  </a:ext>
                </a:extLst>
              </a:tr>
              <a:tr h="212198">
                <a:tc>
                  <a:txBody>
                    <a:bodyPr/>
                    <a:lstStyle/>
                    <a:p>
                      <a:pPr marL="0" marR="0">
                        <a:lnSpc>
                          <a:spcPct val="107000"/>
                        </a:lnSpc>
                        <a:spcBef>
                          <a:spcPts val="0"/>
                        </a:spcBef>
                        <a:spcAft>
                          <a:spcPts val="0"/>
                        </a:spcAft>
                      </a:pPr>
                      <a:r>
                        <a:rPr lang="en-US" sz="1400" dirty="0">
                          <a:solidFill>
                            <a:schemeClr val="bg1"/>
                          </a:solidFill>
                          <a:effectLst/>
                          <a:latin typeface="+mj-lt"/>
                        </a:rPr>
                        <a:t>Patient-Specific</a:t>
                      </a:r>
                      <a:r>
                        <a:rPr lang="en-US" sz="1400" baseline="0" dirty="0">
                          <a:solidFill>
                            <a:schemeClr val="bg1"/>
                          </a:solidFill>
                          <a:effectLst/>
                          <a:latin typeface="+mj-lt"/>
                        </a:rPr>
                        <a:t> Education </a:t>
                      </a:r>
                      <a:endParaRPr lang="en-US" sz="1400" dirty="0">
                        <a:solidFill>
                          <a:schemeClr val="bg1"/>
                        </a:solidFill>
                        <a:effectLst/>
                        <a:latin typeface="+mj-lt"/>
                      </a:endParaRP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10%</a:t>
                      </a:r>
                    </a:p>
                  </a:txBody>
                  <a:tcPr marL="68580" marR="68580" marT="0" marB="0"/>
                </a:tc>
                <a:extLst>
                  <a:ext uri="{0D108BD9-81ED-4DB2-BD59-A6C34878D82A}">
                    <a16:rowId xmlns:a16="http://schemas.microsoft.com/office/drawing/2014/main" val="10005"/>
                  </a:ext>
                </a:extLst>
              </a:tr>
              <a:tr h="424395">
                <a:tc>
                  <a:txBody>
                    <a:bodyPr/>
                    <a:lstStyle/>
                    <a:p>
                      <a:pPr marL="0" marR="0">
                        <a:lnSpc>
                          <a:spcPct val="107000"/>
                        </a:lnSpc>
                        <a:spcBef>
                          <a:spcPts val="0"/>
                        </a:spcBef>
                        <a:spcAft>
                          <a:spcPts val="0"/>
                        </a:spcAft>
                      </a:pPr>
                      <a:r>
                        <a:rPr lang="en-US" sz="1400" dirty="0">
                          <a:solidFill>
                            <a:schemeClr val="bg1"/>
                          </a:solidFill>
                          <a:effectLst/>
                          <a:latin typeface="+mj-lt"/>
                        </a:rPr>
                        <a:t>Secure Messaging </a:t>
                      </a: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10%</a:t>
                      </a:r>
                    </a:p>
                  </a:txBody>
                  <a:tcPr marL="68580" marR="68580" marT="0" marB="0"/>
                </a:tc>
                <a:extLst>
                  <a:ext uri="{0D108BD9-81ED-4DB2-BD59-A6C34878D82A}">
                    <a16:rowId xmlns:a16="http://schemas.microsoft.com/office/drawing/2014/main" val="10006"/>
                  </a:ext>
                </a:extLst>
              </a:tr>
              <a:tr h="424395">
                <a:tc>
                  <a:txBody>
                    <a:bodyPr/>
                    <a:lstStyle/>
                    <a:p>
                      <a:pPr marL="0" marR="0">
                        <a:lnSpc>
                          <a:spcPct val="107000"/>
                        </a:lnSpc>
                        <a:spcBef>
                          <a:spcPts val="0"/>
                        </a:spcBef>
                        <a:spcAft>
                          <a:spcPts val="0"/>
                        </a:spcAft>
                      </a:pPr>
                      <a:r>
                        <a:rPr lang="en-US" sz="1400" dirty="0">
                          <a:solidFill>
                            <a:schemeClr val="bg1"/>
                          </a:solidFill>
                          <a:effectLst/>
                          <a:latin typeface="+mj-lt"/>
                          <a:ea typeface="Calibri" panose="020F0502020204030204" pitchFamily="34" charset="0"/>
                          <a:cs typeface="Times New Roman" panose="02020603050405020304" pitchFamily="18" charset="0"/>
                        </a:rPr>
                        <a:t>Medication Reconciliation </a:t>
                      </a: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Up to 10%</a:t>
                      </a:r>
                    </a:p>
                  </a:txBody>
                  <a:tcPr marL="68580" marR="68580" marT="0" marB="0"/>
                </a:tc>
                <a:extLst>
                  <a:ext uri="{0D108BD9-81ED-4DB2-BD59-A6C34878D82A}">
                    <a16:rowId xmlns:a16="http://schemas.microsoft.com/office/drawing/2014/main" val="10007"/>
                  </a:ext>
                </a:extLst>
              </a:tr>
              <a:tr h="424395">
                <a:tc>
                  <a:txBody>
                    <a:bodyPr/>
                    <a:lstStyle/>
                    <a:p>
                      <a:pPr marL="0" marR="0">
                        <a:lnSpc>
                          <a:spcPct val="107000"/>
                        </a:lnSpc>
                        <a:spcBef>
                          <a:spcPts val="0"/>
                        </a:spcBef>
                        <a:spcAft>
                          <a:spcPts val="0"/>
                        </a:spcAft>
                      </a:pPr>
                      <a:r>
                        <a:rPr lang="en-US" sz="1400" dirty="0">
                          <a:solidFill>
                            <a:schemeClr val="bg1"/>
                          </a:solidFill>
                          <a:effectLst/>
                          <a:latin typeface="+mj-lt"/>
                        </a:rPr>
                        <a:t>Immunization Registry Reporting </a:t>
                      </a:r>
                    </a:p>
                  </a:txBody>
                  <a:tcPr marT="0" marB="0" anchor="ctr">
                    <a:solidFill>
                      <a:srgbClr val="006693"/>
                    </a:solidFill>
                  </a:tcPr>
                </a:tc>
                <a:tc>
                  <a:txBody>
                    <a:bodyPr/>
                    <a:lstStyle/>
                    <a:p>
                      <a:pPr marL="0" marR="0">
                        <a:lnSpc>
                          <a:spcPct val="107000"/>
                        </a:lnSpc>
                        <a:spcBef>
                          <a:spcPts val="0"/>
                        </a:spcBef>
                        <a:spcAft>
                          <a:spcPts val="0"/>
                        </a:spcAft>
                      </a:pPr>
                      <a:r>
                        <a:rPr lang="en-US" sz="1400" b="0" dirty="0">
                          <a:solidFill>
                            <a:schemeClr val="tx1"/>
                          </a:solidFill>
                          <a:effectLst/>
                          <a:latin typeface="+mj-lt"/>
                          <a:ea typeface="Calibri" panose="020F0502020204030204" pitchFamily="34" charset="0"/>
                          <a:cs typeface="Times New Roman" panose="02020603050405020304" pitchFamily="18" charset="0"/>
                        </a:rPr>
                        <a:t>0 or 10%</a:t>
                      </a:r>
                    </a:p>
                  </a:txBody>
                  <a:tcPr marL="68580" marR="68580" marT="0" marB="0"/>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589587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599" y="563929"/>
            <a:ext cx="8686800" cy="800100"/>
          </a:xfrm>
        </p:spPr>
        <p:txBody>
          <a:bodyPr/>
          <a:lstStyle/>
          <a:p>
            <a:r>
              <a:rPr lang="en-US" dirty="0"/>
              <a:t>MIPS Scoring for Advancing Care Information</a:t>
            </a:r>
            <a:br>
              <a:rPr lang="en-US" dirty="0"/>
            </a:br>
            <a:r>
              <a:rPr lang="en-US" dirty="0"/>
              <a:t>(25% of Final Score): Performance Score</a:t>
            </a:r>
          </a:p>
        </p:txBody>
      </p:sp>
      <p:sp>
        <p:nvSpPr>
          <p:cNvPr id="5" name="Slide Number Placeholder 4"/>
          <p:cNvSpPr>
            <a:spLocks noGrp="1"/>
          </p:cNvSpPr>
          <p:nvPr>
            <p:ph type="sldNum" sz="quarter" idx="12"/>
          </p:nvPr>
        </p:nvSpPr>
        <p:spPr>
          <a:xfrm>
            <a:off x="7941732" y="6500536"/>
            <a:ext cx="973667" cy="365125"/>
          </a:xfrm>
        </p:spPr>
        <p:txBody>
          <a:bodyPr/>
          <a:lstStyle/>
          <a:p>
            <a:fld id="{7ED242ED-636D-4135-BC49-1FABD804422C}" type="slidenum">
              <a:rPr lang="en-US" smtClean="0"/>
              <a:pPr/>
              <a:t>36</a:t>
            </a:fld>
            <a:endParaRPr lang="en-US" dirty="0"/>
          </a:p>
        </p:txBody>
      </p:sp>
      <p:pic>
        <p:nvPicPr>
          <p:cNvPr id="7" name="Picture 6" descr="medical cross" title="graphic of circl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95463" y="556664"/>
            <a:ext cx="719937" cy="719937"/>
          </a:xfrm>
          <a:prstGeom prst="rect">
            <a:avLst/>
          </a:prstGeom>
        </p:spPr>
      </p:pic>
      <p:sp>
        <p:nvSpPr>
          <p:cNvPr id="4" name="Rounded Rectangle 3"/>
          <p:cNvSpPr/>
          <p:nvPr/>
        </p:nvSpPr>
        <p:spPr>
          <a:xfrm>
            <a:off x="4946430" y="1716505"/>
            <a:ext cx="3968969" cy="4614118"/>
          </a:xfrm>
          <a:prstGeom prst="roundRect">
            <a:avLst>
              <a:gd name="adj" fmla="val 5607"/>
            </a:avLst>
          </a:prstGeom>
          <a:solidFill>
            <a:schemeClr val="bg1"/>
          </a:solidFill>
          <a:ln>
            <a:solidFill>
              <a:srgbClr val="02BFE7"/>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7938" lvl="1" indent="0">
              <a:lnSpc>
                <a:spcPct val="100000"/>
              </a:lnSpc>
              <a:buNone/>
            </a:pPr>
            <a:r>
              <a:rPr lang="en-US" dirty="0">
                <a:solidFill>
                  <a:schemeClr val="tx1"/>
                </a:solidFill>
                <a:latin typeface="+mj-lt"/>
              </a:rPr>
              <a:t>Each measure is worth 10-20%. </a:t>
            </a:r>
            <a:br>
              <a:rPr lang="en-US" dirty="0">
                <a:solidFill>
                  <a:schemeClr val="tx1"/>
                </a:solidFill>
                <a:latin typeface="+mj-lt"/>
              </a:rPr>
            </a:br>
            <a:r>
              <a:rPr lang="en-US" dirty="0">
                <a:solidFill>
                  <a:schemeClr val="tx1"/>
                </a:solidFill>
                <a:latin typeface="+mj-lt"/>
              </a:rPr>
              <a:t>The percentage score is based on the performance rate for each measure</a:t>
            </a:r>
            <a:r>
              <a:rPr lang="en-US" dirty="0">
                <a:solidFill>
                  <a:schemeClr val="tx1"/>
                </a:solidFill>
              </a:rPr>
              <a:t>:</a:t>
            </a:r>
          </a:p>
        </p:txBody>
      </p:sp>
      <p:sp>
        <p:nvSpPr>
          <p:cNvPr id="9" name="Rounded Rectangle 8"/>
          <p:cNvSpPr/>
          <p:nvPr/>
        </p:nvSpPr>
        <p:spPr>
          <a:xfrm>
            <a:off x="403647" y="1787510"/>
            <a:ext cx="4266544" cy="4555783"/>
          </a:xfrm>
          <a:prstGeom prst="roundRect">
            <a:avLst>
              <a:gd name="adj" fmla="val 89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862013" lvl="1"/>
            <a:r>
              <a:rPr lang="en-US" sz="2400" dirty="0">
                <a:solidFill>
                  <a:schemeClr val="tx1"/>
                </a:solidFill>
                <a:latin typeface="+mj-lt"/>
              </a:rPr>
              <a:t>Performance Score (worth up to 90%)</a:t>
            </a:r>
          </a:p>
          <a:p>
            <a:endParaRPr lang="en-US" sz="2000" dirty="0">
              <a:solidFill>
                <a:schemeClr val="tx1"/>
              </a:solidFill>
            </a:endParaRPr>
          </a:p>
          <a:p>
            <a:pPr marL="342900" indent="-342900">
              <a:buFont typeface="Arial" panose="020B0604020202020204" pitchFamily="34" charset="0"/>
              <a:buChar char="•"/>
            </a:pPr>
            <a:r>
              <a:rPr lang="en-US" sz="2000" dirty="0">
                <a:solidFill>
                  <a:schemeClr val="tx1"/>
                </a:solidFill>
                <a:latin typeface="+mj-lt"/>
              </a:rPr>
              <a:t>Report up to</a:t>
            </a:r>
          </a:p>
          <a:p>
            <a:pPr algn="ctr"/>
            <a:endParaRPr lang="en-US" sz="2800" dirty="0">
              <a:solidFill>
                <a:schemeClr val="tx1"/>
              </a:solidFill>
            </a:endParaRPr>
          </a:p>
          <a:p>
            <a:r>
              <a:rPr lang="en-US" sz="2000" u="sng" dirty="0">
                <a:solidFill>
                  <a:srgbClr val="15A6D0"/>
                </a:solidFill>
                <a:latin typeface="+mj-lt"/>
              </a:rPr>
              <a:t>OR</a:t>
            </a:r>
            <a:endParaRPr lang="en-US" sz="2800" u="sng" dirty="0">
              <a:solidFill>
                <a:srgbClr val="15A6D0"/>
              </a:solidFill>
              <a:latin typeface="+mj-lt"/>
            </a:endParaRPr>
          </a:p>
          <a:p>
            <a:pPr marL="688975" lvl="1" indent="-342900">
              <a:buFont typeface="Arial" panose="020B0604020202020204" pitchFamily="34" charset="0"/>
              <a:buChar char="•"/>
            </a:pPr>
            <a:endParaRPr lang="en-US" sz="2000" dirty="0">
              <a:solidFill>
                <a:schemeClr val="tx1"/>
              </a:solidFill>
            </a:endParaRPr>
          </a:p>
          <a:p>
            <a:pPr marL="342900" indent="-342900">
              <a:buFont typeface="Arial" panose="020B0604020202020204" pitchFamily="34" charset="0"/>
              <a:buChar char="•"/>
            </a:pPr>
            <a:r>
              <a:rPr lang="en-US" sz="2000" dirty="0">
                <a:solidFill>
                  <a:schemeClr val="tx1"/>
                </a:solidFill>
                <a:latin typeface="+mj-lt"/>
              </a:rPr>
              <a:t>Report up to</a:t>
            </a:r>
            <a:endParaRPr lang="en-US" dirty="0">
              <a:solidFill>
                <a:schemeClr val="tx1"/>
              </a:solidFill>
              <a:latin typeface="+mj-lt"/>
            </a:endParaRPr>
          </a:p>
        </p:txBody>
      </p:sp>
      <p:pic>
        <p:nvPicPr>
          <p:cNvPr id="3" name="Picture 2" descr="90%" title="graphic of circl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180" y="1776867"/>
            <a:ext cx="1046490" cy="1046490"/>
          </a:xfrm>
          <a:prstGeom prst="rect">
            <a:avLst/>
          </a:prstGeom>
        </p:spPr>
      </p:pic>
      <p:graphicFrame>
        <p:nvGraphicFramePr>
          <p:cNvPr id="8" name="Table 7" title="table "/>
          <p:cNvGraphicFramePr>
            <a:graphicFrameLocks noGrp="1"/>
          </p:cNvGraphicFramePr>
          <p:nvPr>
            <p:extLst>
              <p:ext uri="{D42A27DB-BD31-4B8C-83A1-F6EECF244321}">
                <p14:modId xmlns:p14="http://schemas.microsoft.com/office/powerpoint/2010/main" val="1762940042"/>
              </p:ext>
            </p:extLst>
          </p:nvPr>
        </p:nvGraphicFramePr>
        <p:xfrm>
          <a:off x="5364856" y="2823357"/>
          <a:ext cx="3199998" cy="3226020"/>
        </p:xfrm>
        <a:graphic>
          <a:graphicData uri="http://schemas.openxmlformats.org/drawingml/2006/table">
            <a:tbl>
              <a:tblPr firstRow="1" bandRow="1">
                <a:tableStyleId>{D7AC3CCA-C797-4891-BE02-D94E43425B78}</a:tableStyleId>
              </a:tblPr>
              <a:tblGrid>
                <a:gridCol w="2552473">
                  <a:extLst>
                    <a:ext uri="{9D8B030D-6E8A-4147-A177-3AD203B41FA5}">
                      <a16:colId xmlns:a16="http://schemas.microsoft.com/office/drawing/2014/main" val="20000"/>
                    </a:ext>
                  </a:extLst>
                </a:gridCol>
                <a:gridCol w="647525">
                  <a:extLst>
                    <a:ext uri="{9D8B030D-6E8A-4147-A177-3AD203B41FA5}">
                      <a16:colId xmlns:a16="http://schemas.microsoft.com/office/drawing/2014/main" val="20001"/>
                    </a:ext>
                  </a:extLst>
                </a:gridCol>
              </a:tblGrid>
              <a:tr h="322602">
                <a:tc>
                  <a:txBody>
                    <a:bodyPr/>
                    <a:lstStyle/>
                    <a:p>
                      <a:r>
                        <a:rPr lang="en-US" sz="1400" b="0" dirty="0">
                          <a:solidFill>
                            <a:srgbClr val="333333"/>
                          </a:solidFill>
                          <a:latin typeface="+mj-lt"/>
                          <a:cs typeface="Calibri"/>
                        </a:rPr>
                        <a:t>Performance Rate 1-10 </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r>
                        <a:rPr lang="en-US" sz="1400" b="0" dirty="0">
                          <a:solidFill>
                            <a:srgbClr val="333333"/>
                          </a:solidFill>
                          <a:latin typeface="+mj-lt"/>
                          <a:cs typeface="Calibri"/>
                        </a:rPr>
                        <a:t>1%</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0"/>
                  </a:ext>
                </a:extLst>
              </a:tr>
              <a:tr h="322602">
                <a:tc>
                  <a:txBody>
                    <a:bodyPr/>
                    <a:lstStyle/>
                    <a:p>
                      <a:r>
                        <a:rPr lang="en-US" sz="1400" dirty="0">
                          <a:solidFill>
                            <a:srgbClr val="333333"/>
                          </a:solidFill>
                          <a:latin typeface="+mj-lt"/>
                          <a:cs typeface="Calibri"/>
                        </a:rPr>
                        <a:t>Performance Rate 11-20 </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r>
                        <a:rPr lang="en-US" sz="1400" dirty="0">
                          <a:solidFill>
                            <a:srgbClr val="333333"/>
                          </a:solidFill>
                          <a:latin typeface="+mj-lt"/>
                          <a:cs typeface="Calibri"/>
                        </a:rPr>
                        <a:t>2%</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1"/>
                  </a:ext>
                </a:extLst>
              </a:tr>
              <a:tr h="322602">
                <a:tc>
                  <a:txBody>
                    <a:bodyPr/>
                    <a:lstStyle/>
                    <a:p>
                      <a:r>
                        <a:rPr lang="en-US" sz="1400" dirty="0">
                          <a:solidFill>
                            <a:srgbClr val="333333"/>
                          </a:solidFill>
                          <a:latin typeface="+mj-lt"/>
                          <a:cs typeface="Calibri"/>
                        </a:rPr>
                        <a:t>Performance Rate 21-30 </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r>
                        <a:rPr lang="en-US" sz="1400" dirty="0">
                          <a:solidFill>
                            <a:srgbClr val="333333"/>
                          </a:solidFill>
                          <a:latin typeface="+mj-lt"/>
                          <a:cs typeface="Calibri"/>
                        </a:rPr>
                        <a:t>3%</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2"/>
                  </a:ext>
                </a:extLst>
              </a:tr>
              <a:tr h="322602">
                <a:tc>
                  <a:txBody>
                    <a:bodyPr/>
                    <a:lstStyle/>
                    <a:p>
                      <a:r>
                        <a:rPr lang="en-US" sz="1400" dirty="0">
                          <a:solidFill>
                            <a:srgbClr val="333333"/>
                          </a:solidFill>
                          <a:latin typeface="+mj-lt"/>
                          <a:cs typeface="Calibri"/>
                        </a:rPr>
                        <a:t>Performance Rate 31-40 </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r>
                        <a:rPr lang="en-US" sz="1400" dirty="0">
                          <a:solidFill>
                            <a:srgbClr val="333333"/>
                          </a:solidFill>
                          <a:latin typeface="+mj-lt"/>
                          <a:cs typeface="Calibri"/>
                        </a:rPr>
                        <a:t>4%</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3"/>
                  </a:ext>
                </a:extLst>
              </a:tr>
              <a:tr h="322602">
                <a:tc>
                  <a:txBody>
                    <a:bodyPr/>
                    <a:lstStyle/>
                    <a:p>
                      <a:r>
                        <a:rPr lang="en-US" sz="1400" dirty="0">
                          <a:solidFill>
                            <a:srgbClr val="333333"/>
                          </a:solidFill>
                          <a:latin typeface="+mj-lt"/>
                          <a:cs typeface="Calibri"/>
                        </a:rPr>
                        <a:t>Performance Rate 41-50 </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r>
                        <a:rPr lang="en-US" sz="1400" dirty="0">
                          <a:solidFill>
                            <a:srgbClr val="333333"/>
                          </a:solidFill>
                          <a:latin typeface="+mj-lt"/>
                          <a:cs typeface="Calibri"/>
                        </a:rPr>
                        <a:t>5%</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4"/>
                  </a:ext>
                </a:extLst>
              </a:tr>
              <a:tr h="322602">
                <a:tc>
                  <a:txBody>
                    <a:bodyPr/>
                    <a:lstStyle/>
                    <a:p>
                      <a:r>
                        <a:rPr lang="en-US" sz="1400" dirty="0">
                          <a:solidFill>
                            <a:srgbClr val="333333"/>
                          </a:solidFill>
                          <a:latin typeface="+mj-lt"/>
                          <a:cs typeface="Calibri"/>
                        </a:rPr>
                        <a:t>Performance Rate 51-60 </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r>
                        <a:rPr lang="en-US" sz="1400" dirty="0">
                          <a:solidFill>
                            <a:srgbClr val="333333"/>
                          </a:solidFill>
                          <a:latin typeface="+mj-lt"/>
                          <a:cs typeface="Calibri"/>
                        </a:rPr>
                        <a:t>6%</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5"/>
                  </a:ext>
                </a:extLst>
              </a:tr>
              <a:tr h="322602">
                <a:tc>
                  <a:txBody>
                    <a:bodyPr/>
                    <a:lstStyle/>
                    <a:p>
                      <a:r>
                        <a:rPr lang="en-US" sz="1400" dirty="0">
                          <a:solidFill>
                            <a:srgbClr val="333333"/>
                          </a:solidFill>
                          <a:latin typeface="+mj-lt"/>
                          <a:cs typeface="Calibri"/>
                        </a:rPr>
                        <a:t>Performance Rate 61-70 </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r>
                        <a:rPr lang="en-US" sz="1400" dirty="0">
                          <a:solidFill>
                            <a:srgbClr val="333333"/>
                          </a:solidFill>
                          <a:latin typeface="+mj-lt"/>
                          <a:cs typeface="Calibri"/>
                        </a:rPr>
                        <a:t>7%</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6"/>
                  </a:ext>
                </a:extLst>
              </a:tr>
              <a:tr h="322602">
                <a:tc>
                  <a:txBody>
                    <a:bodyPr/>
                    <a:lstStyle/>
                    <a:p>
                      <a:r>
                        <a:rPr lang="en-US" sz="1400" dirty="0">
                          <a:solidFill>
                            <a:srgbClr val="333333"/>
                          </a:solidFill>
                          <a:latin typeface="+mj-lt"/>
                          <a:cs typeface="Calibri"/>
                        </a:rPr>
                        <a:t>Performance Rate 71-80 </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r>
                        <a:rPr lang="en-US" sz="1400" dirty="0">
                          <a:solidFill>
                            <a:srgbClr val="333333"/>
                          </a:solidFill>
                          <a:latin typeface="+mj-lt"/>
                          <a:cs typeface="Calibri"/>
                        </a:rPr>
                        <a:t>8%</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7"/>
                  </a:ext>
                </a:extLst>
              </a:tr>
              <a:tr h="322602">
                <a:tc>
                  <a:txBody>
                    <a:bodyPr/>
                    <a:lstStyle/>
                    <a:p>
                      <a:r>
                        <a:rPr lang="en-US" sz="1400" dirty="0">
                          <a:solidFill>
                            <a:srgbClr val="333333"/>
                          </a:solidFill>
                          <a:latin typeface="+mj-lt"/>
                          <a:cs typeface="Calibri"/>
                        </a:rPr>
                        <a:t>Performance Rate 81-90 </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r>
                        <a:rPr lang="en-US" sz="1400" dirty="0">
                          <a:solidFill>
                            <a:srgbClr val="333333"/>
                          </a:solidFill>
                          <a:latin typeface="+mj-lt"/>
                          <a:cs typeface="Calibri"/>
                        </a:rPr>
                        <a:t>9%</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8"/>
                  </a:ext>
                </a:extLst>
              </a:tr>
              <a:tr h="322602">
                <a:tc>
                  <a:txBody>
                    <a:bodyPr/>
                    <a:lstStyle/>
                    <a:p>
                      <a:r>
                        <a:rPr lang="en-US" sz="1400" dirty="0">
                          <a:solidFill>
                            <a:srgbClr val="333333"/>
                          </a:solidFill>
                          <a:latin typeface="+mj-lt"/>
                          <a:cs typeface="Calibri"/>
                        </a:rPr>
                        <a:t>Performance Rate 91-100 </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tc>
                  <a:txBody>
                    <a:bodyPr/>
                    <a:lstStyle/>
                    <a:p>
                      <a:r>
                        <a:rPr lang="en-US" sz="1400" dirty="0">
                          <a:solidFill>
                            <a:srgbClr val="333333"/>
                          </a:solidFill>
                          <a:latin typeface="+mj-lt"/>
                          <a:cs typeface="Calibri"/>
                        </a:rPr>
                        <a:t>10%</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DE9F4"/>
                    </a:solidFill>
                  </a:tcPr>
                </a:tc>
                <a:extLst>
                  <a:ext uri="{0D108BD9-81ED-4DB2-BD59-A6C34878D82A}">
                    <a16:rowId xmlns:a16="http://schemas.microsoft.com/office/drawing/2014/main" val="10009"/>
                  </a:ext>
                </a:extLst>
              </a:tr>
            </a:tbl>
          </a:graphicData>
        </a:graphic>
      </p:graphicFrame>
      <p:sp>
        <p:nvSpPr>
          <p:cNvPr id="12" name="Rounded Rectangle 11" descr="outline of rounded rectangle" title="outline of rounded rectangle"/>
          <p:cNvSpPr/>
          <p:nvPr/>
        </p:nvSpPr>
        <p:spPr>
          <a:xfrm>
            <a:off x="2398683" y="2916464"/>
            <a:ext cx="2132163" cy="1034874"/>
          </a:xfrm>
          <a:prstGeom prst="roundRect">
            <a:avLst/>
          </a:prstGeom>
          <a:solidFill>
            <a:srgbClr val="FFFFFF"/>
          </a:solidFill>
          <a:ln>
            <a:solidFill>
              <a:srgbClr val="02BFE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p:cNvSpPr txBox="1"/>
          <p:nvPr/>
        </p:nvSpPr>
        <p:spPr>
          <a:xfrm>
            <a:off x="2477069" y="2900784"/>
            <a:ext cx="1975387" cy="830997"/>
          </a:xfrm>
          <a:prstGeom prst="rect">
            <a:avLst/>
          </a:prstGeom>
          <a:noFill/>
        </p:spPr>
        <p:txBody>
          <a:bodyPr wrap="square" rtlCol="0">
            <a:spAutoFit/>
          </a:bodyPr>
          <a:lstStyle/>
          <a:p>
            <a:r>
              <a:rPr lang="en-US" sz="4800" dirty="0">
                <a:solidFill>
                  <a:srgbClr val="15A6D0"/>
                </a:solidFill>
                <a:latin typeface="Calibri"/>
                <a:cs typeface="Calibri"/>
              </a:rPr>
              <a:t>9</a:t>
            </a:r>
            <a:endParaRPr lang="en-US" dirty="0">
              <a:solidFill>
                <a:srgbClr val="15A6D0"/>
              </a:solidFill>
              <a:latin typeface="Calibri"/>
              <a:cs typeface="Calibri"/>
            </a:endParaRPr>
          </a:p>
        </p:txBody>
      </p:sp>
      <p:sp>
        <p:nvSpPr>
          <p:cNvPr id="13" name="TextBox 12"/>
          <p:cNvSpPr txBox="1"/>
          <p:nvPr/>
        </p:nvSpPr>
        <p:spPr>
          <a:xfrm>
            <a:off x="2916046" y="2979184"/>
            <a:ext cx="1646155" cy="923330"/>
          </a:xfrm>
          <a:prstGeom prst="rect">
            <a:avLst/>
          </a:prstGeom>
          <a:noFill/>
        </p:spPr>
        <p:txBody>
          <a:bodyPr wrap="square" rtlCol="0">
            <a:spAutoFit/>
          </a:bodyPr>
          <a:lstStyle/>
          <a:p>
            <a:r>
              <a:rPr lang="en-US" dirty="0">
                <a:latin typeface="Calibri Light"/>
                <a:cs typeface="Calibri Light"/>
              </a:rPr>
              <a:t>Advancing Care Information measures</a:t>
            </a:r>
          </a:p>
        </p:txBody>
      </p:sp>
      <p:sp>
        <p:nvSpPr>
          <p:cNvPr id="14" name="Rounded Rectangle 13" descr="outline of rounded rectangle" title="outline of rounded rectangle"/>
          <p:cNvSpPr/>
          <p:nvPr/>
        </p:nvSpPr>
        <p:spPr>
          <a:xfrm>
            <a:off x="2398683" y="4170856"/>
            <a:ext cx="2132163" cy="1630710"/>
          </a:xfrm>
          <a:prstGeom prst="roundRect">
            <a:avLst/>
          </a:prstGeom>
          <a:solidFill>
            <a:srgbClr val="FFFFFF"/>
          </a:solidFill>
          <a:ln>
            <a:solidFill>
              <a:srgbClr val="02BFE7"/>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extBox 14"/>
          <p:cNvSpPr txBox="1"/>
          <p:nvPr/>
        </p:nvSpPr>
        <p:spPr>
          <a:xfrm>
            <a:off x="2477069" y="4155176"/>
            <a:ext cx="1975387" cy="830997"/>
          </a:xfrm>
          <a:prstGeom prst="rect">
            <a:avLst/>
          </a:prstGeom>
          <a:noFill/>
        </p:spPr>
        <p:txBody>
          <a:bodyPr wrap="square" rtlCol="0">
            <a:spAutoFit/>
          </a:bodyPr>
          <a:lstStyle/>
          <a:p>
            <a:r>
              <a:rPr lang="en-US" sz="4800" dirty="0">
                <a:solidFill>
                  <a:srgbClr val="15A6D0"/>
                </a:solidFill>
                <a:latin typeface="Calibri"/>
                <a:cs typeface="Calibri"/>
              </a:rPr>
              <a:t>7</a:t>
            </a:r>
            <a:endParaRPr lang="en-US" dirty="0">
              <a:solidFill>
                <a:srgbClr val="15A6D0"/>
              </a:solidFill>
              <a:latin typeface="Calibri"/>
              <a:cs typeface="Calibri"/>
            </a:endParaRPr>
          </a:p>
        </p:txBody>
      </p:sp>
      <p:sp>
        <p:nvSpPr>
          <p:cNvPr id="16" name="TextBox 15"/>
          <p:cNvSpPr txBox="1"/>
          <p:nvPr/>
        </p:nvSpPr>
        <p:spPr>
          <a:xfrm>
            <a:off x="2916046" y="4233576"/>
            <a:ext cx="1646155" cy="1754327"/>
          </a:xfrm>
          <a:prstGeom prst="rect">
            <a:avLst/>
          </a:prstGeom>
          <a:noFill/>
        </p:spPr>
        <p:txBody>
          <a:bodyPr wrap="square" rtlCol="0">
            <a:spAutoFit/>
          </a:bodyPr>
          <a:lstStyle/>
          <a:p>
            <a:r>
              <a:rPr lang="en-US" dirty="0">
                <a:latin typeface="Calibri Light"/>
                <a:cs typeface="Calibri Light"/>
              </a:rPr>
              <a:t>2017 </a:t>
            </a:r>
            <a:br>
              <a:rPr lang="en-US" dirty="0">
                <a:latin typeface="Calibri Light"/>
                <a:cs typeface="Calibri Light"/>
              </a:rPr>
            </a:br>
            <a:r>
              <a:rPr lang="en-US" dirty="0">
                <a:latin typeface="Calibri Light"/>
                <a:cs typeface="Calibri Light"/>
              </a:rPr>
              <a:t>Advancing Care Information Transition Measures </a:t>
            </a:r>
          </a:p>
          <a:p>
            <a:pPr marL="346075" lvl="1"/>
            <a:endParaRPr lang="en-US" sz="1600" dirty="0">
              <a:latin typeface="Calibri Light"/>
              <a:cs typeface="Calibri Light"/>
            </a:endParaRPr>
          </a:p>
        </p:txBody>
      </p:sp>
    </p:spTree>
    <p:extLst>
      <p:ext uri="{BB962C8B-B14F-4D97-AF65-F5344CB8AC3E}">
        <p14:creationId xmlns:p14="http://schemas.microsoft.com/office/powerpoint/2010/main" val="23465004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934780" y="1625485"/>
            <a:ext cx="7274439" cy="2783229"/>
          </a:xfrm>
          <a:prstGeom prst="roundRect">
            <a:avLst>
              <a:gd name="adj" fmla="val 8400"/>
            </a:avLst>
          </a:prstGeom>
          <a:ln w="19050" cmpd="sng"/>
        </p:spPr>
        <p:style>
          <a:lnRef idx="2">
            <a:schemeClr val="accent3"/>
          </a:lnRef>
          <a:fillRef idx="1">
            <a:schemeClr val="lt1"/>
          </a:fillRef>
          <a:effectRef idx="0">
            <a:schemeClr val="accent3"/>
          </a:effectRef>
          <a:fontRef idx="minor">
            <a:schemeClr val="dk1"/>
          </a:fontRef>
        </p:style>
        <p:txBody>
          <a:bodyPr tIns="137160" rtlCol="0" anchor="t" anchorCtr="0"/>
          <a:lstStyle/>
          <a:p>
            <a:pPr marL="690563" lvl="1">
              <a:spcAft>
                <a:spcPts val="600"/>
              </a:spcAft>
              <a:buSzPct val="100000"/>
            </a:pPr>
            <a:r>
              <a:rPr lang="en-US" sz="2400" dirty="0">
                <a:latin typeface="Calibri Light"/>
                <a:cs typeface="Calibri Light"/>
              </a:rPr>
              <a:t>for reporting on one or more of the following Public Health and Clinical Data Registry Reporting measures:</a:t>
            </a:r>
          </a:p>
          <a:p>
            <a:pPr marL="909638" lvl="2" indent="-219075">
              <a:buFont typeface="Arial"/>
              <a:buChar char="•"/>
            </a:pPr>
            <a:r>
              <a:rPr lang="en-US" dirty="0">
                <a:latin typeface="Calibri Light"/>
                <a:cs typeface="Calibri Light"/>
              </a:rPr>
              <a:t>Syndromic Surveillance Reporting </a:t>
            </a:r>
          </a:p>
          <a:p>
            <a:pPr marL="909638" lvl="2" indent="-219075">
              <a:buFont typeface="Arial"/>
              <a:buChar char="•"/>
            </a:pPr>
            <a:r>
              <a:rPr lang="en-US" dirty="0">
                <a:latin typeface="Calibri Light"/>
                <a:cs typeface="Calibri Light"/>
              </a:rPr>
              <a:t>Specialized Registry Reporting (14)</a:t>
            </a:r>
          </a:p>
          <a:p>
            <a:pPr marL="909638" lvl="2" indent="-219075">
              <a:buFont typeface="Arial"/>
              <a:buChar char="•"/>
            </a:pPr>
            <a:r>
              <a:rPr lang="en-US" dirty="0">
                <a:latin typeface="Calibri Light"/>
                <a:cs typeface="Calibri Light"/>
              </a:rPr>
              <a:t>Electronic Case Reporting (15)</a:t>
            </a:r>
          </a:p>
          <a:p>
            <a:pPr marL="909638" lvl="2" indent="-219075">
              <a:buFont typeface="Arial"/>
              <a:buChar char="•"/>
            </a:pPr>
            <a:r>
              <a:rPr lang="en-US" dirty="0">
                <a:latin typeface="Calibri Light"/>
                <a:cs typeface="Calibri Light"/>
              </a:rPr>
              <a:t>Public Health Registry Reporting (15)</a:t>
            </a:r>
          </a:p>
          <a:p>
            <a:pPr marL="909638" lvl="2" indent="-219075">
              <a:buFont typeface="Arial"/>
              <a:buChar char="•"/>
            </a:pPr>
            <a:r>
              <a:rPr lang="en-US" dirty="0">
                <a:latin typeface="Calibri Light"/>
                <a:cs typeface="Calibri Light"/>
              </a:rPr>
              <a:t>Clinical Data Registry Reporting(15)</a:t>
            </a:r>
          </a:p>
          <a:p>
            <a:pPr marL="690563" lvl="1">
              <a:buSzPct val="100000"/>
            </a:pPr>
            <a:endParaRPr lang="en-US" sz="2000" dirty="0"/>
          </a:p>
        </p:txBody>
      </p:sp>
      <p:sp>
        <p:nvSpPr>
          <p:cNvPr id="2" name="Title 1"/>
          <p:cNvSpPr>
            <a:spLocks noGrp="1"/>
          </p:cNvSpPr>
          <p:nvPr>
            <p:ph type="title"/>
          </p:nvPr>
        </p:nvSpPr>
        <p:spPr/>
        <p:txBody>
          <a:bodyPr/>
          <a:lstStyle/>
          <a:p>
            <a:r>
              <a:rPr lang="en-US" dirty="0"/>
              <a:t>MIPS Scoring for Advancing Care Information</a:t>
            </a:r>
            <a:br>
              <a:rPr lang="en-US" dirty="0"/>
            </a:br>
            <a:r>
              <a:rPr lang="en-US" dirty="0"/>
              <a:t>(25% of Final Score): Bonus Score</a:t>
            </a:r>
          </a:p>
        </p:txBody>
      </p:sp>
      <p:sp>
        <p:nvSpPr>
          <p:cNvPr id="4" name="Slide Number Placeholder 3"/>
          <p:cNvSpPr>
            <a:spLocks noGrp="1"/>
          </p:cNvSpPr>
          <p:nvPr>
            <p:ph type="sldNum" sz="quarter" idx="12"/>
          </p:nvPr>
        </p:nvSpPr>
        <p:spPr/>
        <p:txBody>
          <a:bodyPr/>
          <a:lstStyle/>
          <a:p>
            <a:fld id="{7ED242ED-636D-4135-BC49-1FABD804422C}" type="slidenum">
              <a:rPr lang="en-US" smtClean="0"/>
              <a:t>37</a:t>
            </a:fld>
            <a:endParaRPr lang="en-US" dirty="0"/>
          </a:p>
        </p:txBody>
      </p:sp>
      <p:pic>
        <p:nvPicPr>
          <p:cNvPr id="5" name="Picture 4" title="graphic of cirlc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95463" y="556664"/>
            <a:ext cx="719937" cy="719937"/>
          </a:xfrm>
          <a:prstGeom prst="rect">
            <a:avLst/>
          </a:prstGeom>
        </p:spPr>
      </p:pic>
      <p:sp>
        <p:nvSpPr>
          <p:cNvPr id="9" name="10-Point Star 8" descr="5% bonus" title="graphic of star"/>
          <p:cNvSpPr/>
          <p:nvPr/>
        </p:nvSpPr>
        <p:spPr>
          <a:xfrm>
            <a:off x="403220" y="2049670"/>
            <a:ext cx="1086160" cy="1086160"/>
          </a:xfrm>
          <a:prstGeom prst="star10">
            <a:avLst>
              <a:gd name="adj" fmla="val 37431"/>
              <a:gd name="hf" fmla="val 105146"/>
            </a:avLst>
          </a:prstGeom>
          <a:solidFill>
            <a:schemeClr val="bg1"/>
          </a:solidFill>
          <a:ln w="12700" cmpd="sng">
            <a:solidFill>
              <a:srgbClr val="15A6D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extBox 9"/>
          <p:cNvSpPr txBox="1"/>
          <p:nvPr/>
        </p:nvSpPr>
        <p:spPr>
          <a:xfrm>
            <a:off x="493838" y="2188022"/>
            <a:ext cx="880116" cy="584776"/>
          </a:xfrm>
          <a:prstGeom prst="rect">
            <a:avLst/>
          </a:prstGeom>
          <a:noFill/>
        </p:spPr>
        <p:txBody>
          <a:bodyPr wrap="square" rtlCol="0">
            <a:spAutoFit/>
          </a:bodyPr>
          <a:lstStyle/>
          <a:p>
            <a:pPr algn="ctr"/>
            <a:r>
              <a:rPr lang="en-US" sz="3200" dirty="0">
                <a:solidFill>
                  <a:srgbClr val="15A6D0"/>
                </a:solidFill>
                <a:latin typeface="Calibri Light"/>
                <a:cs typeface="Calibri Light"/>
              </a:rPr>
              <a:t>5%</a:t>
            </a:r>
          </a:p>
        </p:txBody>
      </p:sp>
      <p:sp>
        <p:nvSpPr>
          <p:cNvPr id="8" name="TextBox 7"/>
          <p:cNvSpPr txBox="1"/>
          <p:nvPr/>
        </p:nvSpPr>
        <p:spPr>
          <a:xfrm>
            <a:off x="391944" y="2634225"/>
            <a:ext cx="1066079" cy="282238"/>
          </a:xfrm>
          <a:prstGeom prst="rect">
            <a:avLst/>
          </a:prstGeom>
          <a:noFill/>
        </p:spPr>
        <p:txBody>
          <a:bodyPr wrap="square" rtlCol="0">
            <a:spAutoFit/>
          </a:bodyPr>
          <a:lstStyle/>
          <a:p>
            <a:pPr algn="ctr"/>
            <a:r>
              <a:rPr lang="en-US" sz="1200" dirty="0"/>
              <a:t>BONUS</a:t>
            </a:r>
          </a:p>
        </p:txBody>
      </p:sp>
      <p:grpSp>
        <p:nvGrpSpPr>
          <p:cNvPr id="19" name="Group 18" descr="10%" title="graphic of star"/>
          <p:cNvGrpSpPr/>
          <p:nvPr/>
        </p:nvGrpSpPr>
        <p:grpSpPr>
          <a:xfrm>
            <a:off x="604252" y="4655139"/>
            <a:ext cx="7951179" cy="2319717"/>
            <a:chOff x="4530848" y="706505"/>
            <a:chExt cx="7951179" cy="2319717"/>
          </a:xfrm>
        </p:grpSpPr>
        <p:sp>
          <p:nvSpPr>
            <p:cNvPr id="14" name="Rounded Rectangle 13"/>
            <p:cNvSpPr/>
            <p:nvPr/>
          </p:nvSpPr>
          <p:spPr>
            <a:xfrm>
              <a:off x="5129201" y="706505"/>
              <a:ext cx="7352826" cy="1591276"/>
            </a:xfrm>
            <a:prstGeom prst="roundRect">
              <a:avLst>
                <a:gd name="adj" fmla="val 8400"/>
              </a:avLst>
            </a:prstGeom>
            <a:ln w="19050" cmpd="sng"/>
          </p:spPr>
          <p:style>
            <a:lnRef idx="2">
              <a:schemeClr val="accent3"/>
            </a:lnRef>
            <a:fillRef idx="1">
              <a:schemeClr val="lt1"/>
            </a:fillRef>
            <a:effectRef idx="0">
              <a:schemeClr val="accent3"/>
            </a:effectRef>
            <a:fontRef idx="minor">
              <a:schemeClr val="dk1"/>
            </a:fontRef>
          </p:style>
          <p:txBody>
            <a:bodyPr tIns="137160" rtlCol="0" anchor="ctr" anchorCtr="0"/>
            <a:lstStyle/>
            <a:p>
              <a:pPr marL="736600" lvl="2"/>
              <a:r>
                <a:rPr lang="en-US" sz="2400" dirty="0">
                  <a:latin typeface="Calibri Light"/>
                  <a:cs typeface="Calibri Light"/>
                </a:rPr>
                <a:t>for using </a:t>
              </a:r>
              <a:r>
                <a:rPr lang="en-US" sz="2400" b="1" dirty="0">
                  <a:latin typeface="Calibri Light"/>
                  <a:cs typeface="Calibri Light"/>
                </a:rPr>
                <a:t>CEHRT</a:t>
              </a:r>
              <a:r>
                <a:rPr lang="en-US" sz="2400" dirty="0">
                  <a:latin typeface="Calibri Light"/>
                  <a:cs typeface="Calibri Light"/>
                </a:rPr>
                <a:t> to report certain </a:t>
              </a:r>
              <a:br>
                <a:rPr lang="en-US" sz="2400" dirty="0">
                  <a:latin typeface="Calibri Light"/>
                  <a:cs typeface="Calibri Light"/>
                </a:rPr>
              </a:br>
              <a:r>
                <a:rPr lang="en-US" sz="2400" dirty="0">
                  <a:latin typeface="Calibri Light"/>
                  <a:cs typeface="Calibri Light"/>
                </a:rPr>
                <a:t>Improvement Activities</a:t>
              </a:r>
            </a:p>
          </p:txBody>
        </p:sp>
        <p:sp>
          <p:nvSpPr>
            <p:cNvPr id="15" name="10-Point Star 14"/>
            <p:cNvSpPr/>
            <p:nvPr/>
          </p:nvSpPr>
          <p:spPr>
            <a:xfrm>
              <a:off x="4554758" y="1142348"/>
              <a:ext cx="1086160" cy="1086160"/>
            </a:xfrm>
            <a:prstGeom prst="star10">
              <a:avLst>
                <a:gd name="adj" fmla="val 37431"/>
                <a:gd name="hf" fmla="val 105146"/>
              </a:avLst>
            </a:prstGeom>
            <a:solidFill>
              <a:schemeClr val="bg1"/>
            </a:solidFill>
            <a:ln w="12700" cmpd="sng">
              <a:solidFill>
                <a:srgbClr val="15A6D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extBox 15"/>
            <p:cNvSpPr txBox="1"/>
            <p:nvPr/>
          </p:nvSpPr>
          <p:spPr>
            <a:xfrm>
              <a:off x="4573956" y="1224488"/>
              <a:ext cx="979862" cy="769441"/>
            </a:xfrm>
            <a:prstGeom prst="rect">
              <a:avLst/>
            </a:prstGeom>
            <a:noFill/>
          </p:spPr>
          <p:txBody>
            <a:bodyPr wrap="square" rtlCol="0">
              <a:spAutoFit/>
            </a:bodyPr>
            <a:lstStyle/>
            <a:p>
              <a:pPr algn="ctr"/>
              <a:r>
                <a:rPr lang="en-US" sz="3200" dirty="0">
                  <a:solidFill>
                    <a:srgbClr val="15A6D0"/>
                  </a:solidFill>
                  <a:latin typeface="Calibri Light"/>
                  <a:cs typeface="Calibri Light"/>
                </a:rPr>
                <a:t>10%</a:t>
              </a:r>
            </a:p>
            <a:p>
              <a:pPr algn="ctr"/>
              <a:endParaRPr lang="en-US" sz="1200" dirty="0">
                <a:latin typeface="Calibri Light"/>
                <a:cs typeface="Calibri Light"/>
              </a:endParaRPr>
            </a:p>
          </p:txBody>
        </p:sp>
        <p:sp>
          <p:nvSpPr>
            <p:cNvPr id="17" name="TextBox 16"/>
            <p:cNvSpPr txBox="1"/>
            <p:nvPr/>
          </p:nvSpPr>
          <p:spPr>
            <a:xfrm rot="161629">
              <a:off x="4530848" y="2743984"/>
              <a:ext cx="1066079" cy="282238"/>
            </a:xfrm>
            <a:prstGeom prst="rect">
              <a:avLst/>
            </a:prstGeom>
            <a:noFill/>
          </p:spPr>
          <p:txBody>
            <a:bodyPr wrap="square" rtlCol="0">
              <a:spAutoFit/>
            </a:bodyPr>
            <a:lstStyle/>
            <a:p>
              <a:pPr algn="ctr"/>
              <a:endParaRPr lang="en-US" sz="1200" dirty="0"/>
            </a:p>
          </p:txBody>
        </p:sp>
      </p:grpSp>
      <p:sp>
        <p:nvSpPr>
          <p:cNvPr id="18" name="TextBox 17"/>
          <p:cNvSpPr txBox="1"/>
          <p:nvPr/>
        </p:nvSpPr>
        <p:spPr>
          <a:xfrm>
            <a:off x="610296" y="5574174"/>
            <a:ext cx="1066079" cy="282238"/>
          </a:xfrm>
          <a:prstGeom prst="rect">
            <a:avLst/>
          </a:prstGeom>
          <a:noFill/>
        </p:spPr>
        <p:txBody>
          <a:bodyPr wrap="square" rtlCol="0">
            <a:spAutoFit/>
          </a:bodyPr>
          <a:lstStyle/>
          <a:p>
            <a:pPr algn="ctr"/>
            <a:r>
              <a:rPr lang="en-US" sz="1200" dirty="0"/>
              <a:t>BONUS</a:t>
            </a:r>
          </a:p>
        </p:txBody>
      </p:sp>
    </p:spTree>
    <p:extLst>
      <p:ext uri="{BB962C8B-B14F-4D97-AF65-F5344CB8AC3E}">
        <p14:creationId xmlns:p14="http://schemas.microsoft.com/office/powerpoint/2010/main" val="30491240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2035" y="5346848"/>
            <a:ext cx="8007972" cy="595837"/>
          </a:xfrm>
          <a:prstGeom prst="rect">
            <a:avLst/>
          </a:prstGeom>
          <a:solidFill>
            <a:srgbClr val="16B2DF"/>
          </a:solidFill>
          <a:ln>
            <a:noFill/>
          </a:ln>
        </p:spPr>
        <p:style>
          <a:lnRef idx="2">
            <a:schemeClr val="accent1">
              <a:shade val="50000"/>
            </a:schemeClr>
          </a:lnRef>
          <a:fillRef idx="1">
            <a:schemeClr val="accent1"/>
          </a:fillRef>
          <a:effectRef idx="0">
            <a:schemeClr val="accent1"/>
          </a:effectRef>
          <a:fontRef idx="minor">
            <a:schemeClr val="lt1"/>
          </a:fontRef>
        </p:style>
        <p:txBody>
          <a:bodyPr lIns="205740" tIns="205740" rIns="205740" bIns="205740" rtlCol="0" anchor="ctr"/>
          <a:lstStyle/>
          <a:p>
            <a:pPr algn="ctr"/>
            <a:r>
              <a:rPr lang="en-US" sz="1350" b="1" dirty="0">
                <a:solidFill>
                  <a:srgbClr val="FFFFFF"/>
                </a:solidFill>
                <a:latin typeface="Cambria"/>
                <a:ea typeface="Segoe UI" panose="020B0502040204020203" pitchFamily="34" charset="0"/>
                <a:cs typeface="Cambria"/>
              </a:rPr>
              <a:t>The overall Advancing Care Information score would be made up of a base score, a performance score, and a bonus score for a maximum score of 100 percentage points</a:t>
            </a:r>
          </a:p>
        </p:txBody>
      </p:sp>
      <p:sp>
        <p:nvSpPr>
          <p:cNvPr id="5" name="Title 1"/>
          <p:cNvSpPr txBox="1">
            <a:spLocks noGrp="1"/>
          </p:cNvSpPr>
          <p:nvPr>
            <p:ph type="title"/>
          </p:nvPr>
        </p:nvSpPr>
        <p:spPr>
          <a:prstGeom prst="rect">
            <a:avLst/>
          </a:prstGeom>
          <a:noFill/>
          <a:effectLst/>
        </p:spPr>
        <p:txBody>
          <a:bodyPr vert="horz" lIns="68580" tIns="34290" rIns="68580" bIns="3429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dirty="0">
                <a:solidFill>
                  <a:srgbClr val="003366"/>
                </a:solidFill>
                <a:latin typeface="Cambria" charset="0"/>
              </a:rPr>
              <a:t>MIPS Performance Category: Advancing Care Information</a:t>
            </a:r>
            <a:endParaRPr lang="en-US" sz="1875" dirty="0">
              <a:solidFill>
                <a:schemeClr val="tx2">
                  <a:lumMod val="75000"/>
                </a:schemeClr>
              </a:solidFill>
              <a:latin typeface="Aharoni" panose="02010803020104030203" pitchFamily="2" charset="-79"/>
              <a:ea typeface="Segoe UI" panose="020B0502040204020203" pitchFamily="34" charset="0"/>
              <a:cs typeface="Aharoni" panose="02010803020104030203" pitchFamily="2" charset="-79"/>
            </a:endParaRPr>
          </a:p>
        </p:txBody>
      </p:sp>
      <p:sp>
        <p:nvSpPr>
          <p:cNvPr id="3" name="Rectangle 2"/>
          <p:cNvSpPr/>
          <p:nvPr/>
        </p:nvSpPr>
        <p:spPr>
          <a:xfrm>
            <a:off x="625857" y="1802457"/>
            <a:ext cx="1898248" cy="420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600" b="1" dirty="0">
                <a:solidFill>
                  <a:schemeClr val="accent1">
                    <a:lumMod val="50000"/>
                  </a:schemeClr>
                </a:solidFill>
                <a:latin typeface="Cambria" panose="02040503050406030204" pitchFamily="18" charset="0"/>
              </a:rPr>
              <a:t>BASE</a:t>
            </a:r>
          </a:p>
          <a:p>
            <a:pPr algn="ctr"/>
            <a:r>
              <a:rPr lang="en-US" sz="1600" b="1" dirty="0">
                <a:solidFill>
                  <a:schemeClr val="accent1">
                    <a:lumMod val="50000"/>
                  </a:schemeClr>
                </a:solidFill>
                <a:latin typeface="Cambria" panose="02040503050406030204" pitchFamily="18" charset="0"/>
              </a:rPr>
              <a:t>SCORE</a:t>
            </a:r>
          </a:p>
        </p:txBody>
      </p:sp>
      <p:sp>
        <p:nvSpPr>
          <p:cNvPr id="7" name="Rectangle 6"/>
          <p:cNvSpPr/>
          <p:nvPr/>
        </p:nvSpPr>
        <p:spPr>
          <a:xfrm>
            <a:off x="2633848" y="1880241"/>
            <a:ext cx="1787254" cy="420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600" b="1" dirty="0">
                <a:solidFill>
                  <a:schemeClr val="accent1">
                    <a:lumMod val="50000"/>
                  </a:schemeClr>
                </a:solidFill>
                <a:latin typeface="Cambria" panose="02040503050406030204" pitchFamily="18" charset="0"/>
              </a:rPr>
              <a:t>PERFORMANCE</a:t>
            </a:r>
          </a:p>
          <a:p>
            <a:pPr algn="ctr"/>
            <a:r>
              <a:rPr lang="en-US" sz="1600" b="1" dirty="0">
                <a:solidFill>
                  <a:schemeClr val="accent1">
                    <a:lumMod val="50000"/>
                  </a:schemeClr>
                </a:solidFill>
                <a:latin typeface="Cambria" panose="02040503050406030204" pitchFamily="18" charset="0"/>
              </a:rPr>
              <a:t>SCORE</a:t>
            </a:r>
          </a:p>
          <a:p>
            <a:pPr algn="ctr"/>
            <a:endParaRPr lang="en-US" sz="1200" b="1" dirty="0">
              <a:solidFill>
                <a:schemeClr val="accent1">
                  <a:lumMod val="50000"/>
                </a:schemeClr>
              </a:solidFill>
            </a:endParaRPr>
          </a:p>
        </p:txBody>
      </p:sp>
      <p:sp>
        <p:nvSpPr>
          <p:cNvPr id="8" name="Rectangle 7"/>
          <p:cNvSpPr/>
          <p:nvPr/>
        </p:nvSpPr>
        <p:spPr>
          <a:xfrm>
            <a:off x="4499491" y="1781036"/>
            <a:ext cx="1771576" cy="420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1600" b="1" dirty="0">
                <a:solidFill>
                  <a:schemeClr val="accent1">
                    <a:lumMod val="50000"/>
                  </a:schemeClr>
                </a:solidFill>
                <a:latin typeface="Cambria" panose="02040503050406030204" pitchFamily="18" charset="0"/>
              </a:rPr>
              <a:t>BONUS</a:t>
            </a:r>
          </a:p>
          <a:p>
            <a:pPr algn="ctr"/>
            <a:r>
              <a:rPr lang="en-US" sz="1600" b="1" dirty="0">
                <a:solidFill>
                  <a:schemeClr val="accent1">
                    <a:lumMod val="50000"/>
                  </a:schemeClr>
                </a:solidFill>
                <a:latin typeface="Cambria" panose="02040503050406030204" pitchFamily="18" charset="0"/>
              </a:rPr>
              <a:t>SCORE</a:t>
            </a:r>
          </a:p>
        </p:txBody>
      </p:sp>
      <p:sp>
        <p:nvSpPr>
          <p:cNvPr id="9" name="Rectangle 8"/>
          <p:cNvSpPr/>
          <p:nvPr/>
        </p:nvSpPr>
        <p:spPr>
          <a:xfrm>
            <a:off x="6427843" y="1778881"/>
            <a:ext cx="2132163" cy="42013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b="1" dirty="0">
                <a:solidFill>
                  <a:schemeClr val="accent1">
                    <a:lumMod val="50000"/>
                  </a:schemeClr>
                </a:solidFill>
                <a:latin typeface="Cambria" panose="02040503050406030204" pitchFamily="18" charset="0"/>
              </a:rPr>
              <a:t>FINAL</a:t>
            </a:r>
          </a:p>
          <a:p>
            <a:pPr algn="ctr"/>
            <a:r>
              <a:rPr lang="en-US" b="1" dirty="0">
                <a:solidFill>
                  <a:schemeClr val="accent1">
                    <a:lumMod val="50000"/>
                  </a:schemeClr>
                </a:solidFill>
                <a:latin typeface="Cambria" panose="02040503050406030204" pitchFamily="18" charset="0"/>
              </a:rPr>
              <a:t>SCORE</a:t>
            </a:r>
          </a:p>
        </p:txBody>
      </p:sp>
      <p:sp>
        <p:nvSpPr>
          <p:cNvPr id="21" name="Rectangle 20"/>
          <p:cNvSpPr/>
          <p:nvPr/>
        </p:nvSpPr>
        <p:spPr>
          <a:xfrm>
            <a:off x="6443798" y="2304947"/>
            <a:ext cx="2116209" cy="2900782"/>
          </a:xfrm>
          <a:prstGeom prst="rect">
            <a:avLst/>
          </a:prstGeom>
          <a:solidFill>
            <a:srgbClr val="16B2D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34290" numCol="1" spcCol="0" rtlCol="0" fromWordArt="0" anchor="t" anchorCtr="0" forceAA="0" compatLnSpc="1">
            <a:prstTxWarp prst="textNoShape">
              <a:avLst/>
            </a:prstTxWarp>
            <a:noAutofit/>
          </a:bodyPr>
          <a:lstStyle/>
          <a:p>
            <a:pPr algn="ctr"/>
            <a:r>
              <a:rPr lang="en-US" sz="1600" dirty="0">
                <a:solidFill>
                  <a:schemeClr val="accent1">
                    <a:lumMod val="50000"/>
                  </a:schemeClr>
                </a:solidFill>
                <a:latin typeface="+mj-lt"/>
                <a:cs typeface="Calibri"/>
              </a:rPr>
              <a:t>Earn 100 or more percent and receive </a:t>
            </a:r>
          </a:p>
          <a:p>
            <a:pPr algn="ctr"/>
            <a:r>
              <a:rPr lang="en-US" sz="2400" b="1" dirty="0">
                <a:solidFill>
                  <a:srgbClr val="FFFFFF"/>
                </a:solidFill>
                <a:latin typeface="+mj-lt"/>
                <a:cs typeface="Calibri"/>
              </a:rPr>
              <a:t>FULL 25 points</a:t>
            </a:r>
          </a:p>
          <a:p>
            <a:pPr algn="ctr"/>
            <a:r>
              <a:rPr lang="en-US" sz="1600" dirty="0">
                <a:solidFill>
                  <a:schemeClr val="accent1">
                    <a:lumMod val="50000"/>
                  </a:schemeClr>
                </a:solidFill>
                <a:latin typeface="+mj-lt"/>
                <a:cs typeface="Calibri"/>
              </a:rPr>
              <a:t>of the total </a:t>
            </a:r>
            <a:r>
              <a:rPr lang="en-US" sz="1600" b="1" dirty="0">
                <a:solidFill>
                  <a:schemeClr val="accent1">
                    <a:lumMod val="50000"/>
                  </a:schemeClr>
                </a:solidFill>
                <a:latin typeface="+mj-lt"/>
                <a:cs typeface="Calibri"/>
              </a:rPr>
              <a:t>Advancing Care Information </a:t>
            </a:r>
            <a:r>
              <a:rPr lang="en-US" sz="1600" dirty="0">
                <a:solidFill>
                  <a:schemeClr val="accent1">
                    <a:lumMod val="50000"/>
                  </a:schemeClr>
                </a:solidFill>
                <a:latin typeface="+mj-lt"/>
                <a:cs typeface="Calibri"/>
              </a:rPr>
              <a:t>Performance Category Final Score</a:t>
            </a:r>
          </a:p>
        </p:txBody>
      </p:sp>
      <p:sp>
        <p:nvSpPr>
          <p:cNvPr id="23" name="Rectangle 22"/>
          <p:cNvSpPr/>
          <p:nvPr/>
        </p:nvSpPr>
        <p:spPr>
          <a:xfrm>
            <a:off x="4024307" y="1756064"/>
            <a:ext cx="874952" cy="646331"/>
          </a:xfrm>
          <a:prstGeom prst="rect">
            <a:avLst/>
          </a:prstGeom>
        </p:spPr>
        <p:txBody>
          <a:bodyPr wrap="square">
            <a:spAutoFit/>
          </a:bodyPr>
          <a:lstStyle/>
          <a:p>
            <a:pPr algn="ctr"/>
            <a:r>
              <a:rPr lang="en-US" sz="3600" b="1" dirty="0">
                <a:solidFill>
                  <a:schemeClr val="bg1">
                    <a:lumMod val="50000"/>
                  </a:schemeClr>
                </a:solidFill>
              </a:rPr>
              <a:t>+</a:t>
            </a:r>
          </a:p>
        </p:txBody>
      </p:sp>
      <p:sp>
        <p:nvSpPr>
          <p:cNvPr id="24" name="Rectangle 23"/>
          <p:cNvSpPr/>
          <p:nvPr/>
        </p:nvSpPr>
        <p:spPr>
          <a:xfrm>
            <a:off x="2138133" y="1755355"/>
            <a:ext cx="874952" cy="646331"/>
          </a:xfrm>
          <a:prstGeom prst="rect">
            <a:avLst/>
          </a:prstGeom>
        </p:spPr>
        <p:txBody>
          <a:bodyPr wrap="square">
            <a:spAutoFit/>
          </a:bodyPr>
          <a:lstStyle/>
          <a:p>
            <a:pPr algn="ctr"/>
            <a:r>
              <a:rPr lang="en-US" sz="3600" b="1" dirty="0">
                <a:solidFill>
                  <a:schemeClr val="bg1">
                    <a:lumMod val="50000"/>
                  </a:schemeClr>
                </a:solidFill>
              </a:rPr>
              <a:t>+</a:t>
            </a:r>
          </a:p>
        </p:txBody>
      </p:sp>
      <p:sp>
        <p:nvSpPr>
          <p:cNvPr id="25" name="Rectangle 24"/>
          <p:cNvSpPr/>
          <p:nvPr/>
        </p:nvSpPr>
        <p:spPr>
          <a:xfrm>
            <a:off x="5615646" y="1722305"/>
            <a:ext cx="874952" cy="646331"/>
          </a:xfrm>
          <a:prstGeom prst="rect">
            <a:avLst/>
          </a:prstGeom>
        </p:spPr>
        <p:txBody>
          <a:bodyPr wrap="square">
            <a:spAutoFit/>
          </a:bodyPr>
          <a:lstStyle/>
          <a:p>
            <a:pPr algn="ctr"/>
            <a:r>
              <a:rPr lang="en-US" sz="3600" b="1" dirty="0">
                <a:solidFill>
                  <a:schemeClr val="bg1">
                    <a:lumMod val="50000"/>
                  </a:schemeClr>
                </a:solidFill>
              </a:rPr>
              <a:t>=</a:t>
            </a:r>
          </a:p>
        </p:txBody>
      </p:sp>
      <p:sp>
        <p:nvSpPr>
          <p:cNvPr id="15" name="Rectangle 6"/>
          <p:cNvSpPr/>
          <p:nvPr/>
        </p:nvSpPr>
        <p:spPr>
          <a:xfrm>
            <a:off x="554168" y="2332339"/>
            <a:ext cx="1973524" cy="2864213"/>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45720" numCol="1" spcCol="0" rtlCol="0" fromWordArt="0" anchor="t" anchorCtr="0" forceAA="0" compatLnSpc="1">
            <a:prstTxWarp prst="textNoShape">
              <a:avLst/>
            </a:prstTxWarp>
            <a:noAutofit/>
          </a:bodyPr>
          <a:lstStyle/>
          <a:p>
            <a:pPr algn="ctr"/>
            <a:r>
              <a:rPr lang="en-US" sz="1600" dirty="0">
                <a:solidFill>
                  <a:schemeClr val="accent1">
                    <a:lumMod val="50000"/>
                  </a:schemeClr>
                </a:solidFill>
                <a:latin typeface="Calibri Light"/>
                <a:cs typeface="Calibri Light"/>
              </a:rPr>
              <a:t>Account for</a:t>
            </a:r>
          </a:p>
          <a:p>
            <a:pPr algn="ctr"/>
            <a:endParaRPr lang="en-US" sz="1600" dirty="0">
              <a:solidFill>
                <a:schemeClr val="accent1">
                  <a:lumMod val="50000"/>
                </a:schemeClr>
              </a:solidFill>
              <a:latin typeface="Calibri Light"/>
              <a:cs typeface="Calibri Light"/>
            </a:endParaRPr>
          </a:p>
          <a:p>
            <a:pPr algn="ctr"/>
            <a:endParaRPr lang="en-US" sz="1600" dirty="0">
              <a:solidFill>
                <a:schemeClr val="accent1">
                  <a:lumMod val="50000"/>
                </a:schemeClr>
              </a:solidFill>
              <a:latin typeface="Calibri Light"/>
              <a:cs typeface="Calibri Light"/>
            </a:endParaRPr>
          </a:p>
          <a:p>
            <a:pPr algn="ctr"/>
            <a:endParaRPr lang="en-US" sz="1600" dirty="0">
              <a:solidFill>
                <a:schemeClr val="accent1">
                  <a:lumMod val="50000"/>
                </a:schemeClr>
              </a:solidFill>
              <a:latin typeface="Calibri Light"/>
              <a:cs typeface="Calibri Light"/>
            </a:endParaRPr>
          </a:p>
          <a:p>
            <a:pPr algn="ctr"/>
            <a:endParaRPr lang="en-US" sz="1600" dirty="0">
              <a:solidFill>
                <a:schemeClr val="accent1">
                  <a:lumMod val="50000"/>
                </a:schemeClr>
              </a:solidFill>
              <a:latin typeface="Calibri Light"/>
              <a:cs typeface="Calibri Light"/>
            </a:endParaRPr>
          </a:p>
          <a:p>
            <a:pPr algn="ctr"/>
            <a:br>
              <a:rPr lang="en-US" sz="1600" dirty="0">
                <a:solidFill>
                  <a:schemeClr val="accent1">
                    <a:lumMod val="50000"/>
                  </a:schemeClr>
                </a:solidFill>
                <a:latin typeface="Calibri Light"/>
                <a:cs typeface="Calibri Light"/>
              </a:rPr>
            </a:br>
            <a:r>
              <a:rPr lang="en-US" sz="1600" dirty="0">
                <a:solidFill>
                  <a:schemeClr val="accent1">
                    <a:lumMod val="50000"/>
                  </a:schemeClr>
                </a:solidFill>
                <a:latin typeface="Calibri Light"/>
                <a:cs typeface="Calibri Light"/>
              </a:rPr>
              <a:t>of the </a:t>
            </a:r>
            <a:r>
              <a:rPr lang="en-US" sz="1600" dirty="0">
                <a:solidFill>
                  <a:schemeClr val="accent1">
                    <a:lumMod val="50000"/>
                  </a:schemeClr>
                </a:solidFill>
                <a:latin typeface="Calibri"/>
                <a:cs typeface="Calibri"/>
              </a:rPr>
              <a:t>total</a:t>
            </a:r>
            <a:r>
              <a:rPr lang="en-US" sz="1600" b="1" dirty="0">
                <a:solidFill>
                  <a:schemeClr val="accent1">
                    <a:lumMod val="50000"/>
                  </a:schemeClr>
                </a:solidFill>
                <a:latin typeface="Calibri"/>
                <a:cs typeface="Calibri"/>
              </a:rPr>
              <a:t> Advancing Care Information Performance </a:t>
            </a:r>
            <a:r>
              <a:rPr lang="en-US" sz="1600" dirty="0">
                <a:solidFill>
                  <a:schemeClr val="accent1">
                    <a:lumMod val="50000"/>
                  </a:schemeClr>
                </a:solidFill>
                <a:latin typeface="Calibri Light"/>
                <a:cs typeface="Calibri Light"/>
              </a:rPr>
              <a:t>Category Score</a:t>
            </a:r>
          </a:p>
        </p:txBody>
      </p:sp>
      <p:pic>
        <p:nvPicPr>
          <p:cNvPr id="16" name="Picture 15" descr="50%" title="graphic of circl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2486" y="2669000"/>
            <a:ext cx="1194816" cy="1194816"/>
          </a:xfrm>
          <a:prstGeom prst="rect">
            <a:avLst/>
          </a:prstGeom>
        </p:spPr>
      </p:pic>
      <p:sp>
        <p:nvSpPr>
          <p:cNvPr id="17" name="Rectangle 6"/>
          <p:cNvSpPr/>
          <p:nvPr/>
        </p:nvSpPr>
        <p:spPr>
          <a:xfrm>
            <a:off x="2639298" y="2332339"/>
            <a:ext cx="1781804" cy="2864213"/>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45720" numCol="1" spcCol="0" rtlCol="0" fromWordArt="0" anchor="t" anchorCtr="0" forceAA="0" compatLnSpc="1">
            <a:prstTxWarp prst="textNoShape">
              <a:avLst/>
            </a:prstTxWarp>
            <a:noAutofit/>
          </a:bodyPr>
          <a:lstStyle/>
          <a:p>
            <a:pPr algn="ctr"/>
            <a:r>
              <a:rPr lang="en-US" sz="1600" dirty="0">
                <a:solidFill>
                  <a:schemeClr val="accent1">
                    <a:lumMod val="50000"/>
                  </a:schemeClr>
                </a:solidFill>
                <a:latin typeface="Calibri Light"/>
                <a:cs typeface="Calibri Light"/>
              </a:rPr>
              <a:t>Account for up to</a:t>
            </a:r>
          </a:p>
          <a:p>
            <a:pPr algn="ctr"/>
            <a:endParaRPr lang="en-US" sz="1600" dirty="0">
              <a:solidFill>
                <a:schemeClr val="accent1">
                  <a:lumMod val="50000"/>
                </a:schemeClr>
              </a:solidFill>
              <a:latin typeface="Calibri Light"/>
              <a:cs typeface="Calibri Light"/>
            </a:endParaRPr>
          </a:p>
          <a:p>
            <a:pPr algn="ctr"/>
            <a:endParaRPr lang="en-US" sz="1600" dirty="0">
              <a:solidFill>
                <a:schemeClr val="accent1">
                  <a:lumMod val="50000"/>
                </a:schemeClr>
              </a:solidFill>
              <a:latin typeface="Calibri Light"/>
              <a:cs typeface="Calibri Light"/>
            </a:endParaRPr>
          </a:p>
          <a:p>
            <a:pPr algn="ctr"/>
            <a:endParaRPr lang="en-US" sz="1600" dirty="0">
              <a:solidFill>
                <a:schemeClr val="accent1">
                  <a:lumMod val="50000"/>
                </a:schemeClr>
              </a:solidFill>
              <a:latin typeface="Calibri Light"/>
              <a:cs typeface="Calibri Light"/>
            </a:endParaRPr>
          </a:p>
          <a:p>
            <a:pPr algn="ctr"/>
            <a:endParaRPr lang="en-US" sz="1600" dirty="0">
              <a:solidFill>
                <a:schemeClr val="accent1">
                  <a:lumMod val="50000"/>
                </a:schemeClr>
              </a:solidFill>
              <a:latin typeface="Calibri Light"/>
              <a:cs typeface="Calibri Light"/>
            </a:endParaRPr>
          </a:p>
          <a:p>
            <a:pPr algn="ctr"/>
            <a:br>
              <a:rPr lang="en-US" sz="1600" dirty="0">
                <a:solidFill>
                  <a:schemeClr val="accent1">
                    <a:lumMod val="50000"/>
                  </a:schemeClr>
                </a:solidFill>
                <a:latin typeface="Calibri Light"/>
                <a:cs typeface="Calibri Light"/>
              </a:rPr>
            </a:br>
            <a:r>
              <a:rPr lang="en-US" sz="1600" dirty="0">
                <a:solidFill>
                  <a:schemeClr val="accent1">
                    <a:lumMod val="50000"/>
                  </a:schemeClr>
                </a:solidFill>
                <a:latin typeface="Calibri Light"/>
                <a:cs typeface="Calibri Light"/>
              </a:rPr>
              <a:t>of the total </a:t>
            </a:r>
            <a:r>
              <a:rPr lang="en-US" sz="1600" b="1" dirty="0">
                <a:solidFill>
                  <a:schemeClr val="accent1">
                    <a:lumMod val="50000"/>
                  </a:schemeClr>
                </a:solidFill>
                <a:latin typeface="Calibri"/>
                <a:cs typeface="Calibri"/>
              </a:rPr>
              <a:t>Advancing Care Information Performance </a:t>
            </a:r>
            <a:r>
              <a:rPr lang="en-US" sz="1600" dirty="0">
                <a:solidFill>
                  <a:schemeClr val="accent1">
                    <a:lumMod val="50000"/>
                  </a:schemeClr>
                </a:solidFill>
                <a:latin typeface="Calibri Light"/>
                <a:cs typeface="Calibri Light"/>
              </a:rPr>
              <a:t>Category Score</a:t>
            </a:r>
          </a:p>
        </p:txBody>
      </p:sp>
      <p:pic>
        <p:nvPicPr>
          <p:cNvPr id="19" name="Picture 18" descr="90%" title="graphic of circle"/>
          <p:cNvPicPr>
            <a:picLocks noChangeAspect="1"/>
          </p:cNvPicPr>
          <p:nvPr/>
        </p:nvPicPr>
        <p:blipFill>
          <a:blip r:embed="rId4"/>
          <a:stretch>
            <a:fillRect/>
          </a:stretch>
        </p:blipFill>
        <p:spPr>
          <a:xfrm>
            <a:off x="2961362" y="2763080"/>
            <a:ext cx="1054614" cy="1054614"/>
          </a:xfrm>
          <a:prstGeom prst="rect">
            <a:avLst/>
          </a:prstGeom>
        </p:spPr>
      </p:pic>
      <p:sp>
        <p:nvSpPr>
          <p:cNvPr id="22" name="Rectangle 6"/>
          <p:cNvSpPr/>
          <p:nvPr/>
        </p:nvSpPr>
        <p:spPr>
          <a:xfrm>
            <a:off x="4520618" y="2332339"/>
            <a:ext cx="1781804" cy="2864213"/>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91440" rIns="91440" bIns="45720" numCol="1" spcCol="0" rtlCol="0" fromWordArt="0" anchor="t" anchorCtr="0" forceAA="0" compatLnSpc="1">
            <a:prstTxWarp prst="textNoShape">
              <a:avLst/>
            </a:prstTxWarp>
            <a:noAutofit/>
          </a:bodyPr>
          <a:lstStyle/>
          <a:p>
            <a:pPr algn="ctr"/>
            <a:r>
              <a:rPr lang="en-US" sz="1600" dirty="0">
                <a:solidFill>
                  <a:schemeClr val="accent1">
                    <a:lumMod val="50000"/>
                  </a:schemeClr>
                </a:solidFill>
                <a:latin typeface="Calibri Light"/>
                <a:cs typeface="Calibri Light"/>
              </a:rPr>
              <a:t>Account for up to</a:t>
            </a:r>
          </a:p>
          <a:p>
            <a:pPr algn="ctr"/>
            <a:endParaRPr lang="en-US" sz="1600" dirty="0">
              <a:solidFill>
                <a:schemeClr val="accent1">
                  <a:lumMod val="50000"/>
                </a:schemeClr>
              </a:solidFill>
              <a:latin typeface="Calibri Light"/>
              <a:cs typeface="Calibri Light"/>
            </a:endParaRPr>
          </a:p>
          <a:p>
            <a:pPr algn="ctr"/>
            <a:endParaRPr lang="en-US" sz="1600" dirty="0">
              <a:solidFill>
                <a:schemeClr val="accent1">
                  <a:lumMod val="50000"/>
                </a:schemeClr>
              </a:solidFill>
              <a:latin typeface="Calibri Light"/>
              <a:cs typeface="Calibri Light"/>
            </a:endParaRPr>
          </a:p>
          <a:p>
            <a:pPr algn="ctr"/>
            <a:endParaRPr lang="en-US" sz="1600" dirty="0">
              <a:solidFill>
                <a:schemeClr val="accent1">
                  <a:lumMod val="50000"/>
                </a:schemeClr>
              </a:solidFill>
              <a:latin typeface="Calibri Light"/>
              <a:cs typeface="Calibri Light"/>
            </a:endParaRPr>
          </a:p>
          <a:p>
            <a:pPr algn="ctr"/>
            <a:endParaRPr lang="en-US" sz="1600" dirty="0">
              <a:solidFill>
                <a:schemeClr val="accent1">
                  <a:lumMod val="50000"/>
                </a:schemeClr>
              </a:solidFill>
              <a:latin typeface="Calibri Light"/>
              <a:cs typeface="Calibri Light"/>
            </a:endParaRPr>
          </a:p>
          <a:p>
            <a:pPr algn="ctr"/>
            <a:br>
              <a:rPr lang="en-US" sz="1600" dirty="0">
                <a:solidFill>
                  <a:schemeClr val="accent1">
                    <a:lumMod val="50000"/>
                  </a:schemeClr>
                </a:solidFill>
                <a:latin typeface="Calibri Light"/>
                <a:cs typeface="Calibri Light"/>
              </a:rPr>
            </a:br>
            <a:r>
              <a:rPr lang="en-US" sz="1600" dirty="0">
                <a:solidFill>
                  <a:schemeClr val="accent1">
                    <a:lumMod val="50000"/>
                  </a:schemeClr>
                </a:solidFill>
                <a:latin typeface="Calibri Light"/>
                <a:cs typeface="Calibri Light"/>
              </a:rPr>
              <a:t>of the total </a:t>
            </a:r>
            <a:r>
              <a:rPr lang="en-US" sz="1600" b="1" dirty="0">
                <a:solidFill>
                  <a:schemeClr val="accent1">
                    <a:lumMod val="50000"/>
                  </a:schemeClr>
                </a:solidFill>
                <a:latin typeface="Calibri"/>
                <a:cs typeface="Calibri"/>
              </a:rPr>
              <a:t>Advancing Care Information Performance </a:t>
            </a:r>
            <a:r>
              <a:rPr lang="en-US" sz="1600" dirty="0">
                <a:solidFill>
                  <a:schemeClr val="accent1">
                    <a:lumMod val="50000"/>
                  </a:schemeClr>
                </a:solidFill>
                <a:latin typeface="Calibri Light"/>
                <a:cs typeface="Calibri Light"/>
              </a:rPr>
              <a:t>Category Score</a:t>
            </a:r>
          </a:p>
        </p:txBody>
      </p:sp>
      <p:pic>
        <p:nvPicPr>
          <p:cNvPr id="27" name="Picture 26" descr="15%" title="graphic of circle"/>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5106" y="2653320"/>
            <a:ext cx="1194816" cy="1194816"/>
          </a:xfrm>
          <a:prstGeom prst="rect">
            <a:avLst/>
          </a:prstGeom>
        </p:spPr>
      </p:pic>
      <p:sp>
        <p:nvSpPr>
          <p:cNvPr id="28" name="Slide Number Placeholder 3"/>
          <p:cNvSpPr>
            <a:spLocks noGrp="1"/>
          </p:cNvSpPr>
          <p:nvPr>
            <p:ph type="sldNum" sz="quarter" idx="12"/>
          </p:nvPr>
        </p:nvSpPr>
        <p:spPr>
          <a:xfrm>
            <a:off x="7941733" y="6356351"/>
            <a:ext cx="973667" cy="365125"/>
          </a:xfrm>
        </p:spPr>
        <p:txBody>
          <a:bodyPr/>
          <a:lstStyle/>
          <a:p>
            <a:fld id="{7ED242ED-636D-4135-BC49-1FABD804422C}" type="slidenum">
              <a:rPr lang="en-US" smtClean="0"/>
              <a:t>38</a:t>
            </a:fld>
            <a:endParaRPr lang="en-US" dirty="0"/>
          </a:p>
        </p:txBody>
      </p:sp>
      <p:pic>
        <p:nvPicPr>
          <p:cNvPr id="20" name="Picture 19" descr="medical cross" title="graphic of circle"/>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97142" y="557445"/>
            <a:ext cx="719937" cy="719937"/>
          </a:xfrm>
          <a:prstGeom prst="rect">
            <a:avLst/>
          </a:prstGeom>
        </p:spPr>
      </p:pic>
    </p:spTree>
    <p:extLst>
      <p:ext uri="{BB962C8B-B14F-4D97-AF65-F5344CB8AC3E}">
        <p14:creationId xmlns:p14="http://schemas.microsoft.com/office/powerpoint/2010/main" val="13847130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MIPS Scoring for Improvement Activities</a:t>
            </a:r>
            <a:br>
              <a:rPr lang="en-US" dirty="0"/>
            </a:br>
            <a:r>
              <a:rPr lang="en-US" sz="2400" dirty="0"/>
              <a:t>(15% of Final Score in Transition Year) </a:t>
            </a:r>
          </a:p>
        </p:txBody>
      </p:sp>
      <p:sp>
        <p:nvSpPr>
          <p:cNvPr id="3" name="Content Placeholder 2"/>
          <p:cNvSpPr>
            <a:spLocks noGrp="1"/>
          </p:cNvSpPr>
          <p:nvPr>
            <p:ph idx="1"/>
          </p:nvPr>
        </p:nvSpPr>
        <p:spPr>
          <a:xfrm>
            <a:off x="228600" y="1520795"/>
            <a:ext cx="8686800" cy="790605"/>
          </a:xfrm>
        </p:spPr>
        <p:txBody>
          <a:bodyPr/>
          <a:lstStyle/>
          <a:p>
            <a:pPr marL="0" indent="0">
              <a:lnSpc>
                <a:spcPct val="100000"/>
              </a:lnSpc>
              <a:buNone/>
            </a:pPr>
            <a:r>
              <a:rPr lang="en-US" sz="2800" b="1" dirty="0">
                <a:solidFill>
                  <a:schemeClr val="accent3"/>
                </a:solidFill>
                <a:ea typeface="Calibri" charset="0"/>
                <a:cs typeface="Calibri" charset="0"/>
              </a:rPr>
              <a:t>Total points = 40</a:t>
            </a:r>
          </a:p>
        </p:txBody>
      </p:sp>
      <p:sp>
        <p:nvSpPr>
          <p:cNvPr id="4" name="Slide Number Placeholder 3"/>
          <p:cNvSpPr>
            <a:spLocks noGrp="1"/>
          </p:cNvSpPr>
          <p:nvPr>
            <p:ph type="sldNum" sz="quarter" idx="12"/>
          </p:nvPr>
        </p:nvSpPr>
        <p:spPr/>
        <p:txBody>
          <a:bodyPr/>
          <a:lstStyle/>
          <a:p>
            <a:fld id="{7ED242ED-636D-4135-BC49-1FABD804422C}" type="slidenum">
              <a:rPr lang="en-US" smtClean="0"/>
              <a:t>39</a:t>
            </a:fld>
            <a:endParaRPr lang="en-US" dirty="0"/>
          </a:p>
        </p:txBody>
      </p:sp>
      <p:pic>
        <p:nvPicPr>
          <p:cNvPr id="6" name="Picture 5" title="graphic of circl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5003" y="628228"/>
            <a:ext cx="703902" cy="703901"/>
          </a:xfrm>
          <a:prstGeom prst="rect">
            <a:avLst/>
          </a:prstGeom>
        </p:spPr>
      </p:pic>
      <p:sp>
        <p:nvSpPr>
          <p:cNvPr id="11" name="Content Placeholder 2"/>
          <p:cNvSpPr txBox="1">
            <a:spLocks/>
          </p:cNvSpPr>
          <p:nvPr/>
        </p:nvSpPr>
        <p:spPr>
          <a:xfrm>
            <a:off x="228600" y="2005013"/>
            <a:ext cx="2760133" cy="3867120"/>
          </a:xfrm>
          <a:prstGeom prst="rect">
            <a:avLst/>
          </a:prstGeom>
          <a:solidFill>
            <a:schemeClr val="bg1"/>
          </a:solidFill>
          <a:ln>
            <a:solidFill>
              <a:schemeClr val="accent3"/>
            </a:solidFill>
          </a:ln>
        </p:spPr>
        <p:txBody>
          <a:bodyPr vert="horz" lIns="91440" tIns="274320" rIns="91440" bIns="4572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dirty="0">
                <a:solidFill>
                  <a:schemeClr val="tx2"/>
                </a:solidFill>
              </a:rPr>
              <a:t>Activity Weights</a:t>
            </a:r>
          </a:p>
          <a:p>
            <a:pPr>
              <a:lnSpc>
                <a:spcPct val="100000"/>
              </a:lnSpc>
              <a:buSzPct val="100000"/>
              <a:buFont typeface=".AppleSystemUIFont" charset="-120"/>
              <a:buChar char="-"/>
            </a:pPr>
            <a:r>
              <a:rPr lang="en-US" sz="1800" dirty="0">
                <a:solidFill>
                  <a:schemeClr val="tx2"/>
                </a:solidFill>
              </a:rPr>
              <a:t>Medium = 10 points</a:t>
            </a:r>
          </a:p>
          <a:p>
            <a:pPr>
              <a:lnSpc>
                <a:spcPct val="100000"/>
              </a:lnSpc>
              <a:buSzPct val="100000"/>
              <a:buFont typeface=".AppleSystemUIFont" charset="-120"/>
              <a:buChar char="-"/>
            </a:pPr>
            <a:r>
              <a:rPr lang="en-US" sz="1800" dirty="0">
                <a:solidFill>
                  <a:schemeClr val="tx2"/>
                </a:solidFill>
              </a:rPr>
              <a:t>High = 20 points</a:t>
            </a:r>
          </a:p>
        </p:txBody>
      </p:sp>
      <p:sp>
        <p:nvSpPr>
          <p:cNvPr id="12" name="Content Placeholder 2"/>
          <p:cNvSpPr txBox="1">
            <a:spLocks/>
          </p:cNvSpPr>
          <p:nvPr/>
        </p:nvSpPr>
        <p:spPr>
          <a:xfrm>
            <a:off x="3191933" y="2005013"/>
            <a:ext cx="2760133" cy="3867120"/>
          </a:xfrm>
          <a:prstGeom prst="rect">
            <a:avLst/>
          </a:prstGeom>
          <a:solidFill>
            <a:schemeClr val="bg1"/>
          </a:solidFill>
          <a:ln>
            <a:solidFill>
              <a:schemeClr val="accent3"/>
            </a:solidFill>
          </a:ln>
        </p:spPr>
        <p:txBody>
          <a:bodyPr vert="horz" lIns="91440" tIns="274320" rIns="91440" bIns="4572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dirty="0">
                <a:solidFill>
                  <a:schemeClr val="tx2"/>
                </a:solidFill>
              </a:rPr>
              <a:t>Alternate Activity Weights* </a:t>
            </a:r>
          </a:p>
          <a:p>
            <a:pPr marL="236538" lvl="1">
              <a:lnSpc>
                <a:spcPct val="100000"/>
              </a:lnSpc>
            </a:pPr>
            <a:r>
              <a:rPr lang="en-US" sz="1800" dirty="0">
                <a:solidFill>
                  <a:schemeClr val="tx2"/>
                </a:solidFill>
              </a:rPr>
              <a:t>Medium = 20 points</a:t>
            </a:r>
          </a:p>
          <a:p>
            <a:pPr marL="236538" lvl="1">
              <a:lnSpc>
                <a:spcPct val="100000"/>
              </a:lnSpc>
            </a:pPr>
            <a:r>
              <a:rPr lang="en-US" sz="1800" dirty="0">
                <a:solidFill>
                  <a:schemeClr val="tx2"/>
                </a:solidFill>
              </a:rPr>
              <a:t>High = 40 points</a:t>
            </a:r>
          </a:p>
          <a:p>
            <a:pPr marL="236538" lvl="1">
              <a:lnSpc>
                <a:spcPct val="100000"/>
              </a:lnSpc>
            </a:pPr>
            <a:endParaRPr lang="en-US" sz="1800" dirty="0">
              <a:solidFill>
                <a:schemeClr val="tx2"/>
              </a:solidFill>
            </a:endParaRPr>
          </a:p>
          <a:p>
            <a:pPr marL="7938" lvl="1" indent="0">
              <a:lnSpc>
                <a:spcPct val="100000"/>
              </a:lnSpc>
              <a:buNone/>
            </a:pPr>
            <a:r>
              <a:rPr lang="en-US" sz="1800" dirty="0">
                <a:solidFill>
                  <a:schemeClr val="tx2"/>
                </a:solidFill>
              </a:rPr>
              <a:t>*For clinicians in small, rural, and underserved practices or with non-patient facing clinicians or groups</a:t>
            </a:r>
          </a:p>
        </p:txBody>
      </p:sp>
      <p:sp>
        <p:nvSpPr>
          <p:cNvPr id="13" name="Content Placeholder 2"/>
          <p:cNvSpPr txBox="1">
            <a:spLocks/>
          </p:cNvSpPr>
          <p:nvPr/>
        </p:nvSpPr>
        <p:spPr>
          <a:xfrm>
            <a:off x="6155267" y="2005013"/>
            <a:ext cx="2760133" cy="3867120"/>
          </a:xfrm>
          <a:prstGeom prst="rect">
            <a:avLst/>
          </a:prstGeom>
          <a:solidFill>
            <a:schemeClr val="bg1"/>
          </a:solidFill>
          <a:ln>
            <a:solidFill>
              <a:schemeClr val="accent3"/>
            </a:solidFill>
          </a:ln>
        </p:spPr>
        <p:txBody>
          <a:bodyPr vert="horz" lIns="91440" tIns="274320" rIns="91440" bIns="4572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dirty="0">
                <a:solidFill>
                  <a:schemeClr val="tx2"/>
                </a:solidFill>
              </a:rPr>
              <a:t>Full credit for clinicians in a patient-centered medical home, Medical Home Model, or similar specialty practice</a:t>
            </a:r>
          </a:p>
        </p:txBody>
      </p:sp>
    </p:spTree>
    <p:extLst>
      <p:ext uri="{BB962C8B-B14F-4D97-AF65-F5344CB8AC3E}">
        <p14:creationId xmlns:p14="http://schemas.microsoft.com/office/powerpoint/2010/main" val="6294742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Major Topics Covered</a:t>
            </a:r>
          </a:p>
        </p:txBody>
      </p:sp>
      <p:sp>
        <p:nvSpPr>
          <p:cNvPr id="5" name="Slide Number Placeholder 4"/>
          <p:cNvSpPr>
            <a:spLocks noGrp="1"/>
          </p:cNvSpPr>
          <p:nvPr>
            <p:ph type="sldNum" sz="quarter" idx="12"/>
          </p:nvPr>
        </p:nvSpPr>
        <p:spPr/>
        <p:txBody>
          <a:bodyPr/>
          <a:lstStyle/>
          <a:p>
            <a:fld id="{7ED242ED-636D-4135-BC49-1FABD804422C}" type="slidenum">
              <a:rPr lang="en-US" smtClean="0"/>
              <a:pPr/>
              <a:t>4</a:t>
            </a:fld>
            <a:endParaRPr lang="en-US" dirty="0"/>
          </a:p>
        </p:txBody>
      </p:sp>
      <p:sp>
        <p:nvSpPr>
          <p:cNvPr id="10" name="Rounded Rectangle 9" descr="Rounded rectangle" title="Rounded rectangle"/>
          <p:cNvSpPr/>
          <p:nvPr/>
        </p:nvSpPr>
        <p:spPr>
          <a:xfrm>
            <a:off x="473868" y="4010686"/>
            <a:ext cx="7949370" cy="1617366"/>
          </a:xfrm>
          <a:prstGeom prst="roundRect">
            <a:avLst>
              <a:gd name="adj" fmla="val 10503"/>
            </a:avLst>
          </a:prstGeom>
          <a:noFill/>
          <a:ln>
            <a:solidFill>
              <a:srgbClr val="249BC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Content Placeholder 6"/>
          <p:cNvSpPr txBox="1">
            <a:spLocks/>
          </p:cNvSpPr>
          <p:nvPr/>
        </p:nvSpPr>
        <p:spPr>
          <a:xfrm>
            <a:off x="2472399" y="2014027"/>
            <a:ext cx="5320100" cy="1465500"/>
          </a:xfrm>
          <a:prstGeom prst="rect">
            <a:avLst/>
          </a:prstGeom>
        </p:spPr>
        <p:txBody>
          <a:bodyPr vert="horz" lIns="0" tIns="45720" rIns="0" bIns="4572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800" dirty="0"/>
              <a:t>The Merit-based Incentive Payment System at-a-glance</a:t>
            </a:r>
          </a:p>
        </p:txBody>
      </p:sp>
      <p:sp>
        <p:nvSpPr>
          <p:cNvPr id="12" name="Content Placeholder 6"/>
          <p:cNvSpPr txBox="1">
            <a:spLocks/>
          </p:cNvSpPr>
          <p:nvPr/>
        </p:nvSpPr>
        <p:spPr>
          <a:xfrm>
            <a:off x="2472399" y="4240350"/>
            <a:ext cx="5798371" cy="1158037"/>
          </a:xfrm>
          <a:prstGeom prst="rect">
            <a:avLst/>
          </a:prstGeom>
        </p:spPr>
        <p:txBody>
          <a:bodyPr vert="horz" lIns="0" tIns="45720" rIns="0" bIns="4572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800" dirty="0"/>
              <a:t>Overview of Advancing Care Information and Improvement Activities</a:t>
            </a:r>
          </a:p>
        </p:txBody>
      </p:sp>
      <p:pic>
        <p:nvPicPr>
          <p:cNvPr id="14" name="Picture 13" descr="Circile with the word MIPS in it" title="Circile with the word MIPS in it"/>
          <p:cNvPicPr>
            <a:picLocks noChangeAspect="1"/>
          </p:cNvPicPr>
          <p:nvPr/>
        </p:nvPicPr>
        <p:blipFill>
          <a:blip r:embed="rId3"/>
          <a:stretch>
            <a:fillRect/>
          </a:stretch>
        </p:blipFill>
        <p:spPr>
          <a:xfrm>
            <a:off x="779555" y="1847254"/>
            <a:ext cx="1379940" cy="1379938"/>
          </a:xfrm>
          <a:prstGeom prst="rect">
            <a:avLst/>
          </a:prstGeom>
        </p:spPr>
      </p:pic>
      <p:sp>
        <p:nvSpPr>
          <p:cNvPr id="2" name="Oval 1" descr="Circle with the image of a person and clock in it" title="Circle with the image of a person and clock in it"/>
          <p:cNvSpPr/>
          <p:nvPr/>
        </p:nvSpPr>
        <p:spPr>
          <a:xfrm>
            <a:off x="786772" y="4133006"/>
            <a:ext cx="1372723" cy="1372723"/>
          </a:xfrm>
          <a:prstGeom prst="ellipse">
            <a:avLst/>
          </a:prstGeom>
          <a:solidFill>
            <a:srgbClr val="28C2E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 name="Picture 2" descr="image of a person and a clock" title="image of a person and a clock"/>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9018" y="4340608"/>
            <a:ext cx="957518" cy="957518"/>
          </a:xfrm>
          <a:prstGeom prst="rect">
            <a:avLst/>
          </a:prstGeom>
        </p:spPr>
      </p:pic>
      <p:sp>
        <p:nvSpPr>
          <p:cNvPr id="17" name="Rounded Rectangle 16" descr="Rounded rectangle outline" title="Rounded rectangle outline"/>
          <p:cNvSpPr/>
          <p:nvPr/>
        </p:nvSpPr>
        <p:spPr>
          <a:xfrm>
            <a:off x="473868" y="1708484"/>
            <a:ext cx="7946136" cy="1618488"/>
          </a:xfrm>
          <a:prstGeom prst="roundRect">
            <a:avLst>
              <a:gd name="adj" fmla="val 10503"/>
            </a:avLst>
          </a:prstGeom>
          <a:noFill/>
          <a:ln>
            <a:solidFill>
              <a:srgbClr val="249BC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9773438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MIPS Scoring for Improvement Activities</a:t>
            </a:r>
            <a:br>
              <a:rPr lang="en-US" dirty="0"/>
            </a:br>
            <a:r>
              <a:rPr lang="en-US" sz="2400" dirty="0"/>
              <a:t>(15% of Final Score in Transition Year)</a:t>
            </a:r>
          </a:p>
        </p:txBody>
      </p:sp>
      <p:sp>
        <p:nvSpPr>
          <p:cNvPr id="4" name="Slide Number Placeholder 3"/>
          <p:cNvSpPr>
            <a:spLocks noGrp="1"/>
          </p:cNvSpPr>
          <p:nvPr>
            <p:ph type="sldNum" sz="quarter" idx="12"/>
          </p:nvPr>
        </p:nvSpPr>
        <p:spPr/>
        <p:txBody>
          <a:bodyPr/>
          <a:lstStyle/>
          <a:p>
            <a:fld id="{7ED242ED-636D-4135-BC49-1FABD804422C}" type="slidenum">
              <a:rPr lang="en-US" smtClean="0"/>
              <a:t>40</a:t>
            </a:fld>
            <a:endParaRPr lang="en-US" dirty="0"/>
          </a:p>
        </p:txBody>
      </p:sp>
      <p:pic>
        <p:nvPicPr>
          <p:cNvPr id="5" name="Picture 4" title="graphic of circl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5003" y="628228"/>
            <a:ext cx="703902" cy="703901"/>
          </a:xfrm>
          <a:prstGeom prst="rect">
            <a:avLst/>
          </a:prstGeom>
        </p:spPr>
      </p:pic>
      <p:sp>
        <p:nvSpPr>
          <p:cNvPr id="7" name="Title 1"/>
          <p:cNvSpPr txBox="1">
            <a:spLocks/>
          </p:cNvSpPr>
          <p:nvPr/>
        </p:nvSpPr>
        <p:spPr>
          <a:xfrm>
            <a:off x="0" y="5054600"/>
            <a:ext cx="9144000" cy="869950"/>
          </a:xfrm>
          <a:prstGeom prst="rect">
            <a:avLst/>
          </a:prstGeom>
          <a:solidFill>
            <a:schemeClr val="accent2">
              <a:alpha val="10000"/>
            </a:schemeClr>
          </a:solidFill>
          <a:ln>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714500" indent="-1706563">
              <a:lnSpc>
                <a:spcPct val="120000"/>
              </a:lnSpc>
              <a:tabLst>
                <a:tab pos="1481138" algn="r"/>
                <a:tab pos="1709738" algn="l"/>
              </a:tabLst>
            </a:pPr>
            <a:r>
              <a:rPr lang="en-US" sz="1600" b="1" dirty="0">
                <a:solidFill>
                  <a:schemeClr val="tx2">
                    <a:lumMod val="75000"/>
                  </a:schemeClr>
                </a:solidFill>
                <a:ea typeface="Cambria" charset="0"/>
                <a:cs typeface="Cambria" charset="0"/>
              </a:rPr>
              <a:t>	Quick Tip</a:t>
            </a:r>
            <a:r>
              <a:rPr lang="en-US" sz="1600" b="1" dirty="0">
                <a:solidFill>
                  <a:schemeClr val="tx2">
                    <a:lumMod val="75000"/>
                  </a:schemeClr>
                </a:solidFill>
                <a:ea typeface="Calibri" charset="0"/>
                <a:cs typeface="Calibri" charset="0"/>
              </a:rPr>
              <a:t>: </a:t>
            </a:r>
            <a:r>
              <a:rPr lang="en-US" sz="1600" dirty="0">
                <a:solidFill>
                  <a:schemeClr val="tx2">
                    <a:lumMod val="75000"/>
                  </a:schemeClr>
                </a:solidFill>
                <a:ea typeface="Calibri" charset="0"/>
                <a:cs typeface="Calibri" charset="0"/>
              </a:rPr>
              <a:t>Maximum score cannot exceed 100%</a:t>
            </a:r>
          </a:p>
        </p:txBody>
      </p:sp>
      <p:sp>
        <p:nvSpPr>
          <p:cNvPr id="15" name="Content Placeholder 2"/>
          <p:cNvSpPr txBox="1">
            <a:spLocks/>
          </p:cNvSpPr>
          <p:nvPr/>
        </p:nvSpPr>
        <p:spPr>
          <a:xfrm>
            <a:off x="4151836" y="1958168"/>
            <a:ext cx="2827866" cy="600221"/>
          </a:xfrm>
          <a:prstGeom prst="rect">
            <a:avLst/>
          </a:prstGeom>
        </p:spPr>
        <p:txBody>
          <a:bodyPr vert="horz" lIns="0" tIns="45720" rIns="0" bIns="4572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95000"/>
              </a:lnSpc>
              <a:buFont typeface="Arial" panose="020B0604020202020204" pitchFamily="34" charset="0"/>
              <a:buNone/>
            </a:pPr>
            <a:r>
              <a:rPr lang="en-US" dirty="0">
                <a:solidFill>
                  <a:schemeClr val="tx2"/>
                </a:solidFill>
              </a:rPr>
              <a:t>Total number of points scored for completed activities</a:t>
            </a:r>
          </a:p>
        </p:txBody>
      </p:sp>
      <p:sp>
        <p:nvSpPr>
          <p:cNvPr id="16" name="Content Placeholder 2"/>
          <p:cNvSpPr txBox="1">
            <a:spLocks/>
          </p:cNvSpPr>
          <p:nvPr/>
        </p:nvSpPr>
        <p:spPr>
          <a:xfrm>
            <a:off x="2697167" y="2877482"/>
            <a:ext cx="731934" cy="1125536"/>
          </a:xfrm>
          <a:prstGeom prst="rect">
            <a:avLst/>
          </a:prstGeom>
        </p:spPr>
        <p:txBody>
          <a:bodyPr vert="horz" lIns="0" tIns="45720" rIns="0" bIns="4572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200" b="1" dirty="0">
                <a:solidFill>
                  <a:schemeClr val="accent3"/>
                </a:solidFill>
              </a:rPr>
              <a:t>= </a:t>
            </a:r>
          </a:p>
        </p:txBody>
      </p:sp>
      <p:sp>
        <p:nvSpPr>
          <p:cNvPr id="17" name="Content Placeholder 2"/>
          <p:cNvSpPr txBox="1">
            <a:spLocks/>
          </p:cNvSpPr>
          <p:nvPr/>
        </p:nvSpPr>
        <p:spPr>
          <a:xfrm>
            <a:off x="7628053" y="2692026"/>
            <a:ext cx="1706468" cy="1014200"/>
          </a:xfrm>
          <a:prstGeom prst="rect">
            <a:avLst/>
          </a:prstGeom>
        </p:spPr>
        <p:txBody>
          <a:bodyPr vert="horz" lIns="0" tIns="45720" rIns="0" bIns="45720" rtlCol="0" anchor="ctr">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000" dirty="0">
                <a:solidFill>
                  <a:schemeClr val="tx2"/>
                </a:solidFill>
              </a:rPr>
              <a:t>100</a:t>
            </a:r>
          </a:p>
        </p:txBody>
      </p:sp>
      <p:cxnSp>
        <p:nvCxnSpPr>
          <p:cNvPr id="18" name="Straight Connector 17" descr="line" title="line"/>
          <p:cNvCxnSpPr/>
          <p:nvPr/>
        </p:nvCxnSpPr>
        <p:spPr>
          <a:xfrm flipV="1">
            <a:off x="3817842" y="3199127"/>
            <a:ext cx="3495854" cy="1"/>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375505" y="2013796"/>
            <a:ext cx="2421468" cy="2421468"/>
          </a:xfrm>
          <a:prstGeom prst="ellipse">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137160" rIns="91440" bIns="0" numCol="1" spcCol="0" rtlCol="0" fromWordArt="0" anchor="ctr" anchorCtr="0" forceAA="0" compatLnSpc="1">
            <a:prstTxWarp prst="textNoShape">
              <a:avLst/>
            </a:prstTxWarp>
            <a:noAutofit/>
          </a:bodyPr>
          <a:lstStyle/>
          <a:p>
            <a:pPr algn="ctr">
              <a:lnSpc>
                <a:spcPct val="95000"/>
              </a:lnSpc>
            </a:pPr>
            <a:r>
              <a:rPr lang="en-US" sz="2400" dirty="0">
                <a:solidFill>
                  <a:schemeClr val="bg1"/>
                </a:solidFill>
                <a:latin typeface="+mj-lt"/>
              </a:rPr>
              <a:t>Improvement</a:t>
            </a:r>
          </a:p>
          <a:p>
            <a:pPr algn="ctr">
              <a:lnSpc>
                <a:spcPct val="95000"/>
              </a:lnSpc>
            </a:pPr>
            <a:r>
              <a:rPr lang="en-US" sz="2400" dirty="0">
                <a:solidFill>
                  <a:schemeClr val="bg1"/>
                </a:solidFill>
                <a:latin typeface="+mj-lt"/>
              </a:rPr>
              <a:t>Activities</a:t>
            </a:r>
          </a:p>
          <a:p>
            <a:pPr algn="ctr">
              <a:lnSpc>
                <a:spcPct val="95000"/>
              </a:lnSpc>
            </a:pPr>
            <a:r>
              <a:rPr lang="en-US" sz="2400" dirty="0">
                <a:solidFill>
                  <a:schemeClr val="bg1"/>
                </a:solidFill>
                <a:latin typeface="+mj-lt"/>
              </a:rPr>
              <a:t>Performance</a:t>
            </a:r>
          </a:p>
          <a:p>
            <a:pPr algn="ctr">
              <a:lnSpc>
                <a:spcPct val="95000"/>
              </a:lnSpc>
            </a:pPr>
            <a:r>
              <a:rPr lang="en-US" sz="2400" dirty="0">
                <a:solidFill>
                  <a:schemeClr val="bg1"/>
                </a:solidFill>
                <a:latin typeface="+mj-lt"/>
              </a:rPr>
              <a:t>Category</a:t>
            </a:r>
          </a:p>
          <a:p>
            <a:pPr algn="ctr">
              <a:lnSpc>
                <a:spcPct val="95000"/>
              </a:lnSpc>
            </a:pPr>
            <a:r>
              <a:rPr lang="en-US" sz="2400" dirty="0">
                <a:solidFill>
                  <a:schemeClr val="bg1"/>
                </a:solidFill>
                <a:latin typeface="+mj-lt"/>
              </a:rPr>
              <a:t>Score</a:t>
            </a:r>
          </a:p>
        </p:txBody>
      </p:sp>
      <p:sp>
        <p:nvSpPr>
          <p:cNvPr id="20" name="Content Placeholder 2"/>
          <p:cNvSpPr txBox="1">
            <a:spLocks/>
          </p:cNvSpPr>
          <p:nvPr/>
        </p:nvSpPr>
        <p:spPr>
          <a:xfrm rot="2700000">
            <a:off x="7479474" y="2872317"/>
            <a:ext cx="731934" cy="704425"/>
          </a:xfrm>
          <a:prstGeom prst="rect">
            <a:avLst/>
          </a:prstGeom>
        </p:spPr>
        <p:txBody>
          <a:bodyPr vert="horz" lIns="0" tIns="45720" rIns="0" bIns="4572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3200" b="1" dirty="0">
                <a:solidFill>
                  <a:schemeClr val="accent3"/>
                </a:solidFill>
              </a:rPr>
              <a:t>+ </a:t>
            </a:r>
          </a:p>
        </p:txBody>
      </p:sp>
      <p:sp>
        <p:nvSpPr>
          <p:cNvPr id="23" name="Right Brace 22" title="right brace"/>
          <p:cNvSpPr/>
          <p:nvPr/>
        </p:nvSpPr>
        <p:spPr>
          <a:xfrm flipH="1">
            <a:off x="3465677" y="2174337"/>
            <a:ext cx="154524" cy="2049579"/>
          </a:xfrm>
          <a:prstGeom prst="rightBrace">
            <a:avLst/>
          </a:prstGeom>
          <a:ln w="158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4" name="Content Placeholder 2"/>
          <p:cNvSpPr txBox="1">
            <a:spLocks/>
          </p:cNvSpPr>
          <p:nvPr/>
        </p:nvSpPr>
        <p:spPr>
          <a:xfrm>
            <a:off x="4085042" y="3592181"/>
            <a:ext cx="3022170" cy="308576"/>
          </a:xfrm>
          <a:prstGeom prst="rect">
            <a:avLst/>
          </a:prstGeom>
        </p:spPr>
        <p:txBody>
          <a:bodyPr vert="horz" lIns="0" tIns="45720" rIns="0" bIns="45720" rtlCol="0" anchor="ctr">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95000"/>
              </a:lnSpc>
              <a:buFont typeface="Arial" panose="020B0604020202020204" pitchFamily="34" charset="0"/>
              <a:buNone/>
            </a:pPr>
            <a:r>
              <a:rPr lang="en-US" dirty="0">
                <a:solidFill>
                  <a:schemeClr val="tx2"/>
                </a:solidFill>
              </a:rPr>
              <a:t>Total maximum </a:t>
            </a:r>
            <a:br>
              <a:rPr lang="en-US" dirty="0">
                <a:solidFill>
                  <a:schemeClr val="tx2"/>
                </a:solidFill>
              </a:rPr>
            </a:br>
            <a:r>
              <a:rPr lang="en-US" dirty="0">
                <a:solidFill>
                  <a:schemeClr val="tx2"/>
                </a:solidFill>
              </a:rPr>
              <a:t>number of points (40)</a:t>
            </a:r>
          </a:p>
        </p:txBody>
      </p:sp>
      <p:sp>
        <p:nvSpPr>
          <p:cNvPr id="3" name="Rectangle 2" descr="equation " title="rectangle "/>
          <p:cNvSpPr/>
          <p:nvPr/>
        </p:nvSpPr>
        <p:spPr>
          <a:xfrm>
            <a:off x="228600" y="1602029"/>
            <a:ext cx="8686800" cy="3379622"/>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ight Brace 24" title="right brace"/>
          <p:cNvSpPr/>
          <p:nvPr/>
        </p:nvSpPr>
        <p:spPr>
          <a:xfrm>
            <a:off x="7436952" y="2174336"/>
            <a:ext cx="167185" cy="2049579"/>
          </a:xfrm>
          <a:prstGeom prst="rightBrace">
            <a:avLst/>
          </a:prstGeom>
          <a:ln w="158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Tree>
    <p:extLst>
      <p:ext uri="{BB962C8B-B14F-4D97-AF65-F5344CB8AC3E}">
        <p14:creationId xmlns:p14="http://schemas.microsoft.com/office/powerpoint/2010/main" val="241978118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p:cNvSpPr txBox="1">
            <a:spLocks/>
          </p:cNvSpPr>
          <p:nvPr/>
        </p:nvSpPr>
        <p:spPr>
          <a:xfrm>
            <a:off x="7697939" y="2216965"/>
            <a:ext cx="1557867" cy="2899493"/>
          </a:xfrm>
          <a:prstGeom prst="rect">
            <a:avLst/>
          </a:prstGeom>
          <a:noFill/>
        </p:spPr>
        <p:txBody>
          <a:bodyPr vert="horz" lIns="0" tIns="45720" rIns="0" bIns="45720" rtlCol="0" anchor="ctr">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2000" b="1" dirty="0">
                <a:solidFill>
                  <a:schemeClr val="tx2"/>
                </a:solidFill>
              </a:rPr>
              <a:t>100</a:t>
            </a:r>
          </a:p>
        </p:txBody>
      </p:sp>
      <p:sp>
        <p:nvSpPr>
          <p:cNvPr id="2" name="Title 1"/>
          <p:cNvSpPr>
            <a:spLocks noGrp="1"/>
          </p:cNvSpPr>
          <p:nvPr>
            <p:ph type="title"/>
          </p:nvPr>
        </p:nvSpPr>
        <p:spPr/>
        <p:txBody>
          <a:bodyPr/>
          <a:lstStyle/>
          <a:p>
            <a:r>
              <a:rPr lang="en-US" dirty="0"/>
              <a:t>Calculating the Final Score Under MIPS</a:t>
            </a:r>
          </a:p>
        </p:txBody>
      </p:sp>
      <p:sp>
        <p:nvSpPr>
          <p:cNvPr id="4" name="Slide Number Placeholder 3"/>
          <p:cNvSpPr>
            <a:spLocks noGrp="1"/>
          </p:cNvSpPr>
          <p:nvPr>
            <p:ph type="sldNum" sz="quarter" idx="12"/>
          </p:nvPr>
        </p:nvSpPr>
        <p:spPr/>
        <p:txBody>
          <a:bodyPr/>
          <a:lstStyle/>
          <a:p>
            <a:fld id="{7ED242ED-636D-4135-BC49-1FABD804422C}" type="slidenum">
              <a:rPr lang="en-US" smtClean="0"/>
              <a:pPr/>
              <a:t>41</a:t>
            </a:fld>
            <a:endParaRPr lang="en-US" dirty="0"/>
          </a:p>
        </p:txBody>
      </p:sp>
      <p:sp>
        <p:nvSpPr>
          <p:cNvPr id="5" name="Content Placeholder 2"/>
          <p:cNvSpPr txBox="1">
            <a:spLocks/>
          </p:cNvSpPr>
          <p:nvPr/>
        </p:nvSpPr>
        <p:spPr>
          <a:xfrm>
            <a:off x="228600" y="1544804"/>
            <a:ext cx="1557867" cy="596060"/>
          </a:xfrm>
          <a:prstGeom prst="rect">
            <a:avLst/>
          </a:prstGeom>
          <a:noFill/>
        </p:spPr>
        <p:txBody>
          <a:bodyPr vert="horz" lIns="0" tIns="45720" rIns="0" bIns="4572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b="1" dirty="0">
                <a:solidFill>
                  <a:schemeClr val="tx2"/>
                </a:solidFill>
              </a:rPr>
              <a:t>Final Score </a:t>
            </a:r>
            <a:r>
              <a:rPr lang="en-US" b="1" dirty="0">
                <a:solidFill>
                  <a:schemeClr val="accent3"/>
                </a:solidFill>
              </a:rPr>
              <a:t>=</a:t>
            </a:r>
          </a:p>
          <a:p>
            <a:pPr marL="0" indent="0">
              <a:lnSpc>
                <a:spcPct val="100000"/>
              </a:lnSpc>
              <a:spcBef>
                <a:spcPts val="300"/>
              </a:spcBef>
              <a:buFont typeface="Arial" panose="020B0604020202020204" pitchFamily="34" charset="0"/>
              <a:buNone/>
            </a:pPr>
            <a:endParaRPr lang="en-US" dirty="0"/>
          </a:p>
        </p:txBody>
      </p:sp>
      <p:sp>
        <p:nvSpPr>
          <p:cNvPr id="6" name="Content Placeholder 2"/>
          <p:cNvSpPr txBox="1">
            <a:spLocks/>
          </p:cNvSpPr>
          <p:nvPr/>
        </p:nvSpPr>
        <p:spPr>
          <a:xfrm>
            <a:off x="364073" y="2222840"/>
            <a:ext cx="1430861" cy="2925398"/>
          </a:xfrm>
          <a:prstGeom prst="rect">
            <a:avLst/>
          </a:prstGeom>
          <a:noFill/>
        </p:spPr>
        <p:txBody>
          <a:bodyPr vert="horz" lIns="0" tIns="45720" rIns="0" bIns="45720" rtlCol="0" anchor="ctr">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1600" dirty="0">
                <a:solidFill>
                  <a:schemeClr val="tx2"/>
                </a:solidFill>
              </a:rPr>
              <a:t>Clinician Quality performance category score </a:t>
            </a:r>
            <a:r>
              <a:rPr lang="en-US" sz="1600" b="1" dirty="0">
                <a:solidFill>
                  <a:schemeClr val="tx2"/>
                </a:solidFill>
              </a:rPr>
              <a:t>x</a:t>
            </a:r>
            <a:r>
              <a:rPr lang="en-US" sz="1600" dirty="0">
                <a:solidFill>
                  <a:schemeClr val="tx2"/>
                </a:solidFill>
              </a:rPr>
              <a:t> actual </a:t>
            </a:r>
            <a:r>
              <a:rPr lang="en-US" sz="1600" b="1" dirty="0">
                <a:solidFill>
                  <a:schemeClr val="tx2"/>
                </a:solidFill>
              </a:rPr>
              <a:t>Quality </a:t>
            </a:r>
            <a:r>
              <a:rPr lang="en-US" sz="1600" dirty="0">
                <a:solidFill>
                  <a:schemeClr val="tx2"/>
                </a:solidFill>
              </a:rPr>
              <a:t>performance category weight</a:t>
            </a:r>
          </a:p>
        </p:txBody>
      </p:sp>
      <p:sp>
        <p:nvSpPr>
          <p:cNvPr id="7" name="Content Placeholder 2"/>
          <p:cNvSpPr txBox="1">
            <a:spLocks/>
          </p:cNvSpPr>
          <p:nvPr/>
        </p:nvSpPr>
        <p:spPr>
          <a:xfrm>
            <a:off x="2281774" y="2222840"/>
            <a:ext cx="1460497" cy="2925398"/>
          </a:xfrm>
          <a:prstGeom prst="rect">
            <a:avLst/>
          </a:prstGeom>
          <a:noFill/>
        </p:spPr>
        <p:txBody>
          <a:bodyPr vert="horz" lIns="0" tIns="45720" rIns="0" bIns="45720" rtlCol="0" anchor="ctr">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1600" dirty="0">
                <a:solidFill>
                  <a:schemeClr val="tx2"/>
                </a:solidFill>
              </a:rPr>
              <a:t>Clinician </a:t>
            </a:r>
            <a:r>
              <a:rPr lang="en-US" sz="1600" b="1" dirty="0">
                <a:solidFill>
                  <a:schemeClr val="tx2"/>
                </a:solidFill>
              </a:rPr>
              <a:t>Cost </a:t>
            </a:r>
            <a:r>
              <a:rPr lang="en-US" sz="1600" dirty="0">
                <a:solidFill>
                  <a:schemeClr val="tx2"/>
                </a:solidFill>
              </a:rPr>
              <a:t>performance category score </a:t>
            </a:r>
            <a:r>
              <a:rPr lang="en-US" sz="1600" dirty="0">
                <a:solidFill>
                  <a:schemeClr val="tx2"/>
                </a:solidFill>
                <a:latin typeface="+mn-lt"/>
              </a:rPr>
              <a:t>x</a:t>
            </a:r>
            <a:r>
              <a:rPr lang="en-US" sz="1600" dirty="0">
                <a:solidFill>
                  <a:schemeClr val="tx2"/>
                </a:solidFill>
              </a:rPr>
              <a:t> actual Cost performance category weight</a:t>
            </a:r>
          </a:p>
        </p:txBody>
      </p:sp>
      <p:sp>
        <p:nvSpPr>
          <p:cNvPr id="8" name="Content Placeholder 2" descr="Improvement Activities performance category score x actual Improvement Activities performance category weight&#10;"/>
          <p:cNvSpPr txBox="1">
            <a:spLocks/>
          </p:cNvSpPr>
          <p:nvPr/>
        </p:nvSpPr>
        <p:spPr>
          <a:xfrm>
            <a:off x="4191008" y="2222840"/>
            <a:ext cx="1413926" cy="2925398"/>
          </a:xfrm>
          <a:prstGeom prst="rect">
            <a:avLst/>
          </a:prstGeom>
          <a:noFill/>
        </p:spPr>
        <p:txBody>
          <a:bodyPr vert="horz" lIns="0" tIns="45720" rIns="0" bIns="45720" rtlCol="0" anchor="ctr">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1600" b="1" dirty="0">
                <a:solidFill>
                  <a:schemeClr val="tx2"/>
                </a:solidFill>
              </a:rPr>
              <a:t>Improvement Activities </a:t>
            </a:r>
            <a:r>
              <a:rPr lang="en-US" sz="1600" dirty="0">
                <a:solidFill>
                  <a:schemeClr val="tx2"/>
                </a:solidFill>
              </a:rPr>
              <a:t>performance category score </a:t>
            </a:r>
            <a:r>
              <a:rPr lang="en-US" sz="1600" b="1" dirty="0">
                <a:solidFill>
                  <a:schemeClr val="tx2"/>
                </a:solidFill>
              </a:rPr>
              <a:t>x</a:t>
            </a:r>
            <a:r>
              <a:rPr lang="en-US" sz="1600" dirty="0">
                <a:solidFill>
                  <a:schemeClr val="tx2"/>
                </a:solidFill>
              </a:rPr>
              <a:t> actual Improvement Activities performance category weight</a:t>
            </a:r>
          </a:p>
        </p:txBody>
      </p:sp>
      <p:sp>
        <p:nvSpPr>
          <p:cNvPr id="9" name="Content Placeholder 2"/>
          <p:cNvSpPr txBox="1">
            <a:spLocks/>
          </p:cNvSpPr>
          <p:nvPr/>
        </p:nvSpPr>
        <p:spPr>
          <a:xfrm>
            <a:off x="6060033" y="2222840"/>
            <a:ext cx="1460497" cy="2925398"/>
          </a:xfrm>
          <a:prstGeom prst="rect">
            <a:avLst/>
          </a:prstGeom>
          <a:noFill/>
        </p:spPr>
        <p:txBody>
          <a:bodyPr vert="horz" lIns="0" tIns="45720" rIns="0" bIns="45720" rtlCol="0" anchor="ctr">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1600" b="1" dirty="0">
                <a:solidFill>
                  <a:schemeClr val="tx2"/>
                </a:solidFill>
              </a:rPr>
              <a:t>Advancing Care Information </a:t>
            </a:r>
            <a:r>
              <a:rPr lang="en-US" sz="1600" dirty="0">
                <a:solidFill>
                  <a:schemeClr val="tx2"/>
                </a:solidFill>
              </a:rPr>
              <a:t>performance category score </a:t>
            </a:r>
            <a:r>
              <a:rPr lang="en-US" sz="1600" b="1" dirty="0">
                <a:solidFill>
                  <a:schemeClr val="tx2"/>
                </a:solidFill>
              </a:rPr>
              <a:t>x</a:t>
            </a:r>
            <a:r>
              <a:rPr lang="en-US" sz="1600" dirty="0">
                <a:solidFill>
                  <a:schemeClr val="tx2"/>
                </a:solidFill>
              </a:rPr>
              <a:t> actual Advancing Care Information performance category weight</a:t>
            </a:r>
          </a:p>
        </p:txBody>
      </p:sp>
      <p:grpSp>
        <p:nvGrpSpPr>
          <p:cNvPr id="21" name="Group 20" title="text box"/>
          <p:cNvGrpSpPr/>
          <p:nvPr/>
        </p:nvGrpSpPr>
        <p:grpSpPr>
          <a:xfrm>
            <a:off x="239181" y="2311400"/>
            <a:ext cx="1655237" cy="2717800"/>
            <a:chOff x="2108" y="2455333"/>
            <a:chExt cx="1655237" cy="3208868"/>
          </a:xfrm>
        </p:grpSpPr>
        <p:sp>
          <p:nvSpPr>
            <p:cNvPr id="16" name="Right Brace 15"/>
            <p:cNvSpPr/>
            <p:nvPr/>
          </p:nvSpPr>
          <p:spPr>
            <a:xfrm flipH="1">
              <a:off x="2108" y="2455333"/>
              <a:ext cx="114304" cy="3200401"/>
            </a:xfrm>
            <a:prstGeom prst="rightBrace">
              <a:avLst/>
            </a:prstGeom>
            <a:ln w="158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8" name="Right Brace 27"/>
            <p:cNvSpPr/>
            <p:nvPr/>
          </p:nvSpPr>
          <p:spPr>
            <a:xfrm>
              <a:off x="1543041" y="2463800"/>
              <a:ext cx="114304" cy="3200401"/>
            </a:xfrm>
            <a:prstGeom prst="rightBrace">
              <a:avLst/>
            </a:prstGeom>
            <a:ln w="127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20" name="Group 19" title="plus signs for equation"/>
          <p:cNvGrpSpPr/>
          <p:nvPr/>
        </p:nvGrpSpPr>
        <p:grpSpPr>
          <a:xfrm>
            <a:off x="1581862" y="3229384"/>
            <a:ext cx="6600005" cy="889000"/>
            <a:chOff x="1437923" y="2616751"/>
            <a:chExt cx="6600005" cy="889000"/>
          </a:xfrm>
        </p:grpSpPr>
        <p:sp>
          <p:nvSpPr>
            <p:cNvPr id="11" name="TextBox 10"/>
            <p:cNvSpPr txBox="1"/>
            <p:nvPr/>
          </p:nvSpPr>
          <p:spPr>
            <a:xfrm>
              <a:off x="1437923" y="2907119"/>
              <a:ext cx="889000" cy="461665"/>
            </a:xfrm>
            <a:prstGeom prst="rect">
              <a:avLst/>
            </a:prstGeom>
            <a:noFill/>
          </p:spPr>
          <p:txBody>
            <a:bodyPr wrap="square" rtlCol="0">
              <a:spAutoFit/>
            </a:bodyPr>
            <a:lstStyle/>
            <a:p>
              <a:pPr algn="ctr"/>
              <a:r>
                <a:rPr lang="en-US" sz="2400" b="1" dirty="0">
                  <a:solidFill>
                    <a:schemeClr val="accent3"/>
                  </a:solidFill>
                </a:rPr>
                <a:t>+</a:t>
              </a:r>
              <a:endParaRPr lang="en-US" sz="2400" dirty="0">
                <a:solidFill>
                  <a:schemeClr val="accent3"/>
                </a:solidFill>
              </a:endParaRPr>
            </a:p>
          </p:txBody>
        </p:sp>
        <p:sp>
          <p:nvSpPr>
            <p:cNvPr id="17" name="TextBox 16"/>
            <p:cNvSpPr txBox="1"/>
            <p:nvPr/>
          </p:nvSpPr>
          <p:spPr>
            <a:xfrm>
              <a:off x="3347590" y="2907117"/>
              <a:ext cx="889000" cy="461665"/>
            </a:xfrm>
            <a:prstGeom prst="rect">
              <a:avLst/>
            </a:prstGeom>
            <a:noFill/>
          </p:spPr>
          <p:txBody>
            <a:bodyPr wrap="square" rtlCol="0">
              <a:spAutoFit/>
            </a:bodyPr>
            <a:lstStyle/>
            <a:p>
              <a:pPr algn="ctr"/>
              <a:r>
                <a:rPr lang="en-US" sz="2400" b="1" dirty="0">
                  <a:solidFill>
                    <a:schemeClr val="accent3"/>
                  </a:solidFill>
                </a:rPr>
                <a:t>+</a:t>
              </a:r>
              <a:endParaRPr lang="en-US" sz="2400" dirty="0">
                <a:solidFill>
                  <a:schemeClr val="accent3"/>
                </a:solidFill>
              </a:endParaRPr>
            </a:p>
          </p:txBody>
        </p:sp>
        <p:sp>
          <p:nvSpPr>
            <p:cNvPr id="18" name="TextBox 17"/>
            <p:cNvSpPr txBox="1"/>
            <p:nvPr/>
          </p:nvSpPr>
          <p:spPr>
            <a:xfrm>
              <a:off x="5244045" y="2907118"/>
              <a:ext cx="889000" cy="461665"/>
            </a:xfrm>
            <a:prstGeom prst="rect">
              <a:avLst/>
            </a:prstGeom>
            <a:noFill/>
          </p:spPr>
          <p:txBody>
            <a:bodyPr wrap="square" rtlCol="0">
              <a:spAutoFit/>
            </a:bodyPr>
            <a:lstStyle/>
            <a:p>
              <a:pPr algn="ctr"/>
              <a:r>
                <a:rPr lang="en-US" sz="2400" b="1" dirty="0">
                  <a:solidFill>
                    <a:schemeClr val="accent3"/>
                  </a:solidFill>
                </a:rPr>
                <a:t>+</a:t>
              </a:r>
              <a:endParaRPr lang="en-US" sz="2400" dirty="0">
                <a:solidFill>
                  <a:schemeClr val="accent3"/>
                </a:solidFill>
              </a:endParaRPr>
            </a:p>
          </p:txBody>
        </p:sp>
        <p:sp>
          <p:nvSpPr>
            <p:cNvPr id="19" name="TextBox 18"/>
            <p:cNvSpPr txBox="1"/>
            <p:nvPr/>
          </p:nvSpPr>
          <p:spPr>
            <a:xfrm rot="2700000">
              <a:off x="7362596" y="2830418"/>
              <a:ext cx="889000" cy="461665"/>
            </a:xfrm>
            <a:prstGeom prst="rect">
              <a:avLst/>
            </a:prstGeom>
            <a:noFill/>
          </p:spPr>
          <p:txBody>
            <a:bodyPr wrap="square" rtlCol="0">
              <a:spAutoFit/>
            </a:bodyPr>
            <a:lstStyle/>
            <a:p>
              <a:pPr algn="ctr"/>
              <a:r>
                <a:rPr lang="en-US" sz="2400" b="1" dirty="0">
                  <a:solidFill>
                    <a:schemeClr val="accent3"/>
                  </a:solidFill>
                </a:rPr>
                <a:t>+</a:t>
              </a:r>
              <a:endParaRPr lang="en-US" sz="2400" dirty="0">
                <a:solidFill>
                  <a:schemeClr val="accent3"/>
                </a:solidFill>
              </a:endParaRPr>
            </a:p>
          </p:txBody>
        </p:sp>
      </p:grpSp>
      <p:grpSp>
        <p:nvGrpSpPr>
          <p:cNvPr id="29" name="Group 28" descr="Clinician Cost performance category score x actual Cost performance category weight&#10;"/>
          <p:cNvGrpSpPr/>
          <p:nvPr/>
        </p:nvGrpSpPr>
        <p:grpSpPr>
          <a:xfrm>
            <a:off x="2149829" y="2318571"/>
            <a:ext cx="1646770" cy="2710629"/>
            <a:chOff x="2108" y="2463800"/>
            <a:chExt cx="1646770" cy="3200401"/>
          </a:xfrm>
        </p:grpSpPr>
        <p:sp>
          <p:nvSpPr>
            <p:cNvPr id="30" name="Right Brace 29"/>
            <p:cNvSpPr/>
            <p:nvPr/>
          </p:nvSpPr>
          <p:spPr>
            <a:xfrm flipH="1">
              <a:off x="2108" y="2463800"/>
              <a:ext cx="114304" cy="3200401"/>
            </a:xfrm>
            <a:prstGeom prst="rightBrace">
              <a:avLst/>
            </a:prstGeom>
            <a:ln w="158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1" name="Right Brace 30"/>
            <p:cNvSpPr/>
            <p:nvPr/>
          </p:nvSpPr>
          <p:spPr>
            <a:xfrm>
              <a:off x="1534574" y="2463800"/>
              <a:ext cx="114304" cy="3200401"/>
            </a:xfrm>
            <a:prstGeom prst="rightBrace">
              <a:avLst/>
            </a:prstGeom>
            <a:ln w="127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32" name="Group 31" descr="Improvement Activities performance category score x actual Improvement Activities performance category weight&#10;"/>
          <p:cNvGrpSpPr/>
          <p:nvPr/>
        </p:nvGrpSpPr>
        <p:grpSpPr>
          <a:xfrm>
            <a:off x="4052010" y="2318571"/>
            <a:ext cx="1646770" cy="2710629"/>
            <a:chOff x="2108" y="2463800"/>
            <a:chExt cx="1646770" cy="3200401"/>
          </a:xfrm>
        </p:grpSpPr>
        <p:sp>
          <p:nvSpPr>
            <p:cNvPr id="33" name="Right Brace 32"/>
            <p:cNvSpPr/>
            <p:nvPr/>
          </p:nvSpPr>
          <p:spPr>
            <a:xfrm flipH="1">
              <a:off x="2108" y="2463800"/>
              <a:ext cx="114304" cy="3200401"/>
            </a:xfrm>
            <a:prstGeom prst="rightBrace">
              <a:avLst/>
            </a:prstGeom>
            <a:ln w="158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4" name="Right Brace 33"/>
            <p:cNvSpPr/>
            <p:nvPr/>
          </p:nvSpPr>
          <p:spPr>
            <a:xfrm>
              <a:off x="1534574" y="2463800"/>
              <a:ext cx="114304" cy="3200401"/>
            </a:xfrm>
            <a:prstGeom prst="rightBrace">
              <a:avLst/>
            </a:prstGeom>
            <a:ln w="127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35" name="Group 34" descr="Advancing Care Information performance category score x actual Advancing Care Information performance category weight&#10;"/>
          <p:cNvGrpSpPr/>
          <p:nvPr/>
        </p:nvGrpSpPr>
        <p:grpSpPr>
          <a:xfrm>
            <a:off x="5954192" y="2318571"/>
            <a:ext cx="1646770" cy="2710629"/>
            <a:chOff x="2108" y="2463800"/>
            <a:chExt cx="1646770" cy="3200401"/>
          </a:xfrm>
        </p:grpSpPr>
        <p:sp>
          <p:nvSpPr>
            <p:cNvPr id="36" name="Right Brace 35"/>
            <p:cNvSpPr/>
            <p:nvPr/>
          </p:nvSpPr>
          <p:spPr>
            <a:xfrm flipH="1">
              <a:off x="2108" y="2463800"/>
              <a:ext cx="114304" cy="3200401"/>
            </a:xfrm>
            <a:prstGeom prst="rightBrace">
              <a:avLst/>
            </a:prstGeom>
            <a:ln w="158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7" name="Right Brace 36"/>
            <p:cNvSpPr/>
            <p:nvPr/>
          </p:nvSpPr>
          <p:spPr>
            <a:xfrm>
              <a:off x="1534574" y="2463800"/>
              <a:ext cx="114304" cy="3200401"/>
            </a:xfrm>
            <a:prstGeom prst="rightBrace">
              <a:avLst/>
            </a:prstGeom>
            <a:ln w="127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Tree>
    <p:extLst>
      <p:ext uri="{BB962C8B-B14F-4D97-AF65-F5344CB8AC3E}">
        <p14:creationId xmlns:p14="http://schemas.microsoft.com/office/powerpoint/2010/main" val="24385448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eyond the transition year" title="image of doctor and patient"/>
          <p:cNvPicPr>
            <a:picLocks noChangeAspect="1"/>
          </p:cNvPicPr>
          <p:nvPr/>
        </p:nvPicPr>
        <p:blipFill rotWithShape="1">
          <a:blip r:embed="rId3">
            <a:extLst>
              <a:ext uri="{28A0092B-C50C-407E-A947-70E740481C1C}">
                <a14:useLocalDpi xmlns:a14="http://schemas.microsoft.com/office/drawing/2010/main" val="0"/>
              </a:ext>
            </a:extLst>
          </a:blip>
          <a:srcRect t="11060" b="16224"/>
          <a:stretch/>
        </p:blipFill>
        <p:spPr>
          <a:xfrm>
            <a:off x="0" y="381000"/>
            <a:ext cx="9144000" cy="4432732"/>
          </a:xfrm>
          <a:prstGeom prst="rect">
            <a:avLst/>
          </a:prstGeom>
        </p:spPr>
      </p:pic>
      <p:sp>
        <p:nvSpPr>
          <p:cNvPr id="4" name="Slide Number Placeholder 3"/>
          <p:cNvSpPr>
            <a:spLocks noGrp="1"/>
          </p:cNvSpPr>
          <p:nvPr>
            <p:ph type="sldNum" sz="quarter" idx="12"/>
          </p:nvPr>
        </p:nvSpPr>
        <p:spPr/>
        <p:txBody>
          <a:bodyPr/>
          <a:lstStyle/>
          <a:p>
            <a:fld id="{7ED242ED-636D-4135-BC49-1FABD804422C}" type="slidenum">
              <a:rPr lang="en-US" smtClean="0"/>
              <a:pPr/>
              <a:t>42</a:t>
            </a:fld>
            <a:endParaRPr lang="en-US" dirty="0"/>
          </a:p>
        </p:txBody>
      </p:sp>
      <p:sp>
        <p:nvSpPr>
          <p:cNvPr id="2" name="Title 1"/>
          <p:cNvSpPr>
            <a:spLocks noGrp="1"/>
          </p:cNvSpPr>
          <p:nvPr>
            <p:ph type="title"/>
          </p:nvPr>
        </p:nvSpPr>
        <p:spPr/>
        <p:txBody>
          <a:bodyPr/>
          <a:lstStyle/>
          <a:p>
            <a:r>
              <a:rPr lang="en-US" dirty="0"/>
              <a:t>Beyond the transition year…</a:t>
            </a:r>
          </a:p>
        </p:txBody>
      </p:sp>
    </p:spTree>
    <p:extLst>
      <p:ext uri="{BB962C8B-B14F-4D97-AF65-F5344CB8AC3E}">
        <p14:creationId xmlns:p14="http://schemas.microsoft.com/office/powerpoint/2010/main" val="337167928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virtualgroup_computer.png" title="graphic"/>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12332" y="2681264"/>
            <a:ext cx="1520952" cy="1520952"/>
          </a:xfrm>
          <a:prstGeom prst="rect">
            <a:avLst/>
          </a:prstGeom>
        </p:spPr>
      </p:pic>
      <p:sp>
        <p:nvSpPr>
          <p:cNvPr id="5" name="Title 4"/>
          <p:cNvSpPr>
            <a:spLocks noGrp="1"/>
          </p:cNvSpPr>
          <p:nvPr>
            <p:ph type="title"/>
          </p:nvPr>
        </p:nvSpPr>
        <p:spPr/>
        <p:txBody>
          <a:bodyPr/>
          <a:lstStyle/>
          <a:p>
            <a:r>
              <a:rPr lang="en-US" dirty="0"/>
              <a:t>Building on a User Centric Approach	</a:t>
            </a:r>
          </a:p>
        </p:txBody>
      </p:sp>
      <p:sp>
        <p:nvSpPr>
          <p:cNvPr id="6" name="Content Placeholder 5"/>
          <p:cNvSpPr>
            <a:spLocks noGrp="1"/>
          </p:cNvSpPr>
          <p:nvPr>
            <p:ph idx="1"/>
          </p:nvPr>
        </p:nvSpPr>
        <p:spPr>
          <a:xfrm>
            <a:off x="244278" y="1316957"/>
            <a:ext cx="8686800" cy="1442707"/>
          </a:xfrm>
        </p:spPr>
        <p:txBody>
          <a:bodyPr/>
          <a:lstStyle/>
          <a:p>
            <a:pPr marL="0" indent="0" algn="ctr">
              <a:buNone/>
            </a:pPr>
            <a:r>
              <a:rPr lang="en-US" dirty="0">
                <a:solidFill>
                  <a:srgbClr val="16B2DF"/>
                </a:solidFill>
              </a:rPr>
              <a:t>We are committed to building on our lessons learned and </a:t>
            </a:r>
            <a:br>
              <a:rPr lang="en-US" dirty="0">
                <a:solidFill>
                  <a:srgbClr val="16B2DF"/>
                </a:solidFill>
              </a:rPr>
            </a:br>
            <a:r>
              <a:rPr lang="en-US" dirty="0">
                <a:solidFill>
                  <a:srgbClr val="16B2DF"/>
                </a:solidFill>
              </a:rPr>
              <a:t>stakeholder feedback to continuously improve the program. </a:t>
            </a:r>
            <a:br>
              <a:rPr lang="en-US" dirty="0">
                <a:solidFill>
                  <a:srgbClr val="16B2DF"/>
                </a:solidFill>
              </a:rPr>
            </a:br>
            <a:r>
              <a:rPr lang="en-US" dirty="0">
                <a:solidFill>
                  <a:srgbClr val="16B2DF"/>
                </a:solidFill>
              </a:rPr>
              <a:t>Here are some opportunities to get involved:</a:t>
            </a:r>
          </a:p>
        </p:txBody>
      </p:sp>
      <p:sp>
        <p:nvSpPr>
          <p:cNvPr id="2" name="Slide Number Placeholder 1"/>
          <p:cNvSpPr>
            <a:spLocks noGrp="1"/>
          </p:cNvSpPr>
          <p:nvPr>
            <p:ph type="sldNum" sz="quarter" idx="12"/>
          </p:nvPr>
        </p:nvSpPr>
        <p:spPr/>
        <p:txBody>
          <a:bodyPr/>
          <a:lstStyle/>
          <a:p>
            <a:fld id="{7ED242ED-636D-4135-BC49-1FABD804422C}" type="slidenum">
              <a:rPr lang="en-US" smtClean="0"/>
              <a:pPr/>
              <a:t>43</a:t>
            </a:fld>
            <a:endParaRPr lang="en-US" dirty="0"/>
          </a:p>
        </p:txBody>
      </p:sp>
      <p:sp>
        <p:nvSpPr>
          <p:cNvPr id="3" name="TextBox 2"/>
          <p:cNvSpPr txBox="1"/>
          <p:nvPr/>
        </p:nvSpPr>
        <p:spPr>
          <a:xfrm>
            <a:off x="533040" y="4123816"/>
            <a:ext cx="4609235" cy="1846659"/>
          </a:xfrm>
          <a:prstGeom prst="rect">
            <a:avLst/>
          </a:prstGeom>
          <a:noFill/>
        </p:spPr>
        <p:txBody>
          <a:bodyPr wrap="square" rtlCol="0">
            <a:spAutoFit/>
          </a:bodyPr>
          <a:lstStyle/>
          <a:p>
            <a:pPr algn="ctr"/>
            <a:r>
              <a:rPr lang="en-US" sz="2400" dirty="0">
                <a:solidFill>
                  <a:srgbClr val="16B2DF"/>
                </a:solidFill>
                <a:latin typeface="Calibri Light"/>
                <a:cs typeface="Calibri Light"/>
              </a:rPr>
              <a:t>Performance feedback. </a:t>
            </a:r>
            <a:endParaRPr lang="en-US" sz="2000" dirty="0">
              <a:latin typeface="Calibri Light"/>
              <a:cs typeface="Calibri Light"/>
            </a:endParaRPr>
          </a:p>
          <a:p>
            <a:pPr algn="ctr"/>
            <a:r>
              <a:rPr lang="en-US" dirty="0">
                <a:latin typeface="Calibri Light"/>
                <a:cs typeface="Calibri Light"/>
              </a:rPr>
              <a:t>We are planning to work with stakeholders to determine a new look and feel for the 2018 performance feedback. If you are interested in providing suggested ideas, then please send your thoughts to </a:t>
            </a:r>
            <a:r>
              <a:rPr lang="en-US" u="sng" dirty="0">
                <a:latin typeface="Calibri Light"/>
                <a:cs typeface="Calibri Light"/>
                <a:hlinkClick r:id="rId4"/>
              </a:rPr>
              <a:t>Partnership@cms.hhs.gov</a:t>
            </a:r>
            <a:r>
              <a:rPr lang="en-US" dirty="0">
                <a:latin typeface="Calibri Light"/>
                <a:cs typeface="Calibri Light"/>
              </a:rPr>
              <a:t> </a:t>
            </a:r>
          </a:p>
        </p:txBody>
      </p:sp>
      <p:sp>
        <p:nvSpPr>
          <p:cNvPr id="8" name="TextBox 7"/>
          <p:cNvSpPr txBox="1"/>
          <p:nvPr/>
        </p:nvSpPr>
        <p:spPr>
          <a:xfrm>
            <a:off x="5099163" y="4123816"/>
            <a:ext cx="3147291" cy="1446550"/>
          </a:xfrm>
          <a:prstGeom prst="rect">
            <a:avLst/>
          </a:prstGeom>
          <a:noFill/>
        </p:spPr>
        <p:txBody>
          <a:bodyPr wrap="square" rtlCol="0">
            <a:spAutoFit/>
          </a:bodyPr>
          <a:lstStyle/>
          <a:p>
            <a:pPr algn="ctr"/>
            <a:r>
              <a:rPr lang="en-US" sz="2400" dirty="0">
                <a:solidFill>
                  <a:srgbClr val="16B2DF"/>
                </a:solidFill>
                <a:latin typeface="Calibri Light"/>
                <a:cs typeface="Calibri Light"/>
              </a:rPr>
              <a:t>Implementation of virtual groups. </a:t>
            </a:r>
            <a:br>
              <a:rPr lang="en-US" sz="2400" dirty="0">
                <a:solidFill>
                  <a:srgbClr val="16B2DF"/>
                </a:solidFill>
                <a:latin typeface="Calibri Light"/>
                <a:cs typeface="Calibri Light"/>
              </a:rPr>
            </a:br>
            <a:r>
              <a:rPr lang="en-US" dirty="0">
                <a:latin typeface="Calibri Light"/>
                <a:cs typeface="Calibri Light"/>
              </a:rPr>
              <a:t>Details coming soon </a:t>
            </a:r>
            <a:endParaRPr lang="en-US" sz="2000" dirty="0">
              <a:latin typeface="Calibri Light"/>
              <a:cs typeface="Calibri Light"/>
            </a:endParaRPr>
          </a:p>
          <a:p>
            <a:pPr algn="ctr"/>
            <a:endParaRPr lang="en-US" sz="2000" dirty="0">
              <a:latin typeface="Calibri Light"/>
              <a:cs typeface="Calibri Light"/>
            </a:endParaRPr>
          </a:p>
        </p:txBody>
      </p:sp>
      <p:sp>
        <p:nvSpPr>
          <p:cNvPr id="11" name="Oval 10" title="graphic"/>
          <p:cNvSpPr/>
          <p:nvPr/>
        </p:nvSpPr>
        <p:spPr>
          <a:xfrm>
            <a:off x="2006742" y="2759664"/>
            <a:ext cx="1332792" cy="1332792"/>
          </a:xfrm>
          <a:prstGeom prst="ellipse">
            <a:avLst/>
          </a:prstGeom>
          <a:noFill/>
          <a:ln>
            <a:solidFill>
              <a:srgbClr val="16B2D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title="picture of clipboar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20400" y="2827418"/>
            <a:ext cx="1140555" cy="1140555"/>
          </a:xfrm>
          <a:prstGeom prst="rect">
            <a:avLst/>
          </a:prstGeom>
        </p:spPr>
      </p:pic>
    </p:spTree>
    <p:extLst>
      <p:ext uri="{BB962C8B-B14F-4D97-AF65-F5344CB8AC3E}">
        <p14:creationId xmlns:p14="http://schemas.microsoft.com/office/powerpoint/2010/main" val="17028404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ED242ED-636D-4135-BC49-1FABD804422C}" type="slidenum">
              <a:rPr lang="en-US" smtClean="0"/>
              <a:pPr/>
              <a:t>44</a:t>
            </a:fld>
            <a:endParaRPr lang="en-US" dirty="0"/>
          </a:p>
        </p:txBody>
      </p:sp>
      <p:sp>
        <p:nvSpPr>
          <p:cNvPr id="2" name="Title 1"/>
          <p:cNvSpPr>
            <a:spLocks noGrp="1"/>
          </p:cNvSpPr>
          <p:nvPr>
            <p:ph type="title"/>
          </p:nvPr>
        </p:nvSpPr>
        <p:spPr>
          <a:xfrm>
            <a:off x="228600" y="3000588"/>
            <a:ext cx="8677276" cy="1269996"/>
          </a:xfrm>
        </p:spPr>
        <p:txBody>
          <a:bodyPr/>
          <a:lstStyle/>
          <a:p>
            <a:r>
              <a:rPr lang="en-US" dirty="0"/>
              <a:t>Where can I go to learn more?</a:t>
            </a:r>
          </a:p>
        </p:txBody>
      </p:sp>
      <p:pic>
        <p:nvPicPr>
          <p:cNvPr id="12" name="Picture 11" title="graphic of hand"/>
          <p:cNvPicPr>
            <a:picLocks noChangeAspect="1"/>
          </p:cNvPicPr>
          <p:nvPr/>
        </p:nvPicPr>
        <p:blipFill>
          <a:blip r:embed="rId3"/>
          <a:stretch>
            <a:fillRect/>
          </a:stretch>
        </p:blipFill>
        <p:spPr>
          <a:xfrm>
            <a:off x="3933613" y="1193799"/>
            <a:ext cx="2118360" cy="2066693"/>
          </a:xfrm>
          <a:prstGeom prst="rect">
            <a:avLst/>
          </a:prstGeom>
        </p:spPr>
      </p:pic>
    </p:spTree>
    <p:extLst>
      <p:ext uri="{BB962C8B-B14F-4D97-AF65-F5344CB8AC3E}">
        <p14:creationId xmlns:p14="http://schemas.microsoft.com/office/powerpoint/2010/main" val="15008460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22165" y="3051858"/>
            <a:ext cx="6327663" cy="954107"/>
          </a:xfrm>
          <a:prstGeom prst="rect">
            <a:avLst/>
          </a:prstGeom>
          <a:noFill/>
        </p:spPr>
        <p:txBody>
          <a:bodyPr wrap="square" rtlCol="0">
            <a:spAutoFit/>
          </a:bodyPr>
          <a:lstStyle/>
          <a:p>
            <a:r>
              <a:rPr lang="en-US" sz="1400" b="1" dirty="0">
                <a:solidFill>
                  <a:schemeClr val="tx2"/>
                </a:solidFill>
                <a:latin typeface="+mj-lt"/>
                <a:hlinkClick r:id="rId3"/>
              </a:rPr>
              <a:t>Transforming Clinical Practice Initiative (TCPI): </a:t>
            </a:r>
            <a:endParaRPr lang="en-US" sz="1400" b="1" dirty="0">
              <a:solidFill>
                <a:schemeClr val="tx2"/>
              </a:solidFill>
              <a:latin typeface="+mj-lt"/>
            </a:endParaRPr>
          </a:p>
          <a:p>
            <a:pPr marL="285750" indent="-285750">
              <a:buFont typeface="Arial" panose="020B0604020202020204" pitchFamily="34" charset="0"/>
              <a:buChar char="•"/>
            </a:pPr>
            <a:r>
              <a:rPr lang="en-US" sz="1400" dirty="0">
                <a:latin typeface="+mj-lt"/>
              </a:rPr>
              <a:t>Designed to support more than 140,000 clinician practices over the next 4 years in sharing, adapting, and further developing their comprehensive quality improvement strategies. </a:t>
            </a:r>
          </a:p>
        </p:txBody>
      </p:sp>
      <p:sp>
        <p:nvSpPr>
          <p:cNvPr id="4" name="TextBox 3"/>
          <p:cNvSpPr txBox="1"/>
          <p:nvPr/>
        </p:nvSpPr>
        <p:spPr>
          <a:xfrm>
            <a:off x="2222166" y="4170369"/>
            <a:ext cx="6327662" cy="954107"/>
          </a:xfrm>
          <a:prstGeom prst="rect">
            <a:avLst/>
          </a:prstGeom>
          <a:noFill/>
        </p:spPr>
        <p:txBody>
          <a:bodyPr wrap="square" rtlCol="0">
            <a:spAutoFit/>
          </a:bodyPr>
          <a:lstStyle/>
          <a:p>
            <a:r>
              <a:rPr lang="en-US" sz="1400" b="1" dirty="0">
                <a:solidFill>
                  <a:schemeClr val="tx2"/>
                </a:solidFill>
                <a:latin typeface="+mj-lt"/>
                <a:hlinkClick r:id="rId4"/>
              </a:rPr>
              <a:t>Quality Innovation Network (QIN)-Quality Improvement Organizations (QIOs): </a:t>
            </a:r>
            <a:endParaRPr lang="en-US" sz="1400" b="1" dirty="0">
              <a:solidFill>
                <a:schemeClr val="tx2"/>
              </a:solidFill>
              <a:latin typeface="+mj-lt"/>
            </a:endParaRPr>
          </a:p>
          <a:p>
            <a:pPr marL="285750" indent="-285750">
              <a:buFont typeface="Arial" panose="020B0604020202020204" pitchFamily="34" charset="0"/>
              <a:buChar char="•"/>
            </a:pPr>
            <a:r>
              <a:rPr lang="en-US" sz="1400" dirty="0">
                <a:latin typeface="+mj-lt"/>
              </a:rPr>
              <a:t>Includes 14 QIN-QIOs </a:t>
            </a:r>
          </a:p>
          <a:p>
            <a:pPr marL="285750" indent="-285750">
              <a:buFont typeface="Arial" panose="020B0604020202020204" pitchFamily="34" charset="0"/>
              <a:buChar char="•"/>
            </a:pPr>
            <a:r>
              <a:rPr lang="en-US" sz="1400" dirty="0">
                <a:latin typeface="+mj-lt"/>
              </a:rPr>
              <a:t>Promotes data-driven initiatives that increase patient safety, make communities healthier, better coordinate post-hospital care, and improve clinical quality. </a:t>
            </a:r>
          </a:p>
        </p:txBody>
      </p:sp>
      <p:sp>
        <p:nvSpPr>
          <p:cNvPr id="5" name="TextBox 4"/>
          <p:cNvSpPr txBox="1"/>
          <p:nvPr/>
        </p:nvSpPr>
        <p:spPr>
          <a:xfrm>
            <a:off x="2222166" y="5288880"/>
            <a:ext cx="6327662" cy="738664"/>
          </a:xfrm>
          <a:prstGeom prst="rect">
            <a:avLst/>
          </a:prstGeom>
          <a:noFill/>
        </p:spPr>
        <p:txBody>
          <a:bodyPr wrap="square" rtlCol="0">
            <a:spAutoFit/>
          </a:bodyPr>
          <a:lstStyle/>
          <a:p>
            <a:r>
              <a:rPr lang="en-US" sz="1400" dirty="0">
                <a:latin typeface="+mj-lt"/>
              </a:rPr>
              <a:t>The </a:t>
            </a:r>
            <a:r>
              <a:rPr lang="en-US" sz="1400" b="1" dirty="0">
                <a:latin typeface="+mj-lt"/>
                <a:hlinkClick r:id="rId5"/>
              </a:rPr>
              <a:t>Innovation Center’s </a:t>
            </a:r>
            <a:r>
              <a:rPr lang="en-US" sz="1400" dirty="0">
                <a:latin typeface="+mj-lt"/>
              </a:rPr>
              <a:t>Learning Systems provides specialized information on:</a:t>
            </a:r>
          </a:p>
          <a:p>
            <a:pPr marL="171450" indent="-171450">
              <a:buFont typeface="Arial" panose="020B0604020202020204" pitchFamily="34" charset="0"/>
              <a:buChar char="•"/>
            </a:pPr>
            <a:r>
              <a:rPr lang="en-US" sz="1400" dirty="0">
                <a:latin typeface="+mj-lt"/>
              </a:rPr>
              <a:t>Successful Advanced APM participation</a:t>
            </a:r>
          </a:p>
          <a:p>
            <a:pPr marL="171450" indent="-171450">
              <a:buFont typeface="Arial" panose="020B0604020202020204" pitchFamily="34" charset="0"/>
              <a:buChar char="•"/>
            </a:pPr>
            <a:r>
              <a:rPr lang="en-US" sz="1400" dirty="0">
                <a:latin typeface="+mj-lt"/>
              </a:rPr>
              <a:t>The benefits of APM participation under MIPS</a:t>
            </a:r>
          </a:p>
        </p:txBody>
      </p:sp>
      <p:sp>
        <p:nvSpPr>
          <p:cNvPr id="6" name="TextBox 5"/>
          <p:cNvSpPr txBox="1"/>
          <p:nvPr/>
        </p:nvSpPr>
        <p:spPr>
          <a:xfrm>
            <a:off x="1164291" y="1285997"/>
            <a:ext cx="7385538" cy="707886"/>
          </a:xfrm>
          <a:prstGeom prst="rect">
            <a:avLst/>
          </a:prstGeom>
          <a:noFill/>
        </p:spPr>
        <p:txBody>
          <a:bodyPr wrap="square" rtlCol="0">
            <a:spAutoFit/>
          </a:bodyPr>
          <a:lstStyle/>
          <a:p>
            <a:r>
              <a:rPr lang="en-US" sz="2000" dirty="0">
                <a:latin typeface="+mj-lt"/>
              </a:rPr>
              <a:t>CMS has organizations on the ground to provide help to clinicians who are eligible for the Quality Payment Program:</a:t>
            </a:r>
          </a:p>
        </p:txBody>
      </p:sp>
      <p:sp>
        <p:nvSpPr>
          <p:cNvPr id="9" name="Title 3"/>
          <p:cNvSpPr>
            <a:spLocks noGrp="1"/>
          </p:cNvSpPr>
          <p:nvPr>
            <p:ph type="title"/>
          </p:nvPr>
        </p:nvSpPr>
        <p:spPr>
          <a:xfrm>
            <a:off x="228600" y="594360"/>
            <a:ext cx="8686800" cy="800100"/>
          </a:xfrm>
        </p:spPr>
        <p:txBody>
          <a:bodyPr/>
          <a:lstStyle/>
          <a:p>
            <a:pPr algn="l"/>
            <a:r>
              <a:rPr lang="en-US" dirty="0"/>
              <a:t>Technical Assistance</a:t>
            </a:r>
          </a:p>
        </p:txBody>
      </p:sp>
      <p:pic>
        <p:nvPicPr>
          <p:cNvPr id="14" name="Picture 13" descr="graphic" title="graphic"/>
          <p:cNvPicPr>
            <a:picLocks noChangeAspect="1"/>
          </p:cNvPicPr>
          <p:nvPr/>
        </p:nvPicPr>
        <p:blipFill>
          <a:blip r:embed="rId6"/>
          <a:stretch>
            <a:fillRect/>
          </a:stretch>
        </p:blipFill>
        <p:spPr>
          <a:xfrm>
            <a:off x="1345184" y="4170369"/>
            <a:ext cx="721360" cy="721360"/>
          </a:xfrm>
          <a:prstGeom prst="rect">
            <a:avLst/>
          </a:prstGeom>
        </p:spPr>
      </p:pic>
      <p:pic>
        <p:nvPicPr>
          <p:cNvPr id="15" name="Picture 14" descr="graphic" title="graphic"/>
          <p:cNvPicPr>
            <a:picLocks noChangeAspect="1"/>
          </p:cNvPicPr>
          <p:nvPr/>
        </p:nvPicPr>
        <p:blipFill>
          <a:blip r:embed="rId7"/>
          <a:stretch>
            <a:fillRect/>
          </a:stretch>
        </p:blipFill>
        <p:spPr>
          <a:xfrm>
            <a:off x="1345184" y="3093077"/>
            <a:ext cx="721360" cy="721360"/>
          </a:xfrm>
          <a:prstGeom prst="rect">
            <a:avLst/>
          </a:prstGeom>
        </p:spPr>
      </p:pic>
      <p:sp>
        <p:nvSpPr>
          <p:cNvPr id="10" name="Slide Number Placeholder 13"/>
          <p:cNvSpPr>
            <a:spLocks noGrp="1"/>
          </p:cNvSpPr>
          <p:nvPr>
            <p:ph type="sldNum" sz="quarter" idx="12"/>
          </p:nvPr>
        </p:nvSpPr>
        <p:spPr>
          <a:xfrm>
            <a:off x="7941733" y="6356351"/>
            <a:ext cx="973667" cy="365125"/>
          </a:xfrm>
        </p:spPr>
        <p:txBody>
          <a:bodyPr/>
          <a:lstStyle/>
          <a:p>
            <a:r>
              <a:rPr lang="en-US" dirty="0"/>
              <a:t>45</a:t>
            </a:r>
          </a:p>
        </p:txBody>
      </p:sp>
      <p:pic>
        <p:nvPicPr>
          <p:cNvPr id="11" name="Picture 10" descr="graphic" title="graphic"/>
          <p:cNvPicPr>
            <a:picLocks noChangeAspect="1"/>
          </p:cNvPicPr>
          <p:nvPr/>
        </p:nvPicPr>
        <p:blipFill>
          <a:blip r:embed="rId8"/>
          <a:stretch>
            <a:fillRect/>
          </a:stretch>
        </p:blipFill>
        <p:spPr>
          <a:xfrm>
            <a:off x="1345184" y="5195410"/>
            <a:ext cx="722376" cy="722376"/>
          </a:xfrm>
          <a:prstGeom prst="rect">
            <a:avLst/>
          </a:prstGeom>
        </p:spPr>
      </p:pic>
      <p:sp>
        <p:nvSpPr>
          <p:cNvPr id="3" name="TextBox 2"/>
          <p:cNvSpPr txBox="1"/>
          <p:nvPr/>
        </p:nvSpPr>
        <p:spPr>
          <a:xfrm>
            <a:off x="2222165" y="2176272"/>
            <a:ext cx="5797123" cy="738664"/>
          </a:xfrm>
          <a:prstGeom prst="rect">
            <a:avLst/>
          </a:prstGeom>
          <a:noFill/>
        </p:spPr>
        <p:txBody>
          <a:bodyPr wrap="square" rtlCol="0">
            <a:spAutoFit/>
          </a:bodyPr>
          <a:lstStyle/>
          <a:p>
            <a:r>
              <a:rPr lang="en-US" sz="1400" b="1" dirty="0">
                <a:solidFill>
                  <a:schemeClr val="tx2"/>
                </a:solidFill>
                <a:latin typeface="+mj-lt"/>
                <a:hlinkClick r:id="rId9"/>
              </a:rPr>
              <a:t>Quality Payment Program Portal</a:t>
            </a:r>
            <a:endParaRPr lang="en-US" sz="1400" b="1" dirty="0">
              <a:solidFill>
                <a:schemeClr val="tx2"/>
              </a:solidFill>
              <a:latin typeface="+mj-lt"/>
            </a:endParaRPr>
          </a:p>
          <a:p>
            <a:pPr marL="285750" indent="-285750">
              <a:buFont typeface="Arial" panose="020B0604020202020204" pitchFamily="34" charset="0"/>
              <a:buChar char="•"/>
            </a:pPr>
            <a:r>
              <a:rPr lang="en-US" sz="1400" dirty="0">
                <a:latin typeface="+mj-lt"/>
              </a:rPr>
              <a:t>Learn about the Quality Payment Program, explore the measures, and find educational tools and resources. </a:t>
            </a:r>
          </a:p>
        </p:txBody>
      </p:sp>
      <p:pic>
        <p:nvPicPr>
          <p:cNvPr id="7" name="Picture 6" descr="graphic" title="graphic"/>
          <p:cNvPicPr>
            <a:picLocks noChangeAspect="1"/>
          </p:cNvPicPr>
          <p:nvPr/>
        </p:nvPicPr>
        <p:blipFill>
          <a:blip r:embed="rId10"/>
          <a:stretch>
            <a:fillRect/>
          </a:stretch>
        </p:blipFill>
        <p:spPr>
          <a:xfrm>
            <a:off x="1343917" y="2118607"/>
            <a:ext cx="722376" cy="722376"/>
          </a:xfrm>
          <a:prstGeom prst="rect">
            <a:avLst/>
          </a:prstGeom>
        </p:spPr>
      </p:pic>
    </p:spTree>
    <p:extLst>
      <p:ext uri="{BB962C8B-B14F-4D97-AF65-F5344CB8AC3E}">
        <p14:creationId xmlns:p14="http://schemas.microsoft.com/office/powerpoint/2010/main" val="25134613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rimary Care &amp; Specialist Physicians - Transforming Clincial Pracitice Initiaitive.&#10;&#10;Small &amp; Solo Practices - Small, Underserved Rural Support Technical Assistance. &#10;&#10;Large Practices - Quality Innovation Network-Quality Improvement Organization Education and Support.&#10;&#10;Technical Support - All eligible clinicans are supported. " title="Do you need technical asssitance to help you partiicpate in the Quality Payment Program? The Centers for Medicare &amp; Medicaid Services has specialized programs and resources for eligible clinicians across the country."/>
          <p:cNvPicPr>
            <a:picLocks noChangeAspect="1"/>
          </p:cNvPicPr>
          <p:nvPr/>
        </p:nvPicPr>
        <p:blipFill rotWithShape="1">
          <a:blip r:embed="rId3"/>
          <a:srcRect t="6570"/>
          <a:stretch/>
        </p:blipFill>
        <p:spPr>
          <a:xfrm>
            <a:off x="0" y="883812"/>
            <a:ext cx="9144000" cy="5194243"/>
          </a:xfrm>
          <a:prstGeom prst="rect">
            <a:avLst/>
          </a:prstGeom>
        </p:spPr>
      </p:pic>
      <p:sp>
        <p:nvSpPr>
          <p:cNvPr id="6" name="Title 5" hidden="1"/>
          <p:cNvSpPr>
            <a:spLocks noGrp="1"/>
          </p:cNvSpPr>
          <p:nvPr>
            <p:ph type="title"/>
          </p:nvPr>
        </p:nvSpPr>
        <p:spPr/>
        <p:txBody>
          <a:bodyPr/>
          <a:lstStyle/>
          <a:p>
            <a:r>
              <a:rPr lang="en-US" dirty="0"/>
              <a:t>Technical Assistance for Clinicians</a:t>
            </a:r>
            <a:br>
              <a:rPr lang="en-US" dirty="0"/>
            </a:br>
            <a:endParaRPr lang="en-US" dirty="0"/>
          </a:p>
        </p:txBody>
      </p:sp>
      <p:sp>
        <p:nvSpPr>
          <p:cNvPr id="3" name="Slide Number Placeholder 2"/>
          <p:cNvSpPr>
            <a:spLocks noGrp="1"/>
          </p:cNvSpPr>
          <p:nvPr>
            <p:ph type="sldNum" sz="quarter" idx="12"/>
          </p:nvPr>
        </p:nvSpPr>
        <p:spPr/>
        <p:txBody>
          <a:bodyPr/>
          <a:lstStyle/>
          <a:p>
            <a:fld id="{7ED242ED-636D-4135-BC49-1FABD804422C}" type="slidenum">
              <a:rPr lang="en-US" smtClean="0"/>
              <a:pPr/>
              <a:t>46</a:t>
            </a:fld>
            <a:endParaRPr lang="en-US" dirty="0"/>
          </a:p>
        </p:txBody>
      </p:sp>
    </p:spTree>
    <p:extLst>
      <p:ext uri="{BB962C8B-B14F-4D97-AF65-F5344CB8AC3E}">
        <p14:creationId xmlns:p14="http://schemas.microsoft.com/office/powerpoint/2010/main" val="5037305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732430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sz="4000" dirty="0"/>
              <a:t>Measure Use</a:t>
            </a:r>
          </a:p>
        </p:txBody>
      </p:sp>
      <p:sp>
        <p:nvSpPr>
          <p:cNvPr id="4"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a:ea typeface="+mj-ea"/>
                <a:cs typeface="+mj-cs"/>
              </a:rPr>
              <a:t>Questions</a:t>
            </a:r>
          </a:p>
        </p:txBody>
      </p:sp>
      <p:sp>
        <p:nvSpPr>
          <p:cNvPr id="5" name="Content Placeholder 8"/>
          <p:cNvSpPr>
            <a:spLocks noGrp="1"/>
          </p:cNvSpPr>
          <p:nvPr>
            <p:ph idx="1"/>
          </p:nvPr>
        </p:nvSpPr>
        <p:spPr>
          <a:xfrm>
            <a:off x="228600" y="2438400"/>
            <a:ext cx="8229600" cy="2459950"/>
          </a:xfrm>
        </p:spPr>
        <p:txBody>
          <a:bodyPr>
            <a:normAutofit lnSpcReduction="10000"/>
          </a:bodyPr>
          <a:lstStyle/>
          <a:p>
            <a:pPr marL="0" lvl="0" indent="0" algn="ctr">
              <a:spcBef>
                <a:spcPts val="0"/>
              </a:spcBef>
              <a:buNone/>
            </a:pPr>
            <a:r>
              <a:rPr lang="en-US" sz="16600" b="1" dirty="0">
                <a:ln w="9525">
                  <a:solidFill>
                    <a:prstClr val="white"/>
                  </a:solidFill>
                  <a:prstDash val="solid"/>
                </a:ln>
                <a:solidFill>
                  <a:prstClr val="black"/>
                </a:solidFill>
                <a:effectLst>
                  <a:outerShdw blurRad="12700" dist="38100" dir="2700000" algn="tl" rotWithShape="0">
                    <a:srgbClr val="4BACC6">
                      <a:lumMod val="60000"/>
                      <a:lumOff val="40000"/>
                    </a:srgbClr>
                  </a:outerShdw>
                </a:effectLst>
                <a:latin typeface="Calibri" panose="020F0502020204030204" pitchFamily="34" charset="0"/>
              </a:rPr>
              <a:t>Q </a:t>
            </a:r>
            <a:r>
              <a:rPr lang="en-US" sz="7200" b="1" dirty="0">
                <a:ln w="9525">
                  <a:solidFill>
                    <a:prstClr val="white"/>
                  </a:solidFill>
                  <a:prstDash val="solid"/>
                </a:ln>
                <a:solidFill>
                  <a:prstClr val="black"/>
                </a:solidFill>
                <a:effectLst>
                  <a:outerShdw blurRad="12700" dist="38100" dir="2700000" algn="tl" rotWithShape="0">
                    <a:srgbClr val="4BACC6">
                      <a:lumMod val="60000"/>
                      <a:lumOff val="40000"/>
                    </a:srgbClr>
                  </a:outerShdw>
                </a:effectLst>
                <a:latin typeface="Calibri" panose="020F0502020204030204" pitchFamily="34" charset="0"/>
              </a:rPr>
              <a:t>and</a:t>
            </a:r>
            <a:r>
              <a:rPr lang="en-US" sz="16600" b="1" dirty="0">
                <a:ln w="9525">
                  <a:solidFill>
                    <a:prstClr val="white"/>
                  </a:solidFill>
                  <a:prstDash val="solid"/>
                </a:ln>
                <a:solidFill>
                  <a:prstClr val="black"/>
                </a:solidFill>
                <a:effectLst>
                  <a:outerShdw blurRad="12700" dist="38100" dir="2700000" algn="tl" rotWithShape="0">
                    <a:srgbClr val="4BACC6">
                      <a:lumMod val="60000"/>
                      <a:lumOff val="40000"/>
                    </a:srgbClr>
                  </a:outerShdw>
                </a:effectLst>
                <a:latin typeface="Calibri" panose="020F0502020204030204" pitchFamily="34" charset="0"/>
              </a:rPr>
              <a:t> A</a:t>
            </a:r>
          </a:p>
          <a:p>
            <a:endParaRPr lang="en-US" dirty="0"/>
          </a:p>
        </p:txBody>
      </p:sp>
    </p:spTree>
    <p:extLst>
      <p:ext uri="{BB962C8B-B14F-4D97-AF65-F5344CB8AC3E}">
        <p14:creationId xmlns:p14="http://schemas.microsoft.com/office/powerpoint/2010/main" val="39314183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sz="4000" dirty="0"/>
              <a:t>Available Resources</a:t>
            </a:r>
          </a:p>
        </p:txBody>
      </p:sp>
      <p:sp>
        <p:nvSpPr>
          <p:cNvPr id="4"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a:ea typeface="+mj-ea"/>
                <a:cs typeface="+mj-cs"/>
              </a:rPr>
              <a:t>Measure Development Education &amp; Outreach for Specialty Societies &amp; Patient Advocacy Groups</a:t>
            </a:r>
          </a:p>
        </p:txBody>
      </p:sp>
      <p:sp>
        <p:nvSpPr>
          <p:cNvPr id="6" name="Rectangle 5"/>
          <p:cNvSpPr/>
          <p:nvPr/>
        </p:nvSpPr>
        <p:spPr>
          <a:xfrm>
            <a:off x="609600" y="2063781"/>
            <a:ext cx="7924800" cy="310854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MMS Blueprint: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hlinkClick r:id="rId3"/>
              </a:rPr>
              <a:t>Click here to access the MMS Blueprint</a:t>
            </a: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The CMS Measures Management System (MMS) Site: </a:t>
            </a:r>
            <a:r>
              <a:rPr kumimoji="0" lang="en-US" sz="2800" b="0" i="0" u="none" strike="noStrike" kern="1200" cap="none" spc="0" normalizeH="0" baseline="0" noProof="0" dirty="0">
                <a:ln>
                  <a:noFill/>
                </a:ln>
                <a:solidFill>
                  <a:prstClr val="black"/>
                </a:solidFill>
                <a:effectLst/>
                <a:uLnTx/>
                <a:uFillTx/>
                <a:latin typeface="Calibri"/>
                <a:ea typeface="+mn-ea"/>
                <a:cs typeface="+mn-cs"/>
                <a:hlinkClick r:id="rId4"/>
              </a:rPr>
              <a:t>Click here to access the CMS MMS website</a:t>
            </a: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 </a:t>
            </a:r>
            <a:br>
              <a:rPr kumimoji="0" lang="en-US" sz="2800" b="0" i="0" u="none" strike="noStrike" kern="1200" cap="none" spc="0" normalizeH="0" baseline="0" noProof="0" dirty="0">
                <a:ln>
                  <a:noFill/>
                </a:ln>
                <a:solidFill>
                  <a:prstClr val="black"/>
                </a:solidFill>
                <a:effectLst/>
                <a:uLnTx/>
                <a:uFillTx/>
                <a:latin typeface="Calibri"/>
                <a:ea typeface="+mn-ea"/>
                <a:cs typeface="+mn-cs"/>
              </a:rPr>
            </a:b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633705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45672"/>
            <a:ext cx="8686800" cy="800100"/>
          </a:xfrm>
        </p:spPr>
        <p:txBody>
          <a:bodyPr>
            <a:normAutofit fontScale="90000"/>
          </a:bodyPr>
          <a:lstStyle/>
          <a:p>
            <a:r>
              <a:rPr lang="en-US" dirty="0"/>
              <a:t>What is the Merit-based Incentive Payment System?</a:t>
            </a:r>
          </a:p>
        </p:txBody>
      </p:sp>
      <p:sp>
        <p:nvSpPr>
          <p:cNvPr id="3" name="Content Placeholder 2"/>
          <p:cNvSpPr>
            <a:spLocks noGrp="1"/>
          </p:cNvSpPr>
          <p:nvPr>
            <p:ph idx="1"/>
          </p:nvPr>
        </p:nvSpPr>
        <p:spPr>
          <a:xfrm>
            <a:off x="228600" y="4054934"/>
            <a:ext cx="8686800" cy="4351338"/>
          </a:xfrm>
        </p:spPr>
        <p:txBody>
          <a:bodyPr>
            <a:normAutofit/>
          </a:bodyPr>
          <a:lstStyle/>
          <a:p>
            <a:r>
              <a:rPr lang="en-US" sz="2000" dirty="0"/>
              <a:t>Moves Medicare Part B clinicians to a performance-based payment system</a:t>
            </a:r>
          </a:p>
          <a:p>
            <a:r>
              <a:rPr lang="en-US" sz="2000" dirty="0"/>
              <a:t>Provides clinicians with flexibility to choose the activities and measures that are most meaningful to their practice </a:t>
            </a:r>
          </a:p>
          <a:p>
            <a:r>
              <a:rPr lang="en-US" sz="2000" dirty="0"/>
              <a:t>Reporting standards align with Advanced APMs wherever possible</a:t>
            </a:r>
          </a:p>
        </p:txBody>
      </p:sp>
      <p:sp>
        <p:nvSpPr>
          <p:cNvPr id="4" name="Slide Number Placeholder 3"/>
          <p:cNvSpPr>
            <a:spLocks noGrp="1"/>
          </p:cNvSpPr>
          <p:nvPr>
            <p:ph type="sldNum" sz="quarter" idx="12"/>
          </p:nvPr>
        </p:nvSpPr>
        <p:spPr/>
        <p:txBody>
          <a:bodyPr/>
          <a:lstStyle/>
          <a:p>
            <a:fld id="{7ED242ED-636D-4135-BC49-1FABD804422C}" type="slidenum">
              <a:rPr lang="en-US" smtClean="0"/>
              <a:t>5</a:t>
            </a:fld>
            <a:endParaRPr lang="en-US" dirty="0"/>
          </a:p>
        </p:txBody>
      </p:sp>
      <p:pic>
        <p:nvPicPr>
          <p:cNvPr id="6" name="Picture 5" descr="Rounded rectangle outline" title="Image of mustard color circl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0883" y="1650238"/>
            <a:ext cx="1545552" cy="1545552"/>
          </a:xfrm>
          <a:prstGeom prst="rect">
            <a:avLst/>
          </a:prstGeom>
        </p:spPr>
      </p:pic>
      <p:sp>
        <p:nvSpPr>
          <p:cNvPr id="18" name="Rectangle 17"/>
          <p:cNvSpPr/>
          <p:nvPr/>
        </p:nvSpPr>
        <p:spPr>
          <a:xfrm>
            <a:off x="228600" y="3222103"/>
            <a:ext cx="1828800" cy="9144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none" lIns="102870" tIns="102870" rIns="102870" bIns="102870" numCol="1" spcCol="1270" anchor="t" anchorCtr="0">
            <a:noAutofit/>
          </a:bodyPr>
          <a:lstStyle/>
          <a:p>
            <a:pPr lvl="0" algn="ctr" defTabSz="1200150">
              <a:lnSpc>
                <a:spcPct val="90000"/>
              </a:lnSpc>
              <a:spcBef>
                <a:spcPct val="0"/>
              </a:spcBef>
            </a:pPr>
            <a:r>
              <a:rPr lang="en-US" sz="2000" b="1" kern="1200" dirty="0">
                <a:solidFill>
                  <a:schemeClr val="tx1">
                    <a:lumMod val="60000"/>
                    <a:lumOff val="40000"/>
                  </a:schemeClr>
                </a:solidFill>
                <a:latin typeface="Cambria" charset="0"/>
                <a:ea typeface="Cambria" charset="0"/>
                <a:cs typeface="Cambria" charset="0"/>
              </a:rPr>
              <a:t>Quality</a:t>
            </a:r>
          </a:p>
        </p:txBody>
      </p:sp>
      <p:sp>
        <p:nvSpPr>
          <p:cNvPr id="16" name="Rectangle 15"/>
          <p:cNvSpPr/>
          <p:nvPr/>
        </p:nvSpPr>
        <p:spPr>
          <a:xfrm>
            <a:off x="2514600" y="3222103"/>
            <a:ext cx="1828800" cy="9144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none" lIns="102870" tIns="102870" rIns="102870" bIns="102870" numCol="1" spcCol="1270" anchor="t" anchorCtr="0">
            <a:noAutofit/>
          </a:bodyPr>
          <a:lstStyle/>
          <a:p>
            <a:pPr lvl="0" algn="ctr" defTabSz="1200150">
              <a:lnSpc>
                <a:spcPct val="90000"/>
              </a:lnSpc>
              <a:spcBef>
                <a:spcPct val="0"/>
              </a:spcBef>
            </a:pPr>
            <a:r>
              <a:rPr lang="en-US" sz="2000" b="1" kern="1200" dirty="0">
                <a:solidFill>
                  <a:schemeClr val="accent6"/>
                </a:solidFill>
                <a:latin typeface="Cambria" charset="0"/>
                <a:ea typeface="Cambria" charset="0"/>
                <a:cs typeface="Cambria" charset="0"/>
              </a:rPr>
              <a:t>Cost</a:t>
            </a:r>
          </a:p>
        </p:txBody>
      </p:sp>
      <p:sp>
        <p:nvSpPr>
          <p:cNvPr id="14" name="Rectangle 13"/>
          <p:cNvSpPr/>
          <p:nvPr/>
        </p:nvSpPr>
        <p:spPr>
          <a:xfrm>
            <a:off x="4800600" y="3222103"/>
            <a:ext cx="1828800" cy="9144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none" lIns="102870" tIns="102870" rIns="102870" bIns="102870" numCol="1" spcCol="1270" anchor="t" anchorCtr="0">
            <a:noAutofit/>
          </a:bodyPr>
          <a:lstStyle/>
          <a:p>
            <a:pPr lvl="0" algn="ctr" defTabSz="1200150">
              <a:lnSpc>
                <a:spcPct val="90000"/>
              </a:lnSpc>
              <a:spcBef>
                <a:spcPct val="0"/>
              </a:spcBef>
            </a:pPr>
            <a:r>
              <a:rPr lang="en-US" sz="2000" b="1" kern="1200" dirty="0">
                <a:solidFill>
                  <a:schemeClr val="accent3"/>
                </a:solidFill>
                <a:latin typeface="Cambria" charset="0"/>
                <a:ea typeface="Cambria" charset="0"/>
                <a:cs typeface="Cambria" charset="0"/>
              </a:rPr>
              <a:t>Improvement </a:t>
            </a:r>
            <a:br>
              <a:rPr lang="en-US" sz="2000" b="1" kern="1200" dirty="0">
                <a:solidFill>
                  <a:schemeClr val="accent3"/>
                </a:solidFill>
                <a:latin typeface="Cambria" charset="0"/>
                <a:ea typeface="Cambria" charset="0"/>
                <a:cs typeface="Cambria" charset="0"/>
              </a:rPr>
            </a:br>
            <a:r>
              <a:rPr lang="en-US" sz="2000" b="1" kern="1200" dirty="0">
                <a:solidFill>
                  <a:schemeClr val="accent3"/>
                </a:solidFill>
                <a:latin typeface="Cambria" charset="0"/>
                <a:ea typeface="Cambria" charset="0"/>
                <a:cs typeface="Cambria" charset="0"/>
              </a:rPr>
              <a:t>Activities</a:t>
            </a:r>
          </a:p>
        </p:txBody>
      </p:sp>
      <p:sp>
        <p:nvSpPr>
          <p:cNvPr id="12" name="Rectangle 11"/>
          <p:cNvSpPr/>
          <p:nvPr/>
        </p:nvSpPr>
        <p:spPr>
          <a:xfrm>
            <a:off x="7037984" y="3222103"/>
            <a:ext cx="1828800" cy="9144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none" lIns="102870" tIns="102870" rIns="102870" bIns="102870" numCol="1" spcCol="1270" anchor="t" anchorCtr="0">
            <a:noAutofit/>
          </a:bodyPr>
          <a:lstStyle/>
          <a:p>
            <a:pPr lvl="0" algn="ctr" defTabSz="1200150">
              <a:lnSpc>
                <a:spcPct val="90000"/>
              </a:lnSpc>
              <a:spcBef>
                <a:spcPct val="0"/>
              </a:spcBef>
            </a:pPr>
            <a:r>
              <a:rPr lang="en-US" sz="2000" b="1" kern="1200" dirty="0">
                <a:solidFill>
                  <a:schemeClr val="accent5">
                    <a:lumMod val="50000"/>
                  </a:schemeClr>
                </a:solidFill>
                <a:latin typeface="Cambria" charset="0"/>
                <a:ea typeface="Cambria" charset="0"/>
                <a:cs typeface="Cambria" charset="0"/>
              </a:rPr>
              <a:t>Advancing Care </a:t>
            </a:r>
            <a:br>
              <a:rPr lang="en-US" sz="2000" b="1" kern="1200" dirty="0">
                <a:solidFill>
                  <a:schemeClr val="accent5">
                    <a:lumMod val="50000"/>
                  </a:schemeClr>
                </a:solidFill>
                <a:latin typeface="Cambria" charset="0"/>
                <a:ea typeface="Cambria" charset="0"/>
                <a:cs typeface="Cambria" charset="0"/>
              </a:rPr>
            </a:br>
            <a:r>
              <a:rPr lang="en-US" sz="2000" b="1" kern="1200" dirty="0">
                <a:solidFill>
                  <a:schemeClr val="accent5">
                    <a:lumMod val="50000"/>
                  </a:schemeClr>
                </a:solidFill>
                <a:latin typeface="Cambria" charset="0"/>
                <a:ea typeface="Cambria" charset="0"/>
                <a:cs typeface="Cambria" charset="0"/>
              </a:rPr>
              <a:t>Information</a:t>
            </a:r>
          </a:p>
        </p:txBody>
      </p:sp>
      <p:pic>
        <p:nvPicPr>
          <p:cNvPr id="20" name="Picture 19" descr="Image of green circle" title="Image of green circl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85844" y="1692788"/>
            <a:ext cx="1503002" cy="1503002"/>
          </a:xfrm>
          <a:prstGeom prst="rect">
            <a:avLst/>
          </a:prstGeom>
        </p:spPr>
      </p:pic>
      <p:pic>
        <p:nvPicPr>
          <p:cNvPr id="21" name="Picture 20" descr="Image of green circle" title="Image of blue cirlce"/>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63499" y="1692788"/>
            <a:ext cx="1503002" cy="1503002"/>
          </a:xfrm>
          <a:prstGeom prst="rect">
            <a:avLst/>
          </a:prstGeom>
        </p:spPr>
      </p:pic>
      <p:pic>
        <p:nvPicPr>
          <p:cNvPr id="22" name="Picture 21" descr="Image of green circle" title="Image of purple circle"/>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634" y="1692788"/>
            <a:ext cx="1503002" cy="1503002"/>
          </a:xfrm>
          <a:prstGeom prst="rect">
            <a:avLst/>
          </a:prstGeom>
        </p:spPr>
      </p:pic>
      <p:sp>
        <p:nvSpPr>
          <p:cNvPr id="23" name="Content Placeholder 2"/>
          <p:cNvSpPr txBox="1">
            <a:spLocks/>
          </p:cNvSpPr>
          <p:nvPr/>
        </p:nvSpPr>
        <p:spPr>
          <a:xfrm>
            <a:off x="228600" y="1160526"/>
            <a:ext cx="8686800" cy="685320"/>
          </a:xfrm>
          <a:prstGeom prst="rect">
            <a:avLst/>
          </a:prstGeom>
        </p:spPr>
        <p:txBody>
          <a:bodyPr vert="horz" lIns="0" tIns="45720" rIns="0" bIns="45720" rtlCol="0">
            <a:no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800" b="1" dirty="0">
                <a:solidFill>
                  <a:schemeClr val="tx2"/>
                </a:solidFill>
              </a:rPr>
              <a:t>Performance</a:t>
            </a:r>
            <a:r>
              <a:rPr lang="en-US" sz="1800" b="1" dirty="0">
                <a:solidFill>
                  <a:schemeClr val="tx2"/>
                </a:solidFill>
                <a:latin typeface="+mn-lt"/>
              </a:rPr>
              <a:t> </a:t>
            </a:r>
            <a:r>
              <a:rPr lang="en-US" sz="1800" b="1" dirty="0">
                <a:solidFill>
                  <a:schemeClr val="tx2"/>
                </a:solidFill>
              </a:rPr>
              <a:t>Categories</a:t>
            </a:r>
          </a:p>
        </p:txBody>
      </p:sp>
    </p:spTree>
    <p:extLst>
      <p:ext uri="{BB962C8B-B14F-4D97-AF65-F5344CB8AC3E}">
        <p14:creationId xmlns:p14="http://schemas.microsoft.com/office/powerpoint/2010/main" val="41044005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t"/>
          <a:lstStyle/>
          <a:p>
            <a:r>
              <a:rPr lang="en-US" sz="4000" dirty="0"/>
              <a:t>For More Information &amp; Questions</a:t>
            </a:r>
          </a:p>
        </p:txBody>
      </p:sp>
      <p:sp>
        <p:nvSpPr>
          <p:cNvPr id="6" name="Text Placeholder 1"/>
          <p:cNvSpPr txBox="1">
            <a:spLocks/>
          </p:cNvSpPr>
          <p:nvPr/>
        </p:nvSpPr>
        <p:spPr>
          <a:xfrm>
            <a:off x="25998" y="1828800"/>
            <a:ext cx="9118002" cy="464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sng" strike="noStrike" kern="1200" cap="none" spc="0" normalizeH="0" baseline="0" noProof="0" dirty="0">
                <a:ln>
                  <a:noFill/>
                </a:ln>
                <a:solidFill>
                  <a:prstClr val="black"/>
                </a:solidFill>
                <a:effectLst/>
                <a:uLnTx/>
                <a:uFillTx/>
                <a:latin typeface="Calibri"/>
                <a:ea typeface="+mn-ea"/>
                <a:cs typeface="+mn-cs"/>
              </a:rPr>
              <a:t>Battelle</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Measures Management System Contract Holder:  </a:t>
            </a:r>
            <a:r>
              <a:rPr kumimoji="0" lang="en-US" sz="2400" b="0" i="0" u="none" strike="noStrike" kern="1200" cap="none" spc="0" normalizeH="0" baseline="0" noProof="0" dirty="0">
                <a:ln>
                  <a:noFill/>
                </a:ln>
                <a:solidFill>
                  <a:srgbClr val="0000FF"/>
                </a:solidFill>
                <a:effectLst/>
                <a:uLnTx/>
                <a:uFillTx/>
                <a:latin typeface="Calibri"/>
                <a:ea typeface="+mn-ea"/>
                <a:cs typeface="+mn-cs"/>
              </a:rPr>
              <a:t>Battelle</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Contact:  </a:t>
            </a:r>
            <a:r>
              <a:rPr kumimoji="0" lang="en-US" sz="2400" b="0" i="0" u="none" strike="noStrike" kern="1200" cap="none" spc="0" normalizeH="0" baseline="0" noProof="0" dirty="0">
                <a:ln>
                  <a:noFill/>
                </a:ln>
                <a:solidFill>
                  <a:prstClr val="black"/>
                </a:solidFill>
                <a:effectLst/>
                <a:uLnTx/>
                <a:uFillTx/>
                <a:latin typeface="Calibri"/>
                <a:ea typeface="+mn-ea"/>
                <a:cs typeface="+mn-cs"/>
                <a:hlinkClick r:id="rId3"/>
              </a:rPr>
              <a:t>MMSsupport@Battelle.org</a:t>
            </a: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400" b="0" i="0" u="sng"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sng" strike="noStrike" kern="1200" cap="none" spc="0" normalizeH="0" baseline="0" noProof="0" dirty="0">
                <a:ln>
                  <a:noFill/>
                </a:ln>
                <a:solidFill>
                  <a:prstClr val="black"/>
                </a:solidFill>
                <a:effectLst/>
                <a:uLnTx/>
                <a:uFillTx/>
                <a:latin typeface="Calibri"/>
                <a:ea typeface="+mn-ea"/>
                <a:cs typeface="+mn-cs"/>
              </a:rPr>
              <a:t>CMS</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Golden Davis: </a:t>
            </a:r>
            <a:r>
              <a:rPr kumimoji="0" lang="en-US" sz="2400" b="0" i="0" u="none" strike="noStrike" kern="1200" cap="none" spc="0" normalizeH="0" baseline="0" noProof="0" dirty="0">
                <a:ln>
                  <a:noFill/>
                </a:ln>
                <a:solidFill>
                  <a:prstClr val="black"/>
                </a:solidFill>
                <a:effectLst/>
                <a:uLnTx/>
                <a:uFillTx/>
                <a:latin typeface="Calibri"/>
                <a:ea typeface="+mn-ea"/>
                <a:cs typeface="+mn-cs"/>
                <a:hlinkClick r:id="rId4"/>
              </a:rPr>
              <a:t>Golden.Davis@cms.hhs.gov</a:t>
            </a: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Balovlenkov, Elena: </a:t>
            </a:r>
            <a:r>
              <a:rPr kumimoji="0" lang="en-US" sz="2400" b="0" i="0" u="none" strike="noStrike" kern="1200" cap="none" spc="0" normalizeH="0" baseline="0" noProof="0" dirty="0">
                <a:ln>
                  <a:noFill/>
                </a:ln>
                <a:solidFill>
                  <a:prstClr val="black"/>
                </a:solidFill>
                <a:effectLst/>
                <a:uLnTx/>
                <a:uFillTx/>
                <a:latin typeface="Calibri"/>
                <a:ea typeface="+mn-ea"/>
                <a:cs typeface="+mn-cs"/>
                <a:hlinkClick r:id="rId5"/>
              </a:rPr>
              <a:t>Elena.Balovlenkov@cms.hhs.gov</a:t>
            </a:r>
            <a:r>
              <a:rPr kumimoji="0" lang="en-US" sz="2400" b="0" i="0" u="none" strike="noStrike" kern="1200" cap="none" spc="0" normalizeH="0" baseline="0" noProof="0" dirty="0">
                <a:ln>
                  <a:noFill/>
                </a:ln>
                <a:solidFill>
                  <a:prstClr val="black"/>
                </a:solidFill>
                <a:effectLst/>
                <a:uLnTx/>
                <a:uFillTx/>
                <a:latin typeface="Calibri"/>
                <a:ea typeface="+mn-ea"/>
                <a:cs typeface="+mn-cs"/>
              </a:rPr>
              <a: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Kim Rawlings: </a:t>
            </a:r>
            <a:r>
              <a:rPr kumimoji="0" lang="en-US" sz="2400" b="0" i="0" u="none" strike="noStrike" kern="1200" cap="none" spc="0" normalizeH="0" baseline="0" noProof="0" dirty="0">
                <a:ln>
                  <a:noFill/>
                </a:ln>
                <a:solidFill>
                  <a:prstClr val="black"/>
                </a:solidFill>
                <a:effectLst/>
                <a:uLnTx/>
                <a:uFillTx/>
                <a:latin typeface="Calibri"/>
                <a:ea typeface="+mn-ea"/>
                <a:cs typeface="+mn-cs"/>
                <a:hlinkClick r:id="rId6"/>
              </a:rPr>
              <a:t>Kimberly.Rawlings@cms.hhs.gov</a:t>
            </a:r>
            <a:r>
              <a:rPr kumimoji="0" lang="en-US" sz="2400" b="0" i="0" u="none" strike="noStrike" kern="1200" cap="none" spc="0" normalizeH="0" baseline="0" noProof="0" dirty="0">
                <a:ln>
                  <a:noFill/>
                </a:ln>
                <a:solidFill>
                  <a:prstClr val="black"/>
                </a:solidFill>
                <a:effectLst/>
                <a:uLnTx/>
                <a:uFillTx/>
                <a:latin typeface="Calibri"/>
                <a:ea typeface="+mn-ea"/>
                <a:cs typeface="+mn-cs"/>
              </a:rPr>
              <a: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 </a:t>
            </a:r>
          </a:p>
        </p:txBody>
      </p:sp>
      <p:sp>
        <p:nvSpPr>
          <p:cNvPr id="5" name="Title 4"/>
          <p:cNvSpPr txBox="1">
            <a:spLocks/>
          </p:cNvSpPr>
          <p:nvPr/>
        </p:nvSpPr>
        <p:spPr>
          <a:xfrm>
            <a:off x="0" y="685799"/>
            <a:ext cx="9144000" cy="1015481"/>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a:ea typeface="+mj-ea"/>
                <a:cs typeface="+mj-cs"/>
              </a:rPr>
              <a:t>Measure Development Education &amp; Outreach for Specialty Societies &amp; Patient Advocacy Groups</a:t>
            </a:r>
          </a:p>
        </p:txBody>
      </p:sp>
    </p:spTree>
    <p:extLst>
      <p:ext uri="{BB962C8B-B14F-4D97-AF65-F5344CB8AC3E}">
        <p14:creationId xmlns:p14="http://schemas.microsoft.com/office/powerpoint/2010/main" val="1412269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94360"/>
            <a:ext cx="8686800" cy="800100"/>
          </a:xfrm>
        </p:spPr>
        <p:txBody>
          <a:bodyPr/>
          <a:lstStyle/>
          <a:p>
            <a:r>
              <a:rPr lang="en-US" dirty="0"/>
              <a:t>What are the Performance Category Weights?</a:t>
            </a:r>
          </a:p>
        </p:txBody>
      </p:sp>
      <p:sp>
        <p:nvSpPr>
          <p:cNvPr id="3" name="Content Placeholder 2"/>
          <p:cNvSpPr>
            <a:spLocks noGrp="1"/>
          </p:cNvSpPr>
          <p:nvPr>
            <p:ph idx="1"/>
          </p:nvPr>
        </p:nvSpPr>
        <p:spPr>
          <a:xfrm>
            <a:off x="228600" y="1135117"/>
            <a:ext cx="8686800" cy="1062370"/>
          </a:xfrm>
        </p:spPr>
        <p:txBody>
          <a:bodyPr/>
          <a:lstStyle/>
          <a:p>
            <a:pPr marL="0" indent="0">
              <a:buNone/>
            </a:pPr>
            <a:r>
              <a:rPr lang="en-US" dirty="0"/>
              <a:t>Weights assigned to each category based on a 1 to 100 point scale</a:t>
            </a:r>
          </a:p>
          <a:p>
            <a:pPr marL="0" indent="0" algn="ctr">
              <a:buNone/>
            </a:pPr>
            <a:r>
              <a:rPr lang="en-US" b="1" dirty="0"/>
              <a:t>    </a:t>
            </a:r>
            <a:r>
              <a:rPr lang="en-US" sz="2000" b="1" dirty="0">
                <a:solidFill>
                  <a:schemeClr val="tx2"/>
                </a:solidFill>
              </a:rPr>
              <a:t>Transition Year Weights</a:t>
            </a:r>
            <a:r>
              <a:rPr lang="en-US" b="1" dirty="0">
                <a:solidFill>
                  <a:schemeClr val="bg1"/>
                </a:solidFill>
              </a:rPr>
              <a:t>— 25%</a:t>
            </a:r>
          </a:p>
        </p:txBody>
      </p:sp>
      <p:sp>
        <p:nvSpPr>
          <p:cNvPr id="4" name="Slide Number Placeholder 3"/>
          <p:cNvSpPr>
            <a:spLocks noGrp="1"/>
          </p:cNvSpPr>
          <p:nvPr>
            <p:ph type="sldNum" sz="quarter" idx="12"/>
          </p:nvPr>
        </p:nvSpPr>
        <p:spPr/>
        <p:txBody>
          <a:bodyPr/>
          <a:lstStyle/>
          <a:p>
            <a:fld id="{7ED242ED-636D-4135-BC49-1FABD804422C}" type="slidenum">
              <a:rPr lang="en-US" smtClean="0"/>
              <a:pPr/>
              <a:t>6</a:t>
            </a:fld>
            <a:endParaRPr lang="en-US" dirty="0"/>
          </a:p>
        </p:txBody>
      </p:sp>
      <p:pic>
        <p:nvPicPr>
          <p:cNvPr id="18" name="Picture 17" descr="Image of purple circle with a star in it" title="Image of purple circle with a star in i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2668" y="2432936"/>
            <a:ext cx="1388532" cy="1388532"/>
          </a:xfrm>
          <a:prstGeom prst="rect">
            <a:avLst/>
          </a:prstGeom>
        </p:spPr>
      </p:pic>
      <p:sp>
        <p:nvSpPr>
          <p:cNvPr id="20" name="TextBox 19"/>
          <p:cNvSpPr txBox="1"/>
          <p:nvPr/>
        </p:nvSpPr>
        <p:spPr>
          <a:xfrm>
            <a:off x="372534" y="3937392"/>
            <a:ext cx="1828800" cy="327782"/>
          </a:xfrm>
          <a:prstGeom prst="rect">
            <a:avLst/>
          </a:prstGeom>
          <a:noFill/>
        </p:spPr>
        <p:txBody>
          <a:bodyPr wrap="square" rtlCol="0">
            <a:spAutoFit/>
          </a:bodyPr>
          <a:lstStyle/>
          <a:p>
            <a:pPr algn="ctr">
              <a:lnSpc>
                <a:spcPct val="85000"/>
              </a:lnSpc>
            </a:pPr>
            <a:r>
              <a:rPr lang="en-US" b="1" dirty="0">
                <a:solidFill>
                  <a:schemeClr val="bg1">
                    <a:lumMod val="50000"/>
                  </a:schemeClr>
                </a:solidFill>
                <a:latin typeface="Cambria" charset="0"/>
                <a:ea typeface="Cambria" charset="0"/>
                <a:cs typeface="Cambria" charset="0"/>
              </a:rPr>
              <a:t>Quality</a:t>
            </a:r>
          </a:p>
        </p:txBody>
      </p:sp>
      <p:sp>
        <p:nvSpPr>
          <p:cNvPr id="21" name="TextBox 20"/>
          <p:cNvSpPr txBox="1"/>
          <p:nvPr/>
        </p:nvSpPr>
        <p:spPr>
          <a:xfrm>
            <a:off x="4711700" y="3937391"/>
            <a:ext cx="1837266" cy="563488"/>
          </a:xfrm>
          <a:prstGeom prst="rect">
            <a:avLst/>
          </a:prstGeom>
          <a:noFill/>
        </p:spPr>
        <p:txBody>
          <a:bodyPr wrap="square" rtlCol="0">
            <a:spAutoFit/>
          </a:bodyPr>
          <a:lstStyle/>
          <a:p>
            <a:pPr algn="ctr">
              <a:lnSpc>
                <a:spcPct val="85000"/>
              </a:lnSpc>
            </a:pPr>
            <a:r>
              <a:rPr lang="en-US" b="1" dirty="0">
                <a:solidFill>
                  <a:schemeClr val="accent3"/>
                </a:solidFill>
                <a:latin typeface="Cambria" charset="0"/>
                <a:ea typeface="Cambria" charset="0"/>
                <a:cs typeface="Cambria" charset="0"/>
              </a:rPr>
              <a:t>Improvement </a:t>
            </a:r>
            <a:br>
              <a:rPr lang="en-US" b="1" dirty="0">
                <a:solidFill>
                  <a:schemeClr val="accent3"/>
                </a:solidFill>
                <a:latin typeface="Cambria" charset="0"/>
                <a:ea typeface="Cambria" charset="0"/>
                <a:cs typeface="Cambria" charset="0"/>
              </a:rPr>
            </a:br>
            <a:r>
              <a:rPr lang="en-US" b="1" dirty="0">
                <a:solidFill>
                  <a:schemeClr val="accent3"/>
                </a:solidFill>
                <a:latin typeface="Cambria" charset="0"/>
                <a:ea typeface="Cambria" charset="0"/>
                <a:cs typeface="Cambria" charset="0"/>
              </a:rPr>
              <a:t>Activities</a:t>
            </a:r>
            <a:endParaRPr lang="en-US" dirty="0">
              <a:latin typeface="Calibri" charset="0"/>
              <a:ea typeface="Calibri" charset="0"/>
              <a:cs typeface="Calibri" charset="0"/>
            </a:endParaRPr>
          </a:p>
        </p:txBody>
      </p:sp>
      <p:sp>
        <p:nvSpPr>
          <p:cNvPr id="22" name="TextBox 21"/>
          <p:cNvSpPr txBox="1"/>
          <p:nvPr/>
        </p:nvSpPr>
        <p:spPr>
          <a:xfrm>
            <a:off x="6592709" y="3916882"/>
            <a:ext cx="2455338" cy="563488"/>
          </a:xfrm>
          <a:prstGeom prst="rect">
            <a:avLst/>
          </a:prstGeom>
          <a:noFill/>
        </p:spPr>
        <p:txBody>
          <a:bodyPr wrap="square" rtlCol="0">
            <a:spAutoFit/>
          </a:bodyPr>
          <a:lstStyle/>
          <a:p>
            <a:pPr algn="ctr">
              <a:lnSpc>
                <a:spcPct val="85000"/>
              </a:lnSpc>
            </a:pPr>
            <a:r>
              <a:rPr lang="en-US" b="1" dirty="0">
                <a:solidFill>
                  <a:srgbClr val="E8BB1E"/>
                </a:solidFill>
                <a:latin typeface="Cambria" charset="0"/>
                <a:ea typeface="Cambria" charset="0"/>
                <a:cs typeface="Cambria" charset="0"/>
              </a:rPr>
              <a:t>Advancing Care </a:t>
            </a:r>
            <a:br>
              <a:rPr lang="en-US" b="1" dirty="0">
                <a:solidFill>
                  <a:srgbClr val="E8BB1E"/>
                </a:solidFill>
                <a:latin typeface="Cambria" charset="0"/>
                <a:ea typeface="Cambria" charset="0"/>
                <a:cs typeface="Cambria" charset="0"/>
              </a:rPr>
            </a:br>
            <a:r>
              <a:rPr lang="en-US" b="1" dirty="0">
                <a:solidFill>
                  <a:srgbClr val="E8BB1E"/>
                </a:solidFill>
                <a:latin typeface="Cambria" charset="0"/>
                <a:ea typeface="Cambria" charset="0"/>
                <a:cs typeface="Cambria" charset="0"/>
              </a:rPr>
              <a:t>Information</a:t>
            </a:r>
            <a:endParaRPr lang="en-US" dirty="0">
              <a:latin typeface="Calibri" charset="0"/>
              <a:ea typeface="Calibri" charset="0"/>
              <a:cs typeface="Calibri" charset="0"/>
            </a:endParaRPr>
          </a:p>
        </p:txBody>
      </p:sp>
      <p:sp>
        <p:nvSpPr>
          <p:cNvPr id="23" name="TextBox 22"/>
          <p:cNvSpPr txBox="1"/>
          <p:nvPr/>
        </p:nvSpPr>
        <p:spPr>
          <a:xfrm>
            <a:off x="2562578" y="3937392"/>
            <a:ext cx="1828800" cy="563231"/>
          </a:xfrm>
          <a:prstGeom prst="rect">
            <a:avLst/>
          </a:prstGeom>
          <a:noFill/>
        </p:spPr>
        <p:txBody>
          <a:bodyPr wrap="square" rtlCol="0">
            <a:spAutoFit/>
          </a:bodyPr>
          <a:lstStyle/>
          <a:p>
            <a:pPr algn="ctr">
              <a:lnSpc>
                <a:spcPct val="85000"/>
              </a:lnSpc>
            </a:pPr>
            <a:r>
              <a:rPr lang="en-US" b="1" dirty="0">
                <a:solidFill>
                  <a:srgbClr val="6D8E3C"/>
                </a:solidFill>
                <a:latin typeface="Cambria" charset="0"/>
                <a:ea typeface="Cambria" charset="0"/>
                <a:cs typeface="Cambria" charset="0"/>
              </a:rPr>
              <a:t>Cost</a:t>
            </a:r>
            <a:br>
              <a:rPr lang="en-US" b="1" dirty="0">
                <a:solidFill>
                  <a:schemeClr val="accent6"/>
                </a:solidFill>
                <a:latin typeface="Cambria" charset="0"/>
                <a:ea typeface="Cambria" charset="0"/>
                <a:cs typeface="Cambria" charset="0"/>
              </a:rPr>
            </a:br>
            <a:endParaRPr lang="en-US" b="1" dirty="0">
              <a:solidFill>
                <a:schemeClr val="accent6"/>
              </a:solidFill>
              <a:latin typeface="Cambria" charset="0"/>
              <a:ea typeface="Cambria" charset="0"/>
              <a:cs typeface="Cambria" charset="0"/>
            </a:endParaRPr>
          </a:p>
        </p:txBody>
      </p:sp>
      <p:pic>
        <p:nvPicPr>
          <p:cNvPr id="25" name="Picture 24" descr="Image of a mustard color circle with a medical cross in it " title="Image of a mustard color circle with a medical cross in it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26111" y="2385369"/>
            <a:ext cx="1388532" cy="1388532"/>
          </a:xfrm>
          <a:prstGeom prst="rect">
            <a:avLst/>
          </a:prstGeom>
        </p:spPr>
      </p:pic>
      <p:pic>
        <p:nvPicPr>
          <p:cNvPr id="26" name="Picture 25" descr="image of green cirlce with a dollar sign in it" title="image of green cirlce with a dollar sign in it"/>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2712" y="2432936"/>
            <a:ext cx="1388532" cy="1388532"/>
          </a:xfrm>
          <a:prstGeom prst="rect">
            <a:avLst/>
          </a:prstGeom>
        </p:spPr>
      </p:pic>
      <p:pic>
        <p:nvPicPr>
          <p:cNvPr id="28" name="Picture 27" descr="Image of a blue circle with two boxes and arrows in it" title="Image of a blue circle with two boxes and arrows in it"/>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36067" y="2373173"/>
            <a:ext cx="1388532" cy="1388532"/>
          </a:xfrm>
          <a:prstGeom prst="rect">
            <a:avLst/>
          </a:prstGeom>
        </p:spPr>
      </p:pic>
      <p:sp>
        <p:nvSpPr>
          <p:cNvPr id="15" name="Title 1"/>
          <p:cNvSpPr txBox="1">
            <a:spLocks/>
          </p:cNvSpPr>
          <p:nvPr/>
        </p:nvSpPr>
        <p:spPr>
          <a:xfrm>
            <a:off x="0" y="5295112"/>
            <a:ext cx="9144000" cy="629438"/>
          </a:xfrm>
          <a:prstGeom prst="rect">
            <a:avLst/>
          </a:prstGeom>
          <a:solidFill>
            <a:schemeClr val="accent2">
              <a:alpha val="10000"/>
            </a:schemeClr>
          </a:solidFill>
          <a:ln>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1714500" indent="-914400">
              <a:lnSpc>
                <a:spcPct val="120000"/>
              </a:lnSpc>
              <a:tabLst>
                <a:tab pos="1481138" algn="r"/>
                <a:tab pos="1709738" algn="l"/>
              </a:tabLst>
            </a:pPr>
            <a:r>
              <a:rPr lang="en-US" sz="1400" b="1" dirty="0">
                <a:solidFill>
                  <a:schemeClr val="tx2">
                    <a:lumMod val="75000"/>
                  </a:schemeClr>
                </a:solidFill>
                <a:ea typeface="Cambria" charset="0"/>
                <a:cs typeface="Cambria" charset="0"/>
              </a:rPr>
              <a:t>	</a:t>
            </a:r>
            <a:r>
              <a:rPr lang="en-US" sz="1600" b="1" dirty="0">
                <a:solidFill>
                  <a:schemeClr val="tx2">
                    <a:lumMod val="75000"/>
                  </a:schemeClr>
                </a:solidFill>
                <a:ea typeface="Cambria" charset="0"/>
                <a:cs typeface="Cambria" charset="0"/>
              </a:rPr>
              <a:t>Note</a:t>
            </a:r>
            <a:r>
              <a:rPr lang="en-US" sz="1600" b="1" dirty="0">
                <a:solidFill>
                  <a:schemeClr val="tx2">
                    <a:lumMod val="75000"/>
                  </a:schemeClr>
                </a:solidFill>
                <a:ea typeface="Calibri" charset="0"/>
                <a:cs typeface="Calibri" charset="0"/>
              </a:rPr>
              <a:t>: </a:t>
            </a:r>
            <a:r>
              <a:rPr lang="en-US" sz="1600" dirty="0">
                <a:solidFill>
                  <a:schemeClr val="tx2">
                    <a:lumMod val="75000"/>
                  </a:schemeClr>
                </a:solidFill>
                <a:ea typeface="Calibri" charset="0"/>
                <a:cs typeface="Calibri" charset="0"/>
              </a:rPr>
              <a:t>These are default weights; the weights can be adjusted in certain circumstances</a:t>
            </a:r>
          </a:p>
        </p:txBody>
      </p:sp>
      <p:sp>
        <p:nvSpPr>
          <p:cNvPr id="5" name="Rectangle 4"/>
          <p:cNvSpPr/>
          <p:nvPr/>
        </p:nvSpPr>
        <p:spPr>
          <a:xfrm>
            <a:off x="228601" y="2192866"/>
            <a:ext cx="2116666" cy="3037123"/>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0" rIns="91440" bIns="182880" numCol="1" spcCol="0" rtlCol="0" fromWordArt="0" anchor="b" anchorCtr="0" forceAA="0" compatLnSpc="1">
            <a:prstTxWarp prst="textNoShape">
              <a:avLst/>
            </a:prstTxWarp>
            <a:noAutofit/>
          </a:bodyPr>
          <a:lstStyle/>
          <a:p>
            <a:pPr algn="ctr"/>
            <a:r>
              <a:rPr lang="en-US" sz="2800" dirty="0">
                <a:solidFill>
                  <a:schemeClr val="bg1">
                    <a:lumMod val="50000"/>
                  </a:schemeClr>
                </a:solidFill>
                <a:latin typeface="+mj-lt"/>
              </a:rPr>
              <a:t>60%</a:t>
            </a:r>
          </a:p>
        </p:txBody>
      </p:sp>
      <p:sp>
        <p:nvSpPr>
          <p:cNvPr id="16" name="Rectangle 15"/>
          <p:cNvSpPr/>
          <p:nvPr/>
        </p:nvSpPr>
        <p:spPr>
          <a:xfrm>
            <a:off x="2418645" y="2192866"/>
            <a:ext cx="2116666" cy="3037123"/>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0" rIns="91440" bIns="182880" numCol="1" spcCol="0" rtlCol="0" fromWordArt="0" anchor="b" anchorCtr="0" forceAA="0" compatLnSpc="1">
            <a:prstTxWarp prst="textNoShape">
              <a:avLst/>
            </a:prstTxWarp>
            <a:noAutofit/>
          </a:bodyPr>
          <a:lstStyle/>
          <a:p>
            <a:pPr algn="ctr"/>
            <a:r>
              <a:rPr lang="en-US" sz="2800" dirty="0">
                <a:solidFill>
                  <a:schemeClr val="bg1">
                    <a:lumMod val="50000"/>
                  </a:schemeClr>
                </a:solidFill>
                <a:latin typeface="+mj-lt"/>
              </a:rPr>
              <a:t>0%</a:t>
            </a:r>
          </a:p>
        </p:txBody>
      </p:sp>
      <p:sp>
        <p:nvSpPr>
          <p:cNvPr id="17" name="Rectangle 16"/>
          <p:cNvSpPr/>
          <p:nvPr/>
        </p:nvSpPr>
        <p:spPr>
          <a:xfrm>
            <a:off x="4608689" y="2192866"/>
            <a:ext cx="2116666" cy="3037123"/>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0" rIns="91440" bIns="182880" numCol="1" spcCol="0" rtlCol="0" fromWordArt="0" anchor="b" anchorCtr="0" forceAA="0" compatLnSpc="1">
            <a:prstTxWarp prst="textNoShape">
              <a:avLst/>
            </a:prstTxWarp>
            <a:noAutofit/>
          </a:bodyPr>
          <a:lstStyle/>
          <a:p>
            <a:pPr algn="ctr"/>
            <a:r>
              <a:rPr lang="en-US" sz="2800" dirty="0">
                <a:solidFill>
                  <a:schemeClr val="bg1">
                    <a:lumMod val="50000"/>
                  </a:schemeClr>
                </a:solidFill>
                <a:latin typeface="+mj-lt"/>
              </a:rPr>
              <a:t>15%</a:t>
            </a:r>
          </a:p>
        </p:txBody>
      </p:sp>
      <p:sp>
        <p:nvSpPr>
          <p:cNvPr id="19" name="Rectangle 18"/>
          <p:cNvSpPr/>
          <p:nvPr/>
        </p:nvSpPr>
        <p:spPr>
          <a:xfrm>
            <a:off x="6762044" y="2195177"/>
            <a:ext cx="2116666" cy="3037123"/>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0" rIns="91440" bIns="182880" numCol="1" spcCol="0" rtlCol="0" fromWordArt="0" anchor="b" anchorCtr="0" forceAA="0" compatLnSpc="1">
            <a:prstTxWarp prst="textNoShape">
              <a:avLst/>
            </a:prstTxWarp>
            <a:noAutofit/>
          </a:bodyPr>
          <a:lstStyle/>
          <a:p>
            <a:pPr algn="ctr"/>
            <a:r>
              <a:rPr lang="en-US" sz="2800" dirty="0">
                <a:solidFill>
                  <a:schemeClr val="bg1">
                    <a:lumMod val="50000"/>
                  </a:schemeClr>
                </a:solidFill>
                <a:latin typeface="+mj-lt"/>
              </a:rPr>
              <a:t>25%</a:t>
            </a:r>
          </a:p>
        </p:txBody>
      </p:sp>
    </p:spTree>
    <p:extLst>
      <p:ext uri="{BB962C8B-B14F-4D97-AF65-F5344CB8AC3E}">
        <p14:creationId xmlns:p14="http://schemas.microsoft.com/office/powerpoint/2010/main" val="34395933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05872"/>
            <a:ext cx="8592015" cy="576518"/>
          </a:xfrm>
        </p:spPr>
        <p:txBody>
          <a:bodyPr/>
          <a:lstStyle/>
          <a:p>
            <a:r>
              <a:rPr lang="en-US" dirty="0"/>
              <a:t>Eligible Clinicians:</a:t>
            </a:r>
          </a:p>
        </p:txBody>
      </p:sp>
      <p:sp>
        <p:nvSpPr>
          <p:cNvPr id="3" name="Content Placeholder 2"/>
          <p:cNvSpPr>
            <a:spLocks noGrp="1"/>
          </p:cNvSpPr>
          <p:nvPr>
            <p:ph idx="1"/>
          </p:nvPr>
        </p:nvSpPr>
        <p:spPr>
          <a:xfrm>
            <a:off x="412560" y="2142122"/>
            <a:ext cx="8288987" cy="1360057"/>
          </a:xfrm>
        </p:spPr>
        <p:txBody>
          <a:bodyPr>
            <a:normAutofit/>
          </a:bodyPr>
          <a:lstStyle/>
          <a:p>
            <a:r>
              <a:rPr lang="en-US" dirty="0">
                <a:latin typeface="+mj-lt"/>
              </a:rPr>
              <a:t>Medicare Part B clinicians billing more than $30,000 a year </a:t>
            </a:r>
            <a:r>
              <a:rPr lang="en-US" b="1" dirty="0"/>
              <a:t>AND </a:t>
            </a:r>
            <a:r>
              <a:rPr lang="en-US" dirty="0">
                <a:latin typeface="+mj-lt"/>
              </a:rPr>
              <a:t>providing care for more than 100 Medicare patients a year. </a:t>
            </a:r>
            <a:endParaRPr lang="en-US" sz="2000" b="1" dirty="0">
              <a:solidFill>
                <a:schemeClr val="accent1"/>
              </a:solidFill>
              <a:latin typeface="Cambria" charset="0"/>
              <a:ea typeface="Cambria" charset="0"/>
              <a:cs typeface="Cambria" charset="0"/>
            </a:endParaRPr>
          </a:p>
        </p:txBody>
      </p:sp>
      <p:grpSp>
        <p:nvGrpSpPr>
          <p:cNvPr id="13" name="Group 12" descr="Physicans, Physicans Assistants, Nurse Practitioner, Clinical Nurse Specialist, and Certified Registerd Nurse Anesthetists. &#10;" title="These clinicians include:"/>
          <p:cNvGrpSpPr/>
          <p:nvPr/>
        </p:nvGrpSpPr>
        <p:grpSpPr>
          <a:xfrm>
            <a:off x="228600" y="4150672"/>
            <a:ext cx="8641959" cy="1213925"/>
            <a:chOff x="228600" y="3173797"/>
            <a:chExt cx="10139141" cy="1339852"/>
          </a:xfrm>
        </p:grpSpPr>
        <p:sp>
          <p:nvSpPr>
            <p:cNvPr id="5" name="Rectangle 4"/>
            <p:cNvSpPr/>
            <p:nvPr/>
          </p:nvSpPr>
          <p:spPr>
            <a:xfrm>
              <a:off x="228600" y="3173799"/>
              <a:ext cx="1911350" cy="1339850"/>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a:solidFill>
                    <a:schemeClr val="tx2"/>
                  </a:solidFill>
                  <a:latin typeface="+mj-lt"/>
                </a:rPr>
                <a:t>Physicians</a:t>
              </a:r>
            </a:p>
          </p:txBody>
        </p:sp>
        <p:sp>
          <p:nvSpPr>
            <p:cNvPr id="9" name="Rectangle 8"/>
            <p:cNvSpPr/>
            <p:nvPr/>
          </p:nvSpPr>
          <p:spPr>
            <a:xfrm>
              <a:off x="2298699" y="3173799"/>
              <a:ext cx="1911350" cy="1339850"/>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a:solidFill>
                    <a:schemeClr val="tx2"/>
                  </a:solidFill>
                  <a:latin typeface="+mj-lt"/>
                </a:rPr>
                <a:t>Physician Assistants</a:t>
              </a:r>
            </a:p>
          </p:txBody>
        </p:sp>
        <p:sp>
          <p:nvSpPr>
            <p:cNvPr id="10" name="Rectangle 9"/>
            <p:cNvSpPr/>
            <p:nvPr/>
          </p:nvSpPr>
          <p:spPr>
            <a:xfrm>
              <a:off x="4351263" y="3173799"/>
              <a:ext cx="1911350" cy="1339850"/>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a:solidFill>
                    <a:schemeClr val="tx2"/>
                  </a:solidFill>
                  <a:latin typeface="+mj-lt"/>
                </a:rPr>
                <a:t>Nurse Practitioner</a:t>
              </a:r>
            </a:p>
          </p:txBody>
        </p:sp>
        <p:sp>
          <p:nvSpPr>
            <p:cNvPr id="11" name="Rectangle 10"/>
            <p:cNvSpPr/>
            <p:nvPr/>
          </p:nvSpPr>
          <p:spPr>
            <a:xfrm>
              <a:off x="6403827" y="3173798"/>
              <a:ext cx="1911350" cy="1339850"/>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a:solidFill>
                    <a:schemeClr val="tx2"/>
                  </a:solidFill>
                  <a:latin typeface="+mj-lt"/>
                </a:rPr>
                <a:t>Clinical Nurse Specialist</a:t>
              </a:r>
            </a:p>
          </p:txBody>
        </p:sp>
        <p:sp>
          <p:nvSpPr>
            <p:cNvPr id="12" name="Rectangle 11"/>
            <p:cNvSpPr/>
            <p:nvPr/>
          </p:nvSpPr>
          <p:spPr>
            <a:xfrm>
              <a:off x="8456391" y="3173797"/>
              <a:ext cx="1911350" cy="1339850"/>
            </a:xfrm>
            <a:prstGeom prst="rect">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dirty="0">
                  <a:solidFill>
                    <a:schemeClr val="tx2"/>
                  </a:solidFill>
                  <a:latin typeface="+mj-lt"/>
                </a:rPr>
                <a:t>Certified Registered Nurse Anesthetists</a:t>
              </a:r>
            </a:p>
          </p:txBody>
        </p:sp>
      </p:grpSp>
      <p:sp>
        <p:nvSpPr>
          <p:cNvPr id="15" name="Content Placeholder 2"/>
          <p:cNvSpPr txBox="1">
            <a:spLocks/>
          </p:cNvSpPr>
          <p:nvPr/>
        </p:nvSpPr>
        <p:spPr>
          <a:xfrm>
            <a:off x="228600" y="3409331"/>
            <a:ext cx="8686800" cy="879309"/>
          </a:xfrm>
          <a:prstGeom prst="rect">
            <a:avLst/>
          </a:prstGeom>
        </p:spPr>
        <p:txBody>
          <a:bodyPr vert="horz" lIns="0" tIns="45720" rIns="0" bIns="45720" rtlCol="0">
            <a:normAutofit/>
          </a:bodyPr>
          <a:lstStyle>
            <a:lvl1pPr marL="228600" indent="-228600" algn="l" defTabSz="914400" rtl="0" eaLnBrk="1" latinLnBrk="0" hangingPunct="1">
              <a:lnSpc>
                <a:spcPct val="110000"/>
              </a:lnSpc>
              <a:spcBef>
                <a:spcPts val="1200"/>
              </a:spcBef>
              <a:spcAft>
                <a:spcPts val="0"/>
              </a:spcAft>
              <a:buClr>
                <a:schemeClr val="accent3"/>
              </a:buClr>
              <a:buSzPct val="75000"/>
              <a:buFont typeface="Arial" panose="020B0604020202020204" pitchFamily="34" charset="0"/>
              <a:buChar char="•"/>
              <a:defRPr sz="2400" kern="1200">
                <a:solidFill>
                  <a:schemeClr val="tx1"/>
                </a:solidFill>
                <a:latin typeface="+mj-lt"/>
                <a:ea typeface="+mn-ea"/>
                <a:cs typeface="+mn-cs"/>
              </a:defRPr>
            </a:lvl1pPr>
            <a:lvl2pPr marL="635000" indent="-228600" algn="l" defTabSz="914400" rtl="0" eaLnBrk="1" latinLnBrk="0" hangingPunct="1">
              <a:lnSpc>
                <a:spcPct val="110000"/>
              </a:lnSpc>
              <a:spcBef>
                <a:spcPts val="600"/>
              </a:spcBef>
              <a:spcAft>
                <a:spcPts val="0"/>
              </a:spcAft>
              <a:buClr>
                <a:schemeClr val="accent3"/>
              </a:buClr>
              <a:buSzPct val="75000"/>
              <a:buFont typeface=".AppleSystemUIFont" charset="-120"/>
              <a:buChar char="-"/>
              <a:tabLst/>
              <a:defRPr sz="2000" kern="1200">
                <a:solidFill>
                  <a:schemeClr val="tx1"/>
                </a:solidFill>
                <a:latin typeface="+mj-lt"/>
                <a:ea typeface="+mn-ea"/>
                <a:cs typeface="+mn-cs"/>
              </a:defRPr>
            </a:lvl2pPr>
            <a:lvl3pPr marL="1143000" indent="-228600" algn="l" defTabSz="914400" rtl="0" eaLnBrk="1" latinLnBrk="0" hangingPunct="1">
              <a:lnSpc>
                <a:spcPct val="110000"/>
              </a:lnSpc>
              <a:spcBef>
                <a:spcPts val="600"/>
              </a:spcBef>
              <a:spcAft>
                <a:spcPts val="0"/>
              </a:spcAft>
              <a:buClr>
                <a:schemeClr val="accent2"/>
              </a:buClr>
              <a:buSzPct val="75000"/>
              <a:buFont typeface="Arial" panose="020B0604020202020204" pitchFamily="34" charset="0"/>
              <a:buChar char="•"/>
              <a:defRPr sz="1800" kern="1200">
                <a:solidFill>
                  <a:schemeClr val="tx1"/>
                </a:solidFill>
                <a:latin typeface="+mj-lt"/>
                <a:ea typeface="+mn-ea"/>
                <a:cs typeface="+mn-cs"/>
              </a:defRPr>
            </a:lvl3pPr>
            <a:lvl4pPr marL="1600200" indent="-228600" algn="l" defTabSz="914400" rtl="0" eaLnBrk="1" latinLnBrk="0" hangingPunct="1">
              <a:lnSpc>
                <a:spcPct val="110000"/>
              </a:lnSpc>
              <a:spcBef>
                <a:spcPts val="600"/>
              </a:spcBef>
              <a:spcAft>
                <a:spcPts val="0"/>
              </a:spcAft>
              <a:buSzPct val="75000"/>
              <a:buFont typeface=".AppleSystemUIFont" charset="-120"/>
              <a:buChar char="-"/>
              <a:defRPr sz="1600" kern="1200">
                <a:solidFill>
                  <a:schemeClr val="tx1"/>
                </a:solidFill>
                <a:latin typeface="+mj-lt"/>
                <a:ea typeface="+mn-ea"/>
                <a:cs typeface="+mn-cs"/>
              </a:defRPr>
            </a:lvl4pPr>
            <a:lvl5pPr marL="2057400" indent="-228600" algn="l" defTabSz="914400" rtl="0" eaLnBrk="1" latinLnBrk="0" hangingPunct="1">
              <a:lnSpc>
                <a:spcPct val="110000"/>
              </a:lnSpc>
              <a:spcBef>
                <a:spcPts val="600"/>
              </a:spcBef>
              <a:spcAft>
                <a:spcPts val="0"/>
              </a:spcAft>
              <a:buSzPct val="75000"/>
              <a:buFont typeface="Arial" panose="020B0604020202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2000" b="1" dirty="0">
                <a:solidFill>
                  <a:schemeClr val="tx2"/>
                </a:solidFill>
                <a:latin typeface="Cambria" charset="0"/>
                <a:ea typeface="Cambria" charset="0"/>
                <a:cs typeface="Cambria" charset="0"/>
              </a:rPr>
              <a:t>These clinicians include:</a:t>
            </a:r>
          </a:p>
        </p:txBody>
      </p:sp>
      <p:sp>
        <p:nvSpPr>
          <p:cNvPr id="4" name="Slide Number Placeholder 3"/>
          <p:cNvSpPr>
            <a:spLocks noGrp="1"/>
          </p:cNvSpPr>
          <p:nvPr>
            <p:ph type="sldNum" sz="quarter" idx="12"/>
          </p:nvPr>
        </p:nvSpPr>
        <p:spPr/>
        <p:txBody>
          <a:bodyPr/>
          <a:lstStyle/>
          <a:p>
            <a:fld id="{7ED242ED-636D-4135-BC49-1FABD804422C}" type="slidenum">
              <a:rPr lang="en-US" smtClean="0"/>
              <a:pPr/>
              <a:t>7</a:t>
            </a:fld>
            <a:endParaRPr lang="en-US" dirty="0"/>
          </a:p>
        </p:txBody>
      </p:sp>
    </p:spTree>
    <p:extLst>
      <p:ext uri="{BB962C8B-B14F-4D97-AF65-F5344CB8AC3E}">
        <p14:creationId xmlns:p14="http://schemas.microsoft.com/office/powerpoint/2010/main" val="21138948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Non-Patient Facing Clinicians</a:t>
            </a:r>
          </a:p>
        </p:txBody>
      </p:sp>
      <p:sp>
        <p:nvSpPr>
          <p:cNvPr id="3" name="Content Placeholder 2"/>
          <p:cNvSpPr>
            <a:spLocks noGrp="1"/>
          </p:cNvSpPr>
          <p:nvPr>
            <p:ph idx="1"/>
          </p:nvPr>
        </p:nvSpPr>
        <p:spPr>
          <a:xfrm>
            <a:off x="228600" y="1203074"/>
            <a:ext cx="8686800" cy="4961891"/>
          </a:xfrm>
        </p:spPr>
        <p:txBody>
          <a:bodyPr>
            <a:normAutofit/>
          </a:bodyPr>
          <a:lstStyle/>
          <a:p>
            <a:r>
              <a:rPr lang="en-US" dirty="0"/>
              <a:t>Non-patient facing clinicians are eligible to participate in MIPS as long as they exceed the low-volume threshold, are not newly enrolled, and are not a qualifying APM participant (QP) or partial QP that elects not to report data to MIPS</a:t>
            </a:r>
          </a:p>
          <a:p>
            <a:r>
              <a:rPr lang="en-US" dirty="0"/>
              <a:t>The non-patient facing MIPS-eligible clinician threshold for individual MIPS-eligible clinicians is </a:t>
            </a:r>
            <a:r>
              <a:rPr lang="en-US" u="sng" dirty="0"/>
              <a:t>&lt;</a:t>
            </a:r>
            <a:r>
              <a:rPr lang="en-US" dirty="0"/>
              <a:t> 100 patient facing encounters in a designated period</a:t>
            </a:r>
          </a:p>
          <a:p>
            <a:r>
              <a:rPr lang="en-US" sz="2300" dirty="0"/>
              <a:t>A group is non-patient facing if &gt; 75% of NPIs billing under the group’s TIN during a performance period are labeled as non-patient facing</a:t>
            </a:r>
          </a:p>
          <a:p>
            <a:r>
              <a:rPr lang="en-US" dirty="0"/>
              <a:t>There are special reporting requirements for non-patient facing clinicians</a:t>
            </a:r>
          </a:p>
          <a:p>
            <a:endParaRPr lang="en-US" dirty="0"/>
          </a:p>
        </p:txBody>
      </p:sp>
      <p:sp>
        <p:nvSpPr>
          <p:cNvPr id="4" name="Slide Number Placeholder 3"/>
          <p:cNvSpPr>
            <a:spLocks noGrp="1"/>
          </p:cNvSpPr>
          <p:nvPr>
            <p:ph type="sldNum" sz="quarter" idx="12"/>
          </p:nvPr>
        </p:nvSpPr>
        <p:spPr/>
        <p:txBody>
          <a:bodyPr/>
          <a:lstStyle/>
          <a:p>
            <a:fld id="{7ED242ED-636D-4135-BC49-1FABD804422C}" type="slidenum">
              <a:rPr lang="en-US" smtClean="0"/>
              <a:t>8</a:t>
            </a:fld>
            <a:endParaRPr lang="en-US" dirty="0"/>
          </a:p>
        </p:txBody>
      </p:sp>
    </p:spTree>
    <p:extLst>
      <p:ext uri="{BB962C8B-B14F-4D97-AF65-F5344CB8AC3E}">
        <p14:creationId xmlns:p14="http://schemas.microsoft.com/office/powerpoint/2010/main" val="38859190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76710"/>
            <a:ext cx="8686800" cy="800100"/>
          </a:xfrm>
        </p:spPr>
        <p:txBody>
          <a:bodyPr/>
          <a:lstStyle/>
          <a:p>
            <a:r>
              <a:rPr lang="en-US" dirty="0"/>
              <a:t>Who is excluded from MIPS?</a:t>
            </a:r>
          </a:p>
        </p:txBody>
      </p:sp>
      <p:sp>
        <p:nvSpPr>
          <p:cNvPr id="5" name="TextBox 4"/>
          <p:cNvSpPr txBox="1"/>
          <p:nvPr/>
        </p:nvSpPr>
        <p:spPr>
          <a:xfrm>
            <a:off x="539262" y="1216650"/>
            <a:ext cx="8065477" cy="369332"/>
          </a:xfrm>
          <a:prstGeom prst="rect">
            <a:avLst/>
          </a:prstGeom>
          <a:noFill/>
        </p:spPr>
        <p:txBody>
          <a:bodyPr wrap="square" rtlCol="0">
            <a:spAutoFit/>
          </a:bodyPr>
          <a:lstStyle/>
          <a:p>
            <a:pPr lvl="0" algn="ctr"/>
            <a:r>
              <a:rPr lang="en-US" dirty="0">
                <a:latin typeface="Calibri Light"/>
                <a:cs typeface="Calibri Light"/>
              </a:rPr>
              <a:t>Clinicians who are: </a:t>
            </a:r>
          </a:p>
        </p:txBody>
      </p:sp>
      <p:sp>
        <p:nvSpPr>
          <p:cNvPr id="6" name="Rounded Rectangle 5" descr="image of rounded rectangle" title="image of rounded rectangle"/>
          <p:cNvSpPr/>
          <p:nvPr/>
        </p:nvSpPr>
        <p:spPr>
          <a:xfrm>
            <a:off x="452335" y="1708484"/>
            <a:ext cx="2472624" cy="4021755"/>
          </a:xfrm>
          <a:prstGeom prst="roundRect">
            <a:avLst>
              <a:gd name="adj" fmla="val 10503"/>
            </a:avLst>
          </a:prstGeom>
          <a:noFill/>
          <a:ln>
            <a:solidFill>
              <a:srgbClr val="249BC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ed Rectangle 6" descr="image of rounded rectangle" title="image of rounded rectangle"/>
          <p:cNvSpPr/>
          <p:nvPr/>
        </p:nvSpPr>
        <p:spPr>
          <a:xfrm>
            <a:off x="3335688" y="1708484"/>
            <a:ext cx="2472624" cy="4021755"/>
          </a:xfrm>
          <a:prstGeom prst="roundRect">
            <a:avLst>
              <a:gd name="adj" fmla="val 10503"/>
            </a:avLst>
          </a:prstGeom>
          <a:noFill/>
          <a:ln>
            <a:solidFill>
              <a:srgbClr val="249BC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Rectangle 2"/>
          <p:cNvSpPr/>
          <p:nvPr/>
        </p:nvSpPr>
        <p:spPr>
          <a:xfrm>
            <a:off x="3327758" y="2868414"/>
            <a:ext cx="2480554" cy="707886"/>
          </a:xfrm>
          <a:prstGeom prst="rect">
            <a:avLst/>
          </a:prstGeom>
        </p:spPr>
        <p:txBody>
          <a:bodyPr wrap="square">
            <a:spAutoFit/>
          </a:bodyPr>
          <a:lstStyle/>
          <a:p>
            <a:pPr lvl="0" algn="ctr"/>
            <a:r>
              <a:rPr lang="en-US" sz="2000" dirty="0">
                <a:solidFill>
                  <a:schemeClr val="tx2"/>
                </a:solidFill>
                <a:latin typeface="Calibri Light"/>
                <a:cs typeface="Calibri Light"/>
              </a:rPr>
              <a:t>Below the low-volume threshold</a:t>
            </a:r>
          </a:p>
        </p:txBody>
      </p:sp>
      <p:sp>
        <p:nvSpPr>
          <p:cNvPr id="10" name="Rectangle 9"/>
          <p:cNvSpPr/>
          <p:nvPr/>
        </p:nvSpPr>
        <p:spPr>
          <a:xfrm>
            <a:off x="3440275" y="3400763"/>
            <a:ext cx="2255520" cy="2031325"/>
          </a:xfrm>
          <a:prstGeom prst="rect">
            <a:avLst/>
          </a:prstGeom>
        </p:spPr>
        <p:txBody>
          <a:bodyPr wrap="square">
            <a:spAutoFit/>
          </a:bodyPr>
          <a:lstStyle/>
          <a:p>
            <a:pPr marL="173038" lvl="0" indent="-173038">
              <a:buFont typeface="Arial"/>
              <a:buChar char="•"/>
            </a:pPr>
            <a:endParaRPr lang="en-US" sz="1400" dirty="0">
              <a:latin typeface="Calibri Light"/>
              <a:cs typeface="Calibri Light"/>
            </a:endParaRPr>
          </a:p>
          <a:p>
            <a:pPr marL="173038" lvl="0" indent="-173038">
              <a:buFont typeface="Arial"/>
              <a:buChar char="•"/>
            </a:pPr>
            <a:endParaRPr lang="en-US" sz="1400" dirty="0">
              <a:latin typeface="Calibri Light"/>
              <a:cs typeface="Calibri Light"/>
            </a:endParaRPr>
          </a:p>
          <a:p>
            <a:pPr marL="173038" lvl="0" indent="-173038">
              <a:buFont typeface="Arial"/>
              <a:buChar char="•"/>
            </a:pPr>
            <a:r>
              <a:rPr lang="en-US" sz="1400" dirty="0">
                <a:latin typeface="Calibri Light"/>
                <a:cs typeface="Calibri Light"/>
              </a:rPr>
              <a:t>Medicare Part B allowed charges less than or equal to $30,000 a year </a:t>
            </a:r>
          </a:p>
          <a:p>
            <a:pPr marL="173038" lvl="0" indent="-173038" algn="ctr"/>
            <a:r>
              <a:rPr lang="en-US" sz="1400" b="1" u="sng" dirty="0">
                <a:solidFill>
                  <a:srgbClr val="6D8D3B"/>
                </a:solidFill>
                <a:latin typeface="Calibri Light"/>
                <a:cs typeface="Calibri Light"/>
              </a:rPr>
              <a:t>OR</a:t>
            </a:r>
            <a:r>
              <a:rPr lang="en-US" sz="1400" b="1" dirty="0">
                <a:solidFill>
                  <a:srgbClr val="6D8D3B"/>
                </a:solidFill>
                <a:latin typeface="Calibri Light"/>
                <a:cs typeface="Calibri Light"/>
              </a:rPr>
              <a:t> </a:t>
            </a:r>
            <a:endParaRPr lang="en-US" sz="1400" dirty="0">
              <a:solidFill>
                <a:srgbClr val="6D8D3B"/>
              </a:solidFill>
              <a:latin typeface="Calibri Light"/>
              <a:cs typeface="Calibri Light"/>
            </a:endParaRPr>
          </a:p>
          <a:p>
            <a:pPr marL="173038" lvl="0" indent="-173038">
              <a:buFont typeface="Arial"/>
              <a:buChar char="•"/>
            </a:pPr>
            <a:r>
              <a:rPr lang="en-US" sz="1400" dirty="0">
                <a:latin typeface="Calibri Light"/>
                <a:cs typeface="Calibri Light"/>
              </a:rPr>
              <a:t>See</a:t>
            </a:r>
            <a:r>
              <a:rPr lang="en-US" sz="1400" b="1" dirty="0">
                <a:latin typeface="Calibri Light"/>
                <a:cs typeface="Calibri Light"/>
              </a:rPr>
              <a:t> </a:t>
            </a:r>
            <a:r>
              <a:rPr lang="en-US" sz="1400" dirty="0">
                <a:latin typeface="Calibri Light"/>
                <a:cs typeface="Calibri Light"/>
              </a:rPr>
              <a:t>100 or fewer Medicare Part B patients a year</a:t>
            </a:r>
          </a:p>
        </p:txBody>
      </p:sp>
      <p:sp>
        <p:nvSpPr>
          <p:cNvPr id="12" name="Rectangle 11"/>
          <p:cNvSpPr/>
          <p:nvPr/>
        </p:nvSpPr>
        <p:spPr>
          <a:xfrm>
            <a:off x="619985" y="2868414"/>
            <a:ext cx="2122094" cy="707886"/>
          </a:xfrm>
          <a:prstGeom prst="rect">
            <a:avLst/>
          </a:prstGeom>
        </p:spPr>
        <p:txBody>
          <a:bodyPr wrap="square">
            <a:spAutoFit/>
          </a:bodyPr>
          <a:lstStyle/>
          <a:p>
            <a:pPr lvl="0" algn="ctr"/>
            <a:r>
              <a:rPr lang="en-US" sz="2000" dirty="0">
                <a:solidFill>
                  <a:schemeClr val="tx2"/>
                </a:solidFill>
                <a:latin typeface="Calibri Light"/>
                <a:cs typeface="Calibri Light"/>
              </a:rPr>
              <a:t>Newly-enrolled </a:t>
            </a:r>
            <a:br>
              <a:rPr lang="en-US" sz="2000" dirty="0">
                <a:solidFill>
                  <a:schemeClr val="tx2"/>
                </a:solidFill>
                <a:latin typeface="Calibri Light"/>
                <a:cs typeface="Calibri Light"/>
              </a:rPr>
            </a:br>
            <a:r>
              <a:rPr lang="en-US" sz="2000" dirty="0">
                <a:solidFill>
                  <a:schemeClr val="tx2"/>
                </a:solidFill>
                <a:latin typeface="Calibri Light"/>
                <a:cs typeface="Calibri Light"/>
              </a:rPr>
              <a:t>in Medicare </a:t>
            </a:r>
          </a:p>
        </p:txBody>
      </p:sp>
      <p:sp>
        <p:nvSpPr>
          <p:cNvPr id="14" name="Rectangle 13"/>
          <p:cNvSpPr/>
          <p:nvPr/>
        </p:nvSpPr>
        <p:spPr>
          <a:xfrm>
            <a:off x="617096" y="3831649"/>
            <a:ext cx="2072640" cy="1169551"/>
          </a:xfrm>
          <a:prstGeom prst="rect">
            <a:avLst/>
          </a:prstGeom>
        </p:spPr>
        <p:txBody>
          <a:bodyPr wrap="square">
            <a:spAutoFit/>
          </a:bodyPr>
          <a:lstStyle/>
          <a:p>
            <a:pPr marL="173038" lvl="0" indent="-173038">
              <a:buFont typeface="Arial"/>
              <a:buChar char="•"/>
            </a:pPr>
            <a:r>
              <a:rPr lang="en-US" sz="1400" dirty="0">
                <a:latin typeface="Calibri Light"/>
                <a:cs typeface="Calibri Light"/>
              </a:rPr>
              <a:t>Enrolled in Medicare for the first time during the performance period (exempt until following performance year)</a:t>
            </a:r>
          </a:p>
        </p:txBody>
      </p:sp>
      <p:pic>
        <p:nvPicPr>
          <p:cNvPr id="30" name="Picture 29" descr="image of medical red cross in front of form" title="image of medical red cross in front of form"/>
          <p:cNvPicPr>
            <a:picLocks noChangeAspect="1"/>
          </p:cNvPicPr>
          <p:nvPr/>
        </p:nvPicPr>
        <p:blipFill>
          <a:blip r:embed="rId3"/>
          <a:stretch>
            <a:fillRect/>
          </a:stretch>
        </p:blipFill>
        <p:spPr>
          <a:xfrm>
            <a:off x="1196290" y="1960880"/>
            <a:ext cx="815738" cy="850900"/>
          </a:xfrm>
          <a:prstGeom prst="rect">
            <a:avLst/>
          </a:prstGeom>
        </p:spPr>
      </p:pic>
      <p:pic>
        <p:nvPicPr>
          <p:cNvPr id="31" name="Picture 30" descr="image of a clock" title="image of a clock"/>
          <p:cNvPicPr>
            <a:picLocks noChangeAspect="1"/>
          </p:cNvPicPr>
          <p:nvPr/>
        </p:nvPicPr>
        <p:blipFill>
          <a:blip r:embed="rId4"/>
          <a:stretch>
            <a:fillRect/>
          </a:stretch>
        </p:blipFill>
        <p:spPr>
          <a:xfrm>
            <a:off x="4083585" y="1842569"/>
            <a:ext cx="976830" cy="976830"/>
          </a:xfrm>
          <a:prstGeom prst="rect">
            <a:avLst/>
          </a:prstGeom>
        </p:spPr>
      </p:pic>
      <p:grpSp>
        <p:nvGrpSpPr>
          <p:cNvPr id="4" name="Group 3" descr="Significantly participating in advanced APMs" title="Significantly participating in advanced APMs"/>
          <p:cNvGrpSpPr/>
          <p:nvPr/>
        </p:nvGrpSpPr>
        <p:grpSpPr>
          <a:xfrm>
            <a:off x="6263640" y="1708484"/>
            <a:ext cx="2472624" cy="4021755"/>
            <a:chOff x="6671376" y="1708484"/>
            <a:chExt cx="2472624" cy="4021755"/>
          </a:xfrm>
        </p:grpSpPr>
        <p:sp>
          <p:nvSpPr>
            <p:cNvPr id="9" name="Rounded Rectangle 8"/>
            <p:cNvSpPr/>
            <p:nvPr/>
          </p:nvSpPr>
          <p:spPr>
            <a:xfrm>
              <a:off x="6671376" y="1708484"/>
              <a:ext cx="2472624" cy="4021755"/>
            </a:xfrm>
            <a:prstGeom prst="roundRect">
              <a:avLst>
                <a:gd name="adj" fmla="val 10503"/>
              </a:avLst>
            </a:prstGeom>
            <a:noFill/>
            <a:ln>
              <a:solidFill>
                <a:srgbClr val="249BC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6859460" y="2868414"/>
              <a:ext cx="2122094" cy="1323439"/>
            </a:xfrm>
            <a:prstGeom prst="rect">
              <a:avLst/>
            </a:prstGeom>
          </p:spPr>
          <p:txBody>
            <a:bodyPr wrap="square">
              <a:spAutoFit/>
            </a:bodyPr>
            <a:lstStyle/>
            <a:p>
              <a:pPr lvl="0" algn="ctr"/>
              <a:r>
                <a:rPr lang="en-US" sz="2000" dirty="0">
                  <a:solidFill>
                    <a:schemeClr val="tx2"/>
                  </a:solidFill>
                  <a:latin typeface="Calibri Light"/>
                  <a:cs typeface="Calibri Light"/>
                </a:rPr>
                <a:t>Significantly participating in Advanced APMs</a:t>
              </a:r>
            </a:p>
            <a:p>
              <a:pPr lvl="0" algn="ctr"/>
              <a:endParaRPr lang="en-US" sz="2000" dirty="0">
                <a:solidFill>
                  <a:srgbClr val="003366"/>
                </a:solidFill>
                <a:latin typeface="Calibri Light"/>
                <a:cs typeface="Calibri Light"/>
              </a:endParaRPr>
            </a:p>
          </p:txBody>
        </p:sp>
      </p:grpSp>
      <p:sp>
        <p:nvSpPr>
          <p:cNvPr id="16" name="Slide Number Placeholder 13"/>
          <p:cNvSpPr>
            <a:spLocks noGrp="1"/>
          </p:cNvSpPr>
          <p:nvPr>
            <p:ph type="sldNum" sz="quarter" idx="12"/>
          </p:nvPr>
        </p:nvSpPr>
        <p:spPr>
          <a:xfrm>
            <a:off x="7941733" y="6356351"/>
            <a:ext cx="973667" cy="365125"/>
          </a:xfrm>
        </p:spPr>
        <p:txBody>
          <a:bodyPr/>
          <a:lstStyle/>
          <a:p>
            <a:r>
              <a:rPr lang="en-US" dirty="0"/>
              <a:t>7</a:t>
            </a:r>
          </a:p>
        </p:txBody>
      </p:sp>
      <p:sp>
        <p:nvSpPr>
          <p:cNvPr id="18" name="Rectangle 17"/>
          <p:cNvSpPr/>
          <p:nvPr/>
        </p:nvSpPr>
        <p:spPr>
          <a:xfrm>
            <a:off x="6372192" y="3880786"/>
            <a:ext cx="2255520" cy="1384995"/>
          </a:xfrm>
          <a:prstGeom prst="rect">
            <a:avLst/>
          </a:prstGeom>
        </p:spPr>
        <p:txBody>
          <a:bodyPr wrap="square">
            <a:spAutoFit/>
          </a:bodyPr>
          <a:lstStyle/>
          <a:p>
            <a:pPr marL="173038" lvl="0" indent="-173038">
              <a:buFont typeface="Arial"/>
              <a:buChar char="•"/>
            </a:pPr>
            <a:r>
              <a:rPr lang="en-US" sz="1400" dirty="0">
                <a:latin typeface="Calibri Light"/>
                <a:cs typeface="Calibri Light"/>
              </a:rPr>
              <a:t>Receive 25% of your Medicare payments </a:t>
            </a:r>
          </a:p>
          <a:p>
            <a:pPr lvl="0" algn="ctr"/>
            <a:r>
              <a:rPr lang="en-US" sz="1400" b="1" u="sng" dirty="0">
                <a:solidFill>
                  <a:srgbClr val="6D8D3B"/>
                </a:solidFill>
                <a:latin typeface="Calibri Light"/>
                <a:cs typeface="Calibri Light"/>
              </a:rPr>
              <a:t>OR</a:t>
            </a:r>
            <a:r>
              <a:rPr lang="en-US" sz="1400" dirty="0">
                <a:solidFill>
                  <a:srgbClr val="165E28"/>
                </a:solidFill>
                <a:latin typeface="Calibri Light"/>
                <a:cs typeface="Calibri Light"/>
              </a:rPr>
              <a:t> </a:t>
            </a:r>
          </a:p>
          <a:p>
            <a:pPr marL="173038" lvl="0" indent="-173038">
              <a:buFont typeface="Arial"/>
              <a:buChar char="•"/>
            </a:pPr>
            <a:r>
              <a:rPr lang="en-US" sz="1400" dirty="0">
                <a:latin typeface="Calibri Light"/>
                <a:cs typeface="Calibri Light"/>
              </a:rPr>
              <a:t>See 20% of your Medicare patients through an Advanced APM</a:t>
            </a:r>
          </a:p>
        </p:txBody>
      </p:sp>
      <p:pic>
        <p:nvPicPr>
          <p:cNvPr id="20" name="Picture 19" descr="Significantly participating in advanced APMs" title="Image of a cirlce with the words advanced apm"/>
          <p:cNvPicPr>
            <a:picLocks noChangeAspect="1"/>
          </p:cNvPicPr>
          <p:nvPr/>
        </p:nvPicPr>
        <p:blipFill>
          <a:blip r:embed="rId5"/>
          <a:stretch>
            <a:fillRect/>
          </a:stretch>
        </p:blipFill>
        <p:spPr>
          <a:xfrm>
            <a:off x="7012696" y="1824938"/>
            <a:ext cx="993648" cy="993648"/>
          </a:xfrm>
          <a:prstGeom prst="rect">
            <a:avLst/>
          </a:prstGeom>
        </p:spPr>
      </p:pic>
    </p:spTree>
    <p:extLst>
      <p:ext uri="{BB962C8B-B14F-4D97-AF65-F5344CB8AC3E}">
        <p14:creationId xmlns:p14="http://schemas.microsoft.com/office/powerpoint/2010/main" val="1717532865"/>
      </p:ext>
    </p:extLst>
  </p:cSld>
  <p:clrMapOvr>
    <a:masterClrMapping/>
  </p:clrMapOvr>
</p:sld>
</file>

<file path=ppt/theme/theme1.xml><?xml version="1.0" encoding="utf-8"?>
<a:theme xmlns:a="http://schemas.openxmlformats.org/drawingml/2006/main" name="Office Theme">
  <a:themeElements>
    <a:clrScheme name="CMS QPP 2016 3">
      <a:dk1>
        <a:srgbClr val="333333"/>
      </a:dk1>
      <a:lt1>
        <a:srgbClr val="FFFFFF"/>
      </a:lt1>
      <a:dk2>
        <a:srgbClr val="003366"/>
      </a:dk2>
      <a:lt2>
        <a:srgbClr val="F2F2F2"/>
      </a:lt2>
      <a:accent1>
        <a:srgbClr val="006693"/>
      </a:accent1>
      <a:accent2>
        <a:srgbClr val="3276B9"/>
      </a:accent2>
      <a:accent3>
        <a:srgbClr val="02BFE7"/>
      </a:accent3>
      <a:accent4>
        <a:srgbClr val="CE2028"/>
      </a:accent4>
      <a:accent5>
        <a:srgbClr val="FCF8E3"/>
      </a:accent5>
      <a:accent6>
        <a:srgbClr val="12890E"/>
      </a:accent6>
      <a:hlink>
        <a:srgbClr val="3276B9"/>
      </a:hlink>
      <a:folHlink>
        <a:srgbClr val="3276B9"/>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M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MS MACRA Web Series 3 LESH 12.7.16.pptx" id="{3088F961-54F7-4BF6-8D5D-44C5C3F7CD79}" vid="{980DCE75-8576-4765-979F-867734DE822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rget_x0020_Audiences xmlns="66d3e80d-d688-476e-afb5-cf37320534d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92B5F2202FCCE43BCD8C96BA0917FA8" ma:contentTypeVersion="1" ma:contentTypeDescription="Create a new document." ma:contentTypeScope="" ma:versionID="435372d909a9c248120373d2d07eaf1e">
  <xsd:schema xmlns:xsd="http://www.w3.org/2001/XMLSchema" xmlns:xs="http://www.w3.org/2001/XMLSchema" xmlns:p="http://schemas.microsoft.com/office/2006/metadata/properties" xmlns:ns2="66d3e80d-d688-476e-afb5-cf37320534dc" targetNamespace="http://schemas.microsoft.com/office/2006/metadata/properties" ma:root="true" ma:fieldsID="89e5972aae228c9a045921a45779a0dc" ns2:_="">
    <xsd:import namespace="66d3e80d-d688-476e-afb5-cf37320534dc"/>
    <xsd:element name="properties">
      <xsd:complexType>
        <xsd:sequence>
          <xsd:element name="documentManagement">
            <xsd:complexType>
              <xsd:all>
                <xsd:element ref="ns2:Target_x0020_Audienc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d3e80d-d688-476e-afb5-cf37320534dc" elementFormDefault="qualified">
    <xsd:import namespace="http://schemas.microsoft.com/office/2006/documentManagement/types"/>
    <xsd:import namespace="http://schemas.microsoft.com/office/infopath/2007/PartnerControls"/>
    <xsd:element name="Target_x0020_Audiences" ma:index="8"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953A5E9-59E6-4B6B-9AF4-EC4E83499B69}">
  <ds:schemaRefs>
    <ds:schemaRef ds:uri="http://schemas.microsoft.com/sharepoint/v3/contenttype/forms"/>
  </ds:schemaRefs>
</ds:datastoreItem>
</file>

<file path=customXml/itemProps2.xml><?xml version="1.0" encoding="utf-8"?>
<ds:datastoreItem xmlns:ds="http://schemas.openxmlformats.org/officeDocument/2006/customXml" ds:itemID="{F952BC37-A276-4767-9E9D-FE6702745BA0}">
  <ds:schemaRefs>
    <ds:schemaRef ds:uri="http://purl.org/dc/dcmitype/"/>
    <ds:schemaRef ds:uri="http://schemas.microsoft.com/office/2006/documentManagement/types"/>
    <ds:schemaRef ds:uri="http://purl.org/dc/terms/"/>
    <ds:schemaRef ds:uri="http://schemas.microsoft.com/office/infopath/2007/PartnerControls"/>
    <ds:schemaRef ds:uri="http://purl.org/dc/elements/1.1/"/>
    <ds:schemaRef ds:uri="http://schemas.openxmlformats.org/package/2006/metadata/core-properties"/>
    <ds:schemaRef ds:uri="66d3e80d-d688-476e-afb5-cf37320534dc"/>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310CD5B7-D9D6-4EB0-BFFF-B2F9BBB76D0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d3e80d-d688-476e-afb5-cf37320534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10359</TotalTime>
  <Words>8542</Words>
  <Application>Microsoft Office PowerPoint</Application>
  <PresentationFormat>On-screen Show (4:3)</PresentationFormat>
  <Paragraphs>900</Paragraphs>
  <Slides>50</Slides>
  <Notes>50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50</vt:i4>
      </vt:variant>
    </vt:vector>
  </HeadingPairs>
  <TitlesOfParts>
    <vt:vector size="61" baseType="lpstr">
      <vt:lpstr>.AppleSystemUIFont</vt:lpstr>
      <vt:lpstr>Aharoni</vt:lpstr>
      <vt:lpstr>Arial</vt:lpstr>
      <vt:lpstr>Calibri</vt:lpstr>
      <vt:lpstr>Calibri Light</vt:lpstr>
      <vt:lpstr>Cambria</vt:lpstr>
      <vt:lpstr>Courier New</vt:lpstr>
      <vt:lpstr>Segoe UI Normal</vt:lpstr>
      <vt:lpstr>Wingdings</vt:lpstr>
      <vt:lpstr>Office Theme</vt:lpstr>
      <vt:lpstr>CMS_template</vt:lpstr>
      <vt:lpstr>Measure Development Education &amp; Outreach for Specialty Societies &amp; Patient Advocacy Groups</vt:lpstr>
      <vt:lpstr>Vision and Goals: Webinar Series</vt:lpstr>
      <vt:lpstr>The Merit-based Incentive Payment System:  Advancing Care Information and Improvement Activities Performance Categories</vt:lpstr>
      <vt:lpstr>Major Topics Covered</vt:lpstr>
      <vt:lpstr>What is the Merit-based Incentive Payment System?</vt:lpstr>
      <vt:lpstr>What are the Performance Category Weights?</vt:lpstr>
      <vt:lpstr>Eligible Clinicians:</vt:lpstr>
      <vt:lpstr>Non-Patient Facing Clinicians</vt:lpstr>
      <vt:lpstr>Who is excluded from MIPS?</vt:lpstr>
      <vt:lpstr>Pick Your Pace for Participation for the Transition Year </vt:lpstr>
      <vt:lpstr>MIPS: Choosing to Test for 2017</vt:lpstr>
      <vt:lpstr>MIPS: Partial Participation for 2017</vt:lpstr>
      <vt:lpstr>MIPS: Full Participation for 2017</vt:lpstr>
      <vt:lpstr>Individual vs. Group Reporting </vt:lpstr>
      <vt:lpstr>Get your Data to CMS</vt:lpstr>
      <vt:lpstr>When Does the Merit-based Incentive Payment System Officially Begin?</vt:lpstr>
      <vt:lpstr>Understanding Advancing Care Information and Improvement Activities Performance Categories</vt:lpstr>
      <vt:lpstr>Advancing Care Information</vt:lpstr>
      <vt:lpstr>MIPS Performance Category:  Advancing Care Information  </vt:lpstr>
      <vt:lpstr>MIPS Performance Category:  Advancing Care Information</vt:lpstr>
      <vt:lpstr>Advancing Care Information Requirements for  the Transition Year </vt:lpstr>
      <vt:lpstr>MIPS Performance Category: Advancing Care Information</vt:lpstr>
      <vt:lpstr>MIPS Performance Category: Advancing Care Information</vt:lpstr>
      <vt:lpstr>Advancing Care Information Bonus Score</vt:lpstr>
      <vt:lpstr>Improvement Activities Eligible for Advancing Care Information Bonus Score</vt:lpstr>
      <vt:lpstr> Advancing Care Information: Flexibility</vt:lpstr>
      <vt:lpstr> Advancing Care Information: Flexibility</vt:lpstr>
      <vt:lpstr>MIPS Scoring for Advancing Care Information (25% of Final Score)</vt:lpstr>
      <vt:lpstr>MIPS Performance Category:  Improvement Activities </vt:lpstr>
      <vt:lpstr>Improvement Activity Requirements  for the Transition Year</vt:lpstr>
      <vt:lpstr>Improvement Activities: Flexibilities</vt:lpstr>
      <vt:lpstr>Improvement Activities Study</vt:lpstr>
      <vt:lpstr>What is the Scoring Methodology for Advancing Care Information and Improvement Activities?</vt:lpstr>
      <vt:lpstr>MIPS Scoring for Advancing Care Information (25% of Final Score): Base Score</vt:lpstr>
      <vt:lpstr>MIPS Scoring for Advancing Care Information (25% of Final Score): Performance Score</vt:lpstr>
      <vt:lpstr>MIPS Scoring for Advancing Care Information (25% of Final Score): Performance Score</vt:lpstr>
      <vt:lpstr>MIPS Scoring for Advancing Care Information (25% of Final Score): Bonus Score</vt:lpstr>
      <vt:lpstr>MIPS Performance Category: Advancing Care Information</vt:lpstr>
      <vt:lpstr>MIPS Scoring for Improvement Activities (15% of Final Score in Transition Year) </vt:lpstr>
      <vt:lpstr>MIPS Scoring for Improvement Activities (15% of Final Score in Transition Year)</vt:lpstr>
      <vt:lpstr>Calculating the Final Score Under MIPS</vt:lpstr>
      <vt:lpstr>Beyond the transition year…</vt:lpstr>
      <vt:lpstr>Building on a User Centric Approach </vt:lpstr>
      <vt:lpstr>Where can I go to learn more?</vt:lpstr>
      <vt:lpstr>Technical Assistance</vt:lpstr>
      <vt:lpstr>Technical Assistance for Clinicians </vt:lpstr>
      <vt:lpstr>PowerPoint Presentation</vt:lpstr>
      <vt:lpstr>Measure Use</vt:lpstr>
      <vt:lpstr>Available Resources</vt:lpstr>
      <vt:lpstr>For More Information &amp; Questions</vt:lpstr>
    </vt:vector>
  </TitlesOfParts>
  <Company>CMS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QPP MIPS Overview 102616</dc:title>
  <dc:creator>Adam Richards</dc:creator>
  <cp:lastModifiedBy>Knight, Jessica</cp:lastModifiedBy>
  <cp:revision>650</cp:revision>
  <cp:lastPrinted>2016-10-24T18:01:18Z</cp:lastPrinted>
  <dcterms:created xsi:type="dcterms:W3CDTF">2016-09-21T16:02:11Z</dcterms:created>
  <dcterms:modified xsi:type="dcterms:W3CDTF">2020-08-05T18:30:24Z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0x010100292B5F2202FCCE43BCD8C96BA0917FA8</vt:lpwstr>
  </property>
  <property fmtid="{D5CDD505-2E9C-101B-9397-08002B2CF9AE}" pid="3" name="_NewReviewCycle">
    <vt:lpwstr/>
  </property>
  <property fmtid="{D5CDD505-2E9C-101B-9397-08002B2CF9AE}" pid="4" name="_AdHocReviewCycleID">
    <vt:i4>-894877412</vt:i4>
  </property>
  <property fmtid="{D5CDD505-2E9C-101B-9397-08002B2CF9AE}" pid="5" name="_EmailSubject">
    <vt:lpwstr>Improvement Activities </vt:lpwstr>
  </property>
  <property fmtid="{D5CDD505-2E9C-101B-9397-08002B2CF9AE}" pid="6" name="_AuthorEmail">
    <vt:lpwstr>Golden.Davis@cms.hhs.gov</vt:lpwstr>
  </property>
  <property fmtid="{D5CDD505-2E9C-101B-9397-08002B2CF9AE}" pid="7" name="_AuthorEmailDisplayName">
    <vt:lpwstr>Davis, Golden M. (CMS/CCSQ)</vt:lpwstr>
  </property>
</Properties>
</file>