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27"/>
  </p:notesMasterIdLst>
  <p:handoutMasterIdLst>
    <p:handoutMasterId r:id="rId28"/>
  </p:handoutMasterIdLst>
  <p:sldIdLst>
    <p:sldId id="302" r:id="rId5"/>
    <p:sldId id="409" r:id="rId6"/>
    <p:sldId id="481" r:id="rId7"/>
    <p:sldId id="491" r:id="rId8"/>
    <p:sldId id="508" r:id="rId9"/>
    <p:sldId id="493" r:id="rId10"/>
    <p:sldId id="500" r:id="rId11"/>
    <p:sldId id="502" r:id="rId12"/>
    <p:sldId id="503" r:id="rId13"/>
    <p:sldId id="504" r:id="rId14"/>
    <p:sldId id="496" r:id="rId15"/>
    <p:sldId id="509" r:id="rId16"/>
    <p:sldId id="510" r:id="rId17"/>
    <p:sldId id="494" r:id="rId18"/>
    <p:sldId id="495" r:id="rId19"/>
    <p:sldId id="507" r:id="rId20"/>
    <p:sldId id="498" r:id="rId21"/>
    <p:sldId id="499" r:id="rId22"/>
    <p:sldId id="417" r:id="rId23"/>
    <p:sldId id="458" r:id="rId24"/>
    <p:sldId id="445" r:id="rId25"/>
    <p:sldId id="403"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0000FF"/>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66236" autoAdjust="0"/>
  </p:normalViewPr>
  <p:slideViewPr>
    <p:cSldViewPr>
      <p:cViewPr varScale="1">
        <p:scale>
          <a:sx n="44" d="100"/>
          <a:sy n="44" d="100"/>
        </p:scale>
        <p:origin x="1772" y="20"/>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7" d="100"/>
          <a:sy n="87" d="100"/>
        </p:scale>
        <p:origin x="380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Good afternoon, thank you for taking the time to join us today for our Measures Development Education and Outreach series, which has been designed specifically for clinical specialty societies and patient advocacy groups.  My name is Nicole Brennan and I am the Measures Management System (MMS) lead for the series.  We have a couple of housekeeping items to </a:t>
            </a:r>
            <a:r>
              <a:rPr lang="en-US" sz="1200" kern="1200" baseline="0" dirty="0">
                <a:solidFill>
                  <a:schemeClr val="tx1"/>
                </a:solidFill>
                <a:effectLst/>
                <a:latin typeface="+mn-lt"/>
                <a:ea typeface="+mn-ea"/>
                <a:cs typeface="+mn-cs"/>
              </a:rPr>
              <a:t>cover first</a:t>
            </a:r>
            <a:r>
              <a:rPr lang="en-US" sz="1200" kern="1200" dirty="0">
                <a:solidFill>
                  <a:schemeClr val="tx1"/>
                </a:solidFill>
                <a:effectLst/>
                <a:latin typeface="+mn-lt"/>
                <a:ea typeface="+mn-ea"/>
                <a:cs typeface="+mn-cs"/>
              </a:rPr>
              <a:t>.  We will be recording today’s webinar so that our partners who are unable to attend today can access the webinar at a later date.  The webinar will be posted on the Measures Management System website, and we will send out notifications to everyone when that has happened.  These webinars are really meant to be a dialogue between you, our presenters, and CMS, and we are relying on you and encouraging you to participate throughout the webinar.  We are interested in hearing your thoughts. We are expecting a lot of people online today.;</a:t>
            </a:r>
            <a:r>
              <a:rPr lang="en-US" sz="1200" kern="1200" baseline="0" dirty="0">
                <a:solidFill>
                  <a:schemeClr val="tx1"/>
                </a:solidFill>
                <a:effectLst/>
                <a:latin typeface="+mn-lt"/>
                <a:ea typeface="+mn-ea"/>
                <a:cs typeface="+mn-cs"/>
              </a:rPr>
              <a:t> o</a:t>
            </a:r>
            <a:r>
              <a:rPr lang="en-US" sz="1200" kern="1200" dirty="0">
                <a:solidFill>
                  <a:schemeClr val="tx1"/>
                </a:solidFill>
                <a:effectLst/>
                <a:latin typeface="+mn-lt"/>
                <a:ea typeface="+mn-ea"/>
                <a:cs typeface="+mn-cs"/>
              </a:rPr>
              <a:t>ver a hundred have registered, so please remember to mute your phones when you are not talking. Please also feel free to use the question and answer function in the WebEx chat or Q&amp;A box.  You can enter the question or you can put in your name and organization and we will call on you. We will answer as many questions as we can at the end of the presentation.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Today’s presentation is an introduction to quality measure development and will be presented by Jeffrey Geppert from Battelle.  Jeff has more than 20 years of experience in health services research in quality measure development.  Jeff serves as the Measures Management System clinical quality measure development expert, and with that, I</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turn it over to Jeff.</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751430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a:t>
            </a:r>
            <a:r>
              <a:rPr lang="en-US" sz="1200" kern="1200" baseline="0" dirty="0">
                <a:solidFill>
                  <a:schemeClr val="tx1"/>
                </a:solidFill>
                <a:effectLst/>
                <a:latin typeface="+mn-lt"/>
                <a:ea typeface="+mn-ea"/>
                <a:cs typeface="+mn-cs"/>
              </a:rPr>
              <a:t> shows </a:t>
            </a:r>
            <a:r>
              <a:rPr lang="en-US" sz="1200" kern="1200" dirty="0">
                <a:solidFill>
                  <a:schemeClr val="tx1"/>
                </a:solidFill>
                <a:effectLst/>
                <a:latin typeface="+mn-lt"/>
                <a:ea typeface="+mn-ea"/>
                <a:cs typeface="+mn-cs"/>
              </a:rPr>
              <a:t>a list of all the different components of a clinical quality measure (CQM). All of what we think of as being components of the clinical quality measures (CQMs) are discussed in the Blueprint. The CMS Blueprint, which</a:t>
            </a:r>
            <a:r>
              <a:rPr lang="en-US" sz="1200" kern="1200" baseline="0" dirty="0">
                <a:solidFill>
                  <a:schemeClr val="tx1"/>
                </a:solidFill>
                <a:effectLst/>
                <a:latin typeface="+mn-lt"/>
                <a:ea typeface="+mn-ea"/>
                <a:cs typeface="+mn-cs"/>
              </a:rPr>
              <a:t> we will</a:t>
            </a:r>
            <a:r>
              <a:rPr lang="en-US" sz="1200" kern="1200" dirty="0">
                <a:solidFill>
                  <a:schemeClr val="tx1"/>
                </a:solidFill>
                <a:effectLst/>
                <a:latin typeface="+mn-lt"/>
                <a:ea typeface="+mn-ea"/>
                <a:cs typeface="+mn-cs"/>
              </a:rPr>
              <a:t> cover in a great deal of detail,</a:t>
            </a:r>
            <a:r>
              <a:rPr lang="en-US" sz="1200" kern="1200" baseline="0" dirty="0">
                <a:solidFill>
                  <a:schemeClr val="tx1"/>
                </a:solidFill>
                <a:effectLst/>
                <a:latin typeface="+mn-lt"/>
                <a:ea typeface="+mn-ea"/>
                <a:cs typeface="+mn-cs"/>
              </a:rPr>
              <a:t> i</a:t>
            </a:r>
            <a:r>
              <a:rPr lang="en-US" sz="1200" kern="1200" dirty="0">
                <a:solidFill>
                  <a:schemeClr val="tx1"/>
                </a:solidFill>
                <a:effectLst/>
                <a:latin typeface="+mn-lt"/>
                <a:ea typeface="+mn-ea"/>
                <a:cs typeface="+mn-cs"/>
              </a:rPr>
              <a:t>s CMS’ document that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describes what the process is for developing a clinical quality measure (CQM).  It answers these questions: What are the decision criteria?  What are the types of evaluations that need to be conducted?  What are the components that need to be developed? What do we call it? Does the title provide good information on what the actual measure is about? There is a template for how you</a:t>
            </a:r>
            <a:r>
              <a:rPr lang="en-US" sz="1200" kern="1200" baseline="0" dirty="0">
                <a:solidFill>
                  <a:schemeClr val="tx1"/>
                </a:solidFill>
                <a:effectLst/>
                <a:latin typeface="+mn-lt"/>
                <a:ea typeface="+mn-ea"/>
                <a:cs typeface="+mn-cs"/>
              </a:rPr>
              <a:t> are </a:t>
            </a:r>
            <a:r>
              <a:rPr lang="en-US" sz="1200" kern="1200" dirty="0">
                <a:solidFill>
                  <a:schemeClr val="tx1"/>
                </a:solidFill>
                <a:effectLst/>
                <a:latin typeface="+mn-lt"/>
                <a:ea typeface="+mn-ea"/>
                <a:cs typeface="+mn-cs"/>
              </a:rPr>
              <a:t>supposed to describe the measure — a format for describing the measure focus and the target population.  What is that initial population?  How is that initial subset used to create our denominator and numerator? </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We need to keep in mind what it is we</a:t>
            </a:r>
            <a:r>
              <a:rPr lang="en-US" sz="1200" kern="1200" baseline="0" dirty="0">
                <a:solidFill>
                  <a:schemeClr val="tx1"/>
                </a:solidFill>
                <a:effectLst/>
                <a:latin typeface="+mn-lt"/>
                <a:ea typeface="+mn-ea"/>
                <a:cs typeface="+mn-cs"/>
              </a:rPr>
              <a:t> are trying to achieve as w</a:t>
            </a:r>
            <a:r>
              <a:rPr lang="en-US" sz="1200" kern="1200" dirty="0">
                <a:solidFill>
                  <a:schemeClr val="tx1"/>
                </a:solidFill>
                <a:effectLst/>
                <a:latin typeface="+mn-lt"/>
                <a:ea typeface="+mn-ea"/>
                <a:cs typeface="+mn-cs"/>
              </a:rPr>
              <a:t>e specify all of these components and identify</a:t>
            </a:r>
            <a:r>
              <a:rPr lang="en-US" sz="1200" kern="1200" baseline="0" dirty="0">
                <a:solidFill>
                  <a:schemeClr val="tx1"/>
                </a:solidFill>
                <a:effectLst/>
                <a:latin typeface="+mn-lt"/>
                <a:ea typeface="+mn-ea"/>
                <a:cs typeface="+mn-cs"/>
              </a:rPr>
              <a:t> the data</a:t>
            </a:r>
            <a:r>
              <a:rPr lang="en-US" sz="1200" kern="1200" dirty="0">
                <a:solidFill>
                  <a:schemeClr val="tx1"/>
                </a:solidFill>
                <a:effectLst/>
                <a:latin typeface="+mn-lt"/>
                <a:ea typeface="+mn-ea"/>
                <a:cs typeface="+mn-cs"/>
              </a:rPr>
              <a:t> that we collect to implement these components.  There is a natural</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endency to develop a measure concept and then go right to the specifications, and focus on the specifications and on the testing. We need to have a clearly articulated measure concept, and to make sure we clearly understand how that measure concept fits into measures being good decision tools. Then we can make more informed decisions about what kinds of modifications we need to make in terms of actually implementing the measure.  Sometimes, the measure we can actually implement does not quite fit with what our measure concept is.  We have to make certain compromises, but we need to be very clear about what those are. What is the decision-making</a:t>
            </a:r>
            <a:r>
              <a:rPr lang="en-US" sz="1200" kern="1200" baseline="0" dirty="0">
                <a:solidFill>
                  <a:schemeClr val="tx1"/>
                </a:solidFill>
                <a:effectLst/>
                <a:latin typeface="+mn-lt"/>
                <a:ea typeface="+mn-ea"/>
                <a:cs typeface="+mn-cs"/>
              </a:rPr>
              <a:t> process? </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4134607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 logic model of a clinical quality measure (CQM).</a:t>
            </a:r>
            <a:r>
              <a:rPr lang="en-US" sz="1200" kern="1200" baseline="0" dirty="0">
                <a:solidFill>
                  <a:schemeClr val="tx1"/>
                </a:solidFill>
                <a:effectLst/>
                <a:latin typeface="+mn-lt"/>
                <a:ea typeface="+mn-ea"/>
                <a:cs typeface="+mn-cs"/>
              </a:rPr>
              <a:t> W</a:t>
            </a:r>
            <a:r>
              <a:rPr lang="en-US" sz="1200" kern="1200" dirty="0">
                <a:solidFill>
                  <a:schemeClr val="tx1"/>
                </a:solidFill>
                <a:effectLst/>
                <a:latin typeface="+mn-lt"/>
                <a:ea typeface="+mn-ea"/>
                <a:cs typeface="+mn-cs"/>
              </a:rPr>
              <a:t>e use it on the Measures Management System (MMS) project to help us think about what the logical structure of a measure is and then use that information to help</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inform</a:t>
            </a:r>
            <a:r>
              <a:rPr lang="en-US" sz="1200" kern="1200" baseline="0" dirty="0">
                <a:solidFill>
                  <a:schemeClr val="tx1"/>
                </a:solidFill>
                <a:effectLst/>
                <a:latin typeface="+mn-lt"/>
                <a:ea typeface="+mn-ea"/>
                <a:cs typeface="+mn-cs"/>
              </a:rPr>
              <a:t> our</a:t>
            </a:r>
            <a:r>
              <a:rPr lang="en-US" sz="1200" kern="1200" dirty="0">
                <a:solidFill>
                  <a:schemeClr val="tx1"/>
                </a:solidFill>
                <a:effectLst/>
                <a:latin typeface="+mn-lt"/>
                <a:ea typeface="+mn-ea"/>
                <a:cs typeface="+mn-cs"/>
              </a:rPr>
              <a:t> literature reviews and things of that nature. But, it also identifies the things to be concerned about. So, if we</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focused on measures as tools for making good decisions, in the context of selection and change, what are the things that could potentially result in a bad decision?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261996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Unintended</a:t>
            </a:r>
            <a:r>
              <a:rPr lang="en-US" sz="1200" kern="1200" baseline="0" dirty="0">
                <a:solidFill>
                  <a:schemeClr val="tx1"/>
                </a:solidFill>
                <a:effectLst/>
                <a:latin typeface="+mn-lt"/>
                <a:ea typeface="+mn-ea"/>
                <a:cs typeface="+mn-cs"/>
              </a:rPr>
              <a:t> consequences is</a:t>
            </a:r>
            <a:r>
              <a:rPr lang="en-US" sz="1200" kern="1200" dirty="0">
                <a:solidFill>
                  <a:schemeClr val="tx1"/>
                </a:solidFill>
                <a:effectLst/>
                <a:latin typeface="+mn-lt"/>
                <a:ea typeface="+mn-ea"/>
                <a:cs typeface="+mn-cs"/>
              </a:rPr>
              <a:t> one of the criteria related to measure development.  We do not really have good frameworks for understanding what types of things we should be thinking about with respect to “unintended consequences,” or really good data that would help inform those evaluations, but it needs to be part of our thought process.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are the potential unintended system harms that could result from the use of this measure? </a:t>
            </a:r>
            <a:r>
              <a:rPr lang="en-US" sz="1200" kern="1200" baseline="0" dirty="0">
                <a:solidFill>
                  <a:schemeClr val="tx1"/>
                </a:solidFill>
                <a:effectLst/>
                <a:latin typeface="+mn-lt"/>
                <a:ea typeface="+mn-ea"/>
                <a:cs typeface="+mn-cs"/>
              </a:rPr>
              <a:t> This is </a:t>
            </a:r>
            <a:r>
              <a:rPr lang="en-US" sz="1200" kern="1200" dirty="0">
                <a:solidFill>
                  <a:schemeClr val="tx1"/>
                </a:solidFill>
                <a:effectLst/>
                <a:latin typeface="+mn-lt"/>
                <a:ea typeface="+mn-ea"/>
                <a:cs typeface="+mn-cs"/>
              </a:rPr>
              <a:t>not any harm, but rather measure harm that was not foreseen or not understood.  Due to compromises that might be made to accommodate measure implementation it is possible that,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might result in some unintended consequences, some system harm, so we need to be able to foresee those, understand them, and then develop strategies to mitigate them.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420139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what are the attributes of measures that could potentially confound their use and result in less-than-optimal decisions? They are obviously the inputs to the measure</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so our patient population and the way that we characterize that patient population.  What</a:t>
            </a:r>
            <a:r>
              <a:rPr lang="en-US" sz="1200" kern="1200" baseline="0" dirty="0">
                <a:solidFill>
                  <a:schemeClr val="tx1"/>
                </a:solidFill>
                <a:effectLst/>
                <a:latin typeface="+mn-lt"/>
                <a:ea typeface="+mn-ea"/>
                <a:cs typeface="+mn-cs"/>
              </a:rPr>
              <a:t> if that</a:t>
            </a:r>
            <a:r>
              <a:rPr lang="en-US" sz="1200" kern="1200" dirty="0">
                <a:solidFill>
                  <a:schemeClr val="tx1"/>
                </a:solidFill>
                <a:effectLst/>
                <a:latin typeface="+mn-lt"/>
                <a:ea typeface="+mn-ea"/>
                <a:cs typeface="+mn-cs"/>
              </a:rPr>
              <a:t> patient population has attributes or factors that are going to be related to the likelihood of experiencing an outcome that is unrelated to the quality of care? These</a:t>
            </a:r>
            <a:r>
              <a:rPr lang="en-US" sz="1200" kern="1200" baseline="0" dirty="0">
                <a:solidFill>
                  <a:schemeClr val="tx1"/>
                </a:solidFill>
                <a:effectLst/>
                <a:latin typeface="+mn-lt"/>
                <a:ea typeface="+mn-ea"/>
                <a:cs typeface="+mn-cs"/>
              </a:rPr>
              <a:t> are </a:t>
            </a:r>
            <a:r>
              <a:rPr lang="en-US" sz="1200" kern="1200" dirty="0">
                <a:solidFill>
                  <a:schemeClr val="tx1"/>
                </a:solidFill>
                <a:effectLst/>
                <a:latin typeface="+mn-lt"/>
                <a:ea typeface="+mn-ea"/>
                <a:cs typeface="+mn-cs"/>
              </a:rPr>
              <a:t>things that we typically include in our risk adjustment models. If it</a:t>
            </a:r>
            <a:r>
              <a:rPr lang="en-US" sz="1200" kern="1200" baseline="0" dirty="0">
                <a:solidFill>
                  <a:schemeClr val="tx1"/>
                </a:solidFill>
                <a:effectLst/>
                <a:latin typeface="+mn-lt"/>
                <a:ea typeface="+mn-ea"/>
                <a:cs typeface="+mn-cs"/>
              </a:rPr>
              <a:t> is </a:t>
            </a:r>
            <a:r>
              <a:rPr lang="en-US" sz="1200" kern="1200" dirty="0">
                <a:solidFill>
                  <a:schemeClr val="tx1"/>
                </a:solidFill>
                <a:effectLst/>
                <a:latin typeface="+mn-lt"/>
                <a:ea typeface="+mn-ea"/>
                <a:cs typeface="+mn-cs"/>
              </a:rPr>
              <a:t>factors that are really random, and not very persistent, then they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systematically result in poor decisions. We would rather address them directly but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a:t>
            </a:r>
            <a:r>
              <a:rPr lang="en-US" sz="1200" kern="1200" baseline="0" dirty="0">
                <a:solidFill>
                  <a:schemeClr val="tx1"/>
                </a:solidFill>
                <a:effectLst/>
                <a:latin typeface="+mn-lt"/>
                <a:ea typeface="+mn-ea"/>
                <a:cs typeface="+mn-cs"/>
              </a:rPr>
              <a:t> i</a:t>
            </a:r>
            <a:r>
              <a:rPr lang="en-US" sz="1200" kern="1200" dirty="0">
                <a:solidFill>
                  <a:schemeClr val="tx1"/>
                </a:solidFill>
                <a:effectLst/>
                <a:latin typeface="+mn-lt"/>
                <a:ea typeface="+mn-ea"/>
                <a:cs typeface="+mn-cs"/>
              </a:rPr>
              <a:t>s not always possible.  Regardless, they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systematically reduce the effectiveness of our decision-making process.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ones that we</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worried about are the ones that are systematic and persistent; they last from one time period to the next.  Those are the ones that we are concerned about because those do introduce systemic </a:t>
            </a:r>
            <a:r>
              <a:rPr lang="en-US" sz="1200" i="1" kern="1200" dirty="0">
                <a:solidFill>
                  <a:schemeClr val="tx1"/>
                </a:solidFill>
                <a:effectLst/>
                <a:latin typeface="+mn-lt"/>
                <a:ea typeface="+mn-ea"/>
                <a:cs typeface="+mn-cs"/>
              </a:rPr>
              <a:t>bias</a:t>
            </a:r>
            <a:r>
              <a:rPr lang="en-US" sz="1200" kern="1200" dirty="0">
                <a:solidFill>
                  <a:schemeClr val="tx1"/>
                </a:solidFill>
                <a:effectLst/>
                <a:latin typeface="+mn-lt"/>
                <a:ea typeface="+mn-ea"/>
                <a:cs typeface="+mn-cs"/>
              </a:rPr>
              <a:t> in our decision-making process.  So we need to think about how to address that.  Not all inputs or patient factors operate as </a:t>
            </a:r>
            <a:r>
              <a:rPr lang="en-US" sz="1200" i="1" kern="1200" dirty="0">
                <a:solidFill>
                  <a:schemeClr val="tx1"/>
                </a:solidFill>
                <a:effectLst/>
                <a:latin typeface="+mn-lt"/>
                <a:ea typeface="+mn-ea"/>
                <a:cs typeface="+mn-cs"/>
              </a:rPr>
              <a:t>mediators</a:t>
            </a:r>
            <a:r>
              <a:rPr lang="en-US" sz="1200" kern="1200" dirty="0">
                <a:solidFill>
                  <a:schemeClr val="tx1"/>
                </a:solidFill>
                <a:effectLst/>
                <a:latin typeface="+mn-lt"/>
                <a:ea typeface="+mn-ea"/>
                <a:cs typeface="+mn-cs"/>
              </a:rPr>
              <a:t>, where they are related to the outcome, but independent of the quality construct.  Some of them operate as </a:t>
            </a:r>
            <a:r>
              <a:rPr lang="en-US" sz="1200" i="1" kern="1200" dirty="0">
                <a:solidFill>
                  <a:schemeClr val="tx1"/>
                </a:solidFill>
                <a:effectLst/>
                <a:latin typeface="+mn-lt"/>
                <a:ea typeface="+mn-ea"/>
                <a:cs typeface="+mn-cs"/>
              </a:rPr>
              <a:t>moderators,</a:t>
            </a:r>
            <a:r>
              <a:rPr lang="en-US" sz="1200" kern="1200" dirty="0">
                <a:solidFill>
                  <a:schemeClr val="tx1"/>
                </a:solidFill>
                <a:effectLst/>
                <a:latin typeface="+mn-lt"/>
                <a:ea typeface="+mn-ea"/>
                <a:cs typeface="+mn-cs"/>
              </a:rPr>
              <a:t> in which they are related to the outcome, but they</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re also related to the quality construct. Often measures will just combine these and the measure will reflect the average across the different moderators but we have to be careful there.  Because if those moderators are not balanced, then it could in fact affect our decision-making in a less-than-optimal ways.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In terms of scientific attributes of measures, you’ll hear a lot about </a:t>
            </a:r>
            <a:r>
              <a:rPr lang="en-US" sz="1200" i="1" kern="1200" dirty="0">
                <a:solidFill>
                  <a:schemeClr val="tx1"/>
                </a:solidFill>
                <a:effectLst/>
                <a:latin typeface="+mn-lt"/>
                <a:ea typeface="+mn-ea"/>
                <a:cs typeface="+mn-cs"/>
              </a:rPr>
              <a:t>reliability</a:t>
            </a:r>
            <a:r>
              <a:rPr lang="en-US" sz="1200" i="1" kern="1200" baseline="0" dirty="0">
                <a:solidFill>
                  <a:schemeClr val="tx1"/>
                </a:solidFill>
                <a:effectLst/>
                <a:latin typeface="+mn-lt"/>
                <a:ea typeface="+mn-ea"/>
                <a:cs typeface="+mn-cs"/>
              </a:rPr>
              <a:t> </a:t>
            </a:r>
            <a:r>
              <a:rPr lang="en-US" sz="1200" i="0" kern="1200" baseline="0" dirty="0">
                <a:solidFill>
                  <a:schemeClr val="tx1"/>
                </a:solidFill>
                <a:effectLst/>
                <a:latin typeface="+mn-lt"/>
                <a:ea typeface="+mn-ea"/>
                <a:cs typeface="+mn-cs"/>
              </a:rPr>
              <a:t>b</a:t>
            </a:r>
            <a:r>
              <a:rPr lang="en-US" sz="1200" kern="1200" dirty="0">
                <a:solidFill>
                  <a:schemeClr val="tx1"/>
                </a:solidFill>
                <a:effectLst/>
                <a:latin typeface="+mn-lt"/>
                <a:ea typeface="+mn-ea"/>
                <a:cs typeface="+mn-cs"/>
              </a:rPr>
              <a:t>oth of the individual data elements that are used to construct the measures and also the measure </a:t>
            </a:r>
            <a:r>
              <a:rPr lang="en-US" sz="1200" i="1" kern="1200" dirty="0">
                <a:solidFill>
                  <a:schemeClr val="tx1"/>
                </a:solidFill>
                <a:effectLst/>
                <a:latin typeface="+mn-lt"/>
                <a:ea typeface="+mn-ea"/>
                <a:cs typeface="+mn-cs"/>
              </a:rPr>
              <a:t>scores</a:t>
            </a:r>
            <a:r>
              <a:rPr lang="en-US" sz="1200" kern="1200" dirty="0">
                <a:solidFill>
                  <a:schemeClr val="tx1"/>
                </a:solidFill>
                <a:effectLst/>
                <a:latin typeface="+mn-lt"/>
                <a:ea typeface="+mn-ea"/>
                <a:cs typeface="+mn-cs"/>
              </a:rPr>
              <a:t>,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typically measured with </a:t>
            </a:r>
            <a:r>
              <a:rPr lang="en-US" sz="1200" i="1" kern="1200" dirty="0">
                <a:solidFill>
                  <a:schemeClr val="tx1"/>
                </a:solidFill>
                <a:effectLst/>
                <a:latin typeface="+mn-lt"/>
                <a:ea typeface="+mn-ea"/>
                <a:cs typeface="+mn-cs"/>
              </a:rPr>
              <a:t>signal to noise</a:t>
            </a:r>
            <a:r>
              <a:rPr lang="en-US" sz="1200" kern="1200" dirty="0">
                <a:solidFill>
                  <a:schemeClr val="tx1"/>
                </a:solidFill>
                <a:effectLst/>
                <a:latin typeface="+mn-lt"/>
                <a:ea typeface="+mn-ea"/>
                <a:cs typeface="+mn-cs"/>
              </a:rPr>
              <a:t>.  You</a:t>
            </a:r>
            <a:r>
              <a:rPr lang="en-US" sz="1200" kern="1200" baseline="0" dirty="0">
                <a:solidFill>
                  <a:schemeClr val="tx1"/>
                </a:solidFill>
                <a:effectLst/>
                <a:latin typeface="+mn-lt"/>
                <a:ea typeface="+mn-ea"/>
                <a:cs typeface="+mn-cs"/>
              </a:rPr>
              <a:t> wil</a:t>
            </a:r>
            <a:r>
              <a:rPr lang="en-US" sz="1200" kern="1200" dirty="0">
                <a:solidFill>
                  <a:schemeClr val="tx1"/>
                </a:solidFill>
                <a:effectLst/>
                <a:latin typeface="+mn-lt"/>
                <a:ea typeface="+mn-ea"/>
                <a:cs typeface="+mn-cs"/>
              </a:rPr>
              <a:t>l hear a lot about </a:t>
            </a:r>
            <a:r>
              <a:rPr lang="en-US" sz="1200" i="1" kern="1200" dirty="0">
                <a:solidFill>
                  <a:schemeClr val="tx1"/>
                </a:solidFill>
                <a:effectLst/>
                <a:latin typeface="+mn-lt"/>
                <a:ea typeface="+mn-ea"/>
                <a:cs typeface="+mn-cs"/>
              </a:rPr>
              <a:t>hierarchical modeling</a:t>
            </a:r>
            <a:r>
              <a:rPr lang="en-US" sz="1200" kern="1200" dirty="0">
                <a:solidFill>
                  <a:schemeClr val="tx1"/>
                </a:solidFill>
                <a:effectLst/>
                <a:latin typeface="+mn-lt"/>
                <a:ea typeface="+mn-ea"/>
                <a:cs typeface="+mn-cs"/>
              </a:rPr>
              <a:t>, which is an approach to adjust the performance score for reliability by accounting for that signal to noise. We can improve reliability by increasing the effective sample size. There</a:t>
            </a:r>
            <a:r>
              <a:rPr lang="en-US" sz="1200" kern="1200" baseline="0" dirty="0">
                <a:solidFill>
                  <a:schemeClr val="tx1"/>
                </a:solidFill>
                <a:effectLst/>
                <a:latin typeface="+mn-lt"/>
                <a:ea typeface="+mn-ea"/>
                <a:cs typeface="+mn-cs"/>
              </a:rPr>
              <a:t> are many approaches to improve reliability and we will provide more details in the webinar that looks at measure testing.</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i="1" kern="1200" dirty="0">
                <a:solidFill>
                  <a:schemeClr val="tx1"/>
                </a:solidFill>
                <a:effectLst/>
                <a:latin typeface="+mn-lt"/>
                <a:ea typeface="+mn-ea"/>
                <a:cs typeface="+mn-cs"/>
              </a:rPr>
              <a:t>Validity </a:t>
            </a:r>
            <a:r>
              <a:rPr lang="en-US" sz="1200" kern="1200" dirty="0">
                <a:solidFill>
                  <a:schemeClr val="tx1"/>
                </a:solidFill>
                <a:effectLst/>
                <a:latin typeface="+mn-lt"/>
                <a:ea typeface="+mn-ea"/>
                <a:cs typeface="+mn-cs"/>
              </a:rPr>
              <a:t>is something, again, that we use to evaluate our measure.  It has to do with how well the quality construct is aligned between our measure and the thing that we actually care about.  How well are the behaviors that underlie the quality construct aligned with what the optimal behaviors are?  The better the alignment between the behaviors in response to a measure, and the behaviors in response to what we really care about, the more valid a measure is.  The greater variance between that alignment, the less valid our measure is.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820884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 we go along, we will talk more and more about the criteria that we use to assess those measure attributes. Are there opportunities for improvement?  Is there evidence that there are measure gaps?  Is this something that is well-supported by evidence and by guidelines?  And then we</a:t>
            </a:r>
            <a:r>
              <a:rPr lang="en-US" sz="1200" kern="1200" baseline="0" dirty="0">
                <a:solidFill>
                  <a:schemeClr val="tx1"/>
                </a:solidFill>
                <a:effectLst/>
                <a:latin typeface="+mn-lt"/>
                <a:ea typeface="+mn-ea"/>
                <a:cs typeface="+mn-cs"/>
              </a:rPr>
              <a:t> wil</a:t>
            </a:r>
            <a:r>
              <a:rPr lang="en-US" sz="1200" kern="1200" dirty="0">
                <a:solidFill>
                  <a:schemeClr val="tx1"/>
                </a:solidFill>
                <a:effectLst/>
                <a:latin typeface="+mn-lt"/>
                <a:ea typeface="+mn-ea"/>
                <a:cs typeface="+mn-cs"/>
              </a:rPr>
              <a:t>l talk about criteria related to scientific acceptability.  This relates to the </a:t>
            </a:r>
            <a:r>
              <a:rPr lang="en-US" sz="1200" i="1" kern="1200" dirty="0">
                <a:solidFill>
                  <a:schemeClr val="tx1"/>
                </a:solidFill>
                <a:effectLst/>
                <a:latin typeface="+mn-lt"/>
                <a:ea typeface="+mn-ea"/>
                <a:cs typeface="+mn-cs"/>
              </a:rPr>
              <a:t>reliability</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validity </a:t>
            </a:r>
            <a:r>
              <a:rPr lang="en-US" sz="1200" kern="1200" dirty="0">
                <a:solidFill>
                  <a:schemeClr val="tx1"/>
                </a:solidFill>
                <a:effectLst/>
                <a:latin typeface="+mn-lt"/>
                <a:ea typeface="+mn-ea"/>
                <a:cs typeface="+mn-cs"/>
              </a:rPr>
              <a:t>properties that we were discussing.  </a:t>
            </a:r>
          </a:p>
          <a:p>
            <a:endParaRPr lang="en-US" dirty="0">
              <a:effectLst/>
            </a:endParaRPr>
          </a:p>
          <a:p>
            <a:r>
              <a:rPr lang="en-US" sz="1200" i="1" kern="1200" dirty="0">
                <a:solidFill>
                  <a:schemeClr val="tx1"/>
                </a:solidFill>
                <a:effectLst/>
                <a:latin typeface="+mn-lt"/>
                <a:ea typeface="+mn-ea"/>
                <a:cs typeface="+mn-cs"/>
              </a:rPr>
              <a:t>Usability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use </a:t>
            </a:r>
            <a:r>
              <a:rPr lang="en-US" sz="1200" kern="1200" dirty="0">
                <a:solidFill>
                  <a:schemeClr val="tx1"/>
                </a:solidFill>
                <a:effectLst/>
                <a:latin typeface="+mn-lt"/>
                <a:ea typeface="+mn-ea"/>
                <a:cs typeface="+mn-cs"/>
              </a:rPr>
              <a:t>is something for which there has</a:t>
            </a:r>
            <a:r>
              <a:rPr lang="en-US" sz="1200" kern="1200" baseline="0" dirty="0">
                <a:solidFill>
                  <a:schemeClr val="tx1"/>
                </a:solidFill>
                <a:effectLst/>
                <a:latin typeface="+mn-lt"/>
                <a:ea typeface="+mn-ea"/>
                <a:cs typeface="+mn-cs"/>
              </a:rPr>
              <a:t> not </a:t>
            </a:r>
            <a:r>
              <a:rPr lang="en-US" sz="1200" kern="1200" dirty="0">
                <a:solidFill>
                  <a:schemeClr val="tx1"/>
                </a:solidFill>
                <a:effectLst/>
                <a:latin typeface="+mn-lt"/>
                <a:ea typeface="+mn-ea"/>
                <a:cs typeface="+mn-cs"/>
              </a:rPr>
              <a:t>been a lot of objective methods of assessing, but that is changing. What measure attributes</a:t>
            </a:r>
            <a:r>
              <a:rPr lang="en-US" sz="1200" kern="1200" baseline="0" dirty="0">
                <a:solidFill>
                  <a:schemeClr val="tx1"/>
                </a:solidFill>
                <a:effectLst/>
                <a:latin typeface="+mn-lt"/>
                <a:ea typeface="+mn-ea"/>
                <a:cs typeface="+mn-cs"/>
              </a:rPr>
              <a:t> might</a:t>
            </a:r>
            <a:r>
              <a:rPr lang="en-US" sz="1200" kern="1200" dirty="0">
                <a:solidFill>
                  <a:schemeClr val="tx1"/>
                </a:solidFill>
                <a:effectLst/>
                <a:latin typeface="+mn-lt"/>
                <a:ea typeface="+mn-ea"/>
                <a:cs typeface="+mn-cs"/>
              </a:rPr>
              <a:t> be more suited to one type of use or another.</a:t>
            </a:r>
          </a:p>
          <a:p>
            <a:r>
              <a:rPr lang="en-US" sz="1200" kern="1200" dirty="0">
                <a:solidFill>
                  <a:schemeClr val="tx1"/>
                </a:solidFill>
                <a:effectLst/>
                <a:latin typeface="+mn-lt"/>
                <a:ea typeface="+mn-ea"/>
                <a:cs typeface="+mn-cs"/>
              </a:rPr>
              <a:t> </a:t>
            </a:r>
            <a:endParaRPr lang="en-US" dirty="0">
              <a:effectLst/>
            </a:endParaRPr>
          </a:p>
          <a:p>
            <a:r>
              <a:rPr lang="en-US" sz="1200" i="1" kern="1200" dirty="0">
                <a:solidFill>
                  <a:schemeClr val="tx1"/>
                </a:solidFill>
                <a:effectLst/>
                <a:latin typeface="+mn-lt"/>
                <a:ea typeface="+mn-ea"/>
                <a:cs typeface="+mn-cs"/>
              </a:rPr>
              <a:t>Feasibility</a:t>
            </a:r>
            <a:r>
              <a:rPr lang="en-US" sz="1200" kern="1200" dirty="0">
                <a:solidFill>
                  <a:schemeClr val="tx1"/>
                </a:solidFill>
                <a:effectLst/>
                <a:latin typeface="+mn-lt"/>
                <a:ea typeface="+mn-ea"/>
                <a:cs typeface="+mn-cs"/>
              </a:rPr>
              <a:t> is basically the business case for a measure.  What is the benefit?  What is the burden?  This is something that the Blueprint spends a lot of time and attention on.  It is very important to the measure development process.  What the Blueprint recommends, and the feedback that we have gotten from measure developers in the field, is that you want to start very </a:t>
            </a:r>
            <a:r>
              <a:rPr lang="en-US" sz="1200" i="1" kern="1200" dirty="0">
                <a:solidFill>
                  <a:schemeClr val="tx1"/>
                </a:solidFill>
                <a:effectLst/>
                <a:latin typeface="+mn-lt"/>
                <a:ea typeface="+mn-ea"/>
                <a:cs typeface="+mn-cs"/>
              </a:rPr>
              <a:t>early</a:t>
            </a:r>
            <a:r>
              <a:rPr lang="en-US" sz="1200" kern="1200" dirty="0">
                <a:solidFill>
                  <a:schemeClr val="tx1"/>
                </a:solidFill>
                <a:effectLst/>
                <a:latin typeface="+mn-lt"/>
                <a:ea typeface="+mn-ea"/>
                <a:cs typeface="+mn-cs"/>
              </a:rPr>
              <a:t> with that business case process so that you can really understand the benefits and burdens.  That goes back to the earlier point about having a good, solid, conceptual framework for our measures, and then repeatedly</a:t>
            </a:r>
            <a:r>
              <a:rPr lang="en-US" sz="1200" kern="1200" baseline="0" dirty="0">
                <a:solidFill>
                  <a:schemeClr val="tx1"/>
                </a:solidFill>
                <a:effectLst/>
                <a:latin typeface="+mn-lt"/>
                <a:ea typeface="+mn-ea"/>
                <a:cs typeface="+mn-cs"/>
              </a:rPr>
              <a:t> r</a:t>
            </a:r>
            <a:r>
              <a:rPr lang="en-US" sz="1200" kern="1200" dirty="0">
                <a:solidFill>
                  <a:schemeClr val="tx1"/>
                </a:solidFill>
                <a:effectLst/>
                <a:latin typeface="+mn-lt"/>
                <a:ea typeface="+mn-ea"/>
                <a:cs typeface="+mn-cs"/>
              </a:rPr>
              <a:t>eevaluating that conceptual framework</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s you go through the measure development process. As your measure gets conceptualized, specified, and tested, you</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have to make adjustments to make the measure more feasible or to accommodate feasibility limitations.  </a:t>
            </a:r>
            <a:endParaRPr lang="en-US" dirty="0">
              <a:effectLst/>
            </a:endParaRP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2710013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wrap up the discussion for today, we just wanted to highlight a couple of specific examples. </a:t>
            </a:r>
            <a:r>
              <a:rPr lang="en-US" sz="1200" kern="1200" baseline="0" dirty="0">
                <a:solidFill>
                  <a:schemeClr val="tx1"/>
                </a:solidFill>
                <a:effectLst/>
                <a:latin typeface="+mn-lt"/>
                <a:ea typeface="+mn-ea"/>
                <a:cs typeface="+mn-cs"/>
              </a:rPr>
              <a:t> Both of </a:t>
            </a:r>
            <a:r>
              <a:rPr lang="en-US" sz="1200" kern="1200" dirty="0">
                <a:solidFill>
                  <a:schemeClr val="tx1"/>
                </a:solidFill>
                <a:effectLst/>
                <a:latin typeface="+mn-lt"/>
                <a:ea typeface="+mn-ea"/>
                <a:cs typeface="+mn-cs"/>
              </a:rPr>
              <a:t>these measures were evaluated by the Measure Applications Partnership (MAP) last year and what was interesting about them is one was supported by the MAP and one was not.  They are both NQF-endorsed.  They are both developed by very experienced measure developers.  They are both well-conceptualized. It is interesting given that the measures are relatively similar.  What is it about them that resulted in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one being supported and one not supported?  The actual measure that was submitted to the MAP was for ESRD patients,</a:t>
            </a:r>
            <a:r>
              <a:rPr lang="en-US" sz="1200" kern="1200" baseline="0" dirty="0">
                <a:solidFill>
                  <a:schemeClr val="tx1"/>
                </a:solidFill>
                <a:effectLst/>
                <a:latin typeface="+mn-lt"/>
                <a:ea typeface="+mn-ea"/>
                <a:cs typeface="+mn-cs"/>
              </a:rPr>
              <a:t> it </a:t>
            </a:r>
            <a:r>
              <a:rPr lang="en-US" sz="1200" kern="1200" dirty="0">
                <a:solidFill>
                  <a:schemeClr val="tx1"/>
                </a:solidFill>
                <a:effectLst/>
                <a:latin typeface="+mn-lt"/>
                <a:ea typeface="+mn-ea"/>
                <a:cs typeface="+mn-cs"/>
              </a:rPr>
              <a:t>was a standardized mortality ratio, it actually has roughly the same specification as a standardized hospitalization ratio.  The fact that the measures were structured very similarly was what was interesting about them.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374376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 table that compares them.  This leaves out a lot of very important and critical details about the measures in both cases, but it highlights some of the main attributes of the measures.  The one on the left is the hospitalization ratio for dialysis facilities.  The one on the right is hospital visits after hospital outpatient surgery.  The focus of the dialysis measure is inpatient admissions during the reporting period, which is typically a year.  The measure focus of the hospital outpatient surgery one is specifically unplanned hospital visits.  So, when they say hospital visits, they actually are referring to any kind of hospital visit — ED visit, or observation stay, or unplanned inpatient admit — and it’s over a very specific time period, within seven days.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target population in the dialysis facilities are patients receiving dialysis treatment at the facility and there is a very elaborate and complex attribution methodology that goes along with that.  And then the other one is hospital same-day surgeries, excluding a couple of various types of agencies, types of same-day surgeries.  They have very similar risk-adjustment approaches, types of variables they are using to do case mix analysis.  The quality constructs are different.  And the types of goals are different.</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3426341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interesting to note what the MAP picked-up with respect to these measures.  In terms of importance, what they decided was the importance of helping facilities reduce these unnecessary hospital visits — broadly defined.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In terms of the scientific acceptability, the thing they focused on was whether the risk-adjustment model</a:t>
            </a:r>
            <a:r>
              <a:rPr lang="en-US" sz="1200" kern="1200" baseline="0" dirty="0">
                <a:solidFill>
                  <a:schemeClr val="tx1"/>
                </a:solidFill>
                <a:effectLst/>
                <a:latin typeface="+mn-lt"/>
                <a:ea typeface="+mn-ea"/>
                <a:cs typeface="+mn-cs"/>
              </a:rPr>
              <a:t> should </a:t>
            </a:r>
            <a:r>
              <a:rPr lang="en-US" sz="1200" kern="1200" dirty="0">
                <a:solidFill>
                  <a:schemeClr val="tx1"/>
                </a:solidFill>
                <a:effectLst/>
                <a:latin typeface="+mn-lt"/>
                <a:ea typeface="+mn-ea"/>
                <a:cs typeface="+mn-cs"/>
              </a:rPr>
              <a:t>also incorporate the sociodemographic factors.  When we refer to the SDS trial period, what we’re talking about is a trial process implemented by NQF that is looking at sociodemographic status factors, and whether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impactful on the measure results. In the past, it used to be that those types of things were not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allowed in terms of the risk models.  </a:t>
            </a:r>
            <a:endParaRPr lang="en-US" dirty="0">
              <a:effectLst/>
            </a:endParaRPr>
          </a:p>
          <a:p>
            <a:r>
              <a:rPr lang="en-US" sz="1200" b="1" kern="1200" dirty="0">
                <a:solidFill>
                  <a:schemeClr val="tx1"/>
                </a:solidFill>
                <a:effectLst/>
                <a:latin typeface="+mn-lt"/>
                <a:ea typeface="+mn-ea"/>
                <a:cs typeface="+mn-cs"/>
              </a:rPr>
              <a:t>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38960771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Finally, on the other one, the thing they focused on in terms of importance was on the way the data is presented — mortality rates rather than ratios.  That</a:t>
            </a:r>
            <a:r>
              <a:rPr lang="en-US" sz="1200" kern="1200" baseline="0" dirty="0">
                <a:solidFill>
                  <a:schemeClr val="tx1"/>
                </a:solidFill>
                <a:effectLst/>
                <a:latin typeface="+mn-lt"/>
                <a:ea typeface="+mn-ea"/>
                <a:cs typeface="+mn-cs"/>
              </a:rPr>
              <a:t> i</a:t>
            </a:r>
            <a:r>
              <a:rPr lang="en-US" sz="1200" kern="1200" dirty="0">
                <a:solidFill>
                  <a:schemeClr val="tx1"/>
                </a:solidFill>
                <a:effectLst/>
                <a:latin typeface="+mn-lt"/>
                <a:ea typeface="+mn-ea"/>
                <a:cs typeface="+mn-cs"/>
              </a:rPr>
              <a:t>s a little bit off point, because if you have a ratio you can report it as a rate.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just a matter of properly scaling the measure. What they might have been referring to is the fact that scaling is important, because it provides signals to both consumers and clinicians about whether this is something that should be allocated effort towards, or whether this should be important for decision-making. Whereas a ratio, if it does</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have a scale,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hard to really assess its importance relative to other things.  The scientific acceptability really focused on this attribution issue, the difficulty of doing the attribution process.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 think that the big picture messages here in terms of your own thinking about measure development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that in some sense, “narrower and focused” is better.  If you have a big quality construct that has a lot of different dimensions to it, an approach might be to really isolate each individual thing in terms of its own measure, but then create some sort of a composite that combines them in a rational way to reflect the bigger quality construct in which</a:t>
            </a:r>
            <a:r>
              <a:rPr lang="en-US" sz="1200" kern="1200" baseline="0" dirty="0">
                <a:solidFill>
                  <a:schemeClr val="tx1"/>
                </a:solidFill>
                <a:effectLst/>
                <a:latin typeface="+mn-lt"/>
                <a:ea typeface="+mn-ea"/>
                <a:cs typeface="+mn-cs"/>
              </a:rPr>
              <a:t> you have an </a:t>
            </a:r>
            <a:r>
              <a:rPr lang="en-US" sz="1200" kern="1200" dirty="0">
                <a:solidFill>
                  <a:schemeClr val="tx1"/>
                </a:solidFill>
                <a:effectLst/>
                <a:latin typeface="+mn-lt"/>
                <a:ea typeface="+mn-ea"/>
                <a:cs typeface="+mn-cs"/>
              </a:rPr>
              <a:t>interest. With respect to the time dimension, the more undefined and larger the time perspective, the higher the bar in terms of scientific acceptability. Is there a way to construct the measure in a way that reflects both the short-term time horizon that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maybe a little bit easier to get a handle on than longer time horizons, which are obviously important for achieving long-term goals?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1370679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so much for joining us today.  We appreciate your participation and we look forward to seeing you at our next webinar.  </a:t>
            </a:r>
            <a:endParaRPr lang="en-US" dirty="0">
              <a:effectLst/>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Please see the Blueprint link on the screen along with</a:t>
            </a:r>
            <a:r>
              <a:rPr lang="en-US" sz="1200" kern="1200" baseline="0" dirty="0">
                <a:solidFill>
                  <a:schemeClr val="tx1"/>
                </a:solidFill>
                <a:effectLst/>
                <a:latin typeface="+mn-lt"/>
                <a:ea typeface="+mn-ea"/>
                <a:cs typeface="+mn-cs"/>
              </a:rPr>
              <a:t> a link to the MMS site.</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If you have questions as we are going through the series, if you have anything that you would like to talk to us about, if you are interested in a showcase opportunity,</a:t>
            </a:r>
            <a:r>
              <a:rPr lang="en-US" sz="1200" kern="1200" baseline="0" dirty="0">
                <a:solidFill>
                  <a:schemeClr val="tx1"/>
                </a:solidFill>
                <a:effectLst/>
                <a:latin typeface="+mn-lt"/>
                <a:ea typeface="+mn-ea"/>
                <a:cs typeface="+mn-cs"/>
              </a:rPr>
              <a:t> or i</a:t>
            </a:r>
            <a:r>
              <a:rPr lang="en-US" sz="1200" kern="1200" dirty="0">
                <a:solidFill>
                  <a:schemeClr val="tx1"/>
                </a:solidFill>
                <a:effectLst/>
                <a:latin typeface="+mn-lt"/>
                <a:ea typeface="+mn-ea"/>
                <a:cs typeface="+mn-cs"/>
              </a:rPr>
              <a:t>f you are in the process of developing a quality measure and you would like time to talk with CMS about the measure you’re developing, please contact us at the MMSsupport@battelle.org email address.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1708297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 for joining today. As a reminder, the purpose and goal of this webinar series is to provide education and outreach. We want to provide an opportunity for specialty societies and patient advocacy groups to engage in discussion and dialogue as part of a broader range of communications through newsletters, websites, and emails. Our plan is to have these webinars approximately twice a month, covering a range of topics related to quality measure development.  Each session will be designed to provide some information and education on some aspect of quality measure development.  The first half of these sessions will involve a presentation of information</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the second half will be reserved</a:t>
            </a:r>
            <a:r>
              <a:rPr lang="en-US" sz="1200" kern="1200" baseline="0" dirty="0">
                <a:solidFill>
                  <a:schemeClr val="tx1"/>
                </a:solidFill>
                <a:effectLst/>
                <a:latin typeface="+mn-lt"/>
                <a:ea typeface="+mn-ea"/>
                <a:cs typeface="+mn-cs"/>
              </a:rPr>
              <a:t> for</a:t>
            </a:r>
            <a:r>
              <a:rPr lang="en-US" sz="1200" kern="1200" dirty="0">
                <a:solidFill>
                  <a:schemeClr val="tx1"/>
                </a:solidFill>
                <a:effectLst/>
                <a:latin typeface="+mn-lt"/>
                <a:ea typeface="+mn-ea"/>
                <a:cs typeface="+mn-cs"/>
              </a:rPr>
              <a:t> questions</a:t>
            </a:r>
            <a:r>
              <a:rPr lang="en-US" sz="1200" kern="1200" baseline="0" dirty="0">
                <a:solidFill>
                  <a:schemeClr val="tx1"/>
                </a:solidFill>
                <a:effectLst/>
                <a:latin typeface="+mn-lt"/>
                <a:ea typeface="+mn-ea"/>
                <a:cs typeface="+mn-cs"/>
              </a:rPr>
              <a:t> and discussion.</a:t>
            </a:r>
            <a:r>
              <a:rPr lang="en-US" sz="1200" kern="1200" dirty="0">
                <a:solidFill>
                  <a:schemeClr val="tx1"/>
                </a:solidFill>
                <a:effectLst/>
                <a:latin typeface="+mn-lt"/>
                <a:ea typeface="+mn-ea"/>
                <a:cs typeface="+mn-cs"/>
              </a:rPr>
              <a:t> If we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have the answer to your question today, we</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find the</a:t>
            </a:r>
            <a:r>
              <a:rPr lang="en-US" sz="1200" kern="1200" baseline="0" dirty="0">
                <a:solidFill>
                  <a:schemeClr val="tx1"/>
                </a:solidFill>
                <a:effectLst/>
                <a:latin typeface="+mn-lt"/>
                <a:ea typeface="+mn-ea"/>
                <a:cs typeface="+mn-cs"/>
              </a:rPr>
              <a:t> answer</a:t>
            </a:r>
            <a:r>
              <a:rPr lang="en-US" sz="1200" kern="1200" dirty="0">
                <a:solidFill>
                  <a:schemeClr val="tx1"/>
                </a:solidFill>
                <a:effectLst/>
                <a:latin typeface="+mn-lt"/>
                <a:ea typeface="+mn-ea"/>
                <a:cs typeface="+mn-cs"/>
              </a:rPr>
              <a:t> and</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disseminate that to you at a later time.</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3756734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679498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31926440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2387032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 is our first session on quality measure development. We will stay at a very </a:t>
            </a:r>
            <a:r>
              <a:rPr lang="en-US" sz="1200" i="1" kern="1200" dirty="0">
                <a:solidFill>
                  <a:schemeClr val="tx1"/>
                </a:solidFill>
                <a:effectLst/>
                <a:latin typeface="+mn-lt"/>
                <a:ea typeface="+mn-ea"/>
                <a:cs typeface="+mn-cs"/>
              </a:rPr>
              <a:t>high level</a:t>
            </a:r>
            <a:r>
              <a:rPr lang="en-US" sz="1200" kern="1200" dirty="0">
                <a:solidFill>
                  <a:schemeClr val="tx1"/>
                </a:solidFill>
                <a:effectLst/>
                <a:latin typeface="+mn-lt"/>
                <a:ea typeface="+mn-ea"/>
                <a:cs typeface="+mn-cs"/>
              </a:rPr>
              <a:t> in this session. In later sessions, we</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get into the nuts and bolts of the quality measure development process: developing specifications, testing, implementation, and </a:t>
            </a:r>
            <a:r>
              <a:rPr lang="en-US" sz="1200" kern="1200" baseline="0" dirty="0">
                <a:solidFill>
                  <a:schemeClr val="tx1"/>
                </a:solidFill>
                <a:effectLst/>
                <a:latin typeface="+mn-lt"/>
                <a:ea typeface="+mn-ea"/>
                <a:cs typeface="+mn-cs"/>
              </a:rPr>
              <a:t>will also cover specific topics such as </a:t>
            </a:r>
            <a:r>
              <a:rPr lang="en-US" sz="1200" kern="1200" dirty="0">
                <a:solidFill>
                  <a:schemeClr val="tx1"/>
                </a:solidFill>
                <a:effectLst/>
                <a:latin typeface="+mn-lt"/>
                <a:ea typeface="+mn-ea"/>
                <a:cs typeface="+mn-cs"/>
              </a:rPr>
              <a:t>evaluation criteria.  Today we want to focus on the ultimate purpose of clinical quality measures (CQMs) and what it is that we are trying to achieve through their development and use. We will discuss the attributes of clinical quality measures that are relevant to how they are used. Then, at a very high level, how do we think about assessing those attributes?  In future webinars we</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go into much more detail about that question.  </a:t>
            </a:r>
          </a:p>
          <a:p>
            <a:endParaRPr lang="en-US" dirty="0">
              <a:effectLst/>
            </a:endParaRPr>
          </a:p>
          <a:p>
            <a:r>
              <a:rPr lang="en-US" sz="1200" kern="1200" baseline="0" dirty="0">
                <a:solidFill>
                  <a:schemeClr val="tx1"/>
                </a:solidFill>
                <a:effectLst/>
                <a:latin typeface="+mn-lt"/>
                <a:ea typeface="+mn-ea"/>
                <a:cs typeface="+mn-cs"/>
              </a:rPr>
              <a:t>We will</a:t>
            </a:r>
            <a:r>
              <a:rPr lang="en-US" sz="1200" kern="1200" dirty="0">
                <a:solidFill>
                  <a:schemeClr val="tx1"/>
                </a:solidFill>
                <a:effectLst/>
                <a:latin typeface="+mn-lt"/>
                <a:ea typeface="+mn-ea"/>
                <a:cs typeface="+mn-cs"/>
              </a:rPr>
              <a:t> look at some recent examples of clinical quality measures that were assessed through the Measure Applications Partnership (MAP), which, as you know, is part of the pre-rulemaking process.  The examples will highlight some of the themes that we will be covering throughout our discussion today.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will</a:t>
            </a:r>
            <a:r>
              <a:rPr lang="en-US" sz="1200" kern="1200" baseline="0" dirty="0">
                <a:solidFill>
                  <a:schemeClr val="tx1"/>
                </a:solidFill>
                <a:effectLst/>
                <a:latin typeface="+mn-lt"/>
                <a:ea typeface="+mn-ea"/>
                <a:cs typeface="+mn-cs"/>
              </a:rPr>
              <a:t> be</a:t>
            </a:r>
            <a:r>
              <a:rPr lang="en-US" sz="1200" kern="1200" dirty="0">
                <a:solidFill>
                  <a:schemeClr val="tx1"/>
                </a:solidFill>
                <a:effectLst/>
                <a:latin typeface="+mn-lt"/>
                <a:ea typeface="+mn-ea"/>
                <a:cs typeface="+mn-cs"/>
              </a:rPr>
              <a:t> introducing some acronyms which you should become familiar with.  “CQM” is something that you will often see mentioned and cited, especially in the context of electronic clinical quality measures, which are referred to as “eCQMs.”  You will also hear comments related to the Measure Applications Partnership, or the “MAP.”  Another common acronym related to that process is the “MUC,” the Measures Under Consideration.  All of these 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common acronyms that we will be mentioned repeatedly throughout our discussion.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want these sessions to be an opportunity for both learning and for the exchange of information, so we will keep the format informal and the presentations relatively brief and focused. We will make them frequent so that we have lots of opportunities to engage.</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234184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At a high level, what is the purpose of a clinical quality measure or</a:t>
            </a:r>
            <a:r>
              <a:rPr lang="en-US" sz="1200" kern="1200" baseline="0" dirty="0">
                <a:solidFill>
                  <a:schemeClr val="tx1"/>
                </a:solidFill>
                <a:effectLst/>
                <a:latin typeface="+mn-lt"/>
                <a:ea typeface="+mn-ea"/>
                <a:cs typeface="+mn-cs"/>
              </a:rPr>
              <a:t> CQM</a:t>
            </a:r>
            <a:r>
              <a:rPr lang="en-US" sz="1200" kern="1200" dirty="0">
                <a:solidFill>
                  <a:schemeClr val="tx1"/>
                </a:solidFill>
                <a:effectLst/>
                <a:latin typeface="+mn-lt"/>
                <a:ea typeface="+mn-ea"/>
                <a:cs typeface="+mn-cs"/>
              </a:rPr>
              <a:t>?  A clinical quality measure is a tool for making good decisions. So, how do we define a good decision?  We define it</a:t>
            </a:r>
            <a:r>
              <a:rPr lang="en-US" sz="1200" kern="1200" baseline="0" dirty="0">
                <a:solidFill>
                  <a:schemeClr val="tx1"/>
                </a:solidFill>
                <a:effectLst/>
                <a:latin typeface="+mn-lt"/>
                <a:ea typeface="+mn-ea"/>
                <a:cs typeface="+mn-cs"/>
              </a:rPr>
              <a:t> as </a:t>
            </a:r>
            <a:r>
              <a:rPr lang="en-US" sz="1200" kern="1200" dirty="0">
                <a:solidFill>
                  <a:schemeClr val="tx1"/>
                </a:solidFill>
                <a:effectLst/>
                <a:latin typeface="+mn-lt"/>
                <a:ea typeface="+mn-ea"/>
                <a:cs typeface="+mn-cs"/>
              </a:rPr>
              <a:t>one that makes it </a:t>
            </a:r>
            <a:r>
              <a:rPr lang="en-US" sz="1200" i="1" kern="1200" dirty="0">
                <a:solidFill>
                  <a:schemeClr val="tx1"/>
                </a:solidFill>
                <a:effectLst/>
                <a:latin typeface="+mn-lt"/>
                <a:ea typeface="+mn-ea"/>
                <a:cs typeface="+mn-cs"/>
              </a:rPr>
              <a:t>more likely </a:t>
            </a:r>
            <a:r>
              <a:rPr lang="en-US" sz="1200" kern="1200" dirty="0">
                <a:solidFill>
                  <a:schemeClr val="tx1"/>
                </a:solidFill>
                <a:effectLst/>
                <a:latin typeface="+mn-lt"/>
                <a:ea typeface="+mn-ea"/>
                <a:cs typeface="+mn-cs"/>
              </a:rPr>
              <a:t>that the user of the measure will experience a good result. At the same time, it also makes it </a:t>
            </a:r>
            <a:r>
              <a:rPr lang="en-US" sz="1200" i="1" kern="1200" dirty="0">
                <a:solidFill>
                  <a:schemeClr val="tx1"/>
                </a:solidFill>
                <a:effectLst/>
                <a:latin typeface="+mn-lt"/>
                <a:ea typeface="+mn-ea"/>
                <a:cs typeface="+mn-cs"/>
              </a:rPr>
              <a:t>less likely </a:t>
            </a:r>
            <a:r>
              <a:rPr lang="en-US" sz="1200" kern="1200" dirty="0">
                <a:solidFill>
                  <a:schemeClr val="tx1"/>
                </a:solidFill>
                <a:effectLst/>
                <a:latin typeface="+mn-lt"/>
                <a:ea typeface="+mn-ea"/>
                <a:cs typeface="+mn-cs"/>
              </a:rPr>
              <a:t>that the user will experience an adverse event or result that was not foreseen or not understood.  </a:t>
            </a:r>
          </a:p>
          <a:p>
            <a:endParaRPr lang="en-US" dirty="0">
              <a:effectLst/>
            </a:endParaRPr>
          </a:p>
          <a:p>
            <a:r>
              <a:rPr lang="en-US" sz="1200" kern="1200" dirty="0">
                <a:solidFill>
                  <a:schemeClr val="tx1"/>
                </a:solidFill>
                <a:effectLst/>
                <a:latin typeface="+mn-lt"/>
                <a:ea typeface="+mn-ea"/>
                <a:cs typeface="+mn-cs"/>
              </a:rPr>
              <a:t>I want to highlight the key terms in this definition.  A clinical quality measure (CQM) is about </a:t>
            </a:r>
            <a:r>
              <a:rPr lang="en-US" sz="1200" i="1" kern="1200" dirty="0">
                <a:solidFill>
                  <a:schemeClr val="tx1"/>
                </a:solidFill>
                <a:effectLst/>
                <a:latin typeface="+mn-lt"/>
                <a:ea typeface="+mn-ea"/>
                <a:cs typeface="+mn-cs"/>
              </a:rPr>
              <a:t>the probability or the likelihood </a:t>
            </a:r>
            <a:r>
              <a:rPr lang="en-US" sz="1200" kern="1200" dirty="0">
                <a:solidFill>
                  <a:schemeClr val="tx1"/>
                </a:solidFill>
                <a:effectLst/>
                <a:latin typeface="+mn-lt"/>
                <a:ea typeface="+mn-ea"/>
                <a:cs typeface="+mn-cs"/>
              </a:rPr>
              <a:t>of experiencing a good result.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not a guarantee of experiencing a good result.</a:t>
            </a:r>
            <a:r>
              <a:rPr lang="en-US" sz="1200" kern="1200" baseline="0" dirty="0">
                <a:solidFill>
                  <a:schemeClr val="tx1"/>
                </a:solidFill>
                <a:effectLst/>
                <a:latin typeface="+mn-lt"/>
                <a:ea typeface="+mn-ea"/>
                <a:cs typeface="+mn-cs"/>
              </a:rPr>
              <a:t> </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M</a:t>
            </a:r>
            <a:r>
              <a:rPr lang="en-US" sz="1200" kern="1200" dirty="0">
                <a:solidFill>
                  <a:schemeClr val="tx1"/>
                </a:solidFill>
                <a:effectLst/>
                <a:latin typeface="+mn-lt"/>
                <a:ea typeface="+mn-ea"/>
                <a:cs typeface="+mn-cs"/>
              </a:rPr>
              <a:t>any times when quality improvement professionals look at a measure,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particularly in the patient safety domain,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they consider the measure to have poor validity if not every identified event is a true adverse event, a true medical error, a true patient safety event, or a true preventable readmission.  If that event is not directly attributed to a mistake in the process, they consider the measure to be </a:t>
            </a:r>
            <a:r>
              <a:rPr lang="en-US" sz="1200" i="1" kern="1200" dirty="0">
                <a:solidFill>
                  <a:schemeClr val="tx1"/>
                </a:solidFill>
                <a:effectLst/>
                <a:latin typeface="+mn-lt"/>
                <a:ea typeface="+mn-ea"/>
                <a:cs typeface="+mn-cs"/>
              </a:rPr>
              <a:t>invalid</a:t>
            </a:r>
            <a:r>
              <a:rPr lang="en-US" sz="1200" kern="1200" dirty="0">
                <a:solidFill>
                  <a:schemeClr val="tx1"/>
                </a:solidFill>
                <a:effectLst/>
                <a:latin typeface="+mn-lt"/>
                <a:ea typeface="+mn-ea"/>
                <a:cs typeface="+mn-cs"/>
              </a:rPr>
              <a:t>, but that is typically not the case.  The measures make it more likely that if you</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looking for preventable adverse events — or preventable readmissions or preventable deaths or any other type of adverse event — you</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more likely to find them based on the information that the measure is providing.  </a:t>
            </a:r>
          </a:p>
          <a:p>
            <a:endParaRPr lang="en-US" dirty="0">
              <a:effectLst/>
            </a:endParaRPr>
          </a:p>
          <a:p>
            <a:r>
              <a:rPr lang="en-US" sz="1200" kern="1200" dirty="0">
                <a:solidFill>
                  <a:schemeClr val="tx1"/>
                </a:solidFill>
                <a:effectLst/>
                <a:latin typeface="+mn-lt"/>
                <a:ea typeface="+mn-ea"/>
                <a:cs typeface="+mn-cs"/>
              </a:rPr>
              <a:t>The other thing to make note of is that the</a:t>
            </a:r>
            <a:r>
              <a:rPr lang="en-US" sz="1200" kern="1200" baseline="0" dirty="0">
                <a:solidFill>
                  <a:schemeClr val="tx1"/>
                </a:solidFill>
                <a:effectLst/>
                <a:latin typeface="+mn-lt"/>
                <a:ea typeface="+mn-ea"/>
                <a:cs typeface="+mn-cs"/>
              </a:rPr>
              <a:t> definition </a:t>
            </a:r>
            <a:r>
              <a:rPr lang="en-US" sz="1200" kern="1200" dirty="0">
                <a:solidFill>
                  <a:schemeClr val="tx1"/>
                </a:solidFill>
                <a:effectLst/>
                <a:latin typeface="+mn-lt"/>
                <a:ea typeface="+mn-ea"/>
                <a:cs typeface="+mn-cs"/>
              </a:rPr>
              <a:t>says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more likely that the user will experience a good result, so what is the </a:t>
            </a:r>
            <a:r>
              <a:rPr lang="en-US" sz="1200" i="1" kern="1200" dirty="0">
                <a:solidFill>
                  <a:schemeClr val="tx1"/>
                </a:solidFill>
                <a:effectLst/>
                <a:latin typeface="+mn-lt"/>
                <a:ea typeface="+mn-ea"/>
                <a:cs typeface="+mn-cs"/>
              </a:rPr>
              <a:t>more</a:t>
            </a:r>
            <a:r>
              <a:rPr lang="en-US" sz="1200" kern="1200" dirty="0">
                <a:solidFill>
                  <a:schemeClr val="tx1"/>
                </a:solidFill>
                <a:effectLst/>
                <a:latin typeface="+mn-lt"/>
                <a:ea typeface="+mn-ea"/>
                <a:cs typeface="+mn-cs"/>
              </a:rPr>
              <a:t> referring to?  The </a:t>
            </a:r>
            <a:r>
              <a:rPr lang="en-US" sz="1200" i="1" kern="1200" dirty="0">
                <a:solidFill>
                  <a:schemeClr val="tx1"/>
                </a:solidFill>
                <a:effectLst/>
                <a:latin typeface="+mn-lt"/>
                <a:ea typeface="+mn-ea"/>
                <a:cs typeface="+mn-cs"/>
              </a:rPr>
              <a:t>more</a:t>
            </a:r>
            <a:r>
              <a:rPr lang="en-US" sz="1200" kern="1200" dirty="0">
                <a:solidFill>
                  <a:schemeClr val="tx1"/>
                </a:solidFill>
                <a:effectLst/>
                <a:latin typeface="+mn-lt"/>
                <a:ea typeface="+mn-ea"/>
                <a:cs typeface="+mn-cs"/>
              </a:rPr>
              <a:t> is relative to the current state and so we</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re making decisions — treatment decisions or selection decisions or allocation decisions for quality improvement resources —based on some type of information about the</a:t>
            </a:r>
            <a:r>
              <a:rPr lang="en-US" sz="1200" kern="1200" baseline="0" dirty="0">
                <a:solidFill>
                  <a:schemeClr val="tx1"/>
                </a:solidFill>
                <a:effectLst/>
                <a:latin typeface="+mn-lt"/>
                <a:ea typeface="+mn-ea"/>
                <a:cs typeface="+mn-cs"/>
              </a:rPr>
              <a:t> current state</a:t>
            </a:r>
            <a:r>
              <a:rPr lang="en-US" sz="1200" kern="1200" dirty="0">
                <a:solidFill>
                  <a:schemeClr val="tx1"/>
                </a:solidFill>
                <a:effectLst/>
                <a:latin typeface="+mn-lt"/>
                <a:ea typeface="+mn-ea"/>
                <a:cs typeface="+mn-cs"/>
              </a:rPr>
              <a:t>.  A clinical quality measure (CQM) is supposed to improve upon that</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However, that</a:t>
            </a:r>
            <a:r>
              <a:rPr lang="en-US" sz="1200" kern="1200" baseline="0" dirty="0">
                <a:solidFill>
                  <a:schemeClr val="tx1"/>
                </a:solidFill>
                <a:effectLst/>
                <a:latin typeface="+mn-lt"/>
                <a:ea typeface="+mn-ea"/>
                <a:cs typeface="+mn-cs"/>
              </a:rPr>
              <a:t> is </a:t>
            </a:r>
            <a:r>
              <a:rPr lang="en-US" sz="1200" kern="1200" dirty="0">
                <a:solidFill>
                  <a:schemeClr val="tx1"/>
                </a:solidFill>
                <a:effectLst/>
                <a:latin typeface="+mn-lt"/>
                <a:ea typeface="+mn-ea"/>
                <a:cs typeface="+mn-cs"/>
              </a:rPr>
              <a:t>not typically what we see when measures are evaluated.  We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typically see people comparing the types of decisions that are made with the existence of the measure relative to the types of decisions that are being made before</a:t>
            </a:r>
            <a:r>
              <a:rPr lang="en-US" sz="1200" kern="1200" baseline="0" dirty="0">
                <a:solidFill>
                  <a:schemeClr val="tx1"/>
                </a:solidFill>
                <a:effectLst/>
                <a:latin typeface="+mn-lt"/>
                <a:ea typeface="+mn-ea"/>
                <a:cs typeface="+mn-cs"/>
              </a:rPr>
              <a:t> or without the measure</a:t>
            </a:r>
            <a:r>
              <a:rPr lang="en-US" sz="1200" kern="1200" dirty="0">
                <a:solidFill>
                  <a:schemeClr val="tx1"/>
                </a:solidFill>
                <a:effectLst/>
                <a:latin typeface="+mn-lt"/>
                <a:ea typeface="+mn-ea"/>
                <a:cs typeface="+mn-cs"/>
              </a:rPr>
              <a:t>. So, one implication of that is that measures that improve our decision-making are good measures even though they might not be perfect.  If the</a:t>
            </a:r>
            <a:r>
              <a:rPr lang="en-US" sz="1200" kern="1200" baseline="0" dirty="0">
                <a:solidFill>
                  <a:schemeClr val="tx1"/>
                </a:solidFill>
                <a:effectLst/>
                <a:latin typeface="+mn-lt"/>
                <a:ea typeface="+mn-ea"/>
                <a:cs typeface="+mn-cs"/>
              </a:rPr>
              <a:t> decision made is based on the measure, and it is </a:t>
            </a:r>
            <a:r>
              <a:rPr lang="en-US" sz="1200" kern="1200" dirty="0">
                <a:solidFill>
                  <a:schemeClr val="tx1"/>
                </a:solidFill>
                <a:effectLst/>
                <a:latin typeface="+mn-lt"/>
                <a:ea typeface="+mn-ea"/>
                <a:cs typeface="+mn-cs"/>
              </a:rPr>
              <a:t>better than the current state, the</a:t>
            </a:r>
            <a:r>
              <a:rPr lang="en-US" sz="1200" kern="1200" baseline="0" dirty="0">
                <a:solidFill>
                  <a:schemeClr val="tx1"/>
                </a:solidFill>
                <a:effectLst/>
                <a:latin typeface="+mn-lt"/>
                <a:ea typeface="+mn-ea"/>
                <a:cs typeface="+mn-cs"/>
              </a:rPr>
              <a:t> measure is</a:t>
            </a:r>
            <a:r>
              <a:rPr lang="en-US" sz="1200" kern="1200" dirty="0">
                <a:solidFill>
                  <a:schemeClr val="tx1"/>
                </a:solidFill>
                <a:effectLst/>
                <a:latin typeface="+mn-lt"/>
                <a:ea typeface="+mn-ea"/>
                <a:cs typeface="+mn-cs"/>
              </a:rPr>
              <a:t> improving outcomes overall.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how does the use of clinical quality measures (CQMs) as tools</a:t>
            </a:r>
            <a:r>
              <a:rPr lang="en-US" sz="1200" kern="1200" baseline="0" dirty="0">
                <a:solidFill>
                  <a:schemeClr val="tx1"/>
                </a:solidFill>
                <a:effectLst/>
                <a:latin typeface="+mn-lt"/>
                <a:ea typeface="+mn-ea"/>
                <a:cs typeface="+mn-cs"/>
              </a:rPr>
              <a:t> affect </a:t>
            </a:r>
            <a:r>
              <a:rPr lang="en-US" sz="1200" kern="1200" dirty="0">
                <a:solidFill>
                  <a:schemeClr val="tx1"/>
                </a:solidFill>
                <a:effectLst/>
                <a:latin typeface="+mn-lt"/>
                <a:ea typeface="+mn-ea"/>
                <a:cs typeface="+mn-cs"/>
              </a:rPr>
              <a:t>decision-making?</a:t>
            </a:r>
            <a:r>
              <a:rPr lang="en-US" sz="1200" kern="1200" baseline="0" dirty="0">
                <a:solidFill>
                  <a:schemeClr val="tx1"/>
                </a:solidFill>
                <a:effectLst/>
                <a:latin typeface="+mn-lt"/>
                <a:ea typeface="+mn-ea"/>
                <a:cs typeface="+mn-cs"/>
              </a:rPr>
              <a:t> H</a:t>
            </a:r>
            <a:r>
              <a:rPr lang="en-US" sz="1200" kern="1200" dirty="0">
                <a:solidFill>
                  <a:schemeClr val="tx1"/>
                </a:solidFill>
                <a:effectLst/>
                <a:latin typeface="+mn-lt"/>
                <a:ea typeface="+mn-ea"/>
                <a:cs typeface="+mn-cs"/>
              </a:rPr>
              <a:t>ow is that relevant to clinical practice?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497636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you see on the screen</a:t>
            </a:r>
            <a:r>
              <a:rPr lang="en-US" sz="1200" kern="1200" baseline="0" dirty="0">
                <a:solidFill>
                  <a:schemeClr val="tx1"/>
                </a:solidFill>
                <a:effectLst/>
                <a:latin typeface="+mn-lt"/>
                <a:ea typeface="+mn-ea"/>
                <a:cs typeface="+mn-cs"/>
              </a:rPr>
              <a:t> is a </a:t>
            </a:r>
            <a:r>
              <a:rPr lang="en-US" sz="1200" kern="1200" dirty="0">
                <a:solidFill>
                  <a:schemeClr val="tx1"/>
                </a:solidFill>
                <a:effectLst/>
                <a:latin typeface="+mn-lt"/>
                <a:ea typeface="+mn-ea"/>
                <a:cs typeface="+mn-cs"/>
              </a:rPr>
              <a:t>standard — 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framework or perspective – that helps us address those questions. It comes from an article that was published a little while ago, but it is still highly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relevant to our thinking today.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the classic model depicting how a performance measure,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clinical research, clinical practice,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clinical improvement, and outcomes are all related and how the system is supposed to work in practice.  It starts with the idea of a concept along with some insight into structure -- physical structure, or human capital, or process improvement or some other kind of process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some aspect of the population, some mechanism of the underlying condition, or some other insight that would potentially inform approaches to treatment, diagnosis, or organizing the way in which care is provided.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concept</a:t>
            </a:r>
            <a:r>
              <a:rPr lang="en-US" sz="1200" kern="1200" baseline="0" dirty="0">
                <a:solidFill>
                  <a:schemeClr val="tx1"/>
                </a:solidFill>
                <a:effectLst/>
                <a:latin typeface="+mn-lt"/>
                <a:ea typeface="+mn-ea"/>
                <a:cs typeface="+mn-cs"/>
              </a:rPr>
              <a:t> emerges from </a:t>
            </a:r>
            <a:r>
              <a:rPr lang="en-US" sz="1200" kern="1200" dirty="0">
                <a:solidFill>
                  <a:schemeClr val="tx1"/>
                </a:solidFill>
                <a:effectLst/>
                <a:latin typeface="+mn-lt"/>
                <a:ea typeface="+mn-ea"/>
                <a:cs typeface="+mn-cs"/>
              </a:rPr>
              <a:t>research and then we conduct clinical research in order to validate it.  For example, is it true that a particular structure improves outcomes?  We conduct the</a:t>
            </a:r>
            <a:r>
              <a:rPr lang="en-US" sz="1200" kern="1200" baseline="0" dirty="0">
                <a:solidFill>
                  <a:schemeClr val="tx1"/>
                </a:solidFill>
                <a:effectLst/>
                <a:latin typeface="+mn-lt"/>
                <a:ea typeface="+mn-ea"/>
                <a:cs typeface="+mn-cs"/>
              </a:rPr>
              <a:t> clinical</a:t>
            </a:r>
            <a:r>
              <a:rPr lang="en-US" sz="1200" kern="1200" dirty="0">
                <a:solidFill>
                  <a:schemeClr val="tx1"/>
                </a:solidFill>
                <a:effectLst/>
                <a:latin typeface="+mn-lt"/>
                <a:ea typeface="+mn-ea"/>
                <a:cs typeface="+mn-cs"/>
              </a:rPr>
              <a:t> research through use of randomized control trials or conduct observational studies of things with which we are familiar,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generate evidence related to those concepts. In the third step, we take all of that research and we analyze</a:t>
            </a:r>
            <a:r>
              <a:rPr lang="en-US" sz="1200" kern="1200" baseline="0" dirty="0">
                <a:solidFill>
                  <a:schemeClr val="tx1"/>
                </a:solidFill>
                <a:effectLst/>
                <a:latin typeface="+mn-lt"/>
                <a:ea typeface="+mn-ea"/>
                <a:cs typeface="+mn-cs"/>
              </a:rPr>
              <a:t> and</a:t>
            </a:r>
            <a:r>
              <a:rPr lang="en-US" sz="1200" kern="1200" dirty="0">
                <a:solidFill>
                  <a:schemeClr val="tx1"/>
                </a:solidFill>
                <a:effectLst/>
                <a:latin typeface="+mn-lt"/>
                <a:ea typeface="+mn-ea"/>
                <a:cs typeface="+mn-cs"/>
              </a:rPr>
              <a:t> synthesize it and then develop guidelines based on it.  We then incorporate those guidelines into clinical decision support tools. Those guidelines are used to inform our clinical decision-making in actual practice. Now, we want some way of evaluating or assessing whether we are consistently applying those recommendations.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Quality indicators are a mechanism of </a:t>
            </a:r>
            <a:r>
              <a:rPr lang="en-US" sz="1200" i="1" kern="1200" dirty="0">
                <a:solidFill>
                  <a:schemeClr val="tx1"/>
                </a:solidFill>
                <a:effectLst/>
                <a:latin typeface="+mn-lt"/>
                <a:ea typeface="+mn-ea"/>
                <a:cs typeface="+mn-cs"/>
              </a:rPr>
              <a:t>quantifying</a:t>
            </a:r>
            <a:r>
              <a:rPr lang="en-US" sz="1200" kern="1200" dirty="0">
                <a:solidFill>
                  <a:schemeClr val="tx1"/>
                </a:solidFill>
                <a:effectLst/>
                <a:latin typeface="+mn-lt"/>
                <a:ea typeface="+mn-ea"/>
                <a:cs typeface="+mn-cs"/>
              </a:rPr>
              <a:t> those guideline recommendations.  In an ideal world, for every clinical decision there would be an indicator based on that guideline or that recommendation -- based on evidence</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that would tell us</a:t>
            </a:r>
            <a:r>
              <a:rPr lang="en-US" sz="1200" kern="1200" baseline="0" dirty="0">
                <a:solidFill>
                  <a:schemeClr val="tx1"/>
                </a:solidFill>
                <a:effectLst/>
                <a:latin typeface="+mn-lt"/>
                <a:ea typeface="+mn-ea"/>
                <a:cs typeface="+mn-cs"/>
              </a:rPr>
              <a:t> or give us the </a:t>
            </a:r>
            <a:r>
              <a:rPr lang="en-US" sz="1200" kern="1200" dirty="0">
                <a:solidFill>
                  <a:schemeClr val="tx1"/>
                </a:solidFill>
                <a:effectLst/>
                <a:latin typeface="+mn-lt"/>
                <a:ea typeface="+mn-ea"/>
                <a:cs typeface="+mn-cs"/>
              </a:rPr>
              <a:t>opportunity to make the right decision. It would tell us how often and how frequently we are making that correct decision.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Now in practice, that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a hard thing to do, as we know, because there are uncertainties and exceptions and nuances, but that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the ideal, we quantify that decision-making using a quality indicator.  And as we look at the information derived from that indicator,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very much informed by our local knowledge of our environment, our systems,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our patient populations, and our local context.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Once we</a:t>
            </a:r>
            <a:r>
              <a:rPr lang="en-US" sz="1200" kern="1200" baseline="0" dirty="0">
                <a:solidFill>
                  <a:schemeClr val="tx1"/>
                </a:solidFill>
                <a:effectLst/>
                <a:latin typeface="+mn-lt"/>
                <a:ea typeface="+mn-ea"/>
                <a:cs typeface="+mn-cs"/>
              </a:rPr>
              <a:t> have</a:t>
            </a:r>
            <a:r>
              <a:rPr lang="en-US" sz="1200" kern="1200" dirty="0">
                <a:solidFill>
                  <a:schemeClr val="tx1"/>
                </a:solidFill>
                <a:effectLst/>
                <a:latin typeface="+mn-lt"/>
                <a:ea typeface="+mn-ea"/>
                <a:cs typeface="+mn-cs"/>
              </a:rPr>
              <a:t> developed these quality indicators, which provide quantifiable metrics based on our recommendations, we construct performance measures of those indicators.  And fundamental to the concept of a performance measure is the concept of benchmarks and thresholds: comparisons of performance relative to others, relative to oneself over time, or relative to sub-populations of patients.  Part of benchmarks and thresholds is the concept of standard­ization. In order to make those comparisons, we need to have standardized data</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we need to have standardized specifications.  We also need to have standardized populations of patients so we</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making apples-to-apples comparisons.  Why do we do that?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because we want to be able to isolate the effects of the clinician or the system from all of the other different potential effects that could be related to outcomes.  So, a performance measure is all about standardization, all about benchmarks, and all about thresholds and comparisons.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Ultimately, what we care about is outcomes. We want to know whether the performance measures that we are using are improving patient outcomes.  Are the performance measures themselves related to better outcomes?  And is adherence to those performance measures related to improved outcomes?  And then we want to be able to identify what those 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we have local knowledge, but we want to have more global knowledge of what are the systematic and persistent sources of variation in our standards.  We use that information to generate new concepts.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Now that we</a:t>
            </a:r>
            <a:r>
              <a:rPr lang="en-US" sz="1200" kern="1200" baseline="0" dirty="0">
                <a:solidFill>
                  <a:schemeClr val="tx1"/>
                </a:solidFill>
                <a:effectLst/>
                <a:latin typeface="+mn-lt"/>
                <a:ea typeface="+mn-ea"/>
                <a:cs typeface="+mn-cs"/>
              </a:rPr>
              <a:t> have</a:t>
            </a:r>
            <a:r>
              <a:rPr lang="en-US" sz="1200" kern="1200" dirty="0">
                <a:solidFill>
                  <a:schemeClr val="tx1"/>
                </a:solidFill>
                <a:effectLst/>
                <a:latin typeface="+mn-lt"/>
                <a:ea typeface="+mn-ea"/>
                <a:cs typeface="+mn-cs"/>
              </a:rPr>
              <a:t> actually measured outcomes, we have new concepts that then can inform new clinical research. We develop hypotheses about essential structures or processes that might relate to improved outcomes, and then the cycle repeats itself.  This cycle is important to keep in mind as it is how we intend</a:t>
            </a:r>
            <a:r>
              <a:rPr lang="en-US" sz="1200" kern="1200" baseline="0" dirty="0">
                <a:solidFill>
                  <a:schemeClr val="tx1"/>
                </a:solidFill>
                <a:effectLst/>
                <a:latin typeface="+mn-lt"/>
                <a:ea typeface="+mn-ea"/>
                <a:cs typeface="+mn-cs"/>
              </a:rPr>
              <a:t> the process to work in practice.</a:t>
            </a:r>
            <a:r>
              <a:rPr lang="en-US" sz="1200" kern="1200" dirty="0">
                <a:solidFill>
                  <a:schemeClr val="tx1"/>
                </a:solidFill>
                <a:effectLst/>
                <a:latin typeface="+mn-lt"/>
                <a:ea typeface="+mn-ea"/>
                <a:cs typeface="+mn-cs"/>
              </a:rPr>
              <a:t>  If it does not operate</a:t>
            </a:r>
            <a:r>
              <a:rPr lang="en-US" sz="1200" kern="1200" baseline="0" dirty="0">
                <a:solidFill>
                  <a:schemeClr val="tx1"/>
                </a:solidFill>
                <a:effectLst/>
                <a:latin typeface="+mn-lt"/>
                <a:ea typeface="+mn-ea"/>
                <a:cs typeface="+mn-cs"/>
              </a:rPr>
              <a:t> this way, we want to understand why not so that it can help </a:t>
            </a:r>
            <a:r>
              <a:rPr lang="en-US" sz="1200" kern="1200" dirty="0">
                <a:solidFill>
                  <a:schemeClr val="tx1"/>
                </a:solidFill>
                <a:effectLst/>
                <a:latin typeface="+mn-lt"/>
                <a:ea typeface="+mn-ea"/>
                <a:cs typeface="+mn-cs"/>
              </a:rPr>
              <a:t>inform our decision-making about ways in which we can support the system. It is important to know that we do</a:t>
            </a:r>
            <a:r>
              <a:rPr lang="en-US" sz="1200" kern="1200" baseline="0" dirty="0">
                <a:solidFill>
                  <a:schemeClr val="tx1"/>
                </a:solidFill>
                <a:effectLst/>
                <a:latin typeface="+mn-lt"/>
                <a:ea typeface="+mn-ea"/>
                <a:cs typeface="+mn-cs"/>
              </a:rPr>
              <a:t> not </a:t>
            </a:r>
            <a:r>
              <a:rPr lang="en-US" sz="1200" kern="1200" dirty="0">
                <a:solidFill>
                  <a:schemeClr val="tx1"/>
                </a:solidFill>
                <a:effectLst/>
                <a:latin typeface="+mn-lt"/>
                <a:ea typeface="+mn-ea"/>
                <a:cs typeface="+mn-cs"/>
              </a:rPr>
              <a:t>engage in quality measurement just for the sake of engaging in quality measurement.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done to inform our clinical research and inform our clinical practice as part of a cyclical process.</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2140121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a:t>
            </a:r>
            <a:r>
              <a:rPr lang="en-US" sz="1200" kern="1200" baseline="0" dirty="0">
                <a:solidFill>
                  <a:schemeClr val="tx1"/>
                </a:solidFill>
                <a:effectLst/>
                <a:latin typeface="+mn-lt"/>
                <a:ea typeface="+mn-ea"/>
                <a:cs typeface="+mn-cs"/>
              </a:rPr>
              <a:t> slide illustrates a</a:t>
            </a:r>
            <a:r>
              <a:rPr lang="en-US" sz="1200" kern="1200" dirty="0">
                <a:solidFill>
                  <a:schemeClr val="tx1"/>
                </a:solidFill>
                <a:effectLst/>
                <a:latin typeface="+mn-lt"/>
                <a:ea typeface="+mn-ea"/>
                <a:cs typeface="+mn-cs"/>
              </a:rPr>
              <a:t>nother similar perspective on how clinical quality measures are used — this comes from a paper by Berwick published a few years ago, but which is still very relevant to our thinking about quality measures today.  How does quality actually improve through the use of quality measures? There are two</a:t>
            </a:r>
            <a:r>
              <a:rPr lang="en-US" sz="1200" kern="1200" baseline="0" dirty="0">
                <a:solidFill>
                  <a:schemeClr val="tx1"/>
                </a:solidFill>
                <a:effectLst/>
                <a:latin typeface="+mn-lt"/>
                <a:ea typeface="+mn-ea"/>
                <a:cs typeface="+mn-cs"/>
              </a:rPr>
              <a:t> pathways</a:t>
            </a:r>
            <a:r>
              <a:rPr lang="en-US" sz="1200" kern="1200" dirty="0">
                <a:solidFill>
                  <a:schemeClr val="tx1"/>
                </a:solidFill>
                <a:effectLst/>
                <a:latin typeface="+mn-lt"/>
                <a:ea typeface="+mn-ea"/>
                <a:cs typeface="+mn-cs"/>
              </a:rPr>
              <a:t> by which that happens — </a:t>
            </a:r>
            <a:r>
              <a:rPr lang="en-US" sz="1200" i="1" kern="1200" dirty="0">
                <a:solidFill>
                  <a:schemeClr val="tx1"/>
                </a:solidFill>
                <a:effectLst/>
                <a:latin typeface="+mn-lt"/>
                <a:ea typeface="+mn-ea"/>
                <a:cs typeface="+mn-cs"/>
              </a:rPr>
              <a:t>selection</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change</a:t>
            </a:r>
            <a:r>
              <a:rPr lang="en-US" sz="1200" kern="1200" dirty="0">
                <a:solidFill>
                  <a:schemeClr val="tx1"/>
                </a:solidFill>
                <a:effectLst/>
                <a:latin typeface="+mn-lt"/>
                <a:ea typeface="+mn-ea"/>
                <a:cs typeface="+mn-cs"/>
              </a:rPr>
              <a:t>.  Selection involves moving populations of patients from low-performing clinicians to high-performing clinicians, and if you do that, then the average outcomes improve.  Change is about individual clinicians moving from lower-performing to higher-performing, and to the degree that that happens, the overall performance improves.  So, when we think about how quality measures are used, we have to think about that in the context of these two kinds of fundamental mechanisms.  How well do quality measures inform that selection decision?  How well do quality measures inform that change decision?  And, to what degree do they reduce poor decision-making?  Again, it gets back to that idea of good decision-making.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diagram shows how those two pathways are related. In the selection pathway we have knowledge about individual performance that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stakeholders can potentially use to</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make decisions.  The fact that they</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using that information creates motivation for the change pathway, where there is more contextual knowledge about processes and results in particular environments and organizational systems, as</a:t>
            </a:r>
            <a:r>
              <a:rPr lang="en-US" sz="1200" kern="1200" baseline="0" dirty="0">
                <a:solidFill>
                  <a:schemeClr val="tx1"/>
                </a:solidFill>
                <a:effectLst/>
                <a:latin typeface="+mn-lt"/>
                <a:ea typeface="+mn-ea"/>
                <a:cs typeface="+mn-cs"/>
              </a:rPr>
              <a:t> well as</a:t>
            </a:r>
            <a:r>
              <a:rPr lang="en-US" sz="1200" kern="1200" dirty="0">
                <a:solidFill>
                  <a:schemeClr val="tx1"/>
                </a:solidFill>
                <a:effectLst/>
                <a:latin typeface="+mn-lt"/>
                <a:ea typeface="+mn-ea"/>
                <a:cs typeface="+mn-cs"/>
              </a:rPr>
              <a:t> care delivery teams and practitioners that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change behavior in order to improve outcomes. The two pathways are distinct, but they</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also obviously related and cyclical.</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1634252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the selection mechanism, we have lots of examples of comparative reporting.  Selective contracting is more of a private-sector tool for implementing the selection mechanism.  The change mechanism uses process improvement</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alternative payment models, which are intended to align behavior in certain ways.  CMS has many, many programs listed here that use both of these mechanisms.  Again, they 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supposed to work in tandem and be mutually supportive.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From a measure development perspective, one of the things that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emerging in the measurement science area is more thought about what the properties of the measures are that make them potentially more suitable to one type of mechanism or another.  Are there such properties?  Can we identify and evaluate those</a:t>
            </a:r>
            <a:r>
              <a:rPr lang="en-US" sz="1200" kern="1200" baseline="0" dirty="0">
                <a:solidFill>
                  <a:schemeClr val="tx1"/>
                </a:solidFill>
                <a:effectLst/>
                <a:latin typeface="+mn-lt"/>
                <a:ea typeface="+mn-ea"/>
                <a:cs typeface="+mn-cs"/>
              </a:rPr>
              <a:t> properties</a:t>
            </a:r>
            <a:r>
              <a:rPr lang="en-US" sz="1200" kern="1200" dirty="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Here</a:t>
            </a:r>
            <a:r>
              <a:rPr lang="en-US" sz="1200" kern="1200" baseline="0" dirty="0">
                <a:solidFill>
                  <a:schemeClr val="tx1"/>
                </a:solidFill>
                <a:effectLst/>
                <a:latin typeface="+mn-lt"/>
                <a:ea typeface="+mn-ea"/>
                <a:cs typeface="+mn-cs"/>
              </a:rPr>
              <a:t> is an </a:t>
            </a:r>
            <a:r>
              <a:rPr lang="en-US" sz="1200" kern="1200" dirty="0">
                <a:solidFill>
                  <a:schemeClr val="tx1"/>
                </a:solidFill>
                <a:effectLst/>
                <a:latin typeface="+mn-lt"/>
                <a:ea typeface="+mn-ea"/>
                <a:cs typeface="+mn-cs"/>
              </a:rPr>
              <a:t>example of what that might look like.  If you think about the selection mechanism, the typical process is that someone is</a:t>
            </a:r>
            <a:r>
              <a:rPr lang="en-US" sz="1200" kern="1200" baseline="0" dirty="0">
                <a:solidFill>
                  <a:schemeClr val="tx1"/>
                </a:solidFill>
                <a:effectLst/>
                <a:latin typeface="+mn-lt"/>
                <a:ea typeface="+mn-ea"/>
                <a:cs typeface="+mn-cs"/>
              </a:rPr>
              <a:t> looking at </a:t>
            </a:r>
            <a:r>
              <a:rPr lang="en-US" sz="1200" kern="1200" dirty="0">
                <a:solidFill>
                  <a:schemeClr val="tx1"/>
                </a:solidFill>
                <a:effectLst/>
                <a:latin typeface="+mn-lt"/>
                <a:ea typeface="+mn-ea"/>
                <a:cs typeface="+mn-cs"/>
              </a:rPr>
              <a:t>data gathered in time period zero</a:t>
            </a:r>
            <a:r>
              <a:rPr lang="en-US" sz="1200" i="1"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  They are making a decision that will impact their care in time period one.  T</a:t>
            </a:r>
            <a:r>
              <a:rPr lang="en-US" sz="1200" kern="1200" baseline="0" dirty="0">
                <a:solidFill>
                  <a:schemeClr val="tx1"/>
                </a:solidFill>
                <a:effectLst/>
                <a:latin typeface="+mn-lt"/>
                <a:ea typeface="+mn-ea"/>
                <a:cs typeface="+mn-cs"/>
              </a:rPr>
              <a:t>herefore, they </a:t>
            </a:r>
            <a:r>
              <a:rPr lang="en-US" sz="1200" kern="1200" dirty="0">
                <a:solidFill>
                  <a:schemeClr val="tx1"/>
                </a:solidFill>
                <a:effectLst/>
                <a:latin typeface="+mn-lt"/>
                <a:ea typeface="+mn-ea"/>
                <a:cs typeface="+mn-cs"/>
              </a:rPr>
              <a:t>are using an historical performance measure to make a decision about performance in a future time period.  What are the features of the measure that would result in better decisions in that context?  There are going to be measures that are fairly persistent</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are highly predictable in terms of systematic characteristics of the clinicians.  If the measures are</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persistent, then the performance in time period zero</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would not be particularly predictive of performance in time period one</a:t>
            </a:r>
            <a:r>
              <a:rPr lang="en-US" sz="1200" kern="1200" baseline="0" dirty="0">
                <a:solidFill>
                  <a:schemeClr val="tx1"/>
                </a:solidFill>
                <a:effectLst/>
                <a:latin typeface="+mn-lt"/>
                <a:ea typeface="+mn-ea"/>
                <a:cs typeface="+mn-cs"/>
              </a:rPr>
              <a:t>. </a:t>
            </a:r>
          </a:p>
          <a:p>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the change mechanism, what are the </a:t>
            </a:r>
            <a:r>
              <a:rPr lang="en-US" sz="1200" kern="1200" baseline="0" dirty="0">
                <a:solidFill>
                  <a:schemeClr val="tx1"/>
                </a:solidFill>
                <a:effectLst/>
                <a:latin typeface="+mn-lt"/>
                <a:ea typeface="+mn-ea"/>
                <a:cs typeface="+mn-cs"/>
              </a:rPr>
              <a:t>characteristic </a:t>
            </a:r>
            <a:r>
              <a:rPr lang="en-US" sz="1200" kern="1200" dirty="0">
                <a:solidFill>
                  <a:schemeClr val="tx1"/>
                </a:solidFill>
                <a:effectLst/>
                <a:latin typeface="+mn-lt"/>
                <a:ea typeface="+mn-ea"/>
                <a:cs typeface="+mn-cs"/>
              </a:rPr>
              <a:t>measures?  There might be more measures that do</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have as much persistence as you would find under the selection</a:t>
            </a:r>
            <a:r>
              <a:rPr lang="en-US" sz="1200" kern="1200" baseline="0" dirty="0">
                <a:solidFill>
                  <a:schemeClr val="tx1"/>
                </a:solidFill>
                <a:effectLst/>
                <a:latin typeface="+mn-lt"/>
                <a:ea typeface="+mn-ea"/>
                <a:cs typeface="+mn-cs"/>
              </a:rPr>
              <a:t> mechanism.  Questions to ask: A</a:t>
            </a:r>
            <a:r>
              <a:rPr lang="en-US" sz="1200" kern="1200" dirty="0">
                <a:solidFill>
                  <a:schemeClr val="tx1"/>
                </a:solidFill>
                <a:effectLst/>
                <a:latin typeface="+mn-lt"/>
                <a:ea typeface="+mn-ea"/>
                <a:cs typeface="+mn-cs"/>
              </a:rPr>
              <a:t>re there processes that can be standardized, physical capital that can be implemented, human resources that can be developed?  If the answer is yes, then those are the circumstances in which there are actions that can be taken. This is something that is evolving, and our understanding of this is evolving, too.  </a:t>
            </a:r>
          </a:p>
          <a:p>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place to see this evolution is in the endorsement process.</a:t>
            </a:r>
            <a:r>
              <a:rPr lang="en-US" sz="1200" kern="1200" baseline="0" dirty="0">
                <a:solidFill>
                  <a:schemeClr val="tx1"/>
                </a:solidFill>
                <a:effectLst/>
                <a:latin typeface="+mn-lt"/>
                <a:ea typeface="+mn-ea"/>
                <a:cs typeface="+mn-cs"/>
              </a:rPr>
              <a:t> In the past, NQF has issued decisions of endorsed/not endorsed. There is now discussion about </a:t>
            </a:r>
            <a:r>
              <a:rPr lang="en-US" sz="1200" kern="1200" dirty="0">
                <a:solidFill>
                  <a:schemeClr val="tx1"/>
                </a:solidFill>
                <a:effectLst/>
                <a:latin typeface="+mn-lt"/>
                <a:ea typeface="+mn-ea"/>
                <a:cs typeface="+mn-cs"/>
              </a:rPr>
              <a:t>potentially implementing what they call NQF+ to provide endorsement decisions for measures that are particularly well-suited to some particular use.  To do this effectively, one of the recommendations is that we need to understand better what those measure properties are that do qualify a measure for one type of use versus another.</a:t>
            </a:r>
            <a:endParaRPr lang="en-US" dirty="0">
              <a:effectLst/>
            </a:endParaRPr>
          </a:p>
          <a:p>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3801836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are the potential attributes that might be relevant to how the measures are used? Measures are quantifiers</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processes and outcomes, patient perceptions, and organizational structures.  They</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associated with our ability to provide high quality care.  They</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supported by evidence.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689377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we talk about measures being associated with our quality goals, we are referring</a:t>
            </a:r>
            <a:r>
              <a:rPr lang="en-US" sz="1200" kern="1200" baseline="0" dirty="0">
                <a:solidFill>
                  <a:schemeClr val="tx1"/>
                </a:solidFill>
                <a:effectLst/>
                <a:latin typeface="+mn-lt"/>
                <a:ea typeface="+mn-ea"/>
                <a:cs typeface="+mn-cs"/>
              </a:rPr>
              <a:t> to the goals CMS has identified in the </a:t>
            </a:r>
            <a:r>
              <a:rPr lang="en-US" sz="1200" kern="1200" dirty="0">
                <a:solidFill>
                  <a:schemeClr val="tx1"/>
                </a:solidFill>
                <a:effectLst/>
                <a:latin typeface="+mn-lt"/>
                <a:ea typeface="+mn-ea"/>
                <a:cs typeface="+mn-cs"/>
              </a:rPr>
              <a:t>CMS Quality Strategy, as listed on</a:t>
            </a:r>
            <a:r>
              <a:rPr lang="en-US" sz="1200" kern="1200" baseline="0" dirty="0">
                <a:solidFill>
                  <a:schemeClr val="tx1"/>
                </a:solidFill>
                <a:effectLst/>
                <a:latin typeface="+mn-lt"/>
                <a:ea typeface="+mn-ea"/>
                <a:cs typeface="+mn-cs"/>
              </a:rPr>
              <a:t> this slide. </a:t>
            </a:r>
            <a:r>
              <a:rPr lang="en-US" sz="1200" kern="1200" dirty="0">
                <a:solidFill>
                  <a:schemeClr val="tx1"/>
                </a:solidFill>
                <a:effectLst/>
                <a:latin typeface="+mn-lt"/>
                <a:ea typeface="+mn-ea"/>
                <a:cs typeface="+mn-cs"/>
              </a:rPr>
              <a:t>When we think about what our measure attributes are that are relevant to use, we think about measures that are relevant to these goals--that help to make these goals a reality.  The strategy document goes into much more detail about what make up these goals and discusses some other crosscutting goals that go across all of these different areas, as well as identifies what types of measures are best suited to achieve those goals.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647148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093874"/>
            <a:ext cx="1752600" cy="604217"/>
          </a:xfrm>
          <a:prstGeom prst="rect">
            <a:avLst/>
          </a:prstGeom>
        </p:spPr>
      </p:pic>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b="1">
                <a:solidFill>
                  <a:schemeClr val="bg1"/>
                </a:solidFill>
              </a:defRPr>
            </a:lvl1pPr>
          </a:lstStyle>
          <a:p>
            <a:fld id="{A04C7166-D886-4299-8B4B-65E2924AA65C}" type="slidenum">
              <a:rPr lang="en-US" smtClean="0"/>
              <a:pPr/>
              <a:t>‹#›</a:t>
            </a:fld>
            <a:endParaRPr lang="en-US" dirty="0"/>
          </a:p>
        </p:txBody>
      </p:sp>
    </p:spTree>
    <p:extLst>
      <p:ext uri="{BB962C8B-B14F-4D97-AF65-F5344CB8AC3E}">
        <p14:creationId xmlns:p14="http://schemas.microsoft.com/office/powerpoint/2010/main" val="4691639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 id="2147483809" r:id="rId6"/>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MMS/index.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hyperlink" Target="mailto:Theodore.Long@cms.hhs.gov" TargetMode="External"/><Relationship Id="rId4" Type="http://schemas.openxmlformats.org/officeDocument/2006/relationships/hyperlink" Target="mailto:Kristin.Borowski@cms.hhs.gov"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6" name="Text Placeholder 2"/>
          <p:cNvSpPr>
            <a:spLocks noGrp="1"/>
          </p:cNvSpPr>
          <p:nvPr>
            <p:ph type="body" sz="quarter" idx="10"/>
          </p:nvPr>
        </p:nvSpPr>
        <p:spPr>
          <a:xfrm>
            <a:off x="4800600" y="5161611"/>
            <a:ext cx="4237262" cy="1909027"/>
          </a:xfrm>
        </p:spPr>
        <p:txBody>
          <a:bodyPr>
            <a:noAutofit/>
          </a:bodyPr>
          <a:lstStyle/>
          <a:p>
            <a:pPr algn="ctr">
              <a:spcBef>
                <a:spcPts val="0"/>
              </a:spcBef>
            </a:pPr>
            <a:r>
              <a:rPr lang="en-US" dirty="0"/>
              <a:t>Presenter: </a:t>
            </a:r>
          </a:p>
          <a:p>
            <a:pPr algn="ctr">
              <a:spcBef>
                <a:spcPts val="0"/>
              </a:spcBef>
            </a:pPr>
            <a:r>
              <a:rPr lang="en-US" dirty="0"/>
              <a:t>Jeffrey Geppert</a:t>
            </a:r>
          </a:p>
          <a:p>
            <a:pPr algn="ctr">
              <a:spcBef>
                <a:spcPts val="0"/>
              </a:spcBef>
            </a:pPr>
            <a:r>
              <a:rPr lang="en-US" dirty="0"/>
              <a:t>November 16, 2016</a:t>
            </a:r>
          </a:p>
          <a:p>
            <a:pPr algn="ctr">
              <a:spcBef>
                <a:spcPts val="0"/>
              </a:spcBef>
            </a:pPr>
            <a:r>
              <a:rPr lang="en-US" dirty="0"/>
              <a:t> 2pm ET</a:t>
            </a:r>
          </a:p>
        </p:txBody>
      </p:sp>
      <p:sp>
        <p:nvSpPr>
          <p:cNvPr id="2" name="TextBox 1"/>
          <p:cNvSpPr txBox="1"/>
          <p:nvPr/>
        </p:nvSpPr>
        <p:spPr>
          <a:xfrm>
            <a:off x="4862121" y="2607066"/>
            <a:ext cx="4266639" cy="2554545"/>
          </a:xfrm>
          <a:prstGeom prst="rect">
            <a:avLst/>
          </a:prstGeom>
          <a:noFill/>
        </p:spPr>
        <p:txBody>
          <a:bodyPr wrap="square" rtlCol="0">
            <a:spAutoFit/>
          </a:bodyPr>
          <a:lstStyle/>
          <a:p>
            <a:pPr lvl="0" algn="ctr">
              <a:spcBef>
                <a:spcPct val="20000"/>
              </a:spcBef>
            </a:pPr>
            <a:r>
              <a:rPr lang="en-US" sz="4000" b="1" i="1" dirty="0">
                <a:solidFill>
                  <a:srgbClr val="084A9C"/>
                </a:solidFill>
              </a:rPr>
              <a:t>Webinar #2: Introduction to Quality Measure Development</a:t>
            </a:r>
          </a:p>
        </p:txBody>
      </p:sp>
    </p:spTree>
    <p:extLst>
      <p:ext uri="{BB962C8B-B14F-4D97-AF65-F5344CB8AC3E}">
        <p14:creationId xmlns:p14="http://schemas.microsoft.com/office/powerpoint/2010/main" val="408556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Clinical Quality Measures Attributes are Relevant to Use?</a:t>
            </a:r>
          </a:p>
        </p:txBody>
      </p:sp>
      <p:sp>
        <p:nvSpPr>
          <p:cNvPr id="9" name="Content Placeholder 2"/>
          <p:cNvSpPr>
            <a:spLocks noGrp="1"/>
          </p:cNvSpPr>
          <p:nvPr>
            <p:ph idx="1"/>
          </p:nvPr>
        </p:nvSpPr>
        <p:spPr>
          <a:xfrm>
            <a:off x="571500" y="2013079"/>
            <a:ext cx="8039100" cy="4082922"/>
          </a:xfrm>
        </p:spPr>
        <p:txBody>
          <a:bodyPr>
            <a:normAutofit/>
          </a:bodyPr>
          <a:lstStyle/>
          <a:p>
            <a:r>
              <a:rPr lang="en-US" dirty="0"/>
              <a:t>Components of a Clinical Quality Measure</a:t>
            </a:r>
          </a:p>
        </p:txBody>
      </p:sp>
      <p:graphicFrame>
        <p:nvGraphicFramePr>
          <p:cNvPr id="3" name="Table 2" title="Components of a Clinical Quality Measure"/>
          <p:cNvGraphicFramePr>
            <a:graphicFrameLocks noGrp="1"/>
          </p:cNvGraphicFramePr>
          <p:nvPr>
            <p:extLst>
              <p:ext uri="{D42A27DB-BD31-4B8C-83A1-F6EECF244321}">
                <p14:modId xmlns:p14="http://schemas.microsoft.com/office/powerpoint/2010/main" val="3514731775"/>
              </p:ext>
            </p:extLst>
          </p:nvPr>
        </p:nvGraphicFramePr>
        <p:xfrm>
          <a:off x="914400" y="2819400"/>
          <a:ext cx="7239000" cy="2819400"/>
        </p:xfrm>
        <a:graphic>
          <a:graphicData uri="http://schemas.openxmlformats.org/drawingml/2006/table">
            <a:tbl>
              <a:tblPr firstRow="1" bandRow="1">
                <a:tableStyleId>{5C22544A-7EE6-4342-B048-85BDC9FD1C3A}</a:tableStyleId>
              </a:tblPr>
              <a:tblGrid>
                <a:gridCol w="35814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2819400">
                <a:tc>
                  <a:txBody>
                    <a:bodyPr/>
                    <a:lstStyle/>
                    <a:p>
                      <a:r>
                        <a:rPr lang="en-US" sz="2000" b="0" dirty="0">
                          <a:solidFill>
                            <a:schemeClr val="tx1"/>
                          </a:solidFill>
                        </a:rPr>
                        <a:t>Measure name/title</a:t>
                      </a:r>
                    </a:p>
                    <a:p>
                      <a:r>
                        <a:rPr lang="en-US" sz="2000" b="0" dirty="0">
                          <a:solidFill>
                            <a:schemeClr val="tx1"/>
                          </a:solidFill>
                        </a:rPr>
                        <a:t>Measure description</a:t>
                      </a:r>
                    </a:p>
                    <a:p>
                      <a:r>
                        <a:rPr lang="en-US" sz="2000" b="0" dirty="0">
                          <a:solidFill>
                            <a:schemeClr val="tx1"/>
                          </a:solidFill>
                        </a:rPr>
                        <a:t>Initial population</a:t>
                      </a:r>
                    </a:p>
                    <a:p>
                      <a:r>
                        <a:rPr lang="en-US" sz="2000" b="0" dirty="0">
                          <a:solidFill>
                            <a:schemeClr val="tx1"/>
                          </a:solidFill>
                        </a:rPr>
                        <a:t>Denominator (i.e. target population)</a:t>
                      </a:r>
                    </a:p>
                    <a:p>
                      <a:r>
                        <a:rPr lang="en-US" sz="2000" b="0" dirty="0">
                          <a:solidFill>
                            <a:schemeClr val="tx1"/>
                          </a:solidFill>
                        </a:rPr>
                        <a:t>Numerator (i.e. measure focus)</a:t>
                      </a:r>
                    </a:p>
                    <a:p>
                      <a:r>
                        <a:rPr lang="en-US" sz="2000" b="0" dirty="0">
                          <a:solidFill>
                            <a:schemeClr val="tx1"/>
                          </a:solidFill>
                        </a:rPr>
                        <a:t>Exclusion and exception</a:t>
                      </a:r>
                    </a:p>
                    <a:p>
                      <a:r>
                        <a:rPr lang="en-US" sz="2000" b="0" dirty="0">
                          <a:solidFill>
                            <a:schemeClr val="tx1"/>
                          </a:solidFill>
                        </a:rPr>
                        <a:t>Data 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0" dirty="0">
                          <a:solidFill>
                            <a:schemeClr val="tx1"/>
                          </a:solidFill>
                        </a:rPr>
                        <a:t>Key terms, data elements, codes</a:t>
                      </a:r>
                    </a:p>
                    <a:p>
                      <a:r>
                        <a:rPr lang="en-US" sz="2000" b="0" dirty="0">
                          <a:solidFill>
                            <a:schemeClr val="tx1"/>
                          </a:solidFill>
                        </a:rPr>
                        <a:t>Unit of measurement or analysis</a:t>
                      </a:r>
                    </a:p>
                    <a:p>
                      <a:r>
                        <a:rPr lang="en-US" sz="2000" b="0" dirty="0">
                          <a:solidFill>
                            <a:schemeClr val="tx1"/>
                          </a:solidFill>
                        </a:rPr>
                        <a:t>Sampling</a:t>
                      </a:r>
                    </a:p>
                    <a:p>
                      <a:r>
                        <a:rPr lang="en-US" sz="2000" b="0" dirty="0">
                          <a:solidFill>
                            <a:schemeClr val="tx1"/>
                          </a:solidFill>
                        </a:rPr>
                        <a:t>Risk adjustment </a:t>
                      </a:r>
                    </a:p>
                    <a:p>
                      <a:r>
                        <a:rPr lang="en-US" sz="2000" b="0" dirty="0">
                          <a:solidFill>
                            <a:schemeClr val="tx1"/>
                          </a:solidFill>
                        </a:rPr>
                        <a:t>Time windows</a:t>
                      </a:r>
                    </a:p>
                    <a:p>
                      <a:r>
                        <a:rPr lang="en-US" sz="2000" b="0" dirty="0">
                          <a:solidFill>
                            <a:schemeClr val="tx1"/>
                          </a:solidFill>
                        </a:rPr>
                        <a:t>Measure results</a:t>
                      </a:r>
                    </a:p>
                    <a:p>
                      <a:r>
                        <a:rPr lang="en-US" sz="2000" b="0" dirty="0">
                          <a:solidFill>
                            <a:schemeClr val="tx1"/>
                          </a:solidFill>
                        </a:rPr>
                        <a:t>Calculation algorithm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506771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Clinical Quality Measures Attributes are Relevant to Use?</a:t>
            </a:r>
          </a:p>
        </p:txBody>
      </p:sp>
      <p:sp>
        <p:nvSpPr>
          <p:cNvPr id="11" name="TextBox 10"/>
          <p:cNvSpPr txBox="1"/>
          <p:nvPr/>
        </p:nvSpPr>
        <p:spPr>
          <a:xfrm>
            <a:off x="8585200" y="6781628"/>
            <a:ext cx="533400" cy="369332"/>
          </a:xfrm>
          <a:prstGeom prst="rect">
            <a:avLst/>
          </a:prstGeom>
          <a:noFill/>
        </p:spPr>
        <p:txBody>
          <a:bodyPr wrap="square" rtlCol="0">
            <a:spAutoFit/>
          </a:bodyPr>
          <a:lstStyle/>
          <a:p>
            <a:r>
              <a:rPr lang="en-US" sz="1800" dirty="0"/>
              <a:t> </a:t>
            </a:r>
            <a:fld id="{2D159587-2902-4FEE-8422-575A9DD60F0E}" type="slidenum">
              <a:rPr lang="en-US" sz="1800" smtClean="0"/>
              <a:pPr/>
              <a:t>10</a:t>
            </a:fld>
            <a:endParaRPr lang="en-US" sz="1800" dirty="0"/>
          </a:p>
        </p:txBody>
      </p:sp>
      <p:sp>
        <p:nvSpPr>
          <p:cNvPr id="12" name="TextBox 11"/>
          <p:cNvSpPr txBox="1"/>
          <p:nvPr/>
        </p:nvSpPr>
        <p:spPr>
          <a:xfrm>
            <a:off x="579282" y="2597939"/>
            <a:ext cx="1129175" cy="819100"/>
          </a:xfrm>
          <a:prstGeom prst="rect">
            <a:avLst/>
          </a:prstGeom>
          <a:solidFill>
            <a:srgbClr val="FFC000"/>
          </a:solidFill>
        </p:spPr>
        <p:txBody>
          <a:bodyPr wrap="square" rtlCol="0">
            <a:noAutofit/>
          </a:bodyPr>
          <a:lstStyle/>
          <a:p>
            <a:r>
              <a:rPr lang="en-US" sz="1400" dirty="0"/>
              <a:t>System</a:t>
            </a:r>
          </a:p>
          <a:p>
            <a:r>
              <a:rPr lang="en-US" sz="1400" dirty="0"/>
              <a:t>Priority</a:t>
            </a:r>
          </a:p>
        </p:txBody>
      </p:sp>
      <p:sp>
        <p:nvSpPr>
          <p:cNvPr id="13" name="TextBox 12"/>
          <p:cNvSpPr txBox="1"/>
          <p:nvPr/>
        </p:nvSpPr>
        <p:spPr>
          <a:xfrm>
            <a:off x="1874190" y="2597938"/>
            <a:ext cx="1129175" cy="1422345"/>
          </a:xfrm>
          <a:prstGeom prst="rect">
            <a:avLst/>
          </a:prstGeom>
          <a:solidFill>
            <a:srgbClr val="92D050"/>
          </a:solidFill>
        </p:spPr>
        <p:txBody>
          <a:bodyPr wrap="square" rtlCol="0">
            <a:noAutofit/>
          </a:bodyPr>
          <a:lstStyle/>
          <a:p>
            <a:r>
              <a:rPr lang="en-US" sz="1400" dirty="0"/>
              <a:t>Measured</a:t>
            </a:r>
          </a:p>
          <a:p>
            <a:r>
              <a:rPr lang="en-US" sz="1400" dirty="0"/>
              <a:t>Outcome</a:t>
            </a:r>
          </a:p>
        </p:txBody>
      </p:sp>
      <p:sp>
        <p:nvSpPr>
          <p:cNvPr id="14" name="TextBox 13"/>
          <p:cNvSpPr txBox="1"/>
          <p:nvPr/>
        </p:nvSpPr>
        <p:spPr>
          <a:xfrm>
            <a:off x="3824040" y="3164517"/>
            <a:ext cx="1129175" cy="819100"/>
          </a:xfrm>
          <a:prstGeom prst="rect">
            <a:avLst/>
          </a:prstGeom>
          <a:solidFill>
            <a:schemeClr val="accent1"/>
          </a:solidFill>
        </p:spPr>
        <p:txBody>
          <a:bodyPr wrap="square" rtlCol="0">
            <a:noAutofit/>
          </a:bodyPr>
          <a:lstStyle/>
          <a:p>
            <a:r>
              <a:rPr lang="en-US" sz="1400" dirty="0">
                <a:solidFill>
                  <a:schemeClr val="bg1"/>
                </a:solidFill>
              </a:rPr>
              <a:t>Quality</a:t>
            </a:r>
          </a:p>
          <a:p>
            <a:r>
              <a:rPr lang="en-US" sz="1400" dirty="0">
                <a:solidFill>
                  <a:schemeClr val="bg1"/>
                </a:solidFill>
              </a:rPr>
              <a:t>Construct</a:t>
            </a:r>
          </a:p>
        </p:txBody>
      </p:sp>
      <p:sp>
        <p:nvSpPr>
          <p:cNvPr id="15" name="TextBox 14"/>
          <p:cNvSpPr txBox="1"/>
          <p:nvPr/>
        </p:nvSpPr>
        <p:spPr>
          <a:xfrm>
            <a:off x="5852321" y="3929441"/>
            <a:ext cx="2484613" cy="516715"/>
          </a:xfrm>
          <a:prstGeom prst="rect">
            <a:avLst/>
          </a:prstGeom>
          <a:solidFill>
            <a:srgbClr val="FFC000"/>
          </a:solidFill>
        </p:spPr>
        <p:txBody>
          <a:bodyPr wrap="square" rtlCol="0">
            <a:noAutofit/>
          </a:bodyPr>
          <a:lstStyle/>
          <a:p>
            <a:r>
              <a:rPr lang="en-US" sz="1400" dirty="0"/>
              <a:t>Unmeasured Systemic Persistent Factors</a:t>
            </a:r>
          </a:p>
        </p:txBody>
      </p:sp>
      <p:sp>
        <p:nvSpPr>
          <p:cNvPr id="16" name="TextBox 15"/>
          <p:cNvSpPr txBox="1"/>
          <p:nvPr/>
        </p:nvSpPr>
        <p:spPr>
          <a:xfrm>
            <a:off x="5852322" y="2597938"/>
            <a:ext cx="1113044" cy="1219200"/>
          </a:xfrm>
          <a:prstGeom prst="rect">
            <a:avLst/>
          </a:prstGeom>
          <a:solidFill>
            <a:srgbClr val="92D050"/>
          </a:solidFill>
        </p:spPr>
        <p:txBody>
          <a:bodyPr wrap="square" rtlCol="0">
            <a:noAutofit/>
          </a:bodyPr>
          <a:lstStyle/>
          <a:p>
            <a:r>
              <a:rPr lang="en-US" sz="1400" dirty="0"/>
              <a:t>Measured</a:t>
            </a:r>
          </a:p>
          <a:p>
            <a:r>
              <a:rPr lang="en-US" sz="1400" dirty="0"/>
              <a:t>Factors</a:t>
            </a:r>
          </a:p>
        </p:txBody>
      </p:sp>
      <p:sp>
        <p:nvSpPr>
          <p:cNvPr id="17" name="TextBox 16"/>
          <p:cNvSpPr txBox="1"/>
          <p:nvPr/>
        </p:nvSpPr>
        <p:spPr>
          <a:xfrm>
            <a:off x="7132481" y="2597937"/>
            <a:ext cx="1204454" cy="1219201"/>
          </a:xfrm>
          <a:prstGeom prst="rect">
            <a:avLst/>
          </a:prstGeom>
          <a:solidFill>
            <a:srgbClr val="92D050"/>
          </a:solidFill>
        </p:spPr>
        <p:txBody>
          <a:bodyPr wrap="square" rtlCol="0">
            <a:noAutofit/>
          </a:bodyPr>
          <a:lstStyle/>
          <a:p>
            <a:r>
              <a:rPr lang="en-US" sz="1400" dirty="0"/>
              <a:t>Unmeasured Random Non-persistent</a:t>
            </a:r>
          </a:p>
          <a:p>
            <a:r>
              <a:rPr lang="en-US" sz="1400" dirty="0"/>
              <a:t>Factors</a:t>
            </a:r>
          </a:p>
        </p:txBody>
      </p:sp>
      <p:sp>
        <p:nvSpPr>
          <p:cNvPr id="18" name="Down Arrow 17" title="Down arrow"/>
          <p:cNvSpPr/>
          <p:nvPr/>
        </p:nvSpPr>
        <p:spPr bwMode="auto">
          <a:xfrm>
            <a:off x="4225815" y="4158125"/>
            <a:ext cx="353961" cy="455057"/>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graphicFrame>
        <p:nvGraphicFramePr>
          <p:cNvPr id="19" name="Table 18" title="Reliability Table"/>
          <p:cNvGraphicFramePr>
            <a:graphicFrameLocks noGrp="1"/>
          </p:cNvGraphicFramePr>
          <p:nvPr>
            <p:extLst>
              <p:ext uri="{D42A27DB-BD31-4B8C-83A1-F6EECF244321}">
                <p14:modId xmlns:p14="http://schemas.microsoft.com/office/powerpoint/2010/main" val="2761040275"/>
              </p:ext>
            </p:extLst>
          </p:nvPr>
        </p:nvGraphicFramePr>
        <p:xfrm>
          <a:off x="3613077" y="4934332"/>
          <a:ext cx="4650659" cy="1341120"/>
        </p:xfrm>
        <a:graphic>
          <a:graphicData uri="http://schemas.openxmlformats.org/drawingml/2006/table">
            <a:tbl>
              <a:tblPr firstRow="1" bandRow="1">
                <a:tableStyleId>{5C22544A-7EE6-4342-B048-85BDC9FD1C3A}</a:tableStyleId>
              </a:tblPr>
              <a:tblGrid>
                <a:gridCol w="1550220">
                  <a:extLst>
                    <a:ext uri="{9D8B030D-6E8A-4147-A177-3AD203B41FA5}">
                      <a16:colId xmlns:a16="http://schemas.microsoft.com/office/drawing/2014/main" val="20000"/>
                    </a:ext>
                  </a:extLst>
                </a:gridCol>
                <a:gridCol w="1058549">
                  <a:extLst>
                    <a:ext uri="{9D8B030D-6E8A-4147-A177-3AD203B41FA5}">
                      <a16:colId xmlns:a16="http://schemas.microsoft.com/office/drawing/2014/main" val="20001"/>
                    </a:ext>
                  </a:extLst>
                </a:gridCol>
                <a:gridCol w="2041890">
                  <a:extLst>
                    <a:ext uri="{9D8B030D-6E8A-4147-A177-3AD203B41FA5}">
                      <a16:colId xmlns:a16="http://schemas.microsoft.com/office/drawing/2014/main" val="20002"/>
                    </a:ext>
                  </a:extLst>
                </a:gridCol>
              </a:tblGrid>
              <a:tr h="142515">
                <a:tc>
                  <a:txBody>
                    <a:bodyPr/>
                    <a:lstStyle/>
                    <a:p>
                      <a:r>
                        <a:rPr lang="en-US" sz="1400" dirty="0">
                          <a:solidFill>
                            <a:schemeClr val="bg1"/>
                          </a:solidFill>
                        </a:rPr>
                        <a:t>Variance</a:t>
                      </a:r>
                    </a:p>
                  </a:txBody>
                  <a:tcPr/>
                </a:tc>
                <a:tc>
                  <a:txBody>
                    <a:bodyPr/>
                    <a:lstStyle/>
                    <a:p>
                      <a:r>
                        <a:rPr lang="en-US" sz="1400" dirty="0">
                          <a:solidFill>
                            <a:schemeClr val="bg1"/>
                          </a:solidFill>
                        </a:rPr>
                        <a:t>Signal</a:t>
                      </a:r>
                    </a:p>
                  </a:txBody>
                  <a:tcPr/>
                </a:tc>
                <a:tc>
                  <a:txBody>
                    <a:bodyPr/>
                    <a:lstStyle/>
                    <a:p>
                      <a:r>
                        <a:rPr lang="en-US" sz="1400" dirty="0">
                          <a:solidFill>
                            <a:schemeClr val="bg1"/>
                          </a:solidFill>
                        </a:rPr>
                        <a:t>Noise</a:t>
                      </a:r>
                    </a:p>
                  </a:txBody>
                  <a:tcPr/>
                </a:tc>
                <a:extLst>
                  <a:ext uri="{0D108BD9-81ED-4DB2-BD59-A6C34878D82A}">
                    <a16:rowId xmlns:a16="http://schemas.microsoft.com/office/drawing/2014/main" val="10000"/>
                  </a:ext>
                </a:extLst>
              </a:tr>
              <a:tr h="440649">
                <a:tc>
                  <a:txBody>
                    <a:bodyPr/>
                    <a:lstStyle/>
                    <a:p>
                      <a:r>
                        <a:rPr lang="en-US" sz="1400" dirty="0">
                          <a:solidFill>
                            <a:schemeClr val="tx1"/>
                          </a:solidFill>
                        </a:rPr>
                        <a:t>Persistent</a:t>
                      </a:r>
                    </a:p>
                  </a:txBody>
                  <a:tcPr/>
                </a:tc>
                <a:tc>
                  <a:txBody>
                    <a:bodyPr/>
                    <a:lstStyle/>
                    <a:p>
                      <a:r>
                        <a:rPr lang="en-US" sz="1400" dirty="0">
                          <a:solidFill>
                            <a:schemeClr val="tx1"/>
                          </a:solidFill>
                        </a:rPr>
                        <a:t>Ability</a:t>
                      </a:r>
                    </a:p>
                  </a:txBody>
                  <a:tcPr/>
                </a:tc>
                <a:tc>
                  <a:txBody>
                    <a:bodyPr/>
                    <a:lstStyle/>
                    <a:p>
                      <a:r>
                        <a:rPr lang="en-US" sz="1400" dirty="0">
                          <a:solidFill>
                            <a:schemeClr val="tx1"/>
                          </a:solidFill>
                        </a:rPr>
                        <a:t>Tends to zero with information</a:t>
                      </a:r>
                      <a:r>
                        <a:rPr lang="en-US" sz="1400" baseline="0" dirty="0">
                          <a:solidFill>
                            <a:schemeClr val="tx1"/>
                          </a:solidFill>
                        </a:rPr>
                        <a:t> context</a:t>
                      </a:r>
                      <a:endParaRPr lang="en-US" sz="1400" dirty="0">
                        <a:solidFill>
                          <a:schemeClr val="tx1"/>
                        </a:solidFill>
                      </a:endParaRPr>
                    </a:p>
                  </a:txBody>
                  <a:tcPr/>
                </a:tc>
                <a:extLst>
                  <a:ext uri="{0D108BD9-81ED-4DB2-BD59-A6C34878D82A}">
                    <a16:rowId xmlns:a16="http://schemas.microsoft.com/office/drawing/2014/main" val="10001"/>
                  </a:ext>
                </a:extLst>
              </a:tr>
              <a:tr h="370840">
                <a:tc>
                  <a:txBody>
                    <a:bodyPr/>
                    <a:lstStyle/>
                    <a:p>
                      <a:r>
                        <a:rPr lang="en-US" sz="1400" dirty="0">
                          <a:solidFill>
                            <a:schemeClr val="tx1"/>
                          </a:solidFill>
                        </a:rPr>
                        <a:t>Non-persistent</a:t>
                      </a:r>
                    </a:p>
                  </a:txBody>
                  <a:tcPr/>
                </a:tc>
                <a:tc>
                  <a:txBody>
                    <a:bodyPr/>
                    <a:lstStyle/>
                    <a:p>
                      <a:r>
                        <a:rPr lang="en-US" sz="1400" dirty="0">
                          <a:solidFill>
                            <a:schemeClr val="tx1"/>
                          </a:solidFill>
                        </a:rPr>
                        <a:t>Effort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Tends to zero with effective sample size</a:t>
                      </a:r>
                    </a:p>
                  </a:txBody>
                  <a:tcPr/>
                </a:tc>
                <a:extLst>
                  <a:ext uri="{0D108BD9-81ED-4DB2-BD59-A6C34878D82A}">
                    <a16:rowId xmlns:a16="http://schemas.microsoft.com/office/drawing/2014/main" val="10002"/>
                  </a:ext>
                </a:extLst>
              </a:tr>
            </a:tbl>
          </a:graphicData>
        </a:graphic>
      </p:graphicFrame>
      <p:cxnSp>
        <p:nvCxnSpPr>
          <p:cNvPr id="23" name="Straight Connector 22" title="Inputs"/>
          <p:cNvCxnSpPr/>
          <p:nvPr/>
        </p:nvCxnSpPr>
        <p:spPr>
          <a:xfrm>
            <a:off x="5852321" y="2293139"/>
            <a:ext cx="248461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title="Line over Inputs"/>
          <p:cNvCxnSpPr/>
          <p:nvPr/>
        </p:nvCxnSpPr>
        <p:spPr>
          <a:xfrm>
            <a:off x="5852321"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title="Line over Inputs"/>
          <p:cNvCxnSpPr/>
          <p:nvPr/>
        </p:nvCxnSpPr>
        <p:spPr>
          <a:xfrm>
            <a:off x="8336935"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title="Line over Activities"/>
          <p:cNvCxnSpPr/>
          <p:nvPr/>
        </p:nvCxnSpPr>
        <p:spPr>
          <a:xfrm>
            <a:off x="3857105" y="2288643"/>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title="Line over Activities"/>
          <p:cNvCxnSpPr/>
          <p:nvPr/>
        </p:nvCxnSpPr>
        <p:spPr>
          <a:xfrm>
            <a:off x="3857105"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title="Line Over Outputs"/>
          <p:cNvCxnSpPr/>
          <p:nvPr/>
        </p:nvCxnSpPr>
        <p:spPr>
          <a:xfrm>
            <a:off x="1905715" y="2281745"/>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title="Line Over Outputs"/>
          <p:cNvCxnSpPr/>
          <p:nvPr/>
        </p:nvCxnSpPr>
        <p:spPr>
          <a:xfrm>
            <a:off x="1905715"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title="Line Over Outputs"/>
          <p:cNvCxnSpPr/>
          <p:nvPr/>
        </p:nvCxnSpPr>
        <p:spPr>
          <a:xfrm>
            <a:off x="3034890"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title="Line over System"/>
          <p:cNvCxnSpPr/>
          <p:nvPr/>
        </p:nvCxnSpPr>
        <p:spPr>
          <a:xfrm>
            <a:off x="579282" y="2293139"/>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title="Line over System"/>
          <p:cNvCxnSpPr/>
          <p:nvPr/>
        </p:nvCxnSpPr>
        <p:spPr>
          <a:xfrm>
            <a:off x="579282"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title="Line over System"/>
          <p:cNvCxnSpPr/>
          <p:nvPr/>
        </p:nvCxnSpPr>
        <p:spPr>
          <a:xfrm>
            <a:off x="1708457" y="229313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989727" y="1750481"/>
            <a:ext cx="2209800" cy="338554"/>
          </a:xfrm>
          <a:prstGeom prst="rect">
            <a:avLst/>
          </a:prstGeom>
          <a:noFill/>
        </p:spPr>
        <p:txBody>
          <a:bodyPr wrap="square" rtlCol="0">
            <a:spAutoFit/>
          </a:bodyPr>
          <a:lstStyle/>
          <a:p>
            <a:pPr algn="ctr"/>
            <a:r>
              <a:rPr lang="en-US" sz="1600" dirty="0"/>
              <a:t>Inputs</a:t>
            </a:r>
          </a:p>
        </p:txBody>
      </p:sp>
      <p:sp>
        <p:nvSpPr>
          <p:cNvPr id="35" name="TextBox 34"/>
          <p:cNvSpPr txBox="1"/>
          <p:nvPr/>
        </p:nvSpPr>
        <p:spPr>
          <a:xfrm>
            <a:off x="3863007" y="1745985"/>
            <a:ext cx="1123273" cy="338554"/>
          </a:xfrm>
          <a:prstGeom prst="rect">
            <a:avLst/>
          </a:prstGeom>
          <a:noFill/>
        </p:spPr>
        <p:txBody>
          <a:bodyPr wrap="square" rtlCol="0">
            <a:spAutoFit/>
          </a:bodyPr>
          <a:lstStyle/>
          <a:p>
            <a:pPr algn="ctr"/>
            <a:r>
              <a:rPr lang="en-US" sz="1600" dirty="0"/>
              <a:t>Activities</a:t>
            </a:r>
          </a:p>
        </p:txBody>
      </p:sp>
      <p:sp>
        <p:nvSpPr>
          <p:cNvPr id="36" name="TextBox 35"/>
          <p:cNvSpPr txBox="1"/>
          <p:nvPr/>
        </p:nvSpPr>
        <p:spPr>
          <a:xfrm>
            <a:off x="1874190" y="1750481"/>
            <a:ext cx="1123273" cy="338554"/>
          </a:xfrm>
          <a:prstGeom prst="rect">
            <a:avLst/>
          </a:prstGeom>
          <a:noFill/>
        </p:spPr>
        <p:txBody>
          <a:bodyPr wrap="square" rtlCol="0">
            <a:spAutoFit/>
          </a:bodyPr>
          <a:lstStyle/>
          <a:p>
            <a:pPr algn="ctr"/>
            <a:r>
              <a:rPr lang="en-US" sz="1600" dirty="0"/>
              <a:t>Outputs</a:t>
            </a:r>
          </a:p>
        </p:txBody>
      </p:sp>
      <p:sp>
        <p:nvSpPr>
          <p:cNvPr id="37" name="TextBox 36"/>
          <p:cNvSpPr txBox="1"/>
          <p:nvPr/>
        </p:nvSpPr>
        <p:spPr>
          <a:xfrm>
            <a:off x="579282" y="1750481"/>
            <a:ext cx="1123273" cy="338554"/>
          </a:xfrm>
          <a:prstGeom prst="rect">
            <a:avLst/>
          </a:prstGeom>
          <a:noFill/>
        </p:spPr>
        <p:txBody>
          <a:bodyPr wrap="square" rtlCol="0">
            <a:spAutoFit/>
          </a:bodyPr>
          <a:lstStyle/>
          <a:p>
            <a:pPr algn="ctr"/>
            <a:r>
              <a:rPr lang="en-US" sz="1600" dirty="0"/>
              <a:t>System</a:t>
            </a:r>
          </a:p>
        </p:txBody>
      </p:sp>
      <p:sp>
        <p:nvSpPr>
          <p:cNvPr id="38" name="TextBox 37"/>
          <p:cNvSpPr txBox="1"/>
          <p:nvPr/>
        </p:nvSpPr>
        <p:spPr>
          <a:xfrm>
            <a:off x="1868288" y="5065723"/>
            <a:ext cx="1129175" cy="819100"/>
          </a:xfrm>
          <a:prstGeom prst="rect">
            <a:avLst/>
          </a:prstGeom>
          <a:solidFill>
            <a:srgbClr val="FFC000"/>
          </a:solidFill>
        </p:spPr>
        <p:txBody>
          <a:bodyPr wrap="square" rtlCol="0">
            <a:noAutofit/>
          </a:bodyPr>
          <a:lstStyle/>
          <a:p>
            <a:r>
              <a:rPr lang="en-US" sz="1400" dirty="0"/>
              <a:t>Actual</a:t>
            </a:r>
          </a:p>
          <a:p>
            <a:r>
              <a:rPr lang="en-US" sz="1400" dirty="0"/>
              <a:t>Outcome</a:t>
            </a:r>
          </a:p>
        </p:txBody>
      </p:sp>
      <p:sp>
        <p:nvSpPr>
          <p:cNvPr id="39" name="TextBox 38"/>
          <p:cNvSpPr txBox="1"/>
          <p:nvPr/>
        </p:nvSpPr>
        <p:spPr>
          <a:xfrm>
            <a:off x="2867558" y="3695836"/>
            <a:ext cx="1068948" cy="307777"/>
          </a:xfrm>
          <a:prstGeom prst="rect">
            <a:avLst/>
          </a:prstGeom>
          <a:noFill/>
        </p:spPr>
        <p:txBody>
          <a:bodyPr wrap="square" rtlCol="0">
            <a:spAutoFit/>
          </a:bodyPr>
          <a:lstStyle/>
          <a:p>
            <a:pPr algn="ctr"/>
            <a:r>
              <a:rPr lang="en-US" sz="1400" dirty="0"/>
              <a:t>Validity</a:t>
            </a:r>
          </a:p>
        </p:txBody>
      </p:sp>
      <p:sp>
        <p:nvSpPr>
          <p:cNvPr id="40" name="TextBox 39"/>
          <p:cNvSpPr txBox="1"/>
          <p:nvPr/>
        </p:nvSpPr>
        <p:spPr>
          <a:xfrm>
            <a:off x="3884267" y="4618670"/>
            <a:ext cx="1068948" cy="307777"/>
          </a:xfrm>
          <a:prstGeom prst="rect">
            <a:avLst/>
          </a:prstGeom>
          <a:noFill/>
        </p:spPr>
        <p:txBody>
          <a:bodyPr wrap="square" rtlCol="0">
            <a:spAutoFit/>
          </a:bodyPr>
          <a:lstStyle/>
          <a:p>
            <a:pPr algn="ctr"/>
            <a:r>
              <a:rPr lang="en-US" sz="1400" dirty="0"/>
              <a:t>Reliability</a:t>
            </a:r>
          </a:p>
        </p:txBody>
      </p:sp>
      <p:cxnSp>
        <p:nvCxnSpPr>
          <p:cNvPr id="41" name="Elbow Connector 40" title="Line from System Priority to Actual Outcome"/>
          <p:cNvCxnSpPr>
            <a:stCxn id="38" idx="1"/>
            <a:endCxn id="12" idx="2"/>
          </p:cNvCxnSpPr>
          <p:nvPr/>
        </p:nvCxnSpPr>
        <p:spPr>
          <a:xfrm rot="10800000">
            <a:off x="1143870" y="3417039"/>
            <a:ext cx="724418" cy="205823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Down Arrow 41" title="Arrow from Inputs to Activities"/>
          <p:cNvSpPr/>
          <p:nvPr/>
        </p:nvSpPr>
        <p:spPr bwMode="auto">
          <a:xfrm rot="5400000">
            <a:off x="5162404" y="3187028"/>
            <a:ext cx="353961" cy="64008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43" name="TextBox 42"/>
          <p:cNvSpPr txBox="1"/>
          <p:nvPr/>
        </p:nvSpPr>
        <p:spPr>
          <a:xfrm>
            <a:off x="4826510" y="3696441"/>
            <a:ext cx="1068948" cy="307777"/>
          </a:xfrm>
          <a:prstGeom prst="rect">
            <a:avLst/>
          </a:prstGeom>
          <a:noFill/>
        </p:spPr>
        <p:txBody>
          <a:bodyPr wrap="square" rtlCol="0">
            <a:spAutoFit/>
          </a:bodyPr>
          <a:lstStyle/>
          <a:p>
            <a:pPr algn="ctr"/>
            <a:r>
              <a:rPr lang="en-US" sz="1400" dirty="0"/>
              <a:t>Moderate</a:t>
            </a:r>
          </a:p>
        </p:txBody>
      </p:sp>
      <p:sp>
        <p:nvSpPr>
          <p:cNvPr id="44" name="TextBox 43"/>
          <p:cNvSpPr txBox="1"/>
          <p:nvPr/>
        </p:nvSpPr>
        <p:spPr>
          <a:xfrm>
            <a:off x="4869459" y="2970952"/>
            <a:ext cx="1068948" cy="307777"/>
          </a:xfrm>
          <a:prstGeom prst="rect">
            <a:avLst/>
          </a:prstGeom>
          <a:noFill/>
        </p:spPr>
        <p:txBody>
          <a:bodyPr wrap="square" rtlCol="0">
            <a:spAutoFit/>
          </a:bodyPr>
          <a:lstStyle/>
          <a:p>
            <a:pPr algn="ctr"/>
            <a:r>
              <a:rPr lang="en-US" sz="1400" dirty="0"/>
              <a:t>Mediate</a:t>
            </a:r>
          </a:p>
        </p:txBody>
      </p:sp>
      <p:sp>
        <p:nvSpPr>
          <p:cNvPr id="45" name="Down Arrow 44" title="Arrow from Inputs to Outputs"/>
          <p:cNvSpPr/>
          <p:nvPr/>
        </p:nvSpPr>
        <p:spPr bwMode="auto">
          <a:xfrm rot="5400000">
            <a:off x="4597910" y="1868184"/>
            <a:ext cx="365760" cy="182880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cxnSp>
        <p:nvCxnSpPr>
          <p:cNvPr id="46" name="Straight Connector 45" title="Line over Activities"/>
          <p:cNvCxnSpPr/>
          <p:nvPr/>
        </p:nvCxnSpPr>
        <p:spPr>
          <a:xfrm>
            <a:off x="4977822" y="229313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Down Arrow 46" title="Line from Activities to Outputs"/>
          <p:cNvSpPr/>
          <p:nvPr/>
        </p:nvSpPr>
        <p:spPr bwMode="auto">
          <a:xfrm rot="5400000">
            <a:off x="3235526" y="3309110"/>
            <a:ext cx="353961" cy="455057"/>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48" name="Down Arrow 47" title="Line from Quality Construct to Actual Outcome"/>
          <p:cNvSpPr/>
          <p:nvPr/>
        </p:nvSpPr>
        <p:spPr bwMode="auto">
          <a:xfrm rot="3153182">
            <a:off x="3049336" y="4012280"/>
            <a:ext cx="353961" cy="91440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059167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is the purpose of a </a:t>
            </a:r>
          </a:p>
          <a:p>
            <a:pPr marL="457200"/>
            <a:r>
              <a:rPr lang="en-US" dirty="0"/>
              <a:t>Clinical Quality Measure (CQM)?</a:t>
            </a:r>
          </a:p>
        </p:txBody>
      </p:sp>
      <p:sp>
        <p:nvSpPr>
          <p:cNvPr id="3" name="Content Placeholder 2"/>
          <p:cNvSpPr>
            <a:spLocks noGrp="1"/>
          </p:cNvSpPr>
          <p:nvPr>
            <p:ph idx="1"/>
          </p:nvPr>
        </p:nvSpPr>
        <p:spPr>
          <a:xfrm>
            <a:off x="571500" y="2013079"/>
            <a:ext cx="8039100" cy="4082922"/>
          </a:xfrm>
        </p:spPr>
        <p:txBody>
          <a:bodyPr>
            <a:normAutofit fontScale="92500" lnSpcReduction="10000"/>
          </a:bodyPr>
          <a:lstStyle/>
          <a:p>
            <a:r>
              <a:rPr lang="en-US" dirty="0"/>
              <a:t>A Clinical Quality Measure is a tool for making “good decisions”</a:t>
            </a:r>
          </a:p>
          <a:p>
            <a:pPr lvl="1"/>
            <a:r>
              <a:rPr lang="en-US" dirty="0"/>
              <a:t>one that makes it more likely that the user will experience a good result and </a:t>
            </a:r>
          </a:p>
          <a:p>
            <a:pPr lvl="1"/>
            <a:r>
              <a:rPr lang="en-US" dirty="0"/>
              <a:t>makes it less likely that the user will experience an adverse result </a:t>
            </a:r>
          </a:p>
          <a:p>
            <a:pPr lvl="2"/>
            <a:r>
              <a:rPr lang="en-US" sz="2800" dirty="0"/>
              <a:t>that was not foreseen or was not understood</a:t>
            </a:r>
          </a:p>
          <a:p>
            <a:r>
              <a:rPr lang="en-US" dirty="0"/>
              <a:t>Why are Clinical Quality Measures relevant to clinical practice?</a:t>
            </a:r>
          </a:p>
        </p:txBody>
      </p:sp>
    </p:spTree>
    <p:extLst>
      <p:ext uri="{BB962C8B-B14F-4D97-AF65-F5344CB8AC3E}">
        <p14:creationId xmlns:p14="http://schemas.microsoft.com/office/powerpoint/2010/main" val="3513659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Clinical Quality Measures Attributes are Relevant to Use?</a:t>
            </a:r>
          </a:p>
        </p:txBody>
      </p:sp>
      <p:sp>
        <p:nvSpPr>
          <p:cNvPr id="11" name="TextBox 10"/>
          <p:cNvSpPr txBox="1"/>
          <p:nvPr/>
        </p:nvSpPr>
        <p:spPr>
          <a:xfrm>
            <a:off x="8585200" y="6781628"/>
            <a:ext cx="533400" cy="369332"/>
          </a:xfrm>
          <a:prstGeom prst="rect">
            <a:avLst/>
          </a:prstGeom>
          <a:noFill/>
        </p:spPr>
        <p:txBody>
          <a:bodyPr wrap="square" rtlCol="0">
            <a:spAutoFit/>
          </a:bodyPr>
          <a:lstStyle/>
          <a:p>
            <a:r>
              <a:rPr lang="en-US" sz="1800" dirty="0"/>
              <a:t> </a:t>
            </a:r>
            <a:fld id="{2D159587-2902-4FEE-8422-575A9DD60F0E}" type="slidenum">
              <a:rPr lang="en-US" sz="1800" smtClean="0"/>
              <a:pPr/>
              <a:t>12</a:t>
            </a:fld>
            <a:endParaRPr lang="en-US" sz="1800" dirty="0"/>
          </a:p>
        </p:txBody>
      </p:sp>
      <p:sp>
        <p:nvSpPr>
          <p:cNvPr id="12" name="TextBox 11"/>
          <p:cNvSpPr txBox="1"/>
          <p:nvPr/>
        </p:nvSpPr>
        <p:spPr>
          <a:xfrm>
            <a:off x="579282" y="2597939"/>
            <a:ext cx="1129175" cy="819100"/>
          </a:xfrm>
          <a:prstGeom prst="rect">
            <a:avLst/>
          </a:prstGeom>
          <a:solidFill>
            <a:srgbClr val="FFC000"/>
          </a:solidFill>
        </p:spPr>
        <p:txBody>
          <a:bodyPr wrap="square" rtlCol="0">
            <a:noAutofit/>
          </a:bodyPr>
          <a:lstStyle/>
          <a:p>
            <a:r>
              <a:rPr lang="en-US" sz="1400" dirty="0"/>
              <a:t>System</a:t>
            </a:r>
          </a:p>
          <a:p>
            <a:r>
              <a:rPr lang="en-US" sz="1400" dirty="0"/>
              <a:t>Priority</a:t>
            </a:r>
          </a:p>
        </p:txBody>
      </p:sp>
      <p:sp>
        <p:nvSpPr>
          <p:cNvPr id="13" name="TextBox 12"/>
          <p:cNvSpPr txBox="1"/>
          <p:nvPr/>
        </p:nvSpPr>
        <p:spPr>
          <a:xfrm>
            <a:off x="1874190" y="2597938"/>
            <a:ext cx="1129175" cy="1422345"/>
          </a:xfrm>
          <a:prstGeom prst="rect">
            <a:avLst/>
          </a:prstGeom>
          <a:solidFill>
            <a:srgbClr val="92D050"/>
          </a:solidFill>
        </p:spPr>
        <p:txBody>
          <a:bodyPr wrap="square" rtlCol="0">
            <a:noAutofit/>
          </a:bodyPr>
          <a:lstStyle/>
          <a:p>
            <a:r>
              <a:rPr lang="en-US" sz="1400" dirty="0"/>
              <a:t>Measured</a:t>
            </a:r>
          </a:p>
          <a:p>
            <a:r>
              <a:rPr lang="en-US" sz="1400" dirty="0"/>
              <a:t>Outcome</a:t>
            </a:r>
          </a:p>
        </p:txBody>
      </p:sp>
      <p:sp>
        <p:nvSpPr>
          <p:cNvPr id="14" name="TextBox 13"/>
          <p:cNvSpPr txBox="1"/>
          <p:nvPr/>
        </p:nvSpPr>
        <p:spPr>
          <a:xfrm>
            <a:off x="3824040" y="3164517"/>
            <a:ext cx="1129175" cy="819100"/>
          </a:xfrm>
          <a:prstGeom prst="rect">
            <a:avLst/>
          </a:prstGeom>
          <a:solidFill>
            <a:schemeClr val="accent1"/>
          </a:solidFill>
        </p:spPr>
        <p:txBody>
          <a:bodyPr wrap="square" rtlCol="0">
            <a:noAutofit/>
          </a:bodyPr>
          <a:lstStyle/>
          <a:p>
            <a:r>
              <a:rPr lang="en-US" sz="1400" dirty="0">
                <a:solidFill>
                  <a:schemeClr val="bg1"/>
                </a:solidFill>
              </a:rPr>
              <a:t>Quality</a:t>
            </a:r>
          </a:p>
          <a:p>
            <a:r>
              <a:rPr lang="en-US" sz="1400" dirty="0">
                <a:solidFill>
                  <a:schemeClr val="bg1"/>
                </a:solidFill>
              </a:rPr>
              <a:t>Construct</a:t>
            </a:r>
          </a:p>
        </p:txBody>
      </p:sp>
      <p:sp>
        <p:nvSpPr>
          <p:cNvPr id="15" name="TextBox 14"/>
          <p:cNvSpPr txBox="1"/>
          <p:nvPr/>
        </p:nvSpPr>
        <p:spPr>
          <a:xfrm>
            <a:off x="5852321" y="3929441"/>
            <a:ext cx="2484613" cy="516715"/>
          </a:xfrm>
          <a:prstGeom prst="rect">
            <a:avLst/>
          </a:prstGeom>
          <a:solidFill>
            <a:srgbClr val="FFC000"/>
          </a:solidFill>
        </p:spPr>
        <p:txBody>
          <a:bodyPr wrap="square" rtlCol="0">
            <a:noAutofit/>
          </a:bodyPr>
          <a:lstStyle/>
          <a:p>
            <a:r>
              <a:rPr lang="en-US" sz="1400" dirty="0"/>
              <a:t>Unmeasured Systemic Persistent Factors</a:t>
            </a:r>
          </a:p>
        </p:txBody>
      </p:sp>
      <p:sp>
        <p:nvSpPr>
          <p:cNvPr id="16" name="TextBox 15"/>
          <p:cNvSpPr txBox="1"/>
          <p:nvPr/>
        </p:nvSpPr>
        <p:spPr>
          <a:xfrm>
            <a:off x="5852322" y="2597938"/>
            <a:ext cx="1113044" cy="1219200"/>
          </a:xfrm>
          <a:prstGeom prst="rect">
            <a:avLst/>
          </a:prstGeom>
          <a:solidFill>
            <a:srgbClr val="92D050"/>
          </a:solidFill>
        </p:spPr>
        <p:txBody>
          <a:bodyPr wrap="square" rtlCol="0">
            <a:noAutofit/>
          </a:bodyPr>
          <a:lstStyle/>
          <a:p>
            <a:r>
              <a:rPr lang="en-US" sz="1400" dirty="0"/>
              <a:t>Measured</a:t>
            </a:r>
          </a:p>
          <a:p>
            <a:r>
              <a:rPr lang="en-US" sz="1400" dirty="0"/>
              <a:t>Factors</a:t>
            </a:r>
          </a:p>
        </p:txBody>
      </p:sp>
      <p:sp>
        <p:nvSpPr>
          <p:cNvPr id="17" name="TextBox 16"/>
          <p:cNvSpPr txBox="1"/>
          <p:nvPr/>
        </p:nvSpPr>
        <p:spPr>
          <a:xfrm>
            <a:off x="7132481" y="2597937"/>
            <a:ext cx="1204454" cy="1219201"/>
          </a:xfrm>
          <a:prstGeom prst="rect">
            <a:avLst/>
          </a:prstGeom>
          <a:solidFill>
            <a:srgbClr val="92D050"/>
          </a:solidFill>
        </p:spPr>
        <p:txBody>
          <a:bodyPr wrap="square" rtlCol="0">
            <a:noAutofit/>
          </a:bodyPr>
          <a:lstStyle/>
          <a:p>
            <a:r>
              <a:rPr lang="en-US" sz="1400" dirty="0"/>
              <a:t>Unmeasured Random Non-persistent</a:t>
            </a:r>
          </a:p>
          <a:p>
            <a:r>
              <a:rPr lang="en-US" sz="1400" dirty="0"/>
              <a:t>Factors</a:t>
            </a:r>
          </a:p>
        </p:txBody>
      </p:sp>
      <p:sp>
        <p:nvSpPr>
          <p:cNvPr id="18" name="Down Arrow 17" title="Down arrow"/>
          <p:cNvSpPr/>
          <p:nvPr/>
        </p:nvSpPr>
        <p:spPr bwMode="auto">
          <a:xfrm>
            <a:off x="4225815" y="4158125"/>
            <a:ext cx="353961" cy="455057"/>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graphicFrame>
        <p:nvGraphicFramePr>
          <p:cNvPr id="19" name="Table 18" title="Reliability Table"/>
          <p:cNvGraphicFramePr>
            <a:graphicFrameLocks noGrp="1"/>
          </p:cNvGraphicFramePr>
          <p:nvPr/>
        </p:nvGraphicFramePr>
        <p:xfrm>
          <a:off x="3613077" y="4934332"/>
          <a:ext cx="4650659" cy="1341120"/>
        </p:xfrm>
        <a:graphic>
          <a:graphicData uri="http://schemas.openxmlformats.org/drawingml/2006/table">
            <a:tbl>
              <a:tblPr firstRow="1" bandRow="1">
                <a:tableStyleId>{5C22544A-7EE6-4342-B048-85BDC9FD1C3A}</a:tableStyleId>
              </a:tblPr>
              <a:tblGrid>
                <a:gridCol w="1550220">
                  <a:extLst>
                    <a:ext uri="{9D8B030D-6E8A-4147-A177-3AD203B41FA5}">
                      <a16:colId xmlns:a16="http://schemas.microsoft.com/office/drawing/2014/main" val="20000"/>
                    </a:ext>
                  </a:extLst>
                </a:gridCol>
                <a:gridCol w="1058549">
                  <a:extLst>
                    <a:ext uri="{9D8B030D-6E8A-4147-A177-3AD203B41FA5}">
                      <a16:colId xmlns:a16="http://schemas.microsoft.com/office/drawing/2014/main" val="20001"/>
                    </a:ext>
                  </a:extLst>
                </a:gridCol>
                <a:gridCol w="2041890">
                  <a:extLst>
                    <a:ext uri="{9D8B030D-6E8A-4147-A177-3AD203B41FA5}">
                      <a16:colId xmlns:a16="http://schemas.microsoft.com/office/drawing/2014/main" val="20002"/>
                    </a:ext>
                  </a:extLst>
                </a:gridCol>
              </a:tblGrid>
              <a:tr h="142515">
                <a:tc>
                  <a:txBody>
                    <a:bodyPr/>
                    <a:lstStyle/>
                    <a:p>
                      <a:r>
                        <a:rPr lang="en-US" sz="1400" dirty="0">
                          <a:solidFill>
                            <a:schemeClr val="bg1"/>
                          </a:solidFill>
                        </a:rPr>
                        <a:t>Variance</a:t>
                      </a:r>
                    </a:p>
                  </a:txBody>
                  <a:tcPr/>
                </a:tc>
                <a:tc>
                  <a:txBody>
                    <a:bodyPr/>
                    <a:lstStyle/>
                    <a:p>
                      <a:r>
                        <a:rPr lang="en-US" sz="1400" dirty="0">
                          <a:solidFill>
                            <a:schemeClr val="bg1"/>
                          </a:solidFill>
                        </a:rPr>
                        <a:t>Signal</a:t>
                      </a:r>
                    </a:p>
                  </a:txBody>
                  <a:tcPr/>
                </a:tc>
                <a:tc>
                  <a:txBody>
                    <a:bodyPr/>
                    <a:lstStyle/>
                    <a:p>
                      <a:r>
                        <a:rPr lang="en-US" sz="1400" dirty="0">
                          <a:solidFill>
                            <a:schemeClr val="bg1"/>
                          </a:solidFill>
                        </a:rPr>
                        <a:t>Noise</a:t>
                      </a:r>
                    </a:p>
                  </a:txBody>
                  <a:tcPr/>
                </a:tc>
                <a:extLst>
                  <a:ext uri="{0D108BD9-81ED-4DB2-BD59-A6C34878D82A}">
                    <a16:rowId xmlns:a16="http://schemas.microsoft.com/office/drawing/2014/main" val="10000"/>
                  </a:ext>
                </a:extLst>
              </a:tr>
              <a:tr h="440649">
                <a:tc>
                  <a:txBody>
                    <a:bodyPr/>
                    <a:lstStyle/>
                    <a:p>
                      <a:r>
                        <a:rPr lang="en-US" sz="1400" dirty="0">
                          <a:solidFill>
                            <a:schemeClr val="tx1"/>
                          </a:solidFill>
                        </a:rPr>
                        <a:t>Persistent</a:t>
                      </a:r>
                    </a:p>
                  </a:txBody>
                  <a:tcPr/>
                </a:tc>
                <a:tc>
                  <a:txBody>
                    <a:bodyPr/>
                    <a:lstStyle/>
                    <a:p>
                      <a:r>
                        <a:rPr lang="en-US" sz="1400" dirty="0">
                          <a:solidFill>
                            <a:schemeClr val="tx1"/>
                          </a:solidFill>
                        </a:rPr>
                        <a:t>Ability</a:t>
                      </a:r>
                    </a:p>
                  </a:txBody>
                  <a:tcPr/>
                </a:tc>
                <a:tc>
                  <a:txBody>
                    <a:bodyPr/>
                    <a:lstStyle/>
                    <a:p>
                      <a:r>
                        <a:rPr lang="en-US" sz="1400" dirty="0">
                          <a:solidFill>
                            <a:schemeClr val="tx1"/>
                          </a:solidFill>
                        </a:rPr>
                        <a:t>Tends to zero with information</a:t>
                      </a:r>
                      <a:r>
                        <a:rPr lang="en-US" sz="1400" baseline="0" dirty="0">
                          <a:solidFill>
                            <a:schemeClr val="tx1"/>
                          </a:solidFill>
                        </a:rPr>
                        <a:t> context</a:t>
                      </a:r>
                      <a:endParaRPr lang="en-US" sz="1400" dirty="0">
                        <a:solidFill>
                          <a:schemeClr val="tx1"/>
                        </a:solidFill>
                      </a:endParaRPr>
                    </a:p>
                  </a:txBody>
                  <a:tcPr/>
                </a:tc>
                <a:extLst>
                  <a:ext uri="{0D108BD9-81ED-4DB2-BD59-A6C34878D82A}">
                    <a16:rowId xmlns:a16="http://schemas.microsoft.com/office/drawing/2014/main" val="10001"/>
                  </a:ext>
                </a:extLst>
              </a:tr>
              <a:tr h="370840">
                <a:tc>
                  <a:txBody>
                    <a:bodyPr/>
                    <a:lstStyle/>
                    <a:p>
                      <a:r>
                        <a:rPr lang="en-US" sz="1400" dirty="0">
                          <a:solidFill>
                            <a:schemeClr val="tx1"/>
                          </a:solidFill>
                        </a:rPr>
                        <a:t>Non-persistent</a:t>
                      </a:r>
                    </a:p>
                  </a:txBody>
                  <a:tcPr/>
                </a:tc>
                <a:tc>
                  <a:txBody>
                    <a:bodyPr/>
                    <a:lstStyle/>
                    <a:p>
                      <a:r>
                        <a:rPr lang="en-US" sz="1400" dirty="0">
                          <a:solidFill>
                            <a:schemeClr val="tx1"/>
                          </a:solidFill>
                        </a:rPr>
                        <a:t>Effort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Tends to zero with effective sample size</a:t>
                      </a:r>
                    </a:p>
                  </a:txBody>
                  <a:tcPr/>
                </a:tc>
                <a:extLst>
                  <a:ext uri="{0D108BD9-81ED-4DB2-BD59-A6C34878D82A}">
                    <a16:rowId xmlns:a16="http://schemas.microsoft.com/office/drawing/2014/main" val="10002"/>
                  </a:ext>
                </a:extLst>
              </a:tr>
            </a:tbl>
          </a:graphicData>
        </a:graphic>
      </p:graphicFrame>
      <p:cxnSp>
        <p:nvCxnSpPr>
          <p:cNvPr id="23" name="Straight Connector 22" title="Inputs"/>
          <p:cNvCxnSpPr/>
          <p:nvPr/>
        </p:nvCxnSpPr>
        <p:spPr>
          <a:xfrm>
            <a:off x="5852321" y="2293139"/>
            <a:ext cx="248461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title="Line over Inputs"/>
          <p:cNvCxnSpPr/>
          <p:nvPr/>
        </p:nvCxnSpPr>
        <p:spPr>
          <a:xfrm>
            <a:off x="5852321"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title="Line over Inputs"/>
          <p:cNvCxnSpPr/>
          <p:nvPr/>
        </p:nvCxnSpPr>
        <p:spPr>
          <a:xfrm>
            <a:off x="8336935"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title="Line over Activities"/>
          <p:cNvCxnSpPr/>
          <p:nvPr/>
        </p:nvCxnSpPr>
        <p:spPr>
          <a:xfrm>
            <a:off x="3857105" y="2288643"/>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title="Line over Activities"/>
          <p:cNvCxnSpPr/>
          <p:nvPr/>
        </p:nvCxnSpPr>
        <p:spPr>
          <a:xfrm>
            <a:off x="3857105"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title="Line Over Outputs"/>
          <p:cNvCxnSpPr/>
          <p:nvPr/>
        </p:nvCxnSpPr>
        <p:spPr>
          <a:xfrm>
            <a:off x="1905715" y="2281745"/>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title="Line Over Outputs"/>
          <p:cNvCxnSpPr/>
          <p:nvPr/>
        </p:nvCxnSpPr>
        <p:spPr>
          <a:xfrm>
            <a:off x="1905715"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title="Line Over Outputs"/>
          <p:cNvCxnSpPr/>
          <p:nvPr/>
        </p:nvCxnSpPr>
        <p:spPr>
          <a:xfrm>
            <a:off x="3034890" y="2281745"/>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title="Line over System"/>
          <p:cNvCxnSpPr/>
          <p:nvPr/>
        </p:nvCxnSpPr>
        <p:spPr>
          <a:xfrm>
            <a:off x="579282" y="2293139"/>
            <a:ext cx="11291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title="Line over System"/>
          <p:cNvCxnSpPr/>
          <p:nvPr/>
        </p:nvCxnSpPr>
        <p:spPr>
          <a:xfrm>
            <a:off x="579282" y="229313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title="Line over System"/>
          <p:cNvCxnSpPr/>
          <p:nvPr/>
        </p:nvCxnSpPr>
        <p:spPr>
          <a:xfrm>
            <a:off x="1708457" y="229313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989727" y="1750481"/>
            <a:ext cx="2209800" cy="338554"/>
          </a:xfrm>
          <a:prstGeom prst="rect">
            <a:avLst/>
          </a:prstGeom>
          <a:noFill/>
        </p:spPr>
        <p:txBody>
          <a:bodyPr wrap="square" rtlCol="0">
            <a:spAutoFit/>
          </a:bodyPr>
          <a:lstStyle/>
          <a:p>
            <a:pPr algn="ctr"/>
            <a:r>
              <a:rPr lang="en-US" sz="1600" dirty="0"/>
              <a:t>Inputs</a:t>
            </a:r>
          </a:p>
        </p:txBody>
      </p:sp>
      <p:sp>
        <p:nvSpPr>
          <p:cNvPr id="35" name="TextBox 34"/>
          <p:cNvSpPr txBox="1"/>
          <p:nvPr/>
        </p:nvSpPr>
        <p:spPr>
          <a:xfrm>
            <a:off x="3863007" y="1745985"/>
            <a:ext cx="1123273" cy="338554"/>
          </a:xfrm>
          <a:prstGeom prst="rect">
            <a:avLst/>
          </a:prstGeom>
          <a:noFill/>
        </p:spPr>
        <p:txBody>
          <a:bodyPr wrap="square" rtlCol="0">
            <a:spAutoFit/>
          </a:bodyPr>
          <a:lstStyle/>
          <a:p>
            <a:pPr algn="ctr"/>
            <a:r>
              <a:rPr lang="en-US" sz="1600" dirty="0"/>
              <a:t>Activities</a:t>
            </a:r>
          </a:p>
        </p:txBody>
      </p:sp>
      <p:sp>
        <p:nvSpPr>
          <p:cNvPr id="36" name="TextBox 35"/>
          <p:cNvSpPr txBox="1"/>
          <p:nvPr/>
        </p:nvSpPr>
        <p:spPr>
          <a:xfrm>
            <a:off x="1874190" y="1750481"/>
            <a:ext cx="1123273" cy="338554"/>
          </a:xfrm>
          <a:prstGeom prst="rect">
            <a:avLst/>
          </a:prstGeom>
          <a:noFill/>
        </p:spPr>
        <p:txBody>
          <a:bodyPr wrap="square" rtlCol="0">
            <a:spAutoFit/>
          </a:bodyPr>
          <a:lstStyle/>
          <a:p>
            <a:pPr algn="ctr"/>
            <a:r>
              <a:rPr lang="en-US" sz="1600" dirty="0"/>
              <a:t>Outputs</a:t>
            </a:r>
          </a:p>
        </p:txBody>
      </p:sp>
      <p:sp>
        <p:nvSpPr>
          <p:cNvPr id="37" name="TextBox 36"/>
          <p:cNvSpPr txBox="1"/>
          <p:nvPr/>
        </p:nvSpPr>
        <p:spPr>
          <a:xfrm>
            <a:off x="579282" y="1750481"/>
            <a:ext cx="1123273" cy="338554"/>
          </a:xfrm>
          <a:prstGeom prst="rect">
            <a:avLst/>
          </a:prstGeom>
          <a:noFill/>
        </p:spPr>
        <p:txBody>
          <a:bodyPr wrap="square" rtlCol="0">
            <a:spAutoFit/>
          </a:bodyPr>
          <a:lstStyle/>
          <a:p>
            <a:pPr algn="ctr"/>
            <a:r>
              <a:rPr lang="en-US" sz="1600" dirty="0"/>
              <a:t>System</a:t>
            </a:r>
          </a:p>
        </p:txBody>
      </p:sp>
      <p:sp>
        <p:nvSpPr>
          <p:cNvPr id="38" name="TextBox 37"/>
          <p:cNvSpPr txBox="1"/>
          <p:nvPr/>
        </p:nvSpPr>
        <p:spPr>
          <a:xfrm>
            <a:off x="1868288" y="5065723"/>
            <a:ext cx="1129175" cy="819100"/>
          </a:xfrm>
          <a:prstGeom prst="rect">
            <a:avLst/>
          </a:prstGeom>
          <a:solidFill>
            <a:srgbClr val="FFC000"/>
          </a:solidFill>
        </p:spPr>
        <p:txBody>
          <a:bodyPr wrap="square" rtlCol="0">
            <a:noAutofit/>
          </a:bodyPr>
          <a:lstStyle/>
          <a:p>
            <a:r>
              <a:rPr lang="en-US" sz="1400" dirty="0"/>
              <a:t>Actual</a:t>
            </a:r>
          </a:p>
          <a:p>
            <a:r>
              <a:rPr lang="en-US" sz="1400" dirty="0"/>
              <a:t>Outcome</a:t>
            </a:r>
          </a:p>
        </p:txBody>
      </p:sp>
      <p:sp>
        <p:nvSpPr>
          <p:cNvPr id="39" name="TextBox 38"/>
          <p:cNvSpPr txBox="1"/>
          <p:nvPr/>
        </p:nvSpPr>
        <p:spPr>
          <a:xfrm>
            <a:off x="2867558" y="3695836"/>
            <a:ext cx="1068948" cy="307777"/>
          </a:xfrm>
          <a:prstGeom prst="rect">
            <a:avLst/>
          </a:prstGeom>
          <a:noFill/>
        </p:spPr>
        <p:txBody>
          <a:bodyPr wrap="square" rtlCol="0">
            <a:spAutoFit/>
          </a:bodyPr>
          <a:lstStyle/>
          <a:p>
            <a:pPr algn="ctr"/>
            <a:r>
              <a:rPr lang="en-US" sz="1400" dirty="0"/>
              <a:t>Validity</a:t>
            </a:r>
          </a:p>
        </p:txBody>
      </p:sp>
      <p:sp>
        <p:nvSpPr>
          <p:cNvPr id="40" name="TextBox 39"/>
          <p:cNvSpPr txBox="1"/>
          <p:nvPr/>
        </p:nvSpPr>
        <p:spPr>
          <a:xfrm>
            <a:off x="3884267" y="4618670"/>
            <a:ext cx="1068948" cy="307777"/>
          </a:xfrm>
          <a:prstGeom prst="rect">
            <a:avLst/>
          </a:prstGeom>
          <a:noFill/>
        </p:spPr>
        <p:txBody>
          <a:bodyPr wrap="square" rtlCol="0">
            <a:spAutoFit/>
          </a:bodyPr>
          <a:lstStyle/>
          <a:p>
            <a:pPr algn="ctr"/>
            <a:r>
              <a:rPr lang="en-US" sz="1400" dirty="0"/>
              <a:t>Reliability</a:t>
            </a:r>
          </a:p>
        </p:txBody>
      </p:sp>
      <p:cxnSp>
        <p:nvCxnSpPr>
          <p:cNvPr id="41" name="Elbow Connector 40" title="Line from System Priority to Actual Outcome"/>
          <p:cNvCxnSpPr>
            <a:stCxn id="38" idx="1"/>
            <a:endCxn id="12" idx="2"/>
          </p:cNvCxnSpPr>
          <p:nvPr/>
        </p:nvCxnSpPr>
        <p:spPr>
          <a:xfrm rot="10800000">
            <a:off x="1143870" y="3417039"/>
            <a:ext cx="724418" cy="205823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Down Arrow 41" title="Arrow from Inputs to Activities"/>
          <p:cNvSpPr/>
          <p:nvPr/>
        </p:nvSpPr>
        <p:spPr bwMode="auto">
          <a:xfrm rot="5400000">
            <a:off x="5162404" y="3187028"/>
            <a:ext cx="353961" cy="64008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43" name="TextBox 42"/>
          <p:cNvSpPr txBox="1"/>
          <p:nvPr/>
        </p:nvSpPr>
        <p:spPr>
          <a:xfrm>
            <a:off x="4826510" y="3696441"/>
            <a:ext cx="1068948" cy="307777"/>
          </a:xfrm>
          <a:prstGeom prst="rect">
            <a:avLst/>
          </a:prstGeom>
          <a:noFill/>
        </p:spPr>
        <p:txBody>
          <a:bodyPr wrap="square" rtlCol="0">
            <a:spAutoFit/>
          </a:bodyPr>
          <a:lstStyle/>
          <a:p>
            <a:pPr algn="ctr"/>
            <a:r>
              <a:rPr lang="en-US" sz="1400" dirty="0"/>
              <a:t>Moderate</a:t>
            </a:r>
          </a:p>
        </p:txBody>
      </p:sp>
      <p:sp>
        <p:nvSpPr>
          <p:cNvPr id="44" name="TextBox 43"/>
          <p:cNvSpPr txBox="1"/>
          <p:nvPr/>
        </p:nvSpPr>
        <p:spPr>
          <a:xfrm>
            <a:off x="4869459" y="2970952"/>
            <a:ext cx="1068948" cy="307777"/>
          </a:xfrm>
          <a:prstGeom prst="rect">
            <a:avLst/>
          </a:prstGeom>
          <a:noFill/>
        </p:spPr>
        <p:txBody>
          <a:bodyPr wrap="square" rtlCol="0">
            <a:spAutoFit/>
          </a:bodyPr>
          <a:lstStyle/>
          <a:p>
            <a:pPr algn="ctr"/>
            <a:r>
              <a:rPr lang="en-US" sz="1400" dirty="0"/>
              <a:t>Mediate</a:t>
            </a:r>
          </a:p>
        </p:txBody>
      </p:sp>
      <p:sp>
        <p:nvSpPr>
          <p:cNvPr id="45" name="Down Arrow 44" title="Arrow from Inputs to Outputs"/>
          <p:cNvSpPr/>
          <p:nvPr/>
        </p:nvSpPr>
        <p:spPr bwMode="auto">
          <a:xfrm rot="5400000">
            <a:off x="4597910" y="1868184"/>
            <a:ext cx="365760" cy="182880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cxnSp>
        <p:nvCxnSpPr>
          <p:cNvPr id="46" name="Straight Connector 45" title="Line over Activities"/>
          <p:cNvCxnSpPr/>
          <p:nvPr/>
        </p:nvCxnSpPr>
        <p:spPr>
          <a:xfrm>
            <a:off x="4977822" y="2293139"/>
            <a:ext cx="0" cy="1524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Down Arrow 46" title="Line from Activities to Outputs"/>
          <p:cNvSpPr/>
          <p:nvPr/>
        </p:nvSpPr>
        <p:spPr bwMode="auto">
          <a:xfrm rot="5400000">
            <a:off x="3235526" y="3309110"/>
            <a:ext cx="353961" cy="455057"/>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
        <p:nvSpPr>
          <p:cNvPr id="48" name="Down Arrow 47" title="Line from Quality Construct to Actual Outcome"/>
          <p:cNvSpPr/>
          <p:nvPr/>
        </p:nvSpPr>
        <p:spPr bwMode="auto">
          <a:xfrm rot="3153182">
            <a:off x="3049336" y="4012280"/>
            <a:ext cx="353961" cy="914400"/>
          </a:xfrm>
          <a:prstGeom prst="downArrow">
            <a:avLst/>
          </a:prstGeom>
          <a:gradFill rotWithShape="0">
            <a:gsLst>
              <a:gs pos="0">
                <a:srgbClr val="D3DFF1">
                  <a:gamma/>
                  <a:tint val="33333"/>
                  <a:invGamma/>
                </a:srgbClr>
              </a:gs>
              <a:gs pos="100000">
                <a:srgbClr val="D3DFF1"/>
              </a:gs>
            </a:gsLst>
            <a:lin ang="5400000" scaled="1"/>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28659376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How are those Attributes Assessed?</a:t>
            </a:r>
          </a:p>
        </p:txBody>
      </p:sp>
      <p:sp>
        <p:nvSpPr>
          <p:cNvPr id="8" name="Content Placeholder 2"/>
          <p:cNvSpPr>
            <a:spLocks noGrp="1"/>
          </p:cNvSpPr>
          <p:nvPr>
            <p:ph idx="1"/>
          </p:nvPr>
        </p:nvSpPr>
        <p:spPr>
          <a:xfrm>
            <a:off x="571500" y="2013078"/>
            <a:ext cx="8115300" cy="4297363"/>
          </a:xfrm>
        </p:spPr>
        <p:txBody>
          <a:bodyPr>
            <a:normAutofit/>
          </a:bodyPr>
          <a:lstStyle/>
          <a:p>
            <a:r>
              <a:rPr lang="en-US" dirty="0"/>
              <a:t>Importance to measure and report</a:t>
            </a:r>
          </a:p>
          <a:p>
            <a:r>
              <a:rPr lang="en-US" dirty="0"/>
              <a:t>Scientific acceptability</a:t>
            </a:r>
          </a:p>
          <a:p>
            <a:pPr lvl="1"/>
            <a:r>
              <a:rPr lang="en-US" dirty="0"/>
              <a:t>Reliability</a:t>
            </a:r>
          </a:p>
          <a:p>
            <a:pPr lvl="1"/>
            <a:r>
              <a:rPr lang="en-US" dirty="0"/>
              <a:t>Validity</a:t>
            </a:r>
          </a:p>
          <a:p>
            <a:r>
              <a:rPr lang="en-US" dirty="0"/>
              <a:t>Usability and Use</a:t>
            </a:r>
          </a:p>
          <a:p>
            <a:r>
              <a:rPr lang="en-US" dirty="0"/>
              <a:t>Feasibility</a:t>
            </a:r>
          </a:p>
        </p:txBody>
      </p:sp>
    </p:spTree>
    <p:extLst>
      <p:ext uri="{BB962C8B-B14F-4D97-AF65-F5344CB8AC3E}">
        <p14:creationId xmlns:p14="http://schemas.microsoft.com/office/powerpoint/2010/main" val="2714471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Recent Examples</a:t>
            </a:r>
          </a:p>
        </p:txBody>
      </p:sp>
      <p:sp>
        <p:nvSpPr>
          <p:cNvPr id="6" name="Content Placeholder 2"/>
          <p:cNvSpPr txBox="1">
            <a:spLocks/>
          </p:cNvSpPr>
          <p:nvPr/>
        </p:nvSpPr>
        <p:spPr>
          <a:xfrm>
            <a:off x="609600" y="1981200"/>
            <a:ext cx="80010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Two measures recently reviewed (2015) by the Measure Applications Partnership (MAP)</a:t>
            </a:r>
          </a:p>
          <a:p>
            <a:pPr lvl="1"/>
            <a:r>
              <a:rPr lang="en-US" i="1" dirty="0"/>
              <a:t>Supported</a:t>
            </a:r>
            <a:r>
              <a:rPr lang="en-US" dirty="0"/>
              <a:t>: Risk-standardized hospital visits within 7 days after hospital outpatient surgery</a:t>
            </a:r>
          </a:p>
          <a:p>
            <a:pPr lvl="1"/>
            <a:r>
              <a:rPr lang="en-US" i="1" dirty="0"/>
              <a:t>Not supported</a:t>
            </a:r>
            <a:r>
              <a:rPr lang="en-US" dirty="0"/>
              <a:t>: Standardized mortality ratio  among end stage renal disease (ESRD) dialysis patients</a:t>
            </a:r>
          </a:p>
          <a:p>
            <a:pPr lvl="2"/>
            <a:r>
              <a:rPr lang="en-US" dirty="0"/>
              <a:t>Based on standardized hospitalization ratio for among end state renal disease (ESRD) dialysis patients </a:t>
            </a:r>
          </a:p>
        </p:txBody>
      </p:sp>
    </p:spTree>
    <p:extLst>
      <p:ext uri="{BB962C8B-B14F-4D97-AF65-F5344CB8AC3E}">
        <p14:creationId xmlns:p14="http://schemas.microsoft.com/office/powerpoint/2010/main" val="761242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Recent Examples</a:t>
            </a:r>
          </a:p>
        </p:txBody>
      </p:sp>
      <p:graphicFrame>
        <p:nvGraphicFramePr>
          <p:cNvPr id="3" name="Table 2" title="Measures Submitted to NQF examples"/>
          <p:cNvGraphicFramePr>
            <a:graphicFrameLocks noGrp="1"/>
          </p:cNvGraphicFramePr>
          <p:nvPr>
            <p:extLst>
              <p:ext uri="{D42A27DB-BD31-4B8C-83A1-F6EECF244321}">
                <p14:modId xmlns:p14="http://schemas.microsoft.com/office/powerpoint/2010/main" val="2153953574"/>
              </p:ext>
            </p:extLst>
          </p:nvPr>
        </p:nvGraphicFramePr>
        <p:xfrm>
          <a:off x="533400" y="1906111"/>
          <a:ext cx="8077200" cy="3885090"/>
        </p:xfrm>
        <a:graphic>
          <a:graphicData uri="http://schemas.openxmlformats.org/drawingml/2006/table">
            <a:tbl>
              <a:tblPr firstRow="1" firstCol="1" bandRow="1">
                <a:tableStyleId>{5C22544A-7EE6-4342-B048-85BDC9FD1C3A}</a:tableStyleId>
              </a:tblPr>
              <a:tblGrid>
                <a:gridCol w="1706147">
                  <a:extLst>
                    <a:ext uri="{9D8B030D-6E8A-4147-A177-3AD203B41FA5}">
                      <a16:colId xmlns:a16="http://schemas.microsoft.com/office/drawing/2014/main" val="20000"/>
                    </a:ext>
                  </a:extLst>
                </a:gridCol>
                <a:gridCol w="3185095">
                  <a:extLst>
                    <a:ext uri="{9D8B030D-6E8A-4147-A177-3AD203B41FA5}">
                      <a16:colId xmlns:a16="http://schemas.microsoft.com/office/drawing/2014/main" val="20001"/>
                    </a:ext>
                  </a:extLst>
                </a:gridCol>
                <a:gridCol w="3185958">
                  <a:extLst>
                    <a:ext uri="{9D8B030D-6E8A-4147-A177-3AD203B41FA5}">
                      <a16:colId xmlns:a16="http://schemas.microsoft.com/office/drawing/2014/main" val="20002"/>
                    </a:ext>
                  </a:extLst>
                </a:gridCol>
              </a:tblGrid>
              <a:tr h="259006">
                <a:tc>
                  <a:txBody>
                    <a:bodyPr/>
                    <a:lstStyle/>
                    <a:p>
                      <a:pPr marL="0" marR="0">
                        <a:lnSpc>
                          <a:spcPct val="107000"/>
                        </a:lnSpc>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NQF #1463</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NQF #2687</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18012">
                <a:tc>
                  <a:txBody>
                    <a:bodyPr/>
                    <a:lstStyle/>
                    <a:p>
                      <a:pPr marL="0" marR="0">
                        <a:lnSpc>
                          <a:spcPct val="107000"/>
                        </a:lnSpc>
                        <a:spcBef>
                          <a:spcPts val="0"/>
                        </a:spcBef>
                        <a:spcAft>
                          <a:spcPts val="0"/>
                        </a:spcAft>
                      </a:pPr>
                      <a:r>
                        <a:rPr lang="en-US" sz="1400" dirty="0">
                          <a:effectLst/>
                        </a:rPr>
                        <a:t>Title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Standardized Hospitalization Ratio for Dialysis Facilities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Hospital Visits after Hospital Outpatient Surgery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518012">
                <a:tc>
                  <a:txBody>
                    <a:bodyPr/>
                    <a:lstStyle/>
                    <a:p>
                      <a:pPr marL="0" marR="0">
                        <a:lnSpc>
                          <a:spcPct val="107000"/>
                        </a:lnSpc>
                        <a:spcBef>
                          <a:spcPts val="0"/>
                        </a:spcBef>
                        <a:spcAft>
                          <a:spcPts val="0"/>
                        </a:spcAft>
                      </a:pPr>
                      <a:r>
                        <a:rPr lang="en-US" sz="1400" dirty="0">
                          <a:effectLst/>
                        </a:rPr>
                        <a:t>Measure Focus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Inpatient hospital admissions during the reporting period</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Unplanned** hospital visits occurring within 7 days of the surgical procedure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518012">
                <a:tc>
                  <a:txBody>
                    <a:bodyPr/>
                    <a:lstStyle/>
                    <a:p>
                      <a:pPr marL="0" marR="0">
                        <a:lnSpc>
                          <a:spcPct val="107000"/>
                        </a:lnSpc>
                        <a:spcBef>
                          <a:spcPts val="0"/>
                        </a:spcBef>
                        <a:spcAft>
                          <a:spcPts val="0"/>
                        </a:spcAft>
                      </a:pPr>
                      <a:r>
                        <a:rPr lang="en-US" sz="1400" dirty="0">
                          <a:effectLst/>
                        </a:rPr>
                        <a:t>Target Population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ESRD patients receiving dialysis treatment at facility*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Outpatient same-day surgeries performed at hospital outpatient department***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777018">
                <a:tc>
                  <a:txBody>
                    <a:bodyPr/>
                    <a:lstStyle/>
                    <a:p>
                      <a:pPr marL="0" marR="0">
                        <a:lnSpc>
                          <a:spcPct val="107000"/>
                        </a:lnSpc>
                        <a:spcBef>
                          <a:spcPts val="0"/>
                        </a:spcBef>
                        <a:spcAft>
                          <a:spcPts val="0"/>
                        </a:spcAft>
                      </a:pPr>
                      <a:r>
                        <a:rPr lang="en-US" sz="1400" dirty="0">
                          <a:effectLst/>
                        </a:rPr>
                        <a:t>Mediators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Age, sex, diabetes/ESRD, duration/ESRD, nursing home status, BMI, comorbidity (incident and prevalent), year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Age, comorbidities, surgery-specific Work Relative Value Unit</a:t>
                      </a:r>
                    </a:p>
                    <a:p>
                      <a:pPr marL="0" marR="0">
                        <a:lnSpc>
                          <a:spcPct val="107000"/>
                        </a:lnSpc>
                        <a:spcBef>
                          <a:spcPts val="0"/>
                        </a:spcBef>
                        <a:spcAft>
                          <a:spcPts val="0"/>
                        </a:spcAft>
                      </a:pPr>
                      <a:r>
                        <a:rPr lang="en-US" sz="1400" dirty="0">
                          <a:effectLst/>
                        </a:rPr>
                        <a:t>body system operated 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518012">
                <a:tc>
                  <a:txBody>
                    <a:bodyPr/>
                    <a:lstStyle/>
                    <a:p>
                      <a:pPr marL="0" marR="0">
                        <a:lnSpc>
                          <a:spcPct val="107000"/>
                        </a:lnSpc>
                        <a:spcBef>
                          <a:spcPts val="0"/>
                        </a:spcBef>
                        <a:spcAft>
                          <a:spcPts val="0"/>
                        </a:spcAft>
                      </a:pPr>
                      <a:r>
                        <a:rPr lang="en-US" sz="1400" dirty="0">
                          <a:effectLst/>
                        </a:rPr>
                        <a:t>Quality Construct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Appropriate dialysis care</a:t>
                      </a:r>
                    </a:p>
                    <a:p>
                      <a:pPr marL="0" marR="0">
                        <a:lnSpc>
                          <a:spcPct val="107000"/>
                        </a:lnSpc>
                        <a:spcBef>
                          <a:spcPts val="0"/>
                        </a:spcBef>
                        <a:spcAft>
                          <a:spcPts val="0"/>
                        </a:spcAft>
                      </a:pPr>
                      <a:r>
                        <a:rPr lang="en-US" sz="1400" dirty="0">
                          <a:effectLst/>
                        </a:rPr>
                        <a:t>Ambulatory care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Preparation for same-day surgery,</a:t>
                      </a:r>
                    </a:p>
                    <a:p>
                      <a:pPr marL="0" marR="0">
                        <a:lnSpc>
                          <a:spcPct val="107000"/>
                        </a:lnSpc>
                        <a:spcBef>
                          <a:spcPts val="0"/>
                        </a:spcBef>
                        <a:spcAft>
                          <a:spcPts val="0"/>
                        </a:spcAft>
                      </a:pPr>
                      <a:r>
                        <a:rPr lang="en-US" sz="1400" dirty="0">
                          <a:effectLst/>
                        </a:rPr>
                        <a:t>the surgery itself, and follow-up care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777018">
                <a:tc>
                  <a:txBody>
                    <a:bodyPr/>
                    <a:lstStyle/>
                    <a:p>
                      <a:pPr marL="0" marR="0">
                        <a:lnSpc>
                          <a:spcPct val="107000"/>
                        </a:lnSpc>
                        <a:spcBef>
                          <a:spcPts val="0"/>
                        </a:spcBef>
                        <a:spcAft>
                          <a:spcPts val="0"/>
                        </a:spcAft>
                      </a:pPr>
                      <a:r>
                        <a:rPr lang="en-US" sz="1400" dirty="0">
                          <a:effectLst/>
                        </a:rPr>
                        <a:t>Quality Goal</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Goal 4: Promote effective prevention and treatment of chronic disease </a:t>
                      </a:r>
                    </a:p>
                    <a:p>
                      <a:pPr marL="0" marR="0">
                        <a:lnSpc>
                          <a:spcPct val="107000"/>
                        </a:lnSpc>
                        <a:spcBef>
                          <a:spcPts val="0"/>
                        </a:spcBef>
                        <a:spcAft>
                          <a:spcPts val="0"/>
                        </a:spcAft>
                      </a:pPr>
                      <a:r>
                        <a:rPr lang="en-US" sz="1400" dirty="0">
                          <a:effectLst/>
                        </a:rPr>
                        <a:t>Goal 6: Make care affordable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effectLst/>
                        </a:rPr>
                        <a:t>Goal 1: Make care safer by reducing harm caused in the delivery of care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13913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Recent Examples</a:t>
            </a:r>
          </a:p>
        </p:txBody>
      </p:sp>
      <p:sp>
        <p:nvSpPr>
          <p:cNvPr id="6" name="Content Placeholder 2"/>
          <p:cNvSpPr txBox="1">
            <a:spLocks/>
          </p:cNvSpPr>
          <p:nvPr/>
        </p:nvSpPr>
        <p:spPr>
          <a:xfrm>
            <a:off x="609600" y="1981200"/>
            <a:ext cx="8001000" cy="42973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i="1" dirty="0"/>
              <a:t>Supported</a:t>
            </a:r>
            <a:r>
              <a:rPr lang="en-US" dirty="0"/>
              <a:t>: Risk-standardized hospital visits within 7 days after hospital outpatient surgery</a:t>
            </a:r>
          </a:p>
          <a:p>
            <a:r>
              <a:rPr lang="en-US" dirty="0"/>
              <a:t>MAP Rationale:</a:t>
            </a:r>
          </a:p>
          <a:p>
            <a:pPr lvl="1"/>
            <a:r>
              <a:rPr lang="en-US" dirty="0"/>
              <a:t>Importance: The vital importance of measures that help facilities reduce unnecessary hospital visits</a:t>
            </a:r>
          </a:p>
          <a:p>
            <a:pPr lvl="1"/>
            <a:r>
              <a:rPr lang="en-US" dirty="0"/>
              <a:t>Scientific acceptability: Because the measure was endorsed before the start of the Socio-Demographic Status (SDS) trial period, the measure should be re-examined during maintenance to determine whether SDS adjustments are needed.</a:t>
            </a:r>
          </a:p>
        </p:txBody>
      </p:sp>
    </p:spTree>
    <p:extLst>
      <p:ext uri="{BB962C8B-B14F-4D97-AF65-F5344CB8AC3E}">
        <p14:creationId xmlns:p14="http://schemas.microsoft.com/office/powerpoint/2010/main" val="2545189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Recent Examples</a:t>
            </a:r>
          </a:p>
        </p:txBody>
      </p:sp>
      <p:sp>
        <p:nvSpPr>
          <p:cNvPr id="6" name="Content Placeholder 2"/>
          <p:cNvSpPr txBox="1">
            <a:spLocks/>
          </p:cNvSpPr>
          <p:nvPr/>
        </p:nvSpPr>
        <p:spPr>
          <a:xfrm>
            <a:off x="762000" y="1841240"/>
            <a:ext cx="8001000" cy="457106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i="1" dirty="0"/>
              <a:t>Not supported</a:t>
            </a:r>
            <a:r>
              <a:rPr lang="en-US" dirty="0"/>
              <a:t>: Standardized ratio for death among end stage renal disease (ESRD) dialysis patients</a:t>
            </a:r>
          </a:p>
          <a:p>
            <a:r>
              <a:rPr lang="en-US" dirty="0"/>
              <a:t>MAP Rationale:</a:t>
            </a:r>
          </a:p>
          <a:p>
            <a:pPr lvl="1"/>
            <a:r>
              <a:rPr lang="en-US" sz="2700" dirty="0"/>
              <a:t>Importance: Mortality rates would be more meaningful to consumers and actionable for facilities</a:t>
            </a:r>
          </a:p>
          <a:p>
            <a:pPr lvl="1"/>
            <a:r>
              <a:rPr lang="en-US" sz="2700" dirty="0"/>
              <a:t>Scientific acceptability: The need to include hospice after the start of dialysis as an exclusion because patients sometimes undergo a trial period of three to four months of dialysis before determining to stop treatment</a:t>
            </a:r>
            <a:r>
              <a:rPr lang="en-US" dirty="0"/>
              <a:t>.</a:t>
            </a:r>
          </a:p>
        </p:txBody>
      </p:sp>
    </p:spTree>
    <p:extLst>
      <p:ext uri="{BB962C8B-B14F-4D97-AF65-F5344CB8AC3E}">
        <p14:creationId xmlns:p14="http://schemas.microsoft.com/office/powerpoint/2010/main" val="2742035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z="4000" dirty="0"/>
              <a:t>Available Resources</a:t>
            </a:r>
          </a:p>
        </p:txBody>
      </p:sp>
      <p:sp>
        <p:nvSpPr>
          <p:cNvPr id="4"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609600" y="2063781"/>
            <a:ext cx="7924800" cy="3970318"/>
          </a:xfrm>
          <a:prstGeom prst="rect">
            <a:avLst/>
          </a:prstGeom>
        </p:spPr>
        <p:txBody>
          <a:bodyPr wrap="square">
            <a:spAutoFit/>
          </a:bodyPr>
          <a:lstStyle/>
          <a:p>
            <a:pPr algn="ctr"/>
            <a:r>
              <a:rPr lang="en-US" sz="2800" dirty="0"/>
              <a:t>MMS Blueprint:</a:t>
            </a:r>
          </a:p>
          <a:p>
            <a:pPr algn="ctr"/>
            <a:r>
              <a:rPr lang="en-US" sz="2800" dirty="0">
                <a:hlinkClick r:id="rId3"/>
              </a:rPr>
              <a:t>Click here to access the MMS Blueprint</a:t>
            </a:r>
            <a:endParaRPr lang="en-US" sz="2800" dirty="0"/>
          </a:p>
          <a:p>
            <a:pPr algn="ctr"/>
            <a:endParaRPr lang="en-US" sz="2800" dirty="0"/>
          </a:p>
          <a:p>
            <a:pPr algn="ctr"/>
            <a:r>
              <a:rPr lang="en-US" sz="2800" dirty="0"/>
              <a:t>The CMS Measures Management System (MMS) website: </a:t>
            </a:r>
          </a:p>
          <a:p>
            <a:pPr algn="ctr"/>
            <a:r>
              <a:rPr lang="en-US" sz="2800" dirty="0">
                <a:hlinkClick r:id="rId4"/>
              </a:rPr>
              <a:t>Click here to access the CMS Measures Management System (MMS) website</a:t>
            </a:r>
            <a:endParaRPr lang="en-US" sz="2800" dirty="0"/>
          </a:p>
          <a:p>
            <a:pPr algn="ctr"/>
            <a:r>
              <a:rPr lang="en-US" sz="2800" dirty="0"/>
              <a:t> </a:t>
            </a:r>
            <a:br>
              <a:rPr lang="en-US" sz="2800" dirty="0"/>
            </a:br>
            <a:endParaRPr lang="en-US" sz="2800" dirty="0"/>
          </a:p>
        </p:txBody>
      </p:sp>
    </p:spTree>
    <p:extLst>
      <p:ext uri="{BB962C8B-B14F-4D97-AF65-F5344CB8AC3E}">
        <p14:creationId xmlns:p14="http://schemas.microsoft.com/office/powerpoint/2010/main" val="1159810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Tree>
    <p:extLst>
      <p:ext uri="{BB962C8B-B14F-4D97-AF65-F5344CB8AC3E}">
        <p14:creationId xmlns:p14="http://schemas.microsoft.com/office/powerpoint/2010/main" val="22918127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Discussion Questions</a:t>
            </a:r>
          </a:p>
        </p:txBody>
      </p:sp>
      <p:sp>
        <p:nvSpPr>
          <p:cNvPr id="3" name="Content Placeholder 2"/>
          <p:cNvSpPr>
            <a:spLocks noGrp="1"/>
          </p:cNvSpPr>
          <p:nvPr>
            <p:ph idx="1"/>
          </p:nvPr>
        </p:nvSpPr>
        <p:spPr>
          <a:xfrm>
            <a:off x="457200" y="1775626"/>
            <a:ext cx="8305800" cy="4350537"/>
          </a:xfrm>
        </p:spPr>
        <p:txBody>
          <a:bodyPr>
            <a:normAutofit lnSpcReduction="10000"/>
          </a:bodyPr>
          <a:lstStyle/>
          <a:p>
            <a:pPr marL="0" lvl="0" indent="0">
              <a:lnSpc>
                <a:spcPct val="105000"/>
              </a:lnSpc>
              <a:spcBef>
                <a:spcPts val="0"/>
              </a:spcBef>
              <a:buNone/>
              <a:tabLst>
                <a:tab pos="457200" algn="l"/>
              </a:tabLst>
            </a:pPr>
            <a:r>
              <a:rPr lang="en-US" dirty="0"/>
              <a:t>What are your “10,000 foot” challenges to quality measure development?</a:t>
            </a:r>
          </a:p>
          <a:p>
            <a:pPr marL="0" lvl="0" indent="0">
              <a:lnSpc>
                <a:spcPct val="105000"/>
              </a:lnSpc>
              <a:spcBef>
                <a:spcPts val="0"/>
              </a:spcBef>
              <a:buNone/>
              <a:tabLst>
                <a:tab pos="457200" algn="l"/>
              </a:tabLst>
            </a:pPr>
            <a:endParaRPr lang="en-US" dirty="0"/>
          </a:p>
          <a:p>
            <a:pPr marL="0" lvl="0" indent="0">
              <a:lnSpc>
                <a:spcPct val="105000"/>
              </a:lnSpc>
              <a:spcBef>
                <a:spcPts val="0"/>
              </a:spcBef>
              <a:buNone/>
              <a:tabLst>
                <a:tab pos="457200" algn="l"/>
              </a:tabLst>
            </a:pPr>
            <a:r>
              <a:rPr lang="en-US" dirty="0"/>
              <a:t>Deciding what to measure?  Conceptualizing a measure?  Specifying a measure?  Testing a measure?  Evaluating a measure?</a:t>
            </a:r>
          </a:p>
          <a:p>
            <a:pPr marL="0" lvl="0" indent="0">
              <a:lnSpc>
                <a:spcPct val="105000"/>
              </a:lnSpc>
              <a:spcBef>
                <a:spcPts val="0"/>
              </a:spcBef>
              <a:buNone/>
              <a:tabLst>
                <a:tab pos="457200" algn="l"/>
              </a:tabLst>
            </a:pPr>
            <a:endParaRPr lang="en-US" sz="2400" dirty="0">
              <a:cs typeface="Times New Roman" panose="02020603050405020304" pitchFamily="18" charset="0"/>
            </a:endParaRPr>
          </a:p>
          <a:p>
            <a:pPr marL="0" lvl="0" indent="0">
              <a:lnSpc>
                <a:spcPct val="105000"/>
              </a:lnSpc>
              <a:spcBef>
                <a:spcPts val="0"/>
              </a:spcBef>
              <a:buNone/>
              <a:tabLst>
                <a:tab pos="457200" algn="l"/>
              </a:tabLst>
            </a:pPr>
            <a:r>
              <a:rPr lang="en-US" dirty="0">
                <a:cs typeface="Times New Roman" panose="02020603050405020304" pitchFamily="18" charset="0"/>
              </a:rPr>
              <a:t>What tools and resources in addition to those discussed today would be helpful?</a:t>
            </a:r>
          </a:p>
          <a:p>
            <a:pPr marL="0" lvl="0" indent="0">
              <a:lnSpc>
                <a:spcPct val="105000"/>
              </a:lnSpc>
              <a:spcBef>
                <a:spcPts val="0"/>
              </a:spcBef>
              <a:buNone/>
              <a:tabLst>
                <a:tab pos="457200" algn="l"/>
              </a:tabLst>
            </a:pPr>
            <a:endParaRPr lang="en-US" sz="2400" dirty="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04C7166-D886-4299-8B4B-65E2924AA65C}" type="slidenum">
              <a:rPr lang="en-US" smtClean="0"/>
              <a:pPr/>
              <a:t>19</a:t>
            </a:fld>
            <a:endParaRPr lang="en-US" dirty="0"/>
          </a:p>
        </p:txBody>
      </p:sp>
    </p:spTree>
    <p:extLst>
      <p:ext uri="{BB962C8B-B14F-4D97-AF65-F5344CB8AC3E}">
        <p14:creationId xmlns:p14="http://schemas.microsoft.com/office/powerpoint/2010/main" val="4041184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chor="t"/>
          <a:lstStyle/>
          <a:p>
            <a:r>
              <a:rPr lang="en-US" dirty="0"/>
              <a:t>CMS Showcase Opportunities</a:t>
            </a:r>
          </a:p>
        </p:txBody>
      </p:sp>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3200" dirty="0"/>
              <a:t>Reminder: </a:t>
            </a:r>
          </a:p>
          <a:p>
            <a:pPr marL="457200" lvl="1" indent="0">
              <a:buNone/>
            </a:pPr>
            <a:endParaRPr lang="en-US" sz="3200" dirty="0"/>
          </a:p>
          <a:p>
            <a:pPr marL="457200" lvl="1" indent="0">
              <a:buNone/>
            </a:pPr>
            <a:r>
              <a:rPr lang="en-US" sz="3200" dirty="0"/>
              <a:t>If you are currently developing quality measures that you would like to present to CMS contact the MMS Support Desk at </a:t>
            </a:r>
            <a:r>
              <a:rPr lang="en-US" sz="3200" dirty="0">
                <a:hlinkClick r:id="rId3"/>
              </a:rPr>
              <a:t>MMSsupport@Battelle.org</a:t>
            </a:r>
            <a:endParaRPr lang="en-US" sz="3200" dirty="0"/>
          </a:p>
          <a:p>
            <a:pPr marL="457200" lvl="1" indent="0">
              <a:buNone/>
            </a:pPr>
            <a:endParaRPr lang="en-US" sz="3200" dirty="0"/>
          </a:p>
          <a:p>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1781401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t"/>
          <a:lstStyle/>
          <a:p>
            <a:r>
              <a:rPr lang="en-US" sz="4000" dirty="0"/>
              <a:t>For More Information &amp; Questions</a:t>
            </a:r>
          </a:p>
        </p:txBody>
      </p:sp>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u="sng" dirty="0"/>
              <a:t>Battelle</a:t>
            </a:r>
          </a:p>
          <a:p>
            <a:pPr marL="0" indent="0">
              <a:buNone/>
            </a:pPr>
            <a:r>
              <a:rPr lang="en-US" sz="2400" dirty="0"/>
              <a:t>Measures Management System Contract Holder:  </a:t>
            </a:r>
            <a:r>
              <a:rPr lang="en-US" sz="2400" dirty="0">
                <a:solidFill>
                  <a:srgbClr val="0000FF"/>
                </a:solidFill>
              </a:rPr>
              <a:t>Battelle</a:t>
            </a:r>
          </a:p>
          <a:p>
            <a:pPr marL="0" indent="0">
              <a:buNone/>
            </a:pPr>
            <a:r>
              <a:rPr lang="en-US" sz="2400" dirty="0"/>
              <a:t>Contact:  </a:t>
            </a:r>
            <a:r>
              <a:rPr lang="en-US" sz="2400" dirty="0">
                <a:hlinkClick r:id="rId3"/>
              </a:rPr>
              <a:t>MMSsupport@Battelle.org</a:t>
            </a:r>
            <a:endParaRPr lang="en-US" sz="2400" dirty="0"/>
          </a:p>
          <a:p>
            <a:pPr marL="0" indent="0">
              <a:buNone/>
            </a:pPr>
            <a:endParaRPr lang="en-US" sz="2400" u="sng" dirty="0"/>
          </a:p>
          <a:p>
            <a:pPr marL="0" indent="0">
              <a:buNone/>
            </a:pPr>
            <a:r>
              <a:rPr lang="en-US" sz="2400" u="sng" dirty="0"/>
              <a:t>CMS</a:t>
            </a:r>
          </a:p>
          <a:p>
            <a:pPr marL="0" indent="0">
              <a:buNone/>
            </a:pPr>
            <a:r>
              <a:rPr lang="en-US" sz="2400" dirty="0"/>
              <a:t>Kristin Borowski: </a:t>
            </a:r>
            <a:r>
              <a:rPr lang="en-US" sz="2400" dirty="0">
                <a:hlinkClick r:id="rId4"/>
              </a:rPr>
              <a:t>Kristin.Borowski@cms.hhs.gov</a:t>
            </a:r>
            <a:endParaRPr lang="en-US" sz="2400" dirty="0"/>
          </a:p>
          <a:p>
            <a:pPr marL="0" indent="0">
              <a:buNone/>
            </a:pPr>
            <a:r>
              <a:rPr lang="en-US" sz="2400" dirty="0"/>
              <a:t>Ted Long: </a:t>
            </a:r>
            <a:r>
              <a:rPr lang="en-US" sz="2400" dirty="0">
                <a:hlinkClick r:id="rId5"/>
              </a:rPr>
              <a:t>Theodore.Long@cms.hhs.gov</a:t>
            </a:r>
            <a:r>
              <a:rPr lang="en-US" sz="2400" dirty="0"/>
              <a:t>  </a:t>
            </a:r>
          </a:p>
          <a:p>
            <a:pPr marL="0" indent="0">
              <a:buNone/>
            </a:pPr>
            <a:r>
              <a:rPr lang="en-US" sz="24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1412269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4" name="Content Placeholder 3"/>
          <p:cNvSpPr txBox="1">
            <a:spLocks noGrp="1"/>
          </p:cNvSpPr>
          <p:nvPr>
            <p:ph idx="1"/>
          </p:nvPr>
        </p:nvSpPr>
        <p:spPr>
          <a:xfrm>
            <a:off x="176134" y="1978089"/>
            <a:ext cx="8967866" cy="4108817"/>
          </a:xfrm>
          <a:prstGeom prst="rect">
            <a:avLst/>
          </a:prstGeom>
          <a:noFill/>
        </p:spPr>
        <p:txBody>
          <a:bodyPr wrap="square" rtlCol="0">
            <a:spAutoFit/>
          </a:bodyPr>
          <a:lstStyle/>
          <a:p>
            <a:pPr marL="457200">
              <a:spcBef>
                <a:spcPts val="600"/>
              </a:spcBef>
            </a:pPr>
            <a:r>
              <a:rPr lang="en-US" sz="2800" dirty="0"/>
              <a:t>What is the purpose of a Clinical Quality Measure (CQM)</a:t>
            </a:r>
          </a:p>
          <a:p>
            <a:pPr marL="457200">
              <a:spcBef>
                <a:spcPts val="600"/>
              </a:spcBef>
            </a:pPr>
            <a:r>
              <a:rPr lang="en-US" sz="2800" dirty="0"/>
              <a:t>How are Clinical Quality Measures used?</a:t>
            </a:r>
          </a:p>
          <a:p>
            <a:pPr marL="457200">
              <a:spcBef>
                <a:spcPts val="600"/>
              </a:spcBef>
            </a:pPr>
            <a:r>
              <a:rPr lang="en-US" sz="2800" dirty="0"/>
              <a:t>What Clinical Quality Measure attributes are relevant to use?</a:t>
            </a:r>
          </a:p>
          <a:p>
            <a:pPr marL="457200">
              <a:spcBef>
                <a:spcPts val="600"/>
              </a:spcBef>
            </a:pPr>
            <a:r>
              <a:rPr lang="en-US" sz="2800" dirty="0"/>
              <a:t>How are those attributes assessed?</a:t>
            </a:r>
          </a:p>
          <a:p>
            <a:pPr marL="457200">
              <a:spcBef>
                <a:spcPts val="600"/>
              </a:spcBef>
            </a:pPr>
            <a:r>
              <a:rPr lang="en-US" sz="2800" dirty="0"/>
              <a:t>Recent examples of Clinical Quality Measure assessment by the Measure Applications Partnership (MAP)</a:t>
            </a:r>
          </a:p>
          <a:p>
            <a:pPr marL="457200">
              <a:spcBef>
                <a:spcPts val="600"/>
              </a:spcBef>
            </a:pPr>
            <a:r>
              <a:rPr lang="en-US" sz="2800" dirty="0"/>
              <a:t>Questions and Discussion</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3125354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is the purpose of a </a:t>
            </a:r>
          </a:p>
          <a:p>
            <a:pPr marL="457200"/>
            <a:r>
              <a:rPr lang="en-US" dirty="0"/>
              <a:t>Clinical Quality Measure (CQM)?</a:t>
            </a:r>
          </a:p>
        </p:txBody>
      </p:sp>
      <p:sp>
        <p:nvSpPr>
          <p:cNvPr id="3" name="Content Placeholder 2"/>
          <p:cNvSpPr>
            <a:spLocks noGrp="1"/>
          </p:cNvSpPr>
          <p:nvPr>
            <p:ph idx="1"/>
          </p:nvPr>
        </p:nvSpPr>
        <p:spPr>
          <a:xfrm>
            <a:off x="571500" y="2013079"/>
            <a:ext cx="8039100" cy="4082922"/>
          </a:xfrm>
        </p:spPr>
        <p:txBody>
          <a:bodyPr>
            <a:normAutofit fontScale="92500" lnSpcReduction="10000"/>
          </a:bodyPr>
          <a:lstStyle/>
          <a:p>
            <a:r>
              <a:rPr lang="en-US" dirty="0"/>
              <a:t>A Clinical Quality Measure is a tool for making “good decisions”</a:t>
            </a:r>
          </a:p>
          <a:p>
            <a:pPr lvl="1"/>
            <a:r>
              <a:rPr lang="en-US" dirty="0"/>
              <a:t>one that makes it more likely that the user will experience a good result and </a:t>
            </a:r>
          </a:p>
          <a:p>
            <a:pPr lvl="1"/>
            <a:r>
              <a:rPr lang="en-US" dirty="0"/>
              <a:t>makes it less likely that the user will experience an adverse result </a:t>
            </a:r>
          </a:p>
          <a:p>
            <a:pPr lvl="2"/>
            <a:r>
              <a:rPr lang="en-US" sz="2800" dirty="0"/>
              <a:t>that was not foreseen or was not understood</a:t>
            </a:r>
          </a:p>
          <a:p>
            <a:r>
              <a:rPr lang="en-US" dirty="0"/>
              <a:t>Why are Clinical Quality Measures relevant to clinical practice?</a:t>
            </a:r>
          </a:p>
        </p:txBody>
      </p:sp>
    </p:spTree>
    <p:extLst>
      <p:ext uri="{BB962C8B-B14F-4D97-AF65-F5344CB8AC3E}">
        <p14:creationId xmlns:p14="http://schemas.microsoft.com/office/powerpoint/2010/main" val="260865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pic>
        <p:nvPicPr>
          <p:cNvPr id="6" name="Picture 3" descr="JACC_JOURNALS_PPT_HEADER.jpg" title="JACC Journal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69" y="627857"/>
            <a:ext cx="9144000"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2" descr="Integrating Quality into the Cycle of Therapeutic Development" title="Citation for Diagram"/>
          <p:cNvSpPr txBox="1">
            <a:spLocks/>
          </p:cNvSpPr>
          <p:nvPr/>
        </p:nvSpPr>
        <p:spPr bwMode="auto">
          <a:xfrm>
            <a:off x="0" y="1354092"/>
            <a:ext cx="91440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63500" rIns="127000" bIns="0"/>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300" dirty="0">
                <a:latin typeface="Helvetica" panose="020B0604020202020204" pitchFamily="34" charset="0"/>
              </a:rPr>
              <a:t>From: </a:t>
            </a:r>
            <a:r>
              <a:rPr lang="en-US" altLang="en-US" sz="1300" b="1" dirty="0">
                <a:latin typeface="Helvetica" panose="020B0604020202020204" pitchFamily="34" charset="0"/>
              </a:rPr>
              <a:t>Integrating quality into the cycle of therapeutic development</a:t>
            </a:r>
          </a:p>
        </p:txBody>
      </p:sp>
      <p:sp>
        <p:nvSpPr>
          <p:cNvPr id="10" name="Text Placeholder 2" title="Citation for Diagram"/>
          <p:cNvSpPr txBox="1">
            <a:spLocks/>
          </p:cNvSpPr>
          <p:nvPr/>
        </p:nvSpPr>
        <p:spPr bwMode="auto">
          <a:xfrm>
            <a:off x="0" y="1682824"/>
            <a:ext cx="9144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0" rIns="127000" bIns="63500"/>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200" dirty="0">
                <a:latin typeface="Helvetica" panose="020B0604020202020204" pitchFamily="34" charset="0"/>
              </a:rPr>
              <a:t>J Am Coll Cardiol. 2002;40(11):1895-1901. doi:10.1016/S0735-1097(02)02537-8</a:t>
            </a:r>
          </a:p>
        </p:txBody>
      </p:sp>
      <p:pic>
        <p:nvPicPr>
          <p:cNvPr id="11" name="Picture 11" descr="Cov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400" y="2057400"/>
            <a:ext cx="5947150" cy="3838574"/>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2"/>
          <p:cNvSpPr txBox="1">
            <a:spLocks/>
          </p:cNvSpPr>
          <p:nvPr/>
        </p:nvSpPr>
        <p:spPr bwMode="auto">
          <a:xfrm>
            <a:off x="15834" y="5916756"/>
            <a:ext cx="914400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0" rIns="0" bIns="63500"/>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20000"/>
              </a:spcBef>
            </a:pPr>
            <a:r>
              <a:rPr lang="en-US" altLang="en-US" sz="1600" dirty="0">
                <a:latin typeface="Helvetica" panose="020B0604020202020204" pitchFamily="34" charset="0"/>
              </a:rPr>
              <a:t>Model for the integration of quality into the therapeutic development cycle.
 </a:t>
            </a:r>
          </a:p>
        </p:txBody>
      </p:sp>
      <p:sp>
        <p:nvSpPr>
          <p:cNvPr id="13" name="Footer Placeholder 4"/>
          <p:cNvSpPr txBox="1">
            <a:spLocks noGrp="1"/>
          </p:cNvSpPr>
          <p:nvPr/>
        </p:nvSpPr>
        <p:spPr bwMode="auto">
          <a:xfrm>
            <a:off x="4648200" y="6578600"/>
            <a:ext cx="40386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r" eaLnBrk="1" hangingPunct="1">
              <a:spcBef>
                <a:spcPct val="0"/>
              </a:spcBef>
              <a:buFontTx/>
              <a:buNone/>
            </a:pPr>
            <a:r>
              <a:rPr lang="en-US" altLang="en-US" sz="900" dirty="0">
                <a:solidFill>
                  <a:srgbClr val="898989"/>
                </a:solidFill>
              </a:rPr>
              <a:t>Copyright © The American College of Cardiology. All rights reserved.</a:t>
            </a:r>
          </a:p>
        </p:txBody>
      </p:sp>
      <p:sp>
        <p:nvSpPr>
          <p:cNvPr id="14" name="Date Placeholder 3"/>
          <p:cNvSpPr txBox="1">
            <a:spLocks noGrp="1"/>
          </p:cNvSpPr>
          <p:nvPr/>
        </p:nvSpPr>
        <p:spPr bwMode="auto">
          <a:xfrm>
            <a:off x="2108200" y="6614721"/>
            <a:ext cx="2540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63500" rIns="127000" bIns="63500"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900" dirty="0">
                <a:solidFill>
                  <a:srgbClr val="999999"/>
                </a:solidFill>
                <a:latin typeface="Helvetica" panose="020B0604020202020204" pitchFamily="34" charset="0"/>
              </a:rPr>
              <a:t>Date of download:  11/15/2016</a:t>
            </a:r>
          </a:p>
        </p:txBody>
      </p:sp>
    </p:spTree>
    <p:extLst>
      <p:ext uri="{BB962C8B-B14F-4D97-AF65-F5344CB8AC3E}">
        <p14:creationId xmlns:p14="http://schemas.microsoft.com/office/powerpoint/2010/main" val="3243391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How are Clinical Quality Measures Used?</a:t>
            </a:r>
          </a:p>
        </p:txBody>
      </p:sp>
      <p:pic>
        <p:nvPicPr>
          <p:cNvPr id="8" name="Picture 7" title="Pathways from Measurement to Improvement"/>
          <p:cNvPicPr>
            <a:picLocks noChangeAspect="1"/>
          </p:cNvPicPr>
          <p:nvPr/>
        </p:nvPicPr>
        <p:blipFill>
          <a:blip r:embed="rId3"/>
          <a:stretch>
            <a:fillRect/>
          </a:stretch>
        </p:blipFill>
        <p:spPr>
          <a:xfrm>
            <a:off x="1495425" y="2103502"/>
            <a:ext cx="6038850" cy="4171950"/>
          </a:xfrm>
          <a:prstGeom prst="rect">
            <a:avLst/>
          </a:prstGeom>
        </p:spPr>
      </p:pic>
      <p:sp>
        <p:nvSpPr>
          <p:cNvPr id="9" name="Date Placeholder 3"/>
          <p:cNvSpPr txBox="1">
            <a:spLocks noGrp="1"/>
          </p:cNvSpPr>
          <p:nvPr/>
        </p:nvSpPr>
        <p:spPr bwMode="auto">
          <a:xfrm>
            <a:off x="1974850" y="6544323"/>
            <a:ext cx="2540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63500" rIns="127000" bIns="63500"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900" dirty="0">
                <a:solidFill>
                  <a:srgbClr val="999999"/>
                </a:solidFill>
                <a:latin typeface="Helvetica" panose="020B0604020202020204" pitchFamily="34" charset="0"/>
              </a:rPr>
              <a:t>Date of download:  11/15/2016</a:t>
            </a:r>
          </a:p>
        </p:txBody>
      </p:sp>
    </p:spTree>
    <p:extLst>
      <p:ext uri="{BB962C8B-B14F-4D97-AF65-F5344CB8AC3E}">
        <p14:creationId xmlns:p14="http://schemas.microsoft.com/office/powerpoint/2010/main" val="2947252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How are Clinical Quality Measures Used?</a:t>
            </a:r>
          </a:p>
        </p:txBody>
      </p:sp>
      <p:sp>
        <p:nvSpPr>
          <p:cNvPr id="9" name="Content Placeholder 2"/>
          <p:cNvSpPr>
            <a:spLocks noGrp="1"/>
          </p:cNvSpPr>
          <p:nvPr>
            <p:ph idx="1"/>
          </p:nvPr>
        </p:nvSpPr>
        <p:spPr>
          <a:xfrm>
            <a:off x="571500" y="2013079"/>
            <a:ext cx="8039100" cy="4082922"/>
          </a:xfrm>
        </p:spPr>
        <p:txBody>
          <a:bodyPr>
            <a:normAutofit fontScale="85000" lnSpcReduction="10000"/>
          </a:bodyPr>
          <a:lstStyle/>
          <a:p>
            <a:r>
              <a:rPr lang="en-US" dirty="0"/>
              <a:t>Most common means of implementing the mechanisms of quality improvement</a:t>
            </a:r>
          </a:p>
          <a:p>
            <a:pPr lvl="1"/>
            <a:r>
              <a:rPr lang="en-US" dirty="0"/>
              <a:t>Selection (comparative reporting, selective contracting*)</a:t>
            </a:r>
          </a:p>
          <a:p>
            <a:pPr lvl="2"/>
            <a:r>
              <a:rPr lang="en-US" dirty="0"/>
              <a:t>For example, CMS Quality Reporting programs for Ambulatory Surgery Centers, Hospice, Inpatient Rehabilitation Facilities, Long-term Care Hospitals, and Physicians</a:t>
            </a:r>
          </a:p>
          <a:p>
            <a:pPr lvl="1"/>
            <a:r>
              <a:rPr lang="en-US" dirty="0"/>
              <a:t>Change (process improvement, alternative payment models)</a:t>
            </a:r>
          </a:p>
          <a:p>
            <a:pPr lvl="2"/>
            <a:r>
              <a:rPr lang="en-US" dirty="0"/>
              <a:t>For example, CMS Quality Initiatives for Home Health, Nursing Home, Post-acute Care, Quality Innovation Network-Quality Improvement Organizations (QIN-QIOs), Quality Payment Program</a:t>
            </a:r>
          </a:p>
        </p:txBody>
      </p:sp>
      <p:sp>
        <p:nvSpPr>
          <p:cNvPr id="3" name="TextBox 2"/>
          <p:cNvSpPr txBox="1"/>
          <p:nvPr/>
        </p:nvSpPr>
        <p:spPr>
          <a:xfrm>
            <a:off x="3581400" y="6275452"/>
            <a:ext cx="4343400" cy="338554"/>
          </a:xfrm>
          <a:prstGeom prst="rect">
            <a:avLst/>
          </a:prstGeom>
          <a:noFill/>
        </p:spPr>
        <p:txBody>
          <a:bodyPr wrap="square" rtlCol="0">
            <a:spAutoFit/>
          </a:bodyPr>
          <a:lstStyle/>
          <a:p>
            <a:r>
              <a:rPr lang="en-US" sz="1600" dirty="0"/>
              <a:t>* More common among private payers</a:t>
            </a:r>
          </a:p>
        </p:txBody>
      </p:sp>
    </p:spTree>
    <p:extLst>
      <p:ext uri="{BB962C8B-B14F-4D97-AF65-F5344CB8AC3E}">
        <p14:creationId xmlns:p14="http://schemas.microsoft.com/office/powerpoint/2010/main" val="3610807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Clinical Quality Measures Attributes are Relevant to Use?</a:t>
            </a:r>
          </a:p>
        </p:txBody>
      </p:sp>
      <p:sp>
        <p:nvSpPr>
          <p:cNvPr id="9" name="Content Placeholder 2"/>
          <p:cNvSpPr>
            <a:spLocks noGrp="1"/>
          </p:cNvSpPr>
          <p:nvPr>
            <p:ph idx="1"/>
          </p:nvPr>
        </p:nvSpPr>
        <p:spPr>
          <a:xfrm>
            <a:off x="571500" y="2013079"/>
            <a:ext cx="8039100" cy="4082922"/>
          </a:xfrm>
        </p:spPr>
        <p:txBody>
          <a:bodyPr>
            <a:normAutofit/>
          </a:bodyPr>
          <a:lstStyle/>
          <a:p>
            <a:r>
              <a:rPr lang="en-US" dirty="0"/>
              <a:t>What is a Clinical Quality Measure?</a:t>
            </a:r>
          </a:p>
          <a:p>
            <a:pPr lvl="1"/>
            <a:r>
              <a:rPr lang="en-US" dirty="0"/>
              <a:t>Quantifies healthcare processes, outcomes, patient perceptions, and organizational structure and/or systems</a:t>
            </a:r>
          </a:p>
          <a:p>
            <a:pPr lvl="1"/>
            <a:r>
              <a:rPr lang="en-US" dirty="0"/>
              <a:t>Associated with the ability to provide high-quality health care and/or that relate to one or more quality goals for health care</a:t>
            </a:r>
          </a:p>
          <a:p>
            <a:pPr lvl="1"/>
            <a:r>
              <a:rPr lang="en-US" dirty="0"/>
              <a:t>Supported by evidence</a:t>
            </a:r>
          </a:p>
        </p:txBody>
      </p:sp>
    </p:spTree>
    <p:extLst>
      <p:ext uri="{BB962C8B-B14F-4D97-AF65-F5344CB8AC3E}">
        <p14:creationId xmlns:p14="http://schemas.microsoft.com/office/powerpoint/2010/main" val="3074463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Introduction to 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What Clinical Quality Measures Attributes are Relevant to Use?</a:t>
            </a:r>
          </a:p>
        </p:txBody>
      </p:sp>
      <p:sp>
        <p:nvSpPr>
          <p:cNvPr id="9" name="Content Placeholder 2"/>
          <p:cNvSpPr>
            <a:spLocks noGrp="1"/>
          </p:cNvSpPr>
          <p:nvPr>
            <p:ph idx="1"/>
          </p:nvPr>
        </p:nvSpPr>
        <p:spPr>
          <a:xfrm>
            <a:off x="571500" y="2013079"/>
            <a:ext cx="8039100" cy="4082922"/>
          </a:xfrm>
        </p:spPr>
        <p:txBody>
          <a:bodyPr>
            <a:normAutofit fontScale="85000" lnSpcReduction="20000"/>
          </a:bodyPr>
          <a:lstStyle/>
          <a:p>
            <a:r>
              <a:rPr lang="en-US" dirty="0"/>
              <a:t>CMS Quality Goals</a:t>
            </a:r>
          </a:p>
          <a:p>
            <a:pPr lvl="1"/>
            <a:r>
              <a:rPr lang="en-US" dirty="0"/>
              <a:t>Goal 1: Make care safer by reducing harm caused in the delivery of care </a:t>
            </a:r>
          </a:p>
          <a:p>
            <a:pPr lvl="1"/>
            <a:r>
              <a:rPr lang="en-US" dirty="0"/>
              <a:t>Goal 2: Strengthen persons and their families as partners in their care </a:t>
            </a:r>
          </a:p>
          <a:p>
            <a:pPr lvl="1"/>
            <a:r>
              <a:rPr lang="en-US" dirty="0"/>
              <a:t>Goal 3: Promote effective communication and coordination of care </a:t>
            </a:r>
          </a:p>
          <a:p>
            <a:pPr lvl="1"/>
            <a:r>
              <a:rPr lang="en-US" dirty="0"/>
              <a:t>Goal 4: Promote effective prevention and treatment of chronic disease </a:t>
            </a:r>
          </a:p>
          <a:p>
            <a:pPr lvl="1"/>
            <a:r>
              <a:rPr lang="en-US" dirty="0"/>
              <a:t>Goal 5: Work with communities to promote best practices of healthy living </a:t>
            </a:r>
          </a:p>
          <a:p>
            <a:pPr lvl="1"/>
            <a:r>
              <a:rPr lang="en-US" dirty="0"/>
              <a:t>Goal 6: Make care affordable </a:t>
            </a:r>
          </a:p>
        </p:txBody>
      </p:sp>
    </p:spTree>
    <p:extLst>
      <p:ext uri="{BB962C8B-B14F-4D97-AF65-F5344CB8AC3E}">
        <p14:creationId xmlns:p14="http://schemas.microsoft.com/office/powerpoint/2010/main" val="2899530840"/>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2.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3F2D517-FCF4-4B15-BD46-23B9AA4BB45C}">
  <ds:schemaRefs>
    <ds:schemaRef ds:uri="http://schemas.microsoft.com/office/2006/documentManagement/types"/>
    <ds:schemaRef ds:uri="http://purl.org/dc/terms/"/>
    <ds:schemaRef ds:uri="http://purl.org/dc/dcmitype/"/>
    <ds:schemaRef ds:uri="http://www.w3.org/XML/1998/namespace"/>
    <ds:schemaRef ds:uri="http://schemas.microsoft.com/office/infopath/2007/PartnerControls"/>
    <ds:schemaRef ds:uri="http://purl.org/dc/elements/1.1/"/>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6750</Words>
  <Application>Microsoft Office PowerPoint</Application>
  <PresentationFormat>On-screen Show (4:3)</PresentationFormat>
  <Paragraphs>347</Paragraphs>
  <Slides>22</Slides>
  <Notes>22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Helvetica</vt:lpstr>
      <vt:lpstr>Wingdings</vt:lpstr>
      <vt:lpstr>CMS_template</vt:lpstr>
      <vt:lpstr>Measure Development Education &amp; Outreach for Specialty Societies &amp; Patient Advocacy Groups</vt:lpstr>
      <vt:lpstr>Vision and Goals: Webinar Series</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Introduction to Measure Development</vt:lpstr>
      <vt:lpstr>Available Resources</vt:lpstr>
      <vt:lpstr>Group Discussion Questions</vt:lpstr>
      <vt:lpstr>CMS Showcase Opportunities</vt:lpstr>
      <vt:lpstr>For More Information &amp; Questions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2016-08-30T18:54:20Z</dcterms:created>
  <dcterms:modified xsi:type="dcterms:W3CDTF">2020-08-05T18:29:31Z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y fmtid="{D5CDD505-2E9C-101B-9397-08002B2CF9AE}" pid="8" name="_MarkAsFinal">
    <vt:bool>true</vt:bool>
  </property>
</Properties>
</file>