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p:sldMasterIdLst>
    <p:sldMasterId id="2147483793" r:id="rId4"/>
  </p:sldMasterIdLst>
  <p:notesMasterIdLst>
    <p:notesMasterId r:id="rId40"/>
  </p:notesMasterIdLst>
  <p:handoutMasterIdLst>
    <p:handoutMasterId r:id="rId41"/>
  </p:handoutMasterIdLst>
  <p:sldIdLst>
    <p:sldId id="606" r:id="rId5"/>
    <p:sldId id="542" r:id="rId6"/>
    <p:sldId id="608" r:id="rId7"/>
    <p:sldId id="598" r:id="rId8"/>
    <p:sldId id="744" r:id="rId9"/>
    <p:sldId id="594" r:id="rId10"/>
    <p:sldId id="681" r:id="rId11"/>
    <p:sldId id="703" r:id="rId12"/>
    <p:sldId id="682" r:id="rId13"/>
    <p:sldId id="724" r:id="rId14"/>
    <p:sldId id="725" r:id="rId15"/>
    <p:sldId id="726" r:id="rId16"/>
    <p:sldId id="727" r:id="rId17"/>
    <p:sldId id="728" r:id="rId18"/>
    <p:sldId id="729" r:id="rId19"/>
    <p:sldId id="730" r:id="rId20"/>
    <p:sldId id="731" r:id="rId21"/>
    <p:sldId id="732" r:id="rId22"/>
    <p:sldId id="733" r:id="rId23"/>
    <p:sldId id="734" r:id="rId24"/>
    <p:sldId id="745" r:id="rId25"/>
    <p:sldId id="735" r:id="rId26"/>
    <p:sldId id="736" r:id="rId27"/>
    <p:sldId id="737" r:id="rId28"/>
    <p:sldId id="746" r:id="rId29"/>
    <p:sldId id="738" r:id="rId30"/>
    <p:sldId id="743" r:id="rId31"/>
    <p:sldId id="739" r:id="rId32"/>
    <p:sldId id="740" r:id="rId33"/>
    <p:sldId id="741" r:id="rId34"/>
    <p:sldId id="742" r:id="rId35"/>
    <p:sldId id="603" r:id="rId36"/>
    <p:sldId id="623" r:id="rId37"/>
    <p:sldId id="564" r:id="rId38"/>
    <p:sldId id="625" r:id="rId39"/>
  </p:sldIdLst>
  <p:sldSz cx="9144000" cy="6858000" type="screen4x3"/>
  <p:notesSz cx="6858000" cy="92408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64">
          <p15:clr>
            <a:srgbClr val="A4A3A4"/>
          </p15:clr>
        </p15:guide>
        <p15:guide id="2" pos="3120">
          <p15:clr>
            <a:srgbClr val="A4A3A4"/>
          </p15:clr>
        </p15:guide>
      </p15:sldGuideLst>
    </p:ext>
    <p:ext uri="{2D200454-40CA-4A62-9FC3-DE9A4176ACB9}">
      <p15:notesGuideLst xmlns:p15="http://schemas.microsoft.com/office/powerpoint/2012/main">
        <p15:guide id="1" orient="horz" pos="2911" userDrawn="1">
          <p15:clr>
            <a:srgbClr val="A4A3A4"/>
          </p15:clr>
        </p15:guide>
        <p15:guide id="2" pos="2160"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5" name="Author" initials="A" lastIdx="0" clrIdx="5"/>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95193"/>
    <a:srgbClr val="0000FF"/>
    <a:srgbClr val="084A9C"/>
    <a:srgbClr val="FFD00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346" autoAdjust="0"/>
    <p:restoredTop sz="62604" autoAdjust="0"/>
  </p:normalViewPr>
  <p:slideViewPr>
    <p:cSldViewPr>
      <p:cViewPr varScale="1">
        <p:scale>
          <a:sx n="36" d="100"/>
          <a:sy n="36" d="100"/>
        </p:scale>
        <p:origin x="2024" y="36"/>
      </p:cViewPr>
      <p:guideLst>
        <p:guide orient="horz" pos="2064"/>
        <p:guide pos="3120"/>
      </p:guideLst>
    </p:cSldViewPr>
  </p:slideViewPr>
  <p:outlineViewPr>
    <p:cViewPr>
      <p:scale>
        <a:sx n="33" d="100"/>
        <a:sy n="33" d="100"/>
      </p:scale>
      <p:origin x="0" y="-10836"/>
    </p:cViewPr>
  </p:outlineViewPr>
  <p:notesTextViewPr>
    <p:cViewPr>
      <p:scale>
        <a:sx n="100" d="100"/>
        <a:sy n="100" d="100"/>
      </p:scale>
      <p:origin x="0" y="0"/>
    </p:cViewPr>
  </p:notesTextViewPr>
  <p:sorterViewPr>
    <p:cViewPr varScale="1">
      <p:scale>
        <a:sx n="1" d="1"/>
        <a:sy n="1" d="1"/>
      </p:scale>
      <p:origin x="0" y="0"/>
    </p:cViewPr>
  </p:sorterViewPr>
  <p:notesViewPr>
    <p:cSldViewPr>
      <p:cViewPr varScale="1">
        <p:scale>
          <a:sx n="87" d="100"/>
          <a:sy n="87" d="100"/>
        </p:scale>
        <p:origin x="3804" y="96"/>
      </p:cViewPr>
      <p:guideLst>
        <p:guide orient="horz" pos="2911"/>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commentAuthors" Target="commen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notesMaster" Target="notesMasters/notesMaster1.xml"/><Relationship Id="rId45"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2042"/>
          </a:xfrm>
          <a:prstGeom prst="rect">
            <a:avLst/>
          </a:prstGeom>
        </p:spPr>
        <p:txBody>
          <a:bodyPr vert="horz" lIns="91984" tIns="45993" rIns="91984" bIns="45993"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62042"/>
          </a:xfrm>
          <a:prstGeom prst="rect">
            <a:avLst/>
          </a:prstGeom>
        </p:spPr>
        <p:txBody>
          <a:bodyPr vert="horz" lIns="91984" tIns="45993" rIns="91984" bIns="45993" rtlCol="0"/>
          <a:lstStyle>
            <a:lvl1pPr algn="r">
              <a:defRPr sz="1200"/>
            </a:lvl1pPr>
          </a:lstStyle>
          <a:p>
            <a:fld id="{CC16B254-F755-154D-86D8-705F3C585905}" type="datetimeFigureOut">
              <a:rPr lang="en-US" smtClean="0"/>
              <a:pPr/>
              <a:t>8/5/2020</a:t>
            </a:fld>
            <a:endParaRPr lang="en-US" dirty="0"/>
          </a:p>
        </p:txBody>
      </p:sp>
      <p:sp>
        <p:nvSpPr>
          <p:cNvPr id="4" name="Footer Placeholder 3"/>
          <p:cNvSpPr>
            <a:spLocks noGrp="1"/>
          </p:cNvSpPr>
          <p:nvPr>
            <p:ph type="ftr" sz="quarter" idx="2"/>
          </p:nvPr>
        </p:nvSpPr>
        <p:spPr>
          <a:xfrm>
            <a:off x="0" y="8777193"/>
            <a:ext cx="2971800" cy="462042"/>
          </a:xfrm>
          <a:prstGeom prst="rect">
            <a:avLst/>
          </a:prstGeom>
        </p:spPr>
        <p:txBody>
          <a:bodyPr vert="horz" lIns="91984" tIns="45993" rIns="91984" bIns="45993"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777193"/>
            <a:ext cx="2971800" cy="462042"/>
          </a:xfrm>
          <a:prstGeom prst="rect">
            <a:avLst/>
          </a:prstGeom>
        </p:spPr>
        <p:txBody>
          <a:bodyPr vert="horz" lIns="91984" tIns="45993" rIns="91984" bIns="45993" rtlCol="0" anchor="b"/>
          <a:lstStyle>
            <a:lvl1pPr algn="r">
              <a:defRPr sz="1200"/>
            </a:lvl1pPr>
          </a:lstStyle>
          <a:p>
            <a:fld id="{D8B07BA0-83C1-274E-9BA1-643DFA6696FC}" type="slidenum">
              <a:rPr lang="en-US" smtClean="0"/>
              <a:pPr/>
              <a:t>‹#›</a:t>
            </a:fld>
            <a:endParaRPr lang="en-US" dirty="0"/>
          </a:p>
        </p:txBody>
      </p:sp>
    </p:spTree>
    <p:extLst>
      <p:ext uri="{BB962C8B-B14F-4D97-AF65-F5344CB8AC3E}">
        <p14:creationId xmlns:p14="http://schemas.microsoft.com/office/powerpoint/2010/main" val="408248736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2042"/>
          </a:xfrm>
          <a:prstGeom prst="rect">
            <a:avLst/>
          </a:prstGeom>
        </p:spPr>
        <p:txBody>
          <a:bodyPr vert="horz" lIns="91984" tIns="45993" rIns="91984" bIns="45993" rtlCol="0"/>
          <a:lstStyle>
            <a:lvl1pPr algn="l">
              <a:defRPr sz="1200"/>
            </a:lvl1pPr>
          </a:lstStyle>
          <a:p>
            <a:endParaRPr lang="en-US" dirty="0"/>
          </a:p>
        </p:txBody>
      </p:sp>
      <p:sp>
        <p:nvSpPr>
          <p:cNvPr id="3" name="Date Placeholder 2"/>
          <p:cNvSpPr>
            <a:spLocks noGrp="1"/>
          </p:cNvSpPr>
          <p:nvPr>
            <p:ph type="dt" idx="1"/>
          </p:nvPr>
        </p:nvSpPr>
        <p:spPr>
          <a:xfrm>
            <a:off x="3884613" y="0"/>
            <a:ext cx="2971800" cy="462042"/>
          </a:xfrm>
          <a:prstGeom prst="rect">
            <a:avLst/>
          </a:prstGeom>
        </p:spPr>
        <p:txBody>
          <a:bodyPr vert="horz" lIns="91984" tIns="45993" rIns="91984" bIns="45993" rtlCol="0"/>
          <a:lstStyle>
            <a:lvl1pPr algn="r">
              <a:defRPr sz="1200"/>
            </a:lvl1pPr>
          </a:lstStyle>
          <a:p>
            <a:fld id="{70242358-85E2-2545-8677-79B1E11E6ECD}" type="datetimeFigureOut">
              <a:rPr lang="en-US" smtClean="0"/>
              <a:pPr/>
              <a:t>8/5/2020</a:t>
            </a:fld>
            <a:endParaRPr lang="en-US" dirty="0"/>
          </a:p>
        </p:txBody>
      </p:sp>
      <p:sp>
        <p:nvSpPr>
          <p:cNvPr id="4" name="Slide Image Placeholder 3"/>
          <p:cNvSpPr>
            <a:spLocks noGrp="1" noRot="1" noChangeAspect="1"/>
          </p:cNvSpPr>
          <p:nvPr>
            <p:ph type="sldImg" idx="2"/>
          </p:nvPr>
        </p:nvSpPr>
        <p:spPr>
          <a:xfrm>
            <a:off x="1119188" y="692150"/>
            <a:ext cx="4619625" cy="3465513"/>
          </a:xfrm>
          <a:prstGeom prst="rect">
            <a:avLst/>
          </a:prstGeom>
          <a:noFill/>
          <a:ln w="12700">
            <a:solidFill>
              <a:prstClr val="black"/>
            </a:solidFill>
          </a:ln>
        </p:spPr>
        <p:txBody>
          <a:bodyPr vert="horz" lIns="91984" tIns="45993" rIns="91984" bIns="45993" rtlCol="0" anchor="ctr"/>
          <a:lstStyle/>
          <a:p>
            <a:endParaRPr lang="en-US" dirty="0"/>
          </a:p>
        </p:txBody>
      </p:sp>
      <p:sp>
        <p:nvSpPr>
          <p:cNvPr id="5" name="Notes Placeholder 4"/>
          <p:cNvSpPr>
            <a:spLocks noGrp="1"/>
          </p:cNvSpPr>
          <p:nvPr>
            <p:ph type="body" sz="quarter" idx="3"/>
          </p:nvPr>
        </p:nvSpPr>
        <p:spPr>
          <a:xfrm>
            <a:off x="685800" y="4389398"/>
            <a:ext cx="5486400" cy="4158377"/>
          </a:xfrm>
          <a:prstGeom prst="rect">
            <a:avLst/>
          </a:prstGeom>
        </p:spPr>
        <p:txBody>
          <a:bodyPr vert="horz" lIns="91984" tIns="45993" rIns="91984" bIns="45993"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777193"/>
            <a:ext cx="2971800" cy="462042"/>
          </a:xfrm>
          <a:prstGeom prst="rect">
            <a:avLst/>
          </a:prstGeom>
        </p:spPr>
        <p:txBody>
          <a:bodyPr vert="horz" lIns="91984" tIns="45993" rIns="91984" bIns="45993"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777193"/>
            <a:ext cx="2971800" cy="462042"/>
          </a:xfrm>
          <a:prstGeom prst="rect">
            <a:avLst/>
          </a:prstGeom>
        </p:spPr>
        <p:txBody>
          <a:bodyPr vert="horz" lIns="91984" tIns="45993" rIns="91984" bIns="45993" rtlCol="0" anchor="b"/>
          <a:lstStyle>
            <a:lvl1pPr algn="r">
              <a:defRPr sz="1200"/>
            </a:lvl1pPr>
          </a:lstStyle>
          <a:p>
            <a:fld id="{7B898A01-842B-0042-9AB7-55364486B929}" type="slidenum">
              <a:rPr lang="en-US" smtClean="0"/>
              <a:pPr/>
              <a:t>‹#›</a:t>
            </a:fld>
            <a:endParaRPr lang="en-US" dirty="0"/>
          </a:p>
        </p:txBody>
      </p:sp>
    </p:spTree>
    <p:extLst>
      <p:ext uri="{BB962C8B-B14F-4D97-AF65-F5344CB8AC3E}">
        <p14:creationId xmlns:p14="http://schemas.microsoft.com/office/powerpoint/2010/main" val="2101903529"/>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Good afternoon and thank you for taking the time to join us today for our Measure Development Education and Outreach series, designed specifically for clinical specialty societies and patient advocacy groups. My name is Nicole Brennan and I am the Measures Management System (MMS) lead for the series. Today’s presentation is an </a:t>
            </a:r>
            <a:r>
              <a:rPr lang="en-US" sz="1200" i="1" kern="1200" dirty="0">
                <a:solidFill>
                  <a:schemeClr val="tx1"/>
                </a:solidFill>
                <a:effectLst/>
                <a:latin typeface="+mn-lt"/>
                <a:ea typeface="+mn-ea"/>
                <a:cs typeface="+mn-cs"/>
              </a:rPr>
              <a:t>Introduction to Measure Testing</a:t>
            </a:r>
            <a:r>
              <a:rPr lang="en-US" sz="1200" kern="1200" dirty="0">
                <a:solidFill>
                  <a:schemeClr val="tx1"/>
                </a:solidFill>
                <a:effectLst/>
                <a:latin typeface="+mn-lt"/>
                <a:ea typeface="+mn-ea"/>
                <a:cs typeface="+mn-cs"/>
              </a:rPr>
              <a:t>, and it will be presented by Jeff Geppert from Battelle. </a:t>
            </a:r>
          </a:p>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0</a:t>
            </a:fld>
            <a:endParaRPr lang="en-US" dirty="0"/>
          </a:p>
        </p:txBody>
      </p:sp>
    </p:spTree>
    <p:extLst>
      <p:ext uri="{BB962C8B-B14F-4D97-AF65-F5344CB8AC3E}">
        <p14:creationId xmlns:p14="http://schemas.microsoft.com/office/powerpoint/2010/main" val="170551108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There are </a:t>
            </a:r>
            <a:r>
              <a:rPr lang="en-US" sz="1200" i="1" kern="1200" dirty="0">
                <a:solidFill>
                  <a:schemeClr val="tx1"/>
                </a:solidFill>
                <a:effectLst/>
                <a:latin typeface="+mn-lt"/>
                <a:ea typeface="+mn-ea"/>
                <a:cs typeface="+mn-cs"/>
              </a:rPr>
              <a:t>eight</a:t>
            </a:r>
            <a:r>
              <a:rPr lang="en-US" sz="1200" kern="1200" dirty="0">
                <a:solidFill>
                  <a:schemeClr val="tx1"/>
                </a:solidFill>
                <a:effectLst/>
                <a:latin typeface="+mn-lt"/>
                <a:ea typeface="+mn-ea"/>
                <a:cs typeface="+mn-cs"/>
              </a:rPr>
              <a:t> steps to the measure testing process. The first few steps address planning and implementation of the testing, and are typically </a:t>
            </a:r>
            <a:r>
              <a:rPr lang="en-US" sz="1200" i="1" kern="1200" dirty="0">
                <a:solidFill>
                  <a:schemeClr val="tx1"/>
                </a:solidFill>
                <a:effectLst/>
                <a:latin typeface="+mn-lt"/>
                <a:ea typeface="+mn-ea"/>
                <a:cs typeface="+mn-cs"/>
              </a:rPr>
              <a:t>identical</a:t>
            </a:r>
            <a:r>
              <a:rPr lang="en-US" sz="1200" kern="1200" dirty="0">
                <a:solidFill>
                  <a:schemeClr val="tx1"/>
                </a:solidFill>
                <a:effectLst/>
                <a:latin typeface="+mn-lt"/>
                <a:ea typeface="+mn-ea"/>
                <a:cs typeface="+mn-cs"/>
              </a:rPr>
              <a:t> whether we are talking about alpha or beta testing. The last steps might </a:t>
            </a:r>
            <a:r>
              <a:rPr lang="en-US" sz="1200" i="1" kern="1200" dirty="0">
                <a:solidFill>
                  <a:schemeClr val="tx1"/>
                </a:solidFill>
                <a:effectLst/>
                <a:latin typeface="+mn-lt"/>
                <a:ea typeface="+mn-ea"/>
                <a:cs typeface="+mn-cs"/>
              </a:rPr>
              <a:t>vary</a:t>
            </a:r>
            <a:r>
              <a:rPr lang="en-US" sz="1200" kern="1200" dirty="0">
                <a:solidFill>
                  <a:schemeClr val="tx1"/>
                </a:solidFill>
                <a:effectLst/>
                <a:latin typeface="+mn-lt"/>
                <a:ea typeface="+mn-ea"/>
                <a:cs typeface="+mn-cs"/>
              </a:rPr>
              <a:t> depending on whether we are engaged in alpha and beta testing, and on the final reports being completed after beta testing is complete. These steps are derived out of a lot of experience developing measures and ensuring that when the measure testing is done, the results are supporting the use of the measure. So, they are developed with that </a:t>
            </a:r>
            <a:r>
              <a:rPr lang="en-US" sz="1200" i="1" kern="1200" dirty="0">
                <a:solidFill>
                  <a:schemeClr val="tx1"/>
                </a:solidFill>
                <a:effectLst/>
                <a:latin typeface="+mn-lt"/>
                <a:ea typeface="+mn-ea"/>
                <a:cs typeface="+mn-cs"/>
              </a:rPr>
              <a:t>intention</a:t>
            </a:r>
            <a:r>
              <a:rPr lang="en-US" sz="1200" kern="1200" dirty="0">
                <a:solidFill>
                  <a:schemeClr val="tx1"/>
                </a:solidFill>
                <a:effectLst/>
                <a:latin typeface="+mn-lt"/>
                <a:ea typeface="+mn-ea"/>
                <a:cs typeface="+mn-cs"/>
              </a:rPr>
              <a:t> in mind. </a:t>
            </a: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9</a:t>
            </a:fld>
            <a:endParaRPr lang="en-US" dirty="0"/>
          </a:p>
        </p:txBody>
      </p:sp>
    </p:spTree>
    <p:extLst>
      <p:ext uri="{BB962C8B-B14F-4D97-AF65-F5344CB8AC3E}">
        <p14:creationId xmlns:p14="http://schemas.microsoft.com/office/powerpoint/2010/main" val="11375216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Here are the components that would be included in the measure testing work plan. Coming</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up with a work plan before the testing begins can </a:t>
            </a:r>
            <a:r>
              <a:rPr lang="en-US" sz="1200" i="1" kern="1200" dirty="0">
                <a:solidFill>
                  <a:schemeClr val="tx1"/>
                </a:solidFill>
                <a:effectLst/>
                <a:latin typeface="+mn-lt"/>
                <a:ea typeface="+mn-ea"/>
                <a:cs typeface="+mn-cs"/>
              </a:rPr>
              <a:t>save </a:t>
            </a:r>
            <a:r>
              <a:rPr lang="en-US" sz="1200" kern="1200" dirty="0">
                <a:solidFill>
                  <a:schemeClr val="tx1"/>
                </a:solidFill>
                <a:effectLst/>
                <a:latin typeface="+mn-lt"/>
                <a:ea typeface="+mn-ea"/>
                <a:cs typeface="+mn-cs"/>
              </a:rPr>
              <a:t>time and resources. Measure testing can be conducted for a single measure or a set of measures. If the testing is targeting a set of measures, the developer typically constructs a work plan that describes the testing of the entire measure set. The work plan for </a:t>
            </a:r>
            <a:r>
              <a:rPr lang="en-US" sz="1200" i="1" kern="1200" dirty="0">
                <a:solidFill>
                  <a:schemeClr val="tx1"/>
                </a:solidFill>
                <a:effectLst/>
                <a:latin typeface="+mn-lt"/>
                <a:ea typeface="+mn-ea"/>
                <a:cs typeface="+mn-cs"/>
              </a:rPr>
              <a:t>alpha </a:t>
            </a:r>
            <a:r>
              <a:rPr lang="en-US" sz="1200" kern="1200" dirty="0">
                <a:solidFill>
                  <a:schemeClr val="tx1"/>
                </a:solidFill>
                <a:effectLst/>
                <a:latin typeface="+mn-lt"/>
                <a:ea typeface="+mn-ea"/>
                <a:cs typeface="+mn-cs"/>
              </a:rPr>
              <a:t>testing is usually prepared early in this development process; therefore, at the time, the exact number of measures to be tested may not be known. We may have a broader list of candidate measures that we are investigating. Many of the work plan areas listed below, may not necessarily apply in that context.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In contrast, the work plan for a </a:t>
            </a:r>
            <a:r>
              <a:rPr lang="en-US" sz="1200" i="1" kern="1200" dirty="0">
                <a:solidFill>
                  <a:schemeClr val="tx1"/>
                </a:solidFill>
                <a:effectLst/>
                <a:latin typeface="+mn-lt"/>
                <a:ea typeface="+mn-ea"/>
                <a:cs typeface="+mn-cs"/>
              </a:rPr>
              <a:t>beta </a:t>
            </a:r>
            <a:r>
              <a:rPr lang="en-US" sz="1200" kern="1200" dirty="0">
                <a:solidFill>
                  <a:schemeClr val="tx1"/>
                </a:solidFill>
                <a:effectLst/>
                <a:latin typeface="+mn-lt"/>
                <a:ea typeface="+mn-ea"/>
                <a:cs typeface="+mn-cs"/>
              </a:rPr>
              <a:t>test should be prepared after the measure specifications have been developed. It should include sufficient information to help the COR, in the case of a CMS measure developer, understand how the sampling and planned analyses aim to meet the scientific acceptability, usability, and feasibility criteria required for approval by CMS and endorsement by the NQF. The testing plan typically includes the name of the measure, the type of testing, alpha or beta distinction, study objectives and timeline. Measure testing may be </a:t>
            </a:r>
            <a:r>
              <a:rPr lang="en-US" sz="1200" i="1" kern="1200" dirty="0">
                <a:solidFill>
                  <a:schemeClr val="tx1"/>
                </a:solidFill>
                <a:effectLst/>
                <a:latin typeface="+mn-lt"/>
                <a:ea typeface="+mn-ea"/>
                <a:cs typeface="+mn-cs"/>
              </a:rPr>
              <a:t>iterative,</a:t>
            </a:r>
            <a:r>
              <a:rPr lang="en-US" sz="1200" kern="1200" dirty="0">
                <a:solidFill>
                  <a:schemeClr val="tx1"/>
                </a:solidFill>
                <a:effectLst/>
                <a:latin typeface="+mn-lt"/>
                <a:ea typeface="+mn-ea"/>
                <a:cs typeface="+mn-cs"/>
              </a:rPr>
              <a:t> as mentioned, so each time you go through a cycle you review the work plan and submit it for approval. The plan also describes the methodology, the test population, the data elements to be collected, and any sampling requirements for the measure testing.</a:t>
            </a:r>
          </a:p>
          <a:p>
            <a:pPr defTabSz="451348">
              <a:defRPr/>
            </a:pP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10</a:t>
            </a:fld>
            <a:endParaRPr lang="en-US" dirty="0"/>
          </a:p>
        </p:txBody>
      </p:sp>
    </p:spTree>
    <p:extLst>
      <p:ext uri="{BB962C8B-B14F-4D97-AF65-F5344CB8AC3E}">
        <p14:creationId xmlns:p14="http://schemas.microsoft.com/office/powerpoint/2010/main" val="86210321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Other components of the work plan include: a description of the recruitment strategy for measured entities; the analysis plan; plans for any patient confidentiality that may be required; institutional review board (IRB) review or human subject review compliance</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data use agreements (DUAs); methods to comply with the Paperwork Reduction Act</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if that applies); and training and qualifications of staff oriented towards ensuring that the work plan, when executed as designed, will be successful. </a:t>
            </a: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11</a:t>
            </a:fld>
            <a:endParaRPr lang="en-US" dirty="0"/>
          </a:p>
        </p:txBody>
      </p:sp>
    </p:spTree>
    <p:extLst>
      <p:ext uri="{BB962C8B-B14F-4D97-AF65-F5344CB8AC3E}">
        <p14:creationId xmlns:p14="http://schemas.microsoft.com/office/powerpoint/2010/main" val="102312105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Once the work plan is developed, it is typical to submit the work plan for approval. </a:t>
            </a: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12</a:t>
            </a:fld>
            <a:endParaRPr lang="en-US" dirty="0"/>
          </a:p>
        </p:txBody>
      </p:sp>
    </p:spTree>
    <p:extLst>
      <p:ext uri="{BB962C8B-B14F-4D97-AF65-F5344CB8AC3E}">
        <p14:creationId xmlns:p14="http://schemas.microsoft.com/office/powerpoint/2010/main" val="363224977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After the work plan is approved the step that follows is implementation of testing. Implementation will vary based on the requirements of the measure itself and the type of testing. At the end of testing, the measure developer is typically able to calculate some summary statistics and demonstrate how the measure performs relative to the evaluation criteria of importance, scientific acceptability, usability, and feasibility. Based on the results of these analyses, we may have to do additional testing to design to mitigate and prevent any measure </a:t>
            </a:r>
            <a:r>
              <a:rPr lang="en-US" sz="1200" i="1" kern="1200" dirty="0">
                <a:solidFill>
                  <a:schemeClr val="tx1"/>
                </a:solidFill>
                <a:effectLst/>
                <a:latin typeface="+mn-lt"/>
                <a:ea typeface="+mn-ea"/>
                <a:cs typeface="+mn-cs"/>
              </a:rPr>
              <a:t>shortcomings</a:t>
            </a:r>
            <a:r>
              <a:rPr lang="en-US" sz="1200" kern="1200" dirty="0">
                <a:solidFill>
                  <a:schemeClr val="tx1"/>
                </a:solidFill>
                <a:effectLst/>
                <a:latin typeface="+mn-lt"/>
                <a:ea typeface="+mn-ea"/>
                <a:cs typeface="+mn-cs"/>
              </a:rPr>
              <a:t> that might have become apparent in the measure testing process. </a:t>
            </a: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13</a:t>
            </a:fld>
            <a:endParaRPr lang="en-US" dirty="0"/>
          </a:p>
        </p:txBody>
      </p:sp>
    </p:spTree>
    <p:extLst>
      <p:ext uri="{BB962C8B-B14F-4D97-AF65-F5344CB8AC3E}">
        <p14:creationId xmlns:p14="http://schemas.microsoft.com/office/powerpoint/2010/main" val="365509229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One of the main challenges that measure developers have in terms of doing measure testing has to do with scientific acceptability. By </a:t>
            </a:r>
            <a:r>
              <a:rPr lang="en-US" sz="1200" i="1" kern="1200" dirty="0">
                <a:solidFill>
                  <a:schemeClr val="tx1"/>
                </a:solidFill>
                <a:effectLst/>
                <a:latin typeface="+mn-lt"/>
                <a:ea typeface="+mn-ea"/>
                <a:cs typeface="+mn-cs"/>
              </a:rPr>
              <a:t>scientific acceptability </a:t>
            </a:r>
            <a:r>
              <a:rPr lang="en-US" sz="1200" kern="1200" dirty="0">
                <a:solidFill>
                  <a:schemeClr val="tx1"/>
                </a:solidFill>
                <a:effectLst/>
                <a:latin typeface="+mn-lt"/>
                <a:ea typeface="+mn-ea"/>
                <a:cs typeface="+mn-cs"/>
              </a:rPr>
              <a:t>we mean assessing the measure based on the concepts of </a:t>
            </a:r>
            <a:r>
              <a:rPr lang="en-US" sz="1200" i="1" kern="1200" dirty="0">
                <a:solidFill>
                  <a:schemeClr val="tx1"/>
                </a:solidFill>
                <a:effectLst/>
                <a:latin typeface="+mn-lt"/>
                <a:ea typeface="+mn-ea"/>
                <a:cs typeface="+mn-cs"/>
              </a:rPr>
              <a:t>reliability </a:t>
            </a:r>
            <a:r>
              <a:rPr lang="en-US" sz="1200" kern="1200" dirty="0">
                <a:solidFill>
                  <a:schemeClr val="tx1"/>
                </a:solidFill>
                <a:effectLst/>
                <a:latin typeface="+mn-lt"/>
                <a:ea typeface="+mn-ea"/>
                <a:cs typeface="+mn-cs"/>
              </a:rPr>
              <a:t>and </a:t>
            </a:r>
            <a:r>
              <a:rPr lang="en-US" sz="1200" i="1" kern="1200" dirty="0">
                <a:solidFill>
                  <a:schemeClr val="tx1"/>
                </a:solidFill>
                <a:effectLst/>
                <a:latin typeface="+mn-lt"/>
                <a:ea typeface="+mn-ea"/>
                <a:cs typeface="+mn-cs"/>
              </a:rPr>
              <a:t>validity. </a:t>
            </a:r>
            <a:r>
              <a:rPr lang="en-US" sz="1200" kern="1200" dirty="0">
                <a:solidFill>
                  <a:schemeClr val="tx1"/>
                </a:solidFill>
                <a:effectLst/>
                <a:latin typeface="+mn-lt"/>
                <a:ea typeface="+mn-ea"/>
                <a:cs typeface="+mn-cs"/>
              </a:rPr>
              <a:t>Typically, we have reliability statistics that would be reported along with an assessment of the adequacy of those statistics in terms of some kind of norm</a:t>
            </a:r>
            <a:r>
              <a:rPr lang="en-US" sz="1200" kern="1200" baseline="0" dirty="0">
                <a:solidFill>
                  <a:schemeClr val="tx1"/>
                </a:solidFill>
                <a:effectLst/>
                <a:latin typeface="+mn-lt"/>
                <a:ea typeface="+mn-ea"/>
                <a:cs typeface="+mn-cs"/>
              </a:rPr>
              <a:t> – </a:t>
            </a:r>
            <a:r>
              <a:rPr lang="en-US" sz="1200" i="1" kern="1200" dirty="0">
                <a:solidFill>
                  <a:schemeClr val="tx1"/>
                </a:solidFill>
                <a:effectLst/>
                <a:latin typeface="+mn-lt"/>
                <a:ea typeface="+mn-ea"/>
                <a:cs typeface="+mn-cs"/>
              </a:rPr>
              <a:t>norm</a:t>
            </a:r>
            <a:r>
              <a:rPr lang="en-US" sz="1200" kern="1200" dirty="0">
                <a:solidFill>
                  <a:schemeClr val="tx1"/>
                </a:solidFill>
                <a:effectLst/>
                <a:latin typeface="+mn-lt"/>
                <a:ea typeface="+mn-ea"/>
                <a:cs typeface="+mn-cs"/>
              </a:rPr>
              <a:t> for the test – and so it is not just saying the reliability of the measure is </a:t>
            </a:r>
            <a:r>
              <a:rPr lang="en-US" sz="1200" i="1" kern="1200" dirty="0">
                <a:solidFill>
                  <a:schemeClr val="tx1"/>
                </a:solidFill>
                <a:effectLst/>
                <a:latin typeface="+mn-lt"/>
                <a:ea typeface="+mn-ea"/>
                <a:cs typeface="+mn-cs"/>
              </a:rPr>
              <a:t>blank</a:t>
            </a:r>
            <a:r>
              <a:rPr lang="en-US" sz="1200" kern="1200" dirty="0">
                <a:solidFill>
                  <a:schemeClr val="tx1"/>
                </a:solidFill>
                <a:effectLst/>
                <a:latin typeface="+mn-lt"/>
                <a:ea typeface="+mn-ea"/>
                <a:cs typeface="+mn-cs"/>
              </a:rPr>
              <a:t>. It is assessing whether that is good or bad</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relative to industry norms. </a:t>
            </a:r>
            <a:r>
              <a:rPr lang="en-US" sz="1200" i="1" kern="1200" dirty="0">
                <a:solidFill>
                  <a:schemeClr val="tx1"/>
                </a:solidFill>
                <a:effectLst/>
                <a:latin typeface="+mn-lt"/>
                <a:ea typeface="+mn-ea"/>
                <a:cs typeface="+mn-cs"/>
              </a:rPr>
              <a:t>Validity </a:t>
            </a:r>
            <a:r>
              <a:rPr lang="en-US" sz="1200" kern="1200" dirty="0">
                <a:solidFill>
                  <a:schemeClr val="tx1"/>
                </a:solidFill>
                <a:effectLst/>
                <a:latin typeface="+mn-lt"/>
                <a:ea typeface="+mn-ea"/>
                <a:cs typeface="+mn-cs"/>
              </a:rPr>
              <a:t>assessments should also be reported, especially noting any changes observed relative to analyses reported during any kind of prior assessments or prior endorsement processes. None of these concepts are necessarily static. It is not like you establish reliability and validity once and never revisit. They can be time-intensive processes to go through, and because they evolve over time they need to be periodically </a:t>
            </a:r>
            <a:r>
              <a:rPr lang="en-US" sz="1200" i="1" kern="1200" dirty="0">
                <a:solidFill>
                  <a:schemeClr val="tx1"/>
                </a:solidFill>
                <a:effectLst/>
                <a:latin typeface="+mn-lt"/>
                <a:ea typeface="+mn-ea"/>
                <a:cs typeface="+mn-cs"/>
              </a:rPr>
              <a:t>reassessed</a:t>
            </a:r>
            <a:r>
              <a:rPr lang="en-US" sz="1200" kern="1200" dirty="0">
                <a:solidFill>
                  <a:schemeClr val="tx1"/>
                </a:solidFill>
                <a:effectLst/>
                <a:latin typeface="+mn-lt"/>
                <a:ea typeface="+mn-ea"/>
                <a:cs typeface="+mn-cs"/>
              </a:rPr>
              <a:t>. </a:t>
            </a:r>
          </a:p>
          <a:p>
            <a:pPr defTabSz="451348">
              <a:defRPr/>
            </a:pP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14</a:t>
            </a:fld>
            <a:endParaRPr lang="en-US" dirty="0"/>
          </a:p>
        </p:txBody>
      </p:sp>
    </p:spTree>
    <p:extLst>
      <p:ext uri="{BB962C8B-B14F-4D97-AF65-F5344CB8AC3E}">
        <p14:creationId xmlns:p14="http://schemas.microsoft.com/office/powerpoint/2010/main" val="17160762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Other components of the measure testing plan include evaluation of exclusion, exception criteria, and </a:t>
            </a:r>
            <a:r>
              <a:rPr lang="en-US" sz="1200" i="1" kern="1200" dirty="0">
                <a:solidFill>
                  <a:schemeClr val="tx1"/>
                </a:solidFill>
                <a:effectLst/>
                <a:latin typeface="+mn-lt"/>
                <a:ea typeface="+mn-ea"/>
                <a:cs typeface="+mn-cs"/>
              </a:rPr>
              <a:t>rationales </a:t>
            </a:r>
            <a:r>
              <a:rPr lang="en-US" sz="1200" kern="1200" dirty="0">
                <a:solidFill>
                  <a:schemeClr val="tx1"/>
                </a:solidFill>
                <a:effectLst/>
                <a:latin typeface="+mn-lt"/>
                <a:ea typeface="+mn-ea"/>
                <a:cs typeface="+mn-cs"/>
              </a:rPr>
              <a:t>for any exclusions. These rationales and criteria need to be fully documented. The plan should also address the criterion of usability. If the measure has been materially changed –</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particularly if it has been in use for some time </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a summary of findings related to measure interpretability and methods used to provide a qualitative and quantitative usability assessment is recommended (e.g., a TEP review of measure results, or in some unique circumstances, CMS might request a focus group or a survey to assess </a:t>
            </a:r>
            <a:r>
              <a:rPr lang="en-US" sz="1200" i="1" kern="1200" dirty="0">
                <a:solidFill>
                  <a:schemeClr val="tx1"/>
                </a:solidFill>
                <a:effectLst/>
                <a:latin typeface="+mn-lt"/>
                <a:ea typeface="+mn-ea"/>
                <a:cs typeface="+mn-cs"/>
              </a:rPr>
              <a:t>usability)</a:t>
            </a:r>
            <a:r>
              <a:rPr lang="en-US" sz="1200" kern="1200" dirty="0">
                <a:solidFill>
                  <a:schemeClr val="tx1"/>
                </a:solidFill>
                <a:effectLst/>
                <a:latin typeface="+mn-lt"/>
                <a:ea typeface="+mn-ea"/>
                <a:cs typeface="+mn-cs"/>
              </a:rPr>
              <a:t>. Lastly, the plan addresses the criterion, the feasibility, and the testing report on the planning implementation that will include a discussion of any feasibility challenges and adjustments that were made to facilitate obtaining measure results, and a description of estimated </a:t>
            </a:r>
            <a:r>
              <a:rPr lang="en-US" sz="1200" i="1" kern="1200" dirty="0">
                <a:solidFill>
                  <a:schemeClr val="tx1"/>
                </a:solidFill>
                <a:effectLst/>
                <a:latin typeface="+mn-lt"/>
                <a:ea typeface="+mn-ea"/>
                <a:cs typeface="+mn-cs"/>
              </a:rPr>
              <a:t>costs </a:t>
            </a:r>
            <a:r>
              <a:rPr lang="en-US" sz="1200" kern="1200" dirty="0">
                <a:solidFill>
                  <a:schemeClr val="tx1"/>
                </a:solidFill>
                <a:effectLst/>
                <a:latin typeface="+mn-lt"/>
                <a:ea typeface="+mn-ea"/>
                <a:cs typeface="+mn-cs"/>
              </a:rPr>
              <a:t>or burden of data collection.</a:t>
            </a: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15</a:t>
            </a:fld>
            <a:endParaRPr lang="en-US" dirty="0"/>
          </a:p>
        </p:txBody>
      </p:sp>
    </p:spTree>
    <p:extLst>
      <p:ext uri="{BB962C8B-B14F-4D97-AF65-F5344CB8AC3E}">
        <p14:creationId xmlns:p14="http://schemas.microsoft.com/office/powerpoint/2010/main" val="285470470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Step four is to </a:t>
            </a:r>
            <a:r>
              <a:rPr lang="en-US" sz="1200" i="1" kern="1200" dirty="0">
                <a:solidFill>
                  <a:schemeClr val="tx1"/>
                </a:solidFill>
                <a:effectLst/>
                <a:latin typeface="+mn-lt"/>
                <a:ea typeface="+mn-ea"/>
                <a:cs typeface="+mn-cs"/>
              </a:rPr>
              <a:t>analyze </a:t>
            </a:r>
            <a:r>
              <a:rPr lang="en-US" sz="1200" kern="1200" dirty="0">
                <a:solidFill>
                  <a:schemeClr val="tx1"/>
                </a:solidFill>
                <a:effectLst/>
                <a:latin typeface="+mn-lt"/>
                <a:ea typeface="+mn-ea"/>
                <a:cs typeface="+mn-cs"/>
              </a:rPr>
              <a:t>the results. All of the data has been collected and the team analyzes the results relative to the evaluation criteria. You conduct a series of analyses to characterize the evaluation criteria for the measure, and</a:t>
            </a:r>
            <a:r>
              <a:rPr lang="en-US" sz="1200" kern="1200" baseline="0" dirty="0">
                <a:solidFill>
                  <a:schemeClr val="tx1"/>
                </a:solidFill>
                <a:effectLst/>
                <a:latin typeface="+mn-lt"/>
                <a:ea typeface="+mn-ea"/>
                <a:cs typeface="+mn-cs"/>
              </a:rPr>
              <a:t> then</a:t>
            </a:r>
            <a:r>
              <a:rPr lang="en-US" sz="1200" kern="1200" dirty="0">
                <a:solidFill>
                  <a:schemeClr val="tx1"/>
                </a:solidFill>
                <a:effectLst/>
                <a:latin typeface="+mn-lt"/>
                <a:ea typeface="+mn-ea"/>
                <a:cs typeface="+mn-cs"/>
              </a:rPr>
              <a:t> the findings from all the testing analyses will be presented in a final </a:t>
            </a:r>
            <a:r>
              <a:rPr lang="en-US" sz="1200" i="1" kern="1200" dirty="0">
                <a:solidFill>
                  <a:schemeClr val="tx1"/>
                </a:solidFill>
                <a:effectLst/>
                <a:latin typeface="+mn-lt"/>
                <a:ea typeface="+mn-ea"/>
                <a:cs typeface="+mn-cs"/>
              </a:rPr>
              <a:t>summary</a:t>
            </a:r>
            <a:r>
              <a:rPr lang="en-US" sz="1200" kern="1200" dirty="0">
                <a:solidFill>
                  <a:schemeClr val="tx1"/>
                </a:solidFill>
                <a:effectLst/>
                <a:latin typeface="+mn-lt"/>
                <a:ea typeface="+mn-ea"/>
                <a:cs typeface="+mn-cs"/>
              </a:rPr>
              <a:t> </a:t>
            </a:r>
            <a:r>
              <a:rPr lang="en-US" sz="1200" i="1" kern="1200" dirty="0">
                <a:solidFill>
                  <a:schemeClr val="tx1"/>
                </a:solidFill>
                <a:effectLst/>
                <a:latin typeface="+mn-lt"/>
                <a:ea typeface="+mn-ea"/>
                <a:cs typeface="+mn-cs"/>
              </a:rPr>
              <a:t>report</a:t>
            </a:r>
            <a:r>
              <a:rPr lang="en-US" sz="1200" kern="1200" dirty="0">
                <a:solidFill>
                  <a:schemeClr val="tx1"/>
                </a:solidFill>
                <a:effectLst/>
                <a:latin typeface="+mn-lt"/>
                <a:ea typeface="+mn-ea"/>
                <a:cs typeface="+mn-cs"/>
              </a:rPr>
              <a:t>. Again, a common theme for today is that measure testing is iterative</a:t>
            </a:r>
            <a:r>
              <a:rPr lang="en-US" sz="1200" i="1"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and the results of these analyses will likely lead to suggestions on how to </a:t>
            </a:r>
            <a:r>
              <a:rPr lang="en-US" sz="1200" i="1" kern="1200" dirty="0">
                <a:solidFill>
                  <a:schemeClr val="tx1"/>
                </a:solidFill>
                <a:effectLst/>
                <a:latin typeface="+mn-lt"/>
                <a:ea typeface="+mn-ea"/>
                <a:cs typeface="+mn-cs"/>
              </a:rPr>
              <a:t>refine</a:t>
            </a:r>
            <a:r>
              <a:rPr lang="en-US" sz="1200" kern="1200" dirty="0">
                <a:solidFill>
                  <a:schemeClr val="tx1"/>
                </a:solidFill>
                <a:effectLst/>
                <a:latin typeface="+mn-lt"/>
                <a:ea typeface="+mn-ea"/>
                <a:cs typeface="+mn-cs"/>
              </a:rPr>
              <a:t> the measure.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This has been an overall review of the measure testing process. Next we are going to talk about some of these concepts in a little more detail. </a:t>
            </a:r>
          </a:p>
        </p:txBody>
      </p:sp>
      <p:sp>
        <p:nvSpPr>
          <p:cNvPr id="4" name="Slide Number Placeholder 3"/>
          <p:cNvSpPr>
            <a:spLocks noGrp="1"/>
          </p:cNvSpPr>
          <p:nvPr>
            <p:ph type="sldNum" sz="quarter" idx="10"/>
          </p:nvPr>
        </p:nvSpPr>
        <p:spPr/>
        <p:txBody>
          <a:bodyPr/>
          <a:lstStyle/>
          <a:p>
            <a:fld id="{7B898A01-842B-0042-9AB7-55364486B929}" type="slidenum">
              <a:rPr lang="en-US" smtClean="0"/>
              <a:pPr/>
              <a:t>16</a:t>
            </a:fld>
            <a:endParaRPr lang="en-US" dirty="0"/>
          </a:p>
        </p:txBody>
      </p:sp>
    </p:spTree>
    <p:extLst>
      <p:ext uri="{BB962C8B-B14F-4D97-AF65-F5344CB8AC3E}">
        <p14:creationId xmlns:p14="http://schemas.microsoft.com/office/powerpoint/2010/main" val="56700970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1348"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The concept of reliability is discussed in the CMS Blueprint, Section 2, Chapter 3</a:t>
            </a:r>
            <a:r>
              <a:rPr lang="en-US" sz="1200" i="1"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Reliability testing is needed to establish scientific acceptability. An important thing to understand is that reliability applies both to the data elements and to the measure score. So, with respect to the </a:t>
            </a:r>
            <a:r>
              <a:rPr lang="en-US" sz="1200" i="1" kern="1200" dirty="0">
                <a:solidFill>
                  <a:schemeClr val="tx1"/>
                </a:solidFill>
                <a:effectLst/>
                <a:latin typeface="+mn-lt"/>
                <a:ea typeface="+mn-ea"/>
                <a:cs typeface="+mn-cs"/>
              </a:rPr>
              <a:t>data elements,</a:t>
            </a:r>
            <a:r>
              <a:rPr lang="en-US" sz="1200" kern="1200" dirty="0">
                <a:solidFill>
                  <a:schemeClr val="tx1"/>
                </a:solidFill>
                <a:effectLst/>
                <a:latin typeface="+mn-lt"/>
                <a:ea typeface="+mn-ea"/>
                <a:cs typeface="+mn-cs"/>
              </a:rPr>
              <a:t> examples of reliability testing include things like interrater abstracter or intra-rater abstracter studies, internal consistency from multi-item scales, or test/retest for survey types of items. For the measure </a:t>
            </a:r>
            <a:r>
              <a:rPr lang="en-US" sz="1200" i="1" kern="1200" dirty="0">
                <a:solidFill>
                  <a:schemeClr val="tx1"/>
                </a:solidFill>
                <a:effectLst/>
                <a:latin typeface="+mn-lt"/>
                <a:ea typeface="+mn-ea"/>
                <a:cs typeface="+mn-cs"/>
              </a:rPr>
              <a:t>score</a:t>
            </a:r>
            <a:r>
              <a:rPr lang="en-US" sz="1200" kern="1200" dirty="0">
                <a:solidFill>
                  <a:schemeClr val="tx1"/>
                </a:solidFill>
                <a:effectLst/>
                <a:latin typeface="+mn-lt"/>
                <a:ea typeface="+mn-ea"/>
                <a:cs typeface="+mn-cs"/>
              </a:rPr>
              <a:t> reliability, testing addresses the precision of the measurement which is usually measured in some sort of signal-to-noise ratio (SNR). Again, these topics are discussed in more detail in the Blueprint. </a:t>
            </a: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17</a:t>
            </a:fld>
            <a:endParaRPr lang="en-US" dirty="0"/>
          </a:p>
        </p:txBody>
      </p:sp>
    </p:spTree>
    <p:extLst>
      <p:ext uri="{BB962C8B-B14F-4D97-AF65-F5344CB8AC3E}">
        <p14:creationId xmlns:p14="http://schemas.microsoft.com/office/powerpoint/2010/main" val="250427732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The statistics for estimating the </a:t>
            </a:r>
            <a:r>
              <a:rPr lang="en-US" sz="1200" i="1" kern="1200" dirty="0">
                <a:solidFill>
                  <a:schemeClr val="tx1"/>
                </a:solidFill>
                <a:effectLst/>
                <a:latin typeface="+mn-lt"/>
                <a:ea typeface="+mn-ea"/>
                <a:cs typeface="+mn-cs"/>
              </a:rPr>
              <a:t>reliability</a:t>
            </a:r>
            <a:r>
              <a:rPr lang="en-US" sz="1200" kern="1200" dirty="0">
                <a:solidFill>
                  <a:schemeClr val="tx1"/>
                </a:solidFill>
                <a:effectLst/>
                <a:latin typeface="+mn-lt"/>
                <a:ea typeface="+mn-ea"/>
                <a:cs typeface="+mn-cs"/>
              </a:rPr>
              <a:t> of data elements are understood, unlike the statistics for estimating the reliability of the measure </a:t>
            </a:r>
            <a:r>
              <a:rPr lang="en-US" sz="1200" i="1" kern="1200" dirty="0">
                <a:solidFill>
                  <a:schemeClr val="tx1"/>
                </a:solidFill>
                <a:effectLst/>
                <a:latin typeface="+mn-lt"/>
                <a:ea typeface="+mn-ea"/>
                <a:cs typeface="+mn-cs"/>
              </a:rPr>
              <a:t>score</a:t>
            </a:r>
            <a:r>
              <a:rPr lang="en-US" sz="1200" kern="1200" dirty="0">
                <a:solidFill>
                  <a:schemeClr val="tx1"/>
                </a:solidFill>
                <a:effectLst/>
                <a:latin typeface="+mn-lt"/>
                <a:ea typeface="+mn-ea"/>
                <a:cs typeface="+mn-cs"/>
              </a:rPr>
              <a:t>. In respect to reliability, there are two basic methods that people use for estimating reliability of the measure score. In Method #1, for each measured entity you calculate a signal by taking the total variability in the measure score minus some estimate of noise due to sampling. That gives you an estimate of the signal, and then you average that signal estimate across the measured entities. In Method #2, for each measured entity you randomly assign cases in the denominator to one or two groups, and then calculate the covariance between the groups. These are two common approaches for estimating reliability. They give largely very</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similar results, especially when the samples are relatively large. </a:t>
            </a:r>
          </a:p>
          <a:p>
            <a:pPr defTabSz="451348">
              <a:defRPr/>
            </a:pP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18</a:t>
            </a:fld>
            <a:endParaRPr lang="en-US" dirty="0"/>
          </a:p>
        </p:txBody>
      </p:sp>
    </p:spTree>
    <p:extLst>
      <p:ext uri="{BB962C8B-B14F-4D97-AF65-F5344CB8AC3E}">
        <p14:creationId xmlns:p14="http://schemas.microsoft.com/office/powerpoint/2010/main" val="6766480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This is an overview of the vision and goals for the webinar series that we’ve been engaged in over the last several months. The Measures Management System has been developing these webinars</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to engage you in communications through these various mechanisms. Today’s webinar series is part of the overall Blueprint 101 series, which goes over the basics of measure development. </a:t>
            </a:r>
          </a:p>
        </p:txBody>
      </p:sp>
      <p:sp>
        <p:nvSpPr>
          <p:cNvPr id="4" name="Slide Number Placeholder 3"/>
          <p:cNvSpPr>
            <a:spLocks noGrp="1"/>
          </p:cNvSpPr>
          <p:nvPr>
            <p:ph type="sldNum" sz="quarter" idx="10"/>
          </p:nvPr>
        </p:nvSpPr>
        <p:spPr/>
        <p:txBody>
          <a:bodyPr/>
          <a:lstStyle/>
          <a:p>
            <a:fld id="{7B898A01-842B-0042-9AB7-55364486B929}" type="slidenum">
              <a:rPr lang="en-US" smtClean="0"/>
              <a:pPr/>
              <a:t>1</a:t>
            </a:fld>
            <a:endParaRPr lang="en-US" dirty="0"/>
          </a:p>
        </p:txBody>
      </p:sp>
    </p:spTree>
    <p:extLst>
      <p:ext uri="{BB962C8B-B14F-4D97-AF65-F5344CB8AC3E}">
        <p14:creationId xmlns:p14="http://schemas.microsoft.com/office/powerpoint/2010/main" val="199030027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There are some common misconceptions about reliability. Some people talk of reliability as if it is a </a:t>
            </a:r>
            <a:r>
              <a:rPr lang="en-US" sz="1200" i="1" kern="1200" dirty="0">
                <a:solidFill>
                  <a:schemeClr val="tx1"/>
                </a:solidFill>
                <a:effectLst/>
                <a:latin typeface="+mn-lt"/>
                <a:ea typeface="+mn-ea"/>
                <a:cs typeface="+mn-cs"/>
              </a:rPr>
              <a:t>fixed </a:t>
            </a:r>
            <a:r>
              <a:rPr lang="en-US" sz="1200" kern="1200" dirty="0">
                <a:solidFill>
                  <a:schemeClr val="tx1"/>
                </a:solidFill>
                <a:effectLst/>
                <a:latin typeface="+mn-lt"/>
                <a:ea typeface="+mn-ea"/>
                <a:cs typeface="+mn-cs"/>
              </a:rPr>
              <a:t>attribute of the measure, but that is not really the way to think about reliability. Rather, reliability is an attribute of the measure when it is applied to a particular population of measured entities and patients</a:t>
            </a:r>
            <a:r>
              <a:rPr lang="en-US" sz="1200" kern="1200" baseline="0" dirty="0">
                <a:solidFill>
                  <a:schemeClr val="tx1"/>
                </a:solidFill>
                <a:effectLst/>
                <a:latin typeface="+mn-lt"/>
                <a:ea typeface="+mn-ea"/>
                <a:cs typeface="+mn-cs"/>
              </a:rPr>
              <a:t> – </a:t>
            </a:r>
            <a:r>
              <a:rPr lang="en-US" sz="1200" kern="1200" dirty="0">
                <a:solidFill>
                  <a:schemeClr val="tx1"/>
                </a:solidFill>
                <a:effectLst/>
                <a:latin typeface="+mn-lt"/>
                <a:ea typeface="+mn-ea"/>
                <a:cs typeface="+mn-cs"/>
              </a:rPr>
              <a:t>when it is applied in a particular context. Usually, when people talk about the reliability of the measure, what they are really referring to is the average reliability across those measured entities.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However, to really characterize the reliability of the measure, you need to know not only the average, but also how much the reliability varies across the measured entities; for example, you might stratify the measured entities according to the size of their population, and then look at the average reliability in those large groups versus small groups. The other way in which reliability is not really an attribute of the measure is because if you subset your population, then the reliability of the measure gets </a:t>
            </a:r>
            <a:r>
              <a:rPr lang="en-US" sz="1200" i="1" kern="1200" dirty="0">
                <a:solidFill>
                  <a:schemeClr val="tx1"/>
                </a:solidFill>
                <a:effectLst/>
                <a:latin typeface="+mn-lt"/>
                <a:ea typeface="+mn-ea"/>
                <a:cs typeface="+mn-cs"/>
              </a:rPr>
              <a:t>reduced</a:t>
            </a:r>
            <a:r>
              <a:rPr lang="en-US" sz="1200" kern="1200" dirty="0">
                <a:solidFill>
                  <a:schemeClr val="tx1"/>
                </a:solidFill>
                <a:effectLst/>
                <a:latin typeface="+mn-lt"/>
                <a:ea typeface="+mn-ea"/>
                <a:cs typeface="+mn-cs"/>
              </a:rPr>
              <a:t>. Conversely, if you aggregate</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across populations, the reliability gets </a:t>
            </a:r>
            <a:r>
              <a:rPr lang="en-US" sz="1200" i="1" kern="1200" dirty="0">
                <a:solidFill>
                  <a:schemeClr val="tx1"/>
                </a:solidFill>
                <a:effectLst/>
                <a:latin typeface="+mn-lt"/>
                <a:ea typeface="+mn-ea"/>
                <a:cs typeface="+mn-cs"/>
              </a:rPr>
              <a:t>increased. </a:t>
            </a:r>
            <a:r>
              <a:rPr lang="en-US" sz="1200" kern="1200" dirty="0">
                <a:solidFill>
                  <a:schemeClr val="tx1"/>
                </a:solidFill>
                <a:effectLst/>
                <a:latin typeface="+mn-lt"/>
                <a:ea typeface="+mn-ea"/>
                <a:cs typeface="+mn-cs"/>
              </a:rPr>
              <a:t>It is important to be able to report the reliability in these different ways.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We talked about assessing reliability in terms of </a:t>
            </a:r>
            <a:r>
              <a:rPr lang="en-US" sz="1200" i="1" kern="1200" dirty="0">
                <a:solidFill>
                  <a:schemeClr val="tx1"/>
                </a:solidFill>
                <a:effectLst/>
                <a:latin typeface="+mn-lt"/>
                <a:ea typeface="+mn-ea"/>
                <a:cs typeface="+mn-cs"/>
              </a:rPr>
              <a:t>norms. </a:t>
            </a:r>
            <a:r>
              <a:rPr lang="en-US" sz="1200" kern="1200" dirty="0">
                <a:solidFill>
                  <a:schemeClr val="tx1"/>
                </a:solidFill>
                <a:effectLst/>
                <a:latin typeface="+mn-lt"/>
                <a:ea typeface="+mn-ea"/>
                <a:cs typeface="+mn-cs"/>
              </a:rPr>
              <a:t>Typically, we will use a criteria of about 0.8 and measures that have a reliability of more than 0.8. In a particular context, it is considered to be a reliable measure. Measures that have reliability </a:t>
            </a:r>
            <a:r>
              <a:rPr lang="en-US" sz="1200" i="1" kern="1200" dirty="0">
                <a:solidFill>
                  <a:schemeClr val="tx1"/>
                </a:solidFill>
                <a:effectLst/>
                <a:latin typeface="+mn-lt"/>
                <a:ea typeface="+mn-ea"/>
                <a:cs typeface="+mn-cs"/>
              </a:rPr>
              <a:t>less</a:t>
            </a:r>
            <a:r>
              <a:rPr lang="en-US" sz="1200" kern="1200" dirty="0">
                <a:solidFill>
                  <a:schemeClr val="tx1"/>
                </a:solidFill>
                <a:effectLst/>
                <a:latin typeface="+mn-lt"/>
                <a:ea typeface="+mn-ea"/>
                <a:cs typeface="+mn-cs"/>
              </a:rPr>
              <a:t> than that have some reliability challenges. In practice, though, you probably have heard of the use of </a:t>
            </a:r>
            <a:r>
              <a:rPr lang="en-US" sz="1200" i="1" kern="1200" dirty="0">
                <a:solidFill>
                  <a:schemeClr val="tx1"/>
                </a:solidFill>
                <a:effectLst/>
                <a:latin typeface="+mn-lt"/>
                <a:ea typeface="+mn-ea"/>
                <a:cs typeface="+mn-cs"/>
              </a:rPr>
              <a:t>hierarchical</a:t>
            </a:r>
            <a:r>
              <a:rPr lang="en-US" sz="1200" kern="1200" dirty="0">
                <a:solidFill>
                  <a:schemeClr val="tx1"/>
                </a:solidFill>
                <a:effectLst/>
                <a:latin typeface="+mn-lt"/>
                <a:ea typeface="+mn-ea"/>
                <a:cs typeface="+mn-cs"/>
              </a:rPr>
              <a:t> models, particularly for outcome measures in which case the reliability is accounted for in the performance score. </a:t>
            </a:r>
            <a:r>
              <a:rPr lang="en-US" sz="1200" kern="1200" baseline="0" dirty="0">
                <a:solidFill>
                  <a:schemeClr val="tx1"/>
                </a:solidFill>
                <a:effectLst/>
                <a:latin typeface="+mn-lt"/>
                <a:ea typeface="+mn-ea"/>
                <a:cs typeface="+mn-cs"/>
              </a:rPr>
              <a:t>So,</a:t>
            </a:r>
            <a:r>
              <a:rPr lang="en-US" sz="1200" kern="1200" dirty="0">
                <a:solidFill>
                  <a:schemeClr val="tx1"/>
                </a:solidFill>
                <a:effectLst/>
                <a:latin typeface="+mn-lt"/>
                <a:ea typeface="+mn-ea"/>
                <a:cs typeface="+mn-cs"/>
              </a:rPr>
              <a:t> in that case, reliability is not treated as a threshold so much as a continuous metric. That is why it is important to be able to report reliability looking at the range of reliability scores across your intended measure targets. </a:t>
            </a: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19</a:t>
            </a:fld>
            <a:endParaRPr lang="en-US" dirty="0"/>
          </a:p>
        </p:txBody>
      </p:sp>
    </p:spTree>
    <p:extLst>
      <p:ext uri="{BB962C8B-B14F-4D97-AF65-F5344CB8AC3E}">
        <p14:creationId xmlns:p14="http://schemas.microsoft.com/office/powerpoint/2010/main" val="320084336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What is reliability getting at? Essentially, the reliability of the performance score is asking the question: “Based on historical data, because that is what measures typically are, how likely is that historical data going to reflect your experience in the current measurement period?”  There are various factors that might influence your perception of how likely it is that you are going to experience a </a:t>
            </a:r>
            <a:r>
              <a:rPr lang="en-US" sz="1200" i="1" kern="1200" dirty="0">
                <a:solidFill>
                  <a:schemeClr val="tx1"/>
                </a:solidFill>
                <a:effectLst/>
                <a:latin typeface="+mn-lt"/>
                <a:ea typeface="+mn-ea"/>
                <a:cs typeface="+mn-cs"/>
              </a:rPr>
              <a:t>good</a:t>
            </a:r>
            <a:r>
              <a:rPr lang="en-US" sz="1200" kern="1200" dirty="0">
                <a:solidFill>
                  <a:schemeClr val="tx1"/>
                </a:solidFill>
                <a:effectLst/>
                <a:latin typeface="+mn-lt"/>
                <a:ea typeface="+mn-ea"/>
                <a:cs typeface="+mn-cs"/>
              </a:rPr>
              <a:t> outcome in this measurement period. If you look at two providers that have similar scores for this measurement period — but one provider has a lot more patients — then you might think that the likelihood of you experiencing a similar result in the next year for a larger provider is probably </a:t>
            </a:r>
            <a:r>
              <a:rPr lang="en-US" sz="1200" i="1" kern="1200" dirty="0">
                <a:solidFill>
                  <a:schemeClr val="tx1"/>
                </a:solidFill>
                <a:effectLst/>
                <a:latin typeface="+mn-lt"/>
                <a:ea typeface="+mn-ea"/>
                <a:cs typeface="+mn-cs"/>
              </a:rPr>
              <a:t>greater</a:t>
            </a:r>
            <a:r>
              <a:rPr lang="en-US" sz="1200" kern="1200" dirty="0">
                <a:solidFill>
                  <a:schemeClr val="tx1"/>
                </a:solidFill>
                <a:effectLst/>
                <a:latin typeface="+mn-lt"/>
                <a:ea typeface="+mn-ea"/>
                <a:cs typeface="+mn-cs"/>
              </a:rPr>
              <a:t>. However, that opinion might change if you knew that the performance of provider A has been much more </a:t>
            </a:r>
            <a:r>
              <a:rPr lang="en-US" sz="1200" i="1" kern="1200" dirty="0">
                <a:solidFill>
                  <a:schemeClr val="tx1"/>
                </a:solidFill>
                <a:effectLst/>
                <a:latin typeface="+mn-lt"/>
                <a:ea typeface="+mn-ea"/>
                <a:cs typeface="+mn-cs"/>
              </a:rPr>
              <a:t>consistent </a:t>
            </a:r>
            <a:r>
              <a:rPr lang="en-US" sz="1200" kern="1200" dirty="0">
                <a:solidFill>
                  <a:schemeClr val="tx1"/>
                </a:solidFill>
                <a:effectLst/>
                <a:latin typeface="+mn-lt"/>
                <a:ea typeface="+mn-ea"/>
                <a:cs typeface="+mn-cs"/>
              </a:rPr>
              <a:t>over time and there has been more </a:t>
            </a:r>
            <a:r>
              <a:rPr lang="en-US" sz="1200" i="1" kern="1200" dirty="0">
                <a:solidFill>
                  <a:schemeClr val="tx1"/>
                </a:solidFill>
                <a:effectLst/>
                <a:latin typeface="+mn-lt"/>
                <a:ea typeface="+mn-ea"/>
                <a:cs typeface="+mn-cs"/>
              </a:rPr>
              <a:t>variability</a:t>
            </a:r>
            <a:r>
              <a:rPr lang="en-US" sz="1200" kern="1200" dirty="0">
                <a:solidFill>
                  <a:schemeClr val="tx1"/>
                </a:solidFill>
                <a:effectLst/>
                <a:latin typeface="+mn-lt"/>
                <a:ea typeface="+mn-ea"/>
                <a:cs typeface="+mn-cs"/>
              </a:rPr>
              <a:t> in the performance of provider B. Your opinion might also change if medical groups that are similar to A tend to perform the way that A does, and medical groups that are similar to B tend to perform differently. All of these things inform the information context of your measure and might inform the reliability of your measure in terms of how likely it is to reflect your experience in the current measurement period. </a:t>
            </a:r>
          </a:p>
          <a:p>
            <a:pPr defTabSz="451348">
              <a:defRPr/>
            </a:pP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20</a:t>
            </a:fld>
            <a:endParaRPr lang="en-US" dirty="0"/>
          </a:p>
        </p:txBody>
      </p:sp>
    </p:spTree>
    <p:extLst>
      <p:ext uri="{BB962C8B-B14F-4D97-AF65-F5344CB8AC3E}">
        <p14:creationId xmlns:p14="http://schemas.microsoft.com/office/powerpoint/2010/main" val="139886182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The other challenging measure testing concept is </a:t>
            </a:r>
            <a:r>
              <a:rPr lang="en-US" sz="1200" i="1" kern="1200" dirty="0">
                <a:solidFill>
                  <a:schemeClr val="tx1"/>
                </a:solidFill>
                <a:effectLst/>
                <a:latin typeface="+mn-lt"/>
                <a:ea typeface="+mn-ea"/>
                <a:cs typeface="+mn-cs"/>
              </a:rPr>
              <a:t>validity</a:t>
            </a:r>
            <a:r>
              <a:rPr lang="en-US" sz="1200" kern="1200" dirty="0">
                <a:solidFill>
                  <a:schemeClr val="tx1"/>
                </a:solidFill>
                <a:effectLst/>
                <a:latin typeface="+mn-lt"/>
                <a:ea typeface="+mn-ea"/>
                <a:cs typeface="+mn-cs"/>
              </a:rPr>
              <a:t>. Validity testing is also needed to establish scientific acceptability. Again, validity also applies to both the data elements and the computed measure score. Validity testing of data elements typically analyzes agreement with some other authoritative source of the same information, so examples of validity testing of data elements might look at </a:t>
            </a:r>
            <a:r>
              <a:rPr lang="en-US" sz="1200" i="1" kern="1200" dirty="0">
                <a:solidFill>
                  <a:schemeClr val="tx1"/>
                </a:solidFill>
                <a:effectLst/>
                <a:latin typeface="+mn-lt"/>
                <a:ea typeface="+mn-ea"/>
                <a:cs typeface="+mn-cs"/>
              </a:rPr>
              <a:t>sensitivity</a:t>
            </a:r>
            <a:r>
              <a:rPr lang="en-US" sz="1200" kern="1200" dirty="0">
                <a:solidFill>
                  <a:schemeClr val="tx1"/>
                </a:solidFill>
                <a:effectLst/>
                <a:latin typeface="+mn-lt"/>
                <a:ea typeface="+mn-ea"/>
                <a:cs typeface="+mn-cs"/>
              </a:rPr>
              <a:t> and </a:t>
            </a:r>
            <a:r>
              <a:rPr lang="en-US" sz="1200" i="1" kern="1200" dirty="0">
                <a:solidFill>
                  <a:schemeClr val="tx1"/>
                </a:solidFill>
                <a:effectLst/>
                <a:latin typeface="+mn-lt"/>
                <a:ea typeface="+mn-ea"/>
                <a:cs typeface="+mn-cs"/>
              </a:rPr>
              <a:t>specificity</a:t>
            </a:r>
            <a:r>
              <a:rPr lang="en-US" sz="1200" kern="1200" dirty="0">
                <a:solidFill>
                  <a:schemeClr val="tx1"/>
                </a:solidFill>
                <a:effectLst/>
                <a:latin typeface="+mn-lt"/>
                <a:ea typeface="+mn-ea"/>
                <a:cs typeface="+mn-cs"/>
              </a:rPr>
              <a:t> and those types of metrics.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Examples of validity testing on the measure score might include things like testing hypotheses that measure scores are different for groups</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that are known to have quality differences and, in fact, have differences in the measure score, or correlation to measure scores amongst indicators that are related and that address similar quality constructs, or relationships between related process measures and outcome measures. Those types of things are the </a:t>
            </a:r>
            <a:r>
              <a:rPr lang="en-US" sz="1200" i="1" kern="1200" dirty="0">
                <a:solidFill>
                  <a:schemeClr val="tx1"/>
                </a:solidFill>
                <a:effectLst/>
                <a:latin typeface="+mn-lt"/>
                <a:ea typeface="+mn-ea"/>
                <a:cs typeface="+mn-cs"/>
              </a:rPr>
              <a:t>empirical </a:t>
            </a:r>
            <a:r>
              <a:rPr lang="en-US" sz="1200" kern="1200" dirty="0">
                <a:solidFill>
                  <a:schemeClr val="tx1"/>
                </a:solidFill>
                <a:effectLst/>
                <a:latin typeface="+mn-lt"/>
                <a:ea typeface="+mn-ea"/>
                <a:cs typeface="+mn-cs"/>
              </a:rPr>
              <a:t>testing of validity testing.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Validity is also often assessed more on a </a:t>
            </a:r>
            <a:r>
              <a:rPr lang="en-US" sz="1200" i="1" kern="1200" dirty="0">
                <a:solidFill>
                  <a:schemeClr val="tx1"/>
                </a:solidFill>
                <a:effectLst/>
                <a:latin typeface="+mn-lt"/>
                <a:ea typeface="+mn-ea"/>
                <a:cs typeface="+mn-cs"/>
              </a:rPr>
              <a:t>face</a:t>
            </a:r>
            <a:r>
              <a:rPr lang="en-US" sz="1200" kern="1200" dirty="0">
                <a:solidFill>
                  <a:schemeClr val="tx1"/>
                </a:solidFill>
                <a:effectLst/>
                <a:latin typeface="+mn-lt"/>
                <a:ea typeface="+mn-ea"/>
                <a:cs typeface="+mn-cs"/>
              </a:rPr>
              <a:t> validity perspective. So if you have a systematic and transparent process by which experts are gathered — and they explicitly address whether the performance scores are sufficient to distinguish between </a:t>
            </a:r>
            <a:r>
              <a:rPr lang="en-US" sz="1200" i="1" kern="1200" dirty="0">
                <a:solidFill>
                  <a:schemeClr val="tx1"/>
                </a:solidFill>
                <a:effectLst/>
                <a:latin typeface="+mn-lt"/>
                <a:ea typeface="+mn-ea"/>
                <a:cs typeface="+mn-cs"/>
              </a:rPr>
              <a:t>good</a:t>
            </a:r>
            <a:r>
              <a:rPr lang="en-US" sz="1200" kern="1200" dirty="0">
                <a:solidFill>
                  <a:schemeClr val="tx1"/>
                </a:solidFill>
                <a:effectLst/>
                <a:latin typeface="+mn-lt"/>
                <a:ea typeface="+mn-ea"/>
                <a:cs typeface="+mn-cs"/>
              </a:rPr>
              <a:t> and </a:t>
            </a:r>
            <a:r>
              <a:rPr lang="en-US" sz="1200" i="1" kern="1200" dirty="0">
                <a:solidFill>
                  <a:schemeClr val="tx1"/>
                </a:solidFill>
                <a:effectLst/>
                <a:latin typeface="+mn-lt"/>
                <a:ea typeface="+mn-ea"/>
                <a:cs typeface="+mn-cs"/>
              </a:rPr>
              <a:t>poor</a:t>
            </a:r>
            <a:r>
              <a:rPr lang="en-US" sz="1200" kern="1200" dirty="0">
                <a:solidFill>
                  <a:schemeClr val="tx1"/>
                </a:solidFill>
                <a:effectLst/>
                <a:latin typeface="+mn-lt"/>
                <a:ea typeface="+mn-ea"/>
                <a:cs typeface="+mn-cs"/>
              </a:rPr>
              <a:t>-quality providers or other measured entities —that is a demonstration of validity in using a face validity process.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The trend has been to try to not rely so much on face validity, which has been the most common validity approach in the past. The new approach is to try to focus more on the empirical testing of validity, which can be a little bit more challenging. </a:t>
            </a: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21</a:t>
            </a:fld>
            <a:endParaRPr lang="en-US" dirty="0"/>
          </a:p>
        </p:txBody>
      </p:sp>
    </p:spTree>
    <p:extLst>
      <p:ext uri="{BB962C8B-B14F-4D97-AF65-F5344CB8AC3E}">
        <p14:creationId xmlns:p14="http://schemas.microsoft.com/office/powerpoint/2010/main" val="227394960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In general, there are two major types of validity: criterion validity and construct validity. </a:t>
            </a:r>
          </a:p>
          <a:p>
            <a:endParaRPr lang="en-US" sz="1200" i="1" kern="1200" dirty="0">
              <a:solidFill>
                <a:schemeClr val="tx1"/>
              </a:solidFill>
              <a:effectLst/>
              <a:latin typeface="+mn-lt"/>
              <a:ea typeface="+mn-ea"/>
              <a:cs typeface="+mn-cs"/>
            </a:endParaRPr>
          </a:p>
          <a:p>
            <a:r>
              <a:rPr lang="en-US" sz="1200" i="1" kern="1200" dirty="0">
                <a:solidFill>
                  <a:schemeClr val="tx1"/>
                </a:solidFill>
                <a:effectLst/>
                <a:latin typeface="+mn-lt"/>
                <a:ea typeface="+mn-ea"/>
                <a:cs typeface="+mn-cs"/>
              </a:rPr>
              <a:t>Criterion</a:t>
            </a:r>
            <a:r>
              <a:rPr lang="en-US" sz="1200" kern="1200" dirty="0">
                <a:solidFill>
                  <a:schemeClr val="tx1"/>
                </a:solidFill>
                <a:effectLst/>
                <a:latin typeface="+mn-lt"/>
                <a:ea typeface="+mn-ea"/>
                <a:cs typeface="+mn-cs"/>
              </a:rPr>
              <a:t> validity is the measure’s ability to distinguish between groups that it should theoretically be able to distinguish between if the measure has construct validity. </a:t>
            </a:r>
          </a:p>
          <a:p>
            <a:r>
              <a:rPr lang="en-US" sz="1200" kern="1200" dirty="0">
                <a:solidFill>
                  <a:schemeClr val="tx1"/>
                </a:solidFill>
                <a:effectLst/>
                <a:latin typeface="+mn-lt"/>
                <a:ea typeface="+mn-ea"/>
                <a:cs typeface="+mn-cs"/>
              </a:rPr>
              <a:t> </a:t>
            </a:r>
          </a:p>
          <a:p>
            <a:r>
              <a:rPr lang="en-US" sz="1200" i="1" kern="1200" dirty="0">
                <a:solidFill>
                  <a:schemeClr val="tx1"/>
                </a:solidFill>
                <a:effectLst/>
                <a:latin typeface="+mn-lt"/>
                <a:ea typeface="+mn-ea"/>
                <a:cs typeface="+mn-cs"/>
              </a:rPr>
              <a:t>Construct </a:t>
            </a:r>
            <a:r>
              <a:rPr lang="en-US" sz="1200" kern="1200" dirty="0">
                <a:solidFill>
                  <a:schemeClr val="tx1"/>
                </a:solidFill>
                <a:effectLst/>
                <a:latin typeface="+mn-lt"/>
                <a:ea typeface="+mn-ea"/>
                <a:cs typeface="+mn-cs"/>
              </a:rPr>
              <a:t>validity is a little bit more conceptual. You are assessing whether the measure is related to other measures to which it is theoretically related, so what you are looking for is the measure to be highly correlated with, or moving, in the same direction as other measures that reflect the same or a related concept. </a:t>
            </a:r>
          </a:p>
        </p:txBody>
      </p:sp>
      <p:sp>
        <p:nvSpPr>
          <p:cNvPr id="4" name="Slide Number Placeholder 3"/>
          <p:cNvSpPr>
            <a:spLocks noGrp="1"/>
          </p:cNvSpPr>
          <p:nvPr>
            <p:ph type="sldNum" sz="quarter" idx="10"/>
          </p:nvPr>
        </p:nvSpPr>
        <p:spPr/>
        <p:txBody>
          <a:bodyPr/>
          <a:lstStyle/>
          <a:p>
            <a:fld id="{7B898A01-842B-0042-9AB7-55364486B929}" type="slidenum">
              <a:rPr lang="en-US" smtClean="0"/>
              <a:pPr/>
              <a:t>22</a:t>
            </a:fld>
            <a:endParaRPr lang="en-US" dirty="0"/>
          </a:p>
        </p:txBody>
      </p:sp>
    </p:spTree>
    <p:extLst>
      <p:ext uri="{BB962C8B-B14F-4D97-AF65-F5344CB8AC3E}">
        <p14:creationId xmlns:p14="http://schemas.microsoft.com/office/powerpoint/2010/main" val="364036202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Here is a visual representation of the quality construct and the measure it is intending to assess. The quality construct ideally is aligned with a quality objective of your organization, CMS, or some other objective. Ideally, the behavior that is the quality construct will align with your measure in the same way that it aligns with your quality objective. The degree to which those are aligned affirms the measure has </a:t>
            </a:r>
            <a:r>
              <a:rPr lang="en-US" sz="1200" i="1" kern="1200" dirty="0">
                <a:solidFill>
                  <a:schemeClr val="tx1"/>
                </a:solidFill>
                <a:effectLst/>
                <a:latin typeface="+mn-lt"/>
                <a:ea typeface="+mn-ea"/>
                <a:cs typeface="+mn-cs"/>
              </a:rPr>
              <a:t>more</a:t>
            </a:r>
            <a:r>
              <a:rPr lang="en-US" sz="1200" kern="1200" dirty="0">
                <a:solidFill>
                  <a:schemeClr val="tx1"/>
                </a:solidFill>
                <a:effectLst/>
                <a:latin typeface="+mn-lt"/>
                <a:ea typeface="+mn-ea"/>
                <a:cs typeface="+mn-cs"/>
              </a:rPr>
              <a:t> validity and vice versa.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The different ways in which you might demonstrate this</a:t>
            </a:r>
            <a:r>
              <a:rPr lang="en-US" sz="1200" kern="1200" baseline="0" dirty="0">
                <a:solidFill>
                  <a:schemeClr val="tx1"/>
                </a:solidFill>
                <a:effectLst/>
                <a:latin typeface="+mn-lt"/>
                <a:ea typeface="+mn-ea"/>
                <a:cs typeface="+mn-cs"/>
              </a:rPr>
              <a:t> are that</a:t>
            </a:r>
            <a:r>
              <a:rPr lang="en-US" sz="1200" kern="1200" dirty="0">
                <a:solidFill>
                  <a:schemeClr val="tx1"/>
                </a:solidFill>
                <a:effectLst/>
                <a:latin typeface="+mn-lt"/>
                <a:ea typeface="+mn-ea"/>
                <a:cs typeface="+mn-cs"/>
              </a:rPr>
              <a:t> you might provide evidence of the link between the quality construct and the quality objective. You might have a second measure with established validity to the same quality objective, you would then provide empirical evidence of the association between the measure you are developing with this gold standard measure. You might also have a more </a:t>
            </a:r>
            <a:r>
              <a:rPr lang="en-US" sz="1200" i="1" kern="1200" dirty="0">
                <a:solidFill>
                  <a:schemeClr val="tx1"/>
                </a:solidFill>
                <a:effectLst/>
                <a:latin typeface="+mn-lt"/>
                <a:ea typeface="+mn-ea"/>
                <a:cs typeface="+mn-cs"/>
              </a:rPr>
              <a:t>direct</a:t>
            </a:r>
            <a:r>
              <a:rPr lang="en-US" sz="1200" kern="1200" dirty="0">
                <a:solidFill>
                  <a:schemeClr val="tx1"/>
                </a:solidFill>
                <a:effectLst/>
                <a:latin typeface="+mn-lt"/>
                <a:ea typeface="+mn-ea"/>
                <a:cs typeface="+mn-cs"/>
              </a:rPr>
              <a:t> measure of the quality objective — a true gold standard — you would then provide empirical evidence of the association between your measure and this direct measure of your quality objective. Those are the different ways in which validity can be established through empirical testing.</a:t>
            </a:r>
          </a:p>
        </p:txBody>
      </p:sp>
      <p:sp>
        <p:nvSpPr>
          <p:cNvPr id="4" name="Slide Number Placeholder 3"/>
          <p:cNvSpPr>
            <a:spLocks noGrp="1"/>
          </p:cNvSpPr>
          <p:nvPr>
            <p:ph type="sldNum" sz="quarter" idx="10"/>
          </p:nvPr>
        </p:nvSpPr>
        <p:spPr/>
        <p:txBody>
          <a:bodyPr/>
          <a:lstStyle/>
          <a:p>
            <a:fld id="{7B898A01-842B-0042-9AB7-55364486B929}" type="slidenum">
              <a:rPr lang="en-US" smtClean="0"/>
              <a:pPr/>
              <a:t>23</a:t>
            </a:fld>
            <a:endParaRPr lang="en-US" dirty="0"/>
          </a:p>
        </p:txBody>
      </p:sp>
    </p:spTree>
    <p:extLst>
      <p:ext uri="{BB962C8B-B14F-4D97-AF65-F5344CB8AC3E}">
        <p14:creationId xmlns:p14="http://schemas.microsoft.com/office/powerpoint/2010/main" val="340156672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These are examples of the kinds of things that you would want to ask when trying to design a validity assessment of a measure. In the past, validity was often demonstrated </a:t>
            </a:r>
            <a:r>
              <a:rPr lang="en-US" sz="1200" i="1" kern="1200" dirty="0">
                <a:solidFill>
                  <a:schemeClr val="tx1"/>
                </a:solidFill>
                <a:effectLst/>
                <a:latin typeface="+mn-lt"/>
                <a:ea typeface="+mn-ea"/>
                <a:cs typeface="+mn-cs"/>
              </a:rPr>
              <a:t>indirectly</a:t>
            </a:r>
            <a:r>
              <a:rPr lang="en-US" sz="1200" kern="1200" dirty="0">
                <a:solidFill>
                  <a:schemeClr val="tx1"/>
                </a:solidFill>
                <a:effectLst/>
                <a:latin typeface="+mn-lt"/>
                <a:ea typeface="+mn-ea"/>
                <a:cs typeface="+mn-cs"/>
              </a:rPr>
              <a:t>. We would show that there was variation across the measured entities that was unexplained by the characteristics of the patients, or we would show that there was validity in some nondiscretionary kind of process that was highly correlated with our measure.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Validity assessments are a little bit more direct when we are looking at trying to define what the objective is. What is the behavior that we are trying to incentivize with our measure?  Is that incentivized behavior aligned with our objective or not aligned with our objective?  Are there other measures that incentivize similar behavior that we can use to test validity in the way that we described in the previous slide?  </a:t>
            </a:r>
          </a:p>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24</a:t>
            </a:fld>
            <a:endParaRPr lang="en-US" dirty="0"/>
          </a:p>
        </p:txBody>
      </p:sp>
    </p:spTree>
    <p:extLst>
      <p:ext uri="{BB962C8B-B14F-4D97-AF65-F5344CB8AC3E}">
        <p14:creationId xmlns:p14="http://schemas.microsoft.com/office/powerpoint/2010/main" val="1173684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The results from the analysis will suggest ways to refine the measure. You might need to modify the measure specifications. You might need to change the data collection instructions or the way the measure’s results are calculated. For example, following alpha testing you might need to </a:t>
            </a:r>
            <a:r>
              <a:rPr lang="en-US" sz="1200" i="1" kern="1200" dirty="0">
                <a:solidFill>
                  <a:schemeClr val="tx1"/>
                </a:solidFill>
                <a:effectLst/>
                <a:latin typeface="+mn-lt"/>
                <a:ea typeface="+mn-ea"/>
                <a:cs typeface="+mn-cs"/>
              </a:rPr>
              <a:t>re-specify</a:t>
            </a:r>
            <a:r>
              <a:rPr lang="en-US" sz="1200" kern="1200" dirty="0">
                <a:solidFill>
                  <a:schemeClr val="tx1"/>
                </a:solidFill>
                <a:effectLst/>
                <a:latin typeface="+mn-lt"/>
                <a:ea typeface="+mn-ea"/>
                <a:cs typeface="+mn-cs"/>
              </a:rPr>
              <a:t> to overcome barriers to implementation, or following beta testing, you might need to </a:t>
            </a:r>
            <a:r>
              <a:rPr lang="en-US" sz="1200" i="1" kern="1200" dirty="0">
                <a:solidFill>
                  <a:schemeClr val="tx1"/>
                </a:solidFill>
                <a:effectLst/>
                <a:latin typeface="+mn-lt"/>
                <a:ea typeface="+mn-ea"/>
                <a:cs typeface="+mn-cs"/>
              </a:rPr>
              <a:t>change</a:t>
            </a:r>
            <a:r>
              <a:rPr lang="en-US" sz="1200" kern="1200" dirty="0">
                <a:solidFill>
                  <a:schemeClr val="tx1"/>
                </a:solidFill>
                <a:effectLst/>
                <a:latin typeface="+mn-lt"/>
                <a:ea typeface="+mn-ea"/>
                <a:cs typeface="+mn-cs"/>
              </a:rPr>
              <a:t> the definition of the population or adjustments in the comparison group. If changes to the measure are made, it is always important to consult with your technical expert panel (TEP) before engaging and retesting of the measure. And then, once the measure is refined, you develop a new work plan and you submit it for review. Once it is approved, you implement the revised work plan. You do this as many times as necessary before you feel like you have a measure that is ready for implementation. </a:t>
            </a:r>
            <a:endParaRPr lang="en-US" baseline="0" dirty="0"/>
          </a:p>
          <a:p>
            <a:endParaRPr lang="en-US" baseline="0" dirty="0"/>
          </a:p>
          <a:p>
            <a:pPr lvl="1"/>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7B898A01-842B-0042-9AB7-55364486B929}" type="slidenum">
              <a:rPr lang="en-US" smtClean="0"/>
              <a:pPr/>
              <a:t>25</a:t>
            </a:fld>
            <a:endParaRPr lang="en-US" dirty="0"/>
          </a:p>
        </p:txBody>
      </p:sp>
    </p:spTree>
    <p:extLst>
      <p:ext uri="{BB962C8B-B14F-4D97-AF65-F5344CB8AC3E}">
        <p14:creationId xmlns:p14="http://schemas.microsoft.com/office/powerpoint/2010/main" val="180146794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Stakeholder engagement is important and should be obtained </a:t>
            </a:r>
            <a:r>
              <a:rPr lang="en-US" sz="1200" i="1" kern="1200" dirty="0">
                <a:solidFill>
                  <a:schemeClr val="tx1"/>
                </a:solidFill>
                <a:effectLst/>
                <a:latin typeface="+mn-lt"/>
                <a:ea typeface="+mn-ea"/>
                <a:cs typeface="+mn-cs"/>
              </a:rPr>
              <a:t>early</a:t>
            </a:r>
            <a:r>
              <a:rPr lang="en-US" sz="1200" kern="1200" dirty="0">
                <a:solidFill>
                  <a:schemeClr val="tx1"/>
                </a:solidFill>
                <a:effectLst/>
                <a:latin typeface="+mn-lt"/>
                <a:ea typeface="+mn-ea"/>
                <a:cs typeface="+mn-cs"/>
              </a:rPr>
              <a:t> and </a:t>
            </a:r>
            <a:r>
              <a:rPr lang="en-US" sz="1200" i="1" kern="1200" dirty="0">
                <a:solidFill>
                  <a:schemeClr val="tx1"/>
                </a:solidFill>
                <a:effectLst/>
                <a:latin typeface="+mn-lt"/>
                <a:ea typeface="+mn-ea"/>
                <a:cs typeface="+mn-cs"/>
              </a:rPr>
              <a:t>often</a:t>
            </a:r>
            <a:r>
              <a:rPr lang="en-US" sz="1200" kern="1200" dirty="0">
                <a:solidFill>
                  <a:schemeClr val="tx1"/>
                </a:solidFill>
                <a:effectLst/>
                <a:latin typeface="+mn-lt"/>
                <a:ea typeface="+mn-ea"/>
                <a:cs typeface="+mn-cs"/>
              </a:rPr>
              <a:t>. The refinement of the measure after testing is completed through looping back with the stakeholders who provided comment on the measure specification phase and potentially the conceptualization phase and discussing the testing results with them. The stakeholders are a critical part of the refinement process</a:t>
            </a:r>
            <a:r>
              <a:rPr lang="en-US" sz="1200" kern="1200" baseline="0" dirty="0">
                <a:solidFill>
                  <a:schemeClr val="tx1"/>
                </a:solidFill>
                <a:effectLst/>
                <a:latin typeface="+mn-lt"/>
                <a:ea typeface="+mn-ea"/>
                <a:cs typeface="+mn-cs"/>
              </a:rPr>
              <a:t>, particularly </a:t>
            </a:r>
            <a:r>
              <a:rPr lang="en-US" sz="1200" kern="1200" dirty="0">
                <a:solidFill>
                  <a:schemeClr val="tx1"/>
                </a:solidFill>
                <a:effectLst/>
                <a:latin typeface="+mn-lt"/>
                <a:ea typeface="+mn-ea"/>
                <a:cs typeface="+mn-cs"/>
              </a:rPr>
              <a:t>consultations with methodology experts to help in the interpretation of the testing data</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and in taking action, if it is necessary, for the ongoing development of the measure. </a:t>
            </a:r>
          </a:p>
        </p:txBody>
      </p:sp>
      <p:sp>
        <p:nvSpPr>
          <p:cNvPr id="4" name="Slide Number Placeholder 3"/>
          <p:cNvSpPr>
            <a:spLocks noGrp="1"/>
          </p:cNvSpPr>
          <p:nvPr>
            <p:ph type="sldNum" sz="quarter" idx="10"/>
          </p:nvPr>
        </p:nvSpPr>
        <p:spPr/>
        <p:txBody>
          <a:bodyPr/>
          <a:lstStyle/>
          <a:p>
            <a:fld id="{7B898A01-842B-0042-9AB7-55364486B929}" type="slidenum">
              <a:rPr lang="en-US" smtClean="0"/>
              <a:pPr/>
              <a:t>26</a:t>
            </a:fld>
            <a:endParaRPr lang="en-US" dirty="0"/>
          </a:p>
        </p:txBody>
      </p:sp>
    </p:spTree>
    <p:extLst>
      <p:ext uri="{BB962C8B-B14F-4D97-AF65-F5344CB8AC3E}">
        <p14:creationId xmlns:p14="http://schemas.microsoft.com/office/powerpoint/2010/main" val="6433141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The Blueprint specifies various</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recommended work products as a result of the measure testing phase. These are required deliverables for those conducting work under contract with CMS. There are </a:t>
            </a:r>
            <a:r>
              <a:rPr lang="en-US" sz="1200" i="1" kern="1200" dirty="0">
                <a:solidFill>
                  <a:schemeClr val="tx1"/>
                </a:solidFill>
                <a:effectLst/>
                <a:latin typeface="+mn-lt"/>
                <a:ea typeface="+mn-ea"/>
                <a:cs typeface="+mn-cs"/>
              </a:rPr>
              <a:t>five</a:t>
            </a:r>
            <a:r>
              <a:rPr lang="en-US" sz="1200" kern="1200" dirty="0">
                <a:solidFill>
                  <a:schemeClr val="tx1"/>
                </a:solidFill>
                <a:effectLst/>
                <a:latin typeface="+mn-lt"/>
                <a:ea typeface="+mn-ea"/>
                <a:cs typeface="+mn-cs"/>
              </a:rPr>
              <a:t> main work products for the measure testing phase and they include: the measure testing </a:t>
            </a:r>
            <a:r>
              <a:rPr lang="en-US" sz="1200" i="1" kern="1200" dirty="0">
                <a:solidFill>
                  <a:schemeClr val="tx1"/>
                </a:solidFill>
                <a:effectLst/>
                <a:latin typeface="+mn-lt"/>
                <a:ea typeface="+mn-ea"/>
                <a:cs typeface="+mn-cs"/>
              </a:rPr>
              <a:t>plan(s)</a:t>
            </a:r>
            <a:r>
              <a:rPr lang="en-US" sz="1200" kern="1200" dirty="0">
                <a:solidFill>
                  <a:schemeClr val="tx1"/>
                </a:solidFill>
                <a:effectLst/>
                <a:latin typeface="+mn-lt"/>
                <a:ea typeface="+mn-ea"/>
                <a:cs typeface="+mn-cs"/>
              </a:rPr>
              <a:t>; the measure testing </a:t>
            </a:r>
            <a:r>
              <a:rPr lang="en-US" sz="1200" i="1" kern="1200" dirty="0">
                <a:solidFill>
                  <a:schemeClr val="tx1"/>
                </a:solidFill>
                <a:effectLst/>
                <a:latin typeface="+mn-lt"/>
                <a:ea typeface="+mn-ea"/>
                <a:cs typeface="+mn-cs"/>
              </a:rPr>
              <a:t>summary report</a:t>
            </a:r>
            <a:r>
              <a:rPr lang="en-US" sz="1200" kern="1200" dirty="0">
                <a:solidFill>
                  <a:schemeClr val="tx1"/>
                </a:solidFill>
                <a:effectLst/>
                <a:latin typeface="+mn-lt"/>
                <a:ea typeface="+mn-ea"/>
                <a:cs typeface="+mn-cs"/>
              </a:rPr>
              <a:t>, which is typically provided at the end summarizing all of the measure tests that were completed; and then any updated versions of the measure information form (</a:t>
            </a:r>
            <a:r>
              <a:rPr lang="en-US" sz="1200" i="1" kern="1200" dirty="0">
                <a:solidFill>
                  <a:schemeClr val="tx1"/>
                </a:solidFill>
                <a:effectLst/>
                <a:latin typeface="+mn-lt"/>
                <a:ea typeface="+mn-ea"/>
                <a:cs typeface="+mn-cs"/>
              </a:rPr>
              <a:t>MIF</a:t>
            </a:r>
            <a:r>
              <a:rPr lang="en-US" sz="1200" kern="1200" dirty="0">
                <a:solidFill>
                  <a:schemeClr val="tx1"/>
                </a:solidFill>
                <a:effectLst/>
                <a:latin typeface="+mn-lt"/>
                <a:ea typeface="+mn-ea"/>
                <a:cs typeface="+mn-cs"/>
              </a:rPr>
              <a:t>), measure justification form (</a:t>
            </a:r>
            <a:r>
              <a:rPr lang="en-US" sz="1200" i="1" kern="1200" dirty="0">
                <a:solidFill>
                  <a:schemeClr val="tx1"/>
                </a:solidFill>
                <a:effectLst/>
                <a:latin typeface="+mn-lt"/>
                <a:ea typeface="+mn-ea"/>
                <a:cs typeface="+mn-cs"/>
              </a:rPr>
              <a:t>MJF</a:t>
            </a:r>
            <a:r>
              <a:rPr lang="en-US" sz="1200" kern="1200" dirty="0">
                <a:solidFill>
                  <a:schemeClr val="tx1"/>
                </a:solidFill>
                <a:effectLst/>
                <a:latin typeface="+mn-lt"/>
                <a:ea typeface="+mn-ea"/>
                <a:cs typeface="+mn-cs"/>
              </a:rPr>
              <a:t>) and measure </a:t>
            </a:r>
            <a:r>
              <a:rPr lang="en-US" sz="1200" i="1" kern="1200" dirty="0">
                <a:solidFill>
                  <a:schemeClr val="tx1"/>
                </a:solidFill>
                <a:effectLst/>
                <a:latin typeface="+mn-lt"/>
                <a:ea typeface="+mn-ea"/>
                <a:cs typeface="+mn-cs"/>
              </a:rPr>
              <a:t>evaluation report</a:t>
            </a:r>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As we have talked about in some of our previous webinars, we always recommend that rather than completing the measure information form (MIF) or the measure justification form (MJF) at the end of the process, to complete it </a:t>
            </a:r>
            <a:r>
              <a:rPr lang="en-US" sz="1200" i="1" kern="1200" dirty="0">
                <a:solidFill>
                  <a:schemeClr val="tx1"/>
                </a:solidFill>
                <a:effectLst/>
                <a:latin typeface="+mn-lt"/>
                <a:ea typeface="+mn-ea"/>
                <a:cs typeface="+mn-cs"/>
              </a:rPr>
              <a:t>early</a:t>
            </a:r>
            <a:r>
              <a:rPr lang="en-US" sz="1200" kern="1200" dirty="0">
                <a:solidFill>
                  <a:schemeClr val="tx1"/>
                </a:solidFill>
                <a:effectLst/>
                <a:latin typeface="+mn-lt"/>
                <a:ea typeface="+mn-ea"/>
                <a:cs typeface="+mn-cs"/>
              </a:rPr>
              <a:t> in the process because that really helps inform what it is that you are going to need to accomplish/provide to be able to successfully complete these forms. So at this point, we are making updates to forms that we have been continually updating and revising as we go long. </a:t>
            </a:r>
          </a:p>
        </p:txBody>
      </p:sp>
      <p:sp>
        <p:nvSpPr>
          <p:cNvPr id="4" name="Slide Number Placeholder 3"/>
          <p:cNvSpPr>
            <a:spLocks noGrp="1"/>
          </p:cNvSpPr>
          <p:nvPr>
            <p:ph type="sldNum" sz="quarter" idx="10"/>
          </p:nvPr>
        </p:nvSpPr>
        <p:spPr/>
        <p:txBody>
          <a:bodyPr/>
          <a:lstStyle/>
          <a:p>
            <a:fld id="{7B898A01-842B-0042-9AB7-55364486B929}" type="slidenum">
              <a:rPr lang="en-US" smtClean="0"/>
              <a:pPr/>
              <a:t>27</a:t>
            </a:fld>
            <a:endParaRPr lang="en-US" dirty="0"/>
          </a:p>
        </p:txBody>
      </p:sp>
    </p:spTree>
    <p:extLst>
      <p:ext uri="{BB962C8B-B14F-4D97-AF65-F5344CB8AC3E}">
        <p14:creationId xmlns:p14="http://schemas.microsoft.com/office/powerpoint/2010/main" val="256020784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The Blueprint goes into significant detail on alpha and beta testing. Both alpha and beta testing are considered part of measure testing. Again, </a:t>
            </a:r>
            <a:r>
              <a:rPr lang="en-US" sz="1200" i="1" kern="1200" dirty="0">
                <a:solidFill>
                  <a:schemeClr val="tx1"/>
                </a:solidFill>
                <a:effectLst/>
                <a:latin typeface="+mn-lt"/>
                <a:ea typeface="+mn-ea"/>
                <a:cs typeface="+mn-cs"/>
              </a:rPr>
              <a:t>alpha</a:t>
            </a:r>
            <a:r>
              <a:rPr lang="en-US" sz="1200" kern="1200" dirty="0">
                <a:solidFill>
                  <a:schemeClr val="tx1"/>
                </a:solidFill>
                <a:effectLst/>
                <a:latin typeface="+mn-lt"/>
                <a:ea typeface="+mn-ea"/>
                <a:cs typeface="+mn-cs"/>
              </a:rPr>
              <a:t> testing can occur as </a:t>
            </a:r>
            <a:r>
              <a:rPr lang="en-US" sz="1200" i="1" kern="1200" dirty="0">
                <a:solidFill>
                  <a:schemeClr val="tx1"/>
                </a:solidFill>
                <a:effectLst/>
                <a:latin typeface="+mn-lt"/>
                <a:ea typeface="+mn-ea"/>
                <a:cs typeface="+mn-cs"/>
              </a:rPr>
              <a:t>early </a:t>
            </a:r>
            <a:r>
              <a:rPr lang="en-US" sz="1200" kern="1200" dirty="0">
                <a:solidFill>
                  <a:schemeClr val="tx1"/>
                </a:solidFill>
                <a:effectLst/>
                <a:latin typeface="+mn-lt"/>
                <a:ea typeface="+mn-ea"/>
                <a:cs typeface="+mn-cs"/>
              </a:rPr>
              <a:t>as the initial information-gathering and can be repeated iteratively during the development of measure specifications. Beta testing generally occurs </a:t>
            </a:r>
            <a:r>
              <a:rPr lang="en-US" sz="1200" i="1" kern="1200" dirty="0">
                <a:solidFill>
                  <a:schemeClr val="tx1"/>
                </a:solidFill>
                <a:effectLst/>
                <a:latin typeface="+mn-lt"/>
                <a:ea typeface="+mn-ea"/>
                <a:cs typeface="+mn-cs"/>
              </a:rPr>
              <a:t>after</a:t>
            </a:r>
            <a:r>
              <a:rPr lang="en-US" sz="1200" kern="1200" dirty="0">
                <a:solidFill>
                  <a:schemeClr val="tx1"/>
                </a:solidFill>
                <a:effectLst/>
                <a:latin typeface="+mn-lt"/>
                <a:ea typeface="+mn-ea"/>
                <a:cs typeface="+mn-cs"/>
              </a:rPr>
              <a:t> the initial technical specification has been developed, and it is usually larger in scope than alpha testing. Beta tests serve as the primary means to assess scientific acceptability/usability of a measure and the definitive means, and can be used to evaluate the measure’s suitability for risk adjustment or stratification. </a:t>
            </a:r>
            <a:endParaRPr lang="en-US" dirty="0">
              <a:effectLst/>
            </a:endParaRPr>
          </a:p>
          <a:p>
            <a:r>
              <a:rPr lang="en-US" sz="1200" kern="1200" dirty="0">
                <a:solidFill>
                  <a:schemeClr val="tx1"/>
                </a:solidFill>
                <a:effectLst/>
                <a:latin typeface="+mn-lt"/>
                <a:ea typeface="+mn-ea"/>
                <a:cs typeface="+mn-cs"/>
              </a:rPr>
              <a:t>  </a:t>
            </a:r>
            <a:endParaRPr lang="en-US" dirty="0">
              <a:effectLst/>
            </a:endParaRPr>
          </a:p>
          <a:p>
            <a:r>
              <a:rPr lang="en-US" sz="1200" kern="1200" dirty="0">
                <a:solidFill>
                  <a:schemeClr val="tx1"/>
                </a:solidFill>
                <a:effectLst/>
                <a:latin typeface="+mn-lt"/>
                <a:ea typeface="+mn-ea"/>
                <a:cs typeface="+mn-cs"/>
              </a:rPr>
              <a:t>On this slide and the next slide, we summarize some of the key differences between alpha and beta testing. In </a:t>
            </a:r>
            <a:r>
              <a:rPr lang="en-US" sz="1200" i="1" kern="1200" dirty="0">
                <a:solidFill>
                  <a:schemeClr val="tx1"/>
                </a:solidFill>
                <a:effectLst/>
                <a:latin typeface="+mn-lt"/>
                <a:ea typeface="+mn-ea"/>
                <a:cs typeface="+mn-cs"/>
              </a:rPr>
              <a:t>alpha </a:t>
            </a:r>
            <a:r>
              <a:rPr lang="en-US" sz="1200" kern="1200" dirty="0">
                <a:solidFill>
                  <a:schemeClr val="tx1"/>
                </a:solidFill>
                <a:effectLst/>
                <a:latin typeface="+mn-lt"/>
                <a:ea typeface="+mn-ea"/>
                <a:cs typeface="+mn-cs"/>
              </a:rPr>
              <a:t>testing, alpha tests are sometimes known as </a:t>
            </a:r>
            <a:r>
              <a:rPr lang="en-US" sz="1200" i="1" kern="1200" dirty="0">
                <a:solidFill>
                  <a:schemeClr val="tx1"/>
                </a:solidFill>
                <a:effectLst/>
                <a:latin typeface="+mn-lt"/>
                <a:ea typeface="+mn-ea"/>
                <a:cs typeface="+mn-cs"/>
              </a:rPr>
              <a:t>formative</a:t>
            </a:r>
            <a:r>
              <a:rPr lang="en-US" sz="1200" kern="1200" dirty="0">
                <a:solidFill>
                  <a:schemeClr val="tx1"/>
                </a:solidFill>
                <a:effectLst/>
                <a:latin typeface="+mn-lt"/>
                <a:ea typeface="+mn-ea"/>
                <a:cs typeface="+mn-cs"/>
              </a:rPr>
              <a:t> tests because they are helping to inform the </a:t>
            </a:r>
            <a:r>
              <a:rPr lang="en-US" sz="1200" i="1" kern="1200" dirty="0">
                <a:solidFill>
                  <a:schemeClr val="tx1"/>
                </a:solidFill>
                <a:effectLst/>
                <a:latin typeface="+mn-lt"/>
                <a:ea typeface="+mn-ea"/>
                <a:cs typeface="+mn-cs"/>
              </a:rPr>
              <a:t>design</a:t>
            </a:r>
            <a:r>
              <a:rPr lang="en-US" sz="1200" kern="1200" dirty="0">
                <a:solidFill>
                  <a:schemeClr val="tx1"/>
                </a:solidFill>
                <a:effectLst/>
                <a:latin typeface="+mn-lt"/>
                <a:ea typeface="+mn-ea"/>
                <a:cs typeface="+mn-cs"/>
              </a:rPr>
              <a:t> of the measure. They are more limited in scope and usually occur before detailed specifications are developed. Alpha testing may be conducted as part of information-gathering during the empirical analysis component of information-gathering. Alpha testing may also be performed concurrently with the development of technical specifications in an iterative process. The amount of alpha testing depends on whether the measure uses the same data as existing measures.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The main feature of </a:t>
            </a:r>
            <a:r>
              <a:rPr lang="en-US" sz="1200" i="1" kern="1200" dirty="0">
                <a:solidFill>
                  <a:schemeClr val="tx1"/>
                </a:solidFill>
                <a:effectLst/>
                <a:latin typeface="+mn-lt"/>
                <a:ea typeface="+mn-ea"/>
                <a:cs typeface="+mn-cs"/>
              </a:rPr>
              <a:t>beta</a:t>
            </a:r>
            <a:r>
              <a:rPr lang="en-US" sz="1200" kern="1200" dirty="0">
                <a:solidFill>
                  <a:schemeClr val="tx1"/>
                </a:solidFill>
                <a:effectLst/>
                <a:latin typeface="+mn-lt"/>
                <a:ea typeface="+mn-ea"/>
                <a:cs typeface="+mn-cs"/>
              </a:rPr>
              <a:t> testing is that it generally occurs after the initial technical specifications have been developed and is usually larger in scope than alpha testing. In addition to gathering further information about feasibility, beta tests serve as the primary means to assess scientific acceptability and usability. When carefully planned and executed, beta testing helps document the measure properties with respect to the evaluation criteria. </a:t>
            </a:r>
            <a:endParaRPr lang="en-US" dirty="0">
              <a:effectLst/>
            </a:endParaRPr>
          </a:p>
        </p:txBody>
      </p:sp>
      <p:sp>
        <p:nvSpPr>
          <p:cNvPr id="4" name="Slide Number Placeholder 3"/>
          <p:cNvSpPr>
            <a:spLocks noGrp="1"/>
          </p:cNvSpPr>
          <p:nvPr>
            <p:ph type="sldNum" sz="quarter" idx="10"/>
          </p:nvPr>
        </p:nvSpPr>
        <p:spPr/>
        <p:txBody>
          <a:bodyPr/>
          <a:lstStyle/>
          <a:p>
            <a:fld id="{7B898A01-842B-0042-9AB7-55364486B929}" type="slidenum">
              <a:rPr lang="en-US" smtClean="0"/>
              <a:pPr/>
              <a:t>28</a:t>
            </a:fld>
            <a:endParaRPr lang="en-US" dirty="0"/>
          </a:p>
        </p:txBody>
      </p:sp>
    </p:spTree>
    <p:extLst>
      <p:ext uri="{BB962C8B-B14F-4D97-AF65-F5344CB8AC3E}">
        <p14:creationId xmlns:p14="http://schemas.microsoft.com/office/powerpoint/2010/main" val="2860831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Today’s focus is going to be on </a:t>
            </a:r>
            <a:r>
              <a:rPr lang="en-US" sz="1200" i="1" kern="1200" dirty="0">
                <a:solidFill>
                  <a:schemeClr val="tx1"/>
                </a:solidFill>
                <a:effectLst/>
                <a:latin typeface="+mn-lt"/>
                <a:ea typeface="+mn-ea"/>
                <a:cs typeface="+mn-cs"/>
              </a:rPr>
              <a:t>Measure Testing. </a:t>
            </a:r>
            <a:r>
              <a:rPr lang="en-US" sz="1200" kern="1200" dirty="0">
                <a:solidFill>
                  <a:schemeClr val="tx1"/>
                </a:solidFill>
                <a:effectLst/>
                <a:latin typeface="+mn-lt"/>
                <a:ea typeface="+mn-ea"/>
                <a:cs typeface="+mn-cs"/>
              </a:rPr>
              <a:t>Measure testing is discussed in detail in the Blueprint in Section 3 of Chapter 18. Alpha and beta testing, which we will also talk about today, is covered in Section 3, Chapter 19 of the Blueprint. We will not spend too much time today on electronic clinical quality measures (eCQMs) testing, but for those interested, eCQM testing is covered in Section 4, Chapter 3 of the Blueprint. Today, we will </a:t>
            </a:r>
            <a:r>
              <a:rPr lang="en-US" sz="1200" i="1" kern="1200" dirty="0">
                <a:solidFill>
                  <a:schemeClr val="tx1"/>
                </a:solidFill>
                <a:effectLst/>
                <a:latin typeface="+mn-lt"/>
                <a:ea typeface="+mn-ea"/>
                <a:cs typeface="+mn-cs"/>
              </a:rPr>
              <a:t>define </a:t>
            </a:r>
            <a:r>
              <a:rPr lang="en-US" sz="1200" kern="1200" dirty="0">
                <a:solidFill>
                  <a:schemeClr val="tx1"/>
                </a:solidFill>
                <a:effectLst/>
                <a:latin typeface="+mn-lt"/>
                <a:ea typeface="+mn-ea"/>
                <a:cs typeface="+mn-cs"/>
              </a:rPr>
              <a:t>measure testing and discuss where it falls in the measure lifecycle, and then we will go through each of the </a:t>
            </a:r>
            <a:r>
              <a:rPr lang="en-US" sz="1200" i="1" kern="1200" dirty="0">
                <a:solidFill>
                  <a:schemeClr val="tx1"/>
                </a:solidFill>
                <a:effectLst/>
                <a:latin typeface="+mn-lt"/>
                <a:ea typeface="+mn-ea"/>
                <a:cs typeface="+mn-cs"/>
              </a:rPr>
              <a:t>eight</a:t>
            </a:r>
            <a:r>
              <a:rPr lang="en-US" sz="1200" kern="1200" dirty="0">
                <a:solidFill>
                  <a:schemeClr val="tx1"/>
                </a:solidFill>
                <a:effectLst/>
                <a:latin typeface="+mn-lt"/>
                <a:ea typeface="+mn-ea"/>
                <a:cs typeface="+mn-cs"/>
              </a:rPr>
              <a:t> steps in the measure testing process.</a:t>
            </a:r>
            <a:r>
              <a:rPr lang="en-US" baseline="0" dirty="0"/>
              <a:t>.</a:t>
            </a:r>
          </a:p>
        </p:txBody>
      </p:sp>
      <p:sp>
        <p:nvSpPr>
          <p:cNvPr id="4" name="Slide Number Placeholder 3"/>
          <p:cNvSpPr>
            <a:spLocks noGrp="1"/>
          </p:cNvSpPr>
          <p:nvPr>
            <p:ph type="sldNum" sz="quarter" idx="10"/>
          </p:nvPr>
        </p:nvSpPr>
        <p:spPr/>
        <p:txBody>
          <a:bodyPr/>
          <a:lstStyle/>
          <a:p>
            <a:fld id="{7B898A01-842B-0042-9AB7-55364486B929}" type="slidenum">
              <a:rPr lang="en-US" smtClean="0"/>
              <a:pPr/>
              <a:t>2</a:t>
            </a:fld>
            <a:endParaRPr lang="en-US" dirty="0"/>
          </a:p>
        </p:txBody>
      </p:sp>
    </p:spTree>
    <p:extLst>
      <p:ext uri="{BB962C8B-B14F-4D97-AF65-F5344CB8AC3E}">
        <p14:creationId xmlns:p14="http://schemas.microsoft.com/office/powerpoint/2010/main" val="209166604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The alpha testing helps inform the measure evaluation criteria. You do not need to wait until beta testing to evaluate those criteria, and that is very important in order to ensure that you are not trying to beta test a measure</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that is potentially lacking in some important areas. This slide summarizes how alpha and beta testing are used to assess the measure evaluation criteria of importance, scientific acceptability, feasibility and usability. For both alpha and beta testing, the TEP typically provides input on the usability criterion. Beta testing typically builds on the information gathered during the alpha testing phase, and applies more rigor and depth to those analyses. And by virtue of the fact that it is a more extensive methodology, beta testing provides some deeper information to assess those criteria.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The trend in measure development has been to try to push alpha testing </a:t>
            </a:r>
            <a:r>
              <a:rPr lang="en-US" sz="1200" i="1" kern="1200" dirty="0">
                <a:solidFill>
                  <a:schemeClr val="tx1"/>
                </a:solidFill>
                <a:effectLst/>
                <a:latin typeface="+mn-lt"/>
                <a:ea typeface="+mn-ea"/>
                <a:cs typeface="+mn-cs"/>
              </a:rPr>
              <a:t>forward</a:t>
            </a:r>
            <a:r>
              <a:rPr lang="en-US" sz="1200" kern="1200" dirty="0">
                <a:solidFill>
                  <a:schemeClr val="tx1"/>
                </a:solidFill>
                <a:effectLst/>
                <a:latin typeface="+mn-lt"/>
                <a:ea typeface="+mn-ea"/>
                <a:cs typeface="+mn-cs"/>
              </a:rPr>
              <a:t> in the measure lifecycle, which really gives an opportunity to identify potential issues </a:t>
            </a:r>
            <a:r>
              <a:rPr lang="en-US" sz="1200" i="1" kern="1200" dirty="0">
                <a:solidFill>
                  <a:schemeClr val="tx1"/>
                </a:solidFill>
                <a:effectLst/>
                <a:latin typeface="+mn-lt"/>
                <a:ea typeface="+mn-ea"/>
                <a:cs typeface="+mn-cs"/>
              </a:rPr>
              <a:t>earlier </a:t>
            </a:r>
            <a:r>
              <a:rPr lang="en-US" sz="1200" kern="1200" dirty="0">
                <a:solidFill>
                  <a:schemeClr val="tx1"/>
                </a:solidFill>
                <a:effectLst/>
                <a:latin typeface="+mn-lt"/>
                <a:ea typeface="+mn-ea"/>
                <a:cs typeface="+mn-cs"/>
              </a:rPr>
              <a:t>in the development process and to mitigate the risk that you are going to go through this whole measure development effort and not have a measure that has sufficient measurement properties in order to be adopted and used. </a:t>
            </a:r>
          </a:p>
        </p:txBody>
      </p:sp>
      <p:sp>
        <p:nvSpPr>
          <p:cNvPr id="4" name="Slide Number Placeholder 3"/>
          <p:cNvSpPr>
            <a:spLocks noGrp="1"/>
          </p:cNvSpPr>
          <p:nvPr>
            <p:ph type="sldNum" sz="quarter" idx="10"/>
          </p:nvPr>
        </p:nvSpPr>
        <p:spPr/>
        <p:txBody>
          <a:bodyPr/>
          <a:lstStyle/>
          <a:p>
            <a:fld id="{7B898A01-842B-0042-9AB7-55364486B929}" type="slidenum">
              <a:rPr lang="en-US" smtClean="0"/>
              <a:pPr/>
              <a:t>29</a:t>
            </a:fld>
            <a:endParaRPr lang="en-US" dirty="0"/>
          </a:p>
        </p:txBody>
      </p:sp>
    </p:spTree>
    <p:extLst>
      <p:ext uri="{BB962C8B-B14F-4D97-AF65-F5344CB8AC3E}">
        <p14:creationId xmlns:p14="http://schemas.microsoft.com/office/powerpoint/2010/main" val="168531373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Step </a:t>
            </a:r>
            <a:r>
              <a:rPr lang="en-US" sz="1200" i="1" kern="1200" dirty="0">
                <a:solidFill>
                  <a:schemeClr val="tx1"/>
                </a:solidFill>
                <a:effectLst/>
                <a:latin typeface="+mn-lt"/>
                <a:ea typeface="+mn-ea"/>
                <a:cs typeface="+mn-cs"/>
              </a:rPr>
              <a:t>eight </a:t>
            </a:r>
            <a:r>
              <a:rPr lang="en-US" sz="1200" kern="1200" dirty="0">
                <a:solidFill>
                  <a:schemeClr val="tx1"/>
                </a:solidFill>
                <a:effectLst/>
                <a:latin typeface="+mn-lt"/>
                <a:ea typeface="+mn-ea"/>
                <a:cs typeface="+mn-cs"/>
              </a:rPr>
              <a:t>in the measure testing process is a best practice when submitting a measure for NQF endorsement. The measure evaluation criteria in the Blueprint are intentionally aligned with the evaluation criteria that NQF uses in endorsement decisions. The intent is that if you</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go through a rigorous process of alpha and beta testing through the measure development process then by the time you get to endorsement you will have all of the </a:t>
            </a:r>
            <a:r>
              <a:rPr lang="en-US" sz="1200" i="1" kern="1200" dirty="0">
                <a:solidFill>
                  <a:schemeClr val="tx1"/>
                </a:solidFill>
                <a:effectLst/>
                <a:latin typeface="+mn-lt"/>
                <a:ea typeface="+mn-ea"/>
                <a:cs typeface="+mn-cs"/>
              </a:rPr>
              <a:t>evidence</a:t>
            </a:r>
            <a:r>
              <a:rPr lang="en-US" sz="1200" kern="1200" dirty="0">
                <a:solidFill>
                  <a:schemeClr val="tx1"/>
                </a:solidFill>
                <a:effectLst/>
                <a:latin typeface="+mn-lt"/>
                <a:ea typeface="+mn-ea"/>
                <a:cs typeface="+mn-cs"/>
              </a:rPr>
              <a:t> that you need in order to submit it for endorsement.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The measure information form (MIF) and the measure justification form (MJF) have been designed to be aligned with the information that is needed for the NQF submission process, and there is a </a:t>
            </a:r>
            <a:r>
              <a:rPr lang="en-US" sz="1200" i="1" kern="1200" dirty="0">
                <a:solidFill>
                  <a:schemeClr val="tx1"/>
                </a:solidFill>
                <a:effectLst/>
                <a:latin typeface="+mn-lt"/>
                <a:ea typeface="+mn-ea"/>
                <a:cs typeface="+mn-cs"/>
              </a:rPr>
              <a:t>crosswalk </a:t>
            </a:r>
            <a:r>
              <a:rPr lang="en-US" sz="1200" kern="1200" dirty="0">
                <a:solidFill>
                  <a:schemeClr val="tx1"/>
                </a:solidFill>
                <a:effectLst/>
                <a:latin typeface="+mn-lt"/>
                <a:ea typeface="+mn-ea"/>
                <a:cs typeface="+mn-cs"/>
              </a:rPr>
              <a:t>in the Blueprint that identifies the areas in those forms that can be used to populate the NQF submission form. </a:t>
            </a:r>
            <a:r>
              <a:rPr lang="en-US" sz="1200" kern="1200" baseline="0" dirty="0">
                <a:solidFill>
                  <a:schemeClr val="tx1"/>
                </a:solidFill>
                <a:effectLst/>
                <a:latin typeface="+mn-lt"/>
                <a:ea typeface="+mn-ea"/>
                <a:cs typeface="+mn-cs"/>
              </a:rPr>
              <a:t>H</a:t>
            </a:r>
            <a:r>
              <a:rPr lang="en-US" sz="1200" kern="1200" dirty="0">
                <a:solidFill>
                  <a:schemeClr val="tx1"/>
                </a:solidFill>
                <a:effectLst/>
                <a:latin typeface="+mn-lt"/>
                <a:ea typeface="+mn-ea"/>
                <a:cs typeface="+mn-cs"/>
              </a:rPr>
              <a:t>opefully it is an easy process to complete the NQF submission form having, throughout the measure development process, completed the measure information form (MIF) and justification form (MJF).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We would like to highlight that developers should be aware that much of the information that needs to be submitted as part of the endorsement application can be captured early and throughout the lifecycle through the measure </a:t>
            </a:r>
            <a:r>
              <a:rPr lang="en-US" sz="1200" i="1" kern="1200" dirty="0">
                <a:solidFill>
                  <a:schemeClr val="tx1"/>
                </a:solidFill>
                <a:effectLst/>
                <a:latin typeface="+mn-lt"/>
                <a:ea typeface="+mn-ea"/>
                <a:cs typeface="+mn-cs"/>
              </a:rPr>
              <a:t>conceptualization</a:t>
            </a:r>
            <a:r>
              <a:rPr lang="en-US" sz="1200" kern="1200" dirty="0">
                <a:solidFill>
                  <a:schemeClr val="tx1"/>
                </a:solidFill>
                <a:effectLst/>
                <a:latin typeface="+mn-lt"/>
                <a:ea typeface="+mn-ea"/>
                <a:cs typeface="+mn-cs"/>
              </a:rPr>
              <a:t> and </a:t>
            </a:r>
            <a:r>
              <a:rPr lang="en-US" sz="1200" i="1" kern="1200" dirty="0">
                <a:solidFill>
                  <a:schemeClr val="tx1"/>
                </a:solidFill>
                <a:effectLst/>
                <a:latin typeface="+mn-lt"/>
                <a:ea typeface="+mn-ea"/>
                <a:cs typeface="+mn-cs"/>
              </a:rPr>
              <a:t>specification</a:t>
            </a:r>
            <a:r>
              <a:rPr lang="en-US" sz="1200" kern="1200" dirty="0">
                <a:solidFill>
                  <a:schemeClr val="tx1"/>
                </a:solidFill>
                <a:effectLst/>
                <a:latin typeface="+mn-lt"/>
                <a:ea typeface="+mn-ea"/>
                <a:cs typeface="+mn-cs"/>
              </a:rPr>
              <a:t> steps. You do not need to wait until the measure testing phase in order to fill out the forms. That is important  because sometimes</a:t>
            </a:r>
            <a:r>
              <a:rPr lang="en-US" sz="1200" kern="1200" baseline="0" dirty="0">
                <a:solidFill>
                  <a:schemeClr val="tx1"/>
                </a:solidFill>
                <a:effectLst/>
                <a:latin typeface="+mn-lt"/>
                <a:ea typeface="+mn-ea"/>
                <a:cs typeface="+mn-cs"/>
              </a:rPr>
              <a:t> while </a:t>
            </a:r>
            <a:r>
              <a:rPr lang="en-US" sz="1200" kern="1200" dirty="0">
                <a:solidFill>
                  <a:schemeClr val="tx1"/>
                </a:solidFill>
                <a:effectLst/>
                <a:latin typeface="+mn-lt"/>
                <a:ea typeface="+mn-ea"/>
                <a:cs typeface="+mn-cs"/>
              </a:rPr>
              <a:t>completing the forms, there can be some time pressure involved in trying to meet deadlines. </a:t>
            </a:r>
            <a:r>
              <a:rPr lang="en-US" sz="1200" kern="1200" baseline="0" dirty="0">
                <a:solidFill>
                  <a:schemeClr val="tx1"/>
                </a:solidFill>
                <a:effectLst/>
                <a:latin typeface="+mn-lt"/>
                <a:ea typeface="+mn-ea"/>
                <a:cs typeface="+mn-cs"/>
              </a:rPr>
              <a:t>So,</a:t>
            </a:r>
            <a:r>
              <a:rPr lang="en-US" sz="1200" kern="1200" dirty="0">
                <a:solidFill>
                  <a:schemeClr val="tx1"/>
                </a:solidFill>
                <a:effectLst/>
                <a:latin typeface="+mn-lt"/>
                <a:ea typeface="+mn-ea"/>
                <a:cs typeface="+mn-cs"/>
              </a:rPr>
              <a:t> the </a:t>
            </a:r>
            <a:r>
              <a:rPr lang="en-US" sz="1200" i="1" kern="1200" dirty="0">
                <a:solidFill>
                  <a:schemeClr val="tx1"/>
                </a:solidFill>
                <a:effectLst/>
                <a:latin typeface="+mn-lt"/>
                <a:ea typeface="+mn-ea"/>
                <a:cs typeface="+mn-cs"/>
              </a:rPr>
              <a:t>earlier</a:t>
            </a:r>
            <a:r>
              <a:rPr lang="en-US" sz="1200" kern="1200" dirty="0">
                <a:solidFill>
                  <a:schemeClr val="tx1"/>
                </a:solidFill>
                <a:effectLst/>
                <a:latin typeface="+mn-lt"/>
                <a:ea typeface="+mn-ea"/>
                <a:cs typeface="+mn-cs"/>
              </a:rPr>
              <a:t> you fill out the forms the easier it is once you get to this point in the measure development lifecycle. </a:t>
            </a:r>
            <a:endParaRPr lang="en-US" dirty="0">
              <a:effectLst/>
            </a:endParaRPr>
          </a:p>
        </p:txBody>
      </p:sp>
      <p:sp>
        <p:nvSpPr>
          <p:cNvPr id="4" name="Slide Number Placeholder 3"/>
          <p:cNvSpPr>
            <a:spLocks noGrp="1"/>
          </p:cNvSpPr>
          <p:nvPr>
            <p:ph type="sldNum" sz="quarter" idx="10"/>
          </p:nvPr>
        </p:nvSpPr>
        <p:spPr/>
        <p:txBody>
          <a:bodyPr/>
          <a:lstStyle/>
          <a:p>
            <a:fld id="{7B898A01-842B-0042-9AB7-55364486B929}" type="slidenum">
              <a:rPr lang="en-US" smtClean="0"/>
              <a:pPr/>
              <a:t>30</a:t>
            </a:fld>
            <a:endParaRPr lang="en-US" dirty="0"/>
          </a:p>
        </p:txBody>
      </p:sp>
    </p:spTree>
    <p:extLst>
      <p:ext uri="{BB962C8B-B14F-4D97-AF65-F5344CB8AC3E}">
        <p14:creationId xmlns:p14="http://schemas.microsoft.com/office/powerpoint/2010/main" val="299739261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1348">
              <a:defRPr/>
            </a:pP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31</a:t>
            </a:fld>
            <a:endParaRPr lang="en-US" dirty="0"/>
          </a:p>
        </p:txBody>
      </p:sp>
    </p:spTree>
    <p:extLst>
      <p:ext uri="{BB962C8B-B14F-4D97-AF65-F5344CB8AC3E}">
        <p14:creationId xmlns:p14="http://schemas.microsoft.com/office/powerpoint/2010/main" val="107456912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We will post information and material relevant to you (e.g., Foundational reports, New updates, graphics, etc.) at this site, so please bookmark it.</a:t>
            </a:r>
          </a:p>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32</a:t>
            </a:fld>
            <a:endParaRPr lang="en-US" dirty="0"/>
          </a:p>
        </p:txBody>
      </p:sp>
    </p:spTree>
    <p:extLst>
      <p:ext uri="{BB962C8B-B14F-4D97-AF65-F5344CB8AC3E}">
        <p14:creationId xmlns:p14="http://schemas.microsoft.com/office/powerpoint/2010/main" val="342070192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1348">
              <a:defRPr/>
            </a:pP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33</a:t>
            </a:fld>
            <a:endParaRPr lang="en-US" dirty="0"/>
          </a:p>
        </p:txBody>
      </p:sp>
    </p:spTree>
    <p:extLst>
      <p:ext uri="{BB962C8B-B14F-4D97-AF65-F5344CB8AC3E}">
        <p14:creationId xmlns:p14="http://schemas.microsoft.com/office/powerpoint/2010/main" val="233191835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34</a:t>
            </a:fld>
            <a:endParaRPr lang="en-US" dirty="0"/>
          </a:p>
        </p:txBody>
      </p:sp>
    </p:spTree>
    <p:extLst>
      <p:ext uri="{BB962C8B-B14F-4D97-AF65-F5344CB8AC3E}">
        <p14:creationId xmlns:p14="http://schemas.microsoft.com/office/powerpoint/2010/main" val="27444302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1348"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Here is the link to the Blueprint for more detailed information on the topics that we will be talking about today. </a:t>
            </a: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3</a:t>
            </a:fld>
            <a:endParaRPr lang="en-US" dirty="0"/>
          </a:p>
        </p:txBody>
      </p:sp>
    </p:spTree>
    <p:extLst>
      <p:ext uri="{BB962C8B-B14F-4D97-AF65-F5344CB8AC3E}">
        <p14:creationId xmlns:p14="http://schemas.microsoft.com/office/powerpoint/2010/main" val="34488790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Here is a depiction of the measure </a:t>
            </a:r>
            <a:r>
              <a:rPr lang="en-US" sz="1200" i="0" kern="1200" dirty="0">
                <a:solidFill>
                  <a:schemeClr val="tx1"/>
                </a:solidFill>
                <a:effectLst/>
                <a:latin typeface="+mn-lt"/>
                <a:ea typeface="+mn-ea"/>
                <a:cs typeface="+mn-cs"/>
              </a:rPr>
              <a:t>lifecycle. T</a:t>
            </a:r>
            <a:r>
              <a:rPr lang="en-US" sz="1200" kern="1200" dirty="0">
                <a:solidFill>
                  <a:schemeClr val="tx1"/>
                </a:solidFill>
                <a:effectLst/>
                <a:latin typeface="+mn-lt"/>
                <a:ea typeface="+mn-ea"/>
                <a:cs typeface="+mn-cs"/>
              </a:rPr>
              <a:t>he purpose of the lifecycle is to ensure that the end product of the measure development process is a precisely-specified, valid, and reliable measure that is directly linked to CMS’ quality goals. This lifecycle diagram provides a high-level notional view of the major tasks and timelines involved in developing measures,</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from the time of the initial measure development contract award</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through the measure implementation and maintenance phase.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The figure depicts the </a:t>
            </a:r>
            <a:r>
              <a:rPr lang="en-US" sz="1200" i="1" kern="1200" dirty="0">
                <a:solidFill>
                  <a:schemeClr val="tx1"/>
                </a:solidFill>
                <a:effectLst/>
                <a:latin typeface="+mn-lt"/>
                <a:ea typeface="+mn-ea"/>
                <a:cs typeface="+mn-cs"/>
              </a:rPr>
              <a:t>five</a:t>
            </a:r>
            <a:r>
              <a:rPr lang="en-US" sz="1200" kern="1200" dirty="0">
                <a:solidFill>
                  <a:schemeClr val="tx1"/>
                </a:solidFill>
                <a:effectLst/>
                <a:latin typeface="+mn-lt"/>
                <a:ea typeface="+mn-ea"/>
                <a:cs typeface="+mn-cs"/>
              </a:rPr>
              <a:t> phases of the measure lifecycle in a linear and sequential fashion. Please note, it is understood that measure developers have some flexibility in terms of the precise timing and sequencing of these individual steps. They are not necessarily sequential, but they give an </a:t>
            </a:r>
            <a:r>
              <a:rPr lang="en-US" sz="1200" i="1" kern="1200" dirty="0">
                <a:solidFill>
                  <a:schemeClr val="tx1"/>
                </a:solidFill>
                <a:effectLst/>
                <a:latin typeface="+mn-lt"/>
                <a:ea typeface="+mn-ea"/>
                <a:cs typeface="+mn-cs"/>
              </a:rPr>
              <a:t>overview</a:t>
            </a:r>
            <a:r>
              <a:rPr lang="en-US" sz="1200" kern="1200" dirty="0">
                <a:solidFill>
                  <a:schemeClr val="tx1"/>
                </a:solidFill>
                <a:effectLst/>
                <a:latin typeface="+mn-lt"/>
                <a:ea typeface="+mn-ea"/>
                <a:cs typeface="+mn-cs"/>
              </a:rPr>
              <a:t> of how long it has historically taken to work through the entire process. It is a lengthy process, so the degree to which some of the individual phases</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can be done in an iterative/sequential and/or a layered fashion reduces the timeline. </a:t>
            </a:r>
          </a:p>
        </p:txBody>
      </p:sp>
      <p:sp>
        <p:nvSpPr>
          <p:cNvPr id="4" name="Slide Number Placeholder 3"/>
          <p:cNvSpPr>
            <a:spLocks noGrp="1"/>
          </p:cNvSpPr>
          <p:nvPr>
            <p:ph type="sldNum" sz="quarter" idx="10"/>
          </p:nvPr>
        </p:nvSpPr>
        <p:spPr/>
        <p:txBody>
          <a:bodyPr/>
          <a:lstStyle/>
          <a:p>
            <a:fld id="{7B898A01-842B-0042-9AB7-55364486B929}" type="slidenum">
              <a:rPr lang="en-US" smtClean="0"/>
              <a:pPr/>
              <a:t>4</a:t>
            </a:fld>
            <a:endParaRPr lang="en-US" dirty="0"/>
          </a:p>
        </p:txBody>
      </p:sp>
    </p:spTree>
    <p:extLst>
      <p:ext uri="{BB962C8B-B14F-4D97-AF65-F5344CB8AC3E}">
        <p14:creationId xmlns:p14="http://schemas.microsoft.com/office/powerpoint/2010/main" val="8067065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The Blueprint has also been specifying the measure lifecycle in this more </a:t>
            </a:r>
            <a:r>
              <a:rPr lang="en-US" sz="1200" i="1" kern="1200" dirty="0">
                <a:solidFill>
                  <a:schemeClr val="tx1"/>
                </a:solidFill>
                <a:effectLst/>
                <a:latin typeface="+mn-lt"/>
                <a:ea typeface="+mn-ea"/>
                <a:cs typeface="+mn-cs"/>
              </a:rPr>
              <a:t>cyclical</a:t>
            </a:r>
            <a:r>
              <a:rPr lang="en-US" sz="1200" kern="1200" dirty="0">
                <a:solidFill>
                  <a:schemeClr val="tx1"/>
                </a:solidFill>
                <a:effectLst/>
                <a:latin typeface="+mn-lt"/>
                <a:ea typeface="+mn-ea"/>
                <a:cs typeface="+mn-cs"/>
              </a:rPr>
              <a:t> way to really emphasize that measure conceptualization is at the heart of it all. Measure </a:t>
            </a:r>
            <a:r>
              <a:rPr lang="en-US" sz="1200" i="0" kern="1200" dirty="0">
                <a:solidFill>
                  <a:schemeClr val="tx1"/>
                </a:solidFill>
                <a:effectLst/>
                <a:latin typeface="+mn-lt"/>
                <a:ea typeface="+mn-ea"/>
                <a:cs typeface="+mn-cs"/>
              </a:rPr>
              <a:t>conceptualization</a:t>
            </a:r>
            <a:r>
              <a:rPr lang="en-US" sz="1200" kern="1200" dirty="0">
                <a:solidFill>
                  <a:schemeClr val="tx1"/>
                </a:solidFill>
                <a:effectLst/>
                <a:latin typeface="+mn-lt"/>
                <a:ea typeface="+mn-ea"/>
                <a:cs typeface="+mn-cs"/>
              </a:rPr>
              <a:t> is when you define:</a:t>
            </a:r>
            <a:r>
              <a:rPr lang="en-US" sz="1200" kern="1200" baseline="0" dirty="0">
                <a:solidFill>
                  <a:schemeClr val="tx1"/>
                </a:solidFill>
                <a:effectLst/>
                <a:latin typeface="+mn-lt"/>
                <a:ea typeface="+mn-ea"/>
                <a:cs typeface="+mn-cs"/>
              </a:rPr>
              <a:t> W</a:t>
            </a:r>
            <a:r>
              <a:rPr lang="en-US" sz="1200" kern="1200" dirty="0">
                <a:solidFill>
                  <a:schemeClr val="tx1"/>
                </a:solidFill>
                <a:effectLst/>
                <a:latin typeface="+mn-lt"/>
                <a:ea typeface="+mn-ea"/>
                <a:cs typeface="+mn-cs"/>
              </a:rPr>
              <a:t>hat is this measure really about?  What are the conditions and outcomes that this measure is about?  What is the quality construct that this measure is about? All of the other phases of the measure lifecycle stem from that conceptualization. Specification is when you take that measure concept and operationalize it. </a:t>
            </a:r>
          </a:p>
          <a:p>
            <a:r>
              <a:rPr lang="en-US" sz="1200" kern="1200" dirty="0">
                <a:solidFill>
                  <a:schemeClr val="tx1"/>
                </a:solidFill>
                <a:effectLst/>
                <a:latin typeface="+mn-lt"/>
                <a:ea typeface="+mn-ea"/>
                <a:cs typeface="+mn-cs"/>
              </a:rPr>
              <a:t> </a:t>
            </a:r>
          </a:p>
          <a:p>
            <a:r>
              <a:rPr lang="en-US" sz="1200" i="1" kern="1200" dirty="0">
                <a:solidFill>
                  <a:schemeClr val="tx1"/>
                </a:solidFill>
                <a:effectLst/>
                <a:latin typeface="+mn-lt"/>
                <a:ea typeface="+mn-ea"/>
                <a:cs typeface="+mn-cs"/>
              </a:rPr>
              <a:t>Testing</a:t>
            </a:r>
            <a:r>
              <a:rPr lang="en-US" sz="1200" kern="1200" dirty="0">
                <a:solidFill>
                  <a:schemeClr val="tx1"/>
                </a:solidFill>
                <a:effectLst/>
                <a:latin typeface="+mn-lt"/>
                <a:ea typeface="+mn-ea"/>
                <a:cs typeface="+mn-cs"/>
              </a:rPr>
              <a:t>, which we will talk about today, is where you uncover the measure properties of that specification. </a:t>
            </a:r>
            <a:r>
              <a:rPr lang="en-US" sz="1200" i="1" kern="1200" dirty="0">
                <a:solidFill>
                  <a:schemeClr val="tx1"/>
                </a:solidFill>
                <a:effectLst/>
                <a:latin typeface="+mn-lt"/>
                <a:ea typeface="+mn-ea"/>
                <a:cs typeface="+mn-cs"/>
              </a:rPr>
              <a:t>Implementation</a:t>
            </a:r>
            <a:r>
              <a:rPr lang="en-US" sz="1200" kern="1200" dirty="0">
                <a:solidFill>
                  <a:schemeClr val="tx1"/>
                </a:solidFill>
                <a:effectLst/>
                <a:latin typeface="+mn-lt"/>
                <a:ea typeface="+mn-ea"/>
                <a:cs typeface="+mn-cs"/>
              </a:rPr>
              <a:t> is where it goes out into the field and you start to gather some experience about people that are actually trying to implement the measures in their various environments. </a:t>
            </a:r>
            <a:r>
              <a:rPr lang="en-US" sz="1200" i="1" kern="1200" dirty="0">
                <a:solidFill>
                  <a:schemeClr val="tx1"/>
                </a:solidFill>
                <a:effectLst/>
                <a:latin typeface="+mn-lt"/>
                <a:ea typeface="+mn-ea"/>
                <a:cs typeface="+mn-cs"/>
              </a:rPr>
              <a:t>Maintenance </a:t>
            </a:r>
            <a:r>
              <a:rPr lang="en-US" sz="1200" i="0" kern="1200" dirty="0">
                <a:solidFill>
                  <a:schemeClr val="tx1"/>
                </a:solidFill>
                <a:effectLst/>
                <a:latin typeface="+mn-lt"/>
                <a:ea typeface="+mn-ea"/>
                <a:cs typeface="+mn-cs"/>
              </a:rPr>
              <a:t>and</a:t>
            </a:r>
            <a:r>
              <a:rPr lang="en-US" sz="1200" i="1" kern="1200" dirty="0">
                <a:solidFill>
                  <a:schemeClr val="tx1"/>
                </a:solidFill>
                <a:effectLst/>
                <a:latin typeface="+mn-lt"/>
                <a:ea typeface="+mn-ea"/>
                <a:cs typeface="+mn-cs"/>
              </a:rPr>
              <a:t> use</a:t>
            </a:r>
            <a:r>
              <a:rPr lang="en-US" sz="1200" kern="1200" dirty="0">
                <a:solidFill>
                  <a:schemeClr val="tx1"/>
                </a:solidFill>
                <a:effectLst/>
                <a:latin typeface="+mn-lt"/>
                <a:ea typeface="+mn-ea"/>
                <a:cs typeface="+mn-cs"/>
              </a:rPr>
              <a:t> is when people are actually trying to use the measure to improve quality. Each one of these phases provides some feedback into the measure conceptualization and can potentially alter the way in which a measure can be conceptualized. So, it is a continual feedback loop that is constantly providing input that alters your measure conceptualization. And then, when that conceptualization is altered, you re-specify, retest, re-implement, and gather information on use. </a:t>
            </a: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5</a:t>
            </a:fld>
            <a:endParaRPr lang="en-US" dirty="0"/>
          </a:p>
        </p:txBody>
      </p:sp>
    </p:spTree>
    <p:extLst>
      <p:ext uri="{BB962C8B-B14F-4D97-AF65-F5344CB8AC3E}">
        <p14:creationId xmlns:p14="http://schemas.microsoft.com/office/powerpoint/2010/main" val="16739101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dirty="0"/>
          </a:p>
          <a:p>
            <a:r>
              <a:rPr lang="en-US" sz="1200" kern="1200" dirty="0">
                <a:solidFill>
                  <a:schemeClr val="tx1"/>
                </a:solidFill>
                <a:effectLst/>
                <a:latin typeface="+mn-lt"/>
                <a:ea typeface="+mn-ea"/>
                <a:cs typeface="+mn-cs"/>
              </a:rPr>
              <a:t>By measure testing we are referring to the testing of measures, but this also includes components of the measures (e.g., the data elements that make up the measure, any scales that might be utilized in the measure, individual items in those scales if applicable, and the performance score). Measure developers should always choose testing that is appropriate given the nature of the measure. We are going to talk about some general testing concepts today, but the nature of the measure really drives the specifics of the testing requirements. The important thing here is to recognize and appreciate that when we talk about measure testing, we are not only talking about the elements of the measure, but are</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also talking about the measure score. We will talk more specifically about the testing requirements for each one of those things.</a:t>
            </a:r>
            <a:endParaRPr lang="en-US" dirty="0"/>
          </a:p>
          <a:p>
            <a:pPr defTabSz="451348">
              <a:defRPr/>
            </a:pP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6</a:t>
            </a:fld>
            <a:endParaRPr lang="en-US" dirty="0"/>
          </a:p>
        </p:txBody>
      </p:sp>
    </p:spTree>
    <p:extLst>
      <p:ext uri="{BB962C8B-B14F-4D97-AF65-F5344CB8AC3E}">
        <p14:creationId xmlns:p14="http://schemas.microsoft.com/office/powerpoint/2010/main" val="944689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This figure demonstrates the flow of the measure lifecycle and how measure testing </a:t>
            </a:r>
            <a:r>
              <a:rPr lang="en-US" sz="1200" i="1" kern="1200" dirty="0">
                <a:solidFill>
                  <a:schemeClr val="tx1"/>
                </a:solidFill>
                <a:effectLst/>
                <a:latin typeface="+mn-lt"/>
                <a:ea typeface="+mn-ea"/>
                <a:cs typeface="+mn-cs"/>
              </a:rPr>
              <a:t>fits </a:t>
            </a:r>
            <a:r>
              <a:rPr lang="en-US" sz="1200" kern="1200" dirty="0">
                <a:solidFill>
                  <a:schemeClr val="tx1"/>
                </a:solidFill>
                <a:effectLst/>
                <a:latin typeface="+mn-lt"/>
                <a:ea typeface="+mn-ea"/>
                <a:cs typeface="+mn-cs"/>
              </a:rPr>
              <a:t>in that lifecycle. Measure testing is the </a:t>
            </a:r>
            <a:r>
              <a:rPr lang="en-US" sz="1200" i="1" kern="1200" dirty="0">
                <a:solidFill>
                  <a:schemeClr val="tx1"/>
                </a:solidFill>
                <a:effectLst/>
                <a:latin typeface="+mn-lt"/>
                <a:ea typeface="+mn-ea"/>
                <a:cs typeface="+mn-cs"/>
              </a:rPr>
              <a:t>third</a:t>
            </a:r>
            <a:r>
              <a:rPr lang="en-US" sz="1200" kern="1200" dirty="0">
                <a:solidFill>
                  <a:schemeClr val="tx1"/>
                </a:solidFill>
                <a:effectLst/>
                <a:latin typeface="+mn-lt"/>
                <a:ea typeface="+mn-ea"/>
                <a:cs typeface="+mn-cs"/>
              </a:rPr>
              <a:t> step in the lifecycle, considered sequentially. It enables the measure developer to assess the suitability of the quality measure’s technical specifications and to acquire empirical evidence to assess the strengths and the weaknesses of the measure with respect to very specific measure evaluation criteria.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Measure testing logically occurs after the measure developer has conceptualized the measure, and specified the numerator/denominator, inclusion/exclusion criteria and overall context for the use of the measure. Measure testing is typically used in tandem with expert judgment. The expert judgement comes from the contracting officer’s representative, the measure developer, and a technical expert panel (TEP) which is convened and works throughout this measure lifecycle to offer insight and perspective on the measure development results.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Properly conducting measure testing and analysis is </a:t>
            </a:r>
            <a:r>
              <a:rPr lang="en-US" sz="1200" i="1" kern="1200" dirty="0">
                <a:solidFill>
                  <a:schemeClr val="tx1"/>
                </a:solidFill>
                <a:effectLst/>
                <a:latin typeface="+mn-lt"/>
                <a:ea typeface="+mn-ea"/>
                <a:cs typeface="+mn-cs"/>
              </a:rPr>
              <a:t>critical </a:t>
            </a:r>
            <a:r>
              <a:rPr lang="en-US" sz="1200" kern="1200" dirty="0">
                <a:solidFill>
                  <a:schemeClr val="tx1"/>
                </a:solidFill>
                <a:effectLst/>
                <a:latin typeface="+mn-lt"/>
                <a:ea typeface="+mn-ea"/>
                <a:cs typeface="+mn-cs"/>
              </a:rPr>
              <a:t>to getting the measure approved by CMS and endorsed by a consensus entity, such as the National Quality Forum (NQF). Measure developers can engage in this kind of testing process more than once. As we have mentioned, testing really does inform the specification, and then re-specification will require some additional testing. It is an ongoing process.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Alpha and beta testing can be done cyclically multiple times as an iterative process. One of our recommendations has been moving alpha testing </a:t>
            </a:r>
            <a:r>
              <a:rPr lang="en-US" sz="1200" i="1" kern="1200" dirty="0">
                <a:solidFill>
                  <a:schemeClr val="tx1"/>
                </a:solidFill>
                <a:effectLst/>
                <a:latin typeface="+mn-lt"/>
                <a:ea typeface="+mn-ea"/>
                <a:cs typeface="+mn-cs"/>
              </a:rPr>
              <a:t>earlier</a:t>
            </a:r>
            <a:r>
              <a:rPr lang="en-US" sz="1200" kern="1200" dirty="0">
                <a:solidFill>
                  <a:schemeClr val="tx1"/>
                </a:solidFill>
                <a:effectLst/>
                <a:latin typeface="+mn-lt"/>
                <a:ea typeface="+mn-ea"/>
                <a:cs typeface="+mn-cs"/>
              </a:rPr>
              <a:t> in the process to try to get some insight into the likely scientific properties of the measure. </a:t>
            </a:r>
            <a:r>
              <a:rPr lang="en-US" sz="1200" kern="1200" baseline="0" dirty="0">
                <a:solidFill>
                  <a:schemeClr val="tx1"/>
                </a:solidFill>
                <a:effectLst/>
                <a:latin typeface="+mn-lt"/>
                <a:ea typeface="+mn-ea"/>
                <a:cs typeface="+mn-cs"/>
              </a:rPr>
              <a:t>Y</a:t>
            </a:r>
            <a:r>
              <a:rPr lang="en-US" sz="1200" kern="1200" dirty="0">
                <a:solidFill>
                  <a:schemeClr val="tx1"/>
                </a:solidFill>
                <a:effectLst/>
                <a:latin typeface="+mn-lt"/>
                <a:ea typeface="+mn-ea"/>
                <a:cs typeface="+mn-cs"/>
              </a:rPr>
              <a:t>ou do not want to go through the whole process of conceptualization, specification, and collecting data for use in testing</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only to find out that there are some things that are fundamentally awry with the way that the measure is being operationalized. Consequently,</a:t>
            </a:r>
            <a:r>
              <a:rPr lang="en-US" sz="1200" kern="1200" baseline="0" dirty="0">
                <a:solidFill>
                  <a:schemeClr val="tx1"/>
                </a:solidFill>
                <a:effectLst/>
                <a:latin typeface="+mn-lt"/>
                <a:ea typeface="+mn-ea"/>
                <a:cs typeface="+mn-cs"/>
              </a:rPr>
              <a:t> a</a:t>
            </a:r>
            <a:r>
              <a:rPr lang="en-US" sz="1200" kern="1200" dirty="0">
                <a:solidFill>
                  <a:schemeClr val="tx1"/>
                </a:solidFill>
                <a:effectLst/>
                <a:latin typeface="+mn-lt"/>
                <a:ea typeface="+mn-ea"/>
                <a:cs typeface="+mn-cs"/>
              </a:rPr>
              <a:t>lpha testing can </a:t>
            </a:r>
            <a:r>
              <a:rPr lang="en-US" sz="1200" i="1" kern="1200" dirty="0">
                <a:solidFill>
                  <a:schemeClr val="tx1"/>
                </a:solidFill>
                <a:effectLst/>
                <a:latin typeface="+mn-lt"/>
                <a:ea typeface="+mn-ea"/>
                <a:cs typeface="+mn-cs"/>
              </a:rPr>
              <a:t>prevent</a:t>
            </a:r>
            <a:r>
              <a:rPr lang="en-US" sz="1200" kern="1200" dirty="0">
                <a:solidFill>
                  <a:schemeClr val="tx1"/>
                </a:solidFill>
                <a:effectLst/>
                <a:latin typeface="+mn-lt"/>
                <a:ea typeface="+mn-ea"/>
                <a:cs typeface="+mn-cs"/>
              </a:rPr>
              <a:t> that and save a lot of time downstream in having to go back and re-conceptualize and retest — so </a:t>
            </a:r>
            <a:r>
              <a:rPr lang="en-US" sz="1200" i="1" kern="1200" dirty="0">
                <a:solidFill>
                  <a:schemeClr val="tx1"/>
                </a:solidFill>
                <a:effectLst/>
                <a:latin typeface="+mn-lt"/>
                <a:ea typeface="+mn-ea"/>
                <a:cs typeface="+mn-cs"/>
              </a:rPr>
              <a:t>early</a:t>
            </a:r>
            <a:r>
              <a:rPr lang="en-US" sz="1200" kern="1200" dirty="0">
                <a:solidFill>
                  <a:schemeClr val="tx1"/>
                </a:solidFill>
                <a:effectLst/>
                <a:latin typeface="+mn-lt"/>
                <a:ea typeface="+mn-ea"/>
                <a:cs typeface="+mn-cs"/>
              </a:rPr>
              <a:t> and </a:t>
            </a:r>
            <a:r>
              <a:rPr lang="en-US" sz="1200" i="1" kern="1200" dirty="0">
                <a:solidFill>
                  <a:schemeClr val="tx1"/>
                </a:solidFill>
                <a:effectLst/>
                <a:latin typeface="+mn-lt"/>
                <a:ea typeface="+mn-ea"/>
                <a:cs typeface="+mn-cs"/>
              </a:rPr>
              <a:t>often</a:t>
            </a:r>
            <a:r>
              <a:rPr lang="en-US" sz="1200" kern="1200" dirty="0">
                <a:solidFill>
                  <a:schemeClr val="tx1"/>
                </a:solidFill>
                <a:effectLst/>
                <a:latin typeface="+mn-lt"/>
                <a:ea typeface="+mn-ea"/>
                <a:cs typeface="+mn-cs"/>
              </a:rPr>
              <a:t> is the rule of thumb for alpha testing.</a:t>
            </a:r>
          </a:p>
        </p:txBody>
      </p:sp>
      <p:sp>
        <p:nvSpPr>
          <p:cNvPr id="4" name="Slide Number Placeholder 3"/>
          <p:cNvSpPr>
            <a:spLocks noGrp="1"/>
          </p:cNvSpPr>
          <p:nvPr>
            <p:ph type="sldNum" sz="quarter" idx="10"/>
          </p:nvPr>
        </p:nvSpPr>
        <p:spPr/>
        <p:txBody>
          <a:bodyPr/>
          <a:lstStyle/>
          <a:p>
            <a:fld id="{7B898A01-842B-0042-9AB7-55364486B929}" type="slidenum">
              <a:rPr lang="en-US" smtClean="0"/>
              <a:pPr/>
              <a:t>7</a:t>
            </a:fld>
            <a:endParaRPr lang="en-US" dirty="0"/>
          </a:p>
        </p:txBody>
      </p:sp>
    </p:spTree>
    <p:extLst>
      <p:ext uri="{BB962C8B-B14F-4D97-AF65-F5344CB8AC3E}">
        <p14:creationId xmlns:p14="http://schemas.microsoft.com/office/powerpoint/2010/main" val="17991850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The thing that really distinguishes measure testing as an activity is that it is done applying very specific evaluation criteria. As we have covered in some of our previous webinars, measure developers need to address and provide evidence on </a:t>
            </a:r>
            <a:r>
              <a:rPr lang="en-US" sz="1200" i="1" kern="1200" dirty="0">
                <a:solidFill>
                  <a:schemeClr val="tx1"/>
                </a:solidFill>
                <a:effectLst/>
                <a:latin typeface="+mn-lt"/>
                <a:ea typeface="+mn-ea"/>
                <a:cs typeface="+mn-cs"/>
              </a:rPr>
              <a:t>four</a:t>
            </a:r>
            <a:r>
              <a:rPr lang="en-US" sz="1200" kern="1200" dirty="0">
                <a:solidFill>
                  <a:schemeClr val="tx1"/>
                </a:solidFill>
                <a:effectLst/>
                <a:latin typeface="+mn-lt"/>
                <a:ea typeface="+mn-ea"/>
                <a:cs typeface="+mn-cs"/>
              </a:rPr>
              <a:t> main criteria: importance to measure and report, scientific acceptability, feasibility, and usability and use. </a:t>
            </a:r>
            <a:endParaRPr lang="en-US" dirty="0">
              <a:effectLst/>
            </a:endParaRPr>
          </a:p>
          <a:p>
            <a:r>
              <a:rPr lang="en-US" sz="1200" kern="1200" dirty="0">
                <a:solidFill>
                  <a:schemeClr val="tx1"/>
                </a:solidFill>
                <a:effectLst/>
                <a:latin typeface="+mn-lt"/>
                <a:ea typeface="+mn-ea"/>
                <a:cs typeface="+mn-cs"/>
              </a:rPr>
              <a:t> </a:t>
            </a:r>
            <a:endParaRPr lang="en-US" dirty="0">
              <a:effectLst/>
            </a:endParaRPr>
          </a:p>
          <a:p>
            <a:r>
              <a:rPr lang="en-US" sz="1200" kern="1200" dirty="0">
                <a:solidFill>
                  <a:schemeClr val="tx1"/>
                </a:solidFill>
                <a:effectLst/>
                <a:latin typeface="+mn-lt"/>
                <a:ea typeface="+mn-ea"/>
                <a:cs typeface="+mn-cs"/>
              </a:rPr>
              <a:t>What do we mean by these four criteria?  </a:t>
            </a:r>
          </a:p>
          <a:p>
            <a:endParaRPr lang="en-US" sz="1200" i="1" kern="1200" dirty="0">
              <a:solidFill>
                <a:schemeClr val="tx1"/>
              </a:solidFill>
              <a:effectLst/>
              <a:latin typeface="+mn-lt"/>
              <a:ea typeface="+mn-ea"/>
              <a:cs typeface="+mn-cs"/>
            </a:endParaRPr>
          </a:p>
          <a:p>
            <a:r>
              <a:rPr lang="en-US" sz="1200" i="1" kern="1200" dirty="0">
                <a:solidFill>
                  <a:schemeClr val="tx1"/>
                </a:solidFill>
                <a:effectLst/>
                <a:latin typeface="+mn-lt"/>
                <a:ea typeface="+mn-ea"/>
                <a:cs typeface="+mn-cs"/>
              </a:rPr>
              <a:t>Importance to measure and report </a:t>
            </a:r>
            <a:r>
              <a:rPr lang="en-US" sz="1200" kern="1200" dirty="0">
                <a:solidFill>
                  <a:schemeClr val="tx1"/>
                </a:solidFill>
                <a:effectLst/>
                <a:latin typeface="+mn-lt"/>
                <a:ea typeface="+mn-ea"/>
                <a:cs typeface="+mn-cs"/>
              </a:rPr>
              <a:t>typically includes</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general analyses of opportunities for improvement such as opportunities to reduce variability across measured entities or across comparison groups, or addressing particular disparities in healthcare related to other classifications where disparities are a concern. </a:t>
            </a:r>
          </a:p>
          <a:p>
            <a:endParaRPr lang="en-US" sz="1200" i="1" kern="1200" dirty="0">
              <a:solidFill>
                <a:schemeClr val="tx1"/>
              </a:solidFill>
              <a:effectLst/>
              <a:latin typeface="+mn-lt"/>
              <a:ea typeface="+mn-ea"/>
              <a:cs typeface="+mn-cs"/>
            </a:endParaRPr>
          </a:p>
          <a:p>
            <a:r>
              <a:rPr lang="en-US" sz="1200" i="1" kern="1200" dirty="0">
                <a:solidFill>
                  <a:schemeClr val="tx1"/>
                </a:solidFill>
                <a:effectLst/>
                <a:latin typeface="+mn-lt"/>
                <a:ea typeface="+mn-ea"/>
                <a:cs typeface="+mn-cs"/>
              </a:rPr>
              <a:t>Scientific acceptability</a:t>
            </a:r>
            <a:r>
              <a:rPr lang="en-US" sz="1200" kern="1200" dirty="0">
                <a:solidFill>
                  <a:schemeClr val="tx1"/>
                </a:solidFill>
                <a:effectLst/>
                <a:latin typeface="+mn-lt"/>
                <a:ea typeface="+mn-ea"/>
                <a:cs typeface="+mn-cs"/>
              </a:rPr>
              <a:t> involves analyses of reliability and validity, and, in particular, the appropriateness of exclusions. </a:t>
            </a:r>
          </a:p>
          <a:p>
            <a:endParaRPr lang="en-US" sz="1200" i="1" kern="1200" dirty="0">
              <a:solidFill>
                <a:schemeClr val="tx1"/>
              </a:solidFill>
              <a:effectLst/>
              <a:latin typeface="+mn-lt"/>
              <a:ea typeface="+mn-ea"/>
              <a:cs typeface="+mn-cs"/>
            </a:endParaRPr>
          </a:p>
          <a:p>
            <a:r>
              <a:rPr lang="en-US" sz="1200" i="1" kern="1200" dirty="0">
                <a:solidFill>
                  <a:schemeClr val="tx1"/>
                </a:solidFill>
                <a:effectLst/>
                <a:latin typeface="+mn-lt"/>
                <a:ea typeface="+mn-ea"/>
                <a:cs typeface="+mn-cs"/>
              </a:rPr>
              <a:t>Feasibility</a:t>
            </a:r>
            <a:r>
              <a:rPr lang="en-US" sz="1200" kern="1200" dirty="0">
                <a:solidFill>
                  <a:schemeClr val="tx1"/>
                </a:solidFill>
                <a:effectLst/>
                <a:latin typeface="+mn-lt"/>
                <a:ea typeface="+mn-ea"/>
                <a:cs typeface="+mn-cs"/>
              </a:rPr>
              <a:t> includes an evaluation of the cost and burden associated with collecting and reporting the data, and then particular challenges regarding the frequency of missing data and data availability. </a:t>
            </a:r>
          </a:p>
          <a:p>
            <a:endParaRPr lang="en-US" sz="1200" i="1" kern="1200" dirty="0">
              <a:solidFill>
                <a:schemeClr val="tx1"/>
              </a:solidFill>
              <a:effectLst/>
              <a:latin typeface="+mn-lt"/>
              <a:ea typeface="+mn-ea"/>
              <a:cs typeface="+mn-cs"/>
            </a:endParaRPr>
          </a:p>
          <a:p>
            <a:r>
              <a:rPr lang="en-US" sz="1200" i="1" kern="1200" dirty="0">
                <a:solidFill>
                  <a:schemeClr val="tx1"/>
                </a:solidFill>
                <a:effectLst/>
                <a:latin typeface="+mn-lt"/>
                <a:ea typeface="+mn-ea"/>
                <a:cs typeface="+mn-cs"/>
              </a:rPr>
              <a:t>Usability and use</a:t>
            </a:r>
            <a:r>
              <a:rPr lang="en-US" sz="1200" kern="1200" dirty="0">
                <a:solidFill>
                  <a:schemeClr val="tx1"/>
                </a:solidFill>
                <a:effectLst/>
                <a:latin typeface="+mn-lt"/>
                <a:ea typeface="+mn-ea"/>
                <a:cs typeface="+mn-cs"/>
              </a:rPr>
              <a:t> refers to analyses that demonstrate the measure is meaningful and useful to the audience that is targeted for using the measure. </a:t>
            </a:r>
            <a:r>
              <a:rPr lang="en-US" sz="1200" kern="1200" baseline="0" dirty="0">
                <a:solidFill>
                  <a:schemeClr val="tx1"/>
                </a:solidFill>
                <a:effectLst/>
                <a:latin typeface="+mn-lt"/>
                <a:ea typeface="+mn-ea"/>
                <a:cs typeface="+mn-cs"/>
              </a:rPr>
              <a:t>T</a:t>
            </a:r>
            <a:r>
              <a:rPr lang="en-US" sz="1200" kern="1200" dirty="0">
                <a:solidFill>
                  <a:schemeClr val="tx1"/>
                </a:solidFill>
                <a:effectLst/>
                <a:latin typeface="+mn-lt"/>
                <a:ea typeface="+mn-ea"/>
                <a:cs typeface="+mn-cs"/>
              </a:rPr>
              <a:t>here are different ways in which this can been accomplished — anything from the TEP reviewing measure results based on implementation of the measure looking across</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comparison groups, to showing that performance varies as expected. It may even involve more </a:t>
            </a:r>
            <a:r>
              <a:rPr lang="en-US" sz="1200" i="1" kern="1200" dirty="0">
                <a:solidFill>
                  <a:schemeClr val="tx1"/>
                </a:solidFill>
                <a:effectLst/>
                <a:latin typeface="+mn-lt"/>
                <a:ea typeface="+mn-ea"/>
                <a:cs typeface="+mn-cs"/>
              </a:rPr>
              <a:t>formal </a:t>
            </a:r>
            <a:r>
              <a:rPr lang="en-US" sz="1200" kern="1200" dirty="0">
                <a:solidFill>
                  <a:schemeClr val="tx1"/>
                </a:solidFill>
                <a:effectLst/>
                <a:latin typeface="+mn-lt"/>
                <a:ea typeface="+mn-ea"/>
                <a:cs typeface="+mn-cs"/>
              </a:rPr>
              <a:t>testing through structured surveys or focus groups that evaluate the usability of the measure, ensuring that there is a clinical impact of use of the measure in anticipated ways.</a:t>
            </a:r>
            <a:endParaRPr lang="en-US" dirty="0">
              <a:effectLst/>
            </a:endParaRPr>
          </a:p>
          <a:p>
            <a:pPr defTabSz="451348">
              <a:defRPr/>
            </a:pP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8</a:t>
            </a:fld>
            <a:endParaRPr lang="en-US" dirty="0"/>
          </a:p>
        </p:txBody>
      </p:sp>
    </p:spTree>
    <p:extLst>
      <p:ext uri="{BB962C8B-B14F-4D97-AF65-F5344CB8AC3E}">
        <p14:creationId xmlns:p14="http://schemas.microsoft.com/office/powerpoint/2010/main" val="353755534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2_CMS title1">
    <p:bg>
      <p:bgPr>
        <a:solidFill>
          <a:schemeClr val="bg1"/>
        </a:solidFill>
        <a:effectLst/>
      </p:bgPr>
    </p:bg>
    <p:spTree>
      <p:nvGrpSpPr>
        <p:cNvPr id="1" name=""/>
        <p:cNvGrpSpPr/>
        <p:nvPr/>
      </p:nvGrpSpPr>
      <p:grpSpPr>
        <a:xfrm>
          <a:off x="0" y="0"/>
          <a:ext cx="0" cy="0"/>
          <a:chOff x="0" y="0"/>
          <a:chExt cx="0" cy="0"/>
        </a:xfrm>
      </p:grpSpPr>
      <p:pic>
        <p:nvPicPr>
          <p:cNvPr id="7" name="Picture 3"/>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381000" y="2438400"/>
            <a:ext cx="5638800" cy="4435856"/>
          </a:xfrm>
          <a:prstGeom prst="rect">
            <a:avLst/>
          </a:prstGeom>
          <a:noFill/>
          <a:ln w="9525">
            <a:noFill/>
            <a:miter lim="800000"/>
            <a:headEnd/>
            <a:tailEnd/>
          </a:ln>
          <a:effectLst/>
        </p:spPr>
      </p:pic>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a:t>Click to edit Master title style</a:t>
            </a:r>
            <a:endParaRPr lang="en-US" dirty="0"/>
          </a:p>
        </p:txBody>
      </p:sp>
      <p:sp>
        <p:nvSpPr>
          <p:cNvPr id="8" name="Text Placeholder 2"/>
          <p:cNvSpPr>
            <a:spLocks noGrp="1"/>
          </p:cNvSpPr>
          <p:nvPr>
            <p:ph type="body" sz="quarter" idx="10" hasCustomPrompt="1"/>
          </p:nvPr>
        </p:nvSpPr>
        <p:spPr>
          <a:xfrm>
            <a:off x="5943600" y="3048000"/>
            <a:ext cx="2971800" cy="914400"/>
          </a:xfrm>
        </p:spPr>
        <p:txBody>
          <a:bodyPr>
            <a:normAutofit/>
          </a:bodyPr>
          <a:lstStyle>
            <a:lvl1pPr marL="0" indent="0" algn="l">
              <a:buNone/>
              <a:defRPr sz="2400" b="1" i="1">
                <a:solidFill>
                  <a:srgbClr val="084A9C"/>
                </a:solidFill>
              </a:defRPr>
            </a:lvl1pPr>
          </a:lstStyle>
          <a:p>
            <a:pPr algn="l"/>
            <a:r>
              <a:rPr lang="en-US" sz="2400" b="1" i="1" dirty="0">
                <a:solidFill>
                  <a:srgbClr val="084A9C"/>
                </a:solidFill>
              </a:rPr>
              <a:t>Subtitle</a:t>
            </a:r>
          </a:p>
          <a:p>
            <a:pPr algn="l"/>
            <a:endParaRPr lang="en-US" sz="2800" b="0" i="1" dirty="0">
              <a:solidFill>
                <a:srgbClr val="084A9C"/>
              </a:solidFill>
            </a:endParaRPr>
          </a:p>
        </p:txBody>
      </p:sp>
      <p:sp>
        <p:nvSpPr>
          <p:cNvPr id="9" name="Text Placeholder 2"/>
          <p:cNvSpPr>
            <a:spLocks noGrp="1"/>
          </p:cNvSpPr>
          <p:nvPr>
            <p:ph type="body" sz="quarter" idx="11" hasCustomPrompt="1"/>
          </p:nvPr>
        </p:nvSpPr>
        <p:spPr>
          <a:xfrm>
            <a:off x="5943600" y="4267200"/>
            <a:ext cx="2971800" cy="838200"/>
          </a:xfrm>
        </p:spPr>
        <p:txBody>
          <a:bodyPr>
            <a:normAutofit/>
          </a:bodyPr>
          <a:lstStyle>
            <a:lvl1pPr marL="0" indent="0" algn="l">
              <a:buNone/>
              <a:defRPr sz="2400" b="1" i="1">
                <a:solidFill>
                  <a:srgbClr val="084A9C"/>
                </a:solidFill>
              </a:defRPr>
            </a:lvl1pPr>
          </a:lstStyle>
          <a:p>
            <a:pPr algn="l"/>
            <a:r>
              <a:rPr lang="en-US" sz="2400" b="0" i="1" dirty="0">
                <a:solidFill>
                  <a:srgbClr val="084A9C"/>
                </a:solidFill>
              </a:rPr>
              <a:t>Presenter/Date</a:t>
            </a:r>
            <a:endParaRPr lang="en-US" sz="2800" b="0" i="1" dirty="0">
              <a:solidFill>
                <a:srgbClr val="084A9C"/>
              </a:solidFill>
            </a:endParaRPr>
          </a:p>
        </p:txBody>
      </p:sp>
      <p:pic>
        <p:nvPicPr>
          <p:cNvPr id="11" name="Picture 1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
        <p:nvSpPr>
          <p:cNvPr id="14" name="TextBox 13"/>
          <p:cNvSpPr txBox="1"/>
          <p:nvPr userDrawn="1"/>
        </p:nvSpPr>
        <p:spPr>
          <a:xfrm>
            <a:off x="-1668146" y="4928188"/>
            <a:ext cx="184666" cy="369332"/>
          </a:xfrm>
          <a:prstGeom prst="rect">
            <a:avLst/>
          </a:prstGeom>
          <a:noFill/>
        </p:spPr>
        <p:txBody>
          <a:bodyPr wrap="none" rtlCol="0">
            <a:spAutoFit/>
          </a:bodyPr>
          <a:lstStyle/>
          <a:p>
            <a:endParaRPr lang="en-US" dirty="0"/>
          </a:p>
        </p:txBody>
      </p:sp>
      <p:pic>
        <p:nvPicPr>
          <p:cNvPr id="15" name="Picture 14"/>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Tree>
    <p:extLst>
      <p:ext uri="{BB962C8B-B14F-4D97-AF65-F5344CB8AC3E}">
        <p14:creationId xmlns:p14="http://schemas.microsoft.com/office/powerpoint/2010/main" val="26071770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Divider">
    <p:bg>
      <p:bgPr>
        <a:solidFill>
          <a:schemeClr val="bg1"/>
        </a:solidFill>
        <a:effectLst/>
      </p:bgPr>
    </p:bg>
    <p:spTree>
      <p:nvGrpSpPr>
        <p:cNvPr id="1" name=""/>
        <p:cNvGrpSpPr/>
        <p:nvPr/>
      </p:nvGrpSpPr>
      <p:grpSpPr>
        <a:xfrm>
          <a:off x="0" y="0"/>
          <a:ext cx="0" cy="0"/>
          <a:chOff x="0" y="0"/>
          <a:chExt cx="0" cy="0"/>
        </a:xfrm>
      </p:grpSpPr>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a:t>Click to edit Master title style</a:t>
            </a:r>
            <a:endParaRPr lang="en-US" dirty="0"/>
          </a:p>
        </p:txBody>
      </p:sp>
      <p:pic>
        <p:nvPicPr>
          <p:cNvPr id="11" name="Picture 10"/>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
        <p:nvSpPr>
          <p:cNvPr id="14" name="TextBox 13"/>
          <p:cNvSpPr txBox="1"/>
          <p:nvPr userDrawn="1"/>
        </p:nvSpPr>
        <p:spPr>
          <a:xfrm>
            <a:off x="-1668146" y="4928188"/>
            <a:ext cx="184666" cy="369332"/>
          </a:xfrm>
          <a:prstGeom prst="rect">
            <a:avLst/>
          </a:prstGeom>
          <a:noFill/>
        </p:spPr>
        <p:txBody>
          <a:bodyPr wrap="none" rtlCol="0">
            <a:spAutoFit/>
          </a:bodyPr>
          <a:lstStyle/>
          <a:p>
            <a:endParaRPr lang="en-US" dirty="0"/>
          </a:p>
        </p:txBody>
      </p:sp>
      <p:pic>
        <p:nvPicPr>
          <p:cNvPr id="15" name="Picture 14"/>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Tree>
    <p:extLst>
      <p:ext uri="{BB962C8B-B14F-4D97-AF65-F5344CB8AC3E}">
        <p14:creationId xmlns:p14="http://schemas.microsoft.com/office/powerpoint/2010/main" val="13504441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1_CMS title6">
    <p:bg>
      <p:bgPr>
        <a:solidFill>
          <a:schemeClr val="bg1"/>
        </a:solidFill>
        <a:effectLst/>
      </p:bgPr>
    </p:bg>
    <p:spTree>
      <p:nvGrpSpPr>
        <p:cNvPr id="1" name=""/>
        <p:cNvGrpSpPr/>
        <p:nvPr/>
      </p:nvGrpSpPr>
      <p:grpSpPr>
        <a:xfrm>
          <a:off x="0" y="0"/>
          <a:ext cx="0" cy="0"/>
          <a:chOff x="0" y="0"/>
          <a:chExt cx="0" cy="0"/>
        </a:xfrm>
      </p:grpSpPr>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76200" y="-28738"/>
            <a:ext cx="9244148" cy="1447800"/>
          </a:xfrm>
        </p:spPr>
        <p:txBody>
          <a:bodyPr/>
          <a:lstStyle/>
          <a:p>
            <a:r>
              <a:rPr lang="en-US"/>
              <a:t>Click to edit Master title style</a:t>
            </a:r>
            <a:endParaRPr lang="en-US" dirty="0"/>
          </a:p>
        </p:txBody>
      </p:sp>
      <p:sp>
        <p:nvSpPr>
          <p:cNvPr id="8" name="TextBox 7"/>
          <p:cNvSpPr txBox="1"/>
          <p:nvPr userDrawn="1"/>
        </p:nvSpPr>
        <p:spPr>
          <a:xfrm>
            <a:off x="-1668146" y="4928188"/>
            <a:ext cx="184666" cy="369332"/>
          </a:xfrm>
          <a:prstGeom prst="rect">
            <a:avLst/>
          </a:prstGeom>
          <a:noFill/>
        </p:spPr>
        <p:txBody>
          <a:bodyPr wrap="none" rtlCol="0">
            <a:spAutoFit/>
          </a:bodyPr>
          <a:lstStyle/>
          <a:p>
            <a:endParaRPr lang="en-US" dirty="0"/>
          </a:p>
        </p:txBody>
      </p:sp>
      <p:pic>
        <p:nvPicPr>
          <p:cNvPr id="10" name="Picture 9"/>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85800" y="2133600"/>
            <a:ext cx="7735946" cy="2667000"/>
          </a:xfrm>
          <a:prstGeom prst="rect">
            <a:avLst/>
          </a:prstGeom>
        </p:spPr>
      </p:pic>
      <p:sp>
        <p:nvSpPr>
          <p:cNvPr id="14" name="Text Placeholder 2"/>
          <p:cNvSpPr>
            <a:spLocks noGrp="1"/>
          </p:cNvSpPr>
          <p:nvPr>
            <p:ph type="body" sz="quarter" idx="10" hasCustomPrompt="1"/>
          </p:nvPr>
        </p:nvSpPr>
        <p:spPr>
          <a:xfrm>
            <a:off x="304800" y="5029200"/>
            <a:ext cx="8534400" cy="762000"/>
          </a:xfrm>
        </p:spPr>
        <p:txBody>
          <a:bodyPr>
            <a:normAutofit/>
          </a:bodyPr>
          <a:lstStyle>
            <a:lvl1pPr marL="0" indent="0" algn="l">
              <a:buNone/>
              <a:defRPr sz="2400" b="1" i="1">
                <a:solidFill>
                  <a:srgbClr val="084A9C"/>
                </a:solidFill>
              </a:defRPr>
            </a:lvl1pPr>
          </a:lstStyle>
          <a:p>
            <a:pPr algn="l"/>
            <a:r>
              <a:rPr lang="en-US" sz="2400" b="1" i="1" dirty="0">
                <a:solidFill>
                  <a:srgbClr val="084A9C"/>
                </a:solidFill>
              </a:rPr>
              <a:t>Subtitle</a:t>
            </a:r>
          </a:p>
          <a:p>
            <a:pPr algn="l"/>
            <a:endParaRPr lang="en-US" sz="2800" b="0" i="1" dirty="0">
              <a:solidFill>
                <a:srgbClr val="084A9C"/>
              </a:solidFill>
            </a:endParaRPr>
          </a:p>
        </p:txBody>
      </p:sp>
      <p:sp>
        <p:nvSpPr>
          <p:cNvPr id="15" name="Text Placeholder 2"/>
          <p:cNvSpPr>
            <a:spLocks noGrp="1"/>
          </p:cNvSpPr>
          <p:nvPr>
            <p:ph type="body" sz="quarter" idx="11" hasCustomPrompt="1"/>
          </p:nvPr>
        </p:nvSpPr>
        <p:spPr>
          <a:xfrm>
            <a:off x="304800" y="5867400"/>
            <a:ext cx="8534400" cy="685800"/>
          </a:xfrm>
        </p:spPr>
        <p:txBody>
          <a:bodyPr>
            <a:normAutofit/>
          </a:bodyPr>
          <a:lstStyle>
            <a:lvl1pPr marL="0" indent="0" algn="l">
              <a:buNone/>
              <a:defRPr sz="2400" b="1" i="1">
                <a:solidFill>
                  <a:srgbClr val="084A9C"/>
                </a:solidFill>
              </a:defRPr>
            </a:lvl1pPr>
          </a:lstStyle>
          <a:p>
            <a:pPr algn="l"/>
            <a:r>
              <a:rPr lang="en-US" sz="2400" b="0" i="1" dirty="0">
                <a:solidFill>
                  <a:srgbClr val="084A9C"/>
                </a:solidFill>
              </a:rPr>
              <a:t>Presenter/Date</a:t>
            </a:r>
            <a:endParaRPr lang="en-US" sz="2800" b="0" i="1" dirty="0">
              <a:solidFill>
                <a:srgbClr val="084A9C"/>
              </a:solidFill>
            </a:endParaRPr>
          </a:p>
        </p:txBody>
      </p:sp>
    </p:spTree>
    <p:extLst>
      <p:ext uri="{BB962C8B-B14F-4D97-AF65-F5344CB8AC3E}">
        <p14:creationId xmlns:p14="http://schemas.microsoft.com/office/powerpoint/2010/main" val="32647129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CMS content2">
    <p:spTree>
      <p:nvGrpSpPr>
        <p:cNvPr id="1" name=""/>
        <p:cNvGrpSpPr/>
        <p:nvPr/>
      </p:nvGrpSpPr>
      <p:grpSpPr>
        <a:xfrm>
          <a:off x="0" y="0"/>
          <a:ext cx="0" cy="0"/>
          <a:chOff x="0" y="0"/>
          <a:chExt cx="0" cy="0"/>
        </a:xfrm>
      </p:grpSpPr>
      <p:sp>
        <p:nvSpPr>
          <p:cNvPr id="5" name="Title 1"/>
          <p:cNvSpPr>
            <a:spLocks noGrp="1"/>
          </p:cNvSpPr>
          <p:nvPr>
            <p:ph type="title"/>
          </p:nvPr>
        </p:nvSpPr>
        <p:spPr>
          <a:xfrm>
            <a:off x="0" y="0"/>
            <a:ext cx="9144000" cy="1417638"/>
          </a:xfrm>
          <a:prstGeom prst="rect">
            <a:avLst/>
          </a:prstGeom>
          <a:solidFill>
            <a:srgbClr val="084A9C"/>
          </a:solidFill>
          <a:effectLst>
            <a:outerShdw dist="76200" dir="5640000" algn="tl" rotWithShape="0">
              <a:srgbClr val="FFD004"/>
            </a:outerShdw>
          </a:effectLst>
        </p:spPr>
        <p:txBody>
          <a:bodyPr/>
          <a:lstStyle>
            <a:lvl1pPr>
              <a:defRPr>
                <a:solidFill>
                  <a:schemeClr val="bg1"/>
                </a:solidFill>
              </a:defRPr>
            </a:lvl1pPr>
          </a:lstStyle>
          <a:p>
            <a:r>
              <a:rPr lang="en-US"/>
              <a:t>Click to edit Master title style</a:t>
            </a:r>
            <a:endParaRPr lang="en-US" dirty="0"/>
          </a:p>
        </p:txBody>
      </p:sp>
      <p:sp>
        <p:nvSpPr>
          <p:cNvPr id="6" name="Content Placeholder 2"/>
          <p:cNvSpPr>
            <a:spLocks noGrp="1"/>
          </p:cNvSpPr>
          <p:nvPr>
            <p:ph idx="1"/>
          </p:nvPr>
        </p:nvSpPr>
        <p:spPr>
          <a:xfrm>
            <a:off x="457200" y="1828800"/>
            <a:ext cx="8229600" cy="429736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extBox 1"/>
          <p:cNvSpPr txBox="1"/>
          <p:nvPr userDrawn="1"/>
        </p:nvSpPr>
        <p:spPr>
          <a:xfrm>
            <a:off x="8610600" y="6349727"/>
            <a:ext cx="457200" cy="276999"/>
          </a:xfrm>
          <a:prstGeom prst="rect">
            <a:avLst/>
          </a:prstGeom>
          <a:noFill/>
        </p:spPr>
        <p:txBody>
          <a:bodyPr wrap="square" rtlCol="0">
            <a:spAutoFit/>
          </a:bodyPr>
          <a:lstStyle/>
          <a:p>
            <a:fld id="{289D94F3-14B9-4CA5-821A-C6F60549434F}" type="slidenum">
              <a:rPr lang="en-US" sz="1200" smtClean="0"/>
              <a:pPr/>
              <a:t>‹#›</a:t>
            </a:fld>
            <a:endParaRPr lang="en-US" sz="1200" dirty="0"/>
          </a:p>
        </p:txBody>
      </p:sp>
      <p:sp>
        <p:nvSpPr>
          <p:cNvPr id="3" name="Date Placeholder 2"/>
          <p:cNvSpPr>
            <a:spLocks noGrp="1"/>
          </p:cNvSpPr>
          <p:nvPr>
            <p:ph type="dt" sz="half" idx="10"/>
          </p:nvPr>
        </p:nvSpPr>
        <p:spPr>
          <a:xfrm>
            <a:off x="1828800" y="5534794"/>
            <a:ext cx="2133600" cy="365125"/>
          </a:xfrm>
        </p:spPr>
        <p:txBody>
          <a:bodyPr/>
          <a:lstStyle/>
          <a:p>
            <a:endParaRPr lang="en-US" dirty="0"/>
          </a:p>
        </p:txBody>
      </p:sp>
      <p:sp>
        <p:nvSpPr>
          <p:cNvPr id="7" name="Slide Number Placeholder 6"/>
          <p:cNvSpPr>
            <a:spLocks noGrp="1"/>
          </p:cNvSpPr>
          <p:nvPr>
            <p:ph type="sldNum" sz="quarter" idx="11"/>
          </p:nvPr>
        </p:nvSpPr>
        <p:spPr/>
        <p:txBody>
          <a:bodyPr/>
          <a:lstStyle/>
          <a:p>
            <a:fld id="{E8555075-F7D8-774D-92CE-0FFE5404D32F}" type="slidenum">
              <a:rPr lang="en-US" smtClean="0"/>
              <a:pPr/>
              <a:t>‹#›</a:t>
            </a:fld>
            <a:endParaRPr lang="en-US" dirty="0"/>
          </a:p>
        </p:txBody>
      </p:sp>
    </p:spTree>
    <p:extLst>
      <p:ext uri="{BB962C8B-B14F-4D97-AF65-F5344CB8AC3E}">
        <p14:creationId xmlns:p14="http://schemas.microsoft.com/office/powerpoint/2010/main" val="18908446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1_CMS content2">
    <p:spTree>
      <p:nvGrpSpPr>
        <p:cNvPr id="1" name=""/>
        <p:cNvGrpSpPr/>
        <p:nvPr/>
      </p:nvGrpSpPr>
      <p:grpSpPr>
        <a:xfrm>
          <a:off x="0" y="0"/>
          <a:ext cx="0" cy="0"/>
          <a:chOff x="0" y="0"/>
          <a:chExt cx="0" cy="0"/>
        </a:xfrm>
      </p:grpSpPr>
      <p:sp>
        <p:nvSpPr>
          <p:cNvPr id="6" name="Content Placeholder 2"/>
          <p:cNvSpPr>
            <a:spLocks noGrp="1"/>
          </p:cNvSpPr>
          <p:nvPr>
            <p:ph idx="1"/>
          </p:nvPr>
        </p:nvSpPr>
        <p:spPr>
          <a:xfrm>
            <a:off x="457200" y="1828800"/>
            <a:ext cx="8229600" cy="429736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Placeholder 8"/>
          <p:cNvSpPr>
            <a:spLocks noGrp="1"/>
          </p:cNvSpPr>
          <p:nvPr>
            <p:ph type="title"/>
          </p:nvPr>
        </p:nvSpPr>
        <p:spPr>
          <a:xfrm>
            <a:off x="0" y="0"/>
            <a:ext cx="9144000" cy="1447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p>
            <a:r>
              <a:rPr lang="en-US"/>
              <a:t>Click to edit Master title style</a:t>
            </a:r>
            <a:endParaRPr lang="en-US" dirty="0"/>
          </a:p>
        </p:txBody>
      </p:sp>
    </p:spTree>
    <p:extLst>
      <p:ext uri="{BB962C8B-B14F-4D97-AF65-F5344CB8AC3E}">
        <p14:creationId xmlns:p14="http://schemas.microsoft.com/office/powerpoint/2010/main" val="7477357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itle Placeholder 8"/>
          <p:cNvSpPr>
            <a:spLocks noGrp="1"/>
          </p:cNvSpPr>
          <p:nvPr>
            <p:ph type="title"/>
          </p:nvPr>
        </p:nvSpPr>
        <p:spPr>
          <a:xfrm>
            <a:off x="0" y="0"/>
            <a:ext cx="9144000" cy="1447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p>
            <a:r>
              <a:rPr lang="en-US"/>
              <a:t>Click to edit Master title style</a:t>
            </a:r>
            <a:endParaRPr lang="en-US" dirty="0"/>
          </a:p>
        </p:txBody>
      </p:sp>
      <p:sp>
        <p:nvSpPr>
          <p:cNvPr id="8" name="Date Placeholder 7"/>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10" name="Slide Number Placeholder 9"/>
          <p:cNvSpPr>
            <a:spLocks noGrp="1"/>
          </p:cNvSpPr>
          <p:nvPr>
            <p:ph type="sldNum" sz="quarter" idx="4"/>
          </p:nvPr>
        </p:nvSpPr>
        <p:spPr>
          <a:xfrm>
            <a:off x="7772400" y="6324600"/>
            <a:ext cx="990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fld id="{E8555075-F7D8-774D-92CE-0FFE5404D32F}"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795" r:id="rId1"/>
    <p:sldLayoutId id="2147483808" r:id="rId2"/>
    <p:sldLayoutId id="2147483806" r:id="rId3"/>
    <p:sldLayoutId id="2147483804" r:id="rId4"/>
    <p:sldLayoutId id="2147483805" r:id="rId5"/>
  </p:sldLayoutIdLst>
  <p:hf sldNum="0" hdr="0" ftr="0" dt="0"/>
  <p:txStyles>
    <p:titleStyle>
      <a:lvl1pPr indent="0" algn="ctr" defTabSz="914400" rtl="0" eaLnBrk="1" latinLnBrk="0" hangingPunct="1">
        <a:spcBef>
          <a:spcPts val="0"/>
        </a:spcBef>
        <a:buNone/>
        <a:defRPr sz="4400" b="1"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3.xml"/><Relationship Id="rId1" Type="http://schemas.openxmlformats.org/officeDocument/2006/relationships/slideLayout" Target="../slideLayouts/slideLayout4.xml"/><Relationship Id="rId4" Type="http://schemas.openxmlformats.org/officeDocument/2006/relationships/image" Target="../media/image8.jp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7.xml"/><Relationship Id="rId1" Type="http://schemas.openxmlformats.org/officeDocument/2006/relationships/slideLayout" Target="../slideLayouts/slideLayout4.xml"/><Relationship Id="rId5" Type="http://schemas.openxmlformats.org/officeDocument/2006/relationships/image" Target="../media/image11.PNG"/><Relationship Id="rId4" Type="http://schemas.openxmlformats.org/officeDocument/2006/relationships/image" Target="../media/image10.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hyperlink" Target="https://www.cms.gov/Medicare/Quality-Initiatives-Patient-Assessment-Instruments/MMS/MMS-Blueprint.html" TargetMode="External"/><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hyperlink" Target="https://www.cms.gov/Medicare/Quality-Initiatives-Patient-Assessment-Instruments/MMS/MMS-Blueprint.html" TargetMode="External"/><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6.xml"/><Relationship Id="rId1" Type="http://schemas.openxmlformats.org/officeDocument/2006/relationships/slideLayout" Target="../slideLayouts/slideLayout4.xml"/><Relationship Id="rId4" Type="http://schemas.openxmlformats.org/officeDocument/2006/relationships/image" Target="../media/image13.jpg"/></Relationships>
</file>

<file path=ppt/slides/_rels/slide2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28.xml"/><Relationship Id="rId1" Type="http://schemas.openxmlformats.org/officeDocument/2006/relationships/slideLayout" Target="../slideLayouts/slideLayout4.xml"/><Relationship Id="rId4" Type="http://schemas.openxmlformats.org/officeDocument/2006/relationships/image" Target="../media/image16.emf"/></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hyperlink" Target="https://www.cms.gov/Medicare/Quality-Initiatives-Patient-Assessment-Instruments/MMS/MMS-Blueprint.html" TargetMode="External"/><Relationship Id="rId2" Type="http://schemas.openxmlformats.org/officeDocument/2006/relationships/notesSlide" Target="../notesSlides/notesSlide33.xml"/><Relationship Id="rId1" Type="http://schemas.openxmlformats.org/officeDocument/2006/relationships/slideLayout" Target="../slideLayouts/slideLayout4.xml"/><Relationship Id="rId4" Type="http://schemas.openxmlformats.org/officeDocument/2006/relationships/hyperlink" Target="https://www.cms.gov/Medicare/Quality-Initiatives-Patient-Assessment-Instruments/MMS/index.html" TargetMode="External"/></Relationships>
</file>

<file path=ppt/slides/_rels/slide34.xml.rels><?xml version="1.0" encoding="UTF-8" standalone="yes"?>
<Relationships xmlns="http://schemas.openxmlformats.org/package/2006/relationships"><Relationship Id="rId3" Type="http://schemas.openxmlformats.org/officeDocument/2006/relationships/hyperlink" Target="mailto:MMSsupport@battelle.org" TargetMode="External"/><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3" Type="http://schemas.openxmlformats.org/officeDocument/2006/relationships/hyperlink" Target="mailto:MMSsupport@Battelle.org" TargetMode="External"/><Relationship Id="rId2" Type="http://schemas.openxmlformats.org/officeDocument/2006/relationships/notesSlide" Target="../notesSlides/notesSlide35.xml"/><Relationship Id="rId1" Type="http://schemas.openxmlformats.org/officeDocument/2006/relationships/slideLayout" Target="../slideLayouts/slideLayout4.xml"/><Relationship Id="rId5" Type="http://schemas.openxmlformats.org/officeDocument/2006/relationships/hyperlink" Target="mailto:Kimberly.Kufel@cms.hhs.gov" TargetMode="External"/><Relationship Id="rId4" Type="http://schemas.openxmlformats.org/officeDocument/2006/relationships/hyperlink" Target="mailto:Kristin.Borowski@cms.hhs.gov"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hyperlink" Target="https://www.cms.gov/Medicare/Quality-Initiatives-Patient-Assessment-Instruments/MMS/index.html"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slide" Target="slide10.xml"/><Relationship Id="rId7" Type="http://schemas.openxmlformats.org/officeDocument/2006/relationships/slide" Target="slide19.xml"/><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slide" Target="slide16.xml"/><Relationship Id="rId5" Type="http://schemas.openxmlformats.org/officeDocument/2006/relationships/slide" Target="slide14.xml"/><Relationship Id="rId4" Type="http://schemas.openxmlformats.org/officeDocument/2006/relationships/slide" Target="slide12.xml"/></Relationships>
</file>

<file path=ppt/slides/_rels/slide7.xml.rels><?xml version="1.0" encoding="UTF-8" standalone="yes"?>
<Relationships xmlns="http://schemas.openxmlformats.org/package/2006/relationships"><Relationship Id="rId3" Type="http://schemas.openxmlformats.org/officeDocument/2006/relationships/slide" Target="slide10.xml"/><Relationship Id="rId7" Type="http://schemas.openxmlformats.org/officeDocument/2006/relationships/slide" Target="slide12.xml"/><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slide" Target="slide16.xml"/><Relationship Id="rId5" Type="http://schemas.openxmlformats.org/officeDocument/2006/relationships/slide" Target="slide19.xml"/><Relationship Id="rId4" Type="http://schemas.openxmlformats.org/officeDocument/2006/relationships/slide" Target="slide14.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2"/>
          <p:cNvSpPr>
            <a:spLocks noGrp="1"/>
          </p:cNvSpPr>
          <p:nvPr>
            <p:ph type="body" sz="quarter" idx="10"/>
          </p:nvPr>
        </p:nvSpPr>
        <p:spPr>
          <a:xfrm>
            <a:off x="4800600" y="4800600"/>
            <a:ext cx="4237262" cy="1909027"/>
          </a:xfrm>
        </p:spPr>
        <p:txBody>
          <a:bodyPr>
            <a:noAutofit/>
          </a:bodyPr>
          <a:lstStyle/>
          <a:p>
            <a:pPr algn="ctr">
              <a:spcBef>
                <a:spcPts val="0"/>
              </a:spcBef>
            </a:pPr>
            <a:r>
              <a:rPr lang="en-US" dirty="0"/>
              <a:t>Presenter: </a:t>
            </a:r>
          </a:p>
          <a:p>
            <a:pPr algn="ctr">
              <a:spcBef>
                <a:spcPts val="0"/>
              </a:spcBef>
            </a:pPr>
            <a:r>
              <a:rPr lang="en-US" dirty="0"/>
              <a:t>Jeff Geppert</a:t>
            </a:r>
          </a:p>
          <a:p>
            <a:pPr algn="ctr">
              <a:spcBef>
                <a:spcPts val="0"/>
              </a:spcBef>
            </a:pPr>
            <a:r>
              <a:rPr lang="en-US" dirty="0"/>
              <a:t>Battelle</a:t>
            </a:r>
          </a:p>
          <a:p>
            <a:pPr algn="ctr">
              <a:spcBef>
                <a:spcPts val="0"/>
              </a:spcBef>
            </a:pPr>
            <a:r>
              <a:rPr lang="en-US" dirty="0"/>
              <a:t>March 1, 2017</a:t>
            </a:r>
          </a:p>
          <a:p>
            <a:pPr algn="ctr">
              <a:spcBef>
                <a:spcPts val="0"/>
              </a:spcBef>
            </a:pPr>
            <a:r>
              <a:rPr lang="en-US" dirty="0"/>
              <a:t> 2pm ET</a:t>
            </a:r>
          </a:p>
        </p:txBody>
      </p:sp>
      <p:sp>
        <p:nvSpPr>
          <p:cNvPr id="2" name="TextBox 1"/>
          <p:cNvSpPr txBox="1"/>
          <p:nvPr/>
        </p:nvSpPr>
        <p:spPr>
          <a:xfrm>
            <a:off x="5029200" y="2798498"/>
            <a:ext cx="4266639" cy="646331"/>
          </a:xfrm>
          <a:prstGeom prst="rect">
            <a:avLst/>
          </a:prstGeom>
          <a:noFill/>
        </p:spPr>
        <p:txBody>
          <a:bodyPr wrap="square" rtlCol="0">
            <a:spAutoFit/>
          </a:bodyPr>
          <a:lstStyle/>
          <a:p>
            <a:pPr lvl="0" algn="ctr">
              <a:spcBef>
                <a:spcPct val="20000"/>
              </a:spcBef>
            </a:pPr>
            <a:r>
              <a:rPr lang="en-US" sz="3600" b="1" i="1" dirty="0">
                <a:solidFill>
                  <a:srgbClr val="084A9C"/>
                </a:solidFill>
              </a:rPr>
              <a:t>Measure Testing</a:t>
            </a:r>
          </a:p>
        </p:txBody>
      </p:sp>
      <p:sp>
        <p:nvSpPr>
          <p:cNvPr id="5" name="Title 4"/>
          <p:cNvSpPr>
            <a:spLocks noGrp="1"/>
          </p:cNvSpPr>
          <p:nvPr>
            <p:ph type="title"/>
          </p:nvPr>
        </p:nvSpPr>
        <p:spPr/>
        <p:txBody>
          <a:bodyPr/>
          <a:lstStyle/>
          <a:p>
            <a:r>
              <a:rPr lang="en-US" sz="3200" dirty="0"/>
              <a:t>Measure Development Education &amp; Outreach for Specialty Societies &amp; Patient Advocacy Groups</a:t>
            </a:r>
          </a:p>
        </p:txBody>
      </p:sp>
      <p:sp>
        <p:nvSpPr>
          <p:cNvPr id="7" name="Rectangle 6"/>
          <p:cNvSpPr/>
          <p:nvPr/>
        </p:nvSpPr>
        <p:spPr>
          <a:xfrm>
            <a:off x="5334000" y="303616"/>
            <a:ext cx="2888611" cy="707886"/>
          </a:xfrm>
          <a:prstGeom prst="rect">
            <a:avLst/>
          </a:prstGeom>
        </p:spPr>
        <p:txBody>
          <a:bodyPr wrap="none">
            <a:spAutoFit/>
          </a:bodyPr>
          <a:lstStyle/>
          <a:p>
            <a:r>
              <a:rPr lang="en-US" sz="4000" b="1" i="1" dirty="0">
                <a:solidFill>
                  <a:srgbClr val="084A9C"/>
                </a:solidFill>
              </a:rPr>
              <a:t>Webinar # 8:</a:t>
            </a:r>
          </a:p>
        </p:txBody>
      </p:sp>
    </p:spTree>
    <p:extLst>
      <p:ext uri="{BB962C8B-B14F-4D97-AF65-F5344CB8AC3E}">
        <p14:creationId xmlns:p14="http://schemas.microsoft.com/office/powerpoint/2010/main" val="34865271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This figure outlines the recommended steps for measure testing. The first few steps address planning and implementation of the testing, and are identical for alpha and beta testing. The last steps regarding reporting differ for alpha and beta testing, with reports required after beta testing is complete.&#10;" title="Measure Testing Process"/>
          <p:cNvPicPr/>
          <p:nvPr/>
        </p:nvPicPr>
        <p:blipFill rotWithShape="1">
          <a:blip r:embed="rId3" cstate="print">
            <a:extLst>
              <a:ext uri="{28A0092B-C50C-407E-A947-70E740481C1C}">
                <a14:useLocalDpi xmlns:a14="http://schemas.microsoft.com/office/drawing/2010/main" val="0"/>
              </a:ext>
            </a:extLst>
          </a:blip>
          <a:srcRect t="6144"/>
          <a:stretch/>
        </p:blipFill>
        <p:spPr bwMode="auto">
          <a:xfrm>
            <a:off x="1028859" y="1701281"/>
            <a:ext cx="7086282" cy="5157788"/>
          </a:xfrm>
          <a:prstGeom prst="rect">
            <a:avLst/>
          </a:prstGeom>
          <a:noFill/>
          <a:ln>
            <a:noFill/>
          </a:ln>
          <a:extLst>
            <a:ext uri="{53640926-AAD7-44D8-BBD7-CCE9431645EC}">
              <a14:shadowObscured xmlns:a14="http://schemas.microsoft.com/office/drawing/2010/main"/>
            </a:ext>
          </a:extLst>
        </p:spPr>
      </p:pic>
      <p:sp>
        <p:nvSpPr>
          <p:cNvPr id="2" name="Title 1"/>
          <p:cNvSpPr>
            <a:spLocks noGrp="1"/>
          </p:cNvSpPr>
          <p:nvPr>
            <p:ph type="title"/>
          </p:nvPr>
        </p:nvSpPr>
        <p:spPr>
          <a:xfrm>
            <a:off x="0" y="0"/>
            <a:ext cx="9144000" cy="1343608"/>
          </a:xfrm>
        </p:spPr>
        <p:txBody>
          <a:bodyPr anchor="t"/>
          <a:lstStyle/>
          <a:p>
            <a:r>
              <a:rPr lang="en-US" sz="4000" dirty="0"/>
              <a:t>Measure Testing</a:t>
            </a:r>
            <a:br>
              <a:rPr lang="en-US" sz="4000" dirty="0"/>
            </a:br>
            <a:r>
              <a:rPr lang="en-US" sz="3000" dirty="0"/>
              <a:t>Process</a:t>
            </a:r>
            <a:endParaRPr lang="en-US" sz="4000" dirty="0"/>
          </a:p>
        </p:txBody>
      </p:sp>
    </p:spTree>
    <p:extLst>
      <p:ext uri="{BB962C8B-B14F-4D97-AF65-F5344CB8AC3E}">
        <p14:creationId xmlns:p14="http://schemas.microsoft.com/office/powerpoint/2010/main" val="2964314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1"/>
          <p:cNvSpPr>
            <a:spLocks noGrp="1"/>
          </p:cNvSpPr>
          <p:nvPr>
            <p:ph idx="1"/>
          </p:nvPr>
        </p:nvSpPr>
        <p:spPr>
          <a:xfrm>
            <a:off x="457200" y="1981200"/>
            <a:ext cx="8229600" cy="4297363"/>
          </a:xfrm>
        </p:spPr>
        <p:txBody>
          <a:bodyPr>
            <a:normAutofit fontScale="92500" lnSpcReduction="10000"/>
          </a:bodyPr>
          <a:lstStyle/>
          <a:p>
            <a:r>
              <a:rPr lang="en-US" dirty="0"/>
              <a:t>Components of the measure testing work plan</a:t>
            </a:r>
          </a:p>
          <a:p>
            <a:pPr lvl="1"/>
            <a:r>
              <a:rPr lang="en-US" dirty="0"/>
              <a:t>Name of the measure</a:t>
            </a:r>
          </a:p>
          <a:p>
            <a:pPr lvl="1"/>
            <a:r>
              <a:rPr lang="en-US" dirty="0"/>
              <a:t>Type of testing (alpha or beta)</a:t>
            </a:r>
          </a:p>
          <a:p>
            <a:pPr lvl="1"/>
            <a:r>
              <a:rPr lang="en-US" dirty="0"/>
              <a:t>Study objectives</a:t>
            </a:r>
          </a:p>
          <a:p>
            <a:pPr lvl="1"/>
            <a:r>
              <a:rPr lang="en-US" dirty="0"/>
              <a:t>Timeline for testing and completing the report</a:t>
            </a:r>
          </a:p>
          <a:p>
            <a:pPr lvl="1"/>
            <a:r>
              <a:rPr lang="en-US" dirty="0"/>
              <a:t>Data collection methodology</a:t>
            </a:r>
          </a:p>
          <a:p>
            <a:pPr lvl="1"/>
            <a:r>
              <a:rPr lang="en-US" dirty="0"/>
              <a:t>Test population description</a:t>
            </a:r>
          </a:p>
          <a:p>
            <a:pPr lvl="1"/>
            <a:r>
              <a:rPr lang="en-US" dirty="0"/>
              <a:t>Description of the data elements that will be collected</a:t>
            </a:r>
          </a:p>
          <a:p>
            <a:pPr lvl="1"/>
            <a:r>
              <a:rPr lang="en-US" dirty="0"/>
              <a:t>Sampling methods</a:t>
            </a:r>
          </a:p>
        </p:txBody>
      </p:sp>
      <p:sp>
        <p:nvSpPr>
          <p:cNvPr id="2" name="Title 1"/>
          <p:cNvSpPr>
            <a:spLocks noGrp="1"/>
          </p:cNvSpPr>
          <p:nvPr>
            <p:ph type="title"/>
          </p:nvPr>
        </p:nvSpPr>
        <p:spPr>
          <a:xfrm>
            <a:off x="0" y="0"/>
            <a:ext cx="9144000" cy="1343608"/>
          </a:xfrm>
        </p:spPr>
        <p:txBody>
          <a:bodyPr anchor="t"/>
          <a:lstStyle/>
          <a:p>
            <a:r>
              <a:rPr lang="en-US" sz="4000" dirty="0"/>
              <a:t>Measure Testing</a:t>
            </a:r>
            <a:br>
              <a:rPr lang="en-US" sz="4000" dirty="0"/>
            </a:br>
            <a:r>
              <a:rPr lang="en-US" sz="3000" dirty="0"/>
              <a:t>Step 1: Testing Work Plan</a:t>
            </a:r>
            <a:endParaRPr lang="en-US" sz="4000" dirty="0"/>
          </a:p>
        </p:txBody>
      </p:sp>
    </p:spTree>
    <p:extLst>
      <p:ext uri="{BB962C8B-B14F-4D97-AF65-F5344CB8AC3E}">
        <p14:creationId xmlns:p14="http://schemas.microsoft.com/office/powerpoint/2010/main" val="7810102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1"/>
          <p:cNvSpPr>
            <a:spLocks noGrp="1"/>
          </p:cNvSpPr>
          <p:nvPr>
            <p:ph idx="1"/>
          </p:nvPr>
        </p:nvSpPr>
        <p:spPr>
          <a:xfrm>
            <a:off x="457200" y="1981200"/>
            <a:ext cx="8229600" cy="4297363"/>
          </a:xfrm>
        </p:spPr>
        <p:txBody>
          <a:bodyPr>
            <a:normAutofit fontScale="85000" lnSpcReduction="10000"/>
          </a:bodyPr>
          <a:lstStyle/>
          <a:p>
            <a:r>
              <a:rPr lang="en-US" dirty="0"/>
              <a:t>Components of the measure testing work plan (</a:t>
            </a:r>
            <a:r>
              <a:rPr lang="en-US" i="1" dirty="0"/>
              <a:t>cont’d</a:t>
            </a:r>
            <a:r>
              <a:rPr lang="en-US" dirty="0"/>
              <a:t>)</a:t>
            </a:r>
          </a:p>
          <a:p>
            <a:pPr lvl="1"/>
            <a:r>
              <a:rPr lang="en-US" dirty="0"/>
              <a:t>Description of strategy to recruit providers/obtain data sets</a:t>
            </a:r>
          </a:p>
          <a:p>
            <a:pPr lvl="1"/>
            <a:r>
              <a:rPr lang="en-US" dirty="0"/>
              <a:t>Analysis methods planned and description of test statistics</a:t>
            </a:r>
          </a:p>
          <a:p>
            <a:pPr lvl="1"/>
            <a:r>
              <a:rPr lang="en-US" dirty="0"/>
              <a:t>Description of forms documenting patient confidentiality and IRB compliance, and data use agreements (if needed)</a:t>
            </a:r>
          </a:p>
          <a:p>
            <a:pPr lvl="1"/>
            <a:r>
              <a:rPr lang="en-US" dirty="0"/>
              <a:t>Methods to comply with Paperwork Reduction Act (OMB)</a:t>
            </a:r>
          </a:p>
          <a:p>
            <a:pPr lvl="1"/>
            <a:r>
              <a:rPr lang="en-US" dirty="0"/>
              <a:t>Training and qualifications of staff</a:t>
            </a:r>
          </a:p>
        </p:txBody>
      </p:sp>
      <p:sp>
        <p:nvSpPr>
          <p:cNvPr id="2" name="Title 1"/>
          <p:cNvSpPr>
            <a:spLocks noGrp="1"/>
          </p:cNvSpPr>
          <p:nvPr>
            <p:ph type="title"/>
          </p:nvPr>
        </p:nvSpPr>
        <p:spPr>
          <a:xfrm>
            <a:off x="0" y="0"/>
            <a:ext cx="9144000" cy="1343608"/>
          </a:xfrm>
        </p:spPr>
        <p:txBody>
          <a:bodyPr anchor="t"/>
          <a:lstStyle/>
          <a:p>
            <a:r>
              <a:rPr lang="en-US" sz="4000" dirty="0"/>
              <a:t>Measure Testing</a:t>
            </a:r>
            <a:br>
              <a:rPr lang="en-US" sz="4000" dirty="0"/>
            </a:br>
            <a:r>
              <a:rPr lang="en-US" sz="3000" dirty="0"/>
              <a:t> Step 1: Testing Work Plan (continued)</a:t>
            </a:r>
            <a:endParaRPr lang="en-US" sz="4000" dirty="0"/>
          </a:p>
        </p:txBody>
      </p:sp>
    </p:spTree>
    <p:extLst>
      <p:ext uri="{BB962C8B-B14F-4D97-AF65-F5344CB8AC3E}">
        <p14:creationId xmlns:p14="http://schemas.microsoft.com/office/powerpoint/2010/main" val="36387238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clip art: approved" title="clip art: approved"/>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24088" y="2774872"/>
            <a:ext cx="3327400" cy="2940127"/>
          </a:xfrm>
          <a:prstGeom prst="rect">
            <a:avLst/>
          </a:prstGeom>
        </p:spPr>
      </p:pic>
      <p:pic>
        <p:nvPicPr>
          <p:cNvPr id="8" name="Content Placeholder 7" descr="clip art: review" title="clip art: review"/>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1066800" y="2286000"/>
            <a:ext cx="3810000" cy="3810000"/>
          </a:xfrm>
        </p:spPr>
      </p:pic>
      <p:sp>
        <p:nvSpPr>
          <p:cNvPr id="2" name="Title 1"/>
          <p:cNvSpPr>
            <a:spLocks noGrp="1"/>
          </p:cNvSpPr>
          <p:nvPr>
            <p:ph type="title"/>
          </p:nvPr>
        </p:nvSpPr>
        <p:spPr>
          <a:xfrm>
            <a:off x="0" y="0"/>
            <a:ext cx="9144000" cy="1343608"/>
          </a:xfrm>
        </p:spPr>
        <p:txBody>
          <a:bodyPr anchor="t"/>
          <a:lstStyle/>
          <a:p>
            <a:r>
              <a:rPr lang="en-US" sz="4000" dirty="0"/>
              <a:t>Measure Testing</a:t>
            </a:r>
            <a:br>
              <a:rPr lang="en-US" sz="4000" dirty="0"/>
            </a:br>
            <a:r>
              <a:rPr lang="en-US" sz="3000" dirty="0"/>
              <a:t>Step 2: Work Plan Approval</a:t>
            </a:r>
            <a:endParaRPr lang="en-US" sz="4000" dirty="0"/>
          </a:p>
        </p:txBody>
      </p:sp>
    </p:spTree>
    <p:extLst>
      <p:ext uri="{BB962C8B-B14F-4D97-AF65-F5344CB8AC3E}">
        <p14:creationId xmlns:p14="http://schemas.microsoft.com/office/powerpoint/2010/main" val="19970711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1"/>
          <p:cNvSpPr>
            <a:spLocks noGrp="1"/>
          </p:cNvSpPr>
          <p:nvPr>
            <p:ph idx="1"/>
          </p:nvPr>
        </p:nvSpPr>
        <p:spPr>
          <a:xfrm>
            <a:off x="457200" y="1828800"/>
            <a:ext cx="8229600" cy="4297363"/>
          </a:xfrm>
        </p:spPr>
        <p:txBody>
          <a:bodyPr>
            <a:normAutofit/>
          </a:bodyPr>
          <a:lstStyle/>
          <a:p>
            <a:r>
              <a:rPr lang="en-US" dirty="0"/>
              <a:t>Components of measure testing</a:t>
            </a:r>
          </a:p>
          <a:p>
            <a:pPr lvl="1"/>
            <a:r>
              <a:rPr lang="en-US" dirty="0"/>
              <a:t>Summary statistics (e.g., means, medians, denominators, numerators, and descriptive statistics for exclusion)</a:t>
            </a:r>
          </a:p>
          <a:p>
            <a:pPr lvl="1"/>
            <a:r>
              <a:rPr lang="en-US" dirty="0"/>
              <a:t>Importance—Specific analyses demonstrating importance such as suboptimal performance for a large proportion of comparison groups, and analysis of differences between comparison groups</a:t>
            </a:r>
          </a:p>
        </p:txBody>
      </p:sp>
      <p:sp>
        <p:nvSpPr>
          <p:cNvPr id="2" name="Title 1"/>
          <p:cNvSpPr>
            <a:spLocks noGrp="1"/>
          </p:cNvSpPr>
          <p:nvPr>
            <p:ph type="title"/>
          </p:nvPr>
        </p:nvSpPr>
        <p:spPr>
          <a:xfrm>
            <a:off x="0" y="0"/>
            <a:ext cx="9144000" cy="1343608"/>
          </a:xfrm>
        </p:spPr>
        <p:txBody>
          <a:bodyPr anchor="t"/>
          <a:lstStyle/>
          <a:p>
            <a:r>
              <a:rPr lang="en-US" sz="4000" dirty="0"/>
              <a:t>Measure Testing</a:t>
            </a:r>
            <a:br>
              <a:rPr lang="en-US" sz="4000" dirty="0"/>
            </a:br>
            <a:r>
              <a:rPr lang="en-US" sz="3000" dirty="0"/>
              <a:t>Step 3: Implement the Plan</a:t>
            </a:r>
            <a:endParaRPr lang="en-US" sz="4000" dirty="0"/>
          </a:p>
        </p:txBody>
      </p:sp>
    </p:spTree>
    <p:extLst>
      <p:ext uri="{BB962C8B-B14F-4D97-AF65-F5344CB8AC3E}">
        <p14:creationId xmlns:p14="http://schemas.microsoft.com/office/powerpoint/2010/main" val="2480333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1"/>
          <p:cNvSpPr>
            <a:spLocks noGrp="1"/>
          </p:cNvSpPr>
          <p:nvPr>
            <p:ph idx="1"/>
          </p:nvPr>
        </p:nvSpPr>
        <p:spPr>
          <a:xfrm>
            <a:off x="457200" y="1828800"/>
            <a:ext cx="8229600" cy="4297363"/>
          </a:xfrm>
        </p:spPr>
        <p:txBody>
          <a:bodyPr>
            <a:normAutofit fontScale="92500" lnSpcReduction="10000"/>
          </a:bodyPr>
          <a:lstStyle/>
          <a:p>
            <a:r>
              <a:rPr lang="en-US" dirty="0"/>
              <a:t>Components of measure testing</a:t>
            </a:r>
          </a:p>
          <a:p>
            <a:pPr lvl="1"/>
            <a:r>
              <a:rPr lang="en-US" dirty="0"/>
              <a:t>Scientific acceptability</a:t>
            </a:r>
          </a:p>
          <a:p>
            <a:pPr lvl="2"/>
            <a:r>
              <a:rPr lang="en-US" dirty="0"/>
              <a:t>Reliability—Description of reliability statistics and assessment of adequacy in terms of norms for the tests, and the rationale for analysis approach</a:t>
            </a:r>
          </a:p>
          <a:p>
            <a:pPr lvl="2"/>
            <a:r>
              <a:rPr lang="en-US" dirty="0"/>
              <a:t>Validity—Specific analyses and findings related to any changes observed relative to analyses reported during the prior assessment/endorsement process, or changes observed based on revisions to the measure. These may include assessment of adequacy in terms of norms for the tests conducted, panel consensus findings, and rationale for analysis approach.</a:t>
            </a:r>
          </a:p>
        </p:txBody>
      </p:sp>
      <p:sp>
        <p:nvSpPr>
          <p:cNvPr id="2" name="Title 1"/>
          <p:cNvSpPr>
            <a:spLocks noGrp="1"/>
          </p:cNvSpPr>
          <p:nvPr>
            <p:ph type="title"/>
          </p:nvPr>
        </p:nvSpPr>
        <p:spPr>
          <a:xfrm>
            <a:off x="0" y="0"/>
            <a:ext cx="9144000" cy="1343608"/>
          </a:xfrm>
        </p:spPr>
        <p:txBody>
          <a:bodyPr anchor="t"/>
          <a:lstStyle/>
          <a:p>
            <a:r>
              <a:rPr lang="en-US" sz="4000" dirty="0"/>
              <a:t>Measure Testing</a:t>
            </a:r>
            <a:br>
              <a:rPr lang="en-US" sz="4000" dirty="0"/>
            </a:br>
            <a:r>
              <a:rPr lang="en-US" sz="3000" dirty="0"/>
              <a:t>Step 3: Implement the Plan (continued)</a:t>
            </a:r>
            <a:endParaRPr lang="en-US" sz="4000" dirty="0"/>
          </a:p>
        </p:txBody>
      </p:sp>
    </p:spTree>
    <p:extLst>
      <p:ext uri="{BB962C8B-B14F-4D97-AF65-F5344CB8AC3E}">
        <p14:creationId xmlns:p14="http://schemas.microsoft.com/office/powerpoint/2010/main" val="8814871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1"/>
          <p:cNvSpPr>
            <a:spLocks noGrp="1"/>
          </p:cNvSpPr>
          <p:nvPr>
            <p:ph idx="1"/>
          </p:nvPr>
        </p:nvSpPr>
        <p:spPr>
          <a:xfrm>
            <a:off x="457200" y="1828800"/>
            <a:ext cx="8229600" cy="4297363"/>
          </a:xfrm>
        </p:spPr>
        <p:txBody>
          <a:bodyPr>
            <a:normAutofit fontScale="92500" lnSpcReduction="10000"/>
          </a:bodyPr>
          <a:lstStyle/>
          <a:p>
            <a:r>
              <a:rPr lang="en-US" dirty="0"/>
              <a:t>Components of measure testing</a:t>
            </a:r>
          </a:p>
          <a:p>
            <a:pPr lvl="1"/>
            <a:r>
              <a:rPr lang="en-US" dirty="0"/>
              <a:t>Exclusion/Exception—Discussion of the rationale, which may include listing citations justifying exclusion; documentation of TEP qualitative or quantitative data review; changes from prior assessment findings such as summary statistics and analyses, which may include changes in frequency and variability statistics; and sensitivity analyses</a:t>
            </a:r>
          </a:p>
          <a:p>
            <a:pPr lvl="1"/>
            <a:r>
              <a:rPr lang="en-US" dirty="0"/>
              <a:t>Usability-Findings related to interpretability</a:t>
            </a:r>
          </a:p>
          <a:p>
            <a:pPr lvl="1"/>
            <a:r>
              <a:rPr lang="en-US" dirty="0"/>
              <a:t>Feasibility-Costs and burden of data collection</a:t>
            </a:r>
          </a:p>
        </p:txBody>
      </p:sp>
      <p:sp>
        <p:nvSpPr>
          <p:cNvPr id="2" name="Title 1"/>
          <p:cNvSpPr>
            <a:spLocks noGrp="1"/>
          </p:cNvSpPr>
          <p:nvPr>
            <p:ph type="title"/>
          </p:nvPr>
        </p:nvSpPr>
        <p:spPr>
          <a:xfrm>
            <a:off x="0" y="0"/>
            <a:ext cx="9144000" cy="1343608"/>
          </a:xfrm>
        </p:spPr>
        <p:txBody>
          <a:bodyPr anchor="t"/>
          <a:lstStyle/>
          <a:p>
            <a:r>
              <a:rPr lang="en-US" sz="4000" dirty="0"/>
              <a:t>Measure Testing</a:t>
            </a:r>
            <a:br>
              <a:rPr lang="en-US" sz="4000" dirty="0"/>
            </a:br>
            <a:r>
              <a:rPr lang="en-US" sz="3000" dirty="0"/>
              <a:t>Step 3: Implement the Plan (cont’d)</a:t>
            </a:r>
            <a:endParaRPr lang="en-US" sz="4000" dirty="0"/>
          </a:p>
        </p:txBody>
      </p:sp>
    </p:spTree>
    <p:extLst>
      <p:ext uri="{BB962C8B-B14F-4D97-AF65-F5344CB8AC3E}">
        <p14:creationId xmlns:p14="http://schemas.microsoft.com/office/powerpoint/2010/main" val="410355482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picture of data" title="picture of data on compute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66680" y="4048751"/>
            <a:ext cx="3610640" cy="2407093"/>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4" name="Picture 3" descr="picture of data analysis" title="picture of data analysis"/>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220241" y="2203945"/>
            <a:ext cx="4577472" cy="3051648"/>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pic>
        <p:nvPicPr>
          <p:cNvPr id="7" name="Picture 6" descr="picture of data" title="picture of data"/>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51760" y="2055843"/>
            <a:ext cx="4220240" cy="2845188"/>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2" name="Title 1"/>
          <p:cNvSpPr>
            <a:spLocks noGrp="1"/>
          </p:cNvSpPr>
          <p:nvPr>
            <p:ph type="title"/>
          </p:nvPr>
        </p:nvSpPr>
        <p:spPr>
          <a:xfrm>
            <a:off x="0" y="0"/>
            <a:ext cx="9144000" cy="1343608"/>
          </a:xfrm>
        </p:spPr>
        <p:txBody>
          <a:bodyPr anchor="t"/>
          <a:lstStyle/>
          <a:p>
            <a:r>
              <a:rPr lang="en-US" sz="4000" dirty="0"/>
              <a:t>Measure Testing</a:t>
            </a:r>
            <a:br>
              <a:rPr lang="en-US" sz="4000" dirty="0"/>
            </a:br>
            <a:r>
              <a:rPr lang="en-US" sz="3000" dirty="0"/>
              <a:t>Step 4: Analyze the Results</a:t>
            </a:r>
            <a:endParaRPr lang="en-US" sz="4000" dirty="0"/>
          </a:p>
        </p:txBody>
      </p:sp>
    </p:spTree>
    <p:extLst>
      <p:ext uri="{BB962C8B-B14F-4D97-AF65-F5344CB8AC3E}">
        <p14:creationId xmlns:p14="http://schemas.microsoft.com/office/powerpoint/2010/main" val="18197892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5"/>
          <p:cNvSpPr>
            <a:spLocks noGrp="1"/>
          </p:cNvSpPr>
          <p:nvPr>
            <p:ph idx="1"/>
          </p:nvPr>
        </p:nvSpPr>
        <p:spPr>
          <a:xfrm>
            <a:off x="457200" y="1828800"/>
            <a:ext cx="8229600" cy="4297363"/>
          </a:xfrm>
        </p:spPr>
        <p:txBody>
          <a:bodyPr>
            <a:normAutofit/>
          </a:bodyPr>
          <a:lstStyle/>
          <a:p>
            <a:r>
              <a:rPr lang="en-US" dirty="0"/>
              <a:t>CMS Blueprint</a:t>
            </a:r>
          </a:p>
          <a:p>
            <a:pPr lvl="1"/>
            <a:r>
              <a:rPr lang="en-US" dirty="0"/>
              <a:t>Scientific acceptability of measure properties </a:t>
            </a:r>
            <a:r>
              <a:rPr lang="en-US" sz="1600" dirty="0"/>
              <a:t>(Section 2 - Chapter 3 – Measure Testing)</a:t>
            </a:r>
          </a:p>
          <a:p>
            <a:r>
              <a:rPr lang="en-US" dirty="0"/>
              <a:t>Reliability testing</a:t>
            </a:r>
          </a:p>
          <a:p>
            <a:pPr lvl="1"/>
            <a:r>
              <a:rPr lang="en-US" dirty="0"/>
              <a:t>Demonstrates that measure results are repeatable and the measurement error is acceptable, producing the same results a high proportion of the time when assessed in the same population in the same time period </a:t>
            </a:r>
            <a:r>
              <a:rPr lang="en-US" sz="2100" dirty="0"/>
              <a:t>(p. 193)</a:t>
            </a:r>
          </a:p>
        </p:txBody>
      </p:sp>
      <p:sp>
        <p:nvSpPr>
          <p:cNvPr id="2" name="Title 1"/>
          <p:cNvSpPr>
            <a:spLocks noGrp="1"/>
          </p:cNvSpPr>
          <p:nvPr>
            <p:ph type="title"/>
          </p:nvPr>
        </p:nvSpPr>
        <p:spPr>
          <a:xfrm>
            <a:off x="0" y="0"/>
            <a:ext cx="9144000" cy="1343608"/>
          </a:xfrm>
        </p:spPr>
        <p:txBody>
          <a:bodyPr anchor="t"/>
          <a:lstStyle/>
          <a:p>
            <a:r>
              <a:rPr lang="en-US" sz="4000" dirty="0"/>
              <a:t>Measure Testing</a:t>
            </a:r>
            <a:br>
              <a:rPr lang="en-US" sz="4000" dirty="0"/>
            </a:br>
            <a:r>
              <a:rPr lang="en-US" sz="3000" dirty="0"/>
              <a:t>Reliability</a:t>
            </a:r>
            <a:endParaRPr lang="en-US" sz="4000" dirty="0"/>
          </a:p>
        </p:txBody>
      </p:sp>
    </p:spTree>
    <p:extLst>
      <p:ext uri="{BB962C8B-B14F-4D97-AF65-F5344CB8AC3E}">
        <p14:creationId xmlns:p14="http://schemas.microsoft.com/office/powerpoint/2010/main" val="559881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5"/>
          <p:cNvSpPr>
            <a:spLocks noGrp="1"/>
          </p:cNvSpPr>
          <p:nvPr>
            <p:ph idx="1"/>
          </p:nvPr>
        </p:nvSpPr>
        <p:spPr>
          <a:xfrm>
            <a:off x="457200" y="1828800"/>
            <a:ext cx="8229600" cy="4297363"/>
          </a:xfrm>
        </p:spPr>
        <p:txBody>
          <a:bodyPr>
            <a:normAutofit/>
          </a:bodyPr>
          <a:lstStyle/>
          <a:p>
            <a:r>
              <a:rPr lang="en-US" dirty="0"/>
              <a:t>Methods of estimating reliability</a:t>
            </a:r>
          </a:p>
          <a:p>
            <a:pPr lvl="1"/>
            <a:r>
              <a:rPr lang="en-US" dirty="0"/>
              <a:t>Method #1</a:t>
            </a:r>
          </a:p>
          <a:p>
            <a:pPr lvl="2"/>
            <a:r>
              <a:rPr lang="en-US" dirty="0"/>
              <a:t>For each measured entity, calculate signal = total – noise</a:t>
            </a:r>
          </a:p>
          <a:p>
            <a:pPr lvl="2"/>
            <a:r>
              <a:rPr lang="en-US" dirty="0"/>
              <a:t>Average signal across measured entities</a:t>
            </a:r>
          </a:p>
          <a:p>
            <a:pPr lvl="1"/>
            <a:r>
              <a:rPr lang="en-US" dirty="0"/>
              <a:t>Method #2</a:t>
            </a:r>
          </a:p>
          <a:p>
            <a:pPr lvl="2"/>
            <a:r>
              <a:rPr lang="en-US" dirty="0"/>
              <a:t>For each measured entity, randomly assign cases in the denominator to one of two groups</a:t>
            </a:r>
          </a:p>
          <a:p>
            <a:pPr lvl="2"/>
            <a:r>
              <a:rPr lang="en-US" dirty="0"/>
              <a:t>Calculate the covariance between the groups</a:t>
            </a:r>
          </a:p>
        </p:txBody>
      </p:sp>
      <p:sp>
        <p:nvSpPr>
          <p:cNvPr id="2" name="Title 1"/>
          <p:cNvSpPr>
            <a:spLocks noGrp="1"/>
          </p:cNvSpPr>
          <p:nvPr>
            <p:ph type="title"/>
          </p:nvPr>
        </p:nvSpPr>
        <p:spPr>
          <a:xfrm>
            <a:off x="0" y="0"/>
            <a:ext cx="9144000" cy="1343608"/>
          </a:xfrm>
        </p:spPr>
        <p:txBody>
          <a:bodyPr anchor="t"/>
          <a:lstStyle/>
          <a:p>
            <a:r>
              <a:rPr lang="en-US" sz="4000" dirty="0"/>
              <a:t>Measure Testing</a:t>
            </a:r>
            <a:br>
              <a:rPr lang="en-US" sz="4000" dirty="0"/>
            </a:br>
            <a:r>
              <a:rPr lang="en-US" sz="3000" dirty="0"/>
              <a:t>Reliability (continued)</a:t>
            </a:r>
            <a:endParaRPr lang="en-US" sz="4000" dirty="0"/>
          </a:p>
        </p:txBody>
      </p:sp>
    </p:spTree>
    <p:extLst>
      <p:ext uri="{BB962C8B-B14F-4D97-AF65-F5344CB8AC3E}">
        <p14:creationId xmlns:p14="http://schemas.microsoft.com/office/powerpoint/2010/main" val="12136784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469067" y="3898806"/>
            <a:ext cx="8205866" cy="3342453"/>
          </a:xfrm>
          <a:prstGeom prst="rect">
            <a:avLst/>
          </a:prstGeom>
        </p:spPr>
        <p:txBody>
          <a:bodyPr wrap="square" numCol="2">
            <a:spAutoFit/>
          </a:bodyPr>
          <a:lstStyle/>
          <a:p>
            <a:pPr lvl="1">
              <a:buFont typeface="Wingdings" panose="05000000000000000000" pitchFamily="2" charset="2"/>
              <a:buChar char="ü"/>
            </a:pPr>
            <a:r>
              <a:rPr lang="en-US" sz="2400" dirty="0"/>
              <a:t>Education </a:t>
            </a:r>
          </a:p>
          <a:p>
            <a:pPr lvl="1">
              <a:buFont typeface="Wingdings" panose="05000000000000000000" pitchFamily="2" charset="2"/>
              <a:buChar char="ü"/>
            </a:pPr>
            <a:r>
              <a:rPr lang="en-US" sz="2400" dirty="0"/>
              <a:t>Outreach</a:t>
            </a:r>
          </a:p>
          <a:p>
            <a:pPr lvl="1">
              <a:buFont typeface="Wingdings" panose="05000000000000000000" pitchFamily="2" charset="2"/>
              <a:buChar char="ü"/>
            </a:pPr>
            <a:r>
              <a:rPr lang="en-US" sz="2400" dirty="0"/>
              <a:t> Frequent Communication</a:t>
            </a:r>
          </a:p>
          <a:p>
            <a:pPr lvl="1">
              <a:buFont typeface="Wingdings" panose="05000000000000000000" pitchFamily="2" charset="2"/>
              <a:buChar char="ü"/>
            </a:pPr>
            <a:r>
              <a:rPr lang="en-US" sz="2400" dirty="0"/>
              <a:t>Enduring Materials</a:t>
            </a:r>
            <a:endParaRPr lang="en-US" sz="2400" dirty="0">
              <a:solidFill>
                <a:prstClr val="black"/>
              </a:solidFill>
            </a:endParaRPr>
          </a:p>
          <a:p>
            <a:pPr marL="742950" lvl="1" indent="-285750">
              <a:spcBef>
                <a:spcPct val="20000"/>
              </a:spcBef>
              <a:buFont typeface="Wingdings" panose="05000000000000000000" pitchFamily="2" charset="2"/>
              <a:buChar char="ü"/>
            </a:pPr>
            <a:r>
              <a:rPr lang="en-US" sz="2400" dirty="0">
                <a:solidFill>
                  <a:prstClr val="black"/>
                </a:solidFill>
              </a:rPr>
              <a:t>Dedicated Websites</a:t>
            </a:r>
          </a:p>
          <a:p>
            <a:pPr marL="742950" lvl="1" indent="-285750">
              <a:spcBef>
                <a:spcPct val="20000"/>
              </a:spcBef>
              <a:buFont typeface="Wingdings" panose="05000000000000000000" pitchFamily="2" charset="2"/>
              <a:buChar char="ü"/>
            </a:pPr>
            <a:endParaRPr lang="en-US" sz="2400" dirty="0">
              <a:solidFill>
                <a:prstClr val="black"/>
              </a:solidFill>
            </a:endParaRPr>
          </a:p>
          <a:p>
            <a:pPr marL="742950" lvl="1" indent="-285750">
              <a:spcBef>
                <a:spcPct val="20000"/>
              </a:spcBef>
              <a:buFont typeface="Wingdings" panose="05000000000000000000" pitchFamily="2" charset="2"/>
              <a:buChar char="ü"/>
            </a:pPr>
            <a:endParaRPr lang="en-US" sz="2400" dirty="0">
              <a:solidFill>
                <a:prstClr val="black"/>
              </a:solidFill>
            </a:endParaRPr>
          </a:p>
          <a:p>
            <a:pPr lvl="1">
              <a:spcBef>
                <a:spcPct val="20000"/>
              </a:spcBef>
            </a:pPr>
            <a:endParaRPr lang="en-US" sz="2400" dirty="0">
              <a:solidFill>
                <a:prstClr val="black"/>
              </a:solidFill>
            </a:endParaRPr>
          </a:p>
          <a:p>
            <a:pPr marL="742950" lvl="1" indent="-285750">
              <a:spcBef>
                <a:spcPct val="20000"/>
              </a:spcBef>
              <a:buFont typeface="Wingdings" panose="05000000000000000000" pitchFamily="2" charset="2"/>
              <a:buChar char="ü"/>
            </a:pPr>
            <a:r>
              <a:rPr lang="en-US" sz="2400" dirty="0">
                <a:solidFill>
                  <a:prstClr val="black"/>
                </a:solidFill>
              </a:rPr>
              <a:t>Measure Development Roadmaps</a:t>
            </a:r>
          </a:p>
          <a:p>
            <a:pPr marL="742950" lvl="1" indent="-285750">
              <a:spcBef>
                <a:spcPct val="20000"/>
              </a:spcBef>
              <a:buFont typeface="Wingdings" panose="05000000000000000000" pitchFamily="2" charset="2"/>
              <a:buChar char="ü"/>
            </a:pPr>
            <a:r>
              <a:rPr lang="en-US" sz="2400" dirty="0">
                <a:solidFill>
                  <a:prstClr val="black"/>
                </a:solidFill>
              </a:rPr>
              <a:t>Targeted Newsletters and Communication</a:t>
            </a:r>
          </a:p>
          <a:p>
            <a:pPr marL="742950" lvl="1" indent="-285750">
              <a:spcBef>
                <a:spcPct val="20000"/>
              </a:spcBef>
              <a:buFont typeface="Wingdings" panose="05000000000000000000" pitchFamily="2" charset="2"/>
              <a:buChar char="ü"/>
            </a:pPr>
            <a:r>
              <a:rPr lang="en-US" sz="2400" dirty="0"/>
              <a:t>Showcase Opportunities</a:t>
            </a:r>
            <a:endParaRPr lang="en-US" dirty="0"/>
          </a:p>
        </p:txBody>
      </p:sp>
      <p:sp>
        <p:nvSpPr>
          <p:cNvPr id="4" name="Content Placeholder 3"/>
          <p:cNvSpPr txBox="1">
            <a:spLocks noGrp="1"/>
          </p:cNvSpPr>
          <p:nvPr>
            <p:ph idx="1"/>
          </p:nvPr>
        </p:nvSpPr>
        <p:spPr>
          <a:xfrm>
            <a:off x="23734" y="1701281"/>
            <a:ext cx="8967866" cy="2197525"/>
          </a:xfrm>
          <a:prstGeom prst="rect">
            <a:avLst/>
          </a:prstGeom>
          <a:noFill/>
        </p:spPr>
        <p:txBody>
          <a:bodyPr wrap="square" rtlCol="0">
            <a:spAutoFit/>
          </a:bodyPr>
          <a:lstStyle/>
          <a:p>
            <a:r>
              <a:rPr lang="en-US" sz="2400" dirty="0"/>
              <a:t>An ongoing process to engage clinical specialty societies and patient advocacy groups in quality measure development. </a:t>
            </a:r>
          </a:p>
          <a:p>
            <a:r>
              <a:rPr lang="en-US" sz="2400" dirty="0"/>
              <a:t>Elicit feedback that will help CMS design toolkits and enduring materials designed specifically for specialty societies and patient advocacy groups interested in measure development. </a:t>
            </a:r>
          </a:p>
          <a:p>
            <a:pPr marL="0" indent="0" algn="ctr">
              <a:buNone/>
            </a:pPr>
            <a:endParaRPr lang="en-US" sz="1000" dirty="0"/>
          </a:p>
        </p:txBody>
      </p:sp>
      <p:sp>
        <p:nvSpPr>
          <p:cNvPr id="2" name="Title 1"/>
          <p:cNvSpPr>
            <a:spLocks noGrp="1"/>
          </p:cNvSpPr>
          <p:nvPr>
            <p:ph type="title"/>
          </p:nvPr>
        </p:nvSpPr>
        <p:spPr>
          <a:xfrm>
            <a:off x="0" y="0"/>
            <a:ext cx="9144000" cy="1343608"/>
          </a:xfrm>
        </p:spPr>
        <p:txBody>
          <a:bodyPr anchor="t"/>
          <a:lstStyle/>
          <a:p>
            <a:r>
              <a:rPr lang="en-US" sz="4000" dirty="0"/>
              <a:t>Vision and Goals: </a:t>
            </a:r>
            <a:r>
              <a:rPr lang="en-US" sz="4000" dirty="0">
                <a:solidFill>
                  <a:prstClr val="white"/>
                </a:solidFill>
              </a:rPr>
              <a:t>Webinar Series</a:t>
            </a:r>
            <a:endParaRPr lang="en-US" sz="4000" dirty="0"/>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Measure Development Education &amp; Outreach for Specialty Societies &amp; Patient Advocacy Groups</a:t>
            </a:r>
          </a:p>
        </p:txBody>
      </p:sp>
    </p:spTree>
    <p:extLst>
      <p:ext uri="{BB962C8B-B14F-4D97-AF65-F5344CB8AC3E}">
        <p14:creationId xmlns:p14="http://schemas.microsoft.com/office/powerpoint/2010/main" val="299230224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435077" y="6169580"/>
            <a:ext cx="8229600" cy="369332"/>
          </a:xfrm>
          <a:prstGeom prst="rect">
            <a:avLst/>
          </a:prstGeom>
          <a:noFill/>
        </p:spPr>
        <p:txBody>
          <a:bodyPr wrap="square" rtlCol="0">
            <a:spAutoFit/>
          </a:bodyPr>
          <a:lstStyle/>
          <a:p>
            <a:r>
              <a:rPr lang="en-US" dirty="0">
                <a:hlinkClick r:id="rId3"/>
              </a:rPr>
              <a:t>CMS Measures Management System Blueprint v 12.0 (May 2016)</a:t>
            </a:r>
            <a:r>
              <a:rPr lang="en-US" dirty="0"/>
              <a:t> </a:t>
            </a:r>
          </a:p>
        </p:txBody>
      </p:sp>
      <p:sp>
        <p:nvSpPr>
          <p:cNvPr id="7" name="Content Placeholder 5"/>
          <p:cNvSpPr>
            <a:spLocks noGrp="1"/>
          </p:cNvSpPr>
          <p:nvPr>
            <p:ph idx="1"/>
          </p:nvPr>
        </p:nvSpPr>
        <p:spPr>
          <a:xfrm>
            <a:off x="457200" y="1828800"/>
            <a:ext cx="8229600" cy="4297363"/>
          </a:xfrm>
        </p:spPr>
        <p:txBody>
          <a:bodyPr>
            <a:normAutofit/>
          </a:bodyPr>
          <a:lstStyle/>
          <a:p>
            <a:r>
              <a:rPr lang="en-US" dirty="0"/>
              <a:t>Reliability is </a:t>
            </a:r>
            <a:r>
              <a:rPr lang="en-US" u="sng" dirty="0"/>
              <a:t>not</a:t>
            </a:r>
            <a:r>
              <a:rPr lang="en-US" dirty="0"/>
              <a:t> a measure attribute</a:t>
            </a:r>
          </a:p>
          <a:p>
            <a:pPr lvl="1"/>
            <a:r>
              <a:rPr lang="en-US" dirty="0"/>
              <a:t>Rather, reliability is an attribute of the application of the measure in a particular context</a:t>
            </a:r>
          </a:p>
          <a:p>
            <a:pPr lvl="1"/>
            <a:r>
              <a:rPr lang="en-US" dirty="0"/>
              <a:t>For example, reporting the “average” reliability is not as meaningful as reporting the distribution of reliability estimates across the measured entities</a:t>
            </a:r>
          </a:p>
          <a:p>
            <a:pPr lvl="2"/>
            <a:r>
              <a:rPr lang="en-US" dirty="0"/>
              <a:t>Sorted by number of persons in the denominator</a:t>
            </a:r>
          </a:p>
          <a:p>
            <a:pPr lvl="1"/>
            <a:r>
              <a:rPr lang="en-US" dirty="0"/>
              <a:t>Applying the same measure to a subpopulation reduces the reliability</a:t>
            </a:r>
          </a:p>
        </p:txBody>
      </p:sp>
      <p:sp>
        <p:nvSpPr>
          <p:cNvPr id="2" name="Title 1"/>
          <p:cNvSpPr>
            <a:spLocks noGrp="1"/>
          </p:cNvSpPr>
          <p:nvPr>
            <p:ph type="title"/>
          </p:nvPr>
        </p:nvSpPr>
        <p:spPr>
          <a:xfrm>
            <a:off x="0" y="0"/>
            <a:ext cx="9144000" cy="1343608"/>
          </a:xfrm>
        </p:spPr>
        <p:txBody>
          <a:bodyPr anchor="t"/>
          <a:lstStyle/>
          <a:p>
            <a:r>
              <a:rPr lang="en-US" sz="4000" dirty="0"/>
              <a:t>Measure Testing</a:t>
            </a:r>
            <a:br>
              <a:rPr lang="en-US" sz="4000" dirty="0"/>
            </a:br>
            <a:r>
              <a:rPr lang="en-US" sz="3000" dirty="0"/>
              <a:t>Reliability Misconceptions</a:t>
            </a:r>
            <a:endParaRPr lang="en-US" sz="4000" dirty="0"/>
          </a:p>
        </p:txBody>
      </p:sp>
    </p:spTree>
    <p:extLst>
      <p:ext uri="{BB962C8B-B14F-4D97-AF65-F5344CB8AC3E}">
        <p14:creationId xmlns:p14="http://schemas.microsoft.com/office/powerpoint/2010/main" val="32001203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Table 9" descr="With which provider are you more likely to experience a good outcome this year? Provider A or Provider B? &#10;" title="Reliability Table"/>
          <p:cNvGraphicFramePr>
            <a:graphicFrameLocks noGrp="1"/>
          </p:cNvGraphicFramePr>
          <p:nvPr>
            <p:extLst>
              <p:ext uri="{D42A27DB-BD31-4B8C-83A1-F6EECF244321}">
                <p14:modId xmlns:p14="http://schemas.microsoft.com/office/powerpoint/2010/main" val="2806833635"/>
              </p:ext>
            </p:extLst>
          </p:nvPr>
        </p:nvGraphicFramePr>
        <p:xfrm>
          <a:off x="1371600" y="3200400"/>
          <a:ext cx="6400800" cy="2286000"/>
        </p:xfrm>
        <a:graphic>
          <a:graphicData uri="http://schemas.openxmlformats.org/drawingml/2006/table">
            <a:tbl>
              <a:tblPr firstRow="1" bandRow="1"/>
              <a:tblGrid>
                <a:gridCol w="2205925">
                  <a:extLst>
                    <a:ext uri="{9D8B030D-6E8A-4147-A177-3AD203B41FA5}">
                      <a16:colId xmlns:a16="http://schemas.microsoft.com/office/drawing/2014/main" val="20000"/>
                    </a:ext>
                  </a:extLst>
                </a:gridCol>
                <a:gridCol w="2205925">
                  <a:extLst>
                    <a:ext uri="{9D8B030D-6E8A-4147-A177-3AD203B41FA5}">
                      <a16:colId xmlns:a16="http://schemas.microsoft.com/office/drawing/2014/main" val="20001"/>
                    </a:ext>
                  </a:extLst>
                </a:gridCol>
                <a:gridCol w="1988950">
                  <a:extLst>
                    <a:ext uri="{9D8B030D-6E8A-4147-A177-3AD203B41FA5}">
                      <a16:colId xmlns:a16="http://schemas.microsoft.com/office/drawing/2014/main" val="20002"/>
                    </a:ext>
                  </a:extLst>
                </a:gridCol>
              </a:tblGrid>
              <a:tr h="370840">
                <a:tc>
                  <a:txBody>
                    <a:bodyPr/>
                    <a:lstStyle/>
                    <a:p>
                      <a:r>
                        <a:rPr lang="en-US" sz="2000" dirty="0"/>
                        <a:t>Provider</a:t>
                      </a: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FFD004"/>
                    </a:solidFill>
                  </a:tcPr>
                </a:tc>
                <a:tc>
                  <a:txBody>
                    <a:bodyPr/>
                    <a:lstStyle/>
                    <a:p>
                      <a:r>
                        <a:rPr lang="en-US" sz="2000" dirty="0"/>
                        <a:t>A</a:t>
                      </a: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FFD004"/>
                    </a:solidFill>
                  </a:tcPr>
                </a:tc>
                <a:tc>
                  <a:txBody>
                    <a:bodyPr/>
                    <a:lstStyle/>
                    <a:p>
                      <a:r>
                        <a:rPr lang="en-US" sz="2000" dirty="0"/>
                        <a:t>B</a:t>
                      </a: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FFD004"/>
                    </a:solidFill>
                  </a:tcPr>
                </a:tc>
                <a:extLst>
                  <a:ext uri="{0D108BD9-81ED-4DB2-BD59-A6C34878D82A}">
                    <a16:rowId xmlns:a16="http://schemas.microsoft.com/office/drawing/2014/main" val="10000"/>
                  </a:ext>
                </a:extLst>
              </a:tr>
              <a:tr h="370840">
                <a:tc>
                  <a:txBody>
                    <a:bodyPr/>
                    <a:lstStyle/>
                    <a:p>
                      <a:r>
                        <a:rPr lang="en-US" sz="2000" dirty="0"/>
                        <a:t>Rate last year</a:t>
                      </a: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r>
                        <a:rPr lang="en-US" sz="2000" dirty="0"/>
                        <a:t>80%</a:t>
                      </a: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r>
                        <a:rPr lang="en-US" sz="2000" dirty="0"/>
                        <a:t>80%</a:t>
                      </a: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370840">
                <a:tc>
                  <a:txBody>
                    <a:bodyPr/>
                    <a:lstStyle/>
                    <a:p>
                      <a:r>
                        <a:rPr lang="en-US" sz="2000" dirty="0"/>
                        <a:t># Patients</a:t>
                      </a: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r>
                        <a:rPr lang="en-US" sz="2000" dirty="0"/>
                        <a:t>5</a:t>
                      </a: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tc>
                  <a:txBody>
                    <a:bodyPr/>
                    <a:lstStyle/>
                    <a:p>
                      <a:r>
                        <a:rPr lang="en-US" sz="2000" dirty="0"/>
                        <a:t>100</a:t>
                      </a: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a:t>Rate last five years</a:t>
                      </a: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a:t>80%</a:t>
                      </a: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r>
                        <a:rPr lang="en-US" sz="2000" dirty="0"/>
                        <a:t>40%</a:t>
                      </a: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a:t>Rate for similar medical groups</a:t>
                      </a: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a:t>80%</a:t>
                      </a: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r>
                        <a:rPr lang="en-US" sz="2000" dirty="0"/>
                        <a:t>40%</a:t>
                      </a: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8" name="Content Placeholder 5"/>
          <p:cNvSpPr>
            <a:spLocks noGrp="1"/>
          </p:cNvSpPr>
          <p:nvPr>
            <p:ph idx="1"/>
          </p:nvPr>
        </p:nvSpPr>
        <p:spPr>
          <a:xfrm>
            <a:off x="457200" y="1828801"/>
            <a:ext cx="8229600" cy="1066800"/>
          </a:xfrm>
        </p:spPr>
        <p:txBody>
          <a:bodyPr>
            <a:normAutofit/>
          </a:bodyPr>
          <a:lstStyle/>
          <a:p>
            <a:r>
              <a:rPr lang="en-US" dirty="0"/>
              <a:t>With which provider are you more likely to experience a good outcome this year?</a:t>
            </a:r>
          </a:p>
        </p:txBody>
      </p:sp>
      <p:sp>
        <p:nvSpPr>
          <p:cNvPr id="2" name="Title 1"/>
          <p:cNvSpPr>
            <a:spLocks noGrp="1"/>
          </p:cNvSpPr>
          <p:nvPr>
            <p:ph type="title"/>
          </p:nvPr>
        </p:nvSpPr>
        <p:spPr>
          <a:xfrm>
            <a:off x="0" y="0"/>
            <a:ext cx="9144000" cy="1343608"/>
          </a:xfrm>
        </p:spPr>
        <p:txBody>
          <a:bodyPr anchor="t"/>
          <a:lstStyle/>
          <a:p>
            <a:r>
              <a:rPr lang="en-US" sz="4000" dirty="0"/>
              <a:t>Measure Testing</a:t>
            </a:r>
            <a:br>
              <a:rPr lang="en-US" sz="4000" dirty="0"/>
            </a:br>
            <a:r>
              <a:rPr lang="en-US" sz="3000" dirty="0"/>
              <a:t>Reliability (cont’d)</a:t>
            </a:r>
            <a:endParaRPr lang="en-US" sz="4000" dirty="0"/>
          </a:p>
        </p:txBody>
      </p:sp>
    </p:spTree>
    <p:extLst>
      <p:ext uri="{BB962C8B-B14F-4D97-AF65-F5344CB8AC3E}">
        <p14:creationId xmlns:p14="http://schemas.microsoft.com/office/powerpoint/2010/main" val="221455418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435077" y="6169580"/>
            <a:ext cx="8229600" cy="369332"/>
          </a:xfrm>
          <a:prstGeom prst="rect">
            <a:avLst/>
          </a:prstGeom>
          <a:noFill/>
        </p:spPr>
        <p:txBody>
          <a:bodyPr wrap="square" rtlCol="0">
            <a:spAutoFit/>
          </a:bodyPr>
          <a:lstStyle/>
          <a:p>
            <a:r>
              <a:rPr lang="en-US" dirty="0">
                <a:hlinkClick r:id="rId3"/>
              </a:rPr>
              <a:t>CMS Measures Management System Blueprint v 12.0 (May 2016)</a:t>
            </a:r>
            <a:r>
              <a:rPr lang="en-US" dirty="0"/>
              <a:t> </a:t>
            </a:r>
          </a:p>
        </p:txBody>
      </p:sp>
      <p:sp>
        <p:nvSpPr>
          <p:cNvPr id="8" name="Content Placeholder 5"/>
          <p:cNvSpPr txBox="1">
            <a:spLocks/>
          </p:cNvSpPr>
          <p:nvPr/>
        </p:nvSpPr>
        <p:spPr>
          <a:xfrm>
            <a:off x="457200" y="2019300"/>
            <a:ext cx="8229600" cy="42973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a:t>CMS Blueprint</a:t>
            </a:r>
          </a:p>
          <a:p>
            <a:pPr lvl="1"/>
            <a:r>
              <a:rPr lang="en-US" dirty="0"/>
              <a:t>Scientific acceptability of measure properties</a:t>
            </a:r>
            <a:endParaRPr lang="en-US" sz="1600" dirty="0"/>
          </a:p>
          <a:p>
            <a:r>
              <a:rPr lang="en-US" dirty="0"/>
              <a:t>Validity testing</a:t>
            </a:r>
          </a:p>
          <a:p>
            <a:pPr lvl="1"/>
            <a:r>
              <a:rPr lang="en-US" dirty="0"/>
              <a:t>Refers to the degree to which evidence, clinical judgment, and theory support the interpretations of a measure score</a:t>
            </a:r>
          </a:p>
          <a:p>
            <a:pPr lvl="1"/>
            <a:r>
              <a:rPr lang="en-US" dirty="0"/>
              <a:t>Indicates the ability of a measure to record or quantify what it purports to measure</a:t>
            </a:r>
            <a:endParaRPr lang="en-US" sz="2100" dirty="0"/>
          </a:p>
        </p:txBody>
      </p:sp>
      <p:sp>
        <p:nvSpPr>
          <p:cNvPr id="2" name="Title 1"/>
          <p:cNvSpPr>
            <a:spLocks noGrp="1"/>
          </p:cNvSpPr>
          <p:nvPr>
            <p:ph type="title"/>
          </p:nvPr>
        </p:nvSpPr>
        <p:spPr>
          <a:xfrm>
            <a:off x="0" y="0"/>
            <a:ext cx="9144000" cy="1343608"/>
          </a:xfrm>
        </p:spPr>
        <p:txBody>
          <a:bodyPr anchor="t"/>
          <a:lstStyle/>
          <a:p>
            <a:r>
              <a:rPr lang="en-US" sz="4000" dirty="0"/>
              <a:t>Measure Testing</a:t>
            </a:r>
            <a:br>
              <a:rPr lang="en-US" sz="4000" dirty="0"/>
            </a:br>
            <a:r>
              <a:rPr lang="en-US" sz="3000" dirty="0"/>
              <a:t>Validity</a:t>
            </a:r>
            <a:endParaRPr lang="en-US" sz="4000" dirty="0"/>
          </a:p>
        </p:txBody>
      </p:sp>
    </p:spTree>
    <p:extLst>
      <p:ext uri="{BB962C8B-B14F-4D97-AF65-F5344CB8AC3E}">
        <p14:creationId xmlns:p14="http://schemas.microsoft.com/office/powerpoint/2010/main" val="5408014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5"/>
          <p:cNvSpPr>
            <a:spLocks noGrp="1"/>
          </p:cNvSpPr>
          <p:nvPr>
            <p:ph idx="1"/>
          </p:nvPr>
        </p:nvSpPr>
        <p:spPr>
          <a:xfrm>
            <a:off x="457200" y="1828800"/>
            <a:ext cx="8229600" cy="4297363"/>
          </a:xfrm>
        </p:spPr>
        <p:txBody>
          <a:bodyPr>
            <a:normAutofit fontScale="92500"/>
          </a:bodyPr>
          <a:lstStyle/>
          <a:p>
            <a:r>
              <a:rPr lang="en-US" sz="4100" dirty="0"/>
              <a:t>Two types of validity</a:t>
            </a:r>
          </a:p>
          <a:p>
            <a:pPr lvl="1"/>
            <a:r>
              <a:rPr lang="en-US" sz="3300" b="1" dirty="0"/>
              <a:t>Criterion validity </a:t>
            </a:r>
            <a:r>
              <a:rPr lang="en-US" sz="3300" dirty="0"/>
              <a:t>is the measure’s ability to distinguish between groups that it should theoretically be able to distinguish between if the measure has construct validity</a:t>
            </a:r>
          </a:p>
          <a:p>
            <a:pPr lvl="1"/>
            <a:r>
              <a:rPr lang="en-US" sz="3300" b="1" dirty="0"/>
              <a:t>Construct validity </a:t>
            </a:r>
            <a:r>
              <a:rPr lang="en-US" sz="3300" dirty="0"/>
              <a:t>is the approximate truth of the conclusion that the measure accurately reflects its construct</a:t>
            </a:r>
            <a:endParaRPr lang="en-US" dirty="0"/>
          </a:p>
          <a:p>
            <a:pPr lvl="1"/>
            <a:endParaRPr lang="en-US" dirty="0"/>
          </a:p>
        </p:txBody>
      </p:sp>
      <p:sp>
        <p:nvSpPr>
          <p:cNvPr id="2" name="Title 1"/>
          <p:cNvSpPr>
            <a:spLocks noGrp="1"/>
          </p:cNvSpPr>
          <p:nvPr>
            <p:ph type="title"/>
          </p:nvPr>
        </p:nvSpPr>
        <p:spPr>
          <a:xfrm>
            <a:off x="0" y="0"/>
            <a:ext cx="9144000" cy="1343608"/>
          </a:xfrm>
        </p:spPr>
        <p:txBody>
          <a:bodyPr anchor="t"/>
          <a:lstStyle/>
          <a:p>
            <a:r>
              <a:rPr lang="en-US" sz="4000" dirty="0"/>
              <a:t>Measure Testing</a:t>
            </a:r>
            <a:br>
              <a:rPr lang="en-US" sz="4000" dirty="0"/>
            </a:br>
            <a:r>
              <a:rPr lang="en-US" sz="3000" dirty="0"/>
              <a:t>Validity (Types)</a:t>
            </a:r>
            <a:endParaRPr lang="en-US" sz="4000" dirty="0"/>
          </a:p>
        </p:txBody>
      </p:sp>
    </p:spTree>
    <p:extLst>
      <p:ext uri="{BB962C8B-B14F-4D97-AF65-F5344CB8AC3E}">
        <p14:creationId xmlns:p14="http://schemas.microsoft.com/office/powerpoint/2010/main" val="344688478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6174574" y="4205286"/>
            <a:ext cx="1828800" cy="369332"/>
          </a:xfrm>
          <a:prstGeom prst="rect">
            <a:avLst/>
          </a:prstGeom>
          <a:noFill/>
        </p:spPr>
        <p:txBody>
          <a:bodyPr wrap="square" rtlCol="0">
            <a:spAutoFit/>
          </a:bodyPr>
          <a:lstStyle/>
          <a:p>
            <a:r>
              <a:rPr lang="en-US" dirty="0"/>
              <a:t>Validity</a:t>
            </a:r>
          </a:p>
        </p:txBody>
      </p:sp>
      <p:sp>
        <p:nvSpPr>
          <p:cNvPr id="13" name="Up-Down Arrow 13" descr="Validity Arrow between first two arrows to measure and quality objective. &#10;&#10;There are three components to demonstrate validity:&#10;Provide evidence of the link between the quality construct and the quality objective, and then provide empirical evidence of the association of the measure with the quality construct.&#10;Identify a second measure with established validity to the same quality objective, and then provide empirical evidence of the association of the measure with the second measure.&#10;Identify a direct measure of the quality objective (“gold standard”) and then provide empirical evidence of the association of the measure with the direct measure.&#10;" title="Double Arrow"/>
          <p:cNvSpPr/>
          <p:nvPr/>
        </p:nvSpPr>
        <p:spPr>
          <a:xfrm rot="20511906">
            <a:off x="5351134" y="3988065"/>
            <a:ext cx="625882" cy="1076149"/>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6590270" y="5296930"/>
            <a:ext cx="1447800" cy="838200"/>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Quality</a:t>
            </a:r>
          </a:p>
          <a:p>
            <a:pPr algn="ctr"/>
            <a:r>
              <a:rPr lang="en-US" dirty="0"/>
              <a:t>Objective</a:t>
            </a:r>
          </a:p>
        </p:txBody>
      </p:sp>
      <p:sp>
        <p:nvSpPr>
          <p:cNvPr id="12" name="Right Arrow 10" descr="Arrow to Quality Objective" title="Arrow"/>
          <p:cNvSpPr/>
          <p:nvPr/>
        </p:nvSpPr>
        <p:spPr>
          <a:xfrm>
            <a:off x="3124200" y="5402174"/>
            <a:ext cx="2971800" cy="679410"/>
          </a:xfrm>
          <a:prstGeom prst="rightArrow">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6590270" y="2644775"/>
            <a:ext cx="1447800" cy="8382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Measure</a:t>
            </a:r>
          </a:p>
        </p:txBody>
      </p:sp>
      <p:sp>
        <p:nvSpPr>
          <p:cNvPr id="11" name="Right Arrow 8" descr="Arrow to Measure" title="Arrow "/>
          <p:cNvSpPr/>
          <p:nvPr/>
        </p:nvSpPr>
        <p:spPr>
          <a:xfrm rot="20173659">
            <a:off x="2947976" y="3562370"/>
            <a:ext cx="3248048" cy="679410"/>
          </a:xfrm>
          <a:prstGeom prst="rightArrow">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914400" y="5334000"/>
            <a:ext cx="1447800" cy="838200"/>
          </a:xfrm>
          <a:prstGeom prst="rect">
            <a:avLst/>
          </a:prstGeom>
          <a:solidFill>
            <a:srgbClr val="FF66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Quality</a:t>
            </a:r>
          </a:p>
          <a:p>
            <a:pPr algn="ctr"/>
            <a:r>
              <a:rPr lang="en-US" dirty="0"/>
              <a:t>Construct</a:t>
            </a:r>
          </a:p>
        </p:txBody>
      </p:sp>
      <p:sp>
        <p:nvSpPr>
          <p:cNvPr id="15" name="TextBox 14"/>
          <p:cNvSpPr txBox="1"/>
          <p:nvPr/>
        </p:nvSpPr>
        <p:spPr>
          <a:xfrm>
            <a:off x="762000" y="2133600"/>
            <a:ext cx="3848100" cy="1815882"/>
          </a:xfrm>
          <a:prstGeom prst="rect">
            <a:avLst/>
          </a:prstGeom>
          <a:noFill/>
        </p:spPr>
        <p:txBody>
          <a:bodyPr wrap="square" rtlCol="0">
            <a:spAutoFit/>
          </a:bodyPr>
          <a:lstStyle/>
          <a:p>
            <a:r>
              <a:rPr lang="en-US" sz="2800" dirty="0"/>
              <a:t>Demonstrated through:</a:t>
            </a:r>
          </a:p>
          <a:p>
            <a:pPr marL="285750" indent="-285750">
              <a:buFont typeface="Arial" panose="020B0604020202020204" pitchFamily="34" charset="0"/>
              <a:buChar char="•"/>
            </a:pPr>
            <a:r>
              <a:rPr lang="en-US" sz="2800" dirty="0"/>
              <a:t>Evidence</a:t>
            </a:r>
          </a:p>
          <a:p>
            <a:pPr marL="285750" indent="-285750">
              <a:buFont typeface="Arial" panose="020B0604020202020204" pitchFamily="34" charset="0"/>
              <a:buChar char="•"/>
            </a:pPr>
            <a:r>
              <a:rPr lang="en-US" sz="2800" dirty="0"/>
              <a:t>Theory</a:t>
            </a:r>
          </a:p>
          <a:p>
            <a:pPr marL="285750" indent="-285750">
              <a:buFont typeface="Arial" panose="020B0604020202020204" pitchFamily="34" charset="0"/>
              <a:buChar char="•"/>
            </a:pPr>
            <a:r>
              <a:rPr lang="en-US" sz="2800" dirty="0"/>
              <a:t>Empirical data</a:t>
            </a:r>
          </a:p>
        </p:txBody>
      </p:sp>
      <p:sp>
        <p:nvSpPr>
          <p:cNvPr id="2" name="Title 1"/>
          <p:cNvSpPr>
            <a:spLocks noGrp="1"/>
          </p:cNvSpPr>
          <p:nvPr>
            <p:ph type="title"/>
          </p:nvPr>
        </p:nvSpPr>
        <p:spPr>
          <a:xfrm>
            <a:off x="0" y="0"/>
            <a:ext cx="9144000" cy="1343608"/>
          </a:xfrm>
        </p:spPr>
        <p:txBody>
          <a:bodyPr anchor="t"/>
          <a:lstStyle/>
          <a:p>
            <a:r>
              <a:rPr lang="en-US" sz="4000" dirty="0"/>
              <a:t>Measure Testing</a:t>
            </a:r>
            <a:br>
              <a:rPr lang="en-US" sz="4000" dirty="0"/>
            </a:br>
            <a:r>
              <a:rPr lang="en-US" sz="3000" dirty="0"/>
              <a:t>Validity (Visual)</a:t>
            </a:r>
            <a:endParaRPr lang="en-US" sz="4000" dirty="0"/>
          </a:p>
        </p:txBody>
      </p:sp>
    </p:spTree>
    <p:extLst>
      <p:ext uri="{BB962C8B-B14F-4D97-AF65-F5344CB8AC3E}">
        <p14:creationId xmlns:p14="http://schemas.microsoft.com/office/powerpoint/2010/main" val="152613047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5"/>
          <p:cNvSpPr>
            <a:spLocks noGrp="1"/>
          </p:cNvSpPr>
          <p:nvPr>
            <p:ph idx="1"/>
          </p:nvPr>
        </p:nvSpPr>
        <p:spPr>
          <a:xfrm>
            <a:off x="457200" y="1828800"/>
            <a:ext cx="8229600" cy="4648200"/>
          </a:xfrm>
        </p:spPr>
        <p:txBody>
          <a:bodyPr>
            <a:normAutofit/>
          </a:bodyPr>
          <a:lstStyle/>
          <a:p>
            <a:r>
              <a:rPr lang="en-US" dirty="0"/>
              <a:t>A consumer is selecting a Medicare provider based on, for example, 30-day readmissions</a:t>
            </a:r>
          </a:p>
          <a:p>
            <a:pPr lvl="1"/>
            <a:r>
              <a:rPr lang="en-US" dirty="0"/>
              <a:t>What is CMS’ objective?</a:t>
            </a:r>
          </a:p>
          <a:p>
            <a:pPr lvl="1"/>
            <a:r>
              <a:rPr lang="en-US" dirty="0"/>
              <a:t>What incentivized provider behavior is aligned with that objective?</a:t>
            </a:r>
          </a:p>
          <a:p>
            <a:pPr lvl="1"/>
            <a:r>
              <a:rPr lang="en-US" dirty="0"/>
              <a:t>What incentivized provider behavior is not aligned with that objective?</a:t>
            </a:r>
          </a:p>
          <a:p>
            <a:pPr lvl="1"/>
            <a:r>
              <a:rPr lang="en-US" dirty="0"/>
              <a:t>What other measures might incentivize similar behavior?</a:t>
            </a:r>
          </a:p>
        </p:txBody>
      </p:sp>
      <p:sp>
        <p:nvSpPr>
          <p:cNvPr id="2" name="Title 1"/>
          <p:cNvSpPr>
            <a:spLocks noGrp="1"/>
          </p:cNvSpPr>
          <p:nvPr>
            <p:ph type="title"/>
          </p:nvPr>
        </p:nvSpPr>
        <p:spPr>
          <a:xfrm>
            <a:off x="0" y="0"/>
            <a:ext cx="9144000" cy="1343608"/>
          </a:xfrm>
        </p:spPr>
        <p:txBody>
          <a:bodyPr anchor="t"/>
          <a:lstStyle/>
          <a:p>
            <a:r>
              <a:rPr lang="en-US" sz="4000" dirty="0"/>
              <a:t>Measure Testing</a:t>
            </a:r>
            <a:br>
              <a:rPr lang="en-US" sz="4000" dirty="0"/>
            </a:br>
            <a:r>
              <a:rPr lang="en-US" sz="3000" dirty="0"/>
              <a:t>Validity Questions to Ask</a:t>
            </a:r>
            <a:endParaRPr lang="en-US" sz="4000" dirty="0"/>
          </a:p>
        </p:txBody>
      </p:sp>
    </p:spTree>
    <p:extLst>
      <p:ext uri="{BB962C8B-B14F-4D97-AF65-F5344CB8AC3E}">
        <p14:creationId xmlns:p14="http://schemas.microsoft.com/office/powerpoint/2010/main" val="255617266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1" descr="clip art: cycle for refine and retest" title="clip art: cycle"/>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95800" y="2290572"/>
            <a:ext cx="3733801" cy="3771139"/>
          </a:xfrm>
          <a:prstGeom prst="rect">
            <a:avLst/>
          </a:prstGeom>
        </p:spPr>
      </p:pic>
      <p:pic>
        <p:nvPicPr>
          <p:cNvPr id="21" name="Content Placeholder 4" descr="clip art: cycle for refine and retest shown through a person thinking" title="refine and retest "/>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381000" y="2438400"/>
            <a:ext cx="3560495" cy="2514600"/>
          </a:xfrm>
        </p:spPr>
      </p:pic>
      <p:sp>
        <p:nvSpPr>
          <p:cNvPr id="2" name="Title 1"/>
          <p:cNvSpPr>
            <a:spLocks noGrp="1"/>
          </p:cNvSpPr>
          <p:nvPr>
            <p:ph type="title"/>
          </p:nvPr>
        </p:nvSpPr>
        <p:spPr>
          <a:xfrm>
            <a:off x="0" y="0"/>
            <a:ext cx="9144000" cy="1600200"/>
          </a:xfrm>
        </p:spPr>
        <p:txBody>
          <a:bodyPr anchor="t"/>
          <a:lstStyle/>
          <a:p>
            <a:r>
              <a:rPr lang="en-US" sz="4000" dirty="0"/>
              <a:t>Measure Testing</a:t>
            </a:r>
            <a:br>
              <a:rPr lang="en-US" sz="4000" dirty="0"/>
            </a:br>
            <a:r>
              <a:rPr lang="en-US" sz="3000" dirty="0"/>
              <a:t>Step 5: Refine</a:t>
            </a:r>
            <a:br>
              <a:rPr lang="en-US" sz="3000" dirty="0"/>
            </a:br>
            <a:r>
              <a:rPr lang="en-US" sz="3000" dirty="0"/>
              <a:t>Step 6: Retest</a:t>
            </a:r>
            <a:endParaRPr lang="en-US" sz="4000" dirty="0"/>
          </a:p>
        </p:txBody>
      </p:sp>
    </p:spTree>
    <p:extLst>
      <p:ext uri="{BB962C8B-B14F-4D97-AF65-F5344CB8AC3E}">
        <p14:creationId xmlns:p14="http://schemas.microsoft.com/office/powerpoint/2010/main" val="393176821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Clip art demonstrating refinement of the measure after testing is complete includes looping back with stakeholders who provided comment on the measure specification phase and discussing the testing results with them." title="stakeholder engagement"/>
          <p:cNvPicPr>
            <a:picLocks noGrp="1" noChangeAspect="1"/>
          </p:cNvPicPr>
          <p:nvPr>
            <p:ph idx="1"/>
          </p:nvPr>
        </p:nvPicPr>
        <p:blipFill rotWithShape="1">
          <a:blip r:embed="rId3" cstate="print">
            <a:extLst>
              <a:ext uri="{28A0092B-C50C-407E-A947-70E740481C1C}">
                <a14:useLocalDpi xmlns:a14="http://schemas.microsoft.com/office/drawing/2010/main" val="0"/>
              </a:ext>
            </a:extLst>
          </a:blip>
          <a:srcRect b="32619"/>
          <a:stretch/>
        </p:blipFill>
        <p:spPr>
          <a:xfrm>
            <a:off x="1598717" y="1939989"/>
            <a:ext cx="5946565" cy="4006846"/>
          </a:xfrm>
          <a:prstGeom prst="ellipse">
            <a:avLst/>
          </a:prstGeom>
          <a:ln>
            <a:noFill/>
          </a:ln>
          <a:effectLst>
            <a:softEdge rad="112500"/>
          </a:effectLst>
        </p:spPr>
      </p:pic>
      <p:sp>
        <p:nvSpPr>
          <p:cNvPr id="2" name="Title 1"/>
          <p:cNvSpPr>
            <a:spLocks noGrp="1"/>
          </p:cNvSpPr>
          <p:nvPr>
            <p:ph type="title"/>
          </p:nvPr>
        </p:nvSpPr>
        <p:spPr>
          <a:xfrm>
            <a:off x="0" y="0"/>
            <a:ext cx="9144000" cy="1343608"/>
          </a:xfrm>
        </p:spPr>
        <p:txBody>
          <a:bodyPr anchor="t"/>
          <a:lstStyle/>
          <a:p>
            <a:r>
              <a:rPr lang="en-US" sz="4000" dirty="0"/>
              <a:t>Measure Testing</a:t>
            </a:r>
            <a:br>
              <a:rPr lang="en-US" sz="4000" dirty="0"/>
            </a:br>
            <a:r>
              <a:rPr lang="en-US" sz="3000" dirty="0"/>
              <a:t>Stakeholder Engagement</a:t>
            </a:r>
            <a:endParaRPr lang="en-US" sz="4000" dirty="0"/>
          </a:p>
        </p:txBody>
      </p:sp>
    </p:spTree>
    <p:extLst>
      <p:ext uri="{BB962C8B-B14F-4D97-AF65-F5344CB8AC3E}">
        <p14:creationId xmlns:p14="http://schemas.microsoft.com/office/powerpoint/2010/main" val="173131875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snapshot of example work products" title="example products #2"/>
          <p:cNvPicPr>
            <a:picLocks noChangeAspect="1"/>
          </p:cNvPicPr>
          <p:nvPr/>
        </p:nvPicPr>
        <p:blipFill>
          <a:blip r:embed="rId3"/>
          <a:stretch>
            <a:fillRect/>
          </a:stretch>
        </p:blipFill>
        <p:spPr>
          <a:xfrm>
            <a:off x="4436189" y="1981200"/>
            <a:ext cx="4182649" cy="3769073"/>
          </a:xfrm>
          <a:prstGeom prst="rect">
            <a:avLst/>
          </a:prstGeom>
          <a:ln>
            <a:gradFill>
              <a:gsLst>
                <a:gs pos="0">
                  <a:schemeClr val="bg2"/>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effectLst>
            <a:outerShdw blurRad="50800" dist="38100" dir="2700000" algn="tl" rotWithShape="0">
              <a:prstClr val="black">
                <a:alpha val="40000"/>
              </a:prstClr>
            </a:outerShdw>
          </a:effectLst>
        </p:spPr>
      </p:pic>
      <p:pic>
        <p:nvPicPr>
          <p:cNvPr id="10" name="Picture 9" descr="snapshot of example work products" title="Work Products #1"/>
          <p:cNvPicPr>
            <a:picLocks noChangeAspect="1"/>
          </p:cNvPicPr>
          <p:nvPr/>
        </p:nvPicPr>
        <p:blipFill>
          <a:blip r:embed="rId4"/>
          <a:stretch>
            <a:fillRect/>
          </a:stretch>
        </p:blipFill>
        <p:spPr>
          <a:xfrm>
            <a:off x="4105453" y="2688156"/>
            <a:ext cx="4159203" cy="3712644"/>
          </a:xfrm>
          <a:prstGeom prst="rect">
            <a:avLst/>
          </a:prstGeom>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effectLst>
            <a:outerShdw blurRad="50800" dist="38100" dir="2700000" algn="tl" rotWithShape="0">
              <a:prstClr val="black">
                <a:alpha val="40000"/>
              </a:prstClr>
            </a:outerShdw>
          </a:effectLst>
        </p:spPr>
      </p:pic>
      <p:sp>
        <p:nvSpPr>
          <p:cNvPr id="8" name="Content Placeholder 1"/>
          <p:cNvSpPr>
            <a:spLocks noGrp="1"/>
          </p:cNvSpPr>
          <p:nvPr>
            <p:ph idx="1"/>
          </p:nvPr>
        </p:nvSpPr>
        <p:spPr>
          <a:xfrm>
            <a:off x="381000" y="1981200"/>
            <a:ext cx="3962400" cy="4297363"/>
          </a:xfrm>
        </p:spPr>
        <p:txBody>
          <a:bodyPr>
            <a:normAutofit/>
          </a:bodyPr>
          <a:lstStyle/>
          <a:p>
            <a:r>
              <a:rPr lang="en-US" sz="2800" dirty="0">
                <a:latin typeface="Constantia" panose="02030602050306030303" pitchFamily="18" charset="0"/>
              </a:rPr>
              <a:t>Measure Testing Plan</a:t>
            </a:r>
          </a:p>
          <a:p>
            <a:r>
              <a:rPr lang="en-US" sz="2800" dirty="0">
                <a:latin typeface="Constantia" panose="02030602050306030303" pitchFamily="18" charset="0"/>
              </a:rPr>
              <a:t>Measure Testing Summary Report</a:t>
            </a:r>
          </a:p>
          <a:p>
            <a:r>
              <a:rPr lang="en-US" sz="2800" dirty="0">
                <a:latin typeface="Constantia" panose="02030602050306030303" pitchFamily="18" charset="0"/>
              </a:rPr>
              <a:t>Updated Measure Information Form</a:t>
            </a:r>
          </a:p>
          <a:p>
            <a:r>
              <a:rPr lang="en-US" sz="2800" dirty="0">
                <a:latin typeface="Constantia" panose="02030602050306030303" pitchFamily="18" charset="0"/>
              </a:rPr>
              <a:t>Updated Measure Justification Form</a:t>
            </a:r>
          </a:p>
          <a:p>
            <a:r>
              <a:rPr lang="en-US" sz="2800" dirty="0">
                <a:latin typeface="Constantia" panose="02030602050306030303" pitchFamily="18" charset="0"/>
              </a:rPr>
              <a:t>Updated Measure Evaluation Report </a:t>
            </a:r>
          </a:p>
          <a:p>
            <a:endParaRPr lang="en-US" dirty="0"/>
          </a:p>
        </p:txBody>
      </p:sp>
      <p:sp>
        <p:nvSpPr>
          <p:cNvPr id="2" name="Title 1"/>
          <p:cNvSpPr>
            <a:spLocks noGrp="1"/>
          </p:cNvSpPr>
          <p:nvPr>
            <p:ph type="title"/>
          </p:nvPr>
        </p:nvSpPr>
        <p:spPr>
          <a:xfrm>
            <a:off x="0" y="0"/>
            <a:ext cx="9144000" cy="1343608"/>
          </a:xfrm>
        </p:spPr>
        <p:txBody>
          <a:bodyPr anchor="t"/>
          <a:lstStyle/>
          <a:p>
            <a:r>
              <a:rPr lang="en-US" sz="4000" dirty="0"/>
              <a:t>Measure Testing</a:t>
            </a:r>
            <a:br>
              <a:rPr lang="en-US" sz="4000" dirty="0"/>
            </a:br>
            <a:r>
              <a:rPr lang="en-US" sz="3000" dirty="0"/>
              <a:t>Step 7: Work Products</a:t>
            </a:r>
            <a:endParaRPr lang="en-US" sz="4000" dirty="0"/>
          </a:p>
        </p:txBody>
      </p:sp>
    </p:spTree>
    <p:extLst>
      <p:ext uri="{BB962C8B-B14F-4D97-AF65-F5344CB8AC3E}">
        <p14:creationId xmlns:p14="http://schemas.microsoft.com/office/powerpoint/2010/main" val="385475051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43608"/>
          </a:xfrm>
        </p:spPr>
        <p:txBody>
          <a:bodyPr anchor="t"/>
          <a:lstStyle/>
          <a:p>
            <a:r>
              <a:rPr lang="en-US" sz="4000" dirty="0"/>
              <a:t>Measure Testing</a:t>
            </a:r>
            <a:br>
              <a:rPr lang="en-US" sz="4000" dirty="0"/>
            </a:br>
            <a:r>
              <a:rPr lang="en-US" sz="3000" dirty="0"/>
              <a:t>Alpha vs Beta Testing</a:t>
            </a:r>
            <a:endParaRPr lang="en-US" sz="4000" dirty="0"/>
          </a:p>
        </p:txBody>
      </p:sp>
      <p:graphicFrame>
        <p:nvGraphicFramePr>
          <p:cNvPr id="7" name="Content Placeholder 4" descr="Timing, Scale, Sampling, Specification Refinement" title="Alpha vs Beta Testing"/>
          <p:cNvGraphicFramePr>
            <a:graphicFrameLocks noGrp="1"/>
          </p:cNvGraphicFramePr>
          <p:nvPr>
            <p:ph idx="1"/>
            <p:extLst>
              <p:ext uri="{D42A27DB-BD31-4B8C-83A1-F6EECF244321}">
                <p14:modId xmlns:p14="http://schemas.microsoft.com/office/powerpoint/2010/main" val="126836734"/>
              </p:ext>
            </p:extLst>
          </p:nvPr>
        </p:nvGraphicFramePr>
        <p:xfrm>
          <a:off x="0" y="1143001"/>
          <a:ext cx="9144000" cy="5714998"/>
        </p:xfrm>
        <a:graphic>
          <a:graphicData uri="http://schemas.openxmlformats.org/drawingml/2006/table">
            <a:tbl>
              <a:tblPr firstRow="1" bandRow="1">
                <a:tableStyleId>{5C22544A-7EE6-4342-B048-85BDC9FD1C3A}</a:tableStyleId>
              </a:tblPr>
              <a:tblGrid>
                <a:gridCol w="1456173">
                  <a:extLst>
                    <a:ext uri="{9D8B030D-6E8A-4147-A177-3AD203B41FA5}">
                      <a16:colId xmlns:a16="http://schemas.microsoft.com/office/drawing/2014/main" val="20000"/>
                    </a:ext>
                  </a:extLst>
                </a:gridCol>
                <a:gridCol w="3741059">
                  <a:extLst>
                    <a:ext uri="{9D8B030D-6E8A-4147-A177-3AD203B41FA5}">
                      <a16:colId xmlns:a16="http://schemas.microsoft.com/office/drawing/2014/main" val="20001"/>
                    </a:ext>
                  </a:extLst>
                </a:gridCol>
                <a:gridCol w="3946768">
                  <a:extLst>
                    <a:ext uri="{9D8B030D-6E8A-4147-A177-3AD203B41FA5}">
                      <a16:colId xmlns:a16="http://schemas.microsoft.com/office/drawing/2014/main" val="20002"/>
                    </a:ext>
                  </a:extLst>
                </a:gridCol>
              </a:tblGrid>
              <a:tr h="507453">
                <a:tc>
                  <a:txBody>
                    <a:bodyPr/>
                    <a:lstStyle/>
                    <a:p>
                      <a:endParaRPr lang="en-US" dirty="0"/>
                    </a:p>
                  </a:txBody>
                  <a:tcPr/>
                </a:tc>
                <a:tc>
                  <a:txBody>
                    <a:bodyPr/>
                    <a:lstStyle/>
                    <a:p>
                      <a:r>
                        <a:rPr lang="en-US" dirty="0"/>
                        <a:t>Alpha Testing</a:t>
                      </a:r>
                    </a:p>
                  </a:txBody>
                  <a:tcPr/>
                </a:tc>
                <a:tc>
                  <a:txBody>
                    <a:bodyPr/>
                    <a:lstStyle/>
                    <a:p>
                      <a:r>
                        <a:rPr lang="en-US" dirty="0"/>
                        <a:t>Beta Testing</a:t>
                      </a:r>
                    </a:p>
                  </a:txBody>
                  <a:tcPr/>
                </a:tc>
                <a:extLst>
                  <a:ext uri="{0D108BD9-81ED-4DB2-BD59-A6C34878D82A}">
                    <a16:rowId xmlns:a16="http://schemas.microsoft.com/office/drawing/2014/main" val="10000"/>
                  </a:ext>
                </a:extLst>
              </a:tr>
              <a:tr h="1014905">
                <a:tc>
                  <a:txBody>
                    <a:bodyPr/>
                    <a:lstStyle/>
                    <a:p>
                      <a:r>
                        <a:rPr lang="en-US" sz="1600" dirty="0"/>
                        <a:t>Timing</a:t>
                      </a:r>
                    </a:p>
                  </a:txBody>
                  <a:tcPr/>
                </a:tc>
                <a:tc>
                  <a:txBody>
                    <a:bodyPr/>
                    <a:lstStyle/>
                    <a:p>
                      <a:pPr marL="285750" indent="-285750">
                        <a:buFont typeface="Arial" panose="020B0604020202020204" pitchFamily="34" charset="0"/>
                        <a:buChar char="•"/>
                      </a:pPr>
                      <a:r>
                        <a:rPr lang="en-US" sz="1600" dirty="0"/>
                        <a:t>Prior</a:t>
                      </a:r>
                      <a:r>
                        <a:rPr lang="en-US" sz="1600" baseline="0" dirty="0"/>
                        <a:t> to completing technical specifications</a:t>
                      </a:r>
                    </a:p>
                    <a:p>
                      <a:pPr marL="285750" indent="-285750">
                        <a:buFont typeface="Arial" panose="020B0604020202020204" pitchFamily="34" charset="0"/>
                        <a:buChar char="•"/>
                      </a:pPr>
                      <a:r>
                        <a:rPr lang="en-US" sz="1600" baseline="0" dirty="0"/>
                        <a:t>Multiple times</a:t>
                      </a:r>
                      <a:endParaRPr lang="en-US" sz="1600" dirty="0"/>
                    </a:p>
                  </a:txBody>
                  <a:tcPr/>
                </a:tc>
                <a:tc>
                  <a:txBody>
                    <a:bodyPr/>
                    <a:lstStyle/>
                    <a:p>
                      <a:r>
                        <a:rPr lang="en-US" sz="1600" dirty="0"/>
                        <a:t>After detailed</a:t>
                      </a:r>
                      <a:r>
                        <a:rPr lang="en-US" sz="1600" baseline="0" dirty="0"/>
                        <a:t> and precise technical specifications are developed</a:t>
                      </a:r>
                      <a:endParaRPr lang="en-US" sz="1600" dirty="0"/>
                    </a:p>
                  </a:txBody>
                  <a:tcPr/>
                </a:tc>
                <a:extLst>
                  <a:ext uri="{0D108BD9-81ED-4DB2-BD59-A6C34878D82A}">
                    <a16:rowId xmlns:a16="http://schemas.microsoft.com/office/drawing/2014/main" val="10001"/>
                  </a:ext>
                </a:extLst>
              </a:tr>
              <a:tr h="1606933">
                <a:tc>
                  <a:txBody>
                    <a:bodyPr/>
                    <a:lstStyle/>
                    <a:p>
                      <a:r>
                        <a:rPr lang="en-US" sz="1600" dirty="0"/>
                        <a:t>Scale</a:t>
                      </a:r>
                    </a:p>
                  </a:txBody>
                  <a:tcPr/>
                </a:tc>
                <a:tc>
                  <a:txBody>
                    <a:bodyPr/>
                    <a:lstStyle/>
                    <a:p>
                      <a:pPr marL="285750" indent="-285750">
                        <a:buFont typeface="Arial" panose="020B0604020202020204" pitchFamily="34" charset="0"/>
                        <a:buChar char="•"/>
                      </a:pPr>
                      <a:r>
                        <a:rPr lang="en-US" sz="1600" dirty="0"/>
                        <a:t>Smaller</a:t>
                      </a:r>
                      <a:r>
                        <a:rPr lang="en-US" sz="1600" baseline="0" dirty="0"/>
                        <a:t> than Beta Test</a:t>
                      </a:r>
                    </a:p>
                    <a:p>
                      <a:pPr marL="285750" indent="-285750">
                        <a:buFont typeface="Arial" panose="020B0604020202020204" pitchFamily="34" charset="0"/>
                        <a:buChar char="•"/>
                      </a:pPr>
                      <a:r>
                        <a:rPr lang="en-US" sz="1600" baseline="0" dirty="0"/>
                        <a:t>Only enough records to ensure data set contains all essential elements</a:t>
                      </a:r>
                    </a:p>
                    <a:p>
                      <a:pPr marL="285750" indent="-285750">
                        <a:buFont typeface="Arial" panose="020B0604020202020204" pitchFamily="34" charset="0"/>
                        <a:buChar char="•"/>
                      </a:pPr>
                      <a:r>
                        <a:rPr lang="en-US" sz="1600" baseline="0" dirty="0"/>
                        <a:t>Only enough records to identify common occurrences</a:t>
                      </a:r>
                      <a:endParaRPr lang="en-US" sz="1600" dirty="0"/>
                    </a:p>
                  </a:txBody>
                  <a:tcPr/>
                </a:tc>
                <a:tc>
                  <a:txBody>
                    <a:bodyPr/>
                    <a:lstStyle/>
                    <a:p>
                      <a:pPr marL="285750" indent="-285750">
                        <a:buFont typeface="Arial" panose="020B0604020202020204" pitchFamily="34" charset="0"/>
                        <a:buChar char="•"/>
                      </a:pPr>
                      <a:r>
                        <a:rPr lang="en-US" sz="1600" dirty="0"/>
                        <a:t>Strive</a:t>
                      </a:r>
                      <a:r>
                        <a:rPr lang="en-US" sz="1600" baseline="0" dirty="0"/>
                        <a:t>s for representative sample sizes</a:t>
                      </a:r>
                    </a:p>
                    <a:p>
                      <a:pPr marL="285750" indent="-285750">
                        <a:buFont typeface="Arial" panose="020B0604020202020204" pitchFamily="34" charset="0"/>
                        <a:buChar char="•"/>
                      </a:pPr>
                      <a:r>
                        <a:rPr lang="en-US" sz="1600" baseline="0" dirty="0"/>
                        <a:t>Requires sample selection protocols</a:t>
                      </a:r>
                    </a:p>
                    <a:p>
                      <a:pPr marL="285750" indent="-285750">
                        <a:buFont typeface="Arial" panose="020B0604020202020204" pitchFamily="34" charset="0"/>
                        <a:buChar char="•"/>
                      </a:pPr>
                      <a:r>
                        <a:rPr lang="en-US" sz="1600" baseline="0" dirty="0"/>
                        <a:t>May require multiple sites and settings</a:t>
                      </a:r>
                      <a:endParaRPr lang="en-US" sz="1600" dirty="0"/>
                    </a:p>
                  </a:txBody>
                  <a:tcPr/>
                </a:tc>
                <a:extLst>
                  <a:ext uri="{0D108BD9-81ED-4DB2-BD59-A6C34878D82A}">
                    <a16:rowId xmlns:a16="http://schemas.microsoft.com/office/drawing/2014/main" val="10002"/>
                  </a:ext>
                </a:extLst>
              </a:tr>
              <a:tr h="1570802">
                <a:tc>
                  <a:txBody>
                    <a:bodyPr/>
                    <a:lstStyle/>
                    <a:p>
                      <a:r>
                        <a:rPr lang="en-US" sz="1600" dirty="0"/>
                        <a:t>Sampling</a:t>
                      </a:r>
                    </a:p>
                  </a:txBody>
                  <a:tcPr/>
                </a:tc>
                <a:tc>
                  <a:txBody>
                    <a:bodyPr/>
                    <a:lstStyle/>
                    <a:p>
                      <a:r>
                        <a:rPr lang="en-US" sz="1600" dirty="0"/>
                        <a:t>Convenience sampling</a:t>
                      </a:r>
                    </a:p>
                  </a:txBody>
                  <a:tcPr/>
                </a:tc>
                <a:tc>
                  <a:txBody>
                    <a:bodyPr/>
                    <a:lstStyle/>
                    <a:p>
                      <a:pPr marL="285750" indent="-285750">
                        <a:buFont typeface="Arial" panose="020B0604020202020204" pitchFamily="34" charset="0"/>
                        <a:buChar char="•"/>
                      </a:pPr>
                      <a:r>
                        <a:rPr lang="en-US" sz="1600" dirty="0"/>
                        <a:t>Sufficient to allow adequate</a:t>
                      </a:r>
                      <a:r>
                        <a:rPr lang="en-US" sz="1600" baseline="0" dirty="0"/>
                        <a:t> test of measure</a:t>
                      </a:r>
                    </a:p>
                    <a:p>
                      <a:pPr marL="285750" indent="-285750">
                        <a:buFont typeface="Arial" panose="020B0604020202020204" pitchFamily="34" charset="0"/>
                        <a:buChar char="•"/>
                      </a:pPr>
                      <a:r>
                        <a:rPr lang="en-US" sz="1600" baseline="0" dirty="0"/>
                        <a:t>Representative of target population, people places, times, events, and conditions important to the measures</a:t>
                      </a:r>
                    </a:p>
                  </a:txBody>
                  <a:tcPr/>
                </a:tc>
                <a:extLst>
                  <a:ext uri="{0D108BD9-81ED-4DB2-BD59-A6C34878D82A}">
                    <a16:rowId xmlns:a16="http://schemas.microsoft.com/office/drawing/2014/main" val="10003"/>
                  </a:ext>
                </a:extLst>
              </a:tr>
              <a:tr h="1014905">
                <a:tc>
                  <a:txBody>
                    <a:bodyPr/>
                    <a:lstStyle/>
                    <a:p>
                      <a:r>
                        <a:rPr lang="en-US" sz="1600" dirty="0"/>
                        <a:t>Specification Refinement</a:t>
                      </a:r>
                    </a:p>
                  </a:txBody>
                  <a:tcPr/>
                </a:tc>
                <a:tc>
                  <a:txBody>
                    <a:bodyPr/>
                    <a:lstStyle/>
                    <a:p>
                      <a:r>
                        <a:rPr lang="en-US" sz="1600" dirty="0"/>
                        <a:t>Permits early detection of problems in technical</a:t>
                      </a:r>
                      <a:r>
                        <a:rPr lang="en-US" sz="1600" baseline="0" dirty="0"/>
                        <a:t> specification</a:t>
                      </a:r>
                      <a:endParaRPr lang="en-US" sz="1600" dirty="0"/>
                    </a:p>
                  </a:txBody>
                  <a:tcPr/>
                </a:tc>
                <a:tc>
                  <a:txBody>
                    <a:bodyPr/>
                    <a:lstStyle/>
                    <a:p>
                      <a:r>
                        <a:rPr lang="en-US" sz="1600" dirty="0"/>
                        <a:t>Used</a:t>
                      </a:r>
                      <a:r>
                        <a:rPr lang="en-US" sz="1600" baseline="0" dirty="0"/>
                        <a:t> to assess or revise the complexity of computations required to calculate measures</a:t>
                      </a:r>
                      <a:endParaRPr lang="en-US" sz="1600" dirty="0"/>
                    </a:p>
                  </a:txBody>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6283390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5"/>
          <p:cNvSpPr txBox="1">
            <a:spLocks/>
          </p:cNvSpPr>
          <p:nvPr/>
        </p:nvSpPr>
        <p:spPr>
          <a:xfrm>
            <a:off x="457200" y="1978089"/>
            <a:ext cx="8229600" cy="4297363"/>
          </a:xfrm>
          <a:prstGeom prst="rect">
            <a:avLst/>
          </a:prstGeom>
        </p:spPr>
        <p:txBody>
          <a:bodyPr vert="horz" lIns="91440" tIns="45720" rIns="91440" bIns="45720" rtlCol="0">
            <a:normAutofit fontScale="85000"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Font typeface="Wingdings" panose="05000000000000000000" pitchFamily="2" charset="2"/>
              <a:buChar char="ü"/>
            </a:pPr>
            <a:r>
              <a:rPr lang="en-US" dirty="0"/>
              <a:t>Define Measure Testing</a:t>
            </a:r>
          </a:p>
          <a:p>
            <a:pPr>
              <a:buFont typeface="Wingdings" panose="05000000000000000000" pitchFamily="2" charset="2"/>
              <a:buChar char="ü"/>
            </a:pPr>
            <a:r>
              <a:rPr lang="en-US" dirty="0"/>
              <a:t>Measure Testing in the Measure Lifecycle</a:t>
            </a:r>
          </a:p>
          <a:p>
            <a:pPr>
              <a:buFont typeface="Wingdings" panose="05000000000000000000" pitchFamily="2" charset="2"/>
              <a:buChar char="ü"/>
            </a:pPr>
            <a:r>
              <a:rPr lang="en-US" dirty="0"/>
              <a:t>Discuss the 8-step measure testing process</a:t>
            </a:r>
          </a:p>
          <a:p>
            <a:pPr>
              <a:buFont typeface="Wingdings" panose="05000000000000000000" pitchFamily="2" charset="2"/>
              <a:buChar char="ü"/>
            </a:pPr>
            <a:r>
              <a:rPr lang="en-US" dirty="0"/>
              <a:t>Define and distinguish between alpha and beta testing</a:t>
            </a:r>
          </a:p>
          <a:p>
            <a:pPr>
              <a:buFont typeface="Wingdings" panose="05000000000000000000" pitchFamily="2" charset="2"/>
              <a:buChar char="ü"/>
            </a:pPr>
            <a:r>
              <a:rPr lang="en-US" dirty="0"/>
              <a:t>Testing-related topics not covered in this webinar:</a:t>
            </a:r>
          </a:p>
          <a:p>
            <a:pPr lvl="1">
              <a:buFont typeface="Wingdings" panose="05000000000000000000" pitchFamily="2" charset="2"/>
              <a:buChar char="ü"/>
            </a:pPr>
            <a:r>
              <a:rPr lang="en-US" dirty="0"/>
              <a:t>Define and apply risk adjustment (chapter 15)</a:t>
            </a:r>
          </a:p>
          <a:p>
            <a:pPr lvl="1">
              <a:buFont typeface="Wingdings" panose="05000000000000000000" pitchFamily="2" charset="2"/>
              <a:buChar char="ü"/>
            </a:pPr>
            <a:r>
              <a:rPr lang="en-US" dirty="0"/>
              <a:t>Define considerations for testing special types of measures (chapter 21)</a:t>
            </a:r>
          </a:p>
          <a:p>
            <a:pPr lvl="1">
              <a:buFont typeface="Wingdings" panose="05000000000000000000" pitchFamily="2" charset="2"/>
              <a:buChar char="ü"/>
            </a:pPr>
            <a:r>
              <a:rPr lang="en-US" dirty="0"/>
              <a:t>eCQM testing (section 4, chapter 3)</a:t>
            </a:r>
          </a:p>
          <a:p>
            <a:pPr>
              <a:buFont typeface="Wingdings" panose="05000000000000000000" pitchFamily="2" charset="2"/>
              <a:buChar char="ü"/>
            </a:pPr>
            <a:r>
              <a:rPr lang="en-US" dirty="0"/>
              <a:t>Q&amp;A</a:t>
            </a:r>
          </a:p>
        </p:txBody>
      </p:sp>
      <p:sp>
        <p:nvSpPr>
          <p:cNvPr id="2" name="Title 1"/>
          <p:cNvSpPr>
            <a:spLocks noGrp="1"/>
          </p:cNvSpPr>
          <p:nvPr>
            <p:ph type="title"/>
          </p:nvPr>
        </p:nvSpPr>
        <p:spPr>
          <a:xfrm>
            <a:off x="0" y="0"/>
            <a:ext cx="9144000" cy="1343608"/>
          </a:xfrm>
        </p:spPr>
        <p:txBody>
          <a:bodyPr anchor="t"/>
          <a:lstStyle/>
          <a:p>
            <a:r>
              <a:rPr lang="en-US" sz="4000" dirty="0"/>
              <a:t>Overview</a:t>
            </a:r>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Measure Testing</a:t>
            </a:r>
          </a:p>
        </p:txBody>
      </p:sp>
    </p:spTree>
    <p:extLst>
      <p:ext uri="{BB962C8B-B14F-4D97-AF65-F5344CB8AC3E}">
        <p14:creationId xmlns:p14="http://schemas.microsoft.com/office/powerpoint/2010/main" val="195809440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43608"/>
          </a:xfrm>
        </p:spPr>
        <p:txBody>
          <a:bodyPr anchor="t"/>
          <a:lstStyle/>
          <a:p>
            <a:r>
              <a:rPr lang="en-US" sz="4000" dirty="0"/>
              <a:t>Measure Testing</a:t>
            </a:r>
            <a:br>
              <a:rPr lang="en-US" sz="4000" dirty="0"/>
            </a:br>
            <a:r>
              <a:rPr lang="en-US" sz="3000" dirty="0"/>
              <a:t>Alpha vs Beta Testing continued</a:t>
            </a:r>
            <a:endParaRPr lang="en-US" sz="4000" dirty="0"/>
          </a:p>
        </p:txBody>
      </p:sp>
      <p:graphicFrame>
        <p:nvGraphicFramePr>
          <p:cNvPr id="9" name="Content Placeholder 4" descr="Importance, Scientific Acceptability, Feasibility, Usability" title="Alpha vs Beta Testing"/>
          <p:cNvGraphicFramePr>
            <a:graphicFrameLocks noGrp="1"/>
          </p:cNvGraphicFramePr>
          <p:nvPr>
            <p:ph idx="1"/>
            <p:extLst>
              <p:ext uri="{D42A27DB-BD31-4B8C-83A1-F6EECF244321}">
                <p14:modId xmlns:p14="http://schemas.microsoft.com/office/powerpoint/2010/main" val="2260841206"/>
              </p:ext>
            </p:extLst>
          </p:nvPr>
        </p:nvGraphicFramePr>
        <p:xfrm>
          <a:off x="0" y="1292694"/>
          <a:ext cx="9144000" cy="5709453"/>
        </p:xfrm>
        <a:graphic>
          <a:graphicData uri="http://schemas.openxmlformats.org/drawingml/2006/table">
            <a:tbl>
              <a:tblPr firstRow="1" bandRow="1">
                <a:tableStyleId>{5C22544A-7EE6-4342-B048-85BDC9FD1C3A}</a:tableStyleId>
              </a:tblPr>
              <a:tblGrid>
                <a:gridCol w="1405353">
                  <a:extLst>
                    <a:ext uri="{9D8B030D-6E8A-4147-A177-3AD203B41FA5}">
                      <a16:colId xmlns:a16="http://schemas.microsoft.com/office/drawing/2014/main" val="20000"/>
                    </a:ext>
                  </a:extLst>
                </a:gridCol>
                <a:gridCol w="3610499">
                  <a:extLst>
                    <a:ext uri="{9D8B030D-6E8A-4147-A177-3AD203B41FA5}">
                      <a16:colId xmlns:a16="http://schemas.microsoft.com/office/drawing/2014/main" val="20001"/>
                    </a:ext>
                  </a:extLst>
                </a:gridCol>
                <a:gridCol w="4128148">
                  <a:extLst>
                    <a:ext uri="{9D8B030D-6E8A-4147-A177-3AD203B41FA5}">
                      <a16:colId xmlns:a16="http://schemas.microsoft.com/office/drawing/2014/main" val="20002"/>
                    </a:ext>
                  </a:extLst>
                </a:gridCol>
              </a:tblGrid>
              <a:tr h="433343">
                <a:tc>
                  <a:txBody>
                    <a:bodyPr/>
                    <a:lstStyle/>
                    <a:p>
                      <a:endParaRPr lang="en-US" sz="1400" dirty="0"/>
                    </a:p>
                  </a:txBody>
                  <a:tcPr/>
                </a:tc>
                <a:tc>
                  <a:txBody>
                    <a:bodyPr/>
                    <a:lstStyle/>
                    <a:p>
                      <a:r>
                        <a:rPr lang="en-US" sz="1400" dirty="0"/>
                        <a:t>Alpha Testing</a:t>
                      </a:r>
                    </a:p>
                  </a:txBody>
                  <a:tcPr/>
                </a:tc>
                <a:tc>
                  <a:txBody>
                    <a:bodyPr/>
                    <a:lstStyle/>
                    <a:p>
                      <a:r>
                        <a:rPr lang="en-US" sz="1400" dirty="0"/>
                        <a:t>Beta Testing</a:t>
                      </a:r>
                    </a:p>
                  </a:txBody>
                  <a:tcPr/>
                </a:tc>
                <a:extLst>
                  <a:ext uri="{0D108BD9-81ED-4DB2-BD59-A6C34878D82A}">
                    <a16:rowId xmlns:a16="http://schemas.microsoft.com/office/drawing/2014/main" val="10000"/>
                  </a:ext>
                </a:extLst>
              </a:tr>
              <a:tr h="1185419">
                <a:tc>
                  <a:txBody>
                    <a:bodyPr/>
                    <a:lstStyle/>
                    <a:p>
                      <a:r>
                        <a:rPr lang="en-US" sz="1400" dirty="0"/>
                        <a:t>Importance</a:t>
                      </a:r>
                    </a:p>
                  </a:txBody>
                  <a:tcPr/>
                </a:tc>
                <a:tc>
                  <a:txBody>
                    <a:bodyPr/>
                    <a:lstStyle/>
                    <a:p>
                      <a:pPr marL="285750" indent="-285750">
                        <a:buFont typeface="Arial" panose="020B0604020202020204" pitchFamily="34" charset="0"/>
                        <a:buChar char="•"/>
                      </a:pPr>
                      <a:r>
                        <a:rPr lang="en-US" sz="1400" dirty="0"/>
                        <a:t>Designed to look at volume,</a:t>
                      </a:r>
                      <a:r>
                        <a:rPr lang="en-US" sz="1400" baseline="0" dirty="0"/>
                        <a:t> frequency or costs related to a measure</a:t>
                      </a:r>
                    </a:p>
                    <a:p>
                      <a:pPr marL="285750" indent="-285750">
                        <a:buFont typeface="Arial" panose="020B0604020202020204" pitchFamily="34" charset="0"/>
                        <a:buChar char="•"/>
                      </a:pPr>
                      <a:r>
                        <a:rPr lang="en-US" sz="1400" baseline="0" dirty="0"/>
                        <a:t>Establishes preliminary basis for measure</a:t>
                      </a:r>
                    </a:p>
                    <a:p>
                      <a:pPr marL="285750" indent="-285750">
                        <a:buFont typeface="Arial" panose="020B0604020202020204" pitchFamily="34" charset="0"/>
                        <a:buChar char="•"/>
                      </a:pPr>
                      <a:r>
                        <a:rPr lang="en-US" sz="1400" baseline="0" dirty="0"/>
                        <a:t>Provides support for further development of measure</a:t>
                      </a:r>
                      <a:endParaRPr lang="en-US" sz="1400" dirty="0"/>
                    </a:p>
                  </a:txBody>
                  <a:tcPr/>
                </a:tc>
                <a:tc>
                  <a:txBody>
                    <a:bodyPr/>
                    <a:lstStyle/>
                    <a:p>
                      <a:pPr marL="285750" indent="-285750">
                        <a:buFont typeface="Arial" panose="020B0604020202020204" pitchFamily="34" charset="0"/>
                        <a:buChar char="•"/>
                      </a:pPr>
                      <a:r>
                        <a:rPr lang="en-US" sz="1400" dirty="0"/>
                        <a:t>Allows</a:t>
                      </a:r>
                      <a:r>
                        <a:rPr lang="en-US" sz="1400" baseline="0" dirty="0"/>
                        <a:t> enhanced evaluation of measure’s importance and performance thresholds  and outcome variation</a:t>
                      </a:r>
                    </a:p>
                    <a:p>
                      <a:pPr marL="285750" indent="-285750">
                        <a:buFont typeface="Arial" panose="020B0604020202020204" pitchFamily="34" charset="0"/>
                        <a:buChar char="•"/>
                      </a:pPr>
                      <a:r>
                        <a:rPr lang="en-US" sz="1400" baseline="0" dirty="0"/>
                        <a:t>Evaluates opportunities for improvement in population</a:t>
                      </a:r>
                    </a:p>
                  </a:txBody>
                  <a:tcPr/>
                </a:tc>
                <a:extLst>
                  <a:ext uri="{0D108BD9-81ED-4DB2-BD59-A6C34878D82A}">
                    <a16:rowId xmlns:a16="http://schemas.microsoft.com/office/drawing/2014/main" val="10001"/>
                  </a:ext>
                </a:extLst>
              </a:tr>
              <a:tr h="1127144">
                <a:tc>
                  <a:txBody>
                    <a:bodyPr/>
                    <a:lstStyle/>
                    <a:p>
                      <a:r>
                        <a:rPr lang="en-US" sz="1400" dirty="0"/>
                        <a:t>Scientific Acceptability</a:t>
                      </a:r>
                    </a:p>
                  </a:txBody>
                  <a:tcPr/>
                </a:tc>
                <a:tc>
                  <a:txBody>
                    <a:bodyPr/>
                    <a:lstStyle/>
                    <a:p>
                      <a:pPr marL="285750" indent="-285750">
                        <a:buFont typeface="Arial" panose="020B0604020202020204" pitchFamily="34" charset="0"/>
                        <a:buChar char="•"/>
                      </a:pPr>
                      <a:r>
                        <a:rPr lang="en-US" sz="1400" dirty="0"/>
                        <a:t>Limited in scope if conducted in formative stage</a:t>
                      </a:r>
                    </a:p>
                  </a:txBody>
                  <a:tcPr/>
                </a:tc>
                <a:tc>
                  <a:txBody>
                    <a:bodyPr/>
                    <a:lstStyle/>
                    <a:p>
                      <a:pPr marL="285750" indent="-285750">
                        <a:buFont typeface="Arial" panose="020B0604020202020204" pitchFamily="34" charset="0"/>
                        <a:buChar char="•"/>
                      </a:pPr>
                      <a:r>
                        <a:rPr lang="en-US" sz="1400" dirty="0"/>
                        <a:t>Assesses measure reliability and</a:t>
                      </a:r>
                      <a:r>
                        <a:rPr lang="en-US" sz="1400" baseline="0" dirty="0"/>
                        <a:t> validity</a:t>
                      </a:r>
                    </a:p>
                    <a:p>
                      <a:pPr marL="285750" indent="-285750">
                        <a:buFont typeface="Arial" panose="020B0604020202020204" pitchFamily="34" charset="0"/>
                        <a:buChar char="•"/>
                      </a:pPr>
                      <a:r>
                        <a:rPr lang="en-US" sz="1400" baseline="0" dirty="0"/>
                        <a:t>Reports results of analysis of exclusion</a:t>
                      </a:r>
                    </a:p>
                    <a:p>
                      <a:pPr marL="285750" indent="-285750">
                        <a:buFont typeface="Arial" panose="020B0604020202020204" pitchFamily="34" charset="0"/>
                        <a:buChar char="•"/>
                      </a:pPr>
                      <a:r>
                        <a:rPr lang="en-US" sz="1400" baseline="0" dirty="0"/>
                        <a:t>Tests results of risk adjust models</a:t>
                      </a:r>
                      <a:endParaRPr lang="en-US" sz="1400" dirty="0"/>
                    </a:p>
                  </a:txBody>
                  <a:tcPr/>
                </a:tc>
                <a:extLst>
                  <a:ext uri="{0D108BD9-81ED-4DB2-BD59-A6C34878D82A}">
                    <a16:rowId xmlns:a16="http://schemas.microsoft.com/office/drawing/2014/main" val="10002"/>
                  </a:ext>
                </a:extLst>
              </a:tr>
              <a:tr h="1622152">
                <a:tc>
                  <a:txBody>
                    <a:bodyPr/>
                    <a:lstStyle/>
                    <a:p>
                      <a:r>
                        <a:rPr lang="en-US" sz="1400" dirty="0"/>
                        <a:t>Feasibility</a:t>
                      </a:r>
                    </a:p>
                  </a:txBody>
                  <a:tcPr/>
                </a:tc>
                <a:tc>
                  <a:txBody>
                    <a:bodyPr/>
                    <a:lstStyle/>
                    <a:p>
                      <a:pPr marL="285750" indent="-285750">
                        <a:buFont typeface="Arial" panose="020B0604020202020204" pitchFamily="34" charset="0"/>
                        <a:buChar char="•"/>
                      </a:pPr>
                      <a:r>
                        <a:rPr lang="en-US" sz="1400" dirty="0"/>
                        <a:t>Provides initial information about feasibility of</a:t>
                      </a:r>
                      <a:r>
                        <a:rPr lang="en-US" sz="1400" baseline="0" dirty="0"/>
                        <a:t> collecting the required data and calculating technical specifications</a:t>
                      </a:r>
                    </a:p>
                    <a:p>
                      <a:pPr marL="285750" indent="-285750">
                        <a:buFont typeface="Arial" panose="020B0604020202020204" pitchFamily="34" charset="0"/>
                        <a:buChar char="•"/>
                      </a:pPr>
                      <a:r>
                        <a:rPr lang="en-US" sz="1400" baseline="0" dirty="0"/>
                        <a:t>Identifies barriers to implementation</a:t>
                      </a:r>
                    </a:p>
                    <a:p>
                      <a:pPr marL="285750" indent="-285750">
                        <a:buFont typeface="Arial" panose="020B0604020202020204" pitchFamily="34" charset="0"/>
                        <a:buChar char="•"/>
                      </a:pPr>
                      <a:r>
                        <a:rPr lang="en-US" sz="1400" baseline="0" dirty="0"/>
                        <a:t>Offers initial estimate of cost or burden of data collection</a:t>
                      </a:r>
                    </a:p>
                    <a:p>
                      <a:endParaRPr lang="en-US" sz="1400" dirty="0"/>
                    </a:p>
                  </a:txBody>
                  <a:tcPr/>
                </a:tc>
                <a:tc>
                  <a:txBody>
                    <a:bodyPr/>
                    <a:lstStyle/>
                    <a:p>
                      <a:pPr marL="285750" indent="-285750">
                        <a:buFont typeface="Arial" panose="020B0604020202020204" pitchFamily="34" charset="0"/>
                        <a:buChar char="•"/>
                      </a:pPr>
                      <a:r>
                        <a:rPr lang="en-US" sz="1400" baseline="0" dirty="0"/>
                        <a:t>Provides enhanced information regarding feasibility, determination of barriers, and costs associated with measurement</a:t>
                      </a:r>
                    </a:p>
                    <a:p>
                      <a:pPr marL="285750" indent="-285750">
                        <a:buFont typeface="Arial" panose="020B0604020202020204" pitchFamily="34" charset="0"/>
                        <a:buChar char="•"/>
                      </a:pPr>
                      <a:r>
                        <a:rPr lang="en-US" sz="1400" baseline="0" dirty="0"/>
                        <a:t>Evaluates feasibility of stratification</a:t>
                      </a:r>
                    </a:p>
                    <a:p>
                      <a:pPr marL="285750" indent="-285750">
                        <a:buFont typeface="Arial" panose="020B0604020202020204" pitchFamily="34" charset="0"/>
                        <a:buChar char="•"/>
                      </a:pPr>
                      <a:r>
                        <a:rPr lang="en-US" sz="1400" baseline="0" dirty="0"/>
                        <a:t>Identifies unintended consequences</a:t>
                      </a:r>
                    </a:p>
                    <a:p>
                      <a:pPr marL="285750" indent="-285750">
                        <a:buFont typeface="Arial" panose="020B0604020202020204" pitchFamily="34" charset="0"/>
                        <a:buChar char="•"/>
                      </a:pPr>
                      <a:r>
                        <a:rPr lang="en-US" sz="1400" baseline="0" dirty="0"/>
                        <a:t>Reports strategies to ameliorate unintended consequences</a:t>
                      </a:r>
                    </a:p>
                  </a:txBody>
                  <a:tcPr/>
                </a:tc>
                <a:extLst>
                  <a:ext uri="{0D108BD9-81ED-4DB2-BD59-A6C34878D82A}">
                    <a16:rowId xmlns:a16="http://schemas.microsoft.com/office/drawing/2014/main" val="10003"/>
                  </a:ext>
                </a:extLst>
              </a:tr>
              <a:tr h="1341395">
                <a:tc>
                  <a:txBody>
                    <a:bodyPr/>
                    <a:lstStyle/>
                    <a:p>
                      <a:r>
                        <a:rPr lang="en-US" sz="1400" dirty="0"/>
                        <a:t>Usability</a:t>
                      </a:r>
                    </a:p>
                  </a:txBody>
                  <a:tcPr/>
                </a:tc>
                <a:tc>
                  <a:txBody>
                    <a:bodyPr/>
                    <a:lstStyle/>
                    <a:p>
                      <a:pPr marL="285750" indent="-285750">
                        <a:buFont typeface="Arial" panose="020B0604020202020204" pitchFamily="34" charset="0"/>
                        <a:buChar char="•"/>
                      </a:pPr>
                      <a:r>
                        <a:rPr lang="en-US" sz="1400" dirty="0"/>
                        <a:t>No formal analytic testing at this</a:t>
                      </a:r>
                      <a:r>
                        <a:rPr lang="en-US" sz="1400" baseline="0" dirty="0"/>
                        <a:t> stage</a:t>
                      </a:r>
                    </a:p>
                    <a:p>
                      <a:pPr marL="285750" indent="-285750">
                        <a:buFont typeface="Arial" panose="020B0604020202020204" pitchFamily="34" charset="0"/>
                        <a:buChar char="•"/>
                      </a:pPr>
                      <a:r>
                        <a:rPr lang="en-US" sz="1400" baseline="0" dirty="0"/>
                        <a:t>TEP may assess potential usability of measure</a:t>
                      </a:r>
                      <a:endParaRPr lang="en-US" sz="1400" dirty="0"/>
                    </a:p>
                  </a:txBody>
                  <a:tcPr/>
                </a:tc>
                <a:tc>
                  <a:txBody>
                    <a:bodyPr/>
                    <a:lstStyle/>
                    <a:p>
                      <a:pPr marL="285750" indent="-285750">
                        <a:buFont typeface="Arial" panose="020B0604020202020204" pitchFamily="34" charset="0"/>
                        <a:buChar char="•"/>
                      </a:pPr>
                      <a:r>
                        <a:rPr lang="en-US" sz="1400" dirty="0"/>
                        <a:t>May consist of focus groups</a:t>
                      </a:r>
                      <a:r>
                        <a:rPr lang="en-US" sz="1400" baseline="0" dirty="0"/>
                        <a:t> or other method to assess usefulness by consumers. Typically not in scope of measure development contract</a:t>
                      </a:r>
                    </a:p>
                    <a:p>
                      <a:pPr marL="285750" indent="-285750">
                        <a:buFont typeface="Arial" panose="020B0604020202020204" pitchFamily="34" charset="0"/>
                        <a:buChar char="•"/>
                      </a:pPr>
                      <a:r>
                        <a:rPr lang="en-US" sz="1400" baseline="0" dirty="0"/>
                        <a:t>TEP may assess potential usability</a:t>
                      </a:r>
                      <a:endParaRPr lang="en-US" sz="1400" dirty="0"/>
                    </a:p>
                  </a:txBody>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44550502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4" descr="Clip art spelling word support" title="Support"/>
          <p:cNvPicPr>
            <a:picLocks noGrp="1" noChangeAspect="1"/>
          </p:cNvPicPr>
          <p:nvPr>
            <p:ph idx="1"/>
          </p:nvPr>
        </p:nvPicPr>
        <p:blipFill rotWithShape="1">
          <a:blip r:embed="rId3">
            <a:extLst>
              <a:ext uri="{28A0092B-C50C-407E-A947-70E740481C1C}">
                <a14:useLocalDpi xmlns:a14="http://schemas.microsoft.com/office/drawing/2010/main" val="0"/>
              </a:ext>
            </a:extLst>
          </a:blip>
          <a:srcRect b="14660"/>
          <a:stretch/>
        </p:blipFill>
        <p:spPr>
          <a:xfrm>
            <a:off x="685800" y="1981199"/>
            <a:ext cx="8001000" cy="4191001"/>
          </a:xfrm>
        </p:spPr>
      </p:pic>
      <p:sp>
        <p:nvSpPr>
          <p:cNvPr id="2" name="Title 1"/>
          <p:cNvSpPr>
            <a:spLocks noGrp="1"/>
          </p:cNvSpPr>
          <p:nvPr>
            <p:ph type="title"/>
          </p:nvPr>
        </p:nvSpPr>
        <p:spPr>
          <a:xfrm>
            <a:off x="0" y="0"/>
            <a:ext cx="9144000" cy="1343608"/>
          </a:xfrm>
        </p:spPr>
        <p:txBody>
          <a:bodyPr anchor="t"/>
          <a:lstStyle/>
          <a:p>
            <a:r>
              <a:rPr lang="en-US" sz="4000" dirty="0"/>
              <a:t>Measure Testing</a:t>
            </a:r>
            <a:br>
              <a:rPr lang="en-US" sz="4000" dirty="0"/>
            </a:br>
            <a:r>
              <a:rPr lang="en-US" sz="3000" dirty="0"/>
              <a:t>Step 8: NQF Endorsement</a:t>
            </a:r>
            <a:endParaRPr lang="en-US" sz="4000" dirty="0"/>
          </a:p>
        </p:txBody>
      </p:sp>
    </p:spTree>
    <p:extLst>
      <p:ext uri="{BB962C8B-B14F-4D97-AF65-F5344CB8AC3E}">
        <p14:creationId xmlns:p14="http://schemas.microsoft.com/office/powerpoint/2010/main" val="422280543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31</a:t>
            </a:fld>
            <a:endParaRPr lang="en-US" sz="1200" dirty="0">
              <a:latin typeface="Arial" charset="0"/>
            </a:endParaRPr>
          </a:p>
        </p:txBody>
      </p:sp>
      <p:sp>
        <p:nvSpPr>
          <p:cNvPr id="8"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31</a:t>
            </a:fld>
            <a:endParaRPr lang="en-US" sz="1200" dirty="0">
              <a:latin typeface="Arial" charset="0"/>
            </a:endParaRPr>
          </a:p>
        </p:txBody>
      </p:sp>
      <p:sp>
        <p:nvSpPr>
          <p:cNvPr id="25"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31</a:t>
            </a:fld>
            <a:endParaRPr lang="en-US" sz="1200" dirty="0">
              <a:latin typeface="Arial" charset="0"/>
            </a:endParaRPr>
          </a:p>
        </p:txBody>
      </p:sp>
      <p:sp>
        <p:nvSpPr>
          <p:cNvPr id="18"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31</a:t>
            </a:fld>
            <a:endParaRPr lang="en-US" sz="1200" dirty="0">
              <a:latin typeface="Arial" charset="0"/>
            </a:endParaRPr>
          </a:p>
        </p:txBody>
      </p:sp>
      <p:sp>
        <p:nvSpPr>
          <p:cNvPr id="2" name="Title 1"/>
          <p:cNvSpPr>
            <a:spLocks noGrp="1"/>
          </p:cNvSpPr>
          <p:nvPr>
            <p:ph type="title"/>
          </p:nvPr>
        </p:nvSpPr>
        <p:spPr>
          <a:xfrm>
            <a:off x="0" y="0"/>
            <a:ext cx="9144000" cy="1343608"/>
          </a:xfrm>
        </p:spPr>
        <p:txBody>
          <a:bodyPr anchor="t"/>
          <a:lstStyle/>
          <a:p>
            <a:r>
              <a:rPr lang="en-US" sz="4000" dirty="0"/>
              <a:t>Measure Testing</a:t>
            </a:r>
            <a:br>
              <a:rPr lang="en-US" sz="4000" dirty="0"/>
            </a:br>
            <a:r>
              <a:rPr lang="en-US" sz="3000" dirty="0"/>
              <a:t>Questions</a:t>
            </a:r>
            <a:br>
              <a:rPr lang="en-US" sz="4000" dirty="0"/>
            </a:br>
            <a:endParaRPr lang="en-US" sz="4000" dirty="0"/>
          </a:p>
        </p:txBody>
      </p:sp>
    </p:spTree>
    <p:extLst>
      <p:ext uri="{BB962C8B-B14F-4D97-AF65-F5344CB8AC3E}">
        <p14:creationId xmlns:p14="http://schemas.microsoft.com/office/powerpoint/2010/main" val="206310084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609600" y="2063781"/>
            <a:ext cx="7924800" cy="4401205"/>
          </a:xfrm>
          <a:prstGeom prst="rect">
            <a:avLst/>
          </a:prstGeom>
        </p:spPr>
        <p:txBody>
          <a:bodyPr wrap="square">
            <a:spAutoFit/>
          </a:bodyPr>
          <a:lstStyle/>
          <a:p>
            <a:pPr algn="ctr"/>
            <a:r>
              <a:rPr lang="en-US" sz="2800" dirty="0">
                <a:hlinkClick r:id="rId3"/>
              </a:rPr>
              <a:t>MMS Blueprint: https://www.cms.gov/Medicare/Quality-Initiatives-Patient-Assessment-Instruments/MMS/MMS-Blueprint.html</a:t>
            </a:r>
            <a:endParaRPr lang="en-US" sz="2800" dirty="0"/>
          </a:p>
          <a:p>
            <a:pPr algn="ctr"/>
            <a:endParaRPr lang="en-US" sz="2800" dirty="0"/>
          </a:p>
          <a:p>
            <a:pPr algn="ctr"/>
            <a:r>
              <a:rPr lang="en-US" sz="2800" dirty="0">
                <a:hlinkClick r:id="rId4"/>
              </a:rPr>
              <a:t>CMS Measures Management System (MMS) Site: https://www.cms.gov/Medicare/Quality-Initiatives-Patient-Assessment-Instruments/MMS/index.html</a:t>
            </a:r>
            <a:endParaRPr lang="en-US" sz="2800" dirty="0"/>
          </a:p>
          <a:p>
            <a:pPr algn="ctr"/>
            <a:r>
              <a:rPr lang="en-US" sz="2800" dirty="0"/>
              <a:t> </a:t>
            </a:r>
            <a:br>
              <a:rPr lang="en-US" sz="2800" dirty="0"/>
            </a:br>
            <a:endParaRPr lang="en-US" sz="2800" dirty="0"/>
          </a:p>
        </p:txBody>
      </p:sp>
      <p:sp>
        <p:nvSpPr>
          <p:cNvPr id="2" name="Title 1"/>
          <p:cNvSpPr>
            <a:spLocks noGrp="1"/>
          </p:cNvSpPr>
          <p:nvPr>
            <p:ph type="title"/>
          </p:nvPr>
        </p:nvSpPr>
        <p:spPr/>
        <p:txBody>
          <a:bodyPr anchor="t"/>
          <a:lstStyle/>
          <a:p>
            <a:r>
              <a:rPr lang="en-US" sz="4000" dirty="0"/>
              <a:t>Available Resources</a:t>
            </a:r>
          </a:p>
        </p:txBody>
      </p:sp>
      <p:sp>
        <p:nvSpPr>
          <p:cNvPr id="4"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Measure Development Education &amp; Outreach for Specialty Societies &amp; Patient Advocacy Groups</a:t>
            </a:r>
          </a:p>
        </p:txBody>
      </p:sp>
    </p:spTree>
    <p:extLst>
      <p:ext uri="{BB962C8B-B14F-4D97-AF65-F5344CB8AC3E}">
        <p14:creationId xmlns:p14="http://schemas.microsoft.com/office/powerpoint/2010/main" val="115981086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1"/>
          <p:cNvSpPr>
            <a:spLocks noGrp="1"/>
          </p:cNvSpPr>
          <p:nvPr>
            <p:ph idx="1"/>
          </p:nvPr>
        </p:nvSpPr>
        <p:spPr>
          <a:xfrm>
            <a:off x="457200" y="1371600"/>
            <a:ext cx="8229600" cy="4297363"/>
          </a:xfrm>
        </p:spPr>
        <p:txBody>
          <a:bodyPr>
            <a:normAutofit/>
          </a:bodyPr>
          <a:lstStyle/>
          <a:p>
            <a:pPr marL="0" indent="0">
              <a:buNone/>
            </a:pPr>
            <a:r>
              <a:rPr lang="en-US" sz="2700" b="1" dirty="0"/>
              <a:t>Planned Upcoming Webinars:</a:t>
            </a:r>
          </a:p>
          <a:p>
            <a:pPr marL="457200" lvl="1" indent="0">
              <a:buNone/>
            </a:pPr>
            <a:endParaRPr lang="en-US" sz="2700" b="1" dirty="0"/>
          </a:p>
          <a:p>
            <a:pPr marL="514350" indent="-457200"/>
            <a:r>
              <a:rPr lang="en-US" sz="2700" dirty="0"/>
              <a:t>Suggestions for future topics?</a:t>
            </a:r>
          </a:p>
          <a:p>
            <a:pPr marL="514350" indent="-457200"/>
            <a:endParaRPr lang="en-US" sz="1050" dirty="0"/>
          </a:p>
          <a:p>
            <a:pPr marL="514350" indent="-457200"/>
            <a:r>
              <a:rPr lang="en-US" sz="2700" dirty="0"/>
              <a:t>Email: </a:t>
            </a:r>
            <a:r>
              <a:rPr lang="en-US" sz="2700" dirty="0">
                <a:solidFill>
                  <a:schemeClr val="bg2">
                    <a:lumMod val="60000"/>
                    <a:lumOff val="40000"/>
                  </a:schemeClr>
                </a:solidFill>
                <a:hlinkClick r:id="rId3"/>
              </a:rPr>
              <a:t>MMSsupport@battelle.org</a:t>
            </a:r>
            <a:r>
              <a:rPr lang="en-US" sz="2700" dirty="0">
                <a:solidFill>
                  <a:srgbClr val="3333FF"/>
                </a:solidFill>
              </a:rPr>
              <a:t> </a:t>
            </a:r>
          </a:p>
        </p:txBody>
      </p:sp>
      <p:sp>
        <p:nvSpPr>
          <p:cNvPr id="2" name="Title 1"/>
          <p:cNvSpPr>
            <a:spLocks noGrp="1"/>
          </p:cNvSpPr>
          <p:nvPr>
            <p:ph type="title"/>
          </p:nvPr>
        </p:nvSpPr>
        <p:spPr>
          <a:xfrm>
            <a:off x="0" y="0"/>
            <a:ext cx="9144000" cy="914400"/>
          </a:xfrm>
        </p:spPr>
        <p:txBody>
          <a:bodyPr anchor="t"/>
          <a:lstStyle/>
          <a:p>
            <a:r>
              <a:rPr lang="en-US" sz="4000" dirty="0"/>
              <a:t>Measure Testing</a:t>
            </a:r>
            <a:br>
              <a:rPr lang="en-US" sz="4000" dirty="0"/>
            </a:br>
            <a:endParaRPr lang="en-US" sz="4000" dirty="0"/>
          </a:p>
        </p:txBody>
      </p:sp>
    </p:spTree>
    <p:extLst>
      <p:ext uri="{BB962C8B-B14F-4D97-AF65-F5344CB8AC3E}">
        <p14:creationId xmlns:p14="http://schemas.microsoft.com/office/powerpoint/2010/main" val="189013961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1"/>
          <p:cNvSpPr txBox="1">
            <a:spLocks/>
          </p:cNvSpPr>
          <p:nvPr/>
        </p:nvSpPr>
        <p:spPr>
          <a:xfrm>
            <a:off x="25998" y="1828800"/>
            <a:ext cx="9118002" cy="4648200"/>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2400" u="sng" dirty="0"/>
              <a:t>Battelle</a:t>
            </a:r>
          </a:p>
          <a:p>
            <a:pPr marL="0" indent="0">
              <a:buNone/>
            </a:pPr>
            <a:r>
              <a:rPr lang="en-US" sz="2400" dirty="0"/>
              <a:t>Measures Management System Contract Holder:  </a:t>
            </a:r>
            <a:r>
              <a:rPr lang="en-US" sz="2400" dirty="0">
                <a:solidFill>
                  <a:srgbClr val="0000FF"/>
                </a:solidFill>
              </a:rPr>
              <a:t>Battelle</a:t>
            </a:r>
          </a:p>
          <a:p>
            <a:pPr marL="0" indent="0">
              <a:buNone/>
            </a:pPr>
            <a:r>
              <a:rPr lang="en-US" sz="2400" dirty="0"/>
              <a:t>Contact:  </a:t>
            </a:r>
            <a:r>
              <a:rPr lang="en-US" sz="2400" dirty="0">
                <a:hlinkClick r:id="rId3"/>
              </a:rPr>
              <a:t>MMSsupport@Battelle.org</a:t>
            </a:r>
            <a:endParaRPr lang="en-US" sz="2400" dirty="0"/>
          </a:p>
          <a:p>
            <a:pPr marL="0" indent="0">
              <a:buNone/>
            </a:pPr>
            <a:endParaRPr lang="en-US" sz="2400" u="sng" dirty="0"/>
          </a:p>
          <a:p>
            <a:pPr marL="0" indent="0">
              <a:buNone/>
            </a:pPr>
            <a:r>
              <a:rPr lang="en-US" sz="2400" u="sng" dirty="0"/>
              <a:t>CMS</a:t>
            </a:r>
          </a:p>
          <a:p>
            <a:pPr marL="0" indent="0">
              <a:buNone/>
            </a:pPr>
            <a:r>
              <a:rPr lang="en-US" sz="2400" dirty="0"/>
              <a:t>Kristin Borowski: </a:t>
            </a:r>
            <a:r>
              <a:rPr lang="en-US" sz="2400" dirty="0">
                <a:hlinkClick r:id="rId4"/>
              </a:rPr>
              <a:t>Kristin.Borowski@cms.hhs.gov</a:t>
            </a:r>
            <a:endParaRPr lang="en-US" sz="2400" dirty="0"/>
          </a:p>
          <a:p>
            <a:pPr marL="0" indent="0">
              <a:buNone/>
            </a:pPr>
            <a:r>
              <a:rPr lang="en-US" sz="2400" dirty="0"/>
              <a:t>Kim Kufel: </a:t>
            </a:r>
            <a:r>
              <a:rPr lang="en-US" sz="2400" dirty="0">
                <a:hlinkClick r:id="rId5"/>
              </a:rPr>
              <a:t>Kimberly.Kufel@cms.hhs.gov</a:t>
            </a:r>
            <a:r>
              <a:rPr lang="en-US" sz="2400" dirty="0"/>
              <a:t> </a:t>
            </a:r>
          </a:p>
          <a:p>
            <a:pPr marL="0" indent="0">
              <a:buNone/>
            </a:pPr>
            <a:endParaRPr lang="en-US" sz="2400" dirty="0"/>
          </a:p>
          <a:p>
            <a:pPr marL="0" indent="0">
              <a:buNone/>
            </a:pPr>
            <a:r>
              <a:rPr lang="en-US" sz="2400" dirty="0"/>
              <a:t> </a:t>
            </a:r>
          </a:p>
        </p:txBody>
      </p:sp>
      <p:sp>
        <p:nvSpPr>
          <p:cNvPr id="4" name="Title 3"/>
          <p:cNvSpPr>
            <a:spLocks noGrp="1"/>
          </p:cNvSpPr>
          <p:nvPr>
            <p:ph type="title"/>
          </p:nvPr>
        </p:nvSpPr>
        <p:spPr>
          <a:xfrm>
            <a:off x="0" y="0"/>
            <a:ext cx="9144000" cy="914400"/>
          </a:xfrm>
        </p:spPr>
        <p:txBody>
          <a:bodyPr anchor="t"/>
          <a:lstStyle/>
          <a:p>
            <a:r>
              <a:rPr lang="en-US" sz="4000" dirty="0"/>
              <a:t>For More Information &amp; Questions</a:t>
            </a:r>
          </a:p>
        </p:txBody>
      </p:sp>
    </p:spTree>
    <p:extLst>
      <p:ext uri="{BB962C8B-B14F-4D97-AF65-F5344CB8AC3E}">
        <p14:creationId xmlns:p14="http://schemas.microsoft.com/office/powerpoint/2010/main" val="14122695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descr="screenshot Blueprint for the CMS Measures Management System" title="Blueprint for the CMS Measures Management System"/>
          <p:cNvPicPr>
            <a:picLocks noChangeAspect="1"/>
          </p:cNvPicPr>
          <p:nvPr/>
        </p:nvPicPr>
        <p:blipFill rotWithShape="1">
          <a:blip r:embed="rId3"/>
          <a:srcRect l="40755" t="18221" r="27293" b="7691"/>
          <a:stretch/>
        </p:blipFill>
        <p:spPr>
          <a:xfrm>
            <a:off x="5257800" y="1897063"/>
            <a:ext cx="3657600" cy="4770437"/>
          </a:xfrm>
          <a:prstGeom prst="rect">
            <a:avLst/>
          </a:prstGeom>
          <a:ln w="3175">
            <a:solidFill>
              <a:schemeClr val="tx1"/>
            </a:solidFill>
          </a:ln>
        </p:spPr>
      </p:pic>
      <p:sp>
        <p:nvSpPr>
          <p:cNvPr id="19" name="Rectangle 18"/>
          <p:cNvSpPr/>
          <p:nvPr/>
        </p:nvSpPr>
        <p:spPr>
          <a:xfrm>
            <a:off x="-31532" y="5344510"/>
            <a:ext cx="5136931" cy="1015663"/>
          </a:xfrm>
          <a:prstGeom prst="rect">
            <a:avLst/>
          </a:prstGeom>
        </p:spPr>
        <p:txBody>
          <a:bodyPr wrap="square">
            <a:spAutoFit/>
          </a:bodyPr>
          <a:lstStyle/>
          <a:p>
            <a:pPr marL="400050" lvl="1" indent="0" eaLnBrk="1" hangingPunct="1">
              <a:buFontTx/>
              <a:buNone/>
              <a:defRPr/>
            </a:pPr>
            <a:r>
              <a:rPr lang="en-US" sz="2000" kern="0" dirty="0">
                <a:latin typeface="+mj-lt"/>
                <a:hlinkClick r:id="rId4" tooltip="hyperlink to MMS website"/>
              </a:rPr>
              <a:t>https://www.cms.gov/Medicare/Quality-Initiatives-Patient-Assessment-Instruments/MMS/index.html </a:t>
            </a:r>
            <a:endParaRPr lang="en-US" sz="2000" kern="0" dirty="0">
              <a:latin typeface="+mj-lt"/>
            </a:endParaRPr>
          </a:p>
        </p:txBody>
      </p:sp>
      <p:sp>
        <p:nvSpPr>
          <p:cNvPr id="17" name="Rectangle 3"/>
          <p:cNvSpPr txBox="1">
            <a:spLocks noChangeArrowheads="1"/>
          </p:cNvSpPr>
          <p:nvPr/>
        </p:nvSpPr>
        <p:spPr bwMode="auto">
          <a:xfrm>
            <a:off x="0" y="1752600"/>
            <a:ext cx="5105400" cy="3581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600">
                <a:solidFill>
                  <a:schemeClr val="tx1"/>
                </a:solidFill>
                <a:latin typeface="+mn-lt"/>
                <a:ea typeface="+mn-ea"/>
                <a:cs typeface="ＭＳ Ｐゴシック" charset="0"/>
              </a:defRPr>
            </a:lvl1pPr>
            <a:lvl2pPr marL="742950" indent="-285750" algn="l" rtl="0" eaLnBrk="0" fontAlgn="base" hangingPunct="0">
              <a:spcBef>
                <a:spcPct val="20000"/>
              </a:spcBef>
              <a:spcAft>
                <a:spcPct val="0"/>
              </a:spcAft>
              <a:buChar char="–"/>
              <a:defRPr sz="2200">
                <a:solidFill>
                  <a:schemeClr val="tx1"/>
                </a:solidFill>
                <a:latin typeface="+mn-lt"/>
                <a:ea typeface="+mn-ea"/>
              </a:defRPr>
            </a:lvl2pPr>
            <a:lvl3pPr marL="1085850" indent="-228600" algn="l" rtl="0" eaLnBrk="0" fontAlgn="base" hangingPunct="0">
              <a:spcBef>
                <a:spcPct val="20000"/>
              </a:spcBef>
              <a:spcAft>
                <a:spcPct val="0"/>
              </a:spcAft>
              <a:buFont typeface="Times" charset="0"/>
              <a:buChar char="•"/>
              <a:defRPr sz="2000">
                <a:solidFill>
                  <a:schemeClr val="tx1"/>
                </a:solidFill>
                <a:latin typeface="+mn-lt"/>
                <a:ea typeface="+mn-ea"/>
              </a:defRPr>
            </a:lvl3pPr>
            <a:lvl4pPr marL="1428750" indent="-228600" algn="l" rtl="0" eaLnBrk="0" fontAlgn="base" hangingPunct="0">
              <a:spcBef>
                <a:spcPct val="20000"/>
              </a:spcBef>
              <a:spcAft>
                <a:spcPct val="0"/>
              </a:spcAft>
              <a:buChar char="–"/>
              <a:defRPr>
                <a:solidFill>
                  <a:schemeClr val="tx1"/>
                </a:solidFill>
                <a:latin typeface="+mn-lt"/>
                <a:ea typeface="+mn-ea"/>
              </a:defRPr>
            </a:lvl4pPr>
            <a:lvl5pPr marL="1771650" indent="-228600" algn="l" rtl="0" eaLnBrk="0" fontAlgn="base" hangingPunct="0">
              <a:spcBef>
                <a:spcPct val="20000"/>
              </a:spcBef>
              <a:spcAft>
                <a:spcPct val="0"/>
              </a:spcAft>
              <a:buFont typeface="Wingdings" charset="0"/>
              <a:buChar char="§"/>
              <a:defRPr sz="1600">
                <a:solidFill>
                  <a:schemeClr val="tx1"/>
                </a:solidFill>
                <a:latin typeface="+mn-lt"/>
                <a:ea typeface="+mn-ea"/>
              </a:defRPr>
            </a:lvl5pPr>
            <a:lvl6pPr marL="2228850" indent="-228600" algn="l" rtl="0" fontAlgn="base">
              <a:spcBef>
                <a:spcPct val="20000"/>
              </a:spcBef>
              <a:spcAft>
                <a:spcPct val="0"/>
              </a:spcAft>
              <a:buFont typeface="Wingdings" charset="0"/>
              <a:buChar char="§"/>
              <a:defRPr sz="1600">
                <a:solidFill>
                  <a:schemeClr val="bg2"/>
                </a:solidFill>
                <a:latin typeface="+mn-lt"/>
                <a:ea typeface="+mn-ea"/>
              </a:defRPr>
            </a:lvl6pPr>
            <a:lvl7pPr marL="2686050" indent="-228600" algn="l" rtl="0" fontAlgn="base">
              <a:spcBef>
                <a:spcPct val="20000"/>
              </a:spcBef>
              <a:spcAft>
                <a:spcPct val="0"/>
              </a:spcAft>
              <a:buFont typeface="Wingdings" charset="0"/>
              <a:buChar char="§"/>
              <a:defRPr sz="1600">
                <a:solidFill>
                  <a:schemeClr val="bg2"/>
                </a:solidFill>
                <a:latin typeface="+mn-lt"/>
                <a:ea typeface="+mn-ea"/>
              </a:defRPr>
            </a:lvl7pPr>
            <a:lvl8pPr marL="3143250" indent="-228600" algn="l" rtl="0" fontAlgn="base">
              <a:spcBef>
                <a:spcPct val="20000"/>
              </a:spcBef>
              <a:spcAft>
                <a:spcPct val="0"/>
              </a:spcAft>
              <a:buFont typeface="Wingdings" charset="0"/>
              <a:buChar char="§"/>
              <a:defRPr sz="1600">
                <a:solidFill>
                  <a:schemeClr val="bg2"/>
                </a:solidFill>
                <a:latin typeface="+mn-lt"/>
                <a:ea typeface="+mn-ea"/>
              </a:defRPr>
            </a:lvl8pPr>
            <a:lvl9pPr marL="3600450" indent="-228600" algn="l" rtl="0" fontAlgn="base">
              <a:spcBef>
                <a:spcPct val="20000"/>
              </a:spcBef>
              <a:spcAft>
                <a:spcPct val="0"/>
              </a:spcAft>
              <a:buFont typeface="Wingdings" charset="0"/>
              <a:buChar char="§"/>
              <a:defRPr sz="1600">
                <a:solidFill>
                  <a:schemeClr val="bg2"/>
                </a:solidFill>
                <a:latin typeface="+mn-lt"/>
                <a:ea typeface="+mn-ea"/>
              </a:defRPr>
            </a:lvl9pPr>
          </a:lstStyle>
          <a:p>
            <a:pPr marL="400050" lvl="1" indent="0" eaLnBrk="1" hangingPunct="1">
              <a:buFontTx/>
              <a:buNone/>
              <a:defRPr/>
            </a:pPr>
            <a:r>
              <a:rPr lang="en-US" sz="3200" kern="0" dirty="0">
                <a:cs typeface="+mn-cs"/>
              </a:rPr>
              <a:t>The Measures Management System (MMS) provides best practices and tools for testing measures both on MMS website and in the Blueprint</a:t>
            </a:r>
          </a:p>
          <a:p>
            <a:pPr marL="400050" lvl="1" indent="0" eaLnBrk="1" hangingPunct="1">
              <a:buFontTx/>
              <a:buNone/>
              <a:defRPr/>
            </a:pPr>
            <a:endParaRPr lang="en-US" sz="3200" kern="0" dirty="0">
              <a:cs typeface="+mn-cs"/>
            </a:endParaRPr>
          </a:p>
        </p:txBody>
      </p:sp>
      <p:sp>
        <p:nvSpPr>
          <p:cNvPr id="2" name="Title 1"/>
          <p:cNvSpPr>
            <a:spLocks noGrp="1"/>
          </p:cNvSpPr>
          <p:nvPr>
            <p:ph type="title"/>
          </p:nvPr>
        </p:nvSpPr>
        <p:spPr>
          <a:xfrm>
            <a:off x="0" y="0"/>
            <a:ext cx="9144000" cy="1343608"/>
          </a:xfrm>
        </p:spPr>
        <p:txBody>
          <a:bodyPr anchor="t"/>
          <a:lstStyle/>
          <a:p>
            <a:r>
              <a:rPr lang="en-US" sz="4000" dirty="0"/>
              <a:t>Measure Development</a:t>
            </a:r>
            <a:br>
              <a:rPr lang="en-US" sz="4000" dirty="0"/>
            </a:br>
            <a:endParaRPr lang="en-US" sz="4000" dirty="0"/>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Blueprint</a:t>
            </a:r>
          </a:p>
        </p:txBody>
      </p:sp>
    </p:spTree>
    <p:extLst>
      <p:ext uri="{BB962C8B-B14F-4D97-AF65-F5344CB8AC3E}">
        <p14:creationId xmlns:p14="http://schemas.microsoft.com/office/powerpoint/2010/main" val="21429325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icture 26" descr="Measure Lifecycle" title="Measure Lifecycle"/>
          <p:cNvPicPr/>
          <p:nvPr/>
        </p:nvPicPr>
        <p:blipFill rotWithShape="1">
          <a:blip r:embed="rId3" cstate="print">
            <a:extLst>
              <a:ext uri="{28A0092B-C50C-407E-A947-70E740481C1C}">
                <a14:useLocalDpi xmlns:a14="http://schemas.microsoft.com/office/drawing/2010/main" val="0"/>
              </a:ext>
            </a:extLst>
          </a:blip>
          <a:srcRect t="13932"/>
          <a:stretch/>
        </p:blipFill>
        <p:spPr bwMode="auto">
          <a:xfrm>
            <a:off x="990600" y="1959039"/>
            <a:ext cx="7543800" cy="4775719"/>
          </a:xfrm>
          <a:prstGeom prst="rect">
            <a:avLst/>
          </a:prstGeom>
          <a:noFill/>
          <a:ln>
            <a:noFill/>
          </a:ln>
          <a:extLst>
            <a:ext uri="{53640926-AAD7-44D8-BBD7-CCE9431645EC}">
              <a14:shadowObscured xmlns:a14="http://schemas.microsoft.com/office/drawing/2010/main"/>
            </a:ext>
          </a:extLst>
        </p:spPr>
      </p:pic>
      <p:sp>
        <p:nvSpPr>
          <p:cNvPr id="2" name="Title 1"/>
          <p:cNvSpPr>
            <a:spLocks noGrp="1"/>
          </p:cNvSpPr>
          <p:nvPr>
            <p:ph type="title"/>
          </p:nvPr>
        </p:nvSpPr>
        <p:spPr>
          <a:xfrm>
            <a:off x="0" y="0"/>
            <a:ext cx="9144000" cy="1343608"/>
          </a:xfrm>
        </p:spPr>
        <p:txBody>
          <a:bodyPr anchor="t"/>
          <a:lstStyle/>
          <a:p>
            <a:r>
              <a:rPr lang="en-US" sz="4000" dirty="0"/>
              <a:t>Measure Development</a:t>
            </a:r>
            <a:br>
              <a:rPr lang="en-US" sz="4000" dirty="0"/>
            </a:br>
            <a:r>
              <a:rPr lang="en-US" sz="3000" dirty="0"/>
              <a:t>Measure Lifecycle Depiction</a:t>
            </a:r>
            <a:br>
              <a:rPr lang="en-US" sz="4000" dirty="0"/>
            </a:br>
            <a:endParaRPr lang="en-US" sz="4000" dirty="0"/>
          </a:p>
        </p:txBody>
      </p:sp>
    </p:spTree>
    <p:extLst>
      <p:ext uri="{BB962C8B-B14F-4D97-AF65-F5344CB8AC3E}">
        <p14:creationId xmlns:p14="http://schemas.microsoft.com/office/powerpoint/2010/main" val="37947008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descr="The cyclical set of processes has conceptualization in the center, and specification, testing, implementation, and maintenance, use, and validation in a circle around conceptualization" title="Measure Development Lifecycle"/>
          <p:cNvGrpSpPr/>
          <p:nvPr/>
        </p:nvGrpSpPr>
        <p:grpSpPr>
          <a:xfrm>
            <a:off x="1447800" y="1978089"/>
            <a:ext cx="6442274" cy="4523273"/>
            <a:chOff x="1666466" y="3124201"/>
            <a:chExt cx="5569347" cy="3209919"/>
          </a:xfrm>
        </p:grpSpPr>
        <p:sp>
          <p:nvSpPr>
            <p:cNvPr id="19" name="Rectangle 18">
              <a:hlinkClick r:id="rId3" action="ppaction://hlinksldjump"/>
            </p:cNvPr>
            <p:cNvSpPr/>
            <p:nvPr/>
          </p:nvSpPr>
          <p:spPr bwMode="auto">
            <a:xfrm>
              <a:off x="3733800" y="4343399"/>
              <a:ext cx="1447800" cy="762000"/>
            </a:xfrm>
            <a:prstGeom prst="rect">
              <a:avLst/>
            </a:prstGeom>
            <a:gradFill>
              <a:gsLst>
                <a:gs pos="78000">
                  <a:schemeClr val="accent2">
                    <a:lumMod val="60000"/>
                    <a:lumOff val="40000"/>
                  </a:schemeClr>
                </a:gs>
                <a:gs pos="0">
                  <a:schemeClr val="accent6">
                    <a:lumMod val="20000"/>
                    <a:lumOff val="80000"/>
                  </a:schemeClr>
                </a:gs>
              </a:gsLst>
              <a:lin ang="5400000" scaled="1"/>
            </a:gradFill>
            <a:ln w="9525" cap="sq" cmpd="sng" algn="ctr">
              <a:noFill/>
              <a:prstDash val="solid"/>
              <a:bevel/>
              <a:headEnd type="none" w="med" len="med"/>
              <a:tailEnd type="none" w="med" len="med"/>
            </a:ln>
            <a:effectLst/>
            <a:scene3d>
              <a:camera prst="orthographicFront"/>
              <a:lightRig rig="threePt" dir="t"/>
            </a:scene3d>
            <a:sp3d>
              <a:bevelT/>
            </a:sp3d>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a:ln>
                    <a:noFill/>
                  </a:ln>
                  <a:solidFill>
                    <a:srgbClr val="000000"/>
                  </a:solidFill>
                  <a:effectLst/>
                  <a:latin typeface="Arial Narrow" panose="020B0606020202030204" pitchFamily="34" charset="0"/>
                  <a:ea typeface="Verdana" panose="020B0604030504040204" pitchFamily="34" charset="0"/>
                  <a:cs typeface="Verdana" panose="020B0604030504040204" pitchFamily="34" charset="0"/>
                </a:rPr>
                <a:t>Conceptualization</a:t>
              </a:r>
            </a:p>
          </p:txBody>
        </p:sp>
        <p:sp>
          <p:nvSpPr>
            <p:cNvPr id="31" name="Rectangle 30">
              <a:hlinkClick r:id="rId4" action="ppaction://hlinksldjump"/>
            </p:cNvPr>
            <p:cNvSpPr/>
            <p:nvPr/>
          </p:nvSpPr>
          <p:spPr bwMode="auto">
            <a:xfrm>
              <a:off x="3733800" y="3124201"/>
              <a:ext cx="1447800" cy="762000"/>
            </a:xfrm>
            <a:prstGeom prst="rect">
              <a:avLst/>
            </a:prstGeom>
            <a:gradFill>
              <a:gsLst>
                <a:gs pos="78000">
                  <a:schemeClr val="accent2">
                    <a:lumMod val="60000"/>
                    <a:lumOff val="40000"/>
                  </a:schemeClr>
                </a:gs>
                <a:gs pos="0">
                  <a:schemeClr val="accent6">
                    <a:lumMod val="20000"/>
                    <a:lumOff val="80000"/>
                  </a:schemeClr>
                </a:gs>
              </a:gsLst>
              <a:lin ang="5400000" scaled="1"/>
            </a:gradFill>
            <a:ln w="9525" cap="sq" cmpd="sng" algn="ctr">
              <a:noFill/>
              <a:prstDash val="solid"/>
              <a:bevel/>
              <a:headEnd type="none" w="med" len="med"/>
              <a:tailEnd type="none" w="med" len="med"/>
            </a:ln>
            <a:effectLst/>
            <a:scene3d>
              <a:camera prst="orthographicFront"/>
              <a:lightRig rig="threePt" dir="t"/>
            </a:scene3d>
            <a:sp3d>
              <a:bevelT/>
            </a:sp3d>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algn="ctr"/>
              <a:r>
                <a:rPr lang="en-US" sz="1400" dirty="0">
                  <a:solidFill>
                    <a:srgbClr val="000000"/>
                  </a:solidFill>
                  <a:latin typeface="Arial Narrow" panose="020B0606020202030204" pitchFamily="34" charset="0"/>
                  <a:ea typeface="Verdana" panose="020B0604030504040204" pitchFamily="34" charset="0"/>
                  <a:cs typeface="Verdana" panose="020B0604030504040204" pitchFamily="34" charset="0"/>
                </a:rPr>
                <a:t>Specification</a:t>
              </a:r>
            </a:p>
          </p:txBody>
        </p:sp>
        <p:sp>
          <p:nvSpPr>
            <p:cNvPr id="30" name="Arrow: Right 29"/>
            <p:cNvSpPr/>
            <p:nvPr/>
          </p:nvSpPr>
          <p:spPr bwMode="auto">
            <a:xfrm rot="2957190">
              <a:off x="5225837" y="3797597"/>
              <a:ext cx="730467" cy="341808"/>
            </a:xfrm>
            <a:prstGeom prst="rightArrow">
              <a:avLst/>
            </a:prstGeom>
            <a:solidFill>
              <a:srgbClr val="0070C0"/>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rgbClr val="000000"/>
                </a:solidFill>
                <a:effectLst/>
                <a:latin typeface="Times" charset="0"/>
                <a:ea typeface="ＭＳ Ｐゴシック" charset="0"/>
              </a:endParaRPr>
            </a:p>
          </p:txBody>
        </p:sp>
        <p:sp>
          <p:nvSpPr>
            <p:cNvPr id="23" name="Rectangle 22">
              <a:hlinkClick r:id="rId5" action="ppaction://hlinksldjump"/>
            </p:cNvPr>
            <p:cNvSpPr/>
            <p:nvPr/>
          </p:nvSpPr>
          <p:spPr bwMode="auto">
            <a:xfrm>
              <a:off x="5788013" y="4343399"/>
              <a:ext cx="1447800" cy="762000"/>
            </a:xfrm>
            <a:prstGeom prst="rect">
              <a:avLst/>
            </a:prstGeom>
            <a:gradFill>
              <a:gsLst>
                <a:gs pos="78000">
                  <a:schemeClr val="accent2">
                    <a:lumMod val="60000"/>
                    <a:lumOff val="40000"/>
                  </a:schemeClr>
                </a:gs>
                <a:gs pos="0">
                  <a:schemeClr val="accent6">
                    <a:lumMod val="20000"/>
                    <a:lumOff val="80000"/>
                  </a:schemeClr>
                </a:gs>
              </a:gsLst>
              <a:lin ang="5400000" scaled="1"/>
            </a:gradFill>
            <a:ln w="9525" cap="sq" cmpd="sng" algn="ctr">
              <a:noFill/>
              <a:prstDash val="solid"/>
              <a:bevel/>
              <a:headEnd type="none" w="med" len="med"/>
              <a:tailEnd type="none" w="med" len="med"/>
            </a:ln>
            <a:effectLst/>
            <a:scene3d>
              <a:camera prst="orthographicFront"/>
              <a:lightRig rig="threePt" dir="t"/>
            </a:scene3d>
            <a:sp3d>
              <a:bevelT/>
            </a:sp3d>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algn="ctr"/>
              <a:r>
                <a:rPr lang="en-US" sz="1400" dirty="0">
                  <a:solidFill>
                    <a:srgbClr val="000000"/>
                  </a:solidFill>
                  <a:latin typeface="Arial Narrow" panose="020B0606020202030204" pitchFamily="34" charset="0"/>
                  <a:ea typeface="Verdana" panose="020B0604030504040204" pitchFamily="34" charset="0"/>
                  <a:cs typeface="Verdana" panose="020B0604030504040204" pitchFamily="34" charset="0"/>
                </a:rPr>
                <a:t>Testing</a:t>
              </a:r>
            </a:p>
          </p:txBody>
        </p:sp>
        <p:sp>
          <p:nvSpPr>
            <p:cNvPr id="32" name="Arrow: Right 31"/>
            <p:cNvSpPr/>
            <p:nvPr/>
          </p:nvSpPr>
          <p:spPr bwMode="auto">
            <a:xfrm rot="8350132">
              <a:off x="5225307" y="5329596"/>
              <a:ext cx="730467" cy="341808"/>
            </a:xfrm>
            <a:prstGeom prst="rightArrow">
              <a:avLst/>
            </a:prstGeom>
            <a:solidFill>
              <a:srgbClr val="0070C0"/>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rgbClr val="000000"/>
                </a:solidFill>
                <a:effectLst/>
                <a:latin typeface="Times" charset="0"/>
                <a:ea typeface="ＭＳ Ｐゴシック" charset="0"/>
              </a:endParaRPr>
            </a:p>
          </p:txBody>
        </p:sp>
        <p:sp>
          <p:nvSpPr>
            <p:cNvPr id="26" name="Rectangle 25">
              <a:hlinkClick r:id="rId6" action="ppaction://hlinksldjump"/>
            </p:cNvPr>
            <p:cNvSpPr/>
            <p:nvPr/>
          </p:nvSpPr>
          <p:spPr bwMode="auto">
            <a:xfrm>
              <a:off x="3733800" y="5572120"/>
              <a:ext cx="1447800" cy="762000"/>
            </a:xfrm>
            <a:prstGeom prst="rect">
              <a:avLst/>
            </a:prstGeom>
            <a:gradFill>
              <a:gsLst>
                <a:gs pos="78000">
                  <a:schemeClr val="accent2">
                    <a:lumMod val="60000"/>
                    <a:lumOff val="40000"/>
                  </a:schemeClr>
                </a:gs>
                <a:gs pos="0">
                  <a:schemeClr val="accent6">
                    <a:lumMod val="20000"/>
                    <a:lumOff val="80000"/>
                  </a:schemeClr>
                </a:gs>
              </a:gsLst>
              <a:lin ang="5400000" scaled="1"/>
            </a:gradFill>
            <a:ln w="9525" cap="sq" cmpd="sng" algn="ctr">
              <a:noFill/>
              <a:prstDash val="solid"/>
              <a:bevel/>
              <a:headEnd type="none" w="med" len="med"/>
              <a:tailEnd type="none" w="med" len="med"/>
            </a:ln>
            <a:effectLst/>
            <a:scene3d>
              <a:camera prst="orthographicFront"/>
              <a:lightRig rig="threePt" dir="t"/>
            </a:scene3d>
            <a:sp3d>
              <a:bevelT/>
            </a:sp3d>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algn="ctr"/>
              <a:r>
                <a:rPr lang="en-US" sz="1400" dirty="0">
                  <a:solidFill>
                    <a:srgbClr val="000000"/>
                  </a:solidFill>
                  <a:latin typeface="Arial Narrow" panose="020B0606020202030204" pitchFamily="34" charset="0"/>
                  <a:ea typeface="Verdana" panose="020B0604030504040204" pitchFamily="34" charset="0"/>
                  <a:cs typeface="Verdana" panose="020B0604030504040204" pitchFamily="34" charset="0"/>
                </a:rPr>
                <a:t>Implementation</a:t>
              </a:r>
            </a:p>
          </p:txBody>
        </p:sp>
        <p:sp>
          <p:nvSpPr>
            <p:cNvPr id="33" name="Arrow: Right 32"/>
            <p:cNvSpPr/>
            <p:nvPr/>
          </p:nvSpPr>
          <p:spPr bwMode="auto">
            <a:xfrm rot="13249868" flipV="1">
              <a:off x="2948303" y="5283559"/>
              <a:ext cx="730467" cy="341808"/>
            </a:xfrm>
            <a:prstGeom prst="rightArrow">
              <a:avLst/>
            </a:prstGeom>
            <a:solidFill>
              <a:srgbClr val="0070C0"/>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rgbClr val="000000"/>
                </a:solidFill>
                <a:effectLst/>
                <a:latin typeface="Times" charset="0"/>
                <a:ea typeface="ＭＳ Ｐゴシック" charset="0"/>
              </a:endParaRPr>
            </a:p>
          </p:txBody>
        </p:sp>
        <p:sp>
          <p:nvSpPr>
            <p:cNvPr id="24" name="Rectangle 23">
              <a:hlinkClick r:id="rId7" action="ppaction://hlinksldjump"/>
            </p:cNvPr>
            <p:cNvSpPr/>
            <p:nvPr/>
          </p:nvSpPr>
          <p:spPr bwMode="auto">
            <a:xfrm>
              <a:off x="1666466" y="4343399"/>
              <a:ext cx="1447800" cy="762000"/>
            </a:xfrm>
            <a:prstGeom prst="rect">
              <a:avLst/>
            </a:prstGeom>
            <a:gradFill>
              <a:gsLst>
                <a:gs pos="78000">
                  <a:schemeClr val="accent2">
                    <a:lumMod val="60000"/>
                    <a:lumOff val="40000"/>
                  </a:schemeClr>
                </a:gs>
                <a:gs pos="0">
                  <a:schemeClr val="accent6">
                    <a:lumMod val="20000"/>
                    <a:lumOff val="80000"/>
                  </a:schemeClr>
                </a:gs>
              </a:gsLst>
              <a:lin ang="5400000" scaled="1"/>
            </a:gradFill>
            <a:ln w="9525" cap="sq" cmpd="sng" algn="ctr">
              <a:noFill/>
              <a:prstDash val="solid"/>
              <a:bevel/>
              <a:headEnd type="none" w="med" len="med"/>
              <a:tailEnd type="none" w="med" len="med"/>
            </a:ln>
            <a:effectLst/>
            <a:scene3d>
              <a:camera prst="orthographicFront"/>
              <a:lightRig rig="threePt" dir="t"/>
            </a:scene3d>
            <a:sp3d>
              <a:bevelT/>
            </a:sp3d>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algn="ctr"/>
              <a:r>
                <a:rPr lang="en-US" sz="1400" dirty="0">
                  <a:solidFill>
                    <a:srgbClr val="000000"/>
                  </a:solidFill>
                  <a:latin typeface="Arial Narrow" panose="020B0606020202030204" pitchFamily="34" charset="0"/>
                  <a:ea typeface="Verdana" panose="020B0604030504040204" pitchFamily="34" charset="0"/>
                  <a:cs typeface="Verdana" panose="020B0604030504040204" pitchFamily="34" charset="0"/>
                </a:rPr>
                <a:t>Maintenance, Use &amp; Validation</a:t>
              </a:r>
            </a:p>
          </p:txBody>
        </p:sp>
        <p:sp>
          <p:nvSpPr>
            <p:cNvPr id="34" name="Arrow: Right 33"/>
            <p:cNvSpPr/>
            <p:nvPr/>
          </p:nvSpPr>
          <p:spPr bwMode="auto">
            <a:xfrm rot="19146001" flipV="1">
              <a:off x="2934449" y="3788174"/>
              <a:ext cx="759295" cy="341808"/>
            </a:xfrm>
            <a:prstGeom prst="rightArrow">
              <a:avLst/>
            </a:prstGeom>
            <a:solidFill>
              <a:srgbClr val="0070C0"/>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rgbClr val="000000"/>
                </a:solidFill>
                <a:effectLst/>
                <a:latin typeface="Times" charset="0"/>
                <a:ea typeface="ＭＳ Ｐゴシック" charset="0"/>
              </a:endParaRPr>
            </a:p>
          </p:txBody>
        </p:sp>
        <p:sp>
          <p:nvSpPr>
            <p:cNvPr id="35" name="Arrow: Up-Down 34"/>
            <p:cNvSpPr/>
            <p:nvPr/>
          </p:nvSpPr>
          <p:spPr bwMode="auto">
            <a:xfrm>
              <a:off x="4342269" y="3883244"/>
              <a:ext cx="251710" cy="460152"/>
            </a:xfrm>
            <a:prstGeom prst="upDownArrow">
              <a:avLst/>
            </a:prstGeom>
            <a:pattFill prst="smCheck">
              <a:fgClr>
                <a:schemeClr val="accent2">
                  <a:lumMod val="20000"/>
                  <a:lumOff val="80000"/>
                </a:schemeClr>
              </a:fgClr>
              <a:bgClr>
                <a:schemeClr val="bg1"/>
              </a:bgClr>
            </a:pattFill>
            <a:ln w="9525" cap="rnd" cmpd="sng" algn="ctr">
              <a:solidFill>
                <a:schemeClr val="bg1">
                  <a:lumMod val="50000"/>
                </a:schemeClr>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rgbClr val="000000"/>
                </a:solidFill>
                <a:effectLst/>
                <a:latin typeface="Times" charset="0"/>
                <a:ea typeface="ＭＳ Ｐゴシック" charset="0"/>
              </a:endParaRPr>
            </a:p>
          </p:txBody>
        </p:sp>
        <p:sp>
          <p:nvSpPr>
            <p:cNvPr id="36" name="Arrow: Up-Down 35"/>
            <p:cNvSpPr/>
            <p:nvPr/>
          </p:nvSpPr>
          <p:spPr bwMode="auto">
            <a:xfrm>
              <a:off x="4342269" y="5111968"/>
              <a:ext cx="251710" cy="460152"/>
            </a:xfrm>
            <a:prstGeom prst="upDownArrow">
              <a:avLst/>
            </a:prstGeom>
            <a:pattFill prst="smCheck">
              <a:fgClr>
                <a:schemeClr val="accent2">
                  <a:lumMod val="20000"/>
                  <a:lumOff val="80000"/>
                </a:schemeClr>
              </a:fgClr>
              <a:bgClr>
                <a:schemeClr val="bg1"/>
              </a:bgClr>
            </a:pattFill>
            <a:ln w="9525" cap="rnd" cmpd="sng" algn="ctr">
              <a:solidFill>
                <a:schemeClr val="bg1">
                  <a:lumMod val="50000"/>
                </a:schemeClr>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rgbClr val="000000"/>
                </a:solidFill>
                <a:effectLst/>
                <a:latin typeface="Times" charset="0"/>
                <a:ea typeface="ＭＳ Ｐゴシック" charset="0"/>
              </a:endParaRPr>
            </a:p>
          </p:txBody>
        </p:sp>
        <p:sp>
          <p:nvSpPr>
            <p:cNvPr id="37" name="Arrow: Up-Down 36"/>
            <p:cNvSpPr/>
            <p:nvPr/>
          </p:nvSpPr>
          <p:spPr bwMode="auto">
            <a:xfrm rot="5400000">
              <a:off x="5358951" y="4431356"/>
              <a:ext cx="251710" cy="606413"/>
            </a:xfrm>
            <a:prstGeom prst="upDownArrow">
              <a:avLst/>
            </a:prstGeom>
            <a:pattFill prst="smCheck">
              <a:fgClr>
                <a:schemeClr val="accent2">
                  <a:lumMod val="20000"/>
                  <a:lumOff val="80000"/>
                </a:schemeClr>
              </a:fgClr>
              <a:bgClr>
                <a:schemeClr val="bg1"/>
              </a:bgClr>
            </a:pattFill>
            <a:ln w="9525" cap="rnd" cmpd="sng" algn="ctr">
              <a:solidFill>
                <a:schemeClr val="bg1">
                  <a:lumMod val="50000"/>
                </a:schemeClr>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rgbClr val="000000"/>
                </a:solidFill>
                <a:effectLst/>
                <a:latin typeface="Times" charset="0"/>
                <a:ea typeface="ＭＳ Ｐゴシック" charset="0"/>
              </a:endParaRPr>
            </a:p>
          </p:txBody>
        </p:sp>
        <p:sp>
          <p:nvSpPr>
            <p:cNvPr id="38" name="Arrow: Up-Down 37"/>
            <p:cNvSpPr/>
            <p:nvPr/>
          </p:nvSpPr>
          <p:spPr bwMode="auto">
            <a:xfrm rot="5400000">
              <a:off x="3298178" y="4431356"/>
              <a:ext cx="251710" cy="606413"/>
            </a:xfrm>
            <a:prstGeom prst="upDownArrow">
              <a:avLst/>
            </a:prstGeom>
            <a:pattFill prst="smCheck">
              <a:fgClr>
                <a:schemeClr val="accent2">
                  <a:lumMod val="20000"/>
                  <a:lumOff val="80000"/>
                </a:schemeClr>
              </a:fgClr>
              <a:bgClr>
                <a:schemeClr val="bg1"/>
              </a:bgClr>
            </a:pattFill>
            <a:ln w="9525" cap="rnd" cmpd="sng" algn="ctr">
              <a:solidFill>
                <a:schemeClr val="bg1">
                  <a:lumMod val="50000"/>
                </a:schemeClr>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rgbClr val="000000"/>
                </a:solidFill>
                <a:effectLst/>
                <a:latin typeface="Times" charset="0"/>
                <a:ea typeface="ＭＳ Ｐゴシック" charset="0"/>
              </a:endParaRPr>
            </a:p>
          </p:txBody>
        </p:sp>
      </p:grpSp>
      <p:sp>
        <p:nvSpPr>
          <p:cNvPr id="2" name="Title 1"/>
          <p:cNvSpPr>
            <a:spLocks noGrp="1"/>
          </p:cNvSpPr>
          <p:nvPr>
            <p:ph type="title"/>
          </p:nvPr>
        </p:nvSpPr>
        <p:spPr>
          <a:xfrm>
            <a:off x="0" y="0"/>
            <a:ext cx="9144000" cy="1343608"/>
          </a:xfrm>
        </p:spPr>
        <p:txBody>
          <a:bodyPr anchor="t"/>
          <a:lstStyle/>
          <a:p>
            <a:r>
              <a:rPr lang="en-US" sz="4000" dirty="0"/>
              <a:t>Measure Development</a:t>
            </a:r>
            <a:br>
              <a:rPr lang="en-US" sz="4000" dirty="0"/>
            </a:br>
            <a:r>
              <a:rPr lang="en-US" sz="3000" dirty="0"/>
              <a:t>Measure Lifecycle</a:t>
            </a:r>
            <a:br>
              <a:rPr lang="en-US" sz="3000" dirty="0"/>
            </a:br>
            <a:br>
              <a:rPr lang="en-US" sz="4000" dirty="0"/>
            </a:br>
            <a:endParaRPr lang="en-US" sz="4000" dirty="0"/>
          </a:p>
        </p:txBody>
      </p:sp>
    </p:spTree>
    <p:extLst>
      <p:ext uri="{BB962C8B-B14F-4D97-AF65-F5344CB8AC3E}">
        <p14:creationId xmlns:p14="http://schemas.microsoft.com/office/powerpoint/2010/main" val="2870175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descr="The cyclical set of processes has conceptualization in the center, and specification, testing, implementation, and maintenance, use, and validation in a circle around conceptualization" title="Measure Development Lifecycle"/>
          <p:cNvGrpSpPr/>
          <p:nvPr/>
        </p:nvGrpSpPr>
        <p:grpSpPr>
          <a:xfrm>
            <a:off x="4324144" y="2335762"/>
            <a:ext cx="4404130" cy="3455438"/>
            <a:chOff x="1666466" y="3124201"/>
            <a:chExt cx="5569347" cy="3209919"/>
          </a:xfrm>
        </p:grpSpPr>
        <p:sp>
          <p:nvSpPr>
            <p:cNvPr id="19" name="Rectangle 18">
              <a:hlinkClick r:id="rId3" action="ppaction://hlinksldjump"/>
            </p:cNvPr>
            <p:cNvSpPr/>
            <p:nvPr/>
          </p:nvSpPr>
          <p:spPr bwMode="auto">
            <a:xfrm>
              <a:off x="3733800" y="4343399"/>
              <a:ext cx="1447800" cy="762000"/>
            </a:xfrm>
            <a:prstGeom prst="rect">
              <a:avLst/>
            </a:prstGeom>
            <a:gradFill>
              <a:gsLst>
                <a:gs pos="78000">
                  <a:schemeClr val="accent2">
                    <a:lumMod val="60000"/>
                    <a:lumOff val="40000"/>
                  </a:schemeClr>
                </a:gs>
                <a:gs pos="0">
                  <a:schemeClr val="accent6">
                    <a:lumMod val="20000"/>
                    <a:lumOff val="80000"/>
                  </a:schemeClr>
                </a:gs>
              </a:gsLst>
              <a:lin ang="5400000" scaled="1"/>
            </a:gradFill>
            <a:ln w="9525" cap="sq" cmpd="sng" algn="ctr">
              <a:noFill/>
              <a:prstDash val="solid"/>
              <a:bevel/>
              <a:headEnd type="none" w="med" len="med"/>
              <a:tailEnd type="none" w="med" len="med"/>
            </a:ln>
            <a:effectLst/>
            <a:scene3d>
              <a:camera prst="orthographicFront"/>
              <a:lightRig rig="threePt" dir="t"/>
            </a:scene3d>
            <a:sp3d>
              <a:bevelT/>
            </a:sp3d>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a:ln>
                    <a:noFill/>
                  </a:ln>
                  <a:solidFill>
                    <a:srgbClr val="000000"/>
                  </a:solidFill>
                  <a:effectLst/>
                  <a:latin typeface="Arial Narrow" panose="020B0606020202030204" pitchFamily="34" charset="0"/>
                  <a:ea typeface="Verdana" panose="020B0604030504040204" pitchFamily="34" charset="0"/>
                  <a:cs typeface="Verdana" panose="020B0604030504040204" pitchFamily="34" charset="0"/>
                </a:rPr>
                <a:t>Conceptualization</a:t>
              </a:r>
            </a:p>
          </p:txBody>
        </p:sp>
        <p:sp>
          <p:nvSpPr>
            <p:cNvPr id="23" name="Rectangle 22">
              <a:hlinkClick r:id="rId4" action="ppaction://hlinksldjump"/>
            </p:cNvPr>
            <p:cNvSpPr/>
            <p:nvPr/>
          </p:nvSpPr>
          <p:spPr bwMode="auto">
            <a:xfrm>
              <a:off x="5788013" y="4343399"/>
              <a:ext cx="1447800" cy="762000"/>
            </a:xfrm>
            <a:prstGeom prst="rect">
              <a:avLst/>
            </a:prstGeom>
            <a:gradFill>
              <a:gsLst>
                <a:gs pos="78000">
                  <a:schemeClr val="accent2">
                    <a:lumMod val="60000"/>
                    <a:lumOff val="40000"/>
                  </a:schemeClr>
                </a:gs>
                <a:gs pos="0">
                  <a:schemeClr val="accent6">
                    <a:lumMod val="20000"/>
                    <a:lumOff val="80000"/>
                  </a:schemeClr>
                </a:gs>
              </a:gsLst>
              <a:lin ang="5400000" scaled="1"/>
            </a:gradFill>
            <a:ln w="9525" cap="sq" cmpd="sng" algn="ctr">
              <a:noFill/>
              <a:prstDash val="solid"/>
              <a:bevel/>
              <a:headEnd type="none" w="med" len="med"/>
              <a:tailEnd type="none" w="med" len="med"/>
            </a:ln>
            <a:effectLst/>
            <a:scene3d>
              <a:camera prst="orthographicFront"/>
              <a:lightRig rig="threePt" dir="t"/>
            </a:scene3d>
            <a:sp3d>
              <a:bevelT/>
            </a:sp3d>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algn="ctr"/>
              <a:r>
                <a:rPr lang="en-US" sz="1400" dirty="0">
                  <a:solidFill>
                    <a:srgbClr val="000000"/>
                  </a:solidFill>
                  <a:latin typeface="Arial Narrow" panose="020B0606020202030204" pitchFamily="34" charset="0"/>
                  <a:ea typeface="Verdana" panose="020B0604030504040204" pitchFamily="34" charset="0"/>
                  <a:cs typeface="Verdana" panose="020B0604030504040204" pitchFamily="34" charset="0"/>
                </a:rPr>
                <a:t>Testing</a:t>
              </a:r>
            </a:p>
          </p:txBody>
        </p:sp>
        <p:sp>
          <p:nvSpPr>
            <p:cNvPr id="24" name="Rectangle 23">
              <a:hlinkClick r:id="rId5" action="ppaction://hlinksldjump"/>
            </p:cNvPr>
            <p:cNvSpPr/>
            <p:nvPr/>
          </p:nvSpPr>
          <p:spPr bwMode="auto">
            <a:xfrm>
              <a:off x="1666466" y="4343399"/>
              <a:ext cx="1447800" cy="762000"/>
            </a:xfrm>
            <a:prstGeom prst="rect">
              <a:avLst/>
            </a:prstGeom>
            <a:gradFill>
              <a:gsLst>
                <a:gs pos="78000">
                  <a:schemeClr val="accent2">
                    <a:lumMod val="60000"/>
                    <a:lumOff val="40000"/>
                  </a:schemeClr>
                </a:gs>
                <a:gs pos="0">
                  <a:schemeClr val="accent6">
                    <a:lumMod val="20000"/>
                    <a:lumOff val="80000"/>
                  </a:schemeClr>
                </a:gs>
              </a:gsLst>
              <a:lin ang="5400000" scaled="1"/>
            </a:gradFill>
            <a:ln w="9525" cap="sq" cmpd="sng" algn="ctr">
              <a:noFill/>
              <a:prstDash val="solid"/>
              <a:bevel/>
              <a:headEnd type="none" w="med" len="med"/>
              <a:tailEnd type="none" w="med" len="med"/>
            </a:ln>
            <a:effectLst/>
            <a:scene3d>
              <a:camera prst="orthographicFront"/>
              <a:lightRig rig="threePt" dir="t"/>
            </a:scene3d>
            <a:sp3d>
              <a:bevelT/>
            </a:sp3d>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algn="ctr"/>
              <a:r>
                <a:rPr lang="en-US" sz="1400" dirty="0">
                  <a:solidFill>
                    <a:srgbClr val="000000"/>
                  </a:solidFill>
                  <a:latin typeface="Arial Narrow" panose="020B0606020202030204" pitchFamily="34" charset="0"/>
                  <a:ea typeface="Verdana" panose="020B0604030504040204" pitchFamily="34" charset="0"/>
                  <a:cs typeface="Verdana" panose="020B0604030504040204" pitchFamily="34" charset="0"/>
                </a:rPr>
                <a:t>Maintenance, Use &amp; Validation</a:t>
              </a:r>
            </a:p>
          </p:txBody>
        </p:sp>
        <p:sp>
          <p:nvSpPr>
            <p:cNvPr id="26" name="Rectangle 25">
              <a:hlinkClick r:id="rId6" action="ppaction://hlinksldjump"/>
            </p:cNvPr>
            <p:cNvSpPr/>
            <p:nvPr/>
          </p:nvSpPr>
          <p:spPr bwMode="auto">
            <a:xfrm>
              <a:off x="3733799" y="5572120"/>
              <a:ext cx="1618716" cy="762000"/>
            </a:xfrm>
            <a:prstGeom prst="rect">
              <a:avLst/>
            </a:prstGeom>
            <a:gradFill>
              <a:gsLst>
                <a:gs pos="78000">
                  <a:schemeClr val="accent2">
                    <a:lumMod val="60000"/>
                    <a:lumOff val="40000"/>
                  </a:schemeClr>
                </a:gs>
                <a:gs pos="0">
                  <a:schemeClr val="accent6">
                    <a:lumMod val="20000"/>
                    <a:lumOff val="80000"/>
                  </a:schemeClr>
                </a:gs>
              </a:gsLst>
              <a:lin ang="5400000" scaled="1"/>
            </a:gradFill>
            <a:ln w="9525" cap="sq" cmpd="sng" algn="ctr">
              <a:noFill/>
              <a:prstDash val="solid"/>
              <a:bevel/>
              <a:headEnd type="none" w="med" len="med"/>
              <a:tailEnd type="none" w="med" len="med"/>
            </a:ln>
            <a:effectLst/>
            <a:scene3d>
              <a:camera prst="orthographicFront"/>
              <a:lightRig rig="threePt" dir="t"/>
            </a:scene3d>
            <a:sp3d>
              <a:bevelT/>
            </a:sp3d>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algn="ctr"/>
              <a:r>
                <a:rPr lang="en-US" sz="1400" dirty="0">
                  <a:solidFill>
                    <a:srgbClr val="000000"/>
                  </a:solidFill>
                  <a:latin typeface="Arial Narrow" panose="020B0606020202030204" pitchFamily="34" charset="0"/>
                  <a:ea typeface="Verdana" panose="020B0604030504040204" pitchFamily="34" charset="0"/>
                  <a:cs typeface="Verdana" panose="020B0604030504040204" pitchFamily="34" charset="0"/>
                </a:rPr>
                <a:t>Implementation</a:t>
              </a:r>
            </a:p>
          </p:txBody>
        </p:sp>
        <p:sp>
          <p:nvSpPr>
            <p:cNvPr id="30" name="Arrow: Right 29"/>
            <p:cNvSpPr/>
            <p:nvPr/>
          </p:nvSpPr>
          <p:spPr bwMode="auto">
            <a:xfrm rot="2957190">
              <a:off x="5225837" y="3797597"/>
              <a:ext cx="730467" cy="341808"/>
            </a:xfrm>
            <a:prstGeom prst="rightArrow">
              <a:avLst/>
            </a:prstGeom>
            <a:solidFill>
              <a:srgbClr val="0070C0"/>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rgbClr val="000000"/>
                </a:solidFill>
                <a:effectLst/>
                <a:latin typeface="Times" charset="0"/>
                <a:ea typeface="ＭＳ Ｐゴシック" charset="0"/>
              </a:endParaRPr>
            </a:p>
          </p:txBody>
        </p:sp>
        <p:sp>
          <p:nvSpPr>
            <p:cNvPr id="31" name="Rectangle 30">
              <a:hlinkClick r:id="rId7" action="ppaction://hlinksldjump"/>
            </p:cNvPr>
            <p:cNvSpPr/>
            <p:nvPr/>
          </p:nvSpPr>
          <p:spPr bwMode="auto">
            <a:xfrm>
              <a:off x="3733800" y="3124201"/>
              <a:ext cx="1447800" cy="762000"/>
            </a:xfrm>
            <a:prstGeom prst="rect">
              <a:avLst/>
            </a:prstGeom>
            <a:gradFill>
              <a:gsLst>
                <a:gs pos="78000">
                  <a:schemeClr val="accent2">
                    <a:lumMod val="60000"/>
                    <a:lumOff val="40000"/>
                  </a:schemeClr>
                </a:gs>
                <a:gs pos="0">
                  <a:schemeClr val="accent6">
                    <a:lumMod val="20000"/>
                    <a:lumOff val="80000"/>
                  </a:schemeClr>
                </a:gs>
              </a:gsLst>
              <a:lin ang="5400000" scaled="1"/>
            </a:gradFill>
            <a:ln w="9525" cap="sq" cmpd="sng" algn="ctr">
              <a:noFill/>
              <a:prstDash val="solid"/>
              <a:bevel/>
              <a:headEnd type="none" w="med" len="med"/>
              <a:tailEnd type="none" w="med" len="med"/>
            </a:ln>
            <a:effectLst/>
            <a:scene3d>
              <a:camera prst="orthographicFront"/>
              <a:lightRig rig="threePt" dir="t"/>
            </a:scene3d>
            <a:sp3d>
              <a:bevelT/>
            </a:sp3d>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algn="ctr"/>
              <a:r>
                <a:rPr lang="en-US" sz="1400" dirty="0">
                  <a:solidFill>
                    <a:srgbClr val="000000"/>
                  </a:solidFill>
                  <a:latin typeface="Arial Narrow" panose="020B0606020202030204" pitchFamily="34" charset="0"/>
                  <a:ea typeface="Verdana" panose="020B0604030504040204" pitchFamily="34" charset="0"/>
                  <a:cs typeface="Verdana" panose="020B0604030504040204" pitchFamily="34" charset="0"/>
                </a:rPr>
                <a:t>Specification</a:t>
              </a:r>
            </a:p>
          </p:txBody>
        </p:sp>
        <p:sp>
          <p:nvSpPr>
            <p:cNvPr id="32" name="Arrow: Right 31"/>
            <p:cNvSpPr/>
            <p:nvPr/>
          </p:nvSpPr>
          <p:spPr bwMode="auto">
            <a:xfrm rot="8350132">
              <a:off x="5225307" y="5329596"/>
              <a:ext cx="730467" cy="341808"/>
            </a:xfrm>
            <a:prstGeom prst="rightArrow">
              <a:avLst/>
            </a:prstGeom>
            <a:solidFill>
              <a:srgbClr val="0070C0"/>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rgbClr val="000000"/>
                </a:solidFill>
                <a:effectLst/>
                <a:latin typeface="Times" charset="0"/>
                <a:ea typeface="ＭＳ Ｐゴシック" charset="0"/>
              </a:endParaRPr>
            </a:p>
          </p:txBody>
        </p:sp>
        <p:sp>
          <p:nvSpPr>
            <p:cNvPr id="33" name="Arrow: Right 32"/>
            <p:cNvSpPr/>
            <p:nvPr/>
          </p:nvSpPr>
          <p:spPr bwMode="auto">
            <a:xfrm rot="13249868" flipV="1">
              <a:off x="2948303" y="5283559"/>
              <a:ext cx="730467" cy="341808"/>
            </a:xfrm>
            <a:prstGeom prst="rightArrow">
              <a:avLst/>
            </a:prstGeom>
            <a:solidFill>
              <a:srgbClr val="0070C0"/>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rgbClr val="000000"/>
                </a:solidFill>
                <a:effectLst/>
                <a:latin typeface="Times" charset="0"/>
                <a:ea typeface="ＭＳ Ｐゴシック" charset="0"/>
              </a:endParaRPr>
            </a:p>
          </p:txBody>
        </p:sp>
        <p:sp>
          <p:nvSpPr>
            <p:cNvPr id="34" name="Arrow: Right 33"/>
            <p:cNvSpPr/>
            <p:nvPr/>
          </p:nvSpPr>
          <p:spPr bwMode="auto">
            <a:xfrm rot="19146001" flipV="1">
              <a:off x="2934449" y="3788174"/>
              <a:ext cx="759295" cy="341808"/>
            </a:xfrm>
            <a:prstGeom prst="rightArrow">
              <a:avLst/>
            </a:prstGeom>
            <a:solidFill>
              <a:srgbClr val="0070C0"/>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rgbClr val="000000"/>
                </a:solidFill>
                <a:effectLst/>
                <a:latin typeface="Times" charset="0"/>
                <a:ea typeface="ＭＳ Ｐゴシック" charset="0"/>
              </a:endParaRPr>
            </a:p>
          </p:txBody>
        </p:sp>
        <p:sp>
          <p:nvSpPr>
            <p:cNvPr id="35" name="Arrow: Up-Down 34"/>
            <p:cNvSpPr/>
            <p:nvPr/>
          </p:nvSpPr>
          <p:spPr bwMode="auto">
            <a:xfrm>
              <a:off x="4342269" y="3883244"/>
              <a:ext cx="251710" cy="460152"/>
            </a:xfrm>
            <a:prstGeom prst="upDownArrow">
              <a:avLst/>
            </a:prstGeom>
            <a:pattFill prst="smCheck">
              <a:fgClr>
                <a:schemeClr val="accent2">
                  <a:lumMod val="20000"/>
                  <a:lumOff val="80000"/>
                </a:schemeClr>
              </a:fgClr>
              <a:bgClr>
                <a:schemeClr val="bg1"/>
              </a:bgClr>
            </a:pattFill>
            <a:ln w="9525" cap="rnd" cmpd="sng" algn="ctr">
              <a:solidFill>
                <a:schemeClr val="bg1">
                  <a:lumMod val="50000"/>
                </a:schemeClr>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rgbClr val="000000"/>
                </a:solidFill>
                <a:effectLst/>
                <a:latin typeface="Times" charset="0"/>
                <a:ea typeface="ＭＳ Ｐゴシック" charset="0"/>
              </a:endParaRPr>
            </a:p>
          </p:txBody>
        </p:sp>
        <p:sp>
          <p:nvSpPr>
            <p:cNvPr id="36" name="Arrow: Up-Down 35"/>
            <p:cNvSpPr/>
            <p:nvPr/>
          </p:nvSpPr>
          <p:spPr bwMode="auto">
            <a:xfrm>
              <a:off x="4342269" y="5111968"/>
              <a:ext cx="251710" cy="460152"/>
            </a:xfrm>
            <a:prstGeom prst="upDownArrow">
              <a:avLst/>
            </a:prstGeom>
            <a:pattFill prst="smCheck">
              <a:fgClr>
                <a:schemeClr val="accent2">
                  <a:lumMod val="20000"/>
                  <a:lumOff val="80000"/>
                </a:schemeClr>
              </a:fgClr>
              <a:bgClr>
                <a:schemeClr val="bg1"/>
              </a:bgClr>
            </a:pattFill>
            <a:ln w="9525" cap="rnd" cmpd="sng" algn="ctr">
              <a:solidFill>
                <a:schemeClr val="bg1">
                  <a:lumMod val="50000"/>
                </a:schemeClr>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rgbClr val="000000"/>
                </a:solidFill>
                <a:effectLst/>
                <a:latin typeface="Times" charset="0"/>
                <a:ea typeface="ＭＳ Ｐゴシック" charset="0"/>
              </a:endParaRPr>
            </a:p>
          </p:txBody>
        </p:sp>
        <p:sp>
          <p:nvSpPr>
            <p:cNvPr id="37" name="Arrow: Up-Down 36"/>
            <p:cNvSpPr/>
            <p:nvPr/>
          </p:nvSpPr>
          <p:spPr bwMode="auto">
            <a:xfrm rot="5400000">
              <a:off x="5358951" y="4431356"/>
              <a:ext cx="251710" cy="606413"/>
            </a:xfrm>
            <a:prstGeom prst="upDownArrow">
              <a:avLst/>
            </a:prstGeom>
            <a:pattFill prst="smCheck">
              <a:fgClr>
                <a:schemeClr val="accent2">
                  <a:lumMod val="20000"/>
                  <a:lumOff val="80000"/>
                </a:schemeClr>
              </a:fgClr>
              <a:bgClr>
                <a:schemeClr val="bg1"/>
              </a:bgClr>
            </a:pattFill>
            <a:ln w="9525" cap="rnd" cmpd="sng" algn="ctr">
              <a:solidFill>
                <a:schemeClr val="bg1">
                  <a:lumMod val="50000"/>
                </a:schemeClr>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rgbClr val="000000"/>
                </a:solidFill>
                <a:effectLst/>
                <a:latin typeface="Times" charset="0"/>
                <a:ea typeface="ＭＳ Ｐゴシック" charset="0"/>
              </a:endParaRPr>
            </a:p>
          </p:txBody>
        </p:sp>
        <p:sp>
          <p:nvSpPr>
            <p:cNvPr id="38" name="Arrow: Up-Down 37"/>
            <p:cNvSpPr/>
            <p:nvPr/>
          </p:nvSpPr>
          <p:spPr bwMode="auto">
            <a:xfrm rot="5400000">
              <a:off x="3298178" y="4431356"/>
              <a:ext cx="251710" cy="606413"/>
            </a:xfrm>
            <a:prstGeom prst="upDownArrow">
              <a:avLst/>
            </a:prstGeom>
            <a:pattFill prst="smCheck">
              <a:fgClr>
                <a:schemeClr val="accent2">
                  <a:lumMod val="20000"/>
                  <a:lumOff val="80000"/>
                </a:schemeClr>
              </a:fgClr>
              <a:bgClr>
                <a:schemeClr val="bg1"/>
              </a:bgClr>
            </a:pattFill>
            <a:ln w="9525" cap="rnd" cmpd="sng" algn="ctr">
              <a:solidFill>
                <a:schemeClr val="bg1">
                  <a:lumMod val="50000"/>
                </a:schemeClr>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rgbClr val="000000"/>
                </a:solidFill>
                <a:effectLst/>
                <a:latin typeface="Times" charset="0"/>
                <a:ea typeface="ＭＳ Ｐゴシック" charset="0"/>
              </a:endParaRPr>
            </a:p>
          </p:txBody>
        </p:sp>
      </p:grpSp>
      <p:sp>
        <p:nvSpPr>
          <p:cNvPr id="27" name="Content Placeholder 1"/>
          <p:cNvSpPr>
            <a:spLocks noGrp="1"/>
          </p:cNvSpPr>
          <p:nvPr>
            <p:ph idx="1"/>
          </p:nvPr>
        </p:nvSpPr>
        <p:spPr>
          <a:xfrm>
            <a:off x="323850" y="1978089"/>
            <a:ext cx="4000294" cy="4229504"/>
          </a:xfrm>
        </p:spPr>
        <p:txBody>
          <a:bodyPr>
            <a:normAutofit fontScale="92500"/>
          </a:bodyPr>
          <a:lstStyle/>
          <a:p>
            <a:pPr marL="0" indent="0">
              <a:buNone/>
            </a:pPr>
            <a:r>
              <a:rPr lang="en-US" b="1" dirty="0">
                <a:solidFill>
                  <a:srgbClr val="3E7DBC"/>
                </a:solidFill>
              </a:rPr>
              <a:t>Measure Testing </a:t>
            </a:r>
            <a:r>
              <a:rPr lang="en-US" dirty="0"/>
              <a:t>means</a:t>
            </a:r>
            <a:r>
              <a:rPr lang="en-US" b="1" dirty="0">
                <a:solidFill>
                  <a:srgbClr val="3E7DBC"/>
                </a:solidFill>
              </a:rPr>
              <a:t> </a:t>
            </a:r>
            <a:r>
              <a:rPr lang="en-US" dirty="0"/>
              <a:t>testing quality measures, including the components of the quality measure such as the data elements, the scales (and items in the scales if applicable), and the performance score.</a:t>
            </a:r>
          </a:p>
          <a:p>
            <a:pPr marL="0" indent="0">
              <a:buNone/>
            </a:pPr>
            <a:endParaRPr lang="en-US" dirty="0"/>
          </a:p>
        </p:txBody>
      </p:sp>
      <p:sp>
        <p:nvSpPr>
          <p:cNvPr id="2" name="Title 1"/>
          <p:cNvSpPr>
            <a:spLocks noGrp="1"/>
          </p:cNvSpPr>
          <p:nvPr>
            <p:ph type="title"/>
          </p:nvPr>
        </p:nvSpPr>
        <p:spPr>
          <a:xfrm>
            <a:off x="0" y="0"/>
            <a:ext cx="9144000" cy="1343608"/>
          </a:xfrm>
        </p:spPr>
        <p:txBody>
          <a:bodyPr anchor="t"/>
          <a:lstStyle/>
          <a:p>
            <a:r>
              <a:rPr lang="en-US" sz="4000" dirty="0"/>
              <a:t>Measure Development</a:t>
            </a:r>
            <a:br>
              <a:rPr lang="en-US" sz="4000" dirty="0"/>
            </a:br>
            <a:r>
              <a:rPr lang="en-US" sz="3000" dirty="0"/>
              <a:t>Measure Testing</a:t>
            </a:r>
            <a:br>
              <a:rPr lang="en-US" sz="4000" dirty="0"/>
            </a:br>
            <a:endParaRPr lang="en-US" sz="4000" dirty="0"/>
          </a:p>
        </p:txBody>
      </p:sp>
    </p:spTree>
    <p:extLst>
      <p:ext uri="{BB962C8B-B14F-4D97-AF65-F5344CB8AC3E}">
        <p14:creationId xmlns:p14="http://schemas.microsoft.com/office/powerpoint/2010/main" val="30536438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hidden="1"/>
          <p:cNvSpPr>
            <a:spLocks noGrp="1"/>
          </p:cNvSpPr>
          <p:nvPr>
            <p:ph type="title"/>
          </p:nvPr>
        </p:nvSpPr>
        <p:spPr/>
        <p:txBody>
          <a:bodyPr/>
          <a:lstStyle/>
          <a:p>
            <a:r>
              <a:rPr lang="en-US" dirty="0"/>
              <a:t>Measure Testing in the Measure Lifecycle</a:t>
            </a:r>
          </a:p>
        </p:txBody>
      </p:sp>
      <p:pic>
        <p:nvPicPr>
          <p:cNvPr id="5" name="Picture 4" descr="This figure shows the flow of the measure lifecycle and how measure testing fits into that lifecycle.  Measure testing is the third step in the measure lifecycle.  " title="Measure Lifecycle"/>
          <p:cNvPicPr/>
          <p:nvPr/>
        </p:nvPicPr>
        <p:blipFill rotWithShape="1">
          <a:blip r:embed="rId3" cstate="print">
            <a:extLst>
              <a:ext uri="{28A0092B-C50C-407E-A947-70E740481C1C}">
                <a14:useLocalDpi xmlns:a14="http://schemas.microsoft.com/office/drawing/2010/main" val="0"/>
              </a:ext>
            </a:extLst>
          </a:blip>
          <a:srcRect t="7174"/>
          <a:stretch/>
        </p:blipFill>
        <p:spPr bwMode="auto">
          <a:xfrm>
            <a:off x="0" y="0"/>
            <a:ext cx="9144000" cy="6858000"/>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3728172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1"/>
          <p:cNvSpPr>
            <a:spLocks noGrp="1"/>
          </p:cNvSpPr>
          <p:nvPr>
            <p:ph idx="1"/>
          </p:nvPr>
        </p:nvSpPr>
        <p:spPr>
          <a:xfrm>
            <a:off x="457200" y="1981200"/>
            <a:ext cx="8229600" cy="4297363"/>
          </a:xfrm>
        </p:spPr>
        <p:txBody>
          <a:bodyPr/>
          <a:lstStyle/>
          <a:p>
            <a:r>
              <a:rPr lang="en-US" dirty="0"/>
              <a:t>Importance to measure and report</a:t>
            </a:r>
          </a:p>
          <a:p>
            <a:r>
              <a:rPr lang="en-US" dirty="0"/>
              <a:t>Scientific acceptability</a:t>
            </a:r>
          </a:p>
          <a:p>
            <a:r>
              <a:rPr lang="en-US" dirty="0"/>
              <a:t>Feasibility</a:t>
            </a:r>
          </a:p>
          <a:p>
            <a:r>
              <a:rPr lang="en-US" dirty="0"/>
              <a:t>Usability and Use</a:t>
            </a:r>
          </a:p>
        </p:txBody>
      </p:sp>
      <p:sp>
        <p:nvSpPr>
          <p:cNvPr id="2" name="Title 1"/>
          <p:cNvSpPr>
            <a:spLocks noGrp="1"/>
          </p:cNvSpPr>
          <p:nvPr>
            <p:ph type="title"/>
          </p:nvPr>
        </p:nvSpPr>
        <p:spPr>
          <a:xfrm>
            <a:off x="0" y="0"/>
            <a:ext cx="9144000" cy="1343608"/>
          </a:xfrm>
        </p:spPr>
        <p:txBody>
          <a:bodyPr anchor="t"/>
          <a:lstStyle/>
          <a:p>
            <a:r>
              <a:rPr lang="en-US" sz="4000" dirty="0"/>
              <a:t>Measure Testing</a:t>
            </a:r>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pPr marL="457200">
              <a:spcBef>
                <a:spcPts val="600"/>
              </a:spcBef>
            </a:pPr>
            <a:r>
              <a:rPr lang="en-US" dirty="0"/>
              <a:t>Evaluation Criteria</a:t>
            </a:r>
          </a:p>
        </p:txBody>
      </p:sp>
    </p:spTree>
    <p:extLst>
      <p:ext uri="{BB962C8B-B14F-4D97-AF65-F5344CB8AC3E}">
        <p14:creationId xmlns:p14="http://schemas.microsoft.com/office/powerpoint/2010/main" val="1779481136"/>
      </p:ext>
    </p:extLst>
  </p:cSld>
  <p:clrMapOvr>
    <a:masterClrMapping/>
  </p:clrMapOvr>
</p:sld>
</file>

<file path=ppt/theme/theme1.xml><?xml version="1.0" encoding="utf-8"?>
<a:theme xmlns:a="http://schemas.openxmlformats.org/drawingml/2006/main" name="CMS_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CMS MACRA Web Series 3 LESH 12.7.16.pptx" id="{3088F961-54F7-4BF6-8D5D-44C5C3F7CD79}" vid="{980DCE75-8576-4765-979F-867734DE822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42100224419D04488CAAC7D542501228" ma:contentTypeVersion="0" ma:contentTypeDescription="Create a new document." ma:contentTypeScope="" ma:versionID="3743565ec76ec182cad52dc3a54f4cfa">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F585CBEC-A503-46BF-AF4D-401CB55F2CF2}">
  <ds:schemaRefs>
    <ds:schemaRef ds:uri="http://schemas.microsoft.com/sharepoint/v3/contenttype/forms"/>
  </ds:schemaRefs>
</ds:datastoreItem>
</file>

<file path=customXml/itemProps2.xml><?xml version="1.0" encoding="utf-8"?>
<ds:datastoreItem xmlns:ds="http://schemas.openxmlformats.org/officeDocument/2006/customXml" ds:itemID="{74909E56-70AE-415D-B3C2-D6A30E86260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A3F2D517-FCF4-4B15-BD46-23B9AA4BB45C}">
  <ds:schemaRefs>
    <ds:schemaRef ds:uri="http://schemas.microsoft.com/office/2006/metadata/properties"/>
    <ds:schemaRef ds:uri="http://schemas.microsoft.com/office/2006/documentManagement/types"/>
    <ds:schemaRef ds:uri="http://purl.org/dc/terms/"/>
    <ds:schemaRef ds:uri="http://purl.org/dc/dcmitype/"/>
    <ds:schemaRef ds:uri="http://purl.org/dc/elements/1.1/"/>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CMS MACRA Web Series 3 LESH 12.7.16.pptx</Template>
  <TotalTime>0</TotalTime>
  <Words>7067</Words>
  <Application>Microsoft Office PowerPoint</Application>
  <PresentationFormat>On-screen Show (4:3)</PresentationFormat>
  <Paragraphs>366</Paragraphs>
  <Slides>35</Slides>
  <Notes>35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35</vt:i4>
      </vt:variant>
    </vt:vector>
  </HeadingPairs>
  <TitlesOfParts>
    <vt:vector size="42" baseType="lpstr">
      <vt:lpstr>Arial</vt:lpstr>
      <vt:lpstr>Arial Narrow</vt:lpstr>
      <vt:lpstr>Calibri</vt:lpstr>
      <vt:lpstr>Constantia</vt:lpstr>
      <vt:lpstr>Times</vt:lpstr>
      <vt:lpstr>Wingdings</vt:lpstr>
      <vt:lpstr>CMS_template</vt:lpstr>
      <vt:lpstr>Measure Development Education &amp; Outreach for Specialty Societies &amp; Patient Advocacy Groups</vt:lpstr>
      <vt:lpstr>Vision and Goals: Webinar Series</vt:lpstr>
      <vt:lpstr>Overview</vt:lpstr>
      <vt:lpstr>Measure Development </vt:lpstr>
      <vt:lpstr>Measure Development Measure Lifecycle Depiction </vt:lpstr>
      <vt:lpstr>Measure Development Measure Lifecycle  </vt:lpstr>
      <vt:lpstr>Measure Development Measure Testing </vt:lpstr>
      <vt:lpstr>Measure Testing in the Measure Lifecycle</vt:lpstr>
      <vt:lpstr>Measure Testing</vt:lpstr>
      <vt:lpstr>Measure Testing Process</vt:lpstr>
      <vt:lpstr>Measure Testing Step 1: Testing Work Plan</vt:lpstr>
      <vt:lpstr>Measure Testing  Step 1: Testing Work Plan (continued)</vt:lpstr>
      <vt:lpstr>Measure Testing Step 2: Work Plan Approval</vt:lpstr>
      <vt:lpstr>Measure Testing Step 3: Implement the Plan</vt:lpstr>
      <vt:lpstr>Measure Testing Step 3: Implement the Plan (continued)</vt:lpstr>
      <vt:lpstr>Measure Testing Step 3: Implement the Plan (cont’d)</vt:lpstr>
      <vt:lpstr>Measure Testing Step 4: Analyze the Results</vt:lpstr>
      <vt:lpstr>Measure Testing Reliability</vt:lpstr>
      <vt:lpstr>Measure Testing Reliability (continued)</vt:lpstr>
      <vt:lpstr>Measure Testing Reliability Misconceptions</vt:lpstr>
      <vt:lpstr>Measure Testing Reliability (cont’d)</vt:lpstr>
      <vt:lpstr>Measure Testing Validity</vt:lpstr>
      <vt:lpstr>Measure Testing Validity (Types)</vt:lpstr>
      <vt:lpstr>Measure Testing Validity (Visual)</vt:lpstr>
      <vt:lpstr>Measure Testing Validity Questions to Ask</vt:lpstr>
      <vt:lpstr>Measure Testing Step 5: Refine Step 6: Retest</vt:lpstr>
      <vt:lpstr>Measure Testing Stakeholder Engagement</vt:lpstr>
      <vt:lpstr>Measure Testing Step 7: Work Products</vt:lpstr>
      <vt:lpstr>Measure Testing Alpha vs Beta Testing</vt:lpstr>
      <vt:lpstr>Measure Testing Alpha vs Beta Testing continued</vt:lpstr>
      <vt:lpstr>Measure Testing Step 8: NQF Endorsement</vt:lpstr>
      <vt:lpstr>Measure Testing Questions </vt:lpstr>
      <vt:lpstr>Available Resources</vt:lpstr>
      <vt:lpstr>Measure Testing </vt:lpstr>
      <vt:lpstr>For More Information &amp; Questions</vt:lpstr>
    </vt:vector>
  </TitlesOfParts>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Measure Development Education &amp; Outreach for Specialty Societies &amp; Patient Advocacy Groups</dc:title>
  <dc:subject>Measure Development Education &amp; Outreach for Specialty Societies &amp; Patient Advocacy Groups</dc:subject>
  <dc:creator/>
  <cp:keywords>Measure Development Education &amp; Outreach for Specialty Societies &amp; Patient Advocacy Groups</cp:keywords>
  <cp:lastModifiedBy/>
  <cp:revision>1</cp:revision>
  <dcterms:created xsi:type="dcterms:W3CDTF">2017-01-03T00:13:22Z</dcterms:created>
  <dcterms:modified xsi:type="dcterms:W3CDTF">2020-08-05T18:48:00Z</dcterms:modified>
  <cp:category>Measure Development Education &amp; Outreach for Specialty Societies &amp; Patient Advocacy Groups</cp:category>
  <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0x01010042100224419D04488CAAC7D542501228</vt:lpwstr>
  </property>
  <property fmtid="{D5CDD505-2E9C-101B-9397-08002B2CF9AE}" pid="3" name="_NewReviewCycle">
    <vt:lpwstr/>
  </property>
  <property fmtid="{D5CDD505-2E9C-101B-9397-08002B2CF9AE}" pid="4" name="Order">
    <vt:r8>5600</vt:r8>
  </property>
  <property fmtid="{D5CDD505-2E9C-101B-9397-08002B2CF9AE}" pid="5" name="_CopySource">
    <vt:lpwstr>http://websps31.battelle.org/sites/MIDSMMS/MACRA/Stakeholder Engagement/Webinars/Previous versions of webinar documentation/CMS MDEO Web Series _ presenters guide_ EVM. 2016.pptx</vt:lpwstr>
  </property>
  <property fmtid="{D5CDD505-2E9C-101B-9397-08002B2CF9AE}" pid="6" name="xd_ProgID">
    <vt:lpwstr/>
  </property>
  <property fmtid="{D5CDD505-2E9C-101B-9397-08002B2CF9AE}" pid="7" name="TemplateUrl">
    <vt:lpwstr/>
  </property>
</Properties>
</file>