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3" r:id="rId4"/>
  </p:sldMasterIdLst>
  <p:notesMasterIdLst>
    <p:notesMasterId r:id="rId28"/>
  </p:notesMasterIdLst>
  <p:handoutMasterIdLst>
    <p:handoutMasterId r:id="rId29"/>
  </p:handoutMasterIdLst>
  <p:sldIdLst>
    <p:sldId id="290" r:id="rId5"/>
    <p:sldId id="344" r:id="rId6"/>
    <p:sldId id="342" r:id="rId7"/>
    <p:sldId id="354" r:id="rId8"/>
    <p:sldId id="294" r:id="rId9"/>
    <p:sldId id="332" r:id="rId10"/>
    <p:sldId id="333" r:id="rId11"/>
    <p:sldId id="346" r:id="rId12"/>
    <p:sldId id="347" r:id="rId13"/>
    <p:sldId id="348" r:id="rId14"/>
    <p:sldId id="349" r:id="rId15"/>
    <p:sldId id="329" r:id="rId16"/>
    <p:sldId id="350" r:id="rId17"/>
    <p:sldId id="351" r:id="rId18"/>
    <p:sldId id="352" r:id="rId19"/>
    <p:sldId id="358" r:id="rId20"/>
    <p:sldId id="353" r:id="rId21"/>
    <p:sldId id="357" r:id="rId22"/>
    <p:sldId id="355" r:id="rId23"/>
    <p:sldId id="356" r:id="rId24"/>
    <p:sldId id="359" r:id="rId25"/>
    <p:sldId id="360" r:id="rId26"/>
    <p:sldId id="341" r:id="rId27"/>
  </p:sldIdLst>
  <p:sldSz cx="9144000" cy="6858000" type="screen4x3"/>
  <p:notesSz cx="6858000" cy="9240838"/>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Kufel" initials="KK" lastIdx="8" clrIdx="0"/>
  <p:cmAuthor id="1" name="Berkowitz, Judy M" initials="BJM" lastIdx="18" clrIdx="1">
    <p:extLst>
      <p:ext uri="{19B8F6BF-5375-455C-9EA6-DF929625EA0E}">
        <p15:presenceInfo xmlns:p15="http://schemas.microsoft.com/office/powerpoint/2012/main" userId="S-1-5-21-129458132-137175273-21523540-122569" providerId="AD"/>
      </p:ext>
    </p:extLst>
  </p:cmAuthor>
  <p:cmAuthor id="2" name="Sheehan, Mary E" initials="SME" lastIdx="4" clrIdx="2">
    <p:extLst>
      <p:ext uri="{19B8F6BF-5375-455C-9EA6-DF929625EA0E}">
        <p15:presenceInfo xmlns:p15="http://schemas.microsoft.com/office/powerpoint/2012/main" userId="S-1-5-21-129458132-137175273-21523540-173252" providerId="AD"/>
      </p:ext>
    </p:extLst>
  </p:cmAuthor>
  <p:cmAuthor id="3" name="Sheehan, Mary E" initials="SME [2]" lastIdx="12" clrIdx="3">
    <p:extLst>
      <p:ext uri="{19B8F6BF-5375-455C-9EA6-DF929625EA0E}">
        <p15:presenceInfo xmlns:p15="http://schemas.microsoft.com/office/powerpoint/2012/main" userId="Sheehan, Mary E" providerId="None"/>
      </p:ext>
    </p:extLst>
  </p:cmAuthor>
  <p:cmAuthor id="4" name="Layfield, Christopher" initials="LC" lastIdx="4" clrIdx="4">
    <p:extLst>
      <p:ext uri="{19B8F6BF-5375-455C-9EA6-DF929625EA0E}">
        <p15:presenceInfo xmlns:p15="http://schemas.microsoft.com/office/powerpoint/2012/main" userId="Layfield, Christopher" providerId="None"/>
      </p:ext>
    </p:extLst>
  </p:cmAuthor>
  <p:cmAuthor id="5" name="Layfield, Christopher" initials="LC [2]" lastIdx="2" clrIdx="5">
    <p:extLst>
      <p:ext uri="{19B8F6BF-5375-455C-9EA6-DF929625EA0E}">
        <p15:presenceInfo xmlns:p15="http://schemas.microsoft.com/office/powerpoint/2012/main" userId="S-1-5-21-129458132-137175273-21523540-113399" providerId="AD"/>
      </p:ext>
    </p:extLst>
  </p:cmAuthor>
  <p:cmAuthor id="6" name="Brennan, Nicole" initials="BN" lastIdx="13" clrIdx="6">
    <p:extLst>
      <p:ext uri="{19B8F6BF-5375-455C-9EA6-DF929625EA0E}">
        <p15:presenceInfo xmlns:p15="http://schemas.microsoft.com/office/powerpoint/2012/main" userId="S-1-5-21-129458132-137175273-21523540-1736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9102" autoAdjust="0"/>
  </p:normalViewPr>
  <p:slideViewPr>
    <p:cSldViewPr>
      <p:cViewPr varScale="1">
        <p:scale>
          <a:sx n="46" d="100"/>
          <a:sy n="46" d="100"/>
        </p:scale>
        <p:origin x="1812" y="44"/>
      </p:cViewPr>
      <p:guideLst>
        <p:guide orient="horz" pos="2064"/>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484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452C32-7931-47F0-8D0D-F7A957112C49}" type="doc">
      <dgm:prSet loTypeId="urn:microsoft.com/office/officeart/2005/8/layout/hProcess9" loCatId="process" qsTypeId="urn:microsoft.com/office/officeart/2005/8/quickstyle/simple1" qsCatId="simple" csTypeId="urn:microsoft.com/office/officeart/2005/8/colors/accent1_2" csCatId="accent1" phldr="1"/>
      <dgm:spPr/>
    </dgm:pt>
    <dgm:pt modelId="{A287F206-A62D-43F4-976D-C07DEA53C9CF}">
      <dgm:prSet phldrT="[Text]"/>
      <dgm:spPr/>
      <dgm:t>
        <a:bodyPr/>
        <a:lstStyle/>
        <a:p>
          <a:r>
            <a:rPr lang="en-US" dirty="0"/>
            <a:t>Measure Conceptualization</a:t>
          </a:r>
        </a:p>
      </dgm:t>
    </dgm:pt>
    <dgm:pt modelId="{F79FC67C-E71E-4EA4-9FF8-B11644DA3391}" type="parTrans" cxnId="{4998B745-A247-474F-9622-46D3DC18DA87}">
      <dgm:prSet/>
      <dgm:spPr/>
      <dgm:t>
        <a:bodyPr/>
        <a:lstStyle/>
        <a:p>
          <a:endParaRPr lang="en-US"/>
        </a:p>
      </dgm:t>
    </dgm:pt>
    <dgm:pt modelId="{20327BB8-147B-4A0B-A536-6C38F40ACC9C}" type="sibTrans" cxnId="{4998B745-A247-474F-9622-46D3DC18DA87}">
      <dgm:prSet/>
      <dgm:spPr/>
      <dgm:t>
        <a:bodyPr/>
        <a:lstStyle/>
        <a:p>
          <a:endParaRPr lang="en-US"/>
        </a:p>
      </dgm:t>
    </dgm:pt>
    <dgm:pt modelId="{9559C0E2-2EA9-4274-B99F-4A330CFD0912}">
      <dgm:prSet phldrT="[Text]"/>
      <dgm:spPr/>
      <dgm:t>
        <a:bodyPr/>
        <a:lstStyle/>
        <a:p>
          <a:r>
            <a:rPr lang="en-US" dirty="0"/>
            <a:t>Measure Specification</a:t>
          </a:r>
        </a:p>
      </dgm:t>
    </dgm:pt>
    <dgm:pt modelId="{6B9C6F7E-69A4-4CF9-AEAE-7AC8B8FBD1B4}" type="parTrans" cxnId="{5491F9EF-98B3-4C58-ABDD-A269E2EE6A3C}">
      <dgm:prSet/>
      <dgm:spPr/>
      <dgm:t>
        <a:bodyPr/>
        <a:lstStyle/>
        <a:p>
          <a:endParaRPr lang="en-US"/>
        </a:p>
      </dgm:t>
    </dgm:pt>
    <dgm:pt modelId="{1F8DE933-DFD7-4856-9884-465BDFEC0250}" type="sibTrans" cxnId="{5491F9EF-98B3-4C58-ABDD-A269E2EE6A3C}">
      <dgm:prSet/>
      <dgm:spPr/>
      <dgm:t>
        <a:bodyPr/>
        <a:lstStyle/>
        <a:p>
          <a:endParaRPr lang="en-US"/>
        </a:p>
      </dgm:t>
    </dgm:pt>
    <dgm:pt modelId="{70B6ABDC-5C88-43DB-8C0A-B576262A5A4A}">
      <dgm:prSet phldrT="[Text]"/>
      <dgm:spPr/>
      <dgm:t>
        <a:bodyPr/>
        <a:lstStyle/>
        <a:p>
          <a:r>
            <a:rPr lang="en-US" dirty="0"/>
            <a:t>Measure Testing</a:t>
          </a:r>
        </a:p>
      </dgm:t>
    </dgm:pt>
    <dgm:pt modelId="{A36FC040-4846-44AF-BD6B-15EFD3108A16}" type="parTrans" cxnId="{B6E9C8FA-448C-488D-84D0-288D605BEC83}">
      <dgm:prSet/>
      <dgm:spPr/>
      <dgm:t>
        <a:bodyPr/>
        <a:lstStyle/>
        <a:p>
          <a:endParaRPr lang="en-US"/>
        </a:p>
      </dgm:t>
    </dgm:pt>
    <dgm:pt modelId="{416D258D-25E9-4C9D-AD24-5973CA510D6E}" type="sibTrans" cxnId="{B6E9C8FA-448C-488D-84D0-288D605BEC83}">
      <dgm:prSet/>
      <dgm:spPr/>
      <dgm:t>
        <a:bodyPr/>
        <a:lstStyle/>
        <a:p>
          <a:endParaRPr lang="en-US"/>
        </a:p>
      </dgm:t>
    </dgm:pt>
    <dgm:pt modelId="{58B2B4BA-219B-4B9E-9BC9-12E2C1B710B8}">
      <dgm:prSet phldrT="[Text]"/>
      <dgm:spPr/>
      <dgm:t>
        <a:bodyPr/>
        <a:lstStyle/>
        <a:p>
          <a:r>
            <a:rPr lang="en-US" dirty="0"/>
            <a:t>Measure Implementation</a:t>
          </a:r>
        </a:p>
      </dgm:t>
    </dgm:pt>
    <dgm:pt modelId="{2A094F30-B6E1-4617-AB68-A119378E6C6F}" type="parTrans" cxnId="{8D0862D8-16BC-4795-A356-947682104496}">
      <dgm:prSet/>
      <dgm:spPr/>
      <dgm:t>
        <a:bodyPr/>
        <a:lstStyle/>
        <a:p>
          <a:endParaRPr lang="en-US"/>
        </a:p>
      </dgm:t>
    </dgm:pt>
    <dgm:pt modelId="{EC0E11C6-2FCC-4439-ACE0-B154A8E80BA0}" type="sibTrans" cxnId="{8D0862D8-16BC-4795-A356-947682104496}">
      <dgm:prSet/>
      <dgm:spPr/>
      <dgm:t>
        <a:bodyPr/>
        <a:lstStyle/>
        <a:p>
          <a:endParaRPr lang="en-US"/>
        </a:p>
      </dgm:t>
    </dgm:pt>
    <dgm:pt modelId="{FA47FFC3-47E6-489A-B46C-97521DEC7860}">
      <dgm:prSet phldrT="[Text]"/>
      <dgm:spPr/>
      <dgm:t>
        <a:bodyPr/>
        <a:lstStyle/>
        <a:p>
          <a:r>
            <a:rPr lang="en-US" dirty="0"/>
            <a:t>Measure Use, Continuing Evaluation, and Maintenance</a:t>
          </a:r>
        </a:p>
      </dgm:t>
    </dgm:pt>
    <dgm:pt modelId="{1554F647-CDFC-495F-A2AA-FEA05D5B7B32}" type="parTrans" cxnId="{702D5A3B-AD90-4A51-BA89-AC01CFC8E195}">
      <dgm:prSet/>
      <dgm:spPr/>
      <dgm:t>
        <a:bodyPr/>
        <a:lstStyle/>
        <a:p>
          <a:endParaRPr lang="en-US"/>
        </a:p>
      </dgm:t>
    </dgm:pt>
    <dgm:pt modelId="{21CB100B-65B0-4659-9569-0668AEB638F5}" type="sibTrans" cxnId="{702D5A3B-AD90-4A51-BA89-AC01CFC8E195}">
      <dgm:prSet/>
      <dgm:spPr/>
      <dgm:t>
        <a:bodyPr/>
        <a:lstStyle/>
        <a:p>
          <a:endParaRPr lang="en-US"/>
        </a:p>
      </dgm:t>
    </dgm:pt>
    <dgm:pt modelId="{0E9C9B3B-C1B2-49BA-8752-9359CE6CD9CA}" type="pres">
      <dgm:prSet presAssocID="{4D452C32-7931-47F0-8D0D-F7A957112C49}" presName="CompostProcess" presStyleCnt="0">
        <dgm:presLayoutVars>
          <dgm:dir/>
          <dgm:resizeHandles val="exact"/>
        </dgm:presLayoutVars>
      </dgm:prSet>
      <dgm:spPr/>
    </dgm:pt>
    <dgm:pt modelId="{0701CEC6-9558-45A7-8740-D1B08EBFD6F6}" type="pres">
      <dgm:prSet presAssocID="{4D452C32-7931-47F0-8D0D-F7A957112C49}" presName="arrow" presStyleLbl="bgShp" presStyleIdx="0" presStyleCnt="1" custLinFactNeighborY="1071"/>
      <dgm:spPr/>
      <dgm:extLst>
        <a:ext uri="{E40237B7-FDA0-4F09-8148-C483321AD2D9}">
          <dgm14:cNvPr xmlns:dgm14="http://schemas.microsoft.com/office/drawing/2010/diagram" id="0" name="" descr="This slide shows the 5 step quality measure lifecycle.&#10;" title="Quality Measure Lifecycle"/>
        </a:ext>
      </dgm:extLst>
    </dgm:pt>
    <dgm:pt modelId="{D2DCB9AD-0A7B-430A-913A-D7EE30B2F0A8}" type="pres">
      <dgm:prSet presAssocID="{4D452C32-7931-47F0-8D0D-F7A957112C49}" presName="linearProcess" presStyleCnt="0"/>
      <dgm:spPr/>
    </dgm:pt>
    <dgm:pt modelId="{89FDCAB2-1FD9-4F11-A741-AC062C32F28F}" type="pres">
      <dgm:prSet presAssocID="{A287F206-A62D-43F4-976D-C07DEA53C9CF}" presName="textNode" presStyleLbl="node1" presStyleIdx="0" presStyleCnt="5">
        <dgm:presLayoutVars>
          <dgm:bulletEnabled val="1"/>
        </dgm:presLayoutVars>
      </dgm:prSet>
      <dgm:spPr/>
    </dgm:pt>
    <dgm:pt modelId="{1A323AFB-E8A6-4255-BBDC-8A126924824B}" type="pres">
      <dgm:prSet presAssocID="{20327BB8-147B-4A0B-A536-6C38F40ACC9C}" presName="sibTrans" presStyleCnt="0"/>
      <dgm:spPr/>
    </dgm:pt>
    <dgm:pt modelId="{DC0EB5EC-2B52-4BA7-98C7-4163F76A19EF}" type="pres">
      <dgm:prSet presAssocID="{9559C0E2-2EA9-4274-B99F-4A330CFD0912}" presName="textNode" presStyleLbl="node1" presStyleIdx="1" presStyleCnt="5">
        <dgm:presLayoutVars>
          <dgm:bulletEnabled val="1"/>
        </dgm:presLayoutVars>
      </dgm:prSet>
      <dgm:spPr/>
    </dgm:pt>
    <dgm:pt modelId="{DDA8D198-AA61-4355-B0CF-469775D76D22}" type="pres">
      <dgm:prSet presAssocID="{1F8DE933-DFD7-4856-9884-465BDFEC0250}" presName="sibTrans" presStyleCnt="0"/>
      <dgm:spPr/>
    </dgm:pt>
    <dgm:pt modelId="{34EA32FC-D45D-43F2-A874-92C51D7E6997}" type="pres">
      <dgm:prSet presAssocID="{70B6ABDC-5C88-43DB-8C0A-B576262A5A4A}" presName="textNode" presStyleLbl="node1" presStyleIdx="2" presStyleCnt="5">
        <dgm:presLayoutVars>
          <dgm:bulletEnabled val="1"/>
        </dgm:presLayoutVars>
      </dgm:prSet>
      <dgm:spPr/>
    </dgm:pt>
    <dgm:pt modelId="{3584C07E-DC90-46E6-AFFF-1CCD99C7F9F5}" type="pres">
      <dgm:prSet presAssocID="{416D258D-25E9-4C9D-AD24-5973CA510D6E}" presName="sibTrans" presStyleCnt="0"/>
      <dgm:spPr/>
    </dgm:pt>
    <dgm:pt modelId="{05B1A20E-0E46-4D8A-BA7A-A3E8FB2C44A4}" type="pres">
      <dgm:prSet presAssocID="{58B2B4BA-219B-4B9E-9BC9-12E2C1B710B8}" presName="textNode" presStyleLbl="node1" presStyleIdx="3" presStyleCnt="5" custLinFactNeighborX="-6573" custLinFactNeighborY="1493">
        <dgm:presLayoutVars>
          <dgm:bulletEnabled val="1"/>
        </dgm:presLayoutVars>
      </dgm:prSet>
      <dgm:spPr/>
    </dgm:pt>
    <dgm:pt modelId="{358CBD36-A090-4875-A41E-4E0F788FF895}" type="pres">
      <dgm:prSet presAssocID="{EC0E11C6-2FCC-4439-ACE0-B154A8E80BA0}" presName="sibTrans" presStyleCnt="0"/>
      <dgm:spPr/>
    </dgm:pt>
    <dgm:pt modelId="{5F963FA0-F746-49C7-8CA4-A247EAE88F5D}" type="pres">
      <dgm:prSet presAssocID="{FA47FFC3-47E6-489A-B46C-97521DEC7860}" presName="textNode" presStyleLbl="node1" presStyleIdx="4" presStyleCnt="5">
        <dgm:presLayoutVars>
          <dgm:bulletEnabled val="1"/>
        </dgm:presLayoutVars>
      </dgm:prSet>
      <dgm:spPr/>
    </dgm:pt>
  </dgm:ptLst>
  <dgm:cxnLst>
    <dgm:cxn modelId="{702D5A3B-AD90-4A51-BA89-AC01CFC8E195}" srcId="{4D452C32-7931-47F0-8D0D-F7A957112C49}" destId="{FA47FFC3-47E6-489A-B46C-97521DEC7860}" srcOrd="4" destOrd="0" parTransId="{1554F647-CDFC-495F-A2AA-FEA05D5B7B32}" sibTransId="{21CB100B-65B0-4659-9569-0668AEB638F5}"/>
    <dgm:cxn modelId="{0C513D62-73D1-40DD-A20E-F335D4E483A1}" type="presOf" srcId="{58B2B4BA-219B-4B9E-9BC9-12E2C1B710B8}" destId="{05B1A20E-0E46-4D8A-BA7A-A3E8FB2C44A4}" srcOrd="0" destOrd="0" presId="urn:microsoft.com/office/officeart/2005/8/layout/hProcess9"/>
    <dgm:cxn modelId="{4998B745-A247-474F-9622-46D3DC18DA87}" srcId="{4D452C32-7931-47F0-8D0D-F7A957112C49}" destId="{A287F206-A62D-43F4-976D-C07DEA53C9CF}" srcOrd="0" destOrd="0" parTransId="{F79FC67C-E71E-4EA4-9FF8-B11644DA3391}" sibTransId="{20327BB8-147B-4A0B-A536-6C38F40ACC9C}"/>
    <dgm:cxn modelId="{86EC3480-E931-4921-837B-A71C623DAFDD}" type="presOf" srcId="{4D452C32-7931-47F0-8D0D-F7A957112C49}" destId="{0E9C9B3B-C1B2-49BA-8752-9359CE6CD9CA}" srcOrd="0" destOrd="0" presId="urn:microsoft.com/office/officeart/2005/8/layout/hProcess9"/>
    <dgm:cxn modelId="{BA371EAE-87A6-434F-BB9E-80DCC83C1837}" type="presOf" srcId="{70B6ABDC-5C88-43DB-8C0A-B576262A5A4A}" destId="{34EA32FC-D45D-43F2-A874-92C51D7E6997}" srcOrd="0" destOrd="0" presId="urn:microsoft.com/office/officeart/2005/8/layout/hProcess9"/>
    <dgm:cxn modelId="{212FCFBD-E9E2-46AA-85BE-33DD9D54B963}" type="presOf" srcId="{A287F206-A62D-43F4-976D-C07DEA53C9CF}" destId="{89FDCAB2-1FD9-4F11-A741-AC062C32F28F}" srcOrd="0" destOrd="0" presId="urn:microsoft.com/office/officeart/2005/8/layout/hProcess9"/>
    <dgm:cxn modelId="{D686FDCC-CCEA-4532-83F3-27C8F6E9DD75}" type="presOf" srcId="{FA47FFC3-47E6-489A-B46C-97521DEC7860}" destId="{5F963FA0-F746-49C7-8CA4-A247EAE88F5D}" srcOrd="0" destOrd="0" presId="urn:microsoft.com/office/officeart/2005/8/layout/hProcess9"/>
    <dgm:cxn modelId="{8D0862D8-16BC-4795-A356-947682104496}" srcId="{4D452C32-7931-47F0-8D0D-F7A957112C49}" destId="{58B2B4BA-219B-4B9E-9BC9-12E2C1B710B8}" srcOrd="3" destOrd="0" parTransId="{2A094F30-B6E1-4617-AB68-A119378E6C6F}" sibTransId="{EC0E11C6-2FCC-4439-ACE0-B154A8E80BA0}"/>
    <dgm:cxn modelId="{C4AA92EF-7D7A-449F-A368-83911ABD5A8B}" type="presOf" srcId="{9559C0E2-2EA9-4274-B99F-4A330CFD0912}" destId="{DC0EB5EC-2B52-4BA7-98C7-4163F76A19EF}" srcOrd="0" destOrd="0" presId="urn:microsoft.com/office/officeart/2005/8/layout/hProcess9"/>
    <dgm:cxn modelId="{5491F9EF-98B3-4C58-ABDD-A269E2EE6A3C}" srcId="{4D452C32-7931-47F0-8D0D-F7A957112C49}" destId="{9559C0E2-2EA9-4274-B99F-4A330CFD0912}" srcOrd="1" destOrd="0" parTransId="{6B9C6F7E-69A4-4CF9-AEAE-7AC8B8FBD1B4}" sibTransId="{1F8DE933-DFD7-4856-9884-465BDFEC0250}"/>
    <dgm:cxn modelId="{B6E9C8FA-448C-488D-84D0-288D605BEC83}" srcId="{4D452C32-7931-47F0-8D0D-F7A957112C49}" destId="{70B6ABDC-5C88-43DB-8C0A-B576262A5A4A}" srcOrd="2" destOrd="0" parTransId="{A36FC040-4846-44AF-BD6B-15EFD3108A16}" sibTransId="{416D258D-25E9-4C9D-AD24-5973CA510D6E}"/>
    <dgm:cxn modelId="{558058D5-B190-41F1-AC6E-B2B952257A77}" type="presParOf" srcId="{0E9C9B3B-C1B2-49BA-8752-9359CE6CD9CA}" destId="{0701CEC6-9558-45A7-8740-D1B08EBFD6F6}" srcOrd="0" destOrd="0" presId="urn:microsoft.com/office/officeart/2005/8/layout/hProcess9"/>
    <dgm:cxn modelId="{966B1E5E-5183-4BF9-9BA6-4508354D97A5}" type="presParOf" srcId="{0E9C9B3B-C1B2-49BA-8752-9359CE6CD9CA}" destId="{D2DCB9AD-0A7B-430A-913A-D7EE30B2F0A8}" srcOrd="1" destOrd="0" presId="urn:microsoft.com/office/officeart/2005/8/layout/hProcess9"/>
    <dgm:cxn modelId="{F9C898EC-889F-4FB2-8424-B9712AC4EF48}" type="presParOf" srcId="{D2DCB9AD-0A7B-430A-913A-D7EE30B2F0A8}" destId="{89FDCAB2-1FD9-4F11-A741-AC062C32F28F}" srcOrd="0" destOrd="0" presId="urn:microsoft.com/office/officeart/2005/8/layout/hProcess9"/>
    <dgm:cxn modelId="{E6CA810B-39CC-404C-88D2-92089C6EB26E}" type="presParOf" srcId="{D2DCB9AD-0A7B-430A-913A-D7EE30B2F0A8}" destId="{1A323AFB-E8A6-4255-BBDC-8A126924824B}" srcOrd="1" destOrd="0" presId="urn:microsoft.com/office/officeart/2005/8/layout/hProcess9"/>
    <dgm:cxn modelId="{4400B89A-BA1E-46A2-A84F-77DAED90B319}" type="presParOf" srcId="{D2DCB9AD-0A7B-430A-913A-D7EE30B2F0A8}" destId="{DC0EB5EC-2B52-4BA7-98C7-4163F76A19EF}" srcOrd="2" destOrd="0" presId="urn:microsoft.com/office/officeart/2005/8/layout/hProcess9"/>
    <dgm:cxn modelId="{C21F02BE-3FD9-4B44-9845-CA4A8517C8CC}" type="presParOf" srcId="{D2DCB9AD-0A7B-430A-913A-D7EE30B2F0A8}" destId="{DDA8D198-AA61-4355-B0CF-469775D76D22}" srcOrd="3" destOrd="0" presId="urn:microsoft.com/office/officeart/2005/8/layout/hProcess9"/>
    <dgm:cxn modelId="{01814B0C-FB3C-416D-8474-527D9A0228CA}" type="presParOf" srcId="{D2DCB9AD-0A7B-430A-913A-D7EE30B2F0A8}" destId="{34EA32FC-D45D-43F2-A874-92C51D7E6997}" srcOrd="4" destOrd="0" presId="urn:microsoft.com/office/officeart/2005/8/layout/hProcess9"/>
    <dgm:cxn modelId="{A6AE784E-FFC8-46D0-8BFB-563A5E5D4DD1}" type="presParOf" srcId="{D2DCB9AD-0A7B-430A-913A-D7EE30B2F0A8}" destId="{3584C07E-DC90-46E6-AFFF-1CCD99C7F9F5}" srcOrd="5" destOrd="0" presId="urn:microsoft.com/office/officeart/2005/8/layout/hProcess9"/>
    <dgm:cxn modelId="{484781AB-9D72-42AE-A3FE-6D33FC3E195D}" type="presParOf" srcId="{D2DCB9AD-0A7B-430A-913A-D7EE30B2F0A8}" destId="{05B1A20E-0E46-4D8A-BA7A-A3E8FB2C44A4}" srcOrd="6" destOrd="0" presId="urn:microsoft.com/office/officeart/2005/8/layout/hProcess9"/>
    <dgm:cxn modelId="{46334CEB-DE99-4D26-95D0-24361D8DC656}" type="presParOf" srcId="{D2DCB9AD-0A7B-430A-913A-D7EE30B2F0A8}" destId="{358CBD36-A090-4875-A41E-4E0F788FF895}" srcOrd="7" destOrd="0" presId="urn:microsoft.com/office/officeart/2005/8/layout/hProcess9"/>
    <dgm:cxn modelId="{07015181-90CF-4975-B8E3-319CC05B90A6}" type="presParOf" srcId="{D2DCB9AD-0A7B-430A-913A-D7EE30B2F0A8}" destId="{5F963FA0-F746-49C7-8CA4-A247EAE88F5D}"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0AB07D-46D9-43B8-A525-D459AC1D5383}"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en-US"/>
        </a:p>
      </dgm:t>
    </dgm:pt>
    <dgm:pt modelId="{2B6ABC3A-C126-4805-A8B1-C4DE28DE1C09}">
      <dgm:prSet phldrT="[Text]"/>
      <dgm:spPr/>
      <dgm:t>
        <a:bodyPr/>
        <a:lstStyle/>
        <a:p>
          <a:r>
            <a:rPr lang="en-US" dirty="0"/>
            <a:t>Export from MIDS Library and MUC</a:t>
          </a:r>
        </a:p>
      </dgm:t>
    </dgm:pt>
    <dgm:pt modelId="{73F20B57-9DA2-48D4-B70C-5C1700C69151}" type="parTrans" cxnId="{06287B73-EBBB-4578-B36D-08C4219C92F2}">
      <dgm:prSet/>
      <dgm:spPr/>
      <dgm:t>
        <a:bodyPr/>
        <a:lstStyle/>
        <a:p>
          <a:endParaRPr lang="en-US"/>
        </a:p>
      </dgm:t>
    </dgm:pt>
    <dgm:pt modelId="{A46B5DD5-98F5-401C-97EA-83FC19084323}" type="sibTrans" cxnId="{06287B73-EBBB-4578-B36D-08C4219C92F2}">
      <dgm:prSet/>
      <dgm:spPr/>
      <dgm:t>
        <a:bodyPr/>
        <a:lstStyle/>
        <a:p>
          <a:endParaRPr lang="en-US"/>
        </a:p>
      </dgm:t>
    </dgm:pt>
    <dgm:pt modelId="{E1F155BB-AF30-4DB2-8A1B-CD8A0EB7C802}">
      <dgm:prSet phldrT="[Text]"/>
      <dgm:spPr/>
      <dgm:t>
        <a:bodyPr/>
        <a:lstStyle/>
        <a:p>
          <a:r>
            <a:rPr lang="en-US" dirty="0"/>
            <a:t>Compile Measure Specifications</a:t>
          </a:r>
        </a:p>
      </dgm:t>
    </dgm:pt>
    <dgm:pt modelId="{2D939DEC-22F9-4105-95A5-820898A95336}" type="parTrans" cxnId="{642E7BF5-7C64-4EFC-8669-E028CC467A1B}">
      <dgm:prSet/>
      <dgm:spPr/>
      <dgm:t>
        <a:bodyPr/>
        <a:lstStyle/>
        <a:p>
          <a:endParaRPr lang="en-US"/>
        </a:p>
      </dgm:t>
    </dgm:pt>
    <dgm:pt modelId="{C80455BC-5B2F-4952-B29E-CA9883DE929D}" type="sibTrans" cxnId="{642E7BF5-7C64-4EFC-8669-E028CC467A1B}">
      <dgm:prSet/>
      <dgm:spPr/>
      <dgm:t>
        <a:bodyPr/>
        <a:lstStyle/>
        <a:p>
          <a:endParaRPr lang="en-US"/>
        </a:p>
      </dgm:t>
    </dgm:pt>
    <dgm:pt modelId="{E6D80143-4985-426B-8337-B1464599A9E4}">
      <dgm:prSet phldrT="[Text]"/>
      <dgm:spPr/>
      <dgm:t>
        <a:bodyPr/>
        <a:lstStyle/>
        <a:p>
          <a:r>
            <a:rPr lang="en-US" dirty="0"/>
            <a:t>MUD List prepared</a:t>
          </a:r>
        </a:p>
      </dgm:t>
    </dgm:pt>
    <dgm:pt modelId="{361AD9BB-218A-4FEB-9CFF-DB57E83372C1}" type="parTrans" cxnId="{0B7D9FB0-DE9F-4D7F-A534-47973E819C95}">
      <dgm:prSet/>
      <dgm:spPr/>
      <dgm:t>
        <a:bodyPr/>
        <a:lstStyle/>
        <a:p>
          <a:endParaRPr lang="en-US"/>
        </a:p>
      </dgm:t>
    </dgm:pt>
    <dgm:pt modelId="{02AD0BD8-CF5E-415F-ACD6-4529F4858799}" type="sibTrans" cxnId="{0B7D9FB0-DE9F-4D7F-A534-47973E819C95}">
      <dgm:prSet/>
      <dgm:spPr/>
      <dgm:t>
        <a:bodyPr/>
        <a:lstStyle/>
        <a:p>
          <a:endParaRPr lang="en-US"/>
        </a:p>
      </dgm:t>
    </dgm:pt>
    <dgm:pt modelId="{89287B47-2AEC-4571-8007-25BF398CA1F5}">
      <dgm:prSet phldrT="[Text]"/>
      <dgm:spPr/>
      <dgm:t>
        <a:bodyPr/>
        <a:lstStyle/>
        <a:p>
          <a:r>
            <a:rPr lang="en-US" dirty="0"/>
            <a:t>MUD List sent to CMS Leads for validation</a:t>
          </a:r>
        </a:p>
      </dgm:t>
    </dgm:pt>
    <dgm:pt modelId="{33B4ACA0-CE27-4922-800C-84C8AAB2B080}" type="parTrans" cxnId="{D3EF300C-6C64-4F06-A13B-3F7E15DAD570}">
      <dgm:prSet/>
      <dgm:spPr/>
      <dgm:t>
        <a:bodyPr/>
        <a:lstStyle/>
        <a:p>
          <a:endParaRPr lang="en-US"/>
        </a:p>
      </dgm:t>
    </dgm:pt>
    <dgm:pt modelId="{C26332A2-7341-43E3-8167-EB9B6D1BEEDA}" type="sibTrans" cxnId="{D3EF300C-6C64-4F06-A13B-3F7E15DAD570}">
      <dgm:prSet/>
      <dgm:spPr/>
      <dgm:t>
        <a:bodyPr/>
        <a:lstStyle/>
        <a:p>
          <a:endParaRPr lang="en-US"/>
        </a:p>
      </dgm:t>
    </dgm:pt>
    <dgm:pt modelId="{8EAC50BE-054D-4D7A-8121-AA67E4D97C22}">
      <dgm:prSet phldrT="[Text]"/>
      <dgm:spPr/>
      <dgm:t>
        <a:bodyPr/>
        <a:lstStyle/>
        <a:p>
          <a:r>
            <a:rPr lang="en-US" dirty="0"/>
            <a:t>Updates made and publicly posted</a:t>
          </a:r>
        </a:p>
      </dgm:t>
    </dgm:pt>
    <dgm:pt modelId="{D849512C-F6E1-488B-AF4B-C07F4393074F}" type="parTrans" cxnId="{FFFA4443-294A-4FFC-9298-B8D71883D941}">
      <dgm:prSet/>
      <dgm:spPr/>
      <dgm:t>
        <a:bodyPr/>
        <a:lstStyle/>
        <a:p>
          <a:endParaRPr lang="en-US"/>
        </a:p>
      </dgm:t>
    </dgm:pt>
    <dgm:pt modelId="{2E437633-651A-4EA0-AA67-2293F6C05002}" type="sibTrans" cxnId="{FFFA4443-294A-4FFC-9298-B8D71883D941}">
      <dgm:prSet/>
      <dgm:spPr/>
      <dgm:t>
        <a:bodyPr/>
        <a:lstStyle/>
        <a:p>
          <a:endParaRPr lang="en-US"/>
        </a:p>
      </dgm:t>
    </dgm:pt>
    <dgm:pt modelId="{92311DD7-8F08-4E99-A422-AD0CB9B91BB9}" type="pres">
      <dgm:prSet presAssocID="{2B0AB07D-46D9-43B8-A525-D459AC1D5383}" presName="cycle" presStyleCnt="0">
        <dgm:presLayoutVars>
          <dgm:dir/>
          <dgm:resizeHandles val="exact"/>
        </dgm:presLayoutVars>
      </dgm:prSet>
      <dgm:spPr/>
    </dgm:pt>
    <dgm:pt modelId="{07E58F7B-87DB-4C00-AF52-3CEB38FCFD62}" type="pres">
      <dgm:prSet presAssocID="{2B6ABC3A-C126-4805-A8B1-C4DE28DE1C09}" presName="node" presStyleLbl="node1" presStyleIdx="0" presStyleCnt="5">
        <dgm:presLayoutVars>
          <dgm:bulletEnabled val="1"/>
        </dgm:presLayoutVars>
      </dgm:prSet>
      <dgm:spPr/>
    </dgm:pt>
    <dgm:pt modelId="{006D3262-8F38-46B1-808D-345169842E09}" type="pres">
      <dgm:prSet presAssocID="{2B6ABC3A-C126-4805-A8B1-C4DE28DE1C09}" presName="spNode" presStyleCnt="0"/>
      <dgm:spPr/>
    </dgm:pt>
    <dgm:pt modelId="{E5ABFBB7-D520-4E2B-B29A-E65432A007B5}" type="pres">
      <dgm:prSet presAssocID="{A46B5DD5-98F5-401C-97EA-83FC19084323}" presName="sibTrans" presStyleLbl="sibTrans1D1" presStyleIdx="0" presStyleCnt="5"/>
      <dgm:spPr/>
    </dgm:pt>
    <dgm:pt modelId="{85B6DC6F-C45D-4D25-A464-A38C639A1411}" type="pres">
      <dgm:prSet presAssocID="{E1F155BB-AF30-4DB2-8A1B-CD8A0EB7C802}" presName="node" presStyleLbl="node1" presStyleIdx="1" presStyleCnt="5">
        <dgm:presLayoutVars>
          <dgm:bulletEnabled val="1"/>
        </dgm:presLayoutVars>
      </dgm:prSet>
      <dgm:spPr/>
    </dgm:pt>
    <dgm:pt modelId="{F74410B1-EF02-4DEA-8CB2-51F69577DDCF}" type="pres">
      <dgm:prSet presAssocID="{E1F155BB-AF30-4DB2-8A1B-CD8A0EB7C802}" presName="spNode" presStyleCnt="0"/>
      <dgm:spPr/>
    </dgm:pt>
    <dgm:pt modelId="{F1796F80-3BBC-45E8-B93C-2B3437AC77EE}" type="pres">
      <dgm:prSet presAssocID="{C80455BC-5B2F-4952-B29E-CA9883DE929D}" presName="sibTrans" presStyleLbl="sibTrans1D1" presStyleIdx="1" presStyleCnt="5"/>
      <dgm:spPr/>
    </dgm:pt>
    <dgm:pt modelId="{C47458AA-3F9E-4B2D-B241-B84A4BD217E5}" type="pres">
      <dgm:prSet presAssocID="{E6D80143-4985-426B-8337-B1464599A9E4}" presName="node" presStyleLbl="node1" presStyleIdx="2" presStyleCnt="5">
        <dgm:presLayoutVars>
          <dgm:bulletEnabled val="1"/>
        </dgm:presLayoutVars>
      </dgm:prSet>
      <dgm:spPr/>
    </dgm:pt>
    <dgm:pt modelId="{6579CCD3-3C7E-4052-95F8-6FBA1ADEFA9A}" type="pres">
      <dgm:prSet presAssocID="{E6D80143-4985-426B-8337-B1464599A9E4}" presName="spNode" presStyleCnt="0"/>
      <dgm:spPr/>
    </dgm:pt>
    <dgm:pt modelId="{EE4E2A78-1A2B-445A-8235-DE8ED4446FB8}" type="pres">
      <dgm:prSet presAssocID="{02AD0BD8-CF5E-415F-ACD6-4529F4858799}" presName="sibTrans" presStyleLbl="sibTrans1D1" presStyleIdx="2" presStyleCnt="5"/>
      <dgm:spPr/>
    </dgm:pt>
    <dgm:pt modelId="{1EF57157-3FA3-4A58-9055-0930172691F5}" type="pres">
      <dgm:prSet presAssocID="{89287B47-2AEC-4571-8007-25BF398CA1F5}" presName="node" presStyleLbl="node1" presStyleIdx="3" presStyleCnt="5">
        <dgm:presLayoutVars>
          <dgm:bulletEnabled val="1"/>
        </dgm:presLayoutVars>
      </dgm:prSet>
      <dgm:spPr/>
    </dgm:pt>
    <dgm:pt modelId="{D550A4F7-BBF1-4A1B-8A74-F27FF3A18426}" type="pres">
      <dgm:prSet presAssocID="{89287B47-2AEC-4571-8007-25BF398CA1F5}" presName="spNode" presStyleCnt="0"/>
      <dgm:spPr/>
    </dgm:pt>
    <dgm:pt modelId="{1FFDD2B1-AB6C-494A-B39D-21365A70A7F9}" type="pres">
      <dgm:prSet presAssocID="{C26332A2-7341-43E3-8167-EB9B6D1BEEDA}" presName="sibTrans" presStyleLbl="sibTrans1D1" presStyleIdx="3" presStyleCnt="5"/>
      <dgm:spPr/>
    </dgm:pt>
    <dgm:pt modelId="{284280B2-C8BB-4896-AEA1-302238A348F2}" type="pres">
      <dgm:prSet presAssocID="{8EAC50BE-054D-4D7A-8121-AA67E4D97C22}" presName="node" presStyleLbl="node1" presStyleIdx="4" presStyleCnt="5">
        <dgm:presLayoutVars>
          <dgm:bulletEnabled val="1"/>
        </dgm:presLayoutVars>
      </dgm:prSet>
      <dgm:spPr/>
    </dgm:pt>
    <dgm:pt modelId="{EB3934AD-76AA-4BFD-8E40-E08BCD0A5116}" type="pres">
      <dgm:prSet presAssocID="{8EAC50BE-054D-4D7A-8121-AA67E4D97C22}" presName="spNode" presStyleCnt="0"/>
      <dgm:spPr/>
    </dgm:pt>
    <dgm:pt modelId="{5B348EF3-A4C3-41F7-8D66-95453CC3E91F}" type="pres">
      <dgm:prSet presAssocID="{2E437633-651A-4EA0-AA67-2293F6C05002}" presName="sibTrans" presStyleLbl="sibTrans1D1" presStyleIdx="4" presStyleCnt="5"/>
      <dgm:spPr/>
    </dgm:pt>
  </dgm:ptLst>
  <dgm:cxnLst>
    <dgm:cxn modelId="{8EB4C20A-6E9E-4311-9CA4-2E6E16914FCC}" type="presOf" srcId="{2E437633-651A-4EA0-AA67-2293F6C05002}" destId="{5B348EF3-A4C3-41F7-8D66-95453CC3E91F}" srcOrd="0" destOrd="0" presId="urn:microsoft.com/office/officeart/2005/8/layout/cycle5"/>
    <dgm:cxn modelId="{D3EF300C-6C64-4F06-A13B-3F7E15DAD570}" srcId="{2B0AB07D-46D9-43B8-A525-D459AC1D5383}" destId="{89287B47-2AEC-4571-8007-25BF398CA1F5}" srcOrd="3" destOrd="0" parTransId="{33B4ACA0-CE27-4922-800C-84C8AAB2B080}" sibTransId="{C26332A2-7341-43E3-8167-EB9B6D1BEEDA}"/>
    <dgm:cxn modelId="{FFFA4443-294A-4FFC-9298-B8D71883D941}" srcId="{2B0AB07D-46D9-43B8-A525-D459AC1D5383}" destId="{8EAC50BE-054D-4D7A-8121-AA67E4D97C22}" srcOrd="4" destOrd="0" parTransId="{D849512C-F6E1-488B-AF4B-C07F4393074F}" sibTransId="{2E437633-651A-4EA0-AA67-2293F6C05002}"/>
    <dgm:cxn modelId="{75DD7047-4195-4B01-B68D-BCB661ABC012}" type="presOf" srcId="{2B0AB07D-46D9-43B8-A525-D459AC1D5383}" destId="{92311DD7-8F08-4E99-A422-AD0CB9B91BB9}" srcOrd="0" destOrd="0" presId="urn:microsoft.com/office/officeart/2005/8/layout/cycle5"/>
    <dgm:cxn modelId="{72124E69-C861-4206-A583-1B289E3B6F50}" type="presOf" srcId="{02AD0BD8-CF5E-415F-ACD6-4529F4858799}" destId="{EE4E2A78-1A2B-445A-8235-DE8ED4446FB8}" srcOrd="0" destOrd="0" presId="urn:microsoft.com/office/officeart/2005/8/layout/cycle5"/>
    <dgm:cxn modelId="{9292204A-4031-433E-A772-C1A877CE8996}" type="presOf" srcId="{2B6ABC3A-C126-4805-A8B1-C4DE28DE1C09}" destId="{07E58F7B-87DB-4C00-AF52-3CEB38FCFD62}" srcOrd="0" destOrd="0" presId="urn:microsoft.com/office/officeart/2005/8/layout/cycle5"/>
    <dgm:cxn modelId="{6380CC6A-7899-43AE-8891-007543601710}" type="presOf" srcId="{8EAC50BE-054D-4D7A-8121-AA67E4D97C22}" destId="{284280B2-C8BB-4896-AEA1-302238A348F2}" srcOrd="0" destOrd="0" presId="urn:microsoft.com/office/officeart/2005/8/layout/cycle5"/>
    <dgm:cxn modelId="{1A867B4D-4F89-491C-B729-F71E6CC6921D}" type="presOf" srcId="{C26332A2-7341-43E3-8167-EB9B6D1BEEDA}" destId="{1FFDD2B1-AB6C-494A-B39D-21365A70A7F9}" srcOrd="0" destOrd="0" presId="urn:microsoft.com/office/officeart/2005/8/layout/cycle5"/>
    <dgm:cxn modelId="{06287B73-EBBB-4578-B36D-08C4219C92F2}" srcId="{2B0AB07D-46D9-43B8-A525-D459AC1D5383}" destId="{2B6ABC3A-C126-4805-A8B1-C4DE28DE1C09}" srcOrd="0" destOrd="0" parTransId="{73F20B57-9DA2-48D4-B70C-5C1700C69151}" sibTransId="{A46B5DD5-98F5-401C-97EA-83FC19084323}"/>
    <dgm:cxn modelId="{E8E35E58-9A22-4409-88A1-B1DEB2B36A3C}" type="presOf" srcId="{C80455BC-5B2F-4952-B29E-CA9883DE929D}" destId="{F1796F80-3BBC-45E8-B93C-2B3437AC77EE}" srcOrd="0" destOrd="0" presId="urn:microsoft.com/office/officeart/2005/8/layout/cycle5"/>
    <dgm:cxn modelId="{D360D08B-FECF-407D-8D85-D533810ED1C0}" type="presOf" srcId="{E6D80143-4985-426B-8337-B1464599A9E4}" destId="{C47458AA-3F9E-4B2D-B241-B84A4BD217E5}" srcOrd="0" destOrd="0" presId="urn:microsoft.com/office/officeart/2005/8/layout/cycle5"/>
    <dgm:cxn modelId="{0D7915A0-6E6F-4C1C-9933-E8D80D53956E}" type="presOf" srcId="{A46B5DD5-98F5-401C-97EA-83FC19084323}" destId="{E5ABFBB7-D520-4E2B-B29A-E65432A007B5}" srcOrd="0" destOrd="0" presId="urn:microsoft.com/office/officeart/2005/8/layout/cycle5"/>
    <dgm:cxn modelId="{0B7D9FB0-DE9F-4D7F-A534-47973E819C95}" srcId="{2B0AB07D-46D9-43B8-A525-D459AC1D5383}" destId="{E6D80143-4985-426B-8337-B1464599A9E4}" srcOrd="2" destOrd="0" parTransId="{361AD9BB-218A-4FEB-9CFF-DB57E83372C1}" sibTransId="{02AD0BD8-CF5E-415F-ACD6-4529F4858799}"/>
    <dgm:cxn modelId="{2DCB8ED4-E4C9-4C43-BFAB-6FB4F1E2878E}" type="presOf" srcId="{89287B47-2AEC-4571-8007-25BF398CA1F5}" destId="{1EF57157-3FA3-4A58-9055-0930172691F5}" srcOrd="0" destOrd="0" presId="urn:microsoft.com/office/officeart/2005/8/layout/cycle5"/>
    <dgm:cxn modelId="{46D2CCF3-A28A-45CC-866B-4711916B5792}" type="presOf" srcId="{E1F155BB-AF30-4DB2-8A1B-CD8A0EB7C802}" destId="{85B6DC6F-C45D-4D25-A464-A38C639A1411}" srcOrd="0" destOrd="0" presId="urn:microsoft.com/office/officeart/2005/8/layout/cycle5"/>
    <dgm:cxn modelId="{642E7BF5-7C64-4EFC-8669-E028CC467A1B}" srcId="{2B0AB07D-46D9-43B8-A525-D459AC1D5383}" destId="{E1F155BB-AF30-4DB2-8A1B-CD8A0EB7C802}" srcOrd="1" destOrd="0" parTransId="{2D939DEC-22F9-4105-95A5-820898A95336}" sibTransId="{C80455BC-5B2F-4952-B29E-CA9883DE929D}"/>
    <dgm:cxn modelId="{48CCE4DF-ED5E-4385-AFED-4D8DF9AC3CBB}" type="presParOf" srcId="{92311DD7-8F08-4E99-A422-AD0CB9B91BB9}" destId="{07E58F7B-87DB-4C00-AF52-3CEB38FCFD62}" srcOrd="0" destOrd="0" presId="urn:microsoft.com/office/officeart/2005/8/layout/cycle5"/>
    <dgm:cxn modelId="{E13DBB28-B57A-4052-978A-C408A9A6CD32}" type="presParOf" srcId="{92311DD7-8F08-4E99-A422-AD0CB9B91BB9}" destId="{006D3262-8F38-46B1-808D-345169842E09}" srcOrd="1" destOrd="0" presId="urn:microsoft.com/office/officeart/2005/8/layout/cycle5"/>
    <dgm:cxn modelId="{05C89F2A-CA2B-4ABA-978A-ED01BA964309}" type="presParOf" srcId="{92311DD7-8F08-4E99-A422-AD0CB9B91BB9}" destId="{E5ABFBB7-D520-4E2B-B29A-E65432A007B5}" srcOrd="2" destOrd="0" presId="urn:microsoft.com/office/officeart/2005/8/layout/cycle5"/>
    <dgm:cxn modelId="{FDDE3995-F5E0-4FDA-8FB3-8BB429FD3A6B}" type="presParOf" srcId="{92311DD7-8F08-4E99-A422-AD0CB9B91BB9}" destId="{85B6DC6F-C45D-4D25-A464-A38C639A1411}" srcOrd="3" destOrd="0" presId="urn:microsoft.com/office/officeart/2005/8/layout/cycle5"/>
    <dgm:cxn modelId="{8A637477-56DB-434E-96AB-B4D84B1B34D0}" type="presParOf" srcId="{92311DD7-8F08-4E99-A422-AD0CB9B91BB9}" destId="{F74410B1-EF02-4DEA-8CB2-51F69577DDCF}" srcOrd="4" destOrd="0" presId="urn:microsoft.com/office/officeart/2005/8/layout/cycle5"/>
    <dgm:cxn modelId="{60801900-54C2-47B1-AAF5-1F10E6508893}" type="presParOf" srcId="{92311DD7-8F08-4E99-A422-AD0CB9B91BB9}" destId="{F1796F80-3BBC-45E8-B93C-2B3437AC77EE}" srcOrd="5" destOrd="0" presId="urn:microsoft.com/office/officeart/2005/8/layout/cycle5"/>
    <dgm:cxn modelId="{0872279E-F2F8-4F82-853D-070A20E6FEE1}" type="presParOf" srcId="{92311DD7-8F08-4E99-A422-AD0CB9B91BB9}" destId="{C47458AA-3F9E-4B2D-B241-B84A4BD217E5}" srcOrd="6" destOrd="0" presId="urn:microsoft.com/office/officeart/2005/8/layout/cycle5"/>
    <dgm:cxn modelId="{7A82BA32-B1A1-4435-B7E2-52099D5D3C2C}" type="presParOf" srcId="{92311DD7-8F08-4E99-A422-AD0CB9B91BB9}" destId="{6579CCD3-3C7E-4052-95F8-6FBA1ADEFA9A}" srcOrd="7" destOrd="0" presId="urn:microsoft.com/office/officeart/2005/8/layout/cycle5"/>
    <dgm:cxn modelId="{E73CB7FE-FFBA-4EC4-8CB4-5DFCCAFBF179}" type="presParOf" srcId="{92311DD7-8F08-4E99-A422-AD0CB9B91BB9}" destId="{EE4E2A78-1A2B-445A-8235-DE8ED4446FB8}" srcOrd="8" destOrd="0" presId="urn:microsoft.com/office/officeart/2005/8/layout/cycle5"/>
    <dgm:cxn modelId="{1C27EA5A-3FDA-4A23-B845-9BE674988CDC}" type="presParOf" srcId="{92311DD7-8F08-4E99-A422-AD0CB9B91BB9}" destId="{1EF57157-3FA3-4A58-9055-0930172691F5}" srcOrd="9" destOrd="0" presId="urn:microsoft.com/office/officeart/2005/8/layout/cycle5"/>
    <dgm:cxn modelId="{0AB964D3-E61E-450F-8F01-914E69691B7D}" type="presParOf" srcId="{92311DD7-8F08-4E99-A422-AD0CB9B91BB9}" destId="{D550A4F7-BBF1-4A1B-8A74-F27FF3A18426}" srcOrd="10" destOrd="0" presId="urn:microsoft.com/office/officeart/2005/8/layout/cycle5"/>
    <dgm:cxn modelId="{586046C3-DC76-4D08-AC7B-17EBA538BCA4}" type="presParOf" srcId="{92311DD7-8F08-4E99-A422-AD0CB9B91BB9}" destId="{1FFDD2B1-AB6C-494A-B39D-21365A70A7F9}" srcOrd="11" destOrd="0" presId="urn:microsoft.com/office/officeart/2005/8/layout/cycle5"/>
    <dgm:cxn modelId="{9C15D110-6251-48B3-B256-EE986737ECAF}" type="presParOf" srcId="{92311DD7-8F08-4E99-A422-AD0CB9B91BB9}" destId="{284280B2-C8BB-4896-AEA1-302238A348F2}" srcOrd="12" destOrd="0" presId="urn:microsoft.com/office/officeart/2005/8/layout/cycle5"/>
    <dgm:cxn modelId="{C5E3D3DC-3AEB-4C37-B0B8-D19BA738A62A}" type="presParOf" srcId="{92311DD7-8F08-4E99-A422-AD0CB9B91BB9}" destId="{EB3934AD-76AA-4BFD-8E40-E08BCD0A5116}" srcOrd="13" destOrd="0" presId="urn:microsoft.com/office/officeart/2005/8/layout/cycle5"/>
    <dgm:cxn modelId="{560E240B-8166-4864-86F7-1FE93414B5A2}" type="presParOf" srcId="{92311DD7-8F08-4E99-A422-AD0CB9B91BB9}" destId="{5B348EF3-A4C3-41F7-8D66-95453CC3E91F}" srcOrd="14"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01CEC6-9558-45A7-8740-D1B08EBFD6F6}">
      <dsp:nvSpPr>
        <dsp:cNvPr id="0" name=""/>
        <dsp:cNvSpPr/>
      </dsp:nvSpPr>
      <dsp:spPr>
        <a:xfrm>
          <a:off x="632394" y="0"/>
          <a:ext cx="7167135" cy="471011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FDCAB2-1FD9-4F11-A741-AC062C32F28F}">
      <dsp:nvSpPr>
        <dsp:cNvPr id="0" name=""/>
        <dsp:cNvSpPr/>
      </dsp:nvSpPr>
      <dsp:spPr>
        <a:xfrm>
          <a:off x="3705" y="1413033"/>
          <a:ext cx="1620098" cy="188404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Measure Conceptualization</a:t>
          </a:r>
        </a:p>
      </dsp:txBody>
      <dsp:txXfrm>
        <a:off x="82792" y="1492120"/>
        <a:ext cx="1461924" cy="1725871"/>
      </dsp:txXfrm>
    </dsp:sp>
    <dsp:sp modelId="{DC0EB5EC-2B52-4BA7-98C7-4163F76A19EF}">
      <dsp:nvSpPr>
        <dsp:cNvPr id="0" name=""/>
        <dsp:cNvSpPr/>
      </dsp:nvSpPr>
      <dsp:spPr>
        <a:xfrm>
          <a:off x="1704809" y="1413033"/>
          <a:ext cx="1620098" cy="188404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Measure Specification</a:t>
          </a:r>
        </a:p>
      </dsp:txBody>
      <dsp:txXfrm>
        <a:off x="1783896" y="1492120"/>
        <a:ext cx="1461924" cy="1725871"/>
      </dsp:txXfrm>
    </dsp:sp>
    <dsp:sp modelId="{34EA32FC-D45D-43F2-A874-92C51D7E6997}">
      <dsp:nvSpPr>
        <dsp:cNvPr id="0" name=""/>
        <dsp:cNvSpPr/>
      </dsp:nvSpPr>
      <dsp:spPr>
        <a:xfrm>
          <a:off x="3405912" y="1413033"/>
          <a:ext cx="1620098" cy="188404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Measure Testing</a:t>
          </a:r>
        </a:p>
      </dsp:txBody>
      <dsp:txXfrm>
        <a:off x="3484999" y="1492120"/>
        <a:ext cx="1461924" cy="1725871"/>
      </dsp:txXfrm>
    </dsp:sp>
    <dsp:sp modelId="{05B1A20E-0E46-4D8A-BA7A-A3E8FB2C44A4}">
      <dsp:nvSpPr>
        <dsp:cNvPr id="0" name=""/>
        <dsp:cNvSpPr/>
      </dsp:nvSpPr>
      <dsp:spPr>
        <a:xfrm>
          <a:off x="5101691" y="1441162"/>
          <a:ext cx="1620098" cy="188404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Measure Implementation</a:t>
          </a:r>
        </a:p>
      </dsp:txBody>
      <dsp:txXfrm>
        <a:off x="5180778" y="1520249"/>
        <a:ext cx="1461924" cy="1725871"/>
      </dsp:txXfrm>
    </dsp:sp>
    <dsp:sp modelId="{5F963FA0-F746-49C7-8CA4-A247EAE88F5D}">
      <dsp:nvSpPr>
        <dsp:cNvPr id="0" name=""/>
        <dsp:cNvSpPr/>
      </dsp:nvSpPr>
      <dsp:spPr>
        <a:xfrm>
          <a:off x="6808119" y="1413033"/>
          <a:ext cx="1620098" cy="1884045"/>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t>Measure Use, Continuing Evaluation, and Maintenance</a:t>
          </a:r>
        </a:p>
      </dsp:txBody>
      <dsp:txXfrm>
        <a:off x="6887206" y="1492120"/>
        <a:ext cx="1461924" cy="17258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E58F7B-87DB-4C00-AF52-3CEB38FCFD62}">
      <dsp:nvSpPr>
        <dsp:cNvPr id="0" name=""/>
        <dsp:cNvSpPr/>
      </dsp:nvSpPr>
      <dsp:spPr>
        <a:xfrm>
          <a:off x="2312789" y="1077"/>
          <a:ext cx="1470421" cy="955774"/>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Export from MIDS Library and MUC</a:t>
          </a:r>
        </a:p>
      </dsp:txBody>
      <dsp:txXfrm>
        <a:off x="2359446" y="47734"/>
        <a:ext cx="1377107" cy="862460"/>
      </dsp:txXfrm>
    </dsp:sp>
    <dsp:sp modelId="{E5ABFBB7-D520-4E2B-B29A-E65432A007B5}">
      <dsp:nvSpPr>
        <dsp:cNvPr id="0" name=""/>
        <dsp:cNvSpPr/>
      </dsp:nvSpPr>
      <dsp:spPr>
        <a:xfrm>
          <a:off x="1137050" y="478964"/>
          <a:ext cx="3821899" cy="3821899"/>
        </a:xfrm>
        <a:custGeom>
          <a:avLst/>
          <a:gdLst/>
          <a:ahLst/>
          <a:cxnLst/>
          <a:rect l="0" t="0" r="0" b="0"/>
          <a:pathLst>
            <a:path>
              <a:moveTo>
                <a:pt x="2843493" y="242989"/>
              </a:moveTo>
              <a:arcTo wR="1910949" hR="1910949" stAng="17952553" swAng="1212939"/>
            </a:path>
          </a:pathLst>
        </a:custGeom>
        <a:noFill/>
        <a:ln w="635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85B6DC6F-C45D-4D25-A464-A38C639A1411}">
      <dsp:nvSpPr>
        <dsp:cNvPr id="0" name=""/>
        <dsp:cNvSpPr/>
      </dsp:nvSpPr>
      <dsp:spPr>
        <a:xfrm>
          <a:off x="4130210" y="1321511"/>
          <a:ext cx="1470421" cy="955774"/>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Compile Measure Specifications</a:t>
          </a:r>
        </a:p>
      </dsp:txBody>
      <dsp:txXfrm>
        <a:off x="4176867" y="1368168"/>
        <a:ext cx="1377107" cy="862460"/>
      </dsp:txXfrm>
    </dsp:sp>
    <dsp:sp modelId="{F1796F80-3BBC-45E8-B93C-2B3437AC77EE}">
      <dsp:nvSpPr>
        <dsp:cNvPr id="0" name=""/>
        <dsp:cNvSpPr/>
      </dsp:nvSpPr>
      <dsp:spPr>
        <a:xfrm>
          <a:off x="1137050" y="478964"/>
          <a:ext cx="3821899" cy="3821899"/>
        </a:xfrm>
        <a:custGeom>
          <a:avLst/>
          <a:gdLst/>
          <a:ahLst/>
          <a:cxnLst/>
          <a:rect l="0" t="0" r="0" b="0"/>
          <a:pathLst>
            <a:path>
              <a:moveTo>
                <a:pt x="3817332" y="2042975"/>
              </a:moveTo>
              <a:arcTo wR="1910949" hR="1910949" stAng="21837701" swAng="1360810"/>
            </a:path>
          </a:pathLst>
        </a:custGeom>
        <a:noFill/>
        <a:ln w="635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C47458AA-3F9E-4B2D-B241-B84A4BD217E5}">
      <dsp:nvSpPr>
        <dsp:cNvPr id="0" name=""/>
        <dsp:cNvSpPr/>
      </dsp:nvSpPr>
      <dsp:spPr>
        <a:xfrm>
          <a:off x="3436017" y="3458017"/>
          <a:ext cx="1470421" cy="955774"/>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MUD List prepared</a:t>
          </a:r>
        </a:p>
      </dsp:txBody>
      <dsp:txXfrm>
        <a:off x="3482674" y="3504674"/>
        <a:ext cx="1377107" cy="862460"/>
      </dsp:txXfrm>
    </dsp:sp>
    <dsp:sp modelId="{EE4E2A78-1A2B-445A-8235-DE8ED4446FB8}">
      <dsp:nvSpPr>
        <dsp:cNvPr id="0" name=""/>
        <dsp:cNvSpPr/>
      </dsp:nvSpPr>
      <dsp:spPr>
        <a:xfrm>
          <a:off x="1137050" y="478964"/>
          <a:ext cx="3821899" cy="3821899"/>
        </a:xfrm>
        <a:custGeom>
          <a:avLst/>
          <a:gdLst/>
          <a:ahLst/>
          <a:cxnLst/>
          <a:rect l="0" t="0" r="0" b="0"/>
          <a:pathLst>
            <a:path>
              <a:moveTo>
                <a:pt x="2145880" y="3807402"/>
              </a:moveTo>
              <a:arcTo wR="1910949" hR="1910949" stAng="4976293" swAng="847414"/>
            </a:path>
          </a:pathLst>
        </a:custGeom>
        <a:noFill/>
        <a:ln w="635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1EF57157-3FA3-4A58-9055-0930172691F5}">
      <dsp:nvSpPr>
        <dsp:cNvPr id="0" name=""/>
        <dsp:cNvSpPr/>
      </dsp:nvSpPr>
      <dsp:spPr>
        <a:xfrm>
          <a:off x="1189561" y="3458017"/>
          <a:ext cx="1470421" cy="955774"/>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MUD List sent to CMS Leads for validation</a:t>
          </a:r>
        </a:p>
      </dsp:txBody>
      <dsp:txXfrm>
        <a:off x="1236218" y="3504674"/>
        <a:ext cx="1377107" cy="862460"/>
      </dsp:txXfrm>
    </dsp:sp>
    <dsp:sp modelId="{1FFDD2B1-AB6C-494A-B39D-21365A70A7F9}">
      <dsp:nvSpPr>
        <dsp:cNvPr id="0" name=""/>
        <dsp:cNvSpPr/>
      </dsp:nvSpPr>
      <dsp:spPr>
        <a:xfrm>
          <a:off x="1137050" y="478964"/>
          <a:ext cx="3821899" cy="3821899"/>
        </a:xfrm>
        <a:custGeom>
          <a:avLst/>
          <a:gdLst/>
          <a:ahLst/>
          <a:cxnLst/>
          <a:rect l="0" t="0" r="0" b="0"/>
          <a:pathLst>
            <a:path>
              <a:moveTo>
                <a:pt x="202891" y="2767842"/>
              </a:moveTo>
              <a:arcTo wR="1910949" hR="1910949" stAng="9201489" swAng="1360810"/>
            </a:path>
          </a:pathLst>
        </a:custGeom>
        <a:noFill/>
        <a:ln w="635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84280B2-C8BB-4896-AEA1-302238A348F2}">
      <dsp:nvSpPr>
        <dsp:cNvPr id="0" name=""/>
        <dsp:cNvSpPr/>
      </dsp:nvSpPr>
      <dsp:spPr>
        <a:xfrm>
          <a:off x="495368" y="1321511"/>
          <a:ext cx="1470421" cy="955774"/>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Updates made and publicly posted</a:t>
          </a:r>
        </a:p>
      </dsp:txBody>
      <dsp:txXfrm>
        <a:off x="542025" y="1368168"/>
        <a:ext cx="1377107" cy="862460"/>
      </dsp:txXfrm>
    </dsp:sp>
    <dsp:sp modelId="{5B348EF3-A4C3-41F7-8D66-95453CC3E91F}">
      <dsp:nvSpPr>
        <dsp:cNvPr id="0" name=""/>
        <dsp:cNvSpPr/>
      </dsp:nvSpPr>
      <dsp:spPr>
        <a:xfrm>
          <a:off x="1137050" y="478964"/>
          <a:ext cx="3821899" cy="3821899"/>
        </a:xfrm>
        <a:custGeom>
          <a:avLst/>
          <a:gdLst/>
          <a:ahLst/>
          <a:cxnLst/>
          <a:rect l="0" t="0" r="0" b="0"/>
          <a:pathLst>
            <a:path>
              <a:moveTo>
                <a:pt x="459480" y="667982"/>
              </a:moveTo>
              <a:arcTo wR="1910949" hR="1910949" stAng="13234508" swAng="1212939"/>
            </a:path>
          </a:pathLst>
        </a:custGeom>
        <a:noFill/>
        <a:ln w="6350" cap="rnd" cmpd="sng" algn="ctr">
          <a:solidFill>
            <a:schemeClr val="accent1">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440" tIns="45720" rIns="91440" bIns="45720" rtlCol="0"/>
          <a:lstStyle>
            <a:lvl1pPr algn="r">
              <a:defRPr sz="1200"/>
            </a:lvl1pPr>
          </a:lstStyle>
          <a:p>
            <a:fld id="{CC16B254-F755-154D-86D8-705F3C585905}" type="datetimeFigureOut">
              <a:rPr lang="en-US" smtClean="0"/>
              <a:pPr/>
              <a:t>8/5/2020</a:t>
            </a:fld>
            <a:endParaRPr lang="en-US" dirty="0"/>
          </a:p>
        </p:txBody>
      </p:sp>
      <p:sp>
        <p:nvSpPr>
          <p:cNvPr id="4" name="Footer Placeholder 3"/>
          <p:cNvSpPr>
            <a:spLocks noGrp="1"/>
          </p:cNvSpPr>
          <p:nvPr>
            <p:ph type="ftr" sz="quarter" idx="2"/>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2"/>
            <a:ext cx="2971800" cy="462042"/>
          </a:xfrm>
          <a:prstGeom prst="rect">
            <a:avLst/>
          </a:prstGeom>
        </p:spPr>
        <p:txBody>
          <a:bodyPr vert="horz" lIns="91440" tIns="45720" rIns="91440" bIns="45720"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440" tIns="45720" rIns="91440" bIns="45720" rtlCol="0"/>
          <a:lstStyle>
            <a:lvl1pPr algn="r">
              <a:defRPr sz="1200"/>
            </a:lvl1pPr>
          </a:lstStyle>
          <a:p>
            <a:fld id="{70242358-85E2-2545-8677-79B1E11E6ECD}" type="datetimeFigureOut">
              <a:rPr lang="en-US" smtClean="0"/>
              <a:pPr/>
              <a:t>8/5/2020</a:t>
            </a:fld>
            <a:endParaRPr lang="en-US" dirty="0"/>
          </a:p>
        </p:txBody>
      </p:sp>
      <p:sp>
        <p:nvSpPr>
          <p:cNvPr id="4" name="Slide Image Placeholder 3"/>
          <p:cNvSpPr>
            <a:spLocks noGrp="1" noRot="1" noChangeAspect="1"/>
          </p:cNvSpPr>
          <p:nvPr>
            <p:ph type="sldImg" idx="2"/>
          </p:nvPr>
        </p:nvSpPr>
        <p:spPr>
          <a:xfrm>
            <a:off x="1120775" y="693738"/>
            <a:ext cx="4616450" cy="34639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2"/>
            <a:ext cx="2971800" cy="462042"/>
          </a:xfrm>
          <a:prstGeom prst="rect">
            <a:avLst/>
          </a:prstGeom>
        </p:spPr>
        <p:txBody>
          <a:bodyPr vert="horz" lIns="91440" tIns="45720" rIns="91440" bIns="45720"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Afternoon, and thank you for joining the presentation today.</a:t>
            </a:r>
            <a:r>
              <a:rPr lang="en-US" baseline="0" dirty="0"/>
              <a:t> </a:t>
            </a:r>
            <a:r>
              <a:rPr lang="en-US" baseline="0"/>
              <a:t>We are </a:t>
            </a:r>
            <a:r>
              <a:rPr lang="en-US" baseline="0" dirty="0"/>
              <a:t>pleased to present to you the CMS Quality Measures Inventory. This brief session will discuss the overall CMS Quality Measures Inventory, and will highlight the Measures under Development, the Measures under Consideration, and how each group of measures ensures a comprehensive Inventory for all of the programs and initiatives that CMS oversees.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2349004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What are the fields in the inventory and what do they mean?</a:t>
            </a:r>
          </a:p>
          <a:p>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addition</a:t>
            </a:r>
            <a:r>
              <a:rPr lang="en-US" sz="1200" kern="1200" baseline="0" dirty="0">
                <a:solidFill>
                  <a:schemeClr val="tx1"/>
                </a:solidFill>
                <a:effectLst/>
                <a:latin typeface="+mn-lt"/>
                <a:ea typeface="+mn-ea"/>
                <a:cs typeface="+mn-cs"/>
              </a:rPr>
              <a:t> to the Measure Title and Description, t</a:t>
            </a:r>
            <a:r>
              <a:rPr lang="en-US" sz="1200" kern="1200" dirty="0">
                <a:solidFill>
                  <a:schemeClr val="tx1"/>
                </a:solidFill>
                <a:effectLst/>
                <a:latin typeface="+mn-lt"/>
                <a:ea typeface="+mn-ea"/>
                <a:cs typeface="+mn-cs"/>
              </a:rPr>
              <a:t>he Inventory currently displays the following information: numerator, denominator, exclusion criteria, NQS domain, program domain, measure type (process or outcome), and NQF endorsement status, data source. As of June 2016, the CMS Quality Measures Inventory includes links, by program, to measure associated Federal Registers, as well as resource documents.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1046301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How and from where are data collected, and how do you ensure it is accurate? </a:t>
            </a:r>
          </a:p>
          <a:p>
            <a:pPr lvl="0"/>
            <a:r>
              <a:rPr lang="en-US" sz="1200" kern="1200" dirty="0">
                <a:solidFill>
                  <a:schemeClr val="tx1"/>
                </a:solidFill>
                <a:effectLst/>
                <a:latin typeface="+mn-lt"/>
                <a:ea typeface="+mn-ea"/>
                <a:cs typeface="+mn-cs"/>
              </a:rPr>
              <a:t>Data are collected via the final Federal Register (FR) published for each program. If the FR lists other specification documents or resources (such as the NQF), specifications will be collected from there as well. The Measures Manager also receives monthly updates from NQF, listing changes in endorsement status and review dates. Other</a:t>
            </a:r>
            <a:r>
              <a:rPr lang="en-US" sz="1200" kern="1200" baseline="0" dirty="0">
                <a:solidFill>
                  <a:schemeClr val="tx1"/>
                </a:solidFill>
                <a:effectLst/>
                <a:latin typeface="+mn-lt"/>
                <a:ea typeface="+mn-ea"/>
                <a:cs typeface="+mn-cs"/>
              </a:rPr>
              <a:t> measure specifications are reviewed by the Measure Manager and validated by CMS Program Leads </a:t>
            </a:r>
            <a:r>
              <a:rPr lang="en-US" sz="1200" kern="1200" dirty="0">
                <a:solidFill>
                  <a:schemeClr val="tx1"/>
                </a:solidFill>
                <a:effectLst/>
                <a:latin typeface="+mn-lt"/>
                <a:ea typeface="+mn-ea"/>
                <a:cs typeface="+mn-cs"/>
              </a:rPr>
              <a:t>quarterly, along with NQF data updates.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4151268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Along with the July</a:t>
            </a:r>
            <a:r>
              <a:rPr lang="en-US" sz="1200" b="1" kern="1200" baseline="0" dirty="0">
                <a:solidFill>
                  <a:schemeClr val="tx1"/>
                </a:solidFill>
                <a:effectLst/>
                <a:latin typeface="+mn-lt"/>
                <a:ea typeface="+mn-ea"/>
                <a:cs typeface="+mn-cs"/>
              </a:rPr>
              <a:t> 1</a:t>
            </a:r>
            <a:r>
              <a:rPr lang="en-US" sz="1200" b="1" kern="1200" baseline="30000" dirty="0">
                <a:solidFill>
                  <a:schemeClr val="tx1"/>
                </a:solidFill>
                <a:effectLst/>
                <a:latin typeface="+mn-lt"/>
                <a:ea typeface="+mn-ea"/>
                <a:cs typeface="+mn-cs"/>
              </a:rPr>
              <a:t>st</a:t>
            </a:r>
            <a:r>
              <a:rPr lang="en-US" sz="1200" b="1" kern="1200" baseline="0" dirty="0">
                <a:solidFill>
                  <a:schemeClr val="tx1"/>
                </a:solidFill>
                <a:effectLst/>
                <a:latin typeface="+mn-lt"/>
                <a:ea typeface="+mn-ea"/>
                <a:cs typeface="+mn-cs"/>
              </a:rPr>
              <a:t> release of the Quality Measures Inventory and the MUD List, CMS posted an updated Inventory User Guide and Data Dictionary.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User Guide provides a definition for the data fields along with information on how to search the inventory and the MUD list for any given measure. CMS works closely with partners</a:t>
            </a:r>
            <a:r>
              <a:rPr lang="en-US" sz="1200" kern="1200" baseline="0" dirty="0">
                <a:solidFill>
                  <a:schemeClr val="tx1"/>
                </a:solidFill>
                <a:effectLst/>
                <a:latin typeface="+mn-lt"/>
                <a:ea typeface="+mn-ea"/>
                <a:cs typeface="+mn-cs"/>
              </a:rPr>
              <a:t> and stakeholders to align definitions where possible, and to provide terms and definitions that fit both the needs of measure developers and consumers.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User Guide</a:t>
            </a:r>
            <a:r>
              <a:rPr lang="en-US" sz="1200" kern="1200" baseline="0" dirty="0">
                <a:solidFill>
                  <a:schemeClr val="tx1"/>
                </a:solidFill>
                <a:effectLst/>
                <a:latin typeface="+mn-lt"/>
                <a:ea typeface="+mn-ea"/>
                <a:cs typeface="+mn-cs"/>
              </a:rPr>
              <a:t> can be found on the CMS website for download at: </a:t>
            </a:r>
            <a:r>
              <a:rPr lang="en-US" sz="1200" kern="1200" dirty="0">
                <a:solidFill>
                  <a:schemeClr val="tx1"/>
                </a:solidFill>
                <a:effectLst/>
                <a:latin typeface="+mn-lt"/>
                <a:ea typeface="+mn-ea"/>
                <a:cs typeface="+mn-cs"/>
              </a:rPr>
              <a:t> https://www.cms.gov/Medicare/Quality-Initiatives-Patient-Assessment-Instruments/QualityMeasures/CMS-Measures-Inventory.html</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36298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The Quality</a:t>
            </a:r>
            <a:r>
              <a:rPr lang="en-US" sz="1200" b="1" kern="1200" baseline="0" dirty="0">
                <a:solidFill>
                  <a:schemeClr val="tx1"/>
                </a:solidFill>
                <a:effectLst/>
                <a:latin typeface="+mn-lt"/>
                <a:ea typeface="+mn-ea"/>
                <a:cs typeface="+mn-cs"/>
              </a:rPr>
              <a:t> Measures Inventory is meant to serve as a resource for CMS Program Leads, healthcare professionals, stakeholders, and healthcare consumers.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inventory does not take the place of the program published specification documents (e.g., PQRS), which contain detailed information regarding medical coding within the numerator, denominator, and exclusion criteria. Future iterations of the inventory will have links to the Federal Register and measure specification documents. </a:t>
            </a:r>
          </a:p>
          <a:p>
            <a:endParaRPr lang="en-US" dirty="0"/>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897670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The opportunity</a:t>
            </a:r>
            <a:r>
              <a:rPr lang="en-US" sz="1200" b="1" kern="1200" baseline="0" dirty="0">
                <a:solidFill>
                  <a:schemeClr val="tx1"/>
                </a:solidFill>
                <a:effectLst/>
                <a:latin typeface="+mn-lt"/>
                <a:ea typeface="+mn-ea"/>
                <a:cs typeface="+mn-cs"/>
              </a:rPr>
              <a:t> to align and harmonize measures is important across programs and inventories.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CMS conducts annual reviews of the measures within the Inventory to identify measures eligible for harmonization based on common clinical condition/topic, patient population, or other measure characteristics. Harmonization opportunities are discussed in forums such as the Quality Measures Technical Forum (QMTF) and the Measurement Policy Council (MPC).  For example, the Measurement Policy Council recently used the inventory to demonstrate adoption of MPC core measure sets in CMS programs.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CMS also works closely with partners at AHRQ and NQF to align inventories and measure specifications where possible. Additionally, CMS’ inventory is uploaded into HMIS and updated with NQF data.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185919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Now we’ll walk through the pre-rulemaking process, commonly referred to as the MUC process.</a:t>
            </a:r>
            <a:r>
              <a:rPr lang="en-US" sz="1400" baseline="0" dirty="0"/>
              <a:t> </a:t>
            </a:r>
            <a:r>
              <a:rPr lang="en-US" sz="1400" dirty="0"/>
              <a:t>Publication of the MUC List is required under Section 3014 of the Affordable Care Act (P.L. 111-148)</a:t>
            </a:r>
            <a:r>
              <a:rPr lang="en-US" sz="1400" baseline="0" dirty="0"/>
              <a:t> and</a:t>
            </a:r>
            <a:r>
              <a:rPr lang="en-US" sz="1400" dirty="0"/>
              <a:t> Sections 1890 and 1890A of the Social Security Act, which covers the Federal pre-rulemaking process for the selection of certain categories of quality and efficiency measures for use by Department of Health and Human Services.</a:t>
            </a:r>
          </a:p>
          <a:p>
            <a:endParaRPr lang="en-US" sz="1400" dirty="0"/>
          </a:p>
          <a:p>
            <a:r>
              <a:rPr lang="en-US" sz="1400" dirty="0"/>
              <a:t>A formal list of measures must be made public by December 1 annually.</a:t>
            </a:r>
          </a:p>
          <a:p>
            <a:endParaRPr lang="en-US" sz="1400" dirty="0"/>
          </a:p>
          <a:p>
            <a:r>
              <a:rPr lang="en-US" sz="1400" dirty="0"/>
              <a:t>The annual list is subject to review by public and multi-stakeholder groups. By the following February 1, the MAP groups must provide their recommendations to the Secretary of DHHS.</a:t>
            </a:r>
          </a:p>
          <a:p>
            <a:endParaRPr lang="en-US" sz="1400" dirty="0"/>
          </a:p>
          <a:p>
            <a:endParaRPr lang="en-US" sz="140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15</a:t>
            </a:fld>
            <a:endParaRPr lang="en-US" dirty="0"/>
          </a:p>
        </p:txBody>
      </p:sp>
    </p:spTree>
    <p:extLst>
      <p:ext uri="{BB962C8B-B14F-4D97-AF65-F5344CB8AC3E}">
        <p14:creationId xmlns:p14="http://schemas.microsoft.com/office/powerpoint/2010/main" val="700336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2016-2017 dates shown represent the pre-rule making cycle that is currently taking place.</a:t>
            </a:r>
            <a:endParaRPr lang="en-US" baseline="0" dirty="0"/>
          </a:p>
          <a:p>
            <a:endParaRPr lang="en-US" baseline="0" dirty="0"/>
          </a:p>
          <a:p>
            <a:r>
              <a:rPr lang="en-US" baseline="0" dirty="0"/>
              <a:t>The following dates are for general guidance based on past pre-rule making seasons and these dates typically remain static annually for each cycle.  Not all of the events are shown in the simplified timeline.</a:t>
            </a:r>
            <a:endParaRPr lang="en-US" dirty="0"/>
          </a:p>
          <a:p>
            <a:pPr marL="171450" indent="-171450">
              <a:buFont typeface="Arial" panose="020B0604020202020204" pitchFamily="34" charset="0"/>
              <a:buChar char="•"/>
            </a:pPr>
            <a:r>
              <a:rPr lang="en-US" dirty="0"/>
              <a:t>January</a:t>
            </a:r>
            <a:r>
              <a:rPr lang="en-US" baseline="0" dirty="0"/>
              <a:t>-July</a:t>
            </a:r>
            <a:r>
              <a:rPr lang="en-US" dirty="0"/>
              <a:t>:  The</a:t>
            </a:r>
            <a:r>
              <a:rPr lang="en-US" baseline="0" dirty="0"/>
              <a:t> Jira database is open for developers to submit their measures</a:t>
            </a:r>
            <a:endParaRPr lang="en-US" dirty="0"/>
          </a:p>
          <a:p>
            <a:pPr marL="171450" indent="-171450">
              <a:buFont typeface="Arial" panose="020B0604020202020204" pitchFamily="34" charset="0"/>
              <a:buChar char="•"/>
            </a:pPr>
            <a:r>
              <a:rPr lang="en-US" dirty="0"/>
              <a:t>July:  Development of the draft MUC List as CMS</a:t>
            </a:r>
            <a:r>
              <a:rPr lang="en-US" baseline="0" dirty="0"/>
              <a:t> prepares document for the official clearance process</a:t>
            </a:r>
            <a:endParaRPr lang="en-US" dirty="0"/>
          </a:p>
          <a:p>
            <a:pPr marL="171450" indent="-171450">
              <a:buFont typeface="Arial" panose="020B0604020202020204" pitchFamily="34" charset="0"/>
              <a:buChar char="•"/>
            </a:pPr>
            <a:r>
              <a:rPr lang="en-US" dirty="0"/>
              <a:t>August-November:  Multi-agency review and clearance</a:t>
            </a:r>
          </a:p>
          <a:p>
            <a:pPr marL="171450" indent="-171450">
              <a:buFont typeface="Arial" panose="020B0604020202020204" pitchFamily="34" charset="0"/>
              <a:buChar char="•"/>
            </a:pPr>
            <a:r>
              <a:rPr lang="en-US" b="1" dirty="0">
                <a:solidFill>
                  <a:srgbClr val="FF0000"/>
                </a:solidFill>
              </a:rPr>
              <a:t>December 1: </a:t>
            </a:r>
            <a:r>
              <a:rPr lang="en-US" dirty="0"/>
              <a:t>MUC List must be posted for public access. This date is highlighted in the chart because it represents CMS’s statutory</a:t>
            </a:r>
            <a:r>
              <a:rPr lang="en-US" baseline="0" dirty="0"/>
              <a:t> deadline to publish the MUC List. This year, the MUC List was published in November.</a:t>
            </a:r>
            <a:endParaRPr lang="en-US" dirty="0"/>
          </a:p>
          <a:p>
            <a:pPr marL="171450" indent="-171450">
              <a:buFont typeface="Arial" panose="020B0604020202020204" pitchFamily="34" charset="0"/>
              <a:buChar char="•"/>
            </a:pPr>
            <a:r>
              <a:rPr lang="en-US" dirty="0"/>
              <a:t>December-January: Measure Applications Partnership (MAP) workgroups review measures and make recommendations</a:t>
            </a:r>
          </a:p>
          <a:p>
            <a:pPr marL="171450" indent="-171450">
              <a:buFont typeface="Arial" panose="020B0604020202020204" pitchFamily="34" charset="0"/>
              <a:buChar char="•"/>
            </a:pPr>
            <a:r>
              <a:rPr lang="en-US" dirty="0"/>
              <a:t>Starting following February: DHHS considers the multi-stakeholder groups’ input in selecting quality and efficiency measures for final rulemaking via </a:t>
            </a:r>
            <a:r>
              <a:rPr lang="en-US" i="1" dirty="0"/>
              <a:t>Federal Register</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1286900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s</a:t>
            </a:r>
            <a:r>
              <a:rPr lang="en-US" dirty="0"/>
              <a:t>ponsor of the pre-rulemaking or MUC</a:t>
            </a:r>
            <a:r>
              <a:rPr lang="en-US" baseline="0" dirty="0"/>
              <a:t> List process is the </a:t>
            </a:r>
            <a:r>
              <a:rPr lang="en-US" dirty="0"/>
              <a:t>CMS Center for Clinical Standards and Quality (CCSQ), under the leadership of the CCSQ Quality Measurement &amp; Value Incentives Group (QMVIG).  Private industry and the public sector may submit</a:t>
            </a:r>
            <a:r>
              <a:rPr lang="en-US" baseline="0" dirty="0"/>
              <a:t> candidate measures submissions for consideration</a:t>
            </a:r>
            <a:r>
              <a:rPr lang="en-US" dirty="0"/>
              <a:t>.</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be on a Measures under Consideration (MUC) List, a candidate measure must be supported and approved for consideration by at least one CMS Program.  The programs subject</a:t>
            </a:r>
            <a:r>
              <a:rPr lang="en-US" baseline="0" dirty="0"/>
              <a:t> to pre-rulemaking for this year’s 2016 cycle are shown on the slide. </a:t>
            </a:r>
            <a:r>
              <a:rPr lang="en-US" sz="1200" kern="1200" dirty="0">
                <a:solidFill>
                  <a:schemeClr val="tx1"/>
                </a:solidFill>
                <a:effectLst/>
                <a:latin typeface="+mn-lt"/>
                <a:ea typeface="+mn-ea"/>
                <a:cs typeface="+mn-cs"/>
              </a:rPr>
              <a:t>. ACA 3014 determines what programs are required to go through </a:t>
            </a:r>
            <a:r>
              <a:rPr lang="en-US" sz="1200" kern="1200" dirty="0" err="1">
                <a:solidFill>
                  <a:schemeClr val="tx1"/>
                </a:solidFill>
                <a:effectLst/>
                <a:latin typeface="+mn-lt"/>
                <a:ea typeface="+mn-ea"/>
                <a:cs typeface="+mn-cs"/>
              </a:rPr>
              <a:t>prerulemaking</a:t>
            </a:r>
            <a:r>
              <a:rPr lang="en-US" sz="1200" kern="1200" dirty="0">
                <a:solidFill>
                  <a:schemeClr val="tx1"/>
                </a:solidFill>
                <a:effectLst/>
                <a:latin typeface="+mn-lt"/>
                <a:ea typeface="+mn-ea"/>
                <a:cs typeface="+mn-cs"/>
              </a:rPr>
              <a:t>. While all of the programs are Medicare payment programs, not all Medicare payment programs go through rulemaking. These select programs go through the additional step of pre-rulemaking before rulemaking to allow for additional public comment. </a:t>
            </a:r>
          </a:p>
          <a:p>
            <a:endParaRPr lang="en-US" dirty="0"/>
          </a:p>
          <a:p>
            <a:endParaRPr lang="en-US" dirty="0"/>
          </a:p>
          <a:p>
            <a:r>
              <a:rPr lang="en-US" dirty="0"/>
              <a:t>Each measure undergoes several levels of review and concurrence or approval within CMS before appearing on the draft MUC List. The</a:t>
            </a:r>
            <a:r>
              <a:rPr lang="en-US" baseline="0" dirty="0"/>
              <a:t> MUC List does not become final for publishing by DHHS until the clearance process is finalized.</a:t>
            </a:r>
            <a:endParaRPr lang="en-US" dirty="0"/>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17</a:t>
            </a:fld>
            <a:endParaRPr lang="en-US" dirty="0"/>
          </a:p>
        </p:txBody>
      </p:sp>
    </p:spTree>
    <p:extLst>
      <p:ext uri="{BB962C8B-B14F-4D97-AF65-F5344CB8AC3E}">
        <p14:creationId xmlns:p14="http://schemas.microsoft.com/office/powerpoint/2010/main" val="740152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5449" indent="-165449">
              <a:buFont typeface="Arial" panose="020B0604020202020204" pitchFamily="34" charset="0"/>
              <a:buChar char="•"/>
            </a:pPr>
            <a:r>
              <a:rPr lang="en-US" baseline="0" dirty="0"/>
              <a:t>Program experts established basic measure requirements</a:t>
            </a:r>
          </a:p>
          <a:p>
            <a:pPr marL="165449" indent="-165449" defTabSz="441198">
              <a:buFont typeface="Arial" panose="020B0604020202020204" pitchFamily="34" charset="0"/>
              <a:buChar char="•"/>
              <a:defRPr/>
            </a:pPr>
            <a:r>
              <a:rPr lang="en-US" baseline="0" dirty="0"/>
              <a:t>Solicited measures to fit this criteria</a:t>
            </a:r>
          </a:p>
          <a:p>
            <a:pPr marL="606647" lvl="1" indent="-165449">
              <a:buFont typeface="Arial" panose="020B0604020202020204" pitchFamily="34" charset="0"/>
              <a:buChar char="•"/>
            </a:pPr>
            <a:r>
              <a:rPr lang="en-US" baseline="0" dirty="0"/>
              <a:t>aligned with program goals and statutory requirements</a:t>
            </a:r>
          </a:p>
          <a:p>
            <a:pPr marL="606647" lvl="1" indent="-165449">
              <a:buFont typeface="Arial" panose="020B0604020202020204" pitchFamily="34" charset="0"/>
              <a:buChar char="•"/>
            </a:pPr>
            <a:r>
              <a:rPr lang="en-US" baseline="0" dirty="0"/>
              <a:t>address performance gaps</a:t>
            </a:r>
          </a:p>
          <a:p>
            <a:pPr marL="606647" lvl="1" indent="-165449">
              <a:buFont typeface="Arial" panose="020B0604020202020204" pitchFamily="34" charset="0"/>
              <a:buChar char="•"/>
            </a:pPr>
            <a:r>
              <a:rPr lang="en-US" baseline="0" dirty="0"/>
              <a:t>National Quality Strategy priority</a:t>
            </a:r>
          </a:p>
          <a:p>
            <a:pPr marL="606647" lvl="1" indent="-165449">
              <a:buFont typeface="Arial" panose="020B0604020202020204" pitchFamily="34" charset="0"/>
              <a:buChar char="•"/>
            </a:pPr>
            <a:r>
              <a:rPr lang="en-US" baseline="0" dirty="0"/>
              <a:t>Identify improvement opportunities</a:t>
            </a:r>
          </a:p>
          <a:p>
            <a:pPr marL="606647" lvl="1" indent="-165449">
              <a:buFont typeface="Arial" panose="020B0604020202020204" pitchFamily="34" charset="0"/>
              <a:buChar char="•"/>
            </a:pPr>
            <a:r>
              <a:rPr lang="en-US" baseline="0" dirty="0"/>
              <a:t>Avoid duplication</a:t>
            </a:r>
          </a:p>
          <a:p>
            <a:pPr marL="606647" lvl="1" indent="-165449">
              <a:buFont typeface="Arial" panose="020B0604020202020204" pitchFamily="34" charset="0"/>
              <a:buChar char="•"/>
            </a:pPr>
            <a:r>
              <a:rPr lang="en-US" baseline="0" dirty="0"/>
              <a:t>Title, numerator, denominator, exclusions, measure steward, data collection mechanism</a:t>
            </a:r>
          </a:p>
          <a:p>
            <a:pPr marL="606647" lvl="1" indent="-165449">
              <a:buFont typeface="Arial" panose="020B0604020202020204" pitchFamily="34" charset="0"/>
              <a:buChar char="•"/>
            </a:pP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680816D7-5C73-4B0D-9210-580D6AEBC574}" type="slidenum">
              <a:rPr lang="en-US" smtClean="0"/>
              <a:t>18</a:t>
            </a:fld>
            <a:endParaRPr lang="en-US" dirty="0"/>
          </a:p>
        </p:txBody>
      </p:sp>
    </p:spTree>
    <p:extLst>
      <p:ext uri="{BB962C8B-B14F-4D97-AF65-F5344CB8AC3E}">
        <p14:creationId xmlns:p14="http://schemas.microsoft.com/office/powerpoint/2010/main" val="26652126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CMS emphasizes</a:t>
            </a:r>
            <a:r>
              <a:rPr lang="en-US" baseline="0" dirty="0"/>
              <a:t> data quality and completeness, as well as accountability, so that stakeholders can see how many new measures have been received, what types of measures, from which programs, etc. to ensure that CMS’s needs and priorities are being met.</a:t>
            </a:r>
          </a:p>
          <a:p>
            <a:endParaRPr lang="en-US" baseline="0" dirty="0"/>
          </a:p>
          <a:p>
            <a:r>
              <a:rPr lang="en-US" baseline="0" dirty="0"/>
              <a:t>CMS utilizes various channels of communication including lessons learned surveys, JIRA, the clearance process, CMS’s pre-rule making website that includes recorded YouTube education and outreach sessions, calendars, JIRA user manuals, FAQs, etc.  CMS encourages all stakeholders to take advantage of the website’s </a:t>
            </a:r>
            <a:r>
              <a:rPr lang="en-US" strike="noStrike" baseline="0" dirty="0"/>
              <a:t>documents and downloads.</a:t>
            </a:r>
            <a:endParaRPr lang="en-US" baseline="0" dirty="0"/>
          </a:p>
          <a:p>
            <a:endParaRPr lang="en-US" baseline="0" dirty="0"/>
          </a:p>
          <a:p>
            <a:r>
              <a:rPr lang="en-US" baseline="0" dirty="0"/>
              <a:t>The team keeps in mind that the ultimate users of the measures will benefit from a transparent, well documented review, so that the source and change history of each measure’s specifications are tracked.</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1889251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order to explain where users</a:t>
            </a:r>
            <a:r>
              <a:rPr lang="en-US" baseline="0" dirty="0"/>
              <a:t> can expect to find measures based on the stage of development, we’ll review the measure lifecycle. Next, we’ll provide an overview of what the Measures under Development (MUD) List is, how it was development, and why these measures are important. Then, we’ll review the current CMS Measures Inventory, specifically why we have a measures inventory, what programs are included, and what data is available. Lastly, we’ll go over the Measures under Consideration (MUC) including the pre-rulemaking process, and how these measures ultimately become a part of the Measures Inventory. We’ll leave some time at the end for questions.</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3673821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2016</a:t>
            </a:r>
            <a:r>
              <a:rPr lang="en-US" baseline="0" dirty="0"/>
              <a:t> MUC cycle was the first year for a 5 ½ month data collection period, meaning that the JIRA project was open for new measure submissions much earlier. This is to help accommodate programs that have open calls for measures.</a:t>
            </a:r>
            <a:r>
              <a:rPr lang="en-US" sz="1200" kern="1200" dirty="0">
                <a:solidFill>
                  <a:schemeClr val="tx1"/>
                </a:solidFill>
                <a:effectLst/>
                <a:latin typeface="+mn-lt"/>
                <a:ea typeface="+mn-ea"/>
                <a:cs typeface="+mn-cs"/>
              </a:rPr>
              <a:t> CMS closes JIRA for new submissions in mid-July and CMS finishes their review through the end of July.</a:t>
            </a:r>
            <a:endParaRPr lang="en-US" baseline="0" dirty="0"/>
          </a:p>
          <a:p>
            <a:endParaRPr lang="en-US" baseline="0" dirty="0"/>
          </a:p>
          <a:p>
            <a:r>
              <a:rPr lang="en-US" baseline="0" dirty="0"/>
              <a:t>Opening JIRA earlier was also an effort to reduce the peak workload during the customary 2-month period for new data entry in May-June, when some programs or contractors try to upload &gt;100 candidate measures.</a:t>
            </a:r>
          </a:p>
          <a:p>
            <a:endParaRPr lang="en-US" baseline="0" dirty="0"/>
          </a:p>
          <a:p>
            <a:r>
              <a:rPr lang="en-US" baseline="0" dirty="0"/>
              <a:t>It will be important to communicate to measure owners/submitters the need to collect information in advance and complete all JIRA data entry fields, which will help the MAP process in comparing and evaluating candidate measures.</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4060927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to recap and summarize the</a:t>
            </a:r>
            <a:r>
              <a:rPr lang="en-US" baseline="0" dirty="0"/>
              <a:t> presentation:</a:t>
            </a:r>
          </a:p>
          <a:p>
            <a:endParaRPr lang="en-US" baseline="0" dirty="0"/>
          </a:p>
          <a:p>
            <a:pPr marL="228600" indent="-228600">
              <a:buAutoNum type="arabicParenR"/>
            </a:pPr>
            <a:r>
              <a:rPr lang="en-US" baseline="0" dirty="0"/>
              <a:t>The MUD List is a repository of measures, that have been made available through measure developer submissions to the MIDS Library or to the MUC process, that are being developed with the intent for inclusion into a CMS Program.</a:t>
            </a:r>
          </a:p>
          <a:p>
            <a:pPr marL="228600" indent="-228600">
              <a:buAutoNum type="arabicParenR"/>
            </a:pPr>
            <a:r>
              <a:rPr lang="en-US" baseline="0" dirty="0"/>
              <a:t>The MUC List is the annual list of measures approved by CMS and federal stakeholders that will be reviewed by MAP for recommendation on whether those measures should be proposed into the rulemaking process for CMS programs.</a:t>
            </a:r>
          </a:p>
          <a:p>
            <a:pPr marL="228600" indent="-228600">
              <a:buAutoNum type="arabicParenR"/>
            </a:pPr>
            <a:r>
              <a:rPr lang="en-US" baseline="0" dirty="0"/>
              <a:t>The current CMS Measures Inventory includes measures for CMS programs that are proposed, finalized, implemented, or ultimately removed from use in the respective program. In early 2017, it will also include measures under development, and under consideration.</a:t>
            </a:r>
          </a:p>
          <a:p>
            <a:pPr marL="228600" indent="-228600">
              <a:buAutoNum type="arabicParenR"/>
            </a:pPr>
            <a:endParaRPr lang="en-US" baseline="0" dirty="0"/>
          </a:p>
          <a:p>
            <a:pPr marL="0" indent="0">
              <a:buNone/>
            </a:pPr>
            <a:r>
              <a:rPr lang="en-US" baseline="0" dirty="0"/>
              <a:t>Together, these resources reflect the measures that are either intended for or currently used in CMS programs.</a:t>
            </a:r>
          </a:p>
          <a:p>
            <a:pPr marL="228600" indent="-228600">
              <a:buAutoNum type="arabicParen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143212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Thank you for your attention.</a:t>
            </a:r>
            <a:r>
              <a:rPr lang="en-US" sz="1200" b="1" kern="1200" baseline="0" dirty="0">
                <a:solidFill>
                  <a:schemeClr val="tx1"/>
                </a:solidFill>
                <a:effectLst/>
                <a:latin typeface="+mn-lt"/>
                <a:ea typeface="+mn-ea"/>
                <a:cs typeface="+mn-cs"/>
              </a:rPr>
              <a:t> Are there any questions?</a:t>
            </a:r>
          </a:p>
          <a:p>
            <a:pPr lvl="0"/>
            <a:endParaRPr lang="en-US" sz="1200" b="1" kern="1200" baseline="0" dirty="0">
              <a:solidFill>
                <a:schemeClr val="tx1"/>
              </a:solidFill>
              <a:effectLst/>
              <a:latin typeface="+mn-lt"/>
              <a:ea typeface="+mn-ea"/>
              <a:cs typeface="+mn-cs"/>
            </a:endParaRPr>
          </a:p>
          <a:p>
            <a:pPr lvl="0"/>
            <a:r>
              <a:rPr lang="en-US" sz="1200" b="1" kern="1200" baseline="0" dirty="0">
                <a:solidFill>
                  <a:schemeClr val="tx1"/>
                </a:solidFill>
                <a:effectLst/>
                <a:latin typeface="+mn-lt"/>
                <a:ea typeface="+mn-ea"/>
                <a:cs typeface="+mn-cs"/>
              </a:rPr>
              <a:t>If you are interested in learning more about the CMS Measures Inventory, MUC, or MUD, please email MMSSupport@battelle.org.</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599414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CMS’s goal is to have a comprehensive Inventory of measures that include measures being conceptualized for use in CMS programs all the way through measures that have been implemented and are being maintained and evaluated. Many of the Measures under Development come from developers who have submitted documentation for measures as they are in the first three phases of the measure lifecycle, however there are measures that are included from the Measure Implementation phase, as well. </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Once a measure moves into the Measure Implementation phase, measures often are entered into the Pre-Rulemaking process which involves submission to the Measures under Consideration (MUC) process.  We’ll discuss the pre-rulemaking process later on, but a measure will only remain “under development” if it is not published on the annual MUC List. So measures that were submitted to the MUC process and were initially rejected by program leads, or measures that were not approved through the clearance process and did not make the final MUC list, will remain as Measures under Development. As a reminder, not all measures within the CMS Measures Inventory are required to go through the pre-rulemaking and rulemaking processes. Later in the presentation, we review the current programs that go through the MUC process, other CMS programs have their own processes that include opportunity for public comment. </a:t>
            </a:r>
            <a:r>
              <a:rPr lang="en-US" sz="1200" kern="1200" dirty="0">
                <a:solidFill>
                  <a:schemeClr val="tx1"/>
                </a:solidFill>
                <a:effectLst/>
                <a:latin typeface="+mn-lt"/>
                <a:ea typeface="+mn-ea"/>
                <a:cs typeface="+mn-cs"/>
              </a:rPr>
              <a:t>The CMS Measure Management System (MMS) includes procedures to improve quality and the likelihood of success when measures are implemented in our programs. One of the steps for Medicare programs covered under ACA 3014 is a process known as Pre-Rulemaking, and any CMS-sponsored measures that will be required for “Medicare” payment are mandated to go through this process prior to federal rulemaking. </a:t>
            </a:r>
          </a:p>
          <a:p>
            <a:endParaRPr lang="en-US" baseline="0" dirty="0"/>
          </a:p>
          <a:p>
            <a:endParaRPr lang="en-US" baseline="0" dirty="0"/>
          </a:p>
          <a:p>
            <a:r>
              <a:rPr lang="en-US" baseline="0" dirty="0"/>
              <a:t>Measures that were accepted onto the MUC List starting in 2013 through the current MUC cycle will be included in the Inventory starting in February 2017. These measures will have been published on the annual MUC List meaning that they have received CMS Program and Measure Lead approval, made it through the clearance process, and will have a measure status of “under consideration”. The measures that are published on the MUC List are then able to be used by programs in the rule-making process of proposing and finalizing measures into CMS programs.</a:t>
            </a:r>
          </a:p>
          <a:p>
            <a:endParaRPr lang="en-US" baseline="0" dirty="0"/>
          </a:p>
          <a:p>
            <a:r>
              <a:rPr lang="en-US" baseline="0" dirty="0"/>
              <a:t>Currently, the CMS Measures Inventory reflects measures that have entered into the rule-making process, including proposed measures, finalized measures, measures that were proposed, but not finalized (Rescinded), measures currently being implemented, and measures that have ultimately been removed from CMS programs. Measures included in the Measures Inventory are most often in the Measure Use, Continuing Evaluation, and Maintenance phases.</a:t>
            </a:r>
          </a:p>
          <a:p>
            <a:endParaRPr lang="en-US" baseline="0" dirty="0"/>
          </a:p>
          <a:p>
            <a:r>
              <a:rPr lang="en-US" baseline="0" dirty="0"/>
              <a:t>Ultimately, we are working to populate the Measures Inventory to include all measures intended for use in CMS programs from conceptualization through maintenance.</a:t>
            </a:r>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334395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spcAft>
                <a:spcPts val="600"/>
              </a:spcAft>
            </a:pPr>
            <a:r>
              <a:rPr lang="en-US" dirty="0"/>
              <a:t>From a transparency perspective, the MUC and Measures Application Partnership (MAP) processes, are intended</a:t>
            </a:r>
            <a:r>
              <a:rPr lang="en-US" baseline="0" dirty="0"/>
              <a:t> to enable all stakeholders impacted by CMS’s adoption of quality and efficiency measurement the ability to review and provide comments on candidate measures. CMS strives to enable commenting as early and often as possible.</a:t>
            </a:r>
          </a:p>
          <a:p>
            <a:pPr>
              <a:spcBef>
                <a:spcPts val="600"/>
              </a:spcBef>
              <a:spcAft>
                <a:spcPts val="600"/>
              </a:spcAft>
            </a:pPr>
            <a:endParaRPr lang="en-US" baseline="0" dirty="0"/>
          </a:p>
          <a:p>
            <a:pPr>
              <a:spcBef>
                <a:spcPts val="600"/>
              </a:spcBef>
              <a:spcAft>
                <a:spcPts val="600"/>
              </a:spcAft>
            </a:pPr>
            <a:r>
              <a:rPr lang="en-US" baseline="0" dirty="0"/>
              <a:t>This timeline is an approximation of how long it might take for a measure to get through the measure lifecycle. CMS collaboratively works with the stakeholder body to reduce measure coverage gaps and address high-priority population health concerns, while aligning candidate measures with CMS’s National Quality Strategy.</a:t>
            </a:r>
          </a:p>
          <a:p>
            <a:pPr>
              <a:spcBef>
                <a:spcPts val="600"/>
              </a:spcBef>
              <a:spcAft>
                <a:spcPts val="600"/>
              </a:spcAft>
            </a:pPr>
            <a:endParaRPr lang="en-US" baseline="0" dirty="0"/>
          </a:p>
          <a:p>
            <a:pPr>
              <a:spcBef>
                <a:spcPts val="600"/>
              </a:spcBef>
              <a:spcAft>
                <a:spcPts val="600"/>
              </a:spcAft>
            </a:pPr>
            <a:r>
              <a:rPr lang="en-US" baseline="0" dirty="0"/>
              <a:t>Annually in the spring, CMS furnishes a document organized by program, which provides stakeholders with CMS’s priorities and needs for the up coming pre-rule making cycle.</a:t>
            </a:r>
          </a:p>
          <a:p>
            <a:pPr>
              <a:spcBef>
                <a:spcPts val="600"/>
              </a:spcBef>
              <a:spcAft>
                <a:spcPts val="600"/>
              </a:spcAft>
            </a:pPr>
            <a:endParaRPr lang="en-US" baseline="0" dirty="0"/>
          </a:p>
          <a:p>
            <a:pPr>
              <a:spcBef>
                <a:spcPts val="600"/>
              </a:spcBef>
              <a:spcAft>
                <a:spcPts val="600"/>
              </a:spcAft>
            </a:pPr>
            <a:r>
              <a:rPr lang="en-US" baseline="0" dirty="0"/>
              <a:t>It is important to note the critical role of the public review and stakeholder involvement process shown in the chart around month 16. These MAP workgroup meetings require a tremendous effort in preparation, organization, and follow-up.</a:t>
            </a:r>
          </a:p>
          <a:p>
            <a:pPr>
              <a:spcBef>
                <a:spcPts val="600"/>
              </a:spcBef>
              <a:spcAft>
                <a:spcPts val="600"/>
              </a:spcAft>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543243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Let’s start with the Measures under Development. The Measures under Development (MUD) List is meant to serve as a resource for CMS Program and Measure Leads, contractors, and measure developers to ensure awareness of measures that are being developed for CMS programs. The MUD list is not the same as the Measures under Consideration (MUC) list. CMS has not made a final determination of any kind with respect to any specific measure on the MUD list. The MUD list is provided for the purposes of transparency, promoting harmonization, and alignment of quality improvement efforts. If CMS decides to include a measure for consideration in any of the rule-making CMS programs, the measure will be published on the MUC list and may then clear CMS’s pre-rulemaking and rulemaking processes. I want to stress that while many of the measures on the MUD List may eventually go through pre-rulemaking and the rulemaking process, the MUD List is not limited to only programs that use those processes. The MUD List reflects measures from all programs.</a:t>
            </a:r>
            <a:endParaRPr lang="en-US" sz="1200" kern="1200" dirty="0">
              <a:solidFill>
                <a:srgbClr val="FFFF00"/>
              </a:solidFill>
              <a:effectLst/>
              <a:latin typeface="+mn-lt"/>
              <a:ea typeface="+mn-ea"/>
              <a:cs typeface="+mn-cs"/>
            </a:endParaRPr>
          </a:p>
          <a:p>
            <a:endParaRPr lang="en-US"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2784188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The MUD List is currently compiled from two sources. These sources include measure information that measure developers submitted to the MIDS Resource Library and measures that were submitted as part of pre-rulemaking in 2014 or 2015, and soon to include 2016. Any measure that was submitted to the MUC List, but was not approved by the CMS program, is retained on the MUD List. The MUD List is reviewed by CMS program leads to validate the accuracy and completeness of the measure information.</a:t>
            </a:r>
          </a:p>
          <a:p>
            <a:endParaRPr lang="en-US" sz="1200" b="0" i="0" u="none" strike="noStrike" kern="1200" baseline="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Measure documentation like Measure Information Forms (MIF) or Measure Justification Forms (MJF), and lists of potential measures submitted to the MIDS Library are used to populate a measure under development that has not yet been submitted to the pre-rulemaking process. These documents often contain measure specifications like Title, Description, Data Source, Numerator, Denominator, and Exclusions. As the measure becomes more developed and developers submit any updated MIFs and MJFs we update those measures on the MUD List and add any additional measure specifications that may be included. Generally, we are able to get more specific measure specifications like, unit of measurement, level of analysis, setting, or population.</a:t>
            </a:r>
          </a:p>
          <a:p>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3560863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In order to maintain consistency with the data fields used in the CMS Measures Inventory, the following is a list of data fields that are included in the MUD List. The measures specifications included in the MUD List are as complete as the data that was able to be abstracted from the data sources. As these measures are varying in level of development, not all measures will have final or thorough specifications available. </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CMS MUD List contains measures for 28 programs or initiatives. And just to emphasize again,</a:t>
            </a:r>
            <a:r>
              <a:rPr lang="en-US" sz="1200" b="1" kern="1200" baseline="0" dirty="0">
                <a:solidFill>
                  <a:schemeClr val="tx1"/>
                </a:solidFill>
                <a:effectLst/>
                <a:latin typeface="+mn-lt"/>
                <a:ea typeface="+mn-ea"/>
                <a:cs typeface="+mn-cs"/>
              </a:rPr>
              <a:t> the MUD List is inclusive of all CMS programs, regardless of whether they go through pre-rulemaking and rulemaking processes.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most</a:t>
            </a:r>
            <a:r>
              <a:rPr lang="en-US" sz="1200" kern="1200" baseline="0" dirty="0">
                <a:solidFill>
                  <a:schemeClr val="tx1"/>
                </a:solidFill>
                <a:effectLst/>
                <a:latin typeface="+mn-lt"/>
                <a:ea typeface="+mn-ea"/>
                <a:cs typeface="+mn-cs"/>
              </a:rPr>
              <a:t> current version of the </a:t>
            </a:r>
            <a:r>
              <a:rPr lang="en-US" sz="1200" kern="1200" dirty="0">
                <a:solidFill>
                  <a:schemeClr val="tx1"/>
                </a:solidFill>
                <a:effectLst/>
                <a:latin typeface="+mn-lt"/>
                <a:ea typeface="+mn-ea"/>
                <a:cs typeface="+mn-cs"/>
              </a:rPr>
              <a:t>MUD list was posted publicly on July 1,</a:t>
            </a:r>
            <a:r>
              <a:rPr lang="en-US" sz="1200" kern="1200" baseline="0" dirty="0">
                <a:solidFill>
                  <a:schemeClr val="tx1"/>
                </a:solidFill>
                <a:effectLst/>
                <a:latin typeface="+mn-lt"/>
                <a:ea typeface="+mn-ea"/>
                <a:cs typeface="+mn-cs"/>
              </a:rPr>
              <a:t> 2016. The next release of the MUD list will be in February 2017. In order to reduce confusion, many of the data fields match what is available in the CMS Measures Inventory. You’ll notice many of the data fields are the same, however there are a few additional and unique data fields available within the MUD List.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First is the Measure Steward which refers to the primary (and secondary, if applicable) party responsible for updating and maintaining a measure.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The Measure Developer refers to the organization, contractor, or partnering agencies responsible for conceptualizing, developing, and testing a measure in preparation for consideration for a CMS program.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MUC Year is provided if a measure was submitted to the pre-rulemaking process, but ultimately declined by a CMS program. The MUC Year is the year that the measure was submitted for consideration.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Lastly, MAP Year is provided when a measure is submitted to the pre-rulemaking process, was accepted by a program, but then during the MAP review process was found to be not supported and ultimately removed from consideration. MAP Year is the year that the MAP review was published.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508674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we’ll discuss the CMS Measures Inventory.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CMS publishes the CMS Quality Measures Inventory to comply with Section 3014 of the Patient Protection and Affordable Care Act of 2010 (ACA), which created sections 1890A of the Social Security Act and requires HHS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develop a process for dissemination of quality measures.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While publishing the CMS Quality Measures Inventory meets the ACA requirement of HHS to develop a process for dissemination of quality measures, it even more importantly serves as a tool to enhance CMS’ valued partners’ ability to optimize health outcomes.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CMS posts a full list of quality measures used within CMS programs at</a:t>
            </a:r>
            <a:r>
              <a:rPr lang="en-US" sz="1200" kern="1200" baseline="0" dirty="0">
                <a:solidFill>
                  <a:schemeClr val="tx1"/>
                </a:solidFill>
                <a:effectLst/>
                <a:latin typeface="+mn-lt"/>
                <a:ea typeface="+mn-ea"/>
                <a:cs typeface="+mn-cs"/>
              </a:rPr>
              <a:t> least </a:t>
            </a:r>
            <a:r>
              <a:rPr lang="en-US" sz="1200" kern="1200" dirty="0">
                <a:solidFill>
                  <a:schemeClr val="tx1"/>
                </a:solidFill>
                <a:effectLst/>
                <a:latin typeface="+mn-lt"/>
                <a:ea typeface="+mn-ea"/>
                <a:cs typeface="+mn-cs"/>
              </a:rPr>
              <a:t>bi-annually. Measures include those which have been proposed, finalized, or removed through the federal rule-making process. The CMS Quality Measures Inventory lists each measure both by program and by measure. The Inventory includes measure specifications such as, but not limited to, numerator, denominator, exclusion criteria, National Quality Strategy (NQS) domain, measure type (i.e. process or outcome), and NQF</a:t>
            </a:r>
            <a:r>
              <a:rPr lang="en-US" sz="1200" strike="sngStrike"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endorsement status.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Since July 2014, Battelle has served as the CMS Measure Management Contractor. As the Measures Management Contractor, Battelle maintains the CMS Quality Measures Inventory. In such, Battelle has developed a process to affirm that the CMS Quality Measure Inventory includes measures utilized within CMS programs subject to the rule-making process. As we expand Measures</a:t>
            </a:r>
            <a:r>
              <a:rPr lang="en-US" sz="1200" kern="1200" baseline="0" dirty="0">
                <a:solidFill>
                  <a:schemeClr val="tx1"/>
                </a:solidFill>
                <a:effectLst/>
                <a:latin typeface="+mn-lt"/>
                <a:ea typeface="+mn-ea"/>
                <a:cs typeface="+mn-cs"/>
              </a:rPr>
              <a:t> Inventory, we are also including programs that do not require the measures to go through rule-making. We work closely with CMS to identify which programs and initiatives to include and the best ways to identify and validate the measure accuracy for those programs.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706108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The CMS Measures Inventory currently</a:t>
            </a:r>
            <a:r>
              <a:rPr lang="en-US" sz="1200" b="1" kern="1200" baseline="0" dirty="0">
                <a:solidFill>
                  <a:schemeClr val="tx1"/>
                </a:solidFill>
                <a:effectLst/>
                <a:latin typeface="+mn-lt"/>
                <a:ea typeface="+mn-ea"/>
                <a:cs typeface="+mn-cs"/>
              </a:rPr>
              <a:t> contains 26 programs.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of July 2016, the CMS Quality Measures Inventory lists all finalized measures used within the programs listed below. Measures used in more than one program are documented as such.  Of note, MIPS will be replacing</a:t>
            </a:r>
            <a:r>
              <a:rPr lang="en-US" sz="1200" kern="1200" baseline="0" dirty="0">
                <a:solidFill>
                  <a:schemeClr val="tx1"/>
                </a:solidFill>
                <a:effectLst/>
                <a:latin typeface="+mn-lt"/>
                <a:ea typeface="+mn-ea"/>
                <a:cs typeface="+mn-cs"/>
              </a:rPr>
              <a:t> PQRS as well as Physician VBM, Physician Feedback/Quality and Resource Use Reports (QRUR), and Medicare and Medicaid Electronic Health Record Incentive Program, and Physician Compare.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CMS Quality Measures Inventory lists each measure, by program, and provides the specifications listed in the Inventory User Guide.  The Inventory</a:t>
            </a:r>
            <a:r>
              <a:rPr lang="en-US" sz="1200" kern="1200" baseline="0" dirty="0">
                <a:solidFill>
                  <a:schemeClr val="tx1"/>
                </a:solidFill>
                <a:effectLst/>
                <a:latin typeface="+mn-lt"/>
                <a:ea typeface="+mn-ea"/>
                <a:cs typeface="+mn-cs"/>
              </a:rPr>
              <a:t> can be found on the website at the bottom of the slide.</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With the next release of the Inventory in February 2017, users can expect to find measures from the Medicare EHR Incentive programs for both eligible hospitals and professionals and MUC measures starting from 2013.</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4125434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94208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517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r>
              <a:rPr lang="en-US" sz="2400" b="0" i="1" dirty="0">
                <a:solidFill>
                  <a:srgbClr val="084A9C"/>
                </a:solidFill>
              </a:rPr>
              <a:t>Date</a:t>
            </a:r>
            <a:endParaRPr lang="en-US" sz="2800" b="0" i="1" dirty="0">
              <a:solidFill>
                <a:srgbClr val="084A9C"/>
              </a:solidFill>
            </a:endParaRPr>
          </a:p>
        </p:txBody>
      </p:sp>
    </p:spTree>
    <p:extLst>
      <p:ext uri="{BB962C8B-B14F-4D97-AF65-F5344CB8AC3E}">
        <p14:creationId xmlns:p14="http://schemas.microsoft.com/office/powerpoint/2010/main" val="1384189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577026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62200"/>
            <a:ext cx="68071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07212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3854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dirty="0"/>
              <a:t>Click to edit Master title style</a:t>
            </a:r>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0362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dirty="0"/>
          </a:p>
        </p:txBody>
      </p:sp>
    </p:spTree>
    <p:extLst>
      <p:ext uri="{BB962C8B-B14F-4D97-AF65-F5344CB8AC3E}">
        <p14:creationId xmlns:p14="http://schemas.microsoft.com/office/powerpoint/2010/main" val="74773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65B71B74-290C-40FB-BA5A-7CB392BF47CC}" type="slidenum">
              <a:rPr lang="en-US" smtClean="0"/>
              <a:t>‹#›</a:t>
            </a:fld>
            <a:endParaRPr lang="en-US" dirty="0"/>
          </a:p>
        </p:txBody>
      </p:sp>
    </p:spTree>
    <p:extLst>
      <p:ext uri="{BB962C8B-B14F-4D97-AF65-F5344CB8AC3E}">
        <p14:creationId xmlns:p14="http://schemas.microsoft.com/office/powerpoint/2010/main" val="19009725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069"/>
          <a:stretch>
            <a:fillRect/>
          </a:stretch>
        </p:blipFill>
        <p:spPr bwMode="auto">
          <a:xfrm>
            <a:off x="-34899" y="2438401"/>
            <a:ext cx="535448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a:t>Click to edit Master title style</a:t>
            </a:r>
          </a:p>
        </p:txBody>
      </p:sp>
      <p:sp>
        <p:nvSpPr>
          <p:cNvPr id="7"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13" r:id="rId2"/>
    <p:sldLayoutId id="2147483814" r:id="rId3"/>
    <p:sldLayoutId id="2147483815" r:id="rId4"/>
    <p:sldLayoutId id="2147483812" r:id="rId5"/>
    <p:sldLayoutId id="2147483809" r:id="rId6"/>
    <p:sldLayoutId id="2147483811" r:id="rId7"/>
    <p:sldLayoutId id="2147483810" r:id="rId8"/>
    <p:sldLayoutId id="2147483808" r:id="rId9"/>
    <p:sldLayoutId id="2147483801" r:id="rId10"/>
    <p:sldLayoutId id="2147483807" r:id="rId11"/>
    <p:sldLayoutId id="2147483798" r:id="rId12"/>
    <p:sldLayoutId id="2147483797" r:id="rId13"/>
    <p:sldLayoutId id="2147483794" r:id="rId14"/>
    <p:sldLayoutId id="2147483799" r:id="rId15"/>
    <p:sldLayoutId id="2147483802" r:id="rId16"/>
    <p:sldLayoutId id="2147483806" r:id="rId17"/>
    <p:sldLayoutId id="2147483803" r:id="rId18"/>
    <p:sldLayoutId id="2147483804" r:id="rId19"/>
    <p:sldLayoutId id="2147483805" r:id="rId20"/>
    <p:sldLayoutId id="2147483816" r:id="rId21"/>
  </p:sldLayoutIdLst>
  <p:hf hdr="0" ftr="0" dt="0"/>
  <p:txStyles>
    <p:titleStyle>
      <a:lvl1pPr indent="0" algn="ctr" defTabSz="914400" rtl="0" eaLnBrk="1" latinLnBrk="0" hangingPunct="1">
        <a:spcBef>
          <a:spcPts val="0"/>
        </a:spcBef>
        <a:buNone/>
        <a:defRPr sz="4400" b="1" i="0" u="none"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0.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Pre-Rule-Making.html" TargetMode="External"/><Relationship Id="rId2" Type="http://schemas.openxmlformats.org/officeDocument/2006/relationships/hyperlink" Target="https://www.cms.gov/Medicare/Quality-Initiatives-Patient-Assessment-Instruments/QualityMeasures/CMS-Measures-Inventory.html" TargetMode="External"/><Relationship Id="rId1" Type="http://schemas.openxmlformats.org/officeDocument/2006/relationships/slideLayout" Target="../slideLayouts/slideLayout20.xml"/><Relationship Id="rId4" Type="http://schemas.openxmlformats.org/officeDocument/2006/relationships/hyperlink" Target="https://www.cms.gov/Medicare/Quality-Initiatives-Patient-Assessment-Instruments/MMS/index.html?redirect=/mms/17_callforpubliccomment.asp"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66700" y="5638800"/>
            <a:ext cx="3276600" cy="457200"/>
          </a:xfrm>
        </p:spPr>
        <p:txBody>
          <a:bodyPr>
            <a:noAutofit/>
          </a:bodyPr>
          <a:lstStyle/>
          <a:p>
            <a:pPr algn="ctr"/>
            <a:r>
              <a:rPr lang="en-US" sz="2000" dirty="0"/>
              <a:t>December 8, 2016</a:t>
            </a:r>
          </a:p>
        </p:txBody>
      </p:sp>
      <p:sp>
        <p:nvSpPr>
          <p:cNvPr id="4" name="Text Placeholder 2"/>
          <p:cNvSpPr>
            <a:spLocks noGrp="1"/>
          </p:cNvSpPr>
          <p:nvPr>
            <p:ph type="body" sz="quarter" idx="10"/>
          </p:nvPr>
        </p:nvSpPr>
        <p:spPr>
          <a:xfrm>
            <a:off x="0" y="3352800"/>
            <a:ext cx="3810000" cy="2057400"/>
          </a:xfrm>
        </p:spPr>
        <p:txBody>
          <a:bodyPr>
            <a:noAutofit/>
          </a:bodyPr>
          <a:lstStyle/>
          <a:p>
            <a:pPr algn="ctr"/>
            <a:r>
              <a:rPr lang="en-US" sz="2800" dirty="0"/>
              <a:t>The CMS Quality Measures Inventory: MUD, MUC, and Everything in Between</a:t>
            </a:r>
          </a:p>
        </p:txBody>
      </p:sp>
      <p:sp>
        <p:nvSpPr>
          <p:cNvPr id="2" name="Title 1"/>
          <p:cNvSpPr>
            <a:spLocks noGrp="1"/>
          </p:cNvSpPr>
          <p:nvPr>
            <p:ph type="title"/>
          </p:nvPr>
        </p:nvSpPr>
        <p:spPr/>
        <p:txBody>
          <a:bodyPr/>
          <a:lstStyle/>
          <a:p>
            <a:r>
              <a:rPr lang="en-US" sz="3200" dirty="0"/>
              <a:t>CMS Measures Management System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10</a:t>
            </a:fld>
            <a:endParaRPr lang="en-US" dirty="0"/>
          </a:p>
        </p:txBody>
      </p:sp>
      <p:sp>
        <p:nvSpPr>
          <p:cNvPr id="2" name="Content Placeholder 1"/>
          <p:cNvSpPr>
            <a:spLocks noGrp="1"/>
          </p:cNvSpPr>
          <p:nvPr>
            <p:ph idx="1"/>
          </p:nvPr>
        </p:nvSpPr>
        <p:spPr>
          <a:xfrm>
            <a:off x="381000" y="1828800"/>
            <a:ext cx="8534400" cy="4297363"/>
          </a:xfrm>
        </p:spPr>
        <p:txBody>
          <a:bodyPr>
            <a:normAutofit fontScale="92500" lnSpcReduction="10000"/>
          </a:bodyPr>
          <a:lstStyle/>
          <a:p>
            <a:pPr defTabSz="457200">
              <a:spcBef>
                <a:spcPts val="0"/>
              </a:spcBef>
              <a:defRPr/>
            </a:pPr>
            <a:r>
              <a:rPr lang="en-US" dirty="0"/>
              <a:t>Currently the CMS Quality Measures Inventory provides the following data fields:</a:t>
            </a:r>
          </a:p>
          <a:p>
            <a:pPr lvl="1" defTabSz="457200">
              <a:spcBef>
                <a:spcPts val="0"/>
              </a:spcBef>
              <a:defRPr/>
            </a:pPr>
            <a:r>
              <a:rPr lang="en-US" dirty="0"/>
              <a:t>Numerator</a:t>
            </a:r>
          </a:p>
          <a:p>
            <a:pPr lvl="1" defTabSz="457200">
              <a:spcBef>
                <a:spcPts val="0"/>
              </a:spcBef>
              <a:defRPr/>
            </a:pPr>
            <a:r>
              <a:rPr lang="en-US" dirty="0"/>
              <a:t>Denominator</a:t>
            </a:r>
          </a:p>
          <a:p>
            <a:pPr lvl="1" defTabSz="457200">
              <a:spcBef>
                <a:spcPts val="0"/>
              </a:spcBef>
              <a:defRPr/>
            </a:pPr>
            <a:r>
              <a:rPr lang="en-US" dirty="0"/>
              <a:t>Exclusion criteria</a:t>
            </a:r>
          </a:p>
          <a:p>
            <a:pPr lvl="1" defTabSz="457200">
              <a:spcBef>
                <a:spcPts val="0"/>
              </a:spcBef>
              <a:defRPr/>
            </a:pPr>
            <a:r>
              <a:rPr lang="en-US" dirty="0"/>
              <a:t>National Quality Strategy (NQS) domain</a:t>
            </a:r>
          </a:p>
          <a:p>
            <a:pPr lvl="1" defTabSz="457200">
              <a:spcBef>
                <a:spcPts val="0"/>
              </a:spcBef>
              <a:defRPr/>
            </a:pPr>
            <a:r>
              <a:rPr lang="en-US" dirty="0"/>
              <a:t>Program domain</a:t>
            </a:r>
          </a:p>
          <a:p>
            <a:pPr lvl="1" defTabSz="457200">
              <a:spcBef>
                <a:spcPts val="0"/>
              </a:spcBef>
              <a:defRPr/>
            </a:pPr>
            <a:r>
              <a:rPr lang="en-US" dirty="0"/>
              <a:t>Measure type </a:t>
            </a:r>
          </a:p>
          <a:p>
            <a:pPr lvl="1" defTabSz="457200">
              <a:spcBef>
                <a:spcPts val="0"/>
              </a:spcBef>
              <a:defRPr/>
            </a:pPr>
            <a:r>
              <a:rPr lang="en-US" dirty="0"/>
              <a:t>NQF ID</a:t>
            </a:r>
          </a:p>
          <a:p>
            <a:pPr lvl="1" defTabSz="457200">
              <a:spcBef>
                <a:spcPts val="0"/>
              </a:spcBef>
              <a:defRPr/>
            </a:pPr>
            <a:r>
              <a:rPr lang="en-US" dirty="0"/>
              <a:t>NQF endorsement status</a:t>
            </a:r>
          </a:p>
          <a:p>
            <a:pPr lvl="1" defTabSz="457200">
              <a:spcBef>
                <a:spcPts val="0"/>
              </a:spcBef>
              <a:defRPr/>
            </a:pPr>
            <a:r>
              <a:rPr lang="en-US" dirty="0"/>
              <a:t>Data source</a:t>
            </a:r>
          </a:p>
          <a:p>
            <a:endParaRPr lang="en-US" dirty="0"/>
          </a:p>
          <a:p>
            <a:endParaRPr lang="en-US" dirty="0"/>
          </a:p>
        </p:txBody>
      </p:sp>
      <p:sp>
        <p:nvSpPr>
          <p:cNvPr id="3" name="Title 2"/>
          <p:cNvSpPr>
            <a:spLocks noGrp="1"/>
          </p:cNvSpPr>
          <p:nvPr>
            <p:ph type="title"/>
          </p:nvPr>
        </p:nvSpPr>
        <p:spPr/>
        <p:txBody>
          <a:bodyPr/>
          <a:lstStyle/>
          <a:p>
            <a:r>
              <a:rPr lang="en-US" dirty="0"/>
              <a:t>CMS Quality Measures Inventory   Data Fields</a:t>
            </a:r>
          </a:p>
        </p:txBody>
      </p:sp>
    </p:spTree>
    <p:extLst>
      <p:ext uri="{BB962C8B-B14F-4D97-AF65-F5344CB8AC3E}">
        <p14:creationId xmlns:p14="http://schemas.microsoft.com/office/powerpoint/2010/main" val="11502423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is picture shows a screen capture of the Federal Register website." title="Screen Capture of Federal Register where Final Rules are published "/>
          <p:cNvPicPr>
            <a:picLocks noChangeAspect="1"/>
          </p:cNvPicPr>
          <p:nvPr/>
        </p:nvPicPr>
        <p:blipFill rotWithShape="1">
          <a:blip r:embed="rId3"/>
          <a:srcRect l="9005" r="10762"/>
          <a:stretch/>
        </p:blipFill>
        <p:spPr>
          <a:xfrm>
            <a:off x="3891844" y="2362200"/>
            <a:ext cx="5067771" cy="3551139"/>
          </a:xfrm>
          <a:prstGeom prst="rect">
            <a:avLst/>
          </a:prstGeom>
          <a:ln>
            <a:solidFill>
              <a:schemeClr val="bg2"/>
            </a:solidFill>
          </a:ln>
        </p:spPr>
      </p:pic>
      <p:sp>
        <p:nvSpPr>
          <p:cNvPr id="6" name="Content Placeholder 5"/>
          <p:cNvSpPr>
            <a:spLocks noGrp="1"/>
          </p:cNvSpPr>
          <p:nvPr>
            <p:ph idx="1"/>
          </p:nvPr>
        </p:nvSpPr>
        <p:spPr>
          <a:xfrm>
            <a:off x="152400" y="2133600"/>
            <a:ext cx="3657600" cy="4297363"/>
          </a:xfrm>
        </p:spPr>
        <p:txBody>
          <a:bodyPr>
            <a:normAutofit fontScale="70000" lnSpcReduction="20000"/>
          </a:bodyPr>
          <a:lstStyle/>
          <a:p>
            <a:pPr marL="285750" indent="-285750"/>
            <a:r>
              <a:rPr lang="en-US" dirty="0"/>
              <a:t>The information within the Inventory has been compiled from the Final Rules (FR) that are published for the respective programs and validated by CMS Program leaders. </a:t>
            </a:r>
          </a:p>
          <a:p>
            <a:pPr marL="285750" indent="-285750"/>
            <a:r>
              <a:rPr lang="en-US" dirty="0"/>
              <a:t>For information related to NQF ID and Endorsement Status, Battelle receives monthly updates from NQF listing changes in endorsement status and measure review dates.</a:t>
            </a:r>
          </a:p>
          <a:p>
            <a:endParaRPr lang="en-US" dirty="0"/>
          </a:p>
        </p:txBody>
      </p:sp>
      <p:sp>
        <p:nvSpPr>
          <p:cNvPr id="5" name="Title 4"/>
          <p:cNvSpPr>
            <a:spLocks noGrp="1"/>
          </p:cNvSpPr>
          <p:nvPr>
            <p:ph type="title"/>
          </p:nvPr>
        </p:nvSpPr>
        <p:spPr/>
        <p:txBody>
          <a:bodyPr/>
          <a:lstStyle/>
          <a:p>
            <a:r>
              <a:rPr lang="en-US" dirty="0"/>
              <a:t>CMS Quality Measures Inventory</a:t>
            </a:r>
            <a:br>
              <a:rPr lang="en-US" dirty="0"/>
            </a:br>
            <a:r>
              <a:rPr lang="en-US" dirty="0"/>
              <a:t>Data Collection</a:t>
            </a:r>
          </a:p>
        </p:txBody>
      </p:sp>
    </p:spTree>
    <p:extLst>
      <p:ext uri="{BB962C8B-B14F-4D97-AF65-F5344CB8AC3E}">
        <p14:creationId xmlns:p14="http://schemas.microsoft.com/office/powerpoint/2010/main" val="1603311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12</a:t>
            </a:fld>
            <a:endParaRPr lang="en-US" dirty="0"/>
          </a:p>
        </p:txBody>
      </p:sp>
      <p:sp>
        <p:nvSpPr>
          <p:cNvPr id="5" name="TextBox 4"/>
          <p:cNvSpPr txBox="1"/>
          <p:nvPr/>
        </p:nvSpPr>
        <p:spPr>
          <a:xfrm>
            <a:off x="27818" y="6396335"/>
            <a:ext cx="8430382" cy="461665"/>
          </a:xfrm>
          <a:prstGeom prst="rect">
            <a:avLst/>
          </a:prstGeom>
          <a:noFill/>
        </p:spPr>
        <p:txBody>
          <a:bodyPr wrap="square" rtlCol="0">
            <a:spAutoFit/>
          </a:bodyPr>
          <a:lstStyle/>
          <a:p>
            <a:r>
              <a:rPr lang="en-US" sz="1200" dirty="0"/>
              <a:t>https://www.cms.gov/Medicare/Quality-Initiatives-Patient-Assessment-Instruments/QualityMeasures/CMS-Measures-Inventory.html</a:t>
            </a:r>
          </a:p>
        </p:txBody>
      </p:sp>
      <p:pic>
        <p:nvPicPr>
          <p:cNvPr id="6" name="Picture 5" descr="This picture has an excerpt of the CMS Quality Measure Invetory User Guide and Data Dictionary." title="Excerpt from CMS Quality Measure Inventory User Guide and Data Dictionary"/>
          <p:cNvPicPr>
            <a:picLocks noChangeAspect="1"/>
          </p:cNvPicPr>
          <p:nvPr/>
        </p:nvPicPr>
        <p:blipFill rotWithShape="1">
          <a:blip r:embed="rId3"/>
          <a:srcRect l="61991" t="28518" r="13122" b="8703"/>
          <a:stretch/>
        </p:blipFill>
        <p:spPr>
          <a:xfrm>
            <a:off x="3984407" y="2972938"/>
            <a:ext cx="4617630" cy="33634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This picture shows the cover for the CMS Quality Measures Inventory Guide and Data Dictionary." title="CMS Quality Measures Inventory User Guide and Data Dictionary"/>
          <p:cNvPicPr>
            <a:picLocks noChangeAspect="1"/>
          </p:cNvPicPr>
          <p:nvPr/>
        </p:nvPicPr>
        <p:blipFill rotWithShape="1">
          <a:blip r:embed="rId4"/>
          <a:srcRect l="61819" t="30739" r="13182" b="8519"/>
          <a:stretch/>
        </p:blipFill>
        <p:spPr>
          <a:xfrm>
            <a:off x="300865" y="2971800"/>
            <a:ext cx="3409134" cy="2541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Content Placeholder 1"/>
          <p:cNvSpPr>
            <a:spLocks noGrp="1"/>
          </p:cNvSpPr>
          <p:nvPr>
            <p:ph idx="1"/>
          </p:nvPr>
        </p:nvSpPr>
        <p:spPr>
          <a:xfrm>
            <a:off x="16932" y="1541415"/>
            <a:ext cx="8898467" cy="1735185"/>
          </a:xfrm>
        </p:spPr>
        <p:txBody>
          <a:bodyPr>
            <a:normAutofit fontScale="92500"/>
          </a:bodyPr>
          <a:lstStyle/>
          <a:p>
            <a:r>
              <a:rPr lang="en-US" dirty="0"/>
              <a:t>The User Guide provides definitions for the data fields, along with information on how to search the inventory and the MUD List for any given measure. </a:t>
            </a:r>
          </a:p>
          <a:p>
            <a:pPr marL="0" indent="0">
              <a:buNone/>
            </a:pPr>
            <a:endParaRPr lang="en-US" dirty="0"/>
          </a:p>
        </p:txBody>
      </p:sp>
      <p:sp>
        <p:nvSpPr>
          <p:cNvPr id="3" name="Title 2"/>
          <p:cNvSpPr>
            <a:spLocks noGrp="1"/>
          </p:cNvSpPr>
          <p:nvPr>
            <p:ph type="title"/>
          </p:nvPr>
        </p:nvSpPr>
        <p:spPr/>
        <p:txBody>
          <a:bodyPr/>
          <a:lstStyle/>
          <a:p>
            <a:r>
              <a:rPr lang="en-US" dirty="0"/>
              <a:t>CMS Quality Measures Inventory</a:t>
            </a:r>
            <a:br>
              <a:rPr lang="en-US" dirty="0"/>
            </a:br>
            <a:r>
              <a:rPr lang="en-US" dirty="0"/>
              <a:t>User Guide</a:t>
            </a:r>
          </a:p>
        </p:txBody>
      </p:sp>
    </p:spTree>
    <p:extLst>
      <p:ext uri="{BB962C8B-B14F-4D97-AF65-F5344CB8AC3E}">
        <p14:creationId xmlns:p14="http://schemas.microsoft.com/office/powerpoint/2010/main" val="2279206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13</a:t>
            </a:fld>
            <a:endParaRPr lang="en-US" dirty="0"/>
          </a:p>
        </p:txBody>
      </p:sp>
      <p:sp>
        <p:nvSpPr>
          <p:cNvPr id="2" name="Content Placeholder 1"/>
          <p:cNvSpPr>
            <a:spLocks noGrp="1"/>
          </p:cNvSpPr>
          <p:nvPr>
            <p:ph idx="1"/>
          </p:nvPr>
        </p:nvSpPr>
        <p:spPr>
          <a:xfrm>
            <a:off x="443089" y="1764682"/>
            <a:ext cx="8229600" cy="4297363"/>
          </a:xfrm>
        </p:spPr>
        <p:txBody>
          <a:bodyPr/>
          <a:lstStyle/>
          <a:p>
            <a:r>
              <a:rPr lang="en-US" dirty="0"/>
              <a:t>The inventory does not take the place of the program-published specification documents</a:t>
            </a:r>
          </a:p>
          <a:p>
            <a:r>
              <a:rPr lang="en-US" dirty="0"/>
              <a:t>Future iterations of the Inventory will have links to the FR and measure specification documents. </a:t>
            </a:r>
          </a:p>
          <a:p>
            <a:endParaRPr lang="en-US" dirty="0"/>
          </a:p>
        </p:txBody>
      </p:sp>
      <p:sp>
        <p:nvSpPr>
          <p:cNvPr id="3" name="Title 2"/>
          <p:cNvSpPr>
            <a:spLocks noGrp="1"/>
          </p:cNvSpPr>
          <p:nvPr>
            <p:ph type="title"/>
          </p:nvPr>
        </p:nvSpPr>
        <p:spPr/>
        <p:txBody>
          <a:bodyPr/>
          <a:lstStyle/>
          <a:p>
            <a:r>
              <a:rPr lang="en-US" dirty="0"/>
              <a:t>CMS Quality Measures Inventory</a:t>
            </a:r>
            <a:br>
              <a:rPr lang="en-US" dirty="0"/>
            </a:br>
            <a:r>
              <a:rPr lang="en-US" dirty="0"/>
              <a:t>A Quick Look</a:t>
            </a:r>
          </a:p>
        </p:txBody>
      </p:sp>
    </p:spTree>
    <p:extLst>
      <p:ext uri="{BB962C8B-B14F-4D97-AF65-F5344CB8AC3E}">
        <p14:creationId xmlns:p14="http://schemas.microsoft.com/office/powerpoint/2010/main" val="2688661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14</a:t>
            </a:fld>
            <a:endParaRPr lang="en-US" dirty="0"/>
          </a:p>
        </p:txBody>
      </p:sp>
      <p:sp>
        <p:nvSpPr>
          <p:cNvPr id="2" name="Content Placeholder 1"/>
          <p:cNvSpPr>
            <a:spLocks noGrp="1"/>
          </p:cNvSpPr>
          <p:nvPr>
            <p:ph idx="1"/>
          </p:nvPr>
        </p:nvSpPr>
        <p:spPr/>
        <p:txBody>
          <a:bodyPr>
            <a:normAutofit/>
          </a:bodyPr>
          <a:lstStyle/>
          <a:p>
            <a:r>
              <a:rPr lang="en-US" dirty="0"/>
              <a:t>Within the Inventory, CMS reviews measures annually to identify measures eligible for harmonization</a:t>
            </a:r>
          </a:p>
          <a:p>
            <a:r>
              <a:rPr lang="en-US" dirty="0"/>
              <a:t>CMS also hosts harmonization opportunities in forums such as the Quality Measures Technical Forum (QMTF) and the Measurement Policy Council (MPC)</a:t>
            </a:r>
          </a:p>
        </p:txBody>
      </p:sp>
      <p:sp>
        <p:nvSpPr>
          <p:cNvPr id="3" name="Title 2"/>
          <p:cNvSpPr>
            <a:spLocks noGrp="1"/>
          </p:cNvSpPr>
          <p:nvPr>
            <p:ph type="title"/>
          </p:nvPr>
        </p:nvSpPr>
        <p:spPr/>
        <p:txBody>
          <a:bodyPr/>
          <a:lstStyle/>
          <a:p>
            <a:r>
              <a:rPr lang="en-US" dirty="0"/>
              <a:t>CMS Quality Measures Inventory</a:t>
            </a:r>
            <a:br>
              <a:rPr lang="en-US" dirty="0"/>
            </a:br>
            <a:r>
              <a:rPr lang="en-US" dirty="0"/>
              <a:t>Alignment Efforts</a:t>
            </a:r>
          </a:p>
        </p:txBody>
      </p:sp>
    </p:spTree>
    <p:extLst>
      <p:ext uri="{BB962C8B-B14F-4D97-AF65-F5344CB8AC3E}">
        <p14:creationId xmlns:p14="http://schemas.microsoft.com/office/powerpoint/2010/main" val="18648894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B71B74-290C-40FB-BA5A-7CB392BF47CC}" type="slidenum">
              <a:rPr lang="en-US" smtClean="0"/>
              <a:t>15</a:t>
            </a:fld>
            <a:endParaRPr lang="en-US" dirty="0"/>
          </a:p>
        </p:txBody>
      </p:sp>
      <p:sp>
        <p:nvSpPr>
          <p:cNvPr id="3" name="Content Placeholder 2"/>
          <p:cNvSpPr>
            <a:spLocks noGrp="1"/>
          </p:cNvSpPr>
          <p:nvPr>
            <p:ph idx="1"/>
          </p:nvPr>
        </p:nvSpPr>
        <p:spPr/>
        <p:txBody>
          <a:bodyPr>
            <a:normAutofit/>
          </a:bodyPr>
          <a:lstStyle/>
          <a:p>
            <a:r>
              <a:rPr lang="en-US" sz="2400" b="1" dirty="0"/>
              <a:t>Statutory Reference</a:t>
            </a:r>
          </a:p>
          <a:p>
            <a:pPr lvl="1"/>
            <a:r>
              <a:rPr lang="en-US" sz="2000" dirty="0"/>
              <a:t>Section 3014 of the Patient Protection and Affordable Care Act </a:t>
            </a:r>
          </a:p>
          <a:p>
            <a:pPr lvl="1"/>
            <a:r>
              <a:rPr lang="en-US" sz="2000" dirty="0"/>
              <a:t>Section 1890 and 1890A of the Social Security Act</a:t>
            </a:r>
          </a:p>
          <a:p>
            <a:pPr lvl="1"/>
            <a:endParaRPr lang="en-US" sz="2000" b="1" dirty="0"/>
          </a:p>
          <a:p>
            <a:r>
              <a:rPr lang="en-US" sz="2400" b="1" dirty="0"/>
              <a:t>Pre-rulemaking Steps</a:t>
            </a:r>
          </a:p>
          <a:p>
            <a:pPr marL="914400" lvl="1" indent="-457200">
              <a:buClr>
                <a:schemeClr val="tx1"/>
              </a:buClr>
              <a:buFont typeface="+mj-lt"/>
              <a:buAutoNum type="arabicPeriod"/>
            </a:pPr>
            <a:r>
              <a:rPr lang="en-US" sz="2000" dirty="0"/>
              <a:t>Annually Publish Measures under Consideration (MUC) List by </a:t>
            </a:r>
            <a:r>
              <a:rPr lang="en-US" sz="2000" i="1" dirty="0"/>
              <a:t>December 1st</a:t>
            </a:r>
          </a:p>
          <a:p>
            <a:pPr marL="914400" lvl="1" indent="-457200" defTabSz="457200">
              <a:spcBef>
                <a:spcPts val="0"/>
              </a:spcBef>
              <a:buFont typeface="+mj-lt"/>
              <a:buAutoNum type="arabicPeriod"/>
            </a:pPr>
            <a:r>
              <a:rPr lang="en-US" sz="2000" dirty="0"/>
              <a:t>Multi-Stakeholder Groups, National Quality Forum’s Measure Applications Partnership (MAP)</a:t>
            </a:r>
          </a:p>
          <a:p>
            <a:pPr marL="914400" lvl="1" indent="-457200" defTabSz="457200">
              <a:spcBef>
                <a:spcPts val="0"/>
              </a:spcBef>
              <a:buClr>
                <a:schemeClr val="tx1"/>
              </a:buClr>
              <a:buFont typeface="+mj-lt"/>
              <a:buAutoNum type="arabicPeriod"/>
            </a:pPr>
            <a:r>
              <a:rPr lang="en-US" sz="2000" dirty="0"/>
              <a:t>Annually by </a:t>
            </a:r>
            <a:r>
              <a:rPr lang="en-US" sz="2000" i="1" dirty="0"/>
              <a:t>February 1st</a:t>
            </a:r>
            <a:r>
              <a:rPr lang="en-US" sz="2000" dirty="0"/>
              <a:t> the MAP provides recommendations and feedback to the Secretary </a:t>
            </a:r>
          </a:p>
          <a:p>
            <a:pPr marL="0" indent="0">
              <a:buNone/>
            </a:pPr>
            <a:endParaRPr lang="en-US" sz="2400" dirty="0">
              <a:latin typeface="Calibri Light" pitchFamily="34" charset="0"/>
            </a:endParaRPr>
          </a:p>
          <a:p>
            <a:endParaRPr lang="en-US" sz="2400" dirty="0"/>
          </a:p>
        </p:txBody>
      </p:sp>
      <p:sp>
        <p:nvSpPr>
          <p:cNvPr id="2" name="Title 1"/>
          <p:cNvSpPr>
            <a:spLocks noGrp="1"/>
          </p:cNvSpPr>
          <p:nvPr>
            <p:ph type="title"/>
          </p:nvPr>
        </p:nvSpPr>
        <p:spPr/>
        <p:txBody>
          <a:bodyPr/>
          <a:lstStyle/>
          <a:p>
            <a:r>
              <a:rPr lang="en-US" dirty="0"/>
              <a:t>Pre-Rulemaking</a:t>
            </a:r>
          </a:p>
        </p:txBody>
      </p:sp>
    </p:spTree>
    <p:extLst>
      <p:ext uri="{BB962C8B-B14F-4D97-AF65-F5344CB8AC3E}">
        <p14:creationId xmlns:p14="http://schemas.microsoft.com/office/powerpoint/2010/main" val="224130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16</a:t>
            </a:fld>
            <a:endParaRPr lang="en-US" dirty="0"/>
          </a:p>
        </p:txBody>
      </p:sp>
      <p:grpSp>
        <p:nvGrpSpPr>
          <p:cNvPr id="23" name="Group 22" descr="This slide shows the Pre-Rulemaking schedule. These slides were presented in December 2016.  The highlighted slides indicate the next steps in the timeline and process." title="2016 Pre-Rulemaking Schedule - This slide shows the Pre-Rulemaking schedule. These slides were presented in December 2016.  The highlighted slides indicate the next steps in the timeline and process."/>
          <p:cNvGrpSpPr/>
          <p:nvPr/>
        </p:nvGrpSpPr>
        <p:grpSpPr>
          <a:xfrm>
            <a:off x="228600" y="2241549"/>
            <a:ext cx="8686795" cy="4297363"/>
            <a:chOff x="228602" y="1828800"/>
            <a:chExt cx="8686795" cy="4297363"/>
          </a:xfrm>
        </p:grpSpPr>
        <p:sp>
          <p:nvSpPr>
            <p:cNvPr id="24" name="Right Arrow 5"/>
            <p:cNvSpPr/>
            <p:nvPr/>
          </p:nvSpPr>
          <p:spPr>
            <a:xfrm>
              <a:off x="228602" y="1828800"/>
              <a:ext cx="8686795" cy="4297363"/>
            </a:xfrm>
            <a:prstGeom prst="rightArrow">
              <a:avLst/>
            </a:prstGeom>
            <a:solidFill>
              <a:srgbClr val="4F81BD">
                <a:tint val="40000"/>
                <a:hueOff val="0"/>
                <a:satOff val="0"/>
                <a:lumOff val="0"/>
                <a:alphaOff val="0"/>
              </a:srgbClr>
            </a:solidFill>
            <a:ln>
              <a:noFill/>
            </a:ln>
            <a:effectLst/>
          </p:spPr>
        </p:sp>
        <p:sp>
          <p:nvSpPr>
            <p:cNvPr id="25" name="Freeform 6"/>
            <p:cNvSpPr/>
            <p:nvPr/>
          </p:nvSpPr>
          <p:spPr>
            <a:xfrm>
              <a:off x="229342"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endParaRPr lang="en-US" sz="1500" kern="0" dirty="0">
                <a:solidFill>
                  <a:prstClr val="white"/>
                </a:solidFill>
                <a:latin typeface="Calibri"/>
              </a:endParaRPr>
            </a:p>
          </p:txBody>
        </p:sp>
        <p:sp>
          <p:nvSpPr>
            <p:cNvPr id="26" name="Freeform 7"/>
            <p:cNvSpPr/>
            <p:nvPr/>
          </p:nvSpPr>
          <p:spPr>
            <a:xfrm>
              <a:off x="1478599"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kern="0" dirty="0">
                  <a:solidFill>
                    <a:prstClr val="white"/>
                  </a:solidFill>
                  <a:latin typeface="Calibri"/>
                </a:rPr>
                <a:t>April 5-14: Kickoff Meetings and  Priority-Setting Workshop</a:t>
              </a:r>
            </a:p>
          </p:txBody>
        </p:sp>
        <p:sp>
          <p:nvSpPr>
            <p:cNvPr id="27" name="Freeform 8"/>
            <p:cNvSpPr/>
            <p:nvPr/>
          </p:nvSpPr>
          <p:spPr>
            <a:xfrm>
              <a:off x="2727857"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kern="0" dirty="0">
                  <a:solidFill>
                    <a:prstClr val="white"/>
                  </a:solidFill>
                  <a:latin typeface="Calibri"/>
                </a:rPr>
                <a:t>July 29: Draft MUC List </a:t>
              </a:r>
            </a:p>
          </p:txBody>
        </p:sp>
        <p:sp>
          <p:nvSpPr>
            <p:cNvPr id="28" name="Freeform 9"/>
            <p:cNvSpPr/>
            <p:nvPr/>
          </p:nvSpPr>
          <p:spPr>
            <a:xfrm>
              <a:off x="3977115"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kern="0" dirty="0">
                  <a:solidFill>
                    <a:prstClr val="white"/>
                  </a:solidFill>
                  <a:latin typeface="Calibri"/>
                </a:rPr>
                <a:t>August 4: Federal Stakeholder Meeting (Preview MUC List)</a:t>
              </a:r>
            </a:p>
          </p:txBody>
        </p:sp>
        <p:sp>
          <p:nvSpPr>
            <p:cNvPr id="29" name="Freeform 10"/>
            <p:cNvSpPr/>
            <p:nvPr/>
          </p:nvSpPr>
          <p:spPr>
            <a:xfrm>
              <a:off x="5226373"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kern="0" dirty="0">
                  <a:solidFill>
                    <a:prstClr val="white"/>
                  </a:solidFill>
                  <a:latin typeface="Calibri"/>
                </a:rPr>
                <a:t>August 15: MUC Clearance Begins </a:t>
              </a:r>
            </a:p>
          </p:txBody>
        </p:sp>
        <p:sp>
          <p:nvSpPr>
            <p:cNvPr id="30" name="Freeform 11"/>
            <p:cNvSpPr/>
            <p:nvPr/>
          </p:nvSpPr>
          <p:spPr>
            <a:xfrm>
              <a:off x="6475630"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b="1" kern="0" dirty="0">
                  <a:solidFill>
                    <a:prstClr val="black"/>
                  </a:solidFill>
                  <a:latin typeface="Calibri"/>
                </a:rPr>
                <a:t>November 22: MUC List Published </a:t>
              </a:r>
            </a:p>
          </p:txBody>
        </p:sp>
        <p:sp>
          <p:nvSpPr>
            <p:cNvPr id="31" name="Freeform 12"/>
            <p:cNvSpPr/>
            <p:nvPr/>
          </p:nvSpPr>
          <p:spPr>
            <a:xfrm>
              <a:off x="7724888" y="3118008"/>
              <a:ext cx="1189769" cy="1718945"/>
            </a:xfrm>
            <a:custGeom>
              <a:avLst/>
              <a:gdLst>
                <a:gd name="connsiteX0" fmla="*/ 0 w 1189769"/>
                <a:gd name="connsiteY0" fmla="*/ 198299 h 1718945"/>
                <a:gd name="connsiteX1" fmla="*/ 198299 w 1189769"/>
                <a:gd name="connsiteY1" fmla="*/ 0 h 1718945"/>
                <a:gd name="connsiteX2" fmla="*/ 991470 w 1189769"/>
                <a:gd name="connsiteY2" fmla="*/ 0 h 1718945"/>
                <a:gd name="connsiteX3" fmla="*/ 1189769 w 1189769"/>
                <a:gd name="connsiteY3" fmla="*/ 198299 h 1718945"/>
                <a:gd name="connsiteX4" fmla="*/ 1189769 w 1189769"/>
                <a:gd name="connsiteY4" fmla="*/ 1520646 h 1718945"/>
                <a:gd name="connsiteX5" fmla="*/ 991470 w 1189769"/>
                <a:gd name="connsiteY5" fmla="*/ 1718945 h 1718945"/>
                <a:gd name="connsiteX6" fmla="*/ 198299 w 1189769"/>
                <a:gd name="connsiteY6" fmla="*/ 1718945 h 1718945"/>
                <a:gd name="connsiteX7" fmla="*/ 0 w 1189769"/>
                <a:gd name="connsiteY7" fmla="*/ 1520646 h 1718945"/>
                <a:gd name="connsiteX8" fmla="*/ 0 w 1189769"/>
                <a:gd name="connsiteY8" fmla="*/ 198299 h 171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9769" h="1718945">
                  <a:moveTo>
                    <a:pt x="0" y="198299"/>
                  </a:moveTo>
                  <a:cubicBezTo>
                    <a:pt x="0" y="88781"/>
                    <a:pt x="88781" y="0"/>
                    <a:pt x="198299" y="0"/>
                  </a:cubicBezTo>
                  <a:lnTo>
                    <a:pt x="991470" y="0"/>
                  </a:lnTo>
                  <a:cubicBezTo>
                    <a:pt x="1100988" y="0"/>
                    <a:pt x="1189769" y="88781"/>
                    <a:pt x="1189769" y="198299"/>
                  </a:cubicBezTo>
                  <a:lnTo>
                    <a:pt x="1189769" y="1520646"/>
                  </a:lnTo>
                  <a:cubicBezTo>
                    <a:pt x="1189769" y="1630164"/>
                    <a:pt x="1100988" y="1718945"/>
                    <a:pt x="991470" y="1718945"/>
                  </a:cubicBezTo>
                  <a:lnTo>
                    <a:pt x="198299" y="1718945"/>
                  </a:lnTo>
                  <a:cubicBezTo>
                    <a:pt x="88781" y="1718945"/>
                    <a:pt x="0" y="1630164"/>
                    <a:pt x="0" y="1520646"/>
                  </a:cubicBezTo>
                  <a:lnTo>
                    <a:pt x="0" y="198299"/>
                  </a:lnTo>
                  <a:close/>
                </a:path>
              </a:pathLst>
            </a:cu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p:spPr>
          <p:txBody>
            <a:bodyPr spcFirstLastPara="0" vert="horz" wrap="square" lIns="115230" tIns="115230" rIns="115230" bIns="115230" numCol="1" spcCol="1270" anchor="ctr" anchorCtr="0">
              <a:noAutofit/>
            </a:bodyPr>
            <a:lstStyle/>
            <a:p>
              <a:pPr algn="ctr" defTabSz="666750">
                <a:lnSpc>
                  <a:spcPct val="90000"/>
                </a:lnSpc>
                <a:spcBef>
                  <a:spcPct val="0"/>
                </a:spcBef>
                <a:spcAft>
                  <a:spcPct val="35000"/>
                </a:spcAft>
                <a:defRPr/>
              </a:pPr>
              <a:r>
                <a:rPr lang="en-US" sz="1500" kern="0" dirty="0">
                  <a:solidFill>
                    <a:prstClr val="white"/>
                  </a:solidFill>
                  <a:latin typeface="Calibri"/>
                </a:rPr>
                <a:t>February 1: MAP Feedback </a:t>
              </a:r>
              <a:r>
                <a:rPr lang="en-US" sz="1500" kern="0" dirty="0">
                  <a:solidFill>
                    <a:prstClr val="black"/>
                  </a:solidFill>
                  <a:latin typeface="Calibri"/>
                </a:rPr>
                <a:t>Due to the Secretary</a:t>
              </a:r>
            </a:p>
          </p:txBody>
        </p:sp>
      </p:grpSp>
      <p:sp>
        <p:nvSpPr>
          <p:cNvPr id="2" name="Rectangle 1"/>
          <p:cNvSpPr/>
          <p:nvPr/>
        </p:nvSpPr>
        <p:spPr>
          <a:xfrm>
            <a:off x="152400" y="3925669"/>
            <a:ext cx="1296140" cy="830997"/>
          </a:xfrm>
          <a:prstGeom prst="rect">
            <a:avLst/>
          </a:prstGeom>
        </p:spPr>
        <p:txBody>
          <a:bodyPr wrap="square">
            <a:spAutoFit/>
          </a:bodyPr>
          <a:lstStyle/>
          <a:p>
            <a:pPr algn="ctr"/>
            <a:r>
              <a:rPr lang="en-US" sz="1600" kern="0" dirty="0">
                <a:solidFill>
                  <a:prstClr val="white"/>
                </a:solidFill>
                <a:latin typeface="Calibri"/>
              </a:rPr>
              <a:t>January 29-July 15:</a:t>
            </a:r>
          </a:p>
          <a:p>
            <a:pPr algn="ctr"/>
            <a:r>
              <a:rPr lang="en-US" sz="1600" kern="0" dirty="0">
                <a:solidFill>
                  <a:prstClr val="white"/>
                </a:solidFill>
                <a:latin typeface="Calibri"/>
              </a:rPr>
              <a:t> Jira Open</a:t>
            </a:r>
            <a:endParaRPr lang="en-US" sz="1600" dirty="0"/>
          </a:p>
        </p:txBody>
      </p:sp>
      <p:sp>
        <p:nvSpPr>
          <p:cNvPr id="3" name="Title 2"/>
          <p:cNvSpPr>
            <a:spLocks noGrp="1"/>
          </p:cNvSpPr>
          <p:nvPr>
            <p:ph type="title"/>
          </p:nvPr>
        </p:nvSpPr>
        <p:spPr/>
        <p:txBody>
          <a:bodyPr/>
          <a:lstStyle/>
          <a:p>
            <a:r>
              <a:rPr lang="en-US" dirty="0"/>
              <a:t>2016 Pre-Rulemaking Schedule</a:t>
            </a:r>
          </a:p>
        </p:txBody>
      </p:sp>
    </p:spTree>
    <p:extLst>
      <p:ext uri="{BB962C8B-B14F-4D97-AF65-F5344CB8AC3E}">
        <p14:creationId xmlns:p14="http://schemas.microsoft.com/office/powerpoint/2010/main" val="3593309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17</a:t>
            </a:fld>
            <a:endParaRPr lang="en-US" dirty="0"/>
          </a:p>
        </p:txBody>
      </p:sp>
      <p:sp>
        <p:nvSpPr>
          <p:cNvPr id="2" name="Content Placeholder 1"/>
          <p:cNvSpPr>
            <a:spLocks noGrp="1"/>
          </p:cNvSpPr>
          <p:nvPr>
            <p:ph idx="1"/>
          </p:nvPr>
        </p:nvSpPr>
        <p:spPr>
          <a:xfrm>
            <a:off x="457200" y="1828800"/>
            <a:ext cx="8229600" cy="4343400"/>
          </a:xfrm>
        </p:spPr>
        <p:txBody>
          <a:bodyPr numCol="2">
            <a:normAutofit/>
          </a:bodyPr>
          <a:lstStyle/>
          <a:p>
            <a:r>
              <a:rPr lang="en-US" sz="1600" dirty="0"/>
              <a:t>Ambulatory Surgical Center Quality Reporting</a:t>
            </a:r>
          </a:p>
          <a:p>
            <a:r>
              <a:rPr lang="en-US" sz="1600" dirty="0"/>
              <a:t>End-Stage Renal Disease QIP</a:t>
            </a:r>
          </a:p>
          <a:p>
            <a:r>
              <a:rPr lang="en-US" sz="1600" dirty="0"/>
              <a:t>Home Health Quality Reporting</a:t>
            </a:r>
          </a:p>
          <a:p>
            <a:r>
              <a:rPr lang="en-US" sz="1600" dirty="0"/>
              <a:t>Hospice Quality Reporting</a:t>
            </a:r>
          </a:p>
          <a:p>
            <a:r>
              <a:rPr lang="en-US" sz="1600" dirty="0"/>
              <a:t>Hospital Acquired Condition Reduction Program</a:t>
            </a:r>
          </a:p>
          <a:p>
            <a:r>
              <a:rPr lang="en-US" sz="1600" dirty="0"/>
              <a:t>Hospital Inpatient Quality Reporting</a:t>
            </a:r>
          </a:p>
          <a:p>
            <a:r>
              <a:rPr lang="en-US" sz="1600" dirty="0"/>
              <a:t>Hospital Outpatient Quality Reporting</a:t>
            </a:r>
          </a:p>
          <a:p>
            <a:r>
              <a:rPr lang="en-US" sz="1600" dirty="0"/>
              <a:t>Hospital Readmission Reduction Program</a:t>
            </a:r>
          </a:p>
          <a:p>
            <a:r>
              <a:rPr lang="en-US" sz="1600" dirty="0"/>
              <a:t>Hospital Value-Based Purchasing</a:t>
            </a:r>
          </a:p>
          <a:p>
            <a:r>
              <a:rPr lang="en-US" sz="1600" dirty="0"/>
              <a:t>Inpatient Psychiatric Facility Quality Reporting</a:t>
            </a:r>
          </a:p>
          <a:p>
            <a:r>
              <a:rPr lang="en-US" sz="1600" dirty="0"/>
              <a:t>Inpatient Rehabilitation Facility Quality Reporting</a:t>
            </a:r>
          </a:p>
          <a:p>
            <a:r>
              <a:rPr lang="en-US" sz="1600" dirty="0"/>
              <a:t>Long-Term Care Hospital Quality Reporting</a:t>
            </a:r>
          </a:p>
          <a:p>
            <a:r>
              <a:rPr lang="en-US" sz="1600" dirty="0"/>
              <a:t>Medicaid and Medicare EHR Incentive Program for Eligible Hospitals or Critical Access Hospitals</a:t>
            </a:r>
          </a:p>
          <a:p>
            <a:r>
              <a:rPr lang="en-US" sz="1600" dirty="0"/>
              <a:t>Medicare Shared Savings</a:t>
            </a:r>
          </a:p>
          <a:p>
            <a:r>
              <a:rPr lang="en-US" sz="1600" dirty="0"/>
              <a:t>Merit-based Incentive Payment System</a:t>
            </a:r>
          </a:p>
          <a:p>
            <a:r>
              <a:rPr lang="en-US" sz="1600" dirty="0"/>
              <a:t>Prospective Payment System-Exempt Cancer Hospital Quality Reporting</a:t>
            </a:r>
          </a:p>
          <a:p>
            <a:r>
              <a:rPr lang="en-US" sz="1600" dirty="0"/>
              <a:t>Skilled Nursing Facility Quality Reporting Program</a:t>
            </a:r>
          </a:p>
          <a:p>
            <a:r>
              <a:rPr lang="en-US" sz="1600" dirty="0"/>
              <a:t>Skilled Nursing Facility Value-Based Purchasing Program</a:t>
            </a:r>
          </a:p>
        </p:txBody>
      </p:sp>
      <p:sp>
        <p:nvSpPr>
          <p:cNvPr id="3" name="Title 2"/>
          <p:cNvSpPr>
            <a:spLocks noGrp="1"/>
          </p:cNvSpPr>
          <p:nvPr>
            <p:ph type="title"/>
          </p:nvPr>
        </p:nvSpPr>
        <p:spPr/>
        <p:txBody>
          <a:bodyPr/>
          <a:lstStyle/>
          <a:p>
            <a:r>
              <a:rPr lang="en-US" dirty="0"/>
              <a:t>2016 Measures under Consideration Programs</a:t>
            </a:r>
          </a:p>
        </p:txBody>
      </p:sp>
    </p:spTree>
    <p:extLst>
      <p:ext uri="{BB962C8B-B14F-4D97-AF65-F5344CB8AC3E}">
        <p14:creationId xmlns:p14="http://schemas.microsoft.com/office/powerpoint/2010/main" val="2706391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5B71B74-290C-40FB-BA5A-7CB392BF47CC}" type="slidenum">
              <a:rPr lang="en-US" smtClean="0"/>
              <a:t>18</a:t>
            </a:fld>
            <a:endParaRPr lang="en-US" dirty="0"/>
          </a:p>
        </p:txBody>
      </p:sp>
      <p:sp>
        <p:nvSpPr>
          <p:cNvPr id="2" name="Title 1"/>
          <p:cNvSpPr>
            <a:spLocks noGrp="1"/>
          </p:cNvSpPr>
          <p:nvPr>
            <p:ph type="title"/>
          </p:nvPr>
        </p:nvSpPr>
        <p:spPr/>
        <p:txBody>
          <a:bodyPr>
            <a:normAutofit/>
          </a:bodyPr>
          <a:lstStyle/>
          <a:p>
            <a:r>
              <a:rPr lang="en-US" dirty="0"/>
              <a:t>Measure Inclusion Requirements </a:t>
            </a:r>
            <a:endParaRPr lang="en-US" sz="2700" dirty="0"/>
          </a:p>
        </p:txBody>
      </p:sp>
      <p:sp>
        <p:nvSpPr>
          <p:cNvPr id="3" name="Content Placeholder 2"/>
          <p:cNvSpPr>
            <a:spLocks noGrp="1"/>
          </p:cNvSpPr>
          <p:nvPr>
            <p:ph idx="1"/>
          </p:nvPr>
        </p:nvSpPr>
        <p:spPr>
          <a:xfrm>
            <a:off x="457200" y="1722437"/>
            <a:ext cx="8458200" cy="5059363"/>
          </a:xfrm>
        </p:spPr>
        <p:txBody>
          <a:bodyPr>
            <a:noAutofit/>
          </a:bodyPr>
          <a:lstStyle/>
          <a:p>
            <a:pPr marL="365760">
              <a:spcAft>
                <a:spcPts val="600"/>
              </a:spcAft>
            </a:pPr>
            <a:r>
              <a:rPr lang="en-US" sz="2400" dirty="0"/>
              <a:t>Respond to specific program goals and statutory requirements.</a:t>
            </a:r>
          </a:p>
          <a:p>
            <a:pPr marL="365760">
              <a:spcAft>
                <a:spcPts val="600"/>
              </a:spcAft>
            </a:pPr>
            <a:r>
              <a:rPr lang="en-US" sz="2400" dirty="0"/>
              <a:t>Address an important topic with a performance gap and is evidence based.</a:t>
            </a:r>
          </a:p>
          <a:p>
            <a:pPr marL="365760">
              <a:spcAft>
                <a:spcPts val="600"/>
              </a:spcAft>
            </a:pPr>
            <a:r>
              <a:rPr lang="en-US" sz="2400" dirty="0"/>
              <a:t>Focus on one or more of the National Quality Strategy priorities.</a:t>
            </a:r>
          </a:p>
          <a:p>
            <a:pPr marL="365760">
              <a:spcAft>
                <a:spcPts val="600"/>
              </a:spcAft>
            </a:pPr>
            <a:r>
              <a:rPr lang="en-US" sz="2400" dirty="0"/>
              <a:t>Identify opportunities for improvement.</a:t>
            </a:r>
          </a:p>
          <a:p>
            <a:pPr marL="365760">
              <a:spcAft>
                <a:spcPts val="600"/>
              </a:spcAft>
            </a:pPr>
            <a:r>
              <a:rPr lang="en-US" sz="2400" dirty="0"/>
              <a:t>Avoid duplication with other measures currently implemented in programs.</a:t>
            </a:r>
          </a:p>
          <a:p>
            <a:pPr marL="365760">
              <a:spcAft>
                <a:spcPts val="600"/>
              </a:spcAft>
            </a:pPr>
            <a:r>
              <a:rPr lang="en-US" sz="2400" dirty="0"/>
              <a:t>Include a title, numerator, denominator, exclusions, measure steward, data collection mechanism.</a:t>
            </a:r>
          </a:p>
          <a:p>
            <a:pPr>
              <a:spcAft>
                <a:spcPts val="600"/>
              </a:spcAft>
            </a:pPr>
            <a:endParaRPr lang="en-US" sz="2200" dirty="0"/>
          </a:p>
          <a:p>
            <a:pPr marL="0" indent="0">
              <a:buNone/>
            </a:pPr>
            <a:endParaRPr lang="en-US" sz="2200" dirty="0"/>
          </a:p>
          <a:p>
            <a:endParaRPr lang="en-US" sz="2200" dirty="0"/>
          </a:p>
          <a:p>
            <a:endParaRPr lang="en-US" sz="2200" dirty="0"/>
          </a:p>
        </p:txBody>
      </p:sp>
    </p:spTree>
    <p:extLst>
      <p:ext uri="{BB962C8B-B14F-4D97-AF65-F5344CB8AC3E}">
        <p14:creationId xmlns:p14="http://schemas.microsoft.com/office/powerpoint/2010/main" val="4877119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19</a:t>
            </a:fld>
            <a:endParaRPr lang="en-US" dirty="0"/>
          </a:p>
        </p:txBody>
      </p:sp>
      <p:pic>
        <p:nvPicPr>
          <p:cNvPr id="8" name="Content Placeholder 3" descr="Adopt or adhere to approaches to meet safety and quality standards&#10;&#10;The National Quality Strategy aims and priorities may be incorporated  into continuing education requirements or certification maintenance&#10;&#10;&#10;" title="Adopt or adhere to approaches to meet safety and quality standards"/>
          <p:cNvPicPr>
            <a:picLocks noChangeAspect="1"/>
          </p:cNvPicPr>
          <p:nvPr/>
        </p:nvPicPr>
        <p:blipFill rotWithShape="1">
          <a:blip r:embed="rId3"/>
          <a:srcRect l="13889" r="62037" b="28969"/>
          <a:stretch/>
        </p:blipFill>
        <p:spPr>
          <a:xfrm>
            <a:off x="6922960" y="1499035"/>
            <a:ext cx="1676400" cy="1751252"/>
          </a:xfrm>
          <a:prstGeom prst="rect">
            <a:avLst/>
          </a:prstGeom>
        </p:spPr>
      </p:pic>
      <p:sp>
        <p:nvSpPr>
          <p:cNvPr id="5" name="Content Placeholder 2"/>
          <p:cNvSpPr>
            <a:spLocks noGrp="1"/>
          </p:cNvSpPr>
          <p:nvPr>
            <p:ph idx="1"/>
          </p:nvPr>
        </p:nvSpPr>
        <p:spPr>
          <a:xfrm>
            <a:off x="457200" y="1895475"/>
            <a:ext cx="7924800" cy="4460875"/>
          </a:xfrm>
        </p:spPr>
        <p:txBody>
          <a:bodyPr>
            <a:normAutofit fontScale="85000" lnSpcReduction="20000"/>
          </a:bodyPr>
          <a:lstStyle/>
          <a:p>
            <a:r>
              <a:rPr lang="en-US" dirty="0"/>
              <a:t>Accurate measures data collection that </a:t>
            </a:r>
            <a:br>
              <a:rPr lang="en-US" dirty="0"/>
            </a:br>
            <a:r>
              <a:rPr lang="en-US" dirty="0"/>
              <a:t>allows CMS to log and track incremental</a:t>
            </a:r>
            <a:br>
              <a:rPr lang="en-US" dirty="0"/>
            </a:br>
            <a:r>
              <a:rPr lang="en-US" dirty="0"/>
              <a:t>changes from day one, resulting in </a:t>
            </a:r>
            <a:br>
              <a:rPr lang="en-US" dirty="0"/>
            </a:br>
            <a:r>
              <a:rPr lang="en-US" dirty="0"/>
              <a:t>accurate reporting outputs</a:t>
            </a:r>
          </a:p>
          <a:p>
            <a:r>
              <a:rPr lang="en-US" dirty="0"/>
              <a:t>Early and frequent communication across all stakeholders</a:t>
            </a:r>
          </a:p>
          <a:p>
            <a:r>
              <a:rPr lang="en-US" dirty="0"/>
              <a:t>Transparency, enabling easy access to information</a:t>
            </a:r>
          </a:p>
          <a:p>
            <a:r>
              <a:rPr lang="en-US" dirty="0"/>
              <a:t>Dedication to producing a quality product that meets the needs of HHS and medical providers</a:t>
            </a:r>
          </a:p>
          <a:p>
            <a:r>
              <a:rPr lang="en-US" dirty="0"/>
              <a:t>Effective public involvement in review, comments, and recommendations on a current, complete, coherent set of Measures under Consideration</a:t>
            </a:r>
          </a:p>
        </p:txBody>
      </p:sp>
      <p:sp>
        <p:nvSpPr>
          <p:cNvPr id="3" name="Title 2"/>
          <p:cNvSpPr>
            <a:spLocks noGrp="1"/>
          </p:cNvSpPr>
          <p:nvPr>
            <p:ph type="title"/>
          </p:nvPr>
        </p:nvSpPr>
        <p:spPr/>
        <p:txBody>
          <a:bodyPr/>
          <a:lstStyle/>
          <a:p>
            <a:r>
              <a:rPr lang="en-US" dirty="0"/>
              <a:t>Keys to Success</a:t>
            </a:r>
          </a:p>
        </p:txBody>
      </p:sp>
    </p:spTree>
    <p:extLst>
      <p:ext uri="{BB962C8B-B14F-4D97-AF65-F5344CB8AC3E}">
        <p14:creationId xmlns:p14="http://schemas.microsoft.com/office/powerpoint/2010/main" val="37659809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a:t>
            </a:fld>
            <a:endParaRPr lang="en-US" dirty="0"/>
          </a:p>
        </p:txBody>
      </p:sp>
      <p:sp>
        <p:nvSpPr>
          <p:cNvPr id="2" name="Content Placeholder 1"/>
          <p:cNvSpPr>
            <a:spLocks noGrp="1"/>
          </p:cNvSpPr>
          <p:nvPr>
            <p:ph idx="1"/>
          </p:nvPr>
        </p:nvSpPr>
        <p:spPr>
          <a:xfrm>
            <a:off x="457200" y="1828800"/>
            <a:ext cx="8229600" cy="4724400"/>
          </a:xfrm>
        </p:spPr>
        <p:txBody>
          <a:bodyPr>
            <a:normAutofit/>
          </a:bodyPr>
          <a:lstStyle/>
          <a:p>
            <a:r>
              <a:rPr lang="en-US" dirty="0"/>
              <a:t>Overview of the measure lifecycle</a:t>
            </a:r>
          </a:p>
          <a:p>
            <a:r>
              <a:rPr lang="en-US" dirty="0"/>
              <a:t>Overview of the Measures under Development (MUD) List</a:t>
            </a:r>
          </a:p>
          <a:p>
            <a:r>
              <a:rPr lang="en-US" dirty="0"/>
              <a:t>Describe the components of the CMS Measures Inventory</a:t>
            </a:r>
          </a:p>
          <a:p>
            <a:r>
              <a:rPr lang="en-US" dirty="0"/>
              <a:t>Explain how Measures under Consideration (MUC) fit into the CMS Measures Inventory</a:t>
            </a:r>
          </a:p>
          <a:p>
            <a:r>
              <a:rPr lang="en-US" dirty="0"/>
              <a:t>Questions and Answers</a:t>
            </a:r>
          </a:p>
        </p:txBody>
      </p:sp>
      <p:sp>
        <p:nvSpPr>
          <p:cNvPr id="3" name="Title 2"/>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2791312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20</a:t>
            </a:fld>
            <a:endParaRPr lang="en-US" dirty="0"/>
          </a:p>
        </p:txBody>
      </p:sp>
      <p:sp>
        <p:nvSpPr>
          <p:cNvPr id="2" name="Content Placeholder 1"/>
          <p:cNvSpPr>
            <a:spLocks noGrp="1"/>
          </p:cNvSpPr>
          <p:nvPr>
            <p:ph idx="1"/>
          </p:nvPr>
        </p:nvSpPr>
        <p:spPr/>
        <p:txBody>
          <a:bodyPr>
            <a:normAutofit/>
          </a:bodyPr>
          <a:lstStyle/>
          <a:p>
            <a:r>
              <a:rPr lang="en-US" dirty="0"/>
              <a:t>Continue to open JIRA early in the year</a:t>
            </a:r>
            <a:endParaRPr lang="en-US" strike="sngStrike" dirty="0"/>
          </a:p>
          <a:p>
            <a:r>
              <a:rPr lang="en-US" dirty="0"/>
              <a:t>Retain CMS review schedule in January-June; draft MUC List for Clearance in August; final list in December</a:t>
            </a:r>
          </a:p>
          <a:p>
            <a:r>
              <a:rPr lang="en-US" dirty="0"/>
              <a:t>Better communicate the benefits of completing all JIRA data entry fields to improve the MAP’s ability to assess candidate measures</a:t>
            </a:r>
          </a:p>
        </p:txBody>
      </p:sp>
      <p:sp>
        <p:nvSpPr>
          <p:cNvPr id="3" name="Title 2"/>
          <p:cNvSpPr>
            <a:spLocks noGrp="1"/>
          </p:cNvSpPr>
          <p:nvPr>
            <p:ph type="title"/>
          </p:nvPr>
        </p:nvSpPr>
        <p:spPr/>
        <p:txBody>
          <a:bodyPr/>
          <a:lstStyle/>
          <a:p>
            <a:r>
              <a:rPr lang="en-US" dirty="0"/>
              <a:t>Future Plans</a:t>
            </a:r>
          </a:p>
        </p:txBody>
      </p:sp>
    </p:spTree>
    <p:extLst>
      <p:ext uri="{BB962C8B-B14F-4D97-AF65-F5344CB8AC3E}">
        <p14:creationId xmlns:p14="http://schemas.microsoft.com/office/powerpoint/2010/main" val="1380069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21</a:t>
            </a:fld>
            <a:endParaRPr lang="en-US" dirty="0"/>
          </a:p>
        </p:txBody>
      </p:sp>
      <p:sp>
        <p:nvSpPr>
          <p:cNvPr id="2" name="Content Placeholder 1"/>
          <p:cNvSpPr>
            <a:spLocks noGrp="1"/>
          </p:cNvSpPr>
          <p:nvPr>
            <p:ph idx="1"/>
          </p:nvPr>
        </p:nvSpPr>
        <p:spPr/>
        <p:txBody>
          <a:bodyPr>
            <a:normAutofit fontScale="92500" lnSpcReduction="20000"/>
          </a:bodyPr>
          <a:lstStyle/>
          <a:p>
            <a:pPr marL="514350" indent="-514350">
              <a:buFont typeface="+mj-lt"/>
              <a:buAutoNum type="arabicPeriod"/>
            </a:pPr>
            <a:r>
              <a:rPr lang="en-US" dirty="0"/>
              <a:t>The MUD List is a repository of measures intended to ultimately be used in a CMS Program</a:t>
            </a:r>
          </a:p>
          <a:p>
            <a:pPr marL="514350" indent="-514350">
              <a:buFont typeface="+mj-lt"/>
              <a:buAutoNum type="arabicPeriod"/>
            </a:pPr>
            <a:r>
              <a:rPr lang="en-US" dirty="0"/>
              <a:t>The MUC List is the annual list of measures that upon stakeholder review, are intended to be proposed into the rulemaking process</a:t>
            </a:r>
          </a:p>
          <a:p>
            <a:pPr marL="514350" indent="-514350">
              <a:buFont typeface="+mj-lt"/>
              <a:buAutoNum type="arabicPeriod"/>
            </a:pPr>
            <a:r>
              <a:rPr lang="en-US" dirty="0"/>
              <a:t>The CMS Measures Inventory currently includes measures that are proposed, finalized, implemented, or removed from existing CMS programs.</a:t>
            </a:r>
          </a:p>
        </p:txBody>
      </p:sp>
      <p:sp>
        <p:nvSpPr>
          <p:cNvPr id="3" name="Title 2"/>
          <p:cNvSpPr>
            <a:spLocks noGrp="1"/>
          </p:cNvSpPr>
          <p:nvPr>
            <p:ph type="title"/>
          </p:nvPr>
        </p:nvSpPr>
        <p:spPr/>
        <p:txBody>
          <a:bodyPr/>
          <a:lstStyle/>
          <a:p>
            <a:r>
              <a:rPr lang="en-US" dirty="0"/>
              <a:t>Putting it all Together</a:t>
            </a:r>
          </a:p>
        </p:txBody>
      </p:sp>
    </p:spTree>
    <p:extLst>
      <p:ext uri="{BB962C8B-B14F-4D97-AF65-F5344CB8AC3E}">
        <p14:creationId xmlns:p14="http://schemas.microsoft.com/office/powerpoint/2010/main" val="3564831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22</a:t>
            </a:fld>
            <a:endParaRPr lang="en-US" dirty="0"/>
          </a:p>
        </p:txBody>
      </p:sp>
      <p:sp>
        <p:nvSpPr>
          <p:cNvPr id="2" name="Content Placeholder 1" descr="This text box shows the links to three websites where resources are available." title="Resources"/>
          <p:cNvSpPr>
            <a:spLocks noGrp="1"/>
          </p:cNvSpPr>
          <p:nvPr>
            <p:ph idx="1"/>
          </p:nvPr>
        </p:nvSpPr>
        <p:spPr/>
        <p:txBody>
          <a:bodyPr>
            <a:normAutofit/>
          </a:bodyPr>
          <a:lstStyle/>
          <a:p>
            <a:r>
              <a:rPr lang="en-US" dirty="0"/>
              <a:t>CMS Measures Inventory</a:t>
            </a:r>
          </a:p>
          <a:p>
            <a:pPr lvl="1"/>
            <a:r>
              <a:rPr lang="en-US" sz="1400" dirty="0">
                <a:hlinkClick r:id="rId2"/>
              </a:rPr>
              <a:t>https://www.cms.gov/Medicare/Quality-Initiatives-Patient-Assessment-Instruments/QualityMeasures/CMS-Measures-Inventory.html</a:t>
            </a:r>
            <a:endParaRPr lang="en-US" sz="1400" dirty="0"/>
          </a:p>
          <a:p>
            <a:r>
              <a:rPr lang="en-US" dirty="0"/>
              <a:t>Measures under Consideration</a:t>
            </a:r>
          </a:p>
          <a:p>
            <a:pPr lvl="1"/>
            <a:r>
              <a:rPr lang="en-US" sz="1400" dirty="0">
                <a:hlinkClick r:id="rId3"/>
              </a:rPr>
              <a:t>https://www.cms.gov/Medicare/Quality-Initiatives-Patient-Assessment-Instruments/QualityMeasures/Pre-Rule-Making.html</a:t>
            </a:r>
            <a:endParaRPr lang="en-US" sz="1400" dirty="0"/>
          </a:p>
          <a:p>
            <a:r>
              <a:rPr lang="en-US" dirty="0"/>
              <a:t>Measures Management System (MMS)</a:t>
            </a:r>
          </a:p>
          <a:p>
            <a:pPr lvl="1"/>
            <a:r>
              <a:rPr lang="en-US" sz="1400" dirty="0">
                <a:hlinkClick r:id="rId4"/>
              </a:rPr>
              <a:t>https://www.cms.gov/Medicare/Quality-Initiatives-Patient-Assessment-Instruments/MMS/index.html?redirect=/mms/17_callforpubliccomment.asp</a:t>
            </a:r>
            <a:endParaRPr lang="en-US" sz="1400" dirty="0"/>
          </a:p>
        </p:txBody>
      </p:sp>
      <p:sp>
        <p:nvSpPr>
          <p:cNvPr id="3" name="Title 2"/>
          <p:cNvSpPr>
            <a:spLocks noGrp="1"/>
          </p:cNvSpPr>
          <p:nvPr>
            <p:ph type="title"/>
          </p:nvPr>
        </p:nvSpPr>
        <p:spPr/>
        <p:txBody>
          <a:bodyPr/>
          <a:lstStyle/>
          <a:p>
            <a:r>
              <a:rPr lang="en-US" dirty="0"/>
              <a:t>Resources</a:t>
            </a:r>
          </a:p>
        </p:txBody>
      </p:sp>
    </p:spTree>
    <p:extLst>
      <p:ext uri="{BB962C8B-B14F-4D97-AF65-F5344CB8AC3E}">
        <p14:creationId xmlns:p14="http://schemas.microsoft.com/office/powerpoint/2010/main" val="21987840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23</a:t>
            </a:fld>
            <a:endParaRPr lang="en-US" dirty="0"/>
          </a:p>
        </p:txBody>
      </p:sp>
      <p:sp>
        <p:nvSpPr>
          <p:cNvPr id="5" name="TextBox 4"/>
          <p:cNvSpPr txBox="1"/>
          <p:nvPr/>
        </p:nvSpPr>
        <p:spPr>
          <a:xfrm>
            <a:off x="27818" y="6396335"/>
            <a:ext cx="8430382" cy="461665"/>
          </a:xfrm>
          <a:prstGeom prst="rect">
            <a:avLst/>
          </a:prstGeom>
          <a:noFill/>
        </p:spPr>
        <p:txBody>
          <a:bodyPr wrap="square" rtlCol="0">
            <a:spAutoFit/>
          </a:bodyPr>
          <a:lstStyle/>
          <a:p>
            <a:r>
              <a:rPr lang="en-US" sz="1200" dirty="0"/>
              <a:t>https://www.cms.gov/Medicare/Quality-Initiatives-Patient-Assessment-Instruments/QualityMeasures/CMS-Measures-Inventory.html</a:t>
            </a:r>
          </a:p>
        </p:txBody>
      </p:sp>
      <p:sp>
        <p:nvSpPr>
          <p:cNvPr id="2" name="Content Placeholder 1"/>
          <p:cNvSpPr>
            <a:spLocks noGrp="1"/>
          </p:cNvSpPr>
          <p:nvPr>
            <p:ph idx="1"/>
          </p:nvPr>
        </p:nvSpPr>
        <p:spPr/>
        <p:txBody>
          <a:bodyPr>
            <a:normAutofit/>
          </a:bodyPr>
          <a:lstStyle/>
          <a:p>
            <a:pPr marL="0" indent="0">
              <a:buNone/>
            </a:pPr>
            <a:endParaRPr lang="en-US" dirty="0"/>
          </a:p>
          <a:p>
            <a:pPr marL="0" indent="0">
              <a:buNone/>
            </a:pPr>
            <a:endParaRPr lang="en-US" dirty="0"/>
          </a:p>
          <a:p>
            <a:pPr marL="0" indent="0" algn="ctr">
              <a:buNone/>
            </a:pPr>
            <a:r>
              <a:rPr lang="en-US" dirty="0"/>
              <a:t>Mary Sheehan, Battelle</a:t>
            </a:r>
          </a:p>
          <a:p>
            <a:pPr marL="0" indent="0" algn="ctr">
              <a:buNone/>
            </a:pPr>
            <a:r>
              <a:rPr lang="en-US" dirty="0"/>
              <a:t>Helen Dollar-Maples, CMS</a:t>
            </a:r>
          </a:p>
          <a:p>
            <a:pPr marL="0" indent="0" algn="ctr">
              <a:buNone/>
            </a:pPr>
            <a:r>
              <a:rPr lang="en-US" dirty="0">
                <a:hlinkClick r:id="rId3"/>
              </a:rPr>
              <a:t>MMSsupport@battelle.org</a:t>
            </a:r>
            <a:r>
              <a:rPr lang="en-US" dirty="0"/>
              <a:t> </a:t>
            </a:r>
          </a:p>
        </p:txBody>
      </p:sp>
      <p:sp>
        <p:nvSpPr>
          <p:cNvPr id="3" name="Title 2"/>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1049515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3</a:t>
            </a:fld>
            <a:endParaRPr lang="en-US" dirty="0"/>
          </a:p>
        </p:txBody>
      </p:sp>
      <p:graphicFrame>
        <p:nvGraphicFramePr>
          <p:cNvPr id="15" name="Content Placeholder 14" descr="This slide shows the five step quality measure lifecycle." title="Quality Measure Lifecycle This slide shows the five step quality measure lifecycle."/>
          <p:cNvGraphicFramePr>
            <a:graphicFrameLocks noGrp="1"/>
          </p:cNvGraphicFramePr>
          <p:nvPr>
            <p:ph idx="1"/>
            <p:extLst>
              <p:ext uri="{D42A27DB-BD31-4B8C-83A1-F6EECF244321}">
                <p14:modId xmlns:p14="http://schemas.microsoft.com/office/powerpoint/2010/main" val="3834456332"/>
              </p:ext>
            </p:extLst>
          </p:nvPr>
        </p:nvGraphicFramePr>
        <p:xfrm>
          <a:off x="228600" y="1828800"/>
          <a:ext cx="8431924" cy="4710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t>Quality Measure Lifecycle</a:t>
            </a:r>
          </a:p>
        </p:txBody>
      </p:sp>
    </p:spTree>
    <p:extLst>
      <p:ext uri="{BB962C8B-B14F-4D97-AF65-F5344CB8AC3E}">
        <p14:creationId xmlns:p14="http://schemas.microsoft.com/office/powerpoint/2010/main" val="3948756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4</a:t>
            </a:fld>
            <a:endParaRPr lang="en-US" dirty="0"/>
          </a:p>
        </p:txBody>
      </p:sp>
      <p:sp>
        <p:nvSpPr>
          <p:cNvPr id="9" name="Rectangle 8"/>
          <p:cNvSpPr/>
          <p:nvPr/>
        </p:nvSpPr>
        <p:spPr>
          <a:xfrm>
            <a:off x="152396" y="4876800"/>
            <a:ext cx="8805848" cy="1631216"/>
          </a:xfrm>
          <a:prstGeom prst="rect">
            <a:avLst/>
          </a:prstGeom>
        </p:spPr>
        <p:txBody>
          <a:bodyPr wrap="square">
            <a:spAutoFit/>
          </a:bodyPr>
          <a:lstStyle/>
          <a:p>
            <a:r>
              <a:rPr lang="en-US" sz="2000" b="1" dirty="0">
                <a:latin typeface="+mj-lt"/>
                <a:ea typeface="+mj-ea"/>
                <a:cs typeface="+mj-cs"/>
              </a:rPr>
              <a:t>Can take up to 3 years for a measure to go from initial concept, through testing and reviews, to eventual deployment and use in the field</a:t>
            </a:r>
          </a:p>
          <a:p>
            <a:endParaRPr lang="en-US" sz="2000" b="1" dirty="0">
              <a:latin typeface="+mj-lt"/>
              <a:ea typeface="+mj-ea"/>
              <a:cs typeface="+mj-cs"/>
            </a:endParaRPr>
          </a:p>
          <a:p>
            <a:r>
              <a:rPr lang="en-US" sz="2000" b="1" dirty="0">
                <a:latin typeface="+mj-lt"/>
                <a:ea typeface="+mj-ea"/>
                <a:cs typeface="+mj-cs"/>
              </a:rPr>
              <a:t>Not shown on chart: Intersecting regulatory requirements that may overlap with the standard MUC timeline</a:t>
            </a:r>
          </a:p>
        </p:txBody>
      </p:sp>
      <p:graphicFrame>
        <p:nvGraphicFramePr>
          <p:cNvPr id="7" name="Table 6" descr="This slide depicts the timeline for how long it ight take for a measure to go through the measure lifecycle.  The timeline is approximately 28 months." title="Timeline for Measure Development"/>
          <p:cNvGraphicFramePr>
            <a:graphicFrameLocks noGrp="1"/>
          </p:cNvGraphicFramePr>
          <p:nvPr>
            <p:extLst>
              <p:ext uri="{D42A27DB-BD31-4B8C-83A1-F6EECF244321}">
                <p14:modId xmlns:p14="http://schemas.microsoft.com/office/powerpoint/2010/main" val="1806738095"/>
              </p:ext>
            </p:extLst>
          </p:nvPr>
        </p:nvGraphicFramePr>
        <p:xfrm>
          <a:off x="152396" y="2209800"/>
          <a:ext cx="8805848" cy="2514600"/>
        </p:xfrm>
        <a:graphic>
          <a:graphicData uri="http://schemas.openxmlformats.org/drawingml/2006/table">
            <a:tbl>
              <a:tblPr firstRow="1" bandRow="1">
                <a:tableStyleId>{5C22544A-7EE6-4342-B048-85BDC9FD1C3A}</a:tableStyleId>
              </a:tblPr>
              <a:tblGrid>
                <a:gridCol w="1100731">
                  <a:extLst>
                    <a:ext uri="{9D8B030D-6E8A-4147-A177-3AD203B41FA5}">
                      <a16:colId xmlns:a16="http://schemas.microsoft.com/office/drawing/2014/main" val="20000"/>
                    </a:ext>
                  </a:extLst>
                </a:gridCol>
                <a:gridCol w="1100731">
                  <a:extLst>
                    <a:ext uri="{9D8B030D-6E8A-4147-A177-3AD203B41FA5}">
                      <a16:colId xmlns:a16="http://schemas.microsoft.com/office/drawing/2014/main" val="20001"/>
                    </a:ext>
                  </a:extLst>
                </a:gridCol>
                <a:gridCol w="1100731">
                  <a:extLst>
                    <a:ext uri="{9D8B030D-6E8A-4147-A177-3AD203B41FA5}">
                      <a16:colId xmlns:a16="http://schemas.microsoft.com/office/drawing/2014/main" val="20002"/>
                    </a:ext>
                  </a:extLst>
                </a:gridCol>
                <a:gridCol w="1100731">
                  <a:extLst>
                    <a:ext uri="{9D8B030D-6E8A-4147-A177-3AD203B41FA5}">
                      <a16:colId xmlns:a16="http://schemas.microsoft.com/office/drawing/2014/main" val="20003"/>
                    </a:ext>
                  </a:extLst>
                </a:gridCol>
                <a:gridCol w="1100731">
                  <a:extLst>
                    <a:ext uri="{9D8B030D-6E8A-4147-A177-3AD203B41FA5}">
                      <a16:colId xmlns:a16="http://schemas.microsoft.com/office/drawing/2014/main" val="20004"/>
                    </a:ext>
                  </a:extLst>
                </a:gridCol>
                <a:gridCol w="1100731">
                  <a:extLst>
                    <a:ext uri="{9D8B030D-6E8A-4147-A177-3AD203B41FA5}">
                      <a16:colId xmlns:a16="http://schemas.microsoft.com/office/drawing/2014/main" val="20005"/>
                    </a:ext>
                  </a:extLst>
                </a:gridCol>
                <a:gridCol w="1100731">
                  <a:extLst>
                    <a:ext uri="{9D8B030D-6E8A-4147-A177-3AD203B41FA5}">
                      <a16:colId xmlns:a16="http://schemas.microsoft.com/office/drawing/2014/main" val="20006"/>
                    </a:ext>
                  </a:extLst>
                </a:gridCol>
                <a:gridCol w="1100731">
                  <a:extLst>
                    <a:ext uri="{9D8B030D-6E8A-4147-A177-3AD203B41FA5}">
                      <a16:colId xmlns:a16="http://schemas.microsoft.com/office/drawing/2014/main" val="20007"/>
                    </a:ext>
                  </a:extLst>
                </a:gridCol>
              </a:tblGrid>
              <a:tr h="854015">
                <a:tc>
                  <a:txBody>
                    <a:bodyPr/>
                    <a:lstStyle/>
                    <a:p>
                      <a:r>
                        <a:rPr lang="en-US" sz="2200" dirty="0">
                          <a:latin typeface="+mj-lt"/>
                        </a:rPr>
                        <a:t>←   1</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4</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8</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12</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16</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20</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24</a:t>
                      </a:r>
                    </a:p>
                  </a:txBody>
                  <a:tcPr marL="113869" marR="113869" marT="56934" marB="56934"/>
                </a:tc>
                <a:tc>
                  <a:txBody>
                    <a:bodyPr/>
                    <a:lstStyle/>
                    <a:p>
                      <a:pPr marL="0" algn="l" defTabSz="914400" rtl="0" eaLnBrk="1" latinLnBrk="0" hangingPunct="1"/>
                      <a:r>
                        <a:rPr lang="en-US" sz="2200" b="1" kern="1200" dirty="0">
                          <a:solidFill>
                            <a:schemeClr val="lt1"/>
                          </a:solidFill>
                          <a:latin typeface="+mj-lt"/>
                          <a:ea typeface="+mn-ea"/>
                          <a:cs typeface="+mn-cs"/>
                        </a:rPr>
                        <a:t>28   →</a:t>
                      </a:r>
                    </a:p>
                  </a:txBody>
                  <a:tcPr marL="113869" marR="113869" marT="56934" marB="56934"/>
                </a:tc>
                <a:extLst>
                  <a:ext uri="{0D108BD9-81ED-4DB2-BD59-A6C34878D82A}">
                    <a16:rowId xmlns:a16="http://schemas.microsoft.com/office/drawing/2014/main" val="10000"/>
                  </a:ext>
                </a:extLst>
              </a:tr>
              <a:tr h="1660585">
                <a:tc>
                  <a:txBody>
                    <a:bodyPr/>
                    <a:lstStyle/>
                    <a:p>
                      <a:r>
                        <a:rPr lang="en-US" sz="1500" dirty="0">
                          <a:latin typeface="+mj-lt"/>
                        </a:rPr>
                        <a:t>Develop</a:t>
                      </a:r>
                      <a:r>
                        <a:rPr lang="en-US" sz="1500" baseline="0" dirty="0">
                          <a:latin typeface="+mj-lt"/>
                        </a:rPr>
                        <a:t> and test new measures (ongoing process)</a:t>
                      </a:r>
                      <a:endParaRPr lang="en-US" sz="1500" dirty="0">
                        <a:latin typeface="+mj-lt"/>
                      </a:endParaRPr>
                    </a:p>
                  </a:txBody>
                  <a:tcPr marL="113869" marR="113869" marT="56934" marB="56934"/>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500" kern="1200" baseline="0" dirty="0">
                          <a:solidFill>
                            <a:schemeClr val="dk1"/>
                          </a:solidFill>
                          <a:latin typeface="+mj-lt"/>
                          <a:ea typeface="+mn-ea"/>
                          <a:cs typeface="+mn-cs"/>
                        </a:rPr>
                        <a:t>Submit measures to MUC process</a:t>
                      </a:r>
                    </a:p>
                    <a:p>
                      <a:endParaRPr lang="en-US" sz="1500" kern="1200" baseline="0" dirty="0">
                        <a:solidFill>
                          <a:schemeClr val="dk1"/>
                        </a:solidFill>
                        <a:latin typeface="+mj-lt"/>
                        <a:ea typeface="+mn-ea"/>
                        <a:cs typeface="+mn-cs"/>
                      </a:endParaRPr>
                    </a:p>
                  </a:txBody>
                  <a:tcPr marL="113869" marR="113869" marT="56934" marB="56934"/>
                </a:tc>
                <a:tc>
                  <a:txBody>
                    <a:bodyPr/>
                    <a:lstStyle/>
                    <a:p>
                      <a:r>
                        <a:rPr lang="en-US" sz="1500" kern="1200" baseline="0" dirty="0">
                          <a:solidFill>
                            <a:schemeClr val="dk1"/>
                          </a:solidFill>
                          <a:latin typeface="+mj-lt"/>
                          <a:ea typeface="+mn-ea"/>
                          <a:cs typeface="+mn-cs"/>
                        </a:rPr>
                        <a:t>Review and clearance</a:t>
                      </a:r>
                    </a:p>
                  </a:txBody>
                  <a:tcPr marL="113869" marR="113869" marT="56934" marB="56934"/>
                </a:tc>
                <a:tc>
                  <a:txBody>
                    <a:bodyPr/>
                    <a:lstStyle/>
                    <a:p>
                      <a:r>
                        <a:rPr lang="en-US" sz="1500" kern="1200" baseline="0" dirty="0">
                          <a:solidFill>
                            <a:schemeClr val="dk1"/>
                          </a:solidFill>
                          <a:latin typeface="+mj-lt"/>
                          <a:ea typeface="+mn-ea"/>
                          <a:cs typeface="+mn-cs"/>
                        </a:rPr>
                        <a:t>MUC List published annually</a:t>
                      </a:r>
                    </a:p>
                  </a:txBody>
                  <a:tcPr marL="113869" marR="113869" marT="56934" marB="56934"/>
                </a:tc>
                <a:tc>
                  <a:txBody>
                    <a:bodyPr/>
                    <a:lstStyle/>
                    <a:p>
                      <a:r>
                        <a:rPr lang="en-US" sz="1500" kern="1200" baseline="0" dirty="0">
                          <a:solidFill>
                            <a:schemeClr val="dk1"/>
                          </a:solidFill>
                          <a:latin typeface="+mj-lt"/>
                          <a:ea typeface="+mn-ea"/>
                          <a:cs typeface="+mn-cs"/>
                        </a:rPr>
                        <a:t>MAP public process and workgroup recomm.</a:t>
                      </a:r>
                    </a:p>
                  </a:txBody>
                  <a:tcPr marL="113869" marR="113869" marT="56934" marB="56934"/>
                </a:tc>
                <a:tc>
                  <a:txBody>
                    <a:bodyPr/>
                    <a:lstStyle/>
                    <a:p>
                      <a:r>
                        <a:rPr lang="en-US" sz="1500" kern="1200" baseline="0" dirty="0">
                          <a:solidFill>
                            <a:schemeClr val="dk1"/>
                          </a:solidFill>
                          <a:latin typeface="+mj-lt"/>
                          <a:ea typeface="+mn-ea"/>
                          <a:cs typeface="+mn-cs"/>
                        </a:rPr>
                        <a:t>HHS and CMS develop Proposed Rules for measures</a:t>
                      </a:r>
                    </a:p>
                  </a:txBody>
                  <a:tcPr marL="113869" marR="113869" marT="56934" marB="56934"/>
                </a:tc>
                <a:tc>
                  <a:txBody>
                    <a:bodyPr/>
                    <a:lstStyle/>
                    <a:p>
                      <a:r>
                        <a:rPr lang="en-US" sz="1500" kern="1200" baseline="0" dirty="0">
                          <a:solidFill>
                            <a:schemeClr val="dk1"/>
                          </a:solidFill>
                          <a:latin typeface="+mj-lt"/>
                          <a:ea typeface="+mn-ea"/>
                          <a:cs typeface="+mn-cs"/>
                        </a:rPr>
                        <a:t>Issue Final Rules</a:t>
                      </a:r>
                    </a:p>
                  </a:txBody>
                  <a:tcPr marL="113869" marR="113869" marT="56934" marB="56934"/>
                </a:tc>
                <a:tc>
                  <a:txBody>
                    <a:bodyPr/>
                    <a:lstStyle/>
                    <a:p>
                      <a:r>
                        <a:rPr lang="en-US" sz="1500" kern="1200" baseline="0" dirty="0">
                          <a:solidFill>
                            <a:schemeClr val="dk1"/>
                          </a:solidFill>
                          <a:latin typeface="+mj-lt"/>
                          <a:ea typeface="+mn-ea"/>
                          <a:cs typeface="+mn-cs"/>
                        </a:rPr>
                        <a:t>Measures adopted in the field</a:t>
                      </a:r>
                    </a:p>
                  </a:txBody>
                  <a:tcPr marL="113869" marR="113869" marT="56934" marB="56934"/>
                </a:tc>
                <a:extLst>
                  <a:ext uri="{0D108BD9-81ED-4DB2-BD59-A6C34878D82A}">
                    <a16:rowId xmlns:a16="http://schemas.microsoft.com/office/drawing/2014/main" val="10001"/>
                  </a:ext>
                </a:extLst>
              </a:tr>
            </a:tbl>
          </a:graphicData>
        </a:graphic>
      </p:graphicFrame>
      <p:sp>
        <p:nvSpPr>
          <p:cNvPr id="8" name="Rectangle 7"/>
          <p:cNvSpPr/>
          <p:nvPr/>
        </p:nvSpPr>
        <p:spPr>
          <a:xfrm>
            <a:off x="152396" y="1748135"/>
            <a:ext cx="3352800" cy="461665"/>
          </a:xfrm>
          <a:prstGeom prst="rect">
            <a:avLst/>
          </a:prstGeom>
        </p:spPr>
        <p:txBody>
          <a:bodyPr wrap="square">
            <a:spAutoFit/>
          </a:bodyPr>
          <a:lstStyle/>
          <a:p>
            <a:r>
              <a:rPr lang="en-US" sz="2400" b="1" dirty="0">
                <a:latin typeface="+mj-lt"/>
                <a:ea typeface="+mj-ea"/>
                <a:cs typeface="+mj-cs"/>
              </a:rPr>
              <a:t>Months (approximate)</a:t>
            </a:r>
          </a:p>
        </p:txBody>
      </p:sp>
      <p:sp>
        <p:nvSpPr>
          <p:cNvPr id="3" name="Title 2"/>
          <p:cNvSpPr>
            <a:spLocks noGrp="1"/>
          </p:cNvSpPr>
          <p:nvPr>
            <p:ph type="title"/>
          </p:nvPr>
        </p:nvSpPr>
        <p:spPr/>
        <p:txBody>
          <a:bodyPr/>
          <a:lstStyle/>
          <a:p>
            <a:r>
              <a:rPr lang="en-US" dirty="0"/>
              <a:t>Concept to Reality</a:t>
            </a:r>
          </a:p>
        </p:txBody>
      </p:sp>
    </p:spTree>
    <p:extLst>
      <p:ext uri="{BB962C8B-B14F-4D97-AF65-F5344CB8AC3E}">
        <p14:creationId xmlns:p14="http://schemas.microsoft.com/office/powerpoint/2010/main" val="26777868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457200" y="1828800"/>
            <a:ext cx="8305800" cy="4190999"/>
          </a:xfrm>
        </p:spPr>
        <p:txBody>
          <a:bodyPr>
            <a:normAutofit/>
          </a:bodyPr>
          <a:lstStyle/>
          <a:p>
            <a:r>
              <a:rPr lang="en-US" dirty="0"/>
              <a:t>The Measures under Development (MUD) List is a resource for CMS Program/Measure Leads and contractors/measure developers to provide awareness of measures being developed</a:t>
            </a:r>
          </a:p>
        </p:txBody>
      </p:sp>
      <p:sp>
        <p:nvSpPr>
          <p:cNvPr id="5" name="Title 4"/>
          <p:cNvSpPr>
            <a:spLocks noGrp="1"/>
          </p:cNvSpPr>
          <p:nvPr>
            <p:ph type="title"/>
          </p:nvPr>
        </p:nvSpPr>
        <p:spPr/>
        <p:txBody>
          <a:bodyPr/>
          <a:lstStyle/>
          <a:p>
            <a:r>
              <a:rPr lang="en-US" dirty="0"/>
              <a:t>Measures under Development</a:t>
            </a:r>
          </a:p>
        </p:txBody>
      </p:sp>
    </p:spTree>
    <p:extLst>
      <p:ext uri="{BB962C8B-B14F-4D97-AF65-F5344CB8AC3E}">
        <p14:creationId xmlns:p14="http://schemas.microsoft.com/office/powerpoint/2010/main" val="656807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6</a:t>
            </a:fld>
            <a:endParaRPr lang="en-US" dirty="0"/>
          </a:p>
        </p:txBody>
      </p:sp>
      <p:graphicFrame>
        <p:nvGraphicFramePr>
          <p:cNvPr id="2" name="Diagram 1" descr="This slide depicts the process for how measures are added to the Measures under Development and Measures under Consideration list." title="Measures Under Development Process This slide depicts the process for how measures are added to the Measures under Development and Measures under Consideration list."/>
          <p:cNvGraphicFramePr/>
          <p:nvPr>
            <p:extLst>
              <p:ext uri="{D42A27DB-BD31-4B8C-83A1-F6EECF244321}">
                <p14:modId xmlns:p14="http://schemas.microsoft.com/office/powerpoint/2010/main" val="2288448145"/>
              </p:ext>
            </p:extLst>
          </p:nvPr>
        </p:nvGraphicFramePr>
        <p:xfrm>
          <a:off x="3505200" y="1877958"/>
          <a:ext cx="6096000" cy="447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Content Placeholder 5"/>
          <p:cNvSpPr>
            <a:spLocks noGrp="1"/>
          </p:cNvSpPr>
          <p:nvPr>
            <p:ph idx="1"/>
          </p:nvPr>
        </p:nvSpPr>
        <p:spPr>
          <a:xfrm>
            <a:off x="76200" y="1828800"/>
            <a:ext cx="4114800" cy="4892675"/>
          </a:xfrm>
        </p:spPr>
        <p:txBody>
          <a:bodyPr>
            <a:normAutofit lnSpcReduction="10000"/>
          </a:bodyPr>
          <a:lstStyle/>
          <a:p>
            <a:r>
              <a:rPr lang="en-US" dirty="0"/>
              <a:t>Export specific deliverables from the MIDS Library</a:t>
            </a:r>
          </a:p>
          <a:p>
            <a:r>
              <a:rPr lang="en-US" dirty="0"/>
              <a:t>Export measure submissions from previous MUC years that were not approved</a:t>
            </a:r>
          </a:p>
          <a:p>
            <a:r>
              <a:rPr lang="en-US" dirty="0"/>
              <a:t>CMS Program Lead validation</a:t>
            </a:r>
          </a:p>
        </p:txBody>
      </p:sp>
      <p:sp>
        <p:nvSpPr>
          <p:cNvPr id="3" name="Title 2"/>
          <p:cNvSpPr>
            <a:spLocks noGrp="1"/>
          </p:cNvSpPr>
          <p:nvPr>
            <p:ph type="title"/>
          </p:nvPr>
        </p:nvSpPr>
        <p:spPr/>
        <p:txBody>
          <a:bodyPr/>
          <a:lstStyle/>
          <a:p>
            <a:r>
              <a:rPr lang="en-US" dirty="0"/>
              <a:t>Developing the MUD List</a:t>
            </a:r>
          </a:p>
        </p:txBody>
      </p:sp>
    </p:spTree>
    <p:extLst>
      <p:ext uri="{BB962C8B-B14F-4D97-AF65-F5344CB8AC3E}">
        <p14:creationId xmlns:p14="http://schemas.microsoft.com/office/powerpoint/2010/main" val="669638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7</a:t>
            </a:fld>
            <a:endParaRPr lang="en-US" dirty="0"/>
          </a:p>
        </p:txBody>
      </p:sp>
      <p:sp>
        <p:nvSpPr>
          <p:cNvPr id="8" name="Content Placeholder 7"/>
          <p:cNvSpPr>
            <a:spLocks noGrp="1"/>
          </p:cNvSpPr>
          <p:nvPr>
            <p:ph idx="1"/>
          </p:nvPr>
        </p:nvSpPr>
        <p:spPr>
          <a:xfrm>
            <a:off x="4403835" y="1829593"/>
            <a:ext cx="4267200" cy="4876007"/>
          </a:xfrm>
        </p:spPr>
        <p:txBody>
          <a:bodyPr>
            <a:normAutofit/>
          </a:bodyPr>
          <a:lstStyle/>
          <a:p>
            <a:r>
              <a:rPr lang="en-US" dirty="0"/>
              <a:t>Data Fields Unique to MUD and MUC</a:t>
            </a:r>
          </a:p>
          <a:p>
            <a:pPr lvl="1"/>
            <a:r>
              <a:rPr lang="en-US" dirty="0"/>
              <a:t>Measure Steward</a:t>
            </a:r>
          </a:p>
          <a:p>
            <a:pPr lvl="1"/>
            <a:r>
              <a:rPr lang="en-US" dirty="0"/>
              <a:t>Measure Developer</a:t>
            </a:r>
          </a:p>
          <a:p>
            <a:pPr lvl="1"/>
            <a:r>
              <a:rPr lang="en-US" dirty="0"/>
              <a:t>MUC Year (if applicable)</a:t>
            </a:r>
          </a:p>
          <a:p>
            <a:pPr lvl="1"/>
            <a:r>
              <a:rPr lang="en-US" dirty="0"/>
              <a:t>MAP Year (if applicable)</a:t>
            </a:r>
          </a:p>
          <a:p>
            <a:pPr lvl="1"/>
            <a:endParaRPr lang="en-US" dirty="0"/>
          </a:p>
        </p:txBody>
      </p:sp>
      <p:sp>
        <p:nvSpPr>
          <p:cNvPr id="9" name="Content Placeholder 7"/>
          <p:cNvSpPr txBox="1">
            <a:spLocks/>
          </p:cNvSpPr>
          <p:nvPr/>
        </p:nvSpPr>
        <p:spPr>
          <a:xfrm>
            <a:off x="304801" y="1905793"/>
            <a:ext cx="4235668" cy="4876007"/>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Data Fields to Match the Inventory</a:t>
            </a:r>
          </a:p>
          <a:p>
            <a:pPr lvl="1"/>
            <a:r>
              <a:rPr lang="en-US" dirty="0"/>
              <a:t>CMS Program</a:t>
            </a:r>
          </a:p>
          <a:p>
            <a:pPr lvl="1"/>
            <a:r>
              <a:rPr lang="en-US" dirty="0"/>
              <a:t>Program Domain (if applicable)</a:t>
            </a:r>
          </a:p>
          <a:p>
            <a:pPr lvl="1"/>
            <a:r>
              <a:rPr lang="en-US" dirty="0"/>
              <a:t>Measure Title</a:t>
            </a:r>
          </a:p>
          <a:p>
            <a:pPr lvl="1"/>
            <a:r>
              <a:rPr lang="en-US" dirty="0"/>
              <a:t>Description</a:t>
            </a:r>
          </a:p>
          <a:p>
            <a:pPr lvl="1"/>
            <a:r>
              <a:rPr lang="en-US" dirty="0"/>
              <a:t>Numerator</a:t>
            </a:r>
          </a:p>
          <a:p>
            <a:pPr lvl="1"/>
            <a:r>
              <a:rPr lang="en-US" dirty="0"/>
              <a:t>Denominator</a:t>
            </a:r>
          </a:p>
          <a:p>
            <a:pPr lvl="1"/>
            <a:r>
              <a:rPr lang="en-US" dirty="0"/>
              <a:t>Exclusions</a:t>
            </a:r>
          </a:p>
          <a:p>
            <a:pPr lvl="1"/>
            <a:r>
              <a:rPr lang="en-US" dirty="0"/>
              <a:t>Measure Type</a:t>
            </a:r>
          </a:p>
          <a:p>
            <a:pPr lvl="1"/>
            <a:r>
              <a:rPr lang="en-US" dirty="0"/>
              <a:t>Measure Status</a:t>
            </a:r>
          </a:p>
          <a:p>
            <a:pPr lvl="1"/>
            <a:r>
              <a:rPr lang="en-US" dirty="0"/>
              <a:t>NQF ID</a:t>
            </a:r>
          </a:p>
          <a:p>
            <a:pPr lvl="1"/>
            <a:r>
              <a:rPr lang="en-US" dirty="0"/>
              <a:t>Data Source</a:t>
            </a:r>
          </a:p>
          <a:p>
            <a:pPr lvl="1"/>
            <a:r>
              <a:rPr lang="en-US" dirty="0"/>
              <a:t>NQS Priority/Domain(s)</a:t>
            </a:r>
          </a:p>
          <a:p>
            <a:pPr lvl="1"/>
            <a:endParaRPr lang="en-US" dirty="0"/>
          </a:p>
        </p:txBody>
      </p:sp>
      <p:sp>
        <p:nvSpPr>
          <p:cNvPr id="3" name="Title 2"/>
          <p:cNvSpPr>
            <a:spLocks noGrp="1"/>
          </p:cNvSpPr>
          <p:nvPr>
            <p:ph type="title"/>
          </p:nvPr>
        </p:nvSpPr>
        <p:spPr/>
        <p:txBody>
          <a:bodyPr/>
          <a:lstStyle/>
          <a:p>
            <a:r>
              <a:rPr lang="en-US" dirty="0"/>
              <a:t>Navigating the MUD List</a:t>
            </a:r>
          </a:p>
        </p:txBody>
      </p:sp>
    </p:spTree>
    <p:extLst>
      <p:ext uri="{BB962C8B-B14F-4D97-AF65-F5344CB8AC3E}">
        <p14:creationId xmlns:p14="http://schemas.microsoft.com/office/powerpoint/2010/main" val="2123838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8</a:t>
            </a:fld>
            <a:endParaRPr lang="en-US" dirty="0"/>
          </a:p>
        </p:txBody>
      </p:sp>
      <p:pic>
        <p:nvPicPr>
          <p:cNvPr id="5" name="Picture 4" descr="This slide shows a screen capture of CMS' web page on the CMS Measures Inventory." title="CMS Quality Measures Inventory This slide shows a screen capture of CMS' web page on the CMS Measures Inventory."/>
          <p:cNvPicPr>
            <a:picLocks noChangeAspect="1"/>
          </p:cNvPicPr>
          <p:nvPr/>
        </p:nvPicPr>
        <p:blipFill rotWithShape="1">
          <a:blip r:embed="rId3"/>
          <a:srcRect l="17204" t="9095" r="17789" b="5150"/>
          <a:stretch/>
        </p:blipFill>
        <p:spPr>
          <a:xfrm>
            <a:off x="4277392" y="2438400"/>
            <a:ext cx="4551615" cy="3375819"/>
          </a:xfrm>
          <a:prstGeom prst="rect">
            <a:avLst/>
          </a:prstGeom>
          <a:ln>
            <a:solidFill>
              <a:schemeClr val="tx2"/>
            </a:solidFill>
          </a:ln>
        </p:spPr>
      </p:pic>
      <p:sp>
        <p:nvSpPr>
          <p:cNvPr id="6" name="Content Placeholder 5"/>
          <p:cNvSpPr>
            <a:spLocks noGrp="1"/>
          </p:cNvSpPr>
          <p:nvPr>
            <p:ph idx="1"/>
          </p:nvPr>
        </p:nvSpPr>
        <p:spPr>
          <a:xfrm>
            <a:off x="76200" y="1828800"/>
            <a:ext cx="4114800" cy="4297363"/>
          </a:xfrm>
        </p:spPr>
        <p:txBody>
          <a:bodyPr>
            <a:normAutofit/>
          </a:bodyPr>
          <a:lstStyle/>
          <a:p>
            <a:r>
              <a:rPr lang="en-US" dirty="0"/>
              <a:t>Published to disseminate quality measures</a:t>
            </a:r>
          </a:p>
          <a:p>
            <a:r>
              <a:rPr lang="en-US" dirty="0"/>
              <a:t>Tool to enhance the ability to optimize health outcomes</a:t>
            </a:r>
          </a:p>
          <a:p>
            <a:r>
              <a:rPr lang="en-US" dirty="0"/>
              <a:t>Publicly posted twice a year</a:t>
            </a:r>
          </a:p>
        </p:txBody>
      </p:sp>
      <p:sp>
        <p:nvSpPr>
          <p:cNvPr id="3" name="Title 2"/>
          <p:cNvSpPr>
            <a:spLocks noGrp="1"/>
          </p:cNvSpPr>
          <p:nvPr>
            <p:ph type="title"/>
          </p:nvPr>
        </p:nvSpPr>
        <p:spPr/>
        <p:txBody>
          <a:bodyPr/>
          <a:lstStyle/>
          <a:p>
            <a:r>
              <a:rPr lang="en-US" dirty="0"/>
              <a:t>CMS Quality Measures Inventory</a:t>
            </a:r>
          </a:p>
        </p:txBody>
      </p:sp>
    </p:spTree>
    <p:extLst>
      <p:ext uri="{BB962C8B-B14F-4D97-AF65-F5344CB8AC3E}">
        <p14:creationId xmlns:p14="http://schemas.microsoft.com/office/powerpoint/2010/main" val="31939843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9</a:t>
            </a:fld>
            <a:endParaRPr lang="en-US" dirty="0"/>
          </a:p>
        </p:txBody>
      </p:sp>
      <p:sp>
        <p:nvSpPr>
          <p:cNvPr id="2" name="TextBox 1" descr="This is the URL to the CMS Quality Measuring Inventory programs. The URL is https://www.cms.gov/Medicare/Quality-Initiatives-Patient-Assessment-Instruments/QualityMeasures/CMS-Measures-Inventory.html. &#10;" title="CMS URL"/>
          <p:cNvSpPr txBox="1"/>
          <p:nvPr/>
        </p:nvSpPr>
        <p:spPr>
          <a:xfrm>
            <a:off x="0" y="6548735"/>
            <a:ext cx="9144000" cy="461665"/>
          </a:xfrm>
          <a:prstGeom prst="rect">
            <a:avLst/>
          </a:prstGeom>
          <a:noFill/>
        </p:spPr>
        <p:txBody>
          <a:bodyPr wrap="square" rtlCol="0">
            <a:spAutoFit/>
          </a:bodyPr>
          <a:lstStyle/>
          <a:p>
            <a:r>
              <a:rPr lang="en-US" sz="1200" dirty="0">
                <a:hlinkClick r:id="rId3"/>
              </a:rPr>
              <a:t>https://www.cms.gov/Medicare/Quality-Initiatives-Patient-Assessment-Instruments/QualityMeasures/CMS-Measures-Inventory.html</a:t>
            </a:r>
            <a:endParaRPr lang="en-US" sz="1200" dirty="0"/>
          </a:p>
          <a:p>
            <a:endParaRPr lang="en-US" sz="1200" dirty="0"/>
          </a:p>
        </p:txBody>
      </p:sp>
      <p:sp>
        <p:nvSpPr>
          <p:cNvPr id="6" name="Content Placeholder 4" descr="This lists the Measures Inventory Programs in the category of Physician Programs." title="Physician Programs"/>
          <p:cNvSpPr txBox="1">
            <a:spLocks/>
          </p:cNvSpPr>
          <p:nvPr/>
        </p:nvSpPr>
        <p:spPr>
          <a:xfrm>
            <a:off x="4114800" y="3946525"/>
            <a:ext cx="4419600" cy="24098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400" u="sng" dirty="0"/>
              <a:t>Physician Programs</a:t>
            </a:r>
          </a:p>
          <a:p>
            <a:pPr lvl="0"/>
            <a:r>
              <a:rPr lang="en-US" sz="1400" dirty="0"/>
              <a:t>Medicare Physician Quality Reporting System (PQRS) Program</a:t>
            </a:r>
          </a:p>
          <a:p>
            <a:r>
              <a:rPr lang="en-US" sz="1400" dirty="0"/>
              <a:t>Merit-Based Incentive Payment System (MIPS)</a:t>
            </a:r>
          </a:p>
          <a:p>
            <a:pPr lvl="0"/>
            <a:r>
              <a:rPr lang="en-US" sz="1400" dirty="0"/>
              <a:t>Million Hearts</a:t>
            </a:r>
          </a:p>
          <a:p>
            <a:pPr lvl="0"/>
            <a:r>
              <a:rPr lang="en-US" sz="1400" dirty="0"/>
              <a:t>Physician Compare Program</a:t>
            </a:r>
          </a:p>
          <a:p>
            <a:pPr lvl="0"/>
            <a:r>
              <a:rPr lang="en-US" sz="1400" dirty="0"/>
              <a:t>Physician Feedback/Quality and Resource Use Reports (QRUR) Program</a:t>
            </a:r>
          </a:p>
          <a:p>
            <a:pPr lvl="0"/>
            <a:r>
              <a:rPr lang="en-US" sz="1400" dirty="0"/>
              <a:t>Physician Value-Based Payment Modifier (VBM) Program</a:t>
            </a:r>
          </a:p>
        </p:txBody>
      </p:sp>
      <p:sp>
        <p:nvSpPr>
          <p:cNvPr id="7" name="Content Placeholder 4" descr="This lists the Measures Inventory in the category of Post-Acute Programs." title="Post Acute Programs"/>
          <p:cNvSpPr txBox="1">
            <a:spLocks/>
          </p:cNvSpPr>
          <p:nvPr/>
        </p:nvSpPr>
        <p:spPr>
          <a:xfrm>
            <a:off x="4114800" y="1600200"/>
            <a:ext cx="4419600" cy="2667000"/>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u="sng" dirty="0"/>
              <a:t>Post-Acute Programs</a:t>
            </a:r>
          </a:p>
          <a:p>
            <a:pPr lvl="0"/>
            <a:r>
              <a:rPr lang="en-US" sz="3500" dirty="0"/>
              <a:t>Home Health Quality Reporting Program</a:t>
            </a:r>
          </a:p>
          <a:p>
            <a:pPr lvl="0"/>
            <a:r>
              <a:rPr lang="en-US" sz="3500" dirty="0"/>
              <a:t>Home Health Value Based Purchasing Program</a:t>
            </a:r>
          </a:p>
          <a:p>
            <a:r>
              <a:rPr lang="en-US" sz="3500" dirty="0"/>
              <a:t>Hospice Quality Reporting Program</a:t>
            </a:r>
          </a:p>
          <a:p>
            <a:r>
              <a:rPr lang="en-US" sz="3500" dirty="0"/>
              <a:t>Inpatient Rehabilitation Facility Quality Reporting Program</a:t>
            </a:r>
          </a:p>
          <a:p>
            <a:r>
              <a:rPr lang="en-US" sz="3500" dirty="0"/>
              <a:t>Long-Term Care Hospital Quality Reporting Program</a:t>
            </a:r>
          </a:p>
          <a:p>
            <a:pPr lvl="0"/>
            <a:r>
              <a:rPr lang="en-US" sz="3500" dirty="0"/>
              <a:t>Skilled Nursing Facility Quality Reporting Program</a:t>
            </a:r>
          </a:p>
          <a:p>
            <a:pPr lvl="0"/>
            <a:r>
              <a:rPr lang="en-US" sz="3500" dirty="0"/>
              <a:t>Skilled Nursing Facility Value-Based Purchasing Program</a:t>
            </a:r>
          </a:p>
          <a:p>
            <a:pPr lvl="0"/>
            <a:endParaRPr lang="en-US" dirty="0"/>
          </a:p>
          <a:p>
            <a:pPr lvl="0"/>
            <a:endParaRPr lang="en-US" dirty="0"/>
          </a:p>
        </p:txBody>
      </p:sp>
      <p:sp>
        <p:nvSpPr>
          <p:cNvPr id="8" name="Content Placeholder 4" descr="This lists the additional programs category in the Measures Inventory." title="Additional Programs"/>
          <p:cNvSpPr txBox="1">
            <a:spLocks/>
          </p:cNvSpPr>
          <p:nvPr/>
        </p:nvSpPr>
        <p:spPr>
          <a:xfrm>
            <a:off x="139700" y="5226050"/>
            <a:ext cx="4419600" cy="11747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400" u="sng" dirty="0"/>
              <a:t>Additional Programs</a:t>
            </a:r>
          </a:p>
          <a:p>
            <a:pPr lvl="0"/>
            <a:r>
              <a:rPr lang="en-US" sz="1400" dirty="0"/>
              <a:t>Medicare Shared Savings Program</a:t>
            </a:r>
          </a:p>
          <a:p>
            <a:pPr lvl="0"/>
            <a:r>
              <a:rPr lang="en-US" sz="1400" dirty="0"/>
              <a:t>Medicaid</a:t>
            </a:r>
          </a:p>
          <a:p>
            <a:pPr lvl="0"/>
            <a:r>
              <a:rPr lang="en-US" sz="1400" dirty="0"/>
              <a:t>Qualified Health Plan Quality Rating System</a:t>
            </a:r>
          </a:p>
        </p:txBody>
      </p:sp>
      <p:sp>
        <p:nvSpPr>
          <p:cNvPr id="5" name="Content Placeholder 4" descr="This is the Measures Inventory in the category of Hospital Programs." title="Hospital Programs"/>
          <p:cNvSpPr>
            <a:spLocks noGrp="1"/>
          </p:cNvSpPr>
          <p:nvPr>
            <p:ph idx="1"/>
          </p:nvPr>
        </p:nvSpPr>
        <p:spPr>
          <a:xfrm>
            <a:off x="152400" y="1600200"/>
            <a:ext cx="3962400" cy="3733800"/>
          </a:xfrm>
        </p:spPr>
        <p:txBody>
          <a:bodyPr>
            <a:normAutofit fontScale="25000" lnSpcReduction="20000"/>
          </a:bodyPr>
          <a:lstStyle/>
          <a:p>
            <a:pPr marL="0" lvl="0" indent="0" algn="ctr">
              <a:buNone/>
            </a:pPr>
            <a:r>
              <a:rPr lang="en-US" sz="6400" u="sng" dirty="0"/>
              <a:t>Hospital Programs</a:t>
            </a:r>
          </a:p>
          <a:p>
            <a:pPr lvl="0"/>
            <a:r>
              <a:rPr lang="en-US" sz="5600" dirty="0"/>
              <a:t>Ambulatory Surgical Center Quality Reporting Program</a:t>
            </a:r>
          </a:p>
          <a:p>
            <a:pPr lvl="0"/>
            <a:r>
              <a:rPr lang="en-US" sz="5600" dirty="0"/>
              <a:t>End-Stage Renal Disease Quality Incentive Program (ESRD QIP)</a:t>
            </a:r>
          </a:p>
          <a:p>
            <a:pPr lvl="0"/>
            <a:r>
              <a:rPr lang="en-US" sz="5600" dirty="0"/>
              <a:t>Hospital-Acquired Condition Reduction Program</a:t>
            </a:r>
          </a:p>
          <a:p>
            <a:pPr lvl="0"/>
            <a:r>
              <a:rPr lang="en-US" sz="5600" dirty="0"/>
              <a:t>Hospital Compare Program</a:t>
            </a:r>
          </a:p>
          <a:p>
            <a:pPr lvl="0"/>
            <a:r>
              <a:rPr lang="en-US" sz="5600" dirty="0"/>
              <a:t>Hospital Inpatient Quality Reporting Program</a:t>
            </a:r>
          </a:p>
          <a:p>
            <a:pPr lvl="0"/>
            <a:r>
              <a:rPr lang="en-US" sz="5600" dirty="0"/>
              <a:t>Hospital Outpatient Quality Reporting Program</a:t>
            </a:r>
          </a:p>
          <a:p>
            <a:pPr lvl="0"/>
            <a:r>
              <a:rPr lang="en-US" sz="5600" dirty="0"/>
              <a:t>Hospital Readmissions Reduction Program</a:t>
            </a:r>
          </a:p>
          <a:p>
            <a:pPr lvl="0"/>
            <a:r>
              <a:rPr lang="en-US" sz="5600" dirty="0"/>
              <a:t>Hospital Value-Based Purchasing Program</a:t>
            </a:r>
          </a:p>
          <a:p>
            <a:pPr lvl="0"/>
            <a:r>
              <a:rPr lang="en-US" sz="5600" dirty="0"/>
              <a:t>Inpatient Psychiatric Facility Quality Reporting Program</a:t>
            </a:r>
          </a:p>
          <a:p>
            <a:pPr lvl="0"/>
            <a:r>
              <a:rPr lang="en-US" sz="5600" dirty="0"/>
              <a:t>Prospective Payment System (PPS)-Exempt Cancer Hospital Quality Reporting Program</a:t>
            </a:r>
          </a:p>
        </p:txBody>
      </p:sp>
      <p:sp>
        <p:nvSpPr>
          <p:cNvPr id="3" name="Title 2"/>
          <p:cNvSpPr>
            <a:spLocks noGrp="1"/>
          </p:cNvSpPr>
          <p:nvPr>
            <p:ph type="title"/>
          </p:nvPr>
        </p:nvSpPr>
        <p:spPr/>
        <p:txBody>
          <a:bodyPr/>
          <a:lstStyle/>
          <a:p>
            <a:r>
              <a:rPr lang="en-US" dirty="0"/>
              <a:t>CMS Quality Measures Inventory Programs</a:t>
            </a:r>
          </a:p>
        </p:txBody>
      </p:sp>
    </p:spTree>
    <p:extLst>
      <p:ext uri="{BB962C8B-B14F-4D97-AF65-F5344CB8AC3E}">
        <p14:creationId xmlns:p14="http://schemas.microsoft.com/office/powerpoint/2010/main" val="32380284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0.0&quot;&gt;&lt;object type=&quot;1&quot; unique_id=&quot;10001&quot;&gt;&lt;object type=&quot;2&quot; unique_id=&quot;10002&quot;&gt;&lt;object type=&quot;3&quot; unique_id=&quot;10003&quot;&gt;&lt;property id=&quot;20148&quot; value=&quot;5&quot;/&gt;&lt;property id=&quot;20300&quot; value=&quot;Slide 1 - &amp;quot;CMS Measures Management System &amp;quot;&quot;/&gt;&lt;property id=&quot;20307&quot; value=&quot;290&quot;/&gt;&lt;/object&gt;&lt;object type=&quot;3&quot; unique_id=&quot;10004&quot;&gt;&lt;property id=&quot;20148&quot; value=&quot;5&quot;/&gt;&lt;property id=&quot;20300&quot; value=&quot;Slide 2 - &amp;quot;Overview&amp;quot;&quot;/&gt;&lt;property id=&quot;20307&quot; value=&quot;344&quot;/&gt;&lt;/object&gt;&lt;object type=&quot;3&quot; unique_id=&quot;10005&quot;&gt;&lt;property id=&quot;20148&quot; value=&quot;5&quot;/&gt;&lt;property id=&quot;20300&quot; value=&quot;Slide 3 - &amp;quot;Quality Measure Lifecycle&amp;quot;&quot;/&gt;&lt;property id=&quot;20307&quot; value=&quot;342&quot;/&gt;&lt;/object&gt;&lt;object type=&quot;3&quot; unique_id=&quot;10006&quot;&gt;&lt;property id=&quot;20148&quot; value=&quot;5&quot;/&gt;&lt;property id=&quot;20300&quot; value=&quot;Slide 4 - &amp;quot;Concept to Reality&amp;quot;&quot;/&gt;&lt;property id=&quot;20307&quot; value=&quot;354&quot;/&gt;&lt;/object&gt;&lt;object type=&quot;3&quot; unique_id=&quot;10007&quot;&gt;&lt;property id=&quot;20148&quot; value=&quot;5&quot;/&gt;&lt;property id=&quot;20300&quot; value=&quot;Slide 5 - &amp;quot;Measures under Development&amp;quot;&quot;/&gt;&lt;property id=&quot;20307&quot; value=&quot;294&quot;/&gt;&lt;/object&gt;&lt;object type=&quot;3&quot; unique_id=&quot;10008&quot;&gt;&lt;property id=&quot;20148&quot; value=&quot;5&quot;/&gt;&lt;property id=&quot;20300&quot; value=&quot;Slide 6 - &amp;quot;Developing the MUD List&amp;quot;&quot;/&gt;&lt;property id=&quot;20307&quot; value=&quot;332&quot;/&gt;&lt;/object&gt;&lt;object type=&quot;3&quot; unique_id=&quot;10009&quot;&gt;&lt;property id=&quot;20148&quot; value=&quot;5&quot;/&gt;&lt;property id=&quot;20300&quot; value=&quot;Slide 7 - &amp;quot;Navigating the MUD List&amp;quot;&quot;/&gt;&lt;property id=&quot;20307&quot; value=&quot;333&quot;/&gt;&lt;/object&gt;&lt;object type=&quot;3&quot; unique_id=&quot;10010&quot;&gt;&lt;property id=&quot;20148&quot; value=&quot;5&quot;/&gt;&lt;property id=&quot;20300&quot; value=&quot;Slide 8 - &amp;quot;CMS Quality Measures Inventory&amp;quot;&quot;/&gt;&lt;property id=&quot;20307&quot; value=&quot;346&quot;/&gt;&lt;/object&gt;&lt;object type=&quot;3&quot; unique_id=&quot;10011&quot;&gt;&lt;property id=&quot;20148&quot; value=&quot;5&quot;/&gt;&lt;property id=&quot;20300&quot; value=&quot;Slide 9 - &amp;quot;CMS Quality Measures Inventory Programs&amp;quot;&quot;/&gt;&lt;property id=&quot;20307&quot; value=&quot;347&quot;/&gt;&lt;/object&gt;&lt;object type=&quot;3&quot; unique_id=&quot;10012&quot;&gt;&lt;property id=&quot;20148&quot; value=&quot;5&quot;/&gt;&lt;property id=&quot;20300&quot; value=&quot;Slide 10 - &amp;quot;CMS Quality Measures Inventory   Data Fields&amp;quot;&quot;/&gt;&lt;property id=&quot;20307&quot; value=&quot;348&quot;/&gt;&lt;/object&gt;&lt;object type=&quot;3&quot; unique_id=&quot;10013&quot;&gt;&lt;property id=&quot;20148&quot; value=&quot;5&quot;/&gt;&lt;property id=&quot;20300&quot; value=&quot;Slide 11 - &amp;quot;CMS Quality Measures Inventory Data Collection&amp;quot;&quot;/&gt;&lt;property id=&quot;20307&quot; value=&quot;349&quot;/&gt;&lt;/object&gt;&lt;object type=&quot;3&quot; unique_id=&quot;10014&quot;&gt;&lt;property id=&quot;20148&quot; value=&quot;5&quot;/&gt;&lt;property id=&quot;20300&quot; value=&quot;Slide 12 - &amp;quot;CMS Quality Measures Inventory User Guide&amp;quot;&quot;/&gt;&lt;property id=&quot;20307&quot; value=&quot;329&quot;/&gt;&lt;/object&gt;&lt;object type=&quot;3&quot; unique_id=&quot;10015&quot;&gt;&lt;property id=&quot;20148&quot; value=&quot;5&quot;/&gt;&lt;property id=&quot;20300&quot; value=&quot;Slide 13 - &amp;quot;CMS Quality Measures Inventory A Quick Look&amp;quot;&quot;/&gt;&lt;property id=&quot;20307&quot; value=&quot;350&quot;/&gt;&lt;/object&gt;&lt;object type=&quot;3&quot; unique_id=&quot;10016&quot;&gt;&lt;property id=&quot;20148&quot; value=&quot;5&quot;/&gt;&lt;property id=&quot;20300&quot; value=&quot;Slide 14 - &amp;quot;CMS Quality Measures Inventory Alignment Efforts&amp;quot;&quot;/&gt;&lt;property id=&quot;20307&quot; value=&quot;351&quot;/&gt;&lt;/object&gt;&lt;object type=&quot;3&quot; unique_id=&quot;10017&quot;&gt;&lt;property id=&quot;20148&quot; value=&quot;5&quot;/&gt;&lt;property id=&quot;20300&quot; value=&quot;Slide 15 - &amp;quot;Pre-Rulemaking&amp;quot;&quot;/&gt;&lt;property id=&quot;20307&quot; value=&quot;352&quot;/&gt;&lt;/object&gt;&lt;object type=&quot;3&quot; unique_id=&quot;10018&quot;&gt;&lt;property id=&quot;20148&quot; value=&quot;5&quot;/&gt;&lt;property id=&quot;20300&quot; value=&quot;Slide 16 - &amp;quot;2016 Pre-Rulemaking Schedule&amp;quot;&quot;/&gt;&lt;property id=&quot;20307&quot; value=&quot;358&quot;/&gt;&lt;/object&gt;&lt;object type=&quot;3&quot; unique_id=&quot;10019&quot;&gt;&lt;property id=&quot;20148&quot; value=&quot;5&quot;/&gt;&lt;property id=&quot;20300&quot; value=&quot;Slide 17 - &amp;quot;2016 Measures under Consideration Programs&amp;quot;&quot;/&gt;&lt;property id=&quot;20307&quot; value=&quot;353&quot;/&gt;&lt;/object&gt;&lt;object type=&quot;3&quot; unique_id=&quot;10020&quot;&gt;&lt;property id=&quot;20148&quot; value=&quot;5&quot;/&gt;&lt;property id=&quot;20300&quot; value=&quot;Slide 18 - &amp;quot;Measure Inclusion Requirements &amp;quot;&quot;/&gt;&lt;property id=&quot;20307&quot; value=&quot;357&quot;/&gt;&lt;/object&gt;&lt;object type=&quot;3&quot; unique_id=&quot;10021&quot;&gt;&lt;property id=&quot;20148&quot; value=&quot;5&quot;/&gt;&lt;property id=&quot;20300&quot; value=&quot;Slide 19 - &amp;quot;Keys to Success&amp;quot;&quot;/&gt;&lt;property id=&quot;20307&quot; value=&quot;355&quot;/&gt;&lt;/object&gt;&lt;object type=&quot;3&quot; unique_id=&quot;10022&quot;&gt;&lt;property id=&quot;20148&quot; value=&quot;5&quot;/&gt;&lt;property id=&quot;20300&quot; value=&quot;Slide 20 - &amp;quot;Future Plans&amp;quot;&quot;/&gt;&lt;property id=&quot;20307&quot; value=&quot;356&quot;/&gt;&lt;/object&gt;&lt;object type=&quot;3&quot; unique_id=&quot;10023&quot;&gt;&lt;property id=&quot;20148&quot; value=&quot;5&quot;/&gt;&lt;property id=&quot;20300&quot; value=&quot;Slide 21 - &amp;quot;Putting it all Together&amp;quot;&quot;/&gt;&lt;property id=&quot;20307&quot; value=&quot;359&quot;/&gt;&lt;/object&gt;&lt;object type=&quot;3&quot; unique_id=&quot;10024&quot;&gt;&lt;property id=&quot;20148&quot; value=&quot;5&quot;/&gt;&lt;property id=&quot;20300&quot; value=&quot;Slide 22 - &amp;quot;Resources&amp;quot;&quot;/&gt;&lt;property id=&quot;20307&quot; value=&quot;360&quot;/&gt;&lt;/object&gt;&lt;object type=&quot;3&quot; unique_id=&quot;10025&quot;&gt;&lt;property id=&quot;20148&quot; value=&quot;5&quot;/&gt;&lt;property id=&quot;20300&quot; value=&quot;Slide 23 - &amp;quot;Thank you&amp;quot;&quot;/&gt;&lt;property id=&quot;20307&quot; value=&quot;341&quot;/&gt;&lt;/object&gt;&lt;/object&gt;&lt;object type=&quot;8&quot; unique_id=&quot;10050&quot;&gt;&lt;/object&gt;&lt;/object&gt;&lt;/database&gt;"/>
  <p:tag name="MMPROD_NEXTUNIQUEID" val="10009"/>
  <p:tag name="SECTOMILLISECCONVERTED" val="1"/>
</p:tagLst>
</file>

<file path=ppt/theme/theme1.xml><?xml version="1.0" encoding="utf-8"?>
<a:theme xmlns:a="http://schemas.openxmlformats.org/drawingml/2006/main" name="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414A0DFAABA6C4EACA48BF9AB17A35A" ma:contentTypeVersion="0" ma:contentTypeDescription="Create a new document." ma:contentTypeScope="" ma:versionID="6b95439efac53e992e4f905c2a8ccf0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B4EE940-836E-419B-93F7-E5585E3752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16AD25D-842E-4E07-B989-D8145269A45F}">
  <ds:schemaRefs>
    <ds:schemaRef ds:uri="http://schemas.microsoft.com/sharepoint/v3/contenttype/forms"/>
  </ds:schemaRefs>
</ds:datastoreItem>
</file>

<file path=customXml/itemProps3.xml><?xml version="1.0" encoding="utf-8"?>
<ds:datastoreItem xmlns:ds="http://schemas.openxmlformats.org/officeDocument/2006/customXml" ds:itemID="{6C2006AB-7C62-4B6F-8E6B-BB892A6E4BA6}">
  <ds:schemaRefs>
    <ds:schemaRef ds:uri="http://schemas.openxmlformats.org/package/2006/metadata/core-properties"/>
    <ds:schemaRef ds:uri="http://purl.org/dc/terms/"/>
    <ds:schemaRef ds:uri="http://purl.org/dc/dcmitype/"/>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20308</TotalTime>
  <Words>4959</Words>
  <Application>Microsoft Office PowerPoint</Application>
  <PresentationFormat>On-screen Show (4:3)</PresentationFormat>
  <Paragraphs>359</Paragraphs>
  <Slides>23</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23</vt:i4>
      </vt:variant>
    </vt:vector>
  </HeadingPairs>
  <TitlesOfParts>
    <vt:vector size="28" baseType="lpstr">
      <vt:lpstr>Arial</vt:lpstr>
      <vt:lpstr>Calibri</vt:lpstr>
      <vt:lpstr>Calibri Light</vt:lpstr>
      <vt:lpstr>Constantia</vt:lpstr>
      <vt:lpstr>CMS_template</vt:lpstr>
      <vt:lpstr>CMS Measures Management System </vt:lpstr>
      <vt:lpstr>Overview</vt:lpstr>
      <vt:lpstr>Quality Measure Lifecycle</vt:lpstr>
      <vt:lpstr>Concept to Reality</vt:lpstr>
      <vt:lpstr>Measures under Development</vt:lpstr>
      <vt:lpstr>Developing the MUD List</vt:lpstr>
      <vt:lpstr>Navigating the MUD List</vt:lpstr>
      <vt:lpstr>CMS Quality Measures Inventory</vt:lpstr>
      <vt:lpstr>CMS Quality Measures Inventory Programs</vt:lpstr>
      <vt:lpstr>CMS Quality Measures Inventory   Data Fields</vt:lpstr>
      <vt:lpstr>CMS Quality Measures Inventory Data Collection</vt:lpstr>
      <vt:lpstr>CMS Quality Measures Inventory User Guide</vt:lpstr>
      <vt:lpstr>CMS Quality Measures Inventory A Quick Look</vt:lpstr>
      <vt:lpstr>CMS Quality Measures Inventory Alignment Efforts</vt:lpstr>
      <vt:lpstr>Pre-Rulemaking</vt:lpstr>
      <vt:lpstr>2016 Pre-Rulemaking Schedule</vt:lpstr>
      <vt:lpstr>2016 Measures under Consideration Programs</vt:lpstr>
      <vt:lpstr>Measure Inclusion Requirements </vt:lpstr>
      <vt:lpstr>Keys to Success</vt:lpstr>
      <vt:lpstr>Future Plans</vt:lpstr>
      <vt:lpstr>Putting it all Together</vt:lpstr>
      <vt:lpstr>Resources</vt:lpstr>
      <vt:lpstr>Thank you</vt:lpstr>
    </vt:vector>
  </TitlesOfParts>
  <Company>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CMS Measures Management System Training Course- Introduction to CMS Measures Mgt</dc:title>
  <dc:subject>CMS Measures Management System Training Course- Introduction to CMS Measures Mgt</dc:subject>
  <dc:creator>CMS</dc:creator>
  <cp:lastModifiedBy>Knight, Jessica</cp:lastModifiedBy>
  <cp:revision>661</cp:revision>
  <cp:lastPrinted>2016-02-24T19:01:47Z</cp:lastPrinted>
  <dcterms:created xsi:type="dcterms:W3CDTF">2012-02-10T20:51:24Z</dcterms:created>
  <dcterms:modified xsi:type="dcterms:W3CDTF">2020-08-05T18:50:19Z</dcterms:modified>
  <cp:category>CMS Measures Management System Training Course- Introduction to CMS Measures Mgt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0x0101007414A0DFAABA6C4EACA48BF9AB17A35A</vt:lpwstr>
  </property>
</Properties>
</file>