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86" r:id="rId6"/>
  </p:sldMasterIdLst>
  <p:notesMasterIdLst>
    <p:notesMasterId r:id="rId36"/>
  </p:notesMasterIdLst>
  <p:sldIdLst>
    <p:sldId id="493" r:id="rId7"/>
    <p:sldId id="475" r:id="rId8"/>
    <p:sldId id="494" r:id="rId9"/>
    <p:sldId id="495" r:id="rId10"/>
    <p:sldId id="496" r:id="rId11"/>
    <p:sldId id="497" r:id="rId12"/>
    <p:sldId id="526" r:id="rId13"/>
    <p:sldId id="499" r:id="rId14"/>
    <p:sldId id="500" r:id="rId15"/>
    <p:sldId id="501" r:id="rId16"/>
    <p:sldId id="502" r:id="rId17"/>
    <p:sldId id="506" r:id="rId18"/>
    <p:sldId id="507" r:id="rId19"/>
    <p:sldId id="508" r:id="rId20"/>
    <p:sldId id="509" r:id="rId21"/>
    <p:sldId id="510" r:id="rId22"/>
    <p:sldId id="511" r:id="rId23"/>
    <p:sldId id="524" r:id="rId24"/>
    <p:sldId id="513" r:id="rId25"/>
    <p:sldId id="525" r:id="rId26"/>
    <p:sldId id="515" r:id="rId27"/>
    <p:sldId id="516" r:id="rId28"/>
    <p:sldId id="517" r:id="rId29"/>
    <p:sldId id="518" r:id="rId30"/>
    <p:sldId id="519" r:id="rId31"/>
    <p:sldId id="520" r:id="rId32"/>
    <p:sldId id="521" r:id="rId33"/>
    <p:sldId id="522" r:id="rId34"/>
    <p:sldId id="523"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2D88151-7FB7-4412-B706-F5B978337459}">
          <p14:sldIdLst>
            <p14:sldId id="493"/>
            <p14:sldId id="475"/>
            <p14:sldId id="494"/>
            <p14:sldId id="495"/>
            <p14:sldId id="496"/>
            <p14:sldId id="497"/>
            <p14:sldId id="526"/>
            <p14:sldId id="499"/>
            <p14:sldId id="500"/>
            <p14:sldId id="501"/>
            <p14:sldId id="502"/>
            <p14:sldId id="506"/>
            <p14:sldId id="507"/>
            <p14:sldId id="508"/>
            <p14:sldId id="509"/>
            <p14:sldId id="510"/>
            <p14:sldId id="511"/>
            <p14:sldId id="524"/>
            <p14:sldId id="513"/>
            <p14:sldId id="525"/>
            <p14:sldId id="515"/>
            <p14:sldId id="516"/>
            <p14:sldId id="517"/>
            <p14:sldId id="518"/>
            <p14:sldId id="519"/>
            <p14:sldId id="520"/>
            <p14:sldId id="521"/>
            <p14:sldId id="522"/>
          </p14:sldIdLst>
        </p14:section>
        <p14:section name="end slide" id="{AB6A3C57-86C9-4FD0-9A6E-BDB321CCCDA0}">
          <p14:sldIdLst>
            <p14:sldId id="52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32" autoAdjust="0"/>
    <p:restoredTop sz="95951" autoAdjust="0"/>
  </p:normalViewPr>
  <p:slideViewPr>
    <p:cSldViewPr snapToGrid="0">
      <p:cViewPr>
        <p:scale>
          <a:sx n="80" d="100"/>
          <a:sy n="80" d="100"/>
        </p:scale>
        <p:origin x="420" y="558"/>
      </p:cViewPr>
      <p:guideLst/>
    </p:cSldViewPr>
  </p:slideViewPr>
  <p:outlineViewPr>
    <p:cViewPr>
      <p:scale>
        <a:sx n="33" d="100"/>
        <a:sy n="33" d="100"/>
      </p:scale>
      <p:origin x="0" y="-376"/>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010F33-3BD8-4793-B887-79DC0288054B}"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62FC6ECE-550B-485B-A5EC-8D7AE4A95934}">
      <dgm:prSet phldrT="[Text]"/>
      <dgm:spPr/>
      <dgm:t>
        <a:bodyPr/>
        <a:lstStyle/>
        <a:p>
          <a:r>
            <a:rPr lang="en-US" b="1" dirty="0">
              <a:effectLst/>
              <a:latin typeface="Rubik Light"/>
              <a:ea typeface="Calibri" panose="020F0502020204030204" pitchFamily="34" charset="0"/>
              <a:cs typeface="Times New Roman" panose="02020603050405020304" pitchFamily="18" charset="0"/>
            </a:rPr>
            <a:t>Call for Measures</a:t>
          </a:r>
          <a:endParaRPr lang="en-US" dirty="0"/>
        </a:p>
      </dgm:t>
    </dgm:pt>
    <dgm:pt modelId="{A54CE01F-AEB7-4F1B-8067-8415D24662A2}" type="parTrans" cxnId="{D753B565-6AB4-4A10-A776-D21DA026F1C2}">
      <dgm:prSet/>
      <dgm:spPr/>
      <dgm:t>
        <a:bodyPr/>
        <a:lstStyle/>
        <a:p>
          <a:endParaRPr lang="en-US"/>
        </a:p>
      </dgm:t>
    </dgm:pt>
    <dgm:pt modelId="{ACCA356B-0005-457D-8F2D-B2F98CBFBB34}" type="sibTrans" cxnId="{D753B565-6AB4-4A10-A776-D21DA026F1C2}">
      <dgm:prSet/>
      <dgm:spPr/>
      <dgm:t>
        <a:bodyPr/>
        <a:lstStyle/>
        <a:p>
          <a:endParaRPr lang="en-US" dirty="0"/>
        </a:p>
      </dgm:t>
    </dgm:pt>
    <dgm:pt modelId="{1B515F15-72FE-447D-B7DB-9AEE2DAF009E}">
      <dgm:prSet phldrT="[Text]"/>
      <dgm:spPr/>
      <dgm:t>
        <a:bodyPr/>
        <a:lstStyle/>
        <a:p>
          <a:r>
            <a:rPr lang="en-US" b="1" dirty="0">
              <a:effectLst/>
              <a:latin typeface="Rubik Light"/>
              <a:ea typeface="Calibri" panose="020F0502020204030204" pitchFamily="34" charset="0"/>
              <a:cs typeface="Times New Roman" panose="02020603050405020304" pitchFamily="18" charset="0"/>
            </a:rPr>
            <a:t>MUC List</a:t>
          </a:r>
          <a:endParaRPr lang="en-US" dirty="0"/>
        </a:p>
      </dgm:t>
    </dgm:pt>
    <dgm:pt modelId="{EDD144E9-E4E2-4143-AD7E-41B053E544AA}" type="parTrans" cxnId="{91DD7755-70B1-4FF9-BD68-02EE70440F0A}">
      <dgm:prSet/>
      <dgm:spPr/>
      <dgm:t>
        <a:bodyPr/>
        <a:lstStyle/>
        <a:p>
          <a:endParaRPr lang="en-US"/>
        </a:p>
      </dgm:t>
    </dgm:pt>
    <dgm:pt modelId="{5A6BACC5-F693-40BD-8777-3B5148132DE2}" type="sibTrans" cxnId="{91DD7755-70B1-4FF9-BD68-02EE70440F0A}">
      <dgm:prSet/>
      <dgm:spPr/>
      <dgm:t>
        <a:bodyPr/>
        <a:lstStyle/>
        <a:p>
          <a:endParaRPr lang="en-US" dirty="0"/>
        </a:p>
      </dgm:t>
    </dgm:pt>
    <dgm:pt modelId="{7946DF1F-DD92-4B3C-8CBA-A364DE5AD982}">
      <dgm:prSet phldrT="[Text]"/>
      <dgm:spPr/>
      <dgm:t>
        <a:bodyPr/>
        <a:lstStyle/>
        <a:p>
          <a:r>
            <a:rPr lang="en-US" b="1" dirty="0">
              <a:effectLst/>
              <a:latin typeface="Rubik Light"/>
              <a:ea typeface="Calibri" panose="020F0502020204030204" pitchFamily="34" charset="0"/>
              <a:cs typeface="Times New Roman" panose="02020603050405020304" pitchFamily="18" charset="0"/>
            </a:rPr>
            <a:t>Proposed Rule </a:t>
          </a:r>
          <a:endParaRPr lang="en-US" dirty="0"/>
        </a:p>
      </dgm:t>
    </dgm:pt>
    <dgm:pt modelId="{317FA366-3BED-4F39-888A-ABE16B21C05C}" type="parTrans" cxnId="{496C23BE-D2D6-427C-ADD5-943E4C23632C}">
      <dgm:prSet/>
      <dgm:spPr/>
      <dgm:t>
        <a:bodyPr/>
        <a:lstStyle/>
        <a:p>
          <a:endParaRPr lang="en-US"/>
        </a:p>
      </dgm:t>
    </dgm:pt>
    <dgm:pt modelId="{042586E4-74AC-403F-BAC6-E8881B5848CD}" type="sibTrans" cxnId="{496C23BE-D2D6-427C-ADD5-943E4C23632C}">
      <dgm:prSet/>
      <dgm:spPr/>
      <dgm:t>
        <a:bodyPr/>
        <a:lstStyle/>
        <a:p>
          <a:endParaRPr lang="en-US" dirty="0"/>
        </a:p>
      </dgm:t>
    </dgm:pt>
    <dgm:pt modelId="{EC26D61E-E505-4EB4-9A5D-6035CCC97134}">
      <dgm:prSet/>
      <dgm:spPr/>
      <dgm:t>
        <a:bodyPr/>
        <a:lstStyle/>
        <a:p>
          <a:r>
            <a:rPr lang="en-US" b="1" dirty="0">
              <a:effectLst/>
              <a:latin typeface="Rubik Light"/>
              <a:ea typeface="Calibri" panose="020F0502020204030204" pitchFamily="34" charset="0"/>
              <a:cs typeface="Times New Roman" panose="02020603050405020304" pitchFamily="18" charset="0"/>
            </a:rPr>
            <a:t>NQF MAP Meeting</a:t>
          </a:r>
        </a:p>
      </dgm:t>
    </dgm:pt>
    <dgm:pt modelId="{EAEB3102-4245-4720-B0B2-9FA46B6DDF08}" type="parTrans" cxnId="{1FB14595-727F-4F38-B101-9E7DE3B2BEBF}">
      <dgm:prSet/>
      <dgm:spPr/>
      <dgm:t>
        <a:bodyPr/>
        <a:lstStyle/>
        <a:p>
          <a:endParaRPr lang="en-US"/>
        </a:p>
      </dgm:t>
    </dgm:pt>
    <dgm:pt modelId="{CF81F74C-A1DB-4621-BCCA-B8424C5CDE59}" type="sibTrans" cxnId="{1FB14595-727F-4F38-B101-9E7DE3B2BEBF}">
      <dgm:prSet/>
      <dgm:spPr/>
      <dgm:t>
        <a:bodyPr/>
        <a:lstStyle/>
        <a:p>
          <a:endParaRPr lang="en-US" dirty="0"/>
        </a:p>
      </dgm:t>
    </dgm:pt>
    <dgm:pt modelId="{14DC5CD6-55A9-4145-AC44-A48336D2765B}">
      <dgm:prSet/>
      <dgm:spPr/>
      <dgm:t>
        <a:bodyPr/>
        <a:lstStyle/>
        <a:p>
          <a:r>
            <a:rPr lang="en-US" b="1" dirty="0">
              <a:effectLst/>
              <a:latin typeface="Rubik Light"/>
              <a:ea typeface="Calibri" panose="020F0502020204030204" pitchFamily="34" charset="0"/>
              <a:cs typeface="Times New Roman" panose="02020603050405020304" pitchFamily="18" charset="0"/>
            </a:rPr>
            <a:t>Final Rule</a:t>
          </a:r>
          <a:endParaRPr lang="en-US" dirty="0"/>
        </a:p>
      </dgm:t>
    </dgm:pt>
    <dgm:pt modelId="{351DCB87-A2B4-4974-BAD9-69BDFA788E1D}" type="parTrans" cxnId="{8F2FC8F0-7557-4990-B135-7884C327747C}">
      <dgm:prSet/>
      <dgm:spPr/>
      <dgm:t>
        <a:bodyPr/>
        <a:lstStyle/>
        <a:p>
          <a:endParaRPr lang="en-US"/>
        </a:p>
      </dgm:t>
    </dgm:pt>
    <dgm:pt modelId="{DD888F5E-80DA-4F03-80A8-DCF354455B48}" type="sibTrans" cxnId="{8F2FC8F0-7557-4990-B135-7884C327747C}">
      <dgm:prSet/>
      <dgm:spPr/>
      <dgm:t>
        <a:bodyPr/>
        <a:lstStyle/>
        <a:p>
          <a:endParaRPr lang="en-US" dirty="0"/>
        </a:p>
      </dgm:t>
    </dgm:pt>
    <dgm:pt modelId="{77E4BF00-FFA0-47C3-984C-82565FECC726}">
      <dgm:prSet phldrT="[Text]"/>
      <dgm:spPr/>
      <dgm:t>
        <a:bodyPr/>
        <a:lstStyle/>
        <a:p>
          <a:r>
            <a:rPr lang="en-US" b="1" dirty="0">
              <a:effectLst/>
              <a:latin typeface="Rubik Light"/>
              <a:ea typeface="Calibri" panose="020F0502020204030204" pitchFamily="34" charset="0"/>
              <a:cs typeface="Times New Roman" panose="02020603050405020304" pitchFamily="18" charset="0"/>
            </a:rPr>
            <a:t>Available for MIPS Reporting</a:t>
          </a:r>
          <a:endParaRPr lang="en-US" dirty="0"/>
        </a:p>
      </dgm:t>
    </dgm:pt>
    <dgm:pt modelId="{CF7A9499-DC97-4308-8129-A0A72974F30A}" type="parTrans" cxnId="{939B801F-7F40-41D1-A2FD-1D00A8B48341}">
      <dgm:prSet/>
      <dgm:spPr/>
      <dgm:t>
        <a:bodyPr/>
        <a:lstStyle/>
        <a:p>
          <a:endParaRPr lang="en-US"/>
        </a:p>
      </dgm:t>
    </dgm:pt>
    <dgm:pt modelId="{27EF1716-8FB4-49B0-9541-19F7D685094C}" type="sibTrans" cxnId="{939B801F-7F40-41D1-A2FD-1D00A8B48341}">
      <dgm:prSet/>
      <dgm:spPr/>
      <dgm:t>
        <a:bodyPr/>
        <a:lstStyle/>
        <a:p>
          <a:endParaRPr lang="en-US"/>
        </a:p>
      </dgm:t>
    </dgm:pt>
    <dgm:pt modelId="{AB5F6315-CE9C-48C8-A6F5-EF1DD67532DC}" type="pres">
      <dgm:prSet presAssocID="{4A010F33-3BD8-4793-B887-79DC0288054B}" presName="Name0" presStyleCnt="0">
        <dgm:presLayoutVars>
          <dgm:dir/>
          <dgm:resizeHandles val="exact"/>
        </dgm:presLayoutVars>
      </dgm:prSet>
      <dgm:spPr/>
    </dgm:pt>
    <dgm:pt modelId="{A99241E3-2240-49F2-A00F-1EEA99BBD1C4}" type="pres">
      <dgm:prSet presAssocID="{62FC6ECE-550B-485B-A5EC-8D7AE4A95934}" presName="node" presStyleLbl="node1" presStyleIdx="0" presStyleCnt="6" custScaleX="46386" custLinFactNeighborX="-157">
        <dgm:presLayoutVars>
          <dgm:bulletEnabled val="1"/>
        </dgm:presLayoutVars>
      </dgm:prSet>
      <dgm:spPr/>
    </dgm:pt>
    <dgm:pt modelId="{B2DAC5D8-E5C5-4638-A7EC-824CC6968916}" type="pres">
      <dgm:prSet presAssocID="{ACCA356B-0005-457D-8F2D-B2F98CBFBB34}" presName="sibTrans" presStyleLbl="sibTrans2D1" presStyleIdx="0" presStyleCnt="5" custScaleX="106015" custLinFactNeighborX="-23911" custLinFactNeighborY="0"/>
      <dgm:spPr/>
    </dgm:pt>
    <dgm:pt modelId="{A8258BAB-AF59-4004-B6A8-E01DBFAAFC4F}" type="pres">
      <dgm:prSet presAssocID="{ACCA356B-0005-457D-8F2D-B2F98CBFBB34}" presName="connectorText" presStyleLbl="sibTrans2D1" presStyleIdx="0" presStyleCnt="5"/>
      <dgm:spPr/>
    </dgm:pt>
    <dgm:pt modelId="{5263DDD7-1C47-4A36-A709-F785EAE52DFC}" type="pres">
      <dgm:prSet presAssocID="{1B515F15-72FE-447D-B7DB-9AEE2DAF009E}" presName="node" presStyleLbl="node1" presStyleIdx="1" presStyleCnt="6" custScaleX="39454" custLinFactNeighborX="-27566" custLinFactNeighborY="-4943">
        <dgm:presLayoutVars>
          <dgm:bulletEnabled val="1"/>
        </dgm:presLayoutVars>
      </dgm:prSet>
      <dgm:spPr/>
    </dgm:pt>
    <dgm:pt modelId="{A70D9A18-3F9C-438F-B1AF-976578D92E27}" type="pres">
      <dgm:prSet presAssocID="{5A6BACC5-F693-40BD-8777-3B5148132DE2}" presName="sibTrans" presStyleLbl="sibTrans2D1" presStyleIdx="1" presStyleCnt="5"/>
      <dgm:spPr/>
    </dgm:pt>
    <dgm:pt modelId="{E71AE090-8F7C-43E7-B685-FBAAE7DAF4FE}" type="pres">
      <dgm:prSet presAssocID="{5A6BACC5-F693-40BD-8777-3B5148132DE2}" presName="connectorText" presStyleLbl="sibTrans2D1" presStyleIdx="1" presStyleCnt="5"/>
      <dgm:spPr/>
    </dgm:pt>
    <dgm:pt modelId="{1D8FF2D9-C07D-4EC2-8310-0563C165BF9C}" type="pres">
      <dgm:prSet presAssocID="{EC26D61E-E505-4EB4-9A5D-6035CCC97134}" presName="node" presStyleLbl="node1" presStyleIdx="2" presStyleCnt="6" custScaleX="45623" custLinFactNeighborX="-21686">
        <dgm:presLayoutVars>
          <dgm:bulletEnabled val="1"/>
        </dgm:presLayoutVars>
      </dgm:prSet>
      <dgm:spPr/>
    </dgm:pt>
    <dgm:pt modelId="{7C69807D-6438-4984-8C51-6B59C9D5FCF5}" type="pres">
      <dgm:prSet presAssocID="{CF81F74C-A1DB-4621-BCCA-B8424C5CDE59}" presName="sibTrans" presStyleLbl="sibTrans2D1" presStyleIdx="2" presStyleCnt="5"/>
      <dgm:spPr/>
    </dgm:pt>
    <dgm:pt modelId="{264C7A2E-5944-4938-B505-0A21487C80D2}" type="pres">
      <dgm:prSet presAssocID="{CF81F74C-A1DB-4621-BCCA-B8424C5CDE59}" presName="connectorText" presStyleLbl="sibTrans2D1" presStyleIdx="2" presStyleCnt="5"/>
      <dgm:spPr/>
    </dgm:pt>
    <dgm:pt modelId="{615BEB80-E09B-417D-A6F6-C27DBD61C5C7}" type="pres">
      <dgm:prSet presAssocID="{7946DF1F-DD92-4B3C-8CBA-A364DE5AD982}" presName="node" presStyleLbl="node1" presStyleIdx="3" presStyleCnt="6" custScaleX="42706" custLinFactNeighborX="-2995" custLinFactNeighborY="2061">
        <dgm:presLayoutVars>
          <dgm:bulletEnabled val="1"/>
        </dgm:presLayoutVars>
      </dgm:prSet>
      <dgm:spPr/>
    </dgm:pt>
    <dgm:pt modelId="{8A8AB4BF-4240-4DED-A49E-381675156325}" type="pres">
      <dgm:prSet presAssocID="{042586E4-74AC-403F-BAC6-E8881B5848CD}" presName="sibTrans" presStyleLbl="sibTrans2D1" presStyleIdx="3" presStyleCnt="5"/>
      <dgm:spPr/>
    </dgm:pt>
    <dgm:pt modelId="{A14B4306-A283-41C1-9796-1689A3C86159}" type="pres">
      <dgm:prSet presAssocID="{042586E4-74AC-403F-BAC6-E8881B5848CD}" presName="connectorText" presStyleLbl="sibTrans2D1" presStyleIdx="3" presStyleCnt="5"/>
      <dgm:spPr/>
    </dgm:pt>
    <dgm:pt modelId="{6A7D6756-D98B-44BB-8C6C-2493A571282F}" type="pres">
      <dgm:prSet presAssocID="{14DC5CD6-55A9-4145-AC44-A48336D2765B}" presName="node" presStyleLbl="node1" presStyleIdx="4" presStyleCnt="6" custScaleX="43698" custLinFactNeighborX="-14047">
        <dgm:presLayoutVars>
          <dgm:bulletEnabled val="1"/>
        </dgm:presLayoutVars>
      </dgm:prSet>
      <dgm:spPr/>
    </dgm:pt>
    <dgm:pt modelId="{ED9F1F1D-90B3-48FF-A85A-781E04B86DF0}" type="pres">
      <dgm:prSet presAssocID="{DD888F5E-80DA-4F03-80A8-DCF354455B48}" presName="sibTrans" presStyleLbl="sibTrans2D1" presStyleIdx="4" presStyleCnt="5"/>
      <dgm:spPr/>
    </dgm:pt>
    <dgm:pt modelId="{F742CC32-E6E2-4746-A15C-B45C6FF14A2F}" type="pres">
      <dgm:prSet presAssocID="{DD888F5E-80DA-4F03-80A8-DCF354455B48}" presName="connectorText" presStyleLbl="sibTrans2D1" presStyleIdx="4" presStyleCnt="5"/>
      <dgm:spPr/>
    </dgm:pt>
    <dgm:pt modelId="{ED743452-A021-40A4-85F3-FAA5D4FDD654}" type="pres">
      <dgm:prSet presAssocID="{77E4BF00-FFA0-47C3-984C-82565FECC726}" presName="node" presStyleLbl="node1" presStyleIdx="5" presStyleCnt="6" custScaleX="42706" custLinFactNeighborX="-2995" custLinFactNeighborY="2061">
        <dgm:presLayoutVars>
          <dgm:bulletEnabled val="1"/>
        </dgm:presLayoutVars>
      </dgm:prSet>
      <dgm:spPr/>
    </dgm:pt>
  </dgm:ptLst>
  <dgm:cxnLst>
    <dgm:cxn modelId="{A9C2F603-488C-4195-B7D4-64E02C74A504}" type="presOf" srcId="{042586E4-74AC-403F-BAC6-E8881B5848CD}" destId="{A14B4306-A283-41C1-9796-1689A3C86159}" srcOrd="1" destOrd="0" presId="urn:microsoft.com/office/officeart/2005/8/layout/process1"/>
    <dgm:cxn modelId="{E98ACD18-4DBE-492B-835F-64BE07D6DF24}" type="presOf" srcId="{CF81F74C-A1DB-4621-BCCA-B8424C5CDE59}" destId="{264C7A2E-5944-4938-B505-0A21487C80D2}" srcOrd="1" destOrd="0" presId="urn:microsoft.com/office/officeart/2005/8/layout/process1"/>
    <dgm:cxn modelId="{939B801F-7F40-41D1-A2FD-1D00A8B48341}" srcId="{4A010F33-3BD8-4793-B887-79DC0288054B}" destId="{77E4BF00-FFA0-47C3-984C-82565FECC726}" srcOrd="5" destOrd="0" parTransId="{CF7A9499-DC97-4308-8129-A0A72974F30A}" sibTransId="{27EF1716-8FB4-49B0-9541-19F7D685094C}"/>
    <dgm:cxn modelId="{D12B1036-6D4D-4BF1-B6CC-5E2BB7DFA375}" type="presOf" srcId="{14DC5CD6-55A9-4145-AC44-A48336D2765B}" destId="{6A7D6756-D98B-44BB-8C6C-2493A571282F}" srcOrd="0" destOrd="0" presId="urn:microsoft.com/office/officeart/2005/8/layout/process1"/>
    <dgm:cxn modelId="{0508043D-63CE-4F1B-99A9-A98DF2FE2B95}" type="presOf" srcId="{62FC6ECE-550B-485B-A5EC-8D7AE4A95934}" destId="{A99241E3-2240-49F2-A00F-1EEA99BBD1C4}" srcOrd="0" destOrd="0" presId="urn:microsoft.com/office/officeart/2005/8/layout/process1"/>
    <dgm:cxn modelId="{D753B565-6AB4-4A10-A776-D21DA026F1C2}" srcId="{4A010F33-3BD8-4793-B887-79DC0288054B}" destId="{62FC6ECE-550B-485B-A5EC-8D7AE4A95934}" srcOrd="0" destOrd="0" parTransId="{A54CE01F-AEB7-4F1B-8067-8415D24662A2}" sibTransId="{ACCA356B-0005-457D-8F2D-B2F98CBFBB34}"/>
    <dgm:cxn modelId="{B6762166-5974-47C8-BC52-18D9D382525C}" type="presOf" srcId="{DD888F5E-80DA-4F03-80A8-DCF354455B48}" destId="{ED9F1F1D-90B3-48FF-A85A-781E04B86DF0}" srcOrd="0" destOrd="0" presId="urn:microsoft.com/office/officeart/2005/8/layout/process1"/>
    <dgm:cxn modelId="{91DD7755-70B1-4FF9-BD68-02EE70440F0A}" srcId="{4A010F33-3BD8-4793-B887-79DC0288054B}" destId="{1B515F15-72FE-447D-B7DB-9AEE2DAF009E}" srcOrd="1" destOrd="0" parTransId="{EDD144E9-E4E2-4143-AD7E-41B053E544AA}" sibTransId="{5A6BACC5-F693-40BD-8777-3B5148132DE2}"/>
    <dgm:cxn modelId="{15565378-7E01-4E0C-8D0D-1D8FD0AD845B}" type="presOf" srcId="{DD888F5E-80DA-4F03-80A8-DCF354455B48}" destId="{F742CC32-E6E2-4746-A15C-B45C6FF14A2F}" srcOrd="1" destOrd="0" presId="urn:microsoft.com/office/officeart/2005/8/layout/process1"/>
    <dgm:cxn modelId="{445E9981-3BE5-487C-BA5D-0AE3B2887CC6}" type="presOf" srcId="{4A010F33-3BD8-4793-B887-79DC0288054B}" destId="{AB5F6315-CE9C-48C8-A6F5-EF1DD67532DC}" srcOrd="0" destOrd="0" presId="urn:microsoft.com/office/officeart/2005/8/layout/process1"/>
    <dgm:cxn modelId="{C5A17085-47A5-467F-B7D6-A66175693FDC}" type="presOf" srcId="{042586E4-74AC-403F-BAC6-E8881B5848CD}" destId="{8A8AB4BF-4240-4DED-A49E-381675156325}" srcOrd="0" destOrd="0" presId="urn:microsoft.com/office/officeart/2005/8/layout/process1"/>
    <dgm:cxn modelId="{8554348E-92AF-4E1D-ABD3-93F481863346}" type="presOf" srcId="{EC26D61E-E505-4EB4-9A5D-6035CCC97134}" destId="{1D8FF2D9-C07D-4EC2-8310-0563C165BF9C}" srcOrd="0" destOrd="0" presId="urn:microsoft.com/office/officeart/2005/8/layout/process1"/>
    <dgm:cxn modelId="{1F86FC94-277A-4071-A155-0109C27D3EE0}" type="presOf" srcId="{ACCA356B-0005-457D-8F2D-B2F98CBFBB34}" destId="{A8258BAB-AF59-4004-B6A8-E01DBFAAFC4F}" srcOrd="1" destOrd="0" presId="urn:microsoft.com/office/officeart/2005/8/layout/process1"/>
    <dgm:cxn modelId="{1FB14595-727F-4F38-B101-9E7DE3B2BEBF}" srcId="{4A010F33-3BD8-4793-B887-79DC0288054B}" destId="{EC26D61E-E505-4EB4-9A5D-6035CCC97134}" srcOrd="2" destOrd="0" parTransId="{EAEB3102-4245-4720-B0B2-9FA46B6DDF08}" sibTransId="{CF81F74C-A1DB-4621-BCCA-B8424C5CDE59}"/>
    <dgm:cxn modelId="{9F79BF98-CD3C-4699-907A-F78C360CD2B8}" type="presOf" srcId="{77E4BF00-FFA0-47C3-984C-82565FECC726}" destId="{ED743452-A021-40A4-85F3-FAA5D4FDD654}" srcOrd="0" destOrd="0" presId="urn:microsoft.com/office/officeart/2005/8/layout/process1"/>
    <dgm:cxn modelId="{3D5333AD-EC33-4021-8637-5F2D4E94B222}" type="presOf" srcId="{5A6BACC5-F693-40BD-8777-3B5148132DE2}" destId="{E71AE090-8F7C-43E7-B685-FBAAE7DAF4FE}" srcOrd="1" destOrd="0" presId="urn:microsoft.com/office/officeart/2005/8/layout/process1"/>
    <dgm:cxn modelId="{2F1F45BB-5C33-4EF3-A43A-289BF762AF1A}" type="presOf" srcId="{ACCA356B-0005-457D-8F2D-B2F98CBFBB34}" destId="{B2DAC5D8-E5C5-4638-A7EC-824CC6968916}" srcOrd="0" destOrd="0" presId="urn:microsoft.com/office/officeart/2005/8/layout/process1"/>
    <dgm:cxn modelId="{496C23BE-D2D6-427C-ADD5-943E4C23632C}" srcId="{4A010F33-3BD8-4793-B887-79DC0288054B}" destId="{7946DF1F-DD92-4B3C-8CBA-A364DE5AD982}" srcOrd="3" destOrd="0" parTransId="{317FA366-3BED-4F39-888A-ABE16B21C05C}" sibTransId="{042586E4-74AC-403F-BAC6-E8881B5848CD}"/>
    <dgm:cxn modelId="{FF7752CB-3C5C-4B85-AF49-EEA280F50265}" type="presOf" srcId="{CF81F74C-A1DB-4621-BCCA-B8424C5CDE59}" destId="{7C69807D-6438-4984-8C51-6B59C9D5FCF5}" srcOrd="0" destOrd="0" presId="urn:microsoft.com/office/officeart/2005/8/layout/process1"/>
    <dgm:cxn modelId="{E80CC8DF-BE4A-4E76-91DE-5EAE31161982}" type="presOf" srcId="{5A6BACC5-F693-40BD-8777-3B5148132DE2}" destId="{A70D9A18-3F9C-438F-B1AF-976578D92E27}" srcOrd="0" destOrd="0" presId="urn:microsoft.com/office/officeart/2005/8/layout/process1"/>
    <dgm:cxn modelId="{FEED6FE6-DB56-4B0D-826B-41A757C33CC2}" type="presOf" srcId="{1B515F15-72FE-447D-B7DB-9AEE2DAF009E}" destId="{5263DDD7-1C47-4A36-A709-F785EAE52DFC}" srcOrd="0" destOrd="0" presId="urn:microsoft.com/office/officeart/2005/8/layout/process1"/>
    <dgm:cxn modelId="{8F2FC8F0-7557-4990-B135-7884C327747C}" srcId="{4A010F33-3BD8-4793-B887-79DC0288054B}" destId="{14DC5CD6-55A9-4145-AC44-A48336D2765B}" srcOrd="4" destOrd="0" parTransId="{351DCB87-A2B4-4974-BAD9-69BDFA788E1D}" sibTransId="{DD888F5E-80DA-4F03-80A8-DCF354455B48}"/>
    <dgm:cxn modelId="{AEFB48FB-C6B0-4A87-84C8-2D23CD3B2BD2}" type="presOf" srcId="{7946DF1F-DD92-4B3C-8CBA-A364DE5AD982}" destId="{615BEB80-E09B-417D-A6F6-C27DBD61C5C7}" srcOrd="0" destOrd="0" presId="urn:microsoft.com/office/officeart/2005/8/layout/process1"/>
    <dgm:cxn modelId="{A0B9CBDC-D459-4EC0-AD98-0CA5F29B267B}" type="presParOf" srcId="{AB5F6315-CE9C-48C8-A6F5-EF1DD67532DC}" destId="{A99241E3-2240-49F2-A00F-1EEA99BBD1C4}" srcOrd="0" destOrd="0" presId="urn:microsoft.com/office/officeart/2005/8/layout/process1"/>
    <dgm:cxn modelId="{0F826377-26D8-4745-BF74-C6B9E28BA3BC}" type="presParOf" srcId="{AB5F6315-CE9C-48C8-A6F5-EF1DD67532DC}" destId="{B2DAC5D8-E5C5-4638-A7EC-824CC6968916}" srcOrd="1" destOrd="0" presId="urn:microsoft.com/office/officeart/2005/8/layout/process1"/>
    <dgm:cxn modelId="{8657D2D8-48FE-443B-A941-9B86DF4335EA}" type="presParOf" srcId="{B2DAC5D8-E5C5-4638-A7EC-824CC6968916}" destId="{A8258BAB-AF59-4004-B6A8-E01DBFAAFC4F}" srcOrd="0" destOrd="0" presId="urn:microsoft.com/office/officeart/2005/8/layout/process1"/>
    <dgm:cxn modelId="{71899E57-414B-4496-9D8A-72F9A59649B2}" type="presParOf" srcId="{AB5F6315-CE9C-48C8-A6F5-EF1DD67532DC}" destId="{5263DDD7-1C47-4A36-A709-F785EAE52DFC}" srcOrd="2" destOrd="0" presId="urn:microsoft.com/office/officeart/2005/8/layout/process1"/>
    <dgm:cxn modelId="{BB2EC3B7-3953-443E-BB40-42DA8578626D}" type="presParOf" srcId="{AB5F6315-CE9C-48C8-A6F5-EF1DD67532DC}" destId="{A70D9A18-3F9C-438F-B1AF-976578D92E27}" srcOrd="3" destOrd="0" presId="urn:microsoft.com/office/officeart/2005/8/layout/process1"/>
    <dgm:cxn modelId="{91DB1EC5-2F51-432B-A8DB-458176251999}" type="presParOf" srcId="{A70D9A18-3F9C-438F-B1AF-976578D92E27}" destId="{E71AE090-8F7C-43E7-B685-FBAAE7DAF4FE}" srcOrd="0" destOrd="0" presId="urn:microsoft.com/office/officeart/2005/8/layout/process1"/>
    <dgm:cxn modelId="{575B6563-E463-4F55-94A0-611BE139968A}" type="presParOf" srcId="{AB5F6315-CE9C-48C8-A6F5-EF1DD67532DC}" destId="{1D8FF2D9-C07D-4EC2-8310-0563C165BF9C}" srcOrd="4" destOrd="0" presId="urn:microsoft.com/office/officeart/2005/8/layout/process1"/>
    <dgm:cxn modelId="{D6FC9804-EC0E-4B2B-95BA-5ED669017999}" type="presParOf" srcId="{AB5F6315-CE9C-48C8-A6F5-EF1DD67532DC}" destId="{7C69807D-6438-4984-8C51-6B59C9D5FCF5}" srcOrd="5" destOrd="0" presId="urn:microsoft.com/office/officeart/2005/8/layout/process1"/>
    <dgm:cxn modelId="{F65EA7A4-923C-4CF3-94F8-E625C6FEAB64}" type="presParOf" srcId="{7C69807D-6438-4984-8C51-6B59C9D5FCF5}" destId="{264C7A2E-5944-4938-B505-0A21487C80D2}" srcOrd="0" destOrd="0" presId="urn:microsoft.com/office/officeart/2005/8/layout/process1"/>
    <dgm:cxn modelId="{BB1B9E59-7932-4B60-A0DD-2EAC9F85F556}" type="presParOf" srcId="{AB5F6315-CE9C-48C8-A6F5-EF1DD67532DC}" destId="{615BEB80-E09B-417D-A6F6-C27DBD61C5C7}" srcOrd="6" destOrd="0" presId="urn:microsoft.com/office/officeart/2005/8/layout/process1"/>
    <dgm:cxn modelId="{51498DD7-63B5-43FC-AF0D-ED5400317764}" type="presParOf" srcId="{AB5F6315-CE9C-48C8-A6F5-EF1DD67532DC}" destId="{8A8AB4BF-4240-4DED-A49E-381675156325}" srcOrd="7" destOrd="0" presId="urn:microsoft.com/office/officeart/2005/8/layout/process1"/>
    <dgm:cxn modelId="{75D50474-762D-4D85-B274-98B77711E11D}" type="presParOf" srcId="{8A8AB4BF-4240-4DED-A49E-381675156325}" destId="{A14B4306-A283-41C1-9796-1689A3C86159}" srcOrd="0" destOrd="0" presId="urn:microsoft.com/office/officeart/2005/8/layout/process1"/>
    <dgm:cxn modelId="{C395720F-A726-417A-BF59-CFEA45E45441}" type="presParOf" srcId="{AB5F6315-CE9C-48C8-A6F5-EF1DD67532DC}" destId="{6A7D6756-D98B-44BB-8C6C-2493A571282F}" srcOrd="8" destOrd="0" presId="urn:microsoft.com/office/officeart/2005/8/layout/process1"/>
    <dgm:cxn modelId="{0BC0D755-0BE5-44EB-8B7A-741F212D364D}" type="presParOf" srcId="{AB5F6315-CE9C-48C8-A6F5-EF1DD67532DC}" destId="{ED9F1F1D-90B3-48FF-A85A-781E04B86DF0}" srcOrd="9" destOrd="0" presId="urn:microsoft.com/office/officeart/2005/8/layout/process1"/>
    <dgm:cxn modelId="{0649CE49-FE53-4E6B-A9C2-77B1D8DD3809}" type="presParOf" srcId="{ED9F1F1D-90B3-48FF-A85A-781E04B86DF0}" destId="{F742CC32-E6E2-4746-A15C-B45C6FF14A2F}" srcOrd="0" destOrd="0" presId="urn:microsoft.com/office/officeart/2005/8/layout/process1"/>
    <dgm:cxn modelId="{3842C69B-F659-4EF6-A009-A1C1E1B2C2E9}" type="presParOf" srcId="{AB5F6315-CE9C-48C8-A6F5-EF1DD67532DC}" destId="{ED743452-A021-40A4-85F3-FAA5D4FDD654}" srcOrd="10"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9241E3-2240-49F2-A00F-1EEA99BBD1C4}">
      <dsp:nvSpPr>
        <dsp:cNvPr id="0" name=""/>
        <dsp:cNvSpPr/>
      </dsp:nvSpPr>
      <dsp:spPr>
        <a:xfrm>
          <a:off x="580" y="0"/>
          <a:ext cx="1056814" cy="11354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effectLst/>
              <a:latin typeface="Rubik Light"/>
              <a:ea typeface="Calibri" panose="020F0502020204030204" pitchFamily="34" charset="0"/>
              <a:cs typeface="Times New Roman" panose="02020603050405020304" pitchFamily="18" charset="0"/>
            </a:rPr>
            <a:t>Call for Measures</a:t>
          </a:r>
          <a:endParaRPr lang="en-US" sz="1500" kern="1200" dirty="0"/>
        </a:p>
      </dsp:txBody>
      <dsp:txXfrm>
        <a:off x="31533" y="30953"/>
        <a:ext cx="994908" cy="1073533"/>
      </dsp:txXfrm>
    </dsp:sp>
    <dsp:sp modelId="{B2DAC5D8-E5C5-4638-A7EC-824CC6968916}">
      <dsp:nvSpPr>
        <dsp:cNvPr id="0" name=""/>
        <dsp:cNvSpPr/>
      </dsp:nvSpPr>
      <dsp:spPr>
        <a:xfrm>
          <a:off x="1128390" y="285209"/>
          <a:ext cx="371658" cy="5650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dirty="0"/>
        </a:p>
      </dsp:txBody>
      <dsp:txXfrm>
        <a:off x="1128390" y="398213"/>
        <a:ext cx="260161" cy="339011"/>
      </dsp:txXfrm>
    </dsp:sp>
    <dsp:sp modelId="{5263DDD7-1C47-4A36-A709-F785EAE52DFC}">
      <dsp:nvSpPr>
        <dsp:cNvPr id="0" name=""/>
        <dsp:cNvSpPr/>
      </dsp:nvSpPr>
      <dsp:spPr>
        <a:xfrm>
          <a:off x="1718851" y="0"/>
          <a:ext cx="898882" cy="11354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effectLst/>
              <a:latin typeface="Rubik Light"/>
              <a:ea typeface="Calibri" panose="020F0502020204030204" pitchFamily="34" charset="0"/>
              <a:cs typeface="Times New Roman" panose="02020603050405020304" pitchFamily="18" charset="0"/>
            </a:rPr>
            <a:t>MUC List</a:t>
          </a:r>
          <a:endParaRPr lang="en-US" sz="1500" kern="1200" dirty="0"/>
        </a:p>
      </dsp:txBody>
      <dsp:txXfrm>
        <a:off x="1745178" y="26327"/>
        <a:ext cx="846228" cy="1082785"/>
      </dsp:txXfrm>
    </dsp:sp>
    <dsp:sp modelId="{A70D9A18-3F9C-438F-B1AF-976578D92E27}">
      <dsp:nvSpPr>
        <dsp:cNvPr id="0" name=""/>
        <dsp:cNvSpPr/>
      </dsp:nvSpPr>
      <dsp:spPr>
        <a:xfrm>
          <a:off x="2858960" y="285209"/>
          <a:ext cx="511401" cy="5650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dirty="0"/>
        </a:p>
      </dsp:txBody>
      <dsp:txXfrm>
        <a:off x="2858960" y="398213"/>
        <a:ext cx="357981" cy="339011"/>
      </dsp:txXfrm>
    </dsp:sp>
    <dsp:sp modelId="{1D8FF2D9-C07D-4EC2-8310-0563C165BF9C}">
      <dsp:nvSpPr>
        <dsp:cNvPr id="0" name=""/>
        <dsp:cNvSpPr/>
      </dsp:nvSpPr>
      <dsp:spPr>
        <a:xfrm>
          <a:off x="3582641" y="0"/>
          <a:ext cx="1039431" cy="11354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effectLst/>
              <a:latin typeface="Rubik Light"/>
              <a:ea typeface="Calibri" panose="020F0502020204030204" pitchFamily="34" charset="0"/>
              <a:cs typeface="Times New Roman" panose="02020603050405020304" pitchFamily="18" charset="0"/>
            </a:rPr>
            <a:t>NQF MAP Meeting</a:t>
          </a:r>
        </a:p>
      </dsp:txBody>
      <dsp:txXfrm>
        <a:off x="3613085" y="30444"/>
        <a:ext cx="978543" cy="1074551"/>
      </dsp:txXfrm>
    </dsp:sp>
    <dsp:sp modelId="{7C69807D-6438-4984-8C51-6B59C9D5FCF5}">
      <dsp:nvSpPr>
        <dsp:cNvPr id="0" name=""/>
        <dsp:cNvSpPr/>
      </dsp:nvSpPr>
      <dsp:spPr>
        <a:xfrm>
          <a:off x="4892486" y="285209"/>
          <a:ext cx="573278" cy="5650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dirty="0"/>
        </a:p>
      </dsp:txBody>
      <dsp:txXfrm>
        <a:off x="4892486" y="398213"/>
        <a:ext cx="403772" cy="339011"/>
      </dsp:txXfrm>
    </dsp:sp>
    <dsp:sp modelId="{615BEB80-E09B-417D-A6F6-C27DBD61C5C7}">
      <dsp:nvSpPr>
        <dsp:cNvPr id="0" name=""/>
        <dsp:cNvSpPr/>
      </dsp:nvSpPr>
      <dsp:spPr>
        <a:xfrm>
          <a:off x="5703729" y="0"/>
          <a:ext cx="972972" cy="11354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effectLst/>
              <a:latin typeface="Rubik Light"/>
              <a:ea typeface="Calibri" panose="020F0502020204030204" pitchFamily="34" charset="0"/>
              <a:cs typeface="Times New Roman" panose="02020603050405020304" pitchFamily="18" charset="0"/>
            </a:rPr>
            <a:t>Proposed Rule </a:t>
          </a:r>
          <a:endParaRPr lang="en-US" sz="1500" kern="1200" dirty="0"/>
        </a:p>
      </dsp:txBody>
      <dsp:txXfrm>
        <a:off x="5732226" y="28497"/>
        <a:ext cx="915978" cy="1078445"/>
      </dsp:txXfrm>
    </dsp:sp>
    <dsp:sp modelId="{8A8AB4BF-4240-4DED-A49E-381675156325}">
      <dsp:nvSpPr>
        <dsp:cNvPr id="0" name=""/>
        <dsp:cNvSpPr/>
      </dsp:nvSpPr>
      <dsp:spPr>
        <a:xfrm>
          <a:off x="6879353" y="285209"/>
          <a:ext cx="429619" cy="5650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dirty="0"/>
        </a:p>
      </dsp:txBody>
      <dsp:txXfrm>
        <a:off x="6879353" y="398213"/>
        <a:ext cx="300733" cy="339011"/>
      </dsp:txXfrm>
    </dsp:sp>
    <dsp:sp modelId="{6A7D6756-D98B-44BB-8C6C-2493A571282F}">
      <dsp:nvSpPr>
        <dsp:cNvPr id="0" name=""/>
        <dsp:cNvSpPr/>
      </dsp:nvSpPr>
      <dsp:spPr>
        <a:xfrm>
          <a:off x="7487305" y="0"/>
          <a:ext cx="995573" cy="11354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effectLst/>
              <a:latin typeface="Rubik Light"/>
              <a:ea typeface="Calibri" panose="020F0502020204030204" pitchFamily="34" charset="0"/>
              <a:cs typeface="Times New Roman" panose="02020603050405020304" pitchFamily="18" charset="0"/>
            </a:rPr>
            <a:t>Final Rule</a:t>
          </a:r>
          <a:endParaRPr lang="en-US" sz="1500" kern="1200" dirty="0"/>
        </a:p>
      </dsp:txBody>
      <dsp:txXfrm>
        <a:off x="7516464" y="29159"/>
        <a:ext cx="937255" cy="1077121"/>
      </dsp:txXfrm>
    </dsp:sp>
    <dsp:sp modelId="{ED9F1F1D-90B3-48FF-A85A-781E04B86DF0}">
      <dsp:nvSpPr>
        <dsp:cNvPr id="0" name=""/>
        <dsp:cNvSpPr/>
      </dsp:nvSpPr>
      <dsp:spPr>
        <a:xfrm>
          <a:off x="8735889" y="285209"/>
          <a:ext cx="536381" cy="56501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dirty="0"/>
        </a:p>
      </dsp:txBody>
      <dsp:txXfrm>
        <a:off x="8735889" y="398213"/>
        <a:ext cx="375467" cy="339011"/>
      </dsp:txXfrm>
    </dsp:sp>
    <dsp:sp modelId="{ED743452-A021-40A4-85F3-FAA5D4FDD654}">
      <dsp:nvSpPr>
        <dsp:cNvPr id="0" name=""/>
        <dsp:cNvSpPr/>
      </dsp:nvSpPr>
      <dsp:spPr>
        <a:xfrm>
          <a:off x="9494920" y="0"/>
          <a:ext cx="972972" cy="11354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1" kern="1200" dirty="0">
              <a:effectLst/>
              <a:latin typeface="Rubik Light"/>
              <a:ea typeface="Calibri" panose="020F0502020204030204" pitchFamily="34" charset="0"/>
              <a:cs typeface="Times New Roman" panose="02020603050405020304" pitchFamily="18" charset="0"/>
            </a:rPr>
            <a:t>Available for MIPS Reporting</a:t>
          </a:r>
          <a:endParaRPr lang="en-US" sz="1500" kern="1200" dirty="0"/>
        </a:p>
      </dsp:txBody>
      <dsp:txXfrm>
        <a:off x="9523417" y="28497"/>
        <a:ext cx="915978" cy="107844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9505FF-7E51-40B3-952C-4EEF15F45388}" type="datetimeFigureOut">
              <a:rPr lang="en-US" smtClean="0"/>
              <a:t>8/20/2019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A5D0B5-B84D-4958-87C4-F86DA17D3DAF}" type="slidenum">
              <a:rPr lang="en-US" smtClean="0"/>
              <a:t>‹#›</a:t>
            </a:fld>
            <a:endParaRPr lang="en-US"/>
          </a:p>
        </p:txBody>
      </p:sp>
    </p:spTree>
    <p:extLst>
      <p:ext uri="{BB962C8B-B14F-4D97-AF65-F5344CB8AC3E}">
        <p14:creationId xmlns:p14="http://schemas.microsoft.com/office/powerpoint/2010/main" val="37339791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qualityforum.org/map"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FA5D0B5-B84D-4958-87C4-F86DA17D3DAF}" type="slidenum">
              <a:rPr lang="en-US" smtClean="0"/>
              <a:t>1</a:t>
            </a:fld>
            <a:endParaRPr lang="en-US"/>
          </a:p>
        </p:txBody>
      </p:sp>
    </p:spTree>
    <p:extLst>
      <p:ext uri="{BB962C8B-B14F-4D97-AF65-F5344CB8AC3E}">
        <p14:creationId xmlns:p14="http://schemas.microsoft.com/office/powerpoint/2010/main" val="1299827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Please note the </a:t>
            </a:r>
            <a:r>
              <a:rPr lang="en-US" sz="1200" i="0" kern="1200" dirty="0">
                <a:solidFill>
                  <a:schemeClr val="tx1"/>
                </a:solidFill>
                <a:effectLst/>
                <a:latin typeface="+mn-lt"/>
                <a:ea typeface="+mn-ea"/>
                <a:cs typeface="+mn-cs"/>
              </a:rPr>
              <a:t>asterisk</a:t>
            </a:r>
            <a:r>
              <a:rPr lang="en-US" sz="1200" kern="1200" dirty="0">
                <a:solidFill>
                  <a:schemeClr val="tx1"/>
                </a:solidFill>
                <a:effectLst/>
                <a:latin typeface="+mn-lt"/>
                <a:ea typeface="+mn-ea"/>
                <a:cs typeface="+mn-cs"/>
              </a:rPr>
              <a:t> which is indicative of new MIPS clinician types for performance year 2019.</a:t>
            </a:r>
            <a:endParaRPr lang="en-US" dirty="0">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877504-7978-4FBE-82B4-C88F6452CD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19288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Shown here are a number of MIPS opt-in scenarios based on dollar amounts in the hundreds of thousands in terms of numbers of beneficiaries seen in a given performance period; professional services in terms of the number rendered in a performance year and whether or not the entity would be eligible for opting in.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addition to being one of the eligible clinician types, clinicians that bill more than $90,000 a year in Medicare Part B-allowed charges and provide covered professional services to more than 200 Part B-enrolled Medicare beneficiaries and provide more than 200 covered professional services under the physician fee schedule (PFS) — are required to participate in MIPS.  If a provider meets one or more of the criterion, they are eligible to opt in and participate in MIPS.  If clinicians do not exceed all three criterion, they are excluded from MIPS.  </a:t>
            </a:r>
          </a:p>
          <a:p>
            <a:endParaRPr lang="en-US" sz="1200"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Example: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you bill more than $90,000 a year and allow charges for covered professional services under the Medicare physician fee schedule (PFS), and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You furnish covered professional services to more than 200 Medicare beneficiaries, and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You provide more than 200 covered professional services under the physician fee schedule final rule, PFS.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A5154B-4FB2-4A42-A22C-AC868E31F7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5406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A5154B-4FB2-4A42-A22C-AC868E31F7A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50973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current 2019 Call for Measures opened on March 1, 2019 and closed on June 3, 2019.  Measures have also entered the MIPS program through alignment with the Core Quality Measures Collaborative (CQMC).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8105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CMS requires that you complete and include a completed peer-reviewed article form template provided publicly on the CMS website. The measure </a:t>
            </a:r>
            <a:r>
              <a:rPr lang="en-US" sz="1200" i="0" kern="1200" dirty="0">
                <a:solidFill>
                  <a:schemeClr val="tx1"/>
                </a:solidFill>
                <a:effectLst/>
                <a:latin typeface="+mn-lt"/>
                <a:ea typeface="+mn-ea"/>
                <a:cs typeface="+mn-cs"/>
              </a:rPr>
              <a:t>lifecycle</a:t>
            </a:r>
            <a:r>
              <a:rPr lang="en-US" sz="1200" kern="1200" dirty="0">
                <a:solidFill>
                  <a:schemeClr val="tx1"/>
                </a:solidFill>
                <a:effectLst/>
                <a:latin typeface="+mn-lt"/>
                <a:ea typeface="+mn-ea"/>
                <a:cs typeface="+mn-cs"/>
              </a:rPr>
              <a:t> includes publication of the measure on the MUC List. The MUC List is reviewed by the National Quality Forum (NQF) Measure Applications Partnership (MAP).  If the measure is approved for inclusion in the upcoming cycle of the proposed rule — in this case the physician fee schedule (PFS) — it would be included and subject to the open public comment period under that proposed rule.  If it makes it through the final rule, it will be published and added for inclusion in the program.</a:t>
            </a:r>
          </a:p>
          <a:p>
            <a:r>
              <a:rPr lang="en-US" sz="1200" kern="1200" dirty="0">
                <a:solidFill>
                  <a:schemeClr val="tx1"/>
                </a:solidFill>
                <a:effectLst/>
                <a:latin typeface="+mn-lt"/>
                <a:ea typeface="+mn-ea"/>
                <a:cs typeface="+mn-cs"/>
              </a:rPr>
              <a:t> </a:t>
            </a:r>
          </a:p>
          <a:p>
            <a:r>
              <a:rPr lang="en-US" sz="1200" b="1" u="sng" kern="1200" dirty="0">
                <a:solidFill>
                  <a:schemeClr val="tx1"/>
                </a:solidFill>
                <a:effectLst/>
                <a:latin typeface="+mn-lt"/>
                <a:ea typeface="+mn-ea"/>
                <a:cs typeface="+mn-cs"/>
              </a:rPr>
              <a:t>Example:</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If a quality measure is submitted for MIPS to the Call for Measures in 2019 and along the process is approved — it may be included in the QPP final rule which is the PFS for the 2021 performance year.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877504-7978-4FBE-82B4-C88F6452CD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2996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CMS gives preference to measures focusing on topics not currently represented in the program.  CMS also gives preference to measures addressing specialties not fully represented.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b="1" u="sng" kern="1200" dirty="0">
                <a:solidFill>
                  <a:schemeClr val="tx1"/>
                </a:solidFill>
                <a:effectLst/>
                <a:latin typeface="+mn-lt"/>
                <a:ea typeface="+mn-ea"/>
                <a:cs typeface="+mn-cs"/>
              </a:rPr>
              <a:t>Peer-reviewed journal article form:</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Each quality measure submission must be accompanied by a peer-reviewed journal article form.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measure steward submitter attaches that completed template to the submission.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peer-reviewed journal article form template is specific to the MIPS program </a:t>
            </a:r>
            <a:r>
              <a:rPr lang="en-US" sz="1200" i="0" kern="1200" dirty="0">
                <a:solidFill>
                  <a:schemeClr val="tx1"/>
                </a:solidFill>
                <a:effectLst/>
                <a:latin typeface="+mn-lt"/>
                <a:ea typeface="+mn-ea"/>
                <a:cs typeface="+mn-cs"/>
              </a:rPr>
              <a:t>only</a:t>
            </a: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template allows the measure steward to provide CMS the details about the measures.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CMS is required to submit new quality measures and the methods for developing those measures for publication in an applicable specialty-appropriate, peer-reviewed journal.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46713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a:p>
            <a:pPr marL="0" indent="0">
              <a:buNone/>
            </a:pPr>
            <a:r>
              <a:rPr lang="en-US" sz="2000" baseline="0" dirty="0"/>
              <a:t>Measures added to the MUD List are those that are in the process of being developed for eventual consideration for CMS programs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1357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measures are submitted through a Call for Measures, those approved go on the MUC List.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Measures are then reviewed by the NQF Measure Applications Partnership (MAP).  </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CMS requires measure stewards to attend the NQF MAP meeting in December in DC at the NQF headquarters, in-person or via phone to cover questions for measures developed outside of CMS.  </a:t>
            </a:r>
          </a:p>
          <a:p>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CMS addresses questions that arise at the MAP with support from contractors.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CMS will consider the MAP’s recommendations regarding a measure’s usability and suitability for inclusion in the rulemaking process. </a:t>
            </a:r>
          </a:p>
          <a:p>
            <a:r>
              <a:rPr lang="en-US" sz="1200" kern="1200" dirty="0">
                <a:solidFill>
                  <a:schemeClr val="tx1"/>
                </a:solidFill>
                <a:effectLst/>
                <a:latin typeface="+mn-lt"/>
                <a:ea typeface="+mn-ea"/>
                <a:cs typeface="+mn-cs"/>
              </a:rPr>
              <a:t> </a:t>
            </a:r>
            <a:endParaRPr lang="en-US" dirty="0">
              <a:effectLst/>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this process with the MAP, the approved measures are proposed by CMS in the proposed rule, and then are subject to the open public comment period.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Those measures are then added to the final rule for inclusion in the program. </a:t>
            </a:r>
          </a:p>
          <a:p>
            <a:pPr marL="0" indent="0">
              <a:buFont typeface="Arial" panose="020B0604020202020204" pitchFamily="34" charset="0"/>
              <a:buNone/>
            </a:pP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total timeline for adding new quality measures into MIPS spans two years.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Approved measures submitted to the CMS Call for Measures in 2019 will be available for reporting in the 2021 MIPS performance year.</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A5154B-4FB2-4A42-A22C-AC868E31F7A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513817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slide includes specific milestones that occur from beginning to end.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NQF facilitates two public comment periods.  The first public commenting period takes place after the publishing of the MUC List until December when the annual December MAP workgroup meetings occur.  This cycle will be in December of 2019. The second public commenting period that NQF facilitates takes place after the last December MAP workgroup committee meeting, which will be in December of 2019 and before the MAP coordinating committee meets in January.  For CMS this will be January of 2020 in this cycle, and that’s delineated here on your slide.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more details visit:  </a:t>
            </a:r>
            <a:r>
              <a:rPr lang="en-US" sz="1200" u="sng" kern="1200" dirty="0">
                <a:solidFill>
                  <a:schemeClr val="tx1"/>
                </a:solidFill>
                <a:effectLst/>
                <a:latin typeface="+mn-lt"/>
                <a:ea typeface="+mn-ea"/>
                <a:cs typeface="+mn-cs"/>
                <a:hlinkClick r:id="rId3"/>
              </a:rPr>
              <a:t>www.qualityforum.org/map</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92557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u="sng"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5526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CMS is committed to providing </a:t>
            </a:r>
            <a:r>
              <a:rPr lang="en-US" sz="1200" i="0" kern="1200" dirty="0">
                <a:solidFill>
                  <a:schemeClr val="tx1"/>
                </a:solidFill>
                <a:effectLst/>
                <a:latin typeface="+mn-lt"/>
                <a:ea typeface="+mn-ea"/>
                <a:cs typeface="+mn-cs"/>
              </a:rPr>
              <a:t>Education and Outreach </a:t>
            </a:r>
            <a:r>
              <a:rPr lang="en-US" sz="1200" kern="1200" dirty="0">
                <a:solidFill>
                  <a:schemeClr val="tx1"/>
                </a:solidFill>
                <a:effectLst/>
                <a:latin typeface="+mn-lt"/>
                <a:ea typeface="+mn-ea"/>
                <a:cs typeface="+mn-cs"/>
              </a:rPr>
              <a:t>opportunities about the quality measure development process to interested stakeholders to improve understanding of the process. CMS also seeks continual feedback to improve and/or expand its offerings to the healthcare quality measure development community and interested stakeholders.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date, CMS has implemented an </a:t>
            </a:r>
            <a:r>
              <a:rPr lang="en-US" sz="1200" i="0" kern="1200" dirty="0">
                <a:solidFill>
                  <a:schemeClr val="tx1"/>
                </a:solidFill>
                <a:effectLst/>
                <a:latin typeface="+mn-lt"/>
                <a:ea typeface="+mn-ea"/>
                <a:cs typeface="+mn-cs"/>
              </a:rPr>
              <a:t>Education and Outreach </a:t>
            </a:r>
            <a:r>
              <a:rPr lang="en-US" sz="1200" kern="1200" dirty="0">
                <a:solidFill>
                  <a:schemeClr val="tx1"/>
                </a:solidFill>
                <a:effectLst/>
                <a:latin typeface="+mn-lt"/>
                <a:ea typeface="+mn-ea"/>
                <a:cs typeface="+mn-cs"/>
              </a:rPr>
              <a:t>webinar series and has created resource materials that break down and explain various components and challenges in the measure development process. There are dedicated websites, listservs, and roadmap documents that are available to support those that are working in quality measure development or are just curious and want to learn more about how it is done.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98A01-842B-0042-9AB7-55364486B9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935491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Measure preview &amp; self-nomination:</a:t>
            </a:r>
          </a:p>
          <a:p>
            <a:endParaRPr lang="en-US" sz="1200" b="1" u="sng"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QCDR measures are developed by qualified clinical data registries, known as third-party intermediaries that self-nominate or submit an application.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Required to meet certain criteria such as having measure development and clinical expertise.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They may develop their own measures and up to 30 measures.</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Offered “preview calls” with CMS to meet to address measure concepts prior to self-nomination.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QCDR applicants are asked to perform an environmental scan of the MIPS quality measures inventory, both to avoid duplication, but also to ensure that QCDRs are aware of the standards.</a:t>
            </a:r>
          </a:p>
          <a:p>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QCDRs take initial feedback and make adjustments to QCDR measures attempted for self-nomination.  </a:t>
            </a:r>
          </a:p>
          <a:p>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Self-nomination period opens on July 1</a:t>
            </a:r>
            <a:r>
              <a:rPr lang="en-US" sz="1200" kern="1200" baseline="30000" dirty="0">
                <a:solidFill>
                  <a:schemeClr val="tx1"/>
                </a:solidFill>
                <a:effectLst/>
                <a:latin typeface="+mn-lt"/>
                <a:ea typeface="+mn-ea"/>
                <a:cs typeface="+mn-cs"/>
              </a:rPr>
              <a:t>st</a:t>
            </a:r>
            <a:r>
              <a:rPr lang="en-US" sz="1200" kern="1200" dirty="0">
                <a:solidFill>
                  <a:schemeClr val="tx1"/>
                </a:solidFill>
                <a:effectLst/>
                <a:latin typeface="+mn-lt"/>
                <a:ea typeface="+mn-ea"/>
                <a:cs typeface="+mn-cs"/>
              </a:rPr>
              <a:t> and closes on September 3</a:t>
            </a:r>
            <a:r>
              <a:rPr lang="en-US" sz="1200" kern="1200" baseline="30000" dirty="0">
                <a:solidFill>
                  <a:schemeClr val="tx1"/>
                </a:solidFill>
                <a:effectLst/>
                <a:latin typeface="+mn-lt"/>
                <a:ea typeface="+mn-ea"/>
                <a:cs typeface="+mn-cs"/>
              </a:rPr>
              <a:t>rd</a:t>
            </a:r>
            <a:r>
              <a:rPr lang="en-US" sz="1200" kern="1200" dirty="0">
                <a:solidFill>
                  <a:schemeClr val="tx1"/>
                </a:solidFill>
                <a:effectLst/>
                <a:latin typeface="+mn-lt"/>
                <a:ea typeface="+mn-ea"/>
                <a:cs typeface="+mn-cs"/>
              </a:rPr>
              <a:t> at 8:00 pm ET.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Detailed information on the self-nomination application cycle and process related information can be found in the QPP Resource Library. There, you can also reference the QCDR Self-Nomination Toolkit for details.</a:t>
            </a:r>
          </a:p>
          <a:p>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Complete QCDR measure template and provide required fields regarding measure specification</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There is a review process during which CMS may request clarification or revisions.</a:t>
            </a:r>
          </a:p>
          <a:p>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approved/provisionally approved QCDR measures, CMS works to finalize the QCDR specification and share finalized specifications with product team for programming purposes.  </a:t>
            </a:r>
          </a:p>
          <a:p>
            <a:pPr marL="171450" indent="-171450">
              <a:buFont typeface="Arial" panose="020B0604020202020204" pitchFamily="34" charset="0"/>
              <a:buChar char="•"/>
            </a:pPr>
            <a:endParaRPr lang="en-US" sz="1200" b="0" u="none"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u="none" kern="1200" dirty="0">
                <a:solidFill>
                  <a:schemeClr val="tx1"/>
                </a:solidFill>
                <a:effectLst/>
                <a:latin typeface="+mn-lt"/>
                <a:ea typeface="+mn-ea"/>
                <a:cs typeface="+mn-cs"/>
              </a:rPr>
              <a:t>Measure submission period typically opens from January 1 after the performance period  (for 2019, that should be January 1, 2020) through the end of March.  That is when providers interested in submitting data on those QCDR measures would submit data on those measures at that point to CMS to make the MIPS quality performing reporting requirements.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a QCDR wishes to continue the use of their previously approved measure, they will have to self-nominate that measure again next year.  Self-nomination occurs on an annual basis.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877504-7978-4FBE-82B4-C88F6452CD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69588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It is counterintuitive to the Meaningful Measures Initiative to have topped-out measures.  CMS encourages all QCDRs to continuously be cognizant of ensuring that they submit measures where there is an evidence-based gap and that they are monitoring performance of their measures to ensure that there is continuing variation.  CMS does not accept measure concepts in the concept phase.  QCDRs must provide performance data if possible, which helps to demonstrate the ability to collect on the measure, but also that there is an actual performance gap on the measure.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877504-7978-4FBE-82B4-C88F6452CD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01439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Depicted here is the </a:t>
            </a:r>
            <a:r>
              <a:rPr lang="en-US" sz="1200" i="0" kern="1200" dirty="0">
                <a:solidFill>
                  <a:schemeClr val="tx1"/>
                </a:solidFill>
                <a:effectLst/>
                <a:latin typeface="+mn-lt"/>
                <a:ea typeface="+mn-ea"/>
                <a:cs typeface="+mn-cs"/>
              </a:rPr>
              <a:t>compare and contrast </a:t>
            </a:r>
            <a:r>
              <a:rPr lang="en-US" sz="1200" kern="1200" dirty="0">
                <a:solidFill>
                  <a:schemeClr val="tx1"/>
                </a:solidFill>
                <a:effectLst/>
                <a:latin typeface="+mn-lt"/>
                <a:ea typeface="+mn-ea"/>
                <a:cs typeface="+mn-cs"/>
              </a:rPr>
              <a:t>between MIPS and QCDR quality measures. CMS does not propose and finalize QCDR measures through rulemaking.  They instead are done through a regulatory process.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self-nomination period closes September 3, 2019.  From September 3</a:t>
            </a:r>
            <a:r>
              <a:rPr lang="en-US" sz="1200" kern="1200" baseline="30000" dirty="0">
                <a:solidFill>
                  <a:schemeClr val="tx1"/>
                </a:solidFill>
                <a:effectLst/>
                <a:latin typeface="+mn-lt"/>
                <a:ea typeface="+mn-ea"/>
                <a:cs typeface="+mn-cs"/>
              </a:rPr>
              <a:t>rd</a:t>
            </a:r>
            <a:r>
              <a:rPr lang="en-US" sz="1200" kern="1200" dirty="0">
                <a:solidFill>
                  <a:schemeClr val="tx1"/>
                </a:solidFill>
                <a:effectLst/>
                <a:latin typeface="+mn-lt"/>
                <a:ea typeface="+mn-ea"/>
                <a:cs typeface="+mn-cs"/>
              </a:rPr>
              <a:t> until the November-December timeframe, CMS works to finalize what measures are approved/provisionally approved for the upcoming performance period.  Also, during this time, there is communication with the QCDR applicant as to their approval status as a QCDR, i.e. whether their measures will be moving forward for the 2020 performance period.  And then CMS tends to finalize a list of approved vendors for public posting containing a list of which QCDR/MIPS quality measures they will report on, and other services they will provide in addition to what fees they charge for their providers to use their QCDR.  </a:t>
            </a:r>
            <a:endParaRPr lang="en-US" dirty="0">
              <a:effectLst/>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877504-7978-4FBE-82B4-C88F6452CD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53417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Given the volume of entities wishing to become a QCDR and the number of QCDRs who have developed and submitted QCDR measure concepts, CMS sometimes comes across a duplication of measure concepts.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Having multiple measures that cover the same concept means there is a likelihood of a measure being used at a lower rate and thereby not meeting benchmarking and case minimum thresholds.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Also, CMS noticed that measure specifications for QCDR measures did not include the detailed coding that other QCDRs might find helpful when looking to borrow a QCDR measure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877504-7978-4FBE-82B4-C88F6452CD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1375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kern="1200" dirty="0">
                <a:solidFill>
                  <a:schemeClr val="tx1"/>
                </a:solidFill>
                <a:effectLst/>
                <a:latin typeface="+mn-lt"/>
                <a:ea typeface="+mn-ea"/>
                <a:cs typeface="+mn-cs"/>
              </a:rPr>
              <a:t>QCDR measures are more nimble:</a:t>
            </a:r>
          </a:p>
          <a:p>
            <a:endParaRPr lang="en-US" sz="1200" b="1" u="sng"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Measures with minor revisions may expect to be completed within a shorter time period.</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CMS expects that measures reflect the most current clinical guidelines prior to submitting during the self-nomination period.  </a:t>
            </a:r>
          </a:p>
          <a:p>
            <a:endParaRPr lang="en-US" sz="1200"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Preview calls</a:t>
            </a:r>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Offer a QCDR an opportunity to get preliminary feedback.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Submitters can decide whether the measure should move forward or apply a different approach.</a:t>
            </a:r>
          </a:p>
          <a:p>
            <a:r>
              <a:rPr lang="en-US" sz="1200" kern="1200" dirty="0">
                <a:solidFill>
                  <a:schemeClr val="tx1"/>
                </a:solidFill>
                <a:effectLst/>
                <a:latin typeface="+mn-lt"/>
                <a:ea typeface="+mn-ea"/>
                <a:cs typeface="+mn-cs"/>
              </a:rPr>
              <a:t> </a:t>
            </a:r>
          </a:p>
          <a:p>
            <a:r>
              <a:rPr lang="en-US" sz="1200" b="1" u="sng" kern="1200" dirty="0">
                <a:solidFill>
                  <a:schemeClr val="tx1"/>
                </a:solidFill>
                <a:effectLst/>
                <a:latin typeface="+mn-lt"/>
                <a:ea typeface="+mn-ea"/>
                <a:cs typeface="+mn-cs"/>
              </a:rPr>
              <a:t>Rapid development of innovative measures:</a:t>
            </a:r>
          </a:p>
          <a:p>
            <a:endParaRPr lang="en-US" sz="1200" b="1" u="sng"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 timeline to get a measure into a CMS program is much shorter.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It’s not necessarily the 20-month process that MIPS quality measures must go through.</a:t>
            </a:r>
          </a:p>
          <a:p>
            <a:pPr marL="0" indent="0">
              <a:buFont typeface="Arial" panose="020B0604020202020204" pitchFamily="34" charset="0"/>
              <a:buNone/>
            </a:pPr>
            <a:r>
              <a:rPr lang="en-US" sz="1200" kern="1200" dirty="0">
                <a:solidFill>
                  <a:schemeClr val="tx1"/>
                </a:solidFill>
                <a:effectLst/>
                <a:latin typeface="+mn-lt"/>
                <a:ea typeface="+mn-ea"/>
                <a:cs typeface="+mn-cs"/>
              </a:rPr>
              <a: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Self-nominations submitted by September 3</a:t>
            </a:r>
            <a:r>
              <a:rPr lang="en-US" sz="1200" kern="1200" baseline="30000" dirty="0">
                <a:solidFill>
                  <a:schemeClr val="tx1"/>
                </a:solidFill>
                <a:effectLst/>
                <a:latin typeface="+mn-lt"/>
                <a:ea typeface="+mn-ea"/>
                <a:cs typeface="+mn-cs"/>
              </a:rPr>
              <a:t>rd </a:t>
            </a:r>
            <a:r>
              <a:rPr lang="en-US" sz="1200" kern="1200" dirty="0">
                <a:solidFill>
                  <a:schemeClr val="tx1"/>
                </a:solidFill>
                <a:effectLst/>
                <a:latin typeface="+mn-lt"/>
                <a:ea typeface="+mn-ea"/>
                <a:cs typeface="+mn-cs"/>
              </a:rPr>
              <a:t> find out prior to the end of the year whether measures and you as a QCDR are approved for the upcoming performance period.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Specialty societies/healthcare systems develop measures specifically for their specialists or subspecialists, which may address gaps.</a:t>
            </a:r>
          </a:p>
          <a:p>
            <a:endParaRPr lang="en-US" sz="1200"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Provisionally approved status: </a:t>
            </a:r>
          </a:p>
          <a:p>
            <a:endParaRPr lang="en-US" sz="1200" b="1" u="sng"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Provides more internal status updates between CMS and QCDRs.  </a:t>
            </a:r>
          </a:p>
          <a:p>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Provisionally approved measures mean your measure is approved for this year but CMS is looking for you to provide additional performance period data or complete a requested action like combining your measure with another QCDR in order for your measure to be considered in the future. </a:t>
            </a: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Provisional approvals give QCDRs a heads up and an understanding that your approval is temporary until you have made the necessary updates or completed the requested action as requested through the self-nomination period.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877504-7978-4FBE-82B4-C88F6452CD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13641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0250" y="1169988"/>
            <a:ext cx="5616575" cy="316071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00747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downloadable database contains measure information geared for researchers, data analysts, and clinicians.  The live site with profile pages also publicly report information specifically geared to caregivers and beneficiaries with help in choosing a clinician.  </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877504-7978-4FBE-82B4-C88F6452CD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28982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2018 data is expected to be available for public reporting late 2019 or early 2020.  Please visit the Physician Compare Initiative page to review various available documents and additional information.  The downloadable database may be found at:  data.medicare.gov.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7877504-7978-4FBE-82B4-C88F6452CD2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36157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55553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1870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A5154B-4FB2-4A42-A22C-AC868E31F7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1975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9911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A5154B-4FB2-4A42-A22C-AC868E31F7A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90989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63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65175" y="1192213"/>
            <a:ext cx="5715000" cy="3216275"/>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example shown on the slide is of the legacy program phaseout of PQRS.  The last performance period for PQRS was the year 2016, and the last PQRS payment ended in calendar year (CY) 2018.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28362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a clinician or group were participating in PQRS, that’s similar under MIPS to the quality performance category.  If participating in VM which would also include elements of the PQRS quality data, that now maps to the MIPS performance category of cost.  If you participated in the past in the EHR legacy program, that was streamlined into the MIPS performance category called “Promoting Interoperability” (PI).</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8A5154B-4FB2-4A42-A22C-AC868E31F7A2}"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170686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77875" y="1200150"/>
            <a:ext cx="5759450" cy="3240088"/>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MIPS moves Medicare Part B clinicians to a performance payment system where the score is based off of percentages in performance categories depicted above.  If you sum that all up — 45, 15, 15, and 25 — that will get you 100% of your MIPS final score.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BE74AA5-6469-4F8B-9402-32350A0B1A9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15657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g"/><Relationship Id="rId1" Type="http://schemas.openxmlformats.org/officeDocument/2006/relationships/slideMaster" Target="../slideMasters/slideMaster2.xml"/><Relationship Id="rId6" Type="http://schemas.openxmlformats.org/officeDocument/2006/relationships/image" Target="../media/image43.png"/><Relationship Id="rId5" Type="http://schemas.openxmlformats.org/officeDocument/2006/relationships/image" Target="../media/image40.png"/><Relationship Id="rId4" Type="http://schemas.openxmlformats.org/officeDocument/2006/relationships/image" Target="../media/image39.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0.png"/><Relationship Id="rId4" Type="http://schemas.openxmlformats.org/officeDocument/2006/relationships/image" Target="../media/image3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0.png"/><Relationship Id="rId4" Type="http://schemas.openxmlformats.org/officeDocument/2006/relationships/image" Target="../media/image39.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46.jpeg"/><Relationship Id="rId1" Type="http://schemas.openxmlformats.org/officeDocument/2006/relationships/slideMaster" Target="../slideMasters/slideMaster2.xml"/><Relationship Id="rId4" Type="http://schemas.openxmlformats.org/officeDocument/2006/relationships/image" Target="../media/image47.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1">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8EAA6A8-7136-450F-B747-6B704F9B78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B8D89B5B-8361-4FD6-9DDE-60BC4E7330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143" y="0"/>
            <a:ext cx="12192000" cy="6858000"/>
          </a:xfrm>
          <a:prstGeom prst="rect">
            <a:avLst/>
          </a:prstGeom>
        </p:spPr>
      </p:pic>
      <p:sp>
        <p:nvSpPr>
          <p:cNvPr id="12" name="Title 7"/>
          <p:cNvSpPr>
            <a:spLocks noGrp="1"/>
          </p:cNvSpPr>
          <p:nvPr>
            <p:ph type="title"/>
          </p:nvPr>
        </p:nvSpPr>
        <p:spPr>
          <a:xfrm>
            <a:off x="457200" y="533400"/>
            <a:ext cx="8534400" cy="1295400"/>
          </a:xfrm>
          <a:prstGeom prst="rect">
            <a:avLst/>
          </a:prstGeom>
        </p:spPr>
        <p:txBody>
          <a:bodyPr anchor="b"/>
          <a:lstStyle>
            <a:lvl1pPr algn="l">
              <a:lnSpc>
                <a:spcPts val="5000"/>
              </a:lnSpc>
              <a:defRPr sz="4800">
                <a:solidFill>
                  <a:srgbClr val="093E8D"/>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7" name="Subtitle 2">
            <a:extLst>
              <a:ext uri="{FF2B5EF4-FFF2-40B4-BE49-F238E27FC236}">
                <a16:creationId xmlns:a16="http://schemas.microsoft.com/office/drawing/2014/main" id="{17124986-68A1-4CC3-988B-CD54F444819A}"/>
              </a:ext>
            </a:extLst>
          </p:cNvPr>
          <p:cNvSpPr>
            <a:spLocks noGrp="1"/>
          </p:cNvSpPr>
          <p:nvPr>
            <p:ph type="subTitle" idx="1" hasCustomPrompt="1"/>
          </p:nvPr>
        </p:nvSpPr>
        <p:spPr>
          <a:xfrm>
            <a:off x="9448800" y="5105400"/>
            <a:ext cx="2286000" cy="1219200"/>
          </a:xfrm>
        </p:spPr>
        <p:txBody>
          <a:bodyPr>
            <a:normAutofit/>
          </a:bodyPr>
          <a:lstStyle>
            <a:lvl1pPr marL="0" indent="0" algn="l">
              <a:buNone/>
              <a:defRPr sz="1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a:t>
            </a:r>
            <a:br>
              <a:rPr lang="en-US" dirty="0"/>
            </a:br>
            <a:r>
              <a:rPr lang="en-US" dirty="0"/>
              <a:t>Presenter</a:t>
            </a:r>
          </a:p>
          <a:p>
            <a:r>
              <a:rPr lang="en-US" dirty="0"/>
              <a:t>Date</a:t>
            </a:r>
          </a:p>
        </p:txBody>
      </p:sp>
    </p:spTree>
    <p:extLst>
      <p:ext uri="{BB962C8B-B14F-4D97-AF65-F5344CB8AC3E}">
        <p14:creationId xmlns:p14="http://schemas.microsoft.com/office/powerpoint/2010/main" val="36154338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Section Header 3: working">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59C1641-2A9F-4119-A493-6A9AB87B667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A4C12751-86D7-4DA0-B924-82E1EB7BA9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BE29069C-1699-4461-8D8D-AE2CF0DB4EB8}"/>
              </a:ext>
            </a:extLst>
          </p:cNvPr>
          <p:cNvSpPr>
            <a:spLocks noGrp="1"/>
          </p:cNvSpPr>
          <p:nvPr>
            <p:ph type="sldNum" sz="quarter" idx="12"/>
          </p:nvPr>
        </p:nvSpPr>
        <p:spPr>
          <a:xfrm>
            <a:off x="457200" y="6324600"/>
            <a:ext cx="1371600" cy="365125"/>
          </a:xfrm>
          <a:prstGeom prst="rect">
            <a:avLst/>
          </a:prstGeom>
        </p:spPr>
        <p:txBody>
          <a:bodyPr/>
          <a:lstStyle>
            <a:lvl1pPr algn="l">
              <a:defRPr>
                <a:solidFill>
                  <a:schemeClr val="bg1"/>
                </a:solidFill>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7" name="Date Placeholder 2">
            <a:extLst>
              <a:ext uri="{FF2B5EF4-FFF2-40B4-BE49-F238E27FC236}">
                <a16:creationId xmlns:a16="http://schemas.microsoft.com/office/drawing/2014/main" id="{27364C23-CF0F-4943-8F51-DE581C5EC28C}"/>
              </a:ext>
            </a:extLst>
          </p:cNvPr>
          <p:cNvSpPr>
            <a:spLocks noGrp="1"/>
          </p:cNvSpPr>
          <p:nvPr>
            <p:ph type="dt" sz="half" idx="10"/>
          </p:nvPr>
        </p:nvSpPr>
        <p:spPr>
          <a:xfrm>
            <a:off x="10210800" y="6324600"/>
            <a:ext cx="1524000" cy="365125"/>
          </a:xfrm>
          <a:prstGeom prst="rect">
            <a:avLst/>
          </a:prstGeom>
        </p:spPr>
        <p:txBody>
          <a:bodyPr/>
          <a:lstStyle>
            <a:lvl1pPr algn="r">
              <a:defRPr>
                <a:solidFill>
                  <a:schemeClr val="bg1"/>
                </a:solidFill>
                <a:latin typeface="Arial" panose="020B0604020202020204" pitchFamily="34" charset="0"/>
                <a:cs typeface="Arial" panose="020B0604020202020204" pitchFamily="34" charset="0"/>
              </a:defRPr>
            </a:lvl1pPr>
          </a:lstStyle>
          <a:p>
            <a:fld id="{B60F94EE-6983-4E58-82D4-AEC852659FA8}" type="datetime1">
              <a:rPr lang="en-US" smtClean="0"/>
              <a:t>8/20/2019</a:t>
            </a:fld>
            <a:endParaRPr lang="en-US" dirty="0"/>
          </a:p>
        </p:txBody>
      </p:sp>
      <p:sp>
        <p:nvSpPr>
          <p:cNvPr id="11" name="Title 1">
            <a:extLst>
              <a:ext uri="{FF2B5EF4-FFF2-40B4-BE49-F238E27FC236}">
                <a16:creationId xmlns:a16="http://schemas.microsoft.com/office/drawing/2014/main" id="{A5B12EBA-C8D6-45A2-82BA-3ACAA051CF53}"/>
              </a:ext>
            </a:extLst>
          </p:cNvPr>
          <p:cNvSpPr>
            <a:spLocks noGrp="1"/>
          </p:cNvSpPr>
          <p:nvPr>
            <p:ph type="ctrTitle" hasCustomPrompt="1"/>
          </p:nvPr>
        </p:nvSpPr>
        <p:spPr>
          <a:xfrm>
            <a:off x="457200" y="4419600"/>
            <a:ext cx="11277600" cy="1905000"/>
          </a:xfrm>
          <a:prstGeom prst="rect">
            <a:avLst/>
          </a:prstGeom>
        </p:spPr>
        <p:txBody>
          <a:bodyPr anchor="t"/>
          <a:lstStyle>
            <a:lvl1pPr algn="l">
              <a:defRPr sz="4000">
                <a:solidFill>
                  <a:schemeClr val="bg1"/>
                </a:solidFill>
                <a:latin typeface="Arial" panose="020B0604020202020204" pitchFamily="34" charset="0"/>
                <a:cs typeface="Arial" panose="020B0604020202020204" pitchFamily="34" charset="0"/>
              </a:defRPr>
            </a:lvl1pPr>
          </a:lstStyle>
          <a:p>
            <a:r>
              <a:rPr lang="en-US" dirty="0"/>
              <a:t>Click to edit section header</a:t>
            </a:r>
          </a:p>
        </p:txBody>
      </p:sp>
    </p:spTree>
    <p:extLst>
      <p:ext uri="{BB962C8B-B14F-4D97-AF65-F5344CB8AC3E}">
        <p14:creationId xmlns:p14="http://schemas.microsoft.com/office/powerpoint/2010/main" val="3035058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Section Header 4: meeting">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7D0C645-177A-4CF8-AC37-6677D40A7A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A4C12751-86D7-4DA0-B924-82E1EB7BA9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8FFDA772-1B8A-41FF-A7F6-66145EECFD1E}"/>
              </a:ext>
            </a:extLst>
          </p:cNvPr>
          <p:cNvSpPr>
            <a:spLocks noGrp="1"/>
          </p:cNvSpPr>
          <p:nvPr>
            <p:ph type="sldNum" sz="quarter" idx="12"/>
          </p:nvPr>
        </p:nvSpPr>
        <p:spPr>
          <a:xfrm>
            <a:off x="457200" y="6324600"/>
            <a:ext cx="1371600" cy="365125"/>
          </a:xfrm>
          <a:prstGeom prst="rect">
            <a:avLst/>
          </a:prstGeom>
        </p:spPr>
        <p:txBody>
          <a:bodyPr/>
          <a:lstStyle>
            <a:lvl1pPr algn="l">
              <a:defRPr>
                <a:solidFill>
                  <a:schemeClr val="bg1"/>
                </a:solidFill>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7" name="Date Placeholder 2">
            <a:extLst>
              <a:ext uri="{FF2B5EF4-FFF2-40B4-BE49-F238E27FC236}">
                <a16:creationId xmlns:a16="http://schemas.microsoft.com/office/drawing/2014/main" id="{6C6CD289-21A7-482A-9BC5-582DF148CE1F}"/>
              </a:ext>
            </a:extLst>
          </p:cNvPr>
          <p:cNvSpPr>
            <a:spLocks noGrp="1"/>
          </p:cNvSpPr>
          <p:nvPr>
            <p:ph type="dt" sz="half" idx="10"/>
          </p:nvPr>
        </p:nvSpPr>
        <p:spPr>
          <a:xfrm>
            <a:off x="10210800" y="6324600"/>
            <a:ext cx="1524000" cy="365125"/>
          </a:xfrm>
          <a:prstGeom prst="rect">
            <a:avLst/>
          </a:prstGeom>
        </p:spPr>
        <p:txBody>
          <a:bodyPr/>
          <a:lstStyle>
            <a:lvl1pPr algn="r">
              <a:defRPr>
                <a:solidFill>
                  <a:schemeClr val="bg1"/>
                </a:solidFill>
                <a:latin typeface="Arial" panose="020B0604020202020204" pitchFamily="34" charset="0"/>
                <a:cs typeface="Arial" panose="020B0604020202020204" pitchFamily="34" charset="0"/>
              </a:defRPr>
            </a:lvl1pPr>
          </a:lstStyle>
          <a:p>
            <a:fld id="{B60F94EE-6983-4E58-82D4-AEC852659FA8}" type="datetime1">
              <a:rPr lang="en-US" smtClean="0"/>
              <a:t>8/20/2019</a:t>
            </a:fld>
            <a:endParaRPr lang="en-US" dirty="0"/>
          </a:p>
        </p:txBody>
      </p:sp>
      <p:sp>
        <p:nvSpPr>
          <p:cNvPr id="11" name="Title 1">
            <a:extLst>
              <a:ext uri="{FF2B5EF4-FFF2-40B4-BE49-F238E27FC236}">
                <a16:creationId xmlns:a16="http://schemas.microsoft.com/office/drawing/2014/main" id="{A5B12EBA-C8D6-45A2-82BA-3ACAA051CF53}"/>
              </a:ext>
            </a:extLst>
          </p:cNvPr>
          <p:cNvSpPr>
            <a:spLocks noGrp="1"/>
          </p:cNvSpPr>
          <p:nvPr>
            <p:ph type="ctrTitle" hasCustomPrompt="1"/>
          </p:nvPr>
        </p:nvSpPr>
        <p:spPr>
          <a:xfrm>
            <a:off x="457200" y="4419600"/>
            <a:ext cx="11277600" cy="1905000"/>
          </a:xfrm>
          <a:prstGeom prst="rect">
            <a:avLst/>
          </a:prstGeom>
        </p:spPr>
        <p:txBody>
          <a:bodyPr anchor="t"/>
          <a:lstStyle>
            <a:lvl1pPr algn="l">
              <a:defRPr sz="4000">
                <a:solidFill>
                  <a:schemeClr val="bg1"/>
                </a:solidFill>
                <a:latin typeface="Arial" panose="020B0604020202020204" pitchFamily="34" charset="0"/>
                <a:cs typeface="Arial" panose="020B0604020202020204" pitchFamily="34" charset="0"/>
              </a:defRPr>
            </a:lvl1pPr>
          </a:lstStyle>
          <a:p>
            <a:r>
              <a:rPr lang="en-US" dirty="0"/>
              <a:t>Click to edit section header</a:t>
            </a:r>
          </a:p>
        </p:txBody>
      </p:sp>
    </p:spTree>
    <p:extLst>
      <p:ext uri="{BB962C8B-B14F-4D97-AF65-F5344CB8AC3E}">
        <p14:creationId xmlns:p14="http://schemas.microsoft.com/office/powerpoint/2010/main" val="23271709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Section Header 5: clinician">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596C418-FFF4-4F85-80D4-2CD36B86A15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A4C12751-86D7-4DA0-B924-82E1EB7BA9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8" name="Slide Number Placeholder 4">
            <a:extLst>
              <a:ext uri="{FF2B5EF4-FFF2-40B4-BE49-F238E27FC236}">
                <a16:creationId xmlns:a16="http://schemas.microsoft.com/office/drawing/2014/main" id="{CF909008-3E7D-49F1-8BF2-E23A5A04F796}"/>
              </a:ext>
            </a:extLst>
          </p:cNvPr>
          <p:cNvSpPr>
            <a:spLocks noGrp="1"/>
          </p:cNvSpPr>
          <p:nvPr>
            <p:ph type="sldNum" sz="quarter" idx="12"/>
          </p:nvPr>
        </p:nvSpPr>
        <p:spPr>
          <a:xfrm>
            <a:off x="457200" y="6324600"/>
            <a:ext cx="1371600" cy="365125"/>
          </a:xfrm>
          <a:prstGeom prst="rect">
            <a:avLst/>
          </a:prstGeom>
        </p:spPr>
        <p:txBody>
          <a:bodyPr/>
          <a:lstStyle>
            <a:lvl1pPr algn="l">
              <a:defRPr>
                <a:solidFill>
                  <a:schemeClr val="bg1"/>
                </a:solidFill>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7" name="Date Placeholder 2">
            <a:extLst>
              <a:ext uri="{FF2B5EF4-FFF2-40B4-BE49-F238E27FC236}">
                <a16:creationId xmlns:a16="http://schemas.microsoft.com/office/drawing/2014/main" id="{D18058B3-30EF-4627-974F-57C4B7B511BC}"/>
              </a:ext>
            </a:extLst>
          </p:cNvPr>
          <p:cNvSpPr>
            <a:spLocks noGrp="1"/>
          </p:cNvSpPr>
          <p:nvPr>
            <p:ph type="dt" sz="half" idx="10"/>
          </p:nvPr>
        </p:nvSpPr>
        <p:spPr>
          <a:xfrm>
            <a:off x="10210800" y="6324600"/>
            <a:ext cx="1524000" cy="365125"/>
          </a:xfrm>
          <a:prstGeom prst="rect">
            <a:avLst/>
          </a:prstGeom>
        </p:spPr>
        <p:txBody>
          <a:bodyPr/>
          <a:lstStyle>
            <a:lvl1pPr algn="r">
              <a:defRPr>
                <a:solidFill>
                  <a:schemeClr val="bg1"/>
                </a:solidFill>
                <a:latin typeface="Arial" panose="020B0604020202020204" pitchFamily="34" charset="0"/>
                <a:cs typeface="Arial" panose="020B0604020202020204" pitchFamily="34" charset="0"/>
              </a:defRPr>
            </a:lvl1pPr>
          </a:lstStyle>
          <a:p>
            <a:fld id="{B60F94EE-6983-4E58-82D4-AEC852659FA8}" type="datetime1">
              <a:rPr lang="en-US" smtClean="0"/>
              <a:t>8/20/2019</a:t>
            </a:fld>
            <a:endParaRPr lang="en-US" dirty="0"/>
          </a:p>
        </p:txBody>
      </p:sp>
      <p:sp>
        <p:nvSpPr>
          <p:cNvPr id="11" name="Title 1">
            <a:extLst>
              <a:ext uri="{FF2B5EF4-FFF2-40B4-BE49-F238E27FC236}">
                <a16:creationId xmlns:a16="http://schemas.microsoft.com/office/drawing/2014/main" id="{A5B12EBA-C8D6-45A2-82BA-3ACAA051CF53}"/>
              </a:ext>
            </a:extLst>
          </p:cNvPr>
          <p:cNvSpPr>
            <a:spLocks noGrp="1"/>
          </p:cNvSpPr>
          <p:nvPr>
            <p:ph type="ctrTitle" hasCustomPrompt="1"/>
          </p:nvPr>
        </p:nvSpPr>
        <p:spPr>
          <a:xfrm>
            <a:off x="457200" y="4419600"/>
            <a:ext cx="11277600" cy="1905000"/>
          </a:xfrm>
          <a:prstGeom prst="rect">
            <a:avLst/>
          </a:prstGeom>
        </p:spPr>
        <p:txBody>
          <a:bodyPr anchor="t"/>
          <a:lstStyle>
            <a:lvl1pPr algn="l">
              <a:defRPr sz="4000">
                <a:solidFill>
                  <a:schemeClr val="bg1"/>
                </a:solidFill>
                <a:latin typeface="Arial" panose="020B0604020202020204" pitchFamily="34" charset="0"/>
                <a:cs typeface="Arial" panose="020B0604020202020204" pitchFamily="34" charset="0"/>
              </a:defRPr>
            </a:lvl1pPr>
          </a:lstStyle>
          <a:p>
            <a:r>
              <a:rPr lang="en-US" dirty="0"/>
              <a:t>Click to edit section header</a:t>
            </a:r>
          </a:p>
        </p:txBody>
      </p:sp>
    </p:spTree>
    <p:extLst>
      <p:ext uri="{BB962C8B-B14F-4D97-AF65-F5344CB8AC3E}">
        <p14:creationId xmlns:p14="http://schemas.microsoft.com/office/powerpoint/2010/main" val="24257416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ection Header 6: clinical">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0941DC6-D372-429F-BCE9-0DE248B01D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72A354D-299D-4270-BBF7-73A86B2E258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F77B9378-F322-44B7-8E28-344EE8E774C2}"/>
              </a:ext>
            </a:extLst>
          </p:cNvPr>
          <p:cNvSpPr>
            <a:spLocks noGrp="1"/>
          </p:cNvSpPr>
          <p:nvPr>
            <p:ph type="sldNum" sz="quarter" idx="12"/>
          </p:nvPr>
        </p:nvSpPr>
        <p:spPr>
          <a:xfrm>
            <a:off x="457200" y="6324600"/>
            <a:ext cx="1371600" cy="365125"/>
          </a:xfrm>
          <a:prstGeom prst="rect">
            <a:avLst/>
          </a:prstGeom>
        </p:spPr>
        <p:txBody>
          <a:bodyPr/>
          <a:lstStyle>
            <a:lvl1pPr algn="l">
              <a:defRPr>
                <a:solidFill>
                  <a:schemeClr val="bg1"/>
                </a:solidFill>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7" name="Date Placeholder 2">
            <a:extLst>
              <a:ext uri="{FF2B5EF4-FFF2-40B4-BE49-F238E27FC236}">
                <a16:creationId xmlns:a16="http://schemas.microsoft.com/office/drawing/2014/main" id="{873CE4DE-C8BF-491B-B5E2-BC3AD41485B3}"/>
              </a:ext>
            </a:extLst>
          </p:cNvPr>
          <p:cNvSpPr>
            <a:spLocks noGrp="1"/>
          </p:cNvSpPr>
          <p:nvPr>
            <p:ph type="dt" sz="half" idx="10"/>
          </p:nvPr>
        </p:nvSpPr>
        <p:spPr>
          <a:xfrm>
            <a:off x="10210800" y="6324600"/>
            <a:ext cx="1524000" cy="365125"/>
          </a:xfrm>
          <a:prstGeom prst="rect">
            <a:avLst/>
          </a:prstGeom>
        </p:spPr>
        <p:txBody>
          <a:bodyPr/>
          <a:lstStyle>
            <a:lvl1pPr algn="r">
              <a:defRPr>
                <a:solidFill>
                  <a:schemeClr val="bg1"/>
                </a:solidFill>
                <a:latin typeface="Arial" panose="020B0604020202020204" pitchFamily="34" charset="0"/>
                <a:cs typeface="Arial" panose="020B0604020202020204" pitchFamily="34" charset="0"/>
              </a:defRPr>
            </a:lvl1pPr>
          </a:lstStyle>
          <a:p>
            <a:fld id="{B60F94EE-6983-4E58-82D4-AEC852659FA8}" type="datetime1">
              <a:rPr lang="en-US" smtClean="0"/>
              <a:t>8/20/2019</a:t>
            </a:fld>
            <a:endParaRPr lang="en-US" dirty="0"/>
          </a:p>
        </p:txBody>
      </p:sp>
      <p:sp>
        <p:nvSpPr>
          <p:cNvPr id="11" name="Title 1">
            <a:extLst>
              <a:ext uri="{FF2B5EF4-FFF2-40B4-BE49-F238E27FC236}">
                <a16:creationId xmlns:a16="http://schemas.microsoft.com/office/drawing/2014/main" id="{A5B12EBA-C8D6-45A2-82BA-3ACAA051CF53}"/>
              </a:ext>
            </a:extLst>
          </p:cNvPr>
          <p:cNvSpPr>
            <a:spLocks noGrp="1"/>
          </p:cNvSpPr>
          <p:nvPr>
            <p:ph type="ctrTitle" hasCustomPrompt="1"/>
          </p:nvPr>
        </p:nvSpPr>
        <p:spPr>
          <a:xfrm>
            <a:off x="457200" y="4419600"/>
            <a:ext cx="11277600" cy="1905000"/>
          </a:xfrm>
          <a:prstGeom prst="rect">
            <a:avLst/>
          </a:prstGeom>
        </p:spPr>
        <p:txBody>
          <a:bodyPr anchor="t"/>
          <a:lstStyle>
            <a:lvl1pPr algn="l">
              <a:defRPr sz="4000">
                <a:solidFill>
                  <a:schemeClr val="bg1"/>
                </a:solidFill>
                <a:latin typeface="Arial" panose="020B0604020202020204" pitchFamily="34" charset="0"/>
                <a:cs typeface="Arial" panose="020B0604020202020204" pitchFamily="34" charset="0"/>
              </a:defRPr>
            </a:lvl1pPr>
          </a:lstStyle>
          <a:p>
            <a:r>
              <a:rPr lang="en-US" dirty="0"/>
              <a:t>Click to edit section header</a:t>
            </a:r>
          </a:p>
        </p:txBody>
      </p:sp>
    </p:spTree>
    <p:extLst>
      <p:ext uri="{BB962C8B-B14F-4D97-AF65-F5344CB8AC3E}">
        <p14:creationId xmlns:p14="http://schemas.microsoft.com/office/powerpoint/2010/main" val="35415021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Section Header 7: family in woods">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77E66D6-1B3E-48F0-800F-A6E1FE4AD97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755C18C1-69B6-4042-8E20-FF173837E6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BE29069C-1699-4461-8D8D-AE2CF0DB4EB8}"/>
              </a:ext>
            </a:extLst>
          </p:cNvPr>
          <p:cNvSpPr>
            <a:spLocks noGrp="1"/>
          </p:cNvSpPr>
          <p:nvPr>
            <p:ph type="sldNum" sz="quarter" idx="12"/>
          </p:nvPr>
        </p:nvSpPr>
        <p:spPr>
          <a:xfrm>
            <a:off x="457200" y="6324600"/>
            <a:ext cx="1371600" cy="365125"/>
          </a:xfrm>
          <a:prstGeom prst="rect">
            <a:avLst/>
          </a:prstGeom>
        </p:spPr>
        <p:txBody>
          <a:bodyPr/>
          <a:lstStyle>
            <a:lvl1pPr algn="l">
              <a:defRPr>
                <a:solidFill>
                  <a:schemeClr val="bg1"/>
                </a:solidFill>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7" name="Date Placeholder 2">
            <a:extLst>
              <a:ext uri="{FF2B5EF4-FFF2-40B4-BE49-F238E27FC236}">
                <a16:creationId xmlns:a16="http://schemas.microsoft.com/office/drawing/2014/main" id="{B904F7F6-9BF5-47A4-B05A-E6180968912A}"/>
              </a:ext>
            </a:extLst>
          </p:cNvPr>
          <p:cNvSpPr>
            <a:spLocks noGrp="1"/>
          </p:cNvSpPr>
          <p:nvPr>
            <p:ph type="dt" sz="half" idx="10"/>
          </p:nvPr>
        </p:nvSpPr>
        <p:spPr>
          <a:xfrm>
            <a:off x="10210800" y="6324600"/>
            <a:ext cx="1524000" cy="365125"/>
          </a:xfrm>
          <a:prstGeom prst="rect">
            <a:avLst/>
          </a:prstGeom>
        </p:spPr>
        <p:txBody>
          <a:bodyPr/>
          <a:lstStyle>
            <a:lvl1pPr algn="r">
              <a:defRPr>
                <a:solidFill>
                  <a:schemeClr val="bg1"/>
                </a:solidFill>
                <a:latin typeface="Arial" panose="020B0604020202020204" pitchFamily="34" charset="0"/>
                <a:cs typeface="Arial" panose="020B0604020202020204" pitchFamily="34" charset="0"/>
              </a:defRPr>
            </a:lvl1pPr>
          </a:lstStyle>
          <a:p>
            <a:fld id="{B60F94EE-6983-4E58-82D4-AEC852659FA8}" type="datetime1">
              <a:rPr lang="en-US" smtClean="0"/>
              <a:t>8/20/2019</a:t>
            </a:fld>
            <a:endParaRPr lang="en-US" dirty="0"/>
          </a:p>
        </p:txBody>
      </p:sp>
      <p:sp>
        <p:nvSpPr>
          <p:cNvPr id="11" name="Title 1">
            <a:extLst>
              <a:ext uri="{FF2B5EF4-FFF2-40B4-BE49-F238E27FC236}">
                <a16:creationId xmlns:a16="http://schemas.microsoft.com/office/drawing/2014/main" id="{A5B12EBA-C8D6-45A2-82BA-3ACAA051CF53}"/>
              </a:ext>
            </a:extLst>
          </p:cNvPr>
          <p:cNvSpPr>
            <a:spLocks noGrp="1"/>
          </p:cNvSpPr>
          <p:nvPr>
            <p:ph type="ctrTitle" hasCustomPrompt="1"/>
          </p:nvPr>
        </p:nvSpPr>
        <p:spPr>
          <a:xfrm>
            <a:off x="457200" y="4419600"/>
            <a:ext cx="11277600" cy="1905000"/>
          </a:xfrm>
          <a:prstGeom prst="rect">
            <a:avLst/>
          </a:prstGeom>
        </p:spPr>
        <p:txBody>
          <a:bodyPr anchor="t"/>
          <a:lstStyle>
            <a:lvl1pPr algn="l">
              <a:defRPr sz="4000">
                <a:solidFill>
                  <a:schemeClr val="bg1"/>
                </a:solidFill>
                <a:latin typeface="Arial" panose="020B0604020202020204" pitchFamily="34" charset="0"/>
                <a:cs typeface="Arial" panose="020B0604020202020204" pitchFamily="34" charset="0"/>
              </a:defRPr>
            </a:lvl1pPr>
          </a:lstStyle>
          <a:p>
            <a:r>
              <a:rPr lang="en-US" dirty="0"/>
              <a:t>Click to edit section header</a:t>
            </a:r>
          </a:p>
        </p:txBody>
      </p:sp>
    </p:spTree>
    <p:extLst>
      <p:ext uri="{BB962C8B-B14F-4D97-AF65-F5344CB8AC3E}">
        <p14:creationId xmlns:p14="http://schemas.microsoft.com/office/powerpoint/2010/main" val="13177632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Section Header 8: family reading">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61A842C-AFD6-45B3-85DF-9D08BF9F895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8BFEC55E-08C0-4605-98A3-3582E2A3E9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8FFDA772-1B8A-41FF-A7F6-66145EECFD1E}"/>
              </a:ext>
            </a:extLst>
          </p:cNvPr>
          <p:cNvSpPr>
            <a:spLocks noGrp="1"/>
          </p:cNvSpPr>
          <p:nvPr>
            <p:ph type="sldNum" sz="quarter" idx="12"/>
          </p:nvPr>
        </p:nvSpPr>
        <p:spPr>
          <a:xfrm>
            <a:off x="457200" y="6324600"/>
            <a:ext cx="1371600" cy="365125"/>
          </a:xfrm>
          <a:prstGeom prst="rect">
            <a:avLst/>
          </a:prstGeom>
        </p:spPr>
        <p:txBody>
          <a:bodyPr/>
          <a:lstStyle>
            <a:lvl1pPr algn="l">
              <a:defRPr>
                <a:solidFill>
                  <a:schemeClr val="bg1"/>
                </a:solidFill>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7" name="Date Placeholder 2">
            <a:extLst>
              <a:ext uri="{FF2B5EF4-FFF2-40B4-BE49-F238E27FC236}">
                <a16:creationId xmlns:a16="http://schemas.microsoft.com/office/drawing/2014/main" id="{D660898A-9AEA-4DB5-B6EB-73835F7058F3}"/>
              </a:ext>
            </a:extLst>
          </p:cNvPr>
          <p:cNvSpPr>
            <a:spLocks noGrp="1"/>
          </p:cNvSpPr>
          <p:nvPr>
            <p:ph type="dt" sz="half" idx="10"/>
          </p:nvPr>
        </p:nvSpPr>
        <p:spPr>
          <a:xfrm>
            <a:off x="10210800" y="6324600"/>
            <a:ext cx="1524000" cy="365125"/>
          </a:xfrm>
          <a:prstGeom prst="rect">
            <a:avLst/>
          </a:prstGeom>
        </p:spPr>
        <p:txBody>
          <a:bodyPr/>
          <a:lstStyle>
            <a:lvl1pPr algn="r">
              <a:defRPr>
                <a:solidFill>
                  <a:schemeClr val="bg1"/>
                </a:solidFill>
                <a:latin typeface="Arial" panose="020B0604020202020204" pitchFamily="34" charset="0"/>
                <a:cs typeface="Arial" panose="020B0604020202020204" pitchFamily="34" charset="0"/>
              </a:defRPr>
            </a:lvl1pPr>
          </a:lstStyle>
          <a:p>
            <a:fld id="{B60F94EE-6983-4E58-82D4-AEC852659FA8}" type="datetime1">
              <a:rPr lang="en-US" smtClean="0"/>
              <a:t>8/20/2019</a:t>
            </a:fld>
            <a:endParaRPr lang="en-US" dirty="0"/>
          </a:p>
        </p:txBody>
      </p:sp>
      <p:sp>
        <p:nvSpPr>
          <p:cNvPr id="11" name="Title 1">
            <a:extLst>
              <a:ext uri="{FF2B5EF4-FFF2-40B4-BE49-F238E27FC236}">
                <a16:creationId xmlns:a16="http://schemas.microsoft.com/office/drawing/2014/main" id="{A5B12EBA-C8D6-45A2-82BA-3ACAA051CF53}"/>
              </a:ext>
            </a:extLst>
          </p:cNvPr>
          <p:cNvSpPr>
            <a:spLocks noGrp="1"/>
          </p:cNvSpPr>
          <p:nvPr>
            <p:ph type="ctrTitle" hasCustomPrompt="1"/>
          </p:nvPr>
        </p:nvSpPr>
        <p:spPr>
          <a:xfrm>
            <a:off x="457200" y="4419600"/>
            <a:ext cx="11277600" cy="1905000"/>
          </a:xfrm>
          <a:prstGeom prst="rect">
            <a:avLst/>
          </a:prstGeom>
        </p:spPr>
        <p:txBody>
          <a:bodyPr anchor="t"/>
          <a:lstStyle>
            <a:lvl1pPr algn="l">
              <a:defRPr sz="4000">
                <a:solidFill>
                  <a:schemeClr val="bg1"/>
                </a:solidFill>
                <a:latin typeface="Arial" panose="020B0604020202020204" pitchFamily="34" charset="0"/>
                <a:cs typeface="Arial" panose="020B0604020202020204" pitchFamily="34" charset="0"/>
              </a:defRPr>
            </a:lvl1pPr>
          </a:lstStyle>
          <a:p>
            <a:r>
              <a:rPr lang="en-US" dirty="0"/>
              <a:t>Click to edit section header</a:t>
            </a:r>
          </a:p>
        </p:txBody>
      </p:sp>
    </p:spTree>
    <p:extLst>
      <p:ext uri="{BB962C8B-B14F-4D97-AF65-F5344CB8AC3E}">
        <p14:creationId xmlns:p14="http://schemas.microsoft.com/office/powerpoint/2010/main" val="4285468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Section Header 9: technology">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50ED6CF-2613-46A0-8FA9-9BB2BD84232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E7D048D2-6BA3-49B9-92B9-BFC9A51B3C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8FFDA772-1B8A-41FF-A7F6-66145EECFD1E}"/>
              </a:ext>
            </a:extLst>
          </p:cNvPr>
          <p:cNvSpPr>
            <a:spLocks noGrp="1"/>
          </p:cNvSpPr>
          <p:nvPr>
            <p:ph type="sldNum" sz="quarter" idx="12"/>
          </p:nvPr>
        </p:nvSpPr>
        <p:spPr>
          <a:xfrm>
            <a:off x="457200" y="6324600"/>
            <a:ext cx="1371600" cy="365125"/>
          </a:xfrm>
          <a:prstGeom prst="rect">
            <a:avLst/>
          </a:prstGeom>
        </p:spPr>
        <p:txBody>
          <a:bodyPr/>
          <a:lstStyle>
            <a:lvl1pPr algn="l">
              <a:defRPr>
                <a:solidFill>
                  <a:schemeClr val="bg1"/>
                </a:solidFill>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4" name="Date Placeholder 2">
            <a:extLst>
              <a:ext uri="{FF2B5EF4-FFF2-40B4-BE49-F238E27FC236}">
                <a16:creationId xmlns:a16="http://schemas.microsoft.com/office/drawing/2014/main" id="{39E5205C-7546-4B7B-BC6D-1DC161296100}"/>
              </a:ext>
            </a:extLst>
          </p:cNvPr>
          <p:cNvSpPr>
            <a:spLocks noGrp="1"/>
          </p:cNvSpPr>
          <p:nvPr>
            <p:ph type="dt" sz="half" idx="10"/>
          </p:nvPr>
        </p:nvSpPr>
        <p:spPr>
          <a:xfrm>
            <a:off x="10210800" y="6324600"/>
            <a:ext cx="1524000" cy="365125"/>
          </a:xfrm>
          <a:prstGeom prst="rect">
            <a:avLst/>
          </a:prstGeom>
        </p:spPr>
        <p:txBody>
          <a:bodyPr/>
          <a:lstStyle>
            <a:lvl1pPr algn="r">
              <a:defRPr>
                <a:solidFill>
                  <a:schemeClr val="bg1"/>
                </a:solidFill>
                <a:latin typeface="Arial" panose="020B0604020202020204" pitchFamily="34" charset="0"/>
                <a:cs typeface="Arial" panose="020B0604020202020204" pitchFamily="34" charset="0"/>
              </a:defRPr>
            </a:lvl1pPr>
          </a:lstStyle>
          <a:p>
            <a:fld id="{B60F94EE-6983-4E58-82D4-AEC852659FA8}" type="datetime1">
              <a:rPr lang="en-US" smtClean="0"/>
              <a:t>8/20/2019</a:t>
            </a:fld>
            <a:endParaRPr lang="en-US" dirty="0"/>
          </a:p>
        </p:txBody>
      </p:sp>
      <p:sp>
        <p:nvSpPr>
          <p:cNvPr id="11" name="Title 1">
            <a:extLst>
              <a:ext uri="{FF2B5EF4-FFF2-40B4-BE49-F238E27FC236}">
                <a16:creationId xmlns:a16="http://schemas.microsoft.com/office/drawing/2014/main" id="{A5B12EBA-C8D6-45A2-82BA-3ACAA051CF53}"/>
              </a:ext>
            </a:extLst>
          </p:cNvPr>
          <p:cNvSpPr>
            <a:spLocks noGrp="1"/>
          </p:cNvSpPr>
          <p:nvPr>
            <p:ph type="ctrTitle" hasCustomPrompt="1"/>
          </p:nvPr>
        </p:nvSpPr>
        <p:spPr>
          <a:xfrm>
            <a:off x="457200" y="4419600"/>
            <a:ext cx="11277600" cy="1905000"/>
          </a:xfrm>
          <a:prstGeom prst="rect">
            <a:avLst/>
          </a:prstGeom>
        </p:spPr>
        <p:txBody>
          <a:bodyPr anchor="t"/>
          <a:lstStyle>
            <a:lvl1pPr algn="l">
              <a:defRPr sz="4000">
                <a:solidFill>
                  <a:schemeClr val="bg1"/>
                </a:solidFill>
                <a:latin typeface="Arial" panose="020B0604020202020204" pitchFamily="34" charset="0"/>
                <a:cs typeface="Arial" panose="020B0604020202020204" pitchFamily="34" charset="0"/>
              </a:defRPr>
            </a:lvl1pPr>
          </a:lstStyle>
          <a:p>
            <a:r>
              <a:rPr lang="en-US" dirty="0"/>
              <a:t>Click to edit section header</a:t>
            </a:r>
          </a:p>
        </p:txBody>
      </p:sp>
    </p:spTree>
    <p:extLst>
      <p:ext uri="{BB962C8B-B14F-4D97-AF65-F5344CB8AC3E}">
        <p14:creationId xmlns:p14="http://schemas.microsoft.com/office/powerpoint/2010/main" val="25159541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tle and Conten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247863-F1FF-4498-811C-C3A2CCCE046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88952" cy="1946847"/>
          </a:xfrm>
          <a:prstGeom prst="rect">
            <a:avLst/>
          </a:prstGeom>
        </p:spPr>
      </p:pic>
      <p:sp>
        <p:nvSpPr>
          <p:cNvPr id="6" name="Content Placeholder 2"/>
          <p:cNvSpPr>
            <a:spLocks noGrp="1"/>
          </p:cNvSpPr>
          <p:nvPr>
            <p:ph idx="1"/>
          </p:nvPr>
        </p:nvSpPr>
        <p:spPr>
          <a:xfrm>
            <a:off x="457200" y="1752601"/>
            <a:ext cx="112776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a:extLst>
              <a:ext uri="{FF2B5EF4-FFF2-40B4-BE49-F238E27FC236}">
                <a16:creationId xmlns:a16="http://schemas.microsoft.com/office/drawing/2014/main" id="{A54F3E46-441B-4313-83EA-E692FF57C16A}"/>
              </a:ext>
            </a:extLst>
          </p:cNvPr>
          <p:cNvSpPr>
            <a:spLocks noGrp="1"/>
          </p:cNvSpPr>
          <p:nvPr>
            <p:ph type="title" hasCustomPrompt="1"/>
          </p:nvPr>
        </p:nvSpPr>
        <p:spPr>
          <a:xfrm>
            <a:off x="457200" y="76200"/>
            <a:ext cx="11277600" cy="1371600"/>
          </a:xfrm>
          <a:prstGeom prst="rect">
            <a:avLst/>
          </a:prstGeom>
        </p:spPr>
        <p:txBody>
          <a:bodyPr anchor="ctr"/>
          <a:lstStyle>
            <a:lvl1pPr>
              <a:defRPr>
                <a:solidFill>
                  <a:schemeClr val="bg1"/>
                </a:solidFill>
                <a:latin typeface="Arial" panose="020B0604020202020204" pitchFamily="34" charset="0"/>
                <a:cs typeface="Arial" panose="020B0604020202020204" pitchFamily="34" charset="0"/>
              </a:defRPr>
            </a:lvl1pPr>
          </a:lstStyle>
          <a:p>
            <a:r>
              <a:rPr lang="en-US" dirty="0"/>
              <a:t>Click to edit title</a:t>
            </a:r>
          </a:p>
        </p:txBody>
      </p:sp>
      <p:sp>
        <p:nvSpPr>
          <p:cNvPr id="10" name="Date Placeholder 2">
            <a:extLst>
              <a:ext uri="{FF2B5EF4-FFF2-40B4-BE49-F238E27FC236}">
                <a16:creationId xmlns:a16="http://schemas.microsoft.com/office/drawing/2014/main" id="{AFBCD2D7-9EC8-4B72-875A-27A384D5AB02}"/>
              </a:ext>
            </a:extLst>
          </p:cNvPr>
          <p:cNvSpPr>
            <a:spLocks noGrp="1"/>
          </p:cNvSpPr>
          <p:nvPr>
            <p:ph type="dt" sz="half" idx="10"/>
          </p:nvPr>
        </p:nvSpPr>
        <p:spPr>
          <a:xfrm>
            <a:off x="10210800" y="6324600"/>
            <a:ext cx="1524000" cy="365125"/>
          </a:xfrm>
          <a:prstGeom prst="rect">
            <a:avLst/>
          </a:prstGeom>
        </p:spPr>
        <p:txBody>
          <a:bodyPr/>
          <a:lstStyle>
            <a:lvl1pPr algn="r">
              <a:defRPr>
                <a:latin typeface="Arial" panose="020B0604020202020204" pitchFamily="34" charset="0"/>
                <a:cs typeface="Arial" panose="020B0604020202020204" pitchFamily="34" charset="0"/>
              </a:defRPr>
            </a:lvl1pPr>
          </a:lstStyle>
          <a:p>
            <a:fld id="{3FFB6E61-D33C-43D6-8177-77963B92D708}" type="datetime1">
              <a:rPr lang="en-US" smtClean="0"/>
              <a:t>8/20/2019</a:t>
            </a:fld>
            <a:endParaRPr lang="en-US" dirty="0"/>
          </a:p>
        </p:txBody>
      </p:sp>
      <p:sp>
        <p:nvSpPr>
          <p:cNvPr id="11" name="Slide Number Placeholder 4">
            <a:extLst>
              <a:ext uri="{FF2B5EF4-FFF2-40B4-BE49-F238E27FC236}">
                <a16:creationId xmlns:a16="http://schemas.microsoft.com/office/drawing/2014/main" id="{1286FE28-AA8C-4892-89D5-571ECC7E78A8}"/>
              </a:ext>
            </a:extLst>
          </p:cNvPr>
          <p:cNvSpPr>
            <a:spLocks noGrp="1"/>
          </p:cNvSpPr>
          <p:nvPr>
            <p:ph type="sldNum" sz="quarter" idx="12"/>
          </p:nvPr>
        </p:nvSpPr>
        <p:spPr>
          <a:xfrm>
            <a:off x="457200" y="6324600"/>
            <a:ext cx="1371600" cy="365125"/>
          </a:xfrm>
          <a:prstGeom prst="rect">
            <a:avLst/>
          </a:prstGeom>
        </p:spPr>
        <p:txBody>
          <a:bodyPr/>
          <a:lstStyle>
            <a:lvl1pPr algn="l">
              <a:defRPr>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Tree>
    <p:extLst>
      <p:ext uri="{BB962C8B-B14F-4D97-AF65-F5344CB8AC3E}">
        <p14:creationId xmlns:p14="http://schemas.microsoft.com/office/powerpoint/2010/main" val="14750173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D7F28BD-3C2D-486A-ACFB-FB032BB6F368}"/>
              </a:ext>
            </a:extLst>
          </p:cNvPr>
          <p:cNvSpPr>
            <a:spLocks noGrp="1"/>
          </p:cNvSpPr>
          <p:nvPr>
            <p:ph sz="half" idx="1"/>
          </p:nvPr>
        </p:nvSpPr>
        <p:spPr>
          <a:xfrm>
            <a:off x="457200" y="1752600"/>
            <a:ext cx="5562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3459330-E2A2-4DCD-BCF4-F4204C2D5D49}"/>
              </a:ext>
            </a:extLst>
          </p:cNvPr>
          <p:cNvSpPr>
            <a:spLocks noGrp="1"/>
          </p:cNvSpPr>
          <p:nvPr>
            <p:ph sz="half" idx="2"/>
          </p:nvPr>
        </p:nvSpPr>
        <p:spPr>
          <a:xfrm>
            <a:off x="6172200" y="1752600"/>
            <a:ext cx="5562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57DDF36E-C13F-4160-9B17-611E098C40C1}"/>
              </a:ext>
            </a:extLst>
          </p:cNvPr>
          <p:cNvSpPr>
            <a:spLocks noGrp="1"/>
          </p:cNvSpPr>
          <p:nvPr>
            <p:ph type="title"/>
          </p:nvPr>
        </p:nvSpPr>
        <p:spPr>
          <a:xfrm>
            <a:off x="457200" y="76200"/>
            <a:ext cx="11277600" cy="1371600"/>
          </a:xfrm>
          <a:prstGeom prst="rect">
            <a:avLst/>
          </a:prstGeom>
        </p:spPr>
        <p:txBody>
          <a:bodyPr anchor="ctr"/>
          <a:lstStyle>
            <a:lvl1pPr>
              <a:defRPr>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11" name="Date Placeholder 2">
            <a:extLst>
              <a:ext uri="{FF2B5EF4-FFF2-40B4-BE49-F238E27FC236}">
                <a16:creationId xmlns:a16="http://schemas.microsoft.com/office/drawing/2014/main" id="{CC69E292-0F3B-4C54-8AC3-6F5D285BBB7C}"/>
              </a:ext>
            </a:extLst>
          </p:cNvPr>
          <p:cNvSpPr>
            <a:spLocks noGrp="1"/>
          </p:cNvSpPr>
          <p:nvPr>
            <p:ph type="dt" sz="half" idx="10"/>
          </p:nvPr>
        </p:nvSpPr>
        <p:spPr>
          <a:xfrm>
            <a:off x="10210800" y="6324600"/>
            <a:ext cx="1524000" cy="365125"/>
          </a:xfrm>
          <a:prstGeom prst="rect">
            <a:avLst/>
          </a:prstGeom>
        </p:spPr>
        <p:txBody>
          <a:bodyPr/>
          <a:lstStyle>
            <a:lvl1pPr algn="r">
              <a:defRPr>
                <a:latin typeface="Arial" panose="020B0604020202020204" pitchFamily="34" charset="0"/>
                <a:cs typeface="Arial" panose="020B0604020202020204" pitchFamily="34" charset="0"/>
              </a:defRPr>
            </a:lvl1pPr>
          </a:lstStyle>
          <a:p>
            <a:fld id="{C68CAD19-CB00-4994-91EE-0D62D72B7FAB}" type="datetime1">
              <a:rPr lang="en-US" smtClean="0"/>
              <a:t>8/20/2019</a:t>
            </a:fld>
            <a:endParaRPr lang="en-US" dirty="0"/>
          </a:p>
        </p:txBody>
      </p:sp>
      <p:sp>
        <p:nvSpPr>
          <p:cNvPr id="12" name="Slide Number Placeholder 4">
            <a:extLst>
              <a:ext uri="{FF2B5EF4-FFF2-40B4-BE49-F238E27FC236}">
                <a16:creationId xmlns:a16="http://schemas.microsoft.com/office/drawing/2014/main" id="{6EB1DCC9-25D5-426F-A2B7-D421876F4C3A}"/>
              </a:ext>
            </a:extLst>
          </p:cNvPr>
          <p:cNvSpPr>
            <a:spLocks noGrp="1"/>
          </p:cNvSpPr>
          <p:nvPr>
            <p:ph type="sldNum" sz="quarter" idx="12"/>
          </p:nvPr>
        </p:nvSpPr>
        <p:spPr>
          <a:xfrm>
            <a:off x="457200" y="6324600"/>
            <a:ext cx="1371600" cy="365125"/>
          </a:xfrm>
          <a:prstGeom prst="rect">
            <a:avLst/>
          </a:prstGeom>
        </p:spPr>
        <p:txBody>
          <a:bodyPr/>
          <a:lstStyle>
            <a:lvl1pPr algn="l">
              <a:defRPr>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Tree>
    <p:extLst>
      <p:ext uri="{BB962C8B-B14F-4D97-AF65-F5344CB8AC3E}">
        <p14:creationId xmlns:p14="http://schemas.microsoft.com/office/powerpoint/2010/main" val="20860332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mparison">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8E97876-4960-4497-B6AF-12F35794F323}"/>
              </a:ext>
            </a:extLst>
          </p:cNvPr>
          <p:cNvSpPr>
            <a:spLocks noGrp="1"/>
          </p:cNvSpPr>
          <p:nvPr>
            <p:ph type="body" idx="1"/>
          </p:nvPr>
        </p:nvSpPr>
        <p:spPr>
          <a:xfrm>
            <a:off x="457200" y="1752599"/>
            <a:ext cx="5540375" cy="7524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C079382-2E6C-4E1E-A86D-8714C6B689E3}"/>
              </a:ext>
            </a:extLst>
          </p:cNvPr>
          <p:cNvSpPr>
            <a:spLocks noGrp="1"/>
          </p:cNvSpPr>
          <p:nvPr>
            <p:ph sz="half" idx="2"/>
          </p:nvPr>
        </p:nvSpPr>
        <p:spPr>
          <a:xfrm>
            <a:off x="457200" y="2505074"/>
            <a:ext cx="5540375" cy="3819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843035-396D-4C01-A415-B14AE78D21D9}"/>
              </a:ext>
            </a:extLst>
          </p:cNvPr>
          <p:cNvSpPr>
            <a:spLocks noGrp="1"/>
          </p:cNvSpPr>
          <p:nvPr>
            <p:ph type="body" sz="quarter" idx="3"/>
          </p:nvPr>
        </p:nvSpPr>
        <p:spPr>
          <a:xfrm>
            <a:off x="6172200" y="1752599"/>
            <a:ext cx="5562600" cy="7524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88D1D9-9D1B-4687-886A-2BD6D963F346}"/>
              </a:ext>
            </a:extLst>
          </p:cNvPr>
          <p:cNvSpPr>
            <a:spLocks noGrp="1"/>
          </p:cNvSpPr>
          <p:nvPr>
            <p:ph sz="quarter" idx="4"/>
          </p:nvPr>
        </p:nvSpPr>
        <p:spPr>
          <a:xfrm>
            <a:off x="6172200" y="2505074"/>
            <a:ext cx="5562600" cy="3819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0BB75815-AE2D-4432-8758-7C5BB021D781}"/>
              </a:ext>
            </a:extLst>
          </p:cNvPr>
          <p:cNvSpPr>
            <a:spLocks noGrp="1"/>
          </p:cNvSpPr>
          <p:nvPr>
            <p:ph type="title"/>
          </p:nvPr>
        </p:nvSpPr>
        <p:spPr>
          <a:xfrm>
            <a:off x="457200" y="76200"/>
            <a:ext cx="11277600" cy="1371600"/>
          </a:xfrm>
          <a:prstGeom prst="rect">
            <a:avLst/>
          </a:prstGeom>
        </p:spPr>
        <p:txBody>
          <a:bodyPr anchor="ctr"/>
          <a:lstStyle>
            <a:lvl1pPr>
              <a:defRPr>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13" name="Date Placeholder 2">
            <a:extLst>
              <a:ext uri="{FF2B5EF4-FFF2-40B4-BE49-F238E27FC236}">
                <a16:creationId xmlns:a16="http://schemas.microsoft.com/office/drawing/2014/main" id="{05431EBF-80AB-485C-B91D-AC7B5DDDC187}"/>
              </a:ext>
            </a:extLst>
          </p:cNvPr>
          <p:cNvSpPr>
            <a:spLocks noGrp="1"/>
          </p:cNvSpPr>
          <p:nvPr>
            <p:ph type="dt" sz="half" idx="10"/>
          </p:nvPr>
        </p:nvSpPr>
        <p:spPr>
          <a:xfrm>
            <a:off x="10210800" y="6324600"/>
            <a:ext cx="1524000" cy="365125"/>
          </a:xfrm>
          <a:prstGeom prst="rect">
            <a:avLst/>
          </a:prstGeom>
        </p:spPr>
        <p:txBody>
          <a:bodyPr/>
          <a:lstStyle>
            <a:lvl1pPr algn="r">
              <a:defRPr>
                <a:latin typeface="Arial" panose="020B0604020202020204" pitchFamily="34" charset="0"/>
                <a:cs typeface="Arial" panose="020B0604020202020204" pitchFamily="34" charset="0"/>
              </a:defRPr>
            </a:lvl1pPr>
          </a:lstStyle>
          <a:p>
            <a:fld id="{F3BFAF3B-7670-484D-9B0D-4E5E53AB0511}" type="datetime1">
              <a:rPr lang="en-US" smtClean="0"/>
              <a:t>8/20/2019</a:t>
            </a:fld>
            <a:endParaRPr lang="en-US" dirty="0"/>
          </a:p>
        </p:txBody>
      </p:sp>
      <p:sp>
        <p:nvSpPr>
          <p:cNvPr id="14" name="Slide Number Placeholder 4">
            <a:extLst>
              <a:ext uri="{FF2B5EF4-FFF2-40B4-BE49-F238E27FC236}">
                <a16:creationId xmlns:a16="http://schemas.microsoft.com/office/drawing/2014/main" id="{D9F14025-8E17-4E57-9996-B28608CF7FB4}"/>
              </a:ext>
            </a:extLst>
          </p:cNvPr>
          <p:cNvSpPr>
            <a:spLocks noGrp="1"/>
          </p:cNvSpPr>
          <p:nvPr>
            <p:ph type="sldNum" sz="quarter" idx="12"/>
          </p:nvPr>
        </p:nvSpPr>
        <p:spPr>
          <a:xfrm>
            <a:off x="457200" y="6324600"/>
            <a:ext cx="1371600" cy="365125"/>
          </a:xfrm>
          <a:prstGeom prst="rect">
            <a:avLst/>
          </a:prstGeom>
        </p:spPr>
        <p:txBody>
          <a:bodyPr/>
          <a:lstStyle>
            <a:lvl1pPr algn="l">
              <a:defRPr>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Tree>
    <p:extLst>
      <p:ext uri="{BB962C8B-B14F-4D97-AF65-F5344CB8AC3E}">
        <p14:creationId xmlns:p14="http://schemas.microsoft.com/office/powerpoint/2010/main" val="1439226139"/>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2">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7F3B559-6865-45C5-94C1-009550CD638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1D830EF4-ADF3-4B14-B252-50F51A28D24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8CBD755F-EC1C-40CC-AD48-C131FDAB1956}"/>
              </a:ext>
            </a:extLst>
          </p:cNvPr>
          <p:cNvSpPr/>
          <p:nvPr/>
        </p:nvSpPr>
        <p:spPr>
          <a:xfrm>
            <a:off x="8915400" y="3276600"/>
            <a:ext cx="3276600" cy="3581400"/>
          </a:xfrm>
          <a:prstGeom prst="rect">
            <a:avLst/>
          </a:prstGeom>
          <a:gradFill flip="none" rotWithShape="1">
            <a:gsLst>
              <a:gs pos="0">
                <a:schemeClr val="bg1">
                  <a:alpha val="0"/>
                </a:schemeClr>
              </a:gs>
              <a:gs pos="55726">
                <a:srgbClr val="FFFFFF">
                  <a:alpha val="75000"/>
                </a:srgbClr>
              </a:gs>
              <a:gs pos="24000">
                <a:schemeClr val="bg1">
                  <a:alpha val="50000"/>
                </a:schemeClr>
              </a:gs>
              <a:gs pos="82000">
                <a:srgbClr val="FFFFFF"/>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7"/>
          <p:cNvSpPr>
            <a:spLocks noGrp="1"/>
          </p:cNvSpPr>
          <p:nvPr>
            <p:ph type="title"/>
          </p:nvPr>
        </p:nvSpPr>
        <p:spPr>
          <a:xfrm>
            <a:off x="457200" y="533400"/>
            <a:ext cx="8534400" cy="1295400"/>
          </a:xfrm>
          <a:prstGeom prst="rect">
            <a:avLst/>
          </a:prstGeom>
        </p:spPr>
        <p:txBody>
          <a:bodyPr anchor="b"/>
          <a:lstStyle>
            <a:lvl1pPr algn="l">
              <a:lnSpc>
                <a:spcPts val="5000"/>
              </a:lnSpc>
              <a:defRPr sz="480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9" name="Rectangle 8">
            <a:extLst>
              <a:ext uri="{FF2B5EF4-FFF2-40B4-BE49-F238E27FC236}">
                <a16:creationId xmlns:a16="http://schemas.microsoft.com/office/drawing/2014/main" id="{E3FC3EC0-E0FB-44FD-9216-53815C99ACBB}"/>
              </a:ext>
            </a:extLst>
          </p:cNvPr>
          <p:cNvSpPr/>
          <p:nvPr userDrawn="1"/>
        </p:nvSpPr>
        <p:spPr>
          <a:xfrm>
            <a:off x="8915400" y="3276600"/>
            <a:ext cx="3276600" cy="3581400"/>
          </a:xfrm>
          <a:prstGeom prst="rect">
            <a:avLst/>
          </a:prstGeom>
          <a:gradFill flip="none" rotWithShape="1">
            <a:gsLst>
              <a:gs pos="0">
                <a:schemeClr val="bg1">
                  <a:alpha val="0"/>
                </a:schemeClr>
              </a:gs>
              <a:gs pos="55726">
                <a:srgbClr val="FFFFFF">
                  <a:alpha val="75000"/>
                </a:srgbClr>
              </a:gs>
              <a:gs pos="24000">
                <a:schemeClr val="bg1">
                  <a:alpha val="50000"/>
                </a:schemeClr>
              </a:gs>
              <a:gs pos="82000">
                <a:srgbClr val="FFFFFF"/>
              </a:gs>
              <a:gs pos="100000">
                <a:schemeClr val="bg1">
                  <a:shade val="100000"/>
                  <a:satMod val="11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Subtitle 2">
            <a:extLst>
              <a:ext uri="{FF2B5EF4-FFF2-40B4-BE49-F238E27FC236}">
                <a16:creationId xmlns:a16="http://schemas.microsoft.com/office/drawing/2014/main" id="{17124986-68A1-4CC3-988B-CD54F444819A}"/>
              </a:ext>
            </a:extLst>
          </p:cNvPr>
          <p:cNvSpPr>
            <a:spLocks noGrp="1"/>
          </p:cNvSpPr>
          <p:nvPr>
            <p:ph type="subTitle" idx="1" hasCustomPrompt="1"/>
          </p:nvPr>
        </p:nvSpPr>
        <p:spPr>
          <a:xfrm>
            <a:off x="9448800" y="5088309"/>
            <a:ext cx="2286000" cy="1219200"/>
          </a:xfrm>
        </p:spPr>
        <p:txBody>
          <a:bodyPr>
            <a:normAutofit/>
          </a:bodyPr>
          <a:lstStyle>
            <a:lvl1pPr marL="0" indent="0" algn="l">
              <a:buNone/>
              <a:defRPr sz="13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a:t>
            </a:r>
            <a:br>
              <a:rPr lang="en-US" dirty="0"/>
            </a:br>
            <a:r>
              <a:rPr lang="en-US" dirty="0"/>
              <a:t>Presenter</a:t>
            </a:r>
          </a:p>
          <a:p>
            <a:r>
              <a:rPr lang="en-US" dirty="0"/>
              <a:t>Date</a:t>
            </a:r>
          </a:p>
        </p:txBody>
      </p:sp>
    </p:spTree>
    <p:extLst>
      <p:ext uri="{BB962C8B-B14F-4D97-AF65-F5344CB8AC3E}">
        <p14:creationId xmlns:p14="http://schemas.microsoft.com/office/powerpoint/2010/main" val="16435519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F669AC8-C826-4D23-B7BC-7EBC0E54D449}"/>
              </a:ext>
            </a:extLst>
          </p:cNvPr>
          <p:cNvSpPr>
            <a:spLocks noGrp="1"/>
          </p:cNvSpPr>
          <p:nvPr>
            <p:ph type="title" hasCustomPrompt="1"/>
          </p:nvPr>
        </p:nvSpPr>
        <p:spPr>
          <a:xfrm>
            <a:off x="457200" y="76200"/>
            <a:ext cx="11277600" cy="1371600"/>
          </a:xfrm>
          <a:prstGeom prst="rect">
            <a:avLst/>
          </a:prstGeom>
        </p:spPr>
        <p:txBody>
          <a:bodyPr anchor="ctr"/>
          <a:lstStyle>
            <a:lvl1pPr>
              <a:defRPr>
                <a:solidFill>
                  <a:schemeClr val="bg1"/>
                </a:solidFill>
                <a:latin typeface="Arial" panose="020B0604020202020204" pitchFamily="34" charset="0"/>
                <a:cs typeface="Arial" panose="020B0604020202020204" pitchFamily="34" charset="0"/>
              </a:defRPr>
            </a:lvl1pPr>
          </a:lstStyle>
          <a:p>
            <a:r>
              <a:rPr lang="en-US" dirty="0"/>
              <a:t>Click to edit title</a:t>
            </a:r>
          </a:p>
        </p:txBody>
      </p:sp>
      <p:sp>
        <p:nvSpPr>
          <p:cNvPr id="7" name="Date Placeholder 2">
            <a:extLst>
              <a:ext uri="{FF2B5EF4-FFF2-40B4-BE49-F238E27FC236}">
                <a16:creationId xmlns:a16="http://schemas.microsoft.com/office/drawing/2014/main" id="{98C68DA7-DD4E-4363-99A3-6C7AE644CE0E}"/>
              </a:ext>
            </a:extLst>
          </p:cNvPr>
          <p:cNvSpPr>
            <a:spLocks noGrp="1"/>
          </p:cNvSpPr>
          <p:nvPr>
            <p:ph type="dt" sz="half" idx="10"/>
          </p:nvPr>
        </p:nvSpPr>
        <p:spPr>
          <a:xfrm>
            <a:off x="10210800" y="6324600"/>
            <a:ext cx="1524000" cy="365125"/>
          </a:xfrm>
          <a:prstGeom prst="rect">
            <a:avLst/>
          </a:prstGeom>
        </p:spPr>
        <p:txBody>
          <a:bodyPr/>
          <a:lstStyle>
            <a:lvl1pPr algn="r">
              <a:defRPr>
                <a:latin typeface="Arial" panose="020B0604020202020204" pitchFamily="34" charset="0"/>
                <a:cs typeface="Arial" panose="020B0604020202020204" pitchFamily="34" charset="0"/>
              </a:defRPr>
            </a:lvl1pPr>
          </a:lstStyle>
          <a:p>
            <a:fld id="{50377BD5-AAA9-457D-8621-4790AB739393}" type="datetime1">
              <a:rPr lang="en-US" smtClean="0"/>
              <a:t>8/20/2019</a:t>
            </a:fld>
            <a:endParaRPr lang="en-US" dirty="0"/>
          </a:p>
        </p:txBody>
      </p:sp>
      <p:sp>
        <p:nvSpPr>
          <p:cNvPr id="8" name="Slide Number Placeholder 4">
            <a:extLst>
              <a:ext uri="{FF2B5EF4-FFF2-40B4-BE49-F238E27FC236}">
                <a16:creationId xmlns:a16="http://schemas.microsoft.com/office/drawing/2014/main" id="{E49B125E-EA0A-42AF-BBF1-2277EE893B11}"/>
              </a:ext>
            </a:extLst>
          </p:cNvPr>
          <p:cNvSpPr>
            <a:spLocks noGrp="1"/>
          </p:cNvSpPr>
          <p:nvPr>
            <p:ph type="sldNum" sz="quarter" idx="12"/>
          </p:nvPr>
        </p:nvSpPr>
        <p:spPr>
          <a:xfrm>
            <a:off x="457200" y="6324600"/>
            <a:ext cx="1371600" cy="365125"/>
          </a:xfrm>
          <a:prstGeom prst="rect">
            <a:avLst/>
          </a:prstGeom>
        </p:spPr>
        <p:txBody>
          <a:bodyPr/>
          <a:lstStyle>
            <a:lvl1pPr algn="l">
              <a:defRPr>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Tree>
    <p:extLst>
      <p:ext uri="{BB962C8B-B14F-4D97-AF65-F5344CB8AC3E}">
        <p14:creationId xmlns:p14="http://schemas.microsoft.com/office/powerpoint/2010/main" val="5818010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lank 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3EEB168-1BFF-4218-82FE-5A04BAF13EBF}"/>
              </a:ext>
            </a:extLst>
          </p:cNvPr>
          <p:cNvSpPr/>
          <p:nvPr/>
        </p:nvSpPr>
        <p:spPr>
          <a:xfrm>
            <a:off x="0" y="0"/>
            <a:ext cx="1219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7CB841ED-EDE1-4643-97E7-ED747B564C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96400" y="5410200"/>
            <a:ext cx="2438400" cy="838200"/>
          </a:xfrm>
          <a:prstGeom prst="rect">
            <a:avLst/>
          </a:prstGeom>
        </p:spPr>
      </p:pic>
      <p:sp>
        <p:nvSpPr>
          <p:cNvPr id="11" name="Date Placeholder 2">
            <a:extLst>
              <a:ext uri="{FF2B5EF4-FFF2-40B4-BE49-F238E27FC236}">
                <a16:creationId xmlns:a16="http://schemas.microsoft.com/office/drawing/2014/main" id="{C471EEBC-38DE-4DC1-B1A1-B7F7409BDF9E}"/>
              </a:ext>
            </a:extLst>
          </p:cNvPr>
          <p:cNvSpPr>
            <a:spLocks noGrp="1"/>
          </p:cNvSpPr>
          <p:nvPr>
            <p:ph type="dt" sz="half" idx="10"/>
          </p:nvPr>
        </p:nvSpPr>
        <p:spPr>
          <a:xfrm>
            <a:off x="10210800" y="6324600"/>
            <a:ext cx="1524000" cy="365125"/>
          </a:xfrm>
          <a:prstGeom prst="rect">
            <a:avLst/>
          </a:prstGeom>
        </p:spPr>
        <p:txBody>
          <a:bodyPr/>
          <a:lstStyle>
            <a:lvl1pPr algn="r">
              <a:defRPr>
                <a:latin typeface="Arial" panose="020B0604020202020204" pitchFamily="34" charset="0"/>
                <a:cs typeface="Arial" panose="020B0604020202020204" pitchFamily="34" charset="0"/>
              </a:defRPr>
            </a:lvl1pPr>
          </a:lstStyle>
          <a:p>
            <a:fld id="{DE365550-7E36-4DD3-BAED-AA1983309E5D}" type="datetime1">
              <a:rPr lang="en-US" smtClean="0"/>
              <a:t>8/20/2019</a:t>
            </a:fld>
            <a:endParaRPr lang="en-US" dirty="0"/>
          </a:p>
        </p:txBody>
      </p:sp>
      <p:sp>
        <p:nvSpPr>
          <p:cNvPr id="12" name="Slide Number Placeholder 4">
            <a:extLst>
              <a:ext uri="{FF2B5EF4-FFF2-40B4-BE49-F238E27FC236}">
                <a16:creationId xmlns:a16="http://schemas.microsoft.com/office/drawing/2014/main" id="{F3AC48A3-A066-445D-93F4-D83D64C08F13}"/>
              </a:ext>
            </a:extLst>
          </p:cNvPr>
          <p:cNvSpPr>
            <a:spLocks noGrp="1"/>
          </p:cNvSpPr>
          <p:nvPr>
            <p:ph type="sldNum" sz="quarter" idx="12"/>
          </p:nvPr>
        </p:nvSpPr>
        <p:spPr>
          <a:xfrm>
            <a:off x="457200" y="6324600"/>
            <a:ext cx="1371600" cy="365125"/>
          </a:xfrm>
          <a:prstGeom prst="rect">
            <a:avLst/>
          </a:prstGeom>
        </p:spPr>
        <p:txBody>
          <a:bodyPr/>
          <a:lstStyle>
            <a:lvl1pPr algn="l">
              <a:defRPr>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14" name="Title 1">
            <a:extLst>
              <a:ext uri="{FF2B5EF4-FFF2-40B4-BE49-F238E27FC236}">
                <a16:creationId xmlns:a16="http://schemas.microsoft.com/office/drawing/2014/main" id="{89A6E6E8-FC11-471F-B289-7148AAFC10A0}"/>
              </a:ext>
            </a:extLst>
          </p:cNvPr>
          <p:cNvSpPr>
            <a:spLocks noGrp="1"/>
          </p:cNvSpPr>
          <p:nvPr>
            <p:ph type="title" hasCustomPrompt="1"/>
          </p:nvPr>
        </p:nvSpPr>
        <p:spPr>
          <a:xfrm>
            <a:off x="457200" y="76200"/>
            <a:ext cx="11277600" cy="1371600"/>
          </a:xfrm>
          <a:prstGeom prst="rect">
            <a:avLst/>
          </a:prstGeom>
        </p:spPr>
        <p:txBody>
          <a:bodyPr anchor="ctr"/>
          <a:lstStyle>
            <a:lvl1pPr algn="l">
              <a:defRPr>
                <a:solidFill>
                  <a:srgbClr val="093E8D"/>
                </a:solidFill>
                <a:latin typeface="Arial" panose="020B0604020202020204" pitchFamily="34" charset="0"/>
                <a:cs typeface="Arial" panose="020B0604020202020204" pitchFamily="34" charset="0"/>
              </a:defRPr>
            </a:lvl1pPr>
          </a:lstStyle>
          <a:p>
            <a:r>
              <a:rPr lang="en-US" dirty="0"/>
              <a:t>Click to edit title</a:t>
            </a:r>
          </a:p>
        </p:txBody>
      </p:sp>
      <p:sp>
        <p:nvSpPr>
          <p:cNvPr id="13" name="Content Placeholder 2">
            <a:extLst>
              <a:ext uri="{FF2B5EF4-FFF2-40B4-BE49-F238E27FC236}">
                <a16:creationId xmlns:a16="http://schemas.microsoft.com/office/drawing/2014/main" id="{85134F6D-97BE-4090-987F-B7E6E7EF4F3E}"/>
              </a:ext>
            </a:extLst>
          </p:cNvPr>
          <p:cNvSpPr>
            <a:spLocks noGrp="1"/>
          </p:cNvSpPr>
          <p:nvPr>
            <p:ph idx="1"/>
          </p:nvPr>
        </p:nvSpPr>
        <p:spPr>
          <a:xfrm>
            <a:off x="457200" y="1752601"/>
            <a:ext cx="11277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885411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lank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3EEB168-1BFF-4218-82FE-5A04BAF13EBF}"/>
              </a:ext>
            </a:extLst>
          </p:cNvPr>
          <p:cNvSpPr/>
          <p:nvPr/>
        </p:nvSpPr>
        <p:spPr>
          <a:xfrm>
            <a:off x="0" y="0"/>
            <a:ext cx="1219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7CB841ED-EDE1-4643-97E7-ED747B564C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96400" y="304800"/>
            <a:ext cx="2438400" cy="838200"/>
          </a:xfrm>
          <a:prstGeom prst="rect">
            <a:avLst/>
          </a:prstGeom>
        </p:spPr>
      </p:pic>
      <p:sp>
        <p:nvSpPr>
          <p:cNvPr id="11" name="Date Placeholder 2">
            <a:extLst>
              <a:ext uri="{FF2B5EF4-FFF2-40B4-BE49-F238E27FC236}">
                <a16:creationId xmlns:a16="http://schemas.microsoft.com/office/drawing/2014/main" id="{C471EEBC-38DE-4DC1-B1A1-B7F7409BDF9E}"/>
              </a:ext>
            </a:extLst>
          </p:cNvPr>
          <p:cNvSpPr>
            <a:spLocks noGrp="1"/>
          </p:cNvSpPr>
          <p:nvPr>
            <p:ph type="dt" sz="half" idx="10"/>
          </p:nvPr>
        </p:nvSpPr>
        <p:spPr>
          <a:xfrm>
            <a:off x="10210800" y="6324600"/>
            <a:ext cx="1524000" cy="365125"/>
          </a:xfrm>
          <a:prstGeom prst="rect">
            <a:avLst/>
          </a:prstGeom>
        </p:spPr>
        <p:txBody>
          <a:bodyPr/>
          <a:lstStyle>
            <a:lvl1pPr algn="r">
              <a:defRPr>
                <a:latin typeface="Arial" panose="020B0604020202020204" pitchFamily="34" charset="0"/>
                <a:cs typeface="Arial" panose="020B0604020202020204" pitchFamily="34" charset="0"/>
              </a:defRPr>
            </a:lvl1pPr>
          </a:lstStyle>
          <a:p>
            <a:fld id="{DE365550-7E36-4DD3-BAED-AA1983309E5D}" type="datetime1">
              <a:rPr lang="en-US" smtClean="0"/>
              <a:t>8/20/2019</a:t>
            </a:fld>
            <a:endParaRPr lang="en-US" dirty="0"/>
          </a:p>
        </p:txBody>
      </p:sp>
      <p:sp>
        <p:nvSpPr>
          <p:cNvPr id="12" name="Slide Number Placeholder 4">
            <a:extLst>
              <a:ext uri="{FF2B5EF4-FFF2-40B4-BE49-F238E27FC236}">
                <a16:creationId xmlns:a16="http://schemas.microsoft.com/office/drawing/2014/main" id="{F3AC48A3-A066-445D-93F4-D83D64C08F13}"/>
              </a:ext>
            </a:extLst>
          </p:cNvPr>
          <p:cNvSpPr>
            <a:spLocks noGrp="1"/>
          </p:cNvSpPr>
          <p:nvPr>
            <p:ph type="sldNum" sz="quarter" idx="12"/>
          </p:nvPr>
        </p:nvSpPr>
        <p:spPr>
          <a:xfrm>
            <a:off x="457200" y="6324600"/>
            <a:ext cx="1371600" cy="365125"/>
          </a:xfrm>
          <a:prstGeom prst="rect">
            <a:avLst/>
          </a:prstGeom>
        </p:spPr>
        <p:txBody>
          <a:bodyPr/>
          <a:lstStyle>
            <a:lvl1pPr algn="l">
              <a:defRPr>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14" name="Title 1">
            <a:extLst>
              <a:ext uri="{FF2B5EF4-FFF2-40B4-BE49-F238E27FC236}">
                <a16:creationId xmlns:a16="http://schemas.microsoft.com/office/drawing/2014/main" id="{89A6E6E8-FC11-471F-B289-7148AAFC10A0}"/>
              </a:ext>
            </a:extLst>
          </p:cNvPr>
          <p:cNvSpPr>
            <a:spLocks noGrp="1"/>
          </p:cNvSpPr>
          <p:nvPr>
            <p:ph type="title" hasCustomPrompt="1"/>
          </p:nvPr>
        </p:nvSpPr>
        <p:spPr>
          <a:xfrm>
            <a:off x="457200" y="76200"/>
            <a:ext cx="8610600" cy="1371600"/>
          </a:xfrm>
          <a:prstGeom prst="rect">
            <a:avLst/>
          </a:prstGeom>
        </p:spPr>
        <p:txBody>
          <a:bodyPr anchor="ctr"/>
          <a:lstStyle>
            <a:lvl1pPr algn="l">
              <a:defRPr>
                <a:solidFill>
                  <a:srgbClr val="093E8D"/>
                </a:solidFill>
                <a:latin typeface="Arial" panose="020B0604020202020204" pitchFamily="34" charset="0"/>
                <a:cs typeface="Arial" panose="020B0604020202020204" pitchFamily="34" charset="0"/>
              </a:defRPr>
            </a:lvl1pPr>
          </a:lstStyle>
          <a:p>
            <a:r>
              <a:rPr lang="en-US" dirty="0"/>
              <a:t>Click to edit title</a:t>
            </a:r>
          </a:p>
        </p:txBody>
      </p:sp>
      <p:sp>
        <p:nvSpPr>
          <p:cNvPr id="13" name="Content Placeholder 2">
            <a:extLst>
              <a:ext uri="{FF2B5EF4-FFF2-40B4-BE49-F238E27FC236}">
                <a16:creationId xmlns:a16="http://schemas.microsoft.com/office/drawing/2014/main" id="{85134F6D-97BE-4090-987F-B7E6E7EF4F3E}"/>
              </a:ext>
            </a:extLst>
          </p:cNvPr>
          <p:cNvSpPr>
            <a:spLocks noGrp="1"/>
          </p:cNvSpPr>
          <p:nvPr>
            <p:ph idx="1"/>
          </p:nvPr>
        </p:nvSpPr>
        <p:spPr>
          <a:xfrm>
            <a:off x="457200" y="1752601"/>
            <a:ext cx="112776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0" name="Picture 9">
            <a:extLst>
              <a:ext uri="{FF2B5EF4-FFF2-40B4-BE49-F238E27FC236}">
                <a16:creationId xmlns:a16="http://schemas.microsoft.com/office/drawing/2014/main" id="{F69C45C5-0F80-4719-A1F0-6E033104A7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296400" y="304800"/>
            <a:ext cx="2438400" cy="838200"/>
          </a:xfrm>
          <a:prstGeom prst="rect">
            <a:avLst/>
          </a:prstGeom>
        </p:spPr>
      </p:pic>
    </p:spTree>
    <p:extLst>
      <p:ext uri="{BB962C8B-B14F-4D97-AF65-F5344CB8AC3E}">
        <p14:creationId xmlns:p14="http://schemas.microsoft.com/office/powerpoint/2010/main" val="36761895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ustom Layout 1">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121025A-97D9-4A13-82C5-26430289BD65}"/>
              </a:ext>
            </a:extLst>
          </p:cNvPr>
          <p:cNvSpPr>
            <a:spLocks noGrp="1"/>
          </p:cNvSpPr>
          <p:nvPr>
            <p:ph type="title" hasCustomPrompt="1"/>
          </p:nvPr>
        </p:nvSpPr>
        <p:spPr>
          <a:xfrm>
            <a:off x="457200" y="76200"/>
            <a:ext cx="11277600" cy="1371600"/>
          </a:xfrm>
          <a:prstGeom prst="rect">
            <a:avLst/>
          </a:prstGeom>
        </p:spPr>
        <p:txBody>
          <a:bodyPr anchor="ctr"/>
          <a:lstStyle>
            <a:lvl1pPr>
              <a:defRPr>
                <a:solidFill>
                  <a:schemeClr val="bg1"/>
                </a:solidFill>
                <a:latin typeface="Arial" panose="020B0604020202020204" pitchFamily="34" charset="0"/>
                <a:cs typeface="Arial" panose="020B0604020202020204" pitchFamily="34" charset="0"/>
              </a:defRPr>
            </a:lvl1pPr>
          </a:lstStyle>
          <a:p>
            <a:r>
              <a:rPr lang="en-US" dirty="0"/>
              <a:t>Click to edit title</a:t>
            </a:r>
          </a:p>
        </p:txBody>
      </p:sp>
      <p:sp>
        <p:nvSpPr>
          <p:cNvPr id="8" name="Date Placeholder 2">
            <a:extLst>
              <a:ext uri="{FF2B5EF4-FFF2-40B4-BE49-F238E27FC236}">
                <a16:creationId xmlns:a16="http://schemas.microsoft.com/office/drawing/2014/main" id="{DB50B8FB-1D76-4A99-970E-AD9E61526EA2}"/>
              </a:ext>
            </a:extLst>
          </p:cNvPr>
          <p:cNvSpPr>
            <a:spLocks noGrp="1"/>
          </p:cNvSpPr>
          <p:nvPr>
            <p:ph type="dt" sz="half" idx="10"/>
          </p:nvPr>
        </p:nvSpPr>
        <p:spPr>
          <a:xfrm>
            <a:off x="10210800" y="6324600"/>
            <a:ext cx="1524000" cy="365125"/>
          </a:xfrm>
          <a:prstGeom prst="rect">
            <a:avLst/>
          </a:prstGeom>
        </p:spPr>
        <p:txBody>
          <a:bodyPr/>
          <a:lstStyle>
            <a:lvl1pPr algn="r">
              <a:defRPr>
                <a:latin typeface="Arial" panose="020B0604020202020204" pitchFamily="34" charset="0"/>
                <a:cs typeface="Arial" panose="020B0604020202020204" pitchFamily="34" charset="0"/>
              </a:defRPr>
            </a:lvl1pPr>
          </a:lstStyle>
          <a:p>
            <a:fld id="{6E238B4D-89B6-49F3-8905-D44A78E52B25}" type="datetime1">
              <a:rPr lang="en-US" smtClean="0"/>
              <a:t>8/20/2019</a:t>
            </a:fld>
            <a:endParaRPr lang="en-US" dirty="0"/>
          </a:p>
        </p:txBody>
      </p:sp>
      <p:sp>
        <p:nvSpPr>
          <p:cNvPr id="9" name="Slide Number Placeholder 4">
            <a:extLst>
              <a:ext uri="{FF2B5EF4-FFF2-40B4-BE49-F238E27FC236}">
                <a16:creationId xmlns:a16="http://schemas.microsoft.com/office/drawing/2014/main" id="{0A8A78AC-E7E8-4B37-963D-44C7A7B84A9F}"/>
              </a:ext>
            </a:extLst>
          </p:cNvPr>
          <p:cNvSpPr>
            <a:spLocks noGrp="1"/>
          </p:cNvSpPr>
          <p:nvPr>
            <p:ph type="sldNum" sz="quarter" idx="12"/>
          </p:nvPr>
        </p:nvSpPr>
        <p:spPr>
          <a:xfrm>
            <a:off x="457200" y="6324600"/>
            <a:ext cx="1371600" cy="365125"/>
          </a:xfrm>
          <a:prstGeom prst="rect">
            <a:avLst/>
          </a:prstGeom>
        </p:spPr>
        <p:txBody>
          <a:bodyPr/>
          <a:lstStyle>
            <a:lvl1pPr algn="l">
              <a:defRPr>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Tree>
    <p:extLst>
      <p:ext uri="{BB962C8B-B14F-4D97-AF65-F5344CB8AC3E}">
        <p14:creationId xmlns:p14="http://schemas.microsoft.com/office/powerpoint/2010/main" val="21632535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Questions Slid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727A524-2180-4FB2-96F9-A141F65B1116}"/>
              </a:ext>
            </a:extLst>
          </p:cNvPr>
          <p:cNvSpPr>
            <a:spLocks noGrp="1"/>
          </p:cNvSpPr>
          <p:nvPr>
            <p:ph type="title" hasCustomPrompt="1"/>
          </p:nvPr>
        </p:nvSpPr>
        <p:spPr>
          <a:xfrm>
            <a:off x="457200" y="76200"/>
            <a:ext cx="11277600" cy="1371600"/>
          </a:xfrm>
          <a:prstGeom prst="rect">
            <a:avLst/>
          </a:prstGeom>
        </p:spPr>
        <p:txBody>
          <a:bodyPr anchor="ctr"/>
          <a:lstStyle>
            <a:lvl1pPr>
              <a:defRPr>
                <a:solidFill>
                  <a:schemeClr val="bg1"/>
                </a:solidFill>
                <a:latin typeface="Arial" panose="020B0604020202020204" pitchFamily="34" charset="0"/>
                <a:cs typeface="Arial" panose="020B0604020202020204" pitchFamily="34" charset="0"/>
              </a:defRPr>
            </a:lvl1pPr>
          </a:lstStyle>
          <a:p>
            <a:r>
              <a:rPr lang="en-US" dirty="0"/>
              <a:t>Click to edit title</a:t>
            </a:r>
          </a:p>
        </p:txBody>
      </p:sp>
      <p:sp>
        <p:nvSpPr>
          <p:cNvPr id="13" name="Slide Number Placeholder 4">
            <a:extLst>
              <a:ext uri="{FF2B5EF4-FFF2-40B4-BE49-F238E27FC236}">
                <a16:creationId xmlns:a16="http://schemas.microsoft.com/office/drawing/2014/main" id="{7B8A3CAE-1E5D-4BB3-9F53-E5FFA921357E}"/>
              </a:ext>
            </a:extLst>
          </p:cNvPr>
          <p:cNvSpPr>
            <a:spLocks noGrp="1"/>
          </p:cNvSpPr>
          <p:nvPr>
            <p:ph type="sldNum" sz="quarter" idx="12"/>
          </p:nvPr>
        </p:nvSpPr>
        <p:spPr>
          <a:xfrm>
            <a:off x="457200" y="6324600"/>
            <a:ext cx="1371600" cy="365125"/>
          </a:xfrm>
          <a:prstGeom prst="rect">
            <a:avLst/>
          </a:prstGeom>
        </p:spPr>
        <p:txBody>
          <a:bodyPr/>
          <a:lstStyle>
            <a:lvl1pPr algn="l">
              <a:defRPr>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pic>
        <p:nvPicPr>
          <p:cNvPr id="3" name="Picture 2" descr="A close up of a logo&#10;&#10;Description automatically generated">
            <a:extLst>
              <a:ext uri="{FF2B5EF4-FFF2-40B4-BE49-F238E27FC236}">
                <a16:creationId xmlns:a16="http://schemas.microsoft.com/office/drawing/2014/main" id="{181AB3D3-F706-49DC-8D61-02BA60EFAEA8}"/>
              </a:ext>
            </a:extLst>
          </p:cNvPr>
          <p:cNvPicPr>
            <a:picLocks noChangeAspect="1"/>
          </p:cNvPicPr>
          <p:nvPr/>
        </p:nvPicPr>
        <p:blipFill rotWithShape="1">
          <a:blip r:embed="rId2" cstate="screen">
            <a:alphaModFix amt="50000"/>
            <a:extLst>
              <a:ext uri="{28A0092B-C50C-407E-A947-70E740481C1C}">
                <a14:useLocalDpi xmlns:a14="http://schemas.microsoft.com/office/drawing/2010/main"/>
              </a:ext>
            </a:extLst>
          </a:blip>
          <a:srcRect/>
          <a:stretch/>
        </p:blipFill>
        <p:spPr>
          <a:xfrm>
            <a:off x="6941234" y="1447800"/>
            <a:ext cx="5250766" cy="5410200"/>
          </a:xfrm>
          <a:prstGeom prst="rect">
            <a:avLst/>
          </a:prstGeom>
        </p:spPr>
      </p:pic>
      <p:sp>
        <p:nvSpPr>
          <p:cNvPr id="12" name="Date Placeholder 2">
            <a:extLst>
              <a:ext uri="{FF2B5EF4-FFF2-40B4-BE49-F238E27FC236}">
                <a16:creationId xmlns:a16="http://schemas.microsoft.com/office/drawing/2014/main" id="{4487D99D-1B75-4A13-99D2-D66715851073}"/>
              </a:ext>
            </a:extLst>
          </p:cNvPr>
          <p:cNvSpPr>
            <a:spLocks noGrp="1"/>
          </p:cNvSpPr>
          <p:nvPr>
            <p:ph type="dt" sz="half" idx="10"/>
          </p:nvPr>
        </p:nvSpPr>
        <p:spPr>
          <a:xfrm>
            <a:off x="10210800" y="6324600"/>
            <a:ext cx="1524000" cy="365125"/>
          </a:xfrm>
          <a:prstGeom prst="rect">
            <a:avLst/>
          </a:prstGeom>
        </p:spPr>
        <p:txBody>
          <a:bodyPr/>
          <a:lstStyle>
            <a:lvl1pPr algn="r">
              <a:defRPr>
                <a:latin typeface="Arial" panose="020B0604020202020204" pitchFamily="34" charset="0"/>
                <a:cs typeface="Arial" panose="020B0604020202020204" pitchFamily="34" charset="0"/>
              </a:defRPr>
            </a:lvl1pPr>
          </a:lstStyle>
          <a:p>
            <a:fld id="{FC87FDFD-1427-4E3F-9708-40C6B67EC370}" type="datetime1">
              <a:rPr lang="en-US" smtClean="0"/>
              <a:t>8/20/2019</a:t>
            </a:fld>
            <a:endParaRPr lang="en-US" dirty="0"/>
          </a:p>
        </p:txBody>
      </p:sp>
      <p:pic>
        <p:nvPicPr>
          <p:cNvPr id="7" name="Picture 6" descr="A close up of a logo&#10;&#10;Description automatically generated">
            <a:extLst>
              <a:ext uri="{FF2B5EF4-FFF2-40B4-BE49-F238E27FC236}">
                <a16:creationId xmlns:a16="http://schemas.microsoft.com/office/drawing/2014/main" id="{1CA055BE-0424-484A-B98E-D8E7A7631F7C}"/>
              </a:ext>
            </a:extLst>
          </p:cNvPr>
          <p:cNvPicPr>
            <a:picLocks noChangeAspect="1"/>
          </p:cNvPicPr>
          <p:nvPr userDrawn="1"/>
        </p:nvPicPr>
        <p:blipFill rotWithShape="1">
          <a:blip r:embed="rId2" cstate="screen">
            <a:alphaModFix amt="50000"/>
            <a:extLst>
              <a:ext uri="{28A0092B-C50C-407E-A947-70E740481C1C}">
                <a14:useLocalDpi xmlns:a14="http://schemas.microsoft.com/office/drawing/2010/main"/>
              </a:ext>
            </a:extLst>
          </a:blip>
          <a:srcRect/>
          <a:stretch/>
        </p:blipFill>
        <p:spPr>
          <a:xfrm>
            <a:off x="6941234" y="1447800"/>
            <a:ext cx="5250766" cy="5410200"/>
          </a:xfrm>
          <a:prstGeom prst="rect">
            <a:avLst/>
          </a:prstGeom>
        </p:spPr>
      </p:pic>
    </p:spTree>
    <p:extLst>
      <p:ext uri="{BB962C8B-B14F-4D97-AF65-F5344CB8AC3E}">
        <p14:creationId xmlns:p14="http://schemas.microsoft.com/office/powerpoint/2010/main" val="401181930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losing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B3EA0A4-C0BE-49AD-8A04-215BDD5521D5}"/>
              </a:ext>
            </a:extLst>
          </p:cNvPr>
          <p:cNvSpPr/>
          <p:nvPr/>
        </p:nvSpPr>
        <p:spPr>
          <a:xfrm>
            <a:off x="0" y="0"/>
            <a:ext cx="12192000" cy="6858000"/>
          </a:xfrm>
          <a:prstGeom prst="rect">
            <a:avLst/>
          </a:prstGeom>
          <a:solidFill>
            <a:srgbClr val="0152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8C5FFEB5-0C74-4778-83CC-F8C8543C4B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81200" y="685800"/>
            <a:ext cx="7848600" cy="3399471"/>
          </a:xfrm>
          <a:prstGeom prst="rect">
            <a:avLst/>
          </a:prstGeom>
        </p:spPr>
      </p:pic>
      <p:sp>
        <p:nvSpPr>
          <p:cNvPr id="4" name="Rectangle 3">
            <a:extLst>
              <a:ext uri="{FF2B5EF4-FFF2-40B4-BE49-F238E27FC236}">
                <a16:creationId xmlns:a16="http://schemas.microsoft.com/office/drawing/2014/main" id="{7E0B8CD4-E08D-4B77-8481-3C2736F00FE4}"/>
              </a:ext>
            </a:extLst>
          </p:cNvPr>
          <p:cNvSpPr/>
          <p:nvPr userDrawn="1"/>
        </p:nvSpPr>
        <p:spPr>
          <a:xfrm>
            <a:off x="0" y="0"/>
            <a:ext cx="12192000" cy="6858000"/>
          </a:xfrm>
          <a:prstGeom prst="rect">
            <a:avLst/>
          </a:prstGeom>
          <a:solidFill>
            <a:srgbClr val="0049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805D453F-A9D0-4C67-AE41-95DDBE50602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81200" y="685800"/>
            <a:ext cx="7848600" cy="3399471"/>
          </a:xfrm>
          <a:prstGeom prst="rect">
            <a:avLst/>
          </a:prstGeom>
        </p:spPr>
      </p:pic>
    </p:spTree>
    <p:extLst>
      <p:ext uri="{BB962C8B-B14F-4D97-AF65-F5344CB8AC3E}">
        <p14:creationId xmlns:p14="http://schemas.microsoft.com/office/powerpoint/2010/main" val="32948478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a:extLst>
              <a:ext uri="{28A0092B-C50C-407E-A947-70E740481C1C}">
                <a14:useLocalDpi xmlns:a14="http://schemas.microsoft.com/office/drawing/2010/main" val="0"/>
              </a:ext>
            </a:extLst>
          </a:blip>
          <a:srcRect t="2837" r="19647"/>
          <a:stretch/>
        </p:blipFill>
        <p:spPr>
          <a:xfrm>
            <a:off x="861370" y="1"/>
            <a:ext cx="11343189" cy="6857999"/>
          </a:xfrm>
          <a:prstGeom prst="rect">
            <a:avLst/>
          </a:prstGeom>
        </p:spPr>
      </p:pic>
      <p:pic>
        <p:nvPicPr>
          <p:cNvPr id="4" name="Picture 3"/>
          <p:cNvPicPr>
            <a:picLocks noChangeAspect="1"/>
          </p:cNvPicPr>
          <p:nvPr userDrawn="1"/>
        </p:nvPicPr>
        <p:blipFill rotWithShape="1">
          <a:blip r:embed="rId3" cstate="print">
            <a:extLst>
              <a:ext uri="{28A0092B-C50C-407E-A947-70E740481C1C}">
                <a14:useLocalDpi xmlns:a14="http://schemas.microsoft.com/office/drawing/2010/main" val="0"/>
              </a:ext>
            </a:extLst>
          </a:blip>
          <a:srcRect r="1082"/>
          <a:stretch/>
        </p:blipFill>
        <p:spPr>
          <a:xfrm>
            <a:off x="2050" y="0"/>
            <a:ext cx="4025940" cy="6858000"/>
          </a:xfrm>
          <a:prstGeom prst="rect">
            <a:avLst/>
          </a:prstGeom>
        </p:spPr>
      </p:pic>
      <p:grpSp>
        <p:nvGrpSpPr>
          <p:cNvPr id="13" name="Group 12"/>
          <p:cNvGrpSpPr/>
          <p:nvPr userDrawn="1"/>
        </p:nvGrpSpPr>
        <p:grpSpPr>
          <a:xfrm>
            <a:off x="10061900" y="6146800"/>
            <a:ext cx="1718053" cy="495300"/>
            <a:chOff x="641859" y="6146800"/>
            <a:chExt cx="1288540" cy="495300"/>
          </a:xfrm>
        </p:grpSpPr>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41859" y="6146800"/>
              <a:ext cx="467273" cy="495300"/>
            </a:xfrm>
            <a:prstGeom prst="rect">
              <a:avLst/>
            </a:prstGeom>
          </p:spPr>
        </p:pic>
        <p:pic>
          <p:nvPicPr>
            <p:cNvPr id="12" name="Picture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34201" y="6230620"/>
              <a:ext cx="796198" cy="345389"/>
            </a:xfrm>
            <a:prstGeom prst="rect">
              <a:avLst/>
            </a:prstGeom>
          </p:spPr>
        </p:pic>
      </p:grpSp>
      <p:sp>
        <p:nvSpPr>
          <p:cNvPr id="29" name="Freeform 28"/>
          <p:cNvSpPr/>
          <p:nvPr userDrawn="1"/>
        </p:nvSpPr>
        <p:spPr>
          <a:xfrm>
            <a:off x="0" y="1087120"/>
            <a:ext cx="5188373" cy="4856480"/>
          </a:xfrm>
          <a:custGeom>
            <a:avLst/>
            <a:gdLst>
              <a:gd name="connsiteX0" fmla="*/ 1757680 w 3891280"/>
              <a:gd name="connsiteY0" fmla="*/ 0 h 4856480"/>
              <a:gd name="connsiteX1" fmla="*/ 3891280 w 3891280"/>
              <a:gd name="connsiteY1" fmla="*/ 1229360 h 4856480"/>
              <a:gd name="connsiteX2" fmla="*/ 3891280 w 3891280"/>
              <a:gd name="connsiteY2" fmla="*/ 3667760 h 4856480"/>
              <a:gd name="connsiteX3" fmla="*/ 1788160 w 3891280"/>
              <a:gd name="connsiteY3" fmla="*/ 4856480 h 4856480"/>
              <a:gd name="connsiteX4" fmla="*/ 0 w 3891280"/>
              <a:gd name="connsiteY4" fmla="*/ 3839517 h 4856480"/>
              <a:gd name="connsiteX5" fmla="*/ 0 w 3891280"/>
              <a:gd name="connsiteY5" fmla="*/ 997145 h 4856480"/>
              <a:gd name="connsiteX6" fmla="*/ 1757680 w 3891280"/>
              <a:gd name="connsiteY6" fmla="*/ 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1280" h="4856480">
                <a:moveTo>
                  <a:pt x="1757680" y="0"/>
                </a:moveTo>
                <a:lnTo>
                  <a:pt x="3891280" y="1229360"/>
                </a:lnTo>
                <a:lnTo>
                  <a:pt x="3891280" y="3667760"/>
                </a:lnTo>
                <a:lnTo>
                  <a:pt x="1788160" y="4856480"/>
                </a:lnTo>
                <a:lnTo>
                  <a:pt x="0" y="3839517"/>
                </a:lnTo>
                <a:lnTo>
                  <a:pt x="0" y="997145"/>
                </a:lnTo>
                <a:lnTo>
                  <a:pt x="1757680" y="0"/>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ctrTitle" hasCustomPrompt="1"/>
          </p:nvPr>
        </p:nvSpPr>
        <p:spPr>
          <a:xfrm>
            <a:off x="679051" y="3002371"/>
            <a:ext cx="4460111" cy="601134"/>
          </a:xfrm>
          <a:noFill/>
        </p:spPr>
        <p:txBody>
          <a:bodyPr lIns="0" tIns="182880" rIns="0" anchor="t" anchorCtr="0">
            <a:noAutofit/>
          </a:bodyPr>
          <a:lstStyle>
            <a:lvl1pPr algn="l">
              <a:defRPr sz="2200" b="0" i="0" cap="all" baseline="0">
                <a:solidFill>
                  <a:schemeClr val="bg1"/>
                </a:solidFill>
                <a:latin typeface="Rubik Medium" charset="0"/>
                <a:ea typeface="Rubik Medium" charset="0"/>
                <a:cs typeface="Rubik Medium" charset="0"/>
              </a:defRPr>
            </a:lvl1pPr>
          </a:lstStyle>
          <a:p>
            <a:r>
              <a:rPr lang="en-US" dirty="0"/>
              <a:t>Title</a:t>
            </a:r>
          </a:p>
        </p:txBody>
      </p:sp>
      <p:sp>
        <p:nvSpPr>
          <p:cNvPr id="3" name="Subtitle 2"/>
          <p:cNvSpPr>
            <a:spLocks noGrp="1"/>
          </p:cNvSpPr>
          <p:nvPr>
            <p:ph type="subTitle" idx="1"/>
          </p:nvPr>
        </p:nvSpPr>
        <p:spPr>
          <a:xfrm>
            <a:off x="679049" y="3609262"/>
            <a:ext cx="4460112" cy="883241"/>
          </a:xfrm>
          <a:noFill/>
        </p:spPr>
        <p:txBody>
          <a:bodyPr lIns="0" rIns="0">
            <a:noAutofit/>
          </a:bodyPr>
          <a:lstStyle>
            <a:lvl1pPr marL="0" indent="0" algn="l">
              <a:lnSpc>
                <a:spcPct val="95000"/>
              </a:lnSpc>
              <a:spcBef>
                <a:spcPts val="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4" name="Picture 13"/>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1554" y="1955800"/>
            <a:ext cx="3623733" cy="796173"/>
          </a:xfrm>
          <a:prstGeom prst="rect">
            <a:avLst/>
          </a:prstGeom>
        </p:spPr>
      </p:pic>
    </p:spTree>
    <p:extLst>
      <p:ext uri="{BB962C8B-B14F-4D97-AF65-F5344CB8AC3E}">
        <p14:creationId xmlns:p14="http://schemas.microsoft.com/office/powerpoint/2010/main" val="224380536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p:cNvSpPr/>
          <p:nvPr userDrawn="1"/>
        </p:nvSpPr>
        <p:spPr>
          <a:xfrm>
            <a:off x="4876800" y="0"/>
            <a:ext cx="7315200" cy="5486400"/>
          </a:xfrm>
          <a:prstGeom prst="rect">
            <a:avLst/>
          </a:prstGeom>
          <a:gradFill flip="none" rotWithShape="1">
            <a:gsLst>
              <a:gs pos="63000">
                <a:schemeClr val="accent1">
                  <a:alpha val="0"/>
                </a:schemeClr>
              </a:gs>
              <a:gs pos="11000">
                <a:schemeClr val="accent2">
                  <a:alpha val="4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p:cNvSpPr/>
          <p:nvPr userDrawn="1"/>
        </p:nvSpPr>
        <p:spPr>
          <a:xfrm>
            <a:off x="0" y="0"/>
            <a:ext cx="7315200" cy="5486400"/>
          </a:xfrm>
          <a:prstGeom prst="rect">
            <a:avLst/>
          </a:prstGeom>
          <a:gradFill flip="none" rotWithShape="1">
            <a:gsLst>
              <a:gs pos="63000">
                <a:schemeClr val="accent6">
                  <a:lumMod val="20000"/>
                  <a:lumOff val="80000"/>
                  <a:alpha val="0"/>
                </a:schemeClr>
              </a:gs>
              <a:gs pos="13000">
                <a:schemeClr val="accent6">
                  <a:lumMod val="20000"/>
                  <a:lumOff val="80000"/>
                  <a:alpha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Freeform 5"/>
          <p:cNvSpPr/>
          <p:nvPr userDrawn="1"/>
        </p:nvSpPr>
        <p:spPr>
          <a:xfrm>
            <a:off x="0" y="1000760"/>
            <a:ext cx="5188373" cy="4856480"/>
          </a:xfrm>
          <a:custGeom>
            <a:avLst/>
            <a:gdLst>
              <a:gd name="connsiteX0" fmla="*/ 1757680 w 3891280"/>
              <a:gd name="connsiteY0" fmla="*/ 0 h 4856480"/>
              <a:gd name="connsiteX1" fmla="*/ 3891280 w 3891280"/>
              <a:gd name="connsiteY1" fmla="*/ 1229360 h 4856480"/>
              <a:gd name="connsiteX2" fmla="*/ 3891280 w 3891280"/>
              <a:gd name="connsiteY2" fmla="*/ 3667760 h 4856480"/>
              <a:gd name="connsiteX3" fmla="*/ 1788160 w 3891280"/>
              <a:gd name="connsiteY3" fmla="*/ 4856480 h 4856480"/>
              <a:gd name="connsiteX4" fmla="*/ 0 w 3891280"/>
              <a:gd name="connsiteY4" fmla="*/ 3839517 h 4856480"/>
              <a:gd name="connsiteX5" fmla="*/ 0 w 3891280"/>
              <a:gd name="connsiteY5" fmla="*/ 997145 h 4856480"/>
              <a:gd name="connsiteX6" fmla="*/ 1757680 w 3891280"/>
              <a:gd name="connsiteY6" fmla="*/ 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1280" h="4856480">
                <a:moveTo>
                  <a:pt x="1757680" y="0"/>
                </a:moveTo>
                <a:lnTo>
                  <a:pt x="3891280" y="1229360"/>
                </a:lnTo>
                <a:lnTo>
                  <a:pt x="3891280" y="3667760"/>
                </a:lnTo>
                <a:lnTo>
                  <a:pt x="1788160" y="4856480"/>
                </a:lnTo>
                <a:lnTo>
                  <a:pt x="0" y="3839517"/>
                </a:lnTo>
                <a:lnTo>
                  <a:pt x="0" y="997145"/>
                </a:lnTo>
                <a:lnTo>
                  <a:pt x="1757680" y="0"/>
                </a:lnTo>
                <a:close/>
              </a:path>
            </a:pathLst>
          </a:custGeom>
          <a:solidFill>
            <a:srgbClr val="4FC5DA">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ctrTitle" hasCustomPrompt="1"/>
          </p:nvPr>
        </p:nvSpPr>
        <p:spPr>
          <a:xfrm>
            <a:off x="431994" y="2961731"/>
            <a:ext cx="4460111" cy="601134"/>
          </a:xfrm>
          <a:noFill/>
        </p:spPr>
        <p:txBody>
          <a:bodyPr lIns="0" tIns="182880" rIns="0" anchor="b" anchorCtr="0">
            <a:noAutofit/>
          </a:bodyPr>
          <a:lstStyle>
            <a:lvl1pPr algn="l">
              <a:defRPr sz="2200" b="0" i="0" cap="all" baseline="0">
                <a:solidFill>
                  <a:schemeClr val="tx1"/>
                </a:solidFill>
                <a:latin typeface="Rubik Medium" charset="0"/>
                <a:ea typeface="Rubik Medium" charset="0"/>
                <a:cs typeface="Rubik Medium" charset="0"/>
              </a:defRPr>
            </a:lvl1pPr>
          </a:lstStyle>
          <a:p>
            <a:r>
              <a:rPr lang="en-US" dirty="0"/>
              <a:t>Title</a:t>
            </a:r>
          </a:p>
        </p:txBody>
      </p:sp>
      <p:sp>
        <p:nvSpPr>
          <p:cNvPr id="3" name="Subtitle 2"/>
          <p:cNvSpPr>
            <a:spLocks noGrp="1"/>
          </p:cNvSpPr>
          <p:nvPr>
            <p:ph type="subTitle" idx="1"/>
          </p:nvPr>
        </p:nvSpPr>
        <p:spPr>
          <a:xfrm>
            <a:off x="431992" y="3588942"/>
            <a:ext cx="4460112" cy="883241"/>
          </a:xfrm>
          <a:noFill/>
        </p:spPr>
        <p:txBody>
          <a:bodyPr lIns="0" rIns="0">
            <a:noAutofit/>
          </a:bodyPr>
          <a:lstStyle>
            <a:lvl1pPr marL="0" indent="0" algn="l">
              <a:lnSpc>
                <a:spcPct val="95000"/>
              </a:lnSpc>
              <a:spcBef>
                <a:spcPts val="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Picture Placeholder 6"/>
          <p:cNvSpPr>
            <a:spLocks noGrp="1"/>
          </p:cNvSpPr>
          <p:nvPr>
            <p:ph type="pic" sz="quarter" idx="10"/>
          </p:nvPr>
        </p:nvSpPr>
        <p:spPr>
          <a:xfrm>
            <a:off x="4158827" y="1148080"/>
            <a:ext cx="7084907" cy="4561840"/>
          </a:xfrm>
        </p:spPr>
        <p:txBody>
          <a:bodyPr/>
          <a:lstStyle/>
          <a:p>
            <a:endParaRPr lang="en-US" dirty="0"/>
          </a:p>
        </p:txBody>
      </p:sp>
      <p:pic>
        <p:nvPicPr>
          <p:cNvPr id="13" name="Picture 12"/>
          <p:cNvPicPr>
            <a:picLocks noChangeAspect="1"/>
          </p:cNvPicPr>
          <p:nvPr userDrawn="1"/>
        </p:nvPicPr>
        <p:blipFill>
          <a:blip r:embed="rId3"/>
          <a:stretch>
            <a:fillRect/>
          </a:stretch>
        </p:blipFill>
        <p:spPr>
          <a:xfrm>
            <a:off x="11535159" y="6331333"/>
            <a:ext cx="470263" cy="411480"/>
          </a:xfrm>
          <a:prstGeom prst="rect">
            <a:avLst/>
          </a:prstGeom>
        </p:spPr>
      </p:pic>
      <p:sp>
        <p:nvSpPr>
          <p:cNvPr id="15" name="Slide Number Placeholder 5"/>
          <p:cNvSpPr>
            <a:spLocks noGrp="1"/>
          </p:cNvSpPr>
          <p:nvPr>
            <p:ph type="sldNum" sz="quarter" idx="4"/>
          </p:nvPr>
        </p:nvSpPr>
        <p:spPr>
          <a:xfrm>
            <a:off x="11367910" y="6356352"/>
            <a:ext cx="824089" cy="365125"/>
          </a:xfrm>
          <a:prstGeom prst="rect">
            <a:avLst/>
          </a:prstGeom>
        </p:spPr>
        <p:txBody>
          <a:bodyPr vert="horz" lIns="91440" tIns="45720" rIns="91440" bIns="45720" rtlCol="0" anchor="ctr"/>
          <a:lstStyle>
            <a:lvl1pPr algn="ctr">
              <a:defRPr sz="1200" b="0" i="0">
                <a:solidFill>
                  <a:schemeClr val="tx2">
                    <a:lumMod val="50000"/>
                  </a:schemeClr>
                </a:solidFill>
                <a:latin typeface="Rubik" charset="0"/>
                <a:ea typeface="Rubik" charset="0"/>
                <a:cs typeface="Rubik" charset="0"/>
              </a:defRPr>
            </a:lvl1pPr>
          </a:lstStyle>
          <a:p>
            <a:fld id="{50B3B8F9-564C-0848-83F7-CCB21C5B4018}" type="slidenum">
              <a:rPr lang="en-US" smtClean="0"/>
              <a:pPr/>
              <a:t>‹#›</a:t>
            </a:fld>
            <a:endParaRPr lang="en-US" dirty="0"/>
          </a:p>
        </p:txBody>
      </p:sp>
      <p:grpSp>
        <p:nvGrpSpPr>
          <p:cNvPr id="9" name="Group 8"/>
          <p:cNvGrpSpPr/>
          <p:nvPr userDrawn="1"/>
        </p:nvGrpSpPr>
        <p:grpSpPr>
          <a:xfrm>
            <a:off x="10197367" y="304800"/>
            <a:ext cx="1718053" cy="495300"/>
            <a:chOff x="641859" y="6146800"/>
            <a:chExt cx="1288540" cy="495300"/>
          </a:xfrm>
        </p:grpSpPr>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41859" y="6146800"/>
              <a:ext cx="467273" cy="495300"/>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34201" y="6230620"/>
              <a:ext cx="796198" cy="345389"/>
            </a:xfrm>
            <a:prstGeom prst="rect">
              <a:avLst/>
            </a:prstGeom>
          </p:spPr>
        </p:pic>
      </p:grpSp>
    </p:spTree>
    <p:extLst>
      <p:ext uri="{BB962C8B-B14F-4D97-AF65-F5344CB8AC3E}">
        <p14:creationId xmlns:p14="http://schemas.microsoft.com/office/powerpoint/2010/main" val="42899049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Divider No Photo">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3"/>
          <p:cNvSpPr/>
          <p:nvPr userDrawn="1"/>
        </p:nvSpPr>
        <p:spPr>
          <a:xfrm>
            <a:off x="4876800" y="0"/>
            <a:ext cx="7315200" cy="5486400"/>
          </a:xfrm>
          <a:prstGeom prst="rect">
            <a:avLst/>
          </a:prstGeom>
          <a:gradFill flip="none" rotWithShape="1">
            <a:gsLst>
              <a:gs pos="63000">
                <a:schemeClr val="accent1">
                  <a:alpha val="0"/>
                </a:schemeClr>
              </a:gs>
              <a:gs pos="11000">
                <a:schemeClr val="accent2">
                  <a:alpha val="40000"/>
                </a:scheme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p:cNvSpPr/>
          <p:nvPr userDrawn="1"/>
        </p:nvSpPr>
        <p:spPr>
          <a:xfrm>
            <a:off x="0" y="0"/>
            <a:ext cx="7315200" cy="5486400"/>
          </a:xfrm>
          <a:prstGeom prst="rect">
            <a:avLst/>
          </a:prstGeom>
          <a:gradFill flip="none" rotWithShape="1">
            <a:gsLst>
              <a:gs pos="63000">
                <a:schemeClr val="accent6">
                  <a:lumMod val="20000"/>
                  <a:lumOff val="80000"/>
                  <a:alpha val="0"/>
                </a:schemeClr>
              </a:gs>
              <a:gs pos="13000">
                <a:schemeClr val="accent6">
                  <a:lumMod val="20000"/>
                  <a:lumOff val="80000"/>
                  <a:alpha val="4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Freeform 5"/>
          <p:cNvSpPr/>
          <p:nvPr userDrawn="1"/>
        </p:nvSpPr>
        <p:spPr>
          <a:xfrm>
            <a:off x="0" y="1000760"/>
            <a:ext cx="5188373" cy="4856480"/>
          </a:xfrm>
          <a:custGeom>
            <a:avLst/>
            <a:gdLst>
              <a:gd name="connsiteX0" fmla="*/ 1757680 w 3891280"/>
              <a:gd name="connsiteY0" fmla="*/ 0 h 4856480"/>
              <a:gd name="connsiteX1" fmla="*/ 3891280 w 3891280"/>
              <a:gd name="connsiteY1" fmla="*/ 1229360 h 4856480"/>
              <a:gd name="connsiteX2" fmla="*/ 3891280 w 3891280"/>
              <a:gd name="connsiteY2" fmla="*/ 3667760 h 4856480"/>
              <a:gd name="connsiteX3" fmla="*/ 1788160 w 3891280"/>
              <a:gd name="connsiteY3" fmla="*/ 4856480 h 4856480"/>
              <a:gd name="connsiteX4" fmla="*/ 0 w 3891280"/>
              <a:gd name="connsiteY4" fmla="*/ 3839517 h 4856480"/>
              <a:gd name="connsiteX5" fmla="*/ 0 w 3891280"/>
              <a:gd name="connsiteY5" fmla="*/ 997145 h 4856480"/>
              <a:gd name="connsiteX6" fmla="*/ 1757680 w 3891280"/>
              <a:gd name="connsiteY6" fmla="*/ 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91280" h="4856480">
                <a:moveTo>
                  <a:pt x="1757680" y="0"/>
                </a:moveTo>
                <a:lnTo>
                  <a:pt x="3891280" y="1229360"/>
                </a:lnTo>
                <a:lnTo>
                  <a:pt x="3891280" y="3667760"/>
                </a:lnTo>
                <a:lnTo>
                  <a:pt x="1788160" y="4856480"/>
                </a:lnTo>
                <a:lnTo>
                  <a:pt x="0" y="3839517"/>
                </a:lnTo>
                <a:lnTo>
                  <a:pt x="0" y="997145"/>
                </a:lnTo>
                <a:lnTo>
                  <a:pt x="1757680" y="0"/>
                </a:lnTo>
                <a:close/>
              </a:path>
            </a:pathLst>
          </a:custGeom>
          <a:solidFill>
            <a:srgbClr val="4FC5D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p:cNvSpPr>
            <a:spLocks noGrp="1"/>
          </p:cNvSpPr>
          <p:nvPr>
            <p:ph type="ctrTitle" hasCustomPrompt="1"/>
          </p:nvPr>
        </p:nvSpPr>
        <p:spPr>
          <a:xfrm>
            <a:off x="431994" y="2961731"/>
            <a:ext cx="4460111" cy="601134"/>
          </a:xfrm>
          <a:noFill/>
        </p:spPr>
        <p:txBody>
          <a:bodyPr lIns="0" tIns="182880" rIns="0" anchor="b" anchorCtr="0">
            <a:noAutofit/>
          </a:bodyPr>
          <a:lstStyle>
            <a:lvl1pPr algn="l">
              <a:defRPr sz="2200" b="0" i="0" cap="all" baseline="0">
                <a:solidFill>
                  <a:schemeClr val="tx1"/>
                </a:solidFill>
                <a:latin typeface="Rubik Medium" charset="0"/>
                <a:ea typeface="Rubik Medium" charset="0"/>
                <a:cs typeface="Rubik Medium" charset="0"/>
              </a:defRPr>
            </a:lvl1pPr>
          </a:lstStyle>
          <a:p>
            <a:r>
              <a:rPr lang="en-US" dirty="0"/>
              <a:t>Title</a:t>
            </a:r>
          </a:p>
        </p:txBody>
      </p:sp>
      <p:sp>
        <p:nvSpPr>
          <p:cNvPr id="3" name="Subtitle 2"/>
          <p:cNvSpPr>
            <a:spLocks noGrp="1"/>
          </p:cNvSpPr>
          <p:nvPr>
            <p:ph type="subTitle" idx="1"/>
          </p:nvPr>
        </p:nvSpPr>
        <p:spPr>
          <a:xfrm>
            <a:off x="431992" y="3588942"/>
            <a:ext cx="4460112" cy="883241"/>
          </a:xfrm>
          <a:noFill/>
        </p:spPr>
        <p:txBody>
          <a:bodyPr lIns="0" rIns="0">
            <a:noAutofit/>
          </a:bodyPr>
          <a:lstStyle>
            <a:lvl1pPr marL="0" indent="0" algn="l">
              <a:lnSpc>
                <a:spcPct val="95000"/>
              </a:lnSpc>
              <a:spcBef>
                <a:spcPts val="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 name="Freeform 8"/>
          <p:cNvSpPr/>
          <p:nvPr userDrawn="1"/>
        </p:nvSpPr>
        <p:spPr>
          <a:xfrm>
            <a:off x="6925348" y="4204766"/>
            <a:ext cx="1922125" cy="1652475"/>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rgbClr val="28B0D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0" name="Freeform 9"/>
          <p:cNvSpPr/>
          <p:nvPr userDrawn="1"/>
        </p:nvSpPr>
        <p:spPr>
          <a:xfrm>
            <a:off x="11106765" y="5364960"/>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chemeClr val="accent6">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1" name="Freeform 10"/>
          <p:cNvSpPr/>
          <p:nvPr userDrawn="1"/>
        </p:nvSpPr>
        <p:spPr>
          <a:xfrm>
            <a:off x="6490355" y="5028100"/>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2" name="Freeform 11"/>
          <p:cNvSpPr/>
          <p:nvPr userDrawn="1"/>
        </p:nvSpPr>
        <p:spPr>
          <a:xfrm>
            <a:off x="6490355" y="4635051"/>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chemeClr val="accent6">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3" name="Freeform 12"/>
          <p:cNvSpPr/>
          <p:nvPr userDrawn="1"/>
        </p:nvSpPr>
        <p:spPr>
          <a:xfrm>
            <a:off x="10646929" y="5577429"/>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rgbClr val="28B0D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4" name="Freeform 13"/>
          <p:cNvSpPr/>
          <p:nvPr userDrawn="1"/>
        </p:nvSpPr>
        <p:spPr>
          <a:xfrm>
            <a:off x="11228685" y="3061180"/>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chemeClr val="accent6">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5" name="Freeform 14"/>
          <p:cNvSpPr/>
          <p:nvPr userDrawn="1"/>
        </p:nvSpPr>
        <p:spPr>
          <a:xfrm>
            <a:off x="10768849" y="3273649"/>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chemeClr val="accent6">
              <a:lumMod val="60000"/>
              <a:lumOff val="40000"/>
              <a:alpha val="1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pic>
        <p:nvPicPr>
          <p:cNvPr id="22" name="Picture 21"/>
          <p:cNvPicPr>
            <a:picLocks noChangeAspect="1"/>
          </p:cNvPicPr>
          <p:nvPr userDrawn="1"/>
        </p:nvPicPr>
        <p:blipFill>
          <a:blip r:embed="rId3"/>
          <a:stretch>
            <a:fillRect/>
          </a:stretch>
        </p:blipFill>
        <p:spPr>
          <a:xfrm>
            <a:off x="11535159" y="6331333"/>
            <a:ext cx="470263" cy="411480"/>
          </a:xfrm>
          <a:prstGeom prst="rect">
            <a:avLst/>
          </a:prstGeom>
        </p:spPr>
      </p:pic>
      <p:sp>
        <p:nvSpPr>
          <p:cNvPr id="24" name="Slide Number Placeholder 5"/>
          <p:cNvSpPr>
            <a:spLocks noGrp="1"/>
          </p:cNvSpPr>
          <p:nvPr>
            <p:ph type="sldNum" sz="quarter" idx="4"/>
          </p:nvPr>
        </p:nvSpPr>
        <p:spPr>
          <a:xfrm>
            <a:off x="11367910" y="6356352"/>
            <a:ext cx="824089" cy="365125"/>
          </a:xfrm>
          <a:prstGeom prst="rect">
            <a:avLst/>
          </a:prstGeom>
        </p:spPr>
        <p:txBody>
          <a:bodyPr vert="horz" lIns="91440" tIns="45720" rIns="91440" bIns="45720" rtlCol="0" anchor="ctr"/>
          <a:lstStyle>
            <a:lvl1pPr algn="ctr">
              <a:defRPr sz="1200" b="0" i="0">
                <a:solidFill>
                  <a:schemeClr val="tx2">
                    <a:lumMod val="50000"/>
                  </a:schemeClr>
                </a:solidFill>
                <a:latin typeface="Rubik" charset="0"/>
                <a:ea typeface="Rubik" charset="0"/>
                <a:cs typeface="Rubik" charset="0"/>
              </a:defRPr>
            </a:lvl1pPr>
          </a:lstStyle>
          <a:p>
            <a:fld id="{50B3B8F9-564C-0848-83F7-CCB21C5B4018}" type="slidenum">
              <a:rPr lang="en-US" smtClean="0"/>
              <a:pPr/>
              <a:t>‹#›</a:t>
            </a:fld>
            <a:endParaRPr lang="en-US" dirty="0"/>
          </a:p>
        </p:txBody>
      </p:sp>
      <p:grpSp>
        <p:nvGrpSpPr>
          <p:cNvPr id="19" name="Group 18"/>
          <p:cNvGrpSpPr/>
          <p:nvPr userDrawn="1"/>
        </p:nvGrpSpPr>
        <p:grpSpPr>
          <a:xfrm>
            <a:off x="10197367" y="304800"/>
            <a:ext cx="1718053" cy="495300"/>
            <a:chOff x="641859" y="6146800"/>
            <a:chExt cx="1288540" cy="495300"/>
          </a:xfrm>
        </p:grpSpPr>
        <p:pic>
          <p:nvPicPr>
            <p:cNvPr id="20" name="Picture 1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41859" y="6146800"/>
              <a:ext cx="467273" cy="495300"/>
            </a:xfrm>
            <a:prstGeom prst="rect">
              <a:avLst/>
            </a:prstGeom>
          </p:spPr>
        </p:pic>
        <p:pic>
          <p:nvPicPr>
            <p:cNvPr id="21" name="Picture 2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34201" y="6230620"/>
              <a:ext cx="796198" cy="345389"/>
            </a:xfrm>
            <a:prstGeom prst="rect">
              <a:avLst/>
            </a:prstGeom>
          </p:spPr>
        </p:pic>
      </p:grpSp>
    </p:spTree>
    <p:extLst>
      <p:ext uri="{BB962C8B-B14F-4D97-AF65-F5344CB8AC3E}">
        <p14:creationId xmlns:p14="http://schemas.microsoft.com/office/powerpoint/2010/main" val="25429894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50B3B8F9-564C-0848-83F7-CCB21C5B4018}" type="slidenum">
              <a:rPr lang="en-US" smtClean="0"/>
              <a:t>‹#›</a:t>
            </a:fld>
            <a:endParaRPr lang="en-US" dirty="0"/>
          </a:p>
        </p:txBody>
      </p:sp>
      <p:sp>
        <p:nvSpPr>
          <p:cNvPr id="11" name="Text Placeholder 10"/>
          <p:cNvSpPr>
            <a:spLocks noGrp="1"/>
          </p:cNvSpPr>
          <p:nvPr>
            <p:ph type="body" sz="quarter" idx="13"/>
          </p:nvPr>
        </p:nvSpPr>
        <p:spPr>
          <a:xfrm>
            <a:off x="609600" y="857567"/>
            <a:ext cx="8766048" cy="503874"/>
          </a:xfrm>
        </p:spPr>
        <p:txBody>
          <a:bodyPr>
            <a:noAutofit/>
          </a:bodyPr>
          <a:lstStyle>
            <a:lvl1pPr marL="0" indent="0">
              <a:spcBef>
                <a:spcPts val="0"/>
              </a:spcBef>
              <a:buNone/>
              <a:defRPr sz="1400" b="0" i="0">
                <a:latin typeface="Rubik" charset="0"/>
                <a:ea typeface="Rubik" charset="0"/>
                <a:cs typeface="Rubik" charset="0"/>
              </a:defRPr>
            </a:lvl1pPr>
          </a:lstStyle>
          <a:p>
            <a:pPr lvl="0"/>
            <a:r>
              <a:rPr lang="en-US" dirty="0"/>
              <a:t>Click to edit Master text styles</a:t>
            </a:r>
          </a:p>
        </p:txBody>
      </p:sp>
    </p:spTree>
    <p:extLst>
      <p:ext uri="{BB962C8B-B14F-4D97-AF65-F5344CB8AC3E}">
        <p14:creationId xmlns:p14="http://schemas.microsoft.com/office/powerpoint/2010/main" val="4278734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3">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9CA4B5F-AB32-4D2D-B7C2-40FEFAE075A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AF641C36-E00E-4011-BF82-01D1FE7319F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itle 7"/>
          <p:cNvSpPr>
            <a:spLocks noGrp="1"/>
          </p:cNvSpPr>
          <p:nvPr>
            <p:ph type="title"/>
          </p:nvPr>
        </p:nvSpPr>
        <p:spPr>
          <a:xfrm>
            <a:off x="457200" y="533400"/>
            <a:ext cx="8534400" cy="1295400"/>
          </a:xfrm>
          <a:prstGeom prst="rect">
            <a:avLst/>
          </a:prstGeom>
        </p:spPr>
        <p:txBody>
          <a:bodyPr anchor="b"/>
          <a:lstStyle>
            <a:lvl1pPr algn="l">
              <a:lnSpc>
                <a:spcPts val="5000"/>
              </a:lnSpc>
              <a:defRPr sz="480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7" name="Subtitle 2">
            <a:extLst>
              <a:ext uri="{FF2B5EF4-FFF2-40B4-BE49-F238E27FC236}">
                <a16:creationId xmlns:a16="http://schemas.microsoft.com/office/drawing/2014/main" id="{17124986-68A1-4CC3-988B-CD54F444819A}"/>
              </a:ext>
            </a:extLst>
          </p:cNvPr>
          <p:cNvSpPr>
            <a:spLocks noGrp="1"/>
          </p:cNvSpPr>
          <p:nvPr>
            <p:ph type="subTitle" idx="1" hasCustomPrompt="1"/>
          </p:nvPr>
        </p:nvSpPr>
        <p:spPr>
          <a:xfrm>
            <a:off x="9448800" y="5105400"/>
            <a:ext cx="2286000" cy="1219200"/>
          </a:xfrm>
        </p:spPr>
        <p:txBody>
          <a:bodyPr>
            <a:normAutofit/>
          </a:bodyPr>
          <a:lstStyle>
            <a:lvl1pPr marL="0" indent="0" algn="l">
              <a:buNone/>
              <a:defRPr sz="13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a:t>
            </a:r>
            <a:br>
              <a:rPr lang="en-US" dirty="0"/>
            </a:br>
            <a:r>
              <a:rPr lang="en-US" dirty="0"/>
              <a:t>Presenter</a:t>
            </a:r>
          </a:p>
          <a:p>
            <a:r>
              <a:rPr lang="en-US" dirty="0"/>
              <a:t>Date</a:t>
            </a:r>
          </a:p>
        </p:txBody>
      </p:sp>
    </p:spTree>
    <p:extLst>
      <p:ext uri="{BB962C8B-B14F-4D97-AF65-F5344CB8AC3E}">
        <p14:creationId xmlns:p14="http://schemas.microsoft.com/office/powerpoint/2010/main" val="11803558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645920"/>
            <a:ext cx="5181600" cy="429768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461760" y="1645920"/>
            <a:ext cx="5181600" cy="42976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50B3B8F9-564C-0848-83F7-CCB21C5B4018}" type="slidenum">
              <a:rPr lang="en-US" smtClean="0"/>
              <a:t>‹#›</a:t>
            </a:fld>
            <a:endParaRPr lang="en-US" dirty="0"/>
          </a:p>
        </p:txBody>
      </p:sp>
      <p:sp>
        <p:nvSpPr>
          <p:cNvPr id="8" name="Text Placeholder 10"/>
          <p:cNvSpPr>
            <a:spLocks noGrp="1"/>
          </p:cNvSpPr>
          <p:nvPr>
            <p:ph type="body" sz="quarter" idx="13"/>
          </p:nvPr>
        </p:nvSpPr>
        <p:spPr>
          <a:xfrm>
            <a:off x="609600" y="859536"/>
            <a:ext cx="8766048" cy="317184"/>
          </a:xfrm>
        </p:spPr>
        <p:txBody>
          <a:bodyPr>
            <a:noAutofit/>
          </a:bodyPr>
          <a:lstStyle>
            <a:lvl1pPr marL="0" indent="0">
              <a:spcBef>
                <a:spcPts val="0"/>
              </a:spcBef>
              <a:buNone/>
              <a:defRPr sz="1400" b="0" i="0">
                <a:latin typeface="Rubik" charset="0"/>
                <a:ea typeface="Rubik" charset="0"/>
                <a:cs typeface="Rubik" charset="0"/>
              </a:defRPr>
            </a:lvl1pPr>
          </a:lstStyle>
          <a:p>
            <a:pPr lvl="0"/>
            <a:r>
              <a:rPr lang="en-US" dirty="0"/>
              <a:t>Click to edit Master text styles</a:t>
            </a:r>
          </a:p>
        </p:txBody>
      </p:sp>
    </p:spTree>
    <p:extLst>
      <p:ext uri="{BB962C8B-B14F-4D97-AF65-F5344CB8AC3E}">
        <p14:creationId xmlns:p14="http://schemas.microsoft.com/office/powerpoint/2010/main" val="21200087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442720"/>
            <a:ext cx="5157787" cy="589280"/>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092008"/>
            <a:ext cx="5157787" cy="299815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458035" y="1442720"/>
            <a:ext cx="5183188" cy="589280"/>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458035" y="2092008"/>
            <a:ext cx="5183188" cy="2998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lstStyle/>
          <a:p>
            <a:fld id="{50B3B8F9-564C-0848-83F7-CCB21C5B4018}" type="slidenum">
              <a:rPr lang="en-US" smtClean="0"/>
              <a:t>‹#›</a:t>
            </a:fld>
            <a:endParaRPr lang="en-US" dirty="0"/>
          </a:p>
        </p:txBody>
      </p:sp>
      <p:sp>
        <p:nvSpPr>
          <p:cNvPr id="10" name="Title 9"/>
          <p:cNvSpPr>
            <a:spLocks noGrp="1"/>
          </p:cNvSpPr>
          <p:nvPr>
            <p:ph type="title"/>
          </p:nvPr>
        </p:nvSpPr>
        <p:spPr/>
        <p:txBody>
          <a:bodyPr/>
          <a:lstStyle/>
          <a:p>
            <a:r>
              <a:rPr lang="en-US"/>
              <a:t>Click to edit Master title style</a:t>
            </a:r>
          </a:p>
        </p:txBody>
      </p:sp>
      <p:sp>
        <p:nvSpPr>
          <p:cNvPr id="12" name="Text Placeholder 10"/>
          <p:cNvSpPr>
            <a:spLocks noGrp="1"/>
          </p:cNvSpPr>
          <p:nvPr>
            <p:ph type="body" sz="quarter" idx="13"/>
          </p:nvPr>
        </p:nvSpPr>
        <p:spPr>
          <a:xfrm>
            <a:off x="609600" y="859536"/>
            <a:ext cx="8766048" cy="317184"/>
          </a:xfrm>
        </p:spPr>
        <p:txBody>
          <a:bodyPr>
            <a:noAutofit/>
          </a:bodyPr>
          <a:lstStyle>
            <a:lvl1pPr marL="0" indent="0">
              <a:spcBef>
                <a:spcPts val="0"/>
              </a:spcBef>
              <a:buNone/>
              <a:defRPr sz="1400" b="0" i="0">
                <a:latin typeface="Rubik" charset="0"/>
                <a:ea typeface="Rubik" charset="0"/>
                <a:cs typeface="Rubik" charset="0"/>
              </a:defRPr>
            </a:lvl1pPr>
          </a:lstStyle>
          <a:p>
            <a:pPr lvl="0"/>
            <a:r>
              <a:rPr lang="en-US" dirty="0"/>
              <a:t>Click to edit Master text styles</a:t>
            </a:r>
          </a:p>
        </p:txBody>
      </p:sp>
    </p:spTree>
    <p:extLst>
      <p:ext uri="{BB962C8B-B14F-4D97-AF65-F5344CB8AC3E}">
        <p14:creationId xmlns:p14="http://schemas.microsoft.com/office/powerpoint/2010/main" val="7626014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Slide Number Placeholder 4"/>
          <p:cNvSpPr>
            <a:spLocks noGrp="1"/>
          </p:cNvSpPr>
          <p:nvPr>
            <p:ph type="sldNum" sz="quarter" idx="12"/>
          </p:nvPr>
        </p:nvSpPr>
        <p:spPr/>
        <p:txBody>
          <a:bodyPr/>
          <a:lstStyle/>
          <a:p>
            <a:fld id="{50B3B8F9-564C-0848-83F7-CCB21C5B4018}" type="slidenum">
              <a:rPr lang="en-US" smtClean="0"/>
              <a:t>‹#›</a:t>
            </a:fld>
            <a:endParaRPr lang="en-US" dirty="0"/>
          </a:p>
        </p:txBody>
      </p:sp>
      <p:sp>
        <p:nvSpPr>
          <p:cNvPr id="6" name="Text Placeholder 10"/>
          <p:cNvSpPr>
            <a:spLocks noGrp="1"/>
          </p:cNvSpPr>
          <p:nvPr>
            <p:ph type="body" sz="quarter" idx="13"/>
          </p:nvPr>
        </p:nvSpPr>
        <p:spPr>
          <a:xfrm>
            <a:off x="609600" y="859536"/>
            <a:ext cx="8766048" cy="317184"/>
          </a:xfrm>
        </p:spPr>
        <p:txBody>
          <a:bodyPr>
            <a:noAutofit/>
          </a:bodyPr>
          <a:lstStyle>
            <a:lvl1pPr marL="0" indent="0">
              <a:spcBef>
                <a:spcPts val="0"/>
              </a:spcBef>
              <a:buNone/>
              <a:defRPr sz="1400" b="0" i="0">
                <a:latin typeface="Rubik" charset="0"/>
                <a:ea typeface="Rubik" charset="0"/>
                <a:cs typeface="Rubik" charset="0"/>
              </a:defRPr>
            </a:lvl1pPr>
          </a:lstStyle>
          <a:p>
            <a:pPr lvl="0"/>
            <a:r>
              <a:rPr lang="en-US" dirty="0"/>
              <a:t>Click to edit Master text styles</a:t>
            </a:r>
          </a:p>
        </p:txBody>
      </p:sp>
    </p:spTree>
    <p:extLst>
      <p:ext uri="{BB962C8B-B14F-4D97-AF65-F5344CB8AC3E}">
        <p14:creationId xmlns:p14="http://schemas.microsoft.com/office/powerpoint/2010/main" val="412485504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0B3B8F9-564C-0848-83F7-CCB21C5B4018}" type="slidenum">
              <a:rPr lang="en-US" smtClean="0"/>
              <a:t>‹#›</a:t>
            </a:fld>
            <a:endParaRPr lang="en-US" dirty="0"/>
          </a:p>
        </p:txBody>
      </p:sp>
    </p:spTree>
    <p:extLst>
      <p:ext uri="{BB962C8B-B14F-4D97-AF65-F5344CB8AC3E}">
        <p14:creationId xmlns:p14="http://schemas.microsoft.com/office/powerpoint/2010/main" val="27074923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p:spTree>
      <p:nvGrpSpPr>
        <p:cNvPr id="1" name=""/>
        <p:cNvGrpSpPr/>
        <p:nvPr/>
      </p:nvGrpSpPr>
      <p:grpSpPr>
        <a:xfrm>
          <a:off x="0" y="0"/>
          <a:ext cx="0" cy="0"/>
          <a:chOff x="0" y="0"/>
          <a:chExt cx="0" cy="0"/>
        </a:xfrm>
      </p:grpSpPr>
      <p:sp>
        <p:nvSpPr>
          <p:cNvPr id="9" name="Rectangle 8"/>
          <p:cNvSpPr/>
          <p:nvPr userDrawn="1"/>
        </p:nvSpPr>
        <p:spPr>
          <a:xfrm>
            <a:off x="-1" y="0"/>
            <a:ext cx="12192001" cy="201168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Slide Number Placeholder 5"/>
          <p:cNvSpPr>
            <a:spLocks noGrp="1"/>
          </p:cNvSpPr>
          <p:nvPr>
            <p:ph type="sldNum" sz="quarter" idx="12"/>
          </p:nvPr>
        </p:nvSpPr>
        <p:spPr/>
        <p:txBody>
          <a:bodyPr/>
          <a:lstStyle/>
          <a:p>
            <a:fld id="{50B3B8F9-564C-0848-83F7-CCB21C5B4018}" type="slidenum">
              <a:rPr lang="en-US" smtClean="0"/>
              <a:t>‹#›</a:t>
            </a:fld>
            <a:endParaRPr lang="en-US" dirty="0"/>
          </a:p>
        </p:txBody>
      </p:sp>
      <p:sp>
        <p:nvSpPr>
          <p:cNvPr id="11" name="Text Placeholder 10"/>
          <p:cNvSpPr>
            <a:spLocks noGrp="1"/>
          </p:cNvSpPr>
          <p:nvPr>
            <p:ph type="body" sz="quarter" idx="13"/>
          </p:nvPr>
        </p:nvSpPr>
        <p:spPr>
          <a:xfrm>
            <a:off x="609601" y="1056641"/>
            <a:ext cx="6853767" cy="934085"/>
          </a:xfrm>
        </p:spPr>
        <p:txBody>
          <a:bodyPr>
            <a:normAutofit/>
          </a:bodyPr>
          <a:lstStyle>
            <a:lvl1pPr marL="0" indent="0">
              <a:spcBef>
                <a:spcPts val="0"/>
              </a:spcBef>
              <a:buNone/>
              <a:defRPr sz="1400" b="0" i="0">
                <a:latin typeface="Rubik" charset="0"/>
                <a:ea typeface="Rubik" charset="0"/>
                <a:cs typeface="Rubik" charset="0"/>
              </a:defRPr>
            </a:lvl1pPr>
          </a:lstStyle>
          <a:p>
            <a:pPr lvl="0"/>
            <a:r>
              <a:rPr lang="en-US" dirty="0"/>
              <a:t>Click to edit Master text styles</a:t>
            </a:r>
          </a:p>
        </p:txBody>
      </p:sp>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r="27627"/>
          <a:stretch/>
        </p:blipFill>
        <p:spPr>
          <a:xfrm>
            <a:off x="2" y="0"/>
            <a:ext cx="7802879" cy="6248400"/>
          </a:xfrm>
          <a:prstGeom prst="rect">
            <a:avLst/>
          </a:prstGeom>
        </p:spPr>
      </p:pic>
      <p:sp>
        <p:nvSpPr>
          <p:cNvPr id="10" name="Rectangle 9"/>
          <p:cNvSpPr/>
          <p:nvPr userDrawn="1"/>
        </p:nvSpPr>
        <p:spPr>
          <a:xfrm flipV="1">
            <a:off x="609600" y="2011680"/>
            <a:ext cx="11582400" cy="42367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Content Placeholder 2"/>
          <p:cNvSpPr>
            <a:spLocks noGrp="1"/>
          </p:cNvSpPr>
          <p:nvPr>
            <p:ph idx="1"/>
          </p:nvPr>
        </p:nvSpPr>
        <p:spPr>
          <a:xfrm>
            <a:off x="1273810" y="2791671"/>
            <a:ext cx="10268373" cy="3243369"/>
          </a:xfrm>
        </p:spPr>
        <p:txBody>
          <a:bodyPr>
            <a:normAutofit/>
          </a:bodyPr>
          <a:lstStyle>
            <a:lvl1pPr marL="180975" indent="-180975">
              <a:tabLst/>
              <a:defRPr sz="1600"/>
            </a:lvl1pPr>
            <a:lvl2pPr marL="523875" indent="-231775">
              <a:buFont typeface=".AppleSystemUIFont" charset="-120"/>
              <a:buChar char="-"/>
              <a:tabLst/>
              <a:defRPr sz="1600"/>
            </a:lvl2pPr>
            <a:lvl3pPr>
              <a:defRPr sz="140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Placeholder 12"/>
          <p:cNvSpPr>
            <a:spLocks noGrp="1"/>
          </p:cNvSpPr>
          <p:nvPr>
            <p:ph type="pic" sz="quarter" idx="14"/>
          </p:nvPr>
        </p:nvSpPr>
        <p:spPr>
          <a:xfrm>
            <a:off x="609600" y="182880"/>
            <a:ext cx="7193280" cy="1828800"/>
          </a:xfrm>
          <a:solidFill>
            <a:schemeClr val="bg1">
              <a:lumMod val="95000"/>
            </a:schemeClr>
          </a:solidFill>
        </p:spPr>
        <p:txBody>
          <a:bodyPr>
            <a:normAutofit/>
          </a:bodyPr>
          <a:lstStyle>
            <a:lvl1pPr>
              <a:defRPr sz="1200"/>
            </a:lvl1pPr>
          </a:lstStyle>
          <a:p>
            <a:endParaRPr lang="en-US" dirty="0"/>
          </a:p>
        </p:txBody>
      </p:sp>
      <p:sp>
        <p:nvSpPr>
          <p:cNvPr id="14" name="Picture Placeholder 12"/>
          <p:cNvSpPr>
            <a:spLocks noGrp="1"/>
          </p:cNvSpPr>
          <p:nvPr>
            <p:ph type="pic" sz="quarter" idx="15"/>
          </p:nvPr>
        </p:nvSpPr>
        <p:spPr>
          <a:xfrm>
            <a:off x="7771270" y="447040"/>
            <a:ext cx="4109157" cy="1564640"/>
          </a:xfrm>
          <a:solidFill>
            <a:schemeClr val="bg1">
              <a:lumMod val="95000"/>
            </a:schemeClr>
          </a:solidFill>
        </p:spPr>
        <p:txBody>
          <a:bodyPr>
            <a:normAutofit/>
          </a:bodyPr>
          <a:lstStyle>
            <a:lvl1pPr>
              <a:defRPr sz="1200"/>
            </a:lvl1pPr>
          </a:lstStyle>
          <a:p>
            <a:endParaRPr lang="en-US" dirty="0"/>
          </a:p>
        </p:txBody>
      </p:sp>
      <p:sp>
        <p:nvSpPr>
          <p:cNvPr id="15" name="Rectangle 14"/>
          <p:cNvSpPr/>
          <p:nvPr userDrawn="1"/>
        </p:nvSpPr>
        <p:spPr>
          <a:xfrm>
            <a:off x="11880427" y="447040"/>
            <a:ext cx="311573" cy="1564640"/>
          </a:xfrm>
          <a:prstGeom prst="rect">
            <a:avLst/>
          </a:prstGeom>
          <a:solidFill>
            <a:srgbClr val="CEE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7" name="Title 16"/>
          <p:cNvSpPr>
            <a:spLocks noGrp="1"/>
          </p:cNvSpPr>
          <p:nvPr>
            <p:ph type="title"/>
          </p:nvPr>
        </p:nvSpPr>
        <p:spPr>
          <a:xfrm>
            <a:off x="1273810" y="2119631"/>
            <a:ext cx="10267103" cy="574462"/>
          </a:xfrm>
        </p:spPr>
        <p:txBody>
          <a:bodyPr/>
          <a:lstStyle/>
          <a:p>
            <a:r>
              <a:rPr lang="en-US"/>
              <a:t>Click to edit Master title style</a:t>
            </a:r>
          </a:p>
        </p:txBody>
      </p:sp>
    </p:spTree>
    <p:extLst>
      <p:ext uri="{BB962C8B-B14F-4D97-AF65-F5344CB8AC3E}">
        <p14:creationId xmlns:p14="http://schemas.microsoft.com/office/powerpoint/2010/main" val="33216973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print">
            <a:extLst>
              <a:ext uri="{28A0092B-C50C-407E-A947-70E740481C1C}">
                <a14:useLocalDpi xmlns:a14="http://schemas.microsoft.com/office/drawing/2010/main" val="0"/>
              </a:ext>
            </a:extLst>
          </a:blip>
          <a:srcRect t="24138" b="-466"/>
          <a:stretch/>
        </p:blipFill>
        <p:spPr>
          <a:xfrm>
            <a:off x="0" y="1"/>
            <a:ext cx="12192000" cy="5393267"/>
          </a:xfrm>
          <a:prstGeom prst="rect">
            <a:avLst/>
          </a:prstGeom>
        </p:spPr>
      </p:pic>
      <p:sp>
        <p:nvSpPr>
          <p:cNvPr id="9" name="Rectangle 8"/>
          <p:cNvSpPr/>
          <p:nvPr userDrawn="1"/>
        </p:nvSpPr>
        <p:spPr>
          <a:xfrm>
            <a:off x="0" y="4328160"/>
            <a:ext cx="12192000" cy="1251462"/>
          </a:xfrm>
          <a:prstGeom prst="rect">
            <a:avLst/>
          </a:prstGeom>
          <a:gradFill>
            <a:gsLst>
              <a:gs pos="2000">
                <a:schemeClr val="bg1"/>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1" name="Freeform 10"/>
          <p:cNvSpPr/>
          <p:nvPr userDrawn="1"/>
        </p:nvSpPr>
        <p:spPr>
          <a:xfrm>
            <a:off x="10160000" y="5364960"/>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chemeClr val="accent6">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5" name="Freeform 14"/>
          <p:cNvSpPr/>
          <p:nvPr userDrawn="1"/>
        </p:nvSpPr>
        <p:spPr>
          <a:xfrm>
            <a:off x="10646929" y="5577429"/>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rgbClr val="28B0D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pic>
        <p:nvPicPr>
          <p:cNvPr id="18" name="Picture 17"/>
          <p:cNvPicPr>
            <a:picLocks noChangeAspect="1"/>
          </p:cNvPicPr>
          <p:nvPr userDrawn="1"/>
        </p:nvPicPr>
        <p:blipFill>
          <a:blip r:embed="rId3"/>
          <a:stretch>
            <a:fillRect/>
          </a:stretch>
        </p:blipFill>
        <p:spPr>
          <a:xfrm>
            <a:off x="11535159" y="6331333"/>
            <a:ext cx="470263" cy="411480"/>
          </a:xfrm>
          <a:prstGeom prst="rect">
            <a:avLst/>
          </a:prstGeom>
        </p:spPr>
      </p:pic>
      <p:sp>
        <p:nvSpPr>
          <p:cNvPr id="19" name="Slide Number Placeholder 5"/>
          <p:cNvSpPr>
            <a:spLocks noGrp="1"/>
          </p:cNvSpPr>
          <p:nvPr>
            <p:ph type="sldNum" sz="quarter" idx="4"/>
          </p:nvPr>
        </p:nvSpPr>
        <p:spPr>
          <a:xfrm>
            <a:off x="11367910" y="6356352"/>
            <a:ext cx="824089" cy="365125"/>
          </a:xfrm>
          <a:prstGeom prst="rect">
            <a:avLst/>
          </a:prstGeom>
        </p:spPr>
        <p:txBody>
          <a:bodyPr vert="horz" lIns="91440" tIns="45720" rIns="91440" bIns="45720" rtlCol="0" anchor="ctr"/>
          <a:lstStyle>
            <a:lvl1pPr algn="ctr">
              <a:defRPr sz="1200" b="0" i="0">
                <a:solidFill>
                  <a:schemeClr val="tx2">
                    <a:lumMod val="50000"/>
                  </a:schemeClr>
                </a:solidFill>
                <a:latin typeface="Rubik" charset="0"/>
                <a:ea typeface="Rubik" charset="0"/>
                <a:cs typeface="Rubik" charset="0"/>
              </a:defRPr>
            </a:lvl1pPr>
          </a:lstStyle>
          <a:p>
            <a:fld id="{50B3B8F9-564C-0848-83F7-CCB21C5B4018}" type="slidenum">
              <a:rPr lang="en-US" smtClean="0"/>
              <a:pPr/>
              <a:t>‹#›</a:t>
            </a:fld>
            <a:endParaRPr lang="en-US" dirty="0"/>
          </a:p>
        </p:txBody>
      </p:sp>
      <p:pic>
        <p:nvPicPr>
          <p:cNvPr id="20" name="Picture 19"/>
          <p:cNvPicPr>
            <a:picLocks noChangeAspect="1"/>
          </p:cNvPicPr>
          <p:nvPr userDrawn="1"/>
        </p:nvPicPr>
        <p:blipFill rotWithShape="1">
          <a:blip r:embed="rId4" cstate="print">
            <a:extLst>
              <a:ext uri="{28A0092B-C50C-407E-A947-70E740481C1C}">
                <a14:useLocalDpi xmlns:a14="http://schemas.microsoft.com/office/drawing/2010/main" val="0"/>
              </a:ext>
            </a:extLst>
          </a:blip>
          <a:srcRect r="43624"/>
          <a:stretch/>
        </p:blipFill>
        <p:spPr>
          <a:xfrm>
            <a:off x="5731932" y="2583463"/>
            <a:ext cx="2856293" cy="1691077"/>
          </a:xfrm>
          <a:prstGeom prst="rect">
            <a:avLst/>
          </a:prstGeom>
        </p:spPr>
      </p:pic>
      <p:sp>
        <p:nvSpPr>
          <p:cNvPr id="21" name="Freeform 20"/>
          <p:cNvSpPr/>
          <p:nvPr userDrawn="1"/>
        </p:nvSpPr>
        <p:spPr>
          <a:xfrm>
            <a:off x="1845348" y="3163366"/>
            <a:ext cx="1922125" cy="1652475"/>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chemeClr val="bg1">
              <a:alpha val="9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22" name="Freeform 21"/>
          <p:cNvSpPr/>
          <p:nvPr userDrawn="1"/>
        </p:nvSpPr>
        <p:spPr>
          <a:xfrm>
            <a:off x="10394051" y="3157829"/>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0" name="Freeform 9"/>
          <p:cNvSpPr/>
          <p:nvPr userDrawn="1"/>
        </p:nvSpPr>
        <p:spPr>
          <a:xfrm>
            <a:off x="1820168" y="4204766"/>
            <a:ext cx="1922125" cy="1652475"/>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rgbClr val="28B0DA">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3" name="Freeform 12"/>
          <p:cNvSpPr/>
          <p:nvPr userDrawn="1"/>
        </p:nvSpPr>
        <p:spPr>
          <a:xfrm>
            <a:off x="1385175" y="5028100"/>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rgbClr val="70AEDD">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sp>
        <p:nvSpPr>
          <p:cNvPr id="14" name="Freeform 13"/>
          <p:cNvSpPr/>
          <p:nvPr userDrawn="1"/>
        </p:nvSpPr>
        <p:spPr>
          <a:xfrm>
            <a:off x="1385175" y="4635051"/>
            <a:ext cx="973859" cy="837240"/>
          </a:xfrm>
          <a:custGeom>
            <a:avLst/>
            <a:gdLst>
              <a:gd name="connsiteX0" fmla="*/ 2103120 w 4236720"/>
              <a:gd name="connsiteY0" fmla="*/ 0 h 4856480"/>
              <a:gd name="connsiteX1" fmla="*/ 3891280 w 4236720"/>
              <a:gd name="connsiteY1" fmla="*/ 1016963 h 4856480"/>
              <a:gd name="connsiteX2" fmla="*/ 3891280 w 4236720"/>
              <a:gd name="connsiteY2" fmla="*/ 1030321 h 4856480"/>
              <a:gd name="connsiteX3" fmla="*/ 4236720 w 4236720"/>
              <a:gd name="connsiteY3" fmla="*/ 1229360 h 4856480"/>
              <a:gd name="connsiteX4" fmla="*/ 4236720 w 4236720"/>
              <a:gd name="connsiteY4" fmla="*/ 3667760 h 4856480"/>
              <a:gd name="connsiteX5" fmla="*/ 2133600 w 4236720"/>
              <a:gd name="connsiteY5" fmla="*/ 4856480 h 4856480"/>
              <a:gd name="connsiteX6" fmla="*/ 345440 w 4236720"/>
              <a:gd name="connsiteY6" fmla="*/ 3839517 h 4856480"/>
              <a:gd name="connsiteX7" fmla="*/ 345440 w 4236720"/>
              <a:gd name="connsiteY7" fmla="*/ 3826159 h 4856480"/>
              <a:gd name="connsiteX8" fmla="*/ 0 w 4236720"/>
              <a:gd name="connsiteY8" fmla="*/ 3627120 h 4856480"/>
              <a:gd name="connsiteX9" fmla="*/ 0 w 4236720"/>
              <a:gd name="connsiteY9" fmla="*/ 1188720 h 4856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36720" h="4856480">
                <a:moveTo>
                  <a:pt x="2103120" y="0"/>
                </a:moveTo>
                <a:lnTo>
                  <a:pt x="3891280" y="1016963"/>
                </a:lnTo>
                <a:lnTo>
                  <a:pt x="3891280" y="1030321"/>
                </a:lnTo>
                <a:lnTo>
                  <a:pt x="4236720" y="1229360"/>
                </a:lnTo>
                <a:lnTo>
                  <a:pt x="4236720" y="3667760"/>
                </a:lnTo>
                <a:lnTo>
                  <a:pt x="2133600" y="4856480"/>
                </a:lnTo>
                <a:lnTo>
                  <a:pt x="345440" y="3839517"/>
                </a:lnTo>
                <a:lnTo>
                  <a:pt x="345440" y="3826159"/>
                </a:lnTo>
                <a:lnTo>
                  <a:pt x="0" y="3627120"/>
                </a:lnTo>
                <a:lnTo>
                  <a:pt x="0" y="1188720"/>
                </a:lnTo>
                <a:close/>
              </a:path>
            </a:pathLst>
          </a:custGeom>
          <a:solidFill>
            <a:srgbClr val="28B0D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dirty="0"/>
          </a:p>
        </p:txBody>
      </p:sp>
      <p:pic>
        <p:nvPicPr>
          <p:cNvPr id="17" name="Picture 16"/>
          <p:cNvPicPr>
            <a:picLocks noChangeAspect="1"/>
          </p:cNvPicPr>
          <p:nvPr userDrawn="1"/>
        </p:nvPicPr>
        <p:blipFill rotWithShape="1">
          <a:blip r:embed="rId4" cstate="print">
            <a:extLst>
              <a:ext uri="{28A0092B-C50C-407E-A947-70E740481C1C}">
                <a14:useLocalDpi xmlns:a14="http://schemas.microsoft.com/office/drawing/2010/main" val="0"/>
              </a:ext>
            </a:extLst>
          </a:blip>
          <a:srcRect l="56376"/>
          <a:stretch/>
        </p:blipFill>
        <p:spPr>
          <a:xfrm>
            <a:off x="3785023" y="2583463"/>
            <a:ext cx="2210240" cy="1691077"/>
          </a:xfrm>
          <a:prstGeom prst="rect">
            <a:avLst/>
          </a:prstGeom>
        </p:spPr>
      </p:pic>
    </p:spTree>
    <p:extLst>
      <p:ext uri="{BB962C8B-B14F-4D97-AF65-F5344CB8AC3E}">
        <p14:creationId xmlns:p14="http://schemas.microsoft.com/office/powerpoint/2010/main" val="12284280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 No Subhead">
    <p:spTree>
      <p:nvGrpSpPr>
        <p:cNvPr id="1" name=""/>
        <p:cNvGrpSpPr/>
        <p:nvPr/>
      </p:nvGrpSpPr>
      <p:grpSpPr>
        <a:xfrm>
          <a:off x="0" y="0"/>
          <a:ext cx="0" cy="0"/>
          <a:chOff x="0" y="0"/>
          <a:chExt cx="0" cy="0"/>
        </a:xfrm>
      </p:grpSpPr>
      <p:sp>
        <p:nvSpPr>
          <p:cNvPr id="2" name="Title 1"/>
          <p:cNvSpPr>
            <a:spLocks noGrp="1"/>
          </p:cNvSpPr>
          <p:nvPr>
            <p:ph type="title"/>
          </p:nvPr>
        </p:nvSpPr>
        <p:spPr>
          <a:xfrm>
            <a:off x="609600" y="118533"/>
            <a:ext cx="8672037" cy="1030998"/>
          </a:xfrm>
        </p:spPr>
        <p:txBody>
          <a:bodyPr anchor="ctr">
            <a:noAutofit/>
          </a:bodyPr>
          <a:lstStyle/>
          <a:p>
            <a:r>
              <a:rPr lang="en-US" dirty="0"/>
              <a:t>Click to edit Master title style</a:t>
            </a:r>
          </a:p>
        </p:txBody>
      </p:sp>
      <p:sp>
        <p:nvSpPr>
          <p:cNvPr id="3" name="Content Placeholder 2"/>
          <p:cNvSpPr>
            <a:spLocks noGrp="1"/>
          </p:cNvSpPr>
          <p:nvPr>
            <p:ph idx="1"/>
          </p:nvPr>
        </p:nvSpPr>
        <p:spPr/>
        <p:txBody>
          <a:bodyPr/>
          <a:lstStyle>
            <a:lvl1pPr>
              <a:defRPr sz="1800"/>
            </a:lvl1pPr>
            <a:lvl2pPr>
              <a:defRPr sz="1600"/>
            </a:lvl2pPr>
            <a:lvl3pPr>
              <a:defRPr sz="1600"/>
            </a:lvl3pPr>
            <a:lvl4pPr>
              <a:defRPr sz="14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p:cNvPicPr>
            <a:picLocks noChangeAspect="1"/>
          </p:cNvPicPr>
          <p:nvPr userDrawn="1"/>
        </p:nvPicPr>
        <p:blipFill>
          <a:blip r:embed="rId2"/>
          <a:stretch>
            <a:fillRect/>
          </a:stretch>
        </p:blipFill>
        <p:spPr>
          <a:xfrm>
            <a:off x="11535159" y="6331333"/>
            <a:ext cx="470263" cy="411480"/>
          </a:xfrm>
          <a:prstGeom prst="rect">
            <a:avLst/>
          </a:prstGeom>
        </p:spPr>
      </p:pic>
      <p:sp>
        <p:nvSpPr>
          <p:cNvPr id="6" name="Slide Number Placeholder 5"/>
          <p:cNvSpPr>
            <a:spLocks noGrp="1"/>
          </p:cNvSpPr>
          <p:nvPr>
            <p:ph type="sldNum" sz="quarter" idx="4"/>
          </p:nvPr>
        </p:nvSpPr>
        <p:spPr>
          <a:xfrm>
            <a:off x="11367910" y="6356352"/>
            <a:ext cx="824089" cy="365125"/>
          </a:xfrm>
          <a:prstGeom prst="rect">
            <a:avLst/>
          </a:prstGeom>
        </p:spPr>
        <p:txBody>
          <a:bodyPr vert="horz" lIns="91440" tIns="45720" rIns="91440" bIns="45720" rtlCol="0" anchor="ctr"/>
          <a:lstStyle>
            <a:lvl1pPr algn="ctr">
              <a:defRPr sz="1200" b="0" i="0">
                <a:solidFill>
                  <a:schemeClr val="tx2"/>
                </a:solidFill>
                <a:latin typeface="Rubik Light" charset="0"/>
                <a:ea typeface="Rubik Light" charset="0"/>
                <a:cs typeface="Rubik Light" charset="0"/>
              </a:defRPr>
            </a:lvl1pPr>
          </a:lstStyle>
          <a:p>
            <a:fld id="{50B3B8F9-564C-0848-83F7-CCB21C5B4018}" type="slidenum">
              <a:rPr lang="en-US" smtClean="0">
                <a:solidFill>
                  <a:srgbClr val="44546A"/>
                </a:solidFill>
              </a:rPr>
              <a:pPr/>
              <a:t>‹#›</a:t>
            </a:fld>
            <a:endParaRPr lang="en-US" dirty="0">
              <a:solidFill>
                <a:srgbClr val="44546A"/>
              </a:solidFill>
            </a:endParaRPr>
          </a:p>
        </p:txBody>
      </p:sp>
    </p:spTree>
    <p:extLst>
      <p:ext uri="{BB962C8B-B14F-4D97-AF65-F5344CB8AC3E}">
        <p14:creationId xmlns:p14="http://schemas.microsoft.com/office/powerpoint/2010/main" val="10507731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71" b="1" i="0">
                <a:solidFill>
                  <a:srgbClr val="2450A7"/>
                </a:solidFill>
                <a:latin typeface="Verdana"/>
                <a:cs typeface="Verdana"/>
              </a:defRPr>
            </a:lvl1pPr>
          </a:lstStyle>
          <a:p>
            <a:endParaRPr/>
          </a:p>
        </p:txBody>
      </p:sp>
      <p:sp>
        <p:nvSpPr>
          <p:cNvPr id="3" name="Holder 3"/>
          <p:cNvSpPr>
            <a:spLocks noGrp="1"/>
          </p:cNvSpPr>
          <p:nvPr>
            <p:ph sz="half" idx="2"/>
          </p:nvPr>
        </p:nvSpPr>
        <p:spPr>
          <a:xfrm>
            <a:off x="1203805" y="2262619"/>
            <a:ext cx="4711315" cy="207749"/>
          </a:xfrm>
          <a:prstGeom prst="rect">
            <a:avLst/>
          </a:prstGeom>
        </p:spPr>
        <p:txBody>
          <a:bodyPr wrap="square" lIns="0" tIns="0" rIns="0" bIns="0">
            <a:spAutoFit/>
          </a:bodyPr>
          <a:lstStyle>
            <a:lvl1pPr>
              <a:defRPr sz="1500" b="0" i="0">
                <a:solidFill>
                  <a:srgbClr val="585858"/>
                </a:solidFill>
                <a:latin typeface="Verdana"/>
                <a:cs typeface="Verdana"/>
              </a:defRPr>
            </a:lvl1pPr>
          </a:lstStyle>
          <a:p>
            <a:endParaRPr/>
          </a:p>
        </p:txBody>
      </p:sp>
      <p:sp>
        <p:nvSpPr>
          <p:cNvPr id="4" name="Holder 4"/>
          <p:cNvSpPr>
            <a:spLocks noGrp="1"/>
          </p:cNvSpPr>
          <p:nvPr>
            <p:ph sz="half" idx="3"/>
          </p:nvPr>
        </p:nvSpPr>
        <p:spPr>
          <a:xfrm>
            <a:off x="6233930" y="2239759"/>
            <a:ext cx="4769041" cy="207749"/>
          </a:xfrm>
          <a:prstGeom prst="rect">
            <a:avLst/>
          </a:prstGeom>
        </p:spPr>
        <p:txBody>
          <a:bodyPr wrap="square" lIns="0" tIns="0" rIns="0" bIns="0">
            <a:spAutoFit/>
          </a:bodyPr>
          <a:lstStyle>
            <a:lvl1pPr>
              <a:defRPr sz="1500" b="0" i="0">
                <a:solidFill>
                  <a:srgbClr val="585858"/>
                </a:solidFill>
                <a:latin typeface="Verdana"/>
                <a:cs typeface="Verdana"/>
              </a:defRPr>
            </a:lvl1pPr>
          </a:lstStyle>
          <a:p>
            <a:endParaRPr/>
          </a:p>
        </p:txBody>
      </p:sp>
      <p:sp>
        <p:nvSpPr>
          <p:cNvPr id="5" name="Holder 5"/>
          <p:cNvSpPr>
            <a:spLocks noGrp="1"/>
          </p:cNvSpPr>
          <p:nvPr>
            <p:ph type="ftr" sz="quarter" idx="5"/>
          </p:nvPr>
        </p:nvSpPr>
        <p:spPr>
          <a:xfrm>
            <a:off x="4145282" y="6377940"/>
            <a:ext cx="3901439" cy="342900"/>
          </a:xfrm>
          <a:prstGeom prst="rect">
            <a:avLst/>
          </a:prstGeom>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a:xfrm>
            <a:off x="609600" y="6377940"/>
            <a:ext cx="2804160" cy="342900"/>
          </a:xfrm>
          <a:prstGeom prst="rect">
            <a:avLst/>
          </a:prstGeom>
        </p:spPr>
        <p:txBody>
          <a:bodyPr lIns="0" tIns="0" rIns="0" bIns="0"/>
          <a:lstStyle>
            <a:lvl1pPr algn="l">
              <a:defRPr>
                <a:solidFill>
                  <a:schemeClr val="tx1">
                    <a:tint val="75000"/>
                  </a:schemeClr>
                </a:solidFill>
              </a:defRPr>
            </a:lvl1pPr>
          </a:lstStyle>
          <a:p>
            <a:fld id="{E30DEA44-8DFB-4BC8-B6BD-895DEB0E6458}" type="datetime1">
              <a:rPr lang="en-US" smtClean="0"/>
              <a:t>8/20/2019</a:t>
            </a:fld>
            <a:endParaRPr lang="en-US" dirty="0"/>
          </a:p>
        </p:txBody>
      </p:sp>
    </p:spTree>
    <p:extLst>
      <p:ext uri="{BB962C8B-B14F-4D97-AF65-F5344CB8AC3E}">
        <p14:creationId xmlns:p14="http://schemas.microsoft.com/office/powerpoint/2010/main" val="2450668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4">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0D1625-6EAD-4EFD-8737-2E729F62F66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2AB7BAC6-5DE5-4F50-8E6B-B7979E59E66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itle 7"/>
          <p:cNvSpPr>
            <a:spLocks noGrp="1"/>
          </p:cNvSpPr>
          <p:nvPr>
            <p:ph type="title"/>
          </p:nvPr>
        </p:nvSpPr>
        <p:spPr>
          <a:xfrm>
            <a:off x="457200" y="533400"/>
            <a:ext cx="8534400" cy="1295400"/>
          </a:xfrm>
          <a:prstGeom prst="rect">
            <a:avLst/>
          </a:prstGeom>
        </p:spPr>
        <p:txBody>
          <a:bodyPr anchor="b"/>
          <a:lstStyle>
            <a:lvl1pPr algn="l">
              <a:lnSpc>
                <a:spcPts val="5000"/>
              </a:lnSpc>
              <a:defRPr sz="480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7" name="Subtitle 2">
            <a:extLst>
              <a:ext uri="{FF2B5EF4-FFF2-40B4-BE49-F238E27FC236}">
                <a16:creationId xmlns:a16="http://schemas.microsoft.com/office/drawing/2014/main" id="{17124986-68A1-4CC3-988B-CD54F444819A}"/>
              </a:ext>
            </a:extLst>
          </p:cNvPr>
          <p:cNvSpPr>
            <a:spLocks noGrp="1"/>
          </p:cNvSpPr>
          <p:nvPr>
            <p:ph type="subTitle" idx="1" hasCustomPrompt="1"/>
          </p:nvPr>
        </p:nvSpPr>
        <p:spPr>
          <a:xfrm>
            <a:off x="9448800" y="5105400"/>
            <a:ext cx="2286000" cy="1219200"/>
          </a:xfrm>
        </p:spPr>
        <p:txBody>
          <a:bodyPr>
            <a:normAutofit/>
          </a:bodyPr>
          <a:lstStyle>
            <a:lvl1pPr marL="0" indent="0" algn="l">
              <a:buNone/>
              <a:defRPr sz="1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a:t>
            </a:r>
            <a:br>
              <a:rPr lang="en-US" dirty="0"/>
            </a:br>
            <a:r>
              <a:rPr lang="en-US" dirty="0"/>
              <a:t>Presenter</a:t>
            </a:r>
          </a:p>
          <a:p>
            <a:r>
              <a:rPr lang="en-US" dirty="0"/>
              <a:t>Date</a:t>
            </a:r>
          </a:p>
        </p:txBody>
      </p:sp>
    </p:spTree>
    <p:extLst>
      <p:ext uri="{BB962C8B-B14F-4D97-AF65-F5344CB8AC3E}">
        <p14:creationId xmlns:p14="http://schemas.microsoft.com/office/powerpoint/2010/main" val="214118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5">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30A112A-3841-43C9-9451-A0067ED4B0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027D82CF-AD3E-4CF9-A92A-94EF40DE0E1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itle 7"/>
          <p:cNvSpPr>
            <a:spLocks noGrp="1"/>
          </p:cNvSpPr>
          <p:nvPr>
            <p:ph type="title"/>
          </p:nvPr>
        </p:nvSpPr>
        <p:spPr>
          <a:xfrm>
            <a:off x="457200" y="533400"/>
            <a:ext cx="8534400" cy="1295400"/>
          </a:xfrm>
          <a:prstGeom prst="rect">
            <a:avLst/>
          </a:prstGeom>
        </p:spPr>
        <p:txBody>
          <a:bodyPr anchor="b"/>
          <a:lstStyle>
            <a:lvl1pPr algn="l">
              <a:lnSpc>
                <a:spcPts val="5000"/>
              </a:lnSpc>
              <a:defRPr sz="480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7" name="Subtitle 2">
            <a:extLst>
              <a:ext uri="{FF2B5EF4-FFF2-40B4-BE49-F238E27FC236}">
                <a16:creationId xmlns:a16="http://schemas.microsoft.com/office/drawing/2014/main" id="{17124986-68A1-4CC3-988B-CD54F444819A}"/>
              </a:ext>
            </a:extLst>
          </p:cNvPr>
          <p:cNvSpPr>
            <a:spLocks noGrp="1"/>
          </p:cNvSpPr>
          <p:nvPr>
            <p:ph type="subTitle" idx="1" hasCustomPrompt="1"/>
          </p:nvPr>
        </p:nvSpPr>
        <p:spPr>
          <a:xfrm>
            <a:off x="9448800" y="5105400"/>
            <a:ext cx="2286000" cy="1219200"/>
          </a:xfrm>
        </p:spPr>
        <p:txBody>
          <a:bodyPr>
            <a:normAutofit/>
          </a:bodyPr>
          <a:lstStyle>
            <a:lvl1pPr marL="0" indent="0" algn="l">
              <a:buNone/>
              <a:defRPr sz="13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a:t>
            </a:r>
            <a:br>
              <a:rPr lang="en-US" dirty="0"/>
            </a:br>
            <a:r>
              <a:rPr lang="en-US" dirty="0"/>
              <a:t>Presenter</a:t>
            </a:r>
          </a:p>
          <a:p>
            <a:r>
              <a:rPr lang="en-US" dirty="0"/>
              <a:t>Date</a:t>
            </a:r>
          </a:p>
        </p:txBody>
      </p:sp>
    </p:spTree>
    <p:extLst>
      <p:ext uri="{BB962C8B-B14F-4D97-AF65-F5344CB8AC3E}">
        <p14:creationId xmlns:p14="http://schemas.microsoft.com/office/powerpoint/2010/main" val="1955191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le Slide 6">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8FEFD2-6F4A-4DE5-A445-EB1B601DC5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B4B2B952-0A13-47CD-92BF-1E6AC00059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2" name="Title 7"/>
          <p:cNvSpPr>
            <a:spLocks noGrp="1"/>
          </p:cNvSpPr>
          <p:nvPr>
            <p:ph type="title"/>
          </p:nvPr>
        </p:nvSpPr>
        <p:spPr>
          <a:xfrm>
            <a:off x="457200" y="533400"/>
            <a:ext cx="8534400" cy="1295400"/>
          </a:xfrm>
          <a:prstGeom prst="rect">
            <a:avLst/>
          </a:prstGeom>
        </p:spPr>
        <p:txBody>
          <a:bodyPr anchor="b"/>
          <a:lstStyle>
            <a:lvl1pPr algn="l">
              <a:lnSpc>
                <a:spcPts val="5000"/>
              </a:lnSpc>
              <a:defRPr sz="480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7" name="Subtitle 2">
            <a:extLst>
              <a:ext uri="{FF2B5EF4-FFF2-40B4-BE49-F238E27FC236}">
                <a16:creationId xmlns:a16="http://schemas.microsoft.com/office/drawing/2014/main" id="{17124986-68A1-4CC3-988B-CD54F444819A}"/>
              </a:ext>
            </a:extLst>
          </p:cNvPr>
          <p:cNvSpPr>
            <a:spLocks noGrp="1"/>
          </p:cNvSpPr>
          <p:nvPr>
            <p:ph type="subTitle" idx="1" hasCustomPrompt="1"/>
          </p:nvPr>
        </p:nvSpPr>
        <p:spPr>
          <a:xfrm>
            <a:off x="9448800" y="5105400"/>
            <a:ext cx="2286000" cy="1219200"/>
          </a:xfrm>
        </p:spPr>
        <p:txBody>
          <a:bodyPr>
            <a:normAutofit/>
          </a:bodyPr>
          <a:lstStyle>
            <a:lvl1pPr marL="0" indent="0" algn="l">
              <a:buNone/>
              <a:defRPr sz="13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a:t>
            </a:r>
            <a:br>
              <a:rPr lang="en-US" dirty="0"/>
            </a:br>
            <a:r>
              <a:rPr lang="en-US" dirty="0"/>
              <a:t>Presenter</a:t>
            </a:r>
          </a:p>
          <a:p>
            <a:r>
              <a:rPr lang="en-US" dirty="0"/>
              <a:t>Date</a:t>
            </a:r>
          </a:p>
        </p:txBody>
      </p:sp>
    </p:spTree>
    <p:extLst>
      <p:ext uri="{BB962C8B-B14F-4D97-AF65-F5344CB8AC3E}">
        <p14:creationId xmlns:p14="http://schemas.microsoft.com/office/powerpoint/2010/main" val="22184212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Title Slide 7">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4B04EC-5AD3-4B01-81BE-8A9AFB885E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CC247D7E-F5B6-4350-BE36-BC2AB868C2E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2" name="Title 7"/>
          <p:cNvSpPr>
            <a:spLocks noGrp="1"/>
          </p:cNvSpPr>
          <p:nvPr>
            <p:ph type="title"/>
          </p:nvPr>
        </p:nvSpPr>
        <p:spPr>
          <a:xfrm>
            <a:off x="457200" y="533400"/>
            <a:ext cx="8534400" cy="1295400"/>
          </a:xfrm>
          <a:prstGeom prst="rect">
            <a:avLst/>
          </a:prstGeom>
        </p:spPr>
        <p:txBody>
          <a:bodyPr anchor="b"/>
          <a:lstStyle>
            <a:lvl1pPr algn="l">
              <a:lnSpc>
                <a:spcPts val="5000"/>
              </a:lnSpc>
              <a:defRPr sz="4800">
                <a:solidFill>
                  <a:srgbClr val="00529C"/>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7" name="Subtitle 2">
            <a:extLst>
              <a:ext uri="{FF2B5EF4-FFF2-40B4-BE49-F238E27FC236}">
                <a16:creationId xmlns:a16="http://schemas.microsoft.com/office/drawing/2014/main" id="{17124986-68A1-4CC3-988B-CD54F444819A}"/>
              </a:ext>
            </a:extLst>
          </p:cNvPr>
          <p:cNvSpPr>
            <a:spLocks noGrp="1"/>
          </p:cNvSpPr>
          <p:nvPr>
            <p:ph type="subTitle" idx="1" hasCustomPrompt="1"/>
          </p:nvPr>
        </p:nvSpPr>
        <p:spPr>
          <a:xfrm>
            <a:off x="9448800" y="5105400"/>
            <a:ext cx="2286000" cy="1219200"/>
          </a:xfrm>
        </p:spPr>
        <p:txBody>
          <a:bodyPr>
            <a:normAutofit/>
          </a:bodyPr>
          <a:lstStyle>
            <a:lvl1pPr marL="0" indent="0" algn="l">
              <a:buNone/>
              <a:defRPr sz="1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a:t>
            </a:r>
            <a:br>
              <a:rPr lang="en-US" dirty="0"/>
            </a:br>
            <a:r>
              <a:rPr lang="en-US" dirty="0"/>
              <a:t>Presenter</a:t>
            </a:r>
          </a:p>
          <a:p>
            <a:r>
              <a:rPr lang="en-US" dirty="0"/>
              <a:t>Date</a:t>
            </a:r>
          </a:p>
        </p:txBody>
      </p:sp>
    </p:spTree>
    <p:extLst>
      <p:ext uri="{BB962C8B-B14F-4D97-AF65-F5344CB8AC3E}">
        <p14:creationId xmlns:p14="http://schemas.microsoft.com/office/powerpoint/2010/main" val="20157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Section Header 1: group talking">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3328813-C5DB-41A3-89FE-AC3017E409E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A4C12751-86D7-4DA0-B924-82E1EB7BA9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8" name="Slide Number Placeholder 4">
            <a:extLst>
              <a:ext uri="{FF2B5EF4-FFF2-40B4-BE49-F238E27FC236}">
                <a16:creationId xmlns:a16="http://schemas.microsoft.com/office/drawing/2014/main" id="{CF909008-3E7D-49F1-8BF2-E23A5A04F796}"/>
              </a:ext>
            </a:extLst>
          </p:cNvPr>
          <p:cNvSpPr>
            <a:spLocks noGrp="1"/>
          </p:cNvSpPr>
          <p:nvPr>
            <p:ph type="sldNum" sz="quarter" idx="12"/>
          </p:nvPr>
        </p:nvSpPr>
        <p:spPr>
          <a:xfrm>
            <a:off x="457200" y="6324600"/>
            <a:ext cx="1371600" cy="365125"/>
          </a:xfrm>
          <a:prstGeom prst="rect">
            <a:avLst/>
          </a:prstGeom>
        </p:spPr>
        <p:txBody>
          <a:bodyPr/>
          <a:lstStyle>
            <a:lvl1pPr algn="l">
              <a:defRPr>
                <a:solidFill>
                  <a:schemeClr val="bg1"/>
                </a:solidFill>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7" name="Date Placeholder 2">
            <a:extLst>
              <a:ext uri="{FF2B5EF4-FFF2-40B4-BE49-F238E27FC236}">
                <a16:creationId xmlns:a16="http://schemas.microsoft.com/office/drawing/2014/main" id="{E4D1A0A8-ECDB-4D05-A600-19658E0ABB66}"/>
              </a:ext>
            </a:extLst>
          </p:cNvPr>
          <p:cNvSpPr>
            <a:spLocks noGrp="1"/>
          </p:cNvSpPr>
          <p:nvPr>
            <p:ph type="dt" sz="half" idx="10"/>
          </p:nvPr>
        </p:nvSpPr>
        <p:spPr>
          <a:xfrm>
            <a:off x="10210800" y="6324600"/>
            <a:ext cx="1524000" cy="365125"/>
          </a:xfrm>
          <a:prstGeom prst="rect">
            <a:avLst/>
          </a:prstGeom>
        </p:spPr>
        <p:txBody>
          <a:bodyPr/>
          <a:lstStyle>
            <a:lvl1pPr algn="r">
              <a:defRPr>
                <a:solidFill>
                  <a:schemeClr val="bg1"/>
                </a:solidFill>
                <a:latin typeface="Arial" panose="020B0604020202020204" pitchFamily="34" charset="0"/>
                <a:cs typeface="Arial" panose="020B0604020202020204" pitchFamily="34" charset="0"/>
              </a:defRPr>
            </a:lvl1pPr>
          </a:lstStyle>
          <a:p>
            <a:fld id="{B60F94EE-6983-4E58-82D4-AEC852659FA8}" type="datetime1">
              <a:rPr lang="en-US" smtClean="0"/>
              <a:t>8/20/2019</a:t>
            </a:fld>
            <a:endParaRPr lang="en-US" dirty="0"/>
          </a:p>
        </p:txBody>
      </p:sp>
      <p:sp>
        <p:nvSpPr>
          <p:cNvPr id="11" name="Title 1">
            <a:extLst>
              <a:ext uri="{FF2B5EF4-FFF2-40B4-BE49-F238E27FC236}">
                <a16:creationId xmlns:a16="http://schemas.microsoft.com/office/drawing/2014/main" id="{A5B12EBA-C8D6-45A2-82BA-3ACAA051CF53}"/>
              </a:ext>
            </a:extLst>
          </p:cNvPr>
          <p:cNvSpPr>
            <a:spLocks noGrp="1"/>
          </p:cNvSpPr>
          <p:nvPr>
            <p:ph type="ctrTitle" hasCustomPrompt="1"/>
          </p:nvPr>
        </p:nvSpPr>
        <p:spPr>
          <a:xfrm>
            <a:off x="457200" y="4419600"/>
            <a:ext cx="11277600" cy="1905000"/>
          </a:xfrm>
          <a:prstGeom prst="rect">
            <a:avLst/>
          </a:prstGeom>
        </p:spPr>
        <p:txBody>
          <a:bodyPr anchor="t"/>
          <a:lstStyle>
            <a:lvl1pPr algn="l">
              <a:defRPr sz="4000">
                <a:solidFill>
                  <a:schemeClr val="bg1"/>
                </a:solidFill>
                <a:latin typeface="Arial" panose="020B0604020202020204" pitchFamily="34" charset="0"/>
                <a:cs typeface="Arial" panose="020B0604020202020204" pitchFamily="34" charset="0"/>
              </a:defRPr>
            </a:lvl1pPr>
          </a:lstStyle>
          <a:p>
            <a:r>
              <a:rPr lang="en-US" dirty="0"/>
              <a:t>Click to edit section header</a:t>
            </a:r>
          </a:p>
        </p:txBody>
      </p:sp>
    </p:spTree>
    <p:extLst>
      <p:ext uri="{BB962C8B-B14F-4D97-AF65-F5344CB8AC3E}">
        <p14:creationId xmlns:p14="http://schemas.microsoft.com/office/powerpoint/2010/main" val="1566084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Section Header 2: communication">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D40FCDE-7783-4393-8FD8-DE6B6DAC2B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A4C12751-86D7-4DA0-B924-82E1EB7BA92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F77B9378-F322-44B7-8E28-344EE8E774C2}"/>
              </a:ext>
            </a:extLst>
          </p:cNvPr>
          <p:cNvSpPr>
            <a:spLocks noGrp="1"/>
          </p:cNvSpPr>
          <p:nvPr>
            <p:ph type="sldNum" sz="quarter" idx="12"/>
          </p:nvPr>
        </p:nvSpPr>
        <p:spPr>
          <a:xfrm>
            <a:off x="457200" y="6324600"/>
            <a:ext cx="1371600" cy="365125"/>
          </a:xfrm>
          <a:prstGeom prst="rect">
            <a:avLst/>
          </a:prstGeom>
        </p:spPr>
        <p:txBody>
          <a:bodyPr/>
          <a:lstStyle>
            <a:lvl1pPr algn="l">
              <a:defRPr>
                <a:solidFill>
                  <a:schemeClr val="bg1"/>
                </a:solidFill>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
        <p:nvSpPr>
          <p:cNvPr id="7" name="Date Placeholder 2">
            <a:extLst>
              <a:ext uri="{FF2B5EF4-FFF2-40B4-BE49-F238E27FC236}">
                <a16:creationId xmlns:a16="http://schemas.microsoft.com/office/drawing/2014/main" id="{F30439C2-F0D6-47E2-8C39-244E0B85DB71}"/>
              </a:ext>
            </a:extLst>
          </p:cNvPr>
          <p:cNvSpPr>
            <a:spLocks noGrp="1"/>
          </p:cNvSpPr>
          <p:nvPr>
            <p:ph type="dt" sz="half" idx="10"/>
          </p:nvPr>
        </p:nvSpPr>
        <p:spPr>
          <a:xfrm>
            <a:off x="10210800" y="6324600"/>
            <a:ext cx="1524000" cy="365125"/>
          </a:xfrm>
          <a:prstGeom prst="rect">
            <a:avLst/>
          </a:prstGeom>
        </p:spPr>
        <p:txBody>
          <a:bodyPr/>
          <a:lstStyle>
            <a:lvl1pPr algn="r">
              <a:defRPr>
                <a:solidFill>
                  <a:schemeClr val="bg1"/>
                </a:solidFill>
                <a:latin typeface="Arial" panose="020B0604020202020204" pitchFamily="34" charset="0"/>
                <a:cs typeface="Arial" panose="020B0604020202020204" pitchFamily="34" charset="0"/>
              </a:defRPr>
            </a:lvl1pPr>
          </a:lstStyle>
          <a:p>
            <a:fld id="{B60F94EE-6983-4E58-82D4-AEC852659FA8}" type="datetime1">
              <a:rPr lang="en-US" smtClean="0"/>
              <a:t>8/20/2019</a:t>
            </a:fld>
            <a:endParaRPr lang="en-US" dirty="0"/>
          </a:p>
        </p:txBody>
      </p:sp>
      <p:sp>
        <p:nvSpPr>
          <p:cNvPr id="11" name="Title 1">
            <a:extLst>
              <a:ext uri="{FF2B5EF4-FFF2-40B4-BE49-F238E27FC236}">
                <a16:creationId xmlns:a16="http://schemas.microsoft.com/office/drawing/2014/main" id="{A5B12EBA-C8D6-45A2-82BA-3ACAA051CF53}"/>
              </a:ext>
            </a:extLst>
          </p:cNvPr>
          <p:cNvSpPr>
            <a:spLocks noGrp="1"/>
          </p:cNvSpPr>
          <p:nvPr>
            <p:ph type="ctrTitle" hasCustomPrompt="1"/>
          </p:nvPr>
        </p:nvSpPr>
        <p:spPr>
          <a:xfrm>
            <a:off x="457200" y="4419600"/>
            <a:ext cx="11277600" cy="1905000"/>
          </a:xfrm>
          <a:prstGeom prst="rect">
            <a:avLst/>
          </a:prstGeom>
        </p:spPr>
        <p:txBody>
          <a:bodyPr anchor="t"/>
          <a:lstStyle>
            <a:lvl1pPr algn="l">
              <a:defRPr sz="4000">
                <a:solidFill>
                  <a:schemeClr val="bg1"/>
                </a:solidFill>
                <a:latin typeface="Arial" panose="020B0604020202020204" pitchFamily="34" charset="0"/>
                <a:cs typeface="Arial" panose="020B0604020202020204" pitchFamily="34" charset="0"/>
              </a:defRPr>
            </a:lvl1pPr>
          </a:lstStyle>
          <a:p>
            <a:r>
              <a:rPr lang="en-US" dirty="0"/>
              <a:t>Click to edit section header</a:t>
            </a:r>
          </a:p>
        </p:txBody>
      </p:sp>
    </p:spTree>
    <p:extLst>
      <p:ext uri="{BB962C8B-B14F-4D97-AF65-F5344CB8AC3E}">
        <p14:creationId xmlns:p14="http://schemas.microsoft.com/office/powerpoint/2010/main" val="2330302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2.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image" Target="../media/image40.png"/><Relationship Id="rId2" Type="http://schemas.openxmlformats.org/officeDocument/2006/relationships/slideLayout" Target="../slideLayouts/slideLayout27.xml"/><Relationship Id="rId16" Type="http://schemas.openxmlformats.org/officeDocument/2006/relationships/image" Target="../media/image39.png"/><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38.emf"/><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37.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B9568B0-1C15-47B3-B9D9-05A6C71B4E64}"/>
              </a:ext>
            </a:extLst>
          </p:cNvPr>
          <p:cNvPicPr>
            <a:picLocks noChangeAspect="1"/>
          </p:cNvPicPr>
          <p:nvPr/>
        </p:nvPicPr>
        <p:blipFill>
          <a:blip r:embed="rId27" cstate="screen">
            <a:extLst>
              <a:ext uri="{28A0092B-C50C-407E-A947-70E740481C1C}">
                <a14:useLocalDpi xmlns:a14="http://schemas.microsoft.com/office/drawing/2010/main"/>
              </a:ext>
            </a:extLst>
          </a:blip>
          <a:stretch>
            <a:fillRect/>
          </a:stretch>
        </p:blipFill>
        <p:spPr>
          <a:xfrm>
            <a:off x="0" y="0"/>
            <a:ext cx="12188952" cy="1946847"/>
          </a:xfrm>
          <a:prstGeom prst="rect">
            <a:avLst/>
          </a:prstGeom>
        </p:spPr>
      </p:pic>
      <p:sp>
        <p:nvSpPr>
          <p:cNvPr id="3" name="Text Placeholder 2"/>
          <p:cNvSpPr>
            <a:spLocks noGrp="1"/>
          </p:cNvSpPr>
          <p:nvPr>
            <p:ph type="body" idx="1"/>
          </p:nvPr>
        </p:nvSpPr>
        <p:spPr>
          <a:xfrm>
            <a:off x="457200" y="1752600"/>
            <a:ext cx="11277600" cy="4572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2">
            <a:extLst>
              <a:ext uri="{FF2B5EF4-FFF2-40B4-BE49-F238E27FC236}">
                <a16:creationId xmlns:a16="http://schemas.microsoft.com/office/drawing/2014/main" id="{97C3D564-D972-4621-90DC-17FA56A0CC37}"/>
              </a:ext>
            </a:extLst>
          </p:cNvPr>
          <p:cNvSpPr>
            <a:spLocks noGrp="1"/>
          </p:cNvSpPr>
          <p:nvPr>
            <p:ph type="dt" sz="half" idx="2"/>
          </p:nvPr>
        </p:nvSpPr>
        <p:spPr>
          <a:xfrm>
            <a:off x="10210800" y="6324600"/>
            <a:ext cx="1524000" cy="365125"/>
          </a:xfrm>
          <a:prstGeom prst="rect">
            <a:avLst/>
          </a:prstGeom>
        </p:spPr>
        <p:txBody>
          <a:bodyPr anchor="ctr"/>
          <a:lstStyle>
            <a:lvl1pPr algn="r">
              <a:defRPr sz="1200">
                <a:solidFill>
                  <a:schemeClr val="bg1">
                    <a:lumMod val="50000"/>
                  </a:schemeClr>
                </a:solidFill>
                <a:latin typeface="Arial" panose="020B0604020202020204" pitchFamily="34" charset="0"/>
                <a:cs typeface="Arial" panose="020B0604020202020204" pitchFamily="34" charset="0"/>
              </a:defRPr>
            </a:lvl1pPr>
          </a:lstStyle>
          <a:p>
            <a:fld id="{4F0169B1-54D5-437E-8ED2-9C243C5D23C0}" type="datetime1">
              <a:rPr lang="en-US" smtClean="0"/>
              <a:t>8/20/2019</a:t>
            </a:fld>
            <a:endParaRPr lang="en-US" dirty="0"/>
          </a:p>
        </p:txBody>
      </p:sp>
      <p:sp>
        <p:nvSpPr>
          <p:cNvPr id="11" name="Slide Number Placeholder 4">
            <a:extLst>
              <a:ext uri="{FF2B5EF4-FFF2-40B4-BE49-F238E27FC236}">
                <a16:creationId xmlns:a16="http://schemas.microsoft.com/office/drawing/2014/main" id="{02F710FD-B978-4DEA-B86D-651DBD4B60F6}"/>
              </a:ext>
            </a:extLst>
          </p:cNvPr>
          <p:cNvSpPr>
            <a:spLocks noGrp="1"/>
          </p:cNvSpPr>
          <p:nvPr>
            <p:ph type="sldNum" sz="quarter" idx="4"/>
          </p:nvPr>
        </p:nvSpPr>
        <p:spPr>
          <a:xfrm>
            <a:off x="457200" y="6324600"/>
            <a:ext cx="1371600" cy="365125"/>
          </a:xfrm>
          <a:prstGeom prst="rect">
            <a:avLst/>
          </a:prstGeom>
        </p:spPr>
        <p:txBody>
          <a:bodyPr anchor="ctr"/>
          <a:lstStyle>
            <a:lvl1pPr algn="l">
              <a:defRPr sz="1200">
                <a:solidFill>
                  <a:schemeClr val="bg1">
                    <a:lumMod val="50000"/>
                  </a:schemeClr>
                </a:solidFill>
                <a:latin typeface="Arial" panose="020B0604020202020204" pitchFamily="34" charset="0"/>
                <a:cs typeface="Arial" panose="020B0604020202020204" pitchFamily="34" charset="0"/>
              </a:defRPr>
            </a:lvl1pPr>
          </a:lstStyle>
          <a:p>
            <a:fld id="{F6B8A4A2-F29A-4651-AFA7-54DA4950AAC7}" type="slidenum">
              <a:rPr lang="en-US" smtClean="0"/>
              <a:pPr/>
              <a:t>‹#›</a:t>
            </a:fld>
            <a:endParaRPr lang="en-US" dirty="0"/>
          </a:p>
        </p:txBody>
      </p:sp>
    </p:spTree>
    <p:extLst>
      <p:ext uri="{BB962C8B-B14F-4D97-AF65-F5344CB8AC3E}">
        <p14:creationId xmlns:p14="http://schemas.microsoft.com/office/powerpoint/2010/main" val="11902934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Lst>
  <p:hf hdr="0" ftr="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7" orient="horz" pos="2160">
          <p15:clr>
            <a:srgbClr val="F26B43"/>
          </p15:clr>
        </p15:guide>
        <p15:guide id="8" pos="288">
          <p15:clr>
            <a:srgbClr val="F26B43"/>
          </p15:clr>
        </p15:guide>
        <p15:guide id="9" pos="7392">
          <p15:clr>
            <a:srgbClr val="F26B43"/>
          </p15:clr>
        </p15:guide>
        <p15:guide id="10" orient="horz" pos="3984">
          <p15:clr>
            <a:srgbClr val="F26B43"/>
          </p15:clr>
        </p15:guide>
        <p15:guide id="11" pos="3840">
          <p15:clr>
            <a:srgbClr val="F26B43"/>
          </p15:clr>
        </p15:guide>
        <p15:guide id="12"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rotWithShape="1">
          <a:blip r:embed="rId14">
            <a:extLst>
              <a:ext uri="{28A0092B-C50C-407E-A947-70E740481C1C}">
                <a14:useLocalDpi xmlns:a14="http://schemas.microsoft.com/office/drawing/2010/main" val="0"/>
              </a:ext>
            </a:extLst>
          </a:blip>
          <a:srcRect b="25960"/>
          <a:stretch/>
        </p:blipFill>
        <p:spPr>
          <a:xfrm>
            <a:off x="8278632" y="0"/>
            <a:ext cx="3913368" cy="1280160"/>
          </a:xfrm>
          <a:prstGeom prst="rect">
            <a:avLst/>
          </a:prstGeom>
        </p:spPr>
      </p:pic>
      <p:sp>
        <p:nvSpPr>
          <p:cNvPr id="43" name="Rectangle 42"/>
          <p:cNvSpPr/>
          <p:nvPr userDrawn="1"/>
        </p:nvSpPr>
        <p:spPr>
          <a:xfrm>
            <a:off x="2" y="0"/>
            <a:ext cx="11640925" cy="1280160"/>
          </a:xfrm>
          <a:prstGeom prst="rect">
            <a:avLst/>
          </a:prstGeom>
          <a:gradFill>
            <a:gsLst>
              <a:gs pos="78000">
                <a:schemeClr val="accent6">
                  <a:lumMod val="20000"/>
                  <a:lumOff val="80000"/>
                </a:schemeClr>
              </a:gs>
              <a:gs pos="99000">
                <a:schemeClr val="accent6">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20" name="Picture 19"/>
          <p:cNvPicPr>
            <a:picLocks noChangeAspect="1"/>
          </p:cNvPicPr>
          <p:nvPr userDrawn="1"/>
        </p:nvPicPr>
        <p:blipFill>
          <a:blip r:embed="rId15"/>
          <a:stretch>
            <a:fillRect/>
          </a:stretch>
        </p:blipFill>
        <p:spPr>
          <a:xfrm>
            <a:off x="11535159" y="6331333"/>
            <a:ext cx="470263" cy="411480"/>
          </a:xfrm>
          <a:prstGeom prst="rect">
            <a:avLst/>
          </a:prstGeom>
        </p:spPr>
      </p:pic>
      <p:sp>
        <p:nvSpPr>
          <p:cNvPr id="2" name="Title Placeholder 1"/>
          <p:cNvSpPr>
            <a:spLocks noGrp="1"/>
          </p:cNvSpPr>
          <p:nvPr>
            <p:ph type="title"/>
          </p:nvPr>
        </p:nvSpPr>
        <p:spPr>
          <a:xfrm>
            <a:off x="609600" y="118534"/>
            <a:ext cx="8766048" cy="724747"/>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609600" y="1645920"/>
            <a:ext cx="10972800" cy="430784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11367910" y="6356352"/>
            <a:ext cx="824089" cy="365125"/>
          </a:xfrm>
          <a:prstGeom prst="rect">
            <a:avLst/>
          </a:prstGeom>
        </p:spPr>
        <p:txBody>
          <a:bodyPr vert="horz" lIns="91440" tIns="45720" rIns="91440" bIns="45720" rtlCol="0" anchor="ctr"/>
          <a:lstStyle>
            <a:lvl1pPr algn="ctr">
              <a:defRPr sz="1200" b="0" i="0">
                <a:solidFill>
                  <a:schemeClr val="tx2">
                    <a:lumMod val="50000"/>
                  </a:schemeClr>
                </a:solidFill>
                <a:latin typeface="Rubik" charset="0"/>
                <a:ea typeface="Rubik" charset="0"/>
                <a:cs typeface="Rubik" charset="0"/>
              </a:defRPr>
            </a:lvl1pPr>
          </a:lstStyle>
          <a:p>
            <a:fld id="{50B3B8F9-564C-0848-83F7-CCB21C5B4018}" type="slidenum">
              <a:rPr lang="en-US" smtClean="0"/>
              <a:pPr/>
              <a:t>‹#›</a:t>
            </a:fld>
            <a:endParaRPr lang="en-US" dirty="0"/>
          </a:p>
        </p:txBody>
      </p:sp>
      <p:sp>
        <p:nvSpPr>
          <p:cNvPr id="19" name="Rectangle 18"/>
          <p:cNvSpPr/>
          <p:nvPr userDrawn="1"/>
        </p:nvSpPr>
        <p:spPr>
          <a:xfrm>
            <a:off x="8423042" y="2"/>
            <a:ext cx="3768959" cy="553975"/>
          </a:xfrm>
          <a:prstGeom prst="rect">
            <a:avLst/>
          </a:prstGeom>
          <a:gradFill>
            <a:gsLst>
              <a:gs pos="0">
                <a:schemeClr val="accent1">
                  <a:lumMod val="5000"/>
                  <a:lumOff val="95000"/>
                  <a:alpha val="0"/>
                </a:schemeClr>
              </a:gs>
              <a:gs pos="72000">
                <a:schemeClr val="accent4">
                  <a:alpha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44" name="Group 43"/>
          <p:cNvGrpSpPr/>
          <p:nvPr userDrawn="1"/>
        </p:nvGrpSpPr>
        <p:grpSpPr>
          <a:xfrm>
            <a:off x="9922874" y="414276"/>
            <a:ext cx="1718053" cy="495300"/>
            <a:chOff x="641859" y="6146800"/>
            <a:chExt cx="1288540" cy="495300"/>
          </a:xfrm>
        </p:grpSpPr>
        <p:pic>
          <p:nvPicPr>
            <p:cNvPr id="45" name="Picture 44"/>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641859" y="6146800"/>
              <a:ext cx="467273" cy="495300"/>
            </a:xfrm>
            <a:prstGeom prst="rect">
              <a:avLst/>
            </a:prstGeom>
          </p:spPr>
        </p:pic>
        <p:pic>
          <p:nvPicPr>
            <p:cNvPr id="46" name="Picture 45"/>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134201" y="6230620"/>
              <a:ext cx="796198" cy="345389"/>
            </a:xfrm>
            <a:prstGeom prst="rect">
              <a:avLst/>
            </a:prstGeom>
          </p:spPr>
        </p:pic>
      </p:grpSp>
    </p:spTree>
    <p:extLst>
      <p:ext uri="{BB962C8B-B14F-4D97-AF65-F5344CB8AC3E}">
        <p14:creationId xmlns:p14="http://schemas.microsoft.com/office/powerpoint/2010/main" val="404625173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hf hdr="0" dt="0"/>
  <p:txStyles>
    <p:titleStyle>
      <a:lvl1pPr algn="l" defTabSz="914400" rtl="0" eaLnBrk="1" latinLnBrk="0" hangingPunct="1">
        <a:lnSpc>
          <a:spcPct val="90000"/>
        </a:lnSpc>
        <a:spcBef>
          <a:spcPct val="0"/>
        </a:spcBef>
        <a:buNone/>
        <a:defRPr sz="2400" b="0" i="0" kern="1200">
          <a:solidFill>
            <a:schemeClr val="tx1"/>
          </a:solidFill>
          <a:latin typeface="Rubik" charset="0"/>
          <a:ea typeface="Rubik" charset="0"/>
          <a:cs typeface="Rubik" charset="0"/>
        </a:defRPr>
      </a:lvl1pPr>
    </p:titleStyle>
    <p:bodyStyle>
      <a:lvl1pPr marL="228600" indent="-228600" algn="l" defTabSz="914400" rtl="0" eaLnBrk="1" latinLnBrk="0" hangingPunct="1">
        <a:lnSpc>
          <a:spcPct val="90000"/>
        </a:lnSpc>
        <a:spcBef>
          <a:spcPts val="1000"/>
        </a:spcBef>
        <a:buClr>
          <a:srgbClr val="7CCCC6"/>
        </a:buClr>
        <a:buFont typeface="Arial" panose="020B0604020202020204" pitchFamily="34" charset="0"/>
        <a:buChar char="•"/>
        <a:defRPr sz="1800" b="0" i="0" kern="1200">
          <a:solidFill>
            <a:schemeClr val="tx2"/>
          </a:solidFill>
          <a:latin typeface="Rubik Light" charset="0"/>
          <a:ea typeface="Rubik Light" charset="0"/>
          <a:cs typeface="Rubik Light" charset="0"/>
        </a:defRPr>
      </a:lvl1pPr>
      <a:lvl2pPr marL="695325" indent="-293688" algn="l" defTabSz="914400" rtl="0" eaLnBrk="1" latinLnBrk="0" hangingPunct="1">
        <a:lnSpc>
          <a:spcPct val="90000"/>
        </a:lnSpc>
        <a:spcBef>
          <a:spcPts val="500"/>
        </a:spcBef>
        <a:buFont typeface=".AppleSystemUIFont" charset="-120"/>
        <a:buChar char="-"/>
        <a:tabLst/>
        <a:defRPr sz="1600" b="0" i="0" kern="1200">
          <a:solidFill>
            <a:schemeClr val="tx2"/>
          </a:solidFill>
          <a:latin typeface="Rubik Light" charset="0"/>
          <a:ea typeface="Rubik Light" charset="0"/>
          <a:cs typeface="Rubik Light"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Rubik Light" charset="0"/>
          <a:ea typeface="Rubik Light" charset="0"/>
          <a:cs typeface="Rubik Light"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Rubik Light" charset="0"/>
          <a:ea typeface="Rubik Light" charset="0"/>
          <a:cs typeface="Rubik Light"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Rubik Light" charset="0"/>
          <a:ea typeface="Rubik Light" charset="0"/>
          <a:cs typeface="Rubik Light"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hyperlink" Target="https://qpp.cms.gov/about/resource-library" TargetMode="External"/><Relationship Id="rId2" Type="http://schemas.openxmlformats.org/officeDocument/2006/relationships/notesSlide" Target="../notesSlides/notesSlide14.xml"/><Relationship Id="rId1" Type="http://schemas.openxmlformats.org/officeDocument/2006/relationships/slideLayout" Target="../slideLayouts/slideLayout29.xml"/><Relationship Id="rId4" Type="http://schemas.openxmlformats.org/officeDocument/2006/relationships/hyperlink" Target="https://www.cms.gov/Medicare/Quality-Initiatives-Patient-Assessment-Instruments/QualityMeasures/Pre-Rulemaking.html"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QualityMeasures/Pre-Rule-Making.html" TargetMode="External"/><Relationship Id="rId2" Type="http://schemas.openxmlformats.org/officeDocument/2006/relationships/notesSlide" Target="../notesSlides/notesSlide15.xml"/><Relationship Id="rId1" Type="http://schemas.openxmlformats.org/officeDocument/2006/relationships/slideLayout" Target="../slideLayouts/slideLayout29.xml"/><Relationship Id="rId4" Type="http://schemas.openxmlformats.org/officeDocument/2006/relationships/hyperlink" Target="https://oncprojectracking.healthit.gov/support/login.js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QualityMeasures/CMS-Measures-Inventory.html" TargetMode="External"/><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3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29.xml"/><Relationship Id="rId4" Type="http://schemas.openxmlformats.org/officeDocument/2006/relationships/image" Target="../media/image5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physician-compare-initiative/" TargetMode="External"/><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QualityMeasures/Pre-Rule-Making.html" TargetMode="External"/><Relationship Id="rId2" Type="http://schemas.openxmlformats.org/officeDocument/2006/relationships/notesSlide" Target="../notesSlides/notesSlide28.xml"/><Relationship Id="rId1" Type="http://schemas.openxmlformats.org/officeDocument/2006/relationships/slideLayout" Target="../slideLayouts/slideLayout29.xml"/><Relationship Id="rId5" Type="http://schemas.openxmlformats.org/officeDocument/2006/relationships/hyperlink" Target="mailto:qpp@cms.hhs.gov" TargetMode="External"/><Relationship Id="rId4" Type="http://schemas.openxmlformats.org/officeDocument/2006/relationships/hyperlink" Target="https://qpp.cms.gov/about/resource-library"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51.png"/></Relationships>
</file>

<file path=ppt/slides/_rels/slide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29.xml"/><Relationship Id="rId5" Type="http://schemas.openxmlformats.org/officeDocument/2006/relationships/image" Target="../media/image54.png"/><Relationship Id="rId4" Type="http://schemas.openxmlformats.org/officeDocument/2006/relationships/image" Target="../media/image53.png"/></Relationships>
</file>

<file path=ppt/slides/_rels/slide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8C6D59A0-49EE-47EC-A5ED-B747BFF120FB}"/>
              </a:ext>
            </a:extLst>
          </p:cNvPr>
          <p:cNvSpPr>
            <a:spLocks noGrp="1"/>
          </p:cNvSpPr>
          <p:nvPr>
            <p:ph type="subTitle" idx="1"/>
          </p:nvPr>
        </p:nvSpPr>
        <p:spPr>
          <a:xfrm>
            <a:off x="9525000" y="4191000"/>
            <a:ext cx="2362200" cy="1828800"/>
          </a:xfrm>
        </p:spPr>
        <p:txBody>
          <a:bodyPr>
            <a:normAutofit fontScale="62500" lnSpcReduction="20000"/>
          </a:bodyPr>
          <a:lstStyle/>
          <a:p>
            <a:pPr algn="ctr"/>
            <a:r>
              <a:rPr lang="en-US" sz="2300" b="1" dirty="0"/>
              <a:t>Presenters:</a:t>
            </a:r>
            <a:br>
              <a:rPr lang="en-US" sz="2400" b="1" dirty="0"/>
            </a:br>
            <a:endParaRPr lang="en-US" sz="2400" b="1" dirty="0"/>
          </a:p>
          <a:p>
            <a:pPr algn="ctr"/>
            <a:r>
              <a:rPr lang="en-US" sz="2100" b="1" dirty="0"/>
              <a:t>Susan </a:t>
            </a:r>
            <a:r>
              <a:rPr lang="en-US" sz="2100" b="1" dirty="0" err="1"/>
              <a:t>Arday</a:t>
            </a:r>
            <a:r>
              <a:rPr lang="en-US" sz="2100" b="1" dirty="0"/>
              <a:t>, CMS</a:t>
            </a:r>
          </a:p>
          <a:p>
            <a:pPr algn="ctr"/>
            <a:r>
              <a:rPr lang="en-US" sz="2100" b="1" dirty="0"/>
              <a:t>Sophia Sugumar, CMS</a:t>
            </a:r>
          </a:p>
          <a:p>
            <a:pPr algn="ctr"/>
            <a:r>
              <a:rPr lang="en-US" sz="2100" b="1" dirty="0"/>
              <a:t>Dan Riner, CMS</a:t>
            </a:r>
          </a:p>
          <a:p>
            <a:pPr algn="ctr"/>
            <a:endParaRPr lang="en-US" sz="2100" b="1" dirty="0"/>
          </a:p>
          <a:p>
            <a:pPr algn="ctr"/>
            <a:r>
              <a:rPr lang="en-US" sz="2100" b="1" dirty="0"/>
              <a:t>August 7, 2019</a:t>
            </a:r>
          </a:p>
          <a:p>
            <a:pPr algn="ctr"/>
            <a:r>
              <a:rPr lang="en-US" sz="2100" b="1" dirty="0"/>
              <a:t>2:00-3:00pm ET</a:t>
            </a:r>
          </a:p>
        </p:txBody>
      </p:sp>
      <p:sp>
        <p:nvSpPr>
          <p:cNvPr id="4" name="Text Placeholder 9">
            <a:extLst>
              <a:ext uri="{FF2B5EF4-FFF2-40B4-BE49-F238E27FC236}">
                <a16:creationId xmlns:a16="http://schemas.microsoft.com/office/drawing/2014/main" id="{FB436B66-5398-40AA-B125-C22767CB8FA1}"/>
              </a:ext>
            </a:extLst>
          </p:cNvPr>
          <p:cNvSpPr txBox="1">
            <a:spLocks/>
          </p:cNvSpPr>
          <p:nvPr/>
        </p:nvSpPr>
        <p:spPr>
          <a:xfrm>
            <a:off x="457200" y="1905000"/>
            <a:ext cx="11201400" cy="914400"/>
          </a:xfrm>
          <a:prstGeom prst="rect">
            <a:avLst/>
          </a:prstGeom>
        </p:spPr>
        <p:txBody>
          <a:bodyPr>
            <a:normAutofit lnSpcReduction="10000"/>
          </a:bodyPr>
          <a:lstStyle>
            <a:lvl1pPr marL="0" indent="0" algn="l" defTabSz="914400" rtl="0" eaLnBrk="1" latinLnBrk="0" hangingPunct="1">
              <a:spcBef>
                <a:spcPct val="20000"/>
              </a:spcBef>
              <a:buFontTx/>
              <a:buNone/>
              <a:defRPr sz="30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Tx/>
              <a:buNone/>
              <a:tabLst/>
              <a:defRPr/>
            </a:pPr>
            <a:r>
              <a:rPr kumimoji="0" lang="en-US" sz="2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Merit-based Incentive Payment System (MIPS): An Overview from CMS</a:t>
            </a:r>
          </a:p>
        </p:txBody>
      </p:sp>
      <p:sp>
        <p:nvSpPr>
          <p:cNvPr id="2" name="Title 1">
            <a:extLst>
              <a:ext uri="{FF2B5EF4-FFF2-40B4-BE49-F238E27FC236}">
                <a16:creationId xmlns:a16="http://schemas.microsoft.com/office/drawing/2014/main" id="{510F9A8C-F6AF-466D-B222-8557E0874AC7}"/>
              </a:ext>
            </a:extLst>
          </p:cNvPr>
          <p:cNvSpPr>
            <a:spLocks noGrp="1"/>
          </p:cNvSpPr>
          <p:nvPr>
            <p:ph type="title"/>
          </p:nvPr>
        </p:nvSpPr>
        <p:spPr>
          <a:xfrm>
            <a:off x="457200" y="457200"/>
            <a:ext cx="9677400" cy="1295400"/>
          </a:xfrm>
        </p:spPr>
        <p:txBody>
          <a:bodyPr/>
          <a:lstStyle/>
          <a:p>
            <a:r>
              <a:rPr lang="en-US" sz="3800" dirty="0">
                <a:solidFill>
                  <a:schemeClr val="tx2"/>
                </a:solidFill>
              </a:rPr>
              <a:t>MACRA Info Session #11</a:t>
            </a:r>
            <a:br>
              <a:rPr lang="en-US" sz="3800" dirty="0"/>
            </a:br>
            <a:r>
              <a:rPr lang="en-US" sz="2800" dirty="0">
                <a:solidFill>
                  <a:schemeClr val="tx2"/>
                </a:solidFill>
              </a:rPr>
              <a:t>CMS Measure Development Education &amp; Outreach</a:t>
            </a:r>
            <a:endParaRPr lang="en-US" dirty="0">
              <a:solidFill>
                <a:schemeClr val="tx2"/>
              </a:solidFill>
            </a:endParaRPr>
          </a:p>
        </p:txBody>
      </p:sp>
    </p:spTree>
    <p:extLst>
      <p:ext uri="{BB962C8B-B14F-4D97-AF65-F5344CB8AC3E}">
        <p14:creationId xmlns:p14="http://schemas.microsoft.com/office/powerpoint/2010/main" val="276384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BE6D3F6-2B80-4FDE-A055-6EB5B37B747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
        <p:nvSpPr>
          <p:cNvPr id="19" name="Content Placeholder 2">
            <a:extLst>
              <a:ext uri="{FF2B5EF4-FFF2-40B4-BE49-F238E27FC236}">
                <a16:creationId xmlns:a16="http://schemas.microsoft.com/office/drawing/2014/main" id="{1F39B78D-0AEA-4514-96F8-BBB64F98AF01}"/>
              </a:ext>
            </a:extLst>
          </p:cNvPr>
          <p:cNvSpPr txBox="1">
            <a:spLocks/>
          </p:cNvSpPr>
          <p:nvPr/>
        </p:nvSpPr>
        <p:spPr>
          <a:xfrm>
            <a:off x="6695034" y="2269672"/>
            <a:ext cx="5231877" cy="3445328"/>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Clr>
                <a:srgbClr val="7CCCC6"/>
              </a:buClr>
              <a:buFont typeface="Arial" panose="020B0604020202020204" pitchFamily="34" charset="0"/>
              <a:buChar char="•"/>
              <a:defRPr sz="1800" b="0" i="0" kern="1200">
                <a:solidFill>
                  <a:schemeClr val="tx2"/>
                </a:solidFill>
                <a:latin typeface="Rubik Light" charset="0"/>
                <a:ea typeface="Rubik Light" charset="0"/>
                <a:cs typeface="Rubik Light" charset="0"/>
              </a:defRPr>
            </a:lvl1pPr>
            <a:lvl2pPr marL="695325" indent="-293688" algn="l" defTabSz="914400" rtl="0" eaLnBrk="1" latinLnBrk="0" hangingPunct="1">
              <a:lnSpc>
                <a:spcPct val="90000"/>
              </a:lnSpc>
              <a:spcBef>
                <a:spcPts val="500"/>
              </a:spcBef>
              <a:buFont typeface=".AppleSystemUIFont" charset="-120"/>
              <a:buChar char="-"/>
              <a:tabLst/>
              <a:defRPr sz="1600" b="0" i="0" kern="1200">
                <a:solidFill>
                  <a:schemeClr val="tx2"/>
                </a:solidFill>
                <a:latin typeface="Rubik Light" charset="0"/>
                <a:ea typeface="Rubik Light" charset="0"/>
                <a:cs typeface="Rubik Light"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Rubik Light" charset="0"/>
                <a:ea typeface="Rubik Light" charset="0"/>
                <a:cs typeface="Rubik Light"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Rubik Light" charset="0"/>
                <a:ea typeface="Rubik Light" charset="0"/>
                <a:cs typeface="Rubik Light"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a:solidFill>
                  <a:schemeClr val="tx2"/>
                </a:solidFill>
                <a:latin typeface="Rubik Light" charset="0"/>
                <a:ea typeface="Rubik Light" charset="0"/>
                <a:cs typeface="Rubik Light"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Char char="•"/>
              <a:tabLst/>
              <a:defRPr/>
            </a:pPr>
            <a:endParaRPr kumimoji="0" lang="en-US" sz="2900" b="0" i="0" u="none" strike="noStrike" kern="1200" cap="none" spc="0" normalizeH="0" baseline="0" noProof="0" dirty="0">
              <a:ln>
                <a:noFill/>
              </a:ln>
              <a:solidFill>
                <a:srgbClr val="44546A"/>
              </a:solidFill>
              <a:effectLst/>
              <a:uLnTx/>
              <a:uFillTx/>
              <a:latin typeface="Rubik Light" charset="0"/>
            </a:endParaRPr>
          </a:p>
          <a:p>
            <a:pPr marL="228600" marR="0" lvl="0" indent="-22860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Char char="•"/>
              <a:tabLst/>
              <a:defRPr/>
            </a:pPr>
            <a:r>
              <a:rPr kumimoji="0" lang="en-US" sz="2900" b="0" i="0" u="none" strike="noStrike" kern="1200" cap="none" spc="0" normalizeH="0" baseline="0" noProof="0" dirty="0">
                <a:ln>
                  <a:noFill/>
                </a:ln>
                <a:solidFill>
                  <a:srgbClr val="003068"/>
                </a:solidFill>
                <a:effectLst/>
                <a:uLnTx/>
                <a:uFillTx/>
                <a:latin typeface="Rubik Light" charset="0"/>
              </a:rPr>
              <a:t>Physical Therapists*</a:t>
            </a:r>
          </a:p>
          <a:p>
            <a:pPr marL="228600" marR="0" lvl="0" indent="-22860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Char char="•"/>
              <a:tabLst/>
              <a:defRPr/>
            </a:pPr>
            <a:r>
              <a:rPr kumimoji="0" lang="en-US" sz="2900" b="0" i="0" u="none" strike="noStrike" kern="1200" cap="none" spc="0" normalizeH="0" baseline="0" noProof="0" dirty="0">
                <a:ln>
                  <a:noFill/>
                </a:ln>
                <a:solidFill>
                  <a:srgbClr val="003068"/>
                </a:solidFill>
                <a:effectLst/>
                <a:uLnTx/>
                <a:uFillTx/>
                <a:latin typeface="Rubik Light" charset="0"/>
              </a:rPr>
              <a:t>Occupational Therapists*</a:t>
            </a:r>
          </a:p>
          <a:p>
            <a:pPr marL="228600" marR="0" lvl="0" indent="-22860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Char char="•"/>
              <a:tabLst/>
              <a:defRPr/>
            </a:pPr>
            <a:r>
              <a:rPr kumimoji="0" lang="en-US" sz="2900" b="0" i="0" u="none" strike="noStrike" kern="1200" cap="none" spc="0" normalizeH="0" baseline="0" noProof="0" dirty="0">
                <a:ln>
                  <a:noFill/>
                </a:ln>
                <a:solidFill>
                  <a:srgbClr val="003068"/>
                </a:solidFill>
                <a:effectLst/>
                <a:uLnTx/>
                <a:uFillTx/>
                <a:latin typeface="Rubik Light" charset="0"/>
              </a:rPr>
              <a:t>Qualified Speech-Language Pathologists*</a:t>
            </a:r>
          </a:p>
          <a:p>
            <a:pPr marL="228600" marR="0" lvl="0" indent="-22860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Char char="•"/>
              <a:tabLst/>
              <a:defRPr/>
            </a:pPr>
            <a:r>
              <a:rPr kumimoji="0" lang="en-US" sz="2900" b="0" i="0" u="none" strike="noStrike" kern="1200" cap="none" spc="0" normalizeH="0" baseline="0" noProof="0" dirty="0">
                <a:ln>
                  <a:noFill/>
                </a:ln>
                <a:solidFill>
                  <a:srgbClr val="003068"/>
                </a:solidFill>
                <a:effectLst/>
                <a:uLnTx/>
                <a:uFillTx/>
                <a:latin typeface="Rubik Light" charset="0"/>
              </a:rPr>
              <a:t>Qualified Audiologists*</a:t>
            </a:r>
          </a:p>
          <a:p>
            <a:pPr marL="228600" marR="0" lvl="0" indent="-22860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Char char="•"/>
              <a:tabLst/>
              <a:defRPr/>
            </a:pPr>
            <a:r>
              <a:rPr kumimoji="0" lang="en-US" sz="2900" b="0" i="0" u="none" strike="noStrike" kern="1200" cap="none" spc="0" normalizeH="0" baseline="0" noProof="0" dirty="0">
                <a:ln>
                  <a:noFill/>
                </a:ln>
                <a:solidFill>
                  <a:srgbClr val="003068"/>
                </a:solidFill>
                <a:effectLst/>
                <a:uLnTx/>
                <a:uFillTx/>
                <a:latin typeface="Rubik Light" charset="0"/>
              </a:rPr>
              <a:t>Registered Dieticians or Nutrition Professionals*</a:t>
            </a:r>
          </a:p>
          <a:p>
            <a:pPr marL="228600" marR="0" lvl="0" indent="-22860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Char char="•"/>
              <a:tabLst/>
              <a:defRPr/>
            </a:pPr>
            <a:r>
              <a:rPr kumimoji="0" lang="en-US" sz="2900" b="0" i="1" u="none" strike="noStrike" kern="1200" cap="none" spc="0" normalizeH="0" baseline="0" noProof="0" dirty="0">
                <a:ln>
                  <a:noFill/>
                </a:ln>
                <a:solidFill>
                  <a:srgbClr val="003068"/>
                </a:solidFill>
                <a:effectLst/>
                <a:uLnTx/>
                <a:uFillTx/>
                <a:latin typeface="Rubik Light" charset="0"/>
              </a:rPr>
              <a:t>Groups of such clinicians</a:t>
            </a:r>
          </a:p>
          <a:p>
            <a:pPr marL="228600" marR="0" lvl="0" indent="-22860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Char char="•"/>
              <a:tabLst/>
              <a:defRPr/>
            </a:pPr>
            <a:endParaRPr kumimoji="0" lang="en-US" sz="3100" b="0" i="0" u="none" strike="noStrike" kern="1200" cap="none" spc="0" normalizeH="0" baseline="0" noProof="0" dirty="0">
              <a:ln>
                <a:noFill/>
              </a:ln>
              <a:solidFill>
                <a:srgbClr val="44546A"/>
              </a:solidFill>
              <a:effectLst/>
              <a:uLnTx/>
              <a:uFillTx/>
              <a:latin typeface="Rubik Light" charset="0"/>
            </a:endParaRPr>
          </a:p>
          <a:p>
            <a:pPr marL="228600" marR="0" lvl="0" indent="-22860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44546A"/>
              </a:solidFill>
              <a:effectLst/>
              <a:uLnTx/>
              <a:uFillTx/>
              <a:latin typeface="Rubik Light" charset="0"/>
            </a:endParaRPr>
          </a:p>
          <a:p>
            <a:pPr marL="0" marR="0" lvl="0" indent="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None/>
              <a:tabLst/>
              <a:defRPr/>
            </a:pPr>
            <a:endParaRPr kumimoji="0" lang="en-US" sz="1600" b="0" i="0" u="none" strike="noStrike" kern="1200" cap="none" spc="0" normalizeH="0" baseline="0" noProof="0" dirty="0">
              <a:ln>
                <a:noFill/>
              </a:ln>
              <a:solidFill>
                <a:srgbClr val="44546A"/>
              </a:solidFill>
              <a:effectLst/>
              <a:uLnTx/>
              <a:uFillTx/>
              <a:latin typeface="Rubik Light" charset="0"/>
            </a:endParaRPr>
          </a:p>
          <a:p>
            <a:pPr marL="0" marR="0" lvl="0" indent="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None/>
              <a:tabLst/>
              <a:defRPr/>
            </a:pPr>
            <a:endParaRPr kumimoji="0" lang="en-US" sz="1700" b="0" i="0" u="none" strike="noStrike" kern="1200" cap="none" spc="0" normalizeH="0" baseline="0" noProof="0" dirty="0">
              <a:ln>
                <a:noFill/>
              </a:ln>
              <a:solidFill>
                <a:srgbClr val="44546A"/>
              </a:solidFill>
              <a:effectLst/>
              <a:uLnTx/>
              <a:uFillTx/>
              <a:latin typeface="Rubik Light" charset="0"/>
            </a:endParaRPr>
          </a:p>
        </p:txBody>
      </p:sp>
      <p:sp>
        <p:nvSpPr>
          <p:cNvPr id="3" name="Content Placeholder 2">
            <a:extLst>
              <a:ext uri="{FF2B5EF4-FFF2-40B4-BE49-F238E27FC236}">
                <a16:creationId xmlns:a16="http://schemas.microsoft.com/office/drawing/2014/main" id="{1F39B78D-0AEA-4514-96F8-BBB64F98AF01}"/>
              </a:ext>
            </a:extLst>
          </p:cNvPr>
          <p:cNvSpPr>
            <a:spLocks noGrp="1"/>
          </p:cNvSpPr>
          <p:nvPr>
            <p:ph idx="1"/>
          </p:nvPr>
        </p:nvSpPr>
        <p:spPr>
          <a:xfrm>
            <a:off x="527755" y="1645919"/>
            <a:ext cx="5824920" cy="4710433"/>
          </a:xfrm>
        </p:spPr>
        <p:txBody>
          <a:bodyPr>
            <a:normAutofit fontScale="92500" lnSpcReduction="10000"/>
          </a:bodyPr>
          <a:lstStyle/>
          <a:p>
            <a:pPr marL="0" indent="0">
              <a:buNone/>
            </a:pPr>
            <a:r>
              <a:rPr lang="en-US" sz="2800" i="1" dirty="0">
                <a:solidFill>
                  <a:schemeClr val="tx1"/>
                </a:solidFill>
                <a:latin typeface="Rubik Light"/>
              </a:rPr>
              <a:t>For 2019, MIPS Eligible Clinicians Include:</a:t>
            </a:r>
            <a:endParaRPr lang="en-US" sz="2800" i="1" dirty="0">
              <a:solidFill>
                <a:schemeClr val="tx1"/>
              </a:solidFill>
            </a:endParaRPr>
          </a:p>
          <a:p>
            <a:endParaRPr lang="en-US" sz="3200" dirty="0"/>
          </a:p>
          <a:p>
            <a:r>
              <a:rPr lang="en-US" sz="2700" dirty="0">
                <a:solidFill>
                  <a:schemeClr val="tx1"/>
                </a:solidFill>
              </a:rPr>
              <a:t>Physicians </a:t>
            </a:r>
          </a:p>
          <a:p>
            <a:r>
              <a:rPr lang="en-US" sz="2700" dirty="0">
                <a:solidFill>
                  <a:schemeClr val="tx1"/>
                </a:solidFill>
              </a:rPr>
              <a:t>Physician Assistants </a:t>
            </a:r>
          </a:p>
          <a:p>
            <a:r>
              <a:rPr lang="en-US" sz="2700" dirty="0">
                <a:solidFill>
                  <a:schemeClr val="tx1"/>
                </a:solidFill>
              </a:rPr>
              <a:t>Nurse Practitioners </a:t>
            </a:r>
          </a:p>
          <a:p>
            <a:r>
              <a:rPr lang="en-US" sz="2700" dirty="0">
                <a:solidFill>
                  <a:schemeClr val="tx1"/>
                </a:solidFill>
              </a:rPr>
              <a:t>Clinical Nurse Specialists </a:t>
            </a:r>
          </a:p>
          <a:p>
            <a:r>
              <a:rPr lang="en-US" sz="2700" dirty="0">
                <a:solidFill>
                  <a:schemeClr val="tx1"/>
                </a:solidFill>
              </a:rPr>
              <a:t>Certified Registered Nurse            Anesthetists </a:t>
            </a:r>
          </a:p>
          <a:p>
            <a:r>
              <a:rPr lang="en-US" sz="2700" dirty="0">
                <a:solidFill>
                  <a:schemeClr val="tx1"/>
                </a:solidFill>
              </a:rPr>
              <a:t>Clinical Psychologists*</a:t>
            </a:r>
          </a:p>
          <a:p>
            <a:endParaRPr lang="en-US" sz="2400" i="1" dirty="0">
              <a:solidFill>
                <a:schemeClr val="tx1"/>
              </a:solidFill>
            </a:endParaRPr>
          </a:p>
          <a:p>
            <a:pPr marL="0" indent="0">
              <a:buNone/>
            </a:pPr>
            <a:r>
              <a:rPr lang="en-US" sz="2000" i="1" dirty="0">
                <a:solidFill>
                  <a:schemeClr val="tx1"/>
                </a:solidFill>
              </a:rPr>
              <a:t>*Indicates a new MIPS clinician type for 2019</a:t>
            </a:r>
          </a:p>
          <a:p>
            <a:endParaRPr lang="en-US" sz="1050" dirty="0">
              <a:solidFill>
                <a:schemeClr val="tx1"/>
              </a:solidFill>
            </a:endParaRPr>
          </a:p>
          <a:p>
            <a:pPr marL="0" indent="0">
              <a:buNone/>
            </a:pPr>
            <a:endParaRPr lang="en-US" sz="1600" dirty="0"/>
          </a:p>
          <a:p>
            <a:pPr marL="0" indent="0">
              <a:buNone/>
            </a:pPr>
            <a:endParaRPr lang="en-US" sz="1700" dirty="0"/>
          </a:p>
        </p:txBody>
      </p:sp>
      <p:sp>
        <p:nvSpPr>
          <p:cNvPr id="2" name="Title 1">
            <a:extLst>
              <a:ext uri="{FF2B5EF4-FFF2-40B4-BE49-F238E27FC236}">
                <a16:creationId xmlns:a16="http://schemas.microsoft.com/office/drawing/2014/main" id="{FE20B252-A511-494D-89D8-F07564EEB194}"/>
              </a:ext>
            </a:extLst>
          </p:cNvPr>
          <p:cNvSpPr>
            <a:spLocks noGrp="1"/>
          </p:cNvSpPr>
          <p:nvPr>
            <p:ph type="title"/>
          </p:nvPr>
        </p:nvSpPr>
        <p:spPr>
          <a:xfrm>
            <a:off x="609599" y="118533"/>
            <a:ext cx="8818179" cy="1032350"/>
          </a:xfrm>
        </p:spPr>
        <p:txBody>
          <a:bodyPr>
            <a:normAutofit fontScale="90000"/>
          </a:bodyPr>
          <a:lstStyle/>
          <a:p>
            <a:pPr>
              <a:lnSpc>
                <a:spcPct val="150000"/>
              </a:lnSpc>
            </a:pPr>
            <a:r>
              <a:rPr lang="en-US" sz="3100" b="1" dirty="0"/>
              <a:t>Merit-based Incentive Payment System</a:t>
            </a:r>
            <a:br>
              <a:rPr lang="en-US" sz="3100" b="1" dirty="0"/>
            </a:br>
            <a:r>
              <a:rPr lang="en-US" dirty="0">
                <a:latin typeface="Rubik"/>
              </a:rPr>
              <a:t>MIPS Eligible Clinician Types</a:t>
            </a:r>
          </a:p>
        </p:txBody>
      </p:sp>
    </p:spTree>
    <p:extLst>
      <p:ext uri="{BB962C8B-B14F-4D97-AF65-F5344CB8AC3E}">
        <p14:creationId xmlns:p14="http://schemas.microsoft.com/office/powerpoint/2010/main" val="26067956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smtClean="0">
                <a:ln>
                  <a:noFill/>
                </a:ln>
                <a:solidFill>
                  <a:srgbClr val="003068"/>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rgbClr val="003068"/>
              </a:solidFill>
              <a:effectLst/>
              <a:uLnTx/>
              <a:uFillTx/>
              <a:latin typeface="Rubik" charset="0"/>
            </a:endParaRPr>
          </a:p>
        </p:txBody>
      </p:sp>
      <p:graphicFrame>
        <p:nvGraphicFramePr>
          <p:cNvPr id="8" name="Table 7"/>
          <p:cNvGraphicFramePr>
            <a:graphicFrameLocks noGrp="1"/>
          </p:cNvGraphicFramePr>
          <p:nvPr/>
        </p:nvGraphicFramePr>
        <p:xfrm>
          <a:off x="733667" y="2601665"/>
          <a:ext cx="10431638" cy="4119813"/>
        </p:xfrm>
        <a:graphic>
          <a:graphicData uri="http://schemas.openxmlformats.org/drawingml/2006/table">
            <a:tbl>
              <a:tblPr firstRow="1" bandRow="1">
                <a:tableStyleId>{69012ECD-51FC-41F1-AA8D-1B2483CD663E}</a:tableStyleId>
              </a:tblPr>
              <a:tblGrid>
                <a:gridCol w="1173486">
                  <a:extLst>
                    <a:ext uri="{9D8B030D-6E8A-4147-A177-3AD203B41FA5}">
                      <a16:colId xmlns:a16="http://schemas.microsoft.com/office/drawing/2014/main" val="20000"/>
                    </a:ext>
                  </a:extLst>
                </a:gridCol>
                <a:gridCol w="1747527">
                  <a:extLst>
                    <a:ext uri="{9D8B030D-6E8A-4147-A177-3AD203B41FA5}">
                      <a16:colId xmlns:a16="http://schemas.microsoft.com/office/drawing/2014/main" val="20001"/>
                    </a:ext>
                  </a:extLst>
                </a:gridCol>
                <a:gridCol w="3121070">
                  <a:extLst>
                    <a:ext uri="{9D8B030D-6E8A-4147-A177-3AD203B41FA5}">
                      <a16:colId xmlns:a16="http://schemas.microsoft.com/office/drawing/2014/main" val="20002"/>
                    </a:ext>
                  </a:extLst>
                </a:gridCol>
                <a:gridCol w="4389555">
                  <a:extLst>
                    <a:ext uri="{9D8B030D-6E8A-4147-A177-3AD203B41FA5}">
                      <a16:colId xmlns:a16="http://schemas.microsoft.com/office/drawing/2014/main" val="20003"/>
                    </a:ext>
                  </a:extLst>
                </a:gridCol>
              </a:tblGrid>
              <a:tr h="553410">
                <a:tc>
                  <a:txBody>
                    <a:bodyPr/>
                    <a:lstStyle/>
                    <a:p>
                      <a:pPr algn="ctr"/>
                      <a:r>
                        <a:rPr lang="en-US" sz="1800" dirty="0">
                          <a:latin typeface="+mj-lt"/>
                        </a:rPr>
                        <a:t>Dollars</a:t>
                      </a: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2491A5"/>
                    </a:solidFill>
                  </a:tcPr>
                </a:tc>
                <a:tc>
                  <a:txBody>
                    <a:bodyPr/>
                    <a:lstStyle/>
                    <a:p>
                      <a:pPr algn="ctr"/>
                      <a:r>
                        <a:rPr lang="en-US" sz="1800" dirty="0">
                          <a:latin typeface="+mj-lt"/>
                        </a:rPr>
                        <a:t>Beneficiaries</a:t>
                      </a:r>
                      <a:r>
                        <a:rPr lang="en-US" sz="1800" baseline="0" dirty="0">
                          <a:latin typeface="+mj-lt"/>
                        </a:rPr>
                        <a:t> </a:t>
                      </a:r>
                      <a:endParaRPr lang="en-US" sz="1800" dirty="0">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2491A5"/>
                    </a:solidFill>
                  </a:tcPr>
                </a:tc>
                <a:tc>
                  <a:txBody>
                    <a:bodyPr/>
                    <a:lstStyle/>
                    <a:p>
                      <a:pPr algn="ctr"/>
                      <a:r>
                        <a:rPr lang="en-US" sz="1800" dirty="0">
                          <a:latin typeface="+mj-lt"/>
                        </a:rPr>
                        <a:t>Professional</a:t>
                      </a:r>
                      <a:r>
                        <a:rPr lang="en-US" sz="1800" baseline="0" dirty="0">
                          <a:latin typeface="+mj-lt"/>
                        </a:rPr>
                        <a:t> Services (</a:t>
                      </a:r>
                      <a:r>
                        <a:rPr lang="en-US" sz="1800" i="1" baseline="0" dirty="0">
                          <a:latin typeface="+mj-lt"/>
                        </a:rPr>
                        <a:t>New</a:t>
                      </a:r>
                      <a:r>
                        <a:rPr lang="en-US" sz="1800" baseline="0" dirty="0">
                          <a:latin typeface="+mj-lt"/>
                        </a:rPr>
                        <a:t>) </a:t>
                      </a:r>
                      <a:endParaRPr lang="en-US" sz="1800" dirty="0">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rgbClr val="2491A5"/>
                    </a:solidFill>
                  </a:tcPr>
                </a:tc>
                <a:tc>
                  <a:txBody>
                    <a:bodyPr/>
                    <a:lstStyle/>
                    <a:p>
                      <a:pPr algn="ctr"/>
                      <a:r>
                        <a:rPr lang="en-US" sz="1800" dirty="0">
                          <a:latin typeface="+mj-lt"/>
                        </a:rPr>
                        <a:t>Eligible</a:t>
                      </a:r>
                      <a:r>
                        <a:rPr lang="en-US" sz="1800" baseline="0" dirty="0">
                          <a:latin typeface="+mj-lt"/>
                        </a:rPr>
                        <a:t> for Opt-in? </a:t>
                      </a:r>
                      <a:endParaRPr lang="en-US" sz="1800" dirty="0">
                        <a:latin typeface="+mj-lt"/>
                      </a:endParaRPr>
                    </a:p>
                  </a:txBody>
                  <a:tcPr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rgbClr val="2491A5"/>
                    </a:solidFill>
                  </a:tcPr>
                </a:tc>
                <a:extLst>
                  <a:ext uri="{0D108BD9-81ED-4DB2-BD59-A6C34878D82A}">
                    <a16:rowId xmlns:a16="http://schemas.microsoft.com/office/drawing/2014/main" val="10000"/>
                  </a:ext>
                </a:extLst>
              </a:tr>
              <a:tr h="509158">
                <a:tc>
                  <a:txBody>
                    <a:bodyPr/>
                    <a:lstStyle/>
                    <a:p>
                      <a:pPr algn="ctr"/>
                      <a:r>
                        <a:rPr lang="en-US" sz="1600" b="1" kern="1200" dirty="0">
                          <a:solidFill>
                            <a:schemeClr val="bg1"/>
                          </a:solidFill>
                          <a:effectLst/>
                          <a:latin typeface="+mj-lt"/>
                        </a:rPr>
                        <a:t>≤ 90K </a:t>
                      </a:r>
                      <a:endParaRPr lang="en-US" sz="1600" b="1" dirty="0">
                        <a:solidFill>
                          <a:schemeClr val="bg1"/>
                        </a:solidFill>
                        <a:latin typeface="+mj-lt"/>
                      </a:endParaRPr>
                    </a:p>
                  </a:txBody>
                  <a:tcPr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15757"/>
                    </a:solidFill>
                  </a:tcPr>
                </a:tc>
                <a:tc>
                  <a:txBody>
                    <a:bodyPr/>
                    <a:lstStyle/>
                    <a:p>
                      <a:pPr algn="ctr"/>
                      <a:r>
                        <a:rPr lang="en-US" sz="1600" b="1" kern="1200" dirty="0">
                          <a:solidFill>
                            <a:schemeClr val="bg1"/>
                          </a:solidFill>
                          <a:effectLst/>
                          <a:latin typeface="+mj-lt"/>
                        </a:rPr>
                        <a:t>≤ 200</a:t>
                      </a:r>
                      <a:endParaRPr lang="en-US" sz="1600" b="1"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15757"/>
                    </a:solidFill>
                  </a:tcPr>
                </a:tc>
                <a:tc>
                  <a:txBody>
                    <a:bodyPr/>
                    <a:lstStyle/>
                    <a:p>
                      <a:pPr algn="ctr"/>
                      <a:r>
                        <a:rPr lang="en-US" sz="1600" b="1" kern="1200" dirty="0">
                          <a:solidFill>
                            <a:schemeClr val="bg1"/>
                          </a:solidFill>
                          <a:effectLst/>
                          <a:latin typeface="+mj-lt"/>
                        </a:rPr>
                        <a:t>≤ 200</a:t>
                      </a:r>
                      <a:endParaRPr lang="en-US" sz="1600" b="1"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15757"/>
                    </a:solidFill>
                  </a:tcPr>
                </a:tc>
                <a:tc>
                  <a:txBody>
                    <a:bodyPr/>
                    <a:lstStyle/>
                    <a:p>
                      <a:pPr algn="ctr"/>
                      <a:r>
                        <a:rPr lang="en-US" sz="1600" b="1" dirty="0">
                          <a:solidFill>
                            <a:schemeClr val="bg1"/>
                          </a:solidFill>
                          <a:latin typeface="+mj-lt"/>
                        </a:rPr>
                        <a:t>No – excluded</a:t>
                      </a:r>
                      <a:r>
                        <a:rPr lang="en-US" sz="1600" b="1" baseline="0" dirty="0">
                          <a:solidFill>
                            <a:schemeClr val="bg1"/>
                          </a:solidFill>
                          <a:latin typeface="+mj-lt"/>
                        </a:rPr>
                        <a:t> </a:t>
                      </a:r>
                      <a:endParaRPr lang="en-US" sz="1600" b="1" dirty="0">
                        <a:solidFill>
                          <a:schemeClr val="bg1"/>
                        </a:solidFill>
                        <a:latin typeface="+mj-lt"/>
                      </a:endParaRPr>
                    </a:p>
                  </a:txBody>
                  <a:tcPr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15757"/>
                    </a:solidFill>
                  </a:tcPr>
                </a:tc>
                <a:extLst>
                  <a:ext uri="{0D108BD9-81ED-4DB2-BD59-A6C34878D82A}">
                    <a16:rowId xmlns:a16="http://schemas.microsoft.com/office/drawing/2014/main" val="10001"/>
                  </a:ext>
                </a:extLst>
              </a:tr>
              <a:tr h="59561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lumMod val="50000"/>
                            </a:schemeClr>
                          </a:solidFill>
                          <a:effectLst/>
                          <a:latin typeface="+mj-lt"/>
                        </a:rPr>
                        <a:t>≤ 90K </a:t>
                      </a:r>
                      <a:endParaRPr lang="en-US" sz="1600" b="1" dirty="0">
                        <a:solidFill>
                          <a:schemeClr val="tx1">
                            <a:lumMod val="50000"/>
                          </a:schemeClr>
                        </a:solidFill>
                        <a:latin typeface="+mj-lt"/>
                      </a:endParaRPr>
                    </a:p>
                  </a:txBody>
                  <a:tcPr anchor="ctr">
                    <a:lnR w="12700" cap="flat" cmpd="sng" algn="ctr">
                      <a:solidFill>
                        <a:srgbClr val="2577A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lumMod val="50000"/>
                            </a:schemeClr>
                          </a:solidFill>
                          <a:effectLst/>
                          <a:latin typeface="+mj-lt"/>
                        </a:rPr>
                        <a:t>≤ 200</a:t>
                      </a:r>
                      <a:endParaRPr lang="en-US" sz="1600" b="1" dirty="0">
                        <a:solidFill>
                          <a:schemeClr val="tx1">
                            <a:lumMod val="50000"/>
                          </a:schemeClr>
                        </a:solidFill>
                        <a:latin typeface="+mj-lt"/>
                      </a:endParaRPr>
                    </a:p>
                  </a:txBody>
                  <a:tcPr anchor="ctr">
                    <a:lnL w="12700" cap="flat" cmpd="sng" algn="ctr">
                      <a:solidFill>
                        <a:srgbClr val="2577AF"/>
                      </a:solidFill>
                      <a:prstDash val="solid"/>
                      <a:round/>
                      <a:headEnd type="none" w="med" len="med"/>
                      <a:tailEnd type="none" w="med" len="med"/>
                    </a:lnL>
                    <a:lnR w="12700" cap="flat" cmpd="sng" algn="ctr">
                      <a:solidFill>
                        <a:srgbClr val="2577A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tc>
                  <a:txBody>
                    <a:bodyPr/>
                    <a:lstStyle/>
                    <a:p>
                      <a:pPr algn="ctr"/>
                      <a:r>
                        <a:rPr lang="en-US" sz="1600" b="1" kern="1200" dirty="0">
                          <a:solidFill>
                            <a:schemeClr val="tx1">
                              <a:lumMod val="50000"/>
                            </a:schemeClr>
                          </a:solidFill>
                          <a:effectLst/>
                          <a:latin typeface="+mj-lt"/>
                        </a:rPr>
                        <a:t>&gt; 200</a:t>
                      </a:r>
                      <a:endParaRPr lang="en-US" sz="1600" b="1" dirty="0">
                        <a:solidFill>
                          <a:schemeClr val="tx1">
                            <a:lumMod val="50000"/>
                          </a:schemeClr>
                        </a:solidFill>
                        <a:latin typeface="+mj-lt"/>
                      </a:endParaRPr>
                    </a:p>
                  </a:txBody>
                  <a:tcPr anchor="ctr">
                    <a:lnL w="12700" cap="flat" cmpd="sng" algn="ctr">
                      <a:solidFill>
                        <a:srgbClr val="2577AF"/>
                      </a:solidFill>
                      <a:prstDash val="solid"/>
                      <a:round/>
                      <a:headEnd type="none" w="med" len="med"/>
                      <a:tailEnd type="none" w="med" len="med"/>
                    </a:lnL>
                    <a:lnR w="12700" cap="flat" cmpd="sng" algn="ctr">
                      <a:solidFill>
                        <a:srgbClr val="2577A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tc>
                  <a:txBody>
                    <a:bodyPr/>
                    <a:lstStyle/>
                    <a:p>
                      <a:pPr algn="ctr"/>
                      <a:r>
                        <a:rPr lang="en-US" sz="1600" b="1" dirty="0">
                          <a:solidFill>
                            <a:schemeClr val="tx1">
                              <a:lumMod val="50000"/>
                            </a:schemeClr>
                          </a:solidFill>
                          <a:latin typeface="+mj-lt"/>
                        </a:rPr>
                        <a:t>Yes (may also voluntarily report or not participate)</a:t>
                      </a:r>
                    </a:p>
                  </a:txBody>
                  <a:tcPr anchor="ctr">
                    <a:lnL w="12700" cap="flat" cmpd="sng" algn="ctr">
                      <a:solidFill>
                        <a:srgbClr val="2577AF"/>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extLst>
                  <a:ext uri="{0D108BD9-81ED-4DB2-BD59-A6C34878D82A}">
                    <a16:rowId xmlns:a16="http://schemas.microsoft.com/office/drawing/2014/main" val="10002"/>
                  </a:ext>
                </a:extLst>
              </a:tr>
              <a:tr h="679817">
                <a:tc>
                  <a:txBody>
                    <a:bodyPr/>
                    <a:lstStyle/>
                    <a:p>
                      <a:pPr algn="ctr"/>
                      <a:r>
                        <a:rPr lang="en-US" sz="1600" b="1" kern="1200" dirty="0">
                          <a:solidFill>
                            <a:schemeClr val="tx1">
                              <a:lumMod val="50000"/>
                            </a:schemeClr>
                          </a:solidFill>
                          <a:effectLst/>
                          <a:latin typeface="+mj-lt"/>
                        </a:rPr>
                        <a:t>&gt; 90K</a:t>
                      </a:r>
                      <a:endParaRPr lang="en-US" sz="1600" b="1" dirty="0">
                        <a:solidFill>
                          <a:schemeClr val="tx1">
                            <a:lumMod val="50000"/>
                          </a:schemeClr>
                        </a:solidFill>
                        <a:latin typeface="+mj-lt"/>
                      </a:endParaRPr>
                    </a:p>
                  </a:txBody>
                  <a:tcPr anchor="ctr">
                    <a:lnR w="12700" cap="flat" cmpd="sng" algn="ctr">
                      <a:solidFill>
                        <a:srgbClr val="2577AF"/>
                      </a:solidFill>
                      <a:prstDash val="solid"/>
                      <a:round/>
                      <a:headEnd type="none" w="med" len="med"/>
                      <a:tailEnd type="none" w="med" len="med"/>
                    </a:lnR>
                    <a:lnT w="12700" cap="flat" cmpd="sng" algn="ctr">
                      <a:solidFill>
                        <a:srgbClr val="2577AF"/>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tc>
                  <a:txBody>
                    <a:bodyPr/>
                    <a:lstStyle/>
                    <a:p>
                      <a:pPr algn="ctr"/>
                      <a:r>
                        <a:rPr lang="en-US" sz="1600" b="1" kern="1200" dirty="0">
                          <a:solidFill>
                            <a:schemeClr val="tx1">
                              <a:lumMod val="50000"/>
                            </a:schemeClr>
                          </a:solidFill>
                          <a:effectLst/>
                          <a:latin typeface="+mj-lt"/>
                        </a:rPr>
                        <a:t>≤ 200</a:t>
                      </a:r>
                      <a:endParaRPr lang="en-US" sz="1600" b="1" dirty="0">
                        <a:solidFill>
                          <a:schemeClr val="tx1">
                            <a:lumMod val="50000"/>
                          </a:schemeClr>
                        </a:solidFill>
                        <a:latin typeface="+mj-lt"/>
                      </a:endParaRPr>
                    </a:p>
                  </a:txBody>
                  <a:tcPr anchor="ctr">
                    <a:lnL w="12700" cap="flat" cmpd="sng" algn="ctr">
                      <a:solidFill>
                        <a:srgbClr val="2577AF"/>
                      </a:solidFill>
                      <a:prstDash val="solid"/>
                      <a:round/>
                      <a:headEnd type="none" w="med" len="med"/>
                      <a:tailEnd type="none" w="med" len="med"/>
                    </a:lnL>
                    <a:lnR w="12700" cap="flat" cmpd="sng" algn="ctr">
                      <a:solidFill>
                        <a:srgbClr val="2577AF"/>
                      </a:solidFill>
                      <a:prstDash val="solid"/>
                      <a:round/>
                      <a:headEnd type="none" w="med" len="med"/>
                      <a:tailEnd type="none" w="med" len="med"/>
                    </a:lnR>
                    <a:lnT w="12700" cap="flat" cmpd="sng" algn="ctr">
                      <a:solidFill>
                        <a:srgbClr val="2577AF"/>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tc>
                  <a:txBody>
                    <a:bodyPr/>
                    <a:lstStyle/>
                    <a:p>
                      <a:pPr algn="ctr"/>
                      <a:r>
                        <a:rPr lang="en-US" sz="1600" b="1" kern="1200" dirty="0">
                          <a:solidFill>
                            <a:schemeClr val="tx1">
                              <a:lumMod val="50000"/>
                            </a:schemeClr>
                          </a:solidFill>
                          <a:effectLst/>
                          <a:latin typeface="+mj-lt"/>
                        </a:rPr>
                        <a:t>≤ 200</a:t>
                      </a:r>
                      <a:endParaRPr lang="en-US" sz="1600" b="1" dirty="0">
                        <a:solidFill>
                          <a:schemeClr val="tx1">
                            <a:lumMod val="50000"/>
                          </a:schemeClr>
                        </a:solidFill>
                        <a:latin typeface="+mj-lt"/>
                      </a:endParaRPr>
                    </a:p>
                  </a:txBody>
                  <a:tcPr anchor="ctr">
                    <a:lnL w="12700" cap="flat" cmpd="sng" algn="ctr">
                      <a:solidFill>
                        <a:srgbClr val="2577AF"/>
                      </a:solidFill>
                      <a:prstDash val="solid"/>
                      <a:round/>
                      <a:headEnd type="none" w="med" len="med"/>
                      <a:tailEnd type="none" w="med" len="med"/>
                    </a:lnL>
                    <a:lnR w="12700" cap="flat" cmpd="sng" algn="ctr">
                      <a:solidFill>
                        <a:srgbClr val="2577AF"/>
                      </a:solidFill>
                      <a:prstDash val="solid"/>
                      <a:round/>
                      <a:headEnd type="none" w="med" len="med"/>
                      <a:tailEnd type="none" w="med" len="med"/>
                    </a:lnR>
                    <a:lnT w="12700" cap="flat" cmpd="sng" algn="ctr">
                      <a:solidFill>
                        <a:srgbClr val="2577AF"/>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tc>
                  <a:txBody>
                    <a:bodyPr/>
                    <a:lstStyle/>
                    <a:p>
                      <a:pPr algn="ctr"/>
                      <a:r>
                        <a:rPr lang="en-US" sz="1600" b="1" dirty="0">
                          <a:solidFill>
                            <a:schemeClr val="tx1">
                              <a:lumMod val="50000"/>
                            </a:schemeClr>
                          </a:solidFill>
                          <a:latin typeface="+mj-lt"/>
                        </a:rPr>
                        <a:t>Yes (may also voluntarily report</a:t>
                      </a:r>
                      <a:r>
                        <a:rPr lang="en-US" sz="1600" b="1" baseline="0" dirty="0">
                          <a:solidFill>
                            <a:schemeClr val="tx1">
                              <a:lumMod val="50000"/>
                            </a:schemeClr>
                          </a:solidFill>
                          <a:latin typeface="+mj-lt"/>
                        </a:rPr>
                        <a:t> or not participate)</a:t>
                      </a:r>
                      <a:endParaRPr lang="en-US" sz="1600" b="1" dirty="0">
                        <a:solidFill>
                          <a:schemeClr val="tx1">
                            <a:lumMod val="50000"/>
                          </a:schemeClr>
                        </a:solidFill>
                        <a:latin typeface="+mj-lt"/>
                      </a:endParaRPr>
                    </a:p>
                  </a:txBody>
                  <a:tcPr anchor="ctr">
                    <a:lnL w="12700" cap="flat" cmpd="sng" algn="ctr">
                      <a:solidFill>
                        <a:srgbClr val="2577AF"/>
                      </a:solidFill>
                      <a:prstDash val="solid"/>
                      <a:round/>
                      <a:headEnd type="none" w="med" len="med"/>
                      <a:tailEnd type="none" w="med" len="med"/>
                    </a:lnL>
                    <a:lnT w="12700" cap="flat" cmpd="sng" algn="ctr">
                      <a:solidFill>
                        <a:srgbClr val="2577AF"/>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extLst>
                  <a:ext uri="{0D108BD9-81ED-4DB2-BD59-A6C34878D82A}">
                    <a16:rowId xmlns:a16="http://schemas.microsoft.com/office/drawing/2014/main" val="10003"/>
                  </a:ext>
                </a:extLst>
              </a:tr>
              <a:tr h="67981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lumMod val="50000"/>
                            </a:schemeClr>
                          </a:solidFill>
                          <a:effectLst/>
                          <a:latin typeface="+mj-lt"/>
                          <a:ea typeface="+mn-ea"/>
                          <a:cs typeface="+mn-cs"/>
                        </a:rPr>
                        <a:t>&gt; 90K</a:t>
                      </a:r>
                      <a:endParaRPr lang="en-US" sz="1600" b="1" kern="1200" dirty="0">
                        <a:solidFill>
                          <a:schemeClr val="tx1">
                            <a:lumMod val="50000"/>
                          </a:schemeClr>
                        </a:solidFill>
                        <a:latin typeface="+mj-lt"/>
                        <a:ea typeface="+mn-ea"/>
                        <a:cs typeface="+mn-cs"/>
                      </a:endParaRPr>
                    </a:p>
                  </a:txBody>
                  <a:tcPr anchor="ctr">
                    <a:lnR w="12700" cap="flat" cmpd="sng" algn="ctr">
                      <a:solidFill>
                        <a:srgbClr val="2577AF"/>
                      </a:solidFill>
                      <a:prstDash val="solid"/>
                      <a:round/>
                      <a:headEnd type="none" w="med" len="med"/>
                      <a:tailEnd type="none" w="med" len="med"/>
                    </a:lnR>
                    <a:lnT w="12700" cap="flat" cmpd="sng" algn="ctr">
                      <a:solidFill>
                        <a:srgbClr val="2577AF"/>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lumMod val="50000"/>
                            </a:schemeClr>
                          </a:solidFill>
                          <a:effectLst/>
                          <a:latin typeface="+mj-lt"/>
                          <a:ea typeface="+mn-ea"/>
                          <a:cs typeface="+mn-cs"/>
                        </a:rPr>
                        <a:t>≤ 200</a:t>
                      </a:r>
                      <a:endParaRPr lang="en-US" sz="1600" b="1" kern="1200" dirty="0">
                        <a:solidFill>
                          <a:schemeClr val="tx1">
                            <a:lumMod val="50000"/>
                          </a:schemeClr>
                        </a:solidFill>
                        <a:latin typeface="+mj-lt"/>
                        <a:ea typeface="+mn-ea"/>
                        <a:cs typeface="+mn-cs"/>
                      </a:endParaRPr>
                    </a:p>
                  </a:txBody>
                  <a:tcPr anchor="ctr">
                    <a:lnL w="12700" cap="flat" cmpd="sng" algn="ctr">
                      <a:solidFill>
                        <a:srgbClr val="2577AF"/>
                      </a:solidFill>
                      <a:prstDash val="solid"/>
                      <a:round/>
                      <a:headEnd type="none" w="med" len="med"/>
                      <a:tailEnd type="none" w="med" len="med"/>
                    </a:lnL>
                    <a:lnR w="12700" cap="flat" cmpd="sng" algn="ctr">
                      <a:solidFill>
                        <a:srgbClr val="2577AF"/>
                      </a:solidFill>
                      <a:prstDash val="solid"/>
                      <a:round/>
                      <a:headEnd type="none" w="med" len="med"/>
                      <a:tailEnd type="none" w="med" len="med"/>
                    </a:lnR>
                    <a:lnT w="12700" cap="flat" cmpd="sng" algn="ctr">
                      <a:solidFill>
                        <a:srgbClr val="2577AF"/>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tc>
                  <a:txBody>
                    <a:bodyPr/>
                    <a:lstStyle/>
                    <a:p>
                      <a:pPr algn="ctr"/>
                      <a:r>
                        <a:rPr lang="en-US" sz="1600" b="1" dirty="0">
                          <a:solidFill>
                            <a:schemeClr val="tx1">
                              <a:lumMod val="50000"/>
                            </a:schemeClr>
                          </a:solidFill>
                          <a:latin typeface="+mj-lt"/>
                        </a:rPr>
                        <a:t>&gt;200</a:t>
                      </a:r>
                    </a:p>
                  </a:txBody>
                  <a:tcPr anchor="ctr">
                    <a:lnL w="12700" cap="flat" cmpd="sng" algn="ctr">
                      <a:solidFill>
                        <a:srgbClr val="2577AF"/>
                      </a:solidFill>
                      <a:prstDash val="solid"/>
                      <a:round/>
                      <a:headEnd type="none" w="med" len="med"/>
                      <a:tailEnd type="none" w="med" len="med"/>
                    </a:lnL>
                    <a:lnR w="12700" cap="flat" cmpd="sng" algn="ctr">
                      <a:solidFill>
                        <a:srgbClr val="2577AF"/>
                      </a:solidFill>
                      <a:prstDash val="solid"/>
                      <a:round/>
                      <a:headEnd type="none" w="med" len="med"/>
                      <a:tailEnd type="none" w="med" len="med"/>
                    </a:lnR>
                    <a:lnT w="12700" cap="flat" cmpd="sng" algn="ctr">
                      <a:solidFill>
                        <a:srgbClr val="2577AF"/>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tc>
                  <a:txBody>
                    <a:bodyPr/>
                    <a:lstStyle/>
                    <a:p>
                      <a:pPr algn="ctr"/>
                      <a:r>
                        <a:rPr lang="en-US" sz="1600" b="1" dirty="0">
                          <a:solidFill>
                            <a:schemeClr val="tx1">
                              <a:lumMod val="50000"/>
                            </a:schemeClr>
                          </a:solidFill>
                          <a:latin typeface="+mj-lt"/>
                        </a:rPr>
                        <a:t>Yes</a:t>
                      </a:r>
                      <a:r>
                        <a:rPr lang="en-US" sz="1600" b="1" baseline="0" dirty="0">
                          <a:solidFill>
                            <a:schemeClr val="tx1">
                              <a:lumMod val="50000"/>
                            </a:schemeClr>
                          </a:solidFill>
                          <a:latin typeface="+mj-lt"/>
                        </a:rPr>
                        <a:t> (may also voluntarily report or not participate)</a:t>
                      </a:r>
                      <a:endParaRPr lang="en-US" sz="1600" b="1" dirty="0">
                        <a:solidFill>
                          <a:schemeClr val="tx1">
                            <a:lumMod val="50000"/>
                          </a:schemeClr>
                        </a:solidFill>
                        <a:latin typeface="+mj-lt"/>
                      </a:endParaRPr>
                    </a:p>
                  </a:txBody>
                  <a:tcPr anchor="ctr">
                    <a:lnL w="12700" cap="flat" cmpd="sng" algn="ctr">
                      <a:solidFill>
                        <a:srgbClr val="2577AF"/>
                      </a:solidFill>
                      <a:prstDash val="solid"/>
                      <a:round/>
                      <a:headEnd type="none" w="med" len="med"/>
                      <a:tailEnd type="none" w="med" len="med"/>
                    </a:lnL>
                    <a:lnT w="12700" cap="flat" cmpd="sng" algn="ctr">
                      <a:solidFill>
                        <a:srgbClr val="2577AF"/>
                      </a:solidFill>
                      <a:prstDash val="solid"/>
                      <a:round/>
                      <a:headEnd type="none" w="med" len="med"/>
                      <a:tailEnd type="none" w="med" len="med"/>
                    </a:lnT>
                    <a:lnB w="12700" cap="flat" cmpd="sng" algn="ctr">
                      <a:solidFill>
                        <a:srgbClr val="2577AF"/>
                      </a:solidFill>
                      <a:prstDash val="solid"/>
                      <a:round/>
                      <a:headEnd type="none" w="med" len="med"/>
                      <a:tailEnd type="none" w="med" len="med"/>
                    </a:lnB>
                    <a:solidFill>
                      <a:srgbClr val="F5F8CE"/>
                    </a:solidFill>
                  </a:tcPr>
                </a:tc>
                <a:extLst>
                  <a:ext uri="{0D108BD9-81ED-4DB2-BD59-A6C34878D82A}">
                    <a16:rowId xmlns:a16="http://schemas.microsoft.com/office/drawing/2014/main" val="10006"/>
                  </a:ext>
                </a:extLst>
              </a:tr>
              <a:tr h="630176">
                <a:tc>
                  <a:txBody>
                    <a:bodyPr/>
                    <a:lstStyle/>
                    <a:p>
                      <a:pPr algn="ctr"/>
                      <a:r>
                        <a:rPr lang="en-US" sz="1600" b="1" kern="1200" dirty="0">
                          <a:solidFill>
                            <a:schemeClr val="tx1">
                              <a:lumMod val="50000"/>
                            </a:schemeClr>
                          </a:solidFill>
                          <a:effectLst/>
                          <a:latin typeface="+mj-lt"/>
                        </a:rPr>
                        <a:t>≤ 90K</a:t>
                      </a:r>
                      <a:endParaRPr lang="en-US" sz="1600" b="1" dirty="0">
                        <a:solidFill>
                          <a:schemeClr val="tx1">
                            <a:lumMod val="50000"/>
                          </a:schemeClr>
                        </a:solidFill>
                        <a:latin typeface="+mj-lt"/>
                      </a:endParaRPr>
                    </a:p>
                  </a:txBody>
                  <a:tcPr anchor="ctr">
                    <a:lnR w="12700" cap="flat" cmpd="sng" algn="ctr">
                      <a:solidFill>
                        <a:srgbClr val="2577AF"/>
                      </a:solidFill>
                      <a:prstDash val="solid"/>
                      <a:round/>
                      <a:headEnd type="none" w="med" len="med"/>
                      <a:tailEnd type="none" w="med" len="med"/>
                    </a:lnR>
                    <a:lnT w="12700" cap="flat" cmpd="sng" algn="ctr">
                      <a:solidFill>
                        <a:srgbClr val="2577A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F8CE"/>
                    </a:solidFill>
                  </a:tcPr>
                </a:tc>
                <a:tc>
                  <a:txBody>
                    <a:bodyPr/>
                    <a:lstStyle/>
                    <a:p>
                      <a:pPr algn="ctr"/>
                      <a:r>
                        <a:rPr lang="en-US" sz="1600" b="1" kern="1200" dirty="0">
                          <a:solidFill>
                            <a:schemeClr val="tx1">
                              <a:lumMod val="50000"/>
                            </a:schemeClr>
                          </a:solidFill>
                          <a:effectLst/>
                          <a:latin typeface="+mj-lt"/>
                        </a:rPr>
                        <a:t>&gt; 200</a:t>
                      </a:r>
                      <a:endParaRPr lang="en-US" sz="1600" b="1" dirty="0">
                        <a:solidFill>
                          <a:schemeClr val="tx1">
                            <a:lumMod val="50000"/>
                          </a:schemeClr>
                        </a:solidFill>
                        <a:latin typeface="+mj-lt"/>
                      </a:endParaRPr>
                    </a:p>
                  </a:txBody>
                  <a:tcPr anchor="ctr">
                    <a:lnL w="12700" cap="flat" cmpd="sng" algn="ctr">
                      <a:solidFill>
                        <a:srgbClr val="2577AF"/>
                      </a:solidFill>
                      <a:prstDash val="solid"/>
                      <a:round/>
                      <a:headEnd type="none" w="med" len="med"/>
                      <a:tailEnd type="none" w="med" len="med"/>
                    </a:lnL>
                    <a:lnR w="12700" cap="flat" cmpd="sng" algn="ctr">
                      <a:solidFill>
                        <a:srgbClr val="2577AF"/>
                      </a:solidFill>
                      <a:prstDash val="solid"/>
                      <a:round/>
                      <a:headEnd type="none" w="med" len="med"/>
                      <a:tailEnd type="none" w="med" len="med"/>
                    </a:lnR>
                    <a:lnT w="12700" cap="flat" cmpd="sng" algn="ctr">
                      <a:solidFill>
                        <a:srgbClr val="2577A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F8CE"/>
                    </a:solidFill>
                  </a:tcPr>
                </a:tc>
                <a:tc>
                  <a:txBody>
                    <a:bodyPr/>
                    <a:lstStyle/>
                    <a:p>
                      <a:pPr algn="ctr"/>
                      <a:r>
                        <a:rPr lang="en-US" sz="1600" b="1" kern="1200" dirty="0">
                          <a:solidFill>
                            <a:schemeClr val="tx1">
                              <a:lumMod val="50000"/>
                            </a:schemeClr>
                          </a:solidFill>
                          <a:effectLst/>
                          <a:latin typeface="+mj-lt"/>
                        </a:rPr>
                        <a:t>&gt; 200</a:t>
                      </a:r>
                      <a:endParaRPr lang="en-US" sz="1600" b="1" dirty="0">
                        <a:solidFill>
                          <a:schemeClr val="tx1">
                            <a:lumMod val="50000"/>
                          </a:schemeClr>
                        </a:solidFill>
                        <a:latin typeface="+mj-lt"/>
                      </a:endParaRPr>
                    </a:p>
                  </a:txBody>
                  <a:tcPr anchor="ctr">
                    <a:lnL w="12700" cap="flat" cmpd="sng" algn="ctr">
                      <a:solidFill>
                        <a:srgbClr val="2577AF"/>
                      </a:solidFill>
                      <a:prstDash val="solid"/>
                      <a:round/>
                      <a:headEnd type="none" w="med" len="med"/>
                      <a:tailEnd type="none" w="med" len="med"/>
                    </a:lnL>
                    <a:lnR w="12700" cap="flat" cmpd="sng" algn="ctr">
                      <a:solidFill>
                        <a:srgbClr val="2577AF"/>
                      </a:solidFill>
                      <a:prstDash val="solid"/>
                      <a:round/>
                      <a:headEnd type="none" w="med" len="med"/>
                      <a:tailEnd type="none" w="med" len="med"/>
                    </a:lnR>
                    <a:lnT w="12700" cap="flat" cmpd="sng" algn="ctr">
                      <a:solidFill>
                        <a:srgbClr val="2577A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F8C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lumMod val="50000"/>
                            </a:schemeClr>
                          </a:solidFill>
                          <a:latin typeface="+mj-lt"/>
                        </a:rPr>
                        <a:t>Yes (may also voluntarily report</a:t>
                      </a:r>
                      <a:r>
                        <a:rPr lang="en-US" sz="1600" b="1" baseline="0" dirty="0">
                          <a:solidFill>
                            <a:schemeClr val="tx1">
                              <a:lumMod val="50000"/>
                            </a:schemeClr>
                          </a:solidFill>
                          <a:latin typeface="+mj-lt"/>
                        </a:rPr>
                        <a:t> or not participate)</a:t>
                      </a:r>
                      <a:endParaRPr lang="en-US" sz="1600" b="1" dirty="0">
                        <a:solidFill>
                          <a:schemeClr val="tx1">
                            <a:lumMod val="50000"/>
                          </a:schemeClr>
                        </a:solidFill>
                        <a:latin typeface="+mj-lt"/>
                      </a:endParaRPr>
                    </a:p>
                  </a:txBody>
                  <a:tcPr anchor="ctr">
                    <a:lnL w="12700" cap="flat" cmpd="sng" algn="ctr">
                      <a:solidFill>
                        <a:srgbClr val="2577AF"/>
                      </a:solidFill>
                      <a:prstDash val="solid"/>
                      <a:round/>
                      <a:headEnd type="none" w="med" len="med"/>
                      <a:tailEnd type="none" w="med" len="med"/>
                    </a:lnL>
                    <a:lnT w="12700" cap="flat" cmpd="sng" algn="ctr">
                      <a:solidFill>
                        <a:srgbClr val="2577AF"/>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5F8CE"/>
                    </a:solidFill>
                  </a:tcPr>
                </a:tc>
                <a:extLst>
                  <a:ext uri="{0D108BD9-81ED-4DB2-BD59-A6C34878D82A}">
                    <a16:rowId xmlns:a16="http://schemas.microsoft.com/office/drawing/2014/main" val="10004"/>
                  </a:ext>
                </a:extLst>
              </a:tr>
              <a:tr h="471817">
                <a:tc>
                  <a:txBody>
                    <a:bodyPr/>
                    <a:lstStyle/>
                    <a:p>
                      <a:pPr algn="ctr"/>
                      <a:r>
                        <a:rPr lang="en-US" sz="1600" b="1" kern="1200" dirty="0">
                          <a:solidFill>
                            <a:schemeClr val="bg1"/>
                          </a:solidFill>
                          <a:effectLst/>
                          <a:latin typeface="+mj-lt"/>
                        </a:rPr>
                        <a:t>&gt; 90K</a:t>
                      </a:r>
                      <a:endParaRPr lang="en-US" sz="1600" b="1" dirty="0">
                        <a:solidFill>
                          <a:schemeClr val="bg1"/>
                        </a:solidFill>
                        <a:latin typeface="+mj-lt"/>
                      </a:endParaRPr>
                    </a:p>
                  </a:txBody>
                  <a:tcPr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00B050"/>
                    </a:solidFill>
                  </a:tcPr>
                </a:tc>
                <a:tc>
                  <a:txBody>
                    <a:bodyPr/>
                    <a:lstStyle/>
                    <a:p>
                      <a:pPr algn="ctr"/>
                      <a:r>
                        <a:rPr lang="en-US" sz="1600" b="1" kern="1200" dirty="0">
                          <a:solidFill>
                            <a:schemeClr val="bg1"/>
                          </a:solidFill>
                          <a:effectLst/>
                          <a:latin typeface="+mj-lt"/>
                        </a:rPr>
                        <a:t>&gt; 200</a:t>
                      </a:r>
                      <a:endParaRPr lang="en-US" sz="1600" b="1"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00B050"/>
                    </a:solidFill>
                  </a:tcPr>
                </a:tc>
                <a:tc>
                  <a:txBody>
                    <a:bodyPr/>
                    <a:lstStyle/>
                    <a:p>
                      <a:pPr algn="ctr"/>
                      <a:r>
                        <a:rPr lang="en-US" sz="1600" b="1" kern="1200" dirty="0">
                          <a:solidFill>
                            <a:schemeClr val="bg1"/>
                          </a:solidFill>
                          <a:effectLst/>
                          <a:latin typeface="+mj-lt"/>
                        </a:rPr>
                        <a:t>&gt; 200</a:t>
                      </a:r>
                      <a:endParaRPr lang="en-US" sz="1600" b="1" dirty="0">
                        <a:solidFill>
                          <a:schemeClr val="bg1"/>
                        </a:solidFill>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rgbClr val="00B050"/>
                    </a:solidFill>
                  </a:tcPr>
                </a:tc>
                <a:tc>
                  <a:txBody>
                    <a:bodyPr/>
                    <a:lstStyle/>
                    <a:p>
                      <a:pPr algn="ctr"/>
                      <a:r>
                        <a:rPr lang="en-US" sz="1600" b="1" dirty="0">
                          <a:solidFill>
                            <a:schemeClr val="bg1"/>
                          </a:solidFill>
                          <a:latin typeface="+mj-lt"/>
                        </a:rPr>
                        <a:t>No – required to participate</a:t>
                      </a:r>
                    </a:p>
                  </a:txBody>
                  <a:tcPr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rgbClr val="00B050"/>
                    </a:solidFill>
                  </a:tcPr>
                </a:tc>
                <a:extLst>
                  <a:ext uri="{0D108BD9-81ED-4DB2-BD59-A6C34878D82A}">
                    <a16:rowId xmlns:a16="http://schemas.microsoft.com/office/drawing/2014/main" val="10005"/>
                  </a:ext>
                </a:extLst>
              </a:tr>
            </a:tbl>
          </a:graphicData>
        </a:graphic>
      </p:graphicFrame>
      <p:sp>
        <p:nvSpPr>
          <p:cNvPr id="9" name="Text Placeholder 4"/>
          <p:cNvSpPr txBox="1">
            <a:spLocks/>
          </p:cNvSpPr>
          <p:nvPr/>
        </p:nvSpPr>
        <p:spPr>
          <a:xfrm>
            <a:off x="1523198" y="2177750"/>
            <a:ext cx="8535784" cy="430887"/>
          </a:xfrm>
          <a:prstGeom prst="rect">
            <a:avLst/>
          </a:prstGeom>
        </p:spPr>
        <p:txBody>
          <a:bodyPr wrap="square">
            <a:spAutoFit/>
          </a:bodyPr>
          <a:lstStyle>
            <a:defPPr>
              <a:defRPr lang="en-US"/>
            </a:defPPr>
            <a:lvl1pPr>
              <a:defRPr b="1" i="1">
                <a:solidFill>
                  <a:srgbClr val="4FC5DA"/>
                </a:solidFill>
                <a:ea typeface="Rubik Medium" charset="0"/>
                <a:cs typeface="Rubik Medium" charset="0"/>
              </a:defRPr>
            </a:lvl1pPr>
            <a:lvl2pPr marL="695325" indent="-293688" algn="l" defTabSz="914400" rtl="0" eaLnBrk="1" latinLnBrk="0" hangingPunct="1">
              <a:lnSpc>
                <a:spcPct val="90000"/>
              </a:lnSpc>
              <a:spcBef>
                <a:spcPts val="500"/>
              </a:spcBef>
              <a:buFont typeface=".AppleSystemUIFont" charset="-120"/>
              <a:buChar char="-"/>
              <a:tabLst/>
              <a:defRPr sz="1800" b="0" i="0" kern="1200">
                <a:solidFill>
                  <a:schemeClr val="tx2"/>
                </a:solidFill>
                <a:latin typeface="+mj-lt"/>
                <a:ea typeface="Rubik Light" charset="0"/>
                <a:cs typeface="Rubik Light"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j-lt"/>
                <a:ea typeface="Rubik Light" charset="0"/>
                <a:cs typeface="Rubik Light"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j-lt"/>
                <a:ea typeface="Rubik Light" charset="0"/>
                <a:cs typeface="Rubik Light"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j-lt"/>
                <a:ea typeface="Rubik Light" charset="0"/>
                <a:cs typeface="Rubik Light"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3068"/>
                </a:solidFill>
                <a:effectLst/>
                <a:uLnTx/>
                <a:uFillTx/>
                <a:latin typeface="Rubik Medium"/>
              </a:rPr>
              <a:t>MIPS Opt-in Scenarios </a:t>
            </a:r>
            <a:endParaRPr kumimoji="0" lang="en-US" sz="2200" b="1" i="0" u="none" strike="noStrike" kern="1200" cap="none" spc="0" normalizeH="0" baseline="0" noProof="0" dirty="0">
              <a:ln>
                <a:noFill/>
              </a:ln>
              <a:solidFill>
                <a:srgbClr val="003068"/>
              </a:solidFill>
              <a:effectLst/>
              <a:uLnTx/>
              <a:uFillTx/>
              <a:latin typeface="Calibri"/>
            </a:endParaRPr>
          </a:p>
        </p:txBody>
      </p:sp>
      <p:sp>
        <p:nvSpPr>
          <p:cNvPr id="7" name="Content Placeholder 2"/>
          <p:cNvSpPr txBox="1">
            <a:spLocks/>
          </p:cNvSpPr>
          <p:nvPr/>
        </p:nvSpPr>
        <p:spPr>
          <a:xfrm>
            <a:off x="609600" y="1393378"/>
            <a:ext cx="9606727" cy="89864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7CCCC6"/>
              </a:buClr>
              <a:buFont typeface="Arial" panose="020B0604020202020204" pitchFamily="34" charset="0"/>
              <a:buChar char="•"/>
              <a:defRPr sz="1800" b="0" i="0" kern="1200">
                <a:solidFill>
                  <a:schemeClr val="tx2"/>
                </a:solidFill>
                <a:latin typeface="+mj-lt"/>
                <a:ea typeface="Rubik Light" charset="0"/>
                <a:cs typeface="Rubik Light" charset="0"/>
              </a:defRPr>
            </a:lvl1pPr>
            <a:lvl2pPr marL="695325" indent="-293688" algn="l" defTabSz="914400" rtl="0" eaLnBrk="1" latinLnBrk="0" hangingPunct="1">
              <a:lnSpc>
                <a:spcPct val="90000"/>
              </a:lnSpc>
              <a:spcBef>
                <a:spcPts val="500"/>
              </a:spcBef>
              <a:buFont typeface=".AppleSystemUIFont" charset="-120"/>
              <a:buChar char="-"/>
              <a:tabLst/>
              <a:defRPr sz="1800" b="0" i="0" kern="1200">
                <a:solidFill>
                  <a:schemeClr val="tx2"/>
                </a:solidFill>
                <a:latin typeface="+mj-lt"/>
                <a:ea typeface="Rubik Light" charset="0"/>
                <a:cs typeface="Rubik Light"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j-lt"/>
                <a:ea typeface="Rubik Light" charset="0"/>
                <a:cs typeface="Rubik Light"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j-lt"/>
                <a:ea typeface="Rubik Light" charset="0"/>
                <a:cs typeface="Rubik Light"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2"/>
                </a:solidFill>
                <a:latin typeface="+mj-lt"/>
                <a:ea typeface="Rubik Light" charset="0"/>
                <a:cs typeface="Rubik Light"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7CCCC6"/>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003366"/>
                </a:solidFill>
                <a:effectLst/>
                <a:uLnTx/>
                <a:uFillTx/>
                <a:latin typeface="Rubik Medium"/>
                <a:ea typeface="Rubik Medium" charset="0"/>
                <a:cs typeface="Rubik Medium" charset="0"/>
              </a:rPr>
              <a:t>MIPS eligible clinicians who meet or exceed </a:t>
            </a:r>
            <a:r>
              <a:rPr kumimoji="0" lang="en-US" sz="2000" b="0" i="0" u="sng" strike="noStrike" kern="1200" cap="none" spc="0" normalizeH="0" baseline="0" noProof="0" dirty="0">
                <a:ln>
                  <a:noFill/>
                </a:ln>
                <a:solidFill>
                  <a:srgbClr val="003366"/>
                </a:solidFill>
                <a:effectLst/>
                <a:uLnTx/>
                <a:uFillTx/>
                <a:latin typeface="Rubik Medium"/>
                <a:ea typeface="Rubik Medium" charset="0"/>
                <a:cs typeface="Rubik Medium" charset="0"/>
              </a:rPr>
              <a:t>at least one</a:t>
            </a:r>
            <a:r>
              <a:rPr kumimoji="0" lang="en-US" sz="2000" b="0" i="0" u="none" strike="noStrike" kern="1200" cap="none" spc="0" normalizeH="0" baseline="0" noProof="0" dirty="0">
                <a:ln>
                  <a:noFill/>
                </a:ln>
                <a:solidFill>
                  <a:srgbClr val="003366"/>
                </a:solidFill>
                <a:effectLst/>
                <a:uLnTx/>
                <a:uFillTx/>
                <a:latin typeface="Rubik Medium"/>
                <a:ea typeface="Rubik Medium" charset="0"/>
                <a:cs typeface="Rubik Medium" charset="0"/>
              </a:rPr>
              <a:t>, but not all, of the low-volume threshold criteria may choose to participate in MIPS  </a:t>
            </a:r>
            <a:endParaRPr kumimoji="0" lang="en-US" sz="2000" b="0" i="0" u="none" strike="noStrike" kern="1200" cap="none" spc="0" normalizeH="0" baseline="0" noProof="0" dirty="0">
              <a:ln>
                <a:noFill/>
              </a:ln>
              <a:solidFill>
                <a:srgbClr val="003366"/>
              </a:solidFill>
              <a:effectLst/>
              <a:uLnTx/>
              <a:uFillTx/>
              <a:latin typeface="Calibri Light"/>
              <a:ea typeface="Rubik Medium" charset="0"/>
              <a:cs typeface="Rubik Medium" charset="0"/>
            </a:endParaRPr>
          </a:p>
        </p:txBody>
      </p:sp>
      <p:sp>
        <p:nvSpPr>
          <p:cNvPr id="3" name="Title 2"/>
          <p:cNvSpPr>
            <a:spLocks noGrp="1"/>
          </p:cNvSpPr>
          <p:nvPr>
            <p:ph type="title"/>
          </p:nvPr>
        </p:nvSpPr>
        <p:spPr>
          <a:xfrm>
            <a:off x="609600" y="118534"/>
            <a:ext cx="8766048" cy="965199"/>
          </a:xfrm>
        </p:spPr>
        <p:txBody>
          <a:bodyPr>
            <a:normAutofit fontScale="90000"/>
          </a:bodyPr>
          <a:lstStyle/>
          <a:p>
            <a:pPr>
              <a:lnSpc>
                <a:spcPct val="150000"/>
              </a:lnSpc>
            </a:pPr>
            <a:r>
              <a:rPr lang="en-US" sz="3100" b="1" dirty="0"/>
              <a:t>Merit-based Incentive Payment System</a:t>
            </a:r>
            <a:br>
              <a:rPr lang="en-US" sz="3100" b="1" dirty="0"/>
            </a:br>
            <a:r>
              <a:rPr lang="en-US" dirty="0"/>
              <a:t>Low-Volume Threshold Determination</a:t>
            </a:r>
          </a:p>
        </p:txBody>
      </p:sp>
    </p:spTree>
    <p:extLst>
      <p:ext uri="{BB962C8B-B14F-4D97-AF65-F5344CB8AC3E}">
        <p14:creationId xmlns:p14="http://schemas.microsoft.com/office/powerpoint/2010/main" val="4280792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1994" y="2961731"/>
            <a:ext cx="4460111" cy="776892"/>
          </a:xfrm>
        </p:spPr>
        <p:txBody>
          <a:bodyPr/>
          <a:lstStyle/>
          <a:p>
            <a:r>
              <a:rPr lang="en-US" dirty="0"/>
              <a:t>2019 Call for QUALITY MEASURES</a:t>
            </a:r>
          </a:p>
        </p:txBody>
      </p:sp>
      <p:sp>
        <p:nvSpPr>
          <p:cNvPr id="4" name="Slide Number Placeholder 3"/>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4261387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4817"/>
            <a:ext cx="9214022" cy="724747"/>
          </a:xfrm>
        </p:spPr>
        <p:txBody>
          <a:bodyPr>
            <a:noAutofit/>
          </a:bodyPr>
          <a:lstStyle/>
          <a:p>
            <a:r>
              <a:rPr lang="en-US" sz="2800" b="1" dirty="0"/>
              <a:t>How Do Quality Measures Enter MIPS? </a:t>
            </a:r>
          </a:p>
        </p:txBody>
      </p:sp>
      <p:sp>
        <p:nvSpPr>
          <p:cNvPr id="3" name="Content Placeholder 2"/>
          <p:cNvSpPr>
            <a:spLocks noGrp="1"/>
          </p:cNvSpPr>
          <p:nvPr>
            <p:ph idx="1"/>
          </p:nvPr>
        </p:nvSpPr>
        <p:spPr/>
        <p:txBody>
          <a:bodyPr/>
          <a:lstStyle/>
          <a:p>
            <a:pPr marL="0" indent="0">
              <a:buNone/>
            </a:pPr>
            <a:r>
              <a:rPr lang="en-US" sz="2400" b="1" dirty="0">
                <a:solidFill>
                  <a:srgbClr val="002060"/>
                </a:solidFill>
              </a:rPr>
              <a:t>Annual Call for Quality Measures</a:t>
            </a:r>
            <a:endParaRPr lang="en-US" sz="2200" b="1" dirty="0">
              <a:solidFill>
                <a:schemeClr val="tx1"/>
              </a:solidFill>
            </a:endParaRPr>
          </a:p>
          <a:p>
            <a:endParaRPr lang="en-US" sz="2200" dirty="0">
              <a:solidFill>
                <a:schemeClr val="tx1"/>
              </a:solidFill>
            </a:endParaRPr>
          </a:p>
          <a:p>
            <a:r>
              <a:rPr lang="en-US" sz="2200" dirty="0">
                <a:solidFill>
                  <a:srgbClr val="002060"/>
                </a:solidFill>
              </a:rPr>
              <a:t>The Annual Call Quality Measures process allows organizations such as professional associations and medical societies, to identify and submit measures for consideration for the Quality performance category in MIPS.</a:t>
            </a:r>
            <a:endParaRPr lang="en-US" sz="2200" dirty="0">
              <a:solidFill>
                <a:schemeClr val="tx1"/>
              </a:solidFill>
            </a:endParaRPr>
          </a:p>
          <a:p>
            <a:endParaRPr lang="en-US" sz="2200" dirty="0"/>
          </a:p>
          <a:p>
            <a:pPr marL="0" indent="0">
              <a:buNone/>
            </a:pPr>
            <a:endParaRPr lang="en-US" sz="2200" dirty="0"/>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4022238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33632"/>
            <a:ext cx="8766048" cy="873845"/>
          </a:xfrm>
        </p:spPr>
        <p:txBody>
          <a:bodyPr>
            <a:normAutofit fontScale="90000"/>
          </a:bodyPr>
          <a:lstStyle/>
          <a:p>
            <a:pPr>
              <a:lnSpc>
                <a:spcPct val="150000"/>
              </a:lnSpc>
            </a:pPr>
            <a:r>
              <a:rPr lang="en-US" sz="3100" b="1" dirty="0"/>
              <a:t>MIPS Quality Measures</a:t>
            </a:r>
            <a:br>
              <a:rPr lang="en-US" b="1" dirty="0"/>
            </a:br>
            <a:r>
              <a:rPr lang="en-US" dirty="0"/>
              <a:t>Quality Measure Criteria</a:t>
            </a:r>
          </a:p>
        </p:txBody>
      </p:sp>
      <p:sp>
        <p:nvSpPr>
          <p:cNvPr id="3" name="Content Placeholder 2"/>
          <p:cNvSpPr>
            <a:spLocks noGrp="1"/>
          </p:cNvSpPr>
          <p:nvPr>
            <p:ph idx="1"/>
          </p:nvPr>
        </p:nvSpPr>
        <p:spPr>
          <a:xfrm>
            <a:off x="609599" y="1591733"/>
            <a:ext cx="10813489" cy="4947181"/>
          </a:xfrm>
        </p:spPr>
        <p:txBody>
          <a:bodyPr/>
          <a:lstStyle/>
          <a:p>
            <a:pPr marL="0" indent="0">
              <a:buClrTx/>
              <a:buNone/>
            </a:pPr>
            <a:r>
              <a:rPr lang="en-US" sz="2000" b="1" dirty="0">
                <a:solidFill>
                  <a:schemeClr val="tx1"/>
                </a:solidFill>
              </a:rPr>
              <a:t>MIPS Quality Measure Criteria</a:t>
            </a:r>
          </a:p>
          <a:p>
            <a:pPr>
              <a:buClrTx/>
            </a:pPr>
            <a:r>
              <a:rPr lang="en-US" sz="2000" dirty="0">
                <a:solidFill>
                  <a:schemeClr val="tx1"/>
                </a:solidFill>
              </a:rPr>
              <a:t>Should align with the criteria and goals of the program – </a:t>
            </a:r>
          </a:p>
          <a:p>
            <a:pPr lvl="1"/>
            <a:r>
              <a:rPr lang="en-US" sz="2000" dirty="0">
                <a:solidFill>
                  <a:schemeClr val="tx1"/>
                </a:solidFill>
              </a:rPr>
              <a:t>2019 Call for Quality Measures Fact Sheet on QPP Resource Library:</a:t>
            </a:r>
          </a:p>
          <a:p>
            <a:pPr marL="849312" lvl="2" indent="0">
              <a:buNone/>
            </a:pPr>
            <a:r>
              <a:rPr lang="en-US" sz="1800" dirty="0">
                <a:solidFill>
                  <a:schemeClr val="tx1"/>
                </a:solidFill>
                <a:hlinkClick r:id="rId3"/>
              </a:rPr>
              <a:t>https://qpp.cms.gov/about/resource-library</a:t>
            </a:r>
            <a:r>
              <a:rPr lang="en-US" sz="1800" dirty="0">
                <a:solidFill>
                  <a:schemeClr val="tx1"/>
                </a:solidFill>
              </a:rPr>
              <a:t> </a:t>
            </a:r>
          </a:p>
          <a:p>
            <a:pPr lvl="1"/>
            <a:r>
              <a:rPr lang="en-US" sz="2000" dirty="0">
                <a:solidFill>
                  <a:schemeClr val="tx1"/>
                </a:solidFill>
              </a:rPr>
              <a:t>CMS Needs &amp; Priorities on Pre-Rulemaking website: </a:t>
            </a:r>
          </a:p>
          <a:p>
            <a:pPr marL="849312" lvl="2" indent="0">
              <a:buNone/>
            </a:pPr>
            <a:r>
              <a:rPr lang="en-US" sz="1800" dirty="0">
                <a:solidFill>
                  <a:schemeClr val="tx1"/>
                </a:solidFill>
                <a:hlinkClick r:id="rId4"/>
              </a:rPr>
              <a:t>https://www.cms.gov/Medicare/Quality-Initiatives-Patient-Assessment-Instruments/QualityMeasures/Pre-Rulemaking.html</a:t>
            </a:r>
            <a:r>
              <a:rPr lang="en-US" sz="1800" dirty="0">
                <a:solidFill>
                  <a:schemeClr val="tx1"/>
                </a:solidFill>
              </a:rPr>
              <a:t> </a:t>
            </a:r>
          </a:p>
          <a:p>
            <a:pPr>
              <a:buClrTx/>
            </a:pPr>
            <a:r>
              <a:rPr lang="en-US" sz="2000" dirty="0">
                <a:solidFill>
                  <a:schemeClr val="tx1"/>
                </a:solidFill>
              </a:rPr>
              <a:t>Should not be duplicative of a current quality measures within the program</a:t>
            </a:r>
          </a:p>
          <a:p>
            <a:pPr>
              <a:buClrTx/>
            </a:pPr>
            <a:r>
              <a:rPr lang="en-US" sz="2000" dirty="0">
                <a:solidFill>
                  <a:schemeClr val="tx1"/>
                </a:solidFill>
              </a:rPr>
              <a:t>Should be clinically relevant and address a gap in care. </a:t>
            </a:r>
          </a:p>
          <a:p>
            <a:pPr>
              <a:buClrTx/>
            </a:pPr>
            <a:r>
              <a:rPr lang="en-US" sz="2000" dirty="0">
                <a:solidFill>
                  <a:schemeClr val="tx1"/>
                </a:solidFill>
              </a:rPr>
              <a:t>Be fully developed at the time of submission (</a:t>
            </a:r>
            <a:r>
              <a:rPr lang="en-US" sz="2000" b="1" dirty="0">
                <a:solidFill>
                  <a:schemeClr val="tx1"/>
                </a:solidFill>
              </a:rPr>
              <a:t>no later than June 3</a:t>
            </a:r>
            <a:r>
              <a:rPr lang="en-US" sz="2000" b="1" baseline="30000" dirty="0">
                <a:solidFill>
                  <a:schemeClr val="tx1"/>
                </a:solidFill>
              </a:rPr>
              <a:t>rd</a:t>
            </a:r>
            <a:r>
              <a:rPr lang="en-US" sz="2000" b="1" dirty="0">
                <a:solidFill>
                  <a:schemeClr val="tx1"/>
                </a:solidFill>
              </a:rPr>
              <a:t>, 2019</a:t>
            </a:r>
            <a:r>
              <a:rPr lang="en-US" sz="2000" dirty="0">
                <a:solidFill>
                  <a:schemeClr val="tx1"/>
                </a:solidFill>
              </a:rPr>
              <a:t>)</a:t>
            </a:r>
          </a:p>
          <a:p>
            <a:pPr>
              <a:buClrTx/>
            </a:pPr>
            <a:r>
              <a:rPr lang="en-US" sz="2000" dirty="0">
                <a:solidFill>
                  <a:schemeClr val="tx1"/>
                </a:solidFill>
              </a:rPr>
              <a:t>Reliability and validity testing at the clinician level; Feasibility testing (eCQM)</a:t>
            </a:r>
          </a:p>
          <a:p>
            <a:endParaRPr lang="en-US" dirty="0"/>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1523376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graphicFrame>
        <p:nvGraphicFramePr>
          <p:cNvPr id="5" name="Table 4"/>
          <p:cNvGraphicFramePr>
            <a:graphicFrameLocks noGrp="1"/>
          </p:cNvGraphicFramePr>
          <p:nvPr/>
        </p:nvGraphicFramePr>
        <p:xfrm>
          <a:off x="1383956" y="2147022"/>
          <a:ext cx="9872623" cy="1584960"/>
        </p:xfrm>
        <a:graphic>
          <a:graphicData uri="http://schemas.openxmlformats.org/drawingml/2006/table">
            <a:tbl>
              <a:tblPr firstRow="1" bandRow="1">
                <a:tableStyleId>{5C22544A-7EE6-4342-B048-85BDC9FD1C3A}</a:tableStyleId>
              </a:tblPr>
              <a:tblGrid>
                <a:gridCol w="5165069">
                  <a:extLst>
                    <a:ext uri="{9D8B030D-6E8A-4147-A177-3AD203B41FA5}">
                      <a16:colId xmlns:a16="http://schemas.microsoft.com/office/drawing/2014/main" val="20000"/>
                    </a:ext>
                  </a:extLst>
                </a:gridCol>
                <a:gridCol w="4707554">
                  <a:extLst>
                    <a:ext uri="{9D8B030D-6E8A-4147-A177-3AD203B41FA5}">
                      <a16:colId xmlns:a16="http://schemas.microsoft.com/office/drawing/2014/main" val="20001"/>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-Outcome</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0" dirty="0">
                          <a:solidFill>
                            <a:schemeClr val="tx1"/>
                          </a:solidFill>
                        </a:rPr>
                        <a:t>-Appropriate Use</a:t>
                      </a:r>
                    </a:p>
                  </a:txBody>
                  <a:tcPr>
                    <a:noFill/>
                  </a:tcPr>
                </a:tc>
                <a:extLst>
                  <a:ext uri="{0D108BD9-81ED-4DB2-BD59-A6C34878D82A}">
                    <a16:rowId xmlns:a16="http://schemas.microsoft.com/office/drawing/2014/main" val="100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-Making Care Safer</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-Communication &amp; Coordination of Care</a:t>
                      </a:r>
                    </a:p>
                  </a:txBody>
                  <a:tcPr>
                    <a:noFill/>
                  </a:tcPr>
                </a:tc>
                <a:extLst>
                  <a:ext uri="{0D108BD9-81ED-4DB2-BD59-A6C34878D82A}">
                    <a16:rowId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-Person &amp; Family Engagement</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solidFill>
                            <a:schemeClr val="tx1"/>
                          </a:solidFill>
                        </a:rPr>
                        <a:t>-Making Care Affordable</a:t>
                      </a:r>
                    </a:p>
                  </a:txBody>
                  <a:tcPr>
                    <a:noFill/>
                  </a:tcPr>
                </a:tc>
                <a:extLst>
                  <a:ext uri="{0D108BD9-81ED-4DB2-BD59-A6C34878D82A}">
                    <a16:rowId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i="1" dirty="0">
                          <a:solidFill>
                            <a:schemeClr val="tx1"/>
                          </a:solidFill>
                        </a:rPr>
                        <a:t>-Opioid-related quality measures</a:t>
                      </a:r>
                    </a:p>
                  </a:txBody>
                  <a:tcPr>
                    <a:noFill/>
                  </a:tcPr>
                </a:tc>
                <a:tc>
                  <a:txBody>
                    <a:bodyPr/>
                    <a:lstStyle/>
                    <a:p>
                      <a:endParaRPr lang="en-US" sz="2000" dirty="0">
                        <a:solidFill>
                          <a:sysClr val="windowText" lastClr="000000"/>
                        </a:solidFill>
                      </a:endParaRPr>
                    </a:p>
                  </a:txBody>
                  <a:tcPr>
                    <a:noFill/>
                  </a:tcPr>
                </a:tc>
                <a:extLst>
                  <a:ext uri="{0D108BD9-81ED-4DB2-BD59-A6C34878D82A}">
                    <a16:rowId xmlns:a16="http://schemas.microsoft.com/office/drawing/2014/main" val="10003"/>
                  </a:ext>
                </a:extLst>
              </a:tr>
            </a:tbl>
          </a:graphicData>
        </a:graphic>
      </p:graphicFrame>
      <p:sp>
        <p:nvSpPr>
          <p:cNvPr id="3" name="Content Placeholder 2"/>
          <p:cNvSpPr>
            <a:spLocks noGrp="1"/>
          </p:cNvSpPr>
          <p:nvPr>
            <p:ph idx="1"/>
          </p:nvPr>
        </p:nvSpPr>
        <p:spPr>
          <a:xfrm>
            <a:off x="609599" y="1410274"/>
            <a:ext cx="10758311" cy="5311203"/>
          </a:xfrm>
        </p:spPr>
        <p:txBody>
          <a:bodyPr/>
          <a:lstStyle/>
          <a:p>
            <a:pPr marL="0" indent="0">
              <a:buClrTx/>
              <a:buNone/>
            </a:pPr>
            <a:r>
              <a:rPr lang="en-US" sz="2000" b="1" dirty="0">
                <a:solidFill>
                  <a:schemeClr val="tx1"/>
                </a:solidFill>
              </a:rPr>
              <a:t>MIPS Quality Measure Criteria</a:t>
            </a:r>
          </a:p>
          <a:p>
            <a:r>
              <a:rPr lang="en-US" sz="2000" dirty="0">
                <a:solidFill>
                  <a:schemeClr val="tx1"/>
                </a:solidFill>
              </a:rPr>
              <a:t>Priority will be given to measures that meet high priority status:</a:t>
            </a:r>
          </a:p>
          <a:p>
            <a:pPr marL="400050" lvl="1" indent="-288925">
              <a:buNone/>
            </a:pPr>
            <a:endParaRPr lang="en-US" sz="1800" dirty="0">
              <a:solidFill>
                <a:schemeClr val="tx1"/>
              </a:solidFill>
            </a:endParaRPr>
          </a:p>
          <a:p>
            <a:pPr marL="400050" lvl="1" indent="-288925">
              <a:buNone/>
            </a:pPr>
            <a:endParaRPr lang="en-US" sz="1800" dirty="0">
              <a:solidFill>
                <a:schemeClr val="tx1"/>
              </a:solidFill>
            </a:endParaRPr>
          </a:p>
          <a:p>
            <a:pPr marL="400050" lvl="1" indent="-288925">
              <a:buNone/>
            </a:pPr>
            <a:endParaRPr lang="en-US" sz="1800" dirty="0">
              <a:solidFill>
                <a:schemeClr val="tx1"/>
              </a:solidFill>
            </a:endParaRPr>
          </a:p>
          <a:p>
            <a:pPr marL="400050" lvl="1" indent="-288925">
              <a:buNone/>
            </a:pPr>
            <a:endParaRPr lang="en-US" sz="1800" dirty="0">
              <a:solidFill>
                <a:schemeClr val="tx1"/>
              </a:solidFill>
            </a:endParaRPr>
          </a:p>
          <a:p>
            <a:pPr marL="400050" lvl="1" indent="-288925">
              <a:buNone/>
            </a:pPr>
            <a:endParaRPr lang="en-US" sz="1800" dirty="0">
              <a:solidFill>
                <a:schemeClr val="tx1"/>
              </a:solidFill>
            </a:endParaRPr>
          </a:p>
          <a:p>
            <a:pPr marL="400050" lvl="1" indent="-288925">
              <a:buNone/>
            </a:pPr>
            <a:endParaRPr lang="en-US" sz="2000" b="1" dirty="0">
              <a:solidFill>
                <a:schemeClr val="tx1"/>
              </a:solidFill>
            </a:endParaRPr>
          </a:p>
          <a:p>
            <a:pPr marL="400050" lvl="1" indent="-288925">
              <a:buNone/>
            </a:pPr>
            <a:r>
              <a:rPr lang="en-US" sz="2000" b="1" dirty="0">
                <a:solidFill>
                  <a:schemeClr val="tx1"/>
                </a:solidFill>
              </a:rPr>
              <a:t>Additional Requirements for Submitting Measures</a:t>
            </a:r>
          </a:p>
          <a:p>
            <a:r>
              <a:rPr lang="en-US" sz="2000" dirty="0">
                <a:solidFill>
                  <a:schemeClr val="tx1"/>
                </a:solidFill>
              </a:rPr>
              <a:t>Peer Reviewed Journal Article:</a:t>
            </a:r>
          </a:p>
          <a:p>
            <a:pPr lvl="1"/>
            <a:r>
              <a:rPr lang="en-US" sz="1800" dirty="0">
                <a:solidFill>
                  <a:schemeClr val="tx1"/>
                </a:solidFill>
              </a:rPr>
              <a:t>Submission must include a completed Peer Review Journal Article Form, which is available on the </a:t>
            </a:r>
            <a:r>
              <a:rPr lang="en-US" sz="1800" dirty="0">
                <a:solidFill>
                  <a:schemeClr val="tx1"/>
                </a:solidFill>
                <a:hlinkClick r:id="rId3"/>
              </a:rPr>
              <a:t>CMS Pre-Rulemaking website</a:t>
            </a:r>
            <a:r>
              <a:rPr lang="en-US" sz="1800" dirty="0">
                <a:solidFill>
                  <a:schemeClr val="tx1"/>
                </a:solidFill>
              </a:rPr>
              <a:t>.</a:t>
            </a:r>
          </a:p>
          <a:p>
            <a:r>
              <a:rPr lang="en-US" sz="2000" dirty="0">
                <a:solidFill>
                  <a:schemeClr val="tx1"/>
                </a:solidFill>
              </a:rPr>
              <a:t>Measures should be submitted through the </a:t>
            </a:r>
            <a:r>
              <a:rPr lang="en-US" sz="2000" dirty="0">
                <a:solidFill>
                  <a:schemeClr val="tx1"/>
                </a:solidFill>
                <a:hlinkClick r:id="rId4"/>
              </a:rPr>
              <a:t>JIRA tool</a:t>
            </a:r>
            <a:endParaRPr lang="en-US" sz="2000" dirty="0">
              <a:solidFill>
                <a:schemeClr val="tx1"/>
              </a:solidFill>
            </a:endParaRPr>
          </a:p>
          <a:p>
            <a:pPr marL="401637" lvl="1" indent="0">
              <a:buNone/>
            </a:pPr>
            <a:endParaRPr lang="en-US" sz="1800" dirty="0">
              <a:solidFill>
                <a:schemeClr val="tx1"/>
              </a:solidFill>
            </a:endParaRPr>
          </a:p>
        </p:txBody>
      </p:sp>
      <p:sp>
        <p:nvSpPr>
          <p:cNvPr id="6" name="Title 1"/>
          <p:cNvSpPr>
            <a:spLocks noGrp="1"/>
          </p:cNvSpPr>
          <p:nvPr>
            <p:ph type="title"/>
          </p:nvPr>
        </p:nvSpPr>
        <p:spPr>
          <a:xfrm>
            <a:off x="609599" y="287867"/>
            <a:ext cx="9364133" cy="925966"/>
          </a:xfrm>
        </p:spPr>
        <p:txBody>
          <a:bodyPr>
            <a:noAutofit/>
          </a:bodyPr>
          <a:lstStyle/>
          <a:p>
            <a:pPr>
              <a:lnSpc>
                <a:spcPct val="150000"/>
              </a:lnSpc>
            </a:pPr>
            <a:r>
              <a:rPr lang="en-US" sz="2800" b="1" dirty="0"/>
              <a:t>MIPS Quality Measures</a:t>
            </a:r>
            <a:br>
              <a:rPr lang="en-US" sz="2800" b="1" dirty="0"/>
            </a:br>
            <a:r>
              <a:rPr lang="en-US" sz="2200" dirty="0"/>
              <a:t>Quality Measure Criteria</a:t>
            </a:r>
          </a:p>
        </p:txBody>
      </p:sp>
    </p:spTree>
    <p:extLst>
      <p:ext uri="{BB962C8B-B14F-4D97-AF65-F5344CB8AC3E}">
        <p14:creationId xmlns:p14="http://schemas.microsoft.com/office/powerpoint/2010/main" val="42476923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5733" y="302641"/>
            <a:ext cx="7980003" cy="865759"/>
          </a:xfrm>
        </p:spPr>
        <p:txBody>
          <a:bodyPr>
            <a:normAutofit fontScale="90000"/>
          </a:bodyPr>
          <a:lstStyle/>
          <a:p>
            <a:pPr>
              <a:lnSpc>
                <a:spcPct val="150000"/>
              </a:lnSpc>
            </a:pPr>
            <a:r>
              <a:rPr lang="en-US" sz="3100" b="1" dirty="0"/>
              <a:t>MIPS Quality Measures</a:t>
            </a:r>
            <a:br>
              <a:rPr lang="en-US" sz="2800" b="1" dirty="0"/>
            </a:br>
            <a:r>
              <a:rPr lang="en-US" dirty="0"/>
              <a:t>Call for Measures/ MUD List</a:t>
            </a:r>
          </a:p>
        </p:txBody>
      </p:sp>
      <p:sp>
        <p:nvSpPr>
          <p:cNvPr id="3" name="Content Placeholder 2"/>
          <p:cNvSpPr>
            <a:spLocks noGrp="1"/>
          </p:cNvSpPr>
          <p:nvPr>
            <p:ph idx="1"/>
          </p:nvPr>
        </p:nvSpPr>
        <p:spPr>
          <a:xfrm>
            <a:off x="351142" y="1457705"/>
            <a:ext cx="11141919" cy="4733030"/>
          </a:xfrm>
        </p:spPr>
        <p:txBody>
          <a:bodyPr/>
          <a:lstStyle/>
          <a:p>
            <a:r>
              <a:rPr lang="en-US" sz="2000" dirty="0">
                <a:solidFill>
                  <a:schemeClr val="tx1"/>
                </a:solidFill>
              </a:rPr>
              <a:t>Measures that are submitted to the Call for Quality Measures but are not ready for implementation may be added to the MUD (Measures Under Development) List. </a:t>
            </a:r>
          </a:p>
          <a:p>
            <a:pPr lvl="1"/>
            <a:r>
              <a:rPr lang="en-US" sz="1800" dirty="0">
                <a:solidFill>
                  <a:schemeClr val="tx1"/>
                </a:solidFill>
              </a:rPr>
              <a:t>These measures are populated using measure developer submissions to the MIDS Resource Library and measures submitted for consideration in the pre-rulemaking process, but have not been accepted into a program at this time.</a:t>
            </a:r>
          </a:p>
          <a:p>
            <a:pPr lvl="1"/>
            <a:r>
              <a:rPr lang="en-US" sz="1800" dirty="0">
                <a:solidFill>
                  <a:schemeClr val="tx1"/>
                </a:solidFill>
                <a:hlinkClick r:id="rId3"/>
              </a:rPr>
              <a:t>https://www.cms.gov/Medicare/Quality-Initiatives-Patient-Assessment-Instruments/QualityMeasures/CMS-Measures-Inventory.html</a:t>
            </a:r>
            <a:r>
              <a:rPr lang="en-US" sz="1800" dirty="0">
                <a:solidFill>
                  <a:schemeClr val="tx1"/>
                </a:solidFill>
              </a:rPr>
              <a:t> </a:t>
            </a:r>
            <a:endParaRPr lang="en-US" sz="2400" b="1" dirty="0">
              <a:solidFill>
                <a:schemeClr val="tx1"/>
              </a:solidFill>
            </a:endParaRPr>
          </a:p>
          <a:p>
            <a:pPr marL="0" indent="0">
              <a:buNone/>
            </a:pPr>
            <a:endParaRPr lang="en-US" sz="2000" dirty="0">
              <a:solidFill>
                <a:schemeClr val="tx1"/>
              </a:solidFill>
            </a:endParaRPr>
          </a:p>
          <a:p>
            <a:r>
              <a:rPr lang="en-US" sz="2000" dirty="0">
                <a:solidFill>
                  <a:schemeClr val="tx1"/>
                </a:solidFill>
              </a:rPr>
              <a:t>Current MIPS quality measures are resubmitted through the Call for Measures if the measure owner/steward suggests:</a:t>
            </a:r>
          </a:p>
          <a:p>
            <a:pPr lvl="1">
              <a:buFont typeface="Arial" panose="020B0604020202020204" pitchFamily="34" charset="0"/>
              <a:buChar char="-"/>
            </a:pPr>
            <a:r>
              <a:rPr lang="en-US" sz="1800" dirty="0">
                <a:solidFill>
                  <a:schemeClr val="tx1"/>
                </a:solidFill>
              </a:rPr>
              <a:t>Expanding the measure into other CMS programs that follow the pre-rulemaking process,</a:t>
            </a:r>
          </a:p>
          <a:p>
            <a:pPr lvl="1"/>
            <a:r>
              <a:rPr lang="en-US" sz="1800" dirty="0">
                <a:solidFill>
                  <a:srgbClr val="003068"/>
                </a:solidFill>
              </a:rPr>
              <a:t>Expanding a measure to another collection type (i.e. eCQM) </a:t>
            </a:r>
            <a:r>
              <a:rPr lang="en-US" sz="1800" u="sng" dirty="0">
                <a:solidFill>
                  <a:srgbClr val="003068"/>
                </a:solidFill>
              </a:rPr>
              <a:t>and</a:t>
            </a:r>
            <a:r>
              <a:rPr lang="en-US" sz="1800" dirty="0">
                <a:solidFill>
                  <a:srgbClr val="003068"/>
                </a:solidFill>
              </a:rPr>
              <a:t> significant changes to the measure,</a:t>
            </a:r>
          </a:p>
          <a:p>
            <a:pPr lvl="1"/>
            <a:r>
              <a:rPr lang="en-US" sz="1800" dirty="0">
                <a:solidFill>
                  <a:srgbClr val="003068"/>
                </a:solidFill>
              </a:rPr>
              <a:t>Sensitive or controversial changes in clinical guidelines/technologies/intent of a measure at CMS’ discretion, or</a:t>
            </a:r>
          </a:p>
          <a:p>
            <a:pPr lvl="1"/>
            <a:r>
              <a:rPr lang="en-US" sz="1800" dirty="0">
                <a:solidFill>
                  <a:srgbClr val="003068"/>
                </a:solidFill>
              </a:rPr>
              <a:t>Changes to the level of analysis (i.e. from facility to clinician level)</a:t>
            </a:r>
          </a:p>
          <a:p>
            <a:endParaRPr lang="en-US" sz="2000" dirty="0">
              <a:solidFill>
                <a:schemeClr val="tx1"/>
              </a:solidFill>
            </a:endParaRPr>
          </a:p>
          <a:p>
            <a:pPr marL="0" indent="0">
              <a:buNone/>
            </a:pPr>
            <a:endParaRPr lang="en-US" sz="2000" dirty="0">
              <a:solidFill>
                <a:schemeClr val="tx1"/>
              </a:solidFill>
            </a:endParaRPr>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2902995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a:ln>
                  <a:noFill/>
                </a:ln>
                <a:solidFill>
                  <a:srgbClr val="44546A"/>
                </a:solidFill>
                <a:effectLst/>
                <a:uLnTx/>
                <a:uFillTx/>
                <a:latin typeface="Rubik Light" charset="0"/>
              </a:rPr>
              <a:pPr marL="0" marR="0" lvl="0" indent="0" algn="ct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44546A"/>
              </a:solidFill>
              <a:effectLst/>
              <a:uLnTx/>
              <a:uFillTx/>
              <a:latin typeface="Rubik Light" charset="0"/>
            </a:endParaRPr>
          </a:p>
        </p:txBody>
      </p:sp>
      <p:graphicFrame>
        <p:nvGraphicFramePr>
          <p:cNvPr id="7" name="Table 6">
            <a:extLst>
              <a:ext uri="{FF2B5EF4-FFF2-40B4-BE49-F238E27FC236}">
                <a16:creationId xmlns:a16="http://schemas.microsoft.com/office/drawing/2014/main" id="{A59C8DE1-8269-4094-B60E-9EF80F25E41C}"/>
              </a:ext>
            </a:extLst>
          </p:cNvPr>
          <p:cNvGraphicFramePr>
            <a:graphicFrameLocks noGrp="1"/>
          </p:cNvGraphicFramePr>
          <p:nvPr/>
        </p:nvGraphicFramePr>
        <p:xfrm>
          <a:off x="870793" y="3643857"/>
          <a:ext cx="9957628" cy="2893216"/>
        </p:xfrm>
        <a:graphic>
          <a:graphicData uri="http://schemas.openxmlformats.org/drawingml/2006/table">
            <a:tbl>
              <a:tblPr firstRow="1" firstCol="1" bandRow="1"/>
              <a:tblGrid>
                <a:gridCol w="2190500">
                  <a:extLst>
                    <a:ext uri="{9D8B030D-6E8A-4147-A177-3AD203B41FA5}">
                      <a16:colId xmlns:a16="http://schemas.microsoft.com/office/drawing/2014/main" val="20000"/>
                    </a:ext>
                  </a:extLst>
                </a:gridCol>
                <a:gridCol w="1940100">
                  <a:extLst>
                    <a:ext uri="{9D8B030D-6E8A-4147-A177-3AD203B41FA5}">
                      <a16:colId xmlns:a16="http://schemas.microsoft.com/office/drawing/2014/main" val="20001"/>
                    </a:ext>
                  </a:extLst>
                </a:gridCol>
                <a:gridCol w="1970907">
                  <a:extLst>
                    <a:ext uri="{9D8B030D-6E8A-4147-A177-3AD203B41FA5}">
                      <a16:colId xmlns:a16="http://schemas.microsoft.com/office/drawing/2014/main" val="20002"/>
                    </a:ext>
                  </a:extLst>
                </a:gridCol>
                <a:gridCol w="1905000">
                  <a:extLst>
                    <a:ext uri="{9D8B030D-6E8A-4147-A177-3AD203B41FA5}">
                      <a16:colId xmlns:a16="http://schemas.microsoft.com/office/drawing/2014/main" val="20003"/>
                    </a:ext>
                  </a:extLst>
                </a:gridCol>
                <a:gridCol w="1951121">
                  <a:extLst>
                    <a:ext uri="{9D8B030D-6E8A-4147-A177-3AD203B41FA5}">
                      <a16:colId xmlns:a16="http://schemas.microsoft.com/office/drawing/2014/main" val="20004"/>
                    </a:ext>
                  </a:extLst>
                </a:gridCol>
              </a:tblGrid>
              <a:tr h="752081">
                <a:tc>
                  <a:txBody>
                    <a:bodyPr/>
                    <a:lstStyle/>
                    <a:p>
                      <a:pPr marL="0" marR="0">
                        <a:spcBef>
                          <a:spcPts val="0"/>
                        </a:spcBef>
                        <a:spcAft>
                          <a:spcPts val="0"/>
                        </a:spcAft>
                      </a:pPr>
                      <a:r>
                        <a:rPr lang="en-US" sz="1600" b="1" dirty="0">
                          <a:effectLst/>
                          <a:latin typeface="Rubik Light"/>
                          <a:ea typeface="Calibri" panose="020F0502020204030204" pitchFamily="34" charset="0"/>
                          <a:cs typeface="Times New Roman" panose="02020603050405020304" pitchFamily="18" charset="0"/>
                        </a:rPr>
                        <a:t>Call for Measures/</a:t>
                      </a:r>
                      <a:r>
                        <a:rPr lang="en-US" sz="1600" b="1" baseline="0" dirty="0">
                          <a:effectLst/>
                          <a:latin typeface="Rubik Light"/>
                          <a:ea typeface="Calibri" panose="020F0502020204030204" pitchFamily="34" charset="0"/>
                          <a:cs typeface="Times New Roman" panose="02020603050405020304" pitchFamily="18" charset="0"/>
                        </a:rPr>
                        <a:t> </a:t>
                      </a:r>
                      <a:r>
                        <a:rPr lang="en-US" sz="1600" b="1" dirty="0">
                          <a:effectLst/>
                          <a:latin typeface="Rubik Light"/>
                          <a:ea typeface="Calibri" panose="020F0502020204030204" pitchFamily="34" charset="0"/>
                          <a:cs typeface="Times New Roman" panose="02020603050405020304" pitchFamily="18" charset="0"/>
                        </a:rPr>
                        <a:t>MUC List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b="1" dirty="0">
                          <a:effectLst/>
                          <a:latin typeface="Rubik Light"/>
                          <a:ea typeface="Calibri" panose="020F0502020204030204" pitchFamily="34" charset="0"/>
                          <a:cs typeface="Times New Roman" panose="02020603050405020304" pitchFamily="18" charset="0"/>
                        </a:rPr>
                        <a:t>NQF MAP Clinician Meeting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b="1" dirty="0">
                          <a:effectLst/>
                          <a:latin typeface="Rubik Light"/>
                          <a:ea typeface="Calibri" panose="020F0502020204030204" pitchFamily="34" charset="0"/>
                          <a:cs typeface="Times New Roman" panose="02020603050405020304" pitchFamily="18" charset="0"/>
                        </a:rPr>
                        <a:t>Proposed Rule Published In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b="1" dirty="0">
                          <a:effectLst/>
                          <a:latin typeface="Rubik Light"/>
                          <a:ea typeface="Calibri" panose="020F0502020204030204" pitchFamily="34" charset="0"/>
                          <a:cs typeface="Times New Roman" panose="02020603050405020304" pitchFamily="18" charset="0"/>
                        </a:rPr>
                        <a:t>Final Rule (published prior</a:t>
                      </a:r>
                      <a:r>
                        <a:rPr lang="en-US" sz="1600" b="1" baseline="0" dirty="0">
                          <a:effectLst/>
                          <a:latin typeface="Rubik Light"/>
                          <a:ea typeface="Calibri" panose="020F0502020204030204" pitchFamily="34" charset="0"/>
                          <a:cs typeface="Times New Roman" panose="02020603050405020304" pitchFamily="18" charset="0"/>
                        </a:rPr>
                        <a:t> to CY)</a:t>
                      </a:r>
                      <a:endParaRPr lang="en-US" sz="1600" b="1" dirty="0">
                        <a:effectLst/>
                        <a:latin typeface="Rubik Ligh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b="1" dirty="0">
                          <a:effectLst/>
                          <a:latin typeface="Rubik Light"/>
                          <a:ea typeface="Calibri" panose="020F0502020204030204" pitchFamily="34" charset="0"/>
                          <a:cs typeface="Times New Roman" panose="02020603050405020304" pitchFamily="18" charset="0"/>
                        </a:rPr>
                        <a:t>Available for MIPS Submission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extLst>
                  <a:ext uri="{0D108BD9-81ED-4DB2-BD59-A6C34878D82A}">
                    <a16:rowId xmlns:a16="http://schemas.microsoft.com/office/drawing/2014/main" val="10000"/>
                  </a:ext>
                </a:extLst>
              </a:tr>
              <a:tr h="428227">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extLst>
                  <a:ext uri="{0D108BD9-81ED-4DB2-BD59-A6C34878D82A}">
                    <a16:rowId xmlns:a16="http://schemas.microsoft.com/office/drawing/2014/main" val="10002"/>
                  </a:ext>
                </a:extLst>
              </a:tr>
              <a:tr h="428227">
                <a:tc>
                  <a:txBody>
                    <a:bodyPr/>
                    <a:lstStyle/>
                    <a:p>
                      <a:pPr marL="0" marR="0">
                        <a:spcBef>
                          <a:spcPts val="0"/>
                        </a:spcBef>
                        <a:spcAft>
                          <a:spcPts val="0"/>
                        </a:spcAft>
                      </a:pPr>
                      <a:r>
                        <a:rPr lang="en-US" sz="1600" b="0" dirty="0">
                          <a:effectLst/>
                          <a:latin typeface="Rubik Light"/>
                          <a:ea typeface="Calibri" panose="020F0502020204030204" pitchFamily="34" charset="0"/>
                          <a:cs typeface="Times New Roman" panose="02020603050405020304" pitchFamily="18" charset="0"/>
                        </a:rPr>
                        <a:t>2018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noFill/>
                  </a:tcPr>
                </a:tc>
                <a:tc>
                  <a:txBody>
                    <a:bodyPr/>
                    <a:lstStyle/>
                    <a:p>
                      <a:pPr marL="0" marR="0">
                        <a:spcBef>
                          <a:spcPts val="0"/>
                        </a:spcBef>
                        <a:spcAft>
                          <a:spcPts val="0"/>
                        </a:spcAft>
                      </a:pPr>
                      <a:r>
                        <a:rPr lang="en-US" sz="1600" b="0" dirty="0">
                          <a:effectLst/>
                          <a:latin typeface="Rubik Light"/>
                          <a:ea typeface="Calibri" panose="020F0502020204030204" pitchFamily="34" charset="0"/>
                          <a:cs typeface="Times New Roman" panose="02020603050405020304" pitchFamily="18" charset="0"/>
                        </a:rPr>
                        <a:t>2018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noFill/>
                  </a:tcPr>
                </a:tc>
                <a:tc>
                  <a:txBody>
                    <a:bodyPr/>
                    <a:lstStyle/>
                    <a:p>
                      <a:pPr marL="0" marR="0">
                        <a:spcBef>
                          <a:spcPts val="0"/>
                        </a:spcBef>
                        <a:spcAft>
                          <a:spcPts val="0"/>
                        </a:spcAft>
                      </a:pPr>
                      <a:r>
                        <a:rPr lang="en-US" sz="1600" b="0" dirty="0">
                          <a:effectLst/>
                          <a:latin typeface="Rubik Light"/>
                          <a:ea typeface="Calibri" panose="020F0502020204030204" pitchFamily="34" charset="0"/>
                          <a:cs typeface="Times New Roman" panose="02020603050405020304" pitchFamily="18" charset="0"/>
                        </a:rPr>
                        <a:t>2019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noFill/>
                  </a:tcPr>
                </a:tc>
                <a:tc>
                  <a:txBody>
                    <a:bodyPr/>
                    <a:lstStyle/>
                    <a:p>
                      <a:pPr marL="0" marR="0">
                        <a:spcBef>
                          <a:spcPts val="0"/>
                        </a:spcBef>
                        <a:spcAft>
                          <a:spcPts val="0"/>
                        </a:spcAft>
                      </a:pPr>
                      <a:r>
                        <a:rPr lang="en-US" sz="1600" b="0" dirty="0">
                          <a:effectLst/>
                          <a:latin typeface="Rubik Light"/>
                          <a:ea typeface="Calibri" panose="020F0502020204030204" pitchFamily="34" charset="0"/>
                          <a:cs typeface="Times New Roman" panose="02020603050405020304" pitchFamily="18" charset="0"/>
                        </a:rPr>
                        <a:t>2020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noFill/>
                  </a:tcPr>
                </a:tc>
                <a:tc>
                  <a:txBody>
                    <a:bodyPr/>
                    <a:lstStyle/>
                    <a:p>
                      <a:pPr marL="0" marR="0">
                        <a:spcBef>
                          <a:spcPts val="0"/>
                        </a:spcBef>
                        <a:spcAft>
                          <a:spcPts val="0"/>
                        </a:spcAft>
                      </a:pPr>
                      <a:r>
                        <a:rPr lang="en-US" sz="1600" b="0" dirty="0">
                          <a:effectLst/>
                          <a:latin typeface="Rubik Light"/>
                          <a:ea typeface="Calibri" panose="020F0502020204030204" pitchFamily="34" charset="0"/>
                          <a:cs typeface="Times New Roman" panose="02020603050405020304" pitchFamily="18" charset="0"/>
                        </a:rPr>
                        <a:t>2020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noFill/>
                  </a:tcPr>
                </a:tc>
                <a:extLst>
                  <a:ext uri="{0D108BD9-81ED-4DB2-BD59-A6C34878D82A}">
                    <a16:rowId xmlns:a16="http://schemas.microsoft.com/office/drawing/2014/main" val="10003"/>
                  </a:ext>
                </a:extLst>
              </a:tr>
              <a:tr h="428227">
                <a:tc>
                  <a:txBody>
                    <a:bodyPr/>
                    <a:lstStyle/>
                    <a:p>
                      <a:pPr marL="0" marR="0">
                        <a:spcBef>
                          <a:spcPts val="0"/>
                        </a:spcBef>
                        <a:spcAft>
                          <a:spcPts val="0"/>
                        </a:spcAft>
                      </a:pPr>
                      <a:r>
                        <a:rPr lang="en-US" sz="1600" b="1" dirty="0">
                          <a:solidFill>
                            <a:schemeClr val="bg1"/>
                          </a:solidFill>
                          <a:effectLst/>
                          <a:latin typeface="Rubik Light"/>
                          <a:ea typeface="Calibri" panose="020F0502020204030204" pitchFamily="34" charset="0"/>
                          <a:cs typeface="Times New Roman" panose="02020603050405020304" pitchFamily="18" charset="0"/>
                        </a:rPr>
                        <a:t>2019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accent1"/>
                    </a:solidFill>
                  </a:tcPr>
                </a:tc>
                <a:tc>
                  <a:txBody>
                    <a:bodyPr/>
                    <a:lstStyle/>
                    <a:p>
                      <a:pPr marL="0" marR="0">
                        <a:spcBef>
                          <a:spcPts val="0"/>
                        </a:spcBef>
                        <a:spcAft>
                          <a:spcPts val="0"/>
                        </a:spcAft>
                      </a:pPr>
                      <a:r>
                        <a:rPr lang="en-US" sz="1600" b="1" dirty="0">
                          <a:solidFill>
                            <a:schemeClr val="bg1"/>
                          </a:solidFill>
                          <a:effectLst/>
                          <a:latin typeface="Rubik Light"/>
                          <a:ea typeface="Calibri" panose="020F0502020204030204" pitchFamily="34" charset="0"/>
                          <a:cs typeface="Times New Roman" panose="02020603050405020304" pitchFamily="18" charset="0"/>
                        </a:rPr>
                        <a:t>2019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accent1"/>
                    </a:solidFill>
                  </a:tcPr>
                </a:tc>
                <a:tc>
                  <a:txBody>
                    <a:bodyPr/>
                    <a:lstStyle/>
                    <a:p>
                      <a:pPr marL="0" marR="0">
                        <a:spcBef>
                          <a:spcPts val="0"/>
                        </a:spcBef>
                        <a:spcAft>
                          <a:spcPts val="0"/>
                        </a:spcAft>
                      </a:pPr>
                      <a:r>
                        <a:rPr lang="en-US" sz="1600" b="1" dirty="0">
                          <a:solidFill>
                            <a:schemeClr val="bg1"/>
                          </a:solidFill>
                          <a:effectLst/>
                          <a:latin typeface="Rubik Light"/>
                          <a:ea typeface="Calibri" panose="020F0502020204030204" pitchFamily="34" charset="0"/>
                          <a:cs typeface="Times New Roman" panose="02020603050405020304" pitchFamily="18" charset="0"/>
                        </a:rPr>
                        <a:t>2020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accent1"/>
                    </a:solidFill>
                  </a:tcPr>
                </a:tc>
                <a:tc>
                  <a:txBody>
                    <a:bodyPr/>
                    <a:lstStyle/>
                    <a:p>
                      <a:pPr marL="0" marR="0">
                        <a:spcBef>
                          <a:spcPts val="0"/>
                        </a:spcBef>
                        <a:spcAft>
                          <a:spcPts val="0"/>
                        </a:spcAft>
                      </a:pPr>
                      <a:r>
                        <a:rPr lang="en-US" sz="1600" b="1" dirty="0">
                          <a:solidFill>
                            <a:schemeClr val="bg1"/>
                          </a:solidFill>
                          <a:effectLst/>
                          <a:latin typeface="Rubik Light"/>
                          <a:ea typeface="Calibri" panose="020F0502020204030204" pitchFamily="34" charset="0"/>
                          <a:cs typeface="Times New Roman" panose="02020603050405020304" pitchFamily="18" charset="0"/>
                        </a:rPr>
                        <a:t>2021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accent1"/>
                    </a:solidFill>
                  </a:tcPr>
                </a:tc>
                <a:tc>
                  <a:txBody>
                    <a:bodyPr/>
                    <a:lstStyle/>
                    <a:p>
                      <a:pPr marL="0" marR="0">
                        <a:spcBef>
                          <a:spcPts val="0"/>
                        </a:spcBef>
                        <a:spcAft>
                          <a:spcPts val="0"/>
                        </a:spcAft>
                      </a:pPr>
                      <a:r>
                        <a:rPr lang="en-US" sz="1600" b="1" dirty="0">
                          <a:solidFill>
                            <a:schemeClr val="bg1"/>
                          </a:solidFill>
                          <a:effectLst/>
                          <a:latin typeface="Rubik Light"/>
                          <a:ea typeface="Calibri" panose="020F0502020204030204" pitchFamily="34" charset="0"/>
                          <a:cs typeface="Times New Roman" panose="02020603050405020304" pitchFamily="18" charset="0"/>
                        </a:rPr>
                        <a:t>2021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solidFill>
                      <a:schemeClr val="accent1"/>
                    </a:solidFill>
                  </a:tcPr>
                </a:tc>
                <a:extLst>
                  <a:ext uri="{0D108BD9-81ED-4DB2-BD59-A6C34878D82A}">
                    <a16:rowId xmlns:a16="http://schemas.microsoft.com/office/drawing/2014/main" val="10004"/>
                  </a:ext>
                </a:extLst>
              </a:tr>
              <a:tr h="428227">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2020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extLst>
                  <a:ext uri="{0D108BD9-81ED-4DB2-BD59-A6C34878D82A}">
                    <a16:rowId xmlns:a16="http://schemas.microsoft.com/office/drawing/2014/main" val="10005"/>
                  </a:ext>
                </a:extLst>
              </a:tr>
              <a:tr h="428227">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2022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tc>
                  <a:txBody>
                    <a:bodyPr/>
                    <a:lstStyle/>
                    <a:p>
                      <a:pPr marL="0" marR="0">
                        <a:spcBef>
                          <a:spcPts val="0"/>
                        </a:spcBef>
                        <a:spcAft>
                          <a:spcPts val="0"/>
                        </a:spcAft>
                      </a:pPr>
                      <a:r>
                        <a:rPr lang="en-US" sz="1600" dirty="0">
                          <a:effectLst/>
                          <a:latin typeface="Rubik Light"/>
                          <a:ea typeface="Calibri" panose="020F0502020204030204" pitchFamily="34" charset="0"/>
                          <a:cs typeface="Times New Roman" panose="02020603050405020304" pitchFamily="18" charset="0"/>
                        </a:rPr>
                        <a:t>2023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prst="coolSlant"/>
                      <a:lightRig rig="flood" dir="t"/>
                    </a:cell3D>
                  </a:tcPr>
                </a:tc>
                <a:extLst>
                  <a:ext uri="{0D108BD9-81ED-4DB2-BD59-A6C34878D82A}">
                    <a16:rowId xmlns:a16="http://schemas.microsoft.com/office/drawing/2014/main" val="10006"/>
                  </a:ext>
                </a:extLst>
              </a:tr>
            </a:tbl>
          </a:graphicData>
        </a:graphic>
      </p:graphicFrame>
      <p:graphicFrame>
        <p:nvGraphicFramePr>
          <p:cNvPr id="2" name="Diagram 1" descr="Diagram of MIPS Quality Measure Lifecycle"/>
          <p:cNvGraphicFramePr/>
          <p:nvPr>
            <p:extLst>
              <p:ext uri="{D42A27DB-BD31-4B8C-83A1-F6EECF244321}">
                <p14:modId xmlns:p14="http://schemas.microsoft.com/office/powerpoint/2010/main" val="1557067045"/>
              </p:ext>
            </p:extLst>
          </p:nvPr>
        </p:nvGraphicFramePr>
        <p:xfrm>
          <a:off x="536357" y="2386307"/>
          <a:ext cx="10497117" cy="113543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ontent Placeholder 1">
            <a:extLst>
              <a:ext uri="{FF2B5EF4-FFF2-40B4-BE49-F238E27FC236}">
                <a16:creationId xmlns:a16="http://schemas.microsoft.com/office/drawing/2014/main" id="{516D56BF-10C9-405A-AB38-8C6FDB9A2974}"/>
              </a:ext>
            </a:extLst>
          </p:cNvPr>
          <p:cNvSpPr>
            <a:spLocks noGrp="1"/>
          </p:cNvSpPr>
          <p:nvPr>
            <p:ph idx="1"/>
          </p:nvPr>
        </p:nvSpPr>
        <p:spPr>
          <a:xfrm>
            <a:off x="508447" y="1223751"/>
            <a:ext cx="11045121" cy="1040445"/>
          </a:xfrm>
        </p:spPr>
        <p:txBody>
          <a:bodyPr vert="horz" lIns="91440" tIns="45720" rIns="91440" bIns="45720" rtlCol="0" anchor="t">
            <a:normAutofit fontScale="92500" lnSpcReduction="10000"/>
          </a:bodyPr>
          <a:lstStyle/>
          <a:p>
            <a:endParaRPr lang="en-US" sz="2400" dirty="0"/>
          </a:p>
          <a:p>
            <a:pPr marL="0" indent="0">
              <a:buNone/>
            </a:pPr>
            <a:r>
              <a:rPr lang="en-US" sz="2400" dirty="0">
                <a:solidFill>
                  <a:schemeClr val="tx1"/>
                </a:solidFill>
              </a:rPr>
              <a:t>Measures submitted to the 2019 MUC List may be available for reporting during the 2021 performance period.</a:t>
            </a:r>
          </a:p>
          <a:p>
            <a:endParaRPr lang="en-US" dirty="0"/>
          </a:p>
          <a:p>
            <a:endParaRPr lang="en-US" dirty="0"/>
          </a:p>
          <a:p>
            <a:endParaRPr lang="en-US" dirty="0"/>
          </a:p>
          <a:p>
            <a:endParaRPr lang="en-US" dirty="0"/>
          </a:p>
          <a:p>
            <a:endParaRPr lang="en-US" dirty="0"/>
          </a:p>
        </p:txBody>
      </p:sp>
      <p:sp>
        <p:nvSpPr>
          <p:cNvPr id="8" name="Title 1"/>
          <p:cNvSpPr>
            <a:spLocks noGrp="1"/>
          </p:cNvSpPr>
          <p:nvPr>
            <p:ph type="title"/>
          </p:nvPr>
        </p:nvSpPr>
        <p:spPr>
          <a:xfrm>
            <a:off x="508447" y="117232"/>
            <a:ext cx="8766048" cy="1043354"/>
          </a:xfrm>
        </p:spPr>
        <p:txBody>
          <a:bodyPr/>
          <a:lstStyle/>
          <a:p>
            <a:pPr>
              <a:lnSpc>
                <a:spcPct val="150000"/>
              </a:lnSpc>
            </a:pPr>
            <a:r>
              <a:rPr lang="en-US" sz="2800" b="1" dirty="0"/>
              <a:t>MIPS Quality Measures</a:t>
            </a:r>
            <a:br>
              <a:rPr lang="en-US" b="1" dirty="0"/>
            </a:br>
            <a:r>
              <a:rPr lang="en-US" sz="2200" dirty="0"/>
              <a:t>High-Level</a:t>
            </a:r>
            <a:r>
              <a:rPr lang="en-US" sz="2200" b="1" dirty="0"/>
              <a:t> </a:t>
            </a:r>
            <a:r>
              <a:rPr lang="en-US" sz="2200" dirty="0"/>
              <a:t>MIPS Quality Measure Lifecycle</a:t>
            </a:r>
          </a:p>
        </p:txBody>
      </p:sp>
    </p:spTree>
    <p:extLst>
      <p:ext uri="{BB962C8B-B14F-4D97-AF65-F5344CB8AC3E}">
        <p14:creationId xmlns:p14="http://schemas.microsoft.com/office/powerpoint/2010/main" val="1918370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pic>
        <p:nvPicPr>
          <p:cNvPr id="28" name="Picture 27" descr="Timeline graphic of MAP Preliminary meetings in September through the MAP final recommendations and publication in March 2020.">
            <a:extLst>
              <a:ext uri="{FF2B5EF4-FFF2-40B4-BE49-F238E27FC236}">
                <a16:creationId xmlns:a16="http://schemas.microsoft.com/office/drawing/2014/main" id="{0F71D40D-8A60-4EE9-8FD9-62716D2328F4}"/>
              </a:ext>
            </a:extLst>
          </p:cNvPr>
          <p:cNvPicPr>
            <a:picLocks noChangeAspect="1"/>
          </p:cNvPicPr>
          <p:nvPr/>
        </p:nvPicPr>
        <p:blipFill>
          <a:blip r:embed="rId3"/>
          <a:stretch>
            <a:fillRect/>
          </a:stretch>
        </p:blipFill>
        <p:spPr>
          <a:xfrm>
            <a:off x="1266074" y="3655644"/>
            <a:ext cx="9353802" cy="2987865"/>
          </a:xfrm>
          <a:prstGeom prst="rect">
            <a:avLst/>
          </a:prstGeom>
        </p:spPr>
      </p:pic>
      <p:sp>
        <p:nvSpPr>
          <p:cNvPr id="23" name="Rectangle 22"/>
          <p:cNvSpPr/>
          <p:nvPr/>
        </p:nvSpPr>
        <p:spPr>
          <a:xfrm>
            <a:off x="4313909" y="6069825"/>
            <a:ext cx="3545201"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ea typeface="+mn-ea"/>
                <a:cs typeface="+mn-cs"/>
              </a:rPr>
              <a:t>http://www.qualityforum.org/map/</a:t>
            </a:r>
          </a:p>
        </p:txBody>
      </p:sp>
      <p:pic>
        <p:nvPicPr>
          <p:cNvPr id="27" name="Picture 26" descr="Timeline graphic of JIRA opening for new candidate measures in March 1 through beginning of MUC clearance process start in August. ">
            <a:extLst>
              <a:ext uri="{FF2B5EF4-FFF2-40B4-BE49-F238E27FC236}">
                <a16:creationId xmlns:a16="http://schemas.microsoft.com/office/drawing/2014/main" id="{3351B12D-C178-4F18-9505-29BA9571B595}"/>
              </a:ext>
            </a:extLst>
          </p:cNvPr>
          <p:cNvPicPr>
            <a:picLocks noChangeAspect="1"/>
          </p:cNvPicPr>
          <p:nvPr/>
        </p:nvPicPr>
        <p:blipFill>
          <a:blip r:embed="rId4"/>
          <a:stretch>
            <a:fillRect/>
          </a:stretch>
        </p:blipFill>
        <p:spPr>
          <a:xfrm>
            <a:off x="344014" y="1408875"/>
            <a:ext cx="7762875" cy="2781300"/>
          </a:xfrm>
          <a:prstGeom prst="rect">
            <a:avLst/>
          </a:prstGeom>
        </p:spPr>
      </p:pic>
      <p:sp>
        <p:nvSpPr>
          <p:cNvPr id="22" name="TextBox 21"/>
          <p:cNvSpPr txBox="1"/>
          <p:nvPr/>
        </p:nvSpPr>
        <p:spPr>
          <a:xfrm>
            <a:off x="7780861" y="1408875"/>
            <a:ext cx="3999093" cy="224676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33333"/>
                </a:solidFill>
                <a:effectLst/>
                <a:uLnTx/>
                <a:uFillTx/>
                <a:latin typeface="Rubik Light"/>
                <a:ea typeface="+mn-ea"/>
                <a:cs typeface="+mn-cs"/>
              </a:rPr>
              <a:t>*NQF facilitates two public commenting periods.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333333"/>
                </a:solidFill>
                <a:effectLst/>
                <a:uLnTx/>
                <a:uFillTx/>
                <a:latin typeface="Rubik Light"/>
                <a:ea typeface="+mn-ea"/>
                <a:cs typeface="+mn-cs"/>
              </a:rPr>
              <a:t>The first public commenting period takes place after the publishing of the MUC List until the December MAP Workgroup meetings occur.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333333"/>
                </a:solidFill>
                <a:effectLst/>
                <a:uLnTx/>
                <a:uFillTx/>
                <a:latin typeface="Rubik Light"/>
                <a:ea typeface="+mn-ea"/>
                <a:cs typeface="+mn-cs"/>
              </a:rPr>
              <a:t>The second public commenting period takes place after the last December MAP Workgroup committee meeting and before the MAP Coordinating Committee meeting in January.  </a:t>
            </a:r>
          </a:p>
        </p:txBody>
      </p:sp>
      <p:sp>
        <p:nvSpPr>
          <p:cNvPr id="2" name="Title 1"/>
          <p:cNvSpPr>
            <a:spLocks noGrp="1"/>
          </p:cNvSpPr>
          <p:nvPr>
            <p:ph type="title"/>
          </p:nvPr>
        </p:nvSpPr>
        <p:spPr>
          <a:xfrm>
            <a:off x="440267" y="271949"/>
            <a:ext cx="8115469" cy="724747"/>
          </a:xfrm>
        </p:spPr>
        <p:txBody>
          <a:bodyPr>
            <a:noAutofit/>
          </a:bodyPr>
          <a:lstStyle/>
          <a:p>
            <a:r>
              <a:rPr lang="en-US" sz="2800" b="1" dirty="0"/>
              <a:t>Measures under Consideration List Publishing</a:t>
            </a:r>
            <a:br>
              <a:rPr lang="en-US" sz="2800" b="1" dirty="0"/>
            </a:br>
            <a:r>
              <a:rPr lang="en-US" sz="2800" b="1" dirty="0"/>
              <a:t>2019/2020</a:t>
            </a:r>
            <a:endParaRPr lang="en-US" b="1" dirty="0"/>
          </a:p>
        </p:txBody>
      </p:sp>
    </p:spTree>
    <p:extLst>
      <p:ext uri="{BB962C8B-B14F-4D97-AF65-F5344CB8AC3E}">
        <p14:creationId xmlns:p14="http://schemas.microsoft.com/office/powerpoint/2010/main" val="1518757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QCDR (Qualified Clinical Data Registry) Measures:  Lifecycle, CRITERIA, Challenges/LIMITATIONS &amp; Benefits</a:t>
            </a:r>
          </a:p>
        </p:txBody>
      </p:sp>
      <p:sp>
        <p:nvSpPr>
          <p:cNvPr id="4" name="Slide Number Placeholder 3"/>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23895054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6C67EBB-426B-40DA-9758-A4E036FBB898}"/>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6B8A4A2-F29A-4651-AFA7-54DA4950AAC7}" type="slidenum">
              <a:rPr kumimoji="0" lang="en-US" sz="1200" b="0" i="0" u="none" strike="noStrike" kern="1200" cap="none" spc="0" normalizeH="0" baseline="0" noProof="0" smtClean="0">
                <a:ln>
                  <a:noFill/>
                </a:ln>
                <a:solidFill>
                  <a:prstClr val="white">
                    <a:lumMod val="50000"/>
                  </a:prstClr>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mn-ea"/>
              <a:cs typeface="Arial" panose="020B0604020202020204" pitchFamily="34" charset="0"/>
            </a:endParaRPr>
          </a:p>
        </p:txBody>
      </p:sp>
      <p:pic>
        <p:nvPicPr>
          <p:cNvPr id="7" name="Picture 6" descr="Graphic of a group of people together brainstorming.">
            <a:extLst>
              <a:ext uri="{FF2B5EF4-FFF2-40B4-BE49-F238E27FC236}">
                <a16:creationId xmlns:a16="http://schemas.microsoft.com/office/drawing/2014/main" id="{F7D418AA-26C0-4D2D-BE87-4607C35A3508}"/>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344833" y="3276600"/>
            <a:ext cx="3627967" cy="2612136"/>
          </a:xfrm>
          <a:prstGeom prst="rect">
            <a:avLst/>
          </a:prstGeom>
          <a:ln>
            <a:noFill/>
          </a:ln>
          <a:effectLst>
            <a:outerShdw blurRad="292100" dist="139700" dir="2700000" algn="tl" rotWithShape="0">
              <a:srgbClr val="333333">
                <a:alpha val="65000"/>
              </a:srgbClr>
            </a:outerShdw>
          </a:effectLst>
        </p:spPr>
      </p:pic>
      <p:sp>
        <p:nvSpPr>
          <p:cNvPr id="4" name="Content Placeholder 3">
            <a:extLst>
              <a:ext uri="{FF2B5EF4-FFF2-40B4-BE49-F238E27FC236}">
                <a16:creationId xmlns:a16="http://schemas.microsoft.com/office/drawing/2014/main" id="{535D81FD-A836-4280-878E-E247D09EA877}"/>
              </a:ext>
            </a:extLst>
          </p:cNvPr>
          <p:cNvSpPr>
            <a:spLocks noGrp="1"/>
          </p:cNvSpPr>
          <p:nvPr>
            <p:ph idx="1"/>
          </p:nvPr>
        </p:nvSpPr>
        <p:spPr/>
        <p:txBody>
          <a:bodyPr/>
          <a:lstStyle/>
          <a:p>
            <a:r>
              <a:rPr lang="en-US" sz="2400" dirty="0"/>
              <a:t>An ongoing process to engage the public in quality measure development. </a:t>
            </a:r>
          </a:p>
          <a:p>
            <a:r>
              <a:rPr lang="en-US" sz="2400" dirty="0"/>
              <a:t>Elicit feedback that will help CMS design resources that can help all of those interested in healthcare quality improvement better understand the goals of quality measurement. </a:t>
            </a:r>
          </a:p>
          <a:p>
            <a:pPr marL="800100" lvl="1" indent="-342900">
              <a:spcBef>
                <a:spcPts val="300"/>
              </a:spcBef>
              <a:buFont typeface="Arial" panose="020B0604020202020204" pitchFamily="34" charset="0"/>
              <a:buChar char="•"/>
            </a:pPr>
            <a:r>
              <a:rPr lang="en-US" sz="2400" dirty="0"/>
              <a:t>Education </a:t>
            </a:r>
          </a:p>
          <a:p>
            <a:pPr marL="800100" lvl="1" indent="-342900">
              <a:spcBef>
                <a:spcPts val="300"/>
              </a:spcBef>
              <a:buFont typeface="Arial" panose="020B0604020202020204" pitchFamily="34" charset="0"/>
              <a:buChar char="•"/>
            </a:pPr>
            <a:r>
              <a:rPr lang="en-US" sz="2400" dirty="0"/>
              <a:t>Outreach</a:t>
            </a:r>
          </a:p>
          <a:p>
            <a:pPr marL="800100" lvl="1" indent="-342900">
              <a:spcBef>
                <a:spcPts val="300"/>
              </a:spcBef>
              <a:buFont typeface="Arial" panose="020B0604020202020204" pitchFamily="34" charset="0"/>
              <a:buChar char="•"/>
            </a:pPr>
            <a:r>
              <a:rPr lang="en-US" sz="2400" dirty="0">
                <a:solidFill>
                  <a:prstClr val="black"/>
                </a:solidFill>
              </a:rPr>
              <a:t>Dedicated Websites</a:t>
            </a:r>
          </a:p>
          <a:p>
            <a:pPr marL="800100" lvl="1" indent="-342900">
              <a:spcBef>
                <a:spcPts val="300"/>
              </a:spcBef>
              <a:buFont typeface="Arial" panose="020B0604020202020204" pitchFamily="34" charset="0"/>
              <a:buChar char="•"/>
            </a:pPr>
            <a:r>
              <a:rPr lang="en-US" sz="2400" dirty="0">
                <a:solidFill>
                  <a:prstClr val="black"/>
                </a:solidFill>
              </a:rPr>
              <a:t>Measure Development </a:t>
            </a:r>
            <a:br>
              <a:rPr lang="en-US" sz="2400" dirty="0">
                <a:solidFill>
                  <a:prstClr val="black"/>
                </a:solidFill>
              </a:rPr>
            </a:br>
            <a:r>
              <a:rPr lang="en-US" sz="2400" dirty="0">
                <a:solidFill>
                  <a:prstClr val="black"/>
                </a:solidFill>
              </a:rPr>
              <a:t>Roadmaps</a:t>
            </a:r>
          </a:p>
          <a:p>
            <a:pPr marL="800100" lvl="1" indent="-342900">
              <a:spcBef>
                <a:spcPts val="300"/>
              </a:spcBef>
              <a:buFont typeface="Arial" panose="020B0604020202020204" pitchFamily="34" charset="0"/>
              <a:buChar char="•"/>
            </a:pPr>
            <a:r>
              <a:rPr lang="en-US" sz="2400" dirty="0">
                <a:solidFill>
                  <a:prstClr val="black"/>
                </a:solidFill>
              </a:rPr>
              <a:t>Listserv opportunities</a:t>
            </a:r>
            <a:endParaRPr lang="en-US" sz="2400" dirty="0"/>
          </a:p>
          <a:p>
            <a:endParaRPr lang="en-US" dirty="0"/>
          </a:p>
        </p:txBody>
      </p:sp>
      <p:sp>
        <p:nvSpPr>
          <p:cNvPr id="3" name="Title 2">
            <a:extLst>
              <a:ext uri="{FF2B5EF4-FFF2-40B4-BE49-F238E27FC236}">
                <a16:creationId xmlns:a16="http://schemas.microsoft.com/office/drawing/2014/main" id="{1BD61D93-DEE8-4FFE-B37F-FBA6D41533C7}"/>
              </a:ext>
            </a:extLst>
          </p:cNvPr>
          <p:cNvSpPr>
            <a:spLocks noGrp="1"/>
          </p:cNvSpPr>
          <p:nvPr>
            <p:ph type="title"/>
          </p:nvPr>
        </p:nvSpPr>
        <p:spPr/>
        <p:txBody>
          <a:bodyPr/>
          <a:lstStyle/>
          <a:p>
            <a:r>
              <a:rPr lang="en-US" dirty="0"/>
              <a:t>Vision and Goals: </a:t>
            </a:r>
            <a:r>
              <a:rPr lang="en-US" dirty="0">
                <a:solidFill>
                  <a:prstClr val="white"/>
                </a:solidFill>
              </a:rPr>
              <a:t>MACRA Info Sessions</a:t>
            </a:r>
            <a:endParaRPr lang="en-US" dirty="0"/>
          </a:p>
        </p:txBody>
      </p:sp>
    </p:spTree>
    <p:extLst>
      <p:ext uri="{BB962C8B-B14F-4D97-AF65-F5344CB8AC3E}">
        <p14:creationId xmlns:p14="http://schemas.microsoft.com/office/powerpoint/2010/main" val="32996197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pic>
        <p:nvPicPr>
          <p:cNvPr id="5" name="Picture 4" descr="QCDR Measure Lifecycle within MIPS">
            <a:extLst>
              <a:ext uri="{FF2B5EF4-FFF2-40B4-BE49-F238E27FC236}">
                <a16:creationId xmlns:a16="http://schemas.microsoft.com/office/drawing/2014/main" id="{7F166952-3C95-4491-9DE4-4438EA87F6FE}"/>
              </a:ext>
            </a:extLst>
          </p:cNvPr>
          <p:cNvPicPr>
            <a:picLocks noChangeAspect="1"/>
          </p:cNvPicPr>
          <p:nvPr/>
        </p:nvPicPr>
        <p:blipFill>
          <a:blip r:embed="rId3"/>
          <a:stretch>
            <a:fillRect/>
          </a:stretch>
        </p:blipFill>
        <p:spPr>
          <a:xfrm>
            <a:off x="388054" y="1530540"/>
            <a:ext cx="11391900" cy="4533900"/>
          </a:xfrm>
          <a:prstGeom prst="rect">
            <a:avLst/>
          </a:prstGeom>
        </p:spPr>
      </p:pic>
      <p:sp>
        <p:nvSpPr>
          <p:cNvPr id="2" name="Title 1"/>
          <p:cNvSpPr>
            <a:spLocks noGrp="1"/>
          </p:cNvSpPr>
          <p:nvPr>
            <p:ph type="title"/>
          </p:nvPr>
        </p:nvSpPr>
        <p:spPr/>
        <p:txBody>
          <a:bodyPr>
            <a:normAutofit/>
          </a:bodyPr>
          <a:lstStyle/>
          <a:p>
            <a:r>
              <a:rPr lang="en-US" sz="2800" b="1" dirty="0"/>
              <a:t>QCDR Measure Lifecycle within MIPS</a:t>
            </a:r>
          </a:p>
        </p:txBody>
      </p:sp>
    </p:spTree>
    <p:extLst>
      <p:ext uri="{BB962C8B-B14F-4D97-AF65-F5344CB8AC3E}">
        <p14:creationId xmlns:p14="http://schemas.microsoft.com/office/powerpoint/2010/main" val="31469236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422400"/>
            <a:ext cx="10972800" cy="4933952"/>
          </a:xfrm>
        </p:spPr>
        <p:txBody>
          <a:bodyPr/>
          <a:lstStyle/>
          <a:p>
            <a:pPr>
              <a:buClrTx/>
            </a:pPr>
            <a:r>
              <a:rPr lang="en-US" dirty="0">
                <a:solidFill>
                  <a:schemeClr val="tx1"/>
                </a:solidFill>
              </a:rPr>
              <a:t>During the annual self-nomination period (i.e. July 1-September 3, 2019), QCDRs can submit up to 30 QCDR measures for CMS consideration for use in </a:t>
            </a:r>
            <a:r>
              <a:rPr lang="en-US" b="1" dirty="0">
                <a:solidFill>
                  <a:schemeClr val="tx1"/>
                </a:solidFill>
              </a:rPr>
              <a:t>MIPS quality performance category.</a:t>
            </a:r>
            <a:r>
              <a:rPr lang="en-US" dirty="0">
                <a:solidFill>
                  <a:schemeClr val="tx1"/>
                </a:solidFill>
              </a:rPr>
              <a:t> </a:t>
            </a:r>
          </a:p>
          <a:p>
            <a:pPr lvl="1"/>
            <a:r>
              <a:rPr lang="en-US" dirty="0">
                <a:solidFill>
                  <a:schemeClr val="tx1"/>
                </a:solidFill>
              </a:rPr>
              <a:t>CMS will provide feedback and notify the QCDR if their QCDR measure(s) were approved or rejected within weeks of the close of self-nomination for use in the subsequent performance period (i.e. for 2020).</a:t>
            </a:r>
          </a:p>
          <a:p>
            <a:pPr>
              <a:buClrTx/>
            </a:pPr>
            <a:r>
              <a:rPr lang="en-US" dirty="0">
                <a:solidFill>
                  <a:schemeClr val="tx1"/>
                </a:solidFill>
              </a:rPr>
              <a:t>QCDR measures are clinical quality measures developed and maintained by QCDRs.</a:t>
            </a:r>
          </a:p>
          <a:p>
            <a:pPr>
              <a:buClrTx/>
            </a:pPr>
            <a:r>
              <a:rPr lang="en-US" dirty="0">
                <a:solidFill>
                  <a:schemeClr val="tx1"/>
                </a:solidFill>
              </a:rPr>
              <a:t>QCDR measures do </a:t>
            </a:r>
            <a:r>
              <a:rPr lang="en-US" b="1" dirty="0">
                <a:solidFill>
                  <a:schemeClr val="tx1"/>
                </a:solidFill>
              </a:rPr>
              <a:t>not</a:t>
            </a:r>
            <a:r>
              <a:rPr lang="en-US" dirty="0">
                <a:solidFill>
                  <a:schemeClr val="tx1"/>
                </a:solidFill>
              </a:rPr>
              <a:t> go through a 20-month cycle as MIPS quality measures.</a:t>
            </a:r>
          </a:p>
          <a:p>
            <a:pPr>
              <a:buClrTx/>
            </a:pPr>
            <a:r>
              <a:rPr lang="en-US" dirty="0">
                <a:solidFill>
                  <a:schemeClr val="tx1"/>
                </a:solidFill>
              </a:rPr>
              <a:t>QCDR measures should be clinically relevant and evidence based (following current clinical guidelines) and include evidence of a performance gap and/or eligible clinician performance variation</a:t>
            </a:r>
          </a:p>
          <a:p>
            <a:pPr>
              <a:buClrTx/>
            </a:pPr>
            <a:r>
              <a:rPr lang="en-US" dirty="0">
                <a:solidFill>
                  <a:schemeClr val="tx1"/>
                </a:solidFill>
              </a:rPr>
              <a:t>QCDR measures should be analytically sound and </a:t>
            </a:r>
            <a:r>
              <a:rPr lang="en-US" b="1" dirty="0">
                <a:solidFill>
                  <a:schemeClr val="tx1"/>
                </a:solidFill>
              </a:rPr>
              <a:t>fully developed </a:t>
            </a:r>
            <a:r>
              <a:rPr lang="en-US" dirty="0">
                <a:solidFill>
                  <a:schemeClr val="tx1"/>
                </a:solidFill>
              </a:rPr>
              <a:t>(not just in the concept development phase).</a:t>
            </a:r>
          </a:p>
          <a:p>
            <a:pPr>
              <a:buClrTx/>
            </a:pPr>
            <a:r>
              <a:rPr lang="en-US" dirty="0">
                <a:solidFill>
                  <a:schemeClr val="tx1"/>
                </a:solidFill>
              </a:rPr>
              <a:t>QCDR measures are not required to have reliability and validity testing but QCDRs must attest performance data can be produced.</a:t>
            </a:r>
          </a:p>
          <a:p>
            <a:pPr>
              <a:buClrTx/>
            </a:pPr>
            <a:r>
              <a:rPr lang="en-US" dirty="0">
                <a:solidFill>
                  <a:schemeClr val="tx1"/>
                </a:solidFill>
              </a:rPr>
              <a:t>QCDR measures should </a:t>
            </a:r>
            <a:r>
              <a:rPr lang="en-US" u="sng" dirty="0">
                <a:solidFill>
                  <a:schemeClr val="tx1"/>
                </a:solidFill>
              </a:rPr>
              <a:t>not</a:t>
            </a:r>
            <a:r>
              <a:rPr lang="en-US" dirty="0">
                <a:solidFill>
                  <a:schemeClr val="tx1"/>
                </a:solidFill>
              </a:rPr>
              <a:t> duplicate MIPS quality measures.</a:t>
            </a:r>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
        <p:nvSpPr>
          <p:cNvPr id="7" name="Title 1"/>
          <p:cNvSpPr>
            <a:spLocks noGrp="1"/>
          </p:cNvSpPr>
          <p:nvPr>
            <p:ph type="title"/>
          </p:nvPr>
        </p:nvSpPr>
        <p:spPr>
          <a:xfrm>
            <a:off x="609600" y="118534"/>
            <a:ext cx="8766048" cy="1122437"/>
          </a:xfrm>
        </p:spPr>
        <p:txBody>
          <a:bodyPr>
            <a:normAutofit fontScale="90000"/>
          </a:bodyPr>
          <a:lstStyle/>
          <a:p>
            <a:pPr>
              <a:lnSpc>
                <a:spcPct val="150000"/>
              </a:lnSpc>
            </a:pPr>
            <a:r>
              <a:rPr lang="en-US" sz="3100" b="1" dirty="0"/>
              <a:t>QCDR Measures</a:t>
            </a:r>
            <a:br>
              <a:rPr lang="en-US" b="1" dirty="0"/>
            </a:br>
            <a:r>
              <a:rPr lang="en-US" dirty="0"/>
              <a:t>QCDR Measure Criteria</a:t>
            </a:r>
          </a:p>
        </p:txBody>
      </p:sp>
    </p:spTree>
    <p:extLst>
      <p:ext uri="{BB962C8B-B14F-4D97-AF65-F5344CB8AC3E}">
        <p14:creationId xmlns:p14="http://schemas.microsoft.com/office/powerpoint/2010/main" val="4870754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8534"/>
            <a:ext cx="8766048" cy="1051898"/>
          </a:xfrm>
        </p:spPr>
        <p:txBody>
          <a:bodyPr>
            <a:normAutofit/>
          </a:bodyPr>
          <a:lstStyle/>
          <a:p>
            <a:r>
              <a:rPr lang="en-US" sz="2800" b="1" dirty="0"/>
              <a:t>QCDR Measures Compared to MIPS Quality Measures for 2019</a:t>
            </a:r>
            <a:endParaRPr lang="en-US" sz="2000" dirty="0"/>
          </a:p>
        </p:txBody>
      </p:sp>
      <p:graphicFrame>
        <p:nvGraphicFramePr>
          <p:cNvPr id="6" name="Content Placeholder 5"/>
          <p:cNvGraphicFramePr>
            <a:graphicFrameLocks noGrp="1"/>
          </p:cNvGraphicFramePr>
          <p:nvPr>
            <p:ph idx="1"/>
          </p:nvPr>
        </p:nvGraphicFramePr>
        <p:xfrm>
          <a:off x="694007" y="1410236"/>
          <a:ext cx="10813365" cy="5115736"/>
        </p:xfrm>
        <a:graphic>
          <a:graphicData uri="http://schemas.openxmlformats.org/drawingml/2006/table">
            <a:tbl>
              <a:tblPr firstRow="1" bandRow="1">
                <a:tableStyleId>{5C22544A-7EE6-4342-B048-85BDC9FD1C3A}</a:tableStyleId>
              </a:tblPr>
              <a:tblGrid>
                <a:gridCol w="5424920">
                  <a:extLst>
                    <a:ext uri="{9D8B030D-6E8A-4147-A177-3AD203B41FA5}">
                      <a16:colId xmlns:a16="http://schemas.microsoft.com/office/drawing/2014/main" val="20000"/>
                    </a:ext>
                  </a:extLst>
                </a:gridCol>
                <a:gridCol w="5388445">
                  <a:extLst>
                    <a:ext uri="{9D8B030D-6E8A-4147-A177-3AD203B41FA5}">
                      <a16:colId xmlns:a16="http://schemas.microsoft.com/office/drawing/2014/main" val="20001"/>
                    </a:ext>
                  </a:extLst>
                </a:gridCol>
              </a:tblGrid>
              <a:tr h="6005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Rubik Light"/>
                        </a:rPr>
                        <a:t>MIPS Quality Measures</a:t>
                      </a:r>
                    </a:p>
                    <a:p>
                      <a:endParaRPr lang="en-US" dirty="0">
                        <a:latin typeface="Rubik Light"/>
                      </a:endParaRPr>
                    </a:p>
                  </a:txBody>
                  <a:tcPr/>
                </a:tc>
                <a:tc>
                  <a:txBody>
                    <a:bodyPr/>
                    <a:lstStyle/>
                    <a:p>
                      <a:r>
                        <a:rPr lang="en-US" dirty="0">
                          <a:latin typeface="Rubik Light"/>
                        </a:rPr>
                        <a:t>QCDR Measures</a:t>
                      </a:r>
                    </a:p>
                  </a:txBody>
                  <a:tcPr/>
                </a:tc>
                <a:extLst>
                  <a:ext uri="{0D108BD9-81ED-4DB2-BD59-A6C34878D82A}">
                    <a16:rowId xmlns:a16="http://schemas.microsoft.com/office/drawing/2014/main" val="10000"/>
                  </a:ext>
                </a:extLst>
              </a:tr>
              <a:tr h="343155">
                <a:tc>
                  <a:txBody>
                    <a:bodyPr/>
                    <a:lstStyle/>
                    <a:p>
                      <a:r>
                        <a:rPr lang="en-US" dirty="0">
                          <a:solidFill>
                            <a:schemeClr val="tx1"/>
                          </a:solidFill>
                          <a:latin typeface="Rubik Light"/>
                        </a:rPr>
                        <a:t>257 Quality Measures for PY</a:t>
                      </a:r>
                      <a:r>
                        <a:rPr lang="en-US" baseline="0" dirty="0">
                          <a:solidFill>
                            <a:schemeClr val="tx1"/>
                          </a:solidFill>
                          <a:latin typeface="Rubik Light"/>
                        </a:rPr>
                        <a:t> 2019</a:t>
                      </a:r>
                      <a:endParaRPr lang="en-US" dirty="0">
                        <a:solidFill>
                          <a:schemeClr val="tx1"/>
                        </a:solidFill>
                        <a:latin typeface="Rubik Light"/>
                      </a:endParaRPr>
                    </a:p>
                  </a:txBody>
                  <a:tcPr/>
                </a:tc>
                <a:tc>
                  <a:txBody>
                    <a:bodyPr/>
                    <a:lstStyle/>
                    <a:p>
                      <a:r>
                        <a:rPr lang="en-US" dirty="0">
                          <a:solidFill>
                            <a:schemeClr val="tx1"/>
                          </a:solidFill>
                          <a:latin typeface="Rubik Light"/>
                        </a:rPr>
                        <a:t>752 QCDR measures for PY 2019</a:t>
                      </a:r>
                    </a:p>
                  </a:txBody>
                  <a:tcPr/>
                </a:tc>
                <a:extLst>
                  <a:ext uri="{0D108BD9-81ED-4DB2-BD59-A6C34878D82A}">
                    <a16:rowId xmlns:a16="http://schemas.microsoft.com/office/drawing/2014/main" val="10001"/>
                  </a:ext>
                </a:extLst>
              </a:tr>
              <a:tr h="908310">
                <a:tc>
                  <a:txBody>
                    <a:bodyPr/>
                    <a:lstStyle/>
                    <a:p>
                      <a:r>
                        <a:rPr lang="en-US" dirty="0">
                          <a:solidFill>
                            <a:schemeClr val="tx1"/>
                          </a:solidFill>
                          <a:latin typeface="Rubik Light"/>
                        </a:rPr>
                        <a:t>Submitted through the Annual Call</a:t>
                      </a:r>
                      <a:r>
                        <a:rPr lang="en-US" baseline="0" dirty="0">
                          <a:solidFill>
                            <a:schemeClr val="tx1"/>
                          </a:solidFill>
                          <a:latin typeface="Rubik Light"/>
                        </a:rPr>
                        <a:t> for Quality Measures for use by eligible clinicians, group practices, registries and QCDRs</a:t>
                      </a:r>
                      <a:endParaRPr lang="en-US" dirty="0">
                        <a:solidFill>
                          <a:schemeClr val="tx1"/>
                        </a:solidFill>
                        <a:latin typeface="Rubik Ligh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Rubik Light"/>
                        </a:rPr>
                        <a:t>Submitted</a:t>
                      </a:r>
                      <a:r>
                        <a:rPr lang="en-US" baseline="0" dirty="0">
                          <a:solidFill>
                            <a:schemeClr val="tx1"/>
                          </a:solidFill>
                          <a:latin typeface="Rubik Light"/>
                        </a:rPr>
                        <a:t> by QCDRs </a:t>
                      </a:r>
                      <a:r>
                        <a:rPr lang="en-US" dirty="0">
                          <a:solidFill>
                            <a:schemeClr val="tx1"/>
                          </a:solidFill>
                          <a:latin typeface="Rubik Light"/>
                        </a:rPr>
                        <a:t>during</a:t>
                      </a:r>
                      <a:r>
                        <a:rPr lang="en-US" baseline="0" dirty="0">
                          <a:solidFill>
                            <a:schemeClr val="tx1"/>
                          </a:solidFill>
                          <a:latin typeface="Rubik Light"/>
                        </a:rPr>
                        <a:t> the QCDR self-nomination process for use by QCDRs</a:t>
                      </a:r>
                      <a:endParaRPr lang="en-US" dirty="0">
                        <a:solidFill>
                          <a:schemeClr val="tx1"/>
                        </a:solidFill>
                        <a:latin typeface="Rubik Light"/>
                      </a:endParaRPr>
                    </a:p>
                  </a:txBody>
                  <a:tcPr/>
                </a:tc>
                <a:extLst>
                  <a:ext uri="{0D108BD9-81ED-4DB2-BD59-A6C34878D82A}">
                    <a16:rowId xmlns:a16="http://schemas.microsoft.com/office/drawing/2014/main" val="10002"/>
                  </a:ext>
                </a:extLst>
              </a:tr>
              <a:tr h="600521">
                <a:tc>
                  <a:txBody>
                    <a:bodyPr/>
                    <a:lstStyle/>
                    <a:p>
                      <a:r>
                        <a:rPr lang="en-US" dirty="0">
                          <a:solidFill>
                            <a:schemeClr val="tx1"/>
                          </a:solidFill>
                          <a:latin typeface="Rubik Light"/>
                        </a:rPr>
                        <a:t>Any organization</a:t>
                      </a:r>
                      <a:r>
                        <a:rPr lang="en-US" baseline="0" dirty="0">
                          <a:solidFill>
                            <a:schemeClr val="tx1"/>
                          </a:solidFill>
                          <a:latin typeface="Rubik Light"/>
                        </a:rPr>
                        <a:t> may submit an unlimited number of measures</a:t>
                      </a:r>
                      <a:endParaRPr lang="en-US" dirty="0">
                        <a:solidFill>
                          <a:schemeClr val="tx1"/>
                        </a:solidFill>
                        <a:latin typeface="Rubik Light"/>
                      </a:endParaRPr>
                    </a:p>
                  </a:txBody>
                  <a:tcPr/>
                </a:tc>
                <a:tc>
                  <a:txBody>
                    <a:bodyPr/>
                    <a:lstStyle/>
                    <a:p>
                      <a:r>
                        <a:rPr lang="en-US" dirty="0">
                          <a:solidFill>
                            <a:schemeClr val="tx1"/>
                          </a:solidFill>
                          <a:latin typeface="Rubik Light"/>
                        </a:rPr>
                        <a:t>Limited</a:t>
                      </a:r>
                      <a:r>
                        <a:rPr lang="en-US" baseline="0" dirty="0">
                          <a:solidFill>
                            <a:schemeClr val="tx1"/>
                          </a:solidFill>
                          <a:latin typeface="Rubik Light"/>
                        </a:rPr>
                        <a:t> to QCDRs who may submit up to 30 measures annually for consideration</a:t>
                      </a:r>
                      <a:endParaRPr lang="en-US" dirty="0">
                        <a:solidFill>
                          <a:schemeClr val="tx1"/>
                        </a:solidFill>
                        <a:latin typeface="Rubik Light"/>
                      </a:endParaRPr>
                    </a:p>
                  </a:txBody>
                  <a:tcPr/>
                </a:tc>
                <a:extLst>
                  <a:ext uri="{0D108BD9-81ED-4DB2-BD59-A6C34878D82A}">
                    <a16:rowId xmlns:a16="http://schemas.microsoft.com/office/drawing/2014/main" val="10003"/>
                  </a:ext>
                </a:extLst>
              </a:tr>
              <a:tr h="600521">
                <a:tc>
                  <a:txBody>
                    <a:bodyPr/>
                    <a:lstStyle/>
                    <a:p>
                      <a:r>
                        <a:rPr lang="en-US" dirty="0">
                          <a:solidFill>
                            <a:schemeClr val="tx1"/>
                          </a:solidFill>
                          <a:latin typeface="Rubik Light"/>
                        </a:rPr>
                        <a:t>Reviewed by the MAP following the Call for Quality Measures submissions</a:t>
                      </a:r>
                      <a:r>
                        <a:rPr lang="en-US" baseline="0" dirty="0">
                          <a:solidFill>
                            <a:schemeClr val="tx1"/>
                          </a:solidFill>
                          <a:latin typeface="Rubik Light"/>
                        </a:rPr>
                        <a:t> if added to the MUC List </a:t>
                      </a:r>
                    </a:p>
                  </a:txBody>
                  <a:tcPr/>
                </a:tc>
                <a:tc>
                  <a:txBody>
                    <a:bodyPr/>
                    <a:lstStyle/>
                    <a:p>
                      <a:r>
                        <a:rPr lang="en-US" dirty="0">
                          <a:solidFill>
                            <a:schemeClr val="tx1"/>
                          </a:solidFill>
                          <a:latin typeface="Rubik Light"/>
                        </a:rPr>
                        <a:t>Not reviewed</a:t>
                      </a:r>
                      <a:r>
                        <a:rPr lang="en-US" baseline="0" dirty="0">
                          <a:solidFill>
                            <a:schemeClr val="tx1"/>
                          </a:solidFill>
                          <a:latin typeface="Rubik Light"/>
                        </a:rPr>
                        <a:t> by the MAP</a:t>
                      </a:r>
                      <a:endParaRPr lang="en-US" dirty="0">
                        <a:solidFill>
                          <a:schemeClr val="tx1"/>
                        </a:solidFill>
                        <a:latin typeface="Rubik Light"/>
                      </a:endParaRPr>
                    </a:p>
                  </a:txBody>
                  <a:tcPr/>
                </a:tc>
                <a:extLst>
                  <a:ext uri="{0D108BD9-81ED-4DB2-BD59-A6C34878D82A}">
                    <a16:rowId xmlns:a16="http://schemas.microsoft.com/office/drawing/2014/main" val="10004"/>
                  </a:ext>
                </a:extLst>
              </a:tr>
              <a:tr h="8578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Rubik Light"/>
                        </a:rPr>
                        <a:t>Must be fully developed, clinically relevant and evidence based with adequate reliability, validity testing </a:t>
                      </a:r>
                      <a:r>
                        <a:rPr lang="en-US" baseline="0" dirty="0">
                          <a:solidFill>
                            <a:schemeClr val="tx1"/>
                          </a:solidFill>
                          <a:latin typeface="Rubik Light"/>
                        </a:rPr>
                        <a:t>and performance data</a:t>
                      </a:r>
                      <a:endParaRPr lang="en-US" dirty="0">
                        <a:solidFill>
                          <a:schemeClr val="tx1"/>
                        </a:solidFill>
                        <a:latin typeface="Rubik Ligh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Rubik Light"/>
                        </a:rPr>
                        <a:t>Must be fully developed, clinically relevant and evidence based with performance gap information</a:t>
                      </a:r>
                    </a:p>
                  </a:txBody>
                  <a:tcPr/>
                </a:tc>
                <a:extLst>
                  <a:ext uri="{0D108BD9-81ED-4DB2-BD59-A6C34878D82A}">
                    <a16:rowId xmlns:a16="http://schemas.microsoft.com/office/drawing/2014/main" val="10005"/>
                  </a:ext>
                </a:extLst>
              </a:tr>
              <a:tr h="10009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Rubik Light"/>
                        </a:rPr>
                        <a:t>Included</a:t>
                      </a:r>
                      <a:r>
                        <a:rPr lang="en-US" baseline="0" dirty="0">
                          <a:solidFill>
                            <a:schemeClr val="tx1"/>
                          </a:solidFill>
                          <a:latin typeface="Rubik Light"/>
                        </a:rPr>
                        <a:t> </a:t>
                      </a:r>
                      <a:r>
                        <a:rPr lang="en-US" dirty="0">
                          <a:solidFill>
                            <a:schemeClr val="tx1"/>
                          </a:solidFill>
                          <a:latin typeface="Rubik Light"/>
                        </a:rPr>
                        <a:t>in the Proposed</a:t>
                      </a:r>
                      <a:r>
                        <a:rPr lang="en-US" baseline="0" dirty="0">
                          <a:solidFill>
                            <a:schemeClr val="tx1"/>
                          </a:solidFill>
                          <a:latin typeface="Rubik Light"/>
                        </a:rPr>
                        <a:t> Rule the following year for the </a:t>
                      </a:r>
                      <a:r>
                        <a:rPr lang="en-US" b="1" u="sng" baseline="0" dirty="0">
                          <a:solidFill>
                            <a:schemeClr val="tx1"/>
                          </a:solidFill>
                          <a:latin typeface="Rubik Light"/>
                        </a:rPr>
                        <a:t>next</a:t>
                      </a:r>
                      <a:r>
                        <a:rPr lang="en-US" baseline="0" dirty="0">
                          <a:solidFill>
                            <a:schemeClr val="tx1"/>
                          </a:solidFill>
                          <a:latin typeface="Rubik Light"/>
                        </a:rPr>
                        <a:t> year’s program (20-month cycle)</a:t>
                      </a:r>
                      <a:endParaRPr lang="en-US" dirty="0">
                        <a:solidFill>
                          <a:schemeClr val="tx1"/>
                        </a:solidFill>
                        <a:latin typeface="Rubik Light"/>
                      </a:endParaRPr>
                    </a:p>
                  </a:txBody>
                  <a:tcPr/>
                </a:tc>
                <a:tc>
                  <a:txBody>
                    <a:bodyPr/>
                    <a:lstStyle/>
                    <a:p>
                      <a:r>
                        <a:rPr lang="en-US" dirty="0">
                          <a:solidFill>
                            <a:schemeClr val="tx1"/>
                          </a:solidFill>
                          <a:latin typeface="Rubik Light"/>
                        </a:rPr>
                        <a:t>Included in the program for the following year</a:t>
                      </a:r>
                      <a:r>
                        <a:rPr lang="en-US" baseline="0" dirty="0">
                          <a:solidFill>
                            <a:schemeClr val="tx1"/>
                          </a:solidFill>
                          <a:latin typeface="Rubik Light"/>
                        </a:rPr>
                        <a:t> (self-nomination/measure submissions occur</a:t>
                      </a:r>
                      <a:r>
                        <a:rPr lang="en-US" sz="1800" b="0" i="0" u="none" strike="noStrike" kern="1200" baseline="0" dirty="0">
                          <a:solidFill>
                            <a:schemeClr val="tx1"/>
                          </a:solidFill>
                          <a:latin typeface="Rubik Light"/>
                          <a:ea typeface="+mn-ea"/>
                          <a:cs typeface="+mn-cs"/>
                        </a:rPr>
                        <a:t> July 1, 2019 – September 3, 2019) for 2020</a:t>
                      </a:r>
                    </a:p>
                  </a:txBody>
                  <a:tcPr/>
                </a:tc>
                <a:extLst>
                  <a:ext uri="{0D108BD9-81ED-4DB2-BD59-A6C34878D82A}">
                    <a16:rowId xmlns:a16="http://schemas.microsoft.com/office/drawing/2014/main" val="10006"/>
                  </a:ext>
                </a:extLst>
              </a:tr>
            </a:tbl>
          </a:graphicData>
        </a:graphic>
      </p:graphicFrame>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3101979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QCDR Measures: Challenges/Limitations</a:t>
            </a:r>
          </a:p>
        </p:txBody>
      </p:sp>
      <p:sp>
        <p:nvSpPr>
          <p:cNvPr id="3" name="Content Placeholder 2"/>
          <p:cNvSpPr>
            <a:spLocks noGrp="1"/>
          </p:cNvSpPr>
          <p:nvPr>
            <p:ph idx="1"/>
          </p:nvPr>
        </p:nvSpPr>
        <p:spPr>
          <a:xfrm>
            <a:off x="609600" y="1645919"/>
            <a:ext cx="10972800" cy="4534163"/>
          </a:xfrm>
        </p:spPr>
        <p:txBody>
          <a:bodyPr/>
          <a:lstStyle/>
          <a:p>
            <a:pPr>
              <a:lnSpc>
                <a:spcPct val="150000"/>
              </a:lnSpc>
            </a:pPr>
            <a:r>
              <a:rPr lang="en-US" sz="2400" dirty="0">
                <a:solidFill>
                  <a:schemeClr val="tx1"/>
                </a:solidFill>
              </a:rPr>
              <a:t>Proprietary Challenges:</a:t>
            </a:r>
          </a:p>
          <a:p>
            <a:pPr lvl="1">
              <a:lnSpc>
                <a:spcPct val="100000"/>
              </a:lnSpc>
              <a:spcBef>
                <a:spcPts val="0"/>
              </a:spcBef>
            </a:pPr>
            <a:r>
              <a:rPr lang="en-US" sz="1800" dirty="0">
                <a:solidFill>
                  <a:schemeClr val="tx1"/>
                </a:solidFill>
              </a:rPr>
              <a:t>Development of similar measure concepts between QCDRs (duplication of efforts).</a:t>
            </a:r>
          </a:p>
          <a:p>
            <a:pPr lvl="3">
              <a:lnSpc>
                <a:spcPct val="100000"/>
              </a:lnSpc>
              <a:spcBef>
                <a:spcPts val="0"/>
              </a:spcBef>
            </a:pPr>
            <a:r>
              <a:rPr lang="en-US" sz="1800" b="1" dirty="0">
                <a:solidFill>
                  <a:schemeClr val="tx1"/>
                </a:solidFill>
              </a:rPr>
              <a:t>Mitigation: </a:t>
            </a:r>
            <a:r>
              <a:rPr lang="en-US" sz="1800" dirty="0">
                <a:solidFill>
                  <a:schemeClr val="tx1"/>
                </a:solidFill>
              </a:rPr>
              <a:t>Harmonize QCDR measures or request permission to use another QCDR’s measure.</a:t>
            </a:r>
          </a:p>
          <a:p>
            <a:pPr>
              <a:lnSpc>
                <a:spcPct val="100000"/>
              </a:lnSpc>
              <a:spcBef>
                <a:spcPts val="0"/>
              </a:spcBef>
            </a:pPr>
            <a:r>
              <a:rPr lang="en-US" sz="2400" dirty="0">
                <a:solidFill>
                  <a:schemeClr val="tx1"/>
                </a:solidFill>
              </a:rPr>
              <a:t>Scoring and Benchmarking Challenges:</a:t>
            </a:r>
          </a:p>
          <a:p>
            <a:pPr lvl="1">
              <a:lnSpc>
                <a:spcPct val="100000"/>
              </a:lnSpc>
              <a:spcBef>
                <a:spcPts val="0"/>
              </a:spcBef>
            </a:pPr>
            <a:r>
              <a:rPr lang="en-US" sz="1800" dirty="0">
                <a:solidFill>
                  <a:schemeClr val="tx1"/>
                </a:solidFill>
              </a:rPr>
              <a:t>Multiple QCDR measures with similar concepts divide submissions resulting in low adoption and inability to create benchmarks.</a:t>
            </a:r>
          </a:p>
          <a:p>
            <a:pPr lvl="3">
              <a:lnSpc>
                <a:spcPct val="100000"/>
              </a:lnSpc>
              <a:spcBef>
                <a:spcPts val="0"/>
              </a:spcBef>
            </a:pPr>
            <a:r>
              <a:rPr lang="en-US" sz="1800" b="1" dirty="0">
                <a:solidFill>
                  <a:schemeClr val="tx1"/>
                </a:solidFill>
              </a:rPr>
              <a:t>Mitigation: </a:t>
            </a:r>
            <a:r>
              <a:rPr lang="en-US" sz="1800" dirty="0">
                <a:solidFill>
                  <a:schemeClr val="tx1"/>
                </a:solidFill>
              </a:rPr>
              <a:t>Harmonize QCDR measures.</a:t>
            </a:r>
          </a:p>
          <a:p>
            <a:pPr lvl="1">
              <a:lnSpc>
                <a:spcPct val="100000"/>
              </a:lnSpc>
              <a:spcBef>
                <a:spcPts val="0"/>
              </a:spcBef>
            </a:pPr>
            <a:r>
              <a:rPr lang="en-US" sz="1800" dirty="0">
                <a:solidFill>
                  <a:schemeClr val="tx1"/>
                </a:solidFill>
              </a:rPr>
              <a:t>Dependent on QCDRs providing accurate information.</a:t>
            </a:r>
          </a:p>
          <a:p>
            <a:pPr lvl="3">
              <a:lnSpc>
                <a:spcPct val="100000"/>
              </a:lnSpc>
              <a:spcBef>
                <a:spcPts val="0"/>
              </a:spcBef>
            </a:pPr>
            <a:r>
              <a:rPr lang="en-US" sz="1800" b="1" dirty="0">
                <a:solidFill>
                  <a:schemeClr val="tx1"/>
                </a:solidFill>
              </a:rPr>
              <a:t>Mitigation: </a:t>
            </a:r>
            <a:r>
              <a:rPr lang="en-US" sz="1800" dirty="0">
                <a:solidFill>
                  <a:schemeClr val="tx1"/>
                </a:solidFill>
              </a:rPr>
              <a:t>Extensive education and quality assurance.</a:t>
            </a:r>
          </a:p>
          <a:p>
            <a:pPr>
              <a:lnSpc>
                <a:spcPct val="100000"/>
              </a:lnSpc>
              <a:spcBef>
                <a:spcPts val="0"/>
              </a:spcBef>
            </a:pPr>
            <a:r>
              <a:rPr lang="en-US" sz="2400" dirty="0">
                <a:solidFill>
                  <a:schemeClr val="tx1"/>
                </a:solidFill>
              </a:rPr>
              <a:t>Limited Measure Specification Details:</a:t>
            </a:r>
          </a:p>
          <a:p>
            <a:pPr lvl="1">
              <a:lnSpc>
                <a:spcPct val="100000"/>
              </a:lnSpc>
              <a:spcBef>
                <a:spcPts val="0"/>
              </a:spcBef>
            </a:pPr>
            <a:r>
              <a:rPr lang="en-US" sz="1800" dirty="0">
                <a:solidFill>
                  <a:schemeClr val="tx1"/>
                </a:solidFill>
              </a:rPr>
              <a:t>Measure specifications lack detailed coding. </a:t>
            </a:r>
          </a:p>
          <a:p>
            <a:pPr lvl="2">
              <a:lnSpc>
                <a:spcPct val="100000"/>
              </a:lnSpc>
              <a:spcBef>
                <a:spcPts val="0"/>
              </a:spcBef>
            </a:pPr>
            <a:r>
              <a:rPr lang="en-US" sz="1800" dirty="0">
                <a:solidFill>
                  <a:schemeClr val="tx1"/>
                </a:solidFill>
              </a:rPr>
              <a:t>Denominator does not show applicable settings. </a:t>
            </a:r>
          </a:p>
          <a:p>
            <a:pPr lvl="3">
              <a:lnSpc>
                <a:spcPct val="100000"/>
              </a:lnSpc>
              <a:spcBef>
                <a:spcPts val="0"/>
              </a:spcBef>
            </a:pPr>
            <a:r>
              <a:rPr lang="en-US" sz="1800" b="1" dirty="0">
                <a:solidFill>
                  <a:schemeClr val="tx1"/>
                </a:solidFill>
              </a:rPr>
              <a:t>Mitigation: </a:t>
            </a:r>
            <a:r>
              <a:rPr lang="en-US" sz="1800" dirty="0">
                <a:solidFill>
                  <a:schemeClr val="tx1"/>
                </a:solidFill>
              </a:rPr>
              <a:t>QCDR will now be required to indicate clinical setting. </a:t>
            </a:r>
          </a:p>
          <a:p>
            <a:pPr lvl="2">
              <a:lnSpc>
                <a:spcPct val="100000"/>
              </a:lnSpc>
              <a:spcBef>
                <a:spcPts val="0"/>
              </a:spcBef>
            </a:pPr>
            <a:endParaRPr lang="en-US" dirty="0">
              <a:solidFill>
                <a:schemeClr val="tx1"/>
              </a:solidFill>
            </a:endParaRPr>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558814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QCDR Quality Measures: Benefits</a:t>
            </a:r>
          </a:p>
        </p:txBody>
      </p:sp>
      <p:sp>
        <p:nvSpPr>
          <p:cNvPr id="3" name="Content Placeholder 2"/>
          <p:cNvSpPr>
            <a:spLocks noGrp="1"/>
          </p:cNvSpPr>
          <p:nvPr>
            <p:ph idx="1"/>
          </p:nvPr>
        </p:nvSpPr>
        <p:spPr>
          <a:xfrm>
            <a:off x="609600" y="1375728"/>
            <a:ext cx="11174437" cy="5345749"/>
          </a:xfrm>
        </p:spPr>
        <p:txBody>
          <a:bodyPr/>
          <a:lstStyle/>
          <a:p>
            <a:r>
              <a:rPr lang="en-US" sz="2200" dirty="0">
                <a:solidFill>
                  <a:schemeClr val="tx1"/>
                </a:solidFill>
              </a:rPr>
              <a:t>QCDR measures are more nimble: </a:t>
            </a:r>
          </a:p>
          <a:p>
            <a:pPr lvl="1"/>
            <a:r>
              <a:rPr lang="en-US" sz="1800" dirty="0">
                <a:solidFill>
                  <a:schemeClr val="tx1"/>
                </a:solidFill>
              </a:rPr>
              <a:t>QCDR measure revisions can be completed to reflect the latest clinical guidelines without going through rulemaking.</a:t>
            </a:r>
          </a:p>
          <a:p>
            <a:pPr lvl="1"/>
            <a:r>
              <a:rPr lang="en-US" sz="1800" dirty="0">
                <a:solidFill>
                  <a:schemeClr val="tx1"/>
                </a:solidFill>
              </a:rPr>
              <a:t>CMS collaborates with QCDRs via QCDR Measure Preview Calls to offer suggestions to create meaningful measures.</a:t>
            </a:r>
          </a:p>
          <a:p>
            <a:pPr lvl="1"/>
            <a:r>
              <a:rPr lang="en-US" sz="1800" dirty="0">
                <a:solidFill>
                  <a:schemeClr val="tx1"/>
                </a:solidFill>
              </a:rPr>
              <a:t>QCDR measures do not require the in-depth testing that MIPS measures must undergo prior to implementation.</a:t>
            </a:r>
          </a:p>
          <a:p>
            <a:pPr lvl="1"/>
            <a:r>
              <a:rPr lang="en-US" sz="1800" dirty="0">
                <a:solidFill>
                  <a:schemeClr val="tx1"/>
                </a:solidFill>
              </a:rPr>
              <a:t>QCDR measure may address clinical topic or epidemic without going through 20-month Call for Measures process.</a:t>
            </a:r>
          </a:p>
          <a:p>
            <a:r>
              <a:rPr lang="en-US" sz="2200" dirty="0">
                <a:solidFill>
                  <a:schemeClr val="dk1"/>
                </a:solidFill>
                <a:latin typeface="Rubik Light"/>
              </a:rPr>
              <a:t>Rapid development of innovative measures </a:t>
            </a:r>
            <a:r>
              <a:rPr lang="en-US" sz="2200" dirty="0">
                <a:solidFill>
                  <a:schemeClr val="tx1"/>
                </a:solidFill>
              </a:rPr>
              <a:t>that may </a:t>
            </a:r>
            <a:r>
              <a:rPr lang="en-US" sz="2200" dirty="0">
                <a:solidFill>
                  <a:schemeClr val="dk1"/>
                </a:solidFill>
                <a:latin typeface="Rubik Light"/>
              </a:rPr>
              <a:t>be incorporated into MIPS:</a:t>
            </a:r>
            <a:endParaRPr lang="en-US" sz="2200" dirty="0">
              <a:solidFill>
                <a:schemeClr val="tx1"/>
              </a:solidFill>
              <a:latin typeface="Rubik Light"/>
            </a:endParaRPr>
          </a:p>
          <a:p>
            <a:pPr lvl="1"/>
            <a:r>
              <a:rPr lang="en-US" sz="1800" dirty="0">
                <a:solidFill>
                  <a:schemeClr val="tx1"/>
                </a:solidFill>
              </a:rPr>
              <a:t>Allows CMS to recommend select QCDR measure for Call for Measures.</a:t>
            </a:r>
          </a:p>
          <a:p>
            <a:r>
              <a:rPr lang="en-US" sz="2200" dirty="0">
                <a:solidFill>
                  <a:schemeClr val="tx1"/>
                </a:solidFill>
              </a:rPr>
              <a:t>Provides opportunity for specialty specific:</a:t>
            </a:r>
          </a:p>
          <a:p>
            <a:pPr lvl="1"/>
            <a:r>
              <a:rPr lang="en-US" sz="1800" dirty="0">
                <a:solidFill>
                  <a:schemeClr val="tx1"/>
                </a:solidFill>
              </a:rPr>
              <a:t>QCDR can support specialty specific and sub-specialty QCDR measures.</a:t>
            </a:r>
          </a:p>
          <a:p>
            <a:r>
              <a:rPr lang="en-US" sz="2200" dirty="0">
                <a:solidFill>
                  <a:schemeClr val="tx1"/>
                </a:solidFill>
                <a:latin typeface="Rubik Light"/>
              </a:rPr>
              <a:t>‘</a:t>
            </a:r>
            <a:r>
              <a:rPr lang="en-US" sz="2200" dirty="0">
                <a:solidFill>
                  <a:schemeClr val="tx1"/>
                </a:solidFill>
              </a:rPr>
              <a:t>Provisionally approved’ status allows QCDRs an additional performance period to collect necessary performance data, combine measures, harmonize with other QCDRs or measure modification per CMS request while still being utilized.</a:t>
            </a:r>
          </a:p>
          <a:p>
            <a:pPr marL="0" indent="0">
              <a:buNone/>
            </a:pPr>
            <a:endParaRPr lang="en-US" dirty="0"/>
          </a:p>
          <a:p>
            <a:endParaRPr lang="en-US" dirty="0">
              <a:solidFill>
                <a:schemeClr val="tx1"/>
              </a:solidFill>
              <a:latin typeface="Rubik Light"/>
            </a:endParaRPr>
          </a:p>
          <a:p>
            <a:pPr marL="0" indent="0">
              <a:buNone/>
            </a:pPr>
            <a:endParaRPr lang="en-US" sz="2000" dirty="0">
              <a:solidFill>
                <a:schemeClr val="tx1"/>
              </a:solidFill>
              <a:latin typeface="Rubik Light"/>
            </a:endParaRPr>
          </a:p>
          <a:p>
            <a:pPr marL="457200" lvl="1" indent="0">
              <a:buNone/>
            </a:pPr>
            <a:endParaRPr lang="en-US" sz="2000" dirty="0">
              <a:solidFill>
                <a:schemeClr val="tx1"/>
              </a:solidFill>
              <a:latin typeface="Rubik Light"/>
            </a:endParaRPr>
          </a:p>
          <a:p>
            <a:endParaRPr lang="en-US" dirty="0">
              <a:solidFill>
                <a:schemeClr val="tx1"/>
              </a:solidFill>
              <a:latin typeface="Rubik Light"/>
            </a:endParaRPr>
          </a:p>
          <a:p>
            <a:endParaRPr lang="en-US" dirty="0"/>
          </a:p>
          <a:p>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8689214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4908" y="2983503"/>
            <a:ext cx="4460111" cy="601134"/>
          </a:xfrm>
        </p:spPr>
        <p:txBody>
          <a:bodyPr/>
          <a:lstStyle/>
          <a:p>
            <a:r>
              <a:rPr lang="en-US" dirty="0"/>
              <a:t>Public Reporting on Physician Compare</a:t>
            </a:r>
          </a:p>
        </p:txBody>
      </p:sp>
      <p:sp>
        <p:nvSpPr>
          <p:cNvPr id="4" name="Slide Number Placeholder 3"/>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3766315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8534"/>
            <a:ext cx="8766048" cy="795866"/>
          </a:xfrm>
        </p:spPr>
        <p:txBody>
          <a:bodyPr>
            <a:normAutofit/>
          </a:bodyPr>
          <a:lstStyle/>
          <a:p>
            <a:r>
              <a:rPr lang="en-US" sz="2800" b="1" dirty="0"/>
              <a:t>Public Reporting on Physician Compare</a:t>
            </a:r>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
        <p:nvSpPr>
          <p:cNvPr id="5" name="Content Placeholder 2"/>
          <p:cNvSpPr>
            <a:spLocks noGrp="1"/>
          </p:cNvSpPr>
          <p:nvPr>
            <p:ph idx="1"/>
          </p:nvPr>
        </p:nvSpPr>
        <p:spPr/>
        <p:txBody>
          <a:bodyPr/>
          <a:lstStyle/>
          <a:p>
            <a:r>
              <a:rPr lang="en-US" sz="2400" dirty="0">
                <a:solidFill>
                  <a:schemeClr val="tx1"/>
                </a:solidFill>
              </a:rPr>
              <a:t>The 2017 Quality Payment Program performance data was available for preview in late 2018 and will be publicly reported on Physician Compare </a:t>
            </a:r>
            <a:r>
              <a:rPr lang="en-US" sz="2400">
                <a:solidFill>
                  <a:schemeClr val="tx1"/>
                </a:solidFill>
              </a:rPr>
              <a:t>in July </a:t>
            </a:r>
            <a:r>
              <a:rPr lang="en-US" sz="2400" dirty="0">
                <a:solidFill>
                  <a:schemeClr val="tx1"/>
                </a:solidFill>
              </a:rPr>
              <a:t>2019.</a:t>
            </a:r>
          </a:p>
          <a:p>
            <a:pPr lvl="1"/>
            <a:r>
              <a:rPr lang="en-US" sz="2200" dirty="0">
                <a:solidFill>
                  <a:schemeClr val="tx1"/>
                </a:solidFill>
              </a:rPr>
              <a:t>This includes MIPS and QCDR quality measures, and CAHPS for MIPS summary survey measures; advancing care information attestations and measures; and performance category and final scores. </a:t>
            </a:r>
          </a:p>
          <a:p>
            <a:r>
              <a:rPr lang="en-US" sz="2400" dirty="0">
                <a:solidFill>
                  <a:schemeClr val="tx1"/>
                </a:solidFill>
              </a:rPr>
              <a:t>Data must meet the established public reporting requirements to be included on Physician Compare. Data must be statistically valid, reliable, and accurate; be comparable across submission mechanisms; and meet the minimum reliability threshold. </a:t>
            </a:r>
          </a:p>
          <a:p>
            <a:pPr lvl="1"/>
            <a:r>
              <a:rPr lang="en-US" sz="2200" dirty="0">
                <a:solidFill>
                  <a:schemeClr val="tx1"/>
                </a:solidFill>
              </a:rPr>
              <a:t>To be included on the public-facing profile pages, data must also resonate with patients and caregivers, as shown through user testing.</a:t>
            </a:r>
          </a:p>
        </p:txBody>
      </p:sp>
    </p:spTree>
    <p:extLst>
      <p:ext uri="{BB962C8B-B14F-4D97-AF65-F5344CB8AC3E}">
        <p14:creationId xmlns:p14="http://schemas.microsoft.com/office/powerpoint/2010/main" val="18914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6266"/>
            <a:ext cx="8766048" cy="711199"/>
          </a:xfrm>
        </p:spPr>
        <p:txBody>
          <a:bodyPr>
            <a:normAutofit/>
          </a:bodyPr>
          <a:lstStyle/>
          <a:p>
            <a:r>
              <a:rPr lang="en-US" sz="2800" b="1" dirty="0"/>
              <a:t>Public Reporting on Physician Compare</a:t>
            </a:r>
            <a:endParaRPr lang="en-US" sz="2800" dirty="0"/>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
        <p:nvSpPr>
          <p:cNvPr id="8" name="Content Placeholder 2"/>
          <p:cNvSpPr>
            <a:spLocks noGrp="1"/>
          </p:cNvSpPr>
          <p:nvPr>
            <p:ph idx="1"/>
          </p:nvPr>
        </p:nvSpPr>
        <p:spPr>
          <a:xfrm>
            <a:off x="609600" y="1645920"/>
            <a:ext cx="10972800" cy="4710432"/>
          </a:xfrm>
        </p:spPr>
        <p:txBody>
          <a:bodyPr/>
          <a:lstStyle/>
          <a:p>
            <a:r>
              <a:rPr lang="en-US" sz="2400" dirty="0">
                <a:solidFill>
                  <a:schemeClr val="tx1"/>
                </a:solidFill>
              </a:rPr>
              <a:t>The 2019 Quality Payment Program performance data will be available for public reporting on Physician Compare in late 2020. This includes MIPS, APMs and other information as required by the MACRA. </a:t>
            </a:r>
            <a:endParaRPr lang="en-US" sz="2200" dirty="0">
              <a:solidFill>
                <a:schemeClr val="tx1"/>
              </a:solidFill>
            </a:endParaRPr>
          </a:p>
          <a:p>
            <a:r>
              <a:rPr lang="en-US" sz="2400" dirty="0">
                <a:solidFill>
                  <a:schemeClr val="tx1"/>
                </a:solidFill>
              </a:rPr>
              <a:t>For more information, visit the Physician Compare CMS website: </a:t>
            </a:r>
            <a:r>
              <a:rPr lang="en-US" sz="2400" dirty="0">
                <a:solidFill>
                  <a:schemeClr val="tx1"/>
                </a:solidFill>
                <a:hlinkClick r:id="rId3"/>
              </a:rPr>
              <a:t>https://www.cms.gov/medicare/quality-initiatives-patient-assessment-instruments/physician-compare-initiative/</a:t>
            </a:r>
            <a:r>
              <a:rPr lang="en-US" sz="2400" dirty="0">
                <a:solidFill>
                  <a:schemeClr val="tx1"/>
                </a:solidFill>
              </a:rPr>
              <a:t> </a:t>
            </a:r>
          </a:p>
          <a:p>
            <a:endParaRPr lang="en-US" dirty="0">
              <a:solidFill>
                <a:schemeClr val="tx1"/>
              </a:solidFill>
            </a:endParaRPr>
          </a:p>
        </p:txBody>
      </p:sp>
    </p:spTree>
    <p:extLst>
      <p:ext uri="{BB962C8B-B14F-4D97-AF65-F5344CB8AC3E}">
        <p14:creationId xmlns:p14="http://schemas.microsoft.com/office/powerpoint/2010/main" val="7604952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a:extLst>
              <a:ext uri="{FF2B5EF4-FFF2-40B4-BE49-F238E27FC236}">
                <a16:creationId xmlns:a16="http://schemas.microsoft.com/office/drawing/2014/main" id="{346E299A-D953-6847-B94C-0C46F466774F}"/>
              </a:ext>
            </a:extLst>
          </p:cNvPr>
          <p:cNvSpPr txBox="1">
            <a:spLocks/>
          </p:cNvSpPr>
          <p:nvPr/>
        </p:nvSpPr>
        <p:spPr>
          <a:xfrm>
            <a:off x="11463098" y="6343884"/>
            <a:ext cx="618067" cy="365125"/>
          </a:xfrm>
          <a:prstGeom prst="rect">
            <a:avLst/>
          </a:prstGeom>
        </p:spPr>
        <p:txBody>
          <a:bodyPr vert="horz" lIns="91440" tIns="45720" rIns="91440" bIns="45720" rtlCol="0" anchor="ctr"/>
          <a:lstStyle>
            <a:defPPr>
              <a:defRPr lang="en-US"/>
            </a:defPPr>
            <a:lvl1pPr marL="0" algn="ctr" defTabSz="914400" rtl="0" eaLnBrk="1" latinLnBrk="0" hangingPunct="1">
              <a:defRPr sz="1200" b="0" i="0" kern="1200">
                <a:solidFill>
                  <a:schemeClr val="tx2">
                    <a:lumMod val="50000"/>
                  </a:schemeClr>
                </a:solidFill>
                <a:latin typeface="Rubik" charset="0"/>
                <a:ea typeface="Rubik" charset="0"/>
                <a:cs typeface="Rubi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
        <p:nvSpPr>
          <p:cNvPr id="3" name="Content Placeholder 2"/>
          <p:cNvSpPr>
            <a:spLocks noGrp="1"/>
          </p:cNvSpPr>
          <p:nvPr>
            <p:ph idx="1"/>
          </p:nvPr>
        </p:nvSpPr>
        <p:spPr>
          <a:xfrm>
            <a:off x="626533" y="1625600"/>
            <a:ext cx="9584267" cy="5083409"/>
          </a:xfrm>
        </p:spPr>
        <p:txBody>
          <a:bodyPr/>
          <a:lstStyle/>
          <a:p>
            <a:pPr marL="0" lvl="1" indent="0">
              <a:buNone/>
            </a:pPr>
            <a:r>
              <a:rPr lang="en-US" sz="2400" b="1" dirty="0">
                <a:solidFill>
                  <a:schemeClr val="tx1"/>
                </a:solidFill>
              </a:rPr>
              <a:t>Rule Making and Call for Measures Information:</a:t>
            </a:r>
          </a:p>
          <a:p>
            <a:pPr marL="285750" lvl="1" indent="-285750">
              <a:buFont typeface="Arial" panose="020B0604020202020204" pitchFamily="34" charset="0"/>
              <a:buChar char="•"/>
            </a:pPr>
            <a:r>
              <a:rPr lang="en-US" sz="2000" dirty="0">
                <a:solidFill>
                  <a:schemeClr val="tx1"/>
                </a:solidFill>
                <a:hlinkClick r:id="rId3"/>
              </a:rPr>
              <a:t>https://www.cms.gov/Medicare/Quality-Initiatives-Patient-Assessment-Instruments/QualityMeasures/Pre-Rule-Making.html</a:t>
            </a:r>
            <a:r>
              <a:rPr lang="en-US" sz="2000" dirty="0">
                <a:solidFill>
                  <a:schemeClr val="tx1"/>
                </a:solidFill>
              </a:rPr>
              <a:t> </a:t>
            </a:r>
          </a:p>
          <a:p>
            <a:pPr marL="0" lvl="1" indent="0">
              <a:buNone/>
            </a:pPr>
            <a:endParaRPr lang="en-US" sz="2000" dirty="0">
              <a:solidFill>
                <a:schemeClr val="tx1"/>
              </a:solidFill>
            </a:endParaRPr>
          </a:p>
          <a:p>
            <a:pPr marL="0" lvl="1" indent="0">
              <a:buNone/>
            </a:pPr>
            <a:r>
              <a:rPr lang="en-US" sz="2400" b="1" dirty="0">
                <a:solidFill>
                  <a:schemeClr val="tx1"/>
                </a:solidFill>
              </a:rPr>
              <a:t>2019 Call for Quality Measures Resource Materials:</a:t>
            </a:r>
          </a:p>
          <a:p>
            <a:pPr marL="285750" lvl="1" indent="-285750">
              <a:buFont typeface="Arial" panose="020B0604020202020204" pitchFamily="34" charset="0"/>
              <a:buChar char="•"/>
            </a:pPr>
            <a:r>
              <a:rPr lang="en-US" sz="2000" dirty="0">
                <a:solidFill>
                  <a:schemeClr val="tx1"/>
                </a:solidFill>
                <a:hlinkClick r:id="rId4"/>
              </a:rPr>
              <a:t>https://qpp.cms.gov/about/resource-library</a:t>
            </a:r>
            <a:r>
              <a:rPr lang="en-US" sz="2000" dirty="0">
                <a:solidFill>
                  <a:schemeClr val="tx1"/>
                </a:solidFill>
              </a:rPr>
              <a:t> </a:t>
            </a:r>
          </a:p>
          <a:p>
            <a:pPr marL="285750" lvl="1" indent="-285750">
              <a:buFont typeface="Arial" panose="020B0604020202020204" pitchFamily="34" charset="0"/>
              <a:buChar char="•"/>
            </a:pPr>
            <a:endParaRPr lang="en-US" sz="2000" b="1" dirty="0">
              <a:solidFill>
                <a:schemeClr val="tx1"/>
              </a:solidFill>
            </a:endParaRPr>
          </a:p>
          <a:p>
            <a:pPr marL="0" indent="0">
              <a:buNone/>
            </a:pPr>
            <a:r>
              <a:rPr lang="en-US" sz="2400" b="1" dirty="0">
                <a:solidFill>
                  <a:schemeClr val="tx1"/>
                </a:solidFill>
              </a:rPr>
              <a:t>General Questions</a:t>
            </a:r>
          </a:p>
          <a:p>
            <a:r>
              <a:rPr lang="en-US" sz="2400" dirty="0">
                <a:solidFill>
                  <a:schemeClr val="tx1"/>
                </a:solidFill>
              </a:rPr>
              <a:t>Contact the Quality Payment Program Service Center by:</a:t>
            </a:r>
          </a:p>
          <a:p>
            <a:pPr lvl="1">
              <a:buFont typeface="Arial" panose="020B0604020202020204" pitchFamily="34" charset="0"/>
              <a:buChar char="-"/>
            </a:pPr>
            <a:r>
              <a:rPr lang="en-US" sz="2000" dirty="0">
                <a:solidFill>
                  <a:schemeClr val="tx1"/>
                </a:solidFill>
              </a:rPr>
              <a:t>Email: </a:t>
            </a:r>
            <a:r>
              <a:rPr lang="en-US" sz="2000" u="sng" dirty="0">
                <a:solidFill>
                  <a:schemeClr val="tx1"/>
                </a:solidFill>
                <a:hlinkClick r:id="rId5"/>
              </a:rPr>
              <a:t>qpp@cms.hhs.gov</a:t>
            </a:r>
            <a:endParaRPr lang="en-US" sz="2000" dirty="0">
              <a:solidFill>
                <a:schemeClr val="tx1"/>
              </a:solidFill>
            </a:endParaRPr>
          </a:p>
          <a:p>
            <a:pPr lvl="1">
              <a:buFont typeface="Arial" panose="020B0604020202020204" pitchFamily="34" charset="0"/>
              <a:buChar char="-"/>
            </a:pPr>
            <a:r>
              <a:rPr lang="en-US" sz="2000" dirty="0">
                <a:solidFill>
                  <a:schemeClr val="tx1"/>
                </a:solidFill>
              </a:rPr>
              <a:t>Phone: 1-866-288-8292 (TTY: 1-877-715-6222)</a:t>
            </a:r>
            <a:endParaRPr lang="en-US" dirty="0">
              <a:solidFill>
                <a:schemeClr val="tx1"/>
              </a:solidFill>
            </a:endParaRPr>
          </a:p>
          <a:p>
            <a:pPr marL="228600" lvl="1" indent="-228600">
              <a:buFont typeface="Arial" panose="020B0604020202020204" pitchFamily="34" charset="0"/>
              <a:buChar char="•"/>
            </a:pPr>
            <a:endParaRPr lang="en-US" dirty="0"/>
          </a:p>
          <a:p>
            <a:pPr marL="0" lvl="1" indent="0">
              <a:buNone/>
            </a:pPr>
            <a:endParaRPr lang="en-US" dirty="0"/>
          </a:p>
          <a:p>
            <a:pPr marL="0" indent="0">
              <a:buNone/>
            </a:pPr>
            <a:endParaRPr lang="en-US" b="1" dirty="0"/>
          </a:p>
        </p:txBody>
      </p:sp>
      <p:sp>
        <p:nvSpPr>
          <p:cNvPr id="2" name="Title 1"/>
          <p:cNvSpPr>
            <a:spLocks noGrp="1"/>
          </p:cNvSpPr>
          <p:nvPr>
            <p:ph type="title"/>
          </p:nvPr>
        </p:nvSpPr>
        <p:spPr>
          <a:xfrm>
            <a:off x="626533" y="147718"/>
            <a:ext cx="7929203" cy="724747"/>
          </a:xfrm>
        </p:spPr>
        <p:txBody>
          <a:bodyPr>
            <a:normAutofit/>
          </a:bodyPr>
          <a:lstStyle/>
          <a:p>
            <a:r>
              <a:rPr lang="en-US" sz="2800" b="1" dirty="0"/>
              <a:t>Additional Materials and Support</a:t>
            </a:r>
          </a:p>
        </p:txBody>
      </p:sp>
    </p:spTree>
    <p:extLst>
      <p:ext uri="{BB962C8B-B14F-4D97-AF65-F5344CB8AC3E}">
        <p14:creationId xmlns:p14="http://schemas.microsoft.com/office/powerpoint/2010/main" val="17450115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pPr lvl="0"/>
            <a:fld id="{50B3B8F9-564C-0848-83F7-CCB21C5B4018}" type="slidenum">
              <a:rPr lang="en-US" noProof="0" smtClean="0"/>
              <a:pPr lvl="0"/>
              <a:t>29</a:t>
            </a:fld>
            <a:endParaRPr lang="en-US" noProof="0" dirty="0"/>
          </a:p>
        </p:txBody>
      </p:sp>
      <p:sp>
        <p:nvSpPr>
          <p:cNvPr id="3" name="Title 2" hidden="1">
            <a:extLst>
              <a:ext uri="{FF2B5EF4-FFF2-40B4-BE49-F238E27FC236}">
                <a16:creationId xmlns:a16="http://schemas.microsoft.com/office/drawing/2014/main" id="{D7CCF8CB-51C0-4932-9F30-9AB1CFBC5F68}"/>
              </a:ext>
            </a:extLst>
          </p:cNvPr>
          <p:cNvSpPr>
            <a:spLocks noGrp="1"/>
          </p:cNvSpPr>
          <p:nvPr>
            <p:ph type="title" idx="4294967295"/>
          </p:nvPr>
        </p:nvSpPr>
        <p:spPr/>
        <p:txBody>
          <a:bodyPr/>
          <a:lstStyle/>
          <a:p>
            <a:r>
              <a:rPr lang="en-US" dirty="0"/>
              <a:t>Closing page with HHS and CMS</a:t>
            </a:r>
            <a:r>
              <a:rPr lang="en-US" baseline="0" dirty="0"/>
              <a:t> logos</a:t>
            </a:r>
            <a:endParaRPr lang="en-US" dirty="0"/>
          </a:p>
        </p:txBody>
      </p:sp>
    </p:spTree>
    <p:extLst>
      <p:ext uri="{BB962C8B-B14F-4D97-AF65-F5344CB8AC3E}">
        <p14:creationId xmlns:p14="http://schemas.microsoft.com/office/powerpoint/2010/main" val="4253148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9488" y="2717095"/>
            <a:ext cx="3903962" cy="1607255"/>
          </a:xfrm>
        </p:spPr>
        <p:txBody>
          <a:bodyPr/>
          <a:lstStyle/>
          <a:p>
            <a:r>
              <a:rPr lang="en-US" sz="2100" dirty="0"/>
              <a:t>The Merit-based Incentive Payment System: </a:t>
            </a:r>
            <a:br>
              <a:rPr lang="en-US" sz="2100" dirty="0"/>
            </a:br>
            <a:r>
              <a:rPr lang="en-US" sz="2100" dirty="0"/>
              <a:t>Annual Call foR Quality Measures</a:t>
            </a:r>
          </a:p>
        </p:txBody>
      </p:sp>
      <p:sp>
        <p:nvSpPr>
          <p:cNvPr id="3" name="Subtitle 2"/>
          <p:cNvSpPr>
            <a:spLocks noGrp="1"/>
          </p:cNvSpPr>
          <p:nvPr>
            <p:ph type="subTitle" idx="1"/>
          </p:nvPr>
        </p:nvSpPr>
        <p:spPr>
          <a:xfrm>
            <a:off x="476250" y="4552951"/>
            <a:ext cx="3562350" cy="2019299"/>
          </a:xfrm>
        </p:spPr>
        <p:txBody>
          <a:bodyPr/>
          <a:lstStyle/>
          <a:p>
            <a:pPr algn="ctr"/>
            <a:r>
              <a:rPr lang="en-US" sz="1800" b="1" dirty="0">
                <a:solidFill>
                  <a:srgbClr val="003068"/>
                </a:solidFill>
              </a:rPr>
              <a:t>August 7, 2019</a:t>
            </a:r>
          </a:p>
          <a:p>
            <a:endParaRPr lang="en-US" sz="1800" b="1" dirty="0"/>
          </a:p>
          <a:p>
            <a:r>
              <a:rPr lang="en-US" sz="2000" i="1" dirty="0">
                <a:solidFill>
                  <a:schemeClr val="tx1"/>
                </a:solidFill>
              </a:rPr>
              <a:t>CMS/CCSQ/QMVIG:</a:t>
            </a:r>
          </a:p>
          <a:p>
            <a:endParaRPr lang="en-US" sz="800" b="1" dirty="0"/>
          </a:p>
          <a:p>
            <a:r>
              <a:rPr lang="en-US" sz="2000" i="1" dirty="0">
                <a:solidFill>
                  <a:schemeClr val="tx1"/>
                </a:solidFill>
              </a:rPr>
              <a:t>Sophia Sugumar</a:t>
            </a:r>
          </a:p>
          <a:p>
            <a:r>
              <a:rPr lang="en-US" sz="2000" i="1" dirty="0">
                <a:solidFill>
                  <a:schemeClr val="tx1"/>
                </a:solidFill>
              </a:rPr>
              <a:t>Susan Arday</a:t>
            </a:r>
          </a:p>
          <a:p>
            <a:r>
              <a:rPr lang="en-US" sz="2000" i="1" dirty="0">
                <a:solidFill>
                  <a:schemeClr val="tx1"/>
                </a:solidFill>
              </a:rPr>
              <a:t> Dan Riner</a:t>
            </a:r>
          </a:p>
          <a:p>
            <a:endParaRPr lang="en-US" sz="2000" i="1" dirty="0">
              <a:solidFill>
                <a:schemeClr val="tx1"/>
              </a:solidFill>
            </a:endParaRPr>
          </a:p>
        </p:txBody>
      </p:sp>
    </p:spTree>
    <p:extLst>
      <p:ext uri="{BB962C8B-B14F-4D97-AF65-F5344CB8AC3E}">
        <p14:creationId xmlns:p14="http://schemas.microsoft.com/office/powerpoint/2010/main" val="27029310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Today’s Webinar Topics</a:t>
            </a:r>
            <a:endParaRPr lang="en-US" sz="2800" dirty="0"/>
          </a:p>
        </p:txBody>
      </p:sp>
      <p:sp>
        <p:nvSpPr>
          <p:cNvPr id="3" name="Content Placeholder 2"/>
          <p:cNvSpPr>
            <a:spLocks noGrp="1"/>
          </p:cNvSpPr>
          <p:nvPr>
            <p:ph idx="1"/>
          </p:nvPr>
        </p:nvSpPr>
        <p:spPr/>
        <p:txBody>
          <a:bodyPr/>
          <a:lstStyle/>
          <a:p>
            <a:pPr marL="0" indent="0">
              <a:buNone/>
            </a:pPr>
            <a:endParaRPr lang="en-US" sz="2000" dirty="0"/>
          </a:p>
          <a:p>
            <a:r>
              <a:rPr lang="en-US" sz="2800" dirty="0">
                <a:solidFill>
                  <a:schemeClr val="tx1"/>
                </a:solidFill>
              </a:rPr>
              <a:t>Introduction to the Merit-based Incentive Payment System (MIPS)</a:t>
            </a:r>
          </a:p>
          <a:p>
            <a:r>
              <a:rPr lang="en-US" sz="2800" dirty="0">
                <a:solidFill>
                  <a:schemeClr val="tx1"/>
                </a:solidFill>
              </a:rPr>
              <a:t>Overview of Existing MIPS Quality Measures</a:t>
            </a:r>
          </a:p>
          <a:p>
            <a:r>
              <a:rPr lang="en-US" sz="2800" dirty="0">
                <a:solidFill>
                  <a:schemeClr val="tx1"/>
                </a:solidFill>
              </a:rPr>
              <a:t>How New Quality Measures are Implemented in MIPS</a:t>
            </a:r>
          </a:p>
          <a:p>
            <a:r>
              <a:rPr lang="en-US" sz="2800" dirty="0">
                <a:solidFill>
                  <a:schemeClr val="tx1"/>
                </a:solidFill>
              </a:rPr>
              <a:t>QCDR Measures Compared to MIPS Quality Measures</a:t>
            </a:r>
          </a:p>
          <a:p>
            <a:r>
              <a:rPr lang="en-US" sz="2800" dirty="0">
                <a:solidFill>
                  <a:schemeClr val="tx1"/>
                </a:solidFill>
              </a:rPr>
              <a:t>Public Reporting on Physician Compare</a:t>
            </a:r>
          </a:p>
          <a:p>
            <a:pPr marL="406400" lvl="1" indent="0">
              <a:buNone/>
            </a:pPr>
            <a:endParaRPr lang="en-US" dirty="0"/>
          </a:p>
        </p:txBody>
      </p:sp>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3077108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Introduction to </a:t>
            </a:r>
            <a:br>
              <a:rPr lang="en-US" dirty="0"/>
            </a:br>
            <a:r>
              <a:rPr lang="en-US" dirty="0"/>
              <a:t>the Merit-based Incentive Payment System (MIPS)</a:t>
            </a:r>
          </a:p>
        </p:txBody>
      </p:sp>
      <p:sp>
        <p:nvSpPr>
          <p:cNvPr id="4" name="Slide Number Placeholder 3"/>
          <p:cNvSpPr>
            <a:spLocks noGrp="1"/>
          </p:cNvSpPr>
          <p:nvPr>
            <p:ph type="sldNum" sz="quarter" idx="4"/>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50B3B8F9-564C-0848-83F7-CCB21C5B4018}" type="slidenum">
              <a:rPr kumimoji="0" lang="en-US" sz="1200" b="0" i="0" u="none" strike="noStrike" kern="1200" cap="none" spc="0" normalizeH="0" baseline="0" noProof="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Tree>
    <p:extLst>
      <p:ext uri="{BB962C8B-B14F-4D97-AF65-F5344CB8AC3E}">
        <p14:creationId xmlns:p14="http://schemas.microsoft.com/office/powerpoint/2010/main" val="3886483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1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44546A">
                    <a:lumMod val="50000"/>
                  </a:srgbClr>
                </a:solidFill>
                <a:effectLst/>
                <a:uLnTx/>
                <a:uFillTx/>
                <a:latin typeface="Rubik" charset="0"/>
              </a:rPr>
              <a:t>4</a:t>
            </a:r>
          </a:p>
        </p:txBody>
      </p:sp>
      <p:pic>
        <p:nvPicPr>
          <p:cNvPr id="1026" name="Picture 1"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313" y="2475735"/>
            <a:ext cx="7878152" cy="4307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p:cNvSpPr>
            <a:spLocks noGrp="1"/>
          </p:cNvSpPr>
          <p:nvPr>
            <p:ph idx="1"/>
          </p:nvPr>
        </p:nvSpPr>
        <p:spPr>
          <a:xfrm>
            <a:off x="609600" y="1427174"/>
            <a:ext cx="10758310" cy="1303669"/>
          </a:xfrm>
        </p:spPr>
        <p:txBody>
          <a:bodyPr/>
          <a:lstStyle/>
          <a:p>
            <a:pPr marL="0" indent="0" algn="ctr">
              <a:buNone/>
            </a:pPr>
            <a:r>
              <a:rPr lang="en-US" dirty="0">
                <a:solidFill>
                  <a:schemeClr val="tx1"/>
                </a:solidFill>
                <a:latin typeface="Rubik Medium" charset="0"/>
                <a:ea typeface="Rubik Medium" charset="0"/>
                <a:cs typeface="Rubik Medium" charset="0"/>
              </a:rPr>
              <a:t>The Medicare Access and CHIP Reauthorization Act of 2015 (MACRA) ended the Sustainable Growth Rate (SGR) formula, which would have resulted in a significant cut to payment rates for clinicians participating in Medicare. MACRA requires CMS by law to implement an incentive program, referred to as the Quality Payment Program, which provides two participation tracks for clinicians:</a:t>
            </a:r>
          </a:p>
        </p:txBody>
      </p:sp>
      <p:sp>
        <p:nvSpPr>
          <p:cNvPr id="2" name="Title 1"/>
          <p:cNvSpPr>
            <a:spLocks noGrp="1"/>
          </p:cNvSpPr>
          <p:nvPr>
            <p:ph type="title"/>
          </p:nvPr>
        </p:nvSpPr>
        <p:spPr>
          <a:xfrm>
            <a:off x="609600" y="118534"/>
            <a:ext cx="8766048" cy="1068571"/>
          </a:xfrm>
        </p:spPr>
        <p:txBody>
          <a:bodyPr>
            <a:normAutofit fontScale="90000"/>
          </a:bodyPr>
          <a:lstStyle/>
          <a:p>
            <a:pPr>
              <a:lnSpc>
                <a:spcPct val="150000"/>
              </a:lnSpc>
            </a:pPr>
            <a:r>
              <a:rPr lang="en-US" sz="3100" b="1" dirty="0"/>
              <a:t>Merit-based Incentive Payment System (MIPS)</a:t>
            </a:r>
            <a:br>
              <a:rPr lang="en-US" b="1" dirty="0"/>
            </a:br>
            <a:r>
              <a:rPr lang="en-US" dirty="0"/>
              <a:t>The Quality Payment Program</a:t>
            </a:r>
          </a:p>
        </p:txBody>
      </p:sp>
    </p:spTree>
    <p:extLst>
      <p:ext uri="{BB962C8B-B14F-4D97-AF65-F5344CB8AC3E}">
        <p14:creationId xmlns:p14="http://schemas.microsoft.com/office/powerpoint/2010/main" val="2635418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pic>
        <p:nvPicPr>
          <p:cNvPr id="5" name="Picture 4" descr="Legacy Program Phase Out for PQRS diagram">
            <a:extLst>
              <a:ext uri="{FF2B5EF4-FFF2-40B4-BE49-F238E27FC236}">
                <a16:creationId xmlns:a16="http://schemas.microsoft.com/office/drawing/2014/main" id="{CB8E70A1-E8C5-4CB2-A8C3-62DCF3549160}"/>
              </a:ext>
            </a:extLst>
          </p:cNvPr>
          <p:cNvPicPr>
            <a:picLocks noChangeAspect="1"/>
          </p:cNvPicPr>
          <p:nvPr/>
        </p:nvPicPr>
        <p:blipFill>
          <a:blip r:embed="rId3"/>
          <a:stretch>
            <a:fillRect/>
          </a:stretch>
        </p:blipFill>
        <p:spPr>
          <a:xfrm>
            <a:off x="2239616" y="4515865"/>
            <a:ext cx="7219950" cy="1800225"/>
          </a:xfrm>
          <a:prstGeom prst="rect">
            <a:avLst/>
          </a:prstGeom>
        </p:spPr>
      </p:pic>
      <p:pic>
        <p:nvPicPr>
          <p:cNvPr id="6" name="Picture 5" descr="Legacy programs of PQRS, VM and EHR  combined into a single, improved program in Merit-based Incentive Payment System (MIPS)">
            <a:extLst>
              <a:ext uri="{FF2B5EF4-FFF2-40B4-BE49-F238E27FC236}">
                <a16:creationId xmlns:a16="http://schemas.microsoft.com/office/drawing/2014/main" id="{F5246F69-CCC8-4BB3-895D-78D683525ADF}"/>
              </a:ext>
            </a:extLst>
          </p:cNvPr>
          <p:cNvPicPr>
            <a:picLocks noChangeAspect="1"/>
          </p:cNvPicPr>
          <p:nvPr/>
        </p:nvPicPr>
        <p:blipFill>
          <a:blip r:embed="rId4"/>
          <a:stretch>
            <a:fillRect/>
          </a:stretch>
        </p:blipFill>
        <p:spPr>
          <a:xfrm>
            <a:off x="1593117" y="2097498"/>
            <a:ext cx="8512947" cy="2450697"/>
          </a:xfrm>
          <a:prstGeom prst="rect">
            <a:avLst/>
          </a:prstGeom>
        </p:spPr>
      </p:pic>
      <p:sp>
        <p:nvSpPr>
          <p:cNvPr id="3" name="Content Placeholder 2"/>
          <p:cNvSpPr>
            <a:spLocks noGrp="1"/>
          </p:cNvSpPr>
          <p:nvPr>
            <p:ph idx="1"/>
          </p:nvPr>
        </p:nvSpPr>
        <p:spPr>
          <a:xfrm>
            <a:off x="1981200" y="1694908"/>
            <a:ext cx="8229600" cy="601473"/>
          </a:xfrm>
        </p:spPr>
        <p:txBody>
          <a:bodyPr/>
          <a:lstStyle/>
          <a:p>
            <a:pPr marL="0" indent="0" algn="ctr">
              <a:buNone/>
            </a:pPr>
            <a:r>
              <a:rPr lang="en-US" dirty="0">
                <a:solidFill>
                  <a:schemeClr val="tx1"/>
                </a:solidFill>
                <a:latin typeface="Rubik Medium" charset="0"/>
                <a:ea typeface="Rubik Medium" charset="0"/>
                <a:cs typeface="Rubik Medium" charset="0"/>
              </a:rPr>
              <a:t>Combines legacy programs into a single, improved program</a:t>
            </a:r>
          </a:p>
        </p:txBody>
      </p:sp>
      <p:sp>
        <p:nvSpPr>
          <p:cNvPr id="2" name="Title 1"/>
          <p:cNvSpPr>
            <a:spLocks noGrp="1"/>
          </p:cNvSpPr>
          <p:nvPr>
            <p:ph type="title"/>
          </p:nvPr>
        </p:nvSpPr>
        <p:spPr>
          <a:xfrm>
            <a:off x="609600" y="1"/>
            <a:ext cx="8766048" cy="1123302"/>
          </a:xfrm>
        </p:spPr>
        <p:txBody>
          <a:bodyPr>
            <a:normAutofit fontScale="90000"/>
          </a:bodyPr>
          <a:lstStyle/>
          <a:p>
            <a:pPr>
              <a:lnSpc>
                <a:spcPct val="150000"/>
              </a:lnSpc>
            </a:pPr>
            <a:r>
              <a:rPr lang="en-US" sz="3100" b="1" dirty="0"/>
              <a:t>Merit-based Incentive Payment System (MIPS)</a:t>
            </a:r>
            <a:br>
              <a:rPr lang="en-US" sz="3100" b="1" dirty="0"/>
            </a:br>
            <a:r>
              <a:rPr lang="en-US" dirty="0"/>
              <a:t>MIPS Phases Out Medicare Legacy Programs </a:t>
            </a:r>
          </a:p>
        </p:txBody>
      </p:sp>
    </p:spTree>
    <p:extLst>
      <p:ext uri="{BB962C8B-B14F-4D97-AF65-F5344CB8AC3E}">
        <p14:creationId xmlns:p14="http://schemas.microsoft.com/office/powerpoint/2010/main" val="786529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
        <p:nvSpPr>
          <p:cNvPr id="2" name="TextBox 1"/>
          <p:cNvSpPr txBox="1"/>
          <p:nvPr/>
        </p:nvSpPr>
        <p:spPr>
          <a:xfrm>
            <a:off x="1820779" y="6111473"/>
            <a:ext cx="570366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3068"/>
                </a:solidFill>
                <a:effectLst/>
                <a:uLnTx/>
                <a:uFillTx/>
                <a:latin typeface="Rubik Light" charset="0"/>
                <a:ea typeface="Rubik Light" charset="0"/>
                <a:cs typeface="Rubik Light" charset="0"/>
              </a:rPr>
              <a:t>*Also includes elements of the PQRS quality data</a:t>
            </a:r>
          </a:p>
        </p:txBody>
      </p:sp>
      <p:graphicFrame>
        <p:nvGraphicFramePr>
          <p:cNvPr id="31" name="Table 30"/>
          <p:cNvGraphicFramePr>
            <a:graphicFrameLocks noGrp="1"/>
          </p:cNvGraphicFramePr>
          <p:nvPr>
            <p:extLst>
              <p:ext uri="{D42A27DB-BD31-4B8C-83A1-F6EECF244321}">
                <p14:modId xmlns:p14="http://schemas.microsoft.com/office/powerpoint/2010/main" val="1803644564"/>
              </p:ext>
            </p:extLst>
          </p:nvPr>
        </p:nvGraphicFramePr>
        <p:xfrm>
          <a:off x="1820779" y="2145395"/>
          <a:ext cx="8229600" cy="3836688"/>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231672">
                <a:tc>
                  <a:txBody>
                    <a:bodyPr/>
                    <a:lstStyle/>
                    <a:p>
                      <a:pPr algn="ctr"/>
                      <a:r>
                        <a:rPr lang="en-US" sz="1600" dirty="0">
                          <a:solidFill>
                            <a:schemeClr val="bg1"/>
                          </a:solidFill>
                        </a:rPr>
                        <a:t>Participating</a:t>
                      </a:r>
                      <a:r>
                        <a:rPr lang="en-US" sz="1600" baseline="0" dirty="0">
                          <a:solidFill>
                            <a:schemeClr val="bg1"/>
                          </a:solidFill>
                        </a:rPr>
                        <a:t> in…</a:t>
                      </a:r>
                      <a:endParaRPr lang="en-US" sz="1600" dirty="0">
                        <a:solidFill>
                          <a:schemeClr val="bg1"/>
                        </a:solidFill>
                      </a:endParaRP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1"/>
                    </a:solidFill>
                  </a:tcPr>
                </a:tc>
                <a:tc>
                  <a:txBody>
                    <a:bodyPr/>
                    <a:lstStyle/>
                    <a:p>
                      <a:pPr algn="ctr"/>
                      <a:r>
                        <a:rPr lang="en-US" sz="1600" dirty="0">
                          <a:solidFill>
                            <a:schemeClr val="bg1"/>
                          </a:solidFill>
                        </a:rPr>
                        <a:t>Is similar</a:t>
                      </a:r>
                      <a:r>
                        <a:rPr lang="en-US" sz="1600" baseline="0" dirty="0">
                          <a:solidFill>
                            <a:schemeClr val="bg1"/>
                          </a:solidFill>
                        </a:rPr>
                        <a:t> to…</a:t>
                      </a:r>
                      <a:endParaRPr lang="en-US" sz="1600" dirty="0">
                        <a:solidFill>
                          <a:schemeClr val="bg1"/>
                        </a:solidFill>
                      </a:endParaRP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1167136">
                <a:tc>
                  <a:txBody>
                    <a:bodyPr/>
                    <a:lstStyle/>
                    <a:p>
                      <a:pPr algn="ctr"/>
                      <a:r>
                        <a:rPr lang="en-US" sz="2400" b="0" i="0" dirty="0">
                          <a:latin typeface="Rubik" charset="0"/>
                          <a:ea typeface="Rubik" charset="0"/>
                          <a:cs typeface="Rubik" charset="0"/>
                        </a:rPr>
                        <a:t>PQRS</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alpha val="50000"/>
                      </a:schemeClr>
                    </a:solidFill>
                  </a:tcPr>
                </a:tc>
                <a:tc>
                  <a:txBody>
                    <a:bodyPr/>
                    <a:lstStyle/>
                    <a:p>
                      <a:pPr algn="ctr"/>
                      <a:r>
                        <a:rPr lang="en-US" b="0" i="0" dirty="0">
                          <a:solidFill>
                            <a:schemeClr val="tx1"/>
                          </a:solidFill>
                          <a:latin typeface="Rubik" charset="0"/>
                          <a:ea typeface="Rubik" charset="0"/>
                          <a:cs typeface="Rubik" charset="0"/>
                        </a:rPr>
                        <a:t>Quality</a:t>
                      </a:r>
                    </a:p>
                  </a:txBody>
                  <a:tcPr marL="1005840" marR="2743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alpha val="50000"/>
                      </a:schemeClr>
                    </a:solidFill>
                  </a:tcPr>
                </a:tc>
                <a:extLst>
                  <a:ext uri="{0D108BD9-81ED-4DB2-BD59-A6C34878D82A}">
                    <a16:rowId xmlns:a16="http://schemas.microsoft.com/office/drawing/2014/main" val="10001"/>
                  </a:ext>
                </a:extLst>
              </a:tr>
              <a:tr h="1167136">
                <a:tc>
                  <a:txBody>
                    <a:bodyPr/>
                    <a:lstStyle/>
                    <a:p>
                      <a:pPr algn="ctr"/>
                      <a:r>
                        <a:rPr lang="en-US" sz="2400" b="0" i="0" dirty="0">
                          <a:latin typeface="Rubik" charset="0"/>
                          <a:ea typeface="Rubik" charset="0"/>
                          <a:cs typeface="Rubik" charset="0"/>
                        </a:rPr>
                        <a:t>VM*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r>
                        <a:rPr lang="en-US" b="0" i="0" dirty="0">
                          <a:solidFill>
                            <a:schemeClr val="tx1"/>
                          </a:solidFill>
                          <a:latin typeface="Rubik" charset="0"/>
                          <a:ea typeface="Rubik" charset="0"/>
                          <a:cs typeface="Rubik" charset="0"/>
                        </a:rPr>
                        <a:t>Cost</a:t>
                      </a:r>
                    </a:p>
                  </a:txBody>
                  <a:tcPr marL="1005840" marR="2743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1167136">
                <a:tc>
                  <a:txBody>
                    <a:bodyPr/>
                    <a:lstStyle/>
                    <a:p>
                      <a:pPr algn="ctr"/>
                      <a:r>
                        <a:rPr lang="en-US" sz="2400" b="0" i="0" dirty="0">
                          <a:latin typeface="Rubik" charset="0"/>
                          <a:ea typeface="Rubik" charset="0"/>
                          <a:cs typeface="Rubik" charset="0"/>
                        </a:rPr>
                        <a:t>EHR</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alpha val="50000"/>
                      </a:schemeClr>
                    </a:solidFill>
                  </a:tcPr>
                </a:tc>
                <a:tc>
                  <a:txBody>
                    <a:bodyPr/>
                    <a:lstStyle/>
                    <a:p>
                      <a:pPr algn="ctr"/>
                      <a:r>
                        <a:rPr lang="en-US" b="0" i="0" dirty="0">
                          <a:solidFill>
                            <a:schemeClr val="tx1"/>
                          </a:solidFill>
                          <a:latin typeface="Rubik" charset="0"/>
                          <a:ea typeface="Rubik" charset="0"/>
                          <a:cs typeface="Rubik" charset="0"/>
                        </a:rPr>
                        <a:t> Promoting</a:t>
                      </a:r>
                    </a:p>
                    <a:p>
                      <a:pPr algn="ctr"/>
                      <a:r>
                        <a:rPr lang="en-US" b="0" i="0" dirty="0">
                          <a:solidFill>
                            <a:schemeClr val="tx1"/>
                          </a:solidFill>
                          <a:latin typeface="Rubik" charset="0"/>
                          <a:ea typeface="Rubik" charset="0"/>
                          <a:cs typeface="Rubik" charset="0"/>
                        </a:rPr>
                        <a:t>Interoperability</a:t>
                      </a:r>
                    </a:p>
                  </a:txBody>
                  <a:tcPr marL="1005840" marR="27432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alpha val="50000"/>
                      </a:schemeClr>
                    </a:solidFill>
                  </a:tcPr>
                </a:tc>
                <a:extLst>
                  <a:ext uri="{0D108BD9-81ED-4DB2-BD59-A6C34878D82A}">
                    <a16:rowId xmlns:a16="http://schemas.microsoft.com/office/drawing/2014/main" val="10003"/>
                  </a:ext>
                </a:extLst>
              </a:tr>
            </a:tbl>
          </a:graphicData>
        </a:graphic>
      </p:graphicFrame>
      <p:grpSp>
        <p:nvGrpSpPr>
          <p:cNvPr id="30" name="Group 29" descr="stethoscope icon"/>
          <p:cNvGrpSpPr/>
          <p:nvPr/>
        </p:nvGrpSpPr>
        <p:grpSpPr>
          <a:xfrm>
            <a:off x="6514634" y="2619237"/>
            <a:ext cx="842414" cy="956536"/>
            <a:chOff x="664444" y="3454583"/>
            <a:chExt cx="1633758" cy="1855082"/>
          </a:xfrm>
        </p:grpSpPr>
        <p:pic>
          <p:nvPicPr>
            <p:cNvPr id="22" name="Picture Placeholder 18"/>
            <p:cNvPicPr>
              <a:picLocks noChangeAspect="1"/>
            </p:cNvPicPr>
            <p:nvPr/>
          </p:nvPicPr>
          <p:blipFill>
            <a:blip r:embed="rId3" cstate="print">
              <a:extLst>
                <a:ext uri="{28A0092B-C50C-407E-A947-70E740481C1C}">
                  <a14:useLocalDpi xmlns:a14="http://schemas.microsoft.com/office/drawing/2010/main" val="0"/>
                </a:ext>
              </a:extLst>
            </a:blip>
            <a:srcRect t="9509" b="9509"/>
            <a:stretch>
              <a:fillRect/>
            </a:stretch>
          </p:blipFill>
          <p:spPr>
            <a:xfrm>
              <a:off x="664444" y="3836249"/>
              <a:ext cx="1572512" cy="1273446"/>
            </a:xfrm>
            <a:prstGeom prst="rect">
              <a:avLst/>
            </a:prstGeom>
          </p:spPr>
        </p:pic>
        <p:sp>
          <p:nvSpPr>
            <p:cNvPr id="25" name="Hexagon 24"/>
            <p:cNvSpPr/>
            <p:nvPr/>
          </p:nvSpPr>
          <p:spPr>
            <a:xfrm rot="16200000">
              <a:off x="571059" y="3582521"/>
              <a:ext cx="1855082" cy="1599205"/>
            </a:xfrm>
            <a:prstGeom prst="hexagon">
              <a:avLst>
                <a:gd name="adj" fmla="val 27440"/>
                <a:gd name="vf" fmla="val 115470"/>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3068"/>
                </a:solidFill>
                <a:effectLst/>
                <a:uLnTx/>
                <a:uFillTx/>
                <a:latin typeface="Rubik" charset="0"/>
                <a:ea typeface="Rubik" charset="0"/>
                <a:cs typeface="Rubik" charset="0"/>
              </a:endParaRPr>
            </a:p>
          </p:txBody>
        </p:sp>
      </p:grpSp>
      <p:grpSp>
        <p:nvGrpSpPr>
          <p:cNvPr id="6" name="Group 5" descr="software/tablet icon"/>
          <p:cNvGrpSpPr/>
          <p:nvPr/>
        </p:nvGrpSpPr>
        <p:grpSpPr>
          <a:xfrm>
            <a:off x="6504512" y="4913573"/>
            <a:ext cx="822960" cy="960120"/>
            <a:chOff x="4955673" y="3454584"/>
            <a:chExt cx="1645051" cy="1855082"/>
          </a:xfrm>
        </p:grpSpPr>
        <p:pic>
          <p:nvPicPr>
            <p:cNvPr id="18" name="Picture Placeholder 13"/>
            <p:cNvPicPr>
              <a:picLocks noChangeAspect="1"/>
            </p:cNvPicPr>
            <p:nvPr/>
          </p:nvPicPr>
          <p:blipFill>
            <a:blip r:embed="rId4" cstate="print">
              <a:extLst>
                <a:ext uri="{28A0092B-C50C-407E-A947-70E740481C1C}">
                  <a14:useLocalDpi xmlns:a14="http://schemas.microsoft.com/office/drawing/2010/main" val="0"/>
                </a:ext>
              </a:extLst>
            </a:blip>
            <a:srcRect t="9509" b="9509"/>
            <a:stretch>
              <a:fillRect/>
            </a:stretch>
          </p:blipFill>
          <p:spPr>
            <a:xfrm>
              <a:off x="4955673" y="3765129"/>
              <a:ext cx="1572512" cy="1273446"/>
            </a:xfrm>
            <a:prstGeom prst="rect">
              <a:avLst/>
            </a:prstGeom>
          </p:spPr>
        </p:pic>
        <p:sp>
          <p:nvSpPr>
            <p:cNvPr id="19" name="Hexagon 18"/>
            <p:cNvSpPr/>
            <p:nvPr/>
          </p:nvSpPr>
          <p:spPr>
            <a:xfrm rot="16200000">
              <a:off x="4873581" y="3582522"/>
              <a:ext cx="1855082" cy="1599205"/>
            </a:xfrm>
            <a:prstGeom prst="hexagon">
              <a:avLst>
                <a:gd name="adj" fmla="val 27440"/>
                <a:gd name="vf" fmla="val 115470"/>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3068"/>
                </a:solidFill>
                <a:effectLst/>
                <a:uLnTx/>
                <a:uFillTx/>
                <a:latin typeface="Rubik" charset="0"/>
                <a:ea typeface="Rubik" charset="0"/>
                <a:cs typeface="Rubik" charset="0"/>
              </a:endParaRPr>
            </a:p>
          </p:txBody>
        </p:sp>
      </p:grpSp>
      <p:grpSp>
        <p:nvGrpSpPr>
          <p:cNvPr id="29" name="Group 28" descr="dollar sign icon"/>
          <p:cNvGrpSpPr/>
          <p:nvPr/>
        </p:nvGrpSpPr>
        <p:grpSpPr>
          <a:xfrm>
            <a:off x="6503693" y="3788319"/>
            <a:ext cx="853356" cy="956534"/>
            <a:chOff x="2850258" y="3454584"/>
            <a:chExt cx="1654979" cy="1855082"/>
          </a:xfrm>
        </p:grpSpPr>
        <p:pic>
          <p:nvPicPr>
            <p:cNvPr id="23" name="Picture Placeholder 23"/>
            <p:cNvPicPr>
              <a:picLocks noChangeAspect="1"/>
            </p:cNvPicPr>
            <p:nvPr/>
          </p:nvPicPr>
          <p:blipFill>
            <a:blip r:embed="rId5" cstate="print">
              <a:extLst>
                <a:ext uri="{28A0092B-C50C-407E-A947-70E740481C1C}">
                  <a14:useLocalDpi xmlns:a14="http://schemas.microsoft.com/office/drawing/2010/main" val="0"/>
                </a:ext>
              </a:extLst>
            </a:blip>
            <a:srcRect t="9509" b="9509"/>
            <a:stretch>
              <a:fillRect/>
            </a:stretch>
          </p:blipFill>
          <p:spPr>
            <a:xfrm>
              <a:off x="2932725" y="3724363"/>
              <a:ext cx="1572512" cy="1273446"/>
            </a:xfrm>
            <a:prstGeom prst="rect">
              <a:avLst/>
            </a:prstGeom>
          </p:spPr>
        </p:pic>
        <p:sp>
          <p:nvSpPr>
            <p:cNvPr id="26" name="Hexagon 25"/>
            <p:cNvSpPr/>
            <p:nvPr/>
          </p:nvSpPr>
          <p:spPr>
            <a:xfrm rot="16200000">
              <a:off x="2722320" y="3582522"/>
              <a:ext cx="1855082" cy="1599205"/>
            </a:xfrm>
            <a:prstGeom prst="hexagon">
              <a:avLst>
                <a:gd name="adj" fmla="val 27440"/>
                <a:gd name="vf" fmla="val 115470"/>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3068"/>
                </a:solidFill>
                <a:effectLst/>
                <a:uLnTx/>
                <a:uFillTx/>
                <a:latin typeface="Rubik" charset="0"/>
                <a:ea typeface="Rubik" charset="0"/>
                <a:cs typeface="Rubik" charset="0"/>
              </a:endParaRPr>
            </a:p>
          </p:txBody>
        </p:sp>
      </p:grpSp>
      <p:sp>
        <p:nvSpPr>
          <p:cNvPr id="3" name="Content Placeholder 2"/>
          <p:cNvSpPr>
            <a:spLocks noGrp="1"/>
          </p:cNvSpPr>
          <p:nvPr>
            <p:ph idx="1"/>
          </p:nvPr>
        </p:nvSpPr>
        <p:spPr>
          <a:xfrm>
            <a:off x="1644315" y="1346011"/>
            <a:ext cx="8229600" cy="669994"/>
          </a:xfrm>
        </p:spPr>
        <p:txBody>
          <a:bodyPr/>
          <a:lstStyle/>
          <a:p>
            <a:pPr marL="0" indent="0" algn="ctr">
              <a:buNone/>
            </a:pPr>
            <a:r>
              <a:rPr lang="en-US" sz="2200" dirty="0">
                <a:solidFill>
                  <a:schemeClr val="tx1"/>
                </a:solidFill>
                <a:latin typeface="Rubik Medium" charset="0"/>
                <a:ea typeface="Rubik Medium" charset="0"/>
                <a:cs typeface="Rubik Medium" charset="0"/>
              </a:rPr>
              <a:t>A visualization of how the legacy programs streamline into the MIPS performance categories:</a:t>
            </a:r>
          </a:p>
        </p:txBody>
      </p:sp>
      <p:sp>
        <p:nvSpPr>
          <p:cNvPr id="5" name="Title 1"/>
          <p:cNvSpPr>
            <a:spLocks noGrp="1"/>
          </p:cNvSpPr>
          <p:nvPr>
            <p:ph type="title"/>
          </p:nvPr>
        </p:nvSpPr>
        <p:spPr>
          <a:xfrm>
            <a:off x="609600" y="118534"/>
            <a:ext cx="8766048" cy="996610"/>
          </a:xfrm>
        </p:spPr>
        <p:txBody>
          <a:bodyPr>
            <a:normAutofit fontScale="90000"/>
          </a:bodyPr>
          <a:lstStyle/>
          <a:p>
            <a:pPr>
              <a:lnSpc>
                <a:spcPct val="150000"/>
              </a:lnSpc>
            </a:pPr>
            <a:r>
              <a:rPr lang="en-US" sz="3100" b="1" dirty="0"/>
              <a:t>Merit-based Incentive Payment System (MIPS)</a:t>
            </a:r>
            <a:br>
              <a:rPr lang="en-US" sz="3100" b="1" dirty="0"/>
            </a:br>
            <a:r>
              <a:rPr lang="en-US" dirty="0"/>
              <a:t>How MIPS Relates to Legacy Programs</a:t>
            </a:r>
          </a:p>
        </p:txBody>
      </p:sp>
    </p:spTree>
    <p:extLst>
      <p:ext uri="{BB962C8B-B14F-4D97-AF65-F5344CB8AC3E}">
        <p14:creationId xmlns:p14="http://schemas.microsoft.com/office/powerpoint/2010/main" val="373018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7ED242ED-636D-4135-BC49-1FABD804422C}" type="slidenum">
              <a:rPr kumimoji="0" lang="en-US" sz="1200" b="0" i="0" u="none" strike="noStrike" kern="1200" cap="none" spc="0" normalizeH="0" baseline="0" noProof="0" smtClean="0">
                <a:ln>
                  <a:noFill/>
                </a:ln>
                <a:solidFill>
                  <a:srgbClr val="44546A">
                    <a:lumMod val="50000"/>
                  </a:srgbClr>
                </a:solidFill>
                <a:effectLst/>
                <a:uLnTx/>
                <a:uFillTx/>
                <a:latin typeface="Rubik" charset="0"/>
              </a:rPr>
              <a:pPr marL="0" marR="0" lvl="0" indent="0" algn="ct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rgbClr val="44546A">
                  <a:lumMod val="50000"/>
                </a:srgbClr>
              </a:solidFill>
              <a:effectLst/>
              <a:uLnTx/>
              <a:uFillTx/>
              <a:latin typeface="Rubik" charset="0"/>
            </a:endParaRPr>
          </a:p>
        </p:txBody>
      </p:sp>
      <p:sp>
        <p:nvSpPr>
          <p:cNvPr id="3" name="Content Placeholder 2"/>
          <p:cNvSpPr>
            <a:spLocks noGrp="1"/>
          </p:cNvSpPr>
          <p:nvPr>
            <p:ph idx="1"/>
          </p:nvPr>
        </p:nvSpPr>
        <p:spPr>
          <a:xfrm>
            <a:off x="609599" y="4368659"/>
            <a:ext cx="10406743" cy="2052027"/>
          </a:xfrm>
        </p:spPr>
        <p:txBody>
          <a:bodyPr>
            <a:normAutofit/>
          </a:bodyPr>
          <a:lstStyle/>
          <a:p>
            <a:r>
              <a:rPr lang="en-US" dirty="0">
                <a:solidFill>
                  <a:schemeClr val="tx1"/>
                </a:solidFill>
              </a:rPr>
              <a:t>Moves Medicare Part B clinicians to a performance-based payment system</a:t>
            </a:r>
          </a:p>
          <a:p>
            <a:r>
              <a:rPr lang="en-US" dirty="0">
                <a:solidFill>
                  <a:schemeClr val="tx1"/>
                </a:solidFill>
              </a:rPr>
              <a:t>Provides clinicians with flexibility to choose the activities and measures that are most meaningful to their practice </a:t>
            </a:r>
          </a:p>
          <a:p>
            <a:r>
              <a:rPr lang="en-US" dirty="0">
                <a:solidFill>
                  <a:schemeClr val="tx1"/>
                </a:solidFill>
              </a:rPr>
              <a:t>Reporting standards align with Advanced APMs wherever possible</a:t>
            </a:r>
          </a:p>
          <a:p>
            <a:pPr marL="0" indent="0">
              <a:buNone/>
            </a:pPr>
            <a:r>
              <a:rPr lang="en-US" sz="1600" dirty="0">
                <a:solidFill>
                  <a:schemeClr val="tx1"/>
                </a:solidFill>
                <a:ea typeface="Calibri" charset="0"/>
                <a:cs typeface="Calibri" charset="0"/>
              </a:rPr>
              <a:t>*</a:t>
            </a:r>
            <a:r>
              <a:rPr lang="en-US" dirty="0">
                <a:solidFill>
                  <a:schemeClr val="tx1"/>
                </a:solidFill>
              </a:rPr>
              <a:t>Weights assigned to each category based on a 1 to 100 point scale; the weights can be adjusted in certain circumstances. These weights are effective for Performance Year 2019.</a:t>
            </a:r>
          </a:p>
          <a:p>
            <a:endParaRPr lang="en-US" sz="1400" dirty="0">
              <a:solidFill>
                <a:schemeClr val="tx1"/>
              </a:solidFill>
              <a:ea typeface="Calibri" charset="0"/>
              <a:cs typeface="Calibri" charset="0"/>
            </a:endParaRPr>
          </a:p>
          <a:p>
            <a:endParaRPr lang="en-US" sz="2000" dirty="0">
              <a:solidFill>
                <a:schemeClr val="tx1"/>
              </a:solidFill>
            </a:endParaRPr>
          </a:p>
        </p:txBody>
      </p:sp>
      <p:pic>
        <p:nvPicPr>
          <p:cNvPr id="34" name="Picture 33" descr="Performance categories breakdown: quality, cost, improvement activities, promoting interoperability"/>
          <p:cNvPicPr>
            <a:picLocks noChangeAspect="1"/>
          </p:cNvPicPr>
          <p:nvPr/>
        </p:nvPicPr>
        <p:blipFill>
          <a:blip r:embed="rId3"/>
          <a:stretch>
            <a:fillRect/>
          </a:stretch>
        </p:blipFill>
        <p:spPr>
          <a:xfrm>
            <a:off x="1458686" y="1845846"/>
            <a:ext cx="8752114" cy="2422064"/>
          </a:xfrm>
          <a:prstGeom prst="rect">
            <a:avLst/>
          </a:prstGeom>
        </p:spPr>
      </p:pic>
      <p:sp>
        <p:nvSpPr>
          <p:cNvPr id="23" name="Content Placeholder 2"/>
          <p:cNvSpPr txBox="1">
            <a:spLocks/>
          </p:cNvSpPr>
          <p:nvPr/>
        </p:nvSpPr>
        <p:spPr>
          <a:xfrm>
            <a:off x="1796143" y="1328489"/>
            <a:ext cx="8686800" cy="416608"/>
          </a:xfrm>
          <a:prstGeom prst="rect">
            <a:avLst/>
          </a:prstGeom>
        </p:spPr>
        <p:txBody>
          <a:bodyPr vert="horz" lIns="0" tIns="45720" rIns="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1200"/>
              </a:spcBef>
              <a:spcAft>
                <a:spcPts val="0"/>
              </a:spcAft>
              <a:buClr>
                <a:srgbClr val="E17202"/>
              </a:buClr>
              <a:buSzPct val="75000"/>
              <a:buFont typeface="Arial" panose="020B0604020202020204" pitchFamily="34" charset="0"/>
              <a:buNone/>
              <a:tabLst/>
              <a:defRPr/>
            </a:pPr>
            <a:r>
              <a:rPr kumimoji="0" lang="en-US" sz="2000" b="1" i="0" u="none" strike="noStrike" kern="1200" cap="none" spc="0" normalizeH="0" baseline="0" noProof="0" dirty="0">
                <a:ln>
                  <a:noFill/>
                </a:ln>
                <a:solidFill>
                  <a:srgbClr val="003068"/>
                </a:solidFill>
                <a:effectLst/>
                <a:uLnTx/>
                <a:uFillTx/>
                <a:latin typeface="Calibri Light"/>
                <a:ea typeface="+mn-ea"/>
                <a:cs typeface="+mn-cs"/>
              </a:rPr>
              <a:t>Performance</a:t>
            </a:r>
            <a:r>
              <a:rPr kumimoji="0" lang="en-US" sz="2000" b="1" i="0" u="none" strike="noStrike" kern="1200" cap="none" spc="0" normalizeH="0" baseline="0" noProof="0" dirty="0">
                <a:ln>
                  <a:noFill/>
                </a:ln>
                <a:solidFill>
                  <a:srgbClr val="003068"/>
                </a:solidFill>
                <a:effectLst/>
                <a:uLnTx/>
                <a:uFillTx/>
                <a:latin typeface="Calibri"/>
                <a:ea typeface="+mn-ea"/>
                <a:cs typeface="+mn-cs"/>
              </a:rPr>
              <a:t> </a:t>
            </a:r>
            <a:r>
              <a:rPr kumimoji="0" lang="en-US" sz="2000" b="1" i="0" u="none" strike="noStrike" kern="1200" cap="none" spc="0" normalizeH="0" baseline="0" noProof="0" dirty="0">
                <a:ln>
                  <a:noFill/>
                </a:ln>
                <a:solidFill>
                  <a:srgbClr val="003068"/>
                </a:solidFill>
                <a:effectLst/>
                <a:uLnTx/>
                <a:uFillTx/>
                <a:latin typeface="Calibri Light"/>
                <a:ea typeface="+mn-ea"/>
                <a:cs typeface="+mn-cs"/>
              </a:rPr>
              <a:t>Categories*</a:t>
            </a:r>
          </a:p>
        </p:txBody>
      </p:sp>
      <p:sp>
        <p:nvSpPr>
          <p:cNvPr id="2" name="Title 1"/>
          <p:cNvSpPr>
            <a:spLocks noGrp="1"/>
          </p:cNvSpPr>
          <p:nvPr>
            <p:ph type="title"/>
          </p:nvPr>
        </p:nvSpPr>
        <p:spPr>
          <a:xfrm>
            <a:off x="609599" y="395477"/>
            <a:ext cx="8669868" cy="724747"/>
          </a:xfrm>
        </p:spPr>
        <p:txBody>
          <a:bodyPr>
            <a:noAutofit/>
          </a:bodyPr>
          <a:lstStyle/>
          <a:p>
            <a:pPr>
              <a:lnSpc>
                <a:spcPct val="150000"/>
              </a:lnSpc>
            </a:pPr>
            <a:r>
              <a:rPr lang="en-US" sz="2800" b="1" dirty="0"/>
              <a:t>Merit-based Incentive Payment System (MIPS)</a:t>
            </a:r>
            <a:br>
              <a:rPr lang="en-US" b="1" dirty="0"/>
            </a:br>
            <a:r>
              <a:rPr lang="en-US" sz="2200" dirty="0"/>
              <a:t>What is the Merit-based Incentive Payment System?</a:t>
            </a:r>
          </a:p>
        </p:txBody>
      </p:sp>
    </p:spTree>
    <p:extLst>
      <p:ext uri="{BB962C8B-B14F-4D97-AF65-F5344CB8AC3E}">
        <p14:creationId xmlns:p14="http://schemas.microsoft.com/office/powerpoint/2010/main" val="2637128342"/>
      </p:ext>
    </p:extLst>
  </p:cSld>
  <p:clrMapOvr>
    <a:masterClrMapping/>
  </p:clrMapOvr>
</p:sld>
</file>

<file path=ppt/theme/theme1.xml><?xml version="1.0" encoding="utf-8"?>
<a:theme xmlns:a="http://schemas.openxmlformats.org/drawingml/2006/main" name="CMS theme 2019">
  <a:themeElements>
    <a:clrScheme name="CMS template 2">
      <a:dk1>
        <a:sysClr val="windowText" lastClr="000000"/>
      </a:dk1>
      <a:lt1>
        <a:sysClr val="window" lastClr="FFFFFF"/>
      </a:lt1>
      <a:dk2>
        <a:srgbClr val="1F497D"/>
      </a:dk2>
      <a:lt2>
        <a:srgbClr val="6B94C7"/>
      </a:lt2>
      <a:accent1>
        <a:srgbClr val="2F527D"/>
      </a:accent1>
      <a:accent2>
        <a:srgbClr val="FAD94C"/>
      </a:accent2>
      <a:accent3>
        <a:srgbClr val="C0C0C0"/>
      </a:accent3>
      <a:accent4>
        <a:srgbClr val="FDF699"/>
      </a:accent4>
      <a:accent5>
        <a:srgbClr val="72A3C4"/>
      </a:accent5>
      <a:accent6>
        <a:srgbClr val="5C5C5C"/>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MS theme 2019" id="{79C7E797-5B6B-418E-B251-680398C49799}" vid="{70020F90-4DC5-4A06-8A98-D5096461E46C}"/>
    </a:ext>
  </a:extLst>
</a:theme>
</file>

<file path=ppt/theme/theme2.xml><?xml version="1.0" encoding="utf-8"?>
<a:theme xmlns:a="http://schemas.openxmlformats.org/drawingml/2006/main" name="1_Office Theme">
  <a:themeElements>
    <a:clrScheme name="QPP 2017">
      <a:dk1>
        <a:srgbClr val="003068"/>
      </a:dk1>
      <a:lt1>
        <a:srgbClr val="FFFFFF"/>
      </a:lt1>
      <a:dk2>
        <a:srgbClr val="44546A"/>
      </a:dk2>
      <a:lt2>
        <a:srgbClr val="E7E6E6"/>
      </a:lt2>
      <a:accent1>
        <a:srgbClr val="00838A"/>
      </a:accent1>
      <a:accent2>
        <a:srgbClr val="679F32"/>
      </a:accent2>
      <a:accent3>
        <a:srgbClr val="E17202"/>
      </a:accent3>
      <a:accent4>
        <a:srgbClr val="0086D6"/>
      </a:accent4>
      <a:accent5>
        <a:srgbClr val="AE0D58"/>
      </a:accent5>
      <a:accent6>
        <a:srgbClr val="BFCC1C"/>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86a8e296-5f29-4af2-954b-0de0d1e1f8bc"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ue_x0020_To xmlns="8e339a5e-c01a-45cc-b33e-51bebe8e35dc">CCSQ Front Office</Due_x0020_To>
    <IconOverlay xmlns="http://schemas.microsoft.com/sharepoint/v4" xsi:nil="true"/>
    <Completed xmlns="8e339a5e-c01a-45cc-b33e-51bebe8e35dc">true</Completed>
    <Instructions xmlns="8e339a5e-c01a-45cc-b33e-51bebe8e35dc" xsi:nil="true"/>
    <Topic xmlns="8e339a5e-c01a-45cc-b33e-51bebe8e35dc">MIPS overview</Topic>
    <Assigned_x0020_To0 xmlns="8e339a5e-c01a-45cc-b33e-51bebe8e35dc">
      <Value>FRONT Office</Value>
      <Value>DPMS</Value>
    </Assigned_x0020_To0>
    <Due_x0020_Date xmlns="8e339a5e-c01a-45cc-b33e-51bebe8e35dc">2019-07-22T04:00:00+00:00</Due_x0020_Dat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26E685389141F9429EFA42B501A40619" ma:contentTypeVersion="16" ma:contentTypeDescription="Create a new document." ma:contentTypeScope="" ma:versionID="6b0e24aea5f321b9dc81398288aca180">
  <xsd:schema xmlns:xsd="http://www.w3.org/2001/XMLSchema" xmlns:xs="http://www.w3.org/2001/XMLSchema" xmlns:p="http://schemas.microsoft.com/office/2006/metadata/properties" xmlns:ns2="8e339a5e-c01a-45cc-b33e-51bebe8e35dc" xmlns:ns3="http://schemas.microsoft.com/sharepoint/v4" targetNamespace="http://schemas.microsoft.com/office/2006/metadata/properties" ma:root="true" ma:fieldsID="d904b5ce081f6ee0ffb8450398a2cd38" ns2:_="" ns3:_="">
    <xsd:import namespace="8e339a5e-c01a-45cc-b33e-51bebe8e35dc"/>
    <xsd:import namespace="http://schemas.microsoft.com/sharepoint/v4"/>
    <xsd:element name="properties">
      <xsd:complexType>
        <xsd:sequence>
          <xsd:element name="documentManagement">
            <xsd:complexType>
              <xsd:all>
                <xsd:element ref="ns2:Due_x0020_Date" minOccurs="0"/>
                <xsd:element ref="ns2:Completed" minOccurs="0"/>
                <xsd:element ref="ns2:Topic" minOccurs="0"/>
                <xsd:element ref="ns3:IconOverlay" minOccurs="0"/>
                <xsd:element ref="ns2:Assigned_x0020_To0" minOccurs="0"/>
                <xsd:element ref="ns2:Instructions" minOccurs="0"/>
                <xsd:element ref="ns2:Due_x0020_To"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e339a5e-c01a-45cc-b33e-51bebe8e35dc" elementFormDefault="qualified">
    <xsd:import namespace="http://schemas.microsoft.com/office/2006/documentManagement/types"/>
    <xsd:import namespace="http://schemas.microsoft.com/office/infopath/2007/PartnerControls"/>
    <xsd:element name="Due_x0020_Date" ma:index="8" nillable="true" ma:displayName="Due Date" ma:description="When is this item due?" ma:format="DateOnly" ma:internalName="Due_x0020_Date">
      <xsd:simpleType>
        <xsd:restriction base="dms:DateTime"/>
      </xsd:simpleType>
    </xsd:element>
    <xsd:element name="Completed" ma:index="9" nillable="true" ma:displayName="Completed" ma:default="0" ma:description="Has the Group Completed This Item?" ma:internalName="Completed">
      <xsd:simpleType>
        <xsd:restriction base="dms:Boolean"/>
      </xsd:simpleType>
    </xsd:element>
    <xsd:element name="Topic" ma:index="10" nillable="true" ma:displayName="Topic" ma:description="Entered to group deliverables that have separate deliverables from multiple people or divisions&#10;" ma:internalName="Topic">
      <xsd:simpleType>
        <xsd:restriction base="dms:Text">
          <xsd:maxLength value="255"/>
        </xsd:restriction>
      </xsd:simpleType>
    </xsd:element>
    <xsd:element name="Assigned_x0020_To0" ma:index="12" nillable="true" ma:displayName="Assigned To" ma:default="FRONT Office" ma:description="Divisions Assigned To" ma:internalName="Assigned_x0020_To0" ma:requiredMultiChoice="true">
      <xsd:complexType>
        <xsd:complexContent>
          <xsd:extension base="dms:MultiChoice">
            <xsd:sequence>
              <xsd:element name="Value" maxOccurs="unbounded" minOccurs="0" nillable="true">
                <xsd:simpleType>
                  <xsd:restriction base="dms:Choice">
                    <xsd:enumeration value="FRONT Office"/>
                    <xsd:enumeration value="DCPAC"/>
                    <xsd:enumeration value="DECQ"/>
                    <xsd:enumeration value="DHIT"/>
                    <xsd:enumeration value="DPMS"/>
                    <xsd:enumeration value="DQM"/>
                    <xsd:enumeration value="DVIQR"/>
                  </xsd:restriction>
                </xsd:simpleType>
              </xsd:element>
            </xsd:sequence>
          </xsd:extension>
        </xsd:complexContent>
      </xsd:complexType>
    </xsd:element>
    <xsd:element name="Instructions" ma:index="13" nillable="true" ma:displayName="Instructions" ma:internalName="Instructions">
      <xsd:simpleType>
        <xsd:restriction base="dms:Note">
          <xsd:maxLength value="255"/>
        </xsd:restriction>
      </xsd:simpleType>
    </xsd:element>
    <xsd:element name="Due_x0020_To" ma:index="14" nillable="true" ma:displayName="Due To" ma:default="CCSQ Front Office" ma:description="What office will this item be delivered to?" ma:format="Dropdown" ma:internalName="Due_x0020_To">
      <xsd:simpleType>
        <xsd:restriction base="dms:Choice">
          <xsd:enumeration value="CCSQ Front Office"/>
          <xsd:enumeration value="QMVIG Front Office"/>
          <xsd:enumeration value="Front Office Request"/>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1"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846A39-AE28-41D8-BB29-EE1DAF9847C4}">
  <ds:schemaRefs>
    <ds:schemaRef ds:uri="Microsoft.SharePoint.Taxonomy.ContentTypeSync"/>
  </ds:schemaRefs>
</ds:datastoreItem>
</file>

<file path=customXml/itemProps2.xml><?xml version="1.0" encoding="utf-8"?>
<ds:datastoreItem xmlns:ds="http://schemas.openxmlformats.org/officeDocument/2006/customXml" ds:itemID="{B4647E46-3547-4C91-A2F7-3EF4565C551D}">
  <ds:schemaRefs>
    <ds:schemaRef ds:uri="http://schemas.microsoft.com/sharepoint/v3/contenttype/forms"/>
  </ds:schemaRefs>
</ds:datastoreItem>
</file>

<file path=customXml/itemProps3.xml><?xml version="1.0" encoding="utf-8"?>
<ds:datastoreItem xmlns:ds="http://schemas.openxmlformats.org/officeDocument/2006/customXml" ds:itemID="{528BB646-6530-4745-A684-F38777750E3A}">
  <ds:schemaRefs>
    <ds:schemaRef ds:uri="http://purl.org/dc/elements/1.1/"/>
    <ds:schemaRef ds:uri="http://schemas.openxmlformats.org/package/2006/metadata/core-properties"/>
    <ds:schemaRef ds:uri="http://schemas.microsoft.com/office/infopath/2007/PartnerControls"/>
    <ds:schemaRef ds:uri="http://purl.org/dc/terms/"/>
    <ds:schemaRef ds:uri="http://schemas.microsoft.com/office/2006/metadata/properties"/>
    <ds:schemaRef ds:uri="http://schemas.microsoft.com/office/2006/documentManagement/types"/>
    <ds:schemaRef ds:uri="http://schemas.microsoft.com/sharepoint/v4"/>
    <ds:schemaRef ds:uri="8e339a5e-c01a-45cc-b33e-51bebe8e35dc"/>
    <ds:schemaRef ds:uri="http://www.w3.org/XML/1998/namespace"/>
    <ds:schemaRef ds:uri="http://purl.org/dc/dcmitype/"/>
  </ds:schemaRefs>
</ds:datastoreItem>
</file>

<file path=customXml/itemProps4.xml><?xml version="1.0" encoding="utf-8"?>
<ds:datastoreItem xmlns:ds="http://schemas.openxmlformats.org/officeDocument/2006/customXml" ds:itemID="{060D119F-726C-4A09-97E2-F518413FBE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e339a5e-c01a-45cc-b33e-51bebe8e35d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2446</TotalTime>
  <Words>3364</Words>
  <Application>Microsoft Office PowerPoint</Application>
  <PresentationFormat>Widescreen</PresentationFormat>
  <Paragraphs>465</Paragraphs>
  <Slides>29</Slides>
  <Notes>29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29</vt:i4>
      </vt:variant>
    </vt:vector>
  </HeadingPairs>
  <TitlesOfParts>
    <vt:vector size="39" baseType="lpstr">
      <vt:lpstr>.AppleSystemUIFont</vt:lpstr>
      <vt:lpstr>Arial</vt:lpstr>
      <vt:lpstr>Calibri</vt:lpstr>
      <vt:lpstr>Calibri Light</vt:lpstr>
      <vt:lpstr>Rubik</vt:lpstr>
      <vt:lpstr>Rubik Light</vt:lpstr>
      <vt:lpstr>Rubik Medium</vt:lpstr>
      <vt:lpstr>Verdana</vt:lpstr>
      <vt:lpstr>CMS theme 2019</vt:lpstr>
      <vt:lpstr>1_Office Theme</vt:lpstr>
      <vt:lpstr>MACRA Info Session #11 CMS Measure Development Education &amp; Outreach</vt:lpstr>
      <vt:lpstr>Vision and Goals: MACRA Info Sessions</vt:lpstr>
      <vt:lpstr>The Merit-based Incentive Payment System:  Annual Call foR Quality Measures</vt:lpstr>
      <vt:lpstr>Today’s Webinar Topics</vt:lpstr>
      <vt:lpstr>Introduction to  the Merit-based Incentive Payment System (MIPS)</vt:lpstr>
      <vt:lpstr>Merit-based Incentive Payment System (MIPS) The Quality Payment Program</vt:lpstr>
      <vt:lpstr>Merit-based Incentive Payment System (MIPS) MIPS Phases Out Medicare Legacy Programs </vt:lpstr>
      <vt:lpstr>Merit-based Incentive Payment System (MIPS) How MIPS Relates to Legacy Programs</vt:lpstr>
      <vt:lpstr>Merit-based Incentive Payment System (MIPS) What is the Merit-based Incentive Payment System?</vt:lpstr>
      <vt:lpstr>Merit-based Incentive Payment System MIPS Eligible Clinician Types</vt:lpstr>
      <vt:lpstr>Merit-based Incentive Payment System Low-Volume Threshold Determination</vt:lpstr>
      <vt:lpstr>2019 Call for QUALITY MEASURES</vt:lpstr>
      <vt:lpstr>How Do Quality Measures Enter MIPS? </vt:lpstr>
      <vt:lpstr>MIPS Quality Measures Quality Measure Criteria</vt:lpstr>
      <vt:lpstr>MIPS Quality Measures Quality Measure Criteria</vt:lpstr>
      <vt:lpstr>MIPS Quality Measures Call for Measures/ MUD List</vt:lpstr>
      <vt:lpstr>MIPS Quality Measures High-Level MIPS Quality Measure Lifecycle</vt:lpstr>
      <vt:lpstr>Measures under Consideration List Publishing 2019/2020</vt:lpstr>
      <vt:lpstr>QCDR (Qualified Clinical Data Registry) Measures:  Lifecycle, CRITERIA, Challenges/LIMITATIONS &amp; Benefits</vt:lpstr>
      <vt:lpstr>QCDR Measure Lifecycle within MIPS</vt:lpstr>
      <vt:lpstr>QCDR Measures QCDR Measure Criteria</vt:lpstr>
      <vt:lpstr>QCDR Measures Compared to MIPS Quality Measures for 2019</vt:lpstr>
      <vt:lpstr>QCDR Measures: Challenges/Limitations</vt:lpstr>
      <vt:lpstr>QCDR Quality Measures: Benefits</vt:lpstr>
      <vt:lpstr>Public Reporting on Physician Compare</vt:lpstr>
      <vt:lpstr>Public Reporting on Physician Compare</vt:lpstr>
      <vt:lpstr>Public Reporting on Physician Compare</vt:lpstr>
      <vt:lpstr>Additional Materials and Support</vt:lpstr>
      <vt:lpstr>Closing page with HHS and CMS logos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MACRA Info Session #11 CMS Measure Development Education &amp; Outreach</dc:title>
  <dc:creator>Rabel, Brenna V</dc:creator>
  <cp:lastModifiedBy>Sanford, Jessica D</cp:lastModifiedBy>
  <cp:revision>73</cp:revision>
  <dcterms:created xsi:type="dcterms:W3CDTF">2019-07-16T20:32:29Z</dcterms:created>
  <dcterms:modified xsi:type="dcterms:W3CDTF">2019-08-21T16:28:27Z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0x01010026E685389141F9429EFA42B501A40619</vt:lpwstr>
  </property>
</Properties>
</file>