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30"/>
  </p:notesMasterIdLst>
  <p:handoutMasterIdLst>
    <p:handoutMasterId r:id="rId31"/>
  </p:handoutMasterIdLst>
  <p:sldIdLst>
    <p:sldId id="302" r:id="rId5"/>
    <p:sldId id="393" r:id="rId6"/>
    <p:sldId id="445" r:id="rId7"/>
    <p:sldId id="442" r:id="rId8"/>
    <p:sldId id="462" r:id="rId9"/>
    <p:sldId id="463" r:id="rId10"/>
    <p:sldId id="464" r:id="rId11"/>
    <p:sldId id="435" r:id="rId12"/>
    <p:sldId id="446" r:id="rId13"/>
    <p:sldId id="360" r:id="rId14"/>
    <p:sldId id="428" r:id="rId15"/>
    <p:sldId id="409" r:id="rId16"/>
    <p:sldId id="419" r:id="rId17"/>
    <p:sldId id="405" r:id="rId18"/>
    <p:sldId id="451" r:id="rId19"/>
    <p:sldId id="452" r:id="rId20"/>
    <p:sldId id="422" r:id="rId21"/>
    <p:sldId id="456" r:id="rId22"/>
    <p:sldId id="423" r:id="rId23"/>
    <p:sldId id="453" r:id="rId24"/>
    <p:sldId id="454" r:id="rId25"/>
    <p:sldId id="458" r:id="rId26"/>
    <p:sldId id="417" r:id="rId27"/>
    <p:sldId id="450" r:id="rId28"/>
    <p:sldId id="403"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4A9C"/>
    <a:srgbClr val="095193"/>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55467" autoAdjust="0"/>
  </p:normalViewPr>
  <p:slideViewPr>
    <p:cSldViewPr>
      <p:cViewPr varScale="1">
        <p:scale>
          <a:sx n="31" d="100"/>
          <a:sy n="31" d="100"/>
        </p:scale>
        <p:origin x="2152" y="44"/>
      </p:cViewPr>
      <p:guideLst>
        <p:guide orient="horz" pos="2064"/>
        <p:guide pos="3120"/>
      </p:guideLst>
    </p:cSldViewPr>
  </p:slideViewPr>
  <p:outlineViewPr>
    <p:cViewPr>
      <p:scale>
        <a:sx n="33" d="100"/>
        <a:sy n="33" d="100"/>
      </p:scale>
      <p:origin x="0" y="-10836"/>
    </p:cViewPr>
  </p:outlineViewPr>
  <p:notesTextViewPr>
    <p:cViewPr>
      <p:scale>
        <a:sx n="100" d="100"/>
        <a:sy n="100" d="100"/>
      </p:scale>
      <p:origin x="0" y="0"/>
    </p:cViewPr>
  </p:notesTextViewPr>
  <p:sorterViewPr>
    <p:cViewPr>
      <p:scale>
        <a:sx n="93" d="100"/>
        <a:sy n="93" d="100"/>
      </p:scale>
      <p:origin x="0" y="0"/>
    </p:cViewPr>
  </p:sorterViewPr>
  <p:notesViewPr>
    <p:cSldViewPr>
      <p:cViewPr varScale="1">
        <p:scale>
          <a:sx n="87" d="100"/>
          <a:sy n="87" d="100"/>
        </p:scale>
        <p:origin x="3804"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C16B254-F755-154D-86D8-705F3C585905}" type="datetimeFigureOut">
              <a:rPr lang="en-US" smtClean="0"/>
              <a:pPr/>
              <a:t>8/5/2020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0242358-85E2-2545-8677-79B1E11E6ECD}" type="datetimeFigureOut">
              <a:rPr lang="en-US" smtClean="0"/>
              <a:pPr/>
              <a:t>8/5/2020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751430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Thanks, Mike.  This is Ted Long again from CMS.  I want to transition to talking about the listening sessions that we have held in the past.  In the Spring of 2016, CMS held listening sessions with specialty societies and patient advocacy groups to obtain feedback, comments, and suggestions regarding how the quality measurement development process could become more inclusive and diverse.  We value the perspectives and insight you have, and this initiative is designed to be responsive to what we’ve heard from you, thus far. We will continue to gather additional feedback from you so that we can refine our process further and also to help us develop tools that will help you to engage in the measure development process better.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3126510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The following</a:t>
            </a:r>
            <a:r>
              <a:rPr lang="en-US" baseline="0" dirty="0">
                <a:effectLst/>
              </a:rPr>
              <a:t> is a summary of what we </a:t>
            </a:r>
            <a:r>
              <a:rPr lang="en-US" dirty="0">
                <a:effectLst/>
              </a:rPr>
              <a:t>heard you say in previous listening sessions.  First, quality measures should be “focused” in specialty areas in ways that are both meaningful to clinicians and patients.  Second, CMS should provide information on how groups can participate in the measure development process. And third, a need for ways to communicate to CMS the challenges in measure development that are faced by those considering embarking upon measure development.  With that in mind, we’ve been working with our Measures Management System contractor, Battelle, to develop not only these webinars, but to engage you in communications through newsletters, websites, and emails.  We hope that these opportunities will encourage you to engage with CMS on measure development, and we look forward to working together moving forward.</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1712305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Thanks, Ted.  We wanted to give you some background on this outreach and education series.  For this series, each session will be designed to provide information and education on some aspect of quality measure development.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37567341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The first half of each session will involve presenting</a:t>
            </a:r>
            <a:r>
              <a:rPr lang="en-US" baseline="0" dirty="0">
                <a:effectLst/>
              </a:rPr>
              <a:t> information about the webinar’s topic</a:t>
            </a:r>
            <a:r>
              <a:rPr lang="en-US" dirty="0">
                <a:effectLst/>
              </a:rPr>
              <a:t>, while the second half will be an opportunity to ask questions, provide feedback, and to engage in discussion. In short, each session will provide an opportunity for conversation and engagement.  We will be developing educational materials based on your feedback specific to measure development.  These will include dedicated websites within the Measures Management System, as well as other educational materials.  If there is specific information that you would like to see, please let us know.  We want these to be useful for you and your organizations.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12321258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In addition to the feedback we received in the spring, we’ve also heard</a:t>
            </a:r>
            <a:r>
              <a:rPr lang="en-US" baseline="0" dirty="0">
                <a:effectLst/>
              </a:rPr>
              <a:t> from stakeholders that they would like to know more about the</a:t>
            </a:r>
            <a:r>
              <a:rPr lang="en-US" dirty="0">
                <a:effectLst/>
              </a:rPr>
              <a:t> process for measure development and submission to CMS, the criteria that CMS uses for including measures in our quality reporting</a:t>
            </a:r>
            <a:r>
              <a:rPr lang="en-US" baseline="0" dirty="0">
                <a:effectLst/>
              </a:rPr>
              <a:t> </a:t>
            </a:r>
            <a:r>
              <a:rPr lang="en-US" dirty="0">
                <a:effectLst/>
              </a:rPr>
              <a:t>and value-based incentive programs, and a CMS</a:t>
            </a:r>
            <a:r>
              <a:rPr lang="en-US" baseline="0" dirty="0">
                <a:effectLst/>
              </a:rPr>
              <a:t> </a:t>
            </a:r>
            <a:r>
              <a:rPr lang="en-US" dirty="0">
                <a:effectLst/>
              </a:rPr>
              <a:t>timeline for determining which measures to accept for our programs.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2002331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We also received feedback that stakeholders are interested in finding out more about the steps for submitting a measure for consideration</a:t>
            </a:r>
            <a:r>
              <a:rPr lang="en-US" baseline="0" dirty="0">
                <a:effectLst/>
              </a:rPr>
              <a:t> (</a:t>
            </a:r>
            <a:r>
              <a:rPr lang="en-US" dirty="0">
                <a:effectLst/>
              </a:rPr>
              <a:t>including rulemaking), the criteria that CMS uses for determining changes to measure specifications</a:t>
            </a:r>
            <a:r>
              <a:rPr lang="en-US" baseline="0" dirty="0">
                <a:effectLst/>
              </a:rPr>
              <a:t>, and</a:t>
            </a:r>
            <a:r>
              <a:rPr lang="en-US" dirty="0">
                <a:effectLst/>
              </a:rPr>
              <a:t> the criteria that CMS uses for adding and/or removing measures from our programs.</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31811932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There has also been a lot of interest shown in electronic clinical quality measures, or eCQMs.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34530621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In response, we have begun to develop a schedule for our webinar series.  The topics include: Measure Development 101, a Guide to the Measures Management System (MMS) Blueprint, patient engagement, technical expert panels, and focus groups.  We will also be providing a special series dedicated just to eCQM development.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616441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We have also received feedback that organizations are interested in coming to CMS and presenting their measure development efforts to CMS staff.  We will be scheduling standing times that organizations may request to present.  We look forward to engaging with you in this way.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547074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We have set aside time on our staff’s calendars for the 2</a:t>
            </a:r>
            <a:r>
              <a:rPr lang="en-US" baseline="30000" dirty="0">
                <a:effectLst/>
              </a:rPr>
              <a:t>nd</a:t>
            </a:r>
            <a:r>
              <a:rPr lang="en-US" dirty="0">
                <a:effectLst/>
              </a:rPr>
              <a:t> and 4</a:t>
            </a:r>
            <a:r>
              <a:rPr lang="en-US" baseline="30000" dirty="0">
                <a:effectLst/>
              </a:rPr>
              <a:t>th</a:t>
            </a:r>
            <a:r>
              <a:rPr lang="en-US" dirty="0">
                <a:effectLst/>
              </a:rPr>
              <a:t> Tuesdays of each month at 9:00 am Eastern Time for this activity.  If your organization is in a different time zone or are unable to make these times, please let us know.  We will work with you to determine if we can schedule a separate time for you to present.  If you would like to participate, please email Battelle at the address shown above.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1325493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Welcome to the kickoff meeting for the MACRA 102 Measure Development Education &amp; Outreach webinar series.  The goal of today’s webinar is to provide you with an overview of this webinar series, as well as present to you other opportunities to engage with CMS.  Additionally, we are interested in hearing your feedback on how we can better engage organizations in measure development.  I’d like to first introduce myself,</a:t>
            </a:r>
            <a:r>
              <a:rPr lang="en-US" baseline="0" dirty="0">
                <a:effectLst/>
              </a:rPr>
              <a:t> m</a:t>
            </a:r>
            <a:r>
              <a:rPr lang="en-US" dirty="0">
                <a:effectLst/>
              </a:rPr>
              <a:t>y name is Kristin Borowski.  I work in the division of quality measurement at CMS.  I’m joined by my colleague, Dr. Theodore Long, who is also in the division of quality measurement, working on measure development for the Quality Payment Program (QPP).  </a:t>
            </a:r>
          </a:p>
          <a:p>
            <a:endParaRPr lang="en-US" dirty="0">
              <a:effectLst/>
            </a:endParaRPr>
          </a:p>
          <a:p>
            <a:r>
              <a:rPr lang="en-US" dirty="0">
                <a:effectLst/>
              </a:rPr>
              <a:t>We will be recording the first half of today’s session to post on our Measures Management System (MMS) website.  We will end the recording before opening the lines for questions and comments during the second</a:t>
            </a:r>
            <a:r>
              <a:rPr lang="en-US" baseline="0" dirty="0">
                <a:effectLst/>
              </a:rPr>
              <a:t> part of today’s session</a:t>
            </a:r>
            <a:r>
              <a:rPr lang="en-US" dirty="0">
                <a:effectLst/>
              </a:rPr>
              <a:t>. I would now like to introduce Dr. Long who is going to give us some</a:t>
            </a:r>
            <a:r>
              <a:rPr lang="en-US" baseline="0" dirty="0">
                <a:effectLst/>
              </a:rPr>
              <a:t> more</a:t>
            </a:r>
            <a:r>
              <a:rPr lang="en-US" dirty="0">
                <a:effectLst/>
              </a:rPr>
              <a:t> background on today’s discussion.</a:t>
            </a:r>
          </a:p>
          <a:p>
            <a:endParaRPr lang="en-US"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2022692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These education sessions will only succeed if we hear from you.  Please let us know what opportunities would be of interest to your organization, topics you would like us to discuss, and if these sessions are helpful in encouraging measure development in your organization.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2503001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feel free to answer any of these questions now or in writing. We invite you to actively participate in this session. We are interested in your feedback and your ideas.</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7509814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6794987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post information and material relevant to you on this website, so please bookmark it.</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17082975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2387032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Thank you for taking the time to join</a:t>
            </a:r>
            <a:r>
              <a:rPr lang="en-US" baseline="0" dirty="0">
                <a:effectLst/>
              </a:rPr>
              <a:t> us today</a:t>
            </a:r>
            <a:r>
              <a:rPr lang="en-US" dirty="0">
                <a:effectLst/>
              </a:rPr>
              <a:t>.  I’d like to begin</a:t>
            </a:r>
            <a:r>
              <a:rPr lang="en-US" baseline="0" dirty="0">
                <a:effectLst/>
              </a:rPr>
              <a:t> by reviewing some background information for context. The Health and Human Services (HHS) National Quality Strategy for Improvement of Health Care (NQS) celebrated its 5</a:t>
            </a:r>
            <a:r>
              <a:rPr lang="en-US" baseline="30000" dirty="0">
                <a:effectLst/>
              </a:rPr>
              <a:t>th</a:t>
            </a:r>
            <a:r>
              <a:rPr lang="en-US" baseline="0" dirty="0">
                <a:effectLst/>
              </a:rPr>
              <a:t> anniversary in 2016. </a:t>
            </a:r>
            <a:r>
              <a:rPr lang="en-US" dirty="0">
                <a:effectLst/>
              </a:rPr>
              <a:t>CMS has worked to refine the measure development process since the</a:t>
            </a:r>
            <a:r>
              <a:rPr lang="en-US" baseline="0" dirty="0">
                <a:effectLst/>
              </a:rPr>
              <a:t> </a:t>
            </a:r>
            <a:r>
              <a:rPr lang="en-US" dirty="0">
                <a:effectLst/>
              </a:rPr>
              <a:t>release of the National Quality Strategy in</a:t>
            </a:r>
            <a:r>
              <a:rPr lang="en-US" baseline="0" dirty="0">
                <a:effectLst/>
              </a:rPr>
              <a:t> 2011. We’ve </a:t>
            </a:r>
            <a:r>
              <a:rPr lang="en-US" dirty="0">
                <a:effectLst/>
              </a:rPr>
              <a:t>communicated our quality goals via </a:t>
            </a:r>
            <a:r>
              <a:rPr lang="en-US" baseline="0" dirty="0">
                <a:effectLst/>
              </a:rPr>
              <a:t>both</a:t>
            </a:r>
            <a:r>
              <a:rPr lang="en-US" dirty="0">
                <a:effectLst/>
              </a:rPr>
              <a:t> the CMS Quality Strategy</a:t>
            </a:r>
            <a:r>
              <a:rPr lang="en-US" baseline="0" dirty="0">
                <a:effectLst/>
              </a:rPr>
              <a:t> and</a:t>
            </a:r>
            <a:r>
              <a:rPr lang="en-US" dirty="0">
                <a:effectLst/>
              </a:rPr>
              <a:t> the CMS Measure Development Plan.  Both of these documents have been strongly influenced by the implementation of the Medicare Access and CHIP Reauthorization Act (MACRA)</a:t>
            </a:r>
            <a:r>
              <a:rPr lang="en-US" baseline="0" dirty="0">
                <a:effectLst/>
              </a:rPr>
              <a:t> </a:t>
            </a:r>
            <a:r>
              <a:rPr lang="en-US" dirty="0">
                <a:effectLst/>
              </a:rPr>
              <a:t>of 2015.  The National Quality Strategy (NQS)</a:t>
            </a:r>
            <a:r>
              <a:rPr lang="en-US" baseline="0" dirty="0">
                <a:effectLst/>
              </a:rPr>
              <a:t> has </a:t>
            </a:r>
            <a:r>
              <a:rPr lang="en-US" dirty="0">
                <a:effectLst/>
              </a:rPr>
              <a:t>three broad aims: better care, Healthy People Healthy Communities, and affordable care.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3192644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A core function of CMS is to continually</a:t>
            </a:r>
            <a:r>
              <a:rPr lang="en-US" baseline="0" dirty="0">
                <a:effectLst/>
              </a:rPr>
              <a:t> d</a:t>
            </a:r>
            <a:r>
              <a:rPr lang="en-US" dirty="0">
                <a:effectLst/>
              </a:rPr>
              <a:t>rive quality improvement.  The CMS Quality Strategy guides the activities of all agency components working together towards transformation. It builds on the foundation of the National Quality Strategy and has six goals for success that I wanted to highlight today.  </a:t>
            </a:r>
          </a:p>
          <a:p>
            <a:r>
              <a:rPr lang="en-US" dirty="0">
                <a:effectLst/>
              </a:rPr>
              <a:t> </a:t>
            </a:r>
          </a:p>
          <a:p>
            <a:r>
              <a:rPr lang="en-US" dirty="0">
                <a:effectLst/>
              </a:rPr>
              <a:t>Goal 1:  Make care safer by reducing harm caused in the delivery of care.</a:t>
            </a:r>
          </a:p>
          <a:p>
            <a:r>
              <a:rPr lang="en-US" dirty="0">
                <a:effectLst/>
              </a:rPr>
              <a:t>Goal 2:  Strengthen person and family engagement as partners in patient</a:t>
            </a:r>
            <a:r>
              <a:rPr lang="en-US" baseline="0" dirty="0">
                <a:effectLst/>
              </a:rPr>
              <a:t> </a:t>
            </a:r>
            <a:r>
              <a:rPr lang="en-US" dirty="0">
                <a:effectLst/>
              </a:rPr>
              <a:t>care.</a:t>
            </a:r>
          </a:p>
          <a:p>
            <a:r>
              <a:rPr lang="en-US" dirty="0">
                <a:effectLst/>
              </a:rPr>
              <a:t>Goal 3:  Promote effective communication and coordination of care.</a:t>
            </a:r>
          </a:p>
          <a:p>
            <a:r>
              <a:rPr lang="en-US" dirty="0">
                <a:effectLst/>
              </a:rPr>
              <a:t>Goal 4:  Promote effective prevention and treatment of chronic disease.</a:t>
            </a:r>
          </a:p>
          <a:p>
            <a:r>
              <a:rPr lang="en-US" dirty="0">
                <a:effectLst/>
              </a:rPr>
              <a:t>Goal 5:  Work with communities to promote best practices of healthy living.</a:t>
            </a:r>
          </a:p>
          <a:p>
            <a:r>
              <a:rPr lang="en-US" dirty="0">
                <a:effectLst/>
              </a:rPr>
              <a:t>Goal 6:  Make care affordable.</a:t>
            </a:r>
          </a:p>
          <a:p>
            <a:r>
              <a:rPr lang="en-US" dirty="0">
                <a:effectLst/>
              </a:rPr>
              <a:t> </a:t>
            </a:r>
          </a:p>
          <a:p>
            <a:r>
              <a:rPr lang="en-US" dirty="0">
                <a:effectLst/>
              </a:rPr>
              <a:t>CMS knows that in order to achieve these goals, we must have a transparent and collaborative process, which is why we want to speak with people like you, starting today.</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2328386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I would now like to introduce Nicole Brennan to talk a little bit about our Measures Management System.</a:t>
            </a:r>
          </a:p>
          <a:p>
            <a:r>
              <a:rPr lang="en-US" dirty="0">
                <a:effectLst/>
              </a:rPr>
              <a:t> </a:t>
            </a:r>
          </a:p>
          <a:p>
            <a:r>
              <a:rPr lang="en-US" dirty="0">
                <a:effectLst/>
              </a:rPr>
              <a:t>Throughout the course of this webinar series, you will hear the term “Measures Management System (MMS)” quite a bit.  We want to take a minute to really explain what that is.  As you know, in order to know how well we’re doing, we need to know how well we’ve done — and not only at the provider level, but really as a healthcare system overall.  The Measures Management System is a set of tools and processes meant to standardize how CMS measures are developed and maintained.  MMS provides measure developers with a roadmap to develop the measures.  That map is meant to</a:t>
            </a:r>
            <a:r>
              <a:rPr lang="en-US" baseline="0" dirty="0">
                <a:effectLst/>
              </a:rPr>
              <a:t> </a:t>
            </a:r>
            <a:r>
              <a:rPr lang="en-US" dirty="0">
                <a:effectLst/>
              </a:rPr>
              <a:t>promote the development of measures which are data-driven and tested,</a:t>
            </a:r>
            <a:r>
              <a:rPr lang="en-US" baseline="0" dirty="0">
                <a:effectLst/>
              </a:rPr>
              <a:t> but </a:t>
            </a:r>
            <a:r>
              <a:rPr lang="en-US" dirty="0">
                <a:effectLst/>
              </a:rPr>
              <a:t>flexible enough to allow for innovation.</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Transparency is a</a:t>
            </a:r>
            <a:r>
              <a:rPr lang="en-US" baseline="0" dirty="0">
                <a:effectLst/>
              </a:rPr>
              <a:t> core characteristic of the</a:t>
            </a:r>
            <a:r>
              <a:rPr lang="en-US" dirty="0">
                <a:effectLst/>
              </a:rPr>
              <a:t> system.  For example, we display quality measures which</a:t>
            </a:r>
            <a:r>
              <a:rPr lang="en-US" baseline="0" dirty="0">
                <a:effectLst/>
              </a:rPr>
              <a:t> </a:t>
            </a:r>
            <a:r>
              <a:rPr lang="en-US" dirty="0">
                <a:effectLst/>
              </a:rPr>
              <a:t>are under development</a:t>
            </a:r>
            <a:r>
              <a:rPr lang="en-US" baseline="0" dirty="0">
                <a:effectLst/>
              </a:rPr>
              <a:t> </a:t>
            </a:r>
            <a:r>
              <a:rPr lang="en-US" dirty="0">
                <a:effectLst/>
              </a:rPr>
              <a:t>on our website to help reduce redundancy and increase harmonization of measures.  We also provide a full listing of all CMS quality measures, this include both measures currently implemented in quality programs</a:t>
            </a:r>
            <a:r>
              <a:rPr lang="en-US" baseline="0" dirty="0">
                <a:effectLst/>
              </a:rPr>
              <a:t> and those </a:t>
            </a:r>
            <a:r>
              <a:rPr lang="en-US" dirty="0">
                <a:effectLst/>
              </a:rPr>
              <a:t>planned for implementation in the future.  As of today, the CMS quality measures inventory</a:t>
            </a:r>
            <a:r>
              <a:rPr lang="en-US" baseline="0" dirty="0">
                <a:effectLst/>
              </a:rPr>
              <a:t> </a:t>
            </a:r>
            <a:r>
              <a:rPr lang="en-US" dirty="0">
                <a:effectLst/>
              </a:rPr>
              <a:t>has over 1,300 quality measures being used in Medicare or Medicaid programs.  We have nearly 800 measures listed on the Measures Under Development (MUD) list.</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3578266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Each quality measure begins with the conceptualization of a need.</a:t>
            </a:r>
            <a:r>
              <a:rPr lang="en-US" baseline="0" dirty="0">
                <a:effectLst/>
              </a:rPr>
              <a:t> The </a:t>
            </a:r>
            <a:r>
              <a:rPr lang="en-US" dirty="0">
                <a:effectLst/>
              </a:rPr>
              <a:t>CMS Blueprint outlines and provides guidance about</a:t>
            </a:r>
            <a:r>
              <a:rPr lang="en-US" baseline="0" dirty="0">
                <a:effectLst/>
              </a:rPr>
              <a:t> </a:t>
            </a:r>
            <a:r>
              <a:rPr lang="en-US" dirty="0">
                <a:effectLst/>
              </a:rPr>
              <a:t>the quality measure development process. At first glance, the Blueprint can seem daunting, but it was </a:t>
            </a:r>
            <a:r>
              <a:rPr lang="en-US" baseline="0" dirty="0">
                <a:effectLst/>
              </a:rPr>
              <a:t>recently</a:t>
            </a:r>
            <a:r>
              <a:rPr lang="en-US" dirty="0">
                <a:effectLst/>
              </a:rPr>
              <a:t> streamlined to</a:t>
            </a:r>
            <a:r>
              <a:rPr lang="en-US" baseline="0" dirty="0">
                <a:effectLst/>
              </a:rPr>
              <a:t> make it easier on </a:t>
            </a:r>
            <a:r>
              <a:rPr lang="en-US" dirty="0">
                <a:effectLst/>
              </a:rPr>
              <a:t>measure developers to access the information they need.  The Blueprint is not meant to be read from beginning to end; it’s meant to guide the iterative measure development process.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The latest</a:t>
            </a:r>
            <a:r>
              <a:rPr lang="en-US" baseline="0" dirty="0">
                <a:effectLst/>
              </a:rPr>
              <a:t> version of the Blueprint, version 12.0, </a:t>
            </a:r>
            <a:r>
              <a:rPr lang="en-US" dirty="0">
                <a:effectLst/>
              </a:rPr>
              <a:t>added a more robust section on persons and family engagement, which</a:t>
            </a:r>
            <a:r>
              <a:rPr lang="en-US" baseline="0" dirty="0">
                <a:effectLst/>
              </a:rPr>
              <a:t> might be of interest to the audience of this webinar</a:t>
            </a:r>
            <a:r>
              <a:rPr lang="en-US" dirty="0">
                <a:effectLst/>
              </a:rPr>
              <a:t>. The section on engagement</a:t>
            </a:r>
            <a:r>
              <a:rPr lang="en-US" baseline="0" dirty="0">
                <a:effectLst/>
              </a:rPr>
              <a:t> contains</a:t>
            </a:r>
            <a:r>
              <a:rPr lang="en-US" dirty="0">
                <a:effectLst/>
              </a:rPr>
              <a:t> links to many of your websites</a:t>
            </a:r>
            <a:r>
              <a:rPr lang="en-US" baseline="0" dirty="0">
                <a:effectLst/>
              </a:rPr>
              <a:t> </a:t>
            </a:r>
            <a:r>
              <a:rPr lang="en-US" dirty="0">
                <a:effectLst/>
              </a:rPr>
              <a:t>and to patient advocacy groups where you will find additional tools and resources on how to engage persons and families.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1918854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I would encourage you to take a minute to go to the MMS website and explore the resources that we’ve posted for you.  Over the past year, we’ve expanded the website to include past issues of our MMS newsletter, information on how to join technical expert panels, and web recordings on topics such as measure conceptualization and the pre-rulemaking process, among other things. We want your </a:t>
            </a:r>
            <a:r>
              <a:rPr lang="en-US" baseline="0" dirty="0">
                <a:effectLst/>
              </a:rPr>
              <a:t>feedback on </a:t>
            </a:r>
            <a:r>
              <a:rPr lang="en-US" dirty="0">
                <a:effectLst/>
              </a:rPr>
              <a:t>how we can improve this website for your use.  We want to develop a page specifically for specialty societies and patient advocacy groups where we can post the recordings from this series, among other items.  We also want to develop tools for you on how to engage in the measure development process. Please feel free to share ideas, suggestions, and comments with the MMS </a:t>
            </a:r>
            <a:r>
              <a:rPr lang="en-US" baseline="0" dirty="0">
                <a:effectLst/>
              </a:rPr>
              <a:t>team</a:t>
            </a:r>
            <a:r>
              <a:rPr lang="en-US" dirty="0">
                <a:effectLst/>
              </a:rPr>
              <a:t>.  </a:t>
            </a:r>
          </a:p>
          <a:p>
            <a:endParaRPr lang="en-US" dirty="0">
              <a:effectLst/>
            </a:endParaRPr>
          </a:p>
          <a:p>
            <a:r>
              <a:rPr lang="en-US" dirty="0">
                <a:effectLst/>
              </a:rPr>
              <a:t>I would now like to turn things over to Mike Sacca from the Health Services Advisory Group.  He will provide a brief description on the Measure Development Plan.</a:t>
            </a:r>
          </a:p>
          <a:p>
            <a:r>
              <a:rPr lang="en-US" dirty="0">
                <a:effectLst/>
              </a:rPr>
              <a:t> </a:t>
            </a:r>
          </a:p>
          <a:p>
            <a:r>
              <a:rPr lang="en-US" dirty="0">
                <a:effectLst/>
              </a:rPr>
              <a:t>Thank you, Nicole.  I appreciate the opportunity to provide some</a:t>
            </a:r>
            <a:r>
              <a:rPr lang="en-US" baseline="0" dirty="0">
                <a:effectLst/>
              </a:rPr>
              <a:t> </a:t>
            </a:r>
            <a:r>
              <a:rPr lang="en-US" dirty="0">
                <a:effectLst/>
              </a:rPr>
              <a:t>background and related information about the CMS Measure Development Plan.  Section 102 of MACRA directed the Secretary of HHS to draft a plan for the development of quality measures and to post that plan on the CMS website.  CMS developed and posted the draft plan,</a:t>
            </a:r>
            <a:r>
              <a:rPr lang="en-US" baseline="0" dirty="0">
                <a:effectLst/>
              </a:rPr>
              <a:t> </a:t>
            </a:r>
            <a:r>
              <a:rPr lang="en-US" dirty="0">
                <a:effectLst/>
              </a:rPr>
              <a:t>which we typically refer to as the MDP for short, on the CMS website on December 18, 2015 and opened a public comment period that ran through March 1,</a:t>
            </a:r>
            <a:r>
              <a:rPr lang="en-US" baseline="0" dirty="0">
                <a:effectLst/>
              </a:rPr>
              <a:t> </a:t>
            </a:r>
            <a:r>
              <a:rPr lang="en-US" dirty="0">
                <a:effectLst/>
              </a:rPr>
              <a:t>2016. We carefully reviewed and considered all</a:t>
            </a:r>
            <a:r>
              <a:rPr lang="en-US" baseline="0" dirty="0">
                <a:effectLst/>
              </a:rPr>
              <a:t> comments received</a:t>
            </a:r>
            <a:r>
              <a:rPr lang="en-US" dirty="0">
                <a:effectLst/>
              </a:rPr>
              <a:t> — there</a:t>
            </a:r>
            <a:r>
              <a:rPr lang="en-US" baseline="0" dirty="0">
                <a:effectLst/>
              </a:rPr>
              <a:t> were</a:t>
            </a:r>
            <a:r>
              <a:rPr lang="en-US" dirty="0">
                <a:effectLst/>
              </a:rPr>
              <a:t> over 1,200 comments from a combination of 60 individuals and 150 organizational respondents.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13278194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effectLst/>
              </a:rPr>
              <a:t>What is the Measure Development Plan?  What is the intent? The overarching intent of the MDP is to provide a strategic framework to support the Quality Payment Program (QPP) and to inform CMS prioritization of clinician measures through MACRA-funded measure development. It also highlights known measurement and performance gaps,</a:t>
            </a:r>
            <a:r>
              <a:rPr lang="en-US" baseline="0" dirty="0">
                <a:effectLst/>
              </a:rPr>
              <a:t> </a:t>
            </a:r>
            <a:r>
              <a:rPr lang="en-US" dirty="0">
                <a:effectLst/>
              </a:rPr>
              <a:t>recommending approaches on closing</a:t>
            </a:r>
            <a:r>
              <a:rPr lang="en-US" baseline="0" dirty="0">
                <a:effectLst/>
              </a:rPr>
              <a:t> these gaps through either </a:t>
            </a:r>
            <a:r>
              <a:rPr lang="en-US" dirty="0">
                <a:effectLst/>
              </a:rPr>
              <a:t>development, adoption, or refinement of quality measures. The MDP</a:t>
            </a:r>
            <a:r>
              <a:rPr lang="en-US" baseline="0" dirty="0">
                <a:effectLst/>
              </a:rPr>
              <a:t> </a:t>
            </a:r>
            <a:r>
              <a:rPr lang="en-US" dirty="0">
                <a:effectLst/>
              </a:rPr>
              <a:t>sets expectations for CMS measure developers and measure development</a:t>
            </a:r>
            <a:r>
              <a:rPr lang="en-US" baseline="0" dirty="0">
                <a:effectLst/>
              </a:rPr>
              <a:t> t</a:t>
            </a:r>
            <a:r>
              <a:rPr lang="en-US" dirty="0">
                <a:effectLst/>
              </a:rPr>
              <a:t>hrough a series of general and technical principles that should drive future measure development.  Those principles can be found in Appendix 1 of the Measure Development Plan. The</a:t>
            </a:r>
            <a:r>
              <a:rPr lang="en-US" baseline="0" dirty="0">
                <a:effectLst/>
              </a:rPr>
              <a:t> principles</a:t>
            </a:r>
            <a:r>
              <a:rPr lang="en-US" dirty="0">
                <a:effectLst/>
              </a:rPr>
              <a:t> are intended to help measure developers understand the process a little better and to keep these key principles and thoughts in mind.  Some examples of these principles</a:t>
            </a:r>
            <a:r>
              <a:rPr lang="en-US" baseline="0" dirty="0">
                <a:effectLst/>
              </a:rPr>
              <a:t> include: </a:t>
            </a:r>
            <a:r>
              <a:rPr lang="en-US" dirty="0">
                <a:effectLst/>
              </a:rPr>
              <a:t>engaging both clinicians,</a:t>
            </a:r>
            <a:r>
              <a:rPr lang="en-US" baseline="0" dirty="0">
                <a:effectLst/>
              </a:rPr>
              <a:t> </a:t>
            </a:r>
            <a:r>
              <a:rPr lang="en-US" dirty="0">
                <a:effectLst/>
              </a:rPr>
              <a:t>patients and caregivers early and often in the measure development process, striving to develop measures that are truly meaningful and applicable to both clinicians and their patients, reducing provider burden, and improving measure</a:t>
            </a:r>
            <a:r>
              <a:rPr lang="en-US" baseline="0" dirty="0">
                <a:effectLst/>
              </a:rPr>
              <a:t> alignment </a:t>
            </a:r>
            <a:r>
              <a:rPr lang="en-US" dirty="0">
                <a:effectLst/>
              </a:rPr>
              <a:t>across settings and payers.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effectLst/>
            </a:endParaRPr>
          </a:p>
          <a:p>
            <a:endParaRPr lang="en-US"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3515428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 </a:t>
            </a:r>
          </a:p>
          <a:p>
            <a:r>
              <a:rPr lang="en-US" dirty="0">
                <a:effectLst/>
              </a:rPr>
              <a:t>The final version of the Measure Development Plan was posted on May 2, 2016. The</a:t>
            </a:r>
            <a:r>
              <a:rPr lang="en-US" baseline="0" dirty="0">
                <a:effectLst/>
              </a:rPr>
              <a:t> MDP will be updated as deemed necessary and appropriate. </a:t>
            </a:r>
            <a:r>
              <a:rPr lang="en-US" dirty="0">
                <a:effectLst/>
              </a:rPr>
              <a:t>The first update related to the Measure Development Plan will</a:t>
            </a:r>
            <a:r>
              <a:rPr lang="en-US" baseline="0" dirty="0">
                <a:effectLst/>
              </a:rPr>
              <a:t> be a </a:t>
            </a:r>
            <a:r>
              <a:rPr lang="en-US" dirty="0">
                <a:effectLst/>
              </a:rPr>
              <a:t>companion document, which is called the Measure Development Plan (MDP) Annual Report.  We are required to create this</a:t>
            </a:r>
            <a:r>
              <a:rPr lang="en-US" baseline="0" dirty="0">
                <a:effectLst/>
              </a:rPr>
              <a:t> report annually and release it</a:t>
            </a:r>
            <a:r>
              <a:rPr lang="en-US" dirty="0">
                <a:effectLst/>
              </a:rPr>
              <a:t> by May 1</a:t>
            </a:r>
            <a:r>
              <a:rPr lang="en-US" baseline="30000" dirty="0">
                <a:effectLst/>
              </a:rPr>
              <a:t>st</a:t>
            </a:r>
            <a:r>
              <a:rPr lang="en-US" dirty="0">
                <a:effectLst/>
              </a:rPr>
              <a:t> of each year.  The Annual Report will summarize progress in operationalizing the approaches described in the MDP.  It will also describe and evaluate CMS’ progress in developing quality measures for the Quality Payment Program (QPP) and qualitatively describe and quantitatively illustrate how gaps are being addressed. Thank you again for allowing me to spend a few minutes to provide some background and context on the Measure Development Plan.</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35670632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4800" y="6093874"/>
            <a:ext cx="1752600" cy="604217"/>
          </a:xfrm>
          <a:prstGeom prst="rect">
            <a:avLst/>
          </a:prstGeom>
        </p:spPr>
      </p:pic>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lvl1pPr>
              <a:defRPr b="1">
                <a:solidFill>
                  <a:schemeClr val="bg1"/>
                </a:solidFill>
              </a:defRPr>
            </a:lvl1pPr>
          </a:lstStyle>
          <a:p>
            <a:fld id="{A04C7166-D886-4299-8B4B-65E2924AA65C}" type="slidenum">
              <a:rPr lang="en-US" smtClean="0"/>
              <a:pPr/>
              <a:t>‹#›</a:t>
            </a:fld>
            <a:endParaRPr lang="en-US" dirty="0"/>
          </a:p>
        </p:txBody>
      </p:sp>
    </p:spTree>
    <p:extLst>
      <p:ext uri="{BB962C8B-B14F-4D97-AF65-F5344CB8AC3E}">
        <p14:creationId xmlns:p14="http://schemas.microsoft.com/office/powerpoint/2010/main" val="4691639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 id="2147483809" r:id="rId6"/>
  </p:sldLayoutIdLst>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mailto:Kristin.Borowski@cms.hhs.gov" TargetMode="External"/><Relationship Id="rId7" Type="http://schemas.openxmlformats.org/officeDocument/2006/relationships/hyperlink" Target="mailto:MSacca@hsag.com" TargetMode="External"/><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hyperlink" Target="mailto:MMSsupport@Battelle.org" TargetMode="External"/><Relationship Id="rId5" Type="http://schemas.openxmlformats.org/officeDocument/2006/relationships/hyperlink" Target="mailto:Brennan@Battelle.org" TargetMode="External"/><Relationship Id="rId4" Type="http://schemas.openxmlformats.org/officeDocument/2006/relationships/hyperlink" Target="mailto:Theodore.Long@cms.hhs.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Value-Based-Programs/MACRA-MIPS-and-APMs/Final-MDP.pdf"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3" name="Text Placeholder 2"/>
          <p:cNvSpPr>
            <a:spLocks noGrp="1"/>
          </p:cNvSpPr>
          <p:nvPr>
            <p:ph type="body" sz="quarter" idx="10"/>
          </p:nvPr>
        </p:nvSpPr>
        <p:spPr>
          <a:xfrm>
            <a:off x="5486400" y="3097754"/>
            <a:ext cx="3429000" cy="1550446"/>
          </a:xfrm>
        </p:spPr>
        <p:txBody>
          <a:bodyPr>
            <a:noAutofit/>
          </a:bodyPr>
          <a:lstStyle/>
          <a:p>
            <a:r>
              <a:rPr lang="en-US" sz="3200" dirty="0"/>
              <a:t>Webinar #1: Introduction to CMS Web Series</a:t>
            </a:r>
          </a:p>
        </p:txBody>
      </p:sp>
      <p:sp>
        <p:nvSpPr>
          <p:cNvPr id="7" name="Text Placeholder 6"/>
          <p:cNvSpPr>
            <a:spLocks noGrp="1"/>
          </p:cNvSpPr>
          <p:nvPr>
            <p:ph type="body" sz="quarter" idx="11"/>
          </p:nvPr>
        </p:nvSpPr>
        <p:spPr>
          <a:xfrm>
            <a:off x="5486400" y="4823908"/>
            <a:ext cx="3429000" cy="1600200"/>
          </a:xfrm>
        </p:spPr>
        <p:txBody>
          <a:bodyPr>
            <a:normAutofit fontScale="85000" lnSpcReduction="20000"/>
          </a:bodyPr>
          <a:lstStyle/>
          <a:p>
            <a:r>
              <a:rPr lang="en-US" i="0" dirty="0"/>
              <a:t>November 3, 2016</a:t>
            </a:r>
          </a:p>
          <a:p>
            <a:endParaRPr lang="en-US" i="0" dirty="0"/>
          </a:p>
          <a:p>
            <a:r>
              <a:rPr lang="en-US" i="0" dirty="0"/>
              <a:t>Presenters: </a:t>
            </a:r>
          </a:p>
          <a:p>
            <a:r>
              <a:rPr lang="en-US" i="0" dirty="0"/>
              <a:t>Kristin Borowski, CMS</a:t>
            </a:r>
          </a:p>
          <a:p>
            <a:r>
              <a:rPr lang="en-US" i="0" dirty="0"/>
              <a:t>Theodore Long, MD, MHS CMS</a:t>
            </a:r>
          </a:p>
          <a:p>
            <a:endParaRPr lang="en-US" i="0" dirty="0"/>
          </a:p>
          <a:p>
            <a:endParaRPr lang="en-US" i="0" dirty="0"/>
          </a:p>
        </p:txBody>
      </p:sp>
    </p:spTree>
    <p:extLst>
      <p:ext uri="{BB962C8B-B14F-4D97-AF65-F5344CB8AC3E}">
        <p14:creationId xmlns:p14="http://schemas.microsoft.com/office/powerpoint/2010/main" val="4085565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Listening Sessions</a:t>
            </a:r>
          </a:p>
        </p:txBody>
      </p:sp>
      <p:sp>
        <p:nvSpPr>
          <p:cNvPr id="4" name="Content Placeholder 3"/>
          <p:cNvSpPr txBox="1">
            <a:spLocks noGrp="1"/>
          </p:cNvSpPr>
          <p:nvPr>
            <p:ph idx="1"/>
          </p:nvPr>
        </p:nvSpPr>
        <p:spPr>
          <a:xfrm>
            <a:off x="685800" y="1676400"/>
            <a:ext cx="4724400" cy="4844403"/>
          </a:xfrm>
          <a:prstGeom prst="rect">
            <a:avLst/>
          </a:prstGeom>
          <a:noFill/>
        </p:spPr>
        <p:txBody>
          <a:bodyPr wrap="square" rtlCol="0">
            <a:spAutoFit/>
          </a:bodyPr>
          <a:lstStyle/>
          <a:p>
            <a:pPr marL="0" indent="0">
              <a:buNone/>
            </a:pPr>
            <a:r>
              <a:rPr lang="en-US" sz="2800" dirty="0"/>
              <a:t>In the spring of 2016, CMS held listening sessions with clinician specialty societies and patient advocacy groups to obtain feedback, comments, and suggestions regarding how the quality measurement development process could become more inclusive and diverse.  </a:t>
            </a:r>
          </a:p>
          <a:p>
            <a:pPr marL="0" indent="0">
              <a:buNone/>
            </a:pPr>
            <a:endParaRPr lang="en-US" sz="2400" dirty="0"/>
          </a:p>
        </p:txBody>
      </p:sp>
      <p:pic>
        <p:nvPicPr>
          <p:cNvPr id="5" name="Content Placeholder 3" title="CMS Measure Developer Stakeholder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2057400"/>
            <a:ext cx="3886200" cy="3645924"/>
          </a:xfrm>
          <a:prstGeom prst="rect">
            <a:avLst/>
          </a:prstGeom>
        </p:spPr>
      </p:pic>
    </p:spTree>
    <p:extLst>
      <p:ext uri="{BB962C8B-B14F-4D97-AF65-F5344CB8AC3E}">
        <p14:creationId xmlns:p14="http://schemas.microsoft.com/office/powerpoint/2010/main" val="1288995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Listening Sessions (Continued)</a:t>
            </a:r>
          </a:p>
        </p:txBody>
      </p:sp>
      <p:sp>
        <p:nvSpPr>
          <p:cNvPr id="4" name="Content Placeholder 3"/>
          <p:cNvSpPr txBox="1">
            <a:spLocks noGrp="1"/>
          </p:cNvSpPr>
          <p:nvPr>
            <p:ph idx="1"/>
          </p:nvPr>
        </p:nvSpPr>
        <p:spPr>
          <a:xfrm>
            <a:off x="206283" y="1600200"/>
            <a:ext cx="8731433" cy="4672048"/>
          </a:xfrm>
          <a:prstGeom prst="rect">
            <a:avLst/>
          </a:prstGeom>
          <a:noFill/>
        </p:spPr>
        <p:txBody>
          <a:bodyPr wrap="square" rtlCol="0">
            <a:spAutoFit/>
          </a:bodyPr>
          <a:lstStyle/>
          <a:p>
            <a:r>
              <a:rPr lang="en-US" sz="2800" dirty="0"/>
              <a:t>Feedback from that session included:</a:t>
            </a:r>
          </a:p>
          <a:p>
            <a:pPr lvl="1">
              <a:buFont typeface="Wingdings" panose="05000000000000000000" pitchFamily="2" charset="2"/>
              <a:buChar char="ü"/>
            </a:pPr>
            <a:r>
              <a:rPr lang="en-US" dirty="0"/>
              <a:t>Quality measures should be focused in specialty areas that are both meaningful to the clinician and patient-focused; </a:t>
            </a:r>
          </a:p>
          <a:p>
            <a:pPr lvl="1">
              <a:buFont typeface="Wingdings" panose="05000000000000000000" pitchFamily="2" charset="2"/>
              <a:buChar char="ü"/>
            </a:pPr>
            <a:r>
              <a:rPr lang="en-US" dirty="0"/>
              <a:t>CMS should provide information on how groups can participate in the measure development process,  and  </a:t>
            </a:r>
          </a:p>
          <a:p>
            <a:pPr lvl="1">
              <a:buFont typeface="Wingdings" panose="05000000000000000000" pitchFamily="2" charset="2"/>
              <a:buChar char="ü"/>
            </a:pPr>
            <a:r>
              <a:rPr lang="en-US" dirty="0"/>
              <a:t>Communicate to CMS the challenges and opportunities specialty societies and advocacy groups face when engaging in measure development.</a:t>
            </a:r>
          </a:p>
          <a:p>
            <a:endParaRPr lang="en-US" sz="2400" dirty="0"/>
          </a:p>
        </p:txBody>
      </p:sp>
    </p:spTree>
    <p:extLst>
      <p:ext uri="{BB962C8B-B14F-4D97-AF65-F5344CB8AC3E}">
        <p14:creationId xmlns:p14="http://schemas.microsoft.com/office/powerpoint/2010/main" val="650869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Vision and Goals </a:t>
            </a:r>
          </a:p>
        </p:txBody>
      </p:sp>
      <p:sp>
        <p:nvSpPr>
          <p:cNvPr id="4" name="Content Placeholder 3"/>
          <p:cNvSpPr txBox="1">
            <a:spLocks noGrp="1"/>
          </p:cNvSpPr>
          <p:nvPr>
            <p:ph idx="1"/>
          </p:nvPr>
        </p:nvSpPr>
        <p:spPr>
          <a:xfrm>
            <a:off x="533400" y="1702891"/>
            <a:ext cx="8382000" cy="4561249"/>
          </a:xfrm>
          <a:prstGeom prst="rect">
            <a:avLst/>
          </a:prstGeom>
          <a:noFill/>
        </p:spPr>
        <p:txBody>
          <a:bodyPr wrap="square" rtlCol="0">
            <a:spAutoFit/>
          </a:bodyPr>
          <a:lstStyle/>
          <a:p>
            <a:pPr marL="0" indent="0">
              <a:buNone/>
            </a:pPr>
            <a:r>
              <a:rPr lang="en-US" sz="2800" dirty="0"/>
              <a:t>Develop an ongoing process to engage clinical specialty societies and patient advocacy groups in the measure development process. </a:t>
            </a:r>
          </a:p>
          <a:p>
            <a:pPr lvl="1">
              <a:buFont typeface="Wingdings" panose="05000000000000000000" pitchFamily="2" charset="2"/>
              <a:buChar char="ü"/>
            </a:pPr>
            <a:r>
              <a:rPr lang="en-US" sz="2400" dirty="0"/>
              <a:t>Education </a:t>
            </a:r>
          </a:p>
          <a:p>
            <a:pPr lvl="1">
              <a:buFont typeface="Wingdings" panose="05000000000000000000" pitchFamily="2" charset="2"/>
              <a:buChar char="ü"/>
            </a:pPr>
            <a:r>
              <a:rPr lang="en-US" sz="2400" dirty="0"/>
              <a:t>Outreach</a:t>
            </a:r>
          </a:p>
          <a:p>
            <a:pPr lvl="1">
              <a:buFont typeface="Wingdings" panose="05000000000000000000" pitchFamily="2" charset="2"/>
              <a:buChar char="ü"/>
            </a:pPr>
            <a:r>
              <a:rPr lang="en-US" sz="2400" dirty="0"/>
              <a:t>Communication</a:t>
            </a:r>
          </a:p>
          <a:p>
            <a:pPr lvl="1">
              <a:buFont typeface="Wingdings" panose="05000000000000000000" pitchFamily="2" charset="2"/>
              <a:buChar char="ü"/>
            </a:pPr>
            <a:r>
              <a:rPr lang="en-US" sz="2400" dirty="0"/>
              <a:t>Enduring Materials</a:t>
            </a:r>
          </a:p>
          <a:p>
            <a:pPr lvl="1">
              <a:buFont typeface="Wingdings" panose="05000000000000000000" pitchFamily="2" charset="2"/>
              <a:buChar char="ü"/>
            </a:pPr>
            <a:r>
              <a:rPr lang="en-US" sz="2400" dirty="0"/>
              <a:t>Showcase Opportunities</a:t>
            </a:r>
          </a:p>
          <a:p>
            <a:pPr marL="0" indent="0">
              <a:buNone/>
            </a:pPr>
            <a:endParaRPr lang="en-US" sz="2800" dirty="0"/>
          </a:p>
          <a:p>
            <a:endParaRPr lang="en-US" sz="2400" dirty="0"/>
          </a:p>
        </p:txBody>
      </p:sp>
    </p:spTree>
    <p:extLst>
      <p:ext uri="{BB962C8B-B14F-4D97-AF65-F5344CB8AC3E}">
        <p14:creationId xmlns:p14="http://schemas.microsoft.com/office/powerpoint/2010/main" val="2291812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Outreach and Education Series</a:t>
            </a:r>
          </a:p>
        </p:txBody>
      </p:sp>
      <p:sp>
        <p:nvSpPr>
          <p:cNvPr id="5" name="Content Placeholder 4"/>
          <p:cNvSpPr>
            <a:spLocks noGrp="1"/>
          </p:cNvSpPr>
          <p:nvPr>
            <p:ph idx="1"/>
          </p:nvPr>
        </p:nvSpPr>
        <p:spPr/>
        <p:txBody>
          <a:bodyPr>
            <a:normAutofit fontScale="85000" lnSpcReduction="10000"/>
          </a:bodyPr>
          <a:lstStyle/>
          <a:p>
            <a:r>
              <a:rPr lang="en-US" dirty="0"/>
              <a:t>Webinars will occur generally twice per month and will be focused on a range of topics related to quality measure development. </a:t>
            </a:r>
          </a:p>
          <a:p>
            <a:pPr marL="0" lvl="0" indent="0">
              <a:buNone/>
            </a:pPr>
            <a:endParaRPr lang="en-US" dirty="0"/>
          </a:p>
          <a:p>
            <a:pPr lvl="0"/>
            <a:r>
              <a:rPr lang="en-US" dirty="0"/>
              <a:t>Each session will be designed to provide information and education on some aspect of quality measures. The first half of each session will involve presenting that information while the second half will be an opportunity to ask questions, provide feedback, and to have a discussion. </a:t>
            </a:r>
          </a:p>
        </p:txBody>
      </p:sp>
    </p:spTree>
    <p:extLst>
      <p:ext uri="{BB962C8B-B14F-4D97-AF65-F5344CB8AC3E}">
        <p14:creationId xmlns:p14="http://schemas.microsoft.com/office/powerpoint/2010/main" val="1035234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Outreach and Education Series (Continued)</a:t>
            </a:r>
          </a:p>
        </p:txBody>
      </p:sp>
      <p:sp>
        <p:nvSpPr>
          <p:cNvPr id="4" name="Content Placeholder 3"/>
          <p:cNvSpPr txBox="1">
            <a:spLocks noGrp="1"/>
          </p:cNvSpPr>
          <p:nvPr>
            <p:ph idx="1"/>
          </p:nvPr>
        </p:nvSpPr>
        <p:spPr>
          <a:xfrm>
            <a:off x="260166" y="1752600"/>
            <a:ext cx="8623667" cy="3859518"/>
          </a:xfrm>
          <a:prstGeom prst="rect">
            <a:avLst/>
          </a:prstGeom>
          <a:noFill/>
        </p:spPr>
        <p:txBody>
          <a:bodyPr wrap="square" rtlCol="0">
            <a:spAutoFit/>
          </a:bodyPr>
          <a:lstStyle/>
          <a:p>
            <a:r>
              <a:rPr lang="en-US" dirty="0"/>
              <a:t>Your feedback will help CMS design toolkits and enduring materials designed specifically for specialty societies. </a:t>
            </a:r>
          </a:p>
          <a:p>
            <a:pPr lvl="1">
              <a:buFont typeface="Wingdings" panose="05000000000000000000" pitchFamily="2" charset="2"/>
              <a:buChar char="ü"/>
            </a:pPr>
            <a:r>
              <a:rPr lang="en-US" sz="3200" dirty="0"/>
              <a:t>Dedicated Websites</a:t>
            </a:r>
          </a:p>
          <a:p>
            <a:pPr lvl="1">
              <a:buFont typeface="Wingdings" panose="05000000000000000000" pitchFamily="2" charset="2"/>
              <a:buChar char="ü"/>
            </a:pPr>
            <a:r>
              <a:rPr lang="en-US" sz="3200" dirty="0"/>
              <a:t>Measure Development Roadmaps</a:t>
            </a:r>
          </a:p>
          <a:p>
            <a:pPr lvl="1">
              <a:buFont typeface="Wingdings" panose="05000000000000000000" pitchFamily="2" charset="2"/>
              <a:buChar char="ü"/>
            </a:pPr>
            <a:r>
              <a:rPr lang="en-US" sz="3200" dirty="0"/>
              <a:t>Targeted Newsletters and Communication</a:t>
            </a:r>
          </a:p>
          <a:p>
            <a:pPr marL="0" indent="0">
              <a:buNone/>
            </a:pPr>
            <a:endParaRPr lang="en-US" sz="2800" dirty="0"/>
          </a:p>
        </p:txBody>
      </p:sp>
    </p:spTree>
    <p:extLst>
      <p:ext uri="{BB962C8B-B14F-4D97-AF65-F5344CB8AC3E}">
        <p14:creationId xmlns:p14="http://schemas.microsoft.com/office/powerpoint/2010/main" val="1168887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Recent Feedback</a:t>
            </a:r>
          </a:p>
        </p:txBody>
      </p:sp>
      <p:sp>
        <p:nvSpPr>
          <p:cNvPr id="5" name="Content Placeholder 4"/>
          <p:cNvSpPr>
            <a:spLocks noGrp="1"/>
          </p:cNvSpPr>
          <p:nvPr>
            <p:ph idx="1"/>
          </p:nvPr>
        </p:nvSpPr>
        <p:spPr/>
        <p:txBody>
          <a:bodyPr>
            <a:normAutofit fontScale="92500"/>
          </a:bodyPr>
          <a:lstStyle/>
          <a:p>
            <a:r>
              <a:rPr lang="en-US" dirty="0"/>
              <a:t>Developing good quality measures “it is a pretty daunting process especially for a small non-profit organization with limited funds.”</a:t>
            </a:r>
          </a:p>
          <a:p>
            <a:r>
              <a:rPr lang="en-US" dirty="0"/>
              <a:t>Specific measure development questions/needs:</a:t>
            </a:r>
          </a:p>
          <a:p>
            <a:pPr lvl="1">
              <a:buFont typeface="Times New Roman" panose="02020603050405020304" pitchFamily="18" charset="0"/>
              <a:buChar char="?"/>
            </a:pPr>
            <a:r>
              <a:rPr lang="en-US" dirty="0"/>
              <a:t>Overview of the process for measure development and submission</a:t>
            </a:r>
          </a:p>
          <a:p>
            <a:pPr lvl="1">
              <a:buFont typeface="Times New Roman" panose="02020603050405020304" pitchFamily="18" charset="0"/>
              <a:buChar char="?"/>
            </a:pPr>
            <a:r>
              <a:rPr lang="en-US" dirty="0"/>
              <a:t>Detailed view of the process and criteria for measure acceptance.</a:t>
            </a:r>
          </a:p>
          <a:p>
            <a:pPr lvl="1">
              <a:buFont typeface="Times New Roman" panose="02020603050405020304" pitchFamily="18" charset="0"/>
              <a:buChar char="?"/>
            </a:pPr>
            <a:r>
              <a:rPr lang="en-US" dirty="0"/>
              <a:t>Timeline for measure acceptance</a:t>
            </a:r>
          </a:p>
          <a:p>
            <a:endParaRPr lang="en-US" dirty="0"/>
          </a:p>
        </p:txBody>
      </p:sp>
    </p:spTree>
    <p:extLst>
      <p:ext uri="{BB962C8B-B14F-4D97-AF65-F5344CB8AC3E}">
        <p14:creationId xmlns:p14="http://schemas.microsoft.com/office/powerpoint/2010/main" val="2056696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Recent Feedback (Continued)</a:t>
            </a:r>
          </a:p>
        </p:txBody>
      </p:sp>
      <p:sp>
        <p:nvSpPr>
          <p:cNvPr id="5" name="Content Placeholder 4"/>
          <p:cNvSpPr>
            <a:spLocks noGrp="1"/>
          </p:cNvSpPr>
          <p:nvPr>
            <p:ph idx="1"/>
          </p:nvPr>
        </p:nvSpPr>
        <p:spPr>
          <a:xfrm>
            <a:off x="457200" y="1676400"/>
            <a:ext cx="8229600" cy="4297363"/>
          </a:xfrm>
        </p:spPr>
        <p:txBody>
          <a:bodyPr/>
          <a:lstStyle/>
          <a:p>
            <a:pPr>
              <a:buFont typeface="Times New Roman" panose="02020603050405020304" pitchFamily="18" charset="0"/>
              <a:buChar char="?"/>
            </a:pPr>
            <a:r>
              <a:rPr lang="en-US" dirty="0"/>
              <a:t>The steps to submitting a measure for CMS rulemaking</a:t>
            </a:r>
          </a:p>
          <a:p>
            <a:pPr>
              <a:buFont typeface="Times New Roman" panose="02020603050405020304" pitchFamily="18" charset="0"/>
              <a:buChar char="?"/>
            </a:pPr>
            <a:r>
              <a:rPr lang="en-US" dirty="0"/>
              <a:t>The criteria CMS uses to make changes to the specification language of existing measures</a:t>
            </a:r>
          </a:p>
          <a:p>
            <a:pPr>
              <a:buFont typeface="Times New Roman" panose="02020603050405020304" pitchFamily="18" charset="0"/>
              <a:buChar char="?"/>
            </a:pPr>
            <a:r>
              <a:rPr lang="en-US" dirty="0"/>
              <a:t>The factors CMS most likely considers when making a decision to add new measures to existing quality reporting programs</a:t>
            </a:r>
          </a:p>
          <a:p>
            <a:pPr>
              <a:buFont typeface="Times New Roman" panose="02020603050405020304" pitchFamily="18" charset="0"/>
              <a:buChar char="?"/>
            </a:pPr>
            <a:r>
              <a:rPr lang="en-US" dirty="0"/>
              <a:t>How to design an electronic clinical measure</a:t>
            </a:r>
          </a:p>
        </p:txBody>
      </p:sp>
    </p:spTree>
    <p:extLst>
      <p:ext uri="{BB962C8B-B14F-4D97-AF65-F5344CB8AC3E}">
        <p14:creationId xmlns:p14="http://schemas.microsoft.com/office/powerpoint/2010/main" val="1191585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Upcoming Webinars</a:t>
            </a:r>
          </a:p>
        </p:txBody>
      </p:sp>
      <p:sp>
        <p:nvSpPr>
          <p:cNvPr id="5" name="Content Placeholder 4"/>
          <p:cNvSpPr>
            <a:spLocks noGrp="1"/>
          </p:cNvSpPr>
          <p:nvPr>
            <p:ph idx="1"/>
          </p:nvPr>
        </p:nvSpPr>
        <p:spPr/>
        <p:txBody>
          <a:bodyPr>
            <a:normAutofit/>
          </a:bodyPr>
          <a:lstStyle/>
          <a:p>
            <a:r>
              <a:rPr lang="en-US" dirty="0"/>
              <a:t>Measure Development 101</a:t>
            </a:r>
          </a:p>
          <a:p>
            <a:pPr lvl="0"/>
            <a:r>
              <a:rPr lang="en-US" dirty="0"/>
              <a:t>A guide to the Measures Management System Blueprint</a:t>
            </a:r>
          </a:p>
          <a:p>
            <a:pPr lvl="0"/>
            <a:r>
              <a:rPr lang="en-US" dirty="0"/>
              <a:t>Patient Engagement: Technical Expert Panels, Focus Groups and patient coalitions.</a:t>
            </a:r>
          </a:p>
          <a:p>
            <a:r>
              <a:rPr lang="en-US" dirty="0"/>
              <a:t>We will also be providing a special series dedicated just to eCQM development. </a:t>
            </a:r>
          </a:p>
          <a:p>
            <a:pPr marL="0" lvl="0" indent="0">
              <a:buNone/>
            </a:pPr>
            <a:endParaRPr lang="en-US" dirty="0"/>
          </a:p>
        </p:txBody>
      </p:sp>
    </p:spTree>
    <p:extLst>
      <p:ext uri="{BB962C8B-B14F-4D97-AF65-F5344CB8AC3E}">
        <p14:creationId xmlns:p14="http://schemas.microsoft.com/office/powerpoint/2010/main" val="6038298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Showcasing Measures</a:t>
            </a:r>
          </a:p>
        </p:txBody>
      </p:sp>
      <p:sp>
        <p:nvSpPr>
          <p:cNvPr id="5" name="Content Placeholder 4"/>
          <p:cNvSpPr>
            <a:spLocks noGrp="1"/>
          </p:cNvSpPr>
          <p:nvPr>
            <p:ph idx="1"/>
          </p:nvPr>
        </p:nvSpPr>
        <p:spPr/>
        <p:txBody>
          <a:bodyPr>
            <a:normAutofit/>
          </a:bodyPr>
          <a:lstStyle/>
          <a:p>
            <a:pPr lvl="0"/>
            <a:r>
              <a:rPr lang="en-US" dirty="0"/>
              <a:t>In addition to these webinar sessions, we are providing the opportunity for you to showcase clinical quality measures you are developing to CMS staff.</a:t>
            </a:r>
          </a:p>
          <a:p>
            <a:pPr lvl="0"/>
            <a:r>
              <a:rPr lang="en-US" dirty="0"/>
              <a:t>Collaboration opportunity: Were appropriate we may invite similar specialty societies or patient advocacy groups to showcase at the same time. </a:t>
            </a:r>
          </a:p>
          <a:p>
            <a:endParaRPr lang="en-US" dirty="0"/>
          </a:p>
        </p:txBody>
      </p:sp>
    </p:spTree>
    <p:extLst>
      <p:ext uri="{BB962C8B-B14F-4D97-AF65-F5344CB8AC3E}">
        <p14:creationId xmlns:p14="http://schemas.microsoft.com/office/powerpoint/2010/main" val="1359603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Showcasing Measures (Continued)</a:t>
            </a:r>
          </a:p>
        </p:txBody>
      </p:sp>
      <p:sp>
        <p:nvSpPr>
          <p:cNvPr id="5" name="Content Placeholder 4"/>
          <p:cNvSpPr>
            <a:spLocks noGrp="1"/>
          </p:cNvSpPr>
          <p:nvPr>
            <p:ph idx="1"/>
          </p:nvPr>
        </p:nvSpPr>
        <p:spPr>
          <a:xfrm>
            <a:off x="457200" y="1752600"/>
            <a:ext cx="8229600" cy="4297363"/>
          </a:xfrm>
        </p:spPr>
        <p:txBody>
          <a:bodyPr>
            <a:normAutofit/>
          </a:bodyPr>
          <a:lstStyle/>
          <a:p>
            <a:pPr lvl="0"/>
            <a:r>
              <a:rPr lang="en-US" dirty="0"/>
              <a:t>These will be held the 2</a:t>
            </a:r>
            <a:r>
              <a:rPr lang="en-US" baseline="30000" dirty="0"/>
              <a:t>nd</a:t>
            </a:r>
            <a:r>
              <a:rPr lang="en-US" dirty="0"/>
              <a:t> and 4</a:t>
            </a:r>
            <a:r>
              <a:rPr lang="en-US" baseline="30000" dirty="0"/>
              <a:t>th</a:t>
            </a:r>
            <a:r>
              <a:rPr lang="en-US" dirty="0"/>
              <a:t> Tuesdays of each month at 9 am at CMS or via WebEx. </a:t>
            </a:r>
          </a:p>
          <a:p>
            <a:pPr lvl="1"/>
            <a:r>
              <a:rPr lang="en-US" dirty="0"/>
              <a:t>If your organization is interested in presenting, but unable to make this time, please let us know </a:t>
            </a:r>
          </a:p>
          <a:p>
            <a:pPr lvl="0"/>
            <a:r>
              <a:rPr lang="en-US" dirty="0"/>
              <a:t>If you have a measure you would like to share, please send a note to </a:t>
            </a:r>
            <a:r>
              <a:rPr lang="en-US" dirty="0">
                <a:solidFill>
                  <a:srgbClr val="084A9C"/>
                </a:solidFill>
              </a:rPr>
              <a:t>MMSsupport@battelle.org</a:t>
            </a:r>
          </a:p>
          <a:p>
            <a:endParaRPr lang="en-US" dirty="0"/>
          </a:p>
        </p:txBody>
      </p:sp>
    </p:spTree>
    <p:extLst>
      <p:ext uri="{BB962C8B-B14F-4D97-AF65-F5344CB8AC3E}">
        <p14:creationId xmlns:p14="http://schemas.microsoft.com/office/powerpoint/2010/main" val="1706354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Agenda</a:t>
            </a:r>
          </a:p>
        </p:txBody>
      </p:sp>
      <p:sp>
        <p:nvSpPr>
          <p:cNvPr id="3" name="Content Placeholder 2"/>
          <p:cNvSpPr>
            <a:spLocks noGrp="1"/>
          </p:cNvSpPr>
          <p:nvPr>
            <p:ph idx="1"/>
          </p:nvPr>
        </p:nvSpPr>
        <p:spPr>
          <a:xfrm>
            <a:off x="457200" y="1676400"/>
            <a:ext cx="8229600" cy="4495800"/>
          </a:xfrm>
        </p:spPr>
        <p:txBody>
          <a:bodyPr>
            <a:normAutofit lnSpcReduction="10000"/>
          </a:bodyPr>
          <a:lstStyle/>
          <a:p>
            <a:pPr lvl="0"/>
            <a:r>
              <a:rPr lang="en-US" dirty="0"/>
              <a:t>Introductions and Background</a:t>
            </a:r>
          </a:p>
          <a:p>
            <a:pPr lvl="0"/>
            <a:r>
              <a:rPr lang="en-US" dirty="0"/>
              <a:t>Vision and Goals</a:t>
            </a:r>
          </a:p>
          <a:p>
            <a:pPr lvl="0"/>
            <a:r>
              <a:rPr lang="en-US" dirty="0"/>
              <a:t>Education and Outreach Series</a:t>
            </a:r>
          </a:p>
          <a:p>
            <a:pPr lvl="0"/>
            <a:r>
              <a:rPr lang="en-US" dirty="0"/>
              <a:t>Recent Feedback</a:t>
            </a:r>
          </a:p>
          <a:p>
            <a:pPr lvl="0"/>
            <a:r>
              <a:rPr lang="en-US" dirty="0"/>
              <a:t>Preview of Future Topics</a:t>
            </a:r>
          </a:p>
          <a:p>
            <a:pPr lvl="0"/>
            <a:r>
              <a:rPr lang="en-US" dirty="0"/>
              <a:t>Showcasing Your Measures</a:t>
            </a:r>
          </a:p>
          <a:p>
            <a:pPr lvl="0"/>
            <a:r>
              <a:rPr lang="en-US" dirty="0"/>
              <a:t>Available Resources</a:t>
            </a:r>
          </a:p>
          <a:p>
            <a:pPr lvl="0"/>
            <a:r>
              <a:rPr lang="en-US" dirty="0"/>
              <a:t>Open Discussion</a:t>
            </a:r>
          </a:p>
          <a:p>
            <a:pPr marL="0" lvl="0" indent="0">
              <a:buNone/>
            </a:pPr>
            <a:endParaRPr lang="en-US" dirty="0"/>
          </a:p>
          <a:p>
            <a:endParaRPr lang="en-US" sz="2800" dirty="0"/>
          </a:p>
        </p:txBody>
      </p:sp>
    </p:spTree>
    <p:extLst>
      <p:ext uri="{BB962C8B-B14F-4D97-AF65-F5344CB8AC3E}">
        <p14:creationId xmlns:p14="http://schemas.microsoft.com/office/powerpoint/2010/main" val="129630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Engagement</a:t>
            </a:r>
          </a:p>
        </p:txBody>
      </p:sp>
      <p:sp>
        <p:nvSpPr>
          <p:cNvPr id="3" name="Content Placeholder 2"/>
          <p:cNvSpPr>
            <a:spLocks noGrp="1"/>
          </p:cNvSpPr>
          <p:nvPr>
            <p:ph idx="1"/>
          </p:nvPr>
        </p:nvSpPr>
        <p:spPr/>
        <p:txBody>
          <a:bodyPr/>
          <a:lstStyle/>
          <a:p>
            <a:r>
              <a:rPr lang="en-US" dirty="0"/>
              <a:t>In order to provide you with meaningful education opportunities and materials we need to hear from you both at the webinars and in writing. </a:t>
            </a:r>
          </a:p>
          <a:p>
            <a:r>
              <a:rPr lang="en-US" dirty="0"/>
              <a:t>Watch for communication from our contractor, Battelle, and send questions and ideas to </a:t>
            </a:r>
            <a:r>
              <a:rPr lang="en-US" dirty="0">
                <a:solidFill>
                  <a:srgbClr val="084A9C"/>
                </a:solidFill>
              </a:rPr>
              <a:t>MMSsupport@battelle.org</a:t>
            </a:r>
          </a:p>
          <a:p>
            <a:pPr marL="0" indent="0">
              <a:buNone/>
            </a:pPr>
            <a:endParaRPr lang="en-US" dirty="0"/>
          </a:p>
        </p:txBody>
      </p:sp>
    </p:spTree>
    <p:extLst>
      <p:ext uri="{BB962C8B-B14F-4D97-AF65-F5344CB8AC3E}">
        <p14:creationId xmlns:p14="http://schemas.microsoft.com/office/powerpoint/2010/main" val="778565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Group Discussion Questions</a:t>
            </a:r>
          </a:p>
        </p:txBody>
      </p:sp>
      <p:sp>
        <p:nvSpPr>
          <p:cNvPr id="3" name="Content Placeholder 2"/>
          <p:cNvSpPr>
            <a:spLocks noGrp="1"/>
          </p:cNvSpPr>
          <p:nvPr>
            <p:ph idx="1"/>
          </p:nvPr>
        </p:nvSpPr>
        <p:spPr>
          <a:xfrm>
            <a:off x="457200" y="1775626"/>
            <a:ext cx="8305800" cy="4350537"/>
          </a:xfrm>
        </p:spPr>
        <p:txBody>
          <a:bodyPr>
            <a:normAutofit/>
          </a:bodyPr>
          <a:lstStyle/>
          <a:p>
            <a:pPr lvl="0">
              <a:lnSpc>
                <a:spcPct val="105000"/>
              </a:lnSpc>
              <a:spcBef>
                <a:spcPts val="0"/>
              </a:spcBef>
              <a:buFont typeface="+mj-lt"/>
              <a:buAutoNum type="arabicPeriod"/>
              <a:tabLst>
                <a:tab pos="457200" algn="l"/>
              </a:tabLst>
            </a:pPr>
            <a:r>
              <a:rPr lang="en-US" sz="2400" dirty="0">
                <a:ea typeface="Calibri" panose="020F0502020204030204" pitchFamily="34" charset="0"/>
                <a:cs typeface="Times New Roman" panose="02020603050405020304" pitchFamily="18" charset="0"/>
              </a:rPr>
              <a:t>What webinar schedule would work best for you? </a:t>
            </a:r>
          </a:p>
          <a:p>
            <a:pPr lvl="1">
              <a:lnSpc>
                <a:spcPct val="105000"/>
              </a:lnSpc>
              <a:spcBef>
                <a:spcPts val="0"/>
              </a:spcBef>
              <a:tabLst>
                <a:tab pos="914400" algn="l"/>
              </a:tabLst>
            </a:pPr>
            <a:r>
              <a:rPr lang="en-US" sz="2400" dirty="0">
                <a:ea typeface="Calibri" panose="020F0502020204030204" pitchFamily="34" charset="0"/>
                <a:cs typeface="Times New Roman" panose="02020603050405020304" pitchFamily="18" charset="0"/>
              </a:rPr>
              <a:t>Same days and times each month (e.g., 1</a:t>
            </a:r>
            <a:r>
              <a:rPr lang="en-US" sz="2400" baseline="30000" dirty="0">
                <a:ea typeface="Calibri" panose="020F0502020204030204" pitchFamily="34" charset="0"/>
                <a:cs typeface="Times New Roman" panose="02020603050405020304" pitchFamily="18" charset="0"/>
              </a:rPr>
              <a:t>st</a:t>
            </a:r>
            <a:r>
              <a:rPr lang="en-US" sz="2400" dirty="0">
                <a:ea typeface="Calibri" panose="020F0502020204030204" pitchFamily="34" charset="0"/>
                <a:cs typeface="Times New Roman" panose="02020603050405020304" pitchFamily="18" charset="0"/>
              </a:rPr>
              <a:t> and 3</a:t>
            </a:r>
            <a:r>
              <a:rPr lang="en-US" sz="2400" baseline="30000" dirty="0">
                <a:ea typeface="Calibri" panose="020F0502020204030204" pitchFamily="34" charset="0"/>
                <a:cs typeface="Times New Roman" panose="02020603050405020304" pitchFamily="18" charset="0"/>
              </a:rPr>
              <a:t>rd</a:t>
            </a:r>
            <a:r>
              <a:rPr lang="en-US" sz="2400" dirty="0">
                <a:ea typeface="Calibri" panose="020F0502020204030204" pitchFamily="34" charset="0"/>
                <a:cs typeface="Times New Roman" panose="02020603050405020304" pitchFamily="18" charset="0"/>
              </a:rPr>
              <a:t> Wednesday at 2pm)</a:t>
            </a:r>
          </a:p>
          <a:p>
            <a:pPr lvl="1">
              <a:lnSpc>
                <a:spcPct val="105000"/>
              </a:lnSpc>
              <a:spcBef>
                <a:spcPts val="0"/>
              </a:spcBef>
              <a:tabLst>
                <a:tab pos="914400" algn="l"/>
              </a:tabLst>
            </a:pPr>
            <a:r>
              <a:rPr lang="en-US" sz="2400" dirty="0">
                <a:ea typeface="Calibri" panose="020F0502020204030204" pitchFamily="34" charset="0"/>
                <a:cs typeface="Times New Roman" panose="02020603050405020304" pitchFamily="18" charset="0"/>
              </a:rPr>
              <a:t>Varied schedule (e.g., 1</a:t>
            </a:r>
            <a:r>
              <a:rPr lang="en-US" sz="2400" baseline="30000" dirty="0">
                <a:ea typeface="Calibri" panose="020F0502020204030204" pitchFamily="34" charset="0"/>
                <a:cs typeface="Times New Roman" panose="02020603050405020304" pitchFamily="18" charset="0"/>
              </a:rPr>
              <a:t>st</a:t>
            </a:r>
            <a:r>
              <a:rPr lang="en-US" sz="2400" dirty="0">
                <a:ea typeface="Calibri" panose="020F0502020204030204" pitchFamily="34" charset="0"/>
                <a:cs typeface="Times New Roman" panose="02020603050405020304" pitchFamily="18" charset="0"/>
              </a:rPr>
              <a:t> Wednesday at 2pm and 3</a:t>
            </a:r>
            <a:r>
              <a:rPr lang="en-US" sz="2400" baseline="30000" dirty="0">
                <a:ea typeface="Calibri" panose="020F0502020204030204" pitchFamily="34" charset="0"/>
                <a:cs typeface="Times New Roman" panose="02020603050405020304" pitchFamily="18" charset="0"/>
              </a:rPr>
              <a:t>rd</a:t>
            </a:r>
            <a:r>
              <a:rPr lang="en-US" sz="2400" dirty="0">
                <a:ea typeface="Calibri" panose="020F0502020204030204" pitchFamily="34" charset="0"/>
                <a:cs typeface="Times New Roman" panose="02020603050405020304" pitchFamily="18" charset="0"/>
              </a:rPr>
              <a:t> Thursday at 9am)</a:t>
            </a:r>
          </a:p>
          <a:p>
            <a:pPr marL="685800" lvl="1" indent="-228600">
              <a:lnSpc>
                <a:spcPct val="105000"/>
              </a:lnSpc>
              <a:spcBef>
                <a:spcPts val="0"/>
              </a:spcBef>
              <a:buFont typeface="+mj-lt"/>
              <a:buAutoNum type="arabicPeriod"/>
              <a:tabLst>
                <a:tab pos="457200" algn="l"/>
              </a:tabLst>
            </a:pPr>
            <a:endParaRPr lang="en-US" sz="2400" dirty="0">
              <a:ea typeface="Calibri" panose="020F0502020204030204" pitchFamily="34" charset="0"/>
              <a:cs typeface="Times New Roman" panose="02020603050405020304" pitchFamily="18" charset="0"/>
            </a:endParaRPr>
          </a:p>
          <a:p>
            <a:pPr lvl="0">
              <a:lnSpc>
                <a:spcPct val="105000"/>
              </a:lnSpc>
              <a:spcBef>
                <a:spcPts val="0"/>
              </a:spcBef>
              <a:buFont typeface="+mj-lt"/>
              <a:buAutoNum type="arabicPeriod"/>
              <a:tabLst>
                <a:tab pos="457200" algn="l"/>
              </a:tabLst>
            </a:pPr>
            <a:r>
              <a:rPr lang="en-US" sz="2400" dirty="0">
                <a:ea typeface="Calibri" panose="020F0502020204030204" pitchFamily="34" charset="0"/>
                <a:cs typeface="Times New Roman" panose="02020603050405020304" pitchFamily="18" charset="0"/>
              </a:rPr>
              <a:t>What challenges does your organization face to developing measures or engaging in the measure development process? </a:t>
            </a:r>
          </a:p>
          <a:p>
            <a:pPr lvl="0">
              <a:lnSpc>
                <a:spcPct val="105000"/>
              </a:lnSpc>
              <a:spcBef>
                <a:spcPts val="0"/>
              </a:spcBef>
              <a:buFont typeface="+mj-lt"/>
              <a:buAutoNum type="arabicPeriod"/>
              <a:tabLst>
                <a:tab pos="457200" algn="l"/>
              </a:tabLst>
            </a:pPr>
            <a:endParaRPr lang="en-US" sz="2400" dirty="0">
              <a:ea typeface="Calibri" panose="020F0502020204030204" pitchFamily="34" charset="0"/>
              <a:cs typeface="Times New Roman" panose="02020603050405020304" pitchFamily="18" charset="0"/>
            </a:endParaRPr>
          </a:p>
          <a:p>
            <a:pPr lvl="0">
              <a:lnSpc>
                <a:spcPct val="105000"/>
              </a:lnSpc>
              <a:spcBef>
                <a:spcPts val="0"/>
              </a:spcBef>
              <a:buFont typeface="+mj-lt"/>
              <a:buAutoNum type="arabicPeriod"/>
              <a:tabLst>
                <a:tab pos="457200" algn="l"/>
              </a:tabLst>
            </a:pPr>
            <a:r>
              <a:rPr lang="en-US" sz="2400" dirty="0">
                <a:ea typeface="Calibri" panose="020F0502020204030204" pitchFamily="34" charset="0"/>
                <a:cs typeface="Times New Roman" panose="02020603050405020304" pitchFamily="18" charset="0"/>
              </a:rPr>
              <a:t>Other than the topics you heard about today, what future topics would you be interested in? </a:t>
            </a:r>
          </a:p>
          <a:p>
            <a:pPr marL="800100" lvl="1" indent="-342900">
              <a:lnSpc>
                <a:spcPct val="105000"/>
              </a:lnSpc>
              <a:spcBef>
                <a:spcPts val="0"/>
              </a:spcBef>
              <a:buFont typeface="+mj-lt"/>
              <a:buAutoNum type="arabicPeriod"/>
              <a:tabLst>
                <a:tab pos="914400" algn="l"/>
              </a:tabLst>
            </a:pPr>
            <a:endParaRPr lang="en-US" sz="2000" dirty="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A04C7166-D886-4299-8B4B-65E2924AA65C}" type="slidenum">
              <a:rPr lang="en-US" smtClean="0"/>
              <a:pPr/>
              <a:t>20</a:t>
            </a:fld>
            <a:endParaRPr lang="en-US" dirty="0"/>
          </a:p>
        </p:txBody>
      </p:sp>
    </p:spTree>
    <p:extLst>
      <p:ext uri="{BB962C8B-B14F-4D97-AF65-F5344CB8AC3E}">
        <p14:creationId xmlns:p14="http://schemas.microsoft.com/office/powerpoint/2010/main" val="30557402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Group Discussion Questions (Continued)</a:t>
            </a:r>
          </a:p>
        </p:txBody>
      </p:sp>
      <p:sp>
        <p:nvSpPr>
          <p:cNvPr id="3" name="Content Placeholder 2"/>
          <p:cNvSpPr>
            <a:spLocks noGrp="1"/>
          </p:cNvSpPr>
          <p:nvPr>
            <p:ph idx="1"/>
          </p:nvPr>
        </p:nvSpPr>
        <p:spPr>
          <a:xfrm>
            <a:off x="457200" y="1775626"/>
            <a:ext cx="8305800" cy="4350537"/>
          </a:xfrm>
        </p:spPr>
        <p:txBody>
          <a:bodyPr>
            <a:normAutofit/>
          </a:bodyPr>
          <a:lstStyle/>
          <a:p>
            <a:pPr marL="457200" lvl="0" indent="-457200">
              <a:lnSpc>
                <a:spcPct val="105000"/>
              </a:lnSpc>
              <a:spcBef>
                <a:spcPts val="0"/>
              </a:spcBef>
              <a:buFont typeface="+mj-lt"/>
              <a:buAutoNum type="arabicPeriod" startAt="4"/>
              <a:tabLst>
                <a:tab pos="457200" algn="l"/>
              </a:tabLst>
            </a:pPr>
            <a:r>
              <a:rPr lang="en-US" sz="2400" dirty="0">
                <a:ea typeface="Calibri" panose="020F0502020204030204" pitchFamily="34" charset="0"/>
                <a:cs typeface="Times New Roman" panose="02020603050405020304" pitchFamily="18" charset="0"/>
              </a:rPr>
              <a:t>What materials and opportunities would be most meaningful to you and your organization? </a:t>
            </a:r>
          </a:p>
          <a:p>
            <a:pPr marL="800100" lvl="1" indent="-342900">
              <a:lnSpc>
                <a:spcPct val="105000"/>
              </a:lnSpc>
              <a:spcBef>
                <a:spcPts val="0"/>
              </a:spcBef>
              <a:buFont typeface="+mj-lt"/>
              <a:buAutoNum type="arabicPeriod"/>
              <a:tabLst>
                <a:tab pos="914400" algn="l"/>
              </a:tabLst>
            </a:pPr>
            <a:endParaRPr lang="en-US" sz="2000" dirty="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A04C7166-D886-4299-8B4B-65E2924AA65C}" type="slidenum">
              <a:rPr lang="en-US" smtClean="0"/>
              <a:pPr/>
              <a:t>21</a:t>
            </a:fld>
            <a:endParaRPr lang="en-US" dirty="0"/>
          </a:p>
        </p:txBody>
      </p:sp>
    </p:spTree>
    <p:extLst>
      <p:ext uri="{BB962C8B-B14F-4D97-AF65-F5344CB8AC3E}">
        <p14:creationId xmlns:p14="http://schemas.microsoft.com/office/powerpoint/2010/main" val="40411847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Available Resources</a:t>
            </a:r>
          </a:p>
        </p:txBody>
      </p:sp>
      <p:sp>
        <p:nvSpPr>
          <p:cNvPr id="5" name="Content Placeholder 4"/>
          <p:cNvSpPr>
            <a:spLocks noGrp="1"/>
          </p:cNvSpPr>
          <p:nvPr>
            <p:ph idx="1"/>
          </p:nvPr>
        </p:nvSpPr>
        <p:spPr/>
        <p:txBody>
          <a:bodyPr/>
          <a:lstStyle/>
          <a:p>
            <a:r>
              <a:rPr lang="en-US" dirty="0"/>
              <a:t>The CMS Measures Management System Site: </a:t>
            </a:r>
            <a:r>
              <a:rPr lang="en-US" sz="2800" dirty="0"/>
              <a:t>https://www.cms.gov/Medicare/Quality-Initiatives-Patient-Assessment-Instruments/MMS/index.html</a:t>
            </a:r>
          </a:p>
          <a:p>
            <a:r>
              <a:rPr lang="en-US" dirty="0"/>
              <a:t>National Quality Strategy Toolkit</a:t>
            </a:r>
          </a:p>
          <a:p>
            <a:pPr marL="400050" lvl="1" indent="0">
              <a:buNone/>
            </a:pPr>
            <a:r>
              <a:rPr lang="en-US" dirty="0"/>
              <a:t>http://www.ahrq.gov/workingforquality/toolkit.htm </a:t>
            </a:r>
          </a:p>
        </p:txBody>
      </p:sp>
    </p:spTree>
    <p:extLst>
      <p:ext uri="{BB962C8B-B14F-4D97-AF65-F5344CB8AC3E}">
        <p14:creationId xmlns:p14="http://schemas.microsoft.com/office/powerpoint/2010/main" val="11598108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92500" lnSpcReduction="20000"/>
          </a:bodyPr>
          <a:lstStyle/>
          <a:p>
            <a:r>
              <a:rPr lang="en-US" dirty="0">
                <a:solidFill>
                  <a:schemeClr val="tx2"/>
                </a:solidFill>
              </a:rPr>
              <a:t>HR 2- Medicare Access and CHIP Reauthorization Act of 2015</a:t>
            </a:r>
          </a:p>
          <a:p>
            <a:pPr lvl="1"/>
            <a:r>
              <a:rPr lang="en-US" dirty="0">
                <a:solidFill>
                  <a:schemeClr val="tx2"/>
                </a:solidFill>
              </a:rPr>
              <a:t>https://www.govtrack.us/congress/bills/114/hr2</a:t>
            </a:r>
          </a:p>
          <a:p>
            <a:endParaRPr lang="en-US" dirty="0">
              <a:solidFill>
                <a:schemeClr val="tx2"/>
              </a:solidFill>
            </a:endParaRPr>
          </a:p>
          <a:p>
            <a:r>
              <a:rPr lang="en-US" dirty="0">
                <a:solidFill>
                  <a:schemeClr val="tx2"/>
                </a:solidFill>
              </a:rPr>
              <a:t>CRS Review of HR2</a:t>
            </a:r>
          </a:p>
          <a:p>
            <a:pPr lvl="1"/>
            <a:r>
              <a:rPr lang="en-US" dirty="0">
                <a:solidFill>
                  <a:schemeClr val="tx2"/>
                </a:solidFill>
              </a:rPr>
              <a:t>https://www.congress.gov/bill/114th-congress/house-bill/2</a:t>
            </a:r>
          </a:p>
          <a:p>
            <a:pPr lvl="1"/>
            <a:r>
              <a:rPr lang="en-US" dirty="0">
                <a:solidFill>
                  <a:schemeClr val="tx2"/>
                </a:solidFill>
              </a:rPr>
              <a:t>http://democrats.waysandmeans.house.gov/sites/democrats.waysandmeans.house.gov/files/documents/CRS%20report%20on%20HR%202.pdf</a:t>
            </a:r>
          </a:p>
          <a:p>
            <a:endParaRPr lang="en-US" dirty="0"/>
          </a:p>
        </p:txBody>
      </p:sp>
    </p:spTree>
    <p:extLst>
      <p:ext uri="{BB962C8B-B14F-4D97-AF65-F5344CB8AC3E}">
        <p14:creationId xmlns:p14="http://schemas.microsoft.com/office/powerpoint/2010/main" val="3880532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For More Information &amp; Questions</a:t>
            </a:r>
          </a:p>
        </p:txBody>
      </p:sp>
      <p:sp>
        <p:nvSpPr>
          <p:cNvPr id="6" name="Text Placeholder 1"/>
          <p:cNvSpPr txBox="1">
            <a:spLocks/>
          </p:cNvSpPr>
          <p:nvPr/>
        </p:nvSpPr>
        <p:spPr>
          <a:xfrm>
            <a:off x="25998" y="1600200"/>
            <a:ext cx="9118002"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u="sng" dirty="0">
                <a:latin typeface="Constantia" panose="02030602050306030303" pitchFamily="18" charset="0"/>
              </a:rPr>
              <a:t>CMS</a:t>
            </a:r>
          </a:p>
          <a:p>
            <a:pPr marL="0" indent="0">
              <a:buNone/>
            </a:pPr>
            <a:r>
              <a:rPr lang="en-US" sz="2400" dirty="0">
                <a:latin typeface="Constantia" panose="02030602050306030303" pitchFamily="18" charset="0"/>
              </a:rPr>
              <a:t>Kristin Borowski: </a:t>
            </a:r>
            <a:r>
              <a:rPr lang="en-US" sz="2400" dirty="0">
                <a:latin typeface="Constantia" panose="02030602050306030303" pitchFamily="18" charset="0"/>
                <a:hlinkClick r:id="rId3"/>
              </a:rPr>
              <a:t>Kristin.Borowski@cms.hhs.gov</a:t>
            </a:r>
            <a:endParaRPr lang="en-US" sz="2400" dirty="0">
              <a:latin typeface="Constantia" panose="02030602050306030303" pitchFamily="18" charset="0"/>
            </a:endParaRPr>
          </a:p>
          <a:p>
            <a:pPr marL="0" indent="0">
              <a:buNone/>
            </a:pPr>
            <a:r>
              <a:rPr lang="en-US" sz="2400" dirty="0">
                <a:latin typeface="Constantia" panose="02030602050306030303" pitchFamily="18" charset="0"/>
              </a:rPr>
              <a:t>Ted Long: </a:t>
            </a:r>
            <a:r>
              <a:rPr lang="en-US" sz="2400" dirty="0">
                <a:latin typeface="Constantia" panose="02030602050306030303" pitchFamily="18" charset="0"/>
                <a:hlinkClick r:id="rId4"/>
              </a:rPr>
              <a:t>Theodore.Long@cms.hhs.gov</a:t>
            </a:r>
            <a:r>
              <a:rPr lang="en-US" sz="2400" dirty="0">
                <a:latin typeface="Constantia" panose="02030602050306030303" pitchFamily="18" charset="0"/>
              </a:rPr>
              <a:t>  </a:t>
            </a:r>
          </a:p>
          <a:p>
            <a:pPr marL="0" indent="0">
              <a:buNone/>
            </a:pPr>
            <a:endParaRPr lang="en-US" sz="2400" dirty="0">
              <a:latin typeface="Constantia" panose="02030602050306030303" pitchFamily="18" charset="0"/>
            </a:endParaRPr>
          </a:p>
          <a:p>
            <a:pPr marL="0" indent="0">
              <a:buNone/>
            </a:pPr>
            <a:r>
              <a:rPr lang="en-US" sz="2400" u="sng" dirty="0">
                <a:latin typeface="Constantia" panose="02030602050306030303" pitchFamily="18" charset="0"/>
              </a:rPr>
              <a:t>Measures Management System - Battelle</a:t>
            </a:r>
          </a:p>
          <a:p>
            <a:pPr marL="0" indent="0">
              <a:buNone/>
            </a:pPr>
            <a:r>
              <a:rPr lang="en-US" sz="2400" dirty="0">
                <a:latin typeface="Constantia" panose="02030602050306030303" pitchFamily="18" charset="0"/>
              </a:rPr>
              <a:t>Nicole Brennan: </a:t>
            </a:r>
            <a:r>
              <a:rPr lang="en-US" sz="2400" dirty="0">
                <a:latin typeface="Constantia" panose="02030602050306030303" pitchFamily="18" charset="0"/>
                <a:hlinkClick r:id="rId5"/>
              </a:rPr>
              <a:t>Brennan@Battelle.org</a:t>
            </a:r>
            <a:r>
              <a:rPr lang="en-US" sz="2400" dirty="0">
                <a:latin typeface="Constantia" panose="02030602050306030303" pitchFamily="18" charset="0"/>
              </a:rPr>
              <a:t> </a:t>
            </a:r>
          </a:p>
          <a:p>
            <a:pPr marL="0" indent="0">
              <a:buNone/>
            </a:pPr>
            <a:r>
              <a:rPr lang="en-US" sz="2400" dirty="0">
                <a:latin typeface="Constantia" panose="02030602050306030303" pitchFamily="18" charset="0"/>
              </a:rPr>
              <a:t>MMS Support Desk:  </a:t>
            </a:r>
            <a:r>
              <a:rPr lang="en-US" sz="2400" dirty="0">
                <a:latin typeface="Constantia" panose="02030602050306030303" pitchFamily="18" charset="0"/>
                <a:hlinkClick r:id="rId6"/>
              </a:rPr>
              <a:t>MMSsupport@Battelle.org</a:t>
            </a:r>
            <a:endParaRPr lang="en-US" sz="2400" dirty="0">
              <a:latin typeface="Constantia" panose="02030602050306030303" pitchFamily="18" charset="0"/>
            </a:endParaRPr>
          </a:p>
          <a:p>
            <a:pPr marL="0" indent="0">
              <a:buNone/>
            </a:pPr>
            <a:endParaRPr lang="en-US" sz="2400" dirty="0">
              <a:latin typeface="Constantia" panose="02030602050306030303" pitchFamily="18" charset="0"/>
            </a:endParaRPr>
          </a:p>
          <a:p>
            <a:pPr marL="0" indent="0">
              <a:buNone/>
            </a:pPr>
            <a:r>
              <a:rPr lang="en-US" sz="2400" u="sng" dirty="0">
                <a:latin typeface="Constantia" panose="02030602050306030303" pitchFamily="18" charset="0"/>
              </a:rPr>
              <a:t>Measure Development Plan - HSAG</a:t>
            </a:r>
          </a:p>
          <a:p>
            <a:pPr marL="0" indent="0">
              <a:buNone/>
            </a:pPr>
            <a:r>
              <a:rPr lang="en-US" sz="2800" dirty="0">
                <a:latin typeface="Constantia" panose="02030602050306030303" pitchFamily="18" charset="0"/>
              </a:rPr>
              <a:t>Mike Sacca: </a:t>
            </a:r>
            <a:r>
              <a:rPr lang="en-US" sz="2800" dirty="0">
                <a:latin typeface="Constantia" panose="02030602050306030303" pitchFamily="18" charset="0"/>
                <a:hlinkClick r:id="rId7"/>
              </a:rPr>
              <a:t>MSacca@hsag.com</a:t>
            </a:r>
            <a:r>
              <a:rPr lang="en-US" sz="2800" dirty="0">
                <a:latin typeface="Constantia" panose="02030602050306030303" pitchFamily="18" charset="0"/>
              </a:rPr>
              <a:t> </a:t>
            </a:r>
          </a:p>
          <a:p>
            <a:pPr marL="0" indent="0">
              <a:buNone/>
            </a:pPr>
            <a:endParaRPr lang="en-US" dirty="0">
              <a:latin typeface="Constantia" panose="02030602050306030303" pitchFamily="18" charset="0"/>
            </a:endParaRPr>
          </a:p>
          <a:p>
            <a:pPr marL="0" indent="0">
              <a:buNone/>
            </a:pPr>
            <a:endParaRPr lang="en-US" u="sng" dirty="0">
              <a:latin typeface="Constantia" panose="02030602050306030303" pitchFamily="18" charset="0"/>
            </a:endParaRPr>
          </a:p>
          <a:p>
            <a:pPr marL="0" indent="0">
              <a:buNone/>
            </a:pPr>
            <a:r>
              <a:rPr lang="en-US" dirty="0">
                <a:latin typeface="Constantia" panose="02030602050306030303" pitchFamily="18" charset="0"/>
              </a:rPr>
              <a:t> </a:t>
            </a:r>
          </a:p>
        </p:txBody>
      </p:sp>
    </p:spTree>
    <p:extLst>
      <p:ext uri="{BB962C8B-B14F-4D97-AF65-F5344CB8AC3E}">
        <p14:creationId xmlns:p14="http://schemas.microsoft.com/office/powerpoint/2010/main" val="1412269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a:xfrm>
            <a:off x="457201" y="1828800"/>
            <a:ext cx="5791200" cy="4297363"/>
          </a:xfrm>
        </p:spPr>
        <p:txBody>
          <a:bodyPr>
            <a:normAutofit/>
          </a:bodyPr>
          <a:lstStyle/>
          <a:p>
            <a:r>
              <a:rPr lang="en-US" dirty="0"/>
              <a:t>HHS National Quality Strategy for Improvement of Health Care (NQS)</a:t>
            </a:r>
          </a:p>
          <a:p>
            <a:r>
              <a:rPr lang="en-US" dirty="0"/>
              <a:t>MACRA </a:t>
            </a:r>
          </a:p>
          <a:p>
            <a:r>
              <a:rPr lang="en-US" dirty="0"/>
              <a:t>CMS Quality Strategy</a:t>
            </a:r>
          </a:p>
          <a:p>
            <a:r>
              <a:rPr lang="en-US" dirty="0"/>
              <a:t>CMS Measure Development Plan</a:t>
            </a:r>
          </a:p>
        </p:txBody>
      </p:sp>
      <p:pic>
        <p:nvPicPr>
          <p:cNvPr id="6" name="Picture 5" title="National Quality Strategy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57328" y="2608116"/>
            <a:ext cx="3686672" cy="3686672"/>
          </a:xfrm>
          <a:prstGeom prst="rect">
            <a:avLst/>
          </a:prstGeom>
        </p:spPr>
      </p:pic>
      <p:sp>
        <p:nvSpPr>
          <p:cNvPr id="4" name="Rectangle 3"/>
          <p:cNvSpPr/>
          <p:nvPr/>
        </p:nvSpPr>
        <p:spPr>
          <a:xfrm>
            <a:off x="2362200" y="6537325"/>
            <a:ext cx="5638800" cy="276999"/>
          </a:xfrm>
          <a:prstGeom prst="rect">
            <a:avLst/>
          </a:prstGeom>
        </p:spPr>
        <p:txBody>
          <a:bodyPr wrap="square">
            <a:spAutoFit/>
          </a:bodyPr>
          <a:lstStyle/>
          <a:p>
            <a:r>
              <a:rPr lang="en-US" sz="1200" dirty="0"/>
              <a:t>http://www.ahrq.gov/workingforquality/toolkit.htm</a:t>
            </a:r>
          </a:p>
        </p:txBody>
      </p:sp>
    </p:spTree>
    <p:extLst>
      <p:ext uri="{BB962C8B-B14F-4D97-AF65-F5344CB8AC3E}">
        <p14:creationId xmlns:p14="http://schemas.microsoft.com/office/powerpoint/2010/main" val="1781401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CMS Quality Strategy 2016</a:t>
            </a:r>
          </a:p>
        </p:txBody>
      </p:sp>
      <p:sp>
        <p:nvSpPr>
          <p:cNvPr id="3" name="Content Placeholder 2"/>
          <p:cNvSpPr>
            <a:spLocks noGrp="1"/>
          </p:cNvSpPr>
          <p:nvPr>
            <p:ph idx="1"/>
          </p:nvPr>
        </p:nvSpPr>
        <p:spPr/>
        <p:txBody>
          <a:bodyPr>
            <a:normAutofit fontScale="92500" lnSpcReduction="10000"/>
          </a:bodyPr>
          <a:lstStyle/>
          <a:p>
            <a:r>
              <a:rPr lang="en-US" dirty="0"/>
              <a:t>The CMS Quality Strategy guides the activities of all agency components working together toward health care transformation. </a:t>
            </a:r>
          </a:p>
          <a:p>
            <a:r>
              <a:rPr lang="en-US" dirty="0"/>
              <a:t>The Strategy:  </a:t>
            </a:r>
          </a:p>
          <a:p>
            <a:pPr lvl="1">
              <a:buFont typeface="Wingdings" panose="05000000000000000000" pitchFamily="2" charset="2"/>
              <a:buChar char="ü"/>
            </a:pPr>
            <a:r>
              <a:rPr lang="en-US" dirty="0"/>
              <a:t>Builds on the foundation of the CMS Strategy and the HHS National Quality Strategy (NQS). </a:t>
            </a:r>
          </a:p>
          <a:p>
            <a:pPr lvl="1">
              <a:buFont typeface="Wingdings" panose="05000000000000000000" pitchFamily="2" charset="2"/>
              <a:buChar char="ü"/>
            </a:pPr>
            <a:r>
              <a:rPr lang="en-US" dirty="0"/>
              <a:t>Prioritizes six goals for success.  </a:t>
            </a:r>
          </a:p>
          <a:p>
            <a:pPr lvl="1">
              <a:buFont typeface="Wingdings" panose="05000000000000000000" pitchFamily="2" charset="2"/>
              <a:buChar char="ü"/>
            </a:pPr>
            <a:r>
              <a:rPr lang="en-US" dirty="0"/>
              <a:t>Illustrates continued collaboration through a participatory, transparent and collaborative process with a wide array of stakeholders. </a:t>
            </a:r>
          </a:p>
          <a:p>
            <a:endParaRPr lang="en-US" dirty="0"/>
          </a:p>
        </p:txBody>
      </p:sp>
    </p:spTree>
    <p:extLst>
      <p:ext uri="{BB962C8B-B14F-4D97-AF65-F5344CB8AC3E}">
        <p14:creationId xmlns:p14="http://schemas.microsoft.com/office/powerpoint/2010/main" val="630193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Measures Management System</a:t>
            </a:r>
          </a:p>
        </p:txBody>
      </p:sp>
      <p:sp>
        <p:nvSpPr>
          <p:cNvPr id="3" name="Content Placeholder 2"/>
          <p:cNvSpPr>
            <a:spLocks noGrp="1"/>
          </p:cNvSpPr>
          <p:nvPr>
            <p:ph idx="1"/>
          </p:nvPr>
        </p:nvSpPr>
        <p:spPr/>
        <p:txBody>
          <a:bodyPr>
            <a:normAutofit/>
          </a:bodyPr>
          <a:lstStyle/>
          <a:p>
            <a:pPr marL="0" indent="0">
              <a:spcBef>
                <a:spcPts val="0"/>
              </a:spcBef>
              <a:spcAft>
                <a:spcPts val="1800"/>
              </a:spcAft>
              <a:buNone/>
            </a:pPr>
            <a:r>
              <a:rPr lang="en-US" sz="2800" dirty="0"/>
              <a:t>A system of standardized processes and decision criteria that guide contracted measure developers in “developing, implementing, and maintaining quality measures to measure the quality of care delivered to CMS beneficiaries.</a:t>
            </a:r>
          </a:p>
          <a:p>
            <a:pPr lvl="1">
              <a:spcBef>
                <a:spcPts val="0"/>
              </a:spcBef>
              <a:spcAft>
                <a:spcPts val="1800"/>
              </a:spcAft>
            </a:pPr>
            <a:r>
              <a:rPr lang="en-US" sz="2400" dirty="0">
                <a:solidFill>
                  <a:srgbClr val="084A9C"/>
                </a:solidFill>
              </a:rPr>
              <a:t>Standardized</a:t>
            </a:r>
            <a:r>
              <a:rPr lang="en-US" sz="2400" dirty="0"/>
              <a:t> for consistency, comparability</a:t>
            </a:r>
          </a:p>
          <a:p>
            <a:pPr lvl="1">
              <a:spcBef>
                <a:spcPts val="0"/>
              </a:spcBef>
              <a:spcAft>
                <a:spcPts val="1800"/>
              </a:spcAft>
            </a:pPr>
            <a:r>
              <a:rPr lang="en-US" sz="2400" dirty="0">
                <a:solidFill>
                  <a:srgbClr val="084A9C"/>
                </a:solidFill>
              </a:rPr>
              <a:t>Flexible</a:t>
            </a:r>
            <a:r>
              <a:rPr lang="en-US" sz="2400" dirty="0"/>
              <a:t> to allow innovation</a:t>
            </a:r>
          </a:p>
          <a:p>
            <a:pPr lvl="1">
              <a:spcBef>
                <a:spcPts val="0"/>
              </a:spcBef>
              <a:spcAft>
                <a:spcPts val="1800"/>
              </a:spcAft>
            </a:pPr>
            <a:r>
              <a:rPr lang="en-US" sz="2400" dirty="0">
                <a:solidFill>
                  <a:srgbClr val="084A9C"/>
                </a:solidFill>
              </a:rPr>
              <a:t>Transparent</a:t>
            </a:r>
            <a:r>
              <a:rPr lang="en-US" sz="2400" dirty="0"/>
              <a:t> to consumers, stakeholders </a:t>
            </a:r>
          </a:p>
          <a:p>
            <a:pPr marL="0" indent="0">
              <a:buNone/>
            </a:pPr>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7022FF3C-310F-4809-A5BE-BC5BA8AA108D}" type="slidenum">
              <a:rPr lang="en-US" smtClean="0"/>
              <a:t>4</a:t>
            </a:fld>
            <a:endParaRPr lang="en-US" dirty="0"/>
          </a:p>
        </p:txBody>
      </p:sp>
    </p:spTree>
    <p:extLst>
      <p:ext uri="{BB962C8B-B14F-4D97-AF65-F5344CB8AC3E}">
        <p14:creationId xmlns:p14="http://schemas.microsoft.com/office/powerpoint/2010/main" val="512562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Blueprint’</a:t>
            </a:r>
          </a:p>
        </p:txBody>
      </p:sp>
      <p:sp>
        <p:nvSpPr>
          <p:cNvPr id="3" name="Content Placeholder 2"/>
          <p:cNvSpPr>
            <a:spLocks noGrp="1"/>
          </p:cNvSpPr>
          <p:nvPr>
            <p:ph idx="1"/>
          </p:nvPr>
        </p:nvSpPr>
        <p:spPr>
          <a:xfrm>
            <a:off x="457200" y="1828800"/>
            <a:ext cx="4136571" cy="4892675"/>
          </a:xfrm>
        </p:spPr>
        <p:txBody>
          <a:bodyPr>
            <a:normAutofit fontScale="85000" lnSpcReduction="10000"/>
          </a:bodyPr>
          <a:lstStyle/>
          <a:p>
            <a:pPr>
              <a:lnSpc>
                <a:spcPct val="110000"/>
              </a:lnSpc>
              <a:spcBef>
                <a:spcPts val="0"/>
              </a:spcBef>
              <a:spcAft>
                <a:spcPts val="1800"/>
              </a:spcAft>
            </a:pPr>
            <a:r>
              <a:rPr lang="en-US" dirty="0"/>
              <a:t>Documents the core set of business processes</a:t>
            </a:r>
          </a:p>
          <a:p>
            <a:pPr>
              <a:lnSpc>
                <a:spcPct val="110000"/>
              </a:lnSpc>
              <a:spcBef>
                <a:spcPts val="0"/>
              </a:spcBef>
              <a:spcAft>
                <a:spcPts val="1800"/>
              </a:spcAft>
            </a:pPr>
            <a:r>
              <a:rPr lang="en-US" dirty="0"/>
              <a:t>Version 12.0 released in May 2016</a:t>
            </a:r>
          </a:p>
          <a:p>
            <a:pPr lvl="1">
              <a:lnSpc>
                <a:spcPct val="110000"/>
              </a:lnSpc>
              <a:spcBef>
                <a:spcPts val="0"/>
              </a:spcBef>
              <a:spcAft>
                <a:spcPts val="1800"/>
              </a:spcAft>
            </a:pPr>
            <a:r>
              <a:rPr lang="en-US" dirty="0"/>
              <a:t>Redesign includes lifecycle summary with articles</a:t>
            </a:r>
          </a:p>
          <a:p>
            <a:pPr lvl="1">
              <a:lnSpc>
                <a:spcPct val="110000"/>
              </a:lnSpc>
              <a:spcBef>
                <a:spcPts val="0"/>
              </a:spcBef>
              <a:spcAft>
                <a:spcPts val="1800"/>
              </a:spcAft>
            </a:pPr>
            <a:r>
              <a:rPr lang="en-US" dirty="0"/>
              <a:t>More robust persons and family engagement section</a:t>
            </a:r>
          </a:p>
          <a:p>
            <a:pPr lvl="1"/>
            <a:endParaRPr lang="en-US" dirty="0"/>
          </a:p>
          <a:p>
            <a:endParaRPr lang="en-US" dirty="0"/>
          </a:p>
        </p:txBody>
      </p:sp>
      <p:pic>
        <p:nvPicPr>
          <p:cNvPr id="5" name="Picture 4" title="CMS MMS Blueprint "/>
          <p:cNvPicPr>
            <a:picLocks noChangeAspect="1"/>
          </p:cNvPicPr>
          <p:nvPr/>
        </p:nvPicPr>
        <p:blipFill rotWithShape="1">
          <a:blip r:embed="rId3"/>
          <a:srcRect l="40755" t="18221" r="27293" b="7691"/>
          <a:stretch/>
        </p:blipFill>
        <p:spPr>
          <a:xfrm>
            <a:off x="4876800" y="1828800"/>
            <a:ext cx="3657600" cy="4770437"/>
          </a:xfrm>
          <a:prstGeom prst="rect">
            <a:avLst/>
          </a:prstGeom>
          <a:ln w="3175">
            <a:solidFill>
              <a:schemeClr val="tx1"/>
            </a:solidFill>
          </a:ln>
        </p:spPr>
      </p:pic>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7022FF3C-310F-4809-A5BE-BC5BA8AA108D}" type="slidenum">
              <a:rPr lang="en-US" smtClean="0"/>
              <a:t>5</a:t>
            </a:fld>
            <a:endParaRPr lang="en-US" dirty="0"/>
          </a:p>
        </p:txBody>
      </p:sp>
    </p:spTree>
    <p:extLst>
      <p:ext uri="{BB962C8B-B14F-4D97-AF65-F5344CB8AC3E}">
        <p14:creationId xmlns:p14="http://schemas.microsoft.com/office/powerpoint/2010/main" val="1237746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MMS Website</a:t>
            </a:r>
          </a:p>
        </p:txBody>
      </p:sp>
      <p:sp>
        <p:nvSpPr>
          <p:cNvPr id="7" name="TextBox 6"/>
          <p:cNvSpPr txBox="1"/>
          <p:nvPr/>
        </p:nvSpPr>
        <p:spPr>
          <a:xfrm>
            <a:off x="453445" y="1813118"/>
            <a:ext cx="3391232" cy="4616648"/>
          </a:xfrm>
          <a:prstGeom prst="rect">
            <a:avLst/>
          </a:prstGeom>
          <a:noFill/>
        </p:spPr>
        <p:txBody>
          <a:bodyPr wrap="square" rtlCol="0">
            <a:spAutoFit/>
          </a:bodyPr>
          <a:lstStyle/>
          <a:p>
            <a:endParaRPr lang="en-US" dirty="0"/>
          </a:p>
          <a:p>
            <a:pPr marL="285750" indent="-285750">
              <a:spcAft>
                <a:spcPts val="1200"/>
              </a:spcAft>
              <a:buFont typeface="Arial" panose="020B0604020202020204" pitchFamily="34" charset="0"/>
              <a:buChar char="•"/>
            </a:pPr>
            <a:r>
              <a:rPr lang="en-US" sz="2400" dirty="0"/>
              <a:t>Measures Management System</a:t>
            </a:r>
          </a:p>
          <a:p>
            <a:pPr marL="285750" indent="-285750">
              <a:spcAft>
                <a:spcPts val="1200"/>
              </a:spcAft>
              <a:buFont typeface="Arial" panose="020B0604020202020204" pitchFamily="34" charset="0"/>
              <a:buChar char="•"/>
            </a:pPr>
            <a:r>
              <a:rPr lang="en-US" sz="2400" dirty="0"/>
              <a:t>Call for Measures</a:t>
            </a:r>
          </a:p>
          <a:p>
            <a:pPr marL="285750" indent="-285750">
              <a:spcAft>
                <a:spcPts val="1200"/>
              </a:spcAft>
              <a:buFont typeface="Arial" panose="020B0604020202020204" pitchFamily="34" charset="0"/>
              <a:buChar char="•"/>
            </a:pPr>
            <a:r>
              <a:rPr lang="en-US" sz="2400" dirty="0"/>
              <a:t>Technical Expert Panels</a:t>
            </a:r>
          </a:p>
          <a:p>
            <a:pPr marL="285750" indent="-285750">
              <a:spcAft>
                <a:spcPts val="1200"/>
              </a:spcAft>
              <a:buFont typeface="Arial" panose="020B0604020202020204" pitchFamily="34" charset="0"/>
              <a:buChar char="•"/>
            </a:pPr>
            <a:r>
              <a:rPr lang="en-US" sz="2400" dirty="0"/>
              <a:t>Public Comment</a:t>
            </a:r>
          </a:p>
          <a:p>
            <a:pPr marL="285750" indent="-285750">
              <a:spcAft>
                <a:spcPts val="1200"/>
              </a:spcAft>
              <a:buFont typeface="Arial" panose="020B0604020202020204" pitchFamily="34" charset="0"/>
              <a:buChar char="•"/>
            </a:pPr>
            <a:r>
              <a:rPr lang="en-US" sz="2400" dirty="0"/>
              <a:t>Resource Materials</a:t>
            </a:r>
          </a:p>
          <a:p>
            <a:pPr marL="285750" indent="-285750">
              <a:spcAft>
                <a:spcPts val="1200"/>
              </a:spcAft>
              <a:buFont typeface="Arial" panose="020B0604020202020204" pitchFamily="34" charset="0"/>
              <a:buChar char="•"/>
            </a:pPr>
            <a:r>
              <a:rPr lang="en-US" sz="2400" dirty="0"/>
              <a:t>MMS Blueprint</a:t>
            </a:r>
          </a:p>
          <a:p>
            <a:pPr marL="285750" indent="-285750">
              <a:spcAft>
                <a:spcPts val="1200"/>
              </a:spcAft>
              <a:buFont typeface="Arial" panose="020B0604020202020204" pitchFamily="34" charset="0"/>
              <a:buChar char="•"/>
            </a:pPr>
            <a:r>
              <a:rPr lang="en-US" sz="2400" dirty="0"/>
              <a:t>MMS Listserv</a:t>
            </a:r>
          </a:p>
        </p:txBody>
      </p:sp>
      <p:pic>
        <p:nvPicPr>
          <p:cNvPr id="6" name="Content Placeholder 5" title="CMS Measures Management System Website"/>
          <p:cNvPicPr>
            <a:picLocks noGrp="1" noChangeAspect="1"/>
          </p:cNvPicPr>
          <p:nvPr>
            <p:ph idx="1"/>
          </p:nvPr>
        </p:nvPicPr>
        <p:blipFill rotWithShape="1">
          <a:blip r:embed="rId3"/>
          <a:srcRect l="23773" t="9806" r="24501" b="3786"/>
          <a:stretch/>
        </p:blipFill>
        <p:spPr>
          <a:xfrm>
            <a:off x="3821560" y="1676400"/>
            <a:ext cx="3394323" cy="3189434"/>
          </a:xfrm>
          <a:prstGeom prst="rect">
            <a:avLst/>
          </a:prstGeom>
          <a:ln w="3175">
            <a:solidFill>
              <a:schemeClr val="tx1"/>
            </a:solidFill>
          </a:ln>
        </p:spPr>
      </p:pic>
    </p:spTree>
    <p:extLst>
      <p:ext uri="{BB962C8B-B14F-4D97-AF65-F5344CB8AC3E}">
        <p14:creationId xmlns:p14="http://schemas.microsoft.com/office/powerpoint/2010/main" val="3878695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CMS Measure Development Plan</a:t>
            </a:r>
          </a:p>
        </p:txBody>
      </p:sp>
      <p:sp>
        <p:nvSpPr>
          <p:cNvPr id="5" name="Rectangle 4"/>
          <p:cNvSpPr/>
          <p:nvPr/>
        </p:nvSpPr>
        <p:spPr>
          <a:xfrm>
            <a:off x="4267200" y="2057400"/>
            <a:ext cx="4572000" cy="3785652"/>
          </a:xfrm>
          <a:prstGeom prst="rect">
            <a:avLst/>
          </a:prstGeom>
        </p:spPr>
        <p:txBody>
          <a:bodyPr>
            <a:spAutoFit/>
          </a:bodyPr>
          <a:lstStyle/>
          <a:p>
            <a:pPr algn="ctr"/>
            <a:r>
              <a:rPr lang="en-US" sz="2400" dirty="0"/>
              <a:t>Section 102 of MACRA requires that the Secretary of Health and Human Services (HHS) develop and post on the CMS.gov website “a draft plan for the development of quality measures. ”</a:t>
            </a:r>
          </a:p>
          <a:p>
            <a:endParaRPr lang="en-US" sz="2400" dirty="0"/>
          </a:p>
          <a:p>
            <a:endParaRPr lang="en-US" sz="2400" dirty="0"/>
          </a:p>
          <a:p>
            <a:r>
              <a:rPr lang="en-US" sz="1600" dirty="0"/>
              <a:t>https://www.cms.gov/Medicare/Quality-Initiatives-Patient-Assessment-Instruments/Value-Based-Programs/MACRA-MIPS-and-APMs/Final-MDP.pdf </a:t>
            </a:r>
          </a:p>
        </p:txBody>
      </p:sp>
      <p:pic>
        <p:nvPicPr>
          <p:cNvPr id="4" name="Content Placeholder 3" title="CMS Quality Measure Development Plan"/>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5800" y="1676400"/>
            <a:ext cx="3297187" cy="4297363"/>
          </a:xfrm>
        </p:spPr>
      </p:pic>
    </p:spTree>
    <p:extLst>
      <p:ext uri="{BB962C8B-B14F-4D97-AF65-F5344CB8AC3E}">
        <p14:creationId xmlns:p14="http://schemas.microsoft.com/office/powerpoint/2010/main" val="1195897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CMS Measure Development Plan (Continued)</a:t>
            </a:r>
          </a:p>
        </p:txBody>
      </p:sp>
      <p:sp>
        <p:nvSpPr>
          <p:cNvPr id="3" name="Content Placeholder 2"/>
          <p:cNvSpPr>
            <a:spLocks noGrp="1"/>
          </p:cNvSpPr>
          <p:nvPr>
            <p:ph idx="1"/>
          </p:nvPr>
        </p:nvSpPr>
        <p:spPr/>
        <p:txBody>
          <a:bodyPr>
            <a:normAutofit fontScale="92500" lnSpcReduction="10000"/>
          </a:bodyPr>
          <a:lstStyle/>
          <a:p>
            <a:r>
              <a:rPr lang="en-US" dirty="0"/>
              <a:t>The Quality Measure Development Plan is a focused framework to help CMS build and improve quality measures for clinicians. </a:t>
            </a:r>
          </a:p>
          <a:p>
            <a:r>
              <a:rPr lang="en-US" dirty="0"/>
              <a:t>On May 2, 2016, we posted the </a:t>
            </a:r>
            <a:r>
              <a:rPr lang="en-US" dirty="0">
                <a:hlinkClick r:id="rId3"/>
              </a:rPr>
              <a:t>final Quality Measure Development Plan</a:t>
            </a:r>
            <a:r>
              <a:rPr lang="en-US" dirty="0"/>
              <a:t>, that includes the main themes and specific recommendations from the public comments. We’ll post updates in the MDP Annual Report each year by May 1, or as needed.</a:t>
            </a:r>
          </a:p>
          <a:p>
            <a:endParaRPr lang="en-US" dirty="0"/>
          </a:p>
        </p:txBody>
      </p:sp>
    </p:spTree>
    <p:extLst>
      <p:ext uri="{BB962C8B-B14F-4D97-AF65-F5344CB8AC3E}">
        <p14:creationId xmlns:p14="http://schemas.microsoft.com/office/powerpoint/2010/main" val="2132026430"/>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100224419D04488CAAC7D542501228" ma:contentTypeVersion="0" ma:contentTypeDescription="Create a new document." ma:contentTypeScope="" ma:versionID="3743565ec76ec182cad52dc3a54f4c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8825E72-0598-471B-951D-62AB0B6CA0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585CBEC-A503-46BF-AF4D-401CB55F2CF2}">
  <ds:schemaRefs>
    <ds:schemaRef ds:uri="http://schemas.microsoft.com/sharepoint/v3/contenttype/forms"/>
  </ds:schemaRefs>
</ds:datastoreItem>
</file>

<file path=customXml/itemProps3.xml><?xml version="1.0" encoding="utf-8"?>
<ds:datastoreItem xmlns:ds="http://schemas.openxmlformats.org/officeDocument/2006/customXml" ds:itemID="{A3F2D517-FCF4-4B15-BD46-23B9AA4BB45C}">
  <ds:schemaRefs>
    <ds:schemaRef ds:uri="http://schemas.microsoft.com/office/2006/documentManagement/types"/>
    <ds:schemaRef ds:uri="http://purl.org/dc/term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purl.org/dc/dcmityp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3640</Words>
  <Application>Microsoft Office PowerPoint</Application>
  <PresentationFormat>On-screen Show (4:3)</PresentationFormat>
  <Paragraphs>211</Paragraphs>
  <Slides>25</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Constantia</vt:lpstr>
      <vt:lpstr>Times New Roman</vt:lpstr>
      <vt:lpstr>Wingdings</vt:lpstr>
      <vt:lpstr>CMS_template</vt:lpstr>
      <vt:lpstr>Measure Development Education &amp; Outreach for Specialty Societies &amp; Patient Advocacy Groups</vt:lpstr>
      <vt:lpstr>Agenda</vt:lpstr>
      <vt:lpstr>Background</vt:lpstr>
      <vt:lpstr>CMS Quality Strategy 2016</vt:lpstr>
      <vt:lpstr>Measures Management System</vt:lpstr>
      <vt:lpstr>‘The Blueprint’</vt:lpstr>
      <vt:lpstr>MMS Website</vt:lpstr>
      <vt:lpstr>CMS Measure Development Plan</vt:lpstr>
      <vt:lpstr>CMS Measure Development Plan (Continued)</vt:lpstr>
      <vt:lpstr>Listening Sessions</vt:lpstr>
      <vt:lpstr>Listening Sessions (Continued)</vt:lpstr>
      <vt:lpstr>Vision and Goals </vt:lpstr>
      <vt:lpstr>Outreach and Education Series</vt:lpstr>
      <vt:lpstr>Outreach and Education Series (Continued)</vt:lpstr>
      <vt:lpstr>Recent Feedback</vt:lpstr>
      <vt:lpstr>Recent Feedback (Continued)</vt:lpstr>
      <vt:lpstr>Upcoming Webinars</vt:lpstr>
      <vt:lpstr>Showcasing Measures</vt:lpstr>
      <vt:lpstr>Showcasing Measures (Continued)</vt:lpstr>
      <vt:lpstr>Engagement</vt:lpstr>
      <vt:lpstr>Group Discussion Questions</vt:lpstr>
      <vt:lpstr>Group Discussion Questions (Continued)</vt:lpstr>
      <vt:lpstr>Available Resources</vt:lpstr>
      <vt:lpstr>References</vt:lpstr>
      <vt:lpstr>For More Information &amp; Questions</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2016-08-30T18:54:20Z</dcterms:created>
  <dcterms:modified xsi:type="dcterms:W3CDTF">2020-08-05T19:00:11Z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0x01010042100224419D04488CAAC7D542501228</vt:lpwstr>
  </property>
  <property fmtid="{D5CDD505-2E9C-101B-9397-08002B2CF9AE}" pid="3" name="_NewReviewCycle">
    <vt:lpwstr/>
  </property>
</Properties>
</file>