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93" r:id="rId4"/>
  </p:sldMasterIdLst>
  <p:notesMasterIdLst>
    <p:notesMasterId r:id="rId28"/>
  </p:notesMasterIdLst>
  <p:handoutMasterIdLst>
    <p:handoutMasterId r:id="rId29"/>
  </p:handoutMasterIdLst>
  <p:sldIdLst>
    <p:sldId id="290" r:id="rId5"/>
    <p:sldId id="294" r:id="rId6"/>
    <p:sldId id="369" r:id="rId7"/>
    <p:sldId id="370" r:id="rId8"/>
    <p:sldId id="368" r:id="rId9"/>
    <p:sldId id="356" r:id="rId10"/>
    <p:sldId id="371" r:id="rId11"/>
    <p:sldId id="372" r:id="rId12"/>
    <p:sldId id="373" r:id="rId13"/>
    <p:sldId id="364" r:id="rId14"/>
    <p:sldId id="365" r:id="rId15"/>
    <p:sldId id="366" r:id="rId16"/>
    <p:sldId id="374" r:id="rId17"/>
    <p:sldId id="375" r:id="rId18"/>
    <p:sldId id="376" r:id="rId19"/>
    <p:sldId id="358" r:id="rId20"/>
    <p:sldId id="342" r:id="rId21"/>
    <p:sldId id="367" r:id="rId22"/>
    <p:sldId id="352" r:id="rId23"/>
    <p:sldId id="359" r:id="rId24"/>
    <p:sldId id="329" r:id="rId25"/>
    <p:sldId id="319" r:id="rId26"/>
    <p:sldId id="313" r:id="rId27"/>
  </p:sldIdLst>
  <p:sldSz cx="9144000" cy="6858000" type="screen4x3"/>
  <p:notesSz cx="6954838"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312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yfield, Christopher" initials="LC" lastIdx="28" clrIdx="0">
    <p:extLst>
      <p:ext uri="{19B8F6BF-5375-455C-9EA6-DF929625EA0E}">
        <p15:presenceInfo xmlns:p15="http://schemas.microsoft.com/office/powerpoint/2012/main" userId="S-1-5-21-129458132-137175273-21523540-113399" providerId="AD"/>
      </p:ext>
    </p:extLst>
  </p:cmAuthor>
  <p:cmAuthor id="2" name="Berkowitz, Judy M" initials="BJM" lastIdx="11" clrIdx="1">
    <p:extLst>
      <p:ext uri="{19B8F6BF-5375-455C-9EA6-DF929625EA0E}">
        <p15:presenceInfo xmlns:p15="http://schemas.microsoft.com/office/powerpoint/2012/main" userId="S-1-5-21-129458132-137175273-21523540-122569" providerId="AD"/>
      </p:ext>
    </p:extLst>
  </p:cmAuthor>
  <p:cmAuthor id="3" name="nikitask" initials="KAN" lastIdx="9" clrIdx="2">
    <p:extLst>
      <p:ext uri="{19B8F6BF-5375-455C-9EA6-DF929625EA0E}">
        <p15:presenceInfo xmlns:p15="http://schemas.microsoft.com/office/powerpoint/2012/main" userId="nikitask"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FFD004"/>
    <a:srgbClr val="FF66CC"/>
    <a:srgbClr val="084A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949" autoAdjust="0"/>
    <p:restoredTop sz="73888" autoAdjust="0"/>
  </p:normalViewPr>
  <p:slideViewPr>
    <p:cSldViewPr>
      <p:cViewPr varScale="1">
        <p:scale>
          <a:sx n="43" d="100"/>
          <a:sy n="43" d="100"/>
        </p:scale>
        <p:origin x="2220" y="44"/>
      </p:cViewPr>
      <p:guideLst>
        <p:guide orient="horz" pos="2064"/>
        <p:guide pos="3120"/>
      </p:guideLst>
    </p:cSldViewPr>
  </p:slideViewPr>
  <p:outlineViewPr>
    <p:cViewPr>
      <p:scale>
        <a:sx n="33" d="100"/>
        <a:sy n="33" d="100"/>
      </p:scale>
      <p:origin x="0" y="0"/>
    </p:cViewPr>
  </p:outlineViewPr>
  <p:notesTextViewPr>
    <p:cViewPr>
      <p:scale>
        <a:sx n="125" d="100"/>
        <a:sy n="125" d="100"/>
      </p:scale>
      <p:origin x="0" y="-432"/>
    </p:cViewPr>
  </p:notesTextViewPr>
  <p:sorterViewPr>
    <p:cViewPr>
      <p:scale>
        <a:sx n="110" d="100"/>
        <a:sy n="11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geppertj\Documents\MIDS%20Measure%20Management\C.8%20Implementation%20Production%20and%20Assessment\8B%20Information%20Sessions\03-25-16\data.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geppertj\Documents\MIDS%20Measure%20Management\C.8%20Implementation%20Production%20and%20Assessment\8B%20Information%20Sessions\03-25-16\data.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Percent Open Access PubMed</a:t>
            </a:r>
            <a:r>
              <a:rPr lang="en-US" baseline="0"/>
              <a:t> Central (PMC)</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numRef>
              <c:f>Sheet1!$A$2:$A$11</c:f>
              <c:numCache>
                <c:formatCode>General</c:formatCode>
                <c:ptCount val="10"/>
                <c:pt idx="0">
                  <c:v>2007</c:v>
                </c:pt>
                <c:pt idx="1">
                  <c:v>2008</c:v>
                </c:pt>
                <c:pt idx="2">
                  <c:v>2009</c:v>
                </c:pt>
                <c:pt idx="3">
                  <c:v>2010</c:v>
                </c:pt>
                <c:pt idx="4">
                  <c:v>2011</c:v>
                </c:pt>
                <c:pt idx="5">
                  <c:v>2012</c:v>
                </c:pt>
                <c:pt idx="6">
                  <c:v>2013</c:v>
                </c:pt>
                <c:pt idx="7">
                  <c:v>2014</c:v>
                </c:pt>
                <c:pt idx="8">
                  <c:v>2015</c:v>
                </c:pt>
                <c:pt idx="9">
                  <c:v>2016</c:v>
                </c:pt>
              </c:numCache>
            </c:numRef>
          </c:cat>
          <c:val>
            <c:numRef>
              <c:f>Sheet1!$D$2:$D$11</c:f>
              <c:numCache>
                <c:formatCode>0.00%</c:formatCode>
                <c:ptCount val="10"/>
                <c:pt idx="0">
                  <c:v>3.1887008420098596E-2</c:v>
                </c:pt>
                <c:pt idx="1">
                  <c:v>4.8003960597799468E-2</c:v>
                </c:pt>
                <c:pt idx="2">
                  <c:v>6.0966124221310231E-2</c:v>
                </c:pt>
                <c:pt idx="3">
                  <c:v>6.6811054824202243E-2</c:v>
                </c:pt>
                <c:pt idx="4">
                  <c:v>0.10230261465563674</c:v>
                </c:pt>
                <c:pt idx="5">
                  <c:v>0.13569278769638046</c:v>
                </c:pt>
                <c:pt idx="6">
                  <c:v>0.15925796765823849</c:v>
                </c:pt>
                <c:pt idx="7">
                  <c:v>0.17727817822171352</c:v>
                </c:pt>
                <c:pt idx="8">
                  <c:v>0.18693567844153747</c:v>
                </c:pt>
                <c:pt idx="9">
                  <c:v>0.14742597211870861</c:v>
                </c:pt>
              </c:numCache>
            </c:numRef>
          </c:val>
          <c:extLst>
            <c:ext xmlns:c16="http://schemas.microsoft.com/office/drawing/2014/chart" uri="{C3380CC4-5D6E-409C-BE32-E72D297353CC}">
              <c16:uniqueId val="{00000000-780B-4C3D-B313-0B3400491C88}"/>
            </c:ext>
          </c:extLst>
        </c:ser>
        <c:dLbls>
          <c:showLegendKey val="0"/>
          <c:showVal val="0"/>
          <c:showCatName val="0"/>
          <c:showSerName val="0"/>
          <c:showPercent val="0"/>
          <c:showBubbleSize val="0"/>
        </c:dLbls>
        <c:gapWidth val="219"/>
        <c:overlap val="-27"/>
        <c:axId val="405279168"/>
        <c:axId val="405279560"/>
      </c:barChart>
      <c:catAx>
        <c:axId val="4052791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05279560"/>
        <c:crosses val="autoZero"/>
        <c:auto val="1"/>
        <c:lblAlgn val="ctr"/>
        <c:lblOffset val="100"/>
        <c:noMultiLvlLbl val="0"/>
      </c:catAx>
      <c:valAx>
        <c:axId val="405279560"/>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052791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PubMed Abstracts Published</a:t>
            </a:r>
            <a:r>
              <a:rPr lang="en-US" baseline="0"/>
              <a:t> each Year</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numRef>
              <c:f>Sheet1!$A$2:$A$11</c:f>
              <c:numCache>
                <c:formatCode>General</c:formatCode>
                <c:ptCount val="10"/>
                <c:pt idx="0">
                  <c:v>2007</c:v>
                </c:pt>
                <c:pt idx="1">
                  <c:v>2008</c:v>
                </c:pt>
                <c:pt idx="2">
                  <c:v>2009</c:v>
                </c:pt>
                <c:pt idx="3">
                  <c:v>2010</c:v>
                </c:pt>
                <c:pt idx="4">
                  <c:v>2011</c:v>
                </c:pt>
                <c:pt idx="5">
                  <c:v>2012</c:v>
                </c:pt>
                <c:pt idx="6">
                  <c:v>2013</c:v>
                </c:pt>
                <c:pt idx="7">
                  <c:v>2014</c:v>
                </c:pt>
                <c:pt idx="8">
                  <c:v>2015</c:v>
                </c:pt>
                <c:pt idx="9">
                  <c:v>2016</c:v>
                </c:pt>
              </c:numCache>
            </c:numRef>
          </c:cat>
          <c:val>
            <c:numRef>
              <c:f>Sheet1!$B$2:$B$11</c:f>
              <c:numCache>
                <c:formatCode>General</c:formatCode>
                <c:ptCount val="10"/>
                <c:pt idx="0">
                  <c:v>726001</c:v>
                </c:pt>
                <c:pt idx="1">
                  <c:v>765541</c:v>
                </c:pt>
                <c:pt idx="2">
                  <c:v>856246</c:v>
                </c:pt>
                <c:pt idx="3">
                  <c:v>1062414</c:v>
                </c:pt>
                <c:pt idx="4">
                  <c:v>952439</c:v>
                </c:pt>
                <c:pt idx="5">
                  <c:v>951915</c:v>
                </c:pt>
                <c:pt idx="6">
                  <c:v>1029443</c:v>
                </c:pt>
                <c:pt idx="7">
                  <c:v>1099058</c:v>
                </c:pt>
                <c:pt idx="8">
                  <c:v>1114945</c:v>
                </c:pt>
                <c:pt idx="9">
                  <c:v>1195664.3693693695</c:v>
                </c:pt>
              </c:numCache>
            </c:numRef>
          </c:val>
          <c:extLst>
            <c:ext xmlns:c16="http://schemas.microsoft.com/office/drawing/2014/chart" uri="{C3380CC4-5D6E-409C-BE32-E72D297353CC}">
              <c16:uniqueId val="{00000000-8CA8-441C-9726-3E6A6475AF75}"/>
            </c:ext>
          </c:extLst>
        </c:ser>
        <c:dLbls>
          <c:showLegendKey val="0"/>
          <c:showVal val="0"/>
          <c:showCatName val="0"/>
          <c:showSerName val="0"/>
          <c:showPercent val="0"/>
          <c:showBubbleSize val="0"/>
        </c:dLbls>
        <c:gapWidth val="219"/>
        <c:overlap val="-27"/>
        <c:axId val="405277992"/>
        <c:axId val="405278384"/>
      </c:barChart>
      <c:catAx>
        <c:axId val="4052779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05278384"/>
        <c:crosses val="autoZero"/>
        <c:auto val="1"/>
        <c:lblAlgn val="ctr"/>
        <c:lblOffset val="100"/>
        <c:noMultiLvlLbl val="0"/>
      </c:catAx>
      <c:valAx>
        <c:axId val="40527838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052779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030D57-09EA-431C-BD39-629D6BFBB7B9}"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8B2334B4-6059-4E23-9C5B-CBD8DA613696}">
      <dgm:prSet phldrT="[Text]"/>
      <dgm:spPr/>
      <dgm:t>
        <a:bodyPr/>
        <a:lstStyle/>
        <a:p>
          <a:r>
            <a:rPr lang="en-US" dirty="0">
              <a:latin typeface="Arial" panose="020B0604020202020204" pitchFamily="34" charset="0"/>
              <a:cs typeface="Arial" panose="020B0604020202020204" pitchFamily="34" charset="0"/>
            </a:rPr>
            <a:t>Measure Lifecycle</a:t>
          </a:r>
        </a:p>
      </dgm:t>
    </dgm:pt>
    <dgm:pt modelId="{4456EDF7-2961-42A7-93A5-8EFFC1327493}" type="parTrans" cxnId="{0F700731-D79A-4D8D-8861-BC109E637B33}">
      <dgm:prSet/>
      <dgm:spPr/>
      <dgm:t>
        <a:bodyPr/>
        <a:lstStyle/>
        <a:p>
          <a:endParaRPr lang="en-US">
            <a:latin typeface="Arial" panose="020B0604020202020204" pitchFamily="34" charset="0"/>
            <a:cs typeface="Arial" panose="020B0604020202020204" pitchFamily="34" charset="0"/>
          </a:endParaRPr>
        </a:p>
      </dgm:t>
    </dgm:pt>
    <dgm:pt modelId="{D2B7428E-090F-40C4-985A-C7FCF3A1871C}" type="sibTrans" cxnId="{0F700731-D79A-4D8D-8861-BC109E637B33}">
      <dgm:prSet/>
      <dgm:spPr/>
      <dgm:t>
        <a:bodyPr/>
        <a:lstStyle/>
        <a:p>
          <a:endParaRPr lang="en-US">
            <a:latin typeface="Arial" panose="020B0604020202020204" pitchFamily="34" charset="0"/>
            <a:cs typeface="Arial" panose="020B0604020202020204" pitchFamily="34" charset="0"/>
          </a:endParaRPr>
        </a:p>
      </dgm:t>
    </dgm:pt>
    <dgm:pt modelId="{1C5DB387-5CC5-497E-9641-8CE6BD7C24E9}">
      <dgm:prSet phldrT="[Text]"/>
      <dgm:spPr/>
      <dgm:t>
        <a:bodyPr/>
        <a:lstStyle/>
        <a:p>
          <a:r>
            <a:rPr lang="en-US" dirty="0">
              <a:latin typeface="Arial" panose="020B0604020202020204" pitchFamily="34" charset="0"/>
              <a:cs typeface="Arial" panose="020B0604020202020204" pitchFamily="34" charset="0"/>
            </a:rPr>
            <a:t>Measure Conceptualization</a:t>
          </a:r>
        </a:p>
      </dgm:t>
    </dgm:pt>
    <dgm:pt modelId="{FB068C64-C01A-4DC4-8EA8-8C0345CB4427}" type="parTrans" cxnId="{6581CD91-4586-4010-A7A6-012140CE60B6}">
      <dgm:prSet/>
      <dgm:spPr/>
      <dgm:t>
        <a:bodyPr/>
        <a:lstStyle/>
        <a:p>
          <a:endParaRPr lang="en-US">
            <a:latin typeface="Arial" panose="020B0604020202020204" pitchFamily="34" charset="0"/>
            <a:cs typeface="Arial" panose="020B0604020202020204" pitchFamily="34" charset="0"/>
          </a:endParaRPr>
        </a:p>
      </dgm:t>
    </dgm:pt>
    <dgm:pt modelId="{9ACD4E69-9706-4E73-8922-C2B69BF51F58}" type="sibTrans" cxnId="{6581CD91-4586-4010-A7A6-012140CE60B6}">
      <dgm:prSet/>
      <dgm:spPr/>
      <dgm:t>
        <a:bodyPr/>
        <a:lstStyle/>
        <a:p>
          <a:endParaRPr lang="en-US">
            <a:latin typeface="Arial" panose="020B0604020202020204" pitchFamily="34" charset="0"/>
            <a:cs typeface="Arial" panose="020B0604020202020204" pitchFamily="34" charset="0"/>
          </a:endParaRPr>
        </a:p>
      </dgm:t>
    </dgm:pt>
    <dgm:pt modelId="{8559654F-C317-42F3-9D6A-274658CD757B}">
      <dgm:prSet phldrT="[Text]"/>
      <dgm:spPr/>
      <dgm:t>
        <a:bodyPr/>
        <a:lstStyle/>
        <a:p>
          <a:r>
            <a:rPr lang="en-US" dirty="0">
              <a:latin typeface="Arial" panose="020B0604020202020204" pitchFamily="34" charset="0"/>
              <a:cs typeface="Arial" panose="020B0604020202020204" pitchFamily="34" charset="0"/>
            </a:rPr>
            <a:t>Measure Specification</a:t>
          </a:r>
        </a:p>
      </dgm:t>
    </dgm:pt>
    <dgm:pt modelId="{DE1C6BB4-6C65-4755-8757-472791D10636}" type="parTrans" cxnId="{6A0142C4-FEFC-4876-BCE3-CBC6201DE80C}">
      <dgm:prSet/>
      <dgm:spPr/>
      <dgm:t>
        <a:bodyPr/>
        <a:lstStyle/>
        <a:p>
          <a:endParaRPr lang="en-US">
            <a:latin typeface="Arial" panose="020B0604020202020204" pitchFamily="34" charset="0"/>
            <a:cs typeface="Arial" panose="020B0604020202020204" pitchFamily="34" charset="0"/>
          </a:endParaRPr>
        </a:p>
      </dgm:t>
    </dgm:pt>
    <dgm:pt modelId="{46C87701-3691-4FD3-B9CB-FF47E17C94AF}" type="sibTrans" cxnId="{6A0142C4-FEFC-4876-BCE3-CBC6201DE80C}">
      <dgm:prSet/>
      <dgm:spPr/>
      <dgm:t>
        <a:bodyPr/>
        <a:lstStyle/>
        <a:p>
          <a:endParaRPr lang="en-US">
            <a:latin typeface="Arial" panose="020B0604020202020204" pitchFamily="34" charset="0"/>
            <a:cs typeface="Arial" panose="020B0604020202020204" pitchFamily="34" charset="0"/>
          </a:endParaRPr>
        </a:p>
      </dgm:t>
    </dgm:pt>
    <dgm:pt modelId="{31193FE1-698B-4227-9FD5-CE711926504A}">
      <dgm:prSet phldrT="[Text]"/>
      <dgm:spPr/>
      <dgm:t>
        <a:bodyPr/>
        <a:lstStyle/>
        <a:p>
          <a:r>
            <a:rPr lang="en-US" dirty="0">
              <a:latin typeface="Arial" panose="020B0604020202020204" pitchFamily="34" charset="0"/>
              <a:cs typeface="Arial" panose="020B0604020202020204" pitchFamily="34" charset="0"/>
            </a:rPr>
            <a:t>Measure Testing</a:t>
          </a:r>
        </a:p>
      </dgm:t>
    </dgm:pt>
    <dgm:pt modelId="{1062E924-EC7E-4427-85FE-FE08CC7235A1}" type="parTrans" cxnId="{AC4039D4-4394-4F79-9FB8-1F1C3E099B90}">
      <dgm:prSet/>
      <dgm:spPr/>
      <dgm:t>
        <a:bodyPr/>
        <a:lstStyle/>
        <a:p>
          <a:endParaRPr lang="en-US">
            <a:latin typeface="Arial" panose="020B0604020202020204" pitchFamily="34" charset="0"/>
            <a:cs typeface="Arial" panose="020B0604020202020204" pitchFamily="34" charset="0"/>
          </a:endParaRPr>
        </a:p>
      </dgm:t>
    </dgm:pt>
    <dgm:pt modelId="{F8C8ADA1-0202-439F-9CAC-0849FD7057A2}" type="sibTrans" cxnId="{AC4039D4-4394-4F79-9FB8-1F1C3E099B90}">
      <dgm:prSet/>
      <dgm:spPr/>
      <dgm:t>
        <a:bodyPr/>
        <a:lstStyle/>
        <a:p>
          <a:endParaRPr lang="en-US">
            <a:latin typeface="Arial" panose="020B0604020202020204" pitchFamily="34" charset="0"/>
            <a:cs typeface="Arial" panose="020B0604020202020204" pitchFamily="34" charset="0"/>
          </a:endParaRPr>
        </a:p>
      </dgm:t>
    </dgm:pt>
    <dgm:pt modelId="{A4CF399F-076B-4EDA-931D-7DEEEB6FE780}">
      <dgm:prSet/>
      <dgm:spPr/>
      <dgm:t>
        <a:bodyPr/>
        <a:lstStyle/>
        <a:p>
          <a:r>
            <a:rPr lang="en-US" dirty="0">
              <a:latin typeface="Arial" panose="020B0604020202020204" pitchFamily="34" charset="0"/>
              <a:cs typeface="Arial" panose="020B0604020202020204" pitchFamily="34" charset="0"/>
            </a:rPr>
            <a:t>Measure Implementation </a:t>
          </a:r>
        </a:p>
      </dgm:t>
    </dgm:pt>
    <dgm:pt modelId="{F0ECB03A-E81F-45E4-B83A-4B5A349D1529}" type="parTrans" cxnId="{E2A869FA-1F78-4DE4-8623-89B89C9BE722}">
      <dgm:prSet/>
      <dgm:spPr/>
      <dgm:t>
        <a:bodyPr/>
        <a:lstStyle/>
        <a:p>
          <a:endParaRPr lang="en-US">
            <a:latin typeface="Arial" panose="020B0604020202020204" pitchFamily="34" charset="0"/>
            <a:cs typeface="Arial" panose="020B0604020202020204" pitchFamily="34" charset="0"/>
          </a:endParaRPr>
        </a:p>
      </dgm:t>
    </dgm:pt>
    <dgm:pt modelId="{1A390D96-2DCB-407C-82C1-03D2F0D685EE}" type="sibTrans" cxnId="{E2A869FA-1F78-4DE4-8623-89B89C9BE722}">
      <dgm:prSet/>
      <dgm:spPr/>
      <dgm:t>
        <a:bodyPr/>
        <a:lstStyle/>
        <a:p>
          <a:endParaRPr lang="en-US">
            <a:latin typeface="Arial" panose="020B0604020202020204" pitchFamily="34" charset="0"/>
            <a:cs typeface="Arial" panose="020B0604020202020204" pitchFamily="34" charset="0"/>
          </a:endParaRPr>
        </a:p>
      </dgm:t>
    </dgm:pt>
    <dgm:pt modelId="{DD46B226-AA04-49D0-98A8-AAAC24BA3967}">
      <dgm:prSet/>
      <dgm:spPr/>
      <dgm:t>
        <a:bodyPr/>
        <a:lstStyle/>
        <a:p>
          <a:pPr>
            <a:spcBef>
              <a:spcPts val="300"/>
            </a:spcBef>
          </a:pPr>
          <a:r>
            <a:rPr lang="en-US" dirty="0">
              <a:latin typeface="Arial" panose="020B0604020202020204" pitchFamily="34" charset="0"/>
              <a:cs typeface="Arial" panose="020B0604020202020204" pitchFamily="34" charset="0"/>
            </a:rPr>
            <a:t>Measure Use, Continuing Education, Maintenance</a:t>
          </a:r>
        </a:p>
      </dgm:t>
    </dgm:pt>
    <dgm:pt modelId="{D1FA2EE3-3565-4402-88F0-6D1F963F0F9C}" type="parTrans" cxnId="{49DAD6F0-0877-4AAD-A85B-40FF2CF07B78}">
      <dgm:prSet/>
      <dgm:spPr/>
      <dgm:t>
        <a:bodyPr/>
        <a:lstStyle/>
        <a:p>
          <a:endParaRPr lang="en-US">
            <a:latin typeface="Arial" panose="020B0604020202020204" pitchFamily="34" charset="0"/>
            <a:cs typeface="Arial" panose="020B0604020202020204" pitchFamily="34" charset="0"/>
          </a:endParaRPr>
        </a:p>
      </dgm:t>
    </dgm:pt>
    <dgm:pt modelId="{80590BD2-32B0-41B9-89B6-18237BFF4853}" type="sibTrans" cxnId="{49DAD6F0-0877-4AAD-A85B-40FF2CF07B78}">
      <dgm:prSet/>
      <dgm:spPr/>
      <dgm:t>
        <a:bodyPr/>
        <a:lstStyle/>
        <a:p>
          <a:endParaRPr lang="en-US">
            <a:latin typeface="Arial" panose="020B0604020202020204" pitchFamily="34" charset="0"/>
            <a:cs typeface="Arial" panose="020B0604020202020204" pitchFamily="34" charset="0"/>
          </a:endParaRPr>
        </a:p>
      </dgm:t>
    </dgm:pt>
    <dgm:pt modelId="{B3B39026-F94C-4E73-AD91-AA7FCAB81425}" type="pres">
      <dgm:prSet presAssocID="{A8030D57-09EA-431C-BD39-629D6BFBB7B9}" presName="hierChild1" presStyleCnt="0">
        <dgm:presLayoutVars>
          <dgm:orgChart val="1"/>
          <dgm:chPref val="1"/>
          <dgm:dir/>
          <dgm:animOne val="branch"/>
          <dgm:animLvl val="lvl"/>
          <dgm:resizeHandles/>
        </dgm:presLayoutVars>
      </dgm:prSet>
      <dgm:spPr/>
    </dgm:pt>
    <dgm:pt modelId="{8579BDF7-89D3-49FE-850A-980E21B3CD5C}" type="pres">
      <dgm:prSet presAssocID="{8B2334B4-6059-4E23-9C5B-CBD8DA613696}" presName="hierRoot1" presStyleCnt="0">
        <dgm:presLayoutVars>
          <dgm:hierBranch val="init"/>
        </dgm:presLayoutVars>
      </dgm:prSet>
      <dgm:spPr/>
    </dgm:pt>
    <dgm:pt modelId="{C7E34FAA-9165-4017-9FB6-169D443977D1}" type="pres">
      <dgm:prSet presAssocID="{8B2334B4-6059-4E23-9C5B-CBD8DA613696}" presName="rootComposite1" presStyleCnt="0"/>
      <dgm:spPr/>
    </dgm:pt>
    <dgm:pt modelId="{DBA44802-8522-4053-A1AB-257E48337F00}" type="pres">
      <dgm:prSet presAssocID="{8B2334B4-6059-4E23-9C5B-CBD8DA613696}" presName="rootText1" presStyleLbl="node0" presStyleIdx="0" presStyleCnt="1">
        <dgm:presLayoutVars>
          <dgm:chPref val="3"/>
        </dgm:presLayoutVars>
      </dgm:prSet>
      <dgm:spPr/>
    </dgm:pt>
    <dgm:pt modelId="{770C338E-F191-4479-8216-D26DE7418DA3}" type="pres">
      <dgm:prSet presAssocID="{8B2334B4-6059-4E23-9C5B-CBD8DA613696}" presName="rootConnector1" presStyleLbl="node1" presStyleIdx="0" presStyleCnt="0"/>
      <dgm:spPr/>
    </dgm:pt>
    <dgm:pt modelId="{43D2F003-5476-4B49-AE37-61DA5D85034D}" type="pres">
      <dgm:prSet presAssocID="{8B2334B4-6059-4E23-9C5B-CBD8DA613696}" presName="hierChild2" presStyleCnt="0"/>
      <dgm:spPr/>
    </dgm:pt>
    <dgm:pt modelId="{BA2DDF5A-912C-49E3-AF9E-53EF4859B992}" type="pres">
      <dgm:prSet presAssocID="{FB068C64-C01A-4DC4-8EA8-8C0345CB4427}" presName="Name37" presStyleLbl="parChTrans1D2" presStyleIdx="0" presStyleCnt="5"/>
      <dgm:spPr/>
    </dgm:pt>
    <dgm:pt modelId="{9E217DEC-6C8B-4363-971C-5F52FC5246F0}" type="pres">
      <dgm:prSet presAssocID="{1C5DB387-5CC5-497E-9641-8CE6BD7C24E9}" presName="hierRoot2" presStyleCnt="0">
        <dgm:presLayoutVars>
          <dgm:hierBranch val="init"/>
        </dgm:presLayoutVars>
      </dgm:prSet>
      <dgm:spPr/>
    </dgm:pt>
    <dgm:pt modelId="{8BDE439A-B4AC-48B3-A97F-BC1AC9F6B319}" type="pres">
      <dgm:prSet presAssocID="{1C5DB387-5CC5-497E-9641-8CE6BD7C24E9}" presName="rootComposite" presStyleCnt="0"/>
      <dgm:spPr/>
    </dgm:pt>
    <dgm:pt modelId="{90F38540-92B0-46C0-A52D-16738B4F6B50}" type="pres">
      <dgm:prSet presAssocID="{1C5DB387-5CC5-497E-9641-8CE6BD7C24E9}" presName="rootText" presStyleLbl="node2" presStyleIdx="0" presStyleCnt="5">
        <dgm:presLayoutVars>
          <dgm:chPref val="3"/>
        </dgm:presLayoutVars>
      </dgm:prSet>
      <dgm:spPr/>
    </dgm:pt>
    <dgm:pt modelId="{DC122BA7-40F4-4923-915F-54A544E6B3FD}" type="pres">
      <dgm:prSet presAssocID="{1C5DB387-5CC5-497E-9641-8CE6BD7C24E9}" presName="rootConnector" presStyleLbl="node2" presStyleIdx="0" presStyleCnt="5"/>
      <dgm:spPr/>
    </dgm:pt>
    <dgm:pt modelId="{32B63031-5928-41AB-B032-E67DA47FD681}" type="pres">
      <dgm:prSet presAssocID="{1C5DB387-5CC5-497E-9641-8CE6BD7C24E9}" presName="hierChild4" presStyleCnt="0"/>
      <dgm:spPr/>
    </dgm:pt>
    <dgm:pt modelId="{3C883A11-E703-4ABD-B496-360E21F58758}" type="pres">
      <dgm:prSet presAssocID="{1C5DB387-5CC5-497E-9641-8CE6BD7C24E9}" presName="hierChild5" presStyleCnt="0"/>
      <dgm:spPr/>
    </dgm:pt>
    <dgm:pt modelId="{DF5BA875-E585-4002-AED9-E53BED17084F}" type="pres">
      <dgm:prSet presAssocID="{DE1C6BB4-6C65-4755-8757-472791D10636}" presName="Name37" presStyleLbl="parChTrans1D2" presStyleIdx="1" presStyleCnt="5"/>
      <dgm:spPr/>
    </dgm:pt>
    <dgm:pt modelId="{31ED11A6-2ED0-4DAE-A9E3-84860556160A}" type="pres">
      <dgm:prSet presAssocID="{8559654F-C317-42F3-9D6A-274658CD757B}" presName="hierRoot2" presStyleCnt="0">
        <dgm:presLayoutVars>
          <dgm:hierBranch val="init"/>
        </dgm:presLayoutVars>
      </dgm:prSet>
      <dgm:spPr/>
    </dgm:pt>
    <dgm:pt modelId="{44BB53D0-A33A-4B26-8F1B-B4E4CF45D404}" type="pres">
      <dgm:prSet presAssocID="{8559654F-C317-42F3-9D6A-274658CD757B}" presName="rootComposite" presStyleCnt="0"/>
      <dgm:spPr/>
    </dgm:pt>
    <dgm:pt modelId="{E6A2FB05-F626-423A-97CE-C6131E978F30}" type="pres">
      <dgm:prSet presAssocID="{8559654F-C317-42F3-9D6A-274658CD757B}" presName="rootText" presStyleLbl="node2" presStyleIdx="1" presStyleCnt="5">
        <dgm:presLayoutVars>
          <dgm:chPref val="3"/>
        </dgm:presLayoutVars>
      </dgm:prSet>
      <dgm:spPr/>
    </dgm:pt>
    <dgm:pt modelId="{BA5A16D0-D4E3-4949-9771-43013F26FD5E}" type="pres">
      <dgm:prSet presAssocID="{8559654F-C317-42F3-9D6A-274658CD757B}" presName="rootConnector" presStyleLbl="node2" presStyleIdx="1" presStyleCnt="5"/>
      <dgm:spPr/>
    </dgm:pt>
    <dgm:pt modelId="{86785EF5-6B32-439F-9700-4B1ABA7FB38E}" type="pres">
      <dgm:prSet presAssocID="{8559654F-C317-42F3-9D6A-274658CD757B}" presName="hierChild4" presStyleCnt="0"/>
      <dgm:spPr/>
    </dgm:pt>
    <dgm:pt modelId="{148E80E6-16F9-4401-B3D1-ADDBD0B019A9}" type="pres">
      <dgm:prSet presAssocID="{8559654F-C317-42F3-9D6A-274658CD757B}" presName="hierChild5" presStyleCnt="0"/>
      <dgm:spPr/>
    </dgm:pt>
    <dgm:pt modelId="{E21EF3DE-1D41-42F8-A65B-44F66CA4ACF2}" type="pres">
      <dgm:prSet presAssocID="{1062E924-EC7E-4427-85FE-FE08CC7235A1}" presName="Name37" presStyleLbl="parChTrans1D2" presStyleIdx="2" presStyleCnt="5"/>
      <dgm:spPr/>
    </dgm:pt>
    <dgm:pt modelId="{036546B5-165C-4145-8031-0A341B423FFC}" type="pres">
      <dgm:prSet presAssocID="{31193FE1-698B-4227-9FD5-CE711926504A}" presName="hierRoot2" presStyleCnt="0">
        <dgm:presLayoutVars>
          <dgm:hierBranch val="init"/>
        </dgm:presLayoutVars>
      </dgm:prSet>
      <dgm:spPr/>
    </dgm:pt>
    <dgm:pt modelId="{DA8AF939-2354-4CCD-B04E-D7E766C781BF}" type="pres">
      <dgm:prSet presAssocID="{31193FE1-698B-4227-9FD5-CE711926504A}" presName="rootComposite" presStyleCnt="0"/>
      <dgm:spPr/>
    </dgm:pt>
    <dgm:pt modelId="{00008AA3-1337-4734-8991-5D1BD57FCA4A}" type="pres">
      <dgm:prSet presAssocID="{31193FE1-698B-4227-9FD5-CE711926504A}" presName="rootText" presStyleLbl="node2" presStyleIdx="2" presStyleCnt="5">
        <dgm:presLayoutVars>
          <dgm:chPref val="3"/>
        </dgm:presLayoutVars>
      </dgm:prSet>
      <dgm:spPr/>
    </dgm:pt>
    <dgm:pt modelId="{DBB10A8F-16A6-4231-A0B2-0899F8CD7676}" type="pres">
      <dgm:prSet presAssocID="{31193FE1-698B-4227-9FD5-CE711926504A}" presName="rootConnector" presStyleLbl="node2" presStyleIdx="2" presStyleCnt="5"/>
      <dgm:spPr/>
    </dgm:pt>
    <dgm:pt modelId="{D6D584E8-E1CA-4348-8A1D-ED5A6CE01625}" type="pres">
      <dgm:prSet presAssocID="{31193FE1-698B-4227-9FD5-CE711926504A}" presName="hierChild4" presStyleCnt="0"/>
      <dgm:spPr/>
    </dgm:pt>
    <dgm:pt modelId="{A5E05D3E-DD72-4A2C-A48E-C0A7AB686A80}" type="pres">
      <dgm:prSet presAssocID="{31193FE1-698B-4227-9FD5-CE711926504A}" presName="hierChild5" presStyleCnt="0"/>
      <dgm:spPr/>
    </dgm:pt>
    <dgm:pt modelId="{28BD26BD-7600-489A-8681-AE9F7D0BD4AC}" type="pres">
      <dgm:prSet presAssocID="{F0ECB03A-E81F-45E4-B83A-4B5A349D1529}" presName="Name37" presStyleLbl="parChTrans1D2" presStyleIdx="3" presStyleCnt="5"/>
      <dgm:spPr/>
    </dgm:pt>
    <dgm:pt modelId="{4DF8B7A8-3ADF-4F8C-ADA0-50FA857390F3}" type="pres">
      <dgm:prSet presAssocID="{A4CF399F-076B-4EDA-931D-7DEEEB6FE780}" presName="hierRoot2" presStyleCnt="0">
        <dgm:presLayoutVars>
          <dgm:hierBranch val="init"/>
        </dgm:presLayoutVars>
      </dgm:prSet>
      <dgm:spPr/>
    </dgm:pt>
    <dgm:pt modelId="{9874E84F-312C-420F-9FFA-CD1A100546CA}" type="pres">
      <dgm:prSet presAssocID="{A4CF399F-076B-4EDA-931D-7DEEEB6FE780}" presName="rootComposite" presStyleCnt="0"/>
      <dgm:spPr/>
    </dgm:pt>
    <dgm:pt modelId="{243554F4-3887-4DE2-BD84-89AB6BDEFFFB}" type="pres">
      <dgm:prSet presAssocID="{A4CF399F-076B-4EDA-931D-7DEEEB6FE780}" presName="rootText" presStyleLbl="node2" presStyleIdx="3" presStyleCnt="5">
        <dgm:presLayoutVars>
          <dgm:chPref val="3"/>
        </dgm:presLayoutVars>
      </dgm:prSet>
      <dgm:spPr/>
    </dgm:pt>
    <dgm:pt modelId="{F9FC1EFD-C5CA-4BAF-8D4C-3BB739F1464E}" type="pres">
      <dgm:prSet presAssocID="{A4CF399F-076B-4EDA-931D-7DEEEB6FE780}" presName="rootConnector" presStyleLbl="node2" presStyleIdx="3" presStyleCnt="5"/>
      <dgm:spPr/>
    </dgm:pt>
    <dgm:pt modelId="{BBDCE5FB-BDFE-4416-B9C6-D8234E83B30C}" type="pres">
      <dgm:prSet presAssocID="{A4CF399F-076B-4EDA-931D-7DEEEB6FE780}" presName="hierChild4" presStyleCnt="0"/>
      <dgm:spPr/>
    </dgm:pt>
    <dgm:pt modelId="{96737DF3-F4BE-4452-B35A-FDD1A9F82984}" type="pres">
      <dgm:prSet presAssocID="{A4CF399F-076B-4EDA-931D-7DEEEB6FE780}" presName="hierChild5" presStyleCnt="0"/>
      <dgm:spPr/>
    </dgm:pt>
    <dgm:pt modelId="{2B6F3066-C299-42CA-9CE9-A29CE4FECDFB}" type="pres">
      <dgm:prSet presAssocID="{D1FA2EE3-3565-4402-88F0-6D1F963F0F9C}" presName="Name37" presStyleLbl="parChTrans1D2" presStyleIdx="4" presStyleCnt="5"/>
      <dgm:spPr/>
    </dgm:pt>
    <dgm:pt modelId="{3ADA4331-85BC-420A-968B-E752BC7F6AE9}" type="pres">
      <dgm:prSet presAssocID="{DD46B226-AA04-49D0-98A8-AAAC24BA3967}" presName="hierRoot2" presStyleCnt="0">
        <dgm:presLayoutVars>
          <dgm:hierBranch val="init"/>
        </dgm:presLayoutVars>
      </dgm:prSet>
      <dgm:spPr/>
    </dgm:pt>
    <dgm:pt modelId="{4B9EC52A-FC19-44C0-9E96-426E9E1F810B}" type="pres">
      <dgm:prSet presAssocID="{DD46B226-AA04-49D0-98A8-AAAC24BA3967}" presName="rootComposite" presStyleCnt="0"/>
      <dgm:spPr/>
    </dgm:pt>
    <dgm:pt modelId="{22F01E46-B005-4E75-86DC-FCCF1EBBE1EF}" type="pres">
      <dgm:prSet presAssocID="{DD46B226-AA04-49D0-98A8-AAAC24BA3967}" presName="rootText" presStyleLbl="node2" presStyleIdx="4" presStyleCnt="5">
        <dgm:presLayoutVars>
          <dgm:chPref val="3"/>
        </dgm:presLayoutVars>
      </dgm:prSet>
      <dgm:spPr/>
    </dgm:pt>
    <dgm:pt modelId="{F5939881-C537-4D5A-9D6C-6DD450B8959C}" type="pres">
      <dgm:prSet presAssocID="{DD46B226-AA04-49D0-98A8-AAAC24BA3967}" presName="rootConnector" presStyleLbl="node2" presStyleIdx="4" presStyleCnt="5"/>
      <dgm:spPr/>
    </dgm:pt>
    <dgm:pt modelId="{AE28871C-989A-4979-A050-84D0A15D2A38}" type="pres">
      <dgm:prSet presAssocID="{DD46B226-AA04-49D0-98A8-AAAC24BA3967}" presName="hierChild4" presStyleCnt="0"/>
      <dgm:spPr/>
    </dgm:pt>
    <dgm:pt modelId="{86DDDFCE-3B83-40BA-A684-50CE27D77998}" type="pres">
      <dgm:prSet presAssocID="{DD46B226-AA04-49D0-98A8-AAAC24BA3967}" presName="hierChild5" presStyleCnt="0"/>
      <dgm:spPr/>
    </dgm:pt>
    <dgm:pt modelId="{FC1E7781-B4AE-4587-A4F7-5389535A001B}" type="pres">
      <dgm:prSet presAssocID="{8B2334B4-6059-4E23-9C5B-CBD8DA613696}" presName="hierChild3" presStyleCnt="0"/>
      <dgm:spPr/>
    </dgm:pt>
  </dgm:ptLst>
  <dgm:cxnLst>
    <dgm:cxn modelId="{252DDC0D-A393-4734-BC65-4E75A876756C}" type="presOf" srcId="{DD46B226-AA04-49D0-98A8-AAAC24BA3967}" destId="{F5939881-C537-4D5A-9D6C-6DD450B8959C}" srcOrd="1" destOrd="0" presId="urn:microsoft.com/office/officeart/2005/8/layout/orgChart1"/>
    <dgm:cxn modelId="{882C6B14-A58C-4979-95C2-9880F96698E5}" type="presOf" srcId="{8B2334B4-6059-4E23-9C5B-CBD8DA613696}" destId="{DBA44802-8522-4053-A1AB-257E48337F00}" srcOrd="0" destOrd="0" presId="urn:microsoft.com/office/officeart/2005/8/layout/orgChart1"/>
    <dgm:cxn modelId="{DBF2BC24-183C-4BC2-81D7-ED5A76925E72}" type="presOf" srcId="{31193FE1-698B-4227-9FD5-CE711926504A}" destId="{DBB10A8F-16A6-4231-A0B2-0899F8CD7676}" srcOrd="1" destOrd="0" presId="urn:microsoft.com/office/officeart/2005/8/layout/orgChart1"/>
    <dgm:cxn modelId="{B473EF29-0BCD-4439-AF88-8CB6C1CFAF55}" type="presOf" srcId="{31193FE1-698B-4227-9FD5-CE711926504A}" destId="{00008AA3-1337-4734-8991-5D1BD57FCA4A}" srcOrd="0" destOrd="0" presId="urn:microsoft.com/office/officeart/2005/8/layout/orgChart1"/>
    <dgm:cxn modelId="{0F700731-D79A-4D8D-8861-BC109E637B33}" srcId="{A8030D57-09EA-431C-BD39-629D6BFBB7B9}" destId="{8B2334B4-6059-4E23-9C5B-CBD8DA613696}" srcOrd="0" destOrd="0" parTransId="{4456EDF7-2961-42A7-93A5-8EFFC1327493}" sibTransId="{D2B7428E-090F-40C4-985A-C7FCF3A1871C}"/>
    <dgm:cxn modelId="{557D1845-AF70-4ADA-8954-4AFCE480DC69}" type="presOf" srcId="{1062E924-EC7E-4427-85FE-FE08CC7235A1}" destId="{E21EF3DE-1D41-42F8-A65B-44F66CA4ACF2}" srcOrd="0" destOrd="0" presId="urn:microsoft.com/office/officeart/2005/8/layout/orgChart1"/>
    <dgm:cxn modelId="{FD4A8B6F-69D4-4264-B265-95E7760C259F}" type="presOf" srcId="{8559654F-C317-42F3-9D6A-274658CD757B}" destId="{BA5A16D0-D4E3-4949-9771-43013F26FD5E}" srcOrd="1" destOrd="0" presId="urn:microsoft.com/office/officeart/2005/8/layout/orgChart1"/>
    <dgm:cxn modelId="{DA6AB874-81A0-4E9C-8051-8E3A5EE5B0A1}" type="presOf" srcId="{DE1C6BB4-6C65-4755-8757-472791D10636}" destId="{DF5BA875-E585-4002-AED9-E53BED17084F}" srcOrd="0" destOrd="0" presId="urn:microsoft.com/office/officeart/2005/8/layout/orgChart1"/>
    <dgm:cxn modelId="{FDC10675-AD5A-44E7-926C-84EAF9B2CBA9}" type="presOf" srcId="{D1FA2EE3-3565-4402-88F0-6D1F963F0F9C}" destId="{2B6F3066-C299-42CA-9CE9-A29CE4FECDFB}" srcOrd="0" destOrd="0" presId="urn:microsoft.com/office/officeart/2005/8/layout/orgChart1"/>
    <dgm:cxn modelId="{2E19FD7F-B124-4831-88F6-ED38A7F77A06}" type="presOf" srcId="{1C5DB387-5CC5-497E-9641-8CE6BD7C24E9}" destId="{DC122BA7-40F4-4923-915F-54A544E6B3FD}" srcOrd="1" destOrd="0" presId="urn:microsoft.com/office/officeart/2005/8/layout/orgChart1"/>
    <dgm:cxn modelId="{6581CD91-4586-4010-A7A6-012140CE60B6}" srcId="{8B2334B4-6059-4E23-9C5B-CBD8DA613696}" destId="{1C5DB387-5CC5-497E-9641-8CE6BD7C24E9}" srcOrd="0" destOrd="0" parTransId="{FB068C64-C01A-4DC4-8EA8-8C0345CB4427}" sibTransId="{9ACD4E69-9706-4E73-8922-C2B69BF51F58}"/>
    <dgm:cxn modelId="{F20EF4BB-E04E-4454-A2A2-7DD48B45E1D8}" type="presOf" srcId="{A4CF399F-076B-4EDA-931D-7DEEEB6FE780}" destId="{243554F4-3887-4DE2-BD84-89AB6BDEFFFB}" srcOrd="0" destOrd="0" presId="urn:microsoft.com/office/officeart/2005/8/layout/orgChart1"/>
    <dgm:cxn modelId="{2619AFBD-0F93-444D-BED7-1507649F1B61}" type="presOf" srcId="{1C5DB387-5CC5-497E-9641-8CE6BD7C24E9}" destId="{90F38540-92B0-46C0-A52D-16738B4F6B50}" srcOrd="0" destOrd="0" presId="urn:microsoft.com/office/officeart/2005/8/layout/orgChart1"/>
    <dgm:cxn modelId="{6A0142C4-FEFC-4876-BCE3-CBC6201DE80C}" srcId="{8B2334B4-6059-4E23-9C5B-CBD8DA613696}" destId="{8559654F-C317-42F3-9D6A-274658CD757B}" srcOrd="1" destOrd="0" parTransId="{DE1C6BB4-6C65-4755-8757-472791D10636}" sibTransId="{46C87701-3691-4FD3-B9CB-FF47E17C94AF}"/>
    <dgm:cxn modelId="{FF03CFC6-945B-4B5B-8116-8E5440B6C940}" type="presOf" srcId="{8559654F-C317-42F3-9D6A-274658CD757B}" destId="{E6A2FB05-F626-423A-97CE-C6131E978F30}" srcOrd="0" destOrd="0" presId="urn:microsoft.com/office/officeart/2005/8/layout/orgChart1"/>
    <dgm:cxn modelId="{AC4039D4-4394-4F79-9FB8-1F1C3E099B90}" srcId="{8B2334B4-6059-4E23-9C5B-CBD8DA613696}" destId="{31193FE1-698B-4227-9FD5-CE711926504A}" srcOrd="2" destOrd="0" parTransId="{1062E924-EC7E-4427-85FE-FE08CC7235A1}" sibTransId="{F8C8ADA1-0202-439F-9CAC-0849FD7057A2}"/>
    <dgm:cxn modelId="{E01557D9-6106-4754-805F-975513D1252A}" type="presOf" srcId="{A4CF399F-076B-4EDA-931D-7DEEEB6FE780}" destId="{F9FC1EFD-C5CA-4BAF-8D4C-3BB739F1464E}" srcOrd="1" destOrd="0" presId="urn:microsoft.com/office/officeart/2005/8/layout/orgChart1"/>
    <dgm:cxn modelId="{70F2F2E0-68F7-4675-BBBB-03E34F11FBD7}" type="presOf" srcId="{A8030D57-09EA-431C-BD39-629D6BFBB7B9}" destId="{B3B39026-F94C-4E73-AD91-AA7FCAB81425}" srcOrd="0" destOrd="0" presId="urn:microsoft.com/office/officeart/2005/8/layout/orgChart1"/>
    <dgm:cxn modelId="{6698F0E4-12A5-46AA-A898-2883F949A981}" type="presOf" srcId="{DD46B226-AA04-49D0-98A8-AAAC24BA3967}" destId="{22F01E46-B005-4E75-86DC-FCCF1EBBE1EF}" srcOrd="0" destOrd="0" presId="urn:microsoft.com/office/officeart/2005/8/layout/orgChart1"/>
    <dgm:cxn modelId="{E0D2BCEA-A490-463A-BFFE-F2BD678569F3}" type="presOf" srcId="{FB068C64-C01A-4DC4-8EA8-8C0345CB4427}" destId="{BA2DDF5A-912C-49E3-AF9E-53EF4859B992}" srcOrd="0" destOrd="0" presId="urn:microsoft.com/office/officeart/2005/8/layout/orgChart1"/>
    <dgm:cxn modelId="{8DC108EE-1D92-4CFB-BD84-FFC2AF52961D}" type="presOf" srcId="{8B2334B4-6059-4E23-9C5B-CBD8DA613696}" destId="{770C338E-F191-4479-8216-D26DE7418DA3}" srcOrd="1" destOrd="0" presId="urn:microsoft.com/office/officeart/2005/8/layout/orgChart1"/>
    <dgm:cxn modelId="{49DAD6F0-0877-4AAD-A85B-40FF2CF07B78}" srcId="{8B2334B4-6059-4E23-9C5B-CBD8DA613696}" destId="{DD46B226-AA04-49D0-98A8-AAAC24BA3967}" srcOrd="4" destOrd="0" parTransId="{D1FA2EE3-3565-4402-88F0-6D1F963F0F9C}" sibTransId="{80590BD2-32B0-41B9-89B6-18237BFF4853}"/>
    <dgm:cxn modelId="{E2A869FA-1F78-4DE4-8623-89B89C9BE722}" srcId="{8B2334B4-6059-4E23-9C5B-CBD8DA613696}" destId="{A4CF399F-076B-4EDA-931D-7DEEEB6FE780}" srcOrd="3" destOrd="0" parTransId="{F0ECB03A-E81F-45E4-B83A-4B5A349D1529}" sibTransId="{1A390D96-2DCB-407C-82C1-03D2F0D685EE}"/>
    <dgm:cxn modelId="{ACB5BAFA-3954-40ED-8A9F-7A1D419F7CA7}" type="presOf" srcId="{F0ECB03A-E81F-45E4-B83A-4B5A349D1529}" destId="{28BD26BD-7600-489A-8681-AE9F7D0BD4AC}" srcOrd="0" destOrd="0" presId="urn:microsoft.com/office/officeart/2005/8/layout/orgChart1"/>
    <dgm:cxn modelId="{75D2B8F3-3AE5-4195-B6B2-B153A876F367}" type="presParOf" srcId="{B3B39026-F94C-4E73-AD91-AA7FCAB81425}" destId="{8579BDF7-89D3-49FE-850A-980E21B3CD5C}" srcOrd="0" destOrd="0" presId="urn:microsoft.com/office/officeart/2005/8/layout/orgChart1"/>
    <dgm:cxn modelId="{D9525C56-81EC-4A94-B2A0-3AF52AF5E333}" type="presParOf" srcId="{8579BDF7-89D3-49FE-850A-980E21B3CD5C}" destId="{C7E34FAA-9165-4017-9FB6-169D443977D1}" srcOrd="0" destOrd="0" presId="urn:microsoft.com/office/officeart/2005/8/layout/orgChart1"/>
    <dgm:cxn modelId="{C81F9D87-2AD4-4A20-8FF0-3BCCBECECB26}" type="presParOf" srcId="{C7E34FAA-9165-4017-9FB6-169D443977D1}" destId="{DBA44802-8522-4053-A1AB-257E48337F00}" srcOrd="0" destOrd="0" presId="urn:microsoft.com/office/officeart/2005/8/layout/orgChart1"/>
    <dgm:cxn modelId="{7885A963-96F9-4066-B72D-279073DCB5DC}" type="presParOf" srcId="{C7E34FAA-9165-4017-9FB6-169D443977D1}" destId="{770C338E-F191-4479-8216-D26DE7418DA3}" srcOrd="1" destOrd="0" presId="urn:microsoft.com/office/officeart/2005/8/layout/orgChart1"/>
    <dgm:cxn modelId="{98A8FDE6-F6D6-40D7-8B3B-FF02BE780604}" type="presParOf" srcId="{8579BDF7-89D3-49FE-850A-980E21B3CD5C}" destId="{43D2F003-5476-4B49-AE37-61DA5D85034D}" srcOrd="1" destOrd="0" presId="urn:microsoft.com/office/officeart/2005/8/layout/orgChart1"/>
    <dgm:cxn modelId="{1B72C727-4128-4C45-9A3C-A143E2B6F368}" type="presParOf" srcId="{43D2F003-5476-4B49-AE37-61DA5D85034D}" destId="{BA2DDF5A-912C-49E3-AF9E-53EF4859B992}" srcOrd="0" destOrd="0" presId="urn:microsoft.com/office/officeart/2005/8/layout/orgChart1"/>
    <dgm:cxn modelId="{F53BFFAF-4E98-443A-B254-77BDFD4360DA}" type="presParOf" srcId="{43D2F003-5476-4B49-AE37-61DA5D85034D}" destId="{9E217DEC-6C8B-4363-971C-5F52FC5246F0}" srcOrd="1" destOrd="0" presId="urn:microsoft.com/office/officeart/2005/8/layout/orgChart1"/>
    <dgm:cxn modelId="{92CED2C7-5967-4E6A-A643-1B2DD1DA7B44}" type="presParOf" srcId="{9E217DEC-6C8B-4363-971C-5F52FC5246F0}" destId="{8BDE439A-B4AC-48B3-A97F-BC1AC9F6B319}" srcOrd="0" destOrd="0" presId="urn:microsoft.com/office/officeart/2005/8/layout/orgChart1"/>
    <dgm:cxn modelId="{39C3C561-DED9-4C1D-83FA-BE9AAFF98620}" type="presParOf" srcId="{8BDE439A-B4AC-48B3-A97F-BC1AC9F6B319}" destId="{90F38540-92B0-46C0-A52D-16738B4F6B50}" srcOrd="0" destOrd="0" presId="urn:microsoft.com/office/officeart/2005/8/layout/orgChart1"/>
    <dgm:cxn modelId="{79B200A9-C6CF-4D2C-841F-8A820EC093F6}" type="presParOf" srcId="{8BDE439A-B4AC-48B3-A97F-BC1AC9F6B319}" destId="{DC122BA7-40F4-4923-915F-54A544E6B3FD}" srcOrd="1" destOrd="0" presId="urn:microsoft.com/office/officeart/2005/8/layout/orgChart1"/>
    <dgm:cxn modelId="{812F5833-905E-4FC1-9BFA-B749FDBE0459}" type="presParOf" srcId="{9E217DEC-6C8B-4363-971C-5F52FC5246F0}" destId="{32B63031-5928-41AB-B032-E67DA47FD681}" srcOrd="1" destOrd="0" presId="urn:microsoft.com/office/officeart/2005/8/layout/orgChart1"/>
    <dgm:cxn modelId="{32931833-782E-48C0-A649-0824F3633AC5}" type="presParOf" srcId="{9E217DEC-6C8B-4363-971C-5F52FC5246F0}" destId="{3C883A11-E703-4ABD-B496-360E21F58758}" srcOrd="2" destOrd="0" presId="urn:microsoft.com/office/officeart/2005/8/layout/orgChart1"/>
    <dgm:cxn modelId="{E06D297B-0741-47FB-BCF5-2D92BBC69357}" type="presParOf" srcId="{43D2F003-5476-4B49-AE37-61DA5D85034D}" destId="{DF5BA875-E585-4002-AED9-E53BED17084F}" srcOrd="2" destOrd="0" presId="urn:microsoft.com/office/officeart/2005/8/layout/orgChart1"/>
    <dgm:cxn modelId="{A6B38488-2FD6-49A9-B1CD-77933180106F}" type="presParOf" srcId="{43D2F003-5476-4B49-AE37-61DA5D85034D}" destId="{31ED11A6-2ED0-4DAE-A9E3-84860556160A}" srcOrd="3" destOrd="0" presId="urn:microsoft.com/office/officeart/2005/8/layout/orgChart1"/>
    <dgm:cxn modelId="{C8AEF845-2D16-4BC0-A8C0-9C457F8F8B0F}" type="presParOf" srcId="{31ED11A6-2ED0-4DAE-A9E3-84860556160A}" destId="{44BB53D0-A33A-4B26-8F1B-B4E4CF45D404}" srcOrd="0" destOrd="0" presId="urn:microsoft.com/office/officeart/2005/8/layout/orgChart1"/>
    <dgm:cxn modelId="{3F98CE80-768C-4A8E-94C8-361C0882F40F}" type="presParOf" srcId="{44BB53D0-A33A-4B26-8F1B-B4E4CF45D404}" destId="{E6A2FB05-F626-423A-97CE-C6131E978F30}" srcOrd="0" destOrd="0" presId="urn:microsoft.com/office/officeart/2005/8/layout/orgChart1"/>
    <dgm:cxn modelId="{AA87435D-717E-4A41-8D84-0EE1A6650B07}" type="presParOf" srcId="{44BB53D0-A33A-4B26-8F1B-B4E4CF45D404}" destId="{BA5A16D0-D4E3-4949-9771-43013F26FD5E}" srcOrd="1" destOrd="0" presId="urn:microsoft.com/office/officeart/2005/8/layout/orgChart1"/>
    <dgm:cxn modelId="{8C7F8D78-9A1B-45B6-9F63-B3F148C874AC}" type="presParOf" srcId="{31ED11A6-2ED0-4DAE-A9E3-84860556160A}" destId="{86785EF5-6B32-439F-9700-4B1ABA7FB38E}" srcOrd="1" destOrd="0" presId="urn:microsoft.com/office/officeart/2005/8/layout/orgChart1"/>
    <dgm:cxn modelId="{C006F030-3724-4267-8C85-AA927C61BB49}" type="presParOf" srcId="{31ED11A6-2ED0-4DAE-A9E3-84860556160A}" destId="{148E80E6-16F9-4401-B3D1-ADDBD0B019A9}" srcOrd="2" destOrd="0" presId="urn:microsoft.com/office/officeart/2005/8/layout/orgChart1"/>
    <dgm:cxn modelId="{6F914F64-03C4-4C25-8119-DECE58B6BC86}" type="presParOf" srcId="{43D2F003-5476-4B49-AE37-61DA5D85034D}" destId="{E21EF3DE-1D41-42F8-A65B-44F66CA4ACF2}" srcOrd="4" destOrd="0" presId="urn:microsoft.com/office/officeart/2005/8/layout/orgChart1"/>
    <dgm:cxn modelId="{20017C19-E786-4BDB-B5D1-2B70A38D7E56}" type="presParOf" srcId="{43D2F003-5476-4B49-AE37-61DA5D85034D}" destId="{036546B5-165C-4145-8031-0A341B423FFC}" srcOrd="5" destOrd="0" presId="urn:microsoft.com/office/officeart/2005/8/layout/orgChart1"/>
    <dgm:cxn modelId="{28388EE2-E8E5-41BD-B679-9BA2C6A2B742}" type="presParOf" srcId="{036546B5-165C-4145-8031-0A341B423FFC}" destId="{DA8AF939-2354-4CCD-B04E-D7E766C781BF}" srcOrd="0" destOrd="0" presId="urn:microsoft.com/office/officeart/2005/8/layout/orgChart1"/>
    <dgm:cxn modelId="{6B967F73-BF29-4E95-9931-0A7313EAF2A2}" type="presParOf" srcId="{DA8AF939-2354-4CCD-B04E-D7E766C781BF}" destId="{00008AA3-1337-4734-8991-5D1BD57FCA4A}" srcOrd="0" destOrd="0" presId="urn:microsoft.com/office/officeart/2005/8/layout/orgChart1"/>
    <dgm:cxn modelId="{78FD9204-BF2B-46E7-990D-C645B85E62CF}" type="presParOf" srcId="{DA8AF939-2354-4CCD-B04E-D7E766C781BF}" destId="{DBB10A8F-16A6-4231-A0B2-0899F8CD7676}" srcOrd="1" destOrd="0" presId="urn:microsoft.com/office/officeart/2005/8/layout/orgChart1"/>
    <dgm:cxn modelId="{661DEAD1-C401-476E-AD78-F9D71DACBF0F}" type="presParOf" srcId="{036546B5-165C-4145-8031-0A341B423FFC}" destId="{D6D584E8-E1CA-4348-8A1D-ED5A6CE01625}" srcOrd="1" destOrd="0" presId="urn:microsoft.com/office/officeart/2005/8/layout/orgChart1"/>
    <dgm:cxn modelId="{90B77AED-D554-4494-9068-DCBAFFE3925C}" type="presParOf" srcId="{036546B5-165C-4145-8031-0A341B423FFC}" destId="{A5E05D3E-DD72-4A2C-A48E-C0A7AB686A80}" srcOrd="2" destOrd="0" presId="urn:microsoft.com/office/officeart/2005/8/layout/orgChart1"/>
    <dgm:cxn modelId="{29F9D8E6-DF40-490E-A51F-29C57DE6A152}" type="presParOf" srcId="{43D2F003-5476-4B49-AE37-61DA5D85034D}" destId="{28BD26BD-7600-489A-8681-AE9F7D0BD4AC}" srcOrd="6" destOrd="0" presId="urn:microsoft.com/office/officeart/2005/8/layout/orgChart1"/>
    <dgm:cxn modelId="{4A270B04-36C9-4370-A6D5-DDC8582E5EDC}" type="presParOf" srcId="{43D2F003-5476-4B49-AE37-61DA5D85034D}" destId="{4DF8B7A8-3ADF-4F8C-ADA0-50FA857390F3}" srcOrd="7" destOrd="0" presId="urn:microsoft.com/office/officeart/2005/8/layout/orgChart1"/>
    <dgm:cxn modelId="{04D9E329-BFE9-4D37-AF20-474CD10E4C1B}" type="presParOf" srcId="{4DF8B7A8-3ADF-4F8C-ADA0-50FA857390F3}" destId="{9874E84F-312C-420F-9FFA-CD1A100546CA}" srcOrd="0" destOrd="0" presId="urn:microsoft.com/office/officeart/2005/8/layout/orgChart1"/>
    <dgm:cxn modelId="{46DBC8BE-2E96-4C81-BEAD-244EA77F10F3}" type="presParOf" srcId="{9874E84F-312C-420F-9FFA-CD1A100546CA}" destId="{243554F4-3887-4DE2-BD84-89AB6BDEFFFB}" srcOrd="0" destOrd="0" presId="urn:microsoft.com/office/officeart/2005/8/layout/orgChart1"/>
    <dgm:cxn modelId="{6A17D81A-A90F-4351-9D8A-A56B71E854BB}" type="presParOf" srcId="{9874E84F-312C-420F-9FFA-CD1A100546CA}" destId="{F9FC1EFD-C5CA-4BAF-8D4C-3BB739F1464E}" srcOrd="1" destOrd="0" presId="urn:microsoft.com/office/officeart/2005/8/layout/orgChart1"/>
    <dgm:cxn modelId="{EFCB7BBB-A879-496A-99E7-B0FC3CE29282}" type="presParOf" srcId="{4DF8B7A8-3ADF-4F8C-ADA0-50FA857390F3}" destId="{BBDCE5FB-BDFE-4416-B9C6-D8234E83B30C}" srcOrd="1" destOrd="0" presId="urn:microsoft.com/office/officeart/2005/8/layout/orgChart1"/>
    <dgm:cxn modelId="{81F7B39E-C522-4DAE-8E5B-69AC505AD920}" type="presParOf" srcId="{4DF8B7A8-3ADF-4F8C-ADA0-50FA857390F3}" destId="{96737DF3-F4BE-4452-B35A-FDD1A9F82984}" srcOrd="2" destOrd="0" presId="urn:microsoft.com/office/officeart/2005/8/layout/orgChart1"/>
    <dgm:cxn modelId="{78998398-F963-4FE9-A5C8-9EE367D3BDB4}" type="presParOf" srcId="{43D2F003-5476-4B49-AE37-61DA5D85034D}" destId="{2B6F3066-C299-42CA-9CE9-A29CE4FECDFB}" srcOrd="8" destOrd="0" presId="urn:microsoft.com/office/officeart/2005/8/layout/orgChart1"/>
    <dgm:cxn modelId="{7314DEDA-DC3F-4796-8896-1DDBE6B67173}" type="presParOf" srcId="{43D2F003-5476-4B49-AE37-61DA5D85034D}" destId="{3ADA4331-85BC-420A-968B-E752BC7F6AE9}" srcOrd="9" destOrd="0" presId="urn:microsoft.com/office/officeart/2005/8/layout/orgChart1"/>
    <dgm:cxn modelId="{8064DDFD-3AA9-4EEE-9A02-7C9FE6CB6428}" type="presParOf" srcId="{3ADA4331-85BC-420A-968B-E752BC7F6AE9}" destId="{4B9EC52A-FC19-44C0-9E96-426E9E1F810B}" srcOrd="0" destOrd="0" presId="urn:microsoft.com/office/officeart/2005/8/layout/orgChart1"/>
    <dgm:cxn modelId="{A75F1DD9-7CB4-41F4-BB03-F79DEEF453D2}" type="presParOf" srcId="{4B9EC52A-FC19-44C0-9E96-426E9E1F810B}" destId="{22F01E46-B005-4E75-86DC-FCCF1EBBE1EF}" srcOrd="0" destOrd="0" presId="urn:microsoft.com/office/officeart/2005/8/layout/orgChart1"/>
    <dgm:cxn modelId="{55357C1A-2878-44F7-8AFF-BB70D880793E}" type="presParOf" srcId="{4B9EC52A-FC19-44C0-9E96-426E9E1F810B}" destId="{F5939881-C537-4D5A-9D6C-6DD450B8959C}" srcOrd="1" destOrd="0" presId="urn:microsoft.com/office/officeart/2005/8/layout/orgChart1"/>
    <dgm:cxn modelId="{F7B11660-4421-45E4-8040-00B4C8A95539}" type="presParOf" srcId="{3ADA4331-85BC-420A-968B-E752BC7F6AE9}" destId="{AE28871C-989A-4979-A050-84D0A15D2A38}" srcOrd="1" destOrd="0" presId="urn:microsoft.com/office/officeart/2005/8/layout/orgChart1"/>
    <dgm:cxn modelId="{6EA315CD-A659-466C-AE8A-E8268DEE818A}" type="presParOf" srcId="{3ADA4331-85BC-420A-968B-E752BC7F6AE9}" destId="{86DDDFCE-3B83-40BA-A684-50CE27D77998}" srcOrd="2" destOrd="0" presId="urn:microsoft.com/office/officeart/2005/8/layout/orgChart1"/>
    <dgm:cxn modelId="{BB035297-1327-44BA-8E09-D30EA0443911}" type="presParOf" srcId="{8579BDF7-89D3-49FE-850A-980E21B3CD5C}" destId="{FC1E7781-B4AE-4587-A4F7-5389535A001B}"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8030D57-09EA-431C-BD39-629D6BFBB7B9}"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8B2334B4-6059-4E23-9C5B-CBD8DA613696}">
      <dgm:prSet phldrT="[Text]"/>
      <dgm:spPr/>
      <dgm:t>
        <a:bodyPr/>
        <a:lstStyle/>
        <a:p>
          <a:r>
            <a:rPr lang="en-US" dirty="0">
              <a:latin typeface="Arial" panose="020B0604020202020204" pitchFamily="34" charset="0"/>
              <a:cs typeface="Arial" panose="020B0604020202020204" pitchFamily="34" charset="0"/>
            </a:rPr>
            <a:t>Measure Conceptualization </a:t>
          </a:r>
        </a:p>
      </dgm:t>
    </dgm:pt>
    <dgm:pt modelId="{4456EDF7-2961-42A7-93A5-8EFFC1327493}" type="parTrans" cxnId="{0F700731-D79A-4D8D-8861-BC109E637B33}">
      <dgm:prSet/>
      <dgm:spPr/>
      <dgm:t>
        <a:bodyPr/>
        <a:lstStyle/>
        <a:p>
          <a:endParaRPr lang="en-US">
            <a:latin typeface="Arial" panose="020B0604020202020204" pitchFamily="34" charset="0"/>
            <a:cs typeface="Arial" panose="020B0604020202020204" pitchFamily="34" charset="0"/>
          </a:endParaRPr>
        </a:p>
      </dgm:t>
    </dgm:pt>
    <dgm:pt modelId="{D2B7428E-090F-40C4-985A-C7FCF3A1871C}" type="sibTrans" cxnId="{0F700731-D79A-4D8D-8861-BC109E637B33}">
      <dgm:prSet/>
      <dgm:spPr/>
      <dgm:t>
        <a:bodyPr/>
        <a:lstStyle/>
        <a:p>
          <a:endParaRPr lang="en-US">
            <a:latin typeface="Arial" panose="020B0604020202020204" pitchFamily="34" charset="0"/>
            <a:cs typeface="Arial" panose="020B0604020202020204" pitchFamily="34" charset="0"/>
          </a:endParaRPr>
        </a:p>
      </dgm:t>
    </dgm:pt>
    <dgm:pt modelId="{1C5DB387-5CC5-497E-9641-8CE6BD7C24E9}">
      <dgm:prSet phldrT="[Text]"/>
      <dgm:spPr/>
      <dgm:t>
        <a:bodyPr/>
        <a:lstStyle/>
        <a:p>
          <a:r>
            <a:rPr lang="en-US" dirty="0">
              <a:latin typeface="Arial" panose="020B0604020202020204" pitchFamily="34" charset="0"/>
              <a:cs typeface="Arial" panose="020B0604020202020204" pitchFamily="34" charset="0"/>
            </a:rPr>
            <a:t>Information Gathering</a:t>
          </a:r>
        </a:p>
      </dgm:t>
    </dgm:pt>
    <dgm:pt modelId="{FB068C64-C01A-4DC4-8EA8-8C0345CB4427}" type="parTrans" cxnId="{6581CD91-4586-4010-A7A6-012140CE60B6}">
      <dgm:prSet/>
      <dgm:spPr/>
      <dgm:t>
        <a:bodyPr/>
        <a:lstStyle/>
        <a:p>
          <a:endParaRPr lang="en-US">
            <a:latin typeface="Arial" panose="020B0604020202020204" pitchFamily="34" charset="0"/>
            <a:cs typeface="Arial" panose="020B0604020202020204" pitchFamily="34" charset="0"/>
          </a:endParaRPr>
        </a:p>
      </dgm:t>
    </dgm:pt>
    <dgm:pt modelId="{9ACD4E69-9706-4E73-8922-C2B69BF51F58}" type="sibTrans" cxnId="{6581CD91-4586-4010-A7A6-012140CE60B6}">
      <dgm:prSet/>
      <dgm:spPr/>
      <dgm:t>
        <a:bodyPr/>
        <a:lstStyle/>
        <a:p>
          <a:endParaRPr lang="en-US">
            <a:latin typeface="Arial" panose="020B0604020202020204" pitchFamily="34" charset="0"/>
            <a:cs typeface="Arial" panose="020B0604020202020204" pitchFamily="34" charset="0"/>
          </a:endParaRPr>
        </a:p>
      </dgm:t>
    </dgm:pt>
    <dgm:pt modelId="{8559654F-C317-42F3-9D6A-274658CD757B}">
      <dgm:prSet phldrT="[Text]"/>
      <dgm:spPr/>
      <dgm:t>
        <a:bodyPr/>
        <a:lstStyle/>
        <a:p>
          <a:r>
            <a:rPr lang="en-US" dirty="0">
              <a:latin typeface="Arial" panose="020B0604020202020204" pitchFamily="34" charset="0"/>
              <a:cs typeface="Arial" panose="020B0604020202020204" pitchFamily="34" charset="0"/>
            </a:rPr>
            <a:t>Business Case Development</a:t>
          </a:r>
        </a:p>
      </dgm:t>
    </dgm:pt>
    <dgm:pt modelId="{DE1C6BB4-6C65-4755-8757-472791D10636}" type="parTrans" cxnId="{6A0142C4-FEFC-4876-BCE3-CBC6201DE80C}">
      <dgm:prSet/>
      <dgm:spPr/>
      <dgm:t>
        <a:bodyPr/>
        <a:lstStyle/>
        <a:p>
          <a:endParaRPr lang="en-US">
            <a:latin typeface="Arial" panose="020B0604020202020204" pitchFamily="34" charset="0"/>
            <a:cs typeface="Arial" panose="020B0604020202020204" pitchFamily="34" charset="0"/>
          </a:endParaRPr>
        </a:p>
      </dgm:t>
    </dgm:pt>
    <dgm:pt modelId="{46C87701-3691-4FD3-B9CB-FF47E17C94AF}" type="sibTrans" cxnId="{6A0142C4-FEFC-4876-BCE3-CBC6201DE80C}">
      <dgm:prSet/>
      <dgm:spPr/>
      <dgm:t>
        <a:bodyPr/>
        <a:lstStyle/>
        <a:p>
          <a:endParaRPr lang="en-US">
            <a:latin typeface="Arial" panose="020B0604020202020204" pitchFamily="34" charset="0"/>
            <a:cs typeface="Arial" panose="020B0604020202020204" pitchFamily="34" charset="0"/>
          </a:endParaRPr>
        </a:p>
      </dgm:t>
    </dgm:pt>
    <dgm:pt modelId="{31193FE1-698B-4227-9FD5-CE711926504A}">
      <dgm:prSet phldrT="[Text]"/>
      <dgm:spPr/>
      <dgm:t>
        <a:bodyPr/>
        <a:lstStyle/>
        <a:p>
          <a:r>
            <a:rPr lang="en-US" dirty="0">
              <a:latin typeface="Arial" panose="020B0604020202020204" pitchFamily="34" charset="0"/>
              <a:cs typeface="Arial" panose="020B0604020202020204" pitchFamily="34" charset="0"/>
            </a:rPr>
            <a:t>Stakeholder Input</a:t>
          </a:r>
        </a:p>
      </dgm:t>
    </dgm:pt>
    <dgm:pt modelId="{1062E924-EC7E-4427-85FE-FE08CC7235A1}" type="parTrans" cxnId="{AC4039D4-4394-4F79-9FB8-1F1C3E099B90}">
      <dgm:prSet/>
      <dgm:spPr/>
      <dgm:t>
        <a:bodyPr/>
        <a:lstStyle/>
        <a:p>
          <a:endParaRPr lang="en-US">
            <a:latin typeface="Arial" panose="020B0604020202020204" pitchFamily="34" charset="0"/>
            <a:cs typeface="Arial" panose="020B0604020202020204" pitchFamily="34" charset="0"/>
          </a:endParaRPr>
        </a:p>
      </dgm:t>
    </dgm:pt>
    <dgm:pt modelId="{F8C8ADA1-0202-439F-9CAC-0849FD7057A2}" type="sibTrans" cxnId="{AC4039D4-4394-4F79-9FB8-1F1C3E099B90}">
      <dgm:prSet/>
      <dgm:spPr/>
      <dgm:t>
        <a:bodyPr/>
        <a:lstStyle/>
        <a:p>
          <a:endParaRPr lang="en-US">
            <a:latin typeface="Arial" panose="020B0604020202020204" pitchFamily="34" charset="0"/>
            <a:cs typeface="Arial" panose="020B0604020202020204" pitchFamily="34" charset="0"/>
          </a:endParaRPr>
        </a:p>
      </dgm:t>
    </dgm:pt>
    <dgm:pt modelId="{D9B67B0B-B8A5-4AEC-A289-33A74F708EF7}">
      <dgm:prSet/>
      <dgm:spPr/>
      <dgm:t>
        <a:bodyPr/>
        <a:lstStyle/>
        <a:p>
          <a:r>
            <a:rPr lang="en-US" dirty="0">
              <a:latin typeface="Arial" panose="020B0604020202020204" pitchFamily="34" charset="0"/>
              <a:cs typeface="Arial" panose="020B0604020202020204" pitchFamily="34" charset="0"/>
            </a:rPr>
            <a:t>Environmental Scan</a:t>
          </a:r>
        </a:p>
      </dgm:t>
    </dgm:pt>
    <dgm:pt modelId="{8A9DA3DC-F2E3-48B5-9961-CE22AA58C53C}" type="parTrans" cxnId="{B268AD63-E961-422F-9332-017FBB151D6E}">
      <dgm:prSet/>
      <dgm:spPr/>
      <dgm:t>
        <a:bodyPr/>
        <a:lstStyle/>
        <a:p>
          <a:endParaRPr lang="en-US">
            <a:latin typeface="Arial" panose="020B0604020202020204" pitchFamily="34" charset="0"/>
            <a:cs typeface="Arial" panose="020B0604020202020204" pitchFamily="34" charset="0"/>
          </a:endParaRPr>
        </a:p>
      </dgm:t>
    </dgm:pt>
    <dgm:pt modelId="{3C7D80FD-3354-4073-8F44-4FEBC0608305}" type="sibTrans" cxnId="{B268AD63-E961-422F-9332-017FBB151D6E}">
      <dgm:prSet/>
      <dgm:spPr/>
      <dgm:t>
        <a:bodyPr/>
        <a:lstStyle/>
        <a:p>
          <a:endParaRPr lang="en-US">
            <a:latin typeface="Arial" panose="020B0604020202020204" pitchFamily="34" charset="0"/>
            <a:cs typeface="Arial" panose="020B0604020202020204" pitchFamily="34" charset="0"/>
          </a:endParaRPr>
        </a:p>
      </dgm:t>
    </dgm:pt>
    <dgm:pt modelId="{560F9206-4EA8-47DC-BC10-03BC0D21C0F6}">
      <dgm:prSet/>
      <dgm:spPr/>
      <dgm:t>
        <a:bodyPr/>
        <a:lstStyle/>
        <a:p>
          <a:r>
            <a:rPr lang="en-US" dirty="0">
              <a:latin typeface="Arial" panose="020B0604020202020204" pitchFamily="34" charset="0"/>
              <a:cs typeface="Arial" panose="020B0604020202020204" pitchFamily="34" charset="0"/>
            </a:rPr>
            <a:t>Empirical Data Analysis</a:t>
          </a:r>
        </a:p>
      </dgm:t>
    </dgm:pt>
    <dgm:pt modelId="{7730C37C-3135-4BED-9D70-16C910C1A314}" type="parTrans" cxnId="{75993363-BCAE-4701-AC5B-D6C252F61214}">
      <dgm:prSet/>
      <dgm:spPr/>
      <dgm:t>
        <a:bodyPr/>
        <a:lstStyle/>
        <a:p>
          <a:endParaRPr lang="en-US">
            <a:latin typeface="Arial" panose="020B0604020202020204" pitchFamily="34" charset="0"/>
            <a:cs typeface="Arial" panose="020B0604020202020204" pitchFamily="34" charset="0"/>
          </a:endParaRPr>
        </a:p>
      </dgm:t>
    </dgm:pt>
    <dgm:pt modelId="{415F3E44-284D-4B9E-A680-0263CCAA5E68}" type="sibTrans" cxnId="{75993363-BCAE-4701-AC5B-D6C252F61214}">
      <dgm:prSet/>
      <dgm:spPr/>
      <dgm:t>
        <a:bodyPr/>
        <a:lstStyle/>
        <a:p>
          <a:endParaRPr lang="en-US">
            <a:latin typeface="Arial" panose="020B0604020202020204" pitchFamily="34" charset="0"/>
            <a:cs typeface="Arial" panose="020B0604020202020204" pitchFamily="34" charset="0"/>
          </a:endParaRPr>
        </a:p>
      </dgm:t>
    </dgm:pt>
    <dgm:pt modelId="{D539531D-B875-4593-8FAC-6229395A9AA4}">
      <dgm:prSet/>
      <dgm:spPr/>
      <dgm:t>
        <a:bodyPr/>
        <a:lstStyle/>
        <a:p>
          <a:r>
            <a:rPr lang="en-US" dirty="0">
              <a:latin typeface="Arial" panose="020B0604020202020204" pitchFamily="34" charset="0"/>
              <a:cs typeface="Arial" panose="020B0604020202020204" pitchFamily="34" charset="0"/>
            </a:rPr>
            <a:t>Measure Lifecycle</a:t>
          </a:r>
        </a:p>
      </dgm:t>
    </dgm:pt>
    <dgm:pt modelId="{D1D3BD26-D183-41DE-9179-56021103FCF9}" type="parTrans" cxnId="{8482520E-2FF7-4B56-A758-155EF5424936}">
      <dgm:prSet/>
      <dgm:spPr/>
      <dgm:t>
        <a:bodyPr/>
        <a:lstStyle/>
        <a:p>
          <a:endParaRPr lang="en-US">
            <a:latin typeface="Arial" panose="020B0604020202020204" pitchFamily="34" charset="0"/>
            <a:cs typeface="Arial" panose="020B0604020202020204" pitchFamily="34" charset="0"/>
          </a:endParaRPr>
        </a:p>
      </dgm:t>
    </dgm:pt>
    <dgm:pt modelId="{7A2F643E-7D4D-43A7-BCA1-FE37E5ECA700}" type="sibTrans" cxnId="{8482520E-2FF7-4B56-A758-155EF5424936}">
      <dgm:prSet/>
      <dgm:spPr/>
      <dgm:t>
        <a:bodyPr/>
        <a:lstStyle/>
        <a:p>
          <a:endParaRPr lang="en-US">
            <a:latin typeface="Arial" panose="020B0604020202020204" pitchFamily="34" charset="0"/>
            <a:cs typeface="Arial" panose="020B0604020202020204" pitchFamily="34" charset="0"/>
          </a:endParaRPr>
        </a:p>
      </dgm:t>
    </dgm:pt>
    <dgm:pt modelId="{148C1EA1-E38E-4037-900E-32A35C366332}">
      <dgm:prSet/>
      <dgm:spPr/>
      <dgm:t>
        <a:bodyPr/>
        <a:lstStyle/>
        <a:p>
          <a:r>
            <a:rPr lang="en-US">
              <a:latin typeface="Arial" panose="020B0604020202020204" pitchFamily="34" charset="0"/>
              <a:cs typeface="Arial" panose="020B0604020202020204" pitchFamily="34" charset="0"/>
            </a:rPr>
            <a:t>Measure Specification</a:t>
          </a:r>
        </a:p>
      </dgm:t>
    </dgm:pt>
    <dgm:pt modelId="{2FA37E35-8A7D-4292-A9D2-41FACD001D0D}" type="parTrans" cxnId="{80FEF562-82EF-4A60-809C-55F75714A7F7}">
      <dgm:prSet/>
      <dgm:spPr/>
      <dgm:t>
        <a:bodyPr/>
        <a:lstStyle/>
        <a:p>
          <a:endParaRPr lang="en-US">
            <a:latin typeface="Arial" panose="020B0604020202020204" pitchFamily="34" charset="0"/>
            <a:cs typeface="Arial" panose="020B0604020202020204" pitchFamily="34" charset="0"/>
          </a:endParaRPr>
        </a:p>
      </dgm:t>
    </dgm:pt>
    <dgm:pt modelId="{F34A9182-B59C-4275-BA50-656E44EBD470}" type="sibTrans" cxnId="{80FEF562-82EF-4A60-809C-55F75714A7F7}">
      <dgm:prSet/>
      <dgm:spPr/>
      <dgm:t>
        <a:bodyPr/>
        <a:lstStyle/>
        <a:p>
          <a:endParaRPr lang="en-US">
            <a:latin typeface="Arial" panose="020B0604020202020204" pitchFamily="34" charset="0"/>
            <a:cs typeface="Arial" panose="020B0604020202020204" pitchFamily="34" charset="0"/>
          </a:endParaRPr>
        </a:p>
      </dgm:t>
    </dgm:pt>
    <dgm:pt modelId="{5AA966B2-F0F7-49D1-A62F-27751C6BA65A}">
      <dgm:prSet/>
      <dgm:spPr/>
      <dgm:t>
        <a:bodyPr/>
        <a:lstStyle/>
        <a:p>
          <a:r>
            <a:rPr lang="en-US">
              <a:latin typeface="Arial" panose="020B0604020202020204" pitchFamily="34" charset="0"/>
              <a:cs typeface="Arial" panose="020B0604020202020204" pitchFamily="34" charset="0"/>
            </a:rPr>
            <a:t>Measure Testing</a:t>
          </a:r>
        </a:p>
      </dgm:t>
    </dgm:pt>
    <dgm:pt modelId="{5490718C-276B-4A8C-9DF6-581013AA24BB}" type="parTrans" cxnId="{2365B704-92C0-4237-9718-A2A839A5C131}">
      <dgm:prSet/>
      <dgm:spPr/>
      <dgm:t>
        <a:bodyPr/>
        <a:lstStyle/>
        <a:p>
          <a:endParaRPr lang="en-US">
            <a:latin typeface="Arial" panose="020B0604020202020204" pitchFamily="34" charset="0"/>
            <a:cs typeface="Arial" panose="020B0604020202020204" pitchFamily="34" charset="0"/>
          </a:endParaRPr>
        </a:p>
      </dgm:t>
    </dgm:pt>
    <dgm:pt modelId="{11031A4A-09CB-4618-B5E6-656791CFC300}" type="sibTrans" cxnId="{2365B704-92C0-4237-9718-A2A839A5C131}">
      <dgm:prSet/>
      <dgm:spPr/>
      <dgm:t>
        <a:bodyPr/>
        <a:lstStyle/>
        <a:p>
          <a:endParaRPr lang="en-US">
            <a:latin typeface="Arial" panose="020B0604020202020204" pitchFamily="34" charset="0"/>
            <a:cs typeface="Arial" panose="020B0604020202020204" pitchFamily="34" charset="0"/>
          </a:endParaRPr>
        </a:p>
      </dgm:t>
    </dgm:pt>
    <dgm:pt modelId="{876D3014-2BCD-446D-9124-E63354820BEF}">
      <dgm:prSet/>
      <dgm:spPr/>
      <dgm:t>
        <a:bodyPr/>
        <a:lstStyle/>
        <a:p>
          <a:r>
            <a:rPr lang="en-US">
              <a:latin typeface="Arial" panose="020B0604020202020204" pitchFamily="34" charset="0"/>
              <a:cs typeface="Arial" panose="020B0604020202020204" pitchFamily="34" charset="0"/>
            </a:rPr>
            <a:t>Measure Implementation </a:t>
          </a:r>
        </a:p>
      </dgm:t>
    </dgm:pt>
    <dgm:pt modelId="{03DED5DF-1537-4CE7-8217-61C853A10EC5}" type="parTrans" cxnId="{49310D47-CCEB-466F-ABAE-120A31A08615}">
      <dgm:prSet/>
      <dgm:spPr/>
      <dgm:t>
        <a:bodyPr/>
        <a:lstStyle/>
        <a:p>
          <a:endParaRPr lang="en-US">
            <a:latin typeface="Arial" panose="020B0604020202020204" pitchFamily="34" charset="0"/>
            <a:cs typeface="Arial" panose="020B0604020202020204" pitchFamily="34" charset="0"/>
          </a:endParaRPr>
        </a:p>
      </dgm:t>
    </dgm:pt>
    <dgm:pt modelId="{07F522FF-C714-4FE4-AB5F-10D83284AFDE}" type="sibTrans" cxnId="{49310D47-CCEB-466F-ABAE-120A31A08615}">
      <dgm:prSet/>
      <dgm:spPr/>
      <dgm:t>
        <a:bodyPr/>
        <a:lstStyle/>
        <a:p>
          <a:endParaRPr lang="en-US">
            <a:latin typeface="Arial" panose="020B0604020202020204" pitchFamily="34" charset="0"/>
            <a:cs typeface="Arial" panose="020B0604020202020204" pitchFamily="34" charset="0"/>
          </a:endParaRPr>
        </a:p>
      </dgm:t>
    </dgm:pt>
    <dgm:pt modelId="{1FEE3F48-CBE6-41E7-994F-97A9D7C5F9F6}">
      <dgm:prSet/>
      <dgm:spPr/>
      <dgm:t>
        <a:bodyPr/>
        <a:lstStyle/>
        <a:p>
          <a:r>
            <a:rPr lang="en-US">
              <a:latin typeface="Arial" panose="020B0604020202020204" pitchFamily="34" charset="0"/>
              <a:cs typeface="Arial" panose="020B0604020202020204" pitchFamily="34" charset="0"/>
            </a:rPr>
            <a:t>Measure Use, Continuing Education, Maintenance</a:t>
          </a:r>
        </a:p>
      </dgm:t>
    </dgm:pt>
    <dgm:pt modelId="{10DCE1E9-854E-4EC1-9A2F-733EF7E62DF7}" type="parTrans" cxnId="{D9C92067-CB82-4876-ADED-E47C899EDC6D}">
      <dgm:prSet/>
      <dgm:spPr/>
      <dgm:t>
        <a:bodyPr/>
        <a:lstStyle/>
        <a:p>
          <a:endParaRPr lang="en-US">
            <a:latin typeface="Arial" panose="020B0604020202020204" pitchFamily="34" charset="0"/>
            <a:cs typeface="Arial" panose="020B0604020202020204" pitchFamily="34" charset="0"/>
          </a:endParaRPr>
        </a:p>
      </dgm:t>
    </dgm:pt>
    <dgm:pt modelId="{F6E5AA4F-8B1A-4710-A644-11F52F9A1340}" type="sibTrans" cxnId="{D9C92067-CB82-4876-ADED-E47C899EDC6D}">
      <dgm:prSet/>
      <dgm:spPr/>
      <dgm:t>
        <a:bodyPr/>
        <a:lstStyle/>
        <a:p>
          <a:endParaRPr lang="en-US">
            <a:latin typeface="Arial" panose="020B0604020202020204" pitchFamily="34" charset="0"/>
            <a:cs typeface="Arial" panose="020B0604020202020204" pitchFamily="34" charset="0"/>
          </a:endParaRPr>
        </a:p>
      </dgm:t>
    </dgm:pt>
    <dgm:pt modelId="{B3B39026-F94C-4E73-AD91-AA7FCAB81425}" type="pres">
      <dgm:prSet presAssocID="{A8030D57-09EA-431C-BD39-629D6BFBB7B9}" presName="hierChild1" presStyleCnt="0">
        <dgm:presLayoutVars>
          <dgm:orgChart val="1"/>
          <dgm:chPref val="1"/>
          <dgm:dir/>
          <dgm:animOne val="branch"/>
          <dgm:animLvl val="lvl"/>
          <dgm:resizeHandles/>
        </dgm:presLayoutVars>
      </dgm:prSet>
      <dgm:spPr/>
    </dgm:pt>
    <dgm:pt modelId="{14EC02E1-DD10-447B-B0A6-EBD4310637D7}" type="pres">
      <dgm:prSet presAssocID="{D539531D-B875-4593-8FAC-6229395A9AA4}" presName="hierRoot1" presStyleCnt="0">
        <dgm:presLayoutVars>
          <dgm:hierBranch val="init"/>
        </dgm:presLayoutVars>
      </dgm:prSet>
      <dgm:spPr/>
    </dgm:pt>
    <dgm:pt modelId="{B6537815-CA1B-48E7-8741-A425153F2483}" type="pres">
      <dgm:prSet presAssocID="{D539531D-B875-4593-8FAC-6229395A9AA4}" presName="rootComposite1" presStyleCnt="0"/>
      <dgm:spPr/>
    </dgm:pt>
    <dgm:pt modelId="{8BF583AB-FA01-4E0B-807C-9EE29B91BBC2}" type="pres">
      <dgm:prSet presAssocID="{D539531D-B875-4593-8FAC-6229395A9AA4}" presName="rootText1" presStyleLbl="node0" presStyleIdx="0" presStyleCnt="1">
        <dgm:presLayoutVars>
          <dgm:chPref val="3"/>
        </dgm:presLayoutVars>
      </dgm:prSet>
      <dgm:spPr/>
    </dgm:pt>
    <dgm:pt modelId="{51CF3FF3-0389-4FB7-8A3D-40581DFF508E}" type="pres">
      <dgm:prSet presAssocID="{D539531D-B875-4593-8FAC-6229395A9AA4}" presName="rootConnector1" presStyleLbl="node1" presStyleIdx="0" presStyleCnt="0"/>
      <dgm:spPr/>
    </dgm:pt>
    <dgm:pt modelId="{D7C59485-DE46-4B1C-B4BD-F1159DEA5D10}" type="pres">
      <dgm:prSet presAssocID="{D539531D-B875-4593-8FAC-6229395A9AA4}" presName="hierChild2" presStyleCnt="0"/>
      <dgm:spPr/>
    </dgm:pt>
    <dgm:pt modelId="{0D5D8EAC-F60A-4CB3-81CE-260E71B07F09}" type="pres">
      <dgm:prSet presAssocID="{4456EDF7-2961-42A7-93A5-8EFFC1327493}" presName="Name37" presStyleLbl="parChTrans1D2" presStyleIdx="0" presStyleCnt="5"/>
      <dgm:spPr/>
    </dgm:pt>
    <dgm:pt modelId="{6DF27B06-BE33-4E4E-B036-B96E15F49614}" type="pres">
      <dgm:prSet presAssocID="{8B2334B4-6059-4E23-9C5B-CBD8DA613696}" presName="hierRoot2" presStyleCnt="0">
        <dgm:presLayoutVars>
          <dgm:hierBranch val="init"/>
        </dgm:presLayoutVars>
      </dgm:prSet>
      <dgm:spPr/>
    </dgm:pt>
    <dgm:pt modelId="{15C534DD-3A44-4F2A-82A3-8A37866CE95A}" type="pres">
      <dgm:prSet presAssocID="{8B2334B4-6059-4E23-9C5B-CBD8DA613696}" presName="rootComposite" presStyleCnt="0"/>
      <dgm:spPr/>
    </dgm:pt>
    <dgm:pt modelId="{9818EE17-CDDD-4260-B28D-398BCB4D1033}" type="pres">
      <dgm:prSet presAssocID="{8B2334B4-6059-4E23-9C5B-CBD8DA613696}" presName="rootText" presStyleLbl="node2" presStyleIdx="0" presStyleCnt="5">
        <dgm:presLayoutVars>
          <dgm:chPref val="3"/>
        </dgm:presLayoutVars>
      </dgm:prSet>
      <dgm:spPr/>
    </dgm:pt>
    <dgm:pt modelId="{AC8481F5-DF32-45F8-AA3B-2D3B3477EA38}" type="pres">
      <dgm:prSet presAssocID="{8B2334B4-6059-4E23-9C5B-CBD8DA613696}" presName="rootConnector" presStyleLbl="node2" presStyleIdx="0" presStyleCnt="5"/>
      <dgm:spPr/>
    </dgm:pt>
    <dgm:pt modelId="{61EC0224-4E75-44DA-B231-A46CDB6F1429}" type="pres">
      <dgm:prSet presAssocID="{8B2334B4-6059-4E23-9C5B-CBD8DA613696}" presName="hierChild4" presStyleCnt="0"/>
      <dgm:spPr/>
    </dgm:pt>
    <dgm:pt modelId="{BA2DDF5A-912C-49E3-AF9E-53EF4859B992}" type="pres">
      <dgm:prSet presAssocID="{FB068C64-C01A-4DC4-8EA8-8C0345CB4427}" presName="Name37" presStyleLbl="parChTrans1D3" presStyleIdx="0" presStyleCnt="3"/>
      <dgm:spPr/>
    </dgm:pt>
    <dgm:pt modelId="{9E217DEC-6C8B-4363-971C-5F52FC5246F0}" type="pres">
      <dgm:prSet presAssocID="{1C5DB387-5CC5-497E-9641-8CE6BD7C24E9}" presName="hierRoot2" presStyleCnt="0">
        <dgm:presLayoutVars>
          <dgm:hierBranch val="init"/>
        </dgm:presLayoutVars>
      </dgm:prSet>
      <dgm:spPr/>
    </dgm:pt>
    <dgm:pt modelId="{8BDE439A-B4AC-48B3-A97F-BC1AC9F6B319}" type="pres">
      <dgm:prSet presAssocID="{1C5DB387-5CC5-497E-9641-8CE6BD7C24E9}" presName="rootComposite" presStyleCnt="0"/>
      <dgm:spPr/>
    </dgm:pt>
    <dgm:pt modelId="{90F38540-92B0-46C0-A52D-16738B4F6B50}" type="pres">
      <dgm:prSet presAssocID="{1C5DB387-5CC5-497E-9641-8CE6BD7C24E9}" presName="rootText" presStyleLbl="node3" presStyleIdx="0" presStyleCnt="3">
        <dgm:presLayoutVars>
          <dgm:chPref val="3"/>
        </dgm:presLayoutVars>
      </dgm:prSet>
      <dgm:spPr/>
    </dgm:pt>
    <dgm:pt modelId="{DC122BA7-40F4-4923-915F-54A544E6B3FD}" type="pres">
      <dgm:prSet presAssocID="{1C5DB387-5CC5-497E-9641-8CE6BD7C24E9}" presName="rootConnector" presStyleLbl="node3" presStyleIdx="0" presStyleCnt="3"/>
      <dgm:spPr/>
    </dgm:pt>
    <dgm:pt modelId="{32B63031-5928-41AB-B032-E67DA47FD681}" type="pres">
      <dgm:prSet presAssocID="{1C5DB387-5CC5-497E-9641-8CE6BD7C24E9}" presName="hierChild4" presStyleCnt="0"/>
      <dgm:spPr/>
    </dgm:pt>
    <dgm:pt modelId="{A3B97FE7-E7A3-4919-97D5-46A770A2FF0D}" type="pres">
      <dgm:prSet presAssocID="{8A9DA3DC-F2E3-48B5-9961-CE22AA58C53C}" presName="Name37" presStyleLbl="parChTrans1D4" presStyleIdx="0" presStyleCnt="2"/>
      <dgm:spPr/>
    </dgm:pt>
    <dgm:pt modelId="{39DC790C-745B-44BF-A560-A1F2F99E240D}" type="pres">
      <dgm:prSet presAssocID="{D9B67B0B-B8A5-4AEC-A289-33A74F708EF7}" presName="hierRoot2" presStyleCnt="0">
        <dgm:presLayoutVars>
          <dgm:hierBranch val="init"/>
        </dgm:presLayoutVars>
      </dgm:prSet>
      <dgm:spPr/>
    </dgm:pt>
    <dgm:pt modelId="{F8203F21-AFBF-42EF-89E3-0A8933897CBE}" type="pres">
      <dgm:prSet presAssocID="{D9B67B0B-B8A5-4AEC-A289-33A74F708EF7}" presName="rootComposite" presStyleCnt="0"/>
      <dgm:spPr/>
    </dgm:pt>
    <dgm:pt modelId="{93575964-59A6-408B-AB6D-C5B4788D8DC1}" type="pres">
      <dgm:prSet presAssocID="{D9B67B0B-B8A5-4AEC-A289-33A74F708EF7}" presName="rootText" presStyleLbl="node4" presStyleIdx="0" presStyleCnt="2">
        <dgm:presLayoutVars>
          <dgm:chPref val="3"/>
        </dgm:presLayoutVars>
      </dgm:prSet>
      <dgm:spPr/>
    </dgm:pt>
    <dgm:pt modelId="{D8987C82-A360-457B-986F-E167D8AF6FEA}" type="pres">
      <dgm:prSet presAssocID="{D9B67B0B-B8A5-4AEC-A289-33A74F708EF7}" presName="rootConnector" presStyleLbl="node4" presStyleIdx="0" presStyleCnt="2"/>
      <dgm:spPr/>
    </dgm:pt>
    <dgm:pt modelId="{9D716FE7-9BC1-4F4B-B91F-CC41E49AB9C2}" type="pres">
      <dgm:prSet presAssocID="{D9B67B0B-B8A5-4AEC-A289-33A74F708EF7}" presName="hierChild4" presStyleCnt="0"/>
      <dgm:spPr/>
    </dgm:pt>
    <dgm:pt modelId="{40C7F89F-0039-4681-9B14-C0B9CC9E0A25}" type="pres">
      <dgm:prSet presAssocID="{D9B67B0B-B8A5-4AEC-A289-33A74F708EF7}" presName="hierChild5" presStyleCnt="0"/>
      <dgm:spPr/>
    </dgm:pt>
    <dgm:pt modelId="{30F0F468-B806-40F9-9C9E-DA196A8185BF}" type="pres">
      <dgm:prSet presAssocID="{7730C37C-3135-4BED-9D70-16C910C1A314}" presName="Name37" presStyleLbl="parChTrans1D4" presStyleIdx="1" presStyleCnt="2"/>
      <dgm:spPr/>
    </dgm:pt>
    <dgm:pt modelId="{E40DCA55-F5B4-4D15-87A3-9F7FDD36301B}" type="pres">
      <dgm:prSet presAssocID="{560F9206-4EA8-47DC-BC10-03BC0D21C0F6}" presName="hierRoot2" presStyleCnt="0">
        <dgm:presLayoutVars>
          <dgm:hierBranch val="init"/>
        </dgm:presLayoutVars>
      </dgm:prSet>
      <dgm:spPr/>
    </dgm:pt>
    <dgm:pt modelId="{719F53CF-A55B-4CAC-993E-E4E919AABB3B}" type="pres">
      <dgm:prSet presAssocID="{560F9206-4EA8-47DC-BC10-03BC0D21C0F6}" presName="rootComposite" presStyleCnt="0"/>
      <dgm:spPr/>
    </dgm:pt>
    <dgm:pt modelId="{26ECA04B-D1CA-4939-8AC4-836AB2A21F33}" type="pres">
      <dgm:prSet presAssocID="{560F9206-4EA8-47DC-BC10-03BC0D21C0F6}" presName="rootText" presStyleLbl="node4" presStyleIdx="1" presStyleCnt="2">
        <dgm:presLayoutVars>
          <dgm:chPref val="3"/>
        </dgm:presLayoutVars>
      </dgm:prSet>
      <dgm:spPr/>
    </dgm:pt>
    <dgm:pt modelId="{629E8D62-07FD-4441-87BB-E271EA17014A}" type="pres">
      <dgm:prSet presAssocID="{560F9206-4EA8-47DC-BC10-03BC0D21C0F6}" presName="rootConnector" presStyleLbl="node4" presStyleIdx="1" presStyleCnt="2"/>
      <dgm:spPr/>
    </dgm:pt>
    <dgm:pt modelId="{A9B638B3-A854-4A25-8421-54BADE4F44EE}" type="pres">
      <dgm:prSet presAssocID="{560F9206-4EA8-47DC-BC10-03BC0D21C0F6}" presName="hierChild4" presStyleCnt="0"/>
      <dgm:spPr/>
    </dgm:pt>
    <dgm:pt modelId="{7F8C40E7-A56E-4C16-8EC2-44827FABC0BB}" type="pres">
      <dgm:prSet presAssocID="{560F9206-4EA8-47DC-BC10-03BC0D21C0F6}" presName="hierChild5" presStyleCnt="0"/>
      <dgm:spPr/>
    </dgm:pt>
    <dgm:pt modelId="{3C883A11-E703-4ABD-B496-360E21F58758}" type="pres">
      <dgm:prSet presAssocID="{1C5DB387-5CC5-497E-9641-8CE6BD7C24E9}" presName="hierChild5" presStyleCnt="0"/>
      <dgm:spPr/>
    </dgm:pt>
    <dgm:pt modelId="{DF5BA875-E585-4002-AED9-E53BED17084F}" type="pres">
      <dgm:prSet presAssocID="{DE1C6BB4-6C65-4755-8757-472791D10636}" presName="Name37" presStyleLbl="parChTrans1D3" presStyleIdx="1" presStyleCnt="3"/>
      <dgm:spPr/>
    </dgm:pt>
    <dgm:pt modelId="{31ED11A6-2ED0-4DAE-A9E3-84860556160A}" type="pres">
      <dgm:prSet presAssocID="{8559654F-C317-42F3-9D6A-274658CD757B}" presName="hierRoot2" presStyleCnt="0">
        <dgm:presLayoutVars>
          <dgm:hierBranch val="init"/>
        </dgm:presLayoutVars>
      </dgm:prSet>
      <dgm:spPr/>
    </dgm:pt>
    <dgm:pt modelId="{44BB53D0-A33A-4B26-8F1B-B4E4CF45D404}" type="pres">
      <dgm:prSet presAssocID="{8559654F-C317-42F3-9D6A-274658CD757B}" presName="rootComposite" presStyleCnt="0"/>
      <dgm:spPr/>
    </dgm:pt>
    <dgm:pt modelId="{E6A2FB05-F626-423A-97CE-C6131E978F30}" type="pres">
      <dgm:prSet presAssocID="{8559654F-C317-42F3-9D6A-274658CD757B}" presName="rootText" presStyleLbl="node3" presStyleIdx="1" presStyleCnt="3">
        <dgm:presLayoutVars>
          <dgm:chPref val="3"/>
        </dgm:presLayoutVars>
      </dgm:prSet>
      <dgm:spPr/>
    </dgm:pt>
    <dgm:pt modelId="{BA5A16D0-D4E3-4949-9771-43013F26FD5E}" type="pres">
      <dgm:prSet presAssocID="{8559654F-C317-42F3-9D6A-274658CD757B}" presName="rootConnector" presStyleLbl="node3" presStyleIdx="1" presStyleCnt="3"/>
      <dgm:spPr/>
    </dgm:pt>
    <dgm:pt modelId="{86785EF5-6B32-439F-9700-4B1ABA7FB38E}" type="pres">
      <dgm:prSet presAssocID="{8559654F-C317-42F3-9D6A-274658CD757B}" presName="hierChild4" presStyleCnt="0"/>
      <dgm:spPr/>
    </dgm:pt>
    <dgm:pt modelId="{148E80E6-16F9-4401-B3D1-ADDBD0B019A9}" type="pres">
      <dgm:prSet presAssocID="{8559654F-C317-42F3-9D6A-274658CD757B}" presName="hierChild5" presStyleCnt="0"/>
      <dgm:spPr/>
    </dgm:pt>
    <dgm:pt modelId="{E21EF3DE-1D41-42F8-A65B-44F66CA4ACF2}" type="pres">
      <dgm:prSet presAssocID="{1062E924-EC7E-4427-85FE-FE08CC7235A1}" presName="Name37" presStyleLbl="parChTrans1D3" presStyleIdx="2" presStyleCnt="3"/>
      <dgm:spPr/>
    </dgm:pt>
    <dgm:pt modelId="{036546B5-165C-4145-8031-0A341B423FFC}" type="pres">
      <dgm:prSet presAssocID="{31193FE1-698B-4227-9FD5-CE711926504A}" presName="hierRoot2" presStyleCnt="0">
        <dgm:presLayoutVars>
          <dgm:hierBranch val="init"/>
        </dgm:presLayoutVars>
      </dgm:prSet>
      <dgm:spPr/>
    </dgm:pt>
    <dgm:pt modelId="{DA8AF939-2354-4CCD-B04E-D7E766C781BF}" type="pres">
      <dgm:prSet presAssocID="{31193FE1-698B-4227-9FD5-CE711926504A}" presName="rootComposite" presStyleCnt="0"/>
      <dgm:spPr/>
    </dgm:pt>
    <dgm:pt modelId="{00008AA3-1337-4734-8991-5D1BD57FCA4A}" type="pres">
      <dgm:prSet presAssocID="{31193FE1-698B-4227-9FD5-CE711926504A}" presName="rootText" presStyleLbl="node3" presStyleIdx="2" presStyleCnt="3">
        <dgm:presLayoutVars>
          <dgm:chPref val="3"/>
        </dgm:presLayoutVars>
      </dgm:prSet>
      <dgm:spPr/>
    </dgm:pt>
    <dgm:pt modelId="{DBB10A8F-16A6-4231-A0B2-0899F8CD7676}" type="pres">
      <dgm:prSet presAssocID="{31193FE1-698B-4227-9FD5-CE711926504A}" presName="rootConnector" presStyleLbl="node3" presStyleIdx="2" presStyleCnt="3"/>
      <dgm:spPr/>
    </dgm:pt>
    <dgm:pt modelId="{D6D584E8-E1CA-4348-8A1D-ED5A6CE01625}" type="pres">
      <dgm:prSet presAssocID="{31193FE1-698B-4227-9FD5-CE711926504A}" presName="hierChild4" presStyleCnt="0"/>
      <dgm:spPr/>
    </dgm:pt>
    <dgm:pt modelId="{A5E05D3E-DD72-4A2C-A48E-C0A7AB686A80}" type="pres">
      <dgm:prSet presAssocID="{31193FE1-698B-4227-9FD5-CE711926504A}" presName="hierChild5" presStyleCnt="0"/>
      <dgm:spPr/>
    </dgm:pt>
    <dgm:pt modelId="{2BA75658-BF12-4795-A440-4FBCA15CC325}" type="pres">
      <dgm:prSet presAssocID="{8B2334B4-6059-4E23-9C5B-CBD8DA613696}" presName="hierChild5" presStyleCnt="0"/>
      <dgm:spPr/>
    </dgm:pt>
    <dgm:pt modelId="{023596B2-870A-42BA-B3D1-80EE140612A0}" type="pres">
      <dgm:prSet presAssocID="{2FA37E35-8A7D-4292-A9D2-41FACD001D0D}" presName="Name37" presStyleLbl="parChTrans1D2" presStyleIdx="1" presStyleCnt="5"/>
      <dgm:spPr/>
    </dgm:pt>
    <dgm:pt modelId="{5142372D-5178-4A77-9638-3BD2BC3EA428}" type="pres">
      <dgm:prSet presAssocID="{148C1EA1-E38E-4037-900E-32A35C366332}" presName="hierRoot2" presStyleCnt="0">
        <dgm:presLayoutVars>
          <dgm:hierBranch val="init"/>
        </dgm:presLayoutVars>
      </dgm:prSet>
      <dgm:spPr/>
    </dgm:pt>
    <dgm:pt modelId="{59F7EC24-C020-4463-82E6-D3AA484D64C8}" type="pres">
      <dgm:prSet presAssocID="{148C1EA1-E38E-4037-900E-32A35C366332}" presName="rootComposite" presStyleCnt="0"/>
      <dgm:spPr/>
    </dgm:pt>
    <dgm:pt modelId="{1060F36A-323A-467F-B5B5-F61BF8DC271F}" type="pres">
      <dgm:prSet presAssocID="{148C1EA1-E38E-4037-900E-32A35C366332}" presName="rootText" presStyleLbl="node2" presStyleIdx="1" presStyleCnt="5">
        <dgm:presLayoutVars>
          <dgm:chPref val="3"/>
        </dgm:presLayoutVars>
      </dgm:prSet>
      <dgm:spPr/>
    </dgm:pt>
    <dgm:pt modelId="{C3E1E8E1-3132-430B-9F30-76830EB7B46E}" type="pres">
      <dgm:prSet presAssocID="{148C1EA1-E38E-4037-900E-32A35C366332}" presName="rootConnector" presStyleLbl="node2" presStyleIdx="1" presStyleCnt="5"/>
      <dgm:spPr/>
    </dgm:pt>
    <dgm:pt modelId="{F43F354B-D4CB-4050-91D1-39FFF3FCFF1E}" type="pres">
      <dgm:prSet presAssocID="{148C1EA1-E38E-4037-900E-32A35C366332}" presName="hierChild4" presStyleCnt="0"/>
      <dgm:spPr/>
    </dgm:pt>
    <dgm:pt modelId="{D95CBAAA-0503-48B5-8636-4A9DD4AD0C6D}" type="pres">
      <dgm:prSet presAssocID="{148C1EA1-E38E-4037-900E-32A35C366332}" presName="hierChild5" presStyleCnt="0"/>
      <dgm:spPr/>
    </dgm:pt>
    <dgm:pt modelId="{1200A842-4475-444F-A1D8-3914DDE7A247}" type="pres">
      <dgm:prSet presAssocID="{5490718C-276B-4A8C-9DF6-581013AA24BB}" presName="Name37" presStyleLbl="parChTrans1D2" presStyleIdx="2" presStyleCnt="5"/>
      <dgm:spPr/>
    </dgm:pt>
    <dgm:pt modelId="{6540F548-E425-48C9-847D-81751DDD2969}" type="pres">
      <dgm:prSet presAssocID="{5AA966B2-F0F7-49D1-A62F-27751C6BA65A}" presName="hierRoot2" presStyleCnt="0">
        <dgm:presLayoutVars>
          <dgm:hierBranch val="init"/>
        </dgm:presLayoutVars>
      </dgm:prSet>
      <dgm:spPr/>
    </dgm:pt>
    <dgm:pt modelId="{EC8DA6A5-1A6B-4EDA-AA2D-FE7BBEF90D0C}" type="pres">
      <dgm:prSet presAssocID="{5AA966B2-F0F7-49D1-A62F-27751C6BA65A}" presName="rootComposite" presStyleCnt="0"/>
      <dgm:spPr/>
    </dgm:pt>
    <dgm:pt modelId="{A530C780-9DB9-4C38-9979-1F0C1AAF7001}" type="pres">
      <dgm:prSet presAssocID="{5AA966B2-F0F7-49D1-A62F-27751C6BA65A}" presName="rootText" presStyleLbl="node2" presStyleIdx="2" presStyleCnt="5">
        <dgm:presLayoutVars>
          <dgm:chPref val="3"/>
        </dgm:presLayoutVars>
      </dgm:prSet>
      <dgm:spPr/>
    </dgm:pt>
    <dgm:pt modelId="{B6D35948-54A4-46D4-9FC8-4E639427C8F6}" type="pres">
      <dgm:prSet presAssocID="{5AA966B2-F0F7-49D1-A62F-27751C6BA65A}" presName="rootConnector" presStyleLbl="node2" presStyleIdx="2" presStyleCnt="5"/>
      <dgm:spPr/>
    </dgm:pt>
    <dgm:pt modelId="{BAE507EF-04E2-4B64-9B2B-A86F71549EE5}" type="pres">
      <dgm:prSet presAssocID="{5AA966B2-F0F7-49D1-A62F-27751C6BA65A}" presName="hierChild4" presStyleCnt="0"/>
      <dgm:spPr/>
    </dgm:pt>
    <dgm:pt modelId="{5C162621-5E5D-4691-9E7B-3FBE9B6481C6}" type="pres">
      <dgm:prSet presAssocID="{5AA966B2-F0F7-49D1-A62F-27751C6BA65A}" presName="hierChild5" presStyleCnt="0"/>
      <dgm:spPr/>
    </dgm:pt>
    <dgm:pt modelId="{8FBAFD0A-B789-45AA-AC1D-27BAAA4B079B}" type="pres">
      <dgm:prSet presAssocID="{03DED5DF-1537-4CE7-8217-61C853A10EC5}" presName="Name37" presStyleLbl="parChTrans1D2" presStyleIdx="3" presStyleCnt="5"/>
      <dgm:spPr/>
    </dgm:pt>
    <dgm:pt modelId="{05CF85A3-E3DA-4DBD-B74F-710A9D7DD623}" type="pres">
      <dgm:prSet presAssocID="{876D3014-2BCD-446D-9124-E63354820BEF}" presName="hierRoot2" presStyleCnt="0">
        <dgm:presLayoutVars>
          <dgm:hierBranch val="init"/>
        </dgm:presLayoutVars>
      </dgm:prSet>
      <dgm:spPr/>
    </dgm:pt>
    <dgm:pt modelId="{0223FA1A-0236-449C-9F82-1DC1D1D90D4E}" type="pres">
      <dgm:prSet presAssocID="{876D3014-2BCD-446D-9124-E63354820BEF}" presName="rootComposite" presStyleCnt="0"/>
      <dgm:spPr/>
    </dgm:pt>
    <dgm:pt modelId="{B90BC8D7-978D-4638-A08E-BEE2495EEB3C}" type="pres">
      <dgm:prSet presAssocID="{876D3014-2BCD-446D-9124-E63354820BEF}" presName="rootText" presStyleLbl="node2" presStyleIdx="3" presStyleCnt="5">
        <dgm:presLayoutVars>
          <dgm:chPref val="3"/>
        </dgm:presLayoutVars>
      </dgm:prSet>
      <dgm:spPr/>
    </dgm:pt>
    <dgm:pt modelId="{875F9BC9-7CE3-47C2-BFD4-3EC3A6B6D00D}" type="pres">
      <dgm:prSet presAssocID="{876D3014-2BCD-446D-9124-E63354820BEF}" presName="rootConnector" presStyleLbl="node2" presStyleIdx="3" presStyleCnt="5"/>
      <dgm:spPr/>
    </dgm:pt>
    <dgm:pt modelId="{A0860BE0-1D97-432E-956B-45DBEA00C07A}" type="pres">
      <dgm:prSet presAssocID="{876D3014-2BCD-446D-9124-E63354820BEF}" presName="hierChild4" presStyleCnt="0"/>
      <dgm:spPr/>
    </dgm:pt>
    <dgm:pt modelId="{A78A0B73-9CE0-4529-9868-5E5CF038FE33}" type="pres">
      <dgm:prSet presAssocID="{876D3014-2BCD-446D-9124-E63354820BEF}" presName="hierChild5" presStyleCnt="0"/>
      <dgm:spPr/>
    </dgm:pt>
    <dgm:pt modelId="{9BED3DB1-C9DF-43FA-9FB0-79965E341B77}" type="pres">
      <dgm:prSet presAssocID="{10DCE1E9-854E-4EC1-9A2F-733EF7E62DF7}" presName="Name37" presStyleLbl="parChTrans1D2" presStyleIdx="4" presStyleCnt="5"/>
      <dgm:spPr/>
    </dgm:pt>
    <dgm:pt modelId="{9CF62EE5-639F-46EE-B644-277CCBF9661A}" type="pres">
      <dgm:prSet presAssocID="{1FEE3F48-CBE6-41E7-994F-97A9D7C5F9F6}" presName="hierRoot2" presStyleCnt="0">
        <dgm:presLayoutVars>
          <dgm:hierBranch val="init"/>
        </dgm:presLayoutVars>
      </dgm:prSet>
      <dgm:spPr/>
    </dgm:pt>
    <dgm:pt modelId="{200464B9-99F0-4054-AF3E-B47FAE6C4CA0}" type="pres">
      <dgm:prSet presAssocID="{1FEE3F48-CBE6-41E7-994F-97A9D7C5F9F6}" presName="rootComposite" presStyleCnt="0"/>
      <dgm:spPr/>
    </dgm:pt>
    <dgm:pt modelId="{DA52122B-2B6C-422A-828F-4E96312CF369}" type="pres">
      <dgm:prSet presAssocID="{1FEE3F48-CBE6-41E7-994F-97A9D7C5F9F6}" presName="rootText" presStyleLbl="node2" presStyleIdx="4" presStyleCnt="5">
        <dgm:presLayoutVars>
          <dgm:chPref val="3"/>
        </dgm:presLayoutVars>
      </dgm:prSet>
      <dgm:spPr/>
    </dgm:pt>
    <dgm:pt modelId="{80BA7693-2F41-4A7B-AD63-55D1A362EA7D}" type="pres">
      <dgm:prSet presAssocID="{1FEE3F48-CBE6-41E7-994F-97A9D7C5F9F6}" presName="rootConnector" presStyleLbl="node2" presStyleIdx="4" presStyleCnt="5"/>
      <dgm:spPr/>
    </dgm:pt>
    <dgm:pt modelId="{D6DA076A-E317-42F8-BCCB-27D6F76E07A8}" type="pres">
      <dgm:prSet presAssocID="{1FEE3F48-CBE6-41E7-994F-97A9D7C5F9F6}" presName="hierChild4" presStyleCnt="0"/>
      <dgm:spPr/>
    </dgm:pt>
    <dgm:pt modelId="{90F0FDA7-79F3-4FD1-8E82-2947DD1D9841}" type="pres">
      <dgm:prSet presAssocID="{1FEE3F48-CBE6-41E7-994F-97A9D7C5F9F6}" presName="hierChild5" presStyleCnt="0"/>
      <dgm:spPr/>
    </dgm:pt>
    <dgm:pt modelId="{FF2F1949-8757-40B8-A245-26F25B18BB1F}" type="pres">
      <dgm:prSet presAssocID="{D539531D-B875-4593-8FAC-6229395A9AA4}" presName="hierChild3" presStyleCnt="0"/>
      <dgm:spPr/>
    </dgm:pt>
  </dgm:ptLst>
  <dgm:cxnLst>
    <dgm:cxn modelId="{16C87A04-36CC-47F3-8726-88C8E19ABB3E}" type="presOf" srcId="{876D3014-2BCD-446D-9124-E63354820BEF}" destId="{875F9BC9-7CE3-47C2-BFD4-3EC3A6B6D00D}" srcOrd="1" destOrd="0" presId="urn:microsoft.com/office/officeart/2005/8/layout/orgChart1"/>
    <dgm:cxn modelId="{2365B704-92C0-4237-9718-A2A839A5C131}" srcId="{D539531D-B875-4593-8FAC-6229395A9AA4}" destId="{5AA966B2-F0F7-49D1-A62F-27751C6BA65A}" srcOrd="2" destOrd="0" parTransId="{5490718C-276B-4A8C-9DF6-581013AA24BB}" sibTransId="{11031A4A-09CB-4618-B5E6-656791CFC300}"/>
    <dgm:cxn modelId="{A1D6A407-4456-4499-9FCA-9F5941D9D06E}" type="presOf" srcId="{D9B67B0B-B8A5-4AEC-A289-33A74F708EF7}" destId="{D8987C82-A360-457B-986F-E167D8AF6FEA}" srcOrd="1" destOrd="0" presId="urn:microsoft.com/office/officeart/2005/8/layout/orgChart1"/>
    <dgm:cxn modelId="{4D778108-91E4-4B9D-A991-AD849DD554A2}" type="presOf" srcId="{5AA966B2-F0F7-49D1-A62F-27751C6BA65A}" destId="{A530C780-9DB9-4C38-9979-1F0C1AAF7001}" srcOrd="0" destOrd="0" presId="urn:microsoft.com/office/officeart/2005/8/layout/orgChart1"/>
    <dgm:cxn modelId="{8482520E-2FF7-4B56-A758-155EF5424936}" srcId="{A8030D57-09EA-431C-BD39-629D6BFBB7B9}" destId="{D539531D-B875-4593-8FAC-6229395A9AA4}" srcOrd="0" destOrd="0" parTransId="{D1D3BD26-D183-41DE-9179-56021103FCF9}" sibTransId="{7A2F643E-7D4D-43A7-BCA1-FE37E5ECA700}"/>
    <dgm:cxn modelId="{6F6F8A15-ADE3-46EA-8E5D-CAADC406A58A}" type="presOf" srcId="{DE1C6BB4-6C65-4755-8757-472791D10636}" destId="{DF5BA875-E585-4002-AED9-E53BED17084F}" srcOrd="0" destOrd="0" presId="urn:microsoft.com/office/officeart/2005/8/layout/orgChart1"/>
    <dgm:cxn modelId="{7690A61A-A58A-4B1C-9890-D2A0010BA376}" type="presOf" srcId="{D539531D-B875-4593-8FAC-6229395A9AA4}" destId="{8BF583AB-FA01-4E0B-807C-9EE29B91BBC2}" srcOrd="0" destOrd="0" presId="urn:microsoft.com/office/officeart/2005/8/layout/orgChart1"/>
    <dgm:cxn modelId="{275FD31A-0798-46CE-A169-623E81FEC9D4}" type="presOf" srcId="{1FEE3F48-CBE6-41E7-994F-97A9D7C5F9F6}" destId="{80BA7693-2F41-4A7B-AD63-55D1A362EA7D}" srcOrd="1" destOrd="0" presId="urn:microsoft.com/office/officeart/2005/8/layout/orgChart1"/>
    <dgm:cxn modelId="{0F700731-D79A-4D8D-8861-BC109E637B33}" srcId="{D539531D-B875-4593-8FAC-6229395A9AA4}" destId="{8B2334B4-6059-4E23-9C5B-CBD8DA613696}" srcOrd="0" destOrd="0" parTransId="{4456EDF7-2961-42A7-93A5-8EFFC1327493}" sibTransId="{D2B7428E-090F-40C4-985A-C7FCF3A1871C}"/>
    <dgm:cxn modelId="{34A11439-D08D-415A-9174-9F8F668535AB}" type="presOf" srcId="{2FA37E35-8A7D-4292-A9D2-41FACD001D0D}" destId="{023596B2-870A-42BA-B3D1-80EE140612A0}" srcOrd="0" destOrd="0" presId="urn:microsoft.com/office/officeart/2005/8/layout/orgChart1"/>
    <dgm:cxn modelId="{C34E203D-90F9-4068-9A7A-5D25331C1C00}" type="presOf" srcId="{8A9DA3DC-F2E3-48B5-9961-CE22AA58C53C}" destId="{A3B97FE7-E7A3-4919-97D5-46A770A2FF0D}" srcOrd="0" destOrd="0" presId="urn:microsoft.com/office/officeart/2005/8/layout/orgChart1"/>
    <dgm:cxn modelId="{005D3D5F-0562-4624-9BE1-C13CE021B9CE}" type="presOf" srcId="{FB068C64-C01A-4DC4-8EA8-8C0345CB4427}" destId="{BA2DDF5A-912C-49E3-AF9E-53EF4859B992}" srcOrd="0" destOrd="0" presId="urn:microsoft.com/office/officeart/2005/8/layout/orgChart1"/>
    <dgm:cxn modelId="{8BE4F141-BD6F-45CC-96BD-CC9C017951B0}" type="presOf" srcId="{8559654F-C317-42F3-9D6A-274658CD757B}" destId="{E6A2FB05-F626-423A-97CE-C6131E978F30}" srcOrd="0" destOrd="0" presId="urn:microsoft.com/office/officeart/2005/8/layout/orgChart1"/>
    <dgm:cxn modelId="{80FEF562-82EF-4A60-809C-55F75714A7F7}" srcId="{D539531D-B875-4593-8FAC-6229395A9AA4}" destId="{148C1EA1-E38E-4037-900E-32A35C366332}" srcOrd="1" destOrd="0" parTransId="{2FA37E35-8A7D-4292-A9D2-41FACD001D0D}" sibTransId="{F34A9182-B59C-4275-BA50-656E44EBD470}"/>
    <dgm:cxn modelId="{0DDC2363-D870-4867-89E8-ED43F80479BE}" type="presOf" srcId="{10DCE1E9-854E-4EC1-9A2F-733EF7E62DF7}" destId="{9BED3DB1-C9DF-43FA-9FB0-79965E341B77}" srcOrd="0" destOrd="0" presId="urn:microsoft.com/office/officeart/2005/8/layout/orgChart1"/>
    <dgm:cxn modelId="{75993363-BCAE-4701-AC5B-D6C252F61214}" srcId="{1C5DB387-5CC5-497E-9641-8CE6BD7C24E9}" destId="{560F9206-4EA8-47DC-BC10-03BC0D21C0F6}" srcOrd="1" destOrd="0" parTransId="{7730C37C-3135-4BED-9D70-16C910C1A314}" sibTransId="{415F3E44-284D-4B9E-A680-0263CCAA5E68}"/>
    <dgm:cxn modelId="{B268AD63-E961-422F-9332-017FBB151D6E}" srcId="{1C5DB387-5CC5-497E-9641-8CE6BD7C24E9}" destId="{D9B67B0B-B8A5-4AEC-A289-33A74F708EF7}" srcOrd="0" destOrd="0" parTransId="{8A9DA3DC-F2E3-48B5-9961-CE22AA58C53C}" sibTransId="{3C7D80FD-3354-4073-8F44-4FEBC0608305}"/>
    <dgm:cxn modelId="{3D9FE965-8D75-4895-8919-8CE5FE052BAC}" type="presOf" srcId="{8B2334B4-6059-4E23-9C5B-CBD8DA613696}" destId="{AC8481F5-DF32-45F8-AA3B-2D3B3477EA38}" srcOrd="1" destOrd="0" presId="urn:microsoft.com/office/officeart/2005/8/layout/orgChart1"/>
    <dgm:cxn modelId="{49310D47-CCEB-466F-ABAE-120A31A08615}" srcId="{D539531D-B875-4593-8FAC-6229395A9AA4}" destId="{876D3014-2BCD-446D-9124-E63354820BEF}" srcOrd="3" destOrd="0" parTransId="{03DED5DF-1537-4CE7-8217-61C853A10EC5}" sibTransId="{07F522FF-C714-4FE4-AB5F-10D83284AFDE}"/>
    <dgm:cxn modelId="{D9C92067-CB82-4876-ADED-E47C899EDC6D}" srcId="{D539531D-B875-4593-8FAC-6229395A9AA4}" destId="{1FEE3F48-CBE6-41E7-994F-97A9D7C5F9F6}" srcOrd="4" destOrd="0" parTransId="{10DCE1E9-854E-4EC1-9A2F-733EF7E62DF7}" sibTransId="{F6E5AA4F-8B1A-4710-A644-11F52F9A1340}"/>
    <dgm:cxn modelId="{4ADBA853-AFCC-467B-AADE-6420CB3175DA}" type="presOf" srcId="{148C1EA1-E38E-4037-900E-32A35C366332}" destId="{C3E1E8E1-3132-430B-9F30-76830EB7B46E}" srcOrd="1" destOrd="0" presId="urn:microsoft.com/office/officeart/2005/8/layout/orgChart1"/>
    <dgm:cxn modelId="{803BDC55-CB8C-4E03-BA4A-DDEFEBA58A3E}" type="presOf" srcId="{4456EDF7-2961-42A7-93A5-8EFFC1327493}" destId="{0D5D8EAC-F60A-4CB3-81CE-260E71B07F09}" srcOrd="0" destOrd="0" presId="urn:microsoft.com/office/officeart/2005/8/layout/orgChart1"/>
    <dgm:cxn modelId="{E55CCE79-7159-41A3-B989-F88C2C599F57}" type="presOf" srcId="{5AA966B2-F0F7-49D1-A62F-27751C6BA65A}" destId="{B6D35948-54A4-46D4-9FC8-4E639427C8F6}" srcOrd="1" destOrd="0" presId="urn:microsoft.com/office/officeart/2005/8/layout/orgChart1"/>
    <dgm:cxn modelId="{AF9B4E7C-2A7A-463C-A48F-9706AED56A1B}" type="presOf" srcId="{7730C37C-3135-4BED-9D70-16C910C1A314}" destId="{30F0F468-B806-40F9-9C9E-DA196A8185BF}" srcOrd="0" destOrd="0" presId="urn:microsoft.com/office/officeart/2005/8/layout/orgChart1"/>
    <dgm:cxn modelId="{0DF5737E-1797-4ECE-A0CE-40D57BF1C5F0}" type="presOf" srcId="{03DED5DF-1537-4CE7-8217-61C853A10EC5}" destId="{8FBAFD0A-B789-45AA-AC1D-27BAAA4B079B}" srcOrd="0" destOrd="0" presId="urn:microsoft.com/office/officeart/2005/8/layout/orgChart1"/>
    <dgm:cxn modelId="{191EF088-A312-4A8D-8C73-0089FA0F41E2}" type="presOf" srcId="{A8030D57-09EA-431C-BD39-629D6BFBB7B9}" destId="{B3B39026-F94C-4E73-AD91-AA7FCAB81425}" srcOrd="0" destOrd="0" presId="urn:microsoft.com/office/officeart/2005/8/layout/orgChart1"/>
    <dgm:cxn modelId="{E3FD578F-D7A4-4DDB-9ADA-28DEFD6A2430}" type="presOf" srcId="{1062E924-EC7E-4427-85FE-FE08CC7235A1}" destId="{E21EF3DE-1D41-42F8-A65B-44F66CA4ACF2}" srcOrd="0" destOrd="0" presId="urn:microsoft.com/office/officeart/2005/8/layout/orgChart1"/>
    <dgm:cxn modelId="{6C1F9B91-2BF5-42B2-AA43-A212AD0EB17B}" type="presOf" srcId="{8559654F-C317-42F3-9D6A-274658CD757B}" destId="{BA5A16D0-D4E3-4949-9771-43013F26FD5E}" srcOrd="1" destOrd="0" presId="urn:microsoft.com/office/officeart/2005/8/layout/orgChart1"/>
    <dgm:cxn modelId="{6581CD91-4586-4010-A7A6-012140CE60B6}" srcId="{8B2334B4-6059-4E23-9C5B-CBD8DA613696}" destId="{1C5DB387-5CC5-497E-9641-8CE6BD7C24E9}" srcOrd="0" destOrd="0" parTransId="{FB068C64-C01A-4DC4-8EA8-8C0345CB4427}" sibTransId="{9ACD4E69-9706-4E73-8922-C2B69BF51F58}"/>
    <dgm:cxn modelId="{4779D29A-E4BD-499C-B6CE-23BECC27920C}" type="presOf" srcId="{D539531D-B875-4593-8FAC-6229395A9AA4}" destId="{51CF3FF3-0389-4FB7-8A3D-40581DFF508E}" srcOrd="1" destOrd="0" presId="urn:microsoft.com/office/officeart/2005/8/layout/orgChart1"/>
    <dgm:cxn modelId="{CCECBAAF-30DF-4D72-9DFB-011398894C6B}" type="presOf" srcId="{8B2334B4-6059-4E23-9C5B-CBD8DA613696}" destId="{9818EE17-CDDD-4260-B28D-398BCB4D1033}" srcOrd="0" destOrd="0" presId="urn:microsoft.com/office/officeart/2005/8/layout/orgChart1"/>
    <dgm:cxn modelId="{9F5781B5-631B-43C3-AE67-432849917106}" type="presOf" srcId="{31193FE1-698B-4227-9FD5-CE711926504A}" destId="{DBB10A8F-16A6-4231-A0B2-0899F8CD7676}" srcOrd="1" destOrd="0" presId="urn:microsoft.com/office/officeart/2005/8/layout/orgChart1"/>
    <dgm:cxn modelId="{6A0142C4-FEFC-4876-BCE3-CBC6201DE80C}" srcId="{8B2334B4-6059-4E23-9C5B-CBD8DA613696}" destId="{8559654F-C317-42F3-9D6A-274658CD757B}" srcOrd="1" destOrd="0" parTransId="{DE1C6BB4-6C65-4755-8757-472791D10636}" sibTransId="{46C87701-3691-4FD3-B9CB-FF47E17C94AF}"/>
    <dgm:cxn modelId="{223513C5-4E2F-4324-B910-1C9B491067DC}" type="presOf" srcId="{560F9206-4EA8-47DC-BC10-03BC0D21C0F6}" destId="{26ECA04B-D1CA-4939-8AC4-836AB2A21F33}" srcOrd="0" destOrd="0" presId="urn:microsoft.com/office/officeart/2005/8/layout/orgChart1"/>
    <dgm:cxn modelId="{730C45CB-6D89-453D-BECC-04DB82317434}" type="presOf" srcId="{D9B67B0B-B8A5-4AEC-A289-33A74F708EF7}" destId="{93575964-59A6-408B-AB6D-C5B4788D8DC1}" srcOrd="0" destOrd="0" presId="urn:microsoft.com/office/officeart/2005/8/layout/orgChart1"/>
    <dgm:cxn modelId="{06375BD1-A85A-4CAA-AE75-4D8FCD3B7359}" type="presOf" srcId="{1C5DB387-5CC5-497E-9641-8CE6BD7C24E9}" destId="{90F38540-92B0-46C0-A52D-16738B4F6B50}" srcOrd="0" destOrd="0" presId="urn:microsoft.com/office/officeart/2005/8/layout/orgChart1"/>
    <dgm:cxn modelId="{AC4039D4-4394-4F79-9FB8-1F1C3E099B90}" srcId="{8B2334B4-6059-4E23-9C5B-CBD8DA613696}" destId="{31193FE1-698B-4227-9FD5-CE711926504A}" srcOrd="2" destOrd="0" parTransId="{1062E924-EC7E-4427-85FE-FE08CC7235A1}" sibTransId="{F8C8ADA1-0202-439F-9CAC-0849FD7057A2}"/>
    <dgm:cxn modelId="{F36176D8-84C1-427B-8417-900068377741}" type="presOf" srcId="{31193FE1-698B-4227-9FD5-CE711926504A}" destId="{00008AA3-1337-4734-8991-5D1BD57FCA4A}" srcOrd="0" destOrd="0" presId="urn:microsoft.com/office/officeart/2005/8/layout/orgChart1"/>
    <dgm:cxn modelId="{B10CA8DA-99ED-470A-B187-3BAD6A867204}" type="presOf" srcId="{1FEE3F48-CBE6-41E7-994F-97A9D7C5F9F6}" destId="{DA52122B-2B6C-422A-828F-4E96312CF369}" srcOrd="0" destOrd="0" presId="urn:microsoft.com/office/officeart/2005/8/layout/orgChart1"/>
    <dgm:cxn modelId="{EBA6C6DE-B454-4D4F-99F8-7CF24040D148}" type="presOf" srcId="{560F9206-4EA8-47DC-BC10-03BC0D21C0F6}" destId="{629E8D62-07FD-4441-87BB-E271EA17014A}" srcOrd="1" destOrd="0" presId="urn:microsoft.com/office/officeart/2005/8/layout/orgChart1"/>
    <dgm:cxn modelId="{571584DF-ACF7-4938-BE69-85BC8700182F}" type="presOf" srcId="{5490718C-276B-4A8C-9DF6-581013AA24BB}" destId="{1200A842-4475-444F-A1D8-3914DDE7A247}" srcOrd="0" destOrd="0" presId="urn:microsoft.com/office/officeart/2005/8/layout/orgChart1"/>
    <dgm:cxn modelId="{42B992F2-FA66-4349-832A-EC96B1D2653E}" type="presOf" srcId="{148C1EA1-E38E-4037-900E-32A35C366332}" destId="{1060F36A-323A-467F-B5B5-F61BF8DC271F}" srcOrd="0" destOrd="0" presId="urn:microsoft.com/office/officeart/2005/8/layout/orgChart1"/>
    <dgm:cxn modelId="{125EADF4-8FE4-4161-8E1E-00F4C06DBDB4}" type="presOf" srcId="{876D3014-2BCD-446D-9124-E63354820BEF}" destId="{B90BC8D7-978D-4638-A08E-BEE2495EEB3C}" srcOrd="0" destOrd="0" presId="urn:microsoft.com/office/officeart/2005/8/layout/orgChart1"/>
    <dgm:cxn modelId="{59A686F5-2B89-4D8A-AAA3-C4A800AA3549}" type="presOf" srcId="{1C5DB387-5CC5-497E-9641-8CE6BD7C24E9}" destId="{DC122BA7-40F4-4923-915F-54A544E6B3FD}" srcOrd="1" destOrd="0" presId="urn:microsoft.com/office/officeart/2005/8/layout/orgChart1"/>
    <dgm:cxn modelId="{0748560E-9637-43CB-9E32-83EBD50B9A3A}" type="presParOf" srcId="{B3B39026-F94C-4E73-AD91-AA7FCAB81425}" destId="{14EC02E1-DD10-447B-B0A6-EBD4310637D7}" srcOrd="0" destOrd="0" presId="urn:microsoft.com/office/officeart/2005/8/layout/orgChart1"/>
    <dgm:cxn modelId="{092A8E5D-FAC1-48CB-B148-0EE7368A266D}" type="presParOf" srcId="{14EC02E1-DD10-447B-B0A6-EBD4310637D7}" destId="{B6537815-CA1B-48E7-8741-A425153F2483}" srcOrd="0" destOrd="0" presId="urn:microsoft.com/office/officeart/2005/8/layout/orgChart1"/>
    <dgm:cxn modelId="{35E50B6E-C5DD-49AA-A7F3-F6543076D0AE}" type="presParOf" srcId="{B6537815-CA1B-48E7-8741-A425153F2483}" destId="{8BF583AB-FA01-4E0B-807C-9EE29B91BBC2}" srcOrd="0" destOrd="0" presId="urn:microsoft.com/office/officeart/2005/8/layout/orgChart1"/>
    <dgm:cxn modelId="{1483790B-7E38-42A7-B20E-874F3861DB8C}" type="presParOf" srcId="{B6537815-CA1B-48E7-8741-A425153F2483}" destId="{51CF3FF3-0389-4FB7-8A3D-40581DFF508E}" srcOrd="1" destOrd="0" presId="urn:microsoft.com/office/officeart/2005/8/layout/orgChart1"/>
    <dgm:cxn modelId="{387A8945-1D54-4982-BC04-75536A7A5F51}" type="presParOf" srcId="{14EC02E1-DD10-447B-B0A6-EBD4310637D7}" destId="{D7C59485-DE46-4B1C-B4BD-F1159DEA5D10}" srcOrd="1" destOrd="0" presId="urn:microsoft.com/office/officeart/2005/8/layout/orgChart1"/>
    <dgm:cxn modelId="{FDBEBA22-8850-46D2-8CB5-F9B5E32ABA16}" type="presParOf" srcId="{D7C59485-DE46-4B1C-B4BD-F1159DEA5D10}" destId="{0D5D8EAC-F60A-4CB3-81CE-260E71B07F09}" srcOrd="0" destOrd="0" presId="urn:microsoft.com/office/officeart/2005/8/layout/orgChart1"/>
    <dgm:cxn modelId="{CC8F2570-F890-438B-A0A6-5C1FED9FA248}" type="presParOf" srcId="{D7C59485-DE46-4B1C-B4BD-F1159DEA5D10}" destId="{6DF27B06-BE33-4E4E-B036-B96E15F49614}" srcOrd="1" destOrd="0" presId="urn:microsoft.com/office/officeart/2005/8/layout/orgChart1"/>
    <dgm:cxn modelId="{13D3398D-ADF1-456B-ADEF-7EC9B4414BC3}" type="presParOf" srcId="{6DF27B06-BE33-4E4E-B036-B96E15F49614}" destId="{15C534DD-3A44-4F2A-82A3-8A37866CE95A}" srcOrd="0" destOrd="0" presId="urn:microsoft.com/office/officeart/2005/8/layout/orgChart1"/>
    <dgm:cxn modelId="{4176CF04-913F-4E5E-B1F2-1157E1C40969}" type="presParOf" srcId="{15C534DD-3A44-4F2A-82A3-8A37866CE95A}" destId="{9818EE17-CDDD-4260-B28D-398BCB4D1033}" srcOrd="0" destOrd="0" presId="urn:microsoft.com/office/officeart/2005/8/layout/orgChart1"/>
    <dgm:cxn modelId="{AC4BBE8F-5E6F-49DE-84E4-4C587F934F11}" type="presParOf" srcId="{15C534DD-3A44-4F2A-82A3-8A37866CE95A}" destId="{AC8481F5-DF32-45F8-AA3B-2D3B3477EA38}" srcOrd="1" destOrd="0" presId="urn:microsoft.com/office/officeart/2005/8/layout/orgChart1"/>
    <dgm:cxn modelId="{3E42BC7E-3C88-4ECD-AC31-CD4023BB475A}" type="presParOf" srcId="{6DF27B06-BE33-4E4E-B036-B96E15F49614}" destId="{61EC0224-4E75-44DA-B231-A46CDB6F1429}" srcOrd="1" destOrd="0" presId="urn:microsoft.com/office/officeart/2005/8/layout/orgChart1"/>
    <dgm:cxn modelId="{50BDBC67-DDD6-40E4-885A-13158A2D660B}" type="presParOf" srcId="{61EC0224-4E75-44DA-B231-A46CDB6F1429}" destId="{BA2DDF5A-912C-49E3-AF9E-53EF4859B992}" srcOrd="0" destOrd="0" presId="urn:microsoft.com/office/officeart/2005/8/layout/orgChart1"/>
    <dgm:cxn modelId="{B6EF6FB8-E595-4A07-8D98-0BD751145AD9}" type="presParOf" srcId="{61EC0224-4E75-44DA-B231-A46CDB6F1429}" destId="{9E217DEC-6C8B-4363-971C-5F52FC5246F0}" srcOrd="1" destOrd="0" presId="urn:microsoft.com/office/officeart/2005/8/layout/orgChart1"/>
    <dgm:cxn modelId="{72AEEF3C-EAD6-484B-A776-2CFB50FD5D46}" type="presParOf" srcId="{9E217DEC-6C8B-4363-971C-5F52FC5246F0}" destId="{8BDE439A-B4AC-48B3-A97F-BC1AC9F6B319}" srcOrd="0" destOrd="0" presId="urn:microsoft.com/office/officeart/2005/8/layout/orgChart1"/>
    <dgm:cxn modelId="{DF2E5DE8-E955-46F2-9CF8-25D1D377087D}" type="presParOf" srcId="{8BDE439A-B4AC-48B3-A97F-BC1AC9F6B319}" destId="{90F38540-92B0-46C0-A52D-16738B4F6B50}" srcOrd="0" destOrd="0" presId="urn:microsoft.com/office/officeart/2005/8/layout/orgChart1"/>
    <dgm:cxn modelId="{0D348233-73A7-40E8-A1F1-E349311B6724}" type="presParOf" srcId="{8BDE439A-B4AC-48B3-A97F-BC1AC9F6B319}" destId="{DC122BA7-40F4-4923-915F-54A544E6B3FD}" srcOrd="1" destOrd="0" presId="urn:microsoft.com/office/officeart/2005/8/layout/orgChart1"/>
    <dgm:cxn modelId="{0672358E-E756-4A85-B088-E276E9DC86FA}" type="presParOf" srcId="{9E217DEC-6C8B-4363-971C-5F52FC5246F0}" destId="{32B63031-5928-41AB-B032-E67DA47FD681}" srcOrd="1" destOrd="0" presId="urn:microsoft.com/office/officeart/2005/8/layout/orgChart1"/>
    <dgm:cxn modelId="{59AD28C9-7C68-4F27-8A18-1DBA997435B9}" type="presParOf" srcId="{32B63031-5928-41AB-B032-E67DA47FD681}" destId="{A3B97FE7-E7A3-4919-97D5-46A770A2FF0D}" srcOrd="0" destOrd="0" presId="urn:microsoft.com/office/officeart/2005/8/layout/orgChart1"/>
    <dgm:cxn modelId="{10855D8F-A143-46F7-88FC-A37BF7F48456}" type="presParOf" srcId="{32B63031-5928-41AB-B032-E67DA47FD681}" destId="{39DC790C-745B-44BF-A560-A1F2F99E240D}" srcOrd="1" destOrd="0" presId="urn:microsoft.com/office/officeart/2005/8/layout/orgChart1"/>
    <dgm:cxn modelId="{BA14C165-5F31-4B45-B6B0-FD101FD0E360}" type="presParOf" srcId="{39DC790C-745B-44BF-A560-A1F2F99E240D}" destId="{F8203F21-AFBF-42EF-89E3-0A8933897CBE}" srcOrd="0" destOrd="0" presId="urn:microsoft.com/office/officeart/2005/8/layout/orgChart1"/>
    <dgm:cxn modelId="{ECBD49C4-41DC-48C7-862E-E7643EB57431}" type="presParOf" srcId="{F8203F21-AFBF-42EF-89E3-0A8933897CBE}" destId="{93575964-59A6-408B-AB6D-C5B4788D8DC1}" srcOrd="0" destOrd="0" presId="urn:microsoft.com/office/officeart/2005/8/layout/orgChart1"/>
    <dgm:cxn modelId="{591C360E-643B-437A-AE45-087B7B1B0ADC}" type="presParOf" srcId="{F8203F21-AFBF-42EF-89E3-0A8933897CBE}" destId="{D8987C82-A360-457B-986F-E167D8AF6FEA}" srcOrd="1" destOrd="0" presId="urn:microsoft.com/office/officeart/2005/8/layout/orgChart1"/>
    <dgm:cxn modelId="{57286D7F-EC75-4271-9779-862304505AA7}" type="presParOf" srcId="{39DC790C-745B-44BF-A560-A1F2F99E240D}" destId="{9D716FE7-9BC1-4F4B-B91F-CC41E49AB9C2}" srcOrd="1" destOrd="0" presId="urn:microsoft.com/office/officeart/2005/8/layout/orgChart1"/>
    <dgm:cxn modelId="{135003F5-F6D3-4863-99E7-631B0B76C5C9}" type="presParOf" srcId="{39DC790C-745B-44BF-A560-A1F2F99E240D}" destId="{40C7F89F-0039-4681-9B14-C0B9CC9E0A25}" srcOrd="2" destOrd="0" presId="urn:microsoft.com/office/officeart/2005/8/layout/orgChart1"/>
    <dgm:cxn modelId="{4A9A234A-0B98-4B8C-BFF8-9231A13B1265}" type="presParOf" srcId="{32B63031-5928-41AB-B032-E67DA47FD681}" destId="{30F0F468-B806-40F9-9C9E-DA196A8185BF}" srcOrd="2" destOrd="0" presId="urn:microsoft.com/office/officeart/2005/8/layout/orgChart1"/>
    <dgm:cxn modelId="{9DF1E41B-FADF-41B1-B847-B8AEF7B240BD}" type="presParOf" srcId="{32B63031-5928-41AB-B032-E67DA47FD681}" destId="{E40DCA55-F5B4-4D15-87A3-9F7FDD36301B}" srcOrd="3" destOrd="0" presId="urn:microsoft.com/office/officeart/2005/8/layout/orgChart1"/>
    <dgm:cxn modelId="{4FCA70CD-A2E9-40A8-B088-9E023526AB15}" type="presParOf" srcId="{E40DCA55-F5B4-4D15-87A3-9F7FDD36301B}" destId="{719F53CF-A55B-4CAC-993E-E4E919AABB3B}" srcOrd="0" destOrd="0" presId="urn:microsoft.com/office/officeart/2005/8/layout/orgChart1"/>
    <dgm:cxn modelId="{4464429D-3F20-4CF7-9FE0-03590BBBF6A2}" type="presParOf" srcId="{719F53CF-A55B-4CAC-993E-E4E919AABB3B}" destId="{26ECA04B-D1CA-4939-8AC4-836AB2A21F33}" srcOrd="0" destOrd="0" presId="urn:microsoft.com/office/officeart/2005/8/layout/orgChart1"/>
    <dgm:cxn modelId="{6A22A48C-A2D4-48E1-BE02-C3DB7A30250A}" type="presParOf" srcId="{719F53CF-A55B-4CAC-993E-E4E919AABB3B}" destId="{629E8D62-07FD-4441-87BB-E271EA17014A}" srcOrd="1" destOrd="0" presId="urn:microsoft.com/office/officeart/2005/8/layout/orgChart1"/>
    <dgm:cxn modelId="{7B535E75-43C9-4638-A26B-D8A9418DA386}" type="presParOf" srcId="{E40DCA55-F5B4-4D15-87A3-9F7FDD36301B}" destId="{A9B638B3-A854-4A25-8421-54BADE4F44EE}" srcOrd="1" destOrd="0" presId="urn:microsoft.com/office/officeart/2005/8/layout/orgChart1"/>
    <dgm:cxn modelId="{7791FD46-13B0-4CF9-98A7-D3302D0F5B39}" type="presParOf" srcId="{E40DCA55-F5B4-4D15-87A3-9F7FDD36301B}" destId="{7F8C40E7-A56E-4C16-8EC2-44827FABC0BB}" srcOrd="2" destOrd="0" presId="urn:microsoft.com/office/officeart/2005/8/layout/orgChart1"/>
    <dgm:cxn modelId="{2EEE1F2E-1C87-4FB2-93AC-F6BB702AE95E}" type="presParOf" srcId="{9E217DEC-6C8B-4363-971C-5F52FC5246F0}" destId="{3C883A11-E703-4ABD-B496-360E21F58758}" srcOrd="2" destOrd="0" presId="urn:microsoft.com/office/officeart/2005/8/layout/orgChart1"/>
    <dgm:cxn modelId="{D3B326CF-704D-4EA7-88D9-828FC42B4D4F}" type="presParOf" srcId="{61EC0224-4E75-44DA-B231-A46CDB6F1429}" destId="{DF5BA875-E585-4002-AED9-E53BED17084F}" srcOrd="2" destOrd="0" presId="urn:microsoft.com/office/officeart/2005/8/layout/orgChart1"/>
    <dgm:cxn modelId="{6DE075F5-90F9-46F0-8ED1-D0746A73DBCD}" type="presParOf" srcId="{61EC0224-4E75-44DA-B231-A46CDB6F1429}" destId="{31ED11A6-2ED0-4DAE-A9E3-84860556160A}" srcOrd="3" destOrd="0" presId="urn:microsoft.com/office/officeart/2005/8/layout/orgChart1"/>
    <dgm:cxn modelId="{96B40CD6-7415-481D-B975-B6259F78BC18}" type="presParOf" srcId="{31ED11A6-2ED0-4DAE-A9E3-84860556160A}" destId="{44BB53D0-A33A-4B26-8F1B-B4E4CF45D404}" srcOrd="0" destOrd="0" presId="urn:microsoft.com/office/officeart/2005/8/layout/orgChart1"/>
    <dgm:cxn modelId="{A4E62D74-E367-4B05-8863-23656EF71D57}" type="presParOf" srcId="{44BB53D0-A33A-4B26-8F1B-B4E4CF45D404}" destId="{E6A2FB05-F626-423A-97CE-C6131E978F30}" srcOrd="0" destOrd="0" presId="urn:microsoft.com/office/officeart/2005/8/layout/orgChart1"/>
    <dgm:cxn modelId="{58360661-2EFE-419C-A2D0-FC710D354C94}" type="presParOf" srcId="{44BB53D0-A33A-4B26-8F1B-B4E4CF45D404}" destId="{BA5A16D0-D4E3-4949-9771-43013F26FD5E}" srcOrd="1" destOrd="0" presId="urn:microsoft.com/office/officeart/2005/8/layout/orgChart1"/>
    <dgm:cxn modelId="{882FF363-F66C-4157-8941-56996BE0FFED}" type="presParOf" srcId="{31ED11A6-2ED0-4DAE-A9E3-84860556160A}" destId="{86785EF5-6B32-439F-9700-4B1ABA7FB38E}" srcOrd="1" destOrd="0" presId="urn:microsoft.com/office/officeart/2005/8/layout/orgChart1"/>
    <dgm:cxn modelId="{529A174F-5922-48E5-ACB0-52FF272CA6FA}" type="presParOf" srcId="{31ED11A6-2ED0-4DAE-A9E3-84860556160A}" destId="{148E80E6-16F9-4401-B3D1-ADDBD0B019A9}" srcOrd="2" destOrd="0" presId="urn:microsoft.com/office/officeart/2005/8/layout/orgChart1"/>
    <dgm:cxn modelId="{3F14C1B0-5F94-4AAD-BCD6-567FEE484175}" type="presParOf" srcId="{61EC0224-4E75-44DA-B231-A46CDB6F1429}" destId="{E21EF3DE-1D41-42F8-A65B-44F66CA4ACF2}" srcOrd="4" destOrd="0" presId="urn:microsoft.com/office/officeart/2005/8/layout/orgChart1"/>
    <dgm:cxn modelId="{C4B2E7D6-D7A0-4308-A6B3-40CB8C63C675}" type="presParOf" srcId="{61EC0224-4E75-44DA-B231-A46CDB6F1429}" destId="{036546B5-165C-4145-8031-0A341B423FFC}" srcOrd="5" destOrd="0" presId="urn:microsoft.com/office/officeart/2005/8/layout/orgChart1"/>
    <dgm:cxn modelId="{7B8BE11C-B118-48A0-A3CE-AD8C93D82129}" type="presParOf" srcId="{036546B5-165C-4145-8031-0A341B423FFC}" destId="{DA8AF939-2354-4CCD-B04E-D7E766C781BF}" srcOrd="0" destOrd="0" presId="urn:microsoft.com/office/officeart/2005/8/layout/orgChart1"/>
    <dgm:cxn modelId="{63ECE9CB-A2FA-4047-86A6-7894D7A98EDC}" type="presParOf" srcId="{DA8AF939-2354-4CCD-B04E-D7E766C781BF}" destId="{00008AA3-1337-4734-8991-5D1BD57FCA4A}" srcOrd="0" destOrd="0" presId="urn:microsoft.com/office/officeart/2005/8/layout/orgChart1"/>
    <dgm:cxn modelId="{A09D39F4-A28E-47EE-9B65-B948C71DBC00}" type="presParOf" srcId="{DA8AF939-2354-4CCD-B04E-D7E766C781BF}" destId="{DBB10A8F-16A6-4231-A0B2-0899F8CD7676}" srcOrd="1" destOrd="0" presId="urn:microsoft.com/office/officeart/2005/8/layout/orgChart1"/>
    <dgm:cxn modelId="{645A556F-2AB6-4C7B-A0CC-AEA7A4ABBFD4}" type="presParOf" srcId="{036546B5-165C-4145-8031-0A341B423FFC}" destId="{D6D584E8-E1CA-4348-8A1D-ED5A6CE01625}" srcOrd="1" destOrd="0" presId="urn:microsoft.com/office/officeart/2005/8/layout/orgChart1"/>
    <dgm:cxn modelId="{8BD8A8A5-3F5E-4268-933B-F4025D4ADBFA}" type="presParOf" srcId="{036546B5-165C-4145-8031-0A341B423FFC}" destId="{A5E05D3E-DD72-4A2C-A48E-C0A7AB686A80}" srcOrd="2" destOrd="0" presId="urn:microsoft.com/office/officeart/2005/8/layout/orgChart1"/>
    <dgm:cxn modelId="{2A3453A7-242D-4E90-BDA7-F2B68811A7EF}" type="presParOf" srcId="{6DF27B06-BE33-4E4E-B036-B96E15F49614}" destId="{2BA75658-BF12-4795-A440-4FBCA15CC325}" srcOrd="2" destOrd="0" presId="urn:microsoft.com/office/officeart/2005/8/layout/orgChart1"/>
    <dgm:cxn modelId="{7EAADA0C-4788-41B2-95C6-4A3263650445}" type="presParOf" srcId="{D7C59485-DE46-4B1C-B4BD-F1159DEA5D10}" destId="{023596B2-870A-42BA-B3D1-80EE140612A0}" srcOrd="2" destOrd="0" presId="urn:microsoft.com/office/officeart/2005/8/layout/orgChart1"/>
    <dgm:cxn modelId="{1141FEC5-B720-45F7-B142-0B79AD901A67}" type="presParOf" srcId="{D7C59485-DE46-4B1C-B4BD-F1159DEA5D10}" destId="{5142372D-5178-4A77-9638-3BD2BC3EA428}" srcOrd="3" destOrd="0" presId="urn:microsoft.com/office/officeart/2005/8/layout/orgChart1"/>
    <dgm:cxn modelId="{47C1E49D-1EC8-411E-8206-B1FCB6344940}" type="presParOf" srcId="{5142372D-5178-4A77-9638-3BD2BC3EA428}" destId="{59F7EC24-C020-4463-82E6-D3AA484D64C8}" srcOrd="0" destOrd="0" presId="urn:microsoft.com/office/officeart/2005/8/layout/orgChart1"/>
    <dgm:cxn modelId="{7D20A37C-CF1D-469F-8016-1171734A2529}" type="presParOf" srcId="{59F7EC24-C020-4463-82E6-D3AA484D64C8}" destId="{1060F36A-323A-467F-B5B5-F61BF8DC271F}" srcOrd="0" destOrd="0" presId="urn:microsoft.com/office/officeart/2005/8/layout/orgChart1"/>
    <dgm:cxn modelId="{626CCD3B-970A-4AB8-9061-16957E11A21B}" type="presParOf" srcId="{59F7EC24-C020-4463-82E6-D3AA484D64C8}" destId="{C3E1E8E1-3132-430B-9F30-76830EB7B46E}" srcOrd="1" destOrd="0" presId="urn:microsoft.com/office/officeart/2005/8/layout/orgChart1"/>
    <dgm:cxn modelId="{CE666AE3-D4AF-4ACF-8FAB-8C450F22CC22}" type="presParOf" srcId="{5142372D-5178-4A77-9638-3BD2BC3EA428}" destId="{F43F354B-D4CB-4050-91D1-39FFF3FCFF1E}" srcOrd="1" destOrd="0" presId="urn:microsoft.com/office/officeart/2005/8/layout/orgChart1"/>
    <dgm:cxn modelId="{107A2039-FC18-4FE6-A0A7-0E8F2508EAD0}" type="presParOf" srcId="{5142372D-5178-4A77-9638-3BD2BC3EA428}" destId="{D95CBAAA-0503-48B5-8636-4A9DD4AD0C6D}" srcOrd="2" destOrd="0" presId="urn:microsoft.com/office/officeart/2005/8/layout/orgChart1"/>
    <dgm:cxn modelId="{48C49B2C-95C6-4AD5-917D-E3B78F16DFD5}" type="presParOf" srcId="{D7C59485-DE46-4B1C-B4BD-F1159DEA5D10}" destId="{1200A842-4475-444F-A1D8-3914DDE7A247}" srcOrd="4" destOrd="0" presId="urn:microsoft.com/office/officeart/2005/8/layout/orgChart1"/>
    <dgm:cxn modelId="{29C91DA4-585C-498E-9EA2-17886C6C5854}" type="presParOf" srcId="{D7C59485-DE46-4B1C-B4BD-F1159DEA5D10}" destId="{6540F548-E425-48C9-847D-81751DDD2969}" srcOrd="5" destOrd="0" presId="urn:microsoft.com/office/officeart/2005/8/layout/orgChart1"/>
    <dgm:cxn modelId="{3334524E-188A-468A-B505-B47484238A2F}" type="presParOf" srcId="{6540F548-E425-48C9-847D-81751DDD2969}" destId="{EC8DA6A5-1A6B-4EDA-AA2D-FE7BBEF90D0C}" srcOrd="0" destOrd="0" presId="urn:microsoft.com/office/officeart/2005/8/layout/orgChart1"/>
    <dgm:cxn modelId="{6CD7DA58-43AD-46BB-8663-D1E585CB3D8E}" type="presParOf" srcId="{EC8DA6A5-1A6B-4EDA-AA2D-FE7BBEF90D0C}" destId="{A530C780-9DB9-4C38-9979-1F0C1AAF7001}" srcOrd="0" destOrd="0" presId="urn:microsoft.com/office/officeart/2005/8/layout/orgChart1"/>
    <dgm:cxn modelId="{9CA05962-0D30-485E-B3A1-23B61D51351E}" type="presParOf" srcId="{EC8DA6A5-1A6B-4EDA-AA2D-FE7BBEF90D0C}" destId="{B6D35948-54A4-46D4-9FC8-4E639427C8F6}" srcOrd="1" destOrd="0" presId="urn:microsoft.com/office/officeart/2005/8/layout/orgChart1"/>
    <dgm:cxn modelId="{A1D532B2-36CE-4020-A6D2-BC0812C44F2C}" type="presParOf" srcId="{6540F548-E425-48C9-847D-81751DDD2969}" destId="{BAE507EF-04E2-4B64-9B2B-A86F71549EE5}" srcOrd="1" destOrd="0" presId="urn:microsoft.com/office/officeart/2005/8/layout/orgChart1"/>
    <dgm:cxn modelId="{F58B6816-1ED2-46A2-8108-FC0DA786BC31}" type="presParOf" srcId="{6540F548-E425-48C9-847D-81751DDD2969}" destId="{5C162621-5E5D-4691-9E7B-3FBE9B6481C6}" srcOrd="2" destOrd="0" presId="urn:microsoft.com/office/officeart/2005/8/layout/orgChart1"/>
    <dgm:cxn modelId="{581D990C-F4A7-4B53-B514-9CEB721FAC09}" type="presParOf" srcId="{D7C59485-DE46-4B1C-B4BD-F1159DEA5D10}" destId="{8FBAFD0A-B789-45AA-AC1D-27BAAA4B079B}" srcOrd="6" destOrd="0" presId="urn:microsoft.com/office/officeart/2005/8/layout/orgChart1"/>
    <dgm:cxn modelId="{B56B021B-48C3-498E-83B6-BFE0DA35B2F3}" type="presParOf" srcId="{D7C59485-DE46-4B1C-B4BD-F1159DEA5D10}" destId="{05CF85A3-E3DA-4DBD-B74F-710A9D7DD623}" srcOrd="7" destOrd="0" presId="urn:microsoft.com/office/officeart/2005/8/layout/orgChart1"/>
    <dgm:cxn modelId="{0137F7B2-7A9D-43DD-BF36-3B1F9B1701A6}" type="presParOf" srcId="{05CF85A3-E3DA-4DBD-B74F-710A9D7DD623}" destId="{0223FA1A-0236-449C-9F82-1DC1D1D90D4E}" srcOrd="0" destOrd="0" presId="urn:microsoft.com/office/officeart/2005/8/layout/orgChart1"/>
    <dgm:cxn modelId="{105DE135-0E85-4045-9499-2FFB744D78D3}" type="presParOf" srcId="{0223FA1A-0236-449C-9F82-1DC1D1D90D4E}" destId="{B90BC8D7-978D-4638-A08E-BEE2495EEB3C}" srcOrd="0" destOrd="0" presId="urn:microsoft.com/office/officeart/2005/8/layout/orgChart1"/>
    <dgm:cxn modelId="{E70C7CFD-831E-414D-BC5B-1D84927B90C6}" type="presParOf" srcId="{0223FA1A-0236-449C-9F82-1DC1D1D90D4E}" destId="{875F9BC9-7CE3-47C2-BFD4-3EC3A6B6D00D}" srcOrd="1" destOrd="0" presId="urn:microsoft.com/office/officeart/2005/8/layout/orgChart1"/>
    <dgm:cxn modelId="{6F2DFF81-A009-413A-A1E3-B93C147EDE86}" type="presParOf" srcId="{05CF85A3-E3DA-4DBD-B74F-710A9D7DD623}" destId="{A0860BE0-1D97-432E-956B-45DBEA00C07A}" srcOrd="1" destOrd="0" presId="urn:microsoft.com/office/officeart/2005/8/layout/orgChart1"/>
    <dgm:cxn modelId="{41089E54-F4B7-4C68-9767-F7C5183FF070}" type="presParOf" srcId="{05CF85A3-E3DA-4DBD-B74F-710A9D7DD623}" destId="{A78A0B73-9CE0-4529-9868-5E5CF038FE33}" srcOrd="2" destOrd="0" presId="urn:microsoft.com/office/officeart/2005/8/layout/orgChart1"/>
    <dgm:cxn modelId="{2E390259-4517-4D73-8614-B6D222E551F1}" type="presParOf" srcId="{D7C59485-DE46-4B1C-B4BD-F1159DEA5D10}" destId="{9BED3DB1-C9DF-43FA-9FB0-79965E341B77}" srcOrd="8" destOrd="0" presId="urn:microsoft.com/office/officeart/2005/8/layout/orgChart1"/>
    <dgm:cxn modelId="{549BB6F0-7290-483D-8A83-777050CFF0B1}" type="presParOf" srcId="{D7C59485-DE46-4B1C-B4BD-F1159DEA5D10}" destId="{9CF62EE5-639F-46EE-B644-277CCBF9661A}" srcOrd="9" destOrd="0" presId="urn:microsoft.com/office/officeart/2005/8/layout/orgChart1"/>
    <dgm:cxn modelId="{F0CD8FC3-E1DD-438E-AF6B-7843361D5CC5}" type="presParOf" srcId="{9CF62EE5-639F-46EE-B644-277CCBF9661A}" destId="{200464B9-99F0-4054-AF3E-B47FAE6C4CA0}" srcOrd="0" destOrd="0" presId="urn:microsoft.com/office/officeart/2005/8/layout/orgChart1"/>
    <dgm:cxn modelId="{203278E9-64E3-4987-98E2-EDCA419525D6}" type="presParOf" srcId="{200464B9-99F0-4054-AF3E-B47FAE6C4CA0}" destId="{DA52122B-2B6C-422A-828F-4E96312CF369}" srcOrd="0" destOrd="0" presId="urn:microsoft.com/office/officeart/2005/8/layout/orgChart1"/>
    <dgm:cxn modelId="{8D32C479-6664-4C02-A5A0-E5388CA8C9B1}" type="presParOf" srcId="{200464B9-99F0-4054-AF3E-B47FAE6C4CA0}" destId="{80BA7693-2F41-4A7B-AD63-55D1A362EA7D}" srcOrd="1" destOrd="0" presId="urn:microsoft.com/office/officeart/2005/8/layout/orgChart1"/>
    <dgm:cxn modelId="{A3ED30E6-4CF7-4E98-B4AB-40D98F9C5E5D}" type="presParOf" srcId="{9CF62EE5-639F-46EE-B644-277CCBF9661A}" destId="{D6DA076A-E317-42F8-BCCB-27D6F76E07A8}" srcOrd="1" destOrd="0" presId="urn:microsoft.com/office/officeart/2005/8/layout/orgChart1"/>
    <dgm:cxn modelId="{DE423DB4-FFF3-4CB6-8B86-68DB91174367}" type="presParOf" srcId="{9CF62EE5-639F-46EE-B644-277CCBF9661A}" destId="{90F0FDA7-79F3-4FD1-8E82-2947DD1D9841}" srcOrd="2" destOrd="0" presId="urn:microsoft.com/office/officeart/2005/8/layout/orgChart1"/>
    <dgm:cxn modelId="{61D093F4-079C-4313-B416-D245D2DED250}" type="presParOf" srcId="{14EC02E1-DD10-447B-B0A6-EBD4310637D7}" destId="{FF2F1949-8757-40B8-A245-26F25B18BB1F}"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6513F31-1EE5-4B09-876F-7E04D3CB5D3B}" type="doc">
      <dgm:prSet loTypeId="urn:diagrams.loki3.com/VaryingWidthList" loCatId="list" qsTypeId="urn:microsoft.com/office/officeart/2005/8/quickstyle/simple1" qsCatId="simple" csTypeId="urn:microsoft.com/office/officeart/2005/8/colors/accent1_2" csCatId="accent1" phldr="1"/>
      <dgm:spPr/>
    </dgm:pt>
    <dgm:pt modelId="{B3436C1D-A85C-459D-981A-82BCA69E2E76}">
      <dgm:prSet/>
      <dgm:spPr/>
      <dgm:t>
        <a:bodyPr/>
        <a:lstStyle/>
        <a:p>
          <a:pPr algn="l"/>
          <a:r>
            <a:rPr lang="en-US" b="1" dirty="0">
              <a:latin typeface="Arial" panose="020B0604020202020204" pitchFamily="34" charset="0"/>
              <a:cs typeface="Arial" panose="020B0604020202020204" pitchFamily="34" charset="0"/>
            </a:rPr>
            <a:t>Step 1:</a:t>
          </a:r>
          <a:r>
            <a:rPr lang="en-US" dirty="0">
              <a:latin typeface="Arial" panose="020B0604020202020204" pitchFamily="34" charset="0"/>
              <a:cs typeface="Arial" panose="020B0604020202020204" pitchFamily="34" charset="0"/>
            </a:rPr>
            <a:t> Frame a series of unambiguous, structured questions </a:t>
          </a:r>
        </a:p>
      </dgm:t>
    </dgm:pt>
    <dgm:pt modelId="{31B9E993-9DCF-49FF-B439-2DCB3998D83D}" type="parTrans" cxnId="{31954DC7-0FD0-48DC-9789-3F08FA812407}">
      <dgm:prSet/>
      <dgm:spPr/>
      <dgm:t>
        <a:bodyPr/>
        <a:lstStyle/>
        <a:p>
          <a:pPr algn="l"/>
          <a:endParaRPr lang="en-US">
            <a:latin typeface="Arial" panose="020B0604020202020204" pitchFamily="34" charset="0"/>
            <a:cs typeface="Arial" panose="020B0604020202020204" pitchFamily="34" charset="0"/>
          </a:endParaRPr>
        </a:p>
      </dgm:t>
    </dgm:pt>
    <dgm:pt modelId="{6105B8AD-404B-442B-8136-AA9C2B190B62}" type="sibTrans" cxnId="{31954DC7-0FD0-48DC-9789-3F08FA812407}">
      <dgm:prSet/>
      <dgm:spPr/>
      <dgm:t>
        <a:bodyPr/>
        <a:lstStyle/>
        <a:p>
          <a:pPr algn="l"/>
          <a:endParaRPr lang="en-US">
            <a:latin typeface="Arial" panose="020B0604020202020204" pitchFamily="34" charset="0"/>
            <a:cs typeface="Arial" panose="020B0604020202020204" pitchFamily="34" charset="0"/>
          </a:endParaRPr>
        </a:p>
      </dgm:t>
    </dgm:pt>
    <dgm:pt modelId="{05D88B17-38A7-450F-AEDB-A62C777640FD}">
      <dgm:prSet/>
      <dgm:spPr/>
      <dgm:t>
        <a:bodyPr/>
        <a:lstStyle/>
        <a:p>
          <a:pPr marL="747713" indent="-747713" algn="l"/>
          <a:r>
            <a:rPr lang="en-US" b="1" dirty="0">
              <a:latin typeface="Arial" panose="020B0604020202020204" pitchFamily="34" charset="0"/>
              <a:cs typeface="Arial" panose="020B0604020202020204" pitchFamily="34" charset="0"/>
            </a:rPr>
            <a:t>Step 2:</a:t>
          </a:r>
          <a:r>
            <a:rPr lang="en-US" dirty="0">
              <a:latin typeface="Arial" panose="020B0604020202020204" pitchFamily="34" charset="0"/>
              <a:cs typeface="Arial" panose="020B0604020202020204" pitchFamily="34" charset="0"/>
            </a:rPr>
            <a:t> Determine the relevant databases and search engines; keywords and phrases; search criteria; and domain experts</a:t>
          </a:r>
        </a:p>
      </dgm:t>
    </dgm:pt>
    <dgm:pt modelId="{D70FE12B-637D-4C84-82CC-74E411188BD2}" type="parTrans" cxnId="{D844C8C0-C4E2-4BCA-9833-5C68EAC5BA8F}">
      <dgm:prSet/>
      <dgm:spPr/>
      <dgm:t>
        <a:bodyPr/>
        <a:lstStyle/>
        <a:p>
          <a:pPr algn="l"/>
          <a:endParaRPr lang="en-US">
            <a:latin typeface="Arial" panose="020B0604020202020204" pitchFamily="34" charset="0"/>
            <a:cs typeface="Arial" panose="020B0604020202020204" pitchFamily="34" charset="0"/>
          </a:endParaRPr>
        </a:p>
      </dgm:t>
    </dgm:pt>
    <dgm:pt modelId="{3DEF197B-BC51-4232-9CD7-120E5D7248C7}" type="sibTrans" cxnId="{D844C8C0-C4E2-4BCA-9833-5C68EAC5BA8F}">
      <dgm:prSet/>
      <dgm:spPr/>
      <dgm:t>
        <a:bodyPr/>
        <a:lstStyle/>
        <a:p>
          <a:pPr algn="l"/>
          <a:endParaRPr lang="en-US">
            <a:latin typeface="Arial" panose="020B0604020202020204" pitchFamily="34" charset="0"/>
            <a:cs typeface="Arial" panose="020B0604020202020204" pitchFamily="34" charset="0"/>
          </a:endParaRPr>
        </a:p>
      </dgm:t>
    </dgm:pt>
    <dgm:pt modelId="{8E0FB141-C77C-4596-97DF-BB41CC85A698}">
      <dgm:prSet/>
      <dgm:spPr/>
      <dgm:t>
        <a:bodyPr/>
        <a:lstStyle/>
        <a:p>
          <a:pPr marL="747713" indent="-747713" algn="l"/>
          <a:r>
            <a:rPr lang="en-US" b="1" dirty="0">
              <a:latin typeface="Arial" panose="020B0604020202020204" pitchFamily="34" charset="0"/>
              <a:cs typeface="Arial" panose="020B0604020202020204" pitchFamily="34" charset="0"/>
            </a:rPr>
            <a:t>Step 3:</a:t>
          </a:r>
          <a:r>
            <a:rPr lang="en-US" dirty="0">
              <a:latin typeface="Arial" panose="020B0604020202020204" pitchFamily="34" charset="0"/>
              <a:cs typeface="Arial" panose="020B0604020202020204" pitchFamily="34" charset="0"/>
            </a:rPr>
            <a:t> Assess the literature using qualitative techniques and quantitative metrics</a:t>
          </a:r>
        </a:p>
      </dgm:t>
    </dgm:pt>
    <dgm:pt modelId="{54C4920C-5372-412D-93F6-6594581E3B98}" type="parTrans" cxnId="{EAADE19D-55A2-4E68-A586-C476EDE6411D}">
      <dgm:prSet/>
      <dgm:spPr/>
      <dgm:t>
        <a:bodyPr/>
        <a:lstStyle/>
        <a:p>
          <a:pPr algn="l"/>
          <a:endParaRPr lang="en-US">
            <a:latin typeface="Arial" panose="020B0604020202020204" pitchFamily="34" charset="0"/>
            <a:cs typeface="Arial" panose="020B0604020202020204" pitchFamily="34" charset="0"/>
          </a:endParaRPr>
        </a:p>
      </dgm:t>
    </dgm:pt>
    <dgm:pt modelId="{CF1A7EB0-3FAA-4CF5-9E44-D19CC08CF3C5}" type="sibTrans" cxnId="{EAADE19D-55A2-4E68-A586-C476EDE6411D}">
      <dgm:prSet/>
      <dgm:spPr/>
      <dgm:t>
        <a:bodyPr/>
        <a:lstStyle/>
        <a:p>
          <a:pPr algn="l"/>
          <a:endParaRPr lang="en-US">
            <a:latin typeface="Arial" panose="020B0604020202020204" pitchFamily="34" charset="0"/>
            <a:cs typeface="Arial" panose="020B0604020202020204" pitchFamily="34" charset="0"/>
          </a:endParaRPr>
        </a:p>
      </dgm:t>
    </dgm:pt>
    <dgm:pt modelId="{84016AD9-1171-4880-A0A8-19A558C9CC69}">
      <dgm:prSet/>
      <dgm:spPr/>
      <dgm:t>
        <a:bodyPr/>
        <a:lstStyle/>
        <a:p>
          <a:pPr marL="747713" indent="-747713" algn="l"/>
          <a:r>
            <a:rPr lang="en-US" b="1" dirty="0">
              <a:latin typeface="Arial" panose="020B0604020202020204" pitchFamily="34" charset="0"/>
              <a:cs typeface="Arial" panose="020B0604020202020204" pitchFamily="34" charset="0"/>
            </a:rPr>
            <a:t>Step 4:</a:t>
          </a:r>
          <a:r>
            <a:rPr lang="en-US" dirty="0">
              <a:latin typeface="Arial" panose="020B0604020202020204" pitchFamily="34" charset="0"/>
              <a:cs typeface="Arial" panose="020B0604020202020204" pitchFamily="34" charset="0"/>
            </a:rPr>
            <a:t> Qualitatively evaluate and summarize the evidence, evaluate the effectiveness and value of data sources used</a:t>
          </a:r>
        </a:p>
      </dgm:t>
    </dgm:pt>
    <dgm:pt modelId="{50CF14C2-6EA8-44E5-BF22-1E2F4E112331}" type="parTrans" cxnId="{0587D5DF-D1E1-4BE3-B8FC-5061C1445452}">
      <dgm:prSet/>
      <dgm:spPr/>
      <dgm:t>
        <a:bodyPr/>
        <a:lstStyle/>
        <a:p>
          <a:pPr algn="l"/>
          <a:endParaRPr lang="en-US">
            <a:latin typeface="Arial" panose="020B0604020202020204" pitchFamily="34" charset="0"/>
            <a:cs typeface="Arial" panose="020B0604020202020204" pitchFamily="34" charset="0"/>
          </a:endParaRPr>
        </a:p>
      </dgm:t>
    </dgm:pt>
    <dgm:pt modelId="{6D4A2F91-8D60-46D6-A655-C463078C4A4E}" type="sibTrans" cxnId="{0587D5DF-D1E1-4BE3-B8FC-5061C1445452}">
      <dgm:prSet/>
      <dgm:spPr/>
      <dgm:t>
        <a:bodyPr/>
        <a:lstStyle/>
        <a:p>
          <a:pPr algn="l"/>
          <a:endParaRPr lang="en-US">
            <a:latin typeface="Arial" panose="020B0604020202020204" pitchFamily="34" charset="0"/>
            <a:cs typeface="Arial" panose="020B0604020202020204" pitchFamily="34" charset="0"/>
          </a:endParaRPr>
        </a:p>
      </dgm:t>
    </dgm:pt>
    <dgm:pt modelId="{0C8586C9-1C8F-4E97-8A75-C56F4C891575}">
      <dgm:prSet/>
      <dgm:spPr/>
      <dgm:t>
        <a:bodyPr/>
        <a:lstStyle/>
        <a:p>
          <a:pPr marL="747713" indent="-747713" algn="l"/>
          <a:r>
            <a:rPr lang="en-US" b="1" dirty="0">
              <a:latin typeface="Arial" panose="020B0604020202020204" pitchFamily="34" charset="0"/>
              <a:cs typeface="Arial" panose="020B0604020202020204" pitchFamily="34" charset="0"/>
            </a:rPr>
            <a:t>Step 5:</a:t>
          </a:r>
          <a:r>
            <a:rPr lang="en-US" dirty="0">
              <a:latin typeface="Arial" panose="020B0604020202020204" pitchFamily="34" charset="0"/>
              <a:cs typeface="Arial" panose="020B0604020202020204" pitchFamily="34" charset="0"/>
            </a:rPr>
            <a:t> Interpret findings by evaluating the similarities and differences among the findings; draw conclusions to inform data collection and analyses</a:t>
          </a:r>
        </a:p>
      </dgm:t>
    </dgm:pt>
    <dgm:pt modelId="{020E416C-4D43-444C-A82D-3E61183690B7}" type="parTrans" cxnId="{42BA08B0-BE09-49B8-816C-9736E502F976}">
      <dgm:prSet/>
      <dgm:spPr/>
      <dgm:t>
        <a:bodyPr/>
        <a:lstStyle/>
        <a:p>
          <a:pPr algn="l"/>
          <a:endParaRPr lang="en-US">
            <a:latin typeface="Arial" panose="020B0604020202020204" pitchFamily="34" charset="0"/>
            <a:cs typeface="Arial" panose="020B0604020202020204" pitchFamily="34" charset="0"/>
          </a:endParaRPr>
        </a:p>
      </dgm:t>
    </dgm:pt>
    <dgm:pt modelId="{6160149C-FADA-471E-A89D-E789C676C0B5}" type="sibTrans" cxnId="{42BA08B0-BE09-49B8-816C-9736E502F976}">
      <dgm:prSet/>
      <dgm:spPr/>
      <dgm:t>
        <a:bodyPr/>
        <a:lstStyle/>
        <a:p>
          <a:pPr algn="l"/>
          <a:endParaRPr lang="en-US">
            <a:latin typeface="Arial" panose="020B0604020202020204" pitchFamily="34" charset="0"/>
            <a:cs typeface="Arial" panose="020B0604020202020204" pitchFamily="34" charset="0"/>
          </a:endParaRPr>
        </a:p>
      </dgm:t>
    </dgm:pt>
    <dgm:pt modelId="{5533EAE5-330E-4100-882C-AC5385950040}">
      <dgm:prSet/>
      <dgm:spPr/>
      <dgm:t>
        <a:bodyPr/>
        <a:lstStyle/>
        <a:p>
          <a:pPr marL="747713" indent="-747713" algn="l"/>
          <a:r>
            <a:rPr lang="en-US" b="1" dirty="0">
              <a:latin typeface="Arial" panose="020B0604020202020204" pitchFamily="34" charset="0"/>
              <a:cs typeface="Arial" panose="020B0604020202020204" pitchFamily="34" charset="0"/>
            </a:rPr>
            <a:t>Step 6:</a:t>
          </a:r>
          <a:r>
            <a:rPr lang="en-US" dirty="0">
              <a:latin typeface="Arial" panose="020B0604020202020204" pitchFamily="34" charset="0"/>
              <a:cs typeface="Arial" panose="020B0604020202020204" pitchFamily="34" charset="0"/>
            </a:rPr>
            <a:t> Refine research questions and develop hypotheses; generate a general analysis plan including data sources and estimation procedures</a:t>
          </a:r>
        </a:p>
      </dgm:t>
    </dgm:pt>
    <dgm:pt modelId="{9A36DC2A-A8A8-4525-82B5-5A982B3A4F45}" type="parTrans" cxnId="{01E70628-AAC3-49BE-AA02-7240B5056C5E}">
      <dgm:prSet/>
      <dgm:spPr/>
      <dgm:t>
        <a:bodyPr/>
        <a:lstStyle/>
        <a:p>
          <a:pPr algn="l"/>
          <a:endParaRPr lang="en-US">
            <a:latin typeface="Arial" panose="020B0604020202020204" pitchFamily="34" charset="0"/>
            <a:cs typeface="Arial" panose="020B0604020202020204" pitchFamily="34" charset="0"/>
          </a:endParaRPr>
        </a:p>
      </dgm:t>
    </dgm:pt>
    <dgm:pt modelId="{8C4CF4F7-AF0E-4ABE-92B9-AD12739AADD6}" type="sibTrans" cxnId="{01E70628-AAC3-49BE-AA02-7240B5056C5E}">
      <dgm:prSet/>
      <dgm:spPr/>
      <dgm:t>
        <a:bodyPr/>
        <a:lstStyle/>
        <a:p>
          <a:pPr algn="l"/>
          <a:endParaRPr lang="en-US">
            <a:latin typeface="Arial" panose="020B0604020202020204" pitchFamily="34" charset="0"/>
            <a:cs typeface="Arial" panose="020B0604020202020204" pitchFamily="34" charset="0"/>
          </a:endParaRPr>
        </a:p>
      </dgm:t>
    </dgm:pt>
    <dgm:pt modelId="{F7BCE83F-D0AB-41AD-A4DC-D6737425BF2D}" type="pres">
      <dgm:prSet presAssocID="{46513F31-1EE5-4B09-876F-7E04D3CB5D3B}" presName="Name0" presStyleCnt="0">
        <dgm:presLayoutVars>
          <dgm:resizeHandles/>
        </dgm:presLayoutVars>
      </dgm:prSet>
      <dgm:spPr/>
    </dgm:pt>
    <dgm:pt modelId="{65BED1B9-62B2-4D02-86DC-22BBC58306D7}" type="pres">
      <dgm:prSet presAssocID="{B3436C1D-A85C-459D-981A-82BCA69E2E76}" presName="text" presStyleLbl="node1" presStyleIdx="0" presStyleCnt="6" custScaleX="319314">
        <dgm:presLayoutVars>
          <dgm:bulletEnabled val="1"/>
        </dgm:presLayoutVars>
      </dgm:prSet>
      <dgm:spPr/>
    </dgm:pt>
    <dgm:pt modelId="{4ACA2BF1-0153-492B-9289-37FADF7F5CAE}" type="pres">
      <dgm:prSet presAssocID="{6105B8AD-404B-442B-8136-AA9C2B190B62}" presName="space" presStyleCnt="0"/>
      <dgm:spPr/>
    </dgm:pt>
    <dgm:pt modelId="{6E0EEEBE-9F47-4674-BE06-0E15D3F454F4}" type="pres">
      <dgm:prSet presAssocID="{05D88B17-38A7-450F-AEDB-A62C777640FD}" presName="text" presStyleLbl="node1" presStyleIdx="1" presStyleCnt="6" custScaleX="170070">
        <dgm:presLayoutVars>
          <dgm:bulletEnabled val="1"/>
        </dgm:presLayoutVars>
      </dgm:prSet>
      <dgm:spPr/>
    </dgm:pt>
    <dgm:pt modelId="{A763C37A-A133-4A29-B5AB-D91875EE8827}" type="pres">
      <dgm:prSet presAssocID="{3DEF197B-BC51-4232-9CD7-120E5D7248C7}" presName="space" presStyleCnt="0"/>
      <dgm:spPr/>
    </dgm:pt>
    <dgm:pt modelId="{5F47576A-EDB1-4847-AD98-507B4674AA41}" type="pres">
      <dgm:prSet presAssocID="{8E0FB141-C77C-4596-97DF-BB41CC85A698}" presName="text" presStyleLbl="node1" presStyleIdx="2" presStyleCnt="6" custScaleX="265193">
        <dgm:presLayoutVars>
          <dgm:bulletEnabled val="1"/>
        </dgm:presLayoutVars>
      </dgm:prSet>
      <dgm:spPr/>
    </dgm:pt>
    <dgm:pt modelId="{5B4A9F60-E445-4FBE-A9CD-46A6ABA118CF}" type="pres">
      <dgm:prSet presAssocID="{CF1A7EB0-3FAA-4CF5-9E44-D19CC08CF3C5}" presName="space" presStyleCnt="0"/>
      <dgm:spPr/>
    </dgm:pt>
    <dgm:pt modelId="{CDBE4F94-7CC8-4804-82B9-1FF9080F865B}" type="pres">
      <dgm:prSet presAssocID="{84016AD9-1171-4880-A0A8-19A558C9CC69}" presName="text" presStyleLbl="node1" presStyleIdx="3" presStyleCnt="6" custScaleX="166451">
        <dgm:presLayoutVars>
          <dgm:bulletEnabled val="1"/>
        </dgm:presLayoutVars>
      </dgm:prSet>
      <dgm:spPr/>
    </dgm:pt>
    <dgm:pt modelId="{A8338105-9F99-4DD3-8379-6B1F57574C3C}" type="pres">
      <dgm:prSet presAssocID="{6D4A2F91-8D60-46D6-A655-C463078C4A4E}" presName="space" presStyleCnt="0"/>
      <dgm:spPr/>
    </dgm:pt>
    <dgm:pt modelId="{5891E89F-CB6D-4077-9B7E-E3AC70EE7224}" type="pres">
      <dgm:prSet presAssocID="{0C8586C9-1C8F-4E97-8A75-C56F4C891575}" presName="text" presStyleLbl="node1" presStyleIdx="4" presStyleCnt="6" custScaleX="144874">
        <dgm:presLayoutVars>
          <dgm:bulletEnabled val="1"/>
        </dgm:presLayoutVars>
      </dgm:prSet>
      <dgm:spPr/>
    </dgm:pt>
    <dgm:pt modelId="{C53FB4C5-BA2D-48AC-93F7-6754EBB0110E}" type="pres">
      <dgm:prSet presAssocID="{6160149C-FADA-471E-A89D-E789C676C0B5}" presName="space" presStyleCnt="0"/>
      <dgm:spPr/>
    </dgm:pt>
    <dgm:pt modelId="{FD56957A-A04A-4F5D-BED7-7CCEF56AF778}" type="pres">
      <dgm:prSet presAssocID="{5533EAE5-330E-4100-882C-AC5385950040}" presName="text" presStyleLbl="node1" presStyleIdx="5" presStyleCnt="6" custScaleX="153396">
        <dgm:presLayoutVars>
          <dgm:bulletEnabled val="1"/>
        </dgm:presLayoutVars>
      </dgm:prSet>
      <dgm:spPr/>
    </dgm:pt>
  </dgm:ptLst>
  <dgm:cxnLst>
    <dgm:cxn modelId="{A47B6515-3275-4661-ADD7-A9AE6CCBEBFB}" type="presOf" srcId="{84016AD9-1171-4880-A0A8-19A558C9CC69}" destId="{CDBE4F94-7CC8-4804-82B9-1FF9080F865B}" srcOrd="0" destOrd="0" presId="urn:diagrams.loki3.com/VaryingWidthList"/>
    <dgm:cxn modelId="{80245324-877D-43E2-8BD0-D7F0EC3294F5}" type="presOf" srcId="{8E0FB141-C77C-4596-97DF-BB41CC85A698}" destId="{5F47576A-EDB1-4847-AD98-507B4674AA41}" srcOrd="0" destOrd="0" presId="urn:diagrams.loki3.com/VaryingWidthList"/>
    <dgm:cxn modelId="{01E70628-AAC3-49BE-AA02-7240B5056C5E}" srcId="{46513F31-1EE5-4B09-876F-7E04D3CB5D3B}" destId="{5533EAE5-330E-4100-882C-AC5385950040}" srcOrd="5" destOrd="0" parTransId="{9A36DC2A-A8A8-4525-82B5-5A982B3A4F45}" sibTransId="{8C4CF4F7-AF0E-4ABE-92B9-AD12739AADD6}"/>
    <dgm:cxn modelId="{F8AA1C32-AE8E-4B6B-B567-8E9DC7311048}" type="presOf" srcId="{5533EAE5-330E-4100-882C-AC5385950040}" destId="{FD56957A-A04A-4F5D-BED7-7CCEF56AF778}" srcOrd="0" destOrd="0" presId="urn:diagrams.loki3.com/VaryingWidthList"/>
    <dgm:cxn modelId="{9F236674-CAA5-43FA-9918-385C43A2A34E}" type="presOf" srcId="{0C8586C9-1C8F-4E97-8A75-C56F4C891575}" destId="{5891E89F-CB6D-4077-9B7E-E3AC70EE7224}" srcOrd="0" destOrd="0" presId="urn:diagrams.loki3.com/VaryingWidthList"/>
    <dgm:cxn modelId="{EAADE19D-55A2-4E68-A586-C476EDE6411D}" srcId="{46513F31-1EE5-4B09-876F-7E04D3CB5D3B}" destId="{8E0FB141-C77C-4596-97DF-BB41CC85A698}" srcOrd="2" destOrd="0" parTransId="{54C4920C-5372-412D-93F6-6594581E3B98}" sibTransId="{CF1A7EB0-3FAA-4CF5-9E44-D19CC08CF3C5}"/>
    <dgm:cxn modelId="{4DE899A5-37D3-4CF8-8E1F-128B0B21DE08}" type="presOf" srcId="{46513F31-1EE5-4B09-876F-7E04D3CB5D3B}" destId="{F7BCE83F-D0AB-41AD-A4DC-D6737425BF2D}" srcOrd="0" destOrd="0" presId="urn:diagrams.loki3.com/VaryingWidthList"/>
    <dgm:cxn modelId="{42BA08B0-BE09-49B8-816C-9736E502F976}" srcId="{46513F31-1EE5-4B09-876F-7E04D3CB5D3B}" destId="{0C8586C9-1C8F-4E97-8A75-C56F4C891575}" srcOrd="4" destOrd="0" parTransId="{020E416C-4D43-444C-A82D-3E61183690B7}" sibTransId="{6160149C-FADA-471E-A89D-E789C676C0B5}"/>
    <dgm:cxn modelId="{D844C8C0-C4E2-4BCA-9833-5C68EAC5BA8F}" srcId="{46513F31-1EE5-4B09-876F-7E04D3CB5D3B}" destId="{05D88B17-38A7-450F-AEDB-A62C777640FD}" srcOrd="1" destOrd="0" parTransId="{D70FE12B-637D-4C84-82CC-74E411188BD2}" sibTransId="{3DEF197B-BC51-4232-9CD7-120E5D7248C7}"/>
    <dgm:cxn modelId="{31954DC7-0FD0-48DC-9789-3F08FA812407}" srcId="{46513F31-1EE5-4B09-876F-7E04D3CB5D3B}" destId="{B3436C1D-A85C-459D-981A-82BCA69E2E76}" srcOrd="0" destOrd="0" parTransId="{31B9E993-9DCF-49FF-B439-2DCB3998D83D}" sibTransId="{6105B8AD-404B-442B-8136-AA9C2B190B62}"/>
    <dgm:cxn modelId="{BEB25FDE-A73E-493F-949C-1DC5F1BB5D86}" type="presOf" srcId="{B3436C1D-A85C-459D-981A-82BCA69E2E76}" destId="{65BED1B9-62B2-4D02-86DC-22BBC58306D7}" srcOrd="0" destOrd="0" presId="urn:diagrams.loki3.com/VaryingWidthList"/>
    <dgm:cxn modelId="{0587D5DF-D1E1-4BE3-B8FC-5061C1445452}" srcId="{46513F31-1EE5-4B09-876F-7E04D3CB5D3B}" destId="{84016AD9-1171-4880-A0A8-19A558C9CC69}" srcOrd="3" destOrd="0" parTransId="{50CF14C2-6EA8-44E5-BF22-1E2F4E112331}" sibTransId="{6D4A2F91-8D60-46D6-A655-C463078C4A4E}"/>
    <dgm:cxn modelId="{410F01F0-7C95-4EF8-A0D1-27C68A0F65E2}" type="presOf" srcId="{05D88B17-38A7-450F-AEDB-A62C777640FD}" destId="{6E0EEEBE-9F47-4674-BE06-0E15D3F454F4}" srcOrd="0" destOrd="0" presId="urn:diagrams.loki3.com/VaryingWidthList"/>
    <dgm:cxn modelId="{1B6CADDB-903E-40B2-A94B-414DF76EB177}" type="presParOf" srcId="{F7BCE83F-D0AB-41AD-A4DC-D6737425BF2D}" destId="{65BED1B9-62B2-4D02-86DC-22BBC58306D7}" srcOrd="0" destOrd="0" presId="urn:diagrams.loki3.com/VaryingWidthList"/>
    <dgm:cxn modelId="{DBCC89E0-8229-4CA1-9E50-1698FE8319AE}" type="presParOf" srcId="{F7BCE83F-D0AB-41AD-A4DC-D6737425BF2D}" destId="{4ACA2BF1-0153-492B-9289-37FADF7F5CAE}" srcOrd="1" destOrd="0" presId="urn:diagrams.loki3.com/VaryingWidthList"/>
    <dgm:cxn modelId="{6E842751-EAA8-4767-8D99-645950B80734}" type="presParOf" srcId="{F7BCE83F-D0AB-41AD-A4DC-D6737425BF2D}" destId="{6E0EEEBE-9F47-4674-BE06-0E15D3F454F4}" srcOrd="2" destOrd="0" presId="urn:diagrams.loki3.com/VaryingWidthList"/>
    <dgm:cxn modelId="{99D140B9-AAA9-449B-B56E-9E228368EFDB}" type="presParOf" srcId="{F7BCE83F-D0AB-41AD-A4DC-D6737425BF2D}" destId="{A763C37A-A133-4A29-B5AB-D91875EE8827}" srcOrd="3" destOrd="0" presId="urn:diagrams.loki3.com/VaryingWidthList"/>
    <dgm:cxn modelId="{921C4B97-CE25-4780-B0E0-A0144F2554B9}" type="presParOf" srcId="{F7BCE83F-D0AB-41AD-A4DC-D6737425BF2D}" destId="{5F47576A-EDB1-4847-AD98-507B4674AA41}" srcOrd="4" destOrd="0" presId="urn:diagrams.loki3.com/VaryingWidthList"/>
    <dgm:cxn modelId="{0E2D27FE-E405-48F4-A4B3-B5FCA4467D16}" type="presParOf" srcId="{F7BCE83F-D0AB-41AD-A4DC-D6737425BF2D}" destId="{5B4A9F60-E445-4FBE-A9CD-46A6ABA118CF}" srcOrd="5" destOrd="0" presId="urn:diagrams.loki3.com/VaryingWidthList"/>
    <dgm:cxn modelId="{9D82024B-5DC0-44FC-97C7-0528162758C9}" type="presParOf" srcId="{F7BCE83F-D0AB-41AD-A4DC-D6737425BF2D}" destId="{CDBE4F94-7CC8-4804-82B9-1FF9080F865B}" srcOrd="6" destOrd="0" presId="urn:diagrams.loki3.com/VaryingWidthList"/>
    <dgm:cxn modelId="{DF450BAE-629D-4901-B60F-925002DE5B7D}" type="presParOf" srcId="{F7BCE83F-D0AB-41AD-A4DC-D6737425BF2D}" destId="{A8338105-9F99-4DD3-8379-6B1F57574C3C}" srcOrd="7" destOrd="0" presId="urn:diagrams.loki3.com/VaryingWidthList"/>
    <dgm:cxn modelId="{D8B9CCEF-EAA4-4659-93A6-87D6F5AB7A54}" type="presParOf" srcId="{F7BCE83F-D0AB-41AD-A4DC-D6737425BF2D}" destId="{5891E89F-CB6D-4077-9B7E-E3AC70EE7224}" srcOrd="8" destOrd="0" presId="urn:diagrams.loki3.com/VaryingWidthList"/>
    <dgm:cxn modelId="{CD51F411-F6F2-4BEE-8896-98AAD07FE6C7}" type="presParOf" srcId="{F7BCE83F-D0AB-41AD-A4DC-D6737425BF2D}" destId="{C53FB4C5-BA2D-48AC-93F7-6754EBB0110E}" srcOrd="9" destOrd="0" presId="urn:diagrams.loki3.com/VaryingWidthList"/>
    <dgm:cxn modelId="{BEABF200-A7D0-494A-9B71-08D982FA1166}" type="presParOf" srcId="{F7BCE83F-D0AB-41AD-A4DC-D6737425BF2D}" destId="{FD56957A-A04A-4F5D-BED7-7CCEF56AF778}" srcOrd="10" destOrd="0" presId="urn:diagrams.loki3.com/VaryingWidth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6F3066-C299-42CA-9CE9-A29CE4FECDFB}">
      <dsp:nvSpPr>
        <dsp:cNvPr id="0" name=""/>
        <dsp:cNvSpPr/>
      </dsp:nvSpPr>
      <dsp:spPr>
        <a:xfrm>
          <a:off x="3870961" y="1776364"/>
          <a:ext cx="3207576" cy="278343"/>
        </a:xfrm>
        <a:custGeom>
          <a:avLst/>
          <a:gdLst/>
          <a:ahLst/>
          <a:cxnLst/>
          <a:rect l="0" t="0" r="0" b="0"/>
          <a:pathLst>
            <a:path>
              <a:moveTo>
                <a:pt x="0" y="0"/>
              </a:moveTo>
              <a:lnTo>
                <a:pt x="0" y="139171"/>
              </a:lnTo>
              <a:lnTo>
                <a:pt x="3207576" y="139171"/>
              </a:lnTo>
              <a:lnTo>
                <a:pt x="3207576" y="278343"/>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BD26BD-7600-489A-8681-AE9F7D0BD4AC}">
      <dsp:nvSpPr>
        <dsp:cNvPr id="0" name=""/>
        <dsp:cNvSpPr/>
      </dsp:nvSpPr>
      <dsp:spPr>
        <a:xfrm>
          <a:off x="3870961" y="1776364"/>
          <a:ext cx="1603788" cy="278343"/>
        </a:xfrm>
        <a:custGeom>
          <a:avLst/>
          <a:gdLst/>
          <a:ahLst/>
          <a:cxnLst/>
          <a:rect l="0" t="0" r="0" b="0"/>
          <a:pathLst>
            <a:path>
              <a:moveTo>
                <a:pt x="0" y="0"/>
              </a:moveTo>
              <a:lnTo>
                <a:pt x="0" y="139171"/>
              </a:lnTo>
              <a:lnTo>
                <a:pt x="1603788" y="139171"/>
              </a:lnTo>
              <a:lnTo>
                <a:pt x="1603788" y="278343"/>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1EF3DE-1D41-42F8-A65B-44F66CA4ACF2}">
      <dsp:nvSpPr>
        <dsp:cNvPr id="0" name=""/>
        <dsp:cNvSpPr/>
      </dsp:nvSpPr>
      <dsp:spPr>
        <a:xfrm>
          <a:off x="3825241" y="1776364"/>
          <a:ext cx="91440" cy="278343"/>
        </a:xfrm>
        <a:custGeom>
          <a:avLst/>
          <a:gdLst/>
          <a:ahLst/>
          <a:cxnLst/>
          <a:rect l="0" t="0" r="0" b="0"/>
          <a:pathLst>
            <a:path>
              <a:moveTo>
                <a:pt x="45720" y="0"/>
              </a:moveTo>
              <a:lnTo>
                <a:pt x="45720" y="278343"/>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5BA875-E585-4002-AED9-E53BED17084F}">
      <dsp:nvSpPr>
        <dsp:cNvPr id="0" name=""/>
        <dsp:cNvSpPr/>
      </dsp:nvSpPr>
      <dsp:spPr>
        <a:xfrm>
          <a:off x="2267172" y="1776364"/>
          <a:ext cx="1603788" cy="278343"/>
        </a:xfrm>
        <a:custGeom>
          <a:avLst/>
          <a:gdLst/>
          <a:ahLst/>
          <a:cxnLst/>
          <a:rect l="0" t="0" r="0" b="0"/>
          <a:pathLst>
            <a:path>
              <a:moveTo>
                <a:pt x="1603788" y="0"/>
              </a:moveTo>
              <a:lnTo>
                <a:pt x="1603788" y="139171"/>
              </a:lnTo>
              <a:lnTo>
                <a:pt x="0" y="139171"/>
              </a:lnTo>
              <a:lnTo>
                <a:pt x="0" y="278343"/>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2DDF5A-912C-49E3-AF9E-53EF4859B992}">
      <dsp:nvSpPr>
        <dsp:cNvPr id="0" name=""/>
        <dsp:cNvSpPr/>
      </dsp:nvSpPr>
      <dsp:spPr>
        <a:xfrm>
          <a:off x="663384" y="1776364"/>
          <a:ext cx="3207576" cy="278343"/>
        </a:xfrm>
        <a:custGeom>
          <a:avLst/>
          <a:gdLst/>
          <a:ahLst/>
          <a:cxnLst/>
          <a:rect l="0" t="0" r="0" b="0"/>
          <a:pathLst>
            <a:path>
              <a:moveTo>
                <a:pt x="3207576" y="0"/>
              </a:moveTo>
              <a:lnTo>
                <a:pt x="3207576" y="139171"/>
              </a:lnTo>
              <a:lnTo>
                <a:pt x="0" y="139171"/>
              </a:lnTo>
              <a:lnTo>
                <a:pt x="0" y="278343"/>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A44802-8522-4053-A1AB-257E48337F00}">
      <dsp:nvSpPr>
        <dsp:cNvPr id="0" name=""/>
        <dsp:cNvSpPr/>
      </dsp:nvSpPr>
      <dsp:spPr>
        <a:xfrm>
          <a:off x="3208238" y="1113642"/>
          <a:ext cx="1325445" cy="662722"/>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Arial" panose="020B0604020202020204" pitchFamily="34" charset="0"/>
              <a:cs typeface="Arial" panose="020B0604020202020204" pitchFamily="34" charset="0"/>
            </a:rPr>
            <a:t>Measure Lifecycle</a:t>
          </a:r>
        </a:p>
      </dsp:txBody>
      <dsp:txXfrm>
        <a:off x="3208238" y="1113642"/>
        <a:ext cx="1325445" cy="662722"/>
      </dsp:txXfrm>
    </dsp:sp>
    <dsp:sp modelId="{90F38540-92B0-46C0-A52D-16738B4F6B50}">
      <dsp:nvSpPr>
        <dsp:cNvPr id="0" name=""/>
        <dsp:cNvSpPr/>
      </dsp:nvSpPr>
      <dsp:spPr>
        <a:xfrm>
          <a:off x="661" y="2054708"/>
          <a:ext cx="1325445" cy="662722"/>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Arial" panose="020B0604020202020204" pitchFamily="34" charset="0"/>
              <a:cs typeface="Arial" panose="020B0604020202020204" pitchFamily="34" charset="0"/>
            </a:rPr>
            <a:t>Measure Conceptualization</a:t>
          </a:r>
        </a:p>
      </dsp:txBody>
      <dsp:txXfrm>
        <a:off x="661" y="2054708"/>
        <a:ext cx="1325445" cy="662722"/>
      </dsp:txXfrm>
    </dsp:sp>
    <dsp:sp modelId="{E6A2FB05-F626-423A-97CE-C6131E978F30}">
      <dsp:nvSpPr>
        <dsp:cNvPr id="0" name=""/>
        <dsp:cNvSpPr/>
      </dsp:nvSpPr>
      <dsp:spPr>
        <a:xfrm>
          <a:off x="1604450" y="2054708"/>
          <a:ext cx="1325445" cy="662722"/>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Arial" panose="020B0604020202020204" pitchFamily="34" charset="0"/>
              <a:cs typeface="Arial" panose="020B0604020202020204" pitchFamily="34" charset="0"/>
            </a:rPr>
            <a:t>Measure Specification</a:t>
          </a:r>
        </a:p>
      </dsp:txBody>
      <dsp:txXfrm>
        <a:off x="1604450" y="2054708"/>
        <a:ext cx="1325445" cy="662722"/>
      </dsp:txXfrm>
    </dsp:sp>
    <dsp:sp modelId="{00008AA3-1337-4734-8991-5D1BD57FCA4A}">
      <dsp:nvSpPr>
        <dsp:cNvPr id="0" name=""/>
        <dsp:cNvSpPr/>
      </dsp:nvSpPr>
      <dsp:spPr>
        <a:xfrm>
          <a:off x="3208238" y="2054708"/>
          <a:ext cx="1325445" cy="662722"/>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Arial" panose="020B0604020202020204" pitchFamily="34" charset="0"/>
              <a:cs typeface="Arial" panose="020B0604020202020204" pitchFamily="34" charset="0"/>
            </a:rPr>
            <a:t>Measure Testing</a:t>
          </a:r>
        </a:p>
      </dsp:txBody>
      <dsp:txXfrm>
        <a:off x="3208238" y="2054708"/>
        <a:ext cx="1325445" cy="662722"/>
      </dsp:txXfrm>
    </dsp:sp>
    <dsp:sp modelId="{243554F4-3887-4DE2-BD84-89AB6BDEFFFB}">
      <dsp:nvSpPr>
        <dsp:cNvPr id="0" name=""/>
        <dsp:cNvSpPr/>
      </dsp:nvSpPr>
      <dsp:spPr>
        <a:xfrm>
          <a:off x="4812026" y="2054708"/>
          <a:ext cx="1325445" cy="662722"/>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Arial" panose="020B0604020202020204" pitchFamily="34" charset="0"/>
              <a:cs typeface="Arial" panose="020B0604020202020204" pitchFamily="34" charset="0"/>
            </a:rPr>
            <a:t>Measure Implementation </a:t>
          </a:r>
        </a:p>
      </dsp:txBody>
      <dsp:txXfrm>
        <a:off x="4812026" y="2054708"/>
        <a:ext cx="1325445" cy="662722"/>
      </dsp:txXfrm>
    </dsp:sp>
    <dsp:sp modelId="{22F01E46-B005-4E75-86DC-FCCF1EBBE1EF}">
      <dsp:nvSpPr>
        <dsp:cNvPr id="0" name=""/>
        <dsp:cNvSpPr/>
      </dsp:nvSpPr>
      <dsp:spPr>
        <a:xfrm>
          <a:off x="6415815" y="2054708"/>
          <a:ext cx="1325445" cy="662722"/>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Arial" panose="020B0604020202020204" pitchFamily="34" charset="0"/>
              <a:cs typeface="Arial" panose="020B0604020202020204" pitchFamily="34" charset="0"/>
            </a:rPr>
            <a:t>Measure Use, Continuing Education, Maintenance</a:t>
          </a:r>
        </a:p>
      </dsp:txBody>
      <dsp:txXfrm>
        <a:off x="6415815" y="2054708"/>
        <a:ext cx="1325445" cy="6627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ED3DB1-C9DF-43FA-9FB0-79965E341B77}">
      <dsp:nvSpPr>
        <dsp:cNvPr id="0" name=""/>
        <dsp:cNvSpPr/>
      </dsp:nvSpPr>
      <dsp:spPr>
        <a:xfrm>
          <a:off x="4874142" y="1393615"/>
          <a:ext cx="2854491" cy="247703"/>
        </a:xfrm>
        <a:custGeom>
          <a:avLst/>
          <a:gdLst/>
          <a:ahLst/>
          <a:cxnLst/>
          <a:rect l="0" t="0" r="0" b="0"/>
          <a:pathLst>
            <a:path>
              <a:moveTo>
                <a:pt x="0" y="0"/>
              </a:moveTo>
              <a:lnTo>
                <a:pt x="0" y="123851"/>
              </a:lnTo>
              <a:lnTo>
                <a:pt x="2854491" y="123851"/>
              </a:lnTo>
              <a:lnTo>
                <a:pt x="2854491" y="247703"/>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BAFD0A-B789-45AA-AC1D-27BAAA4B079B}">
      <dsp:nvSpPr>
        <dsp:cNvPr id="0" name=""/>
        <dsp:cNvSpPr/>
      </dsp:nvSpPr>
      <dsp:spPr>
        <a:xfrm>
          <a:off x="4874142" y="1393615"/>
          <a:ext cx="1427245" cy="247703"/>
        </a:xfrm>
        <a:custGeom>
          <a:avLst/>
          <a:gdLst/>
          <a:ahLst/>
          <a:cxnLst/>
          <a:rect l="0" t="0" r="0" b="0"/>
          <a:pathLst>
            <a:path>
              <a:moveTo>
                <a:pt x="0" y="0"/>
              </a:moveTo>
              <a:lnTo>
                <a:pt x="0" y="123851"/>
              </a:lnTo>
              <a:lnTo>
                <a:pt x="1427245" y="123851"/>
              </a:lnTo>
              <a:lnTo>
                <a:pt x="1427245" y="247703"/>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00A842-4475-444F-A1D8-3914DDE7A247}">
      <dsp:nvSpPr>
        <dsp:cNvPr id="0" name=""/>
        <dsp:cNvSpPr/>
      </dsp:nvSpPr>
      <dsp:spPr>
        <a:xfrm>
          <a:off x="4828422" y="1393615"/>
          <a:ext cx="91440" cy="247703"/>
        </a:xfrm>
        <a:custGeom>
          <a:avLst/>
          <a:gdLst/>
          <a:ahLst/>
          <a:cxnLst/>
          <a:rect l="0" t="0" r="0" b="0"/>
          <a:pathLst>
            <a:path>
              <a:moveTo>
                <a:pt x="45720" y="0"/>
              </a:moveTo>
              <a:lnTo>
                <a:pt x="45720" y="247703"/>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23596B2-870A-42BA-B3D1-80EE140612A0}">
      <dsp:nvSpPr>
        <dsp:cNvPr id="0" name=""/>
        <dsp:cNvSpPr/>
      </dsp:nvSpPr>
      <dsp:spPr>
        <a:xfrm>
          <a:off x="3446897" y="1393615"/>
          <a:ext cx="1427245" cy="247703"/>
        </a:xfrm>
        <a:custGeom>
          <a:avLst/>
          <a:gdLst/>
          <a:ahLst/>
          <a:cxnLst/>
          <a:rect l="0" t="0" r="0" b="0"/>
          <a:pathLst>
            <a:path>
              <a:moveTo>
                <a:pt x="1427245" y="0"/>
              </a:moveTo>
              <a:lnTo>
                <a:pt x="1427245" y="123851"/>
              </a:lnTo>
              <a:lnTo>
                <a:pt x="0" y="123851"/>
              </a:lnTo>
              <a:lnTo>
                <a:pt x="0" y="247703"/>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1EF3DE-1D41-42F8-A65B-44F66CA4ACF2}">
      <dsp:nvSpPr>
        <dsp:cNvPr id="0" name=""/>
        <dsp:cNvSpPr/>
      </dsp:nvSpPr>
      <dsp:spPr>
        <a:xfrm>
          <a:off x="2019651" y="2231090"/>
          <a:ext cx="1427245" cy="247703"/>
        </a:xfrm>
        <a:custGeom>
          <a:avLst/>
          <a:gdLst/>
          <a:ahLst/>
          <a:cxnLst/>
          <a:rect l="0" t="0" r="0" b="0"/>
          <a:pathLst>
            <a:path>
              <a:moveTo>
                <a:pt x="0" y="0"/>
              </a:moveTo>
              <a:lnTo>
                <a:pt x="0" y="123851"/>
              </a:lnTo>
              <a:lnTo>
                <a:pt x="1427245" y="123851"/>
              </a:lnTo>
              <a:lnTo>
                <a:pt x="1427245" y="247703"/>
              </a:lnTo>
            </a:path>
          </a:pathLst>
        </a:custGeom>
        <a:noFill/>
        <a:ln w="48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5BA875-E585-4002-AED9-E53BED17084F}">
      <dsp:nvSpPr>
        <dsp:cNvPr id="0" name=""/>
        <dsp:cNvSpPr/>
      </dsp:nvSpPr>
      <dsp:spPr>
        <a:xfrm>
          <a:off x="1973931" y="2231090"/>
          <a:ext cx="91440" cy="247703"/>
        </a:xfrm>
        <a:custGeom>
          <a:avLst/>
          <a:gdLst/>
          <a:ahLst/>
          <a:cxnLst/>
          <a:rect l="0" t="0" r="0" b="0"/>
          <a:pathLst>
            <a:path>
              <a:moveTo>
                <a:pt x="45720" y="0"/>
              </a:moveTo>
              <a:lnTo>
                <a:pt x="45720" y="247703"/>
              </a:lnTo>
            </a:path>
          </a:pathLst>
        </a:custGeom>
        <a:noFill/>
        <a:ln w="48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F0F468-B806-40F9-9C9E-DA196A8185BF}">
      <dsp:nvSpPr>
        <dsp:cNvPr id="0" name=""/>
        <dsp:cNvSpPr/>
      </dsp:nvSpPr>
      <dsp:spPr>
        <a:xfrm>
          <a:off x="120588" y="3068565"/>
          <a:ext cx="176931" cy="1380064"/>
        </a:xfrm>
        <a:custGeom>
          <a:avLst/>
          <a:gdLst/>
          <a:ahLst/>
          <a:cxnLst/>
          <a:rect l="0" t="0" r="0" b="0"/>
          <a:pathLst>
            <a:path>
              <a:moveTo>
                <a:pt x="0" y="0"/>
              </a:moveTo>
              <a:lnTo>
                <a:pt x="0" y="1380064"/>
              </a:lnTo>
              <a:lnTo>
                <a:pt x="176931" y="1380064"/>
              </a:lnTo>
            </a:path>
          </a:pathLst>
        </a:custGeom>
        <a:noFill/>
        <a:ln w="48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B97FE7-E7A3-4919-97D5-46A770A2FF0D}">
      <dsp:nvSpPr>
        <dsp:cNvPr id="0" name=""/>
        <dsp:cNvSpPr/>
      </dsp:nvSpPr>
      <dsp:spPr>
        <a:xfrm>
          <a:off x="120588" y="3068565"/>
          <a:ext cx="176931" cy="542589"/>
        </a:xfrm>
        <a:custGeom>
          <a:avLst/>
          <a:gdLst/>
          <a:ahLst/>
          <a:cxnLst/>
          <a:rect l="0" t="0" r="0" b="0"/>
          <a:pathLst>
            <a:path>
              <a:moveTo>
                <a:pt x="0" y="0"/>
              </a:moveTo>
              <a:lnTo>
                <a:pt x="0" y="542589"/>
              </a:lnTo>
              <a:lnTo>
                <a:pt x="176931" y="542589"/>
              </a:lnTo>
            </a:path>
          </a:pathLst>
        </a:custGeom>
        <a:noFill/>
        <a:ln w="48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2DDF5A-912C-49E3-AF9E-53EF4859B992}">
      <dsp:nvSpPr>
        <dsp:cNvPr id="0" name=""/>
        <dsp:cNvSpPr/>
      </dsp:nvSpPr>
      <dsp:spPr>
        <a:xfrm>
          <a:off x="592405" y="2231090"/>
          <a:ext cx="1427245" cy="247703"/>
        </a:xfrm>
        <a:custGeom>
          <a:avLst/>
          <a:gdLst/>
          <a:ahLst/>
          <a:cxnLst/>
          <a:rect l="0" t="0" r="0" b="0"/>
          <a:pathLst>
            <a:path>
              <a:moveTo>
                <a:pt x="1427245" y="0"/>
              </a:moveTo>
              <a:lnTo>
                <a:pt x="1427245" y="123851"/>
              </a:lnTo>
              <a:lnTo>
                <a:pt x="0" y="123851"/>
              </a:lnTo>
              <a:lnTo>
                <a:pt x="0" y="247703"/>
              </a:lnTo>
            </a:path>
          </a:pathLst>
        </a:custGeom>
        <a:noFill/>
        <a:ln w="48000" cap="flat" cmpd="thickThin"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5D8EAC-F60A-4CB3-81CE-260E71B07F09}">
      <dsp:nvSpPr>
        <dsp:cNvPr id="0" name=""/>
        <dsp:cNvSpPr/>
      </dsp:nvSpPr>
      <dsp:spPr>
        <a:xfrm>
          <a:off x="2019651" y="1393615"/>
          <a:ext cx="2854491" cy="247703"/>
        </a:xfrm>
        <a:custGeom>
          <a:avLst/>
          <a:gdLst/>
          <a:ahLst/>
          <a:cxnLst/>
          <a:rect l="0" t="0" r="0" b="0"/>
          <a:pathLst>
            <a:path>
              <a:moveTo>
                <a:pt x="2854491" y="0"/>
              </a:moveTo>
              <a:lnTo>
                <a:pt x="2854491" y="123851"/>
              </a:lnTo>
              <a:lnTo>
                <a:pt x="0" y="123851"/>
              </a:lnTo>
              <a:lnTo>
                <a:pt x="0" y="247703"/>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F583AB-FA01-4E0B-807C-9EE29B91BBC2}">
      <dsp:nvSpPr>
        <dsp:cNvPr id="0" name=""/>
        <dsp:cNvSpPr/>
      </dsp:nvSpPr>
      <dsp:spPr>
        <a:xfrm>
          <a:off x="4284371" y="803844"/>
          <a:ext cx="1179541" cy="589770"/>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latin typeface="Arial" panose="020B0604020202020204" pitchFamily="34" charset="0"/>
              <a:cs typeface="Arial" panose="020B0604020202020204" pitchFamily="34" charset="0"/>
            </a:rPr>
            <a:t>Measure Lifecycle</a:t>
          </a:r>
        </a:p>
      </dsp:txBody>
      <dsp:txXfrm>
        <a:off x="4284371" y="803844"/>
        <a:ext cx="1179541" cy="589770"/>
      </dsp:txXfrm>
    </dsp:sp>
    <dsp:sp modelId="{9818EE17-CDDD-4260-B28D-398BCB4D1033}">
      <dsp:nvSpPr>
        <dsp:cNvPr id="0" name=""/>
        <dsp:cNvSpPr/>
      </dsp:nvSpPr>
      <dsp:spPr>
        <a:xfrm>
          <a:off x="1429880" y="1641319"/>
          <a:ext cx="1179541" cy="589770"/>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latin typeface="Arial" panose="020B0604020202020204" pitchFamily="34" charset="0"/>
              <a:cs typeface="Arial" panose="020B0604020202020204" pitchFamily="34" charset="0"/>
            </a:rPr>
            <a:t>Measure Conceptualization </a:t>
          </a:r>
        </a:p>
      </dsp:txBody>
      <dsp:txXfrm>
        <a:off x="1429880" y="1641319"/>
        <a:ext cx="1179541" cy="589770"/>
      </dsp:txXfrm>
    </dsp:sp>
    <dsp:sp modelId="{90F38540-92B0-46C0-A52D-16738B4F6B50}">
      <dsp:nvSpPr>
        <dsp:cNvPr id="0" name=""/>
        <dsp:cNvSpPr/>
      </dsp:nvSpPr>
      <dsp:spPr>
        <a:xfrm>
          <a:off x="2634" y="2478794"/>
          <a:ext cx="1179541" cy="589770"/>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latin typeface="Arial" panose="020B0604020202020204" pitchFamily="34" charset="0"/>
              <a:cs typeface="Arial" panose="020B0604020202020204" pitchFamily="34" charset="0"/>
            </a:rPr>
            <a:t>Information Gathering</a:t>
          </a:r>
        </a:p>
      </dsp:txBody>
      <dsp:txXfrm>
        <a:off x="2634" y="2478794"/>
        <a:ext cx="1179541" cy="589770"/>
      </dsp:txXfrm>
    </dsp:sp>
    <dsp:sp modelId="{93575964-59A6-408B-AB6D-C5B4788D8DC1}">
      <dsp:nvSpPr>
        <dsp:cNvPr id="0" name=""/>
        <dsp:cNvSpPr/>
      </dsp:nvSpPr>
      <dsp:spPr>
        <a:xfrm>
          <a:off x="297520" y="3316269"/>
          <a:ext cx="1179541" cy="589770"/>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latin typeface="Arial" panose="020B0604020202020204" pitchFamily="34" charset="0"/>
              <a:cs typeface="Arial" panose="020B0604020202020204" pitchFamily="34" charset="0"/>
            </a:rPr>
            <a:t>Environmental Scan</a:t>
          </a:r>
        </a:p>
      </dsp:txBody>
      <dsp:txXfrm>
        <a:off x="297520" y="3316269"/>
        <a:ext cx="1179541" cy="589770"/>
      </dsp:txXfrm>
    </dsp:sp>
    <dsp:sp modelId="{26ECA04B-D1CA-4939-8AC4-836AB2A21F33}">
      <dsp:nvSpPr>
        <dsp:cNvPr id="0" name=""/>
        <dsp:cNvSpPr/>
      </dsp:nvSpPr>
      <dsp:spPr>
        <a:xfrm>
          <a:off x="297520" y="4153744"/>
          <a:ext cx="1179541" cy="589770"/>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latin typeface="Arial" panose="020B0604020202020204" pitchFamily="34" charset="0"/>
              <a:cs typeface="Arial" panose="020B0604020202020204" pitchFamily="34" charset="0"/>
            </a:rPr>
            <a:t>Empirical Data Analysis</a:t>
          </a:r>
        </a:p>
      </dsp:txBody>
      <dsp:txXfrm>
        <a:off x="297520" y="4153744"/>
        <a:ext cx="1179541" cy="589770"/>
      </dsp:txXfrm>
    </dsp:sp>
    <dsp:sp modelId="{E6A2FB05-F626-423A-97CE-C6131E978F30}">
      <dsp:nvSpPr>
        <dsp:cNvPr id="0" name=""/>
        <dsp:cNvSpPr/>
      </dsp:nvSpPr>
      <dsp:spPr>
        <a:xfrm>
          <a:off x="1429880" y="2478794"/>
          <a:ext cx="1179541" cy="589770"/>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latin typeface="Arial" panose="020B0604020202020204" pitchFamily="34" charset="0"/>
              <a:cs typeface="Arial" panose="020B0604020202020204" pitchFamily="34" charset="0"/>
            </a:rPr>
            <a:t>Business Case Development</a:t>
          </a:r>
        </a:p>
      </dsp:txBody>
      <dsp:txXfrm>
        <a:off x="1429880" y="2478794"/>
        <a:ext cx="1179541" cy="589770"/>
      </dsp:txXfrm>
    </dsp:sp>
    <dsp:sp modelId="{00008AA3-1337-4734-8991-5D1BD57FCA4A}">
      <dsp:nvSpPr>
        <dsp:cNvPr id="0" name=""/>
        <dsp:cNvSpPr/>
      </dsp:nvSpPr>
      <dsp:spPr>
        <a:xfrm>
          <a:off x="2857126" y="2478794"/>
          <a:ext cx="1179541" cy="589770"/>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latin typeface="Arial" panose="020B0604020202020204" pitchFamily="34" charset="0"/>
              <a:cs typeface="Arial" panose="020B0604020202020204" pitchFamily="34" charset="0"/>
            </a:rPr>
            <a:t>Stakeholder Input</a:t>
          </a:r>
        </a:p>
      </dsp:txBody>
      <dsp:txXfrm>
        <a:off x="2857126" y="2478794"/>
        <a:ext cx="1179541" cy="589770"/>
      </dsp:txXfrm>
    </dsp:sp>
    <dsp:sp modelId="{1060F36A-323A-467F-B5B5-F61BF8DC271F}">
      <dsp:nvSpPr>
        <dsp:cNvPr id="0" name=""/>
        <dsp:cNvSpPr/>
      </dsp:nvSpPr>
      <dsp:spPr>
        <a:xfrm>
          <a:off x="2857126" y="1641319"/>
          <a:ext cx="1179541" cy="589770"/>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a:latin typeface="Arial" panose="020B0604020202020204" pitchFamily="34" charset="0"/>
              <a:cs typeface="Arial" panose="020B0604020202020204" pitchFamily="34" charset="0"/>
            </a:rPr>
            <a:t>Measure Specification</a:t>
          </a:r>
        </a:p>
      </dsp:txBody>
      <dsp:txXfrm>
        <a:off x="2857126" y="1641319"/>
        <a:ext cx="1179541" cy="589770"/>
      </dsp:txXfrm>
    </dsp:sp>
    <dsp:sp modelId="{A530C780-9DB9-4C38-9979-1F0C1AAF7001}">
      <dsp:nvSpPr>
        <dsp:cNvPr id="0" name=""/>
        <dsp:cNvSpPr/>
      </dsp:nvSpPr>
      <dsp:spPr>
        <a:xfrm>
          <a:off x="4284371" y="1641319"/>
          <a:ext cx="1179541" cy="589770"/>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a:latin typeface="Arial" panose="020B0604020202020204" pitchFamily="34" charset="0"/>
              <a:cs typeface="Arial" panose="020B0604020202020204" pitchFamily="34" charset="0"/>
            </a:rPr>
            <a:t>Measure Testing</a:t>
          </a:r>
        </a:p>
      </dsp:txBody>
      <dsp:txXfrm>
        <a:off x="4284371" y="1641319"/>
        <a:ext cx="1179541" cy="589770"/>
      </dsp:txXfrm>
    </dsp:sp>
    <dsp:sp modelId="{B90BC8D7-978D-4638-A08E-BEE2495EEB3C}">
      <dsp:nvSpPr>
        <dsp:cNvPr id="0" name=""/>
        <dsp:cNvSpPr/>
      </dsp:nvSpPr>
      <dsp:spPr>
        <a:xfrm>
          <a:off x="5711617" y="1641319"/>
          <a:ext cx="1179541" cy="589770"/>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a:latin typeface="Arial" panose="020B0604020202020204" pitchFamily="34" charset="0"/>
              <a:cs typeface="Arial" panose="020B0604020202020204" pitchFamily="34" charset="0"/>
            </a:rPr>
            <a:t>Measure Implementation </a:t>
          </a:r>
        </a:p>
      </dsp:txBody>
      <dsp:txXfrm>
        <a:off x="5711617" y="1641319"/>
        <a:ext cx="1179541" cy="589770"/>
      </dsp:txXfrm>
    </dsp:sp>
    <dsp:sp modelId="{DA52122B-2B6C-422A-828F-4E96312CF369}">
      <dsp:nvSpPr>
        <dsp:cNvPr id="0" name=""/>
        <dsp:cNvSpPr/>
      </dsp:nvSpPr>
      <dsp:spPr>
        <a:xfrm>
          <a:off x="7138863" y="1641319"/>
          <a:ext cx="1179541" cy="589770"/>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a:latin typeface="Arial" panose="020B0604020202020204" pitchFamily="34" charset="0"/>
              <a:cs typeface="Arial" panose="020B0604020202020204" pitchFamily="34" charset="0"/>
            </a:rPr>
            <a:t>Measure Use, Continuing Education, Maintenance</a:t>
          </a:r>
        </a:p>
      </dsp:txBody>
      <dsp:txXfrm>
        <a:off x="7138863" y="1641319"/>
        <a:ext cx="1179541" cy="58977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BED1B9-62B2-4D02-86DC-22BBC58306D7}">
      <dsp:nvSpPr>
        <dsp:cNvPr id="0" name=""/>
        <dsp:cNvSpPr/>
      </dsp:nvSpPr>
      <dsp:spPr>
        <a:xfrm>
          <a:off x="3" y="1289"/>
          <a:ext cx="7040873" cy="750614"/>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l" defTabSz="7112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Step 1:</a:t>
          </a:r>
          <a:r>
            <a:rPr lang="en-US" sz="1600" kern="1200" dirty="0">
              <a:latin typeface="Arial" panose="020B0604020202020204" pitchFamily="34" charset="0"/>
              <a:cs typeface="Arial" panose="020B0604020202020204" pitchFamily="34" charset="0"/>
            </a:rPr>
            <a:t> Frame a series of unambiguous, structured questions </a:t>
          </a:r>
        </a:p>
      </dsp:txBody>
      <dsp:txXfrm>
        <a:off x="3" y="1289"/>
        <a:ext cx="7040873" cy="750614"/>
      </dsp:txXfrm>
    </dsp:sp>
    <dsp:sp modelId="{6E0EEEBE-9F47-4674-BE06-0E15D3F454F4}">
      <dsp:nvSpPr>
        <dsp:cNvPr id="0" name=""/>
        <dsp:cNvSpPr/>
      </dsp:nvSpPr>
      <dsp:spPr>
        <a:xfrm>
          <a:off x="0" y="789434"/>
          <a:ext cx="7040880" cy="750614"/>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747713" lvl="0" indent="-747713" algn="l" defTabSz="7112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Step 2:</a:t>
          </a:r>
          <a:r>
            <a:rPr lang="en-US" sz="1600" kern="1200" dirty="0">
              <a:latin typeface="Arial" panose="020B0604020202020204" pitchFamily="34" charset="0"/>
              <a:cs typeface="Arial" panose="020B0604020202020204" pitchFamily="34" charset="0"/>
            </a:rPr>
            <a:t> Determine the relevant databases and search engines; keywords and phrases; search criteria; and domain experts</a:t>
          </a:r>
        </a:p>
      </dsp:txBody>
      <dsp:txXfrm>
        <a:off x="0" y="789434"/>
        <a:ext cx="7040880" cy="750614"/>
      </dsp:txXfrm>
    </dsp:sp>
    <dsp:sp modelId="{5F47576A-EDB1-4847-AD98-507B4674AA41}">
      <dsp:nvSpPr>
        <dsp:cNvPr id="0" name=""/>
        <dsp:cNvSpPr/>
      </dsp:nvSpPr>
      <dsp:spPr>
        <a:xfrm>
          <a:off x="0" y="1577579"/>
          <a:ext cx="7040880" cy="750614"/>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747713" lvl="0" indent="-747713" algn="l" defTabSz="7112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Step 3:</a:t>
          </a:r>
          <a:r>
            <a:rPr lang="en-US" sz="1600" kern="1200" dirty="0">
              <a:latin typeface="Arial" panose="020B0604020202020204" pitchFamily="34" charset="0"/>
              <a:cs typeface="Arial" panose="020B0604020202020204" pitchFamily="34" charset="0"/>
            </a:rPr>
            <a:t> Assess the literature using qualitative techniques and quantitative metrics</a:t>
          </a:r>
        </a:p>
      </dsp:txBody>
      <dsp:txXfrm>
        <a:off x="0" y="1577579"/>
        <a:ext cx="7040880" cy="750614"/>
      </dsp:txXfrm>
    </dsp:sp>
    <dsp:sp modelId="{CDBE4F94-7CC8-4804-82B9-1FF9080F865B}">
      <dsp:nvSpPr>
        <dsp:cNvPr id="0" name=""/>
        <dsp:cNvSpPr/>
      </dsp:nvSpPr>
      <dsp:spPr>
        <a:xfrm>
          <a:off x="0" y="2365725"/>
          <a:ext cx="7040880" cy="750614"/>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747713" lvl="0" indent="-747713" algn="l" defTabSz="7112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Step 4:</a:t>
          </a:r>
          <a:r>
            <a:rPr lang="en-US" sz="1600" kern="1200" dirty="0">
              <a:latin typeface="Arial" panose="020B0604020202020204" pitchFamily="34" charset="0"/>
              <a:cs typeface="Arial" panose="020B0604020202020204" pitchFamily="34" charset="0"/>
            </a:rPr>
            <a:t> Qualitatively evaluate and summarize the evidence, evaluate the effectiveness and value of data sources used</a:t>
          </a:r>
        </a:p>
      </dsp:txBody>
      <dsp:txXfrm>
        <a:off x="0" y="2365725"/>
        <a:ext cx="7040880" cy="750614"/>
      </dsp:txXfrm>
    </dsp:sp>
    <dsp:sp modelId="{5891E89F-CB6D-4077-9B7E-E3AC70EE7224}">
      <dsp:nvSpPr>
        <dsp:cNvPr id="0" name=""/>
        <dsp:cNvSpPr/>
      </dsp:nvSpPr>
      <dsp:spPr>
        <a:xfrm>
          <a:off x="0" y="3153870"/>
          <a:ext cx="7040880" cy="750614"/>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747713" lvl="0" indent="-747713" algn="l" defTabSz="7112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Step 5:</a:t>
          </a:r>
          <a:r>
            <a:rPr lang="en-US" sz="1600" kern="1200" dirty="0">
              <a:latin typeface="Arial" panose="020B0604020202020204" pitchFamily="34" charset="0"/>
              <a:cs typeface="Arial" panose="020B0604020202020204" pitchFamily="34" charset="0"/>
            </a:rPr>
            <a:t> Interpret findings by evaluating the similarities and differences among the findings; draw conclusions to inform data collection and analyses</a:t>
          </a:r>
        </a:p>
      </dsp:txBody>
      <dsp:txXfrm>
        <a:off x="0" y="3153870"/>
        <a:ext cx="7040880" cy="750614"/>
      </dsp:txXfrm>
    </dsp:sp>
    <dsp:sp modelId="{FD56957A-A04A-4F5D-BED7-7CCEF56AF778}">
      <dsp:nvSpPr>
        <dsp:cNvPr id="0" name=""/>
        <dsp:cNvSpPr/>
      </dsp:nvSpPr>
      <dsp:spPr>
        <a:xfrm>
          <a:off x="0" y="3942016"/>
          <a:ext cx="7040880" cy="750614"/>
        </a:xfrm>
        <a:prstGeom prst="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747713" lvl="0" indent="-747713" algn="l" defTabSz="7112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Step 6:</a:t>
          </a:r>
          <a:r>
            <a:rPr lang="en-US" sz="1600" kern="1200" dirty="0">
              <a:latin typeface="Arial" panose="020B0604020202020204" pitchFamily="34" charset="0"/>
              <a:cs typeface="Arial" panose="020B0604020202020204" pitchFamily="34" charset="0"/>
            </a:rPr>
            <a:t> Refine research questions and develop hypotheses; generate a general analysis plan including data sources and estimation procedures</a:t>
          </a:r>
        </a:p>
      </dsp:txBody>
      <dsp:txXfrm>
        <a:off x="0" y="3942016"/>
        <a:ext cx="7040880" cy="75061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1804"/>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39466" y="0"/>
            <a:ext cx="3013763" cy="461804"/>
          </a:xfrm>
          <a:prstGeom prst="rect">
            <a:avLst/>
          </a:prstGeom>
        </p:spPr>
        <p:txBody>
          <a:bodyPr vert="horz" lIns="91440" tIns="45720" rIns="91440" bIns="45720" rtlCol="0"/>
          <a:lstStyle>
            <a:lvl1pPr algn="r">
              <a:defRPr sz="1200"/>
            </a:lvl1pPr>
          </a:lstStyle>
          <a:p>
            <a:fld id="{CC16B254-F755-154D-86D8-705F3C585905}" type="datetimeFigureOut">
              <a:rPr lang="en-US" smtClean="0"/>
              <a:pPr/>
              <a:t>8/5/2020</a:t>
            </a:fld>
            <a:endParaRPr lang="en-US" dirty="0"/>
          </a:p>
        </p:txBody>
      </p:sp>
      <p:sp>
        <p:nvSpPr>
          <p:cNvPr id="4" name="Footer Placeholder 3"/>
          <p:cNvSpPr>
            <a:spLocks noGrp="1"/>
          </p:cNvSpPr>
          <p:nvPr>
            <p:ph type="ftr" sz="quarter" idx="2"/>
          </p:nvPr>
        </p:nvSpPr>
        <p:spPr>
          <a:xfrm>
            <a:off x="0" y="8772668"/>
            <a:ext cx="3013763" cy="461804"/>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9466" y="8772668"/>
            <a:ext cx="3013763" cy="461804"/>
          </a:xfrm>
          <a:prstGeom prst="rect">
            <a:avLst/>
          </a:prstGeom>
        </p:spPr>
        <p:txBody>
          <a:bodyPr vert="horz" lIns="91440" tIns="45720" rIns="91440" bIns="45720" rtlCol="0" anchor="b"/>
          <a:lstStyle>
            <a:lvl1pPr algn="r">
              <a:defRPr sz="1200"/>
            </a:lvl1pPr>
          </a:lstStyle>
          <a:p>
            <a:fld id="{D8B07BA0-83C1-274E-9BA1-643DFA6696FC}" type="slidenum">
              <a:rPr lang="en-US" smtClean="0"/>
              <a:pPr/>
              <a:t>‹#›</a:t>
            </a:fld>
            <a:endParaRPr lang="en-US" dirty="0"/>
          </a:p>
        </p:txBody>
      </p:sp>
    </p:spTree>
    <p:extLst>
      <p:ext uri="{BB962C8B-B14F-4D97-AF65-F5344CB8AC3E}">
        <p14:creationId xmlns:p14="http://schemas.microsoft.com/office/powerpoint/2010/main" val="40824873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1804"/>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39466" y="0"/>
            <a:ext cx="3013763" cy="461804"/>
          </a:xfrm>
          <a:prstGeom prst="rect">
            <a:avLst/>
          </a:prstGeom>
        </p:spPr>
        <p:txBody>
          <a:bodyPr vert="horz" lIns="91440" tIns="45720" rIns="91440" bIns="45720" rtlCol="0"/>
          <a:lstStyle>
            <a:lvl1pPr algn="r">
              <a:defRPr sz="1200"/>
            </a:lvl1pPr>
          </a:lstStyle>
          <a:p>
            <a:fld id="{70242358-85E2-2545-8677-79B1E11E6ECD}" type="datetimeFigureOut">
              <a:rPr lang="en-US" smtClean="0"/>
              <a:pPr/>
              <a:t>8/5/2020</a:t>
            </a:fld>
            <a:endParaRPr lang="en-US" dirty="0"/>
          </a:p>
        </p:txBody>
      </p:sp>
      <p:sp>
        <p:nvSpPr>
          <p:cNvPr id="4" name="Slide Image Placeholder 3"/>
          <p:cNvSpPr>
            <a:spLocks noGrp="1" noRot="1" noChangeAspect="1"/>
          </p:cNvSpPr>
          <p:nvPr>
            <p:ph type="sldImg" idx="2"/>
          </p:nvPr>
        </p:nvSpPr>
        <p:spPr>
          <a:xfrm>
            <a:off x="1168400" y="693738"/>
            <a:ext cx="4618038" cy="3462337"/>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95484" y="4387136"/>
            <a:ext cx="5563870" cy="415623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8"/>
            <a:ext cx="3013763" cy="461804"/>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9466" y="8772668"/>
            <a:ext cx="3013763" cy="461804"/>
          </a:xfrm>
          <a:prstGeom prst="rect">
            <a:avLst/>
          </a:prstGeom>
        </p:spPr>
        <p:txBody>
          <a:bodyPr vert="horz" lIns="91440" tIns="45720" rIns="91440" bIns="45720" rtlCol="0" anchor="b"/>
          <a:lstStyle>
            <a:lvl1pPr algn="r">
              <a:defRPr sz="1200"/>
            </a:lvl1pPr>
          </a:lstStyle>
          <a:p>
            <a:fld id="{7B898A01-842B-0042-9AB7-55364486B929}" type="slidenum">
              <a:rPr lang="en-US" smtClean="0"/>
              <a:pPr/>
              <a:t>‹#›</a:t>
            </a:fld>
            <a:endParaRPr lang="en-US" dirty="0"/>
          </a:p>
        </p:txBody>
      </p:sp>
    </p:spTree>
    <p:extLst>
      <p:ext uri="{BB962C8B-B14F-4D97-AF65-F5344CB8AC3E}">
        <p14:creationId xmlns:p14="http://schemas.microsoft.com/office/powerpoint/2010/main" val="21019035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Hello</a:t>
            </a:r>
            <a:r>
              <a:rPr lang="en-US" baseline="0" dirty="0"/>
              <a:t> everyone, welcome to the CMS Measures Management System Information Session. Today’s topic is on the measures management system environmental scan.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t>This is the fourth webinar in our series on the Measures Management System. The first webinar in Fall 2015 was a general overview of the Measure Management System and its role in the CMS Blueprint Measure Development process. In the second webinar (in December)</a:t>
            </a:r>
            <a:r>
              <a:rPr lang="en-US" baseline="0" dirty="0">
                <a:solidFill>
                  <a:srgbClr val="FF0000"/>
                </a:solidFill>
              </a:rPr>
              <a:t>, </a:t>
            </a:r>
            <a:r>
              <a:rPr lang="en-US" baseline="0" dirty="0"/>
              <a:t>we covered the pre-rulemaking process and the Measures Under Consideration (MUC) list. In February, we reviewed the Measures Inventory and its relationship with some of the other inventories in the National Quality Forum (NQF) and Agency for Healthcare Research and Quality (AHRQ).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a:t>
            </a:fld>
            <a:endParaRPr lang="en-US" dirty="0"/>
          </a:p>
        </p:txBody>
      </p:sp>
    </p:spTree>
    <p:extLst>
      <p:ext uri="{BB962C8B-B14F-4D97-AF65-F5344CB8AC3E}">
        <p14:creationId xmlns:p14="http://schemas.microsoft.com/office/powerpoint/2010/main" val="19500509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Beyond the peer-review literature, the environmental scan should also capture Clinical Practice Guidelines.</a:t>
            </a:r>
          </a:p>
          <a:p>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Search for the most recent clinical practice guidelines applicable to the measure topic (that is, those that were written within the past five years). Clinical practice guidelines vary in how they are developed.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Guidelines developed by American national physician organizations or federal agencies are preferred. However, guidelines and other evidence documents developed by non-American organizations, as well as non-physician organizations, may also be acceptable and should be assessed to determine if they are a sufficient basis for measure development. </a:t>
            </a:r>
          </a:p>
          <a:p>
            <a:pPr marL="171450" indent="-171450">
              <a:buFont typeface="Arial" panose="020B0604020202020204" pitchFamily="34" charset="0"/>
              <a:buChar char="•"/>
            </a:pPr>
            <a:r>
              <a:rPr lang="en-US" sz="1200" b="0" i="0" u="none" strike="noStrike" baseline="0" dirty="0">
                <a:solidFill>
                  <a:srgbClr val="000000"/>
                </a:solidFill>
                <a:latin typeface="Calibri" panose="020F0502020204030204" pitchFamily="34" charset="0"/>
              </a:rPr>
              <a:t>Document the criteria used for assessing the quality of the guidelines. When guideline developers use evidence rating schemes, which assign a grade to the quality of the evidence based on the type and design of the research, it is easier for measure developers to identify the strongest evidence on which to base their measures. If the guidelines were graded, indicate which system was used (United States Preventive Services Task Force [USPSTF] or Grading of Recommendation, Assessment, Development, and Evaluation [GRADE]). </a:t>
            </a:r>
          </a:p>
          <a:p>
            <a:pPr marL="171450" indent="-171450">
              <a:buFont typeface="Arial" panose="020B0604020202020204" pitchFamily="34" charset="0"/>
              <a:buChar char="•"/>
            </a:pPr>
            <a:r>
              <a:rPr lang="en-US" sz="1200" b="0" i="0" u="none" strike="noStrike" baseline="0" dirty="0">
                <a:solidFill>
                  <a:srgbClr val="000000"/>
                </a:solidFill>
                <a:latin typeface="Calibri" panose="020F0502020204030204" pitchFamily="34" charset="0"/>
              </a:rPr>
              <a:t>It is important to note that not all guideline developers use such evidence rating schemes. If no strength of recommendation is noted, document if the guideline recommendations are valid, useful, and applicable. </a:t>
            </a:r>
          </a:p>
          <a:p>
            <a:pPr marL="171450" indent="-171450">
              <a:buFont typeface="Arial" panose="020B0604020202020204" pitchFamily="34" charset="0"/>
              <a:buChar char="•"/>
            </a:pPr>
            <a:r>
              <a:rPr lang="en-US" sz="1200" b="0" i="0" u="none" strike="noStrike" baseline="0" dirty="0">
                <a:solidFill>
                  <a:srgbClr val="000000"/>
                </a:solidFill>
                <a:latin typeface="Calibri" panose="020F0502020204030204" pitchFamily="34" charset="0"/>
              </a:rPr>
              <a:t>If multiple guidelines exist for a topic, review the guidelines for consistency of recommendation. If inconsistencies among guidelines exist, evaluate the inconsistencies to determine which guideline will be used as a basis for the measure and document the rationale for selecting one guideline over another. </a:t>
            </a:r>
          </a:p>
          <a:p>
            <a:pPr marL="171450" indent="-171450">
              <a:buFont typeface="Arial" panose="020B0604020202020204" pitchFamily="34" charset="0"/>
              <a:buChar char="•"/>
            </a:pPr>
            <a:r>
              <a:rPr lang="en-US" sz="1200" b="0" i="0" u="none" strike="noStrike" baseline="0" dirty="0">
                <a:solidFill>
                  <a:srgbClr val="000000"/>
                </a:solidFill>
                <a:latin typeface="Calibri" panose="020F0502020204030204" pitchFamily="34" charset="0"/>
              </a:rPr>
              <a:t>Sources for clinical practice guidelines review include the </a:t>
            </a:r>
            <a:r>
              <a:rPr lang="en-US" sz="1200" b="0" i="0" u="sng" strike="noStrike" baseline="0" dirty="0">
                <a:solidFill>
                  <a:srgbClr val="000000"/>
                </a:solidFill>
                <a:latin typeface="Calibri" panose="020F0502020204030204" pitchFamily="34" charset="0"/>
              </a:rPr>
              <a:t>National Guideline Clearinghouse IOM report: Clinical Practice Guidelines We Can Trust</a:t>
            </a:r>
            <a:r>
              <a:rPr lang="en-US" sz="800" b="0" i="0" u="none" strike="noStrike" baseline="30000" dirty="0">
                <a:solidFill>
                  <a:srgbClr val="000000"/>
                </a:solidFill>
                <a:latin typeface="Calibri" panose="020F0502020204030204" pitchFamily="34" charset="0"/>
              </a:rPr>
              <a:t> </a:t>
            </a:r>
            <a:r>
              <a:rPr lang="en-US" sz="1200" b="0" i="0" u="none" strike="noStrike" baseline="0" dirty="0">
                <a:solidFill>
                  <a:srgbClr val="000000"/>
                </a:solidFill>
                <a:latin typeface="Calibri" panose="020F0502020204030204" pitchFamily="34" charset="0"/>
              </a:rPr>
              <a:t>and the </a:t>
            </a:r>
            <a:r>
              <a:rPr lang="en-US" sz="1200" b="0" i="0" u="sng" strike="noStrike" baseline="0" dirty="0">
                <a:solidFill>
                  <a:srgbClr val="000000"/>
                </a:solidFill>
                <a:latin typeface="Calibri" panose="020F0502020204030204" pitchFamily="34" charset="0"/>
              </a:rPr>
              <a:t>IOM report: Clinical Practice Guidelines We Can Trust.</a:t>
            </a:r>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73D31D18-E1DB-4558-A283-2543FD65B275}" type="slidenum">
              <a:rPr lang="en-US" smtClean="0"/>
              <a:pPr/>
              <a:t>10</a:t>
            </a:fld>
            <a:endParaRPr lang="en-US"/>
          </a:p>
        </p:txBody>
      </p:sp>
    </p:spTree>
    <p:extLst>
      <p:ext uri="{BB962C8B-B14F-4D97-AF65-F5344CB8AC3E}">
        <p14:creationId xmlns:p14="http://schemas.microsoft.com/office/powerpoint/2010/main" val="8160731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In addition to the reviews of the literature, the quality of the evidence, and clinical practice guidelines, the environmental scan should search for existing and related measures.  </a:t>
            </a:r>
          </a:p>
          <a:p>
            <a:endParaRPr lang="en-US"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Search for similar or related measures that will help achieve the quality goals. Keep the search parameters broad to obtain an overall understanding of the measures in existence, including measures that closely meet the contract requirements.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Look for measures endorsed and recommended by multi-stakeholder organizations whenever applicable.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Include a search for measures developed and/or implemented by the private sector.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Determine what types of measures are needed to promote the quality goals for a particular topic/condition or setting.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Determine what measurement gaps exist for the topic area, as well as existing measures that may be </a:t>
            </a:r>
            <a:r>
              <a:rPr lang="en-US" sz="1200" b="0" i="0" u="sng" strike="noStrike" kern="1200" baseline="0" dirty="0">
                <a:solidFill>
                  <a:schemeClr val="tx1"/>
                </a:solidFill>
                <a:latin typeface="+mn-lt"/>
                <a:ea typeface="+mn-ea"/>
                <a:cs typeface="+mn-cs"/>
              </a:rPr>
              <a:t>adopted </a:t>
            </a:r>
            <a:r>
              <a:rPr lang="en-US" sz="1200" b="0" i="0" u="none" strike="noStrike" kern="1200" baseline="0" dirty="0">
                <a:solidFill>
                  <a:schemeClr val="tx1"/>
                </a:solidFill>
                <a:latin typeface="+mn-lt"/>
                <a:ea typeface="+mn-ea"/>
                <a:cs typeface="+mn-cs"/>
              </a:rPr>
              <a:t>or adapted for the project. </a:t>
            </a:r>
          </a:p>
          <a:p>
            <a:pPr marL="171450" indent="-171450">
              <a:buFont typeface="Arial" panose="020B0604020202020204" pitchFamily="34" charset="0"/>
              <a:buChar char="•"/>
            </a:pPr>
            <a:endParaRPr lang="en-US" sz="1200" b="0" i="0" u="none" strike="noStrike" kern="1200" baseline="0" dirty="0">
              <a:solidFill>
                <a:schemeClr val="tx1"/>
              </a:solidFill>
              <a:latin typeface="+mn-lt"/>
              <a:ea typeface="+mn-ea"/>
              <a:cs typeface="+mn-cs"/>
            </a:endParaRPr>
          </a:p>
          <a:p>
            <a:pPr marL="0" indent="0">
              <a:buFont typeface="Arial" panose="020B0604020202020204" pitchFamily="34" charset="0"/>
              <a:buNone/>
            </a:pPr>
            <a:r>
              <a:rPr lang="en-US" sz="1200" b="0" i="0" u="none" strike="noStrike" kern="1200" baseline="0" dirty="0">
                <a:solidFill>
                  <a:schemeClr val="tx1"/>
                </a:solidFill>
                <a:latin typeface="+mn-lt"/>
                <a:ea typeface="+mn-ea"/>
                <a:cs typeface="+mn-cs"/>
              </a:rPr>
              <a:t>For example, if a contract objective is the development of immunization measures for use in the home health setting, it will be necessary to identify and review existing home health measures. In addition, it might also be helpful to analyze immunization measures used in other settings such as nursing homes and hospitals.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COR (Contracting Officer’s Representative) and Measures Manager can help measure developers identify measures in development to reduce duplication of efforts and to ensure related measures are developed with harmonization in mind. Search parameters include: </a:t>
            </a:r>
          </a:p>
          <a:p>
            <a:pPr lvl="1"/>
            <a:r>
              <a:rPr lang="en-US" sz="1200" b="0" i="0" u="none" strike="noStrike" kern="1200" baseline="0" dirty="0">
                <a:solidFill>
                  <a:schemeClr val="tx1"/>
                </a:solidFill>
                <a:latin typeface="+mn-lt"/>
                <a:ea typeface="+mn-ea"/>
                <a:cs typeface="+mn-cs"/>
              </a:rPr>
              <a:t>• Measures in the same setting, but for a different topic. </a:t>
            </a:r>
          </a:p>
          <a:p>
            <a:pPr lvl="1"/>
            <a:r>
              <a:rPr lang="en-US" sz="1200" b="0" i="0" u="none" strike="noStrike" kern="1200" baseline="0" dirty="0">
                <a:solidFill>
                  <a:schemeClr val="tx1"/>
                </a:solidFill>
                <a:latin typeface="+mn-lt"/>
                <a:ea typeface="+mn-ea"/>
                <a:cs typeface="+mn-cs"/>
              </a:rPr>
              <a:t>• Measures in a different setting, but for the same topic. </a:t>
            </a:r>
          </a:p>
          <a:p>
            <a:pPr lvl="1"/>
            <a:r>
              <a:rPr lang="en-US" sz="1200" b="0" i="0" u="none" strike="noStrike" kern="1200" baseline="0" dirty="0">
                <a:solidFill>
                  <a:schemeClr val="tx1"/>
                </a:solidFill>
                <a:latin typeface="+mn-lt"/>
                <a:ea typeface="+mn-ea"/>
                <a:cs typeface="+mn-cs"/>
              </a:rPr>
              <a:t>• Measures that are constructed in a similar manner. </a:t>
            </a:r>
          </a:p>
          <a:p>
            <a:pPr lvl="1"/>
            <a:r>
              <a:rPr lang="en-US" sz="1200" b="0" i="0" u="none" strike="noStrike" kern="1200" baseline="0" dirty="0">
                <a:solidFill>
                  <a:schemeClr val="tx1"/>
                </a:solidFill>
                <a:latin typeface="+mn-lt"/>
                <a:ea typeface="+mn-ea"/>
                <a:cs typeface="+mn-cs"/>
              </a:rPr>
              <a:t>• Quality indicators. </a:t>
            </a:r>
          </a:p>
          <a:p>
            <a:pPr lvl="1"/>
            <a:r>
              <a:rPr lang="en-US" sz="1200" b="0" i="0" u="none" strike="noStrike" kern="1200" baseline="0" dirty="0">
                <a:solidFill>
                  <a:schemeClr val="tx1"/>
                </a:solidFill>
                <a:latin typeface="+mn-lt"/>
                <a:ea typeface="+mn-ea"/>
                <a:cs typeface="+mn-cs"/>
              </a:rPr>
              <a:t>• Accreditation standards. </a:t>
            </a:r>
          </a:p>
          <a:p>
            <a:pPr lvl="1"/>
            <a:r>
              <a:rPr lang="en-US" sz="1200" b="0" i="0" u="none" strike="noStrike" kern="1200" baseline="0" dirty="0">
                <a:solidFill>
                  <a:schemeClr val="tx1"/>
                </a:solidFill>
                <a:latin typeface="+mn-lt"/>
                <a:ea typeface="+mn-ea"/>
                <a:cs typeface="+mn-cs"/>
              </a:rPr>
              <a:t>• NQF preferred practices for the same topic. </a:t>
            </a:r>
          </a:p>
          <a:p>
            <a:pPr lvl="1"/>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Use a variety of databases and sources to search for existing and related measures, such as the following sources:</a:t>
            </a:r>
          </a:p>
          <a:p>
            <a:pPr lvl="1"/>
            <a:r>
              <a:rPr lang="en-US" sz="1200" b="0" i="0" u="none" strike="noStrike" kern="1200" baseline="0" dirty="0">
                <a:solidFill>
                  <a:schemeClr val="tx1"/>
                </a:solidFill>
                <a:latin typeface="+mn-lt"/>
                <a:ea typeface="+mn-ea"/>
                <a:cs typeface="+mn-cs"/>
              </a:rPr>
              <a:t>• </a:t>
            </a:r>
            <a:r>
              <a:rPr lang="en-US" sz="1200" b="0" i="0" u="sng" strike="noStrike" kern="1200" baseline="0" dirty="0">
                <a:solidFill>
                  <a:schemeClr val="tx1"/>
                </a:solidFill>
                <a:latin typeface="+mn-lt"/>
                <a:ea typeface="+mn-ea"/>
                <a:cs typeface="+mn-cs"/>
              </a:rPr>
              <a:t>National Quality Measures Clearinghouse </a:t>
            </a:r>
            <a:endParaRPr lang="en-US" sz="1200" b="0" i="0" u="none" strike="noStrike" kern="1200" baseline="0" dirty="0">
              <a:solidFill>
                <a:schemeClr val="tx1"/>
              </a:solidFill>
              <a:latin typeface="+mn-lt"/>
              <a:ea typeface="+mn-ea"/>
              <a:cs typeface="+mn-cs"/>
            </a:endParaRPr>
          </a:p>
          <a:p>
            <a:pPr lvl="1"/>
            <a:r>
              <a:rPr lang="en-US" sz="1200" b="0" i="0" u="none" strike="noStrike" kern="1200" baseline="0" dirty="0">
                <a:solidFill>
                  <a:schemeClr val="tx1"/>
                </a:solidFill>
                <a:latin typeface="+mn-lt"/>
                <a:ea typeface="+mn-ea"/>
                <a:cs typeface="+mn-cs"/>
              </a:rPr>
              <a:t>• </a:t>
            </a:r>
            <a:r>
              <a:rPr lang="en-US" sz="1200" b="0" i="0" u="sng" strike="noStrike" kern="1200" baseline="0" dirty="0">
                <a:solidFill>
                  <a:schemeClr val="tx1"/>
                </a:solidFill>
                <a:latin typeface="+mn-lt"/>
                <a:ea typeface="+mn-ea"/>
                <a:cs typeface="+mn-cs"/>
              </a:rPr>
              <a:t>HHS Measures Inventory </a:t>
            </a:r>
            <a:endParaRPr lang="en-US" sz="1200" b="0" i="0" u="none" strike="noStrike" kern="1200" baseline="0" dirty="0">
              <a:solidFill>
                <a:schemeClr val="tx1"/>
              </a:solidFill>
              <a:latin typeface="+mn-lt"/>
              <a:ea typeface="+mn-ea"/>
              <a:cs typeface="+mn-cs"/>
            </a:endParaRPr>
          </a:p>
          <a:p>
            <a:pPr lvl="1"/>
            <a:r>
              <a:rPr lang="en-US" sz="1200" b="0" i="0" u="none" strike="noStrike" kern="1200" baseline="0" dirty="0">
                <a:solidFill>
                  <a:schemeClr val="tx1"/>
                </a:solidFill>
                <a:latin typeface="+mn-lt"/>
                <a:ea typeface="+mn-ea"/>
                <a:cs typeface="+mn-cs"/>
              </a:rPr>
              <a:t>• </a:t>
            </a:r>
            <a:r>
              <a:rPr lang="en-US" sz="1200" b="0" i="0" u="sng" strike="noStrike" kern="1200" baseline="0" dirty="0">
                <a:solidFill>
                  <a:schemeClr val="tx1"/>
                </a:solidFill>
                <a:latin typeface="+mn-lt"/>
                <a:ea typeface="+mn-ea"/>
                <a:cs typeface="+mn-cs"/>
              </a:rPr>
              <a:t>CMS Measures Inventory and Pipeline </a:t>
            </a:r>
            <a:endParaRPr lang="en-US" sz="1200" b="0" i="0" u="none" strike="noStrike" kern="1200" baseline="0" dirty="0">
              <a:solidFill>
                <a:schemeClr val="tx1"/>
              </a:solidFill>
              <a:latin typeface="+mn-lt"/>
              <a:ea typeface="+mn-ea"/>
              <a:cs typeface="+mn-cs"/>
            </a:endParaRPr>
          </a:p>
          <a:p>
            <a:pPr lvl="1"/>
            <a:r>
              <a:rPr lang="en-US" sz="1200" b="0" i="0" u="none" strike="noStrike" kern="1200" baseline="0" dirty="0">
                <a:solidFill>
                  <a:schemeClr val="tx1"/>
                </a:solidFill>
                <a:latin typeface="+mn-lt"/>
                <a:ea typeface="+mn-ea"/>
                <a:cs typeface="+mn-cs"/>
              </a:rPr>
              <a:t>• </a:t>
            </a:r>
            <a:r>
              <a:rPr lang="en-US" sz="1200" b="0" i="0" u="sng" strike="noStrike" kern="1200" baseline="0" dirty="0">
                <a:solidFill>
                  <a:schemeClr val="tx1"/>
                </a:solidFill>
                <a:latin typeface="+mn-lt"/>
                <a:ea typeface="+mn-ea"/>
                <a:cs typeface="+mn-cs"/>
              </a:rPr>
              <a:t>NQF’s Quality Positioning System </a:t>
            </a:r>
            <a:endParaRPr lang="en-US" sz="1200" b="0" i="0" u="none" strike="noStrike" kern="1200" baseline="0" dirty="0">
              <a:solidFill>
                <a:schemeClr val="tx1"/>
              </a:solidFill>
              <a:latin typeface="+mn-lt"/>
              <a:ea typeface="+mn-ea"/>
              <a:cs typeface="+mn-cs"/>
            </a:endParaRPr>
          </a:p>
          <a:p>
            <a:pPr lvl="1"/>
            <a:r>
              <a:rPr lang="en-US" sz="1200" b="0" i="0" u="none" strike="noStrike" kern="1200" baseline="0" dirty="0">
                <a:solidFill>
                  <a:schemeClr val="tx1"/>
                </a:solidFill>
                <a:latin typeface="+mn-lt"/>
                <a:ea typeface="+mn-ea"/>
                <a:cs typeface="+mn-cs"/>
              </a:rPr>
              <a:t>• </a:t>
            </a:r>
            <a:r>
              <a:rPr lang="en-US" sz="1200" b="0" i="0" u="sng" strike="noStrike" kern="1200" baseline="0" dirty="0">
                <a:solidFill>
                  <a:schemeClr val="tx1"/>
                </a:solidFill>
                <a:latin typeface="+mn-lt"/>
                <a:ea typeface="+mn-ea"/>
                <a:cs typeface="+mn-cs"/>
              </a:rPr>
              <a:t>American Medical Association-Physician Consortium for Performance Improvement </a:t>
            </a:r>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Search for other sources of information, such as performance indicators, accreditation standards, or preferred practices, that may pertain to the contract topic. Though they may not be as fully developed as quality measures, quality indicators could be further developed to create a quality measure by providing detailed and precise specifications. Providers seeking accreditation must comply with accreditation standards such as those developed by The Joint Commission or the National Committee for Quality Assurance. Measures aligned with those standards may be easier to implement and be more readily accepted by the providers. These standards are linked to specific desired outcomes, and quality measures may be partially derived from the preferred practices reflected in the standards. </a:t>
            </a:r>
          </a:p>
        </p:txBody>
      </p:sp>
      <p:sp>
        <p:nvSpPr>
          <p:cNvPr id="4" name="Slide Number Placeholder 3"/>
          <p:cNvSpPr>
            <a:spLocks noGrp="1"/>
          </p:cNvSpPr>
          <p:nvPr>
            <p:ph type="sldNum" sz="quarter" idx="10"/>
          </p:nvPr>
        </p:nvSpPr>
        <p:spPr/>
        <p:txBody>
          <a:bodyPr/>
          <a:lstStyle/>
          <a:p>
            <a:fld id="{73D31D18-E1DB-4558-A283-2543FD65B275}" type="slidenum">
              <a:rPr lang="en-US" smtClean="0"/>
              <a:pPr/>
              <a:t>11</a:t>
            </a:fld>
            <a:endParaRPr lang="en-US"/>
          </a:p>
        </p:txBody>
      </p:sp>
    </p:spTree>
    <p:extLst>
      <p:ext uri="{BB962C8B-B14F-4D97-AF65-F5344CB8AC3E}">
        <p14:creationId xmlns:p14="http://schemas.microsoft.com/office/powerpoint/2010/main" val="23109476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environmental scan also involves gathering stakeholder input, including hearing the voices of experts, patients, and patients’ caregivers and families.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There’s more than one way to engage patients in the process.  Informal conversations, focus groups, and surveys as well as having patients represented on the technical expert panel (TEP) are all possibilities. Patients can be engaged in person or virtually (that is, online). </a:t>
            </a:r>
            <a:r>
              <a:rPr lang="en-US" sz="1200" b="0" i="0" u="none" strike="noStrike" baseline="0" dirty="0">
                <a:solidFill>
                  <a:srgbClr val="000000"/>
                </a:solidFill>
                <a:latin typeface="Calibri" panose="020F0502020204030204" pitchFamily="34" charset="0"/>
              </a:rPr>
              <a:t>A primary advantage of using a virtual approach is that it presents low burden to participants and measure developers and typically costs less to convene than in-person meetings. When deciding whether virtual or in-person interaction is preferable, developers should consider the population of interest and the role that the persons/family members will play in measure development. Virtual approaches should be used only when individuals can reasonably be expected to participate given their potential literacy, socioeconomic, or technology-related constraints. Some at-risk populations may not have reliable access to the internet, for example. </a:t>
            </a:r>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r>
              <a:rPr lang="en-US" sz="1200" b="0" i="0" u="none" strike="noStrike" baseline="0" dirty="0">
                <a:solidFill>
                  <a:srgbClr val="000000"/>
                </a:solidFill>
                <a:latin typeface="Calibri" panose="020F0502020204030204" pitchFamily="34" charset="0"/>
              </a:rPr>
              <a:t>Including one or more persons who receive healthcare, or their family representative(s), on a TEP has been used widely for engaging persons and family representatives in the measure development process. As members of the TEP, consumers serve alongside professionals and may be asked to share aspects of their experience as healthcare consumers. An advantage of including persons/family members on the TEP is that it ensures that clinical and research concerns are balanced against consumer perspectives in the process. Involving consumers in the TEP requires few additional resources to implement. However, the measure developer must recognize that the views expressed by these one or two individuals may not be representative of the larger consumer population. The TEP will convene multiple times during the stages of measure development. Patient participation in the TEP should be obtained in early stages of measure development when discussions are less technical and at later phases when the measures are more fully developed.</a:t>
            </a:r>
          </a:p>
          <a:p>
            <a:endParaRPr lang="en-US" sz="1200" b="0" i="0" u="none" strike="noStrike" baseline="0" dirty="0">
              <a:solidFill>
                <a:srgbClr val="000000"/>
              </a:solidFill>
              <a:latin typeface="Calibri" panose="020F0502020204030204" pitchFamily="34" charset="0"/>
            </a:endParaRPr>
          </a:p>
          <a:p>
            <a:r>
              <a:rPr lang="en-US" sz="1200" b="0" i="0" u="none" strike="noStrike" baseline="0" dirty="0">
                <a:solidFill>
                  <a:srgbClr val="000000"/>
                </a:solidFill>
                <a:latin typeface="Calibri" panose="020F0502020204030204" pitchFamily="34" charset="0"/>
              </a:rPr>
              <a:t>The measure developer should also gather stakeholder input from measure experts, subject matter experts (SMEs), advocacy groups, and other stakeholders to identify any measures in use or in development that are relevant to the topic of interest or to offer suggestions regarding appropriate topics for measure development. </a:t>
            </a:r>
          </a:p>
          <a:p>
            <a:endParaRPr lang="en-US" sz="1200" b="0" i="0" u="none" strike="noStrike" kern="1200" baseline="0" dirty="0">
              <a:solidFill>
                <a:srgbClr val="000000"/>
              </a:solidFill>
              <a:latin typeface="Calibri" panose="020F0502020204030204" pitchFamily="34" charset="0"/>
              <a:ea typeface="+mn-ea"/>
              <a:cs typeface="+mn-cs"/>
            </a:endParaRPr>
          </a:p>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73D31D18-E1DB-4558-A283-2543FD65B275}" type="slidenum">
              <a:rPr lang="en-US" smtClean="0"/>
              <a:pPr/>
              <a:t>12</a:t>
            </a:fld>
            <a:endParaRPr lang="en-US"/>
          </a:p>
        </p:txBody>
      </p:sp>
    </p:spTree>
    <p:extLst>
      <p:ext uri="{BB962C8B-B14F-4D97-AF65-F5344CB8AC3E}">
        <p14:creationId xmlns:p14="http://schemas.microsoft.com/office/powerpoint/2010/main" val="1940307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The fourth step is to evaluate and summarize the evidence.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When the literature has been retrieved, a</a:t>
            </a:r>
            <a:r>
              <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ssess it using qualitative techniques and quantitative metrics, such as impact (e.g., number of times a paper is cited and how recent, number of page views), innovativeness, consistency with other works on the topic, how recent the citations are that are used in the work, seminality/originality, and quality of writing. Use Constant Comparison Analysis, Domain Analysis, Theme Analysis, and Taxonomic Analysis. Evaluate the effectiveness and value of the data sources used, sample sizes, data collection methods, statistical methods, periods, and research findings.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The resulting assessments should s</a:t>
            </a:r>
            <a:r>
              <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ummarize the confidence in the estimates of benefits and harms to patients across studies (e.g., study design/flaws, directness/indirectness of the evidence to the measure, imprecision/wide confidence intervals due to few patients/events).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In general, randomized controlled trials (RCTs) (i.e., studies in which subjects are randomly assigned to various interventions) are preferred. However, this type of study is not always available because of the strict eligibility criteria; and in some cases, it may not be appropriate. In these cases, non-RCT studies may be relied on, including quasi-experimental studies, observational studies (e.g., cohort, case-control, cross-sectional, epidemiological), and qualitative studies.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CMS recommends five different areas for which quality of the body of evidence should be assessed:</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Quantity – the number of studies on the topic.  Five or more RCT studies are preferred. </a:t>
            </a:r>
            <a:r>
              <a:rPr kumimoji="0" lang="en-US" sz="800" b="0" i="0" u="none" strike="noStrike" kern="1200" cap="none" spc="0" normalizeH="0" baseline="30000" noProof="0" dirty="0">
                <a:ln>
                  <a:noFill/>
                </a:ln>
                <a:solidFill>
                  <a:srgbClr val="000000"/>
                </a:solidFill>
                <a:effectLst/>
                <a:uLnTx/>
                <a:uFillTx/>
                <a:latin typeface="Calibri" panose="020F0502020204030204" pitchFamily="34" charset="0"/>
                <a:ea typeface="+mn-ea"/>
                <a:cs typeface="+mn-cs"/>
              </a:rPr>
              <a:t> </a:t>
            </a:r>
            <a:r>
              <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This count refers to actual studies, not papers or journal articles written about the study. </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Consistency of results across studies.  Across the studies, are the studies consistent in their findings?  Summarize the consistency of direction and magnitude of clinically/practically meaningful benefits over harms to the patients across the studies. </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Grading of strength/quality of the body of evidence. If the body of evidence has been graded, identify the entity that graded the evidence including the balance of representation and any disclosures regarding bias. The measure developers are not required to grade the evidence; rather, the goal is to assess whether the evidence was graded, and if so, what the process entailed. </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Summary of controversy and contradictory evidence, if applicable. </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Information related to healthcare disparities. Review these across patient demographics, in clinical care and in outcomes. This may include referenced statistics and citations that demonstrate potential disparities (such as race, ethnicity, age, socioeconomic status, income, region, sex, primary language, disability, or other classifications) in clinical care areas/outcomes across patient demographics related to the measure focus. If a disparity has been documented a discussion of referenced causes and potential interventions should be provided, if available.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13</a:t>
            </a:fld>
            <a:endParaRPr lang="en-US" dirty="0"/>
          </a:p>
        </p:txBody>
      </p:sp>
    </p:spTree>
    <p:extLst>
      <p:ext uri="{BB962C8B-B14F-4D97-AF65-F5344CB8AC3E}">
        <p14:creationId xmlns:p14="http://schemas.microsoft.com/office/powerpoint/2010/main" val="33675439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The fifth step is to interpret findings.  Interpret findings by evaluating the similarities and differences among the findings by expanding the techniques cited previously. From this, draw conclusions to inform data collection and analyses.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When an environmental scan is conducted properly, the resulting report will do four things: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Identify related, similar or competing measures and identify harmonization or alignment opportunities.  </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List the clinical guidelines pertinent to the measure domain or topic.  </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List studies that document the success of a particular measure.  </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Summarize the scientific evidence supporting clinical leverage points.</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14</a:t>
            </a:fld>
            <a:endParaRPr lang="en-US" dirty="0"/>
          </a:p>
        </p:txBody>
      </p:sp>
    </p:spTree>
    <p:extLst>
      <p:ext uri="{BB962C8B-B14F-4D97-AF65-F5344CB8AC3E}">
        <p14:creationId xmlns:p14="http://schemas.microsoft.com/office/powerpoint/2010/main" val="37435409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Lastly, refine research questions, develop hypotheses, and generate a general analysis plan including data sources and estimation procedures.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15</a:t>
            </a:fld>
            <a:endParaRPr lang="en-US" dirty="0"/>
          </a:p>
        </p:txBody>
      </p:sp>
    </p:spTree>
    <p:extLst>
      <p:ext uri="{BB962C8B-B14F-4D97-AF65-F5344CB8AC3E}">
        <p14:creationId xmlns:p14="http://schemas.microsoft.com/office/powerpoint/2010/main" val="26517939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There are best practices that CMS recommends when planning and conducting environmental scans.  Adhering to these will enable the environmental scan to be focused, strategic, and more easily managed.  Formalizing the process, designing it in collaboration with domain experts, managing the information obtained as a core process, and documenting it will prepare the measure developer for completing the business case.  </a:t>
            </a:r>
          </a:p>
          <a:p>
            <a:endParaRPr lang="en-US" dirty="0"/>
          </a:p>
        </p:txBody>
      </p:sp>
      <p:sp>
        <p:nvSpPr>
          <p:cNvPr id="4" name="Slide Number Placeholder 3"/>
          <p:cNvSpPr>
            <a:spLocks noGrp="1"/>
          </p:cNvSpPr>
          <p:nvPr>
            <p:ph type="sldNum" sz="quarter" idx="10"/>
          </p:nvPr>
        </p:nvSpPr>
        <p:spPr/>
        <p:txBody>
          <a:bodyPr/>
          <a:lstStyle/>
          <a:p>
            <a:fld id="{73D31D18-E1DB-4558-A283-2543FD65B275}" type="slidenum">
              <a:rPr lang="en-US" smtClean="0"/>
              <a:pPr/>
              <a:t>16</a:t>
            </a:fld>
            <a:endParaRPr lang="en-US"/>
          </a:p>
        </p:txBody>
      </p:sp>
    </p:spTree>
    <p:extLst>
      <p:ext uri="{BB962C8B-B14F-4D97-AF65-F5344CB8AC3E}">
        <p14:creationId xmlns:p14="http://schemas.microsoft.com/office/powerpoint/2010/main" val="42624766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environmental scan is discussed in Section 2 of the Blueprint version</a:t>
            </a:r>
            <a:r>
              <a:rPr lang="en-US" baseline="0" dirty="0"/>
              <a:t> 12.0 (released in the beginning of May 2016)</a:t>
            </a:r>
            <a:r>
              <a:rPr lang="en-US" dirty="0"/>
              <a:t> as part of the Measure Lifecycle,</a:t>
            </a:r>
            <a:r>
              <a:rPr lang="en-US" baseline="0" dirty="0"/>
              <a:t> and in </a:t>
            </a:r>
            <a:r>
              <a:rPr lang="en-US" dirty="0"/>
              <a:t>detail in the Blueprint in Section 3—Chapter 6—Information Gathering and Chapter 7</a:t>
            </a:r>
            <a:r>
              <a:rPr lang="en-US" baseline="0" dirty="0"/>
              <a:t>—</a:t>
            </a:r>
            <a:r>
              <a:rPr lang="en-US" baseline="0" dirty="0" err="1"/>
              <a:t>Enviromental</a:t>
            </a:r>
            <a:r>
              <a:rPr lang="en-US" baseline="0" dirty="0"/>
              <a:t> Scan</a:t>
            </a:r>
            <a:r>
              <a:rPr lang="en-US" dirty="0"/>
              <a:t>.</a:t>
            </a:r>
            <a:r>
              <a:rPr lang="en-US" baseline="0" dirty="0"/>
              <a:t>  </a:t>
            </a:r>
          </a:p>
          <a:p>
            <a:endParaRPr lang="en-US" baseline="0" dirty="0"/>
          </a:p>
        </p:txBody>
      </p:sp>
      <p:sp>
        <p:nvSpPr>
          <p:cNvPr id="4" name="Slide Number Placeholder 3"/>
          <p:cNvSpPr>
            <a:spLocks noGrp="1"/>
          </p:cNvSpPr>
          <p:nvPr>
            <p:ph type="sldNum" sz="quarter" idx="10"/>
          </p:nvPr>
        </p:nvSpPr>
        <p:spPr/>
        <p:txBody>
          <a:bodyPr/>
          <a:lstStyle/>
          <a:p>
            <a:fld id="{73D31D18-E1DB-4558-A283-2543FD65B275}" type="slidenum">
              <a:rPr lang="en-US" smtClean="0"/>
              <a:pPr/>
              <a:t>17</a:t>
            </a:fld>
            <a:endParaRPr lang="en-US"/>
          </a:p>
        </p:txBody>
      </p:sp>
    </p:spTree>
    <p:extLst>
      <p:ext uri="{BB962C8B-B14F-4D97-AF65-F5344CB8AC3E}">
        <p14:creationId xmlns:p14="http://schemas.microsoft.com/office/powerpoint/2010/main" val="11221327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While conducting the environmental scan, if insufficient numbers or types of measures have been identified, discuss the situation with the Contracting Officer’s Representative (COR) to determine if a Call for Measures is needed. If CMS approves, the measure developer may issue a </a:t>
            </a:r>
            <a:r>
              <a:rPr lang="en-US" sz="1200" b="0" i="0" u="sng" strike="noStrike" kern="1200" baseline="0" dirty="0">
                <a:solidFill>
                  <a:schemeClr val="tx1"/>
                </a:solidFill>
                <a:latin typeface="+mn-lt"/>
                <a:ea typeface="+mn-ea"/>
                <a:cs typeface="+mn-cs"/>
              </a:rPr>
              <a:t>Call for Measures </a:t>
            </a:r>
            <a:r>
              <a:rPr lang="en-US" sz="1200" b="0" i="0" u="none" strike="noStrike" kern="1200" baseline="0" dirty="0">
                <a:solidFill>
                  <a:schemeClr val="tx1"/>
                </a:solidFill>
                <a:latin typeface="+mn-lt"/>
                <a:ea typeface="+mn-ea"/>
                <a:cs typeface="+mn-cs"/>
              </a:rPr>
              <a:t>to the general public. Work with the COR to develop a list of relevant stakeholder organizations to notify that a Call for Measures is being issued. </a:t>
            </a:r>
          </a:p>
          <a:p>
            <a:endParaRPr lang="en-US" sz="1200" b="0" i="0" u="none" strike="noStrike" kern="1200" baseline="0" dirty="0">
              <a:solidFill>
                <a:schemeClr val="tx1"/>
              </a:solidFill>
              <a:latin typeface="+mn-lt"/>
              <a:ea typeface="+mn-ea"/>
              <a:cs typeface="+mn-cs"/>
            </a:endParaRPr>
          </a:p>
          <a:p>
            <a:r>
              <a:rPr lang="en-US" sz="1200" b="0" i="0" u="none" strike="noStrike" baseline="0" dirty="0">
                <a:solidFill>
                  <a:srgbClr val="000000"/>
                </a:solidFill>
                <a:latin typeface="Calibri" panose="020F0502020204030204" pitchFamily="34" charset="0"/>
              </a:rPr>
              <a:t>Note that the focus of this Call for Measures is for information gathering and should be distinguished from other calls during Measure Implementation. Calls for Measures during the implementation phase of development seek fully developed measures that will be considered for implementation in CMS programs.  </a:t>
            </a:r>
            <a:endParaRPr lang="en-US" sz="1200" b="0" i="0" u="none" strike="noStrike" kern="1200" baseline="0" dirty="0">
              <a:solidFill>
                <a:srgbClr val="000000"/>
              </a:solidFill>
              <a:latin typeface="Calibri" panose="020F0502020204030204" pitchFamily="34" charset="0"/>
              <a:ea typeface="+mn-ea"/>
              <a:cs typeface="+mn-cs"/>
            </a:endParaRPr>
          </a:p>
          <a:p>
            <a:endParaRPr lang="en-US" sz="1200" b="0" i="0" u="none" strike="noStrike" kern="1200" baseline="0" dirty="0">
              <a:solidFill>
                <a:srgbClr val="000000"/>
              </a:solidFill>
              <a:latin typeface="Calibri" panose="020F0502020204030204" pitchFamily="34" charset="0"/>
              <a:ea typeface="+mn-ea"/>
              <a:cs typeface="+mn-cs"/>
            </a:endParaRPr>
          </a:p>
          <a:p>
            <a:r>
              <a:rPr lang="en-US" sz="1200" b="0" i="0" u="none" strike="noStrike" kern="1200" baseline="0" dirty="0">
                <a:solidFill>
                  <a:srgbClr val="000000"/>
                </a:solidFill>
                <a:latin typeface="Calibri" panose="020F0502020204030204" pitchFamily="34" charset="0"/>
                <a:ea typeface="+mn-ea"/>
                <a:cs typeface="+mn-cs"/>
              </a:rPr>
              <a:t>The Call for Measures will be posted on the CMS website. A template for the Call for Measures can be found in the Appendix of the Blueprint. The documentation should include the project title, dates for the call, brief description, objectives, and instructions for submitting information.</a:t>
            </a:r>
          </a:p>
          <a:p>
            <a:endParaRPr lang="en-US" sz="1200" b="0" i="0" u="none" strike="noStrike" kern="1200" baseline="0" dirty="0">
              <a:solidFill>
                <a:srgbClr val="000000"/>
              </a:solidFill>
              <a:latin typeface="Calibri" panose="020F0502020204030204" pitchFamily="34" charset="0"/>
              <a:ea typeface="+mn-ea"/>
              <a:cs typeface="+mn-cs"/>
            </a:endParaRPr>
          </a:p>
          <a:p>
            <a:r>
              <a:rPr lang="en-US" sz="1200" b="0" i="0" u="none" strike="noStrike" baseline="0" dirty="0">
                <a:solidFill>
                  <a:srgbClr val="000000"/>
                </a:solidFill>
                <a:latin typeface="Calibri" panose="020F0502020204030204" pitchFamily="34" charset="0"/>
              </a:rPr>
              <a:t>Measure developers can notify relevant organizations or individuals about the Call for Measures before the posting goes live on the website. Electronic means can be used to notify the stakeholder community about upcoming Calls for Measures. Other, more targeted communication can be used to notify relevant stakeholder organizations who can, in turn, notify their members. Relevant stakeholder groups may include, but are not limited to, quality alliances, medical societies, scientific organizations, and other CMS measure developers. </a:t>
            </a:r>
            <a:endParaRPr lang="en-US" sz="1200" b="0" i="0" u="none" strike="noStrike" kern="1200" baseline="0" dirty="0">
              <a:solidFill>
                <a:srgbClr val="000000"/>
              </a:solidFill>
              <a:latin typeface="Calibri" panose="020F0502020204030204" pitchFamily="34" charset="0"/>
              <a:ea typeface="+mn-ea"/>
              <a:cs typeface="+mn-cs"/>
            </a:endParaRPr>
          </a:p>
        </p:txBody>
      </p:sp>
      <p:sp>
        <p:nvSpPr>
          <p:cNvPr id="4" name="Slide Number Placeholder 3"/>
          <p:cNvSpPr>
            <a:spLocks noGrp="1"/>
          </p:cNvSpPr>
          <p:nvPr>
            <p:ph type="sldNum" sz="quarter" idx="10"/>
          </p:nvPr>
        </p:nvSpPr>
        <p:spPr/>
        <p:txBody>
          <a:bodyPr/>
          <a:lstStyle/>
          <a:p>
            <a:fld id="{73D31D18-E1DB-4558-A283-2543FD65B275}" type="slidenum">
              <a:rPr lang="en-US" smtClean="0"/>
              <a:pPr/>
              <a:t>18</a:t>
            </a:fld>
            <a:endParaRPr lang="en-US"/>
          </a:p>
        </p:txBody>
      </p:sp>
    </p:spTree>
    <p:extLst>
      <p:ext uri="{BB962C8B-B14F-4D97-AF65-F5344CB8AC3E}">
        <p14:creationId xmlns:p14="http://schemas.microsoft.com/office/powerpoint/2010/main" val="29426676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buFont typeface="Arial" panose="020B0604020202020204" pitchFamily="34" charset="0"/>
              <a:buNone/>
            </a:pPr>
            <a:endParaRPr lang="en-US" sz="1200" b="0" i="0" u="none" strike="noStrike" kern="1200" baseline="0" dirty="0">
              <a:solidFill>
                <a:schemeClr val="tx1"/>
              </a:solidFill>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i="0" u="none" strike="noStrike" kern="1200" baseline="0" dirty="0">
                <a:solidFill>
                  <a:schemeClr val="tx1"/>
                </a:solidFill>
                <a:latin typeface="+mn-lt"/>
                <a:ea typeface="+mn-ea"/>
                <a:cs typeface="+mn-cs"/>
              </a:rPr>
              <a:t>On April 16, 2015 the Medicare Access and CHIP Reauthorization Act of 2015 (also known as MACRA) was enacted. CHIP is the acronym for Children’s Health Insurance Program.</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i="0" u="none" strike="noStrike" kern="1200" baseline="0" dirty="0">
              <a:solidFill>
                <a:schemeClr val="tx1"/>
              </a:solidFill>
              <a:latin typeface="+mn-lt"/>
              <a:ea typeface="+mn-ea"/>
              <a:cs typeface="+mn-cs"/>
            </a:endParaRPr>
          </a:p>
          <a:p>
            <a:pPr marL="0" marR="0">
              <a:spcBef>
                <a:spcPts val="0"/>
              </a:spcBef>
              <a:spcAft>
                <a:spcPts val="0"/>
              </a:spcAft>
              <a:buFont typeface="Arial" panose="020B0604020202020204" pitchFamily="34" charset="0"/>
              <a:buNone/>
            </a:pPr>
            <a:r>
              <a:rPr lang="en-US" sz="1200" b="0" i="0" u="none" strike="noStrike" kern="1200" baseline="0" dirty="0">
                <a:solidFill>
                  <a:schemeClr val="tx1"/>
                </a:solidFill>
                <a:latin typeface="+mn-lt"/>
                <a:ea typeface="+mn-ea"/>
                <a:cs typeface="+mn-cs"/>
              </a:rPr>
              <a:t>Section 101(c) of the MACRA requires the establishment of a new Merit-Based Incentive Payment System (MIPS) consolidating features of current physician programs, including the Physician Quality Reporting System (PQRS), the Physician Value-Based Payment Modifier (VM) and the Medicare Electronic Health Record (EHR) Incentive Program for physicians. Eligible providers will be measured on </a:t>
            </a:r>
            <a:r>
              <a:rPr lang="en-US" dirty="0">
                <a:effectLst/>
              </a:rPr>
              <a:t>quality, resource use, clinical practice improvement, and meaningful use of certified EHR technology.  </a:t>
            </a:r>
            <a:r>
              <a:rPr lang="en-US" sz="1200" b="0" i="0" u="none" strike="noStrike" baseline="0" dirty="0">
                <a:solidFill>
                  <a:srgbClr val="000000"/>
                </a:solidFill>
                <a:latin typeface="Times New Roman" panose="02020603050405020304" pitchFamily="18" charset="0"/>
              </a:rPr>
              <a:t>By November 1 of each year, the Secretary will establish and publish an annual list of quality measures to serve as the basis for the MIPS payment adjustment. MIPS-eligible professionals can choose from this list, which will be updated to remove measures that are no longer meaningful (e.g., when a measure is topped out) and to add new quality measures. </a:t>
            </a:r>
            <a:endParaRPr lang="en-US" sz="1200" b="1" i="1" u="none" strike="noStrike" baseline="0" dirty="0">
              <a:solidFill>
                <a:srgbClr val="000000"/>
              </a:solidFill>
              <a:latin typeface="Times New Roman" panose="02020603050405020304" pitchFamily="18" charset="0"/>
            </a:endParaRPr>
          </a:p>
          <a:p>
            <a:pPr marL="0" marR="0">
              <a:spcBef>
                <a:spcPts val="0"/>
              </a:spcBef>
              <a:spcAft>
                <a:spcPts val="0"/>
              </a:spcAft>
              <a:buFont typeface="Arial" panose="020B0604020202020204" pitchFamily="34" charset="0"/>
              <a:buNone/>
            </a:pPr>
            <a:endParaRPr lang="en-US" sz="1200" b="0" i="0" u="none" strike="noStrike" kern="1200" baseline="0" dirty="0">
              <a:solidFill>
                <a:srgbClr val="000000"/>
              </a:solidFill>
              <a:latin typeface="Times New Roman" panose="02020603050405020304" pitchFamily="18" charset="0"/>
              <a:ea typeface="+mn-ea"/>
              <a:cs typeface="+mn-cs"/>
            </a:endParaRPr>
          </a:p>
          <a:p>
            <a:pPr marL="0" marR="0">
              <a:spcBef>
                <a:spcPts val="0"/>
              </a:spcBef>
              <a:spcAft>
                <a:spcPts val="0"/>
              </a:spcAft>
              <a:buFont typeface="Arial" panose="020B0604020202020204" pitchFamily="34" charset="0"/>
              <a:buNone/>
            </a:pPr>
            <a:r>
              <a:rPr lang="en-US" sz="1200" b="0" i="0" u="none" strike="noStrike" baseline="0" dirty="0">
                <a:solidFill>
                  <a:srgbClr val="000000"/>
                </a:solidFill>
                <a:latin typeface="Times New Roman" panose="02020603050405020304" pitchFamily="18" charset="0"/>
              </a:rPr>
              <a:t>MACRA authorizes CMS to include measures for MIPS that are not consensus-endorsed. Any measure selected for inclusion in MIPS that is not endorsed by a consensus-based entity must have a focus that is evidence-based.</a:t>
            </a:r>
            <a:r>
              <a:rPr lang="en-US" sz="900" b="0" i="0" u="none" strike="noStrike" baseline="0" dirty="0">
                <a:solidFill>
                  <a:srgbClr val="000000"/>
                </a:solidFill>
                <a:latin typeface="Times New Roman" panose="02020603050405020304" pitchFamily="18" charset="0"/>
              </a:rPr>
              <a:t> </a:t>
            </a:r>
            <a:r>
              <a:rPr lang="en-US" sz="1200" b="0" i="0" u="none" strike="noStrike" baseline="0" dirty="0">
                <a:solidFill>
                  <a:srgbClr val="000000"/>
                </a:solidFill>
                <a:latin typeface="Times New Roman" panose="02020603050405020304" pitchFamily="18" charset="0"/>
              </a:rPr>
              <a:t>The law also requires CMS to submit a new measure and supporting evidence to a specialty-appropriate, peer-reviewed journal prior to including the measure in a final list of measures to be used in MIPS.</a:t>
            </a:r>
            <a:r>
              <a:rPr lang="en-US" sz="900" b="0" i="0" u="none" strike="noStrike" baseline="0" dirty="0">
                <a:solidFill>
                  <a:srgbClr val="000000"/>
                </a:solidFill>
                <a:latin typeface="Times New Roman" panose="02020603050405020304" pitchFamily="18" charset="0"/>
              </a:rPr>
              <a:t> </a:t>
            </a:r>
            <a:r>
              <a:rPr lang="en-US" sz="1200" b="0" i="0" u="none" strike="noStrike" baseline="0" dirty="0">
                <a:solidFill>
                  <a:srgbClr val="000000"/>
                </a:solidFill>
                <a:latin typeface="Times New Roman" panose="02020603050405020304" pitchFamily="18" charset="0"/>
              </a:rPr>
              <a:t>Existing quality measures</a:t>
            </a:r>
            <a:r>
              <a:rPr lang="en-US" sz="900" b="0" i="0" u="none" strike="noStrike" baseline="0" dirty="0">
                <a:solidFill>
                  <a:srgbClr val="000000"/>
                </a:solidFill>
                <a:latin typeface="Times New Roman" panose="02020603050405020304" pitchFamily="18" charset="0"/>
              </a:rPr>
              <a:t> </a:t>
            </a:r>
            <a:r>
              <a:rPr lang="en-US" sz="1200" b="0" i="0" u="none" strike="noStrike" baseline="0" dirty="0">
                <a:solidFill>
                  <a:srgbClr val="000000"/>
                </a:solidFill>
                <a:latin typeface="Times New Roman" panose="02020603050405020304" pitchFamily="18" charset="0"/>
              </a:rPr>
              <a:t>and measures originating from qualified clinical data registries are exempt from journal requirements. </a:t>
            </a:r>
          </a:p>
        </p:txBody>
      </p:sp>
      <p:sp>
        <p:nvSpPr>
          <p:cNvPr id="4" name="Slide Number Placeholder 3"/>
          <p:cNvSpPr>
            <a:spLocks noGrp="1"/>
          </p:cNvSpPr>
          <p:nvPr>
            <p:ph type="sldNum" sz="quarter" idx="10"/>
          </p:nvPr>
        </p:nvSpPr>
        <p:spPr/>
        <p:txBody>
          <a:bodyPr/>
          <a:lstStyle/>
          <a:p>
            <a:fld id="{73D31D18-E1DB-4558-A283-2543FD65B275}" type="slidenum">
              <a:rPr lang="en-US" smtClean="0"/>
              <a:pPr/>
              <a:t>19</a:t>
            </a:fld>
            <a:endParaRPr lang="en-US"/>
          </a:p>
        </p:txBody>
      </p:sp>
    </p:spTree>
    <p:extLst>
      <p:ext uri="{BB962C8B-B14F-4D97-AF65-F5344CB8AC3E}">
        <p14:creationId xmlns:p14="http://schemas.microsoft.com/office/powerpoint/2010/main" val="34861585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the fourth webinar in our series on the Measures</a:t>
            </a:r>
            <a:r>
              <a:rPr lang="en-US" baseline="0" dirty="0"/>
              <a:t> Management System. Our presentation today focuses on the monthly environmental scan as outlined in the Blueprint v.12 Section 3 Chapter 6.  </a:t>
            </a:r>
          </a:p>
          <a:p>
            <a:endParaRPr lang="en-US" baseline="0" dirty="0"/>
          </a:p>
          <a:p>
            <a:r>
              <a:rPr lang="en-US" baseline="0" dirty="0"/>
              <a:t>We will then discuss the call for measures and how candidate measures are submitted for consideration under the Merit-based Incentive Payment System (or MIPS). Next we will discuss some of the challenges in conducting a monthly environmental scan. We will present the features of CMS’ solution to those challenges. As always, we will have time for questions and answers at the end of the session.</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a:t>
            </a:fld>
            <a:endParaRPr lang="en-US" dirty="0"/>
          </a:p>
        </p:txBody>
      </p:sp>
    </p:spTree>
    <p:extLst>
      <p:ext uri="{BB962C8B-B14F-4D97-AF65-F5344CB8AC3E}">
        <p14:creationId xmlns:p14="http://schemas.microsoft.com/office/powerpoint/2010/main" val="18505169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important point is that measures that are being submitted for the Measures</a:t>
            </a:r>
            <a:r>
              <a:rPr lang="en-US" sz="1200" kern="1200" baseline="0" dirty="0">
                <a:solidFill>
                  <a:schemeClr val="tx1"/>
                </a:solidFill>
                <a:effectLst/>
                <a:latin typeface="+mn-lt"/>
                <a:ea typeface="+mn-ea"/>
                <a:cs typeface="+mn-cs"/>
              </a:rPr>
              <a:t> Under Consideration (</a:t>
            </a:r>
            <a:r>
              <a:rPr lang="en-US" sz="1200" kern="1200" dirty="0">
                <a:solidFill>
                  <a:schemeClr val="tx1"/>
                </a:solidFill>
                <a:effectLst/>
                <a:latin typeface="+mn-lt"/>
                <a:ea typeface="+mn-ea"/>
                <a:cs typeface="+mn-cs"/>
              </a:rPr>
              <a:t>MUC) process must be included in a completed template for the peer review requirement.</a:t>
            </a:r>
            <a:r>
              <a:rPr lang="en-US" sz="1200" b="1" i="1" kern="1200" baseline="0" dirty="0">
                <a:solidFill>
                  <a:schemeClr val="tx1"/>
                </a:solidFill>
                <a:effectLst/>
                <a:latin typeface="+mn-lt"/>
                <a:ea typeface="+mn-ea"/>
                <a:cs typeface="+mn-cs"/>
              </a:rPr>
              <a:t> </a:t>
            </a:r>
            <a:r>
              <a:rPr lang="en-US" sz="1200" b="0" i="0" kern="1200" baseline="0" dirty="0">
                <a:solidFill>
                  <a:schemeClr val="tx1"/>
                </a:solidFill>
                <a:effectLst/>
                <a:latin typeface="+mn-lt"/>
                <a:ea typeface="+mn-ea"/>
                <a:cs typeface="+mn-cs"/>
              </a:rPr>
              <a:t>(See https://www.cms.gov/Medicare/Quality-Initiatives-Patient-Assessment-Instruments/QualityMeasures/Downloads/JIRA_MUC_Template_2016_January.zip)  </a:t>
            </a:r>
            <a:r>
              <a:rPr lang="en-US" sz="1200" kern="1200" baseline="0" dirty="0">
                <a:solidFill>
                  <a:schemeClr val="tx1"/>
                </a:solidFill>
                <a:effectLst/>
                <a:latin typeface="+mn-lt"/>
                <a:ea typeface="+mn-ea"/>
                <a:cs typeface="+mn-cs"/>
              </a:rPr>
              <a:t>This</a:t>
            </a:r>
            <a:r>
              <a:rPr lang="en-US" sz="1200" kern="1200" dirty="0">
                <a:solidFill>
                  <a:schemeClr val="tx1"/>
                </a:solidFill>
                <a:effectLst/>
                <a:latin typeface="+mn-lt"/>
                <a:ea typeface="+mn-ea"/>
                <a:cs typeface="+mn-cs"/>
              </a:rPr>
              <a:t> requires more information than the environmental scan stage.  </a:t>
            </a:r>
            <a:endParaRPr lang="en-US" sz="1200" b="1" i="1"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For the MUC and Call for Measures, the measures have to have a title, measure description, numerator/denominator.</a:t>
            </a:r>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73D31D18-E1DB-4558-A283-2543FD65B275}" type="slidenum">
              <a:rPr lang="en-US" smtClean="0"/>
              <a:pPr/>
              <a:t>20</a:t>
            </a:fld>
            <a:endParaRPr lang="en-US"/>
          </a:p>
        </p:txBody>
      </p:sp>
    </p:spTree>
    <p:extLst>
      <p:ext uri="{BB962C8B-B14F-4D97-AF65-F5344CB8AC3E}">
        <p14:creationId xmlns:p14="http://schemas.microsoft.com/office/powerpoint/2010/main" val="1274349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goal of the monthly environmental scan is to conduct a literature review to inform measure conceptualization for the over 650 measures used</a:t>
            </a:r>
            <a:r>
              <a:rPr lang="en-US" baseline="0" dirty="0"/>
              <a:t> in CMS comparative reporting and payment programs</a:t>
            </a:r>
            <a:endParaRPr lang="en-US" dirty="0"/>
          </a:p>
          <a:p>
            <a:endParaRPr lang="en-US" dirty="0"/>
          </a:p>
          <a:p>
            <a:r>
              <a:rPr lang="en-US" dirty="0"/>
              <a:t>However, this goal is challenging due to the growth</a:t>
            </a:r>
            <a:r>
              <a:rPr lang="en-US" baseline="0" dirty="0"/>
              <a:t> in the biomedical literature makes it more difficult and more labor intensive to keep pace with almost 100,000 new abstracts published each month.  At the same time, an increasing percentage of full text articles are publically available, which allows these articles to be searched.</a:t>
            </a:r>
          </a:p>
          <a:p>
            <a:endParaRPr lang="en-US" baseline="0" dirty="0"/>
          </a:p>
          <a:p>
            <a:pPr marL="0" marR="0">
              <a:lnSpc>
                <a:spcPct val="107000"/>
              </a:lnSpc>
              <a:spcBef>
                <a:spcPts val="0"/>
              </a:spcBef>
              <a:spcAft>
                <a:spcPts val="80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Here’s an example of growth in bio-medical</a:t>
            </a: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1200" dirty="0">
                <a:effectLst/>
                <a:latin typeface="Calibri" panose="020F0502020204030204" pitchFamily="34" charset="0"/>
                <a:ea typeface="Calibri" panose="020F0502020204030204" pitchFamily="34" charset="0"/>
                <a:cs typeface="Times New Roman" panose="02020603050405020304" pitchFamily="18" charset="0"/>
              </a:rPr>
              <a:t>literature. You can see that in the past 10 years, the number of published abstracts</a:t>
            </a: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 has nearly doubled </a:t>
            </a:r>
            <a:r>
              <a:rPr lang="en-US" sz="1200" dirty="0">
                <a:effectLst/>
                <a:latin typeface="Calibri" panose="020F0502020204030204" pitchFamily="34" charset="0"/>
                <a:ea typeface="Calibri" panose="020F0502020204030204" pitchFamily="34" charset="0"/>
                <a:cs typeface="Times New Roman" panose="02020603050405020304" pitchFamily="18" charset="0"/>
              </a:rPr>
              <a:t>in PubMed. There were almost 100,000 new articles</a:t>
            </a: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 publish</a:t>
            </a:r>
            <a:r>
              <a:rPr lang="en-US" sz="1200" dirty="0">
                <a:effectLst/>
                <a:latin typeface="Calibri" panose="020F0502020204030204" pitchFamily="34" charset="0"/>
                <a:ea typeface="Calibri" panose="020F0502020204030204" pitchFamily="34" charset="0"/>
                <a:cs typeface="Times New Roman" panose="02020603050405020304" pitchFamily="18" charset="0"/>
              </a:rPr>
              <a:t>ed each month and over 150,000 abstracts with changes each month. Given that these publications are mutually exclusive,</a:t>
            </a: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 that </a:t>
            </a:r>
            <a:r>
              <a:rPr lang="en-US" sz="1200" dirty="0">
                <a:effectLst/>
                <a:latin typeface="Calibri" panose="020F0502020204030204" pitchFamily="34" charset="0"/>
                <a:ea typeface="Calibri" panose="020F0502020204030204" pitchFamily="34" charset="0"/>
                <a:cs typeface="Times New Roman" panose="02020603050405020304" pitchFamily="18" charset="0"/>
              </a:rPr>
              <a:t>amounts to over 250,000 abstracts per month and a growing portion are available in open access sources. The relevance to us is that continually</a:t>
            </a: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 increasing amount of information is available for </a:t>
            </a:r>
            <a:r>
              <a:rPr lang="en-US" sz="1200" dirty="0">
                <a:effectLst/>
                <a:latin typeface="Calibri" panose="020F0502020204030204" pitchFamily="34" charset="0"/>
                <a:ea typeface="Calibri" panose="020F0502020204030204" pitchFamily="34" charset="0"/>
                <a:cs typeface="Times New Roman" panose="02020603050405020304" pitchFamily="18" charset="0"/>
              </a:rPr>
              <a:t>searching and available for programs. </a:t>
            </a:r>
          </a:p>
          <a:p>
            <a:pPr marL="0" marR="0">
              <a:lnSpc>
                <a:spcPct val="107000"/>
              </a:lnSpc>
              <a:spcBef>
                <a:spcPts val="0"/>
              </a:spcBef>
              <a:spcAft>
                <a:spcPts val="8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There is corresponding growth in the number of measures and growth in number of programs that use each measure. The challenge</a:t>
            </a: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 </a:t>
            </a:r>
            <a:r>
              <a:rPr lang="en-US" sz="1200" dirty="0">
                <a:effectLst/>
                <a:latin typeface="Calibri" panose="020F0502020204030204" pitchFamily="34" charset="0"/>
                <a:ea typeface="Calibri" panose="020F0502020204030204" pitchFamily="34" charset="0"/>
                <a:cs typeface="Times New Roman" panose="02020603050405020304" pitchFamily="18" charset="0"/>
              </a:rPr>
              <a:t>for monthly</a:t>
            </a: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 environmental s</a:t>
            </a:r>
            <a:r>
              <a:rPr lang="en-US" sz="1200" dirty="0">
                <a:effectLst/>
                <a:latin typeface="Calibri" panose="020F0502020204030204" pitchFamily="34" charset="0"/>
                <a:ea typeface="Calibri" panose="020F0502020204030204" pitchFamily="34" charset="0"/>
                <a:cs typeface="Times New Roman" panose="02020603050405020304" pitchFamily="18" charset="0"/>
              </a:rPr>
              <a:t>can is to keep up with this growth.</a:t>
            </a:r>
            <a:r>
              <a:rPr lang="en-US" sz="1200" baseline="0" dirty="0">
                <a:effectLst/>
                <a:latin typeface="Calibri" panose="020F0502020204030204" pitchFamily="34" charset="0"/>
                <a:ea typeface="Calibri" panose="020F0502020204030204" pitchFamily="34" charset="0"/>
                <a:cs typeface="Times New Roman" panose="02020603050405020304" pitchFamily="18" charset="0"/>
              </a:rPr>
              <a:t> To  </a:t>
            </a:r>
            <a:r>
              <a:rPr lang="en-US" sz="1200" dirty="0">
                <a:effectLst/>
                <a:latin typeface="Calibri" panose="020F0502020204030204" pitchFamily="34" charset="0"/>
                <a:ea typeface="Calibri" panose="020F0502020204030204" pitchFamily="34" charset="0"/>
                <a:cs typeface="Times New Roman" panose="02020603050405020304" pitchFamily="18" charset="0"/>
              </a:rPr>
              <a:t>conduct a monthly scan by traditional methods would be prohibitively expensive and time consuming.  </a:t>
            </a:r>
          </a:p>
          <a:p>
            <a:endParaRPr lang="en-US" dirty="0"/>
          </a:p>
        </p:txBody>
      </p:sp>
      <p:sp>
        <p:nvSpPr>
          <p:cNvPr id="4" name="Slide Number Placeholder 3"/>
          <p:cNvSpPr>
            <a:spLocks noGrp="1"/>
          </p:cNvSpPr>
          <p:nvPr>
            <p:ph type="sldNum" sz="quarter" idx="10"/>
          </p:nvPr>
        </p:nvSpPr>
        <p:spPr/>
        <p:txBody>
          <a:bodyPr/>
          <a:lstStyle/>
          <a:p>
            <a:fld id="{73D31D18-E1DB-4558-A283-2543FD65B275}" type="slidenum">
              <a:rPr lang="en-US" smtClean="0"/>
              <a:pPr/>
              <a:t>21</a:t>
            </a:fld>
            <a:endParaRPr lang="en-US"/>
          </a:p>
        </p:txBody>
      </p:sp>
    </p:spTree>
    <p:extLst>
      <p:ext uri="{BB962C8B-B14F-4D97-AF65-F5344CB8AC3E}">
        <p14:creationId xmlns:p14="http://schemas.microsoft.com/office/powerpoint/2010/main" val="41649148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a:t>
            </a:r>
            <a:r>
              <a:rPr lang="en-US" baseline="0" dirty="0"/>
              <a:t> measure manager, Battelle’s</a:t>
            </a:r>
            <a:r>
              <a:rPr lang="en-US" dirty="0"/>
              <a:t> solution to the challenging</a:t>
            </a:r>
            <a:r>
              <a:rPr lang="en-US" baseline="0" dirty="0"/>
              <a:t> nature of conducting monthly scans manually was to find additional way to automate the process.</a:t>
            </a:r>
          </a:p>
          <a:p>
            <a:endParaRPr lang="en-US" baseline="0" dirty="0"/>
          </a:p>
          <a:p>
            <a:pPr marL="0" marR="0" lvl="1" indent="0" algn="l" defTabSz="457200" rtl="0" eaLnBrk="1" fontAlgn="auto" latinLnBrk="0" hangingPunct="1">
              <a:lnSpc>
                <a:spcPct val="100000"/>
              </a:lnSpc>
              <a:spcBef>
                <a:spcPts val="0"/>
              </a:spcBef>
              <a:spcAft>
                <a:spcPts val="0"/>
              </a:spcAft>
              <a:buClrTx/>
              <a:buSzTx/>
              <a:buFontTx/>
              <a:buNone/>
              <a:tabLst/>
              <a:defRPr/>
            </a:pPr>
            <a:r>
              <a:rPr lang="en-US" sz="1200" dirty="0"/>
              <a:t>As I mentioned, a manual process would be prohibitively expensive and challenged to keep pace with the rapid increase in both measures and relevant biomedical research.  Battelle is designing an automated</a:t>
            </a:r>
            <a:r>
              <a:rPr lang="en-US" sz="1200" baseline="0" dirty="0"/>
              <a:t> process to access and assess abstracts, articles and guidelines relevant to CMS programs.</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sz="1200" dirty="0"/>
          </a:p>
          <a:p>
            <a:pPr marL="0" marR="0" lvl="1" indent="0" algn="l" defTabSz="457200" rtl="0" eaLnBrk="1" fontAlgn="auto" latinLnBrk="0" hangingPunct="1">
              <a:lnSpc>
                <a:spcPct val="100000"/>
              </a:lnSpc>
              <a:spcBef>
                <a:spcPts val="0"/>
              </a:spcBef>
              <a:spcAft>
                <a:spcPts val="0"/>
              </a:spcAft>
              <a:buClrTx/>
              <a:buSzTx/>
              <a:buFontTx/>
              <a:buNone/>
              <a:tabLst/>
              <a:defRPr/>
            </a:pPr>
            <a:r>
              <a:rPr lang="en-US" sz="1200" dirty="0"/>
              <a:t>A feature of the system is that the search conducted returns</a:t>
            </a:r>
            <a:r>
              <a:rPr lang="en-US" sz="1200" baseline="0" dirty="0"/>
              <a:t> a precise list of recent articles with content that is meaningful to specific measures and programs.  That is, the list of articles is a close match to the population of interest, setting, and context of the measure that it is seeking to update.  </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sz="1200" dirty="0"/>
          </a:p>
          <a:p>
            <a:pPr marL="0" marR="0" lvl="1" indent="0" algn="l" defTabSz="457200" rtl="0" eaLnBrk="1" fontAlgn="auto" latinLnBrk="0" hangingPunct="1">
              <a:lnSpc>
                <a:spcPct val="100000"/>
              </a:lnSpc>
              <a:spcBef>
                <a:spcPts val="0"/>
              </a:spcBef>
              <a:spcAft>
                <a:spcPts val="0"/>
              </a:spcAft>
              <a:buClrTx/>
              <a:buSzTx/>
              <a:buFontTx/>
              <a:buNone/>
              <a:tabLst/>
              <a:defRPr/>
            </a:pPr>
            <a:r>
              <a:rPr lang="en-US" sz="1200" dirty="0"/>
              <a:t>The</a:t>
            </a:r>
            <a:r>
              <a:rPr lang="en-US" sz="1200" baseline="0" dirty="0"/>
              <a:t> system uses a natural language processing tool that is taught how to think about the literature through extracted structured text that is integrated with analytics.  The system uses a semantic search, and not a keyword search to identify relevant information in the literature.</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sz="1200" baseline="0" dirty="0"/>
          </a:p>
          <a:p>
            <a:pPr marL="0" marR="0" lvl="1" indent="0" algn="l" defTabSz="457200" rtl="0" eaLnBrk="1" fontAlgn="auto" latinLnBrk="0" hangingPunct="1">
              <a:lnSpc>
                <a:spcPct val="100000"/>
              </a:lnSpc>
              <a:spcBef>
                <a:spcPts val="0"/>
              </a:spcBef>
              <a:spcAft>
                <a:spcPts val="0"/>
              </a:spcAft>
              <a:buClrTx/>
              <a:buSzTx/>
              <a:buFontTx/>
              <a:buNone/>
              <a:tabLst/>
              <a:defRPr/>
            </a:pPr>
            <a:r>
              <a:rPr lang="en-US" sz="1200" baseline="0" dirty="0"/>
              <a:t>The system (as a tool) will be accessible to CMS measure and program leads and measure developers.</a:t>
            </a:r>
            <a:endParaRPr lang="en-US" sz="1200" dirty="0"/>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22</a:t>
            </a:fld>
            <a:endParaRPr lang="en-US" dirty="0"/>
          </a:p>
        </p:txBody>
      </p:sp>
    </p:spTree>
    <p:extLst>
      <p:ext uri="{BB962C8B-B14F-4D97-AF65-F5344CB8AC3E}">
        <p14:creationId xmlns:p14="http://schemas.microsoft.com/office/powerpoint/2010/main" val="20180144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a:t>
            </a:r>
            <a:r>
              <a:rPr lang="en-US" baseline="0" dirty="0"/>
              <a:t> information about conducting environmental scans can be found in the Blueprint for CMS Measures Management v.12.</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23</a:t>
            </a:fld>
            <a:endParaRPr lang="en-US" dirty="0"/>
          </a:p>
        </p:txBody>
      </p:sp>
    </p:spTree>
    <p:extLst>
      <p:ext uri="{BB962C8B-B14F-4D97-AF65-F5344CB8AC3E}">
        <p14:creationId xmlns:p14="http://schemas.microsoft.com/office/powerpoint/2010/main" val="1965530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a:ln>
                  <a:noFill/>
                </a:ln>
                <a:solidFill>
                  <a:prstClr val="black"/>
                </a:solidFill>
                <a:effectLst/>
                <a:uLnTx/>
                <a:uFillTx/>
                <a:latin typeface="Constantia"/>
                <a:ea typeface="+mn-ea"/>
                <a:cs typeface="+mn-cs"/>
              </a:rPr>
              <a:t>The Measure Lifecycle has five process steps; Measure Conceptualization is the first step, followed by measure specification, measure testing, measure implementation and measure use, continuing education and maintenance.</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a:t>
            </a:fld>
            <a:endParaRPr lang="en-US" dirty="0"/>
          </a:p>
        </p:txBody>
      </p:sp>
    </p:spTree>
    <p:extLst>
      <p:ext uri="{BB962C8B-B14F-4D97-AF65-F5344CB8AC3E}">
        <p14:creationId xmlns:p14="http://schemas.microsoft.com/office/powerpoint/2010/main" val="31011585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three main components of measure conceptualization: information gathering, business case development, and stakeholder input. Information gathering is a broad term that includes an environmental scan—the focus of our talk today—and empirical data analysis.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4</a:t>
            </a:fld>
            <a:endParaRPr lang="en-US" dirty="0"/>
          </a:p>
        </p:txBody>
      </p:sp>
    </p:spTree>
    <p:extLst>
      <p:ext uri="{BB962C8B-B14F-4D97-AF65-F5344CB8AC3E}">
        <p14:creationId xmlns:p14="http://schemas.microsoft.com/office/powerpoint/2010/main" val="7333710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The environmental scan broadly accesses and assesses information from relevant resources. The environmental scan includes a literature review, clinical practice guidelines search, interviews with key stakeholders, empirical data analysis, and other related activities. These activities are conducted to obtain information that will guide the prioritization of topics or conditions, gap analysis, business case building, and compilation of existing and related measures.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The CMS Measure and Instrument Development and Support (MIDS) contract requires a business case to be developed for each candidate measure. The business case provides CMS with the information needed to assess the anticipated benefits of a measure against the resources and costs required to implement it. Most of the information needed to develop the business case is obtained through the initial information gathering process.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Stakeholder input is gathered throughout the process through the use of technical expert panels, person and family engagement, and public comment.</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According to the MIDS Umbrella Statement of Work, contractors can conduct the environmental scan through various methods, including literature review, clinical performance guideline search, interviews, or other activities. In the case of new measures, the contractor must identify any applicable measures in current use that might be appropriate for the specific Task Order. This occurs by analyzing resources, including employers, commercial plans, managed care plans, Tricare, NQF (National Quality Forum), </a:t>
            </a:r>
            <a:r>
              <a:rPr kumimoji="0" lang="en-US" sz="1200" b="0" i="0" u="none" strike="noStrike" kern="1200" cap="none" spc="0" normalizeH="0" baseline="0" noProof="0" dirty="0" err="1">
                <a:ln>
                  <a:noFill/>
                </a:ln>
                <a:solidFill>
                  <a:prstClr val="black"/>
                </a:solidFill>
                <a:effectLst/>
                <a:uLnTx/>
                <a:uFillTx/>
                <a:latin typeface="+mn-lt"/>
                <a:ea typeface="+mn-ea"/>
                <a:cs typeface="+mn-cs"/>
              </a:rPr>
              <a:t>MedPac</a:t>
            </a:r>
            <a:r>
              <a:rPr kumimoji="0" lang="en-US" sz="1200" b="0" i="0" u="none" strike="noStrike" kern="1200" cap="none" spc="0" normalizeH="0" baseline="0" noProof="0" dirty="0">
                <a:ln>
                  <a:noFill/>
                </a:ln>
                <a:solidFill>
                  <a:prstClr val="black"/>
                </a:solidFill>
                <a:effectLst/>
                <a:uLnTx/>
                <a:uFillTx/>
                <a:latin typeface="+mn-lt"/>
                <a:ea typeface="+mn-ea"/>
                <a:cs typeface="+mn-cs"/>
              </a:rPr>
              <a:t> (Medicare Payment Advisory Committee), IOM (Institute of Medicine), IHI (Institute for Healthcare Improvement), Veterans Health Administration (VHA), and the Department of Defense (DOD). Depending on the nature of the contract and if deemed necessary, the measure developer may also conduct interviews or post a Call for Measures as part of the environmental scan.</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5</a:t>
            </a:fld>
            <a:endParaRPr lang="en-US" dirty="0"/>
          </a:p>
        </p:txBody>
      </p:sp>
    </p:spTree>
    <p:extLst>
      <p:ext uri="{BB962C8B-B14F-4D97-AF65-F5344CB8AC3E}">
        <p14:creationId xmlns:p14="http://schemas.microsoft.com/office/powerpoint/2010/main" val="37460052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CMS recommends </a:t>
            </a:r>
            <a:r>
              <a:rPr lang="en-US" baseline="0" dirty="0"/>
              <a:t>six steps for conducting the environmental scan. The six steps are shown on this slide. We’ll look at each of these steps.</a:t>
            </a:r>
          </a:p>
          <a:p>
            <a:pPr algn="l"/>
            <a:endParaRPr lang="en-US"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Information gathered from the environmental scan should help build the business case for the measure and include: </a:t>
            </a:r>
          </a:p>
          <a:p>
            <a:pPr marL="628650" marR="0" lvl="1"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Incidence/prevalence of condition in Medicare population </a:t>
            </a:r>
          </a:p>
          <a:p>
            <a:pPr marL="628650" marR="0" lvl="1"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Major benefits of the process or intermediate outcome under consideration for the measure </a:t>
            </a:r>
          </a:p>
          <a:p>
            <a:pPr marL="628650" marR="0" lvl="1"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Untoward effects of process or intermediate outcome and likelihood of their occurrence </a:t>
            </a:r>
          </a:p>
          <a:p>
            <a:pPr marL="628650" marR="0" lvl="1"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Cost statistics relating to cost of implementing the measured process, as well as savings that result from implementing the process, and costs of treating any complications that may arise. </a:t>
            </a:r>
          </a:p>
          <a:p>
            <a:pPr marL="628650" marR="0" lvl="1"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Current performance of process or intermediate outcome and identifying gaps in performance </a:t>
            </a:r>
          </a:p>
          <a:p>
            <a:pPr marL="628650" marR="0" lvl="1"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Size of improvement that is reasonable to anticipate </a:t>
            </a:r>
          </a:p>
          <a:p>
            <a:pPr algn="l"/>
            <a:endParaRPr lang="en-US" baseline="0" dirty="0"/>
          </a:p>
          <a:p>
            <a:pPr algn="l"/>
            <a:endParaRPr lang="en-US" baseline="0" dirty="0"/>
          </a:p>
          <a:p>
            <a:pPr marL="228600" indent="-228600" algn="l">
              <a:buAutoNum type="arabicPeriod"/>
            </a:pPr>
            <a:endParaRPr lang="en-US" sz="1200" b="0" i="0" u="none" strike="noStrike" baseline="0" dirty="0">
              <a:solidFill>
                <a:srgbClr val="000000"/>
              </a:solidFill>
              <a:latin typeface="Calibri" panose="020F0502020204030204" pitchFamily="34" charset="0"/>
            </a:endParaRPr>
          </a:p>
          <a:p>
            <a:pPr algn="l"/>
            <a:endParaRPr lang="en-US" baseline="0" dirty="0"/>
          </a:p>
          <a:p>
            <a:pPr algn="l"/>
            <a:endParaRPr lang="en-US" baseline="0" dirty="0"/>
          </a:p>
          <a:p>
            <a:pPr algn="l"/>
            <a:r>
              <a:rPr lang="en-US" baseline="0" dirty="0"/>
              <a:t> </a:t>
            </a:r>
            <a:endParaRPr lang="en-US" sz="1200" b="0" i="0" u="none" strike="noStrike" kern="1200" baseline="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3D31D18-E1DB-4558-A283-2543FD65B275}" type="slidenum">
              <a:rPr lang="en-US" smtClean="0"/>
              <a:pPr/>
              <a:t>6</a:t>
            </a:fld>
            <a:endParaRPr lang="en-US"/>
          </a:p>
        </p:txBody>
      </p:sp>
    </p:spTree>
    <p:extLst>
      <p:ext uri="{BB962C8B-B14F-4D97-AF65-F5344CB8AC3E}">
        <p14:creationId xmlns:p14="http://schemas.microsoft.com/office/powerpoint/2010/main" val="39880342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The first step of the environmental scan is to frame a series of unambiguous structured questions so that you are limiting the search to a specific problem set. Greater specificity in search terms will limit the abstracts returned to the ones that are most likely relevant, conserving resources for other steps in the measure development process.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7</a:t>
            </a:fld>
            <a:endParaRPr lang="en-US" dirty="0"/>
          </a:p>
        </p:txBody>
      </p:sp>
    </p:spTree>
    <p:extLst>
      <p:ext uri="{BB962C8B-B14F-4D97-AF65-F5344CB8AC3E}">
        <p14:creationId xmlns:p14="http://schemas.microsoft.com/office/powerpoint/2010/main" val="39418845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The second step is to determine the relevant databases and search engines, keywords and phrases, inclusion and exclusion criteria and domain experts.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8</a:t>
            </a:fld>
            <a:endParaRPr lang="en-US" dirty="0"/>
          </a:p>
        </p:txBody>
      </p:sp>
    </p:spTree>
    <p:extLst>
      <p:ext uri="{BB962C8B-B14F-4D97-AF65-F5344CB8AC3E}">
        <p14:creationId xmlns:p14="http://schemas.microsoft.com/office/powerpoint/2010/main" val="3448519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The third step is to assess the literature.  A review of the peer-review and grey literature is a core component of the environmental scan.</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The literature review is used to determine the quality issues associated with the topic or setting of interest, and to identify significant areas of controversy if they exist.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Measure developers should use the measure evaluation criteria to guide the literature search and organize the literature obtained.</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Evidence gathered from the environmental scan should support that there is a gap in achievement of CMS’ mission of Better Care, Smarter Spending and Healthier People.</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Evidence gathered from the environmental scan should directly apply to the specified measure if possible.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Measure developers should state the central topic, population, and outcomes addressed in the body of evidence and identify any differences from the measure focus and measure target population.</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9</a:t>
            </a:fld>
            <a:endParaRPr lang="en-US" dirty="0"/>
          </a:p>
        </p:txBody>
      </p:sp>
    </p:spTree>
    <p:extLst>
      <p:ext uri="{BB962C8B-B14F-4D97-AF65-F5344CB8AC3E}">
        <p14:creationId xmlns:p14="http://schemas.microsoft.com/office/powerpoint/2010/main" val="4930406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descr="An African American business woman standing with her arms crossed and a team of professionals behind her."/>
          <p:cNvPicPr>
            <a:picLocks noChangeAspect="1" noChangeArrowheads="1"/>
          </p:cNvPicPr>
          <p:nvPr/>
        </p:nvPicPr>
        <p:blipFill>
          <a:blip r:embed="rId2" cstate="print">
            <a:extLst>
              <a:ext uri="{28A0092B-C50C-407E-A947-70E740481C1C}">
                <a14:useLocalDpi xmlns:a14="http://schemas.microsoft.com/office/drawing/2010/main" val="0"/>
              </a:ext>
            </a:extLst>
          </a:blip>
          <a:srcRect l="7001"/>
          <a:stretch>
            <a:fillRect/>
          </a:stretch>
        </p:blipFill>
        <p:spPr bwMode="auto">
          <a:xfrm>
            <a:off x="13819" y="2438400"/>
            <a:ext cx="5243981"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2400"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CMS title4">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pic>
        <p:nvPicPr>
          <p:cNvPr id="8" name="Picture 7" descr="A group of children standing with their school supplies in hand."/>
          <p:cNvPicPr>
            <a:picLocks noChangeAspect="1"/>
          </p:cNvPicPr>
          <p:nvPr/>
        </p:nvPicPr>
        <p:blipFill>
          <a:blip r:embed="rId2" cstate="print">
            <a:extLst>
              <a:ext uri="{28A0092B-C50C-407E-A947-70E740481C1C}">
                <a14:useLocalDpi xmlns:a14="http://schemas.microsoft.com/office/drawing/2010/main" val="0"/>
              </a:ext>
            </a:extLst>
          </a:blip>
          <a:srcRect l="5688"/>
          <a:stretch>
            <a:fillRect/>
          </a:stretch>
        </p:blipFill>
        <p:spPr>
          <a:xfrm>
            <a:off x="14600" y="2963450"/>
            <a:ext cx="5295431" cy="3891090"/>
          </a:xfrm>
          <a:prstGeom prst="rect">
            <a:avLst/>
          </a:prstGeom>
          <a:effectLst/>
        </p:spPr>
      </p:pic>
      <p:sp>
        <p:nvSpPr>
          <p:cNvPr id="14" name="Text Placeholder 2"/>
          <p:cNvSpPr>
            <a:spLocks noGrp="1"/>
          </p:cNvSpPr>
          <p:nvPr>
            <p:ph type="body" sz="quarter" idx="10" hasCustomPrompt="1"/>
          </p:nvPr>
        </p:nvSpPr>
        <p:spPr>
          <a:xfrm>
            <a:off x="55626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7" name="Text Placeholder 2"/>
          <p:cNvSpPr>
            <a:spLocks noGrp="1"/>
          </p:cNvSpPr>
          <p:nvPr>
            <p:ph type="body" sz="quarter" idx="11" hasCustomPrompt="1"/>
          </p:nvPr>
        </p:nvSpPr>
        <p:spPr>
          <a:xfrm>
            <a:off x="5562600" y="41910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9" name="Picture 8"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0" name="TextBox 9"/>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194208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4_CMS title1">
    <p:bg>
      <p:bgPr>
        <a:solidFill>
          <a:schemeClr val="bg1"/>
        </a:solidFill>
        <a:effectLst/>
      </p:bgPr>
    </p:bg>
    <p:spTree>
      <p:nvGrpSpPr>
        <p:cNvPr id="1" name=""/>
        <p:cNvGrpSpPr/>
        <p:nvPr/>
      </p:nvGrpSpPr>
      <p:grpSpPr>
        <a:xfrm>
          <a:off x="0" y="0"/>
          <a:ext cx="0" cy="0"/>
          <a:chOff x="0" y="0"/>
          <a:chExt cx="0" cy="0"/>
        </a:xfrm>
      </p:grpSpPr>
      <p:pic>
        <p:nvPicPr>
          <p:cNvPr id="7" name="Picture 3" descr="An active adult couple riding bicycles in a park."/>
          <p:cNvPicPr>
            <a:picLocks noChangeAspect="1" noChangeArrowheads="1"/>
          </p:cNvPicPr>
          <p:nvPr/>
        </p:nvPicPr>
        <p:blipFill>
          <a:blip r:embed="rId2" cstate="print"/>
          <a:stretch>
            <a:fillRect/>
          </a:stretch>
        </p:blipFill>
        <p:spPr bwMode="auto">
          <a:xfrm>
            <a:off x="697" y="2438400"/>
            <a:ext cx="6629401"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410200" y="3048000"/>
            <a:ext cx="35052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410200" y="4267200"/>
            <a:ext cx="35052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MS title2">
    <p:bg>
      <p:bgPr>
        <a:solidFill>
          <a:schemeClr val="bg1"/>
        </a:solidFill>
        <a:effectLst/>
      </p:bgPr>
    </p:bg>
    <p:spTree>
      <p:nvGrpSpPr>
        <p:cNvPr id="1" name=""/>
        <p:cNvGrpSpPr/>
        <p:nvPr/>
      </p:nvGrpSpPr>
      <p:grpSpPr>
        <a:xfrm>
          <a:off x="0" y="0"/>
          <a:ext cx="0" cy="0"/>
          <a:chOff x="0" y="0"/>
          <a:chExt cx="0" cy="0"/>
        </a:xfrm>
      </p:grpSpPr>
      <p:pic>
        <p:nvPicPr>
          <p:cNvPr id="8" name="Picture 2" descr="A group of physicians reviewing x-rays."/>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2438400"/>
            <a:ext cx="4639734"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7" name="Text Placeholder 2"/>
          <p:cNvSpPr>
            <a:spLocks noGrp="1"/>
          </p:cNvSpPr>
          <p:nvPr>
            <p:ph type="body" sz="quarter" idx="10" hasCustomPrompt="1"/>
          </p:nvPr>
        </p:nvSpPr>
        <p:spPr>
          <a:xfrm>
            <a:off x="4953000" y="3048000"/>
            <a:ext cx="3733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4953000" y="4191000"/>
            <a:ext cx="3733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a:p>
            <a:pPr algn="l"/>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6645171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5" name="Picture 4" descr="The Centers for Medicare and Medicaid logo."/>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pic>
        <p:nvPicPr>
          <p:cNvPr id="6" name="Picture 5" descr="A group of seniors playing cards in a sunroom, sitting in wicker furnitur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 y="2514600"/>
            <a:ext cx="5615940" cy="4343400"/>
          </a:xfrm>
          <a:prstGeom prst="rect">
            <a:avLst/>
          </a:prstGeom>
          <a:ln>
            <a:noFill/>
          </a:ln>
        </p:spPr>
      </p:pic>
      <p:sp>
        <p:nvSpPr>
          <p:cNvPr id="7" name="Title 8"/>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10"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1" name="Text Placeholder 2"/>
          <p:cNvSpPr>
            <a:spLocks noGrp="1"/>
          </p:cNvSpPr>
          <p:nvPr>
            <p:ph type="body" sz="quarter" idx="11" hasCustomPrompt="1"/>
          </p:nvPr>
        </p:nvSpPr>
        <p:spPr>
          <a:xfrm>
            <a:off x="5943600" y="4267200"/>
            <a:ext cx="2971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a:p>
            <a:pPr algn="l"/>
            <a:r>
              <a:rPr lang="en-US" sz="2400" b="0" i="1" dirty="0">
                <a:solidFill>
                  <a:srgbClr val="084A9C"/>
                </a:solidFill>
              </a:rPr>
              <a:t>Date</a:t>
            </a:r>
            <a:endParaRPr lang="en-US" sz="2800" b="0" i="1" dirty="0">
              <a:solidFill>
                <a:srgbClr val="084A9C"/>
              </a:solidFill>
            </a:endParaRPr>
          </a:p>
        </p:txBody>
      </p:sp>
    </p:spTree>
    <p:extLst>
      <p:ext uri="{BB962C8B-B14F-4D97-AF65-F5344CB8AC3E}">
        <p14:creationId xmlns:p14="http://schemas.microsoft.com/office/powerpoint/2010/main" val="1384189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1_CMS title1">
    <p:bg>
      <p:bgPr>
        <a:solidFill>
          <a:schemeClr val="bg1"/>
        </a:solidFill>
        <a:effectLst/>
      </p:bgPr>
    </p:bg>
    <p:spTree>
      <p:nvGrpSpPr>
        <p:cNvPr id="1" name=""/>
        <p:cNvGrpSpPr/>
        <p:nvPr/>
      </p:nvGrpSpPr>
      <p:grpSpPr>
        <a:xfrm>
          <a:off x="0" y="0"/>
          <a:ext cx="0" cy="0"/>
          <a:chOff x="0" y="0"/>
          <a:chExt cx="0" cy="0"/>
        </a:xfrm>
      </p:grpSpPr>
      <p:pic>
        <p:nvPicPr>
          <p:cNvPr id="7" name="Picture 3" descr="A collage of photos. These photos are health professionals giving care to patients.&#10;"/>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b="2107"/>
          <a:stretch/>
        </p:blipFill>
        <p:spPr bwMode="auto">
          <a:xfrm>
            <a:off x="-8417" y="2438400"/>
            <a:ext cx="5647217"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5770262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CMS title3">
    <p:bg>
      <p:bgPr>
        <a:solidFill>
          <a:schemeClr val="bg1"/>
        </a:solidFill>
        <a:effectLst/>
      </p:bgPr>
    </p:bg>
    <p:spTree>
      <p:nvGrpSpPr>
        <p:cNvPr id="1" name=""/>
        <p:cNvGrpSpPr/>
        <p:nvPr/>
      </p:nvGrpSpPr>
      <p:grpSpPr>
        <a:xfrm>
          <a:off x="0" y="0"/>
          <a:ext cx="0" cy="0"/>
          <a:chOff x="0" y="0"/>
          <a:chExt cx="0" cy="0"/>
        </a:xfrm>
      </p:grpSpPr>
      <p:pic>
        <p:nvPicPr>
          <p:cNvPr id="7" name="Picture 6" descr="A graphical design of 1's and 0's to represent technology."/>
          <p:cNvPicPr>
            <a:picLocks noChangeAspect="1"/>
          </p:cNvPicPr>
          <p:nvPr/>
        </p:nvPicPr>
        <p:blipFill rotWithShape="1">
          <a:blip r:embed="rId2" cstate="screen">
            <a:extLst>
              <a:ext uri="{28A0092B-C50C-407E-A947-70E740481C1C}">
                <a14:useLocalDpi xmlns:a14="http://schemas.microsoft.com/office/drawing/2010/main"/>
              </a:ext>
            </a:extLst>
          </a:blip>
          <a:srcRect l="-30564" t="-2980"/>
          <a:stretch/>
        </p:blipFill>
        <p:spPr>
          <a:xfrm>
            <a:off x="-1600200" y="2362200"/>
            <a:ext cx="6807107" cy="4477935"/>
          </a:xfrm>
          <a:prstGeom prst="rect">
            <a:avLst/>
          </a:prstGeom>
          <a:ln>
            <a:solidFill>
              <a:schemeClr val="tx1">
                <a:alpha val="77000"/>
              </a:schemeClr>
            </a:solidFill>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4102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410200" y="41910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107212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CMS title5">
    <p:bg>
      <p:bgPr>
        <a:solidFill>
          <a:schemeClr val="bg1"/>
        </a:solidFill>
        <a:effectLst/>
      </p:bgPr>
    </p:bg>
    <p:spTree>
      <p:nvGrpSpPr>
        <p:cNvPr id="1" name=""/>
        <p:cNvGrpSpPr/>
        <p:nvPr/>
      </p:nvGrpSpPr>
      <p:grpSpPr>
        <a:xfrm>
          <a:off x="0" y="0"/>
          <a:ext cx="0" cy="0"/>
          <a:chOff x="0" y="0"/>
          <a:chExt cx="0" cy="0"/>
        </a:xfrm>
      </p:grpSpPr>
      <p:pic>
        <p:nvPicPr>
          <p:cNvPr id="7" name="Picture 6" descr="This is an image of a pill bottle on it's side with the lid off and a few of the pills lying on the table in front of it."/>
          <p:cNvPicPr>
            <a:picLocks noChangeAspect="1"/>
          </p:cNvPicPr>
          <p:nvPr/>
        </p:nvPicPr>
        <p:blipFill rotWithShape="1">
          <a:blip r:embed="rId2" cstate="screen">
            <a:extLst>
              <a:ext uri="{28A0092B-C50C-407E-A947-70E740481C1C}">
                <a14:useLocalDpi xmlns:a14="http://schemas.microsoft.com/office/drawing/2010/main"/>
              </a:ext>
            </a:extLst>
          </a:blip>
          <a:srcRect l="-967" t="1177" r="-182" b="3456"/>
          <a:stretch/>
        </p:blipFill>
        <p:spPr>
          <a:xfrm>
            <a:off x="-76201" y="2286000"/>
            <a:ext cx="5614737" cy="4572000"/>
          </a:xfrm>
          <a:prstGeom prst="rect">
            <a:avLst/>
          </a:prstGeom>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5626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562600" y="4191000"/>
            <a:ext cx="32766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a:p>
            <a:pPr algn="l"/>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2538544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76200" y="-28738"/>
            <a:ext cx="9244148" cy="1447800"/>
          </a:xfrm>
        </p:spPr>
        <p:txBody>
          <a:bodyPr/>
          <a:lstStyle/>
          <a:p>
            <a:r>
              <a:rPr lang="en-US" dirty="0"/>
              <a:t>Click to edit Master title style</a:t>
            </a:r>
          </a:p>
        </p:txBody>
      </p:sp>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descr="The Centers for Medicare and Medicaid logo."/>
          <p:cNvPicPr>
            <a:picLocks noChangeAspect="1"/>
          </p:cNvPicPr>
          <p:nvPr userDrawn="1"/>
        </p:nvPicPr>
        <p:blipFill>
          <a:blip r:embed="rId2" cstate="print"/>
          <a:stretch>
            <a:fillRect/>
          </a:stretch>
        </p:blipFill>
        <p:spPr>
          <a:xfrm>
            <a:off x="76200" y="2550068"/>
            <a:ext cx="8915400" cy="3088732"/>
          </a:xfrm>
          <a:prstGeom prst="rect">
            <a:avLst/>
          </a:prstGeom>
        </p:spPr>
      </p:pic>
      <p:sp>
        <p:nvSpPr>
          <p:cNvPr id="14" name="Text Placeholder 2"/>
          <p:cNvSpPr>
            <a:spLocks noGrp="1"/>
          </p:cNvSpPr>
          <p:nvPr>
            <p:ph type="body" sz="quarter" idx="10" hasCustomPrompt="1"/>
          </p:nvPr>
        </p:nvSpPr>
        <p:spPr>
          <a:xfrm>
            <a:off x="304800" y="2819400"/>
            <a:ext cx="8534400" cy="17526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5" name="Text Placeholder 2"/>
          <p:cNvSpPr>
            <a:spLocks noGrp="1"/>
          </p:cNvSpPr>
          <p:nvPr>
            <p:ph type="body" sz="quarter" idx="11" hasCustomPrompt="1"/>
          </p:nvPr>
        </p:nvSpPr>
        <p:spPr>
          <a:xfrm>
            <a:off x="304800" y="4724400"/>
            <a:ext cx="85344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Tree>
    <p:extLst>
      <p:ext uri="{BB962C8B-B14F-4D97-AF65-F5344CB8AC3E}">
        <p14:creationId xmlns:p14="http://schemas.microsoft.com/office/powerpoint/2010/main" val="32647129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7" name="Text Placeholder 2"/>
          <p:cNvSpPr>
            <a:spLocks noGrp="1"/>
          </p:cNvSpPr>
          <p:nvPr>
            <p:ph type="body" sz="quarter" idx="10" hasCustomPrompt="1"/>
          </p:nvPr>
        </p:nvSpPr>
        <p:spPr>
          <a:xfrm>
            <a:off x="49530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1" name="Text Placeholder 2"/>
          <p:cNvSpPr>
            <a:spLocks noGrp="1"/>
          </p:cNvSpPr>
          <p:nvPr>
            <p:ph type="body" sz="quarter" idx="11" hasCustomPrompt="1"/>
          </p:nvPr>
        </p:nvSpPr>
        <p:spPr>
          <a:xfrm>
            <a:off x="4953000" y="41910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9" name="Picture 8" descr="The Centers for Medicare and Medicaid logo."/>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2903627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CMS content2">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417638"/>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a:t>Click to edit Master title style</a:t>
            </a:r>
            <a:endParaRPr lang="en-US" dirty="0"/>
          </a:p>
        </p:txBody>
      </p:sp>
      <p:sp>
        <p:nvSpPr>
          <p:cNvPr id="6"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6"/>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pPr/>
              <a:t>‹#›</a:t>
            </a:fld>
            <a:endParaRPr lang="en-US" dirty="0"/>
          </a:p>
        </p:txBody>
      </p:sp>
    </p:spTree>
    <p:extLst>
      <p:ext uri="{BB962C8B-B14F-4D97-AF65-F5344CB8AC3E}">
        <p14:creationId xmlns:p14="http://schemas.microsoft.com/office/powerpoint/2010/main" val="1890844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0_CMS title1">
    <p:bg>
      <p:bgPr>
        <a:solidFill>
          <a:schemeClr val="bg1"/>
        </a:solidFill>
        <a:effectLst/>
      </p:bgPr>
    </p:bg>
    <p:spTree>
      <p:nvGrpSpPr>
        <p:cNvPr id="1" name=""/>
        <p:cNvGrpSpPr/>
        <p:nvPr/>
      </p:nvGrpSpPr>
      <p:grpSpPr>
        <a:xfrm>
          <a:off x="0" y="0"/>
          <a:ext cx="0" cy="0"/>
          <a:chOff x="0" y="0"/>
          <a:chExt cx="0" cy="0"/>
        </a:xfrm>
      </p:grpSpPr>
      <p:pic>
        <p:nvPicPr>
          <p:cNvPr id="7" name="Picture 3" descr="A woman standing in a meeting with her arms crossed with a team of professionals in the background at a table.&#10;"/>
          <p:cNvPicPr>
            <a:picLocks noChangeAspect="1" noChangeArrowheads="1"/>
          </p:cNvPicPr>
          <p:nvPr/>
        </p:nvPicPr>
        <p:blipFill>
          <a:blip r:embed="rId2" cstate="print"/>
          <a:stretch>
            <a:fillRect/>
          </a:stretch>
        </p:blipFill>
        <p:spPr bwMode="auto">
          <a:xfrm>
            <a:off x="0" y="2438400"/>
            <a:ext cx="3673984"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4191000" y="3048000"/>
            <a:ext cx="47244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4191000" y="4267200"/>
            <a:ext cx="47244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2400"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
        <p:nvSpPr>
          <p:cNvPr id="4" name="Slide Number Placeholder 6"/>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pPr/>
              <a:t>‹#›</a:t>
            </a:fld>
            <a:endParaRPr lang="en-US" dirty="0"/>
          </a:p>
        </p:txBody>
      </p:sp>
    </p:spTree>
    <p:extLst>
      <p:ext uri="{BB962C8B-B14F-4D97-AF65-F5344CB8AC3E}">
        <p14:creationId xmlns:p14="http://schemas.microsoft.com/office/powerpoint/2010/main" val="747735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Bulle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000"/>
            </a:lvl1pPr>
          </a:lstStyle>
          <a:p>
            <a:r>
              <a:rPr kumimoji="0" lang="en-US" dirty="0"/>
              <a:t>Click to edit Master title style</a:t>
            </a:r>
          </a:p>
        </p:txBody>
      </p:sp>
      <p:sp>
        <p:nvSpPr>
          <p:cNvPr id="9" name="Slide Number Placeholder 22" descr="Blue circle with page number" title="Blue circle with page number"/>
          <p:cNvSpPr>
            <a:spLocks noGrp="1"/>
          </p:cNvSpPr>
          <p:nvPr>
            <p:ph type="sldNum" sz="quarter" idx="4"/>
          </p:nvPr>
        </p:nvSpPr>
        <p:spPr>
          <a:xfrm>
            <a:off x="146304" y="6210300"/>
            <a:ext cx="457200" cy="457200"/>
          </a:xfrm>
          <a:prstGeom prst="ellipse">
            <a:avLst/>
          </a:prstGeom>
          <a:solidFill>
            <a:srgbClr val="669ACC"/>
          </a:solidFill>
        </p:spPr>
        <p:txBody>
          <a:bodyPr wrap="none" lIns="0" tIns="0" rIns="0" bIns="0" anchor="ctr" anchorCtr="1">
            <a:noAutofit/>
          </a:bodyPr>
          <a:lstStyle>
            <a:lvl1pPr algn="ctr" eaLnBrk="1" latinLnBrk="0" hangingPunct="1">
              <a:defRPr kumimoji="0" sz="1400">
                <a:solidFill>
                  <a:srgbClr val="FFFFFF"/>
                </a:solidFill>
                <a:latin typeface="Calibri" panose="020F0502020204030204" pitchFamily="34" charset="0"/>
                <a:ea typeface="+mj-ea"/>
                <a:cs typeface="+mj-cs"/>
              </a:defRPr>
            </a:lvl1pPr>
          </a:lstStyle>
          <a:p>
            <a:fld id="{464B3E39-FB27-466F-8DC0-389097739389}" type="slidenum">
              <a:rPr lang="en-US" smtClean="0"/>
              <a:pPr/>
              <a:t>‹#›</a:t>
            </a:fld>
            <a:endParaRPr lang="en-US" dirty="0"/>
          </a:p>
        </p:txBody>
      </p:sp>
      <p:sp>
        <p:nvSpPr>
          <p:cNvPr id="4" name="Text Placeholder 3"/>
          <p:cNvSpPr>
            <a:spLocks noGrp="1"/>
          </p:cNvSpPr>
          <p:nvPr>
            <p:ph type="body" sz="quarter" idx="10"/>
          </p:nvPr>
        </p:nvSpPr>
        <p:spPr>
          <a:xfrm>
            <a:off x="689116" y="1457741"/>
            <a:ext cx="8057319" cy="3843130"/>
          </a:xfrm>
        </p:spPr>
        <p:txBody>
          <a:bodyPr/>
          <a:lstStyle>
            <a:lvl1pPr eaLnBrk="1" latinLnBrk="0" hangingPunct="1">
              <a:defRPr/>
            </a:lvl1pPr>
            <a:lvl2pPr eaLnBrk="1" latinLnBrk="0" hangingPunct="1">
              <a:defRPr/>
            </a:lvl2pPr>
            <a:lvl3pPr eaLnBrk="1" latinLnBrk="0" hangingPunct="1">
              <a:defRPr/>
            </a:lvl3pPr>
            <a:lvl4pPr eaLnBrk="1" latinLnBrk="0" hangingPunct="1">
              <a:defRPr/>
            </a:lvl4pPr>
            <a:lvl5pPr eaLnBrk="1" latinLnBrk="0" hangingPunct="1">
              <a:defRPr/>
            </a:lvl5pPr>
          </a:lstStyle>
          <a:p>
            <a:pPr lvl="0" eaLnBrk="1" latinLnBrk="0" hangingPunct="1"/>
            <a:r>
              <a:rPr kumimoji="0" lang="en-US" dirty="0"/>
              <a:t>Click to edit Master text styles</a:t>
            </a:r>
          </a:p>
          <a:p>
            <a:pPr lvl="1" eaLnBrk="1" latinLnBrk="0" hangingPunct="1"/>
            <a:r>
              <a:rPr kumimoji="0" lang="en-US" dirty="0"/>
              <a:t>Second level</a:t>
            </a:r>
          </a:p>
          <a:p>
            <a:pPr lvl="2" eaLnBrk="1" latinLnBrk="0" hangingPunct="1"/>
            <a:r>
              <a:rPr kumimoji="0" lang="en-US" dirty="0"/>
              <a:t>Third level</a:t>
            </a:r>
          </a:p>
          <a:p>
            <a:pPr lvl="3" eaLnBrk="1" latinLnBrk="0" hangingPunct="1"/>
            <a:r>
              <a:rPr kumimoji="0" lang="en-US" dirty="0"/>
              <a:t>Fourth level</a:t>
            </a:r>
          </a:p>
          <a:p>
            <a:pPr lvl="4" eaLnBrk="1" latinLnBrk="0" hangingPunct="1"/>
            <a:r>
              <a:rPr kumimoji="0" lang="en-US" dirty="0"/>
              <a:t>Fifth level</a:t>
            </a:r>
          </a:p>
        </p:txBody>
      </p:sp>
    </p:spTree>
    <p:extLst>
      <p:ext uri="{BB962C8B-B14F-4D97-AF65-F5344CB8AC3E}">
        <p14:creationId xmlns:p14="http://schemas.microsoft.com/office/powerpoint/2010/main" val="1663730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1_CMS title1">
    <p:bg>
      <p:bgPr>
        <a:solidFill>
          <a:schemeClr val="bg1"/>
        </a:solidFill>
        <a:effectLst/>
      </p:bgPr>
    </p:bg>
    <p:spTree>
      <p:nvGrpSpPr>
        <p:cNvPr id="1" name=""/>
        <p:cNvGrpSpPr/>
        <p:nvPr/>
      </p:nvGrpSpPr>
      <p:grpSpPr>
        <a:xfrm>
          <a:off x="0" y="0"/>
          <a:ext cx="0" cy="0"/>
          <a:chOff x="0" y="0"/>
          <a:chExt cx="0" cy="0"/>
        </a:xfrm>
      </p:grpSpPr>
      <p:pic>
        <p:nvPicPr>
          <p:cNvPr id="7" name="Picture 3" descr="Two professional women at a laptop computer."/>
          <p:cNvPicPr>
            <a:picLocks noChangeAspect="1" noChangeArrowheads="1"/>
          </p:cNvPicPr>
          <p:nvPr/>
        </p:nvPicPr>
        <p:blipFill>
          <a:blip r:embed="rId2" cstate="print"/>
          <a:srcRect l="7702" r="6739"/>
          <a:stretch>
            <a:fillRect/>
          </a:stretch>
        </p:blipFill>
        <p:spPr bwMode="auto">
          <a:xfrm>
            <a:off x="3785960" y="2514600"/>
            <a:ext cx="5358040" cy="43434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228600" y="3048000"/>
            <a:ext cx="3352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304800" y="42672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28600"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2_CMS title1">
    <p:bg>
      <p:bgPr>
        <a:solidFill>
          <a:schemeClr val="bg1"/>
        </a:solidFill>
        <a:effectLst/>
      </p:bgPr>
    </p:bg>
    <p:spTree>
      <p:nvGrpSpPr>
        <p:cNvPr id="1" name=""/>
        <p:cNvGrpSpPr/>
        <p:nvPr/>
      </p:nvGrpSpPr>
      <p:grpSpPr>
        <a:xfrm>
          <a:off x="0" y="0"/>
          <a:ext cx="0" cy="0"/>
          <a:chOff x="0" y="0"/>
          <a:chExt cx="0" cy="0"/>
        </a:xfrm>
      </p:grpSpPr>
      <p:pic>
        <p:nvPicPr>
          <p:cNvPr id="7" name="Picture 3" descr="A group of professional men and women discussing the documents they are holding."/>
          <p:cNvPicPr>
            <a:picLocks noChangeAspect="1" noChangeArrowheads="1"/>
          </p:cNvPicPr>
          <p:nvPr/>
        </p:nvPicPr>
        <p:blipFill>
          <a:blip r:embed="rId2" cstate="print"/>
          <a:srcRect l="6069"/>
          <a:stretch>
            <a:fillRect/>
          </a:stretch>
        </p:blipFill>
        <p:spPr bwMode="auto">
          <a:xfrm>
            <a:off x="-34899" y="2438401"/>
            <a:ext cx="5354484"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486400" y="3048000"/>
            <a:ext cx="3352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562600" y="42672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2400"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9_CMS title1">
    <p:bg>
      <p:bgPr>
        <a:solidFill>
          <a:schemeClr val="bg1"/>
        </a:solidFill>
        <a:effectLst/>
      </p:bgPr>
    </p:bg>
    <p:spTree>
      <p:nvGrpSpPr>
        <p:cNvPr id="1" name=""/>
        <p:cNvGrpSpPr/>
        <p:nvPr/>
      </p:nvGrpSpPr>
      <p:grpSpPr>
        <a:xfrm>
          <a:off x="0" y="0"/>
          <a:ext cx="0" cy="0"/>
          <a:chOff x="0" y="0"/>
          <a:chExt cx="0" cy="0"/>
        </a:xfrm>
      </p:grpSpPr>
      <p:pic>
        <p:nvPicPr>
          <p:cNvPr id="7" name="Picture 3" descr="A team of professionals standing in a group."/>
          <p:cNvPicPr>
            <a:picLocks noChangeAspect="1" noChangeArrowheads="1"/>
          </p:cNvPicPr>
          <p:nvPr/>
        </p:nvPicPr>
        <p:blipFill>
          <a:blip r:embed="rId2" cstate="print"/>
          <a:srcRect l="7031" r="4688"/>
          <a:stretch>
            <a:fillRect/>
          </a:stretch>
        </p:blipFill>
        <p:spPr bwMode="auto">
          <a:xfrm>
            <a:off x="1055" y="2514600"/>
            <a:ext cx="5753840" cy="43434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2400"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6_CMS title1">
    <p:bg>
      <p:bgPr>
        <a:solidFill>
          <a:schemeClr val="bg1"/>
        </a:solidFill>
        <a:effectLst/>
      </p:bgPr>
    </p:bg>
    <p:spTree>
      <p:nvGrpSpPr>
        <p:cNvPr id="1" name=""/>
        <p:cNvGrpSpPr/>
        <p:nvPr/>
      </p:nvGrpSpPr>
      <p:grpSpPr>
        <a:xfrm>
          <a:off x="0" y="0"/>
          <a:ext cx="0" cy="0"/>
          <a:chOff x="0" y="0"/>
          <a:chExt cx="0" cy="0"/>
        </a:xfrm>
      </p:grpSpPr>
      <p:pic>
        <p:nvPicPr>
          <p:cNvPr id="7" name="Picture 3" descr="A multi-cultural family standing against a white background. The family has two children, a mom and a dad."/>
          <p:cNvPicPr>
            <a:picLocks noChangeAspect="1" noChangeArrowheads="1"/>
          </p:cNvPicPr>
          <p:nvPr/>
        </p:nvPicPr>
        <p:blipFill>
          <a:blip r:embed="rId2" cstate="print"/>
          <a:srcRect l="16406" r="24141" b="1553"/>
          <a:stretch>
            <a:fillRect/>
          </a:stretch>
        </p:blipFill>
        <p:spPr bwMode="auto">
          <a:xfrm>
            <a:off x="5463038" y="2286000"/>
            <a:ext cx="3661776" cy="4576042"/>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381000" y="3048000"/>
            <a:ext cx="4876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381000" y="4267200"/>
            <a:ext cx="4876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8_CMS title1">
    <p:bg>
      <p:bgPr>
        <a:solidFill>
          <a:schemeClr val="bg1"/>
        </a:solidFill>
        <a:effectLst/>
      </p:bgPr>
    </p:bg>
    <p:spTree>
      <p:nvGrpSpPr>
        <p:cNvPr id="1" name=""/>
        <p:cNvGrpSpPr/>
        <p:nvPr/>
      </p:nvGrpSpPr>
      <p:grpSpPr>
        <a:xfrm>
          <a:off x="0" y="0"/>
          <a:ext cx="0" cy="0"/>
          <a:chOff x="0" y="0"/>
          <a:chExt cx="0" cy="0"/>
        </a:xfrm>
      </p:grpSpPr>
      <p:pic>
        <p:nvPicPr>
          <p:cNvPr id="7" name="Picture 3" descr="A young woman dressed casually with a backpack on, walking in a park."/>
          <p:cNvPicPr>
            <a:picLocks noChangeAspect="1" noChangeArrowheads="1"/>
          </p:cNvPicPr>
          <p:nvPr/>
        </p:nvPicPr>
        <p:blipFill>
          <a:blip r:embed="rId2" cstate="print"/>
          <a:srcRect l="39844" r="4687"/>
          <a:stretch>
            <a:fillRect/>
          </a:stretch>
        </p:blipFill>
        <p:spPr bwMode="auto">
          <a:xfrm>
            <a:off x="0" y="2280607"/>
            <a:ext cx="3810000" cy="4577393"/>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4343400" y="3048000"/>
            <a:ext cx="42672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4343400" y="4267200"/>
            <a:ext cx="42672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7_CMS title1">
    <p:bg>
      <p:bgPr>
        <a:solidFill>
          <a:schemeClr val="bg1"/>
        </a:solidFill>
        <a:effectLst/>
      </p:bgPr>
    </p:bg>
    <p:spTree>
      <p:nvGrpSpPr>
        <p:cNvPr id="1" name=""/>
        <p:cNvGrpSpPr/>
        <p:nvPr/>
      </p:nvGrpSpPr>
      <p:grpSpPr>
        <a:xfrm>
          <a:off x="0" y="0"/>
          <a:ext cx="0" cy="0"/>
          <a:chOff x="0" y="0"/>
          <a:chExt cx="0" cy="0"/>
        </a:xfrm>
      </p:grpSpPr>
      <p:pic>
        <p:nvPicPr>
          <p:cNvPr id="7" name="Picture 3" descr="A team of professionals standing in a group."/>
          <p:cNvPicPr>
            <a:picLocks noChangeAspect="1" noChangeArrowheads="1"/>
          </p:cNvPicPr>
          <p:nvPr/>
        </p:nvPicPr>
        <p:blipFill>
          <a:blip r:embed="rId2" cstate="print"/>
          <a:srcRect l="14062" r="7031"/>
          <a:stretch>
            <a:fillRect/>
          </a:stretch>
        </p:blipFill>
        <p:spPr bwMode="auto">
          <a:xfrm>
            <a:off x="3910920" y="2438401"/>
            <a:ext cx="5233080"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3048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304800" y="42672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5_CMS title1">
    <p:bg>
      <p:bgPr>
        <a:solidFill>
          <a:schemeClr val="bg1"/>
        </a:solidFill>
        <a:effectLst/>
      </p:bgPr>
    </p:bg>
    <p:spTree>
      <p:nvGrpSpPr>
        <p:cNvPr id="1" name=""/>
        <p:cNvGrpSpPr/>
        <p:nvPr/>
      </p:nvGrpSpPr>
      <p:grpSpPr>
        <a:xfrm>
          <a:off x="0" y="0"/>
          <a:ext cx="0" cy="0"/>
          <a:chOff x="0" y="0"/>
          <a:chExt cx="0" cy="0"/>
        </a:xfrm>
      </p:grpSpPr>
      <p:pic>
        <p:nvPicPr>
          <p:cNvPr id="7" name="Picture 3" descr="A young woman helping a child at a computer."/>
          <p:cNvPicPr>
            <a:picLocks noChangeAspect="1" noChangeArrowheads="1"/>
          </p:cNvPicPr>
          <p:nvPr/>
        </p:nvPicPr>
        <p:blipFill>
          <a:blip r:embed="rId2" cstate="print"/>
          <a:srcRect l="9375" r="14062" b="3517"/>
          <a:stretch>
            <a:fillRect/>
          </a:stretch>
        </p:blipFill>
        <p:spPr bwMode="auto">
          <a:xfrm>
            <a:off x="16432" y="2514600"/>
            <a:ext cx="5165168" cy="4337683"/>
          </a:xfrm>
          <a:prstGeom prst="rect">
            <a:avLst/>
          </a:prstGeom>
          <a:noFill/>
          <a:ln w="9525">
            <a:noFill/>
            <a:miter lim="800000"/>
            <a:headEnd/>
            <a:tailEnd/>
          </a:ln>
          <a:effectLst/>
          <a:scene3d>
            <a:camera prst="orthographicFront">
              <a:rot lat="0" lon="10800000" rev="0"/>
            </a:camera>
            <a:lightRig rig="threePt" dir="t"/>
          </a:scene3d>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486400" y="3048000"/>
            <a:ext cx="34290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486400" y="4267200"/>
            <a:ext cx="34290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dirty="0"/>
              <a:t>Click to edit Master title style</a:t>
            </a:r>
          </a:p>
        </p:txBody>
      </p:sp>
      <p:sp>
        <p:nvSpPr>
          <p:cNvPr id="7" name="Slide Number Placeholder 6"/>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95" r:id="rId1"/>
    <p:sldLayoutId id="2147483813" r:id="rId2"/>
    <p:sldLayoutId id="2147483814" r:id="rId3"/>
    <p:sldLayoutId id="2147483815" r:id="rId4"/>
    <p:sldLayoutId id="2147483812" r:id="rId5"/>
    <p:sldLayoutId id="2147483809" r:id="rId6"/>
    <p:sldLayoutId id="2147483811" r:id="rId7"/>
    <p:sldLayoutId id="2147483810" r:id="rId8"/>
    <p:sldLayoutId id="2147483808" r:id="rId9"/>
    <p:sldLayoutId id="2147483801" r:id="rId10"/>
    <p:sldLayoutId id="2147483807" r:id="rId11"/>
    <p:sldLayoutId id="2147483798" r:id="rId12"/>
    <p:sldLayoutId id="2147483797" r:id="rId13"/>
    <p:sldLayoutId id="2147483794" r:id="rId14"/>
    <p:sldLayoutId id="2147483799" r:id="rId15"/>
    <p:sldLayoutId id="2147483802" r:id="rId16"/>
    <p:sldLayoutId id="2147483806" r:id="rId17"/>
    <p:sldLayoutId id="2147483803" r:id="rId18"/>
    <p:sldLayoutId id="2147483804" r:id="rId19"/>
    <p:sldLayoutId id="2147483805" r:id="rId20"/>
    <p:sldLayoutId id="2147483817" r:id="rId21"/>
  </p:sldLayoutIdLst>
  <p:hf hdr="0" ftr="0" dt="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QualityMeasures/Pre-Rule-Making.html" TargetMode="External"/><Relationship Id="rId2" Type="http://schemas.openxmlformats.org/officeDocument/2006/relationships/notesSlide" Target="../notesSlides/notesSlide19.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21.xml"/><Relationship Id="rId4" Type="http://schemas.openxmlformats.org/officeDocument/2006/relationships/chart" Target="../charts/char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MMS/MMS-Blueprint.html" TargetMode="External"/><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CMS Measures Management System (MMS)</a:t>
            </a:r>
            <a:br>
              <a:rPr lang="en-US" sz="2800" dirty="0"/>
            </a:br>
            <a:r>
              <a:rPr lang="en-US" sz="2800" dirty="0"/>
              <a:t>Environmental Scan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6400800"/>
            <a:ext cx="2895601" cy="276999"/>
          </a:xfrm>
          <a:prstGeom prst="rect">
            <a:avLst/>
          </a:prstGeom>
          <a:noFill/>
        </p:spPr>
        <p:txBody>
          <a:bodyPr wrap="square" rtlCol="0">
            <a:spAutoFit/>
          </a:bodyPr>
          <a:lstStyle/>
          <a:p>
            <a:r>
              <a:rPr lang="en-US" sz="1200" dirty="0"/>
              <a:t>Source: CMS Blueprint 12.0 May 2016</a:t>
            </a:r>
          </a:p>
        </p:txBody>
      </p:sp>
      <p:sp>
        <p:nvSpPr>
          <p:cNvPr id="6" name="Text Placeholder 2"/>
          <p:cNvSpPr txBox="1">
            <a:spLocks/>
          </p:cNvSpPr>
          <p:nvPr/>
        </p:nvSpPr>
        <p:spPr>
          <a:xfrm>
            <a:off x="457200" y="1828800"/>
            <a:ext cx="8229599" cy="4191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000" dirty="0"/>
              <a:t>Most recent guidelines available (last 5 years)</a:t>
            </a:r>
          </a:p>
          <a:p>
            <a:r>
              <a:rPr lang="en-US" sz="3000" dirty="0"/>
              <a:t>Guidelines by American national physician organizations or federal agencies preferred</a:t>
            </a:r>
          </a:p>
          <a:p>
            <a:r>
              <a:rPr lang="en-US" sz="3000" dirty="0"/>
              <a:t>Document criteria used to assess the quality of the guidelines</a:t>
            </a:r>
          </a:p>
          <a:p>
            <a:r>
              <a:rPr lang="en-US" sz="3000" dirty="0"/>
              <a:t>When multiple guidelines exists for a topic, review the guidelines for consistency of recommendation, document rationale for selecting one over another</a:t>
            </a:r>
          </a:p>
        </p:txBody>
      </p:sp>
      <p:sp>
        <p:nvSpPr>
          <p:cNvPr id="2" name="Title 1"/>
          <p:cNvSpPr>
            <a:spLocks noGrp="1"/>
          </p:cNvSpPr>
          <p:nvPr>
            <p:ph type="title"/>
          </p:nvPr>
        </p:nvSpPr>
        <p:spPr/>
        <p:txBody>
          <a:bodyPr/>
          <a:lstStyle/>
          <a:p>
            <a:r>
              <a:rPr lang="en-US" sz="4400" dirty="0"/>
              <a:t>Step 3a: Assess Clinical Practice Guidelines</a:t>
            </a:r>
          </a:p>
        </p:txBody>
      </p:sp>
    </p:spTree>
    <p:extLst>
      <p:ext uri="{BB962C8B-B14F-4D97-AF65-F5344CB8AC3E}">
        <p14:creationId xmlns:p14="http://schemas.microsoft.com/office/powerpoint/2010/main" val="31583766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6400800"/>
            <a:ext cx="2895601" cy="276999"/>
          </a:xfrm>
          <a:prstGeom prst="rect">
            <a:avLst/>
          </a:prstGeom>
          <a:noFill/>
        </p:spPr>
        <p:txBody>
          <a:bodyPr wrap="square" rtlCol="0">
            <a:spAutoFit/>
          </a:bodyPr>
          <a:lstStyle/>
          <a:p>
            <a:r>
              <a:rPr lang="en-US" sz="1200" dirty="0"/>
              <a:t>Source: CMS Blueprint 12.0 May 2016</a:t>
            </a:r>
          </a:p>
        </p:txBody>
      </p:sp>
      <p:sp>
        <p:nvSpPr>
          <p:cNvPr id="6" name="Text Placeholder 2"/>
          <p:cNvSpPr txBox="1">
            <a:spLocks/>
          </p:cNvSpPr>
          <p:nvPr/>
        </p:nvSpPr>
        <p:spPr>
          <a:xfrm>
            <a:off x="457200" y="1828800"/>
            <a:ext cx="8229599" cy="4191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000" dirty="0"/>
              <a:t>Focus of existing and related measures</a:t>
            </a:r>
          </a:p>
          <a:p>
            <a:pPr lvl="1"/>
            <a:r>
              <a:rPr lang="en-US" sz="2600" dirty="0"/>
              <a:t>Similar or related measures that will help achieve the quality goals</a:t>
            </a:r>
          </a:p>
          <a:p>
            <a:pPr lvl="1"/>
            <a:r>
              <a:rPr lang="en-US" sz="2600" dirty="0"/>
              <a:t>Measures endorsed by multi-stakeholder organizations</a:t>
            </a:r>
          </a:p>
          <a:p>
            <a:pPr lvl="1"/>
            <a:r>
              <a:rPr lang="en-US" sz="2600" dirty="0"/>
              <a:t>Developed and/or implemented in the private sector</a:t>
            </a:r>
          </a:p>
          <a:p>
            <a:pPr lvl="1"/>
            <a:r>
              <a:rPr lang="en-US" sz="2600" dirty="0"/>
              <a:t>Determine what types of measure are needed, and what measurement gaps exist</a:t>
            </a:r>
          </a:p>
        </p:txBody>
      </p:sp>
      <p:sp>
        <p:nvSpPr>
          <p:cNvPr id="2" name="Title 1"/>
          <p:cNvSpPr>
            <a:spLocks noGrp="1"/>
          </p:cNvSpPr>
          <p:nvPr>
            <p:ph type="title"/>
          </p:nvPr>
        </p:nvSpPr>
        <p:spPr/>
        <p:txBody>
          <a:bodyPr/>
          <a:lstStyle/>
          <a:p>
            <a:r>
              <a:rPr lang="en-US" sz="4400" dirty="0"/>
              <a:t>Step 3b: Assess Existing and Related Measures</a:t>
            </a:r>
          </a:p>
        </p:txBody>
      </p:sp>
    </p:spTree>
    <p:extLst>
      <p:ext uri="{BB962C8B-B14F-4D97-AF65-F5344CB8AC3E}">
        <p14:creationId xmlns:p14="http://schemas.microsoft.com/office/powerpoint/2010/main" val="19362220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6400800"/>
            <a:ext cx="2895601" cy="276999"/>
          </a:xfrm>
          <a:prstGeom prst="rect">
            <a:avLst/>
          </a:prstGeom>
          <a:noFill/>
        </p:spPr>
        <p:txBody>
          <a:bodyPr wrap="square" rtlCol="0">
            <a:spAutoFit/>
          </a:bodyPr>
          <a:lstStyle/>
          <a:p>
            <a:r>
              <a:rPr lang="en-US" sz="1200" dirty="0"/>
              <a:t>Source: CMS Blueprint 12.0 May 2016</a:t>
            </a:r>
          </a:p>
        </p:txBody>
      </p:sp>
      <p:sp>
        <p:nvSpPr>
          <p:cNvPr id="6" name="Text Placeholder 2"/>
          <p:cNvSpPr txBox="1">
            <a:spLocks/>
          </p:cNvSpPr>
          <p:nvPr/>
        </p:nvSpPr>
        <p:spPr>
          <a:xfrm>
            <a:off x="457200" y="1828800"/>
            <a:ext cx="8229599" cy="4191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t>Multiple ways to engage patients, including informal conversations, conducting focus groups, or participation on TEP</a:t>
            </a:r>
          </a:p>
          <a:p>
            <a:r>
              <a:rPr lang="en-US" sz="2800" dirty="0"/>
              <a:t>Patient participation in the TEP should be obtained in phases</a:t>
            </a:r>
          </a:p>
          <a:p>
            <a:pPr lvl="1"/>
            <a:r>
              <a:rPr lang="en-US" sz="2400" dirty="0"/>
              <a:t>early in the information gathering process</a:t>
            </a:r>
          </a:p>
          <a:p>
            <a:pPr lvl="1"/>
            <a:r>
              <a:rPr lang="en-US" sz="2400" dirty="0"/>
              <a:t>later when measure concepts are more fully developed</a:t>
            </a:r>
          </a:p>
          <a:p>
            <a:r>
              <a:rPr lang="en-US" sz="2800" dirty="0"/>
              <a:t>Interview measure experts, SMEs, relevant stakeholders, and other measure developers</a:t>
            </a:r>
          </a:p>
        </p:txBody>
      </p:sp>
      <p:sp>
        <p:nvSpPr>
          <p:cNvPr id="2" name="Title 1"/>
          <p:cNvSpPr>
            <a:spLocks noGrp="1"/>
          </p:cNvSpPr>
          <p:nvPr>
            <p:ph type="title"/>
          </p:nvPr>
        </p:nvSpPr>
        <p:spPr/>
        <p:txBody>
          <a:bodyPr/>
          <a:lstStyle/>
          <a:p>
            <a:r>
              <a:rPr lang="en-US" sz="4400" dirty="0"/>
              <a:t>Step 3c: Gather Stakeholder Input</a:t>
            </a:r>
          </a:p>
        </p:txBody>
      </p:sp>
    </p:spTree>
    <p:extLst>
      <p:ext uri="{BB962C8B-B14F-4D97-AF65-F5344CB8AC3E}">
        <p14:creationId xmlns:p14="http://schemas.microsoft.com/office/powerpoint/2010/main" val="3259174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ontent taken from the CMS Blueprint version 12.0" title="Footnote"/>
          <p:cNvPicPr>
            <a:picLocks noChangeAspect="1"/>
          </p:cNvPicPr>
          <p:nvPr/>
        </p:nvPicPr>
        <p:blipFill>
          <a:blip r:embed="rId3"/>
          <a:stretch>
            <a:fillRect/>
          </a:stretch>
        </p:blipFill>
        <p:spPr>
          <a:xfrm>
            <a:off x="457200" y="6019800"/>
            <a:ext cx="2895851" cy="323116"/>
          </a:xfrm>
          <a:prstGeom prst="rect">
            <a:avLst/>
          </a:prstGeom>
        </p:spPr>
      </p:pic>
      <p:sp>
        <p:nvSpPr>
          <p:cNvPr id="5" name="Text Placeholder 2"/>
          <p:cNvSpPr txBox="1">
            <a:spLocks/>
          </p:cNvSpPr>
          <p:nvPr/>
        </p:nvSpPr>
        <p:spPr>
          <a:xfrm>
            <a:off x="457200" y="1828800"/>
            <a:ext cx="8229599" cy="4191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000" dirty="0"/>
              <a:t>Focus on the quality of the body of evidence</a:t>
            </a:r>
          </a:p>
          <a:p>
            <a:pPr lvl="1"/>
            <a:r>
              <a:rPr lang="en-US" sz="2600" dirty="0"/>
              <a:t>Quantity</a:t>
            </a:r>
          </a:p>
          <a:p>
            <a:pPr lvl="1"/>
            <a:r>
              <a:rPr lang="en-US" sz="2600" dirty="0"/>
              <a:t>Consistency of results across studies</a:t>
            </a:r>
          </a:p>
          <a:p>
            <a:pPr lvl="1"/>
            <a:r>
              <a:rPr lang="en-US" sz="2600" dirty="0"/>
              <a:t>Grading of strength / quality of the body of evidence</a:t>
            </a:r>
          </a:p>
          <a:p>
            <a:pPr lvl="1"/>
            <a:r>
              <a:rPr lang="en-US" sz="2600" dirty="0"/>
              <a:t>Summary of controversy and contradictory evidence</a:t>
            </a:r>
          </a:p>
          <a:p>
            <a:pPr lvl="1"/>
            <a:r>
              <a:rPr lang="en-US" sz="2600" dirty="0"/>
              <a:t>Information related to health disparities</a:t>
            </a:r>
          </a:p>
        </p:txBody>
      </p:sp>
      <p:sp>
        <p:nvSpPr>
          <p:cNvPr id="2" name="Title 1"/>
          <p:cNvSpPr>
            <a:spLocks noGrp="1"/>
          </p:cNvSpPr>
          <p:nvPr>
            <p:ph type="title"/>
          </p:nvPr>
        </p:nvSpPr>
        <p:spPr/>
        <p:txBody>
          <a:bodyPr/>
          <a:lstStyle/>
          <a:p>
            <a:r>
              <a:rPr lang="en-US" sz="4400" dirty="0">
                <a:solidFill>
                  <a:prstClr val="black"/>
                </a:solidFill>
              </a:rPr>
              <a:t>Step 4 – Evaluate and Summarize Evidence </a:t>
            </a:r>
            <a:endParaRPr lang="en-US" dirty="0"/>
          </a:p>
        </p:txBody>
      </p:sp>
    </p:spTree>
    <p:extLst>
      <p:ext uri="{BB962C8B-B14F-4D97-AF65-F5344CB8AC3E}">
        <p14:creationId xmlns:p14="http://schemas.microsoft.com/office/powerpoint/2010/main" val="16733977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ontent taken from the CMS Blueprint version 12.0" title="Footnote"/>
          <p:cNvPicPr>
            <a:picLocks noChangeAspect="1"/>
          </p:cNvPicPr>
          <p:nvPr/>
        </p:nvPicPr>
        <p:blipFill>
          <a:blip r:embed="rId3"/>
          <a:stretch>
            <a:fillRect/>
          </a:stretch>
        </p:blipFill>
        <p:spPr>
          <a:xfrm>
            <a:off x="457200" y="5945571"/>
            <a:ext cx="2895851" cy="323116"/>
          </a:xfrm>
          <a:prstGeom prst="rect">
            <a:avLst/>
          </a:prstGeom>
        </p:spPr>
      </p:pic>
      <p:sp>
        <p:nvSpPr>
          <p:cNvPr id="4" name="Text Placeholder 3"/>
          <p:cNvSpPr>
            <a:spLocks noGrp="1"/>
          </p:cNvSpPr>
          <p:nvPr>
            <p:ph type="body" sz="quarter" idx="10"/>
          </p:nvPr>
        </p:nvSpPr>
        <p:spPr>
          <a:xfrm>
            <a:off x="603504" y="1933215"/>
            <a:ext cx="8057319" cy="3843130"/>
          </a:xfrm>
        </p:spPr>
        <p:txBody>
          <a:bodyPr>
            <a:normAutofit fontScale="92500" lnSpcReduction="20000"/>
          </a:bodyPr>
          <a:lstStyle/>
          <a:p>
            <a:pPr>
              <a:spcBef>
                <a:spcPts val="0"/>
              </a:spcBef>
            </a:pPr>
            <a:r>
              <a:rPr lang="en-US" sz="3000" dirty="0">
                <a:solidFill>
                  <a:prstClr val="black"/>
                </a:solidFill>
              </a:rPr>
              <a:t>Identify related, similar, or competing measures; including opportunity for harmonization and alignment</a:t>
            </a:r>
          </a:p>
          <a:p>
            <a:pPr>
              <a:spcBef>
                <a:spcPts val="0"/>
              </a:spcBef>
            </a:pPr>
            <a:r>
              <a:rPr lang="en-US" sz="3000" dirty="0">
                <a:solidFill>
                  <a:prstClr val="black"/>
                </a:solidFill>
              </a:rPr>
              <a:t>List clinical guidelines pertinent to the clinical domain or topic</a:t>
            </a:r>
          </a:p>
          <a:p>
            <a:pPr>
              <a:spcBef>
                <a:spcPts val="0"/>
              </a:spcBef>
            </a:pPr>
            <a:r>
              <a:rPr lang="en-US" sz="3000" dirty="0">
                <a:solidFill>
                  <a:prstClr val="black"/>
                </a:solidFill>
              </a:rPr>
              <a:t>List studies that document the success of particular measures in the same or similar setting or domain</a:t>
            </a:r>
          </a:p>
          <a:p>
            <a:pPr>
              <a:spcBef>
                <a:spcPts val="0"/>
              </a:spcBef>
            </a:pPr>
            <a:r>
              <a:rPr lang="en-US" sz="3000" dirty="0">
                <a:solidFill>
                  <a:prstClr val="black"/>
                </a:solidFill>
              </a:rPr>
              <a:t>Summarize scientific evidence supporting clinical leverage points</a:t>
            </a:r>
          </a:p>
          <a:p>
            <a:endParaRPr lang="en-US" dirty="0"/>
          </a:p>
        </p:txBody>
      </p:sp>
      <p:sp>
        <p:nvSpPr>
          <p:cNvPr id="2" name="Title 1"/>
          <p:cNvSpPr>
            <a:spLocks noGrp="1"/>
          </p:cNvSpPr>
          <p:nvPr>
            <p:ph type="title"/>
          </p:nvPr>
        </p:nvSpPr>
        <p:spPr/>
        <p:txBody>
          <a:bodyPr/>
          <a:lstStyle/>
          <a:p>
            <a:r>
              <a:rPr lang="en-US" sz="4400" dirty="0">
                <a:solidFill>
                  <a:prstClr val="black"/>
                </a:solidFill>
              </a:rPr>
              <a:t>Step 5 – Interpret Findings</a:t>
            </a:r>
            <a:endParaRPr lang="en-US" dirty="0"/>
          </a:p>
        </p:txBody>
      </p:sp>
    </p:spTree>
    <p:extLst>
      <p:ext uri="{BB962C8B-B14F-4D97-AF65-F5344CB8AC3E}">
        <p14:creationId xmlns:p14="http://schemas.microsoft.com/office/powerpoint/2010/main" val="17978736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prstClr val="black"/>
                </a:solidFill>
              </a:rPr>
              <a:t>Step 6 – Develop Hypotheses, Generate Analysis Plan</a:t>
            </a:r>
            <a:endParaRPr lang="en-US" dirty="0"/>
          </a:p>
        </p:txBody>
      </p:sp>
      <p:sp>
        <p:nvSpPr>
          <p:cNvPr id="4" name="Text Placeholder 3"/>
          <p:cNvSpPr>
            <a:spLocks noGrp="1"/>
          </p:cNvSpPr>
          <p:nvPr>
            <p:ph type="body" sz="quarter" idx="10"/>
          </p:nvPr>
        </p:nvSpPr>
        <p:spPr>
          <a:xfrm>
            <a:off x="685800" y="1828800"/>
            <a:ext cx="8057319" cy="3843130"/>
          </a:xfrm>
        </p:spPr>
        <p:txBody>
          <a:bodyPr/>
          <a:lstStyle/>
          <a:p>
            <a:r>
              <a:rPr lang="en-US" dirty="0"/>
              <a:t>Refine research questions</a:t>
            </a:r>
          </a:p>
          <a:p>
            <a:r>
              <a:rPr lang="en-US" dirty="0"/>
              <a:t>Develop hypotheses</a:t>
            </a:r>
          </a:p>
          <a:p>
            <a:r>
              <a:rPr lang="en-US" dirty="0"/>
              <a:t>Generate analysis plan</a:t>
            </a:r>
          </a:p>
          <a:p>
            <a:pPr lvl="1"/>
            <a:r>
              <a:rPr lang="en-US" dirty="0"/>
              <a:t>Data sources</a:t>
            </a:r>
          </a:p>
          <a:p>
            <a:pPr lvl="1"/>
            <a:r>
              <a:rPr lang="en-US" dirty="0"/>
              <a:t>Estimation procedures</a:t>
            </a:r>
          </a:p>
        </p:txBody>
      </p:sp>
    </p:spTree>
    <p:extLst>
      <p:ext uri="{BB962C8B-B14F-4D97-AF65-F5344CB8AC3E}">
        <p14:creationId xmlns:p14="http://schemas.microsoft.com/office/powerpoint/2010/main" val="9521740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6400800"/>
            <a:ext cx="8381999" cy="276999"/>
          </a:xfrm>
          <a:prstGeom prst="rect">
            <a:avLst/>
          </a:prstGeom>
          <a:noFill/>
        </p:spPr>
        <p:txBody>
          <a:bodyPr wrap="square" rtlCol="0">
            <a:spAutoFit/>
          </a:bodyPr>
          <a:lstStyle/>
          <a:p>
            <a:r>
              <a:rPr lang="en-US" sz="1200" dirty="0"/>
              <a:t>Source: </a:t>
            </a:r>
            <a:r>
              <a:rPr lang="en-US" sz="1200" dirty="0" err="1"/>
              <a:t>Choo,C.W</a:t>
            </a:r>
            <a:r>
              <a:rPr lang="en-US" sz="1200" dirty="0"/>
              <a:t>. (1999). Bulletin of the American Society for Information Science. “The Art of Scanning the Environment”</a:t>
            </a:r>
          </a:p>
        </p:txBody>
      </p:sp>
      <p:sp>
        <p:nvSpPr>
          <p:cNvPr id="6" name="Text Placeholder 2"/>
          <p:cNvSpPr txBox="1">
            <a:spLocks/>
          </p:cNvSpPr>
          <p:nvPr/>
        </p:nvSpPr>
        <p:spPr>
          <a:xfrm>
            <a:off x="457200" y="1828800"/>
            <a:ext cx="8229599" cy="43434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000" dirty="0"/>
              <a:t>Be strategic in planning and managing your environmental scan</a:t>
            </a:r>
          </a:p>
          <a:p>
            <a:r>
              <a:rPr lang="en-US" sz="3000" dirty="0"/>
              <a:t>Formalize your scanning process</a:t>
            </a:r>
          </a:p>
          <a:p>
            <a:r>
              <a:rPr lang="en-US" sz="3000" dirty="0"/>
              <a:t>Design your scan in collaboration with domain experts</a:t>
            </a:r>
          </a:p>
          <a:p>
            <a:r>
              <a:rPr lang="en-US" sz="3000" dirty="0"/>
              <a:t>Manage the information obtained as a core process</a:t>
            </a:r>
          </a:p>
        </p:txBody>
      </p:sp>
      <p:sp>
        <p:nvSpPr>
          <p:cNvPr id="2" name="Title 1"/>
          <p:cNvSpPr>
            <a:spLocks noGrp="1"/>
          </p:cNvSpPr>
          <p:nvPr>
            <p:ph type="title"/>
          </p:nvPr>
        </p:nvSpPr>
        <p:spPr/>
        <p:txBody>
          <a:bodyPr/>
          <a:lstStyle/>
          <a:p>
            <a:r>
              <a:rPr lang="en-US" sz="4400" dirty="0"/>
              <a:t>Recommendations and Best Practices</a:t>
            </a:r>
          </a:p>
        </p:txBody>
      </p:sp>
    </p:spTree>
    <p:extLst>
      <p:ext uri="{BB962C8B-B14F-4D97-AF65-F5344CB8AC3E}">
        <p14:creationId xmlns:p14="http://schemas.microsoft.com/office/powerpoint/2010/main" val="42307383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6400800"/>
            <a:ext cx="2895601" cy="276999"/>
          </a:xfrm>
          <a:prstGeom prst="rect">
            <a:avLst/>
          </a:prstGeom>
          <a:noFill/>
        </p:spPr>
        <p:txBody>
          <a:bodyPr wrap="square" rtlCol="0">
            <a:spAutoFit/>
          </a:bodyPr>
          <a:lstStyle/>
          <a:p>
            <a:r>
              <a:rPr lang="en-US" sz="1200" dirty="0"/>
              <a:t>Source: CMS Blueprint 12.0 May 2016</a:t>
            </a:r>
          </a:p>
        </p:txBody>
      </p:sp>
      <p:sp>
        <p:nvSpPr>
          <p:cNvPr id="6" name="Text Placeholder 2"/>
          <p:cNvSpPr txBox="1">
            <a:spLocks/>
          </p:cNvSpPr>
          <p:nvPr/>
        </p:nvSpPr>
        <p:spPr>
          <a:xfrm>
            <a:off x="457200" y="1708175"/>
            <a:ext cx="8001000" cy="447838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t>Environmental Scan in outlined in the CMS Blueprint:</a:t>
            </a:r>
          </a:p>
          <a:p>
            <a:pPr lvl="1"/>
            <a:r>
              <a:rPr lang="en-US" sz="2600" dirty="0"/>
              <a:t>Section 2. The Measure Lifecycle</a:t>
            </a:r>
          </a:p>
          <a:p>
            <a:pPr lvl="1"/>
            <a:r>
              <a:rPr lang="en-US" sz="2600" dirty="0"/>
              <a:t>Section 3. In-depth Topics</a:t>
            </a:r>
          </a:p>
          <a:p>
            <a:pPr lvl="2"/>
            <a:r>
              <a:rPr lang="en-US" sz="2200" dirty="0"/>
              <a:t>Chapter 6.  Information Gathering</a:t>
            </a:r>
          </a:p>
          <a:p>
            <a:pPr lvl="2"/>
            <a:r>
              <a:rPr lang="en-US" sz="2200" dirty="0"/>
              <a:t>Chapter 7.  Environmental Scan </a:t>
            </a:r>
          </a:p>
          <a:p>
            <a:pPr lvl="2"/>
            <a:endParaRPr lang="en-US" sz="2200" dirty="0"/>
          </a:p>
        </p:txBody>
      </p:sp>
      <p:sp>
        <p:nvSpPr>
          <p:cNvPr id="2" name="Title 1"/>
          <p:cNvSpPr>
            <a:spLocks noGrp="1"/>
          </p:cNvSpPr>
          <p:nvPr>
            <p:ph type="title"/>
          </p:nvPr>
        </p:nvSpPr>
        <p:spPr/>
        <p:txBody>
          <a:bodyPr/>
          <a:lstStyle/>
          <a:p>
            <a:r>
              <a:rPr lang="en-US" sz="4400" dirty="0"/>
              <a:t>CMS Blueprint – Environmental Scan Resource</a:t>
            </a:r>
          </a:p>
        </p:txBody>
      </p:sp>
    </p:spTree>
    <p:extLst>
      <p:ext uri="{BB962C8B-B14F-4D97-AF65-F5344CB8AC3E}">
        <p14:creationId xmlns:p14="http://schemas.microsoft.com/office/powerpoint/2010/main" val="8918646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04800" y="6400800"/>
            <a:ext cx="2895601" cy="276999"/>
          </a:xfrm>
          <a:prstGeom prst="rect">
            <a:avLst/>
          </a:prstGeom>
          <a:noFill/>
        </p:spPr>
        <p:txBody>
          <a:bodyPr wrap="square" rtlCol="0">
            <a:spAutoFit/>
          </a:bodyPr>
          <a:lstStyle/>
          <a:p>
            <a:r>
              <a:rPr lang="en-US" sz="1200" dirty="0"/>
              <a:t>Source: CMS Blueprint 12.0 May 2016</a:t>
            </a:r>
          </a:p>
        </p:txBody>
      </p:sp>
      <p:pic>
        <p:nvPicPr>
          <p:cNvPr id="3" name="Picture 2" descr="Picture of a web posting.\" title="Descriptive Image"/>
          <p:cNvPicPr>
            <a:picLocks noChangeAspect="1"/>
          </p:cNvPicPr>
          <p:nvPr/>
        </p:nvPicPr>
        <p:blipFill>
          <a:blip r:embed="rId3"/>
          <a:stretch>
            <a:fillRect/>
          </a:stretch>
        </p:blipFill>
        <p:spPr>
          <a:xfrm>
            <a:off x="4572000" y="2407920"/>
            <a:ext cx="4099559" cy="3688080"/>
          </a:xfrm>
          <a:prstGeom prst="rect">
            <a:avLst/>
          </a:prstGeom>
        </p:spPr>
      </p:pic>
      <p:sp>
        <p:nvSpPr>
          <p:cNvPr id="7" name="Text Placeholder 2"/>
          <p:cNvSpPr txBox="1">
            <a:spLocks/>
          </p:cNvSpPr>
          <p:nvPr/>
        </p:nvSpPr>
        <p:spPr>
          <a:xfrm>
            <a:off x="457200" y="2407920"/>
            <a:ext cx="4114800" cy="368808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000" dirty="0"/>
              <a:t>Web posting: project title, dates, description, objectives, instructions</a:t>
            </a:r>
          </a:p>
          <a:p>
            <a:r>
              <a:rPr lang="en-US" sz="3000" dirty="0"/>
              <a:t>Notify stakeholder organizations</a:t>
            </a:r>
          </a:p>
        </p:txBody>
      </p:sp>
      <p:sp>
        <p:nvSpPr>
          <p:cNvPr id="6" name="Text Placeholder 2"/>
          <p:cNvSpPr txBox="1">
            <a:spLocks/>
          </p:cNvSpPr>
          <p:nvPr/>
        </p:nvSpPr>
        <p:spPr>
          <a:xfrm>
            <a:off x="457200" y="1828800"/>
            <a:ext cx="8229599" cy="5334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000" dirty="0"/>
              <a:t>Focus of Call for Measures</a:t>
            </a:r>
          </a:p>
        </p:txBody>
      </p:sp>
      <p:sp>
        <p:nvSpPr>
          <p:cNvPr id="2" name="Title 1"/>
          <p:cNvSpPr>
            <a:spLocks noGrp="1"/>
          </p:cNvSpPr>
          <p:nvPr>
            <p:ph type="title"/>
          </p:nvPr>
        </p:nvSpPr>
        <p:spPr/>
        <p:txBody>
          <a:bodyPr/>
          <a:lstStyle/>
          <a:p>
            <a:r>
              <a:rPr lang="en-US" sz="4400" dirty="0"/>
              <a:t>Call for Measures</a:t>
            </a:r>
          </a:p>
        </p:txBody>
      </p:sp>
    </p:spTree>
    <p:extLst>
      <p:ext uri="{BB962C8B-B14F-4D97-AF65-F5344CB8AC3E}">
        <p14:creationId xmlns:p14="http://schemas.microsoft.com/office/powerpoint/2010/main" val="501642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2" descr="Link goes to a CMS page that describes pre-rulemaking" title="Link to CMS website"/>
          <p:cNvSpPr txBox="1">
            <a:spLocks/>
          </p:cNvSpPr>
          <p:nvPr/>
        </p:nvSpPr>
        <p:spPr>
          <a:xfrm>
            <a:off x="457200" y="1828800"/>
            <a:ext cx="8229599" cy="43434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000" dirty="0"/>
              <a:t>Section 101(c)(1) of the MACRA requires submission of new measures for publication in applicable specialty-appropriate, peer-reviewed journals</a:t>
            </a:r>
          </a:p>
          <a:p>
            <a:r>
              <a:rPr lang="en-US" sz="3000" dirty="0"/>
              <a:t>These measures will be submitted to a journal(s) before including any new measure in the final list of annual clinical quality measures (CQM) under MIPS</a:t>
            </a:r>
          </a:p>
          <a:p>
            <a:pPr marL="800100" lvl="2" indent="0">
              <a:buNone/>
            </a:pPr>
            <a:r>
              <a:rPr lang="en-US" sz="1600" dirty="0">
                <a:hlinkClick r:id="rId3"/>
              </a:rPr>
              <a:t>https://www.cms.gov/Medicare/Quality-Initiatives-Patient-Assessment-Instruments/QualityMeasures/Pre-Rule-Making.html</a:t>
            </a:r>
            <a:r>
              <a:rPr lang="en-US" sz="1600" dirty="0"/>
              <a:t> </a:t>
            </a:r>
          </a:p>
        </p:txBody>
      </p:sp>
      <p:sp>
        <p:nvSpPr>
          <p:cNvPr id="2" name="Title 1"/>
          <p:cNvSpPr>
            <a:spLocks noGrp="1"/>
          </p:cNvSpPr>
          <p:nvPr>
            <p:ph type="title"/>
          </p:nvPr>
        </p:nvSpPr>
        <p:spPr/>
        <p:txBody>
          <a:bodyPr/>
          <a:lstStyle/>
          <a:p>
            <a:r>
              <a:rPr lang="en-US" sz="4400" dirty="0"/>
              <a:t>Call for Measures under MIPS</a:t>
            </a:r>
          </a:p>
        </p:txBody>
      </p:sp>
    </p:spTree>
    <p:extLst>
      <p:ext uri="{BB962C8B-B14F-4D97-AF65-F5344CB8AC3E}">
        <p14:creationId xmlns:p14="http://schemas.microsoft.com/office/powerpoint/2010/main" val="37810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r>
              <a:rPr lang="en-US" dirty="0"/>
              <a:t>Measure Lifecycle</a:t>
            </a:r>
          </a:p>
          <a:p>
            <a:r>
              <a:rPr lang="en-US" dirty="0"/>
              <a:t>Environmental Scan</a:t>
            </a:r>
          </a:p>
          <a:p>
            <a:r>
              <a:rPr lang="en-US" dirty="0"/>
              <a:t>Call for measures under Merit-based Incentive Payment System (MIPS)</a:t>
            </a:r>
          </a:p>
          <a:p>
            <a:r>
              <a:rPr lang="en-US" dirty="0"/>
              <a:t>MMS Challenge and Solution</a:t>
            </a:r>
          </a:p>
          <a:p>
            <a:r>
              <a:rPr lang="en-US" dirty="0"/>
              <a:t>Q&amp;A</a:t>
            </a:r>
          </a:p>
        </p:txBody>
      </p:sp>
      <p:sp>
        <p:nvSpPr>
          <p:cNvPr id="5" name="Title 4"/>
          <p:cNvSpPr>
            <a:spLocks noGrp="1"/>
          </p:cNvSpPr>
          <p:nvPr>
            <p:ph type="title"/>
          </p:nvPr>
        </p:nvSpPr>
        <p:spPr/>
        <p:txBody>
          <a:bodyPr/>
          <a:lstStyle/>
          <a:p>
            <a:r>
              <a:rPr lang="en-US" dirty="0"/>
              <a:t>Overview</a:t>
            </a:r>
          </a:p>
        </p:txBody>
      </p:sp>
      <p:sp>
        <p:nvSpPr>
          <p:cNvPr id="2" name="Slide Number Placeholder 1"/>
          <p:cNvSpPr>
            <a:spLocks noGrp="1"/>
          </p:cNvSpPr>
          <p:nvPr>
            <p:ph type="sldNum" sz="quarter" idx="4"/>
          </p:nvPr>
        </p:nvSpPr>
        <p:spPr/>
        <p:txBody>
          <a:bodyPr/>
          <a:lstStyle/>
          <a:p>
            <a:fld id="{7022FF3C-310F-4809-A5BE-BC5BA8AA108D}" type="slidenum">
              <a:rPr lang="en-US" smtClean="0"/>
              <a:pPr/>
              <a:t>2</a:t>
            </a:fld>
            <a:endParaRPr lang="en-US" dirty="0"/>
          </a:p>
        </p:txBody>
      </p:sp>
    </p:spTree>
    <p:extLst>
      <p:ext uri="{BB962C8B-B14F-4D97-AF65-F5344CB8AC3E}">
        <p14:creationId xmlns:p14="http://schemas.microsoft.com/office/powerpoint/2010/main" val="6568074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eb posting form" title="Descriptive Image"/>
          <p:cNvPicPr>
            <a:picLocks noChangeAspect="1"/>
          </p:cNvPicPr>
          <p:nvPr/>
        </p:nvPicPr>
        <p:blipFill>
          <a:blip r:embed="rId3"/>
          <a:stretch>
            <a:fillRect/>
          </a:stretch>
        </p:blipFill>
        <p:spPr>
          <a:xfrm>
            <a:off x="4800600" y="1828801"/>
            <a:ext cx="3876675" cy="4495800"/>
          </a:xfrm>
          <a:prstGeom prst="rect">
            <a:avLst/>
          </a:prstGeom>
        </p:spPr>
      </p:pic>
      <p:sp>
        <p:nvSpPr>
          <p:cNvPr id="6" name="Text Placeholder 2"/>
          <p:cNvSpPr txBox="1">
            <a:spLocks/>
          </p:cNvSpPr>
          <p:nvPr/>
        </p:nvSpPr>
        <p:spPr>
          <a:xfrm>
            <a:off x="457201" y="1828800"/>
            <a:ext cx="4114800" cy="43434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000" dirty="0"/>
              <a:t>The measure owner shall provide the required information for article under “Call for Measures” submission process</a:t>
            </a:r>
          </a:p>
          <a:p>
            <a:r>
              <a:rPr lang="en-US" sz="3000" dirty="0"/>
              <a:t>Template includes a requirement for an environmental scan</a:t>
            </a:r>
          </a:p>
        </p:txBody>
      </p:sp>
      <p:sp>
        <p:nvSpPr>
          <p:cNvPr id="2" name="Title 1"/>
          <p:cNvSpPr>
            <a:spLocks noGrp="1"/>
          </p:cNvSpPr>
          <p:nvPr>
            <p:ph type="title"/>
          </p:nvPr>
        </p:nvSpPr>
        <p:spPr/>
        <p:txBody>
          <a:bodyPr/>
          <a:lstStyle/>
          <a:p>
            <a:r>
              <a:rPr lang="en-US" sz="4400" dirty="0"/>
              <a:t>Call for Measures under MIPS </a:t>
            </a:r>
          </a:p>
        </p:txBody>
      </p:sp>
    </p:spTree>
    <p:extLst>
      <p:ext uri="{BB962C8B-B14F-4D97-AF65-F5344CB8AC3E}">
        <p14:creationId xmlns:p14="http://schemas.microsoft.com/office/powerpoint/2010/main" val="20039617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6400800"/>
            <a:ext cx="7781925" cy="276999"/>
          </a:xfrm>
          <a:prstGeom prst="rect">
            <a:avLst/>
          </a:prstGeom>
          <a:noFill/>
        </p:spPr>
        <p:txBody>
          <a:bodyPr wrap="square" rtlCol="0">
            <a:spAutoFit/>
          </a:bodyPr>
          <a:lstStyle/>
          <a:p>
            <a:r>
              <a:rPr lang="en-US" sz="1200" dirty="0"/>
              <a:t>Source: U.S. National Library of Medicine (NLM), National Institutes of Health</a:t>
            </a:r>
          </a:p>
        </p:txBody>
      </p:sp>
      <p:graphicFrame>
        <p:nvGraphicFramePr>
          <p:cNvPr id="8" name="Chart 7" descr="Percentage of documents represented in PubMed whose full text articles are publicly available" title="Descriptive Image"/>
          <p:cNvGraphicFramePr>
            <a:graphicFrameLocks/>
          </p:cNvGraphicFramePr>
          <p:nvPr>
            <p:extLst>
              <p:ext uri="{D42A27DB-BD31-4B8C-83A1-F6EECF244321}">
                <p14:modId xmlns:p14="http://schemas.microsoft.com/office/powerpoint/2010/main" val="1629758445"/>
              </p:ext>
            </p:extLst>
          </p:nvPr>
        </p:nvGraphicFramePr>
        <p:xfrm>
          <a:off x="4572000" y="3429000"/>
          <a:ext cx="41148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descr="Graph of the number of abstracts published each year in PubMed for the past ten years" title="Descriptive Image"/>
          <p:cNvGraphicFramePr>
            <a:graphicFrameLocks/>
          </p:cNvGraphicFramePr>
          <p:nvPr>
            <p:extLst>
              <p:ext uri="{D42A27DB-BD31-4B8C-83A1-F6EECF244321}">
                <p14:modId xmlns:p14="http://schemas.microsoft.com/office/powerpoint/2010/main" val="610575005"/>
              </p:ext>
            </p:extLst>
          </p:nvPr>
        </p:nvGraphicFramePr>
        <p:xfrm>
          <a:off x="457200" y="3429000"/>
          <a:ext cx="41910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 Placeholder 2"/>
          <p:cNvSpPr txBox="1">
            <a:spLocks/>
          </p:cNvSpPr>
          <p:nvPr/>
        </p:nvSpPr>
        <p:spPr>
          <a:xfrm>
            <a:off x="629481" y="1784043"/>
            <a:ext cx="8057319" cy="141635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000" dirty="0"/>
              <a:t>MMS monthly environmental scan</a:t>
            </a:r>
          </a:p>
          <a:p>
            <a:pPr lvl="1"/>
            <a:r>
              <a:rPr lang="en-US" sz="2600" dirty="0"/>
              <a:t>Challenging due to the growth in biomedical literature and in CMS programs and measures</a:t>
            </a:r>
          </a:p>
        </p:txBody>
      </p:sp>
      <p:sp>
        <p:nvSpPr>
          <p:cNvPr id="2" name="Title 1"/>
          <p:cNvSpPr>
            <a:spLocks noGrp="1"/>
          </p:cNvSpPr>
          <p:nvPr>
            <p:ph type="title"/>
          </p:nvPr>
        </p:nvSpPr>
        <p:spPr/>
        <p:txBody>
          <a:bodyPr/>
          <a:lstStyle/>
          <a:p>
            <a:r>
              <a:rPr lang="en-US" sz="4400" dirty="0"/>
              <a:t>Environmental Scan Challenge</a:t>
            </a:r>
          </a:p>
        </p:txBody>
      </p:sp>
    </p:spTree>
    <p:extLst>
      <p:ext uri="{BB962C8B-B14F-4D97-AF65-F5344CB8AC3E}">
        <p14:creationId xmlns:p14="http://schemas.microsoft.com/office/powerpoint/2010/main" val="496884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 Environmental Scan Challenge Solution</a:t>
            </a:r>
          </a:p>
        </p:txBody>
      </p:sp>
      <p:sp>
        <p:nvSpPr>
          <p:cNvPr id="3" name="Text Placeholder 2"/>
          <p:cNvSpPr>
            <a:spLocks noGrp="1"/>
          </p:cNvSpPr>
          <p:nvPr>
            <p:ph type="body" sz="quarter" idx="10"/>
          </p:nvPr>
        </p:nvSpPr>
        <p:spPr>
          <a:xfrm>
            <a:off x="457200" y="1828800"/>
            <a:ext cx="8229600" cy="4419600"/>
          </a:xfrm>
        </p:spPr>
        <p:txBody>
          <a:bodyPr>
            <a:noAutofit/>
          </a:bodyPr>
          <a:lstStyle/>
          <a:p>
            <a:r>
              <a:rPr lang="en-US" sz="3000" dirty="0"/>
              <a:t>MMS solution and approach</a:t>
            </a:r>
          </a:p>
          <a:p>
            <a:pPr lvl="1"/>
            <a:r>
              <a:rPr lang="en-US" sz="2600" dirty="0"/>
              <a:t>An automated monthly environmental scan of published articles and guidelines relevant to CMS programs and measures</a:t>
            </a:r>
          </a:p>
          <a:p>
            <a:pPr lvl="2"/>
            <a:r>
              <a:rPr lang="en-US" sz="2200" dirty="0"/>
              <a:t>A precise list of recently published articles with meaningful content for specific measures and programs</a:t>
            </a:r>
          </a:p>
          <a:p>
            <a:pPr lvl="2"/>
            <a:r>
              <a:rPr lang="en-US" sz="2200" dirty="0"/>
              <a:t>A “profound” knowledge base derived from extracted, structured text that may be integrated with analytics (e.g. evidence, trends, cross sectional)</a:t>
            </a:r>
          </a:p>
          <a:p>
            <a:pPr lvl="2"/>
            <a:r>
              <a:rPr lang="en-US" sz="2200" dirty="0"/>
              <a:t>Accessible to CMS measure and program leads and measure developers</a:t>
            </a:r>
          </a:p>
        </p:txBody>
      </p:sp>
    </p:spTree>
    <p:extLst>
      <p:ext uri="{BB962C8B-B14F-4D97-AF65-F5344CB8AC3E}">
        <p14:creationId xmlns:p14="http://schemas.microsoft.com/office/powerpoint/2010/main" val="10674496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pPr/>
              <a:t>23</a:t>
            </a:fld>
            <a:endParaRPr lang="en-US" dirty="0"/>
          </a:p>
        </p:txBody>
      </p:sp>
      <p:sp>
        <p:nvSpPr>
          <p:cNvPr id="5" name="Text Placeholder 2" descr="Link goes to the CMS webpage that contains the latest version of the CMS Blueprint" title="Link to CMS website"/>
          <p:cNvSpPr txBox="1">
            <a:spLocks/>
          </p:cNvSpPr>
          <p:nvPr/>
        </p:nvSpPr>
        <p:spPr>
          <a:xfrm>
            <a:off x="457200" y="1828800"/>
            <a:ext cx="8229600" cy="441960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000" dirty="0"/>
              <a:t>For more information</a:t>
            </a:r>
          </a:p>
          <a:p>
            <a:pPr lvl="1"/>
            <a:r>
              <a:rPr lang="en-US" sz="2600" dirty="0"/>
              <a:t>Blueprint for the CMS Measures Management System; Version 12.0 (May 2016)</a:t>
            </a:r>
          </a:p>
          <a:p>
            <a:pPr lvl="1"/>
            <a:r>
              <a:rPr lang="en-US" sz="2600" dirty="0">
                <a:hlinkClick r:id="rId3"/>
              </a:rPr>
              <a:t>https://www.cms.gov/Medicare/Quality-Initiatives-Patient-Assessment-Instruments/MMS/MMS-Blueprint.html</a:t>
            </a:r>
            <a:r>
              <a:rPr lang="en-US" sz="2600" dirty="0"/>
              <a:t> </a:t>
            </a:r>
          </a:p>
        </p:txBody>
      </p:sp>
      <p:sp>
        <p:nvSpPr>
          <p:cNvPr id="3" name="Title 2"/>
          <p:cNvSpPr>
            <a:spLocks noGrp="1"/>
          </p:cNvSpPr>
          <p:nvPr>
            <p:ph type="title"/>
          </p:nvPr>
        </p:nvSpPr>
        <p:spPr/>
        <p:txBody>
          <a:bodyPr/>
          <a:lstStyle/>
          <a:p>
            <a:r>
              <a:rPr lang="en-US" dirty="0"/>
              <a:t>Questions?</a:t>
            </a:r>
          </a:p>
        </p:txBody>
      </p:sp>
    </p:spTree>
    <p:extLst>
      <p:ext uri="{BB962C8B-B14F-4D97-AF65-F5344CB8AC3E}">
        <p14:creationId xmlns:p14="http://schemas.microsoft.com/office/powerpoint/2010/main" val="37402945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pPr/>
              <a:t>3</a:t>
            </a:fld>
            <a:endParaRPr lang="en-US" dirty="0"/>
          </a:p>
        </p:txBody>
      </p:sp>
      <p:graphicFrame>
        <p:nvGraphicFramePr>
          <p:cNvPr id="10" name="Diagram 9" descr="The Measure Lifecycle is made up of five major steps." title="Measure Lifecycle Diagram"/>
          <p:cNvGraphicFramePr>
            <a:graphicFrameLocks noChangeAspect="1"/>
          </p:cNvGraphicFramePr>
          <p:nvPr>
            <p:extLst>
              <p:ext uri="{D42A27DB-BD31-4B8C-83A1-F6EECF244321}">
                <p14:modId xmlns:p14="http://schemas.microsoft.com/office/powerpoint/2010/main" val="604105928"/>
              </p:ext>
            </p:extLst>
          </p:nvPr>
        </p:nvGraphicFramePr>
        <p:xfrm>
          <a:off x="701039" y="1883927"/>
          <a:ext cx="7741922" cy="38310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p:txBody>
          <a:bodyPr/>
          <a:lstStyle/>
          <a:p>
            <a:r>
              <a:rPr lang="en-US" dirty="0"/>
              <a:t>Measure Lifecycle</a:t>
            </a:r>
          </a:p>
        </p:txBody>
      </p:sp>
    </p:spTree>
    <p:extLst>
      <p:ext uri="{BB962C8B-B14F-4D97-AF65-F5344CB8AC3E}">
        <p14:creationId xmlns:p14="http://schemas.microsoft.com/office/powerpoint/2010/main" val="12360616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pPr/>
              <a:t>4</a:t>
            </a:fld>
            <a:endParaRPr lang="en-US" dirty="0"/>
          </a:p>
        </p:txBody>
      </p:sp>
      <p:sp>
        <p:nvSpPr>
          <p:cNvPr id="6" name="Oval 5" title="Highlight of Environmental Scan"/>
          <p:cNvSpPr/>
          <p:nvPr/>
        </p:nvSpPr>
        <p:spPr>
          <a:xfrm>
            <a:off x="411480" y="4876800"/>
            <a:ext cx="1874520"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Diagram 4" descr="Information Gathering is a component of the Measure Conceptualization step, and Environmental Scanning is a big part of Information Gathering." title="Measure Lifecycle Diagram detail"/>
          <p:cNvGraphicFramePr>
            <a:graphicFrameLocks noChangeAspect="1"/>
          </p:cNvGraphicFramePr>
          <p:nvPr>
            <p:extLst>
              <p:ext uri="{D42A27DB-BD31-4B8C-83A1-F6EECF244321}">
                <p14:modId xmlns:p14="http://schemas.microsoft.com/office/powerpoint/2010/main" val="2457578849"/>
              </p:ext>
            </p:extLst>
          </p:nvPr>
        </p:nvGraphicFramePr>
        <p:xfrm>
          <a:off x="411480" y="1676400"/>
          <a:ext cx="8321040" cy="5547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p:txBody>
          <a:bodyPr/>
          <a:lstStyle/>
          <a:p>
            <a:r>
              <a:rPr lang="en-US" dirty="0"/>
              <a:t>Measure Conceptualization</a:t>
            </a:r>
          </a:p>
        </p:txBody>
      </p:sp>
    </p:spTree>
    <p:extLst>
      <p:ext uri="{BB962C8B-B14F-4D97-AF65-F5344CB8AC3E}">
        <p14:creationId xmlns:p14="http://schemas.microsoft.com/office/powerpoint/2010/main" val="2372817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28800"/>
            <a:ext cx="8229600" cy="4297363"/>
          </a:xfrm>
        </p:spPr>
        <p:txBody>
          <a:bodyPr>
            <a:normAutofit/>
          </a:bodyPr>
          <a:lstStyle/>
          <a:p>
            <a:r>
              <a:rPr lang="en-US" sz="2800" dirty="0"/>
              <a:t>Environmental scans are analyses based on surveys and collected information regarding environmental factors that impact the definition and development of quality measures. </a:t>
            </a:r>
          </a:p>
          <a:p>
            <a:r>
              <a:rPr lang="en-US" sz="2800" dirty="0"/>
              <a:t>The findings from environmental scans improve the likelihood of project success.</a:t>
            </a:r>
          </a:p>
          <a:p>
            <a:pPr marL="0" indent="0">
              <a:buNone/>
            </a:pPr>
            <a:endParaRPr lang="en-US" sz="2800" dirty="0"/>
          </a:p>
        </p:txBody>
      </p:sp>
      <p:sp>
        <p:nvSpPr>
          <p:cNvPr id="3" name="Title 2"/>
          <p:cNvSpPr>
            <a:spLocks noGrp="1"/>
          </p:cNvSpPr>
          <p:nvPr>
            <p:ph type="title"/>
          </p:nvPr>
        </p:nvSpPr>
        <p:spPr/>
        <p:txBody>
          <a:bodyPr/>
          <a:lstStyle/>
          <a:p>
            <a:r>
              <a:rPr lang="en-US" dirty="0"/>
              <a:t>Environmental Scan Definition and Purpose </a:t>
            </a:r>
          </a:p>
        </p:txBody>
      </p:sp>
      <p:sp>
        <p:nvSpPr>
          <p:cNvPr id="4" name="Slide Number Placeholder 3"/>
          <p:cNvSpPr>
            <a:spLocks noGrp="1"/>
          </p:cNvSpPr>
          <p:nvPr>
            <p:ph type="sldNum" sz="quarter" idx="4"/>
          </p:nvPr>
        </p:nvSpPr>
        <p:spPr/>
        <p:txBody>
          <a:bodyPr/>
          <a:lstStyle/>
          <a:p>
            <a:fld id="{7022FF3C-310F-4809-A5BE-BC5BA8AA108D}" type="slidenum">
              <a:rPr lang="en-US" smtClean="0"/>
              <a:pPr/>
              <a:t>5</a:t>
            </a:fld>
            <a:endParaRPr lang="en-US" dirty="0"/>
          </a:p>
        </p:txBody>
      </p:sp>
    </p:spTree>
    <p:extLst>
      <p:ext uri="{BB962C8B-B14F-4D97-AF65-F5344CB8AC3E}">
        <p14:creationId xmlns:p14="http://schemas.microsoft.com/office/powerpoint/2010/main" val="36300468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6400800"/>
            <a:ext cx="2895601" cy="276999"/>
          </a:xfrm>
          <a:prstGeom prst="rect">
            <a:avLst/>
          </a:prstGeom>
          <a:noFill/>
        </p:spPr>
        <p:txBody>
          <a:bodyPr wrap="square" rtlCol="0">
            <a:spAutoFit/>
          </a:bodyPr>
          <a:lstStyle/>
          <a:p>
            <a:r>
              <a:rPr lang="en-US" sz="1200" dirty="0"/>
              <a:t>Source: CMS Blueprint 12.0 May 2016</a:t>
            </a:r>
          </a:p>
        </p:txBody>
      </p:sp>
      <p:graphicFrame>
        <p:nvGraphicFramePr>
          <p:cNvPr id="4" name="Diagram 3" title="Steps involved in Environmental Scans"/>
          <p:cNvGraphicFramePr>
            <a:graphicFrameLocks noChangeAspect="1"/>
          </p:cNvGraphicFramePr>
          <p:nvPr>
            <p:extLst>
              <p:ext uri="{D42A27DB-BD31-4B8C-83A1-F6EECF244321}">
                <p14:modId xmlns:p14="http://schemas.microsoft.com/office/powerpoint/2010/main" val="3439576106"/>
              </p:ext>
            </p:extLst>
          </p:nvPr>
        </p:nvGraphicFramePr>
        <p:xfrm>
          <a:off x="1051560" y="1718953"/>
          <a:ext cx="7040880" cy="46939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lstStyle/>
          <a:p>
            <a:r>
              <a:rPr lang="en-US" sz="4400" dirty="0"/>
              <a:t>Conducting an Environmental Scan – Six Steps</a:t>
            </a:r>
          </a:p>
        </p:txBody>
      </p:sp>
    </p:spTree>
    <p:extLst>
      <p:ext uri="{BB962C8B-B14F-4D97-AF65-F5344CB8AC3E}">
        <p14:creationId xmlns:p14="http://schemas.microsoft.com/office/powerpoint/2010/main" val="2202210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685800" y="1828800"/>
            <a:ext cx="8057319" cy="3843130"/>
          </a:xfrm>
        </p:spPr>
        <p:txBody>
          <a:bodyPr>
            <a:normAutofit/>
          </a:bodyPr>
          <a:lstStyle/>
          <a:p>
            <a:r>
              <a:rPr lang="en-US" dirty="0"/>
              <a:t>Unambiguous structure</a:t>
            </a:r>
          </a:p>
          <a:p>
            <a:r>
              <a:rPr lang="en-US" dirty="0"/>
              <a:t>Specific problem set  </a:t>
            </a:r>
          </a:p>
          <a:p>
            <a:r>
              <a:rPr lang="en-US" dirty="0"/>
              <a:t>Focused search terms</a:t>
            </a:r>
          </a:p>
        </p:txBody>
      </p:sp>
      <p:sp>
        <p:nvSpPr>
          <p:cNvPr id="2" name="Title 1"/>
          <p:cNvSpPr>
            <a:spLocks noGrp="1"/>
          </p:cNvSpPr>
          <p:nvPr>
            <p:ph type="title"/>
          </p:nvPr>
        </p:nvSpPr>
        <p:spPr/>
        <p:txBody>
          <a:bodyPr/>
          <a:lstStyle/>
          <a:p>
            <a:r>
              <a:rPr lang="en-US" sz="4400" dirty="0"/>
              <a:t>Step 1 – Frame Questions </a:t>
            </a:r>
          </a:p>
        </p:txBody>
      </p:sp>
    </p:spTree>
    <p:extLst>
      <p:ext uri="{BB962C8B-B14F-4D97-AF65-F5344CB8AC3E}">
        <p14:creationId xmlns:p14="http://schemas.microsoft.com/office/powerpoint/2010/main" val="15452118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prstClr val="black"/>
                </a:solidFill>
              </a:rPr>
              <a:t>Step 2 – Determine Relevant Search Criteria</a:t>
            </a:r>
            <a:endParaRPr lang="en-US" dirty="0"/>
          </a:p>
        </p:txBody>
      </p:sp>
      <p:sp>
        <p:nvSpPr>
          <p:cNvPr id="4" name="Text Placeholder 3"/>
          <p:cNvSpPr>
            <a:spLocks noGrp="1"/>
          </p:cNvSpPr>
          <p:nvPr>
            <p:ph type="body" sz="quarter" idx="10"/>
          </p:nvPr>
        </p:nvSpPr>
        <p:spPr>
          <a:xfrm>
            <a:off x="543340" y="1905000"/>
            <a:ext cx="8057319" cy="3843130"/>
          </a:xfrm>
        </p:spPr>
        <p:txBody>
          <a:bodyPr/>
          <a:lstStyle/>
          <a:p>
            <a:r>
              <a:rPr lang="en-US" dirty="0"/>
              <a:t>Databases </a:t>
            </a:r>
          </a:p>
          <a:p>
            <a:r>
              <a:rPr lang="en-US" dirty="0"/>
              <a:t>Search engines</a:t>
            </a:r>
          </a:p>
          <a:p>
            <a:r>
              <a:rPr lang="en-US" dirty="0"/>
              <a:t>Keywords and phrases</a:t>
            </a:r>
          </a:p>
          <a:p>
            <a:r>
              <a:rPr lang="en-US" dirty="0"/>
              <a:t>Inclusion and exclusion criteria</a:t>
            </a:r>
          </a:p>
          <a:p>
            <a:r>
              <a:rPr lang="en-US" dirty="0"/>
              <a:t>Domain experts </a:t>
            </a:r>
          </a:p>
          <a:p>
            <a:endParaRPr lang="en-US" dirty="0"/>
          </a:p>
        </p:txBody>
      </p:sp>
    </p:spTree>
    <p:extLst>
      <p:ext uri="{BB962C8B-B14F-4D97-AF65-F5344CB8AC3E}">
        <p14:creationId xmlns:p14="http://schemas.microsoft.com/office/powerpoint/2010/main" val="7377674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ontent taken from the CMS Blueprint version 12.0" title="Footnote"/>
          <p:cNvPicPr>
            <a:picLocks noChangeAspect="1"/>
          </p:cNvPicPr>
          <p:nvPr/>
        </p:nvPicPr>
        <p:blipFill>
          <a:blip r:embed="rId3"/>
          <a:stretch>
            <a:fillRect/>
          </a:stretch>
        </p:blipFill>
        <p:spPr>
          <a:xfrm>
            <a:off x="537237" y="6281530"/>
            <a:ext cx="2895851" cy="323116"/>
          </a:xfrm>
          <a:prstGeom prst="rect">
            <a:avLst/>
          </a:prstGeom>
        </p:spPr>
      </p:pic>
      <p:sp>
        <p:nvSpPr>
          <p:cNvPr id="5" name="Text Placeholder 2"/>
          <p:cNvSpPr txBox="1">
            <a:spLocks/>
          </p:cNvSpPr>
          <p:nvPr/>
        </p:nvSpPr>
        <p:spPr>
          <a:xfrm>
            <a:off x="4571999" y="2143125"/>
            <a:ext cx="4105275" cy="25908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US" sz="2600" dirty="0"/>
              <a:t>Cost and saving from implementing the process</a:t>
            </a:r>
          </a:p>
          <a:p>
            <a:pPr lvl="1"/>
            <a:r>
              <a:rPr lang="en-US" sz="2600" dirty="0"/>
              <a:t>Current performance of process or intermediate outcome</a:t>
            </a:r>
          </a:p>
          <a:p>
            <a:pPr lvl="1"/>
            <a:r>
              <a:rPr lang="en-US" sz="2600" dirty="0"/>
              <a:t>Size of improvement that is reasonable to anticipate</a:t>
            </a:r>
          </a:p>
        </p:txBody>
      </p:sp>
      <p:sp>
        <p:nvSpPr>
          <p:cNvPr id="6" name="Text Placeholder 2"/>
          <p:cNvSpPr txBox="1">
            <a:spLocks/>
          </p:cNvSpPr>
          <p:nvPr/>
        </p:nvSpPr>
        <p:spPr>
          <a:xfrm>
            <a:off x="561977" y="2133600"/>
            <a:ext cx="4124324" cy="457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US" sz="2600" dirty="0"/>
              <a:t>Population</a:t>
            </a:r>
          </a:p>
          <a:p>
            <a:pPr lvl="1"/>
            <a:r>
              <a:rPr lang="en-US" sz="2600" dirty="0"/>
              <a:t>Condition</a:t>
            </a:r>
          </a:p>
          <a:p>
            <a:pPr lvl="1"/>
            <a:r>
              <a:rPr lang="en-US" sz="2600" dirty="0"/>
              <a:t>Process of care</a:t>
            </a:r>
          </a:p>
          <a:p>
            <a:pPr lvl="1"/>
            <a:r>
              <a:rPr lang="en-US" sz="2600" dirty="0"/>
              <a:t>Intermediate outcome</a:t>
            </a:r>
          </a:p>
          <a:p>
            <a:pPr lvl="1"/>
            <a:r>
              <a:rPr lang="en-US" sz="2600" dirty="0"/>
              <a:t>Complications </a:t>
            </a:r>
          </a:p>
          <a:p>
            <a:pPr lvl="1"/>
            <a:r>
              <a:rPr lang="en-US" sz="2600" dirty="0"/>
              <a:t>Unintended consequences (system harms)</a:t>
            </a:r>
          </a:p>
          <a:p>
            <a:pPr lvl="1"/>
            <a:endParaRPr lang="en-US" sz="2600" dirty="0"/>
          </a:p>
        </p:txBody>
      </p:sp>
      <p:sp>
        <p:nvSpPr>
          <p:cNvPr id="4" name="Text Placeholder 3"/>
          <p:cNvSpPr>
            <a:spLocks noGrp="1"/>
          </p:cNvSpPr>
          <p:nvPr>
            <p:ph type="body" sz="quarter" idx="10"/>
          </p:nvPr>
        </p:nvSpPr>
        <p:spPr/>
        <p:txBody>
          <a:bodyPr/>
          <a:lstStyle/>
          <a:p>
            <a:r>
              <a:rPr lang="en-US" dirty="0"/>
              <a:t>Focus of the literature review</a:t>
            </a:r>
          </a:p>
        </p:txBody>
      </p:sp>
      <p:sp>
        <p:nvSpPr>
          <p:cNvPr id="2" name="Title 1"/>
          <p:cNvSpPr>
            <a:spLocks noGrp="1"/>
          </p:cNvSpPr>
          <p:nvPr>
            <p:ph type="title"/>
          </p:nvPr>
        </p:nvSpPr>
        <p:spPr/>
        <p:txBody>
          <a:bodyPr/>
          <a:lstStyle/>
          <a:p>
            <a:r>
              <a:rPr lang="en-US" sz="4400" dirty="0">
                <a:solidFill>
                  <a:prstClr val="black"/>
                </a:solidFill>
              </a:rPr>
              <a:t>Step 3 – Assess Literature</a:t>
            </a:r>
            <a:endParaRPr lang="en-US" dirty="0"/>
          </a:p>
        </p:txBody>
      </p:sp>
    </p:spTree>
    <p:extLst>
      <p:ext uri="{BB962C8B-B14F-4D97-AF65-F5344CB8AC3E}">
        <p14:creationId xmlns:p14="http://schemas.microsoft.com/office/powerpoint/2010/main" val="1163523130"/>
      </p:ext>
    </p:extLst>
  </p:cSld>
  <p:clrMapOvr>
    <a:masterClrMapping/>
  </p:clrMapOvr>
</p:sld>
</file>

<file path=ppt/theme/theme1.xml><?xml version="1.0" encoding="utf-8"?>
<a:theme xmlns:a="http://schemas.openxmlformats.org/drawingml/2006/main" name="CMS_template">
  <a:themeElements>
    <a:clrScheme name="CMS">
      <a:dk1>
        <a:sysClr val="windowText" lastClr="000000"/>
      </a:dk1>
      <a:lt1>
        <a:sysClr val="window" lastClr="FFFFFF"/>
      </a:lt1>
      <a:dk2>
        <a:srgbClr val="1F497D"/>
      </a:dk2>
      <a:lt2>
        <a:srgbClr val="6B94C7"/>
      </a:lt2>
      <a:accent1>
        <a:srgbClr val="2F527D"/>
      </a:accent1>
      <a:accent2>
        <a:srgbClr val="FAD94C"/>
      </a:accent2>
      <a:accent3>
        <a:srgbClr val="C0C0C0"/>
      </a:accent3>
      <a:accent4>
        <a:srgbClr val="FDF699"/>
      </a:accent4>
      <a:accent5>
        <a:srgbClr val="72A3C4"/>
      </a:accent5>
      <a:accent6>
        <a:srgbClr val="5C5C5C"/>
      </a:accent6>
      <a:hlink>
        <a:srgbClr val="000000"/>
      </a:hlink>
      <a:folHlink>
        <a:srgbClr val="00000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414A0DFAABA6C4EACA48BF9AB17A35A" ma:contentTypeVersion="0" ma:contentTypeDescription="Create a new document." ma:contentTypeScope="" ma:versionID="6b95439efac53e992e4f905c2a8ccf03">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C2006AB-7C62-4B6F-8E6B-BB892A6E4BA6}">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documentManagement/type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416AD25D-842E-4E07-B989-D8145269A45F}">
  <ds:schemaRefs>
    <ds:schemaRef ds:uri="http://schemas.microsoft.com/sharepoint/v3/contenttype/forms"/>
  </ds:schemaRefs>
</ds:datastoreItem>
</file>

<file path=customXml/itemProps3.xml><?xml version="1.0" encoding="utf-8"?>
<ds:datastoreItem xmlns:ds="http://schemas.openxmlformats.org/officeDocument/2006/customXml" ds:itemID="{66071BC2-0531-46DF-95E4-0379D3566D9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14781</TotalTime>
  <Words>5097</Words>
  <Application>Microsoft Office PowerPoint</Application>
  <PresentationFormat>On-screen Show (4:3)</PresentationFormat>
  <Paragraphs>304</Paragraphs>
  <Slides>23</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Constantia</vt:lpstr>
      <vt:lpstr>Times New Roman</vt:lpstr>
      <vt:lpstr>Wingdings</vt:lpstr>
      <vt:lpstr>CMS_template</vt:lpstr>
      <vt:lpstr>CMS Measures Management System (MMS) Environmental Scan</vt:lpstr>
      <vt:lpstr>Overview</vt:lpstr>
      <vt:lpstr>Measure Lifecycle</vt:lpstr>
      <vt:lpstr>Measure Conceptualization</vt:lpstr>
      <vt:lpstr>Environmental Scan Definition and Purpose </vt:lpstr>
      <vt:lpstr>Conducting an Environmental Scan – Six Steps</vt:lpstr>
      <vt:lpstr>Step 1 – Frame Questions </vt:lpstr>
      <vt:lpstr>Step 2 – Determine Relevant Search Criteria</vt:lpstr>
      <vt:lpstr>Step 3 – Assess Literature</vt:lpstr>
      <vt:lpstr>Step 3a: Assess Clinical Practice Guidelines</vt:lpstr>
      <vt:lpstr>Step 3b: Assess Existing and Related Measures</vt:lpstr>
      <vt:lpstr>Step 3c: Gather Stakeholder Input</vt:lpstr>
      <vt:lpstr>Step 4 – Evaluate and Summarize Evidence </vt:lpstr>
      <vt:lpstr>Step 5 – Interpret Findings</vt:lpstr>
      <vt:lpstr>Step 6 – Develop Hypotheses, Generate Analysis Plan</vt:lpstr>
      <vt:lpstr>Recommendations and Best Practices</vt:lpstr>
      <vt:lpstr>CMS Blueprint – Environmental Scan Resource</vt:lpstr>
      <vt:lpstr>Call for Measures</vt:lpstr>
      <vt:lpstr>Call for Measures under MIPS</vt:lpstr>
      <vt:lpstr>Call for Measures under MIPS </vt:lpstr>
      <vt:lpstr>Environmental Scan Challenge</vt:lpstr>
      <vt:lpstr> Environmental Scan Challenge Solution</vt:lpstr>
      <vt:lpstr>Questions?</vt:lpstr>
    </vt:vector>
  </TitlesOfParts>
  <Company>CMS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Environmental Scan</dc:title>
  <dc:creator>CMS</dc:creator>
  <cp:lastModifiedBy>Knight, Jessica</cp:lastModifiedBy>
  <cp:revision>800</cp:revision>
  <cp:lastPrinted>2016-05-23T17:38:59Z</cp:lastPrinted>
  <dcterms:created xsi:type="dcterms:W3CDTF">2012-02-10T20:51:24Z</dcterms:created>
  <dcterms:modified xsi:type="dcterms:W3CDTF">2020-08-05T18:37:19Z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0x0101007414A0DFAABA6C4EACA48BF9AB17A35A</vt:lpwstr>
  </property>
</Properties>
</file>