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93" r:id="rId4"/>
    <p:sldMasterId id="2147483809" r:id="rId5"/>
    <p:sldMasterId id="2147483823" r:id="rId6"/>
  </p:sldMasterIdLst>
  <p:notesMasterIdLst>
    <p:notesMasterId r:id="rId41"/>
  </p:notesMasterIdLst>
  <p:handoutMasterIdLst>
    <p:handoutMasterId r:id="rId42"/>
  </p:handoutMasterIdLst>
  <p:sldIdLst>
    <p:sldId id="302" r:id="rId7"/>
    <p:sldId id="542" r:id="rId8"/>
    <p:sldId id="583" r:id="rId9"/>
    <p:sldId id="585" r:id="rId10"/>
    <p:sldId id="586" r:id="rId11"/>
    <p:sldId id="587" r:id="rId12"/>
    <p:sldId id="588" r:id="rId13"/>
    <p:sldId id="589" r:id="rId14"/>
    <p:sldId id="604" r:id="rId15"/>
    <p:sldId id="590" r:id="rId16"/>
    <p:sldId id="591" r:id="rId17"/>
    <p:sldId id="594" r:id="rId18"/>
    <p:sldId id="593" r:id="rId19"/>
    <p:sldId id="595" r:id="rId20"/>
    <p:sldId id="596" r:id="rId21"/>
    <p:sldId id="606" r:id="rId22"/>
    <p:sldId id="615" r:id="rId23"/>
    <p:sldId id="608" r:id="rId24"/>
    <p:sldId id="616" r:id="rId25"/>
    <p:sldId id="618" r:id="rId26"/>
    <p:sldId id="611" r:id="rId27"/>
    <p:sldId id="619" r:id="rId28"/>
    <p:sldId id="613" r:id="rId29"/>
    <p:sldId id="620" r:id="rId30"/>
    <p:sldId id="597" r:id="rId31"/>
    <p:sldId id="598" r:id="rId32"/>
    <p:sldId id="599" r:id="rId33"/>
    <p:sldId id="600" r:id="rId34"/>
    <p:sldId id="602" r:id="rId35"/>
    <p:sldId id="603" r:id="rId36"/>
    <p:sldId id="605" r:id="rId37"/>
    <p:sldId id="581" r:id="rId38"/>
    <p:sldId id="564" r:id="rId39"/>
    <p:sldId id="579" r:id="rId4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84A9C"/>
    <a:srgbClr val="095193"/>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52783" autoAdjust="0"/>
  </p:normalViewPr>
  <p:slideViewPr>
    <p:cSldViewPr>
      <p:cViewPr varScale="1">
        <p:scale>
          <a:sx n="30" d="100"/>
          <a:sy n="30" d="100"/>
        </p:scale>
        <p:origin x="2196" y="20"/>
      </p:cViewPr>
      <p:guideLst>
        <p:guide orient="horz" pos="2064"/>
        <p:guide pos="3120"/>
      </p:guideLst>
    </p:cSldViewPr>
  </p:slideViewPr>
  <p:outlineViewPr>
    <p:cViewPr>
      <p:scale>
        <a:sx n="33" d="100"/>
        <a:sy n="33" d="100"/>
      </p:scale>
      <p:origin x="0" y="-1083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7" d="100"/>
          <a:sy n="87" d="100"/>
        </p:scale>
        <p:origin x="3804"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C16B254-F755-154D-86D8-705F3C585905}" type="datetimeFigureOut">
              <a:rPr lang="en-US" smtClean="0"/>
              <a:pPr/>
              <a:t>8/5/2020</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0242358-85E2-2545-8677-79B1E11E6ECD}" type="datetimeFigureOut">
              <a:rPr lang="en-US" smtClean="0"/>
              <a:pPr/>
              <a:t>8/5/2020</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afternoon, thank you for taking the time to join us today for our Measures Development Education and Outreach series, designed specifically for clinical specialty societies and patient advocacy groups.  My name is Nicole Brennan and I am the Measures Management System (MMS) lead for the series.  We have a couple of housekeeping items to cover first.  We will be recording today’s webinar so that our partners who are unable to attend today can access the webinar at a later date.  The webinar will be posted on the Measures Management System website, and we will send out notifications to everyone when that has happened.  These webinars are really meant to be a dialogue between you, our presenters, and CMS, and we are relying on you and encouraging you to participate throughout the webinar.  We are interested in hearing your thoughts. We are expecting a lot of people online today.; over a hundred have registered, so please remember to mute your phones when you are not talking. Please also feel free to use the question and answer function in the WebEx chat or Q&amp;A box.  You can enter the question or you can put in your name and organization and we will call on you. We will answer as many questions as we can at the end of the presentation.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0</a:t>
            </a:fld>
            <a:endParaRPr lang="en-US" dirty="0"/>
          </a:p>
        </p:txBody>
      </p:sp>
    </p:spTree>
    <p:extLst>
      <p:ext uri="{BB962C8B-B14F-4D97-AF65-F5344CB8AC3E}">
        <p14:creationId xmlns:p14="http://schemas.microsoft.com/office/powerpoint/2010/main" val="751430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Are </a:t>
            </a:r>
            <a:r>
              <a:rPr lang="en-US" sz="1200" i="1" kern="1200" dirty="0">
                <a:solidFill>
                  <a:schemeClr val="tx1"/>
                </a:solidFill>
                <a:effectLst/>
                <a:latin typeface="+mn-lt"/>
                <a:ea typeface="+mn-ea"/>
                <a:cs typeface="+mn-cs"/>
              </a:rPr>
              <a:t>patients</a:t>
            </a:r>
            <a:r>
              <a:rPr lang="en-US" sz="1200" kern="1200" dirty="0">
                <a:solidFill>
                  <a:schemeClr val="tx1"/>
                </a:solidFill>
                <a:effectLst/>
                <a:latin typeface="+mn-lt"/>
                <a:ea typeface="+mn-ea"/>
                <a:cs typeface="+mn-cs"/>
              </a:rPr>
              <a:t> always stakeholders in that quality measure?  Should we always be engaging stakeholders throughout the measure development process?  Likewise, are </a:t>
            </a:r>
            <a:r>
              <a:rPr lang="en-US" sz="1200" i="1" kern="1200" dirty="0">
                <a:solidFill>
                  <a:schemeClr val="tx1"/>
                </a:solidFill>
                <a:effectLst/>
                <a:latin typeface="+mn-lt"/>
                <a:ea typeface="+mn-ea"/>
                <a:cs typeface="+mn-cs"/>
              </a:rPr>
              <a:t>clinicians</a:t>
            </a:r>
            <a:r>
              <a:rPr lang="en-US" sz="1200" kern="1200" dirty="0">
                <a:solidFill>
                  <a:schemeClr val="tx1"/>
                </a:solidFill>
                <a:effectLst/>
                <a:latin typeface="+mn-lt"/>
                <a:ea typeface="+mn-ea"/>
                <a:cs typeface="+mn-cs"/>
              </a:rPr>
              <a:t> always stakeholders in the measure development process? When, where, and how are the best ways to engage patients, clinicians, and families throughout these processes?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dirty="0"/>
          </a:p>
        </p:txBody>
      </p:sp>
    </p:spTree>
    <p:extLst>
      <p:ext uri="{BB962C8B-B14F-4D97-AF65-F5344CB8AC3E}">
        <p14:creationId xmlns:p14="http://schemas.microsoft.com/office/powerpoint/2010/main" val="3429387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10</a:t>
            </a:fld>
            <a:endParaRPr lang="en-US" dirty="0"/>
          </a:p>
        </p:txBody>
      </p:sp>
    </p:spTree>
    <p:extLst>
      <p:ext uri="{BB962C8B-B14F-4D97-AF65-F5344CB8AC3E}">
        <p14:creationId xmlns:p14="http://schemas.microsoft.com/office/powerpoint/2010/main" val="38121933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Measure development is very much a </a:t>
            </a:r>
            <a:r>
              <a:rPr lang="en-US" sz="1200" i="1" kern="1200" dirty="0">
                <a:solidFill>
                  <a:schemeClr val="tx1"/>
                </a:solidFill>
                <a:effectLst/>
                <a:latin typeface="+mn-lt"/>
                <a:ea typeface="+mn-ea"/>
                <a:cs typeface="+mn-cs"/>
              </a:rPr>
              <a:t>roadmap</a:t>
            </a:r>
            <a:r>
              <a:rPr lang="en-US" sz="1200" kern="1200" dirty="0">
                <a:solidFill>
                  <a:schemeClr val="tx1"/>
                </a:solidFill>
                <a:effectLst/>
                <a:latin typeface="+mn-lt"/>
                <a:ea typeface="+mn-ea"/>
                <a:cs typeface="+mn-cs"/>
              </a:rPr>
              <a:t>.  I would say the only problem with this diagram is that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seems to end when really it just continues to loop back around. We should be continuously evaluating our measures throughout that cycle.  But if we’re asking when and how should patients be engaged throughout this, where in this map would patients be engaged?  Should they be engaged in </a:t>
            </a:r>
            <a:r>
              <a:rPr lang="en-US" sz="1200" i="1" kern="1200" dirty="0">
                <a:solidFill>
                  <a:schemeClr val="tx1"/>
                </a:solidFill>
                <a:effectLst/>
                <a:latin typeface="+mn-lt"/>
                <a:ea typeface="+mn-ea"/>
                <a:cs typeface="+mn-cs"/>
              </a:rPr>
              <a:t>every</a:t>
            </a:r>
            <a:r>
              <a:rPr lang="en-US" sz="1200" kern="1200" dirty="0">
                <a:solidFill>
                  <a:schemeClr val="tx1"/>
                </a:solidFill>
                <a:effectLst/>
                <a:latin typeface="+mn-lt"/>
                <a:ea typeface="+mn-ea"/>
                <a:cs typeface="+mn-cs"/>
              </a:rPr>
              <a:t> step?  For example, measure conceptualization might be the piece where we are soliciting public comments or starting to put together our TEP.  How do we integrate patients into those processes?  Should patients be on the TEPs?  Should they have their own TEP?  How many patients should be on TEPs?  When we get to measure specifications and into the nuances of who’s in the numerator and the denominator of a measure - should patients have some say in that? How do they </a:t>
            </a:r>
            <a:r>
              <a:rPr lang="en-US" sz="1200" i="1" kern="1200" dirty="0">
                <a:solidFill>
                  <a:schemeClr val="tx1"/>
                </a:solidFill>
                <a:effectLst/>
                <a:latin typeface="+mn-lt"/>
                <a:ea typeface="+mn-ea"/>
                <a:cs typeface="+mn-cs"/>
              </a:rPr>
              <a:t>influence</a:t>
            </a:r>
            <a:r>
              <a:rPr lang="en-US" sz="1200" kern="1200" dirty="0">
                <a:solidFill>
                  <a:schemeClr val="tx1"/>
                </a:solidFill>
                <a:effectLst/>
                <a:latin typeface="+mn-lt"/>
                <a:ea typeface="+mn-ea"/>
                <a:cs typeface="+mn-cs"/>
              </a:rPr>
              <a:t> that piece of measure development? Much like measure implementation, measure testing is when it’s really starting to impact the consumers or patients that the measure is designed for. Then once we get to measure maintenance, is there a role for patients?  Should we be even talking to patients again?  Why or why not?”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11</a:t>
            </a:fld>
            <a:endParaRPr lang="en-US" dirty="0"/>
          </a:p>
        </p:txBody>
      </p:sp>
    </p:spTree>
    <p:extLst>
      <p:ext uri="{BB962C8B-B14F-4D97-AF65-F5344CB8AC3E}">
        <p14:creationId xmlns:p14="http://schemas.microsoft.com/office/powerpoint/2010/main" val="16739101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Likewise, the same with clinicians and </a:t>
            </a:r>
            <a:r>
              <a:rPr lang="en-US" sz="1200" i="1" kern="1200" dirty="0">
                <a:solidFill>
                  <a:schemeClr val="tx1"/>
                </a:solidFill>
                <a:effectLst/>
                <a:latin typeface="+mn-lt"/>
                <a:ea typeface="+mn-ea"/>
                <a:cs typeface="+mn-cs"/>
              </a:rPr>
              <a:t>always</a:t>
            </a:r>
            <a:r>
              <a:rPr lang="en-US" sz="1200" kern="1200" dirty="0">
                <a:solidFill>
                  <a:schemeClr val="tx1"/>
                </a:solidFill>
                <a:effectLst/>
                <a:latin typeface="+mn-lt"/>
                <a:ea typeface="+mn-ea"/>
                <a:cs typeface="+mn-cs"/>
              </a:rPr>
              <a:t> being stakeholders.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12</a:t>
            </a:fld>
            <a:endParaRPr lang="en-US" dirty="0"/>
          </a:p>
        </p:txBody>
      </p:sp>
    </p:spTree>
    <p:extLst>
      <p:ext uri="{BB962C8B-B14F-4D97-AF65-F5344CB8AC3E}">
        <p14:creationId xmlns:p14="http://schemas.microsoft.com/office/powerpoint/2010/main" val="1709806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a:t>
            </a:r>
            <a:r>
              <a:rPr lang="en-US" sz="1200" kern="1200" baseline="0" dirty="0">
                <a:solidFill>
                  <a:schemeClr val="tx1"/>
                </a:solidFill>
                <a:effectLst/>
                <a:latin typeface="+mn-lt"/>
                <a:ea typeface="+mn-ea"/>
                <a:cs typeface="+mn-cs"/>
              </a:rPr>
              <a:t> resource</a:t>
            </a:r>
            <a:r>
              <a:rPr lang="en-US" sz="1200" kern="1200" dirty="0">
                <a:solidFill>
                  <a:schemeClr val="tx1"/>
                </a:solidFill>
                <a:effectLst/>
                <a:latin typeface="+mn-lt"/>
                <a:ea typeface="+mn-ea"/>
                <a:cs typeface="+mn-cs"/>
              </a:rPr>
              <a:t> we have used to learn more about patients and how to gather additional information is from a representative from PatientsLikeMe — which</a:t>
            </a:r>
            <a:r>
              <a:rPr lang="en-US" sz="1200" kern="1200" baseline="0" dirty="0">
                <a:solidFill>
                  <a:schemeClr val="tx1"/>
                </a:solidFill>
                <a:effectLst/>
                <a:latin typeface="+mn-lt"/>
                <a:ea typeface="+mn-ea"/>
                <a:cs typeface="+mn-cs"/>
              </a:rPr>
              <a:t> has</a:t>
            </a:r>
            <a:r>
              <a:rPr lang="en-US" sz="1200" kern="1200" dirty="0">
                <a:solidFill>
                  <a:schemeClr val="tx1"/>
                </a:solidFill>
                <a:effectLst/>
                <a:latin typeface="+mn-lt"/>
                <a:ea typeface="+mn-ea"/>
                <a:cs typeface="+mn-cs"/>
              </a:rPr>
              <a:t> a website and social media presence that patients can use to discuss their condition and how it’s affecting them.  The measure developers have been using that system and engaging with patients about their experience.  Similarly, clinicians are able to see the conversations that patients are having about their condition.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while getting ready to develop a measure around COPD, one of the things that the measure developers learned when they went into the system was that a major issue for individuals suffering from COPD is that they have a lot of pain, which might not have been the </a:t>
            </a:r>
            <a:r>
              <a:rPr lang="en-US" sz="1200" i="1" kern="1200" dirty="0">
                <a:solidFill>
                  <a:schemeClr val="tx1"/>
                </a:solidFill>
                <a:effectLst/>
                <a:latin typeface="+mn-lt"/>
                <a:ea typeface="+mn-ea"/>
                <a:cs typeface="+mn-cs"/>
              </a:rPr>
              <a:t>first </a:t>
            </a:r>
            <a:r>
              <a:rPr lang="en-US" sz="1200" kern="1200" dirty="0">
                <a:solidFill>
                  <a:schemeClr val="tx1"/>
                </a:solidFill>
                <a:effectLst/>
                <a:latin typeface="+mn-lt"/>
                <a:ea typeface="+mn-ea"/>
                <a:cs typeface="+mn-cs"/>
              </a:rPr>
              <a:t>thing that came to mind for a clinician or a measure developer when they were addressing that issue, but it was a very big issue for the patients.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13</a:t>
            </a:fld>
            <a:endParaRPr lang="en-US" dirty="0"/>
          </a:p>
        </p:txBody>
      </p:sp>
    </p:spTree>
    <p:extLst>
      <p:ext uri="{BB962C8B-B14F-4D97-AF65-F5344CB8AC3E}">
        <p14:creationId xmlns:p14="http://schemas.microsoft.com/office/powerpoint/2010/main" val="7406381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 would like to introduce Dr. Elizabeth Bishop who is here with us today from the American Board of Family Medicine (ABFM) to talk about the initiatives and the work that they have been doing with clinician engagement.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14</a:t>
            </a:fld>
            <a:endParaRPr lang="en-US" dirty="0"/>
          </a:p>
        </p:txBody>
      </p:sp>
    </p:spTree>
    <p:extLst>
      <p:ext uri="{BB962C8B-B14F-4D97-AF65-F5344CB8AC3E}">
        <p14:creationId xmlns:p14="http://schemas.microsoft.com/office/powerpoint/2010/main" val="41462908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pPr>
            <a:fld id="{A4056093-A6FF-420B-9AFB-A82514FA9D08}" type="slidenum">
              <a:rPr lang="en-US">
                <a:solidFill>
                  <a:srgbClr val="000000"/>
                </a:solidFill>
                <a:latin typeface="Calibri" pitchFamily="34" charset="0"/>
              </a:rPr>
              <a:pPr fontAlgn="base">
                <a:spcBef>
                  <a:spcPct val="0"/>
                </a:spcBef>
                <a:spcAft>
                  <a:spcPct val="0"/>
                </a:spcAft>
              </a:pPr>
              <a:t>15</a:t>
            </a:fld>
            <a:endParaRPr lang="en-US" dirty="0">
              <a:solidFill>
                <a:srgbClr val="000000"/>
              </a:solidFill>
              <a:latin typeface="Calibri" pitchFamily="34" charset="0"/>
            </a:endParaRPr>
          </a:p>
        </p:txBody>
      </p:sp>
    </p:spTree>
    <p:extLst>
      <p:ext uri="{BB962C8B-B14F-4D97-AF65-F5344CB8AC3E}">
        <p14:creationId xmlns:p14="http://schemas.microsoft.com/office/powerpoint/2010/main" val="2314199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Bob and I were asked to talk about clinician engagement and measure development at the CMS quality conference last month, and that was part of our work with the PRIME Support and Alignment Network which is part of the Transforming Clinical Practice Initiative (TCPI), so this presentation was actually developed from that talk.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16</a:t>
            </a:fld>
            <a:endParaRPr lang="en-US" dirty="0"/>
          </a:p>
        </p:txBody>
      </p:sp>
    </p:spTree>
    <p:extLst>
      <p:ext uri="{BB962C8B-B14F-4D97-AF65-F5344CB8AC3E}">
        <p14:creationId xmlns:p14="http://schemas.microsoft.com/office/powerpoint/2010/main" val="1896044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US" sz="1200" kern="1200" dirty="0">
                <a:solidFill>
                  <a:schemeClr val="tx1"/>
                </a:solidFill>
                <a:effectLst/>
                <a:latin typeface="+mn-lt"/>
                <a:ea typeface="+mn-ea"/>
                <a:cs typeface="+mn-cs"/>
              </a:rPr>
              <a:t>This is just a point of information that the Board represents about 89,000 Board-certified family physicians.  </a:t>
            </a:r>
          </a:p>
          <a:p>
            <a:pPr>
              <a:spcBef>
                <a:spcPct val="0"/>
              </a:spcBef>
            </a:pPr>
            <a:endParaRPr lang="en-US" dirty="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pPr>
            <a:fld id="{A4056093-A6FF-420B-9AFB-A82514FA9D08}" type="slidenum">
              <a:rPr lang="en-US">
                <a:solidFill>
                  <a:srgbClr val="000000"/>
                </a:solidFill>
                <a:latin typeface="Calibri" pitchFamily="34" charset="0"/>
              </a:rPr>
              <a:pPr fontAlgn="base">
                <a:spcBef>
                  <a:spcPct val="0"/>
                </a:spcBef>
                <a:spcAft>
                  <a:spcPct val="0"/>
                </a:spcAft>
              </a:pPr>
              <a:t>17</a:t>
            </a:fld>
            <a:endParaRPr lang="en-US" dirty="0">
              <a:solidFill>
                <a:srgbClr val="000000"/>
              </a:solidFill>
              <a:latin typeface="Calibri" pitchFamily="34" charset="0"/>
            </a:endParaRPr>
          </a:p>
        </p:txBody>
      </p:sp>
    </p:spTree>
    <p:extLst>
      <p:ext uri="{BB962C8B-B14F-4D97-AF65-F5344CB8AC3E}">
        <p14:creationId xmlns:p14="http://schemas.microsoft.com/office/powerpoint/2010/main" val="767399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we’re trying to show here, with this image, is what we believe is this vital balance between the needs of patients and families, and clinicians and their care teams, if the goal is to develop measures that matter.  In fact, clinicians and their care teams are telling us the same thing that patients already did about data; that there should be no measurement about us without us, so in that sense, patients and families and clinicians and their care team really have a real affinity and should be allies in this process.  So, we’re supporting work that engages clinicians in measurement development both upstream in concept development, and then downstream in our patient data registry, the PRIME Registry.</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18</a:t>
            </a:fld>
            <a:endParaRPr lang="en-US" dirty="0"/>
          </a:p>
        </p:txBody>
      </p:sp>
    </p:spTree>
    <p:extLst>
      <p:ext uri="{BB962C8B-B14F-4D97-AF65-F5344CB8AC3E}">
        <p14:creationId xmlns:p14="http://schemas.microsoft.com/office/powerpoint/2010/main" val="1053414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are offering opportunities for you to present any quality measures that you have to CMS, and encourage you to reach out to us if you are currently developing a measure that you would like CMS to know about.  We also are increasing our enduring materials, which can be found on the MMS website.  They will include these webinars as well as other materials that may help you in the measure development process.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dirty="0"/>
          </a:p>
        </p:txBody>
      </p:sp>
    </p:spTree>
    <p:extLst>
      <p:ext uri="{BB962C8B-B14F-4D97-AF65-F5344CB8AC3E}">
        <p14:creationId xmlns:p14="http://schemas.microsoft.com/office/powerpoint/2010/main" val="1990300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Care Measures That Matter project is something we funded and supported through our ABFM Foundation.  There is actually a research brief on this work that’s going to be coming out, I believe this month, in the Journal of the ABFM, and what we’re especially excited about with this work is that it uses a very innovative crowdsourcing method to identify a diverse group of frontline clinicians to help in this concept development process, so these are not the usual suspects in academic medical centers, but a very diverse group of folks who are out there on the frontline.</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19</a:t>
            </a:fld>
            <a:endParaRPr lang="en-US" dirty="0"/>
          </a:p>
        </p:txBody>
      </p:sp>
    </p:spTree>
    <p:extLst>
      <p:ext uri="{BB962C8B-B14F-4D97-AF65-F5344CB8AC3E}">
        <p14:creationId xmlns:p14="http://schemas.microsoft.com/office/powerpoint/2010/main" val="36939932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Rebecca Etz and her collaborators received responses back from 525 clinicians.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are some of the questions </a:t>
            </a:r>
            <a:r>
              <a:rPr lang="en-US" sz="1200" kern="1200">
                <a:solidFill>
                  <a:schemeClr val="tx1"/>
                </a:solidFill>
                <a:effectLst/>
                <a:latin typeface="+mn-lt"/>
                <a:ea typeface="+mn-ea"/>
                <a:cs typeface="+mn-cs"/>
              </a:rPr>
              <a:t>the</a:t>
            </a:r>
            <a:r>
              <a:rPr lang="en-US" sz="1200" kern="1200" baseline="0">
                <a:solidFill>
                  <a:schemeClr val="tx1"/>
                </a:solidFill>
                <a:effectLst/>
                <a:latin typeface="+mn-lt"/>
                <a:ea typeface="+mn-ea"/>
                <a:cs typeface="+mn-cs"/>
              </a:rPr>
              <a:t> clinicians</a:t>
            </a:r>
            <a:r>
              <a:rPr lang="en-US" sz="1200" kern="1200">
                <a:solidFill>
                  <a:schemeClr val="tx1"/>
                </a:solidFill>
                <a:effectLst/>
                <a:latin typeface="+mn-lt"/>
                <a:ea typeface="+mn-ea"/>
                <a:cs typeface="+mn-cs"/>
              </a:rPr>
              <a:t> </a:t>
            </a:r>
            <a:r>
              <a:rPr lang="en-US" sz="1200" kern="1200" dirty="0">
                <a:solidFill>
                  <a:schemeClr val="tx1"/>
                </a:solidFill>
                <a:effectLst/>
                <a:latin typeface="+mn-lt"/>
                <a:ea typeface="+mn-ea"/>
                <a:cs typeface="+mn-cs"/>
              </a:rPr>
              <a:t>were asked: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How do you know good primary care when you see it? </a:t>
            </a:r>
          </a:p>
          <a:p>
            <a:pPr marL="628650" marR="0" lvl="1"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What questions would you ask a practice to know if they’re helping to deliver health and wellness?”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20</a:t>
            </a:fld>
            <a:endParaRPr lang="en-US" dirty="0"/>
          </a:p>
        </p:txBody>
      </p:sp>
    </p:spTree>
    <p:extLst>
      <p:ext uri="{BB962C8B-B14F-4D97-AF65-F5344CB8AC3E}">
        <p14:creationId xmlns:p14="http://schemas.microsoft.com/office/powerpoint/2010/main" val="2520249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the major finding that’s going to be reported in this upcoming brief is that 42% of their responses could not be assigned to existing measure-based codes.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21</a:t>
            </a:fld>
            <a:endParaRPr lang="en-US" dirty="0"/>
          </a:p>
        </p:txBody>
      </p:sp>
    </p:spTree>
    <p:extLst>
      <p:ext uri="{BB962C8B-B14F-4D97-AF65-F5344CB8AC3E}">
        <p14:creationId xmlns:p14="http://schemas.microsoft.com/office/powerpoint/2010/main" val="37106208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they did find were 18 clear areas of alignment, and here they are listed.  I won’t go through the entire list, but you can see this is from the clinicians, of course, and on that list is: </a:t>
            </a:r>
            <a:r>
              <a:rPr lang="en-US" sz="1200" i="1" kern="1200" dirty="0">
                <a:solidFill>
                  <a:schemeClr val="tx1"/>
                </a:solidFill>
                <a:effectLst/>
                <a:latin typeface="+mn-lt"/>
                <a:ea typeface="+mn-ea"/>
                <a:cs typeface="+mn-cs"/>
              </a:rPr>
              <a:t>respect of persons, being approachable, patient assessment of practice, patient self-care, population health, teamness,</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care coordination,</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professionalism</a:t>
            </a:r>
            <a:r>
              <a:rPr lang="en-US" sz="1200" kern="1200" dirty="0">
                <a:solidFill>
                  <a:schemeClr val="tx1"/>
                </a:solidFill>
                <a:effectLst/>
                <a:latin typeface="+mn-lt"/>
                <a:ea typeface="+mn-ea"/>
                <a:cs typeface="+mn-cs"/>
              </a:rPr>
              <a:t>.  So, 18 clear areas that we’re really excited about.</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his has been a brief overview of one way that we’re supporting clinician engagement in the upstream concept development side of measure development.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22</a:t>
            </a:fld>
            <a:endParaRPr lang="en-US" dirty="0"/>
          </a:p>
        </p:txBody>
      </p:sp>
    </p:spTree>
    <p:extLst>
      <p:ext uri="{BB962C8B-B14F-4D97-AF65-F5344CB8AC3E}">
        <p14:creationId xmlns:p14="http://schemas.microsoft.com/office/powerpoint/2010/main" val="3156755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other big project we have underway is our PRIME Registry, our patient data registry.  It’s the only family medicine-specific specialty registry, but we have opened it up to all primary care, given that most, or certainly a lot, of family physicians are working on multispecialty care teams. The registry is open for family physicians, for primary care more broadly, and also for nurse practitioners and PAs.  Once physicians join the registry, we’re looking at ways to add more value for them, for example, as you can see here, by incorporating social determinant data to get a broader view of the community in which they practice. We also want to reduce the burden on clinicians to collect data and make that data they collect more useful. What we’re talking about today, is making this data more useful towards measure development, using that data to refine and then to test new measures. This is just a quick overview of the exciting ways that we’re involved in measure development and looking to continue to grow that in 2017.  </a:t>
            </a:r>
          </a:p>
          <a:p>
            <a:endParaRPr lang="en-US" dirty="0"/>
          </a:p>
          <a:p>
            <a:r>
              <a:rPr lang="en-US" dirty="0"/>
              <a:t>We have one question that came through while you were presenting -“Can you provide a little more detail on what is meant by crowdsourcing?”</a:t>
            </a:r>
          </a:p>
          <a:p>
            <a:endParaRPr lang="en-US" dirty="0"/>
          </a:p>
          <a:p>
            <a:r>
              <a:rPr lang="en-US" dirty="0"/>
              <a:t>Yes, I don’t have all the notes on that methodology in front of me, but I know that there were a variety of listservs— it’s sort of a snowball method.  Its word of mouth where they reached out to again, not just to clinicians and academic medical centers, but really trying to get out to a diverse group.  I’m happy to get more details on that, too, and I can get that back to the group.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23</a:t>
            </a:fld>
            <a:endParaRPr lang="en-US" dirty="0"/>
          </a:p>
        </p:txBody>
      </p:sp>
    </p:spTree>
    <p:extLst>
      <p:ext uri="{BB962C8B-B14F-4D97-AF65-F5344CB8AC3E}">
        <p14:creationId xmlns:p14="http://schemas.microsoft.com/office/powerpoint/2010/main" val="12857479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Thank you.  Also joining us today is Denise St. Clair from Westat, who has been working with CMS very closely on the Physician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Compare website.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I’m Denise St. Clair and I work at Westat. One of our ties into clinician and consumer engagement is the work that we do on the Physician Compare implementation support contract.  Westat, together with our partners at Acumen, are the support contractors for Physician Compare, and for the last five years we’ve been working to figure out how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make quality data make sense, useful, and be valuable to consumers.  We’re charged with putting quality data out into the ether to help consumers make informed healthcare decisions. What we learned very early on is that you’ve got to start with measures that matter to them and that is the single most </a:t>
            </a:r>
            <a:r>
              <a:rPr lang="en-US" sz="1200" i="1" kern="1200" dirty="0">
                <a:solidFill>
                  <a:schemeClr val="tx1"/>
                </a:solidFill>
                <a:effectLst/>
                <a:latin typeface="+mn-lt"/>
                <a:ea typeface="+mn-ea"/>
                <a:cs typeface="+mn-cs"/>
              </a:rPr>
              <a:t>critical </a:t>
            </a:r>
            <a:r>
              <a:rPr lang="en-US" sz="1200" kern="1200" dirty="0">
                <a:solidFill>
                  <a:schemeClr val="tx1"/>
                </a:solidFill>
                <a:effectLst/>
                <a:latin typeface="+mn-lt"/>
                <a:ea typeface="+mn-ea"/>
                <a:cs typeface="+mn-cs"/>
              </a:rPr>
              <a:t>piece of the puzzle.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What seems to be the best way to ensure we get there is getting consumers engaged at the very moment we start thinking about a measure, at the moment of </a:t>
            </a:r>
            <a:r>
              <a:rPr lang="en-US" sz="1200" i="1" kern="1200" dirty="0">
                <a:solidFill>
                  <a:schemeClr val="tx1"/>
                </a:solidFill>
                <a:effectLst/>
                <a:latin typeface="+mn-lt"/>
                <a:ea typeface="+mn-ea"/>
                <a:cs typeface="+mn-cs"/>
              </a:rPr>
              <a:t>conception</a:t>
            </a:r>
            <a:r>
              <a:rPr lang="en-US" sz="1200" kern="1200" dirty="0">
                <a:solidFill>
                  <a:schemeClr val="tx1"/>
                </a:solidFill>
                <a:effectLst/>
                <a:latin typeface="+mn-lt"/>
                <a:ea typeface="+mn-ea"/>
                <a:cs typeface="+mn-cs"/>
              </a:rPr>
              <a:t>.  We’re really big advocates of starting conversations with consumers before you even get to the point of developing a measure, or deciding this is exactly the measure we’re moving forward with, to</a:t>
            </a:r>
            <a:r>
              <a:rPr lang="en-US" sz="1200" kern="1200" baseline="0" dirty="0">
                <a:solidFill>
                  <a:schemeClr val="tx1"/>
                </a:solidFill>
                <a:effectLst/>
                <a:latin typeface="+mn-lt"/>
                <a:ea typeface="+mn-ea"/>
                <a:cs typeface="+mn-cs"/>
              </a:rPr>
              <a:t> avoid having to</a:t>
            </a:r>
            <a:r>
              <a:rPr lang="en-US" sz="1200" kern="1200" dirty="0">
                <a:solidFill>
                  <a:schemeClr val="tx1"/>
                </a:solidFill>
                <a:effectLst/>
                <a:latin typeface="+mn-lt"/>
                <a:ea typeface="+mn-ea"/>
                <a:cs typeface="+mn-cs"/>
              </a:rPr>
              <a:t> reverse-engineer later</a:t>
            </a:r>
            <a:r>
              <a:rPr lang="en-US" sz="1200" kern="1200" baseline="0" dirty="0">
                <a:solidFill>
                  <a:schemeClr val="tx1"/>
                </a:solidFill>
                <a:effectLst/>
                <a:latin typeface="+mn-lt"/>
                <a:ea typeface="+mn-ea"/>
                <a:cs typeface="+mn-cs"/>
              </a:rPr>
              <a:t> to try to figure out </a:t>
            </a:r>
            <a:r>
              <a:rPr lang="en-US" sz="1200" kern="1200" dirty="0">
                <a:solidFill>
                  <a:schemeClr val="tx1"/>
                </a:solidFill>
                <a:effectLst/>
                <a:latin typeface="+mn-lt"/>
                <a:ea typeface="+mn-ea"/>
                <a:cs typeface="+mn-cs"/>
              </a:rPr>
              <a:t>how to make a measure useful to the consumers. Start the conversation with the consumers that are most directly engaged in your area of care and your scope of practice —</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asking them what they want to </a:t>
            </a:r>
            <a:r>
              <a:rPr lang="en-US" sz="1200" i="1" kern="1200" dirty="0">
                <a:solidFill>
                  <a:schemeClr val="tx1"/>
                </a:solidFill>
                <a:effectLst/>
                <a:latin typeface="+mn-lt"/>
                <a:ea typeface="+mn-ea"/>
                <a:cs typeface="+mn-cs"/>
              </a:rPr>
              <a:t>know</a:t>
            </a:r>
            <a:r>
              <a:rPr lang="en-US" sz="1200" kern="1200" dirty="0">
                <a:solidFill>
                  <a:schemeClr val="tx1"/>
                </a:solidFill>
                <a:effectLst/>
                <a:latin typeface="+mn-lt"/>
                <a:ea typeface="+mn-ea"/>
                <a:cs typeface="+mn-cs"/>
              </a:rPr>
              <a:t>.  What information will help them make an informed healthcare decision?  The following question was posed earlier, “Are consumers or patients always stakeholders?”  You can argue on one level — yes, always.  On another level you can say, “Well, some measures serve a specific and useful clinical purpose, but they may not ever be a measure that a consumer is really going to be able to wrap their heads around, or really use in making a decision about do I want to go get care from this doctor or from this group practice, or from this clinician?”  We would love to see more measures that serve both purposes,</a:t>
            </a:r>
            <a:r>
              <a:rPr lang="en-US" sz="1200" kern="1200" baseline="0" dirty="0">
                <a:solidFill>
                  <a:schemeClr val="tx1"/>
                </a:solidFill>
                <a:effectLst/>
                <a:latin typeface="+mn-lt"/>
                <a:ea typeface="+mn-ea"/>
                <a:cs typeface="+mn-cs"/>
              </a:rPr>
              <a:t> that are </a:t>
            </a:r>
            <a:r>
              <a:rPr lang="en-US" sz="1200" kern="1200" dirty="0">
                <a:solidFill>
                  <a:schemeClr val="tx1"/>
                </a:solidFill>
                <a:effectLst/>
                <a:latin typeface="+mn-lt"/>
                <a:ea typeface="+mn-ea"/>
                <a:cs typeface="+mn-cs"/>
              </a:rPr>
              <a:t>both clinically relevant and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help consumers make informed healthcare decisions.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Many of you who have been developing measures have had a patient representative on a technical expert panel — and there is a ton of value in that — but I think that a lot of us have seen what we like to refer to as the </a:t>
            </a:r>
            <a:r>
              <a:rPr lang="en-US" sz="1200" i="1" kern="1200" dirty="0">
                <a:solidFill>
                  <a:schemeClr val="tx1"/>
                </a:solidFill>
                <a:effectLst/>
                <a:latin typeface="+mn-lt"/>
                <a:ea typeface="+mn-ea"/>
                <a:cs typeface="+mn-cs"/>
              </a:rPr>
              <a:t>professional</a:t>
            </a:r>
            <a:r>
              <a:rPr lang="en-US" sz="1200" kern="1200" dirty="0">
                <a:solidFill>
                  <a:schemeClr val="tx1"/>
                </a:solidFill>
                <a:effectLst/>
                <a:latin typeface="+mn-lt"/>
                <a:ea typeface="+mn-ea"/>
                <a:cs typeface="+mn-cs"/>
              </a:rPr>
              <a:t> patient.  It’s that patient that sits on a number of TEPs.  They’re no longer really just a patient; they’re an expert themselves.  They don’t really represent your average patient and their understanding</a:t>
            </a:r>
            <a:r>
              <a:rPr lang="en-US" sz="1200" kern="1200" baseline="0" dirty="0">
                <a:solidFill>
                  <a:schemeClr val="tx1"/>
                </a:solidFill>
                <a:effectLst/>
                <a:latin typeface="+mn-lt"/>
                <a:ea typeface="+mn-ea"/>
                <a:cs typeface="+mn-cs"/>
              </a:rPr>
              <a:t> any longer. There are a number</a:t>
            </a:r>
            <a:r>
              <a:rPr lang="en-US" sz="1200" kern="1200" dirty="0">
                <a:solidFill>
                  <a:schemeClr val="tx1"/>
                </a:solidFill>
                <a:effectLst/>
                <a:latin typeface="+mn-lt"/>
                <a:ea typeface="+mn-ea"/>
                <a:cs typeface="+mn-cs"/>
              </a:rPr>
              <a:t> of different ways that you could engage those average patients.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Something that we hear a lot,</a:t>
            </a:r>
            <a:r>
              <a:rPr lang="en-US" sz="1200" kern="1200" baseline="0" dirty="0">
                <a:solidFill>
                  <a:schemeClr val="tx1"/>
                </a:solidFill>
                <a:effectLst/>
                <a:latin typeface="+mn-lt"/>
                <a:ea typeface="+mn-ea"/>
                <a:cs typeface="+mn-cs"/>
              </a:rPr>
              <a:t> is that </a:t>
            </a:r>
            <a:r>
              <a:rPr lang="en-US" sz="1200" kern="1200" dirty="0">
                <a:solidFill>
                  <a:schemeClr val="tx1"/>
                </a:solidFill>
                <a:effectLst/>
                <a:latin typeface="+mn-lt"/>
                <a:ea typeface="+mn-ea"/>
                <a:cs typeface="+mn-cs"/>
              </a:rPr>
              <a:t>we are really lucky to do a lot of outreach with patients who use CMS tools like Physician Compare and to talk to them about the measures that we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have available through public reporting. Also, we are excited to announce that at the end of the year we released the largest set of measures yet to the public on clinician and group clinical quality of care, and patient experience. Before we got those measures up, we did a significant amount of consumer testing, since one of the things that we’re charged with is ensuring all of the measures meet our statistical public reporting standards. On Physician Compare, all measures have to be statistically accurate, valid, reliable, and comparable across reporting mechanisms if we report more than one — but they also have to resonate with consumers.  So, if they meet all of the statistical criteria, we try to rephrase them in plain language to ensure they still accurately represent the clinical specifications,</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hen we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sit with consumers and go over how they understand them. Are they interpreting them </a:t>
            </a:r>
            <a:r>
              <a:rPr lang="en-US" sz="1200" i="1" kern="1200" dirty="0">
                <a:solidFill>
                  <a:schemeClr val="tx1"/>
                </a:solidFill>
                <a:effectLst/>
                <a:latin typeface="+mn-lt"/>
                <a:ea typeface="+mn-ea"/>
                <a:cs typeface="+mn-cs"/>
              </a:rPr>
              <a:t>true</a:t>
            </a:r>
            <a:r>
              <a:rPr lang="en-US" sz="1200" kern="1200" dirty="0">
                <a:solidFill>
                  <a:schemeClr val="tx1"/>
                </a:solidFill>
                <a:effectLst/>
                <a:latin typeface="+mn-lt"/>
                <a:ea typeface="+mn-ea"/>
                <a:cs typeface="+mn-cs"/>
              </a:rPr>
              <a:t> to the spec?  Do these measures matter to them?  Would they use the</a:t>
            </a:r>
            <a:r>
              <a:rPr lang="en-US" sz="1200" kern="1200" baseline="0" dirty="0">
                <a:solidFill>
                  <a:schemeClr val="tx1"/>
                </a:solidFill>
                <a:effectLst/>
                <a:latin typeface="+mn-lt"/>
                <a:ea typeface="+mn-ea"/>
                <a:cs typeface="+mn-cs"/>
              </a:rPr>
              <a:t> measure </a:t>
            </a:r>
            <a:r>
              <a:rPr lang="en-US" sz="1200" kern="1200" dirty="0">
                <a:solidFill>
                  <a:schemeClr val="tx1"/>
                </a:solidFill>
                <a:effectLst/>
                <a:latin typeface="+mn-lt"/>
                <a:ea typeface="+mn-ea"/>
                <a:cs typeface="+mn-cs"/>
              </a:rPr>
              <a:t>if they were on their own making a decision about a doctor?  What we’ve found is that consumers are phenomenally </a:t>
            </a:r>
            <a:r>
              <a:rPr lang="en-US" sz="1200" i="1" kern="1200" dirty="0">
                <a:solidFill>
                  <a:schemeClr val="tx1"/>
                </a:solidFill>
                <a:effectLst/>
                <a:latin typeface="+mn-lt"/>
                <a:ea typeface="+mn-ea"/>
                <a:cs typeface="+mn-cs"/>
              </a:rPr>
              <a:t>savvy</a:t>
            </a:r>
            <a:r>
              <a:rPr lang="en-US" sz="1200" kern="1200" dirty="0">
                <a:solidFill>
                  <a:schemeClr val="tx1"/>
                </a:solidFill>
                <a:effectLst/>
                <a:latin typeface="+mn-lt"/>
                <a:ea typeface="+mn-ea"/>
                <a:cs typeface="+mn-cs"/>
              </a:rPr>
              <a:t> when they’re looking at these measures, and they can quickly see the ones that they would find value in and those that they’re less likely to find value in.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often think that our physician partners would be really happy to hear some of what we hear, understanding their concerns with measures as well.  So for instance, our savvy consumers will quickly pick up on </a:t>
            </a:r>
            <a:r>
              <a:rPr lang="en-US" sz="1200" i="1" kern="1200" dirty="0">
                <a:solidFill>
                  <a:schemeClr val="tx1"/>
                </a:solidFill>
                <a:effectLst/>
                <a:latin typeface="+mn-lt"/>
                <a:ea typeface="+mn-ea"/>
                <a:cs typeface="+mn-cs"/>
              </a:rPr>
              <a:t>attribution </a:t>
            </a:r>
            <a:r>
              <a:rPr lang="en-US" sz="1200" kern="1200" dirty="0">
                <a:solidFill>
                  <a:schemeClr val="tx1"/>
                </a:solidFill>
                <a:effectLst/>
                <a:latin typeface="+mn-lt"/>
                <a:ea typeface="+mn-ea"/>
                <a:cs typeface="+mn-cs"/>
              </a:rPr>
              <a:t>issues and say, “That’s not my doctor’s fault if I didn’t quit smoking!  You know, that man tried forever to get me to quit, but that’s my choice and so I’m not going to hold this doctor accountable if they don’t have the highest percentage of patients that have quit smoking.”  Another patient will say something like, “My doctor, she is constantly on me about taking my medication consistently, but if I don’t that’s really on me.”   It’s really interesting to sit with the patients and appreciate how they interpret measures and where they’re able to tease out the detail, but it’s also interesting to hear the kinds of measures they would like to see.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Users are finding the process measures incredibly </a:t>
            </a:r>
            <a:r>
              <a:rPr lang="en-US" sz="1200" i="1" kern="1200" dirty="0">
                <a:solidFill>
                  <a:schemeClr val="tx1"/>
                </a:solidFill>
                <a:effectLst/>
                <a:latin typeface="+mn-lt"/>
                <a:ea typeface="+mn-ea"/>
                <a:cs typeface="+mn-cs"/>
              </a:rPr>
              <a:t>interesting</a:t>
            </a:r>
            <a:r>
              <a:rPr lang="en-US" sz="1200" i="0" kern="1200" dirty="0">
                <a:solidFill>
                  <a:schemeClr val="tx1"/>
                </a:solidFill>
                <a:effectLst/>
                <a:latin typeface="+mn-lt"/>
                <a:ea typeface="+mn-ea"/>
                <a:cs typeface="+mn-cs"/>
              </a:rPr>
              <a:t>.</a:t>
            </a:r>
            <a:r>
              <a:rPr lang="en-US" sz="1200" i="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hey also find the interim outcome measures quite interesting and often </a:t>
            </a:r>
            <a:r>
              <a:rPr lang="en-US" sz="1200" i="1" kern="1200" dirty="0">
                <a:solidFill>
                  <a:schemeClr val="tx1"/>
                </a:solidFill>
                <a:effectLst/>
                <a:latin typeface="+mn-lt"/>
                <a:ea typeface="+mn-ea"/>
                <a:cs typeface="+mn-cs"/>
              </a:rPr>
              <a:t>educational.</a:t>
            </a:r>
            <a:r>
              <a:rPr lang="en-US" sz="1200" i="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They’ll learn about things that they didn’t realize were best practice in terms of say diabetes care or hypertension care so they learn from the measures, too.  But, then they’ll tell us the kinds of things they want to know, and in the end, what consumers really want to know is was the patient </a:t>
            </a:r>
            <a:r>
              <a:rPr lang="en-US" sz="1200" i="1" kern="1200" dirty="0">
                <a:solidFill>
                  <a:schemeClr val="tx1"/>
                </a:solidFill>
                <a:effectLst/>
                <a:latin typeface="+mn-lt"/>
                <a:ea typeface="+mn-ea"/>
                <a:cs typeface="+mn-cs"/>
              </a:rPr>
              <a:t>better.</a:t>
            </a:r>
            <a:r>
              <a:rPr lang="en-US" sz="1200" kern="1200" dirty="0">
                <a:solidFill>
                  <a:schemeClr val="tx1"/>
                </a:solidFill>
                <a:effectLst/>
                <a:latin typeface="+mn-lt"/>
                <a:ea typeface="+mn-ea"/>
                <a:cs typeface="+mn-cs"/>
              </a:rPr>
              <a:t>  We hear a lot of desire for more patient outcome and patient-reported outcome, and they understand the difficulties in creating, collecting, and reporting those measures. So, working together we think is really the key to working through the pain points of getting good measurement that serves both the clinical community and the patient community, and gets us to our </a:t>
            </a:r>
            <a:r>
              <a:rPr lang="en-US" sz="1200" i="1" kern="1200" dirty="0">
                <a:solidFill>
                  <a:schemeClr val="tx1"/>
                </a:solidFill>
                <a:effectLst/>
                <a:latin typeface="+mn-lt"/>
                <a:ea typeface="+mn-ea"/>
                <a:cs typeface="+mn-cs"/>
              </a:rPr>
              <a:t>goal</a:t>
            </a:r>
            <a:r>
              <a:rPr lang="en-US" sz="1200" kern="1200" dirty="0">
                <a:solidFill>
                  <a:schemeClr val="tx1"/>
                </a:solidFill>
                <a:effectLst/>
                <a:latin typeface="+mn-lt"/>
                <a:ea typeface="+mn-ea"/>
                <a:cs typeface="+mn-cs"/>
              </a:rPr>
              <a:t> of healthier patients and informed patients making good decisions about their healthcare.  We see this as a moment of hope and a moment of opportunity to really get the patient community engaged in a meaningful way that will benefit both them and the clinicians who serve them.  We think this is a hopeful and engaging moment, and we are excited about more opportunities moving forward.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24</a:t>
            </a:fld>
            <a:endParaRPr lang="en-US" dirty="0"/>
          </a:p>
        </p:txBody>
      </p:sp>
    </p:spTree>
    <p:extLst>
      <p:ext uri="{BB962C8B-B14F-4D97-AF65-F5344CB8AC3E}">
        <p14:creationId xmlns:p14="http://schemas.microsoft.com/office/powerpoint/2010/main" val="537188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Thank you so much, Denise.  Jennifer, do you want to talk a little bit more about the best practices and resources that we currently have available?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Nicole mentioned, I’m going to touch briefly on the topic of best practices.  As shown in the slide, the CMS Blueprint is a resource for measure developers and others interested in measure development, and it details practices and tools for stakeholder engagement.  Anyone who’s interested can go to the link on the MMS website and take a look at the Blueprint.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25</a:t>
            </a:fld>
            <a:endParaRPr lang="en-US" dirty="0"/>
          </a:p>
        </p:txBody>
      </p:sp>
    </p:spTree>
    <p:extLst>
      <p:ext uri="{BB962C8B-B14F-4D97-AF65-F5344CB8AC3E}">
        <p14:creationId xmlns:p14="http://schemas.microsoft.com/office/powerpoint/2010/main" val="34488790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I’m going to highlight a few best practices for engaging stakeholders through expert technical panels, public comment, and interviews and surveys.  I will also provide a few examples of best practices for engaging persons and families in the measure development process.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 all these techniques, it’s important for the developer to establish clear intentions and procedures to assure the privacy of respondents and the confidentiality of the information they provide. Starting with technical expert panels, a few key things to keep in mind is that developers will want to write their call for the TEP in plain, clear language.  They will also want to give attention to carefully selecting TEP members, in particular ensuring that the panel is balanced.  By </a:t>
            </a:r>
            <a:r>
              <a:rPr lang="en-US" sz="1200" i="1" kern="1200" dirty="0">
                <a:solidFill>
                  <a:schemeClr val="tx1"/>
                </a:solidFill>
                <a:effectLst/>
                <a:latin typeface="+mn-lt"/>
                <a:ea typeface="+mn-ea"/>
                <a:cs typeface="+mn-cs"/>
              </a:rPr>
              <a:t>balanced,</a:t>
            </a:r>
            <a:r>
              <a:rPr lang="en-US" sz="1200" kern="1200" dirty="0">
                <a:solidFill>
                  <a:schemeClr val="tx1"/>
                </a:solidFill>
                <a:effectLst/>
                <a:latin typeface="+mn-lt"/>
                <a:ea typeface="+mn-ea"/>
                <a:cs typeface="+mn-cs"/>
              </a:rPr>
              <a:t> we mean including individuals who represent a diversity of experience; who represent different areas of geography and different affiliations. A balanced panel will include nationally recognized experts, as well as statisticians, methodologists, EHR vendors, and in particular consumers.  One of the things that CMS strongly encourages is that a person or patient or a family member representative be included as a member of the TEP.  Ideally, having two people who represent the person-family perspective is </a:t>
            </a:r>
            <a:r>
              <a:rPr lang="en-US" sz="1200" i="1" kern="1200" dirty="0">
                <a:solidFill>
                  <a:schemeClr val="tx1"/>
                </a:solidFill>
                <a:effectLst/>
                <a:latin typeface="+mn-lt"/>
                <a:ea typeface="+mn-ea"/>
                <a:cs typeface="+mn-cs"/>
              </a:rPr>
              <a:t>ideal</a:t>
            </a:r>
            <a:r>
              <a:rPr lang="en-US" sz="1200" kern="1200" dirty="0">
                <a:solidFill>
                  <a:schemeClr val="tx1"/>
                </a:solidFill>
                <a:effectLst/>
                <a:latin typeface="+mn-lt"/>
                <a:ea typeface="+mn-ea"/>
                <a:cs typeface="+mn-cs"/>
              </a:rPr>
              <a:t> to avoid people feeling isolated, because they’re the only one on the panel.  Another important best practice to consider with regards to a TEP is consider issues pertaining to potential </a:t>
            </a:r>
            <a:r>
              <a:rPr lang="en-US" sz="1200" i="1" kern="1200" dirty="0">
                <a:solidFill>
                  <a:schemeClr val="tx1"/>
                </a:solidFill>
                <a:effectLst/>
                <a:latin typeface="+mn-lt"/>
                <a:ea typeface="+mn-ea"/>
                <a:cs typeface="+mn-cs"/>
              </a:rPr>
              <a:t>conflict of interest</a:t>
            </a:r>
            <a:r>
              <a:rPr lang="en-US" sz="1200" kern="1200" dirty="0">
                <a:solidFill>
                  <a:schemeClr val="tx1"/>
                </a:solidFill>
                <a:effectLst/>
                <a:latin typeface="+mn-lt"/>
                <a:ea typeface="+mn-ea"/>
                <a:cs typeface="+mn-cs"/>
              </a:rPr>
              <a:t>.  Also, selecting a TEP chair with strong </a:t>
            </a:r>
            <a:r>
              <a:rPr lang="en-US" sz="1200" i="1" kern="1200" dirty="0">
                <a:solidFill>
                  <a:schemeClr val="tx1"/>
                </a:solidFill>
                <a:effectLst/>
                <a:latin typeface="+mn-lt"/>
                <a:ea typeface="+mn-ea"/>
                <a:cs typeface="+mn-cs"/>
              </a:rPr>
              <a:t>facilitation</a:t>
            </a:r>
            <a:r>
              <a:rPr lang="en-US" sz="1200" kern="1200" dirty="0">
                <a:solidFill>
                  <a:schemeClr val="tx1"/>
                </a:solidFill>
                <a:effectLst/>
                <a:latin typeface="+mn-lt"/>
                <a:ea typeface="+mn-ea"/>
                <a:cs typeface="+mn-cs"/>
              </a:rPr>
              <a:t> skills who can ensure that TEP materials are easily understood and distributed at least one week prior to the meeting is important.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Some things to keep in mind are ensuring that you provide early and frequent opportunities for comments</a:t>
            </a:r>
            <a:r>
              <a:rPr lang="en-US" sz="1200" kern="1200" baseline="0" dirty="0">
                <a:solidFill>
                  <a:schemeClr val="tx1"/>
                </a:solidFill>
                <a:effectLst/>
                <a:latin typeface="+mn-lt"/>
                <a:ea typeface="+mn-ea"/>
                <a:cs typeface="+mn-cs"/>
              </a:rPr>
              <a:t>. E</a:t>
            </a:r>
            <a:r>
              <a:rPr lang="en-US" sz="1200" kern="1200" dirty="0">
                <a:solidFill>
                  <a:schemeClr val="tx1"/>
                </a:solidFill>
                <a:effectLst/>
                <a:latin typeface="+mn-lt"/>
                <a:ea typeface="+mn-ea"/>
                <a:cs typeface="+mn-cs"/>
              </a:rPr>
              <a:t>nsure that relevant stakeholder groups are notified in advance regarding the details of the nature of the input being sought, and also when the posting will occur.  Also, if a developer is preparing responses to public comment on behalf of CMS, they’ll want to coordinate closely with CMS and allow ample </a:t>
            </a:r>
            <a:r>
              <a:rPr lang="en-US" sz="1200" i="1" kern="1200" dirty="0">
                <a:solidFill>
                  <a:schemeClr val="tx1"/>
                </a:solidFill>
                <a:effectLst/>
                <a:latin typeface="+mn-lt"/>
                <a:ea typeface="+mn-ea"/>
                <a:cs typeface="+mn-cs"/>
              </a:rPr>
              <a:t>time </a:t>
            </a:r>
            <a:r>
              <a:rPr lang="en-US" sz="1200" kern="1200" dirty="0">
                <a:solidFill>
                  <a:schemeClr val="tx1"/>
                </a:solidFill>
                <a:effectLst/>
                <a:latin typeface="+mn-lt"/>
                <a:ea typeface="+mn-ea"/>
                <a:cs typeface="+mn-cs"/>
              </a:rPr>
              <a:t>for CMS deliberation and review.  A few best practices to keep in mind regarding interviews and surveys — since these are essentially quantitative or qualitative data collection techniques, it’s important to follow best practices for both those types of techniques from textbooks on data collection. Textbooks on research methods are often excellent resources for best practices for designing surveys and interviews and implementing them.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Just briefly, a few things to keep in mind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 have a single, well-defined </a:t>
            </a:r>
            <a:r>
              <a:rPr lang="en-US" sz="1200" i="1" kern="1200" dirty="0">
                <a:solidFill>
                  <a:schemeClr val="tx1"/>
                </a:solidFill>
                <a:effectLst/>
                <a:latin typeface="+mn-lt"/>
                <a:ea typeface="+mn-ea"/>
                <a:cs typeface="+mn-cs"/>
              </a:rPr>
              <a:t>objective; </a:t>
            </a:r>
            <a:r>
              <a:rPr lang="en-US" sz="1200" i="0" kern="1200" dirty="0">
                <a:solidFill>
                  <a:schemeClr val="tx1"/>
                </a:solidFill>
                <a:effectLst/>
                <a:latin typeface="+mn-lt"/>
                <a:ea typeface="+mn-ea"/>
                <a:cs typeface="+mn-cs"/>
              </a:rPr>
              <a:t>k</a:t>
            </a:r>
            <a:r>
              <a:rPr lang="en-US" sz="1200" kern="1200" dirty="0">
                <a:solidFill>
                  <a:schemeClr val="tx1"/>
                </a:solidFill>
                <a:effectLst/>
                <a:latin typeface="+mn-lt"/>
                <a:ea typeface="+mn-ea"/>
                <a:cs typeface="+mn-cs"/>
              </a:rPr>
              <a:t>eep survey and interview questions </a:t>
            </a:r>
            <a:r>
              <a:rPr lang="en-US" sz="1200" i="1" kern="1200" dirty="0">
                <a:solidFill>
                  <a:schemeClr val="tx1"/>
                </a:solidFill>
                <a:effectLst/>
                <a:latin typeface="+mn-lt"/>
                <a:ea typeface="+mn-ea"/>
                <a:cs typeface="+mn-cs"/>
              </a:rPr>
              <a:t>focused </a:t>
            </a:r>
            <a:r>
              <a:rPr lang="en-US" sz="1200" kern="1200" dirty="0">
                <a:solidFill>
                  <a:schemeClr val="tx1"/>
                </a:solidFill>
                <a:effectLst/>
                <a:latin typeface="+mn-lt"/>
                <a:ea typeface="+mn-ea"/>
                <a:cs typeface="+mn-cs"/>
              </a:rPr>
              <a:t>on what you really want to know; interviews should be </a:t>
            </a:r>
            <a:r>
              <a:rPr lang="en-US" sz="1200" i="1" kern="1200" dirty="0">
                <a:solidFill>
                  <a:schemeClr val="tx1"/>
                </a:solidFill>
                <a:effectLst/>
                <a:latin typeface="+mn-lt"/>
                <a:ea typeface="+mn-ea"/>
                <a:cs typeface="+mn-cs"/>
              </a:rPr>
              <a:t>scripted </a:t>
            </a:r>
            <a:r>
              <a:rPr lang="en-US" sz="1200" kern="1200" dirty="0">
                <a:solidFill>
                  <a:schemeClr val="tx1"/>
                </a:solidFill>
                <a:effectLst/>
                <a:latin typeface="+mn-lt"/>
                <a:ea typeface="+mn-ea"/>
                <a:cs typeface="+mn-cs"/>
              </a:rPr>
              <a:t>from start to finish.  It’s also important to make sure that both interview and survey questions follow a </a:t>
            </a:r>
            <a:r>
              <a:rPr lang="en-US" sz="1200" i="1" kern="1200" dirty="0">
                <a:solidFill>
                  <a:schemeClr val="tx1"/>
                </a:solidFill>
                <a:effectLst/>
                <a:latin typeface="+mn-lt"/>
                <a:ea typeface="+mn-ea"/>
                <a:cs typeface="+mn-cs"/>
              </a:rPr>
              <a:t>logical</a:t>
            </a:r>
            <a:r>
              <a:rPr lang="en-US" sz="1200" kern="1200" dirty="0">
                <a:solidFill>
                  <a:schemeClr val="tx1"/>
                </a:solidFill>
                <a:effectLst/>
                <a:latin typeface="+mn-lt"/>
                <a:ea typeface="+mn-ea"/>
                <a:cs typeface="+mn-cs"/>
              </a:rPr>
              <a:t> order.  Consider going from very general questions to the more specific questions.  Questions in interview guides and surveys should be </a:t>
            </a:r>
            <a:r>
              <a:rPr lang="en-US" sz="1200" i="1" kern="1200" dirty="0">
                <a:solidFill>
                  <a:schemeClr val="tx1"/>
                </a:solidFill>
                <a:effectLst/>
                <a:latin typeface="+mn-lt"/>
                <a:ea typeface="+mn-ea"/>
                <a:cs typeface="+mn-cs"/>
              </a:rPr>
              <a:t>worded</a:t>
            </a:r>
            <a:r>
              <a:rPr lang="en-US" sz="1200" kern="1200" dirty="0">
                <a:solidFill>
                  <a:schemeClr val="tx1"/>
                </a:solidFill>
                <a:effectLst/>
                <a:latin typeface="+mn-lt"/>
                <a:ea typeface="+mn-ea"/>
                <a:cs typeface="+mn-cs"/>
              </a:rPr>
              <a:t> clearly and concisely.  All data collection instruments; for example, interview guides or survey guides should be </a:t>
            </a:r>
            <a:r>
              <a:rPr lang="en-US" sz="1200" i="1" kern="1200" dirty="0">
                <a:solidFill>
                  <a:schemeClr val="tx1"/>
                </a:solidFill>
                <a:effectLst/>
                <a:latin typeface="+mn-lt"/>
                <a:ea typeface="+mn-ea"/>
                <a:cs typeface="+mn-cs"/>
              </a:rPr>
              <a:t>pretested</a:t>
            </a:r>
            <a:r>
              <a:rPr lang="en-US" sz="1200" kern="1200" dirty="0">
                <a:solidFill>
                  <a:schemeClr val="tx1"/>
                </a:solidFill>
                <a:effectLst/>
                <a:latin typeface="+mn-lt"/>
                <a:ea typeface="+mn-ea"/>
                <a:cs typeface="+mn-cs"/>
              </a:rPr>
              <a:t> to identify problems prior to implementing the interviews or the surveys.  Also, surveys should be designed for easily measurable results.  The key is for surveys to ask </a:t>
            </a:r>
            <a:r>
              <a:rPr lang="en-US" sz="1200" i="1" kern="1200" dirty="0">
                <a:solidFill>
                  <a:schemeClr val="tx1"/>
                </a:solidFill>
                <a:effectLst/>
                <a:latin typeface="+mn-lt"/>
                <a:ea typeface="+mn-ea"/>
                <a:cs typeface="+mn-cs"/>
              </a:rPr>
              <a:t>closed-ended</a:t>
            </a:r>
            <a:r>
              <a:rPr lang="en-US" sz="1200" kern="1200" dirty="0">
                <a:solidFill>
                  <a:schemeClr val="tx1"/>
                </a:solidFill>
                <a:effectLst/>
                <a:latin typeface="+mn-lt"/>
                <a:ea typeface="+mn-ea"/>
                <a:cs typeface="+mn-cs"/>
              </a:rPr>
              <a:t> questions that generate results that are easy to analyze,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spot trends, and set baselines.  For</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nterviews in contrast, it may be informative to ask </a:t>
            </a:r>
            <a:r>
              <a:rPr lang="en-US" sz="1200" i="1" kern="1200" dirty="0">
                <a:solidFill>
                  <a:schemeClr val="tx1"/>
                </a:solidFill>
                <a:effectLst/>
                <a:latin typeface="+mn-lt"/>
                <a:ea typeface="+mn-ea"/>
                <a:cs typeface="+mn-cs"/>
              </a:rPr>
              <a:t>open-ended</a:t>
            </a:r>
            <a:r>
              <a:rPr lang="en-US" sz="1200" kern="1200" dirty="0">
                <a:solidFill>
                  <a:schemeClr val="tx1"/>
                </a:solidFill>
                <a:effectLst/>
                <a:latin typeface="+mn-lt"/>
                <a:ea typeface="+mn-ea"/>
                <a:cs typeface="+mn-cs"/>
              </a:rPr>
              <a:t> questions with probes to find out more about what the respondent is thinking and why.  Other things to keep in mind with interviews is that it’s important to listen carefully to the interviewee, minimize interruptions, and to slow down the pace of the interview to give participants opportunities to qualify their statements.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Okay, so next I’m just going to touch on a few best practices for engaging persons and families.  Important things to keep in mind for engaging these groups are to ensure that persons and family members are well </a:t>
            </a:r>
            <a:r>
              <a:rPr lang="en-US" sz="1200" i="1" kern="1200" dirty="0">
                <a:solidFill>
                  <a:schemeClr val="tx1"/>
                </a:solidFill>
                <a:effectLst/>
                <a:latin typeface="+mn-lt"/>
                <a:ea typeface="+mn-ea"/>
                <a:cs typeface="+mn-cs"/>
              </a:rPr>
              <a:t>prepared</a:t>
            </a:r>
            <a:r>
              <a:rPr lang="en-US" sz="1200" kern="1200" dirty="0">
                <a:solidFill>
                  <a:schemeClr val="tx1"/>
                </a:solidFill>
                <a:effectLst/>
                <a:latin typeface="+mn-lt"/>
                <a:ea typeface="+mn-ea"/>
                <a:cs typeface="+mn-cs"/>
              </a:rPr>
              <a:t> for participant meetings.  It’s important to set clear </a:t>
            </a:r>
            <a:r>
              <a:rPr lang="en-US" sz="1200" i="1" kern="1200" dirty="0">
                <a:solidFill>
                  <a:schemeClr val="tx1"/>
                </a:solidFill>
                <a:effectLst/>
                <a:latin typeface="+mn-lt"/>
                <a:ea typeface="+mn-ea"/>
                <a:cs typeface="+mn-cs"/>
              </a:rPr>
              <a:t>expectations</a:t>
            </a:r>
            <a:r>
              <a:rPr lang="en-US" sz="120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for example, informing people regarding the time requirements and the nature of the input being sought from them.  It’s important to ensure that individuals understand the nature of their participation, particularly around issues of </a:t>
            </a:r>
            <a:r>
              <a:rPr lang="en-US" sz="1200" i="1" kern="1200" dirty="0">
                <a:solidFill>
                  <a:schemeClr val="tx1"/>
                </a:solidFill>
                <a:effectLst/>
                <a:latin typeface="+mn-lt"/>
                <a:ea typeface="+mn-ea"/>
                <a:cs typeface="+mn-cs"/>
              </a:rPr>
              <a:t>confidentiality</a:t>
            </a:r>
            <a:r>
              <a:rPr lang="en-US" sz="1200" kern="1200" dirty="0">
                <a:solidFill>
                  <a:schemeClr val="tx1"/>
                </a:solidFill>
                <a:effectLst/>
                <a:latin typeface="+mn-lt"/>
                <a:ea typeface="+mn-ea"/>
                <a:cs typeface="+mn-cs"/>
              </a:rPr>
              <a:t> and explain that participation in measure development activities is </a:t>
            </a:r>
            <a:r>
              <a:rPr lang="en-US" sz="1200" i="1" kern="1200" dirty="0">
                <a:solidFill>
                  <a:schemeClr val="tx1"/>
                </a:solidFill>
                <a:effectLst/>
                <a:latin typeface="+mn-lt"/>
                <a:ea typeface="+mn-ea"/>
                <a:cs typeface="+mn-cs"/>
              </a:rPr>
              <a:t>voluntary</a:t>
            </a:r>
            <a:r>
              <a:rPr lang="en-US" sz="1200" kern="1200" dirty="0">
                <a:solidFill>
                  <a:schemeClr val="tx1"/>
                </a:solidFill>
                <a:effectLst/>
                <a:latin typeface="+mn-lt"/>
                <a:ea typeface="+mn-ea"/>
                <a:cs typeface="+mn-cs"/>
              </a:rPr>
              <a:t>. It is good practice to provide read-ahead </a:t>
            </a:r>
            <a:r>
              <a:rPr lang="en-US" sz="1200" i="1" kern="1200" dirty="0">
                <a:solidFill>
                  <a:schemeClr val="tx1"/>
                </a:solidFill>
                <a:effectLst/>
                <a:latin typeface="+mn-lt"/>
                <a:ea typeface="+mn-ea"/>
                <a:cs typeface="+mn-cs"/>
              </a:rPr>
              <a:t>materials</a:t>
            </a:r>
            <a:r>
              <a:rPr lang="en-US" sz="1200" kern="1200" dirty="0">
                <a:solidFill>
                  <a:schemeClr val="tx1"/>
                </a:solidFill>
                <a:effectLst/>
                <a:latin typeface="+mn-lt"/>
                <a:ea typeface="+mn-ea"/>
                <a:cs typeface="+mn-cs"/>
              </a:rPr>
              <a:t> that are easy to understand, and provide participants with ample time to review them and to ask questions.  It would be a good idea to mail those to individuals who may not have internet access.  Holding </a:t>
            </a:r>
            <a:r>
              <a:rPr lang="en-US" sz="1200" i="1" kern="1200" dirty="0">
                <a:solidFill>
                  <a:schemeClr val="tx1"/>
                </a:solidFill>
                <a:effectLst/>
                <a:latin typeface="+mn-lt"/>
                <a:ea typeface="+mn-ea"/>
                <a:cs typeface="+mn-cs"/>
              </a:rPr>
              <a:t>preparatory</a:t>
            </a:r>
            <a:r>
              <a:rPr lang="en-US" sz="1200" kern="1200" dirty="0">
                <a:solidFill>
                  <a:schemeClr val="tx1"/>
                </a:solidFill>
                <a:effectLst/>
                <a:latin typeface="+mn-lt"/>
                <a:ea typeface="+mn-ea"/>
                <a:cs typeface="+mn-cs"/>
              </a:rPr>
              <a:t> calls can also be useful.  It’s important to ensure that all participants have easy </a:t>
            </a:r>
            <a:r>
              <a:rPr lang="en-US" sz="1200" i="1" kern="1200" dirty="0">
                <a:solidFill>
                  <a:schemeClr val="tx1"/>
                </a:solidFill>
                <a:effectLst/>
                <a:latin typeface="+mn-lt"/>
                <a:ea typeface="+mn-ea"/>
                <a:cs typeface="+mn-cs"/>
              </a:rPr>
              <a:t>accessibility</a:t>
            </a:r>
            <a:r>
              <a:rPr lang="en-US" sz="1200" kern="1200" dirty="0">
                <a:solidFill>
                  <a:schemeClr val="tx1"/>
                </a:solidFill>
                <a:effectLst/>
                <a:latin typeface="+mn-lt"/>
                <a:ea typeface="+mn-ea"/>
                <a:cs typeface="+mn-cs"/>
              </a:rPr>
              <a:t> to meeting sites.  For </a:t>
            </a:r>
            <a:r>
              <a:rPr lang="en-US" sz="1200" i="1" kern="1200" dirty="0">
                <a:solidFill>
                  <a:schemeClr val="tx1"/>
                </a:solidFill>
                <a:effectLst/>
                <a:latin typeface="+mn-lt"/>
                <a:ea typeface="+mn-ea"/>
                <a:cs typeface="+mn-cs"/>
              </a:rPr>
              <a:t>in-person</a:t>
            </a:r>
            <a:r>
              <a:rPr lang="en-US" sz="1200" kern="1200" dirty="0">
                <a:solidFill>
                  <a:schemeClr val="tx1"/>
                </a:solidFill>
                <a:effectLst/>
                <a:latin typeface="+mn-lt"/>
                <a:ea typeface="+mn-ea"/>
                <a:cs typeface="+mn-cs"/>
              </a:rPr>
              <a:t> meetings you could consider offering a ride service, providing directions, parking and mileage reimbursement, and ensure that rooms are accessible to persons who use medical devices.  With </a:t>
            </a:r>
            <a:r>
              <a:rPr lang="en-US" sz="1200" i="1" kern="1200" dirty="0">
                <a:solidFill>
                  <a:schemeClr val="tx1"/>
                </a:solidFill>
                <a:effectLst/>
                <a:latin typeface="+mn-lt"/>
                <a:ea typeface="+mn-ea"/>
                <a:cs typeface="+mn-cs"/>
              </a:rPr>
              <a:t>virtual</a:t>
            </a:r>
            <a:r>
              <a:rPr lang="en-US" sz="1200" kern="1200" dirty="0">
                <a:solidFill>
                  <a:schemeClr val="tx1"/>
                </a:solidFill>
                <a:effectLst/>
                <a:latin typeface="+mn-lt"/>
                <a:ea typeface="+mn-ea"/>
                <a:cs typeface="+mn-cs"/>
              </a:rPr>
              <a:t> meetings, you may consider assisting with technological needs.  All meetings should be scheduled at </a:t>
            </a:r>
            <a:r>
              <a:rPr lang="en-US" sz="1200" i="1" kern="1200" dirty="0">
                <a:solidFill>
                  <a:schemeClr val="tx1"/>
                </a:solidFill>
                <a:effectLst/>
                <a:latin typeface="+mn-lt"/>
                <a:ea typeface="+mn-ea"/>
                <a:cs typeface="+mn-cs"/>
              </a:rPr>
              <a:t>convenient</a:t>
            </a:r>
            <a:r>
              <a:rPr lang="en-US" sz="1200" kern="1200" dirty="0">
                <a:solidFill>
                  <a:schemeClr val="tx1"/>
                </a:solidFill>
                <a:effectLst/>
                <a:latin typeface="+mn-lt"/>
                <a:ea typeface="+mn-ea"/>
                <a:cs typeface="+mn-cs"/>
              </a:rPr>
              <a:t> times so that all can attend, or find a way to get input outside of the meeting for individuals who cannot attend.  Sending </a:t>
            </a:r>
            <a:r>
              <a:rPr lang="en-US" sz="1200" i="1" kern="1200" dirty="0">
                <a:solidFill>
                  <a:schemeClr val="tx1"/>
                </a:solidFill>
                <a:effectLst/>
                <a:latin typeface="+mn-lt"/>
                <a:ea typeface="+mn-ea"/>
                <a:cs typeface="+mn-cs"/>
              </a:rPr>
              <a:t>reminders</a:t>
            </a:r>
            <a:r>
              <a:rPr lang="en-US" sz="1200" kern="1200" dirty="0">
                <a:solidFill>
                  <a:schemeClr val="tx1"/>
                </a:solidFill>
                <a:effectLst/>
                <a:latin typeface="+mn-lt"/>
                <a:ea typeface="+mn-ea"/>
                <a:cs typeface="+mn-cs"/>
              </a:rPr>
              <a:t> one to two days prior to the meeting to maximize attendance is also a good idea, and throughout the meeting process it’s important to clearly </a:t>
            </a:r>
            <a:r>
              <a:rPr lang="en-US" sz="1200" i="1" kern="1200" dirty="0">
                <a:solidFill>
                  <a:schemeClr val="tx1"/>
                </a:solidFill>
                <a:effectLst/>
                <a:latin typeface="+mn-lt"/>
                <a:ea typeface="+mn-ea"/>
                <a:cs typeface="+mn-cs"/>
              </a:rPr>
              <a:t>explain</a:t>
            </a:r>
            <a:r>
              <a:rPr lang="en-US" sz="1200" kern="1200" dirty="0">
                <a:solidFill>
                  <a:schemeClr val="tx1"/>
                </a:solidFill>
                <a:effectLst/>
                <a:latin typeface="+mn-lt"/>
                <a:ea typeface="+mn-ea"/>
                <a:cs typeface="+mn-cs"/>
              </a:rPr>
              <a:t> technical measures and concepts and avoid using technical jargon.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26</a:t>
            </a:fld>
            <a:endParaRPr lang="en-US" dirty="0"/>
          </a:p>
        </p:txBody>
      </p:sp>
    </p:spTree>
    <p:extLst>
      <p:ext uri="{BB962C8B-B14F-4D97-AF65-F5344CB8AC3E}">
        <p14:creationId xmlns:p14="http://schemas.microsoft.com/office/powerpoint/2010/main" val="35598426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a:t>
            </a:r>
            <a:r>
              <a:rPr lang="en-US" sz="1200" kern="1200" baseline="0" dirty="0">
                <a:solidFill>
                  <a:schemeClr val="tx1"/>
                </a:solidFill>
                <a:effectLst/>
                <a:latin typeface="+mn-lt"/>
                <a:ea typeface="+mn-ea"/>
                <a:cs typeface="+mn-cs"/>
              </a:rPr>
              <a:t> slide offers</a:t>
            </a:r>
            <a:r>
              <a:rPr lang="en-US" sz="1200" kern="1200" dirty="0">
                <a:solidFill>
                  <a:schemeClr val="tx1"/>
                </a:solidFill>
                <a:effectLst/>
                <a:latin typeface="+mn-lt"/>
                <a:ea typeface="+mn-ea"/>
                <a:cs typeface="+mn-cs"/>
              </a:rPr>
              <a:t> resources and information about best practices and procedures for conducting TEPs, soliciting public comment, and engaging persons and family members — the CMS Blueprint is an excellent resource,</a:t>
            </a:r>
            <a:r>
              <a:rPr lang="en-US" sz="1200" kern="1200" baseline="0" dirty="0">
                <a:solidFill>
                  <a:schemeClr val="tx1"/>
                </a:solidFill>
                <a:effectLst/>
                <a:latin typeface="+mn-lt"/>
                <a:ea typeface="+mn-ea"/>
                <a:cs typeface="+mn-cs"/>
              </a:rPr>
              <a:t> as well</a:t>
            </a:r>
            <a:r>
              <a:rPr lang="en-US" sz="1200" kern="1200" dirty="0">
                <a:solidFill>
                  <a:schemeClr val="tx1"/>
                </a:solidFill>
                <a:effectLst/>
                <a:latin typeface="+mn-lt"/>
                <a:ea typeface="+mn-ea"/>
                <a:cs typeface="+mn-cs"/>
              </a:rPr>
              <a:t>.  As I mentioned, for doing surveys and interviews, textbooks on research methods can be very useful.  In addition, the Measures Management System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pages of the CMS website has three handouts specifically dedicated to information about engaging specific stakeholder groups, including individuals, providers, associations,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specialty societies.  Each of these handouts summarizes techniques useful for engaging each of these stakeholder groups at each stage of the measure development process.  Finally, if you haven't already registered, you will want to consider signing up for the CMS MMS Listserv.  Listserv subscribers receive periodic emailed newsletters containing news of upcoming information sessions, collaboration and communication webinars, as well as specific updates made to the MMS webpages.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27</a:t>
            </a:fld>
            <a:endParaRPr lang="en-US" dirty="0"/>
          </a:p>
        </p:txBody>
      </p:sp>
    </p:spTree>
    <p:extLst>
      <p:ext uri="{BB962C8B-B14F-4D97-AF65-F5344CB8AC3E}">
        <p14:creationId xmlns:p14="http://schemas.microsoft.com/office/powerpoint/2010/main" val="22437742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Thank you, Jennifer. I will very quickly mention that another way that we are trying to engage you as well as clinicians is through the MMS Listserv.  This is also a good way for anyone who’s interested in joining a TEP to learn about those that have recently come online and are looking for new members.  As you may have seen through this web series, we have recently developed and sent out a new communication system that you got to invite you to this webinar.  We will be trying to get a newsletter out to you at least once a week through that to let you know about new TEPs, webinars coming up, or enduring materials that we are posting so that you can push those along to your clinicians or to patients that you work with as patient advocacy groups.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28</a:t>
            </a:fld>
            <a:endParaRPr lang="en-US" dirty="0"/>
          </a:p>
        </p:txBody>
      </p:sp>
    </p:spTree>
    <p:extLst>
      <p:ext uri="{BB962C8B-B14F-4D97-AF65-F5344CB8AC3E}">
        <p14:creationId xmlns:p14="http://schemas.microsoft.com/office/powerpoint/2010/main" val="3353154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have a number of guest speakers with us today.  We have Kim Kufel from</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CMS; Elizabeth Bishop from the American Board of Family Medicine (ABFM); Denise St. Clair from Westat; and Jennifer Brustrom from Battelle. I would like to hand it over to Kim Kufel now.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Good afternoon.  Thank you so much, Nicole, for that introduction, and also a thank you to everyone on the phone for taking time out of your busy schedules to attend this session. I will say that stakeholder engagement is something that I find very exciting in that the outreach is so important to CMS in providing that level of transparency and input, which is what we’re going to talk to you all about today.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a:t>
            </a:fld>
            <a:endParaRPr lang="en-US" dirty="0"/>
          </a:p>
        </p:txBody>
      </p:sp>
    </p:spTree>
    <p:extLst>
      <p:ext uri="{BB962C8B-B14F-4D97-AF65-F5344CB8AC3E}">
        <p14:creationId xmlns:p14="http://schemas.microsoft.com/office/powerpoint/2010/main" val="22639067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What’s the best way to identify patients involved in our areas of healthcare</a:t>
            </a:r>
            <a:r>
              <a:rPr lang="en-US" sz="1200" kern="1200" baseline="0" dirty="0">
                <a:solidFill>
                  <a:schemeClr val="tx1"/>
                </a:solidFill>
                <a:effectLst/>
                <a:latin typeface="+mn-lt"/>
                <a:ea typeface="+mn-ea"/>
                <a:cs typeface="+mn-cs"/>
              </a:rPr>
              <a:t> s</a:t>
            </a:r>
            <a:r>
              <a:rPr lang="en-US" sz="1200" kern="1200" dirty="0">
                <a:solidFill>
                  <a:schemeClr val="tx1"/>
                </a:solidFill>
                <a:effectLst/>
                <a:latin typeface="+mn-lt"/>
                <a:ea typeface="+mn-ea"/>
                <a:cs typeface="+mn-cs"/>
              </a:rPr>
              <a:t>o that we can start the conversation about what measures would be most meaningful to them?</a:t>
            </a:r>
          </a:p>
          <a:p>
            <a:endParaRPr lang="en-US" dirty="0">
              <a:effectLst/>
            </a:endParaRPr>
          </a:p>
          <a:p>
            <a:r>
              <a:rPr lang="en-US" sz="1200" kern="1200" dirty="0">
                <a:solidFill>
                  <a:schemeClr val="tx1"/>
                </a:solidFill>
                <a:effectLst/>
                <a:latin typeface="+mn-lt"/>
                <a:ea typeface="+mn-ea"/>
                <a:cs typeface="+mn-cs"/>
              </a:rPr>
              <a:t>I think it’s a really great question, and obviously there are others on the line who are able to also answer that question,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but I don't know that there is any </a:t>
            </a:r>
            <a:r>
              <a:rPr lang="en-US" sz="1200" i="1" kern="1200" dirty="0">
                <a:solidFill>
                  <a:schemeClr val="tx1"/>
                </a:solidFill>
                <a:effectLst/>
                <a:latin typeface="+mn-lt"/>
                <a:ea typeface="+mn-ea"/>
                <a:cs typeface="+mn-cs"/>
              </a:rPr>
              <a:t>one</a:t>
            </a:r>
            <a:r>
              <a:rPr lang="en-US" sz="1200" kern="1200" dirty="0">
                <a:solidFill>
                  <a:schemeClr val="tx1"/>
                </a:solidFill>
                <a:effectLst/>
                <a:latin typeface="+mn-lt"/>
                <a:ea typeface="+mn-ea"/>
                <a:cs typeface="+mn-cs"/>
              </a:rPr>
              <a:t> best practice for all types of patients.  I think that it depends on the patients that you would like to work with and the patients that you’re advocating for that will determine this.  So earlier, I gave the example of working with young males and trying to develop social media aspects on websites.  If you’re working with individuals who are cancer patients and they are in support groups, that might be another way. I think there are a lot of different techniques out there, and it’s really trying to understand who it is that you are engaging and what the </a:t>
            </a:r>
            <a:r>
              <a:rPr lang="en-US" sz="1200" i="1" kern="1200" dirty="0">
                <a:solidFill>
                  <a:schemeClr val="tx1"/>
                </a:solidFill>
                <a:effectLst/>
                <a:latin typeface="+mn-lt"/>
                <a:ea typeface="+mn-ea"/>
                <a:cs typeface="+mn-cs"/>
              </a:rPr>
              <a:t>best </a:t>
            </a:r>
            <a:r>
              <a:rPr lang="en-US" sz="1200" kern="1200" dirty="0">
                <a:solidFill>
                  <a:schemeClr val="tx1"/>
                </a:solidFill>
                <a:effectLst/>
                <a:latin typeface="+mn-lt"/>
                <a:ea typeface="+mn-ea"/>
                <a:cs typeface="+mn-cs"/>
              </a:rPr>
              <a:t>way might be for that particular group.  Jennifer, do you have any other thoughts on that question?</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I don’t, but Denise may be able to offer some, because I know that she’s worked extensively with different groups of patients.</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Yes, so there are a number of ways that you can engage with specific groups, and it depends on the level of formality you would like to have moving forward.  There are actually recruiting agencies out there who specialize in getting you exactly the kinds of people that you need to talk to</a:t>
            </a:r>
            <a:r>
              <a:rPr lang="en-US" sz="1200" kern="1200" baseline="0" dirty="0">
                <a:solidFill>
                  <a:schemeClr val="tx1"/>
                </a:solidFill>
                <a:effectLst/>
                <a:latin typeface="+mn-lt"/>
                <a:ea typeface="+mn-ea"/>
                <a:cs typeface="+mn-cs"/>
              </a:rPr>
              <a:t> (e.g., y</a:t>
            </a:r>
            <a:r>
              <a:rPr lang="en-US" sz="1200" kern="1200" dirty="0">
                <a:solidFill>
                  <a:schemeClr val="tx1"/>
                </a:solidFill>
                <a:effectLst/>
                <a:latin typeface="+mn-lt"/>
                <a:ea typeface="+mn-ea"/>
                <a:cs typeface="+mn-cs"/>
              </a:rPr>
              <a:t>ou can specify medical conditions, medication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device use, type of insurance they have access to, etc.) You name it, and they will recruit a panel for you for a </a:t>
            </a:r>
            <a:r>
              <a:rPr lang="en-US" sz="1200" i="1" kern="1200" dirty="0">
                <a:solidFill>
                  <a:schemeClr val="tx1"/>
                </a:solidFill>
                <a:effectLst/>
                <a:latin typeface="+mn-lt"/>
                <a:ea typeface="+mn-ea"/>
                <a:cs typeface="+mn-cs"/>
              </a:rPr>
              <a:t>cost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 less expensive option if you have internal resources that you’re interested in using, is starting local. A great resource is to start with Physician Compare and find a group practice or a physicians’ practice that is in your scope of care.  Say you’re looking for patients with certain types of cardiology conditions, so find a cardiology group nearby</a:t>
            </a:r>
            <a:r>
              <a:rPr lang="en-US" sz="1200" kern="1200" baseline="0" dirty="0">
                <a:solidFill>
                  <a:schemeClr val="tx1"/>
                </a:solidFill>
                <a:effectLst/>
                <a:latin typeface="+mn-lt"/>
                <a:ea typeface="+mn-ea"/>
                <a:cs typeface="+mn-cs"/>
              </a:rPr>
              <a:t> and r</a:t>
            </a:r>
            <a:r>
              <a:rPr lang="en-US" sz="1200" kern="1200" dirty="0">
                <a:solidFill>
                  <a:schemeClr val="tx1"/>
                </a:solidFill>
                <a:effectLst/>
                <a:latin typeface="+mn-lt"/>
                <a:ea typeface="+mn-ea"/>
                <a:cs typeface="+mn-cs"/>
              </a:rPr>
              <a:t>each out</a:t>
            </a:r>
            <a:r>
              <a:rPr lang="en-US" sz="1200" kern="1200" baseline="0" dirty="0">
                <a:solidFill>
                  <a:schemeClr val="tx1"/>
                </a:solidFill>
                <a:effectLst/>
                <a:latin typeface="+mn-lt"/>
                <a:ea typeface="+mn-ea"/>
                <a:cs typeface="+mn-cs"/>
              </a:rPr>
              <a:t> and e</a:t>
            </a:r>
            <a:r>
              <a:rPr lang="en-US" sz="1200" kern="1200" dirty="0">
                <a:solidFill>
                  <a:schemeClr val="tx1"/>
                </a:solidFill>
                <a:effectLst/>
                <a:latin typeface="+mn-lt"/>
                <a:ea typeface="+mn-ea"/>
                <a:cs typeface="+mn-cs"/>
              </a:rPr>
              <a:t>ngage with them. Explain</a:t>
            </a:r>
            <a:r>
              <a:rPr lang="en-US" sz="1200" kern="1200" baseline="0" dirty="0">
                <a:solidFill>
                  <a:schemeClr val="tx1"/>
                </a:solidFill>
                <a:effectLst/>
                <a:latin typeface="+mn-lt"/>
                <a:ea typeface="+mn-ea"/>
                <a:cs typeface="+mn-cs"/>
              </a:rPr>
              <a:t> to them that you’re </a:t>
            </a:r>
            <a:r>
              <a:rPr lang="en-US" sz="1200" kern="1200" dirty="0">
                <a:solidFill>
                  <a:schemeClr val="tx1"/>
                </a:solidFill>
                <a:effectLst/>
                <a:latin typeface="+mn-lt"/>
                <a:ea typeface="+mn-ea"/>
                <a:cs typeface="+mn-cs"/>
              </a:rPr>
              <a:t>thinking about doing this type of measurement and that you’d love to talk to patients who are being seen there to ask them about how they’d like to get involved. It really develops this wonderful circle and partnership between the clinician,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patient, and the organization.  From there, we find that it often snowballs,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 can build your network organically from there.</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hose are two options that could be quite successful.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Great, thank you very much.  Another</a:t>
            </a:r>
            <a:r>
              <a:rPr lang="en-US" sz="1200" kern="1200" baseline="0" dirty="0">
                <a:solidFill>
                  <a:schemeClr val="tx1"/>
                </a:solidFill>
                <a:effectLst/>
                <a:latin typeface="+mn-lt"/>
                <a:ea typeface="+mn-ea"/>
                <a:cs typeface="+mn-cs"/>
              </a:rPr>
              <a:t> question: O</a:t>
            </a:r>
            <a:r>
              <a:rPr lang="en-US" sz="1200" kern="1200" dirty="0">
                <a:solidFill>
                  <a:schemeClr val="tx1"/>
                </a:solidFill>
                <a:effectLst/>
                <a:latin typeface="+mn-lt"/>
                <a:ea typeface="+mn-ea"/>
                <a:cs typeface="+mn-cs"/>
              </a:rPr>
              <a:t>nce we have received input from any stakeholder, who should be responsible for evaluating that feedback?  The measure development team or another body of experts?  Denise, do you have thoughts on that?  Also, anybody else from our panel or CMS, I invite you to answer the question, as well.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I think one thing to be cognizant of is obviously the skill set of the measure development team and the type of data you’re collecting; for instance, if you have a highly quantitative measure development team and you’re interested in engaging in focus groups, then you might want to bring in some qualitative experts or even a consultant to help work through the data in a meaningful way.  You can also engage your TEP as they may be very interested if you’re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sharing your data with them.  We have a lot of TEP members who do a lot of academic work.  They may be very willing to help you in analysis in exchange for sharing the data, so that’s something to consider and that can also be a really useful partnership.</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Thank you.  Do we have other questions from the group?  Are there any thoughts on other types of engagements that we’re missing from the list?  Types of engagements that you have conducted that you’ve found to be particularly successful?  Please do send us your thoughts after the webinar if you have additional feelings on this topic.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see one more question that’s come in.  “Should payers be included as stakeholders?”  I think so, I think definitely if that is who you’re looking to target for a measure — or if you’re interested in knowing what types of quality measures that payers are already implementing.  Denise, Jennifer, or Kim?  Do you have any thoughts on that?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I would agree completely.  Something we hear frequently from our clinician partners is there would be nothing more glorious in the world than a united set of measures for all payers,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engaging payers is also a great way to work towards alignment when that makes the most sense.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Another question:  “what are you defining the consumer as?”</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Yes, I think that sometimes we have been using that a little interchangeably, but specifically, the consumer can be a broader group.</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 consumer might be the family members, or anyone else whom the measure might be targeting.  We might not be specifically targeting the patient, but maybe the community, or like I mentioned the family.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29</a:t>
            </a:fld>
            <a:endParaRPr lang="en-US" dirty="0"/>
          </a:p>
        </p:txBody>
      </p:sp>
    </p:spTree>
    <p:extLst>
      <p:ext uri="{BB962C8B-B14F-4D97-AF65-F5344CB8AC3E}">
        <p14:creationId xmlns:p14="http://schemas.microsoft.com/office/powerpoint/2010/main" val="10745691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 want to once again thank our presenters for taking the time out today to relay their experiences and what they have been seeing out in the field.  I think that stakeholder engagement is the most important piece of measure development. It’s critical for all of us to have an understanding of how it works.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Getting our patients or our consumers, if you will, integrated into this part of the system is really key to the success of us moving forward.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30</a:t>
            </a:fld>
            <a:endParaRPr lang="en-US" dirty="0"/>
          </a:p>
        </p:txBody>
      </p:sp>
    </p:spTree>
    <p:extLst>
      <p:ext uri="{BB962C8B-B14F-4D97-AF65-F5344CB8AC3E}">
        <p14:creationId xmlns:p14="http://schemas.microsoft.com/office/powerpoint/2010/main" val="3315419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Just a reminder,</a:t>
            </a:r>
            <a:r>
              <a:rPr lang="en-US" sz="1200" kern="1200" baseline="0" dirty="0">
                <a:solidFill>
                  <a:schemeClr val="tx1"/>
                </a:solidFill>
                <a:effectLst/>
                <a:latin typeface="+mn-lt"/>
                <a:ea typeface="+mn-ea"/>
                <a:cs typeface="+mn-cs"/>
              </a:rPr>
              <a:t> please </a:t>
            </a:r>
            <a:r>
              <a:rPr lang="en-US" sz="1200" kern="1200" dirty="0">
                <a:solidFill>
                  <a:schemeClr val="tx1"/>
                </a:solidFill>
                <a:effectLst/>
                <a:latin typeface="+mn-lt"/>
                <a:ea typeface="+mn-ea"/>
                <a:cs typeface="+mn-cs"/>
              </a:rPr>
              <a:t>let us</a:t>
            </a:r>
            <a:r>
              <a:rPr lang="en-US" sz="1200" kern="1200" baseline="0" dirty="0">
                <a:solidFill>
                  <a:schemeClr val="tx1"/>
                </a:solidFill>
                <a:effectLst/>
                <a:latin typeface="+mn-lt"/>
                <a:ea typeface="+mn-ea"/>
                <a:cs typeface="+mn-cs"/>
              </a:rPr>
              <a:t> know</a:t>
            </a:r>
            <a:r>
              <a:rPr lang="en-US" sz="1200" kern="1200" dirty="0">
                <a:solidFill>
                  <a:schemeClr val="tx1"/>
                </a:solidFill>
                <a:effectLst/>
                <a:latin typeface="+mn-lt"/>
                <a:ea typeface="+mn-ea"/>
                <a:cs typeface="+mn-cs"/>
              </a:rPr>
              <a:t> if you have interest in participating in our spotlight opportunities. You</a:t>
            </a:r>
            <a:r>
              <a:rPr lang="en-US" sz="1200" kern="1200" baseline="0" dirty="0">
                <a:solidFill>
                  <a:schemeClr val="tx1"/>
                </a:solidFill>
                <a:effectLst/>
                <a:latin typeface="+mn-lt"/>
                <a:ea typeface="+mn-ea"/>
                <a:cs typeface="+mn-cs"/>
              </a:rPr>
              <a:t> can</a:t>
            </a:r>
            <a:r>
              <a:rPr lang="en-US" sz="1200" kern="1200" dirty="0">
                <a:solidFill>
                  <a:schemeClr val="tx1"/>
                </a:solidFill>
                <a:effectLst/>
                <a:latin typeface="+mn-lt"/>
                <a:ea typeface="+mn-ea"/>
                <a:cs typeface="+mn-cs"/>
              </a:rPr>
              <a:t> email the MMS support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address to</a:t>
            </a:r>
            <a:r>
              <a:rPr lang="en-US" sz="1200" kern="1200" baseline="0" dirty="0">
                <a:solidFill>
                  <a:schemeClr val="tx1"/>
                </a:solidFill>
                <a:effectLst/>
                <a:latin typeface="+mn-lt"/>
                <a:ea typeface="+mn-ea"/>
                <a:cs typeface="+mn-cs"/>
              </a:rPr>
              <a:t> express your interest.</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31</a:t>
            </a:fld>
            <a:endParaRPr lang="en-US" dirty="0"/>
          </a:p>
        </p:txBody>
      </p:sp>
    </p:spTree>
    <p:extLst>
      <p:ext uri="{BB962C8B-B14F-4D97-AF65-F5344CB8AC3E}">
        <p14:creationId xmlns:p14="http://schemas.microsoft.com/office/powerpoint/2010/main" val="7350229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have suggestions for future topics, please let us know. Next</a:t>
            </a:r>
            <a:r>
              <a:rPr lang="en-US" sz="1200" kern="1200" baseline="0" dirty="0">
                <a:solidFill>
                  <a:schemeClr val="tx1"/>
                </a:solidFill>
                <a:effectLst/>
                <a:latin typeface="+mn-lt"/>
                <a:ea typeface="+mn-ea"/>
                <a:cs typeface="+mn-cs"/>
              </a:rPr>
              <a:t> week we will </a:t>
            </a:r>
            <a:r>
              <a:rPr lang="en-US" sz="1200" kern="1200" dirty="0">
                <a:solidFill>
                  <a:schemeClr val="tx1"/>
                </a:solidFill>
                <a:effectLst/>
                <a:latin typeface="+mn-lt"/>
                <a:ea typeface="+mn-ea"/>
                <a:cs typeface="+mn-cs"/>
              </a:rPr>
              <a:t>have the second webinar in our eCQM series where</a:t>
            </a:r>
            <a:r>
              <a:rPr lang="en-US" sz="1200" kern="1200" baseline="0" dirty="0">
                <a:solidFill>
                  <a:schemeClr val="tx1"/>
                </a:solidFill>
                <a:effectLst/>
                <a:latin typeface="+mn-lt"/>
                <a:ea typeface="+mn-ea"/>
                <a:cs typeface="+mn-cs"/>
              </a:rPr>
              <a:t> we will</a:t>
            </a:r>
            <a:r>
              <a:rPr lang="en-US" sz="1200" kern="1200" dirty="0">
                <a:solidFill>
                  <a:schemeClr val="tx1"/>
                </a:solidFill>
                <a:effectLst/>
                <a:latin typeface="+mn-lt"/>
                <a:ea typeface="+mn-ea"/>
                <a:cs typeface="+mn-cs"/>
              </a:rPr>
              <a:t> demonstrate the eCQM Resource Center. </a:t>
            </a:r>
            <a:r>
              <a:rPr lang="en-US" sz="1200" kern="1200" baseline="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hen the following week</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after that, we are doing a webinar on the MAP and pre-rulemaking process.</a:t>
            </a:r>
            <a:r>
              <a:rPr lang="en-US" sz="1200" kern="1200" baseline="0" dirty="0">
                <a:solidFill>
                  <a:schemeClr val="tx1"/>
                </a:solidFill>
                <a:effectLst/>
                <a:latin typeface="+mn-lt"/>
                <a:ea typeface="+mn-ea"/>
                <a:cs typeface="+mn-cs"/>
              </a:rPr>
              <a:t> W</a:t>
            </a:r>
            <a:r>
              <a:rPr lang="en-US" sz="1200" kern="1200" dirty="0">
                <a:solidFill>
                  <a:schemeClr val="tx1"/>
                </a:solidFill>
                <a:effectLst/>
                <a:latin typeface="+mn-lt"/>
                <a:ea typeface="+mn-ea"/>
                <a:cs typeface="+mn-cs"/>
              </a:rPr>
              <a:t>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hope you are able to participate in those webinars, as well.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32</a:t>
            </a:fld>
            <a:endParaRPr lang="en-US" dirty="0"/>
          </a:p>
        </p:txBody>
      </p:sp>
    </p:spTree>
    <p:extLst>
      <p:ext uri="{BB962C8B-B14F-4D97-AF65-F5344CB8AC3E}">
        <p14:creationId xmlns:p14="http://schemas.microsoft.com/office/powerpoint/2010/main" val="23319183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our contact information and once again, thank you so much for joining today.  Please feel free to email us or contact us at any time.  Thank you.</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33</a:t>
            </a:fld>
            <a:endParaRPr lang="en-US" dirty="0"/>
          </a:p>
        </p:txBody>
      </p:sp>
    </p:spTree>
    <p:extLst>
      <p:ext uri="{BB962C8B-B14F-4D97-AF65-F5344CB8AC3E}">
        <p14:creationId xmlns:p14="http://schemas.microsoft.com/office/powerpoint/2010/main" val="2635368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Nicole said, my name is Kimberly Kufel.  I am the lead for the Measures Management System.  Today</a:t>
            </a:r>
            <a:r>
              <a:rPr lang="en-US" sz="1200" kern="1200" baseline="0" dirty="0">
                <a:solidFill>
                  <a:schemeClr val="tx1"/>
                </a:solidFill>
                <a:effectLst/>
                <a:latin typeface="+mn-lt"/>
                <a:ea typeface="+mn-ea"/>
                <a:cs typeface="+mn-cs"/>
              </a:rPr>
              <a:t> we want to highlight how </a:t>
            </a:r>
            <a:r>
              <a:rPr lang="en-US" sz="1200" kern="1200" dirty="0">
                <a:solidFill>
                  <a:schemeClr val="tx1"/>
                </a:solidFill>
                <a:effectLst/>
                <a:latin typeface="+mn-lt"/>
                <a:ea typeface="+mn-ea"/>
                <a:cs typeface="+mn-cs"/>
              </a:rPr>
              <a:t>important measure development is to CMS.  It affects everyone and our challenge is to figure out a way to engage everyone throughout the entire process.  This is a work-in-progress.  If you have suggestions on how you, as an organization, would like to be engaged and what would be most helpful for you, please let me know.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Measures Management System is a system of standardized processes and decision-making criteria that help guide measure development. By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following this process, measures have a higher likelihood of getting into our programs because they are developed, implemented, and maintained in a way that ensure they are evaluating the quality of care delivered to CMS beneficiaries.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Over the last few years,</a:t>
            </a:r>
            <a:r>
              <a:rPr lang="en-US" sz="1200" kern="1200" baseline="0" dirty="0">
                <a:solidFill>
                  <a:schemeClr val="tx1"/>
                </a:solidFill>
                <a:effectLst/>
                <a:latin typeface="+mn-lt"/>
                <a:ea typeface="+mn-ea"/>
                <a:cs typeface="+mn-cs"/>
              </a:rPr>
              <a:t> three principles have been identified which have guided t</a:t>
            </a:r>
            <a:r>
              <a:rPr lang="en-US" sz="1200" kern="1200" dirty="0">
                <a:solidFill>
                  <a:schemeClr val="tx1"/>
                </a:solidFill>
                <a:effectLst/>
                <a:latin typeface="+mn-lt"/>
                <a:ea typeface="+mn-ea"/>
                <a:cs typeface="+mn-cs"/>
              </a:rPr>
              <a:t>he Measures Management System and these are: </a:t>
            </a:r>
            <a:r>
              <a:rPr lang="en-US" sz="1200" i="1" kern="1200" dirty="0">
                <a:solidFill>
                  <a:schemeClr val="tx1"/>
                </a:solidFill>
                <a:effectLst/>
                <a:latin typeface="+mn-lt"/>
                <a:ea typeface="+mn-ea"/>
                <a:cs typeface="+mn-cs"/>
              </a:rPr>
              <a:t>standardization, flexibility,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transparency</a:t>
            </a:r>
            <a:r>
              <a:rPr lang="en-US" sz="1200" kern="1200" dirty="0">
                <a:solidFill>
                  <a:schemeClr val="tx1"/>
                </a:solidFill>
                <a:effectLst/>
                <a:latin typeface="+mn-lt"/>
                <a:ea typeface="+mn-ea"/>
                <a:cs typeface="+mn-cs"/>
              </a:rPr>
              <a: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Standardization</a:t>
            </a:r>
            <a:r>
              <a:rPr lang="en-US" sz="1200" kern="1200" dirty="0">
                <a:solidFill>
                  <a:schemeClr val="tx1"/>
                </a:solidFill>
                <a:effectLst/>
                <a:latin typeface="+mn-lt"/>
                <a:ea typeface="+mn-ea"/>
                <a:cs typeface="+mn-cs"/>
              </a:rPr>
              <a:t> means making sure that we are creating consistent measures.  We have thousands at this point.  </a:t>
            </a:r>
          </a:p>
          <a:p>
            <a:r>
              <a:rPr lang="en-US" sz="1200" i="1" kern="1200" dirty="0">
                <a:solidFill>
                  <a:schemeClr val="tx1"/>
                </a:solidFill>
                <a:effectLst/>
                <a:latin typeface="+mn-lt"/>
                <a:ea typeface="+mn-ea"/>
                <a:cs typeface="+mn-cs"/>
              </a:rPr>
              <a:t>Flexibility</a:t>
            </a:r>
            <a:r>
              <a:rPr lang="en-US" sz="1200" kern="1200" dirty="0">
                <a:solidFill>
                  <a:schemeClr val="tx1"/>
                </a:solidFill>
                <a:effectLst/>
                <a:latin typeface="+mn-lt"/>
                <a:ea typeface="+mn-ea"/>
                <a:cs typeface="+mn-cs"/>
              </a:rPr>
              <a:t> means making sure that we are maintaining and encouraging innovation, sometimes standardization and flexibility can conflict.  We have to try and find a </a:t>
            </a:r>
            <a:r>
              <a:rPr lang="en-US" sz="1200" i="1" kern="1200" dirty="0">
                <a:solidFill>
                  <a:schemeClr val="tx1"/>
                </a:solidFill>
                <a:effectLst/>
                <a:latin typeface="+mn-lt"/>
                <a:ea typeface="+mn-ea"/>
                <a:cs typeface="+mn-cs"/>
              </a:rPr>
              <a:t>balance.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Finally, </a:t>
            </a:r>
            <a:r>
              <a:rPr lang="en-US" sz="1200" i="1" kern="1200" dirty="0">
                <a:solidFill>
                  <a:schemeClr val="tx1"/>
                </a:solidFill>
                <a:effectLst/>
                <a:latin typeface="+mn-lt"/>
                <a:ea typeface="+mn-ea"/>
                <a:cs typeface="+mn-cs"/>
              </a:rPr>
              <a:t>transparency</a:t>
            </a:r>
            <a:r>
              <a:rPr lang="en-US" sz="1200" i="0" kern="1200" baseline="0" dirty="0">
                <a:solidFill>
                  <a:schemeClr val="tx1"/>
                </a:solidFill>
                <a:effectLst/>
                <a:latin typeface="+mn-lt"/>
                <a:ea typeface="+mn-ea"/>
                <a:cs typeface="+mn-cs"/>
              </a:rPr>
              <a:t> means keeping all stakeholders informed of what we’re doing and how we’re doing it.</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think transparency is what most directly applies to stakeholder engagement. Engagement</a:t>
            </a:r>
            <a:r>
              <a:rPr lang="en-US" sz="1200" kern="1200" baseline="0" dirty="0">
                <a:solidFill>
                  <a:schemeClr val="tx1"/>
                </a:solidFill>
                <a:effectLst/>
                <a:latin typeface="+mn-lt"/>
                <a:ea typeface="+mn-ea"/>
                <a:cs typeface="+mn-cs"/>
              </a:rPr>
              <a:t> with stakeholders helps bring to light great ideas that allow us to move forward in new and innovative ways. We cannot express enough how important your feedback is to us, please let us know how we’re doing and any ideas you might have to make the system better</a:t>
            </a:r>
            <a:r>
              <a:rPr lang="en-US" sz="1200" kern="1200" dirty="0">
                <a:solidFill>
                  <a:schemeClr val="tx1"/>
                </a:solidFill>
                <a:effectLst/>
                <a:latin typeface="+mn-lt"/>
                <a:ea typeface="+mn-ea"/>
                <a:cs typeface="+mn-cs"/>
              </a:rPr>
              <a:t>. So, with that, I’m going to turn it back over to Jennifer to talk in more detail about stakeholder engagement.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a:t>
            </a:fld>
            <a:endParaRPr lang="en-US" dirty="0"/>
          </a:p>
        </p:txBody>
      </p:sp>
    </p:spTree>
    <p:extLst>
      <p:ext uri="{BB962C8B-B14F-4D97-AF65-F5344CB8AC3E}">
        <p14:creationId xmlns:p14="http://schemas.microsoft.com/office/powerpoint/2010/main" val="1424677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set the stage for our wider discussion of stakeholder engagement, we first want to </a:t>
            </a:r>
            <a:r>
              <a:rPr lang="en-US" sz="1200" i="1" kern="1200" dirty="0">
                <a:solidFill>
                  <a:schemeClr val="tx1"/>
                </a:solidFill>
                <a:effectLst/>
                <a:latin typeface="+mn-lt"/>
                <a:ea typeface="+mn-ea"/>
                <a:cs typeface="+mn-cs"/>
              </a:rPr>
              <a:t>define </a:t>
            </a:r>
            <a:r>
              <a:rPr lang="en-US" sz="1200" kern="1200" dirty="0">
                <a:solidFill>
                  <a:schemeClr val="tx1"/>
                </a:solidFill>
                <a:effectLst/>
                <a:latin typeface="+mn-lt"/>
                <a:ea typeface="+mn-ea"/>
                <a:cs typeface="+mn-cs"/>
              </a:rPr>
              <a:t>what we mean by a stakeholder.  Broadly defined, stakeholders are persons or organizations with a vested interest or concern related to quality measure development and implementation. They can include persons or patients and their family members or caregivers.  Stakeholders can be healthcare providers, including physicians, nurses, nurse practitioners, physicians’ assistants, and other allied healthcare professionals. Stakeholders may also be associations,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specialty society members, as well as members of patient advocacy groups.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4</a:t>
            </a:fld>
            <a:endParaRPr lang="en-US" dirty="0"/>
          </a:p>
        </p:txBody>
      </p:sp>
    </p:spTree>
    <p:extLst>
      <p:ext uri="{BB962C8B-B14F-4D97-AF65-F5344CB8AC3E}">
        <p14:creationId xmlns:p14="http://schemas.microsoft.com/office/powerpoint/2010/main" val="1348809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Stakeholder engagement is the process of involving stakeholders in a meaningful way at each of the five steps in the measure development lifecycle.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During the process of measure </a:t>
            </a:r>
            <a:r>
              <a:rPr lang="en-US" sz="1200" i="1" kern="1200" dirty="0">
                <a:solidFill>
                  <a:schemeClr val="tx1"/>
                </a:solidFill>
                <a:effectLst/>
                <a:latin typeface="+mn-lt"/>
                <a:ea typeface="+mn-ea"/>
                <a:cs typeface="+mn-cs"/>
              </a:rPr>
              <a:t>conceptualization</a:t>
            </a:r>
            <a:r>
              <a:rPr lang="en-US" sz="1200" kern="1200" dirty="0">
                <a:solidFill>
                  <a:schemeClr val="tx1"/>
                </a:solidFill>
                <a:effectLst/>
                <a:latin typeface="+mn-lt"/>
                <a:ea typeface="+mn-ea"/>
                <a:cs typeface="+mn-cs"/>
              </a:rPr>
              <a:t>, stakeholders can help the development team define the measurement topics within areas of interest as defined by the CMS Quality Strategy.  During the process of measure </a:t>
            </a:r>
            <a:r>
              <a:rPr lang="en-US" sz="1200" i="1" kern="1200" dirty="0">
                <a:solidFill>
                  <a:schemeClr val="tx1"/>
                </a:solidFill>
                <a:effectLst/>
                <a:latin typeface="+mn-lt"/>
                <a:ea typeface="+mn-ea"/>
                <a:cs typeface="+mn-cs"/>
              </a:rPr>
              <a:t>specification</a:t>
            </a:r>
            <a:r>
              <a:rPr lang="en-US" sz="1200" kern="1200" dirty="0">
                <a:solidFill>
                  <a:schemeClr val="tx1"/>
                </a:solidFill>
                <a:effectLst/>
                <a:latin typeface="+mn-lt"/>
                <a:ea typeface="+mn-ea"/>
                <a:cs typeface="+mn-cs"/>
              </a:rPr>
              <a:t>, stakeholders can provide input to the development team as they define and develop the selected measures, and they can also provide feedback.  During measure </a:t>
            </a:r>
            <a:r>
              <a:rPr lang="en-US" sz="1200" i="1" kern="1200" dirty="0">
                <a:solidFill>
                  <a:schemeClr val="tx1"/>
                </a:solidFill>
                <a:effectLst/>
                <a:latin typeface="+mn-lt"/>
                <a:ea typeface="+mn-ea"/>
                <a:cs typeface="+mn-cs"/>
              </a:rPr>
              <a:t>testing,</a:t>
            </a:r>
            <a:r>
              <a:rPr lang="en-US" sz="1200" kern="1200" dirty="0">
                <a:solidFill>
                  <a:schemeClr val="tx1"/>
                </a:solidFill>
                <a:effectLst/>
                <a:latin typeface="+mn-lt"/>
                <a:ea typeface="+mn-ea"/>
                <a:cs typeface="+mn-cs"/>
              </a:rPr>
              <a:t> stakeholders can be involved when a developer evaluates whether the proposed measures will support the intended quality program successfully.  Stakeholders should be involved in the process of measure </a:t>
            </a:r>
            <a:r>
              <a:rPr lang="en-US" sz="1200" i="1" kern="1200" dirty="0">
                <a:solidFill>
                  <a:schemeClr val="tx1"/>
                </a:solidFill>
                <a:effectLst/>
                <a:latin typeface="+mn-lt"/>
                <a:ea typeface="+mn-ea"/>
                <a:cs typeface="+mn-cs"/>
              </a:rPr>
              <a:t>implementation,</a:t>
            </a:r>
            <a:r>
              <a:rPr lang="en-US" sz="1200" kern="1200" dirty="0">
                <a:solidFill>
                  <a:schemeClr val="tx1"/>
                </a:solidFill>
                <a:effectLst/>
                <a:latin typeface="+mn-lt"/>
                <a:ea typeface="+mn-ea"/>
                <a:cs typeface="+mn-cs"/>
              </a:rPr>
              <a:t> the phase which supports rollout to the healthcare providers who will collect and report the new measures.  They should also be involved during </a:t>
            </a:r>
            <a:r>
              <a:rPr lang="en-US" sz="1200" i="1" kern="1200" dirty="0">
                <a:solidFill>
                  <a:schemeClr val="tx1"/>
                </a:solidFill>
                <a:effectLst/>
                <a:latin typeface="+mn-lt"/>
                <a:ea typeface="+mn-ea"/>
                <a:cs typeface="+mn-cs"/>
              </a:rPr>
              <a:t>measure use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continuing evaluation,</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maintenance</a:t>
            </a:r>
            <a:r>
              <a:rPr lang="en-US" sz="1200" kern="1200" dirty="0">
                <a:solidFill>
                  <a:schemeClr val="tx1"/>
                </a:solidFill>
                <a:effectLst/>
                <a:latin typeface="+mn-lt"/>
                <a:ea typeface="+mn-ea"/>
                <a:cs typeface="+mn-cs"/>
              </a:rPr>
              <a:t> — the stages when developers monitor and measure the use of quality measures to ensure that they continue to support the quality programs they were designed to support, and also to identify opportunities to amend or </a:t>
            </a:r>
            <a:r>
              <a:rPr lang="en-US" sz="1200" i="1" kern="1200" dirty="0">
                <a:solidFill>
                  <a:schemeClr val="tx1"/>
                </a:solidFill>
                <a:effectLst/>
                <a:latin typeface="+mn-lt"/>
                <a:ea typeface="+mn-ea"/>
                <a:cs typeface="+mn-cs"/>
              </a:rPr>
              <a:t>repurpose </a:t>
            </a:r>
            <a:r>
              <a:rPr lang="en-US" sz="1200" kern="1200" dirty="0">
                <a:solidFill>
                  <a:schemeClr val="tx1"/>
                </a:solidFill>
                <a:effectLst/>
                <a:latin typeface="+mn-lt"/>
                <a:ea typeface="+mn-ea"/>
                <a:cs typeface="+mn-cs"/>
              </a:rPr>
              <a:t>measures to improve reporting and increase the value of quality program measurement results.  The takeaway message is that stakeholders should be involved </a:t>
            </a:r>
            <a:r>
              <a:rPr lang="en-US" sz="1200" i="1" kern="1200" dirty="0">
                <a:solidFill>
                  <a:schemeClr val="tx1"/>
                </a:solidFill>
                <a:effectLst/>
                <a:latin typeface="+mn-lt"/>
                <a:ea typeface="+mn-ea"/>
                <a:cs typeface="+mn-cs"/>
              </a:rPr>
              <a:t>early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often</a:t>
            </a:r>
            <a:r>
              <a:rPr lang="en-US" sz="1200" kern="1200" dirty="0">
                <a:solidFill>
                  <a:schemeClr val="tx1"/>
                </a:solidFill>
                <a:effectLst/>
                <a:latin typeface="+mn-lt"/>
                <a:ea typeface="+mn-ea"/>
                <a:cs typeface="+mn-cs"/>
              </a:rPr>
              <a:t> during the measure lifecycle.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5</a:t>
            </a:fld>
            <a:endParaRPr lang="en-US" dirty="0"/>
          </a:p>
        </p:txBody>
      </p:sp>
    </p:spTree>
    <p:extLst>
      <p:ext uri="{BB962C8B-B14F-4D97-AF65-F5344CB8AC3E}">
        <p14:creationId xmlns:p14="http://schemas.microsoft.com/office/powerpoint/2010/main" val="2304918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variety of options are available for engaging stakeholders, and I’ll go through just a few of those now.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traditional technical expert panel, also known as the </a:t>
            </a:r>
            <a:r>
              <a:rPr lang="en-US" sz="1200" i="1" kern="1200" dirty="0">
                <a:solidFill>
                  <a:schemeClr val="tx1"/>
                </a:solidFill>
                <a:effectLst/>
                <a:latin typeface="+mn-lt"/>
                <a:ea typeface="+mn-ea"/>
                <a:cs typeface="+mn-cs"/>
              </a:rPr>
              <a:t>TEP</a:t>
            </a:r>
            <a:r>
              <a:rPr lang="en-US" sz="1200" kern="1200" dirty="0">
                <a:solidFill>
                  <a:schemeClr val="tx1"/>
                </a:solidFill>
                <a:effectLst/>
                <a:latin typeface="+mn-lt"/>
                <a:ea typeface="+mn-ea"/>
                <a:cs typeface="+mn-cs"/>
              </a:rPr>
              <a:t>, is a group of stakeholders and experts who contribute direction and thoughtful input to developers.  Focus groups are another potentially useful engagement technique.  In a </a:t>
            </a:r>
            <a:r>
              <a:rPr lang="en-US" sz="1200" i="1" kern="1200" dirty="0">
                <a:solidFill>
                  <a:schemeClr val="tx1"/>
                </a:solidFill>
                <a:effectLst/>
                <a:latin typeface="+mn-lt"/>
                <a:ea typeface="+mn-ea"/>
                <a:cs typeface="+mn-cs"/>
              </a:rPr>
              <a:t>focus group</a:t>
            </a:r>
            <a:r>
              <a:rPr lang="en-US" sz="1200" kern="1200" dirty="0">
                <a:solidFill>
                  <a:schemeClr val="tx1"/>
                </a:solidFill>
                <a:effectLst/>
                <a:latin typeface="+mn-lt"/>
                <a:ea typeface="+mn-ea"/>
                <a:cs typeface="+mn-cs"/>
              </a:rPr>
              <a:t> setting, a skilled facilitator guides a small group of individuals — five or six people is ideal — through a discussion by posing specific questions to the group.  </a:t>
            </a:r>
            <a:r>
              <a:rPr lang="en-US" sz="1200" i="1" kern="1200" dirty="0">
                <a:solidFill>
                  <a:schemeClr val="tx1"/>
                </a:solidFill>
                <a:effectLst/>
                <a:latin typeface="+mn-lt"/>
                <a:ea typeface="+mn-ea"/>
                <a:cs typeface="+mn-cs"/>
              </a:rPr>
              <a:t>Working groups</a:t>
            </a:r>
            <a:r>
              <a:rPr lang="en-US" sz="1200" kern="1200" dirty="0">
                <a:solidFill>
                  <a:schemeClr val="tx1"/>
                </a:solidFill>
                <a:effectLst/>
                <a:latin typeface="+mn-lt"/>
                <a:ea typeface="+mn-ea"/>
                <a:cs typeface="+mn-cs"/>
              </a:rPr>
              <a:t> involve having a developer seek group input on a particular topic related to the measures under development (MUD).  </a:t>
            </a:r>
            <a:r>
              <a:rPr lang="en-US" sz="1200" i="1" kern="1200" dirty="0">
                <a:solidFill>
                  <a:schemeClr val="tx1"/>
                </a:solidFill>
                <a:effectLst/>
                <a:latin typeface="+mn-lt"/>
                <a:ea typeface="+mn-ea"/>
                <a:cs typeface="+mn-cs"/>
              </a:rPr>
              <a:t>Advisory panels</a:t>
            </a:r>
            <a:r>
              <a:rPr lang="en-US" sz="1200" kern="1200" dirty="0">
                <a:solidFill>
                  <a:schemeClr val="tx1"/>
                </a:solidFill>
                <a:effectLst/>
                <a:latin typeface="+mn-lt"/>
                <a:ea typeface="+mn-ea"/>
                <a:cs typeface="+mn-cs"/>
              </a:rPr>
              <a:t> advise the developer based on their relevant subject matter expertise.  Individual </a:t>
            </a:r>
            <a:r>
              <a:rPr lang="en-US" sz="1200" i="1" kern="1200" dirty="0">
                <a:solidFill>
                  <a:schemeClr val="tx1"/>
                </a:solidFill>
                <a:effectLst/>
                <a:latin typeface="+mn-lt"/>
                <a:ea typeface="+mn-ea"/>
                <a:cs typeface="+mn-cs"/>
              </a:rPr>
              <a:t>interviews</a:t>
            </a:r>
            <a:r>
              <a:rPr lang="en-US" sz="1200" kern="1200" dirty="0">
                <a:solidFill>
                  <a:schemeClr val="tx1"/>
                </a:solidFill>
                <a:effectLst/>
                <a:latin typeface="+mn-lt"/>
                <a:ea typeface="+mn-ea"/>
                <a:cs typeface="+mn-cs"/>
              </a:rPr>
              <a:t> can be used as a one-time information gathering exercise. </a:t>
            </a:r>
            <a:r>
              <a:rPr lang="en-US" sz="1200" i="1" kern="1200" dirty="0">
                <a:solidFill>
                  <a:schemeClr val="tx1"/>
                </a:solidFill>
                <a:effectLst/>
                <a:latin typeface="+mn-lt"/>
                <a:ea typeface="+mn-ea"/>
                <a:cs typeface="+mn-cs"/>
              </a:rPr>
              <a:t>Surveys,</a:t>
            </a:r>
            <a:r>
              <a:rPr lang="en-US" sz="1200" kern="1200" dirty="0">
                <a:solidFill>
                  <a:schemeClr val="tx1"/>
                </a:solidFill>
                <a:effectLst/>
                <a:latin typeface="+mn-lt"/>
                <a:ea typeface="+mn-ea"/>
                <a:cs typeface="+mn-cs"/>
              </a:rPr>
              <a:t> or structured lists of questions, posed to groups of prospective respondents can be conducted online, by phone, or by mail, and they can be useful for gathering input from many stakeholders within a relatively short period of time.  Finally, the </a:t>
            </a:r>
            <a:r>
              <a:rPr lang="en-US" sz="1200" i="1" kern="1200" dirty="0">
                <a:solidFill>
                  <a:schemeClr val="tx1"/>
                </a:solidFill>
                <a:effectLst/>
                <a:latin typeface="+mn-lt"/>
                <a:ea typeface="+mn-ea"/>
                <a:cs typeface="+mn-cs"/>
              </a:rPr>
              <a:t>public comment</a:t>
            </a:r>
            <a:r>
              <a:rPr lang="en-US" sz="1200" kern="1200" dirty="0">
                <a:solidFill>
                  <a:schemeClr val="tx1"/>
                </a:solidFill>
                <a:effectLst/>
                <a:latin typeface="+mn-lt"/>
                <a:ea typeface="+mn-ea"/>
                <a:cs typeface="+mn-cs"/>
              </a:rPr>
              <a:t> period provides an opportunity for a wide array of interested parties to provide input on the measure under development (MUD), and to provide critical suggestions not previously considered by the measure developer or by the TEP.  Examples of opportunities for public comment can include things like commenting on TEP meeting summaries, or commenting on Federal Register notices.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6</a:t>
            </a:fld>
            <a:endParaRPr lang="en-US" dirty="0"/>
          </a:p>
        </p:txBody>
      </p:sp>
    </p:spTree>
    <p:extLst>
      <p:ext uri="{BB962C8B-B14F-4D97-AF65-F5344CB8AC3E}">
        <p14:creationId xmlns:p14="http://schemas.microsoft.com/office/powerpoint/2010/main" val="3336982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Nicole is going to speak for a few moments about other innovative forms of stakeholder engagement.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Thanks, Jennifer.  This is the part of the presentation where we want to start asking the questions that we hope you’ll be able to respond to later in the webinar about what is </a:t>
            </a:r>
            <a:r>
              <a:rPr lang="en-US" sz="1200" i="1" kern="1200" dirty="0">
                <a:solidFill>
                  <a:schemeClr val="tx1"/>
                </a:solidFill>
                <a:effectLst/>
                <a:latin typeface="+mn-lt"/>
                <a:ea typeface="+mn-ea"/>
                <a:cs typeface="+mn-cs"/>
              </a:rPr>
              <a:t>missing </a:t>
            </a:r>
            <a:r>
              <a:rPr lang="en-US" sz="1200" kern="1200" dirty="0">
                <a:solidFill>
                  <a:schemeClr val="tx1"/>
                </a:solidFill>
                <a:effectLst/>
                <a:latin typeface="+mn-lt"/>
                <a:ea typeface="+mn-ea"/>
                <a:cs typeface="+mn-cs"/>
              </a:rPr>
              <a:t>from this list?  What has been working for you, if you’ve been participating in the stakeholder engagement?  What do you think would work </a:t>
            </a:r>
            <a:r>
              <a:rPr lang="en-US" sz="1200" i="1" kern="1200" dirty="0">
                <a:solidFill>
                  <a:schemeClr val="tx1"/>
                </a:solidFill>
                <a:effectLst/>
                <a:latin typeface="+mn-lt"/>
                <a:ea typeface="+mn-ea"/>
                <a:cs typeface="+mn-cs"/>
              </a:rPr>
              <a:t>better</a:t>
            </a:r>
            <a:r>
              <a:rPr lang="en-US" sz="1200" kern="1200" dirty="0">
                <a:solidFill>
                  <a:schemeClr val="tx1"/>
                </a:solidFill>
                <a:effectLst/>
                <a:latin typeface="+mn-lt"/>
                <a:ea typeface="+mn-ea"/>
                <a:cs typeface="+mn-cs"/>
              </a:rPr>
              <a:t> for you as stakeholders who wish to be engage? What have you seen working, or what are the ideas you have for engaging stakeholders?</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7</a:t>
            </a:fld>
            <a:endParaRPr lang="en-US" dirty="0"/>
          </a:p>
        </p:txBody>
      </p:sp>
    </p:spTree>
    <p:extLst>
      <p:ext uri="{BB962C8B-B14F-4D97-AF65-F5344CB8AC3E}">
        <p14:creationId xmlns:p14="http://schemas.microsoft.com/office/powerpoint/2010/main" val="1616316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 can we use these types of forums to engage consumers,</a:t>
            </a:r>
            <a:r>
              <a:rPr lang="en-US" sz="1200" kern="1200" baseline="0" dirty="0">
                <a:solidFill>
                  <a:schemeClr val="tx1"/>
                </a:solidFill>
                <a:effectLst/>
                <a:latin typeface="+mn-lt"/>
                <a:ea typeface="+mn-ea"/>
                <a:cs typeface="+mn-cs"/>
              </a:rPr>
              <a:t> p</a:t>
            </a:r>
            <a:r>
              <a:rPr lang="en-US" sz="1200" kern="1200" dirty="0">
                <a:solidFill>
                  <a:schemeClr val="tx1"/>
                </a:solidFill>
                <a:effectLst/>
                <a:latin typeface="+mn-lt"/>
                <a:ea typeface="+mn-ea"/>
                <a:cs typeface="+mn-cs"/>
              </a:rPr>
              <a:t>atients,</a:t>
            </a:r>
            <a:r>
              <a:rPr lang="en-US" sz="1200" kern="1200" baseline="0" dirty="0">
                <a:solidFill>
                  <a:schemeClr val="tx1"/>
                </a:solidFill>
                <a:effectLst/>
                <a:latin typeface="+mn-lt"/>
                <a:ea typeface="+mn-ea"/>
                <a:cs typeface="+mn-cs"/>
              </a:rPr>
              <a:t> and f</a:t>
            </a:r>
            <a:r>
              <a:rPr lang="en-US" sz="1200" kern="1200" dirty="0">
                <a:solidFill>
                  <a:schemeClr val="tx1"/>
                </a:solidFill>
                <a:effectLst/>
                <a:latin typeface="+mn-lt"/>
                <a:ea typeface="+mn-ea"/>
                <a:cs typeface="+mn-cs"/>
              </a:rPr>
              <a:t>amilies?  And the clinicians themselves?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for example, several years ago I took over a program that was focused on young men. They had engagement activities that were very focused around hotlines and in-person meetings that happened in the middle of the day.  We had to stop and take a step back to think about what is the right </a:t>
            </a:r>
            <a:r>
              <a:rPr lang="en-US" sz="1200" i="1" kern="1200" dirty="0">
                <a:solidFill>
                  <a:schemeClr val="tx1"/>
                </a:solidFill>
                <a:effectLst/>
                <a:latin typeface="+mn-lt"/>
                <a:ea typeface="+mn-ea"/>
                <a:cs typeface="+mn-cs"/>
              </a:rPr>
              <a:t>tool</a:t>
            </a:r>
            <a:r>
              <a:rPr lang="en-US" sz="1200" kern="1200" dirty="0">
                <a:solidFill>
                  <a:schemeClr val="tx1"/>
                </a:solidFill>
                <a:effectLst/>
                <a:latin typeface="+mn-lt"/>
                <a:ea typeface="+mn-ea"/>
                <a:cs typeface="+mn-cs"/>
              </a:rPr>
              <a:t> for the right job.  What we ended up doing was transitioning away from those engagement techniques that had worked ten years ago and moved to where our consumers were presently, which turned out to be on our website, chat features, social media, and then data mining through those pieces. We are looking for what other types of stakeholder engagement are out there that we should be discussing as we build up our measure development skills and techniques. Some</a:t>
            </a:r>
            <a:r>
              <a:rPr lang="en-US" sz="1200" kern="1200" baseline="0" dirty="0">
                <a:solidFill>
                  <a:schemeClr val="tx1"/>
                </a:solidFill>
                <a:effectLst/>
                <a:latin typeface="+mn-lt"/>
                <a:ea typeface="+mn-ea"/>
                <a:cs typeface="+mn-cs"/>
              </a:rPr>
              <a:t> suggestions that have been brought up include a</a:t>
            </a:r>
            <a:r>
              <a:rPr lang="en-US" sz="1200" kern="1200" dirty="0">
                <a:solidFill>
                  <a:schemeClr val="tx1"/>
                </a:solidFill>
                <a:effectLst/>
                <a:latin typeface="+mn-lt"/>
                <a:ea typeface="+mn-ea"/>
                <a:cs typeface="+mn-cs"/>
              </a:rPr>
              <a:t>dding in the ability to collect data from support groups, or going to conferences and engaging clinicians in situations where they were already gathered, maybe offering up a time for people to get together just to talk about a specific topic, a specific quality measure, or public health initiative.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dirty="0"/>
          </a:p>
        </p:txBody>
      </p:sp>
    </p:spTree>
    <p:extLst>
      <p:ext uri="{BB962C8B-B14F-4D97-AF65-F5344CB8AC3E}">
        <p14:creationId xmlns:p14="http://schemas.microsoft.com/office/powerpoint/2010/main" val="35074208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image" Target="../media/image10.emf"/><Relationship Id="rId5" Type="http://schemas.openxmlformats.org/officeDocument/2006/relationships/image" Target="../media/image9.jpeg"/><Relationship Id="rId4" Type="http://schemas.openxmlformats.org/officeDocument/2006/relationships/image" Target="../media/image8.emf"/></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7698468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4341208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19494310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39334106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11496129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29427791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
            <a:ext cx="2057400" cy="5867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762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19588828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pPr fontAlgn="base">
              <a:spcBef>
                <a:spcPct val="0"/>
              </a:spcBef>
              <a:spcAft>
                <a:spcPct val="0"/>
              </a:spcAft>
            </a:pPr>
            <a:endParaRPr lang="en-US" dirty="0">
              <a:solidFill>
                <a:srgbClr val="000000"/>
              </a:solidFill>
              <a:cs typeface="Arial" charset="0"/>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pPr fontAlgn="base">
              <a:spcBef>
                <a:spcPct val="0"/>
              </a:spcBef>
              <a:spcAft>
                <a:spcPct val="0"/>
              </a:spcAft>
            </a:pPr>
            <a:endParaRPr lang="en-US" dirty="0">
              <a:solidFill>
                <a:srgbClr val="000000"/>
              </a:solidFill>
              <a:cs typeface="Arial" charset="0"/>
            </a:endParaRPr>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5165097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pPr fontAlgn="base">
              <a:spcBef>
                <a:spcPct val="0"/>
              </a:spcBef>
              <a:spcAft>
                <a:spcPct val="0"/>
              </a:spcAft>
            </a:pPr>
            <a:fld id="{289D94F3-14B9-4CA5-821A-C6F60549434F}" type="slidenum">
              <a:rPr lang="en-US" sz="1200" smtClean="0">
                <a:solidFill>
                  <a:srgbClr val="000000"/>
                </a:solidFill>
                <a:cs typeface="Arial" charset="0"/>
              </a:rPr>
              <a:pPr fontAlgn="base">
                <a:spcBef>
                  <a:spcPct val="0"/>
                </a:spcBef>
                <a:spcAft>
                  <a:spcPct val="0"/>
                </a:spcAft>
              </a:pPr>
              <a:t>‹#›</a:t>
            </a:fld>
            <a:endParaRPr lang="en-US" sz="1200" dirty="0">
              <a:solidFill>
                <a:srgbClr val="000000"/>
              </a:solidFill>
              <a:cs typeface="Arial" charset="0"/>
            </a:endParaRPr>
          </a:p>
        </p:txBody>
      </p:sp>
      <p:sp>
        <p:nvSpPr>
          <p:cNvPr id="3" name="Date Placeholder 2"/>
          <p:cNvSpPr>
            <a:spLocks noGrp="1"/>
          </p:cNvSpPr>
          <p:nvPr>
            <p:ph type="dt" sz="half" idx="10"/>
          </p:nvPr>
        </p:nvSpPr>
        <p:spPr>
          <a:xfrm>
            <a:off x="1828800" y="5534794"/>
            <a:ext cx="2133600" cy="365125"/>
          </a:xfrm>
          <a:prstGeom prst="rect">
            <a:avLst/>
          </a:prstGeom>
        </p:spPr>
        <p:txBody>
          <a:bodyPr/>
          <a:lstStyle/>
          <a:p>
            <a:pPr fontAlgn="base">
              <a:spcBef>
                <a:spcPct val="0"/>
              </a:spcBef>
              <a:spcAft>
                <a:spcPct val="0"/>
              </a:spcAft>
            </a:pPr>
            <a:endParaRPr lang="en-US" dirty="0">
              <a:solidFill>
                <a:srgbClr val="000000"/>
              </a:solidFill>
              <a:cs typeface="Arial" charset="0"/>
            </a:endParaRPr>
          </a:p>
        </p:txBody>
      </p:sp>
      <p:sp>
        <p:nvSpPr>
          <p:cNvPr id="7" name="Slide Number Placeholder 6"/>
          <p:cNvSpPr>
            <a:spLocks noGrp="1"/>
          </p:cNvSpPr>
          <p:nvPr>
            <p:ph type="sldNum" sz="quarter" idx="11"/>
          </p:nvPr>
        </p:nvSpPr>
        <p:spPr>
          <a:xfrm>
            <a:off x="7772400" y="6324600"/>
            <a:ext cx="990600" cy="365125"/>
          </a:xfrm>
          <a:prstGeom prst="rect">
            <a:avLst/>
          </a:prstGeom>
        </p:spPr>
        <p:txBody>
          <a:bodyPr/>
          <a:lstStyle/>
          <a:p>
            <a:pPr fontAlgn="base">
              <a:spcBef>
                <a:spcPct val="0"/>
              </a:spcBef>
              <a:spcAft>
                <a:spcPct val="0"/>
              </a:spcAft>
            </a:pPr>
            <a:fld id="{E8555075-F7D8-774D-92CE-0FFE5404D32F}" type="slidenum">
              <a:rPr lang="en-US" smtClean="0">
                <a:solidFill>
                  <a:srgbClr val="000000"/>
                </a:solidFill>
                <a:cs typeface="Arial" charset="0"/>
              </a:rPr>
              <a:pPr fontAlgn="base">
                <a:spcBef>
                  <a:spcPct val="0"/>
                </a:spcBef>
                <a:spcAft>
                  <a:spcPct val="0"/>
                </a:spcAft>
              </a:pPr>
              <a:t>‹#›</a:t>
            </a:fld>
            <a:endParaRPr lang="en-US" dirty="0">
              <a:solidFill>
                <a:srgbClr val="000000"/>
              </a:solidFill>
              <a:cs typeface="Arial" charset="0"/>
            </a:endParaRPr>
          </a:p>
        </p:txBody>
      </p:sp>
    </p:spTree>
    <p:extLst>
      <p:ext uri="{BB962C8B-B14F-4D97-AF65-F5344CB8AC3E}">
        <p14:creationId xmlns:p14="http://schemas.microsoft.com/office/powerpoint/2010/main" val="576710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 y="0"/>
            <a:ext cx="5038588" cy="1390650"/>
          </a:xfrm>
          <a:prstGeom prst="rect">
            <a:avLst/>
          </a:prstGeom>
        </p:spPr>
      </p:pic>
    </p:spTree>
    <p:extLst>
      <p:ext uri="{BB962C8B-B14F-4D97-AF65-F5344CB8AC3E}">
        <p14:creationId xmlns:p14="http://schemas.microsoft.com/office/powerpoint/2010/main" val="1087053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504441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with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7" name="Straight Connector 6"/>
          <p:cNvCxnSpPr/>
          <p:nvPr userDrawn="1"/>
        </p:nvCxnSpPr>
        <p:spPr bwMode="auto">
          <a:xfrm>
            <a:off x="380998" y="1227834"/>
            <a:ext cx="7772400" cy="0"/>
          </a:xfrm>
          <a:prstGeom prst="line">
            <a:avLst/>
          </a:prstGeom>
          <a:noFill/>
          <a:ln w="12700" cap="flat" cmpd="sng" algn="ctr">
            <a:solidFill>
              <a:srgbClr val="702A82"/>
            </a:solidFill>
            <a:prstDash val="solid"/>
            <a:round/>
            <a:headEnd type="none" w="med" len="med"/>
            <a:tailEnd type="none" w="med" len="med"/>
          </a:ln>
          <a:effectLst/>
        </p:spPr>
      </p:cxnSp>
    </p:spTree>
    <p:extLst>
      <p:ext uri="{BB962C8B-B14F-4D97-AF65-F5344CB8AC3E}">
        <p14:creationId xmlns:p14="http://schemas.microsoft.com/office/powerpoint/2010/main" val="40827259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7" name="Straight Connector 6"/>
          <p:cNvCxnSpPr/>
          <p:nvPr userDrawn="1"/>
        </p:nvCxnSpPr>
        <p:spPr bwMode="auto">
          <a:xfrm>
            <a:off x="380998" y="1227834"/>
            <a:ext cx="7772400" cy="0"/>
          </a:xfrm>
          <a:prstGeom prst="line">
            <a:avLst/>
          </a:prstGeom>
          <a:noFill/>
          <a:ln w="12700" cap="flat" cmpd="sng" algn="ctr">
            <a:solidFill>
              <a:srgbClr val="702A82"/>
            </a:solidFill>
            <a:prstDash val="solid"/>
            <a:round/>
            <a:headEnd type="none" w="med" len="med"/>
            <a:tailEnd type="none" w="med" len="med"/>
          </a:ln>
          <a:effectLst/>
        </p:spPr>
      </p:cxnSp>
    </p:spTree>
    <p:extLst>
      <p:ext uri="{BB962C8B-B14F-4D97-AF65-F5344CB8AC3E}">
        <p14:creationId xmlns:p14="http://schemas.microsoft.com/office/powerpoint/2010/main" val="18924658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with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cxnSp>
        <p:nvCxnSpPr>
          <p:cNvPr id="6" name="Straight Connector 5"/>
          <p:cNvCxnSpPr/>
          <p:nvPr userDrawn="1"/>
        </p:nvCxnSpPr>
        <p:spPr bwMode="auto">
          <a:xfrm>
            <a:off x="380998" y="1227834"/>
            <a:ext cx="7772400" cy="0"/>
          </a:xfrm>
          <a:prstGeom prst="line">
            <a:avLst/>
          </a:prstGeom>
          <a:noFill/>
          <a:ln w="12700" cap="flat" cmpd="sng" algn="ctr">
            <a:solidFill>
              <a:srgbClr val="702A82"/>
            </a:solidFill>
            <a:prstDash val="solid"/>
            <a:round/>
            <a:headEnd type="none" w="med" len="med"/>
            <a:tailEnd type="none" w="med" len="med"/>
          </a:ln>
          <a:effectLst/>
        </p:spPr>
      </p:cxnSp>
      <p:pic>
        <p:nvPicPr>
          <p:cNvPr id="5" name="Picture 4"/>
          <p:cNvPicPr>
            <a:picLocks noChangeAspect="1"/>
          </p:cNvPicPr>
          <p:nvPr userDrawn="1"/>
        </p:nvPicPr>
        <p:blipFill>
          <a:blip r:embed="rId2"/>
          <a:stretch>
            <a:fillRect/>
          </a:stretch>
        </p:blipFill>
        <p:spPr>
          <a:xfrm>
            <a:off x="5846697" y="6060891"/>
            <a:ext cx="3066640" cy="686155"/>
          </a:xfrm>
          <a:prstGeom prst="rect">
            <a:avLst/>
          </a:prstGeom>
        </p:spPr>
      </p:pic>
    </p:spTree>
    <p:extLst>
      <p:ext uri="{BB962C8B-B14F-4D97-AF65-F5344CB8AC3E}">
        <p14:creationId xmlns:p14="http://schemas.microsoft.com/office/powerpoint/2010/main" val="12966442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no log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cxnSp>
        <p:nvCxnSpPr>
          <p:cNvPr id="6" name="Straight Connector 5"/>
          <p:cNvCxnSpPr/>
          <p:nvPr userDrawn="1"/>
        </p:nvCxnSpPr>
        <p:spPr bwMode="auto">
          <a:xfrm>
            <a:off x="380998" y="1227834"/>
            <a:ext cx="7772400" cy="0"/>
          </a:xfrm>
          <a:prstGeom prst="line">
            <a:avLst/>
          </a:prstGeom>
          <a:noFill/>
          <a:ln w="12700" cap="flat" cmpd="sng" algn="ctr">
            <a:solidFill>
              <a:srgbClr val="702A82"/>
            </a:solidFill>
            <a:prstDash val="solid"/>
            <a:round/>
            <a:headEnd type="none" w="med" len="med"/>
            <a:tailEnd type="none" w="med" len="med"/>
          </a:ln>
          <a:effectLst/>
        </p:spPr>
      </p:cxnSp>
    </p:spTree>
    <p:extLst>
      <p:ext uri="{BB962C8B-B14F-4D97-AF65-F5344CB8AC3E}">
        <p14:creationId xmlns:p14="http://schemas.microsoft.com/office/powerpoint/2010/main" val="41268374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with Logo">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5846697" y="6060891"/>
            <a:ext cx="3066640" cy="686155"/>
          </a:xfrm>
          <a:prstGeom prst="rect">
            <a:avLst/>
          </a:prstGeom>
        </p:spPr>
      </p:pic>
    </p:spTree>
    <p:extLst>
      <p:ext uri="{BB962C8B-B14F-4D97-AF65-F5344CB8AC3E}">
        <p14:creationId xmlns:p14="http://schemas.microsoft.com/office/powerpoint/2010/main" val="27743097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29206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cknowledgement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7" y="0"/>
            <a:ext cx="5038589" cy="1390650"/>
          </a:xfrm>
          <a:prstGeom prst="rect">
            <a:avLst/>
          </a:prstGeom>
        </p:spPr>
      </p:pic>
      <p:pic>
        <p:nvPicPr>
          <p:cNvPr id="4" name="Picture 3"/>
          <p:cNvPicPr>
            <a:picLocks noChangeAspect="1"/>
          </p:cNvPicPr>
          <p:nvPr userDrawn="1"/>
        </p:nvPicPr>
        <p:blipFill>
          <a:blip r:embed="rId3"/>
          <a:stretch>
            <a:fillRect/>
          </a:stretch>
        </p:blipFill>
        <p:spPr>
          <a:xfrm>
            <a:off x="529025" y="1716278"/>
            <a:ext cx="2777923" cy="864084"/>
          </a:xfrm>
          <a:prstGeom prst="rect">
            <a:avLst/>
          </a:prstGeom>
        </p:spPr>
      </p:pic>
      <p:pic>
        <p:nvPicPr>
          <p:cNvPr id="5" name="Picture 4"/>
          <p:cNvPicPr>
            <a:picLocks noChangeAspect="1"/>
          </p:cNvPicPr>
          <p:nvPr userDrawn="1"/>
        </p:nvPicPr>
        <p:blipFill>
          <a:blip r:embed="rId4"/>
          <a:stretch>
            <a:fillRect/>
          </a:stretch>
        </p:blipFill>
        <p:spPr>
          <a:xfrm>
            <a:off x="6241774" y="1902293"/>
            <a:ext cx="2496842" cy="731520"/>
          </a:xfrm>
          <a:prstGeom prst="rect">
            <a:avLst/>
          </a:prstGeom>
        </p:spPr>
      </p:pic>
      <p:pic>
        <p:nvPicPr>
          <p:cNvPr id="6" name="Picture 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577579" y="1857108"/>
            <a:ext cx="2393564" cy="836395"/>
          </a:xfrm>
          <a:prstGeom prst="rect">
            <a:avLst/>
          </a:prstGeom>
        </p:spPr>
      </p:pic>
      <p:pic>
        <p:nvPicPr>
          <p:cNvPr id="8" name="Picture 7"/>
          <p:cNvPicPr>
            <a:picLocks noChangeAspect="1"/>
          </p:cNvPicPr>
          <p:nvPr userDrawn="1"/>
        </p:nvPicPr>
        <p:blipFill>
          <a:blip r:embed="rId6"/>
          <a:stretch>
            <a:fillRect/>
          </a:stretch>
        </p:blipFill>
        <p:spPr>
          <a:xfrm>
            <a:off x="4248912" y="4752297"/>
            <a:ext cx="4489704" cy="1626566"/>
          </a:xfrm>
          <a:prstGeom prst="rect">
            <a:avLst/>
          </a:prstGeom>
        </p:spPr>
      </p:pic>
      <p:pic>
        <p:nvPicPr>
          <p:cNvPr id="10" name="Picture 9"/>
          <p:cNvPicPr>
            <a:picLocks noChangeAspect="1"/>
          </p:cNvPicPr>
          <p:nvPr userDrawn="1"/>
        </p:nvPicPr>
        <p:blipFill>
          <a:blip r:embed="rId7"/>
          <a:stretch>
            <a:fillRect/>
          </a:stretch>
        </p:blipFill>
        <p:spPr>
          <a:xfrm>
            <a:off x="529025" y="4407409"/>
            <a:ext cx="3192488" cy="2034666"/>
          </a:xfrm>
          <a:prstGeom prst="rect">
            <a:avLst/>
          </a:prstGeom>
        </p:spPr>
      </p:pic>
      <p:cxnSp>
        <p:nvCxnSpPr>
          <p:cNvPr id="12" name="Straight Connector 11"/>
          <p:cNvCxnSpPr/>
          <p:nvPr userDrawn="1"/>
        </p:nvCxnSpPr>
        <p:spPr bwMode="auto">
          <a:xfrm>
            <a:off x="1292087" y="1227834"/>
            <a:ext cx="6861311" cy="0"/>
          </a:xfrm>
          <a:prstGeom prst="line">
            <a:avLst/>
          </a:prstGeom>
          <a:noFill/>
          <a:ln w="12700" cap="flat" cmpd="sng" algn="ctr">
            <a:solidFill>
              <a:srgbClr val="702A82"/>
            </a:solidFill>
            <a:prstDash val="solid"/>
            <a:round/>
            <a:headEnd type="none" w="med" len="med"/>
            <a:tailEnd type="none" w="med" len="med"/>
          </a:ln>
          <a:effectLst/>
        </p:spPr>
      </p:cxnSp>
      <p:sp>
        <p:nvSpPr>
          <p:cNvPr id="15" name="TextBox 14"/>
          <p:cNvSpPr txBox="1"/>
          <p:nvPr userDrawn="1"/>
        </p:nvSpPr>
        <p:spPr>
          <a:xfrm>
            <a:off x="384048" y="3637722"/>
            <a:ext cx="4382199" cy="553998"/>
          </a:xfrm>
          <a:prstGeom prst="rect">
            <a:avLst/>
          </a:prstGeom>
          <a:noFill/>
        </p:spPr>
        <p:txBody>
          <a:bodyPr wrap="square" rtlCol="0">
            <a:spAutoFit/>
          </a:bodyPr>
          <a:lstStyle/>
          <a:p>
            <a:pPr fontAlgn="base">
              <a:spcBef>
                <a:spcPct val="0"/>
              </a:spcBef>
              <a:spcAft>
                <a:spcPct val="0"/>
              </a:spcAft>
            </a:pPr>
            <a:r>
              <a:rPr lang="en-US" sz="3000" dirty="0">
                <a:solidFill>
                  <a:prstClr val="black">
                    <a:lumMod val="65000"/>
                    <a:lumOff val="35000"/>
                  </a:prstClr>
                </a:solidFill>
                <a:latin typeface="Arial" charset="0"/>
                <a:cs typeface="Arial" charset="0"/>
              </a:rPr>
              <a:t>Funded by</a:t>
            </a:r>
          </a:p>
        </p:txBody>
      </p:sp>
    </p:spTree>
    <p:extLst>
      <p:ext uri="{BB962C8B-B14F-4D97-AF65-F5344CB8AC3E}">
        <p14:creationId xmlns:p14="http://schemas.microsoft.com/office/powerpoint/2010/main" val="41563440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Final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0"/>
            <a:ext cx="9149041" cy="6858000"/>
          </a:xfrm>
          <a:prstGeom prst="rect">
            <a:avLst/>
          </a:prstGeom>
        </p:spPr>
      </p:pic>
      <p:sp>
        <p:nvSpPr>
          <p:cNvPr id="4" name="TextBox 3"/>
          <p:cNvSpPr txBox="1"/>
          <p:nvPr userDrawn="1"/>
        </p:nvSpPr>
        <p:spPr>
          <a:xfrm>
            <a:off x="224589" y="6301410"/>
            <a:ext cx="8686800" cy="377026"/>
          </a:xfrm>
          <a:prstGeom prst="rect">
            <a:avLst/>
          </a:prstGeom>
          <a:noFill/>
        </p:spPr>
        <p:txBody>
          <a:bodyPr wrap="square" rtlCol="0">
            <a:spAutoFit/>
          </a:bodyPr>
          <a:lstStyle/>
          <a:p>
            <a:pPr fontAlgn="base">
              <a:spcBef>
                <a:spcPct val="0"/>
              </a:spcBef>
              <a:spcAft>
                <a:spcPct val="0"/>
              </a:spcAft>
            </a:pPr>
            <a:r>
              <a:rPr lang="en-US" sz="1850" dirty="0">
                <a:solidFill>
                  <a:prstClr val="white">
                    <a:alpha val="70000"/>
                  </a:prstClr>
                </a:solidFill>
                <a:latin typeface="Calibri Light" panose="020F0302020204030204"/>
                <a:cs typeface="Arial" charset="0"/>
              </a:rPr>
              <a:t>MEASURING AND IMPROVING THE PERFORMANCE OF PRIMARY HEALTH CARE IN CANADA</a:t>
            </a:r>
          </a:p>
        </p:txBody>
      </p:sp>
    </p:spTree>
    <p:extLst>
      <p:ext uri="{BB962C8B-B14F-4D97-AF65-F5344CB8AC3E}">
        <p14:creationId xmlns:p14="http://schemas.microsoft.com/office/powerpoint/2010/main" val="18754154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3"/>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195565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1396280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3"/>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739800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954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95400"/>
            <a:ext cx="40386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ftr" sz="quarter" idx="10"/>
          </p:nvPr>
        </p:nvSpPr>
        <p:spPr/>
        <p:txBody>
          <a:bodyPr/>
          <a:lstStyle>
            <a:lvl1pPr fontAlgn="auto">
              <a:spcBef>
                <a:spcPts val="0"/>
              </a:spcBef>
              <a:spcAft>
                <a:spcPts val="0"/>
              </a:spcAft>
              <a:defRPr/>
            </a:lvl1pPr>
          </a:lstStyle>
          <a:p>
            <a:pPr>
              <a:defRPr/>
            </a:pPr>
            <a:endParaRPr lang="en-US" dirty="0"/>
          </a:p>
        </p:txBody>
      </p:sp>
    </p:spTree>
    <p:extLst>
      <p:ext uri="{BB962C8B-B14F-4D97-AF65-F5344CB8AC3E}">
        <p14:creationId xmlns:p14="http://schemas.microsoft.com/office/powerpoint/2010/main" val="10718845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6" Type="http://schemas.openxmlformats.org/officeDocument/2006/relationships/image" Target="../media/image4.jpeg"/><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image" Target="../media/image3.jpeg"/><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08" r:id="rId2"/>
    <p:sldLayoutId id="2147483806" r:id="rId3"/>
    <p:sldLayoutId id="2147483804" r:id="rId4"/>
    <p:sldLayoutId id="2147483805" r:id="rId5"/>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762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295400"/>
            <a:ext cx="82296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9" name="Rectangle 5"/>
          <p:cNvSpPr>
            <a:spLocks noGrp="1" noChangeArrowheads="1"/>
          </p:cNvSpPr>
          <p:nvPr>
            <p:ph type="ftr" sz="quarter" idx="3"/>
          </p:nvPr>
        </p:nvSpPr>
        <p:spPr bwMode="auto">
          <a:xfrm>
            <a:off x="0" y="5943600"/>
            <a:ext cx="9144000" cy="91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cs typeface="+mn-cs"/>
              </a:defRPr>
            </a:lvl1pPr>
          </a:lstStyle>
          <a:p>
            <a:pPr fontAlgn="base">
              <a:spcBef>
                <a:spcPct val="0"/>
              </a:spcBef>
              <a:spcAft>
                <a:spcPct val="0"/>
              </a:spcAft>
              <a:defRPr/>
            </a:pPr>
            <a:endParaRPr lang="en-US" dirty="0"/>
          </a:p>
        </p:txBody>
      </p:sp>
      <p:pic>
        <p:nvPicPr>
          <p:cNvPr id="2" name="Picture 10" descr="ABFM-LETTERHEAD-blueline-larg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76600" y="5954713"/>
            <a:ext cx="5867400"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7156058"/>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 id="2147483821" r:id="rId12"/>
    <p:sldLayoutId id="2147483822" r:id="rId13"/>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4048" y="384048"/>
            <a:ext cx="8412480" cy="8229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48640" y="1645920"/>
            <a:ext cx="8229600" cy="4572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44947972"/>
      </p:ext>
    </p:extLst>
  </p:cSld>
  <p:clrMap bg1="lt1" tx1="dk1" bg2="lt2" tx2="dk2" accent1="accent1" accent2="accent2" accent3="accent3" accent4="accent4" accent5="accent5" accent6="accent6" hlink="hlink" folHlink="folHlink"/>
  <p:sldLayoutIdLst>
    <p:sldLayoutId id="2147483824" r:id="rId1"/>
    <p:sldLayoutId id="2147483825" r:id="rId2"/>
    <p:sldLayoutId id="2147483826" r:id="rId3"/>
    <p:sldLayoutId id="2147483827" r:id="rId4"/>
    <p:sldLayoutId id="2147483828" r:id="rId5"/>
    <p:sldLayoutId id="2147483829" r:id="rId6"/>
    <p:sldLayoutId id="2147483830" r:id="rId7"/>
    <p:sldLayoutId id="2147483831" r:id="rId8"/>
    <p:sldLayoutId id="2147483832" r:id="rId9"/>
  </p:sldLayoutIdLst>
  <p:txStyles>
    <p:titleStyle>
      <a:lvl1pPr algn="l" defTabSz="914400" rtl="0" eaLnBrk="1" latinLnBrk="0" hangingPunct="1">
        <a:lnSpc>
          <a:spcPct val="90000"/>
        </a:lnSpc>
        <a:spcBef>
          <a:spcPct val="0"/>
        </a:spcBef>
        <a:buNone/>
        <a:defRPr sz="3000" kern="1200">
          <a:solidFill>
            <a:srgbClr val="702A82"/>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2">
              <a:lumMod val="25000"/>
            </a:schemeClr>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2">
              <a:lumMod val="25000"/>
            </a:schemeClr>
          </a:solidFill>
          <a:latin typeface="+mj-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2">
              <a:lumMod val="25000"/>
            </a:schemeClr>
          </a:solidFill>
          <a:latin typeface="+mj-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25000"/>
            </a:schemeClr>
          </a:solidFill>
          <a:latin typeface="+mj-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2">
              <a:lumMod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jpg"/><Relationship Id="rId7"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jpg"/><Relationship Id="rId7"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hyperlink" Target="https://www.cms.gov/Medicare/Quality-Initiatives-Patient-Assessment-Instruments/MMS/index.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MMS/MMS-Blueprint.html"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5" Type="http://schemas.openxmlformats.org/officeDocument/2006/relationships/hyperlink" Target="https://www.cms.gov/Medicare/Quality-Initiatives-Patient-Assessment-Instruments/MMS/MMS-Listserv.html" TargetMode="External"/><Relationship Id="rId4" Type="http://schemas.openxmlformats.org/officeDocument/2006/relationships/hyperlink" Target="https://www.cms.gov/Medicare/Quality-Initiatives-Patient-Assessment-Instruments/MMS/index.htm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hyperlink" Target="mailto:Theodore.Long@cms.hhs.gov" TargetMode="External"/><Relationship Id="rId4" Type="http://schemas.openxmlformats.org/officeDocument/2006/relationships/hyperlink" Target="mailto:Kristin.Borowski@cms.hhs.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t>Measure Development Education &amp; Outreach for Specialty Societies &amp; Patient Advocacy Groups</a:t>
            </a:r>
          </a:p>
        </p:txBody>
      </p:sp>
      <p:sp>
        <p:nvSpPr>
          <p:cNvPr id="6" name="Text Placeholder 2"/>
          <p:cNvSpPr>
            <a:spLocks noGrp="1"/>
          </p:cNvSpPr>
          <p:nvPr>
            <p:ph type="body" sz="quarter" idx="10"/>
          </p:nvPr>
        </p:nvSpPr>
        <p:spPr>
          <a:xfrm>
            <a:off x="5334000" y="4728590"/>
            <a:ext cx="3780623" cy="1909027"/>
          </a:xfrm>
        </p:spPr>
        <p:txBody>
          <a:bodyPr>
            <a:noAutofit/>
          </a:bodyPr>
          <a:lstStyle/>
          <a:p>
            <a:pPr algn="ctr">
              <a:spcBef>
                <a:spcPts val="0"/>
              </a:spcBef>
            </a:pPr>
            <a:r>
              <a:rPr lang="en-US" dirty="0"/>
              <a:t>Presenter: </a:t>
            </a:r>
          </a:p>
          <a:p>
            <a:pPr algn="ctr">
              <a:spcBef>
                <a:spcPts val="0"/>
              </a:spcBef>
            </a:pPr>
            <a:r>
              <a:rPr lang="en-US" sz="2000" dirty="0"/>
              <a:t>Jennifer Brustrom, PhD, PMP</a:t>
            </a:r>
          </a:p>
          <a:p>
            <a:pPr algn="ctr">
              <a:spcBef>
                <a:spcPts val="0"/>
              </a:spcBef>
            </a:pPr>
            <a:r>
              <a:rPr lang="en-US" sz="2000" dirty="0"/>
              <a:t>Nicole Brennan, MPH, DrPH</a:t>
            </a:r>
          </a:p>
          <a:p>
            <a:pPr algn="ctr">
              <a:spcBef>
                <a:spcPts val="0"/>
              </a:spcBef>
            </a:pPr>
            <a:r>
              <a:rPr lang="en-US" sz="2000" dirty="0"/>
              <a:t>Battelle</a:t>
            </a:r>
          </a:p>
          <a:p>
            <a:pPr algn="ctr">
              <a:spcBef>
                <a:spcPts val="0"/>
              </a:spcBef>
            </a:pPr>
            <a:r>
              <a:rPr lang="en-US" sz="2000" dirty="0"/>
              <a:t>January 4, 2016</a:t>
            </a:r>
          </a:p>
          <a:p>
            <a:pPr algn="ctr">
              <a:spcBef>
                <a:spcPts val="0"/>
              </a:spcBef>
            </a:pPr>
            <a:r>
              <a:rPr lang="en-US" sz="2000" dirty="0"/>
              <a:t>2pm ET</a:t>
            </a:r>
          </a:p>
          <a:p>
            <a:pPr algn="ctr">
              <a:spcBef>
                <a:spcPts val="0"/>
              </a:spcBef>
            </a:pPr>
            <a:endParaRPr lang="en-US" dirty="0"/>
          </a:p>
          <a:p>
            <a:pPr algn="ctr">
              <a:spcBef>
                <a:spcPts val="0"/>
              </a:spcBef>
            </a:pPr>
            <a:endParaRPr lang="en-US" dirty="0"/>
          </a:p>
        </p:txBody>
      </p:sp>
      <p:sp>
        <p:nvSpPr>
          <p:cNvPr id="2" name="TextBox 1"/>
          <p:cNvSpPr txBox="1"/>
          <p:nvPr/>
        </p:nvSpPr>
        <p:spPr>
          <a:xfrm>
            <a:off x="5181600" y="2434745"/>
            <a:ext cx="3962400" cy="2400657"/>
          </a:xfrm>
          <a:prstGeom prst="rect">
            <a:avLst/>
          </a:prstGeom>
          <a:noFill/>
        </p:spPr>
        <p:txBody>
          <a:bodyPr wrap="square" rtlCol="0">
            <a:spAutoFit/>
          </a:bodyPr>
          <a:lstStyle/>
          <a:p>
            <a:pPr lvl="0" algn="ctr">
              <a:spcBef>
                <a:spcPct val="20000"/>
              </a:spcBef>
            </a:pPr>
            <a:r>
              <a:rPr lang="en-US" sz="3000" b="1" i="1" dirty="0">
                <a:solidFill>
                  <a:srgbClr val="084A9C"/>
                </a:solidFill>
              </a:rPr>
              <a:t>Best Practices in Engaging Stakeholders in the Development of Clinical Quality Measures</a:t>
            </a:r>
          </a:p>
        </p:txBody>
      </p:sp>
      <p:sp>
        <p:nvSpPr>
          <p:cNvPr id="3" name="Rectangle 2"/>
          <p:cNvSpPr/>
          <p:nvPr/>
        </p:nvSpPr>
        <p:spPr>
          <a:xfrm>
            <a:off x="5334000" y="303616"/>
            <a:ext cx="2888611" cy="707886"/>
          </a:xfrm>
          <a:prstGeom prst="rect">
            <a:avLst/>
          </a:prstGeom>
        </p:spPr>
        <p:txBody>
          <a:bodyPr wrap="none">
            <a:spAutoFit/>
          </a:bodyPr>
          <a:lstStyle/>
          <a:p>
            <a:r>
              <a:rPr lang="en-US" sz="4000" b="1" i="1" dirty="0">
                <a:solidFill>
                  <a:srgbClr val="084A9C"/>
                </a:solidFill>
              </a:rPr>
              <a:t>Webinar # 4:</a:t>
            </a:r>
          </a:p>
        </p:txBody>
      </p:sp>
    </p:spTree>
    <p:extLst>
      <p:ext uri="{BB962C8B-B14F-4D97-AF65-F5344CB8AC3E}">
        <p14:creationId xmlns:p14="http://schemas.microsoft.com/office/powerpoint/2010/main" val="4085565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Who are the stakeholders? </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9</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9</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9</a:t>
            </a:fld>
            <a:endParaRPr lang="en-US" sz="1200" dirty="0">
              <a:latin typeface="Arial" charset="0"/>
            </a:endParaRPr>
          </a:p>
        </p:txBody>
      </p:sp>
      <p:sp>
        <p:nvSpPr>
          <p:cNvPr id="17" name="Rectangle 3"/>
          <p:cNvSpPr>
            <a:spLocks noGrp="1" noChangeArrowheads="1"/>
          </p:cNvSpPr>
          <p:nvPr>
            <p:ph idx="4294967295"/>
          </p:nvPr>
        </p:nvSpPr>
        <p:spPr>
          <a:xfrm>
            <a:off x="609600" y="1860402"/>
            <a:ext cx="8534400" cy="3244998"/>
          </a:xfrm>
        </p:spPr>
        <p:txBody>
          <a:bodyPr>
            <a:normAutofit lnSpcReduction="10000"/>
          </a:bodyPr>
          <a:lstStyle/>
          <a:p>
            <a:pPr marL="400050" lvl="1" indent="0" eaLnBrk="1" hangingPunct="1">
              <a:buNone/>
              <a:defRPr/>
            </a:pPr>
            <a:r>
              <a:rPr lang="en-US" sz="3200" dirty="0">
                <a:cs typeface="+mn-cs"/>
              </a:rPr>
              <a:t>Are patients always stakeholders?</a:t>
            </a:r>
          </a:p>
          <a:p>
            <a:pPr marL="400050" lvl="1" indent="0" eaLnBrk="1" hangingPunct="1">
              <a:buNone/>
              <a:defRPr/>
            </a:pPr>
            <a:endParaRPr lang="en-US" sz="3200" dirty="0">
              <a:cs typeface="+mn-cs"/>
            </a:endParaRPr>
          </a:p>
          <a:p>
            <a:pPr marL="400050" lvl="1" indent="0" eaLnBrk="1" hangingPunct="1">
              <a:buNone/>
              <a:defRPr/>
            </a:pPr>
            <a:r>
              <a:rPr lang="en-US" sz="3200" dirty="0">
                <a:cs typeface="+mn-cs"/>
              </a:rPr>
              <a:t>Are clinicians always stakeholders? </a:t>
            </a:r>
          </a:p>
          <a:p>
            <a:pPr marL="400050" lvl="1" indent="0" eaLnBrk="1" hangingPunct="1">
              <a:buNone/>
              <a:defRPr/>
            </a:pPr>
            <a:endParaRPr lang="en-US" sz="3200" dirty="0">
              <a:cs typeface="+mn-cs"/>
            </a:endParaRPr>
          </a:p>
          <a:p>
            <a:pPr marL="400050" lvl="1" indent="0" eaLnBrk="1" hangingPunct="1">
              <a:buNone/>
              <a:defRPr/>
            </a:pPr>
            <a:r>
              <a:rPr lang="en-US" sz="3200" dirty="0">
                <a:cs typeface="+mn-cs"/>
              </a:rPr>
              <a:t>Should stakeholders be involved in all stages of measure development? </a:t>
            </a: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9</a:t>
            </a:fld>
            <a:endParaRPr lang="en-US" sz="1200" dirty="0">
              <a:latin typeface="Arial" charset="0"/>
            </a:endParaRPr>
          </a:p>
        </p:txBody>
      </p:sp>
      <p:pic>
        <p:nvPicPr>
          <p:cNvPr id="19" name="Picture 18" descr="picture that says quality" title="Quality"/>
          <p:cNvPicPr>
            <a:picLocks noChangeAspect="1"/>
          </p:cNvPicPr>
          <p:nvPr/>
        </p:nvPicPr>
        <p:blipFill>
          <a:blip r:embed="rId3"/>
          <a:stretch>
            <a:fillRect/>
          </a:stretch>
        </p:blipFill>
        <p:spPr>
          <a:xfrm>
            <a:off x="2133600" y="5169648"/>
            <a:ext cx="4312425" cy="1695386"/>
          </a:xfrm>
          <a:prstGeom prst="rect">
            <a:avLst/>
          </a:prstGeom>
        </p:spPr>
      </p:pic>
      <p:pic>
        <p:nvPicPr>
          <p:cNvPr id="20" name="Picture 19" descr="chat box used as a section break" title="chat box used as a section break"/>
          <p:cNvPicPr>
            <a:picLocks noChangeAspect="1"/>
          </p:cNvPicPr>
          <p:nvPr/>
        </p:nvPicPr>
        <p:blipFill>
          <a:blip r:embed="rId4"/>
          <a:stretch>
            <a:fillRect/>
          </a:stretch>
        </p:blipFill>
        <p:spPr>
          <a:xfrm>
            <a:off x="168326" y="1897756"/>
            <a:ext cx="690463" cy="562599"/>
          </a:xfrm>
          <a:prstGeom prst="rect">
            <a:avLst/>
          </a:prstGeom>
        </p:spPr>
      </p:pic>
      <p:pic>
        <p:nvPicPr>
          <p:cNvPr id="21" name="Picture 20" descr="chat box used as a section break" title="chat box used as a section break"/>
          <p:cNvPicPr>
            <a:picLocks noChangeAspect="1"/>
          </p:cNvPicPr>
          <p:nvPr/>
        </p:nvPicPr>
        <p:blipFill>
          <a:blip r:embed="rId5"/>
          <a:stretch>
            <a:fillRect/>
          </a:stretch>
        </p:blipFill>
        <p:spPr>
          <a:xfrm>
            <a:off x="281440" y="4256056"/>
            <a:ext cx="577349" cy="538112"/>
          </a:xfrm>
          <a:prstGeom prst="rect">
            <a:avLst/>
          </a:prstGeom>
        </p:spPr>
      </p:pic>
      <p:pic>
        <p:nvPicPr>
          <p:cNvPr id="22" name="Picture 21" descr="chat box used as a section break" title="chat box used as a section break"/>
          <p:cNvPicPr>
            <a:picLocks noChangeAspect="1"/>
          </p:cNvPicPr>
          <p:nvPr/>
        </p:nvPicPr>
        <p:blipFill>
          <a:blip r:embed="rId6"/>
          <a:stretch>
            <a:fillRect/>
          </a:stretch>
        </p:blipFill>
        <p:spPr>
          <a:xfrm>
            <a:off x="228600" y="2880201"/>
            <a:ext cx="683030" cy="647822"/>
          </a:xfrm>
          <a:prstGeom prst="rect">
            <a:avLst/>
          </a:prstGeom>
        </p:spPr>
      </p:pic>
    </p:spTree>
    <p:extLst>
      <p:ext uri="{BB962C8B-B14F-4D97-AF65-F5344CB8AC3E}">
        <p14:creationId xmlns:p14="http://schemas.microsoft.com/office/powerpoint/2010/main" val="17846175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Who are the stakeholders? </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10</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10</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10</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10</a:t>
            </a:fld>
            <a:endParaRPr lang="en-US" sz="1200" dirty="0">
              <a:latin typeface="Arial" charset="0"/>
            </a:endParaRPr>
          </a:p>
        </p:txBody>
      </p:sp>
      <p:sp>
        <p:nvSpPr>
          <p:cNvPr id="14" name="Rectangle 3"/>
          <p:cNvSpPr>
            <a:spLocks noGrp="1" noChangeArrowheads="1"/>
          </p:cNvSpPr>
          <p:nvPr>
            <p:ph idx="4294967295"/>
          </p:nvPr>
        </p:nvSpPr>
        <p:spPr>
          <a:xfrm>
            <a:off x="857617" y="1869621"/>
            <a:ext cx="8534400" cy="2438400"/>
          </a:xfrm>
        </p:spPr>
        <p:txBody>
          <a:bodyPr/>
          <a:lstStyle/>
          <a:p>
            <a:pPr marL="400050" lvl="1" indent="0" eaLnBrk="1" hangingPunct="1">
              <a:buNone/>
              <a:defRPr/>
            </a:pPr>
            <a:r>
              <a:rPr lang="en-US" sz="3200" dirty="0">
                <a:cs typeface="+mn-cs"/>
              </a:rPr>
              <a:t>Are patients always stakeholders?</a:t>
            </a:r>
          </a:p>
          <a:p>
            <a:pPr marL="742950" lvl="2" indent="0" eaLnBrk="1" hangingPunct="1">
              <a:buNone/>
              <a:defRPr/>
            </a:pPr>
            <a:r>
              <a:rPr lang="en-US" sz="3000" dirty="0">
                <a:solidFill>
                  <a:srgbClr val="E64700"/>
                </a:solidFill>
              </a:rPr>
              <a:t>Yes</a:t>
            </a:r>
          </a:p>
          <a:p>
            <a:pPr marL="742950" lvl="2" indent="0" eaLnBrk="1" hangingPunct="1">
              <a:buNone/>
              <a:defRPr/>
            </a:pPr>
            <a:r>
              <a:rPr lang="en-US" sz="3000" dirty="0">
                <a:solidFill>
                  <a:srgbClr val="E64700"/>
                </a:solidFill>
              </a:rPr>
              <a:t>No</a:t>
            </a:r>
          </a:p>
          <a:p>
            <a:pPr marL="400050" lvl="1" indent="0" eaLnBrk="1" hangingPunct="1">
              <a:buNone/>
              <a:defRPr/>
            </a:pPr>
            <a:endParaRPr lang="en-US" sz="3200" dirty="0">
              <a:cs typeface="+mn-cs"/>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10</a:t>
            </a:fld>
            <a:endParaRPr lang="en-US" sz="1200" dirty="0">
              <a:latin typeface="Arial" charset="0"/>
            </a:endParaRPr>
          </a:p>
        </p:txBody>
      </p:sp>
      <p:pic>
        <p:nvPicPr>
          <p:cNvPr id="16" name="Picture 15" descr="chat box used as a section break" title="chat box used as a section break"/>
          <p:cNvPicPr>
            <a:picLocks noChangeAspect="1"/>
          </p:cNvPicPr>
          <p:nvPr/>
        </p:nvPicPr>
        <p:blipFill>
          <a:blip r:embed="rId3"/>
          <a:stretch>
            <a:fillRect/>
          </a:stretch>
        </p:blipFill>
        <p:spPr>
          <a:xfrm>
            <a:off x="168326" y="1897756"/>
            <a:ext cx="690463" cy="562599"/>
          </a:xfrm>
          <a:prstGeom prst="rect">
            <a:avLst/>
          </a:prstGeom>
        </p:spPr>
      </p:pic>
      <p:pic>
        <p:nvPicPr>
          <p:cNvPr id="23" name="Picture 22" descr="picture of people talking" title="people talking "/>
          <p:cNvPicPr>
            <a:picLocks noChangeAspect="1"/>
          </p:cNvPicPr>
          <p:nvPr/>
        </p:nvPicPr>
        <p:blipFill>
          <a:blip r:embed="rId4"/>
          <a:stretch>
            <a:fillRect/>
          </a:stretch>
        </p:blipFill>
        <p:spPr>
          <a:xfrm>
            <a:off x="2362200" y="3774720"/>
            <a:ext cx="4677428" cy="3115110"/>
          </a:xfrm>
          <a:prstGeom prst="rect">
            <a:avLst/>
          </a:prstGeom>
        </p:spPr>
      </p:pic>
      <p:pic>
        <p:nvPicPr>
          <p:cNvPr id="24" name="Picture 23" descr="clip board used as a section break" title="clip board used as a section break"/>
          <p:cNvPicPr>
            <a:picLocks noChangeAspect="1"/>
          </p:cNvPicPr>
          <p:nvPr/>
        </p:nvPicPr>
        <p:blipFill>
          <a:blip r:embed="rId5"/>
          <a:stretch>
            <a:fillRect/>
          </a:stretch>
        </p:blipFill>
        <p:spPr>
          <a:xfrm>
            <a:off x="1143000" y="2473493"/>
            <a:ext cx="397820" cy="499084"/>
          </a:xfrm>
          <a:prstGeom prst="rect">
            <a:avLst/>
          </a:prstGeom>
        </p:spPr>
      </p:pic>
      <p:pic>
        <p:nvPicPr>
          <p:cNvPr id="26" name="Picture 25" descr="clip board used as a section break" title="clip board used as a section break"/>
          <p:cNvPicPr>
            <a:picLocks noChangeAspect="1"/>
          </p:cNvPicPr>
          <p:nvPr/>
        </p:nvPicPr>
        <p:blipFill>
          <a:blip r:embed="rId5"/>
          <a:stretch>
            <a:fillRect/>
          </a:stretch>
        </p:blipFill>
        <p:spPr>
          <a:xfrm>
            <a:off x="1143000" y="3012768"/>
            <a:ext cx="397820" cy="499084"/>
          </a:xfrm>
          <a:prstGeom prst="rect">
            <a:avLst/>
          </a:prstGeom>
        </p:spPr>
      </p:pic>
    </p:spTree>
    <p:extLst>
      <p:ext uri="{BB962C8B-B14F-4D97-AF65-F5344CB8AC3E}">
        <p14:creationId xmlns:p14="http://schemas.microsoft.com/office/powerpoint/2010/main" val="4195679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When do we engage? </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11</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11</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11</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11</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11</a:t>
            </a:fld>
            <a:endParaRPr lang="en-US" sz="1200" dirty="0">
              <a:latin typeface="Arial" charset="0"/>
            </a:endParaRPr>
          </a:p>
        </p:txBody>
      </p:sp>
      <p:pic>
        <p:nvPicPr>
          <p:cNvPr id="17" name="Picture 16" descr="map of measure development cycle" title="map of measure development cycle"/>
          <p:cNvPicPr>
            <a:picLocks noChangeAspect="1"/>
          </p:cNvPicPr>
          <p:nvPr/>
        </p:nvPicPr>
        <p:blipFill rotWithShape="1">
          <a:blip r:embed="rId3"/>
          <a:srcRect t="6172" b="11111"/>
          <a:stretch/>
        </p:blipFill>
        <p:spPr>
          <a:xfrm>
            <a:off x="889000" y="1852862"/>
            <a:ext cx="6172200" cy="5105400"/>
          </a:xfrm>
          <a:prstGeom prst="rect">
            <a:avLst/>
          </a:prstGeom>
        </p:spPr>
      </p:pic>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11</a:t>
            </a:fld>
            <a:endParaRPr lang="en-US" sz="1200" dirty="0">
              <a:latin typeface="Arial" charset="0"/>
            </a:endParaRPr>
          </a:p>
        </p:txBody>
      </p:sp>
      <p:pic>
        <p:nvPicPr>
          <p:cNvPr id="21" name="Picture 20" descr="Measure Conceptualization" title="Measure Conceptualization"/>
          <p:cNvPicPr>
            <a:picLocks noChangeAspect="1"/>
          </p:cNvPicPr>
          <p:nvPr/>
        </p:nvPicPr>
        <p:blipFill>
          <a:blip r:embed="rId4"/>
          <a:stretch>
            <a:fillRect/>
          </a:stretch>
        </p:blipFill>
        <p:spPr>
          <a:xfrm>
            <a:off x="2300695" y="6204197"/>
            <a:ext cx="3869404" cy="528668"/>
          </a:xfrm>
          <a:prstGeom prst="rect">
            <a:avLst/>
          </a:prstGeom>
        </p:spPr>
      </p:pic>
      <p:pic>
        <p:nvPicPr>
          <p:cNvPr id="22" name="Picture 21" descr="Measure Specification" title="Measure Specification"/>
          <p:cNvPicPr>
            <a:picLocks noChangeAspect="1"/>
          </p:cNvPicPr>
          <p:nvPr/>
        </p:nvPicPr>
        <p:blipFill>
          <a:blip r:embed="rId5"/>
          <a:stretch>
            <a:fillRect/>
          </a:stretch>
        </p:blipFill>
        <p:spPr>
          <a:xfrm>
            <a:off x="3352367" y="5687263"/>
            <a:ext cx="3353665" cy="504853"/>
          </a:xfrm>
          <a:prstGeom prst="rect">
            <a:avLst/>
          </a:prstGeom>
        </p:spPr>
      </p:pic>
      <p:pic>
        <p:nvPicPr>
          <p:cNvPr id="27" name="Picture 26" descr="Measure Testing" title="Measure Testing"/>
          <p:cNvPicPr>
            <a:picLocks noChangeAspect="1"/>
          </p:cNvPicPr>
          <p:nvPr/>
        </p:nvPicPr>
        <p:blipFill>
          <a:blip r:embed="rId6"/>
          <a:stretch>
            <a:fillRect/>
          </a:stretch>
        </p:blipFill>
        <p:spPr>
          <a:xfrm>
            <a:off x="5181600" y="5030003"/>
            <a:ext cx="2654300" cy="461617"/>
          </a:xfrm>
          <a:prstGeom prst="rect">
            <a:avLst/>
          </a:prstGeom>
        </p:spPr>
      </p:pic>
      <p:pic>
        <p:nvPicPr>
          <p:cNvPr id="28" name="Picture 27" descr="Measure Implemenation" title="Measure Implemenation"/>
          <p:cNvPicPr>
            <a:picLocks noChangeAspect="1"/>
          </p:cNvPicPr>
          <p:nvPr/>
        </p:nvPicPr>
        <p:blipFill>
          <a:blip r:embed="rId7"/>
          <a:stretch>
            <a:fillRect/>
          </a:stretch>
        </p:blipFill>
        <p:spPr>
          <a:xfrm>
            <a:off x="5471125" y="4294534"/>
            <a:ext cx="3596675" cy="472641"/>
          </a:xfrm>
          <a:prstGeom prst="rect">
            <a:avLst/>
          </a:prstGeom>
        </p:spPr>
      </p:pic>
      <p:pic>
        <p:nvPicPr>
          <p:cNvPr id="29" name="Picture 28" descr="Measure Mainenance" title="Measure Mainenance"/>
          <p:cNvPicPr>
            <a:picLocks noChangeAspect="1"/>
          </p:cNvPicPr>
          <p:nvPr/>
        </p:nvPicPr>
        <p:blipFill>
          <a:blip r:embed="rId8"/>
          <a:stretch>
            <a:fillRect/>
          </a:stretch>
        </p:blipFill>
        <p:spPr>
          <a:xfrm>
            <a:off x="5888398" y="3196814"/>
            <a:ext cx="3158403" cy="465449"/>
          </a:xfrm>
          <a:prstGeom prst="rect">
            <a:avLst/>
          </a:prstGeom>
        </p:spPr>
      </p:pic>
      <p:sp>
        <p:nvSpPr>
          <p:cNvPr id="30" name="Rectangle 3"/>
          <p:cNvSpPr txBox="1">
            <a:spLocks noChangeArrowheads="1"/>
          </p:cNvSpPr>
          <p:nvPr/>
        </p:nvSpPr>
        <p:spPr bwMode="auto">
          <a:xfrm>
            <a:off x="12700" y="1768346"/>
            <a:ext cx="3962400" cy="2438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eaLnBrk="1" hangingPunct="1">
              <a:buFontTx/>
              <a:buNone/>
              <a:defRPr/>
            </a:pPr>
            <a:r>
              <a:rPr lang="en-US" sz="3200" kern="0" dirty="0">
                <a:cs typeface="+mn-cs"/>
              </a:rPr>
              <a:t>At what stage in measure development should patients be engaged? </a:t>
            </a:r>
          </a:p>
        </p:txBody>
      </p:sp>
    </p:spTree>
    <p:extLst>
      <p:ext uri="{BB962C8B-B14F-4D97-AF65-F5344CB8AC3E}">
        <p14:creationId xmlns:p14="http://schemas.microsoft.com/office/powerpoint/2010/main" val="287017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Who are the stakeholders? </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12</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12</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12</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12</a:t>
            </a:fld>
            <a:endParaRPr lang="en-US" sz="1200" dirty="0">
              <a:latin typeface="Arial" charset="0"/>
            </a:endParaRPr>
          </a:p>
        </p:txBody>
      </p:sp>
      <p:sp>
        <p:nvSpPr>
          <p:cNvPr id="14" name="Rectangle 3"/>
          <p:cNvSpPr>
            <a:spLocks noGrp="1" noChangeArrowheads="1"/>
          </p:cNvSpPr>
          <p:nvPr>
            <p:ph idx="4294967295"/>
          </p:nvPr>
        </p:nvSpPr>
        <p:spPr>
          <a:xfrm>
            <a:off x="857617" y="1869621"/>
            <a:ext cx="8534400" cy="2438400"/>
          </a:xfrm>
        </p:spPr>
        <p:txBody>
          <a:bodyPr/>
          <a:lstStyle/>
          <a:p>
            <a:pPr marL="400050" lvl="1" indent="0" eaLnBrk="1" hangingPunct="1">
              <a:buNone/>
              <a:defRPr/>
            </a:pPr>
            <a:r>
              <a:rPr lang="en-US" sz="3200" dirty="0">
                <a:cs typeface="+mn-cs"/>
              </a:rPr>
              <a:t>Are clinicians always stakeholders?</a:t>
            </a:r>
          </a:p>
          <a:p>
            <a:pPr marL="742950" lvl="2" indent="0" eaLnBrk="1" hangingPunct="1">
              <a:buNone/>
              <a:defRPr/>
            </a:pPr>
            <a:r>
              <a:rPr lang="en-US" sz="3000" dirty="0">
                <a:solidFill>
                  <a:srgbClr val="E64700"/>
                </a:solidFill>
              </a:rPr>
              <a:t>Yes</a:t>
            </a:r>
          </a:p>
          <a:p>
            <a:pPr marL="742950" lvl="2" indent="0" eaLnBrk="1" hangingPunct="1">
              <a:buNone/>
              <a:defRPr/>
            </a:pPr>
            <a:r>
              <a:rPr lang="en-US" sz="3000" dirty="0">
                <a:solidFill>
                  <a:srgbClr val="E64700"/>
                </a:solidFill>
              </a:rPr>
              <a:t>No</a:t>
            </a:r>
          </a:p>
          <a:p>
            <a:pPr marL="400050" lvl="1" indent="0" eaLnBrk="1" hangingPunct="1">
              <a:buNone/>
              <a:defRPr/>
            </a:pPr>
            <a:endParaRPr lang="en-US" sz="3200" dirty="0">
              <a:cs typeface="+mn-cs"/>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12</a:t>
            </a:fld>
            <a:endParaRPr lang="en-US" sz="1200" dirty="0">
              <a:latin typeface="Arial" charset="0"/>
            </a:endParaRPr>
          </a:p>
        </p:txBody>
      </p:sp>
      <p:pic>
        <p:nvPicPr>
          <p:cNvPr id="16" name="Picture 15" descr="chat box used as a section break" title="chat box used as a section break"/>
          <p:cNvPicPr>
            <a:picLocks noChangeAspect="1"/>
          </p:cNvPicPr>
          <p:nvPr/>
        </p:nvPicPr>
        <p:blipFill>
          <a:blip r:embed="rId3"/>
          <a:stretch>
            <a:fillRect/>
          </a:stretch>
        </p:blipFill>
        <p:spPr>
          <a:xfrm>
            <a:off x="168326" y="1897756"/>
            <a:ext cx="690463" cy="562599"/>
          </a:xfrm>
          <a:prstGeom prst="rect">
            <a:avLst/>
          </a:prstGeom>
        </p:spPr>
      </p:pic>
      <p:pic>
        <p:nvPicPr>
          <p:cNvPr id="23" name="Picture 22" descr="picture of people talking" title="people talking "/>
          <p:cNvPicPr>
            <a:picLocks noChangeAspect="1"/>
          </p:cNvPicPr>
          <p:nvPr/>
        </p:nvPicPr>
        <p:blipFill>
          <a:blip r:embed="rId4"/>
          <a:stretch>
            <a:fillRect/>
          </a:stretch>
        </p:blipFill>
        <p:spPr>
          <a:xfrm>
            <a:off x="2362200" y="3860123"/>
            <a:ext cx="4677428" cy="3115110"/>
          </a:xfrm>
          <a:prstGeom prst="rect">
            <a:avLst/>
          </a:prstGeom>
        </p:spPr>
      </p:pic>
      <p:pic>
        <p:nvPicPr>
          <p:cNvPr id="24" name="Picture 23" descr="clip board used as a section break" title="clip board used as a section break"/>
          <p:cNvPicPr>
            <a:picLocks noChangeAspect="1"/>
          </p:cNvPicPr>
          <p:nvPr/>
        </p:nvPicPr>
        <p:blipFill>
          <a:blip r:embed="rId5"/>
          <a:stretch>
            <a:fillRect/>
          </a:stretch>
        </p:blipFill>
        <p:spPr>
          <a:xfrm>
            <a:off x="1143000" y="2473493"/>
            <a:ext cx="397820" cy="499084"/>
          </a:xfrm>
          <a:prstGeom prst="rect">
            <a:avLst/>
          </a:prstGeom>
        </p:spPr>
      </p:pic>
      <p:pic>
        <p:nvPicPr>
          <p:cNvPr id="26" name="Picture 25" descr="clip board used as a section break" title="clip board used as a section break"/>
          <p:cNvPicPr>
            <a:picLocks noChangeAspect="1"/>
          </p:cNvPicPr>
          <p:nvPr/>
        </p:nvPicPr>
        <p:blipFill>
          <a:blip r:embed="rId5"/>
          <a:stretch>
            <a:fillRect/>
          </a:stretch>
        </p:blipFill>
        <p:spPr>
          <a:xfrm>
            <a:off x="1143000" y="3012768"/>
            <a:ext cx="397820" cy="499084"/>
          </a:xfrm>
          <a:prstGeom prst="rect">
            <a:avLst/>
          </a:prstGeom>
        </p:spPr>
      </p:pic>
    </p:spTree>
    <p:extLst>
      <p:ext uri="{BB962C8B-B14F-4D97-AF65-F5344CB8AC3E}">
        <p14:creationId xmlns:p14="http://schemas.microsoft.com/office/powerpoint/2010/main" val="2508097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When do we engage? </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13</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13</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13</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13</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13</a:t>
            </a:fld>
            <a:endParaRPr lang="en-US" sz="1200" dirty="0">
              <a:latin typeface="Arial" charset="0"/>
            </a:endParaRPr>
          </a:p>
        </p:txBody>
      </p:sp>
      <p:pic>
        <p:nvPicPr>
          <p:cNvPr id="17" name="Picture 16" descr="map of measure development cycle" title="map of measure development cycle"/>
          <p:cNvPicPr>
            <a:picLocks noChangeAspect="1"/>
          </p:cNvPicPr>
          <p:nvPr/>
        </p:nvPicPr>
        <p:blipFill rotWithShape="1">
          <a:blip r:embed="rId3"/>
          <a:srcRect t="6172" b="11111"/>
          <a:stretch/>
        </p:blipFill>
        <p:spPr>
          <a:xfrm>
            <a:off x="889000" y="1852862"/>
            <a:ext cx="6172200" cy="5105400"/>
          </a:xfrm>
          <a:prstGeom prst="rect">
            <a:avLst/>
          </a:prstGeom>
        </p:spPr>
      </p:pic>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13</a:t>
            </a:fld>
            <a:endParaRPr lang="en-US" sz="1200" dirty="0">
              <a:latin typeface="Arial" charset="0"/>
            </a:endParaRPr>
          </a:p>
        </p:txBody>
      </p:sp>
      <p:pic>
        <p:nvPicPr>
          <p:cNvPr id="21" name="Picture 20" descr="Measure Conceptualization" title="Measure Conceptualization"/>
          <p:cNvPicPr>
            <a:picLocks noChangeAspect="1"/>
          </p:cNvPicPr>
          <p:nvPr/>
        </p:nvPicPr>
        <p:blipFill>
          <a:blip r:embed="rId4"/>
          <a:stretch>
            <a:fillRect/>
          </a:stretch>
        </p:blipFill>
        <p:spPr>
          <a:xfrm>
            <a:off x="2300695" y="6204197"/>
            <a:ext cx="3869404" cy="528668"/>
          </a:xfrm>
          <a:prstGeom prst="rect">
            <a:avLst/>
          </a:prstGeom>
        </p:spPr>
      </p:pic>
      <p:pic>
        <p:nvPicPr>
          <p:cNvPr id="22" name="Picture 21" descr="Measure Specification" title="Measure Specification"/>
          <p:cNvPicPr>
            <a:picLocks noChangeAspect="1"/>
          </p:cNvPicPr>
          <p:nvPr/>
        </p:nvPicPr>
        <p:blipFill>
          <a:blip r:embed="rId5"/>
          <a:stretch>
            <a:fillRect/>
          </a:stretch>
        </p:blipFill>
        <p:spPr>
          <a:xfrm>
            <a:off x="3352367" y="5687263"/>
            <a:ext cx="3353665" cy="504853"/>
          </a:xfrm>
          <a:prstGeom prst="rect">
            <a:avLst/>
          </a:prstGeom>
        </p:spPr>
      </p:pic>
      <p:pic>
        <p:nvPicPr>
          <p:cNvPr id="27" name="Picture 26" descr="Measure Testing" title="Measure Testing"/>
          <p:cNvPicPr>
            <a:picLocks noChangeAspect="1"/>
          </p:cNvPicPr>
          <p:nvPr/>
        </p:nvPicPr>
        <p:blipFill>
          <a:blip r:embed="rId6"/>
          <a:stretch>
            <a:fillRect/>
          </a:stretch>
        </p:blipFill>
        <p:spPr>
          <a:xfrm>
            <a:off x="5181600" y="5030003"/>
            <a:ext cx="2654300" cy="461617"/>
          </a:xfrm>
          <a:prstGeom prst="rect">
            <a:avLst/>
          </a:prstGeom>
        </p:spPr>
      </p:pic>
      <p:pic>
        <p:nvPicPr>
          <p:cNvPr id="28" name="Picture 27" descr="Measure Implemenation" title="Measure Implemenation"/>
          <p:cNvPicPr>
            <a:picLocks noChangeAspect="1"/>
          </p:cNvPicPr>
          <p:nvPr/>
        </p:nvPicPr>
        <p:blipFill>
          <a:blip r:embed="rId7"/>
          <a:stretch>
            <a:fillRect/>
          </a:stretch>
        </p:blipFill>
        <p:spPr>
          <a:xfrm>
            <a:off x="5471125" y="4294534"/>
            <a:ext cx="3596675" cy="472641"/>
          </a:xfrm>
          <a:prstGeom prst="rect">
            <a:avLst/>
          </a:prstGeom>
        </p:spPr>
      </p:pic>
      <p:pic>
        <p:nvPicPr>
          <p:cNvPr id="29" name="Picture 28" descr="Measure Mainenance" title="Measure Mainenance"/>
          <p:cNvPicPr>
            <a:picLocks noChangeAspect="1"/>
          </p:cNvPicPr>
          <p:nvPr/>
        </p:nvPicPr>
        <p:blipFill>
          <a:blip r:embed="rId8"/>
          <a:stretch>
            <a:fillRect/>
          </a:stretch>
        </p:blipFill>
        <p:spPr>
          <a:xfrm>
            <a:off x="5888398" y="3196814"/>
            <a:ext cx="3158403" cy="465449"/>
          </a:xfrm>
          <a:prstGeom prst="rect">
            <a:avLst/>
          </a:prstGeom>
        </p:spPr>
      </p:pic>
      <p:sp>
        <p:nvSpPr>
          <p:cNvPr id="30" name="Rectangle 3"/>
          <p:cNvSpPr txBox="1">
            <a:spLocks noChangeArrowheads="1"/>
          </p:cNvSpPr>
          <p:nvPr/>
        </p:nvSpPr>
        <p:spPr bwMode="auto">
          <a:xfrm>
            <a:off x="12700" y="1768346"/>
            <a:ext cx="3962400" cy="2438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eaLnBrk="1" hangingPunct="1">
              <a:buFontTx/>
              <a:buNone/>
              <a:defRPr/>
            </a:pPr>
            <a:r>
              <a:rPr lang="en-US" sz="3200" kern="0" dirty="0">
                <a:cs typeface="+mn-cs"/>
              </a:rPr>
              <a:t>At what stage in measure development should patients be engaged? </a:t>
            </a:r>
          </a:p>
        </p:txBody>
      </p:sp>
    </p:spTree>
    <p:extLst>
      <p:ext uri="{BB962C8B-B14F-4D97-AF65-F5344CB8AC3E}">
        <p14:creationId xmlns:p14="http://schemas.microsoft.com/office/powerpoint/2010/main" val="9480418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Clinician Engagement</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14</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14</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14</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14</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14</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14</a:t>
            </a:fld>
            <a:endParaRPr lang="en-US" sz="1200" dirty="0">
              <a:latin typeface="Arial" charset="0"/>
            </a:endParaRPr>
          </a:p>
        </p:txBody>
      </p:sp>
      <p:sp>
        <p:nvSpPr>
          <p:cNvPr id="19" name="Rectangle 7"/>
          <p:cNvSpPr>
            <a:spLocks noChangeArrowheads="1"/>
          </p:cNvSpPr>
          <p:nvPr/>
        </p:nvSpPr>
        <p:spPr bwMode="auto">
          <a:xfrm>
            <a:off x="1524000" y="3235491"/>
            <a:ext cx="6553200" cy="914400"/>
          </a:xfrm>
          <a:prstGeom prst="rect">
            <a:avLst/>
          </a:prstGeom>
          <a:noFill/>
          <a:ln>
            <a:noFill/>
          </a:ln>
          <a:effectLst/>
        </p:spPr>
        <p:txBody>
          <a:bodyPr/>
          <a:lstStyle/>
          <a:p>
            <a:pPr marL="342900" indent="-342900" algn="ctr" eaLnBrk="1" hangingPunct="1">
              <a:lnSpc>
                <a:spcPct val="90000"/>
              </a:lnSpc>
              <a:spcBef>
                <a:spcPct val="20000"/>
              </a:spcBef>
            </a:pPr>
            <a:r>
              <a:rPr lang="en-US" sz="2200" dirty="0">
                <a:latin typeface="Arial Italic" charset="0"/>
              </a:rPr>
              <a:t>Elizabeth Bishop, PhD, MS, PMP</a:t>
            </a:r>
          </a:p>
          <a:p>
            <a:pPr marL="342900" indent="-342900" algn="ctr" eaLnBrk="1" hangingPunct="1">
              <a:lnSpc>
                <a:spcPct val="90000"/>
              </a:lnSpc>
              <a:spcBef>
                <a:spcPct val="20000"/>
              </a:spcBef>
            </a:pPr>
            <a:r>
              <a:rPr lang="en-US" sz="2200" dirty="0">
                <a:latin typeface="Arial Italic" charset="0"/>
              </a:rPr>
              <a:t>The American Board of Family Medicine, Inc</a:t>
            </a:r>
          </a:p>
        </p:txBody>
      </p:sp>
    </p:spTree>
    <p:extLst>
      <p:ext uri="{BB962C8B-B14F-4D97-AF65-F5344CB8AC3E}">
        <p14:creationId xmlns:p14="http://schemas.microsoft.com/office/powerpoint/2010/main" val="4136422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0"/>
            <a:ext cx="7772400" cy="1847850"/>
          </a:xfrm>
        </p:spPr>
        <p:txBody>
          <a:bodyPr/>
          <a:lstStyle/>
          <a:p>
            <a:pPr>
              <a:lnSpc>
                <a:spcPct val="119000"/>
              </a:lnSpc>
              <a:spcAft>
                <a:spcPts val="600"/>
              </a:spcAft>
            </a:pPr>
            <a:r>
              <a:rPr lang="en-US" kern="1400" dirty="0">
                <a:solidFill>
                  <a:srgbClr val="085296"/>
                </a:solidFill>
                <a:latin typeface="Segoe UI Semibold" panose="020B0702040204020203" pitchFamily="34" charset="0"/>
              </a:rPr>
              <a:t>Clinician Engagement in Measure Development</a:t>
            </a:r>
            <a:endParaRPr lang="en-US" kern="1400" dirty="0">
              <a:solidFill>
                <a:srgbClr val="000000"/>
              </a:solidFill>
              <a:latin typeface="Calibri" panose="020F0502020204030204" pitchFamily="34" charset="0"/>
            </a:endParaRPr>
          </a:p>
        </p:txBody>
      </p:sp>
      <p:sp>
        <p:nvSpPr>
          <p:cNvPr id="3" name="Subtitle 2"/>
          <p:cNvSpPr>
            <a:spLocks noGrp="1"/>
          </p:cNvSpPr>
          <p:nvPr>
            <p:ph type="subTitle" idx="1"/>
          </p:nvPr>
        </p:nvSpPr>
        <p:spPr>
          <a:xfrm>
            <a:off x="990600" y="3810000"/>
            <a:ext cx="7162800" cy="609600"/>
          </a:xfrm>
        </p:spPr>
        <p:txBody>
          <a:bodyPr/>
          <a:lstStyle/>
          <a:p>
            <a:r>
              <a:rPr lang="en-US" sz="1800" dirty="0"/>
              <a:t>Elizabeth M. Bishop, Ph.D., M.S.</a:t>
            </a:r>
            <a:br>
              <a:rPr lang="en-US" sz="1800" dirty="0"/>
            </a:br>
            <a:br>
              <a:rPr lang="en-US" sz="1800" dirty="0"/>
            </a:br>
            <a:r>
              <a:rPr lang="en-US" sz="1800" dirty="0"/>
              <a:t>Program Manager, ABFM PRIME Support and Alignment Network</a:t>
            </a:r>
          </a:p>
          <a:p>
            <a:endParaRPr lang="en-US" dirty="0"/>
          </a:p>
        </p:txBody>
      </p:sp>
    </p:spTree>
    <p:extLst>
      <p:ext uri="{BB962C8B-B14F-4D97-AF65-F5344CB8AC3E}">
        <p14:creationId xmlns:p14="http://schemas.microsoft.com/office/powerpoint/2010/main" val="3132763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dirty="0"/>
              <a:t>Presenters</a:t>
            </a:r>
          </a:p>
        </p:txBody>
      </p:sp>
      <p:pic>
        <p:nvPicPr>
          <p:cNvPr id="3" name="Picture 2" descr="Pictures of Dr. Robert Phillips and Dr. Elizabeth Bishop" title="Pictures of Dr. Robert Phillips and Dr. Elizabeth Bishop"/>
          <p:cNvPicPr>
            <a:picLocks noChangeAspect="1"/>
          </p:cNvPicPr>
          <p:nvPr/>
        </p:nvPicPr>
        <p:blipFill>
          <a:blip r:embed="rId3"/>
          <a:stretch>
            <a:fillRect/>
          </a:stretch>
        </p:blipFill>
        <p:spPr>
          <a:xfrm>
            <a:off x="838200" y="990600"/>
            <a:ext cx="7536943" cy="4634419"/>
          </a:xfrm>
          <a:prstGeom prst="rect">
            <a:avLst/>
          </a:prstGeom>
        </p:spPr>
      </p:pic>
    </p:spTree>
    <p:extLst>
      <p:ext uri="{BB962C8B-B14F-4D97-AF65-F5344CB8AC3E}">
        <p14:creationId xmlns:p14="http://schemas.microsoft.com/office/powerpoint/2010/main" val="38700210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3600"/>
            <a:ext cx="7772400" cy="1847850"/>
          </a:xfrm>
        </p:spPr>
        <p:txBody>
          <a:bodyPr/>
          <a:lstStyle/>
          <a:p>
            <a:pPr>
              <a:lnSpc>
                <a:spcPct val="119000"/>
              </a:lnSpc>
              <a:spcAft>
                <a:spcPts val="600"/>
              </a:spcAft>
            </a:pPr>
            <a:r>
              <a:rPr lang="en-US" kern="1400" dirty="0">
                <a:solidFill>
                  <a:srgbClr val="085296"/>
                </a:solidFill>
                <a:latin typeface="Segoe UI Semibold" panose="020B0702040204020203" pitchFamily="34" charset="0"/>
              </a:rPr>
              <a:t>~89,000 Board Certified Family Physicians</a:t>
            </a:r>
            <a:endParaRPr lang="en-US" kern="14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14940649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dirty="0"/>
              <a:t>Balance</a:t>
            </a:r>
          </a:p>
        </p:txBody>
      </p:sp>
      <p:pic>
        <p:nvPicPr>
          <p:cNvPr id="4" name="Content Placeholder 3" descr="Graphic of vital balance between the needs of patients and families, and clincians and their care team" title="Graphic of vital balance between the needs of patients and families, and clincians and their care team"/>
          <p:cNvPicPr>
            <a:picLocks noGrp="1" noChangeAspect="1"/>
          </p:cNvPicPr>
          <p:nvPr>
            <p:ph idx="1"/>
          </p:nvPr>
        </p:nvPicPr>
        <p:blipFill>
          <a:blip r:embed="rId3"/>
          <a:stretch>
            <a:fillRect/>
          </a:stretch>
        </p:blipFill>
        <p:spPr>
          <a:xfrm>
            <a:off x="36094" y="20053"/>
            <a:ext cx="9107905" cy="5949001"/>
          </a:xfrm>
          <a:prstGeom prst="rect">
            <a:avLst/>
          </a:prstGeom>
        </p:spPr>
      </p:pic>
    </p:spTree>
    <p:extLst>
      <p:ext uri="{BB962C8B-B14F-4D97-AF65-F5344CB8AC3E}">
        <p14:creationId xmlns:p14="http://schemas.microsoft.com/office/powerpoint/2010/main" val="557554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Vision and Goals: </a:t>
            </a:r>
            <a:r>
              <a:rPr lang="en-US" sz="4000" dirty="0">
                <a:solidFill>
                  <a:prstClr val="white"/>
                </a:solidFill>
              </a:rPr>
              <a:t>Webinar Series</a:t>
            </a:r>
            <a:endParaRPr lang="en-US" sz="4000" dirty="0"/>
          </a:p>
        </p:txBody>
      </p:sp>
      <p:sp>
        <p:nvSpPr>
          <p:cNvPr id="4" name="Content Placeholder 3"/>
          <p:cNvSpPr txBox="1">
            <a:spLocks noGrp="1"/>
          </p:cNvSpPr>
          <p:nvPr>
            <p:ph idx="1"/>
          </p:nvPr>
        </p:nvSpPr>
        <p:spPr>
          <a:xfrm>
            <a:off x="23734" y="1701281"/>
            <a:ext cx="8967866" cy="2197525"/>
          </a:xfrm>
          <a:prstGeom prst="rect">
            <a:avLst/>
          </a:prstGeom>
          <a:noFill/>
        </p:spPr>
        <p:txBody>
          <a:bodyPr wrap="square" rtlCol="0">
            <a:spAutoFit/>
          </a:bodyPr>
          <a:lstStyle/>
          <a:p>
            <a:r>
              <a:rPr lang="en-US" sz="2400" dirty="0"/>
              <a:t>An ongoing process to engage clinical specialty societies and patient advocacy groups in quality measure development. </a:t>
            </a:r>
          </a:p>
          <a:p>
            <a:r>
              <a:rPr lang="en-US" sz="2400" dirty="0"/>
              <a:t>Elicit feedback that will help CMS design toolkits and enduring materials designed specifically for specialty societies and patient advocacy groups interested in measure development. </a:t>
            </a:r>
          </a:p>
          <a:p>
            <a:pPr marL="0" indent="0" algn="ctr">
              <a:buNone/>
            </a:pPr>
            <a:endParaRPr lang="en-US" sz="1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p:cNvSpPr/>
          <p:nvPr/>
        </p:nvSpPr>
        <p:spPr>
          <a:xfrm>
            <a:off x="469067" y="3898806"/>
            <a:ext cx="8205866" cy="3342453"/>
          </a:xfrm>
          <a:prstGeom prst="rect">
            <a:avLst/>
          </a:prstGeom>
        </p:spPr>
        <p:txBody>
          <a:bodyPr wrap="square" numCol="2">
            <a:spAutoFit/>
          </a:bodyPr>
          <a:lstStyle/>
          <a:p>
            <a:pPr lvl="1">
              <a:buFont typeface="Wingdings" panose="05000000000000000000" pitchFamily="2" charset="2"/>
              <a:buChar char="ü"/>
            </a:pPr>
            <a:r>
              <a:rPr lang="en-US" sz="2400" dirty="0"/>
              <a:t>Education </a:t>
            </a:r>
          </a:p>
          <a:p>
            <a:pPr lvl="1">
              <a:buFont typeface="Wingdings" panose="05000000000000000000" pitchFamily="2" charset="2"/>
              <a:buChar char="ü"/>
            </a:pPr>
            <a:r>
              <a:rPr lang="en-US" sz="2400" dirty="0"/>
              <a:t>Outreach</a:t>
            </a:r>
          </a:p>
          <a:p>
            <a:pPr lvl="1">
              <a:buFont typeface="Wingdings" panose="05000000000000000000" pitchFamily="2" charset="2"/>
              <a:buChar char="ü"/>
            </a:pPr>
            <a:r>
              <a:rPr lang="en-US" sz="2400" dirty="0"/>
              <a:t> Frequent Communication</a:t>
            </a:r>
          </a:p>
          <a:p>
            <a:pPr lvl="1">
              <a:buFont typeface="Wingdings" panose="05000000000000000000" pitchFamily="2" charset="2"/>
              <a:buChar char="ü"/>
            </a:pPr>
            <a:r>
              <a:rPr lang="en-US" sz="2400" dirty="0"/>
              <a:t>Enduring Materials</a:t>
            </a: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Dedicated Websites</a:t>
            </a:r>
          </a:p>
          <a:p>
            <a:pPr marL="742950" lvl="1" indent="-285750">
              <a:spcBef>
                <a:spcPct val="20000"/>
              </a:spcBef>
              <a:buFont typeface="Wingdings" panose="05000000000000000000" pitchFamily="2" charset="2"/>
              <a:buChar char="ü"/>
            </a:pPr>
            <a:endParaRPr lang="en-US" sz="2400" dirty="0">
              <a:solidFill>
                <a:prstClr val="black"/>
              </a:solidFill>
            </a:endParaRPr>
          </a:p>
          <a:p>
            <a:pPr marL="742950" lvl="1" indent="-285750">
              <a:spcBef>
                <a:spcPct val="20000"/>
              </a:spcBef>
              <a:buFont typeface="Wingdings" panose="05000000000000000000" pitchFamily="2" charset="2"/>
              <a:buChar char="ü"/>
            </a:pPr>
            <a:endParaRPr lang="en-US" sz="2400" dirty="0">
              <a:solidFill>
                <a:prstClr val="black"/>
              </a:solidFill>
            </a:endParaRPr>
          </a:p>
          <a:p>
            <a:pPr lvl="1">
              <a:spcBef>
                <a:spcPct val="20000"/>
              </a:spcBef>
            </a:pP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Measure Development Roadmaps</a:t>
            </a:r>
          </a:p>
          <a:p>
            <a:pPr marL="742950" lvl="1" indent="-285750">
              <a:spcBef>
                <a:spcPct val="20000"/>
              </a:spcBef>
              <a:buFont typeface="Wingdings" panose="05000000000000000000" pitchFamily="2" charset="2"/>
              <a:buChar char="ü"/>
            </a:pPr>
            <a:r>
              <a:rPr lang="en-US" sz="2400" dirty="0">
                <a:solidFill>
                  <a:prstClr val="black"/>
                </a:solidFill>
              </a:rPr>
              <a:t>Targeted Newsletters and Communication</a:t>
            </a:r>
          </a:p>
          <a:p>
            <a:pPr marL="742950" lvl="1" indent="-285750">
              <a:spcBef>
                <a:spcPct val="20000"/>
              </a:spcBef>
              <a:buFont typeface="Wingdings" panose="05000000000000000000" pitchFamily="2" charset="2"/>
              <a:buChar char="ü"/>
            </a:pPr>
            <a:r>
              <a:rPr lang="en-US" sz="2400" dirty="0"/>
              <a:t>Showcase Opportunities</a:t>
            </a:r>
            <a:endParaRPr lang="en-US" dirty="0"/>
          </a:p>
        </p:txBody>
      </p:sp>
    </p:spTree>
    <p:extLst>
      <p:ext uri="{BB962C8B-B14F-4D97-AF65-F5344CB8AC3E}">
        <p14:creationId xmlns:p14="http://schemas.microsoft.com/office/powerpoint/2010/main" val="299230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dirty="0"/>
              <a:t>Primary Care Measures That Matter </a:t>
            </a:r>
          </a:p>
        </p:txBody>
      </p:sp>
      <p:pic>
        <p:nvPicPr>
          <p:cNvPr id="4" name="Content Placeholder 3" descr="Primary Care Measures That Matter Graphic" title="Primary Care Measures That Matter Graphic"/>
          <p:cNvPicPr>
            <a:picLocks noGrp="1" noChangeAspect="1"/>
          </p:cNvPicPr>
          <p:nvPr>
            <p:ph idx="1"/>
          </p:nvPr>
        </p:nvPicPr>
        <p:blipFill>
          <a:blip r:embed="rId3"/>
          <a:stretch>
            <a:fillRect/>
          </a:stretch>
        </p:blipFill>
        <p:spPr>
          <a:xfrm>
            <a:off x="0" y="-28074"/>
            <a:ext cx="9144000" cy="5967663"/>
          </a:xfrm>
          <a:prstGeom prst="rect">
            <a:avLst/>
          </a:prstGeom>
        </p:spPr>
      </p:pic>
    </p:spTree>
    <p:extLst>
      <p:ext uri="{BB962C8B-B14F-4D97-AF65-F5344CB8AC3E}">
        <p14:creationId xmlns:p14="http://schemas.microsoft.com/office/powerpoint/2010/main" val="1639754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CA" dirty="0"/>
              <a:t>Responses from Clinicians (n=525)</a:t>
            </a:r>
          </a:p>
        </p:txBody>
      </p:sp>
      <p:sp>
        <p:nvSpPr>
          <p:cNvPr id="3" name="Content Placeholder 2"/>
          <p:cNvSpPr>
            <a:spLocks noGrp="1"/>
          </p:cNvSpPr>
          <p:nvPr>
            <p:ph idx="1"/>
          </p:nvPr>
        </p:nvSpPr>
        <p:spPr>
          <a:xfrm>
            <a:off x="457200" y="2057400"/>
            <a:ext cx="8229600" cy="2895600"/>
          </a:xfrm>
        </p:spPr>
        <p:txBody>
          <a:bodyPr/>
          <a:lstStyle/>
          <a:p>
            <a:pPr lvl="1"/>
            <a:r>
              <a:rPr lang="en-CA" dirty="0"/>
              <a:t>How do you know good primary care when you see it? </a:t>
            </a:r>
          </a:p>
          <a:p>
            <a:pPr lvl="1"/>
            <a:r>
              <a:rPr lang="en-CA" dirty="0"/>
              <a:t>What questions would you ask a practice to know if they are helping to deliver health and wellness? </a:t>
            </a:r>
          </a:p>
          <a:p>
            <a:pPr lvl="1"/>
            <a:endParaRPr lang="en-CA" sz="2200" dirty="0"/>
          </a:p>
        </p:txBody>
      </p:sp>
    </p:spTree>
    <p:extLst>
      <p:ext uri="{BB962C8B-B14F-4D97-AF65-F5344CB8AC3E}">
        <p14:creationId xmlns:p14="http://schemas.microsoft.com/office/powerpoint/2010/main" val="6785000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dirty="0"/>
              <a:t>Major Finding</a:t>
            </a:r>
          </a:p>
        </p:txBody>
      </p:sp>
      <p:sp>
        <p:nvSpPr>
          <p:cNvPr id="4" name="Title 1" descr="Major Finding" title="Major Finding"/>
          <p:cNvSpPr txBox="1">
            <a:spLocks noGrp="1"/>
          </p:cNvSpPr>
          <p:nvPr>
            <p:ph idx="1"/>
          </p:nvPr>
        </p:nvSpPr>
        <p:spPr>
          <a:prstGeom prst="rect">
            <a:avLst/>
          </a:prstGeom>
        </p:spPr>
        <p:txBody>
          <a:bodyPr/>
          <a:lst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endParaRPr lang="en-CA" kern="0" dirty="0">
              <a:solidFill>
                <a:srgbClr val="000000"/>
              </a:solidFill>
            </a:endParaRPr>
          </a:p>
          <a:p>
            <a:r>
              <a:rPr lang="en-CA" kern="0" dirty="0">
                <a:solidFill>
                  <a:srgbClr val="000000"/>
                </a:solidFill>
              </a:rPr>
              <a:t>42% of responses could not be assigned existing measure-based codes</a:t>
            </a:r>
          </a:p>
        </p:txBody>
      </p:sp>
    </p:spTree>
    <p:extLst>
      <p:ext uri="{BB962C8B-B14F-4D97-AF65-F5344CB8AC3E}">
        <p14:creationId xmlns:p14="http://schemas.microsoft.com/office/powerpoint/2010/main" val="1302103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Primary care measures that matter</a:t>
            </a:r>
          </a:p>
        </p:txBody>
      </p:sp>
      <p:sp>
        <p:nvSpPr>
          <p:cNvPr id="3" name="Content Placeholder 2"/>
          <p:cNvSpPr>
            <a:spLocks noGrp="1"/>
          </p:cNvSpPr>
          <p:nvPr>
            <p:ph idx="1"/>
          </p:nvPr>
        </p:nvSpPr>
        <p:spPr>
          <a:xfrm>
            <a:off x="475488" y="1447800"/>
            <a:ext cx="8229600" cy="5110480"/>
          </a:xfrm>
        </p:spPr>
        <p:txBody>
          <a:bodyPr>
            <a:normAutofit/>
          </a:bodyPr>
          <a:lstStyle/>
          <a:p>
            <a:r>
              <a:rPr lang="en-CA" dirty="0">
                <a:solidFill>
                  <a:srgbClr val="702A82"/>
                </a:solidFill>
              </a:rPr>
              <a:t>18 clear areas of alignment</a:t>
            </a:r>
          </a:p>
          <a:p>
            <a:pPr marL="0" indent="0">
              <a:buNone/>
            </a:pPr>
            <a:r>
              <a:rPr lang="en-CA" sz="2400" dirty="0"/>
              <a:t>Learning Organization		Care Coordination</a:t>
            </a:r>
          </a:p>
          <a:p>
            <a:pPr marL="0" indent="0">
              <a:buNone/>
            </a:pPr>
            <a:r>
              <a:rPr lang="en-CA" sz="2400" dirty="0"/>
              <a:t>Resource Stewardship		Data Capacity</a:t>
            </a:r>
          </a:p>
          <a:p>
            <a:pPr marL="0" indent="0">
              <a:buNone/>
            </a:pPr>
            <a:r>
              <a:rPr lang="en-CA" sz="2400" dirty="0"/>
              <a:t>Teamness			Comprehensiveness</a:t>
            </a:r>
          </a:p>
          <a:p>
            <a:pPr marL="0" indent="0">
              <a:buNone/>
            </a:pPr>
            <a:r>
              <a:rPr lang="en-CA" sz="2400" dirty="0"/>
              <a:t>Population Health		Professionalism</a:t>
            </a:r>
          </a:p>
          <a:p>
            <a:pPr marL="0" indent="0">
              <a:buNone/>
            </a:pPr>
            <a:r>
              <a:rPr lang="en-CA" sz="2400" dirty="0"/>
              <a:t>Personalized Care		Physician Self Care</a:t>
            </a:r>
          </a:p>
          <a:p>
            <a:pPr marL="0" indent="0">
              <a:buNone/>
            </a:pPr>
            <a:r>
              <a:rPr lang="en-CA" sz="2400" dirty="0"/>
              <a:t>Scope of Work			Approachable	</a:t>
            </a:r>
          </a:p>
          <a:p>
            <a:pPr marL="0" indent="0">
              <a:buNone/>
            </a:pPr>
            <a:r>
              <a:rPr lang="en-CA" sz="2400" dirty="0"/>
              <a:t>Patient Self Care		Respect of Persons</a:t>
            </a:r>
          </a:p>
          <a:p>
            <a:pPr marL="0" indent="0">
              <a:buNone/>
            </a:pPr>
            <a:r>
              <a:rPr lang="en-CA" sz="2400" dirty="0"/>
              <a:t>Being Known			Meaningful Access</a:t>
            </a:r>
          </a:p>
          <a:p>
            <a:pPr marL="0" indent="0">
              <a:buNone/>
            </a:pPr>
            <a:r>
              <a:rPr lang="en-CA" sz="2400" dirty="0"/>
              <a:t>Goal Oriented Care		Patient Assessment of Practice</a:t>
            </a:r>
          </a:p>
        </p:txBody>
      </p:sp>
    </p:spTree>
    <p:extLst>
      <p:ext uri="{BB962C8B-B14F-4D97-AF65-F5344CB8AC3E}">
        <p14:creationId xmlns:p14="http://schemas.microsoft.com/office/powerpoint/2010/main" val="42592647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US" dirty="0"/>
              <a:t>PRIME Registry</a:t>
            </a:r>
          </a:p>
        </p:txBody>
      </p:sp>
      <p:pic>
        <p:nvPicPr>
          <p:cNvPr id="4" name="Content Placeholder 3" descr="Graphic of the PRIME Registry and it buiness Model " title="Graphic of the PRIME Registry and it buiness Model "/>
          <p:cNvPicPr>
            <a:picLocks noGrp="1" noChangeAspect="1"/>
          </p:cNvPicPr>
          <p:nvPr>
            <p:ph idx="1"/>
          </p:nvPr>
        </p:nvPicPr>
        <p:blipFill>
          <a:blip r:embed="rId3"/>
          <a:stretch>
            <a:fillRect/>
          </a:stretch>
        </p:blipFill>
        <p:spPr>
          <a:xfrm>
            <a:off x="0" y="0"/>
            <a:ext cx="9148956" cy="5943600"/>
          </a:xfrm>
          <a:prstGeom prst="rect">
            <a:avLst/>
          </a:prstGeom>
        </p:spPr>
      </p:pic>
    </p:spTree>
    <p:extLst>
      <p:ext uri="{BB962C8B-B14F-4D97-AF65-F5344CB8AC3E}">
        <p14:creationId xmlns:p14="http://schemas.microsoft.com/office/powerpoint/2010/main" val="39597055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Clinician and Consumer Engagement </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24</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24</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24</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24</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24</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24</a:t>
            </a:fld>
            <a:endParaRPr lang="en-US" sz="1200" dirty="0">
              <a:latin typeface="Arial" charset="0"/>
            </a:endParaRPr>
          </a:p>
        </p:txBody>
      </p:sp>
      <p:sp>
        <p:nvSpPr>
          <p:cNvPr id="12" name="Rectangle 7"/>
          <p:cNvSpPr>
            <a:spLocks noChangeArrowheads="1"/>
          </p:cNvSpPr>
          <p:nvPr/>
        </p:nvSpPr>
        <p:spPr bwMode="auto">
          <a:xfrm>
            <a:off x="1524000" y="3174740"/>
            <a:ext cx="6553200" cy="914400"/>
          </a:xfrm>
          <a:prstGeom prst="rect">
            <a:avLst/>
          </a:prstGeom>
          <a:noFill/>
          <a:ln>
            <a:noFill/>
          </a:ln>
          <a:effectLst/>
        </p:spPr>
        <p:txBody>
          <a:bodyPr/>
          <a:lstStyle/>
          <a:p>
            <a:pPr marL="342900" indent="-342900" algn="ctr" eaLnBrk="1" hangingPunct="1">
              <a:lnSpc>
                <a:spcPct val="90000"/>
              </a:lnSpc>
              <a:spcBef>
                <a:spcPct val="20000"/>
              </a:spcBef>
            </a:pPr>
            <a:r>
              <a:rPr lang="en-US" sz="2200" dirty="0">
                <a:latin typeface="Arial Italic" charset="0"/>
              </a:rPr>
              <a:t>Denise St. Clair, PhD</a:t>
            </a:r>
          </a:p>
          <a:p>
            <a:pPr marL="342900" indent="-342900" algn="ctr" eaLnBrk="1" hangingPunct="1">
              <a:lnSpc>
                <a:spcPct val="90000"/>
              </a:lnSpc>
              <a:spcBef>
                <a:spcPct val="20000"/>
              </a:spcBef>
            </a:pPr>
            <a:r>
              <a:rPr lang="en-US" sz="2200" dirty="0">
                <a:latin typeface="Arial Italic" charset="0"/>
              </a:rPr>
              <a:t>Senior Study Director, Westat</a:t>
            </a:r>
          </a:p>
        </p:txBody>
      </p:sp>
    </p:spTree>
    <p:extLst>
      <p:ext uri="{BB962C8B-B14F-4D97-AF65-F5344CB8AC3E}">
        <p14:creationId xmlns:p14="http://schemas.microsoft.com/office/powerpoint/2010/main" val="206494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Best Practices</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25</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25</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25</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25</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25</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25</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25</a:t>
            </a:fld>
            <a:endParaRPr lang="en-US" sz="1200" dirty="0">
              <a:solidFill>
                <a:schemeClr val="tx1"/>
              </a:solidFill>
            </a:endParaRPr>
          </a:p>
        </p:txBody>
      </p:sp>
      <p:pic>
        <p:nvPicPr>
          <p:cNvPr id="16" name="Picture 15" descr="screenshot Blueprint for the CMS Measures Management System" title="Blueprint for the CMS Measures Management System"/>
          <p:cNvPicPr>
            <a:picLocks noChangeAspect="1"/>
          </p:cNvPicPr>
          <p:nvPr/>
        </p:nvPicPr>
        <p:blipFill rotWithShape="1">
          <a:blip r:embed="rId3"/>
          <a:srcRect l="40755" t="18221" r="27293" b="7691"/>
          <a:stretch/>
        </p:blipFill>
        <p:spPr>
          <a:xfrm>
            <a:off x="5257800" y="1897063"/>
            <a:ext cx="3657600" cy="4770437"/>
          </a:xfrm>
          <a:prstGeom prst="rect">
            <a:avLst/>
          </a:prstGeom>
          <a:ln w="3175">
            <a:solidFill>
              <a:schemeClr val="tx1"/>
            </a:solidFill>
          </a:ln>
        </p:spPr>
      </p:pic>
      <p:sp>
        <p:nvSpPr>
          <p:cNvPr id="17" name="Rectangle 3"/>
          <p:cNvSpPr txBox="1">
            <a:spLocks noChangeArrowheads="1"/>
          </p:cNvSpPr>
          <p:nvPr/>
        </p:nvSpPr>
        <p:spPr bwMode="auto">
          <a:xfrm>
            <a:off x="0" y="1752600"/>
            <a:ext cx="5105400" cy="3581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eaLnBrk="1" hangingPunct="1">
              <a:buFontTx/>
              <a:buNone/>
              <a:defRPr/>
            </a:pPr>
            <a:r>
              <a:rPr lang="en-US" sz="3200" kern="0" dirty="0">
                <a:cs typeface="+mn-cs"/>
              </a:rPr>
              <a:t>The Measures Management System (MMS) provides best practices and tools for stakeholder engagement both on MMS website and in the Blueprint</a:t>
            </a:r>
          </a:p>
          <a:p>
            <a:pPr marL="400050" lvl="1" indent="0" eaLnBrk="1" hangingPunct="1">
              <a:buFontTx/>
              <a:buNone/>
              <a:defRPr/>
            </a:pPr>
            <a:endParaRPr lang="en-US" sz="3200" kern="0" dirty="0">
              <a:cs typeface="+mn-cs"/>
            </a:endParaRPr>
          </a:p>
        </p:txBody>
      </p:sp>
      <p:sp>
        <p:nvSpPr>
          <p:cNvPr id="19" name="Rectangle 18"/>
          <p:cNvSpPr/>
          <p:nvPr/>
        </p:nvSpPr>
        <p:spPr>
          <a:xfrm>
            <a:off x="-31532" y="5344510"/>
            <a:ext cx="5136931" cy="1015663"/>
          </a:xfrm>
          <a:prstGeom prst="rect">
            <a:avLst/>
          </a:prstGeom>
        </p:spPr>
        <p:txBody>
          <a:bodyPr wrap="square">
            <a:spAutoFit/>
          </a:bodyPr>
          <a:lstStyle/>
          <a:p>
            <a:pPr marL="400050" lvl="1" indent="0" eaLnBrk="1" hangingPunct="1">
              <a:buFontTx/>
              <a:buNone/>
              <a:defRPr/>
            </a:pPr>
            <a:r>
              <a:rPr lang="en-US" sz="2000" kern="0" dirty="0">
                <a:latin typeface="+mj-lt"/>
                <a:hlinkClick r:id="rId4" tooltip="hyperlink to MMS website"/>
              </a:rPr>
              <a:t>https://www.cms.gov/Medicare/Quality-Initiatives-Patient-Assessment-Instruments/MMS/index.html </a:t>
            </a:r>
            <a:endParaRPr lang="en-US" sz="2000" kern="0" dirty="0">
              <a:latin typeface="+mj-lt"/>
            </a:endParaRPr>
          </a:p>
        </p:txBody>
      </p:sp>
    </p:spTree>
    <p:extLst>
      <p:ext uri="{BB962C8B-B14F-4D97-AF65-F5344CB8AC3E}">
        <p14:creationId xmlns:p14="http://schemas.microsoft.com/office/powerpoint/2010/main" val="21429325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Best Practices</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26</a:t>
            </a:fld>
            <a:endParaRPr lang="en-US" sz="1200" dirty="0">
              <a:solidFill>
                <a:schemeClr val="tx1"/>
              </a:solidFill>
            </a:endParaRPr>
          </a:p>
        </p:txBody>
      </p:sp>
      <p:pic>
        <p:nvPicPr>
          <p:cNvPr id="21" name="Content Placeholder 3" descr="doctor's digital pad" title="doctor's digital pad"/>
          <p:cNvPicPr>
            <a:picLocks noGrp="1" noChangeAspect="1"/>
          </p:cNvPicPr>
          <p:nvPr>
            <p:ph sz="half" idx="4294967295"/>
          </p:nvPr>
        </p:nvPicPr>
        <p:blipFill>
          <a:blip r:embed="rId3"/>
          <a:stretch>
            <a:fillRect/>
          </a:stretch>
        </p:blipFill>
        <p:spPr>
          <a:xfrm>
            <a:off x="-34159" y="3745678"/>
            <a:ext cx="4191000" cy="3143576"/>
          </a:xfrm>
          <a:prstGeom prst="rect">
            <a:avLst/>
          </a:prstGeom>
        </p:spPr>
      </p:pic>
      <p:sp>
        <p:nvSpPr>
          <p:cNvPr id="22" name="Rectangle 3"/>
          <p:cNvSpPr txBox="1">
            <a:spLocks noChangeArrowheads="1"/>
          </p:cNvSpPr>
          <p:nvPr/>
        </p:nvSpPr>
        <p:spPr bwMode="auto">
          <a:xfrm>
            <a:off x="2209800" y="1943100"/>
            <a:ext cx="6705600" cy="472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eaLnBrk="1" hangingPunct="1">
              <a:buFontTx/>
              <a:buNone/>
              <a:defRPr/>
            </a:pPr>
            <a:r>
              <a:rPr lang="en-US" sz="3200" kern="0" dirty="0">
                <a:cs typeface="+mn-cs"/>
              </a:rPr>
              <a:t>Technical Expert Panels</a:t>
            </a:r>
          </a:p>
          <a:p>
            <a:pPr marL="400050" lvl="1" indent="0" eaLnBrk="1" hangingPunct="1">
              <a:buFontTx/>
              <a:buNone/>
              <a:defRPr/>
            </a:pPr>
            <a:r>
              <a:rPr lang="en-US" sz="3200" kern="0" dirty="0">
                <a:cs typeface="+mn-cs"/>
              </a:rPr>
              <a:t>Public Comments</a:t>
            </a:r>
          </a:p>
          <a:p>
            <a:pPr marL="400050" lvl="1" indent="0" eaLnBrk="1" hangingPunct="1">
              <a:buFontTx/>
              <a:buNone/>
              <a:defRPr/>
            </a:pPr>
            <a:r>
              <a:rPr lang="en-US" sz="3200" kern="0" dirty="0">
                <a:cs typeface="+mn-cs"/>
              </a:rPr>
              <a:t>Interviews/Surveys</a:t>
            </a:r>
          </a:p>
          <a:p>
            <a:pPr marL="400050" lvl="1" indent="0" eaLnBrk="1" hangingPunct="1">
              <a:buFontTx/>
              <a:buNone/>
              <a:defRPr/>
            </a:pPr>
            <a:r>
              <a:rPr lang="en-US" sz="3200" kern="0" dirty="0">
                <a:cs typeface="+mn-cs"/>
              </a:rPr>
              <a:t>Engaging Persons and Families</a:t>
            </a:r>
          </a:p>
          <a:p>
            <a:pPr marL="400050" lvl="1" indent="0" eaLnBrk="1" hangingPunct="1">
              <a:buFontTx/>
              <a:buNone/>
              <a:defRPr/>
            </a:pPr>
            <a:endParaRPr lang="en-US" sz="3200" kern="0" dirty="0">
              <a:cs typeface="+mn-cs"/>
            </a:endParaRPr>
          </a:p>
          <a:p>
            <a:pPr marL="400050" lvl="1" indent="0" eaLnBrk="1" hangingPunct="1">
              <a:buFontTx/>
              <a:buNone/>
              <a:defRPr/>
            </a:pPr>
            <a:endParaRPr lang="en-US" sz="3200" kern="0" dirty="0">
              <a:cs typeface="+mn-cs"/>
            </a:endParaRPr>
          </a:p>
          <a:p>
            <a:pPr marL="400050" lvl="1" indent="0" eaLnBrk="1" hangingPunct="1">
              <a:buFontTx/>
              <a:buNone/>
              <a:defRPr/>
            </a:pPr>
            <a:endParaRPr lang="en-US" sz="3200" kern="0" dirty="0">
              <a:cs typeface="+mn-cs"/>
            </a:endParaRPr>
          </a:p>
        </p:txBody>
      </p:sp>
      <p:pic>
        <p:nvPicPr>
          <p:cNvPr id="23" name="Picture 22" descr="chat box used as a section break" title="chat box used as a section break"/>
          <p:cNvPicPr>
            <a:picLocks noChangeAspect="1"/>
          </p:cNvPicPr>
          <p:nvPr/>
        </p:nvPicPr>
        <p:blipFill>
          <a:blip r:embed="rId4"/>
          <a:stretch>
            <a:fillRect/>
          </a:stretch>
        </p:blipFill>
        <p:spPr>
          <a:xfrm>
            <a:off x="2061341" y="2047459"/>
            <a:ext cx="531958" cy="447965"/>
          </a:xfrm>
          <a:prstGeom prst="rect">
            <a:avLst/>
          </a:prstGeom>
        </p:spPr>
      </p:pic>
      <p:pic>
        <p:nvPicPr>
          <p:cNvPr id="24" name="Picture 23" descr="chat box used as a section break" title="chat box used as a section break"/>
          <p:cNvPicPr>
            <a:picLocks noChangeAspect="1"/>
          </p:cNvPicPr>
          <p:nvPr/>
        </p:nvPicPr>
        <p:blipFill>
          <a:blip r:embed="rId4"/>
          <a:stretch>
            <a:fillRect/>
          </a:stretch>
        </p:blipFill>
        <p:spPr>
          <a:xfrm>
            <a:off x="2061341" y="3168139"/>
            <a:ext cx="531958" cy="447965"/>
          </a:xfrm>
          <a:prstGeom prst="rect">
            <a:avLst/>
          </a:prstGeom>
        </p:spPr>
      </p:pic>
      <p:pic>
        <p:nvPicPr>
          <p:cNvPr id="26" name="Picture 25" descr="chat box used as a section break" title="chat box used as a section break"/>
          <p:cNvPicPr>
            <a:picLocks noChangeAspect="1"/>
          </p:cNvPicPr>
          <p:nvPr/>
        </p:nvPicPr>
        <p:blipFill>
          <a:blip r:embed="rId4"/>
          <a:stretch>
            <a:fillRect/>
          </a:stretch>
        </p:blipFill>
        <p:spPr>
          <a:xfrm>
            <a:off x="2061341" y="3727214"/>
            <a:ext cx="531958" cy="447965"/>
          </a:xfrm>
          <a:prstGeom prst="rect">
            <a:avLst/>
          </a:prstGeom>
        </p:spPr>
      </p:pic>
      <p:pic>
        <p:nvPicPr>
          <p:cNvPr id="27" name="Picture 26" descr="chat box used as a section break" title="chat box used as a section break"/>
          <p:cNvPicPr>
            <a:picLocks noChangeAspect="1"/>
          </p:cNvPicPr>
          <p:nvPr/>
        </p:nvPicPr>
        <p:blipFill>
          <a:blip r:embed="rId4"/>
          <a:stretch>
            <a:fillRect/>
          </a:stretch>
        </p:blipFill>
        <p:spPr>
          <a:xfrm>
            <a:off x="2097784" y="2553644"/>
            <a:ext cx="531958" cy="447965"/>
          </a:xfrm>
          <a:prstGeom prst="rect">
            <a:avLst/>
          </a:prstGeom>
        </p:spPr>
      </p:pic>
    </p:spTree>
    <p:extLst>
      <p:ext uri="{BB962C8B-B14F-4D97-AF65-F5344CB8AC3E}">
        <p14:creationId xmlns:p14="http://schemas.microsoft.com/office/powerpoint/2010/main" val="5825015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References</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27</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27</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27</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27</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27</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27</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27</a:t>
            </a:fld>
            <a:endParaRPr lang="en-US" sz="1200" dirty="0">
              <a:solidFill>
                <a:schemeClr val="tx1"/>
              </a:solidFill>
            </a:endParaRPr>
          </a:p>
        </p:txBody>
      </p:sp>
      <p:sp>
        <p:nvSpPr>
          <p:cNvPr id="17" name="Text Placeholder 2"/>
          <p:cNvSpPr txBox="1">
            <a:spLocks/>
          </p:cNvSpPr>
          <p:nvPr/>
        </p:nvSpPr>
        <p:spPr>
          <a:xfrm>
            <a:off x="0" y="1752600"/>
            <a:ext cx="8686799" cy="4724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600" dirty="0"/>
              <a:t>For more information</a:t>
            </a:r>
          </a:p>
          <a:p>
            <a:pPr lvl="1"/>
            <a:r>
              <a:rPr lang="en-US" sz="2200" dirty="0"/>
              <a:t>Blueprint for the CMS Measures Management System; Version 12.0 (May 2016)</a:t>
            </a:r>
          </a:p>
          <a:p>
            <a:pPr lvl="2"/>
            <a:r>
              <a:rPr lang="en-US" sz="2200" dirty="0">
                <a:hlinkClick r:id="rId3" tooltip="hyperlink to MMS website"/>
              </a:rPr>
              <a:t>https://www.cms.gov/Medicare/Quality-Initiatives-Patient-Assessment-Instruments/MMS/MMS-Blueprint.html </a:t>
            </a:r>
            <a:endParaRPr lang="en-US" sz="2200" dirty="0"/>
          </a:p>
          <a:p>
            <a:pPr lvl="1"/>
            <a:r>
              <a:rPr lang="en-US" sz="2200" dirty="0"/>
              <a:t>Engagement of specific stakeholder groups at each stage of the measure development process</a:t>
            </a:r>
          </a:p>
          <a:p>
            <a:pPr lvl="2"/>
            <a:r>
              <a:rPr lang="en-US" sz="2200" dirty="0">
                <a:hlinkClick r:id="rId4" tooltip="hyperlink to MMS Website"/>
              </a:rPr>
              <a:t>https://www.cms.gov/Medicare/Quality-Initiatives-Patient-Assessment-Instruments/MMS/index.html</a:t>
            </a:r>
            <a:endParaRPr lang="en-US" sz="2200" dirty="0"/>
          </a:p>
          <a:p>
            <a:pPr lvl="1"/>
            <a:r>
              <a:rPr lang="en-US" sz="2200" dirty="0"/>
              <a:t>Be Engaged with the CMS MMS Listserv</a:t>
            </a:r>
          </a:p>
          <a:p>
            <a:pPr lvl="2"/>
            <a:r>
              <a:rPr lang="en-US" sz="2200" dirty="0">
                <a:solidFill>
                  <a:srgbClr val="E64700"/>
                </a:solidFill>
                <a:hlinkClick r:id="rId5" tooltip="hyperlink to MMS website"/>
              </a:rPr>
              <a:t>https://www.cms.gov/Medicare/Quality-Initiatives-Patient-Assessment-Instruments/MMS/MMS-Listserv.html </a:t>
            </a:r>
            <a:endParaRPr lang="en-US" sz="2200" dirty="0">
              <a:solidFill>
                <a:srgbClr val="E64700"/>
              </a:solidFill>
            </a:endParaRPr>
          </a:p>
        </p:txBody>
      </p:sp>
    </p:spTree>
    <p:extLst>
      <p:ext uri="{BB962C8B-B14F-4D97-AF65-F5344CB8AC3E}">
        <p14:creationId xmlns:p14="http://schemas.microsoft.com/office/powerpoint/2010/main" val="22042872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References</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28</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28</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28</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28</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28</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28</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28</a:t>
            </a:fld>
            <a:endParaRPr lang="en-US" sz="1200" dirty="0">
              <a:solidFill>
                <a:schemeClr val="tx1"/>
              </a:solidFill>
            </a:endParaRPr>
          </a:p>
        </p:txBody>
      </p:sp>
      <p:pic>
        <p:nvPicPr>
          <p:cNvPr id="12" name="Picture 11" descr="screenshot of MMS Listserv page" title="screenshot of MMS Listserv page"/>
          <p:cNvPicPr>
            <a:picLocks noChangeAspect="1"/>
          </p:cNvPicPr>
          <p:nvPr/>
        </p:nvPicPr>
        <p:blipFill>
          <a:blip r:embed="rId3"/>
          <a:stretch>
            <a:fillRect/>
          </a:stretch>
        </p:blipFill>
        <p:spPr>
          <a:xfrm>
            <a:off x="0" y="1828800"/>
            <a:ext cx="9296133" cy="4876800"/>
          </a:xfrm>
          <a:prstGeom prst="rect">
            <a:avLst/>
          </a:prstGeom>
        </p:spPr>
      </p:pic>
    </p:spTree>
    <p:extLst>
      <p:ext uri="{BB962C8B-B14F-4D97-AF65-F5344CB8AC3E}">
        <p14:creationId xmlns:p14="http://schemas.microsoft.com/office/powerpoint/2010/main" val="5589188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pic>
        <p:nvPicPr>
          <p:cNvPr id="8" name="Picture 7" descr="colorful arrows&#10;" title="colored arrows"/>
          <p:cNvPicPr>
            <a:picLocks noChangeAspect="1"/>
          </p:cNvPicPr>
          <p:nvPr/>
        </p:nvPicPr>
        <p:blipFill rotWithShape="1">
          <a:blip r:embed="rId3"/>
          <a:srcRect r="4472"/>
          <a:stretch/>
        </p:blipFill>
        <p:spPr>
          <a:xfrm rot="16200000">
            <a:off x="4760866" y="2645064"/>
            <a:ext cx="5194300" cy="3624977"/>
          </a:xfrm>
          <a:prstGeom prst="rect">
            <a:avLst/>
          </a:prstGeom>
        </p:spPr>
      </p:pic>
      <p:sp>
        <p:nvSpPr>
          <p:cNvPr id="10" name="Rectangle 3"/>
          <p:cNvSpPr>
            <a:spLocks noGrp="1" noChangeArrowheads="1"/>
          </p:cNvSpPr>
          <p:nvPr>
            <p:ph idx="4294967295"/>
          </p:nvPr>
        </p:nvSpPr>
        <p:spPr>
          <a:xfrm>
            <a:off x="609600" y="1860402"/>
            <a:ext cx="8534400" cy="2438400"/>
          </a:xfrm>
        </p:spPr>
        <p:txBody>
          <a:bodyPr>
            <a:normAutofit/>
          </a:bodyPr>
          <a:lstStyle/>
          <a:p>
            <a:pPr marL="400050" lvl="1" indent="0" eaLnBrk="1" hangingPunct="1">
              <a:lnSpc>
                <a:spcPct val="150000"/>
              </a:lnSpc>
              <a:buNone/>
              <a:defRPr/>
            </a:pPr>
            <a:r>
              <a:rPr lang="en-US" sz="3200" dirty="0">
                <a:cs typeface="+mn-cs"/>
              </a:rPr>
              <a:t>Who do we engage</a:t>
            </a:r>
          </a:p>
          <a:p>
            <a:pPr marL="400050" lvl="1" indent="0" eaLnBrk="1" hangingPunct="1">
              <a:lnSpc>
                <a:spcPct val="150000"/>
              </a:lnSpc>
              <a:buNone/>
              <a:defRPr/>
            </a:pPr>
            <a:r>
              <a:rPr lang="en-US" sz="3200" dirty="0">
                <a:cs typeface="+mn-cs"/>
              </a:rPr>
              <a:t>When do we engage them</a:t>
            </a:r>
          </a:p>
          <a:p>
            <a:pPr marL="400050" lvl="1" indent="0" eaLnBrk="1" hangingPunct="1">
              <a:lnSpc>
                <a:spcPct val="150000"/>
              </a:lnSpc>
              <a:buNone/>
              <a:defRPr/>
            </a:pPr>
            <a:r>
              <a:rPr lang="en-US" sz="3200" dirty="0">
                <a:cs typeface="+mn-cs"/>
              </a:rPr>
              <a:t>How do we engage them</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a:t>
            </a:fld>
            <a:endParaRPr lang="en-US" sz="1200" dirty="0">
              <a:latin typeface="Arial" charset="0"/>
            </a:endParaRPr>
          </a:p>
        </p:txBody>
      </p:sp>
      <p:pic>
        <p:nvPicPr>
          <p:cNvPr id="12" name="Picture 11" descr="chat box used as section break" title="chat box "/>
          <p:cNvPicPr>
            <a:picLocks noChangeAspect="1"/>
          </p:cNvPicPr>
          <p:nvPr/>
        </p:nvPicPr>
        <p:blipFill>
          <a:blip r:embed="rId4"/>
          <a:stretch>
            <a:fillRect/>
          </a:stretch>
        </p:blipFill>
        <p:spPr>
          <a:xfrm>
            <a:off x="137759" y="2091292"/>
            <a:ext cx="690463" cy="562599"/>
          </a:xfrm>
          <a:prstGeom prst="rect">
            <a:avLst/>
          </a:prstGeom>
        </p:spPr>
      </p:pic>
      <p:pic>
        <p:nvPicPr>
          <p:cNvPr id="13" name="Picture 12" descr="chat box used as section break" title="chat box"/>
          <p:cNvPicPr>
            <a:picLocks noChangeAspect="1"/>
          </p:cNvPicPr>
          <p:nvPr/>
        </p:nvPicPr>
        <p:blipFill>
          <a:blip r:embed="rId5"/>
          <a:stretch>
            <a:fillRect/>
          </a:stretch>
        </p:blipFill>
        <p:spPr>
          <a:xfrm>
            <a:off x="297765" y="3760690"/>
            <a:ext cx="577349" cy="538112"/>
          </a:xfrm>
          <a:prstGeom prst="rect">
            <a:avLst/>
          </a:prstGeom>
        </p:spPr>
      </p:pic>
      <p:pic>
        <p:nvPicPr>
          <p:cNvPr id="14" name="Picture 13" descr="chat box used as section break" title="chat box"/>
          <p:cNvPicPr>
            <a:picLocks noChangeAspect="1"/>
          </p:cNvPicPr>
          <p:nvPr/>
        </p:nvPicPr>
        <p:blipFill>
          <a:blip r:embed="rId6"/>
          <a:stretch>
            <a:fillRect/>
          </a:stretch>
        </p:blipFill>
        <p:spPr>
          <a:xfrm>
            <a:off x="228600" y="2880201"/>
            <a:ext cx="683030" cy="647822"/>
          </a:xfrm>
          <a:prstGeom prst="rect">
            <a:avLst/>
          </a:prstGeom>
        </p:spPr>
      </p:pic>
    </p:spTree>
    <p:extLst>
      <p:ext uri="{BB962C8B-B14F-4D97-AF65-F5344CB8AC3E}">
        <p14:creationId xmlns:p14="http://schemas.microsoft.com/office/powerpoint/2010/main" val="19209765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 descr="picture of a baby dressed like a doctor" title="baby doctor"/>
          <p:cNvPicPr>
            <a:picLocks noChangeAspect="1"/>
          </p:cNvPicPr>
          <p:nvPr/>
        </p:nvPicPr>
        <p:blipFill>
          <a:blip r:embed="rId3"/>
          <a:stretch>
            <a:fillRect/>
          </a:stretch>
        </p:blipFill>
        <p:spPr>
          <a:xfrm>
            <a:off x="5638800" y="2478157"/>
            <a:ext cx="2895600" cy="4343400"/>
          </a:xfrm>
          <a:prstGeom prst="rect">
            <a:avLst/>
          </a:prstGeom>
        </p:spPr>
      </p:pic>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Questions</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29</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29</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29</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29</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29</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29</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29</a:t>
            </a:fld>
            <a:endParaRPr lang="en-US" sz="1200" dirty="0">
              <a:solidFill>
                <a:schemeClr val="tx1"/>
              </a:solidFill>
            </a:endParaRPr>
          </a:p>
        </p:txBody>
      </p:sp>
      <p:sp>
        <p:nvSpPr>
          <p:cNvPr id="13" name="Text Placeholder 3"/>
          <p:cNvSpPr txBox="1">
            <a:spLocks/>
          </p:cNvSpPr>
          <p:nvPr/>
        </p:nvSpPr>
        <p:spPr>
          <a:xfrm>
            <a:off x="228600" y="1978089"/>
            <a:ext cx="8057319" cy="384313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p>
          <a:p>
            <a:r>
              <a:rPr lang="en-US" sz="2400" dirty="0"/>
              <a:t>What types of engagement are we missing from our list?</a:t>
            </a:r>
          </a:p>
          <a:p>
            <a:r>
              <a:rPr lang="en-US" sz="2400" dirty="0"/>
              <a:t>When is it best to engage clinicians/consumers? </a:t>
            </a:r>
          </a:p>
          <a:p>
            <a:endParaRPr lang="en-US" sz="2400" dirty="0"/>
          </a:p>
          <a:p>
            <a:endParaRPr lang="en-US" sz="2400" dirty="0"/>
          </a:p>
          <a:p>
            <a:endParaRPr lang="en-US" sz="2400" dirty="0"/>
          </a:p>
          <a:p>
            <a:endParaRPr lang="en-US" sz="2400" dirty="0"/>
          </a:p>
          <a:p>
            <a:endParaRPr lang="en-US" sz="2400" dirty="0"/>
          </a:p>
          <a:p>
            <a:endParaRPr lang="en-US" sz="2400" dirty="0"/>
          </a:p>
          <a:p>
            <a:pPr marL="400050" lvl="1"/>
            <a:endParaRPr lang="en-US" dirty="0"/>
          </a:p>
          <a:p>
            <a:pPr marL="400050" lvl="1"/>
            <a:endParaRPr lang="en-US" dirty="0"/>
          </a:p>
          <a:p>
            <a:pPr marL="400050" lvl="1"/>
            <a:endParaRPr lang="en-US" dirty="0"/>
          </a:p>
        </p:txBody>
      </p:sp>
    </p:spTree>
    <p:extLst>
      <p:ext uri="{BB962C8B-B14F-4D97-AF65-F5344CB8AC3E}">
        <p14:creationId xmlns:p14="http://schemas.microsoft.com/office/powerpoint/2010/main" val="2063100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Thank you</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30</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30</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30</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30</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30</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30</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30</a:t>
            </a:fld>
            <a:endParaRPr lang="en-US" sz="1200" dirty="0">
              <a:solidFill>
                <a:schemeClr val="tx1"/>
              </a:solidFill>
            </a:endParaRPr>
          </a:p>
        </p:txBody>
      </p:sp>
      <p:sp>
        <p:nvSpPr>
          <p:cNvPr id="13" name="Text Placeholder 3"/>
          <p:cNvSpPr txBox="1">
            <a:spLocks/>
          </p:cNvSpPr>
          <p:nvPr/>
        </p:nvSpPr>
        <p:spPr>
          <a:xfrm>
            <a:off x="228600" y="1978089"/>
            <a:ext cx="8057319" cy="384313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400" dirty="0"/>
              <a:t>Elizabeth M. Bishop, Ph.D., M.S., PMP</a:t>
            </a:r>
          </a:p>
          <a:p>
            <a:pPr marL="400050" lvl="1"/>
            <a:r>
              <a:rPr lang="en-US" sz="2400" dirty="0"/>
              <a:t>PRIME Support and Alignment Network, Program Manager</a:t>
            </a:r>
          </a:p>
          <a:p>
            <a:pPr marL="400050" lvl="1"/>
            <a:r>
              <a:rPr lang="en-US" sz="2400" dirty="0"/>
              <a:t>American Board of Family Medicine</a:t>
            </a:r>
          </a:p>
          <a:p>
            <a:pPr marL="400050" lvl="1"/>
            <a:endParaRPr lang="en-US" sz="2400" dirty="0"/>
          </a:p>
          <a:p>
            <a:r>
              <a:rPr lang="en-US" sz="2400" dirty="0"/>
              <a:t>Denise St. Clair, Ph.D.,</a:t>
            </a:r>
          </a:p>
          <a:p>
            <a:pPr marL="400050" lvl="1"/>
            <a:r>
              <a:rPr lang="en-US" sz="2400" dirty="0"/>
              <a:t>Senior Study Manager, Westat</a:t>
            </a:r>
          </a:p>
          <a:p>
            <a:pPr marL="400050" lvl="1"/>
            <a:r>
              <a:rPr lang="en-US" sz="2400" dirty="0"/>
              <a:t>Physician Compare</a:t>
            </a:r>
          </a:p>
          <a:p>
            <a:pPr marL="400050" lvl="1"/>
            <a:endParaRPr lang="en-US" dirty="0"/>
          </a:p>
          <a:p>
            <a:pPr marL="400050" lvl="1"/>
            <a:endParaRPr lang="en-US" dirty="0"/>
          </a:p>
          <a:p>
            <a:pPr marL="400050" lvl="1"/>
            <a:endParaRPr lang="en-US" dirty="0"/>
          </a:p>
        </p:txBody>
      </p:sp>
      <p:pic>
        <p:nvPicPr>
          <p:cNvPr id="3" name="Picture 2" title="Photo of Clinician and Chil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400" y="4413813"/>
            <a:ext cx="3657600" cy="2438400"/>
          </a:xfrm>
          <a:prstGeom prst="rect">
            <a:avLst/>
          </a:prstGeom>
        </p:spPr>
      </p:pic>
    </p:spTree>
    <p:extLst>
      <p:ext uri="{BB962C8B-B14F-4D97-AF65-F5344CB8AC3E}">
        <p14:creationId xmlns:p14="http://schemas.microsoft.com/office/powerpoint/2010/main" val="2048797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chor="t"/>
          <a:lstStyle/>
          <a:p>
            <a:r>
              <a:rPr lang="en-US" dirty="0"/>
              <a:t>CMS Spotlight Opportunities</a:t>
            </a:r>
          </a:p>
        </p:txBody>
      </p:sp>
      <p:sp>
        <p:nvSpPr>
          <p:cNvPr id="3" name="Content Placeholder 2"/>
          <p:cNvSpPr>
            <a:spLocks noGrp="1"/>
          </p:cNvSpPr>
          <p:nvPr>
            <p:ph idx="1"/>
          </p:nvPr>
        </p:nvSpPr>
        <p:spPr>
          <a:xfrm>
            <a:off x="0" y="1828800"/>
            <a:ext cx="8991599" cy="4297363"/>
          </a:xfrm>
        </p:spPr>
        <p:txBody>
          <a:bodyPr>
            <a:normAutofit/>
          </a:bodyPr>
          <a:lstStyle/>
          <a:p>
            <a:pPr marL="457200" lvl="1" indent="0">
              <a:buNone/>
            </a:pPr>
            <a:r>
              <a:rPr lang="en-US" sz="2700" b="1" dirty="0"/>
              <a:t>Reminder: </a:t>
            </a:r>
          </a:p>
          <a:p>
            <a:pPr marL="457200" lvl="1" indent="0">
              <a:buNone/>
            </a:pPr>
            <a:endParaRPr lang="en-US" sz="2700" dirty="0"/>
          </a:p>
          <a:p>
            <a:pPr marL="457200" lvl="1" indent="0">
              <a:buNone/>
            </a:pPr>
            <a:r>
              <a:rPr lang="en-US" sz="2700" dirty="0"/>
              <a:t>If you are currently developing quality measures that you would like to present to CMS contact the MMS Support Desk at </a:t>
            </a:r>
            <a:r>
              <a:rPr lang="en-US" sz="2700" dirty="0">
                <a:hlinkClick r:id="rId3"/>
              </a:rPr>
              <a:t>MMSsupport@Battelle.org</a:t>
            </a:r>
            <a:endParaRPr lang="en-US" sz="2700" dirty="0"/>
          </a:p>
          <a:p>
            <a:pPr marL="457200" lvl="1" indent="0">
              <a:buNone/>
            </a:pPr>
            <a:endParaRPr lang="en-US" sz="3200" dirty="0"/>
          </a:p>
          <a:p>
            <a:endParaRPr lang="en-US" dirty="0"/>
          </a:p>
        </p:txBody>
      </p:sp>
      <p:sp>
        <p:nvSpPr>
          <p:cNvPr id="7"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26762628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Introduction to eCQMs</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7" name="Content Placeholder 1"/>
          <p:cNvSpPr>
            <a:spLocks noGrp="1"/>
          </p:cNvSpPr>
          <p:nvPr>
            <p:ph idx="1"/>
          </p:nvPr>
        </p:nvSpPr>
        <p:spPr/>
        <p:txBody>
          <a:bodyPr>
            <a:normAutofit/>
          </a:bodyPr>
          <a:lstStyle/>
          <a:p>
            <a:pPr marL="0" indent="0">
              <a:buNone/>
            </a:pPr>
            <a:r>
              <a:rPr lang="en-US" sz="2700" b="1" dirty="0"/>
              <a:t>Planned Upcoming Webinars:</a:t>
            </a:r>
          </a:p>
          <a:p>
            <a:pPr marL="457200" lvl="1" indent="0">
              <a:buNone/>
            </a:pPr>
            <a:endParaRPr lang="en-US" sz="2700" b="1" dirty="0"/>
          </a:p>
          <a:p>
            <a:pPr marL="514350" indent="-457200"/>
            <a:r>
              <a:rPr lang="en-US" sz="2700" dirty="0"/>
              <a:t>Suggestions for future topics?</a:t>
            </a:r>
          </a:p>
          <a:p>
            <a:pPr marL="514350" indent="-457200"/>
            <a:endParaRPr lang="en-US" sz="1050" dirty="0"/>
          </a:p>
          <a:p>
            <a:pPr marL="514350" indent="-457200"/>
            <a:r>
              <a:rPr lang="en-US" sz="2700" dirty="0"/>
              <a:t>Email: </a:t>
            </a:r>
            <a:r>
              <a:rPr lang="en-US" sz="2700" dirty="0">
                <a:solidFill>
                  <a:schemeClr val="bg2">
                    <a:lumMod val="60000"/>
                    <a:lumOff val="40000"/>
                  </a:schemeClr>
                </a:solidFill>
                <a:hlinkClick r:id="rId3"/>
              </a:rPr>
              <a:t>MMSsupport@battelle.org</a:t>
            </a:r>
            <a:r>
              <a:rPr lang="en-US" sz="2700" dirty="0">
                <a:solidFill>
                  <a:srgbClr val="3333FF"/>
                </a:solidFill>
              </a:rPr>
              <a:t> </a:t>
            </a:r>
          </a:p>
        </p:txBody>
      </p:sp>
    </p:spTree>
    <p:extLst>
      <p:ext uri="{BB962C8B-B14F-4D97-AF65-F5344CB8AC3E}">
        <p14:creationId xmlns:p14="http://schemas.microsoft.com/office/powerpoint/2010/main" val="18901396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4000" dirty="0"/>
              <a:t>For More Information &amp; Questions</a:t>
            </a:r>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700" b="1" u="sng" dirty="0"/>
              <a:t>Battelle</a:t>
            </a:r>
          </a:p>
          <a:p>
            <a:pPr marL="0" indent="0">
              <a:buNone/>
            </a:pPr>
            <a:r>
              <a:rPr lang="en-US" sz="2700" dirty="0"/>
              <a:t>Measures Management System Contract Holder:  </a:t>
            </a:r>
            <a:r>
              <a:rPr lang="en-US" sz="2700" dirty="0">
                <a:solidFill>
                  <a:srgbClr val="0000FF"/>
                </a:solidFill>
              </a:rPr>
              <a:t>Battelle</a:t>
            </a:r>
          </a:p>
          <a:p>
            <a:pPr marL="0" indent="0">
              <a:buNone/>
            </a:pPr>
            <a:r>
              <a:rPr lang="en-US" sz="2700" dirty="0"/>
              <a:t>Contact:  </a:t>
            </a:r>
            <a:r>
              <a:rPr lang="en-US" sz="2700" dirty="0">
                <a:hlinkClick r:id="rId3"/>
              </a:rPr>
              <a:t>MMSsupport@Battelle.org</a:t>
            </a:r>
            <a:endParaRPr lang="en-US" sz="2700" dirty="0"/>
          </a:p>
          <a:p>
            <a:endParaRPr lang="en-US" sz="2700" u="sng" dirty="0"/>
          </a:p>
          <a:p>
            <a:r>
              <a:rPr lang="en-US" sz="2700" b="1" u="sng" dirty="0"/>
              <a:t>CMS</a:t>
            </a:r>
          </a:p>
          <a:p>
            <a:pPr marL="0" indent="0">
              <a:buNone/>
            </a:pPr>
            <a:r>
              <a:rPr lang="en-US" sz="2700" dirty="0"/>
              <a:t>Kristin Borowski: </a:t>
            </a:r>
            <a:r>
              <a:rPr lang="en-US" sz="2700" dirty="0">
                <a:hlinkClick r:id="rId4"/>
              </a:rPr>
              <a:t>Kristin.Borowski@cms.hhs.gov</a:t>
            </a:r>
            <a:endParaRPr lang="en-US" sz="2700" dirty="0"/>
          </a:p>
          <a:p>
            <a:pPr marL="0" indent="0">
              <a:buNone/>
            </a:pPr>
            <a:r>
              <a:rPr lang="en-US" sz="2700" dirty="0"/>
              <a:t>Ted Long: </a:t>
            </a:r>
            <a:r>
              <a:rPr lang="en-US" sz="2700" dirty="0">
                <a:hlinkClick r:id="rId5"/>
              </a:rPr>
              <a:t>Theodore.Long@cms.hhs.gov</a:t>
            </a:r>
            <a:r>
              <a:rPr lang="en-US" sz="2700" dirty="0"/>
              <a:t>  </a:t>
            </a:r>
          </a:p>
          <a:p>
            <a:pPr marL="0" indent="0">
              <a:buNone/>
            </a:pPr>
            <a:r>
              <a:rPr lang="en-US" sz="2700" dirty="0"/>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734504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Measures Management System</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15" name="Text Placeholder 1"/>
          <p:cNvSpPr txBox="1">
            <a:spLocks/>
          </p:cNvSpPr>
          <p:nvPr/>
        </p:nvSpPr>
        <p:spPr>
          <a:xfrm>
            <a:off x="457200" y="1940560"/>
            <a:ext cx="8229600" cy="495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spcAft>
                <a:spcPts val="1800"/>
              </a:spcAft>
            </a:pPr>
            <a:r>
              <a:rPr lang="en-US" sz="2800" dirty="0"/>
              <a:t>A system of standardized processes and decision criteria that guide contracted measure developers in “developing, implementing, and maintaining quality measures to measure the quality of care delivered to CMS beneficiaries.</a:t>
            </a:r>
          </a:p>
          <a:p>
            <a:pPr lvl="1">
              <a:spcBef>
                <a:spcPts val="0"/>
              </a:spcBef>
              <a:spcAft>
                <a:spcPts val="1800"/>
              </a:spcAft>
            </a:pPr>
            <a:r>
              <a:rPr lang="en-US" sz="2400" dirty="0">
                <a:solidFill>
                  <a:srgbClr val="084A9C"/>
                </a:solidFill>
              </a:rPr>
              <a:t>Standardized</a:t>
            </a:r>
            <a:r>
              <a:rPr lang="en-US" sz="2400" dirty="0"/>
              <a:t> for consistency, comparability</a:t>
            </a:r>
          </a:p>
          <a:p>
            <a:pPr lvl="1">
              <a:spcBef>
                <a:spcPts val="0"/>
              </a:spcBef>
              <a:spcAft>
                <a:spcPts val="1800"/>
              </a:spcAft>
            </a:pPr>
            <a:r>
              <a:rPr lang="en-US" sz="2400" dirty="0">
                <a:solidFill>
                  <a:srgbClr val="084A9C"/>
                </a:solidFill>
              </a:rPr>
              <a:t>Flexible</a:t>
            </a:r>
            <a:r>
              <a:rPr lang="en-US" sz="2400" dirty="0"/>
              <a:t> to allow innovation</a:t>
            </a:r>
          </a:p>
          <a:p>
            <a:pPr lvl="1">
              <a:spcBef>
                <a:spcPts val="0"/>
              </a:spcBef>
              <a:spcAft>
                <a:spcPts val="1800"/>
              </a:spcAft>
            </a:pPr>
            <a:r>
              <a:rPr lang="en-US" sz="2400" dirty="0">
                <a:solidFill>
                  <a:srgbClr val="084A9C"/>
                </a:solidFill>
              </a:rPr>
              <a:t>Transparent</a:t>
            </a:r>
            <a:r>
              <a:rPr lang="en-US" sz="2400" dirty="0"/>
              <a:t> to consumers, stakeholders </a:t>
            </a:r>
          </a:p>
          <a:p>
            <a:endParaRPr lang="en-US" dirty="0"/>
          </a:p>
        </p:txBody>
      </p:sp>
    </p:spTree>
    <p:extLst>
      <p:ext uri="{BB962C8B-B14F-4D97-AF65-F5344CB8AC3E}">
        <p14:creationId xmlns:p14="http://schemas.microsoft.com/office/powerpoint/2010/main" val="14522239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Setting the Stage</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7" name="Rectangle 3"/>
          <p:cNvSpPr>
            <a:spLocks noGrp="1" noChangeArrowheads="1"/>
          </p:cNvSpPr>
          <p:nvPr>
            <p:ph idx="4294967295"/>
          </p:nvPr>
        </p:nvSpPr>
        <p:spPr>
          <a:xfrm>
            <a:off x="609600" y="1860401"/>
            <a:ext cx="7924800" cy="4159399"/>
          </a:xfrm>
        </p:spPr>
        <p:txBody>
          <a:bodyPr>
            <a:normAutofit fontScale="85000" lnSpcReduction="10000"/>
          </a:bodyPr>
          <a:lstStyle/>
          <a:p>
            <a:r>
              <a:rPr lang="en-US" dirty="0">
                <a:solidFill>
                  <a:srgbClr val="0070C0"/>
                </a:solidFill>
              </a:rPr>
              <a:t>Stakeholders</a:t>
            </a:r>
            <a:r>
              <a:rPr lang="en-US" dirty="0"/>
              <a:t>:  Persons or organizations with a vested interest or concern related to quality measure development and implementation. </a:t>
            </a:r>
          </a:p>
          <a:p>
            <a:pPr lvl="1"/>
            <a:endParaRPr lang="en-US" dirty="0"/>
          </a:p>
          <a:p>
            <a:pPr marL="457200" lvl="1" indent="0">
              <a:buNone/>
            </a:pPr>
            <a:r>
              <a:rPr lang="en-US" dirty="0"/>
              <a:t>Persons (patients) and their family members (caregivers)</a:t>
            </a:r>
          </a:p>
          <a:p>
            <a:pPr marL="457200" lvl="1" indent="0">
              <a:buNone/>
            </a:pPr>
            <a:endParaRPr lang="en-US" dirty="0"/>
          </a:p>
          <a:p>
            <a:pPr marL="457200" lvl="1" indent="0">
              <a:buNone/>
            </a:pPr>
            <a:r>
              <a:rPr lang="en-US" dirty="0"/>
              <a:t>Healthcare Providers (clinicians)</a:t>
            </a:r>
          </a:p>
          <a:p>
            <a:pPr marL="457200" lvl="1" indent="0">
              <a:buNone/>
            </a:pPr>
            <a:endParaRPr lang="en-US" dirty="0"/>
          </a:p>
          <a:p>
            <a:pPr marL="457200" lvl="1" indent="0">
              <a:buNone/>
            </a:pPr>
            <a:r>
              <a:rPr lang="en-US" dirty="0"/>
              <a:t>Associations, Specialty Societies and Patient Advocacy Groups</a:t>
            </a:r>
          </a:p>
          <a:p>
            <a:pPr marL="0" indent="0">
              <a:buNone/>
            </a:pPr>
            <a:endParaRPr lang="en-US" dirty="0"/>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pic>
        <p:nvPicPr>
          <p:cNvPr id="9" name="Picture 8" descr="used as section break" title="doctor picture"/>
          <p:cNvPicPr>
            <a:picLocks noChangeAspect="1"/>
          </p:cNvPicPr>
          <p:nvPr/>
        </p:nvPicPr>
        <p:blipFill>
          <a:blip r:embed="rId3"/>
          <a:stretch>
            <a:fillRect/>
          </a:stretch>
        </p:blipFill>
        <p:spPr>
          <a:xfrm>
            <a:off x="304800" y="1870953"/>
            <a:ext cx="714475" cy="924054"/>
          </a:xfrm>
          <a:prstGeom prst="rect">
            <a:avLst/>
          </a:prstGeom>
        </p:spPr>
      </p:pic>
      <p:pic>
        <p:nvPicPr>
          <p:cNvPr id="10" name="Picture 9" descr="used as section break" title="heart picture"/>
          <p:cNvPicPr>
            <a:picLocks noChangeAspect="1"/>
          </p:cNvPicPr>
          <p:nvPr/>
        </p:nvPicPr>
        <p:blipFill>
          <a:blip r:embed="rId4"/>
          <a:stretch>
            <a:fillRect/>
          </a:stretch>
        </p:blipFill>
        <p:spPr>
          <a:xfrm>
            <a:off x="509098" y="3564594"/>
            <a:ext cx="409675" cy="389852"/>
          </a:xfrm>
          <a:prstGeom prst="rect">
            <a:avLst/>
          </a:prstGeom>
        </p:spPr>
      </p:pic>
      <p:pic>
        <p:nvPicPr>
          <p:cNvPr id="12" name="Picture 11" descr="used as section break" title="heart"/>
          <p:cNvPicPr>
            <a:picLocks noChangeAspect="1"/>
          </p:cNvPicPr>
          <p:nvPr/>
        </p:nvPicPr>
        <p:blipFill>
          <a:blip r:embed="rId4"/>
          <a:stretch>
            <a:fillRect/>
          </a:stretch>
        </p:blipFill>
        <p:spPr>
          <a:xfrm>
            <a:off x="504725" y="4349412"/>
            <a:ext cx="409675" cy="389852"/>
          </a:xfrm>
          <a:prstGeom prst="rect">
            <a:avLst/>
          </a:prstGeom>
        </p:spPr>
      </p:pic>
      <p:pic>
        <p:nvPicPr>
          <p:cNvPr id="13" name="Picture 12" descr="used as section break" title="heart "/>
          <p:cNvPicPr>
            <a:picLocks noChangeAspect="1"/>
          </p:cNvPicPr>
          <p:nvPr/>
        </p:nvPicPr>
        <p:blipFill>
          <a:blip r:embed="rId4"/>
          <a:stretch>
            <a:fillRect/>
          </a:stretch>
        </p:blipFill>
        <p:spPr>
          <a:xfrm>
            <a:off x="504725" y="5218280"/>
            <a:ext cx="409675" cy="389852"/>
          </a:xfrm>
          <a:prstGeom prst="rect">
            <a:avLst/>
          </a:prstGeom>
        </p:spPr>
      </p:pic>
    </p:spTree>
    <p:extLst>
      <p:ext uri="{BB962C8B-B14F-4D97-AF65-F5344CB8AC3E}">
        <p14:creationId xmlns:p14="http://schemas.microsoft.com/office/powerpoint/2010/main" val="3021200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Setting the Stage</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sp>
        <p:nvSpPr>
          <p:cNvPr id="15" name="Rectangle 3"/>
          <p:cNvSpPr>
            <a:spLocks noGrp="1" noChangeArrowheads="1"/>
          </p:cNvSpPr>
          <p:nvPr>
            <p:ph idx="4294967295"/>
          </p:nvPr>
        </p:nvSpPr>
        <p:spPr>
          <a:xfrm>
            <a:off x="609600" y="1860402"/>
            <a:ext cx="7924800" cy="1620142"/>
          </a:xfrm>
        </p:spPr>
        <p:txBody>
          <a:bodyPr/>
          <a:lstStyle/>
          <a:p>
            <a:pPr marL="400050" lvl="1" indent="0">
              <a:buNone/>
            </a:pPr>
            <a:r>
              <a:rPr lang="en-US" sz="2600" dirty="0">
                <a:solidFill>
                  <a:srgbClr val="E64700"/>
                </a:solidFill>
              </a:rPr>
              <a:t>Engagement</a:t>
            </a:r>
            <a:r>
              <a:rPr lang="en-US" sz="2600" dirty="0"/>
              <a:t>:  Involving stakeholders in a meaningful way at each step in the measure development lifecycle: </a:t>
            </a:r>
          </a:p>
          <a:p>
            <a:pPr marL="400050" lvl="1" indent="0">
              <a:buNone/>
            </a:pPr>
            <a:endParaRPr lang="en-US" sz="2600" dirty="0"/>
          </a:p>
          <a:p>
            <a:pPr marL="0" indent="0">
              <a:buNone/>
            </a:pPr>
            <a:endParaRPr lang="en-US" dirty="0"/>
          </a:p>
        </p:txBody>
      </p:sp>
      <p:pic>
        <p:nvPicPr>
          <p:cNvPr id="17" name="Picture 16" descr="used as section break" title="family"/>
          <p:cNvPicPr>
            <a:picLocks noChangeAspect="1"/>
          </p:cNvPicPr>
          <p:nvPr/>
        </p:nvPicPr>
        <p:blipFill>
          <a:blip r:embed="rId3"/>
          <a:stretch>
            <a:fillRect/>
          </a:stretch>
        </p:blipFill>
        <p:spPr>
          <a:xfrm>
            <a:off x="228600" y="1779312"/>
            <a:ext cx="799014" cy="850564"/>
          </a:xfrm>
          <a:prstGeom prst="rect">
            <a:avLst/>
          </a:prstGeom>
        </p:spPr>
      </p:pic>
      <p:sp>
        <p:nvSpPr>
          <p:cNvPr id="18" name="Rectangle 3"/>
          <p:cNvSpPr txBox="1">
            <a:spLocks noChangeArrowheads="1"/>
          </p:cNvSpPr>
          <p:nvPr/>
        </p:nvSpPr>
        <p:spPr bwMode="auto">
          <a:xfrm>
            <a:off x="1219200" y="2902546"/>
            <a:ext cx="7924800" cy="2438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a:buFontTx/>
              <a:buNone/>
            </a:pPr>
            <a:endParaRPr lang="en-US" sz="2600" kern="0" dirty="0"/>
          </a:p>
          <a:p>
            <a:pPr marL="800100" lvl="2" indent="0">
              <a:buFont typeface="Times" charset="0"/>
              <a:buNone/>
            </a:pPr>
            <a:r>
              <a:rPr lang="en-US" sz="2400" kern="0" dirty="0"/>
              <a:t>Measure Conceptualization </a:t>
            </a:r>
          </a:p>
          <a:p>
            <a:pPr marL="800100" lvl="2" indent="0">
              <a:lnSpc>
                <a:spcPct val="150000"/>
              </a:lnSpc>
              <a:buFont typeface="Times" charset="0"/>
              <a:buNone/>
            </a:pPr>
            <a:r>
              <a:rPr lang="en-US" sz="2400" kern="0" dirty="0"/>
              <a:t>Measure Specification</a:t>
            </a:r>
          </a:p>
          <a:p>
            <a:pPr marL="800100" lvl="2" indent="0">
              <a:lnSpc>
                <a:spcPct val="150000"/>
              </a:lnSpc>
              <a:buFont typeface="Times" charset="0"/>
              <a:buNone/>
            </a:pPr>
            <a:r>
              <a:rPr lang="en-US" sz="2400" kern="0" dirty="0"/>
              <a:t>Measure Testing</a:t>
            </a:r>
          </a:p>
          <a:p>
            <a:pPr marL="800100" lvl="2" indent="0">
              <a:lnSpc>
                <a:spcPct val="150000"/>
              </a:lnSpc>
              <a:buFont typeface="Times" charset="0"/>
              <a:buNone/>
            </a:pPr>
            <a:r>
              <a:rPr lang="en-US" sz="2400" kern="0" dirty="0"/>
              <a:t>Measure Implementation</a:t>
            </a:r>
          </a:p>
          <a:p>
            <a:pPr marL="800100" lvl="2" indent="0">
              <a:lnSpc>
                <a:spcPct val="150000"/>
              </a:lnSpc>
              <a:buFont typeface="Times" charset="0"/>
              <a:buNone/>
            </a:pPr>
            <a:r>
              <a:rPr lang="en-US" sz="2400" kern="0" dirty="0"/>
              <a:t>Measure Use, Evaluation and Maintenance</a:t>
            </a:r>
          </a:p>
          <a:p>
            <a:pPr marL="0" indent="0">
              <a:buFontTx/>
              <a:buNone/>
            </a:pPr>
            <a:endParaRPr lang="en-US" kern="0" dirty="0"/>
          </a:p>
        </p:txBody>
      </p:sp>
      <p:pic>
        <p:nvPicPr>
          <p:cNvPr id="19" name="Picture 18" descr="map location figure used as a section break" title="map location figure used as a section break"/>
          <p:cNvPicPr>
            <a:picLocks noChangeAspect="1"/>
          </p:cNvPicPr>
          <p:nvPr/>
        </p:nvPicPr>
        <p:blipFill>
          <a:blip r:embed="rId4"/>
          <a:stretch>
            <a:fillRect/>
          </a:stretch>
        </p:blipFill>
        <p:spPr>
          <a:xfrm>
            <a:off x="1600200" y="3322139"/>
            <a:ext cx="368951" cy="478989"/>
          </a:xfrm>
          <a:prstGeom prst="rect">
            <a:avLst/>
          </a:prstGeom>
        </p:spPr>
      </p:pic>
      <p:pic>
        <p:nvPicPr>
          <p:cNvPr id="20" name="Picture 19" descr="map location figure used as a section break" title="map location figure used as a section break"/>
          <p:cNvPicPr>
            <a:picLocks noChangeAspect="1"/>
          </p:cNvPicPr>
          <p:nvPr/>
        </p:nvPicPr>
        <p:blipFill>
          <a:blip r:embed="rId4"/>
          <a:stretch>
            <a:fillRect/>
          </a:stretch>
        </p:blipFill>
        <p:spPr>
          <a:xfrm>
            <a:off x="1600199" y="3931755"/>
            <a:ext cx="368951" cy="478989"/>
          </a:xfrm>
          <a:prstGeom prst="rect">
            <a:avLst/>
          </a:prstGeom>
        </p:spPr>
      </p:pic>
      <p:pic>
        <p:nvPicPr>
          <p:cNvPr id="21" name="Picture 20" descr="map location figure used as a section break" title="map location figure used as a section break"/>
          <p:cNvPicPr>
            <a:picLocks noChangeAspect="1"/>
          </p:cNvPicPr>
          <p:nvPr/>
        </p:nvPicPr>
        <p:blipFill>
          <a:blip r:embed="rId4"/>
          <a:stretch>
            <a:fillRect/>
          </a:stretch>
        </p:blipFill>
        <p:spPr>
          <a:xfrm>
            <a:off x="1600198" y="4541371"/>
            <a:ext cx="368951" cy="478989"/>
          </a:xfrm>
          <a:prstGeom prst="rect">
            <a:avLst/>
          </a:prstGeom>
        </p:spPr>
      </p:pic>
      <p:pic>
        <p:nvPicPr>
          <p:cNvPr id="22" name="Picture 21" descr="map location figure used as a section break" title="map location figure used as a section break"/>
          <p:cNvPicPr>
            <a:picLocks noChangeAspect="1"/>
          </p:cNvPicPr>
          <p:nvPr/>
        </p:nvPicPr>
        <p:blipFill>
          <a:blip r:embed="rId4"/>
          <a:stretch>
            <a:fillRect/>
          </a:stretch>
        </p:blipFill>
        <p:spPr>
          <a:xfrm>
            <a:off x="1600197" y="5150987"/>
            <a:ext cx="368951" cy="478989"/>
          </a:xfrm>
          <a:prstGeom prst="rect">
            <a:avLst/>
          </a:prstGeom>
        </p:spPr>
      </p:pic>
      <p:pic>
        <p:nvPicPr>
          <p:cNvPr id="23" name="Picture 22" descr="map location figure used as a section break" title="map location figure used as a section break"/>
          <p:cNvPicPr>
            <a:picLocks noChangeAspect="1"/>
          </p:cNvPicPr>
          <p:nvPr/>
        </p:nvPicPr>
        <p:blipFill>
          <a:blip r:embed="rId4"/>
          <a:stretch>
            <a:fillRect/>
          </a:stretch>
        </p:blipFill>
        <p:spPr>
          <a:xfrm>
            <a:off x="1600196" y="5760603"/>
            <a:ext cx="368951" cy="478989"/>
          </a:xfrm>
          <a:prstGeom prst="rect">
            <a:avLst/>
          </a:prstGeom>
        </p:spPr>
      </p:pic>
    </p:spTree>
    <p:extLst>
      <p:ext uri="{BB962C8B-B14F-4D97-AF65-F5344CB8AC3E}">
        <p14:creationId xmlns:p14="http://schemas.microsoft.com/office/powerpoint/2010/main" val="1405019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Types of Stakeholder Engagement</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6</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6</a:t>
            </a:fld>
            <a:endParaRPr lang="en-US" sz="1200" dirty="0">
              <a:latin typeface="Arial" charset="0"/>
            </a:endParaRPr>
          </a:p>
        </p:txBody>
      </p:sp>
      <p:sp>
        <p:nvSpPr>
          <p:cNvPr id="24" name="Rectangle 3"/>
          <p:cNvSpPr>
            <a:spLocks noGrp="1" noChangeArrowheads="1"/>
          </p:cNvSpPr>
          <p:nvPr>
            <p:ph idx="4294967295"/>
          </p:nvPr>
        </p:nvSpPr>
        <p:spPr>
          <a:xfrm>
            <a:off x="609600" y="1860401"/>
            <a:ext cx="8534400" cy="4134517"/>
          </a:xfrm>
        </p:spPr>
        <p:txBody>
          <a:bodyPr>
            <a:normAutofit/>
          </a:bodyPr>
          <a:lstStyle/>
          <a:p>
            <a:pPr marL="400050" lvl="1" indent="0" eaLnBrk="1" hangingPunct="1">
              <a:buNone/>
              <a:defRPr/>
            </a:pPr>
            <a:r>
              <a:rPr lang="en-US" sz="3200" dirty="0">
                <a:cs typeface="+mn-cs"/>
              </a:rPr>
              <a:t>Technical Expert Panel</a:t>
            </a:r>
          </a:p>
          <a:p>
            <a:pPr marL="400050" lvl="1" indent="0" eaLnBrk="1" hangingPunct="1">
              <a:buNone/>
              <a:defRPr/>
            </a:pPr>
            <a:r>
              <a:rPr lang="en-US" sz="3200" dirty="0">
                <a:cs typeface="+mn-cs"/>
              </a:rPr>
              <a:t>Focus Groups</a:t>
            </a:r>
          </a:p>
          <a:p>
            <a:pPr marL="400050" lvl="1" indent="0" eaLnBrk="1" hangingPunct="1">
              <a:buNone/>
              <a:defRPr/>
            </a:pPr>
            <a:r>
              <a:rPr lang="en-US" sz="3200" dirty="0">
                <a:cs typeface="+mn-cs"/>
              </a:rPr>
              <a:t>Working Groups</a:t>
            </a:r>
          </a:p>
          <a:p>
            <a:pPr marL="400050" lvl="1" indent="0" eaLnBrk="1" hangingPunct="1">
              <a:buNone/>
              <a:defRPr/>
            </a:pPr>
            <a:r>
              <a:rPr lang="en-US" sz="3200" dirty="0">
                <a:cs typeface="+mn-cs"/>
              </a:rPr>
              <a:t>Advisory Panels</a:t>
            </a:r>
          </a:p>
          <a:p>
            <a:pPr marL="400050" lvl="1" indent="0" eaLnBrk="1" hangingPunct="1">
              <a:buNone/>
              <a:defRPr/>
            </a:pPr>
            <a:r>
              <a:rPr lang="en-US" sz="3200" dirty="0">
                <a:cs typeface="+mn-cs"/>
              </a:rPr>
              <a:t>Interviews</a:t>
            </a:r>
          </a:p>
          <a:p>
            <a:pPr marL="400050" lvl="1" indent="0" eaLnBrk="1" hangingPunct="1">
              <a:buNone/>
              <a:defRPr/>
            </a:pPr>
            <a:r>
              <a:rPr lang="en-US" sz="3200" dirty="0">
                <a:cs typeface="+mn-cs"/>
              </a:rPr>
              <a:t>Surveys</a:t>
            </a:r>
          </a:p>
          <a:p>
            <a:pPr marL="400050" lvl="1" indent="0" eaLnBrk="1" hangingPunct="1">
              <a:buNone/>
              <a:defRPr/>
            </a:pPr>
            <a:r>
              <a:rPr lang="en-US" sz="3200" dirty="0">
                <a:cs typeface="+mn-cs"/>
              </a:rPr>
              <a:t>Public Comment</a:t>
            </a:r>
          </a:p>
          <a:p>
            <a:pPr marL="400050" lvl="1" indent="0" eaLnBrk="1" hangingPunct="1">
              <a:buNone/>
              <a:defRPr/>
            </a:pPr>
            <a:endParaRPr lang="en-US" sz="3200" dirty="0">
              <a:cs typeface="+mn-cs"/>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6</a:t>
            </a:fld>
            <a:endParaRPr lang="en-US" sz="1200" dirty="0">
              <a:latin typeface="Arial" charset="0"/>
            </a:endParaRPr>
          </a:p>
        </p:txBody>
      </p:sp>
      <p:pic>
        <p:nvPicPr>
          <p:cNvPr id="26" name="Picture 25" descr="chat box used as a section break" title="chat box used as a section break"/>
          <p:cNvPicPr>
            <a:picLocks noChangeAspect="1"/>
          </p:cNvPicPr>
          <p:nvPr/>
        </p:nvPicPr>
        <p:blipFill>
          <a:blip r:embed="rId3"/>
          <a:stretch>
            <a:fillRect/>
          </a:stretch>
        </p:blipFill>
        <p:spPr>
          <a:xfrm>
            <a:off x="414681" y="3040855"/>
            <a:ext cx="540232" cy="440189"/>
          </a:xfrm>
          <a:prstGeom prst="rect">
            <a:avLst/>
          </a:prstGeom>
        </p:spPr>
      </p:pic>
      <p:pic>
        <p:nvPicPr>
          <p:cNvPr id="27" name="Picture 26" descr="chat box used as a section break" title="chat box used as a section break"/>
          <p:cNvPicPr>
            <a:picLocks noChangeAspect="1"/>
          </p:cNvPicPr>
          <p:nvPr/>
        </p:nvPicPr>
        <p:blipFill>
          <a:blip r:embed="rId4"/>
          <a:stretch>
            <a:fillRect/>
          </a:stretch>
        </p:blipFill>
        <p:spPr>
          <a:xfrm>
            <a:off x="547372" y="2595396"/>
            <a:ext cx="351050" cy="347192"/>
          </a:xfrm>
          <a:prstGeom prst="rect">
            <a:avLst/>
          </a:prstGeom>
        </p:spPr>
      </p:pic>
      <p:pic>
        <p:nvPicPr>
          <p:cNvPr id="28" name="Picture 27" descr="chat box used as a section break" title="chat box used as a section break"/>
          <p:cNvPicPr>
            <a:picLocks noChangeAspect="1"/>
          </p:cNvPicPr>
          <p:nvPr/>
        </p:nvPicPr>
        <p:blipFill>
          <a:blip r:embed="rId5"/>
          <a:stretch>
            <a:fillRect/>
          </a:stretch>
        </p:blipFill>
        <p:spPr>
          <a:xfrm>
            <a:off x="494931" y="1927246"/>
            <a:ext cx="498082" cy="472407"/>
          </a:xfrm>
          <a:prstGeom prst="rect">
            <a:avLst/>
          </a:prstGeom>
        </p:spPr>
      </p:pic>
      <p:pic>
        <p:nvPicPr>
          <p:cNvPr id="29" name="Picture 28" descr="chat box used as a section break" title="chat box used as a section break"/>
          <p:cNvPicPr>
            <a:picLocks noChangeAspect="1"/>
          </p:cNvPicPr>
          <p:nvPr/>
        </p:nvPicPr>
        <p:blipFill>
          <a:blip r:embed="rId5"/>
          <a:stretch>
            <a:fillRect/>
          </a:stretch>
        </p:blipFill>
        <p:spPr>
          <a:xfrm>
            <a:off x="473856" y="3653719"/>
            <a:ext cx="498082" cy="472407"/>
          </a:xfrm>
          <a:prstGeom prst="rect">
            <a:avLst/>
          </a:prstGeom>
        </p:spPr>
      </p:pic>
      <p:pic>
        <p:nvPicPr>
          <p:cNvPr id="30" name="Picture 29" descr="chat box used as a section break" title="chat box used as a section break"/>
          <p:cNvPicPr>
            <a:picLocks noChangeAspect="1"/>
          </p:cNvPicPr>
          <p:nvPr/>
        </p:nvPicPr>
        <p:blipFill>
          <a:blip r:embed="rId4"/>
          <a:stretch>
            <a:fillRect/>
          </a:stretch>
        </p:blipFill>
        <p:spPr>
          <a:xfrm>
            <a:off x="547372" y="4387234"/>
            <a:ext cx="351050" cy="347192"/>
          </a:xfrm>
          <a:prstGeom prst="rect">
            <a:avLst/>
          </a:prstGeom>
        </p:spPr>
      </p:pic>
      <p:pic>
        <p:nvPicPr>
          <p:cNvPr id="31" name="Picture 30" descr="chat box used as a section break" title="chat box used as a section break"/>
          <p:cNvPicPr>
            <a:picLocks noChangeAspect="1"/>
          </p:cNvPicPr>
          <p:nvPr/>
        </p:nvPicPr>
        <p:blipFill>
          <a:blip r:embed="rId3"/>
          <a:stretch>
            <a:fillRect/>
          </a:stretch>
        </p:blipFill>
        <p:spPr>
          <a:xfrm>
            <a:off x="457200" y="4940003"/>
            <a:ext cx="540232" cy="440189"/>
          </a:xfrm>
          <a:prstGeom prst="rect">
            <a:avLst/>
          </a:prstGeom>
        </p:spPr>
      </p:pic>
      <p:pic>
        <p:nvPicPr>
          <p:cNvPr id="32" name="Picture 31" descr="chat box used as a section break" title="chat box used as a section break"/>
          <p:cNvPicPr>
            <a:picLocks noChangeAspect="1"/>
          </p:cNvPicPr>
          <p:nvPr/>
        </p:nvPicPr>
        <p:blipFill>
          <a:blip r:embed="rId5"/>
          <a:stretch>
            <a:fillRect/>
          </a:stretch>
        </p:blipFill>
        <p:spPr>
          <a:xfrm>
            <a:off x="517053" y="5456188"/>
            <a:ext cx="498082" cy="472407"/>
          </a:xfrm>
          <a:prstGeom prst="rect">
            <a:avLst/>
          </a:prstGeom>
        </p:spPr>
      </p:pic>
    </p:spTree>
    <p:extLst>
      <p:ext uri="{BB962C8B-B14F-4D97-AF65-F5344CB8AC3E}">
        <p14:creationId xmlns:p14="http://schemas.microsoft.com/office/powerpoint/2010/main" val="590676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Types of Stakeholder Engagement</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7</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7</a:t>
            </a:fld>
            <a:endParaRPr lang="en-US" sz="1200" dirty="0">
              <a:latin typeface="Arial" charset="0"/>
            </a:endParaRPr>
          </a:p>
        </p:txBody>
      </p:sp>
      <p:sp>
        <p:nvSpPr>
          <p:cNvPr id="24" name="Rectangle 3"/>
          <p:cNvSpPr>
            <a:spLocks noGrp="1" noChangeArrowheads="1"/>
          </p:cNvSpPr>
          <p:nvPr>
            <p:ph idx="4294967295"/>
          </p:nvPr>
        </p:nvSpPr>
        <p:spPr>
          <a:xfrm>
            <a:off x="609600" y="1860401"/>
            <a:ext cx="8534400" cy="4134517"/>
          </a:xfrm>
        </p:spPr>
        <p:txBody>
          <a:bodyPr>
            <a:normAutofit/>
          </a:bodyPr>
          <a:lstStyle/>
          <a:p>
            <a:pPr marL="400050" lvl="1" indent="0" eaLnBrk="1" hangingPunct="1">
              <a:buNone/>
              <a:defRPr/>
            </a:pPr>
            <a:r>
              <a:rPr lang="en-US" sz="3200" dirty="0">
                <a:solidFill>
                  <a:schemeClr val="bg1">
                    <a:lumMod val="75000"/>
                  </a:schemeClr>
                </a:solidFill>
                <a:cs typeface="+mn-cs"/>
              </a:rPr>
              <a:t>Technical Expert Panel</a:t>
            </a:r>
          </a:p>
          <a:p>
            <a:pPr marL="400050" lvl="1" indent="0" eaLnBrk="1" hangingPunct="1">
              <a:buNone/>
              <a:defRPr/>
            </a:pPr>
            <a:r>
              <a:rPr lang="en-US" sz="3200" dirty="0">
                <a:solidFill>
                  <a:schemeClr val="bg1">
                    <a:lumMod val="75000"/>
                  </a:schemeClr>
                </a:solidFill>
                <a:cs typeface="+mn-cs"/>
              </a:rPr>
              <a:t>Focus Groups</a:t>
            </a:r>
          </a:p>
          <a:p>
            <a:pPr marL="400050" lvl="1" indent="0" eaLnBrk="1" hangingPunct="1">
              <a:buNone/>
              <a:defRPr/>
            </a:pPr>
            <a:r>
              <a:rPr lang="en-US" sz="3200" dirty="0">
                <a:solidFill>
                  <a:schemeClr val="bg1">
                    <a:lumMod val="75000"/>
                  </a:schemeClr>
                </a:solidFill>
                <a:cs typeface="+mn-cs"/>
              </a:rPr>
              <a:t>Working Groups</a:t>
            </a:r>
          </a:p>
          <a:p>
            <a:pPr marL="400050" lvl="1" indent="0" eaLnBrk="1" hangingPunct="1">
              <a:buNone/>
              <a:defRPr/>
            </a:pPr>
            <a:r>
              <a:rPr lang="en-US" sz="3200" dirty="0">
                <a:solidFill>
                  <a:schemeClr val="bg1">
                    <a:lumMod val="75000"/>
                  </a:schemeClr>
                </a:solidFill>
                <a:cs typeface="+mn-cs"/>
              </a:rPr>
              <a:t>Advisory Panels</a:t>
            </a:r>
          </a:p>
          <a:p>
            <a:pPr marL="400050" lvl="1" indent="0" eaLnBrk="1" hangingPunct="1">
              <a:buNone/>
              <a:defRPr/>
            </a:pPr>
            <a:r>
              <a:rPr lang="en-US" sz="3200" dirty="0">
                <a:solidFill>
                  <a:schemeClr val="bg1">
                    <a:lumMod val="75000"/>
                  </a:schemeClr>
                </a:solidFill>
                <a:cs typeface="+mn-cs"/>
              </a:rPr>
              <a:t>Interviews</a:t>
            </a:r>
          </a:p>
          <a:p>
            <a:pPr marL="400050" lvl="1" indent="0" eaLnBrk="1" hangingPunct="1">
              <a:buNone/>
              <a:defRPr/>
            </a:pPr>
            <a:r>
              <a:rPr lang="en-US" sz="3200" dirty="0">
                <a:solidFill>
                  <a:schemeClr val="bg1">
                    <a:lumMod val="75000"/>
                  </a:schemeClr>
                </a:solidFill>
                <a:cs typeface="+mn-cs"/>
              </a:rPr>
              <a:t>Surveys</a:t>
            </a:r>
          </a:p>
          <a:p>
            <a:pPr marL="400050" lvl="1" indent="0" eaLnBrk="1" hangingPunct="1">
              <a:buNone/>
              <a:defRPr/>
            </a:pPr>
            <a:r>
              <a:rPr lang="en-US" sz="3200" dirty="0">
                <a:solidFill>
                  <a:schemeClr val="bg1">
                    <a:lumMod val="75000"/>
                  </a:schemeClr>
                </a:solidFill>
                <a:cs typeface="+mn-cs"/>
              </a:rPr>
              <a:t>Public Comment</a:t>
            </a:r>
          </a:p>
          <a:p>
            <a:pPr marL="400050" lvl="1" indent="0" eaLnBrk="1" hangingPunct="1">
              <a:buNone/>
              <a:defRPr/>
            </a:pPr>
            <a:endParaRPr lang="en-US" sz="3200" dirty="0">
              <a:cs typeface="+mn-cs"/>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7</a:t>
            </a:fld>
            <a:endParaRPr lang="en-US" sz="1200" dirty="0">
              <a:latin typeface="Arial" charset="0"/>
            </a:endParaRPr>
          </a:p>
        </p:txBody>
      </p:sp>
      <p:pic>
        <p:nvPicPr>
          <p:cNvPr id="26" name="Picture 25" descr="chat box used as a section break" title="chat box used as a section break"/>
          <p:cNvPicPr>
            <a:picLocks noChangeAspect="1"/>
          </p:cNvPicPr>
          <p:nvPr/>
        </p:nvPicPr>
        <p:blipFill>
          <a:blip r:embed="rId3"/>
          <a:stretch>
            <a:fillRect/>
          </a:stretch>
        </p:blipFill>
        <p:spPr>
          <a:xfrm>
            <a:off x="414681" y="3040855"/>
            <a:ext cx="540232" cy="440189"/>
          </a:xfrm>
          <a:prstGeom prst="rect">
            <a:avLst/>
          </a:prstGeom>
        </p:spPr>
      </p:pic>
      <p:pic>
        <p:nvPicPr>
          <p:cNvPr id="27" name="Picture 26" descr="chat box used as a section break" title="chat box used as a section break"/>
          <p:cNvPicPr>
            <a:picLocks noChangeAspect="1"/>
          </p:cNvPicPr>
          <p:nvPr/>
        </p:nvPicPr>
        <p:blipFill>
          <a:blip r:embed="rId4"/>
          <a:stretch>
            <a:fillRect/>
          </a:stretch>
        </p:blipFill>
        <p:spPr>
          <a:xfrm>
            <a:off x="547372" y="2595396"/>
            <a:ext cx="351050" cy="347192"/>
          </a:xfrm>
          <a:prstGeom prst="rect">
            <a:avLst/>
          </a:prstGeom>
        </p:spPr>
      </p:pic>
      <p:pic>
        <p:nvPicPr>
          <p:cNvPr id="28" name="Picture 27" descr="chat box used as a section break" title="chat box used as a section break"/>
          <p:cNvPicPr>
            <a:picLocks noChangeAspect="1"/>
          </p:cNvPicPr>
          <p:nvPr/>
        </p:nvPicPr>
        <p:blipFill>
          <a:blip r:embed="rId5"/>
          <a:stretch>
            <a:fillRect/>
          </a:stretch>
        </p:blipFill>
        <p:spPr>
          <a:xfrm>
            <a:off x="494931" y="1927246"/>
            <a:ext cx="498082" cy="472407"/>
          </a:xfrm>
          <a:prstGeom prst="rect">
            <a:avLst/>
          </a:prstGeom>
        </p:spPr>
      </p:pic>
      <p:pic>
        <p:nvPicPr>
          <p:cNvPr id="29" name="Picture 28" descr="chat box used as a section break" title="chat box used as a section break"/>
          <p:cNvPicPr>
            <a:picLocks noChangeAspect="1"/>
          </p:cNvPicPr>
          <p:nvPr/>
        </p:nvPicPr>
        <p:blipFill>
          <a:blip r:embed="rId5"/>
          <a:stretch>
            <a:fillRect/>
          </a:stretch>
        </p:blipFill>
        <p:spPr>
          <a:xfrm>
            <a:off x="473856" y="3653719"/>
            <a:ext cx="498082" cy="472407"/>
          </a:xfrm>
          <a:prstGeom prst="rect">
            <a:avLst/>
          </a:prstGeom>
        </p:spPr>
      </p:pic>
      <p:pic>
        <p:nvPicPr>
          <p:cNvPr id="30" name="Picture 29" descr="chat box used as a section break" title="chat box used as a section break"/>
          <p:cNvPicPr>
            <a:picLocks noChangeAspect="1"/>
          </p:cNvPicPr>
          <p:nvPr/>
        </p:nvPicPr>
        <p:blipFill>
          <a:blip r:embed="rId4"/>
          <a:stretch>
            <a:fillRect/>
          </a:stretch>
        </p:blipFill>
        <p:spPr>
          <a:xfrm>
            <a:off x="547372" y="4387234"/>
            <a:ext cx="351050" cy="347192"/>
          </a:xfrm>
          <a:prstGeom prst="rect">
            <a:avLst/>
          </a:prstGeom>
        </p:spPr>
      </p:pic>
      <p:pic>
        <p:nvPicPr>
          <p:cNvPr id="31" name="Picture 30" descr="chat box used as a section break" title="chat box used as a section break"/>
          <p:cNvPicPr>
            <a:picLocks noChangeAspect="1"/>
          </p:cNvPicPr>
          <p:nvPr/>
        </p:nvPicPr>
        <p:blipFill>
          <a:blip r:embed="rId3"/>
          <a:stretch>
            <a:fillRect/>
          </a:stretch>
        </p:blipFill>
        <p:spPr>
          <a:xfrm>
            <a:off x="457200" y="4940003"/>
            <a:ext cx="540232" cy="440189"/>
          </a:xfrm>
          <a:prstGeom prst="rect">
            <a:avLst/>
          </a:prstGeom>
        </p:spPr>
      </p:pic>
      <p:pic>
        <p:nvPicPr>
          <p:cNvPr id="32" name="Picture 31" descr="chat box used as a section break" title="chat box used as a section break"/>
          <p:cNvPicPr>
            <a:picLocks noChangeAspect="1"/>
          </p:cNvPicPr>
          <p:nvPr/>
        </p:nvPicPr>
        <p:blipFill>
          <a:blip r:embed="rId5"/>
          <a:stretch>
            <a:fillRect/>
          </a:stretch>
        </p:blipFill>
        <p:spPr>
          <a:xfrm>
            <a:off x="517053" y="5456188"/>
            <a:ext cx="498082" cy="472407"/>
          </a:xfrm>
          <a:prstGeom prst="rect">
            <a:avLst/>
          </a:prstGeom>
        </p:spPr>
      </p:pic>
      <p:sp>
        <p:nvSpPr>
          <p:cNvPr id="15" name="Rectangle 3"/>
          <p:cNvSpPr txBox="1">
            <a:spLocks noChangeArrowheads="1"/>
          </p:cNvSpPr>
          <p:nvPr/>
        </p:nvSpPr>
        <p:spPr bwMode="auto">
          <a:xfrm>
            <a:off x="5257800" y="2595396"/>
            <a:ext cx="3276600" cy="139967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eaLnBrk="1" hangingPunct="1">
              <a:buFontTx/>
              <a:buNone/>
              <a:defRPr/>
            </a:pPr>
            <a:r>
              <a:rPr lang="en-US" sz="3200" kern="0" dirty="0">
                <a:solidFill>
                  <a:srgbClr val="002060"/>
                </a:solidFill>
                <a:cs typeface="+mn-cs"/>
              </a:rPr>
              <a:t>What are other innovative forms of stakeholder engagement? </a:t>
            </a:r>
          </a:p>
          <a:p>
            <a:pPr marL="400050" lvl="1" indent="0" eaLnBrk="1" hangingPunct="1">
              <a:buFontTx/>
              <a:buNone/>
              <a:defRPr/>
            </a:pPr>
            <a:endParaRPr lang="en-US" sz="3200" kern="0" dirty="0">
              <a:solidFill>
                <a:srgbClr val="002060"/>
              </a:solidFill>
              <a:cs typeface="+mn-cs"/>
            </a:endParaRPr>
          </a:p>
        </p:txBody>
      </p:sp>
    </p:spTree>
    <p:extLst>
      <p:ext uri="{BB962C8B-B14F-4D97-AF65-F5344CB8AC3E}">
        <p14:creationId xmlns:p14="http://schemas.microsoft.com/office/powerpoint/2010/main" val="4758463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Stakeholder Engagement- Webinar # 4:</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Types of Stakeholder Engagement</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8</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8</a:t>
            </a:fld>
            <a:endParaRPr lang="en-US" sz="1200" dirty="0">
              <a:latin typeface="Arial" charset="0"/>
            </a:endParaRPr>
          </a:p>
        </p:txBody>
      </p:sp>
      <p:sp>
        <p:nvSpPr>
          <p:cNvPr id="24" name="Rectangle 3"/>
          <p:cNvSpPr>
            <a:spLocks noGrp="1" noChangeArrowheads="1"/>
          </p:cNvSpPr>
          <p:nvPr>
            <p:ph idx="4294967295"/>
          </p:nvPr>
        </p:nvSpPr>
        <p:spPr>
          <a:xfrm>
            <a:off x="609600" y="1860401"/>
            <a:ext cx="8534400" cy="4134517"/>
          </a:xfrm>
        </p:spPr>
        <p:txBody>
          <a:bodyPr>
            <a:normAutofit/>
          </a:bodyPr>
          <a:lstStyle/>
          <a:p>
            <a:pPr marL="400050" lvl="1" indent="0" eaLnBrk="1" hangingPunct="1">
              <a:buNone/>
              <a:defRPr/>
            </a:pPr>
            <a:r>
              <a:rPr lang="en-US" sz="3200" dirty="0">
                <a:cs typeface="+mn-cs"/>
              </a:rPr>
              <a:t>Websites</a:t>
            </a:r>
          </a:p>
          <a:p>
            <a:pPr marL="400050" lvl="1" indent="0" eaLnBrk="1" hangingPunct="1">
              <a:buNone/>
              <a:defRPr/>
            </a:pPr>
            <a:r>
              <a:rPr lang="en-US" sz="3200" dirty="0">
                <a:cs typeface="+mn-cs"/>
              </a:rPr>
              <a:t>Social Media</a:t>
            </a:r>
          </a:p>
          <a:p>
            <a:pPr marL="400050" lvl="1" indent="0" eaLnBrk="1" hangingPunct="1">
              <a:buNone/>
              <a:defRPr/>
            </a:pPr>
            <a:r>
              <a:rPr lang="en-US" sz="3200" dirty="0">
                <a:cs typeface="+mn-cs"/>
              </a:rPr>
              <a:t>Data Mining</a:t>
            </a:r>
          </a:p>
          <a:p>
            <a:pPr marL="400050" lvl="1" indent="0" eaLnBrk="1" hangingPunct="1">
              <a:buNone/>
              <a:defRPr/>
            </a:pPr>
            <a:r>
              <a:rPr lang="en-US" sz="3200" dirty="0">
                <a:cs typeface="+mn-cs"/>
              </a:rPr>
              <a:t>Support Groups</a:t>
            </a:r>
          </a:p>
          <a:p>
            <a:pPr marL="400050" lvl="1" indent="0" eaLnBrk="1" hangingPunct="1">
              <a:buNone/>
              <a:defRPr/>
            </a:pPr>
            <a:r>
              <a:rPr lang="en-US" sz="3200" dirty="0"/>
              <a:t>Conferences</a:t>
            </a:r>
          </a:p>
          <a:p>
            <a:pPr marL="400050" lvl="1" indent="0" eaLnBrk="1" hangingPunct="1">
              <a:buNone/>
              <a:defRPr/>
            </a:pPr>
            <a:r>
              <a:rPr lang="en-US" sz="3200" dirty="0">
                <a:cs typeface="+mn-cs"/>
              </a:rPr>
              <a:t>…</a:t>
            </a:r>
          </a:p>
          <a:p>
            <a:pPr marL="400050" lvl="1" indent="0" eaLnBrk="1" hangingPunct="1">
              <a:buNone/>
              <a:defRPr/>
            </a:pPr>
            <a:r>
              <a:rPr lang="en-US" sz="3200" dirty="0"/>
              <a:t>…</a:t>
            </a:r>
            <a:endParaRPr lang="en-US" sz="3200" dirty="0">
              <a:cs typeface="+mn-cs"/>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8</a:t>
            </a:fld>
            <a:endParaRPr lang="en-US" sz="1200" dirty="0">
              <a:latin typeface="Arial" charset="0"/>
            </a:endParaRPr>
          </a:p>
        </p:txBody>
      </p:sp>
      <p:pic>
        <p:nvPicPr>
          <p:cNvPr id="26" name="Picture 25" descr="chat box used as a section break" title="chat box used as a section break"/>
          <p:cNvPicPr>
            <a:picLocks noChangeAspect="1"/>
          </p:cNvPicPr>
          <p:nvPr/>
        </p:nvPicPr>
        <p:blipFill>
          <a:blip r:embed="rId3"/>
          <a:stretch>
            <a:fillRect/>
          </a:stretch>
        </p:blipFill>
        <p:spPr>
          <a:xfrm>
            <a:off x="414681" y="3040855"/>
            <a:ext cx="540232" cy="440189"/>
          </a:xfrm>
          <a:prstGeom prst="rect">
            <a:avLst/>
          </a:prstGeom>
        </p:spPr>
      </p:pic>
      <p:pic>
        <p:nvPicPr>
          <p:cNvPr id="27" name="Picture 26" descr="chat box used as a section break" title="chat box used as a section break"/>
          <p:cNvPicPr>
            <a:picLocks noChangeAspect="1"/>
          </p:cNvPicPr>
          <p:nvPr/>
        </p:nvPicPr>
        <p:blipFill>
          <a:blip r:embed="rId4"/>
          <a:stretch>
            <a:fillRect/>
          </a:stretch>
        </p:blipFill>
        <p:spPr>
          <a:xfrm>
            <a:off x="547372" y="2595396"/>
            <a:ext cx="351050" cy="347192"/>
          </a:xfrm>
          <a:prstGeom prst="rect">
            <a:avLst/>
          </a:prstGeom>
        </p:spPr>
      </p:pic>
      <p:pic>
        <p:nvPicPr>
          <p:cNvPr id="28" name="Picture 27" descr="chat box used as a section break" title="chat box used as a section break"/>
          <p:cNvPicPr>
            <a:picLocks noChangeAspect="1"/>
          </p:cNvPicPr>
          <p:nvPr/>
        </p:nvPicPr>
        <p:blipFill>
          <a:blip r:embed="rId5"/>
          <a:stretch>
            <a:fillRect/>
          </a:stretch>
        </p:blipFill>
        <p:spPr>
          <a:xfrm>
            <a:off x="494931" y="1927246"/>
            <a:ext cx="498082" cy="472407"/>
          </a:xfrm>
          <a:prstGeom prst="rect">
            <a:avLst/>
          </a:prstGeom>
        </p:spPr>
      </p:pic>
      <p:pic>
        <p:nvPicPr>
          <p:cNvPr id="29" name="Picture 28" descr="chat box used as a section break" title="chat box used as a section break"/>
          <p:cNvPicPr>
            <a:picLocks noChangeAspect="1"/>
          </p:cNvPicPr>
          <p:nvPr/>
        </p:nvPicPr>
        <p:blipFill>
          <a:blip r:embed="rId5"/>
          <a:stretch>
            <a:fillRect/>
          </a:stretch>
        </p:blipFill>
        <p:spPr>
          <a:xfrm>
            <a:off x="473856" y="3653719"/>
            <a:ext cx="498082" cy="472407"/>
          </a:xfrm>
          <a:prstGeom prst="rect">
            <a:avLst/>
          </a:prstGeom>
        </p:spPr>
      </p:pic>
      <p:pic>
        <p:nvPicPr>
          <p:cNvPr id="30" name="Picture 29" descr="chat box used as a section break" title="chat box used as a section break"/>
          <p:cNvPicPr>
            <a:picLocks noChangeAspect="1"/>
          </p:cNvPicPr>
          <p:nvPr/>
        </p:nvPicPr>
        <p:blipFill>
          <a:blip r:embed="rId4"/>
          <a:stretch>
            <a:fillRect/>
          </a:stretch>
        </p:blipFill>
        <p:spPr>
          <a:xfrm>
            <a:off x="547372" y="4387234"/>
            <a:ext cx="351050" cy="347192"/>
          </a:xfrm>
          <a:prstGeom prst="rect">
            <a:avLst/>
          </a:prstGeom>
        </p:spPr>
      </p:pic>
      <p:pic>
        <p:nvPicPr>
          <p:cNvPr id="31" name="Picture 30" descr="chat box used as a section break" title="chat box used as a section break"/>
          <p:cNvPicPr>
            <a:picLocks noChangeAspect="1"/>
          </p:cNvPicPr>
          <p:nvPr/>
        </p:nvPicPr>
        <p:blipFill>
          <a:blip r:embed="rId3"/>
          <a:stretch>
            <a:fillRect/>
          </a:stretch>
        </p:blipFill>
        <p:spPr>
          <a:xfrm>
            <a:off x="457200" y="4940003"/>
            <a:ext cx="540232" cy="440189"/>
          </a:xfrm>
          <a:prstGeom prst="rect">
            <a:avLst/>
          </a:prstGeom>
        </p:spPr>
      </p:pic>
      <p:pic>
        <p:nvPicPr>
          <p:cNvPr id="32" name="Picture 31" descr="chat box used as a section break" title="chat box used as a section break"/>
          <p:cNvPicPr>
            <a:picLocks noChangeAspect="1"/>
          </p:cNvPicPr>
          <p:nvPr/>
        </p:nvPicPr>
        <p:blipFill>
          <a:blip r:embed="rId5"/>
          <a:stretch>
            <a:fillRect/>
          </a:stretch>
        </p:blipFill>
        <p:spPr>
          <a:xfrm>
            <a:off x="517053" y="5456188"/>
            <a:ext cx="498082" cy="472407"/>
          </a:xfrm>
          <a:prstGeom prst="rect">
            <a:avLst/>
          </a:prstGeom>
        </p:spPr>
      </p:pic>
    </p:spTree>
    <p:extLst>
      <p:ext uri="{BB962C8B-B14F-4D97-AF65-F5344CB8AC3E}">
        <p14:creationId xmlns:p14="http://schemas.microsoft.com/office/powerpoint/2010/main" val="3288308826"/>
      </p:ext>
    </p:extLst>
  </p:cSld>
  <p:clrMapOvr>
    <a:masterClrMapping/>
  </p:clrMapOvr>
</p:sld>
</file>

<file path=ppt/theme/theme1.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MACRA Web Series 3 LESH 12.7.16.pptx" id="{3088F961-54F7-4BF6-8D5D-44C5C3F7CD79}" vid="{980DCE75-8576-4765-979F-867734DE822F}"/>
    </a:ext>
  </a:extLst>
</a:theme>
</file>

<file path=ppt/theme/theme2.xml><?xml version="1.0" encoding="utf-8"?>
<a:theme xmlns:a="http://schemas.openxmlformats.org/drawingml/2006/main" name="ABFMtemplate2012">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linicianEngageMeasDev_CMSWebSeries_010417 [Read-Only]" id="{1C811FB4-270A-49A8-A379-252E34069F66}" vid="{5319E844-39A1-4652-BE38-0FD931C7CCAD}"/>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linicianEngageMeasDev_CMSWebSeries_010417 [Read-Only]" id="{1C811FB4-270A-49A8-A379-252E34069F66}" vid="{78695C5B-E7B3-4D5D-80C1-61A446FD479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100224419D04488CAAC7D542501228" ma:contentTypeVersion="0" ma:contentTypeDescription="Create a new document." ma:contentTypeScope="" ma:versionID="3743565ec76ec182cad52dc3a54f4cf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909E56-70AE-415D-B3C2-D6A30E8626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585CBEC-A503-46BF-AF4D-401CB55F2CF2}">
  <ds:schemaRefs>
    <ds:schemaRef ds:uri="http://schemas.microsoft.com/sharepoint/v3/contenttype/forms"/>
  </ds:schemaRefs>
</ds:datastoreItem>
</file>

<file path=customXml/itemProps3.xml><?xml version="1.0" encoding="utf-8"?>
<ds:datastoreItem xmlns:ds="http://schemas.openxmlformats.org/officeDocument/2006/customXml" ds:itemID="{A3F2D517-FCF4-4B15-BD46-23B9AA4BB45C}">
  <ds:schemaRefs>
    <ds:schemaRef ds:uri="http://schemas.microsoft.com/office/2006/metadata/properties"/>
    <ds:schemaRef ds:uri="http://schemas.microsoft.com/office/infopath/2007/PartnerControls"/>
    <ds:schemaRef ds:uri="http://purl.org/dc/dcmitype/"/>
    <ds:schemaRef ds:uri="http://www.w3.org/XML/1998/namespace"/>
    <ds:schemaRef ds:uri="http://schemas.microsoft.com/office/2006/documentManagement/types"/>
    <ds:schemaRef ds:uri="http://purl.org/dc/elements/1.1/"/>
    <ds:schemaRef ds:uri="http://schemas.openxmlformats.org/package/2006/metadata/core-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CMS MACRA Web Series 3 LESH 12.7.16.pptx</Template>
  <TotalTime>0</TotalTime>
  <Words>7915</Words>
  <Application>Microsoft Office PowerPoint</Application>
  <PresentationFormat>On-screen Show (4:3)</PresentationFormat>
  <Paragraphs>437</Paragraphs>
  <Slides>34</Slides>
  <Notes>34</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34</vt:i4>
      </vt:variant>
    </vt:vector>
  </HeadingPairs>
  <TitlesOfParts>
    <vt:vector size="44" baseType="lpstr">
      <vt:lpstr>Arial</vt:lpstr>
      <vt:lpstr>Arial Italic</vt:lpstr>
      <vt:lpstr>Calibri</vt:lpstr>
      <vt:lpstr>Calibri Light</vt:lpstr>
      <vt:lpstr>Segoe UI Semibold</vt:lpstr>
      <vt:lpstr>Times</vt:lpstr>
      <vt:lpstr>Wingdings</vt:lpstr>
      <vt:lpstr>CMS_template</vt:lpstr>
      <vt:lpstr>ABFMtemplate2012</vt:lpstr>
      <vt:lpstr>Office Theme</vt:lpstr>
      <vt:lpstr>Measure Development Education &amp; Outreach for Specialty Societies &amp; Patient Advocacy Groups</vt:lpstr>
      <vt:lpstr>Vision and Goals: Webinar Series</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Clinician Engagement in Measure Development</vt:lpstr>
      <vt:lpstr>Presenters</vt:lpstr>
      <vt:lpstr>~89,000 Board Certified Family Physicians</vt:lpstr>
      <vt:lpstr>Balance</vt:lpstr>
      <vt:lpstr>Primary Care Measures That Matter </vt:lpstr>
      <vt:lpstr>Responses from Clinicians (n=525)</vt:lpstr>
      <vt:lpstr>Major Finding</vt:lpstr>
      <vt:lpstr>Primary care measures that matter</vt:lpstr>
      <vt:lpstr>PRIME Registry</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Stakeholder Engagement- Webinar # 4: </vt:lpstr>
      <vt:lpstr>CMS Spotlight Opportunities</vt:lpstr>
      <vt:lpstr>Introduction to eCQMs</vt:lpstr>
      <vt:lpstr>For More Information &amp; Questions</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2017-01-03T00:13:22Z</dcterms:created>
  <dcterms:modified xsi:type="dcterms:W3CDTF">2020-08-05T18:58:32Z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0x01010042100224419D04488CAAC7D542501228</vt:lpwstr>
  </property>
  <property fmtid="{D5CDD505-2E9C-101B-9397-08002B2CF9AE}" pid="3" name="_NewReviewCycle">
    <vt:lpwstr/>
  </property>
  <property fmtid="{D5CDD505-2E9C-101B-9397-08002B2CF9AE}" pid="4" name="Order">
    <vt:r8>5600</vt:r8>
  </property>
  <property fmtid="{D5CDD505-2E9C-101B-9397-08002B2CF9AE}" pid="5" name="_CopySource">
    <vt:lpwstr>http://websps31.battelle.org/sites/MIDSMMS/MACRA/Stakeholder Engagement/Webinars/Previous versions of webinar documentation/CMS MDEO Web Series _ presenters guide_ EVM. 2016.pptx</vt:lpwstr>
  </property>
  <property fmtid="{D5CDD505-2E9C-101B-9397-08002B2CF9AE}" pid="6" name="xd_ProgID">
    <vt:lpwstr/>
  </property>
  <property fmtid="{D5CDD505-2E9C-101B-9397-08002B2CF9AE}" pid="7" name="TemplateUrl">
    <vt:lpwstr/>
  </property>
</Properties>
</file>