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theme/theme3.xml" ContentType="application/vnd.openxmlformats-officedocument.theme+xml"/>
  <Override PartName="/ppt/slideLayouts/slideLayout9.xml" ContentType="application/vnd.openxmlformats-officedocument.presentationml.slideLayout+xml"/>
  <Override PartName="/ppt/theme/theme4.xml" ContentType="application/vnd.openxmlformats-officedocument.theme+xml"/>
  <Override PartName="/ppt/slideLayouts/slideLayout1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xml" ContentType="application/vnd.openxmlformats-officedocument.presentationml.tags+xml"/>
  <Override PartName="/ppt/notesSlides/notesSlide9.xml" ContentType="application/vnd.openxmlformats-officedocument.presentationml.notesSlide+xml"/>
  <Override PartName="/ppt/tags/tag3.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4.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5.xml" ContentType="application/vnd.openxmlformats-officedocument.presentationml.tags+xml"/>
  <Override PartName="/ppt/notesSlides/notesSlide15.xml" ContentType="application/vnd.openxmlformats-officedocument.presentationml.notesSlide+xml"/>
  <Override PartName="/ppt/tags/tag6.xml" ContentType="application/vnd.openxmlformats-officedocument.presentationml.tags+xml"/>
  <Override PartName="/ppt/notesSlides/notesSlide16.xml" ContentType="application/vnd.openxmlformats-officedocument.presentationml.notesSlide+xml"/>
  <Override PartName="/ppt/tags/tag7.xml" ContentType="application/vnd.openxmlformats-officedocument.presentationml.tags+xml"/>
  <Override PartName="/ppt/notesSlides/notesSlide17.xml" ContentType="application/vnd.openxmlformats-officedocument.presentationml.notesSlide+xml"/>
  <Override PartName="/ppt/tags/tag8.xml" ContentType="application/vnd.openxmlformats-officedocument.presentationml.tags+xml"/>
  <Override PartName="/ppt/notesSlides/notesSlide18.xml" ContentType="application/vnd.openxmlformats-officedocument.presentationml.notesSlide+xml"/>
  <Override PartName="/ppt/tags/tag9.xml" ContentType="application/vnd.openxmlformats-officedocument.presentationml.tags+xml"/>
  <Override PartName="/ppt/notesSlides/notesSlide19.xml" ContentType="application/vnd.openxmlformats-officedocument.presentationml.notesSlide+xml"/>
  <Override PartName="/ppt/tags/tag10.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11.xml" ContentType="application/vnd.openxmlformats-officedocument.presentationml.tags+xml"/>
  <Override PartName="/ppt/notesSlides/notesSlide22.xml" ContentType="application/vnd.openxmlformats-officedocument.presentationml.notesSlide+xml"/>
  <Override PartName="/ppt/tags/tag12.xml" ContentType="application/vnd.openxmlformats-officedocument.presentationml.tags+xml"/>
  <Override PartName="/ppt/notesSlides/notesSlide23.xml" ContentType="application/vnd.openxmlformats-officedocument.presentationml.notesSlide+xml"/>
  <Override PartName="/ppt/tags/tag13.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4.xml" ContentType="application/vnd.openxmlformats-officedocument.presentationml.tags+xml"/>
  <Override PartName="/ppt/notesSlides/notesSlide26.xml" ContentType="application/vnd.openxmlformats-officedocument.presentationml.notesSlide+xml"/>
  <Override PartName="/ppt/tags/tag15.xml" ContentType="application/vnd.openxmlformats-officedocument.presentationml.tags+xml"/>
  <Override PartName="/ppt/notesSlides/notesSlide27.xml" ContentType="application/vnd.openxmlformats-officedocument.presentationml.notesSlide+xml"/>
  <Override PartName="/ppt/tags/tag16.xml" ContentType="application/vnd.openxmlformats-officedocument.presentationml.tags+xml"/>
  <Override PartName="/ppt/notesSlides/notesSlide28.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notesSlides/notesSlide29.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21.xml" ContentType="application/vnd.openxmlformats-officedocument.presentationml.tags+xml"/>
  <Override PartName="/ppt/notesSlides/notesSlide33.xml" ContentType="application/vnd.openxmlformats-officedocument.presentationml.notesSlide+xml"/>
  <Override PartName="/ppt/tags/tag22.xml" ContentType="application/vnd.openxmlformats-officedocument.presentationml.tags+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23.xml" ContentType="application/vnd.openxmlformats-officedocument.presentationml.tags+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notesSlides/notesSlide39.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notesSlides/notesSlide40.xml" ContentType="application/vnd.openxmlformats-officedocument.presentationml.notesSlide+xml"/>
  <Override PartName="/ppt/tags/tag28.xml" ContentType="application/vnd.openxmlformats-officedocument.presentationml.tags+xml"/>
  <Override PartName="/ppt/notesSlides/notesSlide4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29.xml" ContentType="application/vnd.openxmlformats-officedocument.presentationml.tags+xml"/>
  <Override PartName="/ppt/tags/tag30.xml" ContentType="application/vnd.openxmlformats-officedocument.presentationml.tags+xml"/>
  <Override PartName="/ppt/notesSlides/notesSlide42.xml" ContentType="application/vnd.openxmlformats-officedocument.presentationml.notesSlide+xml"/>
  <Override PartName="/ppt/tags/tag31.xml" ContentType="application/vnd.openxmlformats-officedocument.presentationml.tags+xml"/>
  <Override PartName="/ppt/notesSlides/notesSlide4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32.xml" ContentType="application/vnd.openxmlformats-officedocument.presentationml.tags+xml"/>
  <Override PartName="/ppt/notesSlides/notesSlide44.xml" ContentType="application/vnd.openxmlformats-officedocument.presentationml.notesSlide+xml"/>
  <Override PartName="/ppt/tags/tag33.xml" ContentType="application/vnd.openxmlformats-officedocument.presentationml.tags+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tags/tag34.xml" ContentType="application/vnd.openxmlformats-officedocument.presentationml.tags+xml"/>
  <Override PartName="/ppt/notesSlides/notesSlide48.xml" ContentType="application/vnd.openxmlformats-officedocument.presentationml.notesSlide+xml"/>
  <Override PartName="/ppt/tags/tag35.xml" ContentType="application/vnd.openxmlformats-officedocument.presentationml.tags+xml"/>
  <Override PartName="/ppt/notesSlides/notesSlide49.xml" ContentType="application/vnd.openxmlformats-officedocument.presentationml.notesSlide+xml"/>
  <Override PartName="/ppt/tags/tag36.xml" ContentType="application/vnd.openxmlformats-officedocument.presentationml.tags+xml"/>
  <Override PartName="/ppt/notesSlides/notesSlide50.xml" ContentType="application/vnd.openxmlformats-officedocument.presentationml.notesSlide+xml"/>
  <Override PartName="/ppt/tags/tag37.xml" ContentType="application/vnd.openxmlformats-officedocument.presentationml.tags+xml"/>
  <Override PartName="/ppt/notesSlides/notesSlide51.xml" ContentType="application/vnd.openxmlformats-officedocument.presentationml.notesSlide+xml"/>
  <Override PartName="/ppt/tags/tag38.xml" ContentType="application/vnd.openxmlformats-officedocument.presentationml.tags+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823" r:id="rId2"/>
    <p:sldMasterId id="2147483826" r:id="rId3"/>
    <p:sldMasterId id="2147483830" r:id="rId4"/>
    <p:sldMasterId id="2147483832" r:id="rId5"/>
  </p:sldMasterIdLst>
  <p:notesMasterIdLst>
    <p:notesMasterId r:id="rId58"/>
  </p:notesMasterIdLst>
  <p:handoutMasterIdLst>
    <p:handoutMasterId r:id="rId59"/>
  </p:handoutMasterIdLst>
  <p:sldIdLst>
    <p:sldId id="344" r:id="rId6"/>
    <p:sldId id="375" r:id="rId7"/>
    <p:sldId id="376" r:id="rId8"/>
    <p:sldId id="369" r:id="rId9"/>
    <p:sldId id="324" r:id="rId10"/>
    <p:sldId id="339" r:id="rId11"/>
    <p:sldId id="350" r:id="rId12"/>
    <p:sldId id="352" r:id="rId13"/>
    <p:sldId id="331" r:id="rId14"/>
    <p:sldId id="353" r:id="rId15"/>
    <p:sldId id="270" r:id="rId16"/>
    <p:sldId id="272" r:id="rId17"/>
    <p:sldId id="347" r:id="rId18"/>
    <p:sldId id="279" r:id="rId19"/>
    <p:sldId id="282" r:id="rId20"/>
    <p:sldId id="283" r:id="rId21"/>
    <p:sldId id="310" r:id="rId22"/>
    <p:sldId id="320" r:id="rId23"/>
    <p:sldId id="330" r:id="rId24"/>
    <p:sldId id="359" r:id="rId25"/>
    <p:sldId id="286" r:id="rId26"/>
    <p:sldId id="288" r:id="rId27"/>
    <p:sldId id="290" r:id="rId28"/>
    <p:sldId id="332" r:id="rId29"/>
    <p:sldId id="299" r:id="rId30"/>
    <p:sldId id="296" r:id="rId31"/>
    <p:sldId id="292" r:id="rId32"/>
    <p:sldId id="293" r:id="rId33"/>
    <p:sldId id="348" r:id="rId34"/>
    <p:sldId id="366" r:id="rId35"/>
    <p:sldId id="325" r:id="rId36"/>
    <p:sldId id="300" r:id="rId37"/>
    <p:sldId id="301" r:id="rId38"/>
    <p:sldId id="302" r:id="rId39"/>
    <p:sldId id="304" r:id="rId40"/>
    <p:sldId id="365" r:id="rId41"/>
    <p:sldId id="305" r:id="rId42"/>
    <p:sldId id="303" r:id="rId43"/>
    <p:sldId id="349" r:id="rId44"/>
    <p:sldId id="378" r:id="rId45"/>
    <p:sldId id="379" r:id="rId46"/>
    <p:sldId id="380" r:id="rId47"/>
    <p:sldId id="381" r:id="rId48"/>
    <p:sldId id="287" r:id="rId49"/>
    <p:sldId id="308" r:id="rId50"/>
    <p:sldId id="383" r:id="rId51"/>
    <p:sldId id="346" r:id="rId52"/>
    <p:sldId id="357" r:id="rId53"/>
    <p:sldId id="356" r:id="rId54"/>
    <p:sldId id="358" r:id="rId55"/>
    <p:sldId id="360" r:id="rId56"/>
    <p:sldId id="315" r:id="rId57"/>
  </p:sldIdLst>
  <p:sldSz cx="9144000" cy="6858000" type="screen4x3"/>
  <p:notesSz cx="7010400" cy="9296400"/>
  <p:custDataLst>
    <p:tags r:id="rId6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annine Cramer" initials="" lastIdx="31" clrIdx="0"/>
  <p:cmAuthor id="1" name="SUSAN GUSTAFSON" initials="SG" lastIdx="1" clrIdx="1"/>
  <p:cmAuthor id="2" name="DEBORA TERKAY" initials="DT"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0D8E8"/>
    <a:srgbClr val="4F81BD"/>
    <a:srgbClr val="E9EDF4"/>
    <a:srgbClr val="00338E"/>
    <a:srgbClr val="9BC0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929" autoAdjust="0"/>
    <p:restoredTop sz="90369" autoAdjust="0"/>
  </p:normalViewPr>
  <p:slideViewPr>
    <p:cSldViewPr>
      <p:cViewPr>
        <p:scale>
          <a:sx n="60" d="100"/>
          <a:sy n="60" d="100"/>
        </p:scale>
        <p:origin x="-2220" y="-1068"/>
      </p:cViewPr>
      <p:guideLst>
        <p:guide orient="horz" pos="2160"/>
        <p:guide pos="2880"/>
      </p:guideLst>
    </p:cSldViewPr>
  </p:slideViewPr>
  <p:outlineViewPr>
    <p:cViewPr>
      <p:scale>
        <a:sx n="33" d="100"/>
        <a:sy n="33" d="100"/>
      </p:scale>
      <p:origin x="0" y="20982"/>
    </p:cViewPr>
    <p:sldLst>
      <p:sld r:id="rId1" collapse="1"/>
    </p:sldLst>
  </p:outlineViewPr>
  <p:notesTextViewPr>
    <p:cViewPr>
      <p:scale>
        <a:sx n="100" d="100"/>
        <a:sy n="100" d="100"/>
      </p:scale>
      <p:origin x="0" y="0"/>
    </p:cViewPr>
  </p:notesTextViewPr>
  <p:sorterViewPr>
    <p:cViewPr>
      <p:scale>
        <a:sx n="90" d="100"/>
        <a:sy n="90" d="100"/>
      </p:scale>
      <p:origin x="0" y="0"/>
    </p:cViewPr>
  </p:sorterViewPr>
  <p:notesViewPr>
    <p:cSldViewPr>
      <p:cViewPr>
        <p:scale>
          <a:sx n="66" d="100"/>
          <a:sy n="66" d="100"/>
        </p:scale>
        <p:origin x="-4182" y="-63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notesMaster" Target="notesMasters/notesMaster1.xml"/><Relationship Id="rId5" Type="http://schemas.openxmlformats.org/officeDocument/2006/relationships/slideMaster" Target="slideMasters/slideMaster5.xml"/><Relationship Id="rId61" Type="http://schemas.openxmlformats.org/officeDocument/2006/relationships/commentAuthors" Target="commentAuthor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handoutMaster" Target="handoutMasters/handoutMaster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tags" Target="tags/tag1.xml"/><Relationship Id="rId65"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s>
</file>

<file path=ppt/_rels/viewProps.xml.rels><?xml version="1.0" encoding="UTF-8" standalone="yes"?>
<Relationships xmlns="http://schemas.openxmlformats.org/package/2006/relationships"><Relationship Id="rId1" Type="http://schemas.openxmlformats.org/officeDocument/2006/relationships/slide" Target="slides/slide7.xml"/></Relationships>
</file>

<file path=ppt/diagrams/_rels/data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 Id="rId4" Type="http://schemas.openxmlformats.org/officeDocument/2006/relationships/image" Target="../media/image10.png"/></Relationships>
</file>

<file path=ppt/diagrams/_rels/data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jpeg"/><Relationship Id="rId4" Type="http://schemas.openxmlformats.org/officeDocument/2006/relationships/image" Target="../media/image15.png"/></Relationships>
</file>

<file path=ppt/diagrams/_rels/drawing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 Id="rId4" Type="http://schemas.openxmlformats.org/officeDocument/2006/relationships/image" Target="../media/image10.png"/></Relationships>
</file>

<file path=ppt/diagrams/_rels/drawing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jpeg"/><Relationship Id="rId4" Type="http://schemas.openxmlformats.org/officeDocument/2006/relationships/image" Target="../media/image15.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5FED4DC-93BF-41AF-A2E5-EB1DAD7698D7}" type="doc">
      <dgm:prSet loTypeId="urn:microsoft.com/office/officeart/2005/8/layout/vList4#7" loCatId="picture" qsTypeId="urn:microsoft.com/office/officeart/2005/8/quickstyle/simple1" qsCatId="simple" csTypeId="urn:microsoft.com/office/officeart/2005/8/colors/accent1_2" csCatId="accent1" phldr="1"/>
      <dgm:spPr/>
      <dgm:t>
        <a:bodyPr/>
        <a:lstStyle/>
        <a:p>
          <a:endParaRPr lang="en-US"/>
        </a:p>
      </dgm:t>
    </dgm:pt>
    <dgm:pt modelId="{1E5E4791-52B3-48B0-890E-FCBCB2223650}">
      <dgm:prSet phldrT="[Text]"/>
      <dgm:spPr/>
      <dgm:t>
        <a:bodyPr/>
        <a:lstStyle/>
        <a:p>
          <a:r>
            <a:rPr lang="en-US" dirty="0" smtClean="0"/>
            <a:t>Cost</a:t>
          </a:r>
          <a:endParaRPr lang="en-US" dirty="0"/>
        </a:p>
      </dgm:t>
      <dgm:extLst>
        <a:ext uri="{E40237B7-FDA0-4F09-8148-C483321AD2D9}">
          <dgm14:cNvPr xmlns:dgm14="http://schemas.microsoft.com/office/drawing/2010/diagram" id="0" name="" descr="Graphic indicating Review Scenario 1 considerations: Cost, Enrollment, Plan Choices, and Pre-existing Condition Waiting Period"/>
        </a:ext>
      </dgm:extLst>
    </dgm:pt>
    <dgm:pt modelId="{6E6C5D0F-9D23-4C07-906D-D4C43B5F5273}" type="parTrans" cxnId="{E24B0A93-80C6-4B63-B58F-A2902DAD9C91}">
      <dgm:prSet/>
      <dgm:spPr/>
      <dgm:t>
        <a:bodyPr/>
        <a:lstStyle/>
        <a:p>
          <a:endParaRPr lang="en-US"/>
        </a:p>
      </dgm:t>
    </dgm:pt>
    <dgm:pt modelId="{316EC042-4088-4154-A553-AE0FB4BF11A8}" type="sibTrans" cxnId="{E24B0A93-80C6-4B63-B58F-A2902DAD9C91}">
      <dgm:prSet/>
      <dgm:spPr/>
      <dgm:t>
        <a:bodyPr/>
        <a:lstStyle/>
        <a:p>
          <a:endParaRPr lang="en-US"/>
        </a:p>
      </dgm:t>
    </dgm:pt>
    <dgm:pt modelId="{C0C9B03D-7925-4A3F-8A23-053B68250393}">
      <dgm:prSet phldrT="[Text]"/>
      <dgm:spPr/>
      <dgm:t>
        <a:bodyPr/>
        <a:lstStyle/>
        <a:p>
          <a:r>
            <a:rPr lang="en-US" dirty="0" smtClean="0"/>
            <a:t>Enrollment</a:t>
          </a:r>
          <a:endParaRPr lang="en-US" dirty="0"/>
        </a:p>
      </dgm:t>
    </dgm:pt>
    <dgm:pt modelId="{87E16F8A-A2C7-414F-A3AE-0B52A00F08FF}" type="parTrans" cxnId="{B135D413-B29C-44B7-8B46-4F70FF00EC62}">
      <dgm:prSet/>
      <dgm:spPr/>
      <dgm:t>
        <a:bodyPr/>
        <a:lstStyle/>
        <a:p>
          <a:endParaRPr lang="en-US"/>
        </a:p>
      </dgm:t>
    </dgm:pt>
    <dgm:pt modelId="{5F76E802-AA06-403C-8F0B-2CEA6D79F9CA}" type="sibTrans" cxnId="{B135D413-B29C-44B7-8B46-4F70FF00EC62}">
      <dgm:prSet/>
      <dgm:spPr/>
      <dgm:t>
        <a:bodyPr/>
        <a:lstStyle/>
        <a:p>
          <a:endParaRPr lang="en-US"/>
        </a:p>
      </dgm:t>
    </dgm:pt>
    <dgm:pt modelId="{DAA4E1AF-B693-4610-BC21-DA2DF60D937F}">
      <dgm:prSet phldrT="[Text]"/>
      <dgm:spPr/>
      <dgm:t>
        <a:bodyPr/>
        <a:lstStyle/>
        <a:p>
          <a:r>
            <a:rPr lang="en-US" dirty="0" smtClean="0"/>
            <a:t>Pre-existing Condition Waiting Period</a:t>
          </a:r>
          <a:endParaRPr lang="en-US" dirty="0"/>
        </a:p>
      </dgm:t>
    </dgm:pt>
    <dgm:pt modelId="{30E0EFE0-6024-41A0-9740-053FFA1F6D37}" type="parTrans" cxnId="{CE95BADA-A5A7-4DBC-A101-E45B1E4C56AF}">
      <dgm:prSet/>
      <dgm:spPr/>
      <dgm:t>
        <a:bodyPr/>
        <a:lstStyle/>
        <a:p>
          <a:endParaRPr lang="en-US"/>
        </a:p>
      </dgm:t>
    </dgm:pt>
    <dgm:pt modelId="{48BC708E-F900-492B-B57E-044B0663D854}" type="sibTrans" cxnId="{CE95BADA-A5A7-4DBC-A101-E45B1E4C56AF}">
      <dgm:prSet/>
      <dgm:spPr/>
      <dgm:t>
        <a:bodyPr/>
        <a:lstStyle/>
        <a:p>
          <a:endParaRPr lang="en-US"/>
        </a:p>
      </dgm:t>
    </dgm:pt>
    <dgm:pt modelId="{D72F8C02-DCA7-4389-B393-EB30D73E37C2}">
      <dgm:prSet/>
      <dgm:spPr/>
      <dgm:t>
        <a:bodyPr/>
        <a:lstStyle/>
        <a:p>
          <a:r>
            <a:rPr lang="en-US" dirty="0" smtClean="0"/>
            <a:t>Plan Choices</a:t>
          </a:r>
          <a:endParaRPr lang="en-US" dirty="0"/>
        </a:p>
      </dgm:t>
    </dgm:pt>
    <dgm:pt modelId="{3FC4D6EC-8EA6-47D0-BC22-D0C4A8A0895E}" type="parTrans" cxnId="{963089E6-FE13-4B49-BBF3-45B88204E6C9}">
      <dgm:prSet/>
      <dgm:spPr/>
      <dgm:t>
        <a:bodyPr/>
        <a:lstStyle/>
        <a:p>
          <a:endParaRPr lang="en-US"/>
        </a:p>
      </dgm:t>
    </dgm:pt>
    <dgm:pt modelId="{4B7C529C-EA0A-446F-A40F-9C7EE3FDBCEA}" type="sibTrans" cxnId="{963089E6-FE13-4B49-BBF3-45B88204E6C9}">
      <dgm:prSet/>
      <dgm:spPr/>
      <dgm:t>
        <a:bodyPr/>
        <a:lstStyle/>
        <a:p>
          <a:endParaRPr lang="en-US"/>
        </a:p>
      </dgm:t>
    </dgm:pt>
    <dgm:pt modelId="{71527E78-61F5-445B-A7D6-22352317160C}" type="pres">
      <dgm:prSet presAssocID="{45FED4DC-93BF-41AF-A2E5-EB1DAD7698D7}" presName="linear" presStyleCnt="0">
        <dgm:presLayoutVars>
          <dgm:dir/>
          <dgm:resizeHandles val="exact"/>
        </dgm:presLayoutVars>
      </dgm:prSet>
      <dgm:spPr/>
      <dgm:t>
        <a:bodyPr/>
        <a:lstStyle/>
        <a:p>
          <a:endParaRPr lang="en-US"/>
        </a:p>
      </dgm:t>
    </dgm:pt>
    <dgm:pt modelId="{3192FB0F-689D-4D6F-AD54-B4BD82CAFA3F}" type="pres">
      <dgm:prSet presAssocID="{1E5E4791-52B3-48B0-890E-FCBCB2223650}" presName="comp" presStyleCnt="0"/>
      <dgm:spPr/>
    </dgm:pt>
    <dgm:pt modelId="{C65B8DA2-C4DE-430F-A460-CA1B8B2CC745}" type="pres">
      <dgm:prSet presAssocID="{1E5E4791-52B3-48B0-890E-FCBCB2223650}" presName="box" presStyleLbl="node1" presStyleIdx="0" presStyleCnt="4" custLinFactNeighborY="-858"/>
      <dgm:spPr/>
      <dgm:t>
        <a:bodyPr/>
        <a:lstStyle/>
        <a:p>
          <a:endParaRPr lang="en-US"/>
        </a:p>
      </dgm:t>
    </dgm:pt>
    <dgm:pt modelId="{D936975F-4284-4E00-B08E-FC9300D8287C}" type="pres">
      <dgm:prSet presAssocID="{1E5E4791-52B3-48B0-890E-FCBCB2223650}" presName="img" presStyleLbl="fgImgPlace1" presStyleIdx="0" presStyleCnt="4" custScaleX="101559" custScaleY="96768"/>
      <dgm:spPr>
        <a:blipFill rotWithShape="1">
          <a:blip xmlns:r="http://schemas.openxmlformats.org/officeDocument/2006/relationships" r:embed="rId1"/>
          <a:stretch>
            <a:fillRect/>
          </a:stretch>
        </a:blipFill>
        <a:scene3d>
          <a:camera prst="orthographicFront"/>
          <a:lightRig rig="threePt" dir="t"/>
        </a:scene3d>
        <a:sp3d>
          <a:bevelB w="6350"/>
        </a:sp3d>
      </dgm:spPr>
      <dgm:t>
        <a:bodyPr/>
        <a:lstStyle/>
        <a:p>
          <a:endParaRPr lang="en-US"/>
        </a:p>
      </dgm:t>
      <dgm:extLst>
        <a:ext uri="{E40237B7-FDA0-4F09-8148-C483321AD2D9}">
          <dgm14:cNvPr xmlns:dgm14="http://schemas.microsoft.com/office/drawing/2010/diagram" id="0" name="" descr="Photograph of hand holding currency"/>
        </a:ext>
      </dgm:extLst>
    </dgm:pt>
    <dgm:pt modelId="{F8B57DFF-CEB2-40C1-9B18-2DF7DAE54806}" type="pres">
      <dgm:prSet presAssocID="{1E5E4791-52B3-48B0-890E-FCBCB2223650}" presName="text" presStyleLbl="node1" presStyleIdx="0" presStyleCnt="4">
        <dgm:presLayoutVars>
          <dgm:bulletEnabled val="1"/>
        </dgm:presLayoutVars>
      </dgm:prSet>
      <dgm:spPr/>
      <dgm:t>
        <a:bodyPr/>
        <a:lstStyle/>
        <a:p>
          <a:endParaRPr lang="en-US"/>
        </a:p>
      </dgm:t>
    </dgm:pt>
    <dgm:pt modelId="{1CE9D72F-A27B-41D5-BCF8-88332C127D0E}" type="pres">
      <dgm:prSet presAssocID="{316EC042-4088-4154-A553-AE0FB4BF11A8}" presName="spacer" presStyleCnt="0"/>
      <dgm:spPr/>
    </dgm:pt>
    <dgm:pt modelId="{D606F8B5-503D-43A5-88DD-A70181A8CBF2}" type="pres">
      <dgm:prSet presAssocID="{C0C9B03D-7925-4A3F-8A23-053B68250393}" presName="comp" presStyleCnt="0"/>
      <dgm:spPr/>
    </dgm:pt>
    <dgm:pt modelId="{59A06128-1AFD-4B0A-B981-8348291185FE}" type="pres">
      <dgm:prSet presAssocID="{C0C9B03D-7925-4A3F-8A23-053B68250393}" presName="box" presStyleLbl="node1" presStyleIdx="1" presStyleCnt="4"/>
      <dgm:spPr/>
      <dgm:t>
        <a:bodyPr/>
        <a:lstStyle/>
        <a:p>
          <a:endParaRPr lang="en-US"/>
        </a:p>
      </dgm:t>
    </dgm:pt>
    <dgm:pt modelId="{C9A23B6A-A6EB-4364-8A35-8DAE3549BBFA}" type="pres">
      <dgm:prSet presAssocID="{C0C9B03D-7925-4A3F-8A23-053B68250393}" presName="img" presStyleLbl="fgImgPlace1" presStyleIdx="1" presStyleCnt="4"/>
      <dgm:spPr>
        <a:blipFill rotWithShape="1">
          <a:blip xmlns:r="http://schemas.openxmlformats.org/officeDocument/2006/relationships" r:embed="rId2"/>
          <a:stretch>
            <a:fillRect/>
          </a:stretch>
        </a:blipFill>
      </dgm:spPr>
      <dgm:t>
        <a:bodyPr/>
        <a:lstStyle/>
        <a:p>
          <a:endParaRPr lang="en-US"/>
        </a:p>
      </dgm:t>
      <dgm:extLst>
        <a:ext uri="{E40237B7-FDA0-4F09-8148-C483321AD2D9}">
          <dgm14:cNvPr xmlns:dgm14="http://schemas.microsoft.com/office/drawing/2010/diagram" id="0" name="" descr="Photograph of someone signing a document"/>
        </a:ext>
      </dgm:extLst>
    </dgm:pt>
    <dgm:pt modelId="{8ABA3099-ACBE-4812-9019-442C2D6612C1}" type="pres">
      <dgm:prSet presAssocID="{C0C9B03D-7925-4A3F-8A23-053B68250393}" presName="text" presStyleLbl="node1" presStyleIdx="1" presStyleCnt="4">
        <dgm:presLayoutVars>
          <dgm:bulletEnabled val="1"/>
        </dgm:presLayoutVars>
      </dgm:prSet>
      <dgm:spPr/>
      <dgm:t>
        <a:bodyPr/>
        <a:lstStyle/>
        <a:p>
          <a:endParaRPr lang="en-US"/>
        </a:p>
      </dgm:t>
    </dgm:pt>
    <dgm:pt modelId="{6C2178AB-ECD8-46FB-834A-57C16315D8AB}" type="pres">
      <dgm:prSet presAssocID="{5F76E802-AA06-403C-8F0B-2CEA6D79F9CA}" presName="spacer" presStyleCnt="0"/>
      <dgm:spPr/>
    </dgm:pt>
    <dgm:pt modelId="{8640D502-DF30-447B-BC66-49EBB33962B6}" type="pres">
      <dgm:prSet presAssocID="{D72F8C02-DCA7-4389-B393-EB30D73E37C2}" presName="comp" presStyleCnt="0"/>
      <dgm:spPr/>
    </dgm:pt>
    <dgm:pt modelId="{14ACED60-6873-46D1-A1EE-F047A03F799D}" type="pres">
      <dgm:prSet presAssocID="{D72F8C02-DCA7-4389-B393-EB30D73E37C2}" presName="box" presStyleLbl="node1" presStyleIdx="2" presStyleCnt="4"/>
      <dgm:spPr/>
      <dgm:t>
        <a:bodyPr/>
        <a:lstStyle/>
        <a:p>
          <a:endParaRPr lang="en-US"/>
        </a:p>
      </dgm:t>
    </dgm:pt>
    <dgm:pt modelId="{F3A88473-E98A-4CE8-A46E-6B677DD27B43}" type="pres">
      <dgm:prSet presAssocID="{D72F8C02-DCA7-4389-B393-EB30D73E37C2}" presName="img" presStyleLbl="fgImgPlace1" presStyleIdx="2" presStyleCnt="4" custScaleX="92550" custScaleY="106173" custLinFactNeighborX="-807"/>
      <dgm:spPr>
        <a:blipFill rotWithShape="1">
          <a:blip xmlns:r="http://schemas.openxmlformats.org/officeDocument/2006/relationships" r:embed="rId3"/>
          <a:stretch>
            <a:fillRect/>
          </a:stretch>
        </a:blipFill>
      </dgm:spPr>
      <dgm:extLst>
        <a:ext uri="{E40237B7-FDA0-4F09-8148-C483321AD2D9}">
          <dgm14:cNvPr xmlns:dgm14="http://schemas.microsoft.com/office/drawing/2010/diagram" id="0" name="" descr="Photograph of sihlouette of man contemplating directional arrows indicating decision to be made."/>
        </a:ext>
      </dgm:extLst>
    </dgm:pt>
    <dgm:pt modelId="{5A6F21CA-23C5-4F4B-85EF-27F0AD710285}" type="pres">
      <dgm:prSet presAssocID="{D72F8C02-DCA7-4389-B393-EB30D73E37C2}" presName="text" presStyleLbl="node1" presStyleIdx="2" presStyleCnt="4">
        <dgm:presLayoutVars>
          <dgm:bulletEnabled val="1"/>
        </dgm:presLayoutVars>
      </dgm:prSet>
      <dgm:spPr/>
      <dgm:t>
        <a:bodyPr/>
        <a:lstStyle/>
        <a:p>
          <a:endParaRPr lang="en-US"/>
        </a:p>
      </dgm:t>
    </dgm:pt>
    <dgm:pt modelId="{D0B7B30F-707D-4528-8A9C-76FBEB1B6CC7}" type="pres">
      <dgm:prSet presAssocID="{4B7C529C-EA0A-446F-A40F-9C7EE3FDBCEA}" presName="spacer" presStyleCnt="0"/>
      <dgm:spPr/>
    </dgm:pt>
    <dgm:pt modelId="{AA66F179-7D0E-4A15-99A9-84C7FB5F1C81}" type="pres">
      <dgm:prSet presAssocID="{DAA4E1AF-B693-4610-BC21-DA2DF60D937F}" presName="comp" presStyleCnt="0"/>
      <dgm:spPr/>
    </dgm:pt>
    <dgm:pt modelId="{DB0BB396-A431-4794-9306-A3C7B9E2371E}" type="pres">
      <dgm:prSet presAssocID="{DAA4E1AF-B693-4610-BC21-DA2DF60D937F}" presName="box" presStyleLbl="node1" presStyleIdx="3" presStyleCnt="4"/>
      <dgm:spPr/>
      <dgm:t>
        <a:bodyPr/>
        <a:lstStyle/>
        <a:p>
          <a:endParaRPr lang="en-US"/>
        </a:p>
      </dgm:t>
    </dgm:pt>
    <dgm:pt modelId="{5AF21D66-B812-4C61-B679-F977C55E4903}" type="pres">
      <dgm:prSet presAssocID="{DAA4E1AF-B693-4610-BC21-DA2DF60D937F}" presName="img" presStyleLbl="fgImgPlace1" presStyleIdx="3" presStyleCnt="4"/>
      <dgm:spPr>
        <a:blipFill rotWithShape="1">
          <a:blip xmlns:r="http://schemas.openxmlformats.org/officeDocument/2006/relationships" r:embed="rId4"/>
          <a:stretch>
            <a:fillRect/>
          </a:stretch>
        </a:blipFill>
      </dgm:spPr>
      <dgm:t>
        <a:bodyPr/>
        <a:lstStyle/>
        <a:p>
          <a:endParaRPr lang="en-US"/>
        </a:p>
      </dgm:t>
      <dgm:extLst>
        <a:ext uri="{E40237B7-FDA0-4F09-8148-C483321AD2D9}">
          <dgm14:cNvPr xmlns:dgm14="http://schemas.microsoft.com/office/drawing/2010/diagram" id="0" name="" descr="Photograph of woman sitting in chair contemplating time on clock"/>
        </a:ext>
      </dgm:extLst>
    </dgm:pt>
    <dgm:pt modelId="{A2F4CE65-54B3-4113-94E4-9E4A8043C941}" type="pres">
      <dgm:prSet presAssocID="{DAA4E1AF-B693-4610-BC21-DA2DF60D937F}" presName="text" presStyleLbl="node1" presStyleIdx="3" presStyleCnt="4">
        <dgm:presLayoutVars>
          <dgm:bulletEnabled val="1"/>
        </dgm:presLayoutVars>
      </dgm:prSet>
      <dgm:spPr/>
      <dgm:t>
        <a:bodyPr/>
        <a:lstStyle/>
        <a:p>
          <a:endParaRPr lang="en-US"/>
        </a:p>
      </dgm:t>
    </dgm:pt>
  </dgm:ptLst>
  <dgm:cxnLst>
    <dgm:cxn modelId="{6C1EF2CB-E583-4EEC-8F08-16FD5658BA94}" type="presOf" srcId="{C0C9B03D-7925-4A3F-8A23-053B68250393}" destId="{59A06128-1AFD-4B0A-B981-8348291185FE}" srcOrd="0" destOrd="0" presId="urn:microsoft.com/office/officeart/2005/8/layout/vList4#7"/>
    <dgm:cxn modelId="{E24B0A93-80C6-4B63-B58F-A2902DAD9C91}" srcId="{45FED4DC-93BF-41AF-A2E5-EB1DAD7698D7}" destId="{1E5E4791-52B3-48B0-890E-FCBCB2223650}" srcOrd="0" destOrd="0" parTransId="{6E6C5D0F-9D23-4C07-906D-D4C43B5F5273}" sibTransId="{316EC042-4088-4154-A553-AE0FB4BF11A8}"/>
    <dgm:cxn modelId="{14DD9A22-784E-4EAD-A151-E5567F371693}" type="presOf" srcId="{DAA4E1AF-B693-4610-BC21-DA2DF60D937F}" destId="{A2F4CE65-54B3-4113-94E4-9E4A8043C941}" srcOrd="1" destOrd="0" presId="urn:microsoft.com/office/officeart/2005/8/layout/vList4#7"/>
    <dgm:cxn modelId="{963089E6-FE13-4B49-BBF3-45B88204E6C9}" srcId="{45FED4DC-93BF-41AF-A2E5-EB1DAD7698D7}" destId="{D72F8C02-DCA7-4389-B393-EB30D73E37C2}" srcOrd="2" destOrd="0" parTransId="{3FC4D6EC-8EA6-47D0-BC22-D0C4A8A0895E}" sibTransId="{4B7C529C-EA0A-446F-A40F-9C7EE3FDBCEA}"/>
    <dgm:cxn modelId="{4C94E937-3E1F-4D3A-9F08-CF1DD7B7B815}" type="presOf" srcId="{D72F8C02-DCA7-4389-B393-EB30D73E37C2}" destId="{5A6F21CA-23C5-4F4B-85EF-27F0AD710285}" srcOrd="1" destOrd="0" presId="urn:microsoft.com/office/officeart/2005/8/layout/vList4#7"/>
    <dgm:cxn modelId="{2CC1670A-80A9-4CC6-80CB-CDDEAFC6AE0A}" type="presOf" srcId="{DAA4E1AF-B693-4610-BC21-DA2DF60D937F}" destId="{DB0BB396-A431-4794-9306-A3C7B9E2371E}" srcOrd="0" destOrd="0" presId="urn:microsoft.com/office/officeart/2005/8/layout/vList4#7"/>
    <dgm:cxn modelId="{5FA36082-400A-47E1-8376-FA9F0CDAF9DB}" type="presOf" srcId="{1E5E4791-52B3-48B0-890E-FCBCB2223650}" destId="{C65B8DA2-C4DE-430F-A460-CA1B8B2CC745}" srcOrd="0" destOrd="0" presId="urn:microsoft.com/office/officeart/2005/8/layout/vList4#7"/>
    <dgm:cxn modelId="{A13366EE-D1B8-4978-91F4-B6031811CDB1}" type="presOf" srcId="{D72F8C02-DCA7-4389-B393-EB30D73E37C2}" destId="{14ACED60-6873-46D1-A1EE-F047A03F799D}" srcOrd="0" destOrd="0" presId="urn:microsoft.com/office/officeart/2005/8/layout/vList4#7"/>
    <dgm:cxn modelId="{8C649950-8474-48A9-A260-E86EDA8F4BB7}" type="presOf" srcId="{C0C9B03D-7925-4A3F-8A23-053B68250393}" destId="{8ABA3099-ACBE-4812-9019-442C2D6612C1}" srcOrd="1" destOrd="0" presId="urn:microsoft.com/office/officeart/2005/8/layout/vList4#7"/>
    <dgm:cxn modelId="{2769C2C1-66C5-4FE0-B098-4CAC0AF88818}" type="presOf" srcId="{45FED4DC-93BF-41AF-A2E5-EB1DAD7698D7}" destId="{71527E78-61F5-445B-A7D6-22352317160C}" srcOrd="0" destOrd="0" presId="urn:microsoft.com/office/officeart/2005/8/layout/vList4#7"/>
    <dgm:cxn modelId="{B135D413-B29C-44B7-8B46-4F70FF00EC62}" srcId="{45FED4DC-93BF-41AF-A2E5-EB1DAD7698D7}" destId="{C0C9B03D-7925-4A3F-8A23-053B68250393}" srcOrd="1" destOrd="0" parTransId="{87E16F8A-A2C7-414F-A3AE-0B52A00F08FF}" sibTransId="{5F76E802-AA06-403C-8F0B-2CEA6D79F9CA}"/>
    <dgm:cxn modelId="{CE95BADA-A5A7-4DBC-A101-E45B1E4C56AF}" srcId="{45FED4DC-93BF-41AF-A2E5-EB1DAD7698D7}" destId="{DAA4E1AF-B693-4610-BC21-DA2DF60D937F}" srcOrd="3" destOrd="0" parTransId="{30E0EFE0-6024-41A0-9740-053FFA1F6D37}" sibTransId="{48BC708E-F900-492B-B57E-044B0663D854}"/>
    <dgm:cxn modelId="{194CC7E5-1E5B-45BB-838E-E06F9B179E62}" type="presOf" srcId="{1E5E4791-52B3-48B0-890E-FCBCB2223650}" destId="{F8B57DFF-CEB2-40C1-9B18-2DF7DAE54806}" srcOrd="1" destOrd="0" presId="urn:microsoft.com/office/officeart/2005/8/layout/vList4#7"/>
    <dgm:cxn modelId="{276C8855-5991-4A8D-AF89-41059D4D6752}" type="presParOf" srcId="{71527E78-61F5-445B-A7D6-22352317160C}" destId="{3192FB0F-689D-4D6F-AD54-B4BD82CAFA3F}" srcOrd="0" destOrd="0" presId="urn:microsoft.com/office/officeart/2005/8/layout/vList4#7"/>
    <dgm:cxn modelId="{CB77E160-B46B-4DED-ACB2-5DF5184C6A2D}" type="presParOf" srcId="{3192FB0F-689D-4D6F-AD54-B4BD82CAFA3F}" destId="{C65B8DA2-C4DE-430F-A460-CA1B8B2CC745}" srcOrd="0" destOrd="0" presId="urn:microsoft.com/office/officeart/2005/8/layout/vList4#7"/>
    <dgm:cxn modelId="{4883BCEF-DACF-4020-92C0-F804A956AACA}" type="presParOf" srcId="{3192FB0F-689D-4D6F-AD54-B4BD82CAFA3F}" destId="{D936975F-4284-4E00-B08E-FC9300D8287C}" srcOrd="1" destOrd="0" presId="urn:microsoft.com/office/officeart/2005/8/layout/vList4#7"/>
    <dgm:cxn modelId="{3F4F0533-B46C-4CBD-905C-B61FE487F6D3}" type="presParOf" srcId="{3192FB0F-689D-4D6F-AD54-B4BD82CAFA3F}" destId="{F8B57DFF-CEB2-40C1-9B18-2DF7DAE54806}" srcOrd="2" destOrd="0" presId="urn:microsoft.com/office/officeart/2005/8/layout/vList4#7"/>
    <dgm:cxn modelId="{F408558D-B48B-4025-A8E4-A25983AD3553}" type="presParOf" srcId="{71527E78-61F5-445B-A7D6-22352317160C}" destId="{1CE9D72F-A27B-41D5-BCF8-88332C127D0E}" srcOrd="1" destOrd="0" presId="urn:microsoft.com/office/officeart/2005/8/layout/vList4#7"/>
    <dgm:cxn modelId="{625B44A6-0CFF-48FB-B595-EB65C4650386}" type="presParOf" srcId="{71527E78-61F5-445B-A7D6-22352317160C}" destId="{D606F8B5-503D-43A5-88DD-A70181A8CBF2}" srcOrd="2" destOrd="0" presId="urn:microsoft.com/office/officeart/2005/8/layout/vList4#7"/>
    <dgm:cxn modelId="{8A2ACACC-7083-4481-85D8-423AE9B9BF37}" type="presParOf" srcId="{D606F8B5-503D-43A5-88DD-A70181A8CBF2}" destId="{59A06128-1AFD-4B0A-B981-8348291185FE}" srcOrd="0" destOrd="0" presId="urn:microsoft.com/office/officeart/2005/8/layout/vList4#7"/>
    <dgm:cxn modelId="{E05E427F-EABB-49C0-98E1-488C8C09AF72}" type="presParOf" srcId="{D606F8B5-503D-43A5-88DD-A70181A8CBF2}" destId="{C9A23B6A-A6EB-4364-8A35-8DAE3549BBFA}" srcOrd="1" destOrd="0" presId="urn:microsoft.com/office/officeart/2005/8/layout/vList4#7"/>
    <dgm:cxn modelId="{3E6C631E-A12B-4164-8ED6-C036144136C9}" type="presParOf" srcId="{D606F8B5-503D-43A5-88DD-A70181A8CBF2}" destId="{8ABA3099-ACBE-4812-9019-442C2D6612C1}" srcOrd="2" destOrd="0" presId="urn:microsoft.com/office/officeart/2005/8/layout/vList4#7"/>
    <dgm:cxn modelId="{692821C3-C2A3-4BFA-8DC2-BCEA983CAB12}" type="presParOf" srcId="{71527E78-61F5-445B-A7D6-22352317160C}" destId="{6C2178AB-ECD8-46FB-834A-57C16315D8AB}" srcOrd="3" destOrd="0" presId="urn:microsoft.com/office/officeart/2005/8/layout/vList4#7"/>
    <dgm:cxn modelId="{0C52BA90-FE42-4C5B-B56C-2DDCB80F48E9}" type="presParOf" srcId="{71527E78-61F5-445B-A7D6-22352317160C}" destId="{8640D502-DF30-447B-BC66-49EBB33962B6}" srcOrd="4" destOrd="0" presId="urn:microsoft.com/office/officeart/2005/8/layout/vList4#7"/>
    <dgm:cxn modelId="{AB890504-0F0B-4C4E-9F93-E1807C3FCFDE}" type="presParOf" srcId="{8640D502-DF30-447B-BC66-49EBB33962B6}" destId="{14ACED60-6873-46D1-A1EE-F047A03F799D}" srcOrd="0" destOrd="0" presId="urn:microsoft.com/office/officeart/2005/8/layout/vList4#7"/>
    <dgm:cxn modelId="{0CDEF252-A1AF-4591-A81D-2F41DFB9BEC4}" type="presParOf" srcId="{8640D502-DF30-447B-BC66-49EBB33962B6}" destId="{F3A88473-E98A-4CE8-A46E-6B677DD27B43}" srcOrd="1" destOrd="0" presId="urn:microsoft.com/office/officeart/2005/8/layout/vList4#7"/>
    <dgm:cxn modelId="{F3AC84DE-ED55-4C32-AAAB-499CD360E797}" type="presParOf" srcId="{8640D502-DF30-447B-BC66-49EBB33962B6}" destId="{5A6F21CA-23C5-4F4B-85EF-27F0AD710285}" srcOrd="2" destOrd="0" presId="urn:microsoft.com/office/officeart/2005/8/layout/vList4#7"/>
    <dgm:cxn modelId="{7C35DD1D-24EA-4743-A32E-FFC0217EA5DA}" type="presParOf" srcId="{71527E78-61F5-445B-A7D6-22352317160C}" destId="{D0B7B30F-707D-4528-8A9C-76FBEB1B6CC7}" srcOrd="5" destOrd="0" presId="urn:microsoft.com/office/officeart/2005/8/layout/vList4#7"/>
    <dgm:cxn modelId="{13BC3798-F2F7-41B5-A7F3-B302E6392BC8}" type="presParOf" srcId="{71527E78-61F5-445B-A7D6-22352317160C}" destId="{AA66F179-7D0E-4A15-99A9-84C7FB5F1C81}" srcOrd="6" destOrd="0" presId="urn:microsoft.com/office/officeart/2005/8/layout/vList4#7"/>
    <dgm:cxn modelId="{4077641E-7126-482E-87E3-B2B4287DE222}" type="presParOf" srcId="{AA66F179-7D0E-4A15-99A9-84C7FB5F1C81}" destId="{DB0BB396-A431-4794-9306-A3C7B9E2371E}" srcOrd="0" destOrd="0" presId="urn:microsoft.com/office/officeart/2005/8/layout/vList4#7"/>
    <dgm:cxn modelId="{151AB408-EBE9-4525-9403-55567DC10223}" type="presParOf" srcId="{AA66F179-7D0E-4A15-99A9-84C7FB5F1C81}" destId="{5AF21D66-B812-4C61-B679-F977C55E4903}" srcOrd="1" destOrd="0" presId="urn:microsoft.com/office/officeart/2005/8/layout/vList4#7"/>
    <dgm:cxn modelId="{5D424D11-41EF-4CE8-A055-62E90F012EDB}" type="presParOf" srcId="{AA66F179-7D0E-4A15-99A9-84C7FB5F1C81}" destId="{A2F4CE65-54B3-4113-94E4-9E4A8043C941}" srcOrd="2" destOrd="0" presId="urn:microsoft.com/office/officeart/2005/8/layout/vList4#7"/>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29D9003-5B2E-4C2A-9DCF-9531D0500051}" type="doc">
      <dgm:prSet loTypeId="urn:microsoft.com/office/officeart/2005/8/layout/vList4#8" loCatId="picture" qsTypeId="urn:microsoft.com/office/officeart/2005/8/quickstyle/simple1" qsCatId="simple" csTypeId="urn:microsoft.com/office/officeart/2005/8/colors/accent1_2" csCatId="accent1" phldr="1"/>
      <dgm:spPr/>
      <dgm:t>
        <a:bodyPr/>
        <a:lstStyle/>
        <a:p>
          <a:endParaRPr lang="en-US"/>
        </a:p>
      </dgm:t>
    </dgm:pt>
    <dgm:pt modelId="{FC2787F9-19A5-4246-995B-5AA50F6C0C84}">
      <dgm:prSet phldrT="[Text]" custT="1"/>
      <dgm:spPr/>
      <dgm:t>
        <a:bodyPr/>
        <a:lstStyle/>
        <a:p>
          <a:r>
            <a:rPr lang="en-US" sz="3600" dirty="0" smtClean="0"/>
            <a:t>Finding the Right Policy/Plan</a:t>
          </a:r>
          <a:endParaRPr lang="en-US" sz="3600" dirty="0"/>
        </a:p>
      </dgm:t>
    </dgm:pt>
    <dgm:pt modelId="{4B700868-E7F9-4A05-A5A4-A401ECB7861B}" type="parTrans" cxnId="{E8EC4823-D734-42FC-AEA8-7EAD22649AE2}">
      <dgm:prSet/>
      <dgm:spPr/>
      <dgm:t>
        <a:bodyPr/>
        <a:lstStyle/>
        <a:p>
          <a:endParaRPr lang="en-US"/>
        </a:p>
      </dgm:t>
    </dgm:pt>
    <dgm:pt modelId="{23814A54-C733-4DC6-90C5-6FE8E9DCDC7C}" type="sibTrans" cxnId="{E8EC4823-D734-42FC-AEA8-7EAD22649AE2}">
      <dgm:prSet/>
      <dgm:spPr/>
      <dgm:t>
        <a:bodyPr/>
        <a:lstStyle/>
        <a:p>
          <a:endParaRPr lang="en-US"/>
        </a:p>
      </dgm:t>
    </dgm:pt>
    <dgm:pt modelId="{AD3C49A8-6C0E-482F-96FB-05682AD41C98}">
      <dgm:prSet phldrT="[Text]" custT="1"/>
      <dgm:spPr/>
      <dgm:t>
        <a:bodyPr/>
        <a:lstStyle/>
        <a:p>
          <a:r>
            <a:rPr lang="en-US" sz="3600" dirty="0" smtClean="0"/>
            <a:t>Enrollment</a:t>
          </a:r>
        </a:p>
      </dgm:t>
    </dgm:pt>
    <dgm:pt modelId="{5FDD1B1D-3025-4555-B5C9-F4C46A215DAC}" type="parTrans" cxnId="{85FF565D-278D-410E-A9C0-DED6A9B6A65D}">
      <dgm:prSet/>
      <dgm:spPr/>
      <dgm:t>
        <a:bodyPr/>
        <a:lstStyle/>
        <a:p>
          <a:endParaRPr lang="en-US"/>
        </a:p>
      </dgm:t>
    </dgm:pt>
    <dgm:pt modelId="{B39A0842-666D-42DD-860A-7DB39D575ED3}" type="sibTrans" cxnId="{85FF565D-278D-410E-A9C0-DED6A9B6A65D}">
      <dgm:prSet/>
      <dgm:spPr/>
      <dgm:t>
        <a:bodyPr/>
        <a:lstStyle/>
        <a:p>
          <a:endParaRPr lang="en-US"/>
        </a:p>
      </dgm:t>
    </dgm:pt>
    <dgm:pt modelId="{6E0F47F8-3550-490C-A2BF-60235EF7E72B}">
      <dgm:prSet/>
      <dgm:spPr/>
      <dgm:t>
        <a:bodyPr/>
        <a:lstStyle/>
        <a:p>
          <a:r>
            <a:rPr lang="en-US" dirty="0" smtClean="0"/>
            <a:t>Pre-existing Condition Waiting Period?</a:t>
          </a:r>
          <a:endParaRPr lang="en-US" dirty="0"/>
        </a:p>
      </dgm:t>
      <dgm:extLst>
        <a:ext uri="{E40237B7-FDA0-4F09-8148-C483321AD2D9}">
          <dgm14:cNvPr xmlns:dgm14="http://schemas.microsoft.com/office/drawing/2010/diagram" id="0" name="" descr="Review Scenario 2 Considerations&#10;The best time for Sophie to buy a Medigap policy is during her Medigap open enrollment period (OEP). This period lasts for 6 months, and begins on the first day of the month in which she was both 65 or older and enrolled in Medicare Part B. During this period, Sophie has guaranteed issue rights. Insurance companies must sell her a Medigap policy, cover all of her pre-existing conditions, and can’t charge her more for a Medigap policy based upon her past or present health problems.&#10;What would have happened if Sophie waited a year to purchase a Medigap policy?&#10;After the Medigap OEP, Medigap insurance companies are generally allowed to use medical underwriting to decide whether to accept an application and how much to charge. There is no guarantee that an insurance company will sell Sophie a Medigap policy if she doesn’t meet the medical underwriting requirements.&#10;" title="Review Scenario 2 Considerations"/>
        </a:ext>
      </dgm:extLst>
    </dgm:pt>
    <dgm:pt modelId="{5CE0F885-9F4F-44D7-B501-A4261BBCFB8E}" type="parTrans" cxnId="{6EFBD84B-C73B-46F0-BFB1-20BB8F7CF6A9}">
      <dgm:prSet/>
      <dgm:spPr/>
      <dgm:t>
        <a:bodyPr/>
        <a:lstStyle/>
        <a:p>
          <a:endParaRPr lang="en-US"/>
        </a:p>
      </dgm:t>
    </dgm:pt>
    <dgm:pt modelId="{00FD2337-1D12-45AB-81A0-E1405C5AEDD8}" type="sibTrans" cxnId="{6EFBD84B-C73B-46F0-BFB1-20BB8F7CF6A9}">
      <dgm:prSet/>
      <dgm:spPr/>
      <dgm:t>
        <a:bodyPr/>
        <a:lstStyle/>
        <a:p>
          <a:endParaRPr lang="en-US"/>
        </a:p>
      </dgm:t>
    </dgm:pt>
    <dgm:pt modelId="{65FE0410-0C28-403C-9C9C-98023F1BFCEA}">
      <dgm:prSet phldrT="[Text]" custT="1"/>
      <dgm:spPr/>
      <dgm:t>
        <a:bodyPr/>
        <a:lstStyle/>
        <a:p>
          <a:r>
            <a:rPr lang="en-US" sz="3600" dirty="0" smtClean="0"/>
            <a:t>Best Time to Buy</a:t>
          </a:r>
          <a:endParaRPr lang="en-US" sz="3600" dirty="0"/>
        </a:p>
      </dgm:t>
    </dgm:pt>
    <dgm:pt modelId="{A4F62B83-C704-48A7-A91D-0A1296208EDA}" type="sibTrans" cxnId="{CE60A297-9D31-4C34-9A89-843BACF39536}">
      <dgm:prSet/>
      <dgm:spPr/>
      <dgm:t>
        <a:bodyPr/>
        <a:lstStyle/>
        <a:p>
          <a:endParaRPr lang="en-US"/>
        </a:p>
      </dgm:t>
    </dgm:pt>
    <dgm:pt modelId="{47DBCC82-F9C1-4469-8CBE-F399D4CBE771}" type="parTrans" cxnId="{CE60A297-9D31-4C34-9A89-843BACF39536}">
      <dgm:prSet/>
      <dgm:spPr/>
      <dgm:t>
        <a:bodyPr/>
        <a:lstStyle/>
        <a:p>
          <a:endParaRPr lang="en-US"/>
        </a:p>
      </dgm:t>
    </dgm:pt>
    <dgm:pt modelId="{D4EC7BAC-ED56-4C4F-A927-B5E8726A7A57}" type="pres">
      <dgm:prSet presAssocID="{129D9003-5B2E-4C2A-9DCF-9531D0500051}" presName="linear" presStyleCnt="0">
        <dgm:presLayoutVars>
          <dgm:dir/>
          <dgm:resizeHandles val="exact"/>
        </dgm:presLayoutVars>
      </dgm:prSet>
      <dgm:spPr/>
      <dgm:t>
        <a:bodyPr/>
        <a:lstStyle/>
        <a:p>
          <a:endParaRPr lang="en-US"/>
        </a:p>
      </dgm:t>
    </dgm:pt>
    <dgm:pt modelId="{73B0B15A-148B-4C75-9F6A-51DF5FD4EC8F}" type="pres">
      <dgm:prSet presAssocID="{65FE0410-0C28-403C-9C9C-98023F1BFCEA}" presName="comp" presStyleCnt="0"/>
      <dgm:spPr/>
    </dgm:pt>
    <dgm:pt modelId="{E3831D48-B045-47B4-B292-9DDA33BBBDE9}" type="pres">
      <dgm:prSet presAssocID="{65FE0410-0C28-403C-9C9C-98023F1BFCEA}" presName="box" presStyleLbl="node1" presStyleIdx="0" presStyleCnt="4" custLinFactNeighborX="893"/>
      <dgm:spPr/>
      <dgm:t>
        <a:bodyPr/>
        <a:lstStyle/>
        <a:p>
          <a:endParaRPr lang="en-US"/>
        </a:p>
      </dgm:t>
    </dgm:pt>
    <dgm:pt modelId="{F6FD55B3-1203-4FFB-8379-981DB528F87A}" type="pres">
      <dgm:prSet presAssocID="{65FE0410-0C28-403C-9C9C-98023F1BFCEA}" presName="img" presStyleLbl="fgImgPlace1" presStyleIdx="0" presStyleCnt="4"/>
      <dgm:spPr>
        <a:blipFill>
          <a:blip xmlns:r="http://schemas.openxmlformats.org/officeDocument/2006/relationships" r:embed="rId1">
            <a:extLst>
              <a:ext uri="{28A0092B-C50C-407E-A947-70E740481C1C}">
                <a14:useLocalDpi xmlns:a14="http://schemas.microsoft.com/office/drawing/2010/main" val="0"/>
              </a:ext>
            </a:extLst>
          </a:blip>
          <a:srcRect/>
          <a:stretch>
            <a:fillRect l="-17000" r="-17000"/>
          </a:stretch>
        </a:blipFill>
      </dgm:spPr>
      <dgm:t>
        <a:bodyPr/>
        <a:lstStyle/>
        <a:p>
          <a:endParaRPr lang="en-US"/>
        </a:p>
      </dgm:t>
      <dgm:extLst>
        <a:ext uri="{E40237B7-FDA0-4F09-8148-C483321AD2D9}">
          <dgm14:cNvPr xmlns:dgm14="http://schemas.microsoft.com/office/drawing/2010/diagram" id="0" name="" descr="Graphic of calendar"/>
        </a:ext>
      </dgm:extLst>
    </dgm:pt>
    <dgm:pt modelId="{ACCC5ABB-0669-4C56-BE09-A4F03BA7B74B}" type="pres">
      <dgm:prSet presAssocID="{65FE0410-0C28-403C-9C9C-98023F1BFCEA}" presName="text" presStyleLbl="node1" presStyleIdx="0" presStyleCnt="4">
        <dgm:presLayoutVars>
          <dgm:bulletEnabled val="1"/>
        </dgm:presLayoutVars>
      </dgm:prSet>
      <dgm:spPr/>
      <dgm:t>
        <a:bodyPr/>
        <a:lstStyle/>
        <a:p>
          <a:endParaRPr lang="en-US"/>
        </a:p>
      </dgm:t>
    </dgm:pt>
    <dgm:pt modelId="{DB7126C1-2109-4AAE-B3AC-C0490C05E186}" type="pres">
      <dgm:prSet presAssocID="{A4F62B83-C704-48A7-A91D-0A1296208EDA}" presName="spacer" presStyleCnt="0"/>
      <dgm:spPr/>
    </dgm:pt>
    <dgm:pt modelId="{872573D9-4958-49EF-BCC4-29D558F6A50E}" type="pres">
      <dgm:prSet presAssocID="{FC2787F9-19A5-4246-995B-5AA50F6C0C84}" presName="comp" presStyleCnt="0"/>
      <dgm:spPr/>
    </dgm:pt>
    <dgm:pt modelId="{5E8D786F-B6BC-445B-B7E6-C686C8B2F0BA}" type="pres">
      <dgm:prSet presAssocID="{FC2787F9-19A5-4246-995B-5AA50F6C0C84}" presName="box" presStyleLbl="node1" presStyleIdx="1" presStyleCnt="4"/>
      <dgm:spPr/>
      <dgm:t>
        <a:bodyPr/>
        <a:lstStyle/>
        <a:p>
          <a:endParaRPr lang="en-US"/>
        </a:p>
      </dgm:t>
    </dgm:pt>
    <dgm:pt modelId="{6FB4F16F-B995-45D6-A46F-DC99C4F3710A}" type="pres">
      <dgm:prSet presAssocID="{FC2787F9-19A5-4246-995B-5AA50F6C0C84}" presName="img" presStyleLbl="fgImgPlace1" presStyleIdx="1" presStyleCnt="4"/>
      <dgm:spPr>
        <a:blipFill>
          <a:blip xmlns:r="http://schemas.openxmlformats.org/officeDocument/2006/relationships" r:embed="rId2">
            <a:extLst>
              <a:ext uri="{28A0092B-C50C-407E-A947-70E740481C1C}">
                <a14:useLocalDpi xmlns:a14="http://schemas.microsoft.com/office/drawing/2010/main" val="0"/>
              </a:ext>
            </a:extLst>
          </a:blip>
          <a:srcRect/>
          <a:stretch>
            <a:fillRect t="-10000" b="-10000"/>
          </a:stretch>
        </a:blipFill>
      </dgm:spPr>
      <dgm:t>
        <a:bodyPr/>
        <a:lstStyle/>
        <a:p>
          <a:endParaRPr lang="en-US"/>
        </a:p>
      </dgm:t>
      <dgm:extLst>
        <a:ext uri="{E40237B7-FDA0-4F09-8148-C483321AD2D9}">
          <dgm14:cNvPr xmlns:dgm14="http://schemas.microsoft.com/office/drawing/2010/diagram" id="0" name="" descr="Graphic of Buy Now button"/>
        </a:ext>
      </dgm:extLst>
    </dgm:pt>
    <dgm:pt modelId="{40FFDF33-2595-4E04-ADD5-3193FFC71A7D}" type="pres">
      <dgm:prSet presAssocID="{FC2787F9-19A5-4246-995B-5AA50F6C0C84}" presName="text" presStyleLbl="node1" presStyleIdx="1" presStyleCnt="4">
        <dgm:presLayoutVars>
          <dgm:bulletEnabled val="1"/>
        </dgm:presLayoutVars>
      </dgm:prSet>
      <dgm:spPr/>
      <dgm:t>
        <a:bodyPr/>
        <a:lstStyle/>
        <a:p>
          <a:endParaRPr lang="en-US"/>
        </a:p>
      </dgm:t>
    </dgm:pt>
    <dgm:pt modelId="{18176DF6-8E92-4173-8AA8-D8E5D84A87D5}" type="pres">
      <dgm:prSet presAssocID="{23814A54-C733-4DC6-90C5-6FE8E9DCDC7C}" presName="spacer" presStyleCnt="0"/>
      <dgm:spPr/>
    </dgm:pt>
    <dgm:pt modelId="{7DA22851-12E1-4F43-B4E0-45D9A3AAE0AE}" type="pres">
      <dgm:prSet presAssocID="{AD3C49A8-6C0E-482F-96FB-05682AD41C98}" presName="comp" presStyleCnt="0"/>
      <dgm:spPr/>
    </dgm:pt>
    <dgm:pt modelId="{CCDE1D22-3DBF-4B2B-BFF3-2D7000A6F86A}" type="pres">
      <dgm:prSet presAssocID="{AD3C49A8-6C0E-482F-96FB-05682AD41C98}" presName="box" presStyleLbl="node1" presStyleIdx="2" presStyleCnt="4"/>
      <dgm:spPr/>
      <dgm:t>
        <a:bodyPr/>
        <a:lstStyle/>
        <a:p>
          <a:endParaRPr lang="en-US"/>
        </a:p>
      </dgm:t>
    </dgm:pt>
    <dgm:pt modelId="{FC2A5FE2-0351-4B92-B62A-B72E2FF24200}" type="pres">
      <dgm:prSet presAssocID="{AD3C49A8-6C0E-482F-96FB-05682AD41C98}" presName="img" presStyleLbl="fgImgPlace1" presStyleIdx="2" presStyleCnt="4"/>
      <dgm:spPr>
        <a:blipFill rotWithShape="1">
          <a:blip xmlns:r="http://schemas.openxmlformats.org/officeDocument/2006/relationships" r:embed="rId3"/>
          <a:stretch>
            <a:fillRect/>
          </a:stretch>
        </a:blipFill>
      </dgm:spPr>
      <dgm:t>
        <a:bodyPr/>
        <a:lstStyle/>
        <a:p>
          <a:endParaRPr lang="en-US"/>
        </a:p>
      </dgm:t>
      <dgm:extLst>
        <a:ext uri="{E40237B7-FDA0-4F09-8148-C483321AD2D9}">
          <dgm14:cNvPr xmlns:dgm14="http://schemas.microsoft.com/office/drawing/2010/diagram" id="0" name="" descr="Photograph of someone signing a document"/>
        </a:ext>
      </dgm:extLst>
    </dgm:pt>
    <dgm:pt modelId="{64EB0B77-4AA5-4661-8EDF-89ADD7B8AF78}" type="pres">
      <dgm:prSet presAssocID="{AD3C49A8-6C0E-482F-96FB-05682AD41C98}" presName="text" presStyleLbl="node1" presStyleIdx="2" presStyleCnt="4">
        <dgm:presLayoutVars>
          <dgm:bulletEnabled val="1"/>
        </dgm:presLayoutVars>
      </dgm:prSet>
      <dgm:spPr/>
      <dgm:t>
        <a:bodyPr/>
        <a:lstStyle/>
        <a:p>
          <a:endParaRPr lang="en-US"/>
        </a:p>
      </dgm:t>
    </dgm:pt>
    <dgm:pt modelId="{736C2993-AC03-4A86-9BBA-940FA308BDCD}" type="pres">
      <dgm:prSet presAssocID="{B39A0842-666D-42DD-860A-7DB39D575ED3}" presName="spacer" presStyleCnt="0"/>
      <dgm:spPr/>
    </dgm:pt>
    <dgm:pt modelId="{1697B91B-EE87-45E0-8AD8-6BA566698DBE}" type="pres">
      <dgm:prSet presAssocID="{6E0F47F8-3550-490C-A2BF-60235EF7E72B}" presName="comp" presStyleCnt="0"/>
      <dgm:spPr/>
    </dgm:pt>
    <dgm:pt modelId="{363FCA94-7B08-458D-8AE4-9FF3091008DE}" type="pres">
      <dgm:prSet presAssocID="{6E0F47F8-3550-490C-A2BF-60235EF7E72B}" presName="box" presStyleLbl="node1" presStyleIdx="3" presStyleCnt="4"/>
      <dgm:spPr/>
      <dgm:t>
        <a:bodyPr/>
        <a:lstStyle/>
        <a:p>
          <a:endParaRPr lang="en-US"/>
        </a:p>
      </dgm:t>
    </dgm:pt>
    <dgm:pt modelId="{0D0861AF-F839-435F-B42A-EFC0B1A705CD}" type="pres">
      <dgm:prSet presAssocID="{6E0F47F8-3550-490C-A2BF-60235EF7E72B}" presName="img" presStyleLbl="fgImgPlace1" presStyleIdx="3" presStyleCnt="4"/>
      <dgm:spPr>
        <a:blipFill rotWithShape="1">
          <a:blip xmlns:r="http://schemas.openxmlformats.org/officeDocument/2006/relationships" r:embed="rId4"/>
          <a:stretch>
            <a:fillRect/>
          </a:stretch>
        </a:blipFill>
      </dgm:spPr>
      <dgm:t>
        <a:bodyPr/>
        <a:lstStyle/>
        <a:p>
          <a:endParaRPr lang="en-US"/>
        </a:p>
      </dgm:t>
      <dgm:extLst>
        <a:ext uri="{E40237B7-FDA0-4F09-8148-C483321AD2D9}">
          <dgm14:cNvPr xmlns:dgm14="http://schemas.microsoft.com/office/drawing/2010/diagram" id="0" name="" descr="Photograph of woman sitting in chair contemplating time on clock"/>
        </a:ext>
      </dgm:extLst>
    </dgm:pt>
    <dgm:pt modelId="{20D92DD2-584E-4F44-8069-F6BF626D5726}" type="pres">
      <dgm:prSet presAssocID="{6E0F47F8-3550-490C-A2BF-60235EF7E72B}" presName="text" presStyleLbl="node1" presStyleIdx="3" presStyleCnt="4">
        <dgm:presLayoutVars>
          <dgm:bulletEnabled val="1"/>
        </dgm:presLayoutVars>
      </dgm:prSet>
      <dgm:spPr/>
      <dgm:t>
        <a:bodyPr/>
        <a:lstStyle/>
        <a:p>
          <a:endParaRPr lang="en-US"/>
        </a:p>
      </dgm:t>
    </dgm:pt>
  </dgm:ptLst>
  <dgm:cxnLst>
    <dgm:cxn modelId="{85FF565D-278D-410E-A9C0-DED6A9B6A65D}" srcId="{129D9003-5B2E-4C2A-9DCF-9531D0500051}" destId="{AD3C49A8-6C0E-482F-96FB-05682AD41C98}" srcOrd="2" destOrd="0" parTransId="{5FDD1B1D-3025-4555-B5C9-F4C46A215DAC}" sibTransId="{B39A0842-666D-42DD-860A-7DB39D575ED3}"/>
    <dgm:cxn modelId="{22B14E9D-F711-468D-9B96-C475817C2F76}" type="presOf" srcId="{6E0F47F8-3550-490C-A2BF-60235EF7E72B}" destId="{363FCA94-7B08-458D-8AE4-9FF3091008DE}" srcOrd="0" destOrd="0" presId="urn:microsoft.com/office/officeart/2005/8/layout/vList4#8"/>
    <dgm:cxn modelId="{46E4D905-E18A-4D44-BF15-B04D9B18AE85}" type="presOf" srcId="{AD3C49A8-6C0E-482F-96FB-05682AD41C98}" destId="{64EB0B77-4AA5-4661-8EDF-89ADD7B8AF78}" srcOrd="1" destOrd="0" presId="urn:microsoft.com/office/officeart/2005/8/layout/vList4#8"/>
    <dgm:cxn modelId="{E8EC4823-D734-42FC-AEA8-7EAD22649AE2}" srcId="{129D9003-5B2E-4C2A-9DCF-9531D0500051}" destId="{FC2787F9-19A5-4246-995B-5AA50F6C0C84}" srcOrd="1" destOrd="0" parTransId="{4B700868-E7F9-4A05-A5A4-A401ECB7861B}" sibTransId="{23814A54-C733-4DC6-90C5-6FE8E9DCDC7C}"/>
    <dgm:cxn modelId="{2BF843E5-8928-4C00-AED1-3EC5F6441F11}" type="presOf" srcId="{FC2787F9-19A5-4246-995B-5AA50F6C0C84}" destId="{5E8D786F-B6BC-445B-B7E6-C686C8B2F0BA}" srcOrd="0" destOrd="0" presId="urn:microsoft.com/office/officeart/2005/8/layout/vList4#8"/>
    <dgm:cxn modelId="{AA76D680-D815-410A-A770-FA8BD6F08A5A}" type="presOf" srcId="{FC2787F9-19A5-4246-995B-5AA50F6C0C84}" destId="{40FFDF33-2595-4E04-ADD5-3193FFC71A7D}" srcOrd="1" destOrd="0" presId="urn:microsoft.com/office/officeart/2005/8/layout/vList4#8"/>
    <dgm:cxn modelId="{05FF551C-14CD-44C6-A826-5D656AD19B0B}" type="presOf" srcId="{65FE0410-0C28-403C-9C9C-98023F1BFCEA}" destId="{E3831D48-B045-47B4-B292-9DDA33BBBDE9}" srcOrd="0" destOrd="0" presId="urn:microsoft.com/office/officeart/2005/8/layout/vList4#8"/>
    <dgm:cxn modelId="{CE60A297-9D31-4C34-9A89-843BACF39536}" srcId="{129D9003-5B2E-4C2A-9DCF-9531D0500051}" destId="{65FE0410-0C28-403C-9C9C-98023F1BFCEA}" srcOrd="0" destOrd="0" parTransId="{47DBCC82-F9C1-4469-8CBE-F399D4CBE771}" sibTransId="{A4F62B83-C704-48A7-A91D-0A1296208EDA}"/>
    <dgm:cxn modelId="{FF6CD3CE-2574-4933-8067-1209B434BAD4}" type="presOf" srcId="{AD3C49A8-6C0E-482F-96FB-05682AD41C98}" destId="{CCDE1D22-3DBF-4B2B-BFF3-2D7000A6F86A}" srcOrd="0" destOrd="0" presId="urn:microsoft.com/office/officeart/2005/8/layout/vList4#8"/>
    <dgm:cxn modelId="{6EFBD84B-C73B-46F0-BFB1-20BB8F7CF6A9}" srcId="{129D9003-5B2E-4C2A-9DCF-9531D0500051}" destId="{6E0F47F8-3550-490C-A2BF-60235EF7E72B}" srcOrd="3" destOrd="0" parTransId="{5CE0F885-9F4F-44D7-B501-A4261BBCFB8E}" sibTransId="{00FD2337-1D12-45AB-81A0-E1405C5AEDD8}"/>
    <dgm:cxn modelId="{DD3BD0AB-93A8-47DE-AF55-900342F6E8EF}" type="presOf" srcId="{129D9003-5B2E-4C2A-9DCF-9531D0500051}" destId="{D4EC7BAC-ED56-4C4F-A927-B5E8726A7A57}" srcOrd="0" destOrd="0" presId="urn:microsoft.com/office/officeart/2005/8/layout/vList4#8"/>
    <dgm:cxn modelId="{727CADC7-D1AE-4CE0-AD4E-C6C6BEEC5C4B}" type="presOf" srcId="{65FE0410-0C28-403C-9C9C-98023F1BFCEA}" destId="{ACCC5ABB-0669-4C56-BE09-A4F03BA7B74B}" srcOrd="1" destOrd="0" presId="urn:microsoft.com/office/officeart/2005/8/layout/vList4#8"/>
    <dgm:cxn modelId="{C56A5AD2-8032-4EF6-B9D2-E3752BE8D397}" type="presOf" srcId="{6E0F47F8-3550-490C-A2BF-60235EF7E72B}" destId="{20D92DD2-584E-4F44-8069-F6BF626D5726}" srcOrd="1" destOrd="0" presId="urn:microsoft.com/office/officeart/2005/8/layout/vList4#8"/>
    <dgm:cxn modelId="{42AC9E2C-EC9B-4ED2-9631-EF092D561380}" type="presParOf" srcId="{D4EC7BAC-ED56-4C4F-A927-B5E8726A7A57}" destId="{73B0B15A-148B-4C75-9F6A-51DF5FD4EC8F}" srcOrd="0" destOrd="0" presId="urn:microsoft.com/office/officeart/2005/8/layout/vList4#8"/>
    <dgm:cxn modelId="{4A96E254-A6C9-43BA-A95F-292A6625C24A}" type="presParOf" srcId="{73B0B15A-148B-4C75-9F6A-51DF5FD4EC8F}" destId="{E3831D48-B045-47B4-B292-9DDA33BBBDE9}" srcOrd="0" destOrd="0" presId="urn:microsoft.com/office/officeart/2005/8/layout/vList4#8"/>
    <dgm:cxn modelId="{DC9BE78B-FD2D-410C-8355-2C3C86CAD110}" type="presParOf" srcId="{73B0B15A-148B-4C75-9F6A-51DF5FD4EC8F}" destId="{F6FD55B3-1203-4FFB-8379-981DB528F87A}" srcOrd="1" destOrd="0" presId="urn:microsoft.com/office/officeart/2005/8/layout/vList4#8"/>
    <dgm:cxn modelId="{26F17019-57C2-4BEF-A683-17F4740C28F6}" type="presParOf" srcId="{73B0B15A-148B-4C75-9F6A-51DF5FD4EC8F}" destId="{ACCC5ABB-0669-4C56-BE09-A4F03BA7B74B}" srcOrd="2" destOrd="0" presId="urn:microsoft.com/office/officeart/2005/8/layout/vList4#8"/>
    <dgm:cxn modelId="{2ADED5FE-9988-46F0-AE88-D7E9EC4C7FA1}" type="presParOf" srcId="{D4EC7BAC-ED56-4C4F-A927-B5E8726A7A57}" destId="{DB7126C1-2109-4AAE-B3AC-C0490C05E186}" srcOrd="1" destOrd="0" presId="urn:microsoft.com/office/officeart/2005/8/layout/vList4#8"/>
    <dgm:cxn modelId="{9783F418-20ED-4DC0-AF18-0CA53E34571D}" type="presParOf" srcId="{D4EC7BAC-ED56-4C4F-A927-B5E8726A7A57}" destId="{872573D9-4958-49EF-BCC4-29D558F6A50E}" srcOrd="2" destOrd="0" presId="urn:microsoft.com/office/officeart/2005/8/layout/vList4#8"/>
    <dgm:cxn modelId="{5BD4F1B8-5746-42A8-AAFC-8CD848E90887}" type="presParOf" srcId="{872573D9-4958-49EF-BCC4-29D558F6A50E}" destId="{5E8D786F-B6BC-445B-B7E6-C686C8B2F0BA}" srcOrd="0" destOrd="0" presId="urn:microsoft.com/office/officeart/2005/8/layout/vList4#8"/>
    <dgm:cxn modelId="{B03AAA6D-DBEC-49D6-8D3A-6A5F5808C9FD}" type="presParOf" srcId="{872573D9-4958-49EF-BCC4-29D558F6A50E}" destId="{6FB4F16F-B995-45D6-A46F-DC99C4F3710A}" srcOrd="1" destOrd="0" presId="urn:microsoft.com/office/officeart/2005/8/layout/vList4#8"/>
    <dgm:cxn modelId="{53732036-E4D8-4B76-9635-0D35252B9893}" type="presParOf" srcId="{872573D9-4958-49EF-BCC4-29D558F6A50E}" destId="{40FFDF33-2595-4E04-ADD5-3193FFC71A7D}" srcOrd="2" destOrd="0" presId="urn:microsoft.com/office/officeart/2005/8/layout/vList4#8"/>
    <dgm:cxn modelId="{1CA559A1-E7C6-45F5-983C-4B6DB22DDEEC}" type="presParOf" srcId="{D4EC7BAC-ED56-4C4F-A927-B5E8726A7A57}" destId="{18176DF6-8E92-4173-8AA8-D8E5D84A87D5}" srcOrd="3" destOrd="0" presId="urn:microsoft.com/office/officeart/2005/8/layout/vList4#8"/>
    <dgm:cxn modelId="{6302D32F-3446-4750-8B19-BA8AC16FF717}" type="presParOf" srcId="{D4EC7BAC-ED56-4C4F-A927-B5E8726A7A57}" destId="{7DA22851-12E1-4F43-B4E0-45D9A3AAE0AE}" srcOrd="4" destOrd="0" presId="urn:microsoft.com/office/officeart/2005/8/layout/vList4#8"/>
    <dgm:cxn modelId="{361D4701-6290-41E6-BCDF-ADB4B4A036A8}" type="presParOf" srcId="{7DA22851-12E1-4F43-B4E0-45D9A3AAE0AE}" destId="{CCDE1D22-3DBF-4B2B-BFF3-2D7000A6F86A}" srcOrd="0" destOrd="0" presId="urn:microsoft.com/office/officeart/2005/8/layout/vList4#8"/>
    <dgm:cxn modelId="{72FB9AE2-0731-4203-8E50-7C48EE06E138}" type="presParOf" srcId="{7DA22851-12E1-4F43-B4E0-45D9A3AAE0AE}" destId="{FC2A5FE2-0351-4B92-B62A-B72E2FF24200}" srcOrd="1" destOrd="0" presId="urn:microsoft.com/office/officeart/2005/8/layout/vList4#8"/>
    <dgm:cxn modelId="{AD0D9213-3B80-4198-B0EA-4ACD3A69A7FA}" type="presParOf" srcId="{7DA22851-12E1-4F43-B4E0-45D9A3AAE0AE}" destId="{64EB0B77-4AA5-4661-8EDF-89ADD7B8AF78}" srcOrd="2" destOrd="0" presId="urn:microsoft.com/office/officeart/2005/8/layout/vList4#8"/>
    <dgm:cxn modelId="{6B56B388-27F3-40B4-ABA0-5934548C9938}" type="presParOf" srcId="{D4EC7BAC-ED56-4C4F-A927-B5E8726A7A57}" destId="{736C2993-AC03-4A86-9BBA-940FA308BDCD}" srcOrd="5" destOrd="0" presId="urn:microsoft.com/office/officeart/2005/8/layout/vList4#8"/>
    <dgm:cxn modelId="{118827EA-5766-423C-A9CD-8C5D4C86CDBE}" type="presParOf" srcId="{D4EC7BAC-ED56-4C4F-A927-B5E8726A7A57}" destId="{1697B91B-EE87-45E0-8AD8-6BA566698DBE}" srcOrd="6" destOrd="0" presId="urn:microsoft.com/office/officeart/2005/8/layout/vList4#8"/>
    <dgm:cxn modelId="{647369B7-FFCF-4754-A5DB-9233F715AA37}" type="presParOf" srcId="{1697B91B-EE87-45E0-8AD8-6BA566698DBE}" destId="{363FCA94-7B08-458D-8AE4-9FF3091008DE}" srcOrd="0" destOrd="0" presId="urn:microsoft.com/office/officeart/2005/8/layout/vList4#8"/>
    <dgm:cxn modelId="{C2A88001-79B8-472F-8EA4-5571971EE7A7}" type="presParOf" srcId="{1697B91B-EE87-45E0-8AD8-6BA566698DBE}" destId="{0D0861AF-F839-435F-B42A-EFC0B1A705CD}" srcOrd="1" destOrd="0" presId="urn:microsoft.com/office/officeart/2005/8/layout/vList4#8"/>
    <dgm:cxn modelId="{F532B1C4-CDF8-4E08-A11E-E69045AD79B3}" type="presParOf" srcId="{1697B91B-EE87-45E0-8AD8-6BA566698DBE}" destId="{20D92DD2-584E-4F44-8069-F6BF626D5726}" srcOrd="2" destOrd="0" presId="urn:microsoft.com/office/officeart/2005/8/layout/vList4#8"/>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5B8DA2-C4DE-430F-A460-CA1B8B2CC745}">
      <dsp:nvSpPr>
        <dsp:cNvPr id="0" name=""/>
        <dsp:cNvSpPr/>
      </dsp:nvSpPr>
      <dsp:spPr>
        <a:xfrm>
          <a:off x="0" y="0"/>
          <a:ext cx="8458200" cy="123973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l" defTabSz="1511300">
            <a:lnSpc>
              <a:spcPct val="90000"/>
            </a:lnSpc>
            <a:spcBef>
              <a:spcPct val="0"/>
            </a:spcBef>
            <a:spcAft>
              <a:spcPct val="35000"/>
            </a:spcAft>
          </a:pPr>
          <a:r>
            <a:rPr lang="en-US" sz="3400" kern="1200" dirty="0" smtClean="0"/>
            <a:t>Cost</a:t>
          </a:r>
          <a:endParaRPr lang="en-US" sz="3400" kern="1200" dirty="0"/>
        </a:p>
      </dsp:txBody>
      <dsp:txXfrm>
        <a:off x="1815613" y="0"/>
        <a:ext cx="6642586" cy="1239738"/>
      </dsp:txXfrm>
    </dsp:sp>
    <dsp:sp modelId="{D936975F-4284-4E00-B08E-FC9300D8287C}">
      <dsp:nvSpPr>
        <dsp:cNvPr id="0" name=""/>
        <dsp:cNvSpPr/>
      </dsp:nvSpPr>
      <dsp:spPr>
        <a:xfrm>
          <a:off x="110787" y="140001"/>
          <a:ext cx="1718012" cy="959735"/>
        </a:xfrm>
        <a:prstGeom prst="roundRect">
          <a:avLst>
            <a:gd name="adj" fmla="val 10000"/>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a:scene3d>
          <a:camera prst="orthographicFront"/>
          <a:lightRig rig="threePt" dir="t"/>
        </a:scene3d>
        <a:sp3d>
          <a:bevelB w="6350"/>
        </a:sp3d>
      </dsp:spPr>
      <dsp:style>
        <a:lnRef idx="2">
          <a:scrgbClr r="0" g="0" b="0"/>
        </a:lnRef>
        <a:fillRef idx="1">
          <a:scrgbClr r="0" g="0" b="0"/>
        </a:fillRef>
        <a:effectRef idx="0">
          <a:scrgbClr r="0" g="0" b="0"/>
        </a:effectRef>
        <a:fontRef idx="minor"/>
      </dsp:style>
    </dsp:sp>
    <dsp:sp modelId="{59A06128-1AFD-4B0A-B981-8348291185FE}">
      <dsp:nvSpPr>
        <dsp:cNvPr id="0" name=""/>
        <dsp:cNvSpPr/>
      </dsp:nvSpPr>
      <dsp:spPr>
        <a:xfrm>
          <a:off x="0" y="1363712"/>
          <a:ext cx="8458200" cy="123973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l" defTabSz="1511300">
            <a:lnSpc>
              <a:spcPct val="90000"/>
            </a:lnSpc>
            <a:spcBef>
              <a:spcPct val="0"/>
            </a:spcBef>
            <a:spcAft>
              <a:spcPct val="35000"/>
            </a:spcAft>
          </a:pPr>
          <a:r>
            <a:rPr lang="en-US" sz="3400" kern="1200" dirty="0" smtClean="0"/>
            <a:t>Enrollment</a:t>
          </a:r>
          <a:endParaRPr lang="en-US" sz="3400" kern="1200" dirty="0"/>
        </a:p>
      </dsp:txBody>
      <dsp:txXfrm>
        <a:off x="1815613" y="1363712"/>
        <a:ext cx="6642586" cy="1239738"/>
      </dsp:txXfrm>
    </dsp:sp>
    <dsp:sp modelId="{C9A23B6A-A6EB-4364-8A35-8DAE3549BBFA}">
      <dsp:nvSpPr>
        <dsp:cNvPr id="0" name=""/>
        <dsp:cNvSpPr/>
      </dsp:nvSpPr>
      <dsp:spPr>
        <a:xfrm>
          <a:off x="123973" y="1487685"/>
          <a:ext cx="1691640" cy="991790"/>
        </a:xfrm>
        <a:prstGeom prst="roundRect">
          <a:avLst>
            <a:gd name="adj" fmla="val 10000"/>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4ACED60-6873-46D1-A1EE-F047A03F799D}">
      <dsp:nvSpPr>
        <dsp:cNvPr id="0" name=""/>
        <dsp:cNvSpPr/>
      </dsp:nvSpPr>
      <dsp:spPr>
        <a:xfrm>
          <a:off x="0" y="2727424"/>
          <a:ext cx="8458200" cy="123973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l" defTabSz="1511300">
            <a:lnSpc>
              <a:spcPct val="90000"/>
            </a:lnSpc>
            <a:spcBef>
              <a:spcPct val="0"/>
            </a:spcBef>
            <a:spcAft>
              <a:spcPct val="35000"/>
            </a:spcAft>
          </a:pPr>
          <a:r>
            <a:rPr lang="en-US" sz="3400" kern="1200" dirty="0" smtClean="0"/>
            <a:t>Plan Choices</a:t>
          </a:r>
          <a:endParaRPr lang="en-US" sz="3400" kern="1200" dirty="0"/>
        </a:p>
      </dsp:txBody>
      <dsp:txXfrm>
        <a:off x="1815613" y="2727424"/>
        <a:ext cx="6642586" cy="1239738"/>
      </dsp:txXfrm>
    </dsp:sp>
    <dsp:sp modelId="{F3A88473-E98A-4CE8-A46E-6B677DD27B43}">
      <dsp:nvSpPr>
        <dsp:cNvPr id="0" name=""/>
        <dsp:cNvSpPr/>
      </dsp:nvSpPr>
      <dsp:spPr>
        <a:xfrm>
          <a:off x="173335" y="2820786"/>
          <a:ext cx="1565612" cy="1053013"/>
        </a:xfrm>
        <a:prstGeom prst="roundRect">
          <a:avLst>
            <a:gd name="adj" fmla="val 10000"/>
          </a:avLst>
        </a:prstGeom>
        <a:blipFill rotWithShape="1">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B0BB396-A431-4794-9306-A3C7B9E2371E}">
      <dsp:nvSpPr>
        <dsp:cNvPr id="0" name=""/>
        <dsp:cNvSpPr/>
      </dsp:nvSpPr>
      <dsp:spPr>
        <a:xfrm>
          <a:off x="0" y="4091136"/>
          <a:ext cx="8458200" cy="123973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l" defTabSz="1511300">
            <a:lnSpc>
              <a:spcPct val="90000"/>
            </a:lnSpc>
            <a:spcBef>
              <a:spcPct val="0"/>
            </a:spcBef>
            <a:spcAft>
              <a:spcPct val="35000"/>
            </a:spcAft>
          </a:pPr>
          <a:r>
            <a:rPr lang="en-US" sz="3400" kern="1200" dirty="0" smtClean="0"/>
            <a:t>Pre-existing Condition Waiting Period</a:t>
          </a:r>
          <a:endParaRPr lang="en-US" sz="3400" kern="1200" dirty="0"/>
        </a:p>
      </dsp:txBody>
      <dsp:txXfrm>
        <a:off x="1815613" y="4091136"/>
        <a:ext cx="6642586" cy="1239738"/>
      </dsp:txXfrm>
    </dsp:sp>
    <dsp:sp modelId="{5AF21D66-B812-4C61-B679-F977C55E4903}">
      <dsp:nvSpPr>
        <dsp:cNvPr id="0" name=""/>
        <dsp:cNvSpPr/>
      </dsp:nvSpPr>
      <dsp:spPr>
        <a:xfrm>
          <a:off x="123973" y="4215110"/>
          <a:ext cx="1691640" cy="991790"/>
        </a:xfrm>
        <a:prstGeom prst="roundRect">
          <a:avLst>
            <a:gd name="adj" fmla="val 10000"/>
          </a:avLst>
        </a:prstGeom>
        <a:blipFill rotWithShape="1">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831D48-B045-47B4-B292-9DDA33BBBDE9}">
      <dsp:nvSpPr>
        <dsp:cNvPr id="0" name=""/>
        <dsp:cNvSpPr/>
      </dsp:nvSpPr>
      <dsp:spPr>
        <a:xfrm>
          <a:off x="0" y="0"/>
          <a:ext cx="8534400" cy="11927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a:lnSpc>
              <a:spcPct val="90000"/>
            </a:lnSpc>
            <a:spcBef>
              <a:spcPct val="0"/>
            </a:spcBef>
            <a:spcAft>
              <a:spcPct val="35000"/>
            </a:spcAft>
          </a:pPr>
          <a:r>
            <a:rPr lang="en-US" sz="3600" kern="1200" dirty="0" smtClean="0"/>
            <a:t>Best Time to Buy</a:t>
          </a:r>
          <a:endParaRPr lang="en-US" sz="3600" kern="1200" dirty="0"/>
        </a:p>
      </dsp:txBody>
      <dsp:txXfrm>
        <a:off x="1826151" y="0"/>
        <a:ext cx="6708248" cy="1192713"/>
      </dsp:txXfrm>
    </dsp:sp>
    <dsp:sp modelId="{F6FD55B3-1203-4FFB-8379-981DB528F87A}">
      <dsp:nvSpPr>
        <dsp:cNvPr id="0" name=""/>
        <dsp:cNvSpPr/>
      </dsp:nvSpPr>
      <dsp:spPr>
        <a:xfrm>
          <a:off x="119271" y="119271"/>
          <a:ext cx="1706880" cy="954171"/>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7000" r="-17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E8D786F-B6BC-445B-B7E6-C686C8B2F0BA}">
      <dsp:nvSpPr>
        <dsp:cNvPr id="0" name=""/>
        <dsp:cNvSpPr/>
      </dsp:nvSpPr>
      <dsp:spPr>
        <a:xfrm>
          <a:off x="0" y="1311985"/>
          <a:ext cx="8534400" cy="11927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a:lnSpc>
              <a:spcPct val="90000"/>
            </a:lnSpc>
            <a:spcBef>
              <a:spcPct val="0"/>
            </a:spcBef>
            <a:spcAft>
              <a:spcPct val="35000"/>
            </a:spcAft>
          </a:pPr>
          <a:r>
            <a:rPr lang="en-US" sz="3600" kern="1200" dirty="0" smtClean="0"/>
            <a:t>Finding the Right Policy/Plan</a:t>
          </a:r>
          <a:endParaRPr lang="en-US" sz="3600" kern="1200" dirty="0"/>
        </a:p>
      </dsp:txBody>
      <dsp:txXfrm>
        <a:off x="1826151" y="1311985"/>
        <a:ext cx="6708248" cy="1192713"/>
      </dsp:txXfrm>
    </dsp:sp>
    <dsp:sp modelId="{6FB4F16F-B995-45D6-A46F-DC99C4F3710A}">
      <dsp:nvSpPr>
        <dsp:cNvPr id="0" name=""/>
        <dsp:cNvSpPr/>
      </dsp:nvSpPr>
      <dsp:spPr>
        <a:xfrm>
          <a:off x="119271" y="1431256"/>
          <a:ext cx="1706880" cy="954171"/>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10000" b="-10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CDE1D22-3DBF-4B2B-BFF3-2D7000A6F86A}">
      <dsp:nvSpPr>
        <dsp:cNvPr id="0" name=""/>
        <dsp:cNvSpPr/>
      </dsp:nvSpPr>
      <dsp:spPr>
        <a:xfrm>
          <a:off x="0" y="2623970"/>
          <a:ext cx="8534400" cy="11927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a:lnSpc>
              <a:spcPct val="90000"/>
            </a:lnSpc>
            <a:spcBef>
              <a:spcPct val="0"/>
            </a:spcBef>
            <a:spcAft>
              <a:spcPct val="35000"/>
            </a:spcAft>
          </a:pPr>
          <a:r>
            <a:rPr lang="en-US" sz="3600" kern="1200" dirty="0" smtClean="0"/>
            <a:t>Enrollment</a:t>
          </a:r>
        </a:p>
      </dsp:txBody>
      <dsp:txXfrm>
        <a:off x="1826151" y="2623970"/>
        <a:ext cx="6708248" cy="1192713"/>
      </dsp:txXfrm>
    </dsp:sp>
    <dsp:sp modelId="{FC2A5FE2-0351-4B92-B62A-B72E2FF24200}">
      <dsp:nvSpPr>
        <dsp:cNvPr id="0" name=""/>
        <dsp:cNvSpPr/>
      </dsp:nvSpPr>
      <dsp:spPr>
        <a:xfrm>
          <a:off x="119271" y="2743241"/>
          <a:ext cx="1706880" cy="954171"/>
        </a:xfrm>
        <a:prstGeom prst="roundRect">
          <a:avLst>
            <a:gd name="adj" fmla="val 10000"/>
          </a:avLst>
        </a:prstGeom>
        <a:blipFill rotWithShape="1">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63FCA94-7B08-458D-8AE4-9FF3091008DE}">
      <dsp:nvSpPr>
        <dsp:cNvPr id="0" name=""/>
        <dsp:cNvSpPr/>
      </dsp:nvSpPr>
      <dsp:spPr>
        <a:xfrm>
          <a:off x="0" y="3935955"/>
          <a:ext cx="8534400" cy="11927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l" defTabSz="1466850">
            <a:lnSpc>
              <a:spcPct val="90000"/>
            </a:lnSpc>
            <a:spcBef>
              <a:spcPct val="0"/>
            </a:spcBef>
            <a:spcAft>
              <a:spcPct val="35000"/>
            </a:spcAft>
          </a:pPr>
          <a:r>
            <a:rPr lang="en-US" sz="3300" kern="1200" dirty="0" smtClean="0"/>
            <a:t>Pre-existing Condition Waiting Period?</a:t>
          </a:r>
          <a:endParaRPr lang="en-US" sz="3300" kern="1200" dirty="0"/>
        </a:p>
      </dsp:txBody>
      <dsp:txXfrm>
        <a:off x="1826151" y="3935955"/>
        <a:ext cx="6708248" cy="1192713"/>
      </dsp:txXfrm>
    </dsp:sp>
    <dsp:sp modelId="{0D0861AF-F839-435F-B42A-EFC0B1A705CD}">
      <dsp:nvSpPr>
        <dsp:cNvPr id="0" name=""/>
        <dsp:cNvSpPr/>
      </dsp:nvSpPr>
      <dsp:spPr>
        <a:xfrm>
          <a:off x="119271" y="4055226"/>
          <a:ext cx="1706880" cy="954171"/>
        </a:xfrm>
        <a:prstGeom prst="roundRect">
          <a:avLst>
            <a:gd name="adj" fmla="val 10000"/>
          </a:avLst>
        </a:prstGeom>
        <a:blipFill rotWithShape="1">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4#7">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4#8">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5" y="8830666"/>
            <a:ext cx="3038145" cy="464205"/>
          </a:xfrm>
          <a:prstGeom prst="rect">
            <a:avLst/>
          </a:prstGeom>
        </p:spPr>
        <p:txBody>
          <a:bodyPr vert="horz" lIns="88069" tIns="44034" rIns="88069" bIns="44034"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738" y="8830666"/>
            <a:ext cx="3038145" cy="464205"/>
          </a:xfrm>
          <a:prstGeom prst="rect">
            <a:avLst/>
          </a:prstGeom>
        </p:spPr>
        <p:txBody>
          <a:bodyPr vert="horz" lIns="88069" tIns="44034" rIns="88069" bIns="44034" rtlCol="0" anchor="b"/>
          <a:lstStyle>
            <a:lvl1pPr algn="r">
              <a:defRPr sz="1200"/>
            </a:lvl1pPr>
          </a:lstStyle>
          <a:p>
            <a:fld id="{23CE0640-7249-4020-9E77-8EF3344382C1}" type="slidenum">
              <a:rPr lang="en-US" smtClean="0"/>
              <a:pPr/>
              <a:t>‹#›</a:t>
            </a:fld>
            <a:endParaRPr lang="en-US" dirty="0"/>
          </a:p>
        </p:txBody>
      </p:sp>
    </p:spTree>
    <p:extLst>
      <p:ext uri="{BB962C8B-B14F-4D97-AF65-F5344CB8AC3E}">
        <p14:creationId xmlns:p14="http://schemas.microsoft.com/office/powerpoint/2010/main" val="4093270421"/>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182688" y="698500"/>
            <a:ext cx="4646612" cy="3486150"/>
          </a:xfrm>
          <a:prstGeom prst="rect">
            <a:avLst/>
          </a:prstGeom>
          <a:noFill/>
          <a:ln w="12700">
            <a:solidFill>
              <a:prstClr val="black"/>
            </a:solidFill>
          </a:ln>
        </p:spPr>
        <p:txBody>
          <a:bodyPr vert="horz" lIns="93097" tIns="46549" rIns="93097" bIns="4654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097" tIns="46549" rIns="93097" bIns="46549"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Footer Placeholder 8"/>
          <p:cNvSpPr>
            <a:spLocks noGrp="1"/>
          </p:cNvSpPr>
          <p:nvPr>
            <p:ph type="ftr" sz="quarter" idx="4"/>
          </p:nvPr>
        </p:nvSpPr>
        <p:spPr>
          <a:xfrm>
            <a:off x="0" y="8829967"/>
            <a:ext cx="3037840" cy="464820"/>
          </a:xfrm>
          <a:prstGeom prst="rect">
            <a:avLst/>
          </a:prstGeom>
        </p:spPr>
        <p:txBody>
          <a:bodyPr vert="horz" lIns="93107" tIns="46552" rIns="93107" bIns="46552" rtlCol="0" anchor="b"/>
          <a:lstStyle>
            <a:lvl1pPr algn="l">
              <a:defRPr sz="1200"/>
            </a:lvl1pPr>
          </a:lstStyle>
          <a:p>
            <a:r>
              <a:rPr lang="en-US" dirty="0" smtClean="0"/>
              <a:t>Medigap</a:t>
            </a:r>
            <a:endParaRPr lang="en-US" dirty="0"/>
          </a:p>
        </p:txBody>
      </p:sp>
      <p:sp>
        <p:nvSpPr>
          <p:cNvPr id="3" name="Slide Number Placeholder 2"/>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4B4BEF8D-AEDC-4925-86C9-8CE122F2983D}" type="slidenum">
              <a:rPr lang="en-US" smtClean="0"/>
              <a:t>‹#›</a:t>
            </a:fld>
            <a:endParaRPr lang="en-US"/>
          </a:p>
        </p:txBody>
      </p:sp>
    </p:spTree>
    <p:extLst>
      <p:ext uri="{BB962C8B-B14F-4D97-AF65-F5344CB8AC3E}">
        <p14:creationId xmlns:p14="http://schemas.microsoft.com/office/powerpoint/2010/main" val="1394415259"/>
      </p:ext>
    </p:extLst>
  </p:cSld>
  <p:clrMap bg1="lt1" tx1="dk1" bg2="lt2" tx2="dk2" accent1="accent1" accent2="accent2" accent3="accent3" accent4="accent4" accent5="accent5" accent6="accent6" hlink="hlink" folHlink="folHlink"/>
  <p:hf hdr="0"/>
  <p:notesStyle>
    <a:lvl1pPr marL="0" algn="l" defTabSz="914400" rtl="0" eaLnBrk="1" latinLnBrk="0" hangingPunct="1">
      <a:defRPr sz="1200" kern="1200">
        <a:solidFill>
          <a:schemeClr val="tx1"/>
        </a:solidFill>
        <a:latin typeface="+mn-lt"/>
        <a:ea typeface="+mn-ea"/>
        <a:cs typeface="+mn-cs"/>
      </a:defRPr>
    </a:lvl1pPr>
    <a:lvl2pPr marL="225425" indent="-106363" algn="l" defTabSz="914400" rtl="0" eaLnBrk="1" latinLnBrk="0" hangingPunct="1">
      <a:buFont typeface="Wingdings" pitchFamily="2" charset="2"/>
      <a:buChar char="§"/>
      <a:defRPr sz="1200" kern="1200">
        <a:solidFill>
          <a:schemeClr val="tx1"/>
        </a:solidFill>
        <a:latin typeface="+mn-lt"/>
        <a:ea typeface="+mn-ea"/>
        <a:cs typeface="+mn-cs"/>
      </a:defRPr>
    </a:lvl2pPr>
    <a:lvl3pPr marL="344488" indent="-119063" algn="l" defTabSz="914400" rtl="0" eaLnBrk="1" latinLnBrk="0" hangingPunct="1">
      <a:buFont typeface="Arial" pitchFamily="34" charset="0"/>
      <a:buChar char="•"/>
      <a:defRPr sz="1200" kern="1200">
        <a:solidFill>
          <a:schemeClr val="tx1"/>
        </a:solidFill>
        <a:latin typeface="+mn-lt"/>
        <a:ea typeface="+mn-ea"/>
        <a:cs typeface="+mn-cs"/>
      </a:defRPr>
    </a:lvl3pPr>
    <a:lvl4pPr marL="463550" indent="-119063" algn="l" defTabSz="914400" rtl="0" eaLnBrk="1" latinLnBrk="0" hangingPunct="1">
      <a:buSzPct val="50000"/>
      <a:buFont typeface="Wingdings" pitchFamily="2" charset="2"/>
      <a:buChar char="q"/>
      <a:defRPr sz="1200" kern="1200">
        <a:solidFill>
          <a:schemeClr val="tx1"/>
        </a:solidFill>
        <a:latin typeface="+mn-lt"/>
        <a:ea typeface="+mn-ea"/>
        <a:cs typeface="+mn-cs"/>
      </a:defRPr>
    </a:lvl4pPr>
    <a:lvl5pPr marL="569913" indent="-106363" algn="l" defTabSz="914400" rtl="0" eaLnBrk="1" latinLnBrk="0" hangingPunct="1">
      <a:buSzPct val="100000"/>
      <a:buFont typeface="Wingdings" pitchFamily="2" charset="2"/>
      <a:buChar char="§"/>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medicare.gov/find-a-plan/questions/medigap-home.aspx" TargetMode="External"/><Relationship Id="rId2" Type="http://schemas.openxmlformats.org/officeDocument/2006/relationships/slide" Target="../slides/slide26.xml"/><Relationship Id="rId1" Type="http://schemas.openxmlformats.org/officeDocument/2006/relationships/notesMaster" Target="../notesMasters/notesMaster1.xml"/><Relationship Id="rId4" Type="http://schemas.openxmlformats.org/officeDocument/2006/relationships/hyperlink" Target="http://www.medicare.gov/pubs/pdf/02110.pdf" TargetMode="Externa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52029" y="4415790"/>
            <a:ext cx="5735781" cy="4183380"/>
          </a:xfrm>
        </p:spPr>
        <p:txBody>
          <a:bodyPr/>
          <a:lstStyle/>
          <a:p>
            <a:pPr>
              <a:spcBef>
                <a:spcPts val="578"/>
              </a:spcBef>
            </a:pPr>
            <a:r>
              <a:rPr lang="en-US" dirty="0" smtClean="0"/>
              <a:t>Module 3 explains Medigap (Medicare Supplement Insurance) policies. </a:t>
            </a:r>
          </a:p>
          <a:p>
            <a:pPr>
              <a:spcBef>
                <a:spcPts val="578"/>
              </a:spcBef>
            </a:pPr>
            <a:r>
              <a:rPr lang="en-US" dirty="0" smtClean="0"/>
              <a:t>This training module was developed and approved by the Centers for Medicare &amp; Medicaid Services, the federal agency that administers Medicare, Medicaid, the Children’s Health Insurance Program (CHIP), and the Federally-facilitated Health Insurance Marketplace.</a:t>
            </a:r>
          </a:p>
          <a:p>
            <a:pPr>
              <a:spcBef>
                <a:spcPts val="578"/>
              </a:spcBef>
            </a:pPr>
            <a:r>
              <a:rPr lang="en-US" dirty="0" smtClean="0"/>
              <a:t>The information in this module was correct as of May 2014.</a:t>
            </a:r>
          </a:p>
          <a:p>
            <a:pPr>
              <a:spcBef>
                <a:spcPts val="578"/>
              </a:spcBef>
            </a:pPr>
            <a:r>
              <a:rPr lang="en-US" dirty="0" smtClean="0"/>
              <a:t>To check for an updated version of this training module, visit </a:t>
            </a:r>
            <a:r>
              <a:rPr lang="en-US" u="sng" dirty="0" smtClean="0"/>
              <a:t>cms.gov/outreach-and-education/training/</a:t>
            </a:r>
            <a:r>
              <a:rPr lang="en-US" u="sng" dirty="0" err="1" smtClean="0"/>
              <a:t>cmsnationaltrainingprogram</a:t>
            </a:r>
            <a:r>
              <a:rPr lang="en-US" u="sng" dirty="0" smtClean="0"/>
              <a:t>/index.html</a:t>
            </a:r>
            <a:r>
              <a:rPr lang="en-US" dirty="0" smtClean="0"/>
              <a:t>. </a:t>
            </a:r>
          </a:p>
          <a:p>
            <a:pPr>
              <a:spcBef>
                <a:spcPts val="578"/>
              </a:spcBef>
            </a:pPr>
            <a:r>
              <a:rPr lang="en-US" dirty="0" smtClean="0"/>
              <a:t>This set of National Training Program materials isn’t a legal document. The official Medicare program provisions are contained in the relevant laws, regulations, and rulings.</a:t>
            </a:r>
          </a:p>
          <a:p>
            <a:endParaRPr lang="en-US" dirty="0"/>
          </a:p>
        </p:txBody>
      </p:sp>
      <p:sp>
        <p:nvSpPr>
          <p:cNvPr id="4" name="Footer Placeholder 3"/>
          <p:cNvSpPr>
            <a:spLocks noGrp="1"/>
          </p:cNvSpPr>
          <p:nvPr>
            <p:ph type="ftr" sz="quarter" idx="10"/>
          </p:nvPr>
        </p:nvSpPr>
        <p:spPr/>
        <p:txBody>
          <a:bodyPr/>
          <a:lstStyle/>
          <a:p>
            <a:r>
              <a:rPr lang="en-US" smtClean="0"/>
              <a:t>Medigap</a:t>
            </a:r>
            <a:endParaRPr lang="en-US" dirty="0"/>
          </a:p>
        </p:txBody>
      </p:sp>
      <p:sp>
        <p:nvSpPr>
          <p:cNvPr id="5" name="Slide Number Placeholder 4"/>
          <p:cNvSpPr>
            <a:spLocks noGrp="1"/>
          </p:cNvSpPr>
          <p:nvPr>
            <p:ph type="sldNum" sz="quarter" idx="11"/>
          </p:nvPr>
        </p:nvSpPr>
        <p:spPr/>
        <p:txBody>
          <a:bodyPr/>
          <a:lstStyle/>
          <a:p>
            <a:fld id="{4B4BEF8D-AEDC-4925-86C9-8CE122F2983D}" type="slidenum">
              <a:rPr lang="en-US" smtClean="0"/>
              <a:t>1</a:t>
            </a:fld>
            <a:endParaRPr lang="en-US"/>
          </a:p>
        </p:txBody>
      </p:sp>
    </p:spTree>
    <p:extLst>
      <p:ext uri="{BB962C8B-B14F-4D97-AF65-F5344CB8AC3E}">
        <p14:creationId xmlns:p14="http://schemas.microsoft.com/office/powerpoint/2010/main" val="37780666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2"/>
          <p:cNvSpPr>
            <a:spLocks noGrp="1" noRot="1" noChangeAspect="1" noChangeArrowheads="1" noTextEdit="1"/>
          </p:cNvSpPr>
          <p:nvPr>
            <p:ph type="sldImg"/>
          </p:nvPr>
        </p:nvSpPr>
        <p:spPr bwMode="auto">
          <a:xfrm>
            <a:off x="1203325" y="696913"/>
            <a:ext cx="4646613" cy="3486150"/>
          </a:xfrm>
          <a:noFill/>
          <a:ln>
            <a:solidFill>
              <a:srgbClr val="000000"/>
            </a:solidFill>
            <a:miter lim="800000"/>
            <a:headEnd/>
            <a:tailEnd/>
          </a:ln>
        </p:spPr>
      </p:sp>
      <p:sp>
        <p:nvSpPr>
          <p:cNvPr id="82948" name="Rectangle 3"/>
          <p:cNvSpPr>
            <a:spLocks noGrp="1" noChangeArrowheads="1"/>
          </p:cNvSpPr>
          <p:nvPr>
            <p:ph type="body" idx="1"/>
          </p:nvPr>
        </p:nvSpPr>
        <p:spPr bwMode="auto">
          <a:xfrm>
            <a:off x="878735" y="4423973"/>
            <a:ext cx="5255366" cy="4183995"/>
          </a:xfrm>
          <a:noFill/>
        </p:spPr>
        <p:txBody>
          <a:bodyPr wrap="square" numCol="1" anchor="t" anchorCtr="0" compatLnSpc="1">
            <a:prstTxWarp prst="textNoShape">
              <a:avLst/>
            </a:prstTxWarp>
          </a:bodyPr>
          <a:lstStyle/>
          <a:p>
            <a:pPr>
              <a:spcBef>
                <a:spcPts val="578"/>
              </a:spcBef>
            </a:pPr>
            <a:r>
              <a:rPr lang="en-US" b="0" baseline="0" dirty="0" smtClean="0"/>
              <a:t>Check Your Knowledge</a:t>
            </a:r>
            <a:r>
              <a:rPr lang="en-US" b="0" dirty="0" smtClean="0"/>
              <a:t> – Question 2</a:t>
            </a:r>
          </a:p>
          <a:p>
            <a:pPr>
              <a:spcBef>
                <a:spcPts val="578"/>
              </a:spcBef>
            </a:pPr>
            <a:r>
              <a:rPr lang="en-US" b="0" baseline="0" dirty="0" smtClean="0"/>
              <a:t>Medigap plans work with all types of Medicare plans.</a:t>
            </a:r>
            <a:endParaRPr lang="en-US" b="0" dirty="0" smtClean="0"/>
          </a:p>
          <a:p>
            <a:pPr marL="176169" indent="-176169">
              <a:spcBef>
                <a:spcPts val="578"/>
              </a:spcBef>
              <a:buAutoNum type="alphaLcPeriod"/>
            </a:pPr>
            <a:r>
              <a:rPr lang="en-US" b="0" dirty="0" smtClean="0"/>
              <a:t>True</a:t>
            </a:r>
          </a:p>
          <a:p>
            <a:pPr marL="176169" indent="-176169">
              <a:spcBef>
                <a:spcPts val="578"/>
              </a:spcBef>
              <a:buAutoNum type="alphaLcPeriod"/>
            </a:pPr>
            <a:r>
              <a:rPr lang="en-US" b="0" dirty="0" smtClean="0"/>
              <a:t>False</a:t>
            </a:r>
          </a:p>
          <a:p>
            <a:pPr>
              <a:spcBef>
                <a:spcPts val="578"/>
              </a:spcBef>
            </a:pPr>
            <a:r>
              <a:rPr lang="en-US" b="0" dirty="0" smtClean="0"/>
              <a:t>Answer: b. False. </a:t>
            </a:r>
            <a:endParaRPr lang="en-US" dirty="0"/>
          </a:p>
          <a:p>
            <a:pPr>
              <a:spcBef>
                <a:spcPts val="578"/>
              </a:spcBef>
            </a:pPr>
            <a:r>
              <a:rPr lang="en-US" dirty="0" smtClean="0"/>
              <a:t>Medigap policies work</a:t>
            </a:r>
            <a:r>
              <a:rPr lang="en-US" baseline="0" dirty="0" smtClean="0"/>
              <a:t> with Original Medicare. </a:t>
            </a:r>
            <a:r>
              <a:rPr lang="en-US" dirty="0" smtClean="0"/>
              <a:t>Medigap policies don’t work with Medicare Advantage Plans (Part C), like a Health Maintenance Organization or a Preferred Provider Organization. </a:t>
            </a:r>
          </a:p>
        </p:txBody>
      </p:sp>
      <p:sp>
        <p:nvSpPr>
          <p:cNvPr id="2" name="Footer Placeholder 1"/>
          <p:cNvSpPr>
            <a:spLocks noGrp="1"/>
          </p:cNvSpPr>
          <p:nvPr>
            <p:ph type="ftr" sz="quarter" idx="10"/>
          </p:nvPr>
        </p:nvSpPr>
        <p:spPr/>
        <p:txBody>
          <a:bodyPr/>
          <a:lstStyle/>
          <a:p>
            <a:r>
              <a:rPr lang="en-US" smtClean="0"/>
              <a:t>Medigap</a:t>
            </a:r>
            <a:endParaRPr lang="en-US" dirty="0"/>
          </a:p>
        </p:txBody>
      </p:sp>
      <p:sp>
        <p:nvSpPr>
          <p:cNvPr id="3" name="Slide Number Placeholder 2"/>
          <p:cNvSpPr>
            <a:spLocks noGrp="1"/>
          </p:cNvSpPr>
          <p:nvPr>
            <p:ph type="sldNum" sz="quarter" idx="11"/>
          </p:nvPr>
        </p:nvSpPr>
        <p:spPr/>
        <p:txBody>
          <a:bodyPr/>
          <a:lstStyle/>
          <a:p>
            <a:fld id="{4B4BEF8D-AEDC-4925-86C9-8CE122F2983D}" type="slidenum">
              <a:rPr lang="en-US" smtClean="0"/>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6804" name="Rectangle 3"/>
          <p:cNvSpPr>
            <a:spLocks noGrp="1" noChangeArrowheads="1"/>
          </p:cNvSpPr>
          <p:nvPr>
            <p:ph type="body" idx="1"/>
          </p:nvPr>
        </p:nvSpPr>
        <p:spPr bwMode="auto">
          <a:xfrm>
            <a:off x="866816" y="4416106"/>
            <a:ext cx="5267285" cy="4183995"/>
          </a:xfrm>
          <a:noFill/>
        </p:spPr>
        <p:txBody>
          <a:bodyPr wrap="square" numCol="1" anchor="t" anchorCtr="0" compatLnSpc="1">
            <a:prstTxWarp prst="textNoShape">
              <a:avLst/>
            </a:prstTxWarp>
          </a:bodyPr>
          <a:lstStyle/>
          <a:p>
            <a:pPr>
              <a:spcBef>
                <a:spcPts val="578"/>
              </a:spcBef>
            </a:pPr>
            <a:r>
              <a:rPr lang="en-US" dirty="0" smtClean="0"/>
              <a:t>Lesson 2 will cover Medigap Plans, how they are structured, benefits by plan type, coverage details, and plan costs.</a:t>
            </a:r>
          </a:p>
        </p:txBody>
      </p:sp>
      <p:sp>
        <p:nvSpPr>
          <p:cNvPr id="2" name="Footer Placeholder 1"/>
          <p:cNvSpPr>
            <a:spLocks noGrp="1"/>
          </p:cNvSpPr>
          <p:nvPr>
            <p:ph type="ftr" sz="quarter" idx="10"/>
          </p:nvPr>
        </p:nvSpPr>
        <p:spPr/>
        <p:txBody>
          <a:bodyPr/>
          <a:lstStyle/>
          <a:p>
            <a:r>
              <a:rPr lang="en-US" smtClean="0"/>
              <a:t>Medigap</a:t>
            </a:r>
            <a:endParaRPr lang="en-US" dirty="0"/>
          </a:p>
        </p:txBody>
      </p:sp>
      <p:sp>
        <p:nvSpPr>
          <p:cNvPr id="3" name="Slide Number Placeholder 2"/>
          <p:cNvSpPr>
            <a:spLocks noGrp="1"/>
          </p:cNvSpPr>
          <p:nvPr>
            <p:ph type="sldNum" sz="quarter" idx="11"/>
          </p:nvPr>
        </p:nvSpPr>
        <p:spPr/>
        <p:txBody>
          <a:bodyPr/>
          <a:lstStyle/>
          <a:p>
            <a:fld id="{4B4BEF8D-AEDC-4925-86C9-8CE122F2983D}" type="slidenum">
              <a:rPr lang="en-US" smtClean="0"/>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Rectangle 4"/>
          <p:cNvSpPr>
            <a:spLocks noGrp="1" noRot="1" noChangeAspect="1" noChangeArrowheads="1" noTextEdit="1"/>
          </p:cNvSpPr>
          <p:nvPr>
            <p:ph type="sldImg"/>
          </p:nvPr>
        </p:nvSpPr>
        <p:spPr bwMode="auto">
          <a:xfrm>
            <a:off x="1203325" y="696913"/>
            <a:ext cx="4646613" cy="3486150"/>
          </a:xfrm>
          <a:noFill/>
          <a:ln>
            <a:solidFill>
              <a:srgbClr val="000000"/>
            </a:solidFill>
            <a:miter lim="800000"/>
            <a:headEnd/>
            <a:tailEnd/>
          </a:ln>
        </p:spPr>
      </p:sp>
      <p:sp>
        <p:nvSpPr>
          <p:cNvPr id="66565" name="Rectangle 5"/>
          <p:cNvSpPr>
            <a:spLocks noGrp="1" noChangeArrowheads="1"/>
          </p:cNvSpPr>
          <p:nvPr>
            <p:ph type="body" idx="1"/>
          </p:nvPr>
        </p:nvSpPr>
        <p:spPr bwMode="auto">
          <a:xfrm>
            <a:off x="871562" y="4428403"/>
            <a:ext cx="5481618" cy="4183995"/>
          </a:xfrm>
        </p:spPr>
        <p:txBody>
          <a:bodyPr wrap="square" lIns="92694" tIns="46346" rIns="92694" bIns="46346" numCol="1" anchor="t" anchorCtr="0" compatLnSpc="1">
            <a:prstTxWarp prst="textNoShape">
              <a:avLst/>
            </a:prstTxWarp>
            <a:normAutofit lnSpcReduction="10000"/>
          </a:bodyPr>
          <a:lstStyle/>
          <a:p>
            <a:pPr>
              <a:lnSpc>
                <a:spcPct val="110000"/>
              </a:lnSpc>
              <a:spcBef>
                <a:spcPts val="611"/>
              </a:spcBef>
            </a:pPr>
            <a:r>
              <a:rPr lang="en-US" dirty="0" smtClean="0"/>
              <a:t>In most states, Medigap insurance companies can only sell you a standardized Medigap policy identified by letters A through N. Plans D and G with an effective date on or after June 1, 2010, have different benefits than Plans D and G bought before June 1, 2010. Plans E, H, I, and J are no longer sold, but, if you already have one, you can generally keep it. </a:t>
            </a:r>
            <a:r>
              <a:rPr lang="en-US" dirty="0" smtClean="0">
                <a:cs typeface="Arial" charset="0"/>
              </a:rPr>
              <a:t>Plan F has a high-deductible option. </a:t>
            </a:r>
          </a:p>
          <a:p>
            <a:pPr marL="0" lvl="1" indent="0">
              <a:lnSpc>
                <a:spcPct val="110000"/>
              </a:lnSpc>
              <a:spcBef>
                <a:spcPts val="611"/>
              </a:spcBef>
              <a:buNone/>
              <a:defRPr/>
            </a:pPr>
            <a:r>
              <a:rPr lang="en-US" dirty="0" smtClean="0"/>
              <a:t>Each </a:t>
            </a:r>
            <a:r>
              <a:rPr lang="en-US" dirty="0"/>
              <a:t>standardized Medigap </a:t>
            </a:r>
            <a:r>
              <a:rPr lang="en-US" dirty="0" smtClean="0"/>
              <a:t>plan </a:t>
            </a:r>
            <a:r>
              <a:rPr lang="en-US" dirty="0"/>
              <a:t>must offer the same basic benefits, no matter which insurance company sells it. The benefits in any Medigap plan identified with the same letter are the same regardless of which insurance company you purchase your policy from. </a:t>
            </a:r>
            <a:r>
              <a:rPr lang="en-US" dirty="0" smtClean="0"/>
              <a:t>Cost </a:t>
            </a:r>
            <a:r>
              <a:rPr lang="en-US" dirty="0"/>
              <a:t>is usually the only difference between Medigap policies with the same letter sold by different insurance companies. </a:t>
            </a:r>
            <a:r>
              <a:rPr lang="en-US" dirty="0" smtClean="0"/>
              <a:t>People are encouraged to shop carefully for their Medigap policies.</a:t>
            </a:r>
            <a:endParaRPr lang="en-US" dirty="0"/>
          </a:p>
          <a:p>
            <a:pPr>
              <a:lnSpc>
                <a:spcPct val="110000"/>
              </a:lnSpc>
              <a:spcBef>
                <a:spcPts val="611"/>
              </a:spcBef>
            </a:pPr>
            <a:r>
              <a:rPr lang="en-US" dirty="0"/>
              <a:t>Insurance companies selling Medigap policies are required to make Plan A available. If they offer any other Medigap plan, they must also offer either Medigap Plan C or Plan F. Not all types of Medigap policies may be available in your state. If you need more information, call your State Insurance Department or State Health Insurance Assistance Program. </a:t>
            </a:r>
          </a:p>
          <a:p>
            <a:pPr marL="0" lvl="2" indent="0">
              <a:lnSpc>
                <a:spcPct val="110000"/>
              </a:lnSpc>
              <a:spcBef>
                <a:spcPts val="611"/>
              </a:spcBef>
              <a:buNone/>
              <a:defRPr/>
            </a:pPr>
            <a:r>
              <a:rPr lang="en-US" dirty="0" smtClean="0">
                <a:cs typeface="Arial" charset="0"/>
              </a:rPr>
              <a:t>Some people may still have a Medigap policy they purchased before the plans were standardized.</a:t>
            </a:r>
          </a:p>
          <a:p>
            <a:pPr>
              <a:lnSpc>
                <a:spcPct val="110000"/>
              </a:lnSpc>
              <a:spcBef>
                <a:spcPts val="611"/>
              </a:spcBef>
            </a:pPr>
            <a:r>
              <a:rPr lang="en-US" dirty="0" smtClean="0"/>
              <a:t>Medigap </a:t>
            </a:r>
            <a:r>
              <a:rPr lang="en-US" dirty="0"/>
              <a:t>policies are standardized in a different way in Massachusetts, Minnesota, and Wisconsin. These are called waiver states.</a:t>
            </a:r>
          </a:p>
        </p:txBody>
      </p:sp>
      <p:sp>
        <p:nvSpPr>
          <p:cNvPr id="2" name="Footer Placeholder 1"/>
          <p:cNvSpPr>
            <a:spLocks noGrp="1"/>
          </p:cNvSpPr>
          <p:nvPr>
            <p:ph type="ftr" sz="quarter" idx="10"/>
          </p:nvPr>
        </p:nvSpPr>
        <p:spPr/>
        <p:txBody>
          <a:bodyPr/>
          <a:lstStyle/>
          <a:p>
            <a:r>
              <a:rPr lang="en-US" smtClean="0"/>
              <a:t>Medigap</a:t>
            </a:r>
            <a:endParaRPr lang="en-US" dirty="0"/>
          </a:p>
        </p:txBody>
      </p:sp>
      <p:sp>
        <p:nvSpPr>
          <p:cNvPr id="3" name="Slide Number Placeholder 2"/>
          <p:cNvSpPr>
            <a:spLocks noGrp="1"/>
          </p:cNvSpPr>
          <p:nvPr>
            <p:ph type="sldNum" sz="quarter" idx="11"/>
          </p:nvPr>
        </p:nvSpPr>
        <p:spPr/>
        <p:txBody>
          <a:bodyPr/>
          <a:lstStyle/>
          <a:p>
            <a:fld id="{4B4BEF8D-AEDC-4925-86C9-8CE122F2983D}" type="slidenum">
              <a:rPr lang="en-US" smtClean="0"/>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876304" y="4426861"/>
            <a:ext cx="5622924" cy="4259940"/>
          </a:xfrm>
        </p:spPr>
        <p:txBody>
          <a:bodyPr>
            <a:normAutofit lnSpcReduction="10000"/>
          </a:bodyPr>
          <a:lstStyle/>
          <a:p>
            <a:pPr marL="0">
              <a:spcBef>
                <a:spcPts val="600"/>
              </a:spcBef>
              <a:spcAft>
                <a:spcPts val="0"/>
              </a:spcAft>
              <a:tabLst>
                <a:tab pos="628650" algn="r"/>
              </a:tabLst>
            </a:pPr>
            <a:r>
              <a:rPr lang="en-US" sz="1200" dirty="0" smtClean="0">
                <a:effectLst/>
                <a:latin typeface="+mn-lt"/>
                <a:ea typeface="Times New Roman"/>
              </a:rPr>
              <a:t>All Medigap policies cover a basic set of benefits, including the following:</a:t>
            </a:r>
          </a:p>
          <a:p>
            <a:pPr marL="173736" lvl="0" indent="-173736">
              <a:spcBef>
                <a:spcPts val="600"/>
              </a:spcBef>
              <a:spcAft>
                <a:spcPts val="0"/>
              </a:spcAft>
              <a:buFont typeface="Wingdings"/>
              <a:buChar char=""/>
              <a:tabLst>
                <a:tab pos="228600" algn="l"/>
              </a:tabLst>
            </a:pPr>
            <a:r>
              <a:rPr lang="en-US" sz="1200" dirty="0" smtClean="0">
                <a:effectLst/>
                <a:latin typeface="+mn-lt"/>
                <a:ea typeface="Times New Roman"/>
              </a:rPr>
              <a:t>Medicare Part A coinsurance and hospital costs up to an additional 365 days after Medicare benefits are used up</a:t>
            </a:r>
          </a:p>
          <a:p>
            <a:pPr marL="173736" lvl="0" indent="-173736">
              <a:spcBef>
                <a:spcPts val="600"/>
              </a:spcBef>
              <a:spcAft>
                <a:spcPts val="0"/>
              </a:spcAft>
              <a:buFont typeface="Wingdings"/>
              <a:buChar char=""/>
              <a:tabLst>
                <a:tab pos="228600" algn="l"/>
              </a:tabLst>
            </a:pPr>
            <a:r>
              <a:rPr lang="en-US" sz="1200" dirty="0" smtClean="0">
                <a:effectLst/>
                <a:latin typeface="+mn-lt"/>
                <a:ea typeface="Times New Roman"/>
              </a:rPr>
              <a:t>Medicare Part B coinsurance or copayment</a:t>
            </a:r>
          </a:p>
          <a:p>
            <a:pPr marL="173736" lvl="0" indent="-173736">
              <a:spcBef>
                <a:spcPts val="600"/>
              </a:spcBef>
              <a:spcAft>
                <a:spcPts val="0"/>
              </a:spcAft>
              <a:buFont typeface="Wingdings"/>
              <a:buChar char=""/>
              <a:tabLst>
                <a:tab pos="228600" algn="l"/>
              </a:tabLst>
            </a:pPr>
            <a:r>
              <a:rPr lang="en-US" sz="1200" dirty="0" smtClean="0">
                <a:effectLst/>
                <a:latin typeface="+mn-lt"/>
                <a:ea typeface="Times New Roman"/>
              </a:rPr>
              <a:t>Blood (first 3 pints)</a:t>
            </a:r>
          </a:p>
          <a:p>
            <a:pPr marL="173736" lvl="0" indent="-173736">
              <a:spcBef>
                <a:spcPts val="600"/>
              </a:spcBef>
              <a:spcAft>
                <a:spcPts val="0"/>
              </a:spcAft>
              <a:buFont typeface="Wingdings"/>
              <a:buChar char=""/>
              <a:tabLst>
                <a:tab pos="228600" algn="l"/>
              </a:tabLst>
            </a:pPr>
            <a:r>
              <a:rPr lang="en-US" sz="1200" dirty="0" smtClean="0">
                <a:effectLst/>
                <a:latin typeface="+mn-lt"/>
                <a:ea typeface="Times New Roman"/>
              </a:rPr>
              <a:t>Part A hospice care coinsurance or copayment</a:t>
            </a:r>
          </a:p>
          <a:p>
            <a:pPr marL="0">
              <a:spcBef>
                <a:spcPts val="600"/>
              </a:spcBef>
              <a:spcAft>
                <a:spcPts val="0"/>
              </a:spcAft>
              <a:tabLst>
                <a:tab pos="628650" algn="r"/>
              </a:tabLst>
            </a:pPr>
            <a:r>
              <a:rPr lang="en-US" sz="1200" dirty="0" smtClean="0">
                <a:effectLst/>
                <a:latin typeface="+mn-lt"/>
                <a:ea typeface="Times New Roman"/>
              </a:rPr>
              <a:t>In addition, each Medigap Plan covers different benefits:</a:t>
            </a:r>
          </a:p>
          <a:p>
            <a:pPr marL="173736" lvl="0" indent="-173736">
              <a:spcBef>
                <a:spcPts val="600"/>
              </a:spcBef>
              <a:spcAft>
                <a:spcPts val="0"/>
              </a:spcAft>
              <a:buFont typeface="Wingdings"/>
              <a:buChar char=""/>
              <a:tabLst>
                <a:tab pos="228600" algn="l"/>
              </a:tabLst>
            </a:pPr>
            <a:r>
              <a:rPr lang="en-US" sz="1200" dirty="0" smtClean="0">
                <a:effectLst/>
                <a:latin typeface="+mn-lt"/>
                <a:ea typeface="Times New Roman"/>
              </a:rPr>
              <a:t>The skilled nursing facility care coinsurance is covered by Medigap Plans C, D, F, G, M, and N (at 100 percent), L (at 75 percent), and K (at 50 percent)</a:t>
            </a:r>
          </a:p>
          <a:p>
            <a:pPr marL="173736" lvl="0" indent="-173736">
              <a:spcBef>
                <a:spcPts val="600"/>
              </a:spcBef>
              <a:spcAft>
                <a:spcPts val="0"/>
              </a:spcAft>
              <a:buFont typeface="Wingdings"/>
              <a:buChar char=""/>
              <a:tabLst>
                <a:tab pos="228600" algn="l"/>
              </a:tabLst>
            </a:pPr>
            <a:r>
              <a:rPr lang="en-US" sz="1200" dirty="0" smtClean="0">
                <a:effectLst/>
                <a:latin typeface="+mn-lt"/>
                <a:ea typeface="Times New Roman"/>
              </a:rPr>
              <a:t>The Medicare Part A deductible is covered by Medigap Plans B, C, D, F, G, and N (at 100 percent), L (at 75 percent) and K (at 50 percent)</a:t>
            </a:r>
          </a:p>
          <a:p>
            <a:pPr marL="173736" lvl="0" indent="-173736">
              <a:spcBef>
                <a:spcPts val="600"/>
              </a:spcBef>
              <a:spcAft>
                <a:spcPts val="0"/>
              </a:spcAft>
              <a:buFont typeface="Wingdings"/>
              <a:buChar char=""/>
              <a:tabLst>
                <a:tab pos="228600" algn="l"/>
              </a:tabLst>
            </a:pPr>
            <a:r>
              <a:rPr lang="en-US" sz="1200" dirty="0" smtClean="0">
                <a:effectLst/>
                <a:latin typeface="+mn-lt"/>
                <a:ea typeface="Times New Roman"/>
              </a:rPr>
              <a:t>The Medicare Part B deductible is covered by Medigap Plans C and F</a:t>
            </a:r>
          </a:p>
          <a:p>
            <a:pPr marL="173736" lvl="0" indent="-173736">
              <a:spcBef>
                <a:spcPts val="600"/>
              </a:spcBef>
              <a:spcAft>
                <a:spcPts val="0"/>
              </a:spcAft>
              <a:buFont typeface="Wingdings"/>
              <a:buChar char=""/>
              <a:tabLst>
                <a:tab pos="228600" algn="l"/>
              </a:tabLst>
            </a:pPr>
            <a:r>
              <a:rPr lang="en-US" sz="1200" dirty="0" smtClean="0">
                <a:effectLst/>
                <a:latin typeface="+mn-lt"/>
                <a:ea typeface="Times New Roman"/>
              </a:rPr>
              <a:t>The Medicare Part B excess charges are covered by Medigap Plans F and G</a:t>
            </a:r>
          </a:p>
          <a:p>
            <a:pPr marL="173736" lvl="0" indent="-173736">
              <a:spcBef>
                <a:spcPts val="600"/>
              </a:spcBef>
              <a:spcAft>
                <a:spcPts val="0"/>
              </a:spcAft>
              <a:buFont typeface="Wingdings"/>
              <a:buChar char=""/>
              <a:tabLst>
                <a:tab pos="228600" algn="l"/>
              </a:tabLst>
            </a:pPr>
            <a:r>
              <a:rPr lang="en-US" sz="1200" dirty="0" smtClean="0">
                <a:effectLst/>
                <a:latin typeface="+mn-lt"/>
                <a:ea typeface="Times New Roman"/>
              </a:rPr>
              <a:t>Foreign travel emergency costs up to the plan’s limits are covered by Medigap Plans C, D, F, G, M, and N</a:t>
            </a:r>
          </a:p>
          <a:p>
            <a:pPr marL="0">
              <a:spcBef>
                <a:spcPts val="600"/>
              </a:spcBef>
              <a:spcAft>
                <a:spcPts val="0"/>
              </a:spcAft>
              <a:tabLst>
                <a:tab pos="628650" algn="r"/>
              </a:tabLst>
            </a:pPr>
            <a:r>
              <a:rPr lang="en-US" sz="1200" dirty="0" smtClean="0">
                <a:effectLst/>
                <a:latin typeface="+mn-lt"/>
                <a:ea typeface="Times New Roman"/>
              </a:rPr>
              <a:t>*Plan F also offers a high-deductible plan in some states. </a:t>
            </a:r>
          </a:p>
          <a:p>
            <a:pPr marL="0">
              <a:spcBef>
                <a:spcPts val="600"/>
              </a:spcBef>
              <a:spcAft>
                <a:spcPts val="0"/>
              </a:spcAft>
              <a:tabLst>
                <a:tab pos="628650" algn="r"/>
              </a:tabLst>
            </a:pPr>
            <a:r>
              <a:rPr lang="en-US" sz="1200" dirty="0" smtClean="0">
                <a:effectLst/>
                <a:latin typeface="+mn-lt"/>
                <a:ea typeface="Times New Roman"/>
              </a:rPr>
              <a:t>**Plans K and L have out-of-pocket limits of $4,940 and $2,470, respectively, in 2014.</a:t>
            </a:r>
          </a:p>
          <a:p>
            <a:pPr marL="0">
              <a:spcBef>
                <a:spcPts val="600"/>
              </a:spcBef>
              <a:spcAft>
                <a:spcPts val="0"/>
              </a:spcAft>
              <a:tabLst>
                <a:tab pos="628650" algn="r"/>
              </a:tabLst>
            </a:pPr>
            <a:r>
              <a:rPr lang="en-US" sz="1200" dirty="0" smtClean="0">
                <a:effectLst/>
                <a:latin typeface="+mn-lt"/>
                <a:ea typeface="Times New Roman"/>
              </a:rPr>
              <a:t>This chart is also included full size as Appendix A (page 49).</a:t>
            </a:r>
            <a:endParaRPr lang="en-US" sz="1200" dirty="0">
              <a:effectLst/>
              <a:latin typeface="+mn-lt"/>
              <a:ea typeface="Times New Roman"/>
            </a:endParaRPr>
          </a:p>
        </p:txBody>
      </p:sp>
      <p:sp>
        <p:nvSpPr>
          <p:cNvPr id="4" name="Footer Placeholder 3"/>
          <p:cNvSpPr>
            <a:spLocks noGrp="1"/>
          </p:cNvSpPr>
          <p:nvPr>
            <p:ph type="ftr" sz="quarter" idx="10"/>
          </p:nvPr>
        </p:nvSpPr>
        <p:spPr/>
        <p:txBody>
          <a:bodyPr/>
          <a:lstStyle/>
          <a:p>
            <a:r>
              <a:rPr lang="en-US" smtClean="0"/>
              <a:t>Medigap</a:t>
            </a:r>
            <a:endParaRPr lang="en-US" dirty="0"/>
          </a:p>
        </p:txBody>
      </p:sp>
      <p:sp>
        <p:nvSpPr>
          <p:cNvPr id="5" name="Slide Number Placeholder 4"/>
          <p:cNvSpPr>
            <a:spLocks noGrp="1"/>
          </p:cNvSpPr>
          <p:nvPr>
            <p:ph type="sldNum" sz="quarter" idx="11"/>
          </p:nvPr>
        </p:nvSpPr>
        <p:spPr/>
        <p:txBody>
          <a:bodyPr/>
          <a:lstStyle/>
          <a:p>
            <a:fld id="{4B4BEF8D-AEDC-4925-86C9-8CE122F2983D}" type="slidenum">
              <a:rPr lang="en-US" smtClean="0"/>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0596" name="Rectangle 3"/>
          <p:cNvSpPr>
            <a:spLocks noGrp="1" noChangeArrowheads="1"/>
          </p:cNvSpPr>
          <p:nvPr>
            <p:ph type="body" idx="1"/>
          </p:nvPr>
        </p:nvSpPr>
        <p:spPr bwMode="auto">
          <a:xfrm>
            <a:off x="871562" y="4416106"/>
            <a:ext cx="5356688" cy="4183995"/>
          </a:xfrm>
        </p:spPr>
        <p:txBody>
          <a:bodyPr wrap="square" numCol="1" anchor="t" anchorCtr="0" compatLnSpc="1">
            <a:prstTxWarp prst="textNoShape">
              <a:avLst/>
            </a:prstTxWarp>
          </a:bodyPr>
          <a:lstStyle/>
          <a:p>
            <a:pPr marL="173736" indent="-173736">
              <a:spcBef>
                <a:spcPts val="600"/>
              </a:spcBef>
              <a:defRPr/>
            </a:pPr>
            <a:r>
              <a:rPr lang="en-US" dirty="0" smtClean="0">
                <a:cs typeface="Arial" charset="0"/>
              </a:rPr>
              <a:t>There are special types of Medigap plans that include:</a:t>
            </a:r>
          </a:p>
          <a:p>
            <a:pPr marL="173736" indent="-173736">
              <a:spcBef>
                <a:spcPts val="600"/>
              </a:spcBef>
              <a:buFont typeface="Wingdings" pitchFamily="2" charset="2"/>
              <a:buChar char="§"/>
              <a:defRPr/>
            </a:pPr>
            <a:r>
              <a:rPr lang="en-US" dirty="0" smtClean="0">
                <a:cs typeface="Arial" charset="0"/>
              </a:rPr>
              <a:t>Massachusetts, Minnesota, and Wisconsin (waiver states)</a:t>
            </a:r>
          </a:p>
          <a:p>
            <a:pPr marL="173736" indent="-173736">
              <a:spcBef>
                <a:spcPts val="600"/>
              </a:spcBef>
              <a:buFont typeface="Wingdings" pitchFamily="2" charset="2"/>
              <a:buChar char="§"/>
              <a:defRPr/>
            </a:pPr>
            <a:r>
              <a:rPr lang="en-US" dirty="0" smtClean="0">
                <a:cs typeface="Arial" charset="0"/>
              </a:rPr>
              <a:t>Medicare SELECT (network plans)</a:t>
            </a:r>
          </a:p>
        </p:txBody>
      </p:sp>
      <p:sp>
        <p:nvSpPr>
          <p:cNvPr id="2" name="Footer Placeholder 1"/>
          <p:cNvSpPr>
            <a:spLocks noGrp="1"/>
          </p:cNvSpPr>
          <p:nvPr>
            <p:ph type="ftr" sz="quarter" idx="10"/>
          </p:nvPr>
        </p:nvSpPr>
        <p:spPr/>
        <p:txBody>
          <a:bodyPr/>
          <a:lstStyle/>
          <a:p>
            <a:r>
              <a:rPr lang="en-US" smtClean="0"/>
              <a:t>Medigap</a:t>
            </a:r>
            <a:endParaRPr lang="en-US" dirty="0"/>
          </a:p>
        </p:txBody>
      </p:sp>
      <p:sp>
        <p:nvSpPr>
          <p:cNvPr id="3" name="Slide Number Placeholder 2"/>
          <p:cNvSpPr>
            <a:spLocks noGrp="1"/>
          </p:cNvSpPr>
          <p:nvPr>
            <p:ph type="sldNum" sz="quarter" idx="11"/>
          </p:nvPr>
        </p:nvSpPr>
        <p:spPr/>
        <p:txBody>
          <a:bodyPr/>
          <a:lstStyle/>
          <a:p>
            <a:fld id="{4B4BEF8D-AEDC-4925-86C9-8CE122F2983D}" type="slidenum">
              <a:rPr lang="en-US" smtClean="0"/>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Rectangle 2"/>
          <p:cNvSpPr>
            <a:spLocks noGrp="1" noRot="1" noChangeAspect="1" noChangeArrowheads="1" noTextEdit="1"/>
          </p:cNvSpPr>
          <p:nvPr>
            <p:ph type="sldImg"/>
          </p:nvPr>
        </p:nvSpPr>
        <p:spPr bwMode="auto">
          <a:xfrm>
            <a:off x="1203325" y="696913"/>
            <a:ext cx="4646613" cy="3486150"/>
          </a:xfrm>
          <a:noFill/>
          <a:ln>
            <a:solidFill>
              <a:srgbClr val="000000"/>
            </a:solidFill>
            <a:miter lim="800000"/>
            <a:headEnd/>
            <a:tailEnd/>
          </a:ln>
        </p:spPr>
      </p:sp>
      <p:sp>
        <p:nvSpPr>
          <p:cNvPr id="81925" name="Rectangle 3"/>
          <p:cNvSpPr>
            <a:spLocks noGrp="1" noChangeArrowheads="1"/>
          </p:cNvSpPr>
          <p:nvPr>
            <p:ph type="body" idx="1"/>
          </p:nvPr>
        </p:nvSpPr>
        <p:spPr bwMode="auto">
          <a:xfrm>
            <a:off x="871740" y="4416104"/>
            <a:ext cx="5262363" cy="4182458"/>
          </a:xfrm>
        </p:spPr>
        <p:txBody>
          <a:bodyPr wrap="square" lIns="92694" tIns="46346" rIns="92694" bIns="46346" numCol="1" anchor="t" anchorCtr="0" compatLnSpc="1">
            <a:prstTxWarp prst="textNoShape">
              <a:avLst/>
            </a:prstTxWarp>
          </a:bodyPr>
          <a:lstStyle/>
          <a:p>
            <a:pPr marL="0">
              <a:spcBef>
                <a:spcPts val="600"/>
              </a:spcBef>
              <a:spcAft>
                <a:spcPts val="0"/>
              </a:spcAft>
              <a:tabLst>
                <a:tab pos="628650" algn="r"/>
              </a:tabLst>
            </a:pPr>
            <a:r>
              <a:rPr lang="en-US" sz="1200" dirty="0" smtClean="0">
                <a:effectLst/>
                <a:latin typeface="+mn-lt"/>
                <a:ea typeface="Times New Roman"/>
              </a:rPr>
              <a:t>Massachusetts, Minnesota, and Wisconsin are waiver states. This means they</a:t>
            </a:r>
          </a:p>
          <a:p>
            <a:pPr marL="173736" lvl="0" indent="-173736">
              <a:spcBef>
                <a:spcPts val="600"/>
              </a:spcBef>
              <a:spcAft>
                <a:spcPts val="0"/>
              </a:spcAft>
              <a:buFont typeface="Wingdings"/>
              <a:buChar char=""/>
              <a:tabLst>
                <a:tab pos="228600" algn="l"/>
              </a:tabLst>
            </a:pPr>
            <a:r>
              <a:rPr lang="en-US" sz="1200" dirty="0" smtClean="0">
                <a:effectLst/>
                <a:latin typeface="+mn-lt"/>
                <a:ea typeface="Times New Roman"/>
              </a:rPr>
              <a:t>Provide different kinds of Medigap policies NOT labeled with letters</a:t>
            </a:r>
          </a:p>
          <a:p>
            <a:pPr marL="173736" lvl="0" indent="-173736">
              <a:spcBef>
                <a:spcPts val="600"/>
              </a:spcBef>
              <a:spcAft>
                <a:spcPts val="0"/>
              </a:spcAft>
              <a:buFont typeface="Wingdings"/>
              <a:buChar char=""/>
              <a:tabLst>
                <a:tab pos="228600" algn="l"/>
              </a:tabLst>
            </a:pPr>
            <a:r>
              <a:rPr lang="en-US" sz="1200" dirty="0" smtClean="0">
                <a:effectLst/>
                <a:latin typeface="+mn-lt"/>
                <a:ea typeface="Times New Roman"/>
              </a:rPr>
              <a:t>Provide comparable benefits to standardized plans</a:t>
            </a:r>
          </a:p>
          <a:p>
            <a:pPr marL="173736" lvl="0" indent="-173736">
              <a:spcBef>
                <a:spcPts val="600"/>
              </a:spcBef>
              <a:spcAft>
                <a:spcPts val="0"/>
              </a:spcAft>
              <a:buFont typeface="Wingdings"/>
              <a:buChar char=""/>
              <a:tabLst>
                <a:tab pos="228600" algn="l"/>
              </a:tabLst>
            </a:pPr>
            <a:r>
              <a:rPr lang="en-US" sz="1200" dirty="0" smtClean="0">
                <a:effectLst/>
                <a:latin typeface="+mn-lt"/>
                <a:ea typeface="Times New Roman"/>
              </a:rPr>
              <a:t>Have a different system that includes basic (“core”) and optional (“rider”) benefits </a:t>
            </a:r>
          </a:p>
          <a:p>
            <a:pPr marL="0">
              <a:spcBef>
                <a:spcPts val="600"/>
              </a:spcBef>
              <a:spcAft>
                <a:spcPts val="0"/>
              </a:spcAft>
              <a:tabLst>
                <a:tab pos="628650" algn="r"/>
              </a:tabLst>
            </a:pPr>
            <a:r>
              <a:rPr lang="en-US" sz="1200" dirty="0" smtClean="0">
                <a:effectLst/>
                <a:latin typeface="+mn-lt"/>
                <a:ea typeface="Times New Roman"/>
              </a:rPr>
              <a:t>Call your State Health Insurance Assistance Program or your State Insurance Department for more information. </a:t>
            </a:r>
          </a:p>
          <a:p>
            <a:pPr>
              <a:spcBef>
                <a:spcPts val="578"/>
              </a:spcBef>
              <a:defRPr/>
            </a:pPr>
            <a:r>
              <a:rPr lang="en-US" dirty="0" smtClean="0"/>
              <a:t>Information on the coverage provided in these states is available in the “</a:t>
            </a:r>
            <a:r>
              <a:rPr lang="en-US" i="1" dirty="0" smtClean="0"/>
              <a:t>2014 Choosing a Medigap Policy: A Guide to Health Insurance for People </a:t>
            </a:r>
            <a:r>
              <a:rPr lang="en-US" i="1" dirty="0"/>
              <a:t>with </a:t>
            </a:r>
            <a:r>
              <a:rPr lang="en-US" i="1" dirty="0" smtClean="0"/>
              <a:t>Medicare</a:t>
            </a:r>
            <a:r>
              <a:rPr lang="en-US" dirty="0" smtClean="0"/>
              <a:t>,” CMS </a:t>
            </a:r>
            <a:r>
              <a:rPr lang="en-US" dirty="0"/>
              <a:t>Product No. </a:t>
            </a:r>
            <a:r>
              <a:rPr lang="en-US" dirty="0" smtClean="0"/>
              <a:t>02110. </a:t>
            </a:r>
          </a:p>
          <a:p>
            <a:pPr>
              <a:spcBef>
                <a:spcPts val="578"/>
              </a:spcBef>
              <a:defRPr/>
            </a:pPr>
            <a:endParaRPr lang="en-US" i="1" dirty="0" smtClean="0"/>
          </a:p>
        </p:txBody>
      </p:sp>
      <p:sp>
        <p:nvSpPr>
          <p:cNvPr id="2" name="Footer Placeholder 1"/>
          <p:cNvSpPr>
            <a:spLocks noGrp="1"/>
          </p:cNvSpPr>
          <p:nvPr>
            <p:ph type="ftr" sz="quarter" idx="10"/>
          </p:nvPr>
        </p:nvSpPr>
        <p:spPr/>
        <p:txBody>
          <a:bodyPr/>
          <a:lstStyle/>
          <a:p>
            <a:r>
              <a:rPr lang="en-US" smtClean="0"/>
              <a:t>Medigap</a:t>
            </a:r>
            <a:endParaRPr lang="en-US" dirty="0"/>
          </a:p>
        </p:txBody>
      </p:sp>
      <p:sp>
        <p:nvSpPr>
          <p:cNvPr id="3" name="Slide Number Placeholder 2"/>
          <p:cNvSpPr>
            <a:spLocks noGrp="1"/>
          </p:cNvSpPr>
          <p:nvPr>
            <p:ph type="sldNum" sz="quarter" idx="11"/>
          </p:nvPr>
        </p:nvSpPr>
        <p:spPr/>
        <p:txBody>
          <a:bodyPr/>
          <a:lstStyle/>
          <a:p>
            <a:fld id="{4B4BEF8D-AEDC-4925-86C9-8CE122F2983D}" type="slidenum">
              <a:rPr lang="en-US" smtClean="0"/>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5" name="Rectangle 2"/>
          <p:cNvSpPr>
            <a:spLocks noGrp="1" noRot="1" noChangeAspect="1" noChangeArrowheads="1" noTextEdit="1"/>
          </p:cNvSpPr>
          <p:nvPr>
            <p:ph type="sldImg"/>
          </p:nvPr>
        </p:nvSpPr>
        <p:spPr bwMode="auto">
          <a:xfrm>
            <a:off x="1203325" y="696913"/>
            <a:ext cx="4646613" cy="3486150"/>
          </a:xfrm>
          <a:noFill/>
          <a:ln>
            <a:solidFill>
              <a:srgbClr val="000000"/>
            </a:solidFill>
            <a:miter lim="800000"/>
            <a:headEnd/>
            <a:tailEnd/>
          </a:ln>
        </p:spPr>
      </p:sp>
      <p:sp>
        <p:nvSpPr>
          <p:cNvPr id="82949" name="Rectangle 3"/>
          <p:cNvSpPr>
            <a:spLocks noGrp="1" noChangeArrowheads="1"/>
          </p:cNvSpPr>
          <p:nvPr>
            <p:ph type="body" idx="1"/>
          </p:nvPr>
        </p:nvSpPr>
        <p:spPr bwMode="auto">
          <a:xfrm>
            <a:off x="685800" y="4358612"/>
            <a:ext cx="5802007" cy="4328187"/>
          </a:xfrm>
        </p:spPr>
        <p:txBody>
          <a:bodyPr wrap="square" lIns="92694" tIns="46346" rIns="92694" bIns="46346" numCol="1" anchor="t" anchorCtr="0" compatLnSpc="1">
            <a:prstTxWarp prst="textNoShape">
              <a:avLst/>
            </a:prstTxWarp>
            <a:normAutofit lnSpcReduction="10000"/>
          </a:bodyPr>
          <a:lstStyle/>
          <a:p>
            <a:pPr marL="0">
              <a:spcBef>
                <a:spcPts val="600"/>
              </a:spcBef>
              <a:spcAft>
                <a:spcPts val="0"/>
              </a:spcAft>
              <a:tabLst>
                <a:tab pos="628650" algn="r"/>
              </a:tabLst>
            </a:pPr>
            <a:r>
              <a:rPr lang="en-US" sz="1200" dirty="0" smtClean="0">
                <a:effectLst/>
                <a:latin typeface="+mn-lt"/>
                <a:ea typeface="Times New Roman"/>
              </a:rPr>
              <a:t>Medicare SELECT is a type of Medigap policy sold in some states that requires you to use hospitals and, in some cases, doctors within its network to be eligible for full insurance benefits (except in an emergency). Medicare SELECT can be any of the standardized Medigap Plans.  </a:t>
            </a:r>
          </a:p>
          <a:p>
            <a:pPr marL="0">
              <a:spcBef>
                <a:spcPts val="600"/>
              </a:spcBef>
              <a:spcAft>
                <a:spcPts val="0"/>
              </a:spcAft>
              <a:tabLst>
                <a:tab pos="628650" algn="r"/>
              </a:tabLst>
            </a:pPr>
            <a:r>
              <a:rPr lang="en-US" sz="1200" dirty="0" smtClean="0">
                <a:effectLst/>
                <a:latin typeface="+mn-lt"/>
                <a:ea typeface="Times New Roman"/>
              </a:rPr>
              <a:t>These policies generally cost less than other Medigap policies. However, if you don’t use a Medicare SELECT hospital or doctor for non-emergency services, you’ll have to pay some or all of what Medicare doesn’t pay. Medicare will pay its share of approved charges no matter which hospital or doctor you choose.</a:t>
            </a:r>
          </a:p>
          <a:p>
            <a:pPr marL="0">
              <a:spcBef>
                <a:spcPts val="600"/>
              </a:spcBef>
              <a:spcAft>
                <a:spcPts val="0"/>
              </a:spcAft>
              <a:tabLst>
                <a:tab pos="628650" algn="r"/>
              </a:tabLst>
            </a:pPr>
            <a:r>
              <a:rPr lang="en-US" sz="1200" dirty="0" smtClean="0">
                <a:effectLst/>
                <a:latin typeface="+mn-lt"/>
                <a:ea typeface="Times New Roman"/>
              </a:rPr>
              <a:t>If you currently have a Medicare SELECT policy, you also have the right to switch, at any time, to any regular Medigap policy being sold by the same company. The Medigap policy you switch to must have equal or less coverage than the Medicare SELECT policy you currently have. At the present time, some Medicare SELECT plans in some states resemble Preferred Provider Organizations.</a:t>
            </a:r>
          </a:p>
          <a:p>
            <a:pPr marL="0">
              <a:spcBef>
                <a:spcPts val="600"/>
              </a:spcBef>
              <a:spcAft>
                <a:spcPts val="0"/>
              </a:spcAft>
              <a:tabLst>
                <a:tab pos="628650" algn="r"/>
              </a:tabLst>
            </a:pPr>
            <a:r>
              <a:rPr lang="en-US" sz="1200" dirty="0" smtClean="0">
                <a:effectLst/>
                <a:latin typeface="+mn-lt"/>
                <a:ea typeface="Times New Roman"/>
              </a:rPr>
              <a:t>If you have a Medicare SELECT policy and you move out of the policy’s area, you: </a:t>
            </a:r>
          </a:p>
          <a:p>
            <a:pPr marL="173736" lvl="0" indent="-173736">
              <a:spcBef>
                <a:spcPts val="600"/>
              </a:spcBef>
              <a:spcAft>
                <a:spcPts val="0"/>
              </a:spcAft>
              <a:buFont typeface="Wingdings"/>
              <a:buChar char=""/>
              <a:tabLst>
                <a:tab pos="228600" algn="l"/>
              </a:tabLst>
            </a:pPr>
            <a:r>
              <a:rPr lang="en-US" sz="1200" dirty="0" smtClean="0">
                <a:effectLst/>
                <a:latin typeface="+mn-lt"/>
                <a:ea typeface="Times New Roman"/>
              </a:rPr>
              <a:t>Can buy a standardized Medigap policy from your current Medigap policy insurance company that offers the same or fewer benefits than your current Medicare SELECT policy. If you’ve had your Medicare SELECT policy for more than 6 months, you won’t have to answer any medical questions. </a:t>
            </a:r>
          </a:p>
          <a:p>
            <a:pPr marL="173736" lvl="0" indent="-173736">
              <a:spcBef>
                <a:spcPts val="600"/>
              </a:spcBef>
              <a:spcAft>
                <a:spcPts val="0"/>
              </a:spcAft>
              <a:buFont typeface="Wingdings"/>
              <a:buChar char=""/>
              <a:tabLst>
                <a:tab pos="228600" algn="l"/>
              </a:tabLst>
            </a:pPr>
            <a:r>
              <a:rPr lang="en-US" sz="1200" dirty="0" smtClean="0">
                <a:effectLst/>
                <a:latin typeface="+mn-lt"/>
                <a:ea typeface="Times New Roman"/>
              </a:rPr>
              <a:t>Have a guaranteed issue right to buy any Medigap Plan A, B, C, F, K, or L that’s available for sale in most states by any insurance company. </a:t>
            </a:r>
          </a:p>
          <a:p>
            <a:pPr marL="0">
              <a:spcBef>
                <a:spcPts val="600"/>
              </a:spcBef>
              <a:spcAft>
                <a:spcPts val="0"/>
              </a:spcAft>
              <a:tabLst>
                <a:tab pos="628650" algn="r"/>
              </a:tabLst>
            </a:pPr>
            <a:r>
              <a:rPr lang="en-US" sz="1200" dirty="0" smtClean="0">
                <a:effectLst/>
                <a:latin typeface="+mn-lt"/>
                <a:ea typeface="Times New Roman"/>
              </a:rPr>
              <a:t>Medicare SELECT policies aren’t available in all states.</a:t>
            </a:r>
            <a:endParaRPr lang="en-US" sz="1200" dirty="0">
              <a:effectLst/>
              <a:latin typeface="+mn-lt"/>
              <a:ea typeface="Times New Roman"/>
            </a:endParaRPr>
          </a:p>
        </p:txBody>
      </p:sp>
      <p:sp>
        <p:nvSpPr>
          <p:cNvPr id="2" name="Footer Placeholder 1"/>
          <p:cNvSpPr>
            <a:spLocks noGrp="1"/>
          </p:cNvSpPr>
          <p:nvPr>
            <p:ph type="ftr" sz="quarter" idx="10"/>
          </p:nvPr>
        </p:nvSpPr>
        <p:spPr/>
        <p:txBody>
          <a:bodyPr/>
          <a:lstStyle/>
          <a:p>
            <a:r>
              <a:rPr lang="en-US" smtClean="0"/>
              <a:t>Medigap</a:t>
            </a:r>
            <a:endParaRPr lang="en-US" dirty="0"/>
          </a:p>
        </p:txBody>
      </p:sp>
      <p:sp>
        <p:nvSpPr>
          <p:cNvPr id="3" name="Slide Number Placeholder 2"/>
          <p:cNvSpPr>
            <a:spLocks noGrp="1"/>
          </p:cNvSpPr>
          <p:nvPr>
            <p:ph type="sldNum" sz="quarter" idx="11"/>
          </p:nvPr>
        </p:nvSpPr>
        <p:spPr/>
        <p:txBody>
          <a:bodyPr/>
          <a:lstStyle/>
          <a:p>
            <a:fld id="{4B4BEF8D-AEDC-4925-86C9-8CE122F2983D}" type="slidenum">
              <a:rPr lang="en-US" smtClean="0"/>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9" name="Rectangle 2"/>
          <p:cNvSpPr>
            <a:spLocks noGrp="1" noRot="1" noChangeAspect="1" noChangeArrowheads="1" noTextEdit="1"/>
          </p:cNvSpPr>
          <p:nvPr>
            <p:ph type="sldImg"/>
          </p:nvPr>
        </p:nvSpPr>
        <p:spPr bwMode="auto">
          <a:xfrm>
            <a:off x="1193800" y="712788"/>
            <a:ext cx="4645025" cy="3484562"/>
          </a:xfrm>
          <a:noFill/>
          <a:ln>
            <a:solidFill>
              <a:srgbClr val="000000"/>
            </a:solidFill>
            <a:miter lim="800000"/>
            <a:headEnd/>
            <a:tailEnd/>
          </a:ln>
        </p:spPr>
      </p:sp>
      <p:sp>
        <p:nvSpPr>
          <p:cNvPr id="123909" name="Rectangle 3"/>
          <p:cNvSpPr>
            <a:spLocks noGrp="1" noChangeArrowheads="1"/>
          </p:cNvSpPr>
          <p:nvPr>
            <p:ph type="body" idx="1"/>
          </p:nvPr>
        </p:nvSpPr>
        <p:spPr>
          <a:xfrm>
            <a:off x="873451" y="4416103"/>
            <a:ext cx="5333675" cy="4437616"/>
          </a:xfrm>
          <a:ln/>
        </p:spPr>
        <p:txBody>
          <a:bodyPr wrap="square" lIns="92694" tIns="46346" rIns="92694" bIns="46346" numCol="1" anchor="t" anchorCtr="0" compatLnSpc="1">
            <a:prstTxWarp prst="textNoShape">
              <a:avLst/>
            </a:prstTxWarp>
            <a:noAutofit/>
          </a:bodyPr>
          <a:lstStyle/>
          <a:p>
            <a:pPr marL="0">
              <a:spcBef>
                <a:spcPts val="600"/>
              </a:spcBef>
              <a:spcAft>
                <a:spcPts val="0"/>
              </a:spcAft>
              <a:tabLst>
                <a:tab pos="628650" algn="r"/>
              </a:tabLst>
            </a:pPr>
            <a:r>
              <a:rPr lang="en-US" sz="1200" dirty="0" smtClean="0">
                <a:effectLst/>
                <a:latin typeface="+mn-lt"/>
                <a:ea typeface="Times New Roman"/>
              </a:rPr>
              <a:t>There can be big differences in the premiums that different insurance companies charge for exactly the same coverage. Costs depend on your age (in some states), where you live (e.g., urban, rural, or  ZIP Code), and the company selling the policy. The cost of your Medigap policy may also depend on whether the insurance company does any of the following: </a:t>
            </a:r>
          </a:p>
          <a:p>
            <a:pPr marL="173736" lvl="0" indent="-173736">
              <a:spcBef>
                <a:spcPts val="600"/>
              </a:spcBef>
              <a:spcAft>
                <a:spcPts val="0"/>
              </a:spcAft>
              <a:buFont typeface="Wingdings"/>
              <a:buChar char=""/>
              <a:tabLst>
                <a:tab pos="228600" algn="l"/>
              </a:tabLst>
            </a:pPr>
            <a:r>
              <a:rPr lang="en-US" sz="1200" dirty="0" smtClean="0">
                <a:effectLst/>
                <a:latin typeface="+mn-lt"/>
                <a:ea typeface="Times New Roman"/>
              </a:rPr>
              <a:t>Offers discounts (such as discounts for women, non-smokers, or people who are married; discounts for paying yearly; discounts for paying your premiums using electronic funds transfer; or discounts for multiple policies). </a:t>
            </a:r>
          </a:p>
          <a:p>
            <a:pPr marL="173736" lvl="0" indent="-173736">
              <a:spcBef>
                <a:spcPts val="600"/>
              </a:spcBef>
              <a:spcAft>
                <a:spcPts val="0"/>
              </a:spcAft>
              <a:buFont typeface="Wingdings"/>
              <a:buChar char=""/>
              <a:tabLst>
                <a:tab pos="228600" algn="l"/>
              </a:tabLst>
            </a:pPr>
            <a:r>
              <a:rPr lang="en-US" sz="1200" dirty="0" smtClean="0">
                <a:effectLst/>
                <a:latin typeface="+mn-lt"/>
                <a:ea typeface="Times New Roman"/>
              </a:rPr>
              <a:t>Uses medical underwriting (reviews your medical history to decide whether to accept your application, add a waiting period for a pre-existing condition, if your state law allows it) or charges you more, or applies a different premium when you don’t have a guaranteed issue right, or aren’t in a Medigap open enrollment period. </a:t>
            </a:r>
          </a:p>
          <a:p>
            <a:pPr marL="173736" lvl="0" indent="-173736">
              <a:spcBef>
                <a:spcPts val="600"/>
              </a:spcBef>
              <a:spcAft>
                <a:spcPts val="0"/>
              </a:spcAft>
              <a:buFont typeface="Wingdings"/>
              <a:buChar char=""/>
              <a:tabLst>
                <a:tab pos="228600" algn="l"/>
              </a:tabLst>
            </a:pPr>
            <a:r>
              <a:rPr lang="en-US" sz="1200" dirty="0" smtClean="0">
                <a:effectLst/>
                <a:latin typeface="+mn-lt"/>
                <a:ea typeface="Times New Roman"/>
              </a:rPr>
              <a:t>Sells Medicare SELECT policies that may require you to use certain providers. If you buy this type of Medigap policy, your premium may be less. </a:t>
            </a:r>
          </a:p>
          <a:p>
            <a:pPr marL="173736" lvl="0" indent="-173736">
              <a:spcBef>
                <a:spcPts val="600"/>
              </a:spcBef>
              <a:spcAft>
                <a:spcPts val="0"/>
              </a:spcAft>
              <a:buFont typeface="Wingdings"/>
              <a:buChar char=""/>
              <a:tabLst>
                <a:tab pos="228600" algn="l"/>
              </a:tabLst>
            </a:pPr>
            <a:r>
              <a:rPr lang="en-US" sz="1200" dirty="0" smtClean="0">
                <a:effectLst/>
                <a:latin typeface="+mn-lt"/>
                <a:ea typeface="Times New Roman"/>
              </a:rPr>
              <a:t>Offers a high-deductible option for Medigap Plan F. </a:t>
            </a:r>
          </a:p>
          <a:p>
            <a:pPr marL="0" lvl="2" indent="0">
              <a:spcBef>
                <a:spcPts val="600"/>
              </a:spcBef>
              <a:buNone/>
              <a:defRPr/>
            </a:pPr>
            <a:endParaRPr lang="en-US" sz="1400" dirty="0"/>
          </a:p>
        </p:txBody>
      </p:sp>
      <p:sp>
        <p:nvSpPr>
          <p:cNvPr id="2" name="Footer Placeholder 1"/>
          <p:cNvSpPr>
            <a:spLocks noGrp="1"/>
          </p:cNvSpPr>
          <p:nvPr>
            <p:ph type="ftr" sz="quarter" idx="10"/>
          </p:nvPr>
        </p:nvSpPr>
        <p:spPr/>
        <p:txBody>
          <a:bodyPr/>
          <a:lstStyle/>
          <a:p>
            <a:r>
              <a:rPr lang="en-US" smtClean="0"/>
              <a:t>Medigap</a:t>
            </a:r>
            <a:endParaRPr lang="en-US" dirty="0"/>
          </a:p>
        </p:txBody>
      </p:sp>
      <p:sp>
        <p:nvSpPr>
          <p:cNvPr id="3" name="Slide Number Placeholder 2"/>
          <p:cNvSpPr>
            <a:spLocks noGrp="1"/>
          </p:cNvSpPr>
          <p:nvPr>
            <p:ph type="sldNum" sz="quarter" idx="11"/>
          </p:nvPr>
        </p:nvSpPr>
        <p:spPr/>
        <p:txBody>
          <a:bodyPr/>
          <a:lstStyle/>
          <a:p>
            <a:fld id="{4B4BEF8D-AEDC-4925-86C9-8CE122F2983D}" type="slidenum">
              <a:rPr lang="en-US" smtClean="0"/>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4" name="Rectangle 2"/>
          <p:cNvSpPr>
            <a:spLocks noGrp="1" noRot="1" noChangeAspect="1" noChangeArrowheads="1" noTextEdit="1"/>
          </p:cNvSpPr>
          <p:nvPr>
            <p:ph type="sldImg"/>
          </p:nvPr>
        </p:nvSpPr>
        <p:spPr bwMode="auto">
          <a:xfrm>
            <a:off x="1203325" y="696913"/>
            <a:ext cx="4646613" cy="3486150"/>
          </a:xfrm>
          <a:noFill/>
          <a:ln>
            <a:solidFill>
              <a:srgbClr val="000000"/>
            </a:solidFill>
            <a:miter lim="800000"/>
            <a:headEnd/>
            <a:tailEnd/>
          </a:ln>
        </p:spPr>
      </p:sp>
      <p:sp>
        <p:nvSpPr>
          <p:cNvPr id="100357" name="Rectangle 3"/>
          <p:cNvSpPr>
            <a:spLocks noGrp="1" noChangeArrowheads="1"/>
          </p:cNvSpPr>
          <p:nvPr>
            <p:ph type="body" idx="1"/>
          </p:nvPr>
        </p:nvSpPr>
        <p:spPr bwMode="auto">
          <a:xfrm>
            <a:off x="685799" y="4366479"/>
            <a:ext cx="5791201" cy="4270074"/>
          </a:xfrm>
        </p:spPr>
        <p:txBody>
          <a:bodyPr wrap="square" lIns="92694" tIns="46346" rIns="92694" bIns="46346" numCol="1" anchor="t" anchorCtr="0" compatLnSpc="1">
            <a:prstTxWarp prst="textNoShape">
              <a:avLst/>
            </a:prstTxWarp>
            <a:noAutofit/>
          </a:bodyPr>
          <a:lstStyle/>
          <a:p>
            <a:pPr>
              <a:spcBef>
                <a:spcPts val="578"/>
              </a:spcBef>
              <a:defRPr/>
            </a:pPr>
            <a:r>
              <a:rPr lang="en-US" dirty="0" smtClean="0"/>
              <a:t>Insurance companies have three ways to price policies based on your age. Not all states allow all three types of rating</a:t>
            </a:r>
            <a:r>
              <a:rPr lang="en-US" dirty="0"/>
              <a:t>:</a:t>
            </a:r>
            <a:endParaRPr lang="en-US" dirty="0" smtClean="0"/>
          </a:p>
          <a:p>
            <a:pPr marL="176169" lvl="1" indent="-176169">
              <a:spcBef>
                <a:spcPts val="578"/>
              </a:spcBef>
              <a:buFontTx/>
              <a:buAutoNum type="arabicPeriod"/>
              <a:defRPr/>
            </a:pPr>
            <a:r>
              <a:rPr lang="en-US" b="1" dirty="0" smtClean="0"/>
              <a:t>No-age-rated</a:t>
            </a:r>
            <a:r>
              <a:rPr lang="en-US" dirty="0" smtClean="0"/>
              <a:t> (also called community-rated) </a:t>
            </a:r>
            <a:r>
              <a:rPr lang="en-US" b="1" dirty="0" smtClean="0"/>
              <a:t>policies</a:t>
            </a:r>
            <a:r>
              <a:rPr lang="en-US" dirty="0" smtClean="0"/>
              <a:t>—These policies charge everyone the same rate no matter how old they are. In general, no-age-rated Medigap policies are the least expensive over your lifetime. If those under 65 have the right to buy a policy, premiums can be rated differently and they may be charged more. </a:t>
            </a:r>
            <a:r>
              <a:rPr lang="en-US" dirty="0"/>
              <a:t>Premiums may go up because of inflation and other </a:t>
            </a:r>
            <a:r>
              <a:rPr lang="en-US" dirty="0" smtClean="0"/>
              <a:t>factors, </a:t>
            </a:r>
            <a:r>
              <a:rPr lang="en-US" dirty="0"/>
              <a:t>but not because of your age. </a:t>
            </a:r>
            <a:endParaRPr lang="en-US" dirty="0" smtClean="0"/>
          </a:p>
          <a:p>
            <a:pPr marL="176169" lvl="1" indent="-176169" defTabSz="931452">
              <a:spcBef>
                <a:spcPts val="578"/>
              </a:spcBef>
              <a:buFontTx/>
              <a:buAutoNum type="arabicPeriod"/>
              <a:defRPr/>
            </a:pPr>
            <a:r>
              <a:rPr lang="en-US" b="1" dirty="0" smtClean="0"/>
              <a:t>Issue-age-rated</a:t>
            </a:r>
            <a:r>
              <a:rPr lang="en-US" dirty="0" smtClean="0"/>
              <a:t> </a:t>
            </a:r>
            <a:r>
              <a:rPr lang="en-US" b="1" dirty="0" smtClean="0"/>
              <a:t>policies</a:t>
            </a:r>
            <a:r>
              <a:rPr lang="en-US" dirty="0" smtClean="0"/>
              <a:t>—The premium for these policies is based on your age when you first buy the policy. </a:t>
            </a:r>
            <a:r>
              <a:rPr lang="en-US" dirty="0"/>
              <a:t>Premiums are lower for people who buy at a younger age. Premiums may go up because of inflation and other </a:t>
            </a:r>
            <a:r>
              <a:rPr lang="en-US" dirty="0" smtClean="0"/>
              <a:t>factors, </a:t>
            </a:r>
            <a:r>
              <a:rPr lang="en-US" dirty="0"/>
              <a:t>but not because of your age. </a:t>
            </a:r>
            <a:endParaRPr lang="en-US" dirty="0" smtClean="0"/>
          </a:p>
          <a:p>
            <a:pPr marL="176169" lvl="1" indent="-176169">
              <a:spcBef>
                <a:spcPts val="578"/>
              </a:spcBef>
              <a:buFontTx/>
              <a:buAutoNum type="arabicPeriod"/>
              <a:defRPr/>
            </a:pPr>
            <a:r>
              <a:rPr lang="en-US" b="1" dirty="0" smtClean="0"/>
              <a:t>Attained-age-rated</a:t>
            </a:r>
            <a:r>
              <a:rPr lang="en-US" dirty="0" smtClean="0"/>
              <a:t> </a:t>
            </a:r>
            <a:r>
              <a:rPr lang="en-US" b="1" dirty="0" smtClean="0"/>
              <a:t>policies</a:t>
            </a:r>
            <a:r>
              <a:rPr lang="en-US" dirty="0" smtClean="0"/>
              <a:t>—The premiums for these policies are based on your age each year. These policies are generally cheaper at age 65, but their premiums go up automatically as you get older. In general, attained-age-rated policies cost less when you are 65 than issue-age-rated or no-age-rated policies. However, when you reach the ages of 70 to 75, attained-age-rated policies usually </a:t>
            </a:r>
            <a:r>
              <a:rPr lang="en-US" dirty="0"/>
              <a:t>become the most expensive. Premiums may also go up because of inflation and other factors. </a:t>
            </a:r>
          </a:p>
          <a:p>
            <a:pPr marL="0" lvl="1" indent="0">
              <a:spcBef>
                <a:spcPts val="578"/>
              </a:spcBef>
              <a:buNone/>
              <a:defRPr/>
            </a:pPr>
            <a:r>
              <a:rPr lang="en-US" dirty="0" smtClean="0"/>
              <a:t>When you compare premiums, be sure you are comparing the same Medigap Plan A-N. </a:t>
            </a:r>
          </a:p>
        </p:txBody>
      </p:sp>
      <p:sp>
        <p:nvSpPr>
          <p:cNvPr id="2" name="Footer Placeholder 1"/>
          <p:cNvSpPr>
            <a:spLocks noGrp="1"/>
          </p:cNvSpPr>
          <p:nvPr>
            <p:ph type="ftr" sz="quarter" idx="10"/>
          </p:nvPr>
        </p:nvSpPr>
        <p:spPr/>
        <p:txBody>
          <a:bodyPr/>
          <a:lstStyle/>
          <a:p>
            <a:r>
              <a:rPr lang="en-US" smtClean="0"/>
              <a:t>Medigap</a:t>
            </a:r>
            <a:endParaRPr lang="en-US" dirty="0"/>
          </a:p>
        </p:txBody>
      </p:sp>
      <p:sp>
        <p:nvSpPr>
          <p:cNvPr id="3" name="Slide Number Placeholder 2"/>
          <p:cNvSpPr>
            <a:spLocks noGrp="1"/>
          </p:cNvSpPr>
          <p:nvPr>
            <p:ph type="sldNum" sz="quarter" idx="11"/>
          </p:nvPr>
        </p:nvSpPr>
        <p:spPr/>
        <p:txBody>
          <a:bodyPr/>
          <a:lstStyle/>
          <a:p>
            <a:fld id="{4B4BEF8D-AEDC-4925-86C9-8CE122F2983D}" type="slidenum">
              <a:rPr lang="en-US" smtClean="0"/>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Rectangle 2"/>
          <p:cNvSpPr>
            <a:spLocks noGrp="1" noRot="1" noChangeAspect="1" noChangeArrowheads="1" noTextEdit="1"/>
          </p:cNvSpPr>
          <p:nvPr>
            <p:ph type="sldImg"/>
          </p:nvPr>
        </p:nvSpPr>
        <p:spPr bwMode="auto">
          <a:xfrm>
            <a:off x="1203325" y="696913"/>
            <a:ext cx="4646613" cy="3486150"/>
          </a:xfrm>
          <a:noFill/>
          <a:ln>
            <a:solidFill>
              <a:srgbClr val="000000"/>
            </a:solidFill>
            <a:miter lim="800000"/>
            <a:headEnd/>
            <a:tailEnd/>
          </a:ln>
        </p:spPr>
      </p:sp>
      <p:sp>
        <p:nvSpPr>
          <p:cNvPr id="81924" name="Rectangle 3"/>
          <p:cNvSpPr>
            <a:spLocks noGrp="1" noChangeArrowheads="1"/>
          </p:cNvSpPr>
          <p:nvPr>
            <p:ph type="body" idx="1"/>
          </p:nvPr>
        </p:nvSpPr>
        <p:spPr bwMode="auto">
          <a:xfrm>
            <a:off x="878738" y="4354985"/>
            <a:ext cx="5139134" cy="4183995"/>
          </a:xfrm>
          <a:noFill/>
        </p:spPr>
        <p:txBody>
          <a:bodyPr wrap="square" numCol="1" anchor="t" anchorCtr="0" compatLnSpc="1">
            <a:prstTxWarp prst="textNoShape">
              <a:avLst/>
            </a:prstTxWarp>
            <a:normAutofit/>
          </a:bodyPr>
          <a:lstStyle/>
          <a:p>
            <a:pPr>
              <a:spcBef>
                <a:spcPts val="600"/>
              </a:spcBef>
            </a:pPr>
            <a:r>
              <a:rPr lang="en-US" dirty="0" smtClean="0"/>
              <a:t>Check Your Knowledge – Question 3</a:t>
            </a:r>
          </a:p>
          <a:p>
            <a:pPr>
              <a:spcBef>
                <a:spcPts val="600"/>
              </a:spcBef>
            </a:pPr>
            <a:r>
              <a:rPr lang="en-US" dirty="0" smtClean="0"/>
              <a:t>Standardized </a:t>
            </a:r>
            <a:r>
              <a:rPr lang="en-US" dirty="0"/>
              <a:t>plans are only available in three states.</a:t>
            </a:r>
          </a:p>
          <a:p>
            <a:pPr marL="186291" indent="-186291">
              <a:spcBef>
                <a:spcPts val="600"/>
              </a:spcBef>
            </a:pPr>
            <a:r>
              <a:rPr lang="en-US" dirty="0"/>
              <a:t>a. True</a:t>
            </a:r>
          </a:p>
          <a:p>
            <a:pPr marL="186291" indent="-186291">
              <a:spcBef>
                <a:spcPts val="600"/>
              </a:spcBef>
            </a:pPr>
            <a:r>
              <a:rPr lang="en-US" dirty="0"/>
              <a:t>b. </a:t>
            </a:r>
            <a:r>
              <a:rPr lang="en-US" dirty="0" smtClean="0"/>
              <a:t>False</a:t>
            </a:r>
          </a:p>
          <a:p>
            <a:pPr>
              <a:spcBef>
                <a:spcPts val="600"/>
              </a:spcBef>
            </a:pPr>
            <a:r>
              <a:rPr lang="en-US" dirty="0" smtClean="0"/>
              <a:t>Answer</a:t>
            </a:r>
            <a:r>
              <a:rPr lang="en-US" dirty="0"/>
              <a:t>: </a:t>
            </a:r>
            <a:r>
              <a:rPr lang="en-US" dirty="0" smtClean="0"/>
              <a:t>b. False.</a:t>
            </a:r>
            <a:r>
              <a:rPr lang="en-US" baseline="0" dirty="0" smtClean="0"/>
              <a:t> </a:t>
            </a:r>
            <a:r>
              <a:rPr lang="en-US" sz="1200" dirty="0" smtClean="0">
                <a:effectLst/>
                <a:latin typeface="+mn-lt"/>
                <a:ea typeface="Times New Roman"/>
                <a:cs typeface="Times New Roman"/>
              </a:rPr>
              <a:t>The three waiver states—Massachusetts, Minnesota, and Wisconsin—don’t follow the same standardization as the other states.</a:t>
            </a:r>
            <a:r>
              <a:rPr lang="en-US" dirty="0"/>
              <a:t> </a:t>
            </a:r>
          </a:p>
          <a:p>
            <a:pPr marL="914331" indent="-914331">
              <a:spcBef>
                <a:spcPts val="600"/>
              </a:spcBef>
            </a:pPr>
            <a:endParaRPr lang="en-US" b="0" dirty="0" smtClean="0"/>
          </a:p>
        </p:txBody>
      </p:sp>
      <p:sp>
        <p:nvSpPr>
          <p:cNvPr id="2" name="Footer Placeholder 1"/>
          <p:cNvSpPr>
            <a:spLocks noGrp="1"/>
          </p:cNvSpPr>
          <p:nvPr>
            <p:ph type="ftr" sz="quarter" idx="10"/>
          </p:nvPr>
        </p:nvSpPr>
        <p:spPr/>
        <p:txBody>
          <a:bodyPr/>
          <a:lstStyle/>
          <a:p>
            <a:r>
              <a:rPr lang="en-US" smtClean="0"/>
              <a:t>Medigap</a:t>
            </a:r>
            <a:endParaRPr lang="en-US" dirty="0"/>
          </a:p>
        </p:txBody>
      </p:sp>
      <p:sp>
        <p:nvSpPr>
          <p:cNvPr id="3" name="Slide Number Placeholder 2"/>
          <p:cNvSpPr>
            <a:spLocks noGrp="1"/>
          </p:cNvSpPr>
          <p:nvPr>
            <p:ph type="sldNum" sz="quarter" idx="11"/>
          </p:nvPr>
        </p:nvSpPr>
        <p:spPr/>
        <p:txBody>
          <a:bodyPr/>
          <a:lstStyle/>
          <a:p>
            <a:fld id="{4B4BEF8D-AEDC-4925-86C9-8CE122F2983D}" type="slidenum">
              <a:rPr lang="en-US" smtClean="0"/>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2688" y="698500"/>
            <a:ext cx="4646612" cy="3486150"/>
          </a:xfrm>
        </p:spPr>
      </p:sp>
      <p:sp>
        <p:nvSpPr>
          <p:cNvPr id="4" name="Notes Placeholder 2"/>
          <p:cNvSpPr>
            <a:spLocks noGrp="1"/>
          </p:cNvSpPr>
          <p:nvPr>
            <p:ph type="body" idx="1"/>
          </p:nvPr>
        </p:nvSpPr>
        <p:spPr bwMode="auto">
          <a:xfrm>
            <a:off x="876300" y="4415790"/>
            <a:ext cx="5257800" cy="4183380"/>
          </a:xfrm>
        </p:spPr>
        <p:txBody>
          <a:bodyPr wrap="square" numCol="1" anchor="t" anchorCtr="0" compatLnSpc="1">
            <a:prstTxWarp prst="textNoShape">
              <a:avLst/>
            </a:prstTxWarp>
            <a:normAutofit/>
          </a:bodyPr>
          <a:lstStyle/>
          <a:p>
            <a:pPr marL="88086" indent="0">
              <a:spcBef>
                <a:spcPts val="578"/>
              </a:spcBef>
              <a:buFontTx/>
              <a:buNone/>
              <a:tabLst>
                <a:tab pos="465531" algn="l"/>
              </a:tabLst>
            </a:pPr>
            <a:r>
              <a:rPr lang="en-US" dirty="0" smtClean="0">
                <a:solidFill>
                  <a:srgbClr val="000000"/>
                </a:solidFill>
                <a:ea typeface="Times New Roman"/>
                <a:cs typeface="Arial"/>
              </a:rPr>
              <a:t>This</a:t>
            </a:r>
            <a:r>
              <a:rPr lang="en-US" baseline="0" dirty="0" smtClean="0">
                <a:solidFill>
                  <a:srgbClr val="000000"/>
                </a:solidFill>
                <a:ea typeface="Times New Roman"/>
                <a:cs typeface="Arial"/>
              </a:rPr>
              <a:t> session will help you:</a:t>
            </a:r>
          </a:p>
          <a:p>
            <a:pPr marL="264255" indent="-176169">
              <a:spcBef>
                <a:spcPts val="578"/>
              </a:spcBef>
              <a:buFont typeface="Wingdings"/>
              <a:buChar char=""/>
              <a:tabLst>
                <a:tab pos="465531" algn="l"/>
              </a:tabLst>
            </a:pPr>
            <a:r>
              <a:rPr lang="en-US" dirty="0" smtClean="0">
                <a:solidFill>
                  <a:srgbClr val="000000"/>
                </a:solidFill>
                <a:ea typeface="Times New Roman"/>
                <a:cs typeface="Arial"/>
              </a:rPr>
              <a:t>Explain </a:t>
            </a:r>
            <a:r>
              <a:rPr lang="en-US" dirty="0">
                <a:solidFill>
                  <a:srgbClr val="000000"/>
                </a:solidFill>
                <a:ea typeface="Times New Roman"/>
                <a:cs typeface="Arial"/>
              </a:rPr>
              <a:t>what Medigap policies </a:t>
            </a:r>
            <a:r>
              <a:rPr lang="en-US" dirty="0" smtClean="0">
                <a:solidFill>
                  <a:srgbClr val="000000"/>
                </a:solidFill>
                <a:ea typeface="Times New Roman"/>
                <a:cs typeface="Arial"/>
              </a:rPr>
              <a:t>are</a:t>
            </a:r>
          </a:p>
          <a:p>
            <a:pPr marL="264255" indent="-176169">
              <a:spcBef>
                <a:spcPts val="578"/>
              </a:spcBef>
              <a:buFont typeface="Wingdings"/>
              <a:buChar char=""/>
              <a:tabLst>
                <a:tab pos="465531" algn="l"/>
              </a:tabLst>
            </a:pPr>
            <a:r>
              <a:rPr lang="en-US" dirty="0" smtClean="0">
                <a:solidFill>
                  <a:srgbClr val="000000"/>
                </a:solidFill>
                <a:ea typeface="Calibri"/>
                <a:cs typeface="Arial"/>
              </a:rPr>
              <a:t>Understand key Medigap terms</a:t>
            </a:r>
            <a:endParaRPr lang="en-US" dirty="0">
              <a:ea typeface="Calibri"/>
            </a:endParaRPr>
          </a:p>
          <a:p>
            <a:pPr marL="264255" indent="-176169">
              <a:spcBef>
                <a:spcPts val="578"/>
              </a:spcBef>
              <a:buFont typeface="Wingdings"/>
              <a:buChar char=""/>
              <a:tabLst>
                <a:tab pos="465531" algn="l"/>
              </a:tabLst>
            </a:pPr>
            <a:r>
              <a:rPr lang="en-US" dirty="0">
                <a:solidFill>
                  <a:srgbClr val="000000"/>
                </a:solidFill>
                <a:ea typeface="Times New Roman"/>
                <a:cs typeface="Arial"/>
              </a:rPr>
              <a:t>Relate steps needed to buy a Medigap policy</a:t>
            </a:r>
            <a:endParaRPr lang="en-US" dirty="0">
              <a:ea typeface="Calibri"/>
            </a:endParaRPr>
          </a:p>
          <a:p>
            <a:pPr marL="264255" indent="-176169">
              <a:spcBef>
                <a:spcPts val="578"/>
              </a:spcBef>
              <a:buFont typeface="Wingdings"/>
              <a:buChar char=""/>
              <a:tabLst>
                <a:tab pos="465531" algn="l"/>
              </a:tabLst>
            </a:pPr>
            <a:r>
              <a:rPr lang="en-US" dirty="0">
                <a:solidFill>
                  <a:srgbClr val="000000"/>
                </a:solidFill>
                <a:ea typeface="Times New Roman"/>
                <a:cs typeface="Arial"/>
              </a:rPr>
              <a:t>Define the best time to buy a Medigap policy</a:t>
            </a:r>
            <a:endParaRPr lang="en-US" dirty="0">
              <a:ea typeface="Calibri"/>
            </a:endParaRPr>
          </a:p>
          <a:p>
            <a:pPr marL="264255" indent="-176169">
              <a:spcBef>
                <a:spcPts val="578"/>
              </a:spcBef>
              <a:buFont typeface="Wingdings"/>
              <a:buChar char=""/>
              <a:tabLst>
                <a:tab pos="465531" algn="l"/>
              </a:tabLst>
            </a:pPr>
            <a:r>
              <a:rPr lang="en-US" dirty="0">
                <a:solidFill>
                  <a:srgbClr val="000000"/>
                </a:solidFill>
                <a:ea typeface="Times New Roman"/>
                <a:cs typeface="Arial"/>
              </a:rPr>
              <a:t>Explain </a:t>
            </a:r>
            <a:r>
              <a:rPr lang="en-US" dirty="0" smtClean="0">
                <a:solidFill>
                  <a:srgbClr val="000000"/>
                </a:solidFill>
                <a:ea typeface="Times New Roman"/>
                <a:cs typeface="Arial"/>
              </a:rPr>
              <a:t>guaranteed issue rights</a:t>
            </a:r>
            <a:endParaRPr lang="en-US" dirty="0">
              <a:ea typeface="Calibri"/>
            </a:endParaRPr>
          </a:p>
          <a:p>
            <a:pPr marL="264255" indent="-176169">
              <a:spcBef>
                <a:spcPts val="578"/>
              </a:spcBef>
              <a:buFont typeface="Wingdings"/>
              <a:buChar char=""/>
              <a:tabLst>
                <a:tab pos="465531" algn="l"/>
              </a:tabLst>
            </a:pPr>
            <a:r>
              <a:rPr lang="en-US" dirty="0">
                <a:solidFill>
                  <a:srgbClr val="000000"/>
                </a:solidFill>
                <a:ea typeface="Times New Roman"/>
                <a:cs typeface="Arial"/>
              </a:rPr>
              <a:t>Know where to get information on Medigap rights and protections</a:t>
            </a:r>
            <a:endParaRPr lang="en-US" dirty="0">
              <a:ea typeface="Calibri"/>
            </a:endParaRPr>
          </a:p>
          <a:p>
            <a:pPr marL="163499" indent="-163499">
              <a:lnSpc>
                <a:spcPct val="150000"/>
              </a:lnSpc>
              <a:defRPr/>
            </a:pPr>
            <a:endParaRPr lang="en-US" dirty="0" smtClean="0"/>
          </a:p>
        </p:txBody>
      </p:sp>
      <p:sp>
        <p:nvSpPr>
          <p:cNvPr id="3" name="Footer Placeholder 2"/>
          <p:cNvSpPr>
            <a:spLocks noGrp="1"/>
          </p:cNvSpPr>
          <p:nvPr>
            <p:ph type="ftr" sz="quarter" idx="10"/>
          </p:nvPr>
        </p:nvSpPr>
        <p:spPr/>
        <p:txBody>
          <a:bodyPr/>
          <a:lstStyle/>
          <a:p>
            <a:r>
              <a:rPr lang="en-US" smtClean="0"/>
              <a:t>Medigap</a:t>
            </a:r>
            <a:endParaRPr lang="en-US" dirty="0"/>
          </a:p>
        </p:txBody>
      </p:sp>
      <p:sp>
        <p:nvSpPr>
          <p:cNvPr id="5" name="Slide Number Placeholder 4"/>
          <p:cNvSpPr>
            <a:spLocks noGrp="1"/>
          </p:cNvSpPr>
          <p:nvPr>
            <p:ph type="sldNum" sz="quarter" idx="11"/>
          </p:nvPr>
        </p:nvSpPr>
        <p:spPr/>
        <p:txBody>
          <a:bodyPr/>
          <a:lstStyle/>
          <a:p>
            <a:fld id="{4B4BEF8D-AEDC-4925-86C9-8CE122F2983D}" type="slidenum">
              <a:rPr lang="en-US" smtClean="0"/>
              <a:t>2</a:t>
            </a:fld>
            <a:endParaRPr lang="en-US"/>
          </a:p>
        </p:txBody>
      </p:sp>
    </p:spTree>
    <p:extLst>
      <p:ext uri="{BB962C8B-B14F-4D97-AF65-F5344CB8AC3E}">
        <p14:creationId xmlns:p14="http://schemas.microsoft.com/office/powerpoint/2010/main" val="9113458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Rectangle 2"/>
          <p:cNvSpPr>
            <a:spLocks noGrp="1" noRot="1" noChangeAspect="1" noChangeArrowheads="1" noTextEdit="1"/>
          </p:cNvSpPr>
          <p:nvPr>
            <p:ph type="sldImg"/>
          </p:nvPr>
        </p:nvSpPr>
        <p:spPr bwMode="auto">
          <a:xfrm>
            <a:off x="1203325" y="696913"/>
            <a:ext cx="4646613" cy="3486150"/>
          </a:xfrm>
          <a:noFill/>
          <a:ln>
            <a:solidFill>
              <a:srgbClr val="000000"/>
            </a:solidFill>
            <a:miter lim="800000"/>
            <a:headEnd/>
            <a:tailEnd/>
          </a:ln>
        </p:spPr>
      </p:sp>
      <p:sp>
        <p:nvSpPr>
          <p:cNvPr id="81924" name="Rectangle 3"/>
          <p:cNvSpPr>
            <a:spLocks noGrp="1" noChangeArrowheads="1"/>
          </p:cNvSpPr>
          <p:nvPr>
            <p:ph type="body" idx="1"/>
          </p:nvPr>
        </p:nvSpPr>
        <p:spPr bwMode="auto">
          <a:xfrm>
            <a:off x="867357" y="4354985"/>
            <a:ext cx="5266746" cy="4183995"/>
          </a:xfrm>
          <a:noFill/>
        </p:spPr>
        <p:txBody>
          <a:bodyPr wrap="square" numCol="1" anchor="t" anchorCtr="0" compatLnSpc="1">
            <a:prstTxWarp prst="textNoShape">
              <a:avLst/>
            </a:prstTxWarp>
            <a:normAutofit/>
          </a:bodyPr>
          <a:lstStyle/>
          <a:p>
            <a:pPr>
              <a:spcBef>
                <a:spcPts val="1200"/>
              </a:spcBef>
              <a:defRPr/>
            </a:pPr>
            <a:r>
              <a:rPr lang="en-US" dirty="0">
                <a:cs typeface="Calibri" pitchFamily="34" charset="0"/>
              </a:rPr>
              <a:t>Check Your Knowledge – Question 4</a:t>
            </a:r>
          </a:p>
          <a:p>
            <a:pPr>
              <a:spcBef>
                <a:spcPts val="1200"/>
              </a:spcBef>
              <a:defRPr/>
            </a:pPr>
            <a:r>
              <a:rPr lang="en-US" dirty="0">
                <a:cs typeface="Calibri" pitchFamily="34" charset="0"/>
              </a:rPr>
              <a:t>Which words make the following statement true?</a:t>
            </a:r>
          </a:p>
          <a:p>
            <a:pPr>
              <a:spcBef>
                <a:spcPts val="1200"/>
              </a:spcBef>
              <a:defRPr/>
            </a:pPr>
            <a:r>
              <a:rPr lang="en-US" dirty="0" smtClean="0">
                <a:cs typeface="Calibri" pitchFamily="34" charset="0"/>
              </a:rPr>
              <a:t>“Each </a:t>
            </a:r>
            <a:r>
              <a:rPr lang="en-US" dirty="0">
                <a:cs typeface="Calibri" pitchFamily="34" charset="0"/>
              </a:rPr>
              <a:t>Medigap plan with the same letter must offer the same _______ may vary between insurance companies.”</a:t>
            </a:r>
          </a:p>
          <a:p>
            <a:pPr marL="176169" indent="-176169">
              <a:spcBef>
                <a:spcPts val="1200"/>
              </a:spcBef>
              <a:buFont typeface="+mj-lt"/>
              <a:buAutoNum type="alphaLcPeriod"/>
              <a:defRPr/>
            </a:pPr>
            <a:r>
              <a:rPr lang="en-US" dirty="0"/>
              <a:t>deductibles, but the policy costs</a:t>
            </a:r>
          </a:p>
          <a:p>
            <a:pPr marL="176169" indent="-176169">
              <a:spcBef>
                <a:spcPts val="1200"/>
              </a:spcBef>
              <a:buFont typeface="+mj-lt"/>
              <a:buAutoNum type="alphaLcPeriod"/>
              <a:defRPr/>
            </a:pPr>
            <a:r>
              <a:rPr lang="en-US" dirty="0"/>
              <a:t>policy benefits, but the coverage options</a:t>
            </a:r>
          </a:p>
          <a:p>
            <a:pPr marL="176169" indent="-176169">
              <a:spcBef>
                <a:spcPts val="1200"/>
              </a:spcBef>
              <a:buFont typeface="+mj-lt"/>
              <a:buAutoNum type="alphaLcPeriod"/>
              <a:defRPr/>
            </a:pPr>
            <a:r>
              <a:rPr lang="en-US" dirty="0"/>
              <a:t>benefit costs, but the coverage options</a:t>
            </a:r>
          </a:p>
          <a:p>
            <a:pPr marL="176169" indent="-176169">
              <a:spcBef>
                <a:spcPts val="1200"/>
              </a:spcBef>
              <a:buFont typeface="+mj-lt"/>
              <a:buAutoNum type="alphaLcPeriod"/>
              <a:defRPr/>
            </a:pPr>
            <a:r>
              <a:rPr lang="en-US" dirty="0"/>
              <a:t>basic benefits, </a:t>
            </a:r>
            <a:r>
              <a:rPr lang="en-US" dirty="0" smtClean="0"/>
              <a:t>but the policy </a:t>
            </a:r>
            <a:r>
              <a:rPr lang="en-US" dirty="0"/>
              <a:t>costs</a:t>
            </a:r>
          </a:p>
          <a:p>
            <a:pPr>
              <a:spcBef>
                <a:spcPts val="1200"/>
              </a:spcBef>
              <a:defRPr/>
            </a:pPr>
            <a:r>
              <a:rPr lang="en-US" dirty="0"/>
              <a:t>Answer: d. Each plan with the same letter must offer the same basic benefits, but the policy costs may vary between insurance companies.</a:t>
            </a:r>
          </a:p>
        </p:txBody>
      </p:sp>
      <p:sp>
        <p:nvSpPr>
          <p:cNvPr id="2" name="Footer Placeholder 1"/>
          <p:cNvSpPr>
            <a:spLocks noGrp="1"/>
          </p:cNvSpPr>
          <p:nvPr>
            <p:ph type="ftr" sz="quarter" idx="10"/>
          </p:nvPr>
        </p:nvSpPr>
        <p:spPr/>
        <p:txBody>
          <a:bodyPr/>
          <a:lstStyle/>
          <a:p>
            <a:r>
              <a:rPr lang="en-US" smtClean="0"/>
              <a:t>Medigap</a:t>
            </a:r>
            <a:endParaRPr lang="en-US" dirty="0"/>
          </a:p>
        </p:txBody>
      </p:sp>
      <p:sp>
        <p:nvSpPr>
          <p:cNvPr id="3" name="Slide Number Placeholder 2"/>
          <p:cNvSpPr>
            <a:spLocks noGrp="1"/>
          </p:cNvSpPr>
          <p:nvPr>
            <p:ph type="sldNum" sz="quarter" idx="11"/>
          </p:nvPr>
        </p:nvSpPr>
        <p:spPr/>
        <p:txBody>
          <a:bodyPr/>
          <a:lstStyle/>
          <a:p>
            <a:fld id="{4B4BEF8D-AEDC-4925-86C9-8CE122F2983D}" type="slidenum">
              <a:rPr lang="en-US" smtClean="0"/>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0596" name="Rectangle 3"/>
          <p:cNvSpPr>
            <a:spLocks noGrp="1" noChangeArrowheads="1"/>
          </p:cNvSpPr>
          <p:nvPr>
            <p:ph type="body" idx="1"/>
          </p:nvPr>
        </p:nvSpPr>
        <p:spPr bwMode="auto">
          <a:xfrm>
            <a:off x="876300" y="4416106"/>
            <a:ext cx="5280620" cy="4183995"/>
          </a:xfrm>
        </p:spPr>
        <p:txBody>
          <a:bodyPr wrap="square" numCol="1" anchor="t" anchorCtr="0" compatLnSpc="1">
            <a:prstTxWarp prst="textNoShape">
              <a:avLst/>
            </a:prstTxWarp>
          </a:bodyPr>
          <a:lstStyle/>
          <a:p>
            <a:pPr marL="0">
              <a:spcBef>
                <a:spcPts val="0"/>
              </a:spcBef>
              <a:spcAft>
                <a:spcPts val="0"/>
              </a:spcAft>
              <a:tabLst>
                <a:tab pos="628650" algn="r"/>
              </a:tabLst>
            </a:pPr>
            <a:r>
              <a:rPr lang="en-US" dirty="0" smtClean="0">
                <a:solidFill>
                  <a:prstClr val="black"/>
                </a:solidFill>
                <a:cs typeface="Arial" pitchFamily="34" charset="0"/>
              </a:rPr>
              <a:t>Lesson </a:t>
            </a:r>
            <a:r>
              <a:rPr lang="en-US" sz="1200" dirty="0" smtClean="0">
                <a:effectLst/>
                <a:latin typeface="+mn-lt"/>
                <a:ea typeface="Times New Roman"/>
              </a:rPr>
              <a:t>3 will cover</a:t>
            </a:r>
          </a:p>
          <a:p>
            <a:pPr marL="173736" lvl="0" indent="-173736">
              <a:spcBef>
                <a:spcPts val="600"/>
              </a:spcBef>
              <a:spcAft>
                <a:spcPts val="0"/>
              </a:spcAft>
              <a:buFont typeface="Wingdings"/>
              <a:buChar char=""/>
              <a:tabLst>
                <a:tab pos="228600" algn="l"/>
              </a:tabLst>
            </a:pPr>
            <a:r>
              <a:rPr lang="en-US" sz="1200" dirty="0" smtClean="0">
                <a:effectLst/>
                <a:latin typeface="+mn-lt"/>
                <a:ea typeface="Times New Roman"/>
              </a:rPr>
              <a:t>The Best Time to Buy a Medigap Policy</a:t>
            </a:r>
          </a:p>
          <a:p>
            <a:pPr marL="173736" lvl="0" indent="-173736">
              <a:spcBef>
                <a:spcPts val="600"/>
              </a:spcBef>
              <a:spcAft>
                <a:spcPts val="0"/>
              </a:spcAft>
              <a:buFont typeface="Wingdings"/>
              <a:buChar char=""/>
              <a:tabLst>
                <a:tab pos="228600" algn="l"/>
              </a:tabLst>
            </a:pPr>
            <a:r>
              <a:rPr lang="en-US" sz="1200" dirty="0" smtClean="0">
                <a:effectLst/>
                <a:latin typeface="+mn-lt"/>
                <a:ea typeface="Times New Roman"/>
              </a:rPr>
              <a:t>Switching Medigap Policies</a:t>
            </a:r>
          </a:p>
          <a:p>
            <a:pPr marL="173736" lvl="0" indent="-173736">
              <a:spcBef>
                <a:spcPts val="600"/>
              </a:spcBef>
              <a:spcAft>
                <a:spcPts val="0"/>
              </a:spcAft>
              <a:buFont typeface="Wingdings"/>
              <a:buChar char=""/>
              <a:tabLst>
                <a:tab pos="228600" algn="l"/>
              </a:tabLst>
            </a:pPr>
            <a:r>
              <a:rPr lang="en-US" sz="1200" dirty="0" smtClean="0">
                <a:effectLst/>
                <a:latin typeface="+mn-lt"/>
                <a:ea typeface="Times New Roman"/>
              </a:rPr>
              <a:t>Steps to Buy a Medigap Policy</a:t>
            </a:r>
          </a:p>
          <a:p>
            <a:pPr defTabSz="919764">
              <a:spcBef>
                <a:spcPts val="578"/>
              </a:spcBef>
              <a:defRPr/>
            </a:pPr>
            <a:endParaRPr lang="en-US" dirty="0" smtClean="0">
              <a:cs typeface="Arial" charset="0"/>
            </a:endParaRPr>
          </a:p>
        </p:txBody>
      </p:sp>
      <p:sp>
        <p:nvSpPr>
          <p:cNvPr id="2" name="Footer Placeholder 1"/>
          <p:cNvSpPr>
            <a:spLocks noGrp="1"/>
          </p:cNvSpPr>
          <p:nvPr>
            <p:ph type="ftr" sz="quarter" idx="10"/>
          </p:nvPr>
        </p:nvSpPr>
        <p:spPr/>
        <p:txBody>
          <a:bodyPr/>
          <a:lstStyle/>
          <a:p>
            <a:r>
              <a:rPr lang="en-US" smtClean="0"/>
              <a:t>Medigap</a:t>
            </a:r>
            <a:endParaRPr lang="en-US" dirty="0"/>
          </a:p>
        </p:txBody>
      </p:sp>
      <p:sp>
        <p:nvSpPr>
          <p:cNvPr id="3" name="Slide Number Placeholder 2"/>
          <p:cNvSpPr>
            <a:spLocks noGrp="1"/>
          </p:cNvSpPr>
          <p:nvPr>
            <p:ph type="sldNum" sz="quarter" idx="11"/>
          </p:nvPr>
        </p:nvSpPr>
        <p:spPr/>
        <p:txBody>
          <a:bodyPr/>
          <a:lstStyle/>
          <a:p>
            <a:fld id="{4B4BEF8D-AEDC-4925-86C9-8CE122F2983D}" type="slidenum">
              <a:rPr lang="en-US" smtClean="0"/>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5" name="Rectangle 2"/>
          <p:cNvSpPr>
            <a:spLocks noGrp="1" noRot="1" noChangeAspect="1" noChangeArrowheads="1" noTextEdit="1"/>
          </p:cNvSpPr>
          <p:nvPr>
            <p:ph type="sldImg"/>
          </p:nvPr>
        </p:nvSpPr>
        <p:spPr bwMode="auto">
          <a:xfrm>
            <a:off x="1203325" y="696913"/>
            <a:ext cx="4646613" cy="3486150"/>
          </a:xfrm>
          <a:noFill/>
          <a:ln>
            <a:solidFill>
              <a:srgbClr val="000000"/>
            </a:solidFill>
            <a:miter lim="800000"/>
            <a:headEnd/>
            <a:tailEnd/>
          </a:ln>
        </p:spPr>
      </p:sp>
      <p:sp>
        <p:nvSpPr>
          <p:cNvPr id="642053" name="Rectangle 3"/>
          <p:cNvSpPr>
            <a:spLocks noGrp="1" noChangeArrowheads="1"/>
          </p:cNvSpPr>
          <p:nvPr>
            <p:ph type="body" idx="1"/>
          </p:nvPr>
        </p:nvSpPr>
        <p:spPr>
          <a:xfrm>
            <a:off x="467361" y="4417639"/>
            <a:ext cx="6249878" cy="4592864"/>
          </a:xfrm>
        </p:spPr>
        <p:txBody>
          <a:bodyPr lIns="92701" tIns="46352" rIns="92701" bIns="46352">
            <a:noAutofit/>
          </a:bodyPr>
          <a:lstStyle/>
          <a:p>
            <a:pPr marL="0">
              <a:spcBef>
                <a:spcPts val="600"/>
              </a:spcBef>
              <a:spcAft>
                <a:spcPts val="0"/>
              </a:spcAft>
              <a:tabLst>
                <a:tab pos="628650" algn="r"/>
              </a:tabLst>
            </a:pPr>
            <a:r>
              <a:rPr lang="en-US" sz="1200" dirty="0" smtClean="0">
                <a:effectLst/>
                <a:latin typeface="+mn-lt"/>
                <a:ea typeface="Times New Roman"/>
              </a:rPr>
              <a:t>It’s very important to understand your Medigap open enrollment period (OEP). The best time to buy a Medigap policy is during your Medigap OEP. This period lasts for 6 months and begins on the first day of the month in which you’re both 65 or older and enrolled in Medicare Part B. If you apply during your Medigap OEP, you can buy any Medigap policy the company sells, even if you have health problems, for the same price as people with good health. If you apply for Medigap coverage </a:t>
            </a:r>
            <a:r>
              <a:rPr lang="en-US" sz="1200" b="1" dirty="0" smtClean="0">
                <a:effectLst/>
                <a:latin typeface="+mn-lt"/>
                <a:ea typeface="Times New Roman"/>
              </a:rPr>
              <a:t>after </a:t>
            </a:r>
            <a:r>
              <a:rPr lang="en-US" sz="1200" dirty="0" smtClean="0">
                <a:effectLst/>
                <a:latin typeface="+mn-lt"/>
                <a:ea typeface="Times New Roman"/>
              </a:rPr>
              <a:t>your OEP, there’s no guarantee that an insurance company will sell you a Medigap policy if you don’t meet the medical underwriting requirements, </a:t>
            </a:r>
            <a:r>
              <a:rPr lang="en-US" sz="1200" b="1" dirty="0" smtClean="0">
                <a:effectLst/>
                <a:latin typeface="+mn-lt"/>
                <a:ea typeface="Times New Roman"/>
              </a:rPr>
              <a:t>unless </a:t>
            </a:r>
            <a:r>
              <a:rPr lang="en-US" sz="1200" dirty="0" smtClean="0">
                <a:effectLst/>
                <a:latin typeface="+mn-lt"/>
                <a:ea typeface="Times New Roman"/>
              </a:rPr>
              <a:t>you’re eligible due to limited situations we will discuss later. </a:t>
            </a:r>
          </a:p>
          <a:p>
            <a:pPr marL="0">
              <a:spcBef>
                <a:spcPts val="600"/>
              </a:spcBef>
              <a:spcAft>
                <a:spcPts val="0"/>
              </a:spcAft>
              <a:tabLst>
                <a:tab pos="628650" algn="r"/>
              </a:tabLst>
            </a:pPr>
            <a:r>
              <a:rPr lang="en-US" sz="1200" dirty="0" smtClean="0">
                <a:effectLst/>
                <a:latin typeface="+mn-lt"/>
                <a:ea typeface="Times New Roman"/>
              </a:rPr>
              <a:t>It’s also important to understand that your Medigap rights may depend on when you choose to enroll in Medicare Part B. If you’re 65 or older, your Medigap OEP begins when you enroll in Part B, and it can’t be changed or repeated. In most cases, it makes sense to enroll in Part B and purchase a Medigap policy when you’re first eligible for Medicare, because you might otherwise have to pay a Part B late enrollment penalty, and you might miss your Medigap OEP. However, there are exceptions if you have employer coverage. </a:t>
            </a:r>
          </a:p>
          <a:p>
            <a:pPr marL="0">
              <a:spcBef>
                <a:spcPts val="600"/>
              </a:spcBef>
              <a:spcAft>
                <a:spcPts val="0"/>
              </a:spcAft>
              <a:tabLst>
                <a:tab pos="628650" algn="r"/>
              </a:tabLst>
            </a:pPr>
            <a:r>
              <a:rPr lang="en-US" sz="1200" dirty="0" smtClean="0">
                <a:effectLst/>
                <a:latin typeface="+mn-lt"/>
                <a:ea typeface="Times New Roman"/>
              </a:rPr>
              <a:t>While the insurance company can’t make you wait for your coverage to start, it may be able to make you wait for coverage related to a pre-existing condition (see slide 24). </a:t>
            </a:r>
          </a:p>
          <a:p>
            <a:pPr marL="0">
              <a:spcBef>
                <a:spcPts val="600"/>
              </a:spcBef>
              <a:spcAft>
                <a:spcPts val="0"/>
              </a:spcAft>
              <a:tabLst>
                <a:tab pos="628650" algn="r"/>
              </a:tabLst>
            </a:pPr>
            <a:r>
              <a:rPr lang="en-US" sz="1200" dirty="0" smtClean="0">
                <a:effectLst/>
                <a:latin typeface="+mn-lt"/>
                <a:ea typeface="Times New Roman"/>
              </a:rPr>
              <a:t>Remember, for Medicare‑covered services, Original Medicare will still cover the condition, even if the Medigap policy won’t cover your out‑of‑pocket expenses. You may buy a Medigap policy any time an insurance company will sell you one. </a:t>
            </a:r>
          </a:p>
          <a:p>
            <a:pPr marL="457200" indent="-457200">
              <a:spcBef>
                <a:spcPts val="600"/>
              </a:spcBef>
              <a:spcAft>
                <a:spcPts val="0"/>
              </a:spcAft>
              <a:tabLst>
                <a:tab pos="628650" algn="r"/>
              </a:tabLst>
            </a:pPr>
            <a:r>
              <a:rPr lang="en-US" sz="1200" b="1" dirty="0" smtClean="0">
                <a:effectLst/>
                <a:latin typeface="+mn-lt"/>
                <a:ea typeface="Times New Roman"/>
              </a:rPr>
              <a:t>NOTE: 	</a:t>
            </a:r>
            <a:r>
              <a:rPr lang="en-US" sz="1200" dirty="0" smtClean="0">
                <a:effectLst/>
                <a:latin typeface="+mn-lt"/>
                <a:ea typeface="Times New Roman"/>
              </a:rPr>
              <a:t>Some states have additional OEPs, including those for people under age 65. </a:t>
            </a:r>
            <a:endParaRPr lang="en-US" sz="1200" dirty="0">
              <a:effectLst/>
              <a:latin typeface="+mn-lt"/>
              <a:ea typeface="Times New Roman"/>
            </a:endParaRPr>
          </a:p>
        </p:txBody>
      </p:sp>
      <p:sp>
        <p:nvSpPr>
          <p:cNvPr id="2" name="Footer Placeholder 1"/>
          <p:cNvSpPr>
            <a:spLocks noGrp="1"/>
          </p:cNvSpPr>
          <p:nvPr>
            <p:ph type="ftr" sz="quarter" idx="10"/>
          </p:nvPr>
        </p:nvSpPr>
        <p:spPr/>
        <p:txBody>
          <a:bodyPr/>
          <a:lstStyle/>
          <a:p>
            <a:r>
              <a:rPr lang="en-US" smtClean="0"/>
              <a:t>Medigap</a:t>
            </a:r>
            <a:endParaRPr lang="en-US" dirty="0"/>
          </a:p>
        </p:txBody>
      </p:sp>
      <p:sp>
        <p:nvSpPr>
          <p:cNvPr id="3" name="Slide Number Placeholder 2"/>
          <p:cNvSpPr>
            <a:spLocks noGrp="1"/>
          </p:cNvSpPr>
          <p:nvPr>
            <p:ph type="sldNum" sz="quarter" idx="11"/>
          </p:nvPr>
        </p:nvSpPr>
        <p:spPr/>
        <p:txBody>
          <a:bodyPr/>
          <a:lstStyle/>
          <a:p>
            <a:fld id="{4B4BEF8D-AEDC-4925-86C9-8CE122F2983D}" type="slidenum">
              <a:rPr lang="en-US" smtClean="0"/>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3" name="Rectangle 2"/>
          <p:cNvSpPr>
            <a:spLocks noGrp="1" noRot="1" noChangeAspect="1" noChangeArrowheads="1" noTextEdit="1"/>
          </p:cNvSpPr>
          <p:nvPr>
            <p:ph type="sldImg"/>
          </p:nvPr>
        </p:nvSpPr>
        <p:spPr bwMode="auto">
          <a:xfrm>
            <a:off x="1203325" y="696913"/>
            <a:ext cx="4646613" cy="3486150"/>
          </a:xfrm>
          <a:noFill/>
          <a:ln>
            <a:solidFill>
              <a:srgbClr val="000000"/>
            </a:solidFill>
            <a:miter lim="800000"/>
            <a:headEnd/>
            <a:tailEnd/>
          </a:ln>
        </p:spPr>
      </p:sp>
      <p:sp>
        <p:nvSpPr>
          <p:cNvPr id="117764" name="Rectangle 3"/>
          <p:cNvSpPr>
            <a:spLocks noGrp="1" noChangeArrowheads="1"/>
          </p:cNvSpPr>
          <p:nvPr>
            <p:ph type="body" idx="1"/>
          </p:nvPr>
        </p:nvSpPr>
        <p:spPr bwMode="auto">
          <a:xfrm>
            <a:off x="657226" y="4416104"/>
            <a:ext cx="5622930" cy="4182458"/>
          </a:xfrm>
        </p:spPr>
        <p:txBody>
          <a:bodyPr wrap="square" lIns="92694" tIns="46346" rIns="92694" bIns="46346" numCol="1" anchor="t" anchorCtr="0" compatLnSpc="1">
            <a:prstTxWarp prst="textNoShape">
              <a:avLst/>
            </a:prstTxWarp>
            <a:normAutofit/>
          </a:bodyPr>
          <a:lstStyle/>
          <a:p>
            <a:pPr marL="0">
              <a:spcBef>
                <a:spcPts val="600"/>
              </a:spcBef>
              <a:spcAft>
                <a:spcPts val="0"/>
              </a:spcAft>
              <a:tabLst>
                <a:tab pos="628650" algn="r"/>
              </a:tabLst>
            </a:pPr>
            <a:r>
              <a:rPr lang="en-US" dirty="0" smtClean="0"/>
              <a:t>If </a:t>
            </a:r>
            <a:r>
              <a:rPr lang="en-US" sz="1200" dirty="0" smtClean="0">
                <a:effectLst/>
                <a:latin typeface="+mn-lt"/>
                <a:ea typeface="Times New Roman"/>
              </a:rPr>
              <a:t>you have group health coverage through an employer or union, because either you or your spouse is currently actively working, you may want to wait to enroll in Medicare Part B. This is because benefits based on current employment often provide coverage similar to Part B, and you would be paying for Part B before you need it, and your Medigap open enrollment period (OEP) might expire before a Medigap policy would be useful. </a:t>
            </a:r>
          </a:p>
          <a:p>
            <a:pPr marL="0">
              <a:spcBef>
                <a:spcPts val="600"/>
              </a:spcBef>
              <a:spcAft>
                <a:spcPts val="0"/>
              </a:spcAft>
              <a:tabLst>
                <a:tab pos="628650" algn="r"/>
              </a:tabLst>
            </a:pPr>
            <a:r>
              <a:rPr lang="en-US" sz="1200" dirty="0" smtClean="0">
                <a:effectLst/>
                <a:latin typeface="+mn-lt"/>
                <a:ea typeface="Times New Roman"/>
              </a:rPr>
              <a:t>When the employer coverage ends, you’ll get a chance to enroll in Part B without a late enrollment penalty, which means your Medigap OEP will start when you’re ready to take advantage of it. If you enroll in Part B while you still have current employer coverage, your Medigap OEP will start, and unless you buy a Medigap policy before you need it, you will miss your OEP entirely. If you or your spouse is still working and you have coverage through an employer, contact your employer or union benefits administrator to find out how your insurance works with Medicare. </a:t>
            </a:r>
          </a:p>
          <a:p>
            <a:pPr marL="0">
              <a:spcBef>
                <a:spcPts val="600"/>
              </a:spcBef>
              <a:spcAft>
                <a:spcPts val="0"/>
              </a:spcAft>
              <a:tabLst>
                <a:tab pos="628650" algn="r"/>
              </a:tabLst>
            </a:pPr>
            <a:r>
              <a:rPr lang="en-US" sz="1200" dirty="0" smtClean="0">
                <a:effectLst/>
                <a:latin typeface="+mn-lt"/>
                <a:ea typeface="Times New Roman"/>
              </a:rPr>
              <a:t>If you aren’t going to enroll in Part B due to current employment, it’s important that you notify Social Security that you don’t want Medicare Part B.</a:t>
            </a:r>
          </a:p>
          <a:p>
            <a:pPr marL="457200" indent="-457200">
              <a:spcBef>
                <a:spcPts val="600"/>
              </a:spcBef>
              <a:spcAft>
                <a:spcPts val="0"/>
              </a:spcAft>
              <a:tabLst>
                <a:tab pos="628650" algn="r"/>
              </a:tabLst>
            </a:pPr>
            <a:r>
              <a:rPr lang="en-US" sz="1200" b="1" dirty="0" smtClean="0">
                <a:effectLst/>
                <a:latin typeface="+mn-lt"/>
                <a:ea typeface="Times New Roman"/>
              </a:rPr>
              <a:t>NOTE:	</a:t>
            </a:r>
            <a:r>
              <a:rPr lang="en-US" sz="1200" dirty="0" smtClean="0">
                <a:effectLst/>
                <a:latin typeface="+mn-lt"/>
                <a:ea typeface="Times New Roman"/>
              </a:rPr>
              <a:t>Remember, if you took Part B while you had employer coverage, you don’t get another Medigap OEP when your employer coverage ends. You must have both Medicare Part A and Medicare Part B to purchase a Medigap policy.</a:t>
            </a:r>
          </a:p>
          <a:p>
            <a:pPr marL="0">
              <a:spcBef>
                <a:spcPts val="600"/>
              </a:spcBef>
              <a:spcAft>
                <a:spcPts val="0"/>
              </a:spcAft>
              <a:tabLst>
                <a:tab pos="628650" algn="r"/>
              </a:tabLst>
            </a:pPr>
            <a:r>
              <a:rPr lang="en-US" sz="1200" dirty="0" smtClean="0">
                <a:effectLst/>
                <a:latin typeface="+mn-lt"/>
                <a:ea typeface="Times New Roman"/>
              </a:rPr>
              <a:t>See slide 25 for Medigap enrollment information for people with End-Stage Renal Disease.</a:t>
            </a:r>
            <a:endParaRPr lang="en-US" sz="1200" dirty="0">
              <a:effectLst/>
              <a:latin typeface="+mn-lt"/>
              <a:ea typeface="Times New Roman"/>
            </a:endParaRPr>
          </a:p>
        </p:txBody>
      </p:sp>
      <p:sp>
        <p:nvSpPr>
          <p:cNvPr id="2" name="Footer Placeholder 1"/>
          <p:cNvSpPr>
            <a:spLocks noGrp="1"/>
          </p:cNvSpPr>
          <p:nvPr>
            <p:ph type="ftr" sz="quarter" idx="10"/>
          </p:nvPr>
        </p:nvSpPr>
        <p:spPr/>
        <p:txBody>
          <a:bodyPr/>
          <a:lstStyle/>
          <a:p>
            <a:r>
              <a:rPr lang="en-US" smtClean="0"/>
              <a:t>Medigap</a:t>
            </a:r>
            <a:endParaRPr lang="en-US" dirty="0"/>
          </a:p>
        </p:txBody>
      </p:sp>
      <p:sp>
        <p:nvSpPr>
          <p:cNvPr id="3" name="Slide Number Placeholder 2"/>
          <p:cNvSpPr>
            <a:spLocks noGrp="1"/>
          </p:cNvSpPr>
          <p:nvPr>
            <p:ph type="sldNum" sz="quarter" idx="11"/>
          </p:nvPr>
        </p:nvSpPr>
        <p:spPr/>
        <p:txBody>
          <a:bodyPr/>
          <a:lstStyle/>
          <a:p>
            <a:fld id="{4B4BEF8D-AEDC-4925-86C9-8CE122F2983D}" type="slidenum">
              <a:rPr lang="en-US" smtClean="0"/>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5" name="Rectangle 2"/>
          <p:cNvSpPr>
            <a:spLocks noGrp="1" noRot="1" noChangeAspect="1" noChangeArrowheads="1" noTextEdit="1"/>
          </p:cNvSpPr>
          <p:nvPr>
            <p:ph type="sldImg"/>
          </p:nvPr>
        </p:nvSpPr>
        <p:spPr bwMode="auto">
          <a:xfrm>
            <a:off x="1203325" y="696913"/>
            <a:ext cx="4646613" cy="3486150"/>
          </a:xfrm>
          <a:noFill/>
          <a:ln>
            <a:solidFill>
              <a:srgbClr val="000000"/>
            </a:solidFill>
            <a:miter lim="800000"/>
            <a:headEnd/>
            <a:tailEnd/>
          </a:ln>
        </p:spPr>
      </p:sp>
      <p:sp>
        <p:nvSpPr>
          <p:cNvPr id="642053" name="Rectangle 3"/>
          <p:cNvSpPr>
            <a:spLocks noGrp="1" noChangeArrowheads="1"/>
          </p:cNvSpPr>
          <p:nvPr>
            <p:ph type="body" idx="1"/>
          </p:nvPr>
        </p:nvSpPr>
        <p:spPr>
          <a:xfrm>
            <a:off x="623150" y="4417638"/>
            <a:ext cx="5686213" cy="4182458"/>
          </a:xfrm>
        </p:spPr>
        <p:txBody>
          <a:bodyPr lIns="92701" tIns="46352" rIns="92701" bIns="46352">
            <a:noAutofit/>
          </a:bodyPr>
          <a:lstStyle/>
          <a:p>
            <a:pPr marL="0">
              <a:spcBef>
                <a:spcPts val="600"/>
              </a:spcBef>
              <a:spcAft>
                <a:spcPts val="0"/>
              </a:spcAft>
              <a:tabLst>
                <a:tab pos="628650" algn="r"/>
              </a:tabLst>
            </a:pPr>
            <a:r>
              <a:rPr lang="en-US" sz="1200" dirty="0" smtClean="0">
                <a:effectLst/>
                <a:latin typeface="+mn-lt"/>
                <a:ea typeface="Times New Roman"/>
              </a:rPr>
              <a:t>The insurance company may be able to make you wait for coverage related to a pre-existing condition (i.e., a health problem you have before the date a new insurance policy starts) for up to 6 months. This is called a “pre-existing condition waiting period.” After 6 months, the Medigap policy will cover the pre-existing condition. </a:t>
            </a:r>
          </a:p>
          <a:p>
            <a:pPr marL="0">
              <a:spcBef>
                <a:spcPts val="600"/>
              </a:spcBef>
              <a:spcAft>
                <a:spcPts val="0"/>
              </a:spcAft>
              <a:tabLst>
                <a:tab pos="628650" algn="r"/>
              </a:tabLst>
            </a:pPr>
            <a:r>
              <a:rPr lang="en-US" sz="1200" dirty="0" smtClean="0">
                <a:effectLst/>
                <a:latin typeface="+mn-lt"/>
                <a:ea typeface="Times New Roman"/>
              </a:rPr>
              <a:t>Coverage for a pre-existing condition can only be excluded in a Medigap policy if the condition was treated or diagnosed within 6 months before the date the coverage starts under the Medigap policy. This is called the “look-back period.” Original Medicare will still cover the condition, even if the Medigap policy won’t cover your out-of-pocket costs, but you’re responsible for the Medicare coinsurance or copayment. </a:t>
            </a:r>
          </a:p>
          <a:p>
            <a:pPr marL="0">
              <a:spcBef>
                <a:spcPts val="600"/>
              </a:spcBef>
              <a:spcAft>
                <a:spcPts val="0"/>
              </a:spcAft>
              <a:tabLst>
                <a:tab pos="628650" algn="r"/>
              </a:tabLst>
            </a:pPr>
            <a:r>
              <a:rPr lang="en-US" sz="1200" dirty="0" smtClean="0">
                <a:effectLst/>
                <a:latin typeface="+mn-lt"/>
                <a:ea typeface="Times New Roman"/>
              </a:rPr>
              <a:t>If you buy a Medigap policy during your Medigap open enrollment period and you’re replacing certain kinds of health coverage that count as “creditable coverage” (generally any other health coverage you recently had before applying for a Medigap policy), it’s possible to avoid or shorten this waiting period. If you have had at least 6 months of continuous prior creditable coverage (with no break in coverage for more than 63 days), the Medigap insurance company can’t make you wait before it covers your pre-existing conditions. </a:t>
            </a:r>
          </a:p>
          <a:p>
            <a:pPr marL="0">
              <a:spcBef>
                <a:spcPts val="600"/>
              </a:spcBef>
              <a:spcAft>
                <a:spcPts val="0"/>
              </a:spcAft>
              <a:tabLst>
                <a:tab pos="628650" algn="r"/>
              </a:tabLst>
            </a:pPr>
            <a:r>
              <a:rPr lang="en-US" sz="1200" dirty="0" smtClean="0">
                <a:effectLst/>
                <a:latin typeface="+mn-lt"/>
                <a:ea typeface="Times New Roman"/>
              </a:rPr>
              <a:t>If you buy a Medigap policy when you have a guaranteed issue right (also called “Medigap protection,”) the insurance company can’t use a pre-existing condition waiting period. </a:t>
            </a:r>
            <a:endParaRPr lang="en-US" sz="1200" dirty="0">
              <a:effectLst/>
              <a:latin typeface="+mn-lt"/>
              <a:ea typeface="Times New Roman"/>
            </a:endParaRPr>
          </a:p>
        </p:txBody>
      </p:sp>
      <p:sp>
        <p:nvSpPr>
          <p:cNvPr id="2" name="Footer Placeholder 1"/>
          <p:cNvSpPr>
            <a:spLocks noGrp="1"/>
          </p:cNvSpPr>
          <p:nvPr>
            <p:ph type="ftr" sz="quarter" idx="10"/>
          </p:nvPr>
        </p:nvSpPr>
        <p:spPr/>
        <p:txBody>
          <a:bodyPr/>
          <a:lstStyle/>
          <a:p>
            <a:r>
              <a:rPr lang="en-US" smtClean="0"/>
              <a:t>Medigap</a:t>
            </a:r>
            <a:endParaRPr lang="en-US" dirty="0"/>
          </a:p>
        </p:txBody>
      </p:sp>
      <p:sp>
        <p:nvSpPr>
          <p:cNvPr id="3" name="Slide Number Placeholder 2"/>
          <p:cNvSpPr>
            <a:spLocks noGrp="1"/>
          </p:cNvSpPr>
          <p:nvPr>
            <p:ph type="sldNum" sz="quarter" idx="11"/>
          </p:nvPr>
        </p:nvSpPr>
        <p:spPr/>
        <p:txBody>
          <a:bodyPr/>
          <a:lstStyle/>
          <a:p>
            <a:fld id="{4B4BEF8D-AEDC-4925-86C9-8CE122F2983D}" type="slidenum">
              <a:rPr lang="en-US" smtClean="0"/>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9" name="Rectangle 2"/>
          <p:cNvSpPr>
            <a:spLocks noGrp="1" noRot="1" noChangeAspect="1" noChangeArrowheads="1" noTextEdit="1"/>
          </p:cNvSpPr>
          <p:nvPr>
            <p:ph type="sldImg"/>
          </p:nvPr>
        </p:nvSpPr>
        <p:spPr bwMode="auto">
          <a:xfrm>
            <a:off x="1104900" y="698500"/>
            <a:ext cx="4646613" cy="3486150"/>
          </a:xfrm>
          <a:noFill/>
          <a:ln>
            <a:solidFill>
              <a:srgbClr val="000000"/>
            </a:solidFill>
            <a:miter lim="800000"/>
            <a:headEnd/>
            <a:tailEnd/>
          </a:ln>
        </p:spPr>
      </p:sp>
      <p:sp>
        <p:nvSpPr>
          <p:cNvPr id="106500" name="Rectangle 3"/>
          <p:cNvSpPr>
            <a:spLocks noGrp="1" noChangeArrowheads="1"/>
          </p:cNvSpPr>
          <p:nvPr>
            <p:ph type="body" idx="1"/>
          </p:nvPr>
        </p:nvSpPr>
        <p:spPr bwMode="auto">
          <a:xfrm>
            <a:off x="457200" y="4495800"/>
            <a:ext cx="6030606" cy="4118603"/>
          </a:xfrm>
          <a:noFill/>
        </p:spPr>
        <p:txBody>
          <a:bodyPr wrap="square" numCol="1" anchor="t" anchorCtr="0" compatLnSpc="1">
            <a:prstTxWarp prst="textNoShape">
              <a:avLst/>
            </a:prstTxWarp>
            <a:normAutofit lnSpcReduction="10000"/>
          </a:bodyPr>
          <a:lstStyle/>
          <a:p>
            <a:pPr>
              <a:spcBef>
                <a:spcPts val="601"/>
              </a:spcBef>
              <a:defRPr/>
            </a:pPr>
            <a:r>
              <a:rPr lang="en-US" sz="1100" dirty="0"/>
              <a:t>If you’re under 65 and have Medicare because of a disability </a:t>
            </a:r>
            <a:r>
              <a:rPr lang="en-US" sz="1100" dirty="0" smtClean="0"/>
              <a:t>or End-Stage Renal Disease (ESRD), </a:t>
            </a:r>
            <a:r>
              <a:rPr lang="en-US" sz="1100" dirty="0"/>
              <a:t>you might not be able to buy the Medigap policy you want, or any Medigap policy, until you turn 65. Federal law doesn’t require insurance companies to sell Medigap policies to people under 65. However, the following states require Medigap insurance companies to sell you a Medigap policy, even if you’re under </a:t>
            </a:r>
            <a:r>
              <a:rPr lang="en-US" sz="1100" dirty="0" smtClean="0"/>
              <a:t>65</a:t>
            </a:r>
            <a:r>
              <a:rPr lang="en-US" sz="1100" dirty="0"/>
              <a:t>:</a:t>
            </a:r>
          </a:p>
          <a:p>
            <a:pPr marL="174648" indent="-174648">
              <a:spcBef>
                <a:spcPts val="601"/>
              </a:spcBef>
              <a:buFont typeface="Wingdings" panose="05000000000000000000" pitchFamily="2" charset="2"/>
              <a:buChar char="§"/>
            </a:pPr>
            <a:r>
              <a:rPr lang="en-US" sz="1100" dirty="0"/>
              <a:t>California, Colorado, Connecticut, Delaware, Florida, Georgia, Hawaii , Illinois, Kansas, Louisiana, Maine, Maryland, Massachusetts, Michigan, Minnesota, Mississippi, Missouri, New Hampshire, New Jersey, New York, North Carolina, Oklahoma, Oregon, Pennsylvania, South Dakota, Tennessee, Texas , Vermont, and </a:t>
            </a:r>
            <a:r>
              <a:rPr lang="en-US" sz="1100" dirty="0" smtClean="0"/>
              <a:t>Wisconsin</a:t>
            </a:r>
            <a:endParaRPr lang="en-US" sz="1100" dirty="0"/>
          </a:p>
          <a:p>
            <a:pPr>
              <a:spcBef>
                <a:spcPts val="601"/>
              </a:spcBef>
            </a:pPr>
            <a:r>
              <a:rPr lang="en-US" sz="1100" dirty="0"/>
              <a:t>However, Medigap isn't available to people with ESRD under age 65 in California, Massachusetts or Vermont. In Delaware, Medigap is only available to people under age 65 with ESRD. </a:t>
            </a:r>
          </a:p>
          <a:p>
            <a:pPr>
              <a:lnSpc>
                <a:spcPct val="110000"/>
              </a:lnSpc>
              <a:spcBef>
                <a:spcPts val="611"/>
              </a:spcBef>
            </a:pPr>
            <a:r>
              <a:rPr lang="en-US" sz="1100" dirty="0"/>
              <a:t>Even if your state isn’t on the list above, some insurance companies may voluntarily sell Medigap policies to people under 65, although they’ll probably cost you more than Medigap policies sold to people over 65, and they can use medical underwriting. Check with your State Insurance Department about what rights you might have under state law. </a:t>
            </a:r>
          </a:p>
          <a:p>
            <a:pPr>
              <a:lnSpc>
                <a:spcPct val="110000"/>
              </a:lnSpc>
              <a:spcBef>
                <a:spcPts val="611"/>
              </a:spcBef>
            </a:pPr>
            <a:r>
              <a:rPr lang="en-US" sz="1100" dirty="0"/>
              <a:t>Remember, if you’re already enrolled in Medicare Part B, you’ll get a Medigap open enrollment period when you turn 65. You will probably have a wider choice of Medigap policies and be able to get a lower premium at that time. During the Medigap open enrollment period, insurance companies can’t refuse to sell you any Medigap policy due to a disability or other health problem, or charge you a higher premium (based on health status) than they charge other people who are 65. </a:t>
            </a:r>
          </a:p>
          <a:p>
            <a:pPr>
              <a:lnSpc>
                <a:spcPct val="110000"/>
              </a:lnSpc>
              <a:spcBef>
                <a:spcPts val="611"/>
              </a:spcBef>
            </a:pPr>
            <a:r>
              <a:rPr lang="en-US" sz="1100" dirty="0"/>
              <a:t>Because Medicare (Part A and/or Part B) is creditable coverage, if you had Medicare for more than 6 months before you turned 65, you may not have a pre-existing condition waiting period. </a:t>
            </a:r>
          </a:p>
        </p:txBody>
      </p:sp>
      <p:sp>
        <p:nvSpPr>
          <p:cNvPr id="2" name="Footer Placeholder 1"/>
          <p:cNvSpPr>
            <a:spLocks noGrp="1"/>
          </p:cNvSpPr>
          <p:nvPr>
            <p:ph type="ftr" sz="quarter" idx="10"/>
          </p:nvPr>
        </p:nvSpPr>
        <p:spPr/>
        <p:txBody>
          <a:bodyPr/>
          <a:lstStyle/>
          <a:p>
            <a:r>
              <a:rPr lang="en-US" smtClean="0"/>
              <a:t>Medigap</a:t>
            </a:r>
            <a:endParaRPr lang="en-US" dirty="0"/>
          </a:p>
        </p:txBody>
      </p:sp>
      <p:sp>
        <p:nvSpPr>
          <p:cNvPr id="3" name="Slide Number Placeholder 2"/>
          <p:cNvSpPr>
            <a:spLocks noGrp="1"/>
          </p:cNvSpPr>
          <p:nvPr>
            <p:ph type="sldNum" sz="quarter" idx="11"/>
          </p:nvPr>
        </p:nvSpPr>
        <p:spPr/>
        <p:txBody>
          <a:bodyPr/>
          <a:lstStyle/>
          <a:p>
            <a:fld id="{4B4BEF8D-AEDC-4925-86C9-8CE122F2983D}" type="slidenum">
              <a:rPr lang="en-US" smtClean="0"/>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7" name="Rectangle 2"/>
          <p:cNvSpPr>
            <a:spLocks noGrp="1" noRot="1" noChangeAspect="1" noChangeArrowheads="1" noTextEdit="1"/>
          </p:cNvSpPr>
          <p:nvPr>
            <p:ph type="sldImg"/>
          </p:nvPr>
        </p:nvSpPr>
        <p:spPr bwMode="auto">
          <a:xfrm>
            <a:off x="1203325" y="696913"/>
            <a:ext cx="4646613" cy="3486150"/>
          </a:xfrm>
          <a:noFill/>
          <a:ln>
            <a:solidFill>
              <a:srgbClr val="000000"/>
            </a:solidFill>
            <a:miter lim="800000"/>
            <a:headEnd/>
            <a:tailEnd/>
          </a:ln>
        </p:spPr>
      </p:sp>
      <p:sp>
        <p:nvSpPr>
          <p:cNvPr id="90116" name="Rectangle 3"/>
          <p:cNvSpPr>
            <a:spLocks noGrp="1" noChangeArrowheads="1"/>
          </p:cNvSpPr>
          <p:nvPr>
            <p:ph type="body" idx="1"/>
          </p:nvPr>
        </p:nvSpPr>
        <p:spPr>
          <a:xfrm>
            <a:off x="871855" y="4353078"/>
            <a:ext cx="5528945" cy="4182458"/>
          </a:xfrm>
          <a:ln/>
        </p:spPr>
        <p:txBody>
          <a:bodyPr lIns="92694" tIns="46346" rIns="92694" bIns="46346">
            <a:noAutofit/>
          </a:bodyPr>
          <a:lstStyle/>
          <a:p>
            <a:pPr marL="0">
              <a:spcBef>
                <a:spcPts val="600"/>
              </a:spcBef>
              <a:spcAft>
                <a:spcPts val="0"/>
              </a:spcAft>
              <a:tabLst>
                <a:tab pos="628650" algn="r"/>
              </a:tabLst>
            </a:pPr>
            <a:r>
              <a:rPr lang="en-US" sz="1100" b="1" dirty="0" smtClean="0">
                <a:effectLst/>
                <a:latin typeface="+mn-lt"/>
                <a:ea typeface="Times New Roman"/>
              </a:rPr>
              <a:t>STEP 1: Decide which benefits you want, and then decide which of the Medigap Plans </a:t>
            </a:r>
            <a:r>
              <a:rPr lang="en-US" sz="1100" b="1" u="sng" dirty="0" smtClean="0">
                <a:solidFill>
                  <a:srgbClr val="0000FF"/>
                </a:solidFill>
                <a:effectLst/>
                <a:latin typeface="+mn-lt"/>
                <a:ea typeface="Times New Roman"/>
              </a:rPr>
              <a:t>meets</a:t>
            </a:r>
            <a:r>
              <a:rPr lang="x-none" sz="800" smtClean="0">
                <a:effectLst/>
                <a:latin typeface="+mn-lt"/>
                <a:ea typeface="Times New Roman"/>
                <a:cs typeface="Times New Roman"/>
              </a:rPr>
              <a:t> </a:t>
            </a:r>
            <a:r>
              <a:rPr lang="en-US" sz="1100" b="1" dirty="0" smtClean="0">
                <a:effectLst/>
                <a:latin typeface="+mn-lt"/>
                <a:ea typeface="Times New Roman"/>
              </a:rPr>
              <a:t> your needs. </a:t>
            </a:r>
            <a:r>
              <a:rPr lang="en-US" sz="1100" dirty="0" smtClean="0">
                <a:effectLst/>
                <a:latin typeface="+mn-lt"/>
                <a:ea typeface="Times New Roman"/>
              </a:rPr>
              <a:t>Think about your current and future health care needs when deciding which benefits you want, because you might not be able to switch Medigap policies later. </a:t>
            </a:r>
            <a:endParaRPr lang="en-US" sz="1200" dirty="0" smtClean="0">
              <a:effectLst/>
              <a:latin typeface="+mn-lt"/>
              <a:ea typeface="Times New Roman"/>
            </a:endParaRPr>
          </a:p>
          <a:p>
            <a:pPr marL="0">
              <a:spcBef>
                <a:spcPts val="600"/>
              </a:spcBef>
              <a:spcAft>
                <a:spcPts val="0"/>
              </a:spcAft>
              <a:tabLst>
                <a:tab pos="628650" algn="r"/>
              </a:tabLst>
            </a:pPr>
            <a:r>
              <a:rPr lang="en-US" sz="1100" b="1" dirty="0" smtClean="0">
                <a:effectLst/>
                <a:latin typeface="+mn-lt"/>
                <a:ea typeface="Times New Roman"/>
              </a:rPr>
              <a:t>STEP 2: Find out which insurance companies sell Medigap policies in your state. </a:t>
            </a:r>
            <a:r>
              <a:rPr lang="en-US" sz="1100" dirty="0" smtClean="0">
                <a:effectLst/>
                <a:latin typeface="+mn-lt"/>
                <a:ea typeface="Times New Roman"/>
              </a:rPr>
              <a:t>Call your State Health Insurance Assistance Program. Ask if they have a Medigap rate comparison shopping guide for your state. This guide usually lists companies that sell Medigap policies in your state and their costs. Or, call your State Insurance Department or visit </a:t>
            </a:r>
            <a:r>
              <a:rPr lang="en-US" sz="1100" u="sng" dirty="0" smtClean="0">
                <a:solidFill>
                  <a:srgbClr val="0000FF"/>
                </a:solidFill>
                <a:effectLst/>
                <a:latin typeface="+mn-lt"/>
                <a:ea typeface="Times New Roman"/>
                <a:hlinkClick r:id="rId3"/>
              </a:rPr>
              <a:t>medicare.gov/find-a-plan/questions/medigap-home.aspx</a:t>
            </a:r>
            <a:r>
              <a:rPr lang="en-US" sz="1100" dirty="0" smtClean="0">
                <a:effectLst/>
                <a:latin typeface="+mn-lt"/>
                <a:ea typeface="Times New Roman"/>
              </a:rPr>
              <a:t>. If you don’t have a computer, your local library or senior center may be able to help you look at this information. You can also call 1‑800‑MEDICARE (1-800-633-4227). A customer service representative will help you. TTY users should call 1‑877‑486‑2048. </a:t>
            </a:r>
            <a:endParaRPr lang="en-US" sz="1200" dirty="0" smtClean="0">
              <a:effectLst/>
              <a:latin typeface="+mn-lt"/>
              <a:ea typeface="Times New Roman"/>
            </a:endParaRPr>
          </a:p>
          <a:p>
            <a:pPr marL="0">
              <a:spcBef>
                <a:spcPts val="600"/>
              </a:spcBef>
              <a:spcAft>
                <a:spcPts val="0"/>
              </a:spcAft>
              <a:tabLst>
                <a:tab pos="628650" algn="r"/>
              </a:tabLst>
            </a:pPr>
            <a:r>
              <a:rPr lang="en-US" sz="1100" b="1" dirty="0" smtClean="0">
                <a:effectLst/>
                <a:latin typeface="+mn-lt"/>
                <a:ea typeface="Times New Roman"/>
              </a:rPr>
              <a:t>STEP 3: Call the insurance companies that sell the Medigap policies you’re interested in and compare costs. </a:t>
            </a:r>
            <a:r>
              <a:rPr lang="en-US" sz="1100" dirty="0" smtClean="0">
                <a:effectLst/>
                <a:latin typeface="+mn-lt"/>
                <a:ea typeface="Times New Roman"/>
              </a:rPr>
              <a:t>Use the checklist on page 28 of the “</a:t>
            </a:r>
            <a:r>
              <a:rPr lang="en-US" sz="1100" i="1" dirty="0" smtClean="0">
                <a:effectLst/>
                <a:latin typeface="+mn-lt"/>
                <a:ea typeface="Times New Roman"/>
              </a:rPr>
              <a:t>2014 Choosing a Medigap Policy: A Guide to Health Insurance for People With Medicare</a:t>
            </a:r>
            <a:r>
              <a:rPr lang="en-US" sz="1100" dirty="0" smtClean="0">
                <a:effectLst/>
                <a:latin typeface="+mn-lt"/>
                <a:ea typeface="Times New Roman"/>
              </a:rPr>
              <a:t>”, CMS Product No. 02110, to help compare.</a:t>
            </a:r>
            <a:endParaRPr lang="en-US" sz="1200" dirty="0" smtClean="0">
              <a:effectLst/>
              <a:latin typeface="+mn-lt"/>
              <a:ea typeface="Times New Roman"/>
            </a:endParaRPr>
          </a:p>
          <a:p>
            <a:pPr marL="0">
              <a:spcBef>
                <a:spcPts val="600"/>
              </a:spcBef>
              <a:spcAft>
                <a:spcPts val="0"/>
              </a:spcAft>
              <a:tabLst>
                <a:tab pos="628650" algn="r"/>
              </a:tabLst>
            </a:pPr>
            <a:r>
              <a:rPr lang="en-US" sz="1100" b="1" dirty="0" smtClean="0">
                <a:effectLst/>
                <a:latin typeface="+mn-lt"/>
                <a:ea typeface="Times New Roman"/>
              </a:rPr>
              <a:t>STEP 4: Buy the Medigap policy. </a:t>
            </a:r>
            <a:r>
              <a:rPr lang="en-US" sz="1100" dirty="0" smtClean="0">
                <a:effectLst/>
                <a:latin typeface="+mn-lt"/>
                <a:ea typeface="Times New Roman"/>
              </a:rPr>
              <a:t>Once you decide on the insurance company and the Medigap policy you want, you should apply. The insurance company must give you a clearly worded summary of your Medigap policy. </a:t>
            </a:r>
            <a:endParaRPr lang="en-US" sz="1200" dirty="0" smtClean="0">
              <a:effectLst/>
              <a:latin typeface="+mn-lt"/>
              <a:ea typeface="Times New Roman"/>
            </a:endParaRPr>
          </a:p>
          <a:p>
            <a:pPr marL="0" marR="0" algn="l">
              <a:lnSpc>
                <a:spcPct val="115000"/>
              </a:lnSpc>
              <a:spcBef>
                <a:spcPts val="0"/>
              </a:spcBef>
              <a:spcAft>
                <a:spcPts val="1000"/>
              </a:spcAft>
            </a:pPr>
            <a:r>
              <a:rPr lang="en-US" sz="1100" dirty="0" smtClean="0">
                <a:effectLst/>
                <a:latin typeface="+mn-lt"/>
                <a:ea typeface="Times New Roman"/>
                <a:cs typeface="Calibri"/>
              </a:rPr>
              <a:t>These steps are described in greater detail on pages 25–30 of the “</a:t>
            </a:r>
            <a:r>
              <a:rPr lang="en-US" sz="1100" i="1" dirty="0" smtClean="0">
                <a:effectLst/>
                <a:latin typeface="+mn-lt"/>
                <a:ea typeface="Times New Roman"/>
                <a:cs typeface="Calibri"/>
              </a:rPr>
              <a:t>2014 Choosing a Medigap Policy: A Guide to Health Insurance for People With Medicare</a:t>
            </a:r>
            <a:r>
              <a:rPr lang="en-US" sz="1100" dirty="0" smtClean="0">
                <a:effectLst/>
                <a:latin typeface="+mn-lt"/>
                <a:ea typeface="Times New Roman"/>
                <a:cs typeface="Calibri"/>
              </a:rPr>
              <a:t>”, CMS Product No. 02110: </a:t>
            </a:r>
            <a:r>
              <a:rPr lang="en-US" sz="1100" u="sng" dirty="0" smtClean="0">
                <a:solidFill>
                  <a:srgbClr val="0000FF"/>
                </a:solidFill>
                <a:effectLst/>
                <a:latin typeface="+mn-lt"/>
                <a:ea typeface="Times New Roman"/>
                <a:cs typeface="Times New Roman"/>
                <a:hlinkClick r:id="rId4"/>
              </a:rPr>
              <a:t>medicare.gov/pubs/pdf/02110.pdf</a:t>
            </a:r>
            <a:r>
              <a:rPr lang="en-US" sz="1100" dirty="0" smtClean="0">
                <a:effectLst/>
                <a:latin typeface="+mn-lt"/>
                <a:ea typeface="Times New Roman"/>
                <a:cs typeface="Times New Roman"/>
              </a:rPr>
              <a:t>.  </a:t>
            </a:r>
            <a:endParaRPr lang="en-US" sz="1100" dirty="0">
              <a:effectLst/>
              <a:latin typeface="+mn-lt"/>
              <a:ea typeface="Times New Roman"/>
              <a:cs typeface="Times New Roman"/>
            </a:endParaRPr>
          </a:p>
        </p:txBody>
      </p:sp>
      <p:sp>
        <p:nvSpPr>
          <p:cNvPr id="2" name="Footer Placeholder 1"/>
          <p:cNvSpPr>
            <a:spLocks noGrp="1"/>
          </p:cNvSpPr>
          <p:nvPr>
            <p:ph type="ftr" sz="quarter" idx="10"/>
          </p:nvPr>
        </p:nvSpPr>
        <p:spPr/>
        <p:txBody>
          <a:bodyPr/>
          <a:lstStyle/>
          <a:p>
            <a:r>
              <a:rPr lang="en-US" smtClean="0"/>
              <a:t>Medigap</a:t>
            </a:r>
            <a:endParaRPr lang="en-US" dirty="0"/>
          </a:p>
        </p:txBody>
      </p:sp>
      <p:sp>
        <p:nvSpPr>
          <p:cNvPr id="3" name="Slide Number Placeholder 2"/>
          <p:cNvSpPr>
            <a:spLocks noGrp="1"/>
          </p:cNvSpPr>
          <p:nvPr>
            <p:ph type="sldNum" sz="quarter" idx="11"/>
          </p:nvPr>
        </p:nvSpPr>
        <p:spPr/>
        <p:txBody>
          <a:bodyPr/>
          <a:lstStyle/>
          <a:p>
            <a:fld id="{4B4BEF8D-AEDC-4925-86C9-8CE122F2983D}" type="slidenum">
              <a:rPr lang="en-US" smtClean="0"/>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1" name="Rectangle 2"/>
          <p:cNvSpPr>
            <a:spLocks noGrp="1" noRot="1" noChangeAspect="1" noChangeArrowheads="1" noTextEdit="1"/>
          </p:cNvSpPr>
          <p:nvPr>
            <p:ph type="sldImg"/>
          </p:nvPr>
        </p:nvSpPr>
        <p:spPr bwMode="auto">
          <a:xfrm>
            <a:off x="1203325" y="696913"/>
            <a:ext cx="4646613" cy="3486150"/>
          </a:xfrm>
          <a:noFill/>
          <a:ln>
            <a:solidFill>
              <a:srgbClr val="000000"/>
            </a:solidFill>
            <a:miter lim="800000"/>
            <a:headEnd/>
            <a:tailEnd/>
          </a:ln>
        </p:spPr>
      </p:sp>
      <p:sp>
        <p:nvSpPr>
          <p:cNvPr id="110596" name="Rectangle 3"/>
          <p:cNvSpPr>
            <a:spLocks noGrp="1" noChangeArrowheads="1"/>
          </p:cNvSpPr>
          <p:nvPr>
            <p:ph type="body" idx="1"/>
          </p:nvPr>
        </p:nvSpPr>
        <p:spPr bwMode="auto">
          <a:xfrm>
            <a:off x="657225" y="4415790"/>
            <a:ext cx="5622925" cy="4097903"/>
          </a:xfrm>
        </p:spPr>
        <p:txBody>
          <a:bodyPr wrap="square" lIns="92694" tIns="46346" rIns="92694" bIns="46346" numCol="1" anchor="t" anchorCtr="0" compatLnSpc="1">
            <a:prstTxWarp prst="textNoShape">
              <a:avLst/>
            </a:prstTxWarp>
            <a:noAutofit/>
          </a:bodyPr>
          <a:lstStyle/>
          <a:p>
            <a:pPr marL="0">
              <a:spcBef>
                <a:spcPts val="600"/>
              </a:spcBef>
              <a:spcAft>
                <a:spcPts val="0"/>
              </a:spcAft>
              <a:tabLst>
                <a:tab pos="628650" algn="r"/>
              </a:tabLst>
            </a:pPr>
            <a:r>
              <a:rPr lang="en-US" sz="1200" dirty="0" smtClean="0">
                <a:effectLst/>
                <a:latin typeface="+mn-lt"/>
                <a:ea typeface="Times New Roman"/>
              </a:rPr>
              <a:t>You may want to switch Medigap policies if you’re paying for benefits you don’t need, you need more benefits now, you want to change your insurance company, or you find a cheaper policy. If you bought your Medigap policy before you were 65 (because you have a disability), you get a Medigap open enrollment period when you turn 65 as long as you are enrolled in Part B. </a:t>
            </a:r>
          </a:p>
          <a:p>
            <a:pPr marL="0">
              <a:spcBef>
                <a:spcPts val="600"/>
              </a:spcBef>
              <a:spcAft>
                <a:spcPts val="0"/>
              </a:spcAft>
              <a:tabLst>
                <a:tab pos="628650" algn="r"/>
              </a:tabLst>
            </a:pPr>
            <a:r>
              <a:rPr lang="en-US" sz="1200" dirty="0" smtClean="0">
                <a:effectLst/>
                <a:latin typeface="+mn-lt"/>
                <a:ea typeface="Times New Roman"/>
              </a:rPr>
              <a:t>If you had your old policy for less than 6 months, the insurance company may be able to make you wait and delay coverage of a pre-existing condition for up to 6 months. If your old policy had the same benefits, and you had it for 6 months or more, the new insurance company can’t exclude your pre-existing condition. If you had your policy less than 6 months, the number of months you had your current Medigap policy must be subtracted from the time you must wait before your new policy covers your pre-existing condition. </a:t>
            </a:r>
          </a:p>
          <a:p>
            <a:pPr marL="0">
              <a:spcBef>
                <a:spcPts val="600"/>
              </a:spcBef>
              <a:spcAft>
                <a:spcPts val="0"/>
              </a:spcAft>
              <a:tabLst>
                <a:tab pos="628650" algn="r"/>
              </a:tabLst>
            </a:pPr>
            <a:r>
              <a:rPr lang="en-US" sz="1200" dirty="0" smtClean="0">
                <a:effectLst/>
                <a:latin typeface="+mn-lt"/>
                <a:ea typeface="Times New Roman"/>
              </a:rPr>
              <a:t>If the new Medigap policy has a benefit that isn’t in your current policy, that benefit coverage may still be delayed up to 6 months, regardless of how long you’ve had your current Medigap policy.</a:t>
            </a:r>
          </a:p>
          <a:p>
            <a:pPr marL="0">
              <a:spcBef>
                <a:spcPts val="600"/>
              </a:spcBef>
              <a:spcAft>
                <a:spcPts val="0"/>
              </a:spcAft>
              <a:tabLst>
                <a:tab pos="628650" algn="r"/>
              </a:tabLst>
            </a:pPr>
            <a:r>
              <a:rPr lang="en-US" sz="1200" dirty="0" smtClean="0">
                <a:effectLst/>
                <a:latin typeface="+mn-lt"/>
                <a:ea typeface="Times New Roman"/>
              </a:rPr>
              <a:t>If you’ve had your current Medigap policy longer than 6 months and want to replace it with a new one with the same benefits and the insurance company agrees to issue the new policy, they can’t write pre-existing conditions, waiting periods, elimination periods, or probationary periods into the replacement policy. </a:t>
            </a:r>
          </a:p>
          <a:p>
            <a:pPr>
              <a:spcBef>
                <a:spcPts val="578"/>
              </a:spcBef>
            </a:pPr>
            <a:endParaRPr lang="en-US" dirty="0" smtClean="0"/>
          </a:p>
        </p:txBody>
      </p:sp>
      <p:sp>
        <p:nvSpPr>
          <p:cNvPr id="2" name="Footer Placeholder 1"/>
          <p:cNvSpPr>
            <a:spLocks noGrp="1"/>
          </p:cNvSpPr>
          <p:nvPr>
            <p:ph type="ftr" sz="quarter" idx="10"/>
          </p:nvPr>
        </p:nvSpPr>
        <p:spPr/>
        <p:txBody>
          <a:bodyPr/>
          <a:lstStyle/>
          <a:p>
            <a:r>
              <a:rPr lang="en-US" smtClean="0"/>
              <a:t>Medigap</a:t>
            </a:r>
            <a:endParaRPr lang="en-US" dirty="0"/>
          </a:p>
        </p:txBody>
      </p:sp>
      <p:sp>
        <p:nvSpPr>
          <p:cNvPr id="3" name="Slide Number Placeholder 2"/>
          <p:cNvSpPr>
            <a:spLocks noGrp="1"/>
          </p:cNvSpPr>
          <p:nvPr>
            <p:ph type="sldNum" sz="quarter" idx="11"/>
          </p:nvPr>
        </p:nvSpPr>
        <p:spPr/>
        <p:txBody>
          <a:bodyPr/>
          <a:lstStyle/>
          <a:p>
            <a:fld id="{4B4BEF8D-AEDC-4925-86C9-8CE122F2983D}" type="slidenum">
              <a:rPr lang="en-US" smtClean="0"/>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5" name="Rectangle 2"/>
          <p:cNvSpPr>
            <a:spLocks noGrp="1" noRot="1" noChangeAspect="1" noChangeArrowheads="1" noTextEdit="1"/>
          </p:cNvSpPr>
          <p:nvPr>
            <p:ph type="sldImg"/>
          </p:nvPr>
        </p:nvSpPr>
        <p:spPr bwMode="auto">
          <a:xfrm>
            <a:off x="1203325" y="696913"/>
            <a:ext cx="4646613" cy="3486150"/>
          </a:xfrm>
          <a:noFill/>
          <a:ln>
            <a:solidFill>
              <a:srgbClr val="000000"/>
            </a:solidFill>
            <a:miter lim="800000"/>
            <a:headEnd/>
            <a:tailEnd/>
          </a:ln>
        </p:spPr>
      </p:sp>
      <p:sp>
        <p:nvSpPr>
          <p:cNvPr id="90116" name="Rectangle 3"/>
          <p:cNvSpPr>
            <a:spLocks noGrp="1" noChangeArrowheads="1"/>
          </p:cNvSpPr>
          <p:nvPr>
            <p:ph type="body" idx="1"/>
          </p:nvPr>
        </p:nvSpPr>
        <p:spPr>
          <a:xfrm>
            <a:off x="457200" y="4358613"/>
            <a:ext cx="5943600" cy="4182458"/>
          </a:xfrm>
          <a:ln/>
        </p:spPr>
        <p:txBody>
          <a:bodyPr lIns="92694" tIns="46346" rIns="92694" bIns="46346">
            <a:noAutofit/>
          </a:bodyPr>
          <a:lstStyle/>
          <a:p>
            <a:pPr marL="0">
              <a:spcBef>
                <a:spcPts val="600"/>
              </a:spcBef>
              <a:spcAft>
                <a:spcPts val="0"/>
              </a:spcAft>
              <a:tabLst>
                <a:tab pos="628650" algn="r"/>
              </a:tabLst>
            </a:pPr>
            <a:r>
              <a:rPr lang="en-US" sz="1200" dirty="0" smtClean="0">
                <a:effectLst/>
                <a:latin typeface="+mn-lt"/>
                <a:ea typeface="Times New Roman"/>
              </a:rPr>
              <a:t>In most cases you won’t have a right under federal law to switch Medigap policies unless one of the following is true:</a:t>
            </a:r>
          </a:p>
          <a:p>
            <a:pPr marL="173736" lvl="0" indent="-173736">
              <a:spcBef>
                <a:spcPts val="600"/>
              </a:spcBef>
              <a:spcAft>
                <a:spcPts val="0"/>
              </a:spcAft>
              <a:buFont typeface="Wingdings"/>
              <a:buChar char=""/>
              <a:tabLst>
                <a:tab pos="228600" algn="l"/>
              </a:tabLst>
            </a:pPr>
            <a:r>
              <a:rPr lang="en-US" sz="1200" dirty="0" smtClean="0">
                <a:effectLst/>
                <a:latin typeface="+mn-lt"/>
                <a:ea typeface="Times New Roman"/>
              </a:rPr>
              <a:t>You are within your Medigap open enrollment period.</a:t>
            </a:r>
          </a:p>
          <a:p>
            <a:pPr marL="173736" lvl="0" indent="-173736">
              <a:spcBef>
                <a:spcPts val="600"/>
              </a:spcBef>
              <a:spcAft>
                <a:spcPts val="0"/>
              </a:spcAft>
              <a:buFont typeface="Wingdings"/>
              <a:buChar char=""/>
              <a:tabLst>
                <a:tab pos="228600" algn="l"/>
              </a:tabLst>
            </a:pPr>
            <a:r>
              <a:rPr lang="en-US" sz="1200" dirty="0" smtClean="0">
                <a:effectLst/>
                <a:latin typeface="+mn-lt"/>
                <a:ea typeface="Times New Roman"/>
              </a:rPr>
              <a:t>You have a guaranteed issue right. This is a right you have in certain situations when insurance companies are required by law to sell or offer you a Medigap policy. In these situations, an insurance company can’t deny you a policy, or place conditions on a policy, such as exclusions for pre-existing conditions, and can’t charge you more for a policy because of past or present health problems.</a:t>
            </a:r>
          </a:p>
          <a:p>
            <a:pPr marL="173736" lvl="0" indent="-173736">
              <a:spcBef>
                <a:spcPts val="600"/>
              </a:spcBef>
              <a:spcAft>
                <a:spcPts val="0"/>
              </a:spcAft>
              <a:buFont typeface="Wingdings"/>
              <a:buChar char=""/>
              <a:tabLst>
                <a:tab pos="228600" algn="l"/>
              </a:tabLst>
            </a:pPr>
            <a:r>
              <a:rPr lang="en-US" sz="1200" dirty="0" smtClean="0">
                <a:effectLst/>
                <a:latin typeface="+mn-lt"/>
                <a:ea typeface="Times New Roman"/>
              </a:rPr>
              <a:t>You live in a state that has more generous requirements.</a:t>
            </a:r>
          </a:p>
          <a:p>
            <a:pPr marL="457200" indent="-457200">
              <a:spcBef>
                <a:spcPts val="600"/>
              </a:spcBef>
              <a:spcAft>
                <a:spcPts val="0"/>
              </a:spcAft>
              <a:tabLst>
                <a:tab pos="628650" algn="r"/>
              </a:tabLst>
            </a:pPr>
            <a:r>
              <a:rPr lang="en-US" sz="1200" b="1" dirty="0" smtClean="0">
                <a:effectLst/>
                <a:latin typeface="+mn-lt"/>
                <a:ea typeface="Times New Roman"/>
              </a:rPr>
              <a:t>NOTE:</a:t>
            </a:r>
            <a:r>
              <a:rPr lang="en-US" sz="1200" dirty="0" smtClean="0">
                <a:effectLst/>
                <a:latin typeface="+mn-lt"/>
                <a:ea typeface="Times New Roman"/>
              </a:rPr>
              <a:t> 	If you move out of your Medicare SELECT policy’s area, you can buy a standardized policy with the same or fewer benefits than your current plan, or buy Plan A, B, C, F, K, or L sold in most states by any insurance company.</a:t>
            </a:r>
          </a:p>
          <a:p>
            <a:pPr marL="0">
              <a:spcBef>
                <a:spcPts val="600"/>
              </a:spcBef>
              <a:spcAft>
                <a:spcPts val="0"/>
              </a:spcAft>
              <a:tabLst>
                <a:tab pos="628650" algn="r"/>
              </a:tabLst>
            </a:pPr>
            <a:r>
              <a:rPr lang="en-US" sz="1200" dirty="0" smtClean="0">
                <a:effectLst/>
                <a:latin typeface="+mn-lt"/>
                <a:ea typeface="Times New Roman"/>
              </a:rPr>
              <a:t>If you switch, you don’t have to cancel your first Medigap policy until you’ve decided to keep the second policy. You have a 30-day “free-look” period to decide if you want to keep the new policy. It starts when you get your new policy. You have to pay both premiums for 1 month.</a:t>
            </a:r>
          </a:p>
          <a:p>
            <a:pPr marL="0">
              <a:spcBef>
                <a:spcPts val="600"/>
              </a:spcBef>
              <a:spcAft>
                <a:spcPts val="0"/>
              </a:spcAft>
              <a:tabLst>
                <a:tab pos="628650" algn="r"/>
              </a:tabLst>
            </a:pPr>
            <a:r>
              <a:rPr lang="en-US" sz="1200" dirty="0" smtClean="0">
                <a:effectLst/>
                <a:latin typeface="+mn-lt"/>
                <a:ea typeface="Times New Roman"/>
              </a:rPr>
              <a:t>You can switch anytime an insurance company is willing to sell you a Medigap policy. </a:t>
            </a:r>
          </a:p>
          <a:p>
            <a:pPr marL="0">
              <a:spcBef>
                <a:spcPts val="600"/>
              </a:spcBef>
              <a:spcAft>
                <a:spcPts val="0"/>
              </a:spcAft>
              <a:tabLst>
                <a:tab pos="628650" algn="r"/>
              </a:tabLst>
            </a:pPr>
            <a:r>
              <a:rPr lang="en-US" sz="1200" dirty="0" smtClean="0">
                <a:effectLst/>
                <a:latin typeface="+mn-lt"/>
                <a:ea typeface="Times New Roman"/>
              </a:rPr>
              <a:t> </a:t>
            </a:r>
            <a:endParaRPr lang="en-US" sz="1200" dirty="0">
              <a:effectLst/>
              <a:latin typeface="+mn-lt"/>
              <a:ea typeface="Times New Roman"/>
            </a:endParaRPr>
          </a:p>
        </p:txBody>
      </p:sp>
      <p:sp>
        <p:nvSpPr>
          <p:cNvPr id="2" name="Footer Placeholder 1"/>
          <p:cNvSpPr>
            <a:spLocks noGrp="1"/>
          </p:cNvSpPr>
          <p:nvPr>
            <p:ph type="ftr" sz="quarter" idx="10"/>
          </p:nvPr>
        </p:nvSpPr>
        <p:spPr/>
        <p:txBody>
          <a:bodyPr/>
          <a:lstStyle/>
          <a:p>
            <a:r>
              <a:rPr lang="en-US" smtClean="0"/>
              <a:t>Medigap</a:t>
            </a:r>
            <a:endParaRPr lang="en-US" dirty="0"/>
          </a:p>
        </p:txBody>
      </p:sp>
      <p:sp>
        <p:nvSpPr>
          <p:cNvPr id="3" name="Slide Number Placeholder 2"/>
          <p:cNvSpPr>
            <a:spLocks noGrp="1"/>
          </p:cNvSpPr>
          <p:nvPr>
            <p:ph type="sldNum" sz="quarter" idx="11"/>
          </p:nvPr>
        </p:nvSpPr>
        <p:spPr/>
        <p:txBody>
          <a:bodyPr/>
          <a:lstStyle/>
          <a:p>
            <a:fld id="{4B4BEF8D-AEDC-4925-86C9-8CE122F2983D}" type="slidenum">
              <a:rPr lang="en-US" smtClean="0"/>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Rectangle 2"/>
          <p:cNvSpPr>
            <a:spLocks noGrp="1" noRot="1" noChangeAspect="1" noChangeArrowheads="1" noTextEdit="1"/>
          </p:cNvSpPr>
          <p:nvPr>
            <p:ph type="sldImg"/>
          </p:nvPr>
        </p:nvSpPr>
        <p:spPr bwMode="auto">
          <a:xfrm>
            <a:off x="1203325" y="696913"/>
            <a:ext cx="4646613" cy="3486150"/>
          </a:xfrm>
          <a:noFill/>
          <a:ln>
            <a:solidFill>
              <a:srgbClr val="000000"/>
            </a:solidFill>
            <a:miter lim="800000"/>
            <a:headEnd/>
            <a:tailEnd/>
          </a:ln>
        </p:spPr>
      </p:sp>
      <p:sp>
        <p:nvSpPr>
          <p:cNvPr id="81924" name="Rectangle 3"/>
          <p:cNvSpPr>
            <a:spLocks noGrp="1" noChangeArrowheads="1"/>
          </p:cNvSpPr>
          <p:nvPr>
            <p:ph type="body" idx="1"/>
          </p:nvPr>
        </p:nvSpPr>
        <p:spPr bwMode="auto">
          <a:xfrm>
            <a:off x="878735" y="4354985"/>
            <a:ext cx="5255366" cy="4183995"/>
          </a:xfrm>
          <a:noFill/>
        </p:spPr>
        <p:txBody>
          <a:bodyPr wrap="square" numCol="1" anchor="t" anchorCtr="0" compatLnSpc="1">
            <a:prstTxWarp prst="textNoShape">
              <a:avLst/>
            </a:prstTxWarp>
            <a:normAutofit/>
          </a:bodyPr>
          <a:lstStyle/>
          <a:p>
            <a:pPr>
              <a:spcBef>
                <a:spcPts val="611"/>
              </a:spcBef>
            </a:pPr>
            <a:r>
              <a:rPr lang="en-US" dirty="0" smtClean="0"/>
              <a:t>Check Your Knowledge – Question 5</a:t>
            </a:r>
          </a:p>
          <a:p>
            <a:pPr>
              <a:spcBef>
                <a:spcPts val="611"/>
              </a:spcBef>
            </a:pPr>
            <a:r>
              <a:rPr lang="en-US" dirty="0" smtClean="0"/>
              <a:t>The best place for a person who has Medicare due to a disability</a:t>
            </a:r>
            <a:r>
              <a:rPr lang="en-US" baseline="0" dirty="0" smtClean="0"/>
              <a:t> or End-stage Renal Disease (ESRD) to learn about rights to purchase a Medigap policy in their state is</a:t>
            </a:r>
          </a:p>
          <a:p>
            <a:pPr marL="173736" indent="-173736">
              <a:spcBef>
                <a:spcPts val="600"/>
              </a:spcBef>
              <a:buFont typeface="+mj-lt"/>
              <a:buAutoNum type="alphaLcPeriod"/>
            </a:pPr>
            <a:r>
              <a:rPr lang="en-US" dirty="0" smtClean="0"/>
              <a:t>Medicare.gov</a:t>
            </a:r>
          </a:p>
          <a:p>
            <a:pPr marL="173736" indent="-173736">
              <a:spcBef>
                <a:spcPts val="600"/>
              </a:spcBef>
              <a:buFont typeface="+mj-lt"/>
              <a:buAutoNum type="alphaLcPeriod"/>
              <a:defRPr/>
            </a:pPr>
            <a:r>
              <a:rPr lang="en-US" dirty="0" smtClean="0"/>
              <a:t>Insurance companies that offer Medigap policies</a:t>
            </a:r>
          </a:p>
          <a:p>
            <a:pPr marL="173736" indent="-173736">
              <a:spcBef>
                <a:spcPts val="600"/>
              </a:spcBef>
              <a:buFont typeface="+mj-lt"/>
              <a:buAutoNum type="alphaLcPeriod"/>
              <a:defRPr/>
            </a:pPr>
            <a:r>
              <a:rPr lang="en-US" dirty="0" smtClean="0"/>
              <a:t>State Insurance Department</a:t>
            </a:r>
          </a:p>
          <a:p>
            <a:pPr marL="173736" indent="-173736">
              <a:spcBef>
                <a:spcPts val="600"/>
              </a:spcBef>
              <a:buFont typeface="+mj-lt"/>
              <a:buAutoNum type="alphaLcPeriod"/>
              <a:defRPr/>
            </a:pPr>
            <a:r>
              <a:rPr lang="en-US" dirty="0" smtClean="0"/>
              <a:t>The Internet</a:t>
            </a:r>
            <a:endParaRPr lang="en-US" dirty="0"/>
          </a:p>
          <a:p>
            <a:pPr>
              <a:spcBef>
                <a:spcPts val="611"/>
              </a:spcBef>
              <a:defRPr/>
            </a:pPr>
            <a:r>
              <a:rPr lang="en-US" dirty="0" smtClean="0"/>
              <a:t>ANSWER</a:t>
            </a:r>
            <a:r>
              <a:rPr lang="en-US" dirty="0"/>
              <a:t>: </a:t>
            </a:r>
            <a:r>
              <a:rPr lang="en-US" dirty="0" smtClean="0"/>
              <a:t>c. State Insurance Department</a:t>
            </a:r>
            <a:endParaRPr lang="en-US" dirty="0"/>
          </a:p>
          <a:p>
            <a:pPr>
              <a:spcBef>
                <a:spcPts val="611"/>
              </a:spcBef>
            </a:pPr>
            <a:r>
              <a:rPr lang="en-US" dirty="0"/>
              <a:t>Some states provide these rights to all Medicare beneficiaries under age 65, while others only extend them to those who are eligible for Medicare by reason of disability or only to those with ESRD</a:t>
            </a:r>
            <a:r>
              <a:rPr lang="en-US" dirty="0" smtClean="0"/>
              <a:t>. Check </a:t>
            </a:r>
            <a:r>
              <a:rPr lang="en-US" dirty="0"/>
              <a:t>with your State Insurance Department </a:t>
            </a:r>
            <a:r>
              <a:rPr lang="en-US" dirty="0" smtClean="0"/>
              <a:t>to learn about </a:t>
            </a:r>
            <a:r>
              <a:rPr lang="en-US" dirty="0"/>
              <a:t>what rights you might have under state law.</a:t>
            </a:r>
          </a:p>
        </p:txBody>
      </p:sp>
      <p:sp>
        <p:nvSpPr>
          <p:cNvPr id="2" name="Footer Placeholder 1"/>
          <p:cNvSpPr>
            <a:spLocks noGrp="1"/>
          </p:cNvSpPr>
          <p:nvPr>
            <p:ph type="ftr" sz="quarter" idx="10"/>
          </p:nvPr>
        </p:nvSpPr>
        <p:spPr/>
        <p:txBody>
          <a:bodyPr/>
          <a:lstStyle/>
          <a:p>
            <a:r>
              <a:rPr lang="en-US" smtClean="0"/>
              <a:t>Medigap</a:t>
            </a:r>
            <a:endParaRPr lang="en-US" dirty="0"/>
          </a:p>
        </p:txBody>
      </p:sp>
      <p:sp>
        <p:nvSpPr>
          <p:cNvPr id="3" name="Slide Number Placeholder 2"/>
          <p:cNvSpPr>
            <a:spLocks noGrp="1"/>
          </p:cNvSpPr>
          <p:nvPr>
            <p:ph type="sldNum" sz="quarter" idx="11"/>
          </p:nvPr>
        </p:nvSpPr>
        <p:spPr/>
        <p:txBody>
          <a:bodyPr/>
          <a:lstStyle/>
          <a:p>
            <a:fld id="{4B4BEF8D-AEDC-4925-86C9-8CE122F2983D}" type="slidenum">
              <a:rPr lang="en-US" smtClean="0"/>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876300" y="4415790"/>
            <a:ext cx="5257800" cy="4183380"/>
          </a:xfrm>
        </p:spPr>
        <p:txBody>
          <a:bodyPr/>
          <a:lstStyle/>
          <a:p>
            <a:pPr>
              <a:spcBef>
                <a:spcPts val="609"/>
              </a:spcBef>
              <a:spcAft>
                <a:spcPts val="609"/>
              </a:spcAft>
            </a:pPr>
            <a:r>
              <a:rPr lang="en-US" dirty="0">
                <a:solidFill>
                  <a:prstClr val="black"/>
                </a:solidFill>
                <a:cs typeface="Arial" pitchFamily="34" charset="0"/>
              </a:rPr>
              <a:t>This brief lesson gives you basic information on Medigap policies. It discusses how </a:t>
            </a:r>
            <a:r>
              <a:rPr lang="en-US" dirty="0" smtClean="0">
                <a:solidFill>
                  <a:prstClr val="black"/>
                </a:solidFill>
                <a:cs typeface="Arial" pitchFamily="34" charset="0"/>
              </a:rPr>
              <a:t>they </a:t>
            </a:r>
            <a:r>
              <a:rPr lang="en-US" dirty="0">
                <a:solidFill>
                  <a:prstClr val="black"/>
                </a:solidFill>
                <a:cs typeface="Arial" pitchFamily="34" charset="0"/>
              </a:rPr>
              <a:t>work with Medicare, and what </a:t>
            </a:r>
            <a:r>
              <a:rPr lang="en-US" dirty="0" smtClean="0">
                <a:solidFill>
                  <a:prstClr val="black"/>
                </a:solidFill>
                <a:cs typeface="Arial" pitchFamily="34" charset="0"/>
              </a:rPr>
              <a:t>Medigap </a:t>
            </a:r>
            <a:r>
              <a:rPr lang="en-US" dirty="0">
                <a:solidFill>
                  <a:prstClr val="black"/>
                </a:solidFill>
                <a:cs typeface="Arial" pitchFamily="34" charset="0"/>
              </a:rPr>
              <a:t>plans cover.</a:t>
            </a:r>
          </a:p>
          <a:p>
            <a:endParaRPr lang="en-US" dirty="0"/>
          </a:p>
        </p:txBody>
      </p:sp>
      <p:sp>
        <p:nvSpPr>
          <p:cNvPr id="4" name="Footer Placeholder 3"/>
          <p:cNvSpPr>
            <a:spLocks noGrp="1"/>
          </p:cNvSpPr>
          <p:nvPr>
            <p:ph type="ftr" sz="quarter" idx="10"/>
          </p:nvPr>
        </p:nvSpPr>
        <p:spPr/>
        <p:txBody>
          <a:bodyPr/>
          <a:lstStyle/>
          <a:p>
            <a:r>
              <a:rPr lang="en-US" smtClean="0"/>
              <a:t>Medigap</a:t>
            </a:r>
            <a:endParaRPr lang="en-US" dirty="0"/>
          </a:p>
        </p:txBody>
      </p:sp>
      <p:sp>
        <p:nvSpPr>
          <p:cNvPr id="5" name="Slide Number Placeholder 4"/>
          <p:cNvSpPr>
            <a:spLocks noGrp="1"/>
          </p:cNvSpPr>
          <p:nvPr>
            <p:ph type="sldNum" sz="quarter" idx="11"/>
          </p:nvPr>
        </p:nvSpPr>
        <p:spPr/>
        <p:txBody>
          <a:bodyPr/>
          <a:lstStyle/>
          <a:p>
            <a:fld id="{4B4BEF8D-AEDC-4925-86C9-8CE122F2983D}" type="slidenum">
              <a:rPr lang="en-US" smtClean="0"/>
              <a:t>3</a:t>
            </a:fld>
            <a:endParaRPr lang="en-US"/>
          </a:p>
        </p:txBody>
      </p:sp>
    </p:spTree>
    <p:extLst>
      <p:ext uri="{BB962C8B-B14F-4D97-AF65-F5344CB8AC3E}">
        <p14:creationId xmlns:p14="http://schemas.microsoft.com/office/powerpoint/2010/main" val="7559739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Rectangle 2"/>
          <p:cNvSpPr>
            <a:spLocks noGrp="1" noRot="1" noChangeAspect="1" noChangeArrowheads="1" noTextEdit="1"/>
          </p:cNvSpPr>
          <p:nvPr>
            <p:ph type="sldImg"/>
          </p:nvPr>
        </p:nvSpPr>
        <p:spPr bwMode="auto">
          <a:xfrm>
            <a:off x="1203325" y="696913"/>
            <a:ext cx="4646613" cy="3486150"/>
          </a:xfrm>
          <a:noFill/>
          <a:ln>
            <a:solidFill>
              <a:srgbClr val="000000"/>
            </a:solidFill>
            <a:miter lim="800000"/>
            <a:headEnd/>
            <a:tailEnd/>
          </a:ln>
        </p:spPr>
      </p:sp>
      <p:sp>
        <p:nvSpPr>
          <p:cNvPr id="81924" name="Rectangle 3"/>
          <p:cNvSpPr>
            <a:spLocks noGrp="1" noChangeArrowheads="1"/>
          </p:cNvSpPr>
          <p:nvPr>
            <p:ph type="body" idx="1"/>
          </p:nvPr>
        </p:nvSpPr>
        <p:spPr bwMode="auto">
          <a:xfrm>
            <a:off x="879591" y="4354985"/>
            <a:ext cx="5254513" cy="4183995"/>
          </a:xfrm>
          <a:noFill/>
        </p:spPr>
        <p:txBody>
          <a:bodyPr wrap="square" numCol="1" anchor="t" anchorCtr="0" compatLnSpc="1">
            <a:prstTxWarp prst="textNoShape">
              <a:avLst/>
            </a:prstTxWarp>
            <a:normAutofit/>
          </a:bodyPr>
          <a:lstStyle/>
          <a:p>
            <a:pPr>
              <a:spcBef>
                <a:spcPts val="611"/>
              </a:spcBef>
            </a:pPr>
            <a:r>
              <a:rPr lang="en-US" dirty="0" smtClean="0"/>
              <a:t>Check Your Knowledge – Question 6</a:t>
            </a:r>
          </a:p>
          <a:p>
            <a:pPr>
              <a:spcBef>
                <a:spcPts val="611"/>
              </a:spcBef>
            </a:pPr>
            <a:r>
              <a:rPr lang="en-US" dirty="0" smtClean="0"/>
              <a:t>The </a:t>
            </a:r>
            <a:r>
              <a:rPr lang="en-US" dirty="0"/>
              <a:t>best time to buy a Medigap policy </a:t>
            </a:r>
            <a:r>
              <a:rPr lang="en-US" dirty="0" smtClean="0"/>
              <a:t>is</a:t>
            </a:r>
          </a:p>
          <a:p>
            <a:pPr marL="173736" lvl="0" indent="-173736">
              <a:spcBef>
                <a:spcPts val="600"/>
              </a:spcBef>
              <a:buFont typeface="+mj-lt"/>
              <a:buAutoNum type="alphaLcPeriod"/>
            </a:pPr>
            <a:r>
              <a:rPr lang="en-US" dirty="0" smtClean="0"/>
              <a:t>When </a:t>
            </a:r>
            <a:r>
              <a:rPr lang="en-US" dirty="0"/>
              <a:t>your Medicare expenses increase substantially</a:t>
            </a:r>
          </a:p>
          <a:p>
            <a:pPr marL="173736" lvl="0" indent="-173736">
              <a:spcBef>
                <a:spcPts val="600"/>
              </a:spcBef>
              <a:buFont typeface="+mj-lt"/>
              <a:buAutoNum type="alphaLcPeriod"/>
              <a:defRPr/>
            </a:pPr>
            <a:r>
              <a:rPr lang="en-US" dirty="0" smtClean="0"/>
              <a:t>Whenever it’s convenient for you</a:t>
            </a:r>
            <a:endParaRPr lang="en-US" dirty="0"/>
          </a:p>
          <a:p>
            <a:pPr marL="173736" indent="-173736">
              <a:spcBef>
                <a:spcPts val="600"/>
              </a:spcBef>
              <a:buFont typeface="+mj-lt"/>
              <a:buAutoNum type="alphaLcPeriod"/>
              <a:defRPr/>
            </a:pPr>
            <a:r>
              <a:rPr lang="en-US" dirty="0"/>
              <a:t>During the Medicare annual enrollment period</a:t>
            </a:r>
          </a:p>
          <a:p>
            <a:pPr marL="173736" indent="-173736">
              <a:spcBef>
                <a:spcPts val="600"/>
              </a:spcBef>
              <a:buFont typeface="+mj-lt"/>
              <a:buAutoNum type="alphaLcPeriod"/>
              <a:defRPr/>
            </a:pPr>
            <a:r>
              <a:rPr lang="en-US" dirty="0"/>
              <a:t>During your Medigap open enrollment period</a:t>
            </a:r>
          </a:p>
          <a:p>
            <a:pPr marL="0">
              <a:spcBef>
                <a:spcPts val="600"/>
              </a:spcBef>
              <a:spcAft>
                <a:spcPts val="0"/>
              </a:spcAft>
              <a:tabLst>
                <a:tab pos="628650" algn="r"/>
              </a:tabLst>
            </a:pPr>
            <a:r>
              <a:rPr lang="en-US" dirty="0" smtClean="0"/>
              <a:t>ANSWER</a:t>
            </a:r>
            <a:r>
              <a:rPr lang="en-US" dirty="0"/>
              <a:t>: </a:t>
            </a:r>
            <a:r>
              <a:rPr lang="en-US" dirty="0" smtClean="0"/>
              <a:t>d. </a:t>
            </a:r>
            <a:r>
              <a:rPr lang="en-US" sz="1200" b="0" i="0" dirty="0" smtClean="0">
                <a:effectLst/>
                <a:latin typeface="+mn-lt"/>
                <a:ea typeface="Times New Roman"/>
              </a:rPr>
              <a:t>During your Medigap open enrollment period (OEP)</a:t>
            </a:r>
          </a:p>
          <a:p>
            <a:pPr marL="0">
              <a:spcBef>
                <a:spcPts val="0"/>
              </a:spcBef>
              <a:spcAft>
                <a:spcPts val="0"/>
              </a:spcAft>
              <a:tabLst>
                <a:tab pos="628650" algn="r"/>
              </a:tabLst>
            </a:pPr>
            <a:r>
              <a:rPr lang="en-US" sz="1200" dirty="0" smtClean="0">
                <a:effectLst/>
                <a:latin typeface="+mn-lt"/>
                <a:ea typeface="Times New Roman"/>
              </a:rPr>
              <a:t>The best time to buy a Medigap policy is during your Medigap OEP. This period lasts for 6 months and begins on the first day of the month in which you’re both 65 or older and enrolled in Medicare Part B.</a:t>
            </a:r>
            <a:endParaRPr lang="en-US" sz="1200" dirty="0">
              <a:effectLst/>
              <a:latin typeface="+mn-lt"/>
              <a:ea typeface="Times New Roman"/>
            </a:endParaRPr>
          </a:p>
        </p:txBody>
      </p:sp>
      <p:sp>
        <p:nvSpPr>
          <p:cNvPr id="2" name="Footer Placeholder 1"/>
          <p:cNvSpPr>
            <a:spLocks noGrp="1"/>
          </p:cNvSpPr>
          <p:nvPr>
            <p:ph type="ftr" sz="quarter" idx="10"/>
          </p:nvPr>
        </p:nvSpPr>
        <p:spPr/>
        <p:txBody>
          <a:bodyPr/>
          <a:lstStyle/>
          <a:p>
            <a:r>
              <a:rPr lang="en-US" smtClean="0"/>
              <a:t>Medigap</a:t>
            </a:r>
            <a:endParaRPr lang="en-US" dirty="0"/>
          </a:p>
        </p:txBody>
      </p:sp>
      <p:sp>
        <p:nvSpPr>
          <p:cNvPr id="3" name="Slide Number Placeholder 2"/>
          <p:cNvSpPr>
            <a:spLocks noGrp="1"/>
          </p:cNvSpPr>
          <p:nvPr>
            <p:ph type="sldNum" sz="quarter" idx="11"/>
          </p:nvPr>
        </p:nvSpPr>
        <p:spPr/>
        <p:txBody>
          <a:bodyPr/>
          <a:lstStyle/>
          <a:p>
            <a:fld id="{4B4BEF8D-AEDC-4925-86C9-8CE122F2983D}" type="slidenum">
              <a:rPr lang="en-US" smtClean="0"/>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6500" name="Rectangle 3"/>
          <p:cNvSpPr>
            <a:spLocks noGrp="1" noChangeArrowheads="1"/>
          </p:cNvSpPr>
          <p:nvPr>
            <p:ph type="body" idx="1"/>
          </p:nvPr>
        </p:nvSpPr>
        <p:spPr bwMode="auto">
          <a:xfrm>
            <a:off x="871557" y="4353081"/>
            <a:ext cx="5262544" cy="4183995"/>
          </a:xfrm>
          <a:noFill/>
        </p:spPr>
        <p:txBody>
          <a:bodyPr wrap="square" numCol="1" anchor="t" anchorCtr="0" compatLnSpc="1">
            <a:prstTxWarp prst="textNoShape">
              <a:avLst/>
            </a:prstTxWarp>
          </a:bodyPr>
          <a:lstStyle/>
          <a:p>
            <a:pPr indent="4586"/>
            <a:r>
              <a:rPr lang="en-US" dirty="0" smtClean="0"/>
              <a:t>Lesson 4 explains guaranteed rights to buy a Medigap policy, which</a:t>
            </a:r>
            <a:r>
              <a:rPr lang="en-US" baseline="0" dirty="0" smtClean="0"/>
              <a:t> plans are guaranteed renewable, and when you may be able to</a:t>
            </a:r>
            <a:r>
              <a:rPr lang="en-US" dirty="0" smtClean="0"/>
              <a:t> suspend a Medigap policy.</a:t>
            </a:r>
          </a:p>
          <a:p>
            <a:pPr marL="116204" lvl="1" indent="0">
              <a:buFontTx/>
              <a:buNone/>
            </a:pPr>
            <a:endParaRPr lang="en-US" dirty="0" smtClean="0"/>
          </a:p>
        </p:txBody>
      </p:sp>
      <p:sp>
        <p:nvSpPr>
          <p:cNvPr id="2" name="Footer Placeholder 1"/>
          <p:cNvSpPr>
            <a:spLocks noGrp="1"/>
          </p:cNvSpPr>
          <p:nvPr>
            <p:ph type="ftr" sz="quarter" idx="10"/>
          </p:nvPr>
        </p:nvSpPr>
        <p:spPr/>
        <p:txBody>
          <a:bodyPr/>
          <a:lstStyle/>
          <a:p>
            <a:r>
              <a:rPr lang="en-US" smtClean="0"/>
              <a:t>Medigap</a:t>
            </a:r>
            <a:endParaRPr lang="en-US" dirty="0"/>
          </a:p>
        </p:txBody>
      </p:sp>
      <p:sp>
        <p:nvSpPr>
          <p:cNvPr id="3" name="Slide Number Placeholder 2"/>
          <p:cNvSpPr>
            <a:spLocks noGrp="1"/>
          </p:cNvSpPr>
          <p:nvPr>
            <p:ph type="sldNum" sz="quarter" idx="11"/>
          </p:nvPr>
        </p:nvSpPr>
        <p:spPr/>
        <p:txBody>
          <a:bodyPr/>
          <a:lstStyle/>
          <a:p>
            <a:fld id="{4B4BEF8D-AEDC-4925-86C9-8CE122F2983D}" type="slidenum">
              <a:rPr lang="en-US" smtClean="0"/>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a:xfrm>
            <a:off x="868158" y="4347117"/>
            <a:ext cx="5265945" cy="4183995"/>
          </a:xfrm>
        </p:spPr>
        <p:txBody>
          <a:bodyPr wrap="square" numCol="1" anchor="t" anchorCtr="0" compatLnSpc="1">
            <a:prstTxWarp prst="textNoShape">
              <a:avLst/>
            </a:prstTxWarp>
          </a:bodyPr>
          <a:lstStyle/>
          <a:p>
            <a:pPr marL="0">
              <a:spcBef>
                <a:spcPts val="600"/>
              </a:spcBef>
              <a:spcAft>
                <a:spcPts val="0"/>
              </a:spcAft>
              <a:tabLst>
                <a:tab pos="628650" algn="r"/>
              </a:tabLst>
            </a:pPr>
            <a:r>
              <a:rPr lang="en-US" sz="1200" dirty="0" smtClean="0">
                <a:effectLst/>
                <a:latin typeface="+mn-lt"/>
                <a:ea typeface="Times New Roman"/>
              </a:rPr>
              <a:t>Guaranteed issue rights are federal protections you have in certain situations when insurance companies are required by law to sell or offer you a Medigap policy. In these situations, an insurance company can’t deny you a Medigap policy, or place conditions on a Medigap policy, such as exclusions for pre-existing conditions, and can’t charge you more for a Medigap policy because of a past or present health problem. </a:t>
            </a:r>
          </a:p>
          <a:p>
            <a:pPr marL="0">
              <a:spcBef>
                <a:spcPts val="600"/>
              </a:spcBef>
              <a:spcAft>
                <a:spcPts val="0"/>
              </a:spcAft>
              <a:tabLst>
                <a:tab pos="628650" algn="r"/>
              </a:tabLst>
            </a:pPr>
            <a:r>
              <a:rPr lang="en-US" sz="1200" dirty="0" smtClean="0">
                <a:effectLst/>
                <a:latin typeface="+mn-lt"/>
                <a:ea typeface="Times New Roman"/>
              </a:rPr>
              <a:t>In many cases, you have a guaranteed issue right when you have other health coverage that changes in some way, such as when you lose or drop the other health care coverage. In other cases you have a “Trial Right” to try a Medicare Advantage Plan and still buy a Medigap policy if you change your mind.</a:t>
            </a:r>
          </a:p>
          <a:p>
            <a:pPr marL="0">
              <a:spcBef>
                <a:spcPts val="600"/>
              </a:spcBef>
              <a:spcAft>
                <a:spcPts val="0"/>
              </a:spcAft>
              <a:tabLst>
                <a:tab pos="628650" algn="r"/>
              </a:tabLst>
            </a:pPr>
            <a:r>
              <a:rPr lang="en-US" sz="1200" dirty="0" smtClean="0">
                <a:effectLst/>
                <a:latin typeface="+mn-lt"/>
                <a:ea typeface="Times New Roman"/>
              </a:rPr>
              <a:t>Some states have additional protections.</a:t>
            </a:r>
          </a:p>
          <a:p>
            <a:pPr marL="457200" indent="-457200">
              <a:spcBef>
                <a:spcPts val="600"/>
              </a:spcBef>
              <a:spcAft>
                <a:spcPts val="0"/>
              </a:spcAft>
              <a:tabLst>
                <a:tab pos="628650" algn="r"/>
              </a:tabLst>
            </a:pPr>
            <a:r>
              <a:rPr lang="en-US" sz="1200" b="1" dirty="0" smtClean="0">
                <a:effectLst/>
                <a:latin typeface="+mn-lt"/>
                <a:ea typeface="Times New Roman"/>
              </a:rPr>
              <a:t>NOTE:</a:t>
            </a:r>
            <a:r>
              <a:rPr lang="en-US" sz="1200" dirty="0" smtClean="0">
                <a:effectLst/>
                <a:latin typeface="+mn-lt"/>
                <a:ea typeface="Times New Roman"/>
              </a:rPr>
              <a:t>	 See Appendix C for all situations.</a:t>
            </a:r>
            <a:endParaRPr lang="en-US" dirty="0" smtClean="0">
              <a:solidFill>
                <a:srgbClr val="000000"/>
              </a:solidFill>
            </a:endParaRPr>
          </a:p>
          <a:p>
            <a:pPr marL="112607" indent="-112607">
              <a:spcAft>
                <a:spcPts val="601"/>
              </a:spcAft>
              <a:defRPr/>
            </a:pPr>
            <a:endParaRPr lang="en-US" dirty="0" smtClean="0"/>
          </a:p>
          <a:p>
            <a:pPr marL="112607" indent="-112607">
              <a:spcAft>
                <a:spcPts val="574"/>
              </a:spcAft>
              <a:buFontTx/>
              <a:buChar char="•"/>
              <a:defRPr/>
            </a:pPr>
            <a:endParaRPr lang="en-US" dirty="0" smtClean="0"/>
          </a:p>
          <a:p>
            <a:pPr marL="112607" indent="-112607">
              <a:defRPr/>
            </a:pPr>
            <a:endParaRPr lang="en-US" dirty="0" smtClean="0"/>
          </a:p>
        </p:txBody>
      </p:sp>
      <p:sp>
        <p:nvSpPr>
          <p:cNvPr id="2" name="Footer Placeholder 1"/>
          <p:cNvSpPr>
            <a:spLocks noGrp="1"/>
          </p:cNvSpPr>
          <p:nvPr>
            <p:ph type="ftr" sz="quarter" idx="10"/>
          </p:nvPr>
        </p:nvSpPr>
        <p:spPr/>
        <p:txBody>
          <a:bodyPr/>
          <a:lstStyle/>
          <a:p>
            <a:r>
              <a:rPr lang="en-US" smtClean="0"/>
              <a:t>Medigap</a:t>
            </a:r>
            <a:endParaRPr lang="en-US" dirty="0"/>
          </a:p>
        </p:txBody>
      </p:sp>
      <p:sp>
        <p:nvSpPr>
          <p:cNvPr id="4" name="Slide Number Placeholder 3"/>
          <p:cNvSpPr>
            <a:spLocks noGrp="1"/>
          </p:cNvSpPr>
          <p:nvPr>
            <p:ph type="sldNum" sz="quarter" idx="11"/>
          </p:nvPr>
        </p:nvSpPr>
        <p:spPr/>
        <p:txBody>
          <a:bodyPr/>
          <a:lstStyle/>
          <a:p>
            <a:fld id="{4B4BEF8D-AEDC-4925-86C9-8CE122F2983D}" type="slidenum">
              <a:rPr lang="en-US" smtClean="0"/>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7" name="Rectangle 4"/>
          <p:cNvSpPr>
            <a:spLocks noGrp="1" noRot="1" noChangeAspect="1" noChangeArrowheads="1" noTextEdit="1"/>
          </p:cNvSpPr>
          <p:nvPr>
            <p:ph type="sldImg"/>
          </p:nvPr>
        </p:nvSpPr>
        <p:spPr bwMode="auto">
          <a:xfrm>
            <a:off x="1203325" y="696913"/>
            <a:ext cx="4646613" cy="3486150"/>
          </a:xfrm>
          <a:noFill/>
          <a:ln>
            <a:solidFill>
              <a:srgbClr val="000000"/>
            </a:solidFill>
            <a:miter lim="800000"/>
            <a:headEnd/>
            <a:tailEnd/>
          </a:ln>
        </p:spPr>
      </p:sp>
      <p:sp>
        <p:nvSpPr>
          <p:cNvPr id="91140" name="Rectangle 5"/>
          <p:cNvSpPr>
            <a:spLocks noGrp="1" noChangeArrowheads="1"/>
          </p:cNvSpPr>
          <p:nvPr>
            <p:ph type="body" idx="1"/>
          </p:nvPr>
        </p:nvSpPr>
        <p:spPr bwMode="auto">
          <a:xfrm>
            <a:off x="873457" y="4354985"/>
            <a:ext cx="5260649" cy="4183995"/>
          </a:xfrm>
        </p:spPr>
        <p:txBody>
          <a:bodyPr wrap="square" lIns="92694" tIns="46346" rIns="92694" bIns="46346" numCol="1" anchor="t" anchorCtr="0" compatLnSpc="1">
            <a:prstTxWarp prst="textNoShape">
              <a:avLst/>
            </a:prstTxWarp>
          </a:bodyPr>
          <a:lstStyle/>
          <a:p>
            <a:pPr marL="0">
              <a:spcBef>
                <a:spcPts val="600"/>
              </a:spcBef>
              <a:spcAft>
                <a:spcPts val="0"/>
              </a:spcAft>
              <a:tabLst>
                <a:tab pos="628650" algn="r"/>
              </a:tabLst>
            </a:pPr>
            <a:r>
              <a:rPr lang="en-US" sz="1200" dirty="0" smtClean="0">
                <a:effectLst/>
                <a:latin typeface="+mn-lt"/>
                <a:ea typeface="Times New Roman"/>
              </a:rPr>
              <a:t>These are examples of situations where you have a guaranteed issue right that includes a Trial Right. If you joined a Medicare Advantage (MA) Plan or Programs of All-inclusive Care for the Elderly when you were first eligible for Medicare Part A at 65, and within the first year of joining, you decide you want to switch to Original Medicare, you would have the right to buy any Medigap policy that is sold in your state by any insurance company.</a:t>
            </a:r>
          </a:p>
          <a:p>
            <a:pPr marL="0">
              <a:spcBef>
                <a:spcPts val="600"/>
              </a:spcBef>
              <a:spcAft>
                <a:spcPts val="0"/>
              </a:spcAft>
              <a:tabLst>
                <a:tab pos="628650" algn="r"/>
              </a:tabLst>
            </a:pPr>
            <a:r>
              <a:rPr lang="en-US" sz="1200" dirty="0" smtClean="0">
                <a:effectLst/>
                <a:latin typeface="+mn-lt"/>
                <a:ea typeface="Times New Roman"/>
              </a:rPr>
              <a:t>Other guaranteed issue rights include if you are in an MA Plan, and your plan is leaving Medicare, stops giving care in your area, or if you move out of the plan’s service area. </a:t>
            </a:r>
            <a:endParaRPr lang="en-US" sz="1200" dirty="0">
              <a:effectLst/>
              <a:latin typeface="+mn-lt"/>
              <a:ea typeface="Times New Roman"/>
            </a:endParaRPr>
          </a:p>
        </p:txBody>
      </p:sp>
      <p:sp>
        <p:nvSpPr>
          <p:cNvPr id="2" name="Footer Placeholder 1"/>
          <p:cNvSpPr>
            <a:spLocks noGrp="1"/>
          </p:cNvSpPr>
          <p:nvPr>
            <p:ph type="ftr" sz="quarter" idx="10"/>
          </p:nvPr>
        </p:nvSpPr>
        <p:spPr/>
        <p:txBody>
          <a:bodyPr/>
          <a:lstStyle/>
          <a:p>
            <a:r>
              <a:rPr lang="en-US" smtClean="0"/>
              <a:t>Medigap</a:t>
            </a:r>
            <a:endParaRPr lang="en-US" dirty="0"/>
          </a:p>
        </p:txBody>
      </p:sp>
      <p:sp>
        <p:nvSpPr>
          <p:cNvPr id="3" name="Slide Number Placeholder 2"/>
          <p:cNvSpPr>
            <a:spLocks noGrp="1"/>
          </p:cNvSpPr>
          <p:nvPr>
            <p:ph type="sldNum" sz="quarter" idx="11"/>
          </p:nvPr>
        </p:nvSpPr>
        <p:spPr/>
        <p:txBody>
          <a:bodyPr/>
          <a:lstStyle/>
          <a:p>
            <a:fld id="{4B4BEF8D-AEDC-4925-86C9-8CE122F2983D}" type="slidenum">
              <a:rPr lang="en-US" smtClean="0"/>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1" name="Rectangle 4"/>
          <p:cNvSpPr>
            <a:spLocks noGrp="1" noRot="1" noChangeAspect="1" noChangeArrowheads="1" noTextEdit="1"/>
          </p:cNvSpPr>
          <p:nvPr>
            <p:ph type="sldImg"/>
          </p:nvPr>
        </p:nvSpPr>
        <p:spPr bwMode="auto">
          <a:xfrm>
            <a:off x="1217613" y="663575"/>
            <a:ext cx="4648200" cy="3486150"/>
          </a:xfrm>
          <a:noFill/>
          <a:ln>
            <a:solidFill>
              <a:srgbClr val="000000"/>
            </a:solidFill>
            <a:miter lim="800000"/>
            <a:headEnd/>
            <a:tailEnd/>
          </a:ln>
        </p:spPr>
      </p:sp>
      <p:sp>
        <p:nvSpPr>
          <p:cNvPr id="91140" name="Rectangle 5"/>
          <p:cNvSpPr>
            <a:spLocks noGrp="1" noChangeArrowheads="1"/>
          </p:cNvSpPr>
          <p:nvPr>
            <p:ph type="body" idx="1"/>
          </p:nvPr>
        </p:nvSpPr>
        <p:spPr bwMode="auto">
          <a:xfrm>
            <a:off x="873457" y="4354985"/>
            <a:ext cx="5260649" cy="4183995"/>
          </a:xfrm>
        </p:spPr>
        <p:txBody>
          <a:bodyPr wrap="square" lIns="92694" tIns="46346" rIns="92694" bIns="46346" numCol="1" anchor="t" anchorCtr="0" compatLnSpc="1">
            <a:prstTxWarp prst="textNoShape">
              <a:avLst/>
            </a:prstTxWarp>
          </a:bodyPr>
          <a:lstStyle/>
          <a:p>
            <a:pPr defTabSz="915130">
              <a:spcBef>
                <a:spcPts val="578"/>
              </a:spcBef>
              <a:defRPr/>
            </a:pPr>
            <a:r>
              <a:rPr lang="en-US" dirty="0" smtClean="0">
                <a:solidFill>
                  <a:srgbClr val="000000"/>
                </a:solidFill>
              </a:rPr>
              <a:t>You have the right to buy a Medigap policy if you have Original Medicare and an employer group health plan (including retiree or Consolidated Omnibus Budget Reconciliation Act coverage) or union coverage that pays after Medicare pays, and that plan coverage ends.</a:t>
            </a:r>
          </a:p>
          <a:p>
            <a:pPr defTabSz="915130">
              <a:spcBef>
                <a:spcPts val="578"/>
              </a:spcBef>
              <a:defRPr/>
            </a:pPr>
            <a:r>
              <a:rPr lang="en-US" dirty="0" smtClean="0">
                <a:solidFill>
                  <a:srgbClr val="000000"/>
                </a:solidFill>
              </a:rPr>
              <a:t>You also have the right to buy a Medigap policy if you have a Medicare SELECT policy and you move out of the policy’s service area. </a:t>
            </a:r>
          </a:p>
        </p:txBody>
      </p:sp>
      <p:sp>
        <p:nvSpPr>
          <p:cNvPr id="2" name="Footer Placeholder 1"/>
          <p:cNvSpPr>
            <a:spLocks noGrp="1"/>
          </p:cNvSpPr>
          <p:nvPr>
            <p:ph type="ftr" sz="quarter" idx="10"/>
          </p:nvPr>
        </p:nvSpPr>
        <p:spPr/>
        <p:txBody>
          <a:bodyPr/>
          <a:lstStyle/>
          <a:p>
            <a:r>
              <a:rPr lang="en-US" smtClean="0"/>
              <a:t>Medigap</a:t>
            </a:r>
            <a:endParaRPr lang="en-US" dirty="0"/>
          </a:p>
        </p:txBody>
      </p:sp>
      <p:sp>
        <p:nvSpPr>
          <p:cNvPr id="3" name="Slide Number Placeholder 2"/>
          <p:cNvSpPr>
            <a:spLocks noGrp="1"/>
          </p:cNvSpPr>
          <p:nvPr>
            <p:ph type="sldNum" sz="quarter" idx="11"/>
          </p:nvPr>
        </p:nvSpPr>
        <p:spPr/>
        <p:txBody>
          <a:bodyPr/>
          <a:lstStyle/>
          <a:p>
            <a:fld id="{4B4BEF8D-AEDC-4925-86C9-8CE122F2983D}" type="slidenum">
              <a:rPr lang="en-US" smtClean="0"/>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a:xfrm>
            <a:off x="870600" y="4370109"/>
            <a:ext cx="5263501" cy="4499101"/>
          </a:xfrm>
        </p:spPr>
        <p:txBody>
          <a:bodyPr>
            <a:normAutofit/>
          </a:bodyPr>
          <a:lstStyle/>
          <a:p>
            <a:pPr>
              <a:spcBef>
                <a:spcPts val="600"/>
              </a:spcBef>
            </a:pPr>
            <a:r>
              <a:rPr lang="en-US" dirty="0" smtClean="0"/>
              <a:t>Medigap policies issued after 1992 are guaranteed renewable. The insurance company that issued your plan can’t drop your Medigap coverage unless you stop paying your premium, you weren’t truthful about something on the Medigap policy application, or if the insurance company goes bankrupt. </a:t>
            </a:r>
          </a:p>
        </p:txBody>
      </p:sp>
      <p:sp>
        <p:nvSpPr>
          <p:cNvPr id="2" name="Footer Placeholder 1"/>
          <p:cNvSpPr>
            <a:spLocks noGrp="1"/>
          </p:cNvSpPr>
          <p:nvPr>
            <p:ph type="ftr" sz="quarter" idx="10"/>
          </p:nvPr>
        </p:nvSpPr>
        <p:spPr/>
        <p:txBody>
          <a:bodyPr/>
          <a:lstStyle/>
          <a:p>
            <a:r>
              <a:rPr lang="en-US" smtClean="0"/>
              <a:t>Medigap</a:t>
            </a:r>
            <a:endParaRPr lang="en-US" dirty="0"/>
          </a:p>
        </p:txBody>
      </p:sp>
      <p:sp>
        <p:nvSpPr>
          <p:cNvPr id="4" name="Slide Number Placeholder 3"/>
          <p:cNvSpPr>
            <a:spLocks noGrp="1"/>
          </p:cNvSpPr>
          <p:nvPr>
            <p:ph type="sldNum" sz="quarter" idx="11"/>
          </p:nvPr>
        </p:nvSpPr>
        <p:spPr/>
        <p:txBody>
          <a:bodyPr/>
          <a:lstStyle/>
          <a:p>
            <a:fld id="{4B4BEF8D-AEDC-4925-86C9-8CE122F2983D}" type="slidenum">
              <a:rPr lang="en-US" smtClean="0"/>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bwMode="auto">
          <a:xfrm>
            <a:off x="1182688" y="774700"/>
            <a:ext cx="4646612" cy="3486150"/>
          </a:xfrm>
          <a:noFill/>
          <a:ln>
            <a:solidFill>
              <a:srgbClr val="000000"/>
            </a:solidFill>
            <a:miter lim="800000"/>
            <a:headEnd/>
            <a:tailEnd/>
          </a:ln>
        </p:spPr>
      </p:sp>
      <p:sp>
        <p:nvSpPr>
          <p:cNvPr id="3" name="Notes Placeholder 2"/>
          <p:cNvSpPr>
            <a:spLocks noGrp="1"/>
          </p:cNvSpPr>
          <p:nvPr>
            <p:ph type="body" idx="1"/>
          </p:nvPr>
        </p:nvSpPr>
        <p:spPr>
          <a:xfrm>
            <a:off x="457199" y="4416103"/>
            <a:ext cx="6172201" cy="4194497"/>
          </a:xfrm>
        </p:spPr>
        <p:txBody>
          <a:bodyPr>
            <a:normAutofit fontScale="92500"/>
          </a:bodyPr>
          <a:lstStyle/>
          <a:p>
            <a:pPr marL="0">
              <a:lnSpc>
                <a:spcPts val="1450"/>
              </a:lnSpc>
              <a:spcBef>
                <a:spcPts val="600"/>
              </a:spcBef>
              <a:spcAft>
                <a:spcPts val="0"/>
              </a:spcAft>
              <a:tabLst>
                <a:tab pos="628650" algn="r"/>
              </a:tabLst>
            </a:pPr>
            <a:r>
              <a:rPr lang="en-US" sz="1100" dirty="0" smtClean="0">
                <a:effectLst/>
                <a:latin typeface="+mn-lt"/>
                <a:ea typeface="Times New Roman"/>
              </a:rPr>
              <a:t>If you have both Medicare and Medicaid, most of your health care costs are covered. Medicaid is a joint federal and state program, and coverage varies from state to state. People with Medicaid may get coverage for things that aren’t covered by Medicare, like some nursing home care and home health care.</a:t>
            </a:r>
          </a:p>
          <a:p>
            <a:pPr marL="0">
              <a:lnSpc>
                <a:spcPts val="1450"/>
              </a:lnSpc>
              <a:spcBef>
                <a:spcPts val="600"/>
              </a:spcBef>
              <a:spcAft>
                <a:spcPts val="0"/>
              </a:spcAft>
              <a:tabLst>
                <a:tab pos="628650" algn="r"/>
              </a:tabLst>
            </a:pPr>
            <a:r>
              <a:rPr lang="en-US" sz="1100" dirty="0" smtClean="0">
                <a:effectLst/>
                <a:latin typeface="+mn-lt"/>
                <a:ea typeface="Times New Roman"/>
              </a:rPr>
              <a:t>If you already have Medicaid, an insurance company can’t legally sell you a Medigap policy unless one of the following is true:</a:t>
            </a:r>
          </a:p>
          <a:p>
            <a:pPr marL="173736" lvl="0" indent="-173736">
              <a:lnSpc>
                <a:spcPct val="100000"/>
              </a:lnSpc>
              <a:spcBef>
                <a:spcPts val="600"/>
              </a:spcBef>
              <a:spcAft>
                <a:spcPts val="0"/>
              </a:spcAft>
              <a:buFont typeface="Wingdings"/>
              <a:buChar char=""/>
              <a:tabLst>
                <a:tab pos="228600" algn="l"/>
              </a:tabLst>
            </a:pPr>
            <a:r>
              <a:rPr lang="en-US" sz="1100" dirty="0" smtClean="0">
                <a:effectLst/>
                <a:latin typeface="+mn-lt"/>
                <a:ea typeface="Times New Roman"/>
              </a:rPr>
              <a:t>Medicaid pays your Medigap premium</a:t>
            </a:r>
          </a:p>
          <a:p>
            <a:pPr marL="173736" lvl="0" indent="-173736">
              <a:lnSpc>
                <a:spcPct val="100000"/>
              </a:lnSpc>
              <a:spcBef>
                <a:spcPts val="600"/>
              </a:spcBef>
              <a:spcAft>
                <a:spcPts val="0"/>
              </a:spcAft>
              <a:buFont typeface="Wingdings"/>
              <a:buChar char=""/>
              <a:tabLst>
                <a:tab pos="228600" algn="l"/>
              </a:tabLst>
            </a:pPr>
            <a:r>
              <a:rPr lang="en-US" sz="1100" dirty="0" smtClean="0">
                <a:effectLst/>
                <a:latin typeface="+mn-lt"/>
                <a:ea typeface="Times New Roman"/>
              </a:rPr>
              <a:t>Medicaid only pays all or part of your Medicare Part B premium</a:t>
            </a:r>
          </a:p>
          <a:p>
            <a:pPr marL="0">
              <a:lnSpc>
                <a:spcPts val="1450"/>
              </a:lnSpc>
              <a:spcBef>
                <a:spcPts val="600"/>
              </a:spcBef>
              <a:spcAft>
                <a:spcPts val="0"/>
              </a:spcAft>
              <a:tabLst>
                <a:tab pos="628650" algn="r"/>
              </a:tabLst>
            </a:pPr>
            <a:r>
              <a:rPr lang="en-US" sz="1100" dirty="0" smtClean="0">
                <a:effectLst/>
                <a:latin typeface="+mn-lt"/>
                <a:ea typeface="Times New Roman"/>
              </a:rPr>
              <a:t>Remember, the insurance company may use medical underwriting, which could affect acceptance, cost, and the date of coverage.</a:t>
            </a:r>
          </a:p>
          <a:p>
            <a:pPr marL="0">
              <a:lnSpc>
                <a:spcPts val="1450"/>
              </a:lnSpc>
              <a:spcBef>
                <a:spcPts val="600"/>
              </a:spcBef>
              <a:spcAft>
                <a:spcPts val="0"/>
              </a:spcAft>
              <a:tabLst>
                <a:tab pos="628650" algn="r"/>
              </a:tabLst>
            </a:pPr>
            <a:r>
              <a:rPr lang="en-US" sz="1100" dirty="0" smtClean="0">
                <a:effectLst/>
                <a:latin typeface="+mn-lt"/>
                <a:ea typeface="Times New Roman"/>
              </a:rPr>
              <a:t>If you have a Medigap policy and then become eligible for Medicaid, there are a few things you should know:</a:t>
            </a:r>
          </a:p>
          <a:p>
            <a:pPr marL="342900" lvl="0" indent="-342900">
              <a:lnSpc>
                <a:spcPts val="1450"/>
              </a:lnSpc>
              <a:spcBef>
                <a:spcPts val="500"/>
              </a:spcBef>
              <a:spcAft>
                <a:spcPts val="0"/>
              </a:spcAft>
              <a:buFont typeface="Wingdings"/>
              <a:buChar char=""/>
              <a:tabLst>
                <a:tab pos="228600" algn="l"/>
              </a:tabLst>
            </a:pPr>
            <a:r>
              <a:rPr lang="en-US" sz="1100" dirty="0" smtClean="0">
                <a:effectLst/>
                <a:latin typeface="+mn-lt"/>
                <a:ea typeface="Times New Roman"/>
              </a:rPr>
              <a:t>You can put your Medigap policy on hold (suspend it) within 90 days of getting Medicaid. </a:t>
            </a:r>
          </a:p>
          <a:p>
            <a:pPr marL="342900" lvl="0" indent="-342900">
              <a:lnSpc>
                <a:spcPts val="1450"/>
              </a:lnSpc>
              <a:spcBef>
                <a:spcPts val="500"/>
              </a:spcBef>
              <a:spcAft>
                <a:spcPts val="0"/>
              </a:spcAft>
              <a:buFont typeface="Wingdings"/>
              <a:buChar char=""/>
              <a:tabLst>
                <a:tab pos="228600" algn="l"/>
              </a:tabLst>
            </a:pPr>
            <a:r>
              <a:rPr lang="en-US" sz="1100" dirty="0" smtClean="0">
                <a:effectLst/>
                <a:latin typeface="+mn-lt"/>
                <a:ea typeface="Times New Roman"/>
              </a:rPr>
              <a:t>You can suspend your Medigap policy for up to 2 years. However, you may choose to keep your Medigap policy active so you can see doctors who don’t accept Medicaid or if you no longer meet Medicaid spend-down requirements.</a:t>
            </a:r>
          </a:p>
          <a:p>
            <a:pPr marL="342900" lvl="0" indent="-342900">
              <a:lnSpc>
                <a:spcPts val="1450"/>
              </a:lnSpc>
              <a:spcBef>
                <a:spcPts val="500"/>
              </a:spcBef>
              <a:spcAft>
                <a:spcPts val="0"/>
              </a:spcAft>
              <a:buFont typeface="Wingdings"/>
              <a:buChar char=""/>
              <a:tabLst>
                <a:tab pos="228600" algn="l"/>
              </a:tabLst>
            </a:pPr>
            <a:r>
              <a:rPr lang="en-US" sz="1100" dirty="0" smtClean="0">
                <a:effectLst/>
                <a:latin typeface="+mn-lt"/>
                <a:ea typeface="Times New Roman"/>
              </a:rPr>
              <a:t>At the end of the suspension, you can restart the Medigap policy without new medical underwriting or waiting periods for pre-existing conditions.</a:t>
            </a:r>
          </a:p>
          <a:p>
            <a:pPr marL="457200" indent="-457200">
              <a:lnSpc>
                <a:spcPts val="1450"/>
              </a:lnSpc>
              <a:spcBef>
                <a:spcPts val="600"/>
              </a:spcBef>
              <a:spcAft>
                <a:spcPts val="0"/>
              </a:spcAft>
              <a:tabLst>
                <a:tab pos="628650" algn="r"/>
              </a:tabLst>
            </a:pPr>
            <a:r>
              <a:rPr lang="en-US" sz="1100" b="1" dirty="0" smtClean="0">
                <a:effectLst/>
                <a:latin typeface="+mn-lt"/>
                <a:ea typeface="Times New Roman"/>
              </a:rPr>
              <a:t>NOTE:</a:t>
            </a:r>
            <a:r>
              <a:rPr lang="en-US" sz="1100" dirty="0" smtClean="0">
                <a:effectLst/>
                <a:latin typeface="+mn-lt"/>
                <a:ea typeface="Times New Roman"/>
              </a:rPr>
              <a:t>	If you suspend a Medigap policy you bought before January 2006, and it included prescription drug coverage, you can get the same Medigap policy back, but without the prescription drug coverage.</a:t>
            </a:r>
            <a:endParaRPr lang="en-US" sz="1100" dirty="0">
              <a:effectLst/>
              <a:latin typeface="+mn-lt"/>
              <a:ea typeface="Times New Roman"/>
            </a:endParaRPr>
          </a:p>
        </p:txBody>
      </p:sp>
      <p:sp>
        <p:nvSpPr>
          <p:cNvPr id="2" name="Footer Placeholder 1"/>
          <p:cNvSpPr>
            <a:spLocks noGrp="1"/>
          </p:cNvSpPr>
          <p:nvPr>
            <p:ph type="ftr" sz="quarter" idx="10"/>
          </p:nvPr>
        </p:nvSpPr>
        <p:spPr/>
        <p:txBody>
          <a:bodyPr/>
          <a:lstStyle/>
          <a:p>
            <a:r>
              <a:rPr lang="en-US" smtClean="0"/>
              <a:t>Medigap</a:t>
            </a:r>
            <a:endParaRPr lang="en-US" dirty="0"/>
          </a:p>
        </p:txBody>
      </p:sp>
      <p:sp>
        <p:nvSpPr>
          <p:cNvPr id="4" name="Slide Number Placeholder 3"/>
          <p:cNvSpPr>
            <a:spLocks noGrp="1"/>
          </p:cNvSpPr>
          <p:nvPr>
            <p:ph type="sldNum" sz="quarter" idx="11"/>
          </p:nvPr>
        </p:nvSpPr>
        <p:spPr/>
        <p:txBody>
          <a:bodyPr/>
          <a:lstStyle/>
          <a:p>
            <a:fld id="{4B4BEF8D-AEDC-4925-86C9-8CE122F2983D}" type="slidenum">
              <a:rPr lang="en-US" smtClean="0"/>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3" name="Rectangle 4"/>
          <p:cNvSpPr>
            <a:spLocks noGrp="1" noRot="1" noChangeAspect="1" noChangeArrowheads="1" noTextEdit="1"/>
          </p:cNvSpPr>
          <p:nvPr>
            <p:ph type="sldImg"/>
          </p:nvPr>
        </p:nvSpPr>
        <p:spPr bwMode="auto">
          <a:xfrm>
            <a:off x="1203325" y="696913"/>
            <a:ext cx="4646613" cy="3486150"/>
          </a:xfrm>
          <a:noFill/>
          <a:ln>
            <a:solidFill>
              <a:srgbClr val="000000"/>
            </a:solidFill>
            <a:miter lim="800000"/>
            <a:headEnd/>
            <a:tailEnd/>
          </a:ln>
        </p:spPr>
      </p:sp>
      <p:sp>
        <p:nvSpPr>
          <p:cNvPr id="97284" name="Rectangle 5"/>
          <p:cNvSpPr>
            <a:spLocks noGrp="1" noChangeArrowheads="1"/>
          </p:cNvSpPr>
          <p:nvPr>
            <p:ph type="body" idx="1"/>
          </p:nvPr>
        </p:nvSpPr>
        <p:spPr bwMode="auto">
          <a:xfrm>
            <a:off x="878733" y="4354985"/>
            <a:ext cx="5255368" cy="4183995"/>
          </a:xfrm>
        </p:spPr>
        <p:txBody>
          <a:bodyPr wrap="square" lIns="92694" tIns="46346" rIns="92694" bIns="46346" numCol="1" anchor="t" anchorCtr="0" compatLnSpc="1">
            <a:prstTxWarp prst="textNoShape">
              <a:avLst/>
            </a:prstTxWarp>
          </a:bodyPr>
          <a:lstStyle/>
          <a:p>
            <a:pPr marL="0">
              <a:spcBef>
                <a:spcPts val="600"/>
              </a:spcBef>
              <a:spcAft>
                <a:spcPts val="0"/>
              </a:spcAft>
              <a:tabLst>
                <a:tab pos="628650" algn="r"/>
              </a:tabLst>
            </a:pPr>
            <a:r>
              <a:rPr lang="en-US" sz="1200" dirty="0" smtClean="0">
                <a:effectLst/>
                <a:latin typeface="+mn-lt"/>
                <a:ea typeface="Times New Roman"/>
              </a:rPr>
              <a:t>There are advantages to suspending your Medigap policy rather than dropping it. If you put your Medigap policy on hold (suspend it), you won’t have to pay your Medigap premiums while it’s suspended. Keep in mind that your Medigap policy won’t pay benefits while it’s suspended. </a:t>
            </a:r>
          </a:p>
          <a:p>
            <a:pPr marL="0">
              <a:spcBef>
                <a:spcPts val="600"/>
              </a:spcBef>
              <a:spcAft>
                <a:spcPts val="0"/>
              </a:spcAft>
              <a:tabLst>
                <a:tab pos="628650" algn="r"/>
              </a:tabLst>
            </a:pPr>
            <a:r>
              <a:rPr lang="en-US" sz="1200" dirty="0" smtClean="0">
                <a:effectLst/>
                <a:latin typeface="+mn-lt"/>
                <a:ea typeface="Times New Roman"/>
              </a:rPr>
              <a:t>In some cases, it may </a:t>
            </a:r>
            <a:r>
              <a:rPr lang="en-US" sz="1200" b="1" dirty="0" smtClean="0">
                <a:effectLst/>
                <a:latin typeface="+mn-lt"/>
                <a:ea typeface="Times New Roman"/>
              </a:rPr>
              <a:t>not </a:t>
            </a:r>
            <a:r>
              <a:rPr lang="en-US" sz="1200" dirty="0" smtClean="0">
                <a:effectLst/>
                <a:latin typeface="+mn-lt"/>
                <a:ea typeface="Times New Roman"/>
              </a:rPr>
              <a:t>be a good idea to suspend your Medigap policy, so you may choose to see doctors who don’t accept Medicaid.</a:t>
            </a:r>
          </a:p>
          <a:p>
            <a:pPr marL="0">
              <a:spcBef>
                <a:spcPts val="600"/>
              </a:spcBef>
              <a:spcAft>
                <a:spcPts val="0"/>
              </a:spcAft>
              <a:tabLst>
                <a:tab pos="628650" algn="r"/>
              </a:tabLst>
            </a:pPr>
            <a:r>
              <a:rPr lang="en-US" sz="1200" dirty="0" smtClean="0">
                <a:effectLst/>
                <a:latin typeface="+mn-lt"/>
                <a:ea typeface="Times New Roman"/>
              </a:rPr>
              <a:t>Call your state Medicaid office or State Health Insurance Assistance Program (SHIP) to help you with this decision. To get their phone number, call 1-800-MEDICARE (1-800-633-4227). TTY users should call 1-877-486-2048. For questions about suspending a Medigap policy, call your Medigap insurance company.</a:t>
            </a:r>
          </a:p>
          <a:p>
            <a:pPr marL="0" algn="l">
              <a:spcBef>
                <a:spcPts val="600"/>
              </a:spcBef>
              <a:spcAft>
                <a:spcPts val="0"/>
              </a:spcAft>
              <a:tabLst>
                <a:tab pos="628650" algn="r"/>
              </a:tabLst>
            </a:pPr>
            <a:endParaRPr lang="en-US" sz="1200" dirty="0" smtClean="0">
              <a:effectLst/>
              <a:latin typeface="+mn-lt"/>
              <a:ea typeface="Times New Roman"/>
            </a:endParaRPr>
          </a:p>
          <a:p>
            <a:pPr marL="0">
              <a:spcBef>
                <a:spcPts val="600"/>
              </a:spcBef>
              <a:spcAft>
                <a:spcPts val="0"/>
              </a:spcAft>
              <a:tabLst>
                <a:tab pos="628650" algn="r"/>
              </a:tabLst>
            </a:pPr>
            <a:endParaRPr lang="en-US" sz="1200" dirty="0" smtClean="0">
              <a:effectLst/>
              <a:latin typeface="+mn-lt"/>
              <a:ea typeface="Times New Roman"/>
            </a:endParaRPr>
          </a:p>
        </p:txBody>
      </p:sp>
      <p:sp>
        <p:nvSpPr>
          <p:cNvPr id="2" name="Footer Placeholder 1"/>
          <p:cNvSpPr>
            <a:spLocks noGrp="1"/>
          </p:cNvSpPr>
          <p:nvPr>
            <p:ph type="ftr" sz="quarter" idx="10"/>
          </p:nvPr>
        </p:nvSpPr>
        <p:spPr/>
        <p:txBody>
          <a:bodyPr/>
          <a:lstStyle/>
          <a:p>
            <a:r>
              <a:rPr lang="en-US" smtClean="0"/>
              <a:t>Medigap</a:t>
            </a:r>
            <a:endParaRPr lang="en-US" dirty="0"/>
          </a:p>
        </p:txBody>
      </p:sp>
      <p:sp>
        <p:nvSpPr>
          <p:cNvPr id="3" name="Slide Number Placeholder 2"/>
          <p:cNvSpPr>
            <a:spLocks noGrp="1"/>
          </p:cNvSpPr>
          <p:nvPr>
            <p:ph type="sldNum" sz="quarter" idx="11"/>
          </p:nvPr>
        </p:nvSpPr>
        <p:spPr/>
        <p:txBody>
          <a:bodyPr/>
          <a:lstStyle/>
          <a:p>
            <a:fld id="{4B4BEF8D-AEDC-4925-86C9-8CE122F2983D}" type="slidenum">
              <a:rPr lang="en-US" smtClean="0"/>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a:xfrm>
            <a:off x="875407" y="4416106"/>
            <a:ext cx="5459447" cy="4183995"/>
          </a:xfrm>
        </p:spPr>
        <p:txBody>
          <a:bodyPr/>
          <a:lstStyle/>
          <a:p>
            <a:pPr marL="0">
              <a:spcBef>
                <a:spcPts val="600"/>
              </a:spcBef>
              <a:spcAft>
                <a:spcPts val="0"/>
              </a:spcAft>
              <a:tabLst>
                <a:tab pos="628650" algn="r"/>
              </a:tabLst>
            </a:pPr>
            <a:r>
              <a:rPr lang="en-US" sz="1200" dirty="0" smtClean="0">
                <a:effectLst/>
                <a:latin typeface="+mn-lt"/>
                <a:ea typeface="Times New Roman"/>
              </a:rPr>
              <a:t>If you are </a:t>
            </a:r>
            <a:r>
              <a:rPr lang="en-US" sz="1200" b="1" dirty="0" smtClean="0">
                <a:effectLst/>
                <a:latin typeface="+mn-lt"/>
                <a:ea typeface="Times New Roman"/>
              </a:rPr>
              <a:t>under</a:t>
            </a:r>
            <a:r>
              <a:rPr lang="en-US" sz="1200" dirty="0" smtClean="0">
                <a:effectLst/>
                <a:latin typeface="+mn-lt"/>
                <a:ea typeface="Times New Roman"/>
              </a:rPr>
              <a:t> age 65, have Medicare, and have a Medigap policy, you have a right to suspend your Medigap policy benefits and premiums, without penalty, while you are enrolled in your or your spouse’s employer group health plan. You can enjoy the benefits of your employer’s insurance without giving up your ability to get your Medigap policy back when you lose your employer coverage. There is no limit to the amount of time that your policy can be suspended. </a:t>
            </a:r>
          </a:p>
          <a:p>
            <a:pPr marL="0">
              <a:spcBef>
                <a:spcPts val="600"/>
              </a:spcBef>
              <a:spcAft>
                <a:spcPts val="0"/>
              </a:spcAft>
              <a:tabLst>
                <a:tab pos="628650" algn="r"/>
              </a:tabLst>
            </a:pPr>
            <a:r>
              <a:rPr lang="en-US" sz="1200" dirty="0" smtClean="0">
                <a:effectLst/>
                <a:latin typeface="+mn-lt"/>
                <a:ea typeface="Times New Roman"/>
              </a:rPr>
              <a:t>States may choose to offer this right to people over 65 as well. Check with your state.</a:t>
            </a:r>
          </a:p>
          <a:p>
            <a:pPr marL="0">
              <a:spcBef>
                <a:spcPts val="600"/>
              </a:spcBef>
              <a:spcAft>
                <a:spcPts val="0"/>
              </a:spcAft>
              <a:tabLst>
                <a:tab pos="628650" algn="r"/>
              </a:tabLst>
            </a:pPr>
            <a:r>
              <a:rPr lang="en-US" sz="1200" dirty="0" smtClean="0">
                <a:effectLst/>
                <a:latin typeface="+mn-lt"/>
                <a:ea typeface="Times New Roman"/>
              </a:rPr>
              <a:t>If for any reason you lose your employer group health plan coverage, you can get your Medigap policy back. The following is true if you notify your Medigap insurance company that you want your Medigap policy back within 90 days of losing your employer group health plan coverage.</a:t>
            </a:r>
          </a:p>
          <a:p>
            <a:pPr marL="173736" lvl="0" indent="-173736">
              <a:spcBef>
                <a:spcPts val="600"/>
              </a:spcBef>
              <a:spcAft>
                <a:spcPts val="0"/>
              </a:spcAft>
              <a:buFont typeface="Wingdings"/>
              <a:buChar char=""/>
              <a:tabLst>
                <a:tab pos="228600" algn="l"/>
              </a:tabLst>
            </a:pPr>
            <a:r>
              <a:rPr lang="en-US" sz="1200" dirty="0" smtClean="0">
                <a:effectLst/>
                <a:latin typeface="+mn-lt"/>
                <a:ea typeface="Times New Roman"/>
              </a:rPr>
              <a:t>Your Medigap benefits and premiums will start again on the day your employer group health plan coverage stops. </a:t>
            </a:r>
          </a:p>
          <a:p>
            <a:pPr marL="173736" lvl="0" indent="-173736">
              <a:spcBef>
                <a:spcPts val="600"/>
              </a:spcBef>
              <a:spcAft>
                <a:spcPts val="0"/>
              </a:spcAft>
              <a:buFont typeface="Wingdings"/>
              <a:buChar char=""/>
              <a:tabLst>
                <a:tab pos="228600" algn="l"/>
              </a:tabLst>
            </a:pPr>
            <a:r>
              <a:rPr lang="en-US" sz="1200" dirty="0" smtClean="0">
                <a:effectLst/>
                <a:latin typeface="+mn-lt"/>
                <a:ea typeface="Times New Roman"/>
              </a:rPr>
              <a:t>The Medigap policy must have the same benefits and premiums it would have had if you had never suspended your coverage. </a:t>
            </a:r>
          </a:p>
          <a:p>
            <a:pPr marL="173736" lvl="0" indent="-173736">
              <a:spcBef>
                <a:spcPts val="600"/>
              </a:spcBef>
              <a:spcAft>
                <a:spcPts val="0"/>
              </a:spcAft>
              <a:buFont typeface="Wingdings"/>
              <a:buChar char=""/>
              <a:tabLst>
                <a:tab pos="228600" algn="l"/>
              </a:tabLst>
            </a:pPr>
            <a:r>
              <a:rPr lang="en-US" sz="1200" dirty="0" smtClean="0">
                <a:effectLst/>
                <a:latin typeface="+mn-lt"/>
                <a:ea typeface="Times New Roman"/>
              </a:rPr>
              <a:t>Your Medigap insurance company can’t refuse to cover care for any pre-existing conditions you have. </a:t>
            </a:r>
          </a:p>
          <a:p>
            <a:pPr marL="0" indent="0">
              <a:spcAft>
                <a:spcPts val="603"/>
              </a:spcAft>
              <a:buFontTx/>
              <a:buNone/>
              <a:defRPr/>
            </a:pPr>
            <a:endParaRPr lang="en-US" dirty="0" smtClean="0"/>
          </a:p>
          <a:p>
            <a:pPr>
              <a:defRPr/>
            </a:pPr>
            <a:endParaRPr lang="en-US" dirty="0"/>
          </a:p>
        </p:txBody>
      </p:sp>
      <p:sp>
        <p:nvSpPr>
          <p:cNvPr id="2" name="Footer Placeholder 1"/>
          <p:cNvSpPr>
            <a:spLocks noGrp="1"/>
          </p:cNvSpPr>
          <p:nvPr>
            <p:ph type="ftr" sz="quarter" idx="10"/>
          </p:nvPr>
        </p:nvSpPr>
        <p:spPr/>
        <p:txBody>
          <a:bodyPr/>
          <a:lstStyle/>
          <a:p>
            <a:r>
              <a:rPr lang="en-US" smtClean="0"/>
              <a:t>Medigap</a:t>
            </a:r>
            <a:endParaRPr lang="en-US" dirty="0"/>
          </a:p>
        </p:txBody>
      </p:sp>
      <p:sp>
        <p:nvSpPr>
          <p:cNvPr id="4" name="Slide Number Placeholder 3"/>
          <p:cNvSpPr>
            <a:spLocks noGrp="1"/>
          </p:cNvSpPr>
          <p:nvPr>
            <p:ph type="sldNum" sz="quarter" idx="11"/>
          </p:nvPr>
        </p:nvSpPr>
        <p:spPr/>
        <p:txBody>
          <a:bodyPr/>
          <a:lstStyle/>
          <a:p>
            <a:fld id="{4B4BEF8D-AEDC-4925-86C9-8CE122F2983D}" type="slidenum">
              <a:rPr lang="en-US" smtClean="0"/>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Rectangle 2"/>
          <p:cNvSpPr>
            <a:spLocks noGrp="1" noRot="1" noChangeAspect="1" noChangeArrowheads="1" noTextEdit="1"/>
          </p:cNvSpPr>
          <p:nvPr>
            <p:ph type="sldImg"/>
          </p:nvPr>
        </p:nvSpPr>
        <p:spPr bwMode="auto">
          <a:xfrm>
            <a:off x="1203325" y="696913"/>
            <a:ext cx="4646613" cy="3486150"/>
          </a:xfrm>
          <a:noFill/>
          <a:ln>
            <a:solidFill>
              <a:srgbClr val="000000"/>
            </a:solidFill>
            <a:miter lim="800000"/>
            <a:headEnd/>
            <a:tailEnd/>
          </a:ln>
        </p:spPr>
      </p:sp>
      <p:sp>
        <p:nvSpPr>
          <p:cNvPr id="81924" name="Rectangle 3"/>
          <p:cNvSpPr>
            <a:spLocks noGrp="1" noChangeArrowheads="1"/>
          </p:cNvSpPr>
          <p:nvPr>
            <p:ph type="body" idx="1"/>
          </p:nvPr>
        </p:nvSpPr>
        <p:spPr bwMode="auto">
          <a:xfrm>
            <a:off x="878735" y="4377981"/>
            <a:ext cx="5255366" cy="4183995"/>
          </a:xfrm>
          <a:noFill/>
        </p:spPr>
        <p:txBody>
          <a:bodyPr wrap="square" numCol="1" anchor="t" anchorCtr="0" compatLnSpc="1">
            <a:prstTxWarp prst="textNoShape">
              <a:avLst/>
            </a:prstTxWarp>
            <a:normAutofit/>
          </a:bodyPr>
          <a:lstStyle/>
          <a:p>
            <a:pPr>
              <a:spcBef>
                <a:spcPts val="611"/>
              </a:spcBef>
              <a:defRPr/>
            </a:pPr>
            <a:r>
              <a:rPr lang="en-US" dirty="0" smtClean="0"/>
              <a:t>Check Your Knowledge – Question 7</a:t>
            </a:r>
          </a:p>
          <a:p>
            <a:pPr>
              <a:spcBef>
                <a:spcPts val="611"/>
              </a:spcBef>
              <a:defRPr/>
            </a:pPr>
            <a:r>
              <a:rPr lang="en-US" dirty="0" smtClean="0"/>
              <a:t>If </a:t>
            </a:r>
            <a:r>
              <a:rPr lang="en-US" dirty="0"/>
              <a:t>you get your Medigap policy when you have a guaranteed issue right, you </a:t>
            </a:r>
            <a:r>
              <a:rPr lang="en-US" dirty="0" smtClean="0"/>
              <a:t>aren’t </a:t>
            </a:r>
            <a:r>
              <a:rPr lang="en-US" dirty="0"/>
              <a:t>covered for </a:t>
            </a:r>
            <a:r>
              <a:rPr lang="en-US" dirty="0" smtClean="0"/>
              <a:t>up to 6 </a:t>
            </a:r>
            <a:r>
              <a:rPr lang="en-US" dirty="0"/>
              <a:t>months for pre-existing conditions. </a:t>
            </a:r>
          </a:p>
          <a:p>
            <a:pPr marL="172957" indent="-172957">
              <a:spcBef>
                <a:spcPts val="600"/>
              </a:spcBef>
              <a:buAutoNum type="alphaLcPeriod"/>
              <a:defRPr/>
            </a:pPr>
            <a:r>
              <a:rPr lang="en-US" dirty="0"/>
              <a:t>True</a:t>
            </a:r>
          </a:p>
          <a:p>
            <a:pPr marL="172957" indent="-172957">
              <a:spcBef>
                <a:spcPts val="600"/>
              </a:spcBef>
              <a:buAutoNum type="alphaLcPeriod"/>
              <a:defRPr/>
            </a:pPr>
            <a:r>
              <a:rPr lang="en-US" dirty="0"/>
              <a:t>False </a:t>
            </a:r>
            <a:endParaRPr lang="en-US" dirty="0" smtClean="0"/>
          </a:p>
          <a:p>
            <a:pPr>
              <a:spcBef>
                <a:spcPts val="611"/>
              </a:spcBef>
              <a:defRPr/>
            </a:pPr>
            <a:r>
              <a:rPr lang="en-US" dirty="0" smtClean="0"/>
              <a:t>ANSWER: b. False. </a:t>
            </a:r>
          </a:p>
          <a:p>
            <a:pPr>
              <a:spcBef>
                <a:spcPts val="611"/>
              </a:spcBef>
              <a:defRPr/>
            </a:pPr>
            <a:r>
              <a:rPr lang="en-US" dirty="0" smtClean="0"/>
              <a:t>Guaranteed issue rights are rights you have in certain situations when insurance companies are required by law to sell or offer you a Medigap policy even if you have health problems (called "pre-existing conditions"). </a:t>
            </a:r>
          </a:p>
          <a:p>
            <a:pPr>
              <a:spcBef>
                <a:spcPts val="578"/>
              </a:spcBef>
            </a:pPr>
            <a:r>
              <a:rPr lang="en-US" dirty="0" smtClean="0"/>
              <a:t>In these situations, an insurance company must:</a:t>
            </a:r>
          </a:p>
          <a:p>
            <a:pPr marL="174574" indent="-174574">
              <a:spcBef>
                <a:spcPts val="600"/>
              </a:spcBef>
              <a:buFont typeface="Wingdings" pitchFamily="2" charset="2"/>
              <a:buChar char="§"/>
            </a:pPr>
            <a:r>
              <a:rPr lang="en-US" dirty="0" smtClean="0"/>
              <a:t>Sell you a Medigap policy, and</a:t>
            </a:r>
          </a:p>
          <a:p>
            <a:pPr marL="174574" indent="-174574">
              <a:spcBef>
                <a:spcPts val="600"/>
              </a:spcBef>
              <a:buFont typeface="Wingdings" pitchFamily="2" charset="2"/>
              <a:buChar char="§"/>
            </a:pPr>
            <a:r>
              <a:rPr lang="en-US" dirty="0" smtClean="0"/>
              <a:t>Cover all your pre-existing conditions and can’t charge you more for a Medigap policy because of past or present health problems </a:t>
            </a:r>
          </a:p>
        </p:txBody>
      </p:sp>
      <p:sp>
        <p:nvSpPr>
          <p:cNvPr id="2" name="Footer Placeholder 1"/>
          <p:cNvSpPr>
            <a:spLocks noGrp="1"/>
          </p:cNvSpPr>
          <p:nvPr>
            <p:ph type="ftr" sz="quarter" idx="10"/>
          </p:nvPr>
        </p:nvSpPr>
        <p:spPr/>
        <p:txBody>
          <a:bodyPr/>
          <a:lstStyle/>
          <a:p>
            <a:r>
              <a:rPr lang="en-US" smtClean="0"/>
              <a:t>Medigap</a:t>
            </a:r>
            <a:endParaRPr lang="en-US" dirty="0"/>
          </a:p>
        </p:txBody>
      </p:sp>
      <p:sp>
        <p:nvSpPr>
          <p:cNvPr id="3" name="Slide Number Placeholder 2"/>
          <p:cNvSpPr>
            <a:spLocks noGrp="1"/>
          </p:cNvSpPr>
          <p:nvPr>
            <p:ph type="sldNum" sz="quarter" idx="11"/>
          </p:nvPr>
        </p:nvSpPr>
        <p:spPr/>
        <p:txBody>
          <a:bodyPr/>
          <a:lstStyle/>
          <a:p>
            <a:fld id="{4B4BEF8D-AEDC-4925-86C9-8CE122F2983D}" type="slidenum">
              <a:rPr lang="en-US" smtClean="0"/>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599070" y="4342567"/>
            <a:ext cx="5888736" cy="4268034"/>
          </a:xfrm>
        </p:spPr>
        <p:txBody>
          <a:bodyPr>
            <a:normAutofit/>
          </a:bodyPr>
          <a:lstStyle/>
          <a:p>
            <a:pPr>
              <a:spcBef>
                <a:spcPts val="578"/>
              </a:spcBef>
              <a:defRPr/>
            </a:pPr>
            <a:r>
              <a:rPr lang="en-US" dirty="0" smtClean="0"/>
              <a:t>There are two main ways to get your Medicare coverage, Original Medicare, and Medicare Advantage (MA) Plans. You can decide which way to get your coverage:</a:t>
            </a:r>
          </a:p>
          <a:p>
            <a:pPr marL="173736" indent="-173736">
              <a:spcBef>
                <a:spcPts val="600"/>
              </a:spcBef>
              <a:spcAft>
                <a:spcPts val="0"/>
              </a:spcAft>
              <a:defRPr/>
            </a:pPr>
            <a:r>
              <a:rPr lang="en-US" dirty="0" smtClean="0"/>
              <a:t>	1. Original Medicare includes Part A (Hospital Insurance) and Part B (Medical Insurance). You can choose to buy Medicare prescription drug coverage (Part D) from a Medicare Prescription Drug Plan. You can also choose to buy a Medigap policy to help cover some costs not covered by Original Medicare.</a:t>
            </a:r>
          </a:p>
          <a:p>
            <a:pPr marL="173736" indent="-173736">
              <a:spcBef>
                <a:spcPts val="600"/>
              </a:spcBef>
              <a:spcAft>
                <a:spcPts val="0"/>
              </a:spcAft>
              <a:defRPr/>
            </a:pPr>
            <a:r>
              <a:rPr lang="en-US" dirty="0" smtClean="0"/>
              <a:t>	2. MA Plans (Part C), like a Health Maintenance Organization or a Preferred Provider Organization, cover Part A and Part B services and supplies. They also may include Medicare prescription drug coverage (Part D). Medigap policies don’t work with these plans. </a:t>
            </a:r>
          </a:p>
          <a:p>
            <a:pPr>
              <a:spcBef>
                <a:spcPts val="578"/>
              </a:spcBef>
              <a:defRPr/>
            </a:pPr>
            <a:r>
              <a:rPr lang="en-US" dirty="0" smtClean="0"/>
              <a:t>Medicare Part A helps cover inpatient care in hospitals, skilled nursing facility, hospice, and home health care.</a:t>
            </a:r>
          </a:p>
          <a:p>
            <a:pPr>
              <a:spcBef>
                <a:spcPts val="578"/>
              </a:spcBef>
              <a:defRPr/>
            </a:pPr>
            <a:r>
              <a:rPr lang="en-US" dirty="0" smtClean="0"/>
              <a:t>Medicare Part B helps cover doctors’ and other health care providers’ services, hospital outpatient care, durable medical equipment, home health care, and preventive services. </a:t>
            </a:r>
          </a:p>
          <a:p>
            <a:pPr>
              <a:spcBef>
                <a:spcPts val="578"/>
              </a:spcBef>
              <a:defRPr/>
            </a:pPr>
            <a:r>
              <a:rPr lang="en-US" dirty="0" smtClean="0"/>
              <a:t>Medicare Part C includes all benefits and services covered under Part A and Part B. Part C plans are run by Medicare-approved private insurance companies and usually include Medicare prescription drug coverage (Part D) as part of the plan. It may include extra benefits and services for an extra cost. </a:t>
            </a:r>
          </a:p>
          <a:p>
            <a:pPr>
              <a:spcBef>
                <a:spcPts val="578"/>
              </a:spcBef>
              <a:defRPr/>
            </a:pPr>
            <a:r>
              <a:rPr lang="en-US" dirty="0" smtClean="0"/>
              <a:t>Medicare Part D helps cover the cost of prescription drugs. Part D plans are offered by Medicare-approved private insurance companies.	</a:t>
            </a:r>
          </a:p>
          <a:p>
            <a:pPr marL="176169" lvl="1" indent="-176169">
              <a:spcBef>
                <a:spcPts val="578"/>
              </a:spcBef>
              <a:buFont typeface="+mj-lt"/>
              <a:buAutoNum type="arabicPeriod"/>
              <a:defRPr/>
            </a:pPr>
            <a:endParaRPr lang="en-US" dirty="0" smtClean="0"/>
          </a:p>
          <a:p>
            <a:pPr marL="0" lvl="1" indent="0">
              <a:spcBef>
                <a:spcPts val="578"/>
              </a:spcBef>
              <a:buNone/>
              <a:defRPr/>
            </a:pPr>
            <a:endParaRPr lang="en-US" dirty="0" smtClean="0"/>
          </a:p>
        </p:txBody>
      </p:sp>
      <p:sp>
        <p:nvSpPr>
          <p:cNvPr id="4" name="Footer Placeholder 3"/>
          <p:cNvSpPr>
            <a:spLocks noGrp="1"/>
          </p:cNvSpPr>
          <p:nvPr>
            <p:ph type="ftr" sz="quarter" idx="10"/>
          </p:nvPr>
        </p:nvSpPr>
        <p:spPr/>
        <p:txBody>
          <a:bodyPr/>
          <a:lstStyle/>
          <a:p>
            <a:r>
              <a:rPr lang="en-US" smtClean="0"/>
              <a:t>Medigap</a:t>
            </a:r>
            <a:endParaRPr lang="en-US" dirty="0"/>
          </a:p>
        </p:txBody>
      </p:sp>
      <p:sp>
        <p:nvSpPr>
          <p:cNvPr id="5" name="Slide Number Placeholder 4"/>
          <p:cNvSpPr>
            <a:spLocks noGrp="1"/>
          </p:cNvSpPr>
          <p:nvPr>
            <p:ph type="sldNum" sz="quarter" idx="11"/>
          </p:nvPr>
        </p:nvSpPr>
        <p:spPr/>
        <p:txBody>
          <a:bodyPr/>
          <a:lstStyle/>
          <a:p>
            <a:fld id="{4B4BEF8D-AEDC-4925-86C9-8CE122F2983D}" type="slidenum">
              <a:rPr lang="en-US" smtClean="0"/>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Rectangle 2"/>
          <p:cNvSpPr>
            <a:spLocks noGrp="1" noRot="1" noChangeAspect="1" noChangeArrowheads="1" noTextEdit="1"/>
          </p:cNvSpPr>
          <p:nvPr>
            <p:ph type="sldImg"/>
          </p:nvPr>
        </p:nvSpPr>
        <p:spPr bwMode="auto">
          <a:xfrm>
            <a:off x="1257300" y="698500"/>
            <a:ext cx="4648200" cy="3486150"/>
          </a:xfrm>
          <a:noFill/>
          <a:ln>
            <a:solidFill>
              <a:srgbClr val="000000"/>
            </a:solidFill>
            <a:miter lim="800000"/>
            <a:headEnd/>
            <a:tailEnd/>
          </a:ln>
        </p:spPr>
      </p:sp>
      <p:sp>
        <p:nvSpPr>
          <p:cNvPr id="81924" name="Rectangle 3"/>
          <p:cNvSpPr>
            <a:spLocks noGrp="1" noChangeArrowheads="1"/>
          </p:cNvSpPr>
          <p:nvPr>
            <p:ph type="body" idx="1"/>
          </p:nvPr>
        </p:nvSpPr>
        <p:spPr bwMode="auto">
          <a:xfrm>
            <a:off x="752025" y="4355293"/>
            <a:ext cx="5382077" cy="4183995"/>
          </a:xfrm>
          <a:noFill/>
        </p:spPr>
        <p:txBody>
          <a:bodyPr wrap="square" numCol="1" anchor="t" anchorCtr="0" compatLnSpc="1">
            <a:prstTxWarp prst="textNoShape">
              <a:avLst/>
            </a:prstTxWarp>
            <a:normAutofit/>
          </a:bodyPr>
          <a:lstStyle/>
          <a:p>
            <a:pPr marL="0">
              <a:spcBef>
                <a:spcPts val="600"/>
              </a:spcBef>
              <a:spcAft>
                <a:spcPts val="0"/>
              </a:spcAft>
              <a:tabLst>
                <a:tab pos="628650" algn="r"/>
              </a:tabLst>
            </a:pPr>
            <a:r>
              <a:rPr lang="en-US" sz="1200" dirty="0" smtClean="0">
                <a:effectLst/>
                <a:latin typeface="+mn-lt"/>
                <a:ea typeface="Times New Roman"/>
              </a:rPr>
              <a:t>Review Scenario 1</a:t>
            </a:r>
          </a:p>
          <a:p>
            <a:pPr marL="0">
              <a:spcBef>
                <a:spcPts val="600"/>
              </a:spcBef>
              <a:spcAft>
                <a:spcPts val="0"/>
              </a:spcAft>
              <a:tabLst>
                <a:tab pos="628650" algn="r"/>
              </a:tabLst>
            </a:pPr>
            <a:r>
              <a:rPr lang="en-US" sz="1200" dirty="0" smtClean="0">
                <a:effectLst/>
                <a:latin typeface="+mn-lt"/>
                <a:ea typeface="Times New Roman"/>
              </a:rPr>
              <a:t>Ted is 64 years old and has had Medicare for 4 years due to a disability. He was able to purchase a Medigap policy because he lives in a state that requires insurance companies to offer a Medigap policy to people with Medicare who are under age 65. What might change when Ted turns 65 next year?</a:t>
            </a:r>
            <a:endParaRPr lang="en-US" sz="1200" dirty="0">
              <a:effectLst/>
              <a:latin typeface="+mn-lt"/>
              <a:ea typeface="Times New Roman"/>
            </a:endParaRPr>
          </a:p>
        </p:txBody>
      </p:sp>
      <p:sp>
        <p:nvSpPr>
          <p:cNvPr id="2" name="Footer Placeholder 1"/>
          <p:cNvSpPr>
            <a:spLocks noGrp="1"/>
          </p:cNvSpPr>
          <p:nvPr>
            <p:ph type="ftr" sz="quarter" idx="10"/>
          </p:nvPr>
        </p:nvSpPr>
        <p:spPr/>
        <p:txBody>
          <a:bodyPr/>
          <a:lstStyle/>
          <a:p>
            <a:r>
              <a:rPr lang="en-US" smtClean="0"/>
              <a:t>Medigap</a:t>
            </a:r>
            <a:endParaRPr lang="en-US" dirty="0"/>
          </a:p>
        </p:txBody>
      </p:sp>
      <p:sp>
        <p:nvSpPr>
          <p:cNvPr id="3" name="Slide Number Placeholder 2"/>
          <p:cNvSpPr>
            <a:spLocks noGrp="1"/>
          </p:cNvSpPr>
          <p:nvPr>
            <p:ph type="sldNum" sz="quarter" idx="11"/>
          </p:nvPr>
        </p:nvSpPr>
        <p:spPr/>
        <p:txBody>
          <a:bodyPr/>
          <a:lstStyle/>
          <a:p>
            <a:fld id="{4B4BEF8D-AEDC-4925-86C9-8CE122F2983D}" type="slidenum">
              <a:rPr lang="en-US" smtClean="0"/>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Rectangle 2"/>
          <p:cNvSpPr>
            <a:spLocks noGrp="1" noRot="1" noChangeAspect="1" noChangeArrowheads="1" noTextEdit="1"/>
          </p:cNvSpPr>
          <p:nvPr>
            <p:ph type="sldImg"/>
          </p:nvPr>
        </p:nvSpPr>
        <p:spPr bwMode="auto">
          <a:xfrm>
            <a:off x="1257300" y="698500"/>
            <a:ext cx="4648200" cy="3486150"/>
          </a:xfrm>
          <a:noFill/>
          <a:ln>
            <a:solidFill>
              <a:srgbClr val="000000"/>
            </a:solidFill>
            <a:miter lim="800000"/>
            <a:headEnd/>
            <a:tailEnd/>
          </a:ln>
        </p:spPr>
      </p:sp>
      <p:sp>
        <p:nvSpPr>
          <p:cNvPr id="81924" name="Rectangle 3"/>
          <p:cNvSpPr>
            <a:spLocks noGrp="1" noChangeArrowheads="1"/>
          </p:cNvSpPr>
          <p:nvPr>
            <p:ph type="body" idx="1"/>
          </p:nvPr>
        </p:nvSpPr>
        <p:spPr bwMode="auto">
          <a:xfrm>
            <a:off x="609600" y="4355293"/>
            <a:ext cx="6019800" cy="4331507"/>
          </a:xfrm>
          <a:noFill/>
        </p:spPr>
        <p:txBody>
          <a:bodyPr wrap="square" numCol="1" anchor="t" anchorCtr="0" compatLnSpc="1">
            <a:prstTxWarp prst="textNoShape">
              <a:avLst/>
            </a:prstTxWarp>
            <a:normAutofit lnSpcReduction="10000"/>
          </a:bodyPr>
          <a:lstStyle/>
          <a:p>
            <a:pPr marL="0">
              <a:spcBef>
                <a:spcPts val="600"/>
              </a:spcBef>
              <a:spcAft>
                <a:spcPts val="0"/>
              </a:spcAft>
              <a:tabLst>
                <a:tab pos="628650" algn="r"/>
              </a:tabLst>
            </a:pPr>
            <a:r>
              <a:rPr lang="en-US" sz="1200" dirty="0" smtClean="0">
                <a:effectLst/>
                <a:latin typeface="+mn-lt"/>
                <a:ea typeface="Times New Roman"/>
              </a:rPr>
              <a:t>Review Scenario 1 Considerations</a:t>
            </a:r>
          </a:p>
          <a:p>
            <a:pPr marL="0">
              <a:spcBef>
                <a:spcPts val="600"/>
              </a:spcBef>
              <a:spcAft>
                <a:spcPts val="0"/>
              </a:spcAft>
              <a:tabLst>
                <a:tab pos="628650" algn="r"/>
              </a:tabLst>
            </a:pPr>
            <a:r>
              <a:rPr lang="en-US" sz="1200" dirty="0" smtClean="0">
                <a:effectLst/>
                <a:latin typeface="+mn-lt"/>
                <a:ea typeface="Times New Roman"/>
              </a:rPr>
              <a:t>What might change when Ted turns 65 next year?</a:t>
            </a:r>
          </a:p>
          <a:p>
            <a:pPr marL="173736" lvl="0" indent="-173736">
              <a:spcBef>
                <a:spcPts val="600"/>
              </a:spcBef>
              <a:spcAft>
                <a:spcPts val="0"/>
              </a:spcAft>
              <a:buFont typeface="Wingdings"/>
              <a:buChar char=""/>
              <a:tabLst>
                <a:tab pos="228600" algn="l"/>
              </a:tabLst>
            </a:pPr>
            <a:r>
              <a:rPr lang="en-US" sz="1200" dirty="0" smtClean="0">
                <a:effectLst/>
                <a:latin typeface="+mn-lt"/>
                <a:ea typeface="Times New Roman"/>
              </a:rPr>
              <a:t>Ted will get a Medigap open enrollment period (OEP) when he turns 65. </a:t>
            </a:r>
          </a:p>
          <a:p>
            <a:pPr marL="173736" lvl="0" indent="-173736">
              <a:spcBef>
                <a:spcPts val="600"/>
              </a:spcBef>
              <a:spcAft>
                <a:spcPts val="0"/>
              </a:spcAft>
              <a:buFont typeface="Wingdings"/>
              <a:buChar char=""/>
              <a:tabLst>
                <a:tab pos="228600" algn="l"/>
              </a:tabLst>
            </a:pPr>
            <a:r>
              <a:rPr lang="en-US" sz="1200" dirty="0" smtClean="0">
                <a:effectLst/>
                <a:latin typeface="+mn-lt"/>
                <a:ea typeface="Times New Roman"/>
              </a:rPr>
              <a:t>He’ll probably have a wider choice of Medigap policies, and he will probably be able to get a lower Medigap premium.</a:t>
            </a:r>
          </a:p>
          <a:p>
            <a:pPr marL="173736" lvl="0" indent="-173736">
              <a:spcBef>
                <a:spcPts val="600"/>
              </a:spcBef>
              <a:spcAft>
                <a:spcPts val="0"/>
              </a:spcAft>
              <a:buFont typeface="Wingdings"/>
              <a:buChar char=""/>
              <a:tabLst>
                <a:tab pos="228600" algn="l"/>
              </a:tabLst>
            </a:pPr>
            <a:r>
              <a:rPr lang="en-US" sz="1200" dirty="0" smtClean="0">
                <a:effectLst/>
                <a:latin typeface="+mn-lt"/>
                <a:ea typeface="Times New Roman"/>
              </a:rPr>
              <a:t>Since Ted is signing up during the Medigap OEP, insurance companies can’t refuse to sell him any Medigap policy due to his disability, or charge him a higher premium than they charge other people of the same age.</a:t>
            </a:r>
          </a:p>
          <a:p>
            <a:pPr marL="0">
              <a:spcBef>
                <a:spcPts val="600"/>
              </a:spcBef>
              <a:spcAft>
                <a:spcPts val="0"/>
              </a:spcAft>
              <a:tabLst>
                <a:tab pos="628650" algn="r"/>
              </a:tabLst>
            </a:pPr>
            <a:r>
              <a:rPr lang="en-US" sz="1200" dirty="0" smtClean="0">
                <a:effectLst/>
                <a:latin typeface="+mn-lt"/>
                <a:ea typeface="Times New Roman"/>
              </a:rPr>
              <a:t>You can avoid waiting periods for pre-existing conditions if you have had continuous qualifying coverage, or have not gone without health care coverage for a period of more than 63 days, prior to the effective date of the Medigap policy. Because Medicare (Part A and/or Part B) is qualified coverage and Ted had Medicare for more than 6 months before he turned 65, he will not have a pre-existing condition waiting period.</a:t>
            </a:r>
          </a:p>
          <a:p>
            <a:pPr marL="0">
              <a:spcBef>
                <a:spcPts val="600"/>
              </a:spcBef>
              <a:spcAft>
                <a:spcPts val="0"/>
              </a:spcAft>
              <a:tabLst>
                <a:tab pos="628650" algn="r"/>
              </a:tabLst>
            </a:pPr>
            <a:r>
              <a:rPr lang="en-US" sz="1200" dirty="0" smtClean="0">
                <a:effectLst/>
                <a:latin typeface="+mn-lt"/>
                <a:ea typeface="Times New Roman"/>
              </a:rPr>
              <a:t>Suppose Ted only had Medicare for 3 months before he turned 65, and no other health insurance for more than 63 days prior to getting Medicare, and got his Medigap policy in his Medigap OEP. In this instance, Ted might have a 3-month pre-existing condition waiting period. During this time the Medigap insurance company can refuse to cover Ted’s out-of-pocket costs for his pre-existing health problems. Medicare will still cover the Medicare-covered services associated with Ted’s condition, and Ted will be responsible for the coinsurance and copayments. After the 6-month pre-existing condition waiting period ends, the Medigap policy will cover the condition that was excluded. </a:t>
            </a:r>
            <a:endParaRPr lang="en-US" sz="1200" dirty="0">
              <a:effectLst/>
              <a:latin typeface="+mn-lt"/>
              <a:ea typeface="Times New Roman"/>
            </a:endParaRPr>
          </a:p>
        </p:txBody>
      </p:sp>
      <p:sp>
        <p:nvSpPr>
          <p:cNvPr id="2" name="Footer Placeholder 1"/>
          <p:cNvSpPr>
            <a:spLocks noGrp="1"/>
          </p:cNvSpPr>
          <p:nvPr>
            <p:ph type="ftr" sz="quarter" idx="10"/>
          </p:nvPr>
        </p:nvSpPr>
        <p:spPr/>
        <p:txBody>
          <a:bodyPr/>
          <a:lstStyle/>
          <a:p>
            <a:r>
              <a:rPr lang="en-US" smtClean="0"/>
              <a:t>Medigap</a:t>
            </a:r>
            <a:endParaRPr lang="en-US" dirty="0"/>
          </a:p>
        </p:txBody>
      </p:sp>
      <p:sp>
        <p:nvSpPr>
          <p:cNvPr id="3" name="Slide Number Placeholder 2"/>
          <p:cNvSpPr>
            <a:spLocks noGrp="1"/>
          </p:cNvSpPr>
          <p:nvPr>
            <p:ph type="sldNum" sz="quarter" idx="11"/>
          </p:nvPr>
        </p:nvSpPr>
        <p:spPr/>
        <p:txBody>
          <a:bodyPr/>
          <a:lstStyle/>
          <a:p>
            <a:fld id="{4B4BEF8D-AEDC-4925-86C9-8CE122F2983D}" type="slidenum">
              <a:rPr lang="en-US" smtClean="0"/>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Rectangle 2"/>
          <p:cNvSpPr>
            <a:spLocks noGrp="1" noRot="1" noChangeAspect="1" noChangeArrowheads="1" noTextEdit="1"/>
          </p:cNvSpPr>
          <p:nvPr>
            <p:ph type="sldImg"/>
          </p:nvPr>
        </p:nvSpPr>
        <p:spPr bwMode="auto">
          <a:xfrm>
            <a:off x="1203325" y="696913"/>
            <a:ext cx="4646613" cy="3486150"/>
          </a:xfrm>
          <a:noFill/>
          <a:ln>
            <a:solidFill>
              <a:srgbClr val="000000"/>
            </a:solidFill>
            <a:miter lim="800000"/>
            <a:headEnd/>
            <a:tailEnd/>
          </a:ln>
        </p:spPr>
      </p:sp>
      <p:sp>
        <p:nvSpPr>
          <p:cNvPr id="81924" name="Rectangle 3"/>
          <p:cNvSpPr>
            <a:spLocks noGrp="1" noChangeArrowheads="1"/>
          </p:cNvSpPr>
          <p:nvPr>
            <p:ph type="body" idx="1"/>
          </p:nvPr>
        </p:nvSpPr>
        <p:spPr bwMode="auto">
          <a:xfrm>
            <a:off x="752030" y="4366790"/>
            <a:ext cx="5506350" cy="4183995"/>
          </a:xfrm>
          <a:noFill/>
        </p:spPr>
        <p:txBody>
          <a:bodyPr wrap="square" numCol="1" anchor="t" anchorCtr="0" compatLnSpc="1">
            <a:prstTxWarp prst="textNoShape">
              <a:avLst/>
            </a:prstTxWarp>
            <a:normAutofit/>
          </a:bodyPr>
          <a:lstStyle/>
          <a:p>
            <a:pPr marL="0">
              <a:spcBef>
                <a:spcPts val="600"/>
              </a:spcBef>
              <a:spcAft>
                <a:spcPts val="0"/>
              </a:spcAft>
              <a:tabLst>
                <a:tab pos="628650" algn="r"/>
              </a:tabLst>
            </a:pPr>
            <a:r>
              <a:rPr lang="en-US" sz="1200" dirty="0" smtClean="0">
                <a:effectLst/>
                <a:latin typeface="+mn-lt"/>
                <a:ea typeface="Times New Roman"/>
              </a:rPr>
              <a:t>Review Scenario 2</a:t>
            </a:r>
          </a:p>
          <a:p>
            <a:pPr marL="0">
              <a:spcBef>
                <a:spcPts val="600"/>
              </a:spcBef>
              <a:spcAft>
                <a:spcPts val="0"/>
              </a:spcAft>
              <a:tabLst>
                <a:tab pos="628650" algn="r"/>
              </a:tabLst>
            </a:pPr>
            <a:r>
              <a:rPr lang="en-US" sz="1200" dirty="0" smtClean="0">
                <a:effectLst/>
                <a:latin typeface="+mn-lt"/>
                <a:ea typeface="Times New Roman"/>
              </a:rPr>
              <a:t>Sophie is a healthy 67-year-old woman. She retired last month and ended her employer-sponsored health coverage. She is enrolled in Original Medicare. She’s interested in purchasing a Medigap policy to help her with her out-of-pocket costs. What does Sophie need to consider?</a:t>
            </a:r>
            <a:endParaRPr lang="en-US" sz="1200" dirty="0">
              <a:effectLst/>
              <a:latin typeface="+mn-lt"/>
              <a:ea typeface="Times New Roman"/>
            </a:endParaRPr>
          </a:p>
        </p:txBody>
      </p:sp>
      <p:sp>
        <p:nvSpPr>
          <p:cNvPr id="2" name="Footer Placeholder 1"/>
          <p:cNvSpPr>
            <a:spLocks noGrp="1"/>
          </p:cNvSpPr>
          <p:nvPr>
            <p:ph type="ftr" sz="quarter" idx="10"/>
          </p:nvPr>
        </p:nvSpPr>
        <p:spPr/>
        <p:txBody>
          <a:bodyPr/>
          <a:lstStyle/>
          <a:p>
            <a:r>
              <a:rPr lang="en-US" smtClean="0"/>
              <a:t>Medigap</a:t>
            </a:r>
            <a:endParaRPr lang="en-US" dirty="0"/>
          </a:p>
        </p:txBody>
      </p:sp>
      <p:sp>
        <p:nvSpPr>
          <p:cNvPr id="3" name="Slide Number Placeholder 2"/>
          <p:cNvSpPr>
            <a:spLocks noGrp="1"/>
          </p:cNvSpPr>
          <p:nvPr>
            <p:ph type="sldNum" sz="quarter" idx="11"/>
          </p:nvPr>
        </p:nvSpPr>
        <p:spPr/>
        <p:txBody>
          <a:bodyPr/>
          <a:lstStyle/>
          <a:p>
            <a:fld id="{4B4BEF8D-AEDC-4925-86C9-8CE122F2983D}" type="slidenum">
              <a:rPr lang="en-US" smtClean="0"/>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Rectangle 2"/>
          <p:cNvSpPr>
            <a:spLocks noGrp="1" noRot="1" noChangeAspect="1" noChangeArrowheads="1" noTextEdit="1"/>
          </p:cNvSpPr>
          <p:nvPr>
            <p:ph type="sldImg"/>
          </p:nvPr>
        </p:nvSpPr>
        <p:spPr bwMode="auto">
          <a:xfrm>
            <a:off x="1203325" y="696913"/>
            <a:ext cx="4646613" cy="3486150"/>
          </a:xfrm>
          <a:noFill/>
          <a:ln>
            <a:solidFill>
              <a:srgbClr val="000000"/>
            </a:solidFill>
            <a:miter lim="800000"/>
            <a:headEnd/>
            <a:tailEnd/>
          </a:ln>
        </p:spPr>
      </p:sp>
      <p:sp>
        <p:nvSpPr>
          <p:cNvPr id="81924" name="Rectangle 3"/>
          <p:cNvSpPr>
            <a:spLocks noGrp="1" noChangeArrowheads="1"/>
          </p:cNvSpPr>
          <p:nvPr>
            <p:ph type="body" idx="1"/>
          </p:nvPr>
        </p:nvSpPr>
        <p:spPr bwMode="auto">
          <a:xfrm>
            <a:off x="869977" y="4366790"/>
            <a:ext cx="5388399" cy="4183995"/>
          </a:xfrm>
          <a:noFill/>
        </p:spPr>
        <p:txBody>
          <a:bodyPr wrap="square" numCol="1" anchor="t" anchorCtr="0" compatLnSpc="1">
            <a:prstTxWarp prst="textNoShape">
              <a:avLst/>
            </a:prstTxWarp>
            <a:normAutofit/>
          </a:bodyPr>
          <a:lstStyle/>
          <a:p>
            <a:pPr>
              <a:spcBef>
                <a:spcPts val="600"/>
              </a:spcBef>
              <a:defRPr/>
            </a:pPr>
            <a:r>
              <a:rPr lang="en-US" dirty="0" smtClean="0"/>
              <a:t>Review</a:t>
            </a:r>
            <a:r>
              <a:rPr lang="en-US" baseline="0" dirty="0" smtClean="0"/>
              <a:t> Scenario 2 Considerations</a:t>
            </a:r>
          </a:p>
          <a:p>
            <a:pPr marL="0">
              <a:spcBef>
                <a:spcPts val="600"/>
              </a:spcBef>
              <a:spcAft>
                <a:spcPts val="0"/>
              </a:spcAft>
              <a:tabLst>
                <a:tab pos="628650" algn="r"/>
              </a:tabLst>
            </a:pPr>
            <a:r>
              <a:rPr lang="en-US" sz="1200" dirty="0" smtClean="0">
                <a:effectLst/>
                <a:latin typeface="+mn-lt"/>
                <a:ea typeface="Times New Roman"/>
              </a:rPr>
              <a:t>The best time for Sophie to buy a Medigap policy is during her Medigap open enrollment period (OEP). This period lasts for 6 months, and begins on the first day of the month in which she was both 65 or older and enrolled in Medicare Part B. During this period, Sophie has guaranteed issue rights. Insurance companies must sell her a Medigap policy, cover all of her pre-existing conditions, and can’t charge her more for a Medigap policy based upon her past or present health problems.</a:t>
            </a:r>
          </a:p>
          <a:p>
            <a:pPr marL="0">
              <a:spcBef>
                <a:spcPts val="600"/>
              </a:spcBef>
              <a:spcAft>
                <a:spcPts val="0"/>
              </a:spcAft>
              <a:tabLst>
                <a:tab pos="628650" algn="r"/>
              </a:tabLst>
            </a:pPr>
            <a:r>
              <a:rPr lang="en-US" sz="1200" dirty="0" smtClean="0">
                <a:effectLst/>
                <a:latin typeface="+mn-lt"/>
                <a:ea typeface="Times New Roman"/>
              </a:rPr>
              <a:t>What would have happened if Sophie waited a year to purchase a Medigap policy?</a:t>
            </a:r>
          </a:p>
          <a:p>
            <a:pPr marL="0">
              <a:spcBef>
                <a:spcPts val="600"/>
              </a:spcBef>
              <a:spcAft>
                <a:spcPts val="0"/>
              </a:spcAft>
              <a:tabLst>
                <a:tab pos="628650" algn="r"/>
              </a:tabLst>
            </a:pPr>
            <a:r>
              <a:rPr lang="en-US" sz="1200" dirty="0" smtClean="0">
                <a:effectLst/>
                <a:latin typeface="+mn-lt"/>
                <a:ea typeface="Times New Roman"/>
              </a:rPr>
              <a:t>After the Medigap OEP, Medigap insurance companies are generally allowed to use medical underwriting to decide whether to accept an application and how much to charge. There is no guarantee that an insurance company will sell Sophie a Medigap policy if she doesn’t meet the medical underwriting requirements.</a:t>
            </a:r>
            <a:endParaRPr lang="en-US" sz="1200" dirty="0">
              <a:effectLst/>
              <a:latin typeface="+mn-lt"/>
              <a:ea typeface="Times New Roman"/>
            </a:endParaRPr>
          </a:p>
        </p:txBody>
      </p:sp>
      <p:sp>
        <p:nvSpPr>
          <p:cNvPr id="2" name="Footer Placeholder 1"/>
          <p:cNvSpPr>
            <a:spLocks noGrp="1"/>
          </p:cNvSpPr>
          <p:nvPr>
            <p:ph type="ftr" sz="quarter" idx="10"/>
          </p:nvPr>
        </p:nvSpPr>
        <p:spPr/>
        <p:txBody>
          <a:bodyPr/>
          <a:lstStyle/>
          <a:p>
            <a:r>
              <a:rPr lang="en-US" smtClean="0"/>
              <a:t>Medigap</a:t>
            </a:r>
            <a:endParaRPr lang="en-US" dirty="0"/>
          </a:p>
        </p:txBody>
      </p:sp>
      <p:sp>
        <p:nvSpPr>
          <p:cNvPr id="3" name="Slide Number Placeholder 2"/>
          <p:cNvSpPr>
            <a:spLocks noGrp="1"/>
          </p:cNvSpPr>
          <p:nvPr>
            <p:ph type="sldNum" sz="quarter" idx="11"/>
          </p:nvPr>
        </p:nvSpPr>
        <p:spPr/>
        <p:txBody>
          <a:bodyPr/>
          <a:lstStyle/>
          <a:p>
            <a:fld id="{4B4BEF8D-AEDC-4925-86C9-8CE122F2983D}" type="slidenum">
              <a:rPr lang="en-US" smtClean="0"/>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1" name="Rectangle 2"/>
          <p:cNvSpPr>
            <a:spLocks noGrp="1" noRot="1" noChangeAspect="1" noChangeArrowheads="1" noTextEdit="1"/>
          </p:cNvSpPr>
          <p:nvPr>
            <p:ph type="sldImg"/>
          </p:nvPr>
        </p:nvSpPr>
        <p:spPr bwMode="auto">
          <a:xfrm>
            <a:off x="1203325" y="696913"/>
            <a:ext cx="4646613" cy="3486150"/>
          </a:xfrm>
          <a:noFill/>
          <a:ln>
            <a:solidFill>
              <a:srgbClr val="000000"/>
            </a:solidFill>
            <a:miter lim="800000"/>
            <a:headEnd/>
            <a:tailEnd/>
          </a:ln>
        </p:spPr>
      </p:sp>
      <p:sp>
        <p:nvSpPr>
          <p:cNvPr id="104452" name="Rectangle 3"/>
          <p:cNvSpPr>
            <a:spLocks noGrp="1" noChangeArrowheads="1"/>
          </p:cNvSpPr>
          <p:nvPr>
            <p:ph type="body" idx="1"/>
          </p:nvPr>
        </p:nvSpPr>
        <p:spPr bwMode="auto">
          <a:xfrm>
            <a:off x="730251" y="4358613"/>
            <a:ext cx="5842000" cy="4182458"/>
          </a:xfrm>
          <a:extLst/>
        </p:spPr>
        <p:txBody>
          <a:bodyPr wrap="square" lIns="92701" tIns="46352" rIns="92701" bIns="46352" numCol="1" anchor="t" anchorCtr="0" compatLnSpc="1">
            <a:prstTxWarp prst="textNoShape">
              <a:avLst/>
            </a:prstTxWarp>
            <a:normAutofit/>
          </a:bodyPr>
          <a:lstStyle/>
          <a:p>
            <a:pPr>
              <a:spcBef>
                <a:spcPts val="609"/>
              </a:spcBef>
              <a:defRPr/>
            </a:pPr>
            <a:r>
              <a:rPr lang="en-US" sz="1200" dirty="0" smtClean="0">
                <a:effectLst/>
                <a:latin typeface="+mn-lt"/>
                <a:ea typeface="Times New Roman"/>
                <a:cs typeface="Times New Roman"/>
              </a:rPr>
              <a:t>There are some key points you should know about Medigap. To buy a Medigap policy, you generally must have Medicare Part A </a:t>
            </a:r>
            <a:r>
              <a:rPr lang="en-US" sz="1200" b="1" dirty="0" smtClean="0">
                <a:effectLst/>
                <a:latin typeface="+mn-lt"/>
                <a:ea typeface="Times New Roman"/>
                <a:cs typeface="Times New Roman"/>
              </a:rPr>
              <a:t>and</a:t>
            </a:r>
            <a:r>
              <a:rPr lang="en-US" sz="1200" dirty="0" smtClean="0">
                <a:effectLst/>
                <a:latin typeface="+mn-lt"/>
                <a:ea typeface="Times New Roman"/>
                <a:cs typeface="Times New Roman"/>
              </a:rPr>
              <a:t> Part B. </a:t>
            </a:r>
          </a:p>
          <a:p>
            <a:pPr>
              <a:spcBef>
                <a:spcPts val="609"/>
              </a:spcBef>
              <a:defRPr/>
            </a:pPr>
            <a:r>
              <a:rPr lang="en-US" dirty="0" smtClean="0"/>
              <a:t>If </a:t>
            </a:r>
            <a:r>
              <a:rPr lang="en-US" sz="1200" dirty="0" smtClean="0">
                <a:effectLst/>
                <a:latin typeface="+mn-lt"/>
                <a:ea typeface="Times New Roman"/>
              </a:rPr>
              <a:t>you buy a Medigap policy, you must continue to pay your Medicare Part B premium. You pay the insurance company a monthly premium for your Medigap policy.</a:t>
            </a:r>
          </a:p>
          <a:p>
            <a:pPr marL="0">
              <a:spcBef>
                <a:spcPts val="600"/>
              </a:spcBef>
              <a:spcAft>
                <a:spcPts val="0"/>
              </a:spcAft>
              <a:tabLst>
                <a:tab pos="628650" algn="r"/>
              </a:tabLst>
            </a:pPr>
            <a:r>
              <a:rPr lang="en-US" sz="1200" dirty="0" smtClean="0">
                <a:effectLst/>
                <a:latin typeface="+mn-lt"/>
                <a:ea typeface="Times New Roman"/>
              </a:rPr>
              <a:t>Medigap policies only cover individuals. Your spouse wouldn’t be covered by your policy. If your spouse wants Medigap coverage, he or she would have to purchase his or her own individual policy.</a:t>
            </a:r>
          </a:p>
          <a:p>
            <a:pPr marL="0">
              <a:spcBef>
                <a:spcPts val="600"/>
              </a:spcBef>
              <a:spcAft>
                <a:spcPts val="0"/>
              </a:spcAft>
              <a:tabLst>
                <a:tab pos="628650" algn="r"/>
              </a:tabLst>
            </a:pPr>
            <a:r>
              <a:rPr lang="en-US" sz="1200" dirty="0" smtClean="0">
                <a:effectLst/>
                <a:latin typeface="+mn-lt"/>
                <a:ea typeface="Times New Roman"/>
              </a:rPr>
              <a:t>Medigap insurance companies in most states can only sell you a standardized Medigap policy identified by letters A through N. Each standardized Medigap policy must offer the same basic benefits, no matter which insurance company sells it.</a:t>
            </a:r>
          </a:p>
          <a:p>
            <a:pPr marL="0">
              <a:spcBef>
                <a:spcPts val="600"/>
              </a:spcBef>
              <a:spcAft>
                <a:spcPts val="0"/>
              </a:spcAft>
              <a:tabLst>
                <a:tab pos="628650" algn="r"/>
              </a:tabLst>
            </a:pPr>
            <a:r>
              <a:rPr lang="en-US" sz="1200" dirty="0" smtClean="0">
                <a:effectLst/>
                <a:latin typeface="+mn-lt"/>
                <a:ea typeface="Times New Roman"/>
              </a:rPr>
              <a:t>The costs for a Medigap policy can vary by the plan you choose, and by the company from which it’s purchased.</a:t>
            </a:r>
          </a:p>
          <a:p>
            <a:pPr marL="0">
              <a:spcBef>
                <a:spcPts val="600"/>
              </a:spcBef>
              <a:spcAft>
                <a:spcPts val="0"/>
              </a:spcAft>
              <a:tabLst>
                <a:tab pos="628650" algn="r"/>
              </a:tabLst>
            </a:pPr>
            <a:r>
              <a:rPr lang="en-US" sz="1200" dirty="0" smtClean="0">
                <a:effectLst/>
                <a:latin typeface="+mn-lt"/>
                <a:ea typeface="Times New Roman"/>
              </a:rPr>
              <a:t>Medigap policies cover costs associated with services covered by Original Medicare. Medigap policies don’t work with Medicare Advantage Plans.</a:t>
            </a:r>
            <a:endParaRPr lang="en-US" sz="1200" dirty="0">
              <a:effectLst/>
              <a:latin typeface="+mn-lt"/>
              <a:ea typeface="Times New Roman"/>
            </a:endParaRPr>
          </a:p>
        </p:txBody>
      </p:sp>
      <p:sp>
        <p:nvSpPr>
          <p:cNvPr id="2" name="Footer Placeholder 1"/>
          <p:cNvSpPr>
            <a:spLocks noGrp="1"/>
          </p:cNvSpPr>
          <p:nvPr>
            <p:ph type="ftr" sz="quarter" idx="10"/>
          </p:nvPr>
        </p:nvSpPr>
        <p:spPr/>
        <p:txBody>
          <a:bodyPr/>
          <a:lstStyle/>
          <a:p>
            <a:r>
              <a:rPr lang="en-US" smtClean="0"/>
              <a:t>Medigap</a:t>
            </a:r>
            <a:endParaRPr lang="en-US" dirty="0"/>
          </a:p>
        </p:txBody>
      </p:sp>
      <p:sp>
        <p:nvSpPr>
          <p:cNvPr id="3" name="Slide Number Placeholder 2"/>
          <p:cNvSpPr>
            <a:spLocks noGrp="1"/>
          </p:cNvSpPr>
          <p:nvPr>
            <p:ph type="sldNum" sz="quarter" idx="11"/>
          </p:nvPr>
        </p:nvSpPr>
        <p:spPr/>
        <p:txBody>
          <a:bodyPr/>
          <a:lstStyle/>
          <a:p>
            <a:fld id="{4B4BEF8D-AEDC-4925-86C9-8CE122F2983D}" type="slidenum">
              <a:rPr lang="en-US" smtClean="0"/>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Rectangle 2"/>
          <p:cNvSpPr>
            <a:spLocks noGrp="1" noRot="1" noChangeAspect="1" noChangeArrowheads="1" noTextEdit="1"/>
          </p:cNvSpPr>
          <p:nvPr>
            <p:ph type="sldImg"/>
          </p:nvPr>
        </p:nvSpPr>
        <p:spPr bwMode="auto">
          <a:xfrm>
            <a:off x="1203325" y="696913"/>
            <a:ext cx="4646613" cy="3486150"/>
          </a:xfrm>
          <a:noFill/>
          <a:ln>
            <a:solidFill>
              <a:srgbClr val="000000"/>
            </a:solidFill>
            <a:miter lim="800000"/>
            <a:headEnd/>
            <a:tailEnd/>
          </a:ln>
        </p:spPr>
      </p:sp>
      <p:sp>
        <p:nvSpPr>
          <p:cNvPr id="2" name="Footer Placeholder 1"/>
          <p:cNvSpPr>
            <a:spLocks noGrp="1"/>
          </p:cNvSpPr>
          <p:nvPr>
            <p:ph type="ftr" sz="quarter" idx="10"/>
          </p:nvPr>
        </p:nvSpPr>
        <p:spPr/>
        <p:txBody>
          <a:bodyPr/>
          <a:lstStyle/>
          <a:p>
            <a:r>
              <a:rPr lang="en-US" smtClean="0"/>
              <a:t>Medigap</a:t>
            </a:r>
            <a:endParaRPr lang="en-US" dirty="0"/>
          </a:p>
        </p:txBody>
      </p:sp>
      <p:sp>
        <p:nvSpPr>
          <p:cNvPr id="3" name="Slide Number Placeholder 2"/>
          <p:cNvSpPr>
            <a:spLocks noGrp="1"/>
          </p:cNvSpPr>
          <p:nvPr>
            <p:ph type="sldNum" sz="quarter" idx="11"/>
          </p:nvPr>
        </p:nvSpPr>
        <p:spPr/>
        <p:txBody>
          <a:bodyPr/>
          <a:lstStyle/>
          <a:p>
            <a:fld id="{4B4BEF8D-AEDC-4925-86C9-8CE122F2983D}" type="slidenum">
              <a:rPr lang="en-US" smtClean="0"/>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training module is provided by the CMS National Training Program (NTP).</a:t>
            </a:r>
          </a:p>
          <a:p>
            <a:r>
              <a:rPr lang="en-US" dirty="0" smtClean="0"/>
              <a:t>For questions about training products, email </a:t>
            </a:r>
            <a:r>
              <a:rPr lang="en-US" u="sng" dirty="0" smtClean="0"/>
              <a:t>training@cms.hhs.gov</a:t>
            </a:r>
            <a:r>
              <a:rPr lang="en-US" dirty="0" smtClean="0"/>
              <a:t>.</a:t>
            </a:r>
          </a:p>
          <a:p>
            <a:endParaRPr lang="en-US" dirty="0" smtClean="0"/>
          </a:p>
          <a:p>
            <a:r>
              <a:rPr lang="en-US" dirty="0" smtClean="0"/>
              <a:t>To view all available CMS NTP materials, or to subscribe to our email list, </a:t>
            </a:r>
            <a:r>
              <a:rPr lang="en-US" u="sng" dirty="0" smtClean="0"/>
              <a:t>visit cms.gov/outreach-and-education/training/cmsnationaltrainingprogram</a:t>
            </a:r>
            <a:r>
              <a:rPr lang="en-US" dirty="0" smtClean="0"/>
              <a:t>.</a:t>
            </a:r>
          </a:p>
          <a:p>
            <a:endParaRPr lang="en-US" dirty="0"/>
          </a:p>
        </p:txBody>
      </p:sp>
      <p:sp>
        <p:nvSpPr>
          <p:cNvPr id="4" name="Footer Placeholder 3"/>
          <p:cNvSpPr>
            <a:spLocks noGrp="1"/>
          </p:cNvSpPr>
          <p:nvPr>
            <p:ph type="ftr" sz="quarter" idx="10"/>
          </p:nvPr>
        </p:nvSpPr>
        <p:spPr/>
        <p:txBody>
          <a:bodyPr/>
          <a:lstStyle/>
          <a:p>
            <a:r>
              <a:rPr lang="en-US" smtClean="0"/>
              <a:t>Medigap</a:t>
            </a:r>
            <a:endParaRPr lang="en-US" dirty="0"/>
          </a:p>
        </p:txBody>
      </p:sp>
      <p:sp>
        <p:nvSpPr>
          <p:cNvPr id="5" name="Slide Number Placeholder 4"/>
          <p:cNvSpPr>
            <a:spLocks noGrp="1"/>
          </p:cNvSpPr>
          <p:nvPr>
            <p:ph type="sldNum" sz="quarter" idx="11"/>
          </p:nvPr>
        </p:nvSpPr>
        <p:spPr/>
        <p:txBody>
          <a:bodyPr/>
          <a:lstStyle/>
          <a:p>
            <a:fld id="{4B4BEF8D-AEDC-4925-86C9-8CE122F2983D}" type="slidenum">
              <a:rPr lang="en-US" smtClean="0"/>
              <a:t>46</a:t>
            </a:fld>
            <a:endParaRPr lang="en-US"/>
          </a:p>
        </p:txBody>
      </p:sp>
    </p:spTree>
    <p:extLst>
      <p:ext uri="{BB962C8B-B14F-4D97-AF65-F5344CB8AC3E}">
        <p14:creationId xmlns:p14="http://schemas.microsoft.com/office/powerpoint/2010/main" val="178314836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Footer Placeholder 2"/>
          <p:cNvSpPr>
            <a:spLocks noGrp="1"/>
          </p:cNvSpPr>
          <p:nvPr>
            <p:ph type="ftr" sz="quarter" idx="10"/>
          </p:nvPr>
        </p:nvSpPr>
        <p:spPr/>
        <p:txBody>
          <a:bodyPr/>
          <a:lstStyle/>
          <a:p>
            <a:r>
              <a:rPr lang="en-US" smtClean="0"/>
              <a:t>Medigap</a:t>
            </a:r>
            <a:endParaRPr lang="en-US" dirty="0"/>
          </a:p>
        </p:txBody>
      </p:sp>
      <p:sp>
        <p:nvSpPr>
          <p:cNvPr id="4" name="Slide Number Placeholder 3"/>
          <p:cNvSpPr>
            <a:spLocks noGrp="1"/>
          </p:cNvSpPr>
          <p:nvPr>
            <p:ph type="sldNum" sz="quarter" idx="11"/>
          </p:nvPr>
        </p:nvSpPr>
        <p:spPr/>
        <p:txBody>
          <a:bodyPr/>
          <a:lstStyle/>
          <a:p>
            <a:fld id="{4B4BEF8D-AEDC-4925-86C9-8CE122F2983D}" type="slidenum">
              <a:rPr lang="en-US" smtClean="0"/>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 name="Footer Placeholder 1"/>
          <p:cNvSpPr>
            <a:spLocks noGrp="1"/>
          </p:cNvSpPr>
          <p:nvPr>
            <p:ph type="ftr" sz="quarter" idx="10"/>
          </p:nvPr>
        </p:nvSpPr>
        <p:spPr/>
        <p:txBody>
          <a:bodyPr/>
          <a:lstStyle/>
          <a:p>
            <a:r>
              <a:rPr lang="en-US" smtClean="0"/>
              <a:t>Medigap</a:t>
            </a:r>
            <a:endParaRPr lang="en-US" dirty="0"/>
          </a:p>
        </p:txBody>
      </p:sp>
      <p:sp>
        <p:nvSpPr>
          <p:cNvPr id="3" name="Slide Number Placeholder 2"/>
          <p:cNvSpPr>
            <a:spLocks noGrp="1"/>
          </p:cNvSpPr>
          <p:nvPr>
            <p:ph type="sldNum" sz="quarter" idx="11"/>
          </p:nvPr>
        </p:nvSpPr>
        <p:spPr/>
        <p:txBody>
          <a:bodyPr/>
          <a:lstStyle/>
          <a:p>
            <a:fld id="{4B4BEF8D-AEDC-4925-86C9-8CE122F2983D}" type="slidenum">
              <a:rPr lang="en-US" smtClean="0"/>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 name="Footer Placeholder 1"/>
          <p:cNvSpPr>
            <a:spLocks noGrp="1"/>
          </p:cNvSpPr>
          <p:nvPr>
            <p:ph type="ftr" sz="quarter" idx="10"/>
          </p:nvPr>
        </p:nvSpPr>
        <p:spPr/>
        <p:txBody>
          <a:bodyPr/>
          <a:lstStyle/>
          <a:p>
            <a:r>
              <a:rPr lang="en-US" smtClean="0"/>
              <a:t>Medigap</a:t>
            </a:r>
            <a:endParaRPr lang="en-US" dirty="0"/>
          </a:p>
        </p:txBody>
      </p:sp>
      <p:sp>
        <p:nvSpPr>
          <p:cNvPr id="3" name="Slide Number Placeholder 2"/>
          <p:cNvSpPr>
            <a:spLocks noGrp="1"/>
          </p:cNvSpPr>
          <p:nvPr>
            <p:ph type="sldNum" sz="quarter" idx="11"/>
          </p:nvPr>
        </p:nvSpPr>
        <p:spPr/>
        <p:txBody>
          <a:bodyPr/>
          <a:lstStyle/>
          <a:p>
            <a:fld id="{4B4BEF8D-AEDC-4925-86C9-8CE122F2983D}" type="slidenum">
              <a:rPr lang="en-US" smtClean="0"/>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800089" y="4548593"/>
            <a:ext cx="5626111" cy="4183380"/>
          </a:xfrm>
        </p:spPr>
        <p:txBody>
          <a:bodyPr>
            <a:normAutofit/>
          </a:bodyPr>
          <a:lstStyle/>
          <a:p>
            <a:pPr>
              <a:spcBef>
                <a:spcPts val="578"/>
              </a:spcBef>
            </a:pPr>
            <a:r>
              <a:rPr lang="en-US" dirty="0" smtClean="0"/>
              <a:t>A Medicare Supplement Insurance policy (also called Medigap) is private health insurance that’s designed to supplement Original Medicare. This means it helps pay some of the health care costs that Original Medicare doesn’t cover (like copayments, coinsurance, and deductibles). These are “gaps” in Medicare coverage. If you have Original Medicare and a Medigap policy, Medicare will pay its share of the Medicare-approved amounts for covered health care costs. Then your Medigap policy pays its share. </a:t>
            </a:r>
            <a:endParaRPr lang="en-US" dirty="0"/>
          </a:p>
        </p:txBody>
      </p:sp>
      <p:sp>
        <p:nvSpPr>
          <p:cNvPr id="4" name="Footer Placeholder 3"/>
          <p:cNvSpPr>
            <a:spLocks noGrp="1"/>
          </p:cNvSpPr>
          <p:nvPr>
            <p:ph type="ftr" sz="quarter" idx="10"/>
          </p:nvPr>
        </p:nvSpPr>
        <p:spPr/>
        <p:txBody>
          <a:bodyPr/>
          <a:lstStyle/>
          <a:p>
            <a:r>
              <a:rPr lang="en-US" smtClean="0"/>
              <a:t>Medigap</a:t>
            </a:r>
            <a:endParaRPr lang="en-US" dirty="0"/>
          </a:p>
        </p:txBody>
      </p:sp>
      <p:sp>
        <p:nvSpPr>
          <p:cNvPr id="5" name="Slide Number Placeholder 4"/>
          <p:cNvSpPr>
            <a:spLocks noGrp="1"/>
          </p:cNvSpPr>
          <p:nvPr>
            <p:ph type="sldNum" sz="quarter" idx="11"/>
          </p:nvPr>
        </p:nvSpPr>
        <p:spPr/>
        <p:txBody>
          <a:bodyPr/>
          <a:lstStyle/>
          <a:p>
            <a:fld id="{4B4BEF8D-AEDC-4925-86C9-8CE122F2983D}" type="slidenum">
              <a:rPr lang="en-US" smtClean="0"/>
              <a:t>5</a:t>
            </a:fld>
            <a:endParaRPr lang="en-US"/>
          </a:p>
        </p:txBody>
      </p:sp>
    </p:spTree>
    <p:extLst>
      <p:ext uri="{BB962C8B-B14F-4D97-AF65-F5344CB8AC3E}">
        <p14:creationId xmlns:p14="http://schemas.microsoft.com/office/powerpoint/2010/main" val="397748427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 name="Footer Placeholder 1"/>
          <p:cNvSpPr>
            <a:spLocks noGrp="1"/>
          </p:cNvSpPr>
          <p:nvPr>
            <p:ph type="ftr" sz="quarter" idx="10"/>
          </p:nvPr>
        </p:nvSpPr>
        <p:spPr/>
        <p:txBody>
          <a:bodyPr/>
          <a:lstStyle/>
          <a:p>
            <a:r>
              <a:rPr lang="en-US" smtClean="0"/>
              <a:t>Medigap</a:t>
            </a:r>
            <a:endParaRPr lang="en-US" dirty="0"/>
          </a:p>
        </p:txBody>
      </p:sp>
      <p:sp>
        <p:nvSpPr>
          <p:cNvPr id="3" name="Slide Number Placeholder 2"/>
          <p:cNvSpPr>
            <a:spLocks noGrp="1"/>
          </p:cNvSpPr>
          <p:nvPr>
            <p:ph type="sldNum" sz="quarter" idx="11"/>
          </p:nvPr>
        </p:nvSpPr>
        <p:spPr/>
        <p:txBody>
          <a:bodyPr/>
          <a:lstStyle/>
          <a:p>
            <a:fld id="{4B4BEF8D-AEDC-4925-86C9-8CE122F2983D}" type="slidenum">
              <a:rPr lang="en-US" smtClean="0"/>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a:bodyPr>
          <a:lstStyle/>
          <a:p>
            <a:endParaRPr lang="en-US" dirty="0"/>
          </a:p>
        </p:txBody>
      </p:sp>
      <p:sp>
        <p:nvSpPr>
          <p:cNvPr id="2" name="Footer Placeholder 1"/>
          <p:cNvSpPr>
            <a:spLocks noGrp="1"/>
          </p:cNvSpPr>
          <p:nvPr>
            <p:ph type="ftr" sz="quarter" idx="10"/>
          </p:nvPr>
        </p:nvSpPr>
        <p:spPr/>
        <p:txBody>
          <a:bodyPr/>
          <a:lstStyle/>
          <a:p>
            <a:r>
              <a:rPr lang="en-US" smtClean="0"/>
              <a:t>Medigap</a:t>
            </a:r>
            <a:endParaRPr lang="en-US" dirty="0"/>
          </a:p>
        </p:txBody>
      </p:sp>
      <p:sp>
        <p:nvSpPr>
          <p:cNvPr id="4" name="Slide Number Placeholder 3"/>
          <p:cNvSpPr>
            <a:spLocks noGrp="1"/>
          </p:cNvSpPr>
          <p:nvPr>
            <p:ph type="sldNum" sz="quarter" idx="11"/>
          </p:nvPr>
        </p:nvSpPr>
        <p:spPr/>
        <p:txBody>
          <a:bodyPr/>
          <a:lstStyle/>
          <a:p>
            <a:fld id="{4B4BEF8D-AEDC-4925-86C9-8CE122F2983D}" type="slidenum">
              <a:rPr lang="en-US" smtClean="0"/>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 name="Footer Placeholder 1"/>
          <p:cNvSpPr>
            <a:spLocks noGrp="1"/>
          </p:cNvSpPr>
          <p:nvPr>
            <p:ph type="ftr" sz="quarter" idx="10"/>
          </p:nvPr>
        </p:nvSpPr>
        <p:spPr/>
        <p:txBody>
          <a:bodyPr/>
          <a:lstStyle/>
          <a:p>
            <a:r>
              <a:rPr lang="en-US" smtClean="0"/>
              <a:t>Medigap</a:t>
            </a:r>
            <a:endParaRPr lang="en-US" dirty="0"/>
          </a:p>
        </p:txBody>
      </p:sp>
      <p:sp>
        <p:nvSpPr>
          <p:cNvPr id="3" name="Slide Number Placeholder 2"/>
          <p:cNvSpPr>
            <a:spLocks noGrp="1"/>
          </p:cNvSpPr>
          <p:nvPr>
            <p:ph type="sldNum" sz="quarter" idx="11"/>
          </p:nvPr>
        </p:nvSpPr>
        <p:spPr/>
        <p:txBody>
          <a:bodyPr/>
          <a:lstStyle/>
          <a:p>
            <a:fld id="{4B4BEF8D-AEDC-4925-86C9-8CE122F2983D}" type="slidenum">
              <a:rPr lang="en-US" smtClean="0"/>
              <a:t>52</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p:spPr>
      </p:sp>
      <p:sp>
        <p:nvSpPr>
          <p:cNvPr id="7" name="Notes Placeholder 6"/>
          <p:cNvSpPr txBox="1">
            <a:spLocks noGrp="1"/>
          </p:cNvSpPr>
          <p:nvPr>
            <p:ph type="body" idx="1"/>
          </p:nvPr>
        </p:nvSpPr>
        <p:spPr>
          <a:xfrm>
            <a:off x="701041" y="4533841"/>
            <a:ext cx="5579112" cy="3371828"/>
          </a:xfrm>
          <a:prstGeom prst="rect">
            <a:avLst/>
          </a:prstGeom>
          <a:noFill/>
        </p:spPr>
        <p:txBody>
          <a:bodyPr wrap="square" rtlCol="0">
            <a:spAutoFit/>
          </a:bodyPr>
          <a:lstStyle/>
          <a:p>
            <a:pPr>
              <a:spcBef>
                <a:spcPts val="600"/>
              </a:spcBef>
              <a:spcAft>
                <a:spcPts val="0"/>
              </a:spcAft>
            </a:pPr>
            <a:r>
              <a:rPr lang="en-US" dirty="0" smtClean="0"/>
              <a:t>There are gaps in Original Medicare coverage, which means Original Medicare doesn’t cover everything. Original Medicare pays a share of your Medicare-covered, medically-necessary services and supplies.</a:t>
            </a:r>
          </a:p>
          <a:p>
            <a:pPr>
              <a:spcBef>
                <a:spcPts val="600"/>
              </a:spcBef>
              <a:spcAft>
                <a:spcPts val="0"/>
              </a:spcAft>
            </a:pPr>
            <a:r>
              <a:rPr lang="en-US" dirty="0" smtClean="0"/>
              <a:t>People with Original Medicare are responsible for a share of their Medicare-covered services and supplies. </a:t>
            </a:r>
          </a:p>
          <a:p>
            <a:pPr>
              <a:spcBef>
                <a:spcPts val="600"/>
              </a:spcBef>
              <a:spcAft>
                <a:spcPts val="0"/>
              </a:spcAft>
            </a:pPr>
            <a:r>
              <a:rPr lang="en-US" dirty="0" smtClean="0"/>
              <a:t>Generally, you pay a set amount for your health care (deductible) before Medicare pays its share. </a:t>
            </a:r>
          </a:p>
          <a:p>
            <a:pPr>
              <a:spcBef>
                <a:spcPts val="600"/>
              </a:spcBef>
              <a:spcAft>
                <a:spcPts val="0"/>
              </a:spcAft>
            </a:pPr>
            <a:r>
              <a:rPr lang="en-US" dirty="0" smtClean="0"/>
              <a:t>Then, Medicare begins to pay its share, and you pay your share (coinsurance/ copayment) for covered services and supplies. There’s no yearly limit for what you pay out-of-pocket. </a:t>
            </a:r>
          </a:p>
          <a:p>
            <a:pPr>
              <a:spcBef>
                <a:spcPts val="600"/>
              </a:spcBef>
              <a:spcAft>
                <a:spcPts val="0"/>
              </a:spcAft>
            </a:pPr>
            <a:r>
              <a:rPr lang="en-US" dirty="0" smtClean="0"/>
              <a:t>You usually pay a monthly premium for Part B. </a:t>
            </a:r>
          </a:p>
          <a:p>
            <a:pPr>
              <a:spcBef>
                <a:spcPts val="600"/>
              </a:spcBef>
              <a:spcAft>
                <a:spcPts val="0"/>
              </a:spcAft>
            </a:pPr>
            <a:r>
              <a:rPr lang="en-US" dirty="0" smtClean="0"/>
              <a:t>Medigap policies help cover the gaps in Original Medicare coverage. Medigap, in most cases, only pays a share toward Medicare-covered services and supplies. </a:t>
            </a:r>
          </a:p>
          <a:p>
            <a:pPr>
              <a:spcBef>
                <a:spcPts val="600"/>
              </a:spcBef>
              <a:spcAft>
                <a:spcPts val="0"/>
              </a:spcAft>
            </a:pPr>
            <a:r>
              <a:rPr lang="en-US" dirty="0" smtClean="0"/>
              <a:t>Coverage depends on which Medigap plan you buy.</a:t>
            </a:r>
            <a:endParaRPr lang="en-US" dirty="0"/>
          </a:p>
        </p:txBody>
      </p:sp>
      <p:sp>
        <p:nvSpPr>
          <p:cNvPr id="2" name="Footer Placeholder 1"/>
          <p:cNvSpPr>
            <a:spLocks noGrp="1"/>
          </p:cNvSpPr>
          <p:nvPr>
            <p:ph type="ftr" sz="quarter" idx="10"/>
          </p:nvPr>
        </p:nvSpPr>
        <p:spPr/>
        <p:txBody>
          <a:bodyPr/>
          <a:lstStyle/>
          <a:p>
            <a:r>
              <a:rPr lang="en-US" smtClean="0"/>
              <a:t>Medigap</a:t>
            </a:r>
            <a:endParaRPr lang="en-US" dirty="0"/>
          </a:p>
        </p:txBody>
      </p:sp>
      <p:sp>
        <p:nvSpPr>
          <p:cNvPr id="3" name="Slide Number Placeholder 2"/>
          <p:cNvSpPr>
            <a:spLocks noGrp="1"/>
          </p:cNvSpPr>
          <p:nvPr>
            <p:ph type="sldNum" sz="quarter" idx="11"/>
          </p:nvPr>
        </p:nvSpPr>
        <p:spPr/>
        <p:txBody>
          <a:bodyPr/>
          <a:lstStyle/>
          <a:p>
            <a:fld id="{4B4BEF8D-AEDC-4925-86C9-8CE122F2983D}" type="slidenum">
              <a:rPr lang="en-US" smtClean="0"/>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a:xfrm>
            <a:off x="609600" y="4348056"/>
            <a:ext cx="5867400" cy="4499610"/>
          </a:xfrm>
        </p:spPr>
        <p:txBody>
          <a:bodyPr>
            <a:normAutofit lnSpcReduction="10000"/>
          </a:bodyPr>
          <a:lstStyle/>
          <a:p>
            <a:pPr marL="0">
              <a:spcBef>
                <a:spcPts val="600"/>
              </a:spcBef>
              <a:spcAft>
                <a:spcPts val="0"/>
              </a:spcAft>
              <a:tabLst>
                <a:tab pos="628650" algn="r"/>
              </a:tabLst>
            </a:pPr>
            <a:r>
              <a:rPr lang="en-US" sz="1200" dirty="0" smtClean="0">
                <a:effectLst/>
                <a:latin typeface="+mn-lt"/>
                <a:ea typeface="Times New Roman"/>
              </a:rPr>
              <a:t>The</a:t>
            </a:r>
            <a:r>
              <a:rPr lang="x-none" sz="800" smtClean="0">
                <a:effectLst/>
                <a:latin typeface="+mn-lt"/>
                <a:ea typeface="Times New Roman"/>
                <a:cs typeface="Times New Roman"/>
              </a:rPr>
              <a:t> </a:t>
            </a:r>
            <a:r>
              <a:rPr lang="en-US" sz="1200" dirty="0" smtClean="0">
                <a:effectLst/>
                <a:latin typeface="+mn-lt"/>
                <a:ea typeface="Times New Roman"/>
              </a:rPr>
              <a:t>re are costs you pay in Original Medicare. Some of these costs may be covered by a Medigap policy. This is what you pay per benefit period in 2014 for Part A–covered medically-necessary services:</a:t>
            </a:r>
          </a:p>
          <a:p>
            <a:pPr marL="173736" lvl="0" indent="-173736">
              <a:spcBef>
                <a:spcPts val="600"/>
              </a:spcBef>
              <a:spcAft>
                <a:spcPts val="0"/>
              </a:spcAft>
              <a:buFont typeface="Wingdings"/>
              <a:buChar char=""/>
              <a:tabLst>
                <a:tab pos="628650" algn="r"/>
                <a:tab pos="0" algn="l"/>
              </a:tabLst>
            </a:pPr>
            <a:r>
              <a:rPr lang="en-US" sz="1200" dirty="0" smtClean="0">
                <a:effectLst/>
                <a:latin typeface="+mn-lt"/>
                <a:ea typeface="Times New Roman"/>
              </a:rPr>
              <a:t>Hospital Inpatient Stay</a:t>
            </a:r>
          </a:p>
          <a:p>
            <a:pPr marL="292608" lvl="1" indent="-118872">
              <a:spcBef>
                <a:spcPts val="600"/>
              </a:spcBef>
              <a:spcAft>
                <a:spcPts val="0"/>
              </a:spcAft>
              <a:buFont typeface="Wingdings"/>
              <a:buChar char=""/>
              <a:tabLst>
                <a:tab pos="628650" algn="r"/>
                <a:tab pos="0" algn="l"/>
              </a:tabLst>
            </a:pPr>
            <a:r>
              <a:rPr lang="en-US" sz="1200" dirty="0" smtClean="0">
                <a:effectLst/>
                <a:latin typeface="+mn-lt"/>
                <a:ea typeface="Times New Roman"/>
              </a:rPr>
              <a:t>$1,216 deductible for days 1–60 </a:t>
            </a:r>
          </a:p>
          <a:p>
            <a:pPr marL="292608" lvl="1" indent="-118872">
              <a:spcBef>
                <a:spcPts val="600"/>
              </a:spcBef>
              <a:spcAft>
                <a:spcPts val="0"/>
              </a:spcAft>
              <a:buFont typeface="Wingdings"/>
              <a:buChar char=""/>
              <a:tabLst>
                <a:tab pos="628650" algn="r"/>
                <a:tab pos="0" algn="l"/>
              </a:tabLst>
            </a:pPr>
            <a:r>
              <a:rPr lang="en-US" sz="1200" dirty="0" smtClean="0">
                <a:effectLst/>
                <a:latin typeface="+mn-lt"/>
                <a:ea typeface="Times New Roman"/>
              </a:rPr>
              <a:t>$304 coinsurance per day for days 61–90 </a:t>
            </a:r>
          </a:p>
          <a:p>
            <a:pPr marL="292608" lvl="1" indent="-118872">
              <a:spcBef>
                <a:spcPts val="600"/>
              </a:spcBef>
              <a:spcAft>
                <a:spcPts val="0"/>
              </a:spcAft>
              <a:buFont typeface="Wingdings"/>
              <a:buChar char=""/>
              <a:tabLst>
                <a:tab pos="628650" algn="r"/>
                <a:tab pos="0" algn="l"/>
              </a:tabLst>
            </a:pPr>
            <a:r>
              <a:rPr lang="en-US" sz="1200" dirty="0" smtClean="0">
                <a:effectLst/>
                <a:latin typeface="+mn-lt"/>
                <a:ea typeface="Times New Roman"/>
              </a:rPr>
              <a:t>$608 per “lifetime reserve day” after day 90 of each benefit period (up to 60 days over your lifetime) </a:t>
            </a:r>
          </a:p>
          <a:p>
            <a:pPr marL="292608" lvl="1" indent="-118872">
              <a:spcBef>
                <a:spcPts val="600"/>
              </a:spcBef>
              <a:spcAft>
                <a:spcPts val="0"/>
              </a:spcAft>
              <a:buFont typeface="Wingdings"/>
              <a:buChar char=""/>
              <a:tabLst>
                <a:tab pos="628650" algn="r"/>
                <a:tab pos="0" algn="l"/>
              </a:tabLst>
            </a:pPr>
            <a:r>
              <a:rPr lang="en-US" sz="1200" dirty="0" smtClean="0">
                <a:effectLst/>
                <a:latin typeface="+mn-lt"/>
                <a:ea typeface="Times New Roman"/>
              </a:rPr>
              <a:t>All costs for each day after the lifetime reserve days</a:t>
            </a:r>
          </a:p>
          <a:p>
            <a:pPr marL="292608" lvl="1" indent="-118872">
              <a:spcBef>
                <a:spcPts val="600"/>
              </a:spcBef>
              <a:spcAft>
                <a:spcPts val="0"/>
              </a:spcAft>
              <a:buFont typeface="Wingdings"/>
              <a:buChar char=""/>
              <a:tabLst>
                <a:tab pos="628650" algn="r"/>
                <a:tab pos="0" algn="l"/>
              </a:tabLst>
            </a:pPr>
            <a:r>
              <a:rPr lang="en-US" sz="1200" dirty="0" smtClean="0">
                <a:effectLst/>
                <a:latin typeface="+mn-lt"/>
                <a:ea typeface="Times New Roman"/>
              </a:rPr>
              <a:t>Inpatient mental health care in a psychiatric hospital limited to 190 days in a lifetime </a:t>
            </a:r>
          </a:p>
          <a:p>
            <a:pPr marL="292608" lvl="0" indent="-118872">
              <a:spcBef>
                <a:spcPts val="600"/>
              </a:spcBef>
              <a:spcAft>
                <a:spcPts val="0"/>
              </a:spcAft>
              <a:buFont typeface="Wingdings"/>
              <a:buChar char=""/>
              <a:tabLst>
                <a:tab pos="628650" algn="r"/>
                <a:tab pos="0" algn="l"/>
              </a:tabLst>
            </a:pPr>
            <a:r>
              <a:rPr lang="en-US" sz="1200" dirty="0" smtClean="0">
                <a:effectLst/>
                <a:latin typeface="+mn-lt"/>
                <a:ea typeface="Times New Roman"/>
              </a:rPr>
              <a:t>Skilled Nursing Facility Care</a:t>
            </a:r>
          </a:p>
          <a:p>
            <a:pPr marL="292608" lvl="1" indent="-118872">
              <a:spcBef>
                <a:spcPts val="600"/>
              </a:spcBef>
              <a:spcAft>
                <a:spcPts val="0"/>
              </a:spcAft>
              <a:buFont typeface="Wingdings"/>
              <a:buChar char=""/>
              <a:tabLst>
                <a:tab pos="628650" algn="r"/>
                <a:tab pos="0" algn="l"/>
              </a:tabLst>
            </a:pPr>
            <a:r>
              <a:rPr lang="en-US" sz="1200" dirty="0" smtClean="0">
                <a:effectLst/>
                <a:latin typeface="+mn-lt"/>
                <a:ea typeface="Times New Roman"/>
              </a:rPr>
              <a:t>$0 for first 20 days of each benefit period</a:t>
            </a:r>
          </a:p>
          <a:p>
            <a:pPr marL="292608" lvl="1" indent="-118872">
              <a:spcBef>
                <a:spcPts val="600"/>
              </a:spcBef>
              <a:spcAft>
                <a:spcPts val="0"/>
              </a:spcAft>
              <a:buFont typeface="Wingdings"/>
              <a:buChar char=""/>
              <a:tabLst>
                <a:tab pos="628650" algn="r"/>
                <a:tab pos="0" algn="l"/>
              </a:tabLst>
            </a:pPr>
            <a:r>
              <a:rPr lang="en-US" sz="1200" dirty="0" smtClean="0">
                <a:effectLst/>
                <a:latin typeface="+mn-lt"/>
                <a:ea typeface="Times New Roman"/>
              </a:rPr>
              <a:t>Up to $152 coinsurance per day for days 21–100 of each benefit period</a:t>
            </a:r>
          </a:p>
          <a:p>
            <a:pPr marL="292608" lvl="1" indent="-118872">
              <a:spcBef>
                <a:spcPts val="600"/>
              </a:spcBef>
              <a:spcAft>
                <a:spcPts val="0"/>
              </a:spcAft>
              <a:buFont typeface="Wingdings"/>
              <a:buChar char=""/>
              <a:tabLst>
                <a:tab pos="628650" algn="r"/>
                <a:tab pos="0" algn="l"/>
              </a:tabLst>
            </a:pPr>
            <a:r>
              <a:rPr lang="en-US" sz="1200" dirty="0" smtClean="0">
                <a:effectLst/>
                <a:latin typeface="+mn-lt"/>
                <a:ea typeface="Times New Roman"/>
              </a:rPr>
              <a:t>All costs after day 100 </a:t>
            </a:r>
          </a:p>
          <a:p>
            <a:pPr marL="173736" lvl="0" indent="-173736">
              <a:spcBef>
                <a:spcPts val="600"/>
              </a:spcBef>
              <a:spcAft>
                <a:spcPts val="0"/>
              </a:spcAft>
              <a:buFont typeface="Wingdings"/>
              <a:buChar char=""/>
              <a:tabLst>
                <a:tab pos="628650" algn="r"/>
                <a:tab pos="0" algn="l"/>
              </a:tabLst>
            </a:pPr>
            <a:r>
              <a:rPr lang="en-US" sz="1200" dirty="0" smtClean="0">
                <a:effectLst/>
                <a:latin typeface="+mn-lt"/>
                <a:ea typeface="Times New Roman"/>
              </a:rPr>
              <a:t>Home Health Care Services</a:t>
            </a:r>
          </a:p>
          <a:p>
            <a:pPr marL="292608" lvl="1" indent="-118872">
              <a:spcBef>
                <a:spcPts val="600"/>
              </a:spcBef>
              <a:spcAft>
                <a:spcPts val="0"/>
              </a:spcAft>
              <a:buFont typeface="Wingdings"/>
              <a:buChar char=""/>
              <a:tabLst>
                <a:tab pos="628650" algn="r"/>
                <a:tab pos="0" algn="l"/>
              </a:tabLst>
            </a:pPr>
            <a:r>
              <a:rPr lang="en-US" sz="1200" dirty="0" smtClean="0">
                <a:effectLst/>
                <a:latin typeface="+mn-lt"/>
                <a:ea typeface="Times New Roman"/>
              </a:rPr>
              <a:t>$0 for home health care services </a:t>
            </a:r>
          </a:p>
          <a:p>
            <a:pPr marL="292608" lvl="1" indent="-118872">
              <a:spcBef>
                <a:spcPts val="600"/>
              </a:spcBef>
              <a:spcAft>
                <a:spcPts val="0"/>
              </a:spcAft>
              <a:buFont typeface="Wingdings"/>
              <a:buChar char=""/>
              <a:tabLst>
                <a:tab pos="628650" algn="r"/>
                <a:tab pos="0" algn="l"/>
              </a:tabLst>
            </a:pPr>
            <a:r>
              <a:rPr lang="en-US" sz="1200" dirty="0" smtClean="0">
                <a:effectLst/>
                <a:latin typeface="+mn-lt"/>
                <a:ea typeface="Times New Roman"/>
              </a:rPr>
              <a:t>20 percent of the Medicare-approved amount (coinsurance) for durable medical equipment for providers accepting assignment (must use a contract provider if in a Competitive Bidding Area)</a:t>
            </a:r>
          </a:p>
        </p:txBody>
      </p:sp>
      <p:sp>
        <p:nvSpPr>
          <p:cNvPr id="2" name="Footer Placeholder 1"/>
          <p:cNvSpPr>
            <a:spLocks noGrp="1"/>
          </p:cNvSpPr>
          <p:nvPr>
            <p:ph type="ftr" sz="quarter" idx="10"/>
          </p:nvPr>
        </p:nvSpPr>
        <p:spPr/>
        <p:txBody>
          <a:bodyPr/>
          <a:lstStyle/>
          <a:p>
            <a:r>
              <a:rPr lang="en-US" smtClean="0"/>
              <a:t>Medigap</a:t>
            </a:r>
            <a:endParaRPr lang="en-US" dirty="0"/>
          </a:p>
        </p:txBody>
      </p:sp>
      <p:sp>
        <p:nvSpPr>
          <p:cNvPr id="4" name="Slide Number Placeholder 3"/>
          <p:cNvSpPr>
            <a:spLocks noGrp="1"/>
          </p:cNvSpPr>
          <p:nvPr>
            <p:ph type="sldNum" sz="quarter" idx="11"/>
          </p:nvPr>
        </p:nvSpPr>
        <p:spPr/>
        <p:txBody>
          <a:bodyPr/>
          <a:lstStyle/>
          <a:p>
            <a:fld id="{4B4BEF8D-AEDC-4925-86C9-8CE122F2983D}" type="slidenum">
              <a:rPr lang="en-US" smtClean="0"/>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a:xfrm>
            <a:off x="623149" y="4342569"/>
            <a:ext cx="5941139" cy="4256605"/>
          </a:xfrm>
        </p:spPr>
        <p:txBody>
          <a:bodyPr>
            <a:normAutofit/>
          </a:bodyPr>
          <a:lstStyle/>
          <a:p>
            <a:pPr marL="0">
              <a:spcBef>
                <a:spcPts val="600"/>
              </a:spcBef>
              <a:spcAft>
                <a:spcPts val="0"/>
              </a:spcAft>
              <a:tabLst>
                <a:tab pos="628650" algn="r"/>
              </a:tabLst>
            </a:pPr>
            <a:r>
              <a:rPr lang="en-US" dirty="0" smtClean="0"/>
              <a:t>Additional</a:t>
            </a:r>
            <a:r>
              <a:rPr lang="en-US" sz="1200" dirty="0" smtClean="0">
                <a:effectLst/>
                <a:latin typeface="+mn-lt"/>
                <a:ea typeface="Times New Roman"/>
              </a:rPr>
              <a:t> gaps or out-of-pocket Part B expenses in Original Medicare include the following:</a:t>
            </a:r>
          </a:p>
          <a:p>
            <a:pPr marL="173736" lvl="0" indent="-173736">
              <a:spcBef>
                <a:spcPts val="600"/>
              </a:spcBef>
              <a:spcAft>
                <a:spcPts val="0"/>
              </a:spcAft>
              <a:buFont typeface="Wingdings"/>
              <a:buChar char=""/>
              <a:tabLst>
                <a:tab pos="228600" algn="l"/>
              </a:tabLst>
            </a:pPr>
            <a:r>
              <a:rPr lang="en-US" sz="1200" dirty="0" smtClean="0">
                <a:effectLst/>
                <a:latin typeface="+mn-lt"/>
                <a:ea typeface="+mn-ea"/>
              </a:rPr>
              <a:t>The Part B monthly premium. The standard Medicare Part B monthly premium is $104.90 in 2014. This may be higher, based on your income.</a:t>
            </a:r>
            <a:endParaRPr lang="en-US" sz="1200" dirty="0" smtClean="0">
              <a:effectLst/>
              <a:latin typeface="+mn-lt"/>
              <a:ea typeface="Times New Roman"/>
            </a:endParaRPr>
          </a:p>
          <a:p>
            <a:pPr marL="173736" lvl="0" indent="-173736">
              <a:spcBef>
                <a:spcPts val="600"/>
              </a:spcBef>
              <a:spcAft>
                <a:spcPts val="0"/>
              </a:spcAft>
              <a:buFont typeface="Wingdings"/>
              <a:buChar char=""/>
              <a:tabLst>
                <a:tab pos="228600" algn="l"/>
              </a:tabLst>
            </a:pPr>
            <a:r>
              <a:rPr lang="en-US" sz="1200" dirty="0" smtClean="0">
                <a:effectLst/>
                <a:latin typeface="+mn-lt"/>
                <a:ea typeface="+mn-ea"/>
              </a:rPr>
              <a:t>The annual Part B deductible is $147 in 2014.</a:t>
            </a:r>
            <a:endParaRPr lang="en-US" sz="1200" dirty="0" smtClean="0">
              <a:effectLst/>
              <a:latin typeface="+mn-lt"/>
              <a:ea typeface="Times New Roman"/>
            </a:endParaRPr>
          </a:p>
          <a:p>
            <a:pPr marL="173736" lvl="0" indent="-173736">
              <a:spcBef>
                <a:spcPts val="600"/>
              </a:spcBef>
              <a:spcAft>
                <a:spcPts val="0"/>
              </a:spcAft>
              <a:buFont typeface="Wingdings"/>
              <a:buChar char=""/>
              <a:tabLst>
                <a:tab pos="228600" algn="l"/>
              </a:tabLst>
            </a:pPr>
            <a:r>
              <a:rPr lang="en-US" sz="1200" dirty="0" smtClean="0">
                <a:effectLst/>
                <a:latin typeface="+mn-lt"/>
                <a:ea typeface="+mn-ea"/>
              </a:rPr>
              <a:t>Coinsurance for Part B services. In general, it’s 20 percent for most covered services for providers accepting assignment.</a:t>
            </a:r>
            <a:endParaRPr lang="en-US" sz="1200" dirty="0" smtClean="0">
              <a:effectLst/>
              <a:latin typeface="+mn-lt"/>
              <a:ea typeface="Times New Roman"/>
            </a:endParaRPr>
          </a:p>
          <a:p>
            <a:pPr marL="173736" lvl="0" indent="-173736">
              <a:spcBef>
                <a:spcPts val="600"/>
              </a:spcBef>
              <a:spcAft>
                <a:spcPts val="0"/>
              </a:spcAft>
              <a:buFont typeface="Wingdings"/>
              <a:buChar char=""/>
              <a:tabLst>
                <a:tab pos="228600" algn="l"/>
              </a:tabLst>
            </a:pPr>
            <a:r>
              <a:rPr lang="en-US" sz="1200" spc="-20" dirty="0" smtClean="0">
                <a:effectLst/>
                <a:latin typeface="+mn-lt"/>
                <a:ea typeface="+mn-ea"/>
              </a:rPr>
              <a:t>Assignment is an agreement between Medicare and health care providers and suppliers to accept the Medicare-approved amount as payment in full. You pay the deductibles and coinsurance (usually 20 percent of the approved amount). If assignment isn’t accepted, providers can charge you up to 15 percent above the approved amount (called the “limiting charge”), and you may have to pay the entire amount up front. Covered services include medically-necessary doctor’s services; outpatient therapy such as physical therapy, speech therapy, and occupational therapy subject to limits; most preventive services; durable medical equipment; and blood received as an outpatient that wasn’t replaced after the first 3 pints</a:t>
            </a:r>
            <a:r>
              <a:rPr lang="en-US" sz="1200" dirty="0" smtClean="0">
                <a:effectLst/>
                <a:latin typeface="+mn-lt"/>
                <a:ea typeface="+mn-ea"/>
              </a:rPr>
              <a:t>.</a:t>
            </a:r>
            <a:endParaRPr lang="en-US" sz="1200" dirty="0" smtClean="0">
              <a:effectLst/>
              <a:latin typeface="+mn-lt"/>
              <a:ea typeface="Times New Roman"/>
            </a:endParaRPr>
          </a:p>
          <a:p>
            <a:pPr marL="173736" lvl="0" indent="-173736">
              <a:spcBef>
                <a:spcPts val="600"/>
              </a:spcBef>
              <a:spcAft>
                <a:spcPts val="0"/>
              </a:spcAft>
              <a:buFont typeface="Wingdings"/>
              <a:buChar char=""/>
              <a:tabLst>
                <a:tab pos="228600" algn="l"/>
              </a:tabLst>
            </a:pPr>
            <a:r>
              <a:rPr lang="en-US" sz="1200" dirty="0" smtClean="0">
                <a:effectLst/>
                <a:latin typeface="+mn-lt"/>
                <a:ea typeface="+mn-ea"/>
              </a:rPr>
              <a:t>Some preventive services have no coinsurance, and the Part B deductible doesn’t apply as long as the provider accepts assignment.</a:t>
            </a:r>
          </a:p>
          <a:p>
            <a:pPr marL="173736" lvl="0" indent="-173736">
              <a:spcBef>
                <a:spcPts val="600"/>
              </a:spcBef>
              <a:spcAft>
                <a:spcPts val="0"/>
              </a:spcAft>
              <a:buFont typeface="Wingdings"/>
              <a:buChar char=""/>
              <a:tabLst>
                <a:tab pos="228600" algn="l"/>
              </a:tabLst>
            </a:pPr>
            <a:r>
              <a:rPr lang="en-US" sz="1100" dirty="0" smtClean="0">
                <a:effectLst/>
                <a:latin typeface="+mn-lt"/>
                <a:ea typeface="+mn-ea"/>
                <a:cs typeface="Times New Roman"/>
              </a:rPr>
              <a:t>You pay 20 percent for outpatient mental health services (visits to a doctor or other health care provider to</a:t>
            </a:r>
            <a:r>
              <a:rPr lang="en-US" sz="1100" dirty="0" smtClean="0">
                <a:effectLst/>
                <a:latin typeface="+mn-lt"/>
                <a:ea typeface="Times New Roman"/>
                <a:cs typeface="Times New Roman"/>
              </a:rPr>
              <a:t> diagnose your condition or monitor or change your prescriptions, or outpatient treatment of your condition [like counseling or psychotherapy] for providers accepting assignment). </a:t>
            </a:r>
            <a:endParaRPr lang="en-US" dirty="0" smtClean="0"/>
          </a:p>
        </p:txBody>
      </p:sp>
      <p:sp>
        <p:nvSpPr>
          <p:cNvPr id="2" name="Footer Placeholder 1"/>
          <p:cNvSpPr>
            <a:spLocks noGrp="1"/>
          </p:cNvSpPr>
          <p:nvPr>
            <p:ph type="ftr" sz="quarter" idx="10"/>
          </p:nvPr>
        </p:nvSpPr>
        <p:spPr/>
        <p:txBody>
          <a:bodyPr/>
          <a:lstStyle/>
          <a:p>
            <a:r>
              <a:rPr lang="en-US" smtClean="0"/>
              <a:t>Medigap</a:t>
            </a:r>
            <a:endParaRPr lang="en-US" dirty="0"/>
          </a:p>
        </p:txBody>
      </p:sp>
      <p:sp>
        <p:nvSpPr>
          <p:cNvPr id="4" name="Slide Number Placeholder 3"/>
          <p:cNvSpPr>
            <a:spLocks noGrp="1"/>
          </p:cNvSpPr>
          <p:nvPr>
            <p:ph type="sldNum" sz="quarter" idx="11"/>
          </p:nvPr>
        </p:nvSpPr>
        <p:spPr/>
        <p:txBody>
          <a:bodyPr/>
          <a:lstStyle/>
          <a:p>
            <a:fld id="{4B4BEF8D-AEDC-4925-86C9-8CE122F2983D}" type="slidenum">
              <a:rPr lang="en-US" smtClean="0"/>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2"/>
          <p:cNvSpPr>
            <a:spLocks noGrp="1" noRot="1" noChangeAspect="1" noChangeArrowheads="1" noTextEdit="1"/>
          </p:cNvSpPr>
          <p:nvPr>
            <p:ph type="sldImg"/>
          </p:nvPr>
        </p:nvSpPr>
        <p:spPr bwMode="auto">
          <a:xfrm>
            <a:off x="1203325" y="696913"/>
            <a:ext cx="4646613" cy="3486150"/>
          </a:xfrm>
          <a:noFill/>
          <a:ln>
            <a:solidFill>
              <a:srgbClr val="000000"/>
            </a:solidFill>
            <a:miter lim="800000"/>
            <a:headEnd/>
            <a:tailEnd/>
          </a:ln>
        </p:spPr>
      </p:sp>
      <p:sp>
        <p:nvSpPr>
          <p:cNvPr id="82948" name="Rectangle 3"/>
          <p:cNvSpPr>
            <a:spLocks noGrp="1" noChangeArrowheads="1"/>
          </p:cNvSpPr>
          <p:nvPr>
            <p:ph type="body" idx="1"/>
          </p:nvPr>
        </p:nvSpPr>
        <p:spPr bwMode="auto">
          <a:xfrm>
            <a:off x="878735" y="4412475"/>
            <a:ext cx="5255366" cy="4183995"/>
          </a:xfrm>
          <a:noFill/>
        </p:spPr>
        <p:txBody>
          <a:bodyPr wrap="square" numCol="1" anchor="t" anchorCtr="0" compatLnSpc="1">
            <a:prstTxWarp prst="textNoShape">
              <a:avLst/>
            </a:prstTxWarp>
          </a:bodyPr>
          <a:lstStyle/>
          <a:p>
            <a:pPr>
              <a:spcBef>
                <a:spcPts val="578"/>
              </a:spcBef>
            </a:pPr>
            <a:r>
              <a:rPr lang="en-US" b="0" baseline="0" dirty="0" smtClean="0"/>
              <a:t>Check Your Knowledge – Question 1</a:t>
            </a:r>
          </a:p>
          <a:p>
            <a:pPr>
              <a:spcBef>
                <a:spcPts val="578"/>
              </a:spcBef>
            </a:pPr>
            <a:r>
              <a:rPr lang="en-US" b="0" baseline="0" dirty="0" smtClean="0"/>
              <a:t>Medigap policies are sold by </a:t>
            </a:r>
          </a:p>
          <a:p>
            <a:pPr marL="186291" indent="-186291">
              <a:spcBef>
                <a:spcPts val="611"/>
              </a:spcBef>
              <a:buAutoNum type="alphaLcPeriod"/>
            </a:pPr>
            <a:r>
              <a:rPr lang="en-US" b="0" dirty="0" smtClean="0"/>
              <a:t>The Centers for Medicare</a:t>
            </a:r>
            <a:r>
              <a:rPr lang="en-US" b="0" baseline="0" dirty="0" smtClean="0"/>
              <a:t> &amp; Medicaid Services</a:t>
            </a:r>
          </a:p>
          <a:p>
            <a:pPr marL="186291" indent="-186291">
              <a:spcBef>
                <a:spcPts val="611"/>
              </a:spcBef>
              <a:buAutoNum type="alphaLcPeriod"/>
            </a:pPr>
            <a:r>
              <a:rPr lang="en-US" b="0" baseline="0" dirty="0" smtClean="0"/>
              <a:t>Private insurance companies</a:t>
            </a:r>
          </a:p>
          <a:p>
            <a:pPr marL="186291" indent="-186291">
              <a:spcBef>
                <a:spcPts val="611"/>
              </a:spcBef>
              <a:buAutoNum type="alphaLcPeriod"/>
            </a:pPr>
            <a:r>
              <a:rPr lang="en-US" b="0" baseline="0" dirty="0" smtClean="0"/>
              <a:t>State governments</a:t>
            </a:r>
            <a:endParaRPr lang="en-US" b="0" dirty="0" smtClean="0"/>
          </a:p>
          <a:p>
            <a:pPr marL="186291" indent="-186291">
              <a:spcBef>
                <a:spcPts val="611"/>
              </a:spcBef>
              <a:buAutoNum type="alphaLcPeriod"/>
            </a:pPr>
            <a:r>
              <a:rPr lang="en-US" b="0" dirty="0" smtClean="0"/>
              <a:t>None of the above</a:t>
            </a:r>
          </a:p>
          <a:p>
            <a:pPr>
              <a:spcBef>
                <a:spcPts val="578"/>
              </a:spcBef>
            </a:pPr>
            <a:r>
              <a:rPr lang="en-US" b="0" dirty="0" smtClean="0"/>
              <a:t>Answer: b. Private</a:t>
            </a:r>
            <a:r>
              <a:rPr lang="en-US" b="0" baseline="0" dirty="0" smtClean="0"/>
              <a:t> insurance companies. </a:t>
            </a:r>
          </a:p>
          <a:p>
            <a:pPr>
              <a:spcBef>
                <a:spcPts val="578"/>
              </a:spcBef>
            </a:pPr>
            <a:r>
              <a:rPr lang="en-US" dirty="0" smtClean="0"/>
              <a:t>Medigap</a:t>
            </a:r>
            <a:r>
              <a:rPr lang="en-US" baseline="0" dirty="0" smtClean="0"/>
              <a:t> policies are offered by private insurance companies.</a:t>
            </a:r>
            <a:endParaRPr lang="en-US" dirty="0" smtClean="0"/>
          </a:p>
        </p:txBody>
      </p:sp>
      <p:sp>
        <p:nvSpPr>
          <p:cNvPr id="2" name="Footer Placeholder 1"/>
          <p:cNvSpPr>
            <a:spLocks noGrp="1"/>
          </p:cNvSpPr>
          <p:nvPr>
            <p:ph type="ftr" sz="quarter" idx="10"/>
          </p:nvPr>
        </p:nvSpPr>
        <p:spPr/>
        <p:txBody>
          <a:bodyPr/>
          <a:lstStyle/>
          <a:p>
            <a:r>
              <a:rPr lang="en-US" smtClean="0"/>
              <a:t>Medigap</a:t>
            </a:r>
            <a:endParaRPr lang="en-US" dirty="0"/>
          </a:p>
        </p:txBody>
      </p:sp>
      <p:sp>
        <p:nvSpPr>
          <p:cNvPr id="3" name="Slide Number Placeholder 2"/>
          <p:cNvSpPr>
            <a:spLocks noGrp="1"/>
          </p:cNvSpPr>
          <p:nvPr>
            <p:ph type="sldNum" sz="quarter" idx="11"/>
          </p:nvPr>
        </p:nvSpPr>
        <p:spPr/>
        <p:txBody>
          <a:bodyPr/>
          <a:lstStyle/>
          <a:p>
            <a:fld id="{4B4BEF8D-AEDC-4925-86C9-8CE122F2983D}" type="slidenum">
              <a:rPr lang="en-US" smtClean="0"/>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lvl1pPr>
              <a:defRPr baseline="0"/>
            </a:lvl1pPr>
          </a:lstStyle>
          <a:p>
            <a:r>
              <a:rPr lang="en-US" dirty="0" smtClean="0"/>
              <a:t>Click to edit Master title style</a:t>
            </a:r>
            <a:endParaRPr lang="en-US" dirty="0"/>
          </a:p>
        </p:txBody>
      </p:sp>
      <p:sp>
        <p:nvSpPr>
          <p:cNvPr id="3" name="Content Placeholder 2"/>
          <p:cNvSpPr>
            <a:spLocks noGrp="1"/>
          </p:cNvSpPr>
          <p:nvPr>
            <p:ph idx="1"/>
          </p:nvPr>
        </p:nvSpPr>
        <p:spPr>
          <a:xfrm>
            <a:off x="457200" y="1371600"/>
            <a:ext cx="8229600" cy="4754563"/>
          </a:xfrm>
        </p:spPr>
        <p:txBody>
          <a:bodyPr/>
          <a:lstStyle>
            <a:lvl1pPr>
              <a:spcBef>
                <a:spcPts val="600"/>
              </a:spcBef>
              <a:defRPr sz="3200"/>
            </a:lvl1pPr>
            <a:lvl2pPr>
              <a:spcBef>
                <a:spcPts val="600"/>
              </a:spcBef>
              <a:defRPr sz="2800"/>
            </a:lvl2pPr>
            <a:lvl3pPr>
              <a:spcBef>
                <a:spcPts val="600"/>
              </a:spcBef>
              <a:defRPr sz="2800"/>
            </a:lvl3pPr>
            <a:lvl4pPr>
              <a:spcBef>
                <a:spcPts val="600"/>
              </a:spcBef>
              <a:defRPr sz="2800"/>
            </a:lvl4pPr>
            <a:lvl5pPr>
              <a:spcBef>
                <a:spcPts val="600"/>
              </a:spcBef>
              <a:defRPr sz="2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Date Placeholder 3"/>
          <p:cNvSpPr>
            <a:spLocks noGrp="1"/>
          </p:cNvSpPr>
          <p:nvPr>
            <p:ph type="dt" sz="half" idx="2"/>
          </p:nvPr>
        </p:nvSpPr>
        <p:spPr>
          <a:xfrm>
            <a:off x="457200" y="6340475"/>
            <a:ext cx="2133600" cy="365125"/>
          </a:xfrm>
          <a:prstGeom prst="rect">
            <a:avLst/>
          </a:prstGeom>
        </p:spPr>
        <p:txBody>
          <a:bodyPr vert="horz" lIns="91440" tIns="45720" rIns="91440" bIns="45720" rtlCol="0" anchor="ctr"/>
          <a:lstStyle>
            <a:lvl1pPr algn="l">
              <a:defRPr sz="1200">
                <a:solidFill>
                  <a:schemeClr val="tx1"/>
                </a:solidFill>
              </a:defRPr>
            </a:lvl1pPr>
          </a:lstStyle>
          <a:p>
            <a:r>
              <a:rPr lang="en-US" smtClean="0"/>
              <a:t>5/01/2014</a:t>
            </a:r>
            <a:endParaRPr lang="en-US" dirty="0"/>
          </a:p>
        </p:txBody>
      </p:sp>
      <p:sp>
        <p:nvSpPr>
          <p:cNvPr id="15" name="Footer Placeholder 4"/>
          <p:cNvSpPr>
            <a:spLocks noGrp="1"/>
          </p:cNvSpPr>
          <p:nvPr>
            <p:ph type="ftr" sz="quarter" idx="3"/>
          </p:nvPr>
        </p:nvSpPr>
        <p:spPr>
          <a:xfrm>
            <a:off x="2590800" y="6340475"/>
            <a:ext cx="3962400" cy="365125"/>
          </a:xfrm>
          <a:prstGeom prst="rect">
            <a:avLst/>
          </a:prstGeom>
        </p:spPr>
        <p:txBody>
          <a:bodyPr vert="horz" lIns="91440" tIns="45720" rIns="91440" bIns="45720" rtlCol="0" anchor="ctr"/>
          <a:lstStyle>
            <a:lvl1pPr algn="ctr">
              <a:defRPr sz="1200">
                <a:solidFill>
                  <a:schemeClr val="tx1"/>
                </a:solidFill>
              </a:defRPr>
            </a:lvl1pPr>
          </a:lstStyle>
          <a:p>
            <a:r>
              <a:rPr lang="en-US" smtClean="0"/>
              <a:t>Medigap (Medicare Supplement Insurance) Policies</a:t>
            </a:r>
            <a:endParaRPr lang="en-US" dirty="0"/>
          </a:p>
        </p:txBody>
      </p:sp>
      <p:sp>
        <p:nvSpPr>
          <p:cNvPr id="16" name="Slide Number Placeholder 5"/>
          <p:cNvSpPr>
            <a:spLocks noGrp="1"/>
          </p:cNvSpPr>
          <p:nvPr>
            <p:ph type="sldNum" sz="quarter" idx="4"/>
          </p:nvPr>
        </p:nvSpPr>
        <p:spPr>
          <a:xfrm>
            <a:off x="6553200" y="6340475"/>
            <a:ext cx="2133600" cy="365125"/>
          </a:xfrm>
          <a:prstGeom prst="rect">
            <a:avLst/>
          </a:prstGeom>
        </p:spPr>
        <p:txBody>
          <a:bodyPr vert="horz" lIns="91440" tIns="45720" rIns="91440" bIns="45720" rtlCol="0" anchor="ctr"/>
          <a:lstStyle>
            <a:lvl1pPr algn="r">
              <a:defRPr sz="1200">
                <a:solidFill>
                  <a:schemeClr val="tx1"/>
                </a:solidFill>
              </a:defRPr>
            </a:lvl1pPr>
          </a:lstStyle>
          <a:p>
            <a:fld id="{78C0CC3C-85F1-4D86-9B70-8D9F8B17F046}"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marL="342900" indent="-342900">
              <a:buFont typeface="Wingdings" panose="05000000000000000000" pitchFamily="2" charset="2"/>
              <a:buChar char="§"/>
              <a:defRPr/>
            </a:lvl1pPr>
            <a:lvl2pPr marL="742950" indent="-285750">
              <a:buFont typeface="Arial" panose="020B0604020202020204" pitchFamily="34" charset="0"/>
              <a:buChar char="•"/>
              <a:defRPr/>
            </a:lvl2pPr>
            <a:lvl3pPr marL="1143000" indent="-228600">
              <a:buSzPct val="50000"/>
              <a:buFont typeface="Wingdings" panose="05000000000000000000" pitchFamily="2" charset="2"/>
              <a:buChar char="q"/>
              <a:defRPr/>
            </a:lvl3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Date Placeholder 1"/>
          <p:cNvSpPr>
            <a:spLocks noGrp="1"/>
          </p:cNvSpPr>
          <p:nvPr>
            <p:ph type="dt" sz="half" idx="10"/>
          </p:nvPr>
        </p:nvSpPr>
        <p:spPr>
          <a:xfrm>
            <a:off x="457200" y="6340475"/>
            <a:ext cx="2133600" cy="365125"/>
          </a:xfrm>
          <a:prstGeom prst="rect">
            <a:avLst/>
          </a:prstGeom>
        </p:spPr>
        <p:txBody>
          <a:bodyPr/>
          <a:lstStyle/>
          <a:p>
            <a:r>
              <a:rPr lang="en-US" dirty="0" smtClean="0">
                <a:solidFill>
                  <a:prstClr val="black"/>
                </a:solidFill>
              </a:rPr>
              <a:t>5/01/2014</a:t>
            </a:r>
            <a:endParaRPr lang="en-US" dirty="0">
              <a:solidFill>
                <a:prstClr val="black"/>
              </a:solidFill>
            </a:endParaRPr>
          </a:p>
        </p:txBody>
      </p:sp>
      <p:sp>
        <p:nvSpPr>
          <p:cNvPr id="9" name="Footer Placeholder 2"/>
          <p:cNvSpPr>
            <a:spLocks noGrp="1"/>
          </p:cNvSpPr>
          <p:nvPr>
            <p:ph type="ftr" sz="quarter" idx="11"/>
          </p:nvPr>
        </p:nvSpPr>
        <p:spPr>
          <a:xfrm>
            <a:off x="2590800" y="6340475"/>
            <a:ext cx="3962400" cy="365125"/>
          </a:xfrm>
          <a:prstGeom prst="rect">
            <a:avLst/>
          </a:prstGeom>
        </p:spPr>
        <p:txBody>
          <a:bodyPr/>
          <a:lstStyle/>
          <a:p>
            <a:pPr algn="ctr"/>
            <a:r>
              <a:rPr lang="en-US" dirty="0" smtClean="0">
                <a:solidFill>
                  <a:prstClr val="black"/>
                </a:solidFill>
              </a:rPr>
              <a:t>Coordination of Benefits</a:t>
            </a:r>
            <a:endParaRPr lang="en-US" dirty="0">
              <a:solidFill>
                <a:prstClr val="black"/>
              </a:solidFill>
            </a:endParaRPr>
          </a:p>
        </p:txBody>
      </p:sp>
      <p:sp>
        <p:nvSpPr>
          <p:cNvPr id="10" name="Slide Number Placeholder 3"/>
          <p:cNvSpPr>
            <a:spLocks noGrp="1"/>
          </p:cNvSpPr>
          <p:nvPr>
            <p:ph type="sldNum" sz="quarter" idx="12"/>
          </p:nvPr>
        </p:nvSpPr>
        <p:spPr>
          <a:xfrm>
            <a:off x="6553200" y="6340475"/>
            <a:ext cx="2133600" cy="365125"/>
          </a:xfrm>
          <a:prstGeom prst="rect">
            <a:avLst/>
          </a:prstGeom>
        </p:spPr>
        <p:txBody>
          <a:bodyPr/>
          <a:lstStyle/>
          <a:p>
            <a:pPr algn="r"/>
            <a:fld id="{78C0CC3C-85F1-4D86-9B70-8D9F8B17F046}" type="slidenum">
              <a:rPr lang="en-US" smtClean="0">
                <a:solidFill>
                  <a:prstClr val="black"/>
                </a:solidFill>
              </a:rPr>
              <a:pPr algn="r"/>
              <a:t>‹#›</a:t>
            </a:fld>
            <a:endParaRPr lang="en-US" dirty="0">
              <a:solidFill>
                <a:prstClr val="black"/>
              </a:solidFill>
            </a:endParaRPr>
          </a:p>
        </p:txBody>
      </p:sp>
    </p:spTree>
    <p:extLst>
      <p:ext uri="{BB962C8B-B14F-4D97-AF65-F5344CB8AC3E}">
        <p14:creationId xmlns:p14="http://schemas.microsoft.com/office/powerpoint/2010/main" val="156414337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5/01/2014</a:t>
            </a:r>
            <a:endParaRPr lang="en-US" dirty="0"/>
          </a:p>
        </p:txBody>
      </p:sp>
      <p:sp>
        <p:nvSpPr>
          <p:cNvPr id="3" name="Footer Placeholder 2"/>
          <p:cNvSpPr>
            <a:spLocks noGrp="1"/>
          </p:cNvSpPr>
          <p:nvPr>
            <p:ph type="ftr" sz="quarter" idx="11"/>
          </p:nvPr>
        </p:nvSpPr>
        <p:spPr/>
        <p:txBody>
          <a:bodyPr/>
          <a:lstStyle/>
          <a:p>
            <a:r>
              <a:rPr lang="en-US" smtClean="0"/>
              <a:t>Medigap (Medicare Supplement Insurance) Policies</a:t>
            </a:r>
            <a:endParaRPr lang="en-US" dirty="0"/>
          </a:p>
        </p:txBody>
      </p:sp>
      <p:sp>
        <p:nvSpPr>
          <p:cNvPr id="4" name="Slide Number Placeholder 3"/>
          <p:cNvSpPr>
            <a:spLocks noGrp="1"/>
          </p:cNvSpPr>
          <p:nvPr>
            <p:ph type="sldNum" sz="quarter" idx="12"/>
          </p:nvPr>
        </p:nvSpPr>
        <p:spPr>
          <a:xfrm>
            <a:off x="6553200" y="6340475"/>
            <a:ext cx="2133600" cy="365125"/>
          </a:xfrm>
          <a:prstGeom prst="rect">
            <a:avLst/>
          </a:prstGeom>
        </p:spPr>
        <p:txBody>
          <a:bodyPr/>
          <a:lstStyle/>
          <a:p>
            <a:fld id="{78C0CC3C-85F1-4D86-9B70-8D9F8B17F046}" type="slidenum">
              <a:rPr lang="en-US" smtClean="0"/>
              <a:pPr/>
              <a:t>‹#›</a:t>
            </a:fld>
            <a:endParaRPr lang="en-US" dirty="0"/>
          </a:p>
        </p:txBody>
      </p:sp>
      <p:sp>
        <p:nvSpPr>
          <p:cNvPr id="5" name="Title Placeholder 1"/>
          <p:cNvSpPr>
            <a:spLocks noGrp="1"/>
          </p:cNvSpPr>
          <p:nvPr>
            <p:ph type="title" hasCustomPrompt="1"/>
          </p:nvPr>
        </p:nvSpPr>
        <p:spPr>
          <a:xfrm>
            <a:off x="457200" y="274638"/>
            <a:ext cx="8229600" cy="868362"/>
          </a:xfrm>
          <a:prstGeom prst="rect">
            <a:avLst/>
          </a:prstGeom>
        </p:spPr>
        <p:txBody>
          <a:bodyPr vert="horz" lIns="91440" tIns="45720" rIns="91440" bIns="45720" rtlCol="0" anchor="ctr">
            <a:normAutofit/>
          </a:bodyPr>
          <a:lstStyle>
            <a:lvl1pPr>
              <a:defRPr/>
            </a:lvl1pPr>
          </a:lstStyle>
          <a:p>
            <a:r>
              <a:rPr lang="en-US" dirty="0" smtClean="0"/>
              <a:t>Click to edit title</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cSld name="CMS content2">
    <p:spTree>
      <p:nvGrpSpPr>
        <p:cNvPr id="1" name=""/>
        <p:cNvGrpSpPr/>
        <p:nvPr/>
      </p:nvGrpSpPr>
      <p:grpSpPr>
        <a:xfrm>
          <a:off x="0" y="0"/>
          <a:ext cx="0" cy="0"/>
          <a:chOff x="0" y="0"/>
          <a:chExt cx="0" cy="0"/>
        </a:xfrm>
      </p:grpSpPr>
      <p:sp>
        <p:nvSpPr>
          <p:cNvPr id="5" name="Title 1"/>
          <p:cNvSpPr>
            <a:spLocks noGrp="1"/>
          </p:cNvSpPr>
          <p:nvPr>
            <p:ph type="title"/>
          </p:nvPr>
        </p:nvSpPr>
        <p:spPr>
          <a:xfrm>
            <a:off x="0" y="0"/>
            <a:ext cx="9144000" cy="1143000"/>
          </a:xfrm>
          <a:prstGeom prst="rect">
            <a:avLst/>
          </a:prstGeom>
          <a:solidFill>
            <a:srgbClr val="084A9C"/>
          </a:solidFill>
          <a:effectLst>
            <a:outerShdw dist="76200" dir="5640000" algn="tl" rotWithShape="0">
              <a:srgbClr val="FFD004"/>
            </a:outerShdw>
          </a:effectLst>
        </p:spPr>
        <p:txBody>
          <a:bodyPr/>
          <a:lstStyle>
            <a:lvl1pPr>
              <a:defRPr>
                <a:solidFill>
                  <a:schemeClr val="bg1"/>
                </a:solidFill>
              </a:defRPr>
            </a:lvl1pPr>
          </a:lstStyle>
          <a:p>
            <a:r>
              <a:rPr lang="en-US" smtClean="0"/>
              <a:t>Click to edit Master title style</a:t>
            </a:r>
            <a:endParaRPr lang="en-US" dirty="0"/>
          </a:p>
        </p:txBody>
      </p:sp>
      <p:sp>
        <p:nvSpPr>
          <p:cNvPr id="6" name="Content Placeholder 2"/>
          <p:cNvSpPr>
            <a:spLocks noGrp="1"/>
          </p:cNvSpPr>
          <p:nvPr>
            <p:ph idx="1"/>
          </p:nvPr>
        </p:nvSpPr>
        <p:spPr>
          <a:xfrm>
            <a:off x="457200" y="1828800"/>
            <a:ext cx="8229600" cy="4297363"/>
          </a:xfrm>
        </p:spPr>
        <p:txBody>
          <a:bodyPr/>
          <a:lstStyle>
            <a:lvl1pPr marL="342900" indent="-342900">
              <a:buFont typeface="Wingdings" pitchFamily="2" charset="2"/>
              <a:buChar char="§"/>
              <a:defRPr/>
            </a:lvl1pPr>
            <a:lvl2pPr marL="742950" indent="-285750">
              <a:buFont typeface="Arial" pitchFamily="34" charset="0"/>
              <a:buChar char="•"/>
              <a:defRPr/>
            </a:lvl2pPr>
            <a:lvl3pPr marL="1143000" indent="-228600">
              <a:buSzPct val="50000"/>
              <a:buFont typeface="Courier New" pitchFamily="49" charset="0"/>
              <a:buChar char="o"/>
              <a:defRPr/>
            </a:lvl3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Date Placeholder 3"/>
          <p:cNvSpPr>
            <a:spLocks noGrp="1"/>
          </p:cNvSpPr>
          <p:nvPr>
            <p:ph type="dt" sz="half" idx="2"/>
          </p:nvPr>
        </p:nvSpPr>
        <p:spPr>
          <a:xfrm>
            <a:off x="457200" y="6340475"/>
            <a:ext cx="2133600" cy="365125"/>
          </a:xfrm>
          <a:prstGeom prst="rect">
            <a:avLst/>
          </a:prstGeom>
        </p:spPr>
        <p:txBody>
          <a:bodyPr vert="horz" lIns="91440" tIns="45720" rIns="91440" bIns="45720" rtlCol="0" anchor="ctr"/>
          <a:lstStyle>
            <a:lvl1pPr algn="l">
              <a:defRPr sz="1200">
                <a:solidFill>
                  <a:schemeClr val="tx1"/>
                </a:solidFill>
              </a:defRPr>
            </a:lvl1pPr>
          </a:lstStyle>
          <a:p>
            <a:r>
              <a:rPr lang="en-US" smtClean="0"/>
              <a:t>5/01/2014</a:t>
            </a:r>
            <a:endParaRPr lang="en-US" dirty="0"/>
          </a:p>
        </p:txBody>
      </p:sp>
      <p:sp>
        <p:nvSpPr>
          <p:cNvPr id="10" name="Footer Placeholder 4"/>
          <p:cNvSpPr>
            <a:spLocks noGrp="1"/>
          </p:cNvSpPr>
          <p:nvPr>
            <p:ph type="ftr" sz="quarter" idx="3"/>
          </p:nvPr>
        </p:nvSpPr>
        <p:spPr>
          <a:xfrm>
            <a:off x="2590800" y="6340475"/>
            <a:ext cx="3962400" cy="365125"/>
          </a:xfrm>
          <a:prstGeom prst="rect">
            <a:avLst/>
          </a:prstGeom>
        </p:spPr>
        <p:txBody>
          <a:bodyPr vert="horz" lIns="91440" tIns="45720" rIns="91440" bIns="45720" rtlCol="0" anchor="ctr"/>
          <a:lstStyle>
            <a:lvl1pPr algn="ctr">
              <a:defRPr sz="1200">
                <a:solidFill>
                  <a:schemeClr val="tx1"/>
                </a:solidFill>
              </a:defRPr>
            </a:lvl1pPr>
          </a:lstStyle>
          <a:p>
            <a:r>
              <a:rPr lang="en-US" smtClean="0"/>
              <a:t>Medigap (Medicare Supplement Insurance) Policies</a:t>
            </a:r>
            <a:endParaRPr lang="en-US" dirty="0"/>
          </a:p>
        </p:txBody>
      </p:sp>
      <p:sp>
        <p:nvSpPr>
          <p:cNvPr id="11" name="Slide Number Placeholder 5"/>
          <p:cNvSpPr>
            <a:spLocks noGrp="1"/>
          </p:cNvSpPr>
          <p:nvPr>
            <p:ph type="sldNum" sz="quarter" idx="4"/>
          </p:nvPr>
        </p:nvSpPr>
        <p:spPr>
          <a:xfrm>
            <a:off x="6553200" y="6340475"/>
            <a:ext cx="2133600" cy="365125"/>
          </a:xfrm>
          <a:prstGeom prst="rect">
            <a:avLst/>
          </a:prstGeom>
        </p:spPr>
        <p:txBody>
          <a:bodyPr vert="horz" lIns="91440" tIns="45720" rIns="91440" bIns="45720" rtlCol="0" anchor="ctr"/>
          <a:lstStyle>
            <a:lvl1pPr algn="r">
              <a:defRPr sz="1200">
                <a:solidFill>
                  <a:schemeClr val="tx1"/>
                </a:solidFill>
              </a:defRPr>
            </a:lvl1pPr>
          </a:lstStyle>
          <a:p>
            <a:fld id="{78C0CC3C-85F1-4D86-9B70-8D9F8B17F046}" type="slidenum">
              <a:rPr lang="en-US" smtClean="0"/>
              <a:pPr/>
              <a:t>‹#›</a:t>
            </a:fld>
            <a:endParaRPr lang="en-US" dirty="0"/>
          </a:p>
        </p:txBody>
      </p:sp>
    </p:spTree>
    <p:extLst>
      <p:ext uri="{BB962C8B-B14F-4D97-AF65-F5344CB8AC3E}">
        <p14:creationId xmlns:p14="http://schemas.microsoft.com/office/powerpoint/2010/main" val="44710404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3_CMS title1">
    <p:bg>
      <p:bgPr>
        <a:solidFill>
          <a:schemeClr val="bg1"/>
        </a:solidFill>
        <a:effectLst/>
      </p:bgPr>
    </p:bg>
    <p:spTree>
      <p:nvGrpSpPr>
        <p:cNvPr id="1" name=""/>
        <p:cNvGrpSpPr/>
        <p:nvPr/>
      </p:nvGrpSpPr>
      <p:grpSpPr>
        <a:xfrm>
          <a:off x="0" y="0"/>
          <a:ext cx="0" cy="0"/>
          <a:chOff x="0" y="0"/>
          <a:chExt cx="0" cy="0"/>
        </a:xfrm>
      </p:grpSpPr>
      <p:sp>
        <p:nvSpPr>
          <p:cNvPr id="12" name="Title 7"/>
          <p:cNvSpPr>
            <a:spLocks noGrp="1"/>
          </p:cNvSpPr>
          <p:nvPr>
            <p:ph type="title" hasCustomPrompt="1"/>
          </p:nvPr>
        </p:nvSpPr>
        <p:spPr>
          <a:xfrm>
            <a:off x="0" y="1371600"/>
            <a:ext cx="9144000" cy="1066800"/>
          </a:xfrm>
          <a:solidFill>
            <a:srgbClr val="084A9C"/>
          </a:solidFill>
        </p:spPr>
        <p:txBody>
          <a:bodyPr/>
          <a:lstStyle>
            <a:lvl1pPr>
              <a:defRPr baseline="0">
                <a:solidFill>
                  <a:schemeClr val="bg1"/>
                </a:solidFill>
              </a:defRPr>
            </a:lvl1pPr>
          </a:lstStyle>
          <a:p>
            <a:r>
              <a:rPr lang="en-US" dirty="0" smtClean="0"/>
              <a:t>National Training Program</a:t>
            </a:r>
            <a:endParaRPr lang="en-US" dirty="0"/>
          </a:p>
        </p:txBody>
      </p:sp>
      <p:sp>
        <p:nvSpPr>
          <p:cNvPr id="14" name="TextBox 13"/>
          <p:cNvSpPr txBox="1"/>
          <p:nvPr userDrawn="1"/>
        </p:nvSpPr>
        <p:spPr>
          <a:xfrm>
            <a:off x="-1668146" y="4928188"/>
            <a:ext cx="184666" cy="369332"/>
          </a:xfrm>
          <a:prstGeom prst="rect">
            <a:avLst/>
          </a:prstGeom>
          <a:noFill/>
        </p:spPr>
        <p:txBody>
          <a:bodyPr wrap="none" rtlCol="0">
            <a:spAutoFit/>
          </a:bodyPr>
          <a:lstStyle/>
          <a:p>
            <a:pPr fontAlgn="auto">
              <a:spcBef>
                <a:spcPts val="0"/>
              </a:spcBef>
              <a:spcAft>
                <a:spcPts val="0"/>
              </a:spcAft>
            </a:pPr>
            <a:endParaRPr lang="en-US" dirty="0">
              <a:solidFill>
                <a:prstClr val="black"/>
              </a:solidFill>
              <a:latin typeface="Calibri"/>
            </a:endParaRPr>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9" name="Text Placeholder 2"/>
          <p:cNvSpPr>
            <a:spLocks noGrp="1"/>
          </p:cNvSpPr>
          <p:nvPr>
            <p:ph type="body" sz="quarter" idx="11" hasCustomPrompt="1"/>
          </p:nvPr>
        </p:nvSpPr>
        <p:spPr>
          <a:xfrm>
            <a:off x="5943600" y="4267200"/>
            <a:ext cx="2971800" cy="838200"/>
          </a:xfr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2400" b="1" i="1">
                <a:solidFill>
                  <a:srgbClr val="084A9C"/>
                </a:solidFill>
              </a:defRPr>
            </a:lvl1pPr>
          </a:lstStyle>
          <a:p>
            <a:pPr algn="l"/>
            <a:r>
              <a:rPr lang="en-US" sz="2400" b="0" i="1" dirty="0" smtClean="0">
                <a:solidFill>
                  <a:srgbClr val="084A9C"/>
                </a:solidFill>
              </a:rPr>
              <a:t>Module #</a:t>
            </a:r>
            <a:endParaRPr lang="en-US" sz="2800" b="0" i="1" dirty="0" smtClean="0">
              <a:solidFill>
                <a:srgbClr val="084A9C"/>
              </a:solidFill>
            </a:endParaRPr>
          </a:p>
          <a:p>
            <a:pPr algn="l"/>
            <a:endParaRPr lang="en-US" sz="2800" b="0" i="1" dirty="0" smtClean="0">
              <a:solidFill>
                <a:srgbClr val="084A9C"/>
              </a:solidFill>
            </a:endParaRPr>
          </a:p>
        </p:txBody>
      </p:sp>
      <p:sp>
        <p:nvSpPr>
          <p:cNvPr id="8" name="Text Placeholder 2"/>
          <p:cNvSpPr>
            <a:spLocks noGrp="1"/>
          </p:cNvSpPr>
          <p:nvPr>
            <p:ph type="body" sz="quarter" idx="10" hasCustomPrompt="1"/>
          </p:nvPr>
        </p:nvSpPr>
        <p:spPr>
          <a:xfrm>
            <a:off x="5943600" y="3048000"/>
            <a:ext cx="2971800" cy="914400"/>
          </a:xfrm>
        </p:spPr>
        <p:txBody>
          <a:bodyPr>
            <a:normAutofit/>
          </a:bodyPr>
          <a:lstStyle>
            <a:lvl1pPr marL="0" indent="0" algn="l">
              <a:buNone/>
              <a:defRPr sz="2800" b="1" i="1">
                <a:solidFill>
                  <a:srgbClr val="084A9C"/>
                </a:solidFill>
              </a:defRPr>
            </a:lvl1pPr>
          </a:lstStyle>
          <a:p>
            <a:pPr algn="l"/>
            <a:r>
              <a:rPr lang="en-US" sz="2400" b="1" i="1" dirty="0" smtClean="0">
                <a:solidFill>
                  <a:srgbClr val="084A9C"/>
                </a:solidFill>
              </a:rPr>
              <a:t>Module Name</a:t>
            </a:r>
          </a:p>
          <a:p>
            <a:pPr algn="l"/>
            <a:endParaRPr lang="en-US" sz="2800" b="0" i="1" dirty="0" smtClean="0">
              <a:solidFill>
                <a:srgbClr val="084A9C"/>
              </a:solidFill>
            </a:endParaRPr>
          </a:p>
        </p:txBody>
      </p:sp>
      <p:sp>
        <p:nvSpPr>
          <p:cNvPr id="17" name="Text Placeholder 2"/>
          <p:cNvSpPr>
            <a:spLocks noGrp="1"/>
          </p:cNvSpPr>
          <p:nvPr>
            <p:ph type="body" sz="quarter" idx="12"/>
          </p:nvPr>
        </p:nvSpPr>
        <p:spPr>
          <a:xfrm>
            <a:off x="7391400" y="5943600"/>
            <a:ext cx="1447800" cy="457200"/>
          </a:xfrm>
        </p:spPr>
        <p:txBody>
          <a:bodyPr>
            <a:normAutofit/>
          </a:bodyPr>
          <a:lstStyle>
            <a:lvl1pPr marL="0" marR="0" indent="0" algn="just" defTabSz="914400" rtl="0" eaLnBrk="1" fontAlgn="auto" latinLnBrk="0" hangingPunct="1">
              <a:lnSpc>
                <a:spcPct val="100000"/>
              </a:lnSpc>
              <a:spcBef>
                <a:spcPct val="20000"/>
              </a:spcBef>
              <a:spcAft>
                <a:spcPts val="0"/>
              </a:spcAft>
              <a:buClrTx/>
              <a:buSzTx/>
              <a:buFont typeface="Arial" pitchFamily="34" charset="0"/>
              <a:buNone/>
              <a:tabLst/>
              <a:defRPr sz="2400" b="1" i="1">
                <a:solidFill>
                  <a:srgbClr val="084A9C"/>
                </a:solidFill>
              </a:defRPr>
            </a:lvl1pPr>
          </a:lstStyle>
          <a:p>
            <a:pPr algn="l"/>
            <a:endParaRPr lang="en-US" sz="2800" b="0" i="1" dirty="0" smtClean="0">
              <a:solidFill>
                <a:srgbClr val="084A9C"/>
              </a:solidFill>
            </a:endParaRPr>
          </a:p>
        </p:txBody>
      </p:sp>
      <p:pic>
        <p:nvPicPr>
          <p:cNvPr id="10" name="Picture 9"/>
          <p:cNvPicPr>
            <a:picLocks noChangeAspect="1"/>
          </p:cNvPicPr>
          <p:nvPr userDrawn="1"/>
        </p:nvPicPr>
        <p:blipFill rotWithShape="1">
          <a:blip r:embed="rId3" cstate="print">
            <a:extLst>
              <a:ext uri="{28A0092B-C50C-407E-A947-70E740481C1C}">
                <a14:useLocalDpi xmlns:a14="http://schemas.microsoft.com/office/drawing/2010/main" val="0"/>
              </a:ext>
            </a:extLst>
          </a:blip>
          <a:srcRect l="2909" t="3922" r="2763" b="4612"/>
          <a:stretch/>
        </p:blipFill>
        <p:spPr>
          <a:xfrm>
            <a:off x="197593" y="2895600"/>
            <a:ext cx="5224411" cy="3554569"/>
          </a:xfrm>
          <a:prstGeom prst="rect">
            <a:avLst/>
          </a:prstGeom>
        </p:spPr>
      </p:pic>
    </p:spTree>
    <p:extLst>
      <p:ext uri="{BB962C8B-B14F-4D97-AF65-F5344CB8AC3E}">
        <p14:creationId xmlns:p14="http://schemas.microsoft.com/office/powerpoint/2010/main" val="357797308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Check Your Knowledge and Section Header">
    <p:spTree>
      <p:nvGrpSpPr>
        <p:cNvPr id="1" name=""/>
        <p:cNvGrpSpPr/>
        <p:nvPr/>
      </p:nvGrpSpPr>
      <p:grpSpPr>
        <a:xfrm>
          <a:off x="0" y="0"/>
          <a:ext cx="0" cy="0"/>
          <a:chOff x="0" y="0"/>
          <a:chExt cx="0" cy="0"/>
        </a:xfrm>
      </p:grpSpPr>
      <p:sp>
        <p:nvSpPr>
          <p:cNvPr id="6" name="Content Placeholder 2"/>
          <p:cNvSpPr>
            <a:spLocks noGrp="1"/>
          </p:cNvSpPr>
          <p:nvPr>
            <p:ph idx="1"/>
          </p:nvPr>
        </p:nvSpPr>
        <p:spPr>
          <a:xfrm>
            <a:off x="533400" y="1828800"/>
            <a:ext cx="8153400" cy="4297363"/>
          </a:xfrm>
        </p:spPr>
        <p:txBody>
          <a:bodyPr/>
          <a:lstStyle>
            <a:lvl2pPr indent="-274320">
              <a:defRPr/>
            </a:lvl2pPr>
            <a:lvl3pPr marL="822960">
              <a:defRPr/>
            </a:lvl3pPr>
            <a:lvl4pPr marL="1005840">
              <a:defRPr/>
            </a:lvl4pPr>
            <a:lvl5pPr marL="118872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Date Placeholder 3"/>
          <p:cNvSpPr>
            <a:spLocks noGrp="1"/>
          </p:cNvSpPr>
          <p:nvPr>
            <p:ph type="dt" sz="half" idx="2"/>
          </p:nvPr>
        </p:nvSpPr>
        <p:spPr>
          <a:xfrm>
            <a:off x="457200" y="6340475"/>
            <a:ext cx="2133600" cy="365125"/>
          </a:xfrm>
          <a:prstGeom prst="rect">
            <a:avLst/>
          </a:prstGeom>
        </p:spPr>
        <p:txBody>
          <a:bodyPr vert="horz" lIns="91440" tIns="45720" rIns="91440" bIns="45720" rtlCol="0" anchor="ctr"/>
          <a:lstStyle>
            <a:lvl1pPr algn="l">
              <a:defRPr sz="1200">
                <a:solidFill>
                  <a:schemeClr val="tx1"/>
                </a:solidFill>
              </a:defRPr>
            </a:lvl1pPr>
          </a:lstStyle>
          <a:p>
            <a:r>
              <a:rPr lang="en-US" smtClean="0"/>
              <a:t>5/01/2014</a:t>
            </a:r>
            <a:endParaRPr lang="en-US" dirty="0"/>
          </a:p>
        </p:txBody>
      </p:sp>
      <p:sp>
        <p:nvSpPr>
          <p:cNvPr id="4" name="Footer Placeholder 4"/>
          <p:cNvSpPr>
            <a:spLocks noGrp="1"/>
          </p:cNvSpPr>
          <p:nvPr>
            <p:ph type="ftr" sz="quarter" idx="3"/>
          </p:nvPr>
        </p:nvSpPr>
        <p:spPr>
          <a:xfrm>
            <a:off x="2590800" y="6340475"/>
            <a:ext cx="3962400" cy="365125"/>
          </a:xfrm>
          <a:prstGeom prst="rect">
            <a:avLst/>
          </a:prstGeom>
        </p:spPr>
        <p:txBody>
          <a:bodyPr vert="horz" lIns="91440" tIns="45720" rIns="91440" bIns="45720" rtlCol="0" anchor="ctr"/>
          <a:lstStyle>
            <a:lvl1pPr algn="ctr">
              <a:defRPr sz="1200">
                <a:solidFill>
                  <a:schemeClr val="tx1"/>
                </a:solidFill>
              </a:defRPr>
            </a:lvl1pPr>
          </a:lstStyle>
          <a:p>
            <a:r>
              <a:rPr lang="en-US" smtClean="0"/>
              <a:t>Medigap (Medicare Supplement Insurance) Policies</a:t>
            </a:r>
            <a:endParaRPr lang="en-US" dirty="0"/>
          </a:p>
        </p:txBody>
      </p:sp>
      <p:sp>
        <p:nvSpPr>
          <p:cNvPr id="5" name="Slide Number Placeholder 5"/>
          <p:cNvSpPr>
            <a:spLocks noGrp="1"/>
          </p:cNvSpPr>
          <p:nvPr>
            <p:ph type="sldNum" sz="quarter" idx="4"/>
          </p:nvPr>
        </p:nvSpPr>
        <p:spPr>
          <a:xfrm>
            <a:off x="6553200" y="6340475"/>
            <a:ext cx="2133600" cy="365125"/>
          </a:xfrm>
          <a:prstGeom prst="rect">
            <a:avLst/>
          </a:prstGeom>
        </p:spPr>
        <p:txBody>
          <a:bodyPr vert="horz" lIns="91440" tIns="45720" rIns="91440" bIns="45720" rtlCol="0" anchor="ctr"/>
          <a:lstStyle>
            <a:lvl1pPr algn="r">
              <a:defRPr sz="1200">
                <a:solidFill>
                  <a:schemeClr val="tx1"/>
                </a:solidFill>
              </a:defRPr>
            </a:lvl1pPr>
          </a:lstStyle>
          <a:p>
            <a:fld id="{78C0CC3C-85F1-4D86-9B70-8D9F8B17F046}" type="slidenum">
              <a:rPr lang="en-US" smtClean="0"/>
              <a:pPr/>
              <a:t>‹#›</a:t>
            </a:fld>
            <a:endParaRPr lang="en-US" dirty="0"/>
          </a:p>
        </p:txBody>
      </p:sp>
    </p:spTree>
    <p:extLst>
      <p:ext uri="{BB962C8B-B14F-4D97-AF65-F5344CB8AC3E}">
        <p14:creationId xmlns:p14="http://schemas.microsoft.com/office/powerpoint/2010/main" val="165900233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1"/>
          <p:cNvSpPr txBox="1">
            <a:spLocks/>
          </p:cNvSpPr>
          <p:nvPr userDrawn="1"/>
        </p:nvSpPr>
        <p:spPr>
          <a:xfrm>
            <a:off x="0" y="-28738"/>
            <a:ext cx="9144000" cy="11430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defTabSz="914400" rtl="0" eaLnBrk="1" latinLnBrk="0" hangingPunct="1">
              <a:spcBef>
                <a:spcPts val="0"/>
              </a:spcBef>
              <a:buNone/>
              <a:defRPr sz="4400" b="1"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1" i="0" u="none" strike="noStrike" kern="1200" cap="none" spc="0" normalizeH="0" baseline="0" noProof="0" dirty="0">
              <a:ln>
                <a:noFill/>
              </a:ln>
              <a:solidFill>
                <a:sysClr val="windowText" lastClr="000000"/>
              </a:solidFill>
              <a:effectLst/>
              <a:uLnTx/>
              <a:uFillTx/>
              <a:latin typeface="Calibri"/>
            </a:endParaRPr>
          </a:p>
        </p:txBody>
      </p:sp>
      <p:sp>
        <p:nvSpPr>
          <p:cNvPr id="8" name="Date Placeholder 3"/>
          <p:cNvSpPr>
            <a:spLocks noGrp="1"/>
          </p:cNvSpPr>
          <p:nvPr>
            <p:ph type="dt" sz="half" idx="2"/>
          </p:nvPr>
        </p:nvSpPr>
        <p:spPr>
          <a:xfrm>
            <a:off x="457200" y="6340475"/>
            <a:ext cx="2133600" cy="365125"/>
          </a:xfrm>
          <a:prstGeom prst="rect">
            <a:avLst/>
          </a:prstGeom>
        </p:spPr>
        <p:txBody>
          <a:bodyPr vert="horz" lIns="91440" tIns="45720" rIns="91440" bIns="45720" rtlCol="0" anchor="ctr"/>
          <a:lstStyle>
            <a:lvl1pPr algn="l">
              <a:defRPr sz="1200">
                <a:solidFill>
                  <a:schemeClr val="tx1"/>
                </a:solidFill>
              </a:defRPr>
            </a:lvl1pPr>
          </a:lstStyle>
          <a:p>
            <a:r>
              <a:rPr lang="en-US" smtClean="0"/>
              <a:t>5/01/2014</a:t>
            </a:r>
            <a:endParaRPr lang="en-US" dirty="0"/>
          </a:p>
        </p:txBody>
      </p:sp>
      <p:sp>
        <p:nvSpPr>
          <p:cNvPr id="9" name="Footer Placeholder 4"/>
          <p:cNvSpPr>
            <a:spLocks noGrp="1"/>
          </p:cNvSpPr>
          <p:nvPr>
            <p:ph type="ftr" sz="quarter" idx="3"/>
          </p:nvPr>
        </p:nvSpPr>
        <p:spPr>
          <a:xfrm>
            <a:off x="2590800" y="6340475"/>
            <a:ext cx="3962400" cy="365125"/>
          </a:xfrm>
          <a:prstGeom prst="rect">
            <a:avLst/>
          </a:prstGeom>
        </p:spPr>
        <p:txBody>
          <a:bodyPr vert="horz" lIns="91440" tIns="45720" rIns="91440" bIns="45720" rtlCol="0" anchor="ctr"/>
          <a:lstStyle>
            <a:lvl1pPr algn="ctr">
              <a:defRPr sz="1200">
                <a:solidFill>
                  <a:schemeClr val="tx1"/>
                </a:solidFill>
              </a:defRPr>
            </a:lvl1pPr>
          </a:lstStyle>
          <a:p>
            <a:r>
              <a:rPr lang="en-US" smtClean="0"/>
              <a:t>Medigap (Medicare Supplement Insurance) Policies</a:t>
            </a:r>
            <a:endParaRPr lang="en-US" dirty="0"/>
          </a:p>
        </p:txBody>
      </p:sp>
      <p:sp>
        <p:nvSpPr>
          <p:cNvPr id="10" name="Slide Number Placeholder 5"/>
          <p:cNvSpPr>
            <a:spLocks noGrp="1"/>
          </p:cNvSpPr>
          <p:nvPr>
            <p:ph type="sldNum" sz="quarter" idx="4"/>
          </p:nvPr>
        </p:nvSpPr>
        <p:spPr>
          <a:xfrm>
            <a:off x="6553200" y="6340475"/>
            <a:ext cx="2133600" cy="365125"/>
          </a:xfrm>
          <a:prstGeom prst="rect">
            <a:avLst/>
          </a:prstGeom>
        </p:spPr>
        <p:txBody>
          <a:bodyPr vert="horz" lIns="91440" tIns="45720" rIns="91440" bIns="45720" rtlCol="0" anchor="ctr"/>
          <a:lstStyle>
            <a:lvl1pPr algn="r">
              <a:defRPr sz="1200">
                <a:solidFill>
                  <a:schemeClr val="tx1"/>
                </a:solidFill>
              </a:defRPr>
            </a:lvl1pPr>
          </a:lstStyle>
          <a:p>
            <a:fld id="{78C0CC3C-85F1-4D86-9B70-8D9F8B17F046}" type="slidenum">
              <a:rPr lang="en-US" smtClean="0"/>
              <a:pPr/>
              <a:t>‹#›</a:t>
            </a:fld>
            <a:endParaRPr lang="en-US" dirty="0"/>
          </a:p>
        </p:txBody>
      </p:sp>
      <p:sp>
        <p:nvSpPr>
          <p:cNvPr id="11" name="Title 1"/>
          <p:cNvSpPr>
            <a:spLocks noGrp="1"/>
          </p:cNvSpPr>
          <p:nvPr>
            <p:ph type="title"/>
          </p:nvPr>
        </p:nvSpPr>
        <p:spPr>
          <a:xfrm>
            <a:off x="457200" y="274638"/>
            <a:ext cx="8229600" cy="868362"/>
          </a:xfrm>
        </p:spPr>
        <p:txBody>
          <a:bodyPr>
            <a:normAutofit/>
          </a:bodyPr>
          <a:lstStyle>
            <a:lvl1pPr>
              <a:defRPr sz="3600" b="1"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385330266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Section Header">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solidFill>
                  <a:schemeClr val="tx1"/>
                </a:solidFill>
              </a:defRPr>
            </a:lvl1pPr>
          </a:lstStyle>
          <a:p>
            <a:r>
              <a:rPr lang="en-US" smtClean="0"/>
              <a:t>5/01/2014</a:t>
            </a:r>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lang="en-US" smtClean="0"/>
              <a:t>Medigap (Medicare Supplement Insurance) Policies</a:t>
            </a:r>
            <a:endParaRPr lang="en-US" dirty="0"/>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78C0CC3C-85F1-4D86-9B70-8D9F8B17F046}" type="slidenum">
              <a:rPr lang="en-US" smtClean="0"/>
              <a:pPr/>
              <a:t>‹#›</a:t>
            </a:fld>
            <a:endParaRPr lang="en-US" dirty="0"/>
          </a:p>
        </p:txBody>
      </p:sp>
      <p:sp>
        <p:nvSpPr>
          <p:cNvPr id="9" name="Content Placeholder 2"/>
          <p:cNvSpPr>
            <a:spLocks noGrp="1"/>
          </p:cNvSpPr>
          <p:nvPr>
            <p:ph idx="1"/>
          </p:nvPr>
        </p:nvSpPr>
        <p:spPr>
          <a:xfrm>
            <a:off x="457200" y="1600200"/>
            <a:ext cx="8229600" cy="4525963"/>
          </a:xfrm>
        </p:spPr>
        <p:txBody>
          <a:bodyPr/>
          <a:lstStyle>
            <a:lvl1pPr>
              <a:spcBef>
                <a:spcPts val="500"/>
              </a:spcBef>
              <a:defRPr/>
            </a:lvl1pPr>
            <a:lvl2pPr>
              <a:spcBef>
                <a:spcPts val="500"/>
              </a:spcBef>
              <a:defRPr/>
            </a:lvl2pPr>
            <a:lvl3pPr>
              <a:spcBef>
                <a:spcPts val="500"/>
              </a:spcBef>
              <a:defRPr/>
            </a:lvl3pPr>
            <a:lvl4pPr>
              <a:spcBef>
                <a:spcPts val="500"/>
              </a:spcBef>
              <a:defRPr/>
            </a:lvl4pPr>
            <a:lvl5pPr>
              <a:spcBef>
                <a:spcPts val="500"/>
              </a:spcBef>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Title Placeholder 1"/>
          <p:cNvSpPr>
            <a:spLocks noGrp="1"/>
          </p:cNvSpPr>
          <p:nvPr>
            <p:ph type="title"/>
          </p:nvPr>
        </p:nvSpPr>
        <p:spPr>
          <a:xfrm>
            <a:off x="457200" y="76200"/>
            <a:ext cx="8229600" cy="1096962"/>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Tree>
    <p:extLst>
      <p:ext uri="{BB962C8B-B14F-4D97-AF65-F5344CB8AC3E}">
        <p14:creationId xmlns:p14="http://schemas.microsoft.com/office/powerpoint/2010/main" val="377195065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2"/>
          </p:nvPr>
        </p:nvSpPr>
        <p:spPr>
          <a:xfrm>
            <a:off x="457200" y="6340475"/>
            <a:ext cx="2133600" cy="365125"/>
          </a:xfrm>
          <a:prstGeom prst="rect">
            <a:avLst/>
          </a:prstGeom>
        </p:spPr>
        <p:txBody>
          <a:bodyPr vert="horz" lIns="91440" tIns="45720" rIns="91440" bIns="45720" rtlCol="0" anchor="ctr"/>
          <a:lstStyle>
            <a:lvl1pPr algn="l">
              <a:defRPr sz="1200">
                <a:solidFill>
                  <a:schemeClr val="tx1"/>
                </a:solidFill>
              </a:defRPr>
            </a:lvl1pPr>
          </a:lstStyle>
          <a:p>
            <a:r>
              <a:rPr lang="en-US" smtClean="0"/>
              <a:t>5/01/2014</a:t>
            </a:r>
            <a:endParaRPr lang="en-US" dirty="0"/>
          </a:p>
        </p:txBody>
      </p:sp>
      <p:sp>
        <p:nvSpPr>
          <p:cNvPr id="8" name="Footer Placeholder 4"/>
          <p:cNvSpPr>
            <a:spLocks noGrp="1"/>
          </p:cNvSpPr>
          <p:nvPr>
            <p:ph type="ftr" sz="quarter" idx="3"/>
          </p:nvPr>
        </p:nvSpPr>
        <p:spPr>
          <a:xfrm>
            <a:off x="2590800" y="6340475"/>
            <a:ext cx="3962400" cy="365125"/>
          </a:xfrm>
          <a:prstGeom prst="rect">
            <a:avLst/>
          </a:prstGeom>
        </p:spPr>
        <p:txBody>
          <a:bodyPr vert="horz" lIns="91440" tIns="45720" rIns="91440" bIns="45720" rtlCol="0" anchor="ctr"/>
          <a:lstStyle>
            <a:lvl1pPr algn="ctr">
              <a:defRPr sz="1200">
                <a:solidFill>
                  <a:schemeClr val="tx1"/>
                </a:solidFill>
              </a:defRPr>
            </a:lvl1pPr>
          </a:lstStyle>
          <a:p>
            <a:r>
              <a:rPr lang="en-US" smtClean="0"/>
              <a:t>Medigap (Medicare Supplement Insurance) Policies</a:t>
            </a:r>
            <a:endParaRPr lang="en-US" dirty="0"/>
          </a:p>
        </p:txBody>
      </p:sp>
      <p:sp>
        <p:nvSpPr>
          <p:cNvPr id="9" name="Slide Number Placeholder 5"/>
          <p:cNvSpPr>
            <a:spLocks noGrp="1"/>
          </p:cNvSpPr>
          <p:nvPr>
            <p:ph type="sldNum" sz="quarter" idx="4"/>
          </p:nvPr>
        </p:nvSpPr>
        <p:spPr>
          <a:xfrm>
            <a:off x="6553200" y="6340475"/>
            <a:ext cx="2133600" cy="365125"/>
          </a:xfrm>
          <a:prstGeom prst="rect">
            <a:avLst/>
          </a:prstGeom>
        </p:spPr>
        <p:txBody>
          <a:bodyPr vert="horz" lIns="91440" tIns="45720" rIns="91440" bIns="45720" rtlCol="0" anchor="ctr"/>
          <a:lstStyle>
            <a:lvl1pPr algn="r">
              <a:defRPr sz="1200">
                <a:solidFill>
                  <a:schemeClr val="tx1"/>
                </a:solidFill>
              </a:defRPr>
            </a:lvl1pPr>
          </a:lstStyle>
          <a:p>
            <a:fld id="{78C0CC3C-85F1-4D86-9B70-8D9F8B17F046}" type="slidenum">
              <a:rPr lang="en-US" smtClean="0"/>
              <a:pPr/>
              <a:t>‹#›</a:t>
            </a:fld>
            <a:endParaRPr lang="en-US" dirty="0"/>
          </a:p>
        </p:txBody>
      </p:sp>
    </p:spTree>
    <p:extLst>
      <p:ext uri="{BB962C8B-B14F-4D97-AF65-F5344CB8AC3E}">
        <p14:creationId xmlns:p14="http://schemas.microsoft.com/office/powerpoint/2010/main" val="43109394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2"/>
          </p:nvPr>
        </p:nvSpPr>
        <p:spPr>
          <a:xfrm>
            <a:off x="457200" y="6340475"/>
            <a:ext cx="2133600" cy="365125"/>
          </a:xfrm>
          <a:prstGeom prst="rect">
            <a:avLst/>
          </a:prstGeom>
        </p:spPr>
        <p:txBody>
          <a:bodyPr vert="horz" lIns="91440" tIns="45720" rIns="91440" bIns="45720" rtlCol="0" anchor="ctr"/>
          <a:lstStyle>
            <a:lvl1pPr algn="l">
              <a:defRPr sz="1200">
                <a:solidFill>
                  <a:schemeClr val="tx1"/>
                </a:solidFill>
              </a:defRPr>
            </a:lvl1pPr>
          </a:lstStyle>
          <a:p>
            <a:r>
              <a:rPr lang="en-US" smtClean="0">
                <a:solidFill>
                  <a:prstClr val="black"/>
                </a:solidFill>
              </a:rPr>
              <a:t>5/01/2014</a:t>
            </a:r>
            <a:endParaRPr lang="en-US" dirty="0">
              <a:solidFill>
                <a:prstClr val="black"/>
              </a:solidFill>
            </a:endParaRPr>
          </a:p>
        </p:txBody>
      </p:sp>
      <p:sp>
        <p:nvSpPr>
          <p:cNvPr id="8" name="Footer Placeholder 4"/>
          <p:cNvSpPr>
            <a:spLocks noGrp="1"/>
          </p:cNvSpPr>
          <p:nvPr>
            <p:ph type="ftr" sz="quarter" idx="3"/>
          </p:nvPr>
        </p:nvSpPr>
        <p:spPr>
          <a:xfrm>
            <a:off x="2590800" y="6340475"/>
            <a:ext cx="3962400" cy="365125"/>
          </a:xfrm>
          <a:prstGeom prst="rect">
            <a:avLst/>
          </a:prstGeom>
        </p:spPr>
        <p:txBody>
          <a:bodyPr vert="horz" lIns="91440" tIns="45720" rIns="91440" bIns="45720" rtlCol="0" anchor="ctr"/>
          <a:lstStyle>
            <a:lvl1pPr algn="ctr">
              <a:defRPr sz="1200">
                <a:solidFill>
                  <a:schemeClr val="tx1"/>
                </a:solidFill>
              </a:defRPr>
            </a:lvl1pPr>
          </a:lstStyle>
          <a:p>
            <a:r>
              <a:rPr lang="en-US" smtClean="0">
                <a:solidFill>
                  <a:prstClr val="black"/>
                </a:solidFill>
              </a:rPr>
              <a:t>Medigap (Medicare Supplement Insurance) Policies</a:t>
            </a:r>
            <a:endParaRPr lang="en-US" dirty="0">
              <a:solidFill>
                <a:prstClr val="black"/>
              </a:solidFill>
            </a:endParaRPr>
          </a:p>
        </p:txBody>
      </p:sp>
      <p:sp>
        <p:nvSpPr>
          <p:cNvPr id="9" name="Slide Number Placeholder 5"/>
          <p:cNvSpPr>
            <a:spLocks noGrp="1"/>
          </p:cNvSpPr>
          <p:nvPr>
            <p:ph type="sldNum" sz="quarter" idx="4"/>
          </p:nvPr>
        </p:nvSpPr>
        <p:spPr>
          <a:xfrm>
            <a:off x="6553200" y="6340475"/>
            <a:ext cx="2133600" cy="365125"/>
          </a:xfrm>
          <a:prstGeom prst="rect">
            <a:avLst/>
          </a:prstGeom>
        </p:spPr>
        <p:txBody>
          <a:bodyPr vert="horz" lIns="91440" tIns="45720" rIns="91440" bIns="45720" rtlCol="0" anchor="ctr"/>
          <a:lstStyle>
            <a:lvl1pPr algn="r">
              <a:defRPr sz="1200">
                <a:solidFill>
                  <a:schemeClr val="tx1"/>
                </a:solidFill>
              </a:defRPr>
            </a:lvl1pPr>
          </a:lstStyle>
          <a:p>
            <a:fld id="{78C0CC3C-85F1-4D86-9B70-8D9F8B17F046}"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23984573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3.xml"/><Relationship Id="rId1" Type="http://schemas.openxmlformats.org/officeDocument/2006/relationships/slideLayout" Target="../slideLayouts/slideLayout8.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4.xml"/><Relationship Id="rId1" Type="http://schemas.openxmlformats.org/officeDocument/2006/relationships/slideLayout" Target="../slideLayouts/slideLayout9.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5.xml"/><Relationship Id="rId1"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868362"/>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71600"/>
            <a:ext cx="8229600" cy="47545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40475"/>
            <a:ext cx="2133600" cy="365125"/>
          </a:xfrm>
          <a:prstGeom prst="rect">
            <a:avLst/>
          </a:prstGeom>
        </p:spPr>
        <p:txBody>
          <a:bodyPr vert="horz" lIns="91440" tIns="45720" rIns="91440" bIns="45720" rtlCol="0" anchor="ctr"/>
          <a:lstStyle>
            <a:lvl1pPr algn="l">
              <a:defRPr sz="1200">
                <a:solidFill>
                  <a:schemeClr val="tx1"/>
                </a:solidFill>
              </a:defRPr>
            </a:lvl1pPr>
          </a:lstStyle>
          <a:p>
            <a:r>
              <a:rPr lang="en-US" smtClean="0"/>
              <a:t>5/01/2014</a:t>
            </a:r>
            <a:endParaRPr lang="en-US" dirty="0"/>
          </a:p>
        </p:txBody>
      </p:sp>
      <p:sp>
        <p:nvSpPr>
          <p:cNvPr id="5" name="Footer Placeholder 4"/>
          <p:cNvSpPr>
            <a:spLocks noGrp="1"/>
          </p:cNvSpPr>
          <p:nvPr>
            <p:ph type="ftr" sz="quarter" idx="3"/>
          </p:nvPr>
        </p:nvSpPr>
        <p:spPr>
          <a:xfrm>
            <a:off x="2590800" y="6340475"/>
            <a:ext cx="3962400" cy="365125"/>
          </a:xfrm>
          <a:prstGeom prst="rect">
            <a:avLst/>
          </a:prstGeom>
        </p:spPr>
        <p:txBody>
          <a:bodyPr vert="horz" lIns="91440" tIns="45720" rIns="91440" bIns="45720" rtlCol="0" anchor="ctr"/>
          <a:lstStyle>
            <a:lvl1pPr algn="ctr">
              <a:defRPr sz="1200">
                <a:solidFill>
                  <a:schemeClr val="tx1"/>
                </a:solidFill>
              </a:defRPr>
            </a:lvl1pPr>
          </a:lstStyle>
          <a:p>
            <a:r>
              <a:rPr lang="en-US" smtClean="0"/>
              <a:t>Medigap (Medicare Supplement Insurance) Policies</a:t>
            </a:r>
            <a:endParaRPr lang="en-US" dirty="0"/>
          </a:p>
        </p:txBody>
      </p:sp>
    </p:spTree>
  </p:cSld>
  <p:clrMap bg1="lt1" tx1="dk1" bg2="lt2" tx2="dk2" accent1="accent1" accent2="accent2" accent3="accent3" accent4="accent4" accent5="accent5" accent6="accent6" hlink="hlink" folHlink="folHlink"/>
  <p:sldLayoutIdLst>
    <p:sldLayoutId id="2147483650" r:id="rId1"/>
    <p:sldLayoutId id="2147483654" r:id="rId2"/>
    <p:sldLayoutId id="2147483705" r:id="rId3"/>
    <p:sldLayoutId id="2147483706" r:id="rId4"/>
    <p:sldLayoutId id="2147483738" r:id="rId5"/>
  </p:sldLayoutIdLst>
  <p:timing>
    <p:tnLst>
      <p:par>
        <p:cTn id="1" dur="indefinite" restart="never" nodeType="tmRoot"/>
      </p:par>
    </p:tnLst>
  </p:timing>
  <p:hf sldNum="0" hdr="0"/>
  <p:txStyles>
    <p:titleStyle>
      <a:lvl1pPr algn="ctr" defTabSz="914400" rtl="0" eaLnBrk="1" latinLnBrk="0" hangingPunct="1">
        <a:spcBef>
          <a:spcPct val="0"/>
        </a:spcBef>
        <a:buNone/>
        <a:defRPr sz="3600" b="1" i="0" u="none"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Wingdings" pitchFamily="2" charset="2"/>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spcBef>
          <a:spcPct val="20000"/>
        </a:spcBef>
        <a:buSzPct val="50000"/>
        <a:buFont typeface="Wingdings" pitchFamily="2" charset="2"/>
        <a:buChar char="q"/>
        <a:defRPr sz="2200" kern="1200">
          <a:solidFill>
            <a:schemeClr val="tx1"/>
          </a:solidFill>
          <a:latin typeface="+mn-lt"/>
          <a:ea typeface="+mn-ea"/>
          <a:cs typeface="+mn-cs"/>
        </a:defRPr>
      </a:lvl3pPr>
      <a:lvl4pPr marL="1600200" indent="-228600" algn="l" defTabSz="914400" rtl="0" eaLnBrk="1" latinLnBrk="0" hangingPunct="1">
        <a:spcBef>
          <a:spcPct val="20000"/>
        </a:spcBef>
        <a:buFont typeface="Wingdings" pitchFamily="2" charset="2"/>
        <a:buChar char="§"/>
        <a:defRPr sz="22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2"/>
          </p:nvPr>
        </p:nvSpPr>
        <p:spPr>
          <a:xfrm>
            <a:off x="457200" y="6340475"/>
            <a:ext cx="2133600" cy="365125"/>
          </a:xfrm>
          <a:prstGeom prst="rect">
            <a:avLst/>
          </a:prstGeom>
        </p:spPr>
        <p:txBody>
          <a:bodyPr vert="horz" lIns="91440" tIns="45720" rIns="91440" bIns="45720" rtlCol="0" anchor="ctr"/>
          <a:lstStyle>
            <a:lvl1pPr algn="l">
              <a:defRPr sz="1200">
                <a:solidFill>
                  <a:schemeClr val="tx1"/>
                </a:solidFill>
              </a:defRPr>
            </a:lvl1pPr>
          </a:lstStyle>
          <a:p>
            <a:r>
              <a:rPr lang="en-US" smtClean="0"/>
              <a:t>5/01/2014</a:t>
            </a:r>
            <a:endParaRPr lang="en-US" dirty="0"/>
          </a:p>
        </p:txBody>
      </p:sp>
      <p:sp>
        <p:nvSpPr>
          <p:cNvPr id="8" name="Footer Placeholder 4"/>
          <p:cNvSpPr>
            <a:spLocks noGrp="1"/>
          </p:cNvSpPr>
          <p:nvPr>
            <p:ph type="ftr" sz="quarter" idx="3"/>
          </p:nvPr>
        </p:nvSpPr>
        <p:spPr>
          <a:xfrm>
            <a:off x="2590800" y="6340475"/>
            <a:ext cx="3962400" cy="365125"/>
          </a:xfrm>
          <a:prstGeom prst="rect">
            <a:avLst/>
          </a:prstGeom>
        </p:spPr>
        <p:txBody>
          <a:bodyPr vert="horz" lIns="91440" tIns="45720" rIns="91440" bIns="45720" rtlCol="0" anchor="ctr"/>
          <a:lstStyle>
            <a:lvl1pPr algn="ctr">
              <a:defRPr sz="1200">
                <a:solidFill>
                  <a:schemeClr val="tx1"/>
                </a:solidFill>
              </a:defRPr>
            </a:lvl1pPr>
          </a:lstStyle>
          <a:p>
            <a:r>
              <a:rPr lang="en-US" smtClean="0"/>
              <a:t>Medigap (Medicare Supplement Insurance) Policies</a:t>
            </a:r>
            <a:endParaRPr lang="en-US" dirty="0"/>
          </a:p>
        </p:txBody>
      </p:sp>
      <p:sp>
        <p:nvSpPr>
          <p:cNvPr id="9" name="Slide Number Placeholder 5"/>
          <p:cNvSpPr>
            <a:spLocks noGrp="1"/>
          </p:cNvSpPr>
          <p:nvPr>
            <p:ph type="sldNum" sz="quarter" idx="4"/>
          </p:nvPr>
        </p:nvSpPr>
        <p:spPr>
          <a:xfrm>
            <a:off x="6553200" y="6340475"/>
            <a:ext cx="2133600" cy="365125"/>
          </a:xfrm>
          <a:prstGeom prst="rect">
            <a:avLst/>
          </a:prstGeom>
        </p:spPr>
        <p:txBody>
          <a:bodyPr vert="horz" lIns="91440" tIns="45720" rIns="91440" bIns="45720" rtlCol="0" anchor="ctr"/>
          <a:lstStyle>
            <a:lvl1pPr algn="r">
              <a:defRPr sz="1200">
                <a:solidFill>
                  <a:schemeClr val="tx1"/>
                </a:solidFill>
              </a:defRPr>
            </a:lvl1pPr>
          </a:lstStyle>
          <a:p>
            <a:fld id="{78C0CC3C-85F1-4D86-9B70-8D9F8B17F046}" type="slidenum">
              <a:rPr lang="en-US" smtClean="0"/>
              <a:pPr/>
              <a:t>‹#›</a:t>
            </a:fld>
            <a:endParaRPr lang="en-US" dirty="0"/>
          </a:p>
        </p:txBody>
      </p:sp>
    </p:spTree>
    <p:extLst>
      <p:ext uri="{BB962C8B-B14F-4D97-AF65-F5344CB8AC3E}">
        <p14:creationId xmlns:p14="http://schemas.microsoft.com/office/powerpoint/2010/main" val="417033715"/>
      </p:ext>
    </p:extLst>
  </p:cSld>
  <p:clrMap bg1="lt1" tx1="dk1" bg2="lt2" tx2="dk2" accent1="accent1" accent2="accent2" accent3="accent3" accent4="accent4" accent5="accent5" accent6="accent6" hlink="hlink" folHlink="folHlink"/>
  <p:sldLayoutIdLst>
    <p:sldLayoutId id="2147483825" r:id="rId1"/>
    <p:sldLayoutId id="2147483829" r:id="rId2"/>
  </p:sldLayoutIdLst>
  <p:timing>
    <p:tnLst>
      <p:par>
        <p:cTn id="1" dur="indefinite" restart="never" nodeType="tmRoot"/>
      </p:par>
    </p:tnLst>
  </p:timing>
  <p:hf sldNum="0"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7"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951" y="0"/>
            <a:ext cx="9164583" cy="11408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Placeholder 1"/>
          <p:cNvSpPr>
            <a:spLocks noGrp="1"/>
          </p:cNvSpPr>
          <p:nvPr>
            <p:ph type="title"/>
          </p:nvPr>
        </p:nvSpPr>
        <p:spPr>
          <a:xfrm>
            <a:off x="578068" y="35197"/>
            <a:ext cx="8229600" cy="106943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2" name="Date Placeholder 3"/>
          <p:cNvSpPr>
            <a:spLocks noGrp="1"/>
          </p:cNvSpPr>
          <p:nvPr>
            <p:ph type="dt" sz="half" idx="2"/>
          </p:nvPr>
        </p:nvSpPr>
        <p:spPr>
          <a:xfrm>
            <a:off x="457200" y="6340475"/>
            <a:ext cx="2133600" cy="365125"/>
          </a:xfrm>
          <a:prstGeom prst="rect">
            <a:avLst/>
          </a:prstGeom>
        </p:spPr>
        <p:txBody>
          <a:bodyPr vert="horz" lIns="91440" tIns="45720" rIns="91440" bIns="45720" rtlCol="0" anchor="ctr"/>
          <a:lstStyle>
            <a:lvl1pPr algn="l">
              <a:defRPr sz="1200">
                <a:solidFill>
                  <a:schemeClr val="tx1"/>
                </a:solidFill>
              </a:defRPr>
            </a:lvl1pPr>
          </a:lstStyle>
          <a:p>
            <a:r>
              <a:rPr lang="en-US" smtClean="0"/>
              <a:t>5/01/2014</a:t>
            </a:r>
            <a:endParaRPr lang="en-US" dirty="0"/>
          </a:p>
        </p:txBody>
      </p:sp>
      <p:sp>
        <p:nvSpPr>
          <p:cNvPr id="13" name="Footer Placeholder 4"/>
          <p:cNvSpPr>
            <a:spLocks noGrp="1"/>
          </p:cNvSpPr>
          <p:nvPr>
            <p:ph type="ftr" sz="quarter" idx="3"/>
          </p:nvPr>
        </p:nvSpPr>
        <p:spPr>
          <a:xfrm>
            <a:off x="2590800" y="6340475"/>
            <a:ext cx="3962400" cy="365125"/>
          </a:xfrm>
          <a:prstGeom prst="rect">
            <a:avLst/>
          </a:prstGeom>
        </p:spPr>
        <p:txBody>
          <a:bodyPr vert="horz" lIns="91440" tIns="45720" rIns="91440" bIns="45720" rtlCol="0" anchor="ctr"/>
          <a:lstStyle>
            <a:lvl1pPr algn="ctr">
              <a:defRPr sz="1200">
                <a:solidFill>
                  <a:schemeClr val="tx1"/>
                </a:solidFill>
              </a:defRPr>
            </a:lvl1pPr>
          </a:lstStyle>
          <a:p>
            <a:r>
              <a:rPr lang="en-US" smtClean="0"/>
              <a:t>Medigap (Medicare Supplement Insurance) Policies</a:t>
            </a:r>
            <a:endParaRPr lang="en-US" dirty="0"/>
          </a:p>
        </p:txBody>
      </p:sp>
      <p:sp>
        <p:nvSpPr>
          <p:cNvPr id="14" name="Slide Number Placeholder 5"/>
          <p:cNvSpPr>
            <a:spLocks noGrp="1"/>
          </p:cNvSpPr>
          <p:nvPr>
            <p:ph type="sldNum" sz="quarter" idx="4"/>
          </p:nvPr>
        </p:nvSpPr>
        <p:spPr>
          <a:xfrm>
            <a:off x="6553200" y="6340475"/>
            <a:ext cx="2133600" cy="365125"/>
          </a:xfrm>
          <a:prstGeom prst="rect">
            <a:avLst/>
          </a:prstGeom>
        </p:spPr>
        <p:txBody>
          <a:bodyPr vert="horz" lIns="91440" tIns="45720" rIns="91440" bIns="45720" rtlCol="0" anchor="ctr"/>
          <a:lstStyle>
            <a:lvl1pPr algn="r">
              <a:defRPr sz="1200">
                <a:solidFill>
                  <a:schemeClr val="tx1"/>
                </a:solidFill>
              </a:defRPr>
            </a:lvl1pPr>
          </a:lstStyle>
          <a:p>
            <a:fld id="{78C0CC3C-85F1-4D86-9B70-8D9F8B17F046}" type="slidenum">
              <a:rPr lang="en-US" smtClean="0"/>
              <a:pPr/>
              <a:t>‹#›</a:t>
            </a:fld>
            <a:endParaRPr lang="en-US" dirty="0"/>
          </a:p>
        </p:txBody>
      </p:sp>
    </p:spTree>
    <p:extLst>
      <p:ext uri="{BB962C8B-B14F-4D97-AF65-F5344CB8AC3E}">
        <p14:creationId xmlns:p14="http://schemas.microsoft.com/office/powerpoint/2010/main" val="2102322873"/>
      </p:ext>
    </p:extLst>
  </p:cSld>
  <p:clrMap bg1="lt1" tx1="dk1" bg2="lt2" tx2="dk2" accent1="accent1" accent2="accent2" accent3="accent3" accent4="accent4" accent5="accent5" accent6="accent6" hlink="hlink" folHlink="folHlink"/>
  <p:sldLayoutIdLst>
    <p:sldLayoutId id="2147483828" r:id="rId1"/>
  </p:sldLayoutIdLst>
  <p:timing>
    <p:tnLst>
      <p:par>
        <p:cTn id="1" dur="indefinite" restart="never" nodeType="tmRoot"/>
      </p:par>
    </p:tnLst>
  </p:timing>
  <p:hf sldNum="0" hdr="0"/>
  <p:txStyles>
    <p:titleStyle>
      <a:lvl1pPr algn="ctr" defTabSz="914400" rtl="0" eaLnBrk="1" latinLnBrk="0" hangingPunct="1">
        <a:spcBef>
          <a:spcPct val="0"/>
        </a:spcBef>
        <a:buNone/>
        <a:defRPr sz="44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7"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951" y="0"/>
            <a:ext cx="9164583" cy="11408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Placeholder 1"/>
          <p:cNvSpPr>
            <a:spLocks noGrp="1"/>
          </p:cNvSpPr>
          <p:nvPr>
            <p:ph type="title"/>
          </p:nvPr>
        </p:nvSpPr>
        <p:spPr>
          <a:xfrm>
            <a:off x="578068" y="35197"/>
            <a:ext cx="8229600" cy="106943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2" name="Date Placeholder 3"/>
          <p:cNvSpPr>
            <a:spLocks noGrp="1"/>
          </p:cNvSpPr>
          <p:nvPr>
            <p:ph type="dt" sz="half" idx="2"/>
          </p:nvPr>
        </p:nvSpPr>
        <p:spPr>
          <a:xfrm>
            <a:off x="457200" y="6340475"/>
            <a:ext cx="2133600" cy="365125"/>
          </a:xfrm>
          <a:prstGeom prst="rect">
            <a:avLst/>
          </a:prstGeom>
        </p:spPr>
        <p:txBody>
          <a:bodyPr vert="horz" lIns="91440" tIns="45720" rIns="91440" bIns="45720" rtlCol="0" anchor="ctr"/>
          <a:lstStyle>
            <a:lvl1pPr algn="l">
              <a:defRPr sz="1200">
                <a:solidFill>
                  <a:schemeClr val="tx1"/>
                </a:solidFill>
              </a:defRPr>
            </a:lvl1pPr>
          </a:lstStyle>
          <a:p>
            <a:r>
              <a:rPr lang="en-US" smtClean="0">
                <a:solidFill>
                  <a:prstClr val="black"/>
                </a:solidFill>
              </a:rPr>
              <a:t>5/01/2014</a:t>
            </a:r>
            <a:endParaRPr lang="en-US" dirty="0">
              <a:solidFill>
                <a:prstClr val="black"/>
              </a:solidFill>
            </a:endParaRPr>
          </a:p>
        </p:txBody>
      </p:sp>
      <p:sp>
        <p:nvSpPr>
          <p:cNvPr id="13" name="Footer Placeholder 4"/>
          <p:cNvSpPr>
            <a:spLocks noGrp="1"/>
          </p:cNvSpPr>
          <p:nvPr>
            <p:ph type="ftr" sz="quarter" idx="3"/>
          </p:nvPr>
        </p:nvSpPr>
        <p:spPr>
          <a:xfrm>
            <a:off x="2590800" y="6340475"/>
            <a:ext cx="3962400" cy="365125"/>
          </a:xfrm>
          <a:prstGeom prst="rect">
            <a:avLst/>
          </a:prstGeom>
        </p:spPr>
        <p:txBody>
          <a:bodyPr vert="horz" lIns="91440" tIns="45720" rIns="91440" bIns="45720" rtlCol="0" anchor="ctr"/>
          <a:lstStyle>
            <a:lvl1pPr algn="ctr">
              <a:defRPr sz="1200">
                <a:solidFill>
                  <a:schemeClr val="tx1"/>
                </a:solidFill>
              </a:defRPr>
            </a:lvl1pPr>
          </a:lstStyle>
          <a:p>
            <a:r>
              <a:rPr lang="en-US" smtClean="0">
                <a:solidFill>
                  <a:prstClr val="black"/>
                </a:solidFill>
              </a:rPr>
              <a:t>Medigap (Medicare Supplement Insurance) Policies</a:t>
            </a:r>
            <a:endParaRPr lang="en-US" dirty="0">
              <a:solidFill>
                <a:prstClr val="black"/>
              </a:solidFill>
            </a:endParaRPr>
          </a:p>
        </p:txBody>
      </p:sp>
      <p:sp>
        <p:nvSpPr>
          <p:cNvPr id="14" name="Slide Number Placeholder 5"/>
          <p:cNvSpPr>
            <a:spLocks noGrp="1"/>
          </p:cNvSpPr>
          <p:nvPr>
            <p:ph type="sldNum" sz="quarter" idx="4"/>
          </p:nvPr>
        </p:nvSpPr>
        <p:spPr>
          <a:xfrm>
            <a:off x="6553200" y="6340475"/>
            <a:ext cx="2133600" cy="365125"/>
          </a:xfrm>
          <a:prstGeom prst="rect">
            <a:avLst/>
          </a:prstGeom>
        </p:spPr>
        <p:txBody>
          <a:bodyPr vert="horz" lIns="91440" tIns="45720" rIns="91440" bIns="45720" rtlCol="0" anchor="ctr"/>
          <a:lstStyle>
            <a:lvl1pPr algn="r">
              <a:defRPr sz="1200">
                <a:solidFill>
                  <a:schemeClr val="tx1"/>
                </a:solidFill>
              </a:defRPr>
            </a:lvl1pPr>
          </a:lstStyle>
          <a:p>
            <a:fld id="{78C0CC3C-85F1-4D86-9B70-8D9F8B17F046}"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092125666"/>
      </p:ext>
    </p:extLst>
  </p:cSld>
  <p:clrMap bg1="lt1" tx1="dk1" bg2="lt2" tx2="dk2" accent1="accent1" accent2="accent2" accent3="accent3" accent4="accent4" accent5="accent5" accent6="accent6" hlink="hlink" folHlink="folHlink"/>
  <p:sldLayoutIdLst>
    <p:sldLayoutId id="2147483831" r:id="rId1"/>
  </p:sldLayoutIdLst>
  <p:timing>
    <p:tnLst>
      <p:par>
        <p:cTn id="1" dur="indefinite" restart="never" nodeType="tmRoot"/>
      </p:par>
    </p:tnLst>
  </p:timing>
  <p:hf sldNum="0" hdr="0"/>
  <p:txStyles>
    <p:titleStyle>
      <a:lvl1pPr algn="ctr" defTabSz="914400" rtl="0" eaLnBrk="1" latinLnBrk="0" hangingPunct="1">
        <a:spcBef>
          <a:spcPct val="0"/>
        </a:spcBef>
        <a:buNone/>
        <a:defRPr sz="44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951" y="0"/>
            <a:ext cx="9164583" cy="11408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Placeholder 1"/>
          <p:cNvSpPr>
            <a:spLocks noGrp="1"/>
          </p:cNvSpPr>
          <p:nvPr>
            <p:ph type="title"/>
          </p:nvPr>
        </p:nvSpPr>
        <p:spPr>
          <a:xfrm>
            <a:off x="578068" y="35197"/>
            <a:ext cx="8229600" cy="106943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8" name="Date Placeholder 1"/>
          <p:cNvSpPr>
            <a:spLocks noGrp="1"/>
          </p:cNvSpPr>
          <p:nvPr>
            <p:ph type="dt" sz="half" idx="2"/>
          </p:nvPr>
        </p:nvSpPr>
        <p:spPr>
          <a:xfrm>
            <a:off x="457200" y="6340475"/>
            <a:ext cx="2133600" cy="365125"/>
          </a:xfrm>
          <a:prstGeom prst="rect">
            <a:avLst/>
          </a:prstGeom>
        </p:spPr>
        <p:txBody>
          <a:bodyPr/>
          <a:lstStyle>
            <a:lvl1pPr>
              <a:defRPr sz="1000"/>
            </a:lvl1pPr>
          </a:lstStyle>
          <a:p>
            <a:r>
              <a:rPr lang="en-US" dirty="0" smtClean="0">
                <a:solidFill>
                  <a:prstClr val="black"/>
                </a:solidFill>
              </a:rPr>
              <a:t>5/01/2014</a:t>
            </a:r>
            <a:endParaRPr lang="en-US" dirty="0">
              <a:solidFill>
                <a:prstClr val="black"/>
              </a:solidFill>
            </a:endParaRPr>
          </a:p>
        </p:txBody>
      </p:sp>
      <p:sp>
        <p:nvSpPr>
          <p:cNvPr id="9" name="Footer Placeholder 2"/>
          <p:cNvSpPr>
            <a:spLocks noGrp="1"/>
          </p:cNvSpPr>
          <p:nvPr>
            <p:ph type="ftr" sz="quarter" idx="3"/>
          </p:nvPr>
        </p:nvSpPr>
        <p:spPr>
          <a:xfrm>
            <a:off x="2590800" y="6340475"/>
            <a:ext cx="3962400" cy="365125"/>
          </a:xfrm>
          <a:prstGeom prst="rect">
            <a:avLst/>
          </a:prstGeom>
        </p:spPr>
        <p:txBody>
          <a:bodyPr/>
          <a:lstStyle>
            <a:lvl1pPr>
              <a:defRPr sz="1000"/>
            </a:lvl1pPr>
          </a:lstStyle>
          <a:p>
            <a:pPr algn="ctr"/>
            <a:r>
              <a:rPr lang="en-US" dirty="0" smtClean="0">
                <a:solidFill>
                  <a:prstClr val="black"/>
                </a:solidFill>
              </a:rPr>
              <a:t>Coordination of Benefits</a:t>
            </a:r>
            <a:endParaRPr lang="en-US" dirty="0">
              <a:solidFill>
                <a:prstClr val="black"/>
              </a:solidFill>
            </a:endParaRPr>
          </a:p>
        </p:txBody>
      </p:sp>
      <p:sp>
        <p:nvSpPr>
          <p:cNvPr id="10" name="Slide Number Placeholder 3"/>
          <p:cNvSpPr>
            <a:spLocks noGrp="1"/>
          </p:cNvSpPr>
          <p:nvPr>
            <p:ph type="sldNum" sz="quarter" idx="4"/>
          </p:nvPr>
        </p:nvSpPr>
        <p:spPr>
          <a:xfrm>
            <a:off x="6553200" y="6340475"/>
            <a:ext cx="2133600" cy="365125"/>
          </a:xfrm>
          <a:prstGeom prst="rect">
            <a:avLst/>
          </a:prstGeom>
        </p:spPr>
        <p:txBody>
          <a:bodyPr/>
          <a:lstStyle>
            <a:lvl1pPr>
              <a:defRPr sz="1000"/>
            </a:lvl1pPr>
          </a:lstStyle>
          <a:p>
            <a:pPr algn="r"/>
            <a:fld id="{78C0CC3C-85F1-4D86-9B70-8D9F8B17F046}" type="slidenum">
              <a:rPr lang="en-US" smtClean="0">
                <a:solidFill>
                  <a:prstClr val="black"/>
                </a:solidFill>
              </a:rPr>
              <a:pPr algn="r"/>
              <a:t>‹#›</a:t>
            </a:fld>
            <a:endParaRPr lang="en-US" dirty="0">
              <a:solidFill>
                <a:prstClr val="black"/>
              </a:solidFill>
            </a:endParaRPr>
          </a:p>
        </p:txBody>
      </p:sp>
    </p:spTree>
    <p:extLst>
      <p:ext uri="{BB962C8B-B14F-4D97-AF65-F5344CB8AC3E}">
        <p14:creationId xmlns:p14="http://schemas.microsoft.com/office/powerpoint/2010/main" val="2249813714"/>
      </p:ext>
    </p:extLst>
  </p:cSld>
  <p:clrMap bg1="lt1" tx1="dk1" bg2="lt2" tx2="dk2" accent1="accent1" accent2="accent2" accent3="accent3" accent4="accent4" accent5="accent5" accent6="accent6" hlink="hlink" folHlink="folHlink"/>
  <p:sldLayoutIdLst>
    <p:sldLayoutId id="2147483833" r:id="rId1"/>
  </p:sldLayoutIdLst>
  <p:timing>
    <p:tnLst>
      <p:par>
        <p:cTn id="1" dur="indefinite" restart="never" nodeType="tmRoot"/>
      </p:par>
    </p:tnLst>
  </p:timing>
  <p:hf hdr="0"/>
  <p:txStyles>
    <p:titleStyle>
      <a:lvl1pPr algn="ctr" defTabSz="914400" rtl="0" eaLnBrk="1" latinLnBrk="0" hangingPunct="1">
        <a:spcBef>
          <a:spcPct val="0"/>
        </a:spcBef>
        <a:buNone/>
        <a:defRPr sz="44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tags" Target="../tags/tag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6.xml"/><Relationship Id="rId1" Type="http://schemas.openxmlformats.org/officeDocument/2006/relationships/tags" Target="../tags/tag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xml"/><Relationship Id="rId1" Type="http://schemas.openxmlformats.org/officeDocument/2006/relationships/tags" Target="../tags/tag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8.xml"/><Relationship Id="rId1" Type="http://schemas.openxmlformats.org/officeDocument/2006/relationships/tags" Target="../tags/tag17.xml"/><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20.xml"/><Relationship Id="rId1" Type="http://schemas.openxmlformats.org/officeDocument/2006/relationships/tags" Target="../tags/tag19.xml"/><Relationship Id="rId4"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tags" Target="../tags/tag21.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tags" Target="../tags/tag2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xml"/><Relationship Id="rId1" Type="http://schemas.openxmlformats.org/officeDocument/2006/relationships/tags" Target="../tags/tag2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25.xml"/><Relationship Id="rId1" Type="http://schemas.openxmlformats.org/officeDocument/2006/relationships/tags" Target="../tags/tag24.xml"/><Relationship Id="rId4"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27.xml"/><Relationship Id="rId1" Type="http://schemas.openxmlformats.org/officeDocument/2006/relationships/tags" Target="../tags/tag26.xml"/><Relationship Id="rId5" Type="http://schemas.openxmlformats.org/officeDocument/2006/relationships/image" Target="../media/image6.png"/><Relationship Id="rId4"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41.xml"/><Relationship Id="rId7" Type="http://schemas.openxmlformats.org/officeDocument/2006/relationships/diagramColors" Target="../diagrams/colors1.xml"/><Relationship Id="rId2" Type="http://schemas.openxmlformats.org/officeDocument/2006/relationships/slideLayout" Target="../slideLayouts/slideLayout6.xml"/><Relationship Id="rId1" Type="http://schemas.openxmlformats.org/officeDocument/2006/relationships/tags" Target="../tags/tag28.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0.xml"/><Relationship Id="rId1" Type="http://schemas.openxmlformats.org/officeDocument/2006/relationships/tags" Target="../tags/tag29.xml"/><Relationship Id="rId5" Type="http://schemas.openxmlformats.org/officeDocument/2006/relationships/image" Target="../media/image11.png"/><Relationship Id="rId4"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43.xml"/><Relationship Id="rId7" Type="http://schemas.openxmlformats.org/officeDocument/2006/relationships/diagramColors" Target="../diagrams/colors2.xml"/><Relationship Id="rId2" Type="http://schemas.openxmlformats.org/officeDocument/2006/relationships/slideLayout" Target="../slideLayouts/slideLayout6.xml"/><Relationship Id="rId1" Type="http://schemas.openxmlformats.org/officeDocument/2006/relationships/tags" Target="../tags/tag3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8.xml"/><Relationship Id="rId1" Type="http://schemas.openxmlformats.org/officeDocument/2006/relationships/tags" Target="../tags/tag32.xml"/></Relationships>
</file>

<file path=ppt/slides/_rels/slide45.xml.rels><?xml version="1.0" encoding="UTF-8" standalone="yes"?>
<Relationships xmlns="http://schemas.openxmlformats.org/package/2006/relationships"><Relationship Id="rId8" Type="http://schemas.openxmlformats.org/officeDocument/2006/relationships/hyperlink" Target="http://www.productordering.cms.hhs.gov/" TargetMode="External"/><Relationship Id="rId3" Type="http://schemas.openxmlformats.org/officeDocument/2006/relationships/notesSlide" Target="../notesSlides/notesSlide45.xml"/><Relationship Id="rId7" Type="http://schemas.openxmlformats.org/officeDocument/2006/relationships/hyperlink" Target="http://www.naic.org/" TargetMode="External"/><Relationship Id="rId2" Type="http://schemas.openxmlformats.org/officeDocument/2006/relationships/slideLayout" Target="../slideLayouts/slideLayout1.xml"/><Relationship Id="rId1" Type="http://schemas.openxmlformats.org/officeDocument/2006/relationships/tags" Target="../tags/tag33.xml"/><Relationship Id="rId6" Type="http://schemas.openxmlformats.org/officeDocument/2006/relationships/hyperlink" Target="http://www.cms.gov/Medigap/" TargetMode="External"/><Relationship Id="rId5" Type="http://schemas.openxmlformats.org/officeDocument/2006/relationships/hyperlink" Target="http://www.medicare.gov/find-a-plan/questions/medigap-home.aspx" TargetMode="External"/><Relationship Id="rId4" Type="http://schemas.openxmlformats.org/officeDocument/2006/relationships/hyperlink" Target="http://www.medicare.gov/" TargetMode="External"/></Relationships>
</file>

<file path=ppt/slides/_rels/slide46.xml.rels><?xml version="1.0" encoding="UTF-8" standalone="yes"?>
<Relationships xmlns="http://schemas.openxmlformats.org/package/2006/relationships"><Relationship Id="rId3" Type="http://schemas.openxmlformats.org/officeDocument/2006/relationships/hyperlink" Target="mailto:training@cms.hhs.gov" TargetMode="External"/><Relationship Id="rId2" Type="http://schemas.openxmlformats.org/officeDocument/2006/relationships/notesSlide" Target="../notesSlides/notesSlide46.xml"/><Relationship Id="rId1" Type="http://schemas.openxmlformats.org/officeDocument/2006/relationships/slideLayout" Target="../slideLayouts/slideLayout10.xml"/><Relationship Id="rId4" Type="http://schemas.openxmlformats.org/officeDocument/2006/relationships/hyperlink" Target="http://cms.gov/Outreach-and-Education/Training/CMSNationalTrainingProgram/" TargetMode="Externa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xml"/><Relationship Id="rId1" Type="http://schemas.openxmlformats.org/officeDocument/2006/relationships/tags" Target="../tags/tag34.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xml"/><Relationship Id="rId1" Type="http://schemas.openxmlformats.org/officeDocument/2006/relationships/tags" Target="../tags/tag3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xml"/><Relationship Id="rId1" Type="http://schemas.openxmlformats.org/officeDocument/2006/relationships/tags" Target="../tags/tag36.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xml"/><Relationship Id="rId1" Type="http://schemas.openxmlformats.org/officeDocument/2006/relationships/tags" Target="../tags/tag37.xml"/><Relationship Id="rId4" Type="http://schemas.openxmlformats.org/officeDocument/2006/relationships/image" Target="../media/image16.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xml"/><Relationship Id="rId1" Type="http://schemas.openxmlformats.org/officeDocument/2006/relationships/tags" Target="../tags/tag38.xml"/><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tags" Target="../tags/tag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2014 National Training Program</a:t>
            </a:r>
            <a:endParaRPr lang="en-US" dirty="0"/>
          </a:p>
        </p:txBody>
      </p:sp>
      <p:sp>
        <p:nvSpPr>
          <p:cNvPr id="7" name="Subtitle 6"/>
          <p:cNvSpPr>
            <a:spLocks noGrp="1"/>
          </p:cNvSpPr>
          <p:nvPr>
            <p:ph type="body" sz="quarter" idx="10"/>
          </p:nvPr>
        </p:nvSpPr>
        <p:spPr>
          <a:xfrm>
            <a:off x="5411970" y="2897369"/>
            <a:ext cx="3609760" cy="2893831"/>
          </a:xfrm>
        </p:spPr>
        <p:txBody>
          <a:bodyPr>
            <a:noAutofit/>
          </a:bodyPr>
          <a:lstStyle/>
          <a:p>
            <a:r>
              <a:rPr lang="en-US" i="0" dirty="0" smtClean="0"/>
              <a:t>Module 3</a:t>
            </a:r>
          </a:p>
          <a:p>
            <a:endParaRPr lang="en-US" sz="1800" i="0" dirty="0"/>
          </a:p>
          <a:p>
            <a:r>
              <a:rPr lang="en-US" i="0" dirty="0" smtClean="0"/>
              <a:t>Medigap </a:t>
            </a:r>
          </a:p>
          <a:p>
            <a:r>
              <a:rPr lang="en-US" i="0" dirty="0" smtClean="0"/>
              <a:t>(Medicare Supplement Insurance) </a:t>
            </a:r>
          </a:p>
        </p:txBody>
      </p:sp>
    </p:spTree>
    <p:extLst>
      <p:ext uri="{BB962C8B-B14F-4D97-AF65-F5344CB8AC3E}">
        <p14:creationId xmlns:p14="http://schemas.microsoft.com/office/powerpoint/2010/main" val="339621583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0" y="3026"/>
            <a:ext cx="9144000" cy="1069975"/>
          </a:xfrm>
        </p:spPr>
        <p:txBody>
          <a:bodyPr>
            <a:normAutofit/>
          </a:bodyPr>
          <a:lstStyle/>
          <a:p>
            <a:r>
              <a:rPr lang="en-US" sz="3600" b="1" dirty="0" smtClean="0"/>
              <a:t>Check Your Knowledge - Question 2</a:t>
            </a:r>
            <a:endParaRPr lang="en-US" sz="3600" b="1" dirty="0"/>
          </a:p>
        </p:txBody>
      </p:sp>
      <p:sp>
        <p:nvSpPr>
          <p:cNvPr id="30725" name="TextBox 6"/>
          <p:cNvSpPr txBox="1">
            <a:spLocks noChangeArrowheads="1"/>
          </p:cNvSpPr>
          <p:nvPr/>
        </p:nvSpPr>
        <p:spPr bwMode="auto">
          <a:xfrm>
            <a:off x="457200" y="1662721"/>
            <a:ext cx="7696200" cy="2828467"/>
          </a:xfrm>
          <a:prstGeom prst="rect">
            <a:avLst/>
          </a:prstGeom>
          <a:noFill/>
          <a:ln w="9525">
            <a:noFill/>
            <a:miter lim="800000"/>
            <a:headEnd/>
            <a:tailEnd/>
          </a:ln>
        </p:spPr>
        <p:txBody>
          <a:bodyPr wrap="square">
            <a:spAutoFit/>
          </a:bodyPr>
          <a:lstStyle/>
          <a:p>
            <a:pPr>
              <a:spcBef>
                <a:spcPts val="600"/>
              </a:spcBef>
              <a:defRPr/>
            </a:pPr>
            <a:r>
              <a:rPr lang="en-US" sz="3200" dirty="0" smtClean="0">
                <a:cs typeface="Arial" charset="0"/>
              </a:rPr>
              <a:t>Medigap plans work with all types of Medicare plans.</a:t>
            </a:r>
          </a:p>
          <a:p>
            <a:pPr marL="533400" indent="-533400">
              <a:spcBef>
                <a:spcPct val="20000"/>
              </a:spcBef>
              <a:buFont typeface="+mj-lt"/>
              <a:buAutoNum type="alphaLcPeriod"/>
              <a:defRPr/>
            </a:pPr>
            <a:r>
              <a:rPr lang="en-US" sz="3200" dirty="0" smtClean="0"/>
              <a:t>True</a:t>
            </a:r>
            <a:endParaRPr lang="en-US" sz="3200" dirty="0"/>
          </a:p>
          <a:p>
            <a:pPr marL="533400" indent="-533400">
              <a:spcBef>
                <a:spcPct val="20000"/>
              </a:spcBef>
              <a:buFont typeface="+mj-lt"/>
              <a:buAutoNum type="alphaLcPeriod"/>
              <a:defRPr/>
            </a:pPr>
            <a:r>
              <a:rPr lang="en-US" sz="3200" dirty="0"/>
              <a:t>False</a:t>
            </a:r>
          </a:p>
          <a:p>
            <a:pPr>
              <a:spcBef>
                <a:spcPts val="600"/>
              </a:spcBef>
              <a:defRPr/>
            </a:pPr>
            <a:endParaRPr lang="en-US" sz="3200" b="1" dirty="0">
              <a:solidFill>
                <a:schemeClr val="bg1"/>
              </a:solidFill>
              <a:latin typeface="Calibri" pitchFamily="34" charset="0"/>
            </a:endParaRPr>
          </a:p>
        </p:txBody>
      </p:sp>
      <p:sp>
        <p:nvSpPr>
          <p:cNvPr id="10" name="Rounded Rectangle 9" descr="Correct answer indicator"/>
          <p:cNvSpPr/>
          <p:nvPr/>
        </p:nvSpPr>
        <p:spPr>
          <a:xfrm>
            <a:off x="379031" y="3381688"/>
            <a:ext cx="1741433" cy="45720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ate Placeholder 12"/>
          <p:cNvSpPr>
            <a:spLocks noGrp="1"/>
          </p:cNvSpPr>
          <p:nvPr>
            <p:ph type="dt" sz="half" idx="4294967295"/>
          </p:nvPr>
        </p:nvSpPr>
        <p:spPr>
          <a:xfrm>
            <a:off x="457200" y="6340475"/>
            <a:ext cx="2394822" cy="365125"/>
          </a:xfrm>
          <a:prstGeom prst="rect">
            <a:avLst/>
          </a:prstGeom>
        </p:spPr>
        <p:txBody>
          <a:bodyPr/>
          <a:lstStyle/>
          <a:p>
            <a:r>
              <a:rPr lang="en-US" sz="1200" dirty="0" smtClean="0"/>
              <a:t>5/01/2014</a:t>
            </a:r>
            <a:endParaRPr lang="en-US" sz="1200" dirty="0"/>
          </a:p>
        </p:txBody>
      </p:sp>
      <p:sp>
        <p:nvSpPr>
          <p:cNvPr id="7" name="Footer Placeholder 13"/>
          <p:cNvSpPr>
            <a:spLocks noGrp="1"/>
          </p:cNvSpPr>
          <p:nvPr>
            <p:ph type="ftr" sz="quarter" idx="4294967295"/>
          </p:nvPr>
        </p:nvSpPr>
        <p:spPr>
          <a:xfrm>
            <a:off x="2438400" y="6372255"/>
            <a:ext cx="4447527" cy="365125"/>
          </a:xfrm>
          <a:prstGeom prst="rect">
            <a:avLst/>
          </a:prstGeom>
        </p:spPr>
        <p:txBody>
          <a:bodyPr/>
          <a:lstStyle/>
          <a:p>
            <a:pPr algn="ctr"/>
            <a:r>
              <a:rPr lang="en-US" sz="1200" dirty="0" smtClean="0"/>
              <a:t>Medigap (Medicare Supplement Insurance) Policies</a:t>
            </a:r>
            <a:endParaRPr lang="en-US" sz="1200" dirty="0"/>
          </a:p>
        </p:txBody>
      </p:sp>
      <p:sp>
        <p:nvSpPr>
          <p:cNvPr id="9" name="Slide Number Placeholder 1"/>
          <p:cNvSpPr txBox="1">
            <a:spLocks/>
          </p:cNvSpPr>
          <p:nvPr/>
        </p:nvSpPr>
        <p:spPr>
          <a:xfrm>
            <a:off x="6934200" y="6340475"/>
            <a:ext cx="1752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kern="1200">
                <a:solidFill>
                  <a:schemeClr val="tx1"/>
                </a:solidFill>
                <a:latin typeface="Arial" pitchFamily="34" charset="0"/>
                <a:ea typeface="ＭＳ Ｐゴシック"/>
                <a:cs typeface="ＭＳ Ｐゴシック"/>
              </a:defRPr>
            </a:lvl5pPr>
            <a:lvl6pPr marL="2286000" algn="l" defTabSz="914400" rtl="0" eaLnBrk="1" latinLnBrk="0" hangingPunct="1">
              <a:defRPr kern="1200">
                <a:solidFill>
                  <a:schemeClr val="tx1"/>
                </a:solidFill>
                <a:latin typeface="Arial" pitchFamily="34" charset="0"/>
                <a:ea typeface="ＭＳ Ｐゴシック"/>
                <a:cs typeface="ＭＳ Ｐゴシック"/>
              </a:defRPr>
            </a:lvl6pPr>
            <a:lvl7pPr marL="2743200" algn="l" defTabSz="914400" rtl="0" eaLnBrk="1" latinLnBrk="0" hangingPunct="1">
              <a:defRPr kern="1200">
                <a:solidFill>
                  <a:schemeClr val="tx1"/>
                </a:solidFill>
                <a:latin typeface="Arial" pitchFamily="34" charset="0"/>
                <a:ea typeface="ＭＳ Ｐゴシック"/>
                <a:cs typeface="ＭＳ Ｐゴシック"/>
              </a:defRPr>
            </a:lvl7pPr>
            <a:lvl8pPr marL="3200400" algn="l" defTabSz="914400" rtl="0" eaLnBrk="1" latinLnBrk="0" hangingPunct="1">
              <a:defRPr kern="1200">
                <a:solidFill>
                  <a:schemeClr val="tx1"/>
                </a:solidFill>
                <a:latin typeface="Arial" pitchFamily="34" charset="0"/>
                <a:ea typeface="ＭＳ Ｐゴシック"/>
                <a:cs typeface="ＭＳ Ｐゴシック"/>
              </a:defRPr>
            </a:lvl8pPr>
            <a:lvl9pPr marL="3657600" algn="l" defTabSz="914400" rtl="0" eaLnBrk="1" latinLnBrk="0" hangingPunct="1">
              <a:defRPr kern="1200">
                <a:solidFill>
                  <a:schemeClr val="tx1"/>
                </a:solidFill>
                <a:latin typeface="Arial" pitchFamily="34" charset="0"/>
                <a:ea typeface="ＭＳ Ｐゴシック"/>
                <a:cs typeface="ＭＳ Ｐゴシック"/>
              </a:defRPr>
            </a:lvl9pPr>
          </a:lstStyle>
          <a:p>
            <a:pPr algn="r">
              <a:defRPr/>
            </a:pPr>
            <a:fld id="{E2EE05EC-9D7A-49BA-9578-E951024239B5}" type="slidenum">
              <a:rPr lang="en-US" sz="1200" smtClean="0">
                <a:solidFill>
                  <a:prstClr val="black"/>
                </a:solidFill>
              </a:rPr>
              <a:pPr algn="r">
                <a:defRPr/>
              </a:pPr>
              <a:t>10</a:t>
            </a:fld>
            <a:endParaRPr lang="en-US" sz="1200" dirty="0">
              <a:solidFill>
                <a:prstClr val="black"/>
              </a:solidFill>
            </a:endParaRPr>
          </a:p>
        </p:txBody>
      </p:sp>
    </p:spTree>
    <p:custDataLst>
      <p:tags r:id="rId1"/>
    </p:custDataLst>
    <p:extLst>
      <p:ext uri="{BB962C8B-B14F-4D97-AF65-F5344CB8AC3E}">
        <p14:creationId xmlns:p14="http://schemas.microsoft.com/office/powerpoint/2010/main" val="3815768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5" name="Title 5"/>
          <p:cNvSpPr>
            <a:spLocks noGrp="1"/>
          </p:cNvSpPr>
          <p:nvPr>
            <p:ph type="title"/>
          </p:nvPr>
        </p:nvSpPr>
        <p:spPr>
          <a:noFill/>
        </p:spPr>
        <p:txBody>
          <a:bodyPr>
            <a:noAutofit/>
          </a:bodyPr>
          <a:lstStyle/>
          <a:p>
            <a:r>
              <a:rPr lang="en-US" sz="3600" b="1" dirty="0" smtClean="0">
                <a:solidFill>
                  <a:schemeClr val="bg1"/>
                </a:solidFill>
              </a:rPr>
              <a:t>Lesson 2—Medigap Plans </a:t>
            </a:r>
          </a:p>
        </p:txBody>
      </p:sp>
      <p:sp>
        <p:nvSpPr>
          <p:cNvPr id="30722" name="Content Placeholder 6"/>
          <p:cNvSpPr>
            <a:spLocks noGrp="1"/>
          </p:cNvSpPr>
          <p:nvPr>
            <p:ph idx="1"/>
          </p:nvPr>
        </p:nvSpPr>
        <p:spPr/>
        <p:txBody>
          <a:bodyPr/>
          <a:lstStyle/>
          <a:p>
            <a:pPr marL="365760" lvl="1" indent="-365760">
              <a:spcBef>
                <a:spcPts val="600"/>
              </a:spcBef>
              <a:buFont typeface="Wingdings" pitchFamily="2" charset="2"/>
              <a:buChar char="§"/>
              <a:defRPr/>
            </a:pPr>
            <a:r>
              <a:rPr lang="en-US" sz="3200" dirty="0" smtClean="0">
                <a:latin typeface="+mn-lt"/>
              </a:rPr>
              <a:t>Medigap Plan Types</a:t>
            </a:r>
          </a:p>
          <a:p>
            <a:pPr marL="742950" lvl="2" indent="-336550">
              <a:spcBef>
                <a:spcPts val="600"/>
              </a:spcBef>
              <a:defRPr/>
            </a:pPr>
            <a:r>
              <a:rPr lang="en-US" sz="2800" dirty="0" smtClean="0">
                <a:latin typeface="+mn-lt"/>
              </a:rPr>
              <a:t>Standardized Plans</a:t>
            </a:r>
          </a:p>
          <a:p>
            <a:pPr marL="742950" lvl="2" indent="-336550">
              <a:spcBef>
                <a:spcPts val="600"/>
              </a:spcBef>
              <a:defRPr/>
            </a:pPr>
            <a:r>
              <a:rPr lang="en-US" sz="2800" dirty="0" smtClean="0"/>
              <a:t>Waiver States</a:t>
            </a:r>
            <a:endParaRPr lang="en-US" sz="2800" dirty="0" smtClean="0">
              <a:latin typeface="+mn-lt"/>
            </a:endParaRPr>
          </a:p>
          <a:p>
            <a:pPr marL="365760" lvl="1" indent="-365760">
              <a:spcBef>
                <a:spcPts val="600"/>
              </a:spcBef>
              <a:buFont typeface="Wingdings" pitchFamily="2" charset="2"/>
              <a:buChar char="§"/>
              <a:defRPr/>
            </a:pPr>
            <a:r>
              <a:rPr lang="en-US" sz="3200" dirty="0"/>
              <a:t>Benefits by Plan</a:t>
            </a:r>
          </a:p>
          <a:p>
            <a:pPr marL="365760" lvl="1" indent="-365760">
              <a:spcBef>
                <a:spcPts val="600"/>
              </a:spcBef>
              <a:buFont typeface="Wingdings" pitchFamily="2" charset="2"/>
              <a:buChar char="§"/>
              <a:defRPr/>
            </a:pPr>
            <a:r>
              <a:rPr lang="en-US" sz="3200" dirty="0"/>
              <a:t>Medigap </a:t>
            </a:r>
            <a:r>
              <a:rPr lang="en-US" sz="3200" dirty="0" smtClean="0"/>
              <a:t>Costs</a:t>
            </a:r>
            <a:endParaRPr lang="en-US" sz="3200" dirty="0"/>
          </a:p>
        </p:txBody>
      </p:sp>
      <p:sp>
        <p:nvSpPr>
          <p:cNvPr id="6" name="Date Placeholder 12"/>
          <p:cNvSpPr>
            <a:spLocks noGrp="1"/>
          </p:cNvSpPr>
          <p:nvPr>
            <p:ph type="dt" sz="half" idx="4294967295"/>
          </p:nvPr>
        </p:nvSpPr>
        <p:spPr>
          <a:xfrm>
            <a:off x="457200" y="6340475"/>
            <a:ext cx="2394822" cy="365125"/>
          </a:xfrm>
          <a:prstGeom prst="rect">
            <a:avLst/>
          </a:prstGeom>
        </p:spPr>
        <p:txBody>
          <a:bodyPr/>
          <a:lstStyle/>
          <a:p>
            <a:r>
              <a:rPr lang="en-US" sz="1200" dirty="0" smtClean="0"/>
              <a:t>5/01/2014</a:t>
            </a:r>
            <a:endParaRPr lang="en-US" sz="1200" dirty="0"/>
          </a:p>
        </p:txBody>
      </p:sp>
      <p:sp>
        <p:nvSpPr>
          <p:cNvPr id="7" name="Footer Placeholder 13"/>
          <p:cNvSpPr>
            <a:spLocks noGrp="1"/>
          </p:cNvSpPr>
          <p:nvPr>
            <p:ph type="ftr" sz="quarter" idx="4294967295"/>
          </p:nvPr>
        </p:nvSpPr>
        <p:spPr>
          <a:xfrm>
            <a:off x="2438400" y="6372255"/>
            <a:ext cx="4447527" cy="365125"/>
          </a:xfrm>
          <a:prstGeom prst="rect">
            <a:avLst/>
          </a:prstGeom>
        </p:spPr>
        <p:txBody>
          <a:bodyPr/>
          <a:lstStyle/>
          <a:p>
            <a:pPr algn="ctr"/>
            <a:r>
              <a:rPr lang="en-US" sz="1200" dirty="0" smtClean="0"/>
              <a:t>Medigap (Medicare Supplement Insurance) Policies</a:t>
            </a:r>
            <a:endParaRPr lang="en-US" sz="1200" dirty="0"/>
          </a:p>
        </p:txBody>
      </p:sp>
      <p:sp>
        <p:nvSpPr>
          <p:cNvPr id="8" name="Slide Number Placeholder 1"/>
          <p:cNvSpPr txBox="1">
            <a:spLocks/>
          </p:cNvSpPr>
          <p:nvPr/>
        </p:nvSpPr>
        <p:spPr>
          <a:xfrm>
            <a:off x="6934200" y="6340475"/>
            <a:ext cx="1752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kern="1200">
                <a:solidFill>
                  <a:schemeClr val="tx1"/>
                </a:solidFill>
                <a:latin typeface="Arial" pitchFamily="34" charset="0"/>
                <a:ea typeface="ＭＳ Ｐゴシック"/>
                <a:cs typeface="ＭＳ Ｐゴシック"/>
              </a:defRPr>
            </a:lvl5pPr>
            <a:lvl6pPr marL="2286000" algn="l" defTabSz="914400" rtl="0" eaLnBrk="1" latinLnBrk="0" hangingPunct="1">
              <a:defRPr kern="1200">
                <a:solidFill>
                  <a:schemeClr val="tx1"/>
                </a:solidFill>
                <a:latin typeface="Arial" pitchFamily="34" charset="0"/>
                <a:ea typeface="ＭＳ Ｐゴシック"/>
                <a:cs typeface="ＭＳ Ｐゴシック"/>
              </a:defRPr>
            </a:lvl6pPr>
            <a:lvl7pPr marL="2743200" algn="l" defTabSz="914400" rtl="0" eaLnBrk="1" latinLnBrk="0" hangingPunct="1">
              <a:defRPr kern="1200">
                <a:solidFill>
                  <a:schemeClr val="tx1"/>
                </a:solidFill>
                <a:latin typeface="Arial" pitchFamily="34" charset="0"/>
                <a:ea typeface="ＭＳ Ｐゴシック"/>
                <a:cs typeface="ＭＳ Ｐゴシック"/>
              </a:defRPr>
            </a:lvl7pPr>
            <a:lvl8pPr marL="3200400" algn="l" defTabSz="914400" rtl="0" eaLnBrk="1" latinLnBrk="0" hangingPunct="1">
              <a:defRPr kern="1200">
                <a:solidFill>
                  <a:schemeClr val="tx1"/>
                </a:solidFill>
                <a:latin typeface="Arial" pitchFamily="34" charset="0"/>
                <a:ea typeface="ＭＳ Ｐゴシック"/>
                <a:cs typeface="ＭＳ Ｐゴシック"/>
              </a:defRPr>
            </a:lvl8pPr>
            <a:lvl9pPr marL="3657600" algn="l" defTabSz="914400" rtl="0" eaLnBrk="1" latinLnBrk="0" hangingPunct="1">
              <a:defRPr kern="1200">
                <a:solidFill>
                  <a:schemeClr val="tx1"/>
                </a:solidFill>
                <a:latin typeface="Arial" pitchFamily="34" charset="0"/>
                <a:ea typeface="ＭＳ Ｐゴシック"/>
                <a:cs typeface="ＭＳ Ｐゴシック"/>
              </a:defRPr>
            </a:lvl9pPr>
          </a:lstStyle>
          <a:p>
            <a:pPr algn="r">
              <a:defRPr/>
            </a:pPr>
            <a:fld id="{E2EE05EC-9D7A-49BA-9578-E951024239B5}" type="slidenum">
              <a:rPr lang="en-US" sz="1200" smtClean="0">
                <a:solidFill>
                  <a:prstClr val="black"/>
                </a:solidFill>
              </a:rPr>
              <a:pPr algn="r">
                <a:defRPr/>
              </a:pPr>
              <a:t>11</a:t>
            </a:fld>
            <a:endParaRPr lang="en-US" sz="1200" dirty="0">
              <a:solidFill>
                <a:prstClr val="black"/>
              </a:solidFill>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title"/>
          </p:nvPr>
        </p:nvSpPr>
        <p:spPr/>
        <p:txBody>
          <a:bodyPr/>
          <a:lstStyle/>
          <a:p>
            <a:pPr eaLnBrk="1" hangingPunct="1"/>
            <a:r>
              <a:rPr lang="en-US" dirty="0" smtClean="0"/>
              <a:t>Medigap Plans</a:t>
            </a:r>
            <a:endParaRPr lang="en-US" sz="1600" b="0" dirty="0" smtClean="0"/>
          </a:p>
        </p:txBody>
      </p:sp>
      <p:sp>
        <p:nvSpPr>
          <p:cNvPr id="30726" name="Rectangle 8"/>
          <p:cNvSpPr>
            <a:spLocks noGrp="1" noChangeArrowheads="1"/>
          </p:cNvSpPr>
          <p:nvPr>
            <p:ph idx="1"/>
          </p:nvPr>
        </p:nvSpPr>
        <p:spPr>
          <a:xfrm>
            <a:off x="381000" y="1371600"/>
            <a:ext cx="8610600" cy="4800600"/>
          </a:xfrm>
        </p:spPr>
        <p:txBody>
          <a:bodyPr>
            <a:noAutofit/>
          </a:bodyPr>
          <a:lstStyle/>
          <a:p>
            <a:pPr marL="365760" indent="-365760" eaLnBrk="1" hangingPunct="1">
              <a:defRPr/>
            </a:pPr>
            <a:r>
              <a:rPr lang="en-US" smtClean="0">
                <a:cs typeface="Arial" charset="0"/>
              </a:rPr>
              <a:t>Standardized plans i</a:t>
            </a:r>
            <a:r>
              <a:rPr lang="en-US" smtClean="0">
                <a:solidFill>
                  <a:prstClr val="black"/>
                </a:solidFill>
                <a:cs typeface="Arial" charset="0"/>
              </a:rPr>
              <a:t>dentified by a letter</a:t>
            </a:r>
          </a:p>
          <a:p>
            <a:pPr marL="730250" lvl="1" indent="-323850" eaLnBrk="1" hangingPunct="1">
              <a:defRPr/>
            </a:pPr>
            <a:r>
              <a:rPr lang="en-US" smtClean="0">
                <a:cs typeface="Arial" charset="0"/>
              </a:rPr>
              <a:t>Plans </a:t>
            </a:r>
            <a:r>
              <a:rPr lang="pt-BR" smtClean="0">
                <a:cs typeface="Arial" charset="0"/>
              </a:rPr>
              <a:t>A, B, C, D, F, G, K, L, M, and N are </a:t>
            </a:r>
            <a:r>
              <a:rPr lang="en-US" smtClean="0">
                <a:cs typeface="Arial" charset="0"/>
              </a:rPr>
              <a:t>currently sold</a:t>
            </a:r>
          </a:p>
          <a:p>
            <a:pPr marL="730250" lvl="1" indent="-323850" eaLnBrk="1" hangingPunct="1">
              <a:defRPr/>
            </a:pPr>
            <a:r>
              <a:rPr lang="en-US" smtClean="0">
                <a:cs typeface="Arial" charset="0"/>
              </a:rPr>
              <a:t>Companies don’t have to sell all plans</a:t>
            </a:r>
          </a:p>
          <a:p>
            <a:pPr marL="730250" lvl="1" indent="-323850" eaLnBrk="1" hangingPunct="1">
              <a:defRPr/>
            </a:pPr>
            <a:r>
              <a:rPr lang="en-US" smtClean="0">
                <a:cs typeface="Arial" charset="0"/>
              </a:rPr>
              <a:t>Plans E, H, I, and J exist but are no longer sold</a:t>
            </a:r>
          </a:p>
          <a:p>
            <a:pPr marL="730250" lvl="1" indent="-323850" eaLnBrk="1" hangingPunct="1">
              <a:defRPr/>
            </a:pPr>
            <a:r>
              <a:rPr lang="en-US" smtClean="0">
                <a:cs typeface="Arial" charset="0"/>
              </a:rPr>
              <a:t>Plans with the same letter must offer the same basic benefits</a:t>
            </a:r>
          </a:p>
          <a:p>
            <a:pPr marL="1027113" lvl="2">
              <a:defRPr/>
            </a:pPr>
            <a:r>
              <a:rPr lang="en-US" sz="2400" smtClean="0">
                <a:cs typeface="Arial" charset="0"/>
              </a:rPr>
              <a:t>Only the policy cost will vary between companies</a:t>
            </a:r>
          </a:p>
          <a:p>
            <a:pPr marL="290513" indent="-290513">
              <a:defRPr/>
            </a:pPr>
            <a:r>
              <a:rPr lang="en-US" smtClean="0"/>
              <a:t>Waiver states (Massachusetts, Minnesota, and Wisconsin) standardize in a different way</a:t>
            </a:r>
            <a:endParaRPr lang="en-US" dirty="0">
              <a:cs typeface="Arial" charset="0"/>
            </a:endParaRPr>
          </a:p>
        </p:txBody>
      </p:sp>
      <p:sp>
        <p:nvSpPr>
          <p:cNvPr id="6" name="Date Placeholder 12"/>
          <p:cNvSpPr>
            <a:spLocks noGrp="1"/>
          </p:cNvSpPr>
          <p:nvPr>
            <p:ph type="dt" sz="half" idx="4294967295"/>
          </p:nvPr>
        </p:nvSpPr>
        <p:spPr>
          <a:xfrm>
            <a:off x="457200" y="6340475"/>
            <a:ext cx="2394822" cy="365125"/>
          </a:xfrm>
          <a:prstGeom prst="rect">
            <a:avLst/>
          </a:prstGeom>
        </p:spPr>
        <p:txBody>
          <a:bodyPr/>
          <a:lstStyle/>
          <a:p>
            <a:r>
              <a:rPr lang="en-US" sz="1200" smtClean="0"/>
              <a:t>5/01/2014</a:t>
            </a:r>
            <a:endParaRPr lang="en-US" sz="1200" dirty="0"/>
          </a:p>
        </p:txBody>
      </p:sp>
      <p:sp>
        <p:nvSpPr>
          <p:cNvPr id="7" name="Footer Placeholder 13"/>
          <p:cNvSpPr>
            <a:spLocks noGrp="1"/>
          </p:cNvSpPr>
          <p:nvPr>
            <p:ph type="ftr" sz="quarter" idx="4294967295"/>
          </p:nvPr>
        </p:nvSpPr>
        <p:spPr>
          <a:xfrm>
            <a:off x="2438400" y="6372255"/>
            <a:ext cx="4447527" cy="365125"/>
          </a:xfrm>
          <a:prstGeom prst="rect">
            <a:avLst/>
          </a:prstGeom>
        </p:spPr>
        <p:txBody>
          <a:bodyPr/>
          <a:lstStyle/>
          <a:p>
            <a:pPr algn="ctr"/>
            <a:r>
              <a:rPr lang="en-US" sz="1200" smtClean="0"/>
              <a:t>Medigap (Medicare Supplement Insurance) Policies</a:t>
            </a:r>
            <a:endParaRPr lang="en-US" sz="1200" dirty="0"/>
          </a:p>
        </p:txBody>
      </p:sp>
      <p:sp>
        <p:nvSpPr>
          <p:cNvPr id="8" name="Slide Number Placeholder 1"/>
          <p:cNvSpPr txBox="1">
            <a:spLocks/>
          </p:cNvSpPr>
          <p:nvPr/>
        </p:nvSpPr>
        <p:spPr>
          <a:xfrm>
            <a:off x="6934200" y="6340475"/>
            <a:ext cx="1752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kern="1200">
                <a:solidFill>
                  <a:schemeClr val="tx1"/>
                </a:solidFill>
                <a:latin typeface="Arial" pitchFamily="34" charset="0"/>
                <a:ea typeface="ＭＳ Ｐゴシック"/>
                <a:cs typeface="ＭＳ Ｐゴシック"/>
              </a:defRPr>
            </a:lvl5pPr>
            <a:lvl6pPr marL="2286000" algn="l" defTabSz="914400" rtl="0" eaLnBrk="1" latinLnBrk="0" hangingPunct="1">
              <a:defRPr kern="1200">
                <a:solidFill>
                  <a:schemeClr val="tx1"/>
                </a:solidFill>
                <a:latin typeface="Arial" pitchFamily="34" charset="0"/>
                <a:ea typeface="ＭＳ Ｐゴシック"/>
                <a:cs typeface="ＭＳ Ｐゴシック"/>
              </a:defRPr>
            </a:lvl6pPr>
            <a:lvl7pPr marL="2743200" algn="l" defTabSz="914400" rtl="0" eaLnBrk="1" latinLnBrk="0" hangingPunct="1">
              <a:defRPr kern="1200">
                <a:solidFill>
                  <a:schemeClr val="tx1"/>
                </a:solidFill>
                <a:latin typeface="Arial" pitchFamily="34" charset="0"/>
                <a:ea typeface="ＭＳ Ｐゴシック"/>
                <a:cs typeface="ＭＳ Ｐゴシック"/>
              </a:defRPr>
            </a:lvl7pPr>
            <a:lvl8pPr marL="3200400" algn="l" defTabSz="914400" rtl="0" eaLnBrk="1" latinLnBrk="0" hangingPunct="1">
              <a:defRPr kern="1200">
                <a:solidFill>
                  <a:schemeClr val="tx1"/>
                </a:solidFill>
                <a:latin typeface="Arial" pitchFamily="34" charset="0"/>
                <a:ea typeface="ＭＳ Ｐゴシック"/>
                <a:cs typeface="ＭＳ Ｐゴシック"/>
              </a:defRPr>
            </a:lvl8pPr>
            <a:lvl9pPr marL="3657600" algn="l" defTabSz="914400" rtl="0" eaLnBrk="1" latinLnBrk="0" hangingPunct="1">
              <a:defRPr kern="1200">
                <a:solidFill>
                  <a:schemeClr val="tx1"/>
                </a:solidFill>
                <a:latin typeface="Arial" pitchFamily="34" charset="0"/>
                <a:ea typeface="ＭＳ Ｐゴシック"/>
                <a:cs typeface="ＭＳ Ｐゴシック"/>
              </a:defRPr>
            </a:lvl9pPr>
          </a:lstStyle>
          <a:p>
            <a:pPr algn="r">
              <a:defRPr/>
            </a:pPr>
            <a:fld id="{E2EE05EC-9D7A-49BA-9578-E951024239B5}" type="slidenum">
              <a:rPr lang="en-US" sz="1200" smtClean="0">
                <a:solidFill>
                  <a:prstClr val="black"/>
                </a:solidFill>
              </a:rPr>
              <a:pPr algn="r">
                <a:defRPr/>
              </a:pPr>
              <a:t>12</a:t>
            </a:fld>
            <a:endParaRPr lang="en-US" sz="1200" dirty="0">
              <a:solidFill>
                <a:prstClr val="black"/>
              </a:solidFill>
            </a:endParaRPr>
          </a:p>
        </p:txBody>
      </p:sp>
    </p:spTree>
    <p:custDataLst>
      <p:tags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5"/>
          <p:cNvSpPr>
            <a:spLocks noGrp="1"/>
          </p:cNvSpPr>
          <p:nvPr>
            <p:ph type="title" idx="4294967295"/>
          </p:nvPr>
        </p:nvSpPr>
        <p:spPr>
          <a:xfrm>
            <a:off x="762000" y="-8860"/>
            <a:ext cx="7467600" cy="1096963"/>
          </a:xfrm>
          <a:noFill/>
        </p:spPr>
        <p:txBody>
          <a:bodyPr/>
          <a:lstStyle/>
          <a:p>
            <a:r>
              <a:rPr lang="en-US" sz="3600" dirty="0" smtClean="0"/>
              <a:t>Medigap Plan Types</a:t>
            </a:r>
          </a:p>
        </p:txBody>
      </p:sp>
      <p:graphicFrame>
        <p:nvGraphicFramePr>
          <p:cNvPr id="11" name="Table 10" descr="All data in table also included in speakers' notes."/>
          <p:cNvGraphicFramePr>
            <a:graphicFrameLocks noGrp="1"/>
          </p:cNvGraphicFramePr>
          <p:nvPr>
            <p:extLst>
              <p:ext uri="{D42A27DB-BD31-4B8C-83A1-F6EECF244321}">
                <p14:modId xmlns:p14="http://schemas.microsoft.com/office/powerpoint/2010/main" val="1022042264"/>
              </p:ext>
            </p:extLst>
          </p:nvPr>
        </p:nvGraphicFramePr>
        <p:xfrm>
          <a:off x="76200" y="990598"/>
          <a:ext cx="8839196" cy="5688936"/>
        </p:xfrm>
        <a:graphic>
          <a:graphicData uri="http://schemas.openxmlformats.org/drawingml/2006/table">
            <a:tbl>
              <a:tblPr firstRow="1" firstCol="1" lastRow="1" lastCol="1" bandRow="1" bandCol="1">
                <a:tableStyleId>{5C22544A-7EE6-4342-B048-85BDC9FD1C3A}</a:tableStyleId>
              </a:tblPr>
              <a:tblGrid>
                <a:gridCol w="3429000"/>
                <a:gridCol w="457200"/>
                <a:gridCol w="533400"/>
                <a:gridCol w="457200"/>
                <a:gridCol w="609600"/>
                <a:gridCol w="457200"/>
                <a:gridCol w="457200"/>
                <a:gridCol w="609600"/>
                <a:gridCol w="685800"/>
                <a:gridCol w="457200"/>
                <a:gridCol w="685796"/>
              </a:tblGrid>
              <a:tr h="341420">
                <a:tc>
                  <a:txBody>
                    <a:bodyPr/>
                    <a:lstStyle/>
                    <a:p>
                      <a:pPr marL="0" marR="0">
                        <a:lnSpc>
                          <a:spcPct val="115000"/>
                        </a:lnSpc>
                        <a:spcBef>
                          <a:spcPts val="0"/>
                        </a:spcBef>
                        <a:spcAft>
                          <a:spcPts val="1000"/>
                        </a:spcAft>
                      </a:pPr>
                      <a:r>
                        <a:rPr lang="en-US" sz="1100" dirty="0">
                          <a:effectLst/>
                        </a:rPr>
                        <a:t> </a:t>
                      </a:r>
                      <a:endParaRPr lang="en-US" sz="1100" dirty="0" smtClean="0">
                        <a:effectLst/>
                        <a:latin typeface="Calibri"/>
                        <a:ea typeface="Calibri"/>
                        <a:cs typeface="Times New Roman"/>
                      </a:endParaRPr>
                    </a:p>
                  </a:txBody>
                  <a:tcPr marL="0" marR="0" marT="0" marB="0"/>
                </a:tc>
                <a:tc gridSpan="10">
                  <a:txBody>
                    <a:bodyPr/>
                    <a:lstStyle/>
                    <a:p>
                      <a:pPr marL="20955" marR="0">
                        <a:lnSpc>
                          <a:spcPct val="115000"/>
                        </a:lnSpc>
                        <a:spcBef>
                          <a:spcPts val="215"/>
                        </a:spcBef>
                        <a:spcAft>
                          <a:spcPts val="0"/>
                        </a:spcAft>
                      </a:pPr>
                      <a:r>
                        <a:rPr lang="en-US" sz="2000" spc="-25" dirty="0" smtClean="0">
                          <a:effectLst/>
                        </a:rPr>
                        <a:t>M</a:t>
                      </a:r>
                      <a:r>
                        <a:rPr lang="en-US" sz="2000" spc="15" dirty="0" smtClean="0">
                          <a:effectLst/>
                        </a:rPr>
                        <a:t>e</a:t>
                      </a:r>
                      <a:r>
                        <a:rPr lang="en-US" sz="2000" dirty="0" smtClean="0">
                          <a:effectLst/>
                        </a:rPr>
                        <a:t>d</a:t>
                      </a:r>
                      <a:r>
                        <a:rPr lang="en-US" sz="2000" spc="10" dirty="0" smtClean="0">
                          <a:effectLst/>
                        </a:rPr>
                        <a:t>i</a:t>
                      </a:r>
                      <a:r>
                        <a:rPr lang="en-US" sz="2000" spc="20" dirty="0" smtClean="0">
                          <a:effectLst/>
                        </a:rPr>
                        <a:t>c</a:t>
                      </a:r>
                      <a:r>
                        <a:rPr lang="en-US" sz="2000" spc="-5" dirty="0" smtClean="0">
                          <a:effectLst/>
                        </a:rPr>
                        <a:t>a</a:t>
                      </a:r>
                      <a:r>
                        <a:rPr lang="en-US" sz="2000" spc="-10" dirty="0" smtClean="0">
                          <a:effectLst/>
                        </a:rPr>
                        <a:t>r</a:t>
                      </a:r>
                      <a:r>
                        <a:rPr lang="en-US" sz="2000" dirty="0" smtClean="0">
                          <a:effectLst/>
                        </a:rPr>
                        <a:t>e </a:t>
                      </a:r>
                      <a:r>
                        <a:rPr lang="en-US" sz="2000" spc="-15" dirty="0" smtClean="0">
                          <a:effectLst/>
                        </a:rPr>
                        <a:t>S</a:t>
                      </a:r>
                      <a:r>
                        <a:rPr lang="en-US" sz="2000" spc="-5" dirty="0" smtClean="0">
                          <a:effectLst/>
                        </a:rPr>
                        <a:t>u</a:t>
                      </a:r>
                      <a:r>
                        <a:rPr lang="en-US" sz="2000" spc="-10" dirty="0" smtClean="0">
                          <a:effectLst/>
                        </a:rPr>
                        <a:t>p</a:t>
                      </a:r>
                      <a:r>
                        <a:rPr lang="en-US" sz="2000" spc="-5" dirty="0" smtClean="0">
                          <a:effectLst/>
                        </a:rPr>
                        <a:t>p</a:t>
                      </a:r>
                      <a:r>
                        <a:rPr lang="en-US" sz="2000" spc="10" dirty="0" smtClean="0">
                          <a:effectLst/>
                        </a:rPr>
                        <a:t>l</a:t>
                      </a:r>
                      <a:r>
                        <a:rPr lang="en-US" sz="2000" spc="-5" dirty="0" smtClean="0">
                          <a:effectLst/>
                        </a:rPr>
                        <a:t>e</a:t>
                      </a:r>
                      <a:r>
                        <a:rPr lang="en-US" sz="2000" spc="5" dirty="0" smtClean="0">
                          <a:effectLst/>
                        </a:rPr>
                        <a:t>m</a:t>
                      </a:r>
                      <a:r>
                        <a:rPr lang="en-US" sz="2000" spc="-5" dirty="0" smtClean="0">
                          <a:effectLst/>
                        </a:rPr>
                        <a:t>e</a:t>
                      </a:r>
                      <a:r>
                        <a:rPr lang="en-US" sz="2000" spc="-10" dirty="0" smtClean="0">
                          <a:effectLst/>
                        </a:rPr>
                        <a:t>n</a:t>
                      </a:r>
                      <a:r>
                        <a:rPr lang="en-US" sz="2000" dirty="0" smtClean="0">
                          <a:effectLst/>
                        </a:rPr>
                        <a:t>t </a:t>
                      </a:r>
                      <a:r>
                        <a:rPr lang="en-US" sz="2000" spc="-20" dirty="0" smtClean="0">
                          <a:effectLst/>
                        </a:rPr>
                        <a:t>I</a:t>
                      </a:r>
                      <a:r>
                        <a:rPr lang="en-US" sz="2000" dirty="0" smtClean="0">
                          <a:effectLst/>
                        </a:rPr>
                        <a:t>n</a:t>
                      </a:r>
                      <a:r>
                        <a:rPr lang="en-US" sz="2000" spc="-5" dirty="0" smtClean="0">
                          <a:effectLst/>
                        </a:rPr>
                        <a:t>s</a:t>
                      </a:r>
                      <a:r>
                        <a:rPr lang="en-US" sz="2000" dirty="0" smtClean="0">
                          <a:effectLst/>
                        </a:rPr>
                        <a:t>u</a:t>
                      </a:r>
                      <a:r>
                        <a:rPr lang="en-US" sz="2000" spc="10" dirty="0" smtClean="0">
                          <a:effectLst/>
                        </a:rPr>
                        <a:t>r</a:t>
                      </a:r>
                      <a:r>
                        <a:rPr lang="en-US" sz="2000" spc="-5" dirty="0" smtClean="0">
                          <a:effectLst/>
                        </a:rPr>
                        <a:t>a</a:t>
                      </a:r>
                      <a:r>
                        <a:rPr lang="en-US" sz="2000" spc="5" dirty="0" smtClean="0">
                          <a:effectLst/>
                        </a:rPr>
                        <a:t>nc</a:t>
                      </a:r>
                      <a:r>
                        <a:rPr lang="en-US" sz="2000" dirty="0" smtClean="0">
                          <a:effectLst/>
                        </a:rPr>
                        <a:t>e (</a:t>
                      </a:r>
                      <a:r>
                        <a:rPr lang="en-US" sz="2000" spc="-25" dirty="0" smtClean="0">
                          <a:effectLst/>
                        </a:rPr>
                        <a:t>M</a:t>
                      </a:r>
                      <a:r>
                        <a:rPr lang="en-US" sz="2000" spc="15" dirty="0" smtClean="0">
                          <a:effectLst/>
                        </a:rPr>
                        <a:t>e</a:t>
                      </a:r>
                      <a:r>
                        <a:rPr lang="en-US" sz="2000" dirty="0" smtClean="0">
                          <a:effectLst/>
                        </a:rPr>
                        <a:t>di</a:t>
                      </a:r>
                      <a:r>
                        <a:rPr lang="en-US" sz="2000" spc="5" dirty="0" smtClean="0">
                          <a:effectLst/>
                        </a:rPr>
                        <a:t>g</a:t>
                      </a:r>
                      <a:r>
                        <a:rPr lang="en-US" sz="2000" spc="-20" dirty="0" smtClean="0">
                          <a:effectLst/>
                        </a:rPr>
                        <a:t>a</a:t>
                      </a:r>
                      <a:r>
                        <a:rPr lang="en-US" sz="2000" dirty="0" smtClean="0">
                          <a:effectLst/>
                        </a:rPr>
                        <a:t>p) </a:t>
                      </a:r>
                      <a:r>
                        <a:rPr lang="en-US" sz="2000" spc="-10" dirty="0" smtClean="0">
                          <a:effectLst/>
                        </a:rPr>
                        <a:t>P</a:t>
                      </a:r>
                      <a:r>
                        <a:rPr lang="en-US" sz="2000" spc="5" dirty="0" smtClean="0">
                          <a:effectLst/>
                        </a:rPr>
                        <a:t>l</a:t>
                      </a:r>
                      <a:r>
                        <a:rPr lang="en-US" sz="2000" spc="-5" dirty="0" smtClean="0">
                          <a:effectLst/>
                        </a:rPr>
                        <a:t>a</a:t>
                      </a:r>
                      <a:r>
                        <a:rPr lang="en-US" sz="2000" dirty="0" smtClean="0">
                          <a:effectLst/>
                        </a:rPr>
                        <a:t>ns</a:t>
                      </a:r>
                      <a:endParaRPr lang="en-US" sz="1800" dirty="0">
                        <a:effectLst/>
                        <a:latin typeface="Calibri"/>
                        <a:ea typeface="Calibri"/>
                        <a:cs typeface="Times New Roman"/>
                      </a:endParaRPr>
                    </a:p>
                  </a:txBody>
                  <a:tcPr marL="0" marR="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73083">
                <a:tc>
                  <a:txBody>
                    <a:bodyPr/>
                    <a:lstStyle/>
                    <a:p>
                      <a:pPr marL="50800" marR="0" algn="ctr">
                        <a:lnSpc>
                          <a:spcPct val="115000"/>
                        </a:lnSpc>
                        <a:spcBef>
                          <a:spcPts val="215"/>
                        </a:spcBef>
                        <a:spcAft>
                          <a:spcPts val="0"/>
                        </a:spcAft>
                      </a:pPr>
                      <a:r>
                        <a:rPr lang="en-US" sz="1600" b="1" spc="15" dirty="0">
                          <a:solidFill>
                            <a:schemeClr val="tx1"/>
                          </a:solidFill>
                          <a:effectLst/>
                        </a:rPr>
                        <a:t>B</a:t>
                      </a:r>
                      <a:r>
                        <a:rPr lang="en-US" sz="1600" b="1" spc="-5" dirty="0">
                          <a:solidFill>
                            <a:schemeClr val="tx1"/>
                          </a:solidFill>
                          <a:effectLst/>
                        </a:rPr>
                        <a:t>e</a:t>
                      </a:r>
                      <a:r>
                        <a:rPr lang="en-US" sz="1600" b="1" spc="5" dirty="0">
                          <a:solidFill>
                            <a:schemeClr val="tx1"/>
                          </a:solidFill>
                          <a:effectLst/>
                        </a:rPr>
                        <a:t>n</a:t>
                      </a:r>
                      <a:r>
                        <a:rPr lang="en-US" sz="1600" b="1" spc="-5" dirty="0">
                          <a:solidFill>
                            <a:schemeClr val="tx1"/>
                          </a:solidFill>
                          <a:effectLst/>
                        </a:rPr>
                        <a:t>efi</a:t>
                      </a:r>
                      <a:r>
                        <a:rPr lang="en-US" sz="1600" b="1" dirty="0">
                          <a:solidFill>
                            <a:schemeClr val="tx1"/>
                          </a:solidFill>
                          <a:effectLst/>
                        </a:rPr>
                        <a:t>ts</a:t>
                      </a:r>
                      <a:endParaRPr lang="en-US" sz="1600" b="1" dirty="0">
                        <a:solidFill>
                          <a:schemeClr val="tx1"/>
                        </a:solidFill>
                        <a:effectLst/>
                        <a:latin typeface="Calibri"/>
                        <a:ea typeface="Calibri"/>
                        <a:cs typeface="Times New Roman"/>
                      </a:endParaRPr>
                    </a:p>
                  </a:txBody>
                  <a:tcPr marL="0" marR="0" marT="0" marB="0">
                    <a:solidFill>
                      <a:srgbClr val="D0D8E8"/>
                    </a:solidFill>
                  </a:tcPr>
                </a:tc>
                <a:tc>
                  <a:txBody>
                    <a:bodyPr/>
                    <a:lstStyle/>
                    <a:p>
                      <a:pPr marL="142875" marR="130175" algn="ctr">
                        <a:lnSpc>
                          <a:spcPct val="115000"/>
                        </a:lnSpc>
                        <a:spcBef>
                          <a:spcPts val="215"/>
                        </a:spcBef>
                        <a:spcAft>
                          <a:spcPts val="0"/>
                        </a:spcAft>
                      </a:pPr>
                      <a:r>
                        <a:rPr lang="en-US" sz="1400" b="1" dirty="0">
                          <a:effectLst/>
                        </a:rPr>
                        <a:t>A</a:t>
                      </a:r>
                      <a:endParaRPr lang="en-US" sz="1400" b="1" dirty="0">
                        <a:effectLst/>
                        <a:latin typeface="Calibri"/>
                        <a:ea typeface="Calibri"/>
                        <a:cs typeface="Times New Roman"/>
                      </a:endParaRPr>
                    </a:p>
                  </a:txBody>
                  <a:tcPr marL="0" marR="0" marT="0" marB="0">
                    <a:solidFill>
                      <a:srgbClr val="E9EDF4"/>
                    </a:solidFill>
                  </a:tcPr>
                </a:tc>
                <a:tc>
                  <a:txBody>
                    <a:bodyPr/>
                    <a:lstStyle/>
                    <a:p>
                      <a:pPr marL="148590" marR="135890" algn="ctr">
                        <a:lnSpc>
                          <a:spcPct val="115000"/>
                        </a:lnSpc>
                        <a:spcBef>
                          <a:spcPts val="215"/>
                        </a:spcBef>
                        <a:spcAft>
                          <a:spcPts val="0"/>
                        </a:spcAft>
                      </a:pPr>
                      <a:r>
                        <a:rPr lang="en-US" sz="1400" b="1" kern="1200" dirty="0">
                          <a:solidFill>
                            <a:schemeClr val="dk1"/>
                          </a:solidFill>
                          <a:effectLst/>
                          <a:latin typeface="+mn-lt"/>
                          <a:ea typeface="+mn-ea"/>
                          <a:cs typeface="+mn-cs"/>
                        </a:rPr>
                        <a:t>B</a:t>
                      </a:r>
                    </a:p>
                  </a:txBody>
                  <a:tcPr marL="0" marR="0" marT="0" marB="0">
                    <a:solidFill>
                      <a:srgbClr val="D0D8E8"/>
                    </a:solidFill>
                  </a:tcPr>
                </a:tc>
                <a:tc>
                  <a:txBody>
                    <a:bodyPr/>
                    <a:lstStyle/>
                    <a:p>
                      <a:pPr marL="145415" marR="132715" algn="ctr">
                        <a:lnSpc>
                          <a:spcPct val="115000"/>
                        </a:lnSpc>
                        <a:spcBef>
                          <a:spcPts val="215"/>
                        </a:spcBef>
                        <a:spcAft>
                          <a:spcPts val="0"/>
                        </a:spcAft>
                      </a:pPr>
                      <a:r>
                        <a:rPr lang="en-US" sz="1400" b="1" dirty="0">
                          <a:effectLst/>
                        </a:rPr>
                        <a:t>C</a:t>
                      </a:r>
                      <a:endParaRPr lang="en-US" sz="1400" b="1" dirty="0">
                        <a:effectLst/>
                        <a:latin typeface="Calibri"/>
                        <a:ea typeface="Calibri"/>
                        <a:cs typeface="Times New Roman"/>
                      </a:endParaRPr>
                    </a:p>
                  </a:txBody>
                  <a:tcPr marL="0" marR="0" marT="0" marB="0">
                    <a:solidFill>
                      <a:srgbClr val="E9EDF4"/>
                    </a:solidFill>
                  </a:tcPr>
                </a:tc>
                <a:tc>
                  <a:txBody>
                    <a:bodyPr/>
                    <a:lstStyle/>
                    <a:p>
                      <a:pPr marL="138430" marR="125730" algn="ctr">
                        <a:lnSpc>
                          <a:spcPct val="115000"/>
                        </a:lnSpc>
                        <a:spcBef>
                          <a:spcPts val="215"/>
                        </a:spcBef>
                        <a:spcAft>
                          <a:spcPts val="0"/>
                        </a:spcAft>
                      </a:pPr>
                      <a:r>
                        <a:rPr lang="en-US" sz="1400" b="1" dirty="0">
                          <a:effectLst/>
                        </a:rPr>
                        <a:t>D</a:t>
                      </a:r>
                      <a:endParaRPr lang="en-US" sz="1400" b="1" dirty="0">
                        <a:effectLst/>
                        <a:latin typeface="Calibri"/>
                        <a:ea typeface="Calibri"/>
                        <a:cs typeface="Times New Roman"/>
                      </a:endParaRPr>
                    </a:p>
                  </a:txBody>
                  <a:tcPr marL="0" marR="0" marT="0" marB="0">
                    <a:solidFill>
                      <a:srgbClr val="D0D8E8"/>
                    </a:solidFill>
                  </a:tcPr>
                </a:tc>
                <a:tc>
                  <a:txBody>
                    <a:bodyPr/>
                    <a:lstStyle/>
                    <a:p>
                      <a:pPr marL="144780" marR="0">
                        <a:lnSpc>
                          <a:spcPct val="115000"/>
                        </a:lnSpc>
                        <a:spcBef>
                          <a:spcPts val="150"/>
                        </a:spcBef>
                        <a:spcAft>
                          <a:spcPts val="0"/>
                        </a:spcAft>
                      </a:pPr>
                      <a:r>
                        <a:rPr lang="en-US" sz="1400" b="1" dirty="0">
                          <a:effectLst/>
                        </a:rPr>
                        <a:t>F*</a:t>
                      </a:r>
                      <a:endParaRPr lang="en-US" sz="1400" b="1" dirty="0">
                        <a:effectLst/>
                        <a:latin typeface="Calibri"/>
                        <a:ea typeface="Calibri"/>
                        <a:cs typeface="Times New Roman"/>
                      </a:endParaRPr>
                    </a:p>
                  </a:txBody>
                  <a:tcPr marL="0" marR="0" marT="0" marB="0">
                    <a:solidFill>
                      <a:srgbClr val="E9EDF4"/>
                    </a:solidFill>
                  </a:tcPr>
                </a:tc>
                <a:tc>
                  <a:txBody>
                    <a:bodyPr/>
                    <a:lstStyle/>
                    <a:p>
                      <a:pPr marL="141605" marR="128905" algn="ctr">
                        <a:lnSpc>
                          <a:spcPct val="115000"/>
                        </a:lnSpc>
                        <a:spcBef>
                          <a:spcPts val="215"/>
                        </a:spcBef>
                        <a:spcAft>
                          <a:spcPts val="0"/>
                        </a:spcAft>
                      </a:pPr>
                      <a:r>
                        <a:rPr lang="en-US" sz="1400" b="1" dirty="0">
                          <a:effectLst/>
                        </a:rPr>
                        <a:t>G</a:t>
                      </a:r>
                      <a:endParaRPr lang="en-US" sz="1400" b="1" dirty="0">
                        <a:effectLst/>
                        <a:latin typeface="Calibri"/>
                        <a:ea typeface="Calibri"/>
                        <a:cs typeface="Times New Roman"/>
                      </a:endParaRPr>
                    </a:p>
                  </a:txBody>
                  <a:tcPr marL="0" marR="0" marT="0" marB="0">
                    <a:solidFill>
                      <a:srgbClr val="D0D8E8"/>
                    </a:solidFill>
                  </a:tcPr>
                </a:tc>
                <a:tc>
                  <a:txBody>
                    <a:bodyPr/>
                    <a:lstStyle/>
                    <a:p>
                      <a:pPr marL="143510" marR="130810" algn="ctr">
                        <a:lnSpc>
                          <a:spcPct val="115000"/>
                        </a:lnSpc>
                        <a:spcBef>
                          <a:spcPts val="215"/>
                        </a:spcBef>
                        <a:spcAft>
                          <a:spcPts val="0"/>
                        </a:spcAft>
                      </a:pPr>
                      <a:r>
                        <a:rPr lang="en-US" sz="1400" b="1" dirty="0" smtClean="0">
                          <a:effectLst/>
                        </a:rPr>
                        <a:t>K**</a:t>
                      </a:r>
                      <a:endParaRPr lang="en-US" sz="1400" b="1" dirty="0">
                        <a:effectLst/>
                        <a:latin typeface="Calibri"/>
                        <a:ea typeface="Calibri"/>
                        <a:cs typeface="Times New Roman"/>
                      </a:endParaRPr>
                    </a:p>
                  </a:txBody>
                  <a:tcPr marL="0" marR="0" marT="0" marB="0">
                    <a:solidFill>
                      <a:srgbClr val="E9EDF4"/>
                    </a:solidFill>
                  </a:tcPr>
                </a:tc>
                <a:tc>
                  <a:txBody>
                    <a:bodyPr/>
                    <a:lstStyle/>
                    <a:p>
                      <a:pPr marL="156210" marR="143510" algn="ctr">
                        <a:lnSpc>
                          <a:spcPct val="115000"/>
                        </a:lnSpc>
                        <a:spcBef>
                          <a:spcPts val="215"/>
                        </a:spcBef>
                        <a:spcAft>
                          <a:spcPts val="0"/>
                        </a:spcAft>
                      </a:pPr>
                      <a:r>
                        <a:rPr lang="en-US" sz="1400" b="1" dirty="0" smtClean="0">
                          <a:effectLst/>
                        </a:rPr>
                        <a:t>L**</a:t>
                      </a:r>
                      <a:endParaRPr lang="en-US" sz="1400" b="1" dirty="0">
                        <a:effectLst/>
                        <a:latin typeface="Calibri"/>
                        <a:ea typeface="Calibri"/>
                        <a:cs typeface="Times New Roman"/>
                      </a:endParaRPr>
                    </a:p>
                  </a:txBody>
                  <a:tcPr marL="0" marR="0" marT="0" marB="0">
                    <a:solidFill>
                      <a:srgbClr val="D0D8E8"/>
                    </a:solidFill>
                  </a:tcPr>
                </a:tc>
                <a:tc>
                  <a:txBody>
                    <a:bodyPr/>
                    <a:lstStyle/>
                    <a:p>
                      <a:pPr marL="128270" marR="115570" algn="ctr">
                        <a:lnSpc>
                          <a:spcPct val="115000"/>
                        </a:lnSpc>
                        <a:spcBef>
                          <a:spcPts val="215"/>
                        </a:spcBef>
                        <a:spcAft>
                          <a:spcPts val="0"/>
                        </a:spcAft>
                      </a:pPr>
                      <a:r>
                        <a:rPr lang="en-US" sz="1400" b="1" dirty="0">
                          <a:effectLst/>
                        </a:rPr>
                        <a:t>M</a:t>
                      </a:r>
                      <a:endParaRPr lang="en-US" sz="1400" b="1" dirty="0">
                        <a:effectLst/>
                        <a:latin typeface="Calibri"/>
                        <a:ea typeface="Calibri"/>
                        <a:cs typeface="Times New Roman"/>
                      </a:endParaRPr>
                    </a:p>
                  </a:txBody>
                  <a:tcPr marL="0" marR="0" marT="0" marB="0">
                    <a:solidFill>
                      <a:srgbClr val="E9EDF4"/>
                    </a:solidFill>
                  </a:tcPr>
                </a:tc>
                <a:tc>
                  <a:txBody>
                    <a:bodyPr/>
                    <a:lstStyle/>
                    <a:p>
                      <a:pPr marL="139065" marR="126365" algn="ctr">
                        <a:lnSpc>
                          <a:spcPct val="115000"/>
                        </a:lnSpc>
                        <a:spcBef>
                          <a:spcPts val="215"/>
                        </a:spcBef>
                        <a:spcAft>
                          <a:spcPts val="0"/>
                        </a:spcAft>
                      </a:pPr>
                      <a:r>
                        <a:rPr lang="en-US" sz="1400" b="1" dirty="0">
                          <a:solidFill>
                            <a:schemeClr val="tx1"/>
                          </a:solidFill>
                          <a:effectLst/>
                        </a:rPr>
                        <a:t>N</a:t>
                      </a:r>
                      <a:endParaRPr lang="en-US" sz="1400" b="1" dirty="0">
                        <a:solidFill>
                          <a:schemeClr val="tx1"/>
                        </a:solidFill>
                        <a:effectLst/>
                        <a:latin typeface="Calibri"/>
                        <a:ea typeface="Calibri"/>
                        <a:cs typeface="Times New Roman"/>
                      </a:endParaRPr>
                    </a:p>
                  </a:txBody>
                  <a:tcPr marL="0" marR="0" marT="0" marB="0">
                    <a:solidFill>
                      <a:srgbClr val="D0D8E8"/>
                    </a:solidFill>
                  </a:tcPr>
                </a:tc>
              </a:tr>
              <a:tr h="756959">
                <a:tc>
                  <a:txBody>
                    <a:bodyPr/>
                    <a:lstStyle/>
                    <a:p>
                      <a:pPr marL="50800" marR="0" algn="l" defTabSz="914400" rtl="0" eaLnBrk="1" latinLnBrk="0" hangingPunct="1">
                        <a:lnSpc>
                          <a:spcPct val="100000"/>
                        </a:lnSpc>
                        <a:spcBef>
                          <a:spcPts val="0"/>
                        </a:spcBef>
                        <a:spcAft>
                          <a:spcPts val="0"/>
                        </a:spcAft>
                      </a:pPr>
                      <a:r>
                        <a:rPr lang="en-US" sz="1600" b="0" kern="1200" spc="15" dirty="0">
                          <a:solidFill>
                            <a:schemeClr val="tx1"/>
                          </a:solidFill>
                          <a:effectLst/>
                          <a:latin typeface="+mn-lt"/>
                          <a:ea typeface="+mn-ea"/>
                          <a:cs typeface="+mn-cs"/>
                        </a:rPr>
                        <a:t>Medicare Part A coinsurance and hospital costs (up to an </a:t>
                      </a:r>
                      <a:r>
                        <a:rPr lang="en-US" sz="1600" b="0" kern="1200" spc="15" dirty="0" smtClean="0">
                          <a:solidFill>
                            <a:schemeClr val="tx1"/>
                          </a:solidFill>
                          <a:effectLst/>
                          <a:latin typeface="+mn-lt"/>
                          <a:ea typeface="+mn-ea"/>
                          <a:cs typeface="+mn-cs"/>
                        </a:rPr>
                        <a:t>additional 365 </a:t>
                      </a:r>
                      <a:r>
                        <a:rPr lang="en-US" sz="1600" b="0" kern="1200" spc="15" dirty="0">
                          <a:solidFill>
                            <a:schemeClr val="tx1"/>
                          </a:solidFill>
                          <a:effectLst/>
                          <a:latin typeface="+mn-lt"/>
                          <a:ea typeface="+mn-ea"/>
                          <a:cs typeface="+mn-cs"/>
                        </a:rPr>
                        <a:t>days after Medicare benefits are used)</a:t>
                      </a:r>
                    </a:p>
                  </a:txBody>
                  <a:tcPr marL="0" marR="0" marT="0" marB="0">
                    <a:solidFill>
                      <a:srgbClr val="D0D8E8"/>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655"/>
                        </a:lnSpc>
                        <a:spcBef>
                          <a:spcPts val="0"/>
                        </a:spcBef>
                        <a:spcAft>
                          <a:spcPts val="0"/>
                        </a:spcAft>
                      </a:pPr>
                      <a:r>
                        <a:rPr lang="en-US" sz="1400" b="0" kern="1200" dirty="0">
                          <a:solidFill>
                            <a:schemeClr val="dk1"/>
                          </a:solidFill>
                          <a:effectLst/>
                          <a:latin typeface="+mn-lt"/>
                          <a:ea typeface="+mn-ea"/>
                          <a:cs typeface="+mn-cs"/>
                        </a:rPr>
                        <a:t>100%</a:t>
                      </a:r>
                    </a:p>
                  </a:txBody>
                  <a:tcPr marL="0" marR="0" marT="0" marB="0">
                    <a:solidFill>
                      <a:srgbClr val="D0D8E8"/>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D0D8E8"/>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D0D8E8"/>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D0D8E8"/>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655"/>
                        </a:lnSpc>
                        <a:spcBef>
                          <a:spcPts val="0"/>
                        </a:spcBef>
                        <a:spcAft>
                          <a:spcPts val="0"/>
                        </a:spcAft>
                      </a:pPr>
                      <a:r>
                        <a:rPr lang="en-US" sz="1400" b="0" dirty="0">
                          <a:solidFill>
                            <a:schemeClr val="tx1"/>
                          </a:solidFill>
                          <a:effectLst/>
                        </a:rPr>
                        <a:t>100%</a:t>
                      </a:r>
                      <a:endParaRPr lang="en-US" sz="1400" b="0" dirty="0">
                        <a:solidFill>
                          <a:schemeClr val="tx1"/>
                        </a:solidFill>
                        <a:effectLst/>
                        <a:latin typeface="Calibri"/>
                        <a:ea typeface="Calibri"/>
                        <a:cs typeface="Times New Roman"/>
                      </a:endParaRPr>
                    </a:p>
                  </a:txBody>
                  <a:tcPr marL="0" marR="0" marT="0" marB="0">
                    <a:solidFill>
                      <a:srgbClr val="D0D8E8"/>
                    </a:solidFill>
                  </a:tcPr>
                </a:tc>
              </a:tr>
              <a:tr h="504639">
                <a:tc>
                  <a:txBody>
                    <a:bodyPr/>
                    <a:lstStyle/>
                    <a:p>
                      <a:pPr marL="50800" marR="0" algn="l" defTabSz="914400" rtl="0" eaLnBrk="1" latinLnBrk="0" hangingPunct="1">
                        <a:lnSpc>
                          <a:spcPct val="100000"/>
                        </a:lnSpc>
                        <a:spcBef>
                          <a:spcPts val="0"/>
                        </a:spcBef>
                        <a:spcAft>
                          <a:spcPts val="0"/>
                        </a:spcAft>
                      </a:pPr>
                      <a:r>
                        <a:rPr lang="en-US" sz="1600" b="0" kern="1200" spc="15" dirty="0">
                          <a:solidFill>
                            <a:schemeClr val="tx1"/>
                          </a:solidFill>
                          <a:effectLst/>
                          <a:latin typeface="+mn-lt"/>
                          <a:ea typeface="+mn-ea"/>
                          <a:cs typeface="+mn-cs"/>
                        </a:rPr>
                        <a:t>Medicare Part </a:t>
                      </a:r>
                      <a:r>
                        <a:rPr lang="en-US" sz="1600" b="0" kern="1200" spc="15" dirty="0" smtClean="0">
                          <a:solidFill>
                            <a:schemeClr val="tx1"/>
                          </a:solidFill>
                          <a:effectLst/>
                          <a:latin typeface="+mn-lt"/>
                          <a:ea typeface="+mn-ea"/>
                          <a:cs typeface="+mn-cs"/>
                        </a:rPr>
                        <a:t>B coinsurance </a:t>
                      </a:r>
                      <a:r>
                        <a:rPr lang="en-US" sz="1600" b="0" kern="1200" spc="15" dirty="0">
                          <a:solidFill>
                            <a:schemeClr val="tx1"/>
                          </a:solidFill>
                          <a:effectLst/>
                          <a:latin typeface="+mn-lt"/>
                          <a:ea typeface="+mn-ea"/>
                          <a:cs typeface="+mn-cs"/>
                        </a:rPr>
                        <a:t>or copayment</a:t>
                      </a:r>
                    </a:p>
                  </a:txBody>
                  <a:tcPr marL="0" marR="0" marT="0" marB="0">
                    <a:solidFill>
                      <a:srgbClr val="D0D8E8"/>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655"/>
                        </a:lnSpc>
                        <a:spcBef>
                          <a:spcPts val="0"/>
                        </a:spcBef>
                        <a:spcAft>
                          <a:spcPts val="0"/>
                        </a:spcAft>
                      </a:pPr>
                      <a:r>
                        <a:rPr lang="en-US" sz="1400" b="0" kern="1200" dirty="0">
                          <a:solidFill>
                            <a:schemeClr val="dk1"/>
                          </a:solidFill>
                          <a:effectLst/>
                          <a:latin typeface="+mn-lt"/>
                          <a:ea typeface="+mn-ea"/>
                          <a:cs typeface="+mn-cs"/>
                        </a:rPr>
                        <a:t>100%</a:t>
                      </a:r>
                    </a:p>
                  </a:txBody>
                  <a:tcPr marL="0" marR="0" marT="0" marB="0">
                    <a:solidFill>
                      <a:srgbClr val="D0D8E8"/>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D0D8E8"/>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D0D8E8"/>
                    </a:solidFill>
                  </a:tcPr>
                </a:tc>
                <a:tc>
                  <a:txBody>
                    <a:bodyPr/>
                    <a:lstStyle/>
                    <a:p>
                      <a:pPr marL="95885" marR="0" algn="ctr">
                        <a:lnSpc>
                          <a:spcPct val="115000"/>
                        </a:lnSpc>
                        <a:spcBef>
                          <a:spcPts val="35"/>
                        </a:spcBef>
                        <a:spcAft>
                          <a:spcPts val="0"/>
                        </a:spcAft>
                      </a:pPr>
                      <a:r>
                        <a:rPr lang="en-US" sz="1400" b="0" dirty="0">
                          <a:effectLst/>
                        </a:rPr>
                        <a:t>50%</a:t>
                      </a:r>
                      <a:endParaRPr lang="en-US" sz="1400" b="0" dirty="0">
                        <a:effectLst/>
                        <a:latin typeface="Calibri"/>
                        <a:ea typeface="Calibri"/>
                        <a:cs typeface="Times New Roman"/>
                      </a:endParaRPr>
                    </a:p>
                  </a:txBody>
                  <a:tcPr marL="0" marR="0" marT="0" marB="0">
                    <a:solidFill>
                      <a:srgbClr val="E9EDF4"/>
                    </a:solidFill>
                  </a:tcPr>
                </a:tc>
                <a:tc>
                  <a:txBody>
                    <a:bodyPr/>
                    <a:lstStyle/>
                    <a:p>
                      <a:pPr marL="95885" marR="0" algn="ctr">
                        <a:lnSpc>
                          <a:spcPct val="115000"/>
                        </a:lnSpc>
                        <a:spcBef>
                          <a:spcPts val="35"/>
                        </a:spcBef>
                        <a:spcAft>
                          <a:spcPts val="0"/>
                        </a:spcAft>
                      </a:pPr>
                      <a:r>
                        <a:rPr lang="en-US" sz="1400" b="0" dirty="0">
                          <a:effectLst/>
                        </a:rPr>
                        <a:t>75%</a:t>
                      </a:r>
                      <a:endParaRPr lang="en-US" sz="1400" b="0" dirty="0">
                        <a:effectLst/>
                        <a:latin typeface="Calibri"/>
                        <a:ea typeface="Calibri"/>
                        <a:cs typeface="Times New Roman"/>
                      </a:endParaRPr>
                    </a:p>
                  </a:txBody>
                  <a:tcPr marL="0" marR="0" marT="0" marB="0">
                    <a:solidFill>
                      <a:srgbClr val="D0D8E8"/>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29845" marR="17145" algn="ctr">
                        <a:lnSpc>
                          <a:spcPts val="1655"/>
                        </a:lnSpc>
                        <a:spcBef>
                          <a:spcPts val="0"/>
                        </a:spcBef>
                        <a:spcAft>
                          <a:spcPts val="0"/>
                        </a:spcAft>
                      </a:pPr>
                      <a:r>
                        <a:rPr lang="en-US" sz="1400" b="0" dirty="0">
                          <a:solidFill>
                            <a:schemeClr val="tx1"/>
                          </a:solidFill>
                          <a:effectLst/>
                        </a:rPr>
                        <a:t>100%</a:t>
                      </a:r>
                    </a:p>
                    <a:p>
                      <a:pPr marL="140335" marR="127635" algn="ctr">
                        <a:lnSpc>
                          <a:spcPts val="1360"/>
                        </a:lnSpc>
                        <a:spcBef>
                          <a:spcPts val="0"/>
                        </a:spcBef>
                        <a:spcAft>
                          <a:spcPts val="0"/>
                        </a:spcAft>
                      </a:pPr>
                      <a:r>
                        <a:rPr lang="en-US" sz="1400" b="0" dirty="0" smtClean="0">
                          <a:solidFill>
                            <a:schemeClr val="tx1"/>
                          </a:solidFill>
                          <a:effectLst/>
                        </a:rPr>
                        <a:t>***</a:t>
                      </a:r>
                      <a:endParaRPr lang="en-US" sz="1400" b="0" dirty="0">
                        <a:solidFill>
                          <a:schemeClr val="tx1"/>
                        </a:solidFill>
                        <a:effectLst/>
                        <a:latin typeface="Calibri"/>
                        <a:ea typeface="Calibri"/>
                        <a:cs typeface="Times New Roman"/>
                      </a:endParaRPr>
                    </a:p>
                  </a:txBody>
                  <a:tcPr marL="0" marR="0" marT="0" marB="0">
                    <a:solidFill>
                      <a:srgbClr val="D0D8E8"/>
                    </a:solidFill>
                  </a:tcPr>
                </a:tc>
              </a:tr>
              <a:tr h="252320">
                <a:tc>
                  <a:txBody>
                    <a:bodyPr/>
                    <a:lstStyle/>
                    <a:p>
                      <a:pPr marL="50800" marR="0">
                        <a:lnSpc>
                          <a:spcPct val="100000"/>
                        </a:lnSpc>
                        <a:spcBef>
                          <a:spcPts val="0"/>
                        </a:spcBef>
                        <a:spcAft>
                          <a:spcPts val="0"/>
                        </a:spcAft>
                      </a:pPr>
                      <a:r>
                        <a:rPr lang="en-US" sz="1600" b="0" spc="-5" dirty="0">
                          <a:solidFill>
                            <a:schemeClr val="tx1"/>
                          </a:solidFill>
                          <a:effectLst/>
                        </a:rPr>
                        <a:t>B</a:t>
                      </a:r>
                      <a:r>
                        <a:rPr lang="en-US" sz="1600" b="0" dirty="0">
                          <a:solidFill>
                            <a:schemeClr val="tx1"/>
                          </a:solidFill>
                          <a:effectLst/>
                        </a:rPr>
                        <a:t>l</a:t>
                      </a:r>
                      <a:r>
                        <a:rPr lang="en-US" sz="1600" b="0" spc="10" dirty="0">
                          <a:solidFill>
                            <a:schemeClr val="tx1"/>
                          </a:solidFill>
                          <a:effectLst/>
                        </a:rPr>
                        <a:t>oo</a:t>
                      </a:r>
                      <a:r>
                        <a:rPr lang="en-US" sz="1600" b="0" dirty="0">
                          <a:solidFill>
                            <a:schemeClr val="tx1"/>
                          </a:solidFill>
                          <a:effectLst/>
                        </a:rPr>
                        <a:t>d (fi</a:t>
                      </a:r>
                      <a:r>
                        <a:rPr lang="en-US" sz="1600" b="0" spc="-5" dirty="0">
                          <a:solidFill>
                            <a:schemeClr val="tx1"/>
                          </a:solidFill>
                          <a:effectLst/>
                        </a:rPr>
                        <a:t>rs</a:t>
                      </a:r>
                      <a:r>
                        <a:rPr lang="en-US" sz="1600" b="0" dirty="0">
                          <a:solidFill>
                            <a:schemeClr val="tx1"/>
                          </a:solidFill>
                          <a:effectLst/>
                        </a:rPr>
                        <a:t>t</a:t>
                      </a:r>
                      <a:r>
                        <a:rPr lang="en-US" sz="1600" b="0" spc="-45" dirty="0">
                          <a:solidFill>
                            <a:schemeClr val="tx1"/>
                          </a:solidFill>
                          <a:effectLst/>
                        </a:rPr>
                        <a:t> </a:t>
                      </a:r>
                      <a:r>
                        <a:rPr lang="en-US" sz="1600" b="0" dirty="0">
                          <a:solidFill>
                            <a:schemeClr val="tx1"/>
                          </a:solidFill>
                          <a:effectLst/>
                        </a:rPr>
                        <a:t>3 </a:t>
                      </a:r>
                      <a:r>
                        <a:rPr lang="en-US" sz="1600" b="0" spc="-15" dirty="0">
                          <a:solidFill>
                            <a:schemeClr val="tx1"/>
                          </a:solidFill>
                          <a:effectLst/>
                        </a:rPr>
                        <a:t>p</a:t>
                      </a:r>
                      <a:r>
                        <a:rPr lang="en-US" sz="1600" b="0" dirty="0">
                          <a:solidFill>
                            <a:schemeClr val="tx1"/>
                          </a:solidFill>
                          <a:effectLst/>
                        </a:rPr>
                        <a:t>i</a:t>
                      </a:r>
                      <a:r>
                        <a:rPr lang="en-US" sz="1600" b="0" spc="-25" dirty="0">
                          <a:solidFill>
                            <a:schemeClr val="tx1"/>
                          </a:solidFill>
                          <a:effectLst/>
                        </a:rPr>
                        <a:t>n</a:t>
                      </a:r>
                      <a:r>
                        <a:rPr lang="en-US" sz="1600" b="0" dirty="0">
                          <a:solidFill>
                            <a:schemeClr val="tx1"/>
                          </a:solidFill>
                          <a:effectLst/>
                        </a:rPr>
                        <a:t>ts)</a:t>
                      </a:r>
                      <a:endParaRPr lang="en-US" sz="1600" b="0" dirty="0">
                        <a:solidFill>
                          <a:schemeClr val="tx1"/>
                        </a:solidFill>
                        <a:effectLst/>
                        <a:latin typeface="Calibri"/>
                        <a:ea typeface="Calibri"/>
                        <a:cs typeface="Times New Roman"/>
                      </a:endParaRPr>
                    </a:p>
                  </a:txBody>
                  <a:tcPr marL="0" marR="0" marT="0" marB="0">
                    <a:solidFill>
                      <a:srgbClr val="D0D8E8"/>
                    </a:solidFill>
                  </a:tcPr>
                </a:tc>
                <a:tc>
                  <a:txBody>
                    <a:bodyPr/>
                    <a:lstStyle/>
                    <a:p>
                      <a:pPr marL="53975" marR="0" algn="ctr">
                        <a:lnSpc>
                          <a:spcPts val="1570"/>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570"/>
                        </a:lnSpc>
                        <a:spcBef>
                          <a:spcPts val="0"/>
                        </a:spcBef>
                        <a:spcAft>
                          <a:spcPts val="0"/>
                        </a:spcAft>
                      </a:pPr>
                      <a:r>
                        <a:rPr lang="en-US" sz="1400" b="0" kern="1200" dirty="0">
                          <a:solidFill>
                            <a:schemeClr val="dk1"/>
                          </a:solidFill>
                          <a:effectLst/>
                          <a:latin typeface="+mn-lt"/>
                          <a:ea typeface="+mn-ea"/>
                          <a:cs typeface="+mn-cs"/>
                        </a:rPr>
                        <a:t>100%</a:t>
                      </a:r>
                    </a:p>
                  </a:txBody>
                  <a:tcPr marL="0" marR="0" marT="0" marB="0">
                    <a:solidFill>
                      <a:srgbClr val="D0D8E8"/>
                    </a:solidFill>
                  </a:tcPr>
                </a:tc>
                <a:tc>
                  <a:txBody>
                    <a:bodyPr/>
                    <a:lstStyle/>
                    <a:p>
                      <a:pPr marL="53975" marR="0" algn="ctr">
                        <a:lnSpc>
                          <a:spcPts val="1570"/>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570"/>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D0D8E8"/>
                    </a:solidFill>
                  </a:tcPr>
                </a:tc>
                <a:tc>
                  <a:txBody>
                    <a:bodyPr/>
                    <a:lstStyle/>
                    <a:p>
                      <a:pPr marL="53975" marR="0" algn="ctr">
                        <a:lnSpc>
                          <a:spcPts val="1570"/>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570"/>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D0D8E8"/>
                    </a:solidFill>
                  </a:tcPr>
                </a:tc>
                <a:tc>
                  <a:txBody>
                    <a:bodyPr/>
                    <a:lstStyle/>
                    <a:p>
                      <a:pPr marL="95885" marR="0" algn="ctr">
                        <a:lnSpc>
                          <a:spcPts val="1535"/>
                        </a:lnSpc>
                        <a:spcBef>
                          <a:spcPts val="35"/>
                        </a:spcBef>
                        <a:spcAft>
                          <a:spcPts val="0"/>
                        </a:spcAft>
                      </a:pPr>
                      <a:r>
                        <a:rPr lang="en-US" sz="1400" b="0" dirty="0">
                          <a:effectLst/>
                        </a:rPr>
                        <a:t>50%</a:t>
                      </a:r>
                      <a:endParaRPr lang="en-US" sz="1400" b="0" dirty="0">
                        <a:effectLst/>
                        <a:latin typeface="Calibri"/>
                        <a:ea typeface="Calibri"/>
                        <a:cs typeface="Times New Roman"/>
                      </a:endParaRPr>
                    </a:p>
                  </a:txBody>
                  <a:tcPr marL="0" marR="0" marT="0" marB="0">
                    <a:solidFill>
                      <a:srgbClr val="E9EDF4"/>
                    </a:solidFill>
                  </a:tcPr>
                </a:tc>
                <a:tc>
                  <a:txBody>
                    <a:bodyPr/>
                    <a:lstStyle/>
                    <a:p>
                      <a:pPr marL="95885" marR="0" algn="ctr">
                        <a:lnSpc>
                          <a:spcPts val="1535"/>
                        </a:lnSpc>
                        <a:spcBef>
                          <a:spcPts val="35"/>
                        </a:spcBef>
                        <a:spcAft>
                          <a:spcPts val="0"/>
                        </a:spcAft>
                      </a:pPr>
                      <a:r>
                        <a:rPr lang="en-US" sz="1400" b="0" dirty="0">
                          <a:effectLst/>
                        </a:rPr>
                        <a:t>75%</a:t>
                      </a:r>
                      <a:endParaRPr lang="en-US" sz="1400" b="0" dirty="0">
                        <a:effectLst/>
                        <a:latin typeface="Calibri"/>
                        <a:ea typeface="Calibri"/>
                        <a:cs typeface="Times New Roman"/>
                      </a:endParaRPr>
                    </a:p>
                  </a:txBody>
                  <a:tcPr marL="0" marR="0" marT="0" marB="0">
                    <a:solidFill>
                      <a:srgbClr val="D0D8E8"/>
                    </a:solidFill>
                  </a:tcPr>
                </a:tc>
                <a:tc>
                  <a:txBody>
                    <a:bodyPr/>
                    <a:lstStyle/>
                    <a:p>
                      <a:pPr marL="53975" marR="0" algn="ctr">
                        <a:lnSpc>
                          <a:spcPts val="1570"/>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570"/>
                        </a:lnSpc>
                        <a:spcBef>
                          <a:spcPts val="0"/>
                        </a:spcBef>
                        <a:spcAft>
                          <a:spcPts val="0"/>
                        </a:spcAft>
                      </a:pPr>
                      <a:r>
                        <a:rPr lang="en-US" sz="1400" b="0" dirty="0">
                          <a:solidFill>
                            <a:schemeClr val="tx1"/>
                          </a:solidFill>
                          <a:effectLst/>
                        </a:rPr>
                        <a:t>100%</a:t>
                      </a:r>
                      <a:endParaRPr lang="en-US" sz="1400" b="0" dirty="0">
                        <a:solidFill>
                          <a:schemeClr val="tx1"/>
                        </a:solidFill>
                        <a:effectLst/>
                        <a:latin typeface="Calibri"/>
                        <a:ea typeface="Calibri"/>
                        <a:cs typeface="Times New Roman"/>
                      </a:endParaRPr>
                    </a:p>
                  </a:txBody>
                  <a:tcPr marL="0" marR="0" marT="0" marB="0">
                    <a:solidFill>
                      <a:srgbClr val="D0D8E8"/>
                    </a:solidFill>
                  </a:tcPr>
                </a:tc>
              </a:tr>
              <a:tr h="504639">
                <a:tc>
                  <a:txBody>
                    <a:bodyPr/>
                    <a:lstStyle/>
                    <a:p>
                      <a:pPr marL="50800" marR="62230">
                        <a:lnSpc>
                          <a:spcPct val="100000"/>
                        </a:lnSpc>
                        <a:spcBef>
                          <a:spcPts val="0"/>
                        </a:spcBef>
                        <a:spcAft>
                          <a:spcPts val="0"/>
                        </a:spcAft>
                      </a:pPr>
                      <a:r>
                        <a:rPr lang="en-US" sz="1600" b="0" spc="-25" dirty="0">
                          <a:solidFill>
                            <a:schemeClr val="tx1"/>
                          </a:solidFill>
                          <a:effectLst/>
                        </a:rPr>
                        <a:t>P</a:t>
                      </a:r>
                      <a:r>
                        <a:rPr lang="en-US" sz="1600" b="0" spc="-10" dirty="0">
                          <a:solidFill>
                            <a:schemeClr val="tx1"/>
                          </a:solidFill>
                          <a:effectLst/>
                        </a:rPr>
                        <a:t>a</a:t>
                      </a:r>
                      <a:r>
                        <a:rPr lang="en-US" sz="1600" b="0" spc="10" dirty="0">
                          <a:solidFill>
                            <a:schemeClr val="tx1"/>
                          </a:solidFill>
                          <a:effectLst/>
                        </a:rPr>
                        <a:t>r</a:t>
                      </a:r>
                      <a:r>
                        <a:rPr lang="en-US" sz="1600" b="0" dirty="0">
                          <a:solidFill>
                            <a:schemeClr val="tx1"/>
                          </a:solidFill>
                          <a:effectLst/>
                        </a:rPr>
                        <a:t>t A </a:t>
                      </a:r>
                      <a:r>
                        <a:rPr lang="en-US" sz="1600" b="0" spc="-5" dirty="0">
                          <a:solidFill>
                            <a:schemeClr val="tx1"/>
                          </a:solidFill>
                          <a:effectLst/>
                        </a:rPr>
                        <a:t>h</a:t>
                      </a:r>
                      <a:r>
                        <a:rPr lang="en-US" sz="1600" b="0" dirty="0">
                          <a:solidFill>
                            <a:schemeClr val="tx1"/>
                          </a:solidFill>
                          <a:effectLst/>
                        </a:rPr>
                        <a:t>o</a:t>
                      </a:r>
                      <a:r>
                        <a:rPr lang="en-US" sz="1600" b="0" spc="-5" dirty="0">
                          <a:solidFill>
                            <a:schemeClr val="tx1"/>
                          </a:solidFill>
                          <a:effectLst/>
                        </a:rPr>
                        <a:t>s</a:t>
                      </a:r>
                      <a:r>
                        <a:rPr lang="en-US" sz="1600" b="0" spc="-15" dirty="0">
                          <a:solidFill>
                            <a:schemeClr val="tx1"/>
                          </a:solidFill>
                          <a:effectLst/>
                        </a:rPr>
                        <a:t>p</a:t>
                      </a:r>
                      <a:r>
                        <a:rPr lang="en-US" sz="1600" b="0" dirty="0">
                          <a:solidFill>
                            <a:schemeClr val="tx1"/>
                          </a:solidFill>
                          <a:effectLst/>
                        </a:rPr>
                        <a:t>ice </a:t>
                      </a:r>
                      <a:r>
                        <a:rPr lang="en-US" sz="1600" b="0" spc="5" dirty="0">
                          <a:solidFill>
                            <a:schemeClr val="tx1"/>
                          </a:solidFill>
                          <a:effectLst/>
                        </a:rPr>
                        <a:t>c</a:t>
                      </a:r>
                      <a:r>
                        <a:rPr lang="en-US" sz="1600" b="0" spc="-10" dirty="0">
                          <a:solidFill>
                            <a:schemeClr val="tx1"/>
                          </a:solidFill>
                          <a:effectLst/>
                        </a:rPr>
                        <a:t>a</a:t>
                      </a:r>
                      <a:r>
                        <a:rPr lang="en-US" sz="1600" b="0" spc="-15" dirty="0">
                          <a:solidFill>
                            <a:schemeClr val="tx1"/>
                          </a:solidFill>
                          <a:effectLst/>
                        </a:rPr>
                        <a:t>r</a:t>
                      </a:r>
                      <a:r>
                        <a:rPr lang="en-US" sz="1600" b="0" dirty="0">
                          <a:solidFill>
                            <a:schemeClr val="tx1"/>
                          </a:solidFill>
                          <a:effectLst/>
                        </a:rPr>
                        <a:t>e c</a:t>
                      </a:r>
                      <a:r>
                        <a:rPr lang="en-US" sz="1600" b="0" spc="-15" dirty="0">
                          <a:solidFill>
                            <a:schemeClr val="tx1"/>
                          </a:solidFill>
                          <a:effectLst/>
                        </a:rPr>
                        <a:t>o</a:t>
                      </a:r>
                      <a:r>
                        <a:rPr lang="en-US" sz="1600" b="0" dirty="0">
                          <a:solidFill>
                            <a:schemeClr val="tx1"/>
                          </a:solidFill>
                          <a:effectLst/>
                        </a:rPr>
                        <a:t>i</a:t>
                      </a:r>
                      <a:r>
                        <a:rPr lang="en-US" sz="1600" b="0" spc="-10" dirty="0">
                          <a:solidFill>
                            <a:schemeClr val="tx1"/>
                          </a:solidFill>
                          <a:effectLst/>
                        </a:rPr>
                        <a:t>n</a:t>
                      </a:r>
                      <a:r>
                        <a:rPr lang="en-US" sz="1600" b="0" spc="-5" dirty="0">
                          <a:solidFill>
                            <a:schemeClr val="tx1"/>
                          </a:solidFill>
                          <a:effectLst/>
                        </a:rPr>
                        <a:t>s</a:t>
                      </a:r>
                      <a:r>
                        <a:rPr lang="en-US" sz="1600" b="0" dirty="0">
                          <a:solidFill>
                            <a:schemeClr val="tx1"/>
                          </a:solidFill>
                          <a:effectLst/>
                        </a:rPr>
                        <a:t>ur</a:t>
                      </a:r>
                      <a:r>
                        <a:rPr lang="en-US" sz="1600" b="0" spc="-10" dirty="0">
                          <a:solidFill>
                            <a:schemeClr val="tx1"/>
                          </a:solidFill>
                          <a:effectLst/>
                        </a:rPr>
                        <a:t>a</a:t>
                      </a:r>
                      <a:r>
                        <a:rPr lang="en-US" sz="1600" b="0" spc="-5" dirty="0">
                          <a:solidFill>
                            <a:schemeClr val="tx1"/>
                          </a:solidFill>
                          <a:effectLst/>
                        </a:rPr>
                        <a:t>n</a:t>
                      </a:r>
                      <a:r>
                        <a:rPr lang="en-US" sz="1600" b="0" dirty="0">
                          <a:solidFill>
                            <a:schemeClr val="tx1"/>
                          </a:solidFill>
                          <a:effectLst/>
                        </a:rPr>
                        <a:t>ce </a:t>
                      </a:r>
                      <a:r>
                        <a:rPr lang="en-US" sz="1600" b="0" spc="-15" dirty="0">
                          <a:solidFill>
                            <a:schemeClr val="tx1"/>
                          </a:solidFill>
                          <a:effectLst/>
                        </a:rPr>
                        <a:t>o</a:t>
                      </a:r>
                      <a:r>
                        <a:rPr lang="en-US" sz="1600" b="0" dirty="0">
                          <a:solidFill>
                            <a:schemeClr val="tx1"/>
                          </a:solidFill>
                          <a:effectLst/>
                        </a:rPr>
                        <a:t>r c</a:t>
                      </a:r>
                      <a:r>
                        <a:rPr lang="en-US" sz="1600" b="0" spc="-15" dirty="0">
                          <a:solidFill>
                            <a:schemeClr val="tx1"/>
                          </a:solidFill>
                          <a:effectLst/>
                        </a:rPr>
                        <a:t>o</a:t>
                      </a:r>
                      <a:r>
                        <a:rPr lang="en-US" sz="1600" b="0" spc="5" dirty="0">
                          <a:solidFill>
                            <a:schemeClr val="tx1"/>
                          </a:solidFill>
                          <a:effectLst/>
                        </a:rPr>
                        <a:t>p</a:t>
                      </a:r>
                      <a:r>
                        <a:rPr lang="en-US" sz="1600" b="0" spc="-20" dirty="0">
                          <a:solidFill>
                            <a:schemeClr val="tx1"/>
                          </a:solidFill>
                          <a:effectLst/>
                        </a:rPr>
                        <a:t>a</a:t>
                      </a:r>
                      <a:r>
                        <a:rPr lang="en-US" sz="1600" b="0" spc="5" dirty="0">
                          <a:solidFill>
                            <a:schemeClr val="tx1"/>
                          </a:solidFill>
                          <a:effectLst/>
                        </a:rPr>
                        <a:t>y</a:t>
                      </a:r>
                      <a:r>
                        <a:rPr lang="en-US" sz="1600" b="0" spc="-5" dirty="0">
                          <a:solidFill>
                            <a:schemeClr val="tx1"/>
                          </a:solidFill>
                          <a:effectLst/>
                        </a:rPr>
                        <a:t>m</a:t>
                      </a:r>
                      <a:r>
                        <a:rPr lang="en-US" sz="1600" b="0" dirty="0">
                          <a:solidFill>
                            <a:schemeClr val="tx1"/>
                          </a:solidFill>
                          <a:effectLst/>
                        </a:rPr>
                        <a:t>e</a:t>
                      </a:r>
                      <a:r>
                        <a:rPr lang="en-US" sz="1600" b="0" spc="-25" dirty="0">
                          <a:solidFill>
                            <a:schemeClr val="tx1"/>
                          </a:solidFill>
                          <a:effectLst/>
                        </a:rPr>
                        <a:t>n</a:t>
                      </a:r>
                      <a:r>
                        <a:rPr lang="en-US" sz="1600" b="0" dirty="0">
                          <a:solidFill>
                            <a:schemeClr val="tx1"/>
                          </a:solidFill>
                          <a:effectLst/>
                        </a:rPr>
                        <a:t>t</a:t>
                      </a:r>
                      <a:endParaRPr lang="en-US" sz="1600" b="0" dirty="0">
                        <a:solidFill>
                          <a:schemeClr val="tx1"/>
                        </a:solidFill>
                        <a:effectLst/>
                        <a:latin typeface="Calibri"/>
                        <a:ea typeface="Calibri"/>
                        <a:cs typeface="Times New Roman"/>
                      </a:endParaRPr>
                    </a:p>
                  </a:txBody>
                  <a:tcPr marL="0" marR="0" marT="0" marB="0">
                    <a:solidFill>
                      <a:srgbClr val="D0D8E8"/>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655"/>
                        </a:lnSpc>
                        <a:spcBef>
                          <a:spcPts val="0"/>
                        </a:spcBef>
                        <a:spcAft>
                          <a:spcPts val="0"/>
                        </a:spcAft>
                      </a:pPr>
                      <a:r>
                        <a:rPr lang="en-US" sz="1400" b="0" kern="1200" dirty="0">
                          <a:solidFill>
                            <a:schemeClr val="dk1"/>
                          </a:solidFill>
                          <a:effectLst/>
                          <a:latin typeface="+mn-lt"/>
                          <a:ea typeface="+mn-ea"/>
                          <a:cs typeface="+mn-cs"/>
                        </a:rPr>
                        <a:t>100%</a:t>
                      </a:r>
                    </a:p>
                  </a:txBody>
                  <a:tcPr marL="0" marR="0" marT="0" marB="0">
                    <a:solidFill>
                      <a:srgbClr val="D0D8E8"/>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D0D8E8"/>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D0D8E8"/>
                    </a:solidFill>
                  </a:tcPr>
                </a:tc>
                <a:tc>
                  <a:txBody>
                    <a:bodyPr/>
                    <a:lstStyle/>
                    <a:p>
                      <a:pPr marL="95885" marR="0" algn="ctr">
                        <a:lnSpc>
                          <a:spcPct val="115000"/>
                        </a:lnSpc>
                        <a:spcBef>
                          <a:spcPts val="35"/>
                        </a:spcBef>
                        <a:spcAft>
                          <a:spcPts val="0"/>
                        </a:spcAft>
                      </a:pPr>
                      <a:r>
                        <a:rPr lang="en-US" sz="1400" b="0" dirty="0">
                          <a:effectLst/>
                        </a:rPr>
                        <a:t>50%</a:t>
                      </a:r>
                      <a:endParaRPr lang="en-US" sz="1400" b="0" dirty="0">
                        <a:effectLst/>
                        <a:latin typeface="Calibri"/>
                        <a:ea typeface="Calibri"/>
                        <a:cs typeface="Times New Roman"/>
                      </a:endParaRPr>
                    </a:p>
                  </a:txBody>
                  <a:tcPr marL="0" marR="0" marT="0" marB="0">
                    <a:solidFill>
                      <a:srgbClr val="E9EDF4"/>
                    </a:solidFill>
                  </a:tcPr>
                </a:tc>
                <a:tc>
                  <a:txBody>
                    <a:bodyPr/>
                    <a:lstStyle/>
                    <a:p>
                      <a:pPr marL="95885" marR="0" algn="ctr">
                        <a:lnSpc>
                          <a:spcPct val="115000"/>
                        </a:lnSpc>
                        <a:spcBef>
                          <a:spcPts val="35"/>
                        </a:spcBef>
                        <a:spcAft>
                          <a:spcPts val="0"/>
                        </a:spcAft>
                      </a:pPr>
                      <a:r>
                        <a:rPr lang="en-US" sz="1400" b="0" dirty="0">
                          <a:effectLst/>
                        </a:rPr>
                        <a:t>75%</a:t>
                      </a:r>
                      <a:endParaRPr lang="en-US" sz="1400" b="0" dirty="0">
                        <a:effectLst/>
                        <a:latin typeface="Calibri"/>
                        <a:ea typeface="Calibri"/>
                        <a:cs typeface="Times New Roman"/>
                      </a:endParaRPr>
                    </a:p>
                  </a:txBody>
                  <a:tcPr marL="0" marR="0" marT="0" marB="0">
                    <a:solidFill>
                      <a:srgbClr val="D0D8E8"/>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655"/>
                        </a:lnSpc>
                        <a:spcBef>
                          <a:spcPts val="0"/>
                        </a:spcBef>
                        <a:spcAft>
                          <a:spcPts val="0"/>
                        </a:spcAft>
                      </a:pPr>
                      <a:r>
                        <a:rPr lang="en-US" sz="1400" b="0" dirty="0">
                          <a:solidFill>
                            <a:schemeClr val="tx1"/>
                          </a:solidFill>
                          <a:effectLst/>
                        </a:rPr>
                        <a:t>100%</a:t>
                      </a:r>
                      <a:endParaRPr lang="en-US" sz="1400" b="0" dirty="0">
                        <a:solidFill>
                          <a:schemeClr val="tx1"/>
                        </a:solidFill>
                        <a:effectLst/>
                        <a:latin typeface="Calibri"/>
                        <a:ea typeface="Calibri"/>
                        <a:cs typeface="Times New Roman"/>
                      </a:endParaRPr>
                    </a:p>
                  </a:txBody>
                  <a:tcPr marL="0" marR="0" marT="0" marB="0">
                    <a:solidFill>
                      <a:srgbClr val="D0D8E8"/>
                    </a:solidFill>
                  </a:tcPr>
                </a:tc>
              </a:tr>
              <a:tr h="252320">
                <a:tc>
                  <a:txBody>
                    <a:bodyPr/>
                    <a:lstStyle/>
                    <a:p>
                      <a:pPr marL="50800" marR="22860">
                        <a:lnSpc>
                          <a:spcPct val="100000"/>
                        </a:lnSpc>
                        <a:spcBef>
                          <a:spcPts val="0"/>
                        </a:spcBef>
                        <a:spcAft>
                          <a:spcPts val="0"/>
                        </a:spcAft>
                      </a:pPr>
                      <a:r>
                        <a:rPr lang="en-US" sz="1600" b="0" spc="-5" dirty="0">
                          <a:solidFill>
                            <a:schemeClr val="tx1"/>
                          </a:solidFill>
                          <a:effectLst/>
                        </a:rPr>
                        <a:t>S</a:t>
                      </a:r>
                      <a:r>
                        <a:rPr lang="en-US" sz="1600" b="0" spc="5" dirty="0">
                          <a:solidFill>
                            <a:schemeClr val="tx1"/>
                          </a:solidFill>
                          <a:effectLst/>
                        </a:rPr>
                        <a:t>kil</a:t>
                      </a:r>
                      <a:r>
                        <a:rPr lang="en-US" sz="1600" b="0" dirty="0">
                          <a:solidFill>
                            <a:schemeClr val="tx1"/>
                          </a:solidFill>
                          <a:effectLst/>
                        </a:rPr>
                        <a:t>l</a:t>
                      </a:r>
                      <a:r>
                        <a:rPr lang="en-US" sz="1600" b="0" spc="5" dirty="0">
                          <a:solidFill>
                            <a:schemeClr val="tx1"/>
                          </a:solidFill>
                          <a:effectLst/>
                        </a:rPr>
                        <a:t>e</a:t>
                      </a:r>
                      <a:r>
                        <a:rPr lang="en-US" sz="1600" b="0" dirty="0">
                          <a:solidFill>
                            <a:schemeClr val="tx1"/>
                          </a:solidFill>
                          <a:effectLst/>
                        </a:rPr>
                        <a:t>d </a:t>
                      </a:r>
                      <a:r>
                        <a:rPr lang="en-US" sz="1600" b="0" spc="-25" dirty="0">
                          <a:solidFill>
                            <a:schemeClr val="tx1"/>
                          </a:solidFill>
                          <a:effectLst/>
                        </a:rPr>
                        <a:t>n</a:t>
                      </a:r>
                      <a:r>
                        <a:rPr lang="en-US" sz="1600" b="0" dirty="0">
                          <a:solidFill>
                            <a:schemeClr val="tx1"/>
                          </a:solidFill>
                          <a:effectLst/>
                        </a:rPr>
                        <a:t>u</a:t>
                      </a:r>
                      <a:r>
                        <a:rPr lang="en-US" sz="1600" b="0" spc="-5" dirty="0">
                          <a:solidFill>
                            <a:schemeClr val="tx1"/>
                          </a:solidFill>
                          <a:effectLst/>
                        </a:rPr>
                        <a:t>r</a:t>
                      </a:r>
                      <a:r>
                        <a:rPr lang="en-US" sz="1600" b="0" dirty="0">
                          <a:solidFill>
                            <a:schemeClr val="tx1"/>
                          </a:solidFill>
                          <a:effectLst/>
                        </a:rPr>
                        <a:t>si</a:t>
                      </a:r>
                      <a:r>
                        <a:rPr lang="en-US" sz="1600" b="0" spc="-10" dirty="0">
                          <a:solidFill>
                            <a:schemeClr val="tx1"/>
                          </a:solidFill>
                          <a:effectLst/>
                        </a:rPr>
                        <a:t>n</a:t>
                      </a:r>
                      <a:r>
                        <a:rPr lang="en-US" sz="1600" b="0" dirty="0">
                          <a:solidFill>
                            <a:schemeClr val="tx1"/>
                          </a:solidFill>
                          <a:effectLst/>
                        </a:rPr>
                        <a:t>g fac</a:t>
                      </a:r>
                      <a:r>
                        <a:rPr lang="en-US" sz="1600" b="0" spc="5" dirty="0">
                          <a:solidFill>
                            <a:schemeClr val="tx1"/>
                          </a:solidFill>
                          <a:effectLst/>
                        </a:rPr>
                        <a:t>i</a:t>
                      </a:r>
                      <a:r>
                        <a:rPr lang="en-US" sz="1600" b="0" dirty="0">
                          <a:solidFill>
                            <a:schemeClr val="tx1"/>
                          </a:solidFill>
                          <a:effectLst/>
                        </a:rPr>
                        <a:t>l</a:t>
                      </a:r>
                      <a:r>
                        <a:rPr lang="en-US" sz="1600" b="0" spc="-15" dirty="0">
                          <a:solidFill>
                            <a:schemeClr val="tx1"/>
                          </a:solidFill>
                          <a:effectLst/>
                        </a:rPr>
                        <a:t>i</a:t>
                      </a:r>
                      <a:r>
                        <a:rPr lang="en-US" sz="1600" b="0" spc="5" dirty="0">
                          <a:solidFill>
                            <a:schemeClr val="tx1"/>
                          </a:solidFill>
                          <a:effectLst/>
                        </a:rPr>
                        <a:t>t</a:t>
                      </a:r>
                      <a:r>
                        <a:rPr lang="en-US" sz="1600" b="0" dirty="0">
                          <a:solidFill>
                            <a:schemeClr val="tx1"/>
                          </a:solidFill>
                          <a:effectLst/>
                        </a:rPr>
                        <a:t>y </a:t>
                      </a:r>
                      <a:r>
                        <a:rPr lang="en-US" sz="1600" b="0" spc="5" dirty="0">
                          <a:solidFill>
                            <a:schemeClr val="tx1"/>
                          </a:solidFill>
                          <a:effectLst/>
                        </a:rPr>
                        <a:t>c</a:t>
                      </a:r>
                      <a:r>
                        <a:rPr lang="en-US" sz="1600" b="0" spc="-10" dirty="0">
                          <a:solidFill>
                            <a:schemeClr val="tx1"/>
                          </a:solidFill>
                          <a:effectLst/>
                        </a:rPr>
                        <a:t>a</a:t>
                      </a:r>
                      <a:r>
                        <a:rPr lang="en-US" sz="1600" b="0" spc="-15" dirty="0">
                          <a:solidFill>
                            <a:schemeClr val="tx1"/>
                          </a:solidFill>
                          <a:effectLst/>
                        </a:rPr>
                        <a:t>r</a:t>
                      </a:r>
                      <a:r>
                        <a:rPr lang="en-US" sz="1600" b="0" dirty="0">
                          <a:solidFill>
                            <a:schemeClr val="tx1"/>
                          </a:solidFill>
                          <a:effectLst/>
                        </a:rPr>
                        <a:t>e c</a:t>
                      </a:r>
                      <a:r>
                        <a:rPr lang="en-US" sz="1600" b="0" spc="-15" dirty="0">
                          <a:solidFill>
                            <a:schemeClr val="tx1"/>
                          </a:solidFill>
                          <a:effectLst/>
                        </a:rPr>
                        <a:t>o</a:t>
                      </a:r>
                      <a:r>
                        <a:rPr lang="en-US" sz="1600" b="0" dirty="0">
                          <a:solidFill>
                            <a:schemeClr val="tx1"/>
                          </a:solidFill>
                          <a:effectLst/>
                        </a:rPr>
                        <a:t>i</a:t>
                      </a:r>
                      <a:r>
                        <a:rPr lang="en-US" sz="1600" b="0" spc="-10" dirty="0">
                          <a:solidFill>
                            <a:schemeClr val="tx1"/>
                          </a:solidFill>
                          <a:effectLst/>
                        </a:rPr>
                        <a:t>n</a:t>
                      </a:r>
                      <a:r>
                        <a:rPr lang="en-US" sz="1600" b="0" spc="-5" dirty="0">
                          <a:solidFill>
                            <a:schemeClr val="tx1"/>
                          </a:solidFill>
                          <a:effectLst/>
                        </a:rPr>
                        <a:t>s</a:t>
                      </a:r>
                      <a:r>
                        <a:rPr lang="en-US" sz="1600" b="0" dirty="0">
                          <a:solidFill>
                            <a:schemeClr val="tx1"/>
                          </a:solidFill>
                          <a:effectLst/>
                        </a:rPr>
                        <a:t>ur</a:t>
                      </a:r>
                      <a:r>
                        <a:rPr lang="en-US" sz="1600" b="0" spc="-10" dirty="0">
                          <a:solidFill>
                            <a:schemeClr val="tx1"/>
                          </a:solidFill>
                          <a:effectLst/>
                        </a:rPr>
                        <a:t>a</a:t>
                      </a:r>
                      <a:r>
                        <a:rPr lang="en-US" sz="1600" b="0" spc="-5" dirty="0">
                          <a:solidFill>
                            <a:schemeClr val="tx1"/>
                          </a:solidFill>
                          <a:effectLst/>
                        </a:rPr>
                        <a:t>n</a:t>
                      </a:r>
                      <a:r>
                        <a:rPr lang="en-US" sz="1600" b="0" dirty="0">
                          <a:solidFill>
                            <a:schemeClr val="tx1"/>
                          </a:solidFill>
                          <a:effectLst/>
                        </a:rPr>
                        <a:t>ce</a:t>
                      </a:r>
                      <a:endParaRPr lang="en-US" sz="1600" b="0" dirty="0">
                        <a:solidFill>
                          <a:schemeClr val="tx1"/>
                        </a:solidFill>
                        <a:effectLst/>
                        <a:latin typeface="Calibri"/>
                        <a:ea typeface="Calibri"/>
                        <a:cs typeface="Times New Roman"/>
                      </a:endParaRPr>
                    </a:p>
                  </a:txBody>
                  <a:tcPr marL="0" marR="0" marT="0" marB="0">
                    <a:solidFill>
                      <a:srgbClr val="D0D8E8"/>
                    </a:solidFill>
                  </a:tcPr>
                </a:tc>
                <a:tc>
                  <a:txBody>
                    <a:bodyPr/>
                    <a:lstStyle/>
                    <a:p>
                      <a:pPr marL="0" marR="0" algn="ctr">
                        <a:lnSpc>
                          <a:spcPct val="115000"/>
                        </a:lnSpc>
                        <a:spcBef>
                          <a:spcPts val="0"/>
                        </a:spcBef>
                        <a:spcAft>
                          <a:spcPts val="1000"/>
                        </a:spcAft>
                      </a:pPr>
                      <a:r>
                        <a:rPr lang="en-US" sz="1400" b="0" dirty="0">
                          <a:effectLst/>
                        </a:rPr>
                        <a:t> </a:t>
                      </a:r>
                      <a:endParaRPr lang="en-US" sz="1400" b="0" dirty="0">
                        <a:effectLst/>
                        <a:latin typeface="Calibri"/>
                        <a:ea typeface="Calibri"/>
                        <a:cs typeface="Times New Roman"/>
                      </a:endParaRPr>
                    </a:p>
                  </a:txBody>
                  <a:tcPr marL="0" marR="0" marT="0" marB="0">
                    <a:solidFill>
                      <a:srgbClr val="E9EDF4"/>
                    </a:solidFill>
                  </a:tcPr>
                </a:tc>
                <a:tc>
                  <a:txBody>
                    <a:bodyPr/>
                    <a:lstStyle/>
                    <a:p>
                      <a:pPr marL="0" marR="0" algn="ctr">
                        <a:lnSpc>
                          <a:spcPct val="115000"/>
                        </a:lnSpc>
                        <a:spcBef>
                          <a:spcPts val="0"/>
                        </a:spcBef>
                        <a:spcAft>
                          <a:spcPts val="1000"/>
                        </a:spcAft>
                      </a:pPr>
                      <a:r>
                        <a:rPr lang="en-US" sz="1400" b="0" kern="1200" dirty="0">
                          <a:solidFill>
                            <a:schemeClr val="dk1"/>
                          </a:solidFill>
                          <a:effectLst/>
                          <a:latin typeface="+mn-lt"/>
                          <a:ea typeface="+mn-ea"/>
                          <a:cs typeface="+mn-cs"/>
                        </a:rPr>
                        <a:t> </a:t>
                      </a:r>
                    </a:p>
                  </a:txBody>
                  <a:tcPr marL="0" marR="0" marT="0" marB="0">
                    <a:solidFill>
                      <a:srgbClr val="D0D8E8"/>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D0D8E8"/>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D0D8E8"/>
                    </a:solidFill>
                  </a:tcPr>
                </a:tc>
                <a:tc>
                  <a:txBody>
                    <a:bodyPr/>
                    <a:lstStyle/>
                    <a:p>
                      <a:pPr marL="95885" marR="0" algn="ctr">
                        <a:lnSpc>
                          <a:spcPct val="115000"/>
                        </a:lnSpc>
                        <a:spcBef>
                          <a:spcPts val="35"/>
                        </a:spcBef>
                        <a:spcAft>
                          <a:spcPts val="0"/>
                        </a:spcAft>
                      </a:pPr>
                      <a:r>
                        <a:rPr lang="en-US" sz="1400" b="0" dirty="0">
                          <a:effectLst/>
                        </a:rPr>
                        <a:t>50%</a:t>
                      </a:r>
                      <a:endParaRPr lang="en-US" sz="1400" b="0" dirty="0">
                        <a:effectLst/>
                        <a:latin typeface="Calibri"/>
                        <a:ea typeface="Calibri"/>
                        <a:cs typeface="Times New Roman"/>
                      </a:endParaRPr>
                    </a:p>
                  </a:txBody>
                  <a:tcPr marL="0" marR="0" marT="0" marB="0">
                    <a:solidFill>
                      <a:srgbClr val="E9EDF4"/>
                    </a:solidFill>
                  </a:tcPr>
                </a:tc>
                <a:tc>
                  <a:txBody>
                    <a:bodyPr/>
                    <a:lstStyle/>
                    <a:p>
                      <a:pPr marL="95885" marR="0" algn="ctr">
                        <a:lnSpc>
                          <a:spcPct val="115000"/>
                        </a:lnSpc>
                        <a:spcBef>
                          <a:spcPts val="35"/>
                        </a:spcBef>
                        <a:spcAft>
                          <a:spcPts val="0"/>
                        </a:spcAft>
                      </a:pPr>
                      <a:r>
                        <a:rPr lang="en-US" sz="1400" b="0" dirty="0">
                          <a:effectLst/>
                        </a:rPr>
                        <a:t>75%</a:t>
                      </a:r>
                      <a:endParaRPr lang="en-US" sz="1400" b="0" dirty="0">
                        <a:effectLst/>
                        <a:latin typeface="Calibri"/>
                        <a:ea typeface="Calibri"/>
                        <a:cs typeface="Times New Roman"/>
                      </a:endParaRPr>
                    </a:p>
                  </a:txBody>
                  <a:tcPr marL="0" marR="0" marT="0" marB="0">
                    <a:solidFill>
                      <a:srgbClr val="D0D8E8"/>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655"/>
                        </a:lnSpc>
                        <a:spcBef>
                          <a:spcPts val="0"/>
                        </a:spcBef>
                        <a:spcAft>
                          <a:spcPts val="0"/>
                        </a:spcAft>
                      </a:pPr>
                      <a:r>
                        <a:rPr lang="en-US" sz="1400" b="0" dirty="0">
                          <a:solidFill>
                            <a:schemeClr val="tx1"/>
                          </a:solidFill>
                          <a:effectLst/>
                        </a:rPr>
                        <a:t>100%</a:t>
                      </a:r>
                      <a:endParaRPr lang="en-US" sz="1400" b="0" dirty="0">
                        <a:solidFill>
                          <a:schemeClr val="tx1"/>
                        </a:solidFill>
                        <a:effectLst/>
                        <a:latin typeface="Calibri"/>
                        <a:ea typeface="Calibri"/>
                        <a:cs typeface="Times New Roman"/>
                      </a:endParaRPr>
                    </a:p>
                  </a:txBody>
                  <a:tcPr marL="0" marR="0" marT="0" marB="0">
                    <a:solidFill>
                      <a:srgbClr val="D0D8E8"/>
                    </a:solidFill>
                  </a:tcPr>
                </a:tc>
              </a:tr>
              <a:tr h="252320">
                <a:tc>
                  <a:txBody>
                    <a:bodyPr/>
                    <a:lstStyle/>
                    <a:p>
                      <a:pPr marL="50800" marR="0">
                        <a:lnSpc>
                          <a:spcPct val="100000"/>
                        </a:lnSpc>
                        <a:spcBef>
                          <a:spcPts val="0"/>
                        </a:spcBef>
                        <a:spcAft>
                          <a:spcPts val="0"/>
                        </a:spcAft>
                      </a:pPr>
                      <a:r>
                        <a:rPr lang="en-US" sz="1600" b="0" spc="-30" dirty="0">
                          <a:solidFill>
                            <a:schemeClr val="tx1"/>
                          </a:solidFill>
                          <a:effectLst/>
                        </a:rPr>
                        <a:t>M</a:t>
                      </a:r>
                      <a:r>
                        <a:rPr lang="en-US" sz="1600" b="0" spc="5" dirty="0">
                          <a:solidFill>
                            <a:schemeClr val="tx1"/>
                          </a:solidFill>
                          <a:effectLst/>
                        </a:rPr>
                        <a:t>e</a:t>
                      </a:r>
                      <a:r>
                        <a:rPr lang="en-US" sz="1600" b="0" dirty="0">
                          <a:solidFill>
                            <a:schemeClr val="tx1"/>
                          </a:solidFill>
                          <a:effectLst/>
                        </a:rPr>
                        <a:t>di</a:t>
                      </a:r>
                      <a:r>
                        <a:rPr lang="en-US" sz="1600" b="0" spc="5" dirty="0">
                          <a:solidFill>
                            <a:schemeClr val="tx1"/>
                          </a:solidFill>
                          <a:effectLst/>
                        </a:rPr>
                        <a:t>c</a:t>
                      </a:r>
                      <a:r>
                        <a:rPr lang="en-US" sz="1600" b="0" spc="-10" dirty="0">
                          <a:solidFill>
                            <a:schemeClr val="tx1"/>
                          </a:solidFill>
                          <a:effectLst/>
                        </a:rPr>
                        <a:t>a</a:t>
                      </a:r>
                      <a:r>
                        <a:rPr lang="en-US" sz="1600" b="0" spc="-15" dirty="0">
                          <a:solidFill>
                            <a:schemeClr val="tx1"/>
                          </a:solidFill>
                          <a:effectLst/>
                        </a:rPr>
                        <a:t>r</a:t>
                      </a:r>
                      <a:r>
                        <a:rPr lang="en-US" sz="1600" b="0" dirty="0">
                          <a:solidFill>
                            <a:schemeClr val="tx1"/>
                          </a:solidFill>
                          <a:effectLst/>
                        </a:rPr>
                        <a:t>e </a:t>
                      </a:r>
                      <a:r>
                        <a:rPr lang="en-US" sz="1600" b="0" spc="-25" dirty="0">
                          <a:solidFill>
                            <a:schemeClr val="tx1"/>
                          </a:solidFill>
                          <a:effectLst/>
                        </a:rPr>
                        <a:t>P</a:t>
                      </a:r>
                      <a:r>
                        <a:rPr lang="en-US" sz="1600" b="0" spc="-10" dirty="0">
                          <a:solidFill>
                            <a:schemeClr val="tx1"/>
                          </a:solidFill>
                          <a:effectLst/>
                        </a:rPr>
                        <a:t>a</a:t>
                      </a:r>
                      <a:r>
                        <a:rPr lang="en-US" sz="1600" b="0" spc="10" dirty="0">
                          <a:solidFill>
                            <a:schemeClr val="tx1"/>
                          </a:solidFill>
                          <a:effectLst/>
                        </a:rPr>
                        <a:t>r</a:t>
                      </a:r>
                      <a:r>
                        <a:rPr lang="en-US" sz="1600" b="0" dirty="0">
                          <a:solidFill>
                            <a:schemeClr val="tx1"/>
                          </a:solidFill>
                          <a:effectLst/>
                        </a:rPr>
                        <a:t>t A d</a:t>
                      </a:r>
                      <a:r>
                        <a:rPr lang="en-US" sz="1600" b="0" spc="5" dirty="0">
                          <a:solidFill>
                            <a:schemeClr val="tx1"/>
                          </a:solidFill>
                          <a:effectLst/>
                        </a:rPr>
                        <a:t>e</a:t>
                      </a:r>
                      <a:r>
                        <a:rPr lang="en-US" sz="1600" b="0" spc="-15" dirty="0">
                          <a:solidFill>
                            <a:schemeClr val="tx1"/>
                          </a:solidFill>
                          <a:effectLst/>
                        </a:rPr>
                        <a:t>d</a:t>
                      </a:r>
                      <a:r>
                        <a:rPr lang="en-US" sz="1600" b="0" dirty="0">
                          <a:solidFill>
                            <a:schemeClr val="tx1"/>
                          </a:solidFill>
                          <a:effectLst/>
                        </a:rPr>
                        <a:t>u</a:t>
                      </a:r>
                      <a:r>
                        <a:rPr lang="en-US" sz="1600" b="0" spc="10" dirty="0">
                          <a:solidFill>
                            <a:schemeClr val="tx1"/>
                          </a:solidFill>
                          <a:effectLst/>
                        </a:rPr>
                        <a:t>c</a:t>
                      </a:r>
                      <a:r>
                        <a:rPr lang="en-US" sz="1600" b="0" spc="5" dirty="0">
                          <a:solidFill>
                            <a:schemeClr val="tx1"/>
                          </a:solidFill>
                          <a:effectLst/>
                        </a:rPr>
                        <a:t>t</a:t>
                      </a:r>
                      <a:r>
                        <a:rPr lang="en-US" sz="1600" b="0" spc="-5" dirty="0">
                          <a:solidFill>
                            <a:schemeClr val="tx1"/>
                          </a:solidFill>
                          <a:effectLst/>
                        </a:rPr>
                        <a:t>i</a:t>
                      </a:r>
                      <a:r>
                        <a:rPr lang="en-US" sz="1600" b="0" spc="-10" dirty="0">
                          <a:solidFill>
                            <a:schemeClr val="tx1"/>
                          </a:solidFill>
                          <a:effectLst/>
                        </a:rPr>
                        <a:t>b</a:t>
                      </a:r>
                      <a:r>
                        <a:rPr lang="en-US" sz="1600" b="0" dirty="0">
                          <a:solidFill>
                            <a:schemeClr val="tx1"/>
                          </a:solidFill>
                          <a:effectLst/>
                        </a:rPr>
                        <a:t>le</a:t>
                      </a:r>
                      <a:endParaRPr lang="en-US" sz="1600" b="0" dirty="0">
                        <a:solidFill>
                          <a:schemeClr val="tx1"/>
                        </a:solidFill>
                        <a:effectLst/>
                        <a:latin typeface="Calibri"/>
                        <a:ea typeface="Calibri"/>
                        <a:cs typeface="Times New Roman"/>
                      </a:endParaRPr>
                    </a:p>
                  </a:txBody>
                  <a:tcPr marL="0" marR="0" marT="0" marB="0">
                    <a:solidFill>
                      <a:srgbClr val="D0D8E8"/>
                    </a:solidFill>
                  </a:tcPr>
                </a:tc>
                <a:tc>
                  <a:txBody>
                    <a:bodyPr/>
                    <a:lstStyle/>
                    <a:p>
                      <a:pPr marL="0" marR="0" algn="ctr">
                        <a:lnSpc>
                          <a:spcPct val="115000"/>
                        </a:lnSpc>
                        <a:spcBef>
                          <a:spcPts val="0"/>
                        </a:spcBef>
                        <a:spcAft>
                          <a:spcPts val="1000"/>
                        </a:spcAft>
                      </a:pPr>
                      <a:r>
                        <a:rPr lang="en-US" sz="1400" b="0" dirty="0">
                          <a:effectLst/>
                        </a:rPr>
                        <a:t> </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570"/>
                        </a:lnSpc>
                        <a:spcBef>
                          <a:spcPts val="0"/>
                        </a:spcBef>
                        <a:spcAft>
                          <a:spcPts val="0"/>
                        </a:spcAft>
                      </a:pPr>
                      <a:r>
                        <a:rPr lang="en-US" sz="1400" b="0" kern="1200" dirty="0">
                          <a:solidFill>
                            <a:schemeClr val="dk1"/>
                          </a:solidFill>
                          <a:effectLst/>
                          <a:latin typeface="+mn-lt"/>
                          <a:ea typeface="+mn-ea"/>
                          <a:cs typeface="+mn-cs"/>
                        </a:rPr>
                        <a:t>100%</a:t>
                      </a:r>
                    </a:p>
                  </a:txBody>
                  <a:tcPr marL="0" marR="0" marT="0" marB="0">
                    <a:solidFill>
                      <a:srgbClr val="D0D8E8"/>
                    </a:solidFill>
                  </a:tcPr>
                </a:tc>
                <a:tc>
                  <a:txBody>
                    <a:bodyPr/>
                    <a:lstStyle/>
                    <a:p>
                      <a:pPr marL="53975" marR="0" algn="ctr">
                        <a:lnSpc>
                          <a:spcPts val="1570"/>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570"/>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D0D8E8"/>
                    </a:solidFill>
                  </a:tcPr>
                </a:tc>
                <a:tc>
                  <a:txBody>
                    <a:bodyPr/>
                    <a:lstStyle/>
                    <a:p>
                      <a:pPr marL="53975" marR="0" algn="ctr">
                        <a:lnSpc>
                          <a:spcPts val="1570"/>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570"/>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D0D8E8"/>
                    </a:solidFill>
                  </a:tcPr>
                </a:tc>
                <a:tc>
                  <a:txBody>
                    <a:bodyPr/>
                    <a:lstStyle/>
                    <a:p>
                      <a:pPr marL="95885" marR="0" algn="ctr">
                        <a:lnSpc>
                          <a:spcPts val="1535"/>
                        </a:lnSpc>
                        <a:spcBef>
                          <a:spcPts val="35"/>
                        </a:spcBef>
                        <a:spcAft>
                          <a:spcPts val="0"/>
                        </a:spcAft>
                      </a:pPr>
                      <a:r>
                        <a:rPr lang="en-US" sz="1400" b="0" dirty="0">
                          <a:effectLst/>
                        </a:rPr>
                        <a:t>50%</a:t>
                      </a:r>
                      <a:endParaRPr lang="en-US" sz="1400" b="0" dirty="0">
                        <a:effectLst/>
                        <a:latin typeface="Calibri"/>
                        <a:ea typeface="Calibri"/>
                        <a:cs typeface="Times New Roman"/>
                      </a:endParaRPr>
                    </a:p>
                  </a:txBody>
                  <a:tcPr marL="0" marR="0" marT="0" marB="0">
                    <a:solidFill>
                      <a:srgbClr val="E9EDF4"/>
                    </a:solidFill>
                  </a:tcPr>
                </a:tc>
                <a:tc>
                  <a:txBody>
                    <a:bodyPr/>
                    <a:lstStyle/>
                    <a:p>
                      <a:pPr marL="95885" marR="0" algn="ctr">
                        <a:lnSpc>
                          <a:spcPts val="1535"/>
                        </a:lnSpc>
                        <a:spcBef>
                          <a:spcPts val="35"/>
                        </a:spcBef>
                        <a:spcAft>
                          <a:spcPts val="0"/>
                        </a:spcAft>
                      </a:pPr>
                      <a:r>
                        <a:rPr lang="en-US" sz="1400" b="0" dirty="0">
                          <a:effectLst/>
                        </a:rPr>
                        <a:t>75%</a:t>
                      </a:r>
                      <a:endParaRPr lang="en-US" sz="1400" b="0" dirty="0">
                        <a:effectLst/>
                        <a:latin typeface="Calibri"/>
                        <a:ea typeface="Calibri"/>
                        <a:cs typeface="Times New Roman"/>
                      </a:endParaRPr>
                    </a:p>
                  </a:txBody>
                  <a:tcPr marL="0" marR="0" marT="0" marB="0">
                    <a:solidFill>
                      <a:srgbClr val="D0D8E8"/>
                    </a:solidFill>
                  </a:tcPr>
                </a:tc>
                <a:tc>
                  <a:txBody>
                    <a:bodyPr/>
                    <a:lstStyle/>
                    <a:p>
                      <a:pPr marL="95885" marR="0" algn="ctr">
                        <a:lnSpc>
                          <a:spcPts val="1535"/>
                        </a:lnSpc>
                        <a:spcBef>
                          <a:spcPts val="35"/>
                        </a:spcBef>
                        <a:spcAft>
                          <a:spcPts val="0"/>
                        </a:spcAft>
                      </a:pPr>
                      <a:r>
                        <a:rPr lang="en-US" sz="1400" b="0" dirty="0">
                          <a:effectLst/>
                        </a:rPr>
                        <a:t>50%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570"/>
                        </a:lnSpc>
                        <a:spcBef>
                          <a:spcPts val="0"/>
                        </a:spcBef>
                        <a:spcAft>
                          <a:spcPts val="0"/>
                        </a:spcAft>
                      </a:pPr>
                      <a:r>
                        <a:rPr lang="en-US" sz="1400" b="0" dirty="0">
                          <a:solidFill>
                            <a:schemeClr val="tx1"/>
                          </a:solidFill>
                          <a:effectLst/>
                        </a:rPr>
                        <a:t>100%</a:t>
                      </a:r>
                      <a:endParaRPr lang="en-US" sz="1400" b="0" dirty="0">
                        <a:solidFill>
                          <a:schemeClr val="tx1"/>
                        </a:solidFill>
                        <a:effectLst/>
                        <a:latin typeface="Calibri"/>
                        <a:ea typeface="Calibri"/>
                        <a:cs typeface="Times New Roman"/>
                      </a:endParaRPr>
                    </a:p>
                  </a:txBody>
                  <a:tcPr marL="0" marR="0" marT="0" marB="0">
                    <a:solidFill>
                      <a:srgbClr val="D0D8E8"/>
                    </a:solidFill>
                  </a:tcPr>
                </a:tc>
              </a:tr>
              <a:tr h="252320">
                <a:tc>
                  <a:txBody>
                    <a:bodyPr/>
                    <a:lstStyle/>
                    <a:p>
                      <a:pPr marL="50800" marR="0">
                        <a:lnSpc>
                          <a:spcPct val="100000"/>
                        </a:lnSpc>
                        <a:spcBef>
                          <a:spcPts val="0"/>
                        </a:spcBef>
                        <a:spcAft>
                          <a:spcPts val="0"/>
                        </a:spcAft>
                      </a:pPr>
                      <a:r>
                        <a:rPr lang="en-US" sz="1600" b="0" spc="-30" dirty="0">
                          <a:solidFill>
                            <a:schemeClr val="tx1"/>
                          </a:solidFill>
                          <a:effectLst/>
                        </a:rPr>
                        <a:t>M</a:t>
                      </a:r>
                      <a:r>
                        <a:rPr lang="en-US" sz="1600" b="0" spc="5" dirty="0">
                          <a:solidFill>
                            <a:schemeClr val="tx1"/>
                          </a:solidFill>
                          <a:effectLst/>
                        </a:rPr>
                        <a:t>e</a:t>
                      </a:r>
                      <a:r>
                        <a:rPr lang="en-US" sz="1600" b="0" dirty="0">
                          <a:solidFill>
                            <a:schemeClr val="tx1"/>
                          </a:solidFill>
                          <a:effectLst/>
                        </a:rPr>
                        <a:t>di</a:t>
                      </a:r>
                      <a:r>
                        <a:rPr lang="en-US" sz="1600" b="0" spc="5" dirty="0">
                          <a:solidFill>
                            <a:schemeClr val="tx1"/>
                          </a:solidFill>
                          <a:effectLst/>
                        </a:rPr>
                        <a:t>c</a:t>
                      </a:r>
                      <a:r>
                        <a:rPr lang="en-US" sz="1600" b="0" spc="-10" dirty="0">
                          <a:solidFill>
                            <a:schemeClr val="tx1"/>
                          </a:solidFill>
                          <a:effectLst/>
                        </a:rPr>
                        <a:t>a</a:t>
                      </a:r>
                      <a:r>
                        <a:rPr lang="en-US" sz="1600" b="0" spc="-15" dirty="0">
                          <a:solidFill>
                            <a:schemeClr val="tx1"/>
                          </a:solidFill>
                          <a:effectLst/>
                        </a:rPr>
                        <a:t>r</a:t>
                      </a:r>
                      <a:r>
                        <a:rPr lang="en-US" sz="1600" b="0" dirty="0">
                          <a:solidFill>
                            <a:schemeClr val="tx1"/>
                          </a:solidFill>
                          <a:effectLst/>
                        </a:rPr>
                        <a:t>e </a:t>
                      </a:r>
                      <a:r>
                        <a:rPr lang="en-US" sz="1600" b="0" spc="-25" dirty="0">
                          <a:solidFill>
                            <a:schemeClr val="tx1"/>
                          </a:solidFill>
                          <a:effectLst/>
                        </a:rPr>
                        <a:t>P</a:t>
                      </a:r>
                      <a:r>
                        <a:rPr lang="en-US" sz="1600" b="0" spc="-10" dirty="0">
                          <a:solidFill>
                            <a:schemeClr val="tx1"/>
                          </a:solidFill>
                          <a:effectLst/>
                        </a:rPr>
                        <a:t>a</a:t>
                      </a:r>
                      <a:r>
                        <a:rPr lang="en-US" sz="1600" b="0" spc="10" dirty="0">
                          <a:solidFill>
                            <a:schemeClr val="tx1"/>
                          </a:solidFill>
                          <a:effectLst/>
                        </a:rPr>
                        <a:t>r</a:t>
                      </a:r>
                      <a:r>
                        <a:rPr lang="en-US" sz="1600" b="0" dirty="0">
                          <a:solidFill>
                            <a:schemeClr val="tx1"/>
                          </a:solidFill>
                          <a:effectLst/>
                        </a:rPr>
                        <a:t>t B d</a:t>
                      </a:r>
                      <a:r>
                        <a:rPr lang="en-US" sz="1600" b="0" spc="5" dirty="0">
                          <a:solidFill>
                            <a:schemeClr val="tx1"/>
                          </a:solidFill>
                          <a:effectLst/>
                        </a:rPr>
                        <a:t>e</a:t>
                      </a:r>
                      <a:r>
                        <a:rPr lang="en-US" sz="1600" b="0" spc="-15" dirty="0">
                          <a:solidFill>
                            <a:schemeClr val="tx1"/>
                          </a:solidFill>
                          <a:effectLst/>
                        </a:rPr>
                        <a:t>d</a:t>
                      </a:r>
                      <a:r>
                        <a:rPr lang="en-US" sz="1600" b="0" dirty="0">
                          <a:solidFill>
                            <a:schemeClr val="tx1"/>
                          </a:solidFill>
                          <a:effectLst/>
                        </a:rPr>
                        <a:t>u</a:t>
                      </a:r>
                      <a:r>
                        <a:rPr lang="en-US" sz="1600" b="0" spc="10" dirty="0">
                          <a:solidFill>
                            <a:schemeClr val="tx1"/>
                          </a:solidFill>
                          <a:effectLst/>
                        </a:rPr>
                        <a:t>c</a:t>
                      </a:r>
                      <a:r>
                        <a:rPr lang="en-US" sz="1600" b="0" spc="5" dirty="0">
                          <a:solidFill>
                            <a:schemeClr val="tx1"/>
                          </a:solidFill>
                          <a:effectLst/>
                        </a:rPr>
                        <a:t>t</a:t>
                      </a:r>
                      <a:r>
                        <a:rPr lang="en-US" sz="1600" b="0" spc="-5" dirty="0">
                          <a:solidFill>
                            <a:schemeClr val="tx1"/>
                          </a:solidFill>
                          <a:effectLst/>
                        </a:rPr>
                        <a:t>i</a:t>
                      </a:r>
                      <a:r>
                        <a:rPr lang="en-US" sz="1600" b="0" spc="-10" dirty="0">
                          <a:solidFill>
                            <a:schemeClr val="tx1"/>
                          </a:solidFill>
                          <a:effectLst/>
                        </a:rPr>
                        <a:t>b</a:t>
                      </a:r>
                      <a:r>
                        <a:rPr lang="en-US" sz="1600" b="0" dirty="0">
                          <a:solidFill>
                            <a:schemeClr val="tx1"/>
                          </a:solidFill>
                          <a:effectLst/>
                        </a:rPr>
                        <a:t>le</a:t>
                      </a:r>
                      <a:endParaRPr lang="en-US" sz="1600" b="0" dirty="0">
                        <a:solidFill>
                          <a:schemeClr val="tx1"/>
                        </a:solidFill>
                        <a:effectLst/>
                        <a:latin typeface="Calibri"/>
                        <a:ea typeface="Calibri"/>
                        <a:cs typeface="Times New Roman"/>
                      </a:endParaRPr>
                    </a:p>
                  </a:txBody>
                  <a:tcPr marL="0" marR="0" marT="0" marB="0">
                    <a:solidFill>
                      <a:srgbClr val="D0D8E8"/>
                    </a:solidFill>
                  </a:tcPr>
                </a:tc>
                <a:tc>
                  <a:txBody>
                    <a:bodyPr/>
                    <a:lstStyle/>
                    <a:p>
                      <a:pPr marL="0" marR="0" algn="ctr">
                        <a:lnSpc>
                          <a:spcPct val="115000"/>
                        </a:lnSpc>
                        <a:spcBef>
                          <a:spcPts val="0"/>
                        </a:spcBef>
                        <a:spcAft>
                          <a:spcPts val="1000"/>
                        </a:spcAft>
                      </a:pPr>
                      <a:r>
                        <a:rPr lang="en-US" sz="1400" b="0" dirty="0">
                          <a:effectLst/>
                        </a:rPr>
                        <a:t> </a:t>
                      </a:r>
                      <a:endParaRPr lang="en-US" sz="1400" b="0" dirty="0">
                        <a:effectLst/>
                        <a:latin typeface="Calibri"/>
                        <a:ea typeface="Calibri"/>
                        <a:cs typeface="Times New Roman"/>
                      </a:endParaRPr>
                    </a:p>
                  </a:txBody>
                  <a:tcPr marL="0" marR="0" marT="0" marB="0">
                    <a:solidFill>
                      <a:srgbClr val="E9EDF4"/>
                    </a:solidFill>
                  </a:tcPr>
                </a:tc>
                <a:tc>
                  <a:txBody>
                    <a:bodyPr/>
                    <a:lstStyle/>
                    <a:p>
                      <a:pPr marL="0" marR="0" algn="ctr">
                        <a:lnSpc>
                          <a:spcPct val="115000"/>
                        </a:lnSpc>
                        <a:spcBef>
                          <a:spcPts val="0"/>
                        </a:spcBef>
                        <a:spcAft>
                          <a:spcPts val="1000"/>
                        </a:spcAft>
                      </a:pPr>
                      <a:r>
                        <a:rPr lang="en-US" sz="1400" b="0" kern="1200" dirty="0">
                          <a:solidFill>
                            <a:schemeClr val="dk1"/>
                          </a:solidFill>
                          <a:effectLst/>
                          <a:latin typeface="+mn-lt"/>
                          <a:ea typeface="+mn-ea"/>
                          <a:cs typeface="+mn-cs"/>
                        </a:rPr>
                        <a:t> </a:t>
                      </a:r>
                    </a:p>
                  </a:txBody>
                  <a:tcPr marL="0" marR="0" marT="0" marB="0">
                    <a:solidFill>
                      <a:srgbClr val="D0D8E8"/>
                    </a:solidFill>
                  </a:tcPr>
                </a:tc>
                <a:tc>
                  <a:txBody>
                    <a:bodyPr/>
                    <a:lstStyle/>
                    <a:p>
                      <a:pPr marL="53975" marR="0" algn="ctr">
                        <a:lnSpc>
                          <a:spcPts val="1570"/>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0" marR="0" algn="ctr">
                        <a:lnSpc>
                          <a:spcPct val="115000"/>
                        </a:lnSpc>
                        <a:spcBef>
                          <a:spcPts val="0"/>
                        </a:spcBef>
                        <a:spcAft>
                          <a:spcPts val="1000"/>
                        </a:spcAft>
                      </a:pPr>
                      <a:r>
                        <a:rPr lang="en-US" sz="1400" b="0" dirty="0">
                          <a:effectLst/>
                        </a:rPr>
                        <a:t> </a:t>
                      </a:r>
                      <a:endParaRPr lang="en-US" sz="1400" b="0" dirty="0">
                        <a:effectLst/>
                        <a:latin typeface="Calibri"/>
                        <a:ea typeface="Calibri"/>
                        <a:cs typeface="Times New Roman"/>
                      </a:endParaRPr>
                    </a:p>
                  </a:txBody>
                  <a:tcPr marL="0" marR="0" marT="0" marB="0">
                    <a:solidFill>
                      <a:srgbClr val="D0D8E8"/>
                    </a:solidFill>
                  </a:tcPr>
                </a:tc>
                <a:tc>
                  <a:txBody>
                    <a:bodyPr/>
                    <a:lstStyle/>
                    <a:p>
                      <a:pPr marL="53975" marR="0" algn="ctr">
                        <a:lnSpc>
                          <a:spcPts val="1570"/>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0" marR="0" algn="ctr">
                        <a:lnSpc>
                          <a:spcPct val="115000"/>
                        </a:lnSpc>
                        <a:spcBef>
                          <a:spcPts val="0"/>
                        </a:spcBef>
                        <a:spcAft>
                          <a:spcPts val="1000"/>
                        </a:spcAft>
                      </a:pPr>
                      <a:r>
                        <a:rPr lang="en-US" sz="1400" b="0" dirty="0">
                          <a:effectLst/>
                        </a:rPr>
                        <a:t> </a:t>
                      </a:r>
                      <a:endParaRPr lang="en-US" sz="1400" b="0" dirty="0">
                        <a:effectLst/>
                        <a:latin typeface="Calibri"/>
                        <a:ea typeface="Calibri"/>
                        <a:cs typeface="Times New Roman"/>
                      </a:endParaRPr>
                    </a:p>
                  </a:txBody>
                  <a:tcPr marL="0" marR="0" marT="0" marB="0">
                    <a:solidFill>
                      <a:srgbClr val="D0D8E8"/>
                    </a:solidFill>
                  </a:tcPr>
                </a:tc>
                <a:tc>
                  <a:txBody>
                    <a:bodyPr/>
                    <a:lstStyle/>
                    <a:p>
                      <a:pPr marL="0" marR="0" algn="ctr">
                        <a:lnSpc>
                          <a:spcPct val="115000"/>
                        </a:lnSpc>
                        <a:spcBef>
                          <a:spcPts val="0"/>
                        </a:spcBef>
                        <a:spcAft>
                          <a:spcPts val="1000"/>
                        </a:spcAft>
                      </a:pPr>
                      <a:r>
                        <a:rPr lang="en-US" sz="1400" b="0" dirty="0">
                          <a:effectLst/>
                        </a:rPr>
                        <a:t> </a:t>
                      </a:r>
                      <a:endParaRPr lang="en-US" sz="1400" b="0" dirty="0">
                        <a:effectLst/>
                        <a:latin typeface="Calibri"/>
                        <a:ea typeface="Calibri"/>
                        <a:cs typeface="Times New Roman"/>
                      </a:endParaRPr>
                    </a:p>
                  </a:txBody>
                  <a:tcPr marL="0" marR="0" marT="0" marB="0">
                    <a:solidFill>
                      <a:srgbClr val="E9EDF4"/>
                    </a:solidFill>
                  </a:tcPr>
                </a:tc>
                <a:tc>
                  <a:txBody>
                    <a:bodyPr/>
                    <a:lstStyle/>
                    <a:p>
                      <a:pPr marL="0" marR="0" algn="ctr">
                        <a:lnSpc>
                          <a:spcPct val="115000"/>
                        </a:lnSpc>
                        <a:spcBef>
                          <a:spcPts val="0"/>
                        </a:spcBef>
                        <a:spcAft>
                          <a:spcPts val="1000"/>
                        </a:spcAft>
                      </a:pPr>
                      <a:r>
                        <a:rPr lang="en-US" sz="1400" b="0" dirty="0">
                          <a:effectLst/>
                        </a:rPr>
                        <a:t> </a:t>
                      </a:r>
                      <a:endParaRPr lang="en-US" sz="1400" b="0" dirty="0">
                        <a:effectLst/>
                        <a:latin typeface="Calibri"/>
                        <a:ea typeface="Calibri"/>
                        <a:cs typeface="Times New Roman"/>
                      </a:endParaRPr>
                    </a:p>
                  </a:txBody>
                  <a:tcPr marL="0" marR="0" marT="0" marB="0">
                    <a:solidFill>
                      <a:srgbClr val="D0D8E8"/>
                    </a:solidFill>
                  </a:tcPr>
                </a:tc>
                <a:tc>
                  <a:txBody>
                    <a:bodyPr/>
                    <a:lstStyle/>
                    <a:p>
                      <a:pPr marL="0" marR="0" algn="ctr">
                        <a:lnSpc>
                          <a:spcPct val="115000"/>
                        </a:lnSpc>
                        <a:spcBef>
                          <a:spcPts val="0"/>
                        </a:spcBef>
                        <a:spcAft>
                          <a:spcPts val="1000"/>
                        </a:spcAft>
                      </a:pPr>
                      <a:r>
                        <a:rPr lang="en-US" sz="1400" b="0" dirty="0">
                          <a:effectLst/>
                        </a:rPr>
                        <a:t> </a:t>
                      </a:r>
                      <a:endParaRPr lang="en-US" sz="1400" b="0" dirty="0">
                        <a:effectLst/>
                        <a:latin typeface="Calibri"/>
                        <a:ea typeface="Calibri"/>
                        <a:cs typeface="Times New Roman"/>
                      </a:endParaRPr>
                    </a:p>
                  </a:txBody>
                  <a:tcPr marL="0" marR="0" marT="0" marB="0">
                    <a:solidFill>
                      <a:srgbClr val="E9EDF4"/>
                    </a:solidFill>
                  </a:tcPr>
                </a:tc>
                <a:tc>
                  <a:txBody>
                    <a:bodyPr/>
                    <a:lstStyle/>
                    <a:p>
                      <a:pPr marL="0" marR="0" algn="ctr">
                        <a:lnSpc>
                          <a:spcPct val="115000"/>
                        </a:lnSpc>
                        <a:spcBef>
                          <a:spcPts val="0"/>
                        </a:spcBef>
                        <a:spcAft>
                          <a:spcPts val="1000"/>
                        </a:spcAft>
                      </a:pPr>
                      <a:r>
                        <a:rPr lang="en-US" sz="1400" b="0" dirty="0">
                          <a:solidFill>
                            <a:schemeClr val="tx1"/>
                          </a:solidFill>
                          <a:effectLst/>
                        </a:rPr>
                        <a:t> </a:t>
                      </a:r>
                      <a:endParaRPr lang="en-US" sz="1400" b="0" dirty="0">
                        <a:solidFill>
                          <a:schemeClr val="tx1"/>
                        </a:solidFill>
                        <a:effectLst/>
                        <a:latin typeface="Calibri"/>
                        <a:ea typeface="Calibri"/>
                        <a:cs typeface="Times New Roman"/>
                      </a:endParaRPr>
                    </a:p>
                  </a:txBody>
                  <a:tcPr marL="0" marR="0" marT="0" marB="0">
                    <a:solidFill>
                      <a:srgbClr val="D0D8E8"/>
                    </a:solidFill>
                  </a:tcPr>
                </a:tc>
              </a:tr>
              <a:tr h="252320">
                <a:tc>
                  <a:txBody>
                    <a:bodyPr/>
                    <a:lstStyle/>
                    <a:p>
                      <a:pPr marL="50800" marR="279400">
                        <a:lnSpc>
                          <a:spcPct val="100000"/>
                        </a:lnSpc>
                        <a:spcBef>
                          <a:spcPts val="0"/>
                        </a:spcBef>
                        <a:spcAft>
                          <a:spcPts val="0"/>
                        </a:spcAft>
                      </a:pPr>
                      <a:r>
                        <a:rPr lang="en-US" sz="1600" b="0" spc="-30" dirty="0">
                          <a:solidFill>
                            <a:schemeClr val="tx1"/>
                          </a:solidFill>
                          <a:effectLst/>
                        </a:rPr>
                        <a:t>M</a:t>
                      </a:r>
                      <a:r>
                        <a:rPr lang="en-US" sz="1600" b="0" spc="5" dirty="0">
                          <a:solidFill>
                            <a:schemeClr val="tx1"/>
                          </a:solidFill>
                          <a:effectLst/>
                        </a:rPr>
                        <a:t>e</a:t>
                      </a:r>
                      <a:r>
                        <a:rPr lang="en-US" sz="1600" b="0" dirty="0">
                          <a:solidFill>
                            <a:schemeClr val="tx1"/>
                          </a:solidFill>
                          <a:effectLst/>
                        </a:rPr>
                        <a:t>di</a:t>
                      </a:r>
                      <a:r>
                        <a:rPr lang="en-US" sz="1600" b="0" spc="5" dirty="0">
                          <a:solidFill>
                            <a:schemeClr val="tx1"/>
                          </a:solidFill>
                          <a:effectLst/>
                        </a:rPr>
                        <a:t>c</a:t>
                      </a:r>
                      <a:r>
                        <a:rPr lang="en-US" sz="1600" b="0" spc="-10" dirty="0">
                          <a:solidFill>
                            <a:schemeClr val="tx1"/>
                          </a:solidFill>
                          <a:effectLst/>
                        </a:rPr>
                        <a:t>a</a:t>
                      </a:r>
                      <a:r>
                        <a:rPr lang="en-US" sz="1600" b="0" spc="-15" dirty="0">
                          <a:solidFill>
                            <a:schemeClr val="tx1"/>
                          </a:solidFill>
                          <a:effectLst/>
                        </a:rPr>
                        <a:t>r</a:t>
                      </a:r>
                      <a:r>
                        <a:rPr lang="en-US" sz="1600" b="0" dirty="0">
                          <a:solidFill>
                            <a:schemeClr val="tx1"/>
                          </a:solidFill>
                          <a:effectLst/>
                        </a:rPr>
                        <a:t>e </a:t>
                      </a:r>
                      <a:r>
                        <a:rPr lang="en-US" sz="1600" b="0" spc="-25" dirty="0">
                          <a:solidFill>
                            <a:schemeClr val="tx1"/>
                          </a:solidFill>
                          <a:effectLst/>
                        </a:rPr>
                        <a:t>P</a:t>
                      </a:r>
                      <a:r>
                        <a:rPr lang="en-US" sz="1600" b="0" spc="-10" dirty="0">
                          <a:solidFill>
                            <a:schemeClr val="tx1"/>
                          </a:solidFill>
                          <a:effectLst/>
                        </a:rPr>
                        <a:t>a</a:t>
                      </a:r>
                      <a:r>
                        <a:rPr lang="en-US" sz="1600" b="0" spc="10" dirty="0">
                          <a:solidFill>
                            <a:schemeClr val="tx1"/>
                          </a:solidFill>
                          <a:effectLst/>
                        </a:rPr>
                        <a:t>r</a:t>
                      </a:r>
                      <a:r>
                        <a:rPr lang="en-US" sz="1600" b="0" dirty="0">
                          <a:solidFill>
                            <a:schemeClr val="tx1"/>
                          </a:solidFill>
                          <a:effectLst/>
                        </a:rPr>
                        <a:t>t B e</a:t>
                      </a:r>
                      <a:r>
                        <a:rPr lang="en-US" sz="1600" b="0" spc="-10" dirty="0">
                          <a:solidFill>
                            <a:schemeClr val="tx1"/>
                          </a:solidFill>
                          <a:effectLst/>
                        </a:rPr>
                        <a:t>x</a:t>
                      </a:r>
                      <a:r>
                        <a:rPr lang="en-US" sz="1600" b="0" dirty="0">
                          <a:solidFill>
                            <a:schemeClr val="tx1"/>
                          </a:solidFill>
                          <a:effectLst/>
                        </a:rPr>
                        <a:t>ce</a:t>
                      </a:r>
                      <a:r>
                        <a:rPr lang="en-US" sz="1600" b="0" spc="-5" dirty="0">
                          <a:solidFill>
                            <a:schemeClr val="tx1"/>
                          </a:solidFill>
                          <a:effectLst/>
                        </a:rPr>
                        <a:t>s</a:t>
                      </a:r>
                      <a:r>
                        <a:rPr lang="en-US" sz="1600" b="0" dirty="0">
                          <a:solidFill>
                            <a:schemeClr val="tx1"/>
                          </a:solidFill>
                          <a:effectLst/>
                        </a:rPr>
                        <a:t>s </a:t>
                      </a:r>
                      <a:r>
                        <a:rPr lang="en-US" sz="1600" b="0" spc="-5" dirty="0">
                          <a:solidFill>
                            <a:schemeClr val="tx1"/>
                          </a:solidFill>
                          <a:effectLst/>
                        </a:rPr>
                        <a:t>ch</a:t>
                      </a:r>
                      <a:r>
                        <a:rPr lang="en-US" sz="1600" b="0" spc="-10" dirty="0">
                          <a:solidFill>
                            <a:schemeClr val="tx1"/>
                          </a:solidFill>
                          <a:effectLst/>
                        </a:rPr>
                        <a:t>arg</a:t>
                      </a:r>
                      <a:r>
                        <a:rPr lang="en-US" sz="1600" b="0" dirty="0">
                          <a:solidFill>
                            <a:schemeClr val="tx1"/>
                          </a:solidFill>
                          <a:effectLst/>
                        </a:rPr>
                        <a:t>es</a:t>
                      </a:r>
                      <a:endParaRPr lang="en-US" sz="1600" b="0" dirty="0">
                        <a:solidFill>
                          <a:schemeClr val="tx1"/>
                        </a:solidFill>
                        <a:effectLst/>
                        <a:latin typeface="Calibri"/>
                        <a:ea typeface="Calibri"/>
                        <a:cs typeface="Times New Roman"/>
                      </a:endParaRPr>
                    </a:p>
                  </a:txBody>
                  <a:tcPr marL="0" marR="0" marT="0" marB="0">
                    <a:solidFill>
                      <a:srgbClr val="D0D8E8"/>
                    </a:solidFill>
                  </a:tcPr>
                </a:tc>
                <a:tc>
                  <a:txBody>
                    <a:bodyPr/>
                    <a:lstStyle/>
                    <a:p>
                      <a:pPr marL="0" marR="0" algn="ctr">
                        <a:lnSpc>
                          <a:spcPct val="115000"/>
                        </a:lnSpc>
                        <a:spcBef>
                          <a:spcPts val="0"/>
                        </a:spcBef>
                        <a:spcAft>
                          <a:spcPts val="1000"/>
                        </a:spcAft>
                      </a:pPr>
                      <a:r>
                        <a:rPr lang="en-US" sz="1400" b="0" dirty="0">
                          <a:effectLst/>
                        </a:rPr>
                        <a:t> </a:t>
                      </a:r>
                      <a:endParaRPr lang="en-US" sz="1400" b="0" dirty="0">
                        <a:effectLst/>
                        <a:latin typeface="Calibri"/>
                        <a:ea typeface="Calibri"/>
                        <a:cs typeface="Times New Roman"/>
                      </a:endParaRPr>
                    </a:p>
                  </a:txBody>
                  <a:tcPr marL="0" marR="0" marT="0" marB="0">
                    <a:solidFill>
                      <a:srgbClr val="E9EDF4"/>
                    </a:solidFill>
                  </a:tcPr>
                </a:tc>
                <a:tc>
                  <a:txBody>
                    <a:bodyPr/>
                    <a:lstStyle/>
                    <a:p>
                      <a:pPr marL="0" marR="0" algn="ctr">
                        <a:lnSpc>
                          <a:spcPct val="115000"/>
                        </a:lnSpc>
                        <a:spcBef>
                          <a:spcPts val="0"/>
                        </a:spcBef>
                        <a:spcAft>
                          <a:spcPts val="1000"/>
                        </a:spcAft>
                      </a:pPr>
                      <a:r>
                        <a:rPr lang="en-US" sz="1400" b="0" kern="1200" dirty="0">
                          <a:solidFill>
                            <a:schemeClr val="dk1"/>
                          </a:solidFill>
                          <a:effectLst/>
                          <a:latin typeface="+mn-lt"/>
                          <a:ea typeface="+mn-ea"/>
                          <a:cs typeface="+mn-cs"/>
                        </a:rPr>
                        <a:t> </a:t>
                      </a:r>
                    </a:p>
                  </a:txBody>
                  <a:tcPr marL="0" marR="0" marT="0" marB="0">
                    <a:solidFill>
                      <a:srgbClr val="D0D8E8"/>
                    </a:solidFill>
                  </a:tcPr>
                </a:tc>
                <a:tc>
                  <a:txBody>
                    <a:bodyPr/>
                    <a:lstStyle/>
                    <a:p>
                      <a:pPr marL="0" marR="0" algn="ctr">
                        <a:lnSpc>
                          <a:spcPct val="115000"/>
                        </a:lnSpc>
                        <a:spcBef>
                          <a:spcPts val="0"/>
                        </a:spcBef>
                        <a:spcAft>
                          <a:spcPts val="1000"/>
                        </a:spcAft>
                      </a:pPr>
                      <a:r>
                        <a:rPr lang="en-US" sz="1400" b="0" dirty="0">
                          <a:effectLst/>
                        </a:rPr>
                        <a:t> </a:t>
                      </a:r>
                      <a:endParaRPr lang="en-US" sz="1400" b="0" dirty="0">
                        <a:effectLst/>
                        <a:latin typeface="Calibri"/>
                        <a:ea typeface="Calibri"/>
                        <a:cs typeface="Times New Roman"/>
                      </a:endParaRPr>
                    </a:p>
                  </a:txBody>
                  <a:tcPr marL="0" marR="0" marT="0" marB="0">
                    <a:solidFill>
                      <a:srgbClr val="E9EDF4"/>
                    </a:solidFill>
                  </a:tcPr>
                </a:tc>
                <a:tc>
                  <a:txBody>
                    <a:bodyPr/>
                    <a:lstStyle/>
                    <a:p>
                      <a:pPr marL="0" marR="0" algn="ctr">
                        <a:lnSpc>
                          <a:spcPct val="115000"/>
                        </a:lnSpc>
                        <a:spcBef>
                          <a:spcPts val="0"/>
                        </a:spcBef>
                        <a:spcAft>
                          <a:spcPts val="1000"/>
                        </a:spcAft>
                      </a:pPr>
                      <a:r>
                        <a:rPr lang="en-US" sz="1400" b="0" dirty="0">
                          <a:effectLst/>
                        </a:rPr>
                        <a:t> </a:t>
                      </a:r>
                      <a:endParaRPr lang="en-US" sz="1400" b="0" dirty="0">
                        <a:effectLst/>
                        <a:latin typeface="Calibri"/>
                        <a:ea typeface="Calibri"/>
                        <a:cs typeface="Times New Roman"/>
                      </a:endParaRPr>
                    </a:p>
                  </a:txBody>
                  <a:tcPr marL="0" marR="0" marT="0" marB="0">
                    <a:solidFill>
                      <a:srgbClr val="D0D8E8"/>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D0D8E8"/>
                    </a:solidFill>
                  </a:tcPr>
                </a:tc>
                <a:tc>
                  <a:txBody>
                    <a:bodyPr/>
                    <a:lstStyle/>
                    <a:p>
                      <a:pPr marL="0" marR="0" algn="ctr">
                        <a:lnSpc>
                          <a:spcPct val="115000"/>
                        </a:lnSpc>
                        <a:spcBef>
                          <a:spcPts val="0"/>
                        </a:spcBef>
                        <a:spcAft>
                          <a:spcPts val="1000"/>
                        </a:spcAft>
                      </a:pPr>
                      <a:r>
                        <a:rPr lang="en-US" sz="1400" b="0" dirty="0">
                          <a:effectLst/>
                        </a:rPr>
                        <a:t> </a:t>
                      </a:r>
                      <a:endParaRPr lang="en-US" sz="1400" b="0" dirty="0">
                        <a:effectLst/>
                        <a:latin typeface="Calibri"/>
                        <a:ea typeface="Calibri"/>
                        <a:cs typeface="Times New Roman"/>
                      </a:endParaRPr>
                    </a:p>
                  </a:txBody>
                  <a:tcPr marL="0" marR="0" marT="0" marB="0">
                    <a:solidFill>
                      <a:srgbClr val="E9EDF4"/>
                    </a:solidFill>
                  </a:tcPr>
                </a:tc>
                <a:tc>
                  <a:txBody>
                    <a:bodyPr/>
                    <a:lstStyle/>
                    <a:p>
                      <a:pPr marL="0" marR="0" algn="ctr">
                        <a:lnSpc>
                          <a:spcPct val="115000"/>
                        </a:lnSpc>
                        <a:spcBef>
                          <a:spcPts val="0"/>
                        </a:spcBef>
                        <a:spcAft>
                          <a:spcPts val="1000"/>
                        </a:spcAft>
                      </a:pPr>
                      <a:r>
                        <a:rPr lang="en-US" sz="1400" b="0" dirty="0">
                          <a:effectLst/>
                        </a:rPr>
                        <a:t> </a:t>
                      </a:r>
                      <a:endParaRPr lang="en-US" sz="1400" b="0" dirty="0">
                        <a:effectLst/>
                        <a:latin typeface="Calibri"/>
                        <a:ea typeface="Calibri"/>
                        <a:cs typeface="Times New Roman"/>
                      </a:endParaRPr>
                    </a:p>
                  </a:txBody>
                  <a:tcPr marL="0" marR="0" marT="0" marB="0">
                    <a:solidFill>
                      <a:srgbClr val="D0D8E8"/>
                    </a:solidFill>
                  </a:tcPr>
                </a:tc>
                <a:tc>
                  <a:txBody>
                    <a:bodyPr/>
                    <a:lstStyle/>
                    <a:p>
                      <a:pPr marL="0" marR="0" algn="ctr">
                        <a:lnSpc>
                          <a:spcPct val="115000"/>
                        </a:lnSpc>
                        <a:spcBef>
                          <a:spcPts val="0"/>
                        </a:spcBef>
                        <a:spcAft>
                          <a:spcPts val="1000"/>
                        </a:spcAft>
                      </a:pPr>
                      <a:r>
                        <a:rPr lang="en-US" sz="1400" b="0" dirty="0">
                          <a:effectLst/>
                        </a:rPr>
                        <a:t> </a:t>
                      </a:r>
                      <a:endParaRPr lang="en-US" sz="1400" b="0" dirty="0">
                        <a:effectLst/>
                        <a:latin typeface="Calibri"/>
                        <a:ea typeface="Calibri"/>
                        <a:cs typeface="Times New Roman"/>
                      </a:endParaRPr>
                    </a:p>
                  </a:txBody>
                  <a:tcPr marL="0" marR="0" marT="0" marB="0">
                    <a:solidFill>
                      <a:srgbClr val="E9EDF4"/>
                    </a:solidFill>
                  </a:tcPr>
                </a:tc>
                <a:tc>
                  <a:txBody>
                    <a:bodyPr/>
                    <a:lstStyle/>
                    <a:p>
                      <a:pPr marL="0" marR="0" algn="ctr">
                        <a:lnSpc>
                          <a:spcPct val="115000"/>
                        </a:lnSpc>
                        <a:spcBef>
                          <a:spcPts val="0"/>
                        </a:spcBef>
                        <a:spcAft>
                          <a:spcPts val="1000"/>
                        </a:spcAft>
                      </a:pPr>
                      <a:r>
                        <a:rPr lang="en-US" sz="1400" b="0" dirty="0">
                          <a:solidFill>
                            <a:schemeClr val="tx1"/>
                          </a:solidFill>
                          <a:effectLst/>
                        </a:rPr>
                        <a:t> </a:t>
                      </a:r>
                      <a:endParaRPr lang="en-US" sz="1400" b="0" dirty="0">
                        <a:solidFill>
                          <a:schemeClr val="tx1"/>
                        </a:solidFill>
                        <a:effectLst/>
                        <a:latin typeface="Calibri"/>
                        <a:ea typeface="Calibri"/>
                        <a:cs typeface="Times New Roman"/>
                      </a:endParaRPr>
                    </a:p>
                  </a:txBody>
                  <a:tcPr marL="0" marR="0" marT="0" marB="0">
                    <a:solidFill>
                      <a:srgbClr val="D0D8E8"/>
                    </a:solidFill>
                  </a:tcPr>
                </a:tc>
              </a:tr>
              <a:tr h="504639">
                <a:tc>
                  <a:txBody>
                    <a:bodyPr/>
                    <a:lstStyle/>
                    <a:p>
                      <a:pPr marL="50800" marR="0">
                        <a:lnSpc>
                          <a:spcPct val="100000"/>
                        </a:lnSpc>
                        <a:spcBef>
                          <a:spcPts val="0"/>
                        </a:spcBef>
                        <a:spcAft>
                          <a:spcPts val="0"/>
                        </a:spcAft>
                      </a:pPr>
                      <a:r>
                        <a:rPr lang="en-US" sz="1600" b="0" spc="-25" dirty="0">
                          <a:solidFill>
                            <a:schemeClr val="tx1"/>
                          </a:solidFill>
                          <a:effectLst/>
                        </a:rPr>
                        <a:t>F</a:t>
                      </a:r>
                      <a:r>
                        <a:rPr lang="en-US" sz="1600" b="0" spc="-15" dirty="0">
                          <a:solidFill>
                            <a:schemeClr val="tx1"/>
                          </a:solidFill>
                          <a:effectLst/>
                        </a:rPr>
                        <a:t>or</a:t>
                      </a:r>
                      <a:r>
                        <a:rPr lang="en-US" sz="1600" b="0" dirty="0">
                          <a:solidFill>
                            <a:schemeClr val="tx1"/>
                          </a:solidFill>
                          <a:effectLst/>
                        </a:rPr>
                        <a:t>ei</a:t>
                      </a:r>
                      <a:r>
                        <a:rPr lang="en-US" sz="1600" b="0" spc="5" dirty="0">
                          <a:solidFill>
                            <a:schemeClr val="tx1"/>
                          </a:solidFill>
                          <a:effectLst/>
                        </a:rPr>
                        <a:t>g</a:t>
                      </a:r>
                      <a:r>
                        <a:rPr lang="en-US" sz="1600" b="0" dirty="0">
                          <a:solidFill>
                            <a:schemeClr val="tx1"/>
                          </a:solidFill>
                          <a:effectLst/>
                        </a:rPr>
                        <a:t>n </a:t>
                      </a:r>
                      <a:r>
                        <a:rPr lang="en-US" sz="1600" b="0" spc="5" dirty="0">
                          <a:solidFill>
                            <a:schemeClr val="tx1"/>
                          </a:solidFill>
                          <a:effectLst/>
                        </a:rPr>
                        <a:t>t</a:t>
                      </a:r>
                      <a:r>
                        <a:rPr lang="en-US" sz="1600" b="0" dirty="0">
                          <a:solidFill>
                            <a:schemeClr val="tx1"/>
                          </a:solidFill>
                          <a:effectLst/>
                        </a:rPr>
                        <a:t>r</a:t>
                      </a:r>
                      <a:r>
                        <a:rPr lang="en-US" sz="1600" b="0" spc="-20" dirty="0">
                          <a:solidFill>
                            <a:schemeClr val="tx1"/>
                          </a:solidFill>
                          <a:effectLst/>
                        </a:rPr>
                        <a:t>a</a:t>
                      </a:r>
                      <a:r>
                        <a:rPr lang="en-US" sz="1600" b="0" spc="-10" dirty="0">
                          <a:solidFill>
                            <a:schemeClr val="tx1"/>
                          </a:solidFill>
                          <a:effectLst/>
                        </a:rPr>
                        <a:t>v</a:t>
                      </a:r>
                      <a:r>
                        <a:rPr lang="en-US" sz="1600" b="0" spc="-5" dirty="0">
                          <a:solidFill>
                            <a:schemeClr val="tx1"/>
                          </a:solidFill>
                          <a:effectLst/>
                        </a:rPr>
                        <a:t>e</a:t>
                      </a:r>
                      <a:r>
                        <a:rPr lang="en-US" sz="1600" b="0" dirty="0">
                          <a:solidFill>
                            <a:schemeClr val="tx1"/>
                          </a:solidFill>
                          <a:effectLst/>
                        </a:rPr>
                        <a:t>l </a:t>
                      </a:r>
                      <a:r>
                        <a:rPr lang="en-US" sz="1600" b="0" dirty="0" smtClean="0">
                          <a:solidFill>
                            <a:schemeClr val="tx1"/>
                          </a:solidFill>
                          <a:effectLst/>
                        </a:rPr>
                        <a:t>e</a:t>
                      </a:r>
                      <a:r>
                        <a:rPr lang="en-US" sz="1600" b="0" spc="-5" dirty="0" smtClean="0">
                          <a:solidFill>
                            <a:schemeClr val="tx1"/>
                          </a:solidFill>
                          <a:effectLst/>
                        </a:rPr>
                        <a:t>m</a:t>
                      </a:r>
                      <a:r>
                        <a:rPr lang="en-US" sz="1600" b="0" dirty="0" smtClean="0">
                          <a:solidFill>
                            <a:schemeClr val="tx1"/>
                          </a:solidFill>
                          <a:effectLst/>
                        </a:rPr>
                        <a:t>e</a:t>
                      </a:r>
                      <a:r>
                        <a:rPr lang="en-US" sz="1600" b="0" spc="-10" dirty="0" smtClean="0">
                          <a:solidFill>
                            <a:schemeClr val="tx1"/>
                          </a:solidFill>
                          <a:effectLst/>
                        </a:rPr>
                        <a:t>rg</a:t>
                      </a:r>
                      <a:r>
                        <a:rPr lang="en-US" sz="1600" b="0" dirty="0" smtClean="0">
                          <a:solidFill>
                            <a:schemeClr val="tx1"/>
                          </a:solidFill>
                          <a:effectLst/>
                        </a:rPr>
                        <a:t>e</a:t>
                      </a:r>
                      <a:r>
                        <a:rPr lang="en-US" sz="1600" b="0" spc="-5" dirty="0" smtClean="0">
                          <a:solidFill>
                            <a:schemeClr val="tx1"/>
                          </a:solidFill>
                          <a:effectLst/>
                        </a:rPr>
                        <a:t>n</a:t>
                      </a:r>
                      <a:r>
                        <a:rPr lang="en-US" sz="1600" b="0" spc="20" dirty="0" smtClean="0">
                          <a:solidFill>
                            <a:schemeClr val="tx1"/>
                          </a:solidFill>
                          <a:effectLst/>
                        </a:rPr>
                        <a:t>c</a:t>
                      </a:r>
                      <a:r>
                        <a:rPr lang="en-US" sz="1600" b="0" dirty="0" smtClean="0">
                          <a:solidFill>
                            <a:schemeClr val="tx1"/>
                          </a:solidFill>
                          <a:effectLst/>
                        </a:rPr>
                        <a:t>y (</a:t>
                      </a:r>
                      <a:r>
                        <a:rPr lang="en-US" sz="1600" b="0" spc="-15" dirty="0">
                          <a:solidFill>
                            <a:schemeClr val="tx1"/>
                          </a:solidFill>
                          <a:effectLst/>
                        </a:rPr>
                        <a:t>u</a:t>
                      </a:r>
                      <a:r>
                        <a:rPr lang="en-US" sz="1600" b="0" dirty="0">
                          <a:solidFill>
                            <a:schemeClr val="tx1"/>
                          </a:solidFill>
                          <a:effectLst/>
                        </a:rPr>
                        <a:t>p </a:t>
                      </a:r>
                      <a:r>
                        <a:rPr lang="en-US" sz="1600" b="0" spc="-5" dirty="0">
                          <a:solidFill>
                            <a:schemeClr val="tx1"/>
                          </a:solidFill>
                          <a:effectLst/>
                        </a:rPr>
                        <a:t>t</a:t>
                      </a:r>
                      <a:r>
                        <a:rPr lang="en-US" sz="1600" b="0" dirty="0">
                          <a:solidFill>
                            <a:schemeClr val="tx1"/>
                          </a:solidFill>
                          <a:effectLst/>
                        </a:rPr>
                        <a:t>o </a:t>
                      </a:r>
                      <a:r>
                        <a:rPr lang="en-US" sz="1600" b="0" spc="-10" dirty="0">
                          <a:solidFill>
                            <a:schemeClr val="tx1"/>
                          </a:solidFill>
                          <a:effectLst/>
                        </a:rPr>
                        <a:t>p</a:t>
                      </a:r>
                      <a:r>
                        <a:rPr lang="en-US" sz="1600" b="0" spc="5" dirty="0">
                          <a:solidFill>
                            <a:schemeClr val="tx1"/>
                          </a:solidFill>
                          <a:effectLst/>
                        </a:rPr>
                        <a:t>l</a:t>
                      </a:r>
                      <a:r>
                        <a:rPr lang="en-US" sz="1600" b="0" spc="-10" dirty="0">
                          <a:solidFill>
                            <a:schemeClr val="tx1"/>
                          </a:solidFill>
                          <a:effectLst/>
                        </a:rPr>
                        <a:t>a</a:t>
                      </a:r>
                      <a:r>
                        <a:rPr lang="en-US" sz="1600" b="0" dirty="0">
                          <a:solidFill>
                            <a:schemeClr val="tx1"/>
                          </a:solidFill>
                          <a:effectLst/>
                        </a:rPr>
                        <a:t>n lim</a:t>
                      </a:r>
                      <a:r>
                        <a:rPr lang="en-US" sz="1600" b="0" spc="-15" dirty="0">
                          <a:solidFill>
                            <a:schemeClr val="tx1"/>
                          </a:solidFill>
                          <a:effectLst/>
                        </a:rPr>
                        <a:t>i</a:t>
                      </a:r>
                      <a:r>
                        <a:rPr lang="en-US" sz="1600" b="0" dirty="0">
                          <a:solidFill>
                            <a:schemeClr val="tx1"/>
                          </a:solidFill>
                          <a:effectLst/>
                        </a:rPr>
                        <a:t>ts)</a:t>
                      </a:r>
                      <a:endParaRPr lang="en-US" sz="1600" b="0" dirty="0">
                        <a:solidFill>
                          <a:schemeClr val="tx1"/>
                        </a:solidFill>
                        <a:effectLst/>
                        <a:latin typeface="Calibri"/>
                        <a:ea typeface="Calibri"/>
                        <a:cs typeface="Times New Roman"/>
                      </a:endParaRPr>
                    </a:p>
                  </a:txBody>
                  <a:tcPr marL="0" marR="0" marT="0" marB="0">
                    <a:solidFill>
                      <a:srgbClr val="D0D8E8"/>
                    </a:solidFill>
                  </a:tcPr>
                </a:tc>
                <a:tc>
                  <a:txBody>
                    <a:bodyPr/>
                    <a:lstStyle/>
                    <a:p>
                      <a:pPr marL="0" marR="0" algn="ctr">
                        <a:lnSpc>
                          <a:spcPct val="115000"/>
                        </a:lnSpc>
                        <a:spcBef>
                          <a:spcPts val="0"/>
                        </a:spcBef>
                        <a:spcAft>
                          <a:spcPts val="1000"/>
                        </a:spcAft>
                      </a:pPr>
                      <a:r>
                        <a:rPr lang="en-US" sz="1400" b="0" dirty="0">
                          <a:effectLst/>
                        </a:rPr>
                        <a:t> </a:t>
                      </a:r>
                      <a:endParaRPr lang="en-US" sz="1400" b="0" dirty="0">
                        <a:effectLst/>
                        <a:latin typeface="Calibri"/>
                        <a:ea typeface="Calibri"/>
                        <a:cs typeface="Times New Roman"/>
                      </a:endParaRPr>
                    </a:p>
                  </a:txBody>
                  <a:tcPr marL="0" marR="0" marT="0" marB="0">
                    <a:solidFill>
                      <a:srgbClr val="E9EDF4"/>
                    </a:solidFill>
                  </a:tcPr>
                </a:tc>
                <a:tc>
                  <a:txBody>
                    <a:bodyPr/>
                    <a:lstStyle/>
                    <a:p>
                      <a:pPr marL="0" marR="0" algn="ctr">
                        <a:lnSpc>
                          <a:spcPct val="115000"/>
                        </a:lnSpc>
                        <a:spcBef>
                          <a:spcPts val="0"/>
                        </a:spcBef>
                        <a:spcAft>
                          <a:spcPts val="1000"/>
                        </a:spcAft>
                      </a:pPr>
                      <a:r>
                        <a:rPr lang="en-US" sz="1400" b="0" kern="1200" dirty="0">
                          <a:solidFill>
                            <a:schemeClr val="dk1"/>
                          </a:solidFill>
                          <a:effectLst/>
                          <a:latin typeface="+mn-lt"/>
                          <a:ea typeface="+mn-ea"/>
                          <a:cs typeface="+mn-cs"/>
                        </a:rPr>
                        <a:t> </a:t>
                      </a:r>
                    </a:p>
                  </a:txBody>
                  <a:tcPr marL="0" marR="0" marT="0" marB="0">
                    <a:solidFill>
                      <a:srgbClr val="D0D8E8"/>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D0D8E8"/>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D0D8E8"/>
                    </a:solidFill>
                  </a:tcPr>
                </a:tc>
                <a:tc>
                  <a:txBody>
                    <a:bodyPr/>
                    <a:lstStyle/>
                    <a:p>
                      <a:pPr marL="0" marR="0" algn="ctr">
                        <a:lnSpc>
                          <a:spcPct val="115000"/>
                        </a:lnSpc>
                        <a:spcBef>
                          <a:spcPts val="0"/>
                        </a:spcBef>
                        <a:spcAft>
                          <a:spcPts val="1000"/>
                        </a:spcAft>
                      </a:pPr>
                      <a:r>
                        <a:rPr lang="en-US" sz="1400" b="0" dirty="0">
                          <a:effectLst/>
                        </a:rPr>
                        <a:t> </a:t>
                      </a:r>
                      <a:endParaRPr lang="en-US" sz="1400" b="0" dirty="0">
                        <a:effectLst/>
                        <a:latin typeface="Calibri"/>
                        <a:ea typeface="Calibri"/>
                        <a:cs typeface="Times New Roman"/>
                      </a:endParaRPr>
                    </a:p>
                  </a:txBody>
                  <a:tcPr marL="0" marR="0" marT="0" marB="0">
                    <a:solidFill>
                      <a:srgbClr val="E9EDF4"/>
                    </a:solidFill>
                  </a:tcPr>
                </a:tc>
                <a:tc>
                  <a:txBody>
                    <a:bodyPr/>
                    <a:lstStyle/>
                    <a:p>
                      <a:pPr marL="0" marR="0" algn="ctr">
                        <a:lnSpc>
                          <a:spcPct val="115000"/>
                        </a:lnSpc>
                        <a:spcBef>
                          <a:spcPts val="0"/>
                        </a:spcBef>
                        <a:spcAft>
                          <a:spcPts val="1000"/>
                        </a:spcAft>
                      </a:pPr>
                      <a:r>
                        <a:rPr lang="en-US" sz="1400" b="0" dirty="0">
                          <a:effectLst/>
                        </a:rPr>
                        <a:t> </a:t>
                      </a:r>
                      <a:endParaRPr lang="en-US" sz="1400" b="0" dirty="0">
                        <a:effectLst/>
                        <a:latin typeface="Calibri"/>
                        <a:ea typeface="Calibri"/>
                        <a:cs typeface="Times New Roman"/>
                      </a:endParaRPr>
                    </a:p>
                  </a:txBody>
                  <a:tcPr marL="0" marR="0" marT="0" marB="0">
                    <a:solidFill>
                      <a:srgbClr val="D0D8E8"/>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655"/>
                        </a:lnSpc>
                        <a:spcBef>
                          <a:spcPts val="0"/>
                        </a:spcBef>
                        <a:spcAft>
                          <a:spcPts val="0"/>
                        </a:spcAft>
                      </a:pPr>
                      <a:r>
                        <a:rPr lang="en-US" sz="1400" b="0" dirty="0">
                          <a:solidFill>
                            <a:schemeClr val="tx1"/>
                          </a:solidFill>
                          <a:effectLst/>
                        </a:rPr>
                        <a:t>100%</a:t>
                      </a:r>
                      <a:endParaRPr lang="en-US" sz="1400" b="0" dirty="0">
                        <a:solidFill>
                          <a:schemeClr val="tx1"/>
                        </a:solidFill>
                        <a:effectLst/>
                        <a:latin typeface="Calibri"/>
                        <a:ea typeface="Calibri"/>
                        <a:cs typeface="Times New Roman"/>
                      </a:endParaRPr>
                    </a:p>
                  </a:txBody>
                  <a:tcPr marL="0" marR="0" marT="0" marB="0">
                    <a:solidFill>
                      <a:srgbClr val="D0D8E8"/>
                    </a:solidFill>
                  </a:tcPr>
                </a:tc>
              </a:tr>
              <a:tr h="370529">
                <a:tc rowSpan="2" gridSpan="7">
                  <a:txBody>
                    <a:bodyPr/>
                    <a:lstStyle/>
                    <a:p>
                      <a:pPr>
                        <a:spcBef>
                          <a:spcPts val="0"/>
                        </a:spcBef>
                      </a:pPr>
                      <a:r>
                        <a:rPr lang="en-US" sz="1200" b="0" i="0" u="none" strike="noStrike" kern="1200" baseline="0" dirty="0" smtClean="0">
                          <a:solidFill>
                            <a:schemeClr val="tx1"/>
                          </a:solidFill>
                          <a:latin typeface="+mn-lt"/>
                          <a:ea typeface="+mn-ea"/>
                          <a:cs typeface="+mn-cs"/>
                        </a:rPr>
                        <a:t>* Plan F also offers a high-deductible plan in some states. If you choose this option, this means you must pay for Medicare-covered costs (coinsurance, copayments, deductibles) up to the deductible amount of $2,140 in 2014 before your policy pays anything. </a:t>
                      </a:r>
                    </a:p>
                    <a:p>
                      <a:pPr>
                        <a:spcBef>
                          <a:spcPts val="0"/>
                        </a:spcBef>
                      </a:pPr>
                      <a:r>
                        <a:rPr lang="en-US" sz="1200" b="0" i="0" u="none" strike="noStrike" kern="1200" baseline="0" dirty="0" smtClean="0">
                          <a:solidFill>
                            <a:schemeClr val="tx1"/>
                          </a:solidFill>
                          <a:latin typeface="+mn-lt"/>
                          <a:ea typeface="+mn-ea"/>
                          <a:cs typeface="+mn-cs"/>
                        </a:rPr>
                        <a:t>**For Plans K and L, after you meet your out-of-pocket yearly limit and your yearly Part B deductible ($147 in 2014), the Medigap plan pays 100% of covered services for the rest of the calendar year. </a:t>
                      </a:r>
                    </a:p>
                    <a:p>
                      <a:pPr>
                        <a:spcBef>
                          <a:spcPts val="0"/>
                        </a:spcBef>
                      </a:pPr>
                      <a:r>
                        <a:rPr lang="en-US" sz="1200" b="0" i="0" u="none" strike="noStrike" kern="1200" baseline="0" dirty="0" smtClean="0">
                          <a:solidFill>
                            <a:schemeClr val="tx1"/>
                          </a:solidFill>
                          <a:latin typeface="+mn-lt"/>
                          <a:ea typeface="+mn-ea"/>
                          <a:cs typeface="+mn-cs"/>
                        </a:rPr>
                        <a:t>*** Plan N pays 100% of the Part B coinsurance, except for a copayment of up to $20 for some office visits and up to a $50 copayment for emergency room visits that don’t result in an inpatient admission. </a:t>
                      </a:r>
                      <a:endParaRPr lang="en-US" sz="1200" b="0" dirty="0" smtClean="0">
                        <a:solidFill>
                          <a:schemeClr val="tx1"/>
                        </a:solidFill>
                        <a:effectLst/>
                      </a:endParaRPr>
                    </a:p>
                    <a:p>
                      <a:pPr marL="0" marR="0">
                        <a:lnSpc>
                          <a:spcPct val="115000"/>
                        </a:lnSpc>
                        <a:spcBef>
                          <a:spcPts val="0"/>
                        </a:spcBef>
                        <a:spcAft>
                          <a:spcPts val="1000"/>
                        </a:spcAft>
                      </a:pPr>
                      <a:endParaRPr lang="en-US" sz="1400" b="0" dirty="0">
                        <a:solidFill>
                          <a:schemeClr val="tx1"/>
                        </a:solidFill>
                        <a:effectLst/>
                        <a:latin typeface="Calibri"/>
                        <a:ea typeface="Calibri"/>
                        <a:cs typeface="Times New Roman"/>
                      </a:endParaRPr>
                    </a:p>
                  </a:txBody>
                  <a:tcPr marL="0" marR="0" marT="0" marB="0">
                    <a:solidFill>
                      <a:schemeClr val="bg2"/>
                    </a:solidFill>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gridSpan="2">
                  <a:txBody>
                    <a:bodyPr/>
                    <a:lstStyle/>
                    <a:p>
                      <a:pPr marL="71755" marR="0" indent="-50800" algn="ctr">
                        <a:lnSpc>
                          <a:spcPts val="1440"/>
                        </a:lnSpc>
                        <a:spcBef>
                          <a:spcPts val="70"/>
                        </a:spcBef>
                        <a:spcAft>
                          <a:spcPts val="0"/>
                        </a:spcAft>
                      </a:pPr>
                      <a:r>
                        <a:rPr lang="en-US" sz="1400" b="0" spc="5" dirty="0" smtClean="0">
                          <a:effectLst/>
                        </a:rPr>
                        <a:t>O</a:t>
                      </a:r>
                      <a:r>
                        <a:rPr lang="en-US" sz="1400" b="0" spc="-15" dirty="0" smtClean="0">
                          <a:effectLst/>
                        </a:rPr>
                        <a:t>u</a:t>
                      </a:r>
                      <a:r>
                        <a:rPr lang="en-US" sz="1400" b="0" dirty="0" smtClean="0">
                          <a:effectLst/>
                        </a:rPr>
                        <a:t>t-</a:t>
                      </a:r>
                      <a:r>
                        <a:rPr lang="en-US" sz="1400" b="0" spc="-15" dirty="0" smtClean="0">
                          <a:effectLst/>
                        </a:rPr>
                        <a:t>o</a:t>
                      </a:r>
                      <a:r>
                        <a:rPr lang="en-US" sz="1400" b="0" dirty="0" smtClean="0">
                          <a:effectLst/>
                        </a:rPr>
                        <a:t>f-</a:t>
                      </a:r>
                      <a:r>
                        <a:rPr lang="en-US" sz="1400" b="0" spc="10" dirty="0" smtClean="0">
                          <a:effectLst/>
                        </a:rPr>
                        <a:t>po</a:t>
                      </a:r>
                      <a:r>
                        <a:rPr lang="en-US" sz="1400" b="0" spc="-10" dirty="0" smtClean="0">
                          <a:effectLst/>
                        </a:rPr>
                        <a:t>ck</a:t>
                      </a:r>
                      <a:r>
                        <a:rPr lang="en-US" sz="1400" b="0" dirty="0" smtClean="0">
                          <a:effectLst/>
                        </a:rPr>
                        <a:t>et</a:t>
                      </a:r>
                      <a:br>
                        <a:rPr lang="en-US" sz="1400" b="0" dirty="0" smtClean="0">
                          <a:effectLst/>
                        </a:rPr>
                      </a:br>
                      <a:r>
                        <a:rPr lang="en-US" sz="1400" b="0" dirty="0" smtClean="0">
                          <a:effectLst/>
                        </a:rPr>
                        <a:t>lim</a:t>
                      </a:r>
                      <a:r>
                        <a:rPr lang="en-US" sz="1400" b="0" spc="-15" dirty="0" smtClean="0">
                          <a:effectLst/>
                        </a:rPr>
                        <a:t>i</a:t>
                      </a:r>
                      <a:r>
                        <a:rPr lang="en-US" sz="1400" b="0" dirty="0" smtClean="0">
                          <a:effectLst/>
                        </a:rPr>
                        <a:t>t </a:t>
                      </a:r>
                      <a:r>
                        <a:rPr lang="en-US" sz="1400" b="0" dirty="0">
                          <a:effectLst/>
                        </a:rPr>
                        <a:t>in 2014</a:t>
                      </a:r>
                      <a:endParaRPr lang="en-US" sz="1400" b="0" dirty="0">
                        <a:effectLst/>
                        <a:latin typeface="Calibri"/>
                        <a:ea typeface="Calibri"/>
                        <a:cs typeface="Times New Roman"/>
                      </a:endParaRPr>
                    </a:p>
                  </a:txBody>
                  <a:tcPr marL="0" marR="0" marT="0" marB="0"/>
                </a:tc>
                <a:tc hMerge="1">
                  <a:txBody>
                    <a:bodyPr/>
                    <a:lstStyle/>
                    <a:p>
                      <a:endParaRPr lang="en-US"/>
                    </a:p>
                  </a:txBody>
                  <a:tcPr/>
                </a:tc>
                <a:tc rowSpan="2" gridSpan="2">
                  <a:txBody>
                    <a:bodyPr/>
                    <a:lstStyle/>
                    <a:p>
                      <a:pPr marL="0" marR="0">
                        <a:lnSpc>
                          <a:spcPct val="115000"/>
                        </a:lnSpc>
                        <a:spcBef>
                          <a:spcPts val="0"/>
                        </a:spcBef>
                        <a:spcAft>
                          <a:spcPts val="1000"/>
                        </a:spcAft>
                      </a:pPr>
                      <a:r>
                        <a:rPr lang="en-US" sz="1400" b="0" dirty="0">
                          <a:effectLst/>
                        </a:rPr>
                        <a:t> </a:t>
                      </a:r>
                      <a:endParaRPr lang="en-US" sz="1400" b="0" dirty="0">
                        <a:effectLst/>
                        <a:latin typeface="Calibri"/>
                        <a:ea typeface="Calibri"/>
                        <a:cs typeface="Times New Roman"/>
                      </a:endParaRPr>
                    </a:p>
                  </a:txBody>
                  <a:tcPr marL="0" marR="0" marT="0" marB="0">
                    <a:solidFill>
                      <a:srgbClr val="D0D8E8"/>
                    </a:solidFill>
                  </a:tcPr>
                </a:tc>
                <a:tc rowSpan="2" hMerge="1">
                  <a:txBody>
                    <a:bodyPr/>
                    <a:lstStyle/>
                    <a:p>
                      <a:endParaRPr lang="en-US"/>
                    </a:p>
                  </a:txBody>
                  <a:tcPr/>
                </a:tc>
              </a:tr>
              <a:tr h="1114280">
                <a:tc gridSpan="7"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marL="26035" marR="0" algn="ctr">
                        <a:lnSpc>
                          <a:spcPct val="115000"/>
                        </a:lnSpc>
                        <a:spcBef>
                          <a:spcPts val="35"/>
                        </a:spcBef>
                        <a:spcAft>
                          <a:spcPts val="0"/>
                        </a:spcAft>
                      </a:pPr>
                      <a:r>
                        <a:rPr lang="en-US" sz="1400" b="0" dirty="0">
                          <a:solidFill>
                            <a:schemeClr val="tx1"/>
                          </a:solidFill>
                          <a:effectLst/>
                        </a:rPr>
                        <a:t>$4,940</a:t>
                      </a:r>
                      <a:endParaRPr lang="en-US" sz="1400" b="0" dirty="0">
                        <a:solidFill>
                          <a:schemeClr val="tx1"/>
                        </a:solidFill>
                        <a:effectLst/>
                        <a:latin typeface="Calibri"/>
                        <a:ea typeface="Calibri"/>
                        <a:cs typeface="Times New Roman"/>
                      </a:endParaRPr>
                    </a:p>
                  </a:txBody>
                  <a:tcPr marL="0" marR="0" marT="0" marB="0">
                    <a:solidFill>
                      <a:srgbClr val="E9EDF4"/>
                    </a:solidFill>
                  </a:tcPr>
                </a:tc>
                <a:tc>
                  <a:txBody>
                    <a:bodyPr/>
                    <a:lstStyle/>
                    <a:p>
                      <a:pPr marL="26035" marR="0" algn="ctr">
                        <a:lnSpc>
                          <a:spcPct val="115000"/>
                        </a:lnSpc>
                        <a:spcBef>
                          <a:spcPts val="35"/>
                        </a:spcBef>
                        <a:spcAft>
                          <a:spcPts val="0"/>
                        </a:spcAft>
                      </a:pPr>
                      <a:r>
                        <a:rPr lang="en-US" sz="1400" b="0" dirty="0">
                          <a:solidFill>
                            <a:schemeClr val="tx1"/>
                          </a:solidFill>
                          <a:effectLst/>
                        </a:rPr>
                        <a:t>$2,470</a:t>
                      </a:r>
                      <a:endParaRPr lang="en-US" sz="1400" b="0" dirty="0">
                        <a:solidFill>
                          <a:schemeClr val="tx1"/>
                        </a:solidFill>
                        <a:effectLst/>
                        <a:latin typeface="Calibri"/>
                        <a:ea typeface="Calibri"/>
                        <a:cs typeface="Times New Roman"/>
                      </a:endParaRPr>
                    </a:p>
                  </a:txBody>
                  <a:tcPr marL="0" marR="0" marT="0" marB="0">
                    <a:solidFill>
                      <a:srgbClr val="D0D8E8"/>
                    </a:solidFill>
                  </a:tcPr>
                </a:tc>
                <a:tc gridSpan="2" vMerge="1">
                  <a:txBody>
                    <a:bodyPr/>
                    <a:lstStyle/>
                    <a:p>
                      <a:endParaRPr lang="en-US"/>
                    </a:p>
                  </a:txBody>
                  <a:tcPr/>
                </a:tc>
                <a:tc hMerge="1" vMerge="1">
                  <a:txBody>
                    <a:bodyPr/>
                    <a:lstStyle/>
                    <a:p>
                      <a:endParaRPr lang="en-US"/>
                    </a:p>
                  </a:txBody>
                  <a:tcPr/>
                </a:tc>
              </a:tr>
            </a:tbl>
          </a:graphicData>
        </a:graphic>
      </p:graphicFrame>
    </p:spTree>
    <p:extLst>
      <p:ext uri="{BB962C8B-B14F-4D97-AF65-F5344CB8AC3E}">
        <p14:creationId xmlns:p14="http://schemas.microsoft.com/office/powerpoint/2010/main" val="36984211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1" name="Title 5"/>
          <p:cNvSpPr>
            <a:spLocks noGrp="1"/>
          </p:cNvSpPr>
          <p:nvPr>
            <p:ph type="title"/>
          </p:nvPr>
        </p:nvSpPr>
        <p:spPr>
          <a:xfrm>
            <a:off x="762000" y="76200"/>
            <a:ext cx="7467600" cy="1096963"/>
          </a:xfrm>
          <a:noFill/>
        </p:spPr>
        <p:txBody>
          <a:bodyPr/>
          <a:lstStyle/>
          <a:p>
            <a:r>
              <a:rPr lang="en-US" sz="3600" dirty="0" smtClean="0"/>
              <a:t>Special Types of Medigap Plans</a:t>
            </a:r>
          </a:p>
        </p:txBody>
      </p:sp>
      <p:sp>
        <p:nvSpPr>
          <p:cNvPr id="7" name="Content Placeholder 6"/>
          <p:cNvSpPr>
            <a:spLocks noGrp="1"/>
          </p:cNvSpPr>
          <p:nvPr>
            <p:ph idx="4294967295"/>
          </p:nvPr>
        </p:nvSpPr>
        <p:spPr>
          <a:xfrm>
            <a:off x="457200" y="1600200"/>
            <a:ext cx="8305800" cy="4525963"/>
          </a:xfrm>
        </p:spPr>
        <p:txBody>
          <a:bodyPr/>
          <a:lstStyle/>
          <a:p>
            <a:pPr marL="365760" indent="-365760" eaLnBrk="1" hangingPunct="1">
              <a:spcBef>
                <a:spcPts val="600"/>
              </a:spcBef>
              <a:buFont typeface="Wingdings" pitchFamily="2" charset="2"/>
              <a:buChar char="§"/>
              <a:defRPr/>
            </a:pPr>
            <a:r>
              <a:rPr lang="en-US" sz="3200" b="0" dirty="0" smtClean="0">
                <a:cs typeface="Arial" charset="0"/>
              </a:rPr>
              <a:t>Massachusetts</a:t>
            </a:r>
            <a:r>
              <a:rPr lang="en-US" sz="3200" b="0" dirty="0">
                <a:cs typeface="Arial" charset="0"/>
              </a:rPr>
              <a:t>, Minnesota, and Wisconsin (waiver states)</a:t>
            </a:r>
          </a:p>
          <a:p>
            <a:pPr marL="365760" indent="-365760" eaLnBrk="1" hangingPunct="1">
              <a:spcBef>
                <a:spcPts val="600"/>
              </a:spcBef>
              <a:buFont typeface="Wingdings" pitchFamily="2" charset="2"/>
              <a:buChar char="§"/>
              <a:defRPr/>
            </a:pPr>
            <a:r>
              <a:rPr lang="en-US" sz="3200" b="0" dirty="0">
                <a:cs typeface="Arial" charset="0"/>
              </a:rPr>
              <a:t>Medicare SELECT (network plans</a:t>
            </a:r>
            <a:r>
              <a:rPr lang="en-US" sz="3200" dirty="0" smtClean="0">
                <a:cs typeface="Arial" charset="0"/>
              </a:rPr>
              <a:t>)</a:t>
            </a:r>
          </a:p>
        </p:txBody>
      </p:sp>
      <p:sp>
        <p:nvSpPr>
          <p:cNvPr id="8" name="Date Placeholder 12"/>
          <p:cNvSpPr>
            <a:spLocks noGrp="1"/>
          </p:cNvSpPr>
          <p:nvPr>
            <p:ph type="dt" sz="half" idx="4294967295"/>
          </p:nvPr>
        </p:nvSpPr>
        <p:spPr>
          <a:xfrm>
            <a:off x="457200" y="6340475"/>
            <a:ext cx="2394822" cy="365125"/>
          </a:xfrm>
          <a:prstGeom prst="rect">
            <a:avLst/>
          </a:prstGeom>
        </p:spPr>
        <p:txBody>
          <a:bodyPr/>
          <a:lstStyle/>
          <a:p>
            <a:r>
              <a:rPr lang="en-US" sz="1200" dirty="0" smtClean="0"/>
              <a:t>5/01/2014</a:t>
            </a:r>
            <a:endParaRPr lang="en-US" sz="1200" dirty="0"/>
          </a:p>
        </p:txBody>
      </p:sp>
      <p:sp>
        <p:nvSpPr>
          <p:cNvPr id="9" name="Footer Placeholder 13"/>
          <p:cNvSpPr>
            <a:spLocks noGrp="1"/>
          </p:cNvSpPr>
          <p:nvPr>
            <p:ph type="ftr" sz="quarter" idx="4294967295"/>
          </p:nvPr>
        </p:nvSpPr>
        <p:spPr>
          <a:xfrm>
            <a:off x="2438400" y="6372255"/>
            <a:ext cx="4447527" cy="365125"/>
          </a:xfrm>
          <a:prstGeom prst="rect">
            <a:avLst/>
          </a:prstGeom>
        </p:spPr>
        <p:txBody>
          <a:bodyPr/>
          <a:lstStyle/>
          <a:p>
            <a:pPr algn="ctr"/>
            <a:r>
              <a:rPr lang="en-US" sz="1200" dirty="0" smtClean="0"/>
              <a:t>Medigap (Medicare Supplement Insurance) Policies</a:t>
            </a:r>
            <a:endParaRPr lang="en-US" sz="1200" dirty="0"/>
          </a:p>
        </p:txBody>
      </p:sp>
      <p:sp>
        <p:nvSpPr>
          <p:cNvPr id="10" name="Slide Number Placeholder 1"/>
          <p:cNvSpPr txBox="1">
            <a:spLocks/>
          </p:cNvSpPr>
          <p:nvPr/>
        </p:nvSpPr>
        <p:spPr>
          <a:xfrm>
            <a:off x="6934200" y="6340475"/>
            <a:ext cx="1752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kern="1200">
                <a:solidFill>
                  <a:schemeClr val="tx1"/>
                </a:solidFill>
                <a:latin typeface="Arial" pitchFamily="34" charset="0"/>
                <a:ea typeface="ＭＳ Ｐゴシック"/>
                <a:cs typeface="ＭＳ Ｐゴシック"/>
              </a:defRPr>
            </a:lvl5pPr>
            <a:lvl6pPr marL="2286000" algn="l" defTabSz="914400" rtl="0" eaLnBrk="1" latinLnBrk="0" hangingPunct="1">
              <a:defRPr kern="1200">
                <a:solidFill>
                  <a:schemeClr val="tx1"/>
                </a:solidFill>
                <a:latin typeface="Arial" pitchFamily="34" charset="0"/>
                <a:ea typeface="ＭＳ Ｐゴシック"/>
                <a:cs typeface="ＭＳ Ｐゴシック"/>
              </a:defRPr>
            </a:lvl6pPr>
            <a:lvl7pPr marL="2743200" algn="l" defTabSz="914400" rtl="0" eaLnBrk="1" latinLnBrk="0" hangingPunct="1">
              <a:defRPr kern="1200">
                <a:solidFill>
                  <a:schemeClr val="tx1"/>
                </a:solidFill>
                <a:latin typeface="Arial" pitchFamily="34" charset="0"/>
                <a:ea typeface="ＭＳ Ｐゴシック"/>
                <a:cs typeface="ＭＳ Ｐゴシック"/>
              </a:defRPr>
            </a:lvl7pPr>
            <a:lvl8pPr marL="3200400" algn="l" defTabSz="914400" rtl="0" eaLnBrk="1" latinLnBrk="0" hangingPunct="1">
              <a:defRPr kern="1200">
                <a:solidFill>
                  <a:schemeClr val="tx1"/>
                </a:solidFill>
                <a:latin typeface="Arial" pitchFamily="34" charset="0"/>
                <a:ea typeface="ＭＳ Ｐゴシック"/>
                <a:cs typeface="ＭＳ Ｐゴシック"/>
              </a:defRPr>
            </a:lvl8pPr>
            <a:lvl9pPr marL="3657600" algn="l" defTabSz="914400" rtl="0" eaLnBrk="1" latinLnBrk="0" hangingPunct="1">
              <a:defRPr kern="1200">
                <a:solidFill>
                  <a:schemeClr val="tx1"/>
                </a:solidFill>
                <a:latin typeface="Arial" pitchFamily="34" charset="0"/>
                <a:ea typeface="ＭＳ Ｐゴシック"/>
                <a:cs typeface="ＭＳ Ｐゴシック"/>
              </a:defRPr>
            </a:lvl9pPr>
          </a:lstStyle>
          <a:p>
            <a:pPr algn="r">
              <a:defRPr/>
            </a:pPr>
            <a:fld id="{E2EE05EC-9D7A-49BA-9578-E951024239B5}" type="slidenum">
              <a:rPr lang="en-US" sz="1200" smtClean="0">
                <a:solidFill>
                  <a:prstClr val="black"/>
                </a:solidFill>
              </a:rPr>
              <a:pPr algn="r">
                <a:defRPr/>
              </a:pPr>
              <a:t>14</a:t>
            </a:fld>
            <a:endParaRPr lang="en-US" sz="1200" dirty="0">
              <a:solidFill>
                <a:prstClr val="black"/>
              </a:solidFill>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8"/>
          <p:cNvSpPr>
            <a:spLocks noGrp="1" noChangeArrowheads="1"/>
          </p:cNvSpPr>
          <p:nvPr>
            <p:ph type="title"/>
          </p:nvPr>
        </p:nvSpPr>
        <p:spPr/>
        <p:txBody>
          <a:bodyPr/>
          <a:lstStyle/>
          <a:p>
            <a:r>
              <a:rPr lang="en-US" dirty="0" smtClean="0"/>
              <a:t> Massachusetts, Minnesota, Wisconsin</a:t>
            </a:r>
            <a:endParaRPr lang="en-US" sz="2800" b="0" dirty="0" smtClean="0"/>
          </a:p>
        </p:txBody>
      </p:sp>
      <p:sp>
        <p:nvSpPr>
          <p:cNvPr id="59398" name="Rectangle 9"/>
          <p:cNvSpPr>
            <a:spLocks noGrp="1" noChangeArrowheads="1"/>
          </p:cNvSpPr>
          <p:nvPr>
            <p:ph idx="1"/>
          </p:nvPr>
        </p:nvSpPr>
        <p:spPr/>
        <p:txBody>
          <a:bodyPr/>
          <a:lstStyle/>
          <a:p>
            <a:pPr marL="365760" indent="-365760" eaLnBrk="1" hangingPunct="1">
              <a:defRPr/>
            </a:pPr>
            <a:r>
              <a:rPr lang="en-US" dirty="0" smtClean="0">
                <a:cs typeface="Arial" charset="0"/>
              </a:rPr>
              <a:t>Waiver states</a:t>
            </a:r>
          </a:p>
          <a:p>
            <a:pPr marL="365760" indent="-365760" eaLnBrk="1" hangingPunct="1">
              <a:defRPr/>
            </a:pPr>
            <a:r>
              <a:rPr lang="en-US" dirty="0" smtClean="0">
                <a:cs typeface="Arial" charset="0"/>
              </a:rPr>
              <a:t>Different kinds of Medigap policies</a:t>
            </a:r>
          </a:p>
          <a:p>
            <a:pPr marL="365760" indent="-365760" eaLnBrk="1" hangingPunct="1">
              <a:defRPr/>
            </a:pPr>
            <a:r>
              <a:rPr lang="en-US" dirty="0" smtClean="0">
                <a:cs typeface="Arial" charset="0"/>
              </a:rPr>
              <a:t>NOT labeled with letters</a:t>
            </a:r>
          </a:p>
          <a:p>
            <a:pPr marL="365760" indent="-365760" eaLnBrk="1" hangingPunct="1">
              <a:defRPr/>
            </a:pPr>
            <a:r>
              <a:rPr lang="en-US" dirty="0" smtClean="0">
                <a:cs typeface="Arial" charset="0"/>
              </a:rPr>
              <a:t>Benefits comparable to standardized plans</a:t>
            </a:r>
          </a:p>
          <a:p>
            <a:pPr marL="640080" lvl="1" indent="-274320" eaLnBrk="1" hangingPunct="1">
              <a:defRPr/>
            </a:pPr>
            <a:r>
              <a:rPr lang="en-US" dirty="0" smtClean="0">
                <a:cs typeface="Arial" charset="0"/>
              </a:rPr>
              <a:t>Basic and optional benefits</a:t>
            </a:r>
          </a:p>
          <a:p>
            <a:pPr marL="365760" indent="-365760">
              <a:defRPr/>
            </a:pPr>
            <a:r>
              <a:rPr lang="en-US" dirty="0">
                <a:cs typeface="Arial" charset="0"/>
              </a:rPr>
              <a:t>For information</a:t>
            </a:r>
          </a:p>
          <a:p>
            <a:pPr marL="640080" lvl="1" indent="-274320" eaLnBrk="1" hangingPunct="1">
              <a:defRPr/>
            </a:pPr>
            <a:r>
              <a:rPr lang="en-US" dirty="0">
                <a:cs typeface="Arial" charset="0"/>
              </a:rPr>
              <a:t>Call </a:t>
            </a:r>
            <a:r>
              <a:rPr lang="en-US" dirty="0" smtClean="0">
                <a:cs typeface="Arial" charset="0"/>
              </a:rPr>
              <a:t>your State Health Insurance Assistance Program or State </a:t>
            </a:r>
            <a:r>
              <a:rPr lang="en-US" dirty="0">
                <a:cs typeface="Arial" charset="0"/>
              </a:rPr>
              <a:t>Insurance Department</a:t>
            </a:r>
          </a:p>
        </p:txBody>
      </p:sp>
      <p:sp>
        <p:nvSpPr>
          <p:cNvPr id="6" name="Date Placeholder 12"/>
          <p:cNvSpPr>
            <a:spLocks noGrp="1"/>
          </p:cNvSpPr>
          <p:nvPr>
            <p:ph type="dt" sz="half" idx="4294967295"/>
          </p:nvPr>
        </p:nvSpPr>
        <p:spPr>
          <a:xfrm>
            <a:off x="457200" y="6340475"/>
            <a:ext cx="2394822" cy="365125"/>
          </a:xfrm>
          <a:prstGeom prst="rect">
            <a:avLst/>
          </a:prstGeom>
        </p:spPr>
        <p:txBody>
          <a:bodyPr/>
          <a:lstStyle/>
          <a:p>
            <a:r>
              <a:rPr lang="en-US" sz="1200" dirty="0" smtClean="0"/>
              <a:t>5/01/2014</a:t>
            </a:r>
            <a:endParaRPr lang="en-US" sz="1200" dirty="0"/>
          </a:p>
        </p:txBody>
      </p:sp>
      <p:sp>
        <p:nvSpPr>
          <p:cNvPr id="7" name="Footer Placeholder 13"/>
          <p:cNvSpPr>
            <a:spLocks noGrp="1"/>
          </p:cNvSpPr>
          <p:nvPr>
            <p:ph type="ftr" sz="quarter" idx="4294967295"/>
          </p:nvPr>
        </p:nvSpPr>
        <p:spPr>
          <a:xfrm>
            <a:off x="2438400" y="6372255"/>
            <a:ext cx="4447527" cy="365125"/>
          </a:xfrm>
          <a:prstGeom prst="rect">
            <a:avLst/>
          </a:prstGeom>
        </p:spPr>
        <p:txBody>
          <a:bodyPr/>
          <a:lstStyle/>
          <a:p>
            <a:pPr algn="ctr"/>
            <a:r>
              <a:rPr lang="en-US" sz="1200" dirty="0" smtClean="0"/>
              <a:t>Medigap (Medicare Supplement Insurance) Policies</a:t>
            </a:r>
            <a:endParaRPr lang="en-US" sz="1200" dirty="0"/>
          </a:p>
        </p:txBody>
      </p:sp>
      <p:sp>
        <p:nvSpPr>
          <p:cNvPr id="8" name="Slide Number Placeholder 1"/>
          <p:cNvSpPr txBox="1">
            <a:spLocks/>
          </p:cNvSpPr>
          <p:nvPr/>
        </p:nvSpPr>
        <p:spPr>
          <a:xfrm>
            <a:off x="6934200" y="6340475"/>
            <a:ext cx="1752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kern="1200">
                <a:solidFill>
                  <a:schemeClr val="tx1"/>
                </a:solidFill>
                <a:latin typeface="Arial" pitchFamily="34" charset="0"/>
                <a:ea typeface="ＭＳ Ｐゴシック"/>
                <a:cs typeface="ＭＳ Ｐゴシック"/>
              </a:defRPr>
            </a:lvl5pPr>
            <a:lvl6pPr marL="2286000" algn="l" defTabSz="914400" rtl="0" eaLnBrk="1" latinLnBrk="0" hangingPunct="1">
              <a:defRPr kern="1200">
                <a:solidFill>
                  <a:schemeClr val="tx1"/>
                </a:solidFill>
                <a:latin typeface="Arial" pitchFamily="34" charset="0"/>
                <a:ea typeface="ＭＳ Ｐゴシック"/>
                <a:cs typeface="ＭＳ Ｐゴシック"/>
              </a:defRPr>
            </a:lvl6pPr>
            <a:lvl7pPr marL="2743200" algn="l" defTabSz="914400" rtl="0" eaLnBrk="1" latinLnBrk="0" hangingPunct="1">
              <a:defRPr kern="1200">
                <a:solidFill>
                  <a:schemeClr val="tx1"/>
                </a:solidFill>
                <a:latin typeface="Arial" pitchFamily="34" charset="0"/>
                <a:ea typeface="ＭＳ Ｐゴシック"/>
                <a:cs typeface="ＭＳ Ｐゴシック"/>
              </a:defRPr>
            </a:lvl7pPr>
            <a:lvl8pPr marL="3200400" algn="l" defTabSz="914400" rtl="0" eaLnBrk="1" latinLnBrk="0" hangingPunct="1">
              <a:defRPr kern="1200">
                <a:solidFill>
                  <a:schemeClr val="tx1"/>
                </a:solidFill>
                <a:latin typeface="Arial" pitchFamily="34" charset="0"/>
                <a:ea typeface="ＭＳ Ｐゴシック"/>
                <a:cs typeface="ＭＳ Ｐゴシック"/>
              </a:defRPr>
            </a:lvl8pPr>
            <a:lvl9pPr marL="3657600" algn="l" defTabSz="914400" rtl="0" eaLnBrk="1" latinLnBrk="0" hangingPunct="1">
              <a:defRPr kern="1200">
                <a:solidFill>
                  <a:schemeClr val="tx1"/>
                </a:solidFill>
                <a:latin typeface="Arial" pitchFamily="34" charset="0"/>
                <a:ea typeface="ＭＳ Ｐゴシック"/>
                <a:cs typeface="ＭＳ Ｐゴシック"/>
              </a:defRPr>
            </a:lvl9pPr>
          </a:lstStyle>
          <a:p>
            <a:pPr algn="r">
              <a:defRPr/>
            </a:pPr>
            <a:fld id="{E2EE05EC-9D7A-49BA-9578-E951024239B5}" type="slidenum">
              <a:rPr lang="en-US" sz="1200" smtClean="0">
                <a:solidFill>
                  <a:prstClr val="black"/>
                </a:solidFill>
              </a:rPr>
              <a:pPr algn="r">
                <a:defRPr/>
              </a:pPr>
              <a:t>15</a:t>
            </a:fld>
            <a:endParaRPr lang="en-US" sz="1200" dirty="0">
              <a:solidFill>
                <a:prstClr val="black"/>
              </a:solidFill>
            </a:endParaRPr>
          </a:p>
        </p:txBody>
      </p:sp>
    </p:spTree>
    <p:custDataLst>
      <p:tags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US" dirty="0" smtClean="0"/>
              <a:t>Medicare SELECT Policies</a:t>
            </a:r>
          </a:p>
        </p:txBody>
      </p:sp>
      <p:sp>
        <p:nvSpPr>
          <p:cNvPr id="2" name="Rectangle 3"/>
          <p:cNvSpPr>
            <a:spLocks noGrp="1" noChangeArrowheads="1"/>
          </p:cNvSpPr>
          <p:nvPr>
            <p:ph idx="1"/>
          </p:nvPr>
        </p:nvSpPr>
        <p:spPr/>
        <p:txBody>
          <a:bodyPr/>
          <a:lstStyle/>
          <a:p>
            <a:pPr marL="365760" indent="-365760" eaLnBrk="1" hangingPunct="1">
              <a:defRPr/>
            </a:pPr>
            <a:r>
              <a:rPr lang="en-US" dirty="0" smtClean="0">
                <a:cs typeface="Arial" charset="0"/>
              </a:rPr>
              <a:t>A type of Medigap policy with a network</a:t>
            </a:r>
          </a:p>
          <a:p>
            <a:pPr marL="365760" indent="-365760" eaLnBrk="1" hangingPunct="1">
              <a:defRPr/>
            </a:pPr>
            <a:r>
              <a:rPr lang="en-US" dirty="0" smtClean="0">
                <a:cs typeface="Arial" charset="0"/>
              </a:rPr>
              <a:t>To get full benefits (except in emergency)</a:t>
            </a:r>
          </a:p>
          <a:p>
            <a:pPr marL="640080" lvl="1" indent="-274320" eaLnBrk="1" hangingPunct="1">
              <a:defRPr/>
            </a:pPr>
            <a:r>
              <a:rPr lang="en-US" dirty="0" smtClean="0">
                <a:cs typeface="Arial" charset="0"/>
              </a:rPr>
              <a:t>Must use specific hospitals and </a:t>
            </a:r>
          </a:p>
          <a:p>
            <a:pPr marL="640080" lvl="1" indent="-274320" eaLnBrk="1" hangingPunct="1">
              <a:defRPr/>
            </a:pPr>
            <a:r>
              <a:rPr lang="en-US" dirty="0" smtClean="0">
                <a:cs typeface="Arial" charset="0"/>
              </a:rPr>
              <a:t>May have to see specific doctors</a:t>
            </a:r>
          </a:p>
          <a:p>
            <a:pPr marL="365760" indent="-365760">
              <a:defRPr/>
            </a:pPr>
            <a:r>
              <a:rPr lang="en-US" dirty="0">
                <a:cs typeface="Arial" charset="0"/>
              </a:rPr>
              <a:t>Can be any of the standardized plans</a:t>
            </a:r>
          </a:p>
          <a:p>
            <a:pPr marL="365760" indent="-365760">
              <a:defRPr/>
            </a:pPr>
            <a:r>
              <a:rPr lang="en-US" dirty="0">
                <a:cs typeface="Arial" charset="0"/>
              </a:rPr>
              <a:t>Generally cost less than non-network plans</a:t>
            </a:r>
          </a:p>
          <a:p>
            <a:pPr marL="365760" indent="-365760">
              <a:defRPr/>
            </a:pPr>
            <a:r>
              <a:rPr lang="en-US" dirty="0">
                <a:cs typeface="Arial" charset="0"/>
              </a:rPr>
              <a:t>Can switch to plan with equal or lesser </a:t>
            </a:r>
            <a:r>
              <a:rPr lang="en-US" dirty="0" smtClean="0">
                <a:cs typeface="Arial" charset="0"/>
              </a:rPr>
              <a:t>value</a:t>
            </a:r>
          </a:p>
          <a:p>
            <a:pPr marL="365760" indent="-365760">
              <a:defRPr/>
            </a:pPr>
            <a:r>
              <a:rPr lang="en-US" dirty="0" smtClean="0">
                <a:cs typeface="Arial" charset="0"/>
              </a:rPr>
              <a:t>Not available in all states</a:t>
            </a:r>
            <a:endParaRPr lang="en-US" dirty="0">
              <a:cs typeface="Arial" charset="0"/>
            </a:endParaRPr>
          </a:p>
        </p:txBody>
      </p:sp>
      <p:sp>
        <p:nvSpPr>
          <p:cNvPr id="6" name="Date Placeholder 12"/>
          <p:cNvSpPr>
            <a:spLocks noGrp="1"/>
          </p:cNvSpPr>
          <p:nvPr>
            <p:ph type="dt" sz="half" idx="4294967295"/>
          </p:nvPr>
        </p:nvSpPr>
        <p:spPr>
          <a:xfrm>
            <a:off x="457200" y="6340475"/>
            <a:ext cx="2394822" cy="365125"/>
          </a:xfrm>
          <a:prstGeom prst="rect">
            <a:avLst/>
          </a:prstGeom>
        </p:spPr>
        <p:txBody>
          <a:bodyPr/>
          <a:lstStyle/>
          <a:p>
            <a:r>
              <a:rPr lang="en-US" sz="1200" dirty="0" smtClean="0"/>
              <a:t>5/01/2014</a:t>
            </a:r>
            <a:endParaRPr lang="en-US" sz="1200" dirty="0"/>
          </a:p>
        </p:txBody>
      </p:sp>
      <p:sp>
        <p:nvSpPr>
          <p:cNvPr id="7" name="Footer Placeholder 13"/>
          <p:cNvSpPr>
            <a:spLocks noGrp="1"/>
          </p:cNvSpPr>
          <p:nvPr>
            <p:ph type="ftr" sz="quarter" idx="4294967295"/>
          </p:nvPr>
        </p:nvSpPr>
        <p:spPr>
          <a:xfrm>
            <a:off x="2438400" y="6372255"/>
            <a:ext cx="4447527" cy="365125"/>
          </a:xfrm>
          <a:prstGeom prst="rect">
            <a:avLst/>
          </a:prstGeom>
        </p:spPr>
        <p:txBody>
          <a:bodyPr/>
          <a:lstStyle/>
          <a:p>
            <a:pPr algn="ctr"/>
            <a:r>
              <a:rPr lang="en-US" sz="1200" dirty="0" smtClean="0"/>
              <a:t>Medigap (Medicare Supplement Insurance) Policies</a:t>
            </a:r>
            <a:endParaRPr lang="en-US" sz="1200" dirty="0"/>
          </a:p>
        </p:txBody>
      </p:sp>
      <p:sp>
        <p:nvSpPr>
          <p:cNvPr id="8" name="Slide Number Placeholder 1"/>
          <p:cNvSpPr txBox="1">
            <a:spLocks/>
          </p:cNvSpPr>
          <p:nvPr/>
        </p:nvSpPr>
        <p:spPr>
          <a:xfrm>
            <a:off x="6934200" y="6340475"/>
            <a:ext cx="1752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kern="1200">
                <a:solidFill>
                  <a:schemeClr val="tx1"/>
                </a:solidFill>
                <a:latin typeface="Arial" pitchFamily="34" charset="0"/>
                <a:ea typeface="ＭＳ Ｐゴシック"/>
                <a:cs typeface="ＭＳ Ｐゴシック"/>
              </a:defRPr>
            </a:lvl5pPr>
            <a:lvl6pPr marL="2286000" algn="l" defTabSz="914400" rtl="0" eaLnBrk="1" latinLnBrk="0" hangingPunct="1">
              <a:defRPr kern="1200">
                <a:solidFill>
                  <a:schemeClr val="tx1"/>
                </a:solidFill>
                <a:latin typeface="Arial" pitchFamily="34" charset="0"/>
                <a:ea typeface="ＭＳ Ｐゴシック"/>
                <a:cs typeface="ＭＳ Ｐゴシック"/>
              </a:defRPr>
            </a:lvl6pPr>
            <a:lvl7pPr marL="2743200" algn="l" defTabSz="914400" rtl="0" eaLnBrk="1" latinLnBrk="0" hangingPunct="1">
              <a:defRPr kern="1200">
                <a:solidFill>
                  <a:schemeClr val="tx1"/>
                </a:solidFill>
                <a:latin typeface="Arial" pitchFamily="34" charset="0"/>
                <a:ea typeface="ＭＳ Ｐゴシック"/>
                <a:cs typeface="ＭＳ Ｐゴシック"/>
              </a:defRPr>
            </a:lvl7pPr>
            <a:lvl8pPr marL="3200400" algn="l" defTabSz="914400" rtl="0" eaLnBrk="1" latinLnBrk="0" hangingPunct="1">
              <a:defRPr kern="1200">
                <a:solidFill>
                  <a:schemeClr val="tx1"/>
                </a:solidFill>
                <a:latin typeface="Arial" pitchFamily="34" charset="0"/>
                <a:ea typeface="ＭＳ Ｐゴシック"/>
                <a:cs typeface="ＭＳ Ｐゴシック"/>
              </a:defRPr>
            </a:lvl8pPr>
            <a:lvl9pPr marL="3657600" algn="l" defTabSz="914400" rtl="0" eaLnBrk="1" latinLnBrk="0" hangingPunct="1">
              <a:defRPr kern="1200">
                <a:solidFill>
                  <a:schemeClr val="tx1"/>
                </a:solidFill>
                <a:latin typeface="Arial" pitchFamily="34" charset="0"/>
                <a:ea typeface="ＭＳ Ｐゴシック"/>
                <a:cs typeface="ＭＳ Ｐゴシック"/>
              </a:defRPr>
            </a:lvl9pPr>
          </a:lstStyle>
          <a:p>
            <a:pPr algn="r">
              <a:defRPr/>
            </a:pPr>
            <a:fld id="{E2EE05EC-9D7A-49BA-9578-E951024239B5}" type="slidenum">
              <a:rPr lang="en-US" sz="1200" smtClean="0">
                <a:solidFill>
                  <a:prstClr val="black"/>
                </a:solidFill>
              </a:rPr>
              <a:pPr algn="r">
                <a:defRPr/>
              </a:pPr>
              <a:t>16</a:t>
            </a:fld>
            <a:endParaRPr lang="en-US" sz="1200" dirty="0">
              <a:solidFill>
                <a:prstClr val="black"/>
              </a:solidFill>
            </a:endParaRPr>
          </a:p>
        </p:txBody>
      </p:sp>
    </p:spTree>
    <p:custDataLst>
      <p:tags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5"/>
          <p:cNvSpPr>
            <a:spLocks noGrp="1" noChangeArrowheads="1"/>
          </p:cNvSpPr>
          <p:nvPr>
            <p:ph type="title"/>
          </p:nvPr>
        </p:nvSpPr>
        <p:spPr/>
        <p:txBody>
          <a:bodyPr/>
          <a:lstStyle/>
          <a:p>
            <a:pPr eaLnBrk="1" hangingPunct="1"/>
            <a:r>
              <a:rPr lang="en-US" dirty="0" smtClean="0"/>
              <a:t>Medigap Costs</a:t>
            </a:r>
          </a:p>
        </p:txBody>
      </p:sp>
      <p:sp>
        <p:nvSpPr>
          <p:cNvPr id="55299" name="Rectangle 6"/>
          <p:cNvSpPr>
            <a:spLocks noGrp="1" noChangeArrowheads="1"/>
          </p:cNvSpPr>
          <p:nvPr>
            <p:ph idx="1"/>
          </p:nvPr>
        </p:nvSpPr>
        <p:spPr>
          <a:xfrm>
            <a:off x="457200" y="1371600"/>
            <a:ext cx="8458200" cy="4754563"/>
          </a:xfrm>
        </p:spPr>
        <p:txBody>
          <a:bodyPr>
            <a:normAutofit fontScale="85000" lnSpcReduction="20000"/>
          </a:bodyPr>
          <a:lstStyle/>
          <a:p>
            <a:pPr marL="365760" indent="-365760" eaLnBrk="1" hangingPunct="1">
              <a:lnSpc>
                <a:spcPct val="120000"/>
              </a:lnSpc>
              <a:defRPr/>
            </a:pPr>
            <a:r>
              <a:rPr lang="en-US" dirty="0" smtClean="0"/>
              <a:t>Cost (monthly premium) depends on </a:t>
            </a:r>
          </a:p>
          <a:p>
            <a:pPr marL="640080" lvl="1" indent="-274320" eaLnBrk="1" hangingPunct="1">
              <a:lnSpc>
                <a:spcPct val="120000"/>
              </a:lnSpc>
              <a:defRPr/>
            </a:pPr>
            <a:r>
              <a:rPr lang="en-US" dirty="0" smtClean="0"/>
              <a:t>Your age (in some states)</a:t>
            </a:r>
          </a:p>
          <a:p>
            <a:pPr marL="640080" lvl="1" indent="-274320" eaLnBrk="1" hangingPunct="1">
              <a:lnSpc>
                <a:spcPct val="120000"/>
              </a:lnSpc>
              <a:defRPr/>
            </a:pPr>
            <a:r>
              <a:rPr lang="en-US" dirty="0" smtClean="0"/>
              <a:t>Where you live (e.g., urban, rural, or ZIP Code)</a:t>
            </a:r>
          </a:p>
          <a:p>
            <a:pPr marL="640080" lvl="1" indent="-274320" eaLnBrk="1" hangingPunct="1">
              <a:lnSpc>
                <a:spcPct val="120000"/>
              </a:lnSpc>
              <a:defRPr/>
            </a:pPr>
            <a:r>
              <a:rPr lang="en-US" dirty="0" smtClean="0"/>
              <a:t>Company selling the policy</a:t>
            </a:r>
          </a:p>
          <a:p>
            <a:pPr marL="640080" lvl="1" indent="-274320" eaLnBrk="1" hangingPunct="1">
              <a:lnSpc>
                <a:spcPct val="120000"/>
              </a:lnSpc>
              <a:defRPr/>
            </a:pPr>
            <a:r>
              <a:rPr lang="en-US" dirty="0" smtClean="0"/>
              <a:t>Discounts (women, non-smokers, married couples)</a:t>
            </a:r>
          </a:p>
          <a:p>
            <a:pPr marL="640080" lvl="1" indent="-274320" eaLnBrk="1" hangingPunct="1">
              <a:lnSpc>
                <a:spcPct val="120000"/>
              </a:lnSpc>
              <a:defRPr/>
            </a:pPr>
            <a:r>
              <a:rPr lang="en-US" dirty="0" smtClean="0"/>
              <a:t>Medical underwriting</a:t>
            </a:r>
          </a:p>
          <a:p>
            <a:pPr marL="911225" lvl="2" indent="-276225">
              <a:lnSpc>
                <a:spcPct val="120000"/>
              </a:lnSpc>
              <a:defRPr/>
            </a:pPr>
            <a:r>
              <a:rPr lang="en-US" dirty="0" smtClean="0"/>
              <a:t>Process </a:t>
            </a:r>
            <a:r>
              <a:rPr lang="en-US" dirty="0"/>
              <a:t>insurance </a:t>
            </a:r>
            <a:r>
              <a:rPr lang="en-US" dirty="0" smtClean="0"/>
              <a:t>companies use </a:t>
            </a:r>
            <a:r>
              <a:rPr lang="en-US" dirty="0"/>
              <a:t>to decide, based on your medical history, whether to </a:t>
            </a:r>
            <a:r>
              <a:rPr lang="en-US" dirty="0" smtClean="0"/>
              <a:t>accept </a:t>
            </a:r>
            <a:r>
              <a:rPr lang="en-US" dirty="0"/>
              <a:t>your </a:t>
            </a:r>
            <a:r>
              <a:rPr lang="en-US" dirty="0" smtClean="0"/>
              <a:t>application for </a:t>
            </a:r>
            <a:r>
              <a:rPr lang="en-US" dirty="0"/>
              <a:t>insurance, whether to add a waiting period for </a:t>
            </a:r>
            <a:r>
              <a:rPr lang="en-US" dirty="0" smtClean="0"/>
              <a:t>pre-existing conditions, and how much to charge you</a:t>
            </a:r>
          </a:p>
          <a:p>
            <a:pPr eaLnBrk="1" hangingPunct="1">
              <a:defRPr/>
            </a:pPr>
            <a:r>
              <a:rPr lang="en-US" dirty="0"/>
              <a:t>Premiums may vary greatly for same Medigap plan </a:t>
            </a:r>
          </a:p>
        </p:txBody>
      </p:sp>
      <p:sp>
        <p:nvSpPr>
          <p:cNvPr id="6" name="Date Placeholder 12"/>
          <p:cNvSpPr>
            <a:spLocks noGrp="1"/>
          </p:cNvSpPr>
          <p:nvPr>
            <p:ph type="dt" sz="half" idx="4294967295"/>
          </p:nvPr>
        </p:nvSpPr>
        <p:spPr>
          <a:xfrm>
            <a:off x="457200" y="6340475"/>
            <a:ext cx="2394822" cy="365125"/>
          </a:xfrm>
          <a:prstGeom prst="rect">
            <a:avLst/>
          </a:prstGeom>
        </p:spPr>
        <p:txBody>
          <a:bodyPr/>
          <a:lstStyle/>
          <a:p>
            <a:r>
              <a:rPr lang="en-US" sz="1200" dirty="0" smtClean="0"/>
              <a:t>5/01/2014</a:t>
            </a:r>
            <a:endParaRPr lang="en-US" sz="1200" dirty="0"/>
          </a:p>
        </p:txBody>
      </p:sp>
      <p:sp>
        <p:nvSpPr>
          <p:cNvPr id="7" name="Footer Placeholder 13"/>
          <p:cNvSpPr>
            <a:spLocks noGrp="1"/>
          </p:cNvSpPr>
          <p:nvPr>
            <p:ph type="ftr" sz="quarter" idx="4294967295"/>
          </p:nvPr>
        </p:nvSpPr>
        <p:spPr>
          <a:xfrm>
            <a:off x="2438400" y="6372255"/>
            <a:ext cx="4447527" cy="365125"/>
          </a:xfrm>
          <a:prstGeom prst="rect">
            <a:avLst/>
          </a:prstGeom>
        </p:spPr>
        <p:txBody>
          <a:bodyPr/>
          <a:lstStyle/>
          <a:p>
            <a:pPr algn="ctr"/>
            <a:r>
              <a:rPr lang="en-US" sz="1200" dirty="0" smtClean="0"/>
              <a:t>Medigap (Medicare Supplement Insurance) Policies</a:t>
            </a:r>
            <a:endParaRPr lang="en-US" sz="1200" dirty="0"/>
          </a:p>
        </p:txBody>
      </p:sp>
      <p:sp>
        <p:nvSpPr>
          <p:cNvPr id="8" name="Slide Number Placeholder 1"/>
          <p:cNvSpPr txBox="1">
            <a:spLocks/>
          </p:cNvSpPr>
          <p:nvPr/>
        </p:nvSpPr>
        <p:spPr>
          <a:xfrm>
            <a:off x="6934200" y="6340475"/>
            <a:ext cx="1752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kern="1200">
                <a:solidFill>
                  <a:schemeClr val="tx1"/>
                </a:solidFill>
                <a:latin typeface="Arial" pitchFamily="34" charset="0"/>
                <a:ea typeface="ＭＳ Ｐゴシック"/>
                <a:cs typeface="ＭＳ Ｐゴシック"/>
              </a:defRPr>
            </a:lvl5pPr>
            <a:lvl6pPr marL="2286000" algn="l" defTabSz="914400" rtl="0" eaLnBrk="1" latinLnBrk="0" hangingPunct="1">
              <a:defRPr kern="1200">
                <a:solidFill>
                  <a:schemeClr val="tx1"/>
                </a:solidFill>
                <a:latin typeface="Arial" pitchFamily="34" charset="0"/>
                <a:ea typeface="ＭＳ Ｐゴシック"/>
                <a:cs typeface="ＭＳ Ｐゴシック"/>
              </a:defRPr>
            </a:lvl6pPr>
            <a:lvl7pPr marL="2743200" algn="l" defTabSz="914400" rtl="0" eaLnBrk="1" latinLnBrk="0" hangingPunct="1">
              <a:defRPr kern="1200">
                <a:solidFill>
                  <a:schemeClr val="tx1"/>
                </a:solidFill>
                <a:latin typeface="Arial" pitchFamily="34" charset="0"/>
                <a:ea typeface="ＭＳ Ｐゴシック"/>
                <a:cs typeface="ＭＳ Ｐゴシック"/>
              </a:defRPr>
            </a:lvl7pPr>
            <a:lvl8pPr marL="3200400" algn="l" defTabSz="914400" rtl="0" eaLnBrk="1" latinLnBrk="0" hangingPunct="1">
              <a:defRPr kern="1200">
                <a:solidFill>
                  <a:schemeClr val="tx1"/>
                </a:solidFill>
                <a:latin typeface="Arial" pitchFamily="34" charset="0"/>
                <a:ea typeface="ＭＳ Ｐゴシック"/>
                <a:cs typeface="ＭＳ Ｐゴシック"/>
              </a:defRPr>
            </a:lvl8pPr>
            <a:lvl9pPr marL="3657600" algn="l" defTabSz="914400" rtl="0" eaLnBrk="1" latinLnBrk="0" hangingPunct="1">
              <a:defRPr kern="1200">
                <a:solidFill>
                  <a:schemeClr val="tx1"/>
                </a:solidFill>
                <a:latin typeface="Arial" pitchFamily="34" charset="0"/>
                <a:ea typeface="ＭＳ Ｐゴシック"/>
                <a:cs typeface="ＭＳ Ｐゴシック"/>
              </a:defRPr>
            </a:lvl9pPr>
          </a:lstStyle>
          <a:p>
            <a:pPr algn="r">
              <a:defRPr/>
            </a:pPr>
            <a:fld id="{E2EE05EC-9D7A-49BA-9578-E951024239B5}" type="slidenum">
              <a:rPr lang="en-US" sz="1200" smtClean="0">
                <a:solidFill>
                  <a:prstClr val="black"/>
                </a:solidFill>
              </a:rPr>
              <a:pPr algn="r">
                <a:defRPr/>
              </a:pPr>
              <a:t>17</a:t>
            </a:fld>
            <a:endParaRPr lang="en-US" sz="1200" dirty="0">
              <a:solidFill>
                <a:prstClr val="black"/>
              </a:solidFill>
            </a:endParaRPr>
          </a:p>
        </p:txBody>
      </p:sp>
    </p:spTree>
    <p:custDataLst>
      <p:tags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4"/>
          <p:cNvSpPr>
            <a:spLocks noGrp="1" noChangeArrowheads="1"/>
          </p:cNvSpPr>
          <p:nvPr>
            <p:ph type="title"/>
          </p:nvPr>
        </p:nvSpPr>
        <p:spPr/>
        <p:txBody>
          <a:bodyPr/>
          <a:lstStyle/>
          <a:p>
            <a:pPr eaLnBrk="1" hangingPunct="1"/>
            <a:r>
              <a:rPr lang="en-US" dirty="0" smtClean="0"/>
              <a:t>Medigap Pricing Based on Age</a:t>
            </a:r>
          </a:p>
        </p:txBody>
      </p:sp>
      <p:sp>
        <p:nvSpPr>
          <p:cNvPr id="46101" name="TextBox 1"/>
          <p:cNvSpPr txBox="1">
            <a:spLocks noChangeArrowheads="1"/>
          </p:cNvSpPr>
          <p:nvPr/>
        </p:nvSpPr>
        <p:spPr bwMode="auto">
          <a:xfrm>
            <a:off x="914400" y="1295400"/>
            <a:ext cx="7467600" cy="584775"/>
          </a:xfrm>
          <a:prstGeom prst="rect">
            <a:avLst/>
          </a:prstGeom>
          <a:noFill/>
          <a:ln w="9525">
            <a:noFill/>
            <a:miter lim="800000"/>
            <a:headEnd/>
            <a:tailEnd/>
          </a:ln>
        </p:spPr>
        <p:txBody>
          <a:bodyPr wrap="square">
            <a:spAutoFit/>
          </a:bodyPr>
          <a:lstStyle/>
          <a:p>
            <a:pPr marL="284163" indent="-284163" eaLnBrk="0" hangingPunct="0">
              <a:spcBef>
                <a:spcPct val="20000"/>
              </a:spcBef>
            </a:pPr>
            <a:r>
              <a:rPr lang="en-US" sz="3200" dirty="0">
                <a:solidFill>
                  <a:srgbClr val="000000"/>
                </a:solidFill>
                <a:latin typeface="Calibri" pitchFamily="34" charset="0"/>
                <a:cs typeface="Arial" pitchFamily="34" charset="0"/>
              </a:rPr>
              <a:t>Not all states allow all three types of rating</a:t>
            </a:r>
          </a:p>
        </p:txBody>
      </p:sp>
      <p:sp>
        <p:nvSpPr>
          <p:cNvPr id="7" name="Content Placeholder 6" descr="All data in table also included in speakers' notes."/>
          <p:cNvSpPr>
            <a:spLocks noGrp="1"/>
          </p:cNvSpPr>
          <p:nvPr>
            <p:ph idx="1"/>
          </p:nvPr>
        </p:nvSpPr>
        <p:spPr/>
        <p:txBody>
          <a:bodyPr/>
          <a:lstStyle/>
          <a:p>
            <a:pPr>
              <a:defRPr/>
            </a:pPr>
            <a:endParaRPr lang="en-US" dirty="0" smtClean="0"/>
          </a:p>
          <a:p>
            <a:pPr>
              <a:defRPr/>
            </a:pPr>
            <a:endParaRPr lang="en-US" dirty="0" smtClean="0"/>
          </a:p>
          <a:p>
            <a:pPr>
              <a:defRPr/>
            </a:pPr>
            <a:endParaRPr lang="en-US" dirty="0" smtClean="0"/>
          </a:p>
          <a:p>
            <a:pPr>
              <a:defRPr/>
            </a:pPr>
            <a:endParaRPr lang="en-US" dirty="0" smtClean="0"/>
          </a:p>
          <a:p>
            <a:pPr>
              <a:defRPr/>
            </a:pPr>
            <a:endParaRPr lang="en-US" dirty="0" smtClean="0"/>
          </a:p>
          <a:p>
            <a:pPr>
              <a:defRPr/>
            </a:pPr>
            <a:endParaRPr lang="en-US" dirty="0" smtClean="0"/>
          </a:p>
          <a:p>
            <a:pPr>
              <a:defRPr/>
            </a:pPr>
            <a:endParaRPr lang="en-US" dirty="0" smtClean="0"/>
          </a:p>
        </p:txBody>
      </p:sp>
      <p:graphicFrame>
        <p:nvGraphicFramePr>
          <p:cNvPr id="706606" name="Group 46" descr="See notes"/>
          <p:cNvGraphicFramePr>
            <a:graphicFrameLocks noGrp="1"/>
          </p:cNvGraphicFramePr>
          <p:nvPr>
            <p:extLst>
              <p:ext uri="{D42A27DB-BD31-4B8C-83A1-F6EECF244321}">
                <p14:modId xmlns:p14="http://schemas.microsoft.com/office/powerpoint/2010/main" val="519419345"/>
              </p:ext>
            </p:extLst>
          </p:nvPr>
        </p:nvGraphicFramePr>
        <p:xfrm>
          <a:off x="457200" y="1828801"/>
          <a:ext cx="8229600" cy="3962541"/>
        </p:xfrm>
        <a:graphic>
          <a:graphicData uri="http://schemas.openxmlformats.org/drawingml/2006/table">
            <a:tbl>
              <a:tblPr>
                <a:tableStyleId>{69CF1AB2-1976-4502-BF36-3FF5EA218861}</a:tableStyleId>
              </a:tblPr>
              <a:tblGrid>
                <a:gridCol w="2263140"/>
                <a:gridCol w="5966460"/>
              </a:tblGrid>
              <a:tr h="1268107">
                <a:tc>
                  <a:txBody>
                    <a:bodyPr/>
                    <a:lstStyle/>
                    <a:p>
                      <a:pPr marL="0" marR="0" lvl="0" indent="0" algn="l" defTabSz="914400" rtl="0" eaLnBrk="1" fontAlgn="base" latinLnBrk="0" hangingPunct="1">
                        <a:lnSpc>
                          <a:spcPct val="100000"/>
                        </a:lnSpc>
                        <a:spcBef>
                          <a:spcPts val="600"/>
                        </a:spcBef>
                        <a:spcAft>
                          <a:spcPct val="0"/>
                        </a:spcAft>
                        <a:buClrTx/>
                        <a:buSzTx/>
                        <a:buFont typeface="Wingdings" pitchFamily="2" charset="2"/>
                        <a:buNone/>
                        <a:tabLst/>
                      </a:pPr>
                      <a:r>
                        <a:rPr kumimoji="0" lang="en-US" sz="2400" u="none" strike="noStrike" cap="none" normalizeH="0" baseline="0" dirty="0" smtClean="0">
                          <a:ln>
                            <a:noFill/>
                          </a:ln>
                          <a:effectLst/>
                        </a:rPr>
                        <a:t>No-age-rated</a:t>
                      </a:r>
                    </a:p>
                    <a:p>
                      <a:pPr marL="0" marR="0" lvl="0" indent="0" algn="l" defTabSz="914400" rtl="0" eaLnBrk="1" fontAlgn="base" latinLnBrk="0" hangingPunct="1">
                        <a:lnSpc>
                          <a:spcPct val="100000"/>
                        </a:lnSpc>
                        <a:spcBef>
                          <a:spcPts val="600"/>
                        </a:spcBef>
                        <a:spcAft>
                          <a:spcPct val="0"/>
                        </a:spcAft>
                        <a:buClrTx/>
                        <a:buSzTx/>
                        <a:buFont typeface="Wingdings" pitchFamily="2" charset="2"/>
                        <a:buNone/>
                        <a:tabLst/>
                      </a:pPr>
                      <a:r>
                        <a:rPr kumimoji="0" lang="en-US" sz="2400" u="none" strike="noStrike" cap="none" normalizeH="0" baseline="0" dirty="0" smtClean="0">
                          <a:ln>
                            <a:noFill/>
                          </a:ln>
                          <a:effectLst/>
                        </a:rPr>
                        <a:t>(community-rated)</a:t>
                      </a:r>
                      <a:endParaRPr kumimoji="0" lang="en-US" sz="2400" b="0" i="0" u="none" strike="noStrike" cap="none" normalizeH="0" baseline="0" dirty="0" smtClean="0">
                        <a:ln>
                          <a:noFill/>
                        </a:ln>
                        <a:solidFill>
                          <a:schemeClr val="tx1"/>
                        </a:solidFill>
                        <a:effectLst/>
                        <a:latin typeface="Calibri" pitchFamily="34" charset="0"/>
                      </a:endParaRPr>
                    </a:p>
                  </a:txBody>
                  <a:tcPr marT="137174" marB="45725" horzOverflow="overflow"/>
                </a:tc>
                <a:tc>
                  <a:txBody>
                    <a:bodyPr/>
                    <a:lstStyle/>
                    <a:p>
                      <a:pPr marL="177800" marR="0" lvl="0" indent="-177800" algn="l" defTabSz="914400" rtl="0" eaLnBrk="1" fontAlgn="base" latinLnBrk="0" hangingPunct="1">
                        <a:lnSpc>
                          <a:spcPct val="100000"/>
                        </a:lnSpc>
                        <a:spcBef>
                          <a:spcPct val="20000"/>
                        </a:spcBef>
                        <a:spcAft>
                          <a:spcPct val="0"/>
                        </a:spcAft>
                        <a:buClrTx/>
                        <a:buSzTx/>
                        <a:buFont typeface="Wingdings" pitchFamily="2" charset="2"/>
                        <a:buChar char="§"/>
                        <a:tabLst/>
                      </a:pPr>
                      <a:r>
                        <a:rPr kumimoji="0" lang="en-US" sz="2400" u="none" strike="noStrike" cap="none" normalizeH="0" baseline="0" dirty="0" smtClean="0">
                          <a:ln>
                            <a:noFill/>
                          </a:ln>
                          <a:effectLst/>
                        </a:rPr>
                        <a:t>Everyone pays same regardless of age if </a:t>
                      </a:r>
                      <a:br>
                        <a:rPr kumimoji="0" lang="en-US" sz="2400" u="none" strike="noStrike" cap="none" normalizeH="0" baseline="0" dirty="0" smtClean="0">
                          <a:ln>
                            <a:noFill/>
                          </a:ln>
                          <a:effectLst/>
                        </a:rPr>
                      </a:br>
                      <a:r>
                        <a:rPr kumimoji="0" lang="en-US" sz="2400" u="none" strike="noStrike" cap="none" normalizeH="0" baseline="0" dirty="0" smtClean="0">
                          <a:ln>
                            <a:noFill/>
                          </a:ln>
                          <a:effectLst/>
                        </a:rPr>
                        <a:t>65 or older</a:t>
                      </a:r>
                    </a:p>
                    <a:p>
                      <a:pPr marL="177800" marR="0" lvl="0" indent="-177800" algn="l" defTabSz="914400" rtl="0" eaLnBrk="1" fontAlgn="base" latinLnBrk="0" hangingPunct="1">
                        <a:lnSpc>
                          <a:spcPct val="100000"/>
                        </a:lnSpc>
                        <a:spcBef>
                          <a:spcPct val="20000"/>
                        </a:spcBef>
                        <a:spcAft>
                          <a:spcPct val="0"/>
                        </a:spcAft>
                        <a:buClrTx/>
                        <a:buSzTx/>
                        <a:buFont typeface="Wingdings" pitchFamily="2" charset="2"/>
                        <a:buChar char="§"/>
                        <a:tabLst/>
                      </a:pPr>
                      <a:r>
                        <a:rPr kumimoji="0" lang="en-US" sz="2400" u="none" strike="noStrike" cap="none" normalizeH="0" baseline="0" dirty="0" smtClean="0">
                          <a:ln>
                            <a:noFill/>
                          </a:ln>
                          <a:effectLst/>
                        </a:rPr>
                        <a:t>Generally least expensive over lifetime</a:t>
                      </a:r>
                      <a:endParaRPr kumimoji="0" lang="en-US" sz="2400" b="0" i="0" u="none" strike="noStrike" cap="none" normalizeH="0" baseline="0" dirty="0" smtClean="0">
                        <a:ln>
                          <a:noFill/>
                        </a:ln>
                        <a:solidFill>
                          <a:schemeClr val="tx1"/>
                        </a:solidFill>
                        <a:effectLst/>
                        <a:latin typeface="Calibri" pitchFamily="34" charset="0"/>
                      </a:endParaRPr>
                    </a:p>
                  </a:txBody>
                  <a:tcPr marT="137174" marB="45725" horzOverflow="overflow"/>
                </a:tc>
              </a:tr>
              <a:tr h="923301">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sz="2400" u="none" strike="noStrike" cap="none" normalizeH="0" baseline="0" dirty="0" smtClean="0">
                          <a:ln>
                            <a:noFill/>
                          </a:ln>
                          <a:effectLst/>
                        </a:rPr>
                        <a:t>Issue-age-rated</a:t>
                      </a:r>
                    </a:p>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endParaRPr kumimoji="0" lang="en-US" sz="2400" b="0" i="0" u="none" strike="noStrike" cap="none" normalizeH="0" baseline="0" dirty="0" smtClean="0">
                        <a:ln>
                          <a:noFill/>
                        </a:ln>
                        <a:solidFill>
                          <a:schemeClr val="tx1"/>
                        </a:solidFill>
                        <a:effectLst/>
                        <a:latin typeface="Calibri" pitchFamily="34" charset="0"/>
                      </a:endParaRPr>
                    </a:p>
                  </a:txBody>
                  <a:tcPr marT="137174" marB="45725" horzOverflow="overflow"/>
                </a:tc>
                <a:tc>
                  <a:txBody>
                    <a:bodyPr/>
                    <a:lstStyle/>
                    <a:p>
                      <a:pPr marL="177800" marR="0" lvl="0" indent="-177800" algn="l" defTabSz="914400" rtl="0" eaLnBrk="1" fontAlgn="base" latinLnBrk="0" hangingPunct="1">
                        <a:lnSpc>
                          <a:spcPct val="100000"/>
                        </a:lnSpc>
                        <a:spcBef>
                          <a:spcPct val="20000"/>
                        </a:spcBef>
                        <a:spcAft>
                          <a:spcPct val="0"/>
                        </a:spcAft>
                        <a:buClrTx/>
                        <a:buSzTx/>
                        <a:buFont typeface="Wingdings" pitchFamily="2" charset="2"/>
                        <a:buChar char="§"/>
                        <a:tabLst/>
                      </a:pPr>
                      <a:r>
                        <a:rPr kumimoji="0" lang="en-US" sz="2400" u="none" strike="noStrike" cap="none" normalizeH="0" baseline="0" dirty="0" smtClean="0">
                          <a:ln>
                            <a:noFill/>
                          </a:ln>
                          <a:effectLst/>
                        </a:rPr>
                        <a:t>Based on age when purchased</a:t>
                      </a:r>
                    </a:p>
                    <a:p>
                      <a:pPr marL="177800" marR="0" lvl="0" indent="-177800" algn="l" defTabSz="914400" rtl="0" eaLnBrk="1" fontAlgn="base" latinLnBrk="0" hangingPunct="1">
                        <a:lnSpc>
                          <a:spcPct val="100000"/>
                        </a:lnSpc>
                        <a:spcBef>
                          <a:spcPct val="20000"/>
                        </a:spcBef>
                        <a:spcAft>
                          <a:spcPct val="0"/>
                        </a:spcAft>
                        <a:buClrTx/>
                        <a:buSzTx/>
                        <a:buFont typeface="Wingdings" pitchFamily="2" charset="2"/>
                        <a:buChar char="§"/>
                        <a:tabLst/>
                      </a:pPr>
                      <a:r>
                        <a:rPr kumimoji="0" lang="en-US" sz="2400" u="none" strike="noStrike" cap="none" normalizeH="0" baseline="0" dirty="0" smtClean="0">
                          <a:ln>
                            <a:noFill/>
                          </a:ln>
                          <a:effectLst/>
                        </a:rPr>
                        <a:t>Doesn’t go up automatically as you get older</a:t>
                      </a:r>
                      <a:endParaRPr kumimoji="0" lang="en-US" sz="2400" b="0" i="0" u="none" strike="noStrike" cap="none" normalizeH="0" baseline="0" dirty="0" smtClean="0">
                        <a:ln>
                          <a:noFill/>
                        </a:ln>
                        <a:solidFill>
                          <a:schemeClr val="tx1"/>
                        </a:solidFill>
                        <a:effectLst/>
                        <a:latin typeface="Calibri" pitchFamily="34" charset="0"/>
                      </a:endParaRPr>
                    </a:p>
                  </a:txBody>
                  <a:tcPr marT="137174" marB="45725" horzOverflow="overflow"/>
                </a:tc>
              </a:tr>
              <a:tr h="1618591">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sz="2400" u="none" strike="noStrike" cap="none" normalizeH="0" baseline="0" dirty="0" smtClean="0">
                          <a:ln>
                            <a:noFill/>
                          </a:ln>
                          <a:effectLst/>
                        </a:rPr>
                        <a:t>Attained-age-rated</a:t>
                      </a:r>
                      <a:endParaRPr kumimoji="0" lang="en-US" sz="2400" b="0" i="0" u="none" strike="noStrike" cap="none" normalizeH="0" baseline="0" dirty="0" smtClean="0">
                        <a:ln>
                          <a:noFill/>
                        </a:ln>
                        <a:solidFill>
                          <a:schemeClr val="tx1"/>
                        </a:solidFill>
                        <a:effectLst/>
                        <a:latin typeface="Calibri" pitchFamily="34" charset="0"/>
                      </a:endParaRPr>
                    </a:p>
                  </a:txBody>
                  <a:tcPr marT="137174" marB="45725" horzOverflow="overflow"/>
                </a:tc>
                <a:tc>
                  <a:txBody>
                    <a:bodyPr/>
                    <a:lstStyle/>
                    <a:p>
                      <a:pPr marL="177800" marR="0" lvl="0" indent="-177800" algn="l" defTabSz="914400" rtl="0" eaLnBrk="1" fontAlgn="base" latinLnBrk="0" hangingPunct="1">
                        <a:lnSpc>
                          <a:spcPct val="100000"/>
                        </a:lnSpc>
                        <a:spcBef>
                          <a:spcPct val="20000"/>
                        </a:spcBef>
                        <a:spcAft>
                          <a:spcPct val="0"/>
                        </a:spcAft>
                        <a:buClrTx/>
                        <a:buSzTx/>
                        <a:buFont typeface="Wingdings" pitchFamily="2" charset="2"/>
                        <a:buChar char="§"/>
                        <a:tabLst/>
                      </a:pPr>
                      <a:r>
                        <a:rPr kumimoji="0" lang="en-US" sz="2400" u="none" strike="noStrike" cap="none" normalizeH="0" baseline="0" dirty="0" smtClean="0">
                          <a:ln>
                            <a:noFill/>
                          </a:ln>
                          <a:effectLst/>
                        </a:rPr>
                        <a:t>Premium based on current age</a:t>
                      </a:r>
                    </a:p>
                    <a:p>
                      <a:pPr marL="177800" marR="0" lvl="0" indent="-177800" algn="l" defTabSz="914400" rtl="0" eaLnBrk="1" fontAlgn="base" latinLnBrk="0" hangingPunct="1">
                        <a:lnSpc>
                          <a:spcPct val="100000"/>
                        </a:lnSpc>
                        <a:spcBef>
                          <a:spcPct val="20000"/>
                        </a:spcBef>
                        <a:spcAft>
                          <a:spcPct val="0"/>
                        </a:spcAft>
                        <a:buClrTx/>
                        <a:buSzTx/>
                        <a:buFont typeface="Wingdings" pitchFamily="2" charset="2"/>
                        <a:buChar char="§"/>
                        <a:tabLst/>
                      </a:pPr>
                      <a:r>
                        <a:rPr kumimoji="0" lang="en-US" sz="2400" u="none" strike="noStrike" cap="none" normalizeH="0" baseline="0" dirty="0" smtClean="0">
                          <a:ln>
                            <a:noFill/>
                          </a:ln>
                          <a:effectLst/>
                        </a:rPr>
                        <a:t>Costs less when you are 65</a:t>
                      </a:r>
                    </a:p>
                    <a:p>
                      <a:pPr marL="177800" marR="0" lvl="0" indent="-177800" algn="l" defTabSz="914400" rtl="0" eaLnBrk="1" fontAlgn="base" latinLnBrk="0" hangingPunct="1">
                        <a:lnSpc>
                          <a:spcPct val="100000"/>
                        </a:lnSpc>
                        <a:spcBef>
                          <a:spcPct val="20000"/>
                        </a:spcBef>
                        <a:spcAft>
                          <a:spcPct val="0"/>
                        </a:spcAft>
                        <a:buClrTx/>
                        <a:buSzTx/>
                        <a:buFont typeface="Wingdings" pitchFamily="2" charset="2"/>
                        <a:buChar char="§"/>
                        <a:tabLst/>
                      </a:pPr>
                      <a:r>
                        <a:rPr kumimoji="0" lang="en-US" sz="2400" u="none" strike="noStrike" cap="none" normalizeH="0" baseline="0" dirty="0" smtClean="0">
                          <a:ln>
                            <a:noFill/>
                          </a:ln>
                          <a:effectLst/>
                        </a:rPr>
                        <a:t>Cost goes up each year as you get older</a:t>
                      </a:r>
                      <a:endParaRPr kumimoji="0" lang="en-US" sz="2400" b="0" i="0" u="none" strike="noStrike" cap="none" normalizeH="0" baseline="0" dirty="0" smtClean="0">
                        <a:ln>
                          <a:noFill/>
                        </a:ln>
                        <a:solidFill>
                          <a:schemeClr val="tx1"/>
                        </a:solidFill>
                        <a:effectLst/>
                        <a:latin typeface="Calibri" pitchFamily="34" charset="0"/>
                      </a:endParaRPr>
                    </a:p>
                  </a:txBody>
                  <a:tcPr marT="137174" marB="45725" horzOverflow="overflow"/>
                </a:tc>
              </a:tr>
            </a:tbl>
          </a:graphicData>
        </a:graphic>
      </p:graphicFrame>
      <p:sp>
        <p:nvSpPr>
          <p:cNvPr id="4" name="TextBox 3"/>
          <p:cNvSpPr txBox="1"/>
          <p:nvPr/>
        </p:nvSpPr>
        <p:spPr>
          <a:xfrm>
            <a:off x="457200" y="5791200"/>
            <a:ext cx="8229600" cy="461665"/>
          </a:xfrm>
          <a:prstGeom prst="rect">
            <a:avLst/>
          </a:prstGeom>
          <a:solidFill>
            <a:schemeClr val="tx2">
              <a:lumMod val="60000"/>
              <a:lumOff val="40000"/>
            </a:schemeClr>
          </a:solidFill>
        </p:spPr>
        <p:txBody>
          <a:bodyPr wrap="square" rtlCol="0">
            <a:spAutoFit/>
          </a:bodyPr>
          <a:lstStyle/>
          <a:p>
            <a:r>
              <a:rPr lang="en-US" sz="2400" dirty="0" smtClean="0">
                <a:solidFill>
                  <a:schemeClr val="bg1"/>
                </a:solidFill>
              </a:rPr>
              <a:t>Premiums may go up due to inflation and other factors.</a:t>
            </a:r>
            <a:endParaRPr lang="en-US" sz="2400" dirty="0">
              <a:solidFill>
                <a:schemeClr val="bg1"/>
              </a:solidFill>
            </a:endParaRPr>
          </a:p>
        </p:txBody>
      </p:sp>
      <p:sp>
        <p:nvSpPr>
          <p:cNvPr id="9" name="Date Placeholder 12"/>
          <p:cNvSpPr>
            <a:spLocks noGrp="1"/>
          </p:cNvSpPr>
          <p:nvPr>
            <p:ph type="dt" sz="half" idx="4294967295"/>
          </p:nvPr>
        </p:nvSpPr>
        <p:spPr>
          <a:xfrm>
            <a:off x="457200" y="6340475"/>
            <a:ext cx="2394822" cy="365125"/>
          </a:xfrm>
          <a:prstGeom prst="rect">
            <a:avLst/>
          </a:prstGeom>
        </p:spPr>
        <p:txBody>
          <a:bodyPr/>
          <a:lstStyle/>
          <a:p>
            <a:r>
              <a:rPr lang="en-US" sz="1200" dirty="0" smtClean="0"/>
              <a:t>5/01/2014</a:t>
            </a:r>
            <a:endParaRPr lang="en-US" sz="1200" dirty="0"/>
          </a:p>
        </p:txBody>
      </p:sp>
      <p:sp>
        <p:nvSpPr>
          <p:cNvPr id="10" name="Footer Placeholder 13"/>
          <p:cNvSpPr>
            <a:spLocks noGrp="1"/>
          </p:cNvSpPr>
          <p:nvPr>
            <p:ph type="ftr" sz="quarter" idx="4294967295"/>
          </p:nvPr>
        </p:nvSpPr>
        <p:spPr>
          <a:xfrm>
            <a:off x="2438400" y="6372255"/>
            <a:ext cx="4447527" cy="365125"/>
          </a:xfrm>
          <a:prstGeom prst="rect">
            <a:avLst/>
          </a:prstGeom>
        </p:spPr>
        <p:txBody>
          <a:bodyPr/>
          <a:lstStyle/>
          <a:p>
            <a:pPr algn="ctr"/>
            <a:r>
              <a:rPr lang="en-US" sz="1200" dirty="0" smtClean="0"/>
              <a:t>Medigap (Medicare Supplement Insurance) Policies</a:t>
            </a:r>
            <a:endParaRPr lang="en-US" sz="1200" dirty="0"/>
          </a:p>
        </p:txBody>
      </p:sp>
      <p:sp>
        <p:nvSpPr>
          <p:cNvPr id="11" name="Slide Number Placeholder 1"/>
          <p:cNvSpPr txBox="1">
            <a:spLocks/>
          </p:cNvSpPr>
          <p:nvPr/>
        </p:nvSpPr>
        <p:spPr>
          <a:xfrm>
            <a:off x="6934200" y="6340475"/>
            <a:ext cx="1752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kern="1200">
                <a:solidFill>
                  <a:schemeClr val="tx1"/>
                </a:solidFill>
                <a:latin typeface="Arial" pitchFamily="34" charset="0"/>
                <a:ea typeface="ＭＳ Ｐゴシック"/>
                <a:cs typeface="ＭＳ Ｐゴシック"/>
              </a:defRPr>
            </a:lvl5pPr>
            <a:lvl6pPr marL="2286000" algn="l" defTabSz="914400" rtl="0" eaLnBrk="1" latinLnBrk="0" hangingPunct="1">
              <a:defRPr kern="1200">
                <a:solidFill>
                  <a:schemeClr val="tx1"/>
                </a:solidFill>
                <a:latin typeface="Arial" pitchFamily="34" charset="0"/>
                <a:ea typeface="ＭＳ Ｐゴシック"/>
                <a:cs typeface="ＭＳ Ｐゴシック"/>
              </a:defRPr>
            </a:lvl6pPr>
            <a:lvl7pPr marL="2743200" algn="l" defTabSz="914400" rtl="0" eaLnBrk="1" latinLnBrk="0" hangingPunct="1">
              <a:defRPr kern="1200">
                <a:solidFill>
                  <a:schemeClr val="tx1"/>
                </a:solidFill>
                <a:latin typeface="Arial" pitchFamily="34" charset="0"/>
                <a:ea typeface="ＭＳ Ｐゴシック"/>
                <a:cs typeface="ＭＳ Ｐゴシック"/>
              </a:defRPr>
            </a:lvl7pPr>
            <a:lvl8pPr marL="3200400" algn="l" defTabSz="914400" rtl="0" eaLnBrk="1" latinLnBrk="0" hangingPunct="1">
              <a:defRPr kern="1200">
                <a:solidFill>
                  <a:schemeClr val="tx1"/>
                </a:solidFill>
                <a:latin typeface="Arial" pitchFamily="34" charset="0"/>
                <a:ea typeface="ＭＳ Ｐゴシック"/>
                <a:cs typeface="ＭＳ Ｐゴシック"/>
              </a:defRPr>
            </a:lvl8pPr>
            <a:lvl9pPr marL="3657600" algn="l" defTabSz="914400" rtl="0" eaLnBrk="1" latinLnBrk="0" hangingPunct="1">
              <a:defRPr kern="1200">
                <a:solidFill>
                  <a:schemeClr val="tx1"/>
                </a:solidFill>
                <a:latin typeface="Arial" pitchFamily="34" charset="0"/>
                <a:ea typeface="ＭＳ Ｐゴシック"/>
                <a:cs typeface="ＭＳ Ｐゴシック"/>
              </a:defRPr>
            </a:lvl9pPr>
          </a:lstStyle>
          <a:p>
            <a:pPr algn="r">
              <a:defRPr/>
            </a:pPr>
            <a:fld id="{E2EE05EC-9D7A-49BA-9578-E951024239B5}" type="slidenum">
              <a:rPr lang="en-US" sz="1200" smtClean="0">
                <a:solidFill>
                  <a:prstClr val="black"/>
                </a:solidFill>
              </a:rPr>
              <a:pPr algn="r">
                <a:defRPr/>
              </a:pPr>
              <a:t>18</a:t>
            </a:fld>
            <a:endParaRPr lang="en-US" sz="1200" dirty="0">
              <a:solidFill>
                <a:prstClr val="black"/>
              </a:solidFill>
            </a:endParaRPr>
          </a:p>
        </p:txBody>
      </p:sp>
    </p:spTree>
    <p:custDataLst>
      <p:tags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PQuestion"/>
          <p:cNvSpPr>
            <a:spLocks noGrp="1"/>
          </p:cNvSpPr>
          <p:nvPr>
            <p:ph type="title"/>
          </p:nvPr>
        </p:nvSpPr>
        <p:spPr>
          <a:xfrm>
            <a:off x="0" y="1"/>
            <a:ext cx="9144000" cy="1104900"/>
          </a:xfrm>
        </p:spPr>
        <p:txBody>
          <a:bodyPr>
            <a:normAutofit/>
          </a:bodyPr>
          <a:lstStyle/>
          <a:p>
            <a:pPr eaLnBrk="1" hangingPunct="1"/>
            <a:r>
              <a:rPr lang="en-US" sz="3600" b="1" dirty="0" smtClean="0"/>
              <a:t>Check Your Knowledge – Question 3</a:t>
            </a:r>
          </a:p>
        </p:txBody>
      </p:sp>
      <p:sp>
        <p:nvSpPr>
          <p:cNvPr id="30725" name="TextBox 6"/>
          <p:cNvSpPr txBox="1">
            <a:spLocks noChangeArrowheads="1"/>
          </p:cNvSpPr>
          <p:nvPr/>
        </p:nvSpPr>
        <p:spPr bwMode="auto">
          <a:xfrm>
            <a:off x="685800" y="1531890"/>
            <a:ext cx="7391400" cy="2911566"/>
          </a:xfrm>
          <a:prstGeom prst="rect">
            <a:avLst/>
          </a:prstGeom>
          <a:noFill/>
          <a:ln w="9525">
            <a:noFill/>
            <a:miter lim="800000"/>
            <a:headEnd/>
            <a:tailEnd/>
          </a:ln>
        </p:spPr>
        <p:txBody>
          <a:bodyPr wrap="square">
            <a:spAutoFit/>
          </a:bodyPr>
          <a:lstStyle/>
          <a:p>
            <a:pPr>
              <a:defRPr/>
            </a:pPr>
            <a:r>
              <a:rPr lang="en-US" sz="2800" spc="-40" dirty="0" smtClean="0">
                <a:latin typeface="+mn-lt"/>
                <a:cs typeface="Calibri" pitchFamily="34" charset="0"/>
              </a:rPr>
              <a:t>Standardized plans are only available in three states.</a:t>
            </a:r>
          </a:p>
          <a:p>
            <a:pPr marL="514350" indent="-514350">
              <a:spcBef>
                <a:spcPct val="20000"/>
              </a:spcBef>
              <a:buFont typeface="+mj-lt"/>
              <a:buAutoNum type="alphaLcPeriod"/>
              <a:defRPr/>
            </a:pPr>
            <a:r>
              <a:rPr lang="en-US" sz="2800" spc="-30" dirty="0"/>
              <a:t>True</a:t>
            </a:r>
          </a:p>
          <a:p>
            <a:pPr marL="514350" indent="-514350">
              <a:spcBef>
                <a:spcPct val="20000"/>
              </a:spcBef>
              <a:buFont typeface="+mj-lt"/>
              <a:buAutoNum type="alphaLcPeriod"/>
              <a:defRPr/>
            </a:pPr>
            <a:r>
              <a:rPr lang="en-US" sz="2800" dirty="0"/>
              <a:t>False</a:t>
            </a:r>
          </a:p>
          <a:p>
            <a:pPr>
              <a:defRPr/>
            </a:pPr>
            <a:endParaRPr lang="en-US" sz="2800" spc="-40" dirty="0">
              <a:latin typeface="+mn-lt"/>
            </a:endParaRPr>
          </a:p>
          <a:p>
            <a:pPr>
              <a:defRPr/>
            </a:pPr>
            <a:endParaRPr lang="en-US" sz="3200" dirty="0">
              <a:solidFill>
                <a:schemeClr val="bg1"/>
              </a:solidFill>
              <a:latin typeface="Calibri" pitchFamily="34" charset="0"/>
            </a:endParaRPr>
          </a:p>
        </p:txBody>
      </p:sp>
      <p:sp>
        <p:nvSpPr>
          <p:cNvPr id="9" name="Rounded Rectangle 8" descr="Correct answer indicator"/>
          <p:cNvSpPr/>
          <p:nvPr/>
        </p:nvSpPr>
        <p:spPr>
          <a:xfrm>
            <a:off x="606971" y="3003439"/>
            <a:ext cx="1741433" cy="45720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ate Placeholder 12"/>
          <p:cNvSpPr>
            <a:spLocks noGrp="1"/>
          </p:cNvSpPr>
          <p:nvPr>
            <p:ph type="dt" sz="half" idx="4294967295"/>
          </p:nvPr>
        </p:nvSpPr>
        <p:spPr>
          <a:xfrm>
            <a:off x="457200" y="6340475"/>
            <a:ext cx="2394822" cy="365125"/>
          </a:xfrm>
          <a:prstGeom prst="rect">
            <a:avLst/>
          </a:prstGeom>
        </p:spPr>
        <p:txBody>
          <a:bodyPr/>
          <a:lstStyle/>
          <a:p>
            <a:r>
              <a:rPr lang="en-US" sz="1200" dirty="0" smtClean="0"/>
              <a:t>5/01/2014</a:t>
            </a:r>
            <a:endParaRPr lang="en-US" sz="1200" dirty="0"/>
          </a:p>
        </p:txBody>
      </p:sp>
      <p:sp>
        <p:nvSpPr>
          <p:cNvPr id="7" name="Footer Placeholder 13"/>
          <p:cNvSpPr>
            <a:spLocks noGrp="1"/>
          </p:cNvSpPr>
          <p:nvPr>
            <p:ph type="ftr" sz="quarter" idx="4294967295"/>
          </p:nvPr>
        </p:nvSpPr>
        <p:spPr>
          <a:xfrm>
            <a:off x="2438400" y="6372255"/>
            <a:ext cx="4447527" cy="365125"/>
          </a:xfrm>
          <a:prstGeom prst="rect">
            <a:avLst/>
          </a:prstGeom>
        </p:spPr>
        <p:txBody>
          <a:bodyPr/>
          <a:lstStyle/>
          <a:p>
            <a:pPr algn="ctr"/>
            <a:r>
              <a:rPr lang="en-US" sz="1200" dirty="0" smtClean="0"/>
              <a:t>Medigap (Medicare Supplement Insurance) Policies</a:t>
            </a:r>
            <a:endParaRPr lang="en-US" sz="1200" dirty="0"/>
          </a:p>
        </p:txBody>
      </p:sp>
      <p:sp>
        <p:nvSpPr>
          <p:cNvPr id="8" name="Slide Number Placeholder 1"/>
          <p:cNvSpPr txBox="1">
            <a:spLocks/>
          </p:cNvSpPr>
          <p:nvPr/>
        </p:nvSpPr>
        <p:spPr>
          <a:xfrm>
            <a:off x="6934200" y="6340475"/>
            <a:ext cx="1752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kern="1200">
                <a:solidFill>
                  <a:schemeClr val="tx1"/>
                </a:solidFill>
                <a:latin typeface="Arial" pitchFamily="34" charset="0"/>
                <a:ea typeface="ＭＳ Ｐゴシック"/>
                <a:cs typeface="ＭＳ Ｐゴシック"/>
              </a:defRPr>
            </a:lvl5pPr>
            <a:lvl6pPr marL="2286000" algn="l" defTabSz="914400" rtl="0" eaLnBrk="1" latinLnBrk="0" hangingPunct="1">
              <a:defRPr kern="1200">
                <a:solidFill>
                  <a:schemeClr val="tx1"/>
                </a:solidFill>
                <a:latin typeface="Arial" pitchFamily="34" charset="0"/>
                <a:ea typeface="ＭＳ Ｐゴシック"/>
                <a:cs typeface="ＭＳ Ｐゴシック"/>
              </a:defRPr>
            </a:lvl6pPr>
            <a:lvl7pPr marL="2743200" algn="l" defTabSz="914400" rtl="0" eaLnBrk="1" latinLnBrk="0" hangingPunct="1">
              <a:defRPr kern="1200">
                <a:solidFill>
                  <a:schemeClr val="tx1"/>
                </a:solidFill>
                <a:latin typeface="Arial" pitchFamily="34" charset="0"/>
                <a:ea typeface="ＭＳ Ｐゴシック"/>
                <a:cs typeface="ＭＳ Ｐゴシック"/>
              </a:defRPr>
            </a:lvl7pPr>
            <a:lvl8pPr marL="3200400" algn="l" defTabSz="914400" rtl="0" eaLnBrk="1" latinLnBrk="0" hangingPunct="1">
              <a:defRPr kern="1200">
                <a:solidFill>
                  <a:schemeClr val="tx1"/>
                </a:solidFill>
                <a:latin typeface="Arial" pitchFamily="34" charset="0"/>
                <a:ea typeface="ＭＳ Ｐゴシック"/>
                <a:cs typeface="ＭＳ Ｐゴシック"/>
              </a:defRPr>
            </a:lvl8pPr>
            <a:lvl9pPr marL="3657600" algn="l" defTabSz="914400" rtl="0" eaLnBrk="1" latinLnBrk="0" hangingPunct="1">
              <a:defRPr kern="1200">
                <a:solidFill>
                  <a:schemeClr val="tx1"/>
                </a:solidFill>
                <a:latin typeface="Arial" pitchFamily="34" charset="0"/>
                <a:ea typeface="ＭＳ Ｐゴシック"/>
                <a:cs typeface="ＭＳ Ｐゴシック"/>
              </a:defRPr>
            </a:lvl9pPr>
          </a:lstStyle>
          <a:p>
            <a:pPr algn="r">
              <a:defRPr/>
            </a:pPr>
            <a:fld id="{E2EE05EC-9D7A-49BA-9578-E951024239B5}" type="slidenum">
              <a:rPr lang="en-US" sz="1200" smtClean="0">
                <a:solidFill>
                  <a:prstClr val="black"/>
                </a:solidFill>
              </a:rPr>
              <a:pPr algn="r">
                <a:defRPr/>
              </a:pPr>
              <a:t>19</a:t>
            </a:fld>
            <a:endParaRPr lang="en-US" sz="1200" dirty="0">
              <a:solidFill>
                <a:prstClr val="black"/>
              </a:solidFill>
            </a:endParaRPr>
          </a:p>
        </p:txBody>
      </p:sp>
    </p:spTree>
    <p:custDataLst>
      <p:tags r:id="rId1"/>
    </p:custDataLst>
    <p:extLst>
      <p:ext uri="{BB962C8B-B14F-4D97-AF65-F5344CB8AC3E}">
        <p14:creationId xmlns:p14="http://schemas.microsoft.com/office/powerpoint/2010/main" val="2965242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sz="3600" dirty="0" smtClean="0"/>
              <a:t>Session Objectives</a:t>
            </a:r>
            <a:endParaRPr lang="en-US" sz="3600" dirty="0"/>
          </a:p>
        </p:txBody>
      </p:sp>
      <p:sp>
        <p:nvSpPr>
          <p:cNvPr id="4" name="Content Placeholder 2"/>
          <p:cNvSpPr>
            <a:spLocks noGrp="1"/>
          </p:cNvSpPr>
          <p:nvPr>
            <p:ph idx="1"/>
          </p:nvPr>
        </p:nvSpPr>
        <p:spPr>
          <a:xfrm>
            <a:off x="609600" y="1498602"/>
            <a:ext cx="8077200" cy="4525963"/>
          </a:xfrm>
          <a:prstGeom prst="rect">
            <a:avLst/>
          </a:prstGeom>
        </p:spPr>
        <p:txBody>
          <a:bodyPr>
            <a:normAutofit/>
          </a:bodyPr>
          <a:lstStyle/>
          <a:p>
            <a:pPr marL="0" marR="0" lvl="1" indent="0" defTabSz="914400" eaLnBrk="1" fontAlgn="auto" latinLnBrk="0" hangingPunct="1">
              <a:lnSpc>
                <a:spcPct val="100000"/>
              </a:lnSpc>
              <a:spcBef>
                <a:spcPts val="600"/>
              </a:spcBef>
              <a:spcAft>
                <a:spcPts val="0"/>
              </a:spcAft>
              <a:buClrTx/>
              <a:buSzTx/>
              <a:buNone/>
              <a:tabLst/>
              <a:defRPr/>
            </a:pPr>
            <a:r>
              <a:rPr kumimoji="0" lang="en-US" sz="3000" b="0" i="0" u="none" strike="noStrike" kern="0" cap="none" spc="0" normalizeH="0" baseline="0" noProof="0" dirty="0" smtClean="0">
                <a:ln>
                  <a:noFill/>
                </a:ln>
                <a:solidFill>
                  <a:sysClr val="windowText" lastClr="000000"/>
                </a:solidFill>
                <a:effectLst/>
                <a:uLnTx/>
                <a:uFillTx/>
              </a:rPr>
              <a:t>This session will help you</a:t>
            </a:r>
          </a:p>
          <a:p>
            <a:pPr marL="365760" marR="0" lvl="1" indent="-365760" defTabSz="914400" eaLnBrk="1" fontAlgn="auto" latinLnBrk="0" hangingPunct="1">
              <a:lnSpc>
                <a:spcPct val="100000"/>
              </a:lnSpc>
              <a:spcBef>
                <a:spcPts val="600"/>
              </a:spcBef>
              <a:spcAft>
                <a:spcPts val="0"/>
              </a:spcAft>
              <a:buClrTx/>
              <a:buSzTx/>
              <a:buFont typeface="Wingdings" panose="05000000000000000000" pitchFamily="2" charset="2"/>
              <a:buChar char="§"/>
              <a:tabLst/>
              <a:defRPr/>
            </a:pPr>
            <a:r>
              <a:rPr kumimoji="0" lang="en-US" sz="3000" b="0" i="0" u="none" strike="noStrike" kern="0" cap="none" spc="0" normalizeH="0" baseline="0" noProof="0" dirty="0" smtClean="0">
                <a:ln>
                  <a:noFill/>
                </a:ln>
                <a:solidFill>
                  <a:sysClr val="windowText" lastClr="000000"/>
                </a:solidFill>
                <a:effectLst/>
                <a:uLnTx/>
                <a:uFillTx/>
              </a:rPr>
              <a:t>Explain what Medigap policies are</a:t>
            </a:r>
          </a:p>
          <a:p>
            <a:pPr marL="365760" marR="0" lvl="1" indent="-365760" defTabSz="914400" eaLnBrk="1" fontAlgn="auto" latinLnBrk="0" hangingPunct="1">
              <a:lnSpc>
                <a:spcPct val="100000"/>
              </a:lnSpc>
              <a:spcBef>
                <a:spcPts val="600"/>
              </a:spcBef>
              <a:spcAft>
                <a:spcPts val="0"/>
              </a:spcAft>
              <a:buClrTx/>
              <a:buSzTx/>
              <a:buFont typeface="Wingdings" panose="05000000000000000000" pitchFamily="2" charset="2"/>
              <a:buChar char="§"/>
              <a:tabLst/>
              <a:defRPr/>
            </a:pPr>
            <a:r>
              <a:rPr kumimoji="0" lang="en-US" sz="3000" b="0" i="0" u="none" strike="noStrike" kern="0" cap="none" spc="0" normalizeH="0" baseline="0" noProof="0" dirty="0" smtClean="0">
                <a:ln>
                  <a:noFill/>
                </a:ln>
                <a:solidFill>
                  <a:sysClr val="windowText" lastClr="000000"/>
                </a:solidFill>
                <a:effectLst/>
                <a:uLnTx/>
                <a:uFillTx/>
              </a:rPr>
              <a:t>Understand key Medigap terms</a:t>
            </a:r>
          </a:p>
          <a:p>
            <a:pPr marL="365760" marR="0" lvl="1" indent="-365760" defTabSz="914400" eaLnBrk="1" fontAlgn="auto" latinLnBrk="0" hangingPunct="1">
              <a:lnSpc>
                <a:spcPct val="100000"/>
              </a:lnSpc>
              <a:spcBef>
                <a:spcPts val="600"/>
              </a:spcBef>
              <a:spcAft>
                <a:spcPts val="0"/>
              </a:spcAft>
              <a:buClrTx/>
              <a:buSzTx/>
              <a:buFont typeface="Wingdings" panose="05000000000000000000" pitchFamily="2" charset="2"/>
              <a:buChar char="§"/>
              <a:tabLst/>
              <a:defRPr/>
            </a:pPr>
            <a:r>
              <a:rPr kumimoji="0" lang="en-US" sz="3000" b="0" i="0" u="none" strike="noStrike" kern="0" cap="none" spc="0" normalizeH="0" baseline="0" noProof="0" dirty="0" smtClean="0">
                <a:ln>
                  <a:noFill/>
                </a:ln>
                <a:solidFill>
                  <a:sysClr val="windowText" lastClr="000000"/>
                </a:solidFill>
                <a:effectLst/>
                <a:uLnTx/>
                <a:uFillTx/>
              </a:rPr>
              <a:t>Relate steps needed to buy a Medigap policy</a:t>
            </a:r>
          </a:p>
          <a:p>
            <a:pPr marL="365760" marR="0" lvl="1" indent="-365760" defTabSz="914400" eaLnBrk="1" fontAlgn="auto" latinLnBrk="0" hangingPunct="1">
              <a:lnSpc>
                <a:spcPct val="100000"/>
              </a:lnSpc>
              <a:spcBef>
                <a:spcPts val="600"/>
              </a:spcBef>
              <a:spcAft>
                <a:spcPts val="0"/>
              </a:spcAft>
              <a:buClrTx/>
              <a:buSzTx/>
              <a:buFont typeface="Wingdings" panose="05000000000000000000" pitchFamily="2" charset="2"/>
              <a:buChar char="§"/>
              <a:tabLst/>
              <a:defRPr/>
            </a:pPr>
            <a:r>
              <a:rPr kumimoji="0" lang="en-US" sz="3000" b="0" i="0" u="none" strike="noStrike" kern="0" cap="none" spc="0" normalizeH="0" baseline="0" noProof="0" dirty="0" smtClean="0">
                <a:ln>
                  <a:noFill/>
                </a:ln>
                <a:solidFill>
                  <a:sysClr val="windowText" lastClr="000000"/>
                </a:solidFill>
                <a:effectLst/>
                <a:uLnTx/>
                <a:uFillTx/>
              </a:rPr>
              <a:t>Define the best time to buy a Medigap policy</a:t>
            </a:r>
          </a:p>
          <a:p>
            <a:pPr marL="365760" marR="0" lvl="1" indent="-365760" defTabSz="914400" eaLnBrk="1" fontAlgn="auto" latinLnBrk="0" hangingPunct="1">
              <a:lnSpc>
                <a:spcPct val="100000"/>
              </a:lnSpc>
              <a:spcBef>
                <a:spcPts val="600"/>
              </a:spcBef>
              <a:spcAft>
                <a:spcPts val="0"/>
              </a:spcAft>
              <a:buClrTx/>
              <a:buSzTx/>
              <a:buFont typeface="Wingdings" panose="05000000000000000000" pitchFamily="2" charset="2"/>
              <a:buChar char="§"/>
              <a:tabLst/>
              <a:defRPr/>
            </a:pPr>
            <a:r>
              <a:rPr kumimoji="0" lang="en-US" sz="3000" b="0" i="0" u="none" strike="noStrike" kern="0" cap="none" spc="0" normalizeH="0" baseline="0" noProof="0" dirty="0" smtClean="0">
                <a:ln>
                  <a:noFill/>
                </a:ln>
                <a:solidFill>
                  <a:sysClr val="windowText" lastClr="000000"/>
                </a:solidFill>
                <a:effectLst/>
                <a:uLnTx/>
                <a:uFillTx/>
              </a:rPr>
              <a:t>Explain guaranteed issue rights</a:t>
            </a:r>
          </a:p>
          <a:p>
            <a:pPr marL="365760" marR="0" lvl="1" indent="-365760" defTabSz="914400" eaLnBrk="1" fontAlgn="auto" latinLnBrk="0" hangingPunct="1">
              <a:lnSpc>
                <a:spcPct val="100000"/>
              </a:lnSpc>
              <a:spcBef>
                <a:spcPts val="600"/>
              </a:spcBef>
              <a:spcAft>
                <a:spcPts val="0"/>
              </a:spcAft>
              <a:buClrTx/>
              <a:buSzTx/>
              <a:buFont typeface="Wingdings" panose="05000000000000000000" pitchFamily="2" charset="2"/>
              <a:buChar char="§"/>
              <a:tabLst/>
              <a:defRPr/>
            </a:pPr>
            <a:r>
              <a:rPr kumimoji="0" lang="en-US" sz="3000" b="0" i="0" u="none" strike="noStrike" kern="0" cap="none" spc="0" normalizeH="0" baseline="0" noProof="0" dirty="0" smtClean="0">
                <a:ln>
                  <a:noFill/>
                </a:ln>
                <a:solidFill>
                  <a:sysClr val="windowText" lastClr="000000"/>
                </a:solidFill>
                <a:effectLst/>
                <a:uLnTx/>
                <a:uFillTx/>
              </a:rPr>
              <a:t>Know where to get information on Medigap rights and protections</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ysClr val="windowText" lastClr="000000"/>
              </a:solidFill>
              <a:effectLst/>
              <a:uLnTx/>
              <a:uFillTx/>
            </a:endParaRPr>
          </a:p>
        </p:txBody>
      </p:sp>
      <p:sp>
        <p:nvSpPr>
          <p:cNvPr id="6" name="Date Placeholder 12"/>
          <p:cNvSpPr>
            <a:spLocks noGrp="1"/>
          </p:cNvSpPr>
          <p:nvPr>
            <p:ph type="dt" sz="half" idx="4294967295"/>
          </p:nvPr>
        </p:nvSpPr>
        <p:spPr>
          <a:xfrm>
            <a:off x="457200" y="6340475"/>
            <a:ext cx="2394822" cy="365125"/>
          </a:xfrm>
          <a:prstGeom prst="rect">
            <a:avLst/>
          </a:prstGeom>
        </p:spPr>
        <p:txBody>
          <a:bodyPr/>
          <a:lstStyle/>
          <a:p>
            <a:r>
              <a:rPr lang="en-US" sz="1200" dirty="0" smtClean="0"/>
              <a:t>5/01/2014</a:t>
            </a:r>
            <a:endParaRPr lang="en-US" sz="1200" dirty="0"/>
          </a:p>
        </p:txBody>
      </p:sp>
      <p:sp>
        <p:nvSpPr>
          <p:cNvPr id="8" name="Footer Placeholder 13"/>
          <p:cNvSpPr>
            <a:spLocks noGrp="1"/>
          </p:cNvSpPr>
          <p:nvPr>
            <p:ph type="ftr" sz="quarter" idx="4294967295"/>
          </p:nvPr>
        </p:nvSpPr>
        <p:spPr>
          <a:xfrm>
            <a:off x="2438400" y="6372255"/>
            <a:ext cx="4447527" cy="365125"/>
          </a:xfrm>
          <a:prstGeom prst="rect">
            <a:avLst/>
          </a:prstGeom>
        </p:spPr>
        <p:txBody>
          <a:bodyPr/>
          <a:lstStyle/>
          <a:p>
            <a:pPr algn="ctr"/>
            <a:r>
              <a:rPr lang="en-US" sz="1200" dirty="0" smtClean="0"/>
              <a:t>Medigap (Medicare Supplement Insurance) Policies</a:t>
            </a:r>
            <a:endParaRPr lang="en-US" sz="1200" dirty="0"/>
          </a:p>
        </p:txBody>
      </p:sp>
      <p:sp>
        <p:nvSpPr>
          <p:cNvPr id="9" name="Slide Number Placeholder 1"/>
          <p:cNvSpPr txBox="1">
            <a:spLocks/>
          </p:cNvSpPr>
          <p:nvPr/>
        </p:nvSpPr>
        <p:spPr>
          <a:xfrm>
            <a:off x="6934200" y="6340475"/>
            <a:ext cx="1752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kern="1200">
                <a:solidFill>
                  <a:schemeClr val="tx1"/>
                </a:solidFill>
                <a:latin typeface="Arial" pitchFamily="34" charset="0"/>
                <a:ea typeface="ＭＳ Ｐゴシック"/>
                <a:cs typeface="ＭＳ Ｐゴシック"/>
              </a:defRPr>
            </a:lvl5pPr>
            <a:lvl6pPr marL="2286000" algn="l" defTabSz="914400" rtl="0" eaLnBrk="1" latinLnBrk="0" hangingPunct="1">
              <a:defRPr kern="1200">
                <a:solidFill>
                  <a:schemeClr val="tx1"/>
                </a:solidFill>
                <a:latin typeface="Arial" pitchFamily="34" charset="0"/>
                <a:ea typeface="ＭＳ Ｐゴシック"/>
                <a:cs typeface="ＭＳ Ｐゴシック"/>
              </a:defRPr>
            </a:lvl6pPr>
            <a:lvl7pPr marL="2743200" algn="l" defTabSz="914400" rtl="0" eaLnBrk="1" latinLnBrk="0" hangingPunct="1">
              <a:defRPr kern="1200">
                <a:solidFill>
                  <a:schemeClr val="tx1"/>
                </a:solidFill>
                <a:latin typeface="Arial" pitchFamily="34" charset="0"/>
                <a:ea typeface="ＭＳ Ｐゴシック"/>
                <a:cs typeface="ＭＳ Ｐゴシック"/>
              </a:defRPr>
            </a:lvl7pPr>
            <a:lvl8pPr marL="3200400" algn="l" defTabSz="914400" rtl="0" eaLnBrk="1" latinLnBrk="0" hangingPunct="1">
              <a:defRPr kern="1200">
                <a:solidFill>
                  <a:schemeClr val="tx1"/>
                </a:solidFill>
                <a:latin typeface="Arial" pitchFamily="34" charset="0"/>
                <a:ea typeface="ＭＳ Ｐゴシック"/>
                <a:cs typeface="ＭＳ Ｐゴシック"/>
              </a:defRPr>
            </a:lvl8pPr>
            <a:lvl9pPr marL="3657600" algn="l" defTabSz="914400" rtl="0" eaLnBrk="1" latinLnBrk="0" hangingPunct="1">
              <a:defRPr kern="1200">
                <a:solidFill>
                  <a:schemeClr val="tx1"/>
                </a:solidFill>
                <a:latin typeface="Arial" pitchFamily="34" charset="0"/>
                <a:ea typeface="ＭＳ Ｐゴシック"/>
                <a:cs typeface="ＭＳ Ｐゴシック"/>
              </a:defRPr>
            </a:lvl9pPr>
          </a:lstStyle>
          <a:p>
            <a:pPr algn="r">
              <a:defRPr/>
            </a:pPr>
            <a:fld id="{E2EE05EC-9D7A-49BA-9578-E951024239B5}" type="slidenum">
              <a:rPr lang="en-US" sz="1200" smtClean="0">
                <a:solidFill>
                  <a:prstClr val="black"/>
                </a:solidFill>
              </a:rPr>
              <a:pPr algn="r">
                <a:defRPr/>
              </a:pPr>
              <a:t>2</a:t>
            </a:fld>
            <a:endParaRPr lang="en-US" sz="1200" dirty="0">
              <a:solidFill>
                <a:prstClr val="black"/>
              </a:solidFill>
            </a:endParaRPr>
          </a:p>
        </p:txBody>
      </p:sp>
    </p:spTree>
    <p:extLst>
      <p:ext uri="{BB962C8B-B14F-4D97-AF65-F5344CB8AC3E}">
        <p14:creationId xmlns:p14="http://schemas.microsoft.com/office/powerpoint/2010/main" val="392085824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457200" y="76200"/>
            <a:ext cx="8229600" cy="1066800"/>
          </a:xfrm>
        </p:spPr>
        <p:txBody>
          <a:bodyPr/>
          <a:lstStyle/>
          <a:p>
            <a:r>
              <a:rPr lang="en-US" dirty="0" smtClean="0"/>
              <a:t>Check Your Knowledge – Question 4</a:t>
            </a:r>
            <a:endParaRPr lang="en-US" dirty="0"/>
          </a:p>
        </p:txBody>
      </p:sp>
      <p:sp>
        <p:nvSpPr>
          <p:cNvPr id="30725" name="TextBox 6"/>
          <p:cNvSpPr txBox="1">
            <a:spLocks noChangeArrowheads="1"/>
          </p:cNvSpPr>
          <p:nvPr/>
        </p:nvSpPr>
        <p:spPr bwMode="auto">
          <a:xfrm>
            <a:off x="483486" y="1447800"/>
            <a:ext cx="7898514" cy="4939814"/>
          </a:xfrm>
          <a:prstGeom prst="rect">
            <a:avLst/>
          </a:prstGeom>
          <a:noFill/>
          <a:ln w="9525">
            <a:noFill/>
            <a:miter lim="800000"/>
            <a:headEnd/>
            <a:tailEnd/>
          </a:ln>
        </p:spPr>
        <p:txBody>
          <a:bodyPr wrap="square">
            <a:spAutoFit/>
          </a:bodyPr>
          <a:lstStyle/>
          <a:p>
            <a:pPr>
              <a:spcBef>
                <a:spcPts val="600"/>
              </a:spcBef>
              <a:defRPr/>
            </a:pPr>
            <a:r>
              <a:rPr lang="en-US" sz="2800" dirty="0" smtClean="0">
                <a:cs typeface="Calibri" pitchFamily="34" charset="0"/>
              </a:rPr>
              <a:t>Which words make the following statement true?</a:t>
            </a:r>
          </a:p>
          <a:p>
            <a:pPr>
              <a:spcBef>
                <a:spcPts val="600"/>
              </a:spcBef>
              <a:defRPr/>
            </a:pPr>
            <a:r>
              <a:rPr lang="en-US" sz="2800" dirty="0" smtClean="0">
                <a:cs typeface="Calibri" pitchFamily="34" charset="0"/>
              </a:rPr>
              <a:t>“Each Medigap plan with the same letter must offer the same _______may vary between insurance companies.”</a:t>
            </a:r>
          </a:p>
          <a:p>
            <a:pPr marL="400050" indent="-400050">
              <a:spcBef>
                <a:spcPts val="600"/>
              </a:spcBef>
              <a:buFont typeface="+mj-lt"/>
              <a:buAutoNum type="alphaLcPeriod"/>
              <a:defRPr/>
            </a:pPr>
            <a:r>
              <a:rPr lang="en-US" sz="2800" dirty="0"/>
              <a:t>deductibles</a:t>
            </a:r>
            <a:r>
              <a:rPr lang="en-US" sz="2800" dirty="0" smtClean="0"/>
              <a:t>, but the policy </a:t>
            </a:r>
            <a:r>
              <a:rPr lang="en-US" sz="2800" dirty="0"/>
              <a:t>costs</a:t>
            </a:r>
          </a:p>
          <a:p>
            <a:pPr marL="400050" indent="-400050">
              <a:spcBef>
                <a:spcPts val="600"/>
              </a:spcBef>
              <a:buFont typeface="+mj-lt"/>
              <a:buAutoNum type="alphaLcPeriod"/>
              <a:defRPr/>
            </a:pPr>
            <a:r>
              <a:rPr lang="en-US" sz="2800" dirty="0"/>
              <a:t>policy benefits, </a:t>
            </a:r>
            <a:r>
              <a:rPr lang="en-US" sz="2800" dirty="0" smtClean="0"/>
              <a:t>but the coverage </a:t>
            </a:r>
            <a:r>
              <a:rPr lang="en-US" sz="2800" dirty="0"/>
              <a:t>options</a:t>
            </a:r>
          </a:p>
          <a:p>
            <a:pPr marL="400050" indent="-400050">
              <a:spcBef>
                <a:spcPts val="600"/>
              </a:spcBef>
              <a:buFont typeface="+mj-lt"/>
              <a:buAutoNum type="alphaLcPeriod"/>
              <a:defRPr/>
            </a:pPr>
            <a:r>
              <a:rPr lang="en-US" sz="2800" dirty="0"/>
              <a:t>benefit costs, </a:t>
            </a:r>
            <a:r>
              <a:rPr lang="en-US" sz="2800" dirty="0" smtClean="0"/>
              <a:t>but the coverage </a:t>
            </a:r>
            <a:r>
              <a:rPr lang="en-US" sz="2800" dirty="0"/>
              <a:t>options</a:t>
            </a:r>
          </a:p>
          <a:p>
            <a:pPr marL="400050" indent="-400050">
              <a:spcBef>
                <a:spcPts val="600"/>
              </a:spcBef>
              <a:buFont typeface="+mj-lt"/>
              <a:buAutoNum type="alphaLcPeriod"/>
              <a:defRPr/>
            </a:pPr>
            <a:r>
              <a:rPr lang="en-US" sz="2800" dirty="0"/>
              <a:t>basic benefits, </a:t>
            </a:r>
            <a:r>
              <a:rPr lang="en-US" sz="2800" dirty="0" smtClean="0"/>
              <a:t>but the policy </a:t>
            </a:r>
            <a:r>
              <a:rPr lang="en-US" sz="2800" dirty="0"/>
              <a:t>costs</a:t>
            </a:r>
          </a:p>
          <a:p>
            <a:pPr>
              <a:spcBef>
                <a:spcPts val="600"/>
              </a:spcBef>
              <a:defRPr/>
            </a:pPr>
            <a:endParaRPr lang="en-US" sz="2400" dirty="0"/>
          </a:p>
          <a:p>
            <a:pPr>
              <a:spcBef>
                <a:spcPts val="600"/>
              </a:spcBef>
              <a:defRPr/>
            </a:pPr>
            <a:endParaRPr lang="en-US" sz="3200" dirty="0">
              <a:solidFill>
                <a:schemeClr val="bg1"/>
              </a:solidFill>
              <a:latin typeface="Calibri" pitchFamily="34" charset="0"/>
            </a:endParaRPr>
          </a:p>
        </p:txBody>
      </p:sp>
      <p:sp>
        <p:nvSpPr>
          <p:cNvPr id="9" name="Rounded Rectangle 8" descr="Correct answer indicator"/>
          <p:cNvSpPr/>
          <p:nvPr/>
        </p:nvSpPr>
        <p:spPr>
          <a:xfrm>
            <a:off x="483486" y="4889936"/>
            <a:ext cx="5764914" cy="466735"/>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ate Placeholder 12"/>
          <p:cNvSpPr>
            <a:spLocks noGrp="1"/>
          </p:cNvSpPr>
          <p:nvPr>
            <p:ph type="dt" sz="half" idx="2"/>
          </p:nvPr>
        </p:nvSpPr>
        <p:spPr/>
        <p:txBody>
          <a:bodyPr/>
          <a:lstStyle/>
          <a:p>
            <a:r>
              <a:rPr lang="en-US" smtClean="0"/>
              <a:t>5/01/2014</a:t>
            </a:r>
            <a:endParaRPr lang="en-US" dirty="0"/>
          </a:p>
        </p:txBody>
      </p:sp>
      <p:sp>
        <p:nvSpPr>
          <p:cNvPr id="7" name="Footer Placeholder 13"/>
          <p:cNvSpPr>
            <a:spLocks noGrp="1"/>
          </p:cNvSpPr>
          <p:nvPr>
            <p:ph type="ftr" sz="quarter" idx="3"/>
          </p:nvPr>
        </p:nvSpPr>
        <p:spPr/>
        <p:txBody>
          <a:bodyPr/>
          <a:lstStyle/>
          <a:p>
            <a:r>
              <a:rPr lang="en-US" smtClean="0"/>
              <a:t>Medigap (Medicare Supplement Insurance) Policies</a:t>
            </a:r>
            <a:endParaRPr lang="en-US" dirty="0"/>
          </a:p>
        </p:txBody>
      </p:sp>
      <p:sp>
        <p:nvSpPr>
          <p:cNvPr id="8" name="Slide Number Placeholder 1"/>
          <p:cNvSpPr txBox="1">
            <a:spLocks/>
          </p:cNvSpPr>
          <p:nvPr/>
        </p:nvSpPr>
        <p:spPr>
          <a:xfrm>
            <a:off x="6934200" y="6340475"/>
            <a:ext cx="1752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kern="1200">
                <a:solidFill>
                  <a:schemeClr val="tx1"/>
                </a:solidFill>
                <a:latin typeface="Arial" pitchFamily="34" charset="0"/>
                <a:ea typeface="ＭＳ Ｐゴシック"/>
                <a:cs typeface="ＭＳ Ｐゴシック"/>
              </a:defRPr>
            </a:lvl5pPr>
            <a:lvl6pPr marL="2286000" algn="l" defTabSz="914400" rtl="0" eaLnBrk="1" latinLnBrk="0" hangingPunct="1">
              <a:defRPr kern="1200">
                <a:solidFill>
                  <a:schemeClr val="tx1"/>
                </a:solidFill>
                <a:latin typeface="Arial" pitchFamily="34" charset="0"/>
                <a:ea typeface="ＭＳ Ｐゴシック"/>
                <a:cs typeface="ＭＳ Ｐゴシック"/>
              </a:defRPr>
            </a:lvl6pPr>
            <a:lvl7pPr marL="2743200" algn="l" defTabSz="914400" rtl="0" eaLnBrk="1" latinLnBrk="0" hangingPunct="1">
              <a:defRPr kern="1200">
                <a:solidFill>
                  <a:schemeClr val="tx1"/>
                </a:solidFill>
                <a:latin typeface="Arial" pitchFamily="34" charset="0"/>
                <a:ea typeface="ＭＳ Ｐゴシック"/>
                <a:cs typeface="ＭＳ Ｐゴシック"/>
              </a:defRPr>
            </a:lvl7pPr>
            <a:lvl8pPr marL="3200400" algn="l" defTabSz="914400" rtl="0" eaLnBrk="1" latinLnBrk="0" hangingPunct="1">
              <a:defRPr kern="1200">
                <a:solidFill>
                  <a:schemeClr val="tx1"/>
                </a:solidFill>
                <a:latin typeface="Arial" pitchFamily="34" charset="0"/>
                <a:ea typeface="ＭＳ Ｐゴシック"/>
                <a:cs typeface="ＭＳ Ｐゴシック"/>
              </a:defRPr>
            </a:lvl8pPr>
            <a:lvl9pPr marL="3657600" algn="l" defTabSz="914400" rtl="0" eaLnBrk="1" latinLnBrk="0" hangingPunct="1">
              <a:defRPr kern="1200">
                <a:solidFill>
                  <a:schemeClr val="tx1"/>
                </a:solidFill>
                <a:latin typeface="Arial" pitchFamily="34" charset="0"/>
                <a:ea typeface="ＭＳ Ｐゴシック"/>
                <a:cs typeface="ＭＳ Ｐゴシック"/>
              </a:defRPr>
            </a:lvl9pPr>
          </a:lstStyle>
          <a:p>
            <a:pPr algn="r">
              <a:defRPr/>
            </a:pPr>
            <a:fld id="{E2EE05EC-9D7A-49BA-9578-E951024239B5}" type="slidenum">
              <a:rPr lang="en-US" sz="1200" smtClean="0">
                <a:solidFill>
                  <a:prstClr val="black"/>
                </a:solidFill>
              </a:rPr>
              <a:pPr algn="r">
                <a:defRPr/>
              </a:pPr>
              <a:t>20</a:t>
            </a:fld>
            <a:endParaRPr lang="en-US" sz="1200" dirty="0">
              <a:solidFill>
                <a:prstClr val="black"/>
              </a:solidFill>
            </a:endParaRPr>
          </a:p>
        </p:txBody>
      </p:sp>
    </p:spTree>
    <p:custDataLst>
      <p:tags r:id="rId1"/>
    </p:custDataLst>
    <p:extLst>
      <p:ext uri="{BB962C8B-B14F-4D97-AF65-F5344CB8AC3E}">
        <p14:creationId xmlns:p14="http://schemas.microsoft.com/office/powerpoint/2010/main" val="3577540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5"/>
          <p:cNvSpPr>
            <a:spLocks noGrp="1"/>
          </p:cNvSpPr>
          <p:nvPr>
            <p:ph type="title"/>
          </p:nvPr>
        </p:nvSpPr>
        <p:spPr>
          <a:noFill/>
        </p:spPr>
        <p:txBody>
          <a:bodyPr/>
          <a:lstStyle/>
          <a:p>
            <a:r>
              <a:rPr lang="en-US" sz="3600" dirty="0" smtClean="0">
                <a:solidFill>
                  <a:schemeClr val="bg1"/>
                </a:solidFill>
              </a:rPr>
              <a:t>Lesson 3—Buying a Medigap Policy</a:t>
            </a:r>
          </a:p>
        </p:txBody>
      </p:sp>
      <p:sp>
        <p:nvSpPr>
          <p:cNvPr id="7" name="Content Placeholder 6"/>
          <p:cNvSpPr>
            <a:spLocks noGrp="1"/>
          </p:cNvSpPr>
          <p:nvPr>
            <p:ph idx="1"/>
          </p:nvPr>
        </p:nvSpPr>
        <p:spPr/>
        <p:txBody>
          <a:bodyPr>
            <a:normAutofit/>
          </a:bodyPr>
          <a:lstStyle/>
          <a:p>
            <a:pPr marL="365760" indent="-365760" eaLnBrk="1" hangingPunct="1">
              <a:spcBef>
                <a:spcPts val="600"/>
              </a:spcBef>
              <a:buFont typeface="Wingdings" pitchFamily="2" charset="2"/>
              <a:buChar char="§"/>
              <a:defRPr/>
            </a:pPr>
            <a:r>
              <a:rPr lang="en-US" sz="3200" b="0" dirty="0" smtClean="0">
                <a:latin typeface="+mn-lt"/>
                <a:cs typeface="Arial" charset="0"/>
              </a:rPr>
              <a:t>The Best Time to </a:t>
            </a:r>
            <a:r>
              <a:rPr lang="en-US" sz="3200" b="0" dirty="0">
                <a:latin typeface="+mn-lt"/>
                <a:cs typeface="Arial" charset="0"/>
              </a:rPr>
              <a:t>Buy a Medigap Policy</a:t>
            </a:r>
          </a:p>
          <a:p>
            <a:pPr marL="365760" indent="-365760" eaLnBrk="1" hangingPunct="1">
              <a:spcBef>
                <a:spcPts val="600"/>
              </a:spcBef>
              <a:buFont typeface="Wingdings" pitchFamily="2" charset="2"/>
              <a:buChar char="§"/>
              <a:defRPr/>
            </a:pPr>
            <a:r>
              <a:rPr lang="en-US" sz="3200" b="0" dirty="0" smtClean="0">
                <a:latin typeface="+mn-lt"/>
                <a:cs typeface="Arial" charset="0"/>
              </a:rPr>
              <a:t>Switching </a:t>
            </a:r>
            <a:r>
              <a:rPr lang="en-US" sz="3200" b="0" dirty="0">
                <a:latin typeface="+mn-lt"/>
                <a:cs typeface="Arial" charset="0"/>
              </a:rPr>
              <a:t>Medigap </a:t>
            </a:r>
            <a:r>
              <a:rPr lang="en-US" sz="3200" b="0" dirty="0" smtClean="0">
                <a:latin typeface="+mn-lt"/>
                <a:cs typeface="Arial" charset="0"/>
              </a:rPr>
              <a:t>Policies</a:t>
            </a:r>
          </a:p>
          <a:p>
            <a:pPr marL="365760" indent="-365760">
              <a:spcBef>
                <a:spcPts val="600"/>
              </a:spcBef>
              <a:buFont typeface="Wingdings" panose="05000000000000000000" pitchFamily="2" charset="2"/>
              <a:buChar char="§"/>
              <a:defRPr/>
            </a:pPr>
            <a:r>
              <a:rPr lang="en-US" sz="3200" dirty="0">
                <a:cs typeface="Arial" charset="0"/>
              </a:rPr>
              <a:t>Steps to Buy a Medigap Policy</a:t>
            </a:r>
          </a:p>
          <a:p>
            <a:pPr marL="0" indent="0" eaLnBrk="1" hangingPunct="1">
              <a:spcBef>
                <a:spcPts val="600"/>
              </a:spcBef>
              <a:buNone/>
              <a:defRPr/>
            </a:pPr>
            <a:endParaRPr lang="en-US" sz="3200" b="0" dirty="0">
              <a:latin typeface="+mn-lt"/>
              <a:cs typeface="Arial" charset="0"/>
            </a:endParaRPr>
          </a:p>
          <a:p>
            <a:pPr marL="0" indent="0" eaLnBrk="1" hangingPunct="1">
              <a:lnSpc>
                <a:spcPct val="90000"/>
              </a:lnSpc>
              <a:buNone/>
              <a:defRPr/>
            </a:pPr>
            <a:endParaRPr lang="en-US" sz="3200" dirty="0">
              <a:cs typeface="Arial" charset="0"/>
            </a:endParaRPr>
          </a:p>
        </p:txBody>
      </p:sp>
      <p:sp>
        <p:nvSpPr>
          <p:cNvPr id="6" name="Date Placeholder 12"/>
          <p:cNvSpPr>
            <a:spLocks noGrp="1"/>
          </p:cNvSpPr>
          <p:nvPr>
            <p:ph type="dt" sz="half" idx="4294967295"/>
          </p:nvPr>
        </p:nvSpPr>
        <p:spPr>
          <a:xfrm>
            <a:off x="457200" y="6340475"/>
            <a:ext cx="2394822" cy="365125"/>
          </a:xfrm>
          <a:prstGeom prst="rect">
            <a:avLst/>
          </a:prstGeom>
        </p:spPr>
        <p:txBody>
          <a:bodyPr/>
          <a:lstStyle/>
          <a:p>
            <a:r>
              <a:rPr lang="en-US" sz="1200" dirty="0" smtClean="0"/>
              <a:t>5/01/2014</a:t>
            </a:r>
            <a:endParaRPr lang="en-US" sz="1200" dirty="0"/>
          </a:p>
        </p:txBody>
      </p:sp>
      <p:sp>
        <p:nvSpPr>
          <p:cNvPr id="8" name="Footer Placeholder 13"/>
          <p:cNvSpPr>
            <a:spLocks noGrp="1"/>
          </p:cNvSpPr>
          <p:nvPr>
            <p:ph type="ftr" sz="quarter" idx="4294967295"/>
          </p:nvPr>
        </p:nvSpPr>
        <p:spPr>
          <a:xfrm>
            <a:off x="2438400" y="6372255"/>
            <a:ext cx="4447527" cy="365125"/>
          </a:xfrm>
          <a:prstGeom prst="rect">
            <a:avLst/>
          </a:prstGeom>
        </p:spPr>
        <p:txBody>
          <a:bodyPr/>
          <a:lstStyle/>
          <a:p>
            <a:pPr algn="ctr"/>
            <a:r>
              <a:rPr lang="en-US" sz="1200" dirty="0" smtClean="0"/>
              <a:t>Medigap (Medicare Supplement Insurance) Policies</a:t>
            </a:r>
            <a:endParaRPr lang="en-US" sz="1200" dirty="0"/>
          </a:p>
        </p:txBody>
      </p:sp>
      <p:sp>
        <p:nvSpPr>
          <p:cNvPr id="9" name="Slide Number Placeholder 1"/>
          <p:cNvSpPr txBox="1">
            <a:spLocks/>
          </p:cNvSpPr>
          <p:nvPr/>
        </p:nvSpPr>
        <p:spPr>
          <a:xfrm>
            <a:off x="6934200" y="6340475"/>
            <a:ext cx="1752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kern="1200">
                <a:solidFill>
                  <a:schemeClr val="tx1"/>
                </a:solidFill>
                <a:latin typeface="Arial" pitchFamily="34" charset="0"/>
                <a:ea typeface="ＭＳ Ｐゴシック"/>
                <a:cs typeface="ＭＳ Ｐゴシック"/>
              </a:defRPr>
            </a:lvl5pPr>
            <a:lvl6pPr marL="2286000" algn="l" defTabSz="914400" rtl="0" eaLnBrk="1" latinLnBrk="0" hangingPunct="1">
              <a:defRPr kern="1200">
                <a:solidFill>
                  <a:schemeClr val="tx1"/>
                </a:solidFill>
                <a:latin typeface="Arial" pitchFamily="34" charset="0"/>
                <a:ea typeface="ＭＳ Ｐゴシック"/>
                <a:cs typeface="ＭＳ Ｐゴシック"/>
              </a:defRPr>
            </a:lvl6pPr>
            <a:lvl7pPr marL="2743200" algn="l" defTabSz="914400" rtl="0" eaLnBrk="1" latinLnBrk="0" hangingPunct="1">
              <a:defRPr kern="1200">
                <a:solidFill>
                  <a:schemeClr val="tx1"/>
                </a:solidFill>
                <a:latin typeface="Arial" pitchFamily="34" charset="0"/>
                <a:ea typeface="ＭＳ Ｐゴシック"/>
                <a:cs typeface="ＭＳ Ｐゴシック"/>
              </a:defRPr>
            </a:lvl7pPr>
            <a:lvl8pPr marL="3200400" algn="l" defTabSz="914400" rtl="0" eaLnBrk="1" latinLnBrk="0" hangingPunct="1">
              <a:defRPr kern="1200">
                <a:solidFill>
                  <a:schemeClr val="tx1"/>
                </a:solidFill>
                <a:latin typeface="Arial" pitchFamily="34" charset="0"/>
                <a:ea typeface="ＭＳ Ｐゴシック"/>
                <a:cs typeface="ＭＳ Ｐゴシック"/>
              </a:defRPr>
            </a:lvl8pPr>
            <a:lvl9pPr marL="3657600" algn="l" defTabSz="914400" rtl="0" eaLnBrk="1" latinLnBrk="0" hangingPunct="1">
              <a:defRPr kern="1200">
                <a:solidFill>
                  <a:schemeClr val="tx1"/>
                </a:solidFill>
                <a:latin typeface="Arial" pitchFamily="34" charset="0"/>
                <a:ea typeface="ＭＳ Ｐゴシック"/>
                <a:cs typeface="ＭＳ Ｐゴシック"/>
              </a:defRPr>
            </a:lvl9pPr>
          </a:lstStyle>
          <a:p>
            <a:pPr algn="r">
              <a:defRPr/>
            </a:pPr>
            <a:fld id="{E2EE05EC-9D7A-49BA-9578-E951024239B5}" type="slidenum">
              <a:rPr lang="en-US" sz="1200" smtClean="0">
                <a:solidFill>
                  <a:prstClr val="black"/>
                </a:solidFill>
              </a:rPr>
              <a:pPr algn="r">
                <a:defRPr/>
              </a:pPr>
              <a:t>21</a:t>
            </a:fld>
            <a:endParaRPr lang="en-US" sz="1200" dirty="0">
              <a:solidFill>
                <a:prstClr val="black"/>
              </a:solidFill>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dirty="0" smtClean="0">
                <a:solidFill>
                  <a:srgbClr val="000000"/>
                </a:solidFill>
              </a:rPr>
              <a:t>The Best Time to Buy a Medigap Policy</a:t>
            </a:r>
            <a:endParaRPr lang="en-US" sz="4400" dirty="0" smtClean="0">
              <a:solidFill>
                <a:srgbClr val="000000"/>
              </a:solidFill>
            </a:endParaRPr>
          </a:p>
        </p:txBody>
      </p:sp>
      <p:sp>
        <p:nvSpPr>
          <p:cNvPr id="37892" name="Rectangle 3"/>
          <p:cNvSpPr>
            <a:spLocks noGrp="1" noChangeArrowheads="1"/>
          </p:cNvSpPr>
          <p:nvPr>
            <p:ph idx="1"/>
          </p:nvPr>
        </p:nvSpPr>
        <p:spPr/>
        <p:txBody>
          <a:bodyPr>
            <a:noAutofit/>
          </a:bodyPr>
          <a:lstStyle/>
          <a:p>
            <a:pPr marL="365760" indent="-365760">
              <a:defRPr/>
            </a:pPr>
            <a:r>
              <a:rPr lang="en-US" sz="2800" dirty="0" smtClean="0">
                <a:solidFill>
                  <a:srgbClr val="000000"/>
                </a:solidFill>
              </a:rPr>
              <a:t>Medigap open enrollment period (OEP)</a:t>
            </a:r>
          </a:p>
          <a:p>
            <a:pPr marL="640080" lvl="1" indent="-274320">
              <a:defRPr/>
            </a:pPr>
            <a:r>
              <a:rPr lang="en-US" sz="2600" dirty="0" smtClean="0">
                <a:solidFill>
                  <a:srgbClr val="000000"/>
                </a:solidFill>
              </a:rPr>
              <a:t>Six months when insurance company must sell</a:t>
            </a:r>
          </a:p>
          <a:p>
            <a:pPr marL="640080" lvl="1" indent="-274320">
              <a:defRPr/>
            </a:pPr>
            <a:r>
              <a:rPr lang="en-US" sz="2600" dirty="0" smtClean="0"/>
              <a:t>Guaranteed </a:t>
            </a:r>
            <a:r>
              <a:rPr lang="en-US" sz="2600" dirty="0"/>
              <a:t>issue period without medical </a:t>
            </a:r>
            <a:r>
              <a:rPr lang="en-US" sz="2600" dirty="0" smtClean="0"/>
              <a:t>underwriting</a:t>
            </a:r>
          </a:p>
          <a:p>
            <a:pPr marL="640080" lvl="1" indent="-274320">
              <a:defRPr/>
            </a:pPr>
            <a:r>
              <a:rPr lang="en-US" sz="2600" dirty="0" smtClean="0">
                <a:solidFill>
                  <a:srgbClr val="000000"/>
                </a:solidFill>
              </a:rPr>
              <a:t>Your </a:t>
            </a:r>
            <a:r>
              <a:rPr lang="en-US" sz="2600" dirty="0">
                <a:solidFill>
                  <a:srgbClr val="000000"/>
                </a:solidFill>
              </a:rPr>
              <a:t>one OEP begins when you are 65 or older and enrolled in </a:t>
            </a:r>
            <a:r>
              <a:rPr lang="en-US" sz="2600" dirty="0" smtClean="0">
                <a:solidFill>
                  <a:srgbClr val="000000"/>
                </a:solidFill>
              </a:rPr>
              <a:t>Part B</a:t>
            </a:r>
          </a:p>
          <a:p>
            <a:pPr marL="974725" lvl="2" indent="-288925">
              <a:defRPr/>
            </a:pPr>
            <a:r>
              <a:rPr lang="en-US" sz="2400" dirty="0"/>
              <a:t>Can’t be changed or replaced</a:t>
            </a:r>
          </a:p>
          <a:p>
            <a:pPr marL="640080" lvl="1" indent="-274320">
              <a:defRPr/>
            </a:pPr>
            <a:r>
              <a:rPr lang="en-US" sz="2600" dirty="0">
                <a:solidFill>
                  <a:srgbClr val="000000"/>
                </a:solidFill>
              </a:rPr>
              <a:t>Some states have more generous </a:t>
            </a:r>
            <a:r>
              <a:rPr lang="en-US" sz="2600" dirty="0" smtClean="0">
                <a:solidFill>
                  <a:srgbClr val="000000"/>
                </a:solidFill>
              </a:rPr>
              <a:t>rules</a:t>
            </a:r>
          </a:p>
          <a:p>
            <a:pPr marL="290513" indent="-290513">
              <a:defRPr/>
            </a:pPr>
            <a:r>
              <a:rPr lang="en-US" sz="2800" dirty="0">
                <a:solidFill>
                  <a:srgbClr val="000000"/>
                </a:solidFill>
              </a:rPr>
              <a:t>May be able to buy a Medigap policy any </a:t>
            </a:r>
            <a:r>
              <a:rPr lang="en-US" sz="2800" dirty="0" smtClean="0">
                <a:solidFill>
                  <a:srgbClr val="000000"/>
                </a:solidFill>
              </a:rPr>
              <a:t>time an insurance company will sell you one</a:t>
            </a:r>
            <a:endParaRPr lang="en-US" sz="2800" dirty="0">
              <a:solidFill>
                <a:srgbClr val="000000"/>
              </a:solidFill>
            </a:endParaRPr>
          </a:p>
          <a:p>
            <a:pPr marL="400050">
              <a:defRPr/>
            </a:pPr>
            <a:endParaRPr lang="en-US" sz="2400" dirty="0">
              <a:solidFill>
                <a:srgbClr val="000000"/>
              </a:solidFill>
            </a:endParaRPr>
          </a:p>
        </p:txBody>
      </p:sp>
      <p:sp>
        <p:nvSpPr>
          <p:cNvPr id="6" name="Date Placeholder 12"/>
          <p:cNvSpPr>
            <a:spLocks noGrp="1"/>
          </p:cNvSpPr>
          <p:nvPr>
            <p:ph type="dt" sz="half" idx="4294967295"/>
          </p:nvPr>
        </p:nvSpPr>
        <p:spPr>
          <a:xfrm>
            <a:off x="457200" y="6340475"/>
            <a:ext cx="2394822" cy="365125"/>
          </a:xfrm>
          <a:prstGeom prst="rect">
            <a:avLst/>
          </a:prstGeom>
        </p:spPr>
        <p:txBody>
          <a:bodyPr/>
          <a:lstStyle/>
          <a:p>
            <a:r>
              <a:rPr lang="en-US" sz="1200" dirty="0" smtClean="0"/>
              <a:t>5/01/2014</a:t>
            </a:r>
            <a:endParaRPr lang="en-US" sz="1200" dirty="0"/>
          </a:p>
        </p:txBody>
      </p:sp>
      <p:sp>
        <p:nvSpPr>
          <p:cNvPr id="7" name="Footer Placeholder 13"/>
          <p:cNvSpPr>
            <a:spLocks noGrp="1"/>
          </p:cNvSpPr>
          <p:nvPr>
            <p:ph type="ftr" sz="quarter" idx="4294967295"/>
          </p:nvPr>
        </p:nvSpPr>
        <p:spPr>
          <a:xfrm>
            <a:off x="2438400" y="6372255"/>
            <a:ext cx="4447527" cy="365125"/>
          </a:xfrm>
          <a:prstGeom prst="rect">
            <a:avLst/>
          </a:prstGeom>
        </p:spPr>
        <p:txBody>
          <a:bodyPr/>
          <a:lstStyle/>
          <a:p>
            <a:pPr algn="ctr"/>
            <a:r>
              <a:rPr lang="en-US" sz="1200" dirty="0" smtClean="0"/>
              <a:t>Medigap (Medicare Supplement Insurance) Policies</a:t>
            </a:r>
            <a:endParaRPr lang="en-US" sz="1200" dirty="0"/>
          </a:p>
        </p:txBody>
      </p:sp>
      <p:sp>
        <p:nvSpPr>
          <p:cNvPr id="8" name="Slide Number Placeholder 1"/>
          <p:cNvSpPr txBox="1">
            <a:spLocks/>
          </p:cNvSpPr>
          <p:nvPr/>
        </p:nvSpPr>
        <p:spPr>
          <a:xfrm>
            <a:off x="6934200" y="6340475"/>
            <a:ext cx="1752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kern="1200">
                <a:solidFill>
                  <a:schemeClr val="tx1"/>
                </a:solidFill>
                <a:latin typeface="Arial" pitchFamily="34" charset="0"/>
                <a:ea typeface="ＭＳ Ｐゴシック"/>
                <a:cs typeface="ＭＳ Ｐゴシック"/>
              </a:defRPr>
            </a:lvl5pPr>
            <a:lvl6pPr marL="2286000" algn="l" defTabSz="914400" rtl="0" eaLnBrk="1" latinLnBrk="0" hangingPunct="1">
              <a:defRPr kern="1200">
                <a:solidFill>
                  <a:schemeClr val="tx1"/>
                </a:solidFill>
                <a:latin typeface="Arial" pitchFamily="34" charset="0"/>
                <a:ea typeface="ＭＳ Ｐゴシック"/>
                <a:cs typeface="ＭＳ Ｐゴシック"/>
              </a:defRPr>
            </a:lvl6pPr>
            <a:lvl7pPr marL="2743200" algn="l" defTabSz="914400" rtl="0" eaLnBrk="1" latinLnBrk="0" hangingPunct="1">
              <a:defRPr kern="1200">
                <a:solidFill>
                  <a:schemeClr val="tx1"/>
                </a:solidFill>
                <a:latin typeface="Arial" pitchFamily="34" charset="0"/>
                <a:ea typeface="ＭＳ Ｐゴシック"/>
                <a:cs typeface="ＭＳ Ｐゴシック"/>
              </a:defRPr>
            </a:lvl7pPr>
            <a:lvl8pPr marL="3200400" algn="l" defTabSz="914400" rtl="0" eaLnBrk="1" latinLnBrk="0" hangingPunct="1">
              <a:defRPr kern="1200">
                <a:solidFill>
                  <a:schemeClr val="tx1"/>
                </a:solidFill>
                <a:latin typeface="Arial" pitchFamily="34" charset="0"/>
                <a:ea typeface="ＭＳ Ｐゴシック"/>
                <a:cs typeface="ＭＳ Ｐゴシック"/>
              </a:defRPr>
            </a:lvl8pPr>
            <a:lvl9pPr marL="3657600" algn="l" defTabSz="914400" rtl="0" eaLnBrk="1" latinLnBrk="0" hangingPunct="1">
              <a:defRPr kern="1200">
                <a:solidFill>
                  <a:schemeClr val="tx1"/>
                </a:solidFill>
                <a:latin typeface="Arial" pitchFamily="34" charset="0"/>
                <a:ea typeface="ＭＳ Ｐゴシック"/>
                <a:cs typeface="ＭＳ Ｐゴシック"/>
              </a:defRPr>
            </a:lvl9pPr>
          </a:lstStyle>
          <a:p>
            <a:pPr algn="r">
              <a:defRPr/>
            </a:pPr>
            <a:fld id="{E2EE05EC-9D7A-49BA-9578-E951024239B5}" type="slidenum">
              <a:rPr lang="en-US" sz="1200" smtClean="0">
                <a:solidFill>
                  <a:prstClr val="black"/>
                </a:solidFill>
              </a:rPr>
              <a:pPr algn="r">
                <a:defRPr/>
              </a:pPr>
              <a:t>22</a:t>
            </a:fld>
            <a:endParaRPr lang="en-US" sz="1200" dirty="0">
              <a:solidFill>
                <a:prstClr val="black"/>
              </a:solidFill>
            </a:endParaRPr>
          </a:p>
        </p:txBody>
      </p:sp>
    </p:spTree>
    <p:custDataLst>
      <p:tags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457200" y="274638"/>
            <a:ext cx="8229600" cy="715962"/>
          </a:xfrm>
        </p:spPr>
        <p:txBody>
          <a:bodyPr>
            <a:normAutofit fontScale="90000"/>
          </a:bodyPr>
          <a:lstStyle/>
          <a:p>
            <a:pPr eaLnBrk="1" hangingPunct="1"/>
            <a:r>
              <a:rPr lang="en-US" dirty="0" smtClean="0"/>
              <a:t>Delayed Medigap </a:t>
            </a:r>
            <a:br>
              <a:rPr lang="en-US" dirty="0" smtClean="0"/>
            </a:br>
            <a:r>
              <a:rPr lang="en-US" dirty="0" smtClean="0"/>
              <a:t>Open Enrollment Period (OEP)</a:t>
            </a:r>
          </a:p>
        </p:txBody>
      </p:sp>
      <p:sp>
        <p:nvSpPr>
          <p:cNvPr id="40966" name="Rectangle 3"/>
          <p:cNvSpPr>
            <a:spLocks noGrp="1" noChangeArrowheads="1"/>
          </p:cNvSpPr>
          <p:nvPr>
            <p:ph idx="1"/>
          </p:nvPr>
        </p:nvSpPr>
        <p:spPr/>
        <p:txBody>
          <a:bodyPr/>
          <a:lstStyle/>
          <a:p>
            <a:pPr marL="365760" indent="-365760" eaLnBrk="1" hangingPunct="1">
              <a:defRPr/>
            </a:pPr>
            <a:r>
              <a:rPr lang="en-US" dirty="0" smtClean="0">
                <a:cs typeface="Arial" charset="0"/>
              </a:rPr>
              <a:t>If you delay enrolling in Medicare Part B</a:t>
            </a:r>
          </a:p>
          <a:p>
            <a:pPr marL="640080" lvl="1" indent="-274320" eaLnBrk="1" hangingPunct="1">
              <a:defRPr/>
            </a:pPr>
            <a:r>
              <a:rPr lang="en-US" dirty="0" smtClean="0">
                <a:cs typeface="Arial" charset="0"/>
              </a:rPr>
              <a:t>Because you or your spouse is </a:t>
            </a:r>
            <a:r>
              <a:rPr lang="en-US" b="1" dirty="0" smtClean="0">
                <a:cs typeface="Arial" charset="0"/>
              </a:rPr>
              <a:t>still</a:t>
            </a:r>
            <a:r>
              <a:rPr lang="en-US" dirty="0" smtClean="0">
                <a:cs typeface="Arial" charset="0"/>
              </a:rPr>
              <a:t> working, </a:t>
            </a:r>
            <a:r>
              <a:rPr lang="en-US" b="1" dirty="0" smtClean="0">
                <a:cs typeface="Arial" charset="0"/>
              </a:rPr>
              <a:t>and</a:t>
            </a:r>
          </a:p>
          <a:p>
            <a:pPr marL="640080" lvl="1" indent="-274320" eaLnBrk="1" hangingPunct="1">
              <a:defRPr/>
            </a:pPr>
            <a:r>
              <a:rPr lang="en-US" dirty="0" smtClean="0">
                <a:cs typeface="Arial" charset="0"/>
              </a:rPr>
              <a:t>You have group health coverage</a:t>
            </a:r>
          </a:p>
          <a:p>
            <a:pPr marL="365760" indent="-365760" eaLnBrk="1" hangingPunct="1">
              <a:defRPr/>
            </a:pPr>
            <a:r>
              <a:rPr lang="en-US" dirty="0" smtClean="0">
                <a:cs typeface="Arial" charset="0"/>
              </a:rPr>
              <a:t>Medigap OEP is delayed</a:t>
            </a:r>
          </a:p>
          <a:p>
            <a:pPr marL="640080" lvl="1" indent="-274320" eaLnBrk="1" hangingPunct="1">
              <a:defRPr/>
            </a:pPr>
            <a:r>
              <a:rPr lang="en-US" dirty="0" smtClean="0">
                <a:cs typeface="Arial" charset="0"/>
              </a:rPr>
              <a:t>Until you are 65 </a:t>
            </a:r>
            <a:r>
              <a:rPr lang="en-US" b="1" dirty="0" smtClean="0">
                <a:cs typeface="Arial" charset="0"/>
              </a:rPr>
              <a:t>and </a:t>
            </a:r>
            <a:r>
              <a:rPr lang="en-US" dirty="0" smtClean="0">
                <a:cs typeface="Arial" charset="0"/>
              </a:rPr>
              <a:t>are enrolled in Part B</a:t>
            </a:r>
          </a:p>
          <a:p>
            <a:pPr marL="640080" lvl="1" indent="-274320" eaLnBrk="1" hangingPunct="1">
              <a:defRPr/>
            </a:pPr>
            <a:r>
              <a:rPr lang="en-US" dirty="0" smtClean="0">
                <a:cs typeface="Arial" charset="0"/>
              </a:rPr>
              <a:t>No late enrollment penalty</a:t>
            </a:r>
          </a:p>
          <a:p>
            <a:pPr marL="365760" indent="-365760" eaLnBrk="1" hangingPunct="1">
              <a:defRPr/>
            </a:pPr>
            <a:r>
              <a:rPr lang="en-US" dirty="0" smtClean="0">
                <a:cs typeface="Arial" charset="0"/>
              </a:rPr>
              <a:t>Notify Social Security to delay Part B</a:t>
            </a:r>
          </a:p>
          <a:p>
            <a:pPr marL="290513" indent="-290513" eaLnBrk="1" hangingPunct="1">
              <a:defRPr/>
            </a:pPr>
            <a:endParaRPr lang="en-US" dirty="0" smtClean="0">
              <a:solidFill>
                <a:prstClr val="black"/>
              </a:solidFill>
              <a:cs typeface="Arial" charset="0"/>
            </a:endParaRPr>
          </a:p>
          <a:p>
            <a:pPr lvl="1" eaLnBrk="1" hangingPunct="1">
              <a:buFont typeface="Arial" charset="0"/>
              <a:buChar char="–"/>
              <a:defRPr/>
            </a:pPr>
            <a:endParaRPr lang="en-US" dirty="0" smtClean="0">
              <a:solidFill>
                <a:prstClr val="black"/>
              </a:solidFill>
              <a:cs typeface="Arial" charset="0"/>
            </a:endParaRPr>
          </a:p>
          <a:p>
            <a:pPr marL="749300" lvl="1" indent="-290513" eaLnBrk="1" hangingPunct="1">
              <a:buFont typeface="Arial" charset="0"/>
              <a:buNone/>
              <a:defRPr/>
            </a:pPr>
            <a:endParaRPr lang="en-US" dirty="0" smtClean="0">
              <a:cs typeface="Arial" charset="0"/>
            </a:endParaRPr>
          </a:p>
        </p:txBody>
      </p:sp>
      <p:sp>
        <p:nvSpPr>
          <p:cNvPr id="6" name="Date Placeholder 12"/>
          <p:cNvSpPr>
            <a:spLocks noGrp="1"/>
          </p:cNvSpPr>
          <p:nvPr>
            <p:ph type="dt" sz="half" idx="4294967295"/>
          </p:nvPr>
        </p:nvSpPr>
        <p:spPr>
          <a:xfrm>
            <a:off x="457200" y="6340475"/>
            <a:ext cx="2394822" cy="365125"/>
          </a:xfrm>
          <a:prstGeom prst="rect">
            <a:avLst/>
          </a:prstGeom>
        </p:spPr>
        <p:txBody>
          <a:bodyPr/>
          <a:lstStyle/>
          <a:p>
            <a:r>
              <a:rPr lang="en-US" sz="1200" dirty="0" smtClean="0"/>
              <a:t>5/01/2014</a:t>
            </a:r>
            <a:endParaRPr lang="en-US" sz="1200" dirty="0"/>
          </a:p>
        </p:txBody>
      </p:sp>
      <p:sp>
        <p:nvSpPr>
          <p:cNvPr id="7" name="Footer Placeholder 13"/>
          <p:cNvSpPr>
            <a:spLocks noGrp="1"/>
          </p:cNvSpPr>
          <p:nvPr>
            <p:ph type="ftr" sz="quarter" idx="4294967295"/>
          </p:nvPr>
        </p:nvSpPr>
        <p:spPr>
          <a:xfrm>
            <a:off x="2438400" y="6372255"/>
            <a:ext cx="4447527" cy="365125"/>
          </a:xfrm>
          <a:prstGeom prst="rect">
            <a:avLst/>
          </a:prstGeom>
        </p:spPr>
        <p:txBody>
          <a:bodyPr/>
          <a:lstStyle/>
          <a:p>
            <a:pPr algn="ctr"/>
            <a:r>
              <a:rPr lang="en-US" sz="1200" dirty="0" smtClean="0"/>
              <a:t>Medigap (Medicare Supplement Insurance) Policies</a:t>
            </a:r>
            <a:endParaRPr lang="en-US" sz="1200" dirty="0"/>
          </a:p>
        </p:txBody>
      </p:sp>
      <p:sp>
        <p:nvSpPr>
          <p:cNvPr id="8" name="Slide Number Placeholder 1"/>
          <p:cNvSpPr txBox="1">
            <a:spLocks/>
          </p:cNvSpPr>
          <p:nvPr/>
        </p:nvSpPr>
        <p:spPr>
          <a:xfrm>
            <a:off x="6934200" y="6340475"/>
            <a:ext cx="1752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kern="1200">
                <a:solidFill>
                  <a:schemeClr val="tx1"/>
                </a:solidFill>
                <a:latin typeface="Arial" pitchFamily="34" charset="0"/>
                <a:ea typeface="ＭＳ Ｐゴシック"/>
                <a:cs typeface="ＭＳ Ｐゴシック"/>
              </a:defRPr>
            </a:lvl5pPr>
            <a:lvl6pPr marL="2286000" algn="l" defTabSz="914400" rtl="0" eaLnBrk="1" latinLnBrk="0" hangingPunct="1">
              <a:defRPr kern="1200">
                <a:solidFill>
                  <a:schemeClr val="tx1"/>
                </a:solidFill>
                <a:latin typeface="Arial" pitchFamily="34" charset="0"/>
                <a:ea typeface="ＭＳ Ｐゴシック"/>
                <a:cs typeface="ＭＳ Ｐゴシック"/>
              </a:defRPr>
            </a:lvl6pPr>
            <a:lvl7pPr marL="2743200" algn="l" defTabSz="914400" rtl="0" eaLnBrk="1" latinLnBrk="0" hangingPunct="1">
              <a:defRPr kern="1200">
                <a:solidFill>
                  <a:schemeClr val="tx1"/>
                </a:solidFill>
                <a:latin typeface="Arial" pitchFamily="34" charset="0"/>
                <a:ea typeface="ＭＳ Ｐゴシック"/>
                <a:cs typeface="ＭＳ Ｐゴシック"/>
              </a:defRPr>
            </a:lvl7pPr>
            <a:lvl8pPr marL="3200400" algn="l" defTabSz="914400" rtl="0" eaLnBrk="1" latinLnBrk="0" hangingPunct="1">
              <a:defRPr kern="1200">
                <a:solidFill>
                  <a:schemeClr val="tx1"/>
                </a:solidFill>
                <a:latin typeface="Arial" pitchFamily="34" charset="0"/>
                <a:ea typeface="ＭＳ Ｐゴシック"/>
                <a:cs typeface="ＭＳ Ｐゴシック"/>
              </a:defRPr>
            </a:lvl8pPr>
            <a:lvl9pPr marL="3657600" algn="l" defTabSz="914400" rtl="0" eaLnBrk="1" latinLnBrk="0" hangingPunct="1">
              <a:defRPr kern="1200">
                <a:solidFill>
                  <a:schemeClr val="tx1"/>
                </a:solidFill>
                <a:latin typeface="Arial" pitchFamily="34" charset="0"/>
                <a:ea typeface="ＭＳ Ｐゴシック"/>
                <a:cs typeface="ＭＳ Ｐゴシック"/>
              </a:defRPr>
            </a:lvl9pPr>
          </a:lstStyle>
          <a:p>
            <a:pPr algn="r">
              <a:defRPr/>
            </a:pPr>
            <a:fld id="{E2EE05EC-9D7A-49BA-9578-E951024239B5}" type="slidenum">
              <a:rPr lang="en-US" sz="1200" smtClean="0">
                <a:solidFill>
                  <a:prstClr val="black"/>
                </a:solidFill>
              </a:rPr>
              <a:pPr algn="r">
                <a:defRPr/>
              </a:pPr>
              <a:t>23</a:t>
            </a:fld>
            <a:endParaRPr lang="en-US" sz="1200" dirty="0">
              <a:solidFill>
                <a:prstClr val="black"/>
              </a:solidFill>
            </a:endParaRPr>
          </a:p>
        </p:txBody>
      </p:sp>
    </p:spTree>
    <p:custDataLst>
      <p:tags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dirty="0" smtClean="0">
                <a:solidFill>
                  <a:srgbClr val="000000"/>
                </a:solidFill>
              </a:rPr>
              <a:t>Pre-Existing Conditions and Medigap</a:t>
            </a:r>
            <a:endParaRPr lang="en-US" sz="4400" dirty="0" smtClean="0">
              <a:solidFill>
                <a:srgbClr val="000000"/>
              </a:solidFill>
            </a:endParaRPr>
          </a:p>
        </p:txBody>
      </p:sp>
      <p:sp>
        <p:nvSpPr>
          <p:cNvPr id="37892" name="Rectangle 3"/>
          <p:cNvSpPr>
            <a:spLocks noGrp="1" noChangeArrowheads="1"/>
          </p:cNvSpPr>
          <p:nvPr>
            <p:ph idx="1"/>
          </p:nvPr>
        </p:nvSpPr>
        <p:spPr>
          <a:xfrm>
            <a:off x="457200" y="1295400"/>
            <a:ext cx="8229600" cy="4495800"/>
          </a:xfrm>
        </p:spPr>
        <p:txBody>
          <a:bodyPr>
            <a:normAutofit lnSpcReduction="10000"/>
          </a:bodyPr>
          <a:lstStyle/>
          <a:p>
            <a:pPr marL="365760" indent="-365760">
              <a:defRPr/>
            </a:pPr>
            <a:r>
              <a:rPr lang="en-US" sz="3000" dirty="0">
                <a:solidFill>
                  <a:srgbClr val="000000"/>
                </a:solidFill>
              </a:rPr>
              <a:t>Health problem you had before the new insurance policy starts </a:t>
            </a:r>
            <a:endParaRPr lang="en-US" sz="3000" dirty="0" smtClean="0">
              <a:solidFill>
                <a:srgbClr val="000000"/>
              </a:solidFill>
            </a:endParaRPr>
          </a:p>
          <a:p>
            <a:pPr marL="765810" lvl="1" indent="-365760">
              <a:defRPr/>
            </a:pPr>
            <a:r>
              <a:rPr lang="en-US" sz="2700" dirty="0" smtClean="0">
                <a:solidFill>
                  <a:srgbClr val="000000"/>
                </a:solidFill>
              </a:rPr>
              <a:t>Treated </a:t>
            </a:r>
            <a:r>
              <a:rPr lang="en-US" sz="2700" dirty="0">
                <a:solidFill>
                  <a:srgbClr val="000000"/>
                </a:solidFill>
              </a:rPr>
              <a:t>or diagnosed 6 months before coverage start date</a:t>
            </a:r>
          </a:p>
          <a:p>
            <a:pPr marL="365760" indent="-365760">
              <a:defRPr/>
            </a:pPr>
            <a:r>
              <a:rPr lang="en-US" sz="3000" dirty="0" smtClean="0">
                <a:solidFill>
                  <a:srgbClr val="000000"/>
                </a:solidFill>
              </a:rPr>
              <a:t>Pre-Existing Condition Waiting Period</a:t>
            </a:r>
          </a:p>
          <a:p>
            <a:pPr lvl="1" indent="-338138">
              <a:defRPr/>
            </a:pPr>
            <a:r>
              <a:rPr lang="en-US" sz="2700" dirty="0" smtClean="0">
                <a:solidFill>
                  <a:srgbClr val="000000"/>
                </a:solidFill>
              </a:rPr>
              <a:t>Insurance companies can refuse to cover out-of-pocket costs for excluded condition for up to 6 months (“look </a:t>
            </a:r>
            <a:r>
              <a:rPr lang="en-US" sz="2700" dirty="0">
                <a:solidFill>
                  <a:srgbClr val="000000"/>
                </a:solidFill>
              </a:rPr>
              <a:t>back period</a:t>
            </a:r>
            <a:r>
              <a:rPr lang="en-US" sz="2700" dirty="0" smtClean="0">
                <a:solidFill>
                  <a:srgbClr val="000000"/>
                </a:solidFill>
              </a:rPr>
              <a:t>”) </a:t>
            </a:r>
          </a:p>
          <a:p>
            <a:pPr lvl="2" indent="-338138">
              <a:defRPr/>
            </a:pPr>
            <a:r>
              <a:rPr lang="en-US" sz="2700" dirty="0" smtClean="0">
                <a:solidFill>
                  <a:srgbClr val="000000"/>
                </a:solidFill>
              </a:rPr>
              <a:t>Without 6 months of prior creditable coverage</a:t>
            </a:r>
          </a:p>
          <a:p>
            <a:pPr marL="1549400" lvl="3" indent="-406400">
              <a:buFont typeface="Calibri" panose="020F0502020204030204" pitchFamily="34" charset="0"/>
              <a:buChar char="–"/>
              <a:defRPr/>
            </a:pPr>
            <a:r>
              <a:rPr lang="en-US" sz="2700" dirty="0" smtClean="0">
                <a:solidFill>
                  <a:srgbClr val="000000"/>
                </a:solidFill>
              </a:rPr>
              <a:t>With no break in coverage more than 63 days</a:t>
            </a:r>
            <a:endParaRPr lang="en-US" sz="2700" dirty="0">
              <a:solidFill>
                <a:srgbClr val="000000"/>
              </a:solidFill>
            </a:endParaRPr>
          </a:p>
          <a:p>
            <a:pPr marL="457200" lvl="1" indent="0">
              <a:buNone/>
              <a:defRPr/>
            </a:pPr>
            <a:endParaRPr lang="en-US" dirty="0" smtClean="0">
              <a:solidFill>
                <a:srgbClr val="000000"/>
              </a:solidFill>
            </a:endParaRPr>
          </a:p>
          <a:p>
            <a:pPr lvl="1">
              <a:defRPr/>
            </a:pPr>
            <a:endParaRPr lang="en-US" dirty="0" smtClean="0">
              <a:solidFill>
                <a:srgbClr val="000000"/>
              </a:solidFill>
            </a:endParaRPr>
          </a:p>
          <a:p>
            <a:pPr marL="57150" indent="0">
              <a:buNone/>
              <a:defRPr/>
            </a:pPr>
            <a:endParaRPr lang="en-US" dirty="0" smtClean="0">
              <a:solidFill>
                <a:srgbClr val="000000"/>
              </a:solidFill>
            </a:endParaRPr>
          </a:p>
          <a:p>
            <a:pPr marL="400050">
              <a:defRPr/>
            </a:pPr>
            <a:endParaRPr lang="en-US" dirty="0">
              <a:solidFill>
                <a:srgbClr val="000000"/>
              </a:solidFill>
            </a:endParaRPr>
          </a:p>
        </p:txBody>
      </p:sp>
      <p:sp>
        <p:nvSpPr>
          <p:cNvPr id="7" name="TextBox 6"/>
          <p:cNvSpPr txBox="1"/>
          <p:nvPr/>
        </p:nvSpPr>
        <p:spPr>
          <a:xfrm>
            <a:off x="381000" y="5566230"/>
            <a:ext cx="8458200" cy="830997"/>
          </a:xfrm>
          <a:prstGeom prst="rect">
            <a:avLst/>
          </a:prstGeom>
          <a:solidFill>
            <a:srgbClr val="D0D8E8"/>
          </a:solidFill>
        </p:spPr>
        <p:txBody>
          <a:bodyPr wrap="square" rtlCol="0">
            <a:spAutoFit/>
          </a:bodyPr>
          <a:lstStyle/>
          <a:p>
            <a:pPr algn="ctr">
              <a:defRPr/>
            </a:pPr>
            <a:r>
              <a:rPr lang="en-US" sz="2400" dirty="0"/>
              <a:t>The Affordable Care Act </a:t>
            </a:r>
            <a:r>
              <a:rPr lang="en-US" sz="2400" dirty="0" smtClean="0"/>
              <a:t>doesn’t </a:t>
            </a:r>
            <a:r>
              <a:rPr lang="en-US" sz="2400" dirty="0"/>
              <a:t>impact </a:t>
            </a:r>
            <a:r>
              <a:rPr lang="en-US" sz="2400" dirty="0" smtClean="0"/>
              <a:t>the pre-existing </a:t>
            </a:r>
            <a:r>
              <a:rPr lang="en-US" sz="2400" dirty="0"/>
              <a:t>condition waiting period for Medigap coverage.</a:t>
            </a:r>
          </a:p>
        </p:txBody>
      </p:sp>
      <p:sp>
        <p:nvSpPr>
          <p:cNvPr id="8" name="Date Placeholder 12"/>
          <p:cNvSpPr>
            <a:spLocks noGrp="1"/>
          </p:cNvSpPr>
          <p:nvPr>
            <p:ph type="dt" sz="half" idx="4294967295"/>
          </p:nvPr>
        </p:nvSpPr>
        <p:spPr>
          <a:xfrm>
            <a:off x="457200" y="6340475"/>
            <a:ext cx="2394822" cy="365125"/>
          </a:xfrm>
          <a:prstGeom prst="rect">
            <a:avLst/>
          </a:prstGeom>
        </p:spPr>
        <p:txBody>
          <a:bodyPr/>
          <a:lstStyle/>
          <a:p>
            <a:r>
              <a:rPr lang="en-US" sz="1200" dirty="0" smtClean="0"/>
              <a:t>5/01/2014</a:t>
            </a:r>
            <a:endParaRPr lang="en-US" sz="1200" dirty="0"/>
          </a:p>
        </p:txBody>
      </p:sp>
      <p:sp>
        <p:nvSpPr>
          <p:cNvPr id="9" name="Footer Placeholder 13"/>
          <p:cNvSpPr>
            <a:spLocks noGrp="1"/>
          </p:cNvSpPr>
          <p:nvPr>
            <p:ph type="ftr" sz="quarter" idx="4294967295"/>
          </p:nvPr>
        </p:nvSpPr>
        <p:spPr>
          <a:xfrm>
            <a:off x="2438400" y="6372255"/>
            <a:ext cx="4447527" cy="365125"/>
          </a:xfrm>
          <a:prstGeom prst="rect">
            <a:avLst/>
          </a:prstGeom>
        </p:spPr>
        <p:txBody>
          <a:bodyPr/>
          <a:lstStyle/>
          <a:p>
            <a:pPr algn="ctr"/>
            <a:r>
              <a:rPr lang="en-US" sz="1200" dirty="0" smtClean="0"/>
              <a:t>Medigap (Medicare Supplement Insurance) Policies</a:t>
            </a:r>
            <a:endParaRPr lang="en-US" sz="1200" dirty="0"/>
          </a:p>
        </p:txBody>
      </p:sp>
      <p:sp>
        <p:nvSpPr>
          <p:cNvPr id="12" name="Slide Number Placeholder 1"/>
          <p:cNvSpPr txBox="1">
            <a:spLocks/>
          </p:cNvSpPr>
          <p:nvPr/>
        </p:nvSpPr>
        <p:spPr>
          <a:xfrm>
            <a:off x="6934200" y="6340475"/>
            <a:ext cx="1752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kern="1200">
                <a:solidFill>
                  <a:schemeClr val="tx1"/>
                </a:solidFill>
                <a:latin typeface="Arial" pitchFamily="34" charset="0"/>
                <a:ea typeface="ＭＳ Ｐゴシック"/>
                <a:cs typeface="ＭＳ Ｐゴシック"/>
              </a:defRPr>
            </a:lvl5pPr>
            <a:lvl6pPr marL="2286000" algn="l" defTabSz="914400" rtl="0" eaLnBrk="1" latinLnBrk="0" hangingPunct="1">
              <a:defRPr kern="1200">
                <a:solidFill>
                  <a:schemeClr val="tx1"/>
                </a:solidFill>
                <a:latin typeface="Arial" pitchFamily="34" charset="0"/>
                <a:ea typeface="ＭＳ Ｐゴシック"/>
                <a:cs typeface="ＭＳ Ｐゴシック"/>
              </a:defRPr>
            </a:lvl6pPr>
            <a:lvl7pPr marL="2743200" algn="l" defTabSz="914400" rtl="0" eaLnBrk="1" latinLnBrk="0" hangingPunct="1">
              <a:defRPr kern="1200">
                <a:solidFill>
                  <a:schemeClr val="tx1"/>
                </a:solidFill>
                <a:latin typeface="Arial" pitchFamily="34" charset="0"/>
                <a:ea typeface="ＭＳ Ｐゴシック"/>
                <a:cs typeface="ＭＳ Ｐゴシック"/>
              </a:defRPr>
            </a:lvl7pPr>
            <a:lvl8pPr marL="3200400" algn="l" defTabSz="914400" rtl="0" eaLnBrk="1" latinLnBrk="0" hangingPunct="1">
              <a:defRPr kern="1200">
                <a:solidFill>
                  <a:schemeClr val="tx1"/>
                </a:solidFill>
                <a:latin typeface="Arial" pitchFamily="34" charset="0"/>
                <a:ea typeface="ＭＳ Ｐゴシック"/>
                <a:cs typeface="ＭＳ Ｐゴシック"/>
              </a:defRPr>
            </a:lvl8pPr>
            <a:lvl9pPr marL="3657600" algn="l" defTabSz="914400" rtl="0" eaLnBrk="1" latinLnBrk="0" hangingPunct="1">
              <a:defRPr kern="1200">
                <a:solidFill>
                  <a:schemeClr val="tx1"/>
                </a:solidFill>
                <a:latin typeface="Arial" pitchFamily="34" charset="0"/>
                <a:ea typeface="ＭＳ Ｐゴシック"/>
                <a:cs typeface="ＭＳ Ｐゴシック"/>
              </a:defRPr>
            </a:lvl9pPr>
          </a:lstStyle>
          <a:p>
            <a:pPr algn="r">
              <a:defRPr/>
            </a:pPr>
            <a:fld id="{E2EE05EC-9D7A-49BA-9578-E951024239B5}" type="slidenum">
              <a:rPr lang="en-US" sz="1200" smtClean="0">
                <a:solidFill>
                  <a:prstClr val="black"/>
                </a:solidFill>
              </a:rPr>
              <a:pPr algn="r">
                <a:defRPr/>
              </a:pPr>
              <a:t>24</a:t>
            </a:fld>
            <a:endParaRPr lang="en-US" sz="1200" dirty="0">
              <a:solidFill>
                <a:prstClr val="black"/>
              </a:solidFill>
            </a:endParaRPr>
          </a:p>
        </p:txBody>
      </p:sp>
    </p:spTree>
    <p:custDataLst>
      <p:tags r:id="rId1"/>
    </p:custDataLst>
    <p:extLst>
      <p:ext uri="{BB962C8B-B14F-4D97-AF65-F5344CB8AC3E}">
        <p14:creationId xmlns:p14="http://schemas.microsoft.com/office/powerpoint/2010/main" val="395897555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1" name="Title 5"/>
          <p:cNvSpPr>
            <a:spLocks noGrp="1"/>
          </p:cNvSpPr>
          <p:nvPr>
            <p:ph type="title"/>
          </p:nvPr>
        </p:nvSpPr>
        <p:spPr>
          <a:xfrm>
            <a:off x="228600" y="274638"/>
            <a:ext cx="8610600" cy="715962"/>
          </a:xfrm>
          <a:noFill/>
        </p:spPr>
        <p:txBody>
          <a:bodyPr>
            <a:noAutofit/>
          </a:bodyPr>
          <a:lstStyle/>
          <a:p>
            <a:r>
              <a:rPr lang="en-US" spc="-30" dirty="0" smtClean="0"/>
              <a:t>Medigap for People With a Disability or End-Stage Renal Disease (ESRD)</a:t>
            </a:r>
          </a:p>
        </p:txBody>
      </p:sp>
      <p:sp>
        <p:nvSpPr>
          <p:cNvPr id="60418" name="Content Placeholder 6"/>
          <p:cNvSpPr>
            <a:spLocks noGrp="1"/>
          </p:cNvSpPr>
          <p:nvPr>
            <p:ph idx="1"/>
          </p:nvPr>
        </p:nvSpPr>
        <p:spPr>
          <a:xfrm>
            <a:off x="457200" y="1447800"/>
            <a:ext cx="8382000" cy="4754563"/>
          </a:xfrm>
        </p:spPr>
        <p:txBody>
          <a:bodyPr>
            <a:normAutofit/>
          </a:bodyPr>
          <a:lstStyle/>
          <a:p>
            <a:pPr marL="365760" lvl="1" indent="-365760">
              <a:spcBef>
                <a:spcPts val="600"/>
              </a:spcBef>
              <a:buFont typeface="Wingdings" pitchFamily="2" charset="2"/>
              <a:buChar char="§"/>
              <a:defRPr/>
            </a:pPr>
            <a:r>
              <a:rPr lang="en-US" sz="3200" dirty="0" smtClean="0"/>
              <a:t>People with a disability or ESRD may not be able to buy a policy until they turn 65</a:t>
            </a:r>
          </a:p>
          <a:p>
            <a:pPr marL="628650" lvl="2" indent="-285750">
              <a:buSzPct val="100000"/>
              <a:buFont typeface="Arial" panose="020B0604020202020204" pitchFamily="34" charset="0"/>
              <a:buChar char="•"/>
              <a:defRPr/>
            </a:pPr>
            <a:r>
              <a:rPr lang="en-US" dirty="0" smtClean="0">
                <a:latin typeface="+mn-lt"/>
              </a:rPr>
              <a:t>Some states require insurers to sell Medigap policies to people with a disability or ESRD</a:t>
            </a:r>
          </a:p>
          <a:p>
            <a:pPr marL="365760" lvl="1" indent="-365760">
              <a:spcBef>
                <a:spcPts val="600"/>
              </a:spcBef>
              <a:buFont typeface="Wingdings" pitchFamily="2" charset="2"/>
              <a:buChar char="§"/>
              <a:defRPr/>
            </a:pPr>
            <a:r>
              <a:rPr lang="en-US" sz="3200" spc="-30" dirty="0" smtClean="0"/>
              <a:t>Companies may voluntarily sell Medigap policies</a:t>
            </a:r>
          </a:p>
          <a:p>
            <a:pPr marL="640080" lvl="2" indent="-274320">
              <a:spcBef>
                <a:spcPts val="600"/>
              </a:spcBef>
              <a:buSzPct val="100000"/>
              <a:buFont typeface="Arial" pitchFamily="34" charset="0"/>
              <a:buChar char="•"/>
              <a:defRPr/>
            </a:pPr>
            <a:r>
              <a:rPr lang="en-US" sz="2800" spc="-40" dirty="0" smtClean="0">
                <a:latin typeface="+mn-lt"/>
              </a:rPr>
              <a:t>May cost more than policies sold to people over 65</a:t>
            </a:r>
          </a:p>
          <a:p>
            <a:pPr marL="640080" lvl="2" indent="-274320">
              <a:spcBef>
                <a:spcPts val="600"/>
              </a:spcBef>
              <a:buSzPct val="100000"/>
              <a:buFont typeface="Arial" pitchFamily="34" charset="0"/>
              <a:buChar char="•"/>
              <a:defRPr/>
            </a:pPr>
            <a:r>
              <a:rPr lang="en-US" sz="2800" dirty="0" smtClean="0"/>
              <a:t>Can use medical underwriting</a:t>
            </a:r>
          </a:p>
          <a:p>
            <a:pPr marL="365760" lvl="1" indent="-365760">
              <a:buSzPct val="100000"/>
              <a:buFont typeface="Wingdings" panose="05000000000000000000" pitchFamily="2" charset="2"/>
              <a:buChar char="§"/>
              <a:defRPr/>
            </a:pPr>
            <a:r>
              <a:rPr lang="en-US" sz="3200" spc="-30" dirty="0" smtClean="0"/>
              <a:t>Get a Medigap open enrollment </a:t>
            </a:r>
            <a:r>
              <a:rPr lang="en-US" sz="3200" spc="-30" dirty="0"/>
              <a:t>period at </a:t>
            </a:r>
            <a:r>
              <a:rPr lang="en-US" sz="3200" spc="-30" dirty="0" smtClean="0"/>
              <a:t>65</a:t>
            </a:r>
            <a:endParaRPr lang="en-US" sz="3200" spc="-30" dirty="0"/>
          </a:p>
        </p:txBody>
      </p:sp>
      <p:sp>
        <p:nvSpPr>
          <p:cNvPr id="6" name="Date Placeholder 12"/>
          <p:cNvSpPr>
            <a:spLocks noGrp="1"/>
          </p:cNvSpPr>
          <p:nvPr>
            <p:ph type="dt" sz="half" idx="4294967295"/>
          </p:nvPr>
        </p:nvSpPr>
        <p:spPr>
          <a:xfrm>
            <a:off x="457200" y="6340475"/>
            <a:ext cx="2394822" cy="365125"/>
          </a:xfrm>
          <a:prstGeom prst="rect">
            <a:avLst/>
          </a:prstGeom>
        </p:spPr>
        <p:txBody>
          <a:bodyPr/>
          <a:lstStyle/>
          <a:p>
            <a:r>
              <a:rPr lang="en-US" sz="1200" dirty="0" smtClean="0"/>
              <a:t>5/01/2014</a:t>
            </a:r>
            <a:endParaRPr lang="en-US" sz="1200" dirty="0"/>
          </a:p>
        </p:txBody>
      </p:sp>
      <p:sp>
        <p:nvSpPr>
          <p:cNvPr id="7" name="Footer Placeholder 13"/>
          <p:cNvSpPr>
            <a:spLocks noGrp="1"/>
          </p:cNvSpPr>
          <p:nvPr>
            <p:ph type="ftr" sz="quarter" idx="4294967295"/>
          </p:nvPr>
        </p:nvSpPr>
        <p:spPr>
          <a:xfrm>
            <a:off x="2438400" y="6372255"/>
            <a:ext cx="4447527" cy="365125"/>
          </a:xfrm>
          <a:prstGeom prst="rect">
            <a:avLst/>
          </a:prstGeom>
        </p:spPr>
        <p:txBody>
          <a:bodyPr/>
          <a:lstStyle/>
          <a:p>
            <a:pPr algn="ctr"/>
            <a:r>
              <a:rPr lang="en-US" sz="1200" dirty="0" smtClean="0"/>
              <a:t>Medigap (Medicare Supplement Insurance) Policies</a:t>
            </a:r>
            <a:endParaRPr lang="en-US" sz="1200" dirty="0"/>
          </a:p>
        </p:txBody>
      </p:sp>
      <p:sp>
        <p:nvSpPr>
          <p:cNvPr id="8" name="Slide Number Placeholder 1"/>
          <p:cNvSpPr txBox="1">
            <a:spLocks/>
          </p:cNvSpPr>
          <p:nvPr/>
        </p:nvSpPr>
        <p:spPr>
          <a:xfrm>
            <a:off x="6934200" y="6340475"/>
            <a:ext cx="1752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kern="1200">
                <a:solidFill>
                  <a:schemeClr val="tx1"/>
                </a:solidFill>
                <a:latin typeface="Arial" pitchFamily="34" charset="0"/>
                <a:ea typeface="ＭＳ Ｐゴシック"/>
                <a:cs typeface="ＭＳ Ｐゴシック"/>
              </a:defRPr>
            </a:lvl5pPr>
            <a:lvl6pPr marL="2286000" algn="l" defTabSz="914400" rtl="0" eaLnBrk="1" latinLnBrk="0" hangingPunct="1">
              <a:defRPr kern="1200">
                <a:solidFill>
                  <a:schemeClr val="tx1"/>
                </a:solidFill>
                <a:latin typeface="Arial" pitchFamily="34" charset="0"/>
                <a:ea typeface="ＭＳ Ｐゴシック"/>
                <a:cs typeface="ＭＳ Ｐゴシック"/>
              </a:defRPr>
            </a:lvl6pPr>
            <a:lvl7pPr marL="2743200" algn="l" defTabSz="914400" rtl="0" eaLnBrk="1" latinLnBrk="0" hangingPunct="1">
              <a:defRPr kern="1200">
                <a:solidFill>
                  <a:schemeClr val="tx1"/>
                </a:solidFill>
                <a:latin typeface="Arial" pitchFamily="34" charset="0"/>
                <a:ea typeface="ＭＳ Ｐゴシック"/>
                <a:cs typeface="ＭＳ Ｐゴシック"/>
              </a:defRPr>
            </a:lvl7pPr>
            <a:lvl8pPr marL="3200400" algn="l" defTabSz="914400" rtl="0" eaLnBrk="1" latinLnBrk="0" hangingPunct="1">
              <a:defRPr kern="1200">
                <a:solidFill>
                  <a:schemeClr val="tx1"/>
                </a:solidFill>
                <a:latin typeface="Arial" pitchFamily="34" charset="0"/>
                <a:ea typeface="ＭＳ Ｐゴシック"/>
                <a:cs typeface="ＭＳ Ｐゴシック"/>
              </a:defRPr>
            </a:lvl8pPr>
            <a:lvl9pPr marL="3657600" algn="l" defTabSz="914400" rtl="0" eaLnBrk="1" latinLnBrk="0" hangingPunct="1">
              <a:defRPr kern="1200">
                <a:solidFill>
                  <a:schemeClr val="tx1"/>
                </a:solidFill>
                <a:latin typeface="Arial" pitchFamily="34" charset="0"/>
                <a:ea typeface="ＭＳ Ｐゴシック"/>
                <a:cs typeface="ＭＳ Ｐゴシック"/>
              </a:defRPr>
            </a:lvl9pPr>
          </a:lstStyle>
          <a:p>
            <a:pPr algn="r">
              <a:defRPr/>
            </a:pPr>
            <a:fld id="{E2EE05EC-9D7A-49BA-9578-E951024239B5}" type="slidenum">
              <a:rPr lang="en-US" sz="1200" smtClean="0">
                <a:solidFill>
                  <a:prstClr val="black"/>
                </a:solidFill>
              </a:rPr>
              <a:pPr algn="r">
                <a:defRPr/>
              </a:pPr>
              <a:t>25</a:t>
            </a:fld>
            <a:endParaRPr lang="en-US" sz="1200" dirty="0">
              <a:solidFill>
                <a:prstClr val="black"/>
              </a:solidFill>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eaLnBrk="1" hangingPunct="1"/>
            <a:r>
              <a:rPr lang="en-US" dirty="0" smtClean="0"/>
              <a:t>Steps to Buy a Medigap Policy</a:t>
            </a:r>
          </a:p>
        </p:txBody>
      </p:sp>
      <p:sp>
        <p:nvSpPr>
          <p:cNvPr id="57347" name="Rectangle 3"/>
          <p:cNvSpPr>
            <a:spLocks noGrp="1" noChangeArrowheads="1"/>
          </p:cNvSpPr>
          <p:nvPr>
            <p:ph idx="1"/>
          </p:nvPr>
        </p:nvSpPr>
        <p:spPr/>
        <p:txBody>
          <a:bodyPr>
            <a:normAutofit/>
          </a:bodyPr>
          <a:lstStyle/>
          <a:p>
            <a:pPr marL="1312863" indent="-1312863">
              <a:buNone/>
            </a:pPr>
            <a:r>
              <a:rPr lang="en-US" sz="2800" b="1" dirty="0" smtClean="0"/>
              <a:t>STEP </a:t>
            </a:r>
            <a:r>
              <a:rPr lang="en-US" sz="2800" b="1" dirty="0"/>
              <a:t>1: </a:t>
            </a:r>
            <a:r>
              <a:rPr lang="en-US" sz="2800" b="1" dirty="0" smtClean="0"/>
              <a:t>  </a:t>
            </a:r>
            <a:r>
              <a:rPr lang="en-US" sz="2800" dirty="0" smtClean="0"/>
              <a:t>Decide </a:t>
            </a:r>
            <a:r>
              <a:rPr lang="en-US" sz="2800" dirty="0"/>
              <a:t>which benefits you want, then decide which of the standardized Medigap Plans </a:t>
            </a:r>
            <a:r>
              <a:rPr lang="en-US" sz="2800" dirty="0" smtClean="0"/>
              <a:t>meets </a:t>
            </a:r>
            <a:r>
              <a:rPr lang="en-US" sz="2800" dirty="0"/>
              <a:t>your </a:t>
            </a:r>
            <a:r>
              <a:rPr lang="en-US" sz="2800" dirty="0" smtClean="0"/>
              <a:t>needs</a:t>
            </a:r>
          </a:p>
          <a:p>
            <a:pPr marL="1312863" indent="-1312863">
              <a:buNone/>
            </a:pPr>
            <a:r>
              <a:rPr lang="en-US" sz="2800" b="1" dirty="0" smtClean="0"/>
              <a:t>STEP </a:t>
            </a:r>
            <a:r>
              <a:rPr lang="en-US" sz="2800" b="1" dirty="0"/>
              <a:t>2: </a:t>
            </a:r>
            <a:r>
              <a:rPr lang="en-US" sz="2800" b="1" dirty="0" smtClean="0"/>
              <a:t>  </a:t>
            </a:r>
            <a:r>
              <a:rPr lang="en-US" sz="2800" dirty="0" smtClean="0"/>
              <a:t>Find </a:t>
            </a:r>
            <a:r>
              <a:rPr lang="en-US" sz="2800" dirty="0"/>
              <a:t>out which insurance companies sell Medigap policies in your </a:t>
            </a:r>
            <a:r>
              <a:rPr lang="en-US" sz="2800" dirty="0" smtClean="0"/>
              <a:t>state </a:t>
            </a:r>
            <a:endParaRPr lang="en-US" sz="2800" dirty="0"/>
          </a:p>
          <a:p>
            <a:pPr marL="1312863" indent="-1312863">
              <a:buNone/>
            </a:pPr>
            <a:r>
              <a:rPr lang="en-US" sz="2800" b="1" dirty="0"/>
              <a:t>STEP 3: </a:t>
            </a:r>
            <a:r>
              <a:rPr lang="en-US" sz="2800" b="1" dirty="0" smtClean="0"/>
              <a:t>  </a:t>
            </a:r>
            <a:r>
              <a:rPr lang="en-US" sz="2800" dirty="0" smtClean="0"/>
              <a:t>Call </a:t>
            </a:r>
            <a:r>
              <a:rPr lang="en-US" sz="2800" dirty="0"/>
              <a:t>the insurance companies that sell the Medigap policies you’re interested in and compare </a:t>
            </a:r>
            <a:r>
              <a:rPr lang="en-US" sz="2800" dirty="0" smtClean="0"/>
              <a:t>costs</a:t>
            </a:r>
          </a:p>
          <a:p>
            <a:pPr marL="1312863" indent="-1312863">
              <a:buNone/>
            </a:pPr>
            <a:r>
              <a:rPr lang="en-US" sz="2800" b="1" dirty="0" smtClean="0"/>
              <a:t>STEP </a:t>
            </a:r>
            <a:r>
              <a:rPr lang="en-US" sz="2800" b="1" dirty="0"/>
              <a:t>4: </a:t>
            </a:r>
            <a:r>
              <a:rPr lang="en-US" sz="2800" b="1" dirty="0" smtClean="0"/>
              <a:t>  </a:t>
            </a:r>
            <a:r>
              <a:rPr lang="en-US" sz="2800" dirty="0" smtClean="0"/>
              <a:t>Buy </a:t>
            </a:r>
            <a:r>
              <a:rPr lang="en-US" sz="2800" dirty="0"/>
              <a:t>the Medigap </a:t>
            </a:r>
            <a:r>
              <a:rPr lang="en-US" sz="2800" dirty="0" smtClean="0"/>
              <a:t>policy </a:t>
            </a:r>
          </a:p>
        </p:txBody>
      </p:sp>
      <p:sp>
        <p:nvSpPr>
          <p:cNvPr id="6" name="Date Placeholder 12"/>
          <p:cNvSpPr>
            <a:spLocks noGrp="1"/>
          </p:cNvSpPr>
          <p:nvPr>
            <p:ph type="dt" sz="half" idx="4294967295"/>
          </p:nvPr>
        </p:nvSpPr>
        <p:spPr>
          <a:xfrm>
            <a:off x="457200" y="6340475"/>
            <a:ext cx="2394822" cy="365125"/>
          </a:xfrm>
          <a:prstGeom prst="rect">
            <a:avLst/>
          </a:prstGeom>
        </p:spPr>
        <p:txBody>
          <a:bodyPr/>
          <a:lstStyle/>
          <a:p>
            <a:r>
              <a:rPr lang="en-US" sz="1200" dirty="0" smtClean="0"/>
              <a:t>5/01/2014</a:t>
            </a:r>
            <a:endParaRPr lang="en-US" sz="1200" dirty="0"/>
          </a:p>
        </p:txBody>
      </p:sp>
      <p:sp>
        <p:nvSpPr>
          <p:cNvPr id="7" name="Footer Placeholder 13"/>
          <p:cNvSpPr>
            <a:spLocks noGrp="1"/>
          </p:cNvSpPr>
          <p:nvPr>
            <p:ph type="ftr" sz="quarter" idx="4294967295"/>
          </p:nvPr>
        </p:nvSpPr>
        <p:spPr>
          <a:xfrm>
            <a:off x="2438400" y="6372255"/>
            <a:ext cx="4447527" cy="365125"/>
          </a:xfrm>
          <a:prstGeom prst="rect">
            <a:avLst/>
          </a:prstGeom>
        </p:spPr>
        <p:txBody>
          <a:bodyPr/>
          <a:lstStyle/>
          <a:p>
            <a:pPr algn="ctr"/>
            <a:r>
              <a:rPr lang="en-US" sz="1200" dirty="0" smtClean="0"/>
              <a:t>Medigap (Medicare Supplement Insurance) Policies</a:t>
            </a:r>
            <a:endParaRPr lang="en-US" sz="1200" dirty="0"/>
          </a:p>
        </p:txBody>
      </p:sp>
      <p:sp>
        <p:nvSpPr>
          <p:cNvPr id="8" name="Slide Number Placeholder 1"/>
          <p:cNvSpPr txBox="1">
            <a:spLocks/>
          </p:cNvSpPr>
          <p:nvPr/>
        </p:nvSpPr>
        <p:spPr>
          <a:xfrm>
            <a:off x="6934200" y="6340475"/>
            <a:ext cx="1752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kern="1200">
                <a:solidFill>
                  <a:schemeClr val="tx1"/>
                </a:solidFill>
                <a:latin typeface="Arial" pitchFamily="34" charset="0"/>
                <a:ea typeface="ＭＳ Ｐゴシック"/>
                <a:cs typeface="ＭＳ Ｐゴシック"/>
              </a:defRPr>
            </a:lvl5pPr>
            <a:lvl6pPr marL="2286000" algn="l" defTabSz="914400" rtl="0" eaLnBrk="1" latinLnBrk="0" hangingPunct="1">
              <a:defRPr kern="1200">
                <a:solidFill>
                  <a:schemeClr val="tx1"/>
                </a:solidFill>
                <a:latin typeface="Arial" pitchFamily="34" charset="0"/>
                <a:ea typeface="ＭＳ Ｐゴシック"/>
                <a:cs typeface="ＭＳ Ｐゴシック"/>
              </a:defRPr>
            </a:lvl6pPr>
            <a:lvl7pPr marL="2743200" algn="l" defTabSz="914400" rtl="0" eaLnBrk="1" latinLnBrk="0" hangingPunct="1">
              <a:defRPr kern="1200">
                <a:solidFill>
                  <a:schemeClr val="tx1"/>
                </a:solidFill>
                <a:latin typeface="Arial" pitchFamily="34" charset="0"/>
                <a:ea typeface="ＭＳ Ｐゴシック"/>
                <a:cs typeface="ＭＳ Ｐゴシック"/>
              </a:defRPr>
            </a:lvl7pPr>
            <a:lvl8pPr marL="3200400" algn="l" defTabSz="914400" rtl="0" eaLnBrk="1" latinLnBrk="0" hangingPunct="1">
              <a:defRPr kern="1200">
                <a:solidFill>
                  <a:schemeClr val="tx1"/>
                </a:solidFill>
                <a:latin typeface="Arial" pitchFamily="34" charset="0"/>
                <a:ea typeface="ＭＳ Ｐゴシック"/>
                <a:cs typeface="ＭＳ Ｐゴシック"/>
              </a:defRPr>
            </a:lvl8pPr>
            <a:lvl9pPr marL="3657600" algn="l" defTabSz="914400" rtl="0" eaLnBrk="1" latinLnBrk="0" hangingPunct="1">
              <a:defRPr kern="1200">
                <a:solidFill>
                  <a:schemeClr val="tx1"/>
                </a:solidFill>
                <a:latin typeface="Arial" pitchFamily="34" charset="0"/>
                <a:ea typeface="ＭＳ Ｐゴシック"/>
                <a:cs typeface="ＭＳ Ｐゴシック"/>
              </a:defRPr>
            </a:lvl9pPr>
          </a:lstStyle>
          <a:p>
            <a:pPr algn="r">
              <a:defRPr/>
            </a:pPr>
            <a:fld id="{E2EE05EC-9D7A-49BA-9578-E951024239B5}" type="slidenum">
              <a:rPr lang="en-US" sz="1200" smtClean="0">
                <a:solidFill>
                  <a:prstClr val="black"/>
                </a:solidFill>
              </a:rPr>
              <a:pPr algn="r">
                <a:defRPr/>
              </a:pPr>
              <a:t>26</a:t>
            </a:fld>
            <a:endParaRPr lang="en-US" sz="1200" dirty="0">
              <a:solidFill>
                <a:prstClr val="black"/>
              </a:solidFill>
            </a:endParaRPr>
          </a:p>
        </p:txBody>
      </p:sp>
    </p:spTree>
    <p:custDataLst>
      <p:tags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r>
              <a:rPr lang="en-US" dirty="0" smtClean="0"/>
              <a:t>Why Switch Medigap Policies? </a:t>
            </a:r>
            <a:endParaRPr lang="en-US" sz="1600" b="0" dirty="0" smtClean="0"/>
          </a:p>
        </p:txBody>
      </p:sp>
      <p:sp>
        <p:nvSpPr>
          <p:cNvPr id="44038" name="Rectangle 3"/>
          <p:cNvSpPr>
            <a:spLocks noGrp="1" noChangeArrowheads="1"/>
          </p:cNvSpPr>
          <p:nvPr>
            <p:ph idx="1"/>
          </p:nvPr>
        </p:nvSpPr>
        <p:spPr/>
        <p:txBody>
          <a:bodyPr>
            <a:normAutofit fontScale="92500"/>
          </a:bodyPr>
          <a:lstStyle/>
          <a:p>
            <a:pPr marL="365760" indent="-365760" eaLnBrk="1" hangingPunct="1">
              <a:defRPr/>
            </a:pPr>
            <a:r>
              <a:rPr lang="en-US" dirty="0" smtClean="0">
                <a:cs typeface="Arial" charset="0"/>
              </a:rPr>
              <a:t>You might switch policies if</a:t>
            </a:r>
          </a:p>
          <a:p>
            <a:pPr marL="640080" lvl="1" indent="-274320" eaLnBrk="1" hangingPunct="1">
              <a:defRPr/>
            </a:pPr>
            <a:r>
              <a:rPr lang="en-US" dirty="0" smtClean="0">
                <a:cs typeface="Arial" charset="0"/>
              </a:rPr>
              <a:t>You’re paying for benefits you don’t need</a:t>
            </a:r>
          </a:p>
          <a:p>
            <a:pPr marL="640080" lvl="1" indent="-274320" eaLnBrk="1" hangingPunct="1">
              <a:defRPr/>
            </a:pPr>
            <a:r>
              <a:rPr lang="en-US" dirty="0" smtClean="0">
                <a:cs typeface="Arial" charset="0"/>
              </a:rPr>
              <a:t>You need more benefits now</a:t>
            </a:r>
          </a:p>
          <a:p>
            <a:pPr marL="640080" lvl="1" indent="-274320" eaLnBrk="1" hangingPunct="1">
              <a:defRPr/>
            </a:pPr>
            <a:r>
              <a:rPr lang="en-US" dirty="0" smtClean="0">
                <a:cs typeface="Arial" charset="0"/>
              </a:rPr>
              <a:t>You want to change your insurance company</a:t>
            </a:r>
          </a:p>
          <a:p>
            <a:pPr marL="640080" lvl="1" indent="-274320" eaLnBrk="1" hangingPunct="1">
              <a:defRPr/>
            </a:pPr>
            <a:r>
              <a:rPr lang="en-US" dirty="0" smtClean="0">
                <a:cs typeface="Arial" charset="0"/>
              </a:rPr>
              <a:t>You find a cheaper policy</a:t>
            </a:r>
          </a:p>
          <a:p>
            <a:pPr marL="365760" indent="-365760">
              <a:tabLst>
                <a:tab pos="0" algn="l"/>
              </a:tabLst>
              <a:defRPr/>
            </a:pPr>
            <a:r>
              <a:rPr lang="en-US" dirty="0" smtClean="0">
                <a:cs typeface="Arial" charset="0"/>
              </a:rPr>
              <a:t>If not in your Medigap open enrollment period</a:t>
            </a:r>
          </a:p>
          <a:p>
            <a:pPr marL="640080" lvl="1" indent="-274320">
              <a:defRPr/>
            </a:pPr>
            <a:r>
              <a:rPr lang="en-US" dirty="0">
                <a:cs typeface="Arial" charset="0"/>
              </a:rPr>
              <a:t>You may pay more for the new policy</a:t>
            </a:r>
          </a:p>
          <a:p>
            <a:pPr marL="640080" lvl="1" indent="-274320">
              <a:defRPr/>
            </a:pPr>
            <a:r>
              <a:rPr lang="en-US" dirty="0">
                <a:cs typeface="Arial" charset="0"/>
              </a:rPr>
              <a:t>There might be medical underwriting</a:t>
            </a:r>
          </a:p>
          <a:p>
            <a:pPr marL="640080" lvl="1" indent="-274320">
              <a:defRPr/>
            </a:pPr>
            <a:r>
              <a:rPr lang="en-US" dirty="0">
                <a:cs typeface="Arial" charset="0"/>
              </a:rPr>
              <a:t>Could have delay </a:t>
            </a:r>
            <a:r>
              <a:rPr lang="en-US" spc="-20" dirty="0" smtClean="0">
                <a:cs typeface="Arial" charset="0"/>
              </a:rPr>
              <a:t>in coverage for pre-existing condition</a:t>
            </a:r>
          </a:p>
          <a:p>
            <a:pPr marL="401638" indent="-401638" eaLnBrk="1" hangingPunct="1">
              <a:defRPr/>
            </a:pPr>
            <a:endParaRPr lang="en-US" dirty="0" smtClean="0">
              <a:cs typeface="Arial" charset="0"/>
            </a:endParaRPr>
          </a:p>
        </p:txBody>
      </p:sp>
      <p:sp>
        <p:nvSpPr>
          <p:cNvPr id="6" name="Date Placeholder 12"/>
          <p:cNvSpPr>
            <a:spLocks noGrp="1"/>
          </p:cNvSpPr>
          <p:nvPr>
            <p:ph type="dt" sz="half" idx="4294967295"/>
          </p:nvPr>
        </p:nvSpPr>
        <p:spPr>
          <a:xfrm>
            <a:off x="457200" y="6340475"/>
            <a:ext cx="2394822" cy="365125"/>
          </a:xfrm>
          <a:prstGeom prst="rect">
            <a:avLst/>
          </a:prstGeom>
        </p:spPr>
        <p:txBody>
          <a:bodyPr/>
          <a:lstStyle/>
          <a:p>
            <a:r>
              <a:rPr lang="en-US" sz="1200" dirty="0" smtClean="0"/>
              <a:t>5/01/2014</a:t>
            </a:r>
            <a:endParaRPr lang="en-US" sz="1200" dirty="0"/>
          </a:p>
        </p:txBody>
      </p:sp>
      <p:sp>
        <p:nvSpPr>
          <p:cNvPr id="7" name="Footer Placeholder 13"/>
          <p:cNvSpPr>
            <a:spLocks noGrp="1"/>
          </p:cNvSpPr>
          <p:nvPr>
            <p:ph type="ftr" sz="quarter" idx="4294967295"/>
          </p:nvPr>
        </p:nvSpPr>
        <p:spPr>
          <a:xfrm>
            <a:off x="2438400" y="6372255"/>
            <a:ext cx="4447527" cy="365125"/>
          </a:xfrm>
          <a:prstGeom prst="rect">
            <a:avLst/>
          </a:prstGeom>
        </p:spPr>
        <p:txBody>
          <a:bodyPr/>
          <a:lstStyle/>
          <a:p>
            <a:pPr algn="ctr"/>
            <a:r>
              <a:rPr lang="en-US" sz="1200" dirty="0" smtClean="0"/>
              <a:t>Medigap (Medicare Supplement Insurance) Policies</a:t>
            </a:r>
            <a:endParaRPr lang="en-US" sz="1200" dirty="0"/>
          </a:p>
        </p:txBody>
      </p:sp>
      <p:sp>
        <p:nvSpPr>
          <p:cNvPr id="8" name="Slide Number Placeholder 1"/>
          <p:cNvSpPr txBox="1">
            <a:spLocks/>
          </p:cNvSpPr>
          <p:nvPr/>
        </p:nvSpPr>
        <p:spPr>
          <a:xfrm>
            <a:off x="6934200" y="6340475"/>
            <a:ext cx="1752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kern="1200">
                <a:solidFill>
                  <a:schemeClr val="tx1"/>
                </a:solidFill>
                <a:latin typeface="Arial" pitchFamily="34" charset="0"/>
                <a:ea typeface="ＭＳ Ｐゴシック"/>
                <a:cs typeface="ＭＳ Ｐゴシック"/>
              </a:defRPr>
            </a:lvl5pPr>
            <a:lvl6pPr marL="2286000" algn="l" defTabSz="914400" rtl="0" eaLnBrk="1" latinLnBrk="0" hangingPunct="1">
              <a:defRPr kern="1200">
                <a:solidFill>
                  <a:schemeClr val="tx1"/>
                </a:solidFill>
                <a:latin typeface="Arial" pitchFamily="34" charset="0"/>
                <a:ea typeface="ＭＳ Ｐゴシック"/>
                <a:cs typeface="ＭＳ Ｐゴシック"/>
              </a:defRPr>
            </a:lvl6pPr>
            <a:lvl7pPr marL="2743200" algn="l" defTabSz="914400" rtl="0" eaLnBrk="1" latinLnBrk="0" hangingPunct="1">
              <a:defRPr kern="1200">
                <a:solidFill>
                  <a:schemeClr val="tx1"/>
                </a:solidFill>
                <a:latin typeface="Arial" pitchFamily="34" charset="0"/>
                <a:ea typeface="ＭＳ Ｐゴシック"/>
                <a:cs typeface="ＭＳ Ｐゴシック"/>
              </a:defRPr>
            </a:lvl7pPr>
            <a:lvl8pPr marL="3200400" algn="l" defTabSz="914400" rtl="0" eaLnBrk="1" latinLnBrk="0" hangingPunct="1">
              <a:defRPr kern="1200">
                <a:solidFill>
                  <a:schemeClr val="tx1"/>
                </a:solidFill>
                <a:latin typeface="Arial" pitchFamily="34" charset="0"/>
                <a:ea typeface="ＭＳ Ｐゴシック"/>
                <a:cs typeface="ＭＳ Ｐゴシック"/>
              </a:defRPr>
            </a:lvl8pPr>
            <a:lvl9pPr marL="3657600" algn="l" defTabSz="914400" rtl="0" eaLnBrk="1" latinLnBrk="0" hangingPunct="1">
              <a:defRPr kern="1200">
                <a:solidFill>
                  <a:schemeClr val="tx1"/>
                </a:solidFill>
                <a:latin typeface="Arial" pitchFamily="34" charset="0"/>
                <a:ea typeface="ＭＳ Ｐゴシック"/>
                <a:cs typeface="ＭＳ Ｐゴシック"/>
              </a:defRPr>
            </a:lvl9pPr>
          </a:lstStyle>
          <a:p>
            <a:pPr algn="r">
              <a:defRPr/>
            </a:pPr>
            <a:fld id="{E2EE05EC-9D7A-49BA-9578-E951024239B5}" type="slidenum">
              <a:rPr lang="en-US" sz="1200" smtClean="0">
                <a:solidFill>
                  <a:prstClr val="black"/>
                </a:solidFill>
              </a:rPr>
              <a:pPr algn="r">
                <a:defRPr/>
              </a:pPr>
              <a:t>27</a:t>
            </a:fld>
            <a:endParaRPr lang="en-US" sz="1200" dirty="0">
              <a:solidFill>
                <a:prstClr val="black"/>
              </a:solidFill>
            </a:endParaRPr>
          </a:p>
        </p:txBody>
      </p:sp>
    </p:spTree>
    <p:custDataLst>
      <p:tags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en-US" dirty="0" smtClean="0"/>
              <a:t>When Can You Switch Medigap Policies?</a:t>
            </a:r>
          </a:p>
        </p:txBody>
      </p:sp>
      <p:sp>
        <p:nvSpPr>
          <p:cNvPr id="41990" name="Rectangle 3"/>
          <p:cNvSpPr>
            <a:spLocks noGrp="1" noChangeArrowheads="1"/>
          </p:cNvSpPr>
          <p:nvPr>
            <p:ph idx="1"/>
          </p:nvPr>
        </p:nvSpPr>
        <p:spPr>
          <a:xfrm>
            <a:off x="457200" y="1371600"/>
            <a:ext cx="8305800" cy="4754563"/>
          </a:xfrm>
        </p:spPr>
        <p:txBody>
          <a:bodyPr/>
          <a:lstStyle/>
          <a:p>
            <a:pPr marL="365760" indent="-365760" eaLnBrk="1" hangingPunct="1">
              <a:defRPr/>
            </a:pPr>
            <a:r>
              <a:rPr lang="en-US" dirty="0" smtClean="0">
                <a:cs typeface="Arial" charset="0"/>
              </a:rPr>
              <a:t>A right under federal law to switch </a:t>
            </a:r>
            <a:r>
              <a:rPr lang="en-US" b="1" dirty="0" smtClean="0">
                <a:cs typeface="Arial" charset="0"/>
              </a:rPr>
              <a:t>only</a:t>
            </a:r>
          </a:p>
          <a:p>
            <a:pPr marL="640080" lvl="2" indent="-274320" eaLnBrk="1" hangingPunct="1">
              <a:buSzPct val="100000"/>
              <a:buFont typeface="Arial" pitchFamily="34" charset="0"/>
              <a:buChar char="•"/>
              <a:defRPr/>
            </a:pPr>
            <a:r>
              <a:rPr lang="en-US" sz="2800" dirty="0" smtClean="0">
                <a:cs typeface="Arial" charset="0"/>
              </a:rPr>
              <a:t>During your Medigap open enrollment period</a:t>
            </a:r>
          </a:p>
          <a:p>
            <a:pPr marL="640080" lvl="2" indent="-274320" eaLnBrk="1" hangingPunct="1">
              <a:buSzPct val="100000"/>
              <a:buFont typeface="Arial" pitchFamily="34" charset="0"/>
              <a:buChar char="•"/>
              <a:defRPr/>
            </a:pPr>
            <a:r>
              <a:rPr lang="en-US" sz="2800" dirty="0" smtClean="0">
                <a:cs typeface="Arial" charset="0"/>
              </a:rPr>
              <a:t>If you have a guaranteed issue right</a:t>
            </a:r>
          </a:p>
          <a:p>
            <a:pPr marL="640080" lvl="2" indent="-274320" eaLnBrk="1" hangingPunct="1">
              <a:buSzPct val="100000"/>
              <a:buFont typeface="Arial" pitchFamily="34" charset="0"/>
              <a:buChar char="•"/>
              <a:defRPr/>
            </a:pPr>
            <a:r>
              <a:rPr lang="en-US" sz="2800" dirty="0" smtClean="0">
                <a:cs typeface="Arial" charset="0"/>
              </a:rPr>
              <a:t>If your state has more generous requirements</a:t>
            </a:r>
          </a:p>
          <a:p>
            <a:pPr marL="365760" lvl="1" indent="-365760" eaLnBrk="1" hangingPunct="1">
              <a:buFont typeface="Wingdings" pitchFamily="2" charset="2"/>
              <a:buChar char="§"/>
              <a:defRPr/>
            </a:pPr>
            <a:r>
              <a:rPr lang="en-US" sz="3200" dirty="0" smtClean="0">
                <a:cs typeface="Arial" charset="0"/>
              </a:rPr>
              <a:t>30-day </a:t>
            </a:r>
            <a:r>
              <a:rPr lang="en-US" sz="3200" i="1" dirty="0" smtClean="0">
                <a:cs typeface="Arial" charset="0"/>
              </a:rPr>
              <a:t>free-look </a:t>
            </a:r>
            <a:r>
              <a:rPr lang="en-US" sz="3200" dirty="0" smtClean="0">
                <a:cs typeface="Arial" charset="0"/>
              </a:rPr>
              <a:t>period – pay both premiums</a:t>
            </a:r>
          </a:p>
          <a:p>
            <a:pPr marL="365760" lvl="2" indent="-365760" eaLnBrk="1" hangingPunct="1">
              <a:buSzPct val="100000"/>
              <a:buFont typeface="Wingdings" pitchFamily="2" charset="2"/>
              <a:buChar char="§"/>
              <a:defRPr/>
            </a:pPr>
            <a:r>
              <a:rPr lang="en-US" sz="3200" dirty="0" smtClean="0"/>
              <a:t>Anytime insurance company will sell you one</a:t>
            </a:r>
            <a:endParaRPr lang="en-US" dirty="0" smtClean="0">
              <a:cs typeface="Arial" charset="0"/>
            </a:endParaRPr>
          </a:p>
        </p:txBody>
      </p:sp>
      <p:sp>
        <p:nvSpPr>
          <p:cNvPr id="6" name="Date Placeholder 12"/>
          <p:cNvSpPr>
            <a:spLocks noGrp="1"/>
          </p:cNvSpPr>
          <p:nvPr>
            <p:ph type="dt" sz="half" idx="4294967295"/>
          </p:nvPr>
        </p:nvSpPr>
        <p:spPr>
          <a:xfrm>
            <a:off x="457200" y="6340475"/>
            <a:ext cx="2394822" cy="365125"/>
          </a:xfrm>
          <a:prstGeom prst="rect">
            <a:avLst/>
          </a:prstGeom>
        </p:spPr>
        <p:txBody>
          <a:bodyPr/>
          <a:lstStyle/>
          <a:p>
            <a:r>
              <a:rPr lang="en-US" sz="1200" dirty="0" smtClean="0"/>
              <a:t>5/01/2014</a:t>
            </a:r>
            <a:endParaRPr lang="en-US" sz="1200" dirty="0"/>
          </a:p>
        </p:txBody>
      </p:sp>
      <p:sp>
        <p:nvSpPr>
          <p:cNvPr id="7" name="Footer Placeholder 13"/>
          <p:cNvSpPr>
            <a:spLocks noGrp="1"/>
          </p:cNvSpPr>
          <p:nvPr>
            <p:ph type="ftr" sz="quarter" idx="4294967295"/>
          </p:nvPr>
        </p:nvSpPr>
        <p:spPr>
          <a:xfrm>
            <a:off x="2438400" y="6372255"/>
            <a:ext cx="4447527" cy="365125"/>
          </a:xfrm>
          <a:prstGeom prst="rect">
            <a:avLst/>
          </a:prstGeom>
        </p:spPr>
        <p:txBody>
          <a:bodyPr/>
          <a:lstStyle/>
          <a:p>
            <a:pPr algn="ctr"/>
            <a:r>
              <a:rPr lang="en-US" sz="1200" dirty="0" smtClean="0"/>
              <a:t>Medigap (Medicare Supplement Insurance) Policies</a:t>
            </a:r>
            <a:endParaRPr lang="en-US" sz="1200" dirty="0"/>
          </a:p>
        </p:txBody>
      </p:sp>
      <p:sp>
        <p:nvSpPr>
          <p:cNvPr id="8" name="Slide Number Placeholder 1"/>
          <p:cNvSpPr txBox="1">
            <a:spLocks/>
          </p:cNvSpPr>
          <p:nvPr/>
        </p:nvSpPr>
        <p:spPr>
          <a:xfrm>
            <a:off x="6934200" y="6340475"/>
            <a:ext cx="1752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kern="1200">
                <a:solidFill>
                  <a:schemeClr val="tx1"/>
                </a:solidFill>
                <a:latin typeface="Arial" pitchFamily="34" charset="0"/>
                <a:ea typeface="ＭＳ Ｐゴシック"/>
                <a:cs typeface="ＭＳ Ｐゴシック"/>
              </a:defRPr>
            </a:lvl5pPr>
            <a:lvl6pPr marL="2286000" algn="l" defTabSz="914400" rtl="0" eaLnBrk="1" latinLnBrk="0" hangingPunct="1">
              <a:defRPr kern="1200">
                <a:solidFill>
                  <a:schemeClr val="tx1"/>
                </a:solidFill>
                <a:latin typeface="Arial" pitchFamily="34" charset="0"/>
                <a:ea typeface="ＭＳ Ｐゴシック"/>
                <a:cs typeface="ＭＳ Ｐゴシック"/>
              </a:defRPr>
            </a:lvl6pPr>
            <a:lvl7pPr marL="2743200" algn="l" defTabSz="914400" rtl="0" eaLnBrk="1" latinLnBrk="0" hangingPunct="1">
              <a:defRPr kern="1200">
                <a:solidFill>
                  <a:schemeClr val="tx1"/>
                </a:solidFill>
                <a:latin typeface="Arial" pitchFamily="34" charset="0"/>
                <a:ea typeface="ＭＳ Ｐゴシック"/>
                <a:cs typeface="ＭＳ Ｐゴシック"/>
              </a:defRPr>
            </a:lvl7pPr>
            <a:lvl8pPr marL="3200400" algn="l" defTabSz="914400" rtl="0" eaLnBrk="1" latinLnBrk="0" hangingPunct="1">
              <a:defRPr kern="1200">
                <a:solidFill>
                  <a:schemeClr val="tx1"/>
                </a:solidFill>
                <a:latin typeface="Arial" pitchFamily="34" charset="0"/>
                <a:ea typeface="ＭＳ Ｐゴシック"/>
                <a:cs typeface="ＭＳ Ｐゴシック"/>
              </a:defRPr>
            </a:lvl8pPr>
            <a:lvl9pPr marL="3657600" algn="l" defTabSz="914400" rtl="0" eaLnBrk="1" latinLnBrk="0" hangingPunct="1">
              <a:defRPr kern="1200">
                <a:solidFill>
                  <a:schemeClr val="tx1"/>
                </a:solidFill>
                <a:latin typeface="Arial" pitchFamily="34" charset="0"/>
                <a:ea typeface="ＭＳ Ｐゴシック"/>
                <a:cs typeface="ＭＳ Ｐゴシック"/>
              </a:defRPr>
            </a:lvl9pPr>
          </a:lstStyle>
          <a:p>
            <a:pPr algn="r">
              <a:defRPr/>
            </a:pPr>
            <a:fld id="{E2EE05EC-9D7A-49BA-9578-E951024239B5}" type="slidenum">
              <a:rPr lang="en-US" sz="1200" smtClean="0">
                <a:solidFill>
                  <a:prstClr val="black"/>
                </a:solidFill>
              </a:rPr>
              <a:pPr algn="r">
                <a:defRPr/>
              </a:pPr>
              <a:t>28</a:t>
            </a:fld>
            <a:endParaRPr lang="en-US" sz="1200" dirty="0">
              <a:solidFill>
                <a:prstClr val="black"/>
              </a:solidFill>
            </a:endParaRPr>
          </a:p>
        </p:txBody>
      </p:sp>
    </p:spTree>
    <p:custDataLst>
      <p:tags r:id="rId1"/>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0" y="34925"/>
            <a:ext cx="9144000" cy="1069975"/>
          </a:xfrm>
        </p:spPr>
        <p:txBody>
          <a:bodyPr>
            <a:normAutofit/>
          </a:bodyPr>
          <a:lstStyle/>
          <a:p>
            <a:r>
              <a:rPr lang="en-US" sz="3600" b="1" dirty="0" smtClean="0"/>
              <a:t>Check Your Knowledge – Question 5</a:t>
            </a:r>
            <a:endParaRPr lang="en-US" sz="3600" b="1" dirty="0"/>
          </a:p>
        </p:txBody>
      </p:sp>
      <p:sp>
        <p:nvSpPr>
          <p:cNvPr id="35843" name="TPAnswers"/>
          <p:cNvSpPr>
            <a:spLocks noGrp="1"/>
          </p:cNvSpPr>
          <p:nvPr>
            <p:ph idx="1"/>
            <p:custDataLst>
              <p:tags r:id="rId2"/>
            </p:custDataLst>
          </p:nvPr>
        </p:nvSpPr>
        <p:spPr>
          <a:xfrm>
            <a:off x="457200" y="1600200"/>
            <a:ext cx="7696200" cy="4525963"/>
          </a:xfrm>
        </p:spPr>
        <p:txBody>
          <a:bodyPr>
            <a:noAutofit/>
          </a:bodyPr>
          <a:lstStyle/>
          <a:p>
            <a:pPr marL="0" indent="0">
              <a:buNone/>
            </a:pPr>
            <a:r>
              <a:rPr lang="en-US" sz="2800" dirty="0"/>
              <a:t>The best place for a person who has Medicare due to a disability or </a:t>
            </a:r>
            <a:r>
              <a:rPr lang="en-US" sz="2800" dirty="0" smtClean="0"/>
              <a:t>End-stage </a:t>
            </a:r>
            <a:r>
              <a:rPr lang="en-US" sz="2800" dirty="0"/>
              <a:t>Renal Disease to learn about rights to purchase a Medigap policy in their state </a:t>
            </a:r>
            <a:r>
              <a:rPr lang="en-US" sz="2800" dirty="0" smtClean="0"/>
              <a:t>is</a:t>
            </a:r>
          </a:p>
          <a:p>
            <a:pPr marL="406400" indent="-406400">
              <a:buFont typeface="+mj-lt"/>
              <a:buAutoNum type="alphaLcPeriod"/>
            </a:pPr>
            <a:r>
              <a:rPr lang="en-US" sz="2800" dirty="0" smtClean="0"/>
              <a:t>Medicare.gov</a:t>
            </a:r>
          </a:p>
          <a:p>
            <a:pPr marL="365760" indent="-365760">
              <a:buAutoNum type="alphaLcPeriod"/>
            </a:pPr>
            <a:r>
              <a:rPr lang="en-US" sz="2800" dirty="0" smtClean="0"/>
              <a:t>Insurance companies that offer Medigap policies</a:t>
            </a:r>
          </a:p>
          <a:p>
            <a:pPr marL="365760" indent="-365760">
              <a:buAutoNum type="alphaLcPeriod"/>
            </a:pPr>
            <a:r>
              <a:rPr lang="en-US" sz="2800" dirty="0" smtClean="0"/>
              <a:t>State Insurance Department </a:t>
            </a:r>
          </a:p>
          <a:p>
            <a:pPr marL="365760" indent="-365760">
              <a:spcBef>
                <a:spcPts val="600"/>
              </a:spcBef>
              <a:buAutoNum type="alphaLcPeriod"/>
            </a:pPr>
            <a:r>
              <a:rPr lang="en-US" sz="2800" dirty="0" smtClean="0"/>
              <a:t>The Internet</a:t>
            </a:r>
          </a:p>
          <a:p>
            <a:pPr marL="514350" indent="-514350">
              <a:spcBef>
                <a:spcPct val="20000"/>
              </a:spcBef>
              <a:buFont typeface="+mj-lt"/>
              <a:buAutoNum type="alphaLcPeriod"/>
              <a:defRPr/>
            </a:pPr>
            <a:endParaRPr lang="en-US" sz="2600" dirty="0" smtClean="0">
              <a:solidFill>
                <a:schemeClr val="tx1"/>
              </a:solidFill>
            </a:endParaRPr>
          </a:p>
        </p:txBody>
      </p:sp>
      <p:sp>
        <p:nvSpPr>
          <p:cNvPr id="11" name="Rounded Rectangle 10" descr="Correct answer indicator"/>
          <p:cNvSpPr/>
          <p:nvPr/>
        </p:nvSpPr>
        <p:spPr>
          <a:xfrm>
            <a:off x="533400" y="4419601"/>
            <a:ext cx="4800600" cy="53340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ate Placeholder 12"/>
          <p:cNvSpPr>
            <a:spLocks noGrp="1"/>
          </p:cNvSpPr>
          <p:nvPr>
            <p:ph type="dt" sz="half" idx="4294967295"/>
          </p:nvPr>
        </p:nvSpPr>
        <p:spPr>
          <a:xfrm>
            <a:off x="457200" y="6340475"/>
            <a:ext cx="2394822" cy="365125"/>
          </a:xfrm>
          <a:prstGeom prst="rect">
            <a:avLst/>
          </a:prstGeom>
        </p:spPr>
        <p:txBody>
          <a:bodyPr/>
          <a:lstStyle/>
          <a:p>
            <a:r>
              <a:rPr lang="en-US" sz="1200" dirty="0" smtClean="0"/>
              <a:t>5/01/2014</a:t>
            </a:r>
            <a:endParaRPr lang="en-US" sz="1200" dirty="0"/>
          </a:p>
        </p:txBody>
      </p:sp>
      <p:sp>
        <p:nvSpPr>
          <p:cNvPr id="8" name="Footer Placeholder 13"/>
          <p:cNvSpPr>
            <a:spLocks noGrp="1"/>
          </p:cNvSpPr>
          <p:nvPr>
            <p:ph type="ftr" sz="quarter" idx="4294967295"/>
          </p:nvPr>
        </p:nvSpPr>
        <p:spPr>
          <a:xfrm>
            <a:off x="2438400" y="6372255"/>
            <a:ext cx="4447527" cy="365125"/>
          </a:xfrm>
          <a:prstGeom prst="rect">
            <a:avLst/>
          </a:prstGeom>
        </p:spPr>
        <p:txBody>
          <a:bodyPr/>
          <a:lstStyle/>
          <a:p>
            <a:pPr algn="ctr"/>
            <a:r>
              <a:rPr lang="en-US" sz="1200" dirty="0" smtClean="0"/>
              <a:t>Medigap (Medicare Supplement Insurance) Policies</a:t>
            </a:r>
            <a:endParaRPr lang="en-US" sz="1200" dirty="0"/>
          </a:p>
        </p:txBody>
      </p:sp>
      <p:sp>
        <p:nvSpPr>
          <p:cNvPr id="9" name="Slide Number Placeholder 1"/>
          <p:cNvSpPr txBox="1">
            <a:spLocks/>
          </p:cNvSpPr>
          <p:nvPr/>
        </p:nvSpPr>
        <p:spPr>
          <a:xfrm>
            <a:off x="6934200" y="6340475"/>
            <a:ext cx="1752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kern="1200">
                <a:solidFill>
                  <a:schemeClr val="tx1"/>
                </a:solidFill>
                <a:latin typeface="Arial" pitchFamily="34" charset="0"/>
                <a:ea typeface="ＭＳ Ｐゴシック"/>
                <a:cs typeface="ＭＳ Ｐゴシック"/>
              </a:defRPr>
            </a:lvl5pPr>
            <a:lvl6pPr marL="2286000" algn="l" defTabSz="914400" rtl="0" eaLnBrk="1" latinLnBrk="0" hangingPunct="1">
              <a:defRPr kern="1200">
                <a:solidFill>
                  <a:schemeClr val="tx1"/>
                </a:solidFill>
                <a:latin typeface="Arial" pitchFamily="34" charset="0"/>
                <a:ea typeface="ＭＳ Ｐゴシック"/>
                <a:cs typeface="ＭＳ Ｐゴシック"/>
              </a:defRPr>
            </a:lvl6pPr>
            <a:lvl7pPr marL="2743200" algn="l" defTabSz="914400" rtl="0" eaLnBrk="1" latinLnBrk="0" hangingPunct="1">
              <a:defRPr kern="1200">
                <a:solidFill>
                  <a:schemeClr val="tx1"/>
                </a:solidFill>
                <a:latin typeface="Arial" pitchFamily="34" charset="0"/>
                <a:ea typeface="ＭＳ Ｐゴシック"/>
                <a:cs typeface="ＭＳ Ｐゴシック"/>
              </a:defRPr>
            </a:lvl7pPr>
            <a:lvl8pPr marL="3200400" algn="l" defTabSz="914400" rtl="0" eaLnBrk="1" latinLnBrk="0" hangingPunct="1">
              <a:defRPr kern="1200">
                <a:solidFill>
                  <a:schemeClr val="tx1"/>
                </a:solidFill>
                <a:latin typeface="Arial" pitchFamily="34" charset="0"/>
                <a:ea typeface="ＭＳ Ｐゴシック"/>
                <a:cs typeface="ＭＳ Ｐゴシック"/>
              </a:defRPr>
            </a:lvl8pPr>
            <a:lvl9pPr marL="3657600" algn="l" defTabSz="914400" rtl="0" eaLnBrk="1" latinLnBrk="0" hangingPunct="1">
              <a:defRPr kern="1200">
                <a:solidFill>
                  <a:schemeClr val="tx1"/>
                </a:solidFill>
                <a:latin typeface="Arial" pitchFamily="34" charset="0"/>
                <a:ea typeface="ＭＳ Ｐゴシック"/>
                <a:cs typeface="ＭＳ Ｐゴシック"/>
              </a:defRPr>
            </a:lvl9pPr>
          </a:lstStyle>
          <a:p>
            <a:pPr algn="r">
              <a:defRPr/>
            </a:pPr>
            <a:fld id="{E2EE05EC-9D7A-49BA-9578-E951024239B5}" type="slidenum">
              <a:rPr lang="en-US" sz="1200" smtClean="0">
                <a:solidFill>
                  <a:prstClr val="black"/>
                </a:solidFill>
              </a:rPr>
              <a:pPr algn="r">
                <a:defRPr/>
              </a:pPr>
              <a:t>29</a:t>
            </a:fld>
            <a:endParaRPr lang="en-US" sz="1200" dirty="0">
              <a:solidFill>
                <a:prstClr val="black"/>
              </a:solidFill>
            </a:endParaRPr>
          </a:p>
        </p:txBody>
      </p:sp>
    </p:spTree>
    <p:custDataLst>
      <p:tags r:id="rId1"/>
    </p:custDataLst>
    <p:extLst>
      <p:ext uri="{BB962C8B-B14F-4D97-AF65-F5344CB8AC3E}">
        <p14:creationId xmlns:p14="http://schemas.microsoft.com/office/powerpoint/2010/main" val="349921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solidFill>
                  <a:schemeClr val="bg1"/>
                </a:solidFill>
              </a:rPr>
              <a:t>Lesson </a:t>
            </a:r>
            <a:r>
              <a:rPr lang="en-US" dirty="0" smtClean="0"/>
              <a:t>1—</a:t>
            </a:r>
            <a:r>
              <a:rPr lang="en-US" sz="3600" dirty="0" smtClean="0">
                <a:solidFill>
                  <a:schemeClr val="bg1"/>
                </a:solidFill>
              </a:rPr>
              <a:t>Introduction to Medigap</a:t>
            </a:r>
            <a:endParaRPr lang="en-US" sz="3600" dirty="0">
              <a:solidFill>
                <a:schemeClr val="bg1"/>
              </a:solidFill>
            </a:endParaRPr>
          </a:p>
        </p:txBody>
      </p:sp>
      <p:sp>
        <p:nvSpPr>
          <p:cNvPr id="4" name="Content Placeholder 2"/>
          <p:cNvSpPr>
            <a:spLocks noGrp="1"/>
          </p:cNvSpPr>
          <p:nvPr>
            <p:ph idx="1"/>
          </p:nvPr>
        </p:nvSpPr>
        <p:spPr>
          <a:xfrm>
            <a:off x="609600" y="1600200"/>
            <a:ext cx="8077200" cy="4525963"/>
          </a:xfrm>
          <a:prstGeom prst="rect">
            <a:avLst/>
          </a:prstGeom>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smtClean="0">
                <a:ln>
                  <a:noFill/>
                </a:ln>
                <a:solidFill>
                  <a:sysClr val="windowText" lastClr="000000"/>
                </a:solidFill>
                <a:effectLst/>
                <a:uLnTx/>
                <a:uFillTx/>
                <a:latin typeface="Calibri"/>
              </a:rPr>
              <a:t>Introduction to Medigap Policies</a:t>
            </a:r>
            <a:r>
              <a:rPr kumimoji="0" lang="en-US" sz="3200" b="0" i="0" u="none" strike="noStrike" kern="0" cap="none" spc="0" normalizeH="0" baseline="0" noProof="0" dirty="0">
                <a:ln>
                  <a:noFill/>
                </a:ln>
                <a:solidFill>
                  <a:sysClr val="windowText" lastClr="000000"/>
                </a:solidFill>
                <a:effectLst/>
                <a:uLnTx/>
                <a:uFillTx/>
              </a:rPr>
              <a:t>	</a:t>
            </a:r>
            <a:endParaRPr kumimoji="0" lang="en-US" sz="3200" b="0" i="0" u="none" strike="noStrike" kern="0" cap="none" spc="0" normalizeH="0" baseline="0" noProof="0" dirty="0" smtClean="0">
              <a:ln>
                <a:noFill/>
              </a:ln>
              <a:solidFill>
                <a:sysClr val="windowText" lastClr="000000"/>
              </a:solidFill>
              <a:effectLst/>
              <a:uLnTx/>
              <a:uFillTx/>
            </a:endParaRPr>
          </a:p>
          <a:p>
            <a:pPr marL="365760" indent="-365760">
              <a:spcBef>
                <a:spcPts val="600"/>
              </a:spcBef>
              <a:buFont typeface="Wingdings" panose="05000000000000000000" pitchFamily="2" charset="2"/>
              <a:buChar char="§"/>
              <a:defRPr/>
            </a:pPr>
            <a:r>
              <a:rPr lang="en-US" kern="0" dirty="0">
                <a:solidFill>
                  <a:sysClr val="windowText" lastClr="000000"/>
                </a:solidFill>
              </a:rPr>
              <a:t>Medicare Program Overview</a:t>
            </a:r>
          </a:p>
          <a:p>
            <a:pPr marL="365760" indent="-365760">
              <a:spcBef>
                <a:spcPts val="600"/>
              </a:spcBef>
              <a:buFont typeface="Wingdings" panose="05000000000000000000" pitchFamily="2" charset="2"/>
              <a:buChar char="§"/>
              <a:defRPr/>
            </a:pPr>
            <a:r>
              <a:rPr kumimoji="0" lang="en-US" sz="3200" b="0" i="0" u="none" strike="noStrike" kern="0" cap="none" spc="0" normalizeH="0" baseline="0" noProof="0" dirty="0" smtClean="0">
                <a:ln>
                  <a:noFill/>
                </a:ln>
                <a:solidFill>
                  <a:sysClr val="windowText" lastClr="000000"/>
                </a:solidFill>
                <a:effectLst/>
                <a:uLnTx/>
                <a:uFillTx/>
              </a:rPr>
              <a:t>Medigap </a:t>
            </a:r>
            <a:r>
              <a:rPr kumimoji="0" lang="en-US" sz="3200" b="0" i="0" u="none" strike="noStrike" kern="0" cap="none" spc="0" normalizeH="0" baseline="0" noProof="0" dirty="0">
                <a:ln>
                  <a:noFill/>
                </a:ln>
                <a:solidFill>
                  <a:sysClr val="windowText" lastClr="000000"/>
                </a:solidFill>
                <a:effectLst/>
                <a:uLnTx/>
                <a:uFillTx/>
              </a:rPr>
              <a:t>Overview </a:t>
            </a:r>
            <a:endParaRPr kumimoji="0" lang="en-US" sz="3200" b="0" i="0" u="none" strike="noStrike" kern="0" cap="none" spc="0" normalizeH="0" baseline="0" noProof="0" dirty="0" smtClean="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None/>
              <a:tabLst/>
              <a:defRPr/>
            </a:pPr>
            <a:endParaRPr kumimoji="0" lang="en-US" sz="3200" b="0" i="0" u="none" strike="noStrike" kern="0" cap="none" spc="0" normalizeH="0" baseline="0" noProof="0" dirty="0" smtClean="0">
              <a:ln>
                <a:noFill/>
              </a:ln>
              <a:solidFill>
                <a:sysClr val="windowText" lastClr="000000"/>
              </a:solidFill>
              <a:effectLst/>
              <a:uLnTx/>
              <a:uFillTx/>
              <a:latin typeface="Calibri"/>
            </a:endParaRPr>
          </a:p>
        </p:txBody>
      </p:sp>
      <p:sp>
        <p:nvSpPr>
          <p:cNvPr id="11" name="Date Placeholder 12"/>
          <p:cNvSpPr>
            <a:spLocks noGrp="1"/>
          </p:cNvSpPr>
          <p:nvPr>
            <p:ph type="dt" sz="half" idx="4294967295"/>
          </p:nvPr>
        </p:nvSpPr>
        <p:spPr>
          <a:xfrm>
            <a:off x="457200" y="6340475"/>
            <a:ext cx="2394822" cy="365125"/>
          </a:xfrm>
          <a:prstGeom prst="rect">
            <a:avLst/>
          </a:prstGeom>
        </p:spPr>
        <p:txBody>
          <a:bodyPr/>
          <a:lstStyle/>
          <a:p>
            <a:r>
              <a:rPr lang="en-US" sz="1200" dirty="0" smtClean="0"/>
              <a:t>5/01/2014</a:t>
            </a:r>
            <a:endParaRPr lang="en-US" sz="1200" dirty="0"/>
          </a:p>
        </p:txBody>
      </p:sp>
      <p:sp>
        <p:nvSpPr>
          <p:cNvPr id="12" name="Footer Placeholder 13"/>
          <p:cNvSpPr>
            <a:spLocks noGrp="1"/>
          </p:cNvSpPr>
          <p:nvPr>
            <p:ph type="ftr" sz="quarter" idx="4294967295"/>
          </p:nvPr>
        </p:nvSpPr>
        <p:spPr>
          <a:xfrm>
            <a:off x="2438400" y="6372255"/>
            <a:ext cx="4447527" cy="365125"/>
          </a:xfrm>
          <a:prstGeom prst="rect">
            <a:avLst/>
          </a:prstGeom>
        </p:spPr>
        <p:txBody>
          <a:bodyPr/>
          <a:lstStyle/>
          <a:p>
            <a:pPr algn="ctr"/>
            <a:r>
              <a:rPr lang="en-US" sz="1200" dirty="0" smtClean="0"/>
              <a:t>Medigap (Medicare Supplement Insurance) Policies</a:t>
            </a:r>
            <a:endParaRPr lang="en-US" sz="1200" dirty="0"/>
          </a:p>
        </p:txBody>
      </p:sp>
      <p:sp>
        <p:nvSpPr>
          <p:cNvPr id="6" name="Slide Number Placeholder 1"/>
          <p:cNvSpPr txBox="1">
            <a:spLocks/>
          </p:cNvSpPr>
          <p:nvPr/>
        </p:nvSpPr>
        <p:spPr>
          <a:xfrm>
            <a:off x="6934200" y="6340475"/>
            <a:ext cx="1752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kern="1200">
                <a:solidFill>
                  <a:schemeClr val="tx1"/>
                </a:solidFill>
                <a:latin typeface="Arial" pitchFamily="34" charset="0"/>
                <a:ea typeface="ＭＳ Ｐゴシック"/>
                <a:cs typeface="ＭＳ Ｐゴシック"/>
              </a:defRPr>
            </a:lvl5pPr>
            <a:lvl6pPr marL="2286000" algn="l" defTabSz="914400" rtl="0" eaLnBrk="1" latinLnBrk="0" hangingPunct="1">
              <a:defRPr kern="1200">
                <a:solidFill>
                  <a:schemeClr val="tx1"/>
                </a:solidFill>
                <a:latin typeface="Arial" pitchFamily="34" charset="0"/>
                <a:ea typeface="ＭＳ Ｐゴシック"/>
                <a:cs typeface="ＭＳ Ｐゴシック"/>
              </a:defRPr>
            </a:lvl6pPr>
            <a:lvl7pPr marL="2743200" algn="l" defTabSz="914400" rtl="0" eaLnBrk="1" latinLnBrk="0" hangingPunct="1">
              <a:defRPr kern="1200">
                <a:solidFill>
                  <a:schemeClr val="tx1"/>
                </a:solidFill>
                <a:latin typeface="Arial" pitchFamily="34" charset="0"/>
                <a:ea typeface="ＭＳ Ｐゴシック"/>
                <a:cs typeface="ＭＳ Ｐゴシック"/>
              </a:defRPr>
            </a:lvl7pPr>
            <a:lvl8pPr marL="3200400" algn="l" defTabSz="914400" rtl="0" eaLnBrk="1" latinLnBrk="0" hangingPunct="1">
              <a:defRPr kern="1200">
                <a:solidFill>
                  <a:schemeClr val="tx1"/>
                </a:solidFill>
                <a:latin typeface="Arial" pitchFamily="34" charset="0"/>
                <a:ea typeface="ＭＳ Ｐゴシック"/>
                <a:cs typeface="ＭＳ Ｐゴシック"/>
              </a:defRPr>
            </a:lvl8pPr>
            <a:lvl9pPr marL="3657600" algn="l" defTabSz="914400" rtl="0" eaLnBrk="1" latinLnBrk="0" hangingPunct="1">
              <a:defRPr kern="1200">
                <a:solidFill>
                  <a:schemeClr val="tx1"/>
                </a:solidFill>
                <a:latin typeface="Arial" pitchFamily="34" charset="0"/>
                <a:ea typeface="ＭＳ Ｐゴシック"/>
                <a:cs typeface="ＭＳ Ｐゴシック"/>
              </a:defRPr>
            </a:lvl9pPr>
          </a:lstStyle>
          <a:p>
            <a:pPr algn="r">
              <a:defRPr/>
            </a:pPr>
            <a:fld id="{E2EE05EC-9D7A-49BA-9578-E951024239B5}" type="slidenum">
              <a:rPr lang="en-US" sz="1200" smtClean="0">
                <a:solidFill>
                  <a:prstClr val="black"/>
                </a:solidFill>
              </a:rPr>
              <a:pPr algn="r">
                <a:defRPr/>
              </a:pPr>
              <a:t>3</a:t>
            </a:fld>
            <a:endParaRPr lang="en-US" sz="1200" dirty="0">
              <a:solidFill>
                <a:prstClr val="black"/>
              </a:solidFill>
            </a:endParaRPr>
          </a:p>
        </p:txBody>
      </p:sp>
    </p:spTree>
    <p:extLst>
      <p:ext uri="{BB962C8B-B14F-4D97-AF65-F5344CB8AC3E}">
        <p14:creationId xmlns:p14="http://schemas.microsoft.com/office/powerpoint/2010/main" val="8530942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PQuestion"/>
          <p:cNvSpPr>
            <a:spLocks noGrp="1"/>
          </p:cNvSpPr>
          <p:nvPr>
            <p:ph type="title"/>
          </p:nvPr>
        </p:nvSpPr>
        <p:spPr>
          <a:xfrm>
            <a:off x="0" y="1"/>
            <a:ext cx="9144000" cy="1104900"/>
          </a:xfrm>
        </p:spPr>
        <p:txBody>
          <a:bodyPr>
            <a:normAutofit/>
          </a:bodyPr>
          <a:lstStyle/>
          <a:p>
            <a:pPr eaLnBrk="1" hangingPunct="1"/>
            <a:r>
              <a:rPr lang="en-US" sz="3600" b="1" dirty="0" smtClean="0"/>
              <a:t>Check Your Knowledge – Question 6</a:t>
            </a:r>
          </a:p>
        </p:txBody>
      </p:sp>
      <p:sp>
        <p:nvSpPr>
          <p:cNvPr id="35843" name="TPAnswers"/>
          <p:cNvSpPr>
            <a:spLocks noGrp="1"/>
          </p:cNvSpPr>
          <p:nvPr>
            <p:ph idx="1"/>
            <p:custDataLst>
              <p:tags r:id="rId2"/>
            </p:custDataLst>
          </p:nvPr>
        </p:nvSpPr>
        <p:spPr>
          <a:xfrm>
            <a:off x="457200" y="1600200"/>
            <a:ext cx="7620000" cy="4876800"/>
          </a:xfrm>
        </p:spPr>
        <p:txBody>
          <a:bodyPr>
            <a:noAutofit/>
          </a:bodyPr>
          <a:lstStyle/>
          <a:p>
            <a:pPr marL="0" indent="0">
              <a:buNone/>
            </a:pPr>
            <a:r>
              <a:rPr lang="en-US" sz="2800" dirty="0" smtClean="0"/>
              <a:t>The best time to buy a Medigap policy is</a:t>
            </a:r>
            <a:endParaRPr lang="en-US" sz="2800" dirty="0"/>
          </a:p>
          <a:p>
            <a:pPr marL="514350" indent="-514350">
              <a:spcBef>
                <a:spcPct val="20000"/>
              </a:spcBef>
              <a:buFont typeface="+mj-lt"/>
              <a:buAutoNum type="alphaLcPeriod"/>
              <a:defRPr/>
            </a:pPr>
            <a:r>
              <a:rPr lang="en-US" sz="2800" dirty="0" smtClean="0"/>
              <a:t>When your Medicare expenses increase substantially</a:t>
            </a:r>
          </a:p>
          <a:p>
            <a:pPr marL="514350" indent="-514350">
              <a:spcBef>
                <a:spcPct val="20000"/>
              </a:spcBef>
              <a:buFont typeface="+mj-lt"/>
              <a:buAutoNum type="alphaLcPeriod"/>
              <a:defRPr/>
            </a:pPr>
            <a:r>
              <a:rPr lang="en-US" sz="2800" dirty="0" smtClean="0"/>
              <a:t>Whenever it’s convenient for you</a:t>
            </a:r>
          </a:p>
          <a:p>
            <a:pPr marL="514350" indent="-514350">
              <a:spcBef>
                <a:spcPct val="20000"/>
              </a:spcBef>
              <a:buFont typeface="+mj-lt"/>
              <a:buAutoNum type="alphaLcPeriod"/>
              <a:defRPr/>
            </a:pPr>
            <a:r>
              <a:rPr lang="en-US" sz="2800" dirty="0"/>
              <a:t>During the Medicare annual enrollment period</a:t>
            </a:r>
          </a:p>
          <a:p>
            <a:pPr marL="514350" indent="-514350">
              <a:spcBef>
                <a:spcPct val="20000"/>
              </a:spcBef>
              <a:buFont typeface="+mj-lt"/>
              <a:buAutoNum type="alphaLcPeriod"/>
              <a:defRPr/>
            </a:pPr>
            <a:r>
              <a:rPr lang="en-US" sz="2800" dirty="0" smtClean="0"/>
              <a:t>During your Medigap open enrollment period</a:t>
            </a:r>
          </a:p>
          <a:p>
            <a:pPr marL="514350" indent="-514350">
              <a:spcBef>
                <a:spcPct val="20000"/>
              </a:spcBef>
              <a:buFont typeface="+mj-lt"/>
              <a:buAutoNum type="alphaLcPeriod"/>
              <a:defRPr/>
            </a:pPr>
            <a:endParaRPr lang="en-US" sz="2600" dirty="0" smtClean="0"/>
          </a:p>
          <a:p>
            <a:pPr marL="514350" indent="-514350">
              <a:spcBef>
                <a:spcPct val="20000"/>
              </a:spcBef>
              <a:buFont typeface="+mj-lt"/>
              <a:buAutoNum type="alphaLcPeriod"/>
              <a:defRPr/>
            </a:pPr>
            <a:endParaRPr lang="en-US" sz="2600" dirty="0" smtClean="0">
              <a:solidFill>
                <a:schemeClr val="tx1"/>
              </a:solidFill>
            </a:endParaRPr>
          </a:p>
        </p:txBody>
      </p:sp>
      <p:sp>
        <p:nvSpPr>
          <p:cNvPr id="9" name="Rounded Rectangle 8" descr="Correct answer indicator"/>
          <p:cNvSpPr/>
          <p:nvPr/>
        </p:nvSpPr>
        <p:spPr>
          <a:xfrm>
            <a:off x="412532" y="4099034"/>
            <a:ext cx="7543800" cy="542935"/>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ate Placeholder 12"/>
          <p:cNvSpPr>
            <a:spLocks noGrp="1"/>
          </p:cNvSpPr>
          <p:nvPr>
            <p:ph type="dt" sz="half" idx="4294967295"/>
          </p:nvPr>
        </p:nvSpPr>
        <p:spPr>
          <a:xfrm>
            <a:off x="457200" y="6340475"/>
            <a:ext cx="2394822" cy="365125"/>
          </a:xfrm>
          <a:prstGeom prst="rect">
            <a:avLst/>
          </a:prstGeom>
        </p:spPr>
        <p:txBody>
          <a:bodyPr/>
          <a:lstStyle/>
          <a:p>
            <a:r>
              <a:rPr lang="en-US" sz="1200" dirty="0" smtClean="0"/>
              <a:t>5/01/2014</a:t>
            </a:r>
            <a:endParaRPr lang="en-US" sz="1200" dirty="0"/>
          </a:p>
        </p:txBody>
      </p:sp>
      <p:sp>
        <p:nvSpPr>
          <p:cNvPr id="7" name="Footer Placeholder 13"/>
          <p:cNvSpPr>
            <a:spLocks noGrp="1"/>
          </p:cNvSpPr>
          <p:nvPr>
            <p:ph type="ftr" sz="quarter" idx="4294967295"/>
          </p:nvPr>
        </p:nvSpPr>
        <p:spPr>
          <a:xfrm>
            <a:off x="2438400" y="6372255"/>
            <a:ext cx="4447527" cy="365125"/>
          </a:xfrm>
          <a:prstGeom prst="rect">
            <a:avLst/>
          </a:prstGeom>
        </p:spPr>
        <p:txBody>
          <a:bodyPr/>
          <a:lstStyle/>
          <a:p>
            <a:pPr algn="ctr"/>
            <a:r>
              <a:rPr lang="en-US" sz="1200" dirty="0" smtClean="0"/>
              <a:t>Medigap (Medicare Supplement Insurance) Policies</a:t>
            </a:r>
            <a:endParaRPr lang="en-US" sz="1200" dirty="0"/>
          </a:p>
        </p:txBody>
      </p:sp>
      <p:sp>
        <p:nvSpPr>
          <p:cNvPr id="8" name="Slide Number Placeholder 1"/>
          <p:cNvSpPr txBox="1">
            <a:spLocks/>
          </p:cNvSpPr>
          <p:nvPr/>
        </p:nvSpPr>
        <p:spPr>
          <a:xfrm>
            <a:off x="6934200" y="6340475"/>
            <a:ext cx="1752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kern="1200">
                <a:solidFill>
                  <a:schemeClr val="tx1"/>
                </a:solidFill>
                <a:latin typeface="Arial" pitchFamily="34" charset="0"/>
                <a:ea typeface="ＭＳ Ｐゴシック"/>
                <a:cs typeface="ＭＳ Ｐゴシック"/>
              </a:defRPr>
            </a:lvl5pPr>
            <a:lvl6pPr marL="2286000" algn="l" defTabSz="914400" rtl="0" eaLnBrk="1" latinLnBrk="0" hangingPunct="1">
              <a:defRPr kern="1200">
                <a:solidFill>
                  <a:schemeClr val="tx1"/>
                </a:solidFill>
                <a:latin typeface="Arial" pitchFamily="34" charset="0"/>
                <a:ea typeface="ＭＳ Ｐゴシック"/>
                <a:cs typeface="ＭＳ Ｐゴシック"/>
              </a:defRPr>
            </a:lvl6pPr>
            <a:lvl7pPr marL="2743200" algn="l" defTabSz="914400" rtl="0" eaLnBrk="1" latinLnBrk="0" hangingPunct="1">
              <a:defRPr kern="1200">
                <a:solidFill>
                  <a:schemeClr val="tx1"/>
                </a:solidFill>
                <a:latin typeface="Arial" pitchFamily="34" charset="0"/>
                <a:ea typeface="ＭＳ Ｐゴシック"/>
                <a:cs typeface="ＭＳ Ｐゴシック"/>
              </a:defRPr>
            </a:lvl7pPr>
            <a:lvl8pPr marL="3200400" algn="l" defTabSz="914400" rtl="0" eaLnBrk="1" latinLnBrk="0" hangingPunct="1">
              <a:defRPr kern="1200">
                <a:solidFill>
                  <a:schemeClr val="tx1"/>
                </a:solidFill>
                <a:latin typeface="Arial" pitchFamily="34" charset="0"/>
                <a:ea typeface="ＭＳ Ｐゴシック"/>
                <a:cs typeface="ＭＳ Ｐゴシック"/>
              </a:defRPr>
            </a:lvl8pPr>
            <a:lvl9pPr marL="3657600" algn="l" defTabSz="914400" rtl="0" eaLnBrk="1" latinLnBrk="0" hangingPunct="1">
              <a:defRPr kern="1200">
                <a:solidFill>
                  <a:schemeClr val="tx1"/>
                </a:solidFill>
                <a:latin typeface="Arial" pitchFamily="34" charset="0"/>
                <a:ea typeface="ＭＳ Ｐゴシック"/>
                <a:cs typeface="ＭＳ Ｐゴシック"/>
              </a:defRPr>
            </a:lvl9pPr>
          </a:lstStyle>
          <a:p>
            <a:pPr algn="r">
              <a:defRPr/>
            </a:pPr>
            <a:fld id="{E2EE05EC-9D7A-49BA-9578-E951024239B5}" type="slidenum">
              <a:rPr lang="en-US" sz="1200" smtClean="0">
                <a:solidFill>
                  <a:prstClr val="black"/>
                </a:solidFill>
              </a:rPr>
              <a:pPr algn="r">
                <a:defRPr/>
              </a:pPr>
              <a:t>30</a:t>
            </a:fld>
            <a:endParaRPr lang="en-US" sz="1200" dirty="0">
              <a:solidFill>
                <a:prstClr val="black"/>
              </a:solidFill>
            </a:endParaRPr>
          </a:p>
        </p:txBody>
      </p:sp>
    </p:spTree>
    <p:custDataLst>
      <p:tags r:id="rId1"/>
    </p:custDataLst>
    <p:extLst>
      <p:ext uri="{BB962C8B-B14F-4D97-AF65-F5344CB8AC3E}">
        <p14:creationId xmlns:p14="http://schemas.microsoft.com/office/powerpoint/2010/main" val="602181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1" name="Title 5"/>
          <p:cNvSpPr>
            <a:spLocks noGrp="1"/>
          </p:cNvSpPr>
          <p:nvPr>
            <p:ph type="title"/>
          </p:nvPr>
        </p:nvSpPr>
        <p:spPr>
          <a:noFill/>
        </p:spPr>
        <p:txBody>
          <a:bodyPr>
            <a:normAutofit/>
          </a:bodyPr>
          <a:lstStyle/>
          <a:p>
            <a:r>
              <a:rPr lang="en-US" sz="3600" dirty="0" smtClean="0">
                <a:solidFill>
                  <a:schemeClr val="bg1"/>
                </a:solidFill>
              </a:rPr>
              <a:t>Lesson 4</a:t>
            </a:r>
            <a:r>
              <a:rPr lang="en-US" dirty="0" smtClean="0"/>
              <a:t>—</a:t>
            </a:r>
            <a:r>
              <a:rPr lang="en-US" sz="3600" dirty="0" smtClean="0">
                <a:solidFill>
                  <a:schemeClr val="bg1"/>
                </a:solidFill>
              </a:rPr>
              <a:t>Medigap Rights and Protections</a:t>
            </a:r>
          </a:p>
        </p:txBody>
      </p:sp>
      <p:sp>
        <p:nvSpPr>
          <p:cNvPr id="60418" name="Content Placeholder 6"/>
          <p:cNvSpPr>
            <a:spLocks noGrp="1"/>
          </p:cNvSpPr>
          <p:nvPr>
            <p:ph idx="1"/>
          </p:nvPr>
        </p:nvSpPr>
        <p:spPr>
          <a:xfrm>
            <a:off x="609600" y="1600200"/>
            <a:ext cx="8077200" cy="4525963"/>
          </a:xfrm>
        </p:spPr>
        <p:txBody>
          <a:bodyPr/>
          <a:lstStyle/>
          <a:p>
            <a:pPr marL="365760" lvl="1" indent="-365760">
              <a:spcBef>
                <a:spcPts val="600"/>
              </a:spcBef>
              <a:buFont typeface="Wingdings" pitchFamily="2" charset="2"/>
              <a:buChar char="§"/>
              <a:defRPr/>
            </a:pPr>
            <a:r>
              <a:rPr lang="en-US" sz="3200" dirty="0" smtClean="0">
                <a:latin typeface="+mn-lt"/>
              </a:rPr>
              <a:t>Medigap Guaranteed Issue Rights</a:t>
            </a:r>
          </a:p>
          <a:p>
            <a:pPr marL="365760" lvl="1" indent="-365760">
              <a:spcBef>
                <a:spcPts val="600"/>
              </a:spcBef>
              <a:buFont typeface="Wingdings" pitchFamily="2" charset="2"/>
              <a:buChar char="§"/>
              <a:defRPr/>
            </a:pPr>
            <a:r>
              <a:rPr lang="en-US" sz="3200" dirty="0" smtClean="0"/>
              <a:t>Guaranteed Renewable Plans</a:t>
            </a:r>
            <a:endParaRPr lang="en-US" sz="3200" dirty="0" smtClean="0">
              <a:latin typeface="+mn-lt"/>
            </a:endParaRPr>
          </a:p>
          <a:p>
            <a:pPr marL="365760" lvl="1" indent="-365760">
              <a:spcBef>
                <a:spcPts val="600"/>
              </a:spcBef>
              <a:buFont typeface="Wingdings" pitchFamily="2" charset="2"/>
              <a:buChar char="§"/>
              <a:defRPr/>
            </a:pPr>
            <a:r>
              <a:rPr lang="en-US" sz="3200" dirty="0" smtClean="0"/>
              <a:t>Right to Suspend a Medigap Policy</a:t>
            </a:r>
            <a:r>
              <a:rPr lang="en-US" sz="3200" dirty="0" smtClean="0">
                <a:latin typeface="+mn-lt"/>
              </a:rPr>
              <a:t> </a:t>
            </a:r>
          </a:p>
        </p:txBody>
      </p:sp>
      <p:sp>
        <p:nvSpPr>
          <p:cNvPr id="6" name="Date Placeholder 12"/>
          <p:cNvSpPr>
            <a:spLocks noGrp="1"/>
          </p:cNvSpPr>
          <p:nvPr>
            <p:ph type="dt" sz="half" idx="4294967295"/>
          </p:nvPr>
        </p:nvSpPr>
        <p:spPr>
          <a:xfrm>
            <a:off x="457200" y="6340475"/>
            <a:ext cx="2394822" cy="365125"/>
          </a:xfrm>
          <a:prstGeom prst="rect">
            <a:avLst/>
          </a:prstGeom>
        </p:spPr>
        <p:txBody>
          <a:bodyPr/>
          <a:lstStyle/>
          <a:p>
            <a:r>
              <a:rPr lang="en-US" sz="1200" dirty="0" smtClean="0"/>
              <a:t>5/01/2014</a:t>
            </a:r>
            <a:endParaRPr lang="en-US" sz="1200" dirty="0"/>
          </a:p>
        </p:txBody>
      </p:sp>
      <p:sp>
        <p:nvSpPr>
          <p:cNvPr id="7" name="Footer Placeholder 13"/>
          <p:cNvSpPr>
            <a:spLocks noGrp="1"/>
          </p:cNvSpPr>
          <p:nvPr>
            <p:ph type="ftr" sz="quarter" idx="4294967295"/>
          </p:nvPr>
        </p:nvSpPr>
        <p:spPr>
          <a:xfrm>
            <a:off x="2438400" y="6372255"/>
            <a:ext cx="4447527" cy="365125"/>
          </a:xfrm>
          <a:prstGeom prst="rect">
            <a:avLst/>
          </a:prstGeom>
        </p:spPr>
        <p:txBody>
          <a:bodyPr/>
          <a:lstStyle/>
          <a:p>
            <a:pPr algn="ctr"/>
            <a:r>
              <a:rPr lang="en-US" sz="1200" dirty="0" smtClean="0"/>
              <a:t>Medigap (Medicare Supplement Insurance) Policies</a:t>
            </a:r>
            <a:endParaRPr lang="en-US" sz="1200" dirty="0"/>
          </a:p>
        </p:txBody>
      </p:sp>
      <p:sp>
        <p:nvSpPr>
          <p:cNvPr id="8" name="Slide Number Placeholder 1"/>
          <p:cNvSpPr txBox="1">
            <a:spLocks/>
          </p:cNvSpPr>
          <p:nvPr/>
        </p:nvSpPr>
        <p:spPr>
          <a:xfrm>
            <a:off x="6934200" y="6340475"/>
            <a:ext cx="1752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kern="1200">
                <a:solidFill>
                  <a:schemeClr val="tx1"/>
                </a:solidFill>
                <a:latin typeface="Arial" pitchFamily="34" charset="0"/>
                <a:ea typeface="ＭＳ Ｐゴシック"/>
                <a:cs typeface="ＭＳ Ｐゴシック"/>
              </a:defRPr>
            </a:lvl5pPr>
            <a:lvl6pPr marL="2286000" algn="l" defTabSz="914400" rtl="0" eaLnBrk="1" latinLnBrk="0" hangingPunct="1">
              <a:defRPr kern="1200">
                <a:solidFill>
                  <a:schemeClr val="tx1"/>
                </a:solidFill>
                <a:latin typeface="Arial" pitchFamily="34" charset="0"/>
                <a:ea typeface="ＭＳ Ｐゴシック"/>
                <a:cs typeface="ＭＳ Ｐゴシック"/>
              </a:defRPr>
            </a:lvl6pPr>
            <a:lvl7pPr marL="2743200" algn="l" defTabSz="914400" rtl="0" eaLnBrk="1" latinLnBrk="0" hangingPunct="1">
              <a:defRPr kern="1200">
                <a:solidFill>
                  <a:schemeClr val="tx1"/>
                </a:solidFill>
                <a:latin typeface="Arial" pitchFamily="34" charset="0"/>
                <a:ea typeface="ＭＳ Ｐゴシック"/>
                <a:cs typeface="ＭＳ Ｐゴシック"/>
              </a:defRPr>
            </a:lvl7pPr>
            <a:lvl8pPr marL="3200400" algn="l" defTabSz="914400" rtl="0" eaLnBrk="1" latinLnBrk="0" hangingPunct="1">
              <a:defRPr kern="1200">
                <a:solidFill>
                  <a:schemeClr val="tx1"/>
                </a:solidFill>
                <a:latin typeface="Arial" pitchFamily="34" charset="0"/>
                <a:ea typeface="ＭＳ Ｐゴシック"/>
                <a:cs typeface="ＭＳ Ｐゴシック"/>
              </a:defRPr>
            </a:lvl8pPr>
            <a:lvl9pPr marL="3657600" algn="l" defTabSz="914400" rtl="0" eaLnBrk="1" latinLnBrk="0" hangingPunct="1">
              <a:defRPr kern="1200">
                <a:solidFill>
                  <a:schemeClr val="tx1"/>
                </a:solidFill>
                <a:latin typeface="Arial" pitchFamily="34" charset="0"/>
                <a:ea typeface="ＭＳ Ｐゴシック"/>
                <a:cs typeface="ＭＳ Ｐゴシック"/>
              </a:defRPr>
            </a:lvl9pPr>
          </a:lstStyle>
          <a:p>
            <a:pPr algn="r">
              <a:defRPr/>
            </a:pPr>
            <a:fld id="{E2EE05EC-9D7A-49BA-9578-E951024239B5}" type="slidenum">
              <a:rPr lang="en-US" sz="1200" smtClean="0">
                <a:solidFill>
                  <a:prstClr val="black"/>
                </a:solidFill>
              </a:rPr>
              <a:pPr algn="r">
                <a:defRPr/>
              </a:pPr>
              <a:t>31</a:t>
            </a:fld>
            <a:endParaRPr lang="en-US" sz="1200" dirty="0">
              <a:solidFill>
                <a:prstClr val="black"/>
              </a:solidFill>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latin typeface="Calibri" pitchFamily="34" charset="0"/>
                <a:cs typeface="Arial" charset="0"/>
              </a:rPr>
              <a:t>Guaranteed Issue Rights</a:t>
            </a:r>
            <a:endParaRPr lang="en-US" dirty="0"/>
          </a:p>
        </p:txBody>
      </p:sp>
      <p:sp>
        <p:nvSpPr>
          <p:cNvPr id="3" name="Content Placeholder 2"/>
          <p:cNvSpPr>
            <a:spLocks noGrp="1"/>
          </p:cNvSpPr>
          <p:nvPr>
            <p:ph idx="1"/>
          </p:nvPr>
        </p:nvSpPr>
        <p:spPr>
          <a:xfrm>
            <a:off x="381000" y="1371600"/>
            <a:ext cx="8458200" cy="4754563"/>
          </a:xfrm>
        </p:spPr>
        <p:txBody>
          <a:bodyPr/>
          <a:lstStyle/>
          <a:p>
            <a:pPr marL="365760" indent="-365760" eaLnBrk="1" hangingPunct="1">
              <a:defRPr/>
            </a:pPr>
            <a:r>
              <a:rPr lang="en-US" dirty="0" smtClean="0">
                <a:cs typeface="Arial" charset="0"/>
              </a:rPr>
              <a:t>Federal protections in certain situations</a:t>
            </a:r>
          </a:p>
          <a:p>
            <a:pPr marL="640080" lvl="1" indent="-274320" eaLnBrk="1" hangingPunct="1">
              <a:defRPr/>
            </a:pPr>
            <a:r>
              <a:rPr lang="en-US" dirty="0" smtClean="0">
                <a:cs typeface="Arial" charset="0"/>
              </a:rPr>
              <a:t>You have the right to buy a Medigap policy</a:t>
            </a:r>
          </a:p>
          <a:p>
            <a:pPr marL="640080" lvl="1" indent="-274320" eaLnBrk="1" hangingPunct="1">
              <a:defRPr/>
            </a:pPr>
            <a:r>
              <a:rPr lang="en-US" dirty="0" smtClean="0">
                <a:cs typeface="Arial" charset="0"/>
              </a:rPr>
              <a:t>Companies must sell you a Medigap policy</a:t>
            </a:r>
          </a:p>
          <a:p>
            <a:pPr marL="640080" lvl="1" indent="-274320" eaLnBrk="1" hangingPunct="1">
              <a:defRPr/>
            </a:pPr>
            <a:r>
              <a:rPr lang="en-US" dirty="0" smtClean="0">
                <a:cs typeface="Arial" charset="0"/>
              </a:rPr>
              <a:t>All pre-existing conditions must be covered</a:t>
            </a:r>
          </a:p>
          <a:p>
            <a:pPr marL="640080" lvl="1" indent="-274320" eaLnBrk="1" hangingPunct="1">
              <a:defRPr/>
            </a:pPr>
            <a:r>
              <a:rPr lang="en-US" dirty="0" smtClean="0">
                <a:cs typeface="Arial" charset="0"/>
              </a:rPr>
              <a:t>Can’t be charged more</a:t>
            </a:r>
          </a:p>
          <a:p>
            <a:pPr marL="640080" lvl="1" indent="-274320" eaLnBrk="1" hangingPunct="1">
              <a:defRPr/>
            </a:pPr>
            <a:r>
              <a:rPr lang="en-US" spc="-40" dirty="0" smtClean="0"/>
              <a:t>Must apply within 63 days of date other coverage ends</a:t>
            </a:r>
            <a:endParaRPr lang="en-US" spc="-40" dirty="0" smtClean="0">
              <a:cs typeface="Arial" charset="0"/>
            </a:endParaRPr>
          </a:p>
          <a:p>
            <a:pPr>
              <a:defRPr/>
            </a:pPr>
            <a:r>
              <a:rPr lang="en-US" dirty="0">
                <a:cs typeface="Arial" charset="0"/>
              </a:rPr>
              <a:t>See Appendix </a:t>
            </a:r>
            <a:r>
              <a:rPr lang="en-US" dirty="0" smtClean="0">
                <a:cs typeface="Arial" charset="0"/>
              </a:rPr>
              <a:t>C </a:t>
            </a:r>
            <a:r>
              <a:rPr lang="en-US" dirty="0">
                <a:cs typeface="Arial" charset="0"/>
              </a:rPr>
              <a:t>for all situations</a:t>
            </a:r>
          </a:p>
          <a:p>
            <a:pPr lvl="1" eaLnBrk="1" hangingPunct="1">
              <a:buFont typeface="Arial" charset="0"/>
              <a:buChar char="–"/>
              <a:defRPr/>
            </a:pPr>
            <a:endParaRPr lang="en-US" dirty="0">
              <a:cs typeface="Arial" charset="0"/>
            </a:endParaRPr>
          </a:p>
        </p:txBody>
      </p:sp>
      <p:sp>
        <p:nvSpPr>
          <p:cNvPr id="6" name="Date Placeholder 12"/>
          <p:cNvSpPr>
            <a:spLocks noGrp="1"/>
          </p:cNvSpPr>
          <p:nvPr>
            <p:ph type="dt" sz="half" idx="4294967295"/>
          </p:nvPr>
        </p:nvSpPr>
        <p:spPr>
          <a:xfrm>
            <a:off x="457200" y="6340475"/>
            <a:ext cx="2394822" cy="365125"/>
          </a:xfrm>
          <a:prstGeom prst="rect">
            <a:avLst/>
          </a:prstGeom>
        </p:spPr>
        <p:txBody>
          <a:bodyPr/>
          <a:lstStyle/>
          <a:p>
            <a:r>
              <a:rPr lang="en-US" sz="1200" dirty="0" smtClean="0"/>
              <a:t>5/01/2014</a:t>
            </a:r>
            <a:endParaRPr lang="en-US" sz="1200" dirty="0"/>
          </a:p>
        </p:txBody>
      </p:sp>
      <p:sp>
        <p:nvSpPr>
          <p:cNvPr id="7" name="Footer Placeholder 13"/>
          <p:cNvSpPr>
            <a:spLocks noGrp="1"/>
          </p:cNvSpPr>
          <p:nvPr>
            <p:ph type="ftr" sz="quarter" idx="4294967295"/>
          </p:nvPr>
        </p:nvSpPr>
        <p:spPr>
          <a:xfrm>
            <a:off x="2438400" y="6372255"/>
            <a:ext cx="4447527" cy="365125"/>
          </a:xfrm>
          <a:prstGeom prst="rect">
            <a:avLst/>
          </a:prstGeom>
        </p:spPr>
        <p:txBody>
          <a:bodyPr/>
          <a:lstStyle/>
          <a:p>
            <a:pPr algn="ctr"/>
            <a:r>
              <a:rPr lang="en-US" sz="1200" dirty="0" smtClean="0"/>
              <a:t>Medigap (Medicare Supplement Insurance) Policies</a:t>
            </a:r>
            <a:endParaRPr lang="en-US" sz="1200" dirty="0"/>
          </a:p>
        </p:txBody>
      </p:sp>
      <p:sp>
        <p:nvSpPr>
          <p:cNvPr id="8" name="Slide Number Placeholder 1"/>
          <p:cNvSpPr txBox="1">
            <a:spLocks/>
          </p:cNvSpPr>
          <p:nvPr/>
        </p:nvSpPr>
        <p:spPr>
          <a:xfrm>
            <a:off x="6934200" y="6340475"/>
            <a:ext cx="1752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kern="1200">
                <a:solidFill>
                  <a:schemeClr val="tx1"/>
                </a:solidFill>
                <a:latin typeface="Arial" pitchFamily="34" charset="0"/>
                <a:ea typeface="ＭＳ Ｐゴシック"/>
                <a:cs typeface="ＭＳ Ｐゴシック"/>
              </a:defRPr>
            </a:lvl5pPr>
            <a:lvl6pPr marL="2286000" algn="l" defTabSz="914400" rtl="0" eaLnBrk="1" latinLnBrk="0" hangingPunct="1">
              <a:defRPr kern="1200">
                <a:solidFill>
                  <a:schemeClr val="tx1"/>
                </a:solidFill>
                <a:latin typeface="Arial" pitchFamily="34" charset="0"/>
                <a:ea typeface="ＭＳ Ｐゴシック"/>
                <a:cs typeface="ＭＳ Ｐゴシック"/>
              </a:defRPr>
            </a:lvl6pPr>
            <a:lvl7pPr marL="2743200" algn="l" defTabSz="914400" rtl="0" eaLnBrk="1" latinLnBrk="0" hangingPunct="1">
              <a:defRPr kern="1200">
                <a:solidFill>
                  <a:schemeClr val="tx1"/>
                </a:solidFill>
                <a:latin typeface="Arial" pitchFamily="34" charset="0"/>
                <a:ea typeface="ＭＳ Ｐゴシック"/>
                <a:cs typeface="ＭＳ Ｐゴシック"/>
              </a:defRPr>
            </a:lvl7pPr>
            <a:lvl8pPr marL="3200400" algn="l" defTabSz="914400" rtl="0" eaLnBrk="1" latinLnBrk="0" hangingPunct="1">
              <a:defRPr kern="1200">
                <a:solidFill>
                  <a:schemeClr val="tx1"/>
                </a:solidFill>
                <a:latin typeface="Arial" pitchFamily="34" charset="0"/>
                <a:ea typeface="ＭＳ Ｐゴシック"/>
                <a:cs typeface="ＭＳ Ｐゴシック"/>
              </a:defRPr>
            </a:lvl8pPr>
            <a:lvl9pPr marL="3657600" algn="l" defTabSz="914400" rtl="0" eaLnBrk="1" latinLnBrk="0" hangingPunct="1">
              <a:defRPr kern="1200">
                <a:solidFill>
                  <a:schemeClr val="tx1"/>
                </a:solidFill>
                <a:latin typeface="Arial" pitchFamily="34" charset="0"/>
                <a:ea typeface="ＭＳ Ｐゴシック"/>
                <a:cs typeface="ＭＳ Ｐゴシック"/>
              </a:defRPr>
            </a:lvl9pPr>
          </a:lstStyle>
          <a:p>
            <a:pPr algn="r">
              <a:defRPr/>
            </a:pPr>
            <a:fld id="{E2EE05EC-9D7A-49BA-9578-E951024239B5}" type="slidenum">
              <a:rPr lang="en-US" sz="1200" smtClean="0">
                <a:solidFill>
                  <a:prstClr val="black"/>
                </a:solidFill>
              </a:rPr>
              <a:pPr algn="r">
                <a:defRPr/>
              </a:pPr>
              <a:t>32</a:t>
            </a:fld>
            <a:endParaRPr lang="en-US" sz="1200" dirty="0">
              <a:solidFill>
                <a:prstClr val="black"/>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30" name="Title 3"/>
          <p:cNvSpPr>
            <a:spLocks noGrp="1"/>
          </p:cNvSpPr>
          <p:nvPr>
            <p:ph type="title"/>
          </p:nvPr>
        </p:nvSpPr>
        <p:spPr/>
        <p:txBody>
          <a:bodyPr/>
          <a:lstStyle/>
          <a:p>
            <a:r>
              <a:rPr lang="en-US" dirty="0" smtClean="0"/>
              <a:t>Examples of Guaranteed Issue Rights </a:t>
            </a:r>
          </a:p>
        </p:txBody>
      </p:sp>
      <p:sp>
        <p:nvSpPr>
          <p:cNvPr id="16" name="Content Placeholder 15"/>
          <p:cNvSpPr>
            <a:spLocks noGrp="1"/>
          </p:cNvSpPr>
          <p:nvPr>
            <p:ph idx="1"/>
          </p:nvPr>
        </p:nvSpPr>
        <p:spPr>
          <a:xfrm>
            <a:off x="457200" y="1371601"/>
            <a:ext cx="8229600" cy="1231900"/>
          </a:xfrm>
        </p:spPr>
        <p:txBody>
          <a:bodyPr/>
          <a:lstStyle/>
          <a:p>
            <a:r>
              <a:rPr lang="en-US" dirty="0" smtClean="0"/>
              <a:t>John is in a </a:t>
            </a:r>
            <a:r>
              <a:rPr lang="en-US" b="1" dirty="0" smtClean="0"/>
              <a:t>Medicare Advantage </a:t>
            </a:r>
            <a:r>
              <a:rPr lang="en-US" dirty="0" smtClean="0"/>
              <a:t>Plan. He will have a Medigap guaranteed issue right if…</a:t>
            </a:r>
            <a:endParaRPr lang="en-US" dirty="0"/>
          </a:p>
        </p:txBody>
      </p:sp>
      <p:grpSp>
        <p:nvGrpSpPr>
          <p:cNvPr id="5" name="Group 4"/>
          <p:cNvGrpSpPr/>
          <p:nvPr/>
        </p:nvGrpSpPr>
        <p:grpSpPr>
          <a:xfrm>
            <a:off x="48904" y="2603500"/>
            <a:ext cx="9043416" cy="3416300"/>
            <a:chOff x="48904" y="2603500"/>
            <a:chExt cx="9043416" cy="3416300"/>
          </a:xfrm>
        </p:grpSpPr>
        <p:sp>
          <p:nvSpPr>
            <p:cNvPr id="18" name="TextBox 17" descr="Example of when John has guaranteed issue rights.&#10;&#10;"/>
            <p:cNvSpPr txBox="1"/>
            <p:nvPr/>
          </p:nvSpPr>
          <p:spPr>
            <a:xfrm>
              <a:off x="48904" y="2603500"/>
              <a:ext cx="9043416" cy="3416300"/>
            </a:xfrm>
            <a:prstGeom prst="rect">
              <a:avLst/>
            </a:prstGeom>
            <a:solidFill>
              <a:srgbClr val="4F81BD"/>
            </a:solidFill>
            <a:ln>
              <a:noFill/>
            </a:ln>
          </p:spPr>
          <p:txBody>
            <a:bodyPr wrap="square">
              <a:spAutoFit/>
            </a:bodyPr>
            <a:lstStyle/>
            <a:p>
              <a:pPr>
                <a:defRPr/>
              </a:pPr>
              <a:endParaRPr lang="en-US" dirty="0">
                <a:latin typeface="Arial" charset="0"/>
              </a:endParaRPr>
            </a:p>
            <a:p>
              <a:pPr>
                <a:defRPr/>
              </a:pPr>
              <a:endParaRPr lang="en-US" dirty="0">
                <a:latin typeface="Arial" charset="0"/>
              </a:endParaRPr>
            </a:p>
            <a:p>
              <a:pPr>
                <a:defRPr/>
              </a:pPr>
              <a:endParaRPr lang="en-US" dirty="0">
                <a:latin typeface="Arial" charset="0"/>
              </a:endParaRPr>
            </a:p>
            <a:p>
              <a:pPr>
                <a:defRPr/>
              </a:pPr>
              <a:endParaRPr lang="en-US" dirty="0">
                <a:latin typeface="Arial" charset="0"/>
              </a:endParaRPr>
            </a:p>
            <a:p>
              <a:pPr>
                <a:defRPr/>
              </a:pPr>
              <a:endParaRPr lang="en-US" dirty="0">
                <a:latin typeface="Arial" charset="0"/>
              </a:endParaRPr>
            </a:p>
            <a:p>
              <a:pPr>
                <a:defRPr/>
              </a:pPr>
              <a:endParaRPr lang="en-US" dirty="0">
                <a:latin typeface="Arial" charset="0"/>
              </a:endParaRPr>
            </a:p>
            <a:p>
              <a:pPr>
                <a:defRPr/>
              </a:pPr>
              <a:endParaRPr lang="en-US" dirty="0">
                <a:latin typeface="Arial" charset="0"/>
              </a:endParaRPr>
            </a:p>
            <a:p>
              <a:pPr>
                <a:defRPr/>
              </a:pPr>
              <a:endParaRPr lang="en-US" dirty="0">
                <a:latin typeface="Arial" charset="0"/>
              </a:endParaRPr>
            </a:p>
            <a:p>
              <a:pPr>
                <a:defRPr/>
              </a:pPr>
              <a:endParaRPr lang="en-US" dirty="0">
                <a:latin typeface="Arial" charset="0"/>
              </a:endParaRPr>
            </a:p>
            <a:p>
              <a:pPr>
                <a:defRPr/>
              </a:pPr>
              <a:endParaRPr lang="en-US" dirty="0">
                <a:latin typeface="Arial" charset="0"/>
              </a:endParaRPr>
            </a:p>
            <a:p>
              <a:pPr>
                <a:defRPr/>
              </a:pPr>
              <a:endParaRPr lang="en-US" dirty="0">
                <a:latin typeface="Arial" charset="0"/>
              </a:endParaRPr>
            </a:p>
            <a:p>
              <a:pPr>
                <a:defRPr/>
              </a:pPr>
              <a:endParaRPr lang="en-US" dirty="0">
                <a:latin typeface="Arial" charset="0"/>
              </a:endParaRPr>
            </a:p>
          </p:txBody>
        </p:sp>
        <p:grpSp>
          <p:nvGrpSpPr>
            <p:cNvPr id="2" name="Group 1" descr="Information in chart included in speakers' notes."/>
            <p:cNvGrpSpPr/>
            <p:nvPr/>
          </p:nvGrpSpPr>
          <p:grpSpPr>
            <a:xfrm>
              <a:off x="238124" y="2758857"/>
              <a:ext cx="8685236" cy="3108543"/>
              <a:chOff x="238124" y="2682657"/>
              <a:chExt cx="8685236" cy="3108543"/>
            </a:xfrm>
          </p:grpSpPr>
          <p:sp>
            <p:nvSpPr>
              <p:cNvPr id="8" name="TextBox 7"/>
              <p:cNvSpPr txBox="1"/>
              <p:nvPr/>
            </p:nvSpPr>
            <p:spPr>
              <a:xfrm>
                <a:off x="238124" y="2682657"/>
                <a:ext cx="2962275" cy="3108543"/>
              </a:xfrm>
              <a:prstGeom prst="rect">
                <a:avLst/>
              </a:prstGeom>
              <a:solidFill>
                <a:srgbClr val="E9EDF4"/>
              </a:solidFill>
            </p:spPr>
            <p:txBody>
              <a:bodyPr wrap="square">
                <a:spAutoFit/>
              </a:bodyPr>
              <a:lstStyle/>
              <a:p>
                <a:pPr algn="ctr">
                  <a:defRPr/>
                </a:pPr>
                <a:r>
                  <a:rPr lang="en-US" sz="2800" dirty="0" smtClean="0">
                    <a:latin typeface="+mn-lt"/>
                  </a:rPr>
                  <a:t>He joined when first eligible for Part A at 65, and in the first year </a:t>
                </a:r>
              </a:p>
              <a:p>
                <a:pPr algn="ctr">
                  <a:defRPr/>
                </a:pPr>
                <a:r>
                  <a:rPr lang="en-US" sz="2800" dirty="0" smtClean="0">
                    <a:latin typeface="+mn-lt"/>
                  </a:rPr>
                  <a:t>wants to change to Original Medicare (Trial Right)</a:t>
                </a:r>
                <a:endParaRPr lang="en-US" sz="2800" dirty="0">
                  <a:latin typeface="+mn-lt"/>
                </a:endParaRPr>
              </a:p>
            </p:txBody>
          </p:sp>
          <p:sp>
            <p:nvSpPr>
              <p:cNvPr id="22" name="TextBox 21"/>
              <p:cNvSpPr txBox="1"/>
              <p:nvPr/>
            </p:nvSpPr>
            <p:spPr>
              <a:xfrm>
                <a:off x="5260358" y="3222407"/>
                <a:ext cx="1714500" cy="2246769"/>
              </a:xfrm>
              <a:prstGeom prst="rect">
                <a:avLst/>
              </a:prstGeom>
              <a:solidFill>
                <a:srgbClr val="E9EDF4"/>
              </a:solidFill>
            </p:spPr>
            <p:txBody>
              <a:bodyPr wrap="square">
                <a:spAutoFit/>
              </a:bodyPr>
              <a:lstStyle/>
              <a:p>
                <a:pPr algn="ctr">
                  <a:defRPr/>
                </a:pPr>
                <a:r>
                  <a:rPr lang="en-US" sz="2800" dirty="0">
                    <a:latin typeface="+mn-lt"/>
                  </a:rPr>
                  <a:t>His plan stops giving care in his area</a:t>
                </a:r>
              </a:p>
            </p:txBody>
          </p:sp>
          <p:sp>
            <p:nvSpPr>
              <p:cNvPr id="23" name="TextBox 22"/>
              <p:cNvSpPr txBox="1"/>
              <p:nvPr/>
            </p:nvSpPr>
            <p:spPr>
              <a:xfrm>
                <a:off x="7208860" y="3222407"/>
                <a:ext cx="1714500" cy="2251386"/>
              </a:xfrm>
              <a:prstGeom prst="rect">
                <a:avLst/>
              </a:prstGeom>
              <a:solidFill>
                <a:srgbClr val="E9EDF4"/>
              </a:solidFill>
            </p:spPr>
            <p:txBody>
              <a:bodyPr wrap="square">
                <a:spAutoFit/>
              </a:bodyPr>
              <a:lstStyle/>
              <a:p>
                <a:pPr algn="ctr" defTabSz="666750">
                  <a:lnSpc>
                    <a:spcPct val="90000"/>
                  </a:lnSpc>
                  <a:spcAft>
                    <a:spcPct val="35000"/>
                  </a:spcAft>
                  <a:defRPr/>
                </a:pPr>
                <a:r>
                  <a:rPr lang="en-US" sz="2800" dirty="0">
                    <a:latin typeface="+mn-lt"/>
                  </a:rPr>
                  <a:t>He moves out of the plan’s service </a:t>
                </a:r>
                <a:r>
                  <a:rPr lang="en-US" sz="2800" dirty="0" smtClean="0">
                    <a:latin typeface="+mn-lt"/>
                  </a:rPr>
                  <a:t>area</a:t>
                </a:r>
                <a:endParaRPr lang="en-US" sz="1000" dirty="0" smtClean="0">
                  <a:latin typeface="+mn-lt"/>
                </a:endParaRPr>
              </a:p>
              <a:p>
                <a:pPr algn="ctr" defTabSz="666750">
                  <a:lnSpc>
                    <a:spcPct val="90000"/>
                  </a:lnSpc>
                  <a:spcAft>
                    <a:spcPct val="35000"/>
                  </a:spcAft>
                  <a:defRPr/>
                </a:pPr>
                <a:endParaRPr lang="en-US" sz="500" b="1" dirty="0" smtClean="0">
                  <a:solidFill>
                    <a:prstClr val="white"/>
                  </a:solidFill>
                  <a:latin typeface="+mn-lt"/>
                </a:endParaRPr>
              </a:p>
            </p:txBody>
          </p:sp>
          <p:sp>
            <p:nvSpPr>
              <p:cNvPr id="52235" name="TextBox 12"/>
              <p:cNvSpPr txBox="1">
                <a:spLocks noChangeArrowheads="1"/>
              </p:cNvSpPr>
              <p:nvPr/>
            </p:nvSpPr>
            <p:spPr bwMode="auto">
              <a:xfrm>
                <a:off x="6776398" y="3944983"/>
                <a:ext cx="533400" cy="369887"/>
              </a:xfrm>
              <a:prstGeom prst="rect">
                <a:avLst/>
              </a:prstGeom>
              <a:solidFill>
                <a:schemeClr val="bg1"/>
              </a:solidFill>
              <a:ln w="6350">
                <a:solidFill>
                  <a:schemeClr val="tx1"/>
                </a:solidFill>
                <a:miter lim="800000"/>
                <a:headEnd/>
                <a:tailEnd/>
              </a:ln>
            </p:spPr>
            <p:txBody>
              <a:bodyPr>
                <a:spAutoFit/>
              </a:bodyPr>
              <a:lstStyle/>
              <a:p>
                <a:pPr algn="ctr"/>
                <a:r>
                  <a:rPr lang="en-US" b="1" dirty="0"/>
                  <a:t>or</a:t>
                </a:r>
              </a:p>
            </p:txBody>
          </p:sp>
          <p:sp>
            <p:nvSpPr>
              <p:cNvPr id="15" name="TextBox 14"/>
              <p:cNvSpPr txBox="1"/>
              <p:nvPr/>
            </p:nvSpPr>
            <p:spPr>
              <a:xfrm>
                <a:off x="3324225" y="3222407"/>
                <a:ext cx="1714500" cy="1815882"/>
              </a:xfrm>
              <a:prstGeom prst="rect">
                <a:avLst/>
              </a:prstGeom>
              <a:solidFill>
                <a:srgbClr val="E9EDF4"/>
              </a:solidFill>
            </p:spPr>
            <p:txBody>
              <a:bodyPr wrap="square">
                <a:spAutoFit/>
              </a:bodyPr>
              <a:lstStyle/>
              <a:p>
                <a:pPr algn="ctr">
                  <a:defRPr/>
                </a:pPr>
                <a:r>
                  <a:rPr lang="en-US" sz="2800" dirty="0" smtClean="0"/>
                  <a:t>His </a:t>
                </a:r>
                <a:r>
                  <a:rPr lang="en-US" sz="2800" dirty="0"/>
                  <a:t>plan leaves </a:t>
                </a:r>
                <a:r>
                  <a:rPr lang="en-US" sz="2800" dirty="0" smtClean="0"/>
                  <a:t>Medicare</a:t>
                </a:r>
                <a:endParaRPr lang="en-US" sz="2800" b="1" dirty="0" smtClean="0">
                  <a:solidFill>
                    <a:schemeClr val="bg1"/>
                  </a:solidFill>
                  <a:latin typeface="+mn-lt"/>
                </a:endParaRPr>
              </a:p>
              <a:p>
                <a:pPr algn="ctr">
                  <a:defRPr/>
                </a:pPr>
                <a:endParaRPr lang="en-US" sz="2800" b="1" dirty="0">
                  <a:solidFill>
                    <a:schemeClr val="bg1"/>
                  </a:solidFill>
                  <a:latin typeface="+mn-lt"/>
                </a:endParaRPr>
              </a:p>
            </p:txBody>
          </p:sp>
          <p:sp>
            <p:nvSpPr>
              <p:cNvPr id="52238" name="TextBox 11"/>
              <p:cNvSpPr txBox="1">
                <a:spLocks noChangeArrowheads="1"/>
              </p:cNvSpPr>
              <p:nvPr/>
            </p:nvSpPr>
            <p:spPr bwMode="auto">
              <a:xfrm>
                <a:off x="4909498" y="3938324"/>
                <a:ext cx="533400" cy="369888"/>
              </a:xfrm>
              <a:prstGeom prst="rect">
                <a:avLst/>
              </a:prstGeom>
              <a:solidFill>
                <a:schemeClr val="bg1"/>
              </a:solidFill>
              <a:ln w="6350">
                <a:solidFill>
                  <a:schemeClr val="tx1"/>
                </a:solidFill>
                <a:miter lim="800000"/>
                <a:headEnd/>
                <a:tailEnd/>
              </a:ln>
            </p:spPr>
            <p:txBody>
              <a:bodyPr>
                <a:spAutoFit/>
              </a:bodyPr>
              <a:lstStyle/>
              <a:p>
                <a:pPr algn="ctr"/>
                <a:r>
                  <a:rPr lang="en-US" b="1" dirty="0"/>
                  <a:t>or</a:t>
                </a:r>
              </a:p>
            </p:txBody>
          </p:sp>
          <p:sp>
            <p:nvSpPr>
              <p:cNvPr id="52239" name="TextBox 11"/>
              <p:cNvSpPr txBox="1">
                <a:spLocks noChangeArrowheads="1"/>
              </p:cNvSpPr>
              <p:nvPr/>
            </p:nvSpPr>
            <p:spPr bwMode="auto">
              <a:xfrm>
                <a:off x="2916953" y="3938324"/>
                <a:ext cx="533400" cy="369888"/>
              </a:xfrm>
              <a:prstGeom prst="rect">
                <a:avLst/>
              </a:prstGeom>
              <a:solidFill>
                <a:schemeClr val="bg1"/>
              </a:solidFill>
              <a:ln w="6350">
                <a:solidFill>
                  <a:schemeClr val="tx1"/>
                </a:solidFill>
                <a:miter lim="800000"/>
                <a:headEnd/>
                <a:tailEnd/>
              </a:ln>
            </p:spPr>
            <p:txBody>
              <a:bodyPr>
                <a:spAutoFit/>
              </a:bodyPr>
              <a:lstStyle/>
              <a:p>
                <a:pPr algn="ctr"/>
                <a:r>
                  <a:rPr lang="en-US" b="1" dirty="0"/>
                  <a:t>or</a:t>
                </a:r>
              </a:p>
            </p:txBody>
          </p:sp>
        </p:grpSp>
      </p:grpSp>
      <p:sp>
        <p:nvSpPr>
          <p:cNvPr id="17" name="Date Placeholder 12"/>
          <p:cNvSpPr>
            <a:spLocks noGrp="1"/>
          </p:cNvSpPr>
          <p:nvPr>
            <p:ph type="dt" sz="half" idx="4294967295"/>
          </p:nvPr>
        </p:nvSpPr>
        <p:spPr>
          <a:xfrm>
            <a:off x="457200" y="6340475"/>
            <a:ext cx="2394822" cy="365125"/>
          </a:xfrm>
          <a:prstGeom prst="rect">
            <a:avLst/>
          </a:prstGeom>
        </p:spPr>
        <p:txBody>
          <a:bodyPr/>
          <a:lstStyle/>
          <a:p>
            <a:r>
              <a:rPr lang="en-US" sz="1200" dirty="0" smtClean="0"/>
              <a:t>5/01/2014</a:t>
            </a:r>
            <a:endParaRPr lang="en-US" sz="1200" dirty="0"/>
          </a:p>
        </p:txBody>
      </p:sp>
      <p:sp>
        <p:nvSpPr>
          <p:cNvPr id="19" name="Footer Placeholder 13"/>
          <p:cNvSpPr>
            <a:spLocks noGrp="1"/>
          </p:cNvSpPr>
          <p:nvPr>
            <p:ph type="ftr" sz="quarter" idx="4294967295"/>
          </p:nvPr>
        </p:nvSpPr>
        <p:spPr>
          <a:xfrm>
            <a:off x="2438400" y="6372255"/>
            <a:ext cx="4447527" cy="365125"/>
          </a:xfrm>
          <a:prstGeom prst="rect">
            <a:avLst/>
          </a:prstGeom>
        </p:spPr>
        <p:txBody>
          <a:bodyPr/>
          <a:lstStyle/>
          <a:p>
            <a:pPr algn="ctr"/>
            <a:r>
              <a:rPr lang="en-US" sz="1200" dirty="0" smtClean="0"/>
              <a:t>Medigap (Medicare Supplement Insurance) Policies</a:t>
            </a:r>
            <a:endParaRPr lang="en-US" sz="1200" dirty="0"/>
          </a:p>
        </p:txBody>
      </p:sp>
      <p:sp>
        <p:nvSpPr>
          <p:cNvPr id="24" name="Slide Number Placeholder 1"/>
          <p:cNvSpPr txBox="1">
            <a:spLocks/>
          </p:cNvSpPr>
          <p:nvPr/>
        </p:nvSpPr>
        <p:spPr>
          <a:xfrm>
            <a:off x="6934200" y="6340475"/>
            <a:ext cx="1752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kern="1200">
                <a:solidFill>
                  <a:schemeClr val="tx1"/>
                </a:solidFill>
                <a:latin typeface="Arial" pitchFamily="34" charset="0"/>
                <a:ea typeface="ＭＳ Ｐゴシック"/>
                <a:cs typeface="ＭＳ Ｐゴシック"/>
              </a:defRPr>
            </a:lvl5pPr>
            <a:lvl6pPr marL="2286000" algn="l" defTabSz="914400" rtl="0" eaLnBrk="1" latinLnBrk="0" hangingPunct="1">
              <a:defRPr kern="1200">
                <a:solidFill>
                  <a:schemeClr val="tx1"/>
                </a:solidFill>
                <a:latin typeface="Arial" pitchFamily="34" charset="0"/>
                <a:ea typeface="ＭＳ Ｐゴシック"/>
                <a:cs typeface="ＭＳ Ｐゴシック"/>
              </a:defRPr>
            </a:lvl6pPr>
            <a:lvl7pPr marL="2743200" algn="l" defTabSz="914400" rtl="0" eaLnBrk="1" latinLnBrk="0" hangingPunct="1">
              <a:defRPr kern="1200">
                <a:solidFill>
                  <a:schemeClr val="tx1"/>
                </a:solidFill>
                <a:latin typeface="Arial" pitchFamily="34" charset="0"/>
                <a:ea typeface="ＭＳ Ｐゴシック"/>
                <a:cs typeface="ＭＳ Ｐゴシック"/>
              </a:defRPr>
            </a:lvl7pPr>
            <a:lvl8pPr marL="3200400" algn="l" defTabSz="914400" rtl="0" eaLnBrk="1" latinLnBrk="0" hangingPunct="1">
              <a:defRPr kern="1200">
                <a:solidFill>
                  <a:schemeClr val="tx1"/>
                </a:solidFill>
                <a:latin typeface="Arial" pitchFamily="34" charset="0"/>
                <a:ea typeface="ＭＳ Ｐゴシック"/>
                <a:cs typeface="ＭＳ Ｐゴシック"/>
              </a:defRPr>
            </a:lvl8pPr>
            <a:lvl9pPr marL="3657600" algn="l" defTabSz="914400" rtl="0" eaLnBrk="1" latinLnBrk="0" hangingPunct="1">
              <a:defRPr kern="1200">
                <a:solidFill>
                  <a:schemeClr val="tx1"/>
                </a:solidFill>
                <a:latin typeface="Arial" pitchFamily="34" charset="0"/>
                <a:ea typeface="ＭＳ Ｐゴシック"/>
                <a:cs typeface="ＭＳ Ｐゴシック"/>
              </a:defRPr>
            </a:lvl9pPr>
          </a:lstStyle>
          <a:p>
            <a:pPr algn="r">
              <a:defRPr/>
            </a:pPr>
            <a:fld id="{E2EE05EC-9D7A-49BA-9578-E951024239B5}" type="slidenum">
              <a:rPr lang="en-US" sz="1200" smtClean="0">
                <a:solidFill>
                  <a:prstClr val="black"/>
                </a:solidFill>
              </a:rPr>
              <a:pPr algn="r">
                <a:defRPr/>
              </a:pPr>
              <a:t>33</a:t>
            </a:fld>
            <a:endParaRPr lang="en-US" sz="1200" dirty="0">
              <a:solidFill>
                <a:prstClr val="black"/>
              </a:solidFill>
            </a:endParaRPr>
          </a:p>
        </p:txBody>
      </p:sp>
    </p:spTree>
    <p:custDataLst>
      <p:tags r:id="rId1"/>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4" name="Title 3"/>
          <p:cNvSpPr>
            <a:spLocks noGrp="1"/>
          </p:cNvSpPr>
          <p:nvPr>
            <p:ph type="title"/>
          </p:nvPr>
        </p:nvSpPr>
        <p:spPr/>
        <p:txBody>
          <a:bodyPr/>
          <a:lstStyle/>
          <a:p>
            <a:r>
              <a:rPr lang="en-US" dirty="0" smtClean="0"/>
              <a:t>Examples of Guaranteed Issue Rights</a:t>
            </a:r>
          </a:p>
        </p:txBody>
      </p:sp>
      <p:sp>
        <p:nvSpPr>
          <p:cNvPr id="13" name="Content Placeholder 12"/>
          <p:cNvSpPr>
            <a:spLocks noGrp="1"/>
          </p:cNvSpPr>
          <p:nvPr>
            <p:ph idx="1"/>
          </p:nvPr>
        </p:nvSpPr>
        <p:spPr>
          <a:xfrm>
            <a:off x="457200" y="1371601"/>
            <a:ext cx="8229600" cy="1066800"/>
          </a:xfrm>
        </p:spPr>
        <p:txBody>
          <a:bodyPr/>
          <a:lstStyle/>
          <a:p>
            <a:r>
              <a:rPr lang="en-US" dirty="0" smtClean="0"/>
              <a:t>Mary is in </a:t>
            </a:r>
            <a:r>
              <a:rPr lang="en-US" b="1" dirty="0" smtClean="0"/>
              <a:t>Original Medicare</a:t>
            </a:r>
            <a:r>
              <a:rPr lang="en-US" dirty="0" smtClean="0"/>
              <a:t>. She will have a Medigap guaranteed issue right if…</a:t>
            </a:r>
            <a:endParaRPr lang="en-US" dirty="0"/>
          </a:p>
        </p:txBody>
      </p:sp>
      <p:sp>
        <p:nvSpPr>
          <p:cNvPr id="18" name="TextBox 17" descr="Chart information included in speakers' notes."/>
          <p:cNvSpPr txBox="1"/>
          <p:nvPr/>
        </p:nvSpPr>
        <p:spPr>
          <a:xfrm>
            <a:off x="533400" y="2572592"/>
            <a:ext cx="8047038" cy="2743200"/>
          </a:xfrm>
          <a:prstGeom prst="rect">
            <a:avLst/>
          </a:prstGeom>
          <a:solidFill>
            <a:srgbClr val="4F81BD"/>
          </a:solidFill>
          <a:ln>
            <a:noFill/>
          </a:ln>
        </p:spPr>
        <p:txBody>
          <a:bodyPr>
            <a:spAutoFit/>
          </a:bodyPr>
          <a:lstStyle/>
          <a:p>
            <a:pPr>
              <a:defRPr/>
            </a:pPr>
            <a:endParaRPr lang="en-US" dirty="0">
              <a:latin typeface="Arial" charset="0"/>
            </a:endParaRPr>
          </a:p>
        </p:txBody>
      </p:sp>
      <p:grpSp>
        <p:nvGrpSpPr>
          <p:cNvPr id="2" name="Group 1" descr="Text in boxes is included in speakers' notes."/>
          <p:cNvGrpSpPr/>
          <p:nvPr/>
        </p:nvGrpSpPr>
        <p:grpSpPr>
          <a:xfrm>
            <a:off x="838200" y="2864693"/>
            <a:ext cx="7464425" cy="2246770"/>
            <a:chOff x="838200" y="3492500"/>
            <a:chExt cx="7464425" cy="1912070"/>
          </a:xfrm>
        </p:grpSpPr>
        <p:sp>
          <p:nvSpPr>
            <p:cNvPr id="8" name="TextBox 7" descr="See notes"/>
            <p:cNvSpPr txBox="1"/>
            <p:nvPr/>
          </p:nvSpPr>
          <p:spPr>
            <a:xfrm>
              <a:off x="838200" y="3492500"/>
              <a:ext cx="3505200" cy="1912070"/>
            </a:xfrm>
            <a:prstGeom prst="rect">
              <a:avLst/>
            </a:prstGeom>
            <a:solidFill>
              <a:srgbClr val="E9EDF4"/>
            </a:solidFill>
          </p:spPr>
          <p:txBody>
            <a:bodyPr>
              <a:spAutoFit/>
            </a:bodyPr>
            <a:lstStyle/>
            <a:p>
              <a:pPr algn="ctr">
                <a:defRPr/>
              </a:pPr>
              <a:r>
                <a:rPr lang="en-US" sz="2800" dirty="0"/>
                <a:t>Her </a:t>
              </a:r>
              <a:r>
                <a:rPr lang="en-US" sz="2800" dirty="0" smtClean="0"/>
                <a:t>employer group health plan </a:t>
              </a:r>
              <a:r>
                <a:rPr lang="en-US" sz="2800" dirty="0"/>
                <a:t>or union coverage </a:t>
              </a:r>
              <a:r>
                <a:rPr lang="en-US" sz="2800" dirty="0" smtClean="0"/>
                <a:t>that pays after Medicare pays is ending</a:t>
              </a:r>
              <a:endParaRPr lang="en-US" sz="2800" dirty="0"/>
            </a:p>
          </p:txBody>
        </p:sp>
        <p:sp>
          <p:nvSpPr>
            <p:cNvPr id="23" name="TextBox 22" descr="Text box information is included in the speakers' notes."/>
            <p:cNvSpPr txBox="1"/>
            <p:nvPr/>
          </p:nvSpPr>
          <p:spPr>
            <a:xfrm>
              <a:off x="4800600" y="3516313"/>
              <a:ext cx="3502025" cy="1728720"/>
            </a:xfrm>
            <a:prstGeom prst="rect">
              <a:avLst/>
            </a:prstGeom>
            <a:solidFill>
              <a:srgbClr val="E9EDF4"/>
            </a:solidFill>
          </p:spPr>
          <p:txBody>
            <a:bodyPr>
              <a:spAutoFit/>
            </a:bodyPr>
            <a:lstStyle/>
            <a:p>
              <a:pPr algn="ctr" defTabSz="666750">
                <a:lnSpc>
                  <a:spcPct val="90000"/>
                </a:lnSpc>
                <a:spcAft>
                  <a:spcPct val="35000"/>
                </a:spcAft>
                <a:defRPr/>
              </a:pPr>
              <a:r>
                <a:rPr lang="en-US" sz="2800" dirty="0">
                  <a:latin typeface="+mn-lt"/>
                </a:rPr>
                <a:t>She </a:t>
              </a:r>
              <a:r>
                <a:rPr lang="en-US" sz="2800" dirty="0" smtClean="0">
                  <a:latin typeface="+mn-lt"/>
                </a:rPr>
                <a:t>has a Medicare SELECT policy and moves out of her </a:t>
              </a:r>
              <a:r>
                <a:rPr lang="en-US" sz="2800" dirty="0">
                  <a:latin typeface="+mn-lt"/>
                </a:rPr>
                <a:t>Medicare SELECT policy’s service </a:t>
              </a:r>
              <a:r>
                <a:rPr lang="en-US" sz="2800" dirty="0" smtClean="0">
                  <a:latin typeface="+mn-lt"/>
                </a:rPr>
                <a:t>area</a:t>
              </a:r>
            </a:p>
          </p:txBody>
        </p:sp>
        <p:sp>
          <p:nvSpPr>
            <p:cNvPr id="53258" name="TextBox 10" descr="See notes"/>
            <p:cNvSpPr txBox="1">
              <a:spLocks noChangeArrowheads="1"/>
            </p:cNvSpPr>
            <p:nvPr/>
          </p:nvSpPr>
          <p:spPr bwMode="auto">
            <a:xfrm>
              <a:off x="4267200" y="3973512"/>
              <a:ext cx="609600" cy="369888"/>
            </a:xfrm>
            <a:prstGeom prst="rect">
              <a:avLst/>
            </a:prstGeom>
            <a:solidFill>
              <a:schemeClr val="bg1"/>
            </a:solidFill>
            <a:ln w="9525">
              <a:noFill/>
              <a:miter lim="800000"/>
              <a:headEnd/>
              <a:tailEnd/>
            </a:ln>
          </p:spPr>
          <p:txBody>
            <a:bodyPr>
              <a:spAutoFit/>
            </a:bodyPr>
            <a:lstStyle/>
            <a:p>
              <a:pPr algn="ctr"/>
              <a:r>
                <a:rPr lang="en-US" b="1" dirty="0"/>
                <a:t>or</a:t>
              </a:r>
            </a:p>
          </p:txBody>
        </p:sp>
      </p:grpSp>
      <p:sp>
        <p:nvSpPr>
          <p:cNvPr id="11" name="Date Placeholder 12"/>
          <p:cNvSpPr>
            <a:spLocks noGrp="1"/>
          </p:cNvSpPr>
          <p:nvPr>
            <p:ph type="dt" sz="half" idx="4294967295"/>
          </p:nvPr>
        </p:nvSpPr>
        <p:spPr>
          <a:xfrm>
            <a:off x="457200" y="6340475"/>
            <a:ext cx="2394822" cy="365125"/>
          </a:xfrm>
          <a:prstGeom prst="rect">
            <a:avLst/>
          </a:prstGeom>
        </p:spPr>
        <p:txBody>
          <a:bodyPr/>
          <a:lstStyle/>
          <a:p>
            <a:r>
              <a:rPr lang="en-US" sz="1200" dirty="0" smtClean="0"/>
              <a:t>5/01/2014</a:t>
            </a:r>
            <a:endParaRPr lang="en-US" sz="1200" dirty="0"/>
          </a:p>
        </p:txBody>
      </p:sp>
      <p:sp>
        <p:nvSpPr>
          <p:cNvPr id="12" name="Footer Placeholder 13"/>
          <p:cNvSpPr>
            <a:spLocks noGrp="1"/>
          </p:cNvSpPr>
          <p:nvPr>
            <p:ph type="ftr" sz="quarter" idx="4294967295"/>
          </p:nvPr>
        </p:nvSpPr>
        <p:spPr>
          <a:xfrm>
            <a:off x="2438400" y="6372255"/>
            <a:ext cx="4447527" cy="365125"/>
          </a:xfrm>
          <a:prstGeom prst="rect">
            <a:avLst/>
          </a:prstGeom>
        </p:spPr>
        <p:txBody>
          <a:bodyPr/>
          <a:lstStyle/>
          <a:p>
            <a:pPr algn="ctr"/>
            <a:r>
              <a:rPr lang="en-US" sz="1200" dirty="0" smtClean="0"/>
              <a:t>Medigap (Medicare Supplement Insurance) Policies</a:t>
            </a:r>
            <a:endParaRPr lang="en-US" sz="1200" dirty="0"/>
          </a:p>
        </p:txBody>
      </p:sp>
      <p:sp>
        <p:nvSpPr>
          <p:cNvPr id="14" name="Slide Number Placeholder 1"/>
          <p:cNvSpPr txBox="1">
            <a:spLocks/>
          </p:cNvSpPr>
          <p:nvPr/>
        </p:nvSpPr>
        <p:spPr>
          <a:xfrm>
            <a:off x="6934200" y="6340475"/>
            <a:ext cx="1752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kern="1200">
                <a:solidFill>
                  <a:schemeClr val="tx1"/>
                </a:solidFill>
                <a:latin typeface="Arial" pitchFamily="34" charset="0"/>
                <a:ea typeface="ＭＳ Ｐゴシック"/>
                <a:cs typeface="ＭＳ Ｐゴシック"/>
              </a:defRPr>
            </a:lvl5pPr>
            <a:lvl6pPr marL="2286000" algn="l" defTabSz="914400" rtl="0" eaLnBrk="1" latinLnBrk="0" hangingPunct="1">
              <a:defRPr kern="1200">
                <a:solidFill>
                  <a:schemeClr val="tx1"/>
                </a:solidFill>
                <a:latin typeface="Arial" pitchFamily="34" charset="0"/>
                <a:ea typeface="ＭＳ Ｐゴシック"/>
                <a:cs typeface="ＭＳ Ｐゴシック"/>
              </a:defRPr>
            </a:lvl6pPr>
            <a:lvl7pPr marL="2743200" algn="l" defTabSz="914400" rtl="0" eaLnBrk="1" latinLnBrk="0" hangingPunct="1">
              <a:defRPr kern="1200">
                <a:solidFill>
                  <a:schemeClr val="tx1"/>
                </a:solidFill>
                <a:latin typeface="Arial" pitchFamily="34" charset="0"/>
                <a:ea typeface="ＭＳ Ｐゴシック"/>
                <a:cs typeface="ＭＳ Ｐゴシック"/>
              </a:defRPr>
            </a:lvl7pPr>
            <a:lvl8pPr marL="3200400" algn="l" defTabSz="914400" rtl="0" eaLnBrk="1" latinLnBrk="0" hangingPunct="1">
              <a:defRPr kern="1200">
                <a:solidFill>
                  <a:schemeClr val="tx1"/>
                </a:solidFill>
                <a:latin typeface="Arial" pitchFamily="34" charset="0"/>
                <a:ea typeface="ＭＳ Ｐゴシック"/>
                <a:cs typeface="ＭＳ Ｐゴシック"/>
              </a:defRPr>
            </a:lvl8pPr>
            <a:lvl9pPr marL="3657600" algn="l" defTabSz="914400" rtl="0" eaLnBrk="1" latinLnBrk="0" hangingPunct="1">
              <a:defRPr kern="1200">
                <a:solidFill>
                  <a:schemeClr val="tx1"/>
                </a:solidFill>
                <a:latin typeface="Arial" pitchFamily="34" charset="0"/>
                <a:ea typeface="ＭＳ Ｐゴシック"/>
                <a:cs typeface="ＭＳ Ｐゴシック"/>
              </a:defRPr>
            </a:lvl9pPr>
          </a:lstStyle>
          <a:p>
            <a:pPr algn="r">
              <a:defRPr/>
            </a:pPr>
            <a:fld id="{E2EE05EC-9D7A-49BA-9578-E951024239B5}" type="slidenum">
              <a:rPr lang="en-US" sz="1200" smtClean="0">
                <a:solidFill>
                  <a:prstClr val="black"/>
                </a:solidFill>
              </a:rPr>
              <a:pPr algn="r">
                <a:defRPr/>
              </a:pPr>
              <a:t>34</a:t>
            </a:fld>
            <a:endParaRPr lang="en-US" sz="1200" dirty="0">
              <a:solidFill>
                <a:prstClr val="black"/>
              </a:solidFill>
            </a:endParaRPr>
          </a:p>
        </p:txBody>
      </p:sp>
    </p:spTree>
    <p:custDataLst>
      <p:tags r:id="rId1"/>
    </p:custData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Rectangle 7"/>
          <p:cNvSpPr>
            <a:spLocks noGrp="1" noChangeArrowheads="1"/>
          </p:cNvSpPr>
          <p:nvPr>
            <p:ph type="title"/>
          </p:nvPr>
        </p:nvSpPr>
        <p:spPr/>
        <p:txBody>
          <a:bodyPr>
            <a:noAutofit/>
          </a:bodyPr>
          <a:lstStyle/>
          <a:p>
            <a:pPr eaLnBrk="1" hangingPunct="1">
              <a:lnSpc>
                <a:spcPts val="4000"/>
              </a:lnSpc>
            </a:pPr>
            <a:r>
              <a:rPr lang="en-US" dirty="0" smtClean="0"/>
              <a:t>Guaranteed Renewable Plans</a:t>
            </a:r>
          </a:p>
        </p:txBody>
      </p:sp>
      <p:sp>
        <p:nvSpPr>
          <p:cNvPr id="7" name="Content Placeholder 6"/>
          <p:cNvSpPr>
            <a:spLocks noGrp="1"/>
          </p:cNvSpPr>
          <p:nvPr>
            <p:ph idx="1"/>
          </p:nvPr>
        </p:nvSpPr>
        <p:spPr/>
        <p:txBody>
          <a:bodyPr>
            <a:normAutofit/>
          </a:bodyPr>
          <a:lstStyle/>
          <a:p>
            <a:pPr marL="365760" indent="-365760"/>
            <a:r>
              <a:rPr lang="en-US" dirty="0" smtClean="0"/>
              <a:t>Medigap policies purchased after 1992 are guaranteed renewable</a:t>
            </a:r>
          </a:p>
          <a:p>
            <a:r>
              <a:rPr lang="en-US" dirty="0" smtClean="0"/>
              <a:t>Your </a:t>
            </a:r>
            <a:r>
              <a:rPr lang="en-US" dirty="0"/>
              <a:t>insurance company can’t drop you unless one of the following </a:t>
            </a:r>
            <a:r>
              <a:rPr lang="en-US" dirty="0" smtClean="0"/>
              <a:t>happens </a:t>
            </a:r>
            <a:endParaRPr lang="en-US" dirty="0"/>
          </a:p>
          <a:p>
            <a:pPr lvl="1"/>
            <a:r>
              <a:rPr lang="en-US" dirty="0"/>
              <a:t>You stop paying your </a:t>
            </a:r>
            <a:r>
              <a:rPr lang="en-US" dirty="0" smtClean="0"/>
              <a:t>premium </a:t>
            </a:r>
            <a:endParaRPr lang="en-US" dirty="0"/>
          </a:p>
          <a:p>
            <a:pPr lvl="1"/>
            <a:r>
              <a:rPr lang="en-US" dirty="0"/>
              <a:t>You weren’t truthful on the Medigap policy </a:t>
            </a:r>
            <a:r>
              <a:rPr lang="en-US" dirty="0" smtClean="0"/>
              <a:t>application</a:t>
            </a:r>
            <a:endParaRPr lang="en-US" dirty="0"/>
          </a:p>
          <a:p>
            <a:pPr lvl="1"/>
            <a:r>
              <a:rPr lang="en-US" dirty="0"/>
              <a:t>The insurance company becomes bankrupt or </a:t>
            </a:r>
            <a:r>
              <a:rPr lang="en-US" dirty="0" smtClean="0"/>
              <a:t>insolvent </a:t>
            </a:r>
            <a:endParaRPr lang="en-US" dirty="0"/>
          </a:p>
        </p:txBody>
      </p:sp>
      <p:sp>
        <p:nvSpPr>
          <p:cNvPr id="6" name="Date Placeholder 12"/>
          <p:cNvSpPr>
            <a:spLocks noGrp="1"/>
          </p:cNvSpPr>
          <p:nvPr>
            <p:ph type="dt" sz="half" idx="4294967295"/>
          </p:nvPr>
        </p:nvSpPr>
        <p:spPr>
          <a:xfrm>
            <a:off x="457200" y="6340475"/>
            <a:ext cx="2394822" cy="365125"/>
          </a:xfrm>
          <a:prstGeom prst="rect">
            <a:avLst/>
          </a:prstGeom>
        </p:spPr>
        <p:txBody>
          <a:bodyPr/>
          <a:lstStyle/>
          <a:p>
            <a:r>
              <a:rPr lang="en-US" sz="1200" dirty="0" smtClean="0"/>
              <a:t>5/01/2014</a:t>
            </a:r>
            <a:endParaRPr lang="en-US" sz="1200" dirty="0"/>
          </a:p>
        </p:txBody>
      </p:sp>
      <p:sp>
        <p:nvSpPr>
          <p:cNvPr id="8" name="Footer Placeholder 13"/>
          <p:cNvSpPr>
            <a:spLocks noGrp="1"/>
          </p:cNvSpPr>
          <p:nvPr>
            <p:ph type="ftr" sz="quarter" idx="4294967295"/>
          </p:nvPr>
        </p:nvSpPr>
        <p:spPr>
          <a:xfrm>
            <a:off x="2438400" y="6372255"/>
            <a:ext cx="4447527" cy="365125"/>
          </a:xfrm>
          <a:prstGeom prst="rect">
            <a:avLst/>
          </a:prstGeom>
        </p:spPr>
        <p:txBody>
          <a:bodyPr/>
          <a:lstStyle/>
          <a:p>
            <a:pPr algn="ctr"/>
            <a:r>
              <a:rPr lang="en-US" sz="1200" dirty="0" smtClean="0"/>
              <a:t>Medigap (Medicare Supplement Insurance) Policies</a:t>
            </a:r>
            <a:endParaRPr lang="en-US" sz="1200" dirty="0"/>
          </a:p>
        </p:txBody>
      </p:sp>
      <p:sp>
        <p:nvSpPr>
          <p:cNvPr id="9" name="Slide Number Placeholder 1"/>
          <p:cNvSpPr txBox="1">
            <a:spLocks/>
          </p:cNvSpPr>
          <p:nvPr/>
        </p:nvSpPr>
        <p:spPr>
          <a:xfrm>
            <a:off x="6934200" y="6340475"/>
            <a:ext cx="1752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kern="1200">
                <a:solidFill>
                  <a:schemeClr val="tx1"/>
                </a:solidFill>
                <a:latin typeface="Arial" pitchFamily="34" charset="0"/>
                <a:ea typeface="ＭＳ Ｐゴシック"/>
                <a:cs typeface="ＭＳ Ｐゴシック"/>
              </a:defRPr>
            </a:lvl5pPr>
            <a:lvl6pPr marL="2286000" algn="l" defTabSz="914400" rtl="0" eaLnBrk="1" latinLnBrk="0" hangingPunct="1">
              <a:defRPr kern="1200">
                <a:solidFill>
                  <a:schemeClr val="tx1"/>
                </a:solidFill>
                <a:latin typeface="Arial" pitchFamily="34" charset="0"/>
                <a:ea typeface="ＭＳ Ｐゴシック"/>
                <a:cs typeface="ＭＳ Ｐゴシック"/>
              </a:defRPr>
            </a:lvl6pPr>
            <a:lvl7pPr marL="2743200" algn="l" defTabSz="914400" rtl="0" eaLnBrk="1" latinLnBrk="0" hangingPunct="1">
              <a:defRPr kern="1200">
                <a:solidFill>
                  <a:schemeClr val="tx1"/>
                </a:solidFill>
                <a:latin typeface="Arial" pitchFamily="34" charset="0"/>
                <a:ea typeface="ＭＳ Ｐゴシック"/>
                <a:cs typeface="ＭＳ Ｐゴシック"/>
              </a:defRPr>
            </a:lvl7pPr>
            <a:lvl8pPr marL="3200400" algn="l" defTabSz="914400" rtl="0" eaLnBrk="1" latinLnBrk="0" hangingPunct="1">
              <a:defRPr kern="1200">
                <a:solidFill>
                  <a:schemeClr val="tx1"/>
                </a:solidFill>
                <a:latin typeface="Arial" pitchFamily="34" charset="0"/>
                <a:ea typeface="ＭＳ Ｐゴシック"/>
                <a:cs typeface="ＭＳ Ｐゴシック"/>
              </a:defRPr>
            </a:lvl8pPr>
            <a:lvl9pPr marL="3657600" algn="l" defTabSz="914400" rtl="0" eaLnBrk="1" latinLnBrk="0" hangingPunct="1">
              <a:defRPr kern="1200">
                <a:solidFill>
                  <a:schemeClr val="tx1"/>
                </a:solidFill>
                <a:latin typeface="Arial" pitchFamily="34" charset="0"/>
                <a:ea typeface="ＭＳ Ｐゴシック"/>
                <a:cs typeface="ＭＳ Ｐゴシック"/>
              </a:defRPr>
            </a:lvl9pPr>
          </a:lstStyle>
          <a:p>
            <a:pPr algn="r">
              <a:defRPr/>
            </a:pPr>
            <a:fld id="{E2EE05EC-9D7A-49BA-9578-E951024239B5}" type="slidenum">
              <a:rPr lang="en-US" sz="1200" smtClean="0">
                <a:solidFill>
                  <a:prstClr val="black"/>
                </a:solidFill>
              </a:rPr>
              <a:pPr algn="r">
                <a:defRPr/>
              </a:pPr>
              <a:t>35</a:t>
            </a:fld>
            <a:endParaRPr lang="en-US" sz="1200" dirty="0">
              <a:solidFill>
                <a:prstClr val="black"/>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Rectangle 7"/>
          <p:cNvSpPr>
            <a:spLocks noGrp="1" noChangeArrowheads="1"/>
          </p:cNvSpPr>
          <p:nvPr>
            <p:ph type="title"/>
          </p:nvPr>
        </p:nvSpPr>
        <p:spPr>
          <a:xfrm>
            <a:off x="457200" y="202068"/>
            <a:ext cx="8229600" cy="868362"/>
          </a:xfrm>
        </p:spPr>
        <p:txBody>
          <a:bodyPr>
            <a:noAutofit/>
          </a:bodyPr>
          <a:lstStyle/>
          <a:p>
            <a:pPr eaLnBrk="1" hangingPunct="1">
              <a:lnSpc>
                <a:spcPts val="4000"/>
              </a:lnSpc>
            </a:pPr>
            <a:r>
              <a:rPr lang="en-US" dirty="0" smtClean="0"/>
              <a:t>Right to Suspend Medigap </a:t>
            </a:r>
            <a:br>
              <a:rPr lang="en-US" dirty="0" smtClean="0"/>
            </a:br>
            <a:r>
              <a:rPr lang="en-US" dirty="0" smtClean="0"/>
              <a:t>for People With Medicaid</a:t>
            </a:r>
          </a:p>
        </p:txBody>
      </p:sp>
      <p:sp>
        <p:nvSpPr>
          <p:cNvPr id="7" name="Content Placeholder 6"/>
          <p:cNvSpPr>
            <a:spLocks noGrp="1"/>
          </p:cNvSpPr>
          <p:nvPr>
            <p:ph idx="1"/>
          </p:nvPr>
        </p:nvSpPr>
        <p:spPr/>
        <p:txBody>
          <a:bodyPr/>
          <a:lstStyle/>
          <a:p>
            <a:pPr marL="365760" indent="-365760">
              <a:defRPr/>
            </a:pPr>
            <a:r>
              <a:rPr lang="en-US" dirty="0" smtClean="0">
                <a:latin typeface="Calibri" pitchFamily="34" charset="0"/>
              </a:rPr>
              <a:t>If you have both Medicare and Medicaid</a:t>
            </a:r>
          </a:p>
          <a:p>
            <a:pPr marL="640080" lvl="1" indent="-274320">
              <a:defRPr/>
            </a:pPr>
            <a:r>
              <a:rPr lang="en-US" dirty="0" smtClean="0">
                <a:latin typeface="Calibri" pitchFamily="34" charset="0"/>
              </a:rPr>
              <a:t>You generally </a:t>
            </a:r>
            <a:r>
              <a:rPr lang="en-US" dirty="0">
                <a:latin typeface="Calibri" pitchFamily="34" charset="0"/>
              </a:rPr>
              <a:t>can’t </a:t>
            </a:r>
            <a:r>
              <a:rPr lang="en-US" dirty="0" smtClean="0">
                <a:latin typeface="Calibri" pitchFamily="34" charset="0"/>
              </a:rPr>
              <a:t>buy a Medigap policy</a:t>
            </a:r>
          </a:p>
          <a:p>
            <a:pPr marL="365760" indent="-365760">
              <a:defRPr/>
            </a:pPr>
            <a:r>
              <a:rPr lang="en-US" dirty="0" smtClean="0">
                <a:latin typeface="Calibri" pitchFamily="34" charset="0"/>
              </a:rPr>
              <a:t>You can suspend your Medigap policy </a:t>
            </a:r>
          </a:p>
          <a:p>
            <a:pPr marL="640080" lvl="1" indent="-274320">
              <a:defRPr/>
            </a:pPr>
            <a:r>
              <a:rPr lang="en-US" dirty="0" smtClean="0">
                <a:latin typeface="Calibri" pitchFamily="34" charset="0"/>
              </a:rPr>
              <a:t>Within 90 days of getting Medicaid </a:t>
            </a:r>
          </a:p>
          <a:p>
            <a:pPr marL="822960" lvl="2">
              <a:defRPr/>
            </a:pPr>
            <a:r>
              <a:rPr lang="en-US" dirty="0" smtClean="0">
                <a:latin typeface="Calibri" pitchFamily="34" charset="0"/>
              </a:rPr>
              <a:t>For up to 2 years</a:t>
            </a:r>
          </a:p>
          <a:p>
            <a:pPr marL="365760" indent="-365760">
              <a:lnSpc>
                <a:spcPct val="90000"/>
              </a:lnSpc>
              <a:defRPr/>
            </a:pPr>
            <a:r>
              <a:rPr lang="en-US" dirty="0" smtClean="0">
                <a:latin typeface="Calibri" pitchFamily="34" charset="0"/>
              </a:rPr>
              <a:t>You can start it up again</a:t>
            </a:r>
          </a:p>
          <a:p>
            <a:pPr marL="640080" lvl="1" indent="-274320">
              <a:defRPr/>
            </a:pPr>
            <a:r>
              <a:rPr lang="en-US" dirty="0" smtClean="0">
                <a:latin typeface="Calibri" pitchFamily="34" charset="0"/>
              </a:rPr>
              <a:t>No new medical underwriting or waiting periods</a:t>
            </a:r>
          </a:p>
        </p:txBody>
      </p:sp>
      <p:sp>
        <p:nvSpPr>
          <p:cNvPr id="6" name="Date Placeholder 12"/>
          <p:cNvSpPr>
            <a:spLocks noGrp="1"/>
          </p:cNvSpPr>
          <p:nvPr>
            <p:ph type="dt" sz="half" idx="4294967295"/>
          </p:nvPr>
        </p:nvSpPr>
        <p:spPr>
          <a:xfrm>
            <a:off x="457200" y="6340475"/>
            <a:ext cx="2394822" cy="365125"/>
          </a:xfrm>
          <a:prstGeom prst="rect">
            <a:avLst/>
          </a:prstGeom>
        </p:spPr>
        <p:txBody>
          <a:bodyPr/>
          <a:lstStyle/>
          <a:p>
            <a:r>
              <a:rPr lang="en-US" sz="1200" dirty="0" smtClean="0"/>
              <a:t>5/01/2014</a:t>
            </a:r>
            <a:endParaRPr lang="en-US" sz="1200" dirty="0"/>
          </a:p>
        </p:txBody>
      </p:sp>
      <p:sp>
        <p:nvSpPr>
          <p:cNvPr id="8" name="Footer Placeholder 13"/>
          <p:cNvSpPr>
            <a:spLocks noGrp="1"/>
          </p:cNvSpPr>
          <p:nvPr>
            <p:ph type="ftr" sz="quarter" idx="4294967295"/>
          </p:nvPr>
        </p:nvSpPr>
        <p:spPr>
          <a:xfrm>
            <a:off x="2438400" y="6372255"/>
            <a:ext cx="4447527" cy="365125"/>
          </a:xfrm>
          <a:prstGeom prst="rect">
            <a:avLst/>
          </a:prstGeom>
        </p:spPr>
        <p:txBody>
          <a:bodyPr/>
          <a:lstStyle/>
          <a:p>
            <a:pPr algn="ctr"/>
            <a:r>
              <a:rPr lang="en-US" sz="1200" dirty="0" smtClean="0"/>
              <a:t>Medigap (Medicare Supplement Insurance) Policies</a:t>
            </a:r>
            <a:endParaRPr lang="en-US" sz="1200" dirty="0"/>
          </a:p>
        </p:txBody>
      </p:sp>
      <p:sp>
        <p:nvSpPr>
          <p:cNvPr id="9" name="Slide Number Placeholder 1"/>
          <p:cNvSpPr txBox="1">
            <a:spLocks/>
          </p:cNvSpPr>
          <p:nvPr/>
        </p:nvSpPr>
        <p:spPr>
          <a:xfrm>
            <a:off x="6934200" y="6340475"/>
            <a:ext cx="1752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kern="1200">
                <a:solidFill>
                  <a:schemeClr val="tx1"/>
                </a:solidFill>
                <a:latin typeface="Arial" pitchFamily="34" charset="0"/>
                <a:ea typeface="ＭＳ Ｐゴシック"/>
                <a:cs typeface="ＭＳ Ｐゴシック"/>
              </a:defRPr>
            </a:lvl5pPr>
            <a:lvl6pPr marL="2286000" algn="l" defTabSz="914400" rtl="0" eaLnBrk="1" latinLnBrk="0" hangingPunct="1">
              <a:defRPr kern="1200">
                <a:solidFill>
                  <a:schemeClr val="tx1"/>
                </a:solidFill>
                <a:latin typeface="Arial" pitchFamily="34" charset="0"/>
                <a:ea typeface="ＭＳ Ｐゴシック"/>
                <a:cs typeface="ＭＳ Ｐゴシック"/>
              </a:defRPr>
            </a:lvl6pPr>
            <a:lvl7pPr marL="2743200" algn="l" defTabSz="914400" rtl="0" eaLnBrk="1" latinLnBrk="0" hangingPunct="1">
              <a:defRPr kern="1200">
                <a:solidFill>
                  <a:schemeClr val="tx1"/>
                </a:solidFill>
                <a:latin typeface="Arial" pitchFamily="34" charset="0"/>
                <a:ea typeface="ＭＳ Ｐゴシック"/>
                <a:cs typeface="ＭＳ Ｐゴシック"/>
              </a:defRPr>
            </a:lvl7pPr>
            <a:lvl8pPr marL="3200400" algn="l" defTabSz="914400" rtl="0" eaLnBrk="1" latinLnBrk="0" hangingPunct="1">
              <a:defRPr kern="1200">
                <a:solidFill>
                  <a:schemeClr val="tx1"/>
                </a:solidFill>
                <a:latin typeface="Arial" pitchFamily="34" charset="0"/>
                <a:ea typeface="ＭＳ Ｐゴシック"/>
                <a:cs typeface="ＭＳ Ｐゴシック"/>
              </a:defRPr>
            </a:lvl8pPr>
            <a:lvl9pPr marL="3657600" algn="l" defTabSz="914400" rtl="0" eaLnBrk="1" latinLnBrk="0" hangingPunct="1">
              <a:defRPr kern="1200">
                <a:solidFill>
                  <a:schemeClr val="tx1"/>
                </a:solidFill>
                <a:latin typeface="Arial" pitchFamily="34" charset="0"/>
                <a:ea typeface="ＭＳ Ｐゴシック"/>
                <a:cs typeface="ＭＳ Ｐゴシック"/>
              </a:defRPr>
            </a:lvl9pPr>
          </a:lstStyle>
          <a:p>
            <a:pPr algn="r">
              <a:defRPr/>
            </a:pPr>
            <a:fld id="{E2EE05EC-9D7A-49BA-9578-E951024239B5}" type="slidenum">
              <a:rPr lang="en-US" sz="1200" smtClean="0">
                <a:solidFill>
                  <a:prstClr val="black"/>
                </a:solidFill>
              </a:rPr>
              <a:pPr algn="r">
                <a:defRPr/>
              </a:pPr>
              <a:t>36</a:t>
            </a:fld>
            <a:endParaRPr lang="en-US" sz="1200" dirty="0">
              <a:solidFill>
                <a:prstClr val="black"/>
              </a:solidFill>
            </a:endParaRPr>
          </a:p>
        </p:txBody>
      </p:sp>
    </p:spTree>
    <p:extLst>
      <p:ext uri="{BB962C8B-B14F-4D97-AF65-F5344CB8AC3E}">
        <p14:creationId xmlns:p14="http://schemas.microsoft.com/office/powerpoint/2010/main" val="31484727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normAutofit/>
          </a:bodyPr>
          <a:lstStyle/>
          <a:p>
            <a:r>
              <a:rPr lang="en-US" dirty="0" smtClean="0"/>
              <a:t>Right to Suspend Medigap </a:t>
            </a:r>
          </a:p>
        </p:txBody>
      </p:sp>
      <p:sp>
        <p:nvSpPr>
          <p:cNvPr id="66563" name="Rectangle 3"/>
          <p:cNvSpPr>
            <a:spLocks noGrp="1" noChangeArrowheads="1"/>
          </p:cNvSpPr>
          <p:nvPr>
            <p:ph idx="1"/>
          </p:nvPr>
        </p:nvSpPr>
        <p:spPr/>
        <p:txBody>
          <a:bodyPr/>
          <a:lstStyle/>
          <a:p>
            <a:pPr marL="365760" indent="-365760" eaLnBrk="1" hangingPunct="1">
              <a:defRPr/>
            </a:pPr>
            <a:r>
              <a:rPr lang="en-US" dirty="0" smtClean="0"/>
              <a:t>If you suspend your Medigap policy</a:t>
            </a:r>
          </a:p>
          <a:p>
            <a:pPr marL="640080" lvl="1" indent="-274320" eaLnBrk="1" hangingPunct="1">
              <a:defRPr/>
            </a:pPr>
            <a:r>
              <a:rPr lang="en-US" dirty="0" smtClean="0"/>
              <a:t>You don't pay Medigap premiums</a:t>
            </a:r>
          </a:p>
          <a:p>
            <a:pPr marL="640080" lvl="1" indent="-274320" eaLnBrk="1" hangingPunct="1">
              <a:defRPr/>
            </a:pPr>
            <a:r>
              <a:rPr lang="en-US" dirty="0" smtClean="0"/>
              <a:t>The Medigap policy won’t pay benefits</a:t>
            </a:r>
          </a:p>
          <a:p>
            <a:pPr marL="365760" indent="-365760" eaLnBrk="1" hangingPunct="1">
              <a:defRPr/>
            </a:pPr>
            <a:r>
              <a:rPr lang="en-US" dirty="0" smtClean="0"/>
              <a:t>You may not want to suspend your policy</a:t>
            </a:r>
          </a:p>
          <a:p>
            <a:pPr marL="640080" lvl="1" indent="-274320" eaLnBrk="1" hangingPunct="1">
              <a:defRPr/>
            </a:pPr>
            <a:r>
              <a:rPr lang="en-US" dirty="0" smtClean="0"/>
              <a:t>To see doctors who don’t accept Medicaid</a:t>
            </a:r>
          </a:p>
          <a:p>
            <a:pPr marL="365760" indent="-365760" eaLnBrk="1" hangingPunct="1">
              <a:defRPr/>
            </a:pPr>
            <a:r>
              <a:rPr lang="en-US" dirty="0" smtClean="0"/>
              <a:t>Call your state Medicaid office or State Health Insurance Program for help</a:t>
            </a:r>
          </a:p>
        </p:txBody>
      </p:sp>
      <p:sp>
        <p:nvSpPr>
          <p:cNvPr id="6" name="Date Placeholder 12"/>
          <p:cNvSpPr>
            <a:spLocks noGrp="1"/>
          </p:cNvSpPr>
          <p:nvPr>
            <p:ph type="dt" sz="half" idx="4294967295"/>
          </p:nvPr>
        </p:nvSpPr>
        <p:spPr>
          <a:xfrm>
            <a:off x="457200" y="6340475"/>
            <a:ext cx="2394822" cy="365125"/>
          </a:xfrm>
          <a:prstGeom prst="rect">
            <a:avLst/>
          </a:prstGeom>
        </p:spPr>
        <p:txBody>
          <a:bodyPr/>
          <a:lstStyle/>
          <a:p>
            <a:r>
              <a:rPr lang="en-US" sz="1200" dirty="0" smtClean="0"/>
              <a:t>5/01/2014</a:t>
            </a:r>
            <a:endParaRPr lang="en-US" sz="1200" dirty="0"/>
          </a:p>
        </p:txBody>
      </p:sp>
      <p:sp>
        <p:nvSpPr>
          <p:cNvPr id="7" name="Footer Placeholder 13"/>
          <p:cNvSpPr>
            <a:spLocks noGrp="1"/>
          </p:cNvSpPr>
          <p:nvPr>
            <p:ph type="ftr" sz="quarter" idx="4294967295"/>
          </p:nvPr>
        </p:nvSpPr>
        <p:spPr>
          <a:xfrm>
            <a:off x="2438400" y="6372255"/>
            <a:ext cx="4447527" cy="365125"/>
          </a:xfrm>
          <a:prstGeom prst="rect">
            <a:avLst/>
          </a:prstGeom>
        </p:spPr>
        <p:txBody>
          <a:bodyPr/>
          <a:lstStyle/>
          <a:p>
            <a:pPr algn="ctr"/>
            <a:r>
              <a:rPr lang="en-US" sz="1200" dirty="0" smtClean="0"/>
              <a:t>Medigap (Medicare Supplement Insurance) Policies</a:t>
            </a:r>
            <a:endParaRPr lang="en-US" sz="1200" dirty="0"/>
          </a:p>
        </p:txBody>
      </p:sp>
      <p:sp>
        <p:nvSpPr>
          <p:cNvPr id="8" name="Slide Number Placeholder 1"/>
          <p:cNvSpPr txBox="1">
            <a:spLocks/>
          </p:cNvSpPr>
          <p:nvPr/>
        </p:nvSpPr>
        <p:spPr>
          <a:xfrm>
            <a:off x="6934200" y="6340475"/>
            <a:ext cx="1752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kern="1200">
                <a:solidFill>
                  <a:schemeClr val="tx1"/>
                </a:solidFill>
                <a:latin typeface="Arial" pitchFamily="34" charset="0"/>
                <a:ea typeface="ＭＳ Ｐゴシック"/>
                <a:cs typeface="ＭＳ Ｐゴシック"/>
              </a:defRPr>
            </a:lvl5pPr>
            <a:lvl6pPr marL="2286000" algn="l" defTabSz="914400" rtl="0" eaLnBrk="1" latinLnBrk="0" hangingPunct="1">
              <a:defRPr kern="1200">
                <a:solidFill>
                  <a:schemeClr val="tx1"/>
                </a:solidFill>
                <a:latin typeface="Arial" pitchFamily="34" charset="0"/>
                <a:ea typeface="ＭＳ Ｐゴシック"/>
                <a:cs typeface="ＭＳ Ｐゴシック"/>
              </a:defRPr>
            </a:lvl6pPr>
            <a:lvl7pPr marL="2743200" algn="l" defTabSz="914400" rtl="0" eaLnBrk="1" latinLnBrk="0" hangingPunct="1">
              <a:defRPr kern="1200">
                <a:solidFill>
                  <a:schemeClr val="tx1"/>
                </a:solidFill>
                <a:latin typeface="Arial" pitchFamily="34" charset="0"/>
                <a:ea typeface="ＭＳ Ｐゴシック"/>
                <a:cs typeface="ＭＳ Ｐゴシック"/>
              </a:defRPr>
            </a:lvl7pPr>
            <a:lvl8pPr marL="3200400" algn="l" defTabSz="914400" rtl="0" eaLnBrk="1" latinLnBrk="0" hangingPunct="1">
              <a:defRPr kern="1200">
                <a:solidFill>
                  <a:schemeClr val="tx1"/>
                </a:solidFill>
                <a:latin typeface="Arial" pitchFamily="34" charset="0"/>
                <a:ea typeface="ＭＳ Ｐゴシック"/>
                <a:cs typeface="ＭＳ Ｐゴシック"/>
              </a:defRPr>
            </a:lvl8pPr>
            <a:lvl9pPr marL="3657600" algn="l" defTabSz="914400" rtl="0" eaLnBrk="1" latinLnBrk="0" hangingPunct="1">
              <a:defRPr kern="1200">
                <a:solidFill>
                  <a:schemeClr val="tx1"/>
                </a:solidFill>
                <a:latin typeface="Arial" pitchFamily="34" charset="0"/>
                <a:ea typeface="ＭＳ Ｐゴシック"/>
                <a:cs typeface="ＭＳ Ｐゴシック"/>
              </a:defRPr>
            </a:lvl9pPr>
          </a:lstStyle>
          <a:p>
            <a:pPr algn="r">
              <a:defRPr/>
            </a:pPr>
            <a:fld id="{E2EE05EC-9D7A-49BA-9578-E951024239B5}" type="slidenum">
              <a:rPr lang="en-US" sz="1200" smtClean="0">
                <a:solidFill>
                  <a:prstClr val="black"/>
                </a:solidFill>
              </a:rPr>
              <a:pPr algn="r">
                <a:defRPr/>
              </a:pPr>
              <a:t>37</a:t>
            </a:fld>
            <a:endParaRPr lang="en-US" sz="1200" dirty="0">
              <a:solidFill>
                <a:prstClr val="black"/>
              </a:solidFill>
            </a:endParaRPr>
          </a:p>
        </p:txBody>
      </p:sp>
    </p:spTree>
    <p:custDataLst>
      <p:tags r:id="rId1"/>
    </p:custData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Rectangle 6"/>
          <p:cNvSpPr>
            <a:spLocks noGrp="1" noChangeArrowheads="1"/>
          </p:cNvSpPr>
          <p:nvPr>
            <p:ph type="title"/>
          </p:nvPr>
        </p:nvSpPr>
        <p:spPr>
          <a:xfrm>
            <a:off x="457200" y="228600"/>
            <a:ext cx="8229600" cy="868362"/>
          </a:xfrm>
        </p:spPr>
        <p:txBody>
          <a:bodyPr>
            <a:noAutofit/>
          </a:bodyPr>
          <a:lstStyle/>
          <a:p>
            <a:pPr>
              <a:lnSpc>
                <a:spcPts val="3800"/>
              </a:lnSpc>
            </a:pPr>
            <a:r>
              <a:rPr lang="en-US" dirty="0" smtClean="0"/>
              <a:t>Right to Suspend Medigap</a:t>
            </a:r>
            <a:br>
              <a:rPr lang="en-US" dirty="0" smtClean="0"/>
            </a:br>
            <a:r>
              <a:rPr lang="en-US" dirty="0" smtClean="0"/>
              <a:t>for People Under Age 65</a:t>
            </a:r>
          </a:p>
        </p:txBody>
      </p:sp>
      <p:sp>
        <p:nvSpPr>
          <p:cNvPr id="64517" name="Rectangle 1"/>
          <p:cNvSpPr>
            <a:spLocks noGrp="1" noChangeArrowheads="1"/>
          </p:cNvSpPr>
          <p:nvPr>
            <p:ph idx="1"/>
          </p:nvPr>
        </p:nvSpPr>
        <p:spPr>
          <a:xfrm>
            <a:off x="457200" y="1371600"/>
            <a:ext cx="8229600" cy="3539430"/>
          </a:xfrm>
        </p:spPr>
        <p:txBody>
          <a:bodyPr>
            <a:spAutoFit/>
          </a:bodyPr>
          <a:lstStyle/>
          <a:p>
            <a:pPr marL="365760" indent="-365760">
              <a:defRPr/>
            </a:pPr>
            <a:r>
              <a:rPr lang="en-US" dirty="0" smtClean="0"/>
              <a:t>Can suspend Medigap policy if under 65</a:t>
            </a:r>
          </a:p>
          <a:p>
            <a:pPr marL="640080" lvl="1" indent="-274320">
              <a:defRPr/>
            </a:pPr>
            <a:r>
              <a:rPr lang="en-US" dirty="0" smtClean="0"/>
              <a:t>While enrolled in your or spouse’s employer group health plan</a:t>
            </a:r>
          </a:p>
          <a:p>
            <a:pPr marL="365760" indent="-365760">
              <a:defRPr/>
            </a:pPr>
            <a:r>
              <a:rPr lang="en-US" dirty="0" smtClean="0"/>
              <a:t>Get your Medigap policy back at any time</a:t>
            </a:r>
          </a:p>
          <a:p>
            <a:pPr marL="640080" lvl="1" indent="-274320">
              <a:defRPr/>
            </a:pPr>
            <a:r>
              <a:rPr lang="en-US" spc="-20" dirty="0" smtClean="0"/>
              <a:t>Must notify insurer within 90 days of losing employer plan</a:t>
            </a:r>
          </a:p>
          <a:p>
            <a:pPr marL="640080" lvl="1" indent="-274320">
              <a:defRPr/>
            </a:pPr>
            <a:r>
              <a:rPr lang="en-US" dirty="0" smtClean="0"/>
              <a:t>No waiting period</a:t>
            </a:r>
          </a:p>
        </p:txBody>
      </p:sp>
      <p:sp>
        <p:nvSpPr>
          <p:cNvPr id="6" name="Date Placeholder 12"/>
          <p:cNvSpPr>
            <a:spLocks noGrp="1"/>
          </p:cNvSpPr>
          <p:nvPr>
            <p:ph type="dt" sz="half" idx="4294967295"/>
          </p:nvPr>
        </p:nvSpPr>
        <p:spPr>
          <a:xfrm>
            <a:off x="457200" y="6340475"/>
            <a:ext cx="2394822" cy="365125"/>
          </a:xfrm>
          <a:prstGeom prst="rect">
            <a:avLst/>
          </a:prstGeom>
        </p:spPr>
        <p:txBody>
          <a:bodyPr/>
          <a:lstStyle/>
          <a:p>
            <a:r>
              <a:rPr lang="en-US" sz="1200" dirty="0" smtClean="0"/>
              <a:t>5/01/2014</a:t>
            </a:r>
            <a:endParaRPr lang="en-US" sz="1200" dirty="0"/>
          </a:p>
        </p:txBody>
      </p:sp>
      <p:sp>
        <p:nvSpPr>
          <p:cNvPr id="7" name="Footer Placeholder 13"/>
          <p:cNvSpPr>
            <a:spLocks noGrp="1"/>
          </p:cNvSpPr>
          <p:nvPr>
            <p:ph type="ftr" sz="quarter" idx="4294967295"/>
          </p:nvPr>
        </p:nvSpPr>
        <p:spPr>
          <a:xfrm>
            <a:off x="2438400" y="6372255"/>
            <a:ext cx="4447527" cy="365125"/>
          </a:xfrm>
          <a:prstGeom prst="rect">
            <a:avLst/>
          </a:prstGeom>
        </p:spPr>
        <p:txBody>
          <a:bodyPr/>
          <a:lstStyle/>
          <a:p>
            <a:pPr algn="ctr"/>
            <a:r>
              <a:rPr lang="en-US" sz="1200" dirty="0" smtClean="0"/>
              <a:t>Medigap (Medicare Supplement Insurance) Policies</a:t>
            </a:r>
            <a:endParaRPr lang="en-US" sz="1200" dirty="0"/>
          </a:p>
        </p:txBody>
      </p:sp>
      <p:sp>
        <p:nvSpPr>
          <p:cNvPr id="8" name="Slide Number Placeholder 1"/>
          <p:cNvSpPr txBox="1">
            <a:spLocks/>
          </p:cNvSpPr>
          <p:nvPr/>
        </p:nvSpPr>
        <p:spPr>
          <a:xfrm>
            <a:off x="6934200" y="6340475"/>
            <a:ext cx="1752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kern="1200">
                <a:solidFill>
                  <a:schemeClr val="tx1"/>
                </a:solidFill>
                <a:latin typeface="Arial" pitchFamily="34" charset="0"/>
                <a:ea typeface="ＭＳ Ｐゴシック"/>
                <a:cs typeface="ＭＳ Ｐゴシック"/>
              </a:defRPr>
            </a:lvl5pPr>
            <a:lvl6pPr marL="2286000" algn="l" defTabSz="914400" rtl="0" eaLnBrk="1" latinLnBrk="0" hangingPunct="1">
              <a:defRPr kern="1200">
                <a:solidFill>
                  <a:schemeClr val="tx1"/>
                </a:solidFill>
                <a:latin typeface="Arial" pitchFamily="34" charset="0"/>
                <a:ea typeface="ＭＳ Ｐゴシック"/>
                <a:cs typeface="ＭＳ Ｐゴシック"/>
              </a:defRPr>
            </a:lvl6pPr>
            <a:lvl7pPr marL="2743200" algn="l" defTabSz="914400" rtl="0" eaLnBrk="1" latinLnBrk="0" hangingPunct="1">
              <a:defRPr kern="1200">
                <a:solidFill>
                  <a:schemeClr val="tx1"/>
                </a:solidFill>
                <a:latin typeface="Arial" pitchFamily="34" charset="0"/>
                <a:ea typeface="ＭＳ Ｐゴシック"/>
                <a:cs typeface="ＭＳ Ｐゴシック"/>
              </a:defRPr>
            </a:lvl7pPr>
            <a:lvl8pPr marL="3200400" algn="l" defTabSz="914400" rtl="0" eaLnBrk="1" latinLnBrk="0" hangingPunct="1">
              <a:defRPr kern="1200">
                <a:solidFill>
                  <a:schemeClr val="tx1"/>
                </a:solidFill>
                <a:latin typeface="Arial" pitchFamily="34" charset="0"/>
                <a:ea typeface="ＭＳ Ｐゴシック"/>
                <a:cs typeface="ＭＳ Ｐゴシック"/>
              </a:defRPr>
            </a:lvl8pPr>
            <a:lvl9pPr marL="3657600" algn="l" defTabSz="914400" rtl="0" eaLnBrk="1" latinLnBrk="0" hangingPunct="1">
              <a:defRPr kern="1200">
                <a:solidFill>
                  <a:schemeClr val="tx1"/>
                </a:solidFill>
                <a:latin typeface="Arial" pitchFamily="34" charset="0"/>
                <a:ea typeface="ＭＳ Ｐゴシック"/>
                <a:cs typeface="ＭＳ Ｐゴシック"/>
              </a:defRPr>
            </a:lvl9pPr>
          </a:lstStyle>
          <a:p>
            <a:pPr algn="r">
              <a:defRPr/>
            </a:pPr>
            <a:fld id="{E2EE05EC-9D7A-49BA-9578-E951024239B5}" type="slidenum">
              <a:rPr lang="en-US" sz="1200" smtClean="0">
                <a:solidFill>
                  <a:prstClr val="black"/>
                </a:solidFill>
              </a:rPr>
              <a:pPr algn="r">
                <a:defRPr/>
              </a:pPr>
              <a:t>38</a:t>
            </a:fld>
            <a:endParaRPr lang="en-US" sz="1200" dirty="0">
              <a:solidFill>
                <a:prstClr val="black"/>
              </a:solidFill>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0" y="34925"/>
            <a:ext cx="9144000" cy="1069975"/>
          </a:xfrm>
        </p:spPr>
        <p:txBody>
          <a:bodyPr>
            <a:normAutofit/>
          </a:bodyPr>
          <a:lstStyle/>
          <a:p>
            <a:r>
              <a:rPr lang="en-US" sz="3600" b="1" dirty="0" smtClean="0"/>
              <a:t>Check Your Knowledge – Question 7</a:t>
            </a:r>
            <a:endParaRPr lang="en-US" sz="3600" b="1" dirty="0"/>
          </a:p>
        </p:txBody>
      </p:sp>
      <p:sp>
        <p:nvSpPr>
          <p:cNvPr id="35843" name="TPAnswers"/>
          <p:cNvSpPr>
            <a:spLocks noGrp="1"/>
          </p:cNvSpPr>
          <p:nvPr>
            <p:ph idx="1"/>
            <p:custDataLst>
              <p:tags r:id="rId2"/>
            </p:custDataLst>
          </p:nvPr>
        </p:nvSpPr>
        <p:spPr>
          <a:xfrm>
            <a:off x="457200" y="1600200"/>
            <a:ext cx="7467600" cy="4525963"/>
          </a:xfrm>
        </p:spPr>
        <p:txBody>
          <a:bodyPr>
            <a:noAutofit/>
          </a:bodyPr>
          <a:lstStyle/>
          <a:p>
            <a:pPr marL="0" indent="0">
              <a:buNone/>
              <a:defRPr/>
            </a:pPr>
            <a:r>
              <a:rPr lang="en-US" dirty="0" smtClean="0">
                <a:solidFill>
                  <a:schemeClr val="tx1"/>
                </a:solidFill>
              </a:rPr>
              <a:t>If you get your Medigap policy when you have a guaranteed issue right, you </a:t>
            </a:r>
            <a:r>
              <a:rPr lang="en-US" dirty="0" smtClean="0"/>
              <a:t>aren’t covered </a:t>
            </a:r>
            <a:r>
              <a:rPr lang="en-US" dirty="0" smtClean="0">
                <a:solidFill>
                  <a:schemeClr val="tx1"/>
                </a:solidFill>
              </a:rPr>
              <a:t>for up to 6 months for pre-existing conditions. </a:t>
            </a:r>
          </a:p>
          <a:p>
            <a:pPr marL="514350" indent="-514350">
              <a:spcBef>
                <a:spcPct val="20000"/>
              </a:spcBef>
              <a:buAutoNum type="alphaLcPeriod"/>
              <a:defRPr/>
            </a:pPr>
            <a:r>
              <a:rPr lang="en-US" dirty="0" smtClean="0">
                <a:solidFill>
                  <a:schemeClr val="tx1"/>
                </a:solidFill>
              </a:rPr>
              <a:t>True</a:t>
            </a:r>
          </a:p>
          <a:p>
            <a:pPr marL="514350" indent="-514350">
              <a:spcBef>
                <a:spcPct val="20000"/>
              </a:spcBef>
              <a:buAutoNum type="alphaLcPeriod"/>
              <a:defRPr/>
            </a:pPr>
            <a:r>
              <a:rPr lang="en-US" dirty="0" smtClean="0"/>
              <a:t>False</a:t>
            </a:r>
            <a:r>
              <a:rPr lang="en-US" dirty="0" smtClean="0">
                <a:solidFill>
                  <a:schemeClr val="tx1"/>
                </a:solidFill>
              </a:rPr>
              <a:t> </a:t>
            </a:r>
          </a:p>
        </p:txBody>
      </p:sp>
      <p:sp>
        <p:nvSpPr>
          <p:cNvPr id="9" name="Rounded Rectangle 8" descr="Correct answer indicator"/>
          <p:cNvSpPr/>
          <p:nvPr/>
        </p:nvSpPr>
        <p:spPr>
          <a:xfrm>
            <a:off x="379031" y="4327634"/>
            <a:ext cx="1741433" cy="45720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ate Placeholder 12"/>
          <p:cNvSpPr>
            <a:spLocks noGrp="1"/>
          </p:cNvSpPr>
          <p:nvPr>
            <p:ph type="dt" sz="half" idx="4294967295"/>
          </p:nvPr>
        </p:nvSpPr>
        <p:spPr>
          <a:xfrm>
            <a:off x="457200" y="6340475"/>
            <a:ext cx="2394822" cy="365125"/>
          </a:xfrm>
          <a:prstGeom prst="rect">
            <a:avLst/>
          </a:prstGeom>
        </p:spPr>
        <p:txBody>
          <a:bodyPr/>
          <a:lstStyle/>
          <a:p>
            <a:r>
              <a:rPr lang="en-US" sz="1200" dirty="0" smtClean="0"/>
              <a:t>5/01/2014</a:t>
            </a:r>
            <a:endParaRPr lang="en-US" sz="1200" dirty="0"/>
          </a:p>
        </p:txBody>
      </p:sp>
      <p:sp>
        <p:nvSpPr>
          <p:cNvPr id="7" name="Footer Placeholder 13"/>
          <p:cNvSpPr>
            <a:spLocks noGrp="1"/>
          </p:cNvSpPr>
          <p:nvPr>
            <p:ph type="ftr" sz="quarter" idx="4294967295"/>
          </p:nvPr>
        </p:nvSpPr>
        <p:spPr>
          <a:xfrm>
            <a:off x="2438400" y="6372255"/>
            <a:ext cx="4447527" cy="365125"/>
          </a:xfrm>
          <a:prstGeom prst="rect">
            <a:avLst/>
          </a:prstGeom>
        </p:spPr>
        <p:txBody>
          <a:bodyPr/>
          <a:lstStyle/>
          <a:p>
            <a:pPr algn="ctr"/>
            <a:r>
              <a:rPr lang="en-US" sz="1200" dirty="0" smtClean="0"/>
              <a:t>Medigap (Medicare Supplement Insurance) Policies</a:t>
            </a:r>
            <a:endParaRPr lang="en-US" sz="1200" dirty="0"/>
          </a:p>
        </p:txBody>
      </p:sp>
      <p:sp>
        <p:nvSpPr>
          <p:cNvPr id="8" name="Slide Number Placeholder 1"/>
          <p:cNvSpPr txBox="1">
            <a:spLocks/>
          </p:cNvSpPr>
          <p:nvPr/>
        </p:nvSpPr>
        <p:spPr>
          <a:xfrm>
            <a:off x="6934200" y="6340475"/>
            <a:ext cx="1752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kern="1200">
                <a:solidFill>
                  <a:schemeClr val="tx1"/>
                </a:solidFill>
                <a:latin typeface="Arial" pitchFamily="34" charset="0"/>
                <a:ea typeface="ＭＳ Ｐゴシック"/>
                <a:cs typeface="ＭＳ Ｐゴシック"/>
              </a:defRPr>
            </a:lvl5pPr>
            <a:lvl6pPr marL="2286000" algn="l" defTabSz="914400" rtl="0" eaLnBrk="1" latinLnBrk="0" hangingPunct="1">
              <a:defRPr kern="1200">
                <a:solidFill>
                  <a:schemeClr val="tx1"/>
                </a:solidFill>
                <a:latin typeface="Arial" pitchFamily="34" charset="0"/>
                <a:ea typeface="ＭＳ Ｐゴシック"/>
                <a:cs typeface="ＭＳ Ｐゴシック"/>
              </a:defRPr>
            </a:lvl6pPr>
            <a:lvl7pPr marL="2743200" algn="l" defTabSz="914400" rtl="0" eaLnBrk="1" latinLnBrk="0" hangingPunct="1">
              <a:defRPr kern="1200">
                <a:solidFill>
                  <a:schemeClr val="tx1"/>
                </a:solidFill>
                <a:latin typeface="Arial" pitchFamily="34" charset="0"/>
                <a:ea typeface="ＭＳ Ｐゴシック"/>
                <a:cs typeface="ＭＳ Ｐゴシック"/>
              </a:defRPr>
            </a:lvl7pPr>
            <a:lvl8pPr marL="3200400" algn="l" defTabSz="914400" rtl="0" eaLnBrk="1" latinLnBrk="0" hangingPunct="1">
              <a:defRPr kern="1200">
                <a:solidFill>
                  <a:schemeClr val="tx1"/>
                </a:solidFill>
                <a:latin typeface="Arial" pitchFamily="34" charset="0"/>
                <a:ea typeface="ＭＳ Ｐゴシック"/>
                <a:cs typeface="ＭＳ Ｐゴシック"/>
              </a:defRPr>
            </a:lvl8pPr>
            <a:lvl9pPr marL="3657600" algn="l" defTabSz="914400" rtl="0" eaLnBrk="1" latinLnBrk="0" hangingPunct="1">
              <a:defRPr kern="1200">
                <a:solidFill>
                  <a:schemeClr val="tx1"/>
                </a:solidFill>
                <a:latin typeface="Arial" pitchFamily="34" charset="0"/>
                <a:ea typeface="ＭＳ Ｐゴシック"/>
                <a:cs typeface="ＭＳ Ｐゴシック"/>
              </a:defRPr>
            </a:lvl9pPr>
          </a:lstStyle>
          <a:p>
            <a:pPr algn="r">
              <a:defRPr/>
            </a:pPr>
            <a:fld id="{E2EE05EC-9D7A-49BA-9578-E951024239B5}" type="slidenum">
              <a:rPr lang="en-US" sz="1200" smtClean="0">
                <a:solidFill>
                  <a:prstClr val="black"/>
                </a:solidFill>
              </a:rPr>
              <a:pPr algn="r">
                <a:defRPr/>
              </a:pPr>
              <a:t>39</a:t>
            </a:fld>
            <a:endParaRPr lang="en-US" sz="1200" dirty="0">
              <a:solidFill>
                <a:prstClr val="black"/>
              </a:solidFill>
            </a:endParaRPr>
          </a:p>
        </p:txBody>
      </p:sp>
    </p:spTree>
    <p:custDataLst>
      <p:tags r:id="rId1"/>
    </p:custDataLst>
    <p:extLst>
      <p:ext uri="{BB962C8B-B14F-4D97-AF65-F5344CB8AC3E}">
        <p14:creationId xmlns:p14="http://schemas.microsoft.com/office/powerpoint/2010/main" val="314070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26"/>
          <p:cNvSpPr>
            <a:spLocks noGrp="1"/>
          </p:cNvSpPr>
          <p:nvPr>
            <p:ph type="title"/>
          </p:nvPr>
        </p:nvSpPr>
        <p:spPr>
          <a:xfrm>
            <a:off x="483476" y="152400"/>
            <a:ext cx="8229600" cy="868362"/>
          </a:xfrm>
        </p:spPr>
        <p:txBody>
          <a:bodyPr/>
          <a:lstStyle/>
          <a:p>
            <a:r>
              <a:rPr lang="en-US" dirty="0" smtClean="0"/>
              <a:t>Your Medicare Coverage Choices</a:t>
            </a:r>
            <a:endParaRPr lang="en-US" dirty="0"/>
          </a:p>
        </p:txBody>
      </p:sp>
      <p:grpSp>
        <p:nvGrpSpPr>
          <p:cNvPr id="10" name="Group 9" descr="Arrow indicating two choices"/>
          <p:cNvGrpSpPr/>
          <p:nvPr/>
        </p:nvGrpSpPr>
        <p:grpSpPr>
          <a:xfrm>
            <a:off x="3733801" y="1302654"/>
            <a:ext cx="1686319" cy="894824"/>
            <a:chOff x="3733801" y="1143000"/>
            <a:chExt cx="1686319" cy="894824"/>
          </a:xfrm>
        </p:grpSpPr>
        <p:cxnSp>
          <p:nvCxnSpPr>
            <p:cNvPr id="6" name="Straight Arrow Connector 5"/>
            <p:cNvCxnSpPr/>
            <p:nvPr/>
          </p:nvCxnSpPr>
          <p:spPr>
            <a:xfrm flipH="1">
              <a:off x="3733801" y="1580624"/>
              <a:ext cx="810272" cy="457200"/>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4544073" y="1580624"/>
              <a:ext cx="876047" cy="457200"/>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4544073" y="1143000"/>
              <a:ext cx="677" cy="437624"/>
            </a:xfrm>
            <a:prstGeom prst="line">
              <a:avLst/>
            </a:prstGeom>
            <a:ln w="50800"/>
          </p:spPr>
          <p:style>
            <a:lnRef idx="1">
              <a:schemeClr val="accent1"/>
            </a:lnRef>
            <a:fillRef idx="0">
              <a:schemeClr val="accent1"/>
            </a:fillRef>
            <a:effectRef idx="0">
              <a:schemeClr val="accent1"/>
            </a:effectRef>
            <a:fontRef idx="minor">
              <a:schemeClr val="tx1"/>
            </a:fontRef>
          </p:style>
        </p:cxnSp>
      </p:grpSp>
      <p:sp>
        <p:nvSpPr>
          <p:cNvPr id="21" name="TextBox 20"/>
          <p:cNvSpPr txBox="1"/>
          <p:nvPr/>
        </p:nvSpPr>
        <p:spPr>
          <a:xfrm>
            <a:off x="952500" y="1885847"/>
            <a:ext cx="2781300" cy="461665"/>
          </a:xfrm>
          <a:prstGeom prst="rect">
            <a:avLst/>
          </a:prstGeom>
          <a:noFill/>
        </p:spPr>
        <p:txBody>
          <a:bodyPr wrap="square" rtlCol="0">
            <a:spAutoFit/>
          </a:bodyPr>
          <a:lstStyle/>
          <a:p>
            <a:r>
              <a:rPr lang="en-US" sz="2400" b="1" dirty="0" smtClean="0"/>
              <a:t>Original Medicare</a:t>
            </a:r>
            <a:endParaRPr lang="en-US" sz="2400" b="1" dirty="0"/>
          </a:p>
        </p:txBody>
      </p:sp>
      <p:sp>
        <p:nvSpPr>
          <p:cNvPr id="2" name="Rectangle 1" descr="Hospital Insurance"/>
          <p:cNvSpPr/>
          <p:nvPr/>
        </p:nvSpPr>
        <p:spPr>
          <a:xfrm>
            <a:off x="685800" y="2503917"/>
            <a:ext cx="1333500" cy="1077483"/>
          </a:xfrm>
          <a:prstGeom prst="rect">
            <a:avLst/>
          </a:prstGeom>
          <a:solidFill>
            <a:schemeClr val="accent1">
              <a:lumMod val="40000"/>
              <a:lumOff val="60000"/>
            </a:schemeClr>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Part A</a:t>
            </a:r>
          </a:p>
          <a:p>
            <a:pPr algn="ctr"/>
            <a:r>
              <a:rPr lang="en-US" sz="2000" dirty="0">
                <a:solidFill>
                  <a:schemeClr val="tx1"/>
                </a:solidFill>
              </a:rPr>
              <a:t>Hospital Insurance</a:t>
            </a:r>
          </a:p>
        </p:txBody>
      </p:sp>
      <p:sp>
        <p:nvSpPr>
          <p:cNvPr id="7" name="Rectangle 6" descr="Medical Insurance"/>
          <p:cNvSpPr/>
          <p:nvPr/>
        </p:nvSpPr>
        <p:spPr>
          <a:xfrm>
            <a:off x="2322394" y="2523563"/>
            <a:ext cx="1297106" cy="1069545"/>
          </a:xfrm>
          <a:prstGeom prst="rect">
            <a:avLst/>
          </a:prstGeom>
          <a:solidFill>
            <a:schemeClr val="accent1">
              <a:lumMod val="40000"/>
              <a:lumOff val="60000"/>
            </a:schemeClr>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Part B</a:t>
            </a:r>
          </a:p>
          <a:p>
            <a:pPr algn="ctr"/>
            <a:r>
              <a:rPr lang="en-US" sz="2000" dirty="0">
                <a:solidFill>
                  <a:schemeClr val="tx1"/>
                </a:solidFill>
              </a:rPr>
              <a:t>Medical Insurance</a:t>
            </a:r>
          </a:p>
        </p:txBody>
      </p:sp>
      <p:sp>
        <p:nvSpPr>
          <p:cNvPr id="4" name="TextBox 3"/>
          <p:cNvSpPr txBox="1"/>
          <p:nvPr/>
        </p:nvSpPr>
        <p:spPr>
          <a:xfrm>
            <a:off x="533400" y="3537236"/>
            <a:ext cx="1311641" cy="369332"/>
          </a:xfrm>
          <a:prstGeom prst="rect">
            <a:avLst/>
          </a:prstGeom>
          <a:noFill/>
        </p:spPr>
        <p:txBody>
          <a:bodyPr wrap="none" rtlCol="0">
            <a:spAutoFit/>
          </a:bodyPr>
          <a:lstStyle/>
          <a:p>
            <a:r>
              <a:rPr lang="en-US" dirty="0" smtClean="0"/>
              <a:t>You can add</a:t>
            </a:r>
            <a:endParaRPr lang="en-US" dirty="0"/>
          </a:p>
        </p:txBody>
      </p:sp>
      <p:cxnSp>
        <p:nvCxnSpPr>
          <p:cNvPr id="37" name="Straight Arrow Connector 36" descr="Arrow indicating next step in process."/>
          <p:cNvCxnSpPr/>
          <p:nvPr/>
        </p:nvCxnSpPr>
        <p:spPr>
          <a:xfrm>
            <a:off x="2152648" y="3487165"/>
            <a:ext cx="0" cy="394269"/>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sp>
        <p:nvSpPr>
          <p:cNvPr id="25" name="Rectangle 24" descr="Precription Drug Coverage"/>
          <p:cNvSpPr/>
          <p:nvPr/>
        </p:nvSpPr>
        <p:spPr>
          <a:xfrm>
            <a:off x="1143000" y="3881434"/>
            <a:ext cx="2038350" cy="1070291"/>
          </a:xfrm>
          <a:prstGeom prst="rect">
            <a:avLst/>
          </a:prstGeom>
          <a:solidFill>
            <a:schemeClr val="accent1">
              <a:lumMod val="40000"/>
              <a:lumOff val="60000"/>
            </a:schemeClr>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Part D</a:t>
            </a:r>
          </a:p>
          <a:p>
            <a:pPr algn="ctr"/>
            <a:r>
              <a:rPr lang="en-US" sz="2000" dirty="0">
                <a:solidFill>
                  <a:schemeClr val="tx1"/>
                </a:solidFill>
              </a:rPr>
              <a:t>Prescription Drug Coverage</a:t>
            </a:r>
          </a:p>
        </p:txBody>
      </p:sp>
      <p:cxnSp>
        <p:nvCxnSpPr>
          <p:cNvPr id="38" name="Straight Arrow Connector 37" descr="Arrow indicating next step in process."/>
          <p:cNvCxnSpPr/>
          <p:nvPr/>
        </p:nvCxnSpPr>
        <p:spPr>
          <a:xfrm>
            <a:off x="2198394" y="5012599"/>
            <a:ext cx="0" cy="394269"/>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685799" y="4995581"/>
            <a:ext cx="1311641" cy="369332"/>
          </a:xfrm>
          <a:prstGeom prst="rect">
            <a:avLst/>
          </a:prstGeom>
          <a:noFill/>
        </p:spPr>
        <p:txBody>
          <a:bodyPr wrap="none" rtlCol="0">
            <a:spAutoFit/>
          </a:bodyPr>
          <a:lstStyle/>
          <a:p>
            <a:r>
              <a:rPr lang="en-US" dirty="0" smtClean="0"/>
              <a:t>You can add</a:t>
            </a:r>
            <a:endParaRPr lang="en-US" dirty="0"/>
          </a:p>
        </p:txBody>
      </p:sp>
      <p:sp>
        <p:nvSpPr>
          <p:cNvPr id="39" name="Rectangle 38" descr="Also known as Medigap policy"/>
          <p:cNvSpPr/>
          <p:nvPr/>
        </p:nvSpPr>
        <p:spPr>
          <a:xfrm>
            <a:off x="685799" y="5404575"/>
            <a:ext cx="2933699" cy="967680"/>
          </a:xfrm>
          <a:prstGeom prst="rect">
            <a:avLst/>
          </a:prstGeom>
          <a:solidFill>
            <a:schemeClr val="accent1">
              <a:lumMod val="75000"/>
            </a:schemeClr>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Medicare Supplement Insurance (Medigap policy) </a:t>
            </a:r>
          </a:p>
        </p:txBody>
      </p:sp>
      <p:sp>
        <p:nvSpPr>
          <p:cNvPr id="3" name="TextBox 2"/>
          <p:cNvSpPr txBox="1"/>
          <p:nvPr/>
        </p:nvSpPr>
        <p:spPr>
          <a:xfrm>
            <a:off x="4138937" y="3025500"/>
            <a:ext cx="843159" cy="523220"/>
          </a:xfrm>
          <a:prstGeom prst="rect">
            <a:avLst/>
          </a:prstGeom>
          <a:noFill/>
        </p:spPr>
        <p:txBody>
          <a:bodyPr wrap="square" rtlCol="0">
            <a:spAutoFit/>
          </a:bodyPr>
          <a:lstStyle/>
          <a:p>
            <a:pPr algn="ctr"/>
            <a:r>
              <a:rPr lang="en-US" sz="2800" b="1" dirty="0" smtClean="0"/>
              <a:t>or</a:t>
            </a:r>
            <a:endParaRPr lang="en-US" sz="2800" b="1" dirty="0"/>
          </a:p>
        </p:txBody>
      </p:sp>
      <p:sp>
        <p:nvSpPr>
          <p:cNvPr id="24" name="TextBox 23"/>
          <p:cNvSpPr txBox="1"/>
          <p:nvPr/>
        </p:nvSpPr>
        <p:spPr>
          <a:xfrm>
            <a:off x="5405650" y="1908452"/>
            <a:ext cx="3562792" cy="461665"/>
          </a:xfrm>
          <a:prstGeom prst="rect">
            <a:avLst/>
          </a:prstGeom>
          <a:noFill/>
        </p:spPr>
        <p:txBody>
          <a:bodyPr wrap="square" rtlCol="0">
            <a:spAutoFit/>
          </a:bodyPr>
          <a:lstStyle/>
          <a:p>
            <a:r>
              <a:rPr lang="en-US" sz="2400" b="1" dirty="0" smtClean="0"/>
              <a:t> Medicare Advantage Plan</a:t>
            </a:r>
            <a:endParaRPr lang="en-US" sz="2400" b="1" dirty="0"/>
          </a:p>
        </p:txBody>
      </p:sp>
      <p:sp>
        <p:nvSpPr>
          <p:cNvPr id="8" name="Rectangle 7" descr="Combines Part A, B and usually D"/>
          <p:cNvSpPr/>
          <p:nvPr/>
        </p:nvSpPr>
        <p:spPr>
          <a:xfrm>
            <a:off x="5734706" y="2564517"/>
            <a:ext cx="2667000" cy="987635"/>
          </a:xfrm>
          <a:prstGeom prst="rect">
            <a:avLst/>
          </a:prstGeom>
          <a:solidFill>
            <a:schemeClr val="accent1">
              <a:lumMod val="40000"/>
              <a:lumOff val="60000"/>
            </a:schemeClr>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Part C</a:t>
            </a:r>
          </a:p>
          <a:p>
            <a:pPr algn="ctr"/>
            <a:r>
              <a:rPr lang="en-US" sz="2000" dirty="0">
                <a:solidFill>
                  <a:schemeClr val="tx1"/>
                </a:solidFill>
              </a:rPr>
              <a:t>Combines Part A, Part B, and usually Part D</a:t>
            </a:r>
          </a:p>
        </p:txBody>
      </p:sp>
      <p:cxnSp>
        <p:nvCxnSpPr>
          <p:cNvPr id="35" name="Straight Arrow Connector 34" descr="Arrow indicating next step in process."/>
          <p:cNvCxnSpPr/>
          <p:nvPr/>
        </p:nvCxnSpPr>
        <p:spPr>
          <a:xfrm>
            <a:off x="7010400" y="3581400"/>
            <a:ext cx="0" cy="394269"/>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4572000" y="3581400"/>
            <a:ext cx="2373684" cy="369332"/>
          </a:xfrm>
          <a:prstGeom prst="rect">
            <a:avLst/>
          </a:prstGeom>
          <a:noFill/>
        </p:spPr>
        <p:txBody>
          <a:bodyPr wrap="square" rtlCol="0">
            <a:spAutoFit/>
          </a:bodyPr>
          <a:lstStyle/>
          <a:p>
            <a:r>
              <a:rPr lang="en-US" dirty="0" smtClean="0"/>
              <a:t>You may be able to add</a:t>
            </a:r>
            <a:endParaRPr lang="en-US" dirty="0"/>
          </a:p>
        </p:txBody>
      </p:sp>
      <p:sp>
        <p:nvSpPr>
          <p:cNvPr id="30" name="Rectangle 29" descr="Prescription Drug coverage. Most Part C plans cover prescription drugs."/>
          <p:cNvSpPr/>
          <p:nvPr/>
        </p:nvSpPr>
        <p:spPr>
          <a:xfrm>
            <a:off x="5181600" y="3962400"/>
            <a:ext cx="3505200" cy="2133600"/>
          </a:xfrm>
          <a:prstGeom prst="rect">
            <a:avLst/>
          </a:prstGeom>
          <a:solidFill>
            <a:schemeClr val="accent1">
              <a:lumMod val="40000"/>
              <a:lumOff val="60000"/>
            </a:schemeClr>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Part D</a:t>
            </a:r>
          </a:p>
          <a:p>
            <a:pPr algn="ctr"/>
            <a:r>
              <a:rPr lang="en-US" sz="2000" dirty="0">
                <a:solidFill>
                  <a:schemeClr val="tx1"/>
                </a:solidFill>
              </a:rPr>
              <a:t>Prescription Drug Coverage</a:t>
            </a:r>
          </a:p>
          <a:p>
            <a:pPr algn="ctr"/>
            <a:r>
              <a:rPr lang="en-US" sz="2000" dirty="0" smtClean="0">
                <a:solidFill>
                  <a:schemeClr val="tx1"/>
                </a:solidFill>
              </a:rPr>
              <a:t>(Most </a:t>
            </a:r>
            <a:r>
              <a:rPr lang="en-US" sz="2000" dirty="0">
                <a:solidFill>
                  <a:schemeClr val="tx1"/>
                </a:solidFill>
              </a:rPr>
              <a:t>Part C plans cover prescription </a:t>
            </a:r>
            <a:r>
              <a:rPr lang="en-US" sz="2000" dirty="0" smtClean="0">
                <a:solidFill>
                  <a:schemeClr val="tx1"/>
                </a:solidFill>
              </a:rPr>
              <a:t>drugs. You may be able to add drug coverage to some plan types if not already included.)</a:t>
            </a:r>
            <a:endParaRPr lang="en-US" sz="2000" dirty="0">
              <a:solidFill>
                <a:schemeClr val="tx1"/>
              </a:solidFill>
            </a:endParaRPr>
          </a:p>
        </p:txBody>
      </p:sp>
      <p:sp>
        <p:nvSpPr>
          <p:cNvPr id="31" name="Date Placeholder 12"/>
          <p:cNvSpPr>
            <a:spLocks noGrp="1"/>
          </p:cNvSpPr>
          <p:nvPr>
            <p:ph type="dt" sz="half" idx="10"/>
          </p:nvPr>
        </p:nvSpPr>
        <p:spPr/>
        <p:txBody>
          <a:bodyPr/>
          <a:lstStyle/>
          <a:p>
            <a:r>
              <a:rPr lang="en-US" smtClean="0"/>
              <a:t>5/01/2014</a:t>
            </a:r>
            <a:endParaRPr lang="en-US" dirty="0"/>
          </a:p>
        </p:txBody>
      </p:sp>
      <p:sp>
        <p:nvSpPr>
          <p:cNvPr id="32" name="Footer Placeholder 13"/>
          <p:cNvSpPr>
            <a:spLocks noGrp="1"/>
          </p:cNvSpPr>
          <p:nvPr>
            <p:ph type="ftr" sz="quarter" idx="11"/>
          </p:nvPr>
        </p:nvSpPr>
        <p:spPr/>
        <p:txBody>
          <a:bodyPr/>
          <a:lstStyle/>
          <a:p>
            <a:r>
              <a:rPr lang="en-US" smtClean="0"/>
              <a:t>Medigap (Medicare Supplement Insurance) Policies</a:t>
            </a:r>
            <a:endParaRPr lang="en-US" dirty="0"/>
          </a:p>
        </p:txBody>
      </p:sp>
      <p:sp>
        <p:nvSpPr>
          <p:cNvPr id="33" name="Slide Number Placeholder 1"/>
          <p:cNvSpPr txBox="1">
            <a:spLocks/>
          </p:cNvSpPr>
          <p:nvPr/>
        </p:nvSpPr>
        <p:spPr>
          <a:xfrm>
            <a:off x="6934200" y="6340475"/>
            <a:ext cx="1752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kern="1200">
                <a:solidFill>
                  <a:schemeClr val="tx1"/>
                </a:solidFill>
                <a:latin typeface="Arial" pitchFamily="34" charset="0"/>
                <a:ea typeface="ＭＳ Ｐゴシック"/>
                <a:cs typeface="ＭＳ Ｐゴシック"/>
              </a:defRPr>
            </a:lvl5pPr>
            <a:lvl6pPr marL="2286000" algn="l" defTabSz="914400" rtl="0" eaLnBrk="1" latinLnBrk="0" hangingPunct="1">
              <a:defRPr kern="1200">
                <a:solidFill>
                  <a:schemeClr val="tx1"/>
                </a:solidFill>
                <a:latin typeface="Arial" pitchFamily="34" charset="0"/>
                <a:ea typeface="ＭＳ Ｐゴシック"/>
                <a:cs typeface="ＭＳ Ｐゴシック"/>
              </a:defRPr>
            </a:lvl6pPr>
            <a:lvl7pPr marL="2743200" algn="l" defTabSz="914400" rtl="0" eaLnBrk="1" latinLnBrk="0" hangingPunct="1">
              <a:defRPr kern="1200">
                <a:solidFill>
                  <a:schemeClr val="tx1"/>
                </a:solidFill>
                <a:latin typeface="Arial" pitchFamily="34" charset="0"/>
                <a:ea typeface="ＭＳ Ｐゴシック"/>
                <a:cs typeface="ＭＳ Ｐゴシック"/>
              </a:defRPr>
            </a:lvl7pPr>
            <a:lvl8pPr marL="3200400" algn="l" defTabSz="914400" rtl="0" eaLnBrk="1" latinLnBrk="0" hangingPunct="1">
              <a:defRPr kern="1200">
                <a:solidFill>
                  <a:schemeClr val="tx1"/>
                </a:solidFill>
                <a:latin typeface="Arial" pitchFamily="34" charset="0"/>
                <a:ea typeface="ＭＳ Ｐゴシック"/>
                <a:cs typeface="ＭＳ Ｐゴシック"/>
              </a:defRPr>
            </a:lvl8pPr>
            <a:lvl9pPr marL="3657600" algn="l" defTabSz="914400" rtl="0" eaLnBrk="1" latinLnBrk="0" hangingPunct="1">
              <a:defRPr kern="1200">
                <a:solidFill>
                  <a:schemeClr val="tx1"/>
                </a:solidFill>
                <a:latin typeface="Arial" pitchFamily="34" charset="0"/>
                <a:ea typeface="ＭＳ Ｐゴシック"/>
                <a:cs typeface="ＭＳ Ｐゴシック"/>
              </a:defRPr>
            </a:lvl9pPr>
          </a:lstStyle>
          <a:p>
            <a:pPr algn="r">
              <a:defRPr/>
            </a:pPr>
            <a:fld id="{E2EE05EC-9D7A-49BA-9578-E951024239B5}" type="slidenum">
              <a:rPr lang="en-US" sz="1200" smtClean="0">
                <a:solidFill>
                  <a:prstClr val="black"/>
                </a:solidFill>
              </a:rPr>
              <a:pPr algn="r">
                <a:defRPr/>
              </a:pPr>
              <a:t>4</a:t>
            </a:fld>
            <a:endParaRPr lang="en-US" sz="1200" dirty="0">
              <a:solidFill>
                <a:prstClr val="black"/>
              </a:solidFill>
            </a:endParaRPr>
          </a:p>
        </p:txBody>
      </p:sp>
    </p:spTree>
    <p:extLst>
      <p:ext uri="{BB962C8B-B14F-4D97-AF65-F5344CB8AC3E}">
        <p14:creationId xmlns:p14="http://schemas.microsoft.com/office/powerpoint/2010/main" val="298117993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457200" y="0"/>
            <a:ext cx="8229600" cy="1143000"/>
          </a:xfrm>
        </p:spPr>
        <p:txBody>
          <a:bodyPr/>
          <a:lstStyle/>
          <a:p>
            <a:r>
              <a:rPr lang="en-US" dirty="0" smtClean="0"/>
              <a:t>Review Scenario 1</a:t>
            </a:r>
            <a:endParaRPr lang="en-US" dirty="0"/>
          </a:p>
        </p:txBody>
      </p:sp>
      <p:sp>
        <p:nvSpPr>
          <p:cNvPr id="35843" name="TPAnswers"/>
          <p:cNvSpPr>
            <a:spLocks noGrp="1"/>
          </p:cNvSpPr>
          <p:nvPr>
            <p:ph idx="1"/>
            <p:custDataLst>
              <p:tags r:id="rId2"/>
            </p:custDataLst>
          </p:nvPr>
        </p:nvSpPr>
        <p:spPr>
          <a:xfrm>
            <a:off x="228600" y="1447800"/>
            <a:ext cx="8458200" cy="4678363"/>
          </a:xfrm>
        </p:spPr>
        <p:txBody>
          <a:bodyPr>
            <a:normAutofit/>
          </a:bodyPr>
          <a:lstStyle/>
          <a:p>
            <a:pPr marL="0" indent="0">
              <a:spcBef>
                <a:spcPts val="600"/>
              </a:spcBef>
              <a:buNone/>
            </a:pPr>
            <a:r>
              <a:rPr lang="en-US" dirty="0" smtClean="0"/>
              <a:t>Ted is 64 years old and has had Medicare for</a:t>
            </a:r>
          </a:p>
          <a:p>
            <a:pPr marL="0" indent="0">
              <a:spcBef>
                <a:spcPts val="600"/>
              </a:spcBef>
              <a:buNone/>
            </a:pPr>
            <a:r>
              <a:rPr lang="en-US" dirty="0" smtClean="0"/>
              <a:t>4 years due to a disability. He lives in a state </a:t>
            </a:r>
          </a:p>
          <a:p>
            <a:pPr marL="0" indent="0">
              <a:spcBef>
                <a:spcPts val="600"/>
              </a:spcBef>
              <a:buNone/>
            </a:pPr>
            <a:r>
              <a:rPr lang="en-US" dirty="0" smtClean="0"/>
              <a:t>that requires insurance companies to offer</a:t>
            </a:r>
          </a:p>
          <a:p>
            <a:pPr marL="0" indent="0">
              <a:spcBef>
                <a:spcPts val="600"/>
              </a:spcBef>
              <a:buNone/>
            </a:pPr>
            <a:r>
              <a:rPr lang="en-US" dirty="0" smtClean="0"/>
              <a:t>a Medigap policy to people with Medicare </a:t>
            </a:r>
          </a:p>
          <a:p>
            <a:pPr marL="0" indent="0">
              <a:spcBef>
                <a:spcPts val="600"/>
              </a:spcBef>
              <a:buNone/>
            </a:pPr>
            <a:r>
              <a:rPr lang="en-US" dirty="0" smtClean="0"/>
              <a:t>who are under age 65. He currently has a Medigap policy. </a:t>
            </a:r>
          </a:p>
          <a:p>
            <a:pPr marL="0" indent="0">
              <a:buNone/>
            </a:pPr>
            <a:endParaRPr lang="en-US" dirty="0" smtClean="0"/>
          </a:p>
          <a:p>
            <a:pPr marL="0" indent="0">
              <a:buNone/>
            </a:pPr>
            <a:r>
              <a:rPr lang="en-US" dirty="0" smtClean="0"/>
              <a:t>What might change when Ted turns 65 next year? </a:t>
            </a:r>
          </a:p>
          <a:p>
            <a:endParaRPr lang="en-US" dirty="0" smtClean="0"/>
          </a:p>
          <a:p>
            <a:endParaRPr lang="en-US" dirty="0" smtClean="0"/>
          </a:p>
          <a:p>
            <a:endParaRPr lang="en-US" dirty="0" smtClean="0"/>
          </a:p>
        </p:txBody>
      </p:sp>
      <p:pic>
        <p:nvPicPr>
          <p:cNvPr id="10" name="Picture 9" descr="Photograph of male senior citizen."/>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19998" y="2362200"/>
            <a:ext cx="1268095" cy="1899920"/>
          </a:xfrm>
          <a:prstGeom prst="rect">
            <a:avLst/>
          </a:prstGeom>
          <a:noFill/>
          <a:ln>
            <a:noFill/>
          </a:ln>
          <a:effectLst/>
          <a:extLst/>
        </p:spPr>
      </p:pic>
      <p:sp>
        <p:nvSpPr>
          <p:cNvPr id="7" name="Date Placeholder 12"/>
          <p:cNvSpPr>
            <a:spLocks noGrp="1"/>
          </p:cNvSpPr>
          <p:nvPr>
            <p:ph type="dt" sz="half" idx="2"/>
          </p:nvPr>
        </p:nvSpPr>
        <p:spPr/>
        <p:txBody>
          <a:bodyPr/>
          <a:lstStyle/>
          <a:p>
            <a:r>
              <a:rPr lang="en-US" smtClean="0"/>
              <a:t>5/01/2014</a:t>
            </a:r>
            <a:endParaRPr lang="en-US" dirty="0"/>
          </a:p>
        </p:txBody>
      </p:sp>
      <p:sp>
        <p:nvSpPr>
          <p:cNvPr id="8" name="Footer Placeholder 13"/>
          <p:cNvSpPr>
            <a:spLocks noGrp="1"/>
          </p:cNvSpPr>
          <p:nvPr>
            <p:ph type="ftr" sz="quarter" idx="3"/>
          </p:nvPr>
        </p:nvSpPr>
        <p:spPr/>
        <p:txBody>
          <a:bodyPr/>
          <a:lstStyle/>
          <a:p>
            <a:r>
              <a:rPr lang="en-US" smtClean="0"/>
              <a:t>Medigap (Medicare Supplement Insurance) Policies</a:t>
            </a:r>
            <a:endParaRPr lang="en-US" dirty="0"/>
          </a:p>
        </p:txBody>
      </p:sp>
      <p:sp>
        <p:nvSpPr>
          <p:cNvPr id="9" name="Slide Number Placeholder 1"/>
          <p:cNvSpPr txBox="1">
            <a:spLocks/>
          </p:cNvSpPr>
          <p:nvPr/>
        </p:nvSpPr>
        <p:spPr>
          <a:xfrm>
            <a:off x="6934200" y="6340475"/>
            <a:ext cx="1752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kern="1200">
                <a:solidFill>
                  <a:schemeClr val="tx1"/>
                </a:solidFill>
                <a:latin typeface="Arial" pitchFamily="34" charset="0"/>
                <a:ea typeface="ＭＳ Ｐゴシック"/>
                <a:cs typeface="ＭＳ Ｐゴシック"/>
              </a:defRPr>
            </a:lvl5pPr>
            <a:lvl6pPr marL="2286000" algn="l" defTabSz="914400" rtl="0" eaLnBrk="1" latinLnBrk="0" hangingPunct="1">
              <a:defRPr kern="1200">
                <a:solidFill>
                  <a:schemeClr val="tx1"/>
                </a:solidFill>
                <a:latin typeface="Arial" pitchFamily="34" charset="0"/>
                <a:ea typeface="ＭＳ Ｐゴシック"/>
                <a:cs typeface="ＭＳ Ｐゴシック"/>
              </a:defRPr>
            </a:lvl6pPr>
            <a:lvl7pPr marL="2743200" algn="l" defTabSz="914400" rtl="0" eaLnBrk="1" latinLnBrk="0" hangingPunct="1">
              <a:defRPr kern="1200">
                <a:solidFill>
                  <a:schemeClr val="tx1"/>
                </a:solidFill>
                <a:latin typeface="Arial" pitchFamily="34" charset="0"/>
                <a:ea typeface="ＭＳ Ｐゴシック"/>
                <a:cs typeface="ＭＳ Ｐゴシック"/>
              </a:defRPr>
            </a:lvl7pPr>
            <a:lvl8pPr marL="3200400" algn="l" defTabSz="914400" rtl="0" eaLnBrk="1" latinLnBrk="0" hangingPunct="1">
              <a:defRPr kern="1200">
                <a:solidFill>
                  <a:schemeClr val="tx1"/>
                </a:solidFill>
                <a:latin typeface="Arial" pitchFamily="34" charset="0"/>
                <a:ea typeface="ＭＳ Ｐゴシック"/>
                <a:cs typeface="ＭＳ Ｐゴシック"/>
              </a:defRPr>
            </a:lvl8pPr>
            <a:lvl9pPr marL="3657600" algn="l" defTabSz="914400" rtl="0" eaLnBrk="1" latinLnBrk="0" hangingPunct="1">
              <a:defRPr kern="1200">
                <a:solidFill>
                  <a:schemeClr val="tx1"/>
                </a:solidFill>
                <a:latin typeface="Arial" pitchFamily="34" charset="0"/>
                <a:ea typeface="ＭＳ Ｐゴシック"/>
                <a:cs typeface="ＭＳ Ｐゴシック"/>
              </a:defRPr>
            </a:lvl9pPr>
          </a:lstStyle>
          <a:p>
            <a:pPr algn="r">
              <a:defRPr/>
            </a:pPr>
            <a:fld id="{E2EE05EC-9D7A-49BA-9578-E951024239B5}" type="slidenum">
              <a:rPr lang="en-US" sz="1200" smtClean="0">
                <a:solidFill>
                  <a:prstClr val="black"/>
                </a:solidFill>
              </a:rPr>
              <a:pPr algn="r">
                <a:defRPr/>
              </a:pPr>
              <a:t>40</a:t>
            </a:fld>
            <a:endParaRPr lang="en-US" sz="1200" dirty="0">
              <a:solidFill>
                <a:prstClr val="black"/>
              </a:solidFill>
            </a:endParaRPr>
          </a:p>
        </p:txBody>
      </p:sp>
    </p:spTree>
    <p:custDataLst>
      <p:tags r:id="rId1"/>
    </p:custDataLst>
    <p:extLst>
      <p:ext uri="{BB962C8B-B14F-4D97-AF65-F5344CB8AC3E}">
        <p14:creationId xmlns:p14="http://schemas.microsoft.com/office/powerpoint/2010/main" val="398052724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4245" y="166908"/>
            <a:ext cx="8229600" cy="868362"/>
          </a:xfrm>
        </p:spPr>
        <p:txBody>
          <a:bodyPr/>
          <a:lstStyle/>
          <a:p>
            <a:r>
              <a:rPr lang="en-US" dirty="0" smtClean="0"/>
              <a:t>Review Scenario 1 Considerations</a:t>
            </a:r>
            <a:endParaRPr lang="en-US" dirty="0"/>
          </a:p>
        </p:txBody>
      </p:sp>
      <p:graphicFrame>
        <p:nvGraphicFramePr>
          <p:cNvPr id="10" name="Diagram 9" descr="Review Scenario 1 Considerations&#10;What might change when Ted turns 65 next year?&#10;Ted will get a Medigap open enrollment period (OEP) when he turns 65. &#10;He’ll probably have a wider choice of Medigap policies, and he will probably be able to get a lower Medigap premium.&#10;Since Ted is signing up during the Medigap OEP, insurance companies can’t refuse to sell him any Medigap policy due to his disability, or charge him a higher premium than they charge other people of the same age.&#10;You can avoid waiting periods for pre-existing conditions if you have had continuous qualifying coverage, or have not gone without health care coverage for a period of more than 63 days, prior to the effective date of the Medigap policy. Because Medicare (Part A and/or Part B) is qualified coverage and Ted had Medicare for more than 6 months before he turned 65, he will not have a pre-existing condition waiting period.&#10;Suppose Ted only had Medicare for 3 months before he turned 65, and no other health insurance for more than 63 days prior to getting Medicare, and got his Medigap policy in his Medigap OEP. In this instance, Ted might have a 3-month pre-existing condition waiting period. During this time the Medigap insurance company can refuse to cover Ted’s out-of-pocket costs for his pre-existing health problems. Medicare will still cover the Medicare-covered services associated with Ted’s condition, and Ted will be responsible for the coinsurance and copayments. After the 6-month pre-existing condition waiting period ends, the Medigap policy will cover the condition that was excluded. &#10;" title="Review Scenario 1 Considerations"/>
          <p:cNvGraphicFramePr/>
          <p:nvPr>
            <p:extLst>
              <p:ext uri="{D42A27DB-BD31-4B8C-83A1-F6EECF244321}">
                <p14:modId xmlns:p14="http://schemas.microsoft.com/office/powerpoint/2010/main" val="3844499719"/>
              </p:ext>
            </p:extLst>
          </p:nvPr>
        </p:nvGraphicFramePr>
        <p:xfrm>
          <a:off x="384861" y="1295400"/>
          <a:ext cx="8458200" cy="533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38798456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457200" y="0"/>
            <a:ext cx="8229600" cy="1143000"/>
          </a:xfrm>
        </p:spPr>
        <p:txBody>
          <a:bodyPr/>
          <a:lstStyle/>
          <a:p>
            <a:r>
              <a:rPr lang="en-US" dirty="0" smtClean="0"/>
              <a:t>Review Scenario 2</a:t>
            </a:r>
            <a:endParaRPr lang="en-US" dirty="0"/>
          </a:p>
        </p:txBody>
      </p:sp>
      <p:sp>
        <p:nvSpPr>
          <p:cNvPr id="35843" name="TPAnswers"/>
          <p:cNvSpPr>
            <a:spLocks noGrp="1"/>
          </p:cNvSpPr>
          <p:nvPr>
            <p:ph idx="1"/>
            <p:custDataLst>
              <p:tags r:id="rId2"/>
            </p:custDataLst>
          </p:nvPr>
        </p:nvSpPr>
        <p:spPr>
          <a:xfrm>
            <a:off x="381000" y="1600200"/>
            <a:ext cx="8305800" cy="4525963"/>
          </a:xfrm>
        </p:spPr>
        <p:txBody>
          <a:bodyPr/>
          <a:lstStyle/>
          <a:p>
            <a:pPr marL="0" indent="0">
              <a:buNone/>
            </a:pPr>
            <a:r>
              <a:rPr lang="en-US" dirty="0" smtClean="0"/>
              <a:t>Sophie is 67 and healthy. She retired last month and ended her employer-sponsored health coverage. She is enrolled in Original Medicare. She’s interested in purchasing a Medigap policy to help her with her out-of-pocket costs. </a:t>
            </a:r>
          </a:p>
          <a:p>
            <a:pPr marL="0" indent="0">
              <a:buNone/>
            </a:pPr>
            <a:endParaRPr lang="en-US" dirty="0" smtClean="0"/>
          </a:p>
          <a:p>
            <a:pPr marL="0" indent="0">
              <a:buNone/>
            </a:pPr>
            <a:r>
              <a:rPr lang="en-US" dirty="0" smtClean="0"/>
              <a:t>What does Sophie need to consider?</a:t>
            </a:r>
          </a:p>
          <a:p>
            <a:endParaRPr lang="en-US" dirty="0" smtClean="0"/>
          </a:p>
          <a:p>
            <a:endParaRPr lang="en-US" dirty="0" smtClean="0"/>
          </a:p>
        </p:txBody>
      </p:sp>
      <p:pic>
        <p:nvPicPr>
          <p:cNvPr id="1026" name="Picture 2" descr="Photograph of happy woma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40971" y="3657600"/>
            <a:ext cx="1466850" cy="2206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Date Placeholder 12"/>
          <p:cNvSpPr>
            <a:spLocks noGrp="1"/>
          </p:cNvSpPr>
          <p:nvPr>
            <p:ph type="dt" sz="half" idx="2"/>
          </p:nvPr>
        </p:nvSpPr>
        <p:spPr/>
        <p:txBody>
          <a:bodyPr/>
          <a:lstStyle/>
          <a:p>
            <a:r>
              <a:rPr lang="en-US" smtClean="0"/>
              <a:t>5/01/2014</a:t>
            </a:r>
            <a:endParaRPr lang="en-US" dirty="0"/>
          </a:p>
        </p:txBody>
      </p:sp>
      <p:sp>
        <p:nvSpPr>
          <p:cNvPr id="9" name="Footer Placeholder 13"/>
          <p:cNvSpPr>
            <a:spLocks noGrp="1"/>
          </p:cNvSpPr>
          <p:nvPr>
            <p:ph type="ftr" sz="quarter" idx="3"/>
          </p:nvPr>
        </p:nvSpPr>
        <p:spPr/>
        <p:txBody>
          <a:bodyPr/>
          <a:lstStyle/>
          <a:p>
            <a:r>
              <a:rPr lang="en-US" smtClean="0"/>
              <a:t>Medigap (Medicare Supplement Insurance) Policies</a:t>
            </a:r>
            <a:endParaRPr lang="en-US" dirty="0"/>
          </a:p>
        </p:txBody>
      </p:sp>
      <p:sp>
        <p:nvSpPr>
          <p:cNvPr id="12" name="Slide Number Placeholder 1"/>
          <p:cNvSpPr txBox="1">
            <a:spLocks/>
          </p:cNvSpPr>
          <p:nvPr/>
        </p:nvSpPr>
        <p:spPr>
          <a:xfrm>
            <a:off x="6934200" y="6340475"/>
            <a:ext cx="1752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kern="1200">
                <a:solidFill>
                  <a:schemeClr val="tx1"/>
                </a:solidFill>
                <a:latin typeface="Arial" pitchFamily="34" charset="0"/>
                <a:ea typeface="ＭＳ Ｐゴシック"/>
                <a:cs typeface="ＭＳ Ｐゴシック"/>
              </a:defRPr>
            </a:lvl5pPr>
            <a:lvl6pPr marL="2286000" algn="l" defTabSz="914400" rtl="0" eaLnBrk="1" latinLnBrk="0" hangingPunct="1">
              <a:defRPr kern="1200">
                <a:solidFill>
                  <a:schemeClr val="tx1"/>
                </a:solidFill>
                <a:latin typeface="Arial" pitchFamily="34" charset="0"/>
                <a:ea typeface="ＭＳ Ｐゴシック"/>
                <a:cs typeface="ＭＳ Ｐゴシック"/>
              </a:defRPr>
            </a:lvl6pPr>
            <a:lvl7pPr marL="2743200" algn="l" defTabSz="914400" rtl="0" eaLnBrk="1" latinLnBrk="0" hangingPunct="1">
              <a:defRPr kern="1200">
                <a:solidFill>
                  <a:schemeClr val="tx1"/>
                </a:solidFill>
                <a:latin typeface="Arial" pitchFamily="34" charset="0"/>
                <a:ea typeface="ＭＳ Ｐゴシック"/>
                <a:cs typeface="ＭＳ Ｐゴシック"/>
              </a:defRPr>
            </a:lvl7pPr>
            <a:lvl8pPr marL="3200400" algn="l" defTabSz="914400" rtl="0" eaLnBrk="1" latinLnBrk="0" hangingPunct="1">
              <a:defRPr kern="1200">
                <a:solidFill>
                  <a:schemeClr val="tx1"/>
                </a:solidFill>
                <a:latin typeface="Arial" pitchFamily="34" charset="0"/>
                <a:ea typeface="ＭＳ Ｐゴシック"/>
                <a:cs typeface="ＭＳ Ｐゴシック"/>
              </a:defRPr>
            </a:lvl8pPr>
            <a:lvl9pPr marL="3657600" algn="l" defTabSz="914400" rtl="0" eaLnBrk="1" latinLnBrk="0" hangingPunct="1">
              <a:defRPr kern="1200">
                <a:solidFill>
                  <a:schemeClr val="tx1"/>
                </a:solidFill>
                <a:latin typeface="Arial" pitchFamily="34" charset="0"/>
                <a:ea typeface="ＭＳ Ｐゴシック"/>
                <a:cs typeface="ＭＳ Ｐゴシック"/>
              </a:defRPr>
            </a:lvl9pPr>
          </a:lstStyle>
          <a:p>
            <a:pPr algn="r">
              <a:defRPr/>
            </a:pPr>
            <a:fld id="{E2EE05EC-9D7A-49BA-9578-E951024239B5}" type="slidenum">
              <a:rPr lang="en-US" sz="1200" smtClean="0">
                <a:solidFill>
                  <a:prstClr val="black"/>
                </a:solidFill>
              </a:rPr>
              <a:pPr algn="r">
                <a:defRPr/>
              </a:pPr>
              <a:t>42</a:t>
            </a:fld>
            <a:endParaRPr lang="en-US" sz="1200" dirty="0">
              <a:solidFill>
                <a:prstClr val="black"/>
              </a:solidFill>
            </a:endParaRPr>
          </a:p>
        </p:txBody>
      </p:sp>
    </p:spTree>
    <p:custDataLst>
      <p:tags r:id="rId1"/>
    </p:custDataLst>
    <p:extLst>
      <p:ext uri="{BB962C8B-B14F-4D97-AF65-F5344CB8AC3E}">
        <p14:creationId xmlns:p14="http://schemas.microsoft.com/office/powerpoint/2010/main" val="211347314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68362"/>
          </a:xfrm>
        </p:spPr>
        <p:txBody>
          <a:bodyPr/>
          <a:lstStyle/>
          <a:p>
            <a:r>
              <a:rPr lang="en-US" dirty="0" smtClean="0"/>
              <a:t>Review Scenario 2 Considerations</a:t>
            </a:r>
            <a:endParaRPr lang="en-US" dirty="0"/>
          </a:p>
        </p:txBody>
      </p:sp>
      <p:graphicFrame>
        <p:nvGraphicFramePr>
          <p:cNvPr id="6" name="Diagram 5" descr="Graphic showing considerations - Best time to buy, finding the right policy / plan, enrollment, pre-existing condition waiting period."/>
          <p:cNvGraphicFramePr/>
          <p:nvPr>
            <p:extLst>
              <p:ext uri="{D42A27DB-BD31-4B8C-83A1-F6EECF244321}">
                <p14:modId xmlns:p14="http://schemas.microsoft.com/office/powerpoint/2010/main" val="2332204229"/>
              </p:ext>
            </p:extLst>
          </p:nvPr>
        </p:nvGraphicFramePr>
        <p:xfrm>
          <a:off x="304800" y="1497724"/>
          <a:ext cx="8534400" cy="513167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61802746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Key Points</a:t>
            </a:r>
            <a:endParaRPr lang="en-US" dirty="0"/>
          </a:p>
        </p:txBody>
      </p:sp>
      <p:sp>
        <p:nvSpPr>
          <p:cNvPr id="37892" name="Rectangle 3"/>
          <p:cNvSpPr>
            <a:spLocks noGrp="1" noChangeArrowheads="1"/>
          </p:cNvSpPr>
          <p:nvPr>
            <p:ph idx="1"/>
          </p:nvPr>
        </p:nvSpPr>
        <p:spPr>
          <a:xfrm>
            <a:off x="457200" y="1371600"/>
            <a:ext cx="8229600" cy="4754563"/>
          </a:xfrm>
        </p:spPr>
        <p:txBody>
          <a:bodyPr>
            <a:normAutofit fontScale="92500" lnSpcReduction="20000"/>
          </a:bodyPr>
          <a:lstStyle/>
          <a:p>
            <a:pPr>
              <a:lnSpc>
                <a:spcPct val="120000"/>
              </a:lnSpc>
              <a:spcBef>
                <a:spcPts val="600"/>
              </a:spcBef>
              <a:buFont typeface="Wingdings" panose="05000000000000000000" pitchFamily="2" charset="2"/>
              <a:buChar char="ü"/>
              <a:defRPr/>
            </a:pPr>
            <a:r>
              <a:rPr lang="en-US" dirty="0" smtClean="0"/>
              <a:t>You must have both Medicare Parts A and B to get a Medigap policy </a:t>
            </a:r>
          </a:p>
          <a:p>
            <a:pPr>
              <a:lnSpc>
                <a:spcPct val="120000"/>
              </a:lnSpc>
              <a:spcBef>
                <a:spcPts val="600"/>
              </a:spcBef>
              <a:buFont typeface="Wingdings" panose="05000000000000000000" pitchFamily="2" charset="2"/>
              <a:buChar char="ü"/>
              <a:defRPr/>
            </a:pPr>
            <a:r>
              <a:rPr lang="en-US" dirty="0" smtClean="0"/>
              <a:t>You pay a monthly premium for Medigap</a:t>
            </a:r>
          </a:p>
          <a:p>
            <a:pPr>
              <a:lnSpc>
                <a:spcPct val="120000"/>
              </a:lnSpc>
              <a:spcBef>
                <a:spcPts val="600"/>
              </a:spcBef>
              <a:buFont typeface="Wingdings" panose="05000000000000000000" pitchFamily="2" charset="2"/>
              <a:buChar char="ü"/>
              <a:defRPr/>
            </a:pPr>
            <a:r>
              <a:rPr lang="en-US" dirty="0" smtClean="0"/>
              <a:t>You still pay the Medicare Part B premium</a:t>
            </a:r>
          </a:p>
          <a:p>
            <a:pPr>
              <a:lnSpc>
                <a:spcPct val="120000"/>
              </a:lnSpc>
              <a:spcBef>
                <a:spcPts val="600"/>
              </a:spcBef>
              <a:buFont typeface="Wingdings" panose="05000000000000000000" pitchFamily="2" charset="2"/>
              <a:buChar char="ü"/>
              <a:defRPr/>
            </a:pPr>
            <a:r>
              <a:rPr lang="en-US" dirty="0" smtClean="0"/>
              <a:t>Medigap policies cover one person</a:t>
            </a:r>
          </a:p>
          <a:p>
            <a:pPr>
              <a:lnSpc>
                <a:spcPct val="120000"/>
              </a:lnSpc>
              <a:spcBef>
                <a:spcPts val="600"/>
              </a:spcBef>
              <a:buFont typeface="Wingdings" panose="05000000000000000000" pitchFamily="2" charset="2"/>
              <a:buChar char="ü"/>
              <a:defRPr/>
            </a:pPr>
            <a:r>
              <a:rPr lang="en-US" dirty="0" smtClean="0"/>
              <a:t>Benefits are standardized</a:t>
            </a:r>
          </a:p>
          <a:p>
            <a:pPr>
              <a:lnSpc>
                <a:spcPct val="120000"/>
              </a:lnSpc>
              <a:spcBef>
                <a:spcPts val="600"/>
              </a:spcBef>
              <a:buFont typeface="Wingdings" panose="05000000000000000000" pitchFamily="2" charset="2"/>
              <a:buChar char="ü"/>
              <a:defRPr/>
            </a:pPr>
            <a:r>
              <a:rPr lang="en-US" dirty="0" smtClean="0"/>
              <a:t>Costs vary by plan and by company</a:t>
            </a:r>
          </a:p>
          <a:p>
            <a:pPr>
              <a:lnSpc>
                <a:spcPct val="120000"/>
              </a:lnSpc>
              <a:spcBef>
                <a:spcPts val="600"/>
              </a:spcBef>
              <a:buFont typeface="Wingdings" panose="05000000000000000000" pitchFamily="2" charset="2"/>
              <a:buChar char="ü"/>
              <a:defRPr/>
            </a:pPr>
            <a:r>
              <a:rPr lang="en-US" dirty="0" smtClean="0"/>
              <a:t>Can only cover costs associated with services covered by Original Medicare</a:t>
            </a:r>
          </a:p>
        </p:txBody>
      </p:sp>
      <p:sp>
        <p:nvSpPr>
          <p:cNvPr id="7" name="Date Placeholder 12"/>
          <p:cNvSpPr>
            <a:spLocks noGrp="1"/>
          </p:cNvSpPr>
          <p:nvPr>
            <p:ph type="dt" sz="half" idx="4294967295"/>
          </p:nvPr>
        </p:nvSpPr>
        <p:spPr>
          <a:xfrm>
            <a:off x="457200" y="6340475"/>
            <a:ext cx="2394822" cy="365125"/>
          </a:xfrm>
          <a:prstGeom prst="rect">
            <a:avLst/>
          </a:prstGeom>
        </p:spPr>
        <p:txBody>
          <a:bodyPr/>
          <a:lstStyle/>
          <a:p>
            <a:r>
              <a:rPr lang="en-US" sz="1200" dirty="0" smtClean="0"/>
              <a:t>5/01/2014</a:t>
            </a:r>
            <a:endParaRPr lang="en-US" sz="1200" dirty="0"/>
          </a:p>
        </p:txBody>
      </p:sp>
      <p:sp>
        <p:nvSpPr>
          <p:cNvPr id="8" name="Footer Placeholder 13"/>
          <p:cNvSpPr>
            <a:spLocks noGrp="1"/>
          </p:cNvSpPr>
          <p:nvPr>
            <p:ph type="ftr" sz="quarter" idx="4294967295"/>
          </p:nvPr>
        </p:nvSpPr>
        <p:spPr>
          <a:xfrm>
            <a:off x="2438400" y="6372255"/>
            <a:ext cx="4447527" cy="365125"/>
          </a:xfrm>
          <a:prstGeom prst="rect">
            <a:avLst/>
          </a:prstGeom>
        </p:spPr>
        <p:txBody>
          <a:bodyPr/>
          <a:lstStyle/>
          <a:p>
            <a:pPr algn="ctr"/>
            <a:r>
              <a:rPr lang="en-US" sz="1200" dirty="0" smtClean="0"/>
              <a:t>Medigap (Medicare Supplement Insurance) Policies</a:t>
            </a:r>
            <a:endParaRPr lang="en-US" sz="1200" dirty="0"/>
          </a:p>
        </p:txBody>
      </p:sp>
      <p:sp>
        <p:nvSpPr>
          <p:cNvPr id="10" name="Slide Number Placeholder 1"/>
          <p:cNvSpPr txBox="1">
            <a:spLocks/>
          </p:cNvSpPr>
          <p:nvPr/>
        </p:nvSpPr>
        <p:spPr>
          <a:xfrm>
            <a:off x="6934200" y="6340475"/>
            <a:ext cx="1752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kern="1200">
                <a:solidFill>
                  <a:schemeClr val="tx1"/>
                </a:solidFill>
                <a:latin typeface="Arial" pitchFamily="34" charset="0"/>
                <a:ea typeface="ＭＳ Ｐゴシック"/>
                <a:cs typeface="ＭＳ Ｐゴシック"/>
              </a:defRPr>
            </a:lvl5pPr>
            <a:lvl6pPr marL="2286000" algn="l" defTabSz="914400" rtl="0" eaLnBrk="1" latinLnBrk="0" hangingPunct="1">
              <a:defRPr kern="1200">
                <a:solidFill>
                  <a:schemeClr val="tx1"/>
                </a:solidFill>
                <a:latin typeface="Arial" pitchFamily="34" charset="0"/>
                <a:ea typeface="ＭＳ Ｐゴシック"/>
                <a:cs typeface="ＭＳ Ｐゴシック"/>
              </a:defRPr>
            </a:lvl6pPr>
            <a:lvl7pPr marL="2743200" algn="l" defTabSz="914400" rtl="0" eaLnBrk="1" latinLnBrk="0" hangingPunct="1">
              <a:defRPr kern="1200">
                <a:solidFill>
                  <a:schemeClr val="tx1"/>
                </a:solidFill>
                <a:latin typeface="Arial" pitchFamily="34" charset="0"/>
                <a:ea typeface="ＭＳ Ｐゴシック"/>
                <a:cs typeface="ＭＳ Ｐゴシック"/>
              </a:defRPr>
            </a:lvl7pPr>
            <a:lvl8pPr marL="3200400" algn="l" defTabSz="914400" rtl="0" eaLnBrk="1" latinLnBrk="0" hangingPunct="1">
              <a:defRPr kern="1200">
                <a:solidFill>
                  <a:schemeClr val="tx1"/>
                </a:solidFill>
                <a:latin typeface="Arial" pitchFamily="34" charset="0"/>
                <a:ea typeface="ＭＳ Ｐゴシック"/>
                <a:cs typeface="ＭＳ Ｐゴシック"/>
              </a:defRPr>
            </a:lvl8pPr>
            <a:lvl9pPr marL="3657600" algn="l" defTabSz="914400" rtl="0" eaLnBrk="1" latinLnBrk="0" hangingPunct="1">
              <a:defRPr kern="1200">
                <a:solidFill>
                  <a:schemeClr val="tx1"/>
                </a:solidFill>
                <a:latin typeface="Arial" pitchFamily="34" charset="0"/>
                <a:ea typeface="ＭＳ Ｐゴシック"/>
                <a:cs typeface="ＭＳ Ｐゴシック"/>
              </a:defRPr>
            </a:lvl9pPr>
          </a:lstStyle>
          <a:p>
            <a:pPr algn="r">
              <a:defRPr/>
            </a:pPr>
            <a:fld id="{E2EE05EC-9D7A-49BA-9578-E951024239B5}" type="slidenum">
              <a:rPr lang="en-US" sz="1200" smtClean="0">
                <a:solidFill>
                  <a:prstClr val="black"/>
                </a:solidFill>
              </a:rPr>
              <a:pPr algn="r">
                <a:defRPr/>
              </a:pPr>
              <a:t>44</a:t>
            </a:fld>
            <a:endParaRPr lang="en-US" sz="1200" dirty="0">
              <a:solidFill>
                <a:prstClr val="black"/>
              </a:solidFill>
            </a:endParaRPr>
          </a:p>
        </p:txBody>
      </p:sp>
    </p:spTree>
    <p:custDataLst>
      <p:tags r:id="rId1"/>
    </p:custData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hidden="1"/>
          <p:cNvSpPr>
            <a:spLocks noGrp="1"/>
          </p:cNvSpPr>
          <p:nvPr>
            <p:ph type="title"/>
          </p:nvPr>
        </p:nvSpPr>
        <p:spPr/>
        <p:txBody>
          <a:bodyPr/>
          <a:lstStyle/>
          <a:p>
            <a:r>
              <a:rPr lang="en-US" dirty="0" smtClean="0"/>
              <a:t>Medigap Resource Guide</a:t>
            </a:r>
            <a:endParaRPr lang="en-US" dirty="0"/>
          </a:p>
        </p:txBody>
      </p:sp>
      <p:graphicFrame>
        <p:nvGraphicFramePr>
          <p:cNvPr id="8" name="Content Placeholder 5" descr="Centers for Medicare &amp; &#10;Medicaid Services (CMS)&#10;1-800-MEDICARE&#10;(1-800-633-4227)&#10;(TTY  1-877-486-2048)&#10;&#10;Beneficiary Information&#10;www.Medicare.gov&#10;&#10;Compare Medigap policies www.Medicare.gov/find-a-plan/questions/medigap-home.aspx&#10;&#10;Partner Information&#10;www.CMS.gov/Medigap/&#10;&#10;State Health Insurance Assistance Programs (SHIPs)*&#10;&#10;State Insurance Department*&#10;&#10;*For telephone numbers call CMS&#10;1-800-MEDICARE (1-800-633-4227)&#10;1-877-486-2048 for TTY users&#10;&#10;View the Affordable Care Act&#10;www.healthcare.gov/law/full/index.html&#10;&#10;National Association of Insurance Commissioners&#10;http://www.naic.org/&#10;&#10;Choosing a Medigap Policy: A Guide to Health Insurance for People with Medicare&#10;CMS Product No. 02110&#10;&#10;Medicare &amp; You Handbook&#10;CMS Product No. 10050)&#10; &#10;Your Medicare Benefits &#10;CMS Product No. 10116 &#10;&#10;To access these products:&#10;&#10;View and order single copies at &#10;Medicare.gov&#10;    &#10;Order multiple copies (partners only)&#10;at www.productordering.cms.hhs.gov&#10;You must register your organization"/>
          <p:cNvGraphicFramePr>
            <a:graphicFrameLocks/>
          </p:cNvGraphicFramePr>
          <p:nvPr>
            <p:extLst>
              <p:ext uri="{D42A27DB-BD31-4B8C-83A1-F6EECF244321}">
                <p14:modId xmlns:p14="http://schemas.microsoft.com/office/powerpoint/2010/main" val="4151754653"/>
              </p:ext>
            </p:extLst>
          </p:nvPr>
        </p:nvGraphicFramePr>
        <p:xfrm>
          <a:off x="457200" y="533400"/>
          <a:ext cx="8305800" cy="5151120"/>
        </p:xfrm>
        <a:graphic>
          <a:graphicData uri="http://schemas.openxmlformats.org/drawingml/2006/table">
            <a:tbl>
              <a:tblPr firstRow="1" bandRow="1">
                <a:tableStyleId>{5C22544A-7EE6-4342-B048-85BDC9FD1C3A}</a:tableStyleId>
              </a:tblPr>
              <a:tblGrid>
                <a:gridCol w="2623580"/>
                <a:gridCol w="2768600"/>
                <a:gridCol w="2913620"/>
              </a:tblGrid>
              <a:tr h="491241">
                <a:tc gridSpan="3">
                  <a:txBody>
                    <a:bodyPr/>
                    <a:lstStyle/>
                    <a:p>
                      <a:pPr algn="ctr"/>
                      <a:r>
                        <a:rPr lang="en-US" sz="3600" dirty="0" smtClean="0"/>
                        <a:t>Medigap Resource</a:t>
                      </a:r>
                      <a:r>
                        <a:rPr lang="en-US" sz="3600" baseline="0" dirty="0" smtClean="0"/>
                        <a:t> Guide</a:t>
                      </a:r>
                      <a:endParaRPr lang="en-US" sz="3600" dirty="0">
                        <a:solidFill>
                          <a:schemeClr val="tx1"/>
                        </a:solidFill>
                      </a:endParaRPr>
                    </a:p>
                  </a:txBody>
                  <a:tcPr marL="82296" marR="82296" anchor="ctr"/>
                </a:tc>
                <a:tc hMerge="1">
                  <a:txBody>
                    <a:bodyPr/>
                    <a:lstStyle/>
                    <a:p>
                      <a:endParaRPr lang="en-US" sz="1600" dirty="0"/>
                    </a:p>
                  </a:txBody>
                  <a:tcPr/>
                </a:tc>
                <a:tc hMerge="1">
                  <a:txBody>
                    <a:bodyPr/>
                    <a:lstStyle/>
                    <a:p>
                      <a:pPr algn="ctr"/>
                      <a:endParaRPr lang="en-US" sz="2000" dirty="0"/>
                    </a:p>
                  </a:txBody>
                  <a:tcPr/>
                </a:tc>
              </a:tr>
              <a:tr h="453454">
                <a:tc gridSpan="2">
                  <a:txBody>
                    <a:bodyPr/>
                    <a:lstStyle/>
                    <a:p>
                      <a:pPr algn="ctr"/>
                      <a:r>
                        <a:rPr lang="en-US" sz="1800" dirty="0" smtClean="0"/>
                        <a:t>Information Resources</a:t>
                      </a:r>
                      <a:endParaRPr lang="en-US" sz="1800" b="1" dirty="0">
                        <a:solidFill>
                          <a:schemeClr val="bg1"/>
                        </a:solidFill>
                      </a:endParaRPr>
                    </a:p>
                  </a:txBody>
                  <a:tcPr marL="82296" marR="82296"/>
                </a:tc>
                <a:tc hMerge="1">
                  <a:txBody>
                    <a:bodyPr/>
                    <a:lstStyle/>
                    <a:p>
                      <a:pPr algn="ctr"/>
                      <a:endParaRPr lang="en-US" sz="1800" b="1" dirty="0">
                        <a:solidFill>
                          <a:schemeClr val="bg1"/>
                        </a:solidFill>
                      </a:endParaRPr>
                    </a:p>
                  </a:txBody>
                  <a:tcPr marL="82296" marR="82296">
                    <a:solidFill>
                      <a:srgbClr val="00338E"/>
                    </a:solidFill>
                  </a:tcPr>
                </a:tc>
                <a:tc>
                  <a:txBody>
                    <a:bodyPr/>
                    <a:lstStyle/>
                    <a:p>
                      <a:pPr algn="ctr"/>
                      <a:r>
                        <a:rPr lang="en-US" sz="1800" dirty="0" smtClean="0"/>
                        <a:t>Medicare Products</a:t>
                      </a:r>
                      <a:endParaRPr lang="en-US" sz="1800" b="1" dirty="0">
                        <a:solidFill>
                          <a:schemeClr val="bg1"/>
                        </a:solidFill>
                      </a:endParaRPr>
                    </a:p>
                  </a:txBody>
                  <a:tcPr marL="82296" marR="82296"/>
                </a:tc>
              </a:tr>
              <a:tr h="4057586">
                <a:tc>
                  <a:txBody>
                    <a:bodyPr/>
                    <a:lstStyle/>
                    <a:p>
                      <a:pPr>
                        <a:buNone/>
                      </a:pPr>
                      <a:r>
                        <a:rPr lang="en-US" sz="1400" dirty="0" smtClean="0"/>
                        <a:t>Centers for Medicare &amp; </a:t>
                      </a:r>
                    </a:p>
                    <a:p>
                      <a:pPr>
                        <a:buNone/>
                      </a:pPr>
                      <a:r>
                        <a:rPr lang="en-US" sz="1400" dirty="0" smtClean="0"/>
                        <a:t>Medicaid Services (CMS)</a:t>
                      </a:r>
                    </a:p>
                    <a:p>
                      <a:pPr marL="171450" indent="0">
                        <a:buNone/>
                      </a:pPr>
                      <a:r>
                        <a:rPr lang="en-US" sz="1400" dirty="0" smtClean="0"/>
                        <a:t>1-800-MEDICARE</a:t>
                      </a:r>
                    </a:p>
                    <a:p>
                      <a:pPr marL="171450" indent="0">
                        <a:buNone/>
                      </a:pPr>
                      <a:r>
                        <a:rPr lang="en-US" sz="1400" dirty="0" smtClean="0"/>
                        <a:t>(1-800-633-4227)</a:t>
                      </a:r>
                    </a:p>
                    <a:p>
                      <a:pPr marL="171450" indent="0">
                        <a:buNone/>
                      </a:pPr>
                      <a:r>
                        <a:rPr lang="en-US" sz="1400" dirty="0" smtClean="0"/>
                        <a:t>(TTY 1-877-486-2048)</a:t>
                      </a:r>
                    </a:p>
                    <a:p>
                      <a:pPr marL="171450" indent="0"/>
                      <a:endParaRPr lang="en-US" sz="1400" dirty="0" smtClean="0"/>
                    </a:p>
                    <a:p>
                      <a:pPr marL="171450" indent="0"/>
                      <a:r>
                        <a:rPr lang="en-US" sz="1400" dirty="0" smtClean="0"/>
                        <a:t>Beneficiary Information</a:t>
                      </a:r>
                    </a:p>
                    <a:p>
                      <a:pPr marL="173990" marR="0">
                        <a:spcBef>
                          <a:spcPts val="0"/>
                        </a:spcBef>
                        <a:spcAft>
                          <a:spcPts val="0"/>
                        </a:spcAft>
                      </a:pPr>
                      <a:r>
                        <a:rPr lang="en-US" sz="1400" u="sng" kern="1200" dirty="0" smtClean="0">
                          <a:effectLst/>
                          <a:hlinkClick r:id="rId4"/>
                        </a:rPr>
                        <a:t>medicare.gov</a:t>
                      </a:r>
                      <a:endParaRPr lang="en-US" sz="1200" dirty="0" smtClean="0">
                        <a:effectLst/>
                      </a:endParaRPr>
                    </a:p>
                    <a:p>
                      <a:pPr marL="171450" lvl="0" indent="0"/>
                      <a:endParaRPr lang="en-US" sz="1400" dirty="0" smtClean="0"/>
                    </a:p>
                    <a:p>
                      <a:pPr marL="173990" marR="0">
                        <a:spcBef>
                          <a:spcPts val="0"/>
                        </a:spcBef>
                        <a:spcAft>
                          <a:spcPts val="0"/>
                        </a:spcAft>
                      </a:pPr>
                      <a:r>
                        <a:rPr kumimoji="0" lang="en-US" sz="1400" u="none" strike="noStrike" kern="1200" cap="none" spc="0" normalizeH="0" baseline="0" noProof="0" dirty="0" smtClean="0">
                          <a:ln>
                            <a:noFill/>
                          </a:ln>
                          <a:effectLst/>
                          <a:uLnTx/>
                          <a:uFillTx/>
                        </a:rPr>
                        <a:t>Compare Medigap policies </a:t>
                      </a:r>
                      <a:r>
                        <a:rPr kumimoji="0" lang="en-US" sz="1400" u="sng" strike="noStrike" kern="1200" cap="none" spc="0" normalizeH="0" baseline="0" noProof="0" dirty="0" smtClean="0">
                          <a:ln>
                            <a:noFill/>
                          </a:ln>
                          <a:effectLst/>
                          <a:uLnTx/>
                          <a:uFillTx/>
                        </a:rPr>
                        <a:t>m</a:t>
                      </a:r>
                      <a:r>
                        <a:rPr lang="en-US" sz="1400" u="sng" kern="1200" dirty="0" smtClean="0">
                          <a:effectLst/>
                          <a:hlinkClick r:id="rId5"/>
                        </a:rPr>
                        <a:t>edicare.gov/find-a-plan/questions/medigap-home.aspx</a:t>
                      </a:r>
                      <a:endParaRPr lang="en-US" sz="1200" dirty="0" smtClean="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1200" cap="none" spc="0" normalizeH="0" baseline="0" noProof="0" dirty="0" smtClean="0">
                        <a:ln>
                          <a:noFill/>
                        </a:ln>
                        <a:effectLst/>
                        <a:uLnTx/>
                        <a:uFillTx/>
                        <a:hlinkClick r:id=""/>
                      </a:endParaRPr>
                    </a:p>
                    <a:p>
                      <a:pPr marL="171450" lvl="0" indent="0"/>
                      <a:r>
                        <a:rPr lang="en-US" sz="1400" dirty="0" smtClean="0"/>
                        <a:t>Partner</a:t>
                      </a:r>
                      <a:r>
                        <a:rPr lang="en-US" sz="1400" baseline="0" dirty="0" smtClean="0"/>
                        <a:t> Information</a:t>
                      </a:r>
                      <a:endParaRPr lang="en-US" sz="1400" dirty="0" smtClean="0"/>
                    </a:p>
                    <a:p>
                      <a:pPr marL="171450" marR="0" indent="0">
                        <a:spcBef>
                          <a:spcPts val="0"/>
                        </a:spcBef>
                        <a:spcAft>
                          <a:spcPts val="0"/>
                        </a:spcAft>
                      </a:pPr>
                      <a:r>
                        <a:rPr lang="en-US" sz="1400" u="sng" kern="1200" dirty="0" smtClean="0">
                          <a:effectLst/>
                          <a:hlinkClick r:id="rId6"/>
                        </a:rPr>
                        <a:t>cms.gov/</a:t>
                      </a:r>
                      <a:r>
                        <a:rPr lang="en-US" sz="1400" u="sng" kern="1200" dirty="0" err="1" smtClean="0">
                          <a:effectLst/>
                          <a:hlinkClick r:id="rId6"/>
                        </a:rPr>
                        <a:t>medigap</a:t>
                      </a:r>
                      <a:r>
                        <a:rPr lang="en-US" sz="1400" u="sng" kern="1200" dirty="0" smtClean="0">
                          <a:effectLst/>
                          <a:hlinkClick r:id="rId6"/>
                        </a:rPr>
                        <a:t>/</a:t>
                      </a:r>
                      <a:endParaRPr lang="en-US" sz="1200" dirty="0" smtClean="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kern="1200" dirty="0" smtClean="0">
                        <a:solidFill>
                          <a:schemeClr val="dk1"/>
                        </a:solidFill>
                        <a:latin typeface="+mn-lt"/>
                        <a:ea typeface="+mn-ea"/>
                        <a:cs typeface="+mn-cs"/>
                        <a:hlinkClick r:id=""/>
                      </a:endParaRPr>
                    </a:p>
                  </a:txBody>
                  <a:tcPr marL="82296" marR="82296"/>
                </a:tc>
                <a:tc>
                  <a:txBody>
                    <a:bodyPr/>
                    <a:lstStyle/>
                    <a:p>
                      <a:pPr>
                        <a:buNone/>
                      </a:pPr>
                      <a:r>
                        <a:rPr lang="en-US" sz="1400" dirty="0" smtClean="0"/>
                        <a:t>State Health Insurance Assistance Programs *</a:t>
                      </a:r>
                    </a:p>
                    <a:p>
                      <a:pPr>
                        <a:buNone/>
                      </a:pPr>
                      <a:endParaRPr lang="en-US" sz="1400" dirty="0" smtClean="0"/>
                    </a:p>
                    <a:p>
                      <a:pPr>
                        <a:buNone/>
                      </a:pPr>
                      <a:r>
                        <a:rPr lang="en-US" sz="1400" dirty="0" smtClean="0"/>
                        <a:t>State Insurance Department*</a:t>
                      </a:r>
                    </a:p>
                    <a:p>
                      <a:pPr>
                        <a:buNone/>
                      </a:pPr>
                      <a:endParaRPr lang="en-US" sz="1400" dirty="0" smtClean="0"/>
                    </a:p>
                    <a:p>
                      <a:pPr>
                        <a:buNone/>
                      </a:pPr>
                      <a:r>
                        <a:rPr lang="en-US" sz="1400" dirty="0" smtClean="0"/>
                        <a:t>*For telephone numbers </a:t>
                      </a:r>
                      <a:r>
                        <a:rPr lang="en-US" sz="1400" baseline="0" dirty="0" smtClean="0"/>
                        <a:t>call </a:t>
                      </a:r>
                      <a:r>
                        <a:rPr lang="en-US" sz="1400" dirty="0" smtClean="0"/>
                        <a:t>CMS</a:t>
                      </a:r>
                    </a:p>
                    <a:p>
                      <a:pPr>
                        <a:buNone/>
                      </a:pPr>
                      <a:r>
                        <a:rPr lang="en-US" sz="1400" dirty="0" smtClean="0"/>
                        <a:t>1-800-MEDICARE (1-800-633-4227)</a:t>
                      </a:r>
                    </a:p>
                    <a:p>
                      <a:pPr>
                        <a:buNone/>
                      </a:pPr>
                      <a:r>
                        <a:rPr lang="en-US" sz="1400" dirty="0" smtClean="0"/>
                        <a:t>1-877-486-2048 for TTY users</a:t>
                      </a:r>
                    </a:p>
                    <a:p>
                      <a:pPr>
                        <a:buNone/>
                      </a:pPr>
                      <a:r>
                        <a:rPr lang="en-US" sz="1400" dirty="0" smtClean="0"/>
                        <a:t>Medicare.gov/contacts</a:t>
                      </a:r>
                    </a:p>
                    <a:p>
                      <a:pPr>
                        <a:buNone/>
                      </a:pPr>
                      <a:endParaRPr lang="en-US" sz="1400" dirty="0" smtClean="0"/>
                    </a:p>
                    <a:p>
                      <a:pPr>
                        <a:buNone/>
                      </a:pPr>
                      <a:r>
                        <a:rPr lang="en-US" sz="1400" dirty="0" smtClean="0"/>
                        <a:t>National Association of Insurance Commissioners</a:t>
                      </a:r>
                    </a:p>
                    <a:p>
                      <a:pPr marL="0" marR="0">
                        <a:spcBef>
                          <a:spcPts val="0"/>
                        </a:spcBef>
                        <a:spcAft>
                          <a:spcPts val="0"/>
                        </a:spcAft>
                      </a:pPr>
                      <a:r>
                        <a:rPr lang="en-US" sz="1400" u="sng" kern="1200" dirty="0" smtClean="0">
                          <a:effectLst/>
                          <a:hlinkClick r:id="rId7"/>
                        </a:rPr>
                        <a:t>naic.org/</a:t>
                      </a:r>
                      <a:endParaRPr lang="en-US" sz="1200" dirty="0">
                        <a:effectLst/>
                        <a:latin typeface="Times New Roman"/>
                        <a:ea typeface="Times New Roman"/>
                      </a:endParaRPr>
                    </a:p>
                  </a:txBody>
                  <a:tcPr marL="82296" marR="82296"/>
                </a:tc>
                <a:tc>
                  <a:txBody>
                    <a:bodyPr/>
                    <a:lstStyle/>
                    <a:p>
                      <a:r>
                        <a:rPr lang="en-US" sz="1400" dirty="0" smtClean="0"/>
                        <a:t>“Choosing a Medigap Policy: A Guide to Health</a:t>
                      </a:r>
                      <a:r>
                        <a:rPr lang="en-US" sz="1400" baseline="0" dirty="0" smtClean="0"/>
                        <a:t> Insurance for People  With Medicare”</a:t>
                      </a:r>
                    </a:p>
                    <a:p>
                      <a:r>
                        <a:rPr lang="en-US" sz="1400" baseline="0" dirty="0" smtClean="0"/>
                        <a:t>CMS Product No. 02110</a:t>
                      </a:r>
                      <a:endParaRPr lang="en-US" sz="1400" dirty="0" smtClean="0"/>
                    </a:p>
                    <a:p>
                      <a:endParaRPr lang="en-US" sz="14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“Your Medicare Benefits” </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CMS Product No. 10116 </a:t>
                      </a:r>
                    </a:p>
                    <a:p>
                      <a:endParaRPr lang="en-US" sz="1000" dirty="0" smtClean="0"/>
                    </a:p>
                    <a:p>
                      <a:r>
                        <a:rPr lang="en-US" sz="1400" dirty="0" smtClean="0"/>
                        <a:t>To access these products:</a:t>
                      </a:r>
                    </a:p>
                    <a:p>
                      <a:endParaRPr lang="en-US" sz="600" dirty="0" smtClean="0"/>
                    </a:p>
                    <a:p>
                      <a:r>
                        <a:rPr lang="en-US" sz="1400" dirty="0" smtClean="0"/>
                        <a:t>View and</a:t>
                      </a:r>
                      <a:r>
                        <a:rPr lang="en-US" sz="1400" baseline="0" dirty="0" smtClean="0"/>
                        <a:t> order single copies at</a:t>
                      </a:r>
                      <a:r>
                        <a:rPr lang="en-US" sz="1400" dirty="0" smtClean="0"/>
                        <a:t> </a:t>
                      </a:r>
                    </a:p>
                    <a:p>
                      <a:pPr marL="0" indent="0">
                        <a:buFont typeface="Wingdings" pitchFamily="2" charset="2"/>
                        <a:buNone/>
                      </a:pPr>
                      <a:r>
                        <a:rPr lang="en-US" sz="1400" dirty="0" smtClean="0"/>
                        <a:t>Medicare.gov.</a:t>
                      </a:r>
                    </a:p>
                    <a:p>
                      <a:r>
                        <a:rPr lang="en-US" sz="1000" dirty="0" smtClean="0"/>
                        <a:t>  </a:t>
                      </a:r>
                    </a:p>
                    <a:p>
                      <a:r>
                        <a:rPr lang="en-US" sz="1400" dirty="0" smtClean="0"/>
                        <a:t>Order multiple copies (partners only)</a:t>
                      </a:r>
                    </a:p>
                    <a:p>
                      <a:pPr marL="0" marR="0">
                        <a:lnSpc>
                          <a:spcPct val="115000"/>
                        </a:lnSpc>
                        <a:spcBef>
                          <a:spcPts val="0"/>
                        </a:spcBef>
                        <a:spcAft>
                          <a:spcPts val="1000"/>
                        </a:spcAft>
                      </a:pPr>
                      <a:r>
                        <a:rPr lang="en-US" sz="1400" dirty="0" smtClean="0"/>
                        <a:t>at </a:t>
                      </a:r>
                      <a:r>
                        <a:rPr lang="en-US" sz="1400" u="sng" kern="1200" dirty="0" smtClean="0">
                          <a:effectLst/>
                          <a:hlinkClick r:id="rId8"/>
                        </a:rPr>
                        <a:t>productordering.cms.hhs.gov</a:t>
                      </a:r>
                      <a:r>
                        <a:rPr lang="en-US" sz="1400" u="sng" kern="1200" dirty="0" smtClean="0">
                          <a:effectLst/>
                        </a:rPr>
                        <a:t>.</a:t>
                      </a:r>
                      <a:endParaRPr lang="en-US" sz="1100" dirty="0" smtClean="0">
                        <a:effectLst/>
                      </a:endParaRPr>
                    </a:p>
                    <a:p>
                      <a:pPr marL="0" indent="0">
                        <a:buFont typeface="Wingdings" pitchFamily="2" charset="2"/>
                        <a:buNone/>
                      </a:pPr>
                      <a:r>
                        <a:rPr lang="en-US" sz="1400" dirty="0" smtClean="0"/>
                        <a:t>You must register</a:t>
                      </a:r>
                      <a:r>
                        <a:rPr lang="en-US" sz="1400" baseline="0" dirty="0" smtClean="0"/>
                        <a:t> your organization.</a:t>
                      </a:r>
                      <a:endParaRPr lang="en-US" sz="1400" dirty="0"/>
                    </a:p>
                  </a:txBody>
                  <a:tcPr marL="82296" marR="82296"/>
                </a:tc>
              </a:tr>
            </a:tbl>
          </a:graphicData>
        </a:graphic>
      </p:graphicFrame>
      <p:sp>
        <p:nvSpPr>
          <p:cNvPr id="5" name="Date Placeholder 12"/>
          <p:cNvSpPr>
            <a:spLocks noGrp="1"/>
          </p:cNvSpPr>
          <p:nvPr>
            <p:ph type="dt" sz="half" idx="2"/>
          </p:nvPr>
        </p:nvSpPr>
        <p:spPr/>
        <p:txBody>
          <a:bodyPr/>
          <a:lstStyle/>
          <a:p>
            <a:r>
              <a:rPr lang="en-US" smtClean="0"/>
              <a:t>5/01/2014</a:t>
            </a:r>
            <a:endParaRPr lang="en-US" dirty="0"/>
          </a:p>
        </p:txBody>
      </p:sp>
      <p:sp>
        <p:nvSpPr>
          <p:cNvPr id="6" name="Footer Placeholder 13"/>
          <p:cNvSpPr>
            <a:spLocks noGrp="1"/>
          </p:cNvSpPr>
          <p:nvPr>
            <p:ph type="ftr" sz="quarter" idx="3"/>
          </p:nvPr>
        </p:nvSpPr>
        <p:spPr/>
        <p:txBody>
          <a:bodyPr/>
          <a:lstStyle/>
          <a:p>
            <a:r>
              <a:rPr lang="en-US" smtClean="0"/>
              <a:t>Medigap (Medicare Supplement Insurance) Policies</a:t>
            </a:r>
            <a:endParaRPr lang="en-US" dirty="0"/>
          </a:p>
        </p:txBody>
      </p:sp>
      <p:sp>
        <p:nvSpPr>
          <p:cNvPr id="7" name="Slide Number Placeholder 1"/>
          <p:cNvSpPr txBox="1">
            <a:spLocks/>
          </p:cNvSpPr>
          <p:nvPr/>
        </p:nvSpPr>
        <p:spPr>
          <a:xfrm>
            <a:off x="6934200" y="6340475"/>
            <a:ext cx="1752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kern="1200">
                <a:solidFill>
                  <a:schemeClr val="tx1"/>
                </a:solidFill>
                <a:latin typeface="Arial" pitchFamily="34" charset="0"/>
                <a:ea typeface="ＭＳ Ｐゴシック"/>
                <a:cs typeface="ＭＳ Ｐゴシック"/>
              </a:defRPr>
            </a:lvl5pPr>
            <a:lvl6pPr marL="2286000" algn="l" defTabSz="914400" rtl="0" eaLnBrk="1" latinLnBrk="0" hangingPunct="1">
              <a:defRPr kern="1200">
                <a:solidFill>
                  <a:schemeClr val="tx1"/>
                </a:solidFill>
                <a:latin typeface="Arial" pitchFamily="34" charset="0"/>
                <a:ea typeface="ＭＳ Ｐゴシック"/>
                <a:cs typeface="ＭＳ Ｐゴシック"/>
              </a:defRPr>
            </a:lvl6pPr>
            <a:lvl7pPr marL="2743200" algn="l" defTabSz="914400" rtl="0" eaLnBrk="1" latinLnBrk="0" hangingPunct="1">
              <a:defRPr kern="1200">
                <a:solidFill>
                  <a:schemeClr val="tx1"/>
                </a:solidFill>
                <a:latin typeface="Arial" pitchFamily="34" charset="0"/>
                <a:ea typeface="ＭＳ Ｐゴシック"/>
                <a:cs typeface="ＭＳ Ｐゴシック"/>
              </a:defRPr>
            </a:lvl7pPr>
            <a:lvl8pPr marL="3200400" algn="l" defTabSz="914400" rtl="0" eaLnBrk="1" latinLnBrk="0" hangingPunct="1">
              <a:defRPr kern="1200">
                <a:solidFill>
                  <a:schemeClr val="tx1"/>
                </a:solidFill>
                <a:latin typeface="Arial" pitchFamily="34" charset="0"/>
                <a:ea typeface="ＭＳ Ｐゴシック"/>
                <a:cs typeface="ＭＳ Ｐゴシック"/>
              </a:defRPr>
            </a:lvl8pPr>
            <a:lvl9pPr marL="3657600" algn="l" defTabSz="914400" rtl="0" eaLnBrk="1" latinLnBrk="0" hangingPunct="1">
              <a:defRPr kern="1200">
                <a:solidFill>
                  <a:schemeClr val="tx1"/>
                </a:solidFill>
                <a:latin typeface="Arial" pitchFamily="34" charset="0"/>
                <a:ea typeface="ＭＳ Ｐゴシック"/>
                <a:cs typeface="ＭＳ Ｐゴシック"/>
              </a:defRPr>
            </a:lvl9pPr>
          </a:lstStyle>
          <a:p>
            <a:pPr algn="r">
              <a:defRPr/>
            </a:pPr>
            <a:fld id="{E2EE05EC-9D7A-49BA-9578-E951024239B5}" type="slidenum">
              <a:rPr lang="en-US" sz="1200" smtClean="0">
                <a:solidFill>
                  <a:prstClr val="black"/>
                </a:solidFill>
              </a:rPr>
              <a:pPr algn="r">
                <a:defRPr/>
              </a:pPr>
              <a:t>45</a:t>
            </a:fld>
            <a:endParaRPr lang="en-US" sz="1200" dirty="0">
              <a:solidFill>
                <a:prstClr val="black"/>
              </a:solidFill>
            </a:endParaRPr>
          </a:p>
        </p:txBody>
      </p:sp>
    </p:spTree>
    <p:custDataLst>
      <p:tags r:id="rId1"/>
    </p:custData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hidden="1"/>
          <p:cNvSpPr>
            <a:spLocks noGrp="1"/>
          </p:cNvSpPr>
          <p:nvPr>
            <p:ph type="title"/>
          </p:nvPr>
        </p:nvSpPr>
        <p:spPr/>
        <p:txBody>
          <a:bodyPr>
            <a:normAutofit fontScale="90000"/>
          </a:bodyPr>
          <a:lstStyle/>
          <a:p>
            <a:r>
              <a:rPr lang="en-US" dirty="0" smtClean="0"/>
              <a:t>National Training Program Contact Information</a:t>
            </a:r>
            <a:endParaRPr lang="en-US" dirty="0"/>
          </a:p>
        </p:txBody>
      </p:sp>
      <p:sp>
        <p:nvSpPr>
          <p:cNvPr id="3" name="Content Placeholder 2"/>
          <p:cNvSpPr>
            <a:spLocks noGrp="1"/>
          </p:cNvSpPr>
          <p:nvPr>
            <p:ph idx="1"/>
          </p:nvPr>
        </p:nvSpPr>
        <p:spPr>
          <a:xfrm>
            <a:off x="228600" y="1600200"/>
            <a:ext cx="8458200" cy="4525963"/>
          </a:xfrm>
        </p:spPr>
        <p:txBody>
          <a:bodyPr>
            <a:normAutofit/>
          </a:bodyPr>
          <a:lstStyle/>
          <a:p>
            <a:pPr marL="0" indent="0" algn="ctr">
              <a:buNone/>
            </a:pPr>
            <a:r>
              <a:rPr lang="en-US" dirty="0" smtClean="0"/>
              <a:t>This training module is provided by the</a:t>
            </a:r>
          </a:p>
          <a:p>
            <a:pPr marL="0" indent="0" algn="ctr">
              <a:buNone/>
            </a:pPr>
            <a:r>
              <a:rPr lang="en-US" dirty="0" smtClean="0"/>
              <a:t>CMS National Training Program (NTP)</a:t>
            </a:r>
          </a:p>
          <a:p>
            <a:pPr marL="0" indent="0" algn="ctr">
              <a:buNone/>
            </a:pPr>
            <a:r>
              <a:rPr lang="en-US" dirty="0" smtClean="0"/>
              <a:t>For questions about training products email </a:t>
            </a:r>
            <a:r>
              <a:rPr lang="en-US" dirty="0" smtClean="0">
                <a:hlinkClick r:id="rId3"/>
              </a:rPr>
              <a:t>training@cms.hhs.gov</a:t>
            </a:r>
            <a:r>
              <a:rPr lang="en-US" dirty="0" smtClean="0"/>
              <a:t>. </a:t>
            </a:r>
          </a:p>
          <a:p>
            <a:pPr marL="0" indent="0" algn="ctr">
              <a:buNone/>
            </a:pPr>
            <a:r>
              <a:rPr lang="en-US" dirty="0" smtClean="0"/>
              <a:t>To view all available NTP materials,</a:t>
            </a:r>
          </a:p>
          <a:p>
            <a:pPr marL="0" indent="0" algn="ctr">
              <a:buNone/>
            </a:pPr>
            <a:r>
              <a:rPr lang="en-US" dirty="0" smtClean="0"/>
              <a:t> or to subscribe to our email list, visit </a:t>
            </a:r>
            <a:r>
              <a:rPr lang="en-US" dirty="0" smtClean="0">
                <a:hlinkClick r:id="rId4"/>
              </a:rPr>
              <a:t>cms.gov/outreach-and-education/training/</a:t>
            </a:r>
            <a:r>
              <a:rPr lang="en-US" dirty="0" err="1" smtClean="0">
                <a:hlinkClick r:id="rId4"/>
              </a:rPr>
              <a:t>cmsnationaltrainingprogram</a:t>
            </a:r>
            <a:r>
              <a:rPr lang="en-US" dirty="0" smtClean="0">
                <a:hlinkClick r:id="rId4"/>
              </a:rPr>
              <a:t>/</a:t>
            </a:r>
            <a:r>
              <a:rPr lang="en-US" dirty="0" smtClean="0"/>
              <a:t>. </a:t>
            </a:r>
          </a:p>
          <a:p>
            <a:endParaRPr lang="en-US" dirty="0" smtClean="0"/>
          </a:p>
          <a:p>
            <a:endParaRPr lang="en-US" dirty="0"/>
          </a:p>
        </p:txBody>
      </p:sp>
    </p:spTree>
    <p:extLst>
      <p:ext uri="{BB962C8B-B14F-4D97-AF65-F5344CB8AC3E}">
        <p14:creationId xmlns:p14="http://schemas.microsoft.com/office/powerpoint/2010/main" val="322462711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685800"/>
          </a:xfrm>
        </p:spPr>
        <p:txBody>
          <a:bodyPr>
            <a:normAutofit/>
          </a:bodyPr>
          <a:lstStyle/>
          <a:p>
            <a:r>
              <a:rPr lang="en-US" dirty="0" smtClean="0"/>
              <a:t>Appendix A</a:t>
            </a:r>
            <a:endParaRPr lang="en-US" dirty="0"/>
          </a:p>
        </p:txBody>
      </p:sp>
      <p:graphicFrame>
        <p:nvGraphicFramePr>
          <p:cNvPr id="5" name="Table 4" descr="Larger copyof the table on page13 that lists the benefits associated with each type of Medicare Supplement Insurance (Medigap) plan." title="Appendix A"/>
          <p:cNvGraphicFramePr>
            <a:graphicFrameLocks noGrp="1"/>
          </p:cNvGraphicFramePr>
          <p:nvPr>
            <p:extLst>
              <p:ext uri="{D42A27DB-BD31-4B8C-83A1-F6EECF244321}">
                <p14:modId xmlns:p14="http://schemas.microsoft.com/office/powerpoint/2010/main" val="3284429912"/>
              </p:ext>
            </p:extLst>
          </p:nvPr>
        </p:nvGraphicFramePr>
        <p:xfrm>
          <a:off x="152400" y="684192"/>
          <a:ext cx="8762996" cy="5391115"/>
        </p:xfrm>
        <a:graphic>
          <a:graphicData uri="http://schemas.openxmlformats.org/drawingml/2006/table">
            <a:tbl>
              <a:tblPr firstRow="1" firstCol="1" lastRow="1" lastCol="1" bandRow="1" bandCol="1">
                <a:tableStyleId>{5C22544A-7EE6-4342-B048-85BDC9FD1C3A}</a:tableStyleId>
              </a:tblPr>
              <a:tblGrid>
                <a:gridCol w="3352800"/>
                <a:gridCol w="457200"/>
                <a:gridCol w="533400"/>
                <a:gridCol w="457200"/>
                <a:gridCol w="609600"/>
                <a:gridCol w="457200"/>
                <a:gridCol w="457200"/>
                <a:gridCol w="609600"/>
                <a:gridCol w="685800"/>
                <a:gridCol w="457200"/>
                <a:gridCol w="685796"/>
              </a:tblGrid>
              <a:tr h="336374">
                <a:tc>
                  <a:txBody>
                    <a:bodyPr/>
                    <a:lstStyle/>
                    <a:p>
                      <a:pPr marL="0" marR="0">
                        <a:lnSpc>
                          <a:spcPct val="115000"/>
                        </a:lnSpc>
                        <a:spcBef>
                          <a:spcPts val="0"/>
                        </a:spcBef>
                        <a:spcAft>
                          <a:spcPts val="1000"/>
                        </a:spcAft>
                      </a:pPr>
                      <a:r>
                        <a:rPr lang="en-US" sz="1100" dirty="0">
                          <a:effectLst/>
                        </a:rPr>
                        <a:t> </a:t>
                      </a:r>
                      <a:endParaRPr lang="en-US" sz="1100" dirty="0" smtClean="0">
                        <a:effectLst/>
                        <a:latin typeface="Calibri"/>
                        <a:ea typeface="Calibri"/>
                        <a:cs typeface="Times New Roman"/>
                      </a:endParaRPr>
                    </a:p>
                  </a:txBody>
                  <a:tcPr marL="0" marR="0" marT="0" marB="0"/>
                </a:tc>
                <a:tc gridSpan="10">
                  <a:txBody>
                    <a:bodyPr/>
                    <a:lstStyle/>
                    <a:p>
                      <a:pPr marL="20955" marR="0">
                        <a:lnSpc>
                          <a:spcPct val="115000"/>
                        </a:lnSpc>
                        <a:spcBef>
                          <a:spcPts val="215"/>
                        </a:spcBef>
                        <a:spcAft>
                          <a:spcPts val="0"/>
                        </a:spcAft>
                      </a:pPr>
                      <a:r>
                        <a:rPr lang="en-US" sz="2000" spc="-25" dirty="0" smtClean="0">
                          <a:effectLst/>
                        </a:rPr>
                        <a:t>M</a:t>
                      </a:r>
                      <a:r>
                        <a:rPr lang="en-US" sz="2000" spc="15" dirty="0" smtClean="0">
                          <a:effectLst/>
                        </a:rPr>
                        <a:t>e</a:t>
                      </a:r>
                      <a:r>
                        <a:rPr lang="en-US" sz="2000" dirty="0" smtClean="0">
                          <a:effectLst/>
                        </a:rPr>
                        <a:t>d</a:t>
                      </a:r>
                      <a:r>
                        <a:rPr lang="en-US" sz="2000" spc="10" dirty="0" smtClean="0">
                          <a:effectLst/>
                        </a:rPr>
                        <a:t>i</a:t>
                      </a:r>
                      <a:r>
                        <a:rPr lang="en-US" sz="2000" spc="20" dirty="0" smtClean="0">
                          <a:effectLst/>
                        </a:rPr>
                        <a:t>c</a:t>
                      </a:r>
                      <a:r>
                        <a:rPr lang="en-US" sz="2000" spc="-5" dirty="0" smtClean="0">
                          <a:effectLst/>
                        </a:rPr>
                        <a:t>a</a:t>
                      </a:r>
                      <a:r>
                        <a:rPr lang="en-US" sz="2000" spc="-10" dirty="0" smtClean="0">
                          <a:effectLst/>
                        </a:rPr>
                        <a:t>r</a:t>
                      </a:r>
                      <a:r>
                        <a:rPr lang="en-US" sz="2000" dirty="0" smtClean="0">
                          <a:effectLst/>
                        </a:rPr>
                        <a:t>e </a:t>
                      </a:r>
                      <a:r>
                        <a:rPr lang="en-US" sz="2000" spc="-15" dirty="0" smtClean="0">
                          <a:effectLst/>
                        </a:rPr>
                        <a:t>S</a:t>
                      </a:r>
                      <a:r>
                        <a:rPr lang="en-US" sz="2000" spc="-5" dirty="0" smtClean="0">
                          <a:effectLst/>
                        </a:rPr>
                        <a:t>u</a:t>
                      </a:r>
                      <a:r>
                        <a:rPr lang="en-US" sz="2000" spc="-10" dirty="0" smtClean="0">
                          <a:effectLst/>
                        </a:rPr>
                        <a:t>p</a:t>
                      </a:r>
                      <a:r>
                        <a:rPr lang="en-US" sz="2000" spc="-5" dirty="0" smtClean="0">
                          <a:effectLst/>
                        </a:rPr>
                        <a:t>p</a:t>
                      </a:r>
                      <a:r>
                        <a:rPr lang="en-US" sz="2000" spc="10" dirty="0" smtClean="0">
                          <a:effectLst/>
                        </a:rPr>
                        <a:t>l</a:t>
                      </a:r>
                      <a:r>
                        <a:rPr lang="en-US" sz="2000" spc="-5" dirty="0" smtClean="0">
                          <a:effectLst/>
                        </a:rPr>
                        <a:t>e</a:t>
                      </a:r>
                      <a:r>
                        <a:rPr lang="en-US" sz="2000" spc="5" dirty="0" smtClean="0">
                          <a:effectLst/>
                        </a:rPr>
                        <a:t>m</a:t>
                      </a:r>
                      <a:r>
                        <a:rPr lang="en-US" sz="2000" spc="-5" dirty="0" smtClean="0">
                          <a:effectLst/>
                        </a:rPr>
                        <a:t>e</a:t>
                      </a:r>
                      <a:r>
                        <a:rPr lang="en-US" sz="2000" spc="-10" dirty="0" smtClean="0">
                          <a:effectLst/>
                        </a:rPr>
                        <a:t>n</a:t>
                      </a:r>
                      <a:r>
                        <a:rPr lang="en-US" sz="2000" dirty="0" smtClean="0">
                          <a:effectLst/>
                        </a:rPr>
                        <a:t>t </a:t>
                      </a:r>
                      <a:r>
                        <a:rPr lang="en-US" sz="2000" spc="-20" dirty="0" smtClean="0">
                          <a:effectLst/>
                        </a:rPr>
                        <a:t>I</a:t>
                      </a:r>
                      <a:r>
                        <a:rPr lang="en-US" sz="2000" dirty="0" smtClean="0">
                          <a:effectLst/>
                        </a:rPr>
                        <a:t>n</a:t>
                      </a:r>
                      <a:r>
                        <a:rPr lang="en-US" sz="2000" spc="-5" dirty="0" smtClean="0">
                          <a:effectLst/>
                        </a:rPr>
                        <a:t>s</a:t>
                      </a:r>
                      <a:r>
                        <a:rPr lang="en-US" sz="2000" dirty="0" smtClean="0">
                          <a:effectLst/>
                        </a:rPr>
                        <a:t>u</a:t>
                      </a:r>
                      <a:r>
                        <a:rPr lang="en-US" sz="2000" spc="10" dirty="0" smtClean="0">
                          <a:effectLst/>
                        </a:rPr>
                        <a:t>r</a:t>
                      </a:r>
                      <a:r>
                        <a:rPr lang="en-US" sz="2000" spc="-5" dirty="0" smtClean="0">
                          <a:effectLst/>
                        </a:rPr>
                        <a:t>a</a:t>
                      </a:r>
                      <a:r>
                        <a:rPr lang="en-US" sz="2000" spc="5" dirty="0" smtClean="0">
                          <a:effectLst/>
                        </a:rPr>
                        <a:t>nc</a:t>
                      </a:r>
                      <a:r>
                        <a:rPr lang="en-US" sz="2000" dirty="0" smtClean="0">
                          <a:effectLst/>
                        </a:rPr>
                        <a:t>e (</a:t>
                      </a:r>
                      <a:r>
                        <a:rPr lang="en-US" sz="2000" spc="-25" dirty="0" smtClean="0">
                          <a:effectLst/>
                        </a:rPr>
                        <a:t>M</a:t>
                      </a:r>
                      <a:r>
                        <a:rPr lang="en-US" sz="2000" spc="15" dirty="0" smtClean="0">
                          <a:effectLst/>
                        </a:rPr>
                        <a:t>e</a:t>
                      </a:r>
                      <a:r>
                        <a:rPr lang="en-US" sz="2000" dirty="0" smtClean="0">
                          <a:effectLst/>
                        </a:rPr>
                        <a:t>di</a:t>
                      </a:r>
                      <a:r>
                        <a:rPr lang="en-US" sz="2000" spc="5" dirty="0" smtClean="0">
                          <a:effectLst/>
                        </a:rPr>
                        <a:t>g</a:t>
                      </a:r>
                      <a:r>
                        <a:rPr lang="en-US" sz="2000" spc="-20" dirty="0" smtClean="0">
                          <a:effectLst/>
                        </a:rPr>
                        <a:t>a</a:t>
                      </a:r>
                      <a:r>
                        <a:rPr lang="en-US" sz="2000" dirty="0" smtClean="0">
                          <a:effectLst/>
                        </a:rPr>
                        <a:t>p) </a:t>
                      </a:r>
                      <a:r>
                        <a:rPr lang="en-US" sz="2000" spc="-10" dirty="0" smtClean="0">
                          <a:effectLst/>
                        </a:rPr>
                        <a:t>P</a:t>
                      </a:r>
                      <a:r>
                        <a:rPr lang="en-US" sz="2000" spc="5" dirty="0" smtClean="0">
                          <a:effectLst/>
                        </a:rPr>
                        <a:t>l</a:t>
                      </a:r>
                      <a:r>
                        <a:rPr lang="en-US" sz="2000" spc="-5" dirty="0" smtClean="0">
                          <a:effectLst/>
                        </a:rPr>
                        <a:t>a</a:t>
                      </a:r>
                      <a:r>
                        <a:rPr lang="en-US" sz="2000" dirty="0" smtClean="0">
                          <a:effectLst/>
                        </a:rPr>
                        <a:t>ns</a:t>
                      </a:r>
                      <a:endParaRPr lang="en-US" sz="1800" dirty="0">
                        <a:effectLst/>
                        <a:latin typeface="Calibri"/>
                        <a:ea typeface="Calibri"/>
                        <a:cs typeface="Times New Roman"/>
                      </a:endParaRPr>
                    </a:p>
                  </a:txBody>
                  <a:tcPr marL="0" marR="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69099">
                <a:tc>
                  <a:txBody>
                    <a:bodyPr/>
                    <a:lstStyle/>
                    <a:p>
                      <a:pPr marL="50800" marR="0" algn="ctr">
                        <a:lnSpc>
                          <a:spcPct val="115000"/>
                        </a:lnSpc>
                        <a:spcBef>
                          <a:spcPts val="215"/>
                        </a:spcBef>
                        <a:spcAft>
                          <a:spcPts val="0"/>
                        </a:spcAft>
                      </a:pPr>
                      <a:r>
                        <a:rPr lang="en-US" sz="1600" b="1" spc="15" dirty="0">
                          <a:solidFill>
                            <a:schemeClr val="tx1"/>
                          </a:solidFill>
                          <a:effectLst/>
                        </a:rPr>
                        <a:t>B</a:t>
                      </a:r>
                      <a:r>
                        <a:rPr lang="en-US" sz="1600" b="1" spc="-5" dirty="0">
                          <a:solidFill>
                            <a:schemeClr val="tx1"/>
                          </a:solidFill>
                          <a:effectLst/>
                        </a:rPr>
                        <a:t>e</a:t>
                      </a:r>
                      <a:r>
                        <a:rPr lang="en-US" sz="1600" b="1" spc="5" dirty="0">
                          <a:solidFill>
                            <a:schemeClr val="tx1"/>
                          </a:solidFill>
                          <a:effectLst/>
                        </a:rPr>
                        <a:t>n</a:t>
                      </a:r>
                      <a:r>
                        <a:rPr lang="en-US" sz="1600" b="1" spc="-5" dirty="0">
                          <a:solidFill>
                            <a:schemeClr val="tx1"/>
                          </a:solidFill>
                          <a:effectLst/>
                        </a:rPr>
                        <a:t>efi</a:t>
                      </a:r>
                      <a:r>
                        <a:rPr lang="en-US" sz="1600" b="1" dirty="0">
                          <a:solidFill>
                            <a:schemeClr val="tx1"/>
                          </a:solidFill>
                          <a:effectLst/>
                        </a:rPr>
                        <a:t>ts</a:t>
                      </a:r>
                      <a:endParaRPr lang="en-US" sz="1600" b="1" dirty="0">
                        <a:solidFill>
                          <a:schemeClr val="tx1"/>
                        </a:solidFill>
                        <a:effectLst/>
                        <a:latin typeface="Calibri"/>
                        <a:ea typeface="Calibri"/>
                        <a:cs typeface="Times New Roman"/>
                      </a:endParaRPr>
                    </a:p>
                  </a:txBody>
                  <a:tcPr marL="0" marR="0" marT="0" marB="0">
                    <a:solidFill>
                      <a:srgbClr val="D0D8E8"/>
                    </a:solidFill>
                  </a:tcPr>
                </a:tc>
                <a:tc>
                  <a:txBody>
                    <a:bodyPr/>
                    <a:lstStyle/>
                    <a:p>
                      <a:pPr marL="142875" marR="130175" algn="ctr">
                        <a:lnSpc>
                          <a:spcPct val="115000"/>
                        </a:lnSpc>
                        <a:spcBef>
                          <a:spcPts val="215"/>
                        </a:spcBef>
                        <a:spcAft>
                          <a:spcPts val="0"/>
                        </a:spcAft>
                      </a:pPr>
                      <a:r>
                        <a:rPr lang="en-US" sz="1400" b="1" dirty="0">
                          <a:effectLst/>
                        </a:rPr>
                        <a:t>A</a:t>
                      </a:r>
                      <a:endParaRPr lang="en-US" sz="1400" b="1" dirty="0">
                        <a:effectLst/>
                        <a:latin typeface="Calibri"/>
                        <a:ea typeface="Calibri"/>
                        <a:cs typeface="Times New Roman"/>
                      </a:endParaRPr>
                    </a:p>
                  </a:txBody>
                  <a:tcPr marL="0" marR="0" marT="0" marB="0">
                    <a:solidFill>
                      <a:srgbClr val="E9EDF4"/>
                    </a:solidFill>
                  </a:tcPr>
                </a:tc>
                <a:tc>
                  <a:txBody>
                    <a:bodyPr/>
                    <a:lstStyle/>
                    <a:p>
                      <a:pPr marL="148590" marR="135890" algn="ctr">
                        <a:lnSpc>
                          <a:spcPct val="115000"/>
                        </a:lnSpc>
                        <a:spcBef>
                          <a:spcPts val="215"/>
                        </a:spcBef>
                        <a:spcAft>
                          <a:spcPts val="0"/>
                        </a:spcAft>
                      </a:pPr>
                      <a:r>
                        <a:rPr lang="en-US" sz="1400" b="1" kern="1200" dirty="0">
                          <a:solidFill>
                            <a:schemeClr val="dk1"/>
                          </a:solidFill>
                          <a:effectLst/>
                          <a:latin typeface="+mn-lt"/>
                          <a:ea typeface="+mn-ea"/>
                          <a:cs typeface="+mn-cs"/>
                        </a:rPr>
                        <a:t>B</a:t>
                      </a:r>
                    </a:p>
                  </a:txBody>
                  <a:tcPr marL="0" marR="0" marT="0" marB="0">
                    <a:solidFill>
                      <a:srgbClr val="D0D8E8"/>
                    </a:solidFill>
                  </a:tcPr>
                </a:tc>
                <a:tc>
                  <a:txBody>
                    <a:bodyPr/>
                    <a:lstStyle/>
                    <a:p>
                      <a:pPr marL="145415" marR="132715" algn="ctr">
                        <a:lnSpc>
                          <a:spcPct val="115000"/>
                        </a:lnSpc>
                        <a:spcBef>
                          <a:spcPts val="215"/>
                        </a:spcBef>
                        <a:spcAft>
                          <a:spcPts val="0"/>
                        </a:spcAft>
                      </a:pPr>
                      <a:r>
                        <a:rPr lang="en-US" sz="1400" b="1" dirty="0">
                          <a:effectLst/>
                        </a:rPr>
                        <a:t>C</a:t>
                      </a:r>
                      <a:endParaRPr lang="en-US" sz="1400" b="1" dirty="0">
                        <a:effectLst/>
                        <a:latin typeface="Calibri"/>
                        <a:ea typeface="Calibri"/>
                        <a:cs typeface="Times New Roman"/>
                      </a:endParaRPr>
                    </a:p>
                  </a:txBody>
                  <a:tcPr marL="0" marR="0" marT="0" marB="0">
                    <a:solidFill>
                      <a:srgbClr val="E9EDF4"/>
                    </a:solidFill>
                  </a:tcPr>
                </a:tc>
                <a:tc>
                  <a:txBody>
                    <a:bodyPr/>
                    <a:lstStyle/>
                    <a:p>
                      <a:pPr marL="138430" marR="125730" algn="ctr">
                        <a:lnSpc>
                          <a:spcPct val="115000"/>
                        </a:lnSpc>
                        <a:spcBef>
                          <a:spcPts val="215"/>
                        </a:spcBef>
                        <a:spcAft>
                          <a:spcPts val="0"/>
                        </a:spcAft>
                      </a:pPr>
                      <a:r>
                        <a:rPr lang="en-US" sz="1400" b="1" dirty="0">
                          <a:effectLst/>
                        </a:rPr>
                        <a:t>D</a:t>
                      </a:r>
                      <a:endParaRPr lang="en-US" sz="1400" b="1" dirty="0">
                        <a:effectLst/>
                        <a:latin typeface="Calibri"/>
                        <a:ea typeface="Calibri"/>
                        <a:cs typeface="Times New Roman"/>
                      </a:endParaRPr>
                    </a:p>
                  </a:txBody>
                  <a:tcPr marL="0" marR="0" marT="0" marB="0">
                    <a:solidFill>
                      <a:srgbClr val="D0D8E8"/>
                    </a:solidFill>
                  </a:tcPr>
                </a:tc>
                <a:tc>
                  <a:txBody>
                    <a:bodyPr/>
                    <a:lstStyle/>
                    <a:p>
                      <a:pPr marL="144780" marR="0">
                        <a:lnSpc>
                          <a:spcPct val="115000"/>
                        </a:lnSpc>
                        <a:spcBef>
                          <a:spcPts val="150"/>
                        </a:spcBef>
                        <a:spcAft>
                          <a:spcPts val="0"/>
                        </a:spcAft>
                      </a:pPr>
                      <a:r>
                        <a:rPr lang="en-US" sz="1400" b="1" dirty="0">
                          <a:effectLst/>
                        </a:rPr>
                        <a:t>F*</a:t>
                      </a:r>
                      <a:endParaRPr lang="en-US" sz="1400" b="1" dirty="0">
                        <a:effectLst/>
                        <a:latin typeface="Calibri"/>
                        <a:ea typeface="Calibri"/>
                        <a:cs typeface="Times New Roman"/>
                      </a:endParaRPr>
                    </a:p>
                  </a:txBody>
                  <a:tcPr marL="0" marR="0" marT="0" marB="0">
                    <a:solidFill>
                      <a:srgbClr val="E9EDF4"/>
                    </a:solidFill>
                  </a:tcPr>
                </a:tc>
                <a:tc>
                  <a:txBody>
                    <a:bodyPr/>
                    <a:lstStyle/>
                    <a:p>
                      <a:pPr marL="141605" marR="128905" algn="ctr">
                        <a:lnSpc>
                          <a:spcPct val="115000"/>
                        </a:lnSpc>
                        <a:spcBef>
                          <a:spcPts val="215"/>
                        </a:spcBef>
                        <a:spcAft>
                          <a:spcPts val="0"/>
                        </a:spcAft>
                      </a:pPr>
                      <a:r>
                        <a:rPr lang="en-US" sz="1400" b="1" dirty="0">
                          <a:effectLst/>
                        </a:rPr>
                        <a:t>G</a:t>
                      </a:r>
                      <a:endParaRPr lang="en-US" sz="1400" b="1" dirty="0">
                        <a:effectLst/>
                        <a:latin typeface="Calibri"/>
                        <a:ea typeface="Calibri"/>
                        <a:cs typeface="Times New Roman"/>
                      </a:endParaRPr>
                    </a:p>
                  </a:txBody>
                  <a:tcPr marL="0" marR="0" marT="0" marB="0">
                    <a:solidFill>
                      <a:srgbClr val="D0D8E8"/>
                    </a:solidFill>
                  </a:tcPr>
                </a:tc>
                <a:tc>
                  <a:txBody>
                    <a:bodyPr/>
                    <a:lstStyle/>
                    <a:p>
                      <a:pPr marL="143510" marR="130810" algn="ctr">
                        <a:lnSpc>
                          <a:spcPct val="115000"/>
                        </a:lnSpc>
                        <a:spcBef>
                          <a:spcPts val="215"/>
                        </a:spcBef>
                        <a:spcAft>
                          <a:spcPts val="0"/>
                        </a:spcAft>
                      </a:pPr>
                      <a:r>
                        <a:rPr lang="en-US" sz="1400" b="1" dirty="0" smtClean="0">
                          <a:effectLst/>
                        </a:rPr>
                        <a:t>K**</a:t>
                      </a:r>
                      <a:endParaRPr lang="en-US" sz="1400" b="1" dirty="0">
                        <a:effectLst/>
                        <a:latin typeface="Calibri"/>
                        <a:ea typeface="Calibri"/>
                        <a:cs typeface="Times New Roman"/>
                      </a:endParaRPr>
                    </a:p>
                  </a:txBody>
                  <a:tcPr marL="0" marR="0" marT="0" marB="0">
                    <a:solidFill>
                      <a:srgbClr val="E9EDF4"/>
                    </a:solidFill>
                  </a:tcPr>
                </a:tc>
                <a:tc>
                  <a:txBody>
                    <a:bodyPr/>
                    <a:lstStyle/>
                    <a:p>
                      <a:pPr marL="156210" marR="143510" algn="ctr">
                        <a:lnSpc>
                          <a:spcPct val="115000"/>
                        </a:lnSpc>
                        <a:spcBef>
                          <a:spcPts val="215"/>
                        </a:spcBef>
                        <a:spcAft>
                          <a:spcPts val="0"/>
                        </a:spcAft>
                      </a:pPr>
                      <a:r>
                        <a:rPr lang="en-US" sz="1400" b="1" dirty="0" smtClean="0">
                          <a:effectLst/>
                        </a:rPr>
                        <a:t>L**</a:t>
                      </a:r>
                      <a:endParaRPr lang="en-US" sz="1400" b="1" dirty="0">
                        <a:effectLst/>
                        <a:latin typeface="Calibri"/>
                        <a:ea typeface="Calibri"/>
                        <a:cs typeface="Times New Roman"/>
                      </a:endParaRPr>
                    </a:p>
                  </a:txBody>
                  <a:tcPr marL="0" marR="0" marT="0" marB="0">
                    <a:solidFill>
                      <a:srgbClr val="D0D8E8"/>
                    </a:solidFill>
                  </a:tcPr>
                </a:tc>
                <a:tc>
                  <a:txBody>
                    <a:bodyPr/>
                    <a:lstStyle/>
                    <a:p>
                      <a:pPr marL="128270" marR="115570" algn="ctr">
                        <a:lnSpc>
                          <a:spcPct val="115000"/>
                        </a:lnSpc>
                        <a:spcBef>
                          <a:spcPts val="215"/>
                        </a:spcBef>
                        <a:spcAft>
                          <a:spcPts val="0"/>
                        </a:spcAft>
                      </a:pPr>
                      <a:r>
                        <a:rPr lang="en-US" sz="1400" b="1" dirty="0">
                          <a:effectLst/>
                        </a:rPr>
                        <a:t>M</a:t>
                      </a:r>
                      <a:endParaRPr lang="en-US" sz="1400" b="1" dirty="0">
                        <a:effectLst/>
                        <a:latin typeface="Calibri"/>
                        <a:ea typeface="Calibri"/>
                        <a:cs typeface="Times New Roman"/>
                      </a:endParaRPr>
                    </a:p>
                  </a:txBody>
                  <a:tcPr marL="0" marR="0" marT="0" marB="0">
                    <a:solidFill>
                      <a:srgbClr val="E9EDF4"/>
                    </a:solidFill>
                  </a:tcPr>
                </a:tc>
                <a:tc>
                  <a:txBody>
                    <a:bodyPr/>
                    <a:lstStyle/>
                    <a:p>
                      <a:pPr marL="139065" marR="126365" algn="ctr">
                        <a:lnSpc>
                          <a:spcPct val="115000"/>
                        </a:lnSpc>
                        <a:spcBef>
                          <a:spcPts val="215"/>
                        </a:spcBef>
                        <a:spcAft>
                          <a:spcPts val="0"/>
                        </a:spcAft>
                      </a:pPr>
                      <a:r>
                        <a:rPr lang="en-US" sz="1400" b="1" dirty="0">
                          <a:solidFill>
                            <a:schemeClr val="tx1"/>
                          </a:solidFill>
                          <a:effectLst/>
                        </a:rPr>
                        <a:t>N</a:t>
                      </a:r>
                      <a:endParaRPr lang="en-US" sz="1400" b="1" dirty="0">
                        <a:solidFill>
                          <a:schemeClr val="tx1"/>
                        </a:solidFill>
                        <a:effectLst/>
                        <a:latin typeface="Calibri"/>
                        <a:ea typeface="Calibri"/>
                        <a:cs typeface="Times New Roman"/>
                      </a:endParaRPr>
                    </a:p>
                  </a:txBody>
                  <a:tcPr marL="0" marR="0" marT="0" marB="0">
                    <a:solidFill>
                      <a:srgbClr val="D0D8E8"/>
                    </a:solidFill>
                  </a:tcPr>
                </a:tc>
              </a:tr>
              <a:tr h="800317">
                <a:tc>
                  <a:txBody>
                    <a:bodyPr/>
                    <a:lstStyle/>
                    <a:p>
                      <a:pPr marL="50800" marR="0" algn="l" defTabSz="914400" rtl="0" eaLnBrk="1" latinLnBrk="0" hangingPunct="1">
                        <a:lnSpc>
                          <a:spcPct val="100000"/>
                        </a:lnSpc>
                        <a:spcBef>
                          <a:spcPts val="0"/>
                        </a:spcBef>
                        <a:spcAft>
                          <a:spcPts val="0"/>
                        </a:spcAft>
                      </a:pPr>
                      <a:r>
                        <a:rPr lang="en-US" sz="1600" b="0" kern="1200" spc="15" dirty="0">
                          <a:solidFill>
                            <a:schemeClr val="tx1"/>
                          </a:solidFill>
                          <a:effectLst/>
                          <a:latin typeface="+mn-lt"/>
                          <a:ea typeface="+mn-ea"/>
                          <a:cs typeface="+mn-cs"/>
                        </a:rPr>
                        <a:t>Medicare Part A coinsurance and hospital costs (up to an </a:t>
                      </a:r>
                      <a:r>
                        <a:rPr lang="en-US" sz="1600" b="0" kern="1200" spc="15" dirty="0" smtClean="0">
                          <a:solidFill>
                            <a:schemeClr val="tx1"/>
                          </a:solidFill>
                          <a:effectLst/>
                          <a:latin typeface="+mn-lt"/>
                          <a:ea typeface="+mn-ea"/>
                          <a:cs typeface="+mn-cs"/>
                        </a:rPr>
                        <a:t>additional 365 </a:t>
                      </a:r>
                      <a:r>
                        <a:rPr lang="en-US" sz="1600" b="0" kern="1200" spc="15" dirty="0">
                          <a:solidFill>
                            <a:schemeClr val="tx1"/>
                          </a:solidFill>
                          <a:effectLst/>
                          <a:latin typeface="+mn-lt"/>
                          <a:ea typeface="+mn-ea"/>
                          <a:cs typeface="+mn-cs"/>
                        </a:rPr>
                        <a:t>days after Medicare benefits are used)</a:t>
                      </a:r>
                    </a:p>
                  </a:txBody>
                  <a:tcPr marL="0" marR="0" marT="0" marB="0">
                    <a:solidFill>
                      <a:srgbClr val="D0D8E8"/>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655"/>
                        </a:lnSpc>
                        <a:spcBef>
                          <a:spcPts val="0"/>
                        </a:spcBef>
                        <a:spcAft>
                          <a:spcPts val="0"/>
                        </a:spcAft>
                      </a:pPr>
                      <a:r>
                        <a:rPr lang="en-US" sz="1400" b="0" kern="1200" dirty="0">
                          <a:solidFill>
                            <a:schemeClr val="dk1"/>
                          </a:solidFill>
                          <a:effectLst/>
                          <a:latin typeface="+mn-lt"/>
                          <a:ea typeface="+mn-ea"/>
                          <a:cs typeface="+mn-cs"/>
                        </a:rPr>
                        <a:t>100%</a:t>
                      </a:r>
                    </a:p>
                  </a:txBody>
                  <a:tcPr marL="0" marR="0" marT="0" marB="0">
                    <a:solidFill>
                      <a:srgbClr val="D0D8E8"/>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D0D8E8"/>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D0D8E8"/>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D0D8E8"/>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655"/>
                        </a:lnSpc>
                        <a:spcBef>
                          <a:spcPts val="0"/>
                        </a:spcBef>
                        <a:spcAft>
                          <a:spcPts val="0"/>
                        </a:spcAft>
                      </a:pPr>
                      <a:r>
                        <a:rPr lang="en-US" sz="1400" b="0" dirty="0">
                          <a:solidFill>
                            <a:schemeClr val="tx1"/>
                          </a:solidFill>
                          <a:effectLst/>
                        </a:rPr>
                        <a:t>100%</a:t>
                      </a:r>
                      <a:endParaRPr lang="en-US" sz="1400" b="0" dirty="0">
                        <a:solidFill>
                          <a:schemeClr val="tx1"/>
                        </a:solidFill>
                        <a:effectLst/>
                        <a:latin typeface="Calibri"/>
                        <a:ea typeface="Calibri"/>
                        <a:cs typeface="Times New Roman"/>
                      </a:endParaRPr>
                    </a:p>
                  </a:txBody>
                  <a:tcPr marL="0" marR="0" marT="0" marB="0">
                    <a:solidFill>
                      <a:srgbClr val="D0D8E8"/>
                    </a:solidFill>
                  </a:tcPr>
                </a:tc>
              </a:tr>
              <a:tr h="467998">
                <a:tc>
                  <a:txBody>
                    <a:bodyPr/>
                    <a:lstStyle/>
                    <a:p>
                      <a:pPr marL="50800" marR="0" algn="l" defTabSz="914400" rtl="0" eaLnBrk="1" latinLnBrk="0" hangingPunct="1">
                        <a:lnSpc>
                          <a:spcPct val="100000"/>
                        </a:lnSpc>
                        <a:spcBef>
                          <a:spcPts val="0"/>
                        </a:spcBef>
                        <a:spcAft>
                          <a:spcPts val="0"/>
                        </a:spcAft>
                      </a:pPr>
                      <a:r>
                        <a:rPr lang="en-US" sz="1600" b="0" kern="1200" spc="15" dirty="0">
                          <a:solidFill>
                            <a:schemeClr val="tx1"/>
                          </a:solidFill>
                          <a:effectLst/>
                          <a:latin typeface="+mn-lt"/>
                          <a:ea typeface="+mn-ea"/>
                          <a:cs typeface="+mn-cs"/>
                        </a:rPr>
                        <a:t>Medicare Part </a:t>
                      </a:r>
                      <a:r>
                        <a:rPr lang="en-US" sz="1600" b="0" kern="1200" spc="15" dirty="0" smtClean="0">
                          <a:solidFill>
                            <a:schemeClr val="tx1"/>
                          </a:solidFill>
                          <a:effectLst/>
                          <a:latin typeface="+mn-lt"/>
                          <a:ea typeface="+mn-ea"/>
                          <a:cs typeface="+mn-cs"/>
                        </a:rPr>
                        <a:t>B coinsurance </a:t>
                      </a:r>
                      <a:r>
                        <a:rPr lang="en-US" sz="1600" b="0" kern="1200" spc="15" dirty="0">
                          <a:solidFill>
                            <a:schemeClr val="tx1"/>
                          </a:solidFill>
                          <a:effectLst/>
                          <a:latin typeface="+mn-lt"/>
                          <a:ea typeface="+mn-ea"/>
                          <a:cs typeface="+mn-cs"/>
                        </a:rPr>
                        <a:t>or copayment</a:t>
                      </a:r>
                    </a:p>
                  </a:txBody>
                  <a:tcPr marL="0" marR="0" marT="0" marB="0">
                    <a:solidFill>
                      <a:srgbClr val="D0D8E8"/>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655"/>
                        </a:lnSpc>
                        <a:spcBef>
                          <a:spcPts val="0"/>
                        </a:spcBef>
                        <a:spcAft>
                          <a:spcPts val="0"/>
                        </a:spcAft>
                      </a:pPr>
                      <a:r>
                        <a:rPr lang="en-US" sz="1400" b="0" kern="1200" dirty="0">
                          <a:solidFill>
                            <a:schemeClr val="dk1"/>
                          </a:solidFill>
                          <a:effectLst/>
                          <a:latin typeface="+mn-lt"/>
                          <a:ea typeface="+mn-ea"/>
                          <a:cs typeface="+mn-cs"/>
                        </a:rPr>
                        <a:t>100%</a:t>
                      </a:r>
                    </a:p>
                  </a:txBody>
                  <a:tcPr marL="0" marR="0" marT="0" marB="0">
                    <a:solidFill>
                      <a:srgbClr val="D0D8E8"/>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D0D8E8"/>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D0D8E8"/>
                    </a:solidFill>
                  </a:tcPr>
                </a:tc>
                <a:tc>
                  <a:txBody>
                    <a:bodyPr/>
                    <a:lstStyle/>
                    <a:p>
                      <a:pPr marL="95885" marR="0" algn="ctr">
                        <a:lnSpc>
                          <a:spcPct val="115000"/>
                        </a:lnSpc>
                        <a:spcBef>
                          <a:spcPts val="35"/>
                        </a:spcBef>
                        <a:spcAft>
                          <a:spcPts val="0"/>
                        </a:spcAft>
                      </a:pPr>
                      <a:r>
                        <a:rPr lang="en-US" sz="1400" b="0" dirty="0">
                          <a:effectLst/>
                        </a:rPr>
                        <a:t>50%</a:t>
                      </a:r>
                      <a:endParaRPr lang="en-US" sz="1400" b="0" dirty="0">
                        <a:effectLst/>
                        <a:latin typeface="Calibri"/>
                        <a:ea typeface="Calibri"/>
                        <a:cs typeface="Times New Roman"/>
                      </a:endParaRPr>
                    </a:p>
                  </a:txBody>
                  <a:tcPr marL="0" marR="0" marT="0" marB="0">
                    <a:solidFill>
                      <a:srgbClr val="E9EDF4"/>
                    </a:solidFill>
                  </a:tcPr>
                </a:tc>
                <a:tc>
                  <a:txBody>
                    <a:bodyPr/>
                    <a:lstStyle/>
                    <a:p>
                      <a:pPr marL="95885" marR="0" algn="ctr">
                        <a:lnSpc>
                          <a:spcPct val="115000"/>
                        </a:lnSpc>
                        <a:spcBef>
                          <a:spcPts val="35"/>
                        </a:spcBef>
                        <a:spcAft>
                          <a:spcPts val="0"/>
                        </a:spcAft>
                      </a:pPr>
                      <a:r>
                        <a:rPr lang="en-US" sz="1400" b="0" dirty="0">
                          <a:effectLst/>
                        </a:rPr>
                        <a:t>75%</a:t>
                      </a:r>
                      <a:endParaRPr lang="en-US" sz="1400" b="0" dirty="0">
                        <a:effectLst/>
                        <a:latin typeface="Calibri"/>
                        <a:ea typeface="Calibri"/>
                        <a:cs typeface="Times New Roman"/>
                      </a:endParaRPr>
                    </a:p>
                  </a:txBody>
                  <a:tcPr marL="0" marR="0" marT="0" marB="0">
                    <a:solidFill>
                      <a:srgbClr val="D0D8E8"/>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29845" marR="17145" algn="ctr">
                        <a:lnSpc>
                          <a:spcPts val="1655"/>
                        </a:lnSpc>
                        <a:spcBef>
                          <a:spcPts val="0"/>
                        </a:spcBef>
                        <a:spcAft>
                          <a:spcPts val="0"/>
                        </a:spcAft>
                      </a:pPr>
                      <a:r>
                        <a:rPr lang="en-US" sz="1400" b="0" dirty="0">
                          <a:solidFill>
                            <a:schemeClr val="tx1"/>
                          </a:solidFill>
                          <a:effectLst/>
                        </a:rPr>
                        <a:t>100%</a:t>
                      </a:r>
                    </a:p>
                    <a:p>
                      <a:pPr marL="140335" marR="127635" algn="ctr">
                        <a:lnSpc>
                          <a:spcPts val="1360"/>
                        </a:lnSpc>
                        <a:spcBef>
                          <a:spcPts val="0"/>
                        </a:spcBef>
                        <a:spcAft>
                          <a:spcPts val="0"/>
                        </a:spcAft>
                      </a:pPr>
                      <a:r>
                        <a:rPr lang="en-US" sz="1400" b="0" dirty="0" smtClean="0">
                          <a:solidFill>
                            <a:schemeClr val="tx1"/>
                          </a:solidFill>
                          <a:effectLst/>
                        </a:rPr>
                        <a:t>***</a:t>
                      </a:r>
                      <a:endParaRPr lang="en-US" sz="1400" b="0" dirty="0">
                        <a:solidFill>
                          <a:schemeClr val="tx1"/>
                        </a:solidFill>
                        <a:effectLst/>
                        <a:latin typeface="Calibri"/>
                        <a:ea typeface="Calibri"/>
                        <a:cs typeface="Times New Roman"/>
                      </a:endParaRPr>
                    </a:p>
                  </a:txBody>
                  <a:tcPr marL="0" marR="0" marT="0" marB="0">
                    <a:solidFill>
                      <a:srgbClr val="D0D8E8"/>
                    </a:solidFill>
                  </a:tcPr>
                </a:tc>
              </a:tr>
              <a:tr h="233999">
                <a:tc>
                  <a:txBody>
                    <a:bodyPr/>
                    <a:lstStyle/>
                    <a:p>
                      <a:pPr marL="50800" marR="0">
                        <a:lnSpc>
                          <a:spcPct val="100000"/>
                        </a:lnSpc>
                        <a:spcBef>
                          <a:spcPts val="0"/>
                        </a:spcBef>
                        <a:spcAft>
                          <a:spcPts val="0"/>
                        </a:spcAft>
                      </a:pPr>
                      <a:r>
                        <a:rPr lang="en-US" sz="1600" b="0" spc="-5" dirty="0">
                          <a:solidFill>
                            <a:schemeClr val="tx1"/>
                          </a:solidFill>
                          <a:effectLst/>
                        </a:rPr>
                        <a:t>B</a:t>
                      </a:r>
                      <a:r>
                        <a:rPr lang="en-US" sz="1600" b="0" dirty="0">
                          <a:solidFill>
                            <a:schemeClr val="tx1"/>
                          </a:solidFill>
                          <a:effectLst/>
                        </a:rPr>
                        <a:t>l</a:t>
                      </a:r>
                      <a:r>
                        <a:rPr lang="en-US" sz="1600" b="0" spc="10" dirty="0">
                          <a:solidFill>
                            <a:schemeClr val="tx1"/>
                          </a:solidFill>
                          <a:effectLst/>
                        </a:rPr>
                        <a:t>oo</a:t>
                      </a:r>
                      <a:r>
                        <a:rPr lang="en-US" sz="1600" b="0" dirty="0">
                          <a:solidFill>
                            <a:schemeClr val="tx1"/>
                          </a:solidFill>
                          <a:effectLst/>
                        </a:rPr>
                        <a:t>d (fi</a:t>
                      </a:r>
                      <a:r>
                        <a:rPr lang="en-US" sz="1600" b="0" spc="-5" dirty="0">
                          <a:solidFill>
                            <a:schemeClr val="tx1"/>
                          </a:solidFill>
                          <a:effectLst/>
                        </a:rPr>
                        <a:t>rs</a:t>
                      </a:r>
                      <a:r>
                        <a:rPr lang="en-US" sz="1600" b="0" dirty="0">
                          <a:solidFill>
                            <a:schemeClr val="tx1"/>
                          </a:solidFill>
                          <a:effectLst/>
                        </a:rPr>
                        <a:t>t</a:t>
                      </a:r>
                      <a:r>
                        <a:rPr lang="en-US" sz="1600" b="0" spc="-45" dirty="0">
                          <a:solidFill>
                            <a:schemeClr val="tx1"/>
                          </a:solidFill>
                          <a:effectLst/>
                        </a:rPr>
                        <a:t> </a:t>
                      </a:r>
                      <a:r>
                        <a:rPr lang="en-US" sz="1600" b="0" dirty="0">
                          <a:solidFill>
                            <a:schemeClr val="tx1"/>
                          </a:solidFill>
                          <a:effectLst/>
                        </a:rPr>
                        <a:t>3 </a:t>
                      </a:r>
                      <a:r>
                        <a:rPr lang="en-US" sz="1600" b="0" spc="-15" dirty="0">
                          <a:solidFill>
                            <a:schemeClr val="tx1"/>
                          </a:solidFill>
                          <a:effectLst/>
                        </a:rPr>
                        <a:t>p</a:t>
                      </a:r>
                      <a:r>
                        <a:rPr lang="en-US" sz="1600" b="0" dirty="0">
                          <a:solidFill>
                            <a:schemeClr val="tx1"/>
                          </a:solidFill>
                          <a:effectLst/>
                        </a:rPr>
                        <a:t>i</a:t>
                      </a:r>
                      <a:r>
                        <a:rPr lang="en-US" sz="1600" b="0" spc="-25" dirty="0">
                          <a:solidFill>
                            <a:schemeClr val="tx1"/>
                          </a:solidFill>
                          <a:effectLst/>
                        </a:rPr>
                        <a:t>n</a:t>
                      </a:r>
                      <a:r>
                        <a:rPr lang="en-US" sz="1600" b="0" dirty="0">
                          <a:solidFill>
                            <a:schemeClr val="tx1"/>
                          </a:solidFill>
                          <a:effectLst/>
                        </a:rPr>
                        <a:t>ts)</a:t>
                      </a:r>
                      <a:endParaRPr lang="en-US" sz="1600" b="0" dirty="0">
                        <a:solidFill>
                          <a:schemeClr val="tx1"/>
                        </a:solidFill>
                        <a:effectLst/>
                        <a:latin typeface="Calibri"/>
                        <a:ea typeface="Calibri"/>
                        <a:cs typeface="Times New Roman"/>
                      </a:endParaRPr>
                    </a:p>
                  </a:txBody>
                  <a:tcPr marL="0" marR="0" marT="0" marB="0">
                    <a:solidFill>
                      <a:srgbClr val="D0D8E8"/>
                    </a:solidFill>
                  </a:tcPr>
                </a:tc>
                <a:tc>
                  <a:txBody>
                    <a:bodyPr/>
                    <a:lstStyle/>
                    <a:p>
                      <a:pPr marL="53975" marR="0" algn="ctr">
                        <a:lnSpc>
                          <a:spcPts val="1570"/>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570"/>
                        </a:lnSpc>
                        <a:spcBef>
                          <a:spcPts val="0"/>
                        </a:spcBef>
                        <a:spcAft>
                          <a:spcPts val="0"/>
                        </a:spcAft>
                      </a:pPr>
                      <a:r>
                        <a:rPr lang="en-US" sz="1400" b="0" kern="1200" dirty="0">
                          <a:solidFill>
                            <a:schemeClr val="dk1"/>
                          </a:solidFill>
                          <a:effectLst/>
                          <a:latin typeface="+mn-lt"/>
                          <a:ea typeface="+mn-ea"/>
                          <a:cs typeface="+mn-cs"/>
                        </a:rPr>
                        <a:t>100%</a:t>
                      </a:r>
                    </a:p>
                  </a:txBody>
                  <a:tcPr marL="0" marR="0" marT="0" marB="0">
                    <a:solidFill>
                      <a:srgbClr val="D0D8E8"/>
                    </a:solidFill>
                  </a:tcPr>
                </a:tc>
                <a:tc>
                  <a:txBody>
                    <a:bodyPr/>
                    <a:lstStyle/>
                    <a:p>
                      <a:pPr marL="53975" marR="0" algn="ctr">
                        <a:lnSpc>
                          <a:spcPts val="1570"/>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570"/>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D0D8E8"/>
                    </a:solidFill>
                  </a:tcPr>
                </a:tc>
                <a:tc>
                  <a:txBody>
                    <a:bodyPr/>
                    <a:lstStyle/>
                    <a:p>
                      <a:pPr marL="53975" marR="0" algn="ctr">
                        <a:lnSpc>
                          <a:spcPts val="1570"/>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570"/>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D0D8E8"/>
                    </a:solidFill>
                  </a:tcPr>
                </a:tc>
                <a:tc>
                  <a:txBody>
                    <a:bodyPr/>
                    <a:lstStyle/>
                    <a:p>
                      <a:pPr marL="95885" marR="0" algn="ctr">
                        <a:lnSpc>
                          <a:spcPts val="1535"/>
                        </a:lnSpc>
                        <a:spcBef>
                          <a:spcPts val="35"/>
                        </a:spcBef>
                        <a:spcAft>
                          <a:spcPts val="0"/>
                        </a:spcAft>
                      </a:pPr>
                      <a:r>
                        <a:rPr lang="en-US" sz="1400" b="0" dirty="0">
                          <a:effectLst/>
                        </a:rPr>
                        <a:t>50%</a:t>
                      </a:r>
                      <a:endParaRPr lang="en-US" sz="1400" b="0" dirty="0">
                        <a:effectLst/>
                        <a:latin typeface="Calibri"/>
                        <a:ea typeface="Calibri"/>
                        <a:cs typeface="Times New Roman"/>
                      </a:endParaRPr>
                    </a:p>
                  </a:txBody>
                  <a:tcPr marL="0" marR="0" marT="0" marB="0">
                    <a:solidFill>
                      <a:srgbClr val="E9EDF4"/>
                    </a:solidFill>
                  </a:tcPr>
                </a:tc>
                <a:tc>
                  <a:txBody>
                    <a:bodyPr/>
                    <a:lstStyle/>
                    <a:p>
                      <a:pPr marL="95885" marR="0" algn="ctr">
                        <a:lnSpc>
                          <a:spcPts val="1535"/>
                        </a:lnSpc>
                        <a:spcBef>
                          <a:spcPts val="35"/>
                        </a:spcBef>
                        <a:spcAft>
                          <a:spcPts val="0"/>
                        </a:spcAft>
                      </a:pPr>
                      <a:r>
                        <a:rPr lang="en-US" sz="1400" b="0" dirty="0">
                          <a:effectLst/>
                        </a:rPr>
                        <a:t>75%</a:t>
                      </a:r>
                      <a:endParaRPr lang="en-US" sz="1400" b="0" dirty="0">
                        <a:effectLst/>
                        <a:latin typeface="Calibri"/>
                        <a:ea typeface="Calibri"/>
                        <a:cs typeface="Times New Roman"/>
                      </a:endParaRPr>
                    </a:p>
                  </a:txBody>
                  <a:tcPr marL="0" marR="0" marT="0" marB="0">
                    <a:solidFill>
                      <a:srgbClr val="D0D8E8"/>
                    </a:solidFill>
                  </a:tcPr>
                </a:tc>
                <a:tc>
                  <a:txBody>
                    <a:bodyPr/>
                    <a:lstStyle/>
                    <a:p>
                      <a:pPr marL="53975" marR="0" algn="ctr">
                        <a:lnSpc>
                          <a:spcPts val="1570"/>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570"/>
                        </a:lnSpc>
                        <a:spcBef>
                          <a:spcPts val="0"/>
                        </a:spcBef>
                        <a:spcAft>
                          <a:spcPts val="0"/>
                        </a:spcAft>
                      </a:pPr>
                      <a:r>
                        <a:rPr lang="en-US" sz="1400" b="0" dirty="0">
                          <a:solidFill>
                            <a:schemeClr val="tx1"/>
                          </a:solidFill>
                          <a:effectLst/>
                        </a:rPr>
                        <a:t>100%</a:t>
                      </a:r>
                      <a:endParaRPr lang="en-US" sz="1400" b="0" dirty="0">
                        <a:solidFill>
                          <a:schemeClr val="tx1"/>
                        </a:solidFill>
                        <a:effectLst/>
                        <a:latin typeface="Calibri"/>
                        <a:ea typeface="Calibri"/>
                        <a:cs typeface="Times New Roman"/>
                      </a:endParaRPr>
                    </a:p>
                  </a:txBody>
                  <a:tcPr marL="0" marR="0" marT="0" marB="0">
                    <a:solidFill>
                      <a:srgbClr val="D0D8E8"/>
                    </a:solidFill>
                  </a:tcPr>
                </a:tc>
              </a:tr>
              <a:tr h="467998">
                <a:tc>
                  <a:txBody>
                    <a:bodyPr/>
                    <a:lstStyle/>
                    <a:p>
                      <a:pPr marL="50800" marR="62230">
                        <a:lnSpc>
                          <a:spcPct val="100000"/>
                        </a:lnSpc>
                        <a:spcBef>
                          <a:spcPts val="0"/>
                        </a:spcBef>
                        <a:spcAft>
                          <a:spcPts val="0"/>
                        </a:spcAft>
                      </a:pPr>
                      <a:r>
                        <a:rPr lang="en-US" sz="1600" b="0" spc="-25" dirty="0">
                          <a:solidFill>
                            <a:schemeClr val="tx1"/>
                          </a:solidFill>
                          <a:effectLst/>
                        </a:rPr>
                        <a:t>P</a:t>
                      </a:r>
                      <a:r>
                        <a:rPr lang="en-US" sz="1600" b="0" spc="-10" dirty="0">
                          <a:solidFill>
                            <a:schemeClr val="tx1"/>
                          </a:solidFill>
                          <a:effectLst/>
                        </a:rPr>
                        <a:t>a</a:t>
                      </a:r>
                      <a:r>
                        <a:rPr lang="en-US" sz="1600" b="0" spc="10" dirty="0">
                          <a:solidFill>
                            <a:schemeClr val="tx1"/>
                          </a:solidFill>
                          <a:effectLst/>
                        </a:rPr>
                        <a:t>r</a:t>
                      </a:r>
                      <a:r>
                        <a:rPr lang="en-US" sz="1600" b="0" dirty="0">
                          <a:solidFill>
                            <a:schemeClr val="tx1"/>
                          </a:solidFill>
                          <a:effectLst/>
                        </a:rPr>
                        <a:t>t A </a:t>
                      </a:r>
                      <a:r>
                        <a:rPr lang="en-US" sz="1600" b="0" spc="-5" dirty="0">
                          <a:solidFill>
                            <a:schemeClr val="tx1"/>
                          </a:solidFill>
                          <a:effectLst/>
                        </a:rPr>
                        <a:t>h</a:t>
                      </a:r>
                      <a:r>
                        <a:rPr lang="en-US" sz="1600" b="0" dirty="0">
                          <a:solidFill>
                            <a:schemeClr val="tx1"/>
                          </a:solidFill>
                          <a:effectLst/>
                        </a:rPr>
                        <a:t>o</a:t>
                      </a:r>
                      <a:r>
                        <a:rPr lang="en-US" sz="1600" b="0" spc="-5" dirty="0">
                          <a:solidFill>
                            <a:schemeClr val="tx1"/>
                          </a:solidFill>
                          <a:effectLst/>
                        </a:rPr>
                        <a:t>s</a:t>
                      </a:r>
                      <a:r>
                        <a:rPr lang="en-US" sz="1600" b="0" spc="-15" dirty="0">
                          <a:solidFill>
                            <a:schemeClr val="tx1"/>
                          </a:solidFill>
                          <a:effectLst/>
                        </a:rPr>
                        <a:t>p</a:t>
                      </a:r>
                      <a:r>
                        <a:rPr lang="en-US" sz="1600" b="0" dirty="0">
                          <a:solidFill>
                            <a:schemeClr val="tx1"/>
                          </a:solidFill>
                          <a:effectLst/>
                        </a:rPr>
                        <a:t>ice </a:t>
                      </a:r>
                      <a:r>
                        <a:rPr lang="en-US" sz="1600" b="0" spc="5" dirty="0">
                          <a:solidFill>
                            <a:schemeClr val="tx1"/>
                          </a:solidFill>
                          <a:effectLst/>
                        </a:rPr>
                        <a:t>c</a:t>
                      </a:r>
                      <a:r>
                        <a:rPr lang="en-US" sz="1600" b="0" spc="-10" dirty="0">
                          <a:solidFill>
                            <a:schemeClr val="tx1"/>
                          </a:solidFill>
                          <a:effectLst/>
                        </a:rPr>
                        <a:t>a</a:t>
                      </a:r>
                      <a:r>
                        <a:rPr lang="en-US" sz="1600" b="0" spc="-15" dirty="0">
                          <a:solidFill>
                            <a:schemeClr val="tx1"/>
                          </a:solidFill>
                          <a:effectLst/>
                        </a:rPr>
                        <a:t>r</a:t>
                      </a:r>
                      <a:r>
                        <a:rPr lang="en-US" sz="1600" b="0" dirty="0">
                          <a:solidFill>
                            <a:schemeClr val="tx1"/>
                          </a:solidFill>
                          <a:effectLst/>
                        </a:rPr>
                        <a:t>e c</a:t>
                      </a:r>
                      <a:r>
                        <a:rPr lang="en-US" sz="1600" b="0" spc="-15" dirty="0">
                          <a:solidFill>
                            <a:schemeClr val="tx1"/>
                          </a:solidFill>
                          <a:effectLst/>
                        </a:rPr>
                        <a:t>o</a:t>
                      </a:r>
                      <a:r>
                        <a:rPr lang="en-US" sz="1600" b="0" dirty="0">
                          <a:solidFill>
                            <a:schemeClr val="tx1"/>
                          </a:solidFill>
                          <a:effectLst/>
                        </a:rPr>
                        <a:t>i</a:t>
                      </a:r>
                      <a:r>
                        <a:rPr lang="en-US" sz="1600" b="0" spc="-10" dirty="0">
                          <a:solidFill>
                            <a:schemeClr val="tx1"/>
                          </a:solidFill>
                          <a:effectLst/>
                        </a:rPr>
                        <a:t>n</a:t>
                      </a:r>
                      <a:r>
                        <a:rPr lang="en-US" sz="1600" b="0" spc="-5" dirty="0">
                          <a:solidFill>
                            <a:schemeClr val="tx1"/>
                          </a:solidFill>
                          <a:effectLst/>
                        </a:rPr>
                        <a:t>s</a:t>
                      </a:r>
                      <a:r>
                        <a:rPr lang="en-US" sz="1600" b="0" dirty="0">
                          <a:solidFill>
                            <a:schemeClr val="tx1"/>
                          </a:solidFill>
                          <a:effectLst/>
                        </a:rPr>
                        <a:t>ur</a:t>
                      </a:r>
                      <a:r>
                        <a:rPr lang="en-US" sz="1600" b="0" spc="-10" dirty="0">
                          <a:solidFill>
                            <a:schemeClr val="tx1"/>
                          </a:solidFill>
                          <a:effectLst/>
                        </a:rPr>
                        <a:t>a</a:t>
                      </a:r>
                      <a:r>
                        <a:rPr lang="en-US" sz="1600" b="0" spc="-5" dirty="0">
                          <a:solidFill>
                            <a:schemeClr val="tx1"/>
                          </a:solidFill>
                          <a:effectLst/>
                        </a:rPr>
                        <a:t>n</a:t>
                      </a:r>
                      <a:r>
                        <a:rPr lang="en-US" sz="1600" b="0" dirty="0">
                          <a:solidFill>
                            <a:schemeClr val="tx1"/>
                          </a:solidFill>
                          <a:effectLst/>
                        </a:rPr>
                        <a:t>ce </a:t>
                      </a:r>
                      <a:r>
                        <a:rPr lang="en-US" sz="1600" b="0" spc="-15" dirty="0">
                          <a:solidFill>
                            <a:schemeClr val="tx1"/>
                          </a:solidFill>
                          <a:effectLst/>
                        </a:rPr>
                        <a:t>o</a:t>
                      </a:r>
                      <a:r>
                        <a:rPr lang="en-US" sz="1600" b="0" dirty="0">
                          <a:solidFill>
                            <a:schemeClr val="tx1"/>
                          </a:solidFill>
                          <a:effectLst/>
                        </a:rPr>
                        <a:t>r c</a:t>
                      </a:r>
                      <a:r>
                        <a:rPr lang="en-US" sz="1600" b="0" spc="-15" dirty="0">
                          <a:solidFill>
                            <a:schemeClr val="tx1"/>
                          </a:solidFill>
                          <a:effectLst/>
                        </a:rPr>
                        <a:t>o</a:t>
                      </a:r>
                      <a:r>
                        <a:rPr lang="en-US" sz="1600" b="0" spc="5" dirty="0">
                          <a:solidFill>
                            <a:schemeClr val="tx1"/>
                          </a:solidFill>
                          <a:effectLst/>
                        </a:rPr>
                        <a:t>p</a:t>
                      </a:r>
                      <a:r>
                        <a:rPr lang="en-US" sz="1600" b="0" spc="-20" dirty="0">
                          <a:solidFill>
                            <a:schemeClr val="tx1"/>
                          </a:solidFill>
                          <a:effectLst/>
                        </a:rPr>
                        <a:t>a</a:t>
                      </a:r>
                      <a:r>
                        <a:rPr lang="en-US" sz="1600" b="0" spc="5" dirty="0">
                          <a:solidFill>
                            <a:schemeClr val="tx1"/>
                          </a:solidFill>
                          <a:effectLst/>
                        </a:rPr>
                        <a:t>y</a:t>
                      </a:r>
                      <a:r>
                        <a:rPr lang="en-US" sz="1600" b="0" spc="-5" dirty="0">
                          <a:solidFill>
                            <a:schemeClr val="tx1"/>
                          </a:solidFill>
                          <a:effectLst/>
                        </a:rPr>
                        <a:t>m</a:t>
                      </a:r>
                      <a:r>
                        <a:rPr lang="en-US" sz="1600" b="0" dirty="0">
                          <a:solidFill>
                            <a:schemeClr val="tx1"/>
                          </a:solidFill>
                          <a:effectLst/>
                        </a:rPr>
                        <a:t>e</a:t>
                      </a:r>
                      <a:r>
                        <a:rPr lang="en-US" sz="1600" b="0" spc="-25" dirty="0">
                          <a:solidFill>
                            <a:schemeClr val="tx1"/>
                          </a:solidFill>
                          <a:effectLst/>
                        </a:rPr>
                        <a:t>n</a:t>
                      </a:r>
                      <a:r>
                        <a:rPr lang="en-US" sz="1600" b="0" dirty="0">
                          <a:solidFill>
                            <a:schemeClr val="tx1"/>
                          </a:solidFill>
                          <a:effectLst/>
                        </a:rPr>
                        <a:t>t</a:t>
                      </a:r>
                      <a:endParaRPr lang="en-US" sz="1600" b="0" dirty="0">
                        <a:solidFill>
                          <a:schemeClr val="tx1"/>
                        </a:solidFill>
                        <a:effectLst/>
                        <a:latin typeface="Calibri"/>
                        <a:ea typeface="Calibri"/>
                        <a:cs typeface="Times New Roman"/>
                      </a:endParaRPr>
                    </a:p>
                  </a:txBody>
                  <a:tcPr marL="0" marR="0" marT="0" marB="0">
                    <a:solidFill>
                      <a:srgbClr val="D0D8E8"/>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655"/>
                        </a:lnSpc>
                        <a:spcBef>
                          <a:spcPts val="0"/>
                        </a:spcBef>
                        <a:spcAft>
                          <a:spcPts val="0"/>
                        </a:spcAft>
                      </a:pPr>
                      <a:r>
                        <a:rPr lang="en-US" sz="1400" b="0" kern="1200" dirty="0">
                          <a:solidFill>
                            <a:schemeClr val="dk1"/>
                          </a:solidFill>
                          <a:effectLst/>
                          <a:latin typeface="+mn-lt"/>
                          <a:ea typeface="+mn-ea"/>
                          <a:cs typeface="+mn-cs"/>
                        </a:rPr>
                        <a:t>100%</a:t>
                      </a:r>
                    </a:p>
                  </a:txBody>
                  <a:tcPr marL="0" marR="0" marT="0" marB="0">
                    <a:solidFill>
                      <a:srgbClr val="D0D8E8"/>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D0D8E8"/>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D0D8E8"/>
                    </a:solidFill>
                  </a:tcPr>
                </a:tc>
                <a:tc>
                  <a:txBody>
                    <a:bodyPr/>
                    <a:lstStyle/>
                    <a:p>
                      <a:pPr marL="95885" marR="0" algn="ctr">
                        <a:lnSpc>
                          <a:spcPct val="115000"/>
                        </a:lnSpc>
                        <a:spcBef>
                          <a:spcPts val="35"/>
                        </a:spcBef>
                        <a:spcAft>
                          <a:spcPts val="0"/>
                        </a:spcAft>
                      </a:pPr>
                      <a:r>
                        <a:rPr lang="en-US" sz="1400" b="0" dirty="0">
                          <a:effectLst/>
                        </a:rPr>
                        <a:t>50%</a:t>
                      </a:r>
                      <a:endParaRPr lang="en-US" sz="1400" b="0" dirty="0">
                        <a:effectLst/>
                        <a:latin typeface="Calibri"/>
                        <a:ea typeface="Calibri"/>
                        <a:cs typeface="Times New Roman"/>
                      </a:endParaRPr>
                    </a:p>
                  </a:txBody>
                  <a:tcPr marL="0" marR="0" marT="0" marB="0">
                    <a:solidFill>
                      <a:srgbClr val="E9EDF4"/>
                    </a:solidFill>
                  </a:tcPr>
                </a:tc>
                <a:tc>
                  <a:txBody>
                    <a:bodyPr/>
                    <a:lstStyle/>
                    <a:p>
                      <a:pPr marL="95885" marR="0" algn="ctr">
                        <a:lnSpc>
                          <a:spcPct val="115000"/>
                        </a:lnSpc>
                        <a:spcBef>
                          <a:spcPts val="35"/>
                        </a:spcBef>
                        <a:spcAft>
                          <a:spcPts val="0"/>
                        </a:spcAft>
                      </a:pPr>
                      <a:r>
                        <a:rPr lang="en-US" sz="1400" b="0" dirty="0">
                          <a:effectLst/>
                        </a:rPr>
                        <a:t>75%</a:t>
                      </a:r>
                      <a:endParaRPr lang="en-US" sz="1400" b="0" dirty="0">
                        <a:effectLst/>
                        <a:latin typeface="Calibri"/>
                        <a:ea typeface="Calibri"/>
                        <a:cs typeface="Times New Roman"/>
                      </a:endParaRPr>
                    </a:p>
                  </a:txBody>
                  <a:tcPr marL="0" marR="0" marT="0" marB="0">
                    <a:solidFill>
                      <a:srgbClr val="D0D8E8"/>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655"/>
                        </a:lnSpc>
                        <a:spcBef>
                          <a:spcPts val="0"/>
                        </a:spcBef>
                        <a:spcAft>
                          <a:spcPts val="0"/>
                        </a:spcAft>
                      </a:pPr>
                      <a:r>
                        <a:rPr lang="en-US" sz="1400" b="0" dirty="0">
                          <a:solidFill>
                            <a:schemeClr val="tx1"/>
                          </a:solidFill>
                          <a:effectLst/>
                        </a:rPr>
                        <a:t>100%</a:t>
                      </a:r>
                      <a:endParaRPr lang="en-US" sz="1400" b="0" dirty="0">
                        <a:solidFill>
                          <a:schemeClr val="tx1"/>
                        </a:solidFill>
                        <a:effectLst/>
                        <a:latin typeface="Calibri"/>
                        <a:ea typeface="Calibri"/>
                        <a:cs typeface="Times New Roman"/>
                      </a:endParaRPr>
                    </a:p>
                  </a:txBody>
                  <a:tcPr marL="0" marR="0" marT="0" marB="0">
                    <a:solidFill>
                      <a:srgbClr val="D0D8E8"/>
                    </a:solidFill>
                  </a:tcPr>
                </a:tc>
              </a:tr>
              <a:tr h="235462">
                <a:tc>
                  <a:txBody>
                    <a:bodyPr/>
                    <a:lstStyle/>
                    <a:p>
                      <a:pPr marL="50800" marR="22860">
                        <a:lnSpc>
                          <a:spcPct val="100000"/>
                        </a:lnSpc>
                        <a:spcBef>
                          <a:spcPts val="0"/>
                        </a:spcBef>
                        <a:spcAft>
                          <a:spcPts val="0"/>
                        </a:spcAft>
                      </a:pPr>
                      <a:r>
                        <a:rPr lang="en-US" sz="1600" b="0" spc="-5" dirty="0">
                          <a:solidFill>
                            <a:schemeClr val="tx1"/>
                          </a:solidFill>
                          <a:effectLst/>
                        </a:rPr>
                        <a:t>S</a:t>
                      </a:r>
                      <a:r>
                        <a:rPr lang="en-US" sz="1600" b="0" spc="5" dirty="0">
                          <a:solidFill>
                            <a:schemeClr val="tx1"/>
                          </a:solidFill>
                          <a:effectLst/>
                        </a:rPr>
                        <a:t>kil</a:t>
                      </a:r>
                      <a:r>
                        <a:rPr lang="en-US" sz="1600" b="0" dirty="0">
                          <a:solidFill>
                            <a:schemeClr val="tx1"/>
                          </a:solidFill>
                          <a:effectLst/>
                        </a:rPr>
                        <a:t>l</a:t>
                      </a:r>
                      <a:r>
                        <a:rPr lang="en-US" sz="1600" b="0" spc="5" dirty="0">
                          <a:solidFill>
                            <a:schemeClr val="tx1"/>
                          </a:solidFill>
                          <a:effectLst/>
                        </a:rPr>
                        <a:t>e</a:t>
                      </a:r>
                      <a:r>
                        <a:rPr lang="en-US" sz="1600" b="0" dirty="0">
                          <a:solidFill>
                            <a:schemeClr val="tx1"/>
                          </a:solidFill>
                          <a:effectLst/>
                        </a:rPr>
                        <a:t>d </a:t>
                      </a:r>
                      <a:r>
                        <a:rPr lang="en-US" sz="1600" b="0" spc="-25" dirty="0">
                          <a:solidFill>
                            <a:schemeClr val="tx1"/>
                          </a:solidFill>
                          <a:effectLst/>
                        </a:rPr>
                        <a:t>n</a:t>
                      </a:r>
                      <a:r>
                        <a:rPr lang="en-US" sz="1600" b="0" dirty="0">
                          <a:solidFill>
                            <a:schemeClr val="tx1"/>
                          </a:solidFill>
                          <a:effectLst/>
                        </a:rPr>
                        <a:t>u</a:t>
                      </a:r>
                      <a:r>
                        <a:rPr lang="en-US" sz="1600" b="0" spc="-5" dirty="0">
                          <a:solidFill>
                            <a:schemeClr val="tx1"/>
                          </a:solidFill>
                          <a:effectLst/>
                        </a:rPr>
                        <a:t>r</a:t>
                      </a:r>
                      <a:r>
                        <a:rPr lang="en-US" sz="1600" b="0" dirty="0">
                          <a:solidFill>
                            <a:schemeClr val="tx1"/>
                          </a:solidFill>
                          <a:effectLst/>
                        </a:rPr>
                        <a:t>si</a:t>
                      </a:r>
                      <a:r>
                        <a:rPr lang="en-US" sz="1600" b="0" spc="-10" dirty="0">
                          <a:solidFill>
                            <a:schemeClr val="tx1"/>
                          </a:solidFill>
                          <a:effectLst/>
                        </a:rPr>
                        <a:t>n</a:t>
                      </a:r>
                      <a:r>
                        <a:rPr lang="en-US" sz="1600" b="0" dirty="0">
                          <a:solidFill>
                            <a:schemeClr val="tx1"/>
                          </a:solidFill>
                          <a:effectLst/>
                        </a:rPr>
                        <a:t>g fac</a:t>
                      </a:r>
                      <a:r>
                        <a:rPr lang="en-US" sz="1600" b="0" spc="5" dirty="0">
                          <a:solidFill>
                            <a:schemeClr val="tx1"/>
                          </a:solidFill>
                          <a:effectLst/>
                        </a:rPr>
                        <a:t>i</a:t>
                      </a:r>
                      <a:r>
                        <a:rPr lang="en-US" sz="1600" b="0" dirty="0">
                          <a:solidFill>
                            <a:schemeClr val="tx1"/>
                          </a:solidFill>
                          <a:effectLst/>
                        </a:rPr>
                        <a:t>l</a:t>
                      </a:r>
                      <a:r>
                        <a:rPr lang="en-US" sz="1600" b="0" spc="-15" dirty="0">
                          <a:solidFill>
                            <a:schemeClr val="tx1"/>
                          </a:solidFill>
                          <a:effectLst/>
                        </a:rPr>
                        <a:t>i</a:t>
                      </a:r>
                      <a:r>
                        <a:rPr lang="en-US" sz="1600" b="0" spc="5" dirty="0">
                          <a:solidFill>
                            <a:schemeClr val="tx1"/>
                          </a:solidFill>
                          <a:effectLst/>
                        </a:rPr>
                        <a:t>t</a:t>
                      </a:r>
                      <a:r>
                        <a:rPr lang="en-US" sz="1600" b="0" dirty="0">
                          <a:solidFill>
                            <a:schemeClr val="tx1"/>
                          </a:solidFill>
                          <a:effectLst/>
                        </a:rPr>
                        <a:t>y </a:t>
                      </a:r>
                      <a:r>
                        <a:rPr lang="en-US" sz="1600" b="0" spc="5" dirty="0">
                          <a:solidFill>
                            <a:schemeClr val="tx1"/>
                          </a:solidFill>
                          <a:effectLst/>
                        </a:rPr>
                        <a:t>c</a:t>
                      </a:r>
                      <a:r>
                        <a:rPr lang="en-US" sz="1600" b="0" spc="-10" dirty="0">
                          <a:solidFill>
                            <a:schemeClr val="tx1"/>
                          </a:solidFill>
                          <a:effectLst/>
                        </a:rPr>
                        <a:t>a</a:t>
                      </a:r>
                      <a:r>
                        <a:rPr lang="en-US" sz="1600" b="0" spc="-15" dirty="0">
                          <a:solidFill>
                            <a:schemeClr val="tx1"/>
                          </a:solidFill>
                          <a:effectLst/>
                        </a:rPr>
                        <a:t>r</a:t>
                      </a:r>
                      <a:r>
                        <a:rPr lang="en-US" sz="1600" b="0" dirty="0">
                          <a:solidFill>
                            <a:schemeClr val="tx1"/>
                          </a:solidFill>
                          <a:effectLst/>
                        </a:rPr>
                        <a:t>e c</a:t>
                      </a:r>
                      <a:r>
                        <a:rPr lang="en-US" sz="1600" b="0" spc="-15" dirty="0">
                          <a:solidFill>
                            <a:schemeClr val="tx1"/>
                          </a:solidFill>
                          <a:effectLst/>
                        </a:rPr>
                        <a:t>o</a:t>
                      </a:r>
                      <a:r>
                        <a:rPr lang="en-US" sz="1600" b="0" dirty="0">
                          <a:solidFill>
                            <a:schemeClr val="tx1"/>
                          </a:solidFill>
                          <a:effectLst/>
                        </a:rPr>
                        <a:t>i</a:t>
                      </a:r>
                      <a:r>
                        <a:rPr lang="en-US" sz="1600" b="0" spc="-10" dirty="0">
                          <a:solidFill>
                            <a:schemeClr val="tx1"/>
                          </a:solidFill>
                          <a:effectLst/>
                        </a:rPr>
                        <a:t>n</a:t>
                      </a:r>
                      <a:r>
                        <a:rPr lang="en-US" sz="1600" b="0" spc="-5" dirty="0">
                          <a:solidFill>
                            <a:schemeClr val="tx1"/>
                          </a:solidFill>
                          <a:effectLst/>
                        </a:rPr>
                        <a:t>s</a:t>
                      </a:r>
                      <a:r>
                        <a:rPr lang="en-US" sz="1600" b="0" dirty="0">
                          <a:solidFill>
                            <a:schemeClr val="tx1"/>
                          </a:solidFill>
                          <a:effectLst/>
                        </a:rPr>
                        <a:t>ur</a:t>
                      </a:r>
                      <a:r>
                        <a:rPr lang="en-US" sz="1600" b="0" spc="-10" dirty="0">
                          <a:solidFill>
                            <a:schemeClr val="tx1"/>
                          </a:solidFill>
                          <a:effectLst/>
                        </a:rPr>
                        <a:t>a</a:t>
                      </a:r>
                      <a:r>
                        <a:rPr lang="en-US" sz="1600" b="0" spc="-5" dirty="0">
                          <a:solidFill>
                            <a:schemeClr val="tx1"/>
                          </a:solidFill>
                          <a:effectLst/>
                        </a:rPr>
                        <a:t>n</a:t>
                      </a:r>
                      <a:r>
                        <a:rPr lang="en-US" sz="1600" b="0" dirty="0">
                          <a:solidFill>
                            <a:schemeClr val="tx1"/>
                          </a:solidFill>
                          <a:effectLst/>
                        </a:rPr>
                        <a:t>ce</a:t>
                      </a:r>
                      <a:endParaRPr lang="en-US" sz="1600" b="0" dirty="0">
                        <a:solidFill>
                          <a:schemeClr val="tx1"/>
                        </a:solidFill>
                        <a:effectLst/>
                        <a:latin typeface="Calibri"/>
                        <a:ea typeface="Calibri"/>
                        <a:cs typeface="Times New Roman"/>
                      </a:endParaRPr>
                    </a:p>
                  </a:txBody>
                  <a:tcPr marL="0" marR="0" marT="0" marB="0">
                    <a:solidFill>
                      <a:srgbClr val="D0D8E8"/>
                    </a:solidFill>
                  </a:tcPr>
                </a:tc>
                <a:tc>
                  <a:txBody>
                    <a:bodyPr/>
                    <a:lstStyle/>
                    <a:p>
                      <a:pPr marL="0" marR="0" algn="ctr">
                        <a:lnSpc>
                          <a:spcPct val="115000"/>
                        </a:lnSpc>
                        <a:spcBef>
                          <a:spcPts val="0"/>
                        </a:spcBef>
                        <a:spcAft>
                          <a:spcPts val="1000"/>
                        </a:spcAft>
                      </a:pPr>
                      <a:r>
                        <a:rPr lang="en-US" sz="1400" b="0" dirty="0">
                          <a:effectLst/>
                        </a:rPr>
                        <a:t> </a:t>
                      </a:r>
                      <a:endParaRPr lang="en-US" sz="1400" b="0" dirty="0">
                        <a:effectLst/>
                        <a:latin typeface="Calibri"/>
                        <a:ea typeface="Calibri"/>
                        <a:cs typeface="Times New Roman"/>
                      </a:endParaRPr>
                    </a:p>
                  </a:txBody>
                  <a:tcPr marL="0" marR="0" marT="0" marB="0">
                    <a:solidFill>
                      <a:srgbClr val="E9EDF4"/>
                    </a:solidFill>
                  </a:tcPr>
                </a:tc>
                <a:tc>
                  <a:txBody>
                    <a:bodyPr/>
                    <a:lstStyle/>
                    <a:p>
                      <a:pPr marL="0" marR="0" algn="ctr">
                        <a:lnSpc>
                          <a:spcPct val="115000"/>
                        </a:lnSpc>
                        <a:spcBef>
                          <a:spcPts val="0"/>
                        </a:spcBef>
                        <a:spcAft>
                          <a:spcPts val="1000"/>
                        </a:spcAft>
                      </a:pPr>
                      <a:r>
                        <a:rPr lang="en-US" sz="1400" b="0" kern="1200" dirty="0">
                          <a:solidFill>
                            <a:schemeClr val="dk1"/>
                          </a:solidFill>
                          <a:effectLst/>
                          <a:latin typeface="+mn-lt"/>
                          <a:ea typeface="+mn-ea"/>
                          <a:cs typeface="+mn-cs"/>
                        </a:rPr>
                        <a:t> </a:t>
                      </a:r>
                    </a:p>
                  </a:txBody>
                  <a:tcPr marL="0" marR="0" marT="0" marB="0">
                    <a:solidFill>
                      <a:srgbClr val="D0D8E8"/>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D0D8E8"/>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D0D8E8"/>
                    </a:solidFill>
                  </a:tcPr>
                </a:tc>
                <a:tc>
                  <a:txBody>
                    <a:bodyPr/>
                    <a:lstStyle/>
                    <a:p>
                      <a:pPr marL="95885" marR="0" algn="ctr">
                        <a:lnSpc>
                          <a:spcPct val="115000"/>
                        </a:lnSpc>
                        <a:spcBef>
                          <a:spcPts val="35"/>
                        </a:spcBef>
                        <a:spcAft>
                          <a:spcPts val="0"/>
                        </a:spcAft>
                      </a:pPr>
                      <a:r>
                        <a:rPr lang="en-US" sz="1400" b="0" dirty="0">
                          <a:effectLst/>
                        </a:rPr>
                        <a:t>50%</a:t>
                      </a:r>
                      <a:endParaRPr lang="en-US" sz="1400" b="0" dirty="0">
                        <a:effectLst/>
                        <a:latin typeface="Calibri"/>
                        <a:ea typeface="Calibri"/>
                        <a:cs typeface="Times New Roman"/>
                      </a:endParaRPr>
                    </a:p>
                  </a:txBody>
                  <a:tcPr marL="0" marR="0" marT="0" marB="0">
                    <a:solidFill>
                      <a:srgbClr val="E9EDF4"/>
                    </a:solidFill>
                  </a:tcPr>
                </a:tc>
                <a:tc>
                  <a:txBody>
                    <a:bodyPr/>
                    <a:lstStyle/>
                    <a:p>
                      <a:pPr marL="95885" marR="0" algn="ctr">
                        <a:lnSpc>
                          <a:spcPct val="115000"/>
                        </a:lnSpc>
                        <a:spcBef>
                          <a:spcPts val="35"/>
                        </a:spcBef>
                        <a:spcAft>
                          <a:spcPts val="0"/>
                        </a:spcAft>
                      </a:pPr>
                      <a:r>
                        <a:rPr lang="en-US" sz="1400" b="0" dirty="0">
                          <a:effectLst/>
                        </a:rPr>
                        <a:t>75%</a:t>
                      </a:r>
                      <a:endParaRPr lang="en-US" sz="1400" b="0" dirty="0">
                        <a:effectLst/>
                        <a:latin typeface="Calibri"/>
                        <a:ea typeface="Calibri"/>
                        <a:cs typeface="Times New Roman"/>
                      </a:endParaRPr>
                    </a:p>
                  </a:txBody>
                  <a:tcPr marL="0" marR="0" marT="0" marB="0">
                    <a:solidFill>
                      <a:srgbClr val="D0D8E8"/>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655"/>
                        </a:lnSpc>
                        <a:spcBef>
                          <a:spcPts val="0"/>
                        </a:spcBef>
                        <a:spcAft>
                          <a:spcPts val="0"/>
                        </a:spcAft>
                      </a:pPr>
                      <a:r>
                        <a:rPr lang="en-US" sz="1400" b="0" dirty="0">
                          <a:solidFill>
                            <a:schemeClr val="tx1"/>
                          </a:solidFill>
                          <a:effectLst/>
                        </a:rPr>
                        <a:t>100%</a:t>
                      </a:r>
                      <a:endParaRPr lang="en-US" sz="1400" b="0" dirty="0">
                        <a:solidFill>
                          <a:schemeClr val="tx1"/>
                        </a:solidFill>
                        <a:effectLst/>
                        <a:latin typeface="Calibri"/>
                        <a:ea typeface="Calibri"/>
                        <a:cs typeface="Times New Roman"/>
                      </a:endParaRPr>
                    </a:p>
                  </a:txBody>
                  <a:tcPr marL="0" marR="0" marT="0" marB="0">
                    <a:solidFill>
                      <a:srgbClr val="D0D8E8"/>
                    </a:solidFill>
                  </a:tcPr>
                </a:tc>
              </a:tr>
              <a:tr h="235462">
                <a:tc>
                  <a:txBody>
                    <a:bodyPr/>
                    <a:lstStyle/>
                    <a:p>
                      <a:pPr marL="50800" marR="0">
                        <a:lnSpc>
                          <a:spcPct val="100000"/>
                        </a:lnSpc>
                        <a:spcBef>
                          <a:spcPts val="0"/>
                        </a:spcBef>
                        <a:spcAft>
                          <a:spcPts val="0"/>
                        </a:spcAft>
                      </a:pPr>
                      <a:r>
                        <a:rPr lang="en-US" sz="1600" b="0" spc="-30" dirty="0">
                          <a:solidFill>
                            <a:schemeClr val="tx1"/>
                          </a:solidFill>
                          <a:effectLst/>
                        </a:rPr>
                        <a:t>M</a:t>
                      </a:r>
                      <a:r>
                        <a:rPr lang="en-US" sz="1600" b="0" spc="5" dirty="0">
                          <a:solidFill>
                            <a:schemeClr val="tx1"/>
                          </a:solidFill>
                          <a:effectLst/>
                        </a:rPr>
                        <a:t>e</a:t>
                      </a:r>
                      <a:r>
                        <a:rPr lang="en-US" sz="1600" b="0" dirty="0">
                          <a:solidFill>
                            <a:schemeClr val="tx1"/>
                          </a:solidFill>
                          <a:effectLst/>
                        </a:rPr>
                        <a:t>di</a:t>
                      </a:r>
                      <a:r>
                        <a:rPr lang="en-US" sz="1600" b="0" spc="5" dirty="0">
                          <a:solidFill>
                            <a:schemeClr val="tx1"/>
                          </a:solidFill>
                          <a:effectLst/>
                        </a:rPr>
                        <a:t>c</a:t>
                      </a:r>
                      <a:r>
                        <a:rPr lang="en-US" sz="1600" b="0" spc="-10" dirty="0">
                          <a:solidFill>
                            <a:schemeClr val="tx1"/>
                          </a:solidFill>
                          <a:effectLst/>
                        </a:rPr>
                        <a:t>a</a:t>
                      </a:r>
                      <a:r>
                        <a:rPr lang="en-US" sz="1600" b="0" spc="-15" dirty="0">
                          <a:solidFill>
                            <a:schemeClr val="tx1"/>
                          </a:solidFill>
                          <a:effectLst/>
                        </a:rPr>
                        <a:t>r</a:t>
                      </a:r>
                      <a:r>
                        <a:rPr lang="en-US" sz="1600" b="0" dirty="0">
                          <a:solidFill>
                            <a:schemeClr val="tx1"/>
                          </a:solidFill>
                          <a:effectLst/>
                        </a:rPr>
                        <a:t>e </a:t>
                      </a:r>
                      <a:r>
                        <a:rPr lang="en-US" sz="1600" b="0" spc="-25" dirty="0">
                          <a:solidFill>
                            <a:schemeClr val="tx1"/>
                          </a:solidFill>
                          <a:effectLst/>
                        </a:rPr>
                        <a:t>P</a:t>
                      </a:r>
                      <a:r>
                        <a:rPr lang="en-US" sz="1600" b="0" spc="-10" dirty="0">
                          <a:solidFill>
                            <a:schemeClr val="tx1"/>
                          </a:solidFill>
                          <a:effectLst/>
                        </a:rPr>
                        <a:t>a</a:t>
                      </a:r>
                      <a:r>
                        <a:rPr lang="en-US" sz="1600" b="0" spc="10" dirty="0">
                          <a:solidFill>
                            <a:schemeClr val="tx1"/>
                          </a:solidFill>
                          <a:effectLst/>
                        </a:rPr>
                        <a:t>r</a:t>
                      </a:r>
                      <a:r>
                        <a:rPr lang="en-US" sz="1600" b="0" dirty="0">
                          <a:solidFill>
                            <a:schemeClr val="tx1"/>
                          </a:solidFill>
                          <a:effectLst/>
                        </a:rPr>
                        <a:t>t A d</a:t>
                      </a:r>
                      <a:r>
                        <a:rPr lang="en-US" sz="1600" b="0" spc="5" dirty="0">
                          <a:solidFill>
                            <a:schemeClr val="tx1"/>
                          </a:solidFill>
                          <a:effectLst/>
                        </a:rPr>
                        <a:t>e</a:t>
                      </a:r>
                      <a:r>
                        <a:rPr lang="en-US" sz="1600" b="0" spc="-15" dirty="0">
                          <a:solidFill>
                            <a:schemeClr val="tx1"/>
                          </a:solidFill>
                          <a:effectLst/>
                        </a:rPr>
                        <a:t>d</a:t>
                      </a:r>
                      <a:r>
                        <a:rPr lang="en-US" sz="1600" b="0" dirty="0">
                          <a:solidFill>
                            <a:schemeClr val="tx1"/>
                          </a:solidFill>
                          <a:effectLst/>
                        </a:rPr>
                        <a:t>u</a:t>
                      </a:r>
                      <a:r>
                        <a:rPr lang="en-US" sz="1600" b="0" spc="10" dirty="0">
                          <a:solidFill>
                            <a:schemeClr val="tx1"/>
                          </a:solidFill>
                          <a:effectLst/>
                        </a:rPr>
                        <a:t>c</a:t>
                      </a:r>
                      <a:r>
                        <a:rPr lang="en-US" sz="1600" b="0" spc="5" dirty="0">
                          <a:solidFill>
                            <a:schemeClr val="tx1"/>
                          </a:solidFill>
                          <a:effectLst/>
                        </a:rPr>
                        <a:t>t</a:t>
                      </a:r>
                      <a:r>
                        <a:rPr lang="en-US" sz="1600" b="0" spc="-5" dirty="0">
                          <a:solidFill>
                            <a:schemeClr val="tx1"/>
                          </a:solidFill>
                          <a:effectLst/>
                        </a:rPr>
                        <a:t>i</a:t>
                      </a:r>
                      <a:r>
                        <a:rPr lang="en-US" sz="1600" b="0" spc="-10" dirty="0">
                          <a:solidFill>
                            <a:schemeClr val="tx1"/>
                          </a:solidFill>
                          <a:effectLst/>
                        </a:rPr>
                        <a:t>b</a:t>
                      </a:r>
                      <a:r>
                        <a:rPr lang="en-US" sz="1600" b="0" dirty="0">
                          <a:solidFill>
                            <a:schemeClr val="tx1"/>
                          </a:solidFill>
                          <a:effectLst/>
                        </a:rPr>
                        <a:t>le</a:t>
                      </a:r>
                      <a:endParaRPr lang="en-US" sz="1600" b="0" dirty="0">
                        <a:solidFill>
                          <a:schemeClr val="tx1"/>
                        </a:solidFill>
                        <a:effectLst/>
                        <a:latin typeface="Calibri"/>
                        <a:ea typeface="Calibri"/>
                        <a:cs typeface="Times New Roman"/>
                      </a:endParaRPr>
                    </a:p>
                  </a:txBody>
                  <a:tcPr marL="0" marR="0" marT="0" marB="0">
                    <a:solidFill>
                      <a:srgbClr val="D0D8E8"/>
                    </a:solidFill>
                  </a:tcPr>
                </a:tc>
                <a:tc>
                  <a:txBody>
                    <a:bodyPr/>
                    <a:lstStyle/>
                    <a:p>
                      <a:pPr marL="0" marR="0" algn="ctr">
                        <a:lnSpc>
                          <a:spcPct val="115000"/>
                        </a:lnSpc>
                        <a:spcBef>
                          <a:spcPts val="0"/>
                        </a:spcBef>
                        <a:spcAft>
                          <a:spcPts val="1000"/>
                        </a:spcAft>
                      </a:pPr>
                      <a:r>
                        <a:rPr lang="en-US" sz="1400" b="0" dirty="0">
                          <a:effectLst/>
                        </a:rPr>
                        <a:t> </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570"/>
                        </a:lnSpc>
                        <a:spcBef>
                          <a:spcPts val="0"/>
                        </a:spcBef>
                        <a:spcAft>
                          <a:spcPts val="0"/>
                        </a:spcAft>
                      </a:pPr>
                      <a:r>
                        <a:rPr lang="en-US" sz="1400" b="0" kern="1200" dirty="0">
                          <a:solidFill>
                            <a:schemeClr val="dk1"/>
                          </a:solidFill>
                          <a:effectLst/>
                          <a:latin typeface="+mn-lt"/>
                          <a:ea typeface="+mn-ea"/>
                          <a:cs typeface="+mn-cs"/>
                        </a:rPr>
                        <a:t>100%</a:t>
                      </a:r>
                    </a:p>
                  </a:txBody>
                  <a:tcPr marL="0" marR="0" marT="0" marB="0">
                    <a:solidFill>
                      <a:srgbClr val="D0D8E8"/>
                    </a:solidFill>
                  </a:tcPr>
                </a:tc>
                <a:tc>
                  <a:txBody>
                    <a:bodyPr/>
                    <a:lstStyle/>
                    <a:p>
                      <a:pPr marL="53975" marR="0" algn="ctr">
                        <a:lnSpc>
                          <a:spcPts val="1570"/>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570"/>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D0D8E8"/>
                    </a:solidFill>
                  </a:tcPr>
                </a:tc>
                <a:tc>
                  <a:txBody>
                    <a:bodyPr/>
                    <a:lstStyle/>
                    <a:p>
                      <a:pPr marL="53975" marR="0" algn="ctr">
                        <a:lnSpc>
                          <a:spcPts val="1570"/>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570"/>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D0D8E8"/>
                    </a:solidFill>
                  </a:tcPr>
                </a:tc>
                <a:tc>
                  <a:txBody>
                    <a:bodyPr/>
                    <a:lstStyle/>
                    <a:p>
                      <a:pPr marL="95885" marR="0" algn="ctr">
                        <a:lnSpc>
                          <a:spcPts val="1535"/>
                        </a:lnSpc>
                        <a:spcBef>
                          <a:spcPts val="35"/>
                        </a:spcBef>
                        <a:spcAft>
                          <a:spcPts val="0"/>
                        </a:spcAft>
                      </a:pPr>
                      <a:r>
                        <a:rPr lang="en-US" sz="1400" b="0" dirty="0">
                          <a:effectLst/>
                        </a:rPr>
                        <a:t>50%</a:t>
                      </a:r>
                      <a:endParaRPr lang="en-US" sz="1400" b="0" dirty="0">
                        <a:effectLst/>
                        <a:latin typeface="Calibri"/>
                        <a:ea typeface="Calibri"/>
                        <a:cs typeface="Times New Roman"/>
                      </a:endParaRPr>
                    </a:p>
                  </a:txBody>
                  <a:tcPr marL="0" marR="0" marT="0" marB="0">
                    <a:solidFill>
                      <a:srgbClr val="E9EDF4"/>
                    </a:solidFill>
                  </a:tcPr>
                </a:tc>
                <a:tc>
                  <a:txBody>
                    <a:bodyPr/>
                    <a:lstStyle/>
                    <a:p>
                      <a:pPr marL="95885" marR="0" algn="ctr">
                        <a:lnSpc>
                          <a:spcPts val="1535"/>
                        </a:lnSpc>
                        <a:spcBef>
                          <a:spcPts val="35"/>
                        </a:spcBef>
                        <a:spcAft>
                          <a:spcPts val="0"/>
                        </a:spcAft>
                      </a:pPr>
                      <a:r>
                        <a:rPr lang="en-US" sz="1400" b="0" dirty="0">
                          <a:effectLst/>
                        </a:rPr>
                        <a:t>75%</a:t>
                      </a:r>
                      <a:endParaRPr lang="en-US" sz="1400" b="0" dirty="0">
                        <a:effectLst/>
                        <a:latin typeface="Calibri"/>
                        <a:ea typeface="Calibri"/>
                        <a:cs typeface="Times New Roman"/>
                      </a:endParaRPr>
                    </a:p>
                  </a:txBody>
                  <a:tcPr marL="0" marR="0" marT="0" marB="0">
                    <a:solidFill>
                      <a:srgbClr val="D0D8E8"/>
                    </a:solidFill>
                  </a:tcPr>
                </a:tc>
                <a:tc>
                  <a:txBody>
                    <a:bodyPr/>
                    <a:lstStyle/>
                    <a:p>
                      <a:pPr marL="95885" marR="0" algn="ctr">
                        <a:lnSpc>
                          <a:spcPts val="1535"/>
                        </a:lnSpc>
                        <a:spcBef>
                          <a:spcPts val="35"/>
                        </a:spcBef>
                        <a:spcAft>
                          <a:spcPts val="0"/>
                        </a:spcAft>
                      </a:pPr>
                      <a:r>
                        <a:rPr lang="en-US" sz="1400" b="0" dirty="0">
                          <a:effectLst/>
                        </a:rPr>
                        <a:t>50%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570"/>
                        </a:lnSpc>
                        <a:spcBef>
                          <a:spcPts val="0"/>
                        </a:spcBef>
                        <a:spcAft>
                          <a:spcPts val="0"/>
                        </a:spcAft>
                      </a:pPr>
                      <a:r>
                        <a:rPr lang="en-US" sz="1400" b="0" dirty="0">
                          <a:solidFill>
                            <a:schemeClr val="tx1"/>
                          </a:solidFill>
                          <a:effectLst/>
                        </a:rPr>
                        <a:t>100%</a:t>
                      </a:r>
                      <a:endParaRPr lang="en-US" sz="1400" b="0" dirty="0">
                        <a:solidFill>
                          <a:schemeClr val="tx1"/>
                        </a:solidFill>
                        <a:effectLst/>
                        <a:latin typeface="Calibri"/>
                        <a:ea typeface="Calibri"/>
                        <a:cs typeface="Times New Roman"/>
                      </a:endParaRPr>
                    </a:p>
                  </a:txBody>
                  <a:tcPr marL="0" marR="0" marT="0" marB="0">
                    <a:solidFill>
                      <a:srgbClr val="D0D8E8"/>
                    </a:solidFill>
                  </a:tcPr>
                </a:tc>
              </a:tr>
              <a:tr h="235462">
                <a:tc>
                  <a:txBody>
                    <a:bodyPr/>
                    <a:lstStyle/>
                    <a:p>
                      <a:pPr marL="50800" marR="0">
                        <a:lnSpc>
                          <a:spcPct val="100000"/>
                        </a:lnSpc>
                        <a:spcBef>
                          <a:spcPts val="0"/>
                        </a:spcBef>
                        <a:spcAft>
                          <a:spcPts val="0"/>
                        </a:spcAft>
                      </a:pPr>
                      <a:r>
                        <a:rPr lang="en-US" sz="1600" b="0" spc="-30" dirty="0">
                          <a:solidFill>
                            <a:schemeClr val="tx1"/>
                          </a:solidFill>
                          <a:effectLst/>
                        </a:rPr>
                        <a:t>M</a:t>
                      </a:r>
                      <a:r>
                        <a:rPr lang="en-US" sz="1600" b="0" spc="5" dirty="0">
                          <a:solidFill>
                            <a:schemeClr val="tx1"/>
                          </a:solidFill>
                          <a:effectLst/>
                        </a:rPr>
                        <a:t>e</a:t>
                      </a:r>
                      <a:r>
                        <a:rPr lang="en-US" sz="1600" b="0" dirty="0">
                          <a:solidFill>
                            <a:schemeClr val="tx1"/>
                          </a:solidFill>
                          <a:effectLst/>
                        </a:rPr>
                        <a:t>di</a:t>
                      </a:r>
                      <a:r>
                        <a:rPr lang="en-US" sz="1600" b="0" spc="5" dirty="0">
                          <a:solidFill>
                            <a:schemeClr val="tx1"/>
                          </a:solidFill>
                          <a:effectLst/>
                        </a:rPr>
                        <a:t>c</a:t>
                      </a:r>
                      <a:r>
                        <a:rPr lang="en-US" sz="1600" b="0" spc="-10" dirty="0">
                          <a:solidFill>
                            <a:schemeClr val="tx1"/>
                          </a:solidFill>
                          <a:effectLst/>
                        </a:rPr>
                        <a:t>a</a:t>
                      </a:r>
                      <a:r>
                        <a:rPr lang="en-US" sz="1600" b="0" spc="-15" dirty="0">
                          <a:solidFill>
                            <a:schemeClr val="tx1"/>
                          </a:solidFill>
                          <a:effectLst/>
                        </a:rPr>
                        <a:t>r</a:t>
                      </a:r>
                      <a:r>
                        <a:rPr lang="en-US" sz="1600" b="0" dirty="0">
                          <a:solidFill>
                            <a:schemeClr val="tx1"/>
                          </a:solidFill>
                          <a:effectLst/>
                        </a:rPr>
                        <a:t>e </a:t>
                      </a:r>
                      <a:r>
                        <a:rPr lang="en-US" sz="1600" b="0" spc="-25" dirty="0">
                          <a:solidFill>
                            <a:schemeClr val="tx1"/>
                          </a:solidFill>
                          <a:effectLst/>
                        </a:rPr>
                        <a:t>P</a:t>
                      </a:r>
                      <a:r>
                        <a:rPr lang="en-US" sz="1600" b="0" spc="-10" dirty="0">
                          <a:solidFill>
                            <a:schemeClr val="tx1"/>
                          </a:solidFill>
                          <a:effectLst/>
                        </a:rPr>
                        <a:t>a</a:t>
                      </a:r>
                      <a:r>
                        <a:rPr lang="en-US" sz="1600" b="0" spc="10" dirty="0">
                          <a:solidFill>
                            <a:schemeClr val="tx1"/>
                          </a:solidFill>
                          <a:effectLst/>
                        </a:rPr>
                        <a:t>r</a:t>
                      </a:r>
                      <a:r>
                        <a:rPr lang="en-US" sz="1600" b="0" dirty="0">
                          <a:solidFill>
                            <a:schemeClr val="tx1"/>
                          </a:solidFill>
                          <a:effectLst/>
                        </a:rPr>
                        <a:t>t B d</a:t>
                      </a:r>
                      <a:r>
                        <a:rPr lang="en-US" sz="1600" b="0" spc="5" dirty="0">
                          <a:solidFill>
                            <a:schemeClr val="tx1"/>
                          </a:solidFill>
                          <a:effectLst/>
                        </a:rPr>
                        <a:t>e</a:t>
                      </a:r>
                      <a:r>
                        <a:rPr lang="en-US" sz="1600" b="0" spc="-15" dirty="0">
                          <a:solidFill>
                            <a:schemeClr val="tx1"/>
                          </a:solidFill>
                          <a:effectLst/>
                        </a:rPr>
                        <a:t>d</a:t>
                      </a:r>
                      <a:r>
                        <a:rPr lang="en-US" sz="1600" b="0" dirty="0">
                          <a:solidFill>
                            <a:schemeClr val="tx1"/>
                          </a:solidFill>
                          <a:effectLst/>
                        </a:rPr>
                        <a:t>u</a:t>
                      </a:r>
                      <a:r>
                        <a:rPr lang="en-US" sz="1600" b="0" spc="10" dirty="0">
                          <a:solidFill>
                            <a:schemeClr val="tx1"/>
                          </a:solidFill>
                          <a:effectLst/>
                        </a:rPr>
                        <a:t>c</a:t>
                      </a:r>
                      <a:r>
                        <a:rPr lang="en-US" sz="1600" b="0" spc="5" dirty="0">
                          <a:solidFill>
                            <a:schemeClr val="tx1"/>
                          </a:solidFill>
                          <a:effectLst/>
                        </a:rPr>
                        <a:t>t</a:t>
                      </a:r>
                      <a:r>
                        <a:rPr lang="en-US" sz="1600" b="0" spc="-5" dirty="0">
                          <a:solidFill>
                            <a:schemeClr val="tx1"/>
                          </a:solidFill>
                          <a:effectLst/>
                        </a:rPr>
                        <a:t>i</a:t>
                      </a:r>
                      <a:r>
                        <a:rPr lang="en-US" sz="1600" b="0" spc="-10" dirty="0">
                          <a:solidFill>
                            <a:schemeClr val="tx1"/>
                          </a:solidFill>
                          <a:effectLst/>
                        </a:rPr>
                        <a:t>b</a:t>
                      </a:r>
                      <a:r>
                        <a:rPr lang="en-US" sz="1600" b="0" dirty="0">
                          <a:solidFill>
                            <a:schemeClr val="tx1"/>
                          </a:solidFill>
                          <a:effectLst/>
                        </a:rPr>
                        <a:t>le</a:t>
                      </a:r>
                      <a:endParaRPr lang="en-US" sz="1600" b="0" dirty="0">
                        <a:solidFill>
                          <a:schemeClr val="tx1"/>
                        </a:solidFill>
                        <a:effectLst/>
                        <a:latin typeface="Calibri"/>
                        <a:ea typeface="Calibri"/>
                        <a:cs typeface="Times New Roman"/>
                      </a:endParaRPr>
                    </a:p>
                  </a:txBody>
                  <a:tcPr marL="0" marR="0" marT="0" marB="0">
                    <a:solidFill>
                      <a:srgbClr val="D0D8E8"/>
                    </a:solidFill>
                  </a:tcPr>
                </a:tc>
                <a:tc>
                  <a:txBody>
                    <a:bodyPr/>
                    <a:lstStyle/>
                    <a:p>
                      <a:pPr marL="0" marR="0" algn="ctr">
                        <a:lnSpc>
                          <a:spcPct val="115000"/>
                        </a:lnSpc>
                        <a:spcBef>
                          <a:spcPts val="0"/>
                        </a:spcBef>
                        <a:spcAft>
                          <a:spcPts val="1000"/>
                        </a:spcAft>
                      </a:pPr>
                      <a:r>
                        <a:rPr lang="en-US" sz="1400" b="0" dirty="0">
                          <a:effectLst/>
                        </a:rPr>
                        <a:t> </a:t>
                      </a:r>
                      <a:endParaRPr lang="en-US" sz="1400" b="0" dirty="0">
                        <a:effectLst/>
                        <a:latin typeface="Calibri"/>
                        <a:ea typeface="Calibri"/>
                        <a:cs typeface="Times New Roman"/>
                      </a:endParaRPr>
                    </a:p>
                  </a:txBody>
                  <a:tcPr marL="0" marR="0" marT="0" marB="0">
                    <a:solidFill>
                      <a:srgbClr val="E9EDF4"/>
                    </a:solidFill>
                  </a:tcPr>
                </a:tc>
                <a:tc>
                  <a:txBody>
                    <a:bodyPr/>
                    <a:lstStyle/>
                    <a:p>
                      <a:pPr marL="0" marR="0" algn="ctr">
                        <a:lnSpc>
                          <a:spcPct val="115000"/>
                        </a:lnSpc>
                        <a:spcBef>
                          <a:spcPts val="0"/>
                        </a:spcBef>
                        <a:spcAft>
                          <a:spcPts val="1000"/>
                        </a:spcAft>
                      </a:pPr>
                      <a:r>
                        <a:rPr lang="en-US" sz="1400" b="0" kern="1200" dirty="0">
                          <a:solidFill>
                            <a:schemeClr val="dk1"/>
                          </a:solidFill>
                          <a:effectLst/>
                          <a:latin typeface="+mn-lt"/>
                          <a:ea typeface="+mn-ea"/>
                          <a:cs typeface="+mn-cs"/>
                        </a:rPr>
                        <a:t> </a:t>
                      </a:r>
                    </a:p>
                  </a:txBody>
                  <a:tcPr marL="0" marR="0" marT="0" marB="0">
                    <a:solidFill>
                      <a:srgbClr val="D0D8E8"/>
                    </a:solidFill>
                  </a:tcPr>
                </a:tc>
                <a:tc>
                  <a:txBody>
                    <a:bodyPr/>
                    <a:lstStyle/>
                    <a:p>
                      <a:pPr marL="53975" marR="0" algn="ctr">
                        <a:lnSpc>
                          <a:spcPts val="1570"/>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0" marR="0" algn="ctr">
                        <a:lnSpc>
                          <a:spcPct val="115000"/>
                        </a:lnSpc>
                        <a:spcBef>
                          <a:spcPts val="0"/>
                        </a:spcBef>
                        <a:spcAft>
                          <a:spcPts val="1000"/>
                        </a:spcAft>
                      </a:pPr>
                      <a:r>
                        <a:rPr lang="en-US" sz="1400" b="0" dirty="0">
                          <a:effectLst/>
                        </a:rPr>
                        <a:t> </a:t>
                      </a:r>
                      <a:endParaRPr lang="en-US" sz="1400" b="0" dirty="0">
                        <a:effectLst/>
                        <a:latin typeface="Calibri"/>
                        <a:ea typeface="Calibri"/>
                        <a:cs typeface="Times New Roman"/>
                      </a:endParaRPr>
                    </a:p>
                  </a:txBody>
                  <a:tcPr marL="0" marR="0" marT="0" marB="0">
                    <a:solidFill>
                      <a:srgbClr val="D0D8E8"/>
                    </a:solidFill>
                  </a:tcPr>
                </a:tc>
                <a:tc>
                  <a:txBody>
                    <a:bodyPr/>
                    <a:lstStyle/>
                    <a:p>
                      <a:pPr marL="53975" marR="0" algn="ctr">
                        <a:lnSpc>
                          <a:spcPts val="1570"/>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0" marR="0" algn="ctr">
                        <a:lnSpc>
                          <a:spcPct val="115000"/>
                        </a:lnSpc>
                        <a:spcBef>
                          <a:spcPts val="0"/>
                        </a:spcBef>
                        <a:spcAft>
                          <a:spcPts val="1000"/>
                        </a:spcAft>
                      </a:pPr>
                      <a:r>
                        <a:rPr lang="en-US" sz="1400" b="0" dirty="0">
                          <a:effectLst/>
                        </a:rPr>
                        <a:t> </a:t>
                      </a:r>
                      <a:endParaRPr lang="en-US" sz="1400" b="0" dirty="0">
                        <a:effectLst/>
                        <a:latin typeface="Calibri"/>
                        <a:ea typeface="Calibri"/>
                        <a:cs typeface="Times New Roman"/>
                      </a:endParaRPr>
                    </a:p>
                  </a:txBody>
                  <a:tcPr marL="0" marR="0" marT="0" marB="0">
                    <a:solidFill>
                      <a:srgbClr val="D0D8E8"/>
                    </a:solidFill>
                  </a:tcPr>
                </a:tc>
                <a:tc>
                  <a:txBody>
                    <a:bodyPr/>
                    <a:lstStyle/>
                    <a:p>
                      <a:pPr marL="0" marR="0" algn="ctr">
                        <a:lnSpc>
                          <a:spcPct val="115000"/>
                        </a:lnSpc>
                        <a:spcBef>
                          <a:spcPts val="0"/>
                        </a:spcBef>
                        <a:spcAft>
                          <a:spcPts val="1000"/>
                        </a:spcAft>
                      </a:pPr>
                      <a:r>
                        <a:rPr lang="en-US" sz="1400" b="0" dirty="0">
                          <a:effectLst/>
                        </a:rPr>
                        <a:t> </a:t>
                      </a:r>
                      <a:endParaRPr lang="en-US" sz="1400" b="0" dirty="0">
                        <a:effectLst/>
                        <a:latin typeface="Calibri"/>
                        <a:ea typeface="Calibri"/>
                        <a:cs typeface="Times New Roman"/>
                      </a:endParaRPr>
                    </a:p>
                  </a:txBody>
                  <a:tcPr marL="0" marR="0" marT="0" marB="0">
                    <a:solidFill>
                      <a:srgbClr val="E9EDF4"/>
                    </a:solidFill>
                  </a:tcPr>
                </a:tc>
                <a:tc>
                  <a:txBody>
                    <a:bodyPr/>
                    <a:lstStyle/>
                    <a:p>
                      <a:pPr marL="0" marR="0" algn="ctr">
                        <a:lnSpc>
                          <a:spcPct val="115000"/>
                        </a:lnSpc>
                        <a:spcBef>
                          <a:spcPts val="0"/>
                        </a:spcBef>
                        <a:spcAft>
                          <a:spcPts val="1000"/>
                        </a:spcAft>
                      </a:pPr>
                      <a:r>
                        <a:rPr lang="en-US" sz="1400" b="0" dirty="0">
                          <a:effectLst/>
                        </a:rPr>
                        <a:t> </a:t>
                      </a:r>
                      <a:endParaRPr lang="en-US" sz="1400" b="0" dirty="0">
                        <a:effectLst/>
                        <a:latin typeface="Calibri"/>
                        <a:ea typeface="Calibri"/>
                        <a:cs typeface="Times New Roman"/>
                      </a:endParaRPr>
                    </a:p>
                  </a:txBody>
                  <a:tcPr marL="0" marR="0" marT="0" marB="0">
                    <a:solidFill>
                      <a:srgbClr val="D0D8E8"/>
                    </a:solidFill>
                  </a:tcPr>
                </a:tc>
                <a:tc>
                  <a:txBody>
                    <a:bodyPr/>
                    <a:lstStyle/>
                    <a:p>
                      <a:pPr marL="0" marR="0" algn="ctr">
                        <a:lnSpc>
                          <a:spcPct val="115000"/>
                        </a:lnSpc>
                        <a:spcBef>
                          <a:spcPts val="0"/>
                        </a:spcBef>
                        <a:spcAft>
                          <a:spcPts val="1000"/>
                        </a:spcAft>
                      </a:pPr>
                      <a:r>
                        <a:rPr lang="en-US" sz="1400" b="0" dirty="0">
                          <a:effectLst/>
                        </a:rPr>
                        <a:t> </a:t>
                      </a:r>
                      <a:endParaRPr lang="en-US" sz="1400" b="0" dirty="0">
                        <a:effectLst/>
                        <a:latin typeface="Calibri"/>
                        <a:ea typeface="Calibri"/>
                        <a:cs typeface="Times New Roman"/>
                      </a:endParaRPr>
                    </a:p>
                  </a:txBody>
                  <a:tcPr marL="0" marR="0" marT="0" marB="0">
                    <a:solidFill>
                      <a:srgbClr val="E9EDF4"/>
                    </a:solidFill>
                  </a:tcPr>
                </a:tc>
                <a:tc>
                  <a:txBody>
                    <a:bodyPr/>
                    <a:lstStyle/>
                    <a:p>
                      <a:pPr marL="0" marR="0" algn="ctr">
                        <a:lnSpc>
                          <a:spcPct val="115000"/>
                        </a:lnSpc>
                        <a:spcBef>
                          <a:spcPts val="0"/>
                        </a:spcBef>
                        <a:spcAft>
                          <a:spcPts val="1000"/>
                        </a:spcAft>
                      </a:pPr>
                      <a:r>
                        <a:rPr lang="en-US" sz="1400" b="0" dirty="0">
                          <a:solidFill>
                            <a:schemeClr val="tx1"/>
                          </a:solidFill>
                          <a:effectLst/>
                        </a:rPr>
                        <a:t> </a:t>
                      </a:r>
                      <a:endParaRPr lang="en-US" sz="1400" b="0" dirty="0">
                        <a:solidFill>
                          <a:schemeClr val="tx1"/>
                        </a:solidFill>
                        <a:effectLst/>
                        <a:latin typeface="Calibri"/>
                        <a:ea typeface="Calibri"/>
                        <a:cs typeface="Times New Roman"/>
                      </a:endParaRPr>
                    </a:p>
                  </a:txBody>
                  <a:tcPr marL="0" marR="0" marT="0" marB="0">
                    <a:solidFill>
                      <a:srgbClr val="D0D8E8"/>
                    </a:solidFill>
                  </a:tcPr>
                </a:tc>
              </a:tr>
              <a:tr h="235462">
                <a:tc>
                  <a:txBody>
                    <a:bodyPr/>
                    <a:lstStyle/>
                    <a:p>
                      <a:pPr marL="50800" marR="279400">
                        <a:lnSpc>
                          <a:spcPct val="100000"/>
                        </a:lnSpc>
                        <a:spcBef>
                          <a:spcPts val="0"/>
                        </a:spcBef>
                        <a:spcAft>
                          <a:spcPts val="0"/>
                        </a:spcAft>
                      </a:pPr>
                      <a:r>
                        <a:rPr lang="en-US" sz="1600" b="0" spc="-30" dirty="0">
                          <a:solidFill>
                            <a:schemeClr val="tx1"/>
                          </a:solidFill>
                          <a:effectLst/>
                        </a:rPr>
                        <a:t>M</a:t>
                      </a:r>
                      <a:r>
                        <a:rPr lang="en-US" sz="1600" b="0" spc="5" dirty="0">
                          <a:solidFill>
                            <a:schemeClr val="tx1"/>
                          </a:solidFill>
                          <a:effectLst/>
                        </a:rPr>
                        <a:t>e</a:t>
                      </a:r>
                      <a:r>
                        <a:rPr lang="en-US" sz="1600" b="0" dirty="0">
                          <a:solidFill>
                            <a:schemeClr val="tx1"/>
                          </a:solidFill>
                          <a:effectLst/>
                        </a:rPr>
                        <a:t>di</a:t>
                      </a:r>
                      <a:r>
                        <a:rPr lang="en-US" sz="1600" b="0" spc="5" dirty="0">
                          <a:solidFill>
                            <a:schemeClr val="tx1"/>
                          </a:solidFill>
                          <a:effectLst/>
                        </a:rPr>
                        <a:t>c</a:t>
                      </a:r>
                      <a:r>
                        <a:rPr lang="en-US" sz="1600" b="0" spc="-10" dirty="0">
                          <a:solidFill>
                            <a:schemeClr val="tx1"/>
                          </a:solidFill>
                          <a:effectLst/>
                        </a:rPr>
                        <a:t>a</a:t>
                      </a:r>
                      <a:r>
                        <a:rPr lang="en-US" sz="1600" b="0" spc="-15" dirty="0">
                          <a:solidFill>
                            <a:schemeClr val="tx1"/>
                          </a:solidFill>
                          <a:effectLst/>
                        </a:rPr>
                        <a:t>r</a:t>
                      </a:r>
                      <a:r>
                        <a:rPr lang="en-US" sz="1600" b="0" dirty="0">
                          <a:solidFill>
                            <a:schemeClr val="tx1"/>
                          </a:solidFill>
                          <a:effectLst/>
                        </a:rPr>
                        <a:t>e </a:t>
                      </a:r>
                      <a:r>
                        <a:rPr lang="en-US" sz="1600" b="0" spc="-25" dirty="0">
                          <a:solidFill>
                            <a:schemeClr val="tx1"/>
                          </a:solidFill>
                          <a:effectLst/>
                        </a:rPr>
                        <a:t>P</a:t>
                      </a:r>
                      <a:r>
                        <a:rPr lang="en-US" sz="1600" b="0" spc="-10" dirty="0">
                          <a:solidFill>
                            <a:schemeClr val="tx1"/>
                          </a:solidFill>
                          <a:effectLst/>
                        </a:rPr>
                        <a:t>a</a:t>
                      </a:r>
                      <a:r>
                        <a:rPr lang="en-US" sz="1600" b="0" spc="10" dirty="0">
                          <a:solidFill>
                            <a:schemeClr val="tx1"/>
                          </a:solidFill>
                          <a:effectLst/>
                        </a:rPr>
                        <a:t>r</a:t>
                      </a:r>
                      <a:r>
                        <a:rPr lang="en-US" sz="1600" b="0" dirty="0">
                          <a:solidFill>
                            <a:schemeClr val="tx1"/>
                          </a:solidFill>
                          <a:effectLst/>
                        </a:rPr>
                        <a:t>t B e</a:t>
                      </a:r>
                      <a:r>
                        <a:rPr lang="en-US" sz="1600" b="0" spc="-10" dirty="0">
                          <a:solidFill>
                            <a:schemeClr val="tx1"/>
                          </a:solidFill>
                          <a:effectLst/>
                        </a:rPr>
                        <a:t>x</a:t>
                      </a:r>
                      <a:r>
                        <a:rPr lang="en-US" sz="1600" b="0" dirty="0">
                          <a:solidFill>
                            <a:schemeClr val="tx1"/>
                          </a:solidFill>
                          <a:effectLst/>
                        </a:rPr>
                        <a:t>ce</a:t>
                      </a:r>
                      <a:r>
                        <a:rPr lang="en-US" sz="1600" b="0" spc="-5" dirty="0">
                          <a:solidFill>
                            <a:schemeClr val="tx1"/>
                          </a:solidFill>
                          <a:effectLst/>
                        </a:rPr>
                        <a:t>s</a:t>
                      </a:r>
                      <a:r>
                        <a:rPr lang="en-US" sz="1600" b="0" dirty="0">
                          <a:solidFill>
                            <a:schemeClr val="tx1"/>
                          </a:solidFill>
                          <a:effectLst/>
                        </a:rPr>
                        <a:t>s </a:t>
                      </a:r>
                      <a:r>
                        <a:rPr lang="en-US" sz="1600" b="0" spc="-5" dirty="0">
                          <a:solidFill>
                            <a:schemeClr val="tx1"/>
                          </a:solidFill>
                          <a:effectLst/>
                        </a:rPr>
                        <a:t>ch</a:t>
                      </a:r>
                      <a:r>
                        <a:rPr lang="en-US" sz="1600" b="0" spc="-10" dirty="0">
                          <a:solidFill>
                            <a:schemeClr val="tx1"/>
                          </a:solidFill>
                          <a:effectLst/>
                        </a:rPr>
                        <a:t>arg</a:t>
                      </a:r>
                      <a:r>
                        <a:rPr lang="en-US" sz="1600" b="0" dirty="0">
                          <a:solidFill>
                            <a:schemeClr val="tx1"/>
                          </a:solidFill>
                          <a:effectLst/>
                        </a:rPr>
                        <a:t>es</a:t>
                      </a:r>
                      <a:endParaRPr lang="en-US" sz="1600" b="0" dirty="0">
                        <a:solidFill>
                          <a:schemeClr val="tx1"/>
                        </a:solidFill>
                        <a:effectLst/>
                        <a:latin typeface="Calibri"/>
                        <a:ea typeface="Calibri"/>
                        <a:cs typeface="Times New Roman"/>
                      </a:endParaRPr>
                    </a:p>
                  </a:txBody>
                  <a:tcPr marL="0" marR="0" marT="0" marB="0">
                    <a:solidFill>
                      <a:srgbClr val="D0D8E8"/>
                    </a:solidFill>
                  </a:tcPr>
                </a:tc>
                <a:tc>
                  <a:txBody>
                    <a:bodyPr/>
                    <a:lstStyle/>
                    <a:p>
                      <a:pPr marL="0" marR="0" algn="ctr">
                        <a:lnSpc>
                          <a:spcPct val="115000"/>
                        </a:lnSpc>
                        <a:spcBef>
                          <a:spcPts val="0"/>
                        </a:spcBef>
                        <a:spcAft>
                          <a:spcPts val="1000"/>
                        </a:spcAft>
                      </a:pPr>
                      <a:r>
                        <a:rPr lang="en-US" sz="1400" b="0" dirty="0">
                          <a:effectLst/>
                        </a:rPr>
                        <a:t> </a:t>
                      </a:r>
                      <a:endParaRPr lang="en-US" sz="1400" b="0" dirty="0">
                        <a:effectLst/>
                        <a:latin typeface="Calibri"/>
                        <a:ea typeface="Calibri"/>
                        <a:cs typeface="Times New Roman"/>
                      </a:endParaRPr>
                    </a:p>
                  </a:txBody>
                  <a:tcPr marL="0" marR="0" marT="0" marB="0">
                    <a:solidFill>
                      <a:srgbClr val="E9EDF4"/>
                    </a:solidFill>
                  </a:tcPr>
                </a:tc>
                <a:tc>
                  <a:txBody>
                    <a:bodyPr/>
                    <a:lstStyle/>
                    <a:p>
                      <a:pPr marL="0" marR="0" algn="ctr">
                        <a:lnSpc>
                          <a:spcPct val="115000"/>
                        </a:lnSpc>
                        <a:spcBef>
                          <a:spcPts val="0"/>
                        </a:spcBef>
                        <a:spcAft>
                          <a:spcPts val="1000"/>
                        </a:spcAft>
                      </a:pPr>
                      <a:r>
                        <a:rPr lang="en-US" sz="1400" b="0" kern="1200" dirty="0">
                          <a:solidFill>
                            <a:schemeClr val="dk1"/>
                          </a:solidFill>
                          <a:effectLst/>
                          <a:latin typeface="+mn-lt"/>
                          <a:ea typeface="+mn-ea"/>
                          <a:cs typeface="+mn-cs"/>
                        </a:rPr>
                        <a:t> </a:t>
                      </a:r>
                    </a:p>
                  </a:txBody>
                  <a:tcPr marL="0" marR="0" marT="0" marB="0">
                    <a:solidFill>
                      <a:srgbClr val="D0D8E8"/>
                    </a:solidFill>
                  </a:tcPr>
                </a:tc>
                <a:tc>
                  <a:txBody>
                    <a:bodyPr/>
                    <a:lstStyle/>
                    <a:p>
                      <a:pPr marL="0" marR="0" algn="ctr">
                        <a:lnSpc>
                          <a:spcPct val="115000"/>
                        </a:lnSpc>
                        <a:spcBef>
                          <a:spcPts val="0"/>
                        </a:spcBef>
                        <a:spcAft>
                          <a:spcPts val="1000"/>
                        </a:spcAft>
                      </a:pPr>
                      <a:r>
                        <a:rPr lang="en-US" sz="1400" b="0" dirty="0">
                          <a:effectLst/>
                        </a:rPr>
                        <a:t> </a:t>
                      </a:r>
                      <a:endParaRPr lang="en-US" sz="1400" b="0" dirty="0">
                        <a:effectLst/>
                        <a:latin typeface="Calibri"/>
                        <a:ea typeface="Calibri"/>
                        <a:cs typeface="Times New Roman"/>
                      </a:endParaRPr>
                    </a:p>
                  </a:txBody>
                  <a:tcPr marL="0" marR="0" marT="0" marB="0">
                    <a:solidFill>
                      <a:srgbClr val="E9EDF4"/>
                    </a:solidFill>
                  </a:tcPr>
                </a:tc>
                <a:tc>
                  <a:txBody>
                    <a:bodyPr/>
                    <a:lstStyle/>
                    <a:p>
                      <a:pPr marL="0" marR="0" algn="ctr">
                        <a:lnSpc>
                          <a:spcPct val="115000"/>
                        </a:lnSpc>
                        <a:spcBef>
                          <a:spcPts val="0"/>
                        </a:spcBef>
                        <a:spcAft>
                          <a:spcPts val="1000"/>
                        </a:spcAft>
                      </a:pPr>
                      <a:r>
                        <a:rPr lang="en-US" sz="1400" b="0" dirty="0">
                          <a:effectLst/>
                        </a:rPr>
                        <a:t> </a:t>
                      </a:r>
                      <a:endParaRPr lang="en-US" sz="1400" b="0" dirty="0">
                        <a:effectLst/>
                        <a:latin typeface="Calibri"/>
                        <a:ea typeface="Calibri"/>
                        <a:cs typeface="Times New Roman"/>
                      </a:endParaRPr>
                    </a:p>
                  </a:txBody>
                  <a:tcPr marL="0" marR="0" marT="0" marB="0">
                    <a:solidFill>
                      <a:srgbClr val="D0D8E8"/>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D0D8E8"/>
                    </a:solidFill>
                  </a:tcPr>
                </a:tc>
                <a:tc>
                  <a:txBody>
                    <a:bodyPr/>
                    <a:lstStyle/>
                    <a:p>
                      <a:pPr marL="0" marR="0" algn="ctr">
                        <a:lnSpc>
                          <a:spcPct val="115000"/>
                        </a:lnSpc>
                        <a:spcBef>
                          <a:spcPts val="0"/>
                        </a:spcBef>
                        <a:spcAft>
                          <a:spcPts val="1000"/>
                        </a:spcAft>
                      </a:pPr>
                      <a:r>
                        <a:rPr lang="en-US" sz="1400" b="0" dirty="0">
                          <a:effectLst/>
                        </a:rPr>
                        <a:t> </a:t>
                      </a:r>
                      <a:endParaRPr lang="en-US" sz="1400" b="0" dirty="0">
                        <a:effectLst/>
                        <a:latin typeface="Calibri"/>
                        <a:ea typeface="Calibri"/>
                        <a:cs typeface="Times New Roman"/>
                      </a:endParaRPr>
                    </a:p>
                  </a:txBody>
                  <a:tcPr marL="0" marR="0" marT="0" marB="0">
                    <a:solidFill>
                      <a:srgbClr val="E9EDF4"/>
                    </a:solidFill>
                  </a:tcPr>
                </a:tc>
                <a:tc>
                  <a:txBody>
                    <a:bodyPr/>
                    <a:lstStyle/>
                    <a:p>
                      <a:pPr marL="0" marR="0" algn="ctr">
                        <a:lnSpc>
                          <a:spcPct val="115000"/>
                        </a:lnSpc>
                        <a:spcBef>
                          <a:spcPts val="0"/>
                        </a:spcBef>
                        <a:spcAft>
                          <a:spcPts val="1000"/>
                        </a:spcAft>
                      </a:pPr>
                      <a:r>
                        <a:rPr lang="en-US" sz="1400" b="0" dirty="0">
                          <a:effectLst/>
                        </a:rPr>
                        <a:t> </a:t>
                      </a:r>
                      <a:endParaRPr lang="en-US" sz="1400" b="0" dirty="0">
                        <a:effectLst/>
                        <a:latin typeface="Calibri"/>
                        <a:ea typeface="Calibri"/>
                        <a:cs typeface="Times New Roman"/>
                      </a:endParaRPr>
                    </a:p>
                  </a:txBody>
                  <a:tcPr marL="0" marR="0" marT="0" marB="0">
                    <a:solidFill>
                      <a:srgbClr val="D0D8E8"/>
                    </a:solidFill>
                  </a:tcPr>
                </a:tc>
                <a:tc>
                  <a:txBody>
                    <a:bodyPr/>
                    <a:lstStyle/>
                    <a:p>
                      <a:pPr marL="0" marR="0" algn="ctr">
                        <a:lnSpc>
                          <a:spcPct val="115000"/>
                        </a:lnSpc>
                        <a:spcBef>
                          <a:spcPts val="0"/>
                        </a:spcBef>
                        <a:spcAft>
                          <a:spcPts val="1000"/>
                        </a:spcAft>
                      </a:pPr>
                      <a:r>
                        <a:rPr lang="en-US" sz="1400" b="0" dirty="0">
                          <a:effectLst/>
                        </a:rPr>
                        <a:t> </a:t>
                      </a:r>
                      <a:endParaRPr lang="en-US" sz="1400" b="0" dirty="0">
                        <a:effectLst/>
                        <a:latin typeface="Calibri"/>
                        <a:ea typeface="Calibri"/>
                        <a:cs typeface="Times New Roman"/>
                      </a:endParaRPr>
                    </a:p>
                  </a:txBody>
                  <a:tcPr marL="0" marR="0" marT="0" marB="0">
                    <a:solidFill>
                      <a:srgbClr val="E9EDF4"/>
                    </a:solidFill>
                  </a:tcPr>
                </a:tc>
                <a:tc>
                  <a:txBody>
                    <a:bodyPr/>
                    <a:lstStyle/>
                    <a:p>
                      <a:pPr marL="0" marR="0" algn="ctr">
                        <a:lnSpc>
                          <a:spcPct val="115000"/>
                        </a:lnSpc>
                        <a:spcBef>
                          <a:spcPts val="0"/>
                        </a:spcBef>
                        <a:spcAft>
                          <a:spcPts val="1000"/>
                        </a:spcAft>
                      </a:pPr>
                      <a:r>
                        <a:rPr lang="en-US" sz="1400" b="0" dirty="0">
                          <a:solidFill>
                            <a:schemeClr val="tx1"/>
                          </a:solidFill>
                          <a:effectLst/>
                        </a:rPr>
                        <a:t> </a:t>
                      </a:r>
                      <a:endParaRPr lang="en-US" sz="1400" b="0" dirty="0">
                        <a:solidFill>
                          <a:schemeClr val="tx1"/>
                        </a:solidFill>
                        <a:effectLst/>
                        <a:latin typeface="Calibri"/>
                        <a:ea typeface="Calibri"/>
                        <a:cs typeface="Times New Roman"/>
                      </a:endParaRPr>
                    </a:p>
                  </a:txBody>
                  <a:tcPr marL="0" marR="0" marT="0" marB="0">
                    <a:solidFill>
                      <a:srgbClr val="D0D8E8"/>
                    </a:solidFill>
                  </a:tcPr>
                </a:tc>
              </a:tr>
              <a:tr h="467998">
                <a:tc>
                  <a:txBody>
                    <a:bodyPr/>
                    <a:lstStyle/>
                    <a:p>
                      <a:pPr marL="50800" marR="0">
                        <a:lnSpc>
                          <a:spcPct val="100000"/>
                        </a:lnSpc>
                        <a:spcBef>
                          <a:spcPts val="0"/>
                        </a:spcBef>
                        <a:spcAft>
                          <a:spcPts val="0"/>
                        </a:spcAft>
                      </a:pPr>
                      <a:r>
                        <a:rPr lang="en-US" sz="1600" b="0" spc="-25" dirty="0">
                          <a:solidFill>
                            <a:schemeClr val="tx1"/>
                          </a:solidFill>
                          <a:effectLst/>
                        </a:rPr>
                        <a:t>F</a:t>
                      </a:r>
                      <a:r>
                        <a:rPr lang="en-US" sz="1600" b="0" spc="-15" dirty="0">
                          <a:solidFill>
                            <a:schemeClr val="tx1"/>
                          </a:solidFill>
                          <a:effectLst/>
                        </a:rPr>
                        <a:t>or</a:t>
                      </a:r>
                      <a:r>
                        <a:rPr lang="en-US" sz="1600" b="0" dirty="0">
                          <a:solidFill>
                            <a:schemeClr val="tx1"/>
                          </a:solidFill>
                          <a:effectLst/>
                        </a:rPr>
                        <a:t>ei</a:t>
                      </a:r>
                      <a:r>
                        <a:rPr lang="en-US" sz="1600" b="0" spc="5" dirty="0">
                          <a:solidFill>
                            <a:schemeClr val="tx1"/>
                          </a:solidFill>
                          <a:effectLst/>
                        </a:rPr>
                        <a:t>g</a:t>
                      </a:r>
                      <a:r>
                        <a:rPr lang="en-US" sz="1600" b="0" dirty="0">
                          <a:solidFill>
                            <a:schemeClr val="tx1"/>
                          </a:solidFill>
                          <a:effectLst/>
                        </a:rPr>
                        <a:t>n </a:t>
                      </a:r>
                      <a:r>
                        <a:rPr lang="en-US" sz="1600" b="0" spc="5" dirty="0">
                          <a:solidFill>
                            <a:schemeClr val="tx1"/>
                          </a:solidFill>
                          <a:effectLst/>
                        </a:rPr>
                        <a:t>t</a:t>
                      </a:r>
                      <a:r>
                        <a:rPr lang="en-US" sz="1600" b="0" dirty="0">
                          <a:solidFill>
                            <a:schemeClr val="tx1"/>
                          </a:solidFill>
                          <a:effectLst/>
                        </a:rPr>
                        <a:t>r</a:t>
                      </a:r>
                      <a:r>
                        <a:rPr lang="en-US" sz="1600" b="0" spc="-20" dirty="0">
                          <a:solidFill>
                            <a:schemeClr val="tx1"/>
                          </a:solidFill>
                          <a:effectLst/>
                        </a:rPr>
                        <a:t>a</a:t>
                      </a:r>
                      <a:r>
                        <a:rPr lang="en-US" sz="1600" b="0" spc="-10" dirty="0">
                          <a:solidFill>
                            <a:schemeClr val="tx1"/>
                          </a:solidFill>
                          <a:effectLst/>
                        </a:rPr>
                        <a:t>v</a:t>
                      </a:r>
                      <a:r>
                        <a:rPr lang="en-US" sz="1600" b="0" spc="-5" dirty="0">
                          <a:solidFill>
                            <a:schemeClr val="tx1"/>
                          </a:solidFill>
                          <a:effectLst/>
                        </a:rPr>
                        <a:t>e</a:t>
                      </a:r>
                      <a:r>
                        <a:rPr lang="en-US" sz="1600" b="0" dirty="0">
                          <a:solidFill>
                            <a:schemeClr val="tx1"/>
                          </a:solidFill>
                          <a:effectLst/>
                        </a:rPr>
                        <a:t>l </a:t>
                      </a:r>
                      <a:r>
                        <a:rPr lang="en-US" sz="1600" b="0" dirty="0" smtClean="0">
                          <a:solidFill>
                            <a:schemeClr val="tx1"/>
                          </a:solidFill>
                          <a:effectLst/>
                        </a:rPr>
                        <a:t>e</a:t>
                      </a:r>
                      <a:r>
                        <a:rPr lang="en-US" sz="1600" b="0" spc="-5" dirty="0" smtClean="0">
                          <a:solidFill>
                            <a:schemeClr val="tx1"/>
                          </a:solidFill>
                          <a:effectLst/>
                        </a:rPr>
                        <a:t>m</a:t>
                      </a:r>
                      <a:r>
                        <a:rPr lang="en-US" sz="1600" b="0" dirty="0" smtClean="0">
                          <a:solidFill>
                            <a:schemeClr val="tx1"/>
                          </a:solidFill>
                          <a:effectLst/>
                        </a:rPr>
                        <a:t>e</a:t>
                      </a:r>
                      <a:r>
                        <a:rPr lang="en-US" sz="1600" b="0" spc="-10" dirty="0" smtClean="0">
                          <a:solidFill>
                            <a:schemeClr val="tx1"/>
                          </a:solidFill>
                          <a:effectLst/>
                        </a:rPr>
                        <a:t>rg</a:t>
                      </a:r>
                      <a:r>
                        <a:rPr lang="en-US" sz="1600" b="0" dirty="0" smtClean="0">
                          <a:solidFill>
                            <a:schemeClr val="tx1"/>
                          </a:solidFill>
                          <a:effectLst/>
                        </a:rPr>
                        <a:t>e</a:t>
                      </a:r>
                      <a:r>
                        <a:rPr lang="en-US" sz="1600" b="0" spc="-5" dirty="0" smtClean="0">
                          <a:solidFill>
                            <a:schemeClr val="tx1"/>
                          </a:solidFill>
                          <a:effectLst/>
                        </a:rPr>
                        <a:t>n</a:t>
                      </a:r>
                      <a:r>
                        <a:rPr lang="en-US" sz="1600" b="0" spc="20" dirty="0" smtClean="0">
                          <a:solidFill>
                            <a:schemeClr val="tx1"/>
                          </a:solidFill>
                          <a:effectLst/>
                        </a:rPr>
                        <a:t>c</a:t>
                      </a:r>
                      <a:r>
                        <a:rPr lang="en-US" sz="1600" b="0" dirty="0" smtClean="0">
                          <a:solidFill>
                            <a:schemeClr val="tx1"/>
                          </a:solidFill>
                          <a:effectLst/>
                        </a:rPr>
                        <a:t>y (</a:t>
                      </a:r>
                      <a:r>
                        <a:rPr lang="en-US" sz="1600" b="0" spc="-15" dirty="0">
                          <a:solidFill>
                            <a:schemeClr val="tx1"/>
                          </a:solidFill>
                          <a:effectLst/>
                        </a:rPr>
                        <a:t>u</a:t>
                      </a:r>
                      <a:r>
                        <a:rPr lang="en-US" sz="1600" b="0" dirty="0">
                          <a:solidFill>
                            <a:schemeClr val="tx1"/>
                          </a:solidFill>
                          <a:effectLst/>
                        </a:rPr>
                        <a:t>p </a:t>
                      </a:r>
                      <a:r>
                        <a:rPr lang="en-US" sz="1600" b="0" spc="-5" dirty="0">
                          <a:solidFill>
                            <a:schemeClr val="tx1"/>
                          </a:solidFill>
                          <a:effectLst/>
                        </a:rPr>
                        <a:t>t</a:t>
                      </a:r>
                      <a:r>
                        <a:rPr lang="en-US" sz="1600" b="0" dirty="0">
                          <a:solidFill>
                            <a:schemeClr val="tx1"/>
                          </a:solidFill>
                          <a:effectLst/>
                        </a:rPr>
                        <a:t>o </a:t>
                      </a:r>
                      <a:r>
                        <a:rPr lang="en-US" sz="1600" b="0" spc="-10" dirty="0">
                          <a:solidFill>
                            <a:schemeClr val="tx1"/>
                          </a:solidFill>
                          <a:effectLst/>
                        </a:rPr>
                        <a:t>p</a:t>
                      </a:r>
                      <a:r>
                        <a:rPr lang="en-US" sz="1600" b="0" spc="5" dirty="0">
                          <a:solidFill>
                            <a:schemeClr val="tx1"/>
                          </a:solidFill>
                          <a:effectLst/>
                        </a:rPr>
                        <a:t>l</a:t>
                      </a:r>
                      <a:r>
                        <a:rPr lang="en-US" sz="1600" b="0" spc="-10" dirty="0">
                          <a:solidFill>
                            <a:schemeClr val="tx1"/>
                          </a:solidFill>
                          <a:effectLst/>
                        </a:rPr>
                        <a:t>a</a:t>
                      </a:r>
                      <a:r>
                        <a:rPr lang="en-US" sz="1600" b="0" dirty="0">
                          <a:solidFill>
                            <a:schemeClr val="tx1"/>
                          </a:solidFill>
                          <a:effectLst/>
                        </a:rPr>
                        <a:t>n lim</a:t>
                      </a:r>
                      <a:r>
                        <a:rPr lang="en-US" sz="1600" b="0" spc="-15" dirty="0">
                          <a:solidFill>
                            <a:schemeClr val="tx1"/>
                          </a:solidFill>
                          <a:effectLst/>
                        </a:rPr>
                        <a:t>i</a:t>
                      </a:r>
                      <a:r>
                        <a:rPr lang="en-US" sz="1600" b="0" dirty="0">
                          <a:solidFill>
                            <a:schemeClr val="tx1"/>
                          </a:solidFill>
                          <a:effectLst/>
                        </a:rPr>
                        <a:t>ts)</a:t>
                      </a:r>
                      <a:endParaRPr lang="en-US" sz="1600" b="0" dirty="0">
                        <a:solidFill>
                          <a:schemeClr val="tx1"/>
                        </a:solidFill>
                        <a:effectLst/>
                        <a:latin typeface="Calibri"/>
                        <a:ea typeface="Calibri"/>
                        <a:cs typeface="Times New Roman"/>
                      </a:endParaRPr>
                    </a:p>
                  </a:txBody>
                  <a:tcPr marL="0" marR="0" marT="0" marB="0">
                    <a:solidFill>
                      <a:srgbClr val="D0D8E8"/>
                    </a:solidFill>
                  </a:tcPr>
                </a:tc>
                <a:tc>
                  <a:txBody>
                    <a:bodyPr/>
                    <a:lstStyle/>
                    <a:p>
                      <a:pPr marL="0" marR="0" algn="ctr">
                        <a:lnSpc>
                          <a:spcPct val="115000"/>
                        </a:lnSpc>
                        <a:spcBef>
                          <a:spcPts val="0"/>
                        </a:spcBef>
                        <a:spcAft>
                          <a:spcPts val="1000"/>
                        </a:spcAft>
                      </a:pPr>
                      <a:r>
                        <a:rPr lang="en-US" sz="1400" b="0" dirty="0">
                          <a:effectLst/>
                        </a:rPr>
                        <a:t> </a:t>
                      </a:r>
                      <a:endParaRPr lang="en-US" sz="1400" b="0" dirty="0">
                        <a:effectLst/>
                        <a:latin typeface="Calibri"/>
                        <a:ea typeface="Calibri"/>
                        <a:cs typeface="Times New Roman"/>
                      </a:endParaRPr>
                    </a:p>
                  </a:txBody>
                  <a:tcPr marL="0" marR="0" marT="0" marB="0">
                    <a:solidFill>
                      <a:srgbClr val="E9EDF4"/>
                    </a:solidFill>
                  </a:tcPr>
                </a:tc>
                <a:tc>
                  <a:txBody>
                    <a:bodyPr/>
                    <a:lstStyle/>
                    <a:p>
                      <a:pPr marL="0" marR="0" algn="ctr">
                        <a:lnSpc>
                          <a:spcPct val="115000"/>
                        </a:lnSpc>
                        <a:spcBef>
                          <a:spcPts val="0"/>
                        </a:spcBef>
                        <a:spcAft>
                          <a:spcPts val="1000"/>
                        </a:spcAft>
                      </a:pPr>
                      <a:r>
                        <a:rPr lang="en-US" sz="1400" b="0" kern="1200" dirty="0">
                          <a:solidFill>
                            <a:schemeClr val="dk1"/>
                          </a:solidFill>
                          <a:effectLst/>
                          <a:latin typeface="+mn-lt"/>
                          <a:ea typeface="+mn-ea"/>
                          <a:cs typeface="+mn-cs"/>
                        </a:rPr>
                        <a:t> </a:t>
                      </a:r>
                    </a:p>
                  </a:txBody>
                  <a:tcPr marL="0" marR="0" marT="0" marB="0">
                    <a:solidFill>
                      <a:srgbClr val="D0D8E8"/>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D0D8E8"/>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D0D8E8"/>
                    </a:solidFill>
                  </a:tcPr>
                </a:tc>
                <a:tc>
                  <a:txBody>
                    <a:bodyPr/>
                    <a:lstStyle/>
                    <a:p>
                      <a:pPr marL="0" marR="0" algn="ctr">
                        <a:lnSpc>
                          <a:spcPct val="115000"/>
                        </a:lnSpc>
                        <a:spcBef>
                          <a:spcPts val="0"/>
                        </a:spcBef>
                        <a:spcAft>
                          <a:spcPts val="1000"/>
                        </a:spcAft>
                      </a:pPr>
                      <a:r>
                        <a:rPr lang="en-US" sz="1400" b="0" dirty="0">
                          <a:effectLst/>
                        </a:rPr>
                        <a:t> </a:t>
                      </a:r>
                      <a:endParaRPr lang="en-US" sz="1400" b="0" dirty="0">
                        <a:effectLst/>
                        <a:latin typeface="Calibri"/>
                        <a:ea typeface="Calibri"/>
                        <a:cs typeface="Times New Roman"/>
                      </a:endParaRPr>
                    </a:p>
                  </a:txBody>
                  <a:tcPr marL="0" marR="0" marT="0" marB="0">
                    <a:solidFill>
                      <a:srgbClr val="E9EDF4"/>
                    </a:solidFill>
                  </a:tcPr>
                </a:tc>
                <a:tc>
                  <a:txBody>
                    <a:bodyPr/>
                    <a:lstStyle/>
                    <a:p>
                      <a:pPr marL="0" marR="0" algn="ctr">
                        <a:lnSpc>
                          <a:spcPct val="115000"/>
                        </a:lnSpc>
                        <a:spcBef>
                          <a:spcPts val="0"/>
                        </a:spcBef>
                        <a:spcAft>
                          <a:spcPts val="1000"/>
                        </a:spcAft>
                      </a:pPr>
                      <a:r>
                        <a:rPr lang="en-US" sz="1400" b="0" dirty="0">
                          <a:effectLst/>
                        </a:rPr>
                        <a:t> </a:t>
                      </a:r>
                      <a:endParaRPr lang="en-US" sz="1400" b="0" dirty="0">
                        <a:effectLst/>
                        <a:latin typeface="Calibri"/>
                        <a:ea typeface="Calibri"/>
                        <a:cs typeface="Times New Roman"/>
                      </a:endParaRPr>
                    </a:p>
                  </a:txBody>
                  <a:tcPr marL="0" marR="0" marT="0" marB="0">
                    <a:solidFill>
                      <a:srgbClr val="D0D8E8"/>
                    </a:solidFill>
                  </a:tcPr>
                </a:tc>
                <a:tc>
                  <a:txBody>
                    <a:bodyPr/>
                    <a:lstStyle/>
                    <a:p>
                      <a:pPr marL="53975" marR="0" algn="ctr">
                        <a:lnSpc>
                          <a:spcPts val="1655"/>
                        </a:lnSpc>
                        <a:spcBef>
                          <a:spcPts val="0"/>
                        </a:spcBef>
                        <a:spcAft>
                          <a:spcPts val="0"/>
                        </a:spcAft>
                      </a:pPr>
                      <a:r>
                        <a:rPr lang="en-US" sz="1400" b="0" dirty="0">
                          <a:effectLst/>
                        </a:rPr>
                        <a:t>100%</a:t>
                      </a:r>
                      <a:endParaRPr lang="en-US" sz="1400" b="0" dirty="0">
                        <a:effectLst/>
                        <a:latin typeface="Calibri"/>
                        <a:ea typeface="Calibri"/>
                        <a:cs typeface="Times New Roman"/>
                      </a:endParaRPr>
                    </a:p>
                  </a:txBody>
                  <a:tcPr marL="0" marR="0" marT="0" marB="0">
                    <a:solidFill>
                      <a:srgbClr val="E9EDF4"/>
                    </a:solidFill>
                  </a:tcPr>
                </a:tc>
                <a:tc>
                  <a:txBody>
                    <a:bodyPr/>
                    <a:lstStyle/>
                    <a:p>
                      <a:pPr marL="53975" marR="0" algn="ctr">
                        <a:lnSpc>
                          <a:spcPts val="1655"/>
                        </a:lnSpc>
                        <a:spcBef>
                          <a:spcPts val="0"/>
                        </a:spcBef>
                        <a:spcAft>
                          <a:spcPts val="0"/>
                        </a:spcAft>
                      </a:pPr>
                      <a:r>
                        <a:rPr lang="en-US" sz="1400" b="0" dirty="0">
                          <a:solidFill>
                            <a:schemeClr val="tx1"/>
                          </a:solidFill>
                          <a:effectLst/>
                        </a:rPr>
                        <a:t>100%</a:t>
                      </a:r>
                      <a:endParaRPr lang="en-US" sz="1400" b="0" dirty="0">
                        <a:solidFill>
                          <a:schemeClr val="tx1"/>
                        </a:solidFill>
                        <a:effectLst/>
                        <a:latin typeface="Calibri"/>
                        <a:ea typeface="Calibri"/>
                        <a:cs typeface="Times New Roman"/>
                      </a:endParaRPr>
                    </a:p>
                  </a:txBody>
                  <a:tcPr marL="0" marR="0" marT="0" marB="0">
                    <a:solidFill>
                      <a:srgbClr val="D0D8E8"/>
                    </a:solidFill>
                  </a:tcPr>
                </a:tc>
              </a:tr>
              <a:tr h="387906">
                <a:tc rowSpan="2" gridSpan="7">
                  <a:txBody>
                    <a:bodyPr/>
                    <a:lstStyle/>
                    <a:p>
                      <a:r>
                        <a:rPr lang="en-US" sz="1200" b="0" dirty="0">
                          <a:effectLst/>
                        </a:rPr>
                        <a:t> </a:t>
                      </a:r>
                      <a:r>
                        <a:rPr lang="en-US" sz="1100" b="0" i="0" u="none" strike="noStrike" kern="1200" baseline="0" dirty="0" smtClean="0">
                          <a:solidFill>
                            <a:schemeClr val="tx1"/>
                          </a:solidFill>
                          <a:latin typeface="+mn-lt"/>
                          <a:ea typeface="+mn-ea"/>
                          <a:cs typeface="+mn-cs"/>
                        </a:rPr>
                        <a:t>* Plan F also offers a high-deductible plan in some states. If you choose this option, this means you must pay for Medicare-covered costs (coinsurance, copayments, deductibles) up to the deductible amount of $2,140 in 2014 before your policy pays anything. </a:t>
                      </a:r>
                    </a:p>
                    <a:p>
                      <a:r>
                        <a:rPr lang="en-US" sz="1100" b="0" i="0" u="none" strike="noStrike" kern="1200" baseline="0" dirty="0" smtClean="0">
                          <a:solidFill>
                            <a:schemeClr val="tx1"/>
                          </a:solidFill>
                          <a:latin typeface="+mn-lt"/>
                          <a:ea typeface="+mn-ea"/>
                          <a:cs typeface="+mn-cs"/>
                        </a:rPr>
                        <a:t>**For Plans K and L, after you meet your out-of-pocket yearly limit and your yearly Part B deductible ($147 in 2014), the Medigap plan pays 100% of covered services for the rest of the calendar year. </a:t>
                      </a:r>
                    </a:p>
                    <a:p>
                      <a:r>
                        <a:rPr lang="en-US" sz="1100" b="0" i="0" u="none" strike="noStrike" kern="1200" baseline="0" dirty="0" smtClean="0">
                          <a:solidFill>
                            <a:schemeClr val="tx1"/>
                          </a:solidFill>
                          <a:latin typeface="+mn-lt"/>
                          <a:ea typeface="+mn-ea"/>
                          <a:cs typeface="+mn-cs"/>
                        </a:rPr>
                        <a:t>*** Plan N pays 100% of the Part B coinsurance, except for a copayment of up to $20 for some office visits and up to a $50 copayment for emergency room visits that don’t result in an inpatient admission</a:t>
                      </a:r>
                      <a:r>
                        <a:rPr lang="en-US" sz="1200" b="0" i="0" u="none" strike="noStrike" kern="1200" baseline="0" dirty="0" smtClean="0">
                          <a:solidFill>
                            <a:schemeClr val="tx1"/>
                          </a:solidFill>
                          <a:latin typeface="+mn-lt"/>
                          <a:ea typeface="+mn-ea"/>
                          <a:cs typeface="+mn-cs"/>
                        </a:rPr>
                        <a:t>. </a:t>
                      </a:r>
                      <a:endParaRPr lang="en-US" sz="1200" b="0" dirty="0" smtClean="0">
                        <a:solidFill>
                          <a:schemeClr val="tx1"/>
                        </a:solidFill>
                        <a:effectLst/>
                      </a:endParaRPr>
                    </a:p>
                  </a:txBody>
                  <a:tcPr marL="0" marR="0" marT="0" marB="0">
                    <a:solidFill>
                      <a:schemeClr val="bg1">
                        <a:lumMod val="95000"/>
                      </a:schemeClr>
                    </a:solidFill>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gridSpan="2">
                  <a:txBody>
                    <a:bodyPr/>
                    <a:lstStyle/>
                    <a:p>
                      <a:pPr marL="71755" marR="0" indent="-50800" algn="ctr">
                        <a:lnSpc>
                          <a:spcPts val="1440"/>
                        </a:lnSpc>
                        <a:spcBef>
                          <a:spcPts val="70"/>
                        </a:spcBef>
                        <a:spcAft>
                          <a:spcPts val="0"/>
                        </a:spcAft>
                      </a:pPr>
                      <a:r>
                        <a:rPr lang="en-US" sz="1400" b="0" spc="5" dirty="0" smtClean="0">
                          <a:effectLst/>
                        </a:rPr>
                        <a:t>O</a:t>
                      </a:r>
                      <a:r>
                        <a:rPr lang="en-US" sz="1400" b="0" spc="-15" dirty="0" smtClean="0">
                          <a:effectLst/>
                        </a:rPr>
                        <a:t>u</a:t>
                      </a:r>
                      <a:r>
                        <a:rPr lang="en-US" sz="1400" b="0" dirty="0" smtClean="0">
                          <a:effectLst/>
                        </a:rPr>
                        <a:t>t-</a:t>
                      </a:r>
                      <a:r>
                        <a:rPr lang="en-US" sz="1400" b="0" spc="-15" dirty="0" smtClean="0">
                          <a:effectLst/>
                        </a:rPr>
                        <a:t>o</a:t>
                      </a:r>
                      <a:r>
                        <a:rPr lang="en-US" sz="1400" b="0" dirty="0" smtClean="0">
                          <a:effectLst/>
                        </a:rPr>
                        <a:t>f-</a:t>
                      </a:r>
                      <a:r>
                        <a:rPr lang="en-US" sz="1400" b="0" spc="10" dirty="0" smtClean="0">
                          <a:effectLst/>
                        </a:rPr>
                        <a:t>po</a:t>
                      </a:r>
                      <a:r>
                        <a:rPr lang="en-US" sz="1400" b="0" spc="-10" dirty="0" smtClean="0">
                          <a:effectLst/>
                        </a:rPr>
                        <a:t>ck</a:t>
                      </a:r>
                      <a:r>
                        <a:rPr lang="en-US" sz="1400" b="0" dirty="0" smtClean="0">
                          <a:effectLst/>
                        </a:rPr>
                        <a:t>et</a:t>
                      </a:r>
                      <a:br>
                        <a:rPr lang="en-US" sz="1400" b="0" dirty="0" smtClean="0">
                          <a:effectLst/>
                        </a:rPr>
                      </a:br>
                      <a:r>
                        <a:rPr lang="en-US" sz="1400" b="0" dirty="0" smtClean="0">
                          <a:effectLst/>
                        </a:rPr>
                        <a:t>lim</a:t>
                      </a:r>
                      <a:r>
                        <a:rPr lang="en-US" sz="1400" b="0" spc="-15" dirty="0" smtClean="0">
                          <a:effectLst/>
                        </a:rPr>
                        <a:t>i</a:t>
                      </a:r>
                      <a:r>
                        <a:rPr lang="en-US" sz="1400" b="0" dirty="0" smtClean="0">
                          <a:effectLst/>
                        </a:rPr>
                        <a:t>t </a:t>
                      </a:r>
                      <a:r>
                        <a:rPr lang="en-US" sz="1400" b="0" dirty="0">
                          <a:effectLst/>
                        </a:rPr>
                        <a:t>in 2014</a:t>
                      </a:r>
                      <a:endParaRPr lang="en-US" sz="1400" b="0" dirty="0">
                        <a:effectLst/>
                        <a:latin typeface="Calibri"/>
                        <a:ea typeface="Calibri"/>
                        <a:cs typeface="Times New Roman"/>
                      </a:endParaRPr>
                    </a:p>
                  </a:txBody>
                  <a:tcPr marL="0" marR="0" marT="0" marB="0"/>
                </a:tc>
                <a:tc hMerge="1">
                  <a:txBody>
                    <a:bodyPr/>
                    <a:lstStyle/>
                    <a:p>
                      <a:endParaRPr lang="en-US"/>
                    </a:p>
                  </a:txBody>
                  <a:tcPr/>
                </a:tc>
                <a:tc rowSpan="2" gridSpan="2">
                  <a:txBody>
                    <a:bodyPr/>
                    <a:lstStyle/>
                    <a:p>
                      <a:pPr marL="0" marR="0">
                        <a:lnSpc>
                          <a:spcPct val="115000"/>
                        </a:lnSpc>
                        <a:spcBef>
                          <a:spcPts val="0"/>
                        </a:spcBef>
                        <a:spcAft>
                          <a:spcPts val="1000"/>
                        </a:spcAft>
                      </a:pPr>
                      <a:r>
                        <a:rPr lang="en-US" sz="1400" b="0" dirty="0">
                          <a:effectLst/>
                        </a:rPr>
                        <a:t> </a:t>
                      </a:r>
                      <a:endParaRPr lang="en-US" sz="1400" b="0" dirty="0">
                        <a:effectLst/>
                        <a:latin typeface="Calibri"/>
                        <a:ea typeface="Calibri"/>
                        <a:cs typeface="Times New Roman"/>
                      </a:endParaRPr>
                    </a:p>
                  </a:txBody>
                  <a:tcPr marL="0" marR="0" marT="0" marB="0">
                    <a:solidFill>
                      <a:srgbClr val="D0D8E8"/>
                    </a:solidFill>
                  </a:tcPr>
                </a:tc>
                <a:tc rowSpan="2" hMerge="1">
                  <a:txBody>
                    <a:bodyPr/>
                    <a:lstStyle/>
                    <a:p>
                      <a:endParaRPr lang="en-US"/>
                    </a:p>
                  </a:txBody>
                  <a:tcPr/>
                </a:tc>
              </a:tr>
              <a:tr h="883620">
                <a:tc gridSpan="7"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marL="26035" marR="0" algn="ctr">
                        <a:lnSpc>
                          <a:spcPct val="115000"/>
                        </a:lnSpc>
                        <a:spcBef>
                          <a:spcPts val="35"/>
                        </a:spcBef>
                        <a:spcAft>
                          <a:spcPts val="0"/>
                        </a:spcAft>
                      </a:pPr>
                      <a:r>
                        <a:rPr lang="en-US" sz="1400" b="0" dirty="0">
                          <a:solidFill>
                            <a:schemeClr val="tx1"/>
                          </a:solidFill>
                          <a:effectLst/>
                        </a:rPr>
                        <a:t>$4,940</a:t>
                      </a:r>
                      <a:endParaRPr lang="en-US" sz="1400" b="0" dirty="0">
                        <a:solidFill>
                          <a:schemeClr val="tx1"/>
                        </a:solidFill>
                        <a:effectLst/>
                        <a:latin typeface="Calibri"/>
                        <a:ea typeface="Calibri"/>
                        <a:cs typeface="Times New Roman"/>
                      </a:endParaRPr>
                    </a:p>
                  </a:txBody>
                  <a:tcPr marL="0" marR="0" marT="0" marB="0">
                    <a:solidFill>
                      <a:srgbClr val="E9EDF4"/>
                    </a:solidFill>
                  </a:tcPr>
                </a:tc>
                <a:tc>
                  <a:txBody>
                    <a:bodyPr/>
                    <a:lstStyle/>
                    <a:p>
                      <a:pPr marL="26035" marR="0" algn="ctr">
                        <a:lnSpc>
                          <a:spcPct val="115000"/>
                        </a:lnSpc>
                        <a:spcBef>
                          <a:spcPts val="35"/>
                        </a:spcBef>
                        <a:spcAft>
                          <a:spcPts val="0"/>
                        </a:spcAft>
                      </a:pPr>
                      <a:r>
                        <a:rPr lang="en-US" sz="1400" b="0" dirty="0">
                          <a:solidFill>
                            <a:schemeClr val="tx1"/>
                          </a:solidFill>
                          <a:effectLst/>
                        </a:rPr>
                        <a:t>$2,470</a:t>
                      </a:r>
                      <a:endParaRPr lang="en-US" sz="1400" b="0" dirty="0">
                        <a:solidFill>
                          <a:schemeClr val="tx1"/>
                        </a:solidFill>
                        <a:effectLst/>
                        <a:latin typeface="Calibri"/>
                        <a:ea typeface="Calibri"/>
                        <a:cs typeface="Times New Roman"/>
                      </a:endParaRPr>
                    </a:p>
                  </a:txBody>
                  <a:tcPr marL="0" marR="0" marT="0" marB="0">
                    <a:solidFill>
                      <a:srgbClr val="D0D8E8"/>
                    </a:solidFill>
                  </a:tcPr>
                </a:tc>
                <a:tc gridSpan="2" vMerge="1">
                  <a:txBody>
                    <a:bodyPr/>
                    <a:lstStyle/>
                    <a:p>
                      <a:endParaRPr lang="en-US"/>
                    </a:p>
                  </a:txBody>
                  <a:tcPr/>
                </a:tc>
                <a:tc hMerge="1" vMerge="1">
                  <a:txBody>
                    <a:bodyPr/>
                    <a:lstStyle/>
                    <a:p>
                      <a:endParaRPr lang="en-US"/>
                    </a:p>
                  </a:txBody>
                  <a:tcPr/>
                </a:tc>
              </a:tr>
            </a:tbl>
          </a:graphicData>
        </a:graphic>
      </p:graphicFrame>
    </p:spTree>
    <p:extLst>
      <p:ext uri="{BB962C8B-B14F-4D97-AF65-F5344CB8AC3E}">
        <p14:creationId xmlns:p14="http://schemas.microsoft.com/office/powerpoint/2010/main" val="146145568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26" y="-5255"/>
            <a:ext cx="9135974" cy="533400"/>
          </a:xfrm>
        </p:spPr>
        <p:txBody>
          <a:bodyPr>
            <a:normAutofit fontScale="90000"/>
          </a:bodyPr>
          <a:lstStyle/>
          <a:p>
            <a:r>
              <a:rPr lang="en-US" dirty="0" smtClean="0"/>
              <a:t>Appendix B – page 1</a:t>
            </a:r>
            <a:endParaRPr lang="en-US" dirty="0"/>
          </a:p>
        </p:txBody>
      </p:sp>
      <p:sp>
        <p:nvSpPr>
          <p:cNvPr id="12" name="Rectangle 2"/>
          <p:cNvSpPr txBox="1">
            <a:spLocks noChangeArrowheads="1"/>
          </p:cNvSpPr>
          <p:nvPr/>
        </p:nvSpPr>
        <p:spPr>
          <a:xfrm>
            <a:off x="8025" y="533400"/>
            <a:ext cx="9144000" cy="81975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3600" b="1" i="0" u="none" kern="1200" baseline="0">
                <a:solidFill>
                  <a:schemeClr val="tx1"/>
                </a:solidFill>
                <a:latin typeface="+mj-lt"/>
                <a:ea typeface="+mj-ea"/>
                <a:cs typeface="+mj-cs"/>
              </a:defRPr>
            </a:lvl1pPr>
          </a:lstStyle>
          <a:p>
            <a:r>
              <a:rPr lang="en-US" sz="2400" dirty="0" smtClean="0"/>
              <a:t>State </a:t>
            </a:r>
            <a:r>
              <a:rPr lang="en-US" sz="2400" dirty="0"/>
              <a:t>Health Insurance Assistance Program and State</a:t>
            </a:r>
          </a:p>
          <a:p>
            <a:r>
              <a:rPr lang="en-US" sz="2400" dirty="0"/>
              <a:t>Insurance </a:t>
            </a:r>
            <a:r>
              <a:rPr lang="en-US" sz="2400" dirty="0" smtClean="0"/>
              <a:t>Department Contact Information</a:t>
            </a:r>
            <a:endParaRPr lang="en-US" sz="2400" dirty="0"/>
          </a:p>
          <a:p>
            <a:endParaRPr lang="en-US" baseline="30000" dirty="0" smtClean="0"/>
          </a:p>
        </p:txBody>
      </p:sp>
      <p:graphicFrame>
        <p:nvGraphicFramePr>
          <p:cNvPr id="8" name="Table 7" descr="Table with contact information for states Alabama - Kentucky, arranged alphabetically." title="Contact Information for State Insurance Departments"/>
          <p:cNvGraphicFramePr>
            <a:graphicFrameLocks noGrp="1"/>
          </p:cNvGraphicFramePr>
          <p:nvPr>
            <p:extLst>
              <p:ext uri="{D42A27DB-BD31-4B8C-83A1-F6EECF244321}">
                <p14:modId xmlns:p14="http://schemas.microsoft.com/office/powerpoint/2010/main" val="2407396725"/>
              </p:ext>
            </p:extLst>
          </p:nvPr>
        </p:nvGraphicFramePr>
        <p:xfrm>
          <a:off x="960525" y="1353150"/>
          <a:ext cx="7239000" cy="4981300"/>
        </p:xfrm>
        <a:graphic>
          <a:graphicData uri="http://schemas.openxmlformats.org/drawingml/2006/table">
            <a:tbl>
              <a:tblPr firstRow="1" firstCol="1" lastRow="1" lastCol="1" bandRow="1" bandCol="1"/>
              <a:tblGrid>
                <a:gridCol w="2163675"/>
                <a:gridCol w="2904704"/>
                <a:gridCol w="2170621"/>
              </a:tblGrid>
              <a:tr h="440966">
                <a:tc>
                  <a:txBody>
                    <a:bodyPr/>
                    <a:lstStyle/>
                    <a:p>
                      <a:pPr marL="13335" marR="0" algn="l">
                        <a:lnSpc>
                          <a:spcPts val="1505"/>
                        </a:lnSpc>
                        <a:spcBef>
                          <a:spcPts val="0"/>
                        </a:spcBef>
                        <a:spcAft>
                          <a:spcPts val="0"/>
                        </a:spcAft>
                        <a:tabLst>
                          <a:tab pos="758190" algn="l"/>
                        </a:tabLst>
                      </a:pPr>
                      <a:endParaRPr lang="en-US" sz="1400" b="1" spc="-10" dirty="0" smtClean="0">
                        <a:effectLst/>
                        <a:latin typeface="Myriad Pro"/>
                        <a:ea typeface="Myriad Pro"/>
                        <a:cs typeface="Myriad Pro"/>
                      </a:endParaRPr>
                    </a:p>
                    <a:p>
                      <a:pPr marL="13335" marR="0" algn="l">
                        <a:lnSpc>
                          <a:spcPts val="1505"/>
                        </a:lnSpc>
                        <a:spcBef>
                          <a:spcPts val="0"/>
                        </a:spcBef>
                        <a:spcAft>
                          <a:spcPts val="0"/>
                        </a:spcAft>
                        <a:tabLst>
                          <a:tab pos="758190" algn="l"/>
                        </a:tabLst>
                      </a:pPr>
                      <a:r>
                        <a:rPr lang="en-US" sz="1400" b="1" kern="1200" dirty="0" smtClean="0">
                          <a:solidFill>
                            <a:srgbClr val="005695"/>
                          </a:solidFill>
                          <a:effectLst/>
                          <a:latin typeface="Myriad Pro"/>
                          <a:ea typeface="Myriad Pro"/>
                          <a:cs typeface="Myriad Pro"/>
                        </a:rPr>
                        <a:t>State</a:t>
                      </a:r>
                      <a:endParaRPr lang="en-US" sz="1400" b="1" kern="1200" dirty="0">
                        <a:solidFill>
                          <a:srgbClr val="005695"/>
                        </a:solidFill>
                        <a:effectLst/>
                        <a:latin typeface="Myriad Pro"/>
                        <a:ea typeface="Myriad Pro"/>
                        <a:cs typeface="Myriad Pro"/>
                      </a:endParaRPr>
                    </a:p>
                  </a:txBody>
                  <a:tcPr marL="0" marR="0" marT="0" marB="0">
                    <a:lnL>
                      <a:noFill/>
                    </a:lnL>
                    <a:lnR w="12700" cap="flat" cmpd="sng" algn="ctr">
                      <a:solidFill>
                        <a:srgbClr val="005695"/>
                      </a:solidFill>
                      <a:prstDash val="solid"/>
                      <a:round/>
                      <a:headEnd type="none" w="med" len="med"/>
                      <a:tailEnd type="none" w="med" len="med"/>
                    </a:lnR>
                    <a:lnT>
                      <a:noFill/>
                    </a:lnT>
                    <a:lnB w="12700" cap="flat" cmpd="sng" algn="ctr">
                      <a:solidFill>
                        <a:srgbClr val="005695"/>
                      </a:solidFill>
                      <a:prstDash val="solid"/>
                      <a:round/>
                      <a:headEnd type="none" w="med" len="med"/>
                      <a:tailEnd type="none" w="med" len="med"/>
                    </a:lnB>
                  </a:tcPr>
                </a:tc>
                <a:tc>
                  <a:txBody>
                    <a:bodyPr/>
                    <a:lstStyle/>
                    <a:p>
                      <a:pPr marL="106045" marR="0" algn="l">
                        <a:lnSpc>
                          <a:spcPts val="1455"/>
                        </a:lnSpc>
                        <a:spcBef>
                          <a:spcPts val="0"/>
                        </a:spcBef>
                        <a:spcAft>
                          <a:spcPts val="0"/>
                        </a:spcAft>
                      </a:pPr>
                      <a:r>
                        <a:rPr lang="en-US" sz="1400" b="1" spc="-5" dirty="0">
                          <a:solidFill>
                            <a:srgbClr val="005695"/>
                          </a:solidFill>
                          <a:effectLst/>
                          <a:latin typeface="Myriad Pro"/>
                          <a:ea typeface="Myriad Pro"/>
                          <a:cs typeface="Myriad Pro"/>
                        </a:rPr>
                        <a:t>S</a:t>
                      </a:r>
                      <a:r>
                        <a:rPr lang="en-US" sz="1400" b="1" dirty="0">
                          <a:solidFill>
                            <a:srgbClr val="005695"/>
                          </a:solidFill>
                          <a:effectLst/>
                          <a:latin typeface="Myriad Pro"/>
                          <a:ea typeface="Myriad Pro"/>
                          <a:cs typeface="Myriad Pro"/>
                        </a:rPr>
                        <a:t>t</a:t>
                      </a:r>
                      <a:r>
                        <a:rPr lang="en-US" sz="1400" b="1" spc="-10" dirty="0">
                          <a:solidFill>
                            <a:srgbClr val="005695"/>
                          </a:solidFill>
                          <a:effectLst/>
                          <a:latin typeface="Myriad Pro"/>
                          <a:ea typeface="Myriad Pro"/>
                          <a:cs typeface="Myriad Pro"/>
                        </a:rPr>
                        <a:t>a</a:t>
                      </a:r>
                      <a:r>
                        <a:rPr lang="en-US" sz="1400" b="1" spc="-5" dirty="0">
                          <a:solidFill>
                            <a:srgbClr val="005695"/>
                          </a:solidFill>
                          <a:effectLst/>
                          <a:latin typeface="Myriad Pro"/>
                          <a:ea typeface="Myriad Pro"/>
                          <a:cs typeface="Myriad Pro"/>
                        </a:rPr>
                        <a:t>t</a:t>
                      </a:r>
                      <a:r>
                        <a:rPr lang="en-US" sz="1400" b="1" dirty="0">
                          <a:solidFill>
                            <a:srgbClr val="005695"/>
                          </a:solidFill>
                          <a:effectLst/>
                          <a:latin typeface="Myriad Pro"/>
                          <a:ea typeface="Myriad Pro"/>
                          <a:cs typeface="Myriad Pro"/>
                        </a:rPr>
                        <a:t>e Health Insu</a:t>
                      </a:r>
                      <a:r>
                        <a:rPr lang="en-US" sz="1400" b="1" spc="-15" dirty="0">
                          <a:solidFill>
                            <a:srgbClr val="005695"/>
                          </a:solidFill>
                          <a:effectLst/>
                          <a:latin typeface="Myriad Pro"/>
                          <a:ea typeface="Myriad Pro"/>
                          <a:cs typeface="Myriad Pro"/>
                        </a:rPr>
                        <a:t>r</a:t>
                      </a:r>
                      <a:r>
                        <a:rPr lang="en-US" sz="1400" b="1" dirty="0">
                          <a:solidFill>
                            <a:srgbClr val="005695"/>
                          </a:solidFill>
                          <a:effectLst/>
                          <a:latin typeface="Myriad Pro"/>
                          <a:ea typeface="Myriad Pro"/>
                          <a:cs typeface="Myriad Pro"/>
                        </a:rPr>
                        <a:t>an</a:t>
                      </a:r>
                      <a:r>
                        <a:rPr lang="en-US" sz="1400" b="1" spc="-15" dirty="0">
                          <a:solidFill>
                            <a:srgbClr val="005695"/>
                          </a:solidFill>
                          <a:effectLst/>
                          <a:latin typeface="Myriad Pro"/>
                          <a:ea typeface="Myriad Pro"/>
                          <a:cs typeface="Myriad Pro"/>
                        </a:rPr>
                        <a:t>c</a:t>
                      </a:r>
                      <a:r>
                        <a:rPr lang="en-US" sz="1400" b="1" dirty="0">
                          <a:solidFill>
                            <a:srgbClr val="005695"/>
                          </a:solidFill>
                          <a:effectLst/>
                          <a:latin typeface="Myriad Pro"/>
                          <a:ea typeface="Myriad Pro"/>
                          <a:cs typeface="Myriad Pro"/>
                        </a:rPr>
                        <a:t>e</a:t>
                      </a:r>
                      <a:endParaRPr lang="en-US" sz="1400" dirty="0">
                        <a:effectLst/>
                        <a:latin typeface="Calibri"/>
                        <a:ea typeface="Calibri"/>
                        <a:cs typeface="Times New Roman"/>
                      </a:endParaRPr>
                    </a:p>
                    <a:p>
                      <a:pPr marL="106045" marR="0" algn="l">
                        <a:lnSpc>
                          <a:spcPts val="1680"/>
                        </a:lnSpc>
                        <a:spcBef>
                          <a:spcPts val="0"/>
                        </a:spcBef>
                        <a:spcAft>
                          <a:spcPts val="0"/>
                        </a:spcAft>
                      </a:pPr>
                      <a:r>
                        <a:rPr lang="en-US" sz="1400" b="1" dirty="0">
                          <a:solidFill>
                            <a:srgbClr val="005695"/>
                          </a:solidFill>
                          <a:effectLst/>
                          <a:latin typeface="Myriad Pro"/>
                          <a:ea typeface="Myriad Pro"/>
                          <a:cs typeface="Myriad Pro"/>
                        </a:rPr>
                        <a:t>Assistan</a:t>
                      </a:r>
                      <a:r>
                        <a:rPr lang="en-US" sz="1400" b="1" spc="-15" dirty="0">
                          <a:solidFill>
                            <a:srgbClr val="005695"/>
                          </a:solidFill>
                          <a:effectLst/>
                          <a:latin typeface="Myriad Pro"/>
                          <a:ea typeface="Myriad Pro"/>
                          <a:cs typeface="Myriad Pro"/>
                        </a:rPr>
                        <a:t>c</a:t>
                      </a:r>
                      <a:r>
                        <a:rPr lang="en-US" sz="1400" b="1" dirty="0">
                          <a:solidFill>
                            <a:srgbClr val="005695"/>
                          </a:solidFill>
                          <a:effectLst/>
                          <a:latin typeface="Myriad Pro"/>
                          <a:ea typeface="Myriad Pro"/>
                          <a:cs typeface="Myriad Pro"/>
                        </a:rPr>
                        <a:t>e </a:t>
                      </a:r>
                      <a:r>
                        <a:rPr lang="en-US" sz="1400" b="1" spc="-15" dirty="0">
                          <a:solidFill>
                            <a:srgbClr val="005695"/>
                          </a:solidFill>
                          <a:effectLst/>
                          <a:latin typeface="Myriad Pro"/>
                          <a:ea typeface="Myriad Pro"/>
                          <a:cs typeface="Myriad Pro"/>
                        </a:rPr>
                        <a:t>P</a:t>
                      </a:r>
                      <a:r>
                        <a:rPr lang="en-US" sz="1400" b="1" spc="-10" dirty="0">
                          <a:solidFill>
                            <a:srgbClr val="005695"/>
                          </a:solidFill>
                          <a:effectLst/>
                          <a:latin typeface="Myriad Pro"/>
                          <a:ea typeface="Myriad Pro"/>
                          <a:cs typeface="Myriad Pro"/>
                        </a:rPr>
                        <a:t>r</a:t>
                      </a:r>
                      <a:r>
                        <a:rPr lang="en-US" sz="1400" b="1" dirty="0">
                          <a:solidFill>
                            <a:srgbClr val="005695"/>
                          </a:solidFill>
                          <a:effectLst/>
                          <a:latin typeface="Myriad Pro"/>
                          <a:ea typeface="Myriad Pro"/>
                          <a:cs typeface="Myriad Pro"/>
                        </a:rPr>
                        <a:t>og</a:t>
                      </a:r>
                      <a:r>
                        <a:rPr lang="en-US" sz="1400" b="1" spc="-15" dirty="0">
                          <a:solidFill>
                            <a:srgbClr val="005695"/>
                          </a:solidFill>
                          <a:effectLst/>
                          <a:latin typeface="Myriad Pro"/>
                          <a:ea typeface="Myriad Pro"/>
                          <a:cs typeface="Myriad Pro"/>
                        </a:rPr>
                        <a:t>r</a:t>
                      </a:r>
                      <a:r>
                        <a:rPr lang="en-US" sz="1400" b="1" dirty="0">
                          <a:solidFill>
                            <a:srgbClr val="005695"/>
                          </a:solidFill>
                          <a:effectLst/>
                          <a:latin typeface="Myriad Pro"/>
                          <a:ea typeface="Myriad Pro"/>
                          <a:cs typeface="Myriad Pro"/>
                        </a:rPr>
                        <a:t>am</a:t>
                      </a:r>
                      <a:endParaRPr lang="en-US" sz="14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a:noFill/>
                    </a:lnT>
                    <a:lnB w="12700" cap="flat" cmpd="sng" algn="ctr">
                      <a:solidFill>
                        <a:srgbClr val="005695"/>
                      </a:solidFill>
                      <a:prstDash val="solid"/>
                      <a:round/>
                      <a:headEnd type="none" w="med" len="med"/>
                      <a:tailEnd type="none" w="med" len="med"/>
                    </a:lnB>
                  </a:tcPr>
                </a:tc>
                <a:tc>
                  <a:txBody>
                    <a:bodyPr/>
                    <a:lstStyle/>
                    <a:p>
                      <a:pPr marL="97790" marR="0" algn="l">
                        <a:lnSpc>
                          <a:spcPts val="1455"/>
                        </a:lnSpc>
                        <a:spcBef>
                          <a:spcPts val="0"/>
                        </a:spcBef>
                        <a:spcAft>
                          <a:spcPts val="0"/>
                        </a:spcAft>
                      </a:pPr>
                      <a:r>
                        <a:rPr lang="en-US" sz="1400" b="1" spc="-5" dirty="0" smtClean="0">
                          <a:solidFill>
                            <a:srgbClr val="005695"/>
                          </a:solidFill>
                          <a:effectLst/>
                          <a:latin typeface="Myriad Pro"/>
                          <a:ea typeface="Myriad Pro"/>
                          <a:cs typeface="Myriad Pro"/>
                        </a:rPr>
                        <a:t>State Insurance Department</a:t>
                      </a:r>
                      <a:endParaRPr lang="en-US" sz="14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a:noFill/>
                    </a:lnT>
                    <a:lnB w="12700" cap="flat" cmpd="sng" algn="ctr">
                      <a:solidFill>
                        <a:srgbClr val="005695"/>
                      </a:solidFill>
                      <a:prstDash val="solid"/>
                      <a:round/>
                      <a:headEnd type="none" w="med" len="med"/>
                      <a:tailEnd type="none" w="med" len="med"/>
                    </a:lnB>
                  </a:tcPr>
                </a:tc>
              </a:tr>
              <a:tr h="237308">
                <a:tc>
                  <a:txBody>
                    <a:bodyPr/>
                    <a:lstStyle/>
                    <a:p>
                      <a:pPr marL="12700" marR="0">
                        <a:lnSpc>
                          <a:spcPts val="1705"/>
                        </a:lnSpc>
                        <a:spcBef>
                          <a:spcPts val="230"/>
                        </a:spcBef>
                        <a:spcAft>
                          <a:spcPts val="0"/>
                        </a:spcAft>
                      </a:pPr>
                      <a:r>
                        <a:rPr lang="en-US" sz="1400" dirty="0">
                          <a:effectLst/>
                          <a:latin typeface="Minion Pro"/>
                          <a:ea typeface="Minion Pro"/>
                          <a:cs typeface="Minion Pro"/>
                        </a:rPr>
                        <a:t>Alabama</a:t>
                      </a:r>
                      <a:endParaRPr lang="en-US" sz="14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25095" marR="0">
                        <a:lnSpc>
                          <a:spcPts val="1705"/>
                        </a:lnSpc>
                        <a:spcBef>
                          <a:spcPts val="230"/>
                        </a:spcBef>
                        <a:spcAft>
                          <a:spcPts val="0"/>
                        </a:spcAft>
                      </a:pPr>
                      <a:r>
                        <a:rPr lang="en-US" sz="1400" dirty="0">
                          <a:effectLst/>
                          <a:latin typeface="Minion Pro"/>
                          <a:ea typeface="Minion Pro"/>
                          <a:cs typeface="Minion Pro"/>
                        </a:rPr>
                        <a:t>1-800-243-5463</a:t>
                      </a:r>
                      <a:endParaRPr lang="en-US" sz="14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30"/>
                        </a:spcBef>
                        <a:spcAft>
                          <a:spcPts val="0"/>
                        </a:spcAft>
                      </a:pPr>
                      <a:r>
                        <a:rPr lang="en-US" sz="1400" dirty="0">
                          <a:effectLst/>
                          <a:latin typeface="Minion Pro"/>
                          <a:ea typeface="Minion Pro"/>
                          <a:cs typeface="Minion Pro"/>
                        </a:rPr>
                        <a:t>1-800-433-3966</a:t>
                      </a:r>
                      <a:endParaRPr lang="en-US" sz="14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39057">
                <a:tc>
                  <a:txBody>
                    <a:bodyPr/>
                    <a:lstStyle/>
                    <a:p>
                      <a:pPr marL="12700" marR="0">
                        <a:lnSpc>
                          <a:spcPts val="1705"/>
                        </a:lnSpc>
                        <a:spcBef>
                          <a:spcPts val="245"/>
                        </a:spcBef>
                        <a:spcAft>
                          <a:spcPts val="0"/>
                        </a:spcAft>
                      </a:pPr>
                      <a:r>
                        <a:rPr lang="en-US" sz="1400" dirty="0">
                          <a:effectLst/>
                          <a:latin typeface="Minion Pro"/>
                          <a:ea typeface="Minion Pro"/>
                          <a:cs typeface="Minion Pro"/>
                        </a:rPr>
                        <a:t>Alaska</a:t>
                      </a:r>
                      <a:endParaRPr lang="en-US" sz="14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25095" marR="0">
                        <a:lnSpc>
                          <a:spcPts val="1705"/>
                        </a:lnSpc>
                        <a:spcBef>
                          <a:spcPts val="245"/>
                        </a:spcBef>
                        <a:spcAft>
                          <a:spcPts val="0"/>
                        </a:spcAft>
                      </a:pPr>
                      <a:r>
                        <a:rPr lang="en-US" sz="1400" dirty="0">
                          <a:effectLst/>
                          <a:latin typeface="Minion Pro"/>
                          <a:ea typeface="Minion Pro"/>
                          <a:cs typeface="Minion Pro"/>
                        </a:rPr>
                        <a:t>1-800-478-6065</a:t>
                      </a:r>
                      <a:endParaRPr lang="en-US" sz="14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1-800-467-8725</a:t>
                      </a:r>
                      <a:endParaRPr lang="en-US" sz="14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39057">
                <a:tc>
                  <a:txBody>
                    <a:bodyPr/>
                    <a:lstStyle/>
                    <a:p>
                      <a:pPr marL="12700" marR="0">
                        <a:lnSpc>
                          <a:spcPts val="1705"/>
                        </a:lnSpc>
                        <a:spcBef>
                          <a:spcPts val="245"/>
                        </a:spcBef>
                        <a:spcAft>
                          <a:spcPts val="0"/>
                        </a:spcAft>
                      </a:pPr>
                      <a:r>
                        <a:rPr lang="en-US" sz="1400" dirty="0">
                          <a:effectLst/>
                          <a:latin typeface="Minion Pro"/>
                          <a:ea typeface="Minion Pro"/>
                          <a:cs typeface="Minion Pro"/>
                        </a:rPr>
                        <a:t>American</a:t>
                      </a:r>
                      <a:r>
                        <a:rPr lang="en-US" sz="1400" spc="30" dirty="0">
                          <a:effectLst/>
                          <a:latin typeface="Minion Pro"/>
                          <a:ea typeface="Minion Pro"/>
                          <a:cs typeface="Minion Pro"/>
                        </a:rPr>
                        <a:t> </a:t>
                      </a:r>
                      <a:r>
                        <a:rPr lang="en-US" sz="1400" dirty="0">
                          <a:effectLst/>
                          <a:latin typeface="Minion Pro"/>
                          <a:ea typeface="Minion Pro"/>
                          <a:cs typeface="Minion Pro"/>
                        </a:rPr>
                        <a:t>Samoa</a:t>
                      </a:r>
                      <a:endParaRPr lang="en-US" sz="14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25095" marR="0">
                        <a:lnSpc>
                          <a:spcPts val="1705"/>
                        </a:lnSpc>
                        <a:spcBef>
                          <a:spcPts val="245"/>
                        </a:spcBef>
                        <a:spcAft>
                          <a:spcPts val="0"/>
                        </a:spcAft>
                      </a:pPr>
                      <a:r>
                        <a:rPr lang="en-US" sz="1400" dirty="0">
                          <a:effectLst/>
                          <a:latin typeface="Minion Pro"/>
                          <a:ea typeface="Minion Pro"/>
                          <a:cs typeface="Minion Pro"/>
                        </a:rPr>
                        <a:t>Not</a:t>
                      </a:r>
                      <a:r>
                        <a:rPr lang="en-US" sz="1400" spc="30" dirty="0">
                          <a:effectLst/>
                          <a:latin typeface="Minion Pro"/>
                          <a:ea typeface="Minion Pro"/>
                          <a:cs typeface="Minion Pro"/>
                        </a:rPr>
                        <a:t> </a:t>
                      </a:r>
                      <a:r>
                        <a:rPr lang="en-US" sz="1400" dirty="0">
                          <a:effectLst/>
                          <a:latin typeface="Minion Pro"/>
                          <a:ea typeface="Minion Pro"/>
                          <a:cs typeface="Minion Pro"/>
                        </a:rPr>
                        <a:t>Available</a:t>
                      </a:r>
                      <a:endParaRPr lang="en-US" sz="14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1-684-633-4116</a:t>
                      </a:r>
                      <a:endParaRPr lang="en-US" sz="14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39057">
                <a:tc>
                  <a:txBody>
                    <a:bodyPr/>
                    <a:lstStyle/>
                    <a:p>
                      <a:pPr marL="12700" marR="0">
                        <a:lnSpc>
                          <a:spcPts val="1705"/>
                        </a:lnSpc>
                        <a:spcBef>
                          <a:spcPts val="245"/>
                        </a:spcBef>
                        <a:spcAft>
                          <a:spcPts val="0"/>
                        </a:spcAft>
                      </a:pPr>
                      <a:r>
                        <a:rPr lang="en-US" sz="1400" dirty="0">
                          <a:effectLst/>
                          <a:latin typeface="Minion Pro"/>
                          <a:ea typeface="Minion Pro"/>
                          <a:cs typeface="Minion Pro"/>
                        </a:rPr>
                        <a:t>Arizona</a:t>
                      </a:r>
                      <a:endParaRPr lang="en-US" sz="14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25095" marR="0">
                        <a:lnSpc>
                          <a:spcPts val="1705"/>
                        </a:lnSpc>
                        <a:spcBef>
                          <a:spcPts val="245"/>
                        </a:spcBef>
                        <a:spcAft>
                          <a:spcPts val="0"/>
                        </a:spcAft>
                      </a:pPr>
                      <a:r>
                        <a:rPr lang="en-US" sz="1400" dirty="0">
                          <a:effectLst/>
                          <a:latin typeface="Minion Pro"/>
                          <a:ea typeface="Minion Pro"/>
                          <a:cs typeface="Minion Pro"/>
                        </a:rPr>
                        <a:t>1-800-432-4040</a:t>
                      </a:r>
                      <a:endParaRPr lang="en-US" sz="14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1-800-325-2548</a:t>
                      </a:r>
                      <a:endParaRPr lang="en-US" sz="14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39057">
                <a:tc>
                  <a:txBody>
                    <a:bodyPr/>
                    <a:lstStyle/>
                    <a:p>
                      <a:pPr marL="12700" marR="0">
                        <a:lnSpc>
                          <a:spcPts val="1705"/>
                        </a:lnSpc>
                        <a:spcBef>
                          <a:spcPts val="245"/>
                        </a:spcBef>
                        <a:spcAft>
                          <a:spcPts val="0"/>
                        </a:spcAft>
                      </a:pPr>
                      <a:r>
                        <a:rPr lang="en-US" sz="1400" dirty="0">
                          <a:effectLst/>
                          <a:latin typeface="Minion Pro"/>
                          <a:ea typeface="Minion Pro"/>
                          <a:cs typeface="Minion Pro"/>
                        </a:rPr>
                        <a:t>Arkansas</a:t>
                      </a:r>
                      <a:endParaRPr lang="en-US" sz="14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25095" marR="0">
                        <a:lnSpc>
                          <a:spcPts val="1705"/>
                        </a:lnSpc>
                        <a:spcBef>
                          <a:spcPts val="245"/>
                        </a:spcBef>
                        <a:spcAft>
                          <a:spcPts val="0"/>
                        </a:spcAft>
                      </a:pPr>
                      <a:r>
                        <a:rPr lang="en-US" sz="1400" dirty="0">
                          <a:effectLst/>
                          <a:latin typeface="Minion Pro"/>
                          <a:ea typeface="Minion Pro"/>
                          <a:cs typeface="Minion Pro"/>
                        </a:rPr>
                        <a:t>1-800-224-6330</a:t>
                      </a:r>
                      <a:endParaRPr lang="en-US" sz="14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1-800-224-6330</a:t>
                      </a:r>
                      <a:endParaRPr lang="en-US" sz="14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39057">
                <a:tc>
                  <a:txBody>
                    <a:bodyPr/>
                    <a:lstStyle/>
                    <a:p>
                      <a:pPr marL="12700" marR="0">
                        <a:lnSpc>
                          <a:spcPts val="1705"/>
                        </a:lnSpc>
                        <a:spcBef>
                          <a:spcPts val="245"/>
                        </a:spcBef>
                        <a:spcAft>
                          <a:spcPts val="0"/>
                        </a:spcAft>
                      </a:pPr>
                      <a:r>
                        <a:rPr lang="en-US" sz="1400" dirty="0">
                          <a:effectLst/>
                          <a:latin typeface="Minion Pro"/>
                          <a:ea typeface="Minion Pro"/>
                          <a:cs typeface="Minion Pro"/>
                        </a:rPr>
                        <a:t>California</a:t>
                      </a:r>
                      <a:endParaRPr lang="en-US" sz="14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25095" marR="0">
                        <a:lnSpc>
                          <a:spcPts val="1705"/>
                        </a:lnSpc>
                        <a:spcBef>
                          <a:spcPts val="245"/>
                        </a:spcBef>
                        <a:spcAft>
                          <a:spcPts val="0"/>
                        </a:spcAft>
                      </a:pPr>
                      <a:r>
                        <a:rPr lang="en-US" sz="1400" dirty="0">
                          <a:effectLst/>
                          <a:latin typeface="Minion Pro"/>
                          <a:ea typeface="Minion Pro"/>
                          <a:cs typeface="Minion Pro"/>
                        </a:rPr>
                        <a:t>1-800-434-0222</a:t>
                      </a:r>
                      <a:endParaRPr lang="en-US" sz="14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1-800-927-4357</a:t>
                      </a:r>
                      <a:endParaRPr lang="en-US" sz="14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39057">
                <a:tc>
                  <a:txBody>
                    <a:bodyPr/>
                    <a:lstStyle/>
                    <a:p>
                      <a:pPr marL="12700" marR="0">
                        <a:lnSpc>
                          <a:spcPts val="1705"/>
                        </a:lnSpc>
                        <a:spcBef>
                          <a:spcPts val="245"/>
                        </a:spcBef>
                        <a:spcAft>
                          <a:spcPts val="0"/>
                        </a:spcAft>
                      </a:pPr>
                      <a:r>
                        <a:rPr lang="en-US" sz="1400" dirty="0">
                          <a:effectLst/>
                          <a:latin typeface="Minion Pro"/>
                          <a:ea typeface="Minion Pro"/>
                          <a:cs typeface="Minion Pro"/>
                        </a:rPr>
                        <a:t>Colorado</a:t>
                      </a:r>
                      <a:endParaRPr lang="en-US" sz="14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25095" marR="0">
                        <a:lnSpc>
                          <a:spcPts val="1705"/>
                        </a:lnSpc>
                        <a:spcBef>
                          <a:spcPts val="245"/>
                        </a:spcBef>
                        <a:spcAft>
                          <a:spcPts val="0"/>
                        </a:spcAft>
                      </a:pPr>
                      <a:r>
                        <a:rPr lang="en-US" sz="1400" dirty="0">
                          <a:effectLst/>
                          <a:latin typeface="Minion Pro"/>
                          <a:ea typeface="Minion Pro"/>
                          <a:cs typeface="Minion Pro"/>
                        </a:rPr>
                        <a:t>1-888-696-7213</a:t>
                      </a:r>
                      <a:endParaRPr lang="en-US" sz="14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1-800-930-3745</a:t>
                      </a:r>
                      <a:endParaRPr lang="en-US" sz="14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39057">
                <a:tc>
                  <a:txBody>
                    <a:bodyPr/>
                    <a:lstStyle/>
                    <a:p>
                      <a:pPr marL="12700" marR="0">
                        <a:lnSpc>
                          <a:spcPts val="1705"/>
                        </a:lnSpc>
                        <a:spcBef>
                          <a:spcPts val="245"/>
                        </a:spcBef>
                        <a:spcAft>
                          <a:spcPts val="0"/>
                        </a:spcAft>
                      </a:pPr>
                      <a:r>
                        <a:rPr lang="en-US" sz="1400" dirty="0">
                          <a:effectLst/>
                          <a:latin typeface="Minion Pro"/>
                          <a:ea typeface="Minion Pro"/>
                          <a:cs typeface="Minion Pro"/>
                        </a:rPr>
                        <a:t>Connecticut</a:t>
                      </a:r>
                      <a:endParaRPr lang="en-US" sz="14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25095" marR="0">
                        <a:lnSpc>
                          <a:spcPts val="1705"/>
                        </a:lnSpc>
                        <a:spcBef>
                          <a:spcPts val="245"/>
                        </a:spcBef>
                        <a:spcAft>
                          <a:spcPts val="0"/>
                        </a:spcAft>
                      </a:pPr>
                      <a:r>
                        <a:rPr lang="en-US" sz="1400" dirty="0">
                          <a:effectLst/>
                          <a:latin typeface="Minion Pro"/>
                          <a:ea typeface="Minion Pro"/>
                          <a:cs typeface="Minion Pro"/>
                        </a:rPr>
                        <a:t>1-800-994-9422</a:t>
                      </a:r>
                      <a:endParaRPr lang="en-US" sz="14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1-800-203-3447</a:t>
                      </a:r>
                      <a:endParaRPr lang="en-US" sz="14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39057">
                <a:tc>
                  <a:txBody>
                    <a:bodyPr/>
                    <a:lstStyle/>
                    <a:p>
                      <a:pPr marL="12700" marR="0">
                        <a:lnSpc>
                          <a:spcPts val="1705"/>
                        </a:lnSpc>
                        <a:spcBef>
                          <a:spcPts val="245"/>
                        </a:spcBef>
                        <a:spcAft>
                          <a:spcPts val="0"/>
                        </a:spcAft>
                      </a:pPr>
                      <a:r>
                        <a:rPr lang="en-US" sz="1400" dirty="0">
                          <a:effectLst/>
                          <a:latin typeface="Minion Pro"/>
                          <a:ea typeface="Minion Pro"/>
                          <a:cs typeface="Minion Pro"/>
                        </a:rPr>
                        <a:t>Delaware</a:t>
                      </a:r>
                      <a:endParaRPr lang="en-US" sz="14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25095" marR="0">
                        <a:lnSpc>
                          <a:spcPts val="1705"/>
                        </a:lnSpc>
                        <a:spcBef>
                          <a:spcPts val="245"/>
                        </a:spcBef>
                        <a:spcAft>
                          <a:spcPts val="0"/>
                        </a:spcAft>
                      </a:pPr>
                      <a:r>
                        <a:rPr lang="en-US" sz="1400" dirty="0">
                          <a:effectLst/>
                          <a:latin typeface="Minion Pro"/>
                          <a:ea typeface="Minion Pro"/>
                          <a:cs typeface="Minion Pro"/>
                        </a:rPr>
                        <a:t>1-800-336-9500</a:t>
                      </a:r>
                      <a:endParaRPr lang="en-US" sz="14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1-800-282-8611</a:t>
                      </a:r>
                      <a:endParaRPr lang="en-US" sz="14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39057">
                <a:tc>
                  <a:txBody>
                    <a:bodyPr/>
                    <a:lstStyle/>
                    <a:p>
                      <a:pPr marL="12700" marR="0">
                        <a:lnSpc>
                          <a:spcPts val="1705"/>
                        </a:lnSpc>
                        <a:spcBef>
                          <a:spcPts val="245"/>
                        </a:spcBef>
                        <a:spcAft>
                          <a:spcPts val="0"/>
                        </a:spcAft>
                      </a:pPr>
                      <a:r>
                        <a:rPr lang="en-US" sz="1400" dirty="0">
                          <a:effectLst/>
                          <a:latin typeface="Minion Pro"/>
                          <a:ea typeface="Minion Pro"/>
                          <a:cs typeface="Minion Pro"/>
                        </a:rPr>
                        <a:t>Florida</a:t>
                      </a:r>
                      <a:endParaRPr lang="en-US" sz="14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25095" marR="0">
                        <a:lnSpc>
                          <a:spcPts val="1705"/>
                        </a:lnSpc>
                        <a:spcBef>
                          <a:spcPts val="245"/>
                        </a:spcBef>
                        <a:spcAft>
                          <a:spcPts val="0"/>
                        </a:spcAft>
                      </a:pPr>
                      <a:r>
                        <a:rPr lang="en-US" sz="1400" dirty="0">
                          <a:effectLst/>
                          <a:latin typeface="Minion Pro"/>
                          <a:ea typeface="Minion Pro"/>
                          <a:cs typeface="Minion Pro"/>
                        </a:rPr>
                        <a:t>1-800-963-5337</a:t>
                      </a:r>
                      <a:endParaRPr lang="en-US" sz="14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1-877-693-5236</a:t>
                      </a:r>
                      <a:endParaRPr lang="en-US" sz="14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39057">
                <a:tc>
                  <a:txBody>
                    <a:bodyPr/>
                    <a:lstStyle/>
                    <a:p>
                      <a:pPr marL="12700" marR="0">
                        <a:lnSpc>
                          <a:spcPts val="1705"/>
                        </a:lnSpc>
                        <a:spcBef>
                          <a:spcPts val="245"/>
                        </a:spcBef>
                        <a:spcAft>
                          <a:spcPts val="0"/>
                        </a:spcAft>
                      </a:pPr>
                      <a:r>
                        <a:rPr lang="en-US" sz="1400" dirty="0">
                          <a:effectLst/>
                          <a:latin typeface="Minion Pro"/>
                          <a:ea typeface="Minion Pro"/>
                          <a:cs typeface="Minion Pro"/>
                        </a:rPr>
                        <a:t>Georgia</a:t>
                      </a:r>
                      <a:endParaRPr lang="en-US" sz="14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25095" marR="0">
                        <a:lnSpc>
                          <a:spcPts val="1705"/>
                        </a:lnSpc>
                        <a:spcBef>
                          <a:spcPts val="245"/>
                        </a:spcBef>
                        <a:spcAft>
                          <a:spcPts val="0"/>
                        </a:spcAft>
                      </a:pPr>
                      <a:r>
                        <a:rPr lang="en-US" sz="1400" dirty="0">
                          <a:effectLst/>
                          <a:latin typeface="Minion Pro"/>
                          <a:ea typeface="Minion Pro"/>
                          <a:cs typeface="Minion Pro"/>
                        </a:rPr>
                        <a:t>1-800-669-8387</a:t>
                      </a:r>
                      <a:endParaRPr lang="en-US" sz="14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1-800-656-2298</a:t>
                      </a:r>
                      <a:endParaRPr lang="en-US" sz="14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39057">
                <a:tc>
                  <a:txBody>
                    <a:bodyPr/>
                    <a:lstStyle/>
                    <a:p>
                      <a:pPr marL="12700" marR="0">
                        <a:lnSpc>
                          <a:spcPts val="1705"/>
                        </a:lnSpc>
                        <a:spcBef>
                          <a:spcPts val="245"/>
                        </a:spcBef>
                        <a:spcAft>
                          <a:spcPts val="0"/>
                        </a:spcAft>
                      </a:pPr>
                      <a:r>
                        <a:rPr lang="en-US" sz="1400" dirty="0">
                          <a:effectLst/>
                          <a:latin typeface="Minion Pro"/>
                          <a:ea typeface="Minion Pro"/>
                          <a:cs typeface="Minion Pro"/>
                        </a:rPr>
                        <a:t>Guam</a:t>
                      </a:r>
                      <a:endParaRPr lang="en-US" sz="14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25095" marR="0">
                        <a:lnSpc>
                          <a:spcPts val="1705"/>
                        </a:lnSpc>
                        <a:spcBef>
                          <a:spcPts val="245"/>
                        </a:spcBef>
                        <a:spcAft>
                          <a:spcPts val="0"/>
                        </a:spcAft>
                      </a:pPr>
                      <a:r>
                        <a:rPr lang="en-US" sz="1400" dirty="0">
                          <a:effectLst/>
                          <a:latin typeface="Minion Pro"/>
                          <a:ea typeface="Minion Pro"/>
                          <a:cs typeface="Minion Pro"/>
                        </a:rPr>
                        <a:t>1-671-735-7388</a:t>
                      </a:r>
                      <a:endParaRPr lang="en-US" sz="14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1-671-635-1835</a:t>
                      </a:r>
                      <a:endParaRPr lang="en-US" sz="14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39057">
                <a:tc>
                  <a:txBody>
                    <a:bodyPr/>
                    <a:lstStyle/>
                    <a:p>
                      <a:pPr marL="12700" marR="0">
                        <a:lnSpc>
                          <a:spcPts val="1705"/>
                        </a:lnSpc>
                        <a:spcBef>
                          <a:spcPts val="245"/>
                        </a:spcBef>
                        <a:spcAft>
                          <a:spcPts val="0"/>
                        </a:spcAft>
                      </a:pPr>
                      <a:r>
                        <a:rPr lang="en-US" sz="1400" dirty="0">
                          <a:effectLst/>
                          <a:latin typeface="Minion Pro"/>
                          <a:ea typeface="Minion Pro"/>
                          <a:cs typeface="Minion Pro"/>
                        </a:rPr>
                        <a:t>Hawaii</a:t>
                      </a:r>
                      <a:endParaRPr lang="en-US" sz="14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25095" marR="0">
                        <a:lnSpc>
                          <a:spcPts val="1705"/>
                        </a:lnSpc>
                        <a:spcBef>
                          <a:spcPts val="245"/>
                        </a:spcBef>
                        <a:spcAft>
                          <a:spcPts val="0"/>
                        </a:spcAft>
                      </a:pPr>
                      <a:r>
                        <a:rPr lang="en-US" sz="1400" dirty="0">
                          <a:effectLst/>
                          <a:latin typeface="Minion Pro"/>
                          <a:ea typeface="Minion Pro"/>
                          <a:cs typeface="Minion Pro"/>
                        </a:rPr>
                        <a:t>1-888-875-9229</a:t>
                      </a:r>
                      <a:endParaRPr lang="en-US" sz="14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1-808-586-2790</a:t>
                      </a:r>
                      <a:endParaRPr lang="en-US" sz="14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39057">
                <a:tc>
                  <a:txBody>
                    <a:bodyPr/>
                    <a:lstStyle/>
                    <a:p>
                      <a:pPr marL="12700" marR="0">
                        <a:lnSpc>
                          <a:spcPts val="1705"/>
                        </a:lnSpc>
                        <a:spcBef>
                          <a:spcPts val="245"/>
                        </a:spcBef>
                        <a:spcAft>
                          <a:spcPts val="0"/>
                        </a:spcAft>
                      </a:pPr>
                      <a:r>
                        <a:rPr lang="en-US" sz="1400" dirty="0">
                          <a:effectLst/>
                          <a:latin typeface="Minion Pro"/>
                          <a:ea typeface="Minion Pro"/>
                          <a:cs typeface="Minion Pro"/>
                        </a:rPr>
                        <a:t>Idaho</a:t>
                      </a:r>
                      <a:endParaRPr lang="en-US" sz="14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25095" marR="0">
                        <a:lnSpc>
                          <a:spcPts val="1705"/>
                        </a:lnSpc>
                        <a:spcBef>
                          <a:spcPts val="245"/>
                        </a:spcBef>
                        <a:spcAft>
                          <a:spcPts val="0"/>
                        </a:spcAft>
                      </a:pPr>
                      <a:r>
                        <a:rPr lang="en-US" sz="1400" dirty="0">
                          <a:effectLst/>
                          <a:latin typeface="Minion Pro"/>
                          <a:ea typeface="Minion Pro"/>
                          <a:cs typeface="Minion Pro"/>
                        </a:rPr>
                        <a:t>1-800-247-4422</a:t>
                      </a:r>
                      <a:endParaRPr lang="en-US" sz="14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1-800-721-3272</a:t>
                      </a:r>
                      <a:endParaRPr lang="en-US" sz="14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39057">
                <a:tc>
                  <a:txBody>
                    <a:bodyPr/>
                    <a:lstStyle/>
                    <a:p>
                      <a:pPr marL="12700" marR="0">
                        <a:lnSpc>
                          <a:spcPts val="1705"/>
                        </a:lnSpc>
                        <a:spcBef>
                          <a:spcPts val="245"/>
                        </a:spcBef>
                        <a:spcAft>
                          <a:spcPts val="0"/>
                        </a:spcAft>
                      </a:pPr>
                      <a:r>
                        <a:rPr lang="en-US" sz="1400" dirty="0">
                          <a:effectLst/>
                          <a:latin typeface="Minion Pro"/>
                          <a:ea typeface="Minion Pro"/>
                          <a:cs typeface="Minion Pro"/>
                        </a:rPr>
                        <a:t>Illinois</a:t>
                      </a:r>
                      <a:endParaRPr lang="en-US" sz="14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25095" marR="0">
                        <a:lnSpc>
                          <a:spcPts val="1705"/>
                        </a:lnSpc>
                        <a:spcBef>
                          <a:spcPts val="245"/>
                        </a:spcBef>
                        <a:spcAft>
                          <a:spcPts val="0"/>
                        </a:spcAft>
                      </a:pPr>
                      <a:r>
                        <a:rPr lang="en-US" sz="1400" dirty="0">
                          <a:effectLst/>
                          <a:latin typeface="Minion Pro"/>
                          <a:ea typeface="Minion Pro"/>
                          <a:cs typeface="Minion Pro"/>
                        </a:rPr>
                        <a:t>1-800-548-9034</a:t>
                      </a:r>
                      <a:endParaRPr lang="en-US" sz="14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1-866-445-5364</a:t>
                      </a:r>
                      <a:endParaRPr lang="en-US" sz="14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39057">
                <a:tc>
                  <a:txBody>
                    <a:bodyPr/>
                    <a:lstStyle/>
                    <a:p>
                      <a:pPr marL="12700" marR="0">
                        <a:lnSpc>
                          <a:spcPts val="1705"/>
                        </a:lnSpc>
                        <a:spcBef>
                          <a:spcPts val="245"/>
                        </a:spcBef>
                        <a:spcAft>
                          <a:spcPts val="0"/>
                        </a:spcAft>
                      </a:pPr>
                      <a:r>
                        <a:rPr lang="en-US" sz="1400" dirty="0">
                          <a:effectLst/>
                          <a:latin typeface="Minion Pro"/>
                          <a:ea typeface="Minion Pro"/>
                          <a:cs typeface="Minion Pro"/>
                        </a:rPr>
                        <a:t>Indiana</a:t>
                      </a:r>
                      <a:endParaRPr lang="en-US" sz="14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25095" marR="0">
                        <a:lnSpc>
                          <a:spcPts val="1705"/>
                        </a:lnSpc>
                        <a:spcBef>
                          <a:spcPts val="245"/>
                        </a:spcBef>
                        <a:spcAft>
                          <a:spcPts val="0"/>
                        </a:spcAft>
                      </a:pPr>
                      <a:r>
                        <a:rPr lang="en-US" sz="1400" dirty="0">
                          <a:effectLst/>
                          <a:latin typeface="Minion Pro"/>
                          <a:ea typeface="Minion Pro"/>
                          <a:cs typeface="Minion Pro"/>
                        </a:rPr>
                        <a:t>1-800-452-4800</a:t>
                      </a:r>
                      <a:endParaRPr lang="en-US" sz="14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1-800-622-4461</a:t>
                      </a:r>
                      <a:endParaRPr lang="en-US" sz="14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39057">
                <a:tc>
                  <a:txBody>
                    <a:bodyPr/>
                    <a:lstStyle/>
                    <a:p>
                      <a:pPr marL="12700" marR="0">
                        <a:lnSpc>
                          <a:spcPts val="1705"/>
                        </a:lnSpc>
                        <a:spcBef>
                          <a:spcPts val="245"/>
                        </a:spcBef>
                        <a:spcAft>
                          <a:spcPts val="0"/>
                        </a:spcAft>
                      </a:pPr>
                      <a:r>
                        <a:rPr lang="en-US" sz="1400" dirty="0">
                          <a:effectLst/>
                          <a:latin typeface="Minion Pro"/>
                          <a:ea typeface="Minion Pro"/>
                          <a:cs typeface="Minion Pro"/>
                        </a:rPr>
                        <a:t>Iowa</a:t>
                      </a:r>
                      <a:endParaRPr lang="en-US" sz="14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25095" marR="0">
                        <a:lnSpc>
                          <a:spcPts val="1705"/>
                        </a:lnSpc>
                        <a:spcBef>
                          <a:spcPts val="245"/>
                        </a:spcBef>
                        <a:spcAft>
                          <a:spcPts val="0"/>
                        </a:spcAft>
                      </a:pPr>
                      <a:r>
                        <a:rPr lang="en-US" sz="1400" dirty="0">
                          <a:effectLst/>
                          <a:latin typeface="Minion Pro"/>
                          <a:ea typeface="Minion Pro"/>
                          <a:cs typeface="Minion Pro"/>
                        </a:rPr>
                        <a:t>1-800-351-4664</a:t>
                      </a:r>
                      <a:endParaRPr lang="en-US" sz="14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1-877-955-1212</a:t>
                      </a:r>
                      <a:endParaRPr lang="en-US" sz="14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39057">
                <a:tc>
                  <a:txBody>
                    <a:bodyPr/>
                    <a:lstStyle/>
                    <a:p>
                      <a:pPr marL="12700" marR="0">
                        <a:lnSpc>
                          <a:spcPts val="1705"/>
                        </a:lnSpc>
                        <a:spcBef>
                          <a:spcPts val="245"/>
                        </a:spcBef>
                        <a:spcAft>
                          <a:spcPts val="0"/>
                        </a:spcAft>
                        <a:tabLst>
                          <a:tab pos="351155" algn="l"/>
                        </a:tabLst>
                      </a:pPr>
                      <a:r>
                        <a:rPr lang="en-US" sz="1400" dirty="0">
                          <a:effectLst/>
                          <a:latin typeface="Minion Pro"/>
                          <a:ea typeface="Minion Pro"/>
                          <a:cs typeface="Minion Pro"/>
                        </a:rPr>
                        <a:t>Kansas</a:t>
                      </a:r>
                      <a:endParaRPr lang="en-US" sz="11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25095" marR="0">
                        <a:lnSpc>
                          <a:spcPts val="1705"/>
                        </a:lnSpc>
                        <a:spcBef>
                          <a:spcPts val="245"/>
                        </a:spcBef>
                        <a:spcAft>
                          <a:spcPts val="0"/>
                        </a:spcAft>
                      </a:pPr>
                      <a:r>
                        <a:rPr lang="en-US" sz="1400" dirty="0">
                          <a:effectLst/>
                          <a:latin typeface="Minion Pro"/>
                          <a:ea typeface="Minion Pro"/>
                          <a:cs typeface="Minion Pro"/>
                        </a:rPr>
                        <a:t>1-800-860-5260</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1-800-432-2484</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39057">
                <a:tc>
                  <a:txBody>
                    <a:bodyPr/>
                    <a:lstStyle/>
                    <a:p>
                      <a:pPr marL="12700" marR="0">
                        <a:lnSpc>
                          <a:spcPts val="1705"/>
                        </a:lnSpc>
                        <a:spcBef>
                          <a:spcPts val="245"/>
                        </a:spcBef>
                        <a:spcAft>
                          <a:spcPts val="0"/>
                        </a:spcAft>
                        <a:tabLst>
                          <a:tab pos="351155" algn="l"/>
                        </a:tabLst>
                      </a:pPr>
                      <a:r>
                        <a:rPr lang="en-US" sz="1400" dirty="0">
                          <a:effectLst/>
                          <a:latin typeface="Minion Pro"/>
                          <a:ea typeface="Minion Pro"/>
                          <a:cs typeface="Minion Pro"/>
                        </a:rPr>
                        <a:t>Kentucky</a:t>
                      </a:r>
                      <a:endParaRPr lang="en-US" sz="11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25095" marR="0">
                        <a:lnSpc>
                          <a:spcPts val="1705"/>
                        </a:lnSpc>
                        <a:spcBef>
                          <a:spcPts val="245"/>
                        </a:spcBef>
                        <a:spcAft>
                          <a:spcPts val="0"/>
                        </a:spcAft>
                      </a:pPr>
                      <a:r>
                        <a:rPr lang="en-US" sz="1400" dirty="0">
                          <a:effectLst/>
                          <a:latin typeface="Minion Pro"/>
                          <a:ea typeface="Minion Pro"/>
                          <a:cs typeface="Minion Pro"/>
                        </a:rPr>
                        <a:t>1-877-293-7447</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1-800-595-6053</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bl>
          </a:graphicData>
        </a:graphic>
      </p:graphicFrame>
    </p:spTree>
    <p:custDataLst>
      <p:tags r:id="rId1"/>
    </p:custDataLst>
    <p:extLst>
      <p:ext uri="{BB962C8B-B14F-4D97-AF65-F5344CB8AC3E}">
        <p14:creationId xmlns:p14="http://schemas.microsoft.com/office/powerpoint/2010/main" val="839715278"/>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3999" cy="533400"/>
          </a:xfrm>
        </p:spPr>
        <p:txBody>
          <a:bodyPr>
            <a:normAutofit fontScale="90000"/>
          </a:bodyPr>
          <a:lstStyle/>
          <a:p>
            <a:r>
              <a:rPr lang="en-US" dirty="0" smtClean="0"/>
              <a:t>Appendix B – page 2</a:t>
            </a:r>
            <a:endParaRPr lang="en-US" dirty="0"/>
          </a:p>
        </p:txBody>
      </p:sp>
      <p:sp>
        <p:nvSpPr>
          <p:cNvPr id="12" name="Rectangle 2"/>
          <p:cNvSpPr txBox="1">
            <a:spLocks noChangeArrowheads="1"/>
          </p:cNvSpPr>
          <p:nvPr/>
        </p:nvSpPr>
        <p:spPr>
          <a:xfrm>
            <a:off x="8025" y="564932"/>
            <a:ext cx="9144000" cy="81975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3600" b="1" i="0" u="none" kern="1200" baseline="0">
                <a:solidFill>
                  <a:schemeClr val="tx1"/>
                </a:solidFill>
                <a:latin typeface="+mj-lt"/>
                <a:ea typeface="+mj-ea"/>
                <a:cs typeface="+mj-cs"/>
              </a:defRPr>
            </a:lvl1pPr>
          </a:lstStyle>
          <a:p>
            <a:r>
              <a:rPr lang="en-US" sz="2400" dirty="0" smtClean="0"/>
              <a:t>State </a:t>
            </a:r>
            <a:r>
              <a:rPr lang="en-US" sz="2400" dirty="0"/>
              <a:t>Health Insurance Assistance Program and State</a:t>
            </a:r>
          </a:p>
          <a:p>
            <a:r>
              <a:rPr lang="en-US" sz="2400" dirty="0"/>
              <a:t>Insurance </a:t>
            </a:r>
            <a:r>
              <a:rPr lang="en-US" sz="2400" dirty="0" smtClean="0"/>
              <a:t>Department Contact Information</a:t>
            </a:r>
            <a:endParaRPr lang="en-US" sz="2400" dirty="0"/>
          </a:p>
          <a:p>
            <a:endParaRPr lang="en-US" baseline="30000" dirty="0" smtClean="0"/>
          </a:p>
        </p:txBody>
      </p:sp>
      <p:graphicFrame>
        <p:nvGraphicFramePr>
          <p:cNvPr id="8" name="Table 7" descr="Page 2 of a table with state insurance department contact inforamtion. Includes information for states Louisiana through Ohio, arranged alphabetically." title="Contact Information for State Insurance Departments"/>
          <p:cNvGraphicFramePr>
            <a:graphicFrameLocks noGrp="1"/>
          </p:cNvGraphicFramePr>
          <p:nvPr>
            <p:extLst>
              <p:ext uri="{D42A27DB-BD31-4B8C-83A1-F6EECF244321}">
                <p14:modId xmlns:p14="http://schemas.microsoft.com/office/powerpoint/2010/main" val="4083920990"/>
              </p:ext>
            </p:extLst>
          </p:nvPr>
        </p:nvGraphicFramePr>
        <p:xfrm>
          <a:off x="960525" y="1333500"/>
          <a:ext cx="7238999" cy="4936881"/>
        </p:xfrm>
        <a:graphic>
          <a:graphicData uri="http://schemas.openxmlformats.org/drawingml/2006/table">
            <a:tbl>
              <a:tblPr firstRow="1" firstCol="1" lastRow="1" lastCol="1" bandRow="1" bandCol="1"/>
              <a:tblGrid>
                <a:gridCol w="2392275"/>
                <a:gridCol w="2676103"/>
                <a:gridCol w="2170621"/>
              </a:tblGrid>
              <a:tr h="427231">
                <a:tc>
                  <a:txBody>
                    <a:bodyPr/>
                    <a:lstStyle/>
                    <a:p>
                      <a:pPr marL="13335" marR="0" algn="l">
                        <a:lnSpc>
                          <a:spcPts val="1505"/>
                        </a:lnSpc>
                        <a:spcBef>
                          <a:spcPts val="0"/>
                        </a:spcBef>
                        <a:spcAft>
                          <a:spcPts val="0"/>
                        </a:spcAft>
                        <a:tabLst>
                          <a:tab pos="758190" algn="l"/>
                        </a:tabLst>
                      </a:pPr>
                      <a:endParaRPr kumimoji="0" lang="en-US" sz="1400" b="1" i="0" u="none" strike="noStrike" kern="1200" cap="none" spc="-5" normalizeH="0" baseline="0" noProof="0" dirty="0" smtClean="0">
                        <a:ln>
                          <a:noFill/>
                        </a:ln>
                        <a:solidFill>
                          <a:srgbClr val="005695"/>
                        </a:solidFill>
                        <a:effectLst/>
                        <a:uLnTx/>
                        <a:uFillTx/>
                        <a:latin typeface="Myriad Pro"/>
                        <a:ea typeface="Myriad Pro"/>
                        <a:cs typeface="Myriad Pro"/>
                      </a:endParaRPr>
                    </a:p>
                    <a:p>
                      <a:pPr marL="13335" marR="0" algn="l">
                        <a:lnSpc>
                          <a:spcPts val="1505"/>
                        </a:lnSpc>
                        <a:spcBef>
                          <a:spcPts val="0"/>
                        </a:spcBef>
                        <a:spcAft>
                          <a:spcPts val="0"/>
                        </a:spcAft>
                        <a:tabLst>
                          <a:tab pos="758190" algn="l"/>
                        </a:tabLst>
                      </a:pPr>
                      <a:r>
                        <a:rPr kumimoji="0" lang="en-US" sz="1400" b="1" i="0" u="none" strike="noStrike" kern="1200" cap="none" spc="-5" normalizeH="0" baseline="0" noProof="0" dirty="0" smtClean="0">
                          <a:ln>
                            <a:noFill/>
                          </a:ln>
                          <a:solidFill>
                            <a:srgbClr val="005695"/>
                          </a:solidFill>
                          <a:effectLst/>
                          <a:uLnTx/>
                          <a:uFillTx/>
                          <a:latin typeface="Myriad Pro"/>
                          <a:ea typeface="Myriad Pro"/>
                          <a:cs typeface="Myriad Pro"/>
                        </a:rPr>
                        <a:t>S</a:t>
                      </a:r>
                      <a:r>
                        <a:rPr kumimoji="0" lang="en-US" sz="1400" b="1" i="0" u="none" strike="noStrike" kern="1200" cap="none" spc="0" normalizeH="0" baseline="0" noProof="0" dirty="0" smtClean="0">
                          <a:ln>
                            <a:noFill/>
                          </a:ln>
                          <a:solidFill>
                            <a:srgbClr val="005695"/>
                          </a:solidFill>
                          <a:effectLst/>
                          <a:uLnTx/>
                          <a:uFillTx/>
                          <a:latin typeface="Myriad Pro"/>
                          <a:ea typeface="Myriad Pro"/>
                          <a:cs typeface="Myriad Pro"/>
                        </a:rPr>
                        <a:t>t</a:t>
                      </a:r>
                      <a:r>
                        <a:rPr kumimoji="0" lang="en-US" sz="1400" b="1" i="0" u="none" strike="noStrike" kern="1200" cap="none" spc="-10" normalizeH="0" baseline="0" noProof="0" dirty="0" smtClean="0">
                          <a:ln>
                            <a:noFill/>
                          </a:ln>
                          <a:solidFill>
                            <a:srgbClr val="005695"/>
                          </a:solidFill>
                          <a:effectLst/>
                          <a:uLnTx/>
                          <a:uFillTx/>
                          <a:latin typeface="Myriad Pro"/>
                          <a:ea typeface="Myriad Pro"/>
                          <a:cs typeface="Myriad Pro"/>
                        </a:rPr>
                        <a:t>a</a:t>
                      </a:r>
                      <a:r>
                        <a:rPr kumimoji="0" lang="en-US" sz="1400" b="1" i="0" u="none" strike="noStrike" kern="1200" cap="none" spc="-5" normalizeH="0" baseline="0" noProof="0" dirty="0" smtClean="0">
                          <a:ln>
                            <a:noFill/>
                          </a:ln>
                          <a:solidFill>
                            <a:srgbClr val="005695"/>
                          </a:solidFill>
                          <a:effectLst/>
                          <a:uLnTx/>
                          <a:uFillTx/>
                          <a:latin typeface="Myriad Pro"/>
                          <a:ea typeface="Myriad Pro"/>
                          <a:cs typeface="Myriad Pro"/>
                        </a:rPr>
                        <a:t>t</a:t>
                      </a:r>
                      <a:r>
                        <a:rPr kumimoji="0" lang="en-US" sz="1400" b="1" i="0" u="none" strike="noStrike" kern="1200" cap="none" spc="0" normalizeH="0" baseline="0" noProof="0" dirty="0" smtClean="0">
                          <a:ln>
                            <a:noFill/>
                          </a:ln>
                          <a:solidFill>
                            <a:srgbClr val="005695"/>
                          </a:solidFill>
                          <a:effectLst/>
                          <a:uLnTx/>
                          <a:uFillTx/>
                          <a:latin typeface="Myriad Pro"/>
                          <a:ea typeface="Myriad Pro"/>
                          <a:cs typeface="Myriad Pro"/>
                        </a:rPr>
                        <a:t>e </a:t>
                      </a:r>
                      <a:endParaRPr lang="en-US" sz="14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a:noFill/>
                    </a:lnT>
                    <a:lnB w="12700" cap="flat" cmpd="sng" algn="ctr">
                      <a:solidFill>
                        <a:srgbClr val="005695"/>
                      </a:solidFill>
                      <a:prstDash val="solid"/>
                      <a:round/>
                      <a:headEnd type="none" w="med" len="med"/>
                      <a:tailEnd type="none" w="med" len="med"/>
                    </a:lnB>
                  </a:tcPr>
                </a:tc>
                <a:tc>
                  <a:txBody>
                    <a:bodyPr/>
                    <a:lstStyle/>
                    <a:p>
                      <a:pPr marL="106045" marR="0" algn="l">
                        <a:lnSpc>
                          <a:spcPts val="1455"/>
                        </a:lnSpc>
                        <a:spcBef>
                          <a:spcPts val="0"/>
                        </a:spcBef>
                        <a:spcAft>
                          <a:spcPts val="0"/>
                        </a:spcAft>
                      </a:pPr>
                      <a:r>
                        <a:rPr lang="en-US" sz="1400" b="1" spc="-5" dirty="0">
                          <a:solidFill>
                            <a:srgbClr val="005695"/>
                          </a:solidFill>
                          <a:effectLst/>
                          <a:latin typeface="Myriad Pro"/>
                          <a:ea typeface="Myriad Pro"/>
                          <a:cs typeface="Myriad Pro"/>
                        </a:rPr>
                        <a:t>S</a:t>
                      </a:r>
                      <a:r>
                        <a:rPr lang="en-US" sz="1400" b="1" dirty="0">
                          <a:solidFill>
                            <a:srgbClr val="005695"/>
                          </a:solidFill>
                          <a:effectLst/>
                          <a:latin typeface="Myriad Pro"/>
                          <a:ea typeface="Myriad Pro"/>
                          <a:cs typeface="Myriad Pro"/>
                        </a:rPr>
                        <a:t>t</a:t>
                      </a:r>
                      <a:r>
                        <a:rPr lang="en-US" sz="1400" b="1" spc="-10" dirty="0">
                          <a:solidFill>
                            <a:srgbClr val="005695"/>
                          </a:solidFill>
                          <a:effectLst/>
                          <a:latin typeface="Myriad Pro"/>
                          <a:ea typeface="Myriad Pro"/>
                          <a:cs typeface="Myriad Pro"/>
                        </a:rPr>
                        <a:t>a</a:t>
                      </a:r>
                      <a:r>
                        <a:rPr lang="en-US" sz="1400" b="1" spc="-5" dirty="0">
                          <a:solidFill>
                            <a:srgbClr val="005695"/>
                          </a:solidFill>
                          <a:effectLst/>
                          <a:latin typeface="Myriad Pro"/>
                          <a:ea typeface="Myriad Pro"/>
                          <a:cs typeface="Myriad Pro"/>
                        </a:rPr>
                        <a:t>t</a:t>
                      </a:r>
                      <a:r>
                        <a:rPr lang="en-US" sz="1400" b="1" dirty="0">
                          <a:solidFill>
                            <a:srgbClr val="005695"/>
                          </a:solidFill>
                          <a:effectLst/>
                          <a:latin typeface="Myriad Pro"/>
                          <a:ea typeface="Myriad Pro"/>
                          <a:cs typeface="Myriad Pro"/>
                        </a:rPr>
                        <a:t>e Health Insu</a:t>
                      </a:r>
                      <a:r>
                        <a:rPr lang="en-US" sz="1400" b="1" spc="-15" dirty="0">
                          <a:solidFill>
                            <a:srgbClr val="005695"/>
                          </a:solidFill>
                          <a:effectLst/>
                          <a:latin typeface="Myriad Pro"/>
                          <a:ea typeface="Myriad Pro"/>
                          <a:cs typeface="Myriad Pro"/>
                        </a:rPr>
                        <a:t>r</a:t>
                      </a:r>
                      <a:r>
                        <a:rPr lang="en-US" sz="1400" b="1" dirty="0">
                          <a:solidFill>
                            <a:srgbClr val="005695"/>
                          </a:solidFill>
                          <a:effectLst/>
                          <a:latin typeface="Myriad Pro"/>
                          <a:ea typeface="Myriad Pro"/>
                          <a:cs typeface="Myriad Pro"/>
                        </a:rPr>
                        <a:t>an</a:t>
                      </a:r>
                      <a:r>
                        <a:rPr lang="en-US" sz="1400" b="1" spc="-15" dirty="0">
                          <a:solidFill>
                            <a:srgbClr val="005695"/>
                          </a:solidFill>
                          <a:effectLst/>
                          <a:latin typeface="Myriad Pro"/>
                          <a:ea typeface="Myriad Pro"/>
                          <a:cs typeface="Myriad Pro"/>
                        </a:rPr>
                        <a:t>c</a:t>
                      </a:r>
                      <a:r>
                        <a:rPr lang="en-US" sz="1400" b="1" dirty="0">
                          <a:solidFill>
                            <a:srgbClr val="005695"/>
                          </a:solidFill>
                          <a:effectLst/>
                          <a:latin typeface="Myriad Pro"/>
                          <a:ea typeface="Myriad Pro"/>
                          <a:cs typeface="Myriad Pro"/>
                        </a:rPr>
                        <a:t>e</a:t>
                      </a:r>
                      <a:endParaRPr lang="en-US" sz="1400" dirty="0">
                        <a:effectLst/>
                        <a:latin typeface="Calibri"/>
                        <a:ea typeface="Calibri"/>
                        <a:cs typeface="Times New Roman"/>
                      </a:endParaRPr>
                    </a:p>
                    <a:p>
                      <a:pPr marL="106045" marR="0" algn="l">
                        <a:lnSpc>
                          <a:spcPts val="1680"/>
                        </a:lnSpc>
                        <a:spcBef>
                          <a:spcPts val="0"/>
                        </a:spcBef>
                        <a:spcAft>
                          <a:spcPts val="0"/>
                        </a:spcAft>
                      </a:pPr>
                      <a:r>
                        <a:rPr lang="en-US" sz="1400" b="1" dirty="0">
                          <a:solidFill>
                            <a:srgbClr val="005695"/>
                          </a:solidFill>
                          <a:effectLst/>
                          <a:latin typeface="Myriad Pro"/>
                          <a:ea typeface="Myriad Pro"/>
                          <a:cs typeface="Myriad Pro"/>
                        </a:rPr>
                        <a:t>Assistan</a:t>
                      </a:r>
                      <a:r>
                        <a:rPr lang="en-US" sz="1400" b="1" spc="-15" dirty="0">
                          <a:solidFill>
                            <a:srgbClr val="005695"/>
                          </a:solidFill>
                          <a:effectLst/>
                          <a:latin typeface="Myriad Pro"/>
                          <a:ea typeface="Myriad Pro"/>
                          <a:cs typeface="Myriad Pro"/>
                        </a:rPr>
                        <a:t>c</a:t>
                      </a:r>
                      <a:r>
                        <a:rPr lang="en-US" sz="1400" b="1" dirty="0">
                          <a:solidFill>
                            <a:srgbClr val="005695"/>
                          </a:solidFill>
                          <a:effectLst/>
                          <a:latin typeface="Myriad Pro"/>
                          <a:ea typeface="Myriad Pro"/>
                          <a:cs typeface="Myriad Pro"/>
                        </a:rPr>
                        <a:t>e </a:t>
                      </a:r>
                      <a:r>
                        <a:rPr lang="en-US" sz="1400" b="1" spc="-15" dirty="0">
                          <a:solidFill>
                            <a:srgbClr val="005695"/>
                          </a:solidFill>
                          <a:effectLst/>
                          <a:latin typeface="Myriad Pro"/>
                          <a:ea typeface="Myriad Pro"/>
                          <a:cs typeface="Myriad Pro"/>
                        </a:rPr>
                        <a:t>P</a:t>
                      </a:r>
                      <a:r>
                        <a:rPr lang="en-US" sz="1400" b="1" spc="-10" dirty="0">
                          <a:solidFill>
                            <a:srgbClr val="005695"/>
                          </a:solidFill>
                          <a:effectLst/>
                          <a:latin typeface="Myriad Pro"/>
                          <a:ea typeface="Myriad Pro"/>
                          <a:cs typeface="Myriad Pro"/>
                        </a:rPr>
                        <a:t>r</a:t>
                      </a:r>
                      <a:r>
                        <a:rPr lang="en-US" sz="1400" b="1" dirty="0">
                          <a:solidFill>
                            <a:srgbClr val="005695"/>
                          </a:solidFill>
                          <a:effectLst/>
                          <a:latin typeface="Myriad Pro"/>
                          <a:ea typeface="Myriad Pro"/>
                          <a:cs typeface="Myriad Pro"/>
                        </a:rPr>
                        <a:t>og</a:t>
                      </a:r>
                      <a:r>
                        <a:rPr lang="en-US" sz="1400" b="1" spc="-15" dirty="0">
                          <a:solidFill>
                            <a:srgbClr val="005695"/>
                          </a:solidFill>
                          <a:effectLst/>
                          <a:latin typeface="Myriad Pro"/>
                          <a:ea typeface="Myriad Pro"/>
                          <a:cs typeface="Myriad Pro"/>
                        </a:rPr>
                        <a:t>r</a:t>
                      </a:r>
                      <a:r>
                        <a:rPr lang="en-US" sz="1400" b="1" dirty="0">
                          <a:solidFill>
                            <a:srgbClr val="005695"/>
                          </a:solidFill>
                          <a:effectLst/>
                          <a:latin typeface="Myriad Pro"/>
                          <a:ea typeface="Myriad Pro"/>
                          <a:cs typeface="Myriad Pro"/>
                        </a:rPr>
                        <a:t>am</a:t>
                      </a:r>
                      <a:endParaRPr lang="en-US" sz="14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a:noFill/>
                    </a:lnT>
                    <a:lnB w="12700" cap="flat" cmpd="sng" algn="ctr">
                      <a:solidFill>
                        <a:srgbClr val="005695"/>
                      </a:solidFill>
                      <a:prstDash val="solid"/>
                      <a:round/>
                      <a:headEnd type="none" w="med" len="med"/>
                      <a:tailEnd type="none" w="med" len="med"/>
                    </a:lnB>
                  </a:tcPr>
                </a:tc>
                <a:tc>
                  <a:txBody>
                    <a:bodyPr/>
                    <a:lstStyle/>
                    <a:p>
                      <a:pPr marL="97790" marR="0" algn="l">
                        <a:lnSpc>
                          <a:spcPts val="1455"/>
                        </a:lnSpc>
                        <a:spcBef>
                          <a:spcPts val="0"/>
                        </a:spcBef>
                        <a:spcAft>
                          <a:spcPts val="0"/>
                        </a:spcAft>
                      </a:pPr>
                      <a:r>
                        <a:rPr lang="en-US" sz="1400" b="1" spc="-5" dirty="0" smtClean="0">
                          <a:solidFill>
                            <a:srgbClr val="005695"/>
                          </a:solidFill>
                          <a:effectLst/>
                          <a:latin typeface="Myriad Pro"/>
                          <a:ea typeface="Myriad Pro"/>
                          <a:cs typeface="Myriad Pro"/>
                        </a:rPr>
                        <a:t>State Insurance Department</a:t>
                      </a:r>
                      <a:endParaRPr lang="en-US" sz="14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a:noFill/>
                    </a:lnT>
                    <a:lnB w="12700" cap="flat" cmpd="sng" algn="ctr">
                      <a:solidFill>
                        <a:srgbClr val="005695"/>
                      </a:solidFill>
                      <a:prstDash val="solid"/>
                      <a:round/>
                      <a:headEnd type="none" w="med" len="med"/>
                      <a:tailEnd type="none" w="med" len="med"/>
                    </a:lnB>
                  </a:tcPr>
                </a:tc>
              </a:tr>
              <a:tr h="231611">
                <a:tc>
                  <a:txBody>
                    <a:bodyPr/>
                    <a:lstStyle/>
                    <a:p>
                      <a:pPr marL="12700" marR="0">
                        <a:lnSpc>
                          <a:spcPts val="1705"/>
                        </a:lnSpc>
                        <a:spcBef>
                          <a:spcPts val="245"/>
                        </a:spcBef>
                        <a:spcAft>
                          <a:spcPts val="0"/>
                        </a:spcAft>
                        <a:tabLst>
                          <a:tab pos="351155" algn="l"/>
                        </a:tabLst>
                      </a:pPr>
                      <a:r>
                        <a:rPr lang="en-US" sz="1400" dirty="0">
                          <a:effectLst/>
                          <a:latin typeface="Minion Pro"/>
                          <a:ea typeface="Minion Pro"/>
                          <a:cs typeface="Minion Pro"/>
                        </a:rPr>
                        <a:t>Louisiana</a:t>
                      </a:r>
                      <a:endParaRPr lang="en-US" sz="11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25095" marR="0">
                        <a:lnSpc>
                          <a:spcPts val="1705"/>
                        </a:lnSpc>
                        <a:spcBef>
                          <a:spcPts val="245"/>
                        </a:spcBef>
                        <a:spcAft>
                          <a:spcPts val="0"/>
                        </a:spcAft>
                      </a:pPr>
                      <a:r>
                        <a:rPr lang="en-US" sz="1400" dirty="0">
                          <a:effectLst/>
                          <a:latin typeface="Minion Pro"/>
                          <a:ea typeface="Minion Pro"/>
                          <a:cs typeface="Minion Pro"/>
                        </a:rPr>
                        <a:t>1-800-259-5301</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1-800-259-5300</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31611">
                <a:tc>
                  <a:txBody>
                    <a:bodyPr/>
                    <a:lstStyle/>
                    <a:p>
                      <a:pPr marL="12700" marR="0">
                        <a:lnSpc>
                          <a:spcPts val="1705"/>
                        </a:lnSpc>
                        <a:spcBef>
                          <a:spcPts val="245"/>
                        </a:spcBef>
                        <a:spcAft>
                          <a:spcPts val="0"/>
                        </a:spcAft>
                      </a:pPr>
                      <a:r>
                        <a:rPr lang="en-US" sz="1400" dirty="0">
                          <a:effectLst/>
                          <a:latin typeface="Minion Pro"/>
                          <a:ea typeface="Minion Pro"/>
                          <a:cs typeface="Minion Pro"/>
                        </a:rPr>
                        <a:t>Maine</a:t>
                      </a:r>
                      <a:endParaRPr lang="en-US" sz="11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25095" marR="0">
                        <a:lnSpc>
                          <a:spcPts val="1705"/>
                        </a:lnSpc>
                        <a:spcBef>
                          <a:spcPts val="245"/>
                        </a:spcBef>
                        <a:spcAft>
                          <a:spcPts val="0"/>
                        </a:spcAft>
                      </a:pPr>
                      <a:r>
                        <a:rPr lang="en-US" sz="1400" dirty="0">
                          <a:effectLst/>
                          <a:latin typeface="Minion Pro"/>
                          <a:ea typeface="Minion Pro"/>
                          <a:cs typeface="Minion Pro"/>
                        </a:rPr>
                        <a:t>1-877-353-3771</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1-800-300-5000</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31611">
                <a:tc>
                  <a:txBody>
                    <a:bodyPr/>
                    <a:lstStyle/>
                    <a:p>
                      <a:pPr marL="12700" marR="0">
                        <a:lnSpc>
                          <a:spcPts val="1705"/>
                        </a:lnSpc>
                        <a:spcBef>
                          <a:spcPts val="245"/>
                        </a:spcBef>
                        <a:spcAft>
                          <a:spcPts val="0"/>
                        </a:spcAft>
                      </a:pPr>
                      <a:r>
                        <a:rPr lang="en-US" sz="1400" dirty="0">
                          <a:effectLst/>
                          <a:latin typeface="Minion Pro"/>
                          <a:ea typeface="Minion Pro"/>
                          <a:cs typeface="Minion Pro"/>
                        </a:rPr>
                        <a:t>Maryland</a:t>
                      </a:r>
                      <a:endParaRPr lang="en-US" sz="11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25095" marR="0">
                        <a:lnSpc>
                          <a:spcPts val="1705"/>
                        </a:lnSpc>
                        <a:spcBef>
                          <a:spcPts val="245"/>
                        </a:spcBef>
                        <a:spcAft>
                          <a:spcPts val="0"/>
                        </a:spcAft>
                      </a:pPr>
                      <a:r>
                        <a:rPr lang="en-US" sz="1400" dirty="0">
                          <a:effectLst/>
                          <a:latin typeface="Minion Pro"/>
                          <a:ea typeface="Minion Pro"/>
                          <a:cs typeface="Minion Pro"/>
                        </a:rPr>
                        <a:t>1-800-243-3425</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1-800-492-6116</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31611">
                <a:tc>
                  <a:txBody>
                    <a:bodyPr/>
                    <a:lstStyle/>
                    <a:p>
                      <a:pPr marL="12700" marR="0">
                        <a:lnSpc>
                          <a:spcPts val="1705"/>
                        </a:lnSpc>
                        <a:spcBef>
                          <a:spcPts val="245"/>
                        </a:spcBef>
                        <a:spcAft>
                          <a:spcPts val="0"/>
                        </a:spcAft>
                      </a:pPr>
                      <a:r>
                        <a:rPr lang="en-US" sz="1400" dirty="0">
                          <a:effectLst/>
                          <a:latin typeface="Minion Pro"/>
                          <a:ea typeface="Minion Pro"/>
                          <a:cs typeface="Minion Pro"/>
                        </a:rPr>
                        <a:t>Massachusetts</a:t>
                      </a:r>
                      <a:endParaRPr lang="en-US" sz="11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25095" marR="0">
                        <a:lnSpc>
                          <a:spcPts val="1705"/>
                        </a:lnSpc>
                        <a:spcBef>
                          <a:spcPts val="245"/>
                        </a:spcBef>
                        <a:spcAft>
                          <a:spcPts val="0"/>
                        </a:spcAft>
                      </a:pPr>
                      <a:r>
                        <a:rPr lang="en-US" sz="1400" dirty="0">
                          <a:effectLst/>
                          <a:latin typeface="Minion Pro"/>
                          <a:ea typeface="Minion Pro"/>
                          <a:cs typeface="Minion Pro"/>
                        </a:rPr>
                        <a:t>1-800-243-4636</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1-877-563-4467</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31611">
                <a:tc>
                  <a:txBody>
                    <a:bodyPr/>
                    <a:lstStyle/>
                    <a:p>
                      <a:pPr marL="12700" marR="0">
                        <a:lnSpc>
                          <a:spcPts val="1705"/>
                        </a:lnSpc>
                        <a:spcBef>
                          <a:spcPts val="245"/>
                        </a:spcBef>
                        <a:spcAft>
                          <a:spcPts val="0"/>
                        </a:spcAft>
                      </a:pPr>
                      <a:r>
                        <a:rPr lang="en-US" sz="1400" dirty="0">
                          <a:effectLst/>
                          <a:latin typeface="Minion Pro"/>
                          <a:ea typeface="Minion Pro"/>
                          <a:cs typeface="Minion Pro"/>
                        </a:rPr>
                        <a:t>Michigan</a:t>
                      </a:r>
                      <a:endParaRPr lang="en-US" sz="11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25095" marR="0">
                        <a:lnSpc>
                          <a:spcPts val="1705"/>
                        </a:lnSpc>
                        <a:spcBef>
                          <a:spcPts val="245"/>
                        </a:spcBef>
                        <a:spcAft>
                          <a:spcPts val="0"/>
                        </a:spcAft>
                      </a:pPr>
                      <a:r>
                        <a:rPr lang="en-US" sz="1400" dirty="0">
                          <a:effectLst/>
                          <a:latin typeface="Minion Pro"/>
                          <a:ea typeface="Minion Pro"/>
                          <a:cs typeface="Minion Pro"/>
                        </a:rPr>
                        <a:t>1-800-803-7174</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1-877-999-6442</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31611">
                <a:tc>
                  <a:txBody>
                    <a:bodyPr/>
                    <a:lstStyle/>
                    <a:p>
                      <a:pPr marL="12700" marR="0">
                        <a:lnSpc>
                          <a:spcPts val="1705"/>
                        </a:lnSpc>
                        <a:spcBef>
                          <a:spcPts val="245"/>
                        </a:spcBef>
                        <a:spcAft>
                          <a:spcPts val="0"/>
                        </a:spcAft>
                      </a:pPr>
                      <a:r>
                        <a:rPr lang="en-US" sz="1400" dirty="0">
                          <a:effectLst/>
                          <a:latin typeface="Minion Pro"/>
                          <a:ea typeface="Minion Pro"/>
                          <a:cs typeface="Minion Pro"/>
                        </a:rPr>
                        <a:t>Minnesota</a:t>
                      </a:r>
                      <a:endParaRPr lang="en-US" sz="11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25095" marR="0">
                        <a:lnSpc>
                          <a:spcPts val="1705"/>
                        </a:lnSpc>
                        <a:spcBef>
                          <a:spcPts val="245"/>
                        </a:spcBef>
                        <a:spcAft>
                          <a:spcPts val="0"/>
                        </a:spcAft>
                      </a:pPr>
                      <a:r>
                        <a:rPr lang="en-US" sz="1400" dirty="0">
                          <a:effectLst/>
                          <a:latin typeface="Minion Pro"/>
                          <a:ea typeface="Minion Pro"/>
                          <a:cs typeface="Minion Pro"/>
                        </a:rPr>
                        <a:t>1-800-333-2433</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1-800-657-3602</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31611">
                <a:tc>
                  <a:txBody>
                    <a:bodyPr/>
                    <a:lstStyle/>
                    <a:p>
                      <a:pPr marL="12700" marR="0">
                        <a:lnSpc>
                          <a:spcPts val="1705"/>
                        </a:lnSpc>
                        <a:spcBef>
                          <a:spcPts val="245"/>
                        </a:spcBef>
                        <a:spcAft>
                          <a:spcPts val="0"/>
                        </a:spcAft>
                      </a:pPr>
                      <a:r>
                        <a:rPr lang="en-US" sz="1400" dirty="0">
                          <a:effectLst/>
                          <a:latin typeface="Minion Pro"/>
                          <a:ea typeface="Minion Pro"/>
                          <a:cs typeface="Minion Pro"/>
                        </a:rPr>
                        <a:t>Mississippi</a:t>
                      </a:r>
                      <a:endParaRPr lang="en-US" sz="11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25095" marR="0">
                        <a:lnSpc>
                          <a:spcPts val="1705"/>
                        </a:lnSpc>
                        <a:spcBef>
                          <a:spcPts val="245"/>
                        </a:spcBef>
                        <a:spcAft>
                          <a:spcPts val="0"/>
                        </a:spcAft>
                      </a:pPr>
                      <a:r>
                        <a:rPr lang="en-US" sz="1400" dirty="0">
                          <a:effectLst/>
                          <a:latin typeface="Minion Pro"/>
                          <a:ea typeface="Minion Pro"/>
                          <a:cs typeface="Minion Pro"/>
                        </a:rPr>
                        <a:t>1-800-948-3090</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1-800-562-2957</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31611">
                <a:tc>
                  <a:txBody>
                    <a:bodyPr/>
                    <a:lstStyle/>
                    <a:p>
                      <a:pPr marL="12700" marR="0">
                        <a:lnSpc>
                          <a:spcPts val="1705"/>
                        </a:lnSpc>
                        <a:spcBef>
                          <a:spcPts val="245"/>
                        </a:spcBef>
                        <a:spcAft>
                          <a:spcPts val="0"/>
                        </a:spcAft>
                      </a:pPr>
                      <a:r>
                        <a:rPr lang="en-US" sz="1400" dirty="0">
                          <a:effectLst/>
                          <a:latin typeface="Minion Pro"/>
                          <a:ea typeface="Minion Pro"/>
                          <a:cs typeface="Minion Pro"/>
                        </a:rPr>
                        <a:t>Missouri</a:t>
                      </a:r>
                      <a:endParaRPr lang="en-US" sz="11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25095" marR="0">
                        <a:lnSpc>
                          <a:spcPts val="1705"/>
                        </a:lnSpc>
                        <a:spcBef>
                          <a:spcPts val="245"/>
                        </a:spcBef>
                        <a:spcAft>
                          <a:spcPts val="0"/>
                        </a:spcAft>
                      </a:pPr>
                      <a:r>
                        <a:rPr lang="en-US" sz="1400" dirty="0">
                          <a:effectLst/>
                          <a:latin typeface="Minion Pro"/>
                          <a:ea typeface="Minion Pro"/>
                          <a:cs typeface="Minion Pro"/>
                        </a:rPr>
                        <a:t>1-800-390-3330</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1-800-726-7390</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31611">
                <a:tc>
                  <a:txBody>
                    <a:bodyPr/>
                    <a:lstStyle/>
                    <a:p>
                      <a:pPr marL="12700" marR="0">
                        <a:lnSpc>
                          <a:spcPts val="1705"/>
                        </a:lnSpc>
                        <a:spcBef>
                          <a:spcPts val="245"/>
                        </a:spcBef>
                        <a:spcAft>
                          <a:spcPts val="0"/>
                        </a:spcAft>
                      </a:pPr>
                      <a:r>
                        <a:rPr lang="en-US" sz="1400" dirty="0">
                          <a:effectLst/>
                          <a:latin typeface="Minion Pro"/>
                          <a:ea typeface="Minion Pro"/>
                          <a:cs typeface="Minion Pro"/>
                        </a:rPr>
                        <a:t>Montana</a:t>
                      </a:r>
                      <a:endParaRPr lang="en-US" sz="11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25095" marR="0">
                        <a:lnSpc>
                          <a:spcPts val="1705"/>
                        </a:lnSpc>
                        <a:spcBef>
                          <a:spcPts val="245"/>
                        </a:spcBef>
                        <a:spcAft>
                          <a:spcPts val="0"/>
                        </a:spcAft>
                      </a:pPr>
                      <a:r>
                        <a:rPr lang="en-US" sz="1400" dirty="0">
                          <a:effectLst/>
                          <a:latin typeface="Minion Pro"/>
                          <a:ea typeface="Minion Pro"/>
                          <a:cs typeface="Minion Pro"/>
                        </a:rPr>
                        <a:t>1-800-551-3191</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1-800-332-6148</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57941">
                <a:tc>
                  <a:txBody>
                    <a:bodyPr/>
                    <a:lstStyle/>
                    <a:p>
                      <a:pPr marL="12700" marR="0">
                        <a:lnSpc>
                          <a:spcPct val="115000"/>
                        </a:lnSpc>
                        <a:spcBef>
                          <a:spcPts val="245"/>
                        </a:spcBef>
                        <a:spcAft>
                          <a:spcPts val="0"/>
                        </a:spcAft>
                      </a:pPr>
                      <a:r>
                        <a:rPr lang="en-US" sz="1400" dirty="0">
                          <a:effectLst/>
                          <a:latin typeface="Minion Pro"/>
                          <a:ea typeface="Minion Pro"/>
                          <a:cs typeface="Minion Pro"/>
                        </a:rPr>
                        <a:t>Nebraska</a:t>
                      </a:r>
                      <a:endParaRPr lang="en-US" sz="11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25095" marR="0">
                        <a:lnSpc>
                          <a:spcPct val="115000"/>
                        </a:lnSpc>
                        <a:spcBef>
                          <a:spcPts val="245"/>
                        </a:spcBef>
                        <a:spcAft>
                          <a:spcPts val="0"/>
                        </a:spcAft>
                      </a:pPr>
                      <a:r>
                        <a:rPr lang="en-US" sz="1400" dirty="0">
                          <a:effectLst/>
                          <a:latin typeface="Minion Pro"/>
                          <a:ea typeface="Minion Pro"/>
                          <a:cs typeface="Minion Pro"/>
                        </a:rPr>
                        <a:t>1-800-234-7119</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ct val="115000"/>
                        </a:lnSpc>
                        <a:spcBef>
                          <a:spcPts val="245"/>
                        </a:spcBef>
                        <a:spcAft>
                          <a:spcPts val="0"/>
                        </a:spcAft>
                      </a:pPr>
                      <a:r>
                        <a:rPr lang="en-US" sz="1400" dirty="0">
                          <a:effectLst/>
                          <a:latin typeface="Minion Pro"/>
                          <a:ea typeface="Minion Pro"/>
                          <a:cs typeface="Minion Pro"/>
                        </a:rPr>
                        <a:t>1-800-234-7119</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31611">
                <a:tc>
                  <a:txBody>
                    <a:bodyPr/>
                    <a:lstStyle/>
                    <a:p>
                      <a:pPr marL="0" marR="0">
                        <a:lnSpc>
                          <a:spcPts val="1705"/>
                        </a:lnSpc>
                        <a:spcBef>
                          <a:spcPts val="360"/>
                        </a:spcBef>
                        <a:spcAft>
                          <a:spcPts val="0"/>
                        </a:spcAft>
                      </a:pPr>
                      <a:r>
                        <a:rPr lang="en-US" sz="1400" dirty="0">
                          <a:effectLst/>
                          <a:latin typeface="Minion Pro"/>
                          <a:ea typeface="Minion Pro"/>
                          <a:cs typeface="Minion Pro"/>
                        </a:rPr>
                        <a:t>Nevada</a:t>
                      </a:r>
                      <a:endParaRPr lang="en-US" sz="11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360"/>
                        </a:spcBef>
                        <a:spcAft>
                          <a:spcPts val="0"/>
                        </a:spcAft>
                      </a:pPr>
                      <a:r>
                        <a:rPr lang="en-US" sz="1400" dirty="0">
                          <a:effectLst/>
                          <a:latin typeface="Minion Pro"/>
                          <a:ea typeface="Minion Pro"/>
                          <a:cs typeface="Minion Pro"/>
                        </a:rPr>
                        <a:t>1-800-307-4444</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2235" marR="0">
                        <a:lnSpc>
                          <a:spcPts val="1705"/>
                        </a:lnSpc>
                        <a:spcBef>
                          <a:spcPts val="360"/>
                        </a:spcBef>
                        <a:spcAft>
                          <a:spcPts val="0"/>
                        </a:spcAft>
                      </a:pPr>
                      <a:r>
                        <a:rPr lang="en-US" sz="1400" dirty="0">
                          <a:effectLst/>
                          <a:latin typeface="Minion Pro"/>
                          <a:ea typeface="Minion Pro"/>
                          <a:cs typeface="Minion Pro"/>
                        </a:rPr>
                        <a:t>1-888-872-3234</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31611">
                <a:tc>
                  <a:txBody>
                    <a:bodyPr/>
                    <a:lstStyle/>
                    <a:p>
                      <a:pPr marL="0" marR="0">
                        <a:lnSpc>
                          <a:spcPts val="1705"/>
                        </a:lnSpc>
                        <a:spcBef>
                          <a:spcPts val="245"/>
                        </a:spcBef>
                        <a:spcAft>
                          <a:spcPts val="0"/>
                        </a:spcAft>
                      </a:pPr>
                      <a:r>
                        <a:rPr lang="en-US" sz="1400" dirty="0">
                          <a:effectLst/>
                          <a:latin typeface="Minion Pro"/>
                          <a:ea typeface="Minion Pro"/>
                          <a:cs typeface="Minion Pro"/>
                        </a:rPr>
                        <a:t>New</a:t>
                      </a:r>
                      <a:r>
                        <a:rPr lang="en-US" sz="1400" spc="30" dirty="0">
                          <a:effectLst/>
                          <a:latin typeface="Minion Pro"/>
                          <a:ea typeface="Minion Pro"/>
                          <a:cs typeface="Minion Pro"/>
                        </a:rPr>
                        <a:t> </a:t>
                      </a:r>
                      <a:r>
                        <a:rPr lang="en-US" sz="1400" dirty="0">
                          <a:effectLst/>
                          <a:latin typeface="Minion Pro"/>
                          <a:ea typeface="Minion Pro"/>
                          <a:cs typeface="Minion Pro"/>
                        </a:rPr>
                        <a:t>Hampshire</a:t>
                      </a:r>
                      <a:endParaRPr lang="en-US" sz="11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1-866-634-9412</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2235" marR="0">
                        <a:lnSpc>
                          <a:spcPts val="1705"/>
                        </a:lnSpc>
                        <a:spcBef>
                          <a:spcPts val="245"/>
                        </a:spcBef>
                        <a:spcAft>
                          <a:spcPts val="0"/>
                        </a:spcAft>
                      </a:pPr>
                      <a:r>
                        <a:rPr lang="en-US" sz="1400" dirty="0">
                          <a:effectLst/>
                          <a:latin typeface="Minion Pro"/>
                          <a:ea typeface="Minion Pro"/>
                          <a:cs typeface="Minion Pro"/>
                        </a:rPr>
                        <a:t>1-800-852-3416</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31611">
                <a:tc>
                  <a:txBody>
                    <a:bodyPr/>
                    <a:lstStyle/>
                    <a:p>
                      <a:pPr marL="0" marR="0">
                        <a:lnSpc>
                          <a:spcPts val="1705"/>
                        </a:lnSpc>
                        <a:spcBef>
                          <a:spcPts val="245"/>
                        </a:spcBef>
                        <a:spcAft>
                          <a:spcPts val="0"/>
                        </a:spcAft>
                      </a:pPr>
                      <a:r>
                        <a:rPr lang="en-US" sz="1400" dirty="0">
                          <a:effectLst/>
                          <a:latin typeface="Minion Pro"/>
                          <a:ea typeface="Minion Pro"/>
                          <a:cs typeface="Minion Pro"/>
                        </a:rPr>
                        <a:t>New</a:t>
                      </a:r>
                      <a:r>
                        <a:rPr lang="en-US" sz="1400" spc="30" dirty="0">
                          <a:effectLst/>
                          <a:latin typeface="Minion Pro"/>
                          <a:ea typeface="Minion Pro"/>
                          <a:cs typeface="Minion Pro"/>
                        </a:rPr>
                        <a:t> </a:t>
                      </a:r>
                      <a:r>
                        <a:rPr lang="en-US" sz="1400" dirty="0">
                          <a:effectLst/>
                          <a:latin typeface="Minion Pro"/>
                          <a:ea typeface="Minion Pro"/>
                          <a:cs typeface="Minion Pro"/>
                        </a:rPr>
                        <a:t>Jersey</a:t>
                      </a:r>
                      <a:endParaRPr lang="en-US" sz="11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1-800-792-8820</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2235" marR="0">
                        <a:lnSpc>
                          <a:spcPts val="1705"/>
                        </a:lnSpc>
                        <a:spcBef>
                          <a:spcPts val="245"/>
                        </a:spcBef>
                        <a:spcAft>
                          <a:spcPts val="0"/>
                        </a:spcAft>
                      </a:pPr>
                      <a:r>
                        <a:rPr lang="en-US" sz="1400" dirty="0">
                          <a:effectLst/>
                          <a:latin typeface="Minion Pro"/>
                          <a:ea typeface="Minion Pro"/>
                          <a:cs typeface="Minion Pro"/>
                        </a:rPr>
                        <a:t>1-800-446-7467</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31611">
                <a:tc>
                  <a:txBody>
                    <a:bodyPr/>
                    <a:lstStyle/>
                    <a:p>
                      <a:pPr marL="0" marR="0">
                        <a:lnSpc>
                          <a:spcPts val="1705"/>
                        </a:lnSpc>
                        <a:spcBef>
                          <a:spcPts val="245"/>
                        </a:spcBef>
                        <a:spcAft>
                          <a:spcPts val="0"/>
                        </a:spcAft>
                      </a:pPr>
                      <a:r>
                        <a:rPr lang="en-US" sz="1400" dirty="0">
                          <a:effectLst/>
                          <a:latin typeface="Minion Pro"/>
                          <a:ea typeface="Minion Pro"/>
                          <a:cs typeface="Minion Pro"/>
                        </a:rPr>
                        <a:t>New</a:t>
                      </a:r>
                      <a:r>
                        <a:rPr lang="en-US" sz="1400" spc="30" dirty="0">
                          <a:effectLst/>
                          <a:latin typeface="Minion Pro"/>
                          <a:ea typeface="Minion Pro"/>
                          <a:cs typeface="Minion Pro"/>
                        </a:rPr>
                        <a:t> </a:t>
                      </a:r>
                      <a:r>
                        <a:rPr lang="en-US" sz="1400" dirty="0">
                          <a:effectLst/>
                          <a:latin typeface="Minion Pro"/>
                          <a:ea typeface="Minion Pro"/>
                          <a:cs typeface="Minion Pro"/>
                        </a:rPr>
                        <a:t>Mexico</a:t>
                      </a:r>
                      <a:endParaRPr lang="en-US" sz="11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1-800-432-2080</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2235" marR="0">
                        <a:lnSpc>
                          <a:spcPts val="1705"/>
                        </a:lnSpc>
                        <a:spcBef>
                          <a:spcPts val="245"/>
                        </a:spcBef>
                        <a:spcAft>
                          <a:spcPts val="0"/>
                        </a:spcAft>
                      </a:pPr>
                      <a:r>
                        <a:rPr lang="en-US" sz="1400" dirty="0">
                          <a:effectLst/>
                          <a:latin typeface="Minion Pro"/>
                          <a:ea typeface="Minion Pro"/>
                          <a:cs typeface="Minion Pro"/>
                        </a:rPr>
                        <a:t>1-800-947-4722</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31611">
                <a:tc>
                  <a:txBody>
                    <a:bodyPr/>
                    <a:lstStyle/>
                    <a:p>
                      <a:pPr marL="0" marR="0">
                        <a:lnSpc>
                          <a:spcPts val="1705"/>
                        </a:lnSpc>
                        <a:spcBef>
                          <a:spcPts val="245"/>
                        </a:spcBef>
                        <a:spcAft>
                          <a:spcPts val="0"/>
                        </a:spcAft>
                      </a:pPr>
                      <a:r>
                        <a:rPr lang="en-US" sz="1400" dirty="0">
                          <a:effectLst/>
                          <a:latin typeface="Minion Pro"/>
                          <a:ea typeface="Minion Pro"/>
                          <a:cs typeface="Minion Pro"/>
                        </a:rPr>
                        <a:t>New</a:t>
                      </a:r>
                      <a:r>
                        <a:rPr lang="en-US" sz="1400" spc="30" dirty="0">
                          <a:effectLst/>
                          <a:latin typeface="Minion Pro"/>
                          <a:ea typeface="Minion Pro"/>
                          <a:cs typeface="Minion Pro"/>
                        </a:rPr>
                        <a:t> </a:t>
                      </a:r>
                      <a:r>
                        <a:rPr lang="en-US" sz="1400" dirty="0">
                          <a:effectLst/>
                          <a:latin typeface="Minion Pro"/>
                          <a:ea typeface="Minion Pro"/>
                          <a:cs typeface="Minion Pro"/>
                        </a:rPr>
                        <a:t>York</a:t>
                      </a:r>
                      <a:endParaRPr lang="en-US" sz="11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1-800-701-0501</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2235" marR="0">
                        <a:lnSpc>
                          <a:spcPts val="1705"/>
                        </a:lnSpc>
                        <a:spcBef>
                          <a:spcPts val="245"/>
                        </a:spcBef>
                        <a:spcAft>
                          <a:spcPts val="0"/>
                        </a:spcAft>
                      </a:pPr>
                      <a:r>
                        <a:rPr lang="en-US" sz="1400" dirty="0">
                          <a:effectLst/>
                          <a:latin typeface="Minion Pro"/>
                          <a:ea typeface="Minion Pro"/>
                          <a:cs typeface="Minion Pro"/>
                        </a:rPr>
                        <a:t>1-800-342-3736</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31611">
                <a:tc>
                  <a:txBody>
                    <a:bodyPr/>
                    <a:lstStyle/>
                    <a:p>
                      <a:pPr marL="0" marR="0">
                        <a:lnSpc>
                          <a:spcPts val="1705"/>
                        </a:lnSpc>
                        <a:spcBef>
                          <a:spcPts val="245"/>
                        </a:spcBef>
                        <a:spcAft>
                          <a:spcPts val="0"/>
                        </a:spcAft>
                      </a:pPr>
                      <a:r>
                        <a:rPr lang="en-US" sz="1400" dirty="0">
                          <a:effectLst/>
                          <a:latin typeface="Minion Pro"/>
                          <a:ea typeface="Minion Pro"/>
                          <a:cs typeface="Minion Pro"/>
                        </a:rPr>
                        <a:t>North</a:t>
                      </a:r>
                      <a:r>
                        <a:rPr lang="en-US" sz="1400" spc="30" dirty="0">
                          <a:effectLst/>
                          <a:latin typeface="Minion Pro"/>
                          <a:ea typeface="Minion Pro"/>
                          <a:cs typeface="Minion Pro"/>
                        </a:rPr>
                        <a:t> </a:t>
                      </a:r>
                      <a:r>
                        <a:rPr lang="en-US" sz="1400" dirty="0">
                          <a:effectLst/>
                          <a:latin typeface="Minion Pro"/>
                          <a:ea typeface="Minion Pro"/>
                          <a:cs typeface="Minion Pro"/>
                        </a:rPr>
                        <a:t>Carolina</a:t>
                      </a:r>
                      <a:endParaRPr lang="en-US" sz="11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1-800-443-9354</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2235" marR="0">
                        <a:lnSpc>
                          <a:spcPts val="1705"/>
                        </a:lnSpc>
                        <a:spcBef>
                          <a:spcPts val="245"/>
                        </a:spcBef>
                        <a:spcAft>
                          <a:spcPts val="0"/>
                        </a:spcAft>
                      </a:pPr>
                      <a:r>
                        <a:rPr lang="en-US" sz="1400" dirty="0">
                          <a:effectLst/>
                          <a:latin typeface="Minion Pro"/>
                          <a:ea typeface="Minion Pro"/>
                          <a:cs typeface="Minion Pro"/>
                        </a:rPr>
                        <a:t>1-800-546-5664</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31611">
                <a:tc>
                  <a:txBody>
                    <a:bodyPr/>
                    <a:lstStyle/>
                    <a:p>
                      <a:pPr marL="0" marR="0">
                        <a:lnSpc>
                          <a:spcPts val="1705"/>
                        </a:lnSpc>
                        <a:spcBef>
                          <a:spcPts val="245"/>
                        </a:spcBef>
                        <a:spcAft>
                          <a:spcPts val="0"/>
                        </a:spcAft>
                      </a:pPr>
                      <a:r>
                        <a:rPr lang="en-US" sz="1400" dirty="0">
                          <a:effectLst/>
                          <a:latin typeface="Minion Pro"/>
                          <a:ea typeface="Minion Pro"/>
                          <a:cs typeface="Minion Pro"/>
                        </a:rPr>
                        <a:t>North</a:t>
                      </a:r>
                      <a:r>
                        <a:rPr lang="en-US" sz="1400" spc="30" dirty="0">
                          <a:effectLst/>
                          <a:latin typeface="Minion Pro"/>
                          <a:ea typeface="Minion Pro"/>
                          <a:cs typeface="Minion Pro"/>
                        </a:rPr>
                        <a:t> </a:t>
                      </a:r>
                      <a:r>
                        <a:rPr lang="en-US" sz="1400" dirty="0">
                          <a:effectLst/>
                          <a:latin typeface="Minion Pro"/>
                          <a:ea typeface="Minion Pro"/>
                          <a:cs typeface="Minion Pro"/>
                        </a:rPr>
                        <a:t>Dakota</a:t>
                      </a:r>
                      <a:endParaRPr lang="en-US" sz="11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1-800-247-0560</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2235" marR="0">
                        <a:lnSpc>
                          <a:spcPts val="1705"/>
                        </a:lnSpc>
                        <a:spcBef>
                          <a:spcPts val="245"/>
                        </a:spcBef>
                        <a:spcAft>
                          <a:spcPts val="0"/>
                        </a:spcAft>
                      </a:pPr>
                      <a:r>
                        <a:rPr lang="en-US" sz="1400" dirty="0">
                          <a:effectLst/>
                          <a:latin typeface="Minion Pro"/>
                          <a:ea typeface="Minion Pro"/>
                          <a:cs typeface="Minion Pro"/>
                        </a:rPr>
                        <a:t>1-800-247-0560</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76718">
                <a:tc>
                  <a:txBody>
                    <a:bodyPr/>
                    <a:lstStyle/>
                    <a:p>
                      <a:pPr marL="0" marR="0">
                        <a:lnSpc>
                          <a:spcPct val="115000"/>
                        </a:lnSpc>
                        <a:spcBef>
                          <a:spcPts val="245"/>
                        </a:spcBef>
                        <a:spcAft>
                          <a:spcPts val="0"/>
                        </a:spcAft>
                      </a:pPr>
                      <a:r>
                        <a:rPr lang="en-US" sz="1400" dirty="0">
                          <a:effectLst/>
                          <a:latin typeface="Minion Pro"/>
                          <a:ea typeface="Minion Pro"/>
                          <a:cs typeface="Minion Pro"/>
                        </a:rPr>
                        <a:t>Northern</a:t>
                      </a:r>
                      <a:r>
                        <a:rPr lang="en-US" sz="1400" spc="30" dirty="0">
                          <a:effectLst/>
                          <a:latin typeface="Minion Pro"/>
                          <a:ea typeface="Minion Pro"/>
                          <a:cs typeface="Minion Pro"/>
                        </a:rPr>
                        <a:t> </a:t>
                      </a:r>
                      <a:r>
                        <a:rPr lang="en-US" sz="1400" dirty="0" smtClean="0">
                          <a:effectLst/>
                          <a:latin typeface="Minion Pro"/>
                          <a:ea typeface="Minion Pro"/>
                          <a:cs typeface="Minion Pro"/>
                        </a:rPr>
                        <a:t>Mariana Islands</a:t>
                      </a:r>
                      <a:endParaRPr lang="en-US" sz="11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ct val="115000"/>
                        </a:lnSpc>
                        <a:spcBef>
                          <a:spcPts val="245"/>
                        </a:spcBef>
                        <a:spcAft>
                          <a:spcPts val="0"/>
                        </a:spcAft>
                      </a:pPr>
                      <a:r>
                        <a:rPr lang="en-US" sz="1400" dirty="0">
                          <a:effectLst/>
                          <a:latin typeface="Minion Pro"/>
                          <a:ea typeface="Minion Pro"/>
                          <a:cs typeface="Minion Pro"/>
                        </a:rPr>
                        <a:t>Not</a:t>
                      </a:r>
                      <a:r>
                        <a:rPr lang="en-US" sz="1400" spc="30" dirty="0">
                          <a:effectLst/>
                          <a:latin typeface="Minion Pro"/>
                          <a:ea typeface="Minion Pro"/>
                          <a:cs typeface="Minion Pro"/>
                        </a:rPr>
                        <a:t> </a:t>
                      </a:r>
                      <a:r>
                        <a:rPr lang="en-US" sz="1400" dirty="0">
                          <a:effectLst/>
                          <a:latin typeface="Minion Pro"/>
                          <a:ea typeface="Minion Pro"/>
                          <a:cs typeface="Minion Pro"/>
                        </a:rPr>
                        <a:t>Available</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2235" marR="0">
                        <a:lnSpc>
                          <a:spcPct val="115000"/>
                        </a:lnSpc>
                        <a:spcBef>
                          <a:spcPts val="245"/>
                        </a:spcBef>
                        <a:spcAft>
                          <a:spcPts val="0"/>
                        </a:spcAft>
                      </a:pPr>
                      <a:r>
                        <a:rPr lang="en-US" sz="1400" dirty="0">
                          <a:effectLst/>
                          <a:latin typeface="Minion Pro"/>
                          <a:ea typeface="Minion Pro"/>
                          <a:cs typeface="Minion Pro"/>
                        </a:rPr>
                        <a:t>1-670-664-3064</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69215">
                <a:tc>
                  <a:txBody>
                    <a:bodyPr/>
                    <a:lstStyle/>
                    <a:p>
                      <a:pPr marL="0" marR="0">
                        <a:lnSpc>
                          <a:spcPts val="1705"/>
                        </a:lnSpc>
                        <a:spcBef>
                          <a:spcPts val="245"/>
                        </a:spcBef>
                        <a:spcAft>
                          <a:spcPts val="0"/>
                        </a:spcAft>
                      </a:pPr>
                      <a:r>
                        <a:rPr lang="en-US" sz="1400" dirty="0">
                          <a:effectLst/>
                          <a:latin typeface="Minion Pro"/>
                          <a:ea typeface="Minion Pro"/>
                          <a:cs typeface="Minion Pro"/>
                        </a:rPr>
                        <a:t>Ohio</a:t>
                      </a:r>
                      <a:endParaRPr lang="en-US" sz="11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1-800-686-1578</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2235" marR="0">
                        <a:lnSpc>
                          <a:spcPts val="1705"/>
                        </a:lnSpc>
                        <a:spcBef>
                          <a:spcPts val="245"/>
                        </a:spcBef>
                        <a:spcAft>
                          <a:spcPts val="0"/>
                        </a:spcAft>
                      </a:pPr>
                      <a:r>
                        <a:rPr lang="en-US" sz="1400" dirty="0">
                          <a:effectLst/>
                          <a:latin typeface="Minion Pro"/>
                          <a:ea typeface="Minion Pro"/>
                          <a:cs typeface="Minion Pro"/>
                        </a:rPr>
                        <a:t>1-800-686-1526</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bl>
          </a:graphicData>
        </a:graphic>
      </p:graphicFrame>
    </p:spTree>
    <p:custDataLst>
      <p:tags r:id="rId1"/>
    </p:custDataLst>
    <p:extLst>
      <p:ext uri="{BB962C8B-B14F-4D97-AF65-F5344CB8AC3E}">
        <p14:creationId xmlns:p14="http://schemas.microsoft.com/office/powerpoint/2010/main" val="1464895109"/>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Medigap Policies</a:t>
            </a:r>
            <a:endParaRPr lang="en-US" dirty="0"/>
          </a:p>
        </p:txBody>
      </p:sp>
      <p:sp>
        <p:nvSpPr>
          <p:cNvPr id="3" name="Content Placeholder 2"/>
          <p:cNvSpPr>
            <a:spLocks noGrp="1"/>
          </p:cNvSpPr>
          <p:nvPr>
            <p:ph idx="1"/>
          </p:nvPr>
        </p:nvSpPr>
        <p:spPr/>
        <p:txBody>
          <a:bodyPr>
            <a:normAutofit lnSpcReduction="10000"/>
          </a:bodyPr>
          <a:lstStyle/>
          <a:p>
            <a:r>
              <a:rPr lang="en-US" smtClean="0"/>
              <a:t>Medicare Supplement Insurance policy (also called Medigap)</a:t>
            </a:r>
          </a:p>
          <a:p>
            <a:pPr lvl="1"/>
            <a:r>
              <a:rPr lang="en-US" smtClean="0"/>
              <a:t>Private health insurance </a:t>
            </a:r>
          </a:p>
          <a:p>
            <a:pPr lvl="1"/>
            <a:r>
              <a:rPr lang="en-US" smtClean="0"/>
              <a:t>Supplements Original Medicare</a:t>
            </a:r>
          </a:p>
          <a:p>
            <a:pPr lvl="2"/>
            <a:r>
              <a:rPr lang="en-US" smtClean="0"/>
              <a:t>Helps pay some health care costs that Original Medicare doesn’t cover (coverage “gaps”)</a:t>
            </a:r>
          </a:p>
          <a:p>
            <a:pPr lvl="2"/>
            <a:r>
              <a:rPr lang="en-US" smtClean="0"/>
              <a:t>Medicare will pay its share of the Medicare-approved amounts for covered health care costs</a:t>
            </a:r>
          </a:p>
          <a:p>
            <a:pPr lvl="2"/>
            <a:r>
              <a:rPr lang="en-US" smtClean="0"/>
              <a:t>Then your Medigap policy pays its share </a:t>
            </a:r>
            <a:endParaRPr lang="en-US" dirty="0" smtClean="0"/>
          </a:p>
        </p:txBody>
      </p:sp>
      <p:sp>
        <p:nvSpPr>
          <p:cNvPr id="6" name="Date Placeholder 12"/>
          <p:cNvSpPr>
            <a:spLocks noGrp="1"/>
          </p:cNvSpPr>
          <p:nvPr>
            <p:ph type="dt" sz="half" idx="2"/>
          </p:nvPr>
        </p:nvSpPr>
        <p:spPr/>
        <p:txBody>
          <a:bodyPr/>
          <a:lstStyle/>
          <a:p>
            <a:r>
              <a:rPr lang="en-US" smtClean="0"/>
              <a:t>5/01/2014</a:t>
            </a:r>
            <a:endParaRPr lang="en-US" dirty="0"/>
          </a:p>
        </p:txBody>
      </p:sp>
      <p:sp>
        <p:nvSpPr>
          <p:cNvPr id="7" name="Footer Placeholder 13"/>
          <p:cNvSpPr>
            <a:spLocks noGrp="1"/>
          </p:cNvSpPr>
          <p:nvPr>
            <p:ph type="ftr" sz="quarter" idx="3"/>
          </p:nvPr>
        </p:nvSpPr>
        <p:spPr/>
        <p:txBody>
          <a:bodyPr/>
          <a:lstStyle/>
          <a:p>
            <a:r>
              <a:rPr lang="en-US" smtClean="0"/>
              <a:t>Medigap (Medicare Supplement Insurance) Policies</a:t>
            </a:r>
            <a:endParaRPr lang="en-US" dirty="0"/>
          </a:p>
        </p:txBody>
      </p:sp>
      <p:sp>
        <p:nvSpPr>
          <p:cNvPr id="8" name="Slide Number Placeholder 1"/>
          <p:cNvSpPr txBox="1">
            <a:spLocks/>
          </p:cNvSpPr>
          <p:nvPr/>
        </p:nvSpPr>
        <p:spPr>
          <a:xfrm>
            <a:off x="6934200" y="6340475"/>
            <a:ext cx="1752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kern="1200">
                <a:solidFill>
                  <a:schemeClr val="tx1"/>
                </a:solidFill>
                <a:latin typeface="Arial" pitchFamily="34" charset="0"/>
                <a:ea typeface="ＭＳ Ｐゴシック"/>
                <a:cs typeface="ＭＳ Ｐゴシック"/>
              </a:defRPr>
            </a:lvl5pPr>
            <a:lvl6pPr marL="2286000" algn="l" defTabSz="914400" rtl="0" eaLnBrk="1" latinLnBrk="0" hangingPunct="1">
              <a:defRPr kern="1200">
                <a:solidFill>
                  <a:schemeClr val="tx1"/>
                </a:solidFill>
                <a:latin typeface="Arial" pitchFamily="34" charset="0"/>
                <a:ea typeface="ＭＳ Ｐゴシック"/>
                <a:cs typeface="ＭＳ Ｐゴシック"/>
              </a:defRPr>
            </a:lvl6pPr>
            <a:lvl7pPr marL="2743200" algn="l" defTabSz="914400" rtl="0" eaLnBrk="1" latinLnBrk="0" hangingPunct="1">
              <a:defRPr kern="1200">
                <a:solidFill>
                  <a:schemeClr val="tx1"/>
                </a:solidFill>
                <a:latin typeface="Arial" pitchFamily="34" charset="0"/>
                <a:ea typeface="ＭＳ Ｐゴシック"/>
                <a:cs typeface="ＭＳ Ｐゴシック"/>
              </a:defRPr>
            </a:lvl7pPr>
            <a:lvl8pPr marL="3200400" algn="l" defTabSz="914400" rtl="0" eaLnBrk="1" latinLnBrk="0" hangingPunct="1">
              <a:defRPr kern="1200">
                <a:solidFill>
                  <a:schemeClr val="tx1"/>
                </a:solidFill>
                <a:latin typeface="Arial" pitchFamily="34" charset="0"/>
                <a:ea typeface="ＭＳ Ｐゴシック"/>
                <a:cs typeface="ＭＳ Ｐゴシック"/>
              </a:defRPr>
            </a:lvl8pPr>
            <a:lvl9pPr marL="3657600" algn="l" defTabSz="914400" rtl="0" eaLnBrk="1" latinLnBrk="0" hangingPunct="1">
              <a:defRPr kern="1200">
                <a:solidFill>
                  <a:schemeClr val="tx1"/>
                </a:solidFill>
                <a:latin typeface="Arial" pitchFamily="34" charset="0"/>
                <a:ea typeface="ＭＳ Ｐゴシック"/>
                <a:cs typeface="ＭＳ Ｐゴシック"/>
              </a:defRPr>
            </a:lvl9pPr>
          </a:lstStyle>
          <a:p>
            <a:pPr algn="r">
              <a:defRPr/>
            </a:pPr>
            <a:fld id="{E2EE05EC-9D7A-49BA-9578-E951024239B5}" type="slidenum">
              <a:rPr lang="en-US" sz="1200" smtClean="0">
                <a:solidFill>
                  <a:prstClr val="black"/>
                </a:solidFill>
              </a:rPr>
              <a:pPr algn="r">
                <a:defRPr/>
              </a:pPr>
              <a:t>5</a:t>
            </a:fld>
            <a:endParaRPr lang="en-US" sz="1200" dirty="0">
              <a:solidFill>
                <a:prstClr val="black"/>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24" y="0"/>
            <a:ext cx="9135975" cy="705450"/>
          </a:xfrm>
        </p:spPr>
        <p:txBody>
          <a:bodyPr>
            <a:normAutofit/>
          </a:bodyPr>
          <a:lstStyle/>
          <a:p>
            <a:r>
              <a:rPr lang="en-US" dirty="0" smtClean="0"/>
              <a:t>Appendix B – page 3</a:t>
            </a:r>
            <a:endParaRPr lang="en-US" dirty="0"/>
          </a:p>
        </p:txBody>
      </p:sp>
      <p:sp>
        <p:nvSpPr>
          <p:cNvPr id="12" name="Rectangle 2"/>
          <p:cNvSpPr txBox="1">
            <a:spLocks noChangeArrowheads="1"/>
          </p:cNvSpPr>
          <p:nvPr/>
        </p:nvSpPr>
        <p:spPr>
          <a:xfrm>
            <a:off x="8025" y="705450"/>
            <a:ext cx="9144000" cy="6477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3600" b="1" i="0" u="none" kern="1200" baseline="0">
                <a:solidFill>
                  <a:schemeClr val="tx1"/>
                </a:solidFill>
                <a:latin typeface="+mj-lt"/>
                <a:ea typeface="+mj-ea"/>
                <a:cs typeface="+mj-cs"/>
              </a:defRPr>
            </a:lvl1pPr>
          </a:lstStyle>
          <a:p>
            <a:r>
              <a:rPr lang="en-US" sz="2400" dirty="0" smtClean="0"/>
              <a:t>State </a:t>
            </a:r>
            <a:r>
              <a:rPr lang="en-US" sz="2400" dirty="0"/>
              <a:t>Health Insurance Assistance Program and State</a:t>
            </a:r>
          </a:p>
          <a:p>
            <a:r>
              <a:rPr lang="en-US" sz="2400" dirty="0"/>
              <a:t>Insurance </a:t>
            </a:r>
            <a:r>
              <a:rPr lang="en-US" sz="2400" dirty="0" smtClean="0"/>
              <a:t>Department Contact Information</a:t>
            </a:r>
            <a:endParaRPr lang="en-US" sz="2400" dirty="0"/>
          </a:p>
          <a:p>
            <a:endParaRPr lang="en-US" baseline="30000" dirty="0" smtClean="0"/>
          </a:p>
        </p:txBody>
      </p:sp>
      <p:graphicFrame>
        <p:nvGraphicFramePr>
          <p:cNvPr id="8" name="Table 7" descr="Page 3 of table with state insurance department contact information. Includes contact information for Oklahoma - Wyoming, arranged alphabetically.l" title="Contact Information for State Insurance Departments"/>
          <p:cNvGraphicFramePr>
            <a:graphicFrameLocks noGrp="1"/>
          </p:cNvGraphicFramePr>
          <p:nvPr>
            <p:extLst>
              <p:ext uri="{D42A27DB-BD31-4B8C-83A1-F6EECF244321}">
                <p14:modId xmlns:p14="http://schemas.microsoft.com/office/powerpoint/2010/main" val="2634004820"/>
              </p:ext>
            </p:extLst>
          </p:nvPr>
        </p:nvGraphicFramePr>
        <p:xfrm>
          <a:off x="925269" y="1303108"/>
          <a:ext cx="7391399" cy="5108297"/>
        </p:xfrm>
        <a:graphic>
          <a:graphicData uri="http://schemas.openxmlformats.org/drawingml/2006/table">
            <a:tbl>
              <a:tblPr firstRow="1" firstCol="1" lastRow="1" lastCol="1" bandRow="1" bandCol="1"/>
              <a:tblGrid>
                <a:gridCol w="2161185"/>
                <a:gridCol w="3013896"/>
                <a:gridCol w="2216318"/>
              </a:tblGrid>
              <a:tr h="455014">
                <a:tc>
                  <a:txBody>
                    <a:bodyPr/>
                    <a:lstStyle/>
                    <a:p>
                      <a:pPr marL="13335" marR="0">
                        <a:lnSpc>
                          <a:spcPts val="1505"/>
                        </a:lnSpc>
                        <a:spcBef>
                          <a:spcPts val="0"/>
                        </a:spcBef>
                        <a:spcAft>
                          <a:spcPts val="0"/>
                        </a:spcAft>
                        <a:tabLst>
                          <a:tab pos="758190" algn="l"/>
                        </a:tabLst>
                      </a:pPr>
                      <a:endParaRPr kumimoji="0" lang="en-US" sz="1400" b="1" i="0" u="none" strike="noStrike" kern="1200" cap="none" spc="-5" normalizeH="0" baseline="0" noProof="0" dirty="0" smtClean="0">
                        <a:ln>
                          <a:noFill/>
                        </a:ln>
                        <a:solidFill>
                          <a:srgbClr val="005695"/>
                        </a:solidFill>
                        <a:effectLst/>
                        <a:uLnTx/>
                        <a:uFillTx/>
                        <a:latin typeface="Myriad Pro"/>
                        <a:ea typeface="Myriad Pro"/>
                        <a:cs typeface="Myriad Pro"/>
                      </a:endParaRPr>
                    </a:p>
                    <a:p>
                      <a:pPr marL="13335" marR="0">
                        <a:lnSpc>
                          <a:spcPts val="1505"/>
                        </a:lnSpc>
                        <a:spcBef>
                          <a:spcPts val="0"/>
                        </a:spcBef>
                        <a:spcAft>
                          <a:spcPts val="0"/>
                        </a:spcAft>
                        <a:tabLst>
                          <a:tab pos="758190" algn="l"/>
                        </a:tabLst>
                      </a:pPr>
                      <a:r>
                        <a:rPr kumimoji="0" lang="en-US" sz="1400" b="1" i="0" u="none" strike="noStrike" kern="1200" cap="none" spc="-5" normalizeH="0" baseline="0" noProof="0" dirty="0" smtClean="0">
                          <a:ln>
                            <a:noFill/>
                          </a:ln>
                          <a:solidFill>
                            <a:srgbClr val="005695"/>
                          </a:solidFill>
                          <a:effectLst/>
                          <a:uLnTx/>
                          <a:uFillTx/>
                          <a:latin typeface="Myriad Pro"/>
                          <a:ea typeface="Myriad Pro"/>
                          <a:cs typeface="Myriad Pro"/>
                        </a:rPr>
                        <a:t>S</a:t>
                      </a:r>
                      <a:r>
                        <a:rPr kumimoji="0" lang="en-US" sz="1400" b="1" i="0" u="none" strike="noStrike" kern="1200" cap="none" spc="0" normalizeH="0" baseline="0" noProof="0" dirty="0" smtClean="0">
                          <a:ln>
                            <a:noFill/>
                          </a:ln>
                          <a:solidFill>
                            <a:srgbClr val="005695"/>
                          </a:solidFill>
                          <a:effectLst/>
                          <a:uLnTx/>
                          <a:uFillTx/>
                          <a:latin typeface="Myriad Pro"/>
                          <a:ea typeface="Myriad Pro"/>
                          <a:cs typeface="Myriad Pro"/>
                        </a:rPr>
                        <a:t>t</a:t>
                      </a:r>
                      <a:r>
                        <a:rPr kumimoji="0" lang="en-US" sz="1400" b="1" i="0" u="none" strike="noStrike" kern="1200" cap="none" spc="-10" normalizeH="0" baseline="0" noProof="0" dirty="0" smtClean="0">
                          <a:ln>
                            <a:noFill/>
                          </a:ln>
                          <a:solidFill>
                            <a:srgbClr val="005695"/>
                          </a:solidFill>
                          <a:effectLst/>
                          <a:uLnTx/>
                          <a:uFillTx/>
                          <a:latin typeface="Myriad Pro"/>
                          <a:ea typeface="Myriad Pro"/>
                          <a:cs typeface="Myriad Pro"/>
                        </a:rPr>
                        <a:t>a</a:t>
                      </a:r>
                      <a:r>
                        <a:rPr kumimoji="0" lang="en-US" sz="1400" b="1" i="0" u="none" strike="noStrike" kern="1200" cap="none" spc="-5" normalizeH="0" baseline="0" noProof="0" dirty="0" smtClean="0">
                          <a:ln>
                            <a:noFill/>
                          </a:ln>
                          <a:solidFill>
                            <a:srgbClr val="005695"/>
                          </a:solidFill>
                          <a:effectLst/>
                          <a:uLnTx/>
                          <a:uFillTx/>
                          <a:latin typeface="Myriad Pro"/>
                          <a:ea typeface="Myriad Pro"/>
                          <a:cs typeface="Myriad Pro"/>
                        </a:rPr>
                        <a:t>t</a:t>
                      </a:r>
                      <a:r>
                        <a:rPr kumimoji="0" lang="en-US" sz="1400" b="1" i="0" u="none" strike="noStrike" kern="1200" cap="none" spc="0" normalizeH="0" baseline="0" noProof="0" dirty="0" smtClean="0">
                          <a:ln>
                            <a:noFill/>
                          </a:ln>
                          <a:solidFill>
                            <a:srgbClr val="005695"/>
                          </a:solidFill>
                          <a:effectLst/>
                          <a:uLnTx/>
                          <a:uFillTx/>
                          <a:latin typeface="Myriad Pro"/>
                          <a:ea typeface="Myriad Pro"/>
                          <a:cs typeface="Myriad Pro"/>
                        </a:rPr>
                        <a:t>e </a:t>
                      </a:r>
                      <a:endParaRPr lang="en-US" sz="14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a:noFill/>
                    </a:lnT>
                    <a:lnB w="12700" cap="flat" cmpd="sng" algn="ctr">
                      <a:solidFill>
                        <a:srgbClr val="005695"/>
                      </a:solidFill>
                      <a:prstDash val="solid"/>
                      <a:round/>
                      <a:headEnd type="none" w="med" len="med"/>
                      <a:tailEnd type="none" w="med" len="med"/>
                    </a:lnB>
                  </a:tcPr>
                </a:tc>
                <a:tc>
                  <a:txBody>
                    <a:bodyPr/>
                    <a:lstStyle/>
                    <a:p>
                      <a:pPr marL="106045" marR="0">
                        <a:lnSpc>
                          <a:spcPts val="1455"/>
                        </a:lnSpc>
                        <a:spcBef>
                          <a:spcPts val="0"/>
                        </a:spcBef>
                        <a:spcAft>
                          <a:spcPts val="0"/>
                        </a:spcAft>
                      </a:pPr>
                      <a:r>
                        <a:rPr lang="en-US" sz="1400" b="1" spc="-5" dirty="0">
                          <a:solidFill>
                            <a:srgbClr val="005695"/>
                          </a:solidFill>
                          <a:effectLst/>
                          <a:latin typeface="Myriad Pro"/>
                          <a:ea typeface="Myriad Pro"/>
                          <a:cs typeface="Myriad Pro"/>
                        </a:rPr>
                        <a:t>S</a:t>
                      </a:r>
                      <a:r>
                        <a:rPr lang="en-US" sz="1400" b="1" dirty="0">
                          <a:solidFill>
                            <a:srgbClr val="005695"/>
                          </a:solidFill>
                          <a:effectLst/>
                          <a:latin typeface="Myriad Pro"/>
                          <a:ea typeface="Myriad Pro"/>
                          <a:cs typeface="Myriad Pro"/>
                        </a:rPr>
                        <a:t>t</a:t>
                      </a:r>
                      <a:r>
                        <a:rPr lang="en-US" sz="1400" b="1" spc="-10" dirty="0">
                          <a:solidFill>
                            <a:srgbClr val="005695"/>
                          </a:solidFill>
                          <a:effectLst/>
                          <a:latin typeface="Myriad Pro"/>
                          <a:ea typeface="Myriad Pro"/>
                          <a:cs typeface="Myriad Pro"/>
                        </a:rPr>
                        <a:t>a</a:t>
                      </a:r>
                      <a:r>
                        <a:rPr lang="en-US" sz="1400" b="1" spc="-5" dirty="0">
                          <a:solidFill>
                            <a:srgbClr val="005695"/>
                          </a:solidFill>
                          <a:effectLst/>
                          <a:latin typeface="Myriad Pro"/>
                          <a:ea typeface="Myriad Pro"/>
                          <a:cs typeface="Myriad Pro"/>
                        </a:rPr>
                        <a:t>t</a:t>
                      </a:r>
                      <a:r>
                        <a:rPr lang="en-US" sz="1400" b="1" dirty="0">
                          <a:solidFill>
                            <a:srgbClr val="005695"/>
                          </a:solidFill>
                          <a:effectLst/>
                          <a:latin typeface="Myriad Pro"/>
                          <a:ea typeface="Myriad Pro"/>
                          <a:cs typeface="Myriad Pro"/>
                        </a:rPr>
                        <a:t>e Health Insu</a:t>
                      </a:r>
                      <a:r>
                        <a:rPr lang="en-US" sz="1400" b="1" spc="-15" dirty="0">
                          <a:solidFill>
                            <a:srgbClr val="005695"/>
                          </a:solidFill>
                          <a:effectLst/>
                          <a:latin typeface="Myriad Pro"/>
                          <a:ea typeface="Myriad Pro"/>
                          <a:cs typeface="Myriad Pro"/>
                        </a:rPr>
                        <a:t>r</a:t>
                      </a:r>
                      <a:r>
                        <a:rPr lang="en-US" sz="1400" b="1" dirty="0">
                          <a:solidFill>
                            <a:srgbClr val="005695"/>
                          </a:solidFill>
                          <a:effectLst/>
                          <a:latin typeface="Myriad Pro"/>
                          <a:ea typeface="Myriad Pro"/>
                          <a:cs typeface="Myriad Pro"/>
                        </a:rPr>
                        <a:t>an</a:t>
                      </a:r>
                      <a:r>
                        <a:rPr lang="en-US" sz="1400" b="1" spc="-15" dirty="0">
                          <a:solidFill>
                            <a:srgbClr val="005695"/>
                          </a:solidFill>
                          <a:effectLst/>
                          <a:latin typeface="Myriad Pro"/>
                          <a:ea typeface="Myriad Pro"/>
                          <a:cs typeface="Myriad Pro"/>
                        </a:rPr>
                        <a:t>c</a:t>
                      </a:r>
                      <a:r>
                        <a:rPr lang="en-US" sz="1400" b="1" dirty="0">
                          <a:solidFill>
                            <a:srgbClr val="005695"/>
                          </a:solidFill>
                          <a:effectLst/>
                          <a:latin typeface="Myriad Pro"/>
                          <a:ea typeface="Myriad Pro"/>
                          <a:cs typeface="Myriad Pro"/>
                        </a:rPr>
                        <a:t>e</a:t>
                      </a:r>
                      <a:endParaRPr lang="en-US" sz="1400" dirty="0">
                        <a:effectLst/>
                        <a:latin typeface="Calibri"/>
                        <a:ea typeface="Calibri"/>
                        <a:cs typeface="Times New Roman"/>
                      </a:endParaRPr>
                    </a:p>
                    <a:p>
                      <a:pPr marL="106045" marR="0">
                        <a:lnSpc>
                          <a:spcPts val="1680"/>
                        </a:lnSpc>
                        <a:spcBef>
                          <a:spcPts val="0"/>
                        </a:spcBef>
                        <a:spcAft>
                          <a:spcPts val="0"/>
                        </a:spcAft>
                      </a:pPr>
                      <a:r>
                        <a:rPr lang="en-US" sz="1400" b="1" dirty="0">
                          <a:solidFill>
                            <a:srgbClr val="005695"/>
                          </a:solidFill>
                          <a:effectLst/>
                          <a:latin typeface="Myriad Pro"/>
                          <a:ea typeface="Myriad Pro"/>
                          <a:cs typeface="Myriad Pro"/>
                        </a:rPr>
                        <a:t>Assistan</a:t>
                      </a:r>
                      <a:r>
                        <a:rPr lang="en-US" sz="1400" b="1" spc="-15" dirty="0">
                          <a:solidFill>
                            <a:srgbClr val="005695"/>
                          </a:solidFill>
                          <a:effectLst/>
                          <a:latin typeface="Myriad Pro"/>
                          <a:ea typeface="Myriad Pro"/>
                          <a:cs typeface="Myriad Pro"/>
                        </a:rPr>
                        <a:t>c</a:t>
                      </a:r>
                      <a:r>
                        <a:rPr lang="en-US" sz="1400" b="1" dirty="0">
                          <a:solidFill>
                            <a:srgbClr val="005695"/>
                          </a:solidFill>
                          <a:effectLst/>
                          <a:latin typeface="Myriad Pro"/>
                          <a:ea typeface="Myriad Pro"/>
                          <a:cs typeface="Myriad Pro"/>
                        </a:rPr>
                        <a:t>e </a:t>
                      </a:r>
                      <a:r>
                        <a:rPr lang="en-US" sz="1400" b="1" spc="-15" dirty="0">
                          <a:solidFill>
                            <a:srgbClr val="005695"/>
                          </a:solidFill>
                          <a:effectLst/>
                          <a:latin typeface="Myriad Pro"/>
                          <a:ea typeface="Myriad Pro"/>
                          <a:cs typeface="Myriad Pro"/>
                        </a:rPr>
                        <a:t>P</a:t>
                      </a:r>
                      <a:r>
                        <a:rPr lang="en-US" sz="1400" b="1" spc="-10" dirty="0">
                          <a:solidFill>
                            <a:srgbClr val="005695"/>
                          </a:solidFill>
                          <a:effectLst/>
                          <a:latin typeface="Myriad Pro"/>
                          <a:ea typeface="Myriad Pro"/>
                          <a:cs typeface="Myriad Pro"/>
                        </a:rPr>
                        <a:t>r</a:t>
                      </a:r>
                      <a:r>
                        <a:rPr lang="en-US" sz="1400" b="1" dirty="0">
                          <a:solidFill>
                            <a:srgbClr val="005695"/>
                          </a:solidFill>
                          <a:effectLst/>
                          <a:latin typeface="Myriad Pro"/>
                          <a:ea typeface="Myriad Pro"/>
                          <a:cs typeface="Myriad Pro"/>
                        </a:rPr>
                        <a:t>og</a:t>
                      </a:r>
                      <a:r>
                        <a:rPr lang="en-US" sz="1400" b="1" spc="-15" dirty="0">
                          <a:solidFill>
                            <a:srgbClr val="005695"/>
                          </a:solidFill>
                          <a:effectLst/>
                          <a:latin typeface="Myriad Pro"/>
                          <a:ea typeface="Myriad Pro"/>
                          <a:cs typeface="Myriad Pro"/>
                        </a:rPr>
                        <a:t>r</a:t>
                      </a:r>
                      <a:r>
                        <a:rPr lang="en-US" sz="1400" b="1" dirty="0">
                          <a:solidFill>
                            <a:srgbClr val="005695"/>
                          </a:solidFill>
                          <a:effectLst/>
                          <a:latin typeface="Myriad Pro"/>
                          <a:ea typeface="Myriad Pro"/>
                          <a:cs typeface="Myriad Pro"/>
                        </a:rPr>
                        <a:t>am</a:t>
                      </a:r>
                      <a:endParaRPr lang="en-US" sz="14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a:noFill/>
                    </a:lnT>
                    <a:lnB w="12700" cap="flat" cmpd="sng" algn="ctr">
                      <a:solidFill>
                        <a:srgbClr val="005695"/>
                      </a:solidFill>
                      <a:prstDash val="solid"/>
                      <a:round/>
                      <a:headEnd type="none" w="med" len="med"/>
                      <a:tailEnd type="none" w="med" len="med"/>
                    </a:lnB>
                  </a:tcPr>
                </a:tc>
                <a:tc>
                  <a:txBody>
                    <a:bodyPr/>
                    <a:lstStyle/>
                    <a:p>
                      <a:pPr marL="97790" marR="0">
                        <a:lnSpc>
                          <a:spcPts val="1455"/>
                        </a:lnSpc>
                        <a:spcBef>
                          <a:spcPts val="0"/>
                        </a:spcBef>
                        <a:spcAft>
                          <a:spcPts val="0"/>
                        </a:spcAft>
                      </a:pPr>
                      <a:r>
                        <a:rPr lang="en-US" sz="1400" b="1" spc="-5" dirty="0" smtClean="0">
                          <a:solidFill>
                            <a:srgbClr val="005695"/>
                          </a:solidFill>
                          <a:effectLst/>
                          <a:latin typeface="Myriad Pro"/>
                          <a:ea typeface="Myriad Pro"/>
                          <a:cs typeface="Myriad Pro"/>
                        </a:rPr>
                        <a:t>State Insurance Department</a:t>
                      </a:r>
                      <a:endParaRPr lang="en-US" sz="14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a:noFill/>
                    </a:lnT>
                    <a:lnB w="12700" cap="flat" cmpd="sng" algn="ctr">
                      <a:solidFill>
                        <a:srgbClr val="005695"/>
                      </a:solidFill>
                      <a:prstDash val="solid"/>
                      <a:round/>
                      <a:headEnd type="none" w="med" len="med"/>
                      <a:tailEnd type="none" w="med" len="med"/>
                    </a:lnB>
                  </a:tcPr>
                </a:tc>
              </a:tr>
              <a:tr h="246673">
                <a:tc>
                  <a:txBody>
                    <a:bodyPr/>
                    <a:lstStyle/>
                    <a:p>
                      <a:pPr marL="0" marR="0">
                        <a:lnSpc>
                          <a:spcPts val="1705"/>
                        </a:lnSpc>
                        <a:spcBef>
                          <a:spcPts val="245"/>
                        </a:spcBef>
                        <a:spcAft>
                          <a:spcPts val="0"/>
                        </a:spcAft>
                      </a:pPr>
                      <a:r>
                        <a:rPr lang="en-US" sz="1400" dirty="0">
                          <a:effectLst/>
                          <a:latin typeface="Minion Pro"/>
                          <a:ea typeface="Minion Pro"/>
                          <a:cs typeface="Minion Pro"/>
                        </a:rPr>
                        <a:t>Oklahoma</a:t>
                      </a:r>
                      <a:endParaRPr lang="en-US" sz="11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1-800-763-2828</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2235" marR="0">
                        <a:lnSpc>
                          <a:spcPts val="1705"/>
                        </a:lnSpc>
                        <a:spcBef>
                          <a:spcPts val="245"/>
                        </a:spcBef>
                        <a:spcAft>
                          <a:spcPts val="0"/>
                        </a:spcAft>
                      </a:pPr>
                      <a:r>
                        <a:rPr lang="en-US" sz="1400" dirty="0">
                          <a:effectLst/>
                          <a:latin typeface="Minion Pro"/>
                          <a:ea typeface="Minion Pro"/>
                          <a:cs typeface="Minion Pro"/>
                        </a:rPr>
                        <a:t>1-800-522-0071</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46673">
                <a:tc>
                  <a:txBody>
                    <a:bodyPr/>
                    <a:lstStyle/>
                    <a:p>
                      <a:pPr marL="0" marR="0">
                        <a:lnSpc>
                          <a:spcPts val="1705"/>
                        </a:lnSpc>
                        <a:spcBef>
                          <a:spcPts val="245"/>
                        </a:spcBef>
                        <a:spcAft>
                          <a:spcPts val="0"/>
                        </a:spcAft>
                      </a:pPr>
                      <a:r>
                        <a:rPr lang="en-US" sz="1400" dirty="0">
                          <a:effectLst/>
                          <a:latin typeface="Minion Pro"/>
                          <a:ea typeface="Minion Pro"/>
                          <a:cs typeface="Minion Pro"/>
                        </a:rPr>
                        <a:t>Oregon</a:t>
                      </a:r>
                      <a:endParaRPr lang="en-US" sz="11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1-800-722-4134</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2235" marR="0">
                        <a:lnSpc>
                          <a:spcPts val="1705"/>
                        </a:lnSpc>
                        <a:spcBef>
                          <a:spcPts val="245"/>
                        </a:spcBef>
                        <a:spcAft>
                          <a:spcPts val="0"/>
                        </a:spcAft>
                      </a:pPr>
                      <a:r>
                        <a:rPr lang="en-US" sz="1400" dirty="0">
                          <a:effectLst/>
                          <a:latin typeface="Minion Pro"/>
                          <a:ea typeface="Minion Pro"/>
                          <a:cs typeface="Minion Pro"/>
                        </a:rPr>
                        <a:t>1-888-877-4894</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46673">
                <a:tc>
                  <a:txBody>
                    <a:bodyPr/>
                    <a:lstStyle/>
                    <a:p>
                      <a:pPr marL="0" marR="0">
                        <a:lnSpc>
                          <a:spcPts val="1705"/>
                        </a:lnSpc>
                        <a:spcBef>
                          <a:spcPts val="245"/>
                        </a:spcBef>
                        <a:spcAft>
                          <a:spcPts val="0"/>
                        </a:spcAft>
                      </a:pPr>
                      <a:r>
                        <a:rPr lang="en-US" sz="1400" dirty="0">
                          <a:effectLst/>
                          <a:latin typeface="Minion Pro"/>
                          <a:ea typeface="Minion Pro"/>
                          <a:cs typeface="Minion Pro"/>
                        </a:rPr>
                        <a:t>Pennsylvania</a:t>
                      </a:r>
                      <a:endParaRPr lang="en-US" sz="11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1-800-783-7067</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2235" marR="0">
                        <a:lnSpc>
                          <a:spcPts val="1705"/>
                        </a:lnSpc>
                        <a:spcBef>
                          <a:spcPts val="245"/>
                        </a:spcBef>
                        <a:spcAft>
                          <a:spcPts val="0"/>
                        </a:spcAft>
                      </a:pPr>
                      <a:r>
                        <a:rPr lang="en-US" sz="1400" dirty="0">
                          <a:effectLst/>
                          <a:latin typeface="Minion Pro"/>
                          <a:ea typeface="Minion Pro"/>
                          <a:cs typeface="Minion Pro"/>
                        </a:rPr>
                        <a:t>1-877-881-6388</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46673">
                <a:tc>
                  <a:txBody>
                    <a:bodyPr/>
                    <a:lstStyle/>
                    <a:p>
                      <a:pPr marL="0" marR="0">
                        <a:lnSpc>
                          <a:spcPts val="1705"/>
                        </a:lnSpc>
                        <a:spcBef>
                          <a:spcPts val="245"/>
                        </a:spcBef>
                        <a:spcAft>
                          <a:spcPts val="0"/>
                        </a:spcAft>
                      </a:pPr>
                      <a:r>
                        <a:rPr lang="en-US" sz="1400" dirty="0">
                          <a:effectLst/>
                          <a:latin typeface="Minion Pro"/>
                          <a:ea typeface="Minion Pro"/>
                          <a:cs typeface="Minion Pro"/>
                        </a:rPr>
                        <a:t>Puerto</a:t>
                      </a:r>
                      <a:r>
                        <a:rPr lang="en-US" sz="1400" spc="30" dirty="0">
                          <a:effectLst/>
                          <a:latin typeface="Minion Pro"/>
                          <a:ea typeface="Minion Pro"/>
                          <a:cs typeface="Minion Pro"/>
                        </a:rPr>
                        <a:t> </a:t>
                      </a:r>
                      <a:r>
                        <a:rPr lang="en-US" sz="1400" dirty="0">
                          <a:effectLst/>
                          <a:latin typeface="Minion Pro"/>
                          <a:ea typeface="Minion Pro"/>
                          <a:cs typeface="Minion Pro"/>
                        </a:rPr>
                        <a:t>Rico</a:t>
                      </a:r>
                      <a:endParaRPr lang="en-US" sz="11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1-877-725-4300</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2235" marR="0">
                        <a:lnSpc>
                          <a:spcPts val="1705"/>
                        </a:lnSpc>
                        <a:spcBef>
                          <a:spcPts val="245"/>
                        </a:spcBef>
                        <a:spcAft>
                          <a:spcPts val="0"/>
                        </a:spcAft>
                      </a:pPr>
                      <a:r>
                        <a:rPr lang="en-US" sz="1400" dirty="0">
                          <a:effectLst/>
                          <a:latin typeface="Minion Pro"/>
                          <a:ea typeface="Minion Pro"/>
                          <a:cs typeface="Minion Pro"/>
                        </a:rPr>
                        <a:t>1-888-722-8686</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46673">
                <a:tc>
                  <a:txBody>
                    <a:bodyPr/>
                    <a:lstStyle/>
                    <a:p>
                      <a:pPr marL="0" marR="0">
                        <a:lnSpc>
                          <a:spcPts val="1705"/>
                        </a:lnSpc>
                        <a:spcBef>
                          <a:spcPts val="245"/>
                        </a:spcBef>
                        <a:spcAft>
                          <a:spcPts val="0"/>
                        </a:spcAft>
                      </a:pPr>
                      <a:r>
                        <a:rPr lang="en-US" sz="1400" dirty="0">
                          <a:effectLst/>
                          <a:latin typeface="Minion Pro"/>
                          <a:ea typeface="Minion Pro"/>
                          <a:cs typeface="Minion Pro"/>
                        </a:rPr>
                        <a:t>Rhode</a:t>
                      </a:r>
                      <a:r>
                        <a:rPr lang="en-US" sz="1400" spc="30" dirty="0">
                          <a:effectLst/>
                          <a:latin typeface="Minion Pro"/>
                          <a:ea typeface="Minion Pro"/>
                          <a:cs typeface="Minion Pro"/>
                        </a:rPr>
                        <a:t> </a:t>
                      </a:r>
                      <a:r>
                        <a:rPr lang="en-US" sz="1400" dirty="0">
                          <a:effectLst/>
                          <a:latin typeface="Minion Pro"/>
                          <a:ea typeface="Minion Pro"/>
                          <a:cs typeface="Minion Pro"/>
                        </a:rPr>
                        <a:t>Island</a:t>
                      </a:r>
                      <a:endParaRPr lang="en-US" sz="11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1-401-462-0530</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2235" marR="0">
                        <a:lnSpc>
                          <a:spcPts val="1705"/>
                        </a:lnSpc>
                        <a:spcBef>
                          <a:spcPts val="245"/>
                        </a:spcBef>
                        <a:spcAft>
                          <a:spcPts val="0"/>
                        </a:spcAft>
                      </a:pPr>
                      <a:r>
                        <a:rPr lang="en-US" sz="1400" dirty="0">
                          <a:effectLst/>
                          <a:latin typeface="Minion Pro"/>
                          <a:ea typeface="Minion Pro"/>
                          <a:cs typeface="Minion Pro"/>
                        </a:rPr>
                        <a:t>1-401-462-9520</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46673">
                <a:tc>
                  <a:txBody>
                    <a:bodyPr/>
                    <a:lstStyle/>
                    <a:p>
                      <a:pPr marL="0" marR="0">
                        <a:lnSpc>
                          <a:spcPts val="1705"/>
                        </a:lnSpc>
                        <a:spcBef>
                          <a:spcPts val="245"/>
                        </a:spcBef>
                        <a:spcAft>
                          <a:spcPts val="0"/>
                        </a:spcAft>
                      </a:pPr>
                      <a:r>
                        <a:rPr lang="en-US" sz="1400" dirty="0">
                          <a:effectLst/>
                          <a:latin typeface="Minion Pro"/>
                          <a:ea typeface="Minion Pro"/>
                          <a:cs typeface="Minion Pro"/>
                        </a:rPr>
                        <a:t>South</a:t>
                      </a:r>
                      <a:r>
                        <a:rPr lang="en-US" sz="1400" spc="30" dirty="0">
                          <a:effectLst/>
                          <a:latin typeface="Minion Pro"/>
                          <a:ea typeface="Minion Pro"/>
                          <a:cs typeface="Minion Pro"/>
                        </a:rPr>
                        <a:t> </a:t>
                      </a:r>
                      <a:r>
                        <a:rPr lang="en-US" sz="1400" dirty="0">
                          <a:effectLst/>
                          <a:latin typeface="Minion Pro"/>
                          <a:ea typeface="Minion Pro"/>
                          <a:cs typeface="Minion Pro"/>
                        </a:rPr>
                        <a:t>Carolina</a:t>
                      </a:r>
                      <a:endParaRPr lang="en-US" sz="11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1-800-868-9095</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2235" marR="0">
                        <a:lnSpc>
                          <a:spcPts val="1705"/>
                        </a:lnSpc>
                        <a:spcBef>
                          <a:spcPts val="245"/>
                        </a:spcBef>
                        <a:spcAft>
                          <a:spcPts val="0"/>
                        </a:spcAft>
                      </a:pPr>
                      <a:r>
                        <a:rPr lang="en-US" sz="1400" dirty="0">
                          <a:effectLst/>
                          <a:latin typeface="Minion Pro"/>
                          <a:ea typeface="Minion Pro"/>
                          <a:cs typeface="Minion Pro"/>
                        </a:rPr>
                        <a:t>1-803-737-6160</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46673">
                <a:tc>
                  <a:txBody>
                    <a:bodyPr/>
                    <a:lstStyle/>
                    <a:p>
                      <a:pPr marL="0" marR="0">
                        <a:lnSpc>
                          <a:spcPts val="1705"/>
                        </a:lnSpc>
                        <a:spcBef>
                          <a:spcPts val="245"/>
                        </a:spcBef>
                        <a:spcAft>
                          <a:spcPts val="0"/>
                        </a:spcAft>
                      </a:pPr>
                      <a:r>
                        <a:rPr lang="en-US" sz="1400" dirty="0">
                          <a:effectLst/>
                          <a:latin typeface="Minion Pro"/>
                          <a:ea typeface="Minion Pro"/>
                          <a:cs typeface="Minion Pro"/>
                        </a:rPr>
                        <a:t>South</a:t>
                      </a:r>
                      <a:r>
                        <a:rPr lang="en-US" sz="1400" spc="30" dirty="0">
                          <a:effectLst/>
                          <a:latin typeface="Minion Pro"/>
                          <a:ea typeface="Minion Pro"/>
                          <a:cs typeface="Minion Pro"/>
                        </a:rPr>
                        <a:t> </a:t>
                      </a:r>
                      <a:r>
                        <a:rPr lang="en-US" sz="1400" dirty="0">
                          <a:effectLst/>
                          <a:latin typeface="Minion Pro"/>
                          <a:ea typeface="Minion Pro"/>
                          <a:cs typeface="Minion Pro"/>
                        </a:rPr>
                        <a:t>Dakota</a:t>
                      </a:r>
                      <a:endParaRPr lang="en-US" sz="11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1-877-331-4834</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2235" marR="0">
                        <a:lnSpc>
                          <a:spcPts val="1705"/>
                        </a:lnSpc>
                        <a:spcBef>
                          <a:spcPts val="245"/>
                        </a:spcBef>
                        <a:spcAft>
                          <a:spcPts val="0"/>
                        </a:spcAft>
                      </a:pPr>
                      <a:r>
                        <a:rPr lang="en-US" sz="1400" dirty="0">
                          <a:effectLst/>
                          <a:latin typeface="Minion Pro"/>
                          <a:ea typeface="Minion Pro"/>
                          <a:cs typeface="Minion Pro"/>
                        </a:rPr>
                        <a:t>1-605-773-3563</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74715">
                <a:tc>
                  <a:txBody>
                    <a:bodyPr/>
                    <a:lstStyle/>
                    <a:p>
                      <a:pPr marL="0" marR="0">
                        <a:lnSpc>
                          <a:spcPts val="1705"/>
                        </a:lnSpc>
                        <a:spcBef>
                          <a:spcPts val="245"/>
                        </a:spcBef>
                        <a:spcAft>
                          <a:spcPts val="0"/>
                        </a:spcAft>
                      </a:pPr>
                      <a:r>
                        <a:rPr lang="en-US" sz="1400" dirty="0">
                          <a:effectLst/>
                          <a:latin typeface="Minion Pro"/>
                          <a:ea typeface="Minion Pro"/>
                          <a:cs typeface="Minion Pro"/>
                        </a:rPr>
                        <a:t>Tennessee</a:t>
                      </a:r>
                      <a:endParaRPr lang="en-US" sz="11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1-877-801-0044</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2235" marR="0">
                        <a:lnSpc>
                          <a:spcPts val="1705"/>
                        </a:lnSpc>
                        <a:spcBef>
                          <a:spcPts val="245"/>
                        </a:spcBef>
                        <a:spcAft>
                          <a:spcPts val="0"/>
                        </a:spcAft>
                      </a:pPr>
                      <a:r>
                        <a:rPr lang="en-US" sz="1400" dirty="0">
                          <a:effectLst/>
                          <a:latin typeface="Minion Pro"/>
                          <a:ea typeface="Minion Pro"/>
                          <a:cs typeface="Minion Pro"/>
                        </a:rPr>
                        <a:t>1-800-342-4029</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46673">
                <a:tc>
                  <a:txBody>
                    <a:bodyPr/>
                    <a:lstStyle/>
                    <a:p>
                      <a:pPr marL="0" marR="0">
                        <a:lnSpc>
                          <a:spcPts val="1705"/>
                        </a:lnSpc>
                        <a:spcBef>
                          <a:spcPts val="245"/>
                        </a:spcBef>
                        <a:spcAft>
                          <a:spcPts val="0"/>
                        </a:spcAft>
                      </a:pPr>
                      <a:r>
                        <a:rPr lang="en-US" sz="1400" dirty="0">
                          <a:effectLst/>
                          <a:latin typeface="Minion Pro"/>
                          <a:ea typeface="Minion Pro"/>
                          <a:cs typeface="Minion Pro"/>
                        </a:rPr>
                        <a:t>Texas</a:t>
                      </a:r>
                      <a:endParaRPr lang="en-US" sz="11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1-800-252-9240</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2235" marR="0">
                        <a:lnSpc>
                          <a:spcPts val="1705"/>
                        </a:lnSpc>
                        <a:spcBef>
                          <a:spcPts val="245"/>
                        </a:spcBef>
                        <a:spcAft>
                          <a:spcPts val="0"/>
                        </a:spcAft>
                      </a:pPr>
                      <a:r>
                        <a:rPr lang="en-US" sz="1400" dirty="0">
                          <a:effectLst/>
                          <a:latin typeface="Minion Pro"/>
                          <a:ea typeface="Minion Pro"/>
                          <a:cs typeface="Minion Pro"/>
                        </a:rPr>
                        <a:t>1-800-252-3439</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46673">
                <a:tc>
                  <a:txBody>
                    <a:bodyPr/>
                    <a:lstStyle/>
                    <a:p>
                      <a:pPr marL="0" marR="0">
                        <a:lnSpc>
                          <a:spcPts val="1705"/>
                        </a:lnSpc>
                        <a:spcBef>
                          <a:spcPts val="245"/>
                        </a:spcBef>
                        <a:spcAft>
                          <a:spcPts val="0"/>
                        </a:spcAft>
                      </a:pPr>
                      <a:r>
                        <a:rPr lang="en-US" sz="1400" dirty="0">
                          <a:effectLst/>
                          <a:latin typeface="Minion Pro"/>
                          <a:ea typeface="Minion Pro"/>
                          <a:cs typeface="Minion Pro"/>
                        </a:rPr>
                        <a:t>Utah</a:t>
                      </a:r>
                      <a:endParaRPr lang="en-US" sz="11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1-877-424-4640</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2235" marR="0">
                        <a:lnSpc>
                          <a:spcPts val="1705"/>
                        </a:lnSpc>
                        <a:spcBef>
                          <a:spcPts val="245"/>
                        </a:spcBef>
                        <a:spcAft>
                          <a:spcPts val="0"/>
                        </a:spcAft>
                      </a:pPr>
                      <a:r>
                        <a:rPr lang="en-US" sz="1400" dirty="0">
                          <a:effectLst/>
                          <a:latin typeface="Minion Pro"/>
                          <a:ea typeface="Minion Pro"/>
                          <a:cs typeface="Minion Pro"/>
                        </a:rPr>
                        <a:t>1-800-439-3805</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46673">
                <a:tc>
                  <a:txBody>
                    <a:bodyPr/>
                    <a:lstStyle/>
                    <a:p>
                      <a:pPr marL="0" marR="0">
                        <a:lnSpc>
                          <a:spcPts val="1705"/>
                        </a:lnSpc>
                        <a:spcBef>
                          <a:spcPts val="245"/>
                        </a:spcBef>
                        <a:spcAft>
                          <a:spcPts val="0"/>
                        </a:spcAft>
                      </a:pPr>
                      <a:r>
                        <a:rPr lang="en-US" sz="1400" dirty="0">
                          <a:effectLst/>
                          <a:latin typeface="Minion Pro"/>
                          <a:ea typeface="Minion Pro"/>
                          <a:cs typeface="Minion Pro"/>
                        </a:rPr>
                        <a:t>Vermont</a:t>
                      </a:r>
                      <a:endParaRPr lang="en-US" sz="11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1-800-642-5119</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2235" marR="0">
                        <a:lnSpc>
                          <a:spcPts val="1705"/>
                        </a:lnSpc>
                        <a:spcBef>
                          <a:spcPts val="245"/>
                        </a:spcBef>
                        <a:spcAft>
                          <a:spcPts val="0"/>
                        </a:spcAft>
                      </a:pPr>
                      <a:r>
                        <a:rPr lang="en-US" sz="1400" dirty="0">
                          <a:effectLst/>
                          <a:latin typeface="Minion Pro"/>
                          <a:ea typeface="Minion Pro"/>
                          <a:cs typeface="Minion Pro"/>
                        </a:rPr>
                        <a:t>1-800-631-7788</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46673">
                <a:tc>
                  <a:txBody>
                    <a:bodyPr/>
                    <a:lstStyle/>
                    <a:p>
                      <a:pPr marL="0" marR="0">
                        <a:lnSpc>
                          <a:spcPts val="1705"/>
                        </a:lnSpc>
                        <a:spcBef>
                          <a:spcPts val="245"/>
                        </a:spcBef>
                        <a:spcAft>
                          <a:spcPts val="0"/>
                        </a:spcAft>
                      </a:pPr>
                      <a:r>
                        <a:rPr lang="en-US" sz="1400" dirty="0">
                          <a:effectLst/>
                          <a:latin typeface="Minion Pro"/>
                          <a:ea typeface="Minion Pro"/>
                          <a:cs typeface="Minion Pro"/>
                        </a:rPr>
                        <a:t>Virgin Islands</a:t>
                      </a:r>
                      <a:endParaRPr lang="en-US" sz="11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1-340-772-7368</a:t>
                      </a:r>
                      <a:endParaRPr lang="en-US" sz="1100" dirty="0">
                        <a:effectLst/>
                        <a:latin typeface="Calibri"/>
                        <a:ea typeface="Calibri"/>
                        <a:cs typeface="Times New Roman"/>
                      </a:endParaRPr>
                    </a:p>
                    <a:p>
                      <a:pPr marL="109855" marR="0">
                        <a:lnSpc>
                          <a:spcPts val="1705"/>
                        </a:lnSpc>
                        <a:spcBef>
                          <a:spcPts val="0"/>
                        </a:spcBef>
                        <a:spcAft>
                          <a:spcPts val="0"/>
                        </a:spcAft>
                      </a:pPr>
                      <a:r>
                        <a:rPr lang="en-US" sz="1400" dirty="0">
                          <a:effectLst/>
                          <a:latin typeface="Minion Pro"/>
                          <a:ea typeface="Minion Pro"/>
                          <a:cs typeface="Minion Pro"/>
                        </a:rPr>
                        <a:t>1-340-714-4354 </a:t>
                      </a:r>
                      <a:r>
                        <a:rPr lang="en-US" sz="1400" dirty="0" smtClean="0">
                          <a:effectLst/>
                          <a:latin typeface="Minion Pro"/>
                          <a:ea typeface="Minion Pro"/>
                          <a:cs typeface="Minion Pro"/>
                        </a:rPr>
                        <a:t>(St. Thomas)</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2235" marR="0">
                        <a:lnSpc>
                          <a:spcPts val="1705"/>
                        </a:lnSpc>
                        <a:spcBef>
                          <a:spcPts val="245"/>
                        </a:spcBef>
                        <a:spcAft>
                          <a:spcPts val="0"/>
                        </a:spcAft>
                      </a:pPr>
                      <a:r>
                        <a:rPr lang="en-US" sz="1400" dirty="0">
                          <a:effectLst/>
                          <a:latin typeface="Minion Pro"/>
                          <a:ea typeface="Minion Pro"/>
                          <a:cs typeface="Minion Pro"/>
                        </a:rPr>
                        <a:t>1-340-774-7166</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46673">
                <a:tc>
                  <a:txBody>
                    <a:bodyPr/>
                    <a:lstStyle/>
                    <a:p>
                      <a:pPr marL="0" marR="0">
                        <a:lnSpc>
                          <a:spcPts val="1705"/>
                        </a:lnSpc>
                        <a:spcBef>
                          <a:spcPts val="245"/>
                        </a:spcBef>
                        <a:spcAft>
                          <a:spcPts val="0"/>
                        </a:spcAft>
                      </a:pPr>
                      <a:r>
                        <a:rPr lang="en-US" sz="1400" dirty="0">
                          <a:effectLst/>
                          <a:latin typeface="Minion Pro"/>
                          <a:ea typeface="Minion Pro"/>
                          <a:cs typeface="Minion Pro"/>
                        </a:rPr>
                        <a:t>Virginia</a:t>
                      </a:r>
                      <a:endParaRPr lang="en-US" sz="11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1-800-552-3402</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2235" marR="0">
                        <a:lnSpc>
                          <a:spcPts val="1705"/>
                        </a:lnSpc>
                        <a:spcBef>
                          <a:spcPts val="245"/>
                        </a:spcBef>
                        <a:spcAft>
                          <a:spcPts val="0"/>
                        </a:spcAft>
                      </a:pPr>
                      <a:r>
                        <a:rPr lang="en-US" sz="1400" dirty="0">
                          <a:effectLst/>
                          <a:latin typeface="Minion Pro"/>
                          <a:ea typeface="Minion Pro"/>
                          <a:cs typeface="Minion Pro"/>
                        </a:rPr>
                        <a:t>1-877-310-6560</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46673">
                <a:tc>
                  <a:txBody>
                    <a:bodyPr/>
                    <a:lstStyle/>
                    <a:p>
                      <a:pPr marL="0" marR="0">
                        <a:lnSpc>
                          <a:spcPts val="1705"/>
                        </a:lnSpc>
                        <a:spcBef>
                          <a:spcPts val="245"/>
                        </a:spcBef>
                        <a:spcAft>
                          <a:spcPts val="0"/>
                        </a:spcAft>
                      </a:pPr>
                      <a:r>
                        <a:rPr lang="en-US" sz="1400" dirty="0">
                          <a:effectLst/>
                          <a:latin typeface="Minion Pro"/>
                          <a:ea typeface="Minion Pro"/>
                          <a:cs typeface="Minion Pro"/>
                        </a:rPr>
                        <a:t>Washington</a:t>
                      </a:r>
                      <a:endParaRPr lang="en-US" sz="11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1-800-562-6900</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2235" marR="0">
                        <a:lnSpc>
                          <a:spcPts val="1705"/>
                        </a:lnSpc>
                        <a:spcBef>
                          <a:spcPts val="245"/>
                        </a:spcBef>
                        <a:spcAft>
                          <a:spcPts val="0"/>
                        </a:spcAft>
                      </a:pPr>
                      <a:r>
                        <a:rPr lang="en-US" sz="1400" dirty="0">
                          <a:effectLst/>
                          <a:latin typeface="Minion Pro"/>
                          <a:ea typeface="Minion Pro"/>
                          <a:cs typeface="Minion Pro"/>
                        </a:rPr>
                        <a:t>1-800-562-6900</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46673">
                <a:tc>
                  <a:txBody>
                    <a:bodyPr/>
                    <a:lstStyle/>
                    <a:p>
                      <a:pPr marL="0" marR="0">
                        <a:lnSpc>
                          <a:spcPts val="1705"/>
                        </a:lnSpc>
                        <a:spcBef>
                          <a:spcPts val="245"/>
                        </a:spcBef>
                        <a:spcAft>
                          <a:spcPts val="0"/>
                        </a:spcAft>
                      </a:pPr>
                      <a:r>
                        <a:rPr lang="en-US" sz="1400" dirty="0" smtClean="0">
                          <a:effectLst/>
                          <a:latin typeface="Minion Pro"/>
                          <a:ea typeface="Minion Pro"/>
                          <a:cs typeface="Minion Pro"/>
                        </a:rPr>
                        <a:t>Washington, DC</a:t>
                      </a:r>
                      <a:endParaRPr lang="en-US" sz="11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1-202-994-6272</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2235" marR="0">
                        <a:lnSpc>
                          <a:spcPts val="1705"/>
                        </a:lnSpc>
                        <a:spcBef>
                          <a:spcPts val="245"/>
                        </a:spcBef>
                        <a:spcAft>
                          <a:spcPts val="0"/>
                        </a:spcAft>
                      </a:pPr>
                      <a:r>
                        <a:rPr lang="en-US" sz="1400" dirty="0">
                          <a:effectLst/>
                          <a:latin typeface="Minion Pro"/>
                          <a:ea typeface="Minion Pro"/>
                          <a:cs typeface="Minion Pro"/>
                        </a:rPr>
                        <a:t>1-202-727-8000</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46673">
                <a:tc>
                  <a:txBody>
                    <a:bodyPr/>
                    <a:lstStyle/>
                    <a:p>
                      <a:pPr marL="0" marR="0">
                        <a:lnSpc>
                          <a:spcPts val="1705"/>
                        </a:lnSpc>
                        <a:spcBef>
                          <a:spcPts val="245"/>
                        </a:spcBef>
                        <a:spcAft>
                          <a:spcPts val="0"/>
                        </a:spcAft>
                      </a:pPr>
                      <a:r>
                        <a:rPr lang="en-US" sz="1400" dirty="0">
                          <a:effectLst/>
                          <a:latin typeface="Minion Pro"/>
                          <a:ea typeface="Minion Pro"/>
                          <a:cs typeface="Minion Pro"/>
                        </a:rPr>
                        <a:t>West Virginia</a:t>
                      </a:r>
                      <a:endParaRPr lang="en-US" sz="11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1-877-987-4463</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2235" marR="0">
                        <a:lnSpc>
                          <a:spcPts val="1705"/>
                        </a:lnSpc>
                        <a:spcBef>
                          <a:spcPts val="245"/>
                        </a:spcBef>
                        <a:spcAft>
                          <a:spcPts val="0"/>
                        </a:spcAft>
                      </a:pPr>
                      <a:r>
                        <a:rPr lang="en-US" sz="1400" dirty="0">
                          <a:effectLst/>
                          <a:latin typeface="Minion Pro"/>
                          <a:ea typeface="Minion Pro"/>
                          <a:cs typeface="Minion Pro"/>
                        </a:rPr>
                        <a:t>1-888-879-9842</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46673">
                <a:tc>
                  <a:txBody>
                    <a:bodyPr/>
                    <a:lstStyle/>
                    <a:p>
                      <a:pPr marL="0" marR="0">
                        <a:lnSpc>
                          <a:spcPts val="1705"/>
                        </a:lnSpc>
                        <a:spcBef>
                          <a:spcPts val="245"/>
                        </a:spcBef>
                        <a:spcAft>
                          <a:spcPts val="0"/>
                        </a:spcAft>
                      </a:pPr>
                      <a:r>
                        <a:rPr lang="en-US" sz="1400" dirty="0">
                          <a:effectLst/>
                          <a:latin typeface="Minion Pro"/>
                          <a:ea typeface="Minion Pro"/>
                          <a:cs typeface="Minion Pro"/>
                        </a:rPr>
                        <a:t>Wisconsin</a:t>
                      </a:r>
                      <a:endParaRPr lang="en-US" sz="11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1-800-242-1060</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2235" marR="0">
                        <a:lnSpc>
                          <a:spcPts val="1705"/>
                        </a:lnSpc>
                        <a:spcBef>
                          <a:spcPts val="245"/>
                        </a:spcBef>
                        <a:spcAft>
                          <a:spcPts val="0"/>
                        </a:spcAft>
                      </a:pPr>
                      <a:r>
                        <a:rPr lang="en-US" sz="1400" dirty="0">
                          <a:effectLst/>
                          <a:latin typeface="Minion Pro"/>
                          <a:ea typeface="Minion Pro"/>
                          <a:cs typeface="Minion Pro"/>
                        </a:rPr>
                        <a:t>1-800-236-8517</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r h="246673">
                <a:tc>
                  <a:txBody>
                    <a:bodyPr/>
                    <a:lstStyle/>
                    <a:p>
                      <a:pPr marL="0" marR="0">
                        <a:lnSpc>
                          <a:spcPts val="1705"/>
                        </a:lnSpc>
                        <a:spcBef>
                          <a:spcPts val="245"/>
                        </a:spcBef>
                        <a:spcAft>
                          <a:spcPts val="0"/>
                        </a:spcAft>
                      </a:pPr>
                      <a:r>
                        <a:rPr lang="en-US" sz="1400" dirty="0">
                          <a:effectLst/>
                          <a:latin typeface="Minion Pro"/>
                          <a:ea typeface="Minion Pro"/>
                          <a:cs typeface="Minion Pro"/>
                        </a:rPr>
                        <a:t>Wyoming</a:t>
                      </a:r>
                      <a:endParaRPr lang="en-US" sz="1100" dirty="0">
                        <a:effectLst/>
                        <a:latin typeface="Calibri"/>
                        <a:ea typeface="Calibri"/>
                        <a:cs typeface="Times New Roman"/>
                      </a:endParaRPr>
                    </a:p>
                  </a:txBody>
                  <a:tcPr marL="0" marR="0" marT="0" marB="0">
                    <a:lnL>
                      <a:noFill/>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9855" marR="0">
                        <a:lnSpc>
                          <a:spcPts val="1705"/>
                        </a:lnSpc>
                        <a:spcBef>
                          <a:spcPts val="245"/>
                        </a:spcBef>
                        <a:spcAft>
                          <a:spcPts val="0"/>
                        </a:spcAft>
                      </a:pPr>
                      <a:r>
                        <a:rPr lang="en-US" sz="1400" dirty="0">
                          <a:effectLst/>
                          <a:latin typeface="Minion Pro"/>
                          <a:ea typeface="Minion Pro"/>
                          <a:cs typeface="Minion Pro"/>
                        </a:rPr>
                        <a:t>1-800-856-4398</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w="12700" cap="flat" cmpd="sng" algn="ctr">
                      <a:solidFill>
                        <a:srgbClr val="005695"/>
                      </a:solidFill>
                      <a:prstDash val="solid"/>
                      <a:round/>
                      <a:headEnd type="none" w="med" len="med"/>
                      <a:tailEnd type="none" w="med" len="med"/>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c>
                  <a:txBody>
                    <a:bodyPr/>
                    <a:lstStyle/>
                    <a:p>
                      <a:pPr marL="102235" marR="0">
                        <a:lnSpc>
                          <a:spcPts val="1705"/>
                        </a:lnSpc>
                        <a:spcBef>
                          <a:spcPts val="245"/>
                        </a:spcBef>
                        <a:spcAft>
                          <a:spcPts val="0"/>
                        </a:spcAft>
                      </a:pPr>
                      <a:r>
                        <a:rPr lang="en-US" sz="1400" dirty="0">
                          <a:effectLst/>
                          <a:latin typeface="Minion Pro"/>
                          <a:ea typeface="Minion Pro"/>
                          <a:cs typeface="Minion Pro"/>
                        </a:rPr>
                        <a:t>1-800-438-5768</a:t>
                      </a:r>
                      <a:endParaRPr lang="en-US" sz="1100" dirty="0">
                        <a:effectLst/>
                        <a:latin typeface="Calibri"/>
                        <a:ea typeface="Calibri"/>
                        <a:cs typeface="Times New Roman"/>
                      </a:endParaRPr>
                    </a:p>
                  </a:txBody>
                  <a:tcPr marL="0" marR="0" marT="0" marB="0">
                    <a:lnL w="12700" cap="flat" cmpd="sng" algn="ctr">
                      <a:solidFill>
                        <a:srgbClr val="005695"/>
                      </a:solidFill>
                      <a:prstDash val="solid"/>
                      <a:round/>
                      <a:headEnd type="none" w="med" len="med"/>
                      <a:tailEnd type="none" w="med" len="med"/>
                    </a:lnL>
                    <a:lnR>
                      <a:noFill/>
                    </a:lnR>
                    <a:lnT w="12700" cap="flat" cmpd="sng" algn="ctr">
                      <a:solidFill>
                        <a:srgbClr val="005695"/>
                      </a:solidFill>
                      <a:prstDash val="solid"/>
                      <a:round/>
                      <a:headEnd type="none" w="med" len="med"/>
                      <a:tailEnd type="none" w="med" len="med"/>
                    </a:lnT>
                    <a:lnB w="12700" cap="flat" cmpd="sng" algn="ctr">
                      <a:solidFill>
                        <a:srgbClr val="005695"/>
                      </a:solidFill>
                      <a:prstDash val="solid"/>
                      <a:round/>
                      <a:headEnd type="none" w="med" len="med"/>
                      <a:tailEnd type="none" w="med" len="med"/>
                    </a:lnB>
                  </a:tcPr>
                </a:tc>
              </a:tr>
            </a:tbl>
          </a:graphicData>
        </a:graphic>
      </p:graphicFrame>
    </p:spTree>
    <p:custDataLst>
      <p:tags r:id="rId1"/>
    </p:custDataLst>
    <p:extLst>
      <p:ext uri="{BB962C8B-B14F-4D97-AF65-F5344CB8AC3E}">
        <p14:creationId xmlns:p14="http://schemas.microsoft.com/office/powerpoint/2010/main" val="2024083200"/>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a:xfrm>
            <a:off x="0" y="0"/>
            <a:ext cx="9144000" cy="1143000"/>
          </a:xfrm>
        </p:spPr>
        <p:txBody>
          <a:bodyPr>
            <a:noAutofit/>
          </a:bodyPr>
          <a:lstStyle/>
          <a:p>
            <a:r>
              <a:rPr lang="en-US" dirty="0" smtClean="0"/>
              <a:t>Appendix C – page 1</a:t>
            </a:r>
            <a:endParaRPr lang="en-US" baseline="30000" dirty="0" smtClean="0"/>
          </a:p>
        </p:txBody>
      </p:sp>
      <p:pic>
        <p:nvPicPr>
          <p:cNvPr id="5" name="Picture 4" descr="You have a guaranteed issue right if you’re in a Medicare Advantage Plan, and your plan is leaving Medicare or stops giving care in your area, or you move out of the plan’s service area.&#10;&#10;You have the right to buy Medigap Plan A, B, C, F, K, or L that’s sold in your state by any insurance company.&#10;&#10;You only have this right if you switch to Original Medicare rather than join another Medicare Advantage Plan.&#10;You can / must apply for a Medigap policy as early as 60 calendar days before the date your health care coverage will end, but no later than 63 calendar days after your health care coverage ends. Medigap coverage can’t start until your Medicare Advantage Plan coverage ends.&#10;&#10;You have a guaranteed issue right if you have Original Medicare and an employer group health plan (including retiree or COBRA coverage) or union coverage that pays after Medicare pays and that plan is ending.&#10;&#10;Note: In this situation, you may have additional rights under state law.&#10;&#10;You have the right to buy Medigap Plan A, B, C, F, K, or L that’s sold in your state by any insurance company.  If you have COBRA coverage, you can either buy a Medigap policy right away or wait until the COBRA coverage ends. &#10;You can / must apply for a Medigap policy no later than 63 calendar days after the latest of these 3 dates:&#10;&#10;1.   Date the coverage ends&#10;&#10;2.   Date on the notice you get telling you that coverage is ending (if you get one)&#10;&#10;3.   Date on a claim denial, if this is the only way you know that your coverage ended.&#10;&#10;You have a guaranteed issue right if you have Original Medicare and a Medicare SELECT policy. You move out of the Medicare SELECT policy’s service area.  Call the Medicare SELECT insurer for more information about your options.&#10;&#10;You have the right to buy Medigap Plan A, B, C, F, K, or L that’s sold by any insurance company in your state or the state you’re moving to.&#10;&#10;You can / must apply for a Medigap policy as early as 60 calendar days before the date your Medicare SELECT coverage will end, but no later than 63 calendar days after your Medicare SELECT coverage ends.&#10;" title="Chart detailing situations when an insurance company can't refuse to sell you a Medigap policy."/>
          <p:cNvPicPr>
            <a:picLocks noChangeAspect="1"/>
          </p:cNvPicPr>
          <p:nvPr/>
        </p:nvPicPr>
        <p:blipFill rotWithShape="1">
          <a:blip r:embed="rId4">
            <a:extLst>
              <a:ext uri="{28A0092B-C50C-407E-A947-70E740481C1C}">
                <a14:useLocalDpi xmlns:a14="http://schemas.microsoft.com/office/drawing/2010/main" val="0"/>
              </a:ext>
            </a:extLst>
          </a:blip>
          <a:srcRect l="11671" t="5461" r="10685" b="1367"/>
          <a:stretch/>
        </p:blipFill>
        <p:spPr>
          <a:xfrm>
            <a:off x="1651000" y="1295400"/>
            <a:ext cx="5588000" cy="5029200"/>
          </a:xfrm>
          <a:prstGeom prst="rect">
            <a:avLst/>
          </a:prstGeom>
        </p:spPr>
      </p:pic>
      <p:sp>
        <p:nvSpPr>
          <p:cNvPr id="7" name="Text Box 2"/>
          <p:cNvSpPr txBox="1">
            <a:spLocks noChangeArrowheads="1"/>
          </p:cNvSpPr>
          <p:nvPr/>
        </p:nvSpPr>
        <p:spPr bwMode="auto">
          <a:xfrm>
            <a:off x="7181196" y="1905000"/>
            <a:ext cx="1168968" cy="1791260"/>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marL="0" marR="0">
              <a:lnSpc>
                <a:spcPct val="115000"/>
              </a:lnSpc>
              <a:spcBef>
                <a:spcPts val="0"/>
              </a:spcBef>
              <a:spcAft>
                <a:spcPts val="1000"/>
              </a:spcAft>
            </a:pPr>
            <a:r>
              <a:rPr lang="en-US" sz="1200" kern="1200" dirty="0">
                <a:solidFill>
                  <a:srgbClr val="000000"/>
                </a:solidFill>
                <a:effectLst/>
                <a:latin typeface="Calibri"/>
                <a:ea typeface="Times New Roman"/>
                <a:cs typeface="Times New Roman"/>
              </a:rPr>
              <a:t>Source:</a:t>
            </a:r>
            <a:r>
              <a:rPr lang="en-US" sz="1200" i="1" kern="1200" dirty="0">
                <a:solidFill>
                  <a:srgbClr val="000000"/>
                </a:solidFill>
                <a:effectLst/>
                <a:latin typeface="Calibri"/>
                <a:ea typeface="Times New Roman"/>
                <a:cs typeface="Times New Roman"/>
              </a:rPr>
              <a:t> </a:t>
            </a:r>
            <a:r>
              <a:rPr lang="en-US" sz="1200" i="1" kern="1200" dirty="0" smtClean="0">
                <a:solidFill>
                  <a:srgbClr val="000000"/>
                </a:solidFill>
                <a:effectLst/>
                <a:latin typeface="Calibri"/>
                <a:ea typeface="Times New Roman"/>
                <a:cs typeface="Times New Roman"/>
              </a:rPr>
              <a:t>2014 </a:t>
            </a:r>
            <a:r>
              <a:rPr lang="en-US" sz="1200" i="1" kern="1200" dirty="0">
                <a:solidFill>
                  <a:srgbClr val="000000"/>
                </a:solidFill>
                <a:effectLst/>
                <a:latin typeface="Calibri"/>
                <a:ea typeface="Times New Roman"/>
                <a:cs typeface="Times New Roman"/>
              </a:rPr>
              <a:t>Choosing a Medigap Policy: A Guide to Health Insurance for People </a:t>
            </a:r>
            <a:r>
              <a:rPr lang="en-US" sz="1200" i="1" kern="1200" dirty="0" smtClean="0">
                <a:solidFill>
                  <a:srgbClr val="000000"/>
                </a:solidFill>
                <a:effectLst/>
                <a:latin typeface="Calibri"/>
                <a:ea typeface="Times New Roman"/>
                <a:cs typeface="Times New Roman"/>
              </a:rPr>
              <a:t>With </a:t>
            </a:r>
            <a:r>
              <a:rPr lang="en-US" sz="1200" i="1" kern="1200" dirty="0">
                <a:solidFill>
                  <a:srgbClr val="000000"/>
                </a:solidFill>
                <a:effectLst/>
                <a:latin typeface="Calibri"/>
                <a:ea typeface="Times New Roman"/>
                <a:cs typeface="Times New Roman"/>
              </a:rPr>
              <a:t>Medicare</a:t>
            </a:r>
            <a:endParaRPr lang="en-US" sz="1100" dirty="0">
              <a:effectLst/>
              <a:latin typeface="Arial"/>
              <a:ea typeface="Calibri"/>
              <a:cs typeface="Times New Roman"/>
            </a:endParaRPr>
          </a:p>
        </p:txBody>
      </p:sp>
    </p:spTree>
    <p:custDataLst>
      <p:tags r:id="rId1"/>
    </p:custDataLst>
    <p:extLst>
      <p:ext uri="{BB962C8B-B14F-4D97-AF65-F5344CB8AC3E}">
        <p14:creationId xmlns:p14="http://schemas.microsoft.com/office/powerpoint/2010/main" val="909550848"/>
      </p:ext>
    </p:extLst>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a:xfrm>
            <a:off x="0" y="0"/>
            <a:ext cx="9144000" cy="1143000"/>
          </a:xfrm>
        </p:spPr>
        <p:txBody>
          <a:bodyPr>
            <a:noAutofit/>
          </a:bodyPr>
          <a:lstStyle/>
          <a:p>
            <a:r>
              <a:rPr lang="en-US" dirty="0" smtClean="0"/>
              <a:t>Appendix C – page 2</a:t>
            </a:r>
            <a:endParaRPr lang="en-US" baseline="30000" dirty="0" smtClean="0"/>
          </a:p>
        </p:txBody>
      </p:sp>
      <p:pic>
        <p:nvPicPr>
          <p:cNvPr id="2" name="Picture 1" descr="&#10;You have a guaranteed issue right if (Trial Right) You joined a Medicare Advantage Plan or Programs of All-inclusive Care for the Elderly (PACE) when you were first eligible for Medicare Part A at 65, and within the first year of joining, you decide you want to switch to Original Medicare.&#10;You have the right to buy any Medigap policy that’s sold in your state by any insurance company. &#10;You can / must apply for a Medigap policy as early as 60 calendar days before the date your coverage will end,but no later than 63 calendar days after your coverage ends.&#10;&#10;Note: Your rights may last for an extra 12 months&#10;under certain circumstances.&#10;&#10;You have a guaranteed issue right if (Trial Right) you dropped a Medigap policy to join a Medicare Advantage Plan (or to switch to a Medicare SELECT policy) for the first time, you have been in the plan less than a year, and you want to switch back.&#10;&#10;You have the right to buy the Medigap policy you had before you joined the Medicare Advantage Plan or Medicare SELECT policy, if the same insurance company you had before still sells it. If your former Medigap policy isn’t available, you can buy Medigap Plan A, B, C, F, K, or L that’s sold in your state by any insurance company.&#10;&#10;You can / must apply for a Medigap policy as early as 60 calendar days before the date your coverage will end, but no later than 63 calendar days after your coverage ends.&#10;Note: Your rights may last for an extra 12 months&#10;under certain circumstances. &#10;&#10;You have a guaranteed issue right if your Medigap insurance company goes bankrupt and you lose your coverage, or your Medigap policy coverage otherwise ends through no fault of your own.&#10;&#10;You have the right to buy Medigap Plan A, B, C, F, K, orL that’s sold in your state by any insurance company.&#10;&#10;You can / must apply for a Medigap policy no later than 63 calendar days from the date your coverage ends.&#10;&#10;You have a guaranteed issue right if you leave a Medicare Advantage Plan or drop a Medigap policy because the company hasn’t followed the rules, or it misled you.&#10;&#10;You have the right to buy Medigap Plan A, B, C, F, K, or L that’s sold in your state by any insurance company.&#10;&#10;You can / must apply for a Medigap policy no later than 63 calendar days from the date your coverage ends.&#10;" title="Page 2 of the chart describing situations when an insurance company can't refuse to sell you a Medigap policy."/>
          <p:cNvPicPr>
            <a:picLocks noChangeAspect="1"/>
          </p:cNvPicPr>
          <p:nvPr/>
        </p:nvPicPr>
        <p:blipFill rotWithShape="1">
          <a:blip r:embed="rId4">
            <a:extLst>
              <a:ext uri="{28A0092B-C50C-407E-A947-70E740481C1C}">
                <a14:useLocalDpi xmlns:a14="http://schemas.microsoft.com/office/drawing/2010/main" val="0"/>
              </a:ext>
            </a:extLst>
          </a:blip>
          <a:srcRect l="11851" t="5081" r="14618" b="2645"/>
          <a:stretch/>
        </p:blipFill>
        <p:spPr>
          <a:xfrm>
            <a:off x="1524000" y="1349990"/>
            <a:ext cx="5562600" cy="5235387"/>
          </a:xfrm>
          <a:prstGeom prst="rect">
            <a:avLst/>
          </a:prstGeom>
        </p:spPr>
      </p:pic>
      <p:sp>
        <p:nvSpPr>
          <p:cNvPr id="7" name="Text Box 2"/>
          <p:cNvSpPr txBox="1">
            <a:spLocks noChangeArrowheads="1"/>
          </p:cNvSpPr>
          <p:nvPr/>
        </p:nvSpPr>
        <p:spPr bwMode="auto">
          <a:xfrm>
            <a:off x="7086600" y="1905000"/>
            <a:ext cx="1168968" cy="1791260"/>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marL="0" marR="0">
              <a:lnSpc>
                <a:spcPct val="115000"/>
              </a:lnSpc>
              <a:spcBef>
                <a:spcPts val="0"/>
              </a:spcBef>
              <a:spcAft>
                <a:spcPts val="1000"/>
              </a:spcAft>
            </a:pPr>
            <a:r>
              <a:rPr lang="en-US" sz="1200" kern="1200" dirty="0">
                <a:solidFill>
                  <a:srgbClr val="000000"/>
                </a:solidFill>
                <a:effectLst/>
                <a:latin typeface="Calibri"/>
                <a:ea typeface="Times New Roman"/>
                <a:cs typeface="Times New Roman"/>
              </a:rPr>
              <a:t>Source:</a:t>
            </a:r>
            <a:r>
              <a:rPr lang="en-US" sz="1200" i="1" kern="1200" dirty="0">
                <a:solidFill>
                  <a:srgbClr val="000000"/>
                </a:solidFill>
                <a:effectLst/>
                <a:latin typeface="Calibri"/>
                <a:ea typeface="Times New Roman"/>
                <a:cs typeface="Times New Roman"/>
              </a:rPr>
              <a:t> </a:t>
            </a:r>
            <a:r>
              <a:rPr lang="en-US" sz="1200" i="1" kern="1200" dirty="0" smtClean="0">
                <a:solidFill>
                  <a:srgbClr val="000000"/>
                </a:solidFill>
                <a:effectLst/>
                <a:latin typeface="Calibri"/>
                <a:ea typeface="Times New Roman"/>
                <a:cs typeface="Times New Roman"/>
              </a:rPr>
              <a:t>2014 </a:t>
            </a:r>
            <a:r>
              <a:rPr lang="en-US" sz="1200" i="1" kern="1200" dirty="0">
                <a:solidFill>
                  <a:srgbClr val="000000"/>
                </a:solidFill>
                <a:effectLst/>
                <a:latin typeface="Calibri"/>
                <a:ea typeface="Times New Roman"/>
                <a:cs typeface="Times New Roman"/>
              </a:rPr>
              <a:t>Choosing a Medigap Policy: A Guide to Health Insurance for </a:t>
            </a:r>
            <a:r>
              <a:rPr lang="en-US" sz="1200" i="1" kern="1200">
                <a:solidFill>
                  <a:srgbClr val="000000"/>
                </a:solidFill>
                <a:effectLst/>
                <a:latin typeface="Calibri"/>
                <a:ea typeface="Times New Roman"/>
                <a:cs typeface="Times New Roman"/>
              </a:rPr>
              <a:t>People </a:t>
            </a:r>
            <a:r>
              <a:rPr lang="en-US" sz="1200" i="1" kern="1200" smtClean="0">
                <a:solidFill>
                  <a:srgbClr val="000000"/>
                </a:solidFill>
                <a:effectLst/>
                <a:latin typeface="Calibri"/>
                <a:ea typeface="Times New Roman"/>
                <a:cs typeface="Times New Roman"/>
              </a:rPr>
              <a:t>With </a:t>
            </a:r>
            <a:r>
              <a:rPr lang="en-US" sz="1200" i="1" kern="1200" dirty="0">
                <a:solidFill>
                  <a:srgbClr val="000000"/>
                </a:solidFill>
                <a:effectLst/>
                <a:latin typeface="Calibri"/>
                <a:ea typeface="Times New Roman"/>
                <a:cs typeface="Times New Roman"/>
              </a:rPr>
              <a:t>Medicare</a:t>
            </a:r>
            <a:endParaRPr lang="en-US" sz="1100" dirty="0">
              <a:effectLst/>
              <a:latin typeface="Arial"/>
              <a:ea typeface="Calibri"/>
              <a:cs typeface="Times New Roman"/>
            </a:endParaRPr>
          </a:p>
        </p:txBody>
      </p:sp>
    </p:spTree>
    <p:custDataLst>
      <p:tags r:id="rId1"/>
    </p:custData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r>
              <a:rPr lang="en-US" dirty="0" smtClean="0"/>
              <a:t>Gaps in Original Medicare Coverage</a:t>
            </a:r>
          </a:p>
        </p:txBody>
      </p:sp>
      <p:sp>
        <p:nvSpPr>
          <p:cNvPr id="23555" name="Content Placeholder 2"/>
          <p:cNvSpPr>
            <a:spLocks noGrp="1"/>
          </p:cNvSpPr>
          <p:nvPr>
            <p:ph idx="1"/>
          </p:nvPr>
        </p:nvSpPr>
        <p:spPr>
          <a:xfrm>
            <a:off x="470848" y="1526724"/>
            <a:ext cx="8229600" cy="4754563"/>
          </a:xfrm>
        </p:spPr>
        <p:txBody>
          <a:bodyPr/>
          <a:lstStyle/>
          <a:p>
            <a:pPr marL="365760" indent="-365760" eaLnBrk="1" hangingPunct="1">
              <a:defRPr/>
            </a:pPr>
            <a:r>
              <a:rPr lang="en-US" dirty="0" smtClean="0"/>
              <a:t>Original Medicare doesn’t cover everything</a:t>
            </a:r>
          </a:p>
          <a:p>
            <a:pPr marL="640080" lvl="1" indent="-274320" eaLnBrk="1" hangingPunct="1">
              <a:defRPr/>
            </a:pPr>
            <a:r>
              <a:rPr lang="en-US" dirty="0" smtClean="0"/>
              <a:t>Original Medicare pays a share</a:t>
            </a:r>
          </a:p>
          <a:p>
            <a:pPr marL="640080" lvl="1" indent="-274320" eaLnBrk="1" hangingPunct="1">
              <a:defRPr/>
            </a:pPr>
            <a:r>
              <a:rPr lang="en-US" dirty="0" smtClean="0"/>
              <a:t>You pay a share</a:t>
            </a:r>
          </a:p>
          <a:p>
            <a:pPr marL="974725" lvl="2" indent="-339725">
              <a:defRPr/>
            </a:pPr>
            <a:r>
              <a:rPr lang="en-US" dirty="0" smtClean="0"/>
              <a:t>Deductibles</a:t>
            </a:r>
          </a:p>
          <a:p>
            <a:pPr marL="974725" lvl="2" indent="-339725">
              <a:defRPr/>
            </a:pPr>
            <a:r>
              <a:rPr lang="en-US" dirty="0" smtClean="0"/>
              <a:t>Coinsurance/Copayments</a:t>
            </a:r>
          </a:p>
          <a:p>
            <a:pPr marL="974725" lvl="2" indent="-339725">
              <a:defRPr/>
            </a:pPr>
            <a:r>
              <a:rPr lang="en-US" dirty="0" smtClean="0"/>
              <a:t>Monthly premiums </a:t>
            </a:r>
            <a:endParaRPr lang="en-US" i="1" dirty="0" smtClean="0"/>
          </a:p>
          <a:p>
            <a:pPr marL="365760" indent="-365760" eaLnBrk="1" hangingPunct="1">
              <a:defRPr/>
            </a:pPr>
            <a:r>
              <a:rPr lang="en-US" dirty="0" smtClean="0"/>
              <a:t>Medigap policies</a:t>
            </a:r>
          </a:p>
          <a:p>
            <a:pPr marL="640080" lvl="1" indent="-274320">
              <a:defRPr/>
            </a:pPr>
            <a:r>
              <a:rPr lang="en-US" dirty="0" smtClean="0"/>
              <a:t>Pay </a:t>
            </a:r>
            <a:r>
              <a:rPr lang="en-US" dirty="0"/>
              <a:t>all or part of your share</a:t>
            </a:r>
          </a:p>
          <a:p>
            <a:pPr marL="640080" lvl="1" indent="-274320">
              <a:defRPr/>
            </a:pPr>
            <a:r>
              <a:rPr lang="en-US" dirty="0"/>
              <a:t>Coverage </a:t>
            </a:r>
            <a:r>
              <a:rPr lang="en-US" dirty="0" smtClean="0"/>
              <a:t>depends on which Medigap plan you buy</a:t>
            </a:r>
          </a:p>
          <a:p>
            <a:pPr marL="914400" lvl="2" indent="0" eaLnBrk="1" hangingPunct="1">
              <a:buFont typeface="Arial" pitchFamily="34" charset="0"/>
              <a:buNone/>
              <a:defRPr/>
            </a:pPr>
            <a:endParaRPr lang="en-US" dirty="0" smtClean="0">
              <a:latin typeface="Arial" pitchFamily="34" charset="0"/>
            </a:endParaRPr>
          </a:p>
        </p:txBody>
      </p:sp>
      <p:sp>
        <p:nvSpPr>
          <p:cNvPr id="6" name="Date Placeholder 12"/>
          <p:cNvSpPr>
            <a:spLocks noGrp="1"/>
          </p:cNvSpPr>
          <p:nvPr>
            <p:ph type="dt" sz="half" idx="4294967295"/>
          </p:nvPr>
        </p:nvSpPr>
        <p:spPr>
          <a:xfrm>
            <a:off x="457200" y="6340475"/>
            <a:ext cx="2394822" cy="365125"/>
          </a:xfrm>
          <a:prstGeom prst="rect">
            <a:avLst/>
          </a:prstGeom>
        </p:spPr>
        <p:txBody>
          <a:bodyPr/>
          <a:lstStyle/>
          <a:p>
            <a:r>
              <a:rPr lang="en-US" sz="1200" dirty="0" smtClean="0"/>
              <a:t>5/01/2014</a:t>
            </a:r>
            <a:endParaRPr lang="en-US" sz="1200" dirty="0"/>
          </a:p>
        </p:txBody>
      </p:sp>
      <p:sp>
        <p:nvSpPr>
          <p:cNvPr id="7" name="Footer Placeholder 13"/>
          <p:cNvSpPr>
            <a:spLocks noGrp="1"/>
          </p:cNvSpPr>
          <p:nvPr>
            <p:ph type="ftr" sz="quarter" idx="4294967295"/>
          </p:nvPr>
        </p:nvSpPr>
        <p:spPr>
          <a:xfrm>
            <a:off x="2438400" y="6372255"/>
            <a:ext cx="4447527" cy="365125"/>
          </a:xfrm>
          <a:prstGeom prst="rect">
            <a:avLst/>
          </a:prstGeom>
        </p:spPr>
        <p:txBody>
          <a:bodyPr/>
          <a:lstStyle/>
          <a:p>
            <a:pPr algn="ctr"/>
            <a:r>
              <a:rPr lang="en-US" sz="1200" dirty="0" smtClean="0"/>
              <a:t>Medigap (Medicare Supplement Insurance) Policies</a:t>
            </a:r>
            <a:endParaRPr lang="en-US" sz="1200" dirty="0"/>
          </a:p>
        </p:txBody>
      </p:sp>
      <p:sp>
        <p:nvSpPr>
          <p:cNvPr id="8" name="Slide Number Placeholder 1"/>
          <p:cNvSpPr txBox="1">
            <a:spLocks/>
          </p:cNvSpPr>
          <p:nvPr/>
        </p:nvSpPr>
        <p:spPr>
          <a:xfrm>
            <a:off x="6934200" y="6340475"/>
            <a:ext cx="1752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kern="1200">
                <a:solidFill>
                  <a:schemeClr val="tx1"/>
                </a:solidFill>
                <a:latin typeface="Arial" pitchFamily="34" charset="0"/>
                <a:ea typeface="ＭＳ Ｐゴシック"/>
                <a:cs typeface="ＭＳ Ｐゴシック"/>
              </a:defRPr>
            </a:lvl5pPr>
            <a:lvl6pPr marL="2286000" algn="l" defTabSz="914400" rtl="0" eaLnBrk="1" latinLnBrk="0" hangingPunct="1">
              <a:defRPr kern="1200">
                <a:solidFill>
                  <a:schemeClr val="tx1"/>
                </a:solidFill>
                <a:latin typeface="Arial" pitchFamily="34" charset="0"/>
                <a:ea typeface="ＭＳ Ｐゴシック"/>
                <a:cs typeface="ＭＳ Ｐゴシック"/>
              </a:defRPr>
            </a:lvl6pPr>
            <a:lvl7pPr marL="2743200" algn="l" defTabSz="914400" rtl="0" eaLnBrk="1" latinLnBrk="0" hangingPunct="1">
              <a:defRPr kern="1200">
                <a:solidFill>
                  <a:schemeClr val="tx1"/>
                </a:solidFill>
                <a:latin typeface="Arial" pitchFamily="34" charset="0"/>
                <a:ea typeface="ＭＳ Ｐゴシック"/>
                <a:cs typeface="ＭＳ Ｐゴシック"/>
              </a:defRPr>
            </a:lvl7pPr>
            <a:lvl8pPr marL="3200400" algn="l" defTabSz="914400" rtl="0" eaLnBrk="1" latinLnBrk="0" hangingPunct="1">
              <a:defRPr kern="1200">
                <a:solidFill>
                  <a:schemeClr val="tx1"/>
                </a:solidFill>
                <a:latin typeface="Arial" pitchFamily="34" charset="0"/>
                <a:ea typeface="ＭＳ Ｐゴシック"/>
                <a:cs typeface="ＭＳ Ｐゴシック"/>
              </a:defRPr>
            </a:lvl8pPr>
            <a:lvl9pPr marL="3657600" algn="l" defTabSz="914400" rtl="0" eaLnBrk="1" latinLnBrk="0" hangingPunct="1">
              <a:defRPr kern="1200">
                <a:solidFill>
                  <a:schemeClr val="tx1"/>
                </a:solidFill>
                <a:latin typeface="Arial" pitchFamily="34" charset="0"/>
                <a:ea typeface="ＭＳ Ｐゴシック"/>
                <a:cs typeface="ＭＳ Ｐゴシック"/>
              </a:defRPr>
            </a:lvl9pPr>
          </a:lstStyle>
          <a:p>
            <a:pPr algn="r">
              <a:defRPr/>
            </a:pPr>
            <a:fld id="{E2EE05EC-9D7A-49BA-9578-E951024239B5}" type="slidenum">
              <a:rPr lang="en-US" sz="1200" smtClean="0">
                <a:solidFill>
                  <a:prstClr val="black"/>
                </a:solidFill>
              </a:rPr>
              <a:pPr algn="r">
                <a:defRPr/>
              </a:pPr>
              <a:t>6</a:t>
            </a:fld>
            <a:endParaRPr lang="en-US" sz="1200" dirty="0">
              <a:solidFill>
                <a:prstClr val="black"/>
              </a:solidFill>
            </a:endParaRPr>
          </a:p>
        </p:txBody>
      </p:sp>
    </p:spTree>
    <p:extLst>
      <p:ext uri="{BB962C8B-B14F-4D97-AF65-F5344CB8AC3E}">
        <p14:creationId xmlns:p14="http://schemas.microsoft.com/office/powerpoint/2010/main" val="181664703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2"/>
          <p:cNvSpPr>
            <a:spLocks noGrp="1"/>
          </p:cNvSpPr>
          <p:nvPr>
            <p:ph type="title"/>
          </p:nvPr>
        </p:nvSpPr>
        <p:spPr>
          <a:xfrm>
            <a:off x="457200" y="164276"/>
            <a:ext cx="8229600" cy="868362"/>
          </a:xfrm>
        </p:spPr>
        <p:txBody>
          <a:bodyPr>
            <a:noAutofit/>
          </a:bodyPr>
          <a:lstStyle/>
          <a:p>
            <a:r>
              <a:rPr lang="en-US" dirty="0" smtClean="0"/>
              <a:t>Part A – What You Pay</a:t>
            </a:r>
            <a:br>
              <a:rPr lang="en-US" dirty="0" smtClean="0"/>
            </a:br>
            <a:r>
              <a:rPr lang="en-US" dirty="0" smtClean="0"/>
              <a:t>in Original Medicare - 2014</a:t>
            </a:r>
            <a:endParaRPr lang="en-US" dirty="0"/>
          </a:p>
        </p:txBody>
      </p:sp>
      <p:graphicFrame>
        <p:nvGraphicFramePr>
          <p:cNvPr id="10" name="Table 9" descr="Hospital Inpatient Stay&#10;$1,184 deductible and no coinsurance for days 1–60 each benefit period &#10;$296 per day for days 61–90 each benefit period &#10;$592 per “lifetime reserve day” after day 90 of each benefit period (up to 60 days over your lifetime) &#10;All costs for each day after the lifetime reserve days &#10;Inpatient mental health care in a psychiatric hospital limited to 190 days in a lifetime&#10;&#10;&#10;Skilled Nursing Facility Stay&#10;$0 for the first 20 days each benefit period &#10;$148 per day for days 21–100 each benefit period &#10;All costs for each day after day 100 in a benefit period &#10;&#10;Home Health Care&#10;$0 for home health care services &#10;20% of the Medicare-approved amount for durable medical equipment&#10;"/>
          <p:cNvGraphicFramePr>
            <a:graphicFrameLocks noGrp="1"/>
          </p:cNvGraphicFramePr>
          <p:nvPr>
            <p:extLst>
              <p:ext uri="{D42A27DB-BD31-4B8C-83A1-F6EECF244321}">
                <p14:modId xmlns:p14="http://schemas.microsoft.com/office/powerpoint/2010/main" val="1485950877"/>
              </p:ext>
            </p:extLst>
          </p:nvPr>
        </p:nvGraphicFramePr>
        <p:xfrm>
          <a:off x="381000" y="1349832"/>
          <a:ext cx="8458200" cy="5059662"/>
        </p:xfrm>
        <a:graphic>
          <a:graphicData uri="http://schemas.openxmlformats.org/drawingml/2006/table">
            <a:tbl>
              <a:tblPr firstRow="1" bandRow="1">
                <a:tableStyleId>{BC89EF96-8CEA-46FF-86C4-4CE0E7609802}</a:tableStyleId>
              </a:tblPr>
              <a:tblGrid>
                <a:gridCol w="1725599"/>
                <a:gridCol w="6732601"/>
              </a:tblGrid>
              <a:tr h="2674602">
                <a:tc>
                  <a:txBody>
                    <a:bodyPr/>
                    <a:lstStyle/>
                    <a:p>
                      <a:r>
                        <a:rPr lang="en-US" sz="2400" b="0" baseline="0" dirty="0" smtClean="0"/>
                        <a:t>Hospital Inpatient Stay</a:t>
                      </a:r>
                      <a:endParaRPr lang="en-US" sz="2400" b="0" baseline="0" dirty="0" smtClean="0">
                        <a:latin typeface="+mj-lt"/>
                      </a:endParaRPr>
                    </a:p>
                  </a:txBody>
                  <a:tcPr marT="45717" marB="45717"/>
                </a:tc>
                <a:tc>
                  <a:txBody>
                    <a:bodyPr/>
                    <a:lstStyle/>
                    <a:p>
                      <a:pPr marL="342900" indent="-342900">
                        <a:spcAft>
                          <a:spcPts val="300"/>
                        </a:spcAft>
                        <a:buFont typeface="Wingdings" pitchFamily="2" charset="2"/>
                        <a:buChar char="§"/>
                      </a:pPr>
                      <a:r>
                        <a:rPr lang="en-US" sz="2000" b="0" baseline="0" dirty="0" smtClean="0"/>
                        <a:t>$1,216 deductible and no coinsurance for days 1–60 each benefit period </a:t>
                      </a:r>
                    </a:p>
                    <a:p>
                      <a:pPr marL="342900" indent="-342900">
                        <a:spcAft>
                          <a:spcPts val="300"/>
                        </a:spcAft>
                        <a:buFont typeface="Wingdings" pitchFamily="2" charset="2"/>
                        <a:buChar char="§"/>
                      </a:pPr>
                      <a:r>
                        <a:rPr lang="en-US" sz="2000" b="0" baseline="0" dirty="0" smtClean="0"/>
                        <a:t>$304 per day for days 61–90 each benefit period </a:t>
                      </a:r>
                    </a:p>
                    <a:p>
                      <a:pPr marL="342900" indent="-342900">
                        <a:spcAft>
                          <a:spcPts val="300"/>
                        </a:spcAft>
                        <a:buFont typeface="Wingdings" pitchFamily="2" charset="2"/>
                        <a:buChar char="§"/>
                      </a:pPr>
                      <a:r>
                        <a:rPr lang="en-US" sz="2000" b="0" baseline="0" dirty="0" smtClean="0"/>
                        <a:t>$608 per “lifetime reserve day” after day 90 of each benefit period (up to 60 days over your lifetime) </a:t>
                      </a:r>
                    </a:p>
                    <a:p>
                      <a:pPr marL="342900" indent="-342900">
                        <a:spcAft>
                          <a:spcPts val="300"/>
                        </a:spcAft>
                        <a:buFont typeface="Wingdings" pitchFamily="2" charset="2"/>
                        <a:buChar char="§"/>
                      </a:pPr>
                      <a:r>
                        <a:rPr lang="en-US" sz="2000" b="0" baseline="0" dirty="0" smtClean="0"/>
                        <a:t>All costs for each day after the lifetime reserve days </a:t>
                      </a:r>
                    </a:p>
                    <a:p>
                      <a:pPr marL="342900" indent="-342900">
                        <a:spcAft>
                          <a:spcPts val="300"/>
                        </a:spcAft>
                        <a:buFont typeface="Wingdings" pitchFamily="2" charset="2"/>
                        <a:buChar char="§"/>
                      </a:pPr>
                      <a:r>
                        <a:rPr lang="en-US" sz="2000" b="0" baseline="0" dirty="0" smtClean="0"/>
                        <a:t>Inpatient mental health care in a psychiatric hospital limited to 190 days in a lifetime</a:t>
                      </a:r>
                      <a:endParaRPr lang="en-US" sz="1200" b="0" baseline="0" dirty="0" smtClean="0">
                        <a:latin typeface="Minion Pro"/>
                      </a:endParaRPr>
                    </a:p>
                  </a:txBody>
                  <a:tcPr marT="45717" marB="45717"/>
                </a:tc>
              </a:tr>
              <a:tr h="1135368">
                <a:tc>
                  <a:txBody>
                    <a:bodyPr/>
                    <a:lstStyle/>
                    <a:p>
                      <a:r>
                        <a:rPr lang="en-US" sz="2400" dirty="0" smtClean="0"/>
                        <a:t>Skilled Nursing Facility Care</a:t>
                      </a:r>
                      <a:endParaRPr lang="en-US" sz="2400" b="1" dirty="0"/>
                    </a:p>
                  </a:txBody>
                  <a:tcPr marT="45717" marB="45717"/>
                </a:tc>
                <a:tc>
                  <a:txBody>
                    <a:bodyPr/>
                    <a:lstStyle/>
                    <a:p>
                      <a:pPr marL="342900" indent="-342900">
                        <a:spcAft>
                          <a:spcPts val="300"/>
                        </a:spcAft>
                        <a:buFont typeface="Wingdings" pitchFamily="2" charset="2"/>
                        <a:buChar char="§"/>
                      </a:pPr>
                      <a:r>
                        <a:rPr lang="en-US" sz="2000" kern="1200" baseline="0" dirty="0" smtClean="0"/>
                        <a:t>$0 for the first 20 days of each benefit period </a:t>
                      </a:r>
                    </a:p>
                    <a:p>
                      <a:pPr marL="342900" indent="-342900">
                        <a:spcAft>
                          <a:spcPts val="300"/>
                        </a:spcAft>
                        <a:buFont typeface="Wingdings" pitchFamily="2" charset="2"/>
                        <a:buChar char="§"/>
                      </a:pPr>
                      <a:r>
                        <a:rPr lang="en-US" sz="2000" kern="1200" baseline="0" dirty="0" smtClean="0"/>
                        <a:t>$152 per day for days 21–100 of each benefit period </a:t>
                      </a:r>
                    </a:p>
                    <a:p>
                      <a:pPr marL="342900" indent="-342900">
                        <a:spcAft>
                          <a:spcPts val="300"/>
                        </a:spcAft>
                        <a:buFont typeface="Wingdings" pitchFamily="2" charset="2"/>
                        <a:buChar char="§"/>
                      </a:pPr>
                      <a:r>
                        <a:rPr lang="en-US" sz="2000" kern="1200" baseline="0" dirty="0" smtClean="0"/>
                        <a:t>All costs for each day after day 100 in a benefit period </a:t>
                      </a:r>
                      <a:endParaRPr lang="en-US" sz="2000" dirty="0"/>
                    </a:p>
                  </a:txBody>
                  <a:tcPr marT="45717" marB="45717"/>
                </a:tc>
              </a:tr>
              <a:tr h="996512">
                <a:tc>
                  <a:txBody>
                    <a:bodyPr/>
                    <a:lstStyle/>
                    <a:p>
                      <a:r>
                        <a:rPr lang="en-US" sz="2400" kern="1200" dirty="0" smtClean="0"/>
                        <a:t>Home Health Care Services</a:t>
                      </a:r>
                      <a:endParaRPr lang="en-US" sz="2400" kern="1200" dirty="0">
                        <a:solidFill>
                          <a:schemeClr val="dk1"/>
                        </a:solidFill>
                        <a:latin typeface="+mn-lt"/>
                        <a:ea typeface="+mn-ea"/>
                        <a:cs typeface="+mn-cs"/>
                      </a:endParaRPr>
                    </a:p>
                  </a:txBody>
                  <a:tcPr marT="45717" marB="45717"/>
                </a:tc>
                <a:tc>
                  <a:txBody>
                    <a:bodyPr/>
                    <a:lstStyle/>
                    <a:p>
                      <a:pPr marL="341313" indent="-341313">
                        <a:spcAft>
                          <a:spcPts val="300"/>
                        </a:spcAft>
                        <a:buFont typeface="Wingdings" pitchFamily="2" charset="2"/>
                        <a:buChar char="§"/>
                        <a:tabLst>
                          <a:tab pos="292100" algn="l"/>
                        </a:tabLst>
                      </a:pPr>
                      <a:r>
                        <a:rPr lang="en-US" sz="2000" dirty="0" smtClean="0"/>
                        <a:t>$0 for home health care services </a:t>
                      </a:r>
                    </a:p>
                    <a:p>
                      <a:pPr marL="341313" indent="-341313">
                        <a:spcAft>
                          <a:spcPts val="300"/>
                        </a:spcAft>
                        <a:buFont typeface="Wingdings" pitchFamily="2" charset="2"/>
                        <a:buChar char="§"/>
                        <a:tabLst>
                          <a:tab pos="292100" algn="l"/>
                        </a:tabLst>
                      </a:pPr>
                      <a:r>
                        <a:rPr lang="en-US" sz="2000" dirty="0" smtClean="0"/>
                        <a:t>20 percent</a:t>
                      </a:r>
                      <a:r>
                        <a:rPr lang="en-US" sz="2000" baseline="0" dirty="0" smtClean="0"/>
                        <a:t> </a:t>
                      </a:r>
                      <a:r>
                        <a:rPr lang="en-US" sz="2000" dirty="0" smtClean="0"/>
                        <a:t>of the Medicare-approved amount for durable medical equipment</a:t>
                      </a:r>
                      <a:endParaRPr lang="en-US" sz="2000" dirty="0"/>
                    </a:p>
                  </a:txBody>
                  <a:tcPr marT="45717" marB="45717"/>
                </a:tc>
              </a:tr>
            </a:tbl>
          </a:graphicData>
        </a:graphic>
      </p:graphicFrame>
      <p:sp>
        <p:nvSpPr>
          <p:cNvPr id="6" name="Date Placeholder 12"/>
          <p:cNvSpPr>
            <a:spLocks noGrp="1"/>
          </p:cNvSpPr>
          <p:nvPr>
            <p:ph type="dt" sz="half" idx="10"/>
          </p:nvPr>
        </p:nvSpPr>
        <p:spPr/>
        <p:txBody>
          <a:bodyPr/>
          <a:lstStyle/>
          <a:p>
            <a:r>
              <a:rPr lang="en-US" smtClean="0"/>
              <a:t>5/01/2014</a:t>
            </a:r>
            <a:endParaRPr lang="en-US" dirty="0"/>
          </a:p>
        </p:txBody>
      </p:sp>
      <p:sp>
        <p:nvSpPr>
          <p:cNvPr id="9" name="Footer Placeholder 13"/>
          <p:cNvSpPr>
            <a:spLocks noGrp="1"/>
          </p:cNvSpPr>
          <p:nvPr>
            <p:ph type="ftr" sz="quarter" idx="11"/>
          </p:nvPr>
        </p:nvSpPr>
        <p:spPr/>
        <p:txBody>
          <a:bodyPr/>
          <a:lstStyle/>
          <a:p>
            <a:r>
              <a:rPr lang="en-US" smtClean="0"/>
              <a:t>Medigap (Medicare Supplement Insurance) Policies</a:t>
            </a:r>
            <a:endParaRPr lang="en-US" dirty="0"/>
          </a:p>
        </p:txBody>
      </p:sp>
      <p:sp>
        <p:nvSpPr>
          <p:cNvPr id="11" name="Slide Number Placeholder 1"/>
          <p:cNvSpPr txBox="1">
            <a:spLocks/>
          </p:cNvSpPr>
          <p:nvPr/>
        </p:nvSpPr>
        <p:spPr>
          <a:xfrm>
            <a:off x="6934200" y="6340475"/>
            <a:ext cx="1752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kern="1200">
                <a:solidFill>
                  <a:schemeClr val="tx1"/>
                </a:solidFill>
                <a:latin typeface="Arial" pitchFamily="34" charset="0"/>
                <a:ea typeface="ＭＳ Ｐゴシック"/>
                <a:cs typeface="ＭＳ Ｐゴシック"/>
              </a:defRPr>
            </a:lvl5pPr>
            <a:lvl6pPr marL="2286000" algn="l" defTabSz="914400" rtl="0" eaLnBrk="1" latinLnBrk="0" hangingPunct="1">
              <a:defRPr kern="1200">
                <a:solidFill>
                  <a:schemeClr val="tx1"/>
                </a:solidFill>
                <a:latin typeface="Arial" pitchFamily="34" charset="0"/>
                <a:ea typeface="ＭＳ Ｐゴシック"/>
                <a:cs typeface="ＭＳ Ｐゴシック"/>
              </a:defRPr>
            </a:lvl6pPr>
            <a:lvl7pPr marL="2743200" algn="l" defTabSz="914400" rtl="0" eaLnBrk="1" latinLnBrk="0" hangingPunct="1">
              <a:defRPr kern="1200">
                <a:solidFill>
                  <a:schemeClr val="tx1"/>
                </a:solidFill>
                <a:latin typeface="Arial" pitchFamily="34" charset="0"/>
                <a:ea typeface="ＭＳ Ｐゴシック"/>
                <a:cs typeface="ＭＳ Ｐゴシック"/>
              </a:defRPr>
            </a:lvl7pPr>
            <a:lvl8pPr marL="3200400" algn="l" defTabSz="914400" rtl="0" eaLnBrk="1" latinLnBrk="0" hangingPunct="1">
              <a:defRPr kern="1200">
                <a:solidFill>
                  <a:schemeClr val="tx1"/>
                </a:solidFill>
                <a:latin typeface="Arial" pitchFamily="34" charset="0"/>
                <a:ea typeface="ＭＳ Ｐゴシック"/>
                <a:cs typeface="ＭＳ Ｐゴシック"/>
              </a:defRPr>
            </a:lvl8pPr>
            <a:lvl9pPr marL="3657600" algn="l" defTabSz="914400" rtl="0" eaLnBrk="1" latinLnBrk="0" hangingPunct="1">
              <a:defRPr kern="1200">
                <a:solidFill>
                  <a:schemeClr val="tx1"/>
                </a:solidFill>
                <a:latin typeface="Arial" pitchFamily="34" charset="0"/>
                <a:ea typeface="ＭＳ Ｐゴシック"/>
                <a:cs typeface="ＭＳ Ｐゴシック"/>
              </a:defRPr>
            </a:lvl9pPr>
          </a:lstStyle>
          <a:p>
            <a:pPr algn="r">
              <a:defRPr/>
            </a:pPr>
            <a:fld id="{E2EE05EC-9D7A-49BA-9578-E951024239B5}" type="slidenum">
              <a:rPr lang="en-US" sz="1200" smtClean="0">
                <a:solidFill>
                  <a:prstClr val="black"/>
                </a:solidFill>
              </a:rPr>
              <a:pPr algn="r">
                <a:defRPr/>
              </a:pPr>
              <a:t>7</a:t>
            </a:fld>
            <a:endParaRPr lang="en-US" sz="1200" dirty="0">
              <a:solidFill>
                <a:prstClr val="black"/>
              </a:solidFill>
            </a:endParaRPr>
          </a:p>
        </p:txBody>
      </p:sp>
    </p:spTree>
    <p:extLst>
      <p:ext uri="{BB962C8B-B14F-4D97-AF65-F5344CB8AC3E}">
        <p14:creationId xmlns:p14="http://schemas.microsoft.com/office/powerpoint/2010/main" val="66671923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7883"/>
            <a:ext cx="9144000" cy="1192446"/>
          </a:xfrm>
        </p:spPr>
        <p:txBody>
          <a:bodyPr>
            <a:normAutofit/>
          </a:bodyPr>
          <a:lstStyle/>
          <a:p>
            <a:r>
              <a:rPr lang="en-US" dirty="0" smtClean="0"/>
              <a:t>Part B – What you Pay</a:t>
            </a:r>
            <a:br>
              <a:rPr lang="en-US" dirty="0" smtClean="0"/>
            </a:br>
            <a:r>
              <a:rPr lang="en-US" dirty="0" smtClean="0"/>
              <a:t> in Original Medicare - 2014</a:t>
            </a:r>
            <a:endParaRPr lang="en-US" dirty="0"/>
          </a:p>
        </p:txBody>
      </p:sp>
      <p:graphicFrame>
        <p:nvGraphicFramePr>
          <p:cNvPr id="10" name="Table 9" descr="All information in table also included in speakers' notes"/>
          <p:cNvGraphicFramePr>
            <a:graphicFrameLocks noGrp="1"/>
          </p:cNvGraphicFramePr>
          <p:nvPr>
            <p:extLst>
              <p:ext uri="{D42A27DB-BD31-4B8C-83A1-F6EECF244321}">
                <p14:modId xmlns:p14="http://schemas.microsoft.com/office/powerpoint/2010/main" val="1758695130"/>
              </p:ext>
            </p:extLst>
          </p:nvPr>
        </p:nvGraphicFramePr>
        <p:xfrm>
          <a:off x="457200" y="1676400"/>
          <a:ext cx="8229600" cy="4165600"/>
        </p:xfrm>
        <a:graphic>
          <a:graphicData uri="http://schemas.openxmlformats.org/drawingml/2006/table">
            <a:tbl>
              <a:tblPr firstRow="1" bandRow="1">
                <a:tableStyleId>{BC89EF96-8CEA-46FF-86C4-4CE0E7609802}</a:tableStyleId>
              </a:tblPr>
              <a:tblGrid>
                <a:gridCol w="1905000"/>
                <a:gridCol w="6324600"/>
              </a:tblGrid>
              <a:tr h="838208">
                <a:tc>
                  <a:txBody>
                    <a:bodyPr/>
                    <a:lstStyle/>
                    <a:p>
                      <a:r>
                        <a:rPr lang="en-US" sz="2200" b="0" baseline="0" dirty="0" smtClean="0"/>
                        <a:t>Monthly Premium</a:t>
                      </a:r>
                      <a:endParaRPr lang="en-US" sz="2200" b="0" baseline="0" dirty="0" smtClean="0">
                        <a:latin typeface="+mj-lt"/>
                      </a:endParaRPr>
                    </a:p>
                  </a:txBody>
                  <a:tcPr marT="45716" marB="45716"/>
                </a:tc>
                <a:tc>
                  <a:txBody>
                    <a:bodyPr/>
                    <a:lstStyle/>
                    <a:p>
                      <a:pPr marL="287338" marR="0" indent="-287338">
                        <a:lnSpc>
                          <a:spcPct val="115000"/>
                        </a:lnSpc>
                        <a:spcBef>
                          <a:spcPts val="0"/>
                        </a:spcBef>
                        <a:spcAft>
                          <a:spcPts val="0"/>
                        </a:spcAft>
                        <a:buFont typeface="Wingdings" pitchFamily="2" charset="2"/>
                        <a:buNone/>
                      </a:pPr>
                      <a:r>
                        <a:rPr lang="en-US" sz="2200" b="0" baseline="0" dirty="0" smtClean="0"/>
                        <a:t>$104.90 in 2014* </a:t>
                      </a:r>
                      <a:endParaRPr lang="en-US" sz="2200" b="0" baseline="0" dirty="0" smtClean="0">
                        <a:latin typeface="Minion Pro"/>
                      </a:endParaRPr>
                    </a:p>
                  </a:txBody>
                  <a:tcPr marT="45716" marB="45716"/>
                </a:tc>
              </a:tr>
              <a:tr h="838200">
                <a:tc>
                  <a:txBody>
                    <a:bodyPr/>
                    <a:lstStyle/>
                    <a:p>
                      <a:r>
                        <a:rPr lang="en-US" sz="2200" baseline="0" dirty="0" smtClean="0"/>
                        <a:t>Yearly Deductible</a:t>
                      </a:r>
                      <a:endParaRPr lang="en-US" sz="2200" b="1" baseline="0" dirty="0" smtClean="0">
                        <a:latin typeface="+mj-lt"/>
                      </a:endParaRPr>
                    </a:p>
                  </a:txBody>
                  <a:tcPr marT="45716" marB="45716"/>
                </a:tc>
                <a:tc>
                  <a:txBody>
                    <a:bodyPr/>
                    <a:lstStyle/>
                    <a:p>
                      <a:pPr marL="0" indent="0">
                        <a:buFont typeface="Arial" pitchFamily="34" charset="0"/>
                        <a:buNone/>
                      </a:pPr>
                      <a:r>
                        <a:rPr lang="en-US" sz="2200" kern="1200" baseline="0" dirty="0" smtClean="0"/>
                        <a:t>$147.00</a:t>
                      </a:r>
                      <a:endParaRPr lang="en-US" sz="2200" baseline="0" dirty="0" smtClean="0">
                        <a:latin typeface="Minion Pro"/>
                      </a:endParaRPr>
                    </a:p>
                  </a:txBody>
                  <a:tcPr marT="45716" marB="45716"/>
                </a:tc>
              </a:tr>
              <a:tr h="94478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200" dirty="0" smtClean="0"/>
                        <a:t>Coinsurance for Part B Services</a:t>
                      </a:r>
                    </a:p>
                    <a:p>
                      <a:endParaRPr lang="en-US" sz="2200" b="1" baseline="0" dirty="0" smtClean="0">
                        <a:latin typeface="+mj-lt"/>
                      </a:endParaRPr>
                    </a:p>
                  </a:txBody>
                  <a:tcPr marT="45716" marB="45716"/>
                </a:tc>
                <a:tc>
                  <a:txBody>
                    <a:bodyPr/>
                    <a:lstStyle/>
                    <a:p>
                      <a:pPr marL="287338" indent="-287338" eaLnBrk="1" hangingPunct="1">
                        <a:spcAft>
                          <a:spcPts val="200"/>
                        </a:spcAft>
                        <a:buClr>
                          <a:schemeClr val="tx1"/>
                        </a:buClr>
                        <a:buFont typeface="Wingdings" pitchFamily="2" charset="2"/>
                        <a:buChar char="§"/>
                      </a:pPr>
                      <a:r>
                        <a:rPr lang="en-US" sz="2200" dirty="0" smtClean="0"/>
                        <a:t>20 percent coinsurance for most covered services, like doctor’s services and some preventive services,</a:t>
                      </a:r>
                      <a:r>
                        <a:rPr lang="en-US" sz="2200" baseline="0" dirty="0" smtClean="0"/>
                        <a:t> </a:t>
                      </a:r>
                      <a:r>
                        <a:rPr lang="en-US" sz="2200" dirty="0" smtClean="0"/>
                        <a:t>if provider accepts assignment </a:t>
                      </a:r>
                    </a:p>
                    <a:p>
                      <a:pPr marL="287338" indent="-287338" eaLnBrk="1" hangingPunct="1">
                        <a:spcAft>
                          <a:spcPts val="200"/>
                        </a:spcAft>
                        <a:buClr>
                          <a:schemeClr val="tx1"/>
                        </a:buClr>
                        <a:buFont typeface="Wingdings" pitchFamily="2" charset="2"/>
                        <a:buChar char="§"/>
                      </a:pPr>
                      <a:r>
                        <a:rPr lang="en-US" sz="2200" dirty="0" smtClean="0"/>
                        <a:t>$0 for some preventive services</a:t>
                      </a:r>
                    </a:p>
                    <a:p>
                      <a:pPr marL="287338" lvl="1" indent="-287338" eaLnBrk="1" hangingPunct="1">
                        <a:spcAft>
                          <a:spcPts val="200"/>
                        </a:spcAft>
                        <a:buClr>
                          <a:schemeClr val="tx1"/>
                        </a:buClr>
                        <a:buFont typeface="Wingdings" pitchFamily="2" charset="2"/>
                        <a:buChar char="§"/>
                      </a:pPr>
                      <a:r>
                        <a:rPr lang="en-US" sz="2200" dirty="0" smtClean="0"/>
                        <a:t>20 percent coinsurance</a:t>
                      </a:r>
                      <a:r>
                        <a:rPr lang="en-US" sz="2200" baseline="0" dirty="0" smtClean="0"/>
                        <a:t> for outpatient mental health services, and c</a:t>
                      </a:r>
                      <a:r>
                        <a:rPr lang="en-US" sz="2200" dirty="0" smtClean="0"/>
                        <a:t>opayments for hospital outpatient services</a:t>
                      </a:r>
                      <a:endParaRPr lang="en-US" sz="2200" baseline="0" dirty="0" smtClean="0">
                        <a:latin typeface="Minion Pro"/>
                      </a:endParaRPr>
                    </a:p>
                  </a:txBody>
                  <a:tcPr marT="45716" marB="45716"/>
                </a:tc>
              </a:tr>
            </a:tbl>
          </a:graphicData>
        </a:graphic>
      </p:graphicFrame>
      <p:sp>
        <p:nvSpPr>
          <p:cNvPr id="8" name="TextBox 7"/>
          <p:cNvSpPr txBox="1"/>
          <p:nvPr/>
        </p:nvSpPr>
        <p:spPr>
          <a:xfrm>
            <a:off x="457200" y="6019800"/>
            <a:ext cx="3886200" cy="369332"/>
          </a:xfrm>
          <a:prstGeom prst="rect">
            <a:avLst/>
          </a:prstGeom>
          <a:noFill/>
        </p:spPr>
        <p:txBody>
          <a:bodyPr wrap="square" rtlCol="0">
            <a:spAutoFit/>
          </a:bodyPr>
          <a:lstStyle/>
          <a:p>
            <a:r>
              <a:rPr lang="en-US" dirty="0" smtClean="0"/>
              <a:t>*May be higher based on income.</a:t>
            </a:r>
            <a:endParaRPr lang="en-US" dirty="0"/>
          </a:p>
        </p:txBody>
      </p:sp>
      <p:sp>
        <p:nvSpPr>
          <p:cNvPr id="7" name="Date Placeholder 12"/>
          <p:cNvSpPr>
            <a:spLocks noGrp="1"/>
          </p:cNvSpPr>
          <p:nvPr>
            <p:ph type="dt" sz="half" idx="2"/>
          </p:nvPr>
        </p:nvSpPr>
        <p:spPr/>
        <p:txBody>
          <a:bodyPr/>
          <a:lstStyle/>
          <a:p>
            <a:r>
              <a:rPr lang="en-US" smtClean="0"/>
              <a:t>5/01/2014</a:t>
            </a:r>
            <a:endParaRPr lang="en-US" dirty="0"/>
          </a:p>
        </p:txBody>
      </p:sp>
      <p:sp>
        <p:nvSpPr>
          <p:cNvPr id="9" name="Footer Placeholder 13"/>
          <p:cNvSpPr>
            <a:spLocks noGrp="1"/>
          </p:cNvSpPr>
          <p:nvPr>
            <p:ph type="ftr" sz="quarter" idx="3"/>
          </p:nvPr>
        </p:nvSpPr>
        <p:spPr/>
        <p:txBody>
          <a:bodyPr/>
          <a:lstStyle/>
          <a:p>
            <a:r>
              <a:rPr lang="en-US" smtClean="0"/>
              <a:t>Medigap (Medicare Supplement Insurance) Policies</a:t>
            </a:r>
            <a:endParaRPr lang="en-US" dirty="0"/>
          </a:p>
        </p:txBody>
      </p:sp>
      <p:sp>
        <p:nvSpPr>
          <p:cNvPr id="11" name="Slide Number Placeholder 1"/>
          <p:cNvSpPr txBox="1">
            <a:spLocks/>
          </p:cNvSpPr>
          <p:nvPr/>
        </p:nvSpPr>
        <p:spPr>
          <a:xfrm>
            <a:off x="6934200" y="6340475"/>
            <a:ext cx="1752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kern="1200">
                <a:solidFill>
                  <a:schemeClr val="tx1"/>
                </a:solidFill>
                <a:latin typeface="Arial" pitchFamily="34" charset="0"/>
                <a:ea typeface="ＭＳ Ｐゴシック"/>
                <a:cs typeface="ＭＳ Ｐゴシック"/>
              </a:defRPr>
            </a:lvl5pPr>
            <a:lvl6pPr marL="2286000" algn="l" defTabSz="914400" rtl="0" eaLnBrk="1" latinLnBrk="0" hangingPunct="1">
              <a:defRPr kern="1200">
                <a:solidFill>
                  <a:schemeClr val="tx1"/>
                </a:solidFill>
                <a:latin typeface="Arial" pitchFamily="34" charset="0"/>
                <a:ea typeface="ＭＳ Ｐゴシック"/>
                <a:cs typeface="ＭＳ Ｐゴシック"/>
              </a:defRPr>
            </a:lvl6pPr>
            <a:lvl7pPr marL="2743200" algn="l" defTabSz="914400" rtl="0" eaLnBrk="1" latinLnBrk="0" hangingPunct="1">
              <a:defRPr kern="1200">
                <a:solidFill>
                  <a:schemeClr val="tx1"/>
                </a:solidFill>
                <a:latin typeface="Arial" pitchFamily="34" charset="0"/>
                <a:ea typeface="ＭＳ Ｐゴシック"/>
                <a:cs typeface="ＭＳ Ｐゴシック"/>
              </a:defRPr>
            </a:lvl7pPr>
            <a:lvl8pPr marL="3200400" algn="l" defTabSz="914400" rtl="0" eaLnBrk="1" latinLnBrk="0" hangingPunct="1">
              <a:defRPr kern="1200">
                <a:solidFill>
                  <a:schemeClr val="tx1"/>
                </a:solidFill>
                <a:latin typeface="Arial" pitchFamily="34" charset="0"/>
                <a:ea typeface="ＭＳ Ｐゴシック"/>
                <a:cs typeface="ＭＳ Ｐゴシック"/>
              </a:defRPr>
            </a:lvl8pPr>
            <a:lvl9pPr marL="3657600" algn="l" defTabSz="914400" rtl="0" eaLnBrk="1" latinLnBrk="0" hangingPunct="1">
              <a:defRPr kern="1200">
                <a:solidFill>
                  <a:schemeClr val="tx1"/>
                </a:solidFill>
                <a:latin typeface="Arial" pitchFamily="34" charset="0"/>
                <a:ea typeface="ＭＳ Ｐゴシック"/>
                <a:cs typeface="ＭＳ Ｐゴシック"/>
              </a:defRPr>
            </a:lvl9pPr>
          </a:lstStyle>
          <a:p>
            <a:pPr algn="r">
              <a:defRPr/>
            </a:pPr>
            <a:fld id="{E2EE05EC-9D7A-49BA-9578-E951024239B5}" type="slidenum">
              <a:rPr lang="en-US" sz="1200" smtClean="0">
                <a:solidFill>
                  <a:prstClr val="black"/>
                </a:solidFill>
              </a:rPr>
              <a:pPr algn="r">
                <a:defRPr/>
              </a:pPr>
              <a:t>8</a:t>
            </a:fld>
            <a:endParaRPr lang="en-US" sz="1200" dirty="0">
              <a:solidFill>
                <a:prstClr val="black"/>
              </a:solidFill>
            </a:endParaRPr>
          </a:p>
        </p:txBody>
      </p:sp>
    </p:spTree>
    <p:extLst>
      <p:ext uri="{BB962C8B-B14F-4D97-AF65-F5344CB8AC3E}">
        <p14:creationId xmlns:p14="http://schemas.microsoft.com/office/powerpoint/2010/main" val="32272955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PQuestion"/>
          <p:cNvSpPr>
            <a:spLocks noGrp="1"/>
          </p:cNvSpPr>
          <p:nvPr>
            <p:ph type="title"/>
          </p:nvPr>
        </p:nvSpPr>
        <p:spPr>
          <a:xfrm>
            <a:off x="0" y="1"/>
            <a:ext cx="9144000" cy="1104900"/>
          </a:xfrm>
        </p:spPr>
        <p:txBody>
          <a:bodyPr>
            <a:noAutofit/>
          </a:bodyPr>
          <a:lstStyle/>
          <a:p>
            <a:pPr eaLnBrk="1" hangingPunct="1"/>
            <a:r>
              <a:rPr lang="en-US" sz="3600" b="1" dirty="0" smtClean="0"/>
              <a:t>Check Your Knowledge – Question 1</a:t>
            </a:r>
          </a:p>
        </p:txBody>
      </p:sp>
      <p:sp>
        <p:nvSpPr>
          <p:cNvPr id="30725" name="TextBox 6"/>
          <p:cNvSpPr txBox="1">
            <a:spLocks noChangeArrowheads="1"/>
          </p:cNvSpPr>
          <p:nvPr/>
        </p:nvSpPr>
        <p:spPr bwMode="auto">
          <a:xfrm>
            <a:off x="493992" y="1371600"/>
            <a:ext cx="7583208" cy="3440942"/>
          </a:xfrm>
          <a:prstGeom prst="rect">
            <a:avLst/>
          </a:prstGeom>
          <a:noFill/>
          <a:ln w="9525">
            <a:noFill/>
            <a:miter lim="800000"/>
            <a:headEnd/>
            <a:tailEnd/>
          </a:ln>
        </p:spPr>
        <p:txBody>
          <a:bodyPr wrap="square">
            <a:spAutoFit/>
          </a:bodyPr>
          <a:lstStyle/>
          <a:p>
            <a:pPr>
              <a:spcBef>
                <a:spcPts val="600"/>
              </a:spcBef>
              <a:defRPr/>
            </a:pPr>
            <a:r>
              <a:rPr lang="en-US" sz="3200" dirty="0" smtClean="0">
                <a:cs typeface="Arial" charset="0"/>
              </a:rPr>
              <a:t>Medigap policies are sold by</a:t>
            </a:r>
          </a:p>
          <a:p>
            <a:pPr marL="533400" indent="-533400">
              <a:spcBef>
                <a:spcPct val="20000"/>
              </a:spcBef>
              <a:buFont typeface="+mj-lt"/>
              <a:buAutoNum type="alphaLcPeriod"/>
              <a:defRPr/>
            </a:pPr>
            <a:r>
              <a:rPr lang="en-US" sz="3200" dirty="0"/>
              <a:t>The Centers for Medicare &amp; Medicaid Services</a:t>
            </a:r>
          </a:p>
          <a:p>
            <a:pPr marL="533400" indent="-533400">
              <a:spcBef>
                <a:spcPct val="20000"/>
              </a:spcBef>
              <a:buFont typeface="+mj-lt"/>
              <a:buAutoNum type="alphaLcPeriod"/>
              <a:defRPr/>
            </a:pPr>
            <a:r>
              <a:rPr lang="en-US" sz="3200" dirty="0"/>
              <a:t>Private insurance companies</a:t>
            </a:r>
          </a:p>
          <a:p>
            <a:pPr marL="533400" indent="-533400">
              <a:spcBef>
                <a:spcPct val="20000"/>
              </a:spcBef>
              <a:buFont typeface="+mj-lt"/>
              <a:buAutoNum type="alphaLcPeriod"/>
              <a:defRPr/>
            </a:pPr>
            <a:r>
              <a:rPr lang="en-US" sz="3200" dirty="0"/>
              <a:t>State governments</a:t>
            </a:r>
          </a:p>
          <a:p>
            <a:pPr marL="533400" indent="-533400">
              <a:spcBef>
                <a:spcPct val="20000"/>
              </a:spcBef>
              <a:buFont typeface="+mj-lt"/>
              <a:buAutoNum type="alphaLcPeriod"/>
              <a:defRPr/>
            </a:pPr>
            <a:r>
              <a:rPr lang="en-US" sz="3200" dirty="0"/>
              <a:t>None of the </a:t>
            </a:r>
            <a:r>
              <a:rPr lang="en-US" sz="3200" dirty="0" smtClean="0"/>
              <a:t>above</a:t>
            </a:r>
            <a:endParaRPr lang="en-US" sz="3200" dirty="0"/>
          </a:p>
        </p:txBody>
      </p:sp>
      <p:sp>
        <p:nvSpPr>
          <p:cNvPr id="12" name="Rounded Rectangle 11" descr="Correct answer indicator"/>
          <p:cNvSpPr/>
          <p:nvPr/>
        </p:nvSpPr>
        <p:spPr>
          <a:xfrm>
            <a:off x="493992" y="3013241"/>
            <a:ext cx="5525808" cy="599691"/>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ate Placeholder 12"/>
          <p:cNvSpPr>
            <a:spLocks noGrp="1"/>
          </p:cNvSpPr>
          <p:nvPr>
            <p:ph type="dt" sz="half" idx="4294967295"/>
          </p:nvPr>
        </p:nvSpPr>
        <p:spPr>
          <a:xfrm>
            <a:off x="457200" y="6340475"/>
            <a:ext cx="2394822" cy="365125"/>
          </a:xfrm>
          <a:prstGeom prst="rect">
            <a:avLst/>
          </a:prstGeom>
        </p:spPr>
        <p:txBody>
          <a:bodyPr/>
          <a:lstStyle/>
          <a:p>
            <a:r>
              <a:rPr lang="en-US" sz="1200" dirty="0" smtClean="0"/>
              <a:t>5/01/2014</a:t>
            </a:r>
            <a:endParaRPr lang="en-US" sz="1200" dirty="0"/>
          </a:p>
        </p:txBody>
      </p:sp>
      <p:sp>
        <p:nvSpPr>
          <p:cNvPr id="7" name="Footer Placeholder 13"/>
          <p:cNvSpPr>
            <a:spLocks noGrp="1"/>
          </p:cNvSpPr>
          <p:nvPr>
            <p:ph type="ftr" sz="quarter" idx="4294967295"/>
          </p:nvPr>
        </p:nvSpPr>
        <p:spPr>
          <a:xfrm>
            <a:off x="2438400" y="6372255"/>
            <a:ext cx="4447527" cy="365125"/>
          </a:xfrm>
          <a:prstGeom prst="rect">
            <a:avLst/>
          </a:prstGeom>
        </p:spPr>
        <p:txBody>
          <a:bodyPr/>
          <a:lstStyle/>
          <a:p>
            <a:pPr algn="ctr"/>
            <a:r>
              <a:rPr lang="en-US" sz="1200" dirty="0" smtClean="0"/>
              <a:t>Medigap (Medicare Supplement Insurance) Policies</a:t>
            </a:r>
            <a:endParaRPr lang="en-US" sz="1200" dirty="0"/>
          </a:p>
        </p:txBody>
      </p:sp>
      <p:sp>
        <p:nvSpPr>
          <p:cNvPr id="8" name="Slide Number Placeholder 1"/>
          <p:cNvSpPr txBox="1">
            <a:spLocks/>
          </p:cNvSpPr>
          <p:nvPr/>
        </p:nvSpPr>
        <p:spPr>
          <a:xfrm>
            <a:off x="6934200" y="6340475"/>
            <a:ext cx="1752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kern="1200">
                <a:solidFill>
                  <a:schemeClr val="tx1"/>
                </a:solidFill>
                <a:latin typeface="Arial" pitchFamily="34" charset="0"/>
                <a:ea typeface="ＭＳ Ｐゴシック"/>
                <a:cs typeface="ＭＳ Ｐゴシック"/>
              </a:defRPr>
            </a:lvl5pPr>
            <a:lvl6pPr marL="2286000" algn="l" defTabSz="914400" rtl="0" eaLnBrk="1" latinLnBrk="0" hangingPunct="1">
              <a:defRPr kern="1200">
                <a:solidFill>
                  <a:schemeClr val="tx1"/>
                </a:solidFill>
                <a:latin typeface="Arial" pitchFamily="34" charset="0"/>
                <a:ea typeface="ＭＳ Ｐゴシック"/>
                <a:cs typeface="ＭＳ Ｐゴシック"/>
              </a:defRPr>
            </a:lvl6pPr>
            <a:lvl7pPr marL="2743200" algn="l" defTabSz="914400" rtl="0" eaLnBrk="1" latinLnBrk="0" hangingPunct="1">
              <a:defRPr kern="1200">
                <a:solidFill>
                  <a:schemeClr val="tx1"/>
                </a:solidFill>
                <a:latin typeface="Arial" pitchFamily="34" charset="0"/>
                <a:ea typeface="ＭＳ Ｐゴシック"/>
                <a:cs typeface="ＭＳ Ｐゴシック"/>
              </a:defRPr>
            </a:lvl7pPr>
            <a:lvl8pPr marL="3200400" algn="l" defTabSz="914400" rtl="0" eaLnBrk="1" latinLnBrk="0" hangingPunct="1">
              <a:defRPr kern="1200">
                <a:solidFill>
                  <a:schemeClr val="tx1"/>
                </a:solidFill>
                <a:latin typeface="Arial" pitchFamily="34" charset="0"/>
                <a:ea typeface="ＭＳ Ｐゴシック"/>
                <a:cs typeface="ＭＳ Ｐゴシック"/>
              </a:defRPr>
            </a:lvl8pPr>
            <a:lvl9pPr marL="3657600" algn="l" defTabSz="914400" rtl="0" eaLnBrk="1" latinLnBrk="0" hangingPunct="1">
              <a:defRPr kern="1200">
                <a:solidFill>
                  <a:schemeClr val="tx1"/>
                </a:solidFill>
                <a:latin typeface="Arial" pitchFamily="34" charset="0"/>
                <a:ea typeface="ＭＳ Ｐゴシック"/>
                <a:cs typeface="ＭＳ Ｐゴシック"/>
              </a:defRPr>
            </a:lvl9pPr>
          </a:lstStyle>
          <a:p>
            <a:pPr algn="r">
              <a:defRPr/>
            </a:pPr>
            <a:fld id="{E2EE05EC-9D7A-49BA-9578-E951024239B5}" type="slidenum">
              <a:rPr lang="en-US" sz="1200" smtClean="0">
                <a:solidFill>
                  <a:prstClr val="black"/>
                </a:solidFill>
              </a:rPr>
              <a:pPr algn="r">
                <a:defRPr/>
              </a:pPr>
              <a:t>9</a:t>
            </a:fld>
            <a:endParaRPr lang="en-US" sz="1200" dirty="0">
              <a:solidFill>
                <a:prstClr val="black"/>
              </a:solidFill>
            </a:endParaRPr>
          </a:p>
        </p:txBody>
      </p:sp>
    </p:spTree>
    <p:custDataLst>
      <p:tags r:id="rId1"/>
    </p:custDataLst>
    <p:extLst>
      <p:ext uri="{BB962C8B-B14F-4D97-AF65-F5344CB8AC3E}">
        <p14:creationId xmlns:p14="http://schemas.microsoft.com/office/powerpoint/2010/main" val="2890176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PVERSION" val="2008"/>
  <p:tag name="USESECONDARYMONITOR" val="True"/>
  <p:tag name="ANSWERNOWSTYLE" val="-1"/>
  <p:tag name="RESPCOUNTERFORMAT" val="0"/>
  <p:tag name="NUMRESPONSES" val="1"/>
  <p:tag name="CHARTVALUEFORMAT" val="0%"/>
  <p:tag name="AUTOUPDATEALIASES" val="True"/>
  <p:tag name="RACEANIMATIONSPEED" val="3"/>
  <p:tag name="MAXRESPONDERS" val="10"/>
  <p:tag name="BUBBLEGROUPING" val="3"/>
  <p:tag name="CUSTOMCELLBACKCOLOR1" val="-657956"/>
  <p:tag name="USESCHEMECOLORS" val="True"/>
  <p:tag name="GRIDOPACITY" val="90"/>
  <p:tag name="GRIDPOSITION" val="1"/>
  <p:tag name="CHARTLABELS" val="1"/>
  <p:tag name="INCLUDEPPT" val="True"/>
  <p:tag name="REALTIMEBACKUP" val="False"/>
  <p:tag name="CHARTSCALE" val="True"/>
  <p:tag name="FIBINCLUDEOTHER" val="True"/>
  <p:tag name="PRRESPONSE3" val="8"/>
  <p:tag name="PRRESPONSE7" val="4"/>
  <p:tag name="SHOWFLASHWARNING" val="True"/>
  <p:tag name="SAVECSVWITHSESSION" val="False"/>
  <p:tag name="COUNTDOWNSTYLE" val="-1"/>
  <p:tag name="INPUTSOURCE" val="1"/>
  <p:tag name="AUTOADVANCE" val="False"/>
  <p:tag name="RACEENDPOINTS" val="100"/>
  <p:tag name="TEAMSINLEADERBOARD" val="11"/>
  <p:tag name="DEFAULTNUMTEAMS" val="5"/>
  <p:tag name="CUSTOMCELLBACKCOLOR3" val="-268652"/>
  <p:tag name="DISPLAYDEVICEID" val="True"/>
  <p:tag name="GRIDFONTSIZE" val="12"/>
  <p:tag name="INCLUDENONRESPONDERS" val="False"/>
  <p:tag name="INCORRECTPOINTVALUE" val="0"/>
  <p:tag name="ADVANCEDSETTINGSVIEW" val="True"/>
  <p:tag name="PRRESPONSE1" val="10"/>
  <p:tag name="PRRESPONSE6" val="5"/>
  <p:tag name="ALWAYSOPENPOLL" val="False"/>
  <p:tag name="SHOWBARVISIBLE" val="True"/>
  <p:tag name="ANSWERNOWTEXT" val="Answer Now"/>
  <p:tag name="ALLOWDUPLICATES" val="False"/>
  <p:tag name="ROTATIONINTERVAL" val="2"/>
  <p:tag name="PARTICIPANTSINLEADERBOARD" val="5"/>
  <p:tag name="CUSTOMGRIDBACKCOLOR" val="-2830136"/>
  <p:tag name="DISPLAYNAME" val="True"/>
  <p:tag name="GRIDSIZE" val="{Width=800, Height=600}"/>
  <p:tag name="MULTIRESPDIVISOR" val="1"/>
  <p:tag name="ZEROBASED" val="False"/>
  <p:tag name="FIBDISPLAYKEYWORDS" val="True"/>
  <p:tag name="PRRESPONSE8" val="3"/>
  <p:tag name="BULLETTYPE" val="3"/>
  <p:tag name="BACKUPSESSIONS" val="True"/>
  <p:tag name="RACERSMAXDISPLAYED" val="5"/>
  <p:tag name="BUBBLEVALUEFORMAT" val="0.0"/>
  <p:tag name="DISPLAYDEVICENUMBER" val="True"/>
  <p:tag name="CHARTCOLORS" val="1"/>
  <p:tag name="REALTIMEBACKUPPATH" val="(None)"/>
  <p:tag name="PRRESPONSE2" val="9"/>
  <p:tag name="PRRESPONSE10" val="1"/>
  <p:tag name="CSVFORMAT" val="0"/>
  <p:tag name="BACKUPMAINTENANCE" val="7"/>
  <p:tag name="BUBBLENAMEVISIBLE" val="True"/>
  <p:tag name="CUSTOMCELLBACKCOLOR4" val="-8355712"/>
  <p:tag name="RESETCHARTS" val="True"/>
  <p:tag name="FIBDISPLAYRESULTS" val="True"/>
  <p:tag name="PRRESPONSE9" val="2"/>
  <p:tag name="RESPCOUNTERSTYLE" val="-1"/>
  <p:tag name="STDCHART" val="1"/>
  <p:tag name="CUSTOMCELLBACKCOLOR2" val="-13395457"/>
  <p:tag name="ALLOWUSERFEEDBACK" val="True"/>
  <p:tag name="PRRESPONSE4" val="7"/>
  <p:tag name="SKIPREMAININGRACESLIDES" val="True"/>
  <p:tag name="AUTOSIZEGRID" val="True"/>
  <p:tag name="FIBNUMRESULTS" val="6"/>
  <p:tag name="RESPTABLESTYLE" val="-1"/>
  <p:tag name="CUSTOMCELLFORECOLOR" val="-16777216"/>
  <p:tag name="AUTOADJUSTPARTRANGE" val="True"/>
  <p:tag name="COUNTDOWNSECONDS" val="10"/>
  <p:tag name="POLLINGCYCLE" val="2"/>
  <p:tag name="CORRECTPOINTVALUE" val="100"/>
  <p:tag name="BUBBLESIZEVISIBLE" val="True"/>
  <p:tag name="REVIEWONLY" val="False"/>
  <p:tag name="GRIDROTATIONINTERVAL" val="2"/>
  <p:tag name="MMPROD_NEXTUNIQUEID" val="10009"/>
  <p:tag name="PRRESPONSE5" val="6"/>
  <p:tag name="DELIMITERS" val="3.1"/>
  <p:tag name="LUIDIAENABLED" val="False"/>
  <p:tag name="TPFULLVERSION" val="4.2.4.1012"/>
  <p:tag name="POWERPOINTVERSION" val="14.0"/>
  <p:tag name="EXPANDSHOWBAR" val="True"/>
  <p:tag name="TASKPANEKEY" val="3cbef729-7ae4-44fd-85fb-450b48c1c53e"/>
  <p:tag name="MMPROD_UIDATA" val="&lt;database version=&quot;9.0&quot;&gt;&lt;object type=&quot;1&quot; unique_id=&quot;10001&quot;&gt;&lt;object type=&quot;8&quot; unique_id=&quot;10002&quot;&gt;&lt;/object&gt;&lt;object type=&quot;2&quot; unique_id=&quot;10003&quot;&gt;&lt;object type=&quot;3&quot; unique_id=&quot;10005&quot;&gt;&lt;property id=&quot;20148&quot; value=&quot;5&quot;/&gt;&lt;property id=&quot;20300&quot; value=&quot;Slide 46 - &amp;quot;Medigap Resource Guide&amp;quot;&quot;/&gt;&lt;property id=&quot;20307&quot; value=&quot;308&quot;/&gt;&lt;/object&gt;&lt;object type=&quot;3&quot; unique_id=&quot;10291&quot;&gt;&lt;property id=&quot;20148&quot; value=&quot;5&quot;/&gt;&lt;property id=&quot;20300&quot; value=&quot;Slide 11 - &amp;quot;Check Your Knowledge - Question 2&amp;quot;&quot;/&gt;&lt;property id=&quot;20307&quot; value=&quot;353&quot;/&gt;&lt;/object&gt;&lt;object type=&quot;3&quot; unique_id=&quot;110605&quot;&gt;&lt;property id=&quot;20148&quot; value=&quot;5&quot;/&gt;&lt;property id=&quot;20300&quot; value=&quot;Slide 1 - &amp;quot;2014 National Training Program&amp;quot;&quot;/&gt;&lt;property id=&quot;20307&quot; value=&quot;344&quot;/&gt;&lt;/object&gt;&lt;object type=&quot;3&quot; unique_id=&quot;110606&quot;&gt;&lt;property id=&quot;20148&quot; value=&quot;5&quot;/&gt;&lt;property id=&quot;20300&quot; value=&quot;Slide 2 - &amp;quot;Session Objectives&amp;quot;&quot;/&gt;&lt;property id=&quot;20307&quot; value=&quot;375&quot;/&gt;&lt;/object&gt;&lt;object type=&quot;3&quot; unique_id=&quot;110607&quot;&gt;&lt;property id=&quot;20148&quot; value=&quot;5&quot;/&gt;&lt;property id=&quot;20300&quot; value=&quot;Slide 3 - &amp;quot;Lesson 1—Introduction to Medigap&amp;quot;&quot;/&gt;&lt;property id=&quot;20307&quot; value=&quot;376&quot;/&gt;&lt;/object&gt;&lt;object type=&quot;3&quot; unique_id=&quot;110608&quot;&gt;&lt;property id=&quot;20148&quot; value=&quot;5&quot;/&gt;&lt;property id=&quot;20300&quot; value=&quot;Slide 4 - &amp;quot;Your Medicare Coverage Choices&amp;quot;&quot;/&gt;&lt;property id=&quot;20307&quot; value=&quot;369&quot;/&gt;&lt;/object&gt;&lt;object type=&quot;3&quot; unique_id=&quot;110609&quot;&gt;&lt;property id=&quot;20148&quot; value=&quot;5&quot;/&gt;&lt;property id=&quot;20300&quot; value=&quot;Slide 5 - &amp;quot;Medigap Policies&amp;quot;&quot;/&gt;&lt;property id=&quot;20307&quot; value=&quot;324&quot;/&gt;&lt;/object&gt;&lt;object type=&quot;3&quot; unique_id=&quot;110610&quot;&gt;&lt;property id=&quot;20148&quot; value=&quot;5&quot;/&gt;&lt;property id=&quot;20300&quot; value=&quot;Slide 6 - &amp;quot;Gaps in Original Medicare Coverage&amp;quot;&quot;/&gt;&lt;property id=&quot;20307&quot; value=&quot;339&quot;/&gt;&lt;/object&gt;&lt;object type=&quot;3&quot; unique_id=&quot;110611&quot;&gt;&lt;property id=&quot;20148&quot; value=&quot;5&quot;/&gt;&lt;property id=&quot;20300&quot; value=&quot;Slide 7 - &amp;quot;Part A – What You Pay in Original Medicare - 2014&amp;quot;&quot;/&gt;&lt;property id=&quot;20307&quot; value=&quot;350&quot;/&gt;&lt;/object&gt;&lt;object type=&quot;3&quot; unique_id=&quot;110612&quot;&gt;&lt;property id=&quot;20148&quot; value=&quot;5&quot;/&gt;&lt;property id=&quot;20300&quot; value=&quot;Slide 8 - &amp;quot;Part B – What you Pay  in Original Medicare - 2014&amp;quot;&quot;/&gt;&lt;property id=&quot;20307&quot; value=&quot;352&quot;/&gt;&lt;/object&gt;&lt;object type=&quot;3&quot; unique_id=&quot;110613&quot;&gt;&lt;property id=&quot;20148&quot; value=&quot;5&quot;/&gt;&lt;property id=&quot;20300&quot; value=&quot;Slide 9 - &amp;quot;Check Your Knowledge – Question 1&amp;quot;&quot;/&gt;&lt;property id=&quot;20307&quot; value=&quot;331&quot;/&gt;&lt;/object&gt;&lt;object type=&quot;3&quot; unique_id=&quot;110614&quot;&gt;&lt;property id=&quot;20148&quot; value=&quot;5&quot;/&gt;&lt;property id=&quot;20300&quot; value=&quot;Slide 12 - &amp;quot;Lesson 2—Medigap Plans &amp;quot;&quot;/&gt;&lt;property id=&quot;20307&quot; value=&quot;270&quot;/&gt;&lt;/object&gt;&lt;object type=&quot;3&quot; unique_id=&quot;110615&quot;&gt;&lt;property id=&quot;20148&quot; value=&quot;5&quot;/&gt;&lt;property id=&quot;20300&quot; value=&quot;Slide 13 - &amp;quot;Medigap Plans&amp;quot;&quot;/&gt;&lt;property id=&quot;20307&quot; value=&quot;272&quot;/&gt;&lt;/object&gt;&lt;object type=&quot;3&quot; unique_id=&quot;110616&quot;&gt;&lt;property id=&quot;20148&quot; value=&quot;5&quot;/&gt;&lt;property id=&quot;20300&quot; value=&quot;Slide 14 - &amp;quot;Medigap Plan Types&amp;quot;&quot;/&gt;&lt;property id=&quot;20307&quot; value=&quot;347&quot;/&gt;&lt;/object&gt;&lt;object type=&quot;3&quot; unique_id=&quot;110617&quot;&gt;&lt;property id=&quot;20148&quot; value=&quot;5&quot;/&gt;&lt;property id=&quot;20300&quot; value=&quot;Slide 15 - &amp;quot;Special Types of Medigap Plans&amp;quot;&quot;/&gt;&lt;property id=&quot;20307&quot; value=&quot;279&quot;/&gt;&lt;/object&gt;&lt;object type=&quot;3&quot; unique_id=&quot;110618&quot;&gt;&lt;property id=&quot;20148&quot; value=&quot;5&quot;/&gt;&lt;property id=&quot;20300&quot; value=&quot;Slide 16 - &amp;quot; Massachusetts, Minnesota, Wisconsin&amp;quot;&quot;/&gt;&lt;property id=&quot;20307&quot; value=&quot;282&quot;/&gt;&lt;/object&gt;&lt;object type=&quot;3&quot; unique_id=&quot;110619&quot;&gt;&lt;property id=&quot;20148&quot; value=&quot;5&quot;/&gt;&lt;property id=&quot;20300&quot; value=&quot;Slide 17 - &amp;quot;Medicare SELECT Policies&amp;quot;&quot;/&gt;&lt;property id=&quot;20307&quot; value=&quot;283&quot;/&gt;&lt;/object&gt;&lt;object type=&quot;3&quot; unique_id=&quot;110620&quot;&gt;&lt;property id=&quot;20148&quot; value=&quot;5&quot;/&gt;&lt;property id=&quot;20300&quot; value=&quot;Slide 18 - &amp;quot;Medigap Costs&amp;quot;&quot;/&gt;&lt;property id=&quot;20307&quot; value=&quot;310&quot;/&gt;&lt;/object&gt;&lt;object type=&quot;3&quot; unique_id=&quot;110621&quot;&gt;&lt;property id=&quot;20148&quot; value=&quot;5&quot;/&gt;&lt;property id=&quot;20300&quot; value=&quot;Slide 19 - &amp;quot;Medigap Pricing Based on Age&amp;quot;&quot;/&gt;&lt;property id=&quot;20307&quot; value=&quot;320&quot;/&gt;&lt;/object&gt;&lt;object type=&quot;3&quot; unique_id=&quot;110622&quot;&gt;&lt;property id=&quot;20148&quot; value=&quot;5&quot;/&gt;&lt;property id=&quot;20300&quot; value=&quot;Slide 20 - &amp;quot;Check Your Knowledge – Question 3&amp;quot;&quot;/&gt;&lt;property id=&quot;20307&quot; value=&quot;330&quot;/&gt;&lt;/object&gt;&lt;object type=&quot;3&quot; unique_id=&quot;110623&quot;&gt;&lt;property id=&quot;20148&quot; value=&quot;5&quot;/&gt;&lt;property id=&quot;20300&quot; value=&quot;Slide 21 - &amp;quot;Check Your Knowledge – Question 4&amp;quot;&quot;/&gt;&lt;property id=&quot;20307&quot; value=&quot;359&quot;/&gt;&lt;/object&gt;&lt;object type=&quot;3&quot; unique_id=&quot;110624&quot;&gt;&lt;property id=&quot;20148&quot; value=&quot;5&quot;/&gt;&lt;property id=&quot;20300&quot; value=&quot;Slide 22 - &amp;quot;Lesson 3—Buying a Medigap Policy&amp;quot;&quot;/&gt;&lt;property id=&quot;20307&quot; value=&quot;286&quot;/&gt;&lt;/object&gt;&lt;object type=&quot;3&quot; unique_id=&quot;110625&quot;&gt;&lt;property id=&quot;20148&quot; value=&quot;5&quot;/&gt;&lt;property id=&quot;20300&quot; value=&quot;Slide 23 - &amp;quot;The Best Time to Buy a Medigap Policy&amp;quot;&quot;/&gt;&lt;property id=&quot;20307&quot; value=&quot;288&quot;/&gt;&lt;/object&gt;&lt;object type=&quot;3&quot; unique_id=&quot;110626&quot;&gt;&lt;property id=&quot;20148&quot; value=&quot;5&quot;/&gt;&lt;property id=&quot;20300&quot; value=&quot;Slide 24 - &amp;quot;Delayed Medigap  Open Enrollment Period (OEP)&amp;quot;&quot;/&gt;&lt;property id=&quot;20307&quot; value=&quot;290&quot;/&gt;&lt;/object&gt;&lt;object type=&quot;3&quot; unique_id=&quot;110627&quot;&gt;&lt;property id=&quot;20148&quot; value=&quot;5&quot;/&gt;&lt;property id=&quot;20300&quot; value=&quot;Slide 25 - &amp;quot;Pre-Existing Conditions and Medigap&amp;quot;&quot;/&gt;&lt;property id=&quot;20307&quot; value=&quot;332&quot;/&gt;&lt;/object&gt;&lt;object type=&quot;3&quot; unique_id=&quot;110628&quot;&gt;&lt;property id=&quot;20148&quot; value=&quot;5&quot;/&gt;&lt;property id=&quot;20300&quot; value=&quot;Slide 26 - &amp;quot;Medigap for People With a Disability or End-Stage Renal Disease (ESRD)&amp;quot;&quot;/&gt;&lt;property id=&quot;20307&quot; value=&quot;299&quot;/&gt;&lt;/object&gt;&lt;object type=&quot;3&quot; unique_id=&quot;110629&quot;&gt;&lt;property id=&quot;20148&quot; value=&quot;5&quot;/&gt;&lt;property id=&quot;20300&quot; value=&quot;Slide 27 - &amp;quot;Steps to Buy a Medigap Policy&amp;quot;&quot;/&gt;&lt;property id=&quot;20307&quot; value=&quot;296&quot;/&gt;&lt;/object&gt;&lt;object type=&quot;3&quot; unique_id=&quot;110630&quot;&gt;&lt;property id=&quot;20148&quot; value=&quot;5&quot;/&gt;&lt;property id=&quot;20300&quot; value=&quot;Slide 28 - &amp;quot;Why Switch Medigap Policies? &amp;quot;&quot;/&gt;&lt;property id=&quot;20307&quot; value=&quot;292&quot;/&gt;&lt;/object&gt;&lt;object type=&quot;3&quot; unique_id=&quot;110631&quot;&gt;&lt;property id=&quot;20148&quot; value=&quot;5&quot;/&gt;&lt;property id=&quot;20300&quot; value=&quot;Slide 29 - &amp;quot;When Can You Switch Medigap Policies?&amp;quot;&quot;/&gt;&lt;property id=&quot;20307&quot; value=&quot;293&quot;/&gt;&lt;/object&gt;&lt;object type=&quot;3&quot; unique_id=&quot;110632&quot;&gt;&lt;property id=&quot;20148&quot; value=&quot;5&quot;/&gt;&lt;property id=&quot;20300&quot; value=&quot;Slide 30 - &amp;quot;Check Your Knowledge – Question 5&amp;quot;&quot;/&gt;&lt;property id=&quot;20307&quot; value=&quot;348&quot;/&gt;&lt;/object&gt;&lt;object type=&quot;3&quot; unique_id=&quot;110633&quot;&gt;&lt;property id=&quot;20148&quot; value=&quot;5&quot;/&gt;&lt;property id=&quot;20300&quot; value=&quot;Slide 31 - &amp;quot;Check Your Knowledge – Question 6&amp;quot;&quot;/&gt;&lt;property id=&quot;20307&quot; value=&quot;366&quot;/&gt;&lt;/object&gt;&lt;object type=&quot;3&quot; unique_id=&quot;110634&quot;&gt;&lt;property id=&quot;20148&quot; value=&quot;5&quot;/&gt;&lt;property id=&quot;20300&quot; value=&quot;Slide 32 - &amp;quot;Lesson 4—Medigap Rights and Protections&amp;quot;&quot;/&gt;&lt;property id=&quot;20307&quot; value=&quot;325&quot;/&gt;&lt;/object&gt;&lt;object type=&quot;3&quot; unique_id=&quot;110635&quot;&gt;&lt;property id=&quot;20148&quot; value=&quot;5&quot;/&gt;&lt;property id=&quot;20300&quot; value=&quot;Slide 33 - &amp;quot;Guaranteed Issue Rights&amp;quot;&quot;/&gt;&lt;property id=&quot;20307&quot; value=&quot;300&quot;/&gt;&lt;/object&gt;&lt;object type=&quot;3&quot; unique_id=&quot;110636&quot;&gt;&lt;property id=&quot;20148&quot; value=&quot;5&quot;/&gt;&lt;property id=&quot;20300&quot; value=&quot;Slide 34 - &amp;quot;Examples of Guaranteed Issue Rights &amp;quot;&quot;/&gt;&lt;property id=&quot;20307&quot; value=&quot;301&quot;/&gt;&lt;/object&gt;&lt;object type=&quot;3&quot; unique_id=&quot;110637&quot;&gt;&lt;property id=&quot;20148&quot; value=&quot;5&quot;/&gt;&lt;property id=&quot;20300&quot; value=&quot;Slide 35 - &amp;quot;Examples of Guaranteed Issue Rights&amp;quot;&quot;/&gt;&lt;property id=&quot;20307&quot; value=&quot;302&quot;/&gt;&lt;/object&gt;&lt;object type=&quot;3&quot; unique_id=&quot;110638&quot;&gt;&lt;property id=&quot;20148&quot; value=&quot;5&quot;/&gt;&lt;property id=&quot;20300&quot; value=&quot;Slide 36 - &amp;quot;Guaranteed Renewable Plans&amp;quot;&quot;/&gt;&lt;property id=&quot;20307&quot; value=&quot;304&quot;/&gt;&lt;/object&gt;&lt;object type=&quot;3&quot; unique_id=&quot;110639&quot;&gt;&lt;property id=&quot;20148&quot; value=&quot;5&quot;/&gt;&lt;property id=&quot;20300&quot; value=&quot;Slide 37 - &amp;quot;Right to Suspend Medigap  for People With Medicaid&amp;quot;&quot;/&gt;&lt;property id=&quot;20307&quot; value=&quot;365&quot;/&gt;&lt;/object&gt;&lt;object type=&quot;3&quot; unique_id=&quot;110640&quot;&gt;&lt;property id=&quot;20148&quot; value=&quot;5&quot;/&gt;&lt;property id=&quot;20300&quot; value=&quot;Slide 38 - &amp;quot;Right to Suspend Medigap &amp;quot;&quot;/&gt;&lt;property id=&quot;20307&quot; value=&quot;305&quot;/&gt;&lt;/object&gt;&lt;object type=&quot;3&quot; unique_id=&quot;110641&quot;&gt;&lt;property id=&quot;20148&quot; value=&quot;5&quot;/&gt;&lt;property id=&quot;20300&quot; value=&quot;Slide 39 - &amp;quot;Right to Suspend Medigap for People Under Age 65&amp;quot;&quot;/&gt;&lt;property id=&quot;20307&quot; value=&quot;303&quot;/&gt;&lt;/object&gt;&lt;object type=&quot;3&quot; unique_id=&quot;110642&quot;&gt;&lt;property id=&quot;20148&quot; value=&quot;5&quot;/&gt;&lt;property id=&quot;20300&quot; value=&quot;Slide 40 - &amp;quot;Check Your Knowledge – Question 7&amp;quot;&quot;/&gt;&lt;property id=&quot;20307&quot; value=&quot;349&quot;/&gt;&lt;/object&gt;&lt;object type=&quot;3&quot; unique_id=&quot;110643&quot;&gt;&lt;property id=&quot;20148&quot; value=&quot;5&quot;/&gt;&lt;property id=&quot;20300&quot; value=&quot;Slide 41 - &amp;quot;Review Scenario 1&amp;quot;&quot;/&gt;&lt;property id=&quot;20307&quot; value=&quot;378&quot;/&gt;&lt;/object&gt;&lt;object type=&quot;3&quot; unique_id=&quot;110644&quot;&gt;&lt;property id=&quot;20148&quot; value=&quot;5&quot;/&gt;&lt;property id=&quot;20300&quot; value=&quot;Slide 42 - &amp;quot;Review Scenario 1 Considerations&amp;quot;&quot;/&gt;&lt;property id=&quot;20307&quot; value=&quot;379&quot;/&gt;&lt;/object&gt;&lt;object type=&quot;3&quot; unique_id=&quot;110645&quot;&gt;&lt;property id=&quot;20148&quot; value=&quot;5&quot;/&gt;&lt;property id=&quot;20300&quot; value=&quot;Slide 43 - &amp;quot;Review Scenario 2&amp;quot;&quot;/&gt;&lt;property id=&quot;20307&quot; value=&quot;380&quot;/&gt;&lt;/object&gt;&lt;object type=&quot;3&quot; unique_id=&quot;110646&quot;&gt;&lt;property id=&quot;20148&quot; value=&quot;5&quot;/&gt;&lt;property id=&quot;20300&quot; value=&quot;Slide 44 - &amp;quot;Review Scenario 2 Considerations&amp;quot;&quot;/&gt;&lt;property id=&quot;20307&quot; value=&quot;381&quot;/&gt;&lt;/object&gt;&lt;object type=&quot;3&quot; unique_id=&quot;110649&quot;&gt;&lt;property id=&quot;20148&quot; value=&quot;5&quot;/&gt;&lt;property id=&quot;20300&quot; value=&quot;Slide 45 - &amp;quot;Key Points&amp;quot;&quot;/&gt;&lt;property id=&quot;20307&quot; value=&quot;287&quot;/&gt;&lt;/object&gt;&lt;object type=&quot;3&quot; unique_id=&quot;110651&quot;&gt;&lt;property id=&quot;20148&quot; value=&quot;5&quot;/&gt;&lt;property id=&quot;20300&quot; value=&quot;Slide 48 - &amp;quot;Appendix A&amp;quot;&quot;/&gt;&lt;property id=&quot;20307&quot; value=&quot;346&quot;/&gt;&lt;/object&gt;&lt;object type=&quot;3&quot; unique_id=&quot;110652&quot;&gt;&lt;property id=&quot;20148&quot; value=&quot;5&quot;/&gt;&lt;property id=&quot;20300&quot; value=&quot;Slide 49 - &amp;quot;Appendix B – page 1&amp;quot;&quot;/&gt;&lt;property id=&quot;20307&quot; value=&quot;357&quot;/&gt;&lt;/object&gt;&lt;object type=&quot;3&quot; unique_id=&quot;110653&quot;&gt;&lt;property id=&quot;20148&quot; value=&quot;5&quot;/&gt;&lt;property id=&quot;20300&quot; value=&quot;Slide 50 - &amp;quot;Appendix B – page 2&amp;quot;&quot;/&gt;&lt;property id=&quot;20307&quot; value=&quot;356&quot;/&gt;&lt;/object&gt;&lt;object type=&quot;3&quot; unique_id=&quot;110654&quot;&gt;&lt;property id=&quot;20148&quot; value=&quot;5&quot;/&gt;&lt;property id=&quot;20300&quot; value=&quot;Slide 51 - &amp;quot;Appendix B – page 3&amp;quot;&quot;/&gt;&lt;property id=&quot;20307&quot; value=&quot;358&quot;/&gt;&lt;/object&gt;&lt;object type=&quot;3&quot; unique_id=&quot;110655&quot;&gt;&lt;property id=&quot;20148&quot; value=&quot;5&quot;/&gt;&lt;property id=&quot;20300&quot; value=&quot;Slide 52 - &amp;quot;Appendix C – page 1&amp;quot;&quot;/&gt;&lt;property id=&quot;20307&quot; value=&quot;360&quot;/&gt;&lt;/object&gt;&lt;object type=&quot;3&quot; unique_id=&quot;110656&quot;&gt;&lt;property id=&quot;20148&quot; value=&quot;5&quot;/&gt;&lt;property id=&quot;20300&quot; value=&quot;Slide 53 - &amp;quot;Appendix C – page 2&amp;quot;&quot;/&gt;&lt;property id=&quot;20307&quot; value=&quot;315&quot;/&gt;&lt;/object&gt;&lt;object type=&quot;3&quot; unique_id=&quot;110911&quot;&gt;&lt;property id=&quot;20148&quot; value=&quot;5&quot;/&gt;&lt;property id=&quot;20300&quot; value=&quot;Slide 10 - &amp;quot;Session Objectives&amp;quot;&quot;/&gt;&lt;property id=&quot;20307&quot; value=&quot;382&quot;/&gt;&lt;/object&gt;&lt;object type=&quot;3&quot; unique_id=&quot;110912&quot;&gt;&lt;property id=&quot;20148&quot; value=&quot;5&quot;/&gt;&lt;property id=&quot;20300&quot; value=&quot;Slide 47 - &amp;quot;National Training Program Contact Information&amp;quot;&quot;/&gt;&lt;property id=&quot;20307&quot; value=&quot;383&quot;/&gt;&lt;/object&gt;&lt;/object&gt;&lt;/object&gt;&lt;/database&gt;"/>
  <p:tag name="SECTOMILLISECCONVERTED" val="1"/>
</p:tagLst>
</file>

<file path=ppt/tags/tag10.xml><?xml version="1.0" encoding="utf-8"?>
<p:tagLst xmlns:a="http://schemas.openxmlformats.org/drawingml/2006/main" xmlns:r="http://schemas.openxmlformats.org/officeDocument/2006/relationships" xmlns:p="http://schemas.openxmlformats.org/presentationml/2006/main">
  <p:tag name="SLIDEGUID" val="C62C3B9E37B74ED8A2EE4818C7834769"/>
  <p:tag name="SLIDEID" val="C62C3B9E37B74ED8A2EE4818C7834769"/>
  <p:tag name="SLIDEORDER" val="1"/>
  <p:tag name="SLIDETYPE" val="Q"/>
  <p:tag name="DEMOGRAPHIC" val="False"/>
  <p:tag name="TEAMASSIGN" val="False"/>
  <p:tag name="SPEEDSCORING" val="False"/>
  <p:tag name="CORRECTPOINTVALUE" val="100"/>
  <p:tag name="INCORRECTPOINTVALUE" val="0"/>
  <p:tag name="ZEROBASED" val="False"/>
  <p:tag name="DELIMITERS" val="3.1"/>
  <p:tag name="VALUEFORMAT" val="0%"/>
  <p:tag name="QUESTIONALIAS" val="Exercise"/>
  <p:tag name="ANSWERSALIAS" val="Medicare Part A coinsurance|smicln|Hospice coinsurance or copayment|smicln|Medicare Part A deductible|smicln|First 3 pints of blood"/>
  <p:tag name="VALUES" val="Incorrect|smicln|Incorrect|smicln|Correct|smicln|Incorrect"/>
  <p:tag name="CHARTCOLORINDICES" val="37,33,41,32,13,23,46,37,5,16,10,3"/>
  <p:tag name="TOTALRESPONSES" val="2"/>
  <p:tag name="RESPONSECOUNT" val="2"/>
  <p:tag name="SLICED" val="False"/>
  <p:tag name="RESPONSES" val="2;-;1;"/>
  <p:tag name="CHARTSTRINGSTD" val="1 1 0 0"/>
  <p:tag name="CHARTSTRINGREV" val="0 0 1 1"/>
  <p:tag name="CHARTSTRINGSTDPER" val="0.5 0.5 0 0"/>
  <p:tag name="CHARTSTRINGREVPER" val="0 0 0.5 0.5"/>
  <p:tag name="RESPONSESGATHERED" val="False"/>
  <p:tag name="ANONYMOUSTEMP" val="False"/>
</p:tagLst>
</file>

<file path=ppt/tags/tag11.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2.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3.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4.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5.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6.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7.xml><?xml version="1.0" encoding="utf-8"?>
<p:tagLst xmlns:a="http://schemas.openxmlformats.org/drawingml/2006/main" xmlns:r="http://schemas.openxmlformats.org/officeDocument/2006/relationships" xmlns:p="http://schemas.openxmlformats.org/presentationml/2006/main">
  <p:tag name="SLIDEGUID" val="C62C3B9E37B74ED8A2EE4818C7834769"/>
  <p:tag name="SLIDEID" val="C62C3B9E37B74ED8A2EE4818C7834769"/>
  <p:tag name="SLIDEORDER" val="1"/>
  <p:tag name="SLIDETYPE" val="Q"/>
  <p:tag name="DEMOGRAPHIC" val="False"/>
  <p:tag name="TEAMASSIGN" val="False"/>
  <p:tag name="SPEEDSCORING" val="False"/>
  <p:tag name="CORRECTPOINTVALUE" val="100"/>
  <p:tag name="INCORRECTPOINTVALUE" val="0"/>
  <p:tag name="ZEROBASED" val="False"/>
  <p:tag name="DELIMITERS" val="3.1"/>
  <p:tag name="VALUEFORMAT" val="0%"/>
  <p:tag name="QUESTIONALIAS" val="Exercise"/>
  <p:tag name="ANSWERSALIAS" val="Medicare Part A coinsurance|smicln|Hospice coinsurance or copayment|smicln|Medicare Part A deductible|smicln|First 3 pints of blood"/>
  <p:tag name="VALUES" val="Incorrect|smicln|Incorrect|smicln|Correct|smicln|Incorrect"/>
  <p:tag name="CHARTCOLORINDICES" val="37,33,41,32,13,23,46,37,5,16,10,3"/>
  <p:tag name="TOTALRESPONSES" val="2"/>
  <p:tag name="RESPONSECOUNT" val="2"/>
  <p:tag name="SLICED" val="False"/>
  <p:tag name="RESPONSES" val="2;-;1;"/>
  <p:tag name="CHARTSTRINGSTD" val="1 1 0 0"/>
  <p:tag name="CHARTSTRINGREV" val="0 0 1 1"/>
  <p:tag name="CHARTSTRINGSTDPER" val="0.5 0.5 0 0"/>
  <p:tag name="CHARTSTRINGREVPER" val="0 0 0.5 0.5"/>
  <p:tag name="RESPONSESGATHERED" val="False"/>
  <p:tag name="ANONYMOUSTEMP" val="False"/>
</p:tagLst>
</file>

<file path=ppt/tags/tag18.xml><?xml version="1.0" encoding="utf-8"?>
<p:tagLst xmlns:a="http://schemas.openxmlformats.org/drawingml/2006/main" xmlns:r="http://schemas.openxmlformats.org/officeDocument/2006/relationships" xmlns:p="http://schemas.openxmlformats.org/presentationml/2006/main">
  <p:tag name="ANSWERBULLETS" val="3"/>
  <p:tag name="TEXTLENGTH" val="110"/>
  <p:tag name="FONTSIZE" val="28"/>
  <p:tag name="BULLETTYPE" val="ppBulletArabicPeriod"/>
  <p:tag name="ANSWERTEXT" val="Medicare Part A coinsurance&#10;Hospice coinsurance or copayment&#10;Medicare Part A deductible&#10;First 3 pints of blood"/>
  <p:tag name="OLDNUMANSWERS" val="4"/>
</p:tagLst>
</file>

<file path=ppt/tags/tag19.xml><?xml version="1.0" encoding="utf-8"?>
<p:tagLst xmlns:a="http://schemas.openxmlformats.org/drawingml/2006/main" xmlns:r="http://schemas.openxmlformats.org/officeDocument/2006/relationships" xmlns:p="http://schemas.openxmlformats.org/presentationml/2006/main">
  <p:tag name="SLIDEGUID" val="C62C3B9E37B74ED8A2EE4818C7834769"/>
  <p:tag name="SLIDEID" val="C62C3B9E37B74ED8A2EE4818C7834769"/>
  <p:tag name="SLIDEORDER" val="1"/>
  <p:tag name="SLIDETYPE" val="Q"/>
  <p:tag name="DEMOGRAPHIC" val="False"/>
  <p:tag name="TEAMASSIGN" val="False"/>
  <p:tag name="SPEEDSCORING" val="False"/>
  <p:tag name="CORRECTPOINTVALUE" val="100"/>
  <p:tag name="INCORRECTPOINTVALUE" val="0"/>
  <p:tag name="ZEROBASED" val="False"/>
  <p:tag name="DELIMITERS" val="3.1"/>
  <p:tag name="VALUEFORMAT" val="0%"/>
  <p:tag name="QUESTIONALIAS" val="Exercise"/>
  <p:tag name="ANSWERSALIAS" val="Medicare Part A coinsurance|smicln|Hospice coinsurance or copayment|smicln|Medicare Part A deductible|smicln|First 3 pints of blood"/>
  <p:tag name="VALUES" val="Incorrect|smicln|Incorrect|smicln|Correct|smicln|Incorrect"/>
  <p:tag name="CHARTCOLORINDICES" val="37,33,41,32,13,23,46,37,5,16,10,3"/>
  <p:tag name="TOTALRESPONSES" val="2"/>
  <p:tag name="RESPONSECOUNT" val="2"/>
  <p:tag name="SLICED" val="False"/>
  <p:tag name="RESPONSES" val="2;-;1;"/>
  <p:tag name="CHARTSTRINGSTD" val="1 1 0 0"/>
  <p:tag name="CHARTSTRINGREV" val="0 0 1 1"/>
  <p:tag name="CHARTSTRINGSTDPER" val="0.5 0.5 0 0"/>
  <p:tag name="CHARTSTRINGREVPER" val="0 0 0.5 0.5"/>
  <p:tag name="RESPONSESGATHERED" val="False"/>
  <p:tag name="ANONYMOUSTEMP" val="False"/>
</p:tagLst>
</file>

<file path=ppt/tags/tag2.xml><?xml version="1.0" encoding="utf-8"?>
<p:tagLst xmlns:a="http://schemas.openxmlformats.org/drawingml/2006/main" xmlns:r="http://schemas.openxmlformats.org/officeDocument/2006/relationships" xmlns:p="http://schemas.openxmlformats.org/presentationml/2006/main">
  <p:tag name="SLIDEGUID" val="C62C3B9E37B74ED8A2EE4818C7834769"/>
  <p:tag name="SLIDEID" val="C62C3B9E37B74ED8A2EE4818C7834769"/>
  <p:tag name="SLIDEORDER" val="1"/>
  <p:tag name="SLIDETYPE" val="Q"/>
  <p:tag name="DEMOGRAPHIC" val="False"/>
  <p:tag name="TEAMASSIGN" val="False"/>
  <p:tag name="SPEEDSCORING" val="False"/>
  <p:tag name="CORRECTPOINTVALUE" val="100"/>
  <p:tag name="INCORRECTPOINTVALUE" val="0"/>
  <p:tag name="ZEROBASED" val="False"/>
  <p:tag name="DELIMITERS" val="3.1"/>
  <p:tag name="VALUEFORMAT" val="0%"/>
  <p:tag name="QUESTIONALIAS" val="Exercise"/>
  <p:tag name="ANSWERSALIAS" val="True|smicln|False"/>
  <p:tag name="VALUES" val="Incorrect|smicln|Correct"/>
  <p:tag name="CHARTCOLORINDICES" val="37,33,11,14,13,23,46,9,5,16,10,3"/>
  <p:tag name="TOTALRESPONSES" val="2"/>
  <p:tag name="RESPONSECOUNT" val="2"/>
  <p:tag name="SLICED" val="False"/>
  <p:tag name="RESPONSES" val="2;2;-;"/>
  <p:tag name="CHARTSTRINGSTD" val="0 2"/>
  <p:tag name="CHARTSTRINGREV" val="2 0"/>
  <p:tag name="CHARTSTRINGSTDPER" val="0 1"/>
  <p:tag name="CHARTSTRINGREVPER" val="1 0"/>
  <p:tag name="RESPONSESGATHERED" val="False"/>
  <p:tag name="ANONYMOUSTEMP" val="False"/>
</p:tagLst>
</file>

<file path=ppt/tags/tag20.xml><?xml version="1.0" encoding="utf-8"?>
<p:tagLst xmlns:a="http://schemas.openxmlformats.org/drawingml/2006/main" xmlns:r="http://schemas.openxmlformats.org/officeDocument/2006/relationships" xmlns:p="http://schemas.openxmlformats.org/presentationml/2006/main">
  <p:tag name="ANSWERBULLETS" val="3"/>
  <p:tag name="TEXTLENGTH" val="110"/>
  <p:tag name="FONTSIZE" val="28"/>
  <p:tag name="BULLETTYPE" val="ppBulletArabicPeriod"/>
  <p:tag name="ANSWERTEXT" val="Medicare Part A coinsurance&#10;Hospice coinsurance or copayment&#10;Medicare Part A deductible&#10;First 3 pints of blood"/>
  <p:tag name="OLDNUMANSWERS" val="4"/>
</p:tagLst>
</file>

<file path=ppt/tags/tag21.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22.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23.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24.xml><?xml version="1.0" encoding="utf-8"?>
<p:tagLst xmlns:a="http://schemas.openxmlformats.org/drawingml/2006/main" xmlns:r="http://schemas.openxmlformats.org/officeDocument/2006/relationships" xmlns:p="http://schemas.openxmlformats.org/presentationml/2006/main">
  <p:tag name="SLIDEGUID" val="C62C3B9E37B74ED8A2EE4818C7834769"/>
  <p:tag name="SLIDEID" val="C62C3B9E37B74ED8A2EE4818C7834769"/>
  <p:tag name="SLIDEORDER" val="1"/>
  <p:tag name="SLIDETYPE" val="Q"/>
  <p:tag name="DEMOGRAPHIC" val="False"/>
  <p:tag name="TEAMASSIGN" val="False"/>
  <p:tag name="SPEEDSCORING" val="False"/>
  <p:tag name="CORRECTPOINTVALUE" val="100"/>
  <p:tag name="INCORRECTPOINTVALUE" val="0"/>
  <p:tag name="ZEROBASED" val="False"/>
  <p:tag name="DELIMITERS" val="3.1"/>
  <p:tag name="VALUEFORMAT" val="0%"/>
  <p:tag name="QUESTIONALIAS" val="Exercise"/>
  <p:tag name="ANSWERSALIAS" val="Medicare Part A coinsurance|smicln|Hospice coinsurance or copayment|smicln|Medicare Part A deductible|smicln|First 3 pints of blood"/>
  <p:tag name="VALUES" val="Incorrect|smicln|Incorrect|smicln|Correct|smicln|Incorrect"/>
  <p:tag name="CHARTCOLORINDICES" val="37,33,41,32,13,23,46,37,5,16,10,3"/>
  <p:tag name="TOTALRESPONSES" val="2"/>
  <p:tag name="RESPONSECOUNT" val="2"/>
  <p:tag name="SLICED" val="False"/>
  <p:tag name="RESPONSES" val="2;-;1;"/>
  <p:tag name="CHARTSTRINGSTD" val="1 1 0 0"/>
  <p:tag name="CHARTSTRINGREV" val="0 0 1 1"/>
  <p:tag name="CHARTSTRINGSTDPER" val="0.5 0.5 0 0"/>
  <p:tag name="CHARTSTRINGREVPER" val="0 0 0.5 0.5"/>
  <p:tag name="RESPONSESGATHERED" val="False"/>
  <p:tag name="ANONYMOUSTEMP" val="False"/>
</p:tagLst>
</file>

<file path=ppt/tags/tag25.xml><?xml version="1.0" encoding="utf-8"?>
<p:tagLst xmlns:a="http://schemas.openxmlformats.org/drawingml/2006/main" xmlns:r="http://schemas.openxmlformats.org/officeDocument/2006/relationships" xmlns:p="http://schemas.openxmlformats.org/presentationml/2006/main">
  <p:tag name="ANSWERBULLETS" val="3"/>
  <p:tag name="TEXTLENGTH" val="110"/>
  <p:tag name="FONTSIZE" val="28"/>
  <p:tag name="BULLETTYPE" val="ppBulletArabicPeriod"/>
  <p:tag name="ANSWERTEXT" val="Medicare Part A coinsurance&#10;Hospice coinsurance or copayment&#10;Medicare Part A deductible&#10;First 3 pints of blood"/>
  <p:tag name="OLDNUMANSWERS" val="4"/>
</p:tagLst>
</file>

<file path=ppt/tags/tag26.xml><?xml version="1.0" encoding="utf-8"?>
<p:tagLst xmlns:a="http://schemas.openxmlformats.org/drawingml/2006/main" xmlns:r="http://schemas.openxmlformats.org/officeDocument/2006/relationships" xmlns:p="http://schemas.openxmlformats.org/presentationml/2006/main">
  <p:tag name="SLIDEGUID" val="C62C3B9E37B74ED8A2EE4818C7834769"/>
  <p:tag name="SLIDEID" val="C62C3B9E37B74ED8A2EE4818C7834769"/>
  <p:tag name="SLIDEORDER" val="1"/>
  <p:tag name="SLIDETYPE" val="Q"/>
  <p:tag name="DEMOGRAPHIC" val="False"/>
  <p:tag name="TEAMASSIGN" val="False"/>
  <p:tag name="SPEEDSCORING" val="False"/>
  <p:tag name="CORRECTPOINTVALUE" val="100"/>
  <p:tag name="INCORRECTPOINTVALUE" val="0"/>
  <p:tag name="ZEROBASED" val="False"/>
  <p:tag name="DELIMITERS" val="3.1"/>
  <p:tag name="VALUEFORMAT" val="0%"/>
  <p:tag name="QUESTIONALIAS" val="Exercise"/>
  <p:tag name="ANSWERSALIAS" val="Medicare Part A coinsurance|smicln|Hospice coinsurance or copayment|smicln|Medicare Part A deductible|smicln|First 3 pints of blood"/>
  <p:tag name="VALUES" val="Incorrect|smicln|Incorrect|smicln|Correct|smicln|Incorrect"/>
  <p:tag name="CHARTCOLORINDICES" val="37,33,41,32,13,23,46,37,5,16,10,3"/>
  <p:tag name="TOTALRESPONSES" val="2"/>
  <p:tag name="RESPONSECOUNT" val="2"/>
  <p:tag name="SLICED" val="False"/>
  <p:tag name="RESPONSES" val="2;-;1;"/>
  <p:tag name="CHARTSTRINGSTD" val="1 1 0 0"/>
  <p:tag name="CHARTSTRINGREV" val="0 0 1 1"/>
  <p:tag name="CHARTSTRINGSTDPER" val="0.5 0.5 0 0"/>
  <p:tag name="CHARTSTRINGREVPER" val="0 0 0.5 0.5"/>
  <p:tag name="RESPONSESGATHERED" val="False"/>
  <p:tag name="ANONYMOUSTEMP" val="False"/>
</p:tagLst>
</file>

<file path=ppt/tags/tag27.xml><?xml version="1.0" encoding="utf-8"?>
<p:tagLst xmlns:a="http://schemas.openxmlformats.org/drawingml/2006/main" xmlns:r="http://schemas.openxmlformats.org/officeDocument/2006/relationships" xmlns:p="http://schemas.openxmlformats.org/presentationml/2006/main">
  <p:tag name="ANSWERBULLETS" val="3"/>
  <p:tag name="TEXTLENGTH" val="110"/>
  <p:tag name="FONTSIZE" val="28"/>
  <p:tag name="BULLETTYPE" val="ppBulletArabicPeriod"/>
  <p:tag name="ANSWERTEXT" val="Medicare Part A coinsurance&#10;Hospice coinsurance or copayment&#10;Medicare Part A deductible&#10;First 3 pints of blood"/>
  <p:tag name="OLDNUMANSWERS" val="4"/>
</p:tagLst>
</file>

<file path=ppt/tags/tag28.xml><?xml version="1.0" encoding="utf-8"?>
<p:tagLst xmlns:a="http://schemas.openxmlformats.org/drawingml/2006/main" xmlns:r="http://schemas.openxmlformats.org/officeDocument/2006/relationships" xmlns:p="http://schemas.openxmlformats.org/presentationml/2006/main">
  <p:tag name="SLIDEGUID" val="C62C3B9E37B74ED8A2EE4818C7834769"/>
  <p:tag name="SLIDEID" val="C62C3B9E37B74ED8A2EE4818C7834769"/>
  <p:tag name="SLIDEORDER" val="1"/>
  <p:tag name="SLIDETYPE" val="Q"/>
  <p:tag name="DEMOGRAPHIC" val="False"/>
  <p:tag name="TEAMASSIGN" val="False"/>
  <p:tag name="SPEEDSCORING" val="False"/>
  <p:tag name="CORRECTPOINTVALUE" val="100"/>
  <p:tag name="INCORRECTPOINTVALUE" val="0"/>
  <p:tag name="ZEROBASED" val="False"/>
  <p:tag name="DELIMITERS" val="3.1"/>
  <p:tag name="VALUEFORMAT" val="0%"/>
  <p:tag name="QUESTIONALIAS" val="Exercise"/>
  <p:tag name="ANSWERSALIAS" val="Medicare Part A coinsurance|smicln|Hospice coinsurance or copayment|smicln|Medicare Part A deductible|smicln|First 3 pints of blood"/>
  <p:tag name="VALUES" val="Incorrect|smicln|Incorrect|smicln|Correct|smicln|Incorrect"/>
  <p:tag name="CHARTCOLORINDICES" val="37,33,41,32,13,23,46,37,5,16,10,3"/>
  <p:tag name="TOTALRESPONSES" val="2"/>
  <p:tag name="RESPONSECOUNT" val="2"/>
  <p:tag name="SLICED" val="False"/>
  <p:tag name="RESPONSES" val="2;-;1;"/>
  <p:tag name="CHARTSTRINGSTD" val="1 1 0 0"/>
  <p:tag name="CHARTSTRINGREV" val="0 0 1 1"/>
  <p:tag name="CHARTSTRINGSTDPER" val="0.5 0.5 0 0"/>
  <p:tag name="CHARTSTRINGREVPER" val="0 0 0.5 0.5"/>
  <p:tag name="RESPONSESGATHERED" val="False"/>
  <p:tag name="ANONYMOUSTEMP" val="False"/>
</p:tagLst>
</file>

<file path=ppt/tags/tag29.xml><?xml version="1.0" encoding="utf-8"?>
<p:tagLst xmlns:a="http://schemas.openxmlformats.org/drawingml/2006/main" xmlns:r="http://schemas.openxmlformats.org/officeDocument/2006/relationships" xmlns:p="http://schemas.openxmlformats.org/presentationml/2006/main">
  <p:tag name="SLIDEGUID" val="C62C3B9E37B74ED8A2EE4818C7834769"/>
  <p:tag name="SLIDEID" val="C62C3B9E37B74ED8A2EE4818C7834769"/>
  <p:tag name="SLIDEORDER" val="1"/>
  <p:tag name="SLIDETYPE" val="Q"/>
  <p:tag name="DEMOGRAPHIC" val="False"/>
  <p:tag name="TEAMASSIGN" val="False"/>
  <p:tag name="SPEEDSCORING" val="False"/>
  <p:tag name="CORRECTPOINTVALUE" val="100"/>
  <p:tag name="INCORRECTPOINTVALUE" val="0"/>
  <p:tag name="ZEROBASED" val="False"/>
  <p:tag name="DELIMITERS" val="3.1"/>
  <p:tag name="VALUEFORMAT" val="0%"/>
  <p:tag name="QUESTIONALIAS" val="Exercise"/>
  <p:tag name="ANSWERSALIAS" val="Medicare Part A coinsurance|smicln|Hospice coinsurance or copayment|smicln|Medicare Part A deductible|smicln|First 3 pints of blood"/>
  <p:tag name="VALUES" val="Incorrect|smicln|Incorrect|smicln|Correct|smicln|Incorrect"/>
  <p:tag name="CHARTCOLORINDICES" val="37,33,41,32,13,23,46,37,5,16,10,3"/>
  <p:tag name="TOTALRESPONSES" val="2"/>
  <p:tag name="RESPONSECOUNT" val="2"/>
  <p:tag name="SLICED" val="False"/>
  <p:tag name="RESPONSES" val="2;-;1;"/>
  <p:tag name="CHARTSTRINGSTD" val="1 1 0 0"/>
  <p:tag name="CHARTSTRINGREV" val="0 0 1 1"/>
  <p:tag name="CHARTSTRINGSTDPER" val="0.5 0.5 0 0"/>
  <p:tag name="CHARTSTRINGREVPER" val="0 0 0.5 0.5"/>
  <p:tag name="RESPONSESGATHERED" val="False"/>
  <p:tag name="ANONYMOUSTEMP" val="False"/>
</p:tagLst>
</file>

<file path=ppt/tags/tag3.xml><?xml version="1.0" encoding="utf-8"?>
<p:tagLst xmlns:a="http://schemas.openxmlformats.org/drawingml/2006/main" xmlns:r="http://schemas.openxmlformats.org/officeDocument/2006/relationships" xmlns:p="http://schemas.openxmlformats.org/presentationml/2006/main">
  <p:tag name="SLIDEGUID" val="C62C3B9E37B74ED8A2EE4818C7834769"/>
  <p:tag name="SLIDEID" val="C62C3B9E37B74ED8A2EE4818C7834769"/>
  <p:tag name="SLIDEORDER" val="1"/>
  <p:tag name="SLIDETYPE" val="Q"/>
  <p:tag name="DEMOGRAPHIC" val="False"/>
  <p:tag name="TEAMASSIGN" val="False"/>
  <p:tag name="SPEEDSCORING" val="False"/>
  <p:tag name="CORRECTPOINTVALUE" val="100"/>
  <p:tag name="INCORRECTPOINTVALUE" val="0"/>
  <p:tag name="ZEROBASED" val="False"/>
  <p:tag name="DELIMITERS" val="3.1"/>
  <p:tag name="VALUEFORMAT" val="0%"/>
  <p:tag name="QUESTIONALIAS" val="Exercise"/>
  <p:tag name="ANSWERSALIAS" val="True|smicln|False"/>
  <p:tag name="VALUES" val="Incorrect|smicln|Correct"/>
  <p:tag name="CHARTCOLORINDICES" val="37,33,11,14,13,23,46,9,5,16,10,3"/>
  <p:tag name="TOTALRESPONSES" val="2"/>
  <p:tag name="RESPONSECOUNT" val="2"/>
  <p:tag name="SLICED" val="False"/>
  <p:tag name="RESPONSES" val="2;2;-;"/>
  <p:tag name="CHARTSTRINGSTD" val="0 2"/>
  <p:tag name="CHARTSTRINGREV" val="2 0"/>
  <p:tag name="CHARTSTRINGSTDPER" val="0 1"/>
  <p:tag name="CHARTSTRINGREVPER" val="1 0"/>
  <p:tag name="RESPONSESGATHERED" val="False"/>
  <p:tag name="ANONYMOUSTEMP" val="False"/>
</p:tagLst>
</file>

<file path=ppt/tags/tag30.xml><?xml version="1.0" encoding="utf-8"?>
<p:tagLst xmlns:a="http://schemas.openxmlformats.org/drawingml/2006/main" xmlns:r="http://schemas.openxmlformats.org/officeDocument/2006/relationships" xmlns:p="http://schemas.openxmlformats.org/presentationml/2006/main">
  <p:tag name="ANSWERBULLETS" val="3"/>
  <p:tag name="TEXTLENGTH" val="110"/>
  <p:tag name="FONTSIZE" val="28"/>
  <p:tag name="BULLETTYPE" val="ppBulletArabicPeriod"/>
  <p:tag name="ANSWERTEXT" val="Medicare Part A coinsurance&#10;Hospice coinsurance or copayment&#10;Medicare Part A deductible&#10;First 3 pints of blood"/>
  <p:tag name="OLDNUMANSWERS" val="4"/>
</p:tagLst>
</file>

<file path=ppt/tags/tag31.xml><?xml version="1.0" encoding="utf-8"?>
<p:tagLst xmlns:a="http://schemas.openxmlformats.org/drawingml/2006/main" xmlns:r="http://schemas.openxmlformats.org/officeDocument/2006/relationships" xmlns:p="http://schemas.openxmlformats.org/presentationml/2006/main">
  <p:tag name="SLIDEGUID" val="C62C3B9E37B74ED8A2EE4818C7834769"/>
  <p:tag name="SLIDEID" val="C62C3B9E37B74ED8A2EE4818C7834769"/>
  <p:tag name="SLIDEORDER" val="1"/>
  <p:tag name="SLIDETYPE" val="Q"/>
  <p:tag name="DEMOGRAPHIC" val="False"/>
  <p:tag name="TEAMASSIGN" val="False"/>
  <p:tag name="SPEEDSCORING" val="False"/>
  <p:tag name="CORRECTPOINTVALUE" val="100"/>
  <p:tag name="INCORRECTPOINTVALUE" val="0"/>
  <p:tag name="ZEROBASED" val="False"/>
  <p:tag name="DELIMITERS" val="3.1"/>
  <p:tag name="VALUEFORMAT" val="0%"/>
  <p:tag name="QUESTIONALIAS" val="Exercise"/>
  <p:tag name="ANSWERSALIAS" val="Medicare Part A coinsurance|smicln|Hospice coinsurance or copayment|smicln|Medicare Part A deductible|smicln|First 3 pints of blood"/>
  <p:tag name="VALUES" val="Incorrect|smicln|Incorrect|smicln|Correct|smicln|Incorrect"/>
  <p:tag name="CHARTCOLORINDICES" val="37,33,41,32,13,23,46,37,5,16,10,3"/>
  <p:tag name="TOTALRESPONSES" val="2"/>
  <p:tag name="RESPONSECOUNT" val="2"/>
  <p:tag name="SLICED" val="False"/>
  <p:tag name="RESPONSES" val="2;-;1;"/>
  <p:tag name="CHARTSTRINGSTD" val="1 1 0 0"/>
  <p:tag name="CHARTSTRINGREV" val="0 0 1 1"/>
  <p:tag name="CHARTSTRINGSTDPER" val="0.5 0.5 0 0"/>
  <p:tag name="CHARTSTRINGREVPER" val="0 0 0.5 0.5"/>
  <p:tag name="RESPONSESGATHERED" val="False"/>
  <p:tag name="ANONYMOUSTEMP" val="False"/>
</p:tagLst>
</file>

<file path=ppt/tags/tag32.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33.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34.xml><?xml version="1.0" encoding="utf-8"?>
<p:tagLst xmlns:a="http://schemas.openxmlformats.org/drawingml/2006/main" xmlns:r="http://schemas.openxmlformats.org/officeDocument/2006/relationships" xmlns:p="http://schemas.openxmlformats.org/presentationml/2006/main">
  <p:tag name="NOPREFERENCE" val="False"/>
</p:tagLst>
</file>

<file path=ppt/tags/tag35.xml><?xml version="1.0" encoding="utf-8"?>
<p:tagLst xmlns:a="http://schemas.openxmlformats.org/drawingml/2006/main" xmlns:r="http://schemas.openxmlformats.org/officeDocument/2006/relationships" xmlns:p="http://schemas.openxmlformats.org/presentationml/2006/main">
  <p:tag name="NOPREFERENCE" val="False"/>
</p:tagLst>
</file>

<file path=ppt/tags/tag36.xml><?xml version="1.0" encoding="utf-8"?>
<p:tagLst xmlns:a="http://schemas.openxmlformats.org/drawingml/2006/main" xmlns:r="http://schemas.openxmlformats.org/officeDocument/2006/relationships" xmlns:p="http://schemas.openxmlformats.org/presentationml/2006/main">
  <p:tag name="NOPREFERENCE" val="False"/>
</p:tagLst>
</file>

<file path=ppt/tags/tag37.xml><?xml version="1.0" encoding="utf-8"?>
<p:tagLst xmlns:a="http://schemas.openxmlformats.org/drawingml/2006/main" xmlns:r="http://schemas.openxmlformats.org/officeDocument/2006/relationships" xmlns:p="http://schemas.openxmlformats.org/presentationml/2006/main">
  <p:tag name="NOPREFERENCE" val="False"/>
</p:tagLst>
</file>

<file path=ppt/tags/tag38.xml><?xml version="1.0" encoding="utf-8"?>
<p:tagLst xmlns:a="http://schemas.openxmlformats.org/drawingml/2006/main" xmlns:r="http://schemas.openxmlformats.org/officeDocument/2006/relationships" xmlns:p="http://schemas.openxmlformats.org/presentationml/2006/main">
  <p:tag name="NOPREFERENCE" val="False"/>
</p:tagLst>
</file>

<file path=ppt/tags/tag4.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5.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6.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7.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8.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9.xml><?xml version="1.0" encoding="utf-8"?>
<p:tagLst xmlns:a="http://schemas.openxmlformats.org/drawingml/2006/main" xmlns:r="http://schemas.openxmlformats.org/officeDocument/2006/relationships" xmlns:p="http://schemas.openxmlformats.org/presentationml/2006/main">
  <p:tag name="SLIDEGUID" val="C62C3B9E37B74ED8A2EE4818C7834769"/>
  <p:tag name="SLIDEID" val="C62C3B9E37B74ED8A2EE4818C7834769"/>
  <p:tag name="SLIDEORDER" val="1"/>
  <p:tag name="SLIDETYPE" val="Q"/>
  <p:tag name="DEMOGRAPHIC" val="False"/>
  <p:tag name="TEAMASSIGN" val="False"/>
  <p:tag name="SPEEDSCORING" val="False"/>
  <p:tag name="CORRECTPOINTVALUE" val="100"/>
  <p:tag name="INCORRECTPOINTVALUE" val="0"/>
  <p:tag name="ZEROBASED" val="False"/>
  <p:tag name="DELIMITERS" val="3.1"/>
  <p:tag name="VALUEFORMAT" val="0%"/>
  <p:tag name="QUESTIONALIAS" val="Exercise"/>
  <p:tag name="ANSWERSALIAS" val="Medicare Part A coinsurance|smicln|Hospice coinsurance or copayment|smicln|Medicare Part A deductible|smicln|First 3 pints of blood"/>
  <p:tag name="VALUES" val="Incorrect|smicln|Incorrect|smicln|Correct|smicln|Incorrect"/>
  <p:tag name="CHARTCOLORINDICES" val="37,33,41,32,13,23,46,37,5,16,10,3"/>
  <p:tag name="TOTALRESPONSES" val="2"/>
  <p:tag name="RESPONSECOUNT" val="2"/>
  <p:tag name="SLICED" val="False"/>
  <p:tag name="RESPONSES" val="2;-;1;"/>
  <p:tag name="CHARTSTRINGSTD" val="1 1 0 0"/>
  <p:tag name="CHARTSTRINGREV" val="0 0 1 1"/>
  <p:tag name="CHARTSTRINGSTDPER" val="0.5 0.5 0 0"/>
  <p:tag name="CHARTSTRINGREVPER" val="0 0 0.5 0.5"/>
  <p:tag name="RESPONSESGATHERED" val="False"/>
  <p:tag name="ANONYMOUSTEMP" val="False"/>
</p:tagLst>
</file>

<file path=ppt/theme/theme1.xml><?xml version="1.0" encoding="utf-8"?>
<a:theme xmlns:a="http://schemas.openxmlformats.org/drawingml/2006/main" name="Office Theme">
  <a:themeElements>
    <a:clrScheme name="Custom 1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8DB3E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41275" cap="flat" cmpd="sng" algn="ctr">
          <a:solidFill>
            <a:srgbClr val="FF0000"/>
          </a:solidFill>
          <a:prstDash val="solid"/>
        </a:ln>
        <a:effectLst/>
        <a:extLst>
          <a:ext uri="{909E8E84-426E-40DD-AFC4-6F175D3DCCD1}">
            <a14:hiddenFill xmlns:a14="http://schemas.microsoft.com/office/drawing/2010/main">
              <a:solidFill>
                <a:schemeClr val="accent1"/>
              </a:solidFill>
            </a14:hiddenFill>
          </a:ext>
        </a:ex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lgn="ctr">
          <a:defRPr sz="3600" b="1" dirty="0">
            <a:latin typeface="+mj-lt"/>
            <a:ea typeface="+mj-ea"/>
            <a:cs typeface="+mj-cs"/>
          </a:defRPr>
        </a:defPPr>
      </a:lstStyle>
    </a:txDef>
  </a:objectDefaults>
  <a:extraClrScheme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24059</TotalTime>
  <Words>9709</Words>
  <Application>Microsoft Office PowerPoint</Application>
  <PresentationFormat>On-screen Show (4:3)</PresentationFormat>
  <Paragraphs>1288</Paragraphs>
  <Slides>52</Slides>
  <Notes>52</Notes>
  <HiddenSlides>0</HiddenSlides>
  <MMClips>0</MMClips>
  <ScaleCrop>false</ScaleCrop>
  <HeadingPairs>
    <vt:vector size="4" baseType="variant">
      <vt:variant>
        <vt:lpstr>Theme</vt:lpstr>
      </vt:variant>
      <vt:variant>
        <vt:i4>5</vt:i4>
      </vt:variant>
      <vt:variant>
        <vt:lpstr>Slide Titles</vt:lpstr>
      </vt:variant>
      <vt:variant>
        <vt:i4>52</vt:i4>
      </vt:variant>
    </vt:vector>
  </HeadingPairs>
  <TitlesOfParts>
    <vt:vector size="57" baseType="lpstr">
      <vt:lpstr>Office Theme</vt:lpstr>
      <vt:lpstr>8_Office Theme</vt:lpstr>
      <vt:lpstr>Custom Design</vt:lpstr>
      <vt:lpstr>1_Custom Design</vt:lpstr>
      <vt:lpstr>2_Custom Design</vt:lpstr>
      <vt:lpstr>2014 National Training Program</vt:lpstr>
      <vt:lpstr>Session Objectives</vt:lpstr>
      <vt:lpstr>Lesson 1—Introduction to Medigap</vt:lpstr>
      <vt:lpstr>Your Medicare Coverage Choices</vt:lpstr>
      <vt:lpstr>Medigap Policies</vt:lpstr>
      <vt:lpstr>Gaps in Original Medicare Coverage</vt:lpstr>
      <vt:lpstr>Part A – What You Pay in Original Medicare - 2014</vt:lpstr>
      <vt:lpstr>Part B – What you Pay  in Original Medicare - 2014</vt:lpstr>
      <vt:lpstr>Check Your Knowledge – Question 1</vt:lpstr>
      <vt:lpstr>Check Your Knowledge - Question 2</vt:lpstr>
      <vt:lpstr>Lesson 2—Medigap Plans </vt:lpstr>
      <vt:lpstr>Medigap Plans</vt:lpstr>
      <vt:lpstr>Medigap Plan Types</vt:lpstr>
      <vt:lpstr>Special Types of Medigap Plans</vt:lpstr>
      <vt:lpstr> Massachusetts, Minnesota, Wisconsin</vt:lpstr>
      <vt:lpstr>Medicare SELECT Policies</vt:lpstr>
      <vt:lpstr>Medigap Costs</vt:lpstr>
      <vt:lpstr>Medigap Pricing Based on Age</vt:lpstr>
      <vt:lpstr>Check Your Knowledge – Question 3</vt:lpstr>
      <vt:lpstr>Check Your Knowledge – Question 4</vt:lpstr>
      <vt:lpstr>Lesson 3—Buying a Medigap Policy</vt:lpstr>
      <vt:lpstr>The Best Time to Buy a Medigap Policy</vt:lpstr>
      <vt:lpstr>Delayed Medigap  Open Enrollment Period (OEP)</vt:lpstr>
      <vt:lpstr>Pre-Existing Conditions and Medigap</vt:lpstr>
      <vt:lpstr>Medigap for People With a Disability or End-Stage Renal Disease (ESRD)</vt:lpstr>
      <vt:lpstr>Steps to Buy a Medigap Policy</vt:lpstr>
      <vt:lpstr>Why Switch Medigap Policies? </vt:lpstr>
      <vt:lpstr>When Can You Switch Medigap Policies?</vt:lpstr>
      <vt:lpstr>Check Your Knowledge – Question 5</vt:lpstr>
      <vt:lpstr>Check Your Knowledge – Question 6</vt:lpstr>
      <vt:lpstr>Lesson 4—Medigap Rights and Protections</vt:lpstr>
      <vt:lpstr>Guaranteed Issue Rights</vt:lpstr>
      <vt:lpstr>Examples of Guaranteed Issue Rights </vt:lpstr>
      <vt:lpstr>Examples of Guaranteed Issue Rights</vt:lpstr>
      <vt:lpstr>Guaranteed Renewable Plans</vt:lpstr>
      <vt:lpstr>Right to Suspend Medigap  for People With Medicaid</vt:lpstr>
      <vt:lpstr>Right to Suspend Medigap </vt:lpstr>
      <vt:lpstr>Right to Suspend Medigap for People Under Age 65</vt:lpstr>
      <vt:lpstr>Check Your Knowledge – Question 7</vt:lpstr>
      <vt:lpstr>Review Scenario 1</vt:lpstr>
      <vt:lpstr>Review Scenario 1 Considerations</vt:lpstr>
      <vt:lpstr>Review Scenario 2</vt:lpstr>
      <vt:lpstr>Review Scenario 2 Considerations</vt:lpstr>
      <vt:lpstr>Key Points</vt:lpstr>
      <vt:lpstr>Medigap Resource Guide</vt:lpstr>
      <vt:lpstr>National Training Program Contact Information</vt:lpstr>
      <vt:lpstr>Appendix A</vt:lpstr>
      <vt:lpstr>Appendix B – page 1</vt:lpstr>
      <vt:lpstr>Appendix B – page 2</vt:lpstr>
      <vt:lpstr>Appendix B – page 3</vt:lpstr>
      <vt:lpstr>Appendix C – page 1</vt:lpstr>
      <vt:lpstr>Appendix C – page 2</vt:lpstr>
    </vt:vector>
  </TitlesOfParts>
  <Company>CMS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CMS</dc:creator>
  <cp:lastModifiedBy>SUSAN GUSTAFSON</cp:lastModifiedBy>
  <cp:revision>1233</cp:revision>
  <cp:lastPrinted>2014-03-19T16:10:37Z</cp:lastPrinted>
  <dcterms:created xsi:type="dcterms:W3CDTF">2012-01-13T14:37:25Z</dcterms:created>
  <dcterms:modified xsi:type="dcterms:W3CDTF">2014-10-08T16:12:15Z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-2061073530</vt:i4>
  </property>
  <property fmtid="{D5CDD505-2E9C-101B-9397-08002B2CF9AE}" pid="4" name="_EmailSubject">
    <vt:lpwstr>Mod 3 ppt for 508</vt:lpwstr>
  </property>
  <property fmtid="{D5CDD505-2E9C-101B-9397-08002B2CF9AE}" pid="5" name="_AuthorEmail">
    <vt:lpwstr>Deborah.Higgins@cms.hhs.gov</vt:lpwstr>
  </property>
  <property fmtid="{D5CDD505-2E9C-101B-9397-08002B2CF9AE}" pid="6" name="_AuthorEmailDisplayName">
    <vt:lpwstr>Higgins, Deborah D. (CMS/OC)</vt:lpwstr>
  </property>
</Properties>
</file>