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3.xml" ContentType="application/vnd.openxmlformats-officedocument.theme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comments/comment1.xml" ContentType="application/vnd.openxmlformats-officedocument.presentationml.comments+xml"/>
  <Override PartName="/ppt/notesSlides/notesSlide10.xml" ContentType="application/vnd.openxmlformats-officedocument.presentationml.notesSlide+xml"/>
  <Override PartName="/ppt/comments/comment2.xml" ContentType="application/vnd.openxmlformats-officedocument.presentationml.comments+xml"/>
  <Override PartName="/ppt/notesSlides/notesSlide11.xml" ContentType="application/vnd.openxmlformats-officedocument.presentationml.notesSlide+xml"/>
  <Override PartName="/ppt/comments/comment3.xml" ContentType="application/vnd.openxmlformats-officedocument.presentationml.comments+xml"/>
  <Override PartName="/ppt/notesSlides/notesSlide12.xml" ContentType="application/vnd.openxmlformats-officedocument.presentationml.notesSlide+xml"/>
  <Override PartName="/ppt/comments/comment4.xml" ContentType="application/vnd.openxmlformats-officedocument.presentationml.comments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5"/>
    <p:sldMasterId id="2147483673" r:id="rId6"/>
    <p:sldMasterId id="2147483676" r:id="rId7"/>
    <p:sldMasterId id="2147483679" r:id="rId8"/>
  </p:sldMasterIdLst>
  <p:notesMasterIdLst>
    <p:notesMasterId r:id="rId23"/>
  </p:notesMasterIdLst>
  <p:handoutMasterIdLst>
    <p:handoutMasterId r:id="rId24"/>
  </p:handoutMasterIdLst>
  <p:sldIdLst>
    <p:sldId id="257" r:id="rId9"/>
    <p:sldId id="312" r:id="rId10"/>
    <p:sldId id="436" r:id="rId11"/>
    <p:sldId id="435" r:id="rId12"/>
    <p:sldId id="440" r:id="rId13"/>
    <p:sldId id="432" r:id="rId14"/>
    <p:sldId id="441" r:id="rId15"/>
    <p:sldId id="414" r:id="rId16"/>
    <p:sldId id="424" r:id="rId17"/>
    <p:sldId id="433" r:id="rId18"/>
    <p:sldId id="437" r:id="rId19"/>
    <p:sldId id="439" r:id="rId20"/>
    <p:sldId id="430" r:id="rId21"/>
    <p:sldId id="405" r:id="rId2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7" name="Sheila Hanley" initials="SH" lastIdx="28" clrIdx="6">
    <p:extLst>
      <p:ext uri="{19B8F6BF-5375-455C-9EA6-DF929625EA0E}">
        <p15:presenceInfo xmlns:p15="http://schemas.microsoft.com/office/powerpoint/2012/main" userId="Sheila Hanley" providerId="None"/>
      </p:ext>
    </p:extLst>
  </p:cmAuthor>
  <p:cmAuthor id="1" name="Hunter Coohill" initials="HC" lastIdx="6" clrIdx="0">
    <p:extLst>
      <p:ext uri="{19B8F6BF-5375-455C-9EA6-DF929625EA0E}">
        <p15:presenceInfo xmlns:p15="http://schemas.microsoft.com/office/powerpoint/2012/main" userId="Hunter Coohill" providerId="None"/>
      </p:ext>
    </p:extLst>
  </p:cmAuthor>
  <p:cmAuthor id="8" name="Judith Geisler" initials="JG" lastIdx="5" clrIdx="7">
    <p:extLst>
      <p:ext uri="{19B8F6BF-5375-455C-9EA6-DF929625EA0E}">
        <p15:presenceInfo xmlns:p15="http://schemas.microsoft.com/office/powerpoint/2012/main" userId="Judith Geisler" providerId="None"/>
      </p:ext>
    </p:extLst>
  </p:cmAuthor>
  <p:cmAuthor id="2" name="Sibel Ozcelik" initials="SO" lastIdx="133" clrIdx="1">
    <p:extLst>
      <p:ext uri="{19B8F6BF-5375-455C-9EA6-DF929625EA0E}">
        <p15:presenceInfo xmlns:p15="http://schemas.microsoft.com/office/powerpoint/2012/main" userId="Sibel Ozcelik" providerId="None"/>
      </p:ext>
    </p:extLst>
  </p:cmAuthor>
  <p:cmAuthor id="9" name="Trudel Pare" initials="TP" lastIdx="9" clrIdx="8">
    <p:extLst>
      <p:ext uri="{19B8F6BF-5375-455C-9EA6-DF929625EA0E}">
        <p15:presenceInfo xmlns:p15="http://schemas.microsoft.com/office/powerpoint/2012/main" userId="Trudel Pare" providerId="None"/>
      </p:ext>
    </p:extLst>
  </p:cmAuthor>
  <p:cmAuthor id="3" name="Mark Atalla" initials="MA" lastIdx="25" clrIdx="2">
    <p:extLst>
      <p:ext uri="{19B8F6BF-5375-455C-9EA6-DF929625EA0E}">
        <p15:presenceInfo xmlns:p15="http://schemas.microsoft.com/office/powerpoint/2012/main" userId="S-1-5-21-4095628063-3556742122-3606576086-158023" providerId="AD"/>
      </p:ext>
    </p:extLst>
  </p:cmAuthor>
  <p:cmAuthor id="4" name="Sibel Ozcelik" initials="SO [2]" lastIdx="2" clrIdx="3">
    <p:extLst>
      <p:ext uri="{19B8F6BF-5375-455C-9EA6-DF929625EA0E}">
        <p15:presenceInfo xmlns:p15="http://schemas.microsoft.com/office/powerpoint/2012/main" userId="S-1-5-21-4095628063-3556742122-3606576086-188008" providerId="AD"/>
      </p:ext>
    </p:extLst>
  </p:cmAuthor>
  <p:cmAuthor id="5" name="Jane Andrews" initials="JA" lastIdx="17" clrIdx="4">
    <p:extLst>
      <p:ext uri="{19B8F6BF-5375-455C-9EA6-DF929625EA0E}">
        <p15:presenceInfo xmlns:p15="http://schemas.microsoft.com/office/powerpoint/2012/main" userId="Jane Andrews" providerId="None"/>
      </p:ext>
    </p:extLst>
  </p:cmAuthor>
  <p:cmAuthor id="6" name="Julia Driessen" initials="JD" lastIdx="18" clrIdx="5">
    <p:extLst>
      <p:ext uri="{19B8F6BF-5375-455C-9EA6-DF929625EA0E}">
        <p15:presenceInfo xmlns:p15="http://schemas.microsoft.com/office/powerpoint/2012/main" userId="Julia Driessen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2060"/>
    <a:srgbClr val="6692B6"/>
    <a:srgbClr val="E6E6E6"/>
    <a:srgbClr val="612A8A"/>
    <a:srgbClr val="00338E"/>
    <a:srgbClr val="0040B4"/>
    <a:srgbClr val="000714"/>
    <a:srgbClr val="003296"/>
    <a:srgbClr val="5B9BD5"/>
    <a:srgbClr val="4472C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74C1A8A3-306A-4EB7-A6B1-4F7E0EB9C5D6}" styleName="Medium Style 3 - Accent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BDBED569-4797-4DF1-A0F4-6AAB3CD982D8}" styleName="Light Style 3 - Accent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16D9F66E-5EB9-4882-86FB-DCBF35E3C3E4}" styleName="Medium Style 4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22838BEF-8BB2-4498-84A7-C5851F593DF1}" styleName="Medium Style 4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C083E6E3-FA7D-4D7B-A595-EF9225AFEA82}" styleName="Light Style 1 - Acc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4580" autoAdjust="0"/>
    <p:restoredTop sz="86410" autoAdjust="0"/>
  </p:normalViewPr>
  <p:slideViewPr>
    <p:cSldViewPr snapToGrid="0">
      <p:cViewPr varScale="1">
        <p:scale>
          <a:sx n="63" d="100"/>
          <a:sy n="63" d="100"/>
        </p:scale>
        <p:origin x="222" y="48"/>
      </p:cViewPr>
      <p:guideLst/>
    </p:cSldViewPr>
  </p:slideViewPr>
  <p:outlineViewPr>
    <p:cViewPr>
      <p:scale>
        <a:sx n="33" d="100"/>
        <a:sy n="33" d="100"/>
      </p:scale>
      <p:origin x="0" y="-2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-1308"/>
    </p:cViewPr>
  </p:sorterViewPr>
  <p:notesViewPr>
    <p:cSldViewPr snapToGrid="0">
      <p:cViewPr>
        <p:scale>
          <a:sx n="208" d="100"/>
          <a:sy n="208" d="100"/>
        </p:scale>
        <p:origin x="-528" y="-411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4.xml"/><Relationship Id="rId13" Type="http://schemas.openxmlformats.org/officeDocument/2006/relationships/slide" Target="slides/slide5.xml"/><Relationship Id="rId18" Type="http://schemas.openxmlformats.org/officeDocument/2006/relationships/slide" Target="slides/slide10.xml"/><Relationship Id="rId26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3.xml"/><Relationship Id="rId7" Type="http://schemas.openxmlformats.org/officeDocument/2006/relationships/slideMaster" Target="slideMasters/slideMaster3.xml"/><Relationship Id="rId12" Type="http://schemas.openxmlformats.org/officeDocument/2006/relationships/slide" Target="slides/slide4.xml"/><Relationship Id="rId17" Type="http://schemas.openxmlformats.org/officeDocument/2006/relationships/slide" Target="slides/slide9.xml"/><Relationship Id="rId25" Type="http://schemas.openxmlformats.org/officeDocument/2006/relationships/commentAuthors" Target="commentAuthors.xml"/><Relationship Id="rId2" Type="http://schemas.openxmlformats.org/officeDocument/2006/relationships/customXml" Target="../customXml/item2.xml"/><Relationship Id="rId16" Type="http://schemas.openxmlformats.org/officeDocument/2006/relationships/slide" Target="slides/slide8.xml"/><Relationship Id="rId20" Type="http://schemas.openxmlformats.org/officeDocument/2006/relationships/slide" Target="slides/slide12.xml"/><Relationship Id="rId29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2.xml"/><Relationship Id="rId11" Type="http://schemas.openxmlformats.org/officeDocument/2006/relationships/slide" Target="slides/slide3.xml"/><Relationship Id="rId24" Type="http://schemas.openxmlformats.org/officeDocument/2006/relationships/handoutMaster" Target="handoutMasters/handoutMaster1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7.xml"/><Relationship Id="rId23" Type="http://schemas.openxmlformats.org/officeDocument/2006/relationships/notesMaster" Target="notesMasters/notesMaster1.xml"/><Relationship Id="rId28" Type="http://schemas.openxmlformats.org/officeDocument/2006/relationships/theme" Target="theme/theme1.xml"/><Relationship Id="rId10" Type="http://schemas.openxmlformats.org/officeDocument/2006/relationships/slide" Target="slides/slide2.xml"/><Relationship Id="rId19" Type="http://schemas.openxmlformats.org/officeDocument/2006/relationships/slide" Target="slides/slide11.xml"/><Relationship Id="rId4" Type="http://schemas.openxmlformats.org/officeDocument/2006/relationships/customXml" Target="../customXml/item4.xml"/><Relationship Id="rId9" Type="http://schemas.openxmlformats.org/officeDocument/2006/relationships/slide" Target="slides/slide1.xml"/><Relationship Id="rId14" Type="http://schemas.openxmlformats.org/officeDocument/2006/relationships/slide" Target="slides/slide6.xml"/><Relationship Id="rId22" Type="http://schemas.openxmlformats.org/officeDocument/2006/relationships/slide" Target="slides/slide14.xml"/><Relationship Id="rId27" Type="http://schemas.openxmlformats.org/officeDocument/2006/relationships/viewProps" Target="viewProp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9" dt="2020-09-29T08:28:02.623" idx="5">
    <p:pos x="5114" y="1722"/>
    <p:text>508: This image is screen capture of the Medicare Plan Finder log in page.</p:text>
    <p:extLst>
      <p:ext uri="{C676402C-5697-4E1C-873F-D02D1690AC5C}">
        <p15:threadingInfo xmlns:p15="http://schemas.microsoft.com/office/powerpoint/2012/main" timeZoneBias="240"/>
      </p:ext>
    </p:extLst>
  </p:cm>
</p:cmLst>
</file>

<file path=ppt/comments/comment2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9" dt="2020-09-29T08:28:53.883" idx="6">
    <p:pos x="3962" y="1986"/>
    <p:text>508: This image is a screen capture of the questions asked in the Medicare Plan Finder tool.</p:text>
    <p:extLst>
      <p:ext uri="{C676402C-5697-4E1C-873F-D02D1690AC5C}">
        <p15:threadingInfo xmlns:p15="http://schemas.microsoft.com/office/powerpoint/2012/main" timeZoneBias="240"/>
      </p:ext>
    </p:extLst>
  </p:cm>
</p:cmLst>
</file>

<file path=ppt/comments/comment3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9" dt="2020-09-29T08:30:58.497" idx="7">
    <p:pos x="4858" y="1586"/>
    <p:text>508: This image is a screen capture of the tool to enter prescription drugs on Medicare Plan Finder.</p:text>
    <p:extLst>
      <p:ext uri="{C676402C-5697-4E1C-873F-D02D1690AC5C}">
        <p15:threadingInfo xmlns:p15="http://schemas.microsoft.com/office/powerpoint/2012/main" timeZoneBias="240"/>
      </p:ext>
    </p:extLst>
  </p:cm>
</p:cmLst>
</file>

<file path=ppt/comments/comment4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9" dt="2020-09-29T08:36:32.518" idx="9">
    <p:pos x="10" y="10"/>
    <p:text>508: This is a screen capture of the plan results page and tip to show insulin savings in Medicare Plan Finder.</p:text>
    <p:extLst>
      <p:ext uri="{C676402C-5697-4E1C-873F-D02D1690AC5C}">
        <p15:threadingInfo xmlns:p15="http://schemas.microsoft.com/office/powerpoint/2012/main" timeZoneBias="240"/>
      </p:ext>
    </p:extLst>
  </p:cm>
</p:cmLst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90B68AF-81FF-4172-A154-667A7C3C9C47}" type="doc">
      <dgm:prSet loTypeId="urn:microsoft.com/office/officeart/2005/8/layout/hProcess7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B2FBA6FB-A923-468A-9804-9C602A1C262C}">
      <dgm:prSet phldrT="[Text]"/>
      <dgm:spPr/>
      <dgm:t>
        <a:bodyPr/>
        <a:lstStyle/>
        <a:p>
          <a:r>
            <a:rPr lang="en-US" b="1" dirty="0" smtClean="0">
              <a:solidFill>
                <a:schemeClr val="tx1"/>
              </a:solidFill>
            </a:rPr>
            <a:t>2017</a:t>
          </a:r>
          <a:endParaRPr lang="en-US" b="1" dirty="0">
            <a:solidFill>
              <a:schemeClr val="tx1"/>
            </a:solidFill>
          </a:endParaRPr>
        </a:p>
      </dgm:t>
    </dgm:pt>
    <dgm:pt modelId="{631B7A68-05B6-42F3-8630-15413B195454}" type="parTrans" cxnId="{DA91D2C4-88B6-4506-9D37-E12E5D80E401}">
      <dgm:prSet/>
      <dgm:spPr/>
      <dgm:t>
        <a:bodyPr/>
        <a:lstStyle/>
        <a:p>
          <a:endParaRPr lang="en-US"/>
        </a:p>
      </dgm:t>
    </dgm:pt>
    <dgm:pt modelId="{D7F38F7D-0F65-4E38-95D2-BFFFE4B59C82}" type="sibTrans" cxnId="{DA91D2C4-88B6-4506-9D37-E12E5D80E401}">
      <dgm:prSet/>
      <dgm:spPr/>
      <dgm:t>
        <a:bodyPr/>
        <a:lstStyle/>
        <a:p>
          <a:endParaRPr lang="en-US"/>
        </a:p>
      </dgm:t>
    </dgm:pt>
    <dgm:pt modelId="{596B3B7B-3C8F-47DF-8AC3-1D7E6F15E8A8}">
      <dgm:prSet phldrT="[Text]"/>
      <dgm:spPr/>
      <dgm:t>
        <a:bodyPr/>
        <a:lstStyle/>
        <a:p>
          <a:r>
            <a:rPr lang="en-US" dirty="0" smtClean="0"/>
            <a:t>Health Plan Models began with focused innovation on targeted clinical conditions</a:t>
          </a:r>
          <a:endParaRPr lang="en-US" dirty="0"/>
        </a:p>
      </dgm:t>
    </dgm:pt>
    <dgm:pt modelId="{D947F865-9F5E-4A48-9EE6-97032706B21F}" type="parTrans" cxnId="{53F20862-F66F-4B5F-B28C-D497FA107CB9}">
      <dgm:prSet/>
      <dgm:spPr/>
      <dgm:t>
        <a:bodyPr/>
        <a:lstStyle/>
        <a:p>
          <a:endParaRPr lang="en-US"/>
        </a:p>
      </dgm:t>
    </dgm:pt>
    <dgm:pt modelId="{433A1CED-88EF-4284-BAC0-227675F75993}" type="sibTrans" cxnId="{53F20862-F66F-4B5F-B28C-D497FA107CB9}">
      <dgm:prSet/>
      <dgm:spPr/>
      <dgm:t>
        <a:bodyPr/>
        <a:lstStyle/>
        <a:p>
          <a:endParaRPr lang="en-US"/>
        </a:p>
      </dgm:t>
    </dgm:pt>
    <dgm:pt modelId="{41A4B492-D631-49BA-8658-BA828C7511BE}">
      <dgm:prSet phldrT="[Text]"/>
      <dgm:spPr/>
      <dgm:t>
        <a:bodyPr/>
        <a:lstStyle/>
        <a:p>
          <a:r>
            <a:rPr lang="en-US" b="1" dirty="0" smtClean="0">
              <a:solidFill>
                <a:schemeClr val="tx1"/>
              </a:solidFill>
            </a:rPr>
            <a:t>2020</a:t>
          </a:r>
          <a:endParaRPr lang="en-US" b="1" dirty="0">
            <a:solidFill>
              <a:schemeClr val="tx1"/>
            </a:solidFill>
          </a:endParaRPr>
        </a:p>
      </dgm:t>
    </dgm:pt>
    <dgm:pt modelId="{D54A54A0-09B6-4CEC-B5E2-79EC0DD11E2C}" type="parTrans" cxnId="{426D66C5-3430-4C05-81DB-3F32AB03B4C6}">
      <dgm:prSet/>
      <dgm:spPr/>
      <dgm:t>
        <a:bodyPr/>
        <a:lstStyle/>
        <a:p>
          <a:endParaRPr lang="en-US"/>
        </a:p>
      </dgm:t>
    </dgm:pt>
    <dgm:pt modelId="{4B35E047-7C61-4DB4-BC75-ACB690C90C01}" type="sibTrans" cxnId="{426D66C5-3430-4C05-81DB-3F32AB03B4C6}">
      <dgm:prSet/>
      <dgm:spPr/>
      <dgm:t>
        <a:bodyPr/>
        <a:lstStyle/>
        <a:p>
          <a:endParaRPr lang="en-US"/>
        </a:p>
      </dgm:t>
    </dgm:pt>
    <dgm:pt modelId="{5CFEC644-2C64-459E-AB3F-8206F8A86A45}">
      <dgm:prSet phldrT="[Text]"/>
      <dgm:spPr/>
      <dgm:t>
        <a:bodyPr/>
        <a:lstStyle/>
        <a:p>
          <a:r>
            <a:rPr lang="en-US" dirty="0" smtClean="0"/>
            <a:t>Transformative updates to VBID &amp; renewed focus on lowering costs in Medicare Part D with PDM</a:t>
          </a:r>
          <a:endParaRPr lang="en-US" dirty="0"/>
        </a:p>
      </dgm:t>
    </dgm:pt>
    <dgm:pt modelId="{64FEFE7F-749D-4219-A3B9-4B361DBC7AA2}" type="parTrans" cxnId="{806AD458-D332-476E-960D-5197A6B589C8}">
      <dgm:prSet/>
      <dgm:spPr/>
      <dgm:t>
        <a:bodyPr/>
        <a:lstStyle/>
        <a:p>
          <a:endParaRPr lang="en-US"/>
        </a:p>
      </dgm:t>
    </dgm:pt>
    <dgm:pt modelId="{10F2F568-0A9B-49B5-860E-93EFC7CE789F}" type="sibTrans" cxnId="{806AD458-D332-476E-960D-5197A6B589C8}">
      <dgm:prSet/>
      <dgm:spPr/>
      <dgm:t>
        <a:bodyPr/>
        <a:lstStyle/>
        <a:p>
          <a:endParaRPr lang="en-US"/>
        </a:p>
      </dgm:t>
    </dgm:pt>
    <dgm:pt modelId="{F3E33D6D-A035-4209-BFF0-8B4C0890F2F3}">
      <dgm:prSet phldrT="[Text]"/>
      <dgm:spPr/>
      <dgm:t>
        <a:bodyPr/>
        <a:lstStyle/>
        <a:p>
          <a:r>
            <a:rPr lang="en-US" b="1" dirty="0" smtClean="0">
              <a:solidFill>
                <a:schemeClr val="tx1"/>
              </a:solidFill>
            </a:rPr>
            <a:t>2021</a:t>
          </a:r>
          <a:endParaRPr lang="en-US" b="1" dirty="0">
            <a:solidFill>
              <a:schemeClr val="tx1"/>
            </a:solidFill>
          </a:endParaRPr>
        </a:p>
      </dgm:t>
    </dgm:pt>
    <dgm:pt modelId="{971D3140-1E56-4115-BF68-34768DF121D2}" type="parTrans" cxnId="{98A2C243-85A3-4960-8FC4-0123858EEC3E}">
      <dgm:prSet/>
      <dgm:spPr/>
      <dgm:t>
        <a:bodyPr/>
        <a:lstStyle/>
        <a:p>
          <a:endParaRPr lang="en-US"/>
        </a:p>
      </dgm:t>
    </dgm:pt>
    <dgm:pt modelId="{6B057B23-FA23-46EA-85E4-57A7C721ED66}" type="sibTrans" cxnId="{98A2C243-85A3-4960-8FC4-0123858EEC3E}">
      <dgm:prSet/>
      <dgm:spPr/>
      <dgm:t>
        <a:bodyPr/>
        <a:lstStyle/>
        <a:p>
          <a:endParaRPr lang="en-US"/>
        </a:p>
      </dgm:t>
    </dgm:pt>
    <dgm:pt modelId="{0637D80B-586C-4137-978B-D309149BA78F}">
      <dgm:prSet phldrT="[Text]"/>
      <dgm:spPr/>
      <dgm:t>
        <a:bodyPr/>
        <a:lstStyle/>
        <a:p>
          <a:r>
            <a:rPr lang="en-US" dirty="0" smtClean="0"/>
            <a:t>Starting ground-breaking PDSS Model &amp; added additional innovations to VBID including hospice carve-in</a:t>
          </a:r>
          <a:endParaRPr lang="en-US" dirty="0"/>
        </a:p>
      </dgm:t>
    </dgm:pt>
    <dgm:pt modelId="{CE6F4863-9F64-4C65-BD8B-B37DAF335073}" type="parTrans" cxnId="{E71E11C9-414A-413D-BF82-90856BF45F00}">
      <dgm:prSet/>
      <dgm:spPr/>
      <dgm:t>
        <a:bodyPr/>
        <a:lstStyle/>
        <a:p>
          <a:endParaRPr lang="en-US"/>
        </a:p>
      </dgm:t>
    </dgm:pt>
    <dgm:pt modelId="{96832DFB-0114-4E99-ABF4-B1C59DC3B136}" type="sibTrans" cxnId="{E71E11C9-414A-413D-BF82-90856BF45F00}">
      <dgm:prSet/>
      <dgm:spPr/>
      <dgm:t>
        <a:bodyPr/>
        <a:lstStyle/>
        <a:p>
          <a:endParaRPr lang="en-US"/>
        </a:p>
      </dgm:t>
    </dgm:pt>
    <dgm:pt modelId="{FC682E82-F72A-447D-9329-162B0A1F284E}" type="pres">
      <dgm:prSet presAssocID="{090B68AF-81FF-4172-A154-667A7C3C9C47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4A3E2153-46AF-42AB-A451-FCFDA26AFED7}" type="pres">
      <dgm:prSet presAssocID="{B2FBA6FB-A923-468A-9804-9C602A1C262C}" presName="compositeNode" presStyleCnt="0">
        <dgm:presLayoutVars>
          <dgm:bulletEnabled val="1"/>
        </dgm:presLayoutVars>
      </dgm:prSet>
      <dgm:spPr/>
    </dgm:pt>
    <dgm:pt modelId="{46C4E2AF-89B2-44F6-BA55-215B2D89D20C}" type="pres">
      <dgm:prSet presAssocID="{B2FBA6FB-A923-468A-9804-9C602A1C262C}" presName="bgRect" presStyleLbl="node1" presStyleIdx="0" presStyleCnt="3"/>
      <dgm:spPr/>
      <dgm:t>
        <a:bodyPr/>
        <a:lstStyle/>
        <a:p>
          <a:endParaRPr lang="en-US"/>
        </a:p>
      </dgm:t>
    </dgm:pt>
    <dgm:pt modelId="{304752B1-30C6-4BD3-9CD1-8F07B26803D4}" type="pres">
      <dgm:prSet presAssocID="{B2FBA6FB-A923-468A-9804-9C602A1C262C}" presName="parentNode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31539E3-7DB5-4A7D-87A1-97D1683749A8}" type="pres">
      <dgm:prSet presAssocID="{B2FBA6FB-A923-468A-9804-9C602A1C262C}" presName="child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2F860BD-E9FE-4455-A27B-EFA61E015DD3}" type="pres">
      <dgm:prSet presAssocID="{D7F38F7D-0F65-4E38-95D2-BFFFE4B59C82}" presName="hSp" presStyleCnt="0"/>
      <dgm:spPr/>
    </dgm:pt>
    <dgm:pt modelId="{4C67B9A2-B6BF-410F-A670-06B16F74FD7B}" type="pres">
      <dgm:prSet presAssocID="{D7F38F7D-0F65-4E38-95D2-BFFFE4B59C82}" presName="vProcSp" presStyleCnt="0"/>
      <dgm:spPr/>
    </dgm:pt>
    <dgm:pt modelId="{4B96CF2F-06E7-4B03-B442-E8FA4B7E5596}" type="pres">
      <dgm:prSet presAssocID="{D7F38F7D-0F65-4E38-95D2-BFFFE4B59C82}" presName="vSp1" presStyleCnt="0"/>
      <dgm:spPr/>
    </dgm:pt>
    <dgm:pt modelId="{C6D2CC65-F89F-4C0F-876F-329247147791}" type="pres">
      <dgm:prSet presAssocID="{D7F38F7D-0F65-4E38-95D2-BFFFE4B59C82}" presName="simulatedConn" presStyleLbl="solidFgAcc1" presStyleIdx="0" presStyleCnt="2"/>
      <dgm:spPr/>
    </dgm:pt>
    <dgm:pt modelId="{A427487B-447B-4540-83CF-D5CE9195318A}" type="pres">
      <dgm:prSet presAssocID="{D7F38F7D-0F65-4E38-95D2-BFFFE4B59C82}" presName="vSp2" presStyleCnt="0"/>
      <dgm:spPr/>
    </dgm:pt>
    <dgm:pt modelId="{51D0C596-DC20-493A-BCC8-202DFA67BC71}" type="pres">
      <dgm:prSet presAssocID="{D7F38F7D-0F65-4E38-95D2-BFFFE4B59C82}" presName="sibTrans" presStyleCnt="0"/>
      <dgm:spPr/>
    </dgm:pt>
    <dgm:pt modelId="{C41F5296-A25D-4F5A-808D-98D2B8D28864}" type="pres">
      <dgm:prSet presAssocID="{41A4B492-D631-49BA-8658-BA828C7511BE}" presName="compositeNode" presStyleCnt="0">
        <dgm:presLayoutVars>
          <dgm:bulletEnabled val="1"/>
        </dgm:presLayoutVars>
      </dgm:prSet>
      <dgm:spPr/>
    </dgm:pt>
    <dgm:pt modelId="{38B6434C-FDFB-46ED-A232-8342E1717835}" type="pres">
      <dgm:prSet presAssocID="{41A4B492-D631-49BA-8658-BA828C7511BE}" presName="bgRect" presStyleLbl="node1" presStyleIdx="1" presStyleCnt="3"/>
      <dgm:spPr/>
      <dgm:t>
        <a:bodyPr/>
        <a:lstStyle/>
        <a:p>
          <a:endParaRPr lang="en-US"/>
        </a:p>
      </dgm:t>
    </dgm:pt>
    <dgm:pt modelId="{068EAFB9-257A-4F78-8317-9F221491A591}" type="pres">
      <dgm:prSet presAssocID="{41A4B492-D631-49BA-8658-BA828C7511BE}" presName="parentNode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94336CE-6E82-4C89-9A9A-80BD59071759}" type="pres">
      <dgm:prSet presAssocID="{41A4B492-D631-49BA-8658-BA828C7511BE}" presName="child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5A56570-3C6B-42D3-838A-447DC4A1A9BD}" type="pres">
      <dgm:prSet presAssocID="{4B35E047-7C61-4DB4-BC75-ACB690C90C01}" presName="hSp" presStyleCnt="0"/>
      <dgm:spPr/>
    </dgm:pt>
    <dgm:pt modelId="{5886F8D3-B02D-4615-AC12-A020AD136F24}" type="pres">
      <dgm:prSet presAssocID="{4B35E047-7C61-4DB4-BC75-ACB690C90C01}" presName="vProcSp" presStyleCnt="0"/>
      <dgm:spPr/>
    </dgm:pt>
    <dgm:pt modelId="{1D8BA273-3630-4BFD-A1A8-A86195EA091E}" type="pres">
      <dgm:prSet presAssocID="{4B35E047-7C61-4DB4-BC75-ACB690C90C01}" presName="vSp1" presStyleCnt="0"/>
      <dgm:spPr/>
    </dgm:pt>
    <dgm:pt modelId="{E46CA35D-1877-4693-8382-F5FBE75C164E}" type="pres">
      <dgm:prSet presAssocID="{4B35E047-7C61-4DB4-BC75-ACB690C90C01}" presName="simulatedConn" presStyleLbl="solidFgAcc1" presStyleIdx="1" presStyleCnt="2"/>
      <dgm:spPr/>
    </dgm:pt>
    <dgm:pt modelId="{C7E66CD4-4BDA-4A85-B05F-A3F154C44202}" type="pres">
      <dgm:prSet presAssocID="{4B35E047-7C61-4DB4-BC75-ACB690C90C01}" presName="vSp2" presStyleCnt="0"/>
      <dgm:spPr/>
    </dgm:pt>
    <dgm:pt modelId="{4655253A-8B3E-46D7-99B9-01B01B47C837}" type="pres">
      <dgm:prSet presAssocID="{4B35E047-7C61-4DB4-BC75-ACB690C90C01}" presName="sibTrans" presStyleCnt="0"/>
      <dgm:spPr/>
    </dgm:pt>
    <dgm:pt modelId="{479FD3BD-4695-4A81-AC91-DB8E78FC2C52}" type="pres">
      <dgm:prSet presAssocID="{F3E33D6D-A035-4209-BFF0-8B4C0890F2F3}" presName="compositeNode" presStyleCnt="0">
        <dgm:presLayoutVars>
          <dgm:bulletEnabled val="1"/>
        </dgm:presLayoutVars>
      </dgm:prSet>
      <dgm:spPr/>
    </dgm:pt>
    <dgm:pt modelId="{E406B22B-499A-4CEA-B1F2-9831BAA571E8}" type="pres">
      <dgm:prSet presAssocID="{F3E33D6D-A035-4209-BFF0-8B4C0890F2F3}" presName="bgRect" presStyleLbl="node1" presStyleIdx="2" presStyleCnt="3"/>
      <dgm:spPr/>
      <dgm:t>
        <a:bodyPr/>
        <a:lstStyle/>
        <a:p>
          <a:endParaRPr lang="en-US"/>
        </a:p>
      </dgm:t>
    </dgm:pt>
    <dgm:pt modelId="{A92265B6-D3ED-481E-8CA5-3B5F497DF073}" type="pres">
      <dgm:prSet presAssocID="{F3E33D6D-A035-4209-BFF0-8B4C0890F2F3}" presName="parentNode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3A394A3-9AB6-46E2-9631-A32898A6A55B}" type="pres">
      <dgm:prSet presAssocID="{F3E33D6D-A035-4209-BFF0-8B4C0890F2F3}" presName="child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40CCC89-0876-4212-88F9-194E28E67A88}" type="presOf" srcId="{41A4B492-D631-49BA-8658-BA828C7511BE}" destId="{068EAFB9-257A-4F78-8317-9F221491A591}" srcOrd="1" destOrd="0" presId="urn:microsoft.com/office/officeart/2005/8/layout/hProcess7"/>
    <dgm:cxn modelId="{84E99A33-DE4D-48FB-85FF-CCE5DCF43103}" type="presOf" srcId="{B2FBA6FB-A923-468A-9804-9C602A1C262C}" destId="{46C4E2AF-89B2-44F6-BA55-215B2D89D20C}" srcOrd="0" destOrd="0" presId="urn:microsoft.com/office/officeart/2005/8/layout/hProcess7"/>
    <dgm:cxn modelId="{806AD458-D332-476E-960D-5197A6B589C8}" srcId="{41A4B492-D631-49BA-8658-BA828C7511BE}" destId="{5CFEC644-2C64-459E-AB3F-8206F8A86A45}" srcOrd="0" destOrd="0" parTransId="{64FEFE7F-749D-4219-A3B9-4B361DBC7AA2}" sibTransId="{10F2F568-0A9B-49B5-860E-93EFC7CE789F}"/>
    <dgm:cxn modelId="{98A2C243-85A3-4960-8FC4-0123858EEC3E}" srcId="{090B68AF-81FF-4172-A154-667A7C3C9C47}" destId="{F3E33D6D-A035-4209-BFF0-8B4C0890F2F3}" srcOrd="2" destOrd="0" parTransId="{971D3140-1E56-4115-BF68-34768DF121D2}" sibTransId="{6B057B23-FA23-46EA-85E4-57A7C721ED66}"/>
    <dgm:cxn modelId="{654D4993-4A75-4291-8AD9-35BE6294D52E}" type="presOf" srcId="{B2FBA6FB-A923-468A-9804-9C602A1C262C}" destId="{304752B1-30C6-4BD3-9CD1-8F07B26803D4}" srcOrd="1" destOrd="0" presId="urn:microsoft.com/office/officeart/2005/8/layout/hProcess7"/>
    <dgm:cxn modelId="{1F95BE5E-A339-46D1-AD7C-87175354BDA2}" type="presOf" srcId="{0637D80B-586C-4137-978B-D309149BA78F}" destId="{53A394A3-9AB6-46E2-9631-A32898A6A55B}" srcOrd="0" destOrd="0" presId="urn:microsoft.com/office/officeart/2005/8/layout/hProcess7"/>
    <dgm:cxn modelId="{BB527A0D-8185-4665-9A05-16FAC7BDE03D}" type="presOf" srcId="{5CFEC644-2C64-459E-AB3F-8206F8A86A45}" destId="{E94336CE-6E82-4C89-9A9A-80BD59071759}" srcOrd="0" destOrd="0" presId="urn:microsoft.com/office/officeart/2005/8/layout/hProcess7"/>
    <dgm:cxn modelId="{735EB69E-2523-4A54-AFAF-218B561ED12D}" type="presOf" srcId="{F3E33D6D-A035-4209-BFF0-8B4C0890F2F3}" destId="{E406B22B-499A-4CEA-B1F2-9831BAA571E8}" srcOrd="0" destOrd="0" presId="urn:microsoft.com/office/officeart/2005/8/layout/hProcess7"/>
    <dgm:cxn modelId="{E71E11C9-414A-413D-BF82-90856BF45F00}" srcId="{F3E33D6D-A035-4209-BFF0-8B4C0890F2F3}" destId="{0637D80B-586C-4137-978B-D309149BA78F}" srcOrd="0" destOrd="0" parTransId="{CE6F4863-9F64-4C65-BD8B-B37DAF335073}" sibTransId="{96832DFB-0114-4E99-ABF4-B1C59DC3B136}"/>
    <dgm:cxn modelId="{426D66C5-3430-4C05-81DB-3F32AB03B4C6}" srcId="{090B68AF-81FF-4172-A154-667A7C3C9C47}" destId="{41A4B492-D631-49BA-8658-BA828C7511BE}" srcOrd="1" destOrd="0" parTransId="{D54A54A0-09B6-4CEC-B5E2-79EC0DD11E2C}" sibTransId="{4B35E047-7C61-4DB4-BC75-ACB690C90C01}"/>
    <dgm:cxn modelId="{DA91D2C4-88B6-4506-9D37-E12E5D80E401}" srcId="{090B68AF-81FF-4172-A154-667A7C3C9C47}" destId="{B2FBA6FB-A923-468A-9804-9C602A1C262C}" srcOrd="0" destOrd="0" parTransId="{631B7A68-05B6-42F3-8630-15413B195454}" sibTransId="{D7F38F7D-0F65-4E38-95D2-BFFFE4B59C82}"/>
    <dgm:cxn modelId="{F1C6D838-EFF3-4D64-BF77-0BB10EC62C00}" type="presOf" srcId="{41A4B492-D631-49BA-8658-BA828C7511BE}" destId="{38B6434C-FDFB-46ED-A232-8342E1717835}" srcOrd="0" destOrd="0" presId="urn:microsoft.com/office/officeart/2005/8/layout/hProcess7"/>
    <dgm:cxn modelId="{08C9A6BE-D997-4593-8F1A-4E9F9E1D2B22}" type="presOf" srcId="{596B3B7B-3C8F-47DF-8AC3-1D7E6F15E8A8}" destId="{831539E3-7DB5-4A7D-87A1-97D1683749A8}" srcOrd="0" destOrd="0" presId="urn:microsoft.com/office/officeart/2005/8/layout/hProcess7"/>
    <dgm:cxn modelId="{0882150E-FDB2-4014-8385-1CBAE1005552}" type="presOf" srcId="{090B68AF-81FF-4172-A154-667A7C3C9C47}" destId="{FC682E82-F72A-447D-9329-162B0A1F284E}" srcOrd="0" destOrd="0" presId="urn:microsoft.com/office/officeart/2005/8/layout/hProcess7"/>
    <dgm:cxn modelId="{B359639B-3D3D-417E-BD20-58EA09D6C772}" type="presOf" srcId="{F3E33D6D-A035-4209-BFF0-8B4C0890F2F3}" destId="{A92265B6-D3ED-481E-8CA5-3B5F497DF073}" srcOrd="1" destOrd="0" presId="urn:microsoft.com/office/officeart/2005/8/layout/hProcess7"/>
    <dgm:cxn modelId="{53F20862-F66F-4B5F-B28C-D497FA107CB9}" srcId="{B2FBA6FB-A923-468A-9804-9C602A1C262C}" destId="{596B3B7B-3C8F-47DF-8AC3-1D7E6F15E8A8}" srcOrd="0" destOrd="0" parTransId="{D947F865-9F5E-4A48-9EE6-97032706B21F}" sibTransId="{433A1CED-88EF-4284-BAC0-227675F75993}"/>
    <dgm:cxn modelId="{F9EE79E7-AB74-4ADB-84ED-0AE6F3E731CC}" type="presParOf" srcId="{FC682E82-F72A-447D-9329-162B0A1F284E}" destId="{4A3E2153-46AF-42AB-A451-FCFDA26AFED7}" srcOrd="0" destOrd="0" presId="urn:microsoft.com/office/officeart/2005/8/layout/hProcess7"/>
    <dgm:cxn modelId="{32DF465D-E801-4286-A5D0-59E363795A4B}" type="presParOf" srcId="{4A3E2153-46AF-42AB-A451-FCFDA26AFED7}" destId="{46C4E2AF-89B2-44F6-BA55-215B2D89D20C}" srcOrd="0" destOrd="0" presId="urn:microsoft.com/office/officeart/2005/8/layout/hProcess7"/>
    <dgm:cxn modelId="{F6081224-62CD-42EB-B470-E15AB86767DC}" type="presParOf" srcId="{4A3E2153-46AF-42AB-A451-FCFDA26AFED7}" destId="{304752B1-30C6-4BD3-9CD1-8F07B26803D4}" srcOrd="1" destOrd="0" presId="urn:microsoft.com/office/officeart/2005/8/layout/hProcess7"/>
    <dgm:cxn modelId="{D464C560-1425-4366-8412-3754EEA374C2}" type="presParOf" srcId="{4A3E2153-46AF-42AB-A451-FCFDA26AFED7}" destId="{831539E3-7DB5-4A7D-87A1-97D1683749A8}" srcOrd="2" destOrd="0" presId="urn:microsoft.com/office/officeart/2005/8/layout/hProcess7"/>
    <dgm:cxn modelId="{14A4FCF4-1743-464F-92E7-61A894FB242D}" type="presParOf" srcId="{FC682E82-F72A-447D-9329-162B0A1F284E}" destId="{52F860BD-E9FE-4455-A27B-EFA61E015DD3}" srcOrd="1" destOrd="0" presId="urn:microsoft.com/office/officeart/2005/8/layout/hProcess7"/>
    <dgm:cxn modelId="{9923018E-A015-4C9F-8066-9F77815904A3}" type="presParOf" srcId="{FC682E82-F72A-447D-9329-162B0A1F284E}" destId="{4C67B9A2-B6BF-410F-A670-06B16F74FD7B}" srcOrd="2" destOrd="0" presId="urn:microsoft.com/office/officeart/2005/8/layout/hProcess7"/>
    <dgm:cxn modelId="{A4FB145D-99D3-4675-8014-83D8BCE17766}" type="presParOf" srcId="{4C67B9A2-B6BF-410F-A670-06B16F74FD7B}" destId="{4B96CF2F-06E7-4B03-B442-E8FA4B7E5596}" srcOrd="0" destOrd="0" presId="urn:microsoft.com/office/officeart/2005/8/layout/hProcess7"/>
    <dgm:cxn modelId="{8B757893-1437-4DA7-9D90-75FD42410060}" type="presParOf" srcId="{4C67B9A2-B6BF-410F-A670-06B16F74FD7B}" destId="{C6D2CC65-F89F-4C0F-876F-329247147791}" srcOrd="1" destOrd="0" presId="urn:microsoft.com/office/officeart/2005/8/layout/hProcess7"/>
    <dgm:cxn modelId="{BB13984F-96F2-42FC-97A2-A1319A4840B0}" type="presParOf" srcId="{4C67B9A2-B6BF-410F-A670-06B16F74FD7B}" destId="{A427487B-447B-4540-83CF-D5CE9195318A}" srcOrd="2" destOrd="0" presId="urn:microsoft.com/office/officeart/2005/8/layout/hProcess7"/>
    <dgm:cxn modelId="{6766F277-F361-4855-B78F-A52446829F8B}" type="presParOf" srcId="{FC682E82-F72A-447D-9329-162B0A1F284E}" destId="{51D0C596-DC20-493A-BCC8-202DFA67BC71}" srcOrd="3" destOrd="0" presId="urn:microsoft.com/office/officeart/2005/8/layout/hProcess7"/>
    <dgm:cxn modelId="{5C83B5E6-30CE-4E88-92BA-0B27CD9D1F38}" type="presParOf" srcId="{FC682E82-F72A-447D-9329-162B0A1F284E}" destId="{C41F5296-A25D-4F5A-808D-98D2B8D28864}" srcOrd="4" destOrd="0" presId="urn:microsoft.com/office/officeart/2005/8/layout/hProcess7"/>
    <dgm:cxn modelId="{82DB8D2F-52DD-4986-A5F3-DAC78083719F}" type="presParOf" srcId="{C41F5296-A25D-4F5A-808D-98D2B8D28864}" destId="{38B6434C-FDFB-46ED-A232-8342E1717835}" srcOrd="0" destOrd="0" presId="urn:microsoft.com/office/officeart/2005/8/layout/hProcess7"/>
    <dgm:cxn modelId="{B7BE7266-4A92-4DC6-B860-752252C7F782}" type="presParOf" srcId="{C41F5296-A25D-4F5A-808D-98D2B8D28864}" destId="{068EAFB9-257A-4F78-8317-9F221491A591}" srcOrd="1" destOrd="0" presId="urn:microsoft.com/office/officeart/2005/8/layout/hProcess7"/>
    <dgm:cxn modelId="{B3EA9B39-21C9-4EF5-AE5D-90962FB658BF}" type="presParOf" srcId="{C41F5296-A25D-4F5A-808D-98D2B8D28864}" destId="{E94336CE-6E82-4C89-9A9A-80BD59071759}" srcOrd="2" destOrd="0" presId="urn:microsoft.com/office/officeart/2005/8/layout/hProcess7"/>
    <dgm:cxn modelId="{EDF3EC42-53AE-48D1-B5D9-19191D572BBD}" type="presParOf" srcId="{FC682E82-F72A-447D-9329-162B0A1F284E}" destId="{85A56570-3C6B-42D3-838A-447DC4A1A9BD}" srcOrd="5" destOrd="0" presId="urn:microsoft.com/office/officeart/2005/8/layout/hProcess7"/>
    <dgm:cxn modelId="{74A98752-A06E-4593-B79D-74365F97BD05}" type="presParOf" srcId="{FC682E82-F72A-447D-9329-162B0A1F284E}" destId="{5886F8D3-B02D-4615-AC12-A020AD136F24}" srcOrd="6" destOrd="0" presId="urn:microsoft.com/office/officeart/2005/8/layout/hProcess7"/>
    <dgm:cxn modelId="{CB5B5CAA-5171-4E10-A552-7DC44A0E70DD}" type="presParOf" srcId="{5886F8D3-B02D-4615-AC12-A020AD136F24}" destId="{1D8BA273-3630-4BFD-A1A8-A86195EA091E}" srcOrd="0" destOrd="0" presId="urn:microsoft.com/office/officeart/2005/8/layout/hProcess7"/>
    <dgm:cxn modelId="{CA66DAFC-4050-4187-917A-ED9485F5B318}" type="presParOf" srcId="{5886F8D3-B02D-4615-AC12-A020AD136F24}" destId="{E46CA35D-1877-4693-8382-F5FBE75C164E}" srcOrd="1" destOrd="0" presId="urn:microsoft.com/office/officeart/2005/8/layout/hProcess7"/>
    <dgm:cxn modelId="{F8081791-523A-44AD-99A1-D1AEC9C77F5F}" type="presParOf" srcId="{5886F8D3-B02D-4615-AC12-A020AD136F24}" destId="{C7E66CD4-4BDA-4A85-B05F-A3F154C44202}" srcOrd="2" destOrd="0" presId="urn:microsoft.com/office/officeart/2005/8/layout/hProcess7"/>
    <dgm:cxn modelId="{7A92E15E-D4D3-4AB4-8A68-BF98F1F27E6B}" type="presParOf" srcId="{FC682E82-F72A-447D-9329-162B0A1F284E}" destId="{4655253A-8B3E-46D7-99B9-01B01B47C837}" srcOrd="7" destOrd="0" presId="urn:microsoft.com/office/officeart/2005/8/layout/hProcess7"/>
    <dgm:cxn modelId="{16EBFB06-8DC6-4553-9082-F4192BEA8672}" type="presParOf" srcId="{FC682E82-F72A-447D-9329-162B0A1F284E}" destId="{479FD3BD-4695-4A81-AC91-DB8E78FC2C52}" srcOrd="8" destOrd="0" presId="urn:microsoft.com/office/officeart/2005/8/layout/hProcess7"/>
    <dgm:cxn modelId="{C381B8AC-A5BC-4B44-9C34-9486F5C5141B}" type="presParOf" srcId="{479FD3BD-4695-4A81-AC91-DB8E78FC2C52}" destId="{E406B22B-499A-4CEA-B1F2-9831BAA571E8}" srcOrd="0" destOrd="0" presId="urn:microsoft.com/office/officeart/2005/8/layout/hProcess7"/>
    <dgm:cxn modelId="{59761D19-B270-467D-AF81-A58D8C5C5787}" type="presParOf" srcId="{479FD3BD-4695-4A81-AC91-DB8E78FC2C52}" destId="{A92265B6-D3ED-481E-8CA5-3B5F497DF073}" srcOrd="1" destOrd="0" presId="urn:microsoft.com/office/officeart/2005/8/layout/hProcess7"/>
    <dgm:cxn modelId="{6D55C92C-F369-4C02-8769-39CE68B5EE04}" type="presParOf" srcId="{479FD3BD-4695-4A81-AC91-DB8E78FC2C52}" destId="{53A394A3-9AB6-46E2-9631-A32898A6A55B}" srcOrd="2" destOrd="0" presId="urn:microsoft.com/office/officeart/2005/8/layout/hProcess7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6C4E2AF-89B2-44F6-BA55-215B2D89D20C}">
      <dsp:nvSpPr>
        <dsp:cNvPr id="0" name=""/>
        <dsp:cNvSpPr/>
      </dsp:nvSpPr>
      <dsp:spPr>
        <a:xfrm>
          <a:off x="698" y="0"/>
          <a:ext cx="3003676" cy="1794933"/>
        </a:xfrm>
        <a:prstGeom prst="roundRect">
          <a:avLst>
            <a:gd name="adj" fmla="val 5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123444" rIns="160020" bIns="0" numCol="1" spcCol="1270" anchor="t" anchorCtr="0">
          <a:noAutofit/>
        </a:bodyPr>
        <a:lstStyle/>
        <a:p>
          <a:pPr lvl="0" algn="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600" b="1" kern="1200" dirty="0" smtClean="0">
              <a:solidFill>
                <a:schemeClr val="tx1"/>
              </a:solidFill>
            </a:rPr>
            <a:t>2017</a:t>
          </a:r>
          <a:endParaRPr lang="en-US" sz="3600" b="1" kern="1200" dirty="0">
            <a:solidFill>
              <a:schemeClr val="tx1"/>
            </a:solidFill>
          </a:endParaRPr>
        </a:p>
      </dsp:txBody>
      <dsp:txXfrm rot="16200000">
        <a:off x="-434856" y="435554"/>
        <a:ext cx="1471845" cy="600735"/>
      </dsp:txXfrm>
    </dsp:sp>
    <dsp:sp modelId="{831539E3-7DB5-4A7D-87A1-97D1683749A8}">
      <dsp:nvSpPr>
        <dsp:cNvPr id="0" name=""/>
        <dsp:cNvSpPr/>
      </dsp:nvSpPr>
      <dsp:spPr>
        <a:xfrm>
          <a:off x="601433" y="0"/>
          <a:ext cx="2237738" cy="1794933"/>
        </a:xfrm>
        <a:prstGeom prst="rect">
          <a:avLst/>
        </a:prstGeom>
        <a:noFill/>
        <a:ln w="12700" cap="flat" cmpd="sng" algn="ctr">
          <a:noFill/>
          <a:prstDash val="solid"/>
          <a:miter lim="800000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68580" rIns="0" bIns="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Health Plan Models began with focused innovation on targeted clinical conditions</a:t>
          </a:r>
          <a:endParaRPr lang="en-US" sz="2000" kern="1200" dirty="0"/>
        </a:p>
      </dsp:txBody>
      <dsp:txXfrm>
        <a:off x="601433" y="0"/>
        <a:ext cx="2237738" cy="1794933"/>
      </dsp:txXfrm>
    </dsp:sp>
    <dsp:sp modelId="{38B6434C-FDFB-46ED-A232-8342E1717835}">
      <dsp:nvSpPr>
        <dsp:cNvPr id="0" name=""/>
        <dsp:cNvSpPr/>
      </dsp:nvSpPr>
      <dsp:spPr>
        <a:xfrm>
          <a:off x="3109502" y="0"/>
          <a:ext cx="3003676" cy="1794933"/>
        </a:xfrm>
        <a:prstGeom prst="roundRect">
          <a:avLst>
            <a:gd name="adj" fmla="val 5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123444" rIns="160020" bIns="0" numCol="1" spcCol="1270" anchor="t" anchorCtr="0">
          <a:noAutofit/>
        </a:bodyPr>
        <a:lstStyle/>
        <a:p>
          <a:pPr lvl="0" algn="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600" b="1" kern="1200" dirty="0" smtClean="0">
              <a:solidFill>
                <a:schemeClr val="tx1"/>
              </a:solidFill>
            </a:rPr>
            <a:t>2020</a:t>
          </a:r>
          <a:endParaRPr lang="en-US" sz="3600" b="1" kern="1200" dirty="0">
            <a:solidFill>
              <a:schemeClr val="tx1"/>
            </a:solidFill>
          </a:endParaRPr>
        </a:p>
      </dsp:txBody>
      <dsp:txXfrm rot="16200000">
        <a:off x="2673947" y="435554"/>
        <a:ext cx="1471845" cy="600735"/>
      </dsp:txXfrm>
    </dsp:sp>
    <dsp:sp modelId="{C6D2CC65-F89F-4C0F-876F-329247147791}">
      <dsp:nvSpPr>
        <dsp:cNvPr id="0" name=""/>
        <dsp:cNvSpPr/>
      </dsp:nvSpPr>
      <dsp:spPr>
        <a:xfrm rot="5400000">
          <a:off x="2992631" y="1313432"/>
          <a:ext cx="263778" cy="450551"/>
        </a:xfrm>
        <a:prstGeom prst="flowChartExtra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94336CE-6E82-4C89-9A9A-80BD59071759}">
      <dsp:nvSpPr>
        <dsp:cNvPr id="0" name=""/>
        <dsp:cNvSpPr/>
      </dsp:nvSpPr>
      <dsp:spPr>
        <a:xfrm>
          <a:off x="3710238" y="0"/>
          <a:ext cx="2237738" cy="1794933"/>
        </a:xfrm>
        <a:prstGeom prst="rect">
          <a:avLst/>
        </a:prstGeom>
        <a:noFill/>
        <a:ln w="12700" cap="flat" cmpd="sng" algn="ctr">
          <a:noFill/>
          <a:prstDash val="solid"/>
          <a:miter lim="800000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68580" rIns="0" bIns="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Transformative updates to VBID &amp; renewed focus on lowering costs in Medicare Part D with PDM</a:t>
          </a:r>
          <a:endParaRPr lang="en-US" sz="2000" kern="1200" dirty="0"/>
        </a:p>
      </dsp:txBody>
      <dsp:txXfrm>
        <a:off x="3710238" y="0"/>
        <a:ext cx="2237738" cy="1794933"/>
      </dsp:txXfrm>
    </dsp:sp>
    <dsp:sp modelId="{E406B22B-499A-4CEA-B1F2-9831BAA571E8}">
      <dsp:nvSpPr>
        <dsp:cNvPr id="0" name=""/>
        <dsp:cNvSpPr/>
      </dsp:nvSpPr>
      <dsp:spPr>
        <a:xfrm>
          <a:off x="6218307" y="0"/>
          <a:ext cx="3003676" cy="1794933"/>
        </a:xfrm>
        <a:prstGeom prst="roundRect">
          <a:avLst>
            <a:gd name="adj" fmla="val 5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123444" rIns="160020" bIns="0" numCol="1" spcCol="1270" anchor="t" anchorCtr="0">
          <a:noAutofit/>
        </a:bodyPr>
        <a:lstStyle/>
        <a:p>
          <a:pPr lvl="0" algn="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600" b="1" kern="1200" dirty="0" smtClean="0">
              <a:solidFill>
                <a:schemeClr val="tx1"/>
              </a:solidFill>
            </a:rPr>
            <a:t>2021</a:t>
          </a:r>
          <a:endParaRPr lang="en-US" sz="3600" b="1" kern="1200" dirty="0">
            <a:solidFill>
              <a:schemeClr val="tx1"/>
            </a:solidFill>
          </a:endParaRPr>
        </a:p>
      </dsp:txBody>
      <dsp:txXfrm rot="16200000">
        <a:off x="5782752" y="435554"/>
        <a:ext cx="1471845" cy="600735"/>
      </dsp:txXfrm>
    </dsp:sp>
    <dsp:sp modelId="{E46CA35D-1877-4693-8382-F5FBE75C164E}">
      <dsp:nvSpPr>
        <dsp:cNvPr id="0" name=""/>
        <dsp:cNvSpPr/>
      </dsp:nvSpPr>
      <dsp:spPr>
        <a:xfrm rot="5400000">
          <a:off x="6101436" y="1313432"/>
          <a:ext cx="263778" cy="450551"/>
        </a:xfrm>
        <a:prstGeom prst="flowChartExtra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3A394A3-9AB6-46E2-9631-A32898A6A55B}">
      <dsp:nvSpPr>
        <dsp:cNvPr id="0" name=""/>
        <dsp:cNvSpPr/>
      </dsp:nvSpPr>
      <dsp:spPr>
        <a:xfrm>
          <a:off x="6819043" y="0"/>
          <a:ext cx="2237738" cy="1794933"/>
        </a:xfrm>
        <a:prstGeom prst="rect">
          <a:avLst/>
        </a:prstGeom>
        <a:noFill/>
        <a:ln w="12700" cap="flat" cmpd="sng" algn="ctr">
          <a:noFill/>
          <a:prstDash val="solid"/>
          <a:miter lim="800000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68580" rIns="0" bIns="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Starting ground-breaking PDSS Model &amp; added additional innovations to VBID including hospice carve-in</a:t>
          </a:r>
          <a:endParaRPr lang="en-US" sz="2000" kern="1200" dirty="0"/>
        </a:p>
      </dsp:txBody>
      <dsp:txXfrm>
        <a:off x="6819043" y="0"/>
        <a:ext cx="2237738" cy="179493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7">
  <dgm:title val=""/>
  <dgm:desc val=""/>
  <dgm:catLst>
    <dgm:cat type="process" pri="21000"/>
    <dgm:cat type="list" pri="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23" srcId="2" destId="21" srcOrd="0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Node" refType="h"/>
      <dgm:constr type="w" for="ch" forName="compositeNode" refType="w"/>
      <dgm:constr type="w" for="ch" forName="hSp" refType="w" refFor="ch" refForName="compositeNode" fact="-0.035"/>
      <dgm:constr type="w" for="des" forName="simulatedConn" refType="w" refFor="ch" refForName="compositeNode" fact="0.15"/>
      <dgm:constr type="h" for="des" forName="simulatedConn" refType="w" refFor="des" refForName="simulatedConn"/>
      <dgm:constr type="h" for="des" forName="vSp1" refType="w" refFor="ch" refForName="compositeNode" fact="0.8"/>
      <dgm:constr type="h" for="des" forName="vSp2" refType="w" refFor="ch" refForName="compositeNode" fact="0.07"/>
      <dgm:constr type="w" for="ch" forName="vProcSp" refType="w" refFor="des" refForName="simulatedConn" op="equ"/>
      <dgm:constr type="h" for="ch" forName="vProcSp" refType="h" refFor="ch" refForName="compositeNode" op="equ"/>
      <dgm:constr type="w" for="ch" forName="sibTrans" refType="w" refFor="ch" refForName="compositeNode" fact="-0.08"/>
      <dgm:constr type="primFontSz" for="des" forName="parentNode" op="equ"/>
      <dgm:constr type="primFontSz" for="des" forName="childNode" op="equ"/>
    </dgm:constrLst>
    <dgm:ruleLst/>
    <dgm:forEach name="Name4" axis="ch" ptType="node">
      <dgm:layoutNode name="compositeNode">
        <dgm:varLst>
          <dgm:bulletEnabled val="1"/>
        </dgm:varLst>
        <dgm:alg type="composite"/>
        <dgm:choose name="Name5">
          <dgm:if name="Name6" func="var" arg="dir" op="equ" val="norm">
            <dgm:constrLst>
              <dgm:constr type="h" refType="w" op="lte" fact="1.2"/>
              <dgm:constr type="w" for="ch" forName="bgRect" refType="w"/>
              <dgm:constr type="h" for="ch" forName="bgRect" refType="h"/>
              <dgm:constr type="t" for="ch" forName="bgRect"/>
              <dgm:constr type="l" for="ch" forName="bgRect"/>
              <dgm:constr type="w" for="ch" forName="parentNode" refType="w" refFor="ch" refForName="bgRect" fact="0.2"/>
              <dgm:constr type="h" for="ch" forName="parentNode" refType="h" fact="0.82"/>
              <dgm:constr type="t" for="ch" forName="parentNode"/>
              <dgm:constr type="l" for="ch" forName="parentNode"/>
              <dgm:constr type="r" for="ch" forName="childNode" refType="r" refFor="ch" refForName="bgRect" fact="0.945"/>
              <dgm:constr type="h" for="ch" forName="childNode" refType="h" refFor="ch" refForName="bgRect" op="equ"/>
              <dgm:constr type="t" for="ch" forName="childNode"/>
              <dgm:constr type="l" for="ch" forName="childNode" refType="r" refFor="ch" refForName="parentNode"/>
            </dgm:constrLst>
          </dgm:if>
          <dgm:else name="Name7">
            <dgm:constrLst>
              <dgm:constr type="h" refType="w" op="lte" fact="1.2"/>
              <dgm:constr type="w" for="ch" forName="bgRect" refType="w"/>
              <dgm:constr type="h" for="ch" forName="bgRect" refType="h"/>
              <dgm:constr type="t" for="ch" forName="bgRect"/>
              <dgm:constr type="r" for="ch" forName="bgRect" refType="w"/>
              <dgm:constr type="w" for="ch" forName="parentNode" refType="w" refFor="ch" refForName="bgRect" fact="0.2"/>
              <dgm:constr type="h" for="ch" forName="parentNode" refType="h" fact="0.82"/>
              <dgm:constr type="t" for="ch" forName="parentNode"/>
              <dgm:constr type="r" for="ch" forName="parentNode" refType="w"/>
              <dgm:constr type="h" for="ch" forName="childNode" refType="h" refFor="ch" refForName="bgRect"/>
              <dgm:constr type="t" for="ch" forName="childNode"/>
              <dgm:constr type="r" for="ch" forName="childNode" refType="l" refFor="ch" refForName="parentNode"/>
              <dgm:constr type="l" for="ch" forName="childNode" refType="w" refFor="ch" refForName="bgRect" fact="0.055"/>
            </dgm:constrLst>
          </dgm:else>
        </dgm:choose>
        <dgm:ruleLst>
          <dgm:rule type="w" for="ch" forName="childNode" val="NaN" fact="NaN" max="30"/>
        </dgm:ruleLst>
        <dgm:layoutNode name="bgRect" styleLbl="node1">
          <dgm:alg type="sp"/>
          <dgm:shape xmlns:r="http://schemas.openxmlformats.org/officeDocument/2006/relationships" type="roundRect" r:blip="" zOrderOff="-1">
            <dgm:adjLst>
              <dgm:adj idx="1" val="0.05"/>
            </dgm:adjLst>
          </dgm:shape>
          <dgm:presOf axis="self"/>
          <dgm:constrLst/>
          <dgm:ruleLst/>
        </dgm:layoutNode>
        <dgm:layoutNode name="parentNode" styleLbl="node1">
          <dgm:varLst>
            <dgm:chMax val="0"/>
            <dgm:bulletEnabled val="1"/>
          </dgm:varLst>
          <dgm:presOf axis="self"/>
          <dgm:choose name="Name8">
            <dgm:if name="Name9" func="var" arg="dir" op="equ" val="norm">
              <dgm:alg type="tx">
                <dgm:param type="autoTxRot" val="grav"/>
                <dgm:param type="txAnchorVert" val="t"/>
                <dgm:param type="parTxLTRAlign" val="r"/>
                <dgm:param type="parTxRTLAlign" val="r"/>
              </dgm:alg>
              <dgm:shape xmlns:r="http://schemas.openxmlformats.org/officeDocument/2006/relationships" rot="270" type="rect" r:blip="" hideGeom="1">
                <dgm:adjLst/>
              </dgm:shape>
              <dgm:constrLst>
                <dgm:constr type="primFontSz" val="65"/>
                <dgm:constr type="lMarg"/>
                <dgm:constr type="rMarg" refType="primFontSz" fact="0.35"/>
                <dgm:constr type="tMarg" refType="primFontSz" fact="0.27"/>
                <dgm:constr type="bMarg"/>
              </dgm:constrLst>
            </dgm:if>
            <dgm:else name="Name10">
              <dgm:alg type="tx">
                <dgm:param type="autoTxRot" val="grav"/>
                <dgm:param type="txAnchorVert" val="t"/>
                <dgm:param type="parTxLTRAlign" val="l"/>
                <dgm:param type="parTxRTLAlign" val="l"/>
              </dgm:alg>
              <dgm:shape xmlns:r="http://schemas.openxmlformats.org/officeDocument/2006/relationships" rot="90" type="rect" r:blip="" hideGeom="1">
                <dgm:adjLst/>
              </dgm:shape>
              <dgm:constrLst>
                <dgm:constr type="primFontSz" val="65"/>
                <dgm:constr type="lMarg" refType="primFontSz" fact="0.35"/>
                <dgm:constr type="rMarg"/>
                <dgm:constr type="tMarg" refType="primFontSz" fact="0.27"/>
                <dgm:constr type="bMarg"/>
              </dgm:constrLst>
            </dgm:else>
          </dgm:choose>
          <dgm:ruleLst>
            <dgm:rule type="primFontSz" val="5" fact="NaN" max="NaN"/>
          </dgm:ruleLst>
        </dgm:layoutNode>
        <dgm:choose name="Name11">
          <dgm:if name="Name12" axis="ch" ptType="node" func="cnt" op="gte" val="1">
            <dgm:layoutNode name="childNode" styleLbl="node1" moveWith="bgRect">
              <dgm:varLst>
                <dgm:bulletEnabled val="1"/>
              </dgm:varLst>
              <dgm:alg type="tx">
                <dgm:param type="parTxLTRAlign" val="l"/>
                <dgm:param type="parTxRTLAlign" val="r"/>
                <dgm:param type="txAnchorVert" val="t"/>
              </dgm:alg>
              <dgm:shape xmlns:r="http://schemas.openxmlformats.org/officeDocument/2006/relationships" type="rect" r:blip="" hideGeom="1">
                <dgm:adjLst/>
              </dgm:shape>
              <dgm:presOf axis="des" ptType="node"/>
              <dgm:constrLst>
                <dgm:constr type="primFontSz" val="65"/>
                <dgm:constr type="lMarg"/>
                <dgm:constr type="bMarg"/>
                <dgm:constr type="tMarg" refType="primFontSz" fact="0.27"/>
                <dgm:constr type="rMarg"/>
              </dgm:constrLst>
              <dgm:ruleLst>
                <dgm:rule type="prim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h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vProcSp" moveWith="bgRec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vSp1" refType="w"/>
            <dgm:constr type="w" for="ch" forName="simulatedConn" refType="w"/>
            <dgm:constr type="w" for="ch" forName="vSp2" refType="w"/>
          </dgm:constrLst>
          <dgm:ruleLst/>
          <dgm:layoutNode name="vSp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simulatedConn" styleLbl="solidFgAcc1">
            <dgm:alg type="sp"/>
            <dgm:choose name="Name15">
              <dgm:if name="Name16" func="var" arg="dir" op="equ" val="norm">
                <dgm:shape xmlns:r="http://schemas.openxmlformats.org/officeDocument/2006/relationships" rot="90" type="flowChartExtract" r:blip="">
                  <dgm:adjLst/>
                </dgm:shape>
              </dgm:if>
              <dgm:else name="Name17">
                <dgm:shape xmlns:r="http://schemas.openxmlformats.org/officeDocument/2006/relationships" rot="-90" type="flowChartExtract" r:blip="">
                  <dgm:adjLst/>
                </dgm:shape>
              </dgm:else>
            </dgm:choose>
            <dgm:presOf/>
            <dgm:constrLst/>
            <dgm:ruleLst/>
          </dgm:layoutNode>
          <dgm:layoutNode name="vSp2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72421" cy="459074"/>
          </a:xfrm>
          <a:prstGeom prst="rect">
            <a:avLst/>
          </a:prstGeom>
        </p:spPr>
        <p:txBody>
          <a:bodyPr vert="horz" lIns="89730" tIns="44865" rIns="89730" bIns="44865" rtlCol="0"/>
          <a:lstStyle>
            <a:lvl1pPr algn="l">
              <a:defRPr sz="1200"/>
            </a:lvl1pPr>
          </a:lstStyle>
          <a:p>
            <a:endParaRPr lang="en-US" dirty="0">
              <a:latin typeface="Gill Sans MT" panose="020B0502020104020203" pitchFamily="34" charset="0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027" y="0"/>
            <a:ext cx="2972421" cy="459074"/>
          </a:xfrm>
          <a:prstGeom prst="rect">
            <a:avLst/>
          </a:prstGeom>
        </p:spPr>
        <p:txBody>
          <a:bodyPr vert="horz" lIns="89730" tIns="44865" rIns="89730" bIns="44865" rtlCol="0"/>
          <a:lstStyle>
            <a:lvl1pPr algn="r">
              <a:defRPr sz="1200"/>
            </a:lvl1pPr>
          </a:lstStyle>
          <a:p>
            <a:fld id="{6C2D6F50-F038-4D44-818F-DEF186B6A34E}" type="datetimeFigureOut">
              <a:rPr lang="en-US" smtClean="0">
                <a:latin typeface="Gill Sans MT" panose="020B0502020104020203" pitchFamily="34" charset="0"/>
              </a:rPr>
              <a:t>10/21/2020</a:t>
            </a:fld>
            <a:endParaRPr lang="en-US" dirty="0">
              <a:latin typeface="Gill Sans MT" panose="020B0502020104020203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8684927"/>
            <a:ext cx="2972421" cy="459074"/>
          </a:xfrm>
          <a:prstGeom prst="rect">
            <a:avLst/>
          </a:prstGeom>
        </p:spPr>
        <p:txBody>
          <a:bodyPr vert="horz" lIns="89730" tIns="44865" rIns="89730" bIns="44865" rtlCol="0" anchor="b"/>
          <a:lstStyle>
            <a:lvl1pPr algn="l">
              <a:defRPr sz="1200"/>
            </a:lvl1pPr>
          </a:lstStyle>
          <a:p>
            <a:endParaRPr lang="en-US" dirty="0">
              <a:latin typeface="Gill Sans MT" panose="020B0502020104020203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027" y="8684927"/>
            <a:ext cx="2972421" cy="459074"/>
          </a:xfrm>
          <a:prstGeom prst="rect">
            <a:avLst/>
          </a:prstGeom>
        </p:spPr>
        <p:txBody>
          <a:bodyPr vert="horz" lIns="89730" tIns="44865" rIns="89730" bIns="44865" rtlCol="0" anchor="b"/>
          <a:lstStyle>
            <a:lvl1pPr algn="r">
              <a:defRPr sz="1200"/>
            </a:lvl1pPr>
          </a:lstStyle>
          <a:p>
            <a:fld id="{41A317BA-E00B-43A7-8953-93CD5495207A}" type="slidenum">
              <a:rPr lang="en-US" smtClean="0">
                <a:latin typeface="Gill Sans MT" panose="020B0502020104020203" pitchFamily="34" charset="0"/>
              </a:rPr>
              <a:t>‹#›</a:t>
            </a:fld>
            <a:endParaRPr lang="en-US" dirty="0">
              <a:latin typeface="Gill Sans MT" panose="020B05020201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5434712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30" tIns="45716" rIns="91430" bIns="45716" rtlCol="0"/>
          <a:lstStyle>
            <a:lvl1pPr algn="l">
              <a:defRPr sz="1200">
                <a:latin typeface="Gill Sans MT" panose="020B0502020104020203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30" tIns="45716" rIns="91430" bIns="45716" rtlCol="0"/>
          <a:lstStyle>
            <a:lvl1pPr algn="r">
              <a:defRPr sz="1200">
                <a:latin typeface="Gill Sans MT" panose="020B0502020104020203" pitchFamily="34" charset="0"/>
              </a:defRPr>
            </a:lvl1pPr>
          </a:lstStyle>
          <a:p>
            <a:fld id="{C503F1B4-8ED4-4FAE-9EC3-F5AE91747396}" type="datetimeFigureOut">
              <a:rPr lang="en-US" smtClean="0"/>
              <a:pPr/>
              <a:t>10/21/2020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0" tIns="45716" rIns="91430" bIns="45716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30" tIns="45716" rIns="91430" bIns="45716" rtlCol="0"/>
          <a:lstStyle/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5"/>
            <a:ext cx="2971800" cy="458787"/>
          </a:xfrm>
          <a:prstGeom prst="rect">
            <a:avLst/>
          </a:prstGeom>
        </p:spPr>
        <p:txBody>
          <a:bodyPr vert="horz" lIns="91430" tIns="45716" rIns="91430" bIns="45716" rtlCol="0" anchor="b"/>
          <a:lstStyle>
            <a:lvl1pPr algn="l">
              <a:defRPr sz="1200">
                <a:latin typeface="Gill Sans MT" panose="020B0502020104020203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5"/>
            <a:ext cx="2971800" cy="458787"/>
          </a:xfrm>
          <a:prstGeom prst="rect">
            <a:avLst/>
          </a:prstGeom>
        </p:spPr>
        <p:txBody>
          <a:bodyPr vert="horz" lIns="91430" tIns="45716" rIns="91430" bIns="45716" rtlCol="0" anchor="b"/>
          <a:lstStyle>
            <a:lvl1pPr algn="r">
              <a:defRPr sz="1200">
                <a:latin typeface="Gill Sans MT" panose="020B0502020104020203" pitchFamily="34" charset="0"/>
              </a:defRPr>
            </a:lvl1pPr>
          </a:lstStyle>
          <a:p>
            <a:fld id="{C709D586-E1A8-4AE0-9762-AFD3D1E1F72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76258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Gill Sans MT" panose="020B0502020104020203" pitchFamily="34" charset="0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Gill Sans MT" panose="020B0502020104020203" pitchFamily="34" charset="0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Gill Sans MT" panose="020B0502020104020203" pitchFamily="34" charset="0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Gill Sans MT" panose="020B0502020104020203" pitchFamily="34" charset="0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Gill Sans MT" panose="020B0502020104020203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541338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09D586-E1A8-4AE0-9762-AFD3D1E1F729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401417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897301"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2F4037-46CC-6045-BE7A-CA09502B4830}" type="slidenum">
              <a:rPr lang="en-US" smtClean="0"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109872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897301"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2F4037-46CC-6045-BE7A-CA09502B4830}" type="slidenum">
              <a:rPr lang="en-US" smtClean="0"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448117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897301"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2F4037-46CC-6045-BE7A-CA09502B4830}" type="slidenum">
              <a:rPr lang="en-US" smtClean="0"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117648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897301"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2F4037-46CC-6045-BE7A-CA09502B4830}" type="slidenum">
              <a:rPr lang="en-US" smtClean="0"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684672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09D586-E1A8-4AE0-9762-AFD3D1E1F729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869388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>
              <a:latin typeface="Gill Sans MT" panose="020B0502020104020203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2F4037-46CC-6045-BE7A-CA09502B4830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357472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09D586-E1A8-4AE0-9762-AFD3D1E1F729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131313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09D586-E1A8-4AE0-9762-AFD3D1E1F729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984396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897301"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2F4037-46CC-6045-BE7A-CA09502B4830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246924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09D586-E1A8-4AE0-9762-AFD3D1E1F729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052336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 defTabSz="948537">
              <a:buFont typeface="Arial" panose="020B0604020202020204" pitchFamily="34" charset="0"/>
              <a:buNone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2F4037-46CC-6045-BE7A-CA09502B4830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365676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897301"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2F4037-46CC-6045-BE7A-CA09502B4830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607968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 defTabSz="897301">
              <a:buFont typeface="Arial" panose="020B0604020202020204" pitchFamily="34" charset="0"/>
              <a:buChar char="•"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2F4037-46CC-6045-BE7A-CA09502B4830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8221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4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7C2AEE-7BD5-B44C-AE20-63DAB86891C2}" type="datetime1">
              <a:rPr lang="en-US" smtClean="0"/>
              <a:t>10/21/2020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1A36C-AC58-483C-9054-C5F99CD3F38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01206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DDB89-770F-4047-B854-DA8F62992D71}" type="datetime1">
              <a:rPr lang="en-US" smtClean="0"/>
              <a:t>10/21/2020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1A36C-AC58-483C-9054-C5F99CD3F38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44091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D87130-78C0-634F-8553-71055C476564}" type="datetime1">
              <a:rPr lang="en-US" smtClean="0"/>
              <a:t>10/21/2020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1A36C-AC58-483C-9054-C5F99CD3F38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36716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2872" y="3033943"/>
            <a:ext cx="8979343" cy="2250988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403029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5507181"/>
            <a:ext cx="12192000" cy="1368425"/>
          </a:xfrm>
          <a:prstGeom prst="rect">
            <a:avLst/>
          </a:prstGeom>
          <a:solidFill>
            <a:srgbClr val="004986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928255" y="441382"/>
            <a:ext cx="9144000" cy="745048"/>
          </a:xfrm>
        </p:spPr>
        <p:txBody>
          <a:bodyPr anchor="b"/>
          <a:lstStyle>
            <a:lvl1pPr algn="l">
              <a:defRPr sz="5000">
                <a:solidFill>
                  <a:srgbClr val="004986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Text Placeholder 10"/>
          <p:cNvSpPr>
            <a:spLocks noGrp="1"/>
          </p:cNvSpPr>
          <p:nvPr>
            <p:ph type="body" sz="quarter" idx="10"/>
          </p:nvPr>
        </p:nvSpPr>
        <p:spPr>
          <a:xfrm>
            <a:off x="1524000" y="1750190"/>
            <a:ext cx="9144000" cy="3468321"/>
          </a:xfrm>
          <a:prstGeom prst="rect">
            <a:avLst/>
          </a:prstGeom>
        </p:spPr>
        <p:txBody>
          <a:bodyPr/>
          <a:lstStyle>
            <a:lvl1pPr>
              <a:defRPr b="0" i="0">
                <a:solidFill>
                  <a:schemeClr val="tx1"/>
                </a:solidFill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96500" y="5871337"/>
            <a:ext cx="1841500" cy="640842"/>
          </a:xfrm>
          <a:prstGeom prst="rect">
            <a:avLst/>
          </a:prstGeom>
        </p:spPr>
      </p:pic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98070D6B-7FAF-6941-A71A-D34B0778959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724400" y="6191393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fld id="{8F37D380-F8A9-6B41-AE8A-10194B97FE3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67013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2872" y="3033943"/>
            <a:ext cx="8979343" cy="2250988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7082447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5507181"/>
            <a:ext cx="12192000" cy="1368425"/>
          </a:xfrm>
          <a:prstGeom prst="rect">
            <a:avLst/>
          </a:prstGeom>
          <a:solidFill>
            <a:srgbClr val="004986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928255" y="441382"/>
            <a:ext cx="9144000" cy="745048"/>
          </a:xfrm>
        </p:spPr>
        <p:txBody>
          <a:bodyPr anchor="b"/>
          <a:lstStyle>
            <a:lvl1pPr algn="l">
              <a:defRPr sz="5000">
                <a:solidFill>
                  <a:srgbClr val="004986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Text Placeholder 10"/>
          <p:cNvSpPr>
            <a:spLocks noGrp="1"/>
          </p:cNvSpPr>
          <p:nvPr>
            <p:ph type="body" sz="quarter" idx="10"/>
          </p:nvPr>
        </p:nvSpPr>
        <p:spPr>
          <a:xfrm>
            <a:off x="1524000" y="1750190"/>
            <a:ext cx="9144000" cy="3468321"/>
          </a:xfrm>
          <a:prstGeom prst="rect">
            <a:avLst/>
          </a:prstGeom>
        </p:spPr>
        <p:txBody>
          <a:bodyPr/>
          <a:lstStyle>
            <a:lvl1pPr>
              <a:defRPr b="0" i="0">
                <a:solidFill>
                  <a:schemeClr val="tx1"/>
                </a:solidFill>
                <a:latin typeface="Avenir Medium" charset="0"/>
                <a:ea typeface="Avenir Medium" charset="0"/>
                <a:cs typeface="Avenir Medium" charset="0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96500" y="5871337"/>
            <a:ext cx="1841500" cy="640842"/>
          </a:xfrm>
          <a:prstGeom prst="rect">
            <a:avLst/>
          </a:prstGeom>
        </p:spPr>
      </p:pic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98070D6B-7FAF-6941-A71A-D34B0778959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724400" y="6191393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fld id="{8F37D380-F8A9-6B41-AE8A-10194B97FE3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75464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2872" y="3033943"/>
            <a:ext cx="8979343" cy="2250988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8868513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5507181"/>
            <a:ext cx="12192000" cy="1368425"/>
          </a:xfrm>
          <a:prstGeom prst="rect">
            <a:avLst/>
          </a:prstGeom>
          <a:solidFill>
            <a:srgbClr val="004986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928255" y="441382"/>
            <a:ext cx="9144000" cy="745048"/>
          </a:xfrm>
        </p:spPr>
        <p:txBody>
          <a:bodyPr anchor="b"/>
          <a:lstStyle>
            <a:lvl1pPr algn="l">
              <a:defRPr sz="5000">
                <a:solidFill>
                  <a:srgbClr val="004986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Text Placeholder 10"/>
          <p:cNvSpPr>
            <a:spLocks noGrp="1"/>
          </p:cNvSpPr>
          <p:nvPr>
            <p:ph type="body" sz="quarter" idx="10"/>
          </p:nvPr>
        </p:nvSpPr>
        <p:spPr>
          <a:xfrm>
            <a:off x="1524000" y="1750190"/>
            <a:ext cx="9144000" cy="3468321"/>
          </a:xfrm>
          <a:prstGeom prst="rect">
            <a:avLst/>
          </a:prstGeom>
        </p:spPr>
        <p:txBody>
          <a:bodyPr/>
          <a:lstStyle>
            <a:lvl1pPr>
              <a:defRPr b="0" i="0">
                <a:solidFill>
                  <a:schemeClr val="tx1"/>
                </a:solidFill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96500" y="5871337"/>
            <a:ext cx="1841500" cy="640842"/>
          </a:xfrm>
          <a:prstGeom prst="rect">
            <a:avLst/>
          </a:prstGeom>
        </p:spPr>
      </p:pic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98070D6B-7FAF-6941-A71A-D34B0778959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724400" y="6191393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fld id="{8F37D380-F8A9-6B41-AE8A-10194B97FE3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4424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A5EC9B-38C7-A44A-B089-A9E0AE940632}" type="datetime1">
              <a:rPr lang="en-US" smtClean="0"/>
              <a:t>10/21/2020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1A36C-AC58-483C-9054-C5F99CD3F38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98832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C1A968-FB79-9F42-B325-2FC4C68E453A}" type="datetime1">
              <a:rPr lang="en-US" smtClean="0"/>
              <a:t>10/21/2020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1A36C-AC58-483C-9054-C5F99CD3F38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54105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B20420-25FB-574E-87C3-89D3A7540A6F}" type="datetime1">
              <a:rPr lang="en-US" smtClean="0"/>
              <a:t>10/21/2020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1A36C-AC58-483C-9054-C5F99CD3F38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13689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6D2043-9530-9B4B-9EF6-7A882DE3C813}" type="datetime1">
              <a:rPr lang="en-US" smtClean="0"/>
              <a:t>10/21/2020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1A36C-AC58-483C-9054-C5F99CD3F38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33396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428646-8A5C-D94A-B629-06D48EE0E3FC}" type="datetime1">
              <a:rPr lang="en-US" smtClean="0"/>
              <a:t>10/21/2020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1A36C-AC58-483C-9054-C5F99CD3F38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43145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1B7824-0989-C541-9EF8-CF1F2427C2E3}" type="datetime1">
              <a:rPr lang="en-US" smtClean="0"/>
              <a:t>10/21/2020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1A36C-AC58-483C-9054-C5F99CD3F38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82062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06F2FC-562F-7E4F-B56D-7272EA99F5A2}" type="datetime1">
              <a:rPr lang="en-US" smtClean="0"/>
              <a:t>10/21/2020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1A36C-AC58-483C-9054-C5F99CD3F38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02803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34F3B3-5E9D-6244-9BF5-B781491330BE}" type="datetime1">
              <a:rPr lang="en-US" smtClean="0"/>
              <a:t>10/21/2020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1A36C-AC58-483C-9054-C5F99CD3F38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13543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.emf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1.emf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theme" Target="../theme/theme4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1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A6EF0D-F9AF-714D-A79A-BCDF8DA40857}" type="datetime1">
              <a:rPr lang="en-US" smtClean="0"/>
              <a:t>10/21/2020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61A36C-AC58-483C-9054-C5F99CD3F38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61394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-207818" y="0"/>
            <a:ext cx="12399818" cy="6982691"/>
          </a:xfrm>
          <a:prstGeom prst="rect">
            <a:avLst/>
          </a:prstGeom>
          <a:solidFill>
            <a:srgbClr val="00498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 userDrawn="1"/>
        </p:nvSpPr>
        <p:spPr>
          <a:xfrm>
            <a:off x="-207818" y="5614266"/>
            <a:ext cx="12399818" cy="1368425"/>
          </a:xfrm>
          <a:prstGeom prst="rect">
            <a:avLst/>
          </a:prstGeom>
          <a:solidFill>
            <a:schemeClr val="accent1">
              <a:lumMod val="20000"/>
              <a:lumOff val="80000"/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757470" y="3033943"/>
            <a:ext cx="8979343" cy="2250988"/>
          </a:xfrm>
          <a:prstGeom prst="rect">
            <a:avLst/>
          </a:prstGeom>
          <a:noFill/>
          <a:effectLst>
            <a:outerShdw blurRad="596900" dist="241300" dir="4140000" sx="94000" sy="94000" algn="ctr" rotWithShape="0">
              <a:srgbClr val="000000">
                <a:alpha val="43137"/>
              </a:srgbClr>
            </a:outerShdw>
            <a:reflection stA="45000" endPos="0" dist="50800" dir="5400000" sy="-100000" algn="bl" rotWithShape="0"/>
          </a:effectLst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96500" y="5962777"/>
            <a:ext cx="1841500" cy="6408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0551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8800" b="0" i="0" kern="1200">
          <a:solidFill>
            <a:schemeClr val="bg1"/>
          </a:solidFill>
          <a:latin typeface="Gill Sans MT" panose="020B0502020104020203" pitchFamily="34" charset="0"/>
          <a:ea typeface="Gill Sans MT" panose="020B0502020104020203" pitchFamily="34" charset="0"/>
          <a:cs typeface="Gill Sans MT" panose="020B0502020104020203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-207818" y="0"/>
            <a:ext cx="12399818" cy="6982691"/>
          </a:xfrm>
          <a:prstGeom prst="rect">
            <a:avLst/>
          </a:prstGeom>
          <a:solidFill>
            <a:srgbClr val="00498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 userDrawn="1"/>
        </p:nvSpPr>
        <p:spPr>
          <a:xfrm>
            <a:off x="-207818" y="5614266"/>
            <a:ext cx="12399818" cy="1368425"/>
          </a:xfrm>
          <a:prstGeom prst="rect">
            <a:avLst/>
          </a:prstGeom>
          <a:solidFill>
            <a:schemeClr val="accent1">
              <a:lumMod val="20000"/>
              <a:lumOff val="80000"/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757470" y="3033943"/>
            <a:ext cx="8979343" cy="2250988"/>
          </a:xfrm>
          <a:prstGeom prst="rect">
            <a:avLst/>
          </a:prstGeom>
          <a:noFill/>
          <a:effectLst>
            <a:outerShdw blurRad="596900" dist="241300" dir="4140000" sx="94000" sy="94000" algn="ctr" rotWithShape="0">
              <a:srgbClr val="000000">
                <a:alpha val="43137"/>
              </a:srgbClr>
            </a:outerShdw>
            <a:reflection stA="45000" endPos="0" dist="50800" dir="5400000" sy="-100000" algn="bl" rotWithShape="0"/>
          </a:effectLst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96500" y="5962777"/>
            <a:ext cx="1841500" cy="6408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82427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8800" b="0" i="0" kern="1200">
          <a:solidFill>
            <a:schemeClr val="bg1"/>
          </a:solidFill>
          <a:latin typeface="Modern No. 20" charset="0"/>
          <a:ea typeface="Modern No. 20" charset="0"/>
          <a:cs typeface="Modern No. 20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-207818" y="0"/>
            <a:ext cx="12399818" cy="6982691"/>
          </a:xfrm>
          <a:prstGeom prst="rect">
            <a:avLst/>
          </a:prstGeom>
          <a:solidFill>
            <a:srgbClr val="00498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 userDrawn="1"/>
        </p:nvSpPr>
        <p:spPr>
          <a:xfrm>
            <a:off x="-207818" y="5614266"/>
            <a:ext cx="12399818" cy="1368425"/>
          </a:xfrm>
          <a:prstGeom prst="rect">
            <a:avLst/>
          </a:prstGeom>
          <a:solidFill>
            <a:schemeClr val="accent1">
              <a:lumMod val="20000"/>
              <a:lumOff val="80000"/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757470" y="3033943"/>
            <a:ext cx="8979343" cy="2250988"/>
          </a:xfrm>
          <a:prstGeom prst="rect">
            <a:avLst/>
          </a:prstGeom>
          <a:noFill/>
          <a:effectLst>
            <a:outerShdw blurRad="596900" dist="241300" dir="4140000" sx="94000" sy="94000" algn="ctr" rotWithShape="0">
              <a:srgbClr val="000000">
                <a:alpha val="43137"/>
              </a:srgbClr>
            </a:outerShdw>
            <a:reflection stA="45000" endPos="0" dist="50800" dir="5400000" sy="-100000" algn="bl" rotWithShape="0"/>
          </a:effectLst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96500" y="5962777"/>
            <a:ext cx="1841500" cy="6408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28061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681" r:id="rId2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8800" b="0" i="0" kern="1200">
          <a:solidFill>
            <a:schemeClr val="bg1"/>
          </a:solidFill>
          <a:latin typeface="Gill Sans MT" panose="020B0502020104020203" pitchFamily="34" charset="0"/>
          <a:ea typeface="Gill Sans MT" panose="020B0502020104020203" pitchFamily="34" charset="0"/>
          <a:cs typeface="Gill Sans MT" panose="020B0502020104020203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Relationship Id="rId4" Type="http://schemas.openxmlformats.org/officeDocument/2006/relationships/comments" Target="../comments/commen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3.xml"/><Relationship Id="rId4" Type="http://schemas.openxmlformats.org/officeDocument/2006/relationships/comments" Target="../comments/commen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3.xml"/><Relationship Id="rId4" Type="http://schemas.openxmlformats.org/officeDocument/2006/relationships/comments" Target="../comments/commen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medicare.gov/plan-compare" TargetMode="Externa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3.xml"/><Relationship Id="rId5" Type="http://schemas.openxmlformats.org/officeDocument/2006/relationships/hyperlink" Target="https://www.cms.gov/Outreach-and-Education/Reach-Out/Find-tools-to-help-you-help-others/Open-Enrollment-Outreach-and-Media-Materials#insulin" TargetMode="External"/><Relationship Id="rId4" Type="http://schemas.openxmlformats.org/officeDocument/2006/relationships/hyperlink" Target="https://innovation.cms.gov/innovation-models/part-d-savings-model" TargetMode="Externa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medicare.gov/plan-compare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Relationship Id="rId5" Type="http://schemas.openxmlformats.org/officeDocument/2006/relationships/comments" Target="../comments/comment1.xml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0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989350" y="1445455"/>
            <a:ext cx="10631150" cy="4989635"/>
          </a:xfrm>
          <a:noFill/>
          <a:ln>
            <a:noFill/>
          </a:ln>
        </p:spPr>
        <p:txBody>
          <a:bodyPr anchor="ctr">
            <a:noAutofit/>
          </a:bodyPr>
          <a:lstStyle/>
          <a:p>
            <a:pPr algn="l"/>
            <a:r>
              <a:rPr lang="en-US" sz="2400" b="1" dirty="0" smtClean="0">
                <a:solidFill>
                  <a:schemeClr val="bg1"/>
                </a:solidFill>
                <a:latin typeface="Gill Sans MT" panose="020B0502020104020203" pitchFamily="34" charset="0"/>
                <a:ea typeface="Tahoma" panose="020B0604030504040204" pitchFamily="34" charset="0"/>
                <a:cs typeface="Adobe Devanagari" panose="02040503050201020203" pitchFamily="18" charset="0"/>
              </a:rPr>
              <a:t/>
            </a:r>
            <a:br>
              <a:rPr lang="en-US" sz="2400" b="1" dirty="0" smtClean="0">
                <a:solidFill>
                  <a:schemeClr val="bg1"/>
                </a:solidFill>
                <a:latin typeface="Gill Sans MT" panose="020B0502020104020203" pitchFamily="34" charset="0"/>
                <a:ea typeface="Tahoma" panose="020B0604030504040204" pitchFamily="34" charset="0"/>
                <a:cs typeface="Adobe Devanagari" panose="02040503050201020203" pitchFamily="18" charset="0"/>
              </a:rPr>
            </a:br>
            <a:r>
              <a:rPr lang="en-US" sz="2400" b="1" dirty="0" smtClean="0">
                <a:solidFill>
                  <a:schemeClr val="bg1"/>
                </a:solidFill>
                <a:latin typeface="Gill Sans MT" panose="020B0502020104020203" pitchFamily="34" charset="0"/>
                <a:ea typeface="Tahoma" panose="020B0604030504040204" pitchFamily="34" charset="0"/>
                <a:cs typeface="Adobe Devanagari" panose="02040503050201020203" pitchFamily="18" charset="0"/>
              </a:rPr>
              <a:t/>
            </a:r>
            <a:br>
              <a:rPr lang="en-US" sz="2400" b="1" dirty="0" smtClean="0">
                <a:solidFill>
                  <a:schemeClr val="bg1"/>
                </a:solidFill>
                <a:latin typeface="Gill Sans MT" panose="020B0502020104020203" pitchFamily="34" charset="0"/>
                <a:ea typeface="Tahoma" panose="020B0604030504040204" pitchFamily="34" charset="0"/>
                <a:cs typeface="Adobe Devanagari" panose="02040503050201020203" pitchFamily="18" charset="0"/>
              </a:rPr>
            </a:br>
            <a:r>
              <a:rPr lang="en-US" sz="4400" b="1" dirty="0" smtClean="0">
                <a:solidFill>
                  <a:schemeClr val="bg1"/>
                </a:solidFill>
                <a:latin typeface="Gill Sans MT" panose="020B0502020104020203" pitchFamily="34" charset="0"/>
                <a:ea typeface="Tahoma" panose="020B0604030504040204" pitchFamily="34" charset="0"/>
                <a:cs typeface="Adobe Devanagari" panose="02040503050201020203" pitchFamily="18" charset="0"/>
              </a:rPr>
              <a:t>Part D Senior Savings Model</a:t>
            </a:r>
            <a:br>
              <a:rPr lang="en-US" sz="4400" b="1" dirty="0" smtClean="0">
                <a:solidFill>
                  <a:schemeClr val="bg1"/>
                </a:solidFill>
                <a:latin typeface="Gill Sans MT" panose="020B0502020104020203" pitchFamily="34" charset="0"/>
                <a:ea typeface="Tahoma" panose="020B0604030504040204" pitchFamily="34" charset="0"/>
                <a:cs typeface="Adobe Devanagari" panose="02040503050201020203" pitchFamily="18" charset="0"/>
              </a:rPr>
            </a:br>
            <a:r>
              <a:rPr lang="en-US" sz="4400" b="1" dirty="0" smtClean="0">
                <a:solidFill>
                  <a:schemeClr val="bg1"/>
                </a:solidFill>
                <a:latin typeface="Gill Sans MT" panose="020B0502020104020203" pitchFamily="34" charset="0"/>
                <a:ea typeface="Tahoma" panose="020B0604030504040204" pitchFamily="34" charset="0"/>
                <a:cs typeface="Adobe Devanagari" panose="02040503050201020203" pitchFamily="18" charset="0"/>
              </a:rPr>
              <a:t>Overview</a:t>
            </a:r>
            <a:br>
              <a:rPr lang="en-US" sz="4400" b="1" dirty="0" smtClean="0">
                <a:solidFill>
                  <a:schemeClr val="bg1"/>
                </a:solidFill>
                <a:latin typeface="Gill Sans MT" panose="020B0502020104020203" pitchFamily="34" charset="0"/>
                <a:ea typeface="Tahoma" panose="020B0604030504040204" pitchFamily="34" charset="0"/>
                <a:cs typeface="Adobe Devanagari" panose="02040503050201020203" pitchFamily="18" charset="0"/>
              </a:rPr>
            </a:br>
            <a:r>
              <a:rPr lang="en-US" sz="4400" b="1" dirty="0" smtClean="0">
                <a:solidFill>
                  <a:schemeClr val="bg1"/>
                </a:solidFill>
                <a:latin typeface="Gill Sans MT" panose="020B0502020104020203" pitchFamily="34" charset="0"/>
                <a:ea typeface="Tahoma" panose="020B0604030504040204" pitchFamily="34" charset="0"/>
                <a:cs typeface="Adobe Devanagari" panose="02040503050201020203" pitchFamily="18" charset="0"/>
              </a:rPr>
              <a:t/>
            </a:r>
            <a:br>
              <a:rPr lang="en-US" sz="4400" b="1" dirty="0" smtClean="0">
                <a:solidFill>
                  <a:schemeClr val="bg1"/>
                </a:solidFill>
                <a:latin typeface="Gill Sans MT" panose="020B0502020104020203" pitchFamily="34" charset="0"/>
                <a:ea typeface="Tahoma" panose="020B0604030504040204" pitchFamily="34" charset="0"/>
                <a:cs typeface="Adobe Devanagari" panose="02040503050201020203" pitchFamily="18" charset="0"/>
              </a:rPr>
            </a:br>
            <a:r>
              <a:rPr lang="en-US" sz="2800" b="1" i="1" dirty="0" smtClean="0">
                <a:solidFill>
                  <a:schemeClr val="bg1"/>
                </a:solidFill>
                <a:latin typeface="Gill Sans MT" panose="020B0502020104020203" pitchFamily="34" charset="0"/>
                <a:ea typeface="Tahoma" panose="020B0604030504040204" pitchFamily="34" charset="0"/>
                <a:cs typeface="Adobe Devanagari" panose="02040503050201020203" pitchFamily="18" charset="0"/>
              </a:rPr>
              <a:t>Laurie McWright</a:t>
            </a:r>
            <a:r>
              <a:rPr lang="en-US" sz="4400" b="1" dirty="0">
                <a:solidFill>
                  <a:schemeClr val="bg1"/>
                </a:solidFill>
                <a:latin typeface="Gill Sans MT" panose="020B0502020104020203" pitchFamily="34" charset="0"/>
                <a:ea typeface="Tahoma" panose="020B0604030504040204" pitchFamily="34" charset="0"/>
                <a:cs typeface="Adobe Devanagari" panose="02040503050201020203" pitchFamily="18" charset="0"/>
              </a:rPr>
              <a:t/>
            </a:r>
            <a:br>
              <a:rPr lang="en-US" sz="4400" b="1" dirty="0">
                <a:solidFill>
                  <a:schemeClr val="bg1"/>
                </a:solidFill>
                <a:latin typeface="Gill Sans MT" panose="020B0502020104020203" pitchFamily="34" charset="0"/>
                <a:ea typeface="Tahoma" panose="020B0604030504040204" pitchFamily="34" charset="0"/>
                <a:cs typeface="Adobe Devanagari" panose="02040503050201020203" pitchFamily="18" charset="0"/>
              </a:rPr>
            </a:br>
            <a:r>
              <a:rPr lang="en-US" sz="2800" i="1" dirty="0" smtClean="0">
                <a:solidFill>
                  <a:schemeClr val="bg1"/>
                </a:solidFill>
                <a:latin typeface="Gill Sans MT" panose="020B0502020104020203" pitchFamily="34" charset="0"/>
                <a:ea typeface="Tahoma" panose="020B0604030504040204" pitchFamily="34" charset="0"/>
                <a:cs typeface="Adobe Devanagari" panose="02040503050201020203" pitchFamily="18" charset="0"/>
              </a:rPr>
              <a:t>CMS Innovation Center</a:t>
            </a:r>
            <a:r>
              <a:rPr lang="en-US" sz="2800" b="1" i="1" dirty="0">
                <a:solidFill>
                  <a:schemeClr val="bg1"/>
                </a:solidFill>
                <a:latin typeface="Gill Sans MT" panose="020B0502020104020203" pitchFamily="34" charset="0"/>
                <a:ea typeface="Tahoma" panose="020B0604030504040204" pitchFamily="34" charset="0"/>
                <a:cs typeface="Adobe Devanagari" panose="02040503050201020203" pitchFamily="18" charset="0"/>
              </a:rPr>
              <a:t/>
            </a:r>
            <a:br>
              <a:rPr lang="en-US" sz="2800" b="1" i="1" dirty="0">
                <a:solidFill>
                  <a:schemeClr val="bg1"/>
                </a:solidFill>
                <a:latin typeface="Gill Sans MT" panose="020B0502020104020203" pitchFamily="34" charset="0"/>
                <a:ea typeface="Tahoma" panose="020B0604030504040204" pitchFamily="34" charset="0"/>
                <a:cs typeface="Adobe Devanagari" panose="02040503050201020203" pitchFamily="18" charset="0"/>
              </a:rPr>
            </a:br>
            <a:r>
              <a:rPr lang="en-US" sz="2800" i="1" dirty="0" smtClean="0">
                <a:solidFill>
                  <a:schemeClr val="bg1"/>
                </a:solidFill>
                <a:latin typeface="Gill Sans MT" panose="020B0502020104020203" pitchFamily="34" charset="0"/>
                <a:ea typeface="Tahoma" panose="020B0604030504040204" pitchFamily="34" charset="0"/>
                <a:cs typeface="Adobe Devanagari" panose="02040503050201020203" pitchFamily="18" charset="0"/>
              </a:rPr>
              <a:t/>
            </a:r>
            <a:br>
              <a:rPr lang="en-US" sz="2800" i="1" dirty="0" smtClean="0">
                <a:solidFill>
                  <a:schemeClr val="bg1"/>
                </a:solidFill>
                <a:latin typeface="Gill Sans MT" panose="020B0502020104020203" pitchFamily="34" charset="0"/>
                <a:ea typeface="Tahoma" panose="020B0604030504040204" pitchFamily="34" charset="0"/>
                <a:cs typeface="Adobe Devanagari" panose="02040503050201020203" pitchFamily="18" charset="0"/>
              </a:rPr>
            </a:br>
            <a:r>
              <a:rPr lang="en-US" sz="1400" i="1" dirty="0">
                <a:solidFill>
                  <a:schemeClr val="bg1"/>
                </a:solidFill>
                <a:latin typeface="Gill Sans MT" panose="020B0502020104020203" pitchFamily="34" charset="0"/>
                <a:ea typeface="Tahoma" panose="020B0604030504040204" pitchFamily="34" charset="0"/>
                <a:cs typeface="Adobe Devanagari" panose="02040503050201020203" pitchFamily="18" charset="0"/>
              </a:rPr>
              <a:t/>
            </a:r>
            <a:br>
              <a:rPr lang="en-US" sz="1400" i="1" dirty="0">
                <a:solidFill>
                  <a:schemeClr val="bg1"/>
                </a:solidFill>
                <a:latin typeface="Gill Sans MT" panose="020B0502020104020203" pitchFamily="34" charset="0"/>
                <a:ea typeface="Tahoma" panose="020B0604030504040204" pitchFamily="34" charset="0"/>
                <a:cs typeface="Adobe Devanagari" panose="02040503050201020203" pitchFamily="18" charset="0"/>
              </a:rPr>
            </a:br>
            <a:r>
              <a:rPr lang="en-US" sz="1400" i="1" dirty="0" smtClean="0">
                <a:solidFill>
                  <a:schemeClr val="bg1"/>
                </a:solidFill>
                <a:latin typeface="Gill Sans MT" panose="020B0502020104020203" pitchFamily="34" charset="0"/>
                <a:ea typeface="Tahoma" panose="020B0604030504040204" pitchFamily="34" charset="0"/>
                <a:cs typeface="Adobe Devanagari" panose="02040503050201020203" pitchFamily="18" charset="0"/>
              </a:rPr>
              <a:t>People using assistive technology may not be able to fully access information in this file. For assistance, please contact digital@hhs.gov</a:t>
            </a:r>
            <a:endParaRPr lang="en-US" sz="2800" i="1" dirty="0">
              <a:solidFill>
                <a:schemeClr val="bg1"/>
              </a:solidFill>
              <a:latin typeface="Gill Sans MT" panose="020B0502020104020203" pitchFamily="34" charset="0"/>
              <a:ea typeface="Tahoma" panose="020B0604030504040204" pitchFamily="34" charset="0"/>
              <a:cs typeface="Adobe Devanagari" panose="02040503050201020203" pitchFamily="18" charset="0"/>
            </a:endParaRPr>
          </a:p>
        </p:txBody>
      </p:sp>
      <p:pic>
        <p:nvPicPr>
          <p:cNvPr id="8" name="Picture 7" descr="CMS Logo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54603" y="5816184"/>
            <a:ext cx="1883565" cy="650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20214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7205" y="183724"/>
            <a:ext cx="11286698" cy="745048"/>
          </a:xfrm>
        </p:spPr>
        <p:txBody>
          <a:bodyPr>
            <a:noAutofit/>
          </a:bodyPr>
          <a:lstStyle/>
          <a:p>
            <a:r>
              <a:rPr lang="en-US" sz="4000" b="1" dirty="0" smtClean="0">
                <a:solidFill>
                  <a:srgbClr val="002060"/>
                </a:solidFill>
                <a:ea typeface="Tahoma" panose="020B0604030504040204" pitchFamily="34" charset="0"/>
                <a:cs typeface="Adobe Devanagari" panose="02040503050201020203" pitchFamily="18" charset="0"/>
              </a:rPr>
              <a:t>Finding a Model Plan (cont.)</a:t>
            </a:r>
            <a:endParaRPr lang="en-US" sz="4000" b="1" dirty="0">
              <a:solidFill>
                <a:srgbClr val="002060"/>
              </a:solidFill>
              <a:latin typeface="Gill Sans MT" panose="020B0502020104020203" pitchFamily="34" charset="0"/>
              <a:ea typeface="Tahoma" panose="020B0604030504040204" pitchFamily="34" charset="0"/>
              <a:cs typeface="Adobe Devanagari" panose="02040503050201020203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/>
        <p:txBody>
          <a:bodyPr/>
          <a:lstStyle/>
          <a:p>
            <a:pPr algn="r">
              <a:defRPr/>
            </a:pPr>
            <a:r>
              <a:rPr lang="en-US" sz="900" b="1" dirty="0" smtClean="0">
                <a:solidFill>
                  <a:schemeClr val="bg1"/>
                </a:solidFill>
              </a:rPr>
              <a:t> </a:t>
            </a:r>
            <a:endParaRPr lang="en-US" sz="900" b="1" dirty="0">
              <a:solidFill>
                <a:schemeClr val="bg1"/>
              </a:solidFill>
            </a:endParaRPr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14E4868E-27F5-8741-B1D0-5D9908F93F0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724400" y="6191393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F37D380-F8A9-6B41-AE8A-10194B97FE34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Gill Sans MT" panose="020B0502020104020203" pitchFamily="34" charset="0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ill Sans MT" panose="020B0502020104020203" pitchFamily="34" charset="0"/>
              <a:ea typeface="+mn-ea"/>
              <a:cs typeface="+mn-cs"/>
            </a:endParaRPr>
          </a:p>
        </p:txBody>
      </p:sp>
      <p:pic>
        <p:nvPicPr>
          <p:cNvPr id="7" name="Picture 6" descr="Picture from Medicare Plan Finder" title="Guide to Using Plan Finder"/>
          <p:cNvPicPr/>
          <p:nvPr/>
        </p:nvPicPr>
        <p:blipFill>
          <a:blip r:embed="rId3"/>
          <a:stretch>
            <a:fillRect/>
          </a:stretch>
        </p:blipFill>
        <p:spPr>
          <a:xfrm>
            <a:off x="1727200" y="1170072"/>
            <a:ext cx="8167370" cy="4080108"/>
          </a:xfrm>
          <a:prstGeom prst="rect">
            <a:avLst/>
          </a:prstGeo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18052597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7205" y="183724"/>
            <a:ext cx="11286698" cy="745048"/>
          </a:xfrm>
        </p:spPr>
        <p:txBody>
          <a:bodyPr>
            <a:noAutofit/>
          </a:bodyPr>
          <a:lstStyle/>
          <a:p>
            <a:r>
              <a:rPr lang="en-US" sz="4000" b="1" dirty="0" smtClean="0">
                <a:solidFill>
                  <a:srgbClr val="002060"/>
                </a:solidFill>
                <a:ea typeface="Tahoma" panose="020B0604030504040204" pitchFamily="34" charset="0"/>
                <a:cs typeface="Adobe Devanagari" panose="02040503050201020203" pitchFamily="18" charset="0"/>
              </a:rPr>
              <a:t>Finding a Model Plan   (cont.)</a:t>
            </a:r>
            <a:endParaRPr lang="en-US" sz="4000" b="1" dirty="0">
              <a:solidFill>
                <a:srgbClr val="002060"/>
              </a:solidFill>
              <a:latin typeface="Gill Sans MT" panose="020B0502020104020203" pitchFamily="34" charset="0"/>
              <a:ea typeface="Tahoma" panose="020B0604030504040204" pitchFamily="34" charset="0"/>
              <a:cs typeface="Adobe Devanagari" panose="02040503050201020203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/>
        <p:txBody>
          <a:bodyPr/>
          <a:lstStyle/>
          <a:p>
            <a:pPr algn="r">
              <a:defRPr/>
            </a:pPr>
            <a:r>
              <a:rPr lang="en-US" sz="900" b="1" dirty="0" smtClean="0">
                <a:solidFill>
                  <a:schemeClr val="bg1"/>
                </a:solidFill>
              </a:rPr>
              <a:t> </a:t>
            </a:r>
            <a:endParaRPr lang="en-US" sz="900" b="1" dirty="0">
              <a:solidFill>
                <a:schemeClr val="bg1"/>
              </a:solidFill>
            </a:endParaRPr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14E4868E-27F5-8741-B1D0-5D9908F93F0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724400" y="6191393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F37D380-F8A9-6B41-AE8A-10194B97FE34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Gill Sans MT" panose="020B0502020104020203" pitchFamily="34" charset="0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ill Sans MT" panose="020B0502020104020203" pitchFamily="34" charset="0"/>
              <a:ea typeface="+mn-ea"/>
              <a:cs typeface="+mn-cs"/>
            </a:endParaRPr>
          </a:p>
        </p:txBody>
      </p:sp>
      <p:pic>
        <p:nvPicPr>
          <p:cNvPr id="6" name="Picture 5" descr="https://lh6.googleusercontent.com/TdaSkM7_xpP1F00u4CpIsshgY8GC4shuxFNdndi9wX4PywuhdrvaVWRNLvoYFOGxhV3APzKjqRB4dISKkn_F0ypoRuaqMb6p4bC4_lAABK_ASZ61SGi74KAsf0TVdvzGSKTQ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7500" y="1054100"/>
            <a:ext cx="8816340" cy="4286885"/>
          </a:xfrm>
          <a:prstGeom prst="rect">
            <a:avLst/>
          </a:prstGeom>
          <a:noFill/>
          <a:ln>
            <a:solidFill>
              <a:srgbClr val="5B9BD5"/>
            </a:solidFill>
          </a:ln>
        </p:spPr>
      </p:pic>
    </p:spTree>
    <p:extLst>
      <p:ext uri="{BB962C8B-B14F-4D97-AF65-F5344CB8AC3E}">
        <p14:creationId xmlns:p14="http://schemas.microsoft.com/office/powerpoint/2010/main" val="1215242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7205" y="183724"/>
            <a:ext cx="11286698" cy="745048"/>
          </a:xfrm>
        </p:spPr>
        <p:txBody>
          <a:bodyPr>
            <a:noAutofit/>
          </a:bodyPr>
          <a:lstStyle/>
          <a:p>
            <a:r>
              <a:rPr lang="en-US" sz="4000" b="1" dirty="0" smtClean="0">
                <a:solidFill>
                  <a:srgbClr val="002060"/>
                </a:solidFill>
                <a:ea typeface="Tahoma" panose="020B0604030504040204" pitchFamily="34" charset="0"/>
                <a:cs typeface="Adobe Devanagari" panose="02040503050201020203" pitchFamily="18" charset="0"/>
              </a:rPr>
              <a:t>Finding a Model Plan  (cont.)</a:t>
            </a:r>
            <a:endParaRPr lang="en-US" sz="4000" b="1" dirty="0">
              <a:solidFill>
                <a:srgbClr val="002060"/>
              </a:solidFill>
              <a:latin typeface="Gill Sans MT" panose="020B0502020104020203" pitchFamily="34" charset="0"/>
              <a:ea typeface="Tahoma" panose="020B0604030504040204" pitchFamily="34" charset="0"/>
              <a:cs typeface="Adobe Devanagari" panose="02040503050201020203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/>
        <p:txBody>
          <a:bodyPr/>
          <a:lstStyle/>
          <a:p>
            <a:pPr algn="r">
              <a:defRPr/>
            </a:pPr>
            <a:r>
              <a:rPr lang="en-US" sz="900" b="1" dirty="0" smtClean="0">
                <a:solidFill>
                  <a:schemeClr val="bg1"/>
                </a:solidFill>
              </a:rPr>
              <a:t> </a:t>
            </a:r>
            <a:endParaRPr lang="en-US" sz="900" b="1" dirty="0">
              <a:solidFill>
                <a:schemeClr val="bg1"/>
              </a:solidFill>
            </a:endParaRPr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14E4868E-27F5-8741-B1D0-5D9908F93F0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724400" y="6191393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F37D380-F8A9-6B41-AE8A-10194B97FE34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Gill Sans MT" panose="020B0502020104020203" pitchFamily="34" charset="0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ill Sans MT" panose="020B0502020104020203" pitchFamily="34" charset="0"/>
              <a:ea typeface="+mn-ea"/>
              <a:cs typeface="+mn-cs"/>
            </a:endParaRPr>
          </a:p>
        </p:txBody>
      </p:sp>
      <p:pic>
        <p:nvPicPr>
          <p:cNvPr id="6" name="Picture 5" descr="https://lh6.googleusercontent.com/GazostG6MCIO0t8UrT4oyoalqmBIedUKb5P4qK7mxa5HnJs3Mmx_EOVeRmPQM5TMnuV-DfNLKE_cnhOFBjz5ETeyis2ZmgqV9laEP6RUS0KQrikIFOxGyKdD08ZymxQxw4KL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92300" y="1130300"/>
            <a:ext cx="8146097" cy="416727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sp>
        <p:nvSpPr>
          <p:cNvPr id="3" name="Rectangle 2"/>
          <p:cNvSpPr/>
          <p:nvPr/>
        </p:nvSpPr>
        <p:spPr>
          <a:xfrm>
            <a:off x="2336800" y="4084320"/>
            <a:ext cx="5049520" cy="31496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>
                <a:solidFill>
                  <a:schemeClr val="tx1"/>
                </a:solidFill>
              </a:rPr>
              <a:t>Plan Name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8176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05302" y="178492"/>
            <a:ext cx="11286698" cy="745048"/>
          </a:xfrm>
        </p:spPr>
        <p:txBody>
          <a:bodyPr>
            <a:noAutofit/>
          </a:bodyPr>
          <a:lstStyle/>
          <a:p>
            <a:r>
              <a:rPr lang="en-US" sz="4000" b="1" dirty="0" smtClean="0">
                <a:solidFill>
                  <a:srgbClr val="002060"/>
                </a:solidFill>
                <a:ea typeface="Tahoma" panose="020B0604030504040204" pitchFamily="34" charset="0"/>
                <a:cs typeface="Adobe Devanagari" panose="02040503050201020203" pitchFamily="18" charset="0"/>
              </a:rPr>
              <a:t>Key Dates and Resources</a:t>
            </a:r>
            <a:endParaRPr lang="en-US" sz="4000" b="1" dirty="0">
              <a:solidFill>
                <a:srgbClr val="002060"/>
              </a:solidFill>
              <a:latin typeface="Gill Sans MT" panose="020B0502020104020203" pitchFamily="34" charset="0"/>
              <a:ea typeface="Tahoma" panose="020B0604030504040204" pitchFamily="34" charset="0"/>
              <a:cs typeface="Adobe Devanagari" panose="02040503050201020203" pitchFamily="18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457200" y="1072056"/>
            <a:ext cx="11495475" cy="4484682"/>
          </a:xfrm>
        </p:spPr>
        <p:txBody>
          <a:bodyPr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endParaRPr lang="en-US" sz="2000" b="1" dirty="0" smtClean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+mn-cs"/>
            </a:endParaRPr>
          </a:p>
          <a:p>
            <a:pPr marL="0" lvl="0" indent="0">
              <a:spcBef>
                <a:spcPts val="0"/>
              </a:spcBef>
              <a:buNone/>
            </a:pPr>
            <a:r>
              <a:rPr lang="en-US" sz="2000" b="1" dirty="0" smtClean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+mn-cs"/>
              </a:rPr>
              <a:t>October 1, 2020</a:t>
            </a:r>
          </a:p>
          <a:p>
            <a:pPr>
              <a:spcBef>
                <a:spcPts val="0"/>
              </a:spcBef>
            </a:pPr>
            <a:r>
              <a:rPr lang="en-US" sz="2000" dirty="0" smtClean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+mn-cs"/>
              </a:rPr>
              <a:t>Beneficiaries can view plans participating in the Model in their area on Medicare Plan Finder at </a:t>
            </a:r>
            <a:r>
              <a:rPr lang="en-US" sz="2000" dirty="0">
                <a:hlinkClick r:id="rId3" action="ppaction://hlinkfile" tooltip="Medicare.gov/plan-compare"/>
              </a:rPr>
              <a:t>Medicare.gov/plan-compare</a:t>
            </a:r>
            <a:r>
              <a:rPr lang="en-US" sz="2000" dirty="0" smtClean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+mn-cs"/>
              </a:rPr>
              <a:t>. </a:t>
            </a:r>
          </a:p>
          <a:p>
            <a:pPr>
              <a:spcBef>
                <a:spcPts val="0"/>
              </a:spcBef>
            </a:pPr>
            <a:r>
              <a:rPr lang="en-US" sz="2000" dirty="0" smtClean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+mn-cs"/>
              </a:rPr>
              <a:t>Plans participating in the Model are listed on the Model website at </a:t>
            </a:r>
            <a:r>
              <a:rPr lang="en-US" sz="2000" dirty="0">
                <a:hlinkClick r:id="rId4" tooltip="https://innovation.cms.gov/innovation-models/part-d-savings-model"/>
              </a:rPr>
              <a:t>https://</a:t>
            </a:r>
            <a:r>
              <a:rPr lang="en-US" sz="2000" dirty="0" smtClean="0">
                <a:hlinkClick r:id="rId4" tooltip="https://innovation.cms.gov/innovation-models/part-d-savings-model"/>
              </a:rPr>
              <a:t>innovation.cms.gov/innovation-models/part-d-savings-model</a:t>
            </a:r>
            <a:r>
              <a:rPr lang="en-US" sz="2000" dirty="0" smtClean="0"/>
              <a:t>. </a:t>
            </a:r>
          </a:p>
          <a:p>
            <a:pPr>
              <a:spcBef>
                <a:spcPts val="0"/>
              </a:spcBef>
            </a:pPr>
            <a:r>
              <a:rPr lang="en-US" sz="2000" dirty="0" smtClean="0"/>
              <a:t>Providers, beneficiary advocates, and other stakeholders can use the Partner Toolkit to </a:t>
            </a:r>
            <a:r>
              <a:rPr lang="en-US" sz="2000" dirty="0"/>
              <a:t>guide beneficiaries: </a:t>
            </a:r>
            <a:r>
              <a:rPr lang="en-US" sz="2000" dirty="0">
                <a:hlinkClick r:id="rId5" tooltip="https://www.cms.gov/Outreach-and-Education/Reach-Out/Find-tools-to-help-"/>
              </a:rPr>
              <a:t>https://</a:t>
            </a:r>
            <a:r>
              <a:rPr lang="en-US" sz="2000" dirty="0" smtClean="0">
                <a:hlinkClick r:id="rId5" tooltip="https://www.cms.gov/Outreach-and-Education/Reach-Out/Find-tools-to-help-"/>
              </a:rPr>
              <a:t>www.cms.gov/Outreach-and-Education/Reach-Out/Find-tools-to-help-you-help-others/Open-Enrollment-Outreach-and-Media-Materials#insulin</a:t>
            </a:r>
            <a:r>
              <a:rPr lang="en-US" sz="2000" dirty="0" smtClean="0"/>
              <a:t> </a:t>
            </a:r>
          </a:p>
          <a:p>
            <a:pPr>
              <a:spcBef>
                <a:spcPts val="0"/>
              </a:spcBef>
            </a:pPr>
            <a:endParaRPr lang="en-US" sz="2000" b="1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+mn-cs"/>
            </a:endParaRPr>
          </a:p>
          <a:p>
            <a:pPr marL="0" lvl="0" indent="0">
              <a:spcBef>
                <a:spcPts val="0"/>
              </a:spcBef>
              <a:buNone/>
            </a:pPr>
            <a:r>
              <a:rPr lang="en-US" sz="2000" b="1" dirty="0" smtClean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+mn-cs"/>
              </a:rPr>
              <a:t>October 15-December 7, 2020</a:t>
            </a:r>
            <a:endParaRPr lang="en-US" sz="2000" b="1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+mn-cs"/>
            </a:endParaRPr>
          </a:p>
          <a:p>
            <a:pPr lvl="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+mn-cs"/>
              </a:rPr>
              <a:t>Beneficiaries can enroll in plans participating in the Model  during the Annual Open Enrollment Period.</a:t>
            </a:r>
            <a:endParaRPr lang="en-US" sz="20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+mn-cs"/>
            </a:endParaRPr>
          </a:p>
          <a:p>
            <a:pPr marL="0" lvl="0" indent="0">
              <a:spcBef>
                <a:spcPts val="0"/>
              </a:spcBef>
              <a:buNone/>
            </a:pPr>
            <a:r>
              <a:rPr lang="en-US" sz="2000" b="1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+mn-cs"/>
              </a:rPr>
              <a:t> </a:t>
            </a:r>
          </a:p>
          <a:p>
            <a:pPr marL="0" lvl="0" indent="0">
              <a:spcBef>
                <a:spcPts val="0"/>
              </a:spcBef>
              <a:buNone/>
            </a:pPr>
            <a:r>
              <a:rPr lang="en-US" sz="2000" b="1" dirty="0" smtClean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+mn-cs"/>
              </a:rPr>
              <a:t>January 1, 2021</a:t>
            </a:r>
          </a:p>
          <a:p>
            <a:pPr>
              <a:spcBef>
                <a:spcPts val="0"/>
              </a:spcBef>
            </a:pPr>
            <a:r>
              <a:rPr lang="en-US" sz="2000" dirty="0" smtClean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+mn-cs"/>
              </a:rPr>
              <a:t>Beneficiary coverage under the Model begins. </a:t>
            </a:r>
            <a:r>
              <a:rPr lang="en-US" sz="2000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+mn-cs"/>
              </a:rPr>
              <a:t> 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/>
        <p:txBody>
          <a:bodyPr/>
          <a:lstStyle/>
          <a:p>
            <a:pPr algn="r">
              <a:defRPr/>
            </a:pPr>
            <a:r>
              <a:rPr lang="en-US" sz="900" b="1" dirty="0" smtClean="0">
                <a:solidFill>
                  <a:schemeClr val="bg1"/>
                </a:solidFill>
              </a:rPr>
              <a:t> </a:t>
            </a:r>
            <a:endParaRPr lang="en-US" sz="900" b="1" dirty="0">
              <a:solidFill>
                <a:schemeClr val="bg1"/>
              </a:solidFill>
            </a:endParaRPr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14E4868E-27F5-8741-B1D0-5D9908F93F0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724400" y="6191393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F37D380-F8A9-6B41-AE8A-10194B97FE34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Gill Sans MT" panose="020B0502020104020203" pitchFamily="34" charset="0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ill Sans MT" panose="020B0502020104020203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066899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873760" y="1056640"/>
            <a:ext cx="11089640" cy="4228291"/>
          </a:xfrm>
        </p:spPr>
        <p:txBody>
          <a:bodyPr/>
          <a:lstStyle/>
          <a:p>
            <a:pPr algn="ctr">
              <a:spcAft>
                <a:spcPts val="600"/>
              </a:spcAft>
            </a:pPr>
            <a:r>
              <a:rPr lang="en-US" b="1" dirty="0" smtClean="0"/>
              <a:t>Questions?</a:t>
            </a:r>
            <a:br>
              <a:rPr lang="en-US" b="1" dirty="0" smtClean="0"/>
            </a:br>
            <a:r>
              <a:rPr lang="en-US" sz="1800" b="1" dirty="0" smtClean="0"/>
              <a:t/>
            </a:r>
            <a:br>
              <a:rPr lang="en-US" sz="1800" b="1" dirty="0" smtClean="0"/>
            </a:br>
            <a:r>
              <a:rPr lang="en-US" sz="2800" b="1" dirty="0" smtClean="0"/>
              <a:t>Email us at </a:t>
            </a:r>
            <a:r>
              <a:rPr lang="en-US" sz="2800" b="1" u="sng" dirty="0" smtClean="0">
                <a:solidFill>
                  <a:schemeClr val="accent5">
                    <a:lumMod val="20000"/>
                    <a:lumOff val="80000"/>
                  </a:schemeClr>
                </a:solidFill>
              </a:rPr>
              <a:t>PartDSavingsModel@cms.hhs.gov</a:t>
            </a:r>
            <a:br>
              <a:rPr lang="en-US" sz="2800" b="1" u="sng" dirty="0" smtClean="0">
                <a:solidFill>
                  <a:schemeClr val="accent5">
                    <a:lumMod val="20000"/>
                    <a:lumOff val="80000"/>
                  </a:schemeClr>
                </a:solidFill>
              </a:rPr>
            </a:br>
            <a:r>
              <a:rPr lang="en-US" sz="2800" b="1" dirty="0" smtClean="0">
                <a:solidFill>
                  <a:schemeClr val="accent5">
                    <a:lumMod val="20000"/>
                    <a:lumOff val="80000"/>
                  </a:schemeClr>
                </a:solidFill>
              </a:rPr>
              <a:t> </a:t>
            </a:r>
            <a:endParaRPr lang="en-US" b="1" dirty="0">
              <a:solidFill>
                <a:schemeClr val="accent5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E4868E-27F5-8741-B1D0-5D9908F93F0D}"/>
              </a:ext>
            </a:extLst>
          </p:cNvPr>
          <p:cNvSpPr txBox="1">
            <a:spLocks/>
          </p:cNvSpPr>
          <p:nvPr/>
        </p:nvSpPr>
        <p:spPr>
          <a:xfrm>
            <a:off x="4876800" y="6343793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F37D380-F8A9-6B41-AE8A-10194B97FE34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Gill Sans MT" panose="020B0502020104020203" pitchFamily="34" charset="0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ill Sans MT" panose="020B0502020104020203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235797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10763250" y="266700"/>
            <a:ext cx="0" cy="0"/>
          </a:xfrm>
        </p:spPr>
        <p:txBody>
          <a:bodyPr/>
          <a:lstStyle/>
          <a:p>
            <a:pPr algn="r">
              <a:defRPr/>
            </a:pPr>
            <a:fld id="{FC4ACFE8-D096-2541-B423-85B6908FFA9E}" type="slidenum">
              <a:rPr lang="en-US" sz="900" b="1">
                <a:solidFill>
                  <a:schemeClr val="bg1"/>
                </a:solidFill>
              </a:rPr>
              <a:pPr algn="r">
                <a:defRPr/>
              </a:pPr>
              <a:t>2</a:t>
            </a:fld>
            <a:endParaRPr lang="en-US" sz="900" b="1" dirty="0">
              <a:solidFill>
                <a:schemeClr val="bg1"/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E4868E-27F5-8741-B1D0-5D9908F93F0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724400" y="6191393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F37D380-F8A9-6B41-AE8A-10194B97FE34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Gill Sans MT" panose="020B0502020104020203" pitchFamily="34" charset="0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ill Sans MT" panose="020B0502020104020203" pitchFamily="34" charset="0"/>
              <a:ea typeface="+mn-ea"/>
              <a:cs typeface="+mn-cs"/>
            </a:endParaRPr>
          </a:p>
        </p:txBody>
      </p:sp>
      <p:sp>
        <p:nvSpPr>
          <p:cNvPr id="38" name="Content Placeholder 15"/>
          <p:cNvSpPr txBox="1">
            <a:spLocks/>
          </p:cNvSpPr>
          <p:nvPr/>
        </p:nvSpPr>
        <p:spPr>
          <a:xfrm>
            <a:off x="928254" y="957830"/>
            <a:ext cx="11263746" cy="5096543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endParaRPr lang="en-US" dirty="0" smtClean="0">
              <a:solidFill>
                <a:prstClr val="black"/>
              </a:solidFill>
            </a:endParaRPr>
          </a:p>
          <a:p>
            <a:pPr>
              <a:defRPr/>
            </a:pPr>
            <a:r>
              <a:rPr lang="en-US" dirty="0" smtClean="0">
                <a:solidFill>
                  <a:prstClr val="black"/>
                </a:solidFill>
              </a:rPr>
              <a:t>Part D Senior Savings Model</a:t>
            </a:r>
          </a:p>
          <a:p>
            <a:pPr>
              <a:defRPr/>
            </a:pPr>
            <a:r>
              <a:rPr lang="en-US" dirty="0" smtClean="0">
                <a:solidFill>
                  <a:prstClr val="black"/>
                </a:solidFill>
              </a:rPr>
              <a:t>Beneficiaries and the Model</a:t>
            </a:r>
          </a:p>
          <a:p>
            <a:pPr>
              <a:defRPr/>
            </a:pPr>
            <a:r>
              <a:rPr lang="en-US" dirty="0" smtClean="0">
                <a:solidFill>
                  <a:prstClr val="black"/>
                </a:solidFill>
              </a:rPr>
              <a:t>Finding a Model plan</a:t>
            </a:r>
          </a:p>
          <a:p>
            <a:pPr>
              <a:defRPr/>
            </a:pPr>
            <a:r>
              <a:rPr lang="en-US" dirty="0" smtClean="0">
                <a:solidFill>
                  <a:prstClr val="black"/>
                </a:solidFill>
              </a:rPr>
              <a:t>Key Dates and Resources</a:t>
            </a:r>
          </a:p>
          <a:p>
            <a:pPr>
              <a:defRPr/>
            </a:pPr>
            <a:r>
              <a:rPr lang="en-US" dirty="0" smtClean="0">
                <a:solidFill>
                  <a:prstClr val="black"/>
                </a:solidFill>
              </a:rPr>
              <a:t>Question and Answer</a:t>
            </a:r>
          </a:p>
        </p:txBody>
      </p:sp>
      <p:sp>
        <p:nvSpPr>
          <p:cNvPr id="41" name="Title 1"/>
          <p:cNvSpPr>
            <a:spLocks noGrp="1"/>
          </p:cNvSpPr>
          <p:nvPr>
            <p:ph type="ctrTitle"/>
          </p:nvPr>
        </p:nvSpPr>
        <p:spPr>
          <a:xfrm>
            <a:off x="928254" y="224212"/>
            <a:ext cx="10740581" cy="745048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solidFill>
                  <a:srgbClr val="002060"/>
                </a:solidFill>
                <a:latin typeface="Gill Sans MT" panose="020B0502020104020203" pitchFamily="34" charset="0"/>
                <a:ea typeface="Tahoma" panose="020B0604030504040204" pitchFamily="34" charset="0"/>
                <a:cs typeface="Adobe Devanagari" panose="02040503050201020203" pitchFamily="18" charset="0"/>
              </a:rPr>
              <a:t>Agenda</a:t>
            </a:r>
            <a:endParaRPr lang="en-US" sz="4000" b="1" dirty="0">
              <a:solidFill>
                <a:srgbClr val="002060"/>
              </a:solidFill>
              <a:latin typeface="Gill Sans MT" panose="020B0502020104020203" pitchFamily="34" charset="0"/>
              <a:ea typeface="Tahoma" panose="020B0604030504040204" pitchFamily="34" charset="0"/>
              <a:cs typeface="Adobe Devanagari" panose="020405030502010202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171821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 descr="Health Plan Innovation Models" title="Part D Senior Savings Model"/>
          <p:cNvGraphicFramePr/>
          <p:nvPr>
            <p:extLst>
              <p:ext uri="{D42A27DB-BD31-4B8C-83A1-F6EECF244321}">
                <p14:modId xmlns:p14="http://schemas.microsoft.com/office/powerpoint/2010/main" val="3430152156"/>
              </p:ext>
            </p:extLst>
          </p:nvPr>
        </p:nvGraphicFramePr>
        <p:xfrm>
          <a:off x="1273050" y="3429000"/>
          <a:ext cx="9222682" cy="179493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514101" y="1243280"/>
            <a:ext cx="1056452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4986"/>
                </a:solidFill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rPr>
              <a:t>Health Plan Innovation Models test changes to the Medicare Advantage and Part D program to reduce costs for Medicare and beneficiaries, and improve value in care delivery and benefits. </a:t>
            </a:r>
            <a:endParaRPr lang="en-US" dirty="0" smtClean="0">
              <a:solidFill>
                <a:srgbClr val="004986"/>
              </a:solidFill>
              <a:latin typeface="Gill Sans MT" panose="020B0502020104020203" pitchFamily="34" charset="0"/>
              <a:ea typeface="Gill Sans MT" panose="020B0502020104020203" pitchFamily="34" charset="0"/>
              <a:cs typeface="Gill Sans MT" panose="020B0502020104020203" pitchFamily="34" charset="0"/>
            </a:endParaRPr>
          </a:p>
          <a:p>
            <a:endParaRPr lang="en-US" dirty="0"/>
          </a:p>
          <a:p>
            <a:r>
              <a:rPr lang="en-US" dirty="0">
                <a:solidFill>
                  <a:srgbClr val="004986"/>
                </a:solidFill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rPr>
              <a:t>Started with Value-Based Insurance Design (VBID) Model, testing innovations in Medicare Advantage, and now includes Part D Payment Modernization (PDM) Model, testing flexibilities in Part D, and Part D Senior Savings (PDSS) Model, testing consistent and reduced cost-sharing for insulin.  </a:t>
            </a:r>
            <a:endParaRPr lang="en-US" dirty="0"/>
          </a:p>
        </p:txBody>
      </p:sp>
      <p:sp>
        <p:nvSpPr>
          <p:cNvPr id="19" name="Title 15"/>
          <p:cNvSpPr>
            <a:spLocks noGrp="1"/>
          </p:cNvSpPr>
          <p:nvPr>
            <p:ph type="ctrTitle"/>
          </p:nvPr>
        </p:nvSpPr>
        <p:spPr>
          <a:xfrm>
            <a:off x="928255" y="408725"/>
            <a:ext cx="9144000" cy="745048"/>
          </a:xfrm>
        </p:spPr>
        <p:txBody>
          <a:bodyPr/>
          <a:lstStyle/>
          <a:p>
            <a:r>
              <a:rPr lang="en-US" sz="4000" b="1" dirty="0">
                <a:solidFill>
                  <a:srgbClr val="002060"/>
                </a:solidFill>
                <a:ea typeface="Tahoma" panose="020B0604030504040204" pitchFamily="34" charset="0"/>
                <a:cs typeface="Adobe Devanagari" panose="02040503050201020203" pitchFamily="18" charset="0"/>
              </a:rPr>
              <a:t>Health Plan Innovation Models</a:t>
            </a:r>
          </a:p>
        </p:txBody>
      </p:sp>
    </p:spTree>
    <p:extLst>
      <p:ext uri="{BB962C8B-B14F-4D97-AF65-F5344CB8AC3E}">
        <p14:creationId xmlns:p14="http://schemas.microsoft.com/office/powerpoint/2010/main" val="8411502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35" name="Straight Connector 334" descr="Description of Growth" title="Growth of Plan Participation">
            <a:extLst>
              <a:ext uri="{FF2B5EF4-FFF2-40B4-BE49-F238E27FC236}">
                <a16:creationId xmlns:a16="http://schemas.microsoft.com/office/drawing/2014/main" id="{06592F8E-8D3D-4224-AB7E-1801FB37A03C}"/>
              </a:ext>
            </a:extLst>
          </p:cNvPr>
          <p:cNvCxnSpPr>
            <a:cxnSpLocks/>
            <a:stCxn id="334" idx="4"/>
          </p:cNvCxnSpPr>
          <p:nvPr/>
        </p:nvCxnSpPr>
        <p:spPr>
          <a:xfrm flipH="1">
            <a:off x="5925819" y="2188388"/>
            <a:ext cx="159" cy="731520"/>
          </a:xfrm>
          <a:prstGeom prst="line">
            <a:avLst/>
          </a:prstGeom>
          <a:ln w="19050" cap="rnd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1" name="Straight Connector 330" descr="Description of Growth" title="Growth of Plan Participation">
            <a:extLst>
              <a:ext uri="{FF2B5EF4-FFF2-40B4-BE49-F238E27FC236}">
                <a16:creationId xmlns:a16="http://schemas.microsoft.com/office/drawing/2014/main" id="{B13ED39C-8C45-426E-AE2E-9E960422FBCA}"/>
              </a:ext>
            </a:extLst>
          </p:cNvPr>
          <p:cNvCxnSpPr>
            <a:cxnSpLocks/>
          </p:cNvCxnSpPr>
          <p:nvPr/>
        </p:nvCxnSpPr>
        <p:spPr>
          <a:xfrm>
            <a:off x="1983126" y="3218907"/>
            <a:ext cx="0" cy="584373"/>
          </a:xfrm>
          <a:prstGeom prst="line">
            <a:avLst/>
          </a:prstGeom>
          <a:ln w="19050" cap="rnd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1" name="TextBox 700"/>
          <p:cNvSpPr txBox="1"/>
          <p:nvPr/>
        </p:nvSpPr>
        <p:spPr>
          <a:xfrm>
            <a:off x="282998" y="3799270"/>
            <a:ext cx="3367915" cy="11156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Gill Sans MT" panose="020B0502020104020203" pitchFamily="34" charset="0"/>
                <a:ea typeface="+mn-ea"/>
                <a:cs typeface="Arial" pitchFamily="34" charset="0"/>
              </a:rPr>
              <a:t>2017</a:t>
            </a:r>
          </a:p>
          <a:p>
            <a:pPr marL="115888" marR="0" lvl="0" indent="-115888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IN" sz="1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 panose="020B0502020104020203" pitchFamily="34" charset="0"/>
                <a:ea typeface="+mn-ea"/>
                <a:cs typeface="Arial" pitchFamily="34" charset="0"/>
              </a:rPr>
              <a:t>VBID: </a:t>
            </a:r>
            <a:r>
              <a:rPr kumimoji="0" lang="en-IN" sz="180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 panose="020B0502020104020203" pitchFamily="34" charset="0"/>
                <a:ea typeface="+mn-ea"/>
                <a:cs typeface="Arial" pitchFamily="34" charset="0"/>
              </a:rPr>
              <a:t>9 </a:t>
            </a:r>
            <a:r>
              <a:rPr kumimoji="0" lang="en-IN" sz="18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 panose="020B0502020104020203" pitchFamily="34" charset="0"/>
                <a:ea typeface="+mn-ea"/>
                <a:cs typeface="Arial" pitchFamily="34" charset="0"/>
              </a:rPr>
              <a:t>MA Organizations (MAOs</a:t>
            </a:r>
            <a:r>
              <a:rPr kumimoji="0" lang="en-IN" sz="180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 panose="020B0502020104020203" pitchFamily="34" charset="0"/>
                <a:ea typeface="+mn-ea"/>
                <a:cs typeface="Arial" pitchFamily="34" charset="0"/>
              </a:rPr>
              <a:t>); </a:t>
            </a:r>
            <a:r>
              <a:rPr kumimoji="0" lang="en-IN" sz="18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 panose="020B0502020104020203" pitchFamily="34" charset="0"/>
                <a:ea typeface="+mn-ea"/>
                <a:cs typeface="Arial" pitchFamily="34" charset="0"/>
              </a:rPr>
              <a:t>45 </a:t>
            </a:r>
            <a:r>
              <a:rPr kumimoji="0" lang="en-IN" sz="180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 panose="020B0502020104020203" pitchFamily="34" charset="0"/>
                <a:ea typeface="+mn-ea"/>
                <a:cs typeface="Arial" pitchFamily="34" charset="0"/>
              </a:rPr>
              <a:t>plans; </a:t>
            </a:r>
            <a:r>
              <a:rPr kumimoji="0" lang="en-IN" sz="18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 panose="020B0502020104020203" pitchFamily="34" charset="0"/>
                <a:ea typeface="+mn-ea"/>
                <a:cs typeface="Arial" pitchFamily="34" charset="0"/>
              </a:rPr>
              <a:t>3 </a:t>
            </a:r>
            <a:r>
              <a:rPr kumimoji="0" lang="en-IN" sz="180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 panose="020B0502020104020203" pitchFamily="34" charset="0"/>
                <a:ea typeface="+mn-ea"/>
                <a:cs typeface="Arial" pitchFamily="34" charset="0"/>
              </a:rPr>
              <a:t>states</a:t>
            </a:r>
            <a:endParaRPr kumimoji="0" lang="en-IN" sz="180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ill Sans MT" panose="020B0502020104020203" pitchFamily="34" charset="0"/>
              <a:ea typeface="+mn-ea"/>
              <a:cs typeface="Arial" pitchFamily="34" charset="0"/>
            </a:endParaRPr>
          </a:p>
        </p:txBody>
      </p:sp>
      <p:sp>
        <p:nvSpPr>
          <p:cNvPr id="706" name="TextBox 705"/>
          <p:cNvSpPr txBox="1"/>
          <p:nvPr/>
        </p:nvSpPr>
        <p:spPr>
          <a:xfrm>
            <a:off x="3815801" y="2860785"/>
            <a:ext cx="4295411" cy="13926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1" i="0" u="none" strike="noStrike" kern="1200" cap="none" spc="0" normalizeH="0" baseline="0" noProof="0" dirty="0">
                <a:ln>
                  <a:noFill/>
                </a:ln>
                <a:solidFill>
                  <a:srgbClr val="A5A5A5"/>
                </a:solidFill>
                <a:effectLst/>
                <a:uLnTx/>
                <a:uFillTx/>
                <a:latin typeface="Gill Sans MT" panose="020B0502020104020203" pitchFamily="34" charset="0"/>
                <a:ea typeface="+mn-ea"/>
                <a:cs typeface="Arial" pitchFamily="34" charset="0"/>
              </a:rPr>
              <a:t>2020</a:t>
            </a:r>
            <a:endParaRPr kumimoji="0" lang="en-IN" sz="2800" b="1" i="0" u="none" strike="noStrike" kern="1200" cap="none" spc="0" normalizeH="0" baseline="0" noProof="0" dirty="0">
              <a:ln>
                <a:noFill/>
              </a:ln>
              <a:solidFill>
                <a:srgbClr val="A5A5A5"/>
              </a:solidFill>
              <a:effectLst/>
              <a:uLnTx/>
              <a:uFillTx/>
              <a:latin typeface="Gill Sans MT" panose="020B0502020104020203" pitchFamily="34" charset="0"/>
              <a:ea typeface="+mn-ea"/>
              <a:cs typeface="Arial" pitchFamily="34" charset="0"/>
            </a:endParaRPr>
          </a:p>
          <a:p>
            <a:pPr marL="115888" marR="0" lvl="0" indent="-115888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IN" sz="1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 panose="020B0502020104020203" pitchFamily="34" charset="0"/>
                <a:ea typeface="+mn-ea"/>
                <a:cs typeface="Arial" pitchFamily="34" charset="0"/>
              </a:rPr>
              <a:t>VBID: </a:t>
            </a:r>
            <a:r>
              <a:rPr kumimoji="0" lang="en-IN" sz="180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 panose="020B0502020104020203" pitchFamily="34" charset="0"/>
                <a:ea typeface="+mn-ea"/>
                <a:cs typeface="Arial" pitchFamily="34" charset="0"/>
              </a:rPr>
              <a:t>14 MAOs;</a:t>
            </a:r>
            <a:r>
              <a:rPr kumimoji="0" lang="en-IN" sz="1800" i="0" u="none" strike="noStrike" kern="120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 panose="020B0502020104020203" pitchFamily="34" charset="0"/>
                <a:ea typeface="+mn-ea"/>
                <a:cs typeface="Arial" pitchFamily="34" charset="0"/>
              </a:rPr>
              <a:t> </a:t>
            </a:r>
            <a:r>
              <a:rPr kumimoji="0" lang="en-IN" sz="180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 panose="020B0502020104020203" pitchFamily="34" charset="0"/>
                <a:ea typeface="+mn-ea"/>
                <a:cs typeface="Arial" pitchFamily="34" charset="0"/>
              </a:rPr>
              <a:t>157 plans;</a:t>
            </a:r>
            <a:r>
              <a:rPr kumimoji="0" lang="en-IN" sz="1800" i="0" u="none" strike="noStrike" kern="120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 panose="020B0502020104020203" pitchFamily="34" charset="0"/>
                <a:ea typeface="+mn-ea"/>
                <a:cs typeface="Arial" pitchFamily="34" charset="0"/>
              </a:rPr>
              <a:t> </a:t>
            </a:r>
            <a:r>
              <a:rPr kumimoji="0" lang="en-IN" sz="180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 panose="020B0502020104020203" pitchFamily="34" charset="0"/>
                <a:ea typeface="+mn-ea"/>
                <a:cs typeface="Arial" pitchFamily="34" charset="0"/>
              </a:rPr>
              <a:t>30 </a:t>
            </a:r>
            <a:r>
              <a:rPr kumimoji="0" lang="en-IN" sz="18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 panose="020B0502020104020203" pitchFamily="34" charset="0"/>
                <a:ea typeface="+mn-ea"/>
                <a:cs typeface="Arial" pitchFamily="34" charset="0"/>
              </a:rPr>
              <a:t>states and 1 </a:t>
            </a:r>
            <a:r>
              <a:rPr kumimoji="0" lang="en-IN" sz="180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 panose="020B0502020104020203" pitchFamily="34" charset="0"/>
                <a:ea typeface="+mn-ea"/>
                <a:cs typeface="Arial" pitchFamily="34" charset="0"/>
              </a:rPr>
              <a:t>territory</a:t>
            </a:r>
            <a:endParaRPr kumimoji="0" lang="en-IN" sz="20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ill Sans MT" panose="020B0502020104020203" pitchFamily="34" charset="0"/>
              <a:ea typeface="+mn-ea"/>
              <a:cs typeface="Arial" pitchFamily="34" charset="0"/>
            </a:endParaRPr>
          </a:p>
          <a:p>
            <a:pPr marL="115888" marR="0" lvl="0" indent="-115888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IN" sz="1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 panose="020B0502020104020203" pitchFamily="34" charset="0"/>
                <a:ea typeface="+mn-ea"/>
                <a:cs typeface="Arial" pitchFamily="34" charset="0"/>
              </a:rPr>
              <a:t>PDM: </a:t>
            </a:r>
            <a:r>
              <a:rPr kumimoji="0" lang="en-IN" sz="180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 panose="020B0502020104020203" pitchFamily="34" charset="0"/>
                <a:ea typeface="+mn-ea"/>
                <a:cs typeface="Arial" pitchFamily="34" charset="0"/>
              </a:rPr>
              <a:t>8 plans; </a:t>
            </a:r>
            <a:r>
              <a:rPr kumimoji="0" lang="en-IN" sz="18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 panose="020B0502020104020203" pitchFamily="34" charset="0"/>
                <a:ea typeface="+mn-ea"/>
                <a:cs typeface="Arial" pitchFamily="34" charset="0"/>
              </a:rPr>
              <a:t>4 </a:t>
            </a:r>
            <a:r>
              <a:rPr kumimoji="0" lang="en-IN" sz="180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 panose="020B0502020104020203" pitchFamily="34" charset="0"/>
                <a:ea typeface="+mn-ea"/>
                <a:cs typeface="Arial" pitchFamily="34" charset="0"/>
              </a:rPr>
              <a:t>states</a:t>
            </a:r>
          </a:p>
        </p:txBody>
      </p:sp>
      <p:sp>
        <p:nvSpPr>
          <p:cNvPr id="711" name="TextBox 710" descr="Growth description" title="Growth of Plan Participation"/>
          <p:cNvSpPr txBox="1"/>
          <p:nvPr/>
        </p:nvSpPr>
        <p:spPr>
          <a:xfrm>
            <a:off x="8276101" y="2379379"/>
            <a:ext cx="3352248" cy="2893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6FAB46"/>
                </a:solidFill>
                <a:effectLst/>
                <a:uLnTx/>
                <a:uFillTx/>
                <a:latin typeface="Gill Sans MT" panose="020B0502020104020203" pitchFamily="34" charset="0"/>
                <a:ea typeface="+mn-ea"/>
                <a:cs typeface="Arial" pitchFamily="34" charset="0"/>
              </a:rPr>
              <a:t>2021</a:t>
            </a:r>
            <a:endParaRPr kumimoji="0" lang="en-IN" sz="18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ill Sans MT" panose="020B0502020104020203" pitchFamily="34" charset="0"/>
              <a:ea typeface="+mn-ea"/>
              <a:cs typeface="Arial" pitchFamily="34" charset="0"/>
            </a:endParaRPr>
          </a:p>
          <a:p>
            <a:pPr marL="115888" marR="0" lvl="0" indent="-115888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IN" sz="1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 panose="020B0502020104020203" pitchFamily="34" charset="0"/>
                <a:ea typeface="+mn-ea"/>
                <a:cs typeface="Arial" pitchFamily="34" charset="0"/>
              </a:rPr>
              <a:t>PDSS: </a:t>
            </a:r>
            <a:r>
              <a:rPr kumimoji="0" lang="en-IN" sz="180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 panose="020B0502020104020203" pitchFamily="34" charset="0"/>
                <a:cs typeface="Arial" pitchFamily="34" charset="0"/>
              </a:rPr>
              <a:t>76 Part D Sponsors; 1,635 plans;</a:t>
            </a:r>
            <a:r>
              <a:rPr kumimoji="0" lang="en-IN" sz="1800" i="0" u="none" strike="noStrike" kern="120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 panose="020B0502020104020203" pitchFamily="34" charset="0"/>
                <a:cs typeface="Arial" pitchFamily="34" charset="0"/>
              </a:rPr>
              <a:t> </a:t>
            </a:r>
            <a:r>
              <a:rPr lang="en-IN" dirty="0" smtClean="0">
                <a:solidFill>
                  <a:prstClr val="black"/>
                </a:solidFill>
                <a:latin typeface="Gill Sans MT" panose="020B0502020104020203" pitchFamily="34" charset="0"/>
                <a:cs typeface="Arial" pitchFamily="34" charset="0"/>
              </a:rPr>
              <a:t>50 </a:t>
            </a:r>
            <a:r>
              <a:rPr kumimoji="0" lang="en-IN" sz="180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 panose="020B0502020104020203" pitchFamily="34" charset="0"/>
                <a:cs typeface="Arial" pitchFamily="34" charset="0"/>
              </a:rPr>
              <a:t>states, D.C., and 1</a:t>
            </a:r>
            <a:r>
              <a:rPr kumimoji="0" lang="en-IN" sz="1800" i="0" u="none" strike="noStrike" kern="120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 panose="020B0502020104020203" pitchFamily="34" charset="0"/>
                <a:cs typeface="Arial" pitchFamily="34" charset="0"/>
              </a:rPr>
              <a:t> territory</a:t>
            </a:r>
            <a:endParaRPr kumimoji="0" lang="en-IN" sz="180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ill Sans MT" panose="020B0502020104020203" pitchFamily="34" charset="0"/>
              <a:cs typeface="Arial" pitchFamily="34" charset="0"/>
            </a:endParaRPr>
          </a:p>
          <a:p>
            <a:pPr marL="115888" marR="0" lvl="0" indent="-115888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IN" sz="1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 panose="020B0502020104020203" pitchFamily="34" charset="0"/>
                <a:ea typeface="+mn-ea"/>
                <a:cs typeface="Arial" pitchFamily="34" charset="0"/>
              </a:rPr>
              <a:t>VBID: </a:t>
            </a:r>
            <a:r>
              <a:rPr kumimoji="0" lang="en-IN" sz="180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 panose="020B0502020104020203" pitchFamily="34" charset="0"/>
                <a:ea typeface="+mn-ea"/>
                <a:cs typeface="Arial" pitchFamily="34" charset="0"/>
              </a:rPr>
              <a:t>19 MAOs;</a:t>
            </a:r>
            <a:r>
              <a:rPr kumimoji="0" lang="en-IN" sz="1800" i="0" u="none" strike="noStrike" kern="120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 panose="020B0502020104020203" pitchFamily="34" charset="0"/>
                <a:ea typeface="+mn-ea"/>
                <a:cs typeface="Arial" pitchFamily="34" charset="0"/>
              </a:rPr>
              <a:t> </a:t>
            </a:r>
            <a:r>
              <a:rPr kumimoji="0" lang="en-IN" sz="180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 panose="020B0502020104020203" pitchFamily="34" charset="0"/>
                <a:ea typeface="+mn-ea"/>
                <a:cs typeface="Arial" pitchFamily="34" charset="0"/>
              </a:rPr>
              <a:t>448 plans;</a:t>
            </a:r>
            <a:r>
              <a:rPr kumimoji="0" lang="en-IN" sz="1800" i="0" u="none" strike="noStrike" kern="120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 panose="020B0502020104020203" pitchFamily="34" charset="0"/>
                <a:ea typeface="+mn-ea"/>
                <a:cs typeface="Arial" pitchFamily="34" charset="0"/>
              </a:rPr>
              <a:t> </a:t>
            </a:r>
            <a:r>
              <a:rPr kumimoji="0" lang="en-IN" sz="180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 panose="020B0502020104020203" pitchFamily="34" charset="0"/>
                <a:ea typeface="+mn-ea"/>
                <a:cs typeface="Arial" pitchFamily="34" charset="0"/>
              </a:rPr>
              <a:t>45 states, D.C.,  and 1 territory</a:t>
            </a:r>
          </a:p>
          <a:p>
            <a:pPr marL="115888" marR="0" lvl="0" indent="-115888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IN" b="1" noProof="0" dirty="0" smtClean="0">
                <a:solidFill>
                  <a:prstClr val="black"/>
                </a:solidFill>
                <a:latin typeface="Gill Sans MT" panose="020B0502020104020203" pitchFamily="34" charset="0"/>
                <a:cs typeface="Arial" pitchFamily="34" charset="0"/>
              </a:rPr>
              <a:t>VBID Hospice: </a:t>
            </a:r>
            <a:r>
              <a:rPr lang="en-IN" noProof="0" dirty="0" smtClean="0">
                <a:solidFill>
                  <a:prstClr val="black"/>
                </a:solidFill>
                <a:latin typeface="Gill Sans MT" panose="020B0502020104020203" pitchFamily="34" charset="0"/>
                <a:cs typeface="Arial" pitchFamily="34" charset="0"/>
              </a:rPr>
              <a:t>9 MAOs; 53 plans; 13 states and 1 territory </a:t>
            </a:r>
            <a:endParaRPr kumimoji="0" lang="en-IN" sz="180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ill Sans MT" panose="020B0502020104020203" pitchFamily="34" charset="0"/>
              <a:ea typeface="+mn-ea"/>
              <a:cs typeface="Arial" pitchFamily="34" charset="0"/>
            </a:endParaRPr>
          </a:p>
          <a:p>
            <a:pPr marL="115888" marR="0" lvl="0" indent="-115888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IN" sz="1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 panose="020B0502020104020203" pitchFamily="34" charset="0"/>
                <a:ea typeface="+mn-ea"/>
                <a:cs typeface="Arial" pitchFamily="34" charset="0"/>
              </a:rPr>
              <a:t>PDM: </a:t>
            </a:r>
            <a:r>
              <a:rPr kumimoji="0" lang="en-IN" sz="180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 panose="020B0502020104020203" pitchFamily="34" charset="0"/>
                <a:ea typeface="+mn-ea"/>
                <a:cs typeface="Arial" pitchFamily="34" charset="0"/>
              </a:rPr>
              <a:t>9 plans; </a:t>
            </a:r>
            <a:r>
              <a:rPr kumimoji="0" lang="en-IN" sz="18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 panose="020B0502020104020203" pitchFamily="34" charset="0"/>
                <a:ea typeface="+mn-ea"/>
                <a:cs typeface="Arial" pitchFamily="34" charset="0"/>
              </a:rPr>
              <a:t>4 </a:t>
            </a:r>
            <a:r>
              <a:rPr kumimoji="0" lang="en-IN" sz="180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 panose="020B0502020104020203" pitchFamily="34" charset="0"/>
                <a:ea typeface="+mn-ea"/>
                <a:cs typeface="Arial" pitchFamily="34" charset="0"/>
              </a:rPr>
              <a:t>states</a:t>
            </a:r>
          </a:p>
        </p:txBody>
      </p:sp>
      <p:sp>
        <p:nvSpPr>
          <p:cNvPr id="313" name="Freeform 312" descr="Description of Growth" title="Growth of Plan Participation">
            <a:extLst>
              <a:ext uri="{FF2B5EF4-FFF2-40B4-BE49-F238E27FC236}">
                <a16:creationId xmlns:a16="http://schemas.microsoft.com/office/drawing/2014/main" id="{7E2576AB-405C-4073-8520-9DDC1F8BDE1E}"/>
              </a:ext>
            </a:extLst>
          </p:cNvPr>
          <p:cNvSpPr>
            <a:spLocks/>
          </p:cNvSpPr>
          <p:nvPr/>
        </p:nvSpPr>
        <p:spPr bwMode="auto">
          <a:xfrm>
            <a:off x="514101" y="809913"/>
            <a:ext cx="11068299" cy="3174124"/>
          </a:xfrm>
          <a:custGeom>
            <a:avLst/>
            <a:gdLst>
              <a:gd name="T0" fmla="*/ 0 w 3008"/>
              <a:gd name="T1" fmla="*/ 1429 h 1429"/>
              <a:gd name="T2" fmla="*/ 2664 w 3008"/>
              <a:gd name="T3" fmla="*/ 192 h 1429"/>
              <a:gd name="T4" fmla="*/ 2632 w 3008"/>
              <a:gd name="T5" fmla="*/ 0 h 1429"/>
              <a:gd name="T6" fmla="*/ 3008 w 3008"/>
              <a:gd name="T7" fmla="*/ 304 h 1429"/>
              <a:gd name="T8" fmla="*/ 2724 w 3008"/>
              <a:gd name="T9" fmla="*/ 715 h 1429"/>
              <a:gd name="T10" fmla="*/ 2696 w 3008"/>
              <a:gd name="T11" fmla="*/ 516 h 1429"/>
              <a:gd name="T12" fmla="*/ 0 w 3008"/>
              <a:gd name="T13" fmla="*/ 1429 h 14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008" h="1429">
                <a:moveTo>
                  <a:pt x="0" y="1429"/>
                </a:moveTo>
                <a:cubicBezTo>
                  <a:pt x="0" y="1429"/>
                  <a:pt x="524" y="399"/>
                  <a:pt x="2664" y="192"/>
                </a:cubicBezTo>
                <a:cubicBezTo>
                  <a:pt x="2632" y="0"/>
                  <a:pt x="2632" y="0"/>
                  <a:pt x="2632" y="0"/>
                </a:cubicBezTo>
                <a:cubicBezTo>
                  <a:pt x="3008" y="304"/>
                  <a:pt x="3008" y="304"/>
                  <a:pt x="3008" y="304"/>
                </a:cubicBezTo>
                <a:cubicBezTo>
                  <a:pt x="2724" y="715"/>
                  <a:pt x="2724" y="715"/>
                  <a:pt x="2724" y="715"/>
                </a:cubicBezTo>
                <a:cubicBezTo>
                  <a:pt x="2696" y="516"/>
                  <a:pt x="2696" y="516"/>
                  <a:pt x="2696" y="516"/>
                </a:cubicBezTo>
                <a:cubicBezTo>
                  <a:pt x="2696" y="516"/>
                  <a:pt x="868" y="564"/>
                  <a:pt x="0" y="1429"/>
                </a:cubicBezTo>
                <a:close/>
              </a:path>
            </a:pathLst>
          </a:custGeom>
          <a:gradFill flip="none" rotWithShape="1">
            <a:gsLst>
              <a:gs pos="80000">
                <a:srgbClr val="6FAB46"/>
              </a:gs>
              <a:gs pos="47000">
                <a:srgbClr val="DBDBDB"/>
              </a:gs>
              <a:gs pos="0">
                <a:srgbClr val="44546A"/>
              </a:gs>
            </a:gsLst>
            <a:lin ang="0" scaled="1"/>
            <a:tileRect/>
          </a:gradFill>
          <a:ln>
            <a:noFill/>
          </a:ln>
          <a:effectLst>
            <a:outerShdw blurRad="177800" dist="279400" dir="10380000" sx="82000" sy="82000" kx="-1200000" algn="bl" rotWithShape="0">
              <a:prstClr val="black">
                <a:alpha val="8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ill Sans MT" panose="020B0502020104020203"/>
              <a:ea typeface="+mn-ea"/>
              <a:cs typeface="+mn-cs"/>
            </a:endParaRPr>
          </a:p>
        </p:txBody>
      </p:sp>
      <p:sp>
        <p:nvSpPr>
          <p:cNvPr id="330" name="Oval 329" descr="Description of Growth" title="Growth of Plan Participation">
            <a:extLst>
              <a:ext uri="{FF2B5EF4-FFF2-40B4-BE49-F238E27FC236}">
                <a16:creationId xmlns:a16="http://schemas.microsoft.com/office/drawing/2014/main" id="{2A124874-0A7A-424C-9238-42CBD8ED4C74}"/>
              </a:ext>
            </a:extLst>
          </p:cNvPr>
          <p:cNvSpPr/>
          <p:nvPr/>
        </p:nvSpPr>
        <p:spPr>
          <a:xfrm>
            <a:off x="1929471" y="3137551"/>
            <a:ext cx="121920" cy="12192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76200" dist="88900" dir="6420000" sx="90000" sy="90000" kx="-1200000" algn="bl" rotWithShape="0">
              <a:prstClr val="black">
                <a:alpha val="2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ill Sans MT" panose="020B0502020104020203"/>
              <a:ea typeface="+mn-ea"/>
              <a:cs typeface="+mn-cs"/>
            </a:endParaRPr>
          </a:p>
        </p:txBody>
      </p:sp>
      <p:sp>
        <p:nvSpPr>
          <p:cNvPr id="334" name="Oval 333" descr="Description of Growth" title="Growth of Plan Participation">
            <a:extLst>
              <a:ext uri="{FF2B5EF4-FFF2-40B4-BE49-F238E27FC236}">
                <a16:creationId xmlns:a16="http://schemas.microsoft.com/office/drawing/2014/main" id="{8B45ACB7-51AD-4AE9-8CFE-C079853248C8}"/>
              </a:ext>
            </a:extLst>
          </p:cNvPr>
          <p:cNvSpPr/>
          <p:nvPr/>
        </p:nvSpPr>
        <p:spPr>
          <a:xfrm>
            <a:off x="5803705" y="1943842"/>
            <a:ext cx="244546" cy="244546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76200" dist="88900" dir="6420000" sx="90000" sy="90000" kx="-1200000" algn="bl" rotWithShape="0">
              <a:prstClr val="black">
                <a:alpha val="2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ill Sans MT" panose="020B0502020104020203"/>
              <a:ea typeface="+mn-ea"/>
              <a:cs typeface="+mn-cs"/>
            </a:endParaRPr>
          </a:p>
        </p:txBody>
      </p:sp>
      <p:grpSp>
        <p:nvGrpSpPr>
          <p:cNvPr id="16" name="Group 15" descr="Description of Growth" title="Growth of Plan Participation"/>
          <p:cNvGrpSpPr/>
          <p:nvPr/>
        </p:nvGrpSpPr>
        <p:grpSpPr>
          <a:xfrm>
            <a:off x="9721125" y="1461453"/>
            <a:ext cx="403108" cy="883602"/>
            <a:chOff x="9562744" y="1392873"/>
            <a:chExt cx="403108" cy="883602"/>
          </a:xfrm>
        </p:grpSpPr>
        <p:cxnSp>
          <p:nvCxnSpPr>
            <p:cNvPr id="338" name="Straight Connector 337">
              <a:extLst>
                <a:ext uri="{FF2B5EF4-FFF2-40B4-BE49-F238E27FC236}">
                  <a16:creationId xmlns:a16="http://schemas.microsoft.com/office/drawing/2014/main" id="{C5953EAB-00B2-4128-8FF5-9AF45F4F632B}"/>
                </a:ext>
              </a:extLst>
            </p:cNvPr>
            <p:cNvCxnSpPr/>
            <p:nvPr/>
          </p:nvCxnSpPr>
          <p:spPr>
            <a:xfrm>
              <a:off x="9785564" y="1636395"/>
              <a:ext cx="0" cy="640080"/>
            </a:xfrm>
            <a:prstGeom prst="line">
              <a:avLst/>
            </a:prstGeom>
            <a:ln w="19050" cap="rnd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7" name="Oval 336">
              <a:extLst>
                <a:ext uri="{FF2B5EF4-FFF2-40B4-BE49-F238E27FC236}">
                  <a16:creationId xmlns:a16="http://schemas.microsoft.com/office/drawing/2014/main" id="{CF345EE1-3F33-4349-941E-EA36A67D444E}"/>
                </a:ext>
              </a:extLst>
            </p:cNvPr>
            <p:cNvSpPr/>
            <p:nvPr/>
          </p:nvSpPr>
          <p:spPr>
            <a:xfrm>
              <a:off x="9562744" y="1392873"/>
              <a:ext cx="403108" cy="40310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76200" dist="88900" dir="6420000" sx="90000" sy="90000" kx="-1200000" algn="bl" rotWithShape="0">
                <a:prstClr val="black">
                  <a:alpha val="28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28255" y="540475"/>
            <a:ext cx="9144000" cy="863567"/>
          </a:xfrm>
        </p:spPr>
        <p:txBody>
          <a:bodyPr/>
          <a:lstStyle/>
          <a:p>
            <a:r>
              <a:rPr lang="en-US" sz="4000" b="1" dirty="0" smtClean="0">
                <a:solidFill>
                  <a:srgbClr val="203864"/>
                </a:solidFill>
                <a:ea typeface="Tahoma" panose="020B0604030504040204" pitchFamily="34" charset="0"/>
                <a:cs typeface="Tahoma" panose="020B0604030504040204" pitchFamily="34" charset="0"/>
              </a:rPr>
              <a:t>Growth </a:t>
            </a:r>
            <a:r>
              <a:rPr lang="en-US" sz="4000" b="1" dirty="0">
                <a:solidFill>
                  <a:srgbClr val="203864"/>
                </a:solidFill>
                <a:ea typeface="Tahoma" panose="020B0604030504040204" pitchFamily="34" charset="0"/>
                <a:cs typeface="Tahoma" panose="020B0604030504040204" pitchFamily="34" charset="0"/>
              </a:rPr>
              <a:t>of Plan Participation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31454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48195" y="209832"/>
            <a:ext cx="11286698" cy="745048"/>
          </a:xfrm>
        </p:spPr>
        <p:txBody>
          <a:bodyPr>
            <a:noAutofit/>
          </a:bodyPr>
          <a:lstStyle/>
          <a:p>
            <a:r>
              <a:rPr lang="en-US" sz="4000" b="1" dirty="0" smtClean="0">
                <a:solidFill>
                  <a:srgbClr val="002060"/>
                </a:solidFill>
                <a:ea typeface="Tahoma" panose="020B0604030504040204" pitchFamily="34" charset="0"/>
                <a:cs typeface="Adobe Devanagari" panose="02040503050201020203" pitchFamily="18" charset="0"/>
              </a:rPr>
              <a:t>Part D Benefit Structure</a:t>
            </a:r>
            <a:endParaRPr lang="en-US" sz="4000" b="1" dirty="0">
              <a:solidFill>
                <a:srgbClr val="002060"/>
              </a:solidFill>
              <a:latin typeface="Gill Sans MT" panose="020B0502020104020203" pitchFamily="34" charset="0"/>
              <a:ea typeface="Tahoma" panose="020B0604030504040204" pitchFamily="34" charset="0"/>
              <a:cs typeface="Adobe Devanagari" panose="02040503050201020203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/>
        <p:txBody>
          <a:bodyPr/>
          <a:lstStyle/>
          <a:p>
            <a:pPr algn="r">
              <a:defRPr/>
            </a:pPr>
            <a:r>
              <a:rPr lang="en-US" sz="900" b="1" dirty="0" smtClean="0">
                <a:solidFill>
                  <a:schemeClr val="bg1"/>
                </a:solidFill>
              </a:rPr>
              <a:t> </a:t>
            </a:r>
            <a:endParaRPr lang="en-US" sz="900" b="1" dirty="0">
              <a:solidFill>
                <a:schemeClr val="bg1"/>
              </a:solidFill>
            </a:endParaRPr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14E4868E-27F5-8741-B1D0-5D9908F93F0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724400" y="6191393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F37D380-F8A9-6B41-AE8A-10194B97FE34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Gill Sans MT" panose="020B0502020104020203" pitchFamily="34" charset="0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ill Sans MT" panose="020B0502020104020203" pitchFamily="34" charset="0"/>
              <a:ea typeface="+mn-ea"/>
              <a:cs typeface="+mn-cs"/>
            </a:endParaRPr>
          </a:p>
        </p:txBody>
      </p:sp>
      <p:pic>
        <p:nvPicPr>
          <p:cNvPr id="37" name="Picture 36" descr="Description of Beneficiary Cost " title="Part D Benefit Structure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8587" y="1753872"/>
            <a:ext cx="5214865" cy="3730788"/>
          </a:xfrm>
          <a:prstGeom prst="rect">
            <a:avLst/>
          </a:prstGeom>
        </p:spPr>
      </p:pic>
      <p:sp>
        <p:nvSpPr>
          <p:cNvPr id="22" name="TextBox 21"/>
          <p:cNvSpPr txBox="1"/>
          <p:nvPr/>
        </p:nvSpPr>
        <p:spPr>
          <a:xfrm>
            <a:off x="626518" y="2936511"/>
            <a:ext cx="1143193" cy="327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</a:rPr>
              <a:t>$435</a:t>
            </a:r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842295" y="4502388"/>
            <a:ext cx="1143193" cy="3277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</a:rPr>
              <a:t>$40-50</a:t>
            </a:r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082311" y="4276800"/>
            <a:ext cx="1143193" cy="327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</a:rPr>
              <a:t>$125</a:t>
            </a:r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4322328" y="3998891"/>
            <a:ext cx="1143193" cy="7315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/>
              <a:t>$35 </a:t>
            </a:r>
          </a:p>
          <a:p>
            <a:pPr algn="ctr"/>
            <a:r>
              <a:rPr lang="en-US" sz="2000" dirty="0" smtClean="0"/>
              <a:t>or less</a:t>
            </a:r>
            <a:endParaRPr lang="en-US" sz="2000" dirty="0"/>
          </a:p>
        </p:txBody>
      </p:sp>
      <p:sp>
        <p:nvSpPr>
          <p:cNvPr id="34" name="TextBox 33"/>
          <p:cNvSpPr txBox="1"/>
          <p:nvPr/>
        </p:nvSpPr>
        <p:spPr>
          <a:xfrm>
            <a:off x="438587" y="1357880"/>
            <a:ext cx="532975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/>
              <a:t>Current Enhanced Plan</a:t>
            </a:r>
          </a:p>
          <a:p>
            <a:pPr algn="ctr"/>
            <a:r>
              <a:rPr lang="en-US" dirty="0" smtClean="0"/>
              <a:t>Beneficiary Cost for Month’s Supply</a:t>
            </a:r>
          </a:p>
        </p:txBody>
      </p:sp>
    </p:spTree>
    <p:extLst>
      <p:ext uri="{BB962C8B-B14F-4D97-AF65-F5344CB8AC3E}">
        <p14:creationId xmlns:p14="http://schemas.microsoft.com/office/powerpoint/2010/main" val="19523849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F37D380-F8A9-6B41-AE8A-10194B97FE34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ill Sans MT" panose="020B0502020104020203"/>
              <a:ea typeface="+mn-ea"/>
              <a:cs typeface="+mn-cs"/>
            </a:endParaRPr>
          </a:p>
        </p:txBody>
      </p:sp>
      <p:sp>
        <p:nvSpPr>
          <p:cNvPr id="6" name="Text Placeholder 2"/>
          <p:cNvSpPr txBox="1">
            <a:spLocks/>
          </p:cNvSpPr>
          <p:nvPr/>
        </p:nvSpPr>
        <p:spPr>
          <a:xfrm>
            <a:off x="525780" y="1042150"/>
            <a:ext cx="11132820" cy="4531064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b="0" i="0" kern="1200">
                <a:solidFill>
                  <a:schemeClr val="tx1"/>
                </a:solidFill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 smtClean="0">
                <a:latin typeface="+mn-lt"/>
              </a:rPr>
              <a:t>Over the past 10 years, the cost of insulin has nearly tripled, from about $100 to $300 a vial. Out-of-pocket costs for the drug can make management of diabetes more difficult for the more than 3.3 million Medicare beneficiaries who use insulin daily. </a:t>
            </a:r>
          </a:p>
          <a:p>
            <a:endParaRPr lang="en-US" sz="1400" dirty="0" smtClean="0">
              <a:latin typeface="+mn-lt"/>
            </a:endParaRPr>
          </a:p>
          <a:p>
            <a:r>
              <a:rPr lang="en-US" sz="2000" dirty="0" smtClean="0">
                <a:latin typeface="+mn-lt"/>
              </a:rPr>
              <a:t>The Part D Senior Savings Model (“the Model”) is a five-year voluntary Model for Part D plans and insulin manufacturers starting January 1</a:t>
            </a:r>
            <a:r>
              <a:rPr lang="en-US" sz="2000" baseline="30000" dirty="0" smtClean="0">
                <a:latin typeface="+mn-lt"/>
              </a:rPr>
              <a:t>st</a:t>
            </a:r>
            <a:r>
              <a:rPr lang="en-US" sz="2000" dirty="0" smtClean="0">
                <a:latin typeface="+mn-lt"/>
              </a:rPr>
              <a:t>, 2021. </a:t>
            </a:r>
          </a:p>
          <a:p>
            <a:endParaRPr lang="en-US" sz="1400" dirty="0">
              <a:solidFill>
                <a:srgbClr val="000000"/>
              </a:solidFill>
              <a:latin typeface="+mn-lt"/>
            </a:endParaRPr>
          </a:p>
          <a:p>
            <a:r>
              <a:rPr lang="en-US" sz="2000" dirty="0" smtClean="0">
                <a:solidFill>
                  <a:srgbClr val="000000"/>
                </a:solidFill>
                <a:latin typeface="+mn-lt"/>
              </a:rPr>
              <a:t>The Model addresses a disincentive for plans to offer supplemental benefits in the coverage gap, allowing participating Part D plans to offer broad access to formulary insulins at a maximum of $35 each for a month’s supply in the deductible, initial coverage, and coverage gap phases of the Part D benefit.  </a:t>
            </a:r>
          </a:p>
          <a:p>
            <a:endParaRPr lang="en-US" sz="1400" dirty="0">
              <a:solidFill>
                <a:srgbClr val="000000"/>
              </a:solidFill>
              <a:latin typeface="+mn-lt"/>
            </a:endParaRPr>
          </a:p>
          <a:p>
            <a:r>
              <a:rPr lang="en-US" sz="2000" dirty="0" smtClean="0">
                <a:solidFill>
                  <a:srgbClr val="000000"/>
                </a:solidFill>
                <a:latin typeface="+mn-lt"/>
              </a:rPr>
              <a:t>The Model is expected to save Part D beneficiaries in participating plans approximately $446 in out-of-pocket costs annually by offering a stable, predictable copay for insulin. </a:t>
            </a:r>
            <a:endParaRPr lang="en-US" sz="2000" dirty="0" smtClean="0">
              <a:solidFill>
                <a:srgbClr val="000000"/>
              </a:solidFill>
            </a:endParaRPr>
          </a:p>
        </p:txBody>
      </p:sp>
      <p:sp>
        <p:nvSpPr>
          <p:cNvPr id="12" name="Title 11"/>
          <p:cNvSpPr>
            <a:spLocks noGrp="1"/>
          </p:cNvSpPr>
          <p:nvPr>
            <p:ph type="ctrTitle"/>
          </p:nvPr>
        </p:nvSpPr>
        <p:spPr>
          <a:xfrm>
            <a:off x="928255" y="212782"/>
            <a:ext cx="9144000" cy="7450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Gill Sans MT" panose="020B0502020104020203" pitchFamily="34" charset="0"/>
                <a:ea typeface="Tahoma" panose="020B0604030504040204" pitchFamily="34" charset="0"/>
                <a:cs typeface="Tahoma" panose="020B0604030504040204" pitchFamily="34" charset="0"/>
              </a:rPr>
              <a:t>Part D Senior </a:t>
            </a: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Gill Sans MT" panose="020B0502020104020203" pitchFamily="34" charset="0"/>
                <a:ea typeface="Tahoma" panose="020B0604030504040204" pitchFamily="34" charset="0"/>
                <a:cs typeface="Tahoma" panose="020B0604030504040204" pitchFamily="34" charset="0"/>
              </a:rPr>
              <a:t>Savings</a:t>
            </a:r>
            <a:r>
              <a:rPr kumimoji="0" lang="en-US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Gill Sans MT" panose="020B0502020104020203" pitchFamily="34" charset="0"/>
                <a:ea typeface="Tahoma" panose="020B0604030504040204" pitchFamily="34" charset="0"/>
                <a:cs typeface="Tahoma" panose="020B0604030504040204" pitchFamily="34" charset="0"/>
              </a:rPr>
              <a:t> Model</a:t>
            </a:r>
            <a:endParaRPr kumimoji="0" lang="en-US" sz="4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ill Sans MT" panose="020B0502020104020203"/>
            </a:endParaRPr>
          </a:p>
        </p:txBody>
      </p:sp>
    </p:spTree>
    <p:extLst>
      <p:ext uri="{BB962C8B-B14F-4D97-AF65-F5344CB8AC3E}">
        <p14:creationId xmlns:p14="http://schemas.microsoft.com/office/powerpoint/2010/main" val="7177423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48195" y="209832"/>
            <a:ext cx="11286698" cy="745048"/>
          </a:xfrm>
        </p:spPr>
        <p:txBody>
          <a:bodyPr>
            <a:noAutofit/>
          </a:bodyPr>
          <a:lstStyle/>
          <a:p>
            <a:r>
              <a:rPr lang="en-US" sz="4000" b="1" dirty="0" smtClean="0">
                <a:solidFill>
                  <a:srgbClr val="002060"/>
                </a:solidFill>
                <a:ea typeface="Tahoma" panose="020B0604030504040204" pitchFamily="34" charset="0"/>
                <a:cs typeface="Adobe Devanagari" panose="02040503050201020203" pitchFamily="18" charset="0"/>
              </a:rPr>
              <a:t>Insulin Costs for Beneficiaries</a:t>
            </a:r>
            <a:endParaRPr lang="en-US" sz="4000" b="1" dirty="0">
              <a:solidFill>
                <a:srgbClr val="002060"/>
              </a:solidFill>
              <a:latin typeface="Gill Sans MT" panose="020B0502020104020203" pitchFamily="34" charset="0"/>
              <a:ea typeface="Tahoma" panose="020B0604030504040204" pitchFamily="34" charset="0"/>
              <a:cs typeface="Adobe Devanagari" panose="02040503050201020203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/>
        <p:txBody>
          <a:bodyPr/>
          <a:lstStyle/>
          <a:p>
            <a:pPr algn="r">
              <a:defRPr/>
            </a:pPr>
            <a:r>
              <a:rPr lang="en-US" sz="900" b="1" dirty="0" smtClean="0">
                <a:solidFill>
                  <a:schemeClr val="bg1"/>
                </a:solidFill>
              </a:rPr>
              <a:t> </a:t>
            </a:r>
            <a:endParaRPr lang="en-US" sz="900" b="1" dirty="0">
              <a:solidFill>
                <a:schemeClr val="bg1"/>
              </a:solidFill>
            </a:endParaRPr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14E4868E-27F5-8741-B1D0-5D9908F93F0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724400" y="6191393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F37D380-F8A9-6B41-AE8A-10194B97FE34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Gill Sans MT" panose="020B0502020104020203" pitchFamily="34" charset="0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ill Sans MT" panose="020B0502020104020203" pitchFamily="34" charset="0"/>
              <a:ea typeface="+mn-ea"/>
              <a:cs typeface="+mn-cs"/>
            </a:endParaRPr>
          </a:p>
        </p:txBody>
      </p:sp>
      <p:pic>
        <p:nvPicPr>
          <p:cNvPr id="38" name="Picture 37" descr="Description of Copays" title="Insulin Costs for Beneficiaries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13230" y="1753873"/>
            <a:ext cx="5214864" cy="3730787"/>
          </a:xfrm>
          <a:prstGeom prst="rect">
            <a:avLst/>
          </a:prstGeom>
        </p:spPr>
      </p:pic>
      <p:pic>
        <p:nvPicPr>
          <p:cNvPr id="37" name="Picture 36" descr="Current enhanced plan beneficiary costs" title="Insulin Costs for Beneficiaries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8587" y="1753872"/>
            <a:ext cx="5214865" cy="3730788"/>
          </a:xfrm>
          <a:prstGeom prst="rect">
            <a:avLst/>
          </a:prstGeom>
        </p:spPr>
      </p:pic>
      <p:sp>
        <p:nvSpPr>
          <p:cNvPr id="22" name="TextBox 21"/>
          <p:cNvSpPr txBox="1"/>
          <p:nvPr/>
        </p:nvSpPr>
        <p:spPr>
          <a:xfrm>
            <a:off x="626518" y="2936511"/>
            <a:ext cx="1143193" cy="327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</a:rPr>
              <a:t>$435</a:t>
            </a:r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842295" y="4502388"/>
            <a:ext cx="1143193" cy="3277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</a:rPr>
              <a:t>$40-50</a:t>
            </a:r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082311" y="4276800"/>
            <a:ext cx="1143193" cy="327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</a:rPr>
              <a:t>$125</a:t>
            </a:r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4322328" y="3998891"/>
            <a:ext cx="1143193" cy="7315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/>
              <a:t>$35 </a:t>
            </a:r>
          </a:p>
          <a:p>
            <a:pPr algn="ctr"/>
            <a:r>
              <a:rPr lang="en-US" sz="2000" dirty="0" smtClean="0"/>
              <a:t>or less</a:t>
            </a:r>
            <a:endParaRPr lang="en-US" sz="2000" dirty="0"/>
          </a:p>
        </p:txBody>
      </p:sp>
      <p:sp>
        <p:nvSpPr>
          <p:cNvPr id="26" name="TextBox 25"/>
          <p:cNvSpPr txBox="1"/>
          <p:nvPr/>
        </p:nvSpPr>
        <p:spPr>
          <a:xfrm>
            <a:off x="10366770" y="4010588"/>
            <a:ext cx="1143193" cy="7315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/>
              <a:t>$35 </a:t>
            </a:r>
          </a:p>
          <a:p>
            <a:pPr algn="ctr"/>
            <a:r>
              <a:rPr lang="en-US" sz="2000" dirty="0" smtClean="0"/>
              <a:t>or less</a:t>
            </a:r>
            <a:endParaRPr lang="en-US" sz="2000" dirty="0"/>
          </a:p>
        </p:txBody>
      </p:sp>
      <p:sp>
        <p:nvSpPr>
          <p:cNvPr id="27" name="TextBox 26"/>
          <p:cNvSpPr txBox="1"/>
          <p:nvPr/>
        </p:nvSpPr>
        <p:spPr>
          <a:xfrm>
            <a:off x="6691544" y="4010588"/>
            <a:ext cx="1143193" cy="7315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/>
              <a:t>Max</a:t>
            </a:r>
          </a:p>
          <a:p>
            <a:pPr algn="ctr"/>
            <a:r>
              <a:rPr lang="en-US" sz="2000" b="1" dirty="0" smtClean="0"/>
              <a:t>$35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7925737" y="4010588"/>
            <a:ext cx="1143193" cy="7315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/>
              <a:t>Max </a:t>
            </a:r>
          </a:p>
          <a:p>
            <a:pPr algn="ctr"/>
            <a:r>
              <a:rPr lang="en-US" sz="2000" b="1" dirty="0" smtClean="0"/>
              <a:t>$35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9159660" y="4030983"/>
            <a:ext cx="1143193" cy="7315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/>
              <a:t>Max</a:t>
            </a:r>
          </a:p>
          <a:p>
            <a:pPr algn="ctr"/>
            <a:r>
              <a:rPr lang="en-US" sz="2000" b="1" dirty="0" smtClean="0"/>
              <a:t>$35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438587" y="1357880"/>
            <a:ext cx="532975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/>
              <a:t>Current Enhanced Plan</a:t>
            </a:r>
          </a:p>
          <a:p>
            <a:pPr algn="ctr"/>
            <a:r>
              <a:rPr lang="en-US" dirty="0" smtClean="0"/>
              <a:t>Beneficiary Cost for Month’s Supply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6278274" y="1369202"/>
            <a:ext cx="544981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/>
              <a:t>Model Enhanced Plan</a:t>
            </a:r>
          </a:p>
          <a:p>
            <a:pPr algn="ctr"/>
            <a:r>
              <a:rPr lang="en-US" dirty="0"/>
              <a:t>Beneficiary Cost for </a:t>
            </a:r>
            <a:r>
              <a:rPr lang="en-US" dirty="0" smtClean="0"/>
              <a:t>Month’s Supply</a:t>
            </a:r>
            <a:endParaRPr lang="en-US" dirty="0"/>
          </a:p>
        </p:txBody>
      </p:sp>
      <p:sp>
        <p:nvSpPr>
          <p:cNvPr id="48" name="TextBox 47"/>
          <p:cNvSpPr txBox="1"/>
          <p:nvPr/>
        </p:nvSpPr>
        <p:spPr>
          <a:xfrm>
            <a:off x="5465521" y="2936511"/>
            <a:ext cx="122602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i="1" dirty="0" smtClean="0"/>
              <a:t>vs</a:t>
            </a:r>
            <a:endParaRPr lang="en-US" sz="2800" b="1" i="1" dirty="0"/>
          </a:p>
        </p:txBody>
      </p:sp>
      <p:sp>
        <p:nvSpPr>
          <p:cNvPr id="49" name="Rectangle 48"/>
          <p:cNvSpPr/>
          <p:nvPr/>
        </p:nvSpPr>
        <p:spPr>
          <a:xfrm>
            <a:off x="7031513" y="3326757"/>
            <a:ext cx="425629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i="1" dirty="0" smtClean="0"/>
              <a:t>Stable</a:t>
            </a:r>
            <a:r>
              <a:rPr lang="en-US" sz="2000" i="1" dirty="0"/>
              <a:t>, </a:t>
            </a:r>
            <a:r>
              <a:rPr lang="en-US" sz="2000" i="1" dirty="0" smtClean="0"/>
              <a:t>predictable copays through phases </a:t>
            </a:r>
            <a:endParaRPr lang="en-US" sz="2000" i="1" dirty="0"/>
          </a:p>
        </p:txBody>
      </p:sp>
      <p:cxnSp>
        <p:nvCxnSpPr>
          <p:cNvPr id="51" name="Straight Arrow Connector 50" descr="Description of costs" title="Insulin Costs for Beneficiaries"/>
          <p:cNvCxnSpPr/>
          <p:nvPr/>
        </p:nvCxnSpPr>
        <p:spPr>
          <a:xfrm flipV="1">
            <a:off x="7012463" y="3726867"/>
            <a:ext cx="4297680" cy="0"/>
          </a:xfrm>
          <a:prstGeom prst="straightConnector1">
            <a:avLst/>
          </a:prstGeom>
          <a:ln w="57150">
            <a:solidFill>
              <a:schemeClr val="accent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666122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05302" y="252196"/>
            <a:ext cx="11286698" cy="745048"/>
          </a:xfrm>
        </p:spPr>
        <p:txBody>
          <a:bodyPr>
            <a:noAutofit/>
          </a:bodyPr>
          <a:lstStyle/>
          <a:p>
            <a:r>
              <a:rPr lang="en-US" sz="4000" b="1" dirty="0" smtClean="0">
                <a:solidFill>
                  <a:srgbClr val="002060"/>
                </a:solidFill>
                <a:ea typeface="Tahoma" panose="020B0604030504040204" pitchFamily="34" charset="0"/>
                <a:cs typeface="Adobe Devanagari" panose="02040503050201020203" pitchFamily="18" charset="0"/>
              </a:rPr>
              <a:t>Eligibility for the Model</a:t>
            </a:r>
            <a:endParaRPr lang="en-US" sz="4000" b="1" dirty="0">
              <a:solidFill>
                <a:srgbClr val="002060"/>
              </a:solidFill>
              <a:latin typeface="Gill Sans MT" panose="020B0502020104020203" pitchFamily="34" charset="0"/>
              <a:ea typeface="Tahoma" panose="020B0604030504040204" pitchFamily="34" charset="0"/>
              <a:cs typeface="Adobe Devanagari" panose="02040503050201020203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/>
        <p:txBody>
          <a:bodyPr/>
          <a:lstStyle/>
          <a:p>
            <a:pPr algn="r">
              <a:defRPr/>
            </a:pPr>
            <a:r>
              <a:rPr lang="en-US" sz="900" b="1" dirty="0" smtClean="0">
                <a:solidFill>
                  <a:schemeClr val="bg1"/>
                </a:solidFill>
              </a:rPr>
              <a:t> </a:t>
            </a:r>
            <a:endParaRPr lang="en-US" sz="900" b="1" dirty="0">
              <a:solidFill>
                <a:schemeClr val="bg1"/>
              </a:solidFill>
            </a:endParaRPr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14E4868E-27F5-8741-B1D0-5D9908F93F0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724400" y="6191393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F37D380-F8A9-6B41-AE8A-10194B97FE34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Gill Sans MT" panose="020B0502020104020203" pitchFamily="34" charset="0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ill Sans MT" panose="020B0502020104020203" pitchFamily="34" charset="0"/>
              <a:ea typeface="+mn-ea"/>
              <a:cs typeface="+mn-cs"/>
            </a:endParaRPr>
          </a:p>
        </p:txBody>
      </p:sp>
      <p:sp>
        <p:nvSpPr>
          <p:cNvPr id="20" name="Text Placeholder 2"/>
          <p:cNvSpPr txBox="1">
            <a:spLocks/>
          </p:cNvSpPr>
          <p:nvPr/>
        </p:nvSpPr>
        <p:spPr>
          <a:xfrm>
            <a:off x="595726" y="1221306"/>
            <a:ext cx="11291474" cy="4228242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b="0" i="0" kern="1200">
                <a:solidFill>
                  <a:schemeClr val="tx1"/>
                </a:solidFill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600"/>
              </a:spcBef>
            </a:pPr>
            <a:r>
              <a:rPr lang="en-US" sz="2400" dirty="0" smtClean="0">
                <a:latin typeface="+mn-lt"/>
              </a:rPr>
              <a:t>The Model provides additional cost-sharing support for Medicare enrollees who are: </a:t>
            </a:r>
          </a:p>
          <a:p>
            <a:pPr lvl="1">
              <a:spcBef>
                <a:spcPts val="600"/>
              </a:spcBef>
            </a:pPr>
            <a:endParaRPr lang="en-US" sz="1400" dirty="0" smtClean="0"/>
          </a:p>
          <a:p>
            <a:pPr lvl="1">
              <a:spcBef>
                <a:spcPts val="600"/>
              </a:spcBef>
            </a:pPr>
            <a:r>
              <a:rPr lang="en-US" sz="2200" dirty="0" smtClean="0"/>
              <a:t>Enrolled in a participating enhanced alternative Part D plan;</a:t>
            </a:r>
          </a:p>
          <a:p>
            <a:pPr lvl="1">
              <a:spcBef>
                <a:spcPts val="600"/>
              </a:spcBef>
            </a:pPr>
            <a:endParaRPr lang="en-US" sz="2200" dirty="0" smtClean="0"/>
          </a:p>
          <a:p>
            <a:pPr lvl="1">
              <a:spcBef>
                <a:spcPts val="600"/>
              </a:spcBef>
            </a:pPr>
            <a:r>
              <a:rPr lang="en-US" sz="2200" dirty="0" smtClean="0"/>
              <a:t>Use a “select insulin” eligible for maximum $35 cost-sharing under the Model (detailed in the plan’s formulary); and, </a:t>
            </a:r>
          </a:p>
          <a:p>
            <a:pPr lvl="1">
              <a:spcBef>
                <a:spcPts val="600"/>
              </a:spcBef>
            </a:pPr>
            <a:endParaRPr lang="en-US" sz="2200" dirty="0" smtClean="0"/>
          </a:p>
          <a:p>
            <a:pPr lvl="1">
              <a:spcBef>
                <a:spcPts val="600"/>
              </a:spcBef>
            </a:pPr>
            <a:r>
              <a:rPr lang="en-US" sz="2200" dirty="0" smtClean="0"/>
              <a:t>Do not qualify for Low-Income cost-sharing Subsidy (LIS).</a:t>
            </a:r>
          </a:p>
          <a:p>
            <a:pPr lvl="1">
              <a:spcBef>
                <a:spcPts val="600"/>
              </a:spcBef>
            </a:pPr>
            <a:endParaRPr lang="en-US" sz="1400" dirty="0">
              <a:latin typeface="+mn-lt"/>
            </a:endParaRPr>
          </a:p>
          <a:p>
            <a:pPr>
              <a:spcBef>
                <a:spcPts val="600"/>
              </a:spcBef>
            </a:pPr>
            <a:r>
              <a:rPr lang="en-US" sz="2400" dirty="0"/>
              <a:t>People with Medicare will be able to </a:t>
            </a:r>
            <a:r>
              <a:rPr lang="en-US" sz="2400" dirty="0" smtClean="0"/>
              <a:t>enroll </a:t>
            </a:r>
            <a:r>
              <a:rPr lang="en-US" sz="2400" dirty="0"/>
              <a:t>in </a:t>
            </a:r>
            <a:r>
              <a:rPr lang="en-US" sz="2400" dirty="0" smtClean="0"/>
              <a:t>participating Part D plans during </a:t>
            </a:r>
            <a:r>
              <a:rPr lang="en-US" sz="2400" dirty="0"/>
              <a:t>the Open Enrollment Period (OEP) October 15 – December </a:t>
            </a:r>
            <a:r>
              <a:rPr lang="en-US" sz="2400" dirty="0" smtClean="0"/>
              <a:t>7 for coverage starting on January 1, 2021.</a:t>
            </a:r>
            <a:endParaRPr lang="en-US" sz="2400" dirty="0"/>
          </a:p>
          <a:p>
            <a:pPr>
              <a:spcBef>
                <a:spcPts val="600"/>
              </a:spcBef>
            </a:pPr>
            <a:endParaRPr lang="en-US" sz="2400" dirty="0" smtClean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8398958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18635" y="183724"/>
            <a:ext cx="11286698" cy="745048"/>
          </a:xfrm>
        </p:spPr>
        <p:txBody>
          <a:bodyPr>
            <a:noAutofit/>
          </a:bodyPr>
          <a:lstStyle/>
          <a:p>
            <a:r>
              <a:rPr lang="en-US" sz="4000" b="1" dirty="0" smtClean="0">
                <a:solidFill>
                  <a:srgbClr val="002060"/>
                </a:solidFill>
                <a:ea typeface="Tahoma" panose="020B0604030504040204" pitchFamily="34" charset="0"/>
                <a:cs typeface="Adobe Devanagari" panose="02040503050201020203" pitchFamily="18" charset="0"/>
              </a:rPr>
              <a:t>Finding a Model Plan</a:t>
            </a:r>
            <a:endParaRPr lang="en-US" sz="4000" b="1" dirty="0">
              <a:solidFill>
                <a:srgbClr val="002060"/>
              </a:solidFill>
              <a:latin typeface="Gill Sans MT" panose="020B0502020104020203" pitchFamily="34" charset="0"/>
              <a:ea typeface="Tahoma" panose="020B0604030504040204" pitchFamily="34" charset="0"/>
              <a:cs typeface="Adobe Devanagari" panose="02040503050201020203" pitchFamily="18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445771" y="1387210"/>
            <a:ext cx="5795009" cy="4189291"/>
          </a:xfrm>
        </p:spPr>
        <p:txBody>
          <a:bodyPr>
            <a:noAutofit/>
          </a:bodyPr>
          <a:lstStyle/>
          <a:p>
            <a:pPr>
              <a:spcBef>
                <a:spcPts val="600"/>
              </a:spcBef>
            </a:pPr>
            <a:r>
              <a:rPr lang="en-US" sz="2000" dirty="0" smtClean="0">
                <a:latin typeface="+mn-lt"/>
              </a:rPr>
              <a:t>Starting January 1, 2021, over1600 Part D plans will be participating in the Model nationwide, with plans in all 50 states, D.C., and Puerto Rico. </a:t>
            </a:r>
          </a:p>
          <a:p>
            <a:pPr>
              <a:spcBef>
                <a:spcPts val="600"/>
              </a:spcBef>
            </a:pPr>
            <a:endParaRPr lang="en-US" sz="1400" dirty="0" smtClean="0">
              <a:latin typeface="+mn-lt"/>
            </a:endParaRPr>
          </a:p>
          <a:p>
            <a:pPr>
              <a:spcBef>
                <a:spcPts val="600"/>
              </a:spcBef>
            </a:pPr>
            <a:r>
              <a:rPr lang="en-US" sz="2000" dirty="0" smtClean="0">
                <a:latin typeface="+mn-lt"/>
              </a:rPr>
              <a:t>Participating plans include both standalone Part D plans and Medicare Advantage, Prescription Drug plans. </a:t>
            </a:r>
          </a:p>
          <a:p>
            <a:pPr>
              <a:spcBef>
                <a:spcPts val="600"/>
              </a:spcBef>
            </a:pPr>
            <a:endParaRPr lang="en-US" sz="2000" dirty="0">
              <a:latin typeface="+mn-lt"/>
            </a:endParaRPr>
          </a:p>
          <a:p>
            <a:pPr>
              <a:spcBef>
                <a:spcPts val="600"/>
              </a:spcBef>
            </a:pPr>
            <a:r>
              <a:rPr lang="en-US" sz="2000" dirty="0" smtClean="0"/>
              <a:t>Plans participating in </a:t>
            </a:r>
            <a:r>
              <a:rPr lang="en-US" sz="2000" dirty="0"/>
              <a:t>the </a:t>
            </a:r>
            <a:r>
              <a:rPr lang="en-US" sz="2000" dirty="0" smtClean="0"/>
              <a:t>Model can be viewed on Medicare </a:t>
            </a:r>
            <a:r>
              <a:rPr lang="en-US" sz="2000" dirty="0"/>
              <a:t>Plan Finder at </a:t>
            </a:r>
            <a:r>
              <a:rPr lang="en-US" sz="2000" dirty="0" smtClean="0">
                <a:hlinkClick r:id="rId3" action="ppaction://hlinkfile"/>
              </a:rPr>
              <a:t>Medicare.gov/plan-compare</a:t>
            </a:r>
            <a:r>
              <a:rPr lang="en-US" sz="2000" dirty="0" smtClean="0"/>
              <a:t>, as shown at right, starting October 1</a:t>
            </a:r>
            <a:r>
              <a:rPr lang="en-US" sz="2000" baseline="30000" dirty="0" smtClean="0"/>
              <a:t>st</a:t>
            </a:r>
            <a:r>
              <a:rPr lang="en-US" sz="2000" dirty="0" smtClean="0"/>
              <a:t>, 2020. </a:t>
            </a:r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/>
        <p:txBody>
          <a:bodyPr/>
          <a:lstStyle/>
          <a:p>
            <a:pPr algn="r">
              <a:defRPr/>
            </a:pPr>
            <a:r>
              <a:rPr lang="en-US" sz="900" b="1" dirty="0" smtClean="0">
                <a:solidFill>
                  <a:schemeClr val="bg1"/>
                </a:solidFill>
              </a:rPr>
              <a:t> </a:t>
            </a:r>
            <a:endParaRPr lang="en-US" sz="900" b="1" dirty="0">
              <a:solidFill>
                <a:schemeClr val="bg1"/>
              </a:solidFill>
            </a:endParaRPr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14E4868E-27F5-8741-B1D0-5D9908F93F0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724400" y="6191393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F37D380-F8A9-6B41-AE8A-10194B97FE34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Gill Sans MT" panose="020B0502020104020203" pitchFamily="34" charset="0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ill Sans MT" panose="020B0502020104020203" pitchFamily="34" charset="0"/>
              <a:ea typeface="+mn-ea"/>
              <a:cs typeface="+mn-cs"/>
            </a:endParaRPr>
          </a:p>
        </p:txBody>
      </p:sp>
      <p:pic>
        <p:nvPicPr>
          <p:cNvPr id="7" name="Picture 6" descr="Picture of Medicare Plan Finder" title="Finding a Model Plan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40780" y="1543664"/>
            <a:ext cx="5639272" cy="2926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35767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Gill Sans MT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7_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Gill Sans MT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8_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Gill Sans MT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9_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Gill Sans MT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Category xmlns="6084cf8d-74ac-4563-a4f7-ade44c7d9312">5</Category>
    <Subcategory xmlns="6084cf8d-74ac-4563-a4f7-ade44c7d9312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6130BAC94C164419C01BD80DA76B4E6" ma:contentTypeVersion="3" ma:contentTypeDescription="Create a new document." ma:contentTypeScope="" ma:versionID="59a1d3b129f8154b91a90ceaa0ae04dc">
  <xsd:schema xmlns:xsd="http://www.w3.org/2001/XMLSchema" xmlns:xs="http://www.w3.org/2001/XMLSchema" xmlns:p="http://schemas.microsoft.com/office/2006/metadata/properties" xmlns:ns2="6084cf8d-74ac-4563-a4f7-ade44c7d9312" xmlns:ns3="df4479ce-b831-4358-ab0e-1dd43679a239" targetNamespace="http://schemas.microsoft.com/office/2006/metadata/properties" ma:root="true" ma:fieldsID="dbdc0b3b258ff6894174bc91427ba94b" ns2:_="" ns3:_="">
    <xsd:import namespace="6084cf8d-74ac-4563-a4f7-ade44c7d9312"/>
    <xsd:import namespace="df4479ce-b831-4358-ab0e-1dd43679a239"/>
    <xsd:element name="properties">
      <xsd:complexType>
        <xsd:sequence>
          <xsd:element name="documentManagement">
            <xsd:complexType>
              <xsd:all>
                <xsd:element ref="ns2:Category" minOccurs="0"/>
                <xsd:element ref="ns2:Subcategory" minOccurs="0"/>
                <xsd:element ref="ns3:SharedWithUser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084cf8d-74ac-4563-a4f7-ade44c7d9312" elementFormDefault="qualified">
    <xsd:import namespace="http://schemas.microsoft.com/office/2006/documentManagement/types"/>
    <xsd:import namespace="http://schemas.microsoft.com/office/infopath/2007/PartnerControls"/>
    <xsd:element name="Category" ma:index="8" nillable="true" ma:displayName="Category" ma:list="{d793d1a7-e833-4bde-bb0b-d642af465370}" ma:internalName="Category" ma:showField="Title">
      <xsd:simpleType>
        <xsd:restriction base="dms:Lookup"/>
      </xsd:simpleType>
    </xsd:element>
    <xsd:element name="Subcategory" ma:index="9" nillable="true" ma:displayName="Subcategory" ma:list="{ef4719c3-6775-4b70-ab0a-b9a62d056447}" ma:internalName="Subcategory" ma:showField="Title">
      <xsd:simpleType>
        <xsd:restriction base="dms:Lookup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f4479ce-b831-4358-ab0e-1dd43679a239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SharedContentType xmlns="Microsoft.SharePoint.Taxonomy.ContentTypeSync" SourceId="86a8e296-5f29-4af2-954b-0de0d1e1f8bc" ContentTypeId="0x0101" PreviousValue="false"/>
</file>

<file path=customXml/item4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E02904F8-EC5C-487C-8746-63064DEC5D80}">
  <ds:schemaRefs>
    <ds:schemaRef ds:uri="http://schemas.microsoft.com/office/2006/documentManagement/types"/>
    <ds:schemaRef ds:uri="http://schemas.openxmlformats.org/package/2006/metadata/core-properties"/>
    <ds:schemaRef ds:uri="6084cf8d-74ac-4563-a4f7-ade44c7d9312"/>
    <ds:schemaRef ds:uri="http://purl.org/dc/dcmitype/"/>
    <ds:schemaRef ds:uri="df4479ce-b831-4358-ab0e-1dd43679a239"/>
    <ds:schemaRef ds:uri="http://purl.org/dc/elements/1.1/"/>
    <ds:schemaRef ds:uri="http://schemas.microsoft.com/office/2006/metadata/properties"/>
    <ds:schemaRef ds:uri="http://schemas.microsoft.com/office/infopath/2007/PartnerControls"/>
    <ds:schemaRef ds:uri="http://www.w3.org/XML/1998/namespace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5BFFF054-CD57-4E0A-9C52-1CCE2E845CA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6084cf8d-74ac-4563-a4f7-ade44c7d9312"/>
    <ds:schemaRef ds:uri="df4479ce-b831-4358-ab0e-1dd43679a23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F2A702F0-329E-4279-BADA-14840FB0CFAE}">
  <ds:schemaRefs>
    <ds:schemaRef ds:uri="Microsoft.SharePoint.Taxonomy.ContentTypeSync"/>
  </ds:schemaRefs>
</ds:datastoreItem>
</file>

<file path=customXml/itemProps4.xml><?xml version="1.0" encoding="utf-8"?>
<ds:datastoreItem xmlns:ds="http://schemas.openxmlformats.org/officeDocument/2006/customXml" ds:itemID="{EC71974D-00D9-47B5-BC2F-67566FC9813B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23657</TotalTime>
  <Words>862</Words>
  <Application>Microsoft Office PowerPoint</Application>
  <PresentationFormat>Widescreen</PresentationFormat>
  <Paragraphs>132</Paragraphs>
  <Slides>14</Slides>
  <Notes>14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14</vt:i4>
      </vt:variant>
    </vt:vector>
  </HeadingPairs>
  <TitlesOfParts>
    <vt:vector size="25" baseType="lpstr">
      <vt:lpstr>Adobe Devanagari</vt:lpstr>
      <vt:lpstr>Arial</vt:lpstr>
      <vt:lpstr>Avenir Medium</vt:lpstr>
      <vt:lpstr>Calibri</vt:lpstr>
      <vt:lpstr>Gill Sans MT</vt:lpstr>
      <vt:lpstr>Modern No. 20</vt:lpstr>
      <vt:lpstr>Tahoma</vt:lpstr>
      <vt:lpstr>1_Office Theme</vt:lpstr>
      <vt:lpstr>7_Custom Design</vt:lpstr>
      <vt:lpstr>8_Custom Design</vt:lpstr>
      <vt:lpstr>9_Custom Design</vt:lpstr>
      <vt:lpstr>  Part D Senior Savings Model Overview  Laurie McWright CMS Innovation Center   People using assistive technology may not be able to fully access information in this file. For assistance, please contact digital@hhs.gov</vt:lpstr>
      <vt:lpstr>Agenda</vt:lpstr>
      <vt:lpstr>Health Plan Innovation Models</vt:lpstr>
      <vt:lpstr>Growth of Plan Participation</vt:lpstr>
      <vt:lpstr>Part D Benefit Structure</vt:lpstr>
      <vt:lpstr>Part D Senior Savings Model</vt:lpstr>
      <vt:lpstr>Insulin Costs for Beneficiaries</vt:lpstr>
      <vt:lpstr>Eligibility for the Model</vt:lpstr>
      <vt:lpstr>Finding a Model Plan</vt:lpstr>
      <vt:lpstr>Finding a Model Plan (cont.)</vt:lpstr>
      <vt:lpstr>Finding a Model Plan   (cont.)</vt:lpstr>
      <vt:lpstr>Finding a Model Plan  (cont.)</vt:lpstr>
      <vt:lpstr>Key Dates and Resources</vt:lpstr>
      <vt:lpstr>Questions?  Email us at PartDSavingsModel@cms.hhs.gov 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Part D Senior Savings Model Overview  Laurie McWright CMS Innovation Center   People using assistive technology may not be able to fully access information in this file. For assistance, please contact digital@hhs.gov</dc:title>
  <dc:creator>Sibel Ozcelik</dc:creator>
  <cp:lastModifiedBy>Jill Darling</cp:lastModifiedBy>
  <cp:revision>1027</cp:revision>
  <cp:lastPrinted>2020-01-30T14:07:05Z</cp:lastPrinted>
  <dcterms:created xsi:type="dcterms:W3CDTF">2012-07-27T01:16:44Z</dcterms:created>
  <dcterms:modified xsi:type="dcterms:W3CDTF">2020-10-21T13:40:15Z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0x010100F6130BAC94C164419C01BD80DA76B4E6</vt:lpwstr>
  </property>
  <property fmtid="{D5CDD505-2E9C-101B-9397-08002B2CF9AE}" pid="3" name="_NewReviewCycle">
    <vt:lpwstr/>
  </property>
  <property fmtid="{D5CDD505-2E9C-101B-9397-08002B2CF9AE}" pid="4" name="Review Status">
    <vt:lpwstr>Draft Review</vt:lpwstr>
  </property>
  <property fmtid="{D5CDD505-2E9C-101B-9397-08002B2CF9AE}" pid="5" name="TaskDueDate">
    <vt:filetime>2019-09-12T04:00:00Z</vt:filetime>
  </property>
</Properties>
</file>