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1458" r:id="rId2"/>
    <p:sldId id="281" r:id="rId3"/>
    <p:sldId id="1459" r:id="rId4"/>
    <p:sldId id="14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6C942A-3764-4F42-A808-77E1196FFA15}" v="2" dt="2025-12-08T18:28:21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73966" autoAdjust="0"/>
  </p:normalViewPr>
  <p:slideViewPr>
    <p:cSldViewPr snapToGrid="0">
      <p:cViewPr varScale="1">
        <p:scale>
          <a:sx n="44" d="100"/>
          <a:sy n="44" d="100"/>
        </p:scale>
        <p:origin x="368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a Preisler" userId="a81f4a4d-e086-4cd8-8fb7-8aedbe5342c2" providerId="ADAL" clId="{BDF4E0E4-F530-4A46-BFE0-AD619907D58F}"/>
    <pc:docChg chg="custSel modSld">
      <pc:chgData name="Andrea Preisler" userId="a81f4a4d-e086-4cd8-8fb7-8aedbe5342c2" providerId="ADAL" clId="{BDF4E0E4-F530-4A46-BFE0-AD619907D58F}" dt="2025-12-08T18:29:46" v="382" actId="313"/>
      <pc:docMkLst>
        <pc:docMk/>
      </pc:docMkLst>
      <pc:sldChg chg="modSp mod">
        <pc:chgData name="Andrea Preisler" userId="a81f4a4d-e086-4cd8-8fb7-8aedbe5342c2" providerId="ADAL" clId="{BDF4E0E4-F530-4A46-BFE0-AD619907D58F}" dt="2025-12-08T18:17:07.113" v="3" actId="20577"/>
        <pc:sldMkLst>
          <pc:docMk/>
          <pc:sldMk cId="2971560400" sldId="281"/>
        </pc:sldMkLst>
        <pc:spChg chg="mod">
          <ac:chgData name="Andrea Preisler" userId="a81f4a4d-e086-4cd8-8fb7-8aedbe5342c2" providerId="ADAL" clId="{BDF4E0E4-F530-4A46-BFE0-AD619907D58F}" dt="2025-12-08T18:17:07.113" v="3" actId="20577"/>
          <ac:spMkLst>
            <pc:docMk/>
            <pc:sldMk cId="2971560400" sldId="281"/>
            <ac:spMk id="5" creationId="{9ACD712B-CB0D-713B-58CE-0DB58B561850}"/>
          </ac:spMkLst>
        </pc:spChg>
      </pc:sldChg>
      <pc:sldChg chg="modSp mod">
        <pc:chgData name="Andrea Preisler" userId="a81f4a4d-e086-4cd8-8fb7-8aedbe5342c2" providerId="ADAL" clId="{BDF4E0E4-F530-4A46-BFE0-AD619907D58F}" dt="2025-12-08T18:16:38.624" v="1" actId="20577"/>
        <pc:sldMkLst>
          <pc:docMk/>
          <pc:sldMk cId="2768910893" sldId="1459"/>
        </pc:sldMkLst>
        <pc:spChg chg="mod">
          <ac:chgData name="Andrea Preisler" userId="a81f4a4d-e086-4cd8-8fb7-8aedbe5342c2" providerId="ADAL" clId="{BDF4E0E4-F530-4A46-BFE0-AD619907D58F}" dt="2025-12-08T18:16:38.624" v="1" actId="20577"/>
          <ac:spMkLst>
            <pc:docMk/>
            <pc:sldMk cId="2768910893" sldId="1459"/>
            <ac:spMk id="3" creationId="{AD45E607-4B42-BE2B-1065-1E113E20B0DA}"/>
          </ac:spMkLst>
        </pc:spChg>
      </pc:sldChg>
      <pc:sldChg chg="modSp mod">
        <pc:chgData name="Andrea Preisler" userId="a81f4a4d-e086-4cd8-8fb7-8aedbe5342c2" providerId="ADAL" clId="{BDF4E0E4-F530-4A46-BFE0-AD619907D58F}" dt="2025-12-08T18:29:46" v="382" actId="313"/>
        <pc:sldMkLst>
          <pc:docMk/>
          <pc:sldMk cId="2100547077" sldId="1460"/>
        </pc:sldMkLst>
        <pc:spChg chg="mod">
          <ac:chgData name="Andrea Preisler" userId="a81f4a4d-e086-4cd8-8fb7-8aedbe5342c2" providerId="ADAL" clId="{BDF4E0E4-F530-4A46-BFE0-AD619907D58F}" dt="2025-12-08T18:29:46" v="382" actId="313"/>
          <ac:spMkLst>
            <pc:docMk/>
            <pc:sldMk cId="2100547077" sldId="1460"/>
            <ac:spMk id="3" creationId="{B03C2D47-4A96-D4C6-2B96-9672E7CDBAB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A1D6B-5C8A-4CA5-9C44-C0B0E184394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2F280-C298-4352-88D2-4F0C7D572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94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C9C1A-8830-4F80-8EF3-6EEC7BA5801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199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2F280-C298-4352-88D2-4F0C7D572E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91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31CB4-03DE-FB10-7509-599DB4257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2E9774-592D-681D-B924-F35EE41854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F5EB00-A66C-17F5-C809-1C1503C77A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E4C428-C167-B27E-1DBE-47702ABFD6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2F280-C298-4352-88D2-4F0C7D572E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30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7971B-8AE0-2838-0AC1-F42411892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54F1CF-DADB-7AB8-5E0D-6492F9B5AB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A3E076-30C0-1C7B-EEEB-32A32EB6E2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C07413-930B-1B22-0D9D-AE53753652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2F280-C298-4352-88D2-4F0C7D572E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936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892075E-DE55-0144-960E-8774E8BE105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5801" y="4721404"/>
            <a:ext cx="11006527" cy="70327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Insert presentation date/subtitle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1513B7-F857-4141-B17F-7BDC02ADC4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050" y="-2287"/>
            <a:ext cx="12195050" cy="3014993"/>
          </a:xfrm>
          <a:prstGeom prst="rect">
            <a:avLst/>
          </a:prstGeom>
          <a:ln>
            <a:noFill/>
          </a:ln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FE90C26B-6D02-A14F-AF20-F4BD54E23C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15790"/>
            <a:ext cx="11006528" cy="70327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800" b="1" i="1">
                <a:solidFill>
                  <a:srgbClr val="002F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Insert Presentation Title Here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3EC55C-F913-C94B-9F54-B6CAC45B78D5}"/>
              </a:ext>
            </a:extLst>
          </p:cNvPr>
          <p:cNvSpPr/>
          <p:nvPr userDrawn="1"/>
        </p:nvSpPr>
        <p:spPr>
          <a:xfrm>
            <a:off x="0" y="6566715"/>
            <a:ext cx="12191999" cy="291285"/>
          </a:xfrm>
          <a:prstGeom prst="rect">
            <a:avLst/>
          </a:prstGeom>
          <a:solidFill>
            <a:srgbClr val="9D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85800" y="483521"/>
            <a:ext cx="2710543" cy="101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450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9BB5A51-5757-5446-AF7E-CC3B3641407A}"/>
              </a:ext>
            </a:extLst>
          </p:cNvPr>
          <p:cNvSpPr/>
          <p:nvPr userDrawn="1"/>
        </p:nvSpPr>
        <p:spPr>
          <a:xfrm>
            <a:off x="0" y="6671170"/>
            <a:ext cx="12191999" cy="186830"/>
          </a:xfrm>
          <a:prstGeom prst="rect">
            <a:avLst/>
          </a:prstGeom>
          <a:solidFill>
            <a:srgbClr val="9D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866584-33E4-BBBD-A58D-DF4E4D0E6A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438" y="385398"/>
            <a:ext cx="11466966" cy="59740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4300"/>
              </a:lnSpc>
              <a:defRPr sz="4800" b="1" i="1">
                <a:solidFill>
                  <a:srgbClr val="0030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Insert Slide Title Here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0168462-D93C-CBD1-D727-85D8CDA65859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95438" y="1190389"/>
            <a:ext cx="11464900" cy="70327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Insert slide subtitle here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F16EC50-4007-850F-D119-498C1A734CF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95289" y="5994282"/>
            <a:ext cx="9561512" cy="46929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Source: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8B2928-D556-FF16-ADD8-F9812AE8E7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97528" y="1988244"/>
            <a:ext cx="11464900" cy="3857752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Ø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§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ü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Zapf Dingbats"/>
              <a:buChar char="➪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Master Bullets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185B69-78D0-D42E-B6E7-87328EAE86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9613" y="5835029"/>
            <a:ext cx="1682815" cy="62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751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9BB5A51-5757-5446-AF7E-CC3B3641407A}"/>
              </a:ext>
            </a:extLst>
          </p:cNvPr>
          <p:cNvSpPr/>
          <p:nvPr userDrawn="1"/>
        </p:nvSpPr>
        <p:spPr>
          <a:xfrm>
            <a:off x="0" y="6671170"/>
            <a:ext cx="12191999" cy="186830"/>
          </a:xfrm>
          <a:prstGeom prst="rect">
            <a:avLst/>
          </a:prstGeom>
          <a:solidFill>
            <a:srgbClr val="9D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82842A1-F21D-60E1-3E13-78E26A66CAB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97528" y="1988244"/>
            <a:ext cx="5698472" cy="3857752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Ø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§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ü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Zapf Dingbats"/>
              <a:buChar char="➪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Master Bullets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9EFCB2-5C6D-21B1-FD8D-C28BF874541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298058" y="1988244"/>
            <a:ext cx="5698472" cy="3857752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Ø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§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ü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Zapf Dingbats"/>
              <a:buChar char="➪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Master Bullets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EBC2C89-845E-DEC1-330E-DB0B0F73341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95289" y="5994282"/>
            <a:ext cx="9561512" cy="46929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Source: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785128-2716-C84A-75CE-09547C2DB6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438" y="385398"/>
            <a:ext cx="11466966" cy="59740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4300"/>
              </a:lnSpc>
              <a:defRPr sz="4800" b="1" i="1">
                <a:solidFill>
                  <a:srgbClr val="0030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Insert Slide Title Here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C8C08F2-47A2-C9EC-9C09-87479871F18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95438" y="1190389"/>
            <a:ext cx="11464900" cy="70327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Insert slide subtitle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A2DE4C-5105-ABC2-781E-61DEF8409D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9613" y="5835029"/>
            <a:ext cx="1682815" cy="62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540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C2A91-924E-2A4C-A900-5B5A8167915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95438" y="1149647"/>
            <a:ext cx="11466966" cy="4574582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Ø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§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ü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3700"/>
              </a:lnSpc>
              <a:spcBef>
                <a:spcPts val="800"/>
              </a:spcBef>
              <a:buClr>
                <a:schemeClr val="tx1"/>
              </a:buClr>
              <a:buFont typeface="Zapf Dingbats"/>
              <a:buChar char="➪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Master Bullets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F20F072D-59CF-4C47-A164-37C7323C1B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95289" y="5994282"/>
            <a:ext cx="8094193" cy="46929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Source: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8B2B98-5349-1A4D-BC70-BF44ABF1A595}"/>
              </a:ext>
            </a:extLst>
          </p:cNvPr>
          <p:cNvSpPr/>
          <p:nvPr userDrawn="1"/>
        </p:nvSpPr>
        <p:spPr>
          <a:xfrm>
            <a:off x="0" y="6671170"/>
            <a:ext cx="12191999" cy="186830"/>
          </a:xfrm>
          <a:prstGeom prst="rect">
            <a:avLst/>
          </a:prstGeom>
          <a:solidFill>
            <a:srgbClr val="9D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032C07-6F5B-A553-4740-5BD92176C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438" y="385398"/>
            <a:ext cx="11466966" cy="59740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4300"/>
              </a:lnSpc>
              <a:defRPr sz="4800" b="1" i="1">
                <a:solidFill>
                  <a:srgbClr val="0030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Insert Slide Title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A2F457-8184-BDDE-D5F0-671E8D3F48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9613" y="5835029"/>
            <a:ext cx="1682815" cy="62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91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4E4FF6A-0BDD-4C40-9270-B5D08F604D0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0" y="0"/>
            <a:ext cx="12192000" cy="6680597"/>
          </a:xfrm>
          <a:prstGeom prst="rect">
            <a:avLst/>
          </a:prstGeom>
        </p:spPr>
        <p:txBody>
          <a:bodyPr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Image/Chart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9F8766-BF12-7441-8E8D-1FE8AAF8EC6E}"/>
              </a:ext>
            </a:extLst>
          </p:cNvPr>
          <p:cNvSpPr/>
          <p:nvPr userDrawn="1"/>
        </p:nvSpPr>
        <p:spPr>
          <a:xfrm>
            <a:off x="0" y="6671170"/>
            <a:ext cx="12191999" cy="186830"/>
          </a:xfrm>
          <a:prstGeom prst="rect">
            <a:avLst/>
          </a:prstGeom>
          <a:solidFill>
            <a:srgbClr val="9D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9CD34F-A7E2-E8AE-A191-5CD4DB7ADD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9613" y="5835029"/>
            <a:ext cx="1682815" cy="62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26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4C875F-225D-F448-B5DA-6CFCD39DB1A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31951" y="1480042"/>
            <a:ext cx="2128837" cy="21288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Place Headshot Here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226BFDCE-8070-5246-8C6F-F9C58404E6F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49842" y="3893285"/>
            <a:ext cx="2493055" cy="31787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>
                <a:solidFill>
                  <a:srgbClr val="0030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3341FC7-6FE1-104C-883C-15C44056E9E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49842" y="4271992"/>
            <a:ext cx="2493055" cy="63225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ts val="1800"/>
              </a:lnSpc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Position/Title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58501CA6-358C-6945-8D8F-6BF7B1FB0868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3577076" y="1480042"/>
            <a:ext cx="2128837" cy="21288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Place Headshot Here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C67AAD5-829E-7B43-B1C2-22131BBEAE5C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3394967" y="3893285"/>
            <a:ext cx="2493055" cy="31787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>
                <a:solidFill>
                  <a:srgbClr val="0030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10052BB2-29BC-B44B-9ADF-A164AAEA005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3394967" y="4271992"/>
            <a:ext cx="2493055" cy="63225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ts val="1800"/>
              </a:lnSpc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Position/Title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D2E8ACA5-EEA6-0440-A307-211D88C19C9E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509535" y="1477573"/>
            <a:ext cx="2128837" cy="21288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Place Headshot Here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7F814378-5AE6-1F43-8B05-1CE789AB7F34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327426" y="3890816"/>
            <a:ext cx="2493055" cy="31787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>
                <a:solidFill>
                  <a:srgbClr val="0030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4E7F986-C678-E24F-B697-8F3747F84AD0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6327426" y="4269523"/>
            <a:ext cx="2493055" cy="63225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ts val="1800"/>
              </a:lnSpc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Position/Title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6A977C6B-B280-AF46-82B4-7FFE3A3F814B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454660" y="1477573"/>
            <a:ext cx="2128837" cy="21288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Place Headshot Here</a:t>
            </a:r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5F10D7B1-A18D-0340-BB3C-BCB1D8402297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9272551" y="3890816"/>
            <a:ext cx="2493055" cy="31787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>
                <a:solidFill>
                  <a:srgbClr val="0030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29C8DBCB-CA0E-004D-AA6E-98AC68244A64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9272551" y="4269523"/>
            <a:ext cx="2493055" cy="63225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ts val="1800"/>
              </a:lnSpc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Position/Title</a:t>
            </a:r>
          </a:p>
        </p:txBody>
      </p:sp>
      <p:sp>
        <p:nvSpPr>
          <p:cNvPr id="29" name="Content Placeholder 7">
            <a:extLst>
              <a:ext uri="{FF2B5EF4-FFF2-40B4-BE49-F238E27FC236}">
                <a16:creationId xmlns:a16="http://schemas.microsoft.com/office/drawing/2014/main" id="{BBD002C6-D157-6B48-9575-93FD43E08B5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95289" y="5994282"/>
            <a:ext cx="9561512" cy="46929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Source: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CC4B939-E552-DE40-84AC-4B010072BDC9}"/>
              </a:ext>
            </a:extLst>
          </p:cNvPr>
          <p:cNvSpPr/>
          <p:nvPr userDrawn="1"/>
        </p:nvSpPr>
        <p:spPr>
          <a:xfrm>
            <a:off x="0" y="6671170"/>
            <a:ext cx="12191999" cy="186830"/>
          </a:xfrm>
          <a:prstGeom prst="rect">
            <a:avLst/>
          </a:prstGeom>
          <a:solidFill>
            <a:srgbClr val="9D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6F6B35-D995-A09D-CD04-C1D359585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438" y="385398"/>
            <a:ext cx="11466966" cy="59740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4300"/>
              </a:lnSpc>
              <a:defRPr sz="4800" b="1" i="1">
                <a:solidFill>
                  <a:srgbClr val="0030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Insert Slide Title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593A33-E0AA-A2B5-C5BF-4920ABD28F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9613" y="5835029"/>
            <a:ext cx="1682815" cy="62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11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1817C81-AB0E-7B4F-A0F5-4DEF6F2C2A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2177A2-2AAD-9C54-D48F-601F59B8BA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9613" y="5836281"/>
            <a:ext cx="1682815" cy="62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934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E192D4-0F66-D18E-D47A-33E19C304ADA}"/>
              </a:ext>
            </a:extLst>
          </p:cNvPr>
          <p:cNvSpPr/>
          <p:nvPr userDrawn="1"/>
        </p:nvSpPr>
        <p:spPr>
          <a:xfrm>
            <a:off x="0" y="6671170"/>
            <a:ext cx="12191999" cy="186830"/>
          </a:xfrm>
          <a:prstGeom prst="rect">
            <a:avLst/>
          </a:prstGeom>
          <a:solidFill>
            <a:srgbClr val="9D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0406F8-9921-47EA-732A-51008FB6C0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9613" y="5835029"/>
            <a:ext cx="1682815" cy="62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435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4A3EE-D179-3B43-8FB2-E99C49D6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438" y="288123"/>
            <a:ext cx="10515600" cy="597401"/>
          </a:xfrm>
        </p:spPr>
        <p:txBody>
          <a:bodyPr>
            <a:normAutofit/>
          </a:bodyPr>
          <a:lstStyle>
            <a:lvl1pPr>
              <a:defRPr sz="3400" b="1">
                <a:solidFill>
                  <a:srgbClr val="0030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C2A91-924E-2A4C-A900-5B5A81679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438" y="1086480"/>
            <a:ext cx="10515600" cy="4351338"/>
          </a:xfrm>
        </p:spPr>
        <p:txBody>
          <a:bodyPr/>
          <a:lstStyle>
            <a:lvl1pPr marL="228600" indent="-228600">
              <a:buClr>
                <a:srgbClr val="9D2235"/>
              </a:buClr>
              <a:buFont typeface="Wingdings" pitchFamily="2" charset="2"/>
              <a:buChar char="§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9D2235"/>
              </a:buClr>
              <a:buFont typeface="Wingdings" pitchFamily="2" charset="2"/>
              <a:buChar char="§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9D2235"/>
              </a:buClr>
              <a:buFont typeface="Wingdings" pitchFamily="2" charset="2"/>
              <a:buChar char="§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9D2235"/>
              </a:buClr>
              <a:buFont typeface="Wingdings" pitchFamily="2" charset="2"/>
              <a:buChar char="§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9D2235"/>
              </a:buClr>
              <a:buFont typeface="Wingdings" pitchFamily="2" charset="2"/>
              <a:buChar char="§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9BC3FD-786A-754A-7337-3F54A4AF00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9613" y="5835029"/>
            <a:ext cx="1682815" cy="62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6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289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E12B243-8273-641A-7F82-5C3AE476C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NUBC Response to the National Standards Group (NSG) on FHIR Prior Authorization Standard</a:t>
            </a:r>
          </a:p>
        </p:txBody>
      </p:sp>
    </p:spTree>
    <p:extLst>
      <p:ext uri="{BB962C8B-B14F-4D97-AF65-F5344CB8AC3E}">
        <p14:creationId xmlns:p14="http://schemas.microsoft.com/office/powerpoint/2010/main" val="4172226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19783-8069-ADB7-6AE0-59D3FF873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438" y="592988"/>
            <a:ext cx="11466966" cy="597401"/>
          </a:xfrm>
        </p:spPr>
        <p:txBody>
          <a:bodyPr/>
          <a:lstStyle/>
          <a:p>
            <a:r>
              <a:rPr lang="en-US" sz="4200" dirty="0"/>
              <a:t>Impact on Workflows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ACD712B-CB0D-713B-58CE-0DB58B561850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395438" y="1190389"/>
            <a:ext cx="11464900" cy="5074623"/>
          </a:xfrm>
        </p:spPr>
        <p:txBody>
          <a:bodyPr>
            <a:normAutofit/>
          </a:bodyPr>
          <a:lstStyle/>
          <a:p>
            <a:pPr fontAlgn="base">
              <a:spcBef>
                <a:spcPts val="0"/>
              </a:spcBef>
            </a:pPr>
            <a:endParaRPr lang="en-US" sz="2100" b="1" dirty="0"/>
          </a:p>
          <a:p>
            <a:pPr fontAlgn="base">
              <a:spcBef>
                <a:spcPts val="0"/>
              </a:spcBef>
            </a:pPr>
            <a:r>
              <a:rPr lang="en-US" sz="2100" b="1" dirty="0"/>
              <a:t>Benefits for Large Providers</a:t>
            </a:r>
            <a:r>
              <a:rPr lang="en-US" sz="2100" dirty="0"/>
              <a:t>​</a:t>
            </a:r>
          </a:p>
          <a:p>
            <a:pPr fontAlgn="base">
              <a:spcBef>
                <a:spcPts val="0"/>
              </a:spcBef>
            </a:pPr>
            <a:r>
              <a:rPr lang="en-US" sz="2100" dirty="0"/>
              <a:t>Certified EHR systems in large institutions streamline workflows by supporting FHIR APIs, reducing administrative friction.​</a:t>
            </a:r>
          </a:p>
          <a:p>
            <a:pPr fontAlgn="base">
              <a:spcBef>
                <a:spcPts val="0"/>
              </a:spcBef>
            </a:pPr>
            <a:endParaRPr lang="en-US" sz="2100" dirty="0"/>
          </a:p>
          <a:p>
            <a:pPr fontAlgn="base">
              <a:spcBef>
                <a:spcPts val="0"/>
              </a:spcBef>
            </a:pPr>
            <a:r>
              <a:rPr lang="en-US" sz="2100" b="1" dirty="0"/>
              <a:t>Challenges for Smaller Providers</a:t>
            </a:r>
            <a:r>
              <a:rPr lang="en-US" sz="2100" dirty="0"/>
              <a:t>​</a:t>
            </a:r>
          </a:p>
          <a:p>
            <a:pPr fontAlgn="base">
              <a:spcBef>
                <a:spcPts val="0"/>
              </a:spcBef>
            </a:pPr>
            <a:r>
              <a:rPr lang="en-US" sz="2100" dirty="0"/>
              <a:t>Smaller providers may lack infrastructure to connect directly to APIs, keeping payer portals essential in the near term.​</a:t>
            </a:r>
          </a:p>
          <a:p>
            <a:pPr fontAlgn="base">
              <a:spcBef>
                <a:spcPts val="0"/>
              </a:spcBef>
            </a:pPr>
            <a:endParaRPr lang="en-US" sz="2100" dirty="0"/>
          </a:p>
          <a:p>
            <a:pPr fontAlgn="base">
              <a:spcBef>
                <a:spcPts val="0"/>
              </a:spcBef>
            </a:pPr>
            <a:r>
              <a:rPr lang="en-US" sz="2100" b="1" dirty="0"/>
              <a:t>Rollout</a:t>
            </a:r>
            <a:r>
              <a:rPr lang="en-US" sz="2100" dirty="0"/>
              <a:t>​</a:t>
            </a:r>
          </a:p>
          <a:p>
            <a:pPr fontAlgn="base">
              <a:spcBef>
                <a:spcPts val="0"/>
              </a:spcBef>
            </a:pPr>
            <a:r>
              <a:rPr lang="en-US" sz="2100" dirty="0"/>
              <a:t>A phased compliance approach is recommended to prevent disproportionate burdens on resource-limited providers.​</a:t>
            </a:r>
          </a:p>
          <a:p>
            <a:pPr fontAlgn="base">
              <a:spcBef>
                <a:spcPts val="0"/>
              </a:spcBef>
            </a:pPr>
            <a:endParaRPr lang="en-US" sz="2100" dirty="0"/>
          </a:p>
          <a:p>
            <a:pPr fontAlgn="base">
              <a:spcBef>
                <a:spcPts val="0"/>
              </a:spcBef>
            </a:pPr>
            <a:r>
              <a:rPr lang="en-US" sz="2100" b="1" dirty="0"/>
              <a:t>FHIR Messaging Consistency</a:t>
            </a:r>
            <a:r>
              <a:rPr lang="en-US" sz="2100" dirty="0"/>
              <a:t>​</a:t>
            </a:r>
          </a:p>
          <a:p>
            <a:pPr fontAlgn="base">
              <a:spcBef>
                <a:spcPts val="0"/>
              </a:spcBef>
            </a:pPr>
            <a:r>
              <a:rPr lang="en-US" sz="2100" dirty="0"/>
              <a:t>Using FHIR-based standards like </a:t>
            </a:r>
            <a:r>
              <a:rPr lang="en-US" sz="2100" dirty="0" err="1"/>
              <a:t>CDex</a:t>
            </a:r>
            <a:r>
              <a:rPr lang="en-US" sz="2100" dirty="0"/>
              <a:t> for all transactions ensures interoperability and reduces complexity.</a:t>
            </a:r>
          </a:p>
        </p:txBody>
      </p:sp>
    </p:spTree>
    <p:extLst>
      <p:ext uri="{BB962C8B-B14F-4D97-AF65-F5344CB8AC3E}">
        <p14:creationId xmlns:p14="http://schemas.microsoft.com/office/powerpoint/2010/main" val="2971560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39003-E6B5-196F-EAE4-051CF8D2E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DE381-6ABA-D570-5F4B-6147545A2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438" y="592988"/>
            <a:ext cx="11466966" cy="597401"/>
          </a:xfrm>
        </p:spPr>
        <p:txBody>
          <a:bodyPr/>
          <a:lstStyle/>
          <a:p>
            <a:r>
              <a:rPr lang="en-US" sz="4200" dirty="0"/>
              <a:t>Version Control, Governance, and Operational Costs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45E607-4B42-BE2B-1065-1E113E20B0DA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395438" y="1604135"/>
            <a:ext cx="11332105" cy="4660877"/>
          </a:xfrm>
        </p:spPr>
        <p:txBody>
          <a:bodyPr>
            <a:noAutofit/>
          </a:bodyPr>
          <a:lstStyle/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en-US" sz="2100" b="1" dirty="0"/>
              <a:t>Version Control Challenges</a:t>
            </a:r>
            <a:r>
              <a:rPr lang="en-US" sz="2100" dirty="0"/>
              <a:t>​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en-US" sz="2100" dirty="0"/>
              <a:t>FHIR updates often lack backward compatibility, risking fragmentation with multiple versions in use.​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endParaRPr lang="en-US" sz="2100" dirty="0"/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en-US" sz="2100" b="1" dirty="0"/>
              <a:t>Governance Importance</a:t>
            </a:r>
            <a:r>
              <a:rPr lang="en-US" sz="2100" dirty="0"/>
              <a:t>​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en-US" sz="2100" dirty="0"/>
              <a:t>Strong governance and controlled update processes maintain interoperability and industry trust.​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endParaRPr lang="en-US" sz="2100" dirty="0"/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en-US" sz="2100" b="1" dirty="0"/>
              <a:t>Operational Cost Impact</a:t>
            </a:r>
            <a:r>
              <a:rPr lang="en-US" sz="2100" dirty="0"/>
              <a:t>​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en-US" sz="2100" dirty="0"/>
              <a:t>System upgrades, training, and workflow redesign increase costs during FHIR implementation transitions.​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endParaRPr lang="en-US" sz="2100" dirty="0"/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en-US" sz="2100" b="1" dirty="0"/>
              <a:t>Transition Strategies</a:t>
            </a:r>
            <a:r>
              <a:rPr lang="en-US" sz="2100" dirty="0"/>
              <a:t>​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en-US" sz="2100" dirty="0"/>
              <a:t>Phased implementation and pilot testing minimize disruption and support 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en-US" sz="2100" dirty="0"/>
              <a:t>realistic timelines.</a:t>
            </a:r>
          </a:p>
        </p:txBody>
      </p:sp>
    </p:spTree>
    <p:extLst>
      <p:ext uri="{BB962C8B-B14F-4D97-AF65-F5344CB8AC3E}">
        <p14:creationId xmlns:p14="http://schemas.microsoft.com/office/powerpoint/2010/main" val="2768910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52AD2-EE3B-0B1D-F53A-31F9FB430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A2A24-76F7-0214-6973-7C5458999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438" y="592988"/>
            <a:ext cx="11466966" cy="597401"/>
          </a:xfrm>
        </p:spPr>
        <p:txBody>
          <a:bodyPr/>
          <a:lstStyle/>
          <a:p>
            <a:r>
              <a:rPr lang="en-US" sz="4200" dirty="0"/>
              <a:t>NUBC Recommendations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3C2D47-4A96-D4C6-2B96-9672E7CDBABF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395438" y="1551896"/>
            <a:ext cx="11085362" cy="2913778"/>
          </a:xfrm>
        </p:spPr>
        <p:txBody>
          <a:bodyPr>
            <a:noAutofit/>
          </a:bodyPr>
          <a:lstStyle/>
          <a:p>
            <a:pPr fontAlgn="base">
              <a:spcBef>
                <a:spcPts val="0"/>
              </a:spcBef>
            </a:pPr>
            <a:r>
              <a:rPr lang="en-US" sz="2100" b="1" dirty="0"/>
              <a:t>Governance, Versioning, and Interoperability</a:t>
            </a:r>
          </a:p>
          <a:p>
            <a:pPr fontAlgn="base">
              <a:spcBef>
                <a:spcPts val="0"/>
              </a:spcBef>
            </a:pPr>
            <a:r>
              <a:rPr lang="en-US" sz="2100" dirty="0"/>
              <a:t>Strong governance and clear versioning </a:t>
            </a:r>
            <a:r>
              <a:rPr lang="en-US" sz="2100"/>
              <a:t>ensure uninterrupted </a:t>
            </a:r>
            <a:r>
              <a:rPr lang="en-US" sz="2100" dirty="0"/>
              <a:t>transition from X12 to FHIR standards with backward compatibility.​ Version updates should be on a clear schedule with backward compatibility ensured.</a:t>
            </a:r>
          </a:p>
          <a:p>
            <a:pPr fontAlgn="base">
              <a:spcBef>
                <a:spcPts val="0"/>
              </a:spcBef>
            </a:pPr>
            <a:endParaRPr lang="en-US" sz="2100" dirty="0"/>
          </a:p>
          <a:p>
            <a:pPr fontAlgn="base">
              <a:spcBef>
                <a:spcPts val="0"/>
              </a:spcBef>
            </a:pPr>
            <a:r>
              <a:rPr lang="en-US" sz="2100" b="1" dirty="0"/>
              <a:t>Pilot Testing Importance</a:t>
            </a:r>
            <a:r>
              <a:rPr lang="en-US" sz="2100" dirty="0"/>
              <a:t>​</a:t>
            </a:r>
          </a:p>
          <a:p>
            <a:pPr fontAlgn="base">
              <a:spcBef>
                <a:spcPts val="0"/>
              </a:spcBef>
            </a:pPr>
            <a:r>
              <a:rPr lang="en-US" sz="2100" dirty="0"/>
              <a:t>Robust pilot testing across partners validates cost impacts and operational feasibility before broad implementation.​</a:t>
            </a:r>
          </a:p>
          <a:p>
            <a:pPr fontAlgn="base">
              <a:spcBef>
                <a:spcPts val="0"/>
              </a:spcBef>
            </a:pPr>
            <a:endParaRPr lang="en-US" sz="2100" dirty="0"/>
          </a:p>
          <a:p>
            <a:pPr fontAlgn="base">
              <a:spcBef>
                <a:spcPts val="0"/>
              </a:spcBef>
            </a:pPr>
            <a:r>
              <a:rPr lang="en-US" sz="2100" b="1" dirty="0"/>
              <a:t>Phased, Predictable Rollout Strategy</a:t>
            </a:r>
            <a:r>
              <a:rPr lang="en-US" sz="2100" dirty="0"/>
              <a:t>​</a:t>
            </a:r>
          </a:p>
          <a:p>
            <a:pPr fontAlgn="base">
              <a:spcBef>
                <a:spcPts val="0"/>
              </a:spcBef>
            </a:pPr>
            <a:r>
              <a:rPr lang="en-US" sz="2100" dirty="0"/>
              <a:t>A phased and predictable rollout with both X12 off-ramps and FHIR on-ramps gives the industry needed predictability to best allocate resources.</a:t>
            </a:r>
          </a:p>
          <a:p>
            <a:pPr fontAlgn="base">
              <a:spcBef>
                <a:spcPts val="0"/>
              </a:spcBef>
            </a:pPr>
            <a:endParaRPr lang="en-US" sz="2100" dirty="0"/>
          </a:p>
          <a:p>
            <a:pPr fontAlgn="base">
              <a:spcBef>
                <a:spcPts val="0"/>
              </a:spcBef>
            </a:pPr>
            <a:r>
              <a:rPr lang="en-US" sz="2100" b="1" dirty="0"/>
              <a:t>Need for Collaboration </a:t>
            </a:r>
          </a:p>
          <a:p>
            <a:pPr fontAlgn="base">
              <a:spcBef>
                <a:spcPts val="0"/>
              </a:spcBef>
            </a:pPr>
            <a:r>
              <a:rPr lang="en-US" sz="2100" dirty="0"/>
              <a:t>Collaboration among stakeholders ensures realistic timelines, and clear transition guidance.</a:t>
            </a:r>
          </a:p>
          <a:p>
            <a:pPr fontAlgn="base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00547077"/>
      </p:ext>
    </p:extLst>
  </p:cSld>
  <p:clrMapOvr>
    <a:masterClrMapping/>
  </p:clrMapOvr>
</p:sld>
</file>

<file path=ppt/theme/theme1.xml><?xml version="1.0" encoding="utf-8"?>
<a:theme xmlns:a="http://schemas.openxmlformats.org/drawingml/2006/main" name="AHA RPB Master_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2660</TotalTime>
  <Words>287</Words>
  <Application>Microsoft Office PowerPoint</Application>
  <PresentationFormat>Widescreen</PresentationFormat>
  <Paragraphs>43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Arial</vt:lpstr>
      <vt:lpstr>Wingdings</vt:lpstr>
      <vt:lpstr>Zapf Dingbats</vt:lpstr>
      <vt:lpstr>AHA RPB Master_2022</vt:lpstr>
      <vt:lpstr>NUBC Response to the National Standards Group (NSG) on FHIR Prior Authorization Standard</vt:lpstr>
      <vt:lpstr>Impact on Workflows</vt:lpstr>
      <vt:lpstr>Version Control, Governance, and Operational Costs</vt:lpstr>
      <vt:lpstr>NUBC Recommendations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Ariel Levin</dc:creator>
  <cp:lastModifiedBy>Andrea Preisler</cp:lastModifiedBy>
  <cp:revision>3</cp:revision>
  <dcterms:created xsi:type="dcterms:W3CDTF">2025-05-28T15:35:34Z</dcterms:created>
  <dcterms:modified xsi:type="dcterms:W3CDTF">2025-12-08T18:29:46Z</dcterms:modified>
</cp:coreProperties>
</file>