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72" r:id="rId5"/>
  </p:sldMasterIdLst>
  <p:notesMasterIdLst>
    <p:notesMasterId r:id="rId19"/>
  </p:notesMasterIdLst>
  <p:sldIdLst>
    <p:sldId id="256" r:id="rId6"/>
    <p:sldId id="2141412025" r:id="rId7"/>
    <p:sldId id="2141411779" r:id="rId8"/>
    <p:sldId id="295" r:id="rId9"/>
    <p:sldId id="2141412028" r:id="rId10"/>
    <p:sldId id="2141411969" r:id="rId11"/>
    <p:sldId id="2141411970" r:id="rId12"/>
    <p:sldId id="2141411967" r:id="rId13"/>
    <p:sldId id="2141411971" r:id="rId14"/>
    <p:sldId id="262" r:id="rId15"/>
    <p:sldId id="2141411973" r:id="rId16"/>
    <p:sldId id="2141412031" r:id="rId17"/>
    <p:sldId id="2861" r:id="rId18"/>
  </p:sldIdLst>
  <p:sldSz cx="18288000" cy="10287000"/>
  <p:notesSz cx="6858000" cy="9144000"/>
  <p:embeddedFontLst>
    <p:embeddedFont>
      <p:font typeface="Public Sans" panose="020B0604020202020204"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9DF46C-6D7D-4F7E-A2EB-E1D5BCF50347}" v="1" dt="2025-12-10T14:43:19.012"/>
    <p1510:client id="{C2D3461B-5D95-45EB-8FA2-101060D1A764}" v="7" dt="2025-12-09T19:09:29.9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5847" autoAdjust="0"/>
  </p:normalViewPr>
  <p:slideViewPr>
    <p:cSldViewPr>
      <p:cViewPr varScale="1">
        <p:scale>
          <a:sx n="47" d="100"/>
          <a:sy n="47" d="100"/>
        </p:scale>
        <p:origin x="52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1792"/>
    </p:cViewPr>
  </p:sorterViewPr>
  <p:notesViewPr>
    <p:cSldViewPr>
      <p:cViewPr>
        <p:scale>
          <a:sx n="75" d="100"/>
          <a:sy n="75" d="100"/>
        </p:scale>
        <p:origin x="2938" y="3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diagrams/_rels/data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7BC854-BADD-4FA2-93B0-99E3D79AC86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84517CA5-FC19-463A-82B3-68A6750EC240}">
      <dgm:prSet/>
      <dgm:spPr>
        <a:solidFill>
          <a:schemeClr val="accent1">
            <a:lumMod val="40000"/>
            <a:lumOff val="60000"/>
          </a:schemeClr>
        </a:solidFill>
      </dgm:spPr>
      <dgm:t>
        <a:bodyPr/>
        <a:lstStyle/>
        <a:p>
          <a:r>
            <a:rPr lang="en-US" dirty="0">
              <a:solidFill>
                <a:schemeClr val="tx1"/>
              </a:solidFill>
            </a:rPr>
            <a:t>WEDI is a multi-stakeholder organization representing health plans, providers, clearinghouses, vendors, SDOs, federal/state gov’t and patient advocacy groups</a:t>
          </a:r>
        </a:p>
      </dgm:t>
    </dgm:pt>
    <dgm:pt modelId="{373C95CE-36D0-431A-B8C7-D37A036AF838}" type="parTrans" cxnId="{7C3A1666-C1B8-4E20-B40F-29E8F44FBE3B}">
      <dgm:prSet/>
      <dgm:spPr/>
      <dgm:t>
        <a:bodyPr/>
        <a:lstStyle/>
        <a:p>
          <a:endParaRPr lang="en-US"/>
        </a:p>
      </dgm:t>
    </dgm:pt>
    <dgm:pt modelId="{2404A293-3E1E-4395-A517-2601AF2C17EC}" type="sibTrans" cxnId="{7C3A1666-C1B8-4E20-B40F-29E8F44FBE3B}">
      <dgm:prSet/>
      <dgm:spPr/>
      <dgm:t>
        <a:bodyPr/>
        <a:lstStyle/>
        <a:p>
          <a:endParaRPr lang="en-US"/>
        </a:p>
      </dgm:t>
    </dgm:pt>
    <dgm:pt modelId="{92DB739A-4085-4239-8EA0-8C7E684A9ECD}">
      <dgm:prSet custT="1"/>
      <dgm:spPr>
        <a:solidFill>
          <a:schemeClr val="accent1">
            <a:lumMod val="40000"/>
            <a:lumOff val="60000"/>
          </a:schemeClr>
        </a:solidFill>
      </dgm:spPr>
      <dgm:t>
        <a:bodyPr/>
        <a:lstStyle/>
        <a:p>
          <a:r>
            <a:rPr lang="en-US" sz="3600" dirty="0">
              <a:solidFill>
                <a:schemeClr val="tx1"/>
              </a:solidFill>
            </a:rPr>
            <a:t>WEDI was named as an advisor to the Secretary of HHS in HIPAA Section 1172 (c)</a:t>
          </a:r>
        </a:p>
      </dgm:t>
    </dgm:pt>
    <dgm:pt modelId="{5BF03BB2-F9A0-4D24-9C87-B0C20F53268B}" type="parTrans" cxnId="{80F86133-6E6D-44F0-B6EE-B6324C3C290D}">
      <dgm:prSet/>
      <dgm:spPr/>
      <dgm:t>
        <a:bodyPr/>
        <a:lstStyle/>
        <a:p>
          <a:endParaRPr lang="en-US"/>
        </a:p>
      </dgm:t>
    </dgm:pt>
    <dgm:pt modelId="{C38006D4-0D36-45EE-90C2-10A14FB41994}" type="sibTrans" cxnId="{80F86133-6E6D-44F0-B6EE-B6324C3C290D}">
      <dgm:prSet/>
      <dgm:spPr/>
      <dgm:t>
        <a:bodyPr/>
        <a:lstStyle/>
        <a:p>
          <a:endParaRPr lang="en-US"/>
        </a:p>
      </dgm:t>
    </dgm:pt>
    <dgm:pt modelId="{5458AFD4-E503-4101-9A4A-8B7AF1695B6D}">
      <dgm:prSet custT="1"/>
      <dgm:spPr>
        <a:solidFill>
          <a:schemeClr val="accent1">
            <a:lumMod val="40000"/>
            <a:lumOff val="60000"/>
            <a:alpha val="90000"/>
          </a:schemeClr>
        </a:solidFill>
      </dgm:spPr>
      <dgm:t>
        <a:bodyPr/>
        <a:lstStyle/>
        <a:p>
          <a:r>
            <a:rPr lang="en-US" sz="3600" dirty="0">
              <a:solidFill>
                <a:schemeClr val="tx1"/>
              </a:solidFill>
            </a:rPr>
            <a:t>WEDI convenes, collaborates, educates and advises</a:t>
          </a:r>
        </a:p>
      </dgm:t>
    </dgm:pt>
    <dgm:pt modelId="{AFB548B1-CF76-4691-BEFE-27F6402D6C00}" type="parTrans" cxnId="{05278F6A-12A3-4BA2-A25D-2A3A41279BE5}">
      <dgm:prSet/>
      <dgm:spPr/>
      <dgm:t>
        <a:bodyPr/>
        <a:lstStyle/>
        <a:p>
          <a:endParaRPr lang="en-US"/>
        </a:p>
      </dgm:t>
    </dgm:pt>
    <dgm:pt modelId="{5B8171FB-6DB6-47AF-8BB3-8F8FE462432E}" type="sibTrans" cxnId="{05278F6A-12A3-4BA2-A25D-2A3A41279BE5}">
      <dgm:prSet/>
      <dgm:spPr/>
      <dgm:t>
        <a:bodyPr/>
        <a:lstStyle/>
        <a:p>
          <a:endParaRPr lang="en-US"/>
        </a:p>
      </dgm:t>
    </dgm:pt>
    <dgm:pt modelId="{774542F8-F83F-4929-819D-C0B7D603810D}" type="pres">
      <dgm:prSet presAssocID="{347BC854-BADD-4FA2-93B0-99E3D79AC868}" presName="hierChild1" presStyleCnt="0">
        <dgm:presLayoutVars>
          <dgm:chPref val="1"/>
          <dgm:dir/>
          <dgm:animOne val="branch"/>
          <dgm:animLvl val="lvl"/>
          <dgm:resizeHandles/>
        </dgm:presLayoutVars>
      </dgm:prSet>
      <dgm:spPr/>
    </dgm:pt>
    <dgm:pt modelId="{8ED28628-1B30-4BFF-B44B-5CE5F8675C0B}" type="pres">
      <dgm:prSet presAssocID="{84517CA5-FC19-463A-82B3-68A6750EC240}" presName="hierRoot1" presStyleCnt="0"/>
      <dgm:spPr/>
    </dgm:pt>
    <dgm:pt modelId="{635A4B8A-70BE-4316-B094-C31630E98A98}" type="pres">
      <dgm:prSet presAssocID="{84517CA5-FC19-463A-82B3-68A6750EC240}" presName="composite" presStyleCnt="0"/>
      <dgm:spPr/>
    </dgm:pt>
    <dgm:pt modelId="{71E72F1D-913F-4401-BAE5-1E04E986340E}" type="pres">
      <dgm:prSet presAssocID="{84517CA5-FC19-463A-82B3-68A6750EC240}" presName="background" presStyleLbl="node0" presStyleIdx="0" presStyleCnt="3"/>
      <dgm:spPr/>
    </dgm:pt>
    <dgm:pt modelId="{3B015227-09A4-4086-B02B-A5E28756585D}" type="pres">
      <dgm:prSet presAssocID="{84517CA5-FC19-463A-82B3-68A6750EC240}" presName="text" presStyleLbl="fgAcc0" presStyleIdx="0" presStyleCnt="3" custScaleY="157629">
        <dgm:presLayoutVars>
          <dgm:chPref val="3"/>
        </dgm:presLayoutVars>
      </dgm:prSet>
      <dgm:spPr/>
    </dgm:pt>
    <dgm:pt modelId="{BFEC259C-75BE-44E1-8BD6-6565B17492D4}" type="pres">
      <dgm:prSet presAssocID="{84517CA5-FC19-463A-82B3-68A6750EC240}" presName="hierChild2" presStyleCnt="0"/>
      <dgm:spPr/>
    </dgm:pt>
    <dgm:pt modelId="{4F4C9C75-3452-49B8-8A5E-4D163F74F260}" type="pres">
      <dgm:prSet presAssocID="{92DB739A-4085-4239-8EA0-8C7E684A9ECD}" presName="hierRoot1" presStyleCnt="0"/>
      <dgm:spPr/>
    </dgm:pt>
    <dgm:pt modelId="{2E91DF7B-0386-4FD3-AFBC-9F6209FB9D87}" type="pres">
      <dgm:prSet presAssocID="{92DB739A-4085-4239-8EA0-8C7E684A9ECD}" presName="composite" presStyleCnt="0"/>
      <dgm:spPr/>
    </dgm:pt>
    <dgm:pt modelId="{FF6BF61C-7029-43D6-9EB3-6EB6923D655E}" type="pres">
      <dgm:prSet presAssocID="{92DB739A-4085-4239-8EA0-8C7E684A9ECD}" presName="background" presStyleLbl="node0" presStyleIdx="1" presStyleCnt="3"/>
      <dgm:spPr/>
    </dgm:pt>
    <dgm:pt modelId="{B277202E-8088-40D8-AD22-1FC92A12B822}" type="pres">
      <dgm:prSet presAssocID="{92DB739A-4085-4239-8EA0-8C7E684A9ECD}" presName="text" presStyleLbl="fgAcc0" presStyleIdx="1" presStyleCnt="3">
        <dgm:presLayoutVars>
          <dgm:chPref val="3"/>
        </dgm:presLayoutVars>
      </dgm:prSet>
      <dgm:spPr/>
    </dgm:pt>
    <dgm:pt modelId="{09A2EFAF-9ECE-4C3E-864D-30464F3CCB75}" type="pres">
      <dgm:prSet presAssocID="{92DB739A-4085-4239-8EA0-8C7E684A9ECD}" presName="hierChild2" presStyleCnt="0"/>
      <dgm:spPr/>
    </dgm:pt>
    <dgm:pt modelId="{DB9EC974-3E1A-4FA9-A84B-E0E3949BEB5E}" type="pres">
      <dgm:prSet presAssocID="{5458AFD4-E503-4101-9A4A-8B7AF1695B6D}" presName="hierRoot1" presStyleCnt="0"/>
      <dgm:spPr/>
    </dgm:pt>
    <dgm:pt modelId="{FC006A1C-9586-4CD7-AD82-3927C60ACB7C}" type="pres">
      <dgm:prSet presAssocID="{5458AFD4-E503-4101-9A4A-8B7AF1695B6D}" presName="composite" presStyleCnt="0"/>
      <dgm:spPr/>
    </dgm:pt>
    <dgm:pt modelId="{88114E9F-E958-4140-BAEE-9B94D3151417}" type="pres">
      <dgm:prSet presAssocID="{5458AFD4-E503-4101-9A4A-8B7AF1695B6D}" presName="background" presStyleLbl="node0" presStyleIdx="2" presStyleCnt="3"/>
      <dgm:spPr/>
    </dgm:pt>
    <dgm:pt modelId="{A05B2FE3-4157-4206-B063-02CCF582E330}" type="pres">
      <dgm:prSet presAssocID="{5458AFD4-E503-4101-9A4A-8B7AF1695B6D}" presName="text" presStyleLbl="fgAcc0" presStyleIdx="2" presStyleCnt="3">
        <dgm:presLayoutVars>
          <dgm:chPref val="3"/>
        </dgm:presLayoutVars>
      </dgm:prSet>
      <dgm:spPr/>
    </dgm:pt>
    <dgm:pt modelId="{F97D0FF2-111E-4974-8887-D1BD866D8F73}" type="pres">
      <dgm:prSet presAssocID="{5458AFD4-E503-4101-9A4A-8B7AF1695B6D}" presName="hierChild2" presStyleCnt="0"/>
      <dgm:spPr/>
    </dgm:pt>
  </dgm:ptLst>
  <dgm:cxnLst>
    <dgm:cxn modelId="{80F86133-6E6D-44F0-B6EE-B6324C3C290D}" srcId="{347BC854-BADD-4FA2-93B0-99E3D79AC868}" destId="{92DB739A-4085-4239-8EA0-8C7E684A9ECD}" srcOrd="1" destOrd="0" parTransId="{5BF03BB2-F9A0-4D24-9C87-B0C20F53268B}" sibTransId="{C38006D4-0D36-45EE-90C2-10A14FB41994}"/>
    <dgm:cxn modelId="{29C82E3C-CF5B-4E91-866C-AD00922309DD}" type="presOf" srcId="{92DB739A-4085-4239-8EA0-8C7E684A9ECD}" destId="{B277202E-8088-40D8-AD22-1FC92A12B822}" srcOrd="0" destOrd="0" presId="urn:microsoft.com/office/officeart/2005/8/layout/hierarchy1"/>
    <dgm:cxn modelId="{7C3A1666-C1B8-4E20-B40F-29E8F44FBE3B}" srcId="{347BC854-BADD-4FA2-93B0-99E3D79AC868}" destId="{84517CA5-FC19-463A-82B3-68A6750EC240}" srcOrd="0" destOrd="0" parTransId="{373C95CE-36D0-431A-B8C7-D37A036AF838}" sibTransId="{2404A293-3E1E-4395-A517-2601AF2C17EC}"/>
    <dgm:cxn modelId="{05278F6A-12A3-4BA2-A25D-2A3A41279BE5}" srcId="{347BC854-BADD-4FA2-93B0-99E3D79AC868}" destId="{5458AFD4-E503-4101-9A4A-8B7AF1695B6D}" srcOrd="2" destOrd="0" parTransId="{AFB548B1-CF76-4691-BEFE-27F6402D6C00}" sibTransId="{5B8171FB-6DB6-47AF-8BB3-8F8FE462432E}"/>
    <dgm:cxn modelId="{FBE1ED6B-DC57-4C86-9721-0E09B336AF63}" type="presOf" srcId="{5458AFD4-E503-4101-9A4A-8B7AF1695B6D}" destId="{A05B2FE3-4157-4206-B063-02CCF582E330}" srcOrd="0" destOrd="0" presId="urn:microsoft.com/office/officeart/2005/8/layout/hierarchy1"/>
    <dgm:cxn modelId="{9D8811BB-23AA-4392-B361-C2A6DC53B7B3}" type="presOf" srcId="{84517CA5-FC19-463A-82B3-68A6750EC240}" destId="{3B015227-09A4-4086-B02B-A5E28756585D}" srcOrd="0" destOrd="0" presId="urn:microsoft.com/office/officeart/2005/8/layout/hierarchy1"/>
    <dgm:cxn modelId="{1EE63AC2-7A50-4AEF-9A35-0C7662CECC1F}" type="presOf" srcId="{347BC854-BADD-4FA2-93B0-99E3D79AC868}" destId="{774542F8-F83F-4929-819D-C0B7D603810D}" srcOrd="0" destOrd="0" presId="urn:microsoft.com/office/officeart/2005/8/layout/hierarchy1"/>
    <dgm:cxn modelId="{07C3DC6C-0D4F-40FF-974F-B7C415D72C3F}" type="presParOf" srcId="{774542F8-F83F-4929-819D-C0B7D603810D}" destId="{8ED28628-1B30-4BFF-B44B-5CE5F8675C0B}" srcOrd="0" destOrd="0" presId="urn:microsoft.com/office/officeart/2005/8/layout/hierarchy1"/>
    <dgm:cxn modelId="{C241753E-0932-4ABC-8C77-EC30D80F6A60}" type="presParOf" srcId="{8ED28628-1B30-4BFF-B44B-5CE5F8675C0B}" destId="{635A4B8A-70BE-4316-B094-C31630E98A98}" srcOrd="0" destOrd="0" presId="urn:microsoft.com/office/officeart/2005/8/layout/hierarchy1"/>
    <dgm:cxn modelId="{C8C5CAE9-DBE1-4934-87B0-42F2409E83A9}" type="presParOf" srcId="{635A4B8A-70BE-4316-B094-C31630E98A98}" destId="{71E72F1D-913F-4401-BAE5-1E04E986340E}" srcOrd="0" destOrd="0" presId="urn:microsoft.com/office/officeart/2005/8/layout/hierarchy1"/>
    <dgm:cxn modelId="{1BABB597-2407-4492-AA3E-0CB23ADE239F}" type="presParOf" srcId="{635A4B8A-70BE-4316-B094-C31630E98A98}" destId="{3B015227-09A4-4086-B02B-A5E28756585D}" srcOrd="1" destOrd="0" presId="urn:microsoft.com/office/officeart/2005/8/layout/hierarchy1"/>
    <dgm:cxn modelId="{1B4BCE2B-8C76-4A22-ACFC-0DCE3E4788A1}" type="presParOf" srcId="{8ED28628-1B30-4BFF-B44B-5CE5F8675C0B}" destId="{BFEC259C-75BE-44E1-8BD6-6565B17492D4}" srcOrd="1" destOrd="0" presId="urn:microsoft.com/office/officeart/2005/8/layout/hierarchy1"/>
    <dgm:cxn modelId="{CBFA90D8-B177-4151-8C97-472D168F2A5D}" type="presParOf" srcId="{774542F8-F83F-4929-819D-C0B7D603810D}" destId="{4F4C9C75-3452-49B8-8A5E-4D163F74F260}" srcOrd="1" destOrd="0" presId="urn:microsoft.com/office/officeart/2005/8/layout/hierarchy1"/>
    <dgm:cxn modelId="{302837CE-49F6-4571-B64E-8E57574E157A}" type="presParOf" srcId="{4F4C9C75-3452-49B8-8A5E-4D163F74F260}" destId="{2E91DF7B-0386-4FD3-AFBC-9F6209FB9D87}" srcOrd="0" destOrd="0" presId="urn:microsoft.com/office/officeart/2005/8/layout/hierarchy1"/>
    <dgm:cxn modelId="{13CCF122-0A61-489E-877F-2D55C4837D5B}" type="presParOf" srcId="{2E91DF7B-0386-4FD3-AFBC-9F6209FB9D87}" destId="{FF6BF61C-7029-43D6-9EB3-6EB6923D655E}" srcOrd="0" destOrd="0" presId="urn:microsoft.com/office/officeart/2005/8/layout/hierarchy1"/>
    <dgm:cxn modelId="{53E513AD-E592-460D-BC92-1D638B88583A}" type="presParOf" srcId="{2E91DF7B-0386-4FD3-AFBC-9F6209FB9D87}" destId="{B277202E-8088-40D8-AD22-1FC92A12B822}" srcOrd="1" destOrd="0" presId="urn:microsoft.com/office/officeart/2005/8/layout/hierarchy1"/>
    <dgm:cxn modelId="{EFFC177A-B08E-4E6C-883F-C67440BEC753}" type="presParOf" srcId="{4F4C9C75-3452-49B8-8A5E-4D163F74F260}" destId="{09A2EFAF-9ECE-4C3E-864D-30464F3CCB75}" srcOrd="1" destOrd="0" presId="urn:microsoft.com/office/officeart/2005/8/layout/hierarchy1"/>
    <dgm:cxn modelId="{E1EB43CC-D42E-4F71-985E-48890C404F0D}" type="presParOf" srcId="{774542F8-F83F-4929-819D-C0B7D603810D}" destId="{DB9EC974-3E1A-4FA9-A84B-E0E3949BEB5E}" srcOrd="2" destOrd="0" presId="urn:microsoft.com/office/officeart/2005/8/layout/hierarchy1"/>
    <dgm:cxn modelId="{C7AABA73-FD6C-40C8-9A33-D569433AC08D}" type="presParOf" srcId="{DB9EC974-3E1A-4FA9-A84B-E0E3949BEB5E}" destId="{FC006A1C-9586-4CD7-AD82-3927C60ACB7C}" srcOrd="0" destOrd="0" presId="urn:microsoft.com/office/officeart/2005/8/layout/hierarchy1"/>
    <dgm:cxn modelId="{BC4BCCCE-280E-40B8-B849-70A58B995DB8}" type="presParOf" srcId="{FC006A1C-9586-4CD7-AD82-3927C60ACB7C}" destId="{88114E9F-E958-4140-BAEE-9B94D3151417}" srcOrd="0" destOrd="0" presId="urn:microsoft.com/office/officeart/2005/8/layout/hierarchy1"/>
    <dgm:cxn modelId="{AD14C8CB-38E9-4DCD-8FCF-17E0C6C38E59}" type="presParOf" srcId="{FC006A1C-9586-4CD7-AD82-3927C60ACB7C}" destId="{A05B2FE3-4157-4206-B063-02CCF582E330}" srcOrd="1" destOrd="0" presId="urn:microsoft.com/office/officeart/2005/8/layout/hierarchy1"/>
    <dgm:cxn modelId="{8348DBF6-CFA4-44BC-ACDD-70A4338413F0}" type="presParOf" srcId="{DB9EC974-3E1A-4FA9-A84B-E0E3949BEB5E}" destId="{F97D0FF2-111E-4974-8887-D1BD866D8F73}"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6C2F6DB-7DA4-4DA0-B520-0346A42541D5}"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62CDF22C-1D28-442A-91D2-401A0D930111}">
      <dgm:prSet custT="1"/>
      <dgm:spPr/>
      <dgm:t>
        <a:bodyPr/>
        <a:lstStyle/>
        <a:p>
          <a:pPr>
            <a:lnSpc>
              <a:spcPct val="100000"/>
            </a:lnSpc>
          </a:pPr>
          <a:r>
            <a:rPr lang="en-US" sz="3600" b="1" dirty="0"/>
            <a:t>Purpose of an MPA</a:t>
          </a:r>
          <a:r>
            <a:rPr lang="en-US" sz="3600" dirty="0"/>
            <a:t>: Ensure members can provide input and data to assist the WEDI Board in developing recommendations, comments and positions that reflect the views of WEDI’s diverse members.</a:t>
          </a:r>
        </a:p>
      </dgm:t>
    </dgm:pt>
    <dgm:pt modelId="{B0332F82-4721-4DAD-97E1-DAF63286C071}" type="parTrans" cxnId="{7292A42B-B168-4CDF-9DD3-0328BA6A6116}">
      <dgm:prSet/>
      <dgm:spPr/>
      <dgm:t>
        <a:bodyPr/>
        <a:lstStyle/>
        <a:p>
          <a:endParaRPr lang="en-US"/>
        </a:p>
      </dgm:t>
    </dgm:pt>
    <dgm:pt modelId="{04A6789E-9F8B-482C-B1C0-27918F06EA16}" type="sibTrans" cxnId="{7292A42B-B168-4CDF-9DD3-0328BA6A6116}">
      <dgm:prSet/>
      <dgm:spPr/>
      <dgm:t>
        <a:bodyPr/>
        <a:lstStyle/>
        <a:p>
          <a:endParaRPr lang="en-US"/>
        </a:p>
      </dgm:t>
    </dgm:pt>
    <dgm:pt modelId="{4F06969C-F668-43C5-8A37-D8B9A3EAB546}">
      <dgm:prSet custT="1"/>
      <dgm:spPr/>
      <dgm:t>
        <a:bodyPr/>
        <a:lstStyle/>
        <a:p>
          <a:pPr>
            <a:lnSpc>
              <a:spcPct val="100000"/>
            </a:lnSpc>
          </a:pPr>
          <a:r>
            <a:rPr lang="en-US" sz="3600" b="1" dirty="0"/>
            <a:t>Listening Session MPA</a:t>
          </a:r>
          <a:r>
            <a:rPr lang="en-US" sz="3600" dirty="0"/>
            <a:t>: WEDI held an MPA on Nov. 17 to discuss the seven CMS Listening Session questions. More than 150 members participated, representing every major stakeholder group.</a:t>
          </a:r>
        </a:p>
      </dgm:t>
    </dgm:pt>
    <dgm:pt modelId="{9DD25C29-CBD1-44DD-BE41-637BC17CF1E5}" type="parTrans" cxnId="{057F4441-3E80-4817-971C-A22206AC15C6}">
      <dgm:prSet/>
      <dgm:spPr/>
      <dgm:t>
        <a:bodyPr/>
        <a:lstStyle/>
        <a:p>
          <a:endParaRPr lang="en-US"/>
        </a:p>
      </dgm:t>
    </dgm:pt>
    <dgm:pt modelId="{6FF3425D-E51E-48CE-B324-AB1121E5BF3E}" type="sibTrans" cxnId="{057F4441-3E80-4817-971C-A22206AC15C6}">
      <dgm:prSet/>
      <dgm:spPr/>
      <dgm:t>
        <a:bodyPr/>
        <a:lstStyle/>
        <a:p>
          <a:endParaRPr lang="en-US"/>
        </a:p>
      </dgm:t>
    </dgm:pt>
    <dgm:pt modelId="{EDD9F9EA-AD2D-4B7B-B732-864C68B97DCE}">
      <dgm:prSet custT="1"/>
      <dgm:spPr/>
      <dgm:t>
        <a:bodyPr/>
        <a:lstStyle/>
        <a:p>
          <a:pPr>
            <a:lnSpc>
              <a:spcPct val="100000"/>
            </a:lnSpc>
          </a:pPr>
          <a:r>
            <a:rPr lang="en-US" sz="4000" dirty="0"/>
            <a:t>In our remarks, WEDI also will reference our two </a:t>
          </a:r>
          <a:r>
            <a:rPr lang="en-US" sz="4000" b="1" dirty="0"/>
            <a:t>CMS-0057-F surveys</a:t>
          </a:r>
          <a:r>
            <a:rPr lang="en-US" sz="4000" dirty="0"/>
            <a:t> (conducted Jan-Feb and Oct 2025).</a:t>
          </a:r>
        </a:p>
      </dgm:t>
    </dgm:pt>
    <dgm:pt modelId="{7D07E9ED-CF18-4595-8801-1A7A44BDB98B}" type="parTrans" cxnId="{1E164826-7D58-4AFA-BB42-9BEE77582E7D}">
      <dgm:prSet/>
      <dgm:spPr/>
      <dgm:t>
        <a:bodyPr/>
        <a:lstStyle/>
        <a:p>
          <a:endParaRPr lang="en-US"/>
        </a:p>
      </dgm:t>
    </dgm:pt>
    <dgm:pt modelId="{4F93297B-3438-44E3-895C-DEDFF0ED2709}" type="sibTrans" cxnId="{1E164826-7D58-4AFA-BB42-9BEE77582E7D}">
      <dgm:prSet/>
      <dgm:spPr/>
      <dgm:t>
        <a:bodyPr/>
        <a:lstStyle/>
        <a:p>
          <a:endParaRPr lang="en-US"/>
        </a:p>
      </dgm:t>
    </dgm:pt>
    <dgm:pt modelId="{E83090B5-6773-470F-A1F8-7E650D3E713E}" type="pres">
      <dgm:prSet presAssocID="{96C2F6DB-7DA4-4DA0-B520-0346A42541D5}" presName="root" presStyleCnt="0">
        <dgm:presLayoutVars>
          <dgm:dir/>
          <dgm:resizeHandles val="exact"/>
        </dgm:presLayoutVars>
      </dgm:prSet>
      <dgm:spPr/>
    </dgm:pt>
    <dgm:pt modelId="{C50592C6-712E-4CFC-BC34-29C859752DD9}" type="pres">
      <dgm:prSet presAssocID="{62CDF22C-1D28-442A-91D2-401A0D930111}" presName="compNode" presStyleCnt="0"/>
      <dgm:spPr/>
    </dgm:pt>
    <dgm:pt modelId="{31486D83-5ABC-4C96-BE39-5FB79CD23C83}" type="pres">
      <dgm:prSet presAssocID="{62CDF22C-1D28-442A-91D2-401A0D930111}" presName="bgRect" presStyleLbl="bgShp" presStyleIdx="0" presStyleCnt="3"/>
      <dgm:spPr/>
    </dgm:pt>
    <dgm:pt modelId="{4984AD1D-D26B-4FE3-81F7-C7BBB9CAB786}" type="pres">
      <dgm:prSet presAssocID="{62CDF22C-1D28-442A-91D2-401A0D93011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eeting"/>
        </a:ext>
      </dgm:extLst>
    </dgm:pt>
    <dgm:pt modelId="{26A46130-6EB8-4532-BBCA-95A01C1902ED}" type="pres">
      <dgm:prSet presAssocID="{62CDF22C-1D28-442A-91D2-401A0D930111}" presName="spaceRect" presStyleCnt="0"/>
      <dgm:spPr/>
    </dgm:pt>
    <dgm:pt modelId="{E7DA4513-3606-41BA-9DC9-24166BC28303}" type="pres">
      <dgm:prSet presAssocID="{62CDF22C-1D28-442A-91D2-401A0D930111}" presName="parTx" presStyleLbl="revTx" presStyleIdx="0" presStyleCnt="3">
        <dgm:presLayoutVars>
          <dgm:chMax val="0"/>
          <dgm:chPref val="0"/>
        </dgm:presLayoutVars>
      </dgm:prSet>
      <dgm:spPr/>
    </dgm:pt>
    <dgm:pt modelId="{C059787D-B53E-481D-A653-A5EB30750F8A}" type="pres">
      <dgm:prSet presAssocID="{04A6789E-9F8B-482C-B1C0-27918F06EA16}" presName="sibTrans" presStyleCnt="0"/>
      <dgm:spPr/>
    </dgm:pt>
    <dgm:pt modelId="{BBF4193B-CDDC-43B9-B567-D23916DA3207}" type="pres">
      <dgm:prSet presAssocID="{4F06969C-F668-43C5-8A37-D8B9A3EAB546}" presName="compNode" presStyleCnt="0"/>
      <dgm:spPr/>
    </dgm:pt>
    <dgm:pt modelId="{E7367154-AD7E-4F16-B70D-CF792B6A84C9}" type="pres">
      <dgm:prSet presAssocID="{4F06969C-F668-43C5-8A37-D8B9A3EAB546}" presName="bgRect" presStyleLbl="bgShp" presStyleIdx="1" presStyleCnt="3"/>
      <dgm:spPr/>
    </dgm:pt>
    <dgm:pt modelId="{AC226276-329B-47AF-A82C-43EB816270C2}" type="pres">
      <dgm:prSet presAssocID="{4F06969C-F668-43C5-8A37-D8B9A3EAB54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hat"/>
        </a:ext>
      </dgm:extLst>
    </dgm:pt>
    <dgm:pt modelId="{7BE8F70D-3CE7-4AAF-A703-AA3F4B415716}" type="pres">
      <dgm:prSet presAssocID="{4F06969C-F668-43C5-8A37-D8B9A3EAB546}" presName="spaceRect" presStyleCnt="0"/>
      <dgm:spPr/>
    </dgm:pt>
    <dgm:pt modelId="{388020C0-3F57-492F-9728-BB6277F83AE1}" type="pres">
      <dgm:prSet presAssocID="{4F06969C-F668-43C5-8A37-D8B9A3EAB546}" presName="parTx" presStyleLbl="revTx" presStyleIdx="1" presStyleCnt="3">
        <dgm:presLayoutVars>
          <dgm:chMax val="0"/>
          <dgm:chPref val="0"/>
        </dgm:presLayoutVars>
      </dgm:prSet>
      <dgm:spPr/>
    </dgm:pt>
    <dgm:pt modelId="{F5E42C69-C6E7-47C2-8455-8D72307E71EA}" type="pres">
      <dgm:prSet presAssocID="{6FF3425D-E51E-48CE-B324-AB1121E5BF3E}" presName="sibTrans" presStyleCnt="0"/>
      <dgm:spPr/>
    </dgm:pt>
    <dgm:pt modelId="{9BEA7996-2A97-4AD1-BCBA-6D9D78BCA5B5}" type="pres">
      <dgm:prSet presAssocID="{EDD9F9EA-AD2D-4B7B-B732-864C68B97DCE}" presName="compNode" presStyleCnt="0"/>
      <dgm:spPr/>
    </dgm:pt>
    <dgm:pt modelId="{EA8B5572-1B1B-4674-91B1-1FAA3BEFEEFF}" type="pres">
      <dgm:prSet presAssocID="{EDD9F9EA-AD2D-4B7B-B732-864C68B97DCE}" presName="bgRect" presStyleLbl="bgShp" presStyleIdx="2" presStyleCnt="3"/>
      <dgm:spPr/>
    </dgm:pt>
    <dgm:pt modelId="{618B1872-913D-4833-97A2-F5B11E146601}" type="pres">
      <dgm:prSet presAssocID="{EDD9F9EA-AD2D-4B7B-B732-864C68B97DC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Flip Calendar"/>
        </a:ext>
      </dgm:extLst>
    </dgm:pt>
    <dgm:pt modelId="{4605D30D-41DE-4AA2-BF2B-A17BD66DE47B}" type="pres">
      <dgm:prSet presAssocID="{EDD9F9EA-AD2D-4B7B-B732-864C68B97DCE}" presName="spaceRect" presStyleCnt="0"/>
      <dgm:spPr/>
    </dgm:pt>
    <dgm:pt modelId="{C80E8F1E-0A4C-452D-B1CD-757934E60B30}" type="pres">
      <dgm:prSet presAssocID="{EDD9F9EA-AD2D-4B7B-B732-864C68B97DCE}" presName="parTx" presStyleLbl="revTx" presStyleIdx="2" presStyleCnt="3">
        <dgm:presLayoutVars>
          <dgm:chMax val="0"/>
          <dgm:chPref val="0"/>
        </dgm:presLayoutVars>
      </dgm:prSet>
      <dgm:spPr/>
    </dgm:pt>
  </dgm:ptLst>
  <dgm:cxnLst>
    <dgm:cxn modelId="{691D9C12-1D1D-4A25-AB94-ABEA033445AF}" type="presOf" srcId="{4F06969C-F668-43C5-8A37-D8B9A3EAB546}" destId="{388020C0-3F57-492F-9728-BB6277F83AE1}" srcOrd="0" destOrd="0" presId="urn:microsoft.com/office/officeart/2018/2/layout/IconVerticalSolidList"/>
    <dgm:cxn modelId="{1E164826-7D58-4AFA-BB42-9BEE77582E7D}" srcId="{96C2F6DB-7DA4-4DA0-B520-0346A42541D5}" destId="{EDD9F9EA-AD2D-4B7B-B732-864C68B97DCE}" srcOrd="2" destOrd="0" parTransId="{7D07E9ED-CF18-4595-8801-1A7A44BDB98B}" sibTransId="{4F93297B-3438-44E3-895C-DEDFF0ED2709}"/>
    <dgm:cxn modelId="{7292A42B-B168-4CDF-9DD3-0328BA6A6116}" srcId="{96C2F6DB-7DA4-4DA0-B520-0346A42541D5}" destId="{62CDF22C-1D28-442A-91D2-401A0D930111}" srcOrd="0" destOrd="0" parTransId="{B0332F82-4721-4DAD-97E1-DAF63286C071}" sibTransId="{04A6789E-9F8B-482C-B1C0-27918F06EA16}"/>
    <dgm:cxn modelId="{057F4441-3E80-4817-971C-A22206AC15C6}" srcId="{96C2F6DB-7DA4-4DA0-B520-0346A42541D5}" destId="{4F06969C-F668-43C5-8A37-D8B9A3EAB546}" srcOrd="1" destOrd="0" parTransId="{9DD25C29-CBD1-44DD-BE41-637BC17CF1E5}" sibTransId="{6FF3425D-E51E-48CE-B324-AB1121E5BF3E}"/>
    <dgm:cxn modelId="{A178CB9A-2C01-497E-871E-3482004BBE90}" type="presOf" srcId="{96C2F6DB-7DA4-4DA0-B520-0346A42541D5}" destId="{E83090B5-6773-470F-A1F8-7E650D3E713E}" srcOrd="0" destOrd="0" presId="urn:microsoft.com/office/officeart/2018/2/layout/IconVerticalSolidList"/>
    <dgm:cxn modelId="{FF2D8CE0-8F1A-4655-8C0C-D2E47E82AF98}" type="presOf" srcId="{62CDF22C-1D28-442A-91D2-401A0D930111}" destId="{E7DA4513-3606-41BA-9DC9-24166BC28303}" srcOrd="0" destOrd="0" presId="urn:microsoft.com/office/officeart/2018/2/layout/IconVerticalSolidList"/>
    <dgm:cxn modelId="{618915F7-EE13-49DE-BEBE-BF09C24DBDEA}" type="presOf" srcId="{EDD9F9EA-AD2D-4B7B-B732-864C68B97DCE}" destId="{C80E8F1E-0A4C-452D-B1CD-757934E60B30}" srcOrd="0" destOrd="0" presId="urn:microsoft.com/office/officeart/2018/2/layout/IconVerticalSolidList"/>
    <dgm:cxn modelId="{3E78D691-B9B9-46F0-B027-805AD73E8FF7}" type="presParOf" srcId="{E83090B5-6773-470F-A1F8-7E650D3E713E}" destId="{C50592C6-712E-4CFC-BC34-29C859752DD9}" srcOrd="0" destOrd="0" presId="urn:microsoft.com/office/officeart/2018/2/layout/IconVerticalSolidList"/>
    <dgm:cxn modelId="{EC73DFE8-4F2A-49EC-B9B1-01CFEECA3916}" type="presParOf" srcId="{C50592C6-712E-4CFC-BC34-29C859752DD9}" destId="{31486D83-5ABC-4C96-BE39-5FB79CD23C83}" srcOrd="0" destOrd="0" presId="urn:microsoft.com/office/officeart/2018/2/layout/IconVerticalSolidList"/>
    <dgm:cxn modelId="{962C0D28-5259-4209-8D98-C6D121E5A620}" type="presParOf" srcId="{C50592C6-712E-4CFC-BC34-29C859752DD9}" destId="{4984AD1D-D26B-4FE3-81F7-C7BBB9CAB786}" srcOrd="1" destOrd="0" presId="urn:microsoft.com/office/officeart/2018/2/layout/IconVerticalSolidList"/>
    <dgm:cxn modelId="{8257C72E-56D7-43CE-A455-5CEA9BEEB010}" type="presParOf" srcId="{C50592C6-712E-4CFC-BC34-29C859752DD9}" destId="{26A46130-6EB8-4532-BBCA-95A01C1902ED}" srcOrd="2" destOrd="0" presId="urn:microsoft.com/office/officeart/2018/2/layout/IconVerticalSolidList"/>
    <dgm:cxn modelId="{94D675A1-BE7F-4E28-AC3F-866E740DFC19}" type="presParOf" srcId="{C50592C6-712E-4CFC-BC34-29C859752DD9}" destId="{E7DA4513-3606-41BA-9DC9-24166BC28303}" srcOrd="3" destOrd="0" presId="urn:microsoft.com/office/officeart/2018/2/layout/IconVerticalSolidList"/>
    <dgm:cxn modelId="{B76DCCA5-CF13-4166-B303-FA276A00F30D}" type="presParOf" srcId="{E83090B5-6773-470F-A1F8-7E650D3E713E}" destId="{C059787D-B53E-481D-A653-A5EB30750F8A}" srcOrd="1" destOrd="0" presId="urn:microsoft.com/office/officeart/2018/2/layout/IconVerticalSolidList"/>
    <dgm:cxn modelId="{AAE5A3C0-7886-41CC-83E8-38179F299DAE}" type="presParOf" srcId="{E83090B5-6773-470F-A1F8-7E650D3E713E}" destId="{BBF4193B-CDDC-43B9-B567-D23916DA3207}" srcOrd="2" destOrd="0" presId="urn:microsoft.com/office/officeart/2018/2/layout/IconVerticalSolidList"/>
    <dgm:cxn modelId="{34EBB4E7-C742-454A-A264-271CB1FFF91D}" type="presParOf" srcId="{BBF4193B-CDDC-43B9-B567-D23916DA3207}" destId="{E7367154-AD7E-4F16-B70D-CF792B6A84C9}" srcOrd="0" destOrd="0" presId="urn:microsoft.com/office/officeart/2018/2/layout/IconVerticalSolidList"/>
    <dgm:cxn modelId="{88CD380C-D782-4ED2-8BA2-919D29F7FC66}" type="presParOf" srcId="{BBF4193B-CDDC-43B9-B567-D23916DA3207}" destId="{AC226276-329B-47AF-A82C-43EB816270C2}" srcOrd="1" destOrd="0" presId="urn:microsoft.com/office/officeart/2018/2/layout/IconVerticalSolidList"/>
    <dgm:cxn modelId="{C8CC370F-BAB2-4003-BB50-5419FBBBCBF9}" type="presParOf" srcId="{BBF4193B-CDDC-43B9-B567-D23916DA3207}" destId="{7BE8F70D-3CE7-4AAF-A703-AA3F4B415716}" srcOrd="2" destOrd="0" presId="urn:microsoft.com/office/officeart/2018/2/layout/IconVerticalSolidList"/>
    <dgm:cxn modelId="{80B674DE-2CD2-4739-9730-098864BC8133}" type="presParOf" srcId="{BBF4193B-CDDC-43B9-B567-D23916DA3207}" destId="{388020C0-3F57-492F-9728-BB6277F83AE1}" srcOrd="3" destOrd="0" presId="urn:microsoft.com/office/officeart/2018/2/layout/IconVerticalSolidList"/>
    <dgm:cxn modelId="{19B42800-49ED-415B-B515-CC8DA7A47958}" type="presParOf" srcId="{E83090B5-6773-470F-A1F8-7E650D3E713E}" destId="{F5E42C69-C6E7-47C2-8455-8D72307E71EA}" srcOrd="3" destOrd="0" presId="urn:microsoft.com/office/officeart/2018/2/layout/IconVerticalSolidList"/>
    <dgm:cxn modelId="{763C2F4E-661B-4BAC-9B39-0A630E32924F}" type="presParOf" srcId="{E83090B5-6773-470F-A1F8-7E650D3E713E}" destId="{9BEA7996-2A97-4AD1-BCBA-6D9D78BCA5B5}" srcOrd="4" destOrd="0" presId="urn:microsoft.com/office/officeart/2018/2/layout/IconVerticalSolidList"/>
    <dgm:cxn modelId="{4639711A-752F-4B52-B0D3-19BAEAE2445D}" type="presParOf" srcId="{9BEA7996-2A97-4AD1-BCBA-6D9D78BCA5B5}" destId="{EA8B5572-1B1B-4674-91B1-1FAA3BEFEEFF}" srcOrd="0" destOrd="0" presId="urn:microsoft.com/office/officeart/2018/2/layout/IconVerticalSolidList"/>
    <dgm:cxn modelId="{EA512E5A-EC97-41DF-BD25-F6820586A062}" type="presParOf" srcId="{9BEA7996-2A97-4AD1-BCBA-6D9D78BCA5B5}" destId="{618B1872-913D-4833-97A2-F5B11E146601}" srcOrd="1" destOrd="0" presId="urn:microsoft.com/office/officeart/2018/2/layout/IconVerticalSolidList"/>
    <dgm:cxn modelId="{100D28DF-9778-4711-B045-EA1AC4BA1868}" type="presParOf" srcId="{9BEA7996-2A97-4AD1-BCBA-6D9D78BCA5B5}" destId="{4605D30D-41DE-4AA2-BF2B-A17BD66DE47B}" srcOrd="2" destOrd="0" presId="urn:microsoft.com/office/officeart/2018/2/layout/IconVerticalSolidList"/>
    <dgm:cxn modelId="{69D04B7B-3C03-4D18-9391-95ACC773022A}" type="presParOf" srcId="{9BEA7996-2A97-4AD1-BCBA-6D9D78BCA5B5}" destId="{C80E8F1E-0A4C-452D-B1CD-757934E60B30}"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E72F1D-913F-4401-BAE5-1E04E986340E}">
      <dsp:nvSpPr>
        <dsp:cNvPr id="0" name=""/>
        <dsp:cNvSpPr/>
      </dsp:nvSpPr>
      <dsp:spPr>
        <a:xfrm>
          <a:off x="0" y="761992"/>
          <a:ext cx="4958351" cy="49630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015227-09A4-4086-B02B-A5E28756585D}">
      <dsp:nvSpPr>
        <dsp:cNvPr id="0" name=""/>
        <dsp:cNvSpPr/>
      </dsp:nvSpPr>
      <dsp:spPr>
        <a:xfrm>
          <a:off x="550927" y="1285374"/>
          <a:ext cx="4958351" cy="4963033"/>
        </a:xfrm>
        <a:prstGeom prst="roundRect">
          <a:avLst>
            <a:gd name="adj" fmla="val 10000"/>
          </a:avLst>
        </a:prstGeom>
        <a:solidFill>
          <a:schemeClr val="accent1">
            <a:lumMod val="40000"/>
            <a:lumOff val="6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solidFill>
            </a:rPr>
            <a:t>WEDI is a multi-stakeholder organization representing health plans, providers, clearinghouses, vendors, SDOs, federal/state gov’t and patient advocacy groups</a:t>
          </a:r>
        </a:p>
      </dsp:txBody>
      <dsp:txXfrm>
        <a:off x="696152" y="1430599"/>
        <a:ext cx="4667901" cy="4672583"/>
      </dsp:txXfrm>
    </dsp:sp>
    <dsp:sp modelId="{FF6BF61C-7029-43D6-9EB3-6EB6923D655E}">
      <dsp:nvSpPr>
        <dsp:cNvPr id="0" name=""/>
        <dsp:cNvSpPr/>
      </dsp:nvSpPr>
      <dsp:spPr>
        <a:xfrm>
          <a:off x="6060207" y="761992"/>
          <a:ext cx="4958351" cy="314855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77202E-8088-40D8-AD22-1FC92A12B822}">
      <dsp:nvSpPr>
        <dsp:cNvPr id="0" name=""/>
        <dsp:cNvSpPr/>
      </dsp:nvSpPr>
      <dsp:spPr>
        <a:xfrm>
          <a:off x="6611135" y="1285374"/>
          <a:ext cx="4958351" cy="3148553"/>
        </a:xfrm>
        <a:prstGeom prst="roundRect">
          <a:avLst>
            <a:gd name="adj" fmla="val 10000"/>
          </a:avLst>
        </a:prstGeom>
        <a:solidFill>
          <a:schemeClr val="accent1">
            <a:lumMod val="40000"/>
            <a:lumOff val="6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solidFill>
                <a:schemeClr val="tx1"/>
              </a:solidFill>
            </a:rPr>
            <a:t>WEDI was named as an advisor to the Secretary of HHS in HIPAA Section 1172 (c)</a:t>
          </a:r>
        </a:p>
      </dsp:txBody>
      <dsp:txXfrm>
        <a:off x="6703353" y="1377592"/>
        <a:ext cx="4773915" cy="2964117"/>
      </dsp:txXfrm>
    </dsp:sp>
    <dsp:sp modelId="{88114E9F-E958-4140-BAEE-9B94D3151417}">
      <dsp:nvSpPr>
        <dsp:cNvPr id="0" name=""/>
        <dsp:cNvSpPr/>
      </dsp:nvSpPr>
      <dsp:spPr>
        <a:xfrm>
          <a:off x="12120415" y="761992"/>
          <a:ext cx="4958351" cy="314855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5B2FE3-4157-4206-B063-02CCF582E330}">
      <dsp:nvSpPr>
        <dsp:cNvPr id="0" name=""/>
        <dsp:cNvSpPr/>
      </dsp:nvSpPr>
      <dsp:spPr>
        <a:xfrm>
          <a:off x="12671343" y="1285374"/>
          <a:ext cx="4958351" cy="3148553"/>
        </a:xfrm>
        <a:prstGeom prst="roundRect">
          <a:avLst>
            <a:gd name="adj" fmla="val 10000"/>
          </a:avLst>
        </a:prstGeom>
        <a:solidFill>
          <a:schemeClr val="accent1">
            <a:lumMod val="40000"/>
            <a:lumOff val="6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solidFill>
                <a:schemeClr val="tx1"/>
              </a:solidFill>
            </a:rPr>
            <a:t>WEDI convenes, collaborates, educates and advises</a:t>
          </a:r>
        </a:p>
      </dsp:txBody>
      <dsp:txXfrm>
        <a:off x="12763561" y="1377592"/>
        <a:ext cx="4773915" cy="29641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486D83-5ABC-4C96-BE39-5FB79CD23C83}">
      <dsp:nvSpPr>
        <dsp:cNvPr id="0" name=""/>
        <dsp:cNvSpPr/>
      </dsp:nvSpPr>
      <dsp:spPr>
        <a:xfrm>
          <a:off x="0" y="1001"/>
          <a:ext cx="17733390" cy="234299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84AD1D-D26B-4FE3-81F7-C7BBB9CAB786}">
      <dsp:nvSpPr>
        <dsp:cNvPr id="0" name=""/>
        <dsp:cNvSpPr/>
      </dsp:nvSpPr>
      <dsp:spPr>
        <a:xfrm>
          <a:off x="708756" y="528175"/>
          <a:ext cx="1288647" cy="128864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7DA4513-3606-41BA-9DC9-24166BC28303}">
      <dsp:nvSpPr>
        <dsp:cNvPr id="0" name=""/>
        <dsp:cNvSpPr/>
      </dsp:nvSpPr>
      <dsp:spPr>
        <a:xfrm>
          <a:off x="2706159" y="1001"/>
          <a:ext cx="15027230" cy="2342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967" tIns="247967" rIns="247967" bIns="247967" numCol="1" spcCol="1270" anchor="ctr" anchorCtr="0">
          <a:noAutofit/>
        </a:bodyPr>
        <a:lstStyle/>
        <a:p>
          <a:pPr marL="0" lvl="0" indent="0" algn="l" defTabSz="1600200">
            <a:lnSpc>
              <a:spcPct val="100000"/>
            </a:lnSpc>
            <a:spcBef>
              <a:spcPct val="0"/>
            </a:spcBef>
            <a:spcAft>
              <a:spcPct val="35000"/>
            </a:spcAft>
            <a:buNone/>
          </a:pPr>
          <a:r>
            <a:rPr lang="en-US" sz="3600" b="1" kern="1200" dirty="0"/>
            <a:t>Purpose of an MPA</a:t>
          </a:r>
          <a:r>
            <a:rPr lang="en-US" sz="3600" kern="1200" dirty="0"/>
            <a:t>: Ensure members can provide input and data to assist the WEDI Board in developing recommendations, comments and positions that reflect the views of WEDI’s diverse members.</a:t>
          </a:r>
        </a:p>
      </dsp:txBody>
      <dsp:txXfrm>
        <a:off x="2706159" y="1001"/>
        <a:ext cx="15027230" cy="2342995"/>
      </dsp:txXfrm>
    </dsp:sp>
    <dsp:sp modelId="{E7367154-AD7E-4F16-B70D-CF792B6A84C9}">
      <dsp:nvSpPr>
        <dsp:cNvPr id="0" name=""/>
        <dsp:cNvSpPr/>
      </dsp:nvSpPr>
      <dsp:spPr>
        <a:xfrm>
          <a:off x="0" y="2929745"/>
          <a:ext cx="17733390" cy="234299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C226276-329B-47AF-A82C-43EB816270C2}">
      <dsp:nvSpPr>
        <dsp:cNvPr id="0" name=""/>
        <dsp:cNvSpPr/>
      </dsp:nvSpPr>
      <dsp:spPr>
        <a:xfrm>
          <a:off x="708756" y="3456919"/>
          <a:ext cx="1288647" cy="128864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88020C0-3F57-492F-9728-BB6277F83AE1}">
      <dsp:nvSpPr>
        <dsp:cNvPr id="0" name=""/>
        <dsp:cNvSpPr/>
      </dsp:nvSpPr>
      <dsp:spPr>
        <a:xfrm>
          <a:off x="2706159" y="2929745"/>
          <a:ext cx="15027230" cy="2342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967" tIns="247967" rIns="247967" bIns="247967" numCol="1" spcCol="1270" anchor="ctr" anchorCtr="0">
          <a:noAutofit/>
        </a:bodyPr>
        <a:lstStyle/>
        <a:p>
          <a:pPr marL="0" lvl="0" indent="0" algn="l" defTabSz="1600200">
            <a:lnSpc>
              <a:spcPct val="100000"/>
            </a:lnSpc>
            <a:spcBef>
              <a:spcPct val="0"/>
            </a:spcBef>
            <a:spcAft>
              <a:spcPct val="35000"/>
            </a:spcAft>
            <a:buNone/>
          </a:pPr>
          <a:r>
            <a:rPr lang="en-US" sz="3600" b="1" kern="1200" dirty="0"/>
            <a:t>Listening Session MPA</a:t>
          </a:r>
          <a:r>
            <a:rPr lang="en-US" sz="3600" kern="1200" dirty="0"/>
            <a:t>: WEDI held an MPA on Nov. 17 to discuss the seven CMS Listening Session questions. More than 150 members participated, representing every major stakeholder group.</a:t>
          </a:r>
        </a:p>
      </dsp:txBody>
      <dsp:txXfrm>
        <a:off x="2706159" y="2929745"/>
        <a:ext cx="15027230" cy="2342995"/>
      </dsp:txXfrm>
    </dsp:sp>
    <dsp:sp modelId="{EA8B5572-1B1B-4674-91B1-1FAA3BEFEEFF}">
      <dsp:nvSpPr>
        <dsp:cNvPr id="0" name=""/>
        <dsp:cNvSpPr/>
      </dsp:nvSpPr>
      <dsp:spPr>
        <a:xfrm>
          <a:off x="0" y="5858490"/>
          <a:ext cx="17733390" cy="234299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8B1872-913D-4833-97A2-F5B11E146601}">
      <dsp:nvSpPr>
        <dsp:cNvPr id="0" name=""/>
        <dsp:cNvSpPr/>
      </dsp:nvSpPr>
      <dsp:spPr>
        <a:xfrm>
          <a:off x="708756" y="6385664"/>
          <a:ext cx="1288647" cy="128864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0E8F1E-0A4C-452D-B1CD-757934E60B30}">
      <dsp:nvSpPr>
        <dsp:cNvPr id="0" name=""/>
        <dsp:cNvSpPr/>
      </dsp:nvSpPr>
      <dsp:spPr>
        <a:xfrm>
          <a:off x="2706159" y="5858490"/>
          <a:ext cx="15027230" cy="2342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967" tIns="247967" rIns="247967" bIns="247967" numCol="1" spcCol="1270" anchor="ctr" anchorCtr="0">
          <a:noAutofit/>
        </a:bodyPr>
        <a:lstStyle/>
        <a:p>
          <a:pPr marL="0" lvl="0" indent="0" algn="l" defTabSz="1778000">
            <a:lnSpc>
              <a:spcPct val="100000"/>
            </a:lnSpc>
            <a:spcBef>
              <a:spcPct val="0"/>
            </a:spcBef>
            <a:spcAft>
              <a:spcPct val="35000"/>
            </a:spcAft>
            <a:buNone/>
          </a:pPr>
          <a:r>
            <a:rPr lang="en-US" sz="4000" kern="1200" dirty="0"/>
            <a:t>In our remarks, WEDI also will reference our two </a:t>
          </a:r>
          <a:r>
            <a:rPr lang="en-US" sz="4000" b="1" kern="1200" dirty="0"/>
            <a:t>CMS-0057-F surveys</a:t>
          </a:r>
          <a:r>
            <a:rPr lang="en-US" sz="4000" kern="1200" dirty="0"/>
            <a:t> (conducted Jan-Feb and Oct 2025).</a:t>
          </a:r>
        </a:p>
      </dsp:txBody>
      <dsp:txXfrm>
        <a:off x="2706159" y="5858490"/>
        <a:ext cx="15027230" cy="234299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4D9651-8786-E645-A48B-4F6BC428D682}" type="datetimeFigureOut">
              <a:rPr lang="en-US" smtClean="0"/>
              <a:t>12/10/2025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32E3D8-FBF2-0E4A-B257-F6D2A823BBF7}" type="slidenum">
              <a:rPr lang="en-US" smtClean="0"/>
              <a:t>‹#›</a:t>
            </a:fld>
            <a:endParaRPr lang="en-US"/>
          </a:p>
        </p:txBody>
      </p:sp>
    </p:spTree>
    <p:extLst>
      <p:ext uri="{BB962C8B-B14F-4D97-AF65-F5344CB8AC3E}">
        <p14:creationId xmlns:p14="http://schemas.microsoft.com/office/powerpoint/2010/main" val="207168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32E3D8-FBF2-0E4A-B257-F6D2A823BB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7323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32E3D8-FBF2-0E4A-B257-F6D2A823BBF7}" type="slidenum">
              <a:rPr lang="en-US" smtClean="0"/>
              <a:t>13</a:t>
            </a:fld>
            <a:endParaRPr lang="en-US"/>
          </a:p>
        </p:txBody>
      </p:sp>
    </p:spTree>
    <p:extLst>
      <p:ext uri="{BB962C8B-B14F-4D97-AF65-F5344CB8AC3E}">
        <p14:creationId xmlns:p14="http://schemas.microsoft.com/office/powerpoint/2010/main" val="962172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57AE1-A569-9E4B-9469-BB68413AEACA}"/>
              </a:ext>
            </a:extLst>
          </p:cNvPr>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8A2C89B9-C876-B04D-BDD9-1D6E81F0F267}"/>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31E947CE-2B3E-AE41-A65C-1806E240B69B}"/>
              </a:ext>
            </a:extLst>
          </p:cNvPr>
          <p:cNvSpPr>
            <a:spLocks noGrp="1"/>
          </p:cNvSpPr>
          <p:nvPr>
            <p:ph type="dt" sz="half" idx="10"/>
          </p:nvPr>
        </p:nvSpPr>
        <p:spPr/>
        <p:txBody>
          <a:bodyPr/>
          <a:lstStyle/>
          <a:p>
            <a:fld id="{19324A7F-F9A3-4384-A8CA-6E8A96C0BBB0}" type="datetime1">
              <a:rPr lang="en-US" smtClean="0"/>
              <a:t>12/10/2025</a:t>
            </a:fld>
            <a:endParaRPr lang="en-US"/>
          </a:p>
        </p:txBody>
      </p:sp>
      <p:sp>
        <p:nvSpPr>
          <p:cNvPr id="5" name="Footer Placeholder 4">
            <a:extLst>
              <a:ext uri="{FF2B5EF4-FFF2-40B4-BE49-F238E27FC236}">
                <a16:creationId xmlns:a16="http://schemas.microsoft.com/office/drawing/2014/main" id="{A56D6B59-7633-DD47-A10B-5E7E3591C9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5437C1-3702-7E43-97AA-8264D3FB953A}"/>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84102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F12F8-C248-EB42-9798-6076BAC304F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FCE0800-2DAF-454B-AF79-470945D0268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02E83A-4451-504F-B564-4CB4ADAEB1CC}"/>
              </a:ext>
            </a:extLst>
          </p:cNvPr>
          <p:cNvSpPr>
            <a:spLocks noGrp="1"/>
          </p:cNvSpPr>
          <p:nvPr>
            <p:ph type="dt" sz="half" idx="10"/>
          </p:nvPr>
        </p:nvSpPr>
        <p:spPr/>
        <p:txBody>
          <a:bodyPr/>
          <a:lstStyle/>
          <a:p>
            <a:fld id="{4121CC93-BFB6-4B61-B214-43F72B768C37}" type="datetime1">
              <a:rPr lang="en-US" smtClean="0"/>
              <a:t>12/10/2025</a:t>
            </a:fld>
            <a:endParaRPr lang="en-US"/>
          </a:p>
        </p:txBody>
      </p:sp>
      <p:sp>
        <p:nvSpPr>
          <p:cNvPr id="5" name="Footer Placeholder 4">
            <a:extLst>
              <a:ext uri="{FF2B5EF4-FFF2-40B4-BE49-F238E27FC236}">
                <a16:creationId xmlns:a16="http://schemas.microsoft.com/office/drawing/2014/main" id="{D85008E4-9243-FD41-9B04-D4501951D2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A5FC03-5656-E842-B0A9-02BA6826CEB7}"/>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65831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6D8616-D29C-F84F-9B01-46FC2B22ABB4}"/>
              </a:ext>
            </a:extLst>
          </p:cNvPr>
          <p:cNvSpPr>
            <a:spLocks noGrp="1"/>
          </p:cNvSpPr>
          <p:nvPr>
            <p:ph type="title" orient="vert"/>
          </p:nvPr>
        </p:nvSpPr>
        <p:spPr>
          <a:xfrm>
            <a:off x="13087350" y="547688"/>
            <a:ext cx="3943350" cy="871775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6435B2-3E1E-9541-AD30-4BBDC0270852}"/>
              </a:ext>
            </a:extLst>
          </p:cNvPr>
          <p:cNvSpPr>
            <a:spLocks noGrp="1"/>
          </p:cNvSpPr>
          <p:nvPr>
            <p:ph type="body" orient="vert" idx="1"/>
          </p:nvPr>
        </p:nvSpPr>
        <p:spPr>
          <a:xfrm>
            <a:off x="1257300"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AF2AEC-267F-0141-92E9-E9D41050D437}"/>
              </a:ext>
            </a:extLst>
          </p:cNvPr>
          <p:cNvSpPr>
            <a:spLocks noGrp="1"/>
          </p:cNvSpPr>
          <p:nvPr>
            <p:ph type="dt" sz="half" idx="10"/>
          </p:nvPr>
        </p:nvSpPr>
        <p:spPr/>
        <p:txBody>
          <a:bodyPr/>
          <a:lstStyle/>
          <a:p>
            <a:fld id="{7DCDB7C9-796F-4E9C-BD54-023EA6938AD5}" type="datetime1">
              <a:rPr lang="en-US" smtClean="0"/>
              <a:t>12/10/2025</a:t>
            </a:fld>
            <a:endParaRPr lang="en-US"/>
          </a:p>
        </p:txBody>
      </p:sp>
      <p:sp>
        <p:nvSpPr>
          <p:cNvPr id="5" name="Footer Placeholder 4">
            <a:extLst>
              <a:ext uri="{FF2B5EF4-FFF2-40B4-BE49-F238E27FC236}">
                <a16:creationId xmlns:a16="http://schemas.microsoft.com/office/drawing/2014/main" id="{6A16FDF5-5EC3-2A41-8289-A853DAE2DF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490852-AF8B-6F4A-A82C-ECB07FEB8F81}"/>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76679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0272" y="161291"/>
            <a:ext cx="16459200" cy="1097426"/>
          </a:xfrm>
        </p:spPr>
        <p:txBody>
          <a:bodyPr/>
          <a:lstStyle>
            <a:lvl1pPr>
              <a:defRPr/>
            </a:lvl1pPr>
          </a:lstStyle>
          <a:p>
            <a:r>
              <a:rPr lang="en-US" dirty="0"/>
              <a:t>Master title style (only changes made to the parent slide will be reflected in the app)</a:t>
            </a:r>
          </a:p>
        </p:txBody>
      </p:sp>
      <p:sp>
        <p:nvSpPr>
          <p:cNvPr id="6" name="Slide Number Placeholder 5"/>
          <p:cNvSpPr>
            <a:spLocks noGrp="1"/>
          </p:cNvSpPr>
          <p:nvPr>
            <p:ph type="sldNum" sz="quarter" idx="12"/>
          </p:nvPr>
        </p:nvSpPr>
        <p:spPr/>
        <p:txBody>
          <a:bodyPr/>
          <a:lstStyle/>
          <a:p>
            <a:fld id="{A88B48FB-E956-2048-9E74-C69E7CAA26CC}" type="slidenum">
              <a:rPr lang="en-US" smtClean="0"/>
              <a:t>‹#›</a:t>
            </a:fld>
            <a:endParaRPr lang="en-US"/>
          </a:p>
        </p:txBody>
      </p:sp>
      <p:sp>
        <p:nvSpPr>
          <p:cNvPr id="8" name="Content Placeholder 7">
            <a:extLst>
              <a:ext uri="{FF2B5EF4-FFF2-40B4-BE49-F238E27FC236}">
                <a16:creationId xmlns:a16="http://schemas.microsoft.com/office/drawing/2014/main" id="{8252A03B-2D42-4DAE-8460-CF96145A8DF0}"/>
              </a:ext>
            </a:extLst>
          </p:cNvPr>
          <p:cNvSpPr>
            <a:spLocks noGrp="1"/>
          </p:cNvSpPr>
          <p:nvPr>
            <p:ph sz="quarter" idx="13" hasCustomPrompt="1"/>
          </p:nvPr>
        </p:nvSpPr>
        <p:spPr>
          <a:xfrm>
            <a:off x="230272" y="2010161"/>
            <a:ext cx="16459200" cy="7138026"/>
          </a:xfrm>
        </p:spPr>
        <p:txBody>
          <a:bodyPr/>
          <a:lstStyle>
            <a:lvl1pPr>
              <a:defRPr sz="2800">
                <a:solidFill>
                  <a:schemeClr val="tx1"/>
                </a:solidFill>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200">
                <a:latin typeface="Arial" panose="020B0604020202020204" pitchFamily="34" charset="0"/>
                <a:cs typeface="Arial" panose="020B0604020202020204" pitchFamily="34" charset="0"/>
              </a:defRPr>
            </a:lvl4pPr>
            <a:lvl5pPr>
              <a:defRPr sz="2200">
                <a:latin typeface="Arial" panose="020B0604020202020204" pitchFamily="34" charset="0"/>
                <a:cs typeface="Arial" panose="020B0604020202020204" pitchFamily="34" charset="0"/>
              </a:defRPr>
            </a:lvl5pPr>
          </a:lstStyle>
          <a:p>
            <a:pPr lvl="0"/>
            <a:r>
              <a:rPr lang="en-US" dirty="0"/>
              <a:t>Master text style</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a:extLst>
              <a:ext uri="{FF2B5EF4-FFF2-40B4-BE49-F238E27FC236}">
                <a16:creationId xmlns:a16="http://schemas.microsoft.com/office/drawing/2014/main" id="{FCB14CF1-AB9B-4870-9E5C-AD8F31C7FF68}"/>
              </a:ext>
            </a:extLst>
          </p:cNvPr>
          <p:cNvSpPr>
            <a:spLocks noGrp="1"/>
          </p:cNvSpPr>
          <p:nvPr>
            <p:ph type="body" sz="quarter" idx="14" hasCustomPrompt="1"/>
          </p:nvPr>
        </p:nvSpPr>
        <p:spPr>
          <a:xfrm>
            <a:off x="246644" y="1254839"/>
            <a:ext cx="16459200" cy="479426"/>
          </a:xfrm>
        </p:spPr>
        <p:txBody>
          <a:bodyPr/>
          <a:lstStyle>
            <a:lvl1pPr>
              <a:defRPr/>
            </a:lvl1pPr>
          </a:lstStyle>
          <a:p>
            <a:pPr lvl="0"/>
            <a:r>
              <a:rPr lang="en-US" dirty="0"/>
              <a:t>Master text style</a:t>
            </a:r>
            <a:endParaRPr lang="en-GB" dirty="0"/>
          </a:p>
        </p:txBody>
      </p:sp>
      <p:sp>
        <p:nvSpPr>
          <p:cNvPr id="7" name="Footer Placeholder 3">
            <a:extLst>
              <a:ext uri="{FF2B5EF4-FFF2-40B4-BE49-F238E27FC236}">
                <a16:creationId xmlns:a16="http://schemas.microsoft.com/office/drawing/2014/main" id="{E39551A5-770E-3978-ED85-9963EA081996}"/>
              </a:ext>
            </a:extLst>
          </p:cNvPr>
          <p:cNvSpPr>
            <a:spLocks noGrp="1"/>
          </p:cNvSpPr>
          <p:nvPr>
            <p:ph type="ftr" sz="quarter" idx="3"/>
          </p:nvPr>
        </p:nvSpPr>
        <p:spPr>
          <a:xfrm>
            <a:off x="334348" y="9623735"/>
            <a:ext cx="16459200" cy="549274"/>
          </a:xfrm>
          <a:prstGeom prst="rect">
            <a:avLst/>
          </a:prstGeom>
        </p:spPr>
        <p:txBody>
          <a:bodyPr vert="horz" lIns="91440" tIns="45720" rIns="91440" bIns="45720" rtlCol="0" anchor="ctr"/>
          <a:lstStyle>
            <a:lvl1pPr algn="l">
              <a:defRPr sz="2100">
                <a:solidFill>
                  <a:schemeClr val="tx1">
                    <a:tint val="75000"/>
                  </a:schemeClr>
                </a:solidFill>
              </a:defRPr>
            </a:lvl1pPr>
          </a:lstStyle>
          <a:p>
            <a:endParaRPr lang="en-US" dirty="0"/>
          </a:p>
        </p:txBody>
      </p:sp>
      <p:pic>
        <p:nvPicPr>
          <p:cNvPr id="3" name="Picture 2">
            <a:extLst>
              <a:ext uri="{FF2B5EF4-FFF2-40B4-BE49-F238E27FC236}">
                <a16:creationId xmlns:a16="http://schemas.microsoft.com/office/drawing/2014/main" id="{6D97D2D1-A18C-2BBD-77EC-2D009CA3F9E0}"/>
              </a:ext>
            </a:extLst>
          </p:cNvPr>
          <p:cNvPicPr>
            <a:picLocks noChangeAspect="1"/>
          </p:cNvPicPr>
          <p:nvPr userDrawn="1"/>
        </p:nvPicPr>
        <p:blipFill>
          <a:blip r:embed="rId2"/>
          <a:srcRect b="17834"/>
          <a:stretch>
            <a:fillRect/>
          </a:stretch>
        </p:blipFill>
        <p:spPr>
          <a:xfrm>
            <a:off x="16257711" y="66343"/>
            <a:ext cx="2030290" cy="1045398"/>
          </a:xfrm>
          <a:prstGeom prst="rect">
            <a:avLst/>
          </a:prstGeom>
        </p:spPr>
      </p:pic>
    </p:spTree>
    <p:extLst>
      <p:ext uri="{BB962C8B-B14F-4D97-AF65-F5344CB8AC3E}">
        <p14:creationId xmlns:p14="http://schemas.microsoft.com/office/powerpoint/2010/main" val="38853759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tx1">
            <a:lumMod val="5000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1" hasCustomPrompt="1"/>
          </p:nvPr>
        </p:nvSpPr>
        <p:spPr>
          <a:xfrm>
            <a:off x="512988" y="4989218"/>
            <a:ext cx="15574504" cy="2469460"/>
          </a:xfrm>
        </p:spPr>
        <p:txBody>
          <a:bodyPr anchor="b">
            <a:normAutofit/>
          </a:bodyPr>
          <a:lstStyle>
            <a:lvl1pPr marL="0" indent="0">
              <a:buNone/>
              <a:defRPr sz="6400" b="1" baseline="0">
                <a:solidFill>
                  <a:schemeClr val="bg1"/>
                </a:solidFill>
              </a:defRPr>
            </a:lvl1pPr>
          </a:lstStyle>
          <a:p>
            <a:pPr lvl="0"/>
            <a:r>
              <a:rPr lang="en-US" dirty="0"/>
              <a:t>Title style (only changes made to the parent slide will be reflected in the app)</a:t>
            </a:r>
          </a:p>
        </p:txBody>
      </p:sp>
      <p:sp>
        <p:nvSpPr>
          <p:cNvPr id="3" name="Text Placeholder 2"/>
          <p:cNvSpPr>
            <a:spLocks noGrp="1"/>
          </p:cNvSpPr>
          <p:nvPr>
            <p:ph type="body" sz="quarter" idx="12" hasCustomPrompt="1"/>
          </p:nvPr>
        </p:nvSpPr>
        <p:spPr>
          <a:xfrm>
            <a:off x="532325" y="7458076"/>
            <a:ext cx="5876926" cy="771524"/>
          </a:xfrm>
        </p:spPr>
        <p:txBody>
          <a:bodyPr>
            <a:normAutofit/>
          </a:bodyPr>
          <a:lstStyle>
            <a:lvl1pPr>
              <a:defRPr sz="2400" baseline="0">
                <a:solidFill>
                  <a:schemeClr val="bg1"/>
                </a:solidFill>
              </a:defRPr>
            </a:lvl1pPr>
          </a:lstStyle>
          <a:p>
            <a:pPr lvl="0"/>
            <a:r>
              <a:rPr lang="en-US" dirty="0"/>
              <a:t>Title slide subtitle style</a:t>
            </a:r>
          </a:p>
        </p:txBody>
      </p:sp>
      <p:sp>
        <p:nvSpPr>
          <p:cNvPr id="4" name="Footer Placeholder 3">
            <a:extLst>
              <a:ext uri="{FF2B5EF4-FFF2-40B4-BE49-F238E27FC236}">
                <a16:creationId xmlns:a16="http://schemas.microsoft.com/office/drawing/2014/main" id="{22E984EA-3574-957B-CBB9-81D1F0C18876}"/>
              </a:ext>
            </a:extLst>
          </p:cNvPr>
          <p:cNvSpPr>
            <a:spLocks noGrp="1"/>
          </p:cNvSpPr>
          <p:nvPr>
            <p:ph type="ftr" sz="quarter" idx="3"/>
          </p:nvPr>
        </p:nvSpPr>
        <p:spPr>
          <a:xfrm>
            <a:off x="512987" y="9623735"/>
            <a:ext cx="15678582" cy="549274"/>
          </a:xfrm>
          <a:prstGeom prst="rect">
            <a:avLst/>
          </a:prstGeom>
        </p:spPr>
        <p:txBody>
          <a:bodyPr vert="horz" lIns="91440" tIns="45720" rIns="91440" bIns="45720" rtlCol="0" anchor="ctr"/>
          <a:lstStyle>
            <a:lvl1pPr algn="l">
              <a:defRPr sz="2100">
                <a:solidFill>
                  <a:schemeClr val="bg1"/>
                </a:solidFill>
              </a:defRPr>
            </a:lvl1pPr>
          </a:lstStyle>
          <a:p>
            <a:endParaRPr lang="en-US" dirty="0"/>
          </a:p>
        </p:txBody>
      </p:sp>
    </p:spTree>
    <p:extLst>
      <p:ext uri="{BB962C8B-B14F-4D97-AF65-F5344CB8AC3E}">
        <p14:creationId xmlns:p14="http://schemas.microsoft.com/office/powerpoint/2010/main" val="2975149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sponse Summary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7B593F9-7B30-274B-BFFF-492683631E49}" type="slidenum">
              <a:rPr lang="en-US" smtClean="0"/>
              <a:t>‹#›</a:t>
            </a:fld>
            <a:endParaRPr lang="en-US"/>
          </a:p>
        </p:txBody>
      </p:sp>
      <p:sp>
        <p:nvSpPr>
          <p:cNvPr id="13" name="Text Placeholder 12"/>
          <p:cNvSpPr>
            <a:spLocks noGrp="1"/>
          </p:cNvSpPr>
          <p:nvPr>
            <p:ph type="body" sz="quarter" idx="13" hasCustomPrompt="1"/>
          </p:nvPr>
        </p:nvSpPr>
        <p:spPr>
          <a:xfrm>
            <a:off x="422806" y="7278787"/>
            <a:ext cx="9152776" cy="701674"/>
          </a:xfrm>
        </p:spPr>
        <p:txBody>
          <a:bodyPr/>
          <a:lstStyle>
            <a:lvl1pPr>
              <a:defRPr b="0"/>
            </a:lvl1pPr>
          </a:lstStyle>
          <a:p>
            <a:pPr lvl="0"/>
            <a:r>
              <a:rPr lang="en-US" dirty="0"/>
              <a:t>Master text style</a:t>
            </a:r>
          </a:p>
        </p:txBody>
      </p:sp>
      <p:sp>
        <p:nvSpPr>
          <p:cNvPr id="17" name="Title 16"/>
          <p:cNvSpPr>
            <a:spLocks noGrp="1"/>
          </p:cNvSpPr>
          <p:nvPr>
            <p:ph type="title" hasCustomPrompt="1"/>
          </p:nvPr>
        </p:nvSpPr>
        <p:spPr>
          <a:xfrm>
            <a:off x="409576" y="4669502"/>
            <a:ext cx="16459200" cy="1714500"/>
          </a:xfrm>
        </p:spPr>
        <p:txBody>
          <a:bodyPr/>
          <a:lstStyle/>
          <a:p>
            <a:r>
              <a:rPr lang="en-US" dirty="0"/>
              <a:t>Master title style (only changes made to the parent slide will be reflected in the app)</a:t>
            </a:r>
          </a:p>
        </p:txBody>
      </p:sp>
      <p:sp>
        <p:nvSpPr>
          <p:cNvPr id="16" name="Text Placeholder 5"/>
          <p:cNvSpPr>
            <a:spLocks noGrp="1"/>
          </p:cNvSpPr>
          <p:nvPr>
            <p:ph type="body" sz="quarter" idx="17" hasCustomPrompt="1"/>
          </p:nvPr>
        </p:nvSpPr>
        <p:spPr>
          <a:xfrm>
            <a:off x="409576" y="6317267"/>
            <a:ext cx="7718424" cy="561974"/>
          </a:xfrm>
        </p:spPr>
        <p:txBody>
          <a:bodyPr/>
          <a:lstStyle>
            <a:lvl2pPr marL="9526" indent="0">
              <a:buNone/>
              <a:defRPr sz="3200">
                <a:solidFill>
                  <a:schemeClr val="bg1">
                    <a:lumMod val="50000"/>
                  </a:schemeClr>
                </a:solidFill>
                <a:latin typeface="Arial"/>
                <a:cs typeface="Arial"/>
              </a:defRPr>
            </a:lvl2pPr>
          </a:lstStyle>
          <a:p>
            <a:pPr lvl="1"/>
            <a:r>
              <a:rPr lang="en-US" dirty="0"/>
              <a:t>Total Responses style</a:t>
            </a:r>
          </a:p>
        </p:txBody>
      </p:sp>
      <p:sp>
        <p:nvSpPr>
          <p:cNvPr id="7" name="Text Placeholder 12"/>
          <p:cNvSpPr>
            <a:spLocks noGrp="1"/>
          </p:cNvSpPr>
          <p:nvPr>
            <p:ph type="body" sz="quarter" idx="18" hasCustomPrompt="1"/>
          </p:nvPr>
        </p:nvSpPr>
        <p:spPr>
          <a:xfrm>
            <a:off x="422806" y="8095681"/>
            <a:ext cx="9152776" cy="701674"/>
          </a:xfrm>
        </p:spPr>
        <p:txBody>
          <a:bodyPr/>
          <a:lstStyle>
            <a:lvl1pPr>
              <a:defRPr b="0"/>
            </a:lvl1pPr>
          </a:lstStyle>
          <a:p>
            <a:pPr lvl="0"/>
            <a:r>
              <a:rPr lang="en-US" dirty="0"/>
              <a:t>Master text style</a:t>
            </a:r>
          </a:p>
        </p:txBody>
      </p:sp>
      <p:sp>
        <p:nvSpPr>
          <p:cNvPr id="8" name="Footer Placeholder 3">
            <a:extLst>
              <a:ext uri="{FF2B5EF4-FFF2-40B4-BE49-F238E27FC236}">
                <a16:creationId xmlns:a16="http://schemas.microsoft.com/office/drawing/2014/main" id="{CDF05C82-1244-9CA3-984A-2EEF32F7964F}"/>
              </a:ext>
            </a:extLst>
          </p:cNvPr>
          <p:cNvSpPr>
            <a:spLocks noGrp="1"/>
          </p:cNvSpPr>
          <p:nvPr>
            <p:ph type="ftr" sz="quarter" idx="3"/>
          </p:nvPr>
        </p:nvSpPr>
        <p:spPr>
          <a:xfrm>
            <a:off x="513652" y="9623735"/>
            <a:ext cx="16213176" cy="549274"/>
          </a:xfrm>
          <a:prstGeom prst="rect">
            <a:avLst/>
          </a:prstGeom>
        </p:spPr>
        <p:txBody>
          <a:bodyPr vert="horz" lIns="91440" tIns="45720" rIns="91440" bIns="45720" rtlCol="0" anchor="ctr"/>
          <a:lstStyle>
            <a:lvl1pPr algn="l">
              <a:defRPr sz="2100">
                <a:solidFill>
                  <a:schemeClr val="tx1">
                    <a:tint val="75000"/>
                  </a:schemeClr>
                </a:solidFill>
              </a:defRPr>
            </a:lvl1pPr>
          </a:lstStyle>
          <a:p>
            <a:endParaRPr lang="en-US" dirty="0"/>
          </a:p>
        </p:txBody>
      </p:sp>
    </p:spTree>
    <p:extLst>
      <p:ext uri="{BB962C8B-B14F-4D97-AF65-F5344CB8AC3E}">
        <p14:creationId xmlns:p14="http://schemas.microsoft.com/office/powerpoint/2010/main" val="40534142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0272" y="161291"/>
            <a:ext cx="16459200" cy="1162286"/>
          </a:xfrm>
        </p:spPr>
        <p:txBody>
          <a:bodyPr/>
          <a:lstStyle/>
          <a:p>
            <a:r>
              <a:rPr lang="en-US" dirty="0"/>
              <a:t>Master title style (only changes made to the parent slide will be reflected in the app)</a:t>
            </a:r>
          </a:p>
        </p:txBody>
      </p:sp>
      <p:sp>
        <p:nvSpPr>
          <p:cNvPr id="3" name="Content Placeholder 2"/>
          <p:cNvSpPr>
            <a:spLocks noGrp="1"/>
          </p:cNvSpPr>
          <p:nvPr>
            <p:ph idx="1" hasCustomPrompt="1"/>
          </p:nvPr>
        </p:nvSpPr>
        <p:spPr>
          <a:xfrm>
            <a:off x="245140" y="1332700"/>
            <a:ext cx="10665012" cy="498288"/>
          </a:xfrm>
        </p:spPr>
        <p:txBody>
          <a:bodyPr/>
          <a:lstStyle/>
          <a:p>
            <a:pPr lvl="0"/>
            <a:r>
              <a:rPr lang="en-US" dirty="0"/>
              <a:t>Master text style</a:t>
            </a:r>
          </a:p>
        </p:txBody>
      </p:sp>
      <p:sp>
        <p:nvSpPr>
          <p:cNvPr id="6" name="Slide Number Placeholder 5"/>
          <p:cNvSpPr>
            <a:spLocks noGrp="1"/>
          </p:cNvSpPr>
          <p:nvPr>
            <p:ph type="sldNum" sz="quarter" idx="12"/>
          </p:nvPr>
        </p:nvSpPr>
        <p:spPr/>
        <p:txBody>
          <a:bodyPr/>
          <a:lstStyle/>
          <a:p>
            <a:fld id="{A88B48FB-E956-2048-9E74-C69E7CAA26CC}" type="slidenum">
              <a:rPr lang="en-US" smtClean="0"/>
              <a:t>‹#›</a:t>
            </a:fld>
            <a:endParaRPr lang="en-US"/>
          </a:p>
        </p:txBody>
      </p:sp>
      <p:sp>
        <p:nvSpPr>
          <p:cNvPr id="5" name="Footer Placeholder 3">
            <a:extLst>
              <a:ext uri="{FF2B5EF4-FFF2-40B4-BE49-F238E27FC236}">
                <a16:creationId xmlns:a16="http://schemas.microsoft.com/office/drawing/2014/main" id="{9FE2B938-E785-E802-7A9A-5AD4FEF6088C}"/>
              </a:ext>
            </a:extLst>
          </p:cNvPr>
          <p:cNvSpPr>
            <a:spLocks noGrp="1"/>
          </p:cNvSpPr>
          <p:nvPr>
            <p:ph type="ftr" sz="quarter" idx="3"/>
          </p:nvPr>
        </p:nvSpPr>
        <p:spPr>
          <a:xfrm>
            <a:off x="405855" y="9623735"/>
            <a:ext cx="16387694" cy="549274"/>
          </a:xfrm>
          <a:prstGeom prst="rect">
            <a:avLst/>
          </a:prstGeom>
        </p:spPr>
        <p:txBody>
          <a:bodyPr vert="horz" lIns="91440" tIns="45720" rIns="91440" bIns="45720" rtlCol="0" anchor="ctr"/>
          <a:lstStyle>
            <a:lvl1pPr algn="l">
              <a:defRPr sz="2100">
                <a:solidFill>
                  <a:schemeClr val="tx1">
                    <a:tint val="75000"/>
                  </a:schemeClr>
                </a:solidFill>
              </a:defRPr>
            </a:lvl1pPr>
          </a:lstStyle>
          <a:p>
            <a:endParaRPr lang="en-US" dirty="0"/>
          </a:p>
        </p:txBody>
      </p:sp>
    </p:spTree>
    <p:extLst>
      <p:ext uri="{BB962C8B-B14F-4D97-AF65-F5344CB8AC3E}">
        <p14:creationId xmlns:p14="http://schemas.microsoft.com/office/powerpoint/2010/main" val="16091458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7B6913-BD1A-DB4C-91D3-F5548D415F5C}"/>
              </a:ext>
            </a:extLst>
          </p:cNvPr>
          <p:cNvSpPr>
            <a:spLocks noGrp="1"/>
          </p:cNvSpPr>
          <p:nvPr>
            <p:ph type="dt" sz="half" idx="10"/>
          </p:nvPr>
        </p:nvSpPr>
        <p:spPr/>
        <p:txBody>
          <a:bodyPr/>
          <a:lstStyle/>
          <a:p>
            <a:fld id="{1D8BD707-D9CF-40AE-B4C6-C98DA3205C09}" type="datetimeFigureOut">
              <a:rPr lang="en-US" smtClean="0"/>
              <a:pPr/>
              <a:t>12/10/2025</a:t>
            </a:fld>
            <a:endParaRPr lang="en-US"/>
          </a:p>
        </p:txBody>
      </p:sp>
      <p:sp>
        <p:nvSpPr>
          <p:cNvPr id="3" name="Footer Placeholder 2">
            <a:extLst>
              <a:ext uri="{FF2B5EF4-FFF2-40B4-BE49-F238E27FC236}">
                <a16:creationId xmlns:a16="http://schemas.microsoft.com/office/drawing/2014/main" id="{F45F6E7C-D11B-BE4A-ABDC-1250883D233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2DA235E-9529-814A-966A-9D224C049ABB}"/>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85385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B6034-C864-CD49-A16E-5F4DEA93C2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DADEA8-C55D-5A4F-8DD2-961E34335E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036502-08C9-6942-BA7A-D881811308B7}"/>
              </a:ext>
            </a:extLst>
          </p:cNvPr>
          <p:cNvSpPr>
            <a:spLocks noGrp="1"/>
          </p:cNvSpPr>
          <p:nvPr>
            <p:ph type="dt" sz="half" idx="10"/>
          </p:nvPr>
        </p:nvSpPr>
        <p:spPr/>
        <p:txBody>
          <a:bodyPr/>
          <a:lstStyle/>
          <a:p>
            <a:fld id="{12F99215-C571-47F4-9E7D-07D3289C7626}" type="datetime1">
              <a:rPr lang="en-US" smtClean="0"/>
              <a:t>12/10/2025</a:t>
            </a:fld>
            <a:endParaRPr lang="en-US"/>
          </a:p>
        </p:txBody>
      </p:sp>
      <p:sp>
        <p:nvSpPr>
          <p:cNvPr id="5" name="Footer Placeholder 4">
            <a:extLst>
              <a:ext uri="{FF2B5EF4-FFF2-40B4-BE49-F238E27FC236}">
                <a16:creationId xmlns:a16="http://schemas.microsoft.com/office/drawing/2014/main" id="{2B3E6918-3396-5845-9876-DE2D011B56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F7D95B-FD7E-A248-93FC-3E5D0EE3B23D}"/>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64274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79240-CDBA-B648-A7DF-7E2E86164283}"/>
              </a:ext>
            </a:extLst>
          </p:cNvPr>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p>
        </p:txBody>
      </p:sp>
      <p:sp>
        <p:nvSpPr>
          <p:cNvPr id="3" name="Text Placeholder 2">
            <a:extLst>
              <a:ext uri="{FF2B5EF4-FFF2-40B4-BE49-F238E27FC236}">
                <a16:creationId xmlns:a16="http://schemas.microsoft.com/office/drawing/2014/main" id="{06A40DE3-D326-4149-A49C-2E434ABE7B5B}"/>
              </a:ext>
            </a:extLst>
          </p:cNvPr>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923B15A-6415-9D40-B152-E5129F4886F7}"/>
              </a:ext>
            </a:extLst>
          </p:cNvPr>
          <p:cNvSpPr>
            <a:spLocks noGrp="1"/>
          </p:cNvSpPr>
          <p:nvPr>
            <p:ph type="dt" sz="half" idx="10"/>
          </p:nvPr>
        </p:nvSpPr>
        <p:spPr/>
        <p:txBody>
          <a:bodyPr/>
          <a:lstStyle/>
          <a:p>
            <a:fld id="{EA5A214E-E065-4998-A293-D2D50AFA6381}" type="datetime1">
              <a:rPr lang="en-US" smtClean="0"/>
              <a:t>12/10/2025</a:t>
            </a:fld>
            <a:endParaRPr lang="en-US"/>
          </a:p>
        </p:txBody>
      </p:sp>
      <p:sp>
        <p:nvSpPr>
          <p:cNvPr id="5" name="Footer Placeholder 4">
            <a:extLst>
              <a:ext uri="{FF2B5EF4-FFF2-40B4-BE49-F238E27FC236}">
                <a16:creationId xmlns:a16="http://schemas.microsoft.com/office/drawing/2014/main" id="{DBD5C331-2F9C-4F49-9FD0-EA48D97830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3E84A9-20DF-7F4C-968E-AB4B1CC74CE0}"/>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95355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D2BD9-4432-9A4B-937C-0808373EC0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654D877-063B-F84F-9BA8-999869EFC69A}"/>
              </a:ext>
            </a:extLst>
          </p:cNvPr>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671CEF-5F5D-8444-884D-193F960D5851}"/>
              </a:ext>
            </a:extLst>
          </p:cNvPr>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7B5726D-600C-CA47-B51D-1D5B05283A94}"/>
              </a:ext>
            </a:extLst>
          </p:cNvPr>
          <p:cNvSpPr>
            <a:spLocks noGrp="1"/>
          </p:cNvSpPr>
          <p:nvPr>
            <p:ph type="dt" sz="half" idx="10"/>
          </p:nvPr>
        </p:nvSpPr>
        <p:spPr/>
        <p:txBody>
          <a:bodyPr/>
          <a:lstStyle/>
          <a:p>
            <a:fld id="{5643B558-E8B5-4880-8469-77FC644A5C04}" type="datetime1">
              <a:rPr lang="en-US" smtClean="0"/>
              <a:t>12/10/2025</a:t>
            </a:fld>
            <a:endParaRPr lang="en-US"/>
          </a:p>
        </p:txBody>
      </p:sp>
      <p:sp>
        <p:nvSpPr>
          <p:cNvPr id="6" name="Footer Placeholder 5">
            <a:extLst>
              <a:ext uri="{FF2B5EF4-FFF2-40B4-BE49-F238E27FC236}">
                <a16:creationId xmlns:a16="http://schemas.microsoft.com/office/drawing/2014/main" id="{FFD80218-699C-BE48-8882-5D32859EEF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2004DB-E729-D346-8956-F0AA95F1C1AD}"/>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81633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B5453-2AF9-6F4A-9823-D8E17418C27C}"/>
              </a:ext>
            </a:extLst>
          </p:cNvPr>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8345BC-0E13-2C48-A0CF-003E8566C9EA}"/>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6BDD6AD1-3304-6D44-9B44-2A3152D411E3}"/>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35DC276-D998-FE44-A9F2-59B74AB53D8C}"/>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7B9D51FE-04AC-674F-877B-2E0F73626478}"/>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6DFFF6F-0ABE-DE48-8C81-710029760888}"/>
              </a:ext>
            </a:extLst>
          </p:cNvPr>
          <p:cNvSpPr>
            <a:spLocks noGrp="1"/>
          </p:cNvSpPr>
          <p:nvPr>
            <p:ph type="dt" sz="half" idx="10"/>
          </p:nvPr>
        </p:nvSpPr>
        <p:spPr/>
        <p:txBody>
          <a:bodyPr/>
          <a:lstStyle/>
          <a:p>
            <a:fld id="{4DA0499B-C992-4AB0-B67F-E9C74BC4DB8C}" type="datetime1">
              <a:rPr lang="en-US" smtClean="0"/>
              <a:t>12/10/2025</a:t>
            </a:fld>
            <a:endParaRPr lang="en-US"/>
          </a:p>
        </p:txBody>
      </p:sp>
      <p:sp>
        <p:nvSpPr>
          <p:cNvPr id="8" name="Footer Placeholder 7">
            <a:extLst>
              <a:ext uri="{FF2B5EF4-FFF2-40B4-BE49-F238E27FC236}">
                <a16:creationId xmlns:a16="http://schemas.microsoft.com/office/drawing/2014/main" id="{0A19F457-4697-514B-BAE9-2C528BA908D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E018D2-5F64-944B-9E93-DCADB8F217AB}"/>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46496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CC5C9-434B-D045-9B29-3639017C48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A416320-B044-6B45-8B99-7EBFD74269A1}"/>
              </a:ext>
            </a:extLst>
          </p:cNvPr>
          <p:cNvSpPr>
            <a:spLocks noGrp="1"/>
          </p:cNvSpPr>
          <p:nvPr>
            <p:ph type="dt" sz="half" idx="10"/>
          </p:nvPr>
        </p:nvSpPr>
        <p:spPr/>
        <p:txBody>
          <a:bodyPr/>
          <a:lstStyle/>
          <a:p>
            <a:fld id="{ECD8740A-120A-4B85-8E3B-112F93601B5C}" type="datetime1">
              <a:rPr lang="en-US" smtClean="0"/>
              <a:t>12/10/2025</a:t>
            </a:fld>
            <a:endParaRPr lang="en-US"/>
          </a:p>
        </p:txBody>
      </p:sp>
      <p:sp>
        <p:nvSpPr>
          <p:cNvPr id="4" name="Footer Placeholder 3">
            <a:extLst>
              <a:ext uri="{FF2B5EF4-FFF2-40B4-BE49-F238E27FC236}">
                <a16:creationId xmlns:a16="http://schemas.microsoft.com/office/drawing/2014/main" id="{CD6398C8-DA92-B948-B1C3-10E4A8ABD50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8DBF1D-AC6E-F549-AB5A-99BF70C6CE07}"/>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36867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7B6913-BD1A-DB4C-91D3-F5548D415F5C}"/>
              </a:ext>
            </a:extLst>
          </p:cNvPr>
          <p:cNvSpPr>
            <a:spLocks noGrp="1"/>
          </p:cNvSpPr>
          <p:nvPr>
            <p:ph type="dt" sz="half" idx="10"/>
          </p:nvPr>
        </p:nvSpPr>
        <p:spPr/>
        <p:txBody>
          <a:bodyPr/>
          <a:lstStyle/>
          <a:p>
            <a:fld id="{8F715CFF-BB92-4714-BFDB-86EBFB51B615}" type="datetime1">
              <a:rPr lang="en-US" smtClean="0"/>
              <a:t>12/10/2025</a:t>
            </a:fld>
            <a:endParaRPr lang="en-US"/>
          </a:p>
        </p:txBody>
      </p:sp>
      <p:sp>
        <p:nvSpPr>
          <p:cNvPr id="3" name="Footer Placeholder 2">
            <a:extLst>
              <a:ext uri="{FF2B5EF4-FFF2-40B4-BE49-F238E27FC236}">
                <a16:creationId xmlns:a16="http://schemas.microsoft.com/office/drawing/2014/main" id="{F45F6E7C-D11B-BE4A-ABDC-1250883D233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2DA235E-9529-814A-966A-9D224C049ABB}"/>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12707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21551-22B7-6143-9724-76000AD26E14}"/>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7944F848-B37C-5D4C-9C77-77793B415E61}"/>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9575F0B-921A-C347-978C-3B1B4E95C2C2}"/>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AC683586-BDB9-9546-BE39-D02387E2DC5F}"/>
              </a:ext>
            </a:extLst>
          </p:cNvPr>
          <p:cNvSpPr>
            <a:spLocks noGrp="1"/>
          </p:cNvSpPr>
          <p:nvPr>
            <p:ph type="dt" sz="half" idx="10"/>
          </p:nvPr>
        </p:nvSpPr>
        <p:spPr/>
        <p:txBody>
          <a:bodyPr/>
          <a:lstStyle/>
          <a:p>
            <a:fld id="{05DCDE7F-E1EF-4B08-8C4A-C743C6CB22CF}" type="datetime1">
              <a:rPr lang="en-US" smtClean="0"/>
              <a:t>12/10/2025</a:t>
            </a:fld>
            <a:endParaRPr lang="en-US"/>
          </a:p>
        </p:txBody>
      </p:sp>
      <p:sp>
        <p:nvSpPr>
          <p:cNvPr id="6" name="Footer Placeholder 5">
            <a:extLst>
              <a:ext uri="{FF2B5EF4-FFF2-40B4-BE49-F238E27FC236}">
                <a16:creationId xmlns:a16="http://schemas.microsoft.com/office/drawing/2014/main" id="{B7013A29-B3A8-4E48-A051-DA4E58D61A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F4A4B7-B446-364F-8D9B-F448B0CDEFC8}"/>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74855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BA776-762B-C841-B4D7-BB47767E33D2}"/>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id="{A9CA929B-4742-5B48-BCD1-46F364C5AF0F}"/>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a:extLst>
              <a:ext uri="{FF2B5EF4-FFF2-40B4-BE49-F238E27FC236}">
                <a16:creationId xmlns:a16="http://schemas.microsoft.com/office/drawing/2014/main" id="{C051A31F-C3EF-5442-821E-B40029B50B4D}"/>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48EA8DCA-3881-3146-87AE-0A970EF4138B}"/>
              </a:ext>
            </a:extLst>
          </p:cNvPr>
          <p:cNvSpPr>
            <a:spLocks noGrp="1"/>
          </p:cNvSpPr>
          <p:nvPr>
            <p:ph type="dt" sz="half" idx="10"/>
          </p:nvPr>
        </p:nvSpPr>
        <p:spPr/>
        <p:txBody>
          <a:bodyPr/>
          <a:lstStyle/>
          <a:p>
            <a:fld id="{A806EB80-7263-414A-97CD-F8B6A8A40DAC}" type="datetime1">
              <a:rPr lang="en-US" smtClean="0"/>
              <a:t>12/10/2025</a:t>
            </a:fld>
            <a:endParaRPr lang="en-US"/>
          </a:p>
        </p:txBody>
      </p:sp>
      <p:sp>
        <p:nvSpPr>
          <p:cNvPr id="6" name="Footer Placeholder 5">
            <a:extLst>
              <a:ext uri="{FF2B5EF4-FFF2-40B4-BE49-F238E27FC236}">
                <a16:creationId xmlns:a16="http://schemas.microsoft.com/office/drawing/2014/main" id="{87883A51-6747-914A-9AB8-C0C56AA93D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99ADAB-1A6B-CC41-9680-02444BA75383}"/>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8754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078263-B00D-B943-B558-9CBBEE09AE07}"/>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203A64B-F6F6-A940-A245-87532B187D3A}"/>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4094DE-C021-2645-9F65-6B564F44D75F}"/>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F2548BC5-E309-4728-BC8D-E80C705B7DAA}" type="datetime1">
              <a:rPr lang="en-US" smtClean="0"/>
              <a:t>12/10/2025</a:t>
            </a:fld>
            <a:endParaRPr lang="en-US"/>
          </a:p>
        </p:txBody>
      </p:sp>
      <p:sp>
        <p:nvSpPr>
          <p:cNvPr id="5" name="Footer Placeholder 4">
            <a:extLst>
              <a:ext uri="{FF2B5EF4-FFF2-40B4-BE49-F238E27FC236}">
                <a16:creationId xmlns:a16="http://schemas.microsoft.com/office/drawing/2014/main" id="{A00F72E6-DFB7-474C-AE50-FA67AAAEEA6C}"/>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48E56ED-77DB-5C4F-AE4F-F1AAA8D5F991}"/>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1281539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0272" y="541032"/>
            <a:ext cx="16459200" cy="782544"/>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245140" y="1332700"/>
            <a:ext cx="10665012" cy="498288"/>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p:cNvSpPr>
            <a:spLocks noGrp="1"/>
          </p:cNvSpPr>
          <p:nvPr>
            <p:ph type="sldNum" sz="quarter" idx="4"/>
          </p:nvPr>
        </p:nvSpPr>
        <p:spPr>
          <a:xfrm>
            <a:off x="16734153" y="9630153"/>
            <a:ext cx="1252070" cy="549274"/>
          </a:xfrm>
          <a:prstGeom prst="rect">
            <a:avLst/>
          </a:prstGeom>
        </p:spPr>
        <p:txBody>
          <a:bodyPr vert="horz" lIns="91440" tIns="45720" rIns="91440" bIns="45720" rtlCol="0" anchor="ctr"/>
          <a:lstStyle>
            <a:lvl1pPr algn="r">
              <a:defRPr sz="2000">
                <a:solidFill>
                  <a:schemeClr val="tx2">
                    <a:lumMod val="60000"/>
                    <a:lumOff val="40000"/>
                  </a:schemeClr>
                </a:solidFill>
                <a:latin typeface="Arial"/>
                <a:cs typeface="Arial"/>
              </a:defRPr>
            </a:lvl1pPr>
          </a:lstStyle>
          <a:p>
            <a:fld id="{A88B48FB-E956-2048-9E74-C69E7CAA26CC}" type="slidenum">
              <a:rPr lang="en-US" smtClean="0"/>
              <a:pPr/>
              <a:t>‹#›</a:t>
            </a:fld>
            <a:endParaRPr lang="en-US" dirty="0"/>
          </a:p>
        </p:txBody>
      </p:sp>
      <p:sp>
        <p:nvSpPr>
          <p:cNvPr id="4" name="Footer Placeholder 3">
            <a:extLst>
              <a:ext uri="{FF2B5EF4-FFF2-40B4-BE49-F238E27FC236}">
                <a16:creationId xmlns:a16="http://schemas.microsoft.com/office/drawing/2014/main" id="{C67FE218-D8C1-4598-C115-912209DA107F}"/>
              </a:ext>
            </a:extLst>
          </p:cNvPr>
          <p:cNvSpPr>
            <a:spLocks noGrp="1"/>
          </p:cNvSpPr>
          <p:nvPr>
            <p:ph type="ftr" sz="quarter" idx="3"/>
          </p:nvPr>
        </p:nvSpPr>
        <p:spPr>
          <a:xfrm>
            <a:off x="334347" y="9623733"/>
            <a:ext cx="16459198" cy="549274"/>
          </a:xfrm>
          <a:prstGeom prst="rect">
            <a:avLst/>
          </a:prstGeom>
        </p:spPr>
        <p:txBody>
          <a:bodyPr vert="horz" lIns="91440" tIns="45720" rIns="91440" bIns="45720" rtlCol="0" anchor="ctr"/>
          <a:lstStyle>
            <a:lvl1pPr algn="l">
              <a:defRPr sz="2100">
                <a:solidFill>
                  <a:schemeClr val="tx1">
                    <a:tint val="75000"/>
                  </a:schemeClr>
                </a:solidFill>
              </a:defRPr>
            </a:lvl1pPr>
          </a:lstStyle>
          <a:p>
            <a:endParaRPr lang="en-US" dirty="0"/>
          </a:p>
        </p:txBody>
      </p:sp>
    </p:spTree>
    <p:extLst>
      <p:ext uri="{BB962C8B-B14F-4D97-AF65-F5344CB8AC3E}">
        <p14:creationId xmlns:p14="http://schemas.microsoft.com/office/powerpoint/2010/main" val="12123294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hf hdr="0" dt="0"/>
  <p:txStyles>
    <p:titleStyle>
      <a:lvl1pPr algn="l" defTabSz="914400" rtl="0" eaLnBrk="1" latinLnBrk="0" hangingPunct="1">
        <a:spcBef>
          <a:spcPct val="0"/>
        </a:spcBef>
        <a:buNone/>
        <a:defRPr sz="3600" b="1" kern="1200">
          <a:solidFill>
            <a:schemeClr val="tx1"/>
          </a:solidFill>
          <a:latin typeface="Arial"/>
          <a:ea typeface="+mj-ea"/>
          <a:cs typeface="Arial"/>
        </a:defRPr>
      </a:lvl1pPr>
    </p:titleStyle>
    <p:bodyStyle>
      <a:lvl1pPr marL="0" indent="0" algn="l" defTabSz="914400" rtl="0" eaLnBrk="1" latinLnBrk="0" hangingPunct="1">
        <a:spcBef>
          <a:spcPct val="20000"/>
        </a:spcBef>
        <a:buFont typeface="Arial"/>
        <a:buNone/>
        <a:defRPr sz="2000" kern="1200">
          <a:solidFill>
            <a:schemeClr val="bg1">
              <a:lumMod val="50000"/>
            </a:schemeClr>
          </a:solidFill>
          <a:latin typeface="Arial"/>
          <a:ea typeface="+mn-ea"/>
          <a:cs typeface="Arial"/>
        </a:defRPr>
      </a:lvl1pPr>
      <a:lvl2pPr marL="1485900" indent="-571500" algn="l" defTabSz="914400" rtl="0" eaLnBrk="1" latinLnBrk="0" hangingPunct="1">
        <a:spcBef>
          <a:spcPct val="20000"/>
        </a:spcBef>
        <a:buFont typeface="Arial"/>
        <a:buChar char="–"/>
        <a:defRPr sz="5600" kern="1200">
          <a:solidFill>
            <a:schemeClr val="tx1"/>
          </a:solidFill>
          <a:latin typeface="+mn-lt"/>
          <a:ea typeface="+mn-ea"/>
          <a:cs typeface="+mn-cs"/>
        </a:defRPr>
      </a:lvl2pPr>
      <a:lvl3pPr marL="2286000" indent="-457200" algn="l" defTabSz="914400" rtl="0" eaLnBrk="1" latinLnBrk="0" hangingPunct="1">
        <a:spcBef>
          <a:spcPct val="20000"/>
        </a:spcBef>
        <a:buFont typeface="Arial"/>
        <a:buChar char="•"/>
        <a:defRPr sz="4800" kern="1200">
          <a:solidFill>
            <a:schemeClr val="tx1"/>
          </a:solidFill>
          <a:latin typeface="+mn-lt"/>
          <a:ea typeface="+mn-ea"/>
          <a:cs typeface="+mn-cs"/>
        </a:defRPr>
      </a:lvl3pPr>
      <a:lvl4pPr marL="3200400" indent="-457200" algn="l" defTabSz="914400" rtl="0" eaLnBrk="1" latinLnBrk="0" hangingPunct="1">
        <a:spcBef>
          <a:spcPct val="20000"/>
        </a:spcBef>
        <a:buFont typeface="Arial"/>
        <a:buChar char="–"/>
        <a:defRPr sz="4000" kern="1200">
          <a:solidFill>
            <a:schemeClr val="tx1"/>
          </a:solidFill>
          <a:latin typeface="+mn-lt"/>
          <a:ea typeface="+mn-ea"/>
          <a:cs typeface="+mn-cs"/>
        </a:defRPr>
      </a:lvl4pPr>
      <a:lvl5pPr marL="4114800" indent="-457200" algn="l" defTabSz="914400" rtl="0" eaLnBrk="1" latinLnBrk="0" hangingPunct="1">
        <a:spcBef>
          <a:spcPct val="20000"/>
        </a:spcBef>
        <a:buFont typeface="Arial"/>
        <a:buChar char="»"/>
        <a:defRPr sz="4000" kern="1200">
          <a:solidFill>
            <a:schemeClr val="tx1"/>
          </a:solidFill>
          <a:latin typeface="+mn-lt"/>
          <a:ea typeface="+mn-ea"/>
          <a:cs typeface="+mn-cs"/>
        </a:defRPr>
      </a:lvl5pPr>
      <a:lvl6pPr marL="5029200" indent="-457200" algn="l" defTabSz="914400" rtl="0" eaLnBrk="1" latinLnBrk="0" hangingPunct="1">
        <a:spcBef>
          <a:spcPct val="20000"/>
        </a:spcBef>
        <a:buFont typeface="Arial"/>
        <a:buChar char="•"/>
        <a:defRPr sz="4000" kern="1200">
          <a:solidFill>
            <a:schemeClr val="tx1"/>
          </a:solidFill>
          <a:latin typeface="+mn-lt"/>
          <a:ea typeface="+mn-ea"/>
          <a:cs typeface="+mn-cs"/>
        </a:defRPr>
      </a:lvl6pPr>
      <a:lvl7pPr marL="5943600" indent="-457200" algn="l" defTabSz="914400" rtl="0" eaLnBrk="1" latinLnBrk="0" hangingPunct="1">
        <a:spcBef>
          <a:spcPct val="20000"/>
        </a:spcBef>
        <a:buFont typeface="Arial"/>
        <a:buChar char="•"/>
        <a:defRPr sz="4000" kern="1200">
          <a:solidFill>
            <a:schemeClr val="tx1"/>
          </a:solidFill>
          <a:latin typeface="+mn-lt"/>
          <a:ea typeface="+mn-ea"/>
          <a:cs typeface="+mn-cs"/>
        </a:defRPr>
      </a:lvl7pPr>
      <a:lvl8pPr marL="6858000" indent="-457200" algn="l" defTabSz="914400" rtl="0" eaLnBrk="1" latinLnBrk="0" hangingPunct="1">
        <a:spcBef>
          <a:spcPct val="20000"/>
        </a:spcBef>
        <a:buFont typeface="Arial"/>
        <a:buChar char="•"/>
        <a:defRPr sz="4000" kern="1200">
          <a:solidFill>
            <a:schemeClr val="tx1"/>
          </a:solidFill>
          <a:latin typeface="+mn-lt"/>
          <a:ea typeface="+mn-ea"/>
          <a:cs typeface="+mn-cs"/>
        </a:defRPr>
      </a:lvl8pPr>
      <a:lvl9pPr marL="7772400" indent="-457200" algn="l" defTabSz="914400" rtl="0" eaLnBrk="1" latinLnBrk="0" hangingPunct="1">
        <a:spcBef>
          <a:spcPct val="20000"/>
        </a:spcBef>
        <a:buFont typeface="Arial"/>
        <a:buChar char="•"/>
        <a:defRPr sz="4000" kern="1200">
          <a:solidFill>
            <a:schemeClr val="tx1"/>
          </a:solidFill>
          <a:latin typeface="+mn-lt"/>
          <a:ea typeface="+mn-ea"/>
          <a:cs typeface="+mn-cs"/>
        </a:defRPr>
      </a:lvl9pPr>
    </p:bodyStyle>
    <p:other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rotWithShape="1">
          <a:blip r:embed="rId3"/>
          <a:srcRect l="22612" t="13012" r="22235"/>
          <a:stretch/>
        </p:blipFill>
        <p:spPr>
          <a:xfrm>
            <a:off x="1597141" y="2328"/>
            <a:ext cx="8910848" cy="6515100"/>
          </a:xfrm>
          <a:prstGeom prst="rect">
            <a:avLst/>
          </a:prstGeom>
        </p:spPr>
      </p:pic>
      <p:sp>
        <p:nvSpPr>
          <p:cNvPr id="3" name="AutoShape 3"/>
          <p:cNvSpPr/>
          <p:nvPr/>
        </p:nvSpPr>
        <p:spPr>
          <a:xfrm rot="-2608987">
            <a:off x="2882955" y="2689199"/>
            <a:ext cx="10645233" cy="5143806"/>
          </a:xfrm>
          <a:prstGeom prst="rect">
            <a:avLst/>
          </a:prstGeom>
          <a:solidFill>
            <a:srgbClr val="FFFFFF"/>
          </a:solidFill>
        </p:spPr>
        <p:txBody>
          <a:bodyPr/>
          <a:lstStyle/>
          <a:p>
            <a:pPr defTabSz="914445"/>
            <a:endParaRPr lang="en-US" dirty="0">
              <a:solidFill>
                <a:prstClr val="black"/>
              </a:solidFill>
              <a:latin typeface="Calibri" panose="020F0502020204030204"/>
            </a:endParaRPr>
          </a:p>
        </p:txBody>
      </p:sp>
      <p:grpSp>
        <p:nvGrpSpPr>
          <p:cNvPr id="4" name="Group 4"/>
          <p:cNvGrpSpPr/>
          <p:nvPr/>
        </p:nvGrpSpPr>
        <p:grpSpPr>
          <a:xfrm rot="5400000">
            <a:off x="219074" y="-219073"/>
            <a:ext cx="4716515" cy="5154662"/>
            <a:chOff x="0" y="0"/>
            <a:chExt cx="6869494" cy="7507644"/>
          </a:xfrm>
        </p:grpSpPr>
        <p:sp>
          <p:nvSpPr>
            <p:cNvPr id="5" name="Freeform 5"/>
            <p:cNvSpPr/>
            <p:nvPr/>
          </p:nvSpPr>
          <p:spPr>
            <a:xfrm>
              <a:off x="0" y="0"/>
              <a:ext cx="6869494" cy="7507645"/>
            </a:xfrm>
            <a:custGeom>
              <a:avLst/>
              <a:gdLst/>
              <a:ahLst/>
              <a:cxnLst/>
              <a:rect l="l" t="t" r="r" b="b"/>
              <a:pathLst>
                <a:path w="6869494" h="7507645">
                  <a:moveTo>
                    <a:pt x="6869494" y="7507645"/>
                  </a:moveTo>
                  <a:lnTo>
                    <a:pt x="0" y="7507645"/>
                  </a:lnTo>
                  <a:lnTo>
                    <a:pt x="0" y="0"/>
                  </a:lnTo>
                  <a:lnTo>
                    <a:pt x="6869494" y="7507645"/>
                  </a:lnTo>
                  <a:close/>
                </a:path>
              </a:pathLst>
            </a:custGeom>
            <a:solidFill>
              <a:srgbClr val="8AD2FA"/>
            </a:solidFill>
          </p:spPr>
          <p:txBody>
            <a:bodyPr/>
            <a:lstStyle/>
            <a:p>
              <a:endParaRPr lang="en-US"/>
            </a:p>
          </p:txBody>
        </p:sp>
      </p:grpSp>
      <p:grpSp>
        <p:nvGrpSpPr>
          <p:cNvPr id="6" name="Group 6"/>
          <p:cNvGrpSpPr/>
          <p:nvPr/>
        </p:nvGrpSpPr>
        <p:grpSpPr>
          <a:xfrm>
            <a:off x="2" y="0"/>
            <a:ext cx="5154662" cy="10287000"/>
            <a:chOff x="0" y="0"/>
            <a:chExt cx="8851059" cy="11526982"/>
          </a:xfrm>
        </p:grpSpPr>
        <p:sp>
          <p:nvSpPr>
            <p:cNvPr id="7" name="Freeform 7"/>
            <p:cNvSpPr/>
            <p:nvPr/>
          </p:nvSpPr>
          <p:spPr>
            <a:xfrm>
              <a:off x="0" y="0"/>
              <a:ext cx="8851059" cy="11526982"/>
            </a:xfrm>
            <a:custGeom>
              <a:avLst/>
              <a:gdLst/>
              <a:ahLst/>
              <a:cxnLst/>
              <a:rect l="l" t="t" r="r" b="b"/>
              <a:pathLst>
                <a:path w="8851059" h="11526982">
                  <a:moveTo>
                    <a:pt x="8851059" y="11526982"/>
                  </a:moveTo>
                  <a:lnTo>
                    <a:pt x="0" y="11526982"/>
                  </a:lnTo>
                  <a:lnTo>
                    <a:pt x="0" y="0"/>
                  </a:lnTo>
                  <a:lnTo>
                    <a:pt x="8851059" y="11526982"/>
                  </a:lnTo>
                  <a:close/>
                </a:path>
              </a:pathLst>
            </a:custGeom>
            <a:solidFill>
              <a:srgbClr val="002F53"/>
            </a:solidFill>
          </p:spPr>
          <p:txBody>
            <a:bodyPr/>
            <a:lstStyle/>
            <a:p>
              <a:endParaRPr lang="en-US"/>
            </a:p>
          </p:txBody>
        </p:sp>
      </p:grpSp>
      <p:pic>
        <p:nvPicPr>
          <p:cNvPr id="8" name="Picture 8"/>
          <p:cNvPicPr>
            <a:picLocks noChangeAspect="1"/>
          </p:cNvPicPr>
          <p:nvPr/>
        </p:nvPicPr>
        <p:blipFill>
          <a:blip r:embed="rId4"/>
          <a:srcRect b="17834"/>
          <a:stretch>
            <a:fillRect/>
          </a:stretch>
        </p:blipFill>
        <p:spPr>
          <a:xfrm>
            <a:off x="13890514" y="128849"/>
            <a:ext cx="4090718" cy="2106317"/>
          </a:xfrm>
          <a:prstGeom prst="rect">
            <a:avLst/>
          </a:prstGeom>
        </p:spPr>
      </p:pic>
      <p:grpSp>
        <p:nvGrpSpPr>
          <p:cNvPr id="9" name="Group 9"/>
          <p:cNvGrpSpPr/>
          <p:nvPr/>
        </p:nvGrpSpPr>
        <p:grpSpPr>
          <a:xfrm>
            <a:off x="5549025" y="1286753"/>
            <a:ext cx="13104432" cy="6863417"/>
            <a:chOff x="866696" y="-147913"/>
            <a:chExt cx="13524398" cy="9151223"/>
          </a:xfrm>
        </p:grpSpPr>
        <p:sp>
          <p:nvSpPr>
            <p:cNvPr id="10" name="TextBox 10"/>
            <p:cNvSpPr txBox="1"/>
            <p:nvPr/>
          </p:nvSpPr>
          <p:spPr>
            <a:xfrm>
              <a:off x="866696" y="-147913"/>
              <a:ext cx="13524398" cy="9151223"/>
            </a:xfrm>
            <a:prstGeom prst="rect">
              <a:avLst/>
            </a:prstGeom>
          </p:spPr>
          <p:txBody>
            <a:bodyPr wrap="square" lIns="0" tIns="0" rIns="0" bIns="0" rtlCol="0" anchor="t">
              <a:spAutoFit/>
            </a:bodyPr>
            <a:lstStyle/>
            <a:p>
              <a:pPr algn="ctr" defTabSz="914445"/>
              <a:endParaRPr lang="en-US" sz="8000" b="1" dirty="0">
                <a:solidFill>
                  <a:srgbClr val="002F53"/>
                </a:solidFill>
              </a:endParaRPr>
            </a:p>
            <a:p>
              <a:pPr algn="ctr" defTabSz="914445"/>
              <a:r>
                <a:rPr lang="en-US" sz="6000" b="1" dirty="0">
                  <a:solidFill>
                    <a:schemeClr val="accent1">
                      <a:lumMod val="50000"/>
                    </a:schemeClr>
                  </a:solidFill>
                </a:rPr>
                <a:t>CMS Listening Session: </a:t>
              </a:r>
            </a:p>
            <a:p>
              <a:pPr algn="ctr" defTabSz="914445"/>
              <a:r>
                <a:rPr lang="en-US" sz="6000" b="1" dirty="0">
                  <a:solidFill>
                    <a:schemeClr val="accent1">
                      <a:lumMod val="50000"/>
                    </a:schemeClr>
                  </a:solidFill>
                </a:rPr>
                <a:t>On the use of a FHIR® Standard for the Prior Authorization Transaction</a:t>
              </a:r>
              <a:endParaRPr lang="en-US" sz="6000" b="1" dirty="0">
                <a:solidFill>
                  <a:srgbClr val="002F53"/>
                </a:solidFill>
              </a:endParaRPr>
            </a:p>
            <a:p>
              <a:pPr algn="ctr" defTabSz="914445"/>
              <a:r>
                <a:rPr lang="en-US" sz="5400" b="1" dirty="0">
                  <a:solidFill>
                    <a:srgbClr val="002F53"/>
                  </a:solidFill>
                </a:rPr>
                <a:t>December 10, 2025</a:t>
              </a:r>
            </a:p>
            <a:p>
              <a:pPr algn="ctr" defTabSz="914445"/>
              <a:r>
                <a:rPr lang="en-US" sz="4400" b="1" dirty="0">
                  <a:solidFill>
                    <a:srgbClr val="002F53"/>
                  </a:solidFill>
                </a:rPr>
                <a:t>Presented by: </a:t>
              </a:r>
            </a:p>
            <a:p>
              <a:pPr algn="ctr" defTabSz="914445"/>
              <a:r>
                <a:rPr lang="en-US" sz="4400" b="1" dirty="0">
                  <a:solidFill>
                    <a:srgbClr val="002F53"/>
                  </a:solidFill>
                </a:rPr>
                <a:t>Robert Tennant </a:t>
              </a:r>
            </a:p>
            <a:p>
              <a:pPr algn="ctr" defTabSz="914445"/>
              <a:r>
                <a:rPr lang="en-US" sz="4400" b="1" dirty="0">
                  <a:solidFill>
                    <a:srgbClr val="002F53"/>
                  </a:solidFill>
                </a:rPr>
                <a:t>WEDI Executive Director</a:t>
              </a:r>
            </a:p>
          </p:txBody>
        </p:sp>
        <p:sp>
          <p:nvSpPr>
            <p:cNvPr id="11" name="TextBox 11"/>
            <p:cNvSpPr txBox="1"/>
            <p:nvPr/>
          </p:nvSpPr>
          <p:spPr>
            <a:xfrm>
              <a:off x="1812674" y="5479784"/>
              <a:ext cx="11881130" cy="2311488"/>
            </a:xfrm>
            <a:prstGeom prst="rect">
              <a:avLst/>
            </a:prstGeom>
          </p:spPr>
          <p:txBody>
            <a:bodyPr lIns="0" tIns="0" rIns="0" bIns="0" rtlCol="0" anchor="t">
              <a:spAutoFit/>
            </a:bodyPr>
            <a:lstStyle/>
            <a:p>
              <a:pPr algn="r" defTabSz="914445">
                <a:lnSpc>
                  <a:spcPts val="4605"/>
                </a:lnSpc>
              </a:pPr>
              <a:endParaRPr lang="en-US" sz="3290" dirty="0">
                <a:solidFill>
                  <a:srgbClr val="002F53"/>
                </a:solidFill>
                <a:latin typeface="Public Sans"/>
              </a:endParaRPr>
            </a:p>
            <a:p>
              <a:pPr algn="r" defTabSz="914445">
                <a:lnSpc>
                  <a:spcPts val="4605"/>
                </a:lnSpc>
              </a:pPr>
              <a:endParaRPr lang="en-US" sz="3290" dirty="0">
                <a:solidFill>
                  <a:srgbClr val="002F53"/>
                </a:solidFill>
                <a:latin typeface="Public Sans"/>
              </a:endParaRPr>
            </a:p>
            <a:p>
              <a:pPr algn="r" defTabSz="914445">
                <a:lnSpc>
                  <a:spcPts val="4605"/>
                </a:lnSpc>
              </a:pPr>
              <a:endParaRPr lang="en-US" sz="3290" dirty="0">
                <a:solidFill>
                  <a:srgbClr val="002F53"/>
                </a:solidFill>
                <a:latin typeface="Public Sans"/>
              </a:endParaRPr>
            </a:p>
          </p:txBody>
        </p:sp>
      </p:grpSp>
      <p:sp>
        <p:nvSpPr>
          <p:cNvPr id="12" name="Slide Number Placeholder 11">
            <a:extLst>
              <a:ext uri="{FF2B5EF4-FFF2-40B4-BE49-F238E27FC236}">
                <a16:creationId xmlns:a16="http://schemas.microsoft.com/office/drawing/2014/main" id="{E9B764F9-3D6A-DA91-B4B4-513514C66350}"/>
              </a:ext>
            </a:extLst>
          </p:cNvPr>
          <p:cNvSpPr>
            <a:spLocks noGrp="1"/>
          </p:cNvSpPr>
          <p:nvPr>
            <p:ph type="sldNum" sz="quarter" idx="12"/>
          </p:nvPr>
        </p:nvSpPr>
        <p:spPr/>
        <p:txBody>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9F529C3-C941-49FD-8C67-82F134F64B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chemeClr val="tx1">
              <a:lumMod val="50000"/>
              <a:lumOff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0586029-32A0-47E5-9AEC-AE3ABA6B9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8" y="720090"/>
            <a:ext cx="16856964" cy="884682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up of a survey&#10;&#10;AI-generated content may be incorrect.">
            <a:extLst>
              <a:ext uri="{FF2B5EF4-FFF2-40B4-BE49-F238E27FC236}">
                <a16:creationId xmlns:a16="http://schemas.microsoft.com/office/drawing/2014/main" id="{BE34E5EE-360F-C2F1-7FFF-1BEACB874187}"/>
              </a:ext>
            </a:extLst>
          </p:cNvPr>
          <p:cNvPicPr>
            <a:picLocks noChangeAspect="1"/>
          </p:cNvPicPr>
          <p:nvPr/>
        </p:nvPicPr>
        <p:blipFill>
          <a:blip r:embed="rId2"/>
          <a:srcRect l="38916" t="44338"/>
          <a:stretch>
            <a:fillRect/>
          </a:stretch>
        </p:blipFill>
        <p:spPr>
          <a:xfrm>
            <a:off x="933355" y="4354104"/>
            <a:ext cx="7942074" cy="4827995"/>
          </a:xfrm>
          <a:prstGeom prst="rect">
            <a:avLst/>
          </a:prstGeom>
        </p:spPr>
      </p:pic>
      <p:cxnSp>
        <p:nvCxnSpPr>
          <p:cNvPr id="16" name="Straight Connector 15">
            <a:extLst>
              <a:ext uri="{FF2B5EF4-FFF2-40B4-BE49-F238E27FC236}">
                <a16:creationId xmlns:a16="http://schemas.microsoft.com/office/drawing/2014/main" id="{8C730EAB-A532-4295-A302-FB4B90DB9F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119937" y="1714500"/>
            <a:ext cx="0" cy="6858000"/>
          </a:xfrm>
          <a:prstGeom prst="line">
            <a:avLst/>
          </a:prstGeom>
          <a:ln>
            <a:solidFill>
              <a:srgbClr val="4E4E4E"/>
            </a:solidFill>
          </a:ln>
        </p:spPr>
        <p:style>
          <a:lnRef idx="1">
            <a:schemeClr val="accent1"/>
          </a:lnRef>
          <a:fillRef idx="0">
            <a:schemeClr val="accent1"/>
          </a:fillRef>
          <a:effectRef idx="0">
            <a:schemeClr val="accent1"/>
          </a:effectRef>
          <a:fontRef idx="minor">
            <a:schemeClr val="tx1"/>
          </a:fontRef>
        </p:style>
      </p:cxnSp>
      <p:pic>
        <p:nvPicPr>
          <p:cNvPr id="2" name="Picture 1" descr="A close-up of a survey&#10;&#10;AI-generated content may be incorrect.">
            <a:extLst>
              <a:ext uri="{FF2B5EF4-FFF2-40B4-BE49-F238E27FC236}">
                <a16:creationId xmlns:a16="http://schemas.microsoft.com/office/drawing/2014/main" id="{BE5C21C1-F58F-2696-FD6B-F55399AF8766}"/>
              </a:ext>
            </a:extLst>
          </p:cNvPr>
          <p:cNvPicPr>
            <a:picLocks noChangeAspect="1"/>
          </p:cNvPicPr>
          <p:nvPr/>
        </p:nvPicPr>
        <p:blipFill>
          <a:blip r:embed="rId3"/>
          <a:srcRect l="40484" t="43447"/>
          <a:stretch>
            <a:fillRect/>
          </a:stretch>
        </p:blipFill>
        <p:spPr>
          <a:xfrm>
            <a:off x="9351289" y="4179974"/>
            <a:ext cx="7942073" cy="5002125"/>
          </a:xfrm>
          <a:prstGeom prst="rect">
            <a:avLst/>
          </a:prstGeom>
        </p:spPr>
      </p:pic>
      <p:sp>
        <p:nvSpPr>
          <p:cNvPr id="3" name="AutoShape 4">
            <a:extLst>
              <a:ext uri="{FF2B5EF4-FFF2-40B4-BE49-F238E27FC236}">
                <a16:creationId xmlns:a16="http://schemas.microsoft.com/office/drawing/2014/main" id="{35304189-58BC-482E-E819-1003907AEAB8}"/>
              </a:ext>
            </a:extLst>
          </p:cNvPr>
          <p:cNvSpPr/>
          <p:nvPr/>
        </p:nvSpPr>
        <p:spPr>
          <a:xfrm>
            <a:off x="965200" y="1714500"/>
            <a:ext cx="10366925" cy="112519"/>
          </a:xfrm>
          <a:prstGeom prst="rect">
            <a:avLst/>
          </a:prstGeom>
          <a:solidFill>
            <a:srgbClr val="8AD2FA"/>
          </a:solidFill>
        </p:spPr>
        <p:txBody>
          <a:bodyPr/>
          <a:lstStyle/>
          <a:p>
            <a:endParaRPr lang="en-US"/>
          </a:p>
        </p:txBody>
      </p:sp>
      <p:sp>
        <p:nvSpPr>
          <p:cNvPr id="5" name="TextBox 4">
            <a:extLst>
              <a:ext uri="{FF2B5EF4-FFF2-40B4-BE49-F238E27FC236}">
                <a16:creationId xmlns:a16="http://schemas.microsoft.com/office/drawing/2014/main" id="{B7F186AC-F487-4FCA-8423-B2C360D90189}"/>
              </a:ext>
            </a:extLst>
          </p:cNvPr>
          <p:cNvSpPr txBox="1"/>
          <p:nvPr/>
        </p:nvSpPr>
        <p:spPr>
          <a:xfrm>
            <a:off x="1143000" y="643284"/>
            <a:ext cx="9144000" cy="990015"/>
          </a:xfrm>
          <a:prstGeom prst="rect">
            <a:avLst/>
          </a:prstGeom>
          <a:noFill/>
        </p:spPr>
        <p:txBody>
          <a:bodyPr wrap="square">
            <a:spAutoFit/>
          </a:bodyPr>
          <a:lstStyle/>
          <a:p>
            <a:pPr lvl="0">
              <a:lnSpc>
                <a:spcPts val="7000"/>
              </a:lnSpc>
              <a:defRPr/>
            </a:pPr>
            <a:r>
              <a:rPr kumimoji="0" lang="en-US" sz="6000" b="0" i="0" u="none" strike="noStrike" kern="1200" cap="none" spc="770" normalizeH="0" baseline="0" noProof="0" dirty="0">
                <a:ln>
                  <a:noFill/>
                </a:ln>
                <a:solidFill>
                  <a:srgbClr val="002060"/>
                </a:solidFill>
                <a:effectLst/>
                <a:uLnTx/>
                <a:uFillTx/>
                <a:latin typeface="Public Sans"/>
                <a:ea typeface="+mn-ea"/>
                <a:cs typeface="+mn-cs"/>
              </a:rPr>
              <a:t>CMS Question #6</a:t>
            </a:r>
            <a:endParaRPr kumimoji="0" lang="en-US" sz="1800" b="0" i="0" u="none" strike="noStrike" kern="1200" cap="none" spc="770" normalizeH="0" baseline="0" noProof="0" dirty="0">
              <a:ln>
                <a:noFill/>
              </a:ln>
              <a:solidFill>
                <a:srgbClr val="002060"/>
              </a:solidFill>
              <a:effectLst/>
              <a:uLnTx/>
              <a:uFillTx/>
              <a:latin typeface="Public Sans"/>
              <a:ea typeface="+mn-ea"/>
              <a:cs typeface="+mn-cs"/>
            </a:endParaRPr>
          </a:p>
        </p:txBody>
      </p:sp>
      <p:sp>
        <p:nvSpPr>
          <p:cNvPr id="8" name="TextBox 7">
            <a:extLst>
              <a:ext uri="{FF2B5EF4-FFF2-40B4-BE49-F238E27FC236}">
                <a16:creationId xmlns:a16="http://schemas.microsoft.com/office/drawing/2014/main" id="{C73F7A8D-E0B0-0DF8-BF33-13A9D85CC4FF}"/>
              </a:ext>
            </a:extLst>
          </p:cNvPr>
          <p:cNvSpPr txBox="1"/>
          <p:nvPr/>
        </p:nvSpPr>
        <p:spPr>
          <a:xfrm>
            <a:off x="732578" y="2026587"/>
            <a:ext cx="16717222" cy="1754326"/>
          </a:xfrm>
          <a:prstGeom prst="rect">
            <a:avLst/>
          </a:prstGeom>
          <a:noFill/>
        </p:spPr>
        <p:txBody>
          <a:bodyPr wrap="square">
            <a:spAutoFit/>
          </a:bodyPr>
          <a:lstStyle/>
          <a:p>
            <a:pPr marL="225425" lvl="0" indent="0">
              <a:lnSpc>
                <a:spcPct val="90000"/>
              </a:lnSpc>
              <a:spcBef>
                <a:spcPts val="0"/>
              </a:spcBef>
              <a:buNone/>
            </a:pPr>
            <a:r>
              <a:rPr lang="en-US" sz="4000" i="1" dirty="0"/>
              <a:t>What challenges do you anticipate in moving to a FHIR prior authorization standard?</a:t>
            </a:r>
          </a:p>
          <a:p>
            <a:pPr marL="225425" indent="0" algn="ctr">
              <a:lnSpc>
                <a:spcPct val="90000"/>
              </a:lnSpc>
              <a:spcBef>
                <a:spcPts val="0"/>
              </a:spcBef>
              <a:buNone/>
            </a:pPr>
            <a:r>
              <a:rPr lang="en-US" sz="4000" u="sng" dirty="0"/>
              <a:t>WEDI Response</a:t>
            </a:r>
            <a:r>
              <a:rPr lang="en-US" sz="4000" dirty="0"/>
              <a:t>: </a:t>
            </a:r>
            <a:r>
              <a:rPr lang="en-US" sz="4000" b="1" dirty="0"/>
              <a:t>2025 Survey Results</a:t>
            </a:r>
          </a:p>
        </p:txBody>
      </p:sp>
    </p:spTree>
    <p:extLst>
      <p:ext uri="{BB962C8B-B14F-4D97-AF65-F5344CB8AC3E}">
        <p14:creationId xmlns:p14="http://schemas.microsoft.com/office/powerpoint/2010/main" val="2698877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59037-543F-249B-DEFC-D0C260E6C316}"/>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ECC1EC25-85FC-C631-964B-A988AD611DDA}"/>
              </a:ext>
            </a:extLst>
          </p:cNvPr>
          <p:cNvSpPr txBox="1"/>
          <p:nvPr/>
        </p:nvSpPr>
        <p:spPr>
          <a:xfrm>
            <a:off x="277305" y="128781"/>
            <a:ext cx="17324895" cy="897682"/>
          </a:xfrm>
          <a:prstGeom prst="rect">
            <a:avLst/>
          </a:prstGeom>
        </p:spPr>
        <p:txBody>
          <a:bodyPr wrap="square" lIns="0" tIns="0" rIns="0" bIns="0" rtlCol="0" anchor="t">
            <a:spAutoFit/>
          </a:bodyPr>
          <a:lstStyle/>
          <a:p>
            <a:pPr lvl="0">
              <a:lnSpc>
                <a:spcPts val="7000"/>
              </a:lnSpc>
              <a:defRPr/>
            </a:pPr>
            <a:r>
              <a:rPr kumimoji="0" lang="en-US" sz="6000" b="0" i="0" u="none" strike="noStrike" kern="1200" cap="none" spc="770" normalizeH="0" baseline="0" noProof="0" dirty="0">
                <a:ln>
                  <a:noFill/>
                </a:ln>
                <a:solidFill>
                  <a:srgbClr val="002060"/>
                </a:solidFill>
                <a:effectLst/>
                <a:uLnTx/>
                <a:uFillTx/>
                <a:latin typeface="Public Sans"/>
                <a:ea typeface="+mn-ea"/>
                <a:cs typeface="+mn-cs"/>
              </a:rPr>
              <a:t>CMS Question #7</a:t>
            </a:r>
          </a:p>
        </p:txBody>
      </p:sp>
      <p:sp>
        <p:nvSpPr>
          <p:cNvPr id="4" name="AutoShape 4">
            <a:extLst>
              <a:ext uri="{FF2B5EF4-FFF2-40B4-BE49-F238E27FC236}">
                <a16:creationId xmlns:a16="http://schemas.microsoft.com/office/drawing/2014/main" id="{25E7086D-A4F3-4EA5-C7AD-6622CFEAC2F8}"/>
              </a:ext>
            </a:extLst>
          </p:cNvPr>
          <p:cNvSpPr/>
          <p:nvPr/>
        </p:nvSpPr>
        <p:spPr>
          <a:xfrm>
            <a:off x="277306" y="1068581"/>
            <a:ext cx="10366925" cy="112519"/>
          </a:xfrm>
          <a:prstGeom prst="rect">
            <a:avLst/>
          </a:prstGeom>
          <a:solidFill>
            <a:srgbClr val="8AD2FA"/>
          </a:solidFill>
        </p:spPr>
        <p:txBody>
          <a:bodyPr/>
          <a:lstStyle/>
          <a:p>
            <a:endParaRPr lang="en-US"/>
          </a:p>
        </p:txBody>
      </p:sp>
      <p:pic>
        <p:nvPicPr>
          <p:cNvPr id="5" name="Picture 5">
            <a:extLst>
              <a:ext uri="{FF2B5EF4-FFF2-40B4-BE49-F238E27FC236}">
                <a16:creationId xmlns:a16="http://schemas.microsoft.com/office/drawing/2014/main" id="{E56987EF-1835-0E2D-63CF-17BAE840CBCA}"/>
              </a:ext>
            </a:extLst>
          </p:cNvPr>
          <p:cNvPicPr>
            <a:picLocks noChangeAspect="1"/>
          </p:cNvPicPr>
          <p:nvPr/>
        </p:nvPicPr>
        <p:blipFill>
          <a:blip r:embed="rId2"/>
          <a:srcRect b="17834"/>
          <a:stretch>
            <a:fillRect/>
          </a:stretch>
        </p:blipFill>
        <p:spPr>
          <a:xfrm>
            <a:off x="16670295" y="91475"/>
            <a:ext cx="1522717" cy="784049"/>
          </a:xfrm>
          <a:prstGeom prst="rect">
            <a:avLst/>
          </a:prstGeom>
        </p:spPr>
      </p:pic>
      <p:sp>
        <p:nvSpPr>
          <p:cNvPr id="11" name="Content Placeholder 4">
            <a:extLst>
              <a:ext uri="{FF2B5EF4-FFF2-40B4-BE49-F238E27FC236}">
                <a16:creationId xmlns:a16="http://schemas.microsoft.com/office/drawing/2014/main" id="{CFB46623-913A-8581-039F-C56945DFDE2D}"/>
              </a:ext>
            </a:extLst>
          </p:cNvPr>
          <p:cNvSpPr txBox="1">
            <a:spLocks/>
          </p:cNvSpPr>
          <p:nvPr/>
        </p:nvSpPr>
        <p:spPr>
          <a:xfrm>
            <a:off x="86804" y="1223218"/>
            <a:ext cx="17591595" cy="6705600"/>
          </a:xfrm>
          <a:prstGeom prst="rect">
            <a:avLst/>
          </a:prstGeom>
          <a:noFill/>
          <a:ln>
            <a:noFill/>
          </a:ln>
        </p:spPr>
        <p:txBody>
          <a:bodyPr lIns="91425" tIns="91425" rIns="91425" bIns="91425" anchor="t" anchorCtr="0">
            <a:noAutofit/>
          </a:bodyPr>
          <a:lstStyle>
            <a:lvl1pPr marL="342900" indent="-139700" algn="l" defTabSz="914400" rtl="0" eaLnBrk="1" latinLnBrk="0" hangingPunct="1">
              <a:spcBef>
                <a:spcPts val="640"/>
              </a:spcBef>
              <a:buClr>
                <a:schemeClr val="dk1"/>
              </a:buClr>
              <a:buFont typeface="Arial"/>
              <a:buChar char="•"/>
              <a:defRPr sz="3200" kern="1200">
                <a:solidFill>
                  <a:schemeClr val="dk1"/>
                </a:solidFill>
                <a:latin typeface="Calibri"/>
                <a:ea typeface="Calibri"/>
                <a:cs typeface="Calibri"/>
                <a:sym typeface="Calibri"/>
              </a:defRPr>
            </a:lvl1pPr>
            <a:lvl2pPr marL="742950" indent="-107950" algn="l" defTabSz="914400" rtl="0" eaLnBrk="1" latinLnBrk="0" hangingPunct="1">
              <a:spcBef>
                <a:spcPts val="560"/>
              </a:spcBef>
              <a:buClr>
                <a:schemeClr val="dk1"/>
              </a:buClr>
              <a:buFont typeface="Arial"/>
              <a:buChar char="–"/>
              <a:defRPr sz="2800" kern="1200">
                <a:solidFill>
                  <a:schemeClr val="dk1"/>
                </a:solidFill>
                <a:latin typeface="Calibri"/>
                <a:ea typeface="Calibri"/>
                <a:cs typeface="Calibri"/>
                <a:sym typeface="Calibri"/>
              </a:defRPr>
            </a:lvl2pPr>
            <a:lvl3pPr marL="1143000" indent="-76200" algn="l" defTabSz="914400" rtl="0" eaLnBrk="1" latinLnBrk="0" hangingPunct="1">
              <a:spcBef>
                <a:spcPts val="480"/>
              </a:spcBef>
              <a:buClr>
                <a:schemeClr val="dk1"/>
              </a:buClr>
              <a:buFont typeface="Arial"/>
              <a:buChar char="•"/>
              <a:defRPr sz="2400" kern="1200">
                <a:solidFill>
                  <a:schemeClr val="dk1"/>
                </a:solidFill>
                <a:latin typeface="Calibri"/>
                <a:ea typeface="Calibri"/>
                <a:cs typeface="Calibri"/>
                <a:sym typeface="Calibri"/>
              </a:defRPr>
            </a:lvl3pPr>
            <a:lvl4pPr marL="1600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4pPr>
            <a:lvl5pPr marL="20574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5pPr>
            <a:lvl6pPr marL="25146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6pPr>
            <a:lvl7pPr marL="29718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7pPr>
            <a:lvl8pPr marL="34290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8pPr>
            <a:lvl9pPr marL="3886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9pPr>
          </a:lstStyle>
          <a:p>
            <a:pPr marL="225425" indent="0">
              <a:lnSpc>
                <a:spcPct val="90000"/>
              </a:lnSpc>
              <a:spcBef>
                <a:spcPts val="0"/>
              </a:spcBef>
              <a:buNone/>
            </a:pPr>
            <a:r>
              <a:rPr lang="en-US" sz="3600" i="1" dirty="0"/>
              <a:t>Please share any recommendations or additional information you would like regarding a FHIR prior authorization standard.</a:t>
            </a:r>
            <a:br>
              <a:rPr lang="en-US" sz="3600" i="1" dirty="0"/>
            </a:br>
            <a:endParaRPr lang="en-US" sz="3600" i="1" dirty="0"/>
          </a:p>
          <a:p>
            <a:pPr marL="225425" indent="0">
              <a:lnSpc>
                <a:spcPct val="90000"/>
              </a:lnSpc>
              <a:spcBef>
                <a:spcPts val="0"/>
              </a:spcBef>
              <a:buNone/>
            </a:pPr>
            <a:r>
              <a:rPr lang="en-US" sz="3600" u="sng" dirty="0"/>
              <a:t>WEDI Response</a:t>
            </a:r>
            <a:r>
              <a:rPr lang="en-US" sz="3600" dirty="0"/>
              <a:t>:</a:t>
            </a:r>
          </a:p>
          <a:p>
            <a:pPr marL="682625" indent="-457200">
              <a:lnSpc>
                <a:spcPct val="90000"/>
              </a:lnSpc>
              <a:spcBef>
                <a:spcPts val="0"/>
              </a:spcBef>
            </a:pPr>
            <a:r>
              <a:rPr lang="en-US" dirty="0"/>
              <a:t>Should all covered entity payers be required to support FHIR </a:t>
            </a:r>
            <a:r>
              <a:rPr lang="en-US" dirty="0" err="1"/>
              <a:t>ePA</a:t>
            </a:r>
            <a:r>
              <a:rPr lang="en-US" dirty="0"/>
              <a:t>, it would serve as a significant incentive for additional providers to adopt the technology. This in turn would increase the ROI for payers adopting the technology.</a:t>
            </a:r>
          </a:p>
          <a:p>
            <a:pPr marL="682625" indent="-457200">
              <a:lnSpc>
                <a:spcPct val="90000"/>
              </a:lnSpc>
              <a:spcBef>
                <a:spcPts val="0"/>
              </a:spcBef>
            </a:pPr>
            <a:r>
              <a:rPr lang="en-US" dirty="0"/>
              <a:t>It is important to clarify if the potential replacement would be for PA only, or PA + referrals.</a:t>
            </a:r>
          </a:p>
          <a:p>
            <a:pPr marL="682625" indent="-457200">
              <a:lnSpc>
                <a:spcPct val="90000"/>
              </a:lnSpc>
              <a:spcBef>
                <a:spcPts val="0"/>
              </a:spcBef>
            </a:pPr>
            <a:r>
              <a:rPr lang="en-US" dirty="0"/>
              <a:t>Transitioning to FHIR-only will require significant vendor and clearinghouse support.</a:t>
            </a:r>
          </a:p>
          <a:p>
            <a:pPr marL="682625" indent="-457200">
              <a:lnSpc>
                <a:spcPct val="90000"/>
              </a:lnSpc>
              <a:spcBef>
                <a:spcPts val="0"/>
              </a:spcBef>
            </a:pPr>
            <a:r>
              <a:rPr lang="en-US" dirty="0"/>
              <a:t>We need to consider an off-ramp or a glidepath for moving away from current data exchange processes to a new standard. The glidepath approach would entail having a time window where established standards continue but are ultimately replaced by a new standard. </a:t>
            </a:r>
          </a:p>
          <a:p>
            <a:pPr marL="682625" indent="-457200">
              <a:lnSpc>
                <a:spcPct val="90000"/>
              </a:lnSpc>
              <a:spcBef>
                <a:spcPts val="0"/>
              </a:spcBef>
            </a:pPr>
            <a:r>
              <a:rPr lang="en-US" dirty="0"/>
              <a:t>There would be an overlap period where both exist enabling the industry to migrate gradually.</a:t>
            </a:r>
          </a:p>
          <a:p>
            <a:pPr marL="682625" indent="-457200">
              <a:lnSpc>
                <a:spcPct val="90000"/>
              </a:lnSpc>
              <a:spcBef>
                <a:spcPts val="0"/>
              </a:spcBef>
            </a:pPr>
            <a:r>
              <a:rPr lang="en-US" dirty="0"/>
              <a:t>Where in the workflow to deploy FHIR </a:t>
            </a:r>
            <a:r>
              <a:rPr lang="en-US" dirty="0" err="1"/>
              <a:t>ePA</a:t>
            </a:r>
            <a:r>
              <a:rPr lang="en-US" dirty="0"/>
              <a:t> should be a decision made by the provider. The supporting technology should permit the provider to both engage the FHIR </a:t>
            </a:r>
            <a:r>
              <a:rPr lang="en-US" dirty="0" err="1"/>
              <a:t>ePA</a:t>
            </a:r>
            <a:r>
              <a:rPr lang="en-US" dirty="0"/>
              <a:t> directly in the clinical workflow and move it to the back office to become an administrative function. </a:t>
            </a:r>
          </a:p>
          <a:p>
            <a:pPr marL="1082675" indent="-857250">
              <a:lnSpc>
                <a:spcPct val="90000"/>
              </a:lnSpc>
              <a:spcBef>
                <a:spcPts val="0"/>
              </a:spcBef>
            </a:pPr>
            <a:endParaRPr lang="en-US" sz="6000" dirty="0"/>
          </a:p>
          <a:p>
            <a:pPr marL="1082675" indent="-857250">
              <a:lnSpc>
                <a:spcPct val="90000"/>
              </a:lnSpc>
              <a:spcBef>
                <a:spcPts val="0"/>
              </a:spcBef>
            </a:pPr>
            <a:endParaRPr lang="en-US" sz="6000" dirty="0"/>
          </a:p>
          <a:p>
            <a:pPr marL="225425" indent="0">
              <a:lnSpc>
                <a:spcPct val="90000"/>
              </a:lnSpc>
              <a:spcBef>
                <a:spcPts val="0"/>
              </a:spcBef>
              <a:buNone/>
            </a:pPr>
            <a:endParaRPr lang="en-US" sz="6000" i="1" dirty="0"/>
          </a:p>
          <a:p>
            <a:pPr marL="225425" indent="0">
              <a:buNone/>
            </a:pPr>
            <a:endParaRPr lang="en-US" sz="3600" dirty="0"/>
          </a:p>
          <a:p>
            <a:pPr marL="225425" lvl="0" indent="0">
              <a:buNone/>
            </a:pPr>
            <a:endParaRPr lang="en-US" sz="3400" dirty="0"/>
          </a:p>
        </p:txBody>
      </p:sp>
      <p:sp>
        <p:nvSpPr>
          <p:cNvPr id="2" name="Slide Number Placeholder 1">
            <a:extLst>
              <a:ext uri="{FF2B5EF4-FFF2-40B4-BE49-F238E27FC236}">
                <a16:creationId xmlns:a16="http://schemas.microsoft.com/office/drawing/2014/main" id="{5E79B771-5DE9-6756-110B-2B3E871D812B}"/>
              </a:ext>
            </a:extLst>
          </p:cNvPr>
          <p:cNvSpPr>
            <a:spLocks noGrp="1"/>
          </p:cNvSpPr>
          <p:nvPr>
            <p:ph type="sldNum" sz="quarter" idx="12"/>
          </p:nvPr>
        </p:nvSpPr>
        <p:spPr/>
        <p:txBody>
          <a:bodyPr/>
          <a:lstStyle/>
          <a:p>
            <a:fld id="{B6F15528-21DE-4FAA-801E-634DDDAF4B2B}" type="slidenum">
              <a:rPr lang="en-US" smtClean="0"/>
              <a:pPr/>
              <a:t>11</a:t>
            </a:fld>
            <a:endParaRPr lang="en-US" dirty="0"/>
          </a:p>
        </p:txBody>
      </p:sp>
    </p:spTree>
    <p:extLst>
      <p:ext uri="{BB962C8B-B14F-4D97-AF65-F5344CB8AC3E}">
        <p14:creationId xmlns:p14="http://schemas.microsoft.com/office/powerpoint/2010/main" val="9546082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C1646-521A-5689-CF25-001F0FAFC37E}"/>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6C813427-E273-7BB6-6E80-CFCD9BE084ED}"/>
              </a:ext>
            </a:extLst>
          </p:cNvPr>
          <p:cNvSpPr txBox="1"/>
          <p:nvPr/>
        </p:nvSpPr>
        <p:spPr>
          <a:xfrm>
            <a:off x="277305" y="128781"/>
            <a:ext cx="17324895" cy="897682"/>
          </a:xfrm>
          <a:prstGeom prst="rect">
            <a:avLst/>
          </a:prstGeom>
        </p:spPr>
        <p:txBody>
          <a:bodyPr wrap="square" lIns="0" tIns="0" rIns="0" bIns="0" rtlCol="0" anchor="t">
            <a:spAutoFit/>
          </a:bodyPr>
          <a:lstStyle/>
          <a:p>
            <a:pPr lvl="0">
              <a:lnSpc>
                <a:spcPts val="7000"/>
              </a:lnSpc>
              <a:defRPr/>
            </a:pPr>
            <a:r>
              <a:rPr kumimoji="0" lang="en-US" sz="6000" b="0" i="0" u="none" strike="noStrike" kern="1200" cap="none" spc="770" normalizeH="0" baseline="0" noProof="0" dirty="0">
                <a:ln>
                  <a:noFill/>
                </a:ln>
                <a:solidFill>
                  <a:srgbClr val="002060"/>
                </a:solidFill>
                <a:effectLst/>
                <a:uLnTx/>
                <a:uFillTx/>
                <a:latin typeface="Public Sans"/>
                <a:ea typeface="+mn-ea"/>
                <a:cs typeface="+mn-cs"/>
              </a:rPr>
              <a:t>CMS Question #7</a:t>
            </a:r>
          </a:p>
        </p:txBody>
      </p:sp>
      <p:sp>
        <p:nvSpPr>
          <p:cNvPr id="4" name="AutoShape 4">
            <a:extLst>
              <a:ext uri="{FF2B5EF4-FFF2-40B4-BE49-F238E27FC236}">
                <a16:creationId xmlns:a16="http://schemas.microsoft.com/office/drawing/2014/main" id="{DCAAA2D1-0F98-381B-EBEF-A0E799AF52DB}"/>
              </a:ext>
            </a:extLst>
          </p:cNvPr>
          <p:cNvSpPr/>
          <p:nvPr/>
        </p:nvSpPr>
        <p:spPr>
          <a:xfrm>
            <a:off x="277306" y="1068581"/>
            <a:ext cx="10366925" cy="112519"/>
          </a:xfrm>
          <a:prstGeom prst="rect">
            <a:avLst/>
          </a:prstGeom>
          <a:solidFill>
            <a:srgbClr val="8AD2FA"/>
          </a:solidFill>
        </p:spPr>
        <p:txBody>
          <a:bodyPr/>
          <a:lstStyle/>
          <a:p>
            <a:endParaRPr lang="en-US"/>
          </a:p>
        </p:txBody>
      </p:sp>
      <p:pic>
        <p:nvPicPr>
          <p:cNvPr id="5" name="Picture 5">
            <a:extLst>
              <a:ext uri="{FF2B5EF4-FFF2-40B4-BE49-F238E27FC236}">
                <a16:creationId xmlns:a16="http://schemas.microsoft.com/office/drawing/2014/main" id="{639788C2-CD17-5113-3BD8-C6FC49EDAF5F}"/>
              </a:ext>
            </a:extLst>
          </p:cNvPr>
          <p:cNvPicPr>
            <a:picLocks noChangeAspect="1"/>
          </p:cNvPicPr>
          <p:nvPr/>
        </p:nvPicPr>
        <p:blipFill>
          <a:blip r:embed="rId2"/>
          <a:srcRect b="17834"/>
          <a:stretch>
            <a:fillRect/>
          </a:stretch>
        </p:blipFill>
        <p:spPr>
          <a:xfrm>
            <a:off x="16670295" y="91475"/>
            <a:ext cx="1522717" cy="784049"/>
          </a:xfrm>
          <a:prstGeom prst="rect">
            <a:avLst/>
          </a:prstGeom>
        </p:spPr>
      </p:pic>
      <p:sp>
        <p:nvSpPr>
          <p:cNvPr id="11" name="Content Placeholder 4">
            <a:extLst>
              <a:ext uri="{FF2B5EF4-FFF2-40B4-BE49-F238E27FC236}">
                <a16:creationId xmlns:a16="http://schemas.microsoft.com/office/drawing/2014/main" id="{1934F465-7961-BAD9-FBD2-29D35FA82618}"/>
              </a:ext>
            </a:extLst>
          </p:cNvPr>
          <p:cNvSpPr txBox="1">
            <a:spLocks/>
          </p:cNvSpPr>
          <p:nvPr/>
        </p:nvSpPr>
        <p:spPr>
          <a:xfrm>
            <a:off x="86804" y="1223218"/>
            <a:ext cx="17210595" cy="6705600"/>
          </a:xfrm>
          <a:prstGeom prst="rect">
            <a:avLst/>
          </a:prstGeom>
          <a:noFill/>
          <a:ln>
            <a:noFill/>
          </a:ln>
        </p:spPr>
        <p:txBody>
          <a:bodyPr lIns="91425" tIns="91425" rIns="91425" bIns="91425" anchor="t" anchorCtr="0">
            <a:noAutofit/>
          </a:bodyPr>
          <a:lstStyle>
            <a:lvl1pPr marL="342900" indent="-139700" algn="l" defTabSz="914400" rtl="0" eaLnBrk="1" latinLnBrk="0" hangingPunct="1">
              <a:spcBef>
                <a:spcPts val="640"/>
              </a:spcBef>
              <a:buClr>
                <a:schemeClr val="dk1"/>
              </a:buClr>
              <a:buFont typeface="Arial"/>
              <a:buChar char="•"/>
              <a:defRPr sz="3200" kern="1200">
                <a:solidFill>
                  <a:schemeClr val="dk1"/>
                </a:solidFill>
                <a:latin typeface="Calibri"/>
                <a:ea typeface="Calibri"/>
                <a:cs typeface="Calibri"/>
                <a:sym typeface="Calibri"/>
              </a:defRPr>
            </a:lvl1pPr>
            <a:lvl2pPr marL="742950" indent="-107950" algn="l" defTabSz="914400" rtl="0" eaLnBrk="1" latinLnBrk="0" hangingPunct="1">
              <a:spcBef>
                <a:spcPts val="560"/>
              </a:spcBef>
              <a:buClr>
                <a:schemeClr val="dk1"/>
              </a:buClr>
              <a:buFont typeface="Arial"/>
              <a:buChar char="–"/>
              <a:defRPr sz="2800" kern="1200">
                <a:solidFill>
                  <a:schemeClr val="dk1"/>
                </a:solidFill>
                <a:latin typeface="Calibri"/>
                <a:ea typeface="Calibri"/>
                <a:cs typeface="Calibri"/>
                <a:sym typeface="Calibri"/>
              </a:defRPr>
            </a:lvl2pPr>
            <a:lvl3pPr marL="1143000" indent="-76200" algn="l" defTabSz="914400" rtl="0" eaLnBrk="1" latinLnBrk="0" hangingPunct="1">
              <a:spcBef>
                <a:spcPts val="480"/>
              </a:spcBef>
              <a:buClr>
                <a:schemeClr val="dk1"/>
              </a:buClr>
              <a:buFont typeface="Arial"/>
              <a:buChar char="•"/>
              <a:defRPr sz="2400" kern="1200">
                <a:solidFill>
                  <a:schemeClr val="dk1"/>
                </a:solidFill>
                <a:latin typeface="Calibri"/>
                <a:ea typeface="Calibri"/>
                <a:cs typeface="Calibri"/>
                <a:sym typeface="Calibri"/>
              </a:defRPr>
            </a:lvl3pPr>
            <a:lvl4pPr marL="1600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4pPr>
            <a:lvl5pPr marL="20574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5pPr>
            <a:lvl6pPr marL="25146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6pPr>
            <a:lvl7pPr marL="29718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7pPr>
            <a:lvl8pPr marL="34290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8pPr>
            <a:lvl9pPr marL="3886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9pPr>
          </a:lstStyle>
          <a:p>
            <a:pPr marL="225425" indent="0">
              <a:lnSpc>
                <a:spcPct val="90000"/>
              </a:lnSpc>
              <a:spcBef>
                <a:spcPts val="0"/>
              </a:spcBef>
              <a:buNone/>
            </a:pPr>
            <a:r>
              <a:rPr lang="en-US" sz="4000" u="sng" dirty="0"/>
              <a:t>WEDI Response</a:t>
            </a:r>
            <a:r>
              <a:rPr lang="en-US" sz="4000" dirty="0"/>
              <a:t>:</a:t>
            </a:r>
          </a:p>
          <a:p>
            <a:pPr marL="225425" indent="0">
              <a:lnSpc>
                <a:spcPct val="90000"/>
              </a:lnSpc>
              <a:spcBef>
                <a:spcPts val="0"/>
              </a:spcBef>
              <a:buNone/>
            </a:pPr>
            <a:endParaRPr lang="en-US" sz="3600" dirty="0"/>
          </a:p>
          <a:p>
            <a:pPr marL="682625" indent="-457200">
              <a:lnSpc>
                <a:spcPct val="90000"/>
              </a:lnSpc>
              <a:spcBef>
                <a:spcPts val="0"/>
              </a:spcBef>
            </a:pPr>
            <a:r>
              <a:rPr lang="en-US" sz="3600" dirty="0"/>
              <a:t>Not all covered entity providers participate in MIPS (i.e., Dentists, Pediatricians) thus it is expected that not all providers would deploy certified EHRs. </a:t>
            </a:r>
          </a:p>
          <a:p>
            <a:pPr marL="682625" indent="-457200">
              <a:lnSpc>
                <a:spcPct val="90000"/>
              </a:lnSpc>
              <a:spcBef>
                <a:spcPts val="0"/>
              </a:spcBef>
            </a:pPr>
            <a:r>
              <a:rPr lang="en-US" sz="3600" dirty="0"/>
              <a:t>Stakeholders should not use unreasonable pricing to discourage adoption of FHIR PA</a:t>
            </a:r>
          </a:p>
          <a:p>
            <a:pPr marL="682625" indent="-457200">
              <a:lnSpc>
                <a:spcPct val="90000"/>
              </a:lnSpc>
              <a:spcBef>
                <a:spcPts val="0"/>
              </a:spcBef>
            </a:pPr>
            <a:r>
              <a:rPr lang="en-US" sz="3600" dirty="0"/>
              <a:t>CMS should consider supporting smaller organizations financially and with implementation resources as they will experience challenges migrating to FHIR.</a:t>
            </a:r>
          </a:p>
          <a:p>
            <a:pPr marL="682625" indent="-457200">
              <a:lnSpc>
                <a:spcPct val="90000"/>
              </a:lnSpc>
              <a:spcBef>
                <a:spcPts val="0"/>
              </a:spcBef>
            </a:pPr>
            <a:r>
              <a:rPr lang="en-US" sz="3600" dirty="0"/>
              <a:t>Toward this, the agency should consider supporting and working with Regional Extension Centers (RECs) to assist small and rural providers as it did with the Meaningful Use Program.</a:t>
            </a:r>
          </a:p>
          <a:p>
            <a:pPr marL="682625" indent="-457200">
              <a:lnSpc>
                <a:spcPct val="90000"/>
              </a:lnSpc>
              <a:spcBef>
                <a:spcPts val="0"/>
              </a:spcBef>
            </a:pPr>
            <a:r>
              <a:rPr lang="en-US" sz="3600" dirty="0"/>
              <a:t>CMS should also consider conducting a rigorous performance analysis of FHIR-based PA APIs prior to proceeding with any rulemaking to mandate FHIR transactions under HIPAA.</a:t>
            </a:r>
            <a:endParaRPr lang="en-US" sz="5400" dirty="0"/>
          </a:p>
          <a:p>
            <a:pPr marL="682625" indent="-457200">
              <a:lnSpc>
                <a:spcPct val="90000"/>
              </a:lnSpc>
              <a:spcBef>
                <a:spcPts val="0"/>
              </a:spcBef>
            </a:pPr>
            <a:r>
              <a:rPr lang="en-US" sz="3600" dirty="0"/>
              <a:t>We encourage CMS to conduct additional industry outreach on these issues with all impacted stakeholders prior to any rulemaking.</a:t>
            </a:r>
          </a:p>
          <a:p>
            <a:pPr marL="682625" indent="-457200">
              <a:lnSpc>
                <a:spcPct val="90000"/>
              </a:lnSpc>
              <a:spcBef>
                <a:spcPts val="0"/>
              </a:spcBef>
            </a:pPr>
            <a:r>
              <a:rPr lang="en-US" sz="3600" dirty="0"/>
              <a:t>We will continue working with CMS to educate the industry and streamline industry implementation of all new standards.</a:t>
            </a:r>
          </a:p>
          <a:p>
            <a:pPr marL="1082675" indent="-857250">
              <a:lnSpc>
                <a:spcPct val="90000"/>
              </a:lnSpc>
              <a:spcBef>
                <a:spcPts val="0"/>
              </a:spcBef>
            </a:pPr>
            <a:endParaRPr lang="en-US" sz="6000" dirty="0"/>
          </a:p>
          <a:p>
            <a:pPr marL="1082675" indent="-857250">
              <a:lnSpc>
                <a:spcPct val="90000"/>
              </a:lnSpc>
              <a:spcBef>
                <a:spcPts val="0"/>
              </a:spcBef>
            </a:pPr>
            <a:endParaRPr lang="en-US" sz="6000" dirty="0"/>
          </a:p>
          <a:p>
            <a:pPr marL="225425" indent="0">
              <a:lnSpc>
                <a:spcPct val="90000"/>
              </a:lnSpc>
              <a:spcBef>
                <a:spcPts val="0"/>
              </a:spcBef>
              <a:buNone/>
            </a:pPr>
            <a:endParaRPr lang="en-US" sz="6000" i="1" dirty="0"/>
          </a:p>
          <a:p>
            <a:pPr marL="225425" indent="0">
              <a:buNone/>
            </a:pPr>
            <a:endParaRPr lang="en-US" sz="3600" dirty="0"/>
          </a:p>
          <a:p>
            <a:pPr marL="225425" lvl="0" indent="0">
              <a:buNone/>
            </a:pPr>
            <a:endParaRPr lang="en-US" sz="3400" dirty="0"/>
          </a:p>
        </p:txBody>
      </p:sp>
      <p:sp>
        <p:nvSpPr>
          <p:cNvPr id="2" name="Slide Number Placeholder 1">
            <a:extLst>
              <a:ext uri="{FF2B5EF4-FFF2-40B4-BE49-F238E27FC236}">
                <a16:creationId xmlns:a16="http://schemas.microsoft.com/office/drawing/2014/main" id="{A4B25978-554A-0402-FC54-830921498EA6}"/>
              </a:ext>
            </a:extLst>
          </p:cNvPr>
          <p:cNvSpPr>
            <a:spLocks noGrp="1"/>
          </p:cNvSpPr>
          <p:nvPr>
            <p:ph type="sldNum" sz="quarter" idx="12"/>
          </p:nvPr>
        </p:nvSpPr>
        <p:spPr/>
        <p:txBody>
          <a:bodyPr/>
          <a:lstStyle/>
          <a:p>
            <a:fld id="{B6F15528-21DE-4FAA-801E-634DDDAF4B2B}" type="slidenum">
              <a:rPr lang="en-US" smtClean="0"/>
              <a:pPr/>
              <a:t>12</a:t>
            </a:fld>
            <a:endParaRPr lang="en-US" dirty="0"/>
          </a:p>
        </p:txBody>
      </p:sp>
    </p:spTree>
    <p:extLst>
      <p:ext uri="{BB962C8B-B14F-4D97-AF65-F5344CB8AC3E}">
        <p14:creationId xmlns:p14="http://schemas.microsoft.com/office/powerpoint/2010/main" val="3058676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rotWithShape="1">
          <a:blip r:embed="rId3"/>
          <a:srcRect l="22612" t="13012" r="22235"/>
          <a:stretch/>
        </p:blipFill>
        <p:spPr>
          <a:xfrm>
            <a:off x="1597140" y="2328"/>
            <a:ext cx="8910848" cy="6515100"/>
          </a:xfrm>
          <a:prstGeom prst="rect">
            <a:avLst/>
          </a:prstGeom>
        </p:spPr>
      </p:pic>
      <p:sp>
        <p:nvSpPr>
          <p:cNvPr id="3" name="AutoShape 3"/>
          <p:cNvSpPr/>
          <p:nvPr/>
        </p:nvSpPr>
        <p:spPr>
          <a:xfrm rot="-2608987">
            <a:off x="2936096" y="2690221"/>
            <a:ext cx="10645233" cy="5143806"/>
          </a:xfrm>
          <a:prstGeom prst="rect">
            <a:avLst/>
          </a:prstGeom>
          <a:solidFill>
            <a:srgbClr val="FFFFFF"/>
          </a:solidFill>
        </p:spPr>
        <p:txBody>
          <a:bodyPr/>
          <a:lstStyle/>
          <a:p>
            <a:endParaRPr lang="en-US" dirty="0"/>
          </a:p>
        </p:txBody>
      </p:sp>
      <p:grpSp>
        <p:nvGrpSpPr>
          <p:cNvPr id="4" name="Group 4"/>
          <p:cNvGrpSpPr/>
          <p:nvPr/>
        </p:nvGrpSpPr>
        <p:grpSpPr>
          <a:xfrm rot="5400000">
            <a:off x="219073" y="-219073"/>
            <a:ext cx="4716515" cy="5154662"/>
            <a:chOff x="0" y="0"/>
            <a:chExt cx="6869494" cy="7507644"/>
          </a:xfrm>
        </p:grpSpPr>
        <p:sp>
          <p:nvSpPr>
            <p:cNvPr id="5" name="Freeform 5"/>
            <p:cNvSpPr/>
            <p:nvPr/>
          </p:nvSpPr>
          <p:spPr>
            <a:xfrm>
              <a:off x="0" y="0"/>
              <a:ext cx="6869494" cy="7507645"/>
            </a:xfrm>
            <a:custGeom>
              <a:avLst/>
              <a:gdLst/>
              <a:ahLst/>
              <a:cxnLst/>
              <a:rect l="l" t="t" r="r" b="b"/>
              <a:pathLst>
                <a:path w="6869494" h="7507645">
                  <a:moveTo>
                    <a:pt x="6869494" y="7507645"/>
                  </a:moveTo>
                  <a:lnTo>
                    <a:pt x="0" y="7507645"/>
                  </a:lnTo>
                  <a:lnTo>
                    <a:pt x="0" y="0"/>
                  </a:lnTo>
                  <a:lnTo>
                    <a:pt x="6869494" y="7507645"/>
                  </a:lnTo>
                  <a:close/>
                </a:path>
              </a:pathLst>
            </a:custGeom>
            <a:solidFill>
              <a:srgbClr val="8AD2FA"/>
            </a:solidFill>
          </p:spPr>
          <p:txBody>
            <a:bodyPr/>
            <a:lstStyle/>
            <a:p>
              <a:endParaRPr lang="en-US"/>
            </a:p>
          </p:txBody>
        </p:sp>
      </p:grpSp>
      <p:grpSp>
        <p:nvGrpSpPr>
          <p:cNvPr id="6" name="Group 6"/>
          <p:cNvGrpSpPr/>
          <p:nvPr/>
        </p:nvGrpSpPr>
        <p:grpSpPr>
          <a:xfrm>
            <a:off x="1" y="0"/>
            <a:ext cx="5154662" cy="10287000"/>
            <a:chOff x="0" y="0"/>
            <a:chExt cx="8851059" cy="11526982"/>
          </a:xfrm>
        </p:grpSpPr>
        <p:sp>
          <p:nvSpPr>
            <p:cNvPr id="7" name="Freeform 7"/>
            <p:cNvSpPr/>
            <p:nvPr/>
          </p:nvSpPr>
          <p:spPr>
            <a:xfrm>
              <a:off x="0" y="0"/>
              <a:ext cx="8851059" cy="11526982"/>
            </a:xfrm>
            <a:custGeom>
              <a:avLst/>
              <a:gdLst/>
              <a:ahLst/>
              <a:cxnLst/>
              <a:rect l="l" t="t" r="r" b="b"/>
              <a:pathLst>
                <a:path w="8851059" h="11526982">
                  <a:moveTo>
                    <a:pt x="8851059" y="11526982"/>
                  </a:moveTo>
                  <a:lnTo>
                    <a:pt x="0" y="11526982"/>
                  </a:lnTo>
                  <a:lnTo>
                    <a:pt x="0" y="0"/>
                  </a:lnTo>
                  <a:lnTo>
                    <a:pt x="8851059" y="11526982"/>
                  </a:lnTo>
                  <a:close/>
                </a:path>
              </a:pathLst>
            </a:custGeom>
            <a:solidFill>
              <a:srgbClr val="002F53"/>
            </a:solidFill>
          </p:spPr>
          <p:txBody>
            <a:bodyPr/>
            <a:lstStyle/>
            <a:p>
              <a:endParaRPr lang="en-US"/>
            </a:p>
          </p:txBody>
        </p:sp>
      </p:grpSp>
      <p:pic>
        <p:nvPicPr>
          <p:cNvPr id="8" name="Picture 8"/>
          <p:cNvPicPr>
            <a:picLocks noChangeAspect="1"/>
          </p:cNvPicPr>
          <p:nvPr/>
        </p:nvPicPr>
        <p:blipFill>
          <a:blip r:embed="rId4"/>
          <a:srcRect b="17834"/>
          <a:stretch>
            <a:fillRect/>
          </a:stretch>
        </p:blipFill>
        <p:spPr>
          <a:xfrm>
            <a:off x="13890513" y="128849"/>
            <a:ext cx="4090718" cy="2106316"/>
          </a:xfrm>
          <a:prstGeom prst="rect">
            <a:avLst/>
          </a:prstGeom>
        </p:spPr>
      </p:pic>
      <p:grpSp>
        <p:nvGrpSpPr>
          <p:cNvPr id="9" name="Group 9"/>
          <p:cNvGrpSpPr/>
          <p:nvPr/>
        </p:nvGrpSpPr>
        <p:grpSpPr>
          <a:xfrm>
            <a:off x="4993490" y="3295981"/>
            <a:ext cx="13002255" cy="3819381"/>
            <a:chOff x="-7058265" y="2643653"/>
            <a:chExt cx="17336339" cy="5092508"/>
          </a:xfrm>
        </p:grpSpPr>
        <p:sp>
          <p:nvSpPr>
            <p:cNvPr id="10" name="TextBox 10"/>
            <p:cNvSpPr txBox="1"/>
            <p:nvPr/>
          </p:nvSpPr>
          <p:spPr>
            <a:xfrm>
              <a:off x="-7058265" y="2643653"/>
              <a:ext cx="17336339" cy="1690719"/>
            </a:xfrm>
            <a:prstGeom prst="rect">
              <a:avLst/>
            </a:prstGeom>
          </p:spPr>
          <p:txBody>
            <a:bodyPr wrap="square" lIns="0" tIns="0" rIns="0" bIns="0" rtlCol="0" anchor="t">
              <a:spAutoFit/>
            </a:bodyPr>
            <a:lstStyle/>
            <a:p>
              <a:pPr marL="0" lvl="0" indent="0" algn="ctr">
                <a:lnSpc>
                  <a:spcPct val="108000"/>
                </a:lnSpc>
              </a:pPr>
              <a:r>
                <a:rPr lang="en-US" sz="8000" b="1" dirty="0">
                  <a:solidFill>
                    <a:srgbClr val="002F53"/>
                  </a:solidFill>
                </a:rPr>
                <a:t>THANK YOU! </a:t>
              </a:r>
            </a:p>
          </p:txBody>
        </p:sp>
        <p:sp>
          <p:nvSpPr>
            <p:cNvPr id="11" name="TextBox 11"/>
            <p:cNvSpPr txBox="1"/>
            <p:nvPr/>
          </p:nvSpPr>
          <p:spPr>
            <a:xfrm>
              <a:off x="-6299452" y="6929616"/>
              <a:ext cx="16260613" cy="806545"/>
            </a:xfrm>
            <a:prstGeom prst="rect">
              <a:avLst/>
            </a:prstGeom>
          </p:spPr>
          <p:txBody>
            <a:bodyPr wrap="square" lIns="0" tIns="0" rIns="0" bIns="0" rtlCol="0" anchor="t">
              <a:spAutoFit/>
            </a:bodyPr>
            <a:lstStyle/>
            <a:p>
              <a:pPr algn="ctr">
                <a:lnSpc>
                  <a:spcPts val="4605"/>
                </a:lnSpc>
              </a:pPr>
              <a:endParaRPr lang="en-US" sz="4800" dirty="0">
                <a:solidFill>
                  <a:srgbClr val="C00000"/>
                </a:solidFill>
                <a:latin typeface="Public Sans"/>
              </a:endParaRPr>
            </a:p>
          </p:txBody>
        </p:sp>
      </p:grpSp>
      <p:sp>
        <p:nvSpPr>
          <p:cNvPr id="12" name="Slide Number Placeholder 11">
            <a:extLst>
              <a:ext uri="{FF2B5EF4-FFF2-40B4-BE49-F238E27FC236}">
                <a16:creationId xmlns:a16="http://schemas.microsoft.com/office/drawing/2014/main" id="{F59CA9DD-F68C-BC4B-BC26-3E5903712BD4}"/>
              </a:ext>
            </a:extLst>
          </p:cNvPr>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26126858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277305" y="128781"/>
            <a:ext cx="12638595" cy="897682"/>
          </a:xfrm>
          <a:prstGeom prst="rect">
            <a:avLst/>
          </a:prstGeom>
        </p:spPr>
        <p:txBody>
          <a:bodyPr wrap="square" lIns="0" tIns="0" rIns="0" bIns="0" rtlCol="0" anchor="t">
            <a:spAutoFit/>
          </a:bodyPr>
          <a:lstStyle/>
          <a:p>
            <a:pPr marL="0" marR="0" lvl="0" indent="0" algn="l" defTabSz="914400" rtl="0" eaLnBrk="1" fontAlgn="auto" latinLnBrk="0" hangingPunct="1">
              <a:lnSpc>
                <a:spcPts val="7000"/>
              </a:lnSpc>
              <a:spcBef>
                <a:spcPts val="0"/>
              </a:spcBef>
              <a:spcAft>
                <a:spcPts val="0"/>
              </a:spcAft>
              <a:buClrTx/>
              <a:buSzTx/>
              <a:buFontTx/>
              <a:buNone/>
              <a:tabLst/>
              <a:defRPr/>
            </a:pPr>
            <a:r>
              <a:rPr kumimoji="0" lang="en-US" sz="6000" i="0" u="none" strike="noStrike" kern="1200" cap="none" spc="770" normalizeH="0" baseline="0" noProof="0" dirty="0">
                <a:ln>
                  <a:noFill/>
                </a:ln>
                <a:solidFill>
                  <a:srgbClr val="002060"/>
                </a:solidFill>
                <a:effectLst/>
                <a:uLnTx/>
                <a:uFillTx/>
                <a:latin typeface="Public Sans" panose="020B0604020202020204" charset="0"/>
                <a:cs typeface="Public Sans" panose="020B0604020202020204" charset="0"/>
              </a:rPr>
              <a:t>WEDI’s Role</a:t>
            </a:r>
          </a:p>
        </p:txBody>
      </p:sp>
      <p:sp>
        <p:nvSpPr>
          <p:cNvPr id="4" name="AutoShape 4"/>
          <p:cNvSpPr/>
          <p:nvPr/>
        </p:nvSpPr>
        <p:spPr>
          <a:xfrm>
            <a:off x="277306" y="1068581"/>
            <a:ext cx="10366925" cy="112519"/>
          </a:xfrm>
          <a:prstGeom prst="rect">
            <a:avLst/>
          </a:prstGeom>
          <a:solidFill>
            <a:srgbClr val="8AD2FA"/>
          </a:solidFill>
        </p:spPr>
        <p:txBody>
          <a:bodyPr/>
          <a:lstStyle/>
          <a:p>
            <a:endParaRPr lang="en-US"/>
          </a:p>
        </p:txBody>
      </p:sp>
      <p:sp>
        <p:nvSpPr>
          <p:cNvPr id="11" name="Content Placeholder 10">
            <a:extLst>
              <a:ext uri="{FF2B5EF4-FFF2-40B4-BE49-F238E27FC236}">
                <a16:creationId xmlns:a16="http://schemas.microsoft.com/office/drawing/2014/main" id="{57489772-FF0E-D9E2-3CD1-711021308E1C}"/>
              </a:ext>
            </a:extLst>
          </p:cNvPr>
          <p:cNvSpPr txBox="1">
            <a:spLocks/>
          </p:cNvSpPr>
          <p:nvPr/>
        </p:nvSpPr>
        <p:spPr>
          <a:xfrm>
            <a:off x="876300" y="7235456"/>
            <a:ext cx="16535400" cy="2327644"/>
          </a:xfrm>
          <a:prstGeom prst="rect">
            <a:avLst/>
          </a:prstGeom>
        </p:spPr>
        <p:txBody>
          <a:bodyPr>
            <a:noAutofit/>
          </a:bodyPr>
          <a:lst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marR="0" lvl="0" indent="0" algn="l" defTabSz="1371600" rtl="0" eaLnBrk="1" fontAlgn="auto" latinLnBrk="0" hangingPunct="1">
              <a:lnSpc>
                <a:spcPct val="90000"/>
              </a:lnSpc>
              <a:spcBef>
                <a:spcPts val="1500"/>
              </a:spcBef>
              <a:spcAft>
                <a:spcPts val="0"/>
              </a:spcAft>
              <a:buClrTx/>
              <a:buSzTx/>
              <a:buFont typeface="Arial" panose="020B0604020202020204" pitchFamily="34" charset="0"/>
              <a:buNone/>
              <a:tabLst/>
              <a:defRPr/>
            </a:pPr>
            <a:endParaRPr kumimoji="0" lang="en-US" sz="3200" b="0" i="0" u="none" strike="noStrike" kern="1200" cap="none" spc="0" normalizeH="0" baseline="0" noProof="0" dirty="0">
              <a:ln>
                <a:noFill/>
              </a:ln>
              <a:solidFill>
                <a:srgbClr val="262626"/>
              </a:solidFill>
              <a:effectLst/>
              <a:uLnTx/>
              <a:uFillTx/>
              <a:latin typeface="OpenSans-Light"/>
              <a:ea typeface="+mn-ea"/>
              <a:cs typeface="+mn-cs"/>
            </a:endParaRPr>
          </a:p>
        </p:txBody>
      </p:sp>
      <p:pic>
        <p:nvPicPr>
          <p:cNvPr id="2" name="Picture 5" descr="A blue and red logo&#10;&#10;AI-generated content may be incorrect.">
            <a:extLst>
              <a:ext uri="{FF2B5EF4-FFF2-40B4-BE49-F238E27FC236}">
                <a16:creationId xmlns:a16="http://schemas.microsoft.com/office/drawing/2014/main" id="{085F6E90-5A9E-15A5-F241-D42DADD6B2A4}"/>
              </a:ext>
            </a:extLst>
          </p:cNvPr>
          <p:cNvPicPr>
            <a:picLocks noChangeAspect="1"/>
          </p:cNvPicPr>
          <p:nvPr/>
        </p:nvPicPr>
        <p:blipFill>
          <a:blip r:embed="rId2"/>
          <a:srcRect b="17834"/>
          <a:stretch>
            <a:fillRect/>
          </a:stretch>
        </p:blipFill>
        <p:spPr>
          <a:xfrm>
            <a:off x="16670295" y="91475"/>
            <a:ext cx="1522717" cy="784049"/>
          </a:xfrm>
          <a:prstGeom prst="rect">
            <a:avLst/>
          </a:prstGeom>
        </p:spPr>
      </p:pic>
      <p:sp>
        <p:nvSpPr>
          <p:cNvPr id="5" name="Slide Number Placeholder 6">
            <a:extLst>
              <a:ext uri="{FF2B5EF4-FFF2-40B4-BE49-F238E27FC236}">
                <a16:creationId xmlns:a16="http://schemas.microsoft.com/office/drawing/2014/main" id="{5EF04A4A-88F6-07E4-1BD8-9F1105BC3992}"/>
              </a:ext>
            </a:extLst>
          </p:cNvPr>
          <p:cNvSpPr>
            <a:spLocks noGrp="1"/>
          </p:cNvSpPr>
          <p:nvPr>
            <p:ph type="sldNum" sz="quarter" idx="12"/>
          </p:nvPr>
        </p:nvSpPr>
        <p:spPr>
          <a:xfrm>
            <a:off x="12915900" y="9534526"/>
            <a:ext cx="4114800" cy="547688"/>
          </a:xfrm>
        </p:spPr>
        <p:txBody>
          <a:bodyPr/>
          <a:lstStyle/>
          <a:p>
            <a:fld id="{B6F15528-21DE-4FAA-801E-634DDDAF4B2B}" type="slidenum">
              <a:rPr lang="en-US" smtClean="0"/>
              <a:pPr/>
              <a:t>2</a:t>
            </a:fld>
            <a:endParaRPr lang="en-US" dirty="0"/>
          </a:p>
        </p:txBody>
      </p:sp>
      <p:graphicFrame>
        <p:nvGraphicFramePr>
          <p:cNvPr id="14" name="Content Placeholder 10">
            <a:extLst>
              <a:ext uri="{FF2B5EF4-FFF2-40B4-BE49-F238E27FC236}">
                <a16:creationId xmlns:a16="http://schemas.microsoft.com/office/drawing/2014/main" id="{1B495A7F-9A43-6C93-9307-EAF2272D6D61}"/>
              </a:ext>
            </a:extLst>
          </p:cNvPr>
          <p:cNvGraphicFramePr/>
          <p:nvPr>
            <p:extLst>
              <p:ext uri="{D42A27DB-BD31-4B8C-83A1-F6EECF244321}">
                <p14:modId xmlns:p14="http://schemas.microsoft.com/office/powerpoint/2010/main" val="2146077684"/>
              </p:ext>
            </p:extLst>
          </p:nvPr>
        </p:nvGraphicFramePr>
        <p:xfrm>
          <a:off x="277305" y="1409700"/>
          <a:ext cx="17629695" cy="701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18152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277305" y="128781"/>
            <a:ext cx="17477295" cy="897682"/>
          </a:xfrm>
          <a:prstGeom prst="rect">
            <a:avLst/>
          </a:prstGeom>
          <a:solidFill>
            <a:schemeClr val="bg1"/>
          </a:solidFill>
        </p:spPr>
        <p:txBody>
          <a:bodyPr wrap="square" lIns="0" tIns="0" rIns="0" bIns="0" rtlCol="0" anchor="t">
            <a:spAutoFit/>
          </a:bodyPr>
          <a:lstStyle/>
          <a:p>
            <a:pPr marL="0" marR="0" lvl="0" indent="0" algn="l" defTabSz="914400" rtl="0" eaLnBrk="1" fontAlgn="auto" latinLnBrk="0" hangingPunct="1">
              <a:lnSpc>
                <a:spcPts val="7000"/>
              </a:lnSpc>
              <a:spcBef>
                <a:spcPts val="0"/>
              </a:spcBef>
              <a:spcAft>
                <a:spcPts val="0"/>
              </a:spcAft>
              <a:buClrTx/>
              <a:buSzTx/>
              <a:buFontTx/>
              <a:buNone/>
              <a:tabLst/>
              <a:defRPr/>
            </a:pPr>
            <a:r>
              <a:rPr kumimoji="0" lang="en-US" sz="4800" i="0" u="none" strike="noStrike" kern="1200" cap="none" spc="770" normalizeH="0" baseline="0" noProof="0" dirty="0">
                <a:ln>
                  <a:noFill/>
                </a:ln>
                <a:solidFill>
                  <a:srgbClr val="002060"/>
                </a:solidFill>
                <a:effectLst/>
                <a:uLnTx/>
                <a:uFillTx/>
                <a:latin typeface="Public Sans" panose="020B0604020202020204" charset="0"/>
                <a:cs typeface="Public Sans" panose="020B0604020202020204" charset="0"/>
              </a:rPr>
              <a:t>WEDI’s Member Position Advisory Process</a:t>
            </a:r>
            <a:r>
              <a:rPr kumimoji="0" lang="en-US" sz="6000" i="0" u="none" strike="noStrike" kern="1200" cap="none" spc="770" normalizeH="0" baseline="0" noProof="0" dirty="0">
                <a:ln>
                  <a:noFill/>
                </a:ln>
                <a:solidFill>
                  <a:srgbClr val="002060"/>
                </a:solidFill>
                <a:effectLst/>
                <a:uLnTx/>
                <a:uFillTx/>
                <a:latin typeface="Public Sans" panose="020B0604020202020204" charset="0"/>
                <a:cs typeface="Public Sans" panose="020B0604020202020204" charset="0"/>
              </a:rPr>
              <a:t> </a:t>
            </a:r>
          </a:p>
        </p:txBody>
      </p:sp>
      <p:sp>
        <p:nvSpPr>
          <p:cNvPr id="4" name="AutoShape 4"/>
          <p:cNvSpPr/>
          <p:nvPr/>
        </p:nvSpPr>
        <p:spPr>
          <a:xfrm>
            <a:off x="277306" y="1068581"/>
            <a:ext cx="10366925" cy="112519"/>
          </a:xfrm>
          <a:prstGeom prst="rect">
            <a:avLst/>
          </a:prstGeom>
          <a:solidFill>
            <a:srgbClr val="8AD2FA"/>
          </a:solidFill>
        </p:spPr>
        <p:txBody>
          <a:bodyPr/>
          <a:lstStyle/>
          <a:p>
            <a:endParaRPr lang="en-US"/>
          </a:p>
        </p:txBody>
      </p:sp>
      <p:pic>
        <p:nvPicPr>
          <p:cNvPr id="2" name="Picture 5" descr="A blue and red logo&#10;&#10;AI-generated content may be incorrect.">
            <a:extLst>
              <a:ext uri="{FF2B5EF4-FFF2-40B4-BE49-F238E27FC236}">
                <a16:creationId xmlns:a16="http://schemas.microsoft.com/office/drawing/2014/main" id="{085F6E90-5A9E-15A5-F241-D42DADD6B2A4}"/>
              </a:ext>
            </a:extLst>
          </p:cNvPr>
          <p:cNvPicPr>
            <a:picLocks noChangeAspect="1"/>
          </p:cNvPicPr>
          <p:nvPr/>
        </p:nvPicPr>
        <p:blipFill>
          <a:blip r:embed="rId2"/>
          <a:srcRect b="17834"/>
          <a:stretch>
            <a:fillRect/>
          </a:stretch>
        </p:blipFill>
        <p:spPr>
          <a:xfrm>
            <a:off x="16670295" y="91475"/>
            <a:ext cx="1522717" cy="784049"/>
          </a:xfrm>
          <a:prstGeom prst="rect">
            <a:avLst/>
          </a:prstGeom>
        </p:spPr>
      </p:pic>
      <p:sp>
        <p:nvSpPr>
          <p:cNvPr id="5" name="Slide Number Placeholder 6">
            <a:extLst>
              <a:ext uri="{FF2B5EF4-FFF2-40B4-BE49-F238E27FC236}">
                <a16:creationId xmlns:a16="http://schemas.microsoft.com/office/drawing/2014/main" id="{5EF04A4A-88F6-07E4-1BD8-9F1105BC3992}"/>
              </a:ext>
            </a:extLst>
          </p:cNvPr>
          <p:cNvSpPr>
            <a:spLocks noGrp="1"/>
          </p:cNvSpPr>
          <p:nvPr>
            <p:ph type="sldNum" sz="quarter" idx="12"/>
          </p:nvPr>
        </p:nvSpPr>
        <p:spPr>
          <a:xfrm>
            <a:off x="12915900" y="9534526"/>
            <a:ext cx="4114800" cy="547688"/>
          </a:xfrm>
        </p:spPr>
        <p:txBody>
          <a:bodyPr/>
          <a:lstStyle/>
          <a:p>
            <a:fld id="{B6F15528-21DE-4FAA-801E-634DDDAF4B2B}" type="slidenum">
              <a:rPr lang="en-US" smtClean="0"/>
              <a:pPr/>
              <a:t>3</a:t>
            </a:fld>
            <a:endParaRPr lang="en-US" dirty="0"/>
          </a:p>
        </p:txBody>
      </p:sp>
      <p:sp>
        <p:nvSpPr>
          <p:cNvPr id="10" name="TextBox 9">
            <a:extLst>
              <a:ext uri="{FF2B5EF4-FFF2-40B4-BE49-F238E27FC236}">
                <a16:creationId xmlns:a16="http://schemas.microsoft.com/office/drawing/2014/main" id="{68F820F6-BFB2-C943-91E5-2DFD0F5AEE9A}"/>
              </a:ext>
            </a:extLst>
          </p:cNvPr>
          <p:cNvSpPr txBox="1"/>
          <p:nvPr/>
        </p:nvSpPr>
        <p:spPr>
          <a:xfrm>
            <a:off x="293544" y="6362700"/>
            <a:ext cx="9993456" cy="646331"/>
          </a:xfrm>
          <a:prstGeom prst="rect">
            <a:avLst/>
          </a:prstGeom>
          <a:noFill/>
        </p:spPr>
        <p:txBody>
          <a:bodyPr wrap="square" rtlCol="0">
            <a:spAutoFit/>
          </a:bodyPr>
          <a:lstStyle/>
          <a:p>
            <a:pPr marL="344488" indent="-344488">
              <a:lnSpc>
                <a:spcPct val="90000"/>
              </a:lnSpc>
              <a:buFont typeface="Arial" panose="020B0604020202020204" pitchFamily="34" charset="0"/>
              <a:buChar char="•"/>
            </a:pPr>
            <a:endParaRPr lang="en-US" sz="4000" dirty="0">
              <a:solidFill>
                <a:prstClr val="black"/>
              </a:solidFill>
              <a:cs typeface="Arial" panose="020B0604020202020204" pitchFamily="34" charset="0"/>
            </a:endParaRPr>
          </a:p>
        </p:txBody>
      </p:sp>
      <p:graphicFrame>
        <p:nvGraphicFramePr>
          <p:cNvPr id="12" name="Content Placeholder 10">
            <a:extLst>
              <a:ext uri="{FF2B5EF4-FFF2-40B4-BE49-F238E27FC236}">
                <a16:creationId xmlns:a16="http://schemas.microsoft.com/office/drawing/2014/main" id="{C27A3551-CA88-ED33-F78A-D57F51E447D0}"/>
              </a:ext>
            </a:extLst>
          </p:cNvPr>
          <p:cNvGraphicFramePr/>
          <p:nvPr>
            <p:extLst>
              <p:ext uri="{D42A27DB-BD31-4B8C-83A1-F6EECF244321}">
                <p14:modId xmlns:p14="http://schemas.microsoft.com/office/powerpoint/2010/main" val="2015659503"/>
              </p:ext>
            </p:extLst>
          </p:nvPr>
        </p:nvGraphicFramePr>
        <p:xfrm>
          <a:off x="308784" y="1486676"/>
          <a:ext cx="17733390" cy="82024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07797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4387" r="24387"/>
          <a:stretch>
            <a:fillRect/>
          </a:stretch>
        </p:blipFill>
        <p:spPr>
          <a:xfrm rot="2322500">
            <a:off x="10203992" y="-2084950"/>
            <a:ext cx="5486400" cy="16065715"/>
          </a:xfrm>
          <a:prstGeom prst="rect">
            <a:avLst/>
          </a:prstGeom>
        </p:spPr>
      </p:pic>
      <p:grpSp>
        <p:nvGrpSpPr>
          <p:cNvPr id="3" name="Group 3"/>
          <p:cNvGrpSpPr/>
          <p:nvPr/>
        </p:nvGrpSpPr>
        <p:grpSpPr>
          <a:xfrm rot="-5400000">
            <a:off x="9380186" y="1238509"/>
            <a:ext cx="10287000" cy="8126505"/>
            <a:chOff x="0" y="0"/>
            <a:chExt cx="12769233" cy="10087415"/>
          </a:xfrm>
        </p:grpSpPr>
        <p:sp>
          <p:nvSpPr>
            <p:cNvPr id="4" name="Freeform 4"/>
            <p:cNvSpPr/>
            <p:nvPr/>
          </p:nvSpPr>
          <p:spPr>
            <a:xfrm>
              <a:off x="0" y="0"/>
              <a:ext cx="12769234" cy="10087415"/>
            </a:xfrm>
            <a:custGeom>
              <a:avLst/>
              <a:gdLst/>
              <a:ahLst/>
              <a:cxnLst/>
              <a:rect l="l" t="t" r="r" b="b"/>
              <a:pathLst>
                <a:path w="12769234" h="10087415">
                  <a:moveTo>
                    <a:pt x="12769234" y="10087415"/>
                  </a:moveTo>
                  <a:lnTo>
                    <a:pt x="0" y="10087415"/>
                  </a:lnTo>
                  <a:lnTo>
                    <a:pt x="0" y="0"/>
                  </a:lnTo>
                  <a:lnTo>
                    <a:pt x="12769234" y="10087415"/>
                  </a:lnTo>
                  <a:close/>
                </a:path>
              </a:pathLst>
            </a:custGeom>
            <a:solidFill>
              <a:srgbClr val="8AD2FA"/>
            </a:solidFill>
          </p:spPr>
          <p:txBody>
            <a:bodyPr/>
            <a:lstStyle/>
            <a:p>
              <a:endParaRPr lang="en-US"/>
            </a:p>
          </p:txBody>
        </p:sp>
      </p:grpSp>
      <p:pic>
        <p:nvPicPr>
          <p:cNvPr id="5" name="Picture 5"/>
          <p:cNvPicPr>
            <a:picLocks noChangeAspect="1"/>
          </p:cNvPicPr>
          <p:nvPr/>
        </p:nvPicPr>
        <p:blipFill>
          <a:blip r:embed="rId3"/>
          <a:srcRect b="17834"/>
          <a:stretch>
            <a:fillRect/>
          </a:stretch>
        </p:blipFill>
        <p:spPr>
          <a:xfrm>
            <a:off x="153997" y="8988564"/>
            <a:ext cx="2160984" cy="1112694"/>
          </a:xfrm>
          <a:prstGeom prst="rect">
            <a:avLst/>
          </a:prstGeom>
        </p:spPr>
      </p:pic>
      <p:sp>
        <p:nvSpPr>
          <p:cNvPr id="6" name="TextBox 6"/>
          <p:cNvSpPr txBox="1"/>
          <p:nvPr/>
        </p:nvSpPr>
        <p:spPr>
          <a:xfrm>
            <a:off x="153997" y="3201083"/>
            <a:ext cx="10303306" cy="2339102"/>
          </a:xfrm>
          <a:prstGeom prst="rect">
            <a:avLst/>
          </a:prstGeom>
        </p:spPr>
        <p:txBody>
          <a:bodyPr wrap="square" lIns="0" tIns="0" rIns="0" bIns="0" rtlCol="0" anchor="t">
            <a:spAutoFit/>
          </a:bodyPr>
          <a:lstStyle/>
          <a:p>
            <a:pPr marL="0" lvl="0" indent="0" algn="ctr"/>
            <a:r>
              <a:rPr lang="en-US" sz="8000" b="1" dirty="0">
                <a:solidFill>
                  <a:schemeClr val="accent1">
                    <a:lumMod val="50000"/>
                  </a:schemeClr>
                </a:solidFill>
              </a:rPr>
              <a:t>CMS Questions</a:t>
            </a:r>
            <a:br>
              <a:rPr lang="en-US" sz="7200" dirty="0"/>
            </a:br>
            <a:endParaRPr lang="en-US" sz="7200" dirty="0"/>
          </a:p>
        </p:txBody>
      </p:sp>
      <p:sp>
        <p:nvSpPr>
          <p:cNvPr id="7" name="Slide Number Placeholder 6">
            <a:extLst>
              <a:ext uri="{FF2B5EF4-FFF2-40B4-BE49-F238E27FC236}">
                <a16:creationId xmlns:a16="http://schemas.microsoft.com/office/drawing/2014/main" id="{54EBB5D2-7BAD-CD31-4693-7DCE1E6C23BA}"/>
              </a:ext>
            </a:extLst>
          </p:cNvPr>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4266696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4EC3E-D3E6-CD73-35F0-3FEF99C2AD18}"/>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225FE519-BD41-DE97-E7A1-7D2D746C7821}"/>
              </a:ext>
            </a:extLst>
          </p:cNvPr>
          <p:cNvSpPr txBox="1"/>
          <p:nvPr/>
        </p:nvSpPr>
        <p:spPr>
          <a:xfrm>
            <a:off x="277305" y="128781"/>
            <a:ext cx="17324895" cy="897682"/>
          </a:xfrm>
          <a:prstGeom prst="rect">
            <a:avLst/>
          </a:prstGeom>
        </p:spPr>
        <p:txBody>
          <a:bodyPr wrap="square" lIns="0" tIns="0" rIns="0" bIns="0" rtlCol="0" anchor="t">
            <a:spAutoFit/>
          </a:bodyPr>
          <a:lstStyle/>
          <a:p>
            <a:pPr marL="0" marR="0" lvl="0" indent="0" algn="l" defTabSz="914400" rtl="0" eaLnBrk="1" fontAlgn="auto" latinLnBrk="0" hangingPunct="1">
              <a:lnSpc>
                <a:spcPts val="7000"/>
              </a:lnSpc>
              <a:spcBef>
                <a:spcPts val="0"/>
              </a:spcBef>
              <a:spcAft>
                <a:spcPts val="0"/>
              </a:spcAft>
              <a:buClrTx/>
              <a:buSzTx/>
              <a:buFontTx/>
              <a:buNone/>
              <a:tabLst/>
              <a:defRPr/>
            </a:pPr>
            <a:r>
              <a:rPr kumimoji="0" lang="en-US" sz="6000" b="0" i="0" u="none" strike="noStrike" kern="1200" cap="none" spc="770" normalizeH="0" baseline="0" noProof="0" dirty="0">
                <a:ln>
                  <a:noFill/>
                </a:ln>
                <a:solidFill>
                  <a:srgbClr val="002060"/>
                </a:solidFill>
                <a:effectLst/>
                <a:uLnTx/>
                <a:uFillTx/>
                <a:latin typeface="Public Sans"/>
                <a:ea typeface="+mn-ea"/>
                <a:cs typeface="+mn-cs"/>
              </a:rPr>
              <a:t>CMS Question #1</a:t>
            </a:r>
          </a:p>
        </p:txBody>
      </p:sp>
      <p:sp>
        <p:nvSpPr>
          <p:cNvPr id="4" name="AutoShape 4">
            <a:extLst>
              <a:ext uri="{FF2B5EF4-FFF2-40B4-BE49-F238E27FC236}">
                <a16:creationId xmlns:a16="http://schemas.microsoft.com/office/drawing/2014/main" id="{392837ED-92E7-4099-46C7-8B5C284DCFEA}"/>
              </a:ext>
            </a:extLst>
          </p:cNvPr>
          <p:cNvSpPr/>
          <p:nvPr/>
        </p:nvSpPr>
        <p:spPr>
          <a:xfrm>
            <a:off x="277306" y="1068581"/>
            <a:ext cx="10366925" cy="112519"/>
          </a:xfrm>
          <a:prstGeom prst="rect">
            <a:avLst/>
          </a:prstGeom>
          <a:solidFill>
            <a:srgbClr val="8AD2FA"/>
          </a:solidFill>
        </p:spPr>
        <p:txBody>
          <a:bodyPr/>
          <a:lstStyle/>
          <a:p>
            <a:endParaRPr lang="en-US"/>
          </a:p>
        </p:txBody>
      </p:sp>
      <p:pic>
        <p:nvPicPr>
          <p:cNvPr id="5" name="Picture 5">
            <a:extLst>
              <a:ext uri="{FF2B5EF4-FFF2-40B4-BE49-F238E27FC236}">
                <a16:creationId xmlns:a16="http://schemas.microsoft.com/office/drawing/2014/main" id="{D155DD3E-8A36-7D41-649B-A04199BCC2D4}"/>
              </a:ext>
            </a:extLst>
          </p:cNvPr>
          <p:cNvPicPr>
            <a:picLocks noChangeAspect="1"/>
          </p:cNvPicPr>
          <p:nvPr/>
        </p:nvPicPr>
        <p:blipFill>
          <a:blip r:embed="rId2"/>
          <a:srcRect b="17834"/>
          <a:stretch>
            <a:fillRect/>
          </a:stretch>
        </p:blipFill>
        <p:spPr>
          <a:xfrm>
            <a:off x="16670295" y="91475"/>
            <a:ext cx="1522717" cy="784049"/>
          </a:xfrm>
          <a:prstGeom prst="rect">
            <a:avLst/>
          </a:prstGeom>
        </p:spPr>
      </p:pic>
      <p:sp>
        <p:nvSpPr>
          <p:cNvPr id="11" name="Content Placeholder 4">
            <a:extLst>
              <a:ext uri="{FF2B5EF4-FFF2-40B4-BE49-F238E27FC236}">
                <a16:creationId xmlns:a16="http://schemas.microsoft.com/office/drawing/2014/main" id="{98CD11A2-3BA2-23E5-85AE-B6E68EA84DF3}"/>
              </a:ext>
            </a:extLst>
          </p:cNvPr>
          <p:cNvSpPr txBox="1">
            <a:spLocks/>
          </p:cNvSpPr>
          <p:nvPr/>
        </p:nvSpPr>
        <p:spPr>
          <a:xfrm>
            <a:off x="86804" y="1333500"/>
            <a:ext cx="17705895" cy="5983481"/>
          </a:xfrm>
          <a:prstGeom prst="rect">
            <a:avLst/>
          </a:prstGeom>
          <a:noFill/>
          <a:ln>
            <a:noFill/>
          </a:ln>
        </p:spPr>
        <p:txBody>
          <a:bodyPr lIns="91425" tIns="91425" rIns="91425" bIns="91425" anchor="t" anchorCtr="0">
            <a:noAutofit/>
          </a:bodyPr>
          <a:lstStyle>
            <a:lvl1pPr marL="342900" indent="-139700" algn="l" defTabSz="914400" rtl="0" eaLnBrk="1" latinLnBrk="0" hangingPunct="1">
              <a:spcBef>
                <a:spcPts val="640"/>
              </a:spcBef>
              <a:buClr>
                <a:schemeClr val="dk1"/>
              </a:buClr>
              <a:buFont typeface="Arial"/>
              <a:buChar char="•"/>
              <a:defRPr sz="3200" kern="1200">
                <a:solidFill>
                  <a:schemeClr val="dk1"/>
                </a:solidFill>
                <a:latin typeface="Calibri"/>
                <a:ea typeface="Calibri"/>
                <a:cs typeface="Calibri"/>
                <a:sym typeface="Calibri"/>
              </a:defRPr>
            </a:lvl1pPr>
            <a:lvl2pPr marL="742950" indent="-107950" algn="l" defTabSz="914400" rtl="0" eaLnBrk="1" latinLnBrk="0" hangingPunct="1">
              <a:spcBef>
                <a:spcPts val="560"/>
              </a:spcBef>
              <a:buClr>
                <a:schemeClr val="dk1"/>
              </a:buClr>
              <a:buFont typeface="Arial"/>
              <a:buChar char="–"/>
              <a:defRPr sz="2800" kern="1200">
                <a:solidFill>
                  <a:schemeClr val="dk1"/>
                </a:solidFill>
                <a:latin typeface="Calibri"/>
                <a:ea typeface="Calibri"/>
                <a:cs typeface="Calibri"/>
                <a:sym typeface="Calibri"/>
              </a:defRPr>
            </a:lvl2pPr>
            <a:lvl3pPr marL="1143000" indent="-76200" algn="l" defTabSz="914400" rtl="0" eaLnBrk="1" latinLnBrk="0" hangingPunct="1">
              <a:spcBef>
                <a:spcPts val="480"/>
              </a:spcBef>
              <a:buClr>
                <a:schemeClr val="dk1"/>
              </a:buClr>
              <a:buFont typeface="Arial"/>
              <a:buChar char="•"/>
              <a:defRPr sz="2400" kern="1200">
                <a:solidFill>
                  <a:schemeClr val="dk1"/>
                </a:solidFill>
                <a:latin typeface="Calibri"/>
                <a:ea typeface="Calibri"/>
                <a:cs typeface="Calibri"/>
                <a:sym typeface="Calibri"/>
              </a:defRPr>
            </a:lvl3pPr>
            <a:lvl4pPr marL="1600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4pPr>
            <a:lvl5pPr marL="20574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5pPr>
            <a:lvl6pPr marL="25146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6pPr>
            <a:lvl7pPr marL="29718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7pPr>
            <a:lvl8pPr marL="34290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8pPr>
            <a:lvl9pPr marL="3886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9pPr>
          </a:lstStyle>
          <a:p>
            <a:pPr marL="225425" lvl="0" indent="0">
              <a:lnSpc>
                <a:spcPct val="90000"/>
              </a:lnSpc>
              <a:buNone/>
            </a:pPr>
            <a:r>
              <a:rPr lang="en-US" sz="3600" i="1" dirty="0"/>
              <a:t>To what extent do you believe the use of a FHIR standard for prior authorization will cause a decrease in the use of payor portals, which permit providers to enter data directly into the payors system?</a:t>
            </a:r>
            <a:br>
              <a:rPr lang="en-US" sz="3600" i="1" dirty="0"/>
            </a:br>
            <a:endParaRPr lang="en-US" sz="3600" i="1" dirty="0"/>
          </a:p>
          <a:p>
            <a:pPr marL="225425" lvl="0" indent="0">
              <a:lnSpc>
                <a:spcPct val="90000"/>
              </a:lnSpc>
              <a:buNone/>
            </a:pPr>
            <a:r>
              <a:rPr lang="en-US" u="sng" dirty="0"/>
              <a:t>WEDI Response</a:t>
            </a:r>
            <a:r>
              <a:rPr lang="en-US" dirty="0"/>
              <a:t>:</a:t>
            </a:r>
          </a:p>
          <a:p>
            <a:pPr marL="682625" indent="-457200">
              <a:lnSpc>
                <a:spcPct val="90000"/>
              </a:lnSpc>
            </a:pPr>
            <a:r>
              <a:rPr lang="en-US" dirty="0"/>
              <a:t>We believe the use of portals for prior authorization (PA) will increase during a transition to FHIR-only but we anticipate portal use will decrease over time as providers realize the benefits from a FHIR-only process. However, it is unknown how much the increase in PA portal use will be, how long before the decrease happens and how much of a decrease will occur.</a:t>
            </a:r>
          </a:p>
          <a:p>
            <a:pPr marL="682625" indent="-457200">
              <a:lnSpc>
                <a:spcPct val="90000"/>
              </a:lnSpc>
            </a:pPr>
            <a:r>
              <a:rPr lang="en-US" dirty="0"/>
              <a:t>To transition away from portals for PA, providers will need to see real-world benefits from a FHIR-only process in the form of more automation, less human intervention and more timely responses. FHIR could replace having to log into each portal and address payer-specific data requirements.  </a:t>
            </a:r>
          </a:p>
          <a:p>
            <a:pPr marL="682625" indent="-457200">
              <a:lnSpc>
                <a:spcPct val="90000"/>
              </a:lnSpc>
            </a:pPr>
            <a:r>
              <a:rPr lang="en-US" dirty="0"/>
              <a:t>Transitioning away from portals will depend on the EHR’s integration of the FHIR-only process into the provider’s workflow.</a:t>
            </a:r>
          </a:p>
          <a:p>
            <a:pPr marL="203200" lvl="0" indent="0">
              <a:buNone/>
            </a:pPr>
            <a:endParaRPr lang="en-US" sz="2400" dirty="0"/>
          </a:p>
          <a:p>
            <a:pPr marL="635000" lvl="1" indent="0">
              <a:buNone/>
            </a:pPr>
            <a:endParaRPr lang="en-US" sz="2400" dirty="0"/>
          </a:p>
          <a:p>
            <a:pPr marL="635000" lvl="1" indent="0">
              <a:buNone/>
            </a:pPr>
            <a:endParaRPr lang="en-US" sz="2400" dirty="0"/>
          </a:p>
          <a:p>
            <a:pPr marL="635000" lvl="1" indent="0">
              <a:buNone/>
            </a:pPr>
            <a:endParaRPr lang="en-US" sz="3200" dirty="0"/>
          </a:p>
          <a:p>
            <a:pPr marL="225425" lvl="0" indent="0">
              <a:lnSpc>
                <a:spcPct val="90000"/>
              </a:lnSpc>
              <a:buNone/>
            </a:pPr>
            <a:endParaRPr lang="en-US" sz="4000" dirty="0"/>
          </a:p>
          <a:p>
            <a:pPr marL="1082675" indent="-857250">
              <a:lnSpc>
                <a:spcPct val="90000"/>
              </a:lnSpc>
            </a:pPr>
            <a:endParaRPr lang="en-US" sz="6000" dirty="0"/>
          </a:p>
          <a:p>
            <a:pPr marL="225425" lvl="0" indent="0">
              <a:lnSpc>
                <a:spcPct val="90000"/>
              </a:lnSpc>
              <a:buNone/>
            </a:pPr>
            <a:endParaRPr lang="en-US" sz="3600" dirty="0"/>
          </a:p>
          <a:p>
            <a:pPr marL="625475" lvl="1" indent="0">
              <a:buNone/>
            </a:pPr>
            <a:endParaRPr lang="en-US" sz="3000" dirty="0"/>
          </a:p>
        </p:txBody>
      </p:sp>
      <p:sp>
        <p:nvSpPr>
          <p:cNvPr id="2" name="Slide Number Placeholder 1">
            <a:extLst>
              <a:ext uri="{FF2B5EF4-FFF2-40B4-BE49-F238E27FC236}">
                <a16:creationId xmlns:a16="http://schemas.microsoft.com/office/drawing/2014/main" id="{206438EF-0946-EBAD-74B0-1E1FDB5A9394}"/>
              </a:ext>
            </a:extLst>
          </p:cNvPr>
          <p:cNvSpPr>
            <a:spLocks noGrp="1"/>
          </p:cNvSpPr>
          <p:nvPr>
            <p:ph type="sldNum" sz="quarter" idx="12"/>
          </p:nvPr>
        </p:nvSpPr>
        <p:spPr/>
        <p:txBody>
          <a:bodyPr/>
          <a:lstStyle/>
          <a:p>
            <a:fld id="{B6F15528-21DE-4FAA-801E-634DDDAF4B2B}" type="slidenum">
              <a:rPr lang="en-US" smtClean="0"/>
              <a:pPr/>
              <a:t>5</a:t>
            </a:fld>
            <a:endParaRPr lang="en-US" dirty="0"/>
          </a:p>
        </p:txBody>
      </p:sp>
      <p:sp>
        <p:nvSpPr>
          <p:cNvPr id="6" name="TextBox 5">
            <a:extLst>
              <a:ext uri="{FF2B5EF4-FFF2-40B4-BE49-F238E27FC236}">
                <a16:creationId xmlns:a16="http://schemas.microsoft.com/office/drawing/2014/main" id="{F098E0B9-1E12-8E0E-7B1C-FD386C942C38}"/>
              </a:ext>
            </a:extLst>
          </p:cNvPr>
          <p:cNvSpPr txBox="1"/>
          <p:nvPr/>
        </p:nvSpPr>
        <p:spPr>
          <a:xfrm>
            <a:off x="762000" y="8261570"/>
            <a:ext cx="16840200" cy="1569660"/>
          </a:xfrm>
          <a:prstGeom prst="rect">
            <a:avLst/>
          </a:prstGeom>
          <a:noFill/>
          <a:ln w="38100">
            <a:solidFill>
              <a:schemeClr val="accent1"/>
            </a:solidFill>
          </a:ln>
        </p:spPr>
        <p:txBody>
          <a:bodyPr wrap="square" rtlCol="0">
            <a:spAutoFit/>
          </a:bodyPr>
          <a:lstStyle/>
          <a:p>
            <a:pPr marL="635000" lvl="1" indent="0">
              <a:buNone/>
            </a:pPr>
            <a:r>
              <a:rPr lang="en-US" sz="3200" b="1" u="sng" dirty="0"/>
              <a:t>Key Points</a:t>
            </a:r>
            <a:r>
              <a:rPr lang="en-US" sz="3200" b="1" dirty="0"/>
              <a:t>: There is wide industry support for a standardized, streamlined, and timely process for PA requests and responses. For providers to give up their current workflow processes, including portals, clear and achievable ROI will need to be established. </a:t>
            </a:r>
            <a:endParaRPr lang="en-US" sz="3200" dirty="0"/>
          </a:p>
        </p:txBody>
      </p:sp>
    </p:spTree>
    <p:extLst>
      <p:ext uri="{BB962C8B-B14F-4D97-AF65-F5344CB8AC3E}">
        <p14:creationId xmlns:p14="http://schemas.microsoft.com/office/powerpoint/2010/main" val="881561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CC86C-E5E6-B725-26AB-C15E65A43AFC}"/>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61727A5D-EAEF-1B84-BCCD-C40017657E47}"/>
              </a:ext>
            </a:extLst>
          </p:cNvPr>
          <p:cNvSpPr txBox="1"/>
          <p:nvPr/>
        </p:nvSpPr>
        <p:spPr>
          <a:xfrm>
            <a:off x="277305" y="128781"/>
            <a:ext cx="17324895" cy="897682"/>
          </a:xfrm>
          <a:prstGeom prst="rect">
            <a:avLst/>
          </a:prstGeom>
        </p:spPr>
        <p:txBody>
          <a:bodyPr wrap="square" lIns="0" tIns="0" rIns="0" bIns="0" rtlCol="0" anchor="t">
            <a:spAutoFit/>
          </a:bodyPr>
          <a:lstStyle/>
          <a:p>
            <a:pPr lvl="0">
              <a:lnSpc>
                <a:spcPts val="7000"/>
              </a:lnSpc>
              <a:defRPr/>
            </a:pPr>
            <a:r>
              <a:rPr kumimoji="0" lang="en-US" sz="6000" b="0" i="0" u="none" strike="noStrike" kern="1200" cap="none" spc="770" normalizeH="0" baseline="0" noProof="0" dirty="0">
                <a:ln>
                  <a:noFill/>
                </a:ln>
                <a:solidFill>
                  <a:srgbClr val="002060"/>
                </a:solidFill>
                <a:effectLst/>
                <a:uLnTx/>
                <a:uFillTx/>
                <a:latin typeface="Public Sans"/>
                <a:ea typeface="+mn-ea"/>
                <a:cs typeface="+mn-cs"/>
              </a:rPr>
              <a:t>CMS Question #2</a:t>
            </a:r>
          </a:p>
        </p:txBody>
      </p:sp>
      <p:sp>
        <p:nvSpPr>
          <p:cNvPr id="4" name="AutoShape 4">
            <a:extLst>
              <a:ext uri="{FF2B5EF4-FFF2-40B4-BE49-F238E27FC236}">
                <a16:creationId xmlns:a16="http://schemas.microsoft.com/office/drawing/2014/main" id="{F182C180-7229-B268-C096-4051580BB840}"/>
              </a:ext>
            </a:extLst>
          </p:cNvPr>
          <p:cNvSpPr/>
          <p:nvPr/>
        </p:nvSpPr>
        <p:spPr>
          <a:xfrm>
            <a:off x="277306" y="1068581"/>
            <a:ext cx="10366925" cy="112519"/>
          </a:xfrm>
          <a:prstGeom prst="rect">
            <a:avLst/>
          </a:prstGeom>
          <a:solidFill>
            <a:srgbClr val="8AD2FA"/>
          </a:solidFill>
        </p:spPr>
        <p:txBody>
          <a:bodyPr/>
          <a:lstStyle/>
          <a:p>
            <a:endParaRPr lang="en-US"/>
          </a:p>
        </p:txBody>
      </p:sp>
      <p:pic>
        <p:nvPicPr>
          <p:cNvPr id="5" name="Picture 5">
            <a:extLst>
              <a:ext uri="{FF2B5EF4-FFF2-40B4-BE49-F238E27FC236}">
                <a16:creationId xmlns:a16="http://schemas.microsoft.com/office/drawing/2014/main" id="{E9B7F2B3-BDA5-BF75-8783-29E03EE410C7}"/>
              </a:ext>
            </a:extLst>
          </p:cNvPr>
          <p:cNvPicPr>
            <a:picLocks noChangeAspect="1"/>
          </p:cNvPicPr>
          <p:nvPr/>
        </p:nvPicPr>
        <p:blipFill>
          <a:blip r:embed="rId2"/>
          <a:srcRect b="17834"/>
          <a:stretch>
            <a:fillRect/>
          </a:stretch>
        </p:blipFill>
        <p:spPr>
          <a:xfrm>
            <a:off x="16670295" y="91475"/>
            <a:ext cx="1522717" cy="784049"/>
          </a:xfrm>
          <a:prstGeom prst="rect">
            <a:avLst/>
          </a:prstGeom>
        </p:spPr>
      </p:pic>
      <p:sp>
        <p:nvSpPr>
          <p:cNvPr id="11" name="Content Placeholder 4">
            <a:extLst>
              <a:ext uri="{FF2B5EF4-FFF2-40B4-BE49-F238E27FC236}">
                <a16:creationId xmlns:a16="http://schemas.microsoft.com/office/drawing/2014/main" id="{F12E1333-F8EE-0644-B074-039C9171FEAD}"/>
              </a:ext>
            </a:extLst>
          </p:cNvPr>
          <p:cNvSpPr txBox="1">
            <a:spLocks/>
          </p:cNvSpPr>
          <p:nvPr/>
        </p:nvSpPr>
        <p:spPr>
          <a:xfrm>
            <a:off x="86804" y="1210139"/>
            <a:ext cx="17820196" cy="7656405"/>
          </a:xfrm>
          <a:prstGeom prst="rect">
            <a:avLst/>
          </a:prstGeom>
          <a:noFill/>
          <a:ln>
            <a:noFill/>
          </a:ln>
        </p:spPr>
        <p:txBody>
          <a:bodyPr lIns="91425" tIns="91425" rIns="91425" bIns="91425" anchor="t" anchorCtr="0">
            <a:noAutofit/>
          </a:bodyPr>
          <a:lstStyle>
            <a:lvl1pPr marL="342900" indent="-139700" algn="l" defTabSz="914400" rtl="0" eaLnBrk="1" latinLnBrk="0" hangingPunct="1">
              <a:spcBef>
                <a:spcPts val="640"/>
              </a:spcBef>
              <a:buClr>
                <a:schemeClr val="dk1"/>
              </a:buClr>
              <a:buFont typeface="Arial"/>
              <a:buChar char="•"/>
              <a:defRPr sz="3200" kern="1200">
                <a:solidFill>
                  <a:schemeClr val="dk1"/>
                </a:solidFill>
                <a:latin typeface="Calibri"/>
                <a:ea typeface="Calibri"/>
                <a:cs typeface="Calibri"/>
                <a:sym typeface="Calibri"/>
              </a:defRPr>
            </a:lvl1pPr>
            <a:lvl2pPr marL="742950" indent="-107950" algn="l" defTabSz="914400" rtl="0" eaLnBrk="1" latinLnBrk="0" hangingPunct="1">
              <a:spcBef>
                <a:spcPts val="560"/>
              </a:spcBef>
              <a:buClr>
                <a:schemeClr val="dk1"/>
              </a:buClr>
              <a:buFont typeface="Arial"/>
              <a:buChar char="–"/>
              <a:defRPr sz="2800" kern="1200">
                <a:solidFill>
                  <a:schemeClr val="dk1"/>
                </a:solidFill>
                <a:latin typeface="Calibri"/>
                <a:ea typeface="Calibri"/>
                <a:cs typeface="Calibri"/>
                <a:sym typeface="Calibri"/>
              </a:defRPr>
            </a:lvl2pPr>
            <a:lvl3pPr marL="1143000" indent="-76200" algn="l" defTabSz="914400" rtl="0" eaLnBrk="1" latinLnBrk="0" hangingPunct="1">
              <a:spcBef>
                <a:spcPts val="480"/>
              </a:spcBef>
              <a:buClr>
                <a:schemeClr val="dk1"/>
              </a:buClr>
              <a:buFont typeface="Arial"/>
              <a:buChar char="•"/>
              <a:defRPr sz="2400" kern="1200">
                <a:solidFill>
                  <a:schemeClr val="dk1"/>
                </a:solidFill>
                <a:latin typeface="Calibri"/>
                <a:ea typeface="Calibri"/>
                <a:cs typeface="Calibri"/>
                <a:sym typeface="Calibri"/>
              </a:defRPr>
            </a:lvl3pPr>
            <a:lvl4pPr marL="1600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4pPr>
            <a:lvl5pPr marL="20574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5pPr>
            <a:lvl6pPr marL="25146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6pPr>
            <a:lvl7pPr marL="29718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7pPr>
            <a:lvl8pPr marL="34290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8pPr>
            <a:lvl9pPr marL="3886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9pPr>
          </a:lstStyle>
          <a:p>
            <a:pPr marL="225425" lvl="0" indent="0">
              <a:lnSpc>
                <a:spcPct val="90000"/>
              </a:lnSpc>
              <a:buNone/>
            </a:pPr>
            <a:r>
              <a:rPr lang="en-US" sz="3600" i="1" dirty="0"/>
              <a:t>Do you have any feedback regarding how to implement a FHIR standard and any subsequent version updates?</a:t>
            </a:r>
            <a:br>
              <a:rPr lang="en-US" sz="3600" i="1" dirty="0"/>
            </a:br>
            <a:endParaRPr lang="en-US" sz="3600" i="1" dirty="0"/>
          </a:p>
          <a:p>
            <a:pPr marL="225425" lvl="0" indent="0">
              <a:lnSpc>
                <a:spcPct val="90000"/>
              </a:lnSpc>
              <a:buNone/>
            </a:pPr>
            <a:r>
              <a:rPr lang="en-US" u="sng" dirty="0"/>
              <a:t>WEDI Response:</a:t>
            </a:r>
          </a:p>
          <a:p>
            <a:pPr marL="682625" indent="-457200">
              <a:lnSpc>
                <a:spcPct val="90000"/>
              </a:lnSpc>
            </a:pPr>
            <a:r>
              <a:rPr lang="en-US" dirty="0"/>
              <a:t>FHIR IG specifications are expected to mature through real-world experiences. As more organizations adopt FHIR IGs, more lessons will be learned and updates to IGs made. </a:t>
            </a:r>
          </a:p>
          <a:p>
            <a:pPr marL="682625" indent="-457200">
              <a:lnSpc>
                <a:spcPct val="90000"/>
              </a:lnSpc>
            </a:pPr>
            <a:r>
              <a:rPr lang="en-US" dirty="0"/>
              <a:t>However, it will be important to </a:t>
            </a:r>
            <a:r>
              <a:rPr lang="en-US" u="sng" dirty="0"/>
              <a:t>require</a:t>
            </a:r>
            <a:r>
              <a:rPr lang="en-US" dirty="0"/>
              <a:t> a baseline IG version, along with backwards compatibility (to ensure business continuity), once testing and implementation is at the point when a stable IG is ready.</a:t>
            </a:r>
          </a:p>
          <a:p>
            <a:pPr marL="682625" indent="-457200">
              <a:lnSpc>
                <a:spcPct val="90000"/>
              </a:lnSpc>
            </a:pPr>
            <a:r>
              <a:rPr lang="en-US" dirty="0"/>
              <a:t>There is a need to address the cycle, process and predictability of implementing new and updated versions of standards.</a:t>
            </a:r>
            <a:endParaRPr lang="en-US" sz="3600" dirty="0"/>
          </a:p>
          <a:p>
            <a:pPr marL="682625" indent="-457200">
              <a:lnSpc>
                <a:spcPct val="90000"/>
              </a:lnSpc>
            </a:pPr>
            <a:r>
              <a:rPr lang="en-US" sz="3200" dirty="0"/>
              <a:t>We urge CMS to work with the industry to establish an appropriate process and cadence for FHIR updates as well as for applicable X12, NCPDP, NACHA and CORE Operating Rule updates.</a:t>
            </a:r>
          </a:p>
          <a:p>
            <a:pPr marL="225425" indent="0">
              <a:lnSpc>
                <a:spcPct val="90000"/>
              </a:lnSpc>
              <a:buNone/>
            </a:pPr>
            <a:endParaRPr lang="en-US" b="1" dirty="0"/>
          </a:p>
          <a:p>
            <a:pPr marL="225425" indent="0">
              <a:lnSpc>
                <a:spcPct val="90000"/>
              </a:lnSpc>
              <a:buNone/>
            </a:pPr>
            <a:endParaRPr lang="en-US" b="1" dirty="0"/>
          </a:p>
          <a:p>
            <a:pPr marL="225425" indent="0">
              <a:lnSpc>
                <a:spcPct val="90000"/>
              </a:lnSpc>
              <a:buNone/>
            </a:pPr>
            <a:endParaRPr lang="en-US" b="1" dirty="0"/>
          </a:p>
          <a:p>
            <a:pPr marL="225425" indent="0">
              <a:lnSpc>
                <a:spcPct val="90000"/>
              </a:lnSpc>
              <a:buNone/>
            </a:pPr>
            <a:endParaRPr lang="en-US" b="1" dirty="0"/>
          </a:p>
          <a:p>
            <a:pPr marL="225425" indent="0" algn="ctr">
              <a:lnSpc>
                <a:spcPct val="90000"/>
              </a:lnSpc>
              <a:buNone/>
            </a:pPr>
            <a:endParaRPr lang="en-US" b="1" dirty="0"/>
          </a:p>
          <a:p>
            <a:pPr lvl="1"/>
            <a:endParaRPr lang="en-US" sz="3200" dirty="0"/>
          </a:p>
          <a:p>
            <a:pPr marL="0" indent="0">
              <a:lnSpc>
                <a:spcPct val="108000"/>
              </a:lnSpc>
              <a:spcBef>
                <a:spcPts val="0"/>
              </a:spcBef>
              <a:buClr>
                <a:prstClr val="black"/>
              </a:buClr>
              <a:buNone/>
              <a:defRPr/>
            </a:pPr>
            <a:endParaRPr lang="en-US" sz="4400" dirty="0">
              <a:solidFill>
                <a:prstClr val="black"/>
              </a:solidFill>
              <a:latin typeface="+mn-lt"/>
            </a:endParaRPr>
          </a:p>
        </p:txBody>
      </p:sp>
      <p:sp>
        <p:nvSpPr>
          <p:cNvPr id="2" name="Slide Number Placeholder 1">
            <a:extLst>
              <a:ext uri="{FF2B5EF4-FFF2-40B4-BE49-F238E27FC236}">
                <a16:creationId xmlns:a16="http://schemas.microsoft.com/office/drawing/2014/main" id="{ED2649B6-72C7-F8A7-B9F9-534C59E16EB8}"/>
              </a:ext>
            </a:extLst>
          </p:cNvPr>
          <p:cNvSpPr>
            <a:spLocks noGrp="1"/>
          </p:cNvSpPr>
          <p:nvPr>
            <p:ph type="sldNum" sz="quarter" idx="12"/>
          </p:nvPr>
        </p:nvSpPr>
        <p:spPr/>
        <p:txBody>
          <a:bodyPr/>
          <a:lstStyle/>
          <a:p>
            <a:fld id="{B6F15528-21DE-4FAA-801E-634DDDAF4B2B}" type="slidenum">
              <a:rPr lang="en-US" smtClean="0"/>
              <a:pPr/>
              <a:t>6</a:t>
            </a:fld>
            <a:endParaRPr lang="en-US" dirty="0"/>
          </a:p>
        </p:txBody>
      </p:sp>
      <p:sp>
        <p:nvSpPr>
          <p:cNvPr id="6" name="TextBox 5">
            <a:extLst>
              <a:ext uri="{FF2B5EF4-FFF2-40B4-BE49-F238E27FC236}">
                <a16:creationId xmlns:a16="http://schemas.microsoft.com/office/drawing/2014/main" id="{F5BD2934-997C-3B36-014F-0EE2DA22BB43}"/>
              </a:ext>
            </a:extLst>
          </p:cNvPr>
          <p:cNvSpPr txBox="1"/>
          <p:nvPr/>
        </p:nvSpPr>
        <p:spPr>
          <a:xfrm>
            <a:off x="743853" y="8081714"/>
            <a:ext cx="16687800" cy="1569660"/>
          </a:xfrm>
          <a:prstGeom prst="rect">
            <a:avLst/>
          </a:prstGeom>
          <a:noFill/>
          <a:ln w="38100">
            <a:solidFill>
              <a:schemeClr val="accent1"/>
            </a:solidFill>
          </a:ln>
        </p:spPr>
        <p:txBody>
          <a:bodyPr wrap="square" rtlCol="0">
            <a:spAutoFit/>
          </a:bodyPr>
          <a:lstStyle/>
          <a:p>
            <a:pPr marL="635000" lvl="1"/>
            <a:r>
              <a:rPr lang="en-US" sz="3600" b="1" u="sng" dirty="0"/>
              <a:t>Key Point</a:t>
            </a:r>
            <a:r>
              <a:rPr lang="en-US" sz="3600" b="1" dirty="0"/>
              <a:t>: The industry needs a consistent and predictable upgrade schedule for all transactions so all impacted stakeholders can plan for updated standards.</a:t>
            </a:r>
            <a:endParaRPr lang="en-US" sz="5400" dirty="0"/>
          </a:p>
          <a:p>
            <a:pPr marL="635000" lvl="1" indent="0">
              <a:buNone/>
            </a:pPr>
            <a:endParaRPr lang="en-US" sz="2400" dirty="0"/>
          </a:p>
        </p:txBody>
      </p:sp>
    </p:spTree>
    <p:extLst>
      <p:ext uri="{BB962C8B-B14F-4D97-AF65-F5344CB8AC3E}">
        <p14:creationId xmlns:p14="http://schemas.microsoft.com/office/powerpoint/2010/main" val="434546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1054F-BFFD-31A4-45B4-4EA39E271421}"/>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CFF3AC7B-48E0-1A96-132B-057E53C01508}"/>
              </a:ext>
            </a:extLst>
          </p:cNvPr>
          <p:cNvSpPr txBox="1"/>
          <p:nvPr/>
        </p:nvSpPr>
        <p:spPr>
          <a:xfrm>
            <a:off x="277305" y="128781"/>
            <a:ext cx="17324895" cy="897682"/>
          </a:xfrm>
          <a:prstGeom prst="rect">
            <a:avLst/>
          </a:prstGeom>
        </p:spPr>
        <p:txBody>
          <a:bodyPr wrap="square" lIns="0" tIns="0" rIns="0" bIns="0" rtlCol="0" anchor="t">
            <a:spAutoFit/>
          </a:bodyPr>
          <a:lstStyle/>
          <a:p>
            <a:pPr lvl="0">
              <a:lnSpc>
                <a:spcPts val="7000"/>
              </a:lnSpc>
              <a:defRPr/>
            </a:pPr>
            <a:r>
              <a:rPr kumimoji="0" lang="en-US" sz="6000" b="0" i="0" u="none" strike="noStrike" kern="1200" cap="none" spc="770" normalizeH="0" baseline="0" noProof="0" dirty="0">
                <a:ln>
                  <a:noFill/>
                </a:ln>
                <a:solidFill>
                  <a:srgbClr val="002060"/>
                </a:solidFill>
                <a:effectLst/>
                <a:uLnTx/>
                <a:uFillTx/>
                <a:latin typeface="Public Sans"/>
                <a:ea typeface="+mn-ea"/>
                <a:cs typeface="+mn-cs"/>
              </a:rPr>
              <a:t>CMS Question #3</a:t>
            </a:r>
          </a:p>
        </p:txBody>
      </p:sp>
      <p:sp>
        <p:nvSpPr>
          <p:cNvPr id="4" name="AutoShape 4">
            <a:extLst>
              <a:ext uri="{FF2B5EF4-FFF2-40B4-BE49-F238E27FC236}">
                <a16:creationId xmlns:a16="http://schemas.microsoft.com/office/drawing/2014/main" id="{DD0F1407-061F-AC00-AB7E-CDDCA6EEBE4F}"/>
              </a:ext>
            </a:extLst>
          </p:cNvPr>
          <p:cNvSpPr/>
          <p:nvPr/>
        </p:nvSpPr>
        <p:spPr>
          <a:xfrm>
            <a:off x="277306" y="1068581"/>
            <a:ext cx="10366925" cy="112519"/>
          </a:xfrm>
          <a:prstGeom prst="rect">
            <a:avLst/>
          </a:prstGeom>
          <a:solidFill>
            <a:srgbClr val="8AD2FA"/>
          </a:solidFill>
        </p:spPr>
        <p:txBody>
          <a:bodyPr/>
          <a:lstStyle/>
          <a:p>
            <a:endParaRPr lang="en-US"/>
          </a:p>
        </p:txBody>
      </p:sp>
      <p:pic>
        <p:nvPicPr>
          <p:cNvPr id="5" name="Picture 5">
            <a:extLst>
              <a:ext uri="{FF2B5EF4-FFF2-40B4-BE49-F238E27FC236}">
                <a16:creationId xmlns:a16="http://schemas.microsoft.com/office/drawing/2014/main" id="{FE8A17BD-0CBF-4DE0-5537-EA2B2F19EF4E}"/>
              </a:ext>
            </a:extLst>
          </p:cNvPr>
          <p:cNvPicPr>
            <a:picLocks noChangeAspect="1"/>
          </p:cNvPicPr>
          <p:nvPr/>
        </p:nvPicPr>
        <p:blipFill>
          <a:blip r:embed="rId2"/>
          <a:srcRect b="17834"/>
          <a:stretch>
            <a:fillRect/>
          </a:stretch>
        </p:blipFill>
        <p:spPr>
          <a:xfrm>
            <a:off x="16670295" y="91475"/>
            <a:ext cx="1522717" cy="784049"/>
          </a:xfrm>
          <a:prstGeom prst="rect">
            <a:avLst/>
          </a:prstGeom>
        </p:spPr>
      </p:pic>
      <p:sp>
        <p:nvSpPr>
          <p:cNvPr id="11" name="Content Placeholder 4">
            <a:extLst>
              <a:ext uri="{FF2B5EF4-FFF2-40B4-BE49-F238E27FC236}">
                <a16:creationId xmlns:a16="http://schemas.microsoft.com/office/drawing/2014/main" id="{66579391-50EC-9D1B-529C-1760264C8CC4}"/>
              </a:ext>
            </a:extLst>
          </p:cNvPr>
          <p:cNvSpPr txBox="1">
            <a:spLocks/>
          </p:cNvSpPr>
          <p:nvPr/>
        </p:nvSpPr>
        <p:spPr>
          <a:xfrm>
            <a:off x="86804" y="1409701"/>
            <a:ext cx="17705895" cy="6491784"/>
          </a:xfrm>
          <a:prstGeom prst="rect">
            <a:avLst/>
          </a:prstGeom>
          <a:noFill/>
          <a:ln>
            <a:noFill/>
          </a:ln>
        </p:spPr>
        <p:txBody>
          <a:bodyPr lIns="91425" tIns="91425" rIns="91425" bIns="91425" anchor="t" anchorCtr="0">
            <a:noAutofit/>
          </a:bodyPr>
          <a:lstStyle>
            <a:lvl1pPr marL="342900" indent="-139700" algn="l" defTabSz="914400" rtl="0" eaLnBrk="1" latinLnBrk="0" hangingPunct="1">
              <a:spcBef>
                <a:spcPts val="640"/>
              </a:spcBef>
              <a:buClr>
                <a:schemeClr val="dk1"/>
              </a:buClr>
              <a:buFont typeface="Arial"/>
              <a:buChar char="•"/>
              <a:defRPr sz="3200" kern="1200">
                <a:solidFill>
                  <a:schemeClr val="dk1"/>
                </a:solidFill>
                <a:latin typeface="Calibri"/>
                <a:ea typeface="Calibri"/>
                <a:cs typeface="Calibri"/>
                <a:sym typeface="Calibri"/>
              </a:defRPr>
            </a:lvl1pPr>
            <a:lvl2pPr marL="742950" indent="-107950" algn="l" defTabSz="914400" rtl="0" eaLnBrk="1" latinLnBrk="0" hangingPunct="1">
              <a:spcBef>
                <a:spcPts val="560"/>
              </a:spcBef>
              <a:buClr>
                <a:schemeClr val="dk1"/>
              </a:buClr>
              <a:buFont typeface="Arial"/>
              <a:buChar char="–"/>
              <a:defRPr sz="2800" kern="1200">
                <a:solidFill>
                  <a:schemeClr val="dk1"/>
                </a:solidFill>
                <a:latin typeface="Calibri"/>
                <a:ea typeface="Calibri"/>
                <a:cs typeface="Calibri"/>
                <a:sym typeface="Calibri"/>
              </a:defRPr>
            </a:lvl2pPr>
            <a:lvl3pPr marL="1143000" indent="-76200" algn="l" defTabSz="914400" rtl="0" eaLnBrk="1" latinLnBrk="0" hangingPunct="1">
              <a:spcBef>
                <a:spcPts val="480"/>
              </a:spcBef>
              <a:buClr>
                <a:schemeClr val="dk1"/>
              </a:buClr>
              <a:buFont typeface="Arial"/>
              <a:buChar char="•"/>
              <a:defRPr sz="2400" kern="1200">
                <a:solidFill>
                  <a:schemeClr val="dk1"/>
                </a:solidFill>
                <a:latin typeface="Calibri"/>
                <a:ea typeface="Calibri"/>
                <a:cs typeface="Calibri"/>
                <a:sym typeface="Calibri"/>
              </a:defRPr>
            </a:lvl3pPr>
            <a:lvl4pPr marL="1600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4pPr>
            <a:lvl5pPr marL="20574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5pPr>
            <a:lvl6pPr marL="25146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6pPr>
            <a:lvl7pPr marL="29718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7pPr>
            <a:lvl8pPr marL="34290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8pPr>
            <a:lvl9pPr marL="3886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9pPr>
          </a:lstStyle>
          <a:p>
            <a:pPr marL="225425" lvl="0" indent="0">
              <a:lnSpc>
                <a:spcPct val="90000"/>
              </a:lnSpc>
              <a:spcBef>
                <a:spcPts val="0"/>
              </a:spcBef>
              <a:buNone/>
            </a:pPr>
            <a:r>
              <a:rPr lang="en-US" sz="3600" i="1" dirty="0"/>
              <a:t>Do you have any feedback on the use of CDEX and how it can be used to accommodate prior authorization attachments?</a:t>
            </a:r>
            <a:br>
              <a:rPr lang="en-US" sz="3600" i="1" dirty="0"/>
            </a:br>
            <a:endParaRPr lang="en-US" sz="3600" i="1" dirty="0"/>
          </a:p>
          <a:p>
            <a:pPr marL="225425" indent="0">
              <a:lnSpc>
                <a:spcPct val="90000"/>
              </a:lnSpc>
              <a:spcBef>
                <a:spcPts val="0"/>
              </a:spcBef>
              <a:buNone/>
            </a:pPr>
            <a:r>
              <a:rPr lang="en-US" u="sng" dirty="0"/>
              <a:t>WEDI Response:</a:t>
            </a:r>
          </a:p>
          <a:p>
            <a:pPr marL="682625" indent="-457200">
              <a:lnSpc>
                <a:spcPct val="90000"/>
              </a:lnSpc>
              <a:spcBef>
                <a:spcPts val="0"/>
              </a:spcBef>
            </a:pPr>
            <a:r>
              <a:rPr lang="en-US" dirty="0"/>
              <a:t>There are concerns with the potential of two standards for attachments, one for PA and a different standard for claims. At the same time, FHIR and X12 are not mutually exclusive. A case can be made for allowing both to be used.</a:t>
            </a:r>
          </a:p>
          <a:p>
            <a:pPr marL="682625" indent="-457200">
              <a:lnSpc>
                <a:spcPct val="90000"/>
              </a:lnSpc>
              <a:spcBef>
                <a:spcPts val="0"/>
              </a:spcBef>
            </a:pPr>
            <a:r>
              <a:rPr lang="en-US" dirty="0"/>
              <a:t>We note that there are entities that have successfully implemented the 278 and supporting 275. </a:t>
            </a:r>
          </a:p>
          <a:p>
            <a:pPr marL="682625" indent="-457200">
              <a:lnSpc>
                <a:spcPct val="90000"/>
              </a:lnSpc>
              <a:spcBef>
                <a:spcPts val="0"/>
              </a:spcBef>
            </a:pPr>
            <a:r>
              <a:rPr lang="en-US" dirty="0"/>
              <a:t>The greater concern is if the attachment messaging format that is different than the transaction (i.e. FHIR attachment with X12 claim or X12 attachment with FHIR </a:t>
            </a:r>
            <a:r>
              <a:rPr lang="en-US" dirty="0" err="1"/>
              <a:t>ePA</a:t>
            </a:r>
            <a:r>
              <a:rPr lang="en-US" dirty="0"/>
              <a:t>).</a:t>
            </a:r>
          </a:p>
          <a:p>
            <a:pPr marL="682625" indent="-457200">
              <a:lnSpc>
                <a:spcPct val="90000"/>
              </a:lnSpc>
              <a:spcBef>
                <a:spcPts val="0"/>
              </a:spcBef>
            </a:pPr>
            <a:r>
              <a:rPr lang="en-US" dirty="0"/>
              <a:t>There will be a burden on payers to support all the varied ways that providers submit attachments today and, in the future, (e.g., paper, EDI, fax, mail, portal, API). </a:t>
            </a:r>
          </a:p>
          <a:p>
            <a:pPr marL="682625" indent="-457200">
              <a:lnSpc>
                <a:spcPct val="90000"/>
              </a:lnSpc>
              <a:spcBef>
                <a:spcPts val="0"/>
              </a:spcBef>
            </a:pPr>
            <a:r>
              <a:rPr lang="en-US" dirty="0"/>
              <a:t>The more versions and standards the industry is required to support long term for the same use case will impact the ability to see reductions in costs to all implementors.</a:t>
            </a:r>
          </a:p>
          <a:p>
            <a:pPr marL="225425" indent="0">
              <a:lnSpc>
                <a:spcPct val="90000"/>
              </a:lnSpc>
              <a:spcBef>
                <a:spcPts val="0"/>
              </a:spcBef>
              <a:buNone/>
            </a:pPr>
            <a:endParaRPr lang="en-US" b="1" dirty="0"/>
          </a:p>
          <a:p>
            <a:pPr marL="225425" indent="0">
              <a:lnSpc>
                <a:spcPct val="90000"/>
              </a:lnSpc>
              <a:spcBef>
                <a:spcPts val="0"/>
              </a:spcBef>
              <a:buNone/>
            </a:pPr>
            <a:endParaRPr lang="en-US" b="1" dirty="0"/>
          </a:p>
          <a:p>
            <a:pPr marL="225425" lvl="0" indent="0">
              <a:lnSpc>
                <a:spcPct val="90000"/>
              </a:lnSpc>
              <a:spcBef>
                <a:spcPts val="0"/>
              </a:spcBef>
              <a:buNone/>
            </a:pPr>
            <a:endParaRPr lang="en-US" sz="6000" i="1" dirty="0"/>
          </a:p>
          <a:p>
            <a:pPr marL="0" indent="0">
              <a:lnSpc>
                <a:spcPct val="108000"/>
              </a:lnSpc>
              <a:spcBef>
                <a:spcPts val="0"/>
              </a:spcBef>
              <a:buClr>
                <a:prstClr val="black"/>
              </a:buClr>
              <a:buNone/>
              <a:defRPr/>
            </a:pPr>
            <a:endParaRPr lang="en-US" sz="4000" dirty="0">
              <a:solidFill>
                <a:prstClr val="black"/>
              </a:solidFill>
              <a:latin typeface="+mn-lt"/>
            </a:endParaRPr>
          </a:p>
          <a:p>
            <a:pPr marL="0" indent="0">
              <a:lnSpc>
                <a:spcPct val="108000"/>
              </a:lnSpc>
              <a:spcBef>
                <a:spcPts val="0"/>
              </a:spcBef>
              <a:buClr>
                <a:prstClr val="black"/>
              </a:buClr>
              <a:buNone/>
              <a:defRPr/>
            </a:pPr>
            <a:endParaRPr lang="en-US" sz="4000" dirty="0">
              <a:solidFill>
                <a:schemeClr val="accent1">
                  <a:lumMod val="75000"/>
                </a:schemeClr>
              </a:solidFill>
              <a:latin typeface="+mn-lt"/>
            </a:endParaRPr>
          </a:p>
        </p:txBody>
      </p:sp>
      <p:sp>
        <p:nvSpPr>
          <p:cNvPr id="2" name="Slide Number Placeholder 1">
            <a:extLst>
              <a:ext uri="{FF2B5EF4-FFF2-40B4-BE49-F238E27FC236}">
                <a16:creationId xmlns:a16="http://schemas.microsoft.com/office/drawing/2014/main" id="{CCFBBDF6-12CA-14C8-8424-0CB0AEBD77D3}"/>
              </a:ext>
            </a:extLst>
          </p:cNvPr>
          <p:cNvSpPr>
            <a:spLocks noGrp="1"/>
          </p:cNvSpPr>
          <p:nvPr>
            <p:ph type="sldNum" sz="quarter" idx="12"/>
          </p:nvPr>
        </p:nvSpPr>
        <p:spPr/>
        <p:txBody>
          <a:bodyPr/>
          <a:lstStyle/>
          <a:p>
            <a:fld id="{B6F15528-21DE-4FAA-801E-634DDDAF4B2B}" type="slidenum">
              <a:rPr lang="en-US" smtClean="0"/>
              <a:pPr/>
              <a:t>7</a:t>
            </a:fld>
            <a:endParaRPr lang="en-US" dirty="0"/>
          </a:p>
        </p:txBody>
      </p:sp>
      <p:sp>
        <p:nvSpPr>
          <p:cNvPr id="6" name="TextBox 5">
            <a:extLst>
              <a:ext uri="{FF2B5EF4-FFF2-40B4-BE49-F238E27FC236}">
                <a16:creationId xmlns:a16="http://schemas.microsoft.com/office/drawing/2014/main" id="{B3CB4490-8C54-A9E3-30F2-2E956A2B05F6}"/>
              </a:ext>
            </a:extLst>
          </p:cNvPr>
          <p:cNvSpPr txBox="1"/>
          <p:nvPr/>
        </p:nvSpPr>
        <p:spPr>
          <a:xfrm>
            <a:off x="465211" y="8130086"/>
            <a:ext cx="16992600" cy="1938992"/>
          </a:xfrm>
          <a:prstGeom prst="rect">
            <a:avLst/>
          </a:prstGeom>
          <a:noFill/>
          <a:ln w="38100">
            <a:solidFill>
              <a:schemeClr val="accent1"/>
            </a:solidFill>
          </a:ln>
        </p:spPr>
        <p:txBody>
          <a:bodyPr wrap="square" rtlCol="0">
            <a:spAutoFit/>
          </a:bodyPr>
          <a:lstStyle/>
          <a:p>
            <a:pPr marL="635000" lvl="1"/>
            <a:r>
              <a:rPr lang="en-US" sz="3200" b="1" u="sng" dirty="0"/>
              <a:t>Key Points</a:t>
            </a:r>
            <a:r>
              <a:rPr lang="en-US" sz="3200" b="1" dirty="0"/>
              <a:t>: CDEX is a standard designed for the extraction of discrete clinical elements in support of multiple use cases where a health plan requires clinical data, such as PA and quality reporting. CDEX can play a vital part when it comes to getting discrete data in support of </a:t>
            </a:r>
            <a:r>
              <a:rPr lang="en-US" sz="3200" b="1" dirty="0" err="1"/>
              <a:t>ePA</a:t>
            </a:r>
            <a:r>
              <a:rPr lang="en-US" sz="3200" b="1" dirty="0"/>
              <a:t>.</a:t>
            </a:r>
            <a:endParaRPr lang="en-US" sz="3200" dirty="0"/>
          </a:p>
          <a:p>
            <a:pPr marL="635000" lvl="1" indent="0">
              <a:buNone/>
            </a:pPr>
            <a:endParaRPr lang="en-US" sz="2400" dirty="0"/>
          </a:p>
        </p:txBody>
      </p:sp>
    </p:spTree>
    <p:extLst>
      <p:ext uri="{BB962C8B-B14F-4D97-AF65-F5344CB8AC3E}">
        <p14:creationId xmlns:p14="http://schemas.microsoft.com/office/powerpoint/2010/main" val="2033983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A4A49-18B5-A531-11EF-76A264A4562E}"/>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9D07BEC9-6E0C-BFE2-75BA-26A390618781}"/>
              </a:ext>
            </a:extLst>
          </p:cNvPr>
          <p:cNvSpPr txBox="1"/>
          <p:nvPr/>
        </p:nvSpPr>
        <p:spPr>
          <a:xfrm>
            <a:off x="277305" y="128781"/>
            <a:ext cx="17324895" cy="897682"/>
          </a:xfrm>
          <a:prstGeom prst="rect">
            <a:avLst/>
          </a:prstGeom>
        </p:spPr>
        <p:txBody>
          <a:bodyPr wrap="square" lIns="0" tIns="0" rIns="0" bIns="0" rtlCol="0" anchor="t">
            <a:spAutoFit/>
          </a:bodyPr>
          <a:lstStyle/>
          <a:p>
            <a:pPr lvl="0">
              <a:lnSpc>
                <a:spcPts val="7000"/>
              </a:lnSpc>
              <a:defRPr/>
            </a:pPr>
            <a:r>
              <a:rPr kumimoji="0" lang="en-US" sz="6000" b="0" i="0" u="none" strike="noStrike" kern="1200" cap="none" spc="770" normalizeH="0" baseline="0" noProof="0" dirty="0">
                <a:ln>
                  <a:noFill/>
                </a:ln>
                <a:solidFill>
                  <a:srgbClr val="002060"/>
                </a:solidFill>
                <a:effectLst/>
                <a:uLnTx/>
                <a:uFillTx/>
                <a:latin typeface="Public Sans"/>
                <a:ea typeface="+mn-ea"/>
                <a:cs typeface="+mn-cs"/>
              </a:rPr>
              <a:t>CMS Question #4</a:t>
            </a:r>
          </a:p>
        </p:txBody>
      </p:sp>
      <p:sp>
        <p:nvSpPr>
          <p:cNvPr id="4" name="AutoShape 4">
            <a:extLst>
              <a:ext uri="{FF2B5EF4-FFF2-40B4-BE49-F238E27FC236}">
                <a16:creationId xmlns:a16="http://schemas.microsoft.com/office/drawing/2014/main" id="{3AA51D5D-7E05-2D10-06BB-13C9CF144169}"/>
              </a:ext>
            </a:extLst>
          </p:cNvPr>
          <p:cNvSpPr/>
          <p:nvPr/>
        </p:nvSpPr>
        <p:spPr>
          <a:xfrm>
            <a:off x="277306" y="1068581"/>
            <a:ext cx="10366925" cy="112519"/>
          </a:xfrm>
          <a:prstGeom prst="rect">
            <a:avLst/>
          </a:prstGeom>
          <a:solidFill>
            <a:srgbClr val="8AD2FA"/>
          </a:solidFill>
        </p:spPr>
        <p:txBody>
          <a:bodyPr/>
          <a:lstStyle/>
          <a:p>
            <a:endParaRPr lang="en-US"/>
          </a:p>
        </p:txBody>
      </p:sp>
      <p:pic>
        <p:nvPicPr>
          <p:cNvPr id="5" name="Picture 5">
            <a:extLst>
              <a:ext uri="{FF2B5EF4-FFF2-40B4-BE49-F238E27FC236}">
                <a16:creationId xmlns:a16="http://schemas.microsoft.com/office/drawing/2014/main" id="{9E8576A8-309C-72DA-1130-5C83ABF35CB3}"/>
              </a:ext>
            </a:extLst>
          </p:cNvPr>
          <p:cNvPicPr>
            <a:picLocks noChangeAspect="1"/>
          </p:cNvPicPr>
          <p:nvPr/>
        </p:nvPicPr>
        <p:blipFill>
          <a:blip r:embed="rId2"/>
          <a:srcRect b="17834"/>
          <a:stretch>
            <a:fillRect/>
          </a:stretch>
        </p:blipFill>
        <p:spPr>
          <a:xfrm>
            <a:off x="16670295" y="91475"/>
            <a:ext cx="1522717" cy="784049"/>
          </a:xfrm>
          <a:prstGeom prst="rect">
            <a:avLst/>
          </a:prstGeom>
        </p:spPr>
      </p:pic>
      <p:sp>
        <p:nvSpPr>
          <p:cNvPr id="11" name="Content Placeholder 4">
            <a:extLst>
              <a:ext uri="{FF2B5EF4-FFF2-40B4-BE49-F238E27FC236}">
                <a16:creationId xmlns:a16="http://schemas.microsoft.com/office/drawing/2014/main" id="{AA0D7AD7-D4EE-A2B1-CF40-A7D2CF948136}"/>
              </a:ext>
            </a:extLst>
          </p:cNvPr>
          <p:cNvSpPr txBox="1">
            <a:spLocks/>
          </p:cNvSpPr>
          <p:nvPr/>
        </p:nvSpPr>
        <p:spPr>
          <a:xfrm>
            <a:off x="86804" y="1223218"/>
            <a:ext cx="17705895" cy="6669281"/>
          </a:xfrm>
          <a:prstGeom prst="rect">
            <a:avLst/>
          </a:prstGeom>
          <a:noFill/>
          <a:ln>
            <a:noFill/>
          </a:ln>
        </p:spPr>
        <p:txBody>
          <a:bodyPr lIns="91425" tIns="91425" rIns="91425" bIns="91425" anchor="t" anchorCtr="0">
            <a:noAutofit/>
          </a:bodyPr>
          <a:lstStyle>
            <a:lvl1pPr marL="342900" indent="-139700" algn="l" defTabSz="914400" rtl="0" eaLnBrk="1" latinLnBrk="0" hangingPunct="1">
              <a:spcBef>
                <a:spcPts val="640"/>
              </a:spcBef>
              <a:buClr>
                <a:schemeClr val="dk1"/>
              </a:buClr>
              <a:buFont typeface="Arial"/>
              <a:buChar char="•"/>
              <a:defRPr sz="3200" kern="1200">
                <a:solidFill>
                  <a:schemeClr val="dk1"/>
                </a:solidFill>
                <a:latin typeface="Calibri"/>
                <a:ea typeface="Calibri"/>
                <a:cs typeface="Calibri"/>
                <a:sym typeface="Calibri"/>
              </a:defRPr>
            </a:lvl1pPr>
            <a:lvl2pPr marL="742950" indent="-107950" algn="l" defTabSz="914400" rtl="0" eaLnBrk="1" latinLnBrk="0" hangingPunct="1">
              <a:spcBef>
                <a:spcPts val="560"/>
              </a:spcBef>
              <a:buClr>
                <a:schemeClr val="dk1"/>
              </a:buClr>
              <a:buFont typeface="Arial"/>
              <a:buChar char="–"/>
              <a:defRPr sz="2800" kern="1200">
                <a:solidFill>
                  <a:schemeClr val="dk1"/>
                </a:solidFill>
                <a:latin typeface="Calibri"/>
                <a:ea typeface="Calibri"/>
                <a:cs typeface="Calibri"/>
                <a:sym typeface="Calibri"/>
              </a:defRPr>
            </a:lvl2pPr>
            <a:lvl3pPr marL="1143000" indent="-76200" algn="l" defTabSz="914400" rtl="0" eaLnBrk="1" latinLnBrk="0" hangingPunct="1">
              <a:spcBef>
                <a:spcPts val="480"/>
              </a:spcBef>
              <a:buClr>
                <a:schemeClr val="dk1"/>
              </a:buClr>
              <a:buFont typeface="Arial"/>
              <a:buChar char="•"/>
              <a:defRPr sz="2400" kern="1200">
                <a:solidFill>
                  <a:schemeClr val="dk1"/>
                </a:solidFill>
                <a:latin typeface="Calibri"/>
                <a:ea typeface="Calibri"/>
                <a:cs typeface="Calibri"/>
                <a:sym typeface="Calibri"/>
              </a:defRPr>
            </a:lvl3pPr>
            <a:lvl4pPr marL="1600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4pPr>
            <a:lvl5pPr marL="20574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5pPr>
            <a:lvl6pPr marL="25146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6pPr>
            <a:lvl7pPr marL="29718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7pPr>
            <a:lvl8pPr marL="34290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8pPr>
            <a:lvl9pPr marL="3886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9pPr>
          </a:lstStyle>
          <a:p>
            <a:pPr marL="225425" lvl="0" indent="0">
              <a:lnSpc>
                <a:spcPct val="90000"/>
              </a:lnSpc>
              <a:spcBef>
                <a:spcPts val="0"/>
              </a:spcBef>
              <a:buNone/>
            </a:pPr>
            <a:r>
              <a:rPr lang="en-US" sz="3600" i="1" dirty="0"/>
              <a:t>What impact do you anticipate the use of a FHIR prior authorization standard having on the cost of providing and paying for health care?</a:t>
            </a:r>
            <a:br>
              <a:rPr lang="en-US" sz="3600" i="1" dirty="0"/>
            </a:br>
            <a:endParaRPr lang="en-US" sz="3600" i="1" dirty="0"/>
          </a:p>
          <a:p>
            <a:pPr marL="225425" indent="0">
              <a:lnSpc>
                <a:spcPct val="90000"/>
              </a:lnSpc>
              <a:spcBef>
                <a:spcPts val="0"/>
              </a:spcBef>
              <a:buNone/>
            </a:pPr>
            <a:r>
              <a:rPr lang="en-US" u="sng" dirty="0"/>
              <a:t>WEDI Response:</a:t>
            </a:r>
          </a:p>
          <a:p>
            <a:pPr marL="682625" indent="-457200">
              <a:lnSpc>
                <a:spcPct val="90000"/>
              </a:lnSpc>
              <a:spcBef>
                <a:spcPts val="0"/>
              </a:spcBef>
            </a:pPr>
            <a:r>
              <a:rPr lang="en-US" dirty="0"/>
              <a:t>Improvements in PA will come through CRD determining early in the process when a PA is required. DTR and PAS present additional opportunities to reduce burden by making PA policies transparent, speeding up the process of exchanging documents, and getting to a final decision faster. </a:t>
            </a:r>
          </a:p>
          <a:p>
            <a:pPr marL="682625" indent="-457200">
              <a:lnSpc>
                <a:spcPct val="90000"/>
              </a:lnSpc>
              <a:spcBef>
                <a:spcPts val="0"/>
              </a:spcBef>
            </a:pPr>
            <a:r>
              <a:rPr lang="en-US" dirty="0"/>
              <a:t>Reduced administrative costs is likely to be associated with real-time exchange of data and transparency of PA policies.</a:t>
            </a:r>
          </a:p>
          <a:p>
            <a:pPr marL="682625" indent="-457200">
              <a:lnSpc>
                <a:spcPct val="90000"/>
              </a:lnSpc>
              <a:spcBef>
                <a:spcPts val="0"/>
              </a:spcBef>
            </a:pPr>
            <a:r>
              <a:rPr lang="en-US" dirty="0"/>
              <a:t>Supporting multiple versions of a standard could impact the industry’s ability to reduce cost. </a:t>
            </a:r>
          </a:p>
          <a:p>
            <a:pPr marL="682625" indent="-457200">
              <a:lnSpc>
                <a:spcPct val="90000"/>
              </a:lnSpc>
              <a:spcBef>
                <a:spcPts val="0"/>
              </a:spcBef>
            </a:pPr>
            <a:r>
              <a:rPr lang="en-US" dirty="0"/>
              <a:t>The potential for cost saving could be increased by deploying FHIR for other types of data exchange between payers and providers.</a:t>
            </a:r>
          </a:p>
          <a:p>
            <a:pPr marL="682625" indent="-457200">
              <a:lnSpc>
                <a:spcPct val="90000"/>
              </a:lnSpc>
              <a:spcBef>
                <a:spcPts val="0"/>
              </a:spcBef>
            </a:pPr>
            <a:r>
              <a:rPr lang="en-US" dirty="0"/>
              <a:t>An improved care delivery process could result in decreased health care spending.</a:t>
            </a:r>
          </a:p>
          <a:p>
            <a:pPr lvl="0"/>
            <a:endParaRPr lang="en-US" dirty="0"/>
          </a:p>
          <a:p>
            <a:pPr marL="1082675" indent="-857250">
              <a:lnSpc>
                <a:spcPct val="90000"/>
              </a:lnSpc>
              <a:spcBef>
                <a:spcPts val="0"/>
              </a:spcBef>
            </a:pPr>
            <a:endParaRPr lang="en-US" b="1" dirty="0"/>
          </a:p>
          <a:p>
            <a:pPr marL="1082675" indent="-857250">
              <a:lnSpc>
                <a:spcPct val="90000"/>
              </a:lnSpc>
              <a:spcBef>
                <a:spcPts val="0"/>
              </a:spcBef>
            </a:pPr>
            <a:endParaRPr lang="en-US" b="1" dirty="0"/>
          </a:p>
          <a:p>
            <a:pPr marL="1082675" indent="-857250">
              <a:lnSpc>
                <a:spcPct val="90000"/>
              </a:lnSpc>
              <a:spcBef>
                <a:spcPts val="0"/>
              </a:spcBef>
            </a:pPr>
            <a:endParaRPr lang="en-US" b="1" dirty="0"/>
          </a:p>
          <a:p>
            <a:pPr marL="1082675" indent="-857250">
              <a:lnSpc>
                <a:spcPct val="90000"/>
              </a:lnSpc>
              <a:spcBef>
                <a:spcPts val="0"/>
              </a:spcBef>
            </a:pPr>
            <a:endParaRPr lang="en-US" b="1" dirty="0"/>
          </a:p>
          <a:p>
            <a:pPr marL="225425" indent="0">
              <a:lnSpc>
                <a:spcPct val="90000"/>
              </a:lnSpc>
              <a:spcBef>
                <a:spcPts val="0"/>
              </a:spcBef>
              <a:buNone/>
            </a:pPr>
            <a:endParaRPr lang="en-US" sz="3600" dirty="0">
              <a:solidFill>
                <a:prstClr val="black"/>
              </a:solidFill>
              <a:latin typeface="+mn-lt"/>
            </a:endParaRPr>
          </a:p>
        </p:txBody>
      </p:sp>
      <p:sp>
        <p:nvSpPr>
          <p:cNvPr id="2" name="Slide Number Placeholder 1">
            <a:extLst>
              <a:ext uri="{FF2B5EF4-FFF2-40B4-BE49-F238E27FC236}">
                <a16:creationId xmlns:a16="http://schemas.microsoft.com/office/drawing/2014/main" id="{C387DE41-AE62-EC1B-4ABE-8128242C4C4D}"/>
              </a:ext>
            </a:extLst>
          </p:cNvPr>
          <p:cNvSpPr>
            <a:spLocks noGrp="1"/>
          </p:cNvSpPr>
          <p:nvPr>
            <p:ph type="sldNum" sz="quarter" idx="12"/>
          </p:nvPr>
        </p:nvSpPr>
        <p:spPr/>
        <p:txBody>
          <a:bodyPr/>
          <a:lstStyle/>
          <a:p>
            <a:fld id="{B6F15528-21DE-4FAA-801E-634DDDAF4B2B}" type="slidenum">
              <a:rPr lang="en-US" smtClean="0"/>
              <a:pPr/>
              <a:t>8</a:t>
            </a:fld>
            <a:endParaRPr lang="en-US" dirty="0"/>
          </a:p>
        </p:txBody>
      </p:sp>
      <p:sp>
        <p:nvSpPr>
          <p:cNvPr id="6" name="TextBox 5">
            <a:extLst>
              <a:ext uri="{FF2B5EF4-FFF2-40B4-BE49-F238E27FC236}">
                <a16:creationId xmlns:a16="http://schemas.microsoft.com/office/drawing/2014/main" id="{B9CFB967-B923-F0E7-F4BA-DB9BF09A5B4F}"/>
              </a:ext>
            </a:extLst>
          </p:cNvPr>
          <p:cNvSpPr txBox="1"/>
          <p:nvPr/>
        </p:nvSpPr>
        <p:spPr>
          <a:xfrm>
            <a:off x="457200" y="7744017"/>
            <a:ext cx="17335499" cy="1938992"/>
          </a:xfrm>
          <a:prstGeom prst="rect">
            <a:avLst/>
          </a:prstGeom>
          <a:noFill/>
          <a:ln w="38100">
            <a:solidFill>
              <a:schemeClr val="accent1"/>
            </a:solidFill>
          </a:ln>
        </p:spPr>
        <p:txBody>
          <a:bodyPr wrap="square" rtlCol="0">
            <a:spAutoFit/>
          </a:bodyPr>
          <a:lstStyle/>
          <a:p>
            <a:pPr marL="635000" lvl="1"/>
            <a:r>
              <a:rPr lang="en-US" sz="3200" b="1" u="sng" dirty="0"/>
              <a:t>Key Points</a:t>
            </a:r>
            <a:r>
              <a:rPr lang="en-US" sz="3200" b="1" dirty="0"/>
              <a:t>: It is unknown what the exact impact will be from implementing the FHIR PA standard. We are hopeful that overall administrative costs will decrease over time once the FHIR standard is in place but how big of a decrease and where those savings will be accrued is unknown.</a:t>
            </a:r>
            <a:endParaRPr lang="en-US" sz="3200" dirty="0"/>
          </a:p>
          <a:p>
            <a:pPr marL="635000" lvl="1"/>
            <a:endParaRPr lang="en-US" sz="2400" dirty="0"/>
          </a:p>
        </p:txBody>
      </p:sp>
    </p:spTree>
    <p:extLst>
      <p:ext uri="{BB962C8B-B14F-4D97-AF65-F5344CB8AC3E}">
        <p14:creationId xmlns:p14="http://schemas.microsoft.com/office/powerpoint/2010/main" val="2829509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C332E-5BB9-EBD3-0EA0-FD5E10692314}"/>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CD57BB12-DB35-6A24-AFFD-95147F7B849C}"/>
              </a:ext>
            </a:extLst>
          </p:cNvPr>
          <p:cNvSpPr txBox="1"/>
          <p:nvPr/>
        </p:nvSpPr>
        <p:spPr>
          <a:xfrm>
            <a:off x="277305" y="128781"/>
            <a:ext cx="17324895" cy="897682"/>
          </a:xfrm>
          <a:prstGeom prst="rect">
            <a:avLst/>
          </a:prstGeom>
        </p:spPr>
        <p:txBody>
          <a:bodyPr wrap="square" lIns="0" tIns="0" rIns="0" bIns="0" rtlCol="0" anchor="t">
            <a:spAutoFit/>
          </a:bodyPr>
          <a:lstStyle/>
          <a:p>
            <a:pPr lvl="0">
              <a:lnSpc>
                <a:spcPts val="7000"/>
              </a:lnSpc>
              <a:defRPr/>
            </a:pPr>
            <a:r>
              <a:rPr kumimoji="0" lang="en-US" sz="6000" b="0" i="0" u="none" strike="noStrike" kern="1200" cap="none" spc="770" normalizeH="0" baseline="0" noProof="0" dirty="0">
                <a:ln>
                  <a:noFill/>
                </a:ln>
                <a:solidFill>
                  <a:srgbClr val="002060"/>
                </a:solidFill>
                <a:effectLst/>
                <a:uLnTx/>
                <a:uFillTx/>
                <a:latin typeface="Public Sans"/>
                <a:ea typeface="+mn-ea"/>
                <a:cs typeface="+mn-cs"/>
              </a:rPr>
              <a:t>CMS Question #5  </a:t>
            </a:r>
          </a:p>
        </p:txBody>
      </p:sp>
      <p:sp>
        <p:nvSpPr>
          <p:cNvPr id="4" name="AutoShape 4">
            <a:extLst>
              <a:ext uri="{FF2B5EF4-FFF2-40B4-BE49-F238E27FC236}">
                <a16:creationId xmlns:a16="http://schemas.microsoft.com/office/drawing/2014/main" id="{927284D5-2203-037B-99C6-FBB63B7742DB}"/>
              </a:ext>
            </a:extLst>
          </p:cNvPr>
          <p:cNvSpPr/>
          <p:nvPr/>
        </p:nvSpPr>
        <p:spPr>
          <a:xfrm>
            <a:off x="277306" y="1068581"/>
            <a:ext cx="10366925" cy="112519"/>
          </a:xfrm>
          <a:prstGeom prst="rect">
            <a:avLst/>
          </a:prstGeom>
          <a:solidFill>
            <a:srgbClr val="8AD2FA"/>
          </a:solidFill>
        </p:spPr>
        <p:txBody>
          <a:bodyPr/>
          <a:lstStyle/>
          <a:p>
            <a:endParaRPr lang="en-US"/>
          </a:p>
        </p:txBody>
      </p:sp>
      <p:pic>
        <p:nvPicPr>
          <p:cNvPr id="5" name="Picture 5">
            <a:extLst>
              <a:ext uri="{FF2B5EF4-FFF2-40B4-BE49-F238E27FC236}">
                <a16:creationId xmlns:a16="http://schemas.microsoft.com/office/drawing/2014/main" id="{5EB17B20-B46B-10A8-7FD5-FCA51508979C}"/>
              </a:ext>
            </a:extLst>
          </p:cNvPr>
          <p:cNvPicPr>
            <a:picLocks noChangeAspect="1"/>
          </p:cNvPicPr>
          <p:nvPr/>
        </p:nvPicPr>
        <p:blipFill>
          <a:blip r:embed="rId2"/>
          <a:srcRect b="17834"/>
          <a:stretch>
            <a:fillRect/>
          </a:stretch>
        </p:blipFill>
        <p:spPr>
          <a:xfrm>
            <a:off x="16670295" y="91475"/>
            <a:ext cx="1522717" cy="784049"/>
          </a:xfrm>
          <a:prstGeom prst="rect">
            <a:avLst/>
          </a:prstGeom>
        </p:spPr>
      </p:pic>
      <p:sp>
        <p:nvSpPr>
          <p:cNvPr id="11" name="Content Placeholder 4">
            <a:extLst>
              <a:ext uri="{FF2B5EF4-FFF2-40B4-BE49-F238E27FC236}">
                <a16:creationId xmlns:a16="http://schemas.microsoft.com/office/drawing/2014/main" id="{9F77F056-4AE6-DBF0-6117-C1BA427A7D87}"/>
              </a:ext>
            </a:extLst>
          </p:cNvPr>
          <p:cNvSpPr txBox="1">
            <a:spLocks/>
          </p:cNvSpPr>
          <p:nvPr/>
        </p:nvSpPr>
        <p:spPr>
          <a:xfrm>
            <a:off x="86804" y="1226061"/>
            <a:ext cx="17705895" cy="6669281"/>
          </a:xfrm>
          <a:prstGeom prst="rect">
            <a:avLst/>
          </a:prstGeom>
          <a:noFill/>
          <a:ln>
            <a:noFill/>
          </a:ln>
        </p:spPr>
        <p:txBody>
          <a:bodyPr lIns="91425" tIns="91425" rIns="91425" bIns="91425" anchor="t" anchorCtr="0">
            <a:noAutofit/>
          </a:bodyPr>
          <a:lstStyle>
            <a:lvl1pPr marL="342900" indent="-139700" algn="l" defTabSz="914400" rtl="0" eaLnBrk="1" latinLnBrk="0" hangingPunct="1">
              <a:spcBef>
                <a:spcPts val="640"/>
              </a:spcBef>
              <a:buClr>
                <a:schemeClr val="dk1"/>
              </a:buClr>
              <a:buFont typeface="Arial"/>
              <a:buChar char="•"/>
              <a:defRPr sz="3200" kern="1200">
                <a:solidFill>
                  <a:schemeClr val="dk1"/>
                </a:solidFill>
                <a:latin typeface="Calibri"/>
                <a:ea typeface="Calibri"/>
                <a:cs typeface="Calibri"/>
                <a:sym typeface="Calibri"/>
              </a:defRPr>
            </a:lvl1pPr>
            <a:lvl2pPr marL="742950" indent="-107950" algn="l" defTabSz="914400" rtl="0" eaLnBrk="1" latinLnBrk="0" hangingPunct="1">
              <a:spcBef>
                <a:spcPts val="560"/>
              </a:spcBef>
              <a:buClr>
                <a:schemeClr val="dk1"/>
              </a:buClr>
              <a:buFont typeface="Arial"/>
              <a:buChar char="–"/>
              <a:defRPr sz="2800" kern="1200">
                <a:solidFill>
                  <a:schemeClr val="dk1"/>
                </a:solidFill>
                <a:latin typeface="Calibri"/>
                <a:ea typeface="Calibri"/>
                <a:cs typeface="Calibri"/>
                <a:sym typeface="Calibri"/>
              </a:defRPr>
            </a:lvl2pPr>
            <a:lvl3pPr marL="1143000" indent="-76200" algn="l" defTabSz="914400" rtl="0" eaLnBrk="1" latinLnBrk="0" hangingPunct="1">
              <a:spcBef>
                <a:spcPts val="480"/>
              </a:spcBef>
              <a:buClr>
                <a:schemeClr val="dk1"/>
              </a:buClr>
              <a:buFont typeface="Arial"/>
              <a:buChar char="•"/>
              <a:defRPr sz="2400" kern="1200">
                <a:solidFill>
                  <a:schemeClr val="dk1"/>
                </a:solidFill>
                <a:latin typeface="Calibri"/>
                <a:ea typeface="Calibri"/>
                <a:cs typeface="Calibri"/>
                <a:sym typeface="Calibri"/>
              </a:defRPr>
            </a:lvl3pPr>
            <a:lvl4pPr marL="1600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4pPr>
            <a:lvl5pPr marL="20574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5pPr>
            <a:lvl6pPr marL="25146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6pPr>
            <a:lvl7pPr marL="29718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7pPr>
            <a:lvl8pPr marL="34290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8pPr>
            <a:lvl9pPr marL="3886200" indent="-101600" algn="l" defTabSz="914400" rtl="0" eaLnBrk="1" latinLnBrk="0" hangingPunct="1">
              <a:spcBef>
                <a:spcPts val="400"/>
              </a:spcBef>
              <a:buClr>
                <a:schemeClr val="dk1"/>
              </a:buClr>
              <a:buFont typeface="Arial"/>
              <a:buChar char="•"/>
              <a:defRPr sz="2000" kern="1200">
                <a:solidFill>
                  <a:schemeClr val="dk1"/>
                </a:solidFill>
                <a:latin typeface="Calibri"/>
                <a:ea typeface="Calibri"/>
                <a:cs typeface="Calibri"/>
                <a:sym typeface="Calibri"/>
              </a:defRPr>
            </a:lvl9pPr>
          </a:lstStyle>
          <a:p>
            <a:pPr marL="225425" lvl="0" indent="0">
              <a:lnSpc>
                <a:spcPct val="90000"/>
              </a:lnSpc>
              <a:buNone/>
            </a:pPr>
            <a:r>
              <a:rPr lang="en-US" sz="4000" i="1" dirty="0"/>
              <a:t>What benefits do you see a FHIR prior authorization standard providing? Are there any specific business needs not met by the current EDI standard that a FHIR standard will address?</a:t>
            </a:r>
          </a:p>
          <a:p>
            <a:pPr marL="225425" indent="0">
              <a:lnSpc>
                <a:spcPct val="90000"/>
              </a:lnSpc>
              <a:buNone/>
            </a:pPr>
            <a:r>
              <a:rPr lang="en-US" u="sng" dirty="0"/>
              <a:t>WEDI Response:</a:t>
            </a:r>
            <a:endParaRPr lang="en-US" b="1" dirty="0"/>
          </a:p>
          <a:p>
            <a:pPr marL="682625" indent="-457200">
              <a:lnSpc>
                <a:spcPct val="90000"/>
              </a:lnSpc>
            </a:pPr>
            <a:r>
              <a:rPr lang="en-US" dirty="0">
                <a:solidFill>
                  <a:schemeClr val="tx1"/>
                </a:solidFill>
              </a:rPr>
              <a:t>Benefits include real-time CRD responses and more consistent responses.</a:t>
            </a:r>
          </a:p>
          <a:p>
            <a:pPr marL="682625" indent="-457200">
              <a:lnSpc>
                <a:spcPct val="90000"/>
              </a:lnSpc>
            </a:pPr>
            <a:r>
              <a:rPr lang="en-US" dirty="0"/>
              <a:t>More timely information of PA requirements and greater transparency outside of firewalls will permit providers to ensure they have met medical necessity requirements.</a:t>
            </a:r>
          </a:p>
          <a:p>
            <a:pPr marL="682625" indent="-457200">
              <a:lnSpc>
                <a:spcPct val="90000"/>
              </a:lnSpc>
            </a:pPr>
            <a:r>
              <a:rPr lang="en-US" dirty="0"/>
              <a:t>Reduced time for the providers in determining what clinical documentation is required for a request since that information will be delivered within the transaction.</a:t>
            </a:r>
          </a:p>
          <a:p>
            <a:pPr marL="682625" indent="-457200">
              <a:lnSpc>
                <a:spcPct val="90000"/>
              </a:lnSpc>
            </a:pPr>
            <a:r>
              <a:rPr lang="en-US" dirty="0"/>
              <a:t>A reduction in the “back and forth” communication between providers and payers.</a:t>
            </a:r>
          </a:p>
          <a:p>
            <a:pPr marL="682625" indent="-457200">
              <a:lnSpc>
                <a:spcPct val="90000"/>
              </a:lnSpc>
            </a:pPr>
            <a:r>
              <a:rPr lang="en-US" dirty="0"/>
              <a:t>Providers may be able to produce the necessary supporting documentation directly from their EHR. This could address challenges associated with variability in documentation requests.</a:t>
            </a:r>
          </a:p>
          <a:p>
            <a:pPr marL="682625" indent="-457200">
              <a:lnSpc>
                <a:spcPct val="90000"/>
              </a:lnSpc>
            </a:pPr>
            <a:r>
              <a:rPr lang="en-US" dirty="0"/>
              <a:t>Positive impact on the delivery of appropriate health care to patients.</a:t>
            </a:r>
          </a:p>
          <a:p>
            <a:pPr marL="1082675" indent="-857250">
              <a:lnSpc>
                <a:spcPct val="90000"/>
              </a:lnSpc>
            </a:pPr>
            <a:endParaRPr lang="en-US" dirty="0">
              <a:solidFill>
                <a:schemeClr val="tx1"/>
              </a:solidFill>
            </a:endParaRPr>
          </a:p>
          <a:p>
            <a:pPr marL="1082675" indent="-857250">
              <a:lnSpc>
                <a:spcPct val="90000"/>
              </a:lnSpc>
            </a:pPr>
            <a:endParaRPr lang="en-US" b="1" dirty="0"/>
          </a:p>
          <a:p>
            <a:pPr marL="1082675" indent="-857250">
              <a:lnSpc>
                <a:spcPct val="90000"/>
              </a:lnSpc>
            </a:pPr>
            <a:endParaRPr lang="en-US" b="1" dirty="0"/>
          </a:p>
          <a:p>
            <a:pPr marL="1082675" indent="-857250">
              <a:lnSpc>
                <a:spcPct val="90000"/>
              </a:lnSpc>
            </a:pPr>
            <a:endParaRPr lang="en-US" sz="6000" dirty="0"/>
          </a:p>
        </p:txBody>
      </p:sp>
      <p:sp>
        <p:nvSpPr>
          <p:cNvPr id="2" name="Slide Number Placeholder 1">
            <a:extLst>
              <a:ext uri="{FF2B5EF4-FFF2-40B4-BE49-F238E27FC236}">
                <a16:creationId xmlns:a16="http://schemas.microsoft.com/office/drawing/2014/main" id="{91BC09EA-82AE-2CE3-D503-609C71A240F2}"/>
              </a:ext>
            </a:extLst>
          </p:cNvPr>
          <p:cNvSpPr>
            <a:spLocks noGrp="1"/>
          </p:cNvSpPr>
          <p:nvPr>
            <p:ph type="sldNum" sz="quarter" idx="12"/>
          </p:nvPr>
        </p:nvSpPr>
        <p:spPr/>
        <p:txBody>
          <a:bodyPr/>
          <a:lstStyle/>
          <a:p>
            <a:fld id="{B6F15528-21DE-4FAA-801E-634DDDAF4B2B}" type="slidenum">
              <a:rPr lang="en-US" smtClean="0"/>
              <a:pPr/>
              <a:t>9</a:t>
            </a:fld>
            <a:endParaRPr lang="en-US" dirty="0"/>
          </a:p>
        </p:txBody>
      </p:sp>
      <p:sp>
        <p:nvSpPr>
          <p:cNvPr id="6" name="TextBox 5">
            <a:extLst>
              <a:ext uri="{FF2B5EF4-FFF2-40B4-BE49-F238E27FC236}">
                <a16:creationId xmlns:a16="http://schemas.microsoft.com/office/drawing/2014/main" id="{38A70B5C-E985-C5D3-936B-61C0D2472DBC}"/>
              </a:ext>
            </a:extLst>
          </p:cNvPr>
          <p:cNvSpPr txBox="1"/>
          <p:nvPr/>
        </p:nvSpPr>
        <p:spPr>
          <a:xfrm>
            <a:off x="1051972" y="8094940"/>
            <a:ext cx="15925800" cy="1938992"/>
          </a:xfrm>
          <a:prstGeom prst="rect">
            <a:avLst/>
          </a:prstGeom>
          <a:noFill/>
          <a:ln w="38100">
            <a:solidFill>
              <a:schemeClr val="accent1"/>
            </a:solidFill>
          </a:ln>
        </p:spPr>
        <p:txBody>
          <a:bodyPr wrap="square" rtlCol="0">
            <a:spAutoFit/>
          </a:bodyPr>
          <a:lstStyle/>
          <a:p>
            <a:pPr marL="635000" lvl="1"/>
            <a:r>
              <a:rPr lang="en-US" sz="3200" b="1" u="sng" dirty="0"/>
              <a:t>Key Points</a:t>
            </a:r>
            <a:r>
              <a:rPr lang="en-US" sz="3200" b="1" dirty="0"/>
              <a:t>: The expected benefits from the FHIR PA standard are (</a:t>
            </a:r>
            <a:r>
              <a:rPr lang="en-US" sz="3200" b="1" dirty="0" err="1"/>
              <a:t>i</a:t>
            </a:r>
            <a:r>
              <a:rPr lang="en-US" sz="3200" b="1" dirty="0"/>
              <a:t>) real-time or near real-time responses; (ii) greater policy transparency outside of firewalls; and (iii) the ability to send supporting clinical data directly from the EHR</a:t>
            </a:r>
            <a:r>
              <a:rPr lang="en-US" sz="2800" b="1" dirty="0"/>
              <a:t>.</a:t>
            </a:r>
            <a:endParaRPr lang="en-US" sz="2800" dirty="0"/>
          </a:p>
          <a:p>
            <a:pPr marL="635000" lvl="1" indent="0">
              <a:buNone/>
            </a:pPr>
            <a:endParaRPr lang="en-US" sz="2400" dirty="0"/>
          </a:p>
        </p:txBody>
      </p:sp>
    </p:spTree>
    <p:extLst>
      <p:ext uri="{BB962C8B-B14F-4D97-AF65-F5344CB8AC3E}">
        <p14:creationId xmlns:p14="http://schemas.microsoft.com/office/powerpoint/2010/main" val="10796087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ata slides">
  <a:themeElements>
    <a:clrScheme name="Custom 93">
      <a:dk1>
        <a:srgbClr val="333333"/>
      </a:dk1>
      <a:lt1>
        <a:sysClr val="window" lastClr="FFFFFF"/>
      </a:lt1>
      <a:dk2>
        <a:srgbClr val="666666"/>
      </a:dk2>
      <a:lt2>
        <a:srgbClr val="EEECE1"/>
      </a:lt2>
      <a:accent1>
        <a:srgbClr val="00BF6F"/>
      </a:accent1>
      <a:accent2>
        <a:srgbClr val="507CB6"/>
      </a:accent2>
      <a:accent3>
        <a:srgbClr val="F9BE00"/>
      </a:accent3>
      <a:accent4>
        <a:srgbClr val="6BC8CD"/>
      </a:accent4>
      <a:accent5>
        <a:srgbClr val="EA854B"/>
      </a:accent5>
      <a:accent6>
        <a:srgbClr val="7D5E8F"/>
      </a:accent6>
      <a:hlink>
        <a:srgbClr val="31859C"/>
      </a:hlink>
      <a:folHlink>
        <a:srgbClr val="31859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B1E8D65EAC144FA4AD4F77E45A25DB" ma:contentTypeVersion="9" ma:contentTypeDescription="Create a new document." ma:contentTypeScope="" ma:versionID="13875a7d77d927c557c3a08e80cdae6f">
  <xsd:schema xmlns:xsd="http://www.w3.org/2001/XMLSchema" xmlns:xs="http://www.w3.org/2001/XMLSchema" xmlns:p="http://schemas.microsoft.com/office/2006/metadata/properties" xmlns:ns3="96c54103-656c-4b95-990a-b45c72d6533b" targetNamespace="http://schemas.microsoft.com/office/2006/metadata/properties" ma:root="true" ma:fieldsID="3dffa658a1eb5852222003019c572428" ns3:_="">
    <xsd:import namespace="96c54103-656c-4b95-990a-b45c72d6533b"/>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SystemTags" minOccurs="0"/>
                <xsd:element ref="ns3:MediaServiceGenerationTime" minOccurs="0"/>
                <xsd:element ref="ns3:MediaServiceEventHashCode" minOccurs="0"/>
                <xsd:element ref="ns3:MediaServiceOCR"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c54103-656c-4b95-990a-b45c72d6533b"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_activity" ma:index="16"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96c54103-656c-4b95-990a-b45c72d6533b" xsi:nil="true"/>
  </documentManagement>
</p:properties>
</file>

<file path=customXml/itemProps1.xml><?xml version="1.0" encoding="utf-8"?>
<ds:datastoreItem xmlns:ds="http://schemas.openxmlformats.org/officeDocument/2006/customXml" ds:itemID="{B49D4A0F-207B-459C-9ED2-366CBE72D6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c54103-656c-4b95-990a-b45c72d653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D18D247-86CA-4330-9B84-1597A216B253}">
  <ds:schemaRefs>
    <ds:schemaRef ds:uri="http://schemas.microsoft.com/sharepoint/v3/contenttype/forms"/>
  </ds:schemaRefs>
</ds:datastoreItem>
</file>

<file path=customXml/itemProps3.xml><?xml version="1.0" encoding="utf-8"?>
<ds:datastoreItem xmlns:ds="http://schemas.openxmlformats.org/officeDocument/2006/customXml" ds:itemID="{ADC9F0F9-9547-4B70-AA69-E783E82A68F9}">
  <ds:schemaRefs>
    <ds:schemaRef ds:uri="http://purl.org/dc/terms/"/>
    <ds:schemaRef ds:uri="http://schemas.microsoft.com/office/2006/documentManagement/types"/>
    <ds:schemaRef ds:uri="http://purl.org/dc/elements/1.1/"/>
    <ds:schemaRef ds:uri="96c54103-656c-4b95-990a-b45c72d6533b"/>
    <ds:schemaRef ds:uri="http://schemas.microsoft.com/office/2006/metadata/properties"/>
    <ds:schemaRef ds:uri="http://schemas.microsoft.com/office/infopath/2007/PartnerControls"/>
    <ds:schemaRef ds:uri="http://www.w3.org/XML/1998/namespace"/>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75769</TotalTime>
  <Words>1640</Words>
  <Application>Microsoft Office PowerPoint</Application>
  <PresentationFormat>Custom</PresentationFormat>
  <Paragraphs>122</Paragraphs>
  <Slides>13</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vt:i4>
      </vt:variant>
    </vt:vector>
  </HeadingPairs>
  <TitlesOfParts>
    <vt:vector size="20" baseType="lpstr">
      <vt:lpstr>Public Sans</vt:lpstr>
      <vt:lpstr>Calibri Light</vt:lpstr>
      <vt:lpstr>OpenSans-Light</vt:lpstr>
      <vt:lpstr>Calibri</vt:lpstr>
      <vt:lpstr>Arial</vt:lpstr>
      <vt:lpstr>Office Theme</vt:lpstr>
      <vt:lpstr>Data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Robert Tennant</dc:creator>
  <cp:lastModifiedBy>Robert Tennant</cp:lastModifiedBy>
  <cp:revision>87</cp:revision>
  <dcterms:created xsi:type="dcterms:W3CDTF">2006-08-16T00:00:00Z</dcterms:created>
  <dcterms:modified xsi:type="dcterms:W3CDTF">2025-12-10T18:59:51Z</dcterms:modified>
  <dc:identifier>DAEvGggyjzs</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0x0101001AB1E8D65EAC144FA4AD4F77E45A25DB</vt:lpwstr>
  </property>
</Properties>
</file>