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4.xml" ContentType="application/vnd.openxmlformats-officedocument.presentationml.tags+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5" r:id="rId1"/>
    <p:sldMasterId id="2147484195" r:id="rId2"/>
    <p:sldMasterId id="2147484200" r:id="rId3"/>
    <p:sldMasterId id="2147484203" r:id="rId4"/>
    <p:sldMasterId id="2147484215" r:id="rId5"/>
  </p:sldMasterIdLst>
  <p:notesMasterIdLst>
    <p:notesMasterId r:id="rId54"/>
  </p:notesMasterIdLst>
  <p:handoutMasterIdLst>
    <p:handoutMasterId r:id="rId55"/>
  </p:handoutMasterIdLst>
  <p:sldIdLst>
    <p:sldId id="631" r:id="rId6"/>
    <p:sldId id="574" r:id="rId7"/>
    <p:sldId id="575" r:id="rId8"/>
    <p:sldId id="438" r:id="rId9"/>
    <p:sldId id="429" r:id="rId10"/>
    <p:sldId id="425" r:id="rId11"/>
    <p:sldId id="634" r:id="rId12"/>
    <p:sldId id="370" r:id="rId13"/>
    <p:sldId id="659" r:id="rId14"/>
    <p:sldId id="371" r:id="rId15"/>
    <p:sldId id="624" r:id="rId16"/>
    <p:sldId id="623" r:id="rId17"/>
    <p:sldId id="442" r:id="rId18"/>
    <p:sldId id="581" r:id="rId19"/>
    <p:sldId id="620" r:id="rId20"/>
    <p:sldId id="576" r:id="rId21"/>
    <p:sldId id="660" r:id="rId22"/>
    <p:sldId id="611" r:id="rId23"/>
    <p:sldId id="536" r:id="rId24"/>
    <p:sldId id="539" r:id="rId25"/>
    <p:sldId id="447" r:id="rId26"/>
    <p:sldId id="537" r:id="rId27"/>
    <p:sldId id="664" r:id="rId28"/>
    <p:sldId id="585" r:id="rId29"/>
    <p:sldId id="608" r:id="rId30"/>
    <p:sldId id="610" r:id="rId31"/>
    <p:sldId id="607" r:id="rId32"/>
    <p:sldId id="473" r:id="rId33"/>
    <p:sldId id="612" r:id="rId34"/>
    <p:sldId id="587" r:id="rId35"/>
    <p:sldId id="526" r:id="rId36"/>
    <p:sldId id="662" r:id="rId37"/>
    <p:sldId id="577" r:id="rId38"/>
    <p:sldId id="599" r:id="rId39"/>
    <p:sldId id="661" r:id="rId40"/>
    <p:sldId id="423" r:id="rId41"/>
    <p:sldId id="553" r:id="rId42"/>
    <p:sldId id="390" r:id="rId43"/>
    <p:sldId id="644" r:id="rId44"/>
    <p:sldId id="645" r:id="rId45"/>
    <p:sldId id="428" r:id="rId46"/>
    <p:sldId id="540" r:id="rId47"/>
    <p:sldId id="544" r:id="rId48"/>
    <p:sldId id="426" r:id="rId49"/>
    <p:sldId id="633" r:id="rId50"/>
    <p:sldId id="614" r:id="rId51"/>
    <p:sldId id="657" r:id="rId52"/>
    <p:sldId id="667" r:id="rId53"/>
  </p:sldIdLst>
  <p:sldSz cx="9144000" cy="6858000" type="screen4x3"/>
  <p:notesSz cx="7315200" cy="9601200"/>
  <p:custShowLst>
    <p:custShow name="slides to remove" id="0">
      <p:sldLst/>
    </p:custShow>
  </p:custShowLst>
  <p:custDataLst>
    <p:tags r:id="rId56"/>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75" userDrawn="1">
          <p15:clr>
            <a:srgbClr val="A4A3A4"/>
          </p15:clr>
        </p15:guide>
        <p15:guide id="2" orient="horz" pos="3025" userDrawn="1">
          <p15:clr>
            <a:srgbClr val="A4A3A4"/>
          </p15:clr>
        </p15:guide>
        <p15:guide id="3" pos="2256" userDrawn="1">
          <p15:clr>
            <a:srgbClr val="A4A3A4"/>
          </p15:clr>
        </p15:guide>
        <p15:guide id="4" pos="230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TALIE DUY" initials="" lastIdx="35" clrIdx="0"/>
  <p:cmAuthor id="1" name="DEBORA TERKAY" initials="" lastIdx="41" clrIdx="1"/>
  <p:cmAuthor id="2" name="debora terkay"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E9EDF4"/>
    <a:srgbClr val="D0D8E8"/>
    <a:srgbClr val="9BC0F1"/>
    <a:srgbClr val="FFD004"/>
    <a:srgbClr val="00338E"/>
    <a:srgbClr val="E9EDF2"/>
    <a:srgbClr val="A4BE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969" autoAdjust="0"/>
    <p:restoredTop sz="71696" autoAdjust="0"/>
  </p:normalViewPr>
  <p:slideViewPr>
    <p:cSldViewPr>
      <p:cViewPr varScale="1">
        <p:scale>
          <a:sx n="53" d="100"/>
          <a:sy n="53" d="100"/>
        </p:scale>
        <p:origin x="2040" y="78"/>
      </p:cViewPr>
      <p:guideLst>
        <p:guide orient="horz" pos="2160"/>
        <p:guide pos="2880"/>
      </p:guideLst>
    </p:cSldViewPr>
  </p:slideViewPr>
  <p:outlineViewPr>
    <p:cViewPr>
      <p:scale>
        <a:sx n="33" d="100"/>
        <a:sy n="33" d="100"/>
      </p:scale>
      <p:origin x="0" y="33379"/>
    </p:cViewPr>
  </p:outlineViewPr>
  <p:notesTextViewPr>
    <p:cViewPr>
      <p:scale>
        <a:sx n="100" d="100"/>
        <a:sy n="100" d="100"/>
      </p:scale>
      <p:origin x="0" y="0"/>
    </p:cViewPr>
  </p:notesTextViewPr>
  <p:sorterViewPr>
    <p:cViewPr>
      <p:scale>
        <a:sx n="100" d="100"/>
        <a:sy n="100" d="100"/>
      </p:scale>
      <p:origin x="0" y="9804"/>
    </p:cViewPr>
  </p:sorterViewPr>
  <p:notesViewPr>
    <p:cSldViewPr>
      <p:cViewPr varScale="1">
        <p:scale>
          <a:sx n="55" d="100"/>
          <a:sy n="55" d="100"/>
        </p:scale>
        <p:origin x="2718" y="90"/>
      </p:cViewPr>
      <p:guideLst>
        <p:guide orient="horz" pos="2975"/>
        <p:guide orient="horz" pos="3025"/>
        <p:guide pos="2256"/>
        <p:guide pos="230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gs" Target="tags/tag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119173"/>
            <a:ext cx="3170583" cy="480388"/>
          </a:xfrm>
          <a:prstGeom prst="rect">
            <a:avLst/>
          </a:prstGeom>
        </p:spPr>
        <p:txBody>
          <a:bodyPr vert="horz" lIns="96560" tIns="48281" rIns="96560" bIns="48281" rtlCol="0" anchor="b"/>
          <a:lstStyle>
            <a:lvl1pPr algn="l">
              <a:defRPr sz="1100">
                <a:latin typeface="Arial" charset="0"/>
                <a:ea typeface="+mn-ea"/>
                <a:cs typeface="+mn-cs"/>
              </a:defRPr>
            </a:lvl1pPr>
          </a:lstStyle>
          <a:p>
            <a:pPr>
              <a:defRPr/>
            </a:pPr>
            <a:r>
              <a:t>Prevención del Fraude y el Abuso</a:t>
            </a:r>
            <a:endParaRPr lang="es-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wrap="square" lIns="96560" tIns="48281" rIns="96560" bIns="48281" numCol="1" anchor="b" anchorCtr="0" compatLnSpc="1">
            <a:prstTxWarp prst="textNoShape">
              <a:avLst/>
            </a:prstTxWarp>
          </a:bodyPr>
          <a:lstStyle>
            <a:lvl1pPr algn="r">
              <a:defRPr sz="1100">
                <a:latin typeface="Arial" pitchFamily="34" charset="0"/>
                <a:ea typeface="ＭＳ Ｐゴシック" pitchFamily="7" charset="-128"/>
                <a:cs typeface="+mn-cs"/>
              </a:defRPr>
            </a:lvl1pPr>
          </a:lstStyle>
          <a:p>
            <a:pPr>
              <a:defRPr/>
            </a:pPr>
            <a:fld id="{42A020D4-F532-438C-8D9A-FA74D42C31BD}" type="slidenum">
              <a:rPr lang="en-US"/>
              <a:pPr>
                <a:defRPr/>
              </a:pPr>
              <a:t>‹#›</a:t>
            </a:fld>
            <a:endParaRPr lang="es-US" dirty="0"/>
          </a:p>
        </p:txBody>
      </p:sp>
    </p:spTree>
    <p:extLst>
      <p:ext uri="{BB962C8B-B14F-4D97-AF65-F5344CB8AC3E}">
        <p14:creationId xmlns:p14="http://schemas.microsoft.com/office/powerpoint/2010/main" val="361780550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58888" y="720725"/>
            <a:ext cx="4797425" cy="3597275"/>
          </a:xfrm>
          <a:prstGeom prst="rect">
            <a:avLst/>
          </a:prstGeom>
          <a:noFill/>
          <a:ln w="12700">
            <a:solidFill>
              <a:prstClr val="black"/>
            </a:solidFill>
          </a:ln>
        </p:spPr>
        <p:txBody>
          <a:bodyPr vert="horz" lIns="96560" tIns="48281" rIns="96560" bIns="48281" rtlCol="0" anchor="ctr"/>
          <a:lstStyle/>
          <a:p>
            <a:pPr lvl="0"/>
            <a:endParaRPr lang="en-US" noProof="0" dirty="0" smtClean="0"/>
          </a:p>
        </p:txBody>
      </p:sp>
      <p:sp>
        <p:nvSpPr>
          <p:cNvPr id="5" name="Notes Placeholder 4"/>
          <p:cNvSpPr>
            <a:spLocks noGrp="1"/>
          </p:cNvSpPr>
          <p:nvPr>
            <p:ph type="body" sz="quarter" idx="3"/>
          </p:nvPr>
        </p:nvSpPr>
        <p:spPr>
          <a:xfrm>
            <a:off x="732183" y="4561226"/>
            <a:ext cx="5850835" cy="4318573"/>
          </a:xfrm>
          <a:prstGeom prst="rect">
            <a:avLst/>
          </a:prstGeom>
        </p:spPr>
        <p:txBody>
          <a:bodyPr vert="horz" lIns="96560" tIns="48281" rIns="96560" bIns="4828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9119173"/>
            <a:ext cx="3170583" cy="480388"/>
          </a:xfrm>
          <a:prstGeom prst="rect">
            <a:avLst/>
          </a:prstGeom>
        </p:spPr>
        <p:txBody>
          <a:bodyPr vert="horz" lIns="96560" tIns="48281" rIns="96560" bIns="48281" rtlCol="0" anchor="b"/>
          <a:lstStyle>
            <a:lvl1pPr algn="l">
              <a:defRPr sz="1100">
                <a:latin typeface="Arial" charset="0"/>
                <a:ea typeface="+mn-ea"/>
                <a:cs typeface="+mn-cs"/>
              </a:defRPr>
            </a:lvl1pPr>
          </a:lstStyle>
          <a:p>
            <a:pPr>
              <a:defRPr/>
            </a:pPr>
            <a:r>
              <a:t>Prevención del Fraude y el Abuso</a:t>
            </a:r>
            <a:endParaRPr lang="es-US"/>
          </a:p>
        </p:txBody>
      </p:sp>
      <p:sp>
        <p:nvSpPr>
          <p:cNvPr id="8" name="Slide Number Placeholder 7"/>
          <p:cNvSpPr>
            <a:spLocks noGrp="1"/>
          </p:cNvSpPr>
          <p:nvPr>
            <p:ph type="sldNum" sz="quarter" idx="5"/>
          </p:nvPr>
        </p:nvSpPr>
        <p:spPr>
          <a:xfrm>
            <a:off x="4142962" y="9120813"/>
            <a:ext cx="3170583" cy="478748"/>
          </a:xfrm>
          <a:prstGeom prst="rect">
            <a:avLst/>
          </a:prstGeom>
        </p:spPr>
        <p:txBody>
          <a:bodyPr vert="horz" wrap="square" lIns="91344" tIns="45671" rIns="91344" bIns="45671" numCol="1" anchor="b" anchorCtr="0" compatLnSpc="1">
            <a:prstTxWarp prst="textNoShape">
              <a:avLst/>
            </a:prstTxWarp>
          </a:bodyPr>
          <a:lstStyle>
            <a:lvl1pPr algn="r">
              <a:defRPr sz="1100">
                <a:latin typeface="Arial" pitchFamily="34" charset="0"/>
                <a:ea typeface="ＭＳ Ｐゴシック" pitchFamily="7" charset="-128"/>
                <a:cs typeface="+mn-cs"/>
              </a:defRPr>
            </a:lvl1pPr>
          </a:lstStyle>
          <a:p>
            <a:pPr>
              <a:defRPr/>
            </a:pPr>
            <a:fld id="{16CD6004-1AFD-4AA3-AEDB-DB0E91D5CE49}" type="slidenum">
              <a:rPr lang="en-US"/>
              <a:pPr>
                <a:defRPr/>
              </a:pPr>
              <a:t>‹#›</a:t>
            </a:fld>
            <a:endParaRPr lang="es-US" dirty="0"/>
          </a:p>
        </p:txBody>
      </p:sp>
    </p:spTree>
    <p:extLst>
      <p:ext uri="{BB962C8B-B14F-4D97-AF65-F5344CB8AC3E}">
        <p14:creationId xmlns:p14="http://schemas.microsoft.com/office/powerpoint/2010/main" val="2258334294"/>
      </p:ext>
    </p:extLst>
  </p:cSld>
  <p:clrMap bg1="lt1" tx1="dk1" bg2="lt2" tx2="dk2" accent1="accent1" accent2="accent2" accent3="accent3" accent4="accent4" accent5="accent5" accent6="accent6" hlink="hlink" folHlink="folHlink"/>
  <p:hf hdr="0" ftr="0"/>
  <p:notesStyle>
    <a:lvl1pPr marL="109538" indent="-109538" algn="l" rtl="0" eaLnBrk="0" fontAlgn="base" hangingPunct="0">
      <a:spcBef>
        <a:spcPct val="0"/>
      </a:spcBef>
      <a:spcAft>
        <a:spcPts val="600"/>
      </a:spcAft>
      <a:buFont typeface="Wingdings" pitchFamily="2" charset="2"/>
      <a:buChar char="§"/>
      <a:defRPr sz="1200" kern="1200">
        <a:solidFill>
          <a:schemeClr val="tx1"/>
        </a:solidFill>
        <a:latin typeface="+mn-lt"/>
        <a:ea typeface="ＭＳ Ｐゴシック" charset="0"/>
        <a:cs typeface="ＭＳ Ｐゴシック"/>
      </a:defRPr>
    </a:lvl1pPr>
    <a:lvl2pPr marL="238125"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ＭＳ Ｐゴシック"/>
      </a:defRPr>
    </a:lvl2pPr>
    <a:lvl3pPr marL="344488" indent="-111125" algn="l" rtl="0" eaLnBrk="0" fontAlgn="base" hangingPunct="0">
      <a:spcBef>
        <a:spcPct val="0"/>
      </a:spcBef>
      <a:spcAft>
        <a:spcPts val="600"/>
      </a:spcAft>
      <a:buFont typeface="Arial" charset="0"/>
      <a:buChar char="•"/>
      <a:defRPr sz="1200" kern="1200">
        <a:solidFill>
          <a:schemeClr val="tx1"/>
        </a:solidFill>
        <a:latin typeface="+mn-lt"/>
        <a:ea typeface="ＭＳ Ｐゴシック" charset="0"/>
        <a:cs typeface="ＭＳ Ｐゴシック"/>
      </a:defRPr>
    </a:lvl3pPr>
    <a:lvl4pPr marL="455613" indent="-109538" algn="l" rtl="0" eaLnBrk="0" fontAlgn="base" hangingPunct="0">
      <a:spcBef>
        <a:spcPct val="0"/>
      </a:spcBef>
      <a:spcAft>
        <a:spcPts val="600"/>
      </a:spcAft>
      <a:buFont typeface="Courier New" pitchFamily="49" charset="0"/>
      <a:buChar char="o"/>
      <a:defRPr sz="1200" kern="1200">
        <a:solidFill>
          <a:schemeClr val="tx1"/>
        </a:solidFill>
        <a:latin typeface="+mn-lt"/>
        <a:ea typeface="ＭＳ Ｐゴシック" charset="0"/>
        <a:cs typeface="ＭＳ Ｐゴシック"/>
      </a:defRPr>
    </a:lvl4pPr>
    <a:lvl5pPr marL="573088"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medicare.gov/contact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cms.gov/Medicare-Medicaid-Coordination/Fraud-Prevention/Medicaid-Integrity-Education/fwa.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ms.gov/Outreach-and-Education/Medicare-Learning-Network-MLN/MLNProducts/downloads/ContractorEntityGuide_ICN906983.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healthintegrity.org/contracts/nbi-medic"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medic-outreach.rainmakerssolutions.com/"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2.dehpg.net/RACSS/Map.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medic-outreach.rainmakerssolutions.co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cms.gov/medicare-medicaid-coordination/fraud-prevention/medicaidintegrityprogram"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oig.hhs.gov/fraud/enforcement/cmp/"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stopmedicarefraud.gov/aboutfraud/heattaskforce/index.html"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cms.gov/"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www.cms.gov/about-cms/components/cpi/center-for-program-integrity.html" TargetMode="External"/><Relationship Id="rId4" Type="http://schemas.openxmlformats.org/officeDocument/2006/relationships/hyperlink" Target="http://www.cms.gov/outreach-and-education/outreach/partnerships/fraudpreventiontoolkit.html"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medicare-medicaid-coordination/fraud-prevention/medicaid-integrity-education/beneficiary-education-toolkits/beneficiary-toolkit.html"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oig.hhs.gov/fraud/enforcement/cmp/"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stopmedicarefraud.gov/"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www.mymedicare.gov/"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smpresource.org/"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www.medicare.gov/Pubs/pdf/11610.pdf" TargetMode="External"/><Relationship Id="rId4" Type="http://schemas.openxmlformats.org/officeDocument/2006/relationships/hyperlink" Target="http://www.mymedicare.gov/"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stopmedicarefraud.gov/"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www.stopmedicarefraud.gov/newsroom/your-state/index.html"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medicare.gov/forms-help-and-resources/mail-about-medicare/medicare-summary-notice-msn.html" TargetMode="External"/><Relationship Id="rId2" Type="http://schemas.openxmlformats.org/officeDocument/2006/relationships/slide" Target="../slides/slide36.xml"/><Relationship Id="rId1" Type="http://schemas.openxmlformats.org/officeDocument/2006/relationships/notesMaster" Target="../notesMasters/notesMaster1.xml"/><Relationship Id="rId5" Type="http://schemas.openxmlformats.org/officeDocument/2006/relationships/hyperlink" Target="http://medicare.gov/pubs/pdf/summarynoticeb.pdf" TargetMode="External"/><Relationship Id="rId4" Type="http://schemas.openxmlformats.org/officeDocument/2006/relationships/hyperlink" Target="http://www.medicare.gov/pubs/pdf/summarynoticea.pdf"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hhs.gov/news/press/2013pres/04/20130424a.html"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smpresource.org/"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www.info@smpresource.org/"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ftc.gov/idtheft" TargetMode="External"/><Relationship Id="rId2" Type="http://schemas.openxmlformats.org/officeDocument/2006/relationships/slide" Target="../slides/slide44.xml"/><Relationship Id="rId1" Type="http://schemas.openxmlformats.org/officeDocument/2006/relationships/notesMaster" Target="../notesMasters/notesMaster1.xml"/><Relationship Id="rId4" Type="http://schemas.openxmlformats.org/officeDocument/2006/relationships/hyperlink" Target="http://www.stopmedicarefraud.gov/fightback_brochure_rev.pdf" TargetMode="Externa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oig.hhs.gov/fraud/medicaid-fraud-control-units-mfcu/files/contact-directors.pdf" TargetMode="External"/><Relationship Id="rId2" Type="http://schemas.openxmlformats.org/officeDocument/2006/relationships/slide" Target="../slides/slide45.xml"/><Relationship Id="rId1" Type="http://schemas.openxmlformats.org/officeDocument/2006/relationships/notesMaster" Target="../notesMasters/notesMaster1.xml"/><Relationship Id="rId6" Type="http://schemas.openxmlformats.org/officeDocument/2006/relationships/hyperlink" Target="http://www.medicaid.gov/medicaid-chip-program-information/by-topics/program-integrity/program-integrity.html" TargetMode="External"/><Relationship Id="rId5" Type="http://schemas.openxmlformats.org/officeDocument/2006/relationships/hyperlink" Target="http://www.cms.gov/medicare-medicaid-coordination/fraud-prevention/fraudabuseforconsumers/downloads/smafraudcontacts-october2013.pdf" TargetMode="External"/><Relationship Id="rId4" Type="http://schemas.openxmlformats.org/officeDocument/2006/relationships/hyperlink" Target="http://www.forms.oig.hhs.gov/hotlineoperations/"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8" Type="http://schemas.openxmlformats.org/officeDocument/2006/relationships/hyperlink" Target="http://oig.hhs.gov/" TargetMode="External"/><Relationship Id="rId13" Type="http://schemas.openxmlformats.org/officeDocument/2006/relationships/hyperlink" Target="http://www.smpresource.org/AM/Template.cfm?Section=Scams1&amp;amp;Template=/CM/HTMLDisplay.cfm&amp;amp;ContentID=5912" TargetMode="External"/><Relationship Id="rId18" Type="http://schemas.openxmlformats.org/officeDocument/2006/relationships/hyperlink" Target="http://www.cms.gov/Outreach-and-Education/Outreach/Partnerships/FraudPreventionToolkit.html" TargetMode="External"/><Relationship Id="rId3" Type="http://schemas.openxmlformats.org/officeDocument/2006/relationships/slide" Target="../slides/slide47.xml"/><Relationship Id="rId21" Type="http://schemas.openxmlformats.org/officeDocument/2006/relationships/hyperlink" Target="productordering.cms.hhs.gov" TargetMode="External"/><Relationship Id="rId7" Type="http://schemas.openxmlformats.org/officeDocument/2006/relationships/hyperlink" Target="http://www.stopmedicarefraud.gov/" TargetMode="External"/><Relationship Id="rId12" Type="http://schemas.openxmlformats.org/officeDocument/2006/relationships/hyperlink" Target="http://www.smpresource.org/" TargetMode="External"/><Relationship Id="rId17" Type="http://schemas.openxmlformats.org/officeDocument/2006/relationships/hyperlink" Target="http://cms.gov/Medicare-Medicaid-Coordination/Fraud-Prevention/Medicaid-Integrity-Education/edmic-landing.html" TargetMode="External"/><Relationship Id="rId2" Type="http://schemas.openxmlformats.org/officeDocument/2006/relationships/notesMaster" Target="../notesMasters/notesMaster1.xml"/><Relationship Id="rId16" Type="http://schemas.openxmlformats.org/officeDocument/2006/relationships/hyperlink" Target="http://www.nhcaa.org/" TargetMode="External"/><Relationship Id="rId20" Type="http://schemas.openxmlformats.org/officeDocument/2006/relationships/hyperlink" Target="http://www.medicare.gov/publications" TargetMode="External"/><Relationship Id="rId1" Type="http://schemas.openxmlformats.org/officeDocument/2006/relationships/tags" Target="../tags/tag4.xml"/><Relationship Id="rId6" Type="http://schemas.openxmlformats.org/officeDocument/2006/relationships/hyperlink" Target="http://www.cms.gov/About-CMS/Components/CPI/Center-for-program-integrity.html" TargetMode="External"/><Relationship Id="rId11" Type="http://schemas.openxmlformats.org/officeDocument/2006/relationships/hyperlink" Target="https://www.socialsecurity.gov/espanol/" TargetMode="External"/><Relationship Id="rId5" Type="http://schemas.openxmlformats.org/officeDocument/2006/relationships/hyperlink" Target="https://www.mymedicare.gov/https:/www.mymedicare.gov/" TargetMode="External"/><Relationship Id="rId15" Type="http://schemas.openxmlformats.org/officeDocument/2006/relationships/hyperlink" Target="http://www.healthintegrity.org/contracts/nbi-medic" TargetMode="External"/><Relationship Id="rId10" Type="http://schemas.openxmlformats.org/officeDocument/2006/relationships/hyperlink" Target="https://www.healthcare.gov/how-can-i-protect-myself-from-fraud-in-the-health-insurance-marketplace/" TargetMode="External"/><Relationship Id="rId19" Type="http://schemas.openxmlformats.org/officeDocument/2006/relationships/hyperlink" Target="http://medic-outreach.rainmakerssolutions.com/" TargetMode="External"/><Relationship Id="rId4" Type="http://schemas.openxmlformats.org/officeDocument/2006/relationships/hyperlink" Target="http://www.medicare.gov/" TargetMode="External"/><Relationship Id="rId9" Type="http://schemas.openxmlformats.org/officeDocument/2006/relationships/hyperlink" Target="https://forms.oig.hhs.gov/hotlineoperations/" TargetMode="External"/><Relationship Id="rId14" Type="http://schemas.openxmlformats.org/officeDocument/2006/relationships/hyperlink" Target="http://www.healthintegrity.org/contracts/nbi-medic/reporting-a-complaint" TargetMode="Externa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medic-outreach.rainmakerssolutions.com/fraud-in-the-new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paymentaccuracy.gov/"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descr="Programa de capacitación nacional de los Centros de Servicios de Medicare y Medicaid Módulo 7, Servicios preventivos"/>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xfrm>
            <a:off x="954156" y="4561226"/>
            <a:ext cx="5771322" cy="4772728"/>
          </a:xfrm>
          <a:noFill/>
        </p:spPr>
        <p:txBody>
          <a:bodyPr wrap="square" numCol="1" anchor="t" anchorCtr="0" compatLnSpc="1">
            <a:prstTxWarp prst="textNoShape">
              <a:avLst/>
            </a:prstTxWarp>
          </a:bodyPr>
          <a:lstStyle/>
          <a:p>
            <a:pPr marL="0" indent="0">
              <a:spcBef>
                <a:spcPts val="636"/>
              </a:spcBef>
              <a:spcAft>
                <a:spcPct val="0"/>
              </a:spcAft>
              <a:buNone/>
            </a:pPr>
            <a:r>
              <a:rPr lang="en-US" dirty="0" smtClean="0">
                <a:ea typeface="ＭＳ Ｐゴシック" pitchFamily="34" charset="-128"/>
              </a:rPr>
              <a:t>El </a:t>
            </a:r>
            <a:r>
              <a:rPr lang="en-US" dirty="0" err="1" smtClean="0">
                <a:ea typeface="ＭＳ Ｐゴシック" pitchFamily="34" charset="-128"/>
              </a:rPr>
              <a:t>Módulo</a:t>
            </a:r>
            <a:r>
              <a:rPr lang="en-US" dirty="0" smtClean="0">
                <a:ea typeface="ＭＳ Ｐゴシック" pitchFamily="34" charset="-128"/>
              </a:rPr>
              <a:t> 10 </a:t>
            </a:r>
            <a:r>
              <a:rPr lang="en-US" dirty="0" err="1" smtClean="0">
                <a:ea typeface="ＭＳ Ｐゴシック" pitchFamily="34" charset="-128"/>
              </a:rPr>
              <a:t>explica</a:t>
            </a:r>
            <a:r>
              <a:rPr lang="en-US" dirty="0" smtClean="0">
                <a:ea typeface="ＭＳ Ｐゴシック" pitchFamily="34" charset="-128"/>
              </a:rPr>
              <a:t> la </a:t>
            </a:r>
            <a:r>
              <a:rPr lang="en-US" dirty="0" err="1" smtClean="0">
                <a:ea typeface="ＭＳ Ｐゴシック" pitchFamily="34" charset="-128"/>
              </a:rPr>
              <a:t>prevención</a:t>
            </a:r>
            <a:r>
              <a:rPr lang="en-US" dirty="0" smtClean="0">
                <a:ea typeface="ＭＳ Ｐゴシック" pitchFamily="34" charset="-128"/>
              </a:rPr>
              <a:t>, </a:t>
            </a:r>
            <a:r>
              <a:rPr lang="en-US" dirty="0" err="1" smtClean="0">
                <a:ea typeface="ＭＳ Ｐゴシック" pitchFamily="34" charset="-128"/>
              </a:rPr>
              <a:t>detección</a:t>
            </a:r>
            <a:r>
              <a:rPr lang="en-US" dirty="0" smtClean="0">
                <a:ea typeface="ＭＳ Ｐゴシック" pitchFamily="34" charset="-128"/>
              </a:rPr>
              <a:t>, </a:t>
            </a:r>
            <a:r>
              <a:rPr lang="en-US" dirty="0" err="1" smtClean="0">
                <a:ea typeface="ＭＳ Ｐゴシック" pitchFamily="34" charset="-128"/>
              </a:rPr>
              <a:t>recuperación</a:t>
            </a:r>
            <a:r>
              <a:rPr lang="en-US" dirty="0" smtClean="0">
                <a:ea typeface="ＭＳ Ｐゴシック" pitchFamily="34" charset="-128"/>
              </a:rPr>
              <a:t> y </a:t>
            </a:r>
            <a:r>
              <a:rPr lang="en-US" dirty="0" err="1" smtClean="0">
                <a:ea typeface="ＭＳ Ｐゴシック" pitchFamily="34" charset="-128"/>
              </a:rPr>
              <a:t>denuncia</a:t>
            </a:r>
            <a:r>
              <a:rPr lang="en-US" dirty="0" smtClean="0">
                <a:ea typeface="ＭＳ Ｐゴシック" pitchFamily="34" charset="-128"/>
              </a:rPr>
              <a:t> del </a:t>
            </a:r>
            <a:r>
              <a:rPr lang="en-US" dirty="0" err="1" smtClean="0">
                <a:ea typeface="ＭＳ Ｐゴシック" pitchFamily="34" charset="-128"/>
              </a:rPr>
              <a:t>fraude</a:t>
            </a:r>
            <a:r>
              <a:rPr lang="en-US" dirty="0" smtClean="0">
                <a:ea typeface="ＭＳ Ｐゴシック" pitchFamily="34" charset="-128"/>
              </a:rPr>
              <a:t> y el </a:t>
            </a:r>
            <a:r>
              <a:rPr lang="en-US" dirty="0" err="1" smtClean="0">
                <a:ea typeface="ＭＳ Ｐゴシック" pitchFamily="34" charset="-128"/>
              </a:rPr>
              <a:t>abuso</a:t>
            </a:r>
            <a:r>
              <a:rPr lang="en-US" dirty="0" smtClean="0">
                <a:ea typeface="ＭＳ Ｐゴシック" pitchFamily="34" charset="-128"/>
              </a:rPr>
              <a:t> contra Medicare y Medicaid </a:t>
            </a:r>
          </a:p>
          <a:p>
            <a:pPr marL="0" indent="0">
              <a:lnSpc>
                <a:spcPct val="115000"/>
              </a:lnSpc>
              <a:spcBef>
                <a:spcPts val="622"/>
              </a:spcBef>
              <a:buNone/>
            </a:pPr>
            <a:r>
              <a:rPr lang="es-AR" dirty="0" smtClean="0">
                <a:ea typeface="ＭＳ Ｐゴシック" pitchFamily="34" charset="-128"/>
              </a:rPr>
              <a:t>Este módulo de capacitación fue desarrollado y aprobado por los Centros de Servicios de Medicare y </a:t>
            </a:r>
            <a:r>
              <a:rPr lang="es-AR" dirty="0" err="1" smtClean="0">
                <a:ea typeface="ＭＳ Ｐゴシック" pitchFamily="34" charset="-128"/>
              </a:rPr>
              <a:t>Medicaid</a:t>
            </a:r>
            <a:r>
              <a:rPr lang="es-AR" dirty="0" smtClean="0">
                <a:ea typeface="ＭＳ Ｐゴシック" pitchFamily="34" charset="-128"/>
              </a:rPr>
              <a:t> (CMS), la agencia federal que administra Medicare, </a:t>
            </a:r>
            <a:r>
              <a:rPr lang="es-AR" dirty="0" err="1" smtClean="0">
                <a:ea typeface="ＭＳ Ｐゴシック" pitchFamily="34" charset="-128"/>
              </a:rPr>
              <a:t>Medicaid</a:t>
            </a:r>
            <a:r>
              <a:rPr lang="es-AR" dirty="0" smtClean="0">
                <a:ea typeface="ＭＳ Ｐゴシック" pitchFamily="34" charset="-128"/>
              </a:rPr>
              <a:t>, el Programa de Seguro Médico para Niños (CHIP) y el Mercado de Seguros Médicos facilitado por el gobierno federal. </a:t>
            </a:r>
            <a:endParaRPr lang="es-US" dirty="0" smtClean="0">
              <a:ea typeface="ＭＳ Ｐゴシック" pitchFamily="34" charset="-128"/>
            </a:endParaRPr>
          </a:p>
          <a:p>
            <a:pPr marL="0" indent="0">
              <a:lnSpc>
                <a:spcPct val="115000"/>
              </a:lnSpc>
              <a:spcAft>
                <a:spcPct val="0"/>
              </a:spcAft>
              <a:buNone/>
            </a:pPr>
            <a:r>
              <a:rPr lang="es-AR" dirty="0" smtClean="0">
                <a:ea typeface="ＭＳ Ｐゴシック" pitchFamily="34" charset="-128"/>
              </a:rPr>
              <a:t>La información en este módulo fue corregida a partir de octubre de 2015. Para confirmar si hay una versión actualizada, visite </a:t>
            </a:r>
            <a:r>
              <a:rPr lang="en-US" u="sng" dirty="0" smtClean="0">
                <a:solidFill>
                  <a:srgbClr val="0000FF"/>
                </a:solidFill>
                <a:ea typeface="ＭＳ Ｐゴシック" pitchFamily="34" charset="-128"/>
                <a:hlinkClick r:id="rId3"/>
              </a:rPr>
              <a:t>CMS.gov/outreach-and-education/training/</a:t>
            </a:r>
            <a:r>
              <a:rPr lang="en-US" u="sng" dirty="0" err="1" smtClean="0">
                <a:solidFill>
                  <a:srgbClr val="0000FF"/>
                </a:solidFill>
                <a:ea typeface="ＭＳ Ｐゴシック" pitchFamily="34" charset="-128"/>
                <a:hlinkClick r:id="rId3"/>
              </a:rPr>
              <a:t>cmsnationaltrainingprogram</a:t>
            </a:r>
            <a:r>
              <a:rPr lang="en-US" u="sng" dirty="0" smtClean="0">
                <a:solidFill>
                  <a:srgbClr val="0000FF"/>
                </a:solidFill>
                <a:ea typeface="ＭＳ Ｐゴシック" pitchFamily="34" charset="-128"/>
                <a:hlinkClick r:id="rId3"/>
              </a:rPr>
              <a:t>/index.html</a:t>
            </a:r>
            <a:r>
              <a:rPr lang="en-US" dirty="0" smtClean="0">
                <a:solidFill>
                  <a:srgbClr val="0000FF"/>
                </a:solidFill>
                <a:ea typeface="ＭＳ Ｐゴシック" pitchFamily="34" charset="-128"/>
              </a:rPr>
              <a:t>.</a:t>
            </a:r>
            <a:endParaRPr lang="es-US" sz="1100" dirty="0">
              <a:ea typeface="ＭＳ Ｐゴシック" pitchFamily="34" charset="-128"/>
            </a:endParaRPr>
          </a:p>
          <a:p>
            <a:pPr marL="0" indent="0">
              <a:spcBef>
                <a:spcPts val="622"/>
              </a:spcBef>
              <a:spcAft>
                <a:spcPct val="0"/>
              </a:spcAft>
              <a:buNone/>
            </a:pPr>
            <a:r>
              <a:rPr lang="es-AR" dirty="0" smtClean="0">
                <a:ea typeface="ＭＳ Ｐゴシック" pitchFamily="34" charset="-128"/>
              </a:rPr>
              <a:t>El Programa de Capacitación Nacional de CMS ofrece este documento como recurso informativo para nuestros socios. El presente no es un documento legal ni tiene fines de prensa. Los medios pueden comunicarse con la Oficina de prensa de CMS al correo electrónico </a:t>
            </a:r>
            <a:r>
              <a:rPr lang="en-US" u="sng" dirty="0" smtClean="0">
                <a:solidFill>
                  <a:srgbClr val="006699"/>
                </a:solidFill>
                <a:ea typeface="ＭＳ Ｐゴシック" pitchFamily="34" charset="-128"/>
                <a:hlinkClick r:id="rId4"/>
              </a:rPr>
              <a:t>press@cms.hss.gov</a:t>
            </a:r>
            <a:r>
              <a:rPr lang="es-AR" dirty="0" smtClean="0">
                <a:ea typeface="ＭＳ Ｐゴシック" pitchFamily="34" charset="-128"/>
              </a:rPr>
              <a:t>. </a:t>
            </a:r>
            <a:r>
              <a:rPr lang="en-US" dirty="0" smtClean="0">
                <a:solidFill>
                  <a:srgbClr val="000000"/>
                </a:solidFill>
                <a:ea typeface="ＭＳ Ｐゴシック" pitchFamily="34" charset="-128"/>
              </a:rPr>
              <a:t>Las </a:t>
            </a:r>
            <a:r>
              <a:rPr lang="en-US" dirty="0" err="1" smtClean="0">
                <a:solidFill>
                  <a:srgbClr val="000000"/>
                </a:solidFill>
                <a:ea typeface="ＭＳ Ｐゴシック" pitchFamily="34" charset="-128"/>
              </a:rPr>
              <a:t>pautas</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legales</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oficiales</a:t>
            </a:r>
            <a:r>
              <a:rPr lang="en-US" dirty="0" smtClean="0">
                <a:solidFill>
                  <a:srgbClr val="000000"/>
                </a:solidFill>
                <a:ea typeface="ＭＳ Ｐゴシック" pitchFamily="34" charset="-128"/>
              </a:rPr>
              <a:t> del </a:t>
            </a:r>
            <a:r>
              <a:rPr lang="en-US" dirty="0" err="1" smtClean="0">
                <a:solidFill>
                  <a:srgbClr val="000000"/>
                </a:solidFill>
                <a:ea typeface="ＭＳ Ｐゴシック" pitchFamily="34" charset="-128"/>
              </a:rPr>
              <a:t>programa</a:t>
            </a:r>
            <a:r>
              <a:rPr lang="en-US" dirty="0" smtClean="0">
                <a:solidFill>
                  <a:srgbClr val="000000"/>
                </a:solidFill>
                <a:ea typeface="ＭＳ Ｐゴシック" pitchFamily="34" charset="-128"/>
              </a:rPr>
              <a:t> de Medicare </a:t>
            </a:r>
            <a:r>
              <a:rPr lang="en-US" dirty="0" err="1" smtClean="0">
                <a:solidFill>
                  <a:srgbClr val="000000"/>
                </a:solidFill>
                <a:ea typeface="ＭＳ Ｐゴシック" pitchFamily="34" charset="-128"/>
              </a:rPr>
              <a:t>están</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descritas</a:t>
            </a:r>
            <a:r>
              <a:rPr lang="en-US" dirty="0" smtClean="0">
                <a:solidFill>
                  <a:srgbClr val="000000"/>
                </a:solidFill>
                <a:ea typeface="ＭＳ Ｐゴシック" pitchFamily="34" charset="-128"/>
              </a:rPr>
              <a:t> en </a:t>
            </a:r>
            <a:r>
              <a:rPr lang="en-US" dirty="0" err="1" smtClean="0">
                <a:solidFill>
                  <a:srgbClr val="000000"/>
                </a:solidFill>
                <a:ea typeface="ＭＳ Ｐゴシック" pitchFamily="34" charset="-128"/>
              </a:rPr>
              <a:t>las</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leyes</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regulaciones</a:t>
            </a:r>
            <a:r>
              <a:rPr lang="en-US" dirty="0" smtClean="0">
                <a:solidFill>
                  <a:srgbClr val="000000"/>
                </a:solidFill>
                <a:ea typeface="ＭＳ Ｐゴシック" pitchFamily="34" charset="-128"/>
              </a:rPr>
              <a:t> y </a:t>
            </a:r>
            <a:r>
              <a:rPr lang="en-US" dirty="0" err="1" smtClean="0">
                <a:solidFill>
                  <a:srgbClr val="000000"/>
                </a:solidFill>
                <a:ea typeface="ＭＳ Ｐゴシック" pitchFamily="34" charset="-128"/>
              </a:rPr>
              <a:t>disposiciones</a:t>
            </a:r>
            <a:r>
              <a:rPr lang="en-US" dirty="0" smtClean="0">
                <a:solidFill>
                  <a:srgbClr val="000000"/>
                </a:solidFill>
                <a:ea typeface="ＭＳ Ｐゴシック" pitchFamily="34" charset="-128"/>
              </a:rPr>
              <a:t> </a:t>
            </a:r>
            <a:r>
              <a:rPr lang="en-US" dirty="0" err="1" smtClean="0">
                <a:solidFill>
                  <a:srgbClr val="000000"/>
                </a:solidFill>
                <a:ea typeface="ＭＳ Ｐゴシック" pitchFamily="34" charset="-128"/>
              </a:rPr>
              <a:t>correspondientes</a:t>
            </a:r>
            <a:r>
              <a:rPr lang="en-US" dirty="0" smtClean="0">
                <a:solidFill>
                  <a:srgbClr val="000000"/>
                </a:solidFill>
                <a:ea typeface="ＭＳ Ｐゴシック" pitchFamily="34" charset="-128"/>
              </a:rPr>
              <a:t>.</a:t>
            </a:r>
            <a:endParaRPr lang="es-US" dirty="0"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1884881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descr="Diagram showing the causes improper payments:"/>
          <p:cNvSpPr>
            <a:spLocks noGrp="1" noRot="1" noChangeAspect="1" noTextEdit="1"/>
          </p:cNvSpPr>
          <p:nvPr>
            <p:ph type="sldImg"/>
          </p:nvPr>
        </p:nvSpPr>
        <p:spPr bwMode="auto">
          <a:noFill/>
          <a:ln>
            <a:solidFill>
              <a:srgbClr val="000000"/>
            </a:solidFill>
            <a:miter lim="800000"/>
            <a:headEnd/>
            <a:tailEnd/>
          </a:ln>
        </p:spPr>
      </p:sp>
      <p:sp>
        <p:nvSpPr>
          <p:cNvPr id="41986" name="Notes Placeholder 2" descr="Diagram showing the causes improper payments. Which includes errors, waste, abuse, and fraud; also known as mistakes, inefficiencies, bending the rules, and intentional deception"/>
          <p:cNvSpPr>
            <a:spLocks noGrp="1"/>
          </p:cNvSpPr>
          <p:nvPr>
            <p:ph type="body" idx="1"/>
          </p:nvPr>
        </p:nvSpPr>
        <p:spPr bwMode="auto">
          <a:xfrm>
            <a:off x="713962" y="4480889"/>
            <a:ext cx="5893904" cy="4795681"/>
          </a:xfrm>
          <a:noFill/>
        </p:spPr>
        <p:txBody>
          <a:bodyPr wrap="square" numCol="1" anchor="t" anchorCtr="0" compatLnSpc="1">
            <a:prstTxWarp prst="textNoShape">
              <a:avLst/>
            </a:prstTxWarp>
            <a:normAutofit lnSpcReduction="10000"/>
          </a:bodyPr>
          <a:lstStyle/>
          <a:p>
            <a:pPr marL="0" lvl="1" indent="0" eaLnBrk="1" hangingPunct="1">
              <a:spcBef>
                <a:spcPts val="636"/>
              </a:spcBef>
              <a:spcAft>
                <a:spcPct val="0"/>
              </a:spcAft>
              <a:buNone/>
            </a:pPr>
            <a:r>
              <a:rPr lang="es-AR" dirty="0" smtClean="0">
                <a:ea typeface="ＭＳ Ｐゴシック" pitchFamily="34" charset="-128"/>
              </a:rPr>
              <a:t>Las causas de pagos indebidos incluyen errores, desperdicios, abuso y fraude: también conocido como errores, ineficiencias, infracciones a las normas y engaño intencional.</a:t>
            </a:r>
          </a:p>
          <a:p>
            <a:pPr marL="0" lvl="1" indent="0" eaLnBrk="1" hangingPunct="1">
              <a:spcBef>
                <a:spcPts val="636"/>
              </a:spcBef>
              <a:spcAft>
                <a:spcPct val="0"/>
              </a:spcAft>
              <a:buNone/>
            </a:pPr>
            <a:r>
              <a:rPr lang="es-AR" dirty="0" smtClean="0">
                <a:ea typeface="ＭＳ Ｐゴシック" pitchFamily="34" charset="-128"/>
              </a:rPr>
              <a:t>Las actividades de integridad del programa de los Centros de Servicios de Medicare y Medicaid (CMS) se ocupan de todas las causas de pagos indebidos, desde errores involuntarios hasta el engaño intencional. </a:t>
            </a:r>
          </a:p>
          <a:p>
            <a:pPr marL="0" lvl="1" indent="0" eaLnBrk="1" hangingPunct="1">
              <a:spcBef>
                <a:spcPts val="636"/>
              </a:spcBef>
              <a:spcAft>
                <a:spcPct val="0"/>
              </a:spcAft>
              <a:buNone/>
            </a:pPr>
            <a:r>
              <a:rPr lang="es-AR" dirty="0" smtClean="0">
                <a:ea typeface="ＭＳ Ｐゴシック" pitchFamily="34" charset="-128"/>
              </a:rPr>
              <a:t>A diferencia de lo que se percibe comúnmente, no todos los pagos indebidos constituyen fraude (es decir, mal uso intencional de los fondos). De hecho, la inmensa mayoría de los pagos indebidos se deben a errores no intencionales. Por ejemplo, se puede incurrir en un error porque un programa no cuenta con documentación para respaldar la elegibilidad de un beneficiario para un beneficio o un beneficiario elegible recibe un pago que es demasiado alto —o demasiado bajo— debido a ineficiencias o un error en el ingreso de datos.</a:t>
            </a:r>
          </a:p>
          <a:p>
            <a:pPr marL="0" lvl="1" indent="0" eaLnBrk="1" hangingPunct="1">
              <a:spcBef>
                <a:spcPts val="636"/>
              </a:spcBef>
              <a:spcAft>
                <a:spcPct val="0"/>
              </a:spcAft>
              <a:buNone/>
            </a:pPr>
            <a:r>
              <a:rPr lang="es-AR" dirty="0" smtClean="0">
                <a:ea typeface="ＭＳ Ｐゴシック" pitchFamily="34" charset="-128"/>
              </a:rPr>
              <a:t>Además, muchos de los sobrepagos son pagos que se han realizado correctamente pero fueron catalogados de manera indebida por no contar con la documentación correcta. Creemos que si las agencias contaran con esa documentación, se demostraría que la mayoría de estos sobrepagos eran en realidad correctos, y las pérdidas por pagos indebidos realmente incurridas por el gobierno serían incluso más bajas que las pérdidas netas estimadas que se analizaron anteriormente.</a:t>
            </a:r>
          </a:p>
          <a:p>
            <a:pPr marL="0" lvl="1" indent="0" eaLnBrk="1" hangingPunct="1">
              <a:spcBef>
                <a:spcPts val="636"/>
              </a:spcBef>
              <a:spcAft>
                <a:spcPct val="0"/>
              </a:spcAft>
              <a:buNone/>
            </a:pPr>
            <a:r>
              <a:rPr lang="es-AR" dirty="0" smtClean="0">
                <a:ea typeface="ＭＳ Ｐゴシック" pitchFamily="34" charset="-128"/>
              </a:rPr>
              <a:t>CMS cuenta con la capacitación del proveedor y la difusión de los errores de facturación, y recurrirá a sus autoridades de suspensión de pagos en caso de sospecha de conducta fraudulenta.</a:t>
            </a:r>
          </a:p>
          <a:p>
            <a:pPr marL="0" lvl="1" indent="0" eaLnBrk="1" hangingPunct="1">
              <a:spcBef>
                <a:spcPts val="636"/>
              </a:spcBef>
              <a:spcAft>
                <a:spcPct val="0"/>
              </a:spcAft>
              <a:buNone/>
            </a:pPr>
            <a:r>
              <a:rPr lang="es-AR" dirty="0" smtClean="0">
                <a:ea typeface="ＭＳ Ｐゴシック" pitchFamily="34" charset="-128"/>
              </a:rPr>
              <a:t>Estas actividades han sido diseñadas para garantizar que se efectúen pagos correctos a los proveedores y suministradores por servicios y suministros adecuados y razonables provistos a beneficiarios elegibles. </a:t>
            </a:r>
          </a:p>
        </p:txBody>
      </p:sp>
      <p:sp>
        <p:nvSpPr>
          <p:cNvPr id="41987" name="Slide Number Placeholder 3"/>
          <p:cNvSpPr>
            <a:spLocks noGrp="1"/>
          </p:cNvSpPr>
          <p:nvPr>
            <p:ph type="sldNum" sz="quarter" idx="5"/>
          </p:nvPr>
        </p:nvSpPr>
        <p:spPr bwMode="auto">
          <a:ln>
            <a:miter lim="800000"/>
            <a:headEnd/>
            <a:tailEnd/>
          </a:ln>
        </p:spPr>
        <p:txBody>
          <a:bodyPr/>
          <a:lstStyle/>
          <a:p>
            <a:pPr>
              <a:defRPr/>
            </a:pPr>
            <a:fld id="{81D45005-9BE0-4E50-BBFF-9E4E41D694CB}" type="slidenum">
              <a:rPr lang="en-US" smtClean="0">
                <a:latin typeface="Arial" charset="0"/>
                <a:ea typeface="ＭＳ Ｐゴシック" pitchFamily="34" charset="-128"/>
              </a:rPr>
              <a:pPr>
                <a:defRPr/>
              </a:pPr>
              <a:t>10</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774126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xfrm>
            <a:off x="1216025" y="708025"/>
            <a:ext cx="4795838" cy="3597275"/>
          </a:xfrm>
          <a:noFill/>
          <a:ln>
            <a:solidFill>
              <a:srgbClr val="000000"/>
            </a:solidFill>
            <a:miter lim="800000"/>
            <a:headEnd/>
            <a:tailEnd/>
          </a:ln>
        </p:spPr>
      </p:sp>
      <p:sp>
        <p:nvSpPr>
          <p:cNvPr id="94210" name="Notes Placeholder 2"/>
          <p:cNvSpPr>
            <a:spLocks noGrp="1"/>
          </p:cNvSpPr>
          <p:nvPr>
            <p:ph type="body" idx="1"/>
          </p:nvPr>
        </p:nvSpPr>
        <p:spPr bwMode="auto">
          <a:xfrm>
            <a:off x="397565" y="4400550"/>
            <a:ext cx="6599583" cy="4964555"/>
          </a:xfrm>
        </p:spPr>
        <p:txBody>
          <a:bodyPr wrap="square" numCol="1" anchor="t" anchorCtr="0" compatLnSpc="1">
            <a:prstTxWarp prst="textNoShape">
              <a:avLst/>
            </a:prstTxWarp>
            <a:normAutofit/>
          </a:bodyPr>
          <a:lstStyle/>
          <a:p>
            <a:pPr marL="0" indent="0">
              <a:lnSpc>
                <a:spcPct val="110000"/>
              </a:lnSpc>
              <a:spcBef>
                <a:spcPts val="634"/>
              </a:spcBef>
              <a:spcAft>
                <a:spcPts val="0"/>
              </a:spcAft>
              <a:buNone/>
              <a:defRPr/>
            </a:pPr>
            <a:r>
              <a:rPr dirty="0" smtClean="0"/>
              <a:t>Los proveedores no solo se centran en prevenir el fraude contra Medicare. Los planes de salud Medicare y los planes Medicare para Recetas Médicas que contratan a Medicare tienen responsabilidades que exceden la facturación. Los planes son responsables de garantizar que la promoción hacia los beneficiarios se realice en forma responsable para proteger al beneficiario y al programa Medicare de prácticas de marketing que podrían generar fraude. Esto incluye a los agentes o aseguradores del plan que los representan.</a:t>
            </a:r>
          </a:p>
          <a:p>
            <a:pPr marL="0" indent="0">
              <a:lnSpc>
                <a:spcPct val="110000"/>
              </a:lnSpc>
              <a:spcBef>
                <a:spcPts val="634"/>
              </a:spcBef>
              <a:spcAft>
                <a:spcPts val="0"/>
              </a:spcAft>
              <a:buNone/>
              <a:defRPr/>
            </a:pPr>
            <a:r>
              <a:rPr dirty="0" smtClean="0"/>
              <a:t>A continuación, presentamos algunos ejemplos de actividades que no están permitidas para los planes ni para las personas de Medicare que los representan: </a:t>
            </a:r>
          </a:p>
          <a:p>
            <a:pPr marL="180955" indent="-180955">
              <a:spcBef>
                <a:spcPts val="624"/>
              </a:spcBef>
              <a:spcAft>
                <a:spcPts val="0"/>
              </a:spcAft>
              <a:defRPr/>
            </a:pPr>
            <a:r>
              <a:rPr dirty="0" smtClean="0"/>
              <a:t>Enviarle correos electrónicos no deseados o presentarse en su domicilio sin invitación para venderle un plan de Medicare.</a:t>
            </a:r>
          </a:p>
          <a:p>
            <a:pPr marL="180955" indent="-180955">
              <a:spcBef>
                <a:spcPts val="624"/>
              </a:spcBef>
              <a:spcAft>
                <a:spcPts val="0"/>
              </a:spcAft>
              <a:defRPr/>
            </a:pPr>
            <a:r>
              <a:rPr dirty="0" smtClean="0"/>
              <a:t>Llamarlo a menos que usted ya sea miembro del plan. Si usted es miembro, el agente que lo ayudó a inscribirse puede llamarlo. </a:t>
            </a:r>
          </a:p>
          <a:p>
            <a:pPr marL="180955" indent="-180955">
              <a:spcBef>
                <a:spcPts val="624"/>
              </a:spcBef>
              <a:spcAft>
                <a:spcPts val="0"/>
              </a:spcAft>
              <a:defRPr/>
            </a:pPr>
            <a:r>
              <a:rPr dirty="0" smtClean="0"/>
              <a:t>Ofrecerle dinero en </a:t>
            </a:r>
            <a:r>
              <a:rPr dirty="0" err="1" smtClean="0"/>
              <a:t>efectivo</a:t>
            </a:r>
            <a:r>
              <a:rPr dirty="0" smtClean="0"/>
              <a:t> </a:t>
            </a:r>
            <a:r>
              <a:rPr lang="en-US" dirty="0" err="1" smtClean="0"/>
              <a:t>por</a:t>
            </a:r>
            <a:r>
              <a:rPr dirty="0" smtClean="0"/>
              <a:t> inscribirse en el plan.</a:t>
            </a:r>
          </a:p>
          <a:p>
            <a:pPr marL="180955" indent="-180955">
              <a:spcBef>
                <a:spcPts val="624"/>
              </a:spcBef>
              <a:spcAft>
                <a:spcPts val="0"/>
              </a:spcAft>
              <a:defRPr/>
            </a:pPr>
            <a:r>
              <a:rPr dirty="0" smtClean="0"/>
              <a:t>Ofrecerle comidas gratis mientras intentan venderle un plan.</a:t>
            </a:r>
          </a:p>
          <a:p>
            <a:pPr marL="180955" indent="-180955">
              <a:spcBef>
                <a:spcPts val="624"/>
              </a:spcBef>
              <a:spcAft>
                <a:spcPts val="0"/>
              </a:spcAft>
              <a:defRPr/>
            </a:pPr>
            <a:r>
              <a:rPr dirty="0" smtClean="0"/>
              <a:t>Hablar con usted sobre su plan en áreas en las que recibe atención médica, como salas de estudios médicos, salas de internación o áreas de atención en farmacias. </a:t>
            </a:r>
          </a:p>
          <a:p>
            <a:pPr marL="0" indent="0">
              <a:lnSpc>
                <a:spcPct val="110000"/>
              </a:lnSpc>
              <a:spcBef>
                <a:spcPts val="634"/>
              </a:spcBef>
              <a:spcAft>
                <a:spcPts val="0"/>
              </a:spcAft>
              <a:buNone/>
              <a:defRPr/>
            </a:pPr>
            <a:r>
              <a:rPr lang="en-US" b="1" dirty="0" smtClean="0"/>
              <a:t>NOTA</a:t>
            </a:r>
            <a:r>
              <a:rPr dirty="0" smtClean="0"/>
              <a:t>: Si bien el Contratista para la Integridad del Uso de los Medicamentos de Medicare lucha contra el fraude, los desperdicios y el abuso en los planes Medicare Advantage (Parte C) y la cobertura para Recetas Médicas (Parte D), no maneja el fraude en el </a:t>
            </a:r>
            <a:r>
              <a:rPr lang="en-US" dirty="0" err="1" smtClean="0"/>
              <a:t>mercadeo</a:t>
            </a:r>
            <a:r>
              <a:rPr dirty="0" smtClean="0"/>
              <a:t> de la Parte C y la Parte D. Llame al 1-800-MEDICARE (1-800-633-4227) para informar sobre los planes que le solicitan información personal por teléfono o que llaman sin previa solicitud para inscribirlo en un plan. Los usuarios con teléfono de texto (TTY) deben llamar al 1-877-486-2048.</a:t>
            </a:r>
          </a:p>
        </p:txBody>
      </p:sp>
      <p:sp>
        <p:nvSpPr>
          <p:cNvPr id="44035" name="Slide Number Placeholder 2"/>
          <p:cNvSpPr>
            <a:spLocks noGrp="1"/>
          </p:cNvSpPr>
          <p:nvPr>
            <p:ph type="sldNum" sz="quarter" idx="5"/>
          </p:nvPr>
        </p:nvSpPr>
        <p:spPr bwMode="auto">
          <a:ln>
            <a:miter lim="800000"/>
            <a:headEnd/>
            <a:tailEnd/>
          </a:ln>
        </p:spPr>
        <p:txBody>
          <a:bodyPr/>
          <a:lstStyle/>
          <a:p>
            <a:pPr>
              <a:defRPr/>
            </a:pPr>
            <a:fld id="{170FA960-EC5C-4DC2-82F2-C52DAF2FF78B}" type="slidenum">
              <a:rPr lang="en-US" smtClean="0">
                <a:latin typeface="Arial" charset="0"/>
                <a:ea typeface="ＭＳ Ｐゴシック" pitchFamily="34" charset="-128"/>
              </a:rPr>
              <a:pPr>
                <a:defRPr/>
              </a:pPr>
              <a:t>11</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850358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xfrm>
            <a:off x="732183" y="4480889"/>
            <a:ext cx="6175513" cy="4318573"/>
          </a:xfrm>
        </p:spPr>
        <p:txBody>
          <a:bodyPr wrap="square" numCol="1" anchor="t" anchorCtr="0" compatLnSpc="1">
            <a:prstTxWarp prst="textNoShape">
              <a:avLst/>
            </a:prstTxWarp>
          </a:bodyPr>
          <a:lstStyle/>
          <a:p>
            <a:pPr marL="0" indent="0">
              <a:spcBef>
                <a:spcPts val="634"/>
              </a:spcBef>
              <a:spcAft>
                <a:spcPts val="0"/>
              </a:spcAft>
              <a:buNone/>
              <a:defRPr/>
            </a:pPr>
            <a:r>
              <a:rPr dirty="0" smtClean="0"/>
              <a:t>Existen normas de </a:t>
            </a:r>
            <a:r>
              <a:rPr dirty="0" err="1" smtClean="0"/>
              <a:t>telem</a:t>
            </a:r>
            <a:r>
              <a:rPr lang="en-US" dirty="0" err="1" smtClean="0"/>
              <a:t>ercadeo</a:t>
            </a:r>
            <a:r>
              <a:rPr dirty="0" smtClean="0"/>
              <a:t> para el equipo médico duradero (DME). Los suministradores de DME (personas que venden equipos como suministros diabéticos y sillas de ruedas) tienen prohibido por ley realizar llamadas telefónicas no solicitadas para vender sus productos.</a:t>
            </a:r>
          </a:p>
          <a:p>
            <a:pPr marL="0" indent="0">
              <a:spcBef>
                <a:spcPts val="634"/>
              </a:spcBef>
              <a:spcAft>
                <a:spcPts val="0"/>
              </a:spcAft>
              <a:buNone/>
              <a:defRPr/>
            </a:pPr>
            <a:r>
              <a:rPr dirty="0" smtClean="0"/>
              <a:t>Las estafas potenciales con DME incluyen las siguientes:</a:t>
            </a:r>
          </a:p>
          <a:p>
            <a:pPr marL="180955" indent="-180955">
              <a:spcBef>
                <a:spcPts val="624"/>
              </a:spcBef>
              <a:spcAft>
                <a:spcPts val="0"/>
              </a:spcAft>
              <a:defRPr/>
            </a:pPr>
            <a:r>
              <a:rPr dirty="0" smtClean="0"/>
              <a:t>Llamadas o visitas de personas que dicen representar a Medicare</a:t>
            </a:r>
          </a:p>
          <a:p>
            <a:pPr marL="180955" indent="-180955">
              <a:spcBef>
                <a:spcPts val="624"/>
              </a:spcBef>
              <a:spcAft>
                <a:spcPts val="0"/>
              </a:spcAft>
              <a:defRPr/>
            </a:pPr>
            <a:r>
              <a:rPr dirty="0" smtClean="0"/>
              <a:t>Técnicas de venta telefónica o puerta a puerta</a:t>
            </a:r>
          </a:p>
          <a:p>
            <a:pPr marL="180955" indent="-180955">
              <a:spcBef>
                <a:spcPts val="624"/>
              </a:spcBef>
              <a:spcAft>
                <a:spcPts val="0"/>
              </a:spcAft>
              <a:defRPr/>
            </a:pPr>
            <a:r>
              <a:rPr dirty="0" smtClean="0"/>
              <a:t>Equipo o servicio que se ofrece en forma gratuita y luego le piden su número de Medicare "para documentar sus registros"</a:t>
            </a:r>
          </a:p>
          <a:p>
            <a:pPr marL="180955" indent="-180955">
              <a:spcBef>
                <a:spcPts val="624"/>
              </a:spcBef>
              <a:spcAft>
                <a:spcPts val="0"/>
              </a:spcAft>
              <a:defRPr/>
            </a:pPr>
            <a:r>
              <a:rPr dirty="0" smtClean="0"/>
              <a:t>Le dicen que Medicare tendrá que pagar el elemento o el servicio si usted entrega su número de Medicare</a:t>
            </a:r>
          </a:p>
          <a:p>
            <a:pPr marL="0" lvl="1" indent="0">
              <a:spcBef>
                <a:spcPts val="634"/>
              </a:spcBef>
              <a:spcAft>
                <a:spcPts val="0"/>
              </a:spcAft>
              <a:buNone/>
              <a:defRPr/>
            </a:pPr>
            <a:r>
              <a:rPr lang="en-US" b="1" dirty="0" smtClean="0"/>
              <a:t>NOTA</a:t>
            </a:r>
            <a:r>
              <a:rPr dirty="0" smtClean="0"/>
              <a:t>: Llame al 1-800-MEDICARE (1-800-633-4227) para denunciar sospechas de estafa con DME. Los usuarios con teléfono de texto (TTY) deben llamar al 1-877-486-2048.</a:t>
            </a:r>
          </a:p>
          <a:p>
            <a:pPr marL="193278" lvl="1" indent="-193278">
              <a:spcBef>
                <a:spcPts val="634"/>
              </a:spcBef>
              <a:spcAft>
                <a:spcPts val="0"/>
              </a:spcAft>
              <a:buFont typeface="Wingdings" pitchFamily="2" charset="2"/>
              <a:buChar char="§"/>
              <a:defRPr/>
            </a:pPr>
            <a:endParaRPr lang="es-US" dirty="0">
              <a:ea typeface="ＭＳ Ｐゴシック" pitchFamily="7" charset="-128"/>
              <a:cs typeface="+mn-cs"/>
            </a:endParaRPr>
          </a:p>
        </p:txBody>
      </p:sp>
      <p:sp>
        <p:nvSpPr>
          <p:cNvPr id="46083" name="Slide Number Placeholder 2"/>
          <p:cNvSpPr>
            <a:spLocks noGrp="1"/>
          </p:cNvSpPr>
          <p:nvPr>
            <p:ph type="sldNum" sz="quarter" idx="5"/>
          </p:nvPr>
        </p:nvSpPr>
        <p:spPr bwMode="auto">
          <a:ln>
            <a:miter lim="800000"/>
            <a:headEnd/>
            <a:tailEnd/>
          </a:ln>
        </p:spPr>
        <p:txBody>
          <a:bodyPr/>
          <a:lstStyle/>
          <a:p>
            <a:pPr>
              <a:defRPr/>
            </a:pPr>
            <a:fld id="{337D9093-0387-492B-ADE3-3A2752B32972}" type="slidenum">
              <a:rPr lang="en-US" smtClean="0">
                <a:latin typeface="Arial" charset="0"/>
                <a:ea typeface="ＭＳ Ｐゴシック" pitchFamily="34" charset="-128"/>
              </a:rPr>
              <a:pPr>
                <a:defRPr/>
              </a:pPr>
              <a:t>12</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504280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xfrm>
            <a:off x="1339850" y="720725"/>
            <a:ext cx="4795838" cy="3597275"/>
          </a:xfrm>
          <a:noFill/>
          <a:ln>
            <a:solidFill>
              <a:srgbClr val="000000"/>
            </a:solidFill>
            <a:miter lim="800000"/>
            <a:headEnd/>
            <a:tailEnd/>
          </a:ln>
        </p:spPr>
      </p:sp>
      <p:sp>
        <p:nvSpPr>
          <p:cNvPr id="22530" name="Notes Placeholder 2"/>
          <p:cNvSpPr>
            <a:spLocks noGrp="1"/>
          </p:cNvSpPr>
          <p:nvPr>
            <p:ph type="body" idx="1"/>
          </p:nvPr>
        </p:nvSpPr>
        <p:spPr bwMode="auto">
          <a:xfrm>
            <a:off x="397565" y="4479248"/>
            <a:ext cx="6520070" cy="4807158"/>
          </a:xfrm>
        </p:spPr>
        <p:txBody>
          <a:bodyPr wrap="square" numCol="1" anchor="t" anchorCtr="0" compatLnSpc="1">
            <a:prstTxWarp prst="textNoShape">
              <a:avLst/>
            </a:prstTxWarp>
            <a:normAutofit/>
          </a:bodyPr>
          <a:lstStyle/>
          <a:p>
            <a:pPr marL="0" indent="0" defTabSz="914266">
              <a:spcBef>
                <a:spcPts val="634"/>
              </a:spcBef>
              <a:spcAft>
                <a:spcPts val="0"/>
              </a:spcAft>
              <a:buNone/>
              <a:defRPr/>
            </a:pPr>
            <a:r>
              <a:rPr dirty="0" smtClean="0"/>
              <a:t>Existe una Organización para Mejoras de la Calidad (QIO) solo para atender las preocupaciones de las personas con Medicare y sus familias, que se llama QIO del Cuidado Centrado en el Beneficiario y la Familia (BFCC). </a:t>
            </a:r>
            <a:endParaRPr lang="es-US" dirty="0" smtClean="0"/>
          </a:p>
          <a:p>
            <a:pPr marL="0" indent="0">
              <a:spcBef>
                <a:spcPts val="634"/>
              </a:spcBef>
              <a:spcAft>
                <a:spcPts val="0"/>
              </a:spcAft>
              <a:buNone/>
              <a:defRPr/>
            </a:pPr>
            <a:r>
              <a:rPr dirty="0" smtClean="0"/>
              <a:t>Los problemas en la calidad de atención a los pacientes no necesariamente constituyen fraude. Algunos ejemplos de problemas en la calidad de atención de los que se puede ocupar su BFCC-QIO incluyen, entre otros:</a:t>
            </a:r>
          </a:p>
          <a:p>
            <a:pPr marL="180955" indent="-180955">
              <a:spcBef>
                <a:spcPts val="624"/>
              </a:spcBef>
              <a:spcAft>
                <a:spcPts val="0"/>
              </a:spcAft>
              <a:defRPr/>
            </a:pPr>
            <a:r>
              <a:rPr dirty="0" smtClean="0"/>
              <a:t>Errores en la medicación, como recibir el medicamento equivocado, que le indiquen medicación en el momento equivocado, que le indiquen un medicamento al que tiene alergia o que interactúa de manera negativa con otro medicamento. Ellos pueden evaluar si amerita la intervención del Contratista para la Integridad del Uso de los Medicamentos.</a:t>
            </a:r>
          </a:p>
          <a:p>
            <a:pPr marL="180955" indent="-180955">
              <a:spcBef>
                <a:spcPts val="624"/>
              </a:spcBef>
              <a:spcAft>
                <a:spcPts val="0"/>
              </a:spcAft>
              <a:defRPr/>
            </a:pPr>
            <a:r>
              <a:rPr dirty="0" smtClean="0"/>
              <a:t>Cambio no tratado en la condición médica, como no recibir tratamiento después de obtener resultados anormales en los análisis o al producirse una complicación. </a:t>
            </a:r>
          </a:p>
          <a:p>
            <a:pPr marL="180955" indent="-180955">
              <a:spcBef>
                <a:spcPts val="624"/>
              </a:spcBef>
              <a:spcAft>
                <a:spcPts val="0"/>
              </a:spcAft>
              <a:defRPr/>
            </a:pPr>
            <a:r>
              <a:rPr dirty="0" smtClean="0"/>
              <a:t>Dado de alta de internación demasiado pronto, como esperar hasta dejar de tener dolor severo.</a:t>
            </a:r>
          </a:p>
          <a:p>
            <a:pPr marL="180955" indent="-180955">
              <a:spcBef>
                <a:spcPts val="624"/>
              </a:spcBef>
              <a:spcAft>
                <a:spcPts val="0"/>
              </a:spcAft>
              <a:defRPr/>
            </a:pPr>
            <a:r>
              <a:rPr dirty="0" smtClean="0"/>
              <a:t>Instrucciones y/o disposiciones de alta incompletas, como ser enviado a casa sin las instrucciones respecto de los cambios introducidos en su medicación diaria mientras estuvo internado, o durante la visita al médico, o bien, recibir instrucciones inadecuadas sobre el seguimiento que necesita.</a:t>
            </a:r>
          </a:p>
          <a:p>
            <a:pPr marL="0" indent="0">
              <a:spcBef>
                <a:spcPts val="634"/>
              </a:spcBef>
              <a:spcAft>
                <a:spcPts val="0"/>
              </a:spcAft>
              <a:buNone/>
              <a:defRPr/>
            </a:pPr>
            <a:r>
              <a:rPr dirty="0" smtClean="0"/>
              <a:t>Los BFCC-QIO de Medicare le ayudarán con estas cuestiones. Si desea obtener la dirección y el número de teléfono del BFCC-QIO de su estado o territorio, visite </a:t>
            </a:r>
            <a:r>
              <a:rPr lang="en-US" dirty="0" smtClean="0">
                <a:hlinkClick r:id="rId3"/>
              </a:rPr>
              <a:t>Medicare.gov/contacts</a:t>
            </a:r>
            <a:r>
              <a:rPr dirty="0" smtClean="0"/>
              <a:t> y busque información sobre el tema "Quejas sobre mi atención o mis servicios". O también puede llamar al 1-800-MEDICARE (1-800-633-4227). Los usuarios con teléfono de texto (TTY) deben llamar al 1-877-486-2048.</a:t>
            </a:r>
            <a:endParaRPr lang="es-US" dirty="0">
              <a:ea typeface="ＭＳ Ｐゴシック" pitchFamily="7" charset="-128"/>
              <a:cs typeface="+mn-cs"/>
            </a:endParaRPr>
          </a:p>
        </p:txBody>
      </p:sp>
      <p:sp>
        <p:nvSpPr>
          <p:cNvPr id="48131" name="Slide Number Placeholder 2"/>
          <p:cNvSpPr>
            <a:spLocks noGrp="1"/>
          </p:cNvSpPr>
          <p:nvPr>
            <p:ph type="sldNum" sz="quarter" idx="5"/>
          </p:nvPr>
        </p:nvSpPr>
        <p:spPr bwMode="auto">
          <a:ln>
            <a:miter lim="800000"/>
            <a:headEnd/>
            <a:tailEnd/>
          </a:ln>
        </p:spPr>
        <p:txBody>
          <a:bodyPr/>
          <a:lstStyle/>
          <a:p>
            <a:pPr>
              <a:defRPr/>
            </a:pPr>
            <a:fld id="{2B4F2979-5EA5-45A0-B261-ADA9BD2E9550}" type="slidenum">
              <a:rPr lang="en-US" smtClean="0">
                <a:latin typeface="Arial" charset="0"/>
                <a:ea typeface="ＭＳ Ｐゴシック" pitchFamily="34" charset="-128"/>
              </a:rPr>
              <a:pPr>
                <a:defRPr/>
              </a:pPr>
              <a:t>13</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4068300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22"/>
              </a:spcBef>
              <a:spcAft>
                <a:spcPts val="0"/>
              </a:spcAft>
              <a:buNone/>
              <a:defRPr/>
            </a:pPr>
            <a:r>
              <a:rPr dirty="0" smtClean="0"/>
              <a:t>Compruebe su conocimiento: pregunta 1</a:t>
            </a:r>
          </a:p>
          <a:p>
            <a:pPr marL="0" indent="0">
              <a:spcBef>
                <a:spcPts val="622"/>
              </a:spcBef>
              <a:spcAft>
                <a:spcPts val="0"/>
              </a:spcAft>
              <a:buNone/>
              <a:defRPr/>
            </a:pPr>
            <a:r>
              <a:rPr dirty="0" smtClean="0"/>
              <a:t>Entre las personas que cometen fraude contra Medicare, se encuentran: </a:t>
            </a:r>
          </a:p>
          <a:p>
            <a:pPr marL="237127" indent="-237127">
              <a:spcBef>
                <a:spcPts val="622"/>
              </a:spcBef>
              <a:spcAft>
                <a:spcPts val="0"/>
              </a:spcAft>
              <a:buFont typeface="Wingdings" pitchFamily="2" charset="2"/>
              <a:buAutoNum type="alphaLcPeriod"/>
              <a:defRPr/>
            </a:pPr>
            <a:r>
              <a:rPr dirty="0" smtClean="0"/>
              <a:t>Las personas con Medicare</a:t>
            </a:r>
          </a:p>
          <a:p>
            <a:pPr marL="237127" indent="-237127">
              <a:spcBef>
                <a:spcPts val="622"/>
              </a:spcBef>
              <a:spcAft>
                <a:spcPts val="0"/>
              </a:spcAft>
              <a:buFont typeface="Wingdings" pitchFamily="2" charset="2"/>
              <a:buAutoNum type="alphaLcPeriod"/>
              <a:defRPr/>
            </a:pPr>
            <a:r>
              <a:rPr dirty="0" smtClean="0"/>
              <a:t>Los suministradores de equipo médico duradero</a:t>
            </a:r>
            <a:endParaRPr lang="es-US" dirty="0" smtClean="0"/>
          </a:p>
          <a:p>
            <a:pPr marL="237127" indent="-237127">
              <a:spcBef>
                <a:spcPts val="622"/>
              </a:spcBef>
              <a:spcAft>
                <a:spcPts val="0"/>
              </a:spcAft>
              <a:buFont typeface="Wingdings" pitchFamily="2" charset="2"/>
              <a:buAutoNum type="alphaLcPeriod"/>
              <a:defRPr/>
            </a:pPr>
            <a:r>
              <a:rPr dirty="0" smtClean="0"/>
              <a:t>Los médicos y profesionales de la atención médica</a:t>
            </a:r>
          </a:p>
          <a:p>
            <a:pPr marL="237127" indent="-237127">
              <a:spcBef>
                <a:spcPts val="622"/>
              </a:spcBef>
              <a:spcAft>
                <a:spcPts val="0"/>
              </a:spcAft>
              <a:buFont typeface="Wingdings" pitchFamily="2" charset="2"/>
              <a:buAutoNum type="alphaLcPeriod"/>
              <a:defRPr/>
            </a:pPr>
            <a:r>
              <a:rPr dirty="0" smtClean="0"/>
              <a:t>Todas las anteriores</a:t>
            </a:r>
            <a:endParaRPr lang="es-US" dirty="0"/>
          </a:p>
          <a:p>
            <a:pPr marL="0" indent="0">
              <a:spcBef>
                <a:spcPts val="622"/>
              </a:spcBef>
              <a:spcAft>
                <a:spcPts val="0"/>
              </a:spcAft>
              <a:buNone/>
              <a:defRPr/>
            </a:pPr>
            <a:r>
              <a:rPr lang="en-US" b="1" dirty="0" smtClean="0"/>
              <a:t>RESPUESTA: d. Todas las anteriores</a:t>
            </a:r>
          </a:p>
          <a:p>
            <a:pPr marL="0" indent="0" eaLnBrk="1" hangingPunct="1">
              <a:spcBef>
                <a:spcPts val="622"/>
              </a:spcBef>
              <a:spcAft>
                <a:spcPts val="0"/>
              </a:spcAft>
              <a:buNone/>
              <a:defRPr/>
            </a:pPr>
            <a:r>
              <a:rPr dirty="0" smtClean="0"/>
              <a:t>El fraude contra Medicare es prevalente, de modo que es importante que usted esté atento sobre las diversas entidades que han estado implicadas en cuestiones de fraude. Quienes cometen fraude podrían ser individuos que están o pretenden estar en alguno de estos grupos:</a:t>
            </a:r>
            <a:endParaRPr lang="es-US" b="1" dirty="0" smtClean="0">
              <a:ea typeface="ＭＳ Ｐゴシック" pitchFamily="7" charset="-128"/>
            </a:endParaRPr>
          </a:p>
          <a:p>
            <a:pPr marL="180955" indent="-180955">
              <a:spcBef>
                <a:spcPts val="622"/>
              </a:spcBef>
              <a:spcAft>
                <a:spcPts val="0"/>
              </a:spcAft>
              <a:defRPr/>
            </a:pPr>
            <a:r>
              <a:rPr dirty="0" smtClean="0"/>
              <a:t>Los médicos y profesionales de la atención médica</a:t>
            </a:r>
          </a:p>
          <a:p>
            <a:pPr marL="180955" indent="-180955">
              <a:spcBef>
                <a:spcPts val="622"/>
              </a:spcBef>
              <a:spcAft>
                <a:spcPts val="0"/>
              </a:spcAft>
              <a:defRPr/>
            </a:pPr>
            <a:r>
              <a:rPr dirty="0" smtClean="0"/>
              <a:t>Los suministradores de equipo médico duradero</a:t>
            </a:r>
          </a:p>
          <a:p>
            <a:pPr marL="180955" indent="-180955">
              <a:spcBef>
                <a:spcPts val="622"/>
              </a:spcBef>
              <a:spcAft>
                <a:spcPts val="0"/>
              </a:spcAft>
              <a:defRPr/>
            </a:pPr>
            <a:r>
              <a:rPr dirty="0" smtClean="0"/>
              <a:t>Los empleados de médicos o de suministradores </a:t>
            </a:r>
          </a:p>
          <a:p>
            <a:pPr marL="180955" indent="-180955">
              <a:spcBef>
                <a:spcPts val="622"/>
              </a:spcBef>
              <a:spcAft>
                <a:spcPts val="0"/>
              </a:spcAft>
              <a:defRPr/>
            </a:pPr>
            <a:r>
              <a:rPr dirty="0" smtClean="0"/>
              <a:t>Los empleados de compañías que gestionan la facturación de Medicare</a:t>
            </a:r>
          </a:p>
          <a:p>
            <a:pPr marL="180955" indent="-180955">
              <a:spcBef>
                <a:spcPts val="622"/>
              </a:spcBef>
              <a:spcAft>
                <a:spcPts val="0"/>
              </a:spcAft>
              <a:defRPr/>
            </a:pPr>
            <a:r>
              <a:rPr dirty="0" smtClean="0"/>
              <a:t>Las Personas con Medicare y Medicaid</a:t>
            </a:r>
          </a:p>
          <a:p>
            <a:pPr marL="0" indent="0">
              <a:spcBef>
                <a:spcPts val="622"/>
              </a:spcBef>
              <a:spcAft>
                <a:spcPts val="0"/>
              </a:spcAft>
              <a:buNone/>
              <a:defRPr/>
            </a:pPr>
            <a:endParaRPr lang="es-US" dirty="0"/>
          </a:p>
        </p:txBody>
      </p:sp>
      <p:sp>
        <p:nvSpPr>
          <p:cNvPr id="50179" name="Slide Number Placeholder 5"/>
          <p:cNvSpPr>
            <a:spLocks noGrp="1"/>
          </p:cNvSpPr>
          <p:nvPr>
            <p:ph type="sldNum" sz="quarter" idx="5"/>
          </p:nvPr>
        </p:nvSpPr>
        <p:spPr bwMode="auto">
          <a:ln>
            <a:miter lim="800000"/>
            <a:headEnd/>
            <a:tailEnd/>
          </a:ln>
        </p:spPr>
        <p:txBody>
          <a:bodyPr/>
          <a:lstStyle/>
          <a:p>
            <a:pPr>
              <a:defRPr/>
            </a:pPr>
            <a:fld id="{0ACB7F29-56FE-4F04-A7BE-2AA786C0DC36}" type="slidenum">
              <a:rPr lang="en-US" smtClean="0">
                <a:latin typeface="Arial" charset="0"/>
                <a:ea typeface="ＭＳ Ｐゴシック" pitchFamily="34" charset="-128"/>
              </a:rPr>
              <a:pPr>
                <a:defRPr/>
              </a:pPr>
              <a:t>14</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114069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34"/>
              </a:spcBef>
              <a:spcAft>
                <a:spcPts val="0"/>
              </a:spcAft>
              <a:buNone/>
              <a:defRPr/>
            </a:pPr>
            <a:r>
              <a:rPr dirty="0" smtClean="0"/>
              <a:t>Compruebe su conocimiento: pregunta 2</a:t>
            </a:r>
            <a:endParaRPr lang="es-US" b="1" dirty="0" smtClean="0"/>
          </a:p>
          <a:p>
            <a:pPr marL="0" indent="0">
              <a:spcBef>
                <a:spcPts val="634"/>
              </a:spcBef>
              <a:spcAft>
                <a:spcPts val="0"/>
              </a:spcAft>
              <a:buNone/>
              <a:defRPr/>
            </a:pPr>
            <a:r>
              <a:rPr dirty="0" smtClean="0"/>
              <a:t>Se considera fraude si alguien usa su tarjeta de Medicare en su lugar con su autorización</a:t>
            </a:r>
          </a:p>
          <a:p>
            <a:pPr marL="193278" indent="-193278" eaLnBrk="1" hangingPunct="1">
              <a:spcBef>
                <a:spcPts val="634"/>
              </a:spcBef>
              <a:spcAft>
                <a:spcPts val="0"/>
              </a:spcAft>
              <a:buFont typeface="Wingdings" pitchFamily="2" charset="2"/>
              <a:buAutoNum type="alphaLcPeriod"/>
              <a:defRPr/>
            </a:pPr>
            <a:r>
              <a:rPr dirty="0" smtClean="0"/>
              <a:t>Verdadero</a:t>
            </a:r>
            <a:endParaRPr lang="es-US" dirty="0"/>
          </a:p>
          <a:p>
            <a:pPr marL="193278" indent="-193278" eaLnBrk="1" hangingPunct="1">
              <a:spcBef>
                <a:spcPts val="634"/>
              </a:spcBef>
              <a:spcAft>
                <a:spcPts val="0"/>
              </a:spcAft>
              <a:buFont typeface="Wingdings" pitchFamily="2" charset="2"/>
              <a:buAutoNum type="alphaLcPeriod"/>
              <a:defRPr/>
            </a:pPr>
            <a:r>
              <a:rPr dirty="0" smtClean="0"/>
              <a:t>Falso</a:t>
            </a:r>
            <a:endParaRPr lang="es-US" dirty="0"/>
          </a:p>
          <a:p>
            <a:pPr marL="0" indent="0" eaLnBrk="1" hangingPunct="1">
              <a:spcBef>
                <a:spcPts val="634"/>
              </a:spcBef>
              <a:spcAft>
                <a:spcPts val="0"/>
              </a:spcAft>
              <a:buNone/>
              <a:defRPr/>
            </a:pPr>
            <a:r>
              <a:rPr lang="en-US" b="1" dirty="0" smtClean="0"/>
              <a:t>RESPUESTA: a. Verdadero</a:t>
            </a:r>
            <a:endParaRPr lang="es-US" b="1" dirty="0" smtClean="0">
              <a:ea typeface="ＭＳ Ｐゴシック" pitchFamily="7" charset="-128"/>
            </a:endParaRPr>
          </a:p>
          <a:p>
            <a:pPr marL="0" indent="0" eaLnBrk="1" hangingPunct="1">
              <a:spcBef>
                <a:spcPts val="634"/>
              </a:spcBef>
              <a:spcAft>
                <a:spcPts val="0"/>
              </a:spcAft>
              <a:buNone/>
              <a:defRPr/>
            </a:pPr>
            <a:r>
              <a:rPr lang="en-US" dirty="0" smtClean="0"/>
              <a:t>Se considera fraude si alguien usa su tarjeta de Medicare o Medicaid con o sin su permiso.</a:t>
            </a:r>
          </a:p>
          <a:p>
            <a:pPr marL="0" indent="0" eaLnBrk="1" hangingPunct="1">
              <a:spcBef>
                <a:spcPts val="634"/>
              </a:spcBef>
              <a:spcAft>
                <a:spcPts val="0"/>
              </a:spcAft>
              <a:buNone/>
              <a:defRPr/>
            </a:pPr>
            <a:endParaRPr lang="es-US" dirty="0" smtClean="0">
              <a:ea typeface="ＭＳ Ｐゴシック" pitchFamily="7" charset="-128"/>
            </a:endParaRPr>
          </a:p>
        </p:txBody>
      </p:sp>
      <p:sp>
        <p:nvSpPr>
          <p:cNvPr id="52227" name="Slide Number Placeholder 5"/>
          <p:cNvSpPr>
            <a:spLocks noGrp="1"/>
          </p:cNvSpPr>
          <p:nvPr>
            <p:ph type="sldNum" sz="quarter" idx="5"/>
          </p:nvPr>
        </p:nvSpPr>
        <p:spPr bwMode="auto">
          <a:ln>
            <a:miter lim="800000"/>
            <a:headEnd/>
            <a:tailEnd/>
          </a:ln>
        </p:spPr>
        <p:txBody>
          <a:bodyPr/>
          <a:lstStyle/>
          <a:p>
            <a:pPr>
              <a:defRPr/>
            </a:pPr>
            <a:fld id="{E97454D8-550D-4789-854D-ED31A9B44127}" type="slidenum">
              <a:rPr lang="en-US" smtClean="0">
                <a:latin typeface="Arial" charset="0"/>
                <a:ea typeface="ＭＳ Ｐゴシック" pitchFamily="34" charset="-128"/>
              </a:rPr>
              <a:pPr>
                <a:defRPr/>
              </a:pPr>
              <a:t>15</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626412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34"/>
              </a:spcBef>
              <a:spcAft>
                <a:spcPts val="0"/>
              </a:spcAft>
              <a:buNone/>
              <a:defRPr/>
            </a:pPr>
            <a:r>
              <a:rPr dirty="0" smtClean="0"/>
              <a:t>La Lección 2 analiza lo siguiente: </a:t>
            </a:r>
          </a:p>
          <a:p>
            <a:pPr marL="180955" indent="-180955">
              <a:spcBef>
                <a:spcPts val="624"/>
              </a:spcBef>
              <a:spcAft>
                <a:spcPts val="0"/>
              </a:spcAft>
              <a:defRPr/>
            </a:pPr>
            <a:r>
              <a:rPr dirty="0" smtClean="0"/>
              <a:t>Centro para la Integridad del Programa</a:t>
            </a:r>
          </a:p>
          <a:p>
            <a:pPr marL="180955" indent="-180955">
              <a:spcBef>
                <a:spcPts val="624"/>
              </a:spcBef>
              <a:spcAft>
                <a:spcPts val="0"/>
              </a:spcAft>
              <a:defRPr/>
            </a:pPr>
            <a:r>
              <a:rPr dirty="0" smtClean="0"/>
              <a:t>Los Contratistas de Integridad del programa de los Centros de Servicios de Medicare y Medicaid (CMS)</a:t>
            </a:r>
          </a:p>
          <a:p>
            <a:pPr marL="180955" indent="-180955">
              <a:spcBef>
                <a:spcPts val="624"/>
              </a:spcBef>
              <a:spcAft>
                <a:spcPts val="0"/>
              </a:spcAft>
              <a:defRPr/>
            </a:pPr>
            <a:r>
              <a:rPr dirty="0" smtClean="0"/>
              <a:t>Acciones administrativas de CMS </a:t>
            </a:r>
          </a:p>
          <a:p>
            <a:pPr marL="180955" indent="-180955">
              <a:spcBef>
                <a:spcPts val="624"/>
              </a:spcBef>
              <a:spcAft>
                <a:spcPts val="0"/>
              </a:spcAft>
              <a:defRPr/>
            </a:pPr>
            <a:r>
              <a:rPr dirty="0" smtClean="0"/>
              <a:t>Acciones de cumplimiento de la ley</a:t>
            </a:r>
          </a:p>
          <a:p>
            <a:pPr marL="180955" indent="-180955">
              <a:spcBef>
                <a:spcPts val="624"/>
              </a:spcBef>
              <a:spcAft>
                <a:spcPts val="0"/>
              </a:spcAft>
              <a:defRPr/>
            </a:pPr>
            <a:r>
              <a:rPr dirty="0" smtClean="0"/>
              <a:t>Asociación para la Prevención del Fraude en el Cuidado de la Salud </a:t>
            </a:r>
          </a:p>
          <a:p>
            <a:pPr marL="180955" indent="-180955">
              <a:spcBef>
                <a:spcPts val="624"/>
              </a:spcBef>
              <a:spcAft>
                <a:spcPts val="0"/>
              </a:spcAft>
              <a:defRPr/>
            </a:pPr>
            <a:r>
              <a:rPr dirty="0" smtClean="0"/>
              <a:t>Equipo de Cumplimiento de la Ley y de Prevención contra el Fraude en el Cuidado de la Salud (HEAT) </a:t>
            </a:r>
          </a:p>
          <a:p>
            <a:pPr marL="180955" indent="-180955">
              <a:spcBef>
                <a:spcPts val="624"/>
              </a:spcBef>
              <a:spcAft>
                <a:spcPts val="0"/>
              </a:spcAft>
              <a:defRPr/>
            </a:pPr>
            <a:r>
              <a:rPr dirty="0" smtClean="0"/>
              <a:t>El conjunto para la prevención del fraude está en </a:t>
            </a:r>
            <a:r>
              <a:rPr lang="en-US" dirty="0" smtClean="0">
                <a:hlinkClick r:id="rId3"/>
              </a:rPr>
              <a:t>CMS.gov/Medicare-Medicaid-Coordination/Fraud-Prevention/Medicaid-Integrity-Education/fwa.html</a:t>
            </a:r>
            <a:r>
              <a:rPr dirty="0" smtClean="0"/>
              <a:t>   </a:t>
            </a:r>
          </a:p>
          <a:p>
            <a:pPr marL="180955" indent="-180955">
              <a:spcBef>
                <a:spcPts val="624"/>
              </a:spcBef>
              <a:spcAft>
                <a:spcPts val="0"/>
              </a:spcAft>
              <a:defRPr/>
            </a:pPr>
            <a:r>
              <a:rPr dirty="0" smtClean="0"/>
              <a:t>Capacitación para el proveedor y el beneficiario</a:t>
            </a:r>
          </a:p>
        </p:txBody>
      </p:sp>
      <p:sp>
        <p:nvSpPr>
          <p:cNvPr id="54275" name="Slide Number Placeholder 5"/>
          <p:cNvSpPr>
            <a:spLocks noGrp="1"/>
          </p:cNvSpPr>
          <p:nvPr>
            <p:ph type="sldNum" sz="quarter" idx="5"/>
          </p:nvPr>
        </p:nvSpPr>
        <p:spPr bwMode="auto">
          <a:ln>
            <a:miter lim="800000"/>
            <a:headEnd/>
            <a:tailEnd/>
          </a:ln>
        </p:spPr>
        <p:txBody>
          <a:bodyPr/>
          <a:lstStyle/>
          <a:p>
            <a:pPr>
              <a:defRPr/>
            </a:pPr>
            <a:fld id="{B386867D-8871-4B9E-9911-7C34E13A5D0C}" type="slidenum">
              <a:rPr lang="en-US" smtClean="0">
                <a:latin typeface="Arial" charset="0"/>
                <a:ea typeface="ＭＳ Ｐゴシック" pitchFamily="34" charset="-128"/>
              </a:rPr>
              <a:pPr>
                <a:defRPr/>
              </a:pPr>
              <a:t>16</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111385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xfrm>
            <a:off x="397565" y="4400550"/>
            <a:ext cx="6520070" cy="4807158"/>
          </a:xfrm>
          <a:noFill/>
        </p:spPr>
        <p:txBody>
          <a:bodyPr wrap="square" numCol="1" anchor="t" anchorCtr="0" compatLnSpc="1">
            <a:prstTxWarp prst="textNoShape">
              <a:avLst/>
            </a:prstTxWarp>
            <a:normAutofit/>
          </a:bodyPr>
          <a:lstStyle/>
          <a:p>
            <a:pPr marL="0" lvl="1" indent="0">
              <a:spcBef>
                <a:spcPts val="636"/>
              </a:spcBef>
              <a:spcAft>
                <a:spcPct val="0"/>
              </a:spcAft>
              <a:buNone/>
            </a:pPr>
            <a:r>
              <a:rPr lang="es-AR" dirty="0" smtClean="0">
                <a:ea typeface="ＭＳ Ｐゴシック" pitchFamily="34" charset="-128"/>
              </a:rPr>
              <a:t>El Centro para la Integridad del Programa reúne a los grupos de la integridad del programa de Medicare y Medicaid bajo una estructura de gestión que permite fortalecer y coordinar mejor las actividades existentes y futuras para prevenir y detectar el fraude, los desperdicios y el abuso. </a:t>
            </a:r>
          </a:p>
          <a:p>
            <a:pPr marL="0" lvl="1" indent="0">
              <a:spcBef>
                <a:spcPts val="636"/>
              </a:spcBef>
              <a:spcAft>
                <a:spcPct val="0"/>
              </a:spcAft>
              <a:buNone/>
            </a:pPr>
            <a:r>
              <a:rPr lang="es-AR" dirty="0" smtClean="0">
                <a:ea typeface="ＭＳ Ｐゴシック" pitchFamily="34" charset="-128"/>
              </a:rPr>
              <a:t>Las normas permitidas por la Ley de Asistencia Accesible han ayudado a Medicare, Medicaid y el Programa de Seguro Médico para Niños (CHIP) a ir más allá del "pago y el papeleo" en cuanto al fraude en salud y adoptar un enfoque más proactivo y transparente:</a:t>
            </a:r>
          </a:p>
          <a:p>
            <a:pPr marL="0" lvl="1" indent="0">
              <a:spcBef>
                <a:spcPts val="622"/>
              </a:spcBef>
              <a:spcAft>
                <a:spcPct val="0"/>
              </a:spcAft>
              <a:buFont typeface="Wingdings" pitchFamily="2" charset="2"/>
              <a:buChar char="§"/>
            </a:pPr>
            <a:r>
              <a:rPr lang="es-AR" dirty="0" smtClean="0">
                <a:ea typeface="ＭＳ Ｐゴシック" pitchFamily="34" charset="-128"/>
              </a:rPr>
              <a:t>Creación de un proceso de evaluación para los proveedores y suministradores que se inscriben en Medicare, Medicaid y CHIP.</a:t>
            </a:r>
          </a:p>
          <a:p>
            <a:pPr marL="0" lvl="1" indent="0">
              <a:spcBef>
                <a:spcPts val="622"/>
              </a:spcBef>
              <a:spcAft>
                <a:spcPct val="0"/>
              </a:spcAft>
              <a:buFont typeface="Wingdings" pitchFamily="2" charset="2"/>
              <a:buChar char="§"/>
            </a:pPr>
            <a:r>
              <a:rPr lang="es-AR" dirty="0" smtClean="0">
                <a:ea typeface="ＭＳ Ｐゴシック" pitchFamily="34" charset="-128"/>
              </a:rPr>
              <a:t>Exigencia de una desvinculación cruzada entre los programas federales y estatales de salud, de modo que los proveedores y suministradores a los que se les revocaron los privilegios de facturación de Medicare o cuya participación en un programa de Medicaid o de CHIP fue concluida, tengan prohibido o no puedan volver a vincularse con los demás programas de Medicaid o de CHIP.</a:t>
            </a:r>
          </a:p>
          <a:p>
            <a:pPr marL="0" lvl="1" indent="0">
              <a:spcBef>
                <a:spcPts val="622"/>
              </a:spcBef>
              <a:spcAft>
                <a:spcPct val="0"/>
              </a:spcAft>
              <a:buFont typeface="Wingdings" pitchFamily="2" charset="2"/>
              <a:buChar char="§"/>
            </a:pPr>
            <a:r>
              <a:rPr lang="es-AR" dirty="0" smtClean="0">
                <a:ea typeface="ＭＳ Ｐゴシック" pitchFamily="34" charset="-128"/>
              </a:rPr>
              <a:t>Detención temporaria de la inscripción de nuevos proveedores y suministradores en áreas de alto riesgo. Medicare y las agencias estatales están atentos a las tendencias que puedan indicar un potencial significativo de fraude en el cuidado de la salud y pueden detener temporalmente la inscripción para una categoría de proveedores o de suministradores o la inscripción de nuevos proveedores o suministradores en un área geográfica que ha sido identificada como de alto riesgo. CMS usó esta facultad por primera vez en julio de 2013 en agencias nuevas de atención médica a domicilio de Miami y Chicago, y en compañías de ambulancias de Houston, en función de su riesgo de fraude contra Medicare y Medicaid.</a:t>
            </a:r>
          </a:p>
          <a:p>
            <a:pPr marL="0" lvl="1" indent="0">
              <a:spcBef>
                <a:spcPts val="622"/>
              </a:spcBef>
              <a:spcAft>
                <a:spcPct val="0"/>
              </a:spcAft>
              <a:buFont typeface="Wingdings" pitchFamily="2" charset="2"/>
              <a:buChar char="§"/>
            </a:pPr>
            <a:r>
              <a:rPr lang="es-AR" dirty="0" smtClean="0">
                <a:ea typeface="ＭＳ Ｐゴシック" pitchFamily="34" charset="-128"/>
              </a:rPr>
              <a:t>En los 2 años posteriores a la implementación de la Ley de Asistencia Accesible, CMS duplicó el número de suministradores a los que se les revocaron sus privilegios de facturación en comparación con los 2 años anteriores, gracias a los nuevos requisitos de evaluación y otras iniciativas proactivas. </a:t>
            </a:r>
          </a:p>
          <a:p>
            <a:pPr marL="0" lvl="1" indent="0">
              <a:spcBef>
                <a:spcPts val="636"/>
              </a:spcBef>
              <a:spcAft>
                <a:spcPct val="0"/>
              </a:spcAft>
              <a:buNone/>
            </a:pPr>
            <a:endParaRPr lang="es-US" dirty="0" smtClean="0">
              <a:ea typeface="ＭＳ Ｐゴシック" pitchFamily="34" charset="-128"/>
            </a:endParaRPr>
          </a:p>
          <a:p>
            <a:pPr marL="0" lvl="1" indent="0">
              <a:spcBef>
                <a:spcPts val="636"/>
              </a:spcBef>
              <a:spcAft>
                <a:spcPct val="0"/>
              </a:spcAft>
              <a:buNone/>
            </a:pPr>
            <a:endParaRPr lang="es-US" dirty="0" smtClean="0">
              <a:ea typeface="ＭＳ Ｐゴシック" pitchFamily="34" charset="-128"/>
            </a:endParaRPr>
          </a:p>
        </p:txBody>
      </p:sp>
      <p:sp>
        <p:nvSpPr>
          <p:cNvPr id="56323" name="Slide Number Placeholder 1"/>
          <p:cNvSpPr>
            <a:spLocks noGrp="1"/>
          </p:cNvSpPr>
          <p:nvPr>
            <p:ph type="sldNum" sz="quarter" idx="5"/>
          </p:nvPr>
        </p:nvSpPr>
        <p:spPr bwMode="auto">
          <a:ln>
            <a:miter lim="800000"/>
            <a:headEnd/>
            <a:tailEnd/>
          </a:ln>
        </p:spPr>
        <p:txBody>
          <a:bodyPr/>
          <a:lstStyle/>
          <a:p>
            <a:pPr>
              <a:defRPr/>
            </a:pPr>
            <a:fld id="{A8B5FAFC-62BA-4A7D-B2F9-0B7D155137AD}" type="slidenum">
              <a:rPr lang="en-US" smtClean="0">
                <a:latin typeface="Arial" charset="0"/>
                <a:ea typeface="ＭＳ Ｐゴシック" pitchFamily="34" charset="-128"/>
              </a:rPr>
              <a:pPr>
                <a:defRPr/>
              </a:pPr>
              <a:t>17</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727157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34"/>
              </a:spcBef>
              <a:spcAft>
                <a:spcPts val="0"/>
              </a:spcAft>
              <a:buClr>
                <a:schemeClr val="tx1"/>
              </a:buClr>
              <a:buNone/>
              <a:defRPr/>
            </a:pPr>
            <a:r>
              <a:rPr dirty="0" smtClean="0"/>
              <a:t>Los Contratistas para la Integridad del Programa de los Centros de Servicios de Medicare y Medicaid son un equipo de contratistas para la integridad del programa de Medicare/Medicaid coordinados a nivel nacional que atraviesa toda las regiones. Incluyen lo siguiente:</a:t>
            </a:r>
          </a:p>
          <a:p>
            <a:pPr marL="172905" indent="-172905">
              <a:spcBef>
                <a:spcPts val="634"/>
              </a:spcBef>
              <a:spcAft>
                <a:spcPts val="0"/>
              </a:spcAft>
              <a:buClr>
                <a:schemeClr val="tx1"/>
              </a:buClr>
              <a:defRPr/>
            </a:pPr>
            <a:r>
              <a:rPr dirty="0" smtClean="0"/>
              <a:t>Contratista Zonal de Integridad del Programa (ZIPC)</a:t>
            </a:r>
          </a:p>
          <a:p>
            <a:pPr marL="172905" indent="-172905">
              <a:spcBef>
                <a:spcPts val="634"/>
              </a:spcBef>
              <a:spcAft>
                <a:spcPts val="0"/>
              </a:spcAft>
              <a:buClr>
                <a:schemeClr val="tx1"/>
              </a:buClr>
              <a:defRPr/>
            </a:pPr>
            <a:r>
              <a:rPr dirty="0" smtClean="0"/>
              <a:t>Integridad de Beneficios Nacional (NBI), MEDIC</a:t>
            </a:r>
          </a:p>
          <a:p>
            <a:pPr marL="172905" indent="-172905">
              <a:spcBef>
                <a:spcPts val="634"/>
              </a:spcBef>
              <a:spcAft>
                <a:spcPts val="0"/>
              </a:spcAft>
              <a:buClr>
                <a:schemeClr val="tx1"/>
              </a:buClr>
              <a:defRPr/>
            </a:pPr>
            <a:r>
              <a:rPr dirty="0" smtClean="0"/>
              <a:t>Programa de Auditoría de Recuperación</a:t>
            </a:r>
          </a:p>
          <a:p>
            <a:pPr marL="172905" indent="-172905">
              <a:spcBef>
                <a:spcPts val="634"/>
              </a:spcBef>
              <a:spcAft>
                <a:spcPts val="0"/>
              </a:spcAft>
              <a:buClr>
                <a:schemeClr val="tx1"/>
              </a:buClr>
              <a:defRPr/>
            </a:pPr>
            <a:r>
              <a:rPr dirty="0" smtClean="0"/>
              <a:t>Difusión y Educación Médica (O&amp;E MEDIC) </a:t>
            </a:r>
          </a:p>
          <a:p>
            <a:pPr marL="172905" indent="-172905">
              <a:spcBef>
                <a:spcPts val="634"/>
              </a:spcBef>
              <a:spcAft>
                <a:spcPts val="0"/>
              </a:spcAft>
              <a:buClr>
                <a:schemeClr val="tx1"/>
              </a:buClr>
              <a:defRPr/>
            </a:pPr>
            <a:r>
              <a:rPr dirty="0" smtClean="0"/>
              <a:t>Contratistas de Integridad de Medicaid </a:t>
            </a:r>
          </a:p>
          <a:p>
            <a:pPr marL="0" indent="-483196">
              <a:spcBef>
                <a:spcPts val="634"/>
              </a:spcBef>
              <a:spcAft>
                <a:spcPts val="0"/>
              </a:spcAft>
              <a:buNone/>
              <a:defRPr/>
            </a:pPr>
            <a:r>
              <a:rPr lang="en-US" b="1" dirty="0" smtClean="0"/>
              <a:t>NOTA: </a:t>
            </a:r>
            <a:r>
              <a:rPr dirty="0" smtClean="0"/>
              <a:t>También consulte "Entidades de contratación de un vistazo" en </a:t>
            </a:r>
            <a:r>
              <a:rPr lang="en-US" dirty="0" smtClean="0">
                <a:hlinkClick r:id="rId3"/>
              </a:rPr>
              <a:t>CMS.gov/Outreach-and-Education/Medicare-Learning-Network-MLN/MLNProducts/downloads/ContractorEntityGuide_ICN906983.pdf</a:t>
            </a:r>
            <a:r>
              <a:rPr dirty="0" smtClean="0"/>
              <a:t>.</a:t>
            </a:r>
          </a:p>
          <a:p>
            <a:pPr marL="483196" indent="-483196">
              <a:buNone/>
              <a:defRPr/>
            </a:pPr>
            <a:endParaRPr lang="es-US" sz="1100" dirty="0">
              <a:ea typeface="ＭＳ Ｐゴシック" pitchFamily="7" charset="-128"/>
            </a:endParaRPr>
          </a:p>
        </p:txBody>
      </p:sp>
      <p:sp>
        <p:nvSpPr>
          <p:cNvPr id="58371" name="Slide Number Placeholder 5"/>
          <p:cNvSpPr>
            <a:spLocks noGrp="1"/>
          </p:cNvSpPr>
          <p:nvPr>
            <p:ph type="sldNum" sz="quarter" idx="5"/>
          </p:nvPr>
        </p:nvSpPr>
        <p:spPr bwMode="auto">
          <a:ln>
            <a:miter lim="800000"/>
            <a:headEnd/>
            <a:tailEnd/>
          </a:ln>
        </p:spPr>
        <p:txBody>
          <a:bodyPr/>
          <a:lstStyle/>
          <a:p>
            <a:pPr>
              <a:defRPr/>
            </a:pPr>
            <a:fld id="{AF0B906E-C6CF-408A-829E-D03514E21DE1}" type="slidenum">
              <a:rPr lang="en-US" smtClean="0">
                <a:latin typeface="Arial" charset="0"/>
                <a:ea typeface="ＭＳ Ｐゴシック" pitchFamily="34" charset="-128"/>
              </a:rPr>
              <a:pPr>
                <a:defRPr/>
              </a:pPr>
              <a:t>18</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684331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xfrm>
            <a:off x="732183" y="4561226"/>
            <a:ext cx="5946913" cy="4200525"/>
          </a:xfrm>
        </p:spPr>
        <p:txBody>
          <a:bodyPr wrap="square" numCol="1" anchor="t" anchorCtr="0" compatLnSpc="1">
            <a:prstTxWarp prst="textNoShape">
              <a:avLst/>
            </a:prstTxWarp>
            <a:normAutofit/>
          </a:bodyPr>
          <a:lstStyle/>
          <a:p>
            <a:pPr marL="0" lvl="2" indent="0" defTabSz="966210" eaLnBrk="1" hangingPunct="1">
              <a:spcBef>
                <a:spcPts val="634"/>
              </a:spcBef>
              <a:spcAft>
                <a:spcPts val="0"/>
              </a:spcAft>
              <a:buSzPct val="100000"/>
              <a:buNone/>
              <a:defRPr/>
            </a:pPr>
            <a:r>
              <a:rPr dirty="0" smtClean="0"/>
              <a:t>Los Contratistas Zonales de Integridad del Programa (ZPIC) fueron creados para desempeñar funciones de integridad del programa en zonas para Medicare Parte A y Parte B; equipo médico duradero, protésicos, ortóticos y suministros; atención en el hogar y en el hospicio y para la concordancia de datos de Medicare-Medicaid. </a:t>
            </a:r>
          </a:p>
          <a:p>
            <a:pPr marL="0" lvl="2" indent="0" defTabSz="966210" eaLnBrk="1" hangingPunct="1">
              <a:spcBef>
                <a:spcPts val="634"/>
              </a:spcBef>
              <a:spcAft>
                <a:spcPts val="0"/>
              </a:spcAft>
              <a:buSzPct val="100000"/>
              <a:buNone/>
              <a:defRPr/>
            </a:pPr>
            <a:r>
              <a:rPr dirty="0" smtClean="0"/>
              <a:t>Las principales responsabilidades de los ZPIC incluyen lo siguiente:</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Investigar pistas generadas por el Sistema de Prevención del Fraude (FPS) y una variedad de otras fuentes.</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Proporcionar comentarios a CMS para mejorar el FPS.</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Realizar análisis de datos para identificar e investigar sospechas de fraude, desperdicios y abuso.</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Generar referidos para cumplir la ley en caso de posible procesamiento.</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Efectuar recomendaciones a CMS para que tome las medidas administrativas necesarias para proteger el dinero de los Fondos Fiduciarios de Medicare.</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Proporcionar respaldo para investigaciones en curso de cumplimiento de la ley.</a:t>
            </a:r>
          </a:p>
          <a:p>
            <a:pPr marL="178573" lvl="2" indent="-178573" defTabSz="966210" eaLnBrk="1" hangingPunct="1">
              <a:spcBef>
                <a:spcPts val="624"/>
              </a:spcBef>
              <a:spcAft>
                <a:spcPts val="0"/>
              </a:spcAft>
              <a:buSzPct val="100000"/>
              <a:buFont typeface="Wingdings" panose="05000000000000000000" pitchFamily="2" charset="2"/>
              <a:buChar char="§"/>
              <a:defRPr/>
            </a:pPr>
            <a:r>
              <a:rPr dirty="0" smtClean="0"/>
              <a:t>Identificar pagos indebidos para que sean recuperados por los Contratistas Administrativos de Medicare (MAC). CMS confía en una red de MAC para procesar reclamaciones de Medicare, y los MAC sirven como contacto operativo primario entre el programa de Pago por Servicio y los aproximadamente 1.5 millones de proveedores de servicios de salud inscritos en el programa. </a:t>
            </a:r>
            <a:endParaRPr lang="es-US" dirty="0" smtClean="0">
              <a:ea typeface="ＭＳ Ｐゴシック"/>
            </a:endParaRPr>
          </a:p>
        </p:txBody>
      </p:sp>
      <p:sp>
        <p:nvSpPr>
          <p:cNvPr id="60419" name="Slide Number Placeholder 2"/>
          <p:cNvSpPr>
            <a:spLocks noGrp="1"/>
          </p:cNvSpPr>
          <p:nvPr>
            <p:ph type="sldNum" sz="quarter" idx="5"/>
          </p:nvPr>
        </p:nvSpPr>
        <p:spPr bwMode="auto">
          <a:ln>
            <a:miter lim="800000"/>
            <a:headEnd/>
            <a:tailEnd/>
          </a:ln>
        </p:spPr>
        <p:txBody>
          <a:bodyPr/>
          <a:lstStyle/>
          <a:p>
            <a:pPr>
              <a:defRPr/>
            </a:pPr>
            <a:fld id="{69CE6C0F-58BC-4FC5-B151-26A3D421DE3A}" type="slidenum">
              <a:rPr lang="en-US" smtClean="0">
                <a:latin typeface="Arial" charset="0"/>
                <a:ea typeface="ＭＳ Ｐゴシック" pitchFamily="34" charset="-128"/>
              </a:rPr>
              <a:pPr>
                <a:defRPr/>
              </a:pPr>
              <a:t>19</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784318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98842" lvl="1" indent="-298842">
              <a:spcBef>
                <a:spcPts val="634"/>
              </a:spcBef>
              <a:spcAft>
                <a:spcPts val="0"/>
              </a:spcAft>
              <a:buNone/>
              <a:defRPr/>
            </a:pPr>
            <a:r>
              <a:rPr dirty="0" smtClean="0"/>
              <a:t>Esta sesión debe ayudarlo a</a:t>
            </a:r>
          </a:p>
          <a:p>
            <a:pPr marL="180955" lvl="1" indent="-180955">
              <a:spcBef>
                <a:spcPts val="624"/>
              </a:spcBef>
              <a:spcAft>
                <a:spcPts val="0"/>
              </a:spcAft>
              <a:buFont typeface="Wingdings" panose="05000000000000000000" pitchFamily="2" charset="2"/>
              <a:buChar char="§"/>
              <a:defRPr/>
            </a:pPr>
            <a:r>
              <a:rPr dirty="0" smtClean="0"/>
              <a:t>Definir fraude y abuso </a:t>
            </a:r>
          </a:p>
          <a:p>
            <a:pPr marL="180955" lvl="1" indent="-180955">
              <a:spcBef>
                <a:spcPts val="624"/>
              </a:spcBef>
              <a:spcAft>
                <a:spcPts val="0"/>
              </a:spcAft>
              <a:buFont typeface="Wingdings" panose="05000000000000000000" pitchFamily="2" charset="2"/>
              <a:buChar char="§"/>
              <a:defRPr/>
            </a:pPr>
            <a:r>
              <a:rPr dirty="0" smtClean="0"/>
              <a:t>Identificar las causas de los pagos indebidos</a:t>
            </a:r>
          </a:p>
          <a:p>
            <a:pPr marL="180955" lvl="1" indent="-180955">
              <a:spcBef>
                <a:spcPts val="624"/>
              </a:spcBef>
              <a:spcAft>
                <a:spcPts val="0"/>
              </a:spcAft>
              <a:buFont typeface="Wingdings" panose="05000000000000000000" pitchFamily="2" charset="2"/>
              <a:buChar char="§"/>
              <a:defRPr/>
            </a:pPr>
            <a:r>
              <a:rPr dirty="0" smtClean="0"/>
              <a:t>Analizar cómo combate CMS el fraude y el abuso</a:t>
            </a:r>
          </a:p>
          <a:p>
            <a:pPr marL="180955" lvl="1" indent="-180955">
              <a:spcBef>
                <a:spcPts val="624"/>
              </a:spcBef>
              <a:spcAft>
                <a:spcPts val="0"/>
              </a:spcAft>
              <a:buFont typeface="Wingdings" panose="05000000000000000000" pitchFamily="2" charset="2"/>
              <a:buChar char="§"/>
              <a:defRPr/>
            </a:pPr>
            <a:r>
              <a:rPr dirty="0" smtClean="0"/>
              <a:t>Explicar de qué manera puede usted luchar contra el fraude y el abuso</a:t>
            </a:r>
          </a:p>
          <a:p>
            <a:pPr marL="180955" lvl="1" indent="-180955">
              <a:spcBef>
                <a:spcPts val="624"/>
              </a:spcBef>
              <a:spcAft>
                <a:spcPts val="0"/>
              </a:spcAft>
              <a:buFont typeface="Wingdings" panose="05000000000000000000" pitchFamily="2" charset="2"/>
              <a:buChar char="§"/>
              <a:defRPr/>
            </a:pPr>
            <a:r>
              <a:rPr dirty="0" smtClean="0"/>
              <a:t>Reconocer las fuentes de información adicional</a:t>
            </a:r>
          </a:p>
          <a:p>
            <a:pPr marL="0" indent="0">
              <a:spcBef>
                <a:spcPts val="634"/>
              </a:spcBef>
              <a:buNone/>
              <a:defRPr/>
            </a:pPr>
            <a:endParaRPr lang="es-US" dirty="0"/>
          </a:p>
        </p:txBody>
      </p:sp>
      <p:sp>
        <p:nvSpPr>
          <p:cNvPr id="25603" name="Slide Number Placeholder 5"/>
          <p:cNvSpPr>
            <a:spLocks noGrp="1"/>
          </p:cNvSpPr>
          <p:nvPr>
            <p:ph type="sldNum" sz="quarter" idx="5"/>
          </p:nvPr>
        </p:nvSpPr>
        <p:spPr bwMode="auto">
          <a:ln>
            <a:miter lim="800000"/>
            <a:headEnd/>
            <a:tailEnd/>
          </a:ln>
        </p:spPr>
        <p:txBody>
          <a:bodyPr/>
          <a:lstStyle/>
          <a:p>
            <a:pPr>
              <a:defRPr/>
            </a:pPr>
            <a:fld id="{C5C8C198-32D5-43A7-976B-4601E93D9088}" type="slidenum">
              <a:rPr lang="en-US" smtClean="0">
                <a:latin typeface="Arial" charset="0"/>
                <a:ea typeface="ＭＳ Ｐゴシック" pitchFamily="34" charset="-128"/>
              </a:rPr>
              <a:pPr>
                <a:defRPr/>
              </a:pPr>
              <a:t>2</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478096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xfrm>
            <a:off x="646044" y="4561226"/>
            <a:ext cx="6271591" cy="4318573"/>
          </a:xfrm>
        </p:spPr>
        <p:txBody>
          <a:bodyPr wrap="square" numCol="1" anchor="t" anchorCtr="0" compatLnSpc="1">
            <a:prstTxWarp prst="textNoShape">
              <a:avLst/>
            </a:prstTxWarp>
            <a:noAutofit/>
          </a:bodyPr>
          <a:lstStyle/>
          <a:p>
            <a:pPr marL="0" lvl="2" indent="0" defTabSz="966210">
              <a:spcBef>
                <a:spcPts val="622"/>
              </a:spcBef>
              <a:spcAft>
                <a:spcPts val="0"/>
              </a:spcAft>
              <a:buNone/>
              <a:defRPr/>
            </a:pPr>
            <a:r>
              <a:rPr dirty="0" smtClean="0"/>
              <a:t>El Contratista Zonal de Integridad del Programa opera en 7 zonas. Se alinean con las jurisdicciones del Contratista Administrativo de Medicare. </a:t>
            </a:r>
          </a:p>
          <a:p>
            <a:pPr marL="178573" lvl="2" indent="-178573" defTabSz="966210">
              <a:spcBef>
                <a:spcPts val="622"/>
              </a:spcBef>
              <a:spcAft>
                <a:spcPts val="0"/>
              </a:spcAft>
              <a:buFont typeface="Wingdings" panose="05000000000000000000" pitchFamily="2" charset="2"/>
              <a:buChar char="§"/>
              <a:defRPr/>
            </a:pPr>
            <a:r>
              <a:rPr dirty="0" smtClean="0"/>
              <a:t>La zona 1 está cubierta por SGS e incluye California, Hawái y Nevada.</a:t>
            </a:r>
          </a:p>
          <a:p>
            <a:pPr marL="178573" lvl="2" indent="-178573" defTabSz="966210">
              <a:spcBef>
                <a:spcPts val="622"/>
              </a:spcBef>
              <a:spcAft>
                <a:spcPts val="0"/>
              </a:spcAft>
              <a:buFont typeface="Wingdings" panose="05000000000000000000" pitchFamily="2" charset="2"/>
              <a:buChar char="§"/>
              <a:defRPr/>
            </a:pPr>
            <a:r>
              <a:rPr dirty="0" smtClean="0"/>
              <a:t>La zona 2 está cubierta por AdvanceMed e incluye Alaska, Arizona, Idaho, Iowa, Kansas, Missouri, Montana, Nebraska, Dakota del Norte, Oregon, Dakota del Sur, Utah, Washington y Wyoming.</a:t>
            </a:r>
          </a:p>
          <a:p>
            <a:pPr marL="178573" lvl="2" indent="-178573" defTabSz="966210">
              <a:spcBef>
                <a:spcPts val="622"/>
              </a:spcBef>
              <a:spcAft>
                <a:spcPts val="0"/>
              </a:spcAft>
              <a:buFont typeface="Wingdings" panose="05000000000000000000" pitchFamily="2" charset="2"/>
              <a:buChar char="§"/>
              <a:defRPr/>
            </a:pPr>
            <a:r>
              <a:rPr dirty="0" smtClean="0"/>
              <a:t>La zona 3 está cubierta por Cahaba e incluye Illinois, Indiana, Kentucky, Michigan, Minnesota, Ohio y Wisconsin.</a:t>
            </a:r>
          </a:p>
          <a:p>
            <a:pPr marL="178573" lvl="2" indent="-178573" defTabSz="966210">
              <a:spcBef>
                <a:spcPts val="622"/>
              </a:spcBef>
              <a:spcAft>
                <a:spcPts val="0"/>
              </a:spcAft>
              <a:buFont typeface="Wingdings" panose="05000000000000000000" pitchFamily="2" charset="2"/>
              <a:buChar char="§"/>
              <a:defRPr/>
            </a:pPr>
            <a:r>
              <a:rPr dirty="0" smtClean="0"/>
              <a:t>La zona 4 está cubierta por Health Integrity e incluye Colorado, Oklahoma, Nuevo México y Texas.</a:t>
            </a:r>
          </a:p>
          <a:p>
            <a:pPr marL="178573" lvl="2" indent="-178573" defTabSz="966210">
              <a:spcBef>
                <a:spcPts val="622"/>
              </a:spcBef>
              <a:spcAft>
                <a:spcPts val="0"/>
              </a:spcAft>
              <a:buFont typeface="Wingdings" panose="05000000000000000000" pitchFamily="2" charset="2"/>
              <a:buChar char="§"/>
              <a:defRPr/>
            </a:pPr>
            <a:r>
              <a:rPr dirty="0" smtClean="0"/>
              <a:t>La zona 5 está cubierta por AdvanceMed e incluye Alabama, Arkansas, Georgia, Louisiana, Mississippi, Carolina del Norte, Carolina del Sur, Tennessee, Virginia y Virginia Occidental.</a:t>
            </a:r>
          </a:p>
          <a:p>
            <a:pPr marL="178573" lvl="2" indent="-178573" defTabSz="966210">
              <a:spcBef>
                <a:spcPts val="622"/>
              </a:spcBef>
              <a:spcAft>
                <a:spcPts val="0"/>
              </a:spcAft>
              <a:buFont typeface="Wingdings" panose="05000000000000000000" pitchFamily="2" charset="2"/>
              <a:buChar char="§"/>
              <a:defRPr/>
            </a:pPr>
            <a:r>
              <a:rPr dirty="0" smtClean="0"/>
              <a:t>La zona 6 está cubierta por EA-BISC, NE-BISC y PA-BISC e incluye Connecticut, Delaware, Maine, Maryland, Massachusetts, New Hampshire, Nueva Jersey, Nueva York, Pensilvania, Rhode Island, Vermont y el </a:t>
            </a:r>
            <a:r>
              <a:rPr lang="en-US" dirty="0" smtClean="0"/>
              <a:t>D</a:t>
            </a:r>
            <a:r>
              <a:rPr dirty="0" smtClean="0"/>
              <a:t>istrito de Columbia.</a:t>
            </a:r>
          </a:p>
          <a:p>
            <a:pPr marL="178573" lvl="2" indent="-178573" defTabSz="966210">
              <a:spcBef>
                <a:spcPts val="622"/>
              </a:spcBef>
              <a:spcAft>
                <a:spcPts val="0"/>
              </a:spcAft>
              <a:buFont typeface="Wingdings" panose="05000000000000000000" pitchFamily="2" charset="2"/>
              <a:buChar char="§"/>
              <a:defRPr/>
            </a:pPr>
            <a:r>
              <a:rPr dirty="0" smtClean="0"/>
              <a:t>La zona 7 está cubierta por SGS e incluye Florida y Puerto Rico.</a:t>
            </a:r>
          </a:p>
          <a:p>
            <a:pPr marL="181880" indent="-181880">
              <a:spcBef>
                <a:spcPts val="634"/>
              </a:spcBef>
              <a:spcAft>
                <a:spcPts val="0"/>
              </a:spcAft>
              <a:defRPr/>
            </a:pPr>
            <a:endParaRPr lang="es-US" dirty="0" smtClean="0">
              <a:ea typeface="+mn-ea"/>
              <a:cs typeface="+mn-cs"/>
            </a:endParaRPr>
          </a:p>
        </p:txBody>
      </p:sp>
      <p:sp>
        <p:nvSpPr>
          <p:cNvPr id="62467" name="Slide Number Placeholder 2"/>
          <p:cNvSpPr>
            <a:spLocks noGrp="1"/>
          </p:cNvSpPr>
          <p:nvPr>
            <p:ph type="sldNum" sz="quarter" idx="5"/>
          </p:nvPr>
        </p:nvSpPr>
        <p:spPr bwMode="auto">
          <a:ln>
            <a:miter lim="800000"/>
            <a:headEnd/>
            <a:tailEnd/>
          </a:ln>
        </p:spPr>
        <p:txBody>
          <a:bodyPr/>
          <a:lstStyle/>
          <a:p>
            <a:pPr>
              <a:defRPr/>
            </a:pPr>
            <a:fld id="{A3437534-FE72-4012-982B-8AB2EDB53B50}" type="slidenum">
              <a:rPr lang="en-US" smtClean="0">
                <a:latin typeface="Arial" charset="0"/>
                <a:ea typeface="ＭＳ Ｐゴシック" pitchFamily="34" charset="-128"/>
              </a:rPr>
              <a:pPr>
                <a:defRPr/>
              </a:pPr>
              <a:t>20</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2337984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xfrm>
            <a:off x="397565" y="4407108"/>
            <a:ext cx="6599583" cy="4485807"/>
          </a:xfrm>
        </p:spPr>
        <p:txBody>
          <a:bodyPr wrap="square" numCol="1" anchor="t" anchorCtr="0" compatLnSpc="1">
            <a:prstTxWarp prst="textNoShape">
              <a:avLst/>
            </a:prstTxWarp>
            <a:normAutofit lnSpcReduction="10000"/>
          </a:bodyPr>
          <a:lstStyle/>
          <a:p>
            <a:pPr marL="0" lvl="1" indent="0">
              <a:lnSpc>
                <a:spcPct val="110000"/>
              </a:lnSpc>
              <a:spcBef>
                <a:spcPts val="417"/>
              </a:spcBef>
              <a:spcAft>
                <a:spcPts val="0"/>
              </a:spcAft>
              <a:buNone/>
              <a:defRPr/>
            </a:pPr>
            <a:r>
              <a:rPr dirty="0" smtClean="0"/>
              <a:t>El Contratista para la Integridad del Uso de los Medicamentos (MEDIC) de la Integridad de Beneficios Nacional (NBI) respalda al Centro para la Integridad del Programa (CPI) de CMS. La NBI monitorea el fraude, los desperdicios y el abuso en los programas de la Parte C y la Parte D en los 50 estados, el </a:t>
            </a:r>
            <a:r>
              <a:rPr lang="en-US" dirty="0" smtClean="0"/>
              <a:t>D</a:t>
            </a:r>
            <a:r>
              <a:rPr dirty="0" smtClean="0"/>
              <a:t>istrito de Columbia y los Territorios de EE. UU. La NBI tiene investigadores en todo el país que trabajan con el estado federal y las autoridades locales de cumplimiento de la ley y otras partes interesadas. Si desea obtener más información, visite </a:t>
            </a:r>
            <a:r>
              <a:rPr lang="en-US" dirty="0" smtClean="0">
                <a:hlinkClick r:id="rId3"/>
              </a:rPr>
              <a:t>healthintegrity.org/contracts/nbi-medic</a:t>
            </a:r>
            <a:r>
              <a:rPr dirty="0" smtClean="0"/>
              <a:t>.   </a:t>
            </a:r>
          </a:p>
          <a:p>
            <a:pPr marL="0" lvl="1" indent="0">
              <a:lnSpc>
                <a:spcPct val="110000"/>
              </a:lnSpc>
              <a:spcBef>
                <a:spcPts val="417"/>
              </a:spcBef>
              <a:spcAft>
                <a:spcPts val="0"/>
              </a:spcAft>
              <a:buNone/>
              <a:defRPr/>
            </a:pPr>
            <a:r>
              <a:rPr dirty="0" smtClean="0"/>
              <a:t>La integridad en salud es el contratista de la integridad del programa Medicare Parte C y Parte D para los Centros de Servicios de Medicare y Medicaid (CMS) según NBI MEDIC. Sus principales responsabilidades incluyen lo siguiente:</a:t>
            </a:r>
          </a:p>
          <a:p>
            <a:pPr marL="178573" lvl="1" indent="-178573">
              <a:spcBef>
                <a:spcPts val="624"/>
              </a:spcBef>
              <a:spcAft>
                <a:spcPts val="0"/>
              </a:spcAft>
              <a:buFont typeface="Wingdings" panose="05000000000000000000" pitchFamily="2" charset="2"/>
              <a:buChar char="§"/>
              <a:defRPr/>
            </a:pPr>
            <a:r>
              <a:rPr dirty="0" smtClean="0"/>
              <a:t>Investigar fraude, desperdicios y abuso potenciales</a:t>
            </a:r>
          </a:p>
          <a:p>
            <a:pPr marL="178573" lvl="1" indent="-178573">
              <a:spcBef>
                <a:spcPts val="624"/>
              </a:spcBef>
              <a:spcAft>
                <a:spcPts val="0"/>
              </a:spcAft>
              <a:buFont typeface="Wingdings" panose="05000000000000000000" pitchFamily="2" charset="2"/>
              <a:buChar char="§"/>
              <a:defRPr/>
            </a:pPr>
            <a:r>
              <a:rPr dirty="0" smtClean="0"/>
              <a:t>Recibir quejas</a:t>
            </a:r>
          </a:p>
          <a:p>
            <a:pPr marL="178573" lvl="1" indent="-178573">
              <a:spcBef>
                <a:spcPts val="624"/>
              </a:spcBef>
              <a:spcAft>
                <a:spcPts val="0"/>
              </a:spcAft>
              <a:buFont typeface="Wingdings" panose="05000000000000000000" pitchFamily="2" charset="2"/>
              <a:buChar char="§"/>
              <a:defRPr/>
            </a:pPr>
            <a:r>
              <a:rPr dirty="0" smtClean="0"/>
              <a:t>Resolver quejas por fraude de los beneficiarios</a:t>
            </a:r>
          </a:p>
          <a:p>
            <a:pPr marL="178573" lvl="1" indent="-178573">
              <a:spcBef>
                <a:spcPts val="624"/>
              </a:spcBef>
              <a:spcAft>
                <a:spcPts val="0"/>
              </a:spcAft>
              <a:buFont typeface="Wingdings" panose="05000000000000000000" pitchFamily="2" charset="2"/>
              <a:buChar char="§"/>
              <a:defRPr/>
            </a:pPr>
            <a:r>
              <a:rPr dirty="0" smtClean="0"/>
              <a:t>Realizar análisis de datos proactivos</a:t>
            </a:r>
          </a:p>
          <a:p>
            <a:pPr marL="178573" lvl="1" indent="-178573">
              <a:spcBef>
                <a:spcPts val="624"/>
              </a:spcBef>
              <a:spcAft>
                <a:spcPts val="0"/>
              </a:spcAft>
              <a:buFont typeface="Wingdings" panose="05000000000000000000" pitchFamily="2" charset="2"/>
              <a:buChar char="§"/>
              <a:defRPr/>
            </a:pPr>
            <a:r>
              <a:rPr dirty="0" smtClean="0"/>
              <a:t>Identificar vulnerabilidades del programa</a:t>
            </a:r>
          </a:p>
          <a:p>
            <a:pPr marL="178573" lvl="1" indent="-178573">
              <a:spcBef>
                <a:spcPts val="624"/>
              </a:spcBef>
              <a:spcAft>
                <a:spcPts val="0"/>
              </a:spcAft>
              <a:buFont typeface="Wingdings" panose="05000000000000000000" pitchFamily="2" charset="2"/>
              <a:buChar char="§"/>
              <a:defRPr/>
            </a:pPr>
            <a:r>
              <a:rPr dirty="0" smtClean="0"/>
              <a:t>Remitir potenciales casos de fraude a agencias de cumplimiento de la ley</a:t>
            </a:r>
          </a:p>
          <a:p>
            <a:pPr marL="0" indent="0">
              <a:spcBef>
                <a:spcPts val="622"/>
              </a:spcBef>
              <a:spcAft>
                <a:spcPts val="0"/>
              </a:spcAft>
              <a:buNone/>
              <a:defRPr/>
            </a:pPr>
            <a:r>
              <a:rPr dirty="0" smtClean="0"/>
              <a:t>Los programas Medicare Parte C y Parte D pierden millones de dólares cada año por fraude, desperdicios y abuso. La Difusión y Educación Médica de CMS, en nombre del Centro para la Integridad del Programa (CPI) de CMS, ha creado un sitio web para ayudar a quienes están comprometidos con la detención del fraude, los desperdicios y el abuso en la Parte C y la Parte D, en el que se proporcionan noticias e información general y relevante, y herramientas y recursos específicos de la industria. Para obtener más información, visite </a:t>
            </a:r>
            <a:r>
              <a:rPr lang="en-US" dirty="0" smtClean="0">
                <a:hlinkClick r:id="rId4"/>
              </a:rPr>
              <a:t>medic-outreach.rainmakerssolutions.com/</a:t>
            </a:r>
            <a:r>
              <a:rPr dirty="0" smtClean="0"/>
              <a:t>.</a:t>
            </a:r>
          </a:p>
          <a:p>
            <a:pPr marL="0" lvl="1" indent="0">
              <a:lnSpc>
                <a:spcPct val="110000"/>
              </a:lnSpc>
              <a:spcBef>
                <a:spcPts val="417"/>
              </a:spcBef>
              <a:spcAft>
                <a:spcPts val="0"/>
              </a:spcAft>
              <a:buNone/>
              <a:defRPr/>
            </a:pPr>
            <a:endParaRPr lang="es-US" dirty="0"/>
          </a:p>
          <a:p>
            <a:pPr marL="483196" lvl="1" indent="-483196">
              <a:lnSpc>
                <a:spcPct val="110000"/>
              </a:lnSpc>
              <a:spcBef>
                <a:spcPts val="417"/>
              </a:spcBef>
              <a:spcAft>
                <a:spcPts val="0"/>
              </a:spcAft>
              <a:buNone/>
              <a:defRPr/>
            </a:pPr>
            <a:endParaRPr lang="es-US" dirty="0"/>
          </a:p>
        </p:txBody>
      </p:sp>
      <p:sp>
        <p:nvSpPr>
          <p:cNvPr id="64515" name="Slide Number Placeholder 2"/>
          <p:cNvSpPr>
            <a:spLocks noGrp="1"/>
          </p:cNvSpPr>
          <p:nvPr>
            <p:ph type="sldNum" sz="quarter" idx="5"/>
          </p:nvPr>
        </p:nvSpPr>
        <p:spPr bwMode="auto">
          <a:ln>
            <a:miter lim="800000"/>
            <a:headEnd/>
            <a:tailEnd/>
          </a:ln>
        </p:spPr>
        <p:txBody>
          <a:bodyPr/>
          <a:lstStyle/>
          <a:p>
            <a:pPr>
              <a:defRPr/>
            </a:pPr>
            <a:fld id="{88333209-07CB-495D-A771-E94141CD2E96}" type="slidenum">
              <a:rPr lang="en-US" smtClean="0">
                <a:latin typeface="Arial" charset="0"/>
                <a:ea typeface="ＭＳ Ｐゴシック" pitchFamily="34" charset="-128"/>
              </a:rPr>
              <a:pPr>
                <a:defRPr/>
              </a:pPr>
              <a:t>21</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6536088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4" name="Rectangle 3"/>
          <p:cNvSpPr>
            <a:spLocks noGrp="1" noChangeArrowheads="1"/>
          </p:cNvSpPr>
          <p:nvPr>
            <p:ph type="body" idx="1"/>
          </p:nvPr>
        </p:nvSpPr>
        <p:spPr bwMode="auto">
          <a:xfrm>
            <a:off x="477078" y="4407108"/>
            <a:ext cx="6042991" cy="4328410"/>
          </a:xfrm>
        </p:spPr>
        <p:txBody>
          <a:bodyPr wrap="square" numCol="1" anchor="t" anchorCtr="0" compatLnSpc="1">
            <a:prstTxWarp prst="textNoShape">
              <a:avLst/>
            </a:prstTxWarp>
          </a:bodyPr>
          <a:lstStyle/>
          <a:p>
            <a:pPr marL="0" indent="0">
              <a:spcBef>
                <a:spcPts val="634"/>
              </a:spcBef>
              <a:spcAft>
                <a:spcPts val="0"/>
              </a:spcAft>
              <a:buNone/>
              <a:defRPr/>
            </a:pPr>
            <a:r>
              <a:rPr dirty="0" smtClean="0"/>
              <a:t>La misión del Programa de Auditoría de Recuperación es reducir los pagos indebidos a través de la detección y el cobro eficiente de sobrepagos, la identificación de subpagos y la implementación de acciones que evitarán futuros pagos indebidos.</a:t>
            </a:r>
          </a:p>
          <a:p>
            <a:pPr marL="0" indent="0">
              <a:spcBef>
                <a:spcPts val="634"/>
              </a:spcBef>
              <a:spcAft>
                <a:spcPts val="0"/>
              </a:spcAft>
              <a:buNone/>
              <a:defRPr/>
            </a:pPr>
            <a:r>
              <a:rPr dirty="0" smtClean="0"/>
              <a:t>El Programa de Contratistas de Auditoría de Recuperación (RAC) se implementó en forma permanente para Medicare Partes A y B a escala nacional. A través de la Ley de Asistencia Accesible (ACA) y la Protección al Paciente, CMS exige expandir el programa RAC a Medicare Partes C/D. Los RAC de Medicare Partes C/D deben garantizar que cada Plan Medicare Advantage Parte C y cada Plan para Recetas Médicas Parte D cuente con un plan vigente contra el </a:t>
            </a:r>
            <a:r>
              <a:rPr dirty="0" err="1" smtClean="0"/>
              <a:t>fraude</a:t>
            </a:r>
            <a:r>
              <a:rPr dirty="0" smtClean="0"/>
              <a:t> y revisar la eficacia de cada plan contra el fraude.  </a:t>
            </a:r>
          </a:p>
          <a:p>
            <a:pPr marL="0" indent="0">
              <a:spcBef>
                <a:spcPts val="634"/>
              </a:spcBef>
              <a:spcAft>
                <a:spcPts val="0"/>
              </a:spcAft>
              <a:buNone/>
              <a:defRPr/>
            </a:pPr>
            <a:r>
              <a:rPr dirty="0" smtClean="0"/>
              <a:t>Los estados y territorios deben establecer programas RAC de Medicaid.</a:t>
            </a:r>
          </a:p>
          <a:p>
            <a:pPr marL="180955" indent="-180955">
              <a:spcBef>
                <a:spcPts val="624"/>
              </a:spcBef>
              <a:spcAft>
                <a:spcPts val="0"/>
              </a:spcAft>
              <a:defRPr/>
            </a:pPr>
            <a:r>
              <a:rPr dirty="0" smtClean="0"/>
              <a:t>Los RAC de Medicaid deben identificar y recuperar sobrepagos e identificar subpagos.</a:t>
            </a:r>
          </a:p>
          <a:p>
            <a:pPr marL="180955" indent="-180955">
              <a:spcBef>
                <a:spcPts val="624"/>
              </a:spcBef>
              <a:spcAft>
                <a:spcPts val="0"/>
              </a:spcAft>
              <a:defRPr/>
            </a:pPr>
            <a:r>
              <a:rPr dirty="0" smtClean="0"/>
              <a:t>Los RAC de Medicaid deben coordinar sus esfuerzos con otras entidades de auditorías, que incluyen agencias de autoridades federales y estatales. Los CMS y los estados trabajarán para minimizar la posibilidad de que se superpongan las auditorías. A partir del 26 de marzo de 2014, todos los estados, salvo 2, informaron sus datos a los RAC de Medicaid. Si desea obtener información, visite la página web "RAC de un vistazo" en </a:t>
            </a:r>
            <a:r>
              <a:rPr lang="en-US" dirty="0" smtClean="0">
                <a:hlinkClick r:id="rId3"/>
              </a:rPr>
              <a:t>w2.dehpg.net/RACSS/Map.aspx</a:t>
            </a:r>
            <a:r>
              <a:rPr dirty="0" smtClean="0"/>
              <a:t>.</a:t>
            </a:r>
            <a:endParaRPr lang="es-US" dirty="0">
              <a:ea typeface="ＭＳ Ｐゴシック" pitchFamily="7" charset="-128"/>
            </a:endParaRPr>
          </a:p>
        </p:txBody>
      </p:sp>
      <p:sp>
        <p:nvSpPr>
          <p:cNvPr id="66563" name="Slide Number Placeholder 2"/>
          <p:cNvSpPr>
            <a:spLocks noGrp="1"/>
          </p:cNvSpPr>
          <p:nvPr>
            <p:ph type="sldNum" sz="quarter" idx="5"/>
          </p:nvPr>
        </p:nvSpPr>
        <p:spPr bwMode="auto">
          <a:ln>
            <a:miter lim="800000"/>
            <a:headEnd/>
            <a:tailEnd/>
          </a:ln>
        </p:spPr>
        <p:txBody>
          <a:bodyPr/>
          <a:lstStyle/>
          <a:p>
            <a:pPr>
              <a:defRPr/>
            </a:pPr>
            <a:fld id="{E83EF554-F55B-4F32-9AA9-1DE428C46D0C}" type="slidenum">
              <a:rPr lang="en-US" smtClean="0">
                <a:latin typeface="Arial" charset="0"/>
                <a:ea typeface="ＭＳ Ｐゴシック" pitchFamily="34" charset="-128"/>
              </a:rPr>
              <a:pPr>
                <a:defRPr/>
              </a:pPr>
              <a:t>22</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643719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4" name="Rectangle 3"/>
          <p:cNvSpPr>
            <a:spLocks noGrp="1" noChangeArrowheads="1"/>
          </p:cNvSpPr>
          <p:nvPr>
            <p:ph type="body" idx="1"/>
          </p:nvPr>
        </p:nvSpPr>
        <p:spPr bwMode="auto">
          <a:xfrm>
            <a:off x="556592" y="4485807"/>
            <a:ext cx="6281530" cy="4807158"/>
          </a:xfrm>
        </p:spPr>
        <p:txBody>
          <a:bodyPr wrap="square" numCol="1" anchor="t" anchorCtr="0" compatLnSpc="1">
            <a:prstTxWarp prst="textNoShape">
              <a:avLst/>
            </a:prstTxWarp>
          </a:bodyPr>
          <a:lstStyle/>
          <a:p>
            <a:pPr marL="0" indent="0">
              <a:spcBef>
                <a:spcPts val="634"/>
              </a:spcBef>
              <a:spcAft>
                <a:spcPts val="0"/>
              </a:spcAft>
              <a:buNone/>
              <a:defRPr/>
            </a:pPr>
            <a:r>
              <a:rPr dirty="0" smtClean="0"/>
              <a:t>Los programas Medicare Parte C y Parte D pierden millones de dólares cada año por fraude, desperdicios y abuso. El Contratista para la Integridad del Uso de los Medicamentos de Difusión y Educación Médica de CMS (O&amp;E) en nombre del Centro para la Integridad del Programa (CPI) de los Centros de Servicios de Medicare y Medicaid (CMS) ha creado el sitio web CMS O&amp;E MEDIC para ayudar a quienes están comprometidos con la detención del fraude, los desperdicios y el abuso en Medicare Parte C y Parte D. Visite </a:t>
            </a:r>
            <a:r>
              <a:rPr lang="en-US" dirty="0" smtClean="0">
                <a:hlinkClick r:id="rId3"/>
              </a:rPr>
              <a:t>medic-outreach.rainmakerssolutions.com/</a:t>
            </a:r>
            <a:r>
              <a:rPr dirty="0" smtClean="0"/>
              <a:t> para obtener lo siguiente</a:t>
            </a:r>
          </a:p>
          <a:p>
            <a:pPr indent="-180216">
              <a:spcBef>
                <a:spcPts val="634"/>
              </a:spcBef>
              <a:spcAft>
                <a:spcPts val="0"/>
              </a:spcAft>
              <a:defRPr/>
            </a:pPr>
            <a:r>
              <a:rPr dirty="0" smtClean="0"/>
              <a:t>Materiales de educación y difusión </a:t>
            </a:r>
          </a:p>
          <a:p>
            <a:pPr indent="-180216">
              <a:spcBef>
                <a:spcPts val="634"/>
              </a:spcBef>
              <a:spcAft>
                <a:spcPts val="0"/>
              </a:spcAft>
              <a:defRPr/>
            </a:pPr>
            <a:r>
              <a:rPr dirty="0" smtClean="0"/>
              <a:t>Capacitación profesional</a:t>
            </a:r>
          </a:p>
          <a:p>
            <a:pPr indent="-180216">
              <a:spcBef>
                <a:spcPts val="634"/>
              </a:spcBef>
              <a:spcAft>
                <a:spcPts val="0"/>
              </a:spcAft>
              <a:defRPr/>
            </a:pPr>
            <a:r>
              <a:rPr dirty="0" smtClean="0"/>
              <a:t>Normativas y orientación</a:t>
            </a:r>
          </a:p>
          <a:p>
            <a:pPr indent="-180216">
              <a:spcBef>
                <a:spcPts val="634"/>
              </a:spcBef>
              <a:spcAft>
                <a:spcPts val="0"/>
              </a:spcAft>
              <a:defRPr/>
            </a:pPr>
            <a:r>
              <a:rPr dirty="0" smtClean="0"/>
              <a:t>Recursos para la lucha contra el fraude</a:t>
            </a:r>
          </a:p>
          <a:p>
            <a:pPr indent="-180216">
              <a:spcBef>
                <a:spcPts val="634"/>
              </a:spcBef>
              <a:spcAft>
                <a:spcPts val="0"/>
              </a:spcAft>
              <a:defRPr/>
            </a:pPr>
            <a:r>
              <a:rPr dirty="0" smtClean="0"/>
              <a:t>Noticias generales</a:t>
            </a:r>
          </a:p>
          <a:p>
            <a:pPr marL="0" indent="0">
              <a:spcBef>
                <a:spcPts val="634"/>
              </a:spcBef>
              <a:spcAft>
                <a:spcPts val="0"/>
              </a:spcAft>
              <a:buNone/>
              <a:defRPr/>
            </a:pPr>
            <a:endParaRPr lang="es-US" dirty="0">
              <a:ea typeface="ＭＳ Ｐゴシック" pitchFamily="7" charset="-128"/>
            </a:endParaRPr>
          </a:p>
        </p:txBody>
      </p:sp>
      <p:sp>
        <p:nvSpPr>
          <p:cNvPr id="68611" name="Slide Number Placeholder 2"/>
          <p:cNvSpPr>
            <a:spLocks noGrp="1"/>
          </p:cNvSpPr>
          <p:nvPr>
            <p:ph type="sldNum" sz="quarter" idx="5"/>
          </p:nvPr>
        </p:nvSpPr>
        <p:spPr bwMode="auto">
          <a:ln>
            <a:miter lim="800000"/>
            <a:headEnd/>
            <a:tailEnd/>
          </a:ln>
        </p:spPr>
        <p:txBody>
          <a:bodyPr/>
          <a:lstStyle/>
          <a:p>
            <a:pPr>
              <a:defRPr/>
            </a:pPr>
            <a:fld id="{E91121C9-760C-422B-B3F4-5D79120FFED5}" type="slidenum">
              <a:rPr lang="en-US" smtClean="0">
                <a:latin typeface="Arial" charset="0"/>
                <a:ea typeface="ＭＳ Ｐゴシック" pitchFamily="34" charset="-128"/>
              </a:rPr>
              <a:pPr>
                <a:defRPr/>
              </a:pPr>
              <a:t>23</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347777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2183" y="4561226"/>
            <a:ext cx="6014831" cy="4489086"/>
          </a:xfrm>
        </p:spPr>
        <p:txBody>
          <a:bodyPr/>
          <a:lstStyle/>
          <a:p>
            <a:pPr marL="0" indent="0" eaLnBrk="1" hangingPunct="1">
              <a:spcBef>
                <a:spcPts val="622"/>
              </a:spcBef>
              <a:spcAft>
                <a:spcPts val="0"/>
              </a:spcAft>
              <a:buNone/>
              <a:defRPr/>
            </a:pPr>
            <a:r>
              <a:rPr dirty="0" smtClean="0"/>
              <a:t>Contratistas de Integridad de Medicaid (MIC) </a:t>
            </a:r>
          </a:p>
          <a:p>
            <a:pPr marL="180955" indent="-180955" eaLnBrk="1" hangingPunct="1">
              <a:spcBef>
                <a:spcPts val="622"/>
              </a:spcBef>
              <a:spcAft>
                <a:spcPts val="0"/>
              </a:spcAft>
              <a:defRPr/>
            </a:pPr>
            <a:r>
              <a:rPr dirty="0" smtClean="0"/>
              <a:t>Respaldar, no reemplazar, los esfuerzos de integridad del programa estatal de Medicaid</a:t>
            </a:r>
          </a:p>
          <a:p>
            <a:pPr marL="180955" indent="-180955" eaLnBrk="1" hangingPunct="1">
              <a:spcBef>
                <a:spcPts val="622"/>
              </a:spcBef>
              <a:spcAft>
                <a:spcPts val="0"/>
              </a:spcAft>
              <a:defRPr/>
            </a:pPr>
            <a:r>
              <a:rPr dirty="0" smtClean="0"/>
              <a:t>Conducir auditorías posteriores al pago de los suministradores de Medicaid</a:t>
            </a:r>
          </a:p>
          <a:p>
            <a:pPr marL="180955" indent="-180955" eaLnBrk="1" hangingPunct="1">
              <a:spcBef>
                <a:spcPts val="622"/>
              </a:spcBef>
              <a:spcAft>
                <a:spcPts val="0"/>
              </a:spcAft>
              <a:defRPr/>
            </a:pPr>
            <a:r>
              <a:rPr dirty="0" smtClean="0"/>
              <a:t>Identificar sobrepagos y derivar al estado el cobro de los sobrepagos</a:t>
            </a:r>
          </a:p>
          <a:p>
            <a:pPr marL="180955" indent="-180955" eaLnBrk="1" hangingPunct="1">
              <a:spcBef>
                <a:spcPts val="622"/>
              </a:spcBef>
              <a:spcAft>
                <a:spcPts val="0"/>
              </a:spcAft>
              <a:defRPr/>
            </a:pPr>
            <a:r>
              <a:rPr dirty="0" smtClean="0"/>
              <a:t>No se toma una decisión oficial sobre quién tiene razón en las apelaciones, pero se respalda el proceso de adjudicación del estado</a:t>
            </a:r>
          </a:p>
          <a:p>
            <a:pPr marL="0" indent="0">
              <a:spcBef>
                <a:spcPts val="622"/>
              </a:spcBef>
              <a:spcAft>
                <a:spcPts val="0"/>
              </a:spcAft>
              <a:buNone/>
              <a:defRPr/>
            </a:pPr>
            <a:r>
              <a:rPr dirty="0" smtClean="0"/>
              <a:t>Existen 3 tipos de MIC: </a:t>
            </a:r>
          </a:p>
          <a:p>
            <a:pPr marL="237127" indent="-237127">
              <a:spcBef>
                <a:spcPts val="622"/>
              </a:spcBef>
              <a:spcAft>
                <a:spcPts val="0"/>
              </a:spcAft>
              <a:buFont typeface="Wingdings" pitchFamily="2" charset="2"/>
              <a:buAutoNum type="arabicPeriod"/>
              <a:defRPr/>
            </a:pPr>
            <a:r>
              <a:rPr dirty="0" smtClean="0"/>
              <a:t>Revisión </a:t>
            </a:r>
          </a:p>
          <a:p>
            <a:pPr marL="237127" indent="-237127">
              <a:spcBef>
                <a:spcPts val="622"/>
              </a:spcBef>
              <a:spcAft>
                <a:spcPts val="0"/>
              </a:spcAft>
              <a:buFont typeface="Wingdings" pitchFamily="2" charset="2"/>
              <a:buAutoNum type="arabicPeriod"/>
              <a:defRPr/>
            </a:pPr>
            <a:r>
              <a:rPr dirty="0" smtClean="0"/>
              <a:t>Auditoría</a:t>
            </a:r>
          </a:p>
          <a:p>
            <a:pPr marL="237127" indent="-237127">
              <a:spcBef>
                <a:spcPts val="622"/>
              </a:spcBef>
              <a:spcAft>
                <a:spcPts val="0"/>
              </a:spcAft>
              <a:buFont typeface="Wingdings" pitchFamily="2" charset="2"/>
              <a:buAutoNum type="arabicPeriod"/>
              <a:defRPr/>
            </a:pPr>
            <a:r>
              <a:rPr dirty="0" smtClean="0"/>
              <a:t>Educación</a:t>
            </a:r>
          </a:p>
          <a:p>
            <a:pPr marL="0" indent="0">
              <a:spcBef>
                <a:spcPts val="622"/>
              </a:spcBef>
              <a:spcAft>
                <a:spcPts val="0"/>
              </a:spcAft>
              <a:buNone/>
              <a:defRPr/>
            </a:pPr>
            <a:r>
              <a:rPr dirty="0" smtClean="0"/>
              <a:t>Las Oficinas Estatales de  Asistencia Médica (Medicaid) tienen su propia unidad de integridad del programa además de los Contratistas de Auditoría de Recuperación de Medicaid y, algunas veces, los estados cuentan con contratistas adicionales de integridad del programa. El personal de integridad del programa interno de los estados realiza muchas de las mismas funciones que los contratistas de Medicare, incluso la extracción de datos, el desarrollo de casos, investigaciones y auditorías de proveedores. </a:t>
            </a:r>
          </a:p>
          <a:p>
            <a:pPr marL="0" indent="0">
              <a:spcBef>
                <a:spcPts val="622"/>
              </a:spcBef>
              <a:spcAft>
                <a:spcPts val="0"/>
              </a:spcAft>
              <a:buNone/>
              <a:defRPr/>
            </a:pPr>
            <a:r>
              <a:rPr dirty="0" smtClean="0"/>
              <a:t>Si desea más información, visite </a:t>
            </a:r>
            <a:r>
              <a:rPr lang="en-US" dirty="0" smtClean="0">
                <a:hlinkClick r:id="rId3"/>
              </a:rPr>
              <a:t>CMS.gov/medicare-medicaid-coordination/fraud-prevention/medicaidintegrityprogram</a:t>
            </a:r>
            <a:r>
              <a:rPr dirty="0" smtClean="0"/>
              <a:t>. </a:t>
            </a:r>
          </a:p>
        </p:txBody>
      </p:sp>
      <p:sp>
        <p:nvSpPr>
          <p:cNvPr id="70659" name="Slide Number Placeholder 5"/>
          <p:cNvSpPr>
            <a:spLocks noGrp="1"/>
          </p:cNvSpPr>
          <p:nvPr>
            <p:ph type="sldNum" sz="quarter" idx="5"/>
          </p:nvPr>
        </p:nvSpPr>
        <p:spPr bwMode="auto">
          <a:ln>
            <a:miter lim="800000"/>
            <a:headEnd/>
            <a:tailEnd/>
          </a:ln>
        </p:spPr>
        <p:txBody>
          <a:bodyPr/>
          <a:lstStyle/>
          <a:p>
            <a:pPr>
              <a:defRPr/>
            </a:pPr>
            <a:fld id="{8B569209-EAF2-46B1-8DE1-1F9CC216E222}" type="slidenum">
              <a:rPr lang="en-US" smtClean="0">
                <a:latin typeface="Arial" charset="0"/>
                <a:ea typeface="ＭＳ Ｐゴシック" pitchFamily="34" charset="-128"/>
              </a:rPr>
              <a:pPr>
                <a:defRPr/>
              </a:pPr>
              <a:t>24</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482011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xfrm>
            <a:off x="612913" y="4561226"/>
            <a:ext cx="6096000" cy="4567784"/>
          </a:xfrm>
        </p:spPr>
        <p:txBody>
          <a:bodyPr wrap="square" numCol="1" anchor="t" anchorCtr="0" compatLnSpc="1">
            <a:prstTxWarp prst="textNoShape">
              <a:avLst/>
            </a:prstTxWarp>
            <a:normAutofit/>
          </a:bodyPr>
          <a:lstStyle/>
          <a:p>
            <a:pPr marL="0" indent="0">
              <a:spcBef>
                <a:spcPts val="634"/>
              </a:spcBef>
              <a:spcAft>
                <a:spcPts val="0"/>
              </a:spcAft>
              <a:buNone/>
              <a:defRPr/>
            </a:pPr>
            <a:r>
              <a:rPr dirty="0" smtClean="0"/>
              <a:t>Cuando se detecta el fraude, se imponen las medidas administrativas adecuadas:</a:t>
            </a:r>
          </a:p>
          <a:p>
            <a:pPr marL="180955" indent="-180955">
              <a:spcBef>
                <a:spcPts val="624"/>
              </a:spcBef>
              <a:spcAft>
                <a:spcPts val="0"/>
              </a:spcAft>
              <a:defRPr/>
            </a:pPr>
            <a:r>
              <a:rPr dirty="0" smtClean="0"/>
              <a:t>Las denegaciones automáticas consisten en un estado de "reclamación de no pago" para elementos o servicios ordenados o prescritos por un proveedor excluido.</a:t>
            </a:r>
          </a:p>
          <a:p>
            <a:pPr marL="180955" indent="-180955">
              <a:spcBef>
                <a:spcPts val="624"/>
              </a:spcBef>
              <a:spcAft>
                <a:spcPts val="0"/>
              </a:spcAft>
              <a:defRPr/>
            </a:pPr>
            <a:r>
              <a:rPr dirty="0" smtClean="0"/>
              <a:t>Las suspensiones de pago son un reclamo de pago en suspenso hasta que concluya una investigación o un pedido de información.</a:t>
            </a:r>
          </a:p>
          <a:p>
            <a:pPr marL="180955" indent="-180955">
              <a:spcBef>
                <a:spcPts val="624"/>
              </a:spcBef>
              <a:spcAft>
                <a:spcPts val="0"/>
              </a:spcAft>
              <a:defRPr/>
            </a:pPr>
            <a:r>
              <a:rPr dirty="0" smtClean="0"/>
              <a:t>Las correcciones de prepagos constituyen una lógica de un sistema codificado que en forma automática paga todo o parte de una reclamación, deniega todo o parte de una reclamación, o suspende todo o parte de una reclamación, de modo que un analista capacitado pueda revisar la reclamación y la documentación asociada y efectuar determinaciones sobre cobertura y pago.</a:t>
            </a:r>
          </a:p>
          <a:p>
            <a:pPr marL="180955" indent="-180955">
              <a:spcBef>
                <a:spcPts val="624"/>
              </a:spcBef>
              <a:spcAft>
                <a:spcPts val="0"/>
              </a:spcAft>
              <a:defRPr/>
            </a:pPr>
            <a:r>
              <a:rPr dirty="0" smtClean="0"/>
              <a:t>Las multas civiles monetarias son </a:t>
            </a:r>
            <a:r>
              <a:rPr dirty="0" err="1" smtClean="0"/>
              <a:t>sanciones</a:t>
            </a:r>
            <a:r>
              <a:rPr dirty="0" smtClean="0"/>
              <a:t> </a:t>
            </a:r>
            <a:r>
              <a:rPr dirty="0" err="1" smtClean="0"/>
              <a:t>punit</a:t>
            </a:r>
            <a:r>
              <a:rPr lang="en-US" dirty="0" err="1" smtClean="0"/>
              <a:t>ivas</a:t>
            </a:r>
            <a:r>
              <a:rPr dirty="0" smtClean="0"/>
              <a:t> impuestas por un juzgado civil a una entidad que se ha beneficiado de una actividad ilegal o poco ética. Pueden imponerse para sancionar a individuos u organizaciones por violar una serie de leyes o reglamentaciones. Visite </a:t>
            </a:r>
            <a:r>
              <a:rPr lang="en-US" dirty="0" smtClean="0">
                <a:hlinkClick r:id="rId3"/>
              </a:rPr>
              <a:t>oig.hhs.gov/fraud/enforcement/cmp/</a:t>
            </a:r>
            <a:r>
              <a:rPr dirty="0" smtClean="0"/>
              <a:t> para obtener más información.</a:t>
            </a:r>
          </a:p>
          <a:p>
            <a:pPr marL="180955" indent="-180955">
              <a:spcBef>
                <a:spcPts val="624"/>
              </a:spcBef>
              <a:spcAft>
                <a:spcPts val="0"/>
              </a:spcAft>
              <a:defRPr/>
            </a:pPr>
            <a:r>
              <a:rPr dirty="0" smtClean="0"/>
              <a:t>La revocación de privilegios de facturación se produce por falta de cumplimiento, conducta inadecuada, delitos graves, falsificación de información y otras situaciones estipuladas en 42 CFR, §424.535. Los pagos de Medicare se interrumpen y los proveedores quedan en un vacío legal hasta que se implementa el plan de acciones correctivas o se completa la solicitud del proceso de reconsideración.</a:t>
            </a:r>
          </a:p>
          <a:p>
            <a:pPr marL="180955" indent="-180955">
              <a:spcBef>
                <a:spcPts val="624"/>
              </a:spcBef>
              <a:spcAft>
                <a:spcPts val="0"/>
              </a:spcAft>
              <a:defRPr/>
            </a:pPr>
            <a:r>
              <a:rPr dirty="0" smtClean="0"/>
              <a:t>Las derivaciones se realizan a cumplimiento de la ley. </a:t>
            </a:r>
          </a:p>
          <a:p>
            <a:pPr marL="180955" indent="-180955">
              <a:spcBef>
                <a:spcPts val="624"/>
              </a:spcBef>
              <a:spcAft>
                <a:spcPts val="0"/>
              </a:spcAft>
              <a:defRPr/>
            </a:pPr>
            <a:r>
              <a:rPr dirty="0" smtClean="0"/>
              <a:t>Se efectúan revisiones posteriores al pago para determinar si hubo sobrepagos.</a:t>
            </a:r>
          </a:p>
        </p:txBody>
      </p:sp>
      <p:sp>
        <p:nvSpPr>
          <p:cNvPr id="72707" name="Slide Number Placeholder 2"/>
          <p:cNvSpPr>
            <a:spLocks noGrp="1"/>
          </p:cNvSpPr>
          <p:nvPr>
            <p:ph type="sldNum" sz="quarter" idx="5"/>
          </p:nvPr>
        </p:nvSpPr>
        <p:spPr bwMode="auto">
          <a:ln>
            <a:miter lim="800000"/>
            <a:headEnd/>
            <a:tailEnd/>
          </a:ln>
        </p:spPr>
        <p:txBody>
          <a:bodyPr/>
          <a:lstStyle/>
          <a:p>
            <a:pPr>
              <a:defRPr/>
            </a:pPr>
            <a:fld id="{BF005257-E7E0-47C3-AB8B-BC328F5D624F}" type="slidenum">
              <a:rPr lang="en-US" smtClean="0">
                <a:latin typeface="Arial" charset="0"/>
                <a:ea typeface="ＭＳ Ｐゴシック" pitchFamily="34" charset="-128"/>
              </a:rPr>
              <a:pPr>
                <a:defRPr/>
              </a:pPr>
              <a:t>25</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607296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lvl="1" indent="0" defTabSz="966281" eaLnBrk="1" hangingPunct="1">
              <a:spcBef>
                <a:spcPts val="634"/>
              </a:spcBef>
              <a:spcAft>
                <a:spcPts val="0"/>
              </a:spcAft>
              <a:buSzPct val="100000"/>
              <a:buNone/>
              <a:defRPr/>
            </a:pPr>
            <a:r>
              <a:rPr lang="en-US" dirty="0" smtClean="0"/>
              <a:t>Mediante el</a:t>
            </a:r>
            <a:r>
              <a:rPr dirty="0" smtClean="0"/>
              <a:t> cumplimiento de la ley </a:t>
            </a:r>
            <a:r>
              <a:rPr lang="en-US" dirty="0" smtClean="0"/>
              <a:t>se </a:t>
            </a:r>
            <a:r>
              <a:rPr lang="en-US" dirty="0" err="1" smtClean="0"/>
              <a:t>descubren</a:t>
            </a:r>
            <a:r>
              <a:rPr dirty="0" smtClean="0"/>
              <a:t> actividades fraudulentas, las acciones de mantenimiento del orden incluyen las siguientes:</a:t>
            </a:r>
          </a:p>
          <a:p>
            <a:pPr marL="180955" lvl="1" indent="-180955" defTabSz="966281" eaLnBrk="1" hangingPunct="1">
              <a:spcBef>
                <a:spcPts val="624"/>
              </a:spcBef>
              <a:spcAft>
                <a:spcPts val="0"/>
              </a:spcAft>
              <a:buSzPct val="100000"/>
              <a:buFont typeface="Wingdings" panose="05000000000000000000" pitchFamily="2" charset="2"/>
              <a:buChar char="§"/>
              <a:defRPr/>
            </a:pPr>
            <a:r>
              <a:rPr dirty="0" smtClean="0"/>
              <a:t>Prohibir a los proveedores/compañías pertenecer a los programas.</a:t>
            </a:r>
          </a:p>
          <a:p>
            <a:pPr marL="180955" lvl="1" indent="-180955" defTabSz="966281" eaLnBrk="1" hangingPunct="1">
              <a:spcBef>
                <a:spcPts val="624"/>
              </a:spcBef>
              <a:spcAft>
                <a:spcPts val="0"/>
              </a:spcAft>
              <a:buSzPct val="100000"/>
              <a:buFont typeface="Wingdings" panose="05000000000000000000" pitchFamily="2" charset="2"/>
              <a:buChar char="§"/>
              <a:defRPr/>
            </a:pPr>
            <a:r>
              <a:rPr dirty="0" smtClean="0"/>
              <a:t>Impedir que los proveedores/compañías facturen a Medicare, Medicaid o a los Programas de Seguro Médico para Niños (CHIP).</a:t>
            </a:r>
          </a:p>
          <a:p>
            <a:pPr marL="180955" lvl="1" indent="-180955" defTabSz="966281" eaLnBrk="1" hangingPunct="1">
              <a:spcBef>
                <a:spcPts val="624"/>
              </a:spcBef>
              <a:spcAft>
                <a:spcPts val="0"/>
              </a:spcAft>
              <a:buSzPct val="100000"/>
              <a:buFont typeface="Wingdings" panose="05000000000000000000" pitchFamily="2" charset="2"/>
              <a:buChar char="§"/>
              <a:defRPr/>
            </a:pPr>
            <a:r>
              <a:rPr dirty="0" smtClean="0"/>
              <a:t>Multar a los proveedores/compañías.</a:t>
            </a:r>
          </a:p>
          <a:p>
            <a:pPr marL="180955" lvl="1" indent="-180955" defTabSz="966281" eaLnBrk="1" hangingPunct="1">
              <a:spcBef>
                <a:spcPts val="624"/>
              </a:spcBef>
              <a:spcAft>
                <a:spcPts val="0"/>
              </a:spcAft>
              <a:buSzPct val="100000"/>
              <a:buFont typeface="Wingdings" panose="05000000000000000000" pitchFamily="2" charset="2"/>
              <a:buChar char="§"/>
              <a:defRPr/>
            </a:pPr>
            <a:r>
              <a:rPr dirty="0" smtClean="0"/>
              <a:t>Se producen arrestos y condenas.</a:t>
            </a:r>
          </a:p>
          <a:p>
            <a:pPr marL="180955" lvl="1" indent="-180955" defTabSz="966281" eaLnBrk="1" hangingPunct="1">
              <a:spcBef>
                <a:spcPts val="624"/>
              </a:spcBef>
              <a:spcAft>
                <a:spcPts val="0"/>
              </a:spcAft>
              <a:buSzPct val="100000"/>
              <a:buFont typeface="Wingdings" panose="05000000000000000000" pitchFamily="2" charset="2"/>
              <a:buChar char="§"/>
              <a:defRPr/>
            </a:pPr>
            <a:r>
              <a:rPr dirty="0" smtClean="0"/>
              <a:t>Se pueden negociar acuerdos de integridad corporativa entre el Departamento de Salud y Servicios Humanos de los EE. UU., la Oficina del Inspector General (OIG) y los proveedores de atención médica y otras entidades como parte de una solución de las investigaciones de los programas de salud federales que surgen de una variedad de estatutos sobre falsas reclamaciones civiles. Los proveedores o las entidades se ponen de acuerdo en las obligaciones y, a cambio, la OIG acuerda procurar no excluirlos de participar en Medicare, Medicaid o en otros programas federales de atención en salud. </a:t>
            </a:r>
            <a:endParaRPr lang="es-US" dirty="0">
              <a:ea typeface="ＭＳ Ｐゴシック"/>
            </a:endParaRPr>
          </a:p>
        </p:txBody>
      </p:sp>
      <p:sp>
        <p:nvSpPr>
          <p:cNvPr id="74755" name="Slide Number Placeholder 5"/>
          <p:cNvSpPr>
            <a:spLocks noGrp="1"/>
          </p:cNvSpPr>
          <p:nvPr>
            <p:ph type="sldNum" sz="quarter" idx="5"/>
          </p:nvPr>
        </p:nvSpPr>
        <p:spPr bwMode="auto">
          <a:ln>
            <a:miter lim="800000"/>
            <a:headEnd/>
            <a:tailEnd/>
          </a:ln>
        </p:spPr>
        <p:txBody>
          <a:bodyPr/>
          <a:lstStyle/>
          <a:p>
            <a:pPr>
              <a:defRPr/>
            </a:pPr>
            <a:fld id="{A8D6FE48-B907-4EB2-857C-1ABDAE821248}" type="slidenum">
              <a:rPr lang="en-US" smtClean="0">
                <a:latin typeface="Arial" charset="0"/>
                <a:ea typeface="ＭＳ Ｐゴシック" pitchFamily="34" charset="-128"/>
              </a:rPr>
              <a:pPr>
                <a:defRPr/>
              </a:pPr>
              <a:t>26</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841948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11257" y="4480889"/>
            <a:ext cx="6096000" cy="4639924"/>
          </a:xfrm>
        </p:spPr>
        <p:txBody>
          <a:bodyPr/>
          <a:lstStyle/>
          <a:p>
            <a:pPr marL="0" indent="0">
              <a:spcBef>
                <a:spcPts val="211"/>
              </a:spcBef>
              <a:spcAft>
                <a:spcPts val="0"/>
              </a:spcAft>
              <a:buNone/>
              <a:defRPr/>
            </a:pPr>
            <a:r>
              <a:rPr dirty="0" smtClean="0"/>
              <a:t>La Asociación de Prevención del Fraude en la Atención Médica fue concebida para reducir el fraude en la atención médica mediante la asociación del sector privado y el uso de técnicas de análisis de datos para ordenar los datos de todas las reclamaciones. La asociación voluntaria, que incluye al gobierno federal, funcionarios estatales, organizaciones de seguro de salud privadas y otros grupos que luchan contra el fraude en la atención médica, fue concebida para lograr lo siguiente:</a:t>
            </a:r>
          </a:p>
          <a:p>
            <a:pPr marL="180955" indent="-180955">
              <a:spcBef>
                <a:spcPts val="624"/>
              </a:spcBef>
              <a:spcAft>
                <a:spcPts val="0"/>
              </a:spcAft>
              <a:defRPr/>
            </a:pPr>
            <a:r>
              <a:rPr dirty="0" smtClean="0"/>
              <a:t>Compartir información y prácticas recomendadas.</a:t>
            </a:r>
          </a:p>
          <a:p>
            <a:pPr marL="180955" indent="-180955">
              <a:spcBef>
                <a:spcPts val="624"/>
              </a:spcBef>
              <a:spcAft>
                <a:spcPts val="0"/>
              </a:spcAft>
              <a:defRPr/>
            </a:pPr>
            <a:r>
              <a:rPr dirty="0" smtClean="0"/>
              <a:t>Mejorar la detección.</a:t>
            </a:r>
          </a:p>
          <a:p>
            <a:pPr marL="180955" indent="-180955">
              <a:spcBef>
                <a:spcPts val="624"/>
              </a:spcBef>
              <a:spcAft>
                <a:spcPts val="0"/>
              </a:spcAft>
              <a:defRPr/>
            </a:pPr>
            <a:r>
              <a:rPr dirty="0" smtClean="0"/>
              <a:t>Prevenir el pago de facturas fraudulentas de atención médica en todos los pagadores públicos y privados.</a:t>
            </a:r>
          </a:p>
          <a:p>
            <a:pPr marL="180955" indent="-180955">
              <a:spcBef>
                <a:spcPts val="624"/>
              </a:spcBef>
              <a:spcAft>
                <a:spcPts val="0"/>
              </a:spcAft>
              <a:defRPr/>
            </a:pPr>
            <a:r>
              <a:rPr dirty="0" smtClean="0"/>
              <a:t>Permitir el intercambio de datos e información entre los </a:t>
            </a:r>
            <a:r>
              <a:rPr dirty="0" err="1" smtClean="0"/>
              <a:t>socios</a:t>
            </a:r>
            <a:r>
              <a:rPr lang="en-US" dirty="0" smtClean="0"/>
              <a:t>.</a:t>
            </a:r>
            <a:r>
              <a:rPr dirty="0" smtClean="0"/>
              <a:t> La meta potencial a largo plazo de la asociación es usar tecnología sofisticada y una analítica sobre los datos del cuidado de la salud de toda la industria que permitan predecir y detectar fraudes en la atención médica (mediante técnicas similares a los análisis de fraude contra las tarjetas de crédito).</a:t>
            </a:r>
          </a:p>
        </p:txBody>
      </p:sp>
      <p:sp>
        <p:nvSpPr>
          <p:cNvPr id="76803" name="Slide Number Placeholder 5"/>
          <p:cNvSpPr>
            <a:spLocks noGrp="1"/>
          </p:cNvSpPr>
          <p:nvPr>
            <p:ph type="sldNum" sz="quarter" idx="5"/>
          </p:nvPr>
        </p:nvSpPr>
        <p:spPr bwMode="auto">
          <a:ln>
            <a:miter lim="800000"/>
            <a:headEnd/>
            <a:tailEnd/>
          </a:ln>
        </p:spPr>
        <p:txBody>
          <a:bodyPr/>
          <a:lstStyle/>
          <a:p>
            <a:pPr>
              <a:defRPr/>
            </a:pPr>
            <a:fld id="{AA9D03EF-12ED-4AC1-A69A-DB4AE1A6E431}" type="slidenum">
              <a:rPr lang="en-US" smtClean="0">
                <a:latin typeface="Arial" charset="0"/>
                <a:ea typeface="ＭＳ Ｐゴシック" pitchFamily="34" charset="-128"/>
              </a:rPr>
              <a:pPr>
                <a:defRPr/>
              </a:pPr>
              <a:t>27</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961921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xfrm>
            <a:off x="632792" y="4400550"/>
            <a:ext cx="6129130" cy="4972050"/>
          </a:xfrm>
        </p:spPr>
        <p:txBody>
          <a:bodyPr wrap="square" numCol="1" anchor="t" anchorCtr="0" compatLnSpc="1">
            <a:prstTxWarp prst="textNoShape">
              <a:avLst/>
            </a:prstTxWarp>
            <a:noAutofit/>
          </a:bodyPr>
          <a:lstStyle/>
          <a:p>
            <a:pPr marL="0" indent="0">
              <a:spcBef>
                <a:spcPts val="622"/>
              </a:spcBef>
              <a:spcAft>
                <a:spcPts val="0"/>
              </a:spcAft>
              <a:buNone/>
              <a:defRPr/>
            </a:pPr>
            <a:r>
              <a:rPr lang="en-US" dirty="0"/>
              <a:t>El Equipo de Cumplimiento de la Ley y de Prevención contra el Fraude en el Cuidado de la Salud (HEAT) es una iniciativa conjunta entre el Departamento de Salud y Servicios Humanos (HHS) y el Departamento de Justicia (DOJ) de los EE. UU. para combatir el fraude. El grupo operativo de HEAT está conformado por equipos interinstitucionales que cuentan con un plantel profesional y de cumplimiento de la ley de máximo nivel. El equipo se conforma a partir de asociaciones existentes, entre ellas organizaciones locales y estatales de mantenimiento del orden público que se ocupan de prevenir el fraude y el cumplimiento de las leyes contra el fraude. Su meta es mejorar la colaboración entre agencias al reducir y prevenir el fraude en los programas federales de atención médica. Mediante el despliegue de las fuerzas del orden público y el personal capacitado de la agencia, el HHS y el DOJ mejoran la coordinación, el intercambio de datos y la capacitación de los investigadores, agentes, fiscales, analistas y políticos. El proyecto HEAT ha tenido mucho éxito en producir casos de fraude en la atención médica y procesarlos con rapidez y eficacia. </a:t>
            </a:r>
          </a:p>
          <a:p>
            <a:pPr marL="0" indent="0">
              <a:spcBef>
                <a:spcPts val="622"/>
              </a:spcBef>
              <a:spcAft>
                <a:spcPts val="0"/>
              </a:spcAft>
              <a:buNone/>
              <a:defRPr/>
            </a:pPr>
            <a:r>
              <a:rPr lang="en-US" dirty="0"/>
              <a:t>La misión del equipo HEAT es la siguiente:</a:t>
            </a:r>
          </a:p>
          <a:p>
            <a:pPr marL="180955" indent="-180955">
              <a:spcBef>
                <a:spcPts val="622"/>
              </a:spcBef>
              <a:spcAft>
                <a:spcPts val="0"/>
              </a:spcAft>
              <a:defRPr/>
            </a:pPr>
            <a:r>
              <a:rPr lang="en-US" dirty="0"/>
              <a:t>Reunir recursos en todo el gobierno para ayudar a prevenir los desperdicios, el fraude y el abuso en los programas Medicare y Medicaid y tomar medidas enérgicas contra los perpetradores de fraude que abusan del sistema y le provocan un gasto de miles de millones de dólares</a:t>
            </a:r>
          </a:p>
          <a:p>
            <a:pPr marL="180955" indent="-180955">
              <a:spcBef>
                <a:spcPts val="622"/>
              </a:spcBef>
              <a:spcAft>
                <a:spcPts val="0"/>
              </a:spcAft>
              <a:defRPr/>
            </a:pPr>
            <a:r>
              <a:rPr lang="en-US" dirty="0"/>
              <a:t>Reducir costos médicos exorbitantes y mejorar la calidad de la atención al librar al sistema de perpetradores que se aprovechan de los beneficiarios de Medicare y Medicaid</a:t>
            </a:r>
          </a:p>
          <a:p>
            <a:pPr marL="180955" indent="-180955">
              <a:spcBef>
                <a:spcPts val="622"/>
              </a:spcBef>
              <a:spcAft>
                <a:spcPts val="0"/>
              </a:spcAft>
              <a:defRPr/>
            </a:pPr>
            <a:r>
              <a:rPr lang="en-US" dirty="0"/>
              <a:t>Destacar las prácticas recomendadas por los proveedores y los empleados del sector público que están abocados a finalizar con los desperdicios, el fraude y el abuso en Medicare</a:t>
            </a:r>
          </a:p>
          <a:p>
            <a:pPr marL="180955" indent="-180955">
              <a:spcBef>
                <a:spcPts val="622"/>
              </a:spcBef>
              <a:spcAft>
                <a:spcPts val="0"/>
              </a:spcAft>
              <a:defRPr/>
            </a:pPr>
            <a:r>
              <a:rPr lang="en-US" dirty="0"/>
              <a:t>Aprovechar las asociaciones existentes entre el HHS y el DOJ para reducir el fraude y recuperar el dinero de los contribuyentes</a:t>
            </a:r>
          </a:p>
        </p:txBody>
      </p:sp>
      <p:sp>
        <p:nvSpPr>
          <p:cNvPr id="78851" name="Slide Number Placeholder 2"/>
          <p:cNvSpPr>
            <a:spLocks noGrp="1"/>
          </p:cNvSpPr>
          <p:nvPr>
            <p:ph type="sldNum" sz="quarter" idx="5"/>
          </p:nvPr>
        </p:nvSpPr>
        <p:spPr bwMode="auto">
          <a:ln>
            <a:miter lim="800000"/>
            <a:headEnd/>
            <a:tailEnd/>
          </a:ln>
        </p:spPr>
        <p:txBody>
          <a:bodyPr/>
          <a:lstStyle/>
          <a:p>
            <a:pPr>
              <a:defRPr/>
            </a:pPr>
            <a:fld id="{F37153D4-E466-49B5-8650-71EF49856CEB}" type="slidenum">
              <a:rPr lang="en-US" smtClean="0">
                <a:latin typeface="Arial" charset="0"/>
                <a:ea typeface="ＭＳ Ｐゴシック" pitchFamily="34" charset="-128"/>
              </a:rPr>
              <a:pPr>
                <a:defRPr/>
              </a:pPr>
              <a:t>28</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866661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xfrm>
            <a:off x="732182" y="4480889"/>
            <a:ext cx="5905501" cy="4372677"/>
          </a:xfrm>
        </p:spPr>
        <p:txBody>
          <a:bodyPr wrap="square" numCol="1" anchor="t" anchorCtr="0" compatLnSpc="1">
            <a:prstTxWarp prst="textNoShape">
              <a:avLst/>
            </a:prstTxWarp>
          </a:bodyPr>
          <a:lstStyle/>
          <a:p>
            <a:pPr marL="0" indent="0">
              <a:spcBef>
                <a:spcPts val="634"/>
              </a:spcBef>
              <a:spcAft>
                <a:spcPts val="0"/>
              </a:spcAft>
              <a:buNone/>
              <a:defRPr/>
            </a:pPr>
            <a:r>
              <a:rPr dirty="0" smtClean="0"/>
              <a:t>Departamento conjunto de Salud y Servicios Humanos de los EE. UU. La fuerza de choque contra el fraude en Medicare del Departamento de Justicia es un equipo multidepartamental de investigadores federales, estatales y locales designados para luchar contra el fraude en Medicare. </a:t>
            </a:r>
          </a:p>
          <a:p>
            <a:pPr marL="180955" indent="-180955">
              <a:spcBef>
                <a:spcPts val="624"/>
              </a:spcBef>
              <a:spcAft>
                <a:spcPts val="0"/>
              </a:spcAft>
              <a:defRPr/>
            </a:pPr>
            <a:r>
              <a:rPr dirty="0" smtClean="0"/>
              <a:t>Los lugares de la fuerza de choque contra el fraude en Medicare constituyen una prueba de la dispersión geográfica del fraude contra Medicare, con operaciones actuales en las zonas candentes para el fraude de Baton Rouge, Brooklyn, Chicago, Dallas, Detroit, Houston, Los Angeles, Miami-Dade y Tampa Bay.</a:t>
            </a:r>
          </a:p>
          <a:p>
            <a:pPr marL="180955" indent="-180955">
              <a:spcBef>
                <a:spcPts val="624"/>
              </a:spcBef>
              <a:spcAft>
                <a:spcPts val="0"/>
              </a:spcAft>
              <a:defRPr/>
            </a:pPr>
            <a:r>
              <a:rPr dirty="0" smtClean="0"/>
              <a:t>Los equipos de la fuerza de choque usan técnicas de análisis de datos para identificar niveles de alta facturación en zonas candentes para el fraude en la atención médica. </a:t>
            </a:r>
          </a:p>
          <a:p>
            <a:pPr marL="180955" indent="-180955">
              <a:spcBef>
                <a:spcPts val="624"/>
              </a:spcBef>
              <a:spcAft>
                <a:spcPts val="0"/>
              </a:spcAft>
              <a:defRPr/>
            </a:pPr>
            <a:r>
              <a:rPr dirty="0" smtClean="0"/>
              <a:t>Los equipos interdepartamentales pueden abordar planes emergentes o migratorios junto con el fraude crónico de delincuentes que se hacen pasar por profesionales o proveedores del cuidado de la salud.</a:t>
            </a:r>
          </a:p>
          <a:p>
            <a:pPr marL="180955" indent="-180955">
              <a:spcBef>
                <a:spcPts val="624"/>
              </a:spcBef>
              <a:spcAft>
                <a:spcPts val="0"/>
              </a:spcAft>
              <a:defRPr/>
            </a:pPr>
            <a:r>
              <a:rPr dirty="0" smtClean="0"/>
              <a:t>CMS trabaja en colaboración con socios federales y estatales de cumplimiento de la ley para mejorar la recuperación de los pagos indebidos y el fraude mediante el suministro de datos y otras medidas de apoyo durante las investigaciones y procesamientos de Prevención del Fraude y Acciones de Cumplimiento en la Atención Médica, y la suspensión de pagos para los proveedores sujetos a acusaciones creíbles de fraude.</a:t>
            </a:r>
          </a:p>
          <a:p>
            <a:pPr marL="0" indent="0">
              <a:spcBef>
                <a:spcPts val="634"/>
              </a:spcBef>
              <a:spcAft>
                <a:spcPts val="0"/>
              </a:spcAft>
              <a:buNone/>
              <a:defRPr/>
            </a:pPr>
            <a:r>
              <a:rPr dirty="0" smtClean="0"/>
              <a:t>También vea </a:t>
            </a:r>
            <a:r>
              <a:rPr lang="en-US" dirty="0" smtClean="0">
                <a:hlinkClick r:id="rId3"/>
              </a:rPr>
              <a:t>stopmedicarefraud.gov/aboutfraud/heattaskforce/index.html</a:t>
            </a:r>
            <a:r>
              <a:rPr dirty="0" smtClean="0"/>
              <a:t>.  </a:t>
            </a:r>
            <a:endParaRPr lang="es-US" dirty="0">
              <a:ea typeface="ＭＳ Ｐゴシック" pitchFamily="7" charset="-128"/>
              <a:cs typeface="+mn-cs"/>
            </a:endParaRPr>
          </a:p>
          <a:p>
            <a:pPr marL="0" indent="0">
              <a:spcBef>
                <a:spcPts val="634"/>
              </a:spcBef>
              <a:spcAft>
                <a:spcPts val="0"/>
              </a:spcAft>
              <a:buNone/>
              <a:defRPr/>
            </a:pPr>
            <a:endParaRPr lang="es-US" dirty="0">
              <a:ea typeface="ＭＳ Ｐゴシック" pitchFamily="7" charset="-128"/>
              <a:cs typeface="+mn-cs"/>
            </a:endParaRPr>
          </a:p>
        </p:txBody>
      </p:sp>
      <p:sp>
        <p:nvSpPr>
          <p:cNvPr id="2" name="Slide Number Placeholder 2"/>
          <p:cNvSpPr>
            <a:spLocks noGrp="1"/>
          </p:cNvSpPr>
          <p:nvPr>
            <p:ph type="sldNum" sz="quarter" idx="5"/>
          </p:nvPr>
        </p:nvSpPr>
        <p:spPr bwMode="auto">
          <a:ln>
            <a:miter lim="800000"/>
            <a:headEnd/>
            <a:tailEnd/>
          </a:ln>
        </p:spPr>
        <p:txBody>
          <a:bodyPr/>
          <a:lstStyle/>
          <a:p>
            <a:pPr>
              <a:defRPr/>
            </a:pPr>
            <a:fld id="{3021EE22-2F5F-48C3-9E41-C5CED1E014C2}" type="slidenum">
              <a:rPr lang="en-US" smtClean="0">
                <a:latin typeface="Arial" charset="0"/>
                <a:ea typeface="ＭＳ Ｐゴシック" pitchFamily="34" charset="-128"/>
              </a:rPr>
              <a:pPr>
                <a:defRPr/>
              </a:pPr>
              <a:t>29</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04339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74413" indent="-174413">
              <a:spcBef>
                <a:spcPts val="634"/>
              </a:spcBef>
              <a:spcAft>
                <a:spcPts val="0"/>
              </a:spcAft>
              <a:buNone/>
              <a:defRPr/>
            </a:pPr>
            <a:r>
              <a:rPr dirty="0" smtClean="0"/>
              <a:t>La Lección 1 proporciona un panorama general de fraude y abuso, que incluye lo siguiente:</a:t>
            </a:r>
            <a:endParaRPr lang="es-US" dirty="0">
              <a:ea typeface="ＭＳ Ｐゴシック" pitchFamily="7" charset="-128"/>
            </a:endParaRPr>
          </a:p>
          <a:p>
            <a:pPr marL="180955" indent="-180955">
              <a:spcBef>
                <a:spcPts val="624"/>
              </a:spcBef>
              <a:spcAft>
                <a:spcPts val="0"/>
              </a:spcAft>
              <a:defRPr/>
            </a:pPr>
            <a:r>
              <a:rPr dirty="0" smtClean="0"/>
              <a:t>Definición de fraude y abuso</a:t>
            </a:r>
          </a:p>
          <a:p>
            <a:pPr marL="180955" indent="-180955">
              <a:spcBef>
                <a:spcPts val="624"/>
              </a:spcBef>
              <a:spcAft>
                <a:spcPts val="0"/>
              </a:spcAft>
              <a:defRPr/>
            </a:pPr>
            <a:r>
              <a:rPr dirty="0" smtClean="0"/>
              <a:t>Protección de los Fondos Fiduciarios de Medicare y otros recursos públicos</a:t>
            </a:r>
          </a:p>
          <a:p>
            <a:pPr marL="180955" indent="-180955">
              <a:spcBef>
                <a:spcPts val="624"/>
              </a:spcBef>
              <a:spcAft>
                <a:spcPts val="0"/>
              </a:spcAft>
              <a:defRPr/>
            </a:pPr>
            <a:r>
              <a:rPr dirty="0" smtClean="0"/>
              <a:t>Ejemplos de fraude en Medicare y Medicaid </a:t>
            </a:r>
            <a:endParaRPr lang="es-US" dirty="0">
              <a:ea typeface="ＭＳ Ｐゴシック" pitchFamily="7" charset="-128"/>
            </a:endParaRPr>
          </a:p>
          <a:p>
            <a:pPr marL="180955" indent="-180955">
              <a:spcBef>
                <a:spcPts val="624"/>
              </a:spcBef>
              <a:spcAft>
                <a:spcPts val="0"/>
              </a:spcAft>
              <a:defRPr/>
            </a:pPr>
            <a:r>
              <a:rPr dirty="0" smtClean="0"/>
              <a:t>¿Quién comete el fraude?</a:t>
            </a:r>
          </a:p>
          <a:p>
            <a:pPr marL="180955" indent="-180955">
              <a:spcBef>
                <a:spcPts val="624"/>
              </a:spcBef>
              <a:spcAft>
                <a:spcPts val="0"/>
              </a:spcAft>
              <a:defRPr/>
            </a:pPr>
            <a:r>
              <a:rPr dirty="0" smtClean="0"/>
              <a:t>Causas de los pagos indebidos</a:t>
            </a:r>
          </a:p>
          <a:p>
            <a:pPr marL="180955" indent="-180955">
              <a:spcBef>
                <a:spcPts val="624"/>
              </a:spcBef>
              <a:spcAft>
                <a:spcPts val="0"/>
              </a:spcAft>
              <a:defRPr/>
            </a:pPr>
            <a:r>
              <a:rPr dirty="0" smtClean="0"/>
              <a:t>Problemas en la calidad de la atención </a:t>
            </a:r>
          </a:p>
        </p:txBody>
      </p:sp>
      <p:sp>
        <p:nvSpPr>
          <p:cNvPr id="27651" name="Slide Number Placeholder 5"/>
          <p:cNvSpPr>
            <a:spLocks noGrp="1"/>
          </p:cNvSpPr>
          <p:nvPr>
            <p:ph type="sldNum" sz="quarter" idx="5"/>
          </p:nvPr>
        </p:nvSpPr>
        <p:spPr bwMode="auto">
          <a:ln>
            <a:miter lim="800000"/>
            <a:headEnd/>
            <a:tailEnd/>
          </a:ln>
        </p:spPr>
        <p:txBody>
          <a:bodyPr/>
          <a:lstStyle/>
          <a:p>
            <a:pPr>
              <a:defRPr/>
            </a:pPr>
            <a:fld id="{20B3799C-DE44-4DEC-8A3F-FFC3E7A40FE7}" type="slidenum">
              <a:rPr lang="en-US" smtClean="0">
                <a:latin typeface="Arial" charset="0"/>
                <a:ea typeface="ＭＳ Ｐゴシック" pitchFamily="34" charset="-128"/>
              </a:rPr>
              <a:pPr>
                <a:defRPr/>
              </a:pPr>
              <a:t>3</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9310252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93278" indent="-193278">
              <a:spcBef>
                <a:spcPts val="624"/>
              </a:spcBef>
              <a:spcAft>
                <a:spcPts val="0"/>
              </a:spcAft>
              <a:defRPr/>
            </a:pPr>
            <a:r>
              <a:rPr dirty="0" smtClean="0"/>
              <a:t>En </a:t>
            </a:r>
            <a:r>
              <a:rPr lang="en-US" dirty="0" smtClean="0">
                <a:hlinkClick r:id="rId3"/>
              </a:rPr>
              <a:t>CMS.gov</a:t>
            </a:r>
            <a:r>
              <a:rPr dirty="0" smtClean="0"/>
              <a:t>, ofrecemos un conjunto para la prevención del fraude que incluye</a:t>
            </a:r>
          </a:p>
          <a:p>
            <a:pPr marL="304765" lvl="1" indent="-123811">
              <a:spcBef>
                <a:spcPts val="624"/>
              </a:spcBef>
              <a:spcAft>
                <a:spcPts val="0"/>
              </a:spcAft>
              <a:buFont typeface="Arial" panose="020B0604020202020204" pitchFamily="34" charset="0"/>
              <a:buChar char="•"/>
              <a:defRPr/>
            </a:pPr>
            <a:r>
              <a:rPr dirty="0" smtClean="0"/>
              <a:t>El folleto de las 4R que analizaremos en la Lección 3</a:t>
            </a:r>
            <a:endParaRPr lang="es-US" dirty="0" smtClean="0"/>
          </a:p>
          <a:p>
            <a:pPr marL="304765" lvl="1" indent="-123811">
              <a:spcBef>
                <a:spcPts val="624"/>
              </a:spcBef>
              <a:spcAft>
                <a:spcPts val="0"/>
              </a:spcAft>
              <a:buFont typeface="Arial" panose="020B0604020202020204" pitchFamily="34" charset="0"/>
              <a:buChar char="•"/>
              <a:defRPr/>
            </a:pPr>
            <a:r>
              <a:rPr dirty="0" smtClean="0"/>
              <a:t>Hojas de datos sobre la prevención y detección del fraude</a:t>
            </a:r>
          </a:p>
          <a:p>
            <a:pPr marL="304765" lvl="1" indent="-123811">
              <a:spcBef>
                <a:spcPts val="624"/>
              </a:spcBef>
              <a:spcAft>
                <a:spcPts val="0"/>
              </a:spcAft>
              <a:buFont typeface="Arial" panose="020B0604020202020204" pitchFamily="34" charset="0"/>
              <a:buChar char="•"/>
              <a:defRPr/>
            </a:pPr>
            <a:r>
              <a:rPr dirty="0" smtClean="0"/>
              <a:t>Preguntas frecuentes</a:t>
            </a:r>
          </a:p>
          <a:p>
            <a:pPr marL="47571" indent="0">
              <a:spcBef>
                <a:spcPts val="624"/>
              </a:spcBef>
              <a:spcAft>
                <a:spcPts val="0"/>
              </a:spcAft>
              <a:buNone/>
              <a:defRPr/>
            </a:pPr>
            <a:r>
              <a:rPr dirty="0" smtClean="0"/>
              <a:t>Si desea obtener más información sobre el conjunto para la prevención del fraude, visite </a:t>
            </a:r>
            <a:r>
              <a:rPr lang="en-US" dirty="0">
                <a:hlinkClick r:id="rId4"/>
              </a:rPr>
              <a:t>CMS.gov/outreach-and-education/outreach/partnerships/fraudpreventiontoolkit.html</a:t>
            </a:r>
            <a:r>
              <a:rPr dirty="0" smtClean="0"/>
              <a:t>. </a:t>
            </a:r>
          </a:p>
          <a:p>
            <a:pPr marL="47571" indent="0">
              <a:spcBef>
                <a:spcPts val="624"/>
              </a:spcBef>
              <a:spcAft>
                <a:spcPts val="0"/>
              </a:spcAft>
              <a:buNone/>
              <a:defRPr/>
            </a:pPr>
            <a:r>
              <a:rPr dirty="0" smtClean="0"/>
              <a:t>Para consultar las últimas novedades e información del Centro para la Integridad del Programa, visite </a:t>
            </a:r>
            <a:r>
              <a:rPr lang="en-US" dirty="0" smtClean="0">
                <a:hlinkClick r:id="rId5"/>
              </a:rPr>
              <a:t>CMS.gov/about-cms/components/cpi/center-for-program-integrity.html</a:t>
            </a:r>
            <a:r>
              <a:rPr dirty="0" smtClean="0"/>
              <a:t>. </a:t>
            </a:r>
          </a:p>
        </p:txBody>
      </p:sp>
      <p:sp>
        <p:nvSpPr>
          <p:cNvPr id="82947" name="Slide Number Placeholder 5"/>
          <p:cNvSpPr>
            <a:spLocks noGrp="1"/>
          </p:cNvSpPr>
          <p:nvPr>
            <p:ph type="sldNum" sz="quarter" idx="5"/>
          </p:nvPr>
        </p:nvSpPr>
        <p:spPr bwMode="auto">
          <a:ln>
            <a:miter lim="800000"/>
            <a:headEnd/>
            <a:tailEnd/>
          </a:ln>
        </p:spPr>
        <p:txBody>
          <a:bodyPr/>
          <a:lstStyle/>
          <a:p>
            <a:pPr>
              <a:defRPr/>
            </a:pPr>
            <a:fld id="{9B5CC2F4-4728-4D1E-A900-1114F7C4CC7B}" type="slidenum">
              <a:rPr lang="en-US" smtClean="0">
                <a:latin typeface="Arial" charset="0"/>
                <a:ea typeface="ＭＳ Ｐゴシック" pitchFamily="34" charset="-128"/>
              </a:rPr>
              <a:pPr>
                <a:defRPr/>
              </a:pPr>
              <a:t>30</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4662724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51014" y="4561226"/>
            <a:ext cx="6096000" cy="4318573"/>
          </a:xfrm>
        </p:spPr>
        <p:txBody>
          <a:bodyPr/>
          <a:lstStyle/>
          <a:p>
            <a:pPr marL="0" indent="0">
              <a:spcBef>
                <a:spcPts val="634"/>
              </a:spcBef>
              <a:spcAft>
                <a:spcPts val="0"/>
              </a:spcAft>
              <a:buNone/>
              <a:defRPr/>
            </a:pPr>
            <a:r>
              <a:rPr dirty="0" smtClean="0"/>
              <a:t>CMS trabaja para cambiar el foco hacia la prevención de pagos indebidos y el fraude sin dejar de estar alerta a la detección y solución de los problemas cuando ocurren. La capacitación de proveedores y beneficiarios </a:t>
            </a:r>
            <a:r>
              <a:rPr lang="en-US" dirty="0" smtClean="0"/>
              <a:t>se aplica tanto a los programas de Medicare como de Medicaid.</a:t>
            </a:r>
          </a:p>
          <a:p>
            <a:pPr marL="193278" indent="-193278">
              <a:spcBef>
                <a:spcPts val="634"/>
              </a:spcBef>
              <a:spcAft>
                <a:spcPts val="0"/>
              </a:spcAft>
              <a:defRPr/>
            </a:pPr>
            <a:r>
              <a:rPr dirty="0" smtClean="0"/>
              <a:t>La capacitación de proveedores ayuda a corregir vulnerabilidades:</a:t>
            </a:r>
            <a:endParaRPr lang="es-US" dirty="0"/>
          </a:p>
          <a:p>
            <a:pPr marL="313007" lvl="1" indent="-123811">
              <a:spcBef>
                <a:spcPts val="624"/>
              </a:spcBef>
              <a:spcAft>
                <a:spcPts val="0"/>
              </a:spcAft>
              <a:buSzPct val="100000"/>
              <a:buFont typeface="Arial" pitchFamily="34" charset="0"/>
              <a:buChar char="•"/>
              <a:defRPr/>
            </a:pPr>
            <a:r>
              <a:rPr dirty="0" smtClean="0"/>
              <a:t>Mantener la documentación correcta </a:t>
            </a:r>
            <a:endParaRPr lang="es-US" dirty="0" smtClean="0"/>
          </a:p>
          <a:p>
            <a:pPr marL="313007" lvl="1" indent="-123811">
              <a:spcBef>
                <a:spcPts val="624"/>
              </a:spcBef>
              <a:spcAft>
                <a:spcPts val="0"/>
              </a:spcAft>
              <a:buSzPct val="100000"/>
              <a:buFont typeface="Arial" pitchFamily="34" charset="0"/>
              <a:buChar char="•"/>
              <a:defRPr/>
            </a:pPr>
            <a:r>
              <a:rPr dirty="0" smtClean="0"/>
              <a:t>Reducir los envíos inapropiados de reclamaciones capacitando a los proveedores en los errores de facturación más comunes</a:t>
            </a:r>
          </a:p>
          <a:p>
            <a:pPr marL="313007" lvl="1" indent="-123811">
              <a:spcBef>
                <a:spcPts val="624"/>
              </a:spcBef>
              <a:spcAft>
                <a:spcPts val="0"/>
              </a:spcAft>
              <a:buSzPct val="100000"/>
              <a:buFont typeface="Arial" pitchFamily="34" charset="0"/>
              <a:buChar char="•"/>
              <a:defRPr/>
            </a:pPr>
            <a:r>
              <a:rPr dirty="0" smtClean="0"/>
              <a:t>Proteger la información de identidad del paciente y del proveedor</a:t>
            </a:r>
          </a:p>
          <a:p>
            <a:pPr marL="313007" lvl="1" indent="-123811">
              <a:spcBef>
                <a:spcPts val="624"/>
              </a:spcBef>
              <a:spcAft>
                <a:spcPts val="0"/>
              </a:spcAft>
              <a:buSzPct val="100000"/>
              <a:buFont typeface="Arial" pitchFamily="34" charset="0"/>
              <a:buChar char="•"/>
              <a:defRPr/>
            </a:pPr>
            <a:r>
              <a:rPr dirty="0" smtClean="0"/>
              <a:t>Establecer una cultura de cumplimiento más amplia</a:t>
            </a:r>
          </a:p>
          <a:p>
            <a:pPr marL="193278" lvl="2" indent="-193278">
              <a:spcBef>
                <a:spcPts val="624"/>
              </a:spcBef>
              <a:spcAft>
                <a:spcPts val="0"/>
              </a:spcAft>
              <a:buSzPct val="100000"/>
              <a:buFont typeface="Wingdings" pitchFamily="2" charset="2"/>
              <a:buChar char="§"/>
              <a:defRPr/>
            </a:pPr>
            <a:r>
              <a:rPr dirty="0" smtClean="0"/>
              <a:t>La capacitación de beneficiarios les ayuda a sumarse a la lucha contra el fraude al aprender a identificar y denunciar las sospechas de fraude. Si desea una copia de "Integridad del programa: conjunto sobre compartir la tarjeta del beneficiario,” visite </a:t>
            </a:r>
            <a:r>
              <a:rPr lang="en-US" dirty="0" smtClean="0">
                <a:hlinkClick r:id="rId3"/>
              </a:rPr>
              <a:t>CMS.gov/medicare-medicaid-coordination/fraud-prevention/medicaid-integrity-education/beneficiary-education-toolkits/beneficiary-toolkit.html</a:t>
            </a:r>
            <a:r>
              <a:rPr dirty="0" smtClean="0"/>
              <a:t>.  </a:t>
            </a:r>
            <a:endParaRPr lang="es-US" dirty="0"/>
          </a:p>
        </p:txBody>
      </p:sp>
      <p:sp>
        <p:nvSpPr>
          <p:cNvPr id="84995" name="Slide Number Placeholder 5"/>
          <p:cNvSpPr>
            <a:spLocks noGrp="1"/>
          </p:cNvSpPr>
          <p:nvPr>
            <p:ph type="sldNum" sz="quarter" idx="5"/>
          </p:nvPr>
        </p:nvSpPr>
        <p:spPr bwMode="auto">
          <a:ln>
            <a:miter lim="800000"/>
            <a:headEnd/>
            <a:tailEnd/>
          </a:ln>
        </p:spPr>
        <p:txBody>
          <a:bodyPr/>
          <a:lstStyle/>
          <a:p>
            <a:pPr>
              <a:defRPr/>
            </a:pPr>
            <a:fld id="{79784E1B-15B9-422D-AEEB-BE2F5FE0A39E}" type="slidenum">
              <a:rPr lang="en-US" smtClean="0">
                <a:latin typeface="Arial" charset="0"/>
                <a:ea typeface="ＭＳ Ｐゴシック" pitchFamily="34" charset="-128"/>
              </a:rPr>
              <a:pPr>
                <a:defRPr/>
              </a:pPr>
              <a:t>31</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412048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xfrm>
            <a:off x="477079" y="4561227"/>
            <a:ext cx="6361043" cy="4646482"/>
          </a:xfrm>
          <a:noFill/>
        </p:spPr>
        <p:txBody>
          <a:bodyPr wrap="square" numCol="1" anchor="t" anchorCtr="0" compatLnSpc="1">
            <a:prstTxWarp prst="textNoShape">
              <a:avLst/>
            </a:prstTxWarp>
            <a:normAutofit/>
          </a:bodyPr>
          <a:lstStyle/>
          <a:p>
            <a:pPr marL="0" indent="0">
              <a:lnSpc>
                <a:spcPct val="90000"/>
              </a:lnSpc>
              <a:spcBef>
                <a:spcPts val="622"/>
              </a:spcBef>
              <a:spcAft>
                <a:spcPct val="0"/>
              </a:spcAft>
              <a:buNone/>
            </a:pPr>
            <a:r>
              <a:rPr lang="es-AR" dirty="0" smtClean="0">
                <a:ea typeface="ＭＳ Ｐゴシック" pitchFamily="34" charset="-128"/>
              </a:rPr>
              <a:t>Compruebe su conocimiento: pregunta 3</a:t>
            </a:r>
          </a:p>
          <a:p>
            <a:pPr marL="0" indent="0">
              <a:lnSpc>
                <a:spcPct val="90000"/>
              </a:lnSpc>
              <a:spcBef>
                <a:spcPts val="622"/>
              </a:spcBef>
              <a:buNone/>
            </a:pPr>
            <a:r>
              <a:rPr lang="es-AR" dirty="0" smtClean="0">
                <a:ea typeface="ＭＳ Ｐゴシック" pitchFamily="34" charset="-128"/>
              </a:rPr>
              <a:t>Cuando CMS detecta fraude, entre las medidas administrativas que se toman, se pueden incluir:</a:t>
            </a:r>
            <a:endParaRPr lang="es-US" dirty="0" smtClean="0">
              <a:ea typeface="ＭＳ Ｐゴシック" pitchFamily="34" charset="-128"/>
            </a:endParaRPr>
          </a:p>
          <a:p>
            <a:pPr marL="0" indent="0">
              <a:lnSpc>
                <a:spcPct val="90000"/>
              </a:lnSpc>
              <a:spcBef>
                <a:spcPts val="622"/>
              </a:spcBef>
              <a:buFont typeface="Calibri" pitchFamily="34" charset="0"/>
              <a:buAutoNum type="alphaLcPeriod"/>
            </a:pPr>
            <a:r>
              <a:rPr lang="es-AR" dirty="0" smtClean="0">
                <a:ea typeface="ＭＳ Ｐゴシック" pitchFamily="34" charset="-128"/>
              </a:rPr>
              <a:t>Multas civiles monetarias</a:t>
            </a:r>
            <a:endParaRPr lang="es-US" dirty="0" smtClean="0">
              <a:ea typeface="ＭＳ Ｐゴシック" pitchFamily="34" charset="-128"/>
            </a:endParaRPr>
          </a:p>
          <a:p>
            <a:pPr marL="0" indent="0">
              <a:lnSpc>
                <a:spcPct val="90000"/>
              </a:lnSpc>
              <a:spcBef>
                <a:spcPts val="622"/>
              </a:spcBef>
              <a:buFont typeface="Calibri" pitchFamily="34" charset="0"/>
              <a:buAutoNum type="alphaLcPeriod"/>
            </a:pPr>
            <a:r>
              <a:rPr lang="es-AR" dirty="0" smtClean="0">
                <a:ea typeface="ＭＳ Ｐゴシック" pitchFamily="34" charset="-128"/>
              </a:rPr>
              <a:t>Revocación de privilegios de facturación</a:t>
            </a:r>
          </a:p>
          <a:p>
            <a:pPr marL="0" indent="0">
              <a:lnSpc>
                <a:spcPct val="90000"/>
              </a:lnSpc>
              <a:spcBef>
                <a:spcPts val="622"/>
              </a:spcBef>
              <a:buFont typeface="Calibri" pitchFamily="34" charset="0"/>
              <a:buAutoNum type="alphaLcPeriod"/>
            </a:pPr>
            <a:r>
              <a:rPr lang="es-AR" dirty="0" smtClean="0">
                <a:ea typeface="ＭＳ Ｐゴシック" pitchFamily="34" charset="-128"/>
              </a:rPr>
              <a:t>Derivación a cumplimiento de la ley</a:t>
            </a:r>
          </a:p>
          <a:p>
            <a:pPr marL="0" indent="0">
              <a:lnSpc>
                <a:spcPct val="90000"/>
              </a:lnSpc>
              <a:spcBef>
                <a:spcPts val="622"/>
              </a:spcBef>
              <a:buFont typeface="Calibri" pitchFamily="34" charset="0"/>
              <a:buAutoNum type="alphaLcPeriod"/>
            </a:pPr>
            <a:r>
              <a:rPr lang="es-AR" dirty="0" smtClean="0">
                <a:ea typeface="ＭＳ Ｐゴシック" pitchFamily="34" charset="-128"/>
              </a:rPr>
              <a:t>Todas las anteriores</a:t>
            </a:r>
          </a:p>
          <a:p>
            <a:pPr marL="0" indent="0">
              <a:lnSpc>
                <a:spcPct val="90000"/>
              </a:lnSpc>
              <a:spcBef>
                <a:spcPts val="622"/>
              </a:spcBef>
              <a:buNone/>
            </a:pPr>
            <a:r>
              <a:rPr lang="en-US" b="1" dirty="0" smtClean="0">
                <a:ea typeface="ＭＳ Ｐゴシック" pitchFamily="34" charset="-128"/>
              </a:rPr>
              <a:t>RESPUESTA: d. </a:t>
            </a:r>
            <a:r>
              <a:rPr lang="en-US" b="1" dirty="0" err="1" smtClean="0">
                <a:ea typeface="ＭＳ Ｐゴシック" pitchFamily="34" charset="-128"/>
              </a:rPr>
              <a:t>Todas</a:t>
            </a:r>
            <a:r>
              <a:rPr lang="en-US" b="1" dirty="0" smtClean="0">
                <a:ea typeface="ＭＳ Ｐゴシック" pitchFamily="34" charset="-128"/>
              </a:rPr>
              <a:t> </a:t>
            </a:r>
            <a:r>
              <a:rPr lang="en-US" b="1" dirty="0" err="1" smtClean="0">
                <a:ea typeface="ＭＳ Ｐゴシック" pitchFamily="34" charset="-128"/>
              </a:rPr>
              <a:t>las</a:t>
            </a:r>
            <a:r>
              <a:rPr lang="en-US" b="1" dirty="0" smtClean="0">
                <a:ea typeface="ＭＳ Ｐゴシック" pitchFamily="34" charset="-128"/>
              </a:rPr>
              <a:t> </a:t>
            </a:r>
            <a:r>
              <a:rPr lang="en-US" b="1" dirty="0" err="1" smtClean="0">
                <a:ea typeface="ＭＳ Ｐゴシック" pitchFamily="34" charset="-128"/>
              </a:rPr>
              <a:t>anteriores</a:t>
            </a:r>
            <a:endParaRPr lang="en-US" b="1" dirty="0" smtClean="0">
              <a:ea typeface="ＭＳ Ｐゴシック" pitchFamily="34" charset="-128"/>
            </a:endParaRPr>
          </a:p>
          <a:p>
            <a:pPr marL="0" lvl="1" indent="0" eaLnBrk="1" hangingPunct="1">
              <a:lnSpc>
                <a:spcPct val="90000"/>
              </a:lnSpc>
              <a:spcBef>
                <a:spcPts val="622"/>
              </a:spcBef>
              <a:spcAft>
                <a:spcPct val="0"/>
              </a:spcAft>
              <a:buNone/>
            </a:pPr>
            <a:r>
              <a:rPr lang="es-AR" dirty="0" smtClean="0">
                <a:ea typeface="ＭＳ Ｐゴシック" pitchFamily="34" charset="-128"/>
              </a:rPr>
              <a:t>Cuando se detecta el fraude, CMS impone medidas administrativas adecuadas. Estas medidas incluyen, entre otras, las siguientes:</a:t>
            </a:r>
            <a:endParaRPr lang="es-US" dirty="0" smtClean="0">
              <a:ea typeface="ＭＳ Ｐゴシック" pitchFamily="34" charset="-128"/>
            </a:endParaRPr>
          </a:p>
          <a:p>
            <a:pPr marL="0" lvl="1" indent="0" eaLnBrk="1" hangingPunct="1">
              <a:lnSpc>
                <a:spcPct val="90000"/>
              </a:lnSpc>
              <a:spcBef>
                <a:spcPts val="622"/>
              </a:spcBef>
              <a:spcAft>
                <a:spcPct val="0"/>
              </a:spcAft>
              <a:buFont typeface="Wingdings" pitchFamily="2" charset="2"/>
              <a:buChar char="§"/>
            </a:pPr>
            <a:r>
              <a:rPr lang="es-AR" dirty="0" smtClean="0">
                <a:ea typeface="ＭＳ Ｐゴシック" pitchFamily="34" charset="-128"/>
              </a:rPr>
              <a:t>Las multas civiles monetarias son sanciones punitorias impuestas por un juzgado civil a una entidad que se ha beneficiado de una actividad ilegal o poco ética. Pueden imponerse para sancionar a individuos u organizaciones por violar una serie de leyes o reglamentaciones. Visite </a:t>
            </a:r>
            <a:r>
              <a:rPr lang="en-US" dirty="0" smtClean="0">
                <a:ea typeface="ＭＳ Ｐゴシック" pitchFamily="34" charset="-128"/>
                <a:hlinkClick r:id="rId3"/>
              </a:rPr>
              <a:t>oig.hhs.gov/fraud/enforcement/</a:t>
            </a:r>
            <a:r>
              <a:rPr lang="en-US" dirty="0" err="1" smtClean="0">
                <a:ea typeface="ＭＳ Ｐゴシック" pitchFamily="34" charset="-128"/>
                <a:hlinkClick r:id="rId3"/>
              </a:rPr>
              <a:t>cmp</a:t>
            </a:r>
            <a:r>
              <a:rPr lang="en-US" dirty="0" smtClean="0">
                <a:ea typeface="ＭＳ Ｐゴシック" pitchFamily="34" charset="-128"/>
                <a:hlinkClick r:id="rId3"/>
              </a:rPr>
              <a:t>/</a:t>
            </a:r>
            <a:r>
              <a:rPr lang="es-AR" dirty="0" smtClean="0">
                <a:ea typeface="ＭＳ Ｐゴシック" pitchFamily="34" charset="-128"/>
              </a:rPr>
              <a:t> para obtener más información.</a:t>
            </a:r>
            <a:endParaRPr lang="es-US" dirty="0" smtClean="0">
              <a:ea typeface="ＭＳ Ｐゴシック" pitchFamily="34" charset="-128"/>
            </a:endParaRPr>
          </a:p>
          <a:p>
            <a:pPr marL="0" lvl="1" indent="0" eaLnBrk="1" hangingPunct="1">
              <a:lnSpc>
                <a:spcPct val="90000"/>
              </a:lnSpc>
              <a:spcBef>
                <a:spcPts val="622"/>
              </a:spcBef>
              <a:spcAft>
                <a:spcPct val="0"/>
              </a:spcAft>
              <a:buFont typeface="Wingdings" pitchFamily="2" charset="2"/>
              <a:buChar char="§"/>
            </a:pPr>
            <a:r>
              <a:rPr lang="es-AR" dirty="0" smtClean="0">
                <a:ea typeface="ＭＳ Ｐゴシック" pitchFamily="34" charset="-128"/>
              </a:rPr>
              <a:t>La revocación de privilegios de facturación se produce por falta de cumplimiento, conducta inadecuada, delitos graves, falsificación de información y otras situaciones estipuladas en 42 CFR, §424.535. Los pagos de Medicare se interrumpen y los proveedores quedan en un vacío legal hasta que se implementa el plan de acciones correctivas o se completa la solicitud del proceso de reconsideración.</a:t>
            </a:r>
            <a:endParaRPr lang="es-US" dirty="0" smtClean="0">
              <a:ea typeface="ＭＳ Ｐゴシック" pitchFamily="34" charset="-128"/>
            </a:endParaRPr>
          </a:p>
          <a:p>
            <a:pPr marL="0" lvl="1" indent="0" eaLnBrk="1" hangingPunct="1">
              <a:lnSpc>
                <a:spcPct val="90000"/>
              </a:lnSpc>
              <a:spcBef>
                <a:spcPts val="622"/>
              </a:spcBef>
              <a:spcAft>
                <a:spcPct val="0"/>
              </a:spcAft>
              <a:buFont typeface="Wingdings" pitchFamily="2" charset="2"/>
              <a:buChar char="§"/>
            </a:pPr>
            <a:r>
              <a:rPr lang="es-AR" dirty="0" smtClean="0">
                <a:ea typeface="ＭＳ Ｐゴシック" pitchFamily="34" charset="-128"/>
              </a:rPr>
              <a:t>Las derivaciones se realizan a cumplimiento de la ley.</a:t>
            </a:r>
            <a:endParaRPr lang="es-US" dirty="0" smtClean="0">
              <a:ea typeface="ＭＳ Ｐゴシック" pitchFamily="34" charset="-128"/>
            </a:endParaRPr>
          </a:p>
        </p:txBody>
      </p:sp>
      <p:sp>
        <p:nvSpPr>
          <p:cNvPr id="87043" name="Slide Number Placeholder 5"/>
          <p:cNvSpPr>
            <a:spLocks noGrp="1"/>
          </p:cNvSpPr>
          <p:nvPr>
            <p:ph type="sldNum" sz="quarter" idx="5"/>
          </p:nvPr>
        </p:nvSpPr>
        <p:spPr bwMode="auto">
          <a:ln>
            <a:miter lim="800000"/>
            <a:headEnd/>
            <a:tailEnd/>
          </a:ln>
        </p:spPr>
        <p:txBody>
          <a:bodyPr/>
          <a:lstStyle/>
          <a:p>
            <a:pPr>
              <a:defRPr/>
            </a:pPr>
            <a:fld id="{B297D9DF-8B5A-418F-B9B5-0BD1E7A5BE0E}" type="slidenum">
              <a:rPr lang="en-US" smtClean="0">
                <a:solidFill>
                  <a:srgbClr val="000000"/>
                </a:solidFill>
                <a:latin typeface="Arial" charset="0"/>
                <a:ea typeface="ＭＳ Ｐゴシック" pitchFamily="34" charset="-128"/>
              </a:rPr>
              <a:pPr>
                <a:defRPr/>
              </a:pPr>
              <a:t>32</a:t>
            </a:fld>
            <a:endParaRPr lang="es-US" smtClean="0">
              <a:solidFill>
                <a:srgbClr val="000000"/>
              </a:solidFill>
              <a:latin typeface="Arial" charset="0"/>
              <a:ea typeface="ＭＳ Ｐゴシック" pitchFamily="34" charset="-128"/>
            </a:endParaRPr>
          </a:p>
        </p:txBody>
      </p:sp>
    </p:spTree>
    <p:extLst>
      <p:ext uri="{BB962C8B-B14F-4D97-AF65-F5344CB8AC3E}">
        <p14:creationId xmlns:p14="http://schemas.microsoft.com/office/powerpoint/2010/main" val="34790706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22"/>
              </a:spcBef>
              <a:spcAft>
                <a:spcPts val="0"/>
              </a:spcAft>
              <a:buNone/>
              <a:defRPr/>
            </a:pPr>
            <a:r>
              <a:rPr dirty="0" smtClean="0"/>
              <a:t>En la Lección 3, aprenderemos cómo pueden luchar contra el fraude las personas con Medicare y Medicaid: </a:t>
            </a:r>
          </a:p>
          <a:p>
            <a:pPr marL="189701" indent="-189701">
              <a:spcBef>
                <a:spcPts val="622"/>
              </a:spcBef>
              <a:spcAft>
                <a:spcPts val="0"/>
              </a:spcAft>
              <a:defRPr/>
            </a:pPr>
            <a:r>
              <a:rPr dirty="0" smtClean="0"/>
              <a:t>Revisar las 4R para luchar contra el fraude en Medicare</a:t>
            </a:r>
          </a:p>
          <a:p>
            <a:pPr marL="189701" indent="-189701">
              <a:spcBef>
                <a:spcPts val="622"/>
              </a:spcBef>
              <a:spcAft>
                <a:spcPts val="0"/>
              </a:spcAft>
              <a:defRPr/>
            </a:pPr>
            <a:r>
              <a:rPr dirty="0" smtClean="0"/>
              <a:t>Conocer los recursos disponibles en </a:t>
            </a:r>
            <a:r>
              <a:rPr lang="en-US" dirty="0" smtClean="0">
                <a:hlinkClick r:id="rId3"/>
              </a:rPr>
              <a:t>stopmedicarefraud.gov</a:t>
            </a:r>
            <a:r>
              <a:rPr dirty="0" smtClean="0"/>
              <a:t> </a:t>
            </a:r>
          </a:p>
          <a:p>
            <a:pPr marL="189701" indent="-189701">
              <a:spcBef>
                <a:spcPts val="622"/>
              </a:spcBef>
              <a:spcAft>
                <a:spcPts val="0"/>
              </a:spcAft>
              <a:defRPr/>
            </a:pPr>
            <a:r>
              <a:rPr dirty="0" smtClean="0"/>
              <a:t>Revisar el resumen de noticias de Medicare</a:t>
            </a:r>
          </a:p>
          <a:p>
            <a:pPr marL="189701" indent="-189701">
              <a:spcBef>
                <a:spcPts val="622"/>
              </a:spcBef>
              <a:spcAft>
                <a:spcPts val="0"/>
              </a:spcAft>
              <a:defRPr/>
            </a:pPr>
            <a:r>
              <a:rPr dirty="0" smtClean="0"/>
              <a:t>Destacar las ventajas de usar </a:t>
            </a:r>
            <a:r>
              <a:rPr lang="en-US" dirty="0" smtClean="0">
                <a:hlinkClick r:id="rId4"/>
              </a:rPr>
              <a:t>MyMedicare.gov</a:t>
            </a:r>
            <a:r>
              <a:rPr dirty="0" smtClean="0"/>
              <a:t> </a:t>
            </a:r>
          </a:p>
          <a:p>
            <a:pPr marL="189701" indent="-189701">
              <a:spcBef>
                <a:spcPts val="622"/>
              </a:spcBef>
              <a:spcAft>
                <a:spcPts val="0"/>
              </a:spcAft>
              <a:defRPr/>
            </a:pPr>
            <a:r>
              <a:rPr dirty="0" smtClean="0"/>
              <a:t>Saber cómo denunciar el fraude y el abuso mediante el 1-800-MEDICARE</a:t>
            </a:r>
          </a:p>
          <a:p>
            <a:pPr marL="189701" indent="-189701">
              <a:spcBef>
                <a:spcPts val="622"/>
              </a:spcBef>
              <a:spcAft>
                <a:spcPts val="0"/>
              </a:spcAft>
              <a:defRPr/>
            </a:pPr>
            <a:r>
              <a:rPr dirty="0" smtClean="0"/>
              <a:t>Revisar el programa de la Patrulla Medicare de Adultos Mayores</a:t>
            </a:r>
          </a:p>
          <a:p>
            <a:pPr marL="189701" indent="-189701">
              <a:spcBef>
                <a:spcPts val="622"/>
              </a:spcBef>
              <a:spcAft>
                <a:spcPts val="0"/>
              </a:spcAft>
              <a:defRPr/>
            </a:pPr>
            <a:r>
              <a:rPr dirty="0" smtClean="0"/>
              <a:t>Conocer recomendaciones útiles que pueden seguir las personas con Medicare y Medicaid para proteger su información personal y cómo manejar el robo de identidad</a:t>
            </a:r>
          </a:p>
          <a:p>
            <a:pPr marL="189701" indent="-189701">
              <a:spcBef>
                <a:spcPts val="622"/>
              </a:spcBef>
              <a:spcAft>
                <a:spcPts val="0"/>
              </a:spcAft>
              <a:defRPr/>
            </a:pPr>
            <a:r>
              <a:rPr dirty="0" smtClean="0"/>
              <a:t>Analizar la denuncia de fraude contra Medicaid</a:t>
            </a:r>
          </a:p>
          <a:p>
            <a:pPr marL="189701" indent="-189701">
              <a:spcBef>
                <a:spcPts val="622"/>
              </a:spcBef>
              <a:spcAft>
                <a:spcPts val="0"/>
              </a:spcAft>
              <a:defRPr/>
            </a:pPr>
            <a:r>
              <a:rPr dirty="0" smtClean="0"/>
              <a:t>Recursos útiles</a:t>
            </a:r>
          </a:p>
        </p:txBody>
      </p:sp>
      <p:sp>
        <p:nvSpPr>
          <p:cNvPr id="89091" name="Slide Number Placeholder 5"/>
          <p:cNvSpPr>
            <a:spLocks noGrp="1"/>
          </p:cNvSpPr>
          <p:nvPr>
            <p:ph type="sldNum" sz="quarter" idx="5"/>
          </p:nvPr>
        </p:nvSpPr>
        <p:spPr bwMode="auto">
          <a:ln>
            <a:miter lim="800000"/>
            <a:headEnd/>
            <a:tailEnd/>
          </a:ln>
        </p:spPr>
        <p:txBody>
          <a:bodyPr/>
          <a:lstStyle/>
          <a:p>
            <a:pPr>
              <a:defRPr/>
            </a:pPr>
            <a:fld id="{78224F89-9A09-43A5-A241-4DFDF3AC366D}" type="slidenum">
              <a:rPr lang="en-US" smtClean="0">
                <a:latin typeface="Arial" charset="0"/>
                <a:ea typeface="ＭＳ Ｐゴシック" pitchFamily="34" charset="-128"/>
              </a:rPr>
              <a:pPr>
                <a:defRPr/>
              </a:pPr>
              <a:t>33</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010593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xfrm>
            <a:off x="397565" y="4480889"/>
            <a:ext cx="6520070" cy="4412026"/>
          </a:xfrm>
        </p:spPr>
        <p:txBody>
          <a:bodyPr wrap="square" numCol="1" anchor="t" anchorCtr="0" compatLnSpc="1">
            <a:prstTxWarp prst="textNoShape">
              <a:avLst/>
            </a:prstTxWarp>
            <a:normAutofit fontScale="92500" lnSpcReduction="20000"/>
          </a:bodyPr>
          <a:lstStyle/>
          <a:p>
            <a:pPr marL="237127" indent="-237127">
              <a:spcBef>
                <a:spcPts val="624"/>
              </a:spcBef>
              <a:spcAft>
                <a:spcPts val="0"/>
              </a:spcAft>
              <a:buFont typeface="+mj-lt"/>
              <a:buAutoNum type="arabicPeriod"/>
              <a:defRPr/>
            </a:pPr>
            <a:r>
              <a:rPr lang="en-US" b="1" dirty="0" smtClean="0"/>
              <a:t>Registre </a:t>
            </a:r>
            <a:r>
              <a:rPr lang="en-US" dirty="0" smtClean="0"/>
              <a:t>las fechas de las citas con el médico en un calendario. Anote los análisis y servicios que recibe y guarde los recibos y declaraciones de sus proveedores. Si necesita ayuda para registrar las fechas y servicios, pregunte a un amigo o familiar. Comuníquese con su programa de Patrulla Medicare de Adultos Mayores (SMP) para obtener un "Diario Personal para el Cuidado de la Salud" gratis. Si desea encontrar un programa SMP en su área, use el localizador de SMP en </a:t>
            </a:r>
            <a:r>
              <a:rPr lang="en-US" u="sng" dirty="0" smtClean="0">
                <a:hlinkClick r:id="rId3"/>
              </a:rPr>
              <a:t>smpresource.org</a:t>
            </a:r>
            <a:r>
              <a:rPr dirty="0" smtClean="0"/>
              <a:t>,</a:t>
            </a:r>
            <a:r>
              <a:rPr lang="en-US" dirty="0" smtClean="0"/>
              <a:t> o llame al 1-877-808-2468. </a:t>
            </a:r>
          </a:p>
          <a:p>
            <a:pPr marL="237127" indent="-237127">
              <a:spcBef>
                <a:spcPts val="624"/>
              </a:spcBef>
              <a:spcAft>
                <a:spcPts val="0"/>
              </a:spcAft>
              <a:buFont typeface="+mj-lt"/>
              <a:buAutoNum type="arabicPeriod"/>
              <a:defRPr/>
            </a:pPr>
            <a:r>
              <a:rPr lang="en-US" b="1" dirty="0" smtClean="0"/>
              <a:t>Revise </a:t>
            </a:r>
            <a:r>
              <a:rPr lang="en-US" dirty="0" smtClean="0"/>
              <a:t>los signos de fraude, que incluyen reclamaciones que usted no reconoce en su Resumen de Medicare (MSN) y anuncios o llamadas telefónicas de compañías que ofrezcan elementos o servicios a las personas con Medicare. Compare los datos y servicios de su calendario con su MSN para asegurarse de haber recibido cada uno de los servicios listados y que todos los detalles sean correctos. Si encuentra elementos listados en sus reclamaciones de los cuales no tiene registro, es posible que a usted o a Medicare se les hayan facturado servicios o elementos que usted no recibió. Visite </a:t>
            </a:r>
            <a:r>
              <a:rPr lang="en-US" dirty="0" smtClean="0">
                <a:hlinkClick r:id="rId4"/>
              </a:rPr>
              <a:t>MyMedicare.gov</a:t>
            </a:r>
            <a:r>
              <a:rPr lang="en-US" dirty="0" smtClean="0"/>
              <a:t> o llame al 1-800-MEDICARE (1-800-633-4227) para revisar sus reclamaciones de Medicare. Los usuarios con teléfono de texto (TTY) deben llamar al 1-877-486-2048. Si tiene un plan Medicare Advantage (como el de una Organización para el Mantenimiento de la Salud o una Organización de Proveedores Preferidos) o el Plan Medicare para Recetas Médicas, llame a su plan para obtener más información sobre una reclamación. Usted puede obtener ayuda de su programa SMP local para controlar errores o sospechas de fraude en sus MSN. </a:t>
            </a:r>
          </a:p>
          <a:p>
            <a:pPr marL="237127" indent="-237127">
              <a:spcBef>
                <a:spcPts val="624"/>
              </a:spcBef>
              <a:spcAft>
                <a:spcPts val="0"/>
              </a:spcAft>
              <a:buFont typeface="+mj-lt"/>
              <a:buAutoNum type="arabicPeriod"/>
              <a:defRPr/>
            </a:pPr>
            <a:r>
              <a:rPr lang="en-US" b="1" dirty="0" smtClean="0"/>
              <a:t>Reporte </a:t>
            </a:r>
            <a:r>
              <a:rPr lang="en-US" dirty="0" smtClean="0"/>
              <a:t>casos de sospecha de fraude contra Medicare llamando al </a:t>
            </a:r>
            <a:r>
              <a:rPr dirty="0" smtClean="0"/>
              <a:t>1-800-MEDICARE (1-800-633-4227). Los usuarios con teléfono de texto (TTY) deben llamar al 1-877-486-2048. </a:t>
            </a:r>
            <a:r>
              <a:rPr lang="en-US" dirty="0" smtClean="0"/>
              <a:t>Cuando use el sistema telefónico automatizado, tenga su tarjeta Medicare a mano y hable claramente o introduzca su número y letra(s) de Medicare. Si identifica errores o sospecha de fraude, el SMP también puede ayudarle a efectuar una denuncia a Medicare. </a:t>
            </a:r>
          </a:p>
          <a:p>
            <a:pPr marL="237127" indent="-237127">
              <a:spcBef>
                <a:spcPts val="624"/>
              </a:spcBef>
              <a:spcAft>
                <a:spcPts val="0"/>
              </a:spcAft>
              <a:buFont typeface="+mj-lt"/>
              <a:buAutoNum type="arabicPeriod"/>
              <a:defRPr/>
            </a:pPr>
            <a:r>
              <a:rPr lang="en-US" b="1" dirty="0" smtClean="0"/>
              <a:t>Recuerde </a:t>
            </a:r>
            <a:r>
              <a:rPr lang="en-US" dirty="0" smtClean="0"/>
              <a:t>proteger su número de Medicare. Nunca lo entregue, salvo a su médico o a otro proveedor de servicios de salud. Nunca entregue su número de Medicare a cambio de una oferta especial. Medicare jamás se comunicará con usted ni le pedirá información personal, como su número de Medicare o el de su cuenta bancaria. Nunca deje que alguien use su tarjeta Medicare y nunca use la tarjeta de otra persona. </a:t>
            </a:r>
          </a:p>
          <a:p>
            <a:pPr marL="0" indent="0">
              <a:lnSpc>
                <a:spcPct val="110000"/>
              </a:lnSpc>
              <a:spcBef>
                <a:spcPts val="634"/>
              </a:spcBef>
              <a:spcAft>
                <a:spcPts val="0"/>
              </a:spcAft>
              <a:buNone/>
              <a:defRPr/>
            </a:pPr>
            <a:r>
              <a:rPr lang="en-US" altLang="ja-JP" dirty="0" smtClean="0"/>
              <a:t>El producto "4R para combatir el fraude"</a:t>
            </a:r>
            <a:r>
              <a:rPr dirty="0" smtClean="0"/>
              <a:t> de CMS No. 11610</a:t>
            </a:r>
            <a:r>
              <a:rPr lang="en-US" altLang="ja-JP" dirty="0" smtClean="0"/>
              <a:t> está disponible en </a:t>
            </a:r>
            <a:r>
              <a:rPr lang="en-US" altLang="ja-JP" dirty="0" smtClean="0">
                <a:hlinkClick r:id="rId5"/>
              </a:rPr>
              <a:t>Medicare.gov/Pubs/pdf/11610.pdf</a:t>
            </a:r>
            <a:r>
              <a:rPr lang="en-US" altLang="ja-JP" dirty="0" smtClean="0"/>
              <a:t>. </a:t>
            </a:r>
            <a:endParaRPr lang="es-US" dirty="0"/>
          </a:p>
          <a:p>
            <a:pPr marL="0" indent="0">
              <a:lnSpc>
                <a:spcPct val="110000"/>
              </a:lnSpc>
              <a:spcBef>
                <a:spcPts val="634"/>
              </a:spcBef>
              <a:spcAft>
                <a:spcPts val="0"/>
              </a:spcAft>
              <a:buNone/>
              <a:defRPr/>
            </a:pPr>
            <a:endParaRPr lang="es-US" dirty="0"/>
          </a:p>
        </p:txBody>
      </p:sp>
      <p:sp>
        <p:nvSpPr>
          <p:cNvPr id="91139" name="Slide Number Placeholder 2"/>
          <p:cNvSpPr>
            <a:spLocks noGrp="1"/>
          </p:cNvSpPr>
          <p:nvPr>
            <p:ph type="sldNum" sz="quarter" idx="5"/>
          </p:nvPr>
        </p:nvSpPr>
        <p:spPr bwMode="auto">
          <a:ln>
            <a:miter lim="800000"/>
            <a:headEnd/>
            <a:tailEnd/>
          </a:ln>
        </p:spPr>
        <p:txBody>
          <a:bodyPr/>
          <a:lstStyle/>
          <a:p>
            <a:pPr>
              <a:defRPr/>
            </a:pPr>
            <a:fld id="{8B4C7EA8-BABC-47C6-BAAF-F6B85D781632}" type="slidenum">
              <a:rPr lang="en-US" smtClean="0">
                <a:latin typeface="Arial" charset="0"/>
                <a:ea typeface="ＭＳ Ｐゴシック" pitchFamily="34" charset="-128"/>
              </a:rPr>
              <a:pPr>
                <a:defRPr/>
              </a:pPr>
              <a:t>34</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1516777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2183" y="4400550"/>
            <a:ext cx="6175513" cy="4571063"/>
          </a:xfrm>
        </p:spPr>
        <p:txBody>
          <a:bodyPr>
            <a:noAutofit/>
          </a:bodyPr>
          <a:lstStyle/>
          <a:p>
            <a:pPr marL="0" indent="0" defTabSz="954334">
              <a:spcBef>
                <a:spcPts val="634"/>
              </a:spcBef>
              <a:spcAft>
                <a:spcPts val="0"/>
              </a:spcAft>
              <a:buNone/>
              <a:defRPr/>
            </a:pPr>
            <a:r>
              <a:rPr dirty="0" smtClean="0"/>
              <a:t>El sitio web </a:t>
            </a:r>
            <a:r>
              <a:rPr lang="en-US" dirty="0" smtClean="0">
                <a:hlinkClick r:id="rId3"/>
              </a:rPr>
              <a:t>stopmedicarefraud.gov</a:t>
            </a:r>
            <a:r>
              <a:rPr dirty="0" smtClean="0"/>
              <a:t> es un buen lugar para que usted conozca los recursos contra el fraude en Medicare disponibles para los beneficiarios y proveedores. </a:t>
            </a:r>
            <a:endParaRPr lang="es-US" dirty="0"/>
          </a:p>
          <a:p>
            <a:pPr marL="180955" indent="-180955" defTabSz="954334">
              <a:spcBef>
                <a:spcPts val="624"/>
              </a:spcBef>
              <a:spcAft>
                <a:spcPts val="0"/>
              </a:spcAft>
              <a:defRPr/>
            </a:pPr>
            <a:r>
              <a:rPr dirty="0" smtClean="0"/>
              <a:t>Sepa qué es el fraude y el modo de prevenirlo</a:t>
            </a:r>
          </a:p>
          <a:p>
            <a:pPr marL="180955" indent="-180955" defTabSz="954334">
              <a:spcBef>
                <a:spcPts val="624"/>
              </a:spcBef>
              <a:spcAft>
                <a:spcPts val="0"/>
              </a:spcAft>
              <a:defRPr/>
            </a:pPr>
            <a:r>
              <a:rPr dirty="0" smtClean="0"/>
              <a:t>Encontrar recursos</a:t>
            </a:r>
          </a:p>
          <a:p>
            <a:pPr marL="180955" indent="-180955" defTabSz="954334">
              <a:spcBef>
                <a:spcPts val="624"/>
              </a:spcBef>
              <a:spcAft>
                <a:spcPts val="0"/>
              </a:spcAft>
              <a:defRPr/>
            </a:pPr>
            <a:r>
              <a:rPr dirty="0" smtClean="0"/>
              <a:t>Denunciar el fraude en línea</a:t>
            </a:r>
          </a:p>
          <a:p>
            <a:pPr marL="180955" indent="-180955" defTabSz="954334">
              <a:spcBef>
                <a:spcPts val="624"/>
              </a:spcBef>
              <a:spcAft>
                <a:spcPts val="0"/>
              </a:spcAft>
              <a:defRPr/>
            </a:pPr>
            <a:r>
              <a:rPr dirty="0" smtClean="0"/>
              <a:t>Acceder a videos</a:t>
            </a:r>
          </a:p>
          <a:p>
            <a:pPr marL="180955" indent="-180955" defTabSz="954334">
              <a:spcBef>
                <a:spcPts val="624"/>
              </a:spcBef>
              <a:spcAft>
                <a:spcPts val="0"/>
              </a:spcAft>
              <a:defRPr/>
            </a:pPr>
            <a:r>
              <a:rPr dirty="0" smtClean="0"/>
              <a:t>Consulte los resultados recientes del Grupo operativo del Equipo de Cumplimiento de la Ley y de Prevención contra el Fraude en el Cuidado de la Salud (HEAT) por estado </a:t>
            </a:r>
            <a:r>
              <a:rPr lang="en-US" dirty="0" smtClean="0">
                <a:hlinkClick r:id="rId4"/>
              </a:rPr>
              <a:t>stopmedicarefraud.gov/newsroom/your-state/index.html</a:t>
            </a:r>
            <a:r>
              <a:rPr dirty="0" smtClean="0"/>
              <a:t>.  </a:t>
            </a:r>
            <a:endParaRPr lang="es-US" dirty="0" smtClean="0"/>
          </a:p>
        </p:txBody>
      </p:sp>
      <p:sp>
        <p:nvSpPr>
          <p:cNvPr id="93187" name="Slide Number Placeholder 1"/>
          <p:cNvSpPr>
            <a:spLocks noGrp="1"/>
          </p:cNvSpPr>
          <p:nvPr>
            <p:ph type="sldNum" sz="quarter" idx="5"/>
          </p:nvPr>
        </p:nvSpPr>
        <p:spPr bwMode="auto">
          <a:ln>
            <a:miter lim="800000"/>
            <a:headEnd/>
            <a:tailEnd/>
          </a:ln>
        </p:spPr>
        <p:txBody>
          <a:bodyPr/>
          <a:lstStyle/>
          <a:p>
            <a:pPr>
              <a:defRPr/>
            </a:pPr>
            <a:fld id="{B80E28F7-794D-4A28-8D7A-2A03866A6BC1}" type="slidenum">
              <a:rPr lang="en-US" smtClean="0">
                <a:latin typeface="Arial" charset="0"/>
                <a:ea typeface="ＭＳ Ｐゴシック" pitchFamily="34" charset="-128"/>
              </a:rPr>
              <a:pPr>
                <a:defRPr/>
              </a:pPr>
              <a:t>35</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4858460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4" name="Rectangle 3"/>
          <p:cNvSpPr>
            <a:spLocks noGrp="1" noChangeArrowheads="1"/>
          </p:cNvSpPr>
          <p:nvPr>
            <p:ph type="body" idx="1"/>
          </p:nvPr>
        </p:nvSpPr>
        <p:spPr bwMode="auto">
          <a:xfrm>
            <a:off x="568187" y="4561226"/>
            <a:ext cx="6096000" cy="4720263"/>
          </a:xfrm>
          <a:noFill/>
        </p:spPr>
        <p:txBody>
          <a:bodyPr wrap="square" numCol="1" anchor="t" anchorCtr="0" compatLnSpc="1">
            <a:prstTxWarp prst="textNoShape">
              <a:avLst/>
            </a:prstTxWarp>
          </a:bodyPr>
          <a:lstStyle/>
          <a:p>
            <a:pPr marL="0" indent="0" defTabSz="964974">
              <a:spcBef>
                <a:spcPts val="636"/>
              </a:spcBef>
              <a:spcAft>
                <a:spcPct val="0"/>
              </a:spcAft>
              <a:buNone/>
            </a:pPr>
            <a:r>
              <a:rPr lang="es-AR" smtClean="0">
                <a:ea typeface="ＭＳ Ｐゴシック" pitchFamily="34" charset="-128"/>
              </a:rPr>
              <a:t>Existe una Parte A, una Parte B y un Resumen de Medicare (MSN) para equipo médico duradero. Fue rediseñado para facilitar que las personas con Medicare detecten el fraude. No se trata de una factura. Los Planes Medicare Advantage ofrecen una explicación de los beneficios que brinda información similar. El MSN muestra todos los servicios y suministros que le fueron facturados a Medicare, lo que Medicare pagó y lo que usted le debe a cada proveedor. Debe revisar su MSN con atención para asegurarse de que recibió los servicios y suministros por los cuales se le facturó a Medicare.</a:t>
            </a:r>
          </a:p>
          <a:p>
            <a:pPr marL="0" indent="0" defTabSz="964974">
              <a:spcBef>
                <a:spcPts val="636"/>
              </a:spcBef>
              <a:spcAft>
                <a:spcPct val="0"/>
              </a:spcAft>
              <a:buNone/>
            </a:pPr>
            <a:r>
              <a:rPr lang="es-AR" smtClean="0">
                <a:ea typeface="ＭＳ Ｐゴシック" pitchFamily="34" charset="-128"/>
              </a:rPr>
              <a:t>CMS rediseñó el MSN para hacer más fácil de entender, detectar y denunciar el fraude (en la página 2). Proporciona información adicional, como un resumen trimestral de reclamaciones. </a:t>
            </a:r>
          </a:p>
          <a:p>
            <a:pPr marL="0" indent="0" defTabSz="964974">
              <a:spcBef>
                <a:spcPts val="636"/>
              </a:spcBef>
              <a:spcAft>
                <a:spcPct val="0"/>
              </a:spcAft>
              <a:buNone/>
            </a:pPr>
            <a:r>
              <a:rPr lang="es-AR" smtClean="0">
                <a:ea typeface="ＭＳ Ｐゴシック" pitchFamily="34" charset="-128"/>
              </a:rPr>
              <a:t>Busque ayuda para leer su MSN en </a:t>
            </a:r>
            <a:r>
              <a:rPr lang="en-US" smtClean="0">
                <a:ea typeface="ＭＳ Ｐゴシック" pitchFamily="34" charset="-128"/>
                <a:hlinkClick r:id="rId3"/>
              </a:rPr>
              <a:t>Medicare.gov/forms-help-and-resources/mail-about-medicare/medicare-summary-notice-msn.html</a:t>
            </a:r>
            <a:r>
              <a:rPr lang="es-AR" smtClean="0">
                <a:ea typeface="ＭＳ Ｐゴシック" pitchFamily="34" charset="-128"/>
              </a:rPr>
              <a:t>. </a:t>
            </a:r>
          </a:p>
          <a:p>
            <a:pPr marL="0" lvl="1" indent="0" defTabSz="964974">
              <a:spcBef>
                <a:spcPts val="636"/>
              </a:spcBef>
              <a:spcAft>
                <a:spcPct val="0"/>
              </a:spcAft>
              <a:buNone/>
            </a:pPr>
            <a:r>
              <a:rPr lang="es-AR" smtClean="0">
                <a:ea typeface="ＭＳ Ｐゴシック" pitchFamily="34" charset="-128"/>
              </a:rPr>
              <a:t>Visite </a:t>
            </a:r>
            <a:r>
              <a:rPr lang="en-US" smtClean="0">
                <a:ea typeface="ＭＳ Ｐゴシック" pitchFamily="34" charset="-128"/>
                <a:hlinkClick r:id="rId4"/>
              </a:rPr>
              <a:t>Medicare.gov/pubs/pdf/summarynoticea.pdf</a:t>
            </a:r>
            <a:r>
              <a:rPr lang="es-AR" smtClean="0">
                <a:ea typeface="ＭＳ Ｐゴシック" pitchFamily="34" charset="-128"/>
              </a:rPr>
              <a:t> para ver </a:t>
            </a:r>
            <a:r>
              <a:rPr lang="en-US" altLang="ja-JP" smtClean="0">
                <a:ea typeface="ＭＳ Ｐゴシック" pitchFamily="34" charset="-128"/>
              </a:rPr>
              <a:t>cómo leer su MSN Parte A.</a:t>
            </a:r>
            <a:endParaRPr lang="es-US" altLang="ja-JP" b="1" smtClean="0">
              <a:ea typeface="ＭＳ Ｐゴシック" pitchFamily="34" charset="-128"/>
            </a:endParaRPr>
          </a:p>
          <a:p>
            <a:pPr marL="0" lvl="1" indent="0" defTabSz="964974">
              <a:spcBef>
                <a:spcPts val="636"/>
              </a:spcBef>
              <a:spcAft>
                <a:spcPct val="0"/>
              </a:spcAft>
              <a:buNone/>
            </a:pPr>
            <a:r>
              <a:rPr lang="en-US" altLang="ja-JP" smtClean="0">
                <a:ea typeface="ＭＳ Ｐゴシック" pitchFamily="34" charset="-128"/>
              </a:rPr>
              <a:t>Visite</a:t>
            </a:r>
            <a:r>
              <a:rPr lang="es-AR" smtClean="0">
                <a:ea typeface="ＭＳ Ｐゴシック" pitchFamily="34" charset="-128"/>
              </a:rPr>
              <a:t> </a:t>
            </a:r>
            <a:r>
              <a:rPr lang="en-US" smtClean="0">
                <a:ea typeface="ＭＳ Ｐゴシック" pitchFamily="34" charset="-128"/>
                <a:hlinkClick r:id="rId5"/>
              </a:rPr>
              <a:t>Medicare.gov/pubs/pdf/summarynoticeb.pdf</a:t>
            </a:r>
            <a:r>
              <a:rPr lang="es-AR" smtClean="0">
                <a:ea typeface="ＭＳ Ｐゴシック" pitchFamily="34" charset="-128"/>
              </a:rPr>
              <a:t> para ver </a:t>
            </a:r>
            <a:r>
              <a:rPr lang="en-US" altLang="ja-JP" smtClean="0">
                <a:ea typeface="ＭＳ Ｐゴシック" pitchFamily="34" charset="-128"/>
              </a:rPr>
              <a:t>cómo leer su MSN Parte B. </a:t>
            </a:r>
          </a:p>
        </p:txBody>
      </p:sp>
      <p:sp>
        <p:nvSpPr>
          <p:cNvPr id="95235" name="Slide Number Placeholder 2"/>
          <p:cNvSpPr>
            <a:spLocks noGrp="1"/>
          </p:cNvSpPr>
          <p:nvPr>
            <p:ph type="sldNum" sz="quarter" idx="5"/>
          </p:nvPr>
        </p:nvSpPr>
        <p:spPr bwMode="auto">
          <a:ln>
            <a:miter lim="800000"/>
            <a:headEnd/>
            <a:tailEnd/>
          </a:ln>
        </p:spPr>
        <p:txBody>
          <a:bodyPr/>
          <a:lstStyle/>
          <a:p>
            <a:pPr>
              <a:defRPr/>
            </a:pPr>
            <a:fld id="{C57D6D7A-E1B9-449C-98AC-51B3FE13639B}" type="slidenum">
              <a:rPr lang="en-US" smtClean="0">
                <a:latin typeface="Arial" charset="0"/>
                <a:ea typeface="ＭＳ Ｐゴシック" pitchFamily="34" charset="-128"/>
              </a:rPr>
              <a:pPr>
                <a:defRPr/>
              </a:pPr>
              <a:t>36</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738093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xfrm>
            <a:off x="1258888" y="800100"/>
            <a:ext cx="4799012" cy="3598863"/>
          </a:xfrm>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marL="0" indent="0">
              <a:spcBef>
                <a:spcPts val="634"/>
              </a:spcBef>
              <a:spcAft>
                <a:spcPts val="0"/>
              </a:spcAft>
              <a:buNone/>
              <a:defRPr/>
            </a:pPr>
            <a:r>
              <a:rPr lang="en-US" dirty="0" smtClean="0">
                <a:hlinkClick r:id="rId3"/>
              </a:rPr>
              <a:t>MyMedicare.gov</a:t>
            </a:r>
            <a:r>
              <a:rPr dirty="0" smtClean="0"/>
              <a:t> es el servicio en línea, seguro y gratuito de Medicare para acceder a información personalizada respecto de los beneficios y servicios de Medicare. </a:t>
            </a:r>
            <a:r>
              <a:rPr lang="en-US" dirty="0" smtClean="0">
                <a:hlinkClick r:id="rId3"/>
              </a:rPr>
              <a:t>MyMedicare.gov</a:t>
            </a:r>
            <a:r>
              <a:rPr dirty="0" smtClean="0"/>
              <a:t> le ofrece acceso a su información personalizada en cualquier momento.</a:t>
            </a:r>
          </a:p>
          <a:p>
            <a:pPr marL="180955" indent="-180955">
              <a:spcBef>
                <a:spcPts val="624"/>
              </a:spcBef>
              <a:spcAft>
                <a:spcPts val="0"/>
              </a:spcAft>
              <a:defRPr/>
            </a:pPr>
            <a:r>
              <a:rPr dirty="0" smtClean="0"/>
              <a:t>Consulte la información sobre elegibilidad, derechos y servicios preventivos.</a:t>
            </a:r>
          </a:p>
          <a:p>
            <a:pPr marL="180955" indent="-180955">
              <a:spcBef>
                <a:spcPts val="624"/>
              </a:spcBef>
              <a:spcAft>
                <a:spcPts val="0"/>
              </a:spcAft>
              <a:defRPr/>
            </a:pPr>
            <a:r>
              <a:rPr dirty="0" smtClean="0"/>
              <a:t>Controle la información personal de Medicare, que incluye las reclamaciones de Medicare, tan pronto como se procesan.</a:t>
            </a:r>
          </a:p>
          <a:p>
            <a:pPr marL="180955" indent="-180955">
              <a:spcBef>
                <a:spcPts val="624"/>
              </a:spcBef>
              <a:spcAft>
                <a:spcPts val="0"/>
              </a:spcAft>
              <a:defRPr/>
            </a:pPr>
            <a:r>
              <a:rPr dirty="0" smtClean="0"/>
              <a:t>Controle su información de inscripción para recibir servicios de salud y medicamentos recetados, así como cualquier información sobre el deducible aplicable de la Parte B.</a:t>
            </a:r>
          </a:p>
          <a:p>
            <a:pPr marL="180955" indent="-180955">
              <a:spcBef>
                <a:spcPts val="624"/>
              </a:spcBef>
              <a:spcAft>
                <a:spcPts val="0"/>
              </a:spcAft>
              <a:defRPr/>
            </a:pPr>
            <a:r>
              <a:rPr dirty="0" smtClean="0"/>
              <a:t>Gestione su lista de medicamentos recetados y su información de salud personal.</a:t>
            </a:r>
          </a:p>
          <a:p>
            <a:pPr marL="180955" indent="-180955">
              <a:spcBef>
                <a:spcPts val="624"/>
              </a:spcBef>
              <a:spcAft>
                <a:spcPts val="0"/>
              </a:spcAft>
              <a:defRPr/>
            </a:pPr>
            <a:r>
              <a:rPr dirty="0" smtClean="0"/>
              <a:t>Revise las reclamaciones "si usted tiene Medicare Original" y detecte reclamaciones fraudulentas. No tiene que esperar a recibir el Resumen de Medicare (MSN) por correo para ver sus reclamaciones de Medicare. Visite </a:t>
            </a:r>
            <a:r>
              <a:rPr lang="en-US" dirty="0" smtClean="0">
                <a:hlinkClick r:id="rId3"/>
              </a:rPr>
              <a:t>MyMedicare.gov</a:t>
            </a:r>
            <a:r>
              <a:rPr dirty="0" smtClean="0"/>
              <a:t> para rastrear sus reclamaciones de Medicare o visualizar los MSN electrónicos. Sus reclamaciones normalmente están disponibles dentro de las 24 horas posteriores al procesamiento. </a:t>
            </a:r>
          </a:p>
          <a:p>
            <a:pPr marL="379403" lvl="1" indent="-180955">
              <a:spcBef>
                <a:spcPts val="624"/>
              </a:spcBef>
              <a:spcAft>
                <a:spcPts val="0"/>
              </a:spcAft>
              <a:buFont typeface="Arial" panose="020B0604020202020204" pitchFamily="34" charset="0"/>
              <a:buChar char="•"/>
              <a:defRPr/>
            </a:pPr>
            <a:r>
              <a:rPr dirty="0" smtClean="0"/>
              <a:t>Si existen discrepancias, debe llamar a su médico o proveedor. Llame al 1-800-MEDICARE si tiene sospechas de fraude. Los usuarios con teléfono de texto (TTY) deben llamar al 1-877-486-2048.</a:t>
            </a:r>
          </a:p>
          <a:p>
            <a:pPr marL="0" indent="0">
              <a:spcBef>
                <a:spcPts val="634"/>
              </a:spcBef>
              <a:spcAft>
                <a:spcPts val="0"/>
              </a:spcAft>
              <a:buNone/>
              <a:defRPr/>
            </a:pPr>
            <a:r>
              <a:rPr lang="en-US" b="1" dirty="0" smtClean="0"/>
              <a:t>NOTA: </a:t>
            </a:r>
            <a:r>
              <a:rPr dirty="0" smtClean="0"/>
              <a:t>Para usar este servicio, debe registrarse en el sitio. Los beneficiarios recientemente elegibles se registran automáticamente y se les envía un número de identificación personal.</a:t>
            </a:r>
          </a:p>
        </p:txBody>
      </p:sp>
      <p:sp>
        <p:nvSpPr>
          <p:cNvPr id="97283" name="Slide Number Placeholder 5"/>
          <p:cNvSpPr>
            <a:spLocks noGrp="1"/>
          </p:cNvSpPr>
          <p:nvPr>
            <p:ph type="sldNum" sz="quarter" idx="5"/>
          </p:nvPr>
        </p:nvSpPr>
        <p:spPr bwMode="auto">
          <a:ln>
            <a:miter lim="800000"/>
            <a:headEnd/>
            <a:tailEnd/>
          </a:ln>
        </p:spPr>
        <p:txBody>
          <a:bodyPr/>
          <a:lstStyle/>
          <a:p>
            <a:pPr>
              <a:defRPr/>
            </a:pPr>
            <a:fld id="{45610AB1-3F74-4153-AF42-83201E089073}" type="slidenum">
              <a:rPr lang="en-US" smtClean="0">
                <a:latin typeface="Arial" charset="0"/>
                <a:ea typeface="ＭＳ Ｐゴシック" pitchFamily="34" charset="-128"/>
              </a:rPr>
              <a:pPr>
                <a:defRPr/>
              </a:pPr>
              <a:t>37</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9263580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xfrm>
            <a:off x="405849" y="4480888"/>
            <a:ext cx="6747013" cy="4333328"/>
          </a:xfrm>
        </p:spPr>
        <p:txBody>
          <a:bodyPr wrap="square" numCol="1" anchor="t" anchorCtr="0" compatLnSpc="1">
            <a:prstTxWarp prst="textNoShape">
              <a:avLst/>
            </a:prstTxWarp>
            <a:normAutofit fontScale="92500" lnSpcReduction="20000"/>
          </a:bodyPr>
          <a:lstStyle/>
          <a:p>
            <a:pPr marL="0" lvl="1" indent="0" defTabSz="952391">
              <a:lnSpc>
                <a:spcPct val="110000"/>
              </a:lnSpc>
              <a:spcBef>
                <a:spcPts val="622"/>
              </a:spcBef>
              <a:spcAft>
                <a:spcPts val="0"/>
              </a:spcAft>
              <a:buNone/>
              <a:defRPr/>
            </a:pPr>
            <a:r>
              <a:rPr dirty="0" smtClean="0"/>
              <a:t>CMS también usa 1-800-MEDICARE (1-800-633-4227) para quejas de beneficiarios y poder identificar y denunciar el fraude con mayor facilidad. Los usuarios con teléfono de texto (TTY) deben llamar al 1-877-486-2048. Los datos reunidos ayudan a CMS a:</a:t>
            </a:r>
          </a:p>
          <a:p>
            <a:pPr marL="180955" lvl="1" indent="-180955" defTabSz="952391">
              <a:lnSpc>
                <a:spcPct val="110000"/>
              </a:lnSpc>
              <a:spcBef>
                <a:spcPts val="622"/>
              </a:spcBef>
              <a:spcAft>
                <a:spcPts val="0"/>
              </a:spcAft>
              <a:buFont typeface="Wingdings" pitchFamily="2" charset="2"/>
              <a:buChar char="§"/>
              <a:defRPr/>
            </a:pPr>
            <a:r>
              <a:rPr dirty="0" smtClean="0"/>
              <a:t>Seleccionar proveedores o suministradores con múltiples quejas de beneficiarios para su revisión futura.</a:t>
            </a:r>
            <a:endParaRPr lang="es-US" dirty="0">
              <a:ea typeface="ＭＳ Ｐゴシック"/>
            </a:endParaRPr>
          </a:p>
          <a:p>
            <a:pPr marL="180955" indent="-180955">
              <a:lnSpc>
                <a:spcPct val="110000"/>
              </a:lnSpc>
              <a:spcBef>
                <a:spcPts val="622"/>
              </a:spcBef>
              <a:spcAft>
                <a:spcPts val="0"/>
              </a:spcAft>
              <a:defRPr/>
            </a:pPr>
            <a:r>
              <a:rPr dirty="0" smtClean="0"/>
              <a:t>Rastrear </a:t>
            </a:r>
            <a:r>
              <a:rPr lang="en-US" altLang="ja-JP" dirty="0"/>
              <a:t>quejas de fraude para notar cuándo aumentan las estafas por fraude en nuevas áreas, con base en </a:t>
            </a:r>
            <a:r>
              <a:rPr dirty="0" smtClean="0"/>
              <a:t>las llamadas de los beneficiarios al 1-800-MEDICARE que plantean un interrogante sobre posibles fraudes. El uso de los datos existentes de esta manera innovadora permite a CMS seleccionar proveedores y suministradores con múltiples quejas de beneficiarios para su investigación futura.</a:t>
            </a:r>
          </a:p>
          <a:p>
            <a:pPr marL="0" indent="0">
              <a:lnSpc>
                <a:spcPct val="110000"/>
              </a:lnSpc>
              <a:spcBef>
                <a:spcPts val="622"/>
              </a:spcBef>
              <a:spcAft>
                <a:spcPts val="0"/>
              </a:spcAft>
              <a:buNone/>
              <a:defRPr/>
            </a:pPr>
            <a:r>
              <a:rPr dirty="0" smtClean="0"/>
              <a:t>CMS también ha implementado un sistema de respuesta interactiva por voz (IVR) para beneficiarios que no se hayan registrado o que no usen </a:t>
            </a:r>
            <a:r>
              <a:rPr lang="en-US" dirty="0" smtClean="0">
                <a:hlinkClick r:id="rId3"/>
              </a:rPr>
              <a:t>MyMedicare.gov</a:t>
            </a:r>
            <a:r>
              <a:rPr dirty="0" smtClean="0"/>
              <a:t> para detectar y denunciar el fraude. El IVR puede acceder a 15 meses de reclamaciones de Medicare Original procesadas en su nombre si están disponibles. Llame al 1-800-MEDICARE (1-800-633-4227). Los usuarios con teléfono de texto (TTY) deben llamar al 1-877-486-2048.</a:t>
            </a:r>
          </a:p>
          <a:p>
            <a:pPr marL="0" indent="0">
              <a:lnSpc>
                <a:spcPct val="90000"/>
              </a:lnSpc>
              <a:spcBef>
                <a:spcPts val="634"/>
              </a:spcBef>
              <a:spcAft>
                <a:spcPts val="0"/>
              </a:spcAft>
              <a:buNone/>
              <a:defRPr/>
            </a:pPr>
            <a:r>
              <a:rPr lang="en-US" b="1" dirty="0" smtClean="0"/>
              <a:t>NOTA:</a:t>
            </a:r>
            <a:r>
              <a:rPr dirty="0" smtClean="0"/>
              <a:t> Antes de denunciar errores, fraude o abuso, revise con atención los hechos y tenga la siguiente información a mano:</a:t>
            </a:r>
          </a:p>
          <a:p>
            <a:pPr marL="180955" lvl="1" indent="-180955">
              <a:spcBef>
                <a:spcPts val="624"/>
              </a:spcBef>
              <a:spcAft>
                <a:spcPts val="0"/>
              </a:spcAft>
              <a:buFont typeface="Wingdings" charset="2"/>
              <a:buChar char="§"/>
              <a:defRPr/>
            </a:pPr>
            <a:r>
              <a:rPr dirty="0" smtClean="0"/>
              <a:t>El nombre del proveedor y cualquier número identificatorio que usted posea</a:t>
            </a:r>
            <a:endParaRPr lang="es-US" dirty="0"/>
          </a:p>
          <a:p>
            <a:pPr marL="180955" lvl="1" indent="-180955">
              <a:spcBef>
                <a:spcPts val="624"/>
              </a:spcBef>
              <a:spcAft>
                <a:spcPts val="0"/>
              </a:spcAft>
              <a:buFont typeface="Wingdings" charset="2"/>
              <a:buChar char="§"/>
              <a:defRPr/>
            </a:pPr>
            <a:r>
              <a:rPr dirty="0" smtClean="0"/>
              <a:t>Información sobre el servicio o el elemento que está cuestionando</a:t>
            </a:r>
            <a:endParaRPr lang="es-US" dirty="0"/>
          </a:p>
          <a:p>
            <a:pPr marL="180955" lvl="1" indent="-180955">
              <a:spcBef>
                <a:spcPts val="624"/>
              </a:spcBef>
              <a:spcAft>
                <a:spcPts val="0"/>
              </a:spcAft>
              <a:buFont typeface="Wingdings" charset="2"/>
              <a:buChar char="§"/>
              <a:defRPr/>
            </a:pPr>
            <a:r>
              <a:rPr dirty="0" smtClean="0"/>
              <a:t>La fecha en que supuestamente se brindó el servicio o se entregó el elemento </a:t>
            </a:r>
            <a:endParaRPr lang="es-US" dirty="0"/>
          </a:p>
          <a:p>
            <a:pPr marL="180955" lvl="1" indent="-180955">
              <a:spcBef>
                <a:spcPts val="624"/>
              </a:spcBef>
              <a:spcAft>
                <a:spcPts val="0"/>
              </a:spcAft>
              <a:buFont typeface="Wingdings" charset="2"/>
              <a:buChar char="§"/>
              <a:defRPr/>
            </a:pPr>
            <a:r>
              <a:rPr dirty="0" smtClean="0"/>
              <a:t>El monto del pago aprobado y pagado por Medicare</a:t>
            </a:r>
            <a:endParaRPr lang="es-US" dirty="0"/>
          </a:p>
          <a:p>
            <a:pPr marL="180955" lvl="1" indent="-180955">
              <a:spcBef>
                <a:spcPts val="624"/>
              </a:spcBef>
              <a:spcAft>
                <a:spcPts val="0"/>
              </a:spcAft>
              <a:buFont typeface="Wingdings" charset="2"/>
              <a:buChar char="§"/>
              <a:defRPr/>
            </a:pPr>
            <a:r>
              <a:rPr dirty="0" smtClean="0"/>
              <a:t>La fecha de su Resumen de Medicare</a:t>
            </a:r>
          </a:p>
          <a:p>
            <a:pPr marL="180955" lvl="1" indent="-180955">
              <a:spcBef>
                <a:spcPts val="624"/>
              </a:spcBef>
              <a:spcAft>
                <a:spcPts val="0"/>
              </a:spcAft>
              <a:buFont typeface="Wingdings" charset="2"/>
              <a:buChar char="§"/>
              <a:defRPr/>
            </a:pPr>
            <a:r>
              <a:rPr dirty="0" smtClean="0"/>
              <a:t>Su nombre y número de Medicare (según la lista de su tarjeta Medicare)</a:t>
            </a:r>
            <a:endParaRPr lang="es-US" dirty="0"/>
          </a:p>
          <a:p>
            <a:pPr marL="180955" lvl="1" indent="-180955">
              <a:spcBef>
                <a:spcPts val="624"/>
              </a:spcBef>
              <a:spcAft>
                <a:spcPts val="0"/>
              </a:spcAft>
              <a:buFont typeface="Wingdings" charset="2"/>
              <a:buChar char="§"/>
              <a:defRPr/>
            </a:pPr>
            <a:r>
              <a:rPr dirty="0" smtClean="0"/>
              <a:t>La razón por la que piensa que Medicare no debería haber pagado</a:t>
            </a:r>
            <a:endParaRPr lang="es-US" dirty="0"/>
          </a:p>
          <a:p>
            <a:pPr marL="180955" lvl="1" indent="-180955">
              <a:spcBef>
                <a:spcPts val="624"/>
              </a:spcBef>
              <a:spcAft>
                <a:spcPts val="0"/>
              </a:spcAft>
              <a:buFont typeface="Wingdings" charset="2"/>
              <a:buChar char="§"/>
              <a:defRPr/>
            </a:pPr>
            <a:r>
              <a:rPr dirty="0" smtClean="0"/>
              <a:t>Cualquier otra información que posea y demuestre por qué Medicare no debería haber pagado</a:t>
            </a:r>
            <a:endParaRPr lang="es-US" dirty="0"/>
          </a:p>
          <a:p>
            <a:pPr marL="0" indent="0">
              <a:lnSpc>
                <a:spcPct val="90000"/>
              </a:lnSpc>
              <a:spcBef>
                <a:spcPts val="634"/>
              </a:spcBef>
              <a:spcAft>
                <a:spcPts val="0"/>
              </a:spcAft>
              <a:buNone/>
              <a:defRPr/>
            </a:pPr>
            <a:endParaRPr lang="es-US" dirty="0">
              <a:ea typeface="ＭＳ Ｐゴシック"/>
            </a:endParaRPr>
          </a:p>
          <a:p>
            <a:pPr marL="0" indent="0">
              <a:lnSpc>
                <a:spcPct val="90000"/>
              </a:lnSpc>
              <a:spcBef>
                <a:spcPts val="634"/>
              </a:spcBef>
              <a:spcAft>
                <a:spcPts val="0"/>
              </a:spcAft>
              <a:buNone/>
              <a:defRPr/>
            </a:pPr>
            <a:endParaRPr lang="es-US" dirty="0">
              <a:ea typeface="ＭＳ Ｐゴシック" pitchFamily="7" charset="-128"/>
            </a:endParaRPr>
          </a:p>
        </p:txBody>
      </p:sp>
      <p:sp>
        <p:nvSpPr>
          <p:cNvPr id="99331" name="Slide Number Placeholder 2"/>
          <p:cNvSpPr>
            <a:spLocks noGrp="1"/>
          </p:cNvSpPr>
          <p:nvPr>
            <p:ph type="sldNum" sz="quarter" idx="5"/>
          </p:nvPr>
        </p:nvSpPr>
        <p:spPr bwMode="auto">
          <a:ln>
            <a:miter lim="800000"/>
            <a:headEnd/>
            <a:tailEnd/>
          </a:ln>
        </p:spPr>
        <p:txBody>
          <a:bodyPr/>
          <a:lstStyle/>
          <a:p>
            <a:pPr>
              <a:defRPr/>
            </a:pPr>
            <a:fld id="{08595BD1-BD37-4C88-A69B-9686B4C45851}" type="slidenum">
              <a:rPr lang="en-US" smtClean="0">
                <a:latin typeface="Arial" charset="0"/>
                <a:ea typeface="ＭＳ Ｐゴシック" pitchFamily="34" charset="-128"/>
              </a:rPr>
              <a:pPr>
                <a:defRPr/>
              </a:pPr>
              <a:t>38</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40346480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defTabSz="913927">
              <a:spcBef>
                <a:spcPts val="636"/>
              </a:spcBef>
              <a:spcAft>
                <a:spcPct val="0"/>
              </a:spcAft>
              <a:buNone/>
            </a:pPr>
            <a:r>
              <a:rPr lang="en-US" smtClean="0">
                <a:solidFill>
                  <a:srgbClr val="000000"/>
                </a:solidFill>
                <a:ea typeface="ＭＳ Ｐゴシック" pitchFamily="34" charset="-128"/>
              </a:rPr>
              <a:t>Actividad de aprendizaje</a:t>
            </a:r>
            <a:endParaRPr lang="es-US" smtClean="0">
              <a:solidFill>
                <a:srgbClr val="000000"/>
              </a:solidFill>
              <a:ea typeface="ＭＳ Ｐゴシック" pitchFamily="34" charset="-128"/>
            </a:endParaRPr>
          </a:p>
          <a:p>
            <a:pPr marL="0" indent="0" defTabSz="913927">
              <a:spcBef>
                <a:spcPts val="636"/>
              </a:spcBef>
              <a:spcAft>
                <a:spcPct val="0"/>
              </a:spcAft>
              <a:buNone/>
            </a:pPr>
            <a:r>
              <a:rPr lang="en-US" smtClean="0">
                <a:solidFill>
                  <a:srgbClr val="000000"/>
                </a:solidFill>
                <a:ea typeface="ＭＳ Ｐゴシック" pitchFamily="34" charset="-128"/>
              </a:rPr>
              <a:t>John tiene dudas y desea discutir su Resumen de Medicare con usted. Indique cuáles son algunas de las cosas que podrían indicar fraude (La discusión está en la próxima diapositiva).</a:t>
            </a:r>
            <a:endParaRPr lang="es-US" smtClean="0">
              <a:solidFill>
                <a:srgbClr val="000000"/>
              </a:solidFill>
              <a:ea typeface="ＭＳ Ｐゴシック" pitchFamily="34" charset="-128"/>
            </a:endParaRPr>
          </a:p>
          <a:p>
            <a:pPr marL="0" indent="0" defTabSz="913927">
              <a:buNone/>
            </a:pPr>
            <a:endParaRPr lang="es-US" smtClean="0">
              <a:ea typeface="ＭＳ Ｐゴシック" pitchFamily="34" charset="-128"/>
            </a:endParaRPr>
          </a:p>
        </p:txBody>
      </p:sp>
      <p:sp>
        <p:nvSpPr>
          <p:cNvPr id="101379" name="Slide Number Placeholder 5"/>
          <p:cNvSpPr>
            <a:spLocks noGrp="1"/>
          </p:cNvSpPr>
          <p:nvPr>
            <p:ph type="sldNum" sz="quarter" idx="5"/>
          </p:nvPr>
        </p:nvSpPr>
        <p:spPr bwMode="auto">
          <a:ln>
            <a:miter lim="800000"/>
            <a:headEnd/>
            <a:tailEnd/>
          </a:ln>
        </p:spPr>
        <p:txBody>
          <a:bodyPr/>
          <a:lstStyle/>
          <a:p>
            <a:pPr>
              <a:defRPr/>
            </a:pPr>
            <a:fld id="{E95C8E7F-5865-4CF4-BE46-25F28A5E2841}" type="slidenum">
              <a:rPr lang="en-US" smtClean="0">
                <a:latin typeface="Arial" charset="0"/>
                <a:ea typeface="ＭＳ Ｐゴシック" pitchFamily="34" charset="-128"/>
              </a:rPr>
              <a:pPr>
                <a:defRPr/>
              </a:pPr>
              <a:t>39</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01118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xfrm>
            <a:off x="733840" y="4400550"/>
            <a:ext cx="5850835" cy="4571063"/>
          </a:xfrm>
          <a:noFill/>
        </p:spPr>
        <p:txBody>
          <a:bodyPr wrap="square" numCol="1" anchor="t" anchorCtr="0" compatLnSpc="1">
            <a:prstTxWarp prst="textNoShape">
              <a:avLst/>
            </a:prstTxWarp>
          </a:bodyPr>
          <a:lstStyle/>
          <a:p>
            <a:pPr marL="0" lvl="1" indent="0">
              <a:spcBef>
                <a:spcPts val="636"/>
              </a:spcBef>
              <a:spcAft>
                <a:spcPct val="0"/>
              </a:spcAft>
              <a:buNone/>
            </a:pPr>
            <a:r>
              <a:rPr lang="es-AR" dirty="0" smtClean="0">
                <a:ea typeface="ＭＳ Ｐゴシック" pitchFamily="34" charset="-128"/>
              </a:rPr>
              <a:t>El fraude, el desperdicio y el abuso en Medicare y Medicaid afectan a todos los estadounidenses porque disminuye los recursos provenientes de nuestro sistema de atención médica y contribuyen a elevar los costos de los servicios de salud para todos. Los dólares de los contribuyentes que se pierden por fraude, desperdicio y abuso provocan daños a múltiples partes, en particular a algunos de nuestros ciudadanos más vulnerables. </a:t>
            </a:r>
          </a:p>
          <a:p>
            <a:pPr marL="0" lvl="1" indent="0">
              <a:spcBef>
                <a:spcPts val="636"/>
              </a:spcBef>
              <a:spcAft>
                <a:spcPct val="0"/>
              </a:spcAft>
              <a:buNone/>
            </a:pPr>
            <a:r>
              <a:rPr lang="es-AR" dirty="0" smtClean="0">
                <a:ea typeface="ＭＳ Ｐゴシック" pitchFamily="34" charset="-128"/>
              </a:rPr>
              <a:t>Se produce fraude cuando alguien ejecuta o intenta ejecutar intencionadamente un plan para obtener dinero o propiedades de algún programa de beneficios de atención médica. </a:t>
            </a:r>
          </a:p>
          <a:p>
            <a:pPr marL="0" lvl="1" indent="0">
              <a:spcBef>
                <a:spcPts val="636"/>
              </a:spcBef>
              <a:spcAft>
                <a:spcPct val="0"/>
              </a:spcAft>
              <a:buNone/>
            </a:pPr>
            <a:r>
              <a:rPr lang="es-AR" dirty="0" smtClean="0">
                <a:ea typeface="ＭＳ Ｐゴシック" pitchFamily="34" charset="-128"/>
              </a:rPr>
              <a:t>Se produce abuso cuando los proveedores o suministradores de atención médica realizan acciones que generan costos innecesarios directos o indirectos a algún programa de beneficios de atención médica.</a:t>
            </a:r>
          </a:p>
          <a:p>
            <a:pPr marL="0" lvl="1" indent="0">
              <a:spcBef>
                <a:spcPts val="636"/>
              </a:spcBef>
              <a:spcAft>
                <a:spcPct val="0"/>
              </a:spcAft>
              <a:buNone/>
            </a:pPr>
            <a:r>
              <a:rPr lang="es-AR" dirty="0" smtClean="0">
                <a:ea typeface="ＭＳ Ｐゴシック" pitchFamily="34" charset="-128"/>
              </a:rPr>
              <a:t>La principal diferencia entre el fraude y el abuso es la intención.</a:t>
            </a:r>
          </a:p>
        </p:txBody>
      </p:sp>
      <p:sp>
        <p:nvSpPr>
          <p:cNvPr id="29699" name="Slide Number Placeholder 2"/>
          <p:cNvSpPr>
            <a:spLocks noGrp="1"/>
          </p:cNvSpPr>
          <p:nvPr>
            <p:ph type="sldNum" sz="quarter" idx="5"/>
          </p:nvPr>
        </p:nvSpPr>
        <p:spPr bwMode="auto">
          <a:ln>
            <a:miter lim="800000"/>
            <a:headEnd/>
            <a:tailEnd/>
          </a:ln>
        </p:spPr>
        <p:txBody>
          <a:bodyPr/>
          <a:lstStyle/>
          <a:p>
            <a:pPr>
              <a:defRPr/>
            </a:pPr>
            <a:fld id="{CB7DA008-1A7C-4FF5-80C0-8A15558973BE}" type="slidenum">
              <a:rPr lang="en-US" smtClean="0">
                <a:latin typeface="Arial" charset="0"/>
                <a:ea typeface="ＭＳ Ｐゴシック" pitchFamily="34" charset="-128"/>
              </a:rPr>
              <a:pPr>
                <a:defRPr/>
              </a:pPr>
              <a:t>4</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0841913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defTabSz="914266">
              <a:spcBef>
                <a:spcPts val="634"/>
              </a:spcBef>
              <a:spcAft>
                <a:spcPts val="0"/>
              </a:spcAft>
              <a:buNone/>
              <a:defRPr/>
            </a:pPr>
            <a:r>
              <a:rPr lang="en-US" dirty="0" smtClean="0">
                <a:solidFill>
                  <a:prstClr val="black"/>
                </a:solidFill>
              </a:rPr>
              <a:t>Resumen de Medicare —Actividad— ¿Qué preguntas debe formular?</a:t>
            </a:r>
          </a:p>
          <a:p>
            <a:pPr marL="180955" indent="-180955" defTabSz="914266">
              <a:spcBef>
                <a:spcPts val="624"/>
              </a:spcBef>
              <a:spcAft>
                <a:spcPts val="0"/>
              </a:spcAft>
              <a:defRPr/>
            </a:pPr>
            <a:r>
              <a:rPr dirty="0" smtClean="0"/>
              <a:t>¿Le cobraron algún servicio médico que no recibió?</a:t>
            </a:r>
          </a:p>
          <a:p>
            <a:pPr marL="180955" indent="-180955" defTabSz="914266">
              <a:spcBef>
                <a:spcPts val="624"/>
              </a:spcBef>
              <a:spcAft>
                <a:spcPts val="0"/>
              </a:spcAft>
              <a:defRPr/>
            </a:pPr>
            <a:r>
              <a:rPr lang="en-US" dirty="0">
                <a:solidFill>
                  <a:prstClr val="black"/>
                </a:solidFill>
              </a:rPr>
              <a:t>¿No reconoce las fechas de los servicios?</a:t>
            </a:r>
          </a:p>
          <a:p>
            <a:pPr marL="180955" indent="-180955" defTabSz="914266">
              <a:spcBef>
                <a:spcPts val="624"/>
              </a:spcBef>
              <a:spcAft>
                <a:spcPts val="0"/>
              </a:spcAft>
              <a:defRPr/>
            </a:pPr>
            <a:r>
              <a:rPr lang="en-US" dirty="0" smtClean="0">
                <a:solidFill>
                  <a:prstClr val="black"/>
                </a:solidFill>
              </a:rPr>
              <a:t>¿Le facturaron lo mismo dos veces?</a:t>
            </a:r>
          </a:p>
          <a:p>
            <a:pPr marL="180955" indent="-180955" defTabSz="914266">
              <a:spcBef>
                <a:spcPts val="624"/>
              </a:spcBef>
              <a:spcAft>
                <a:spcPts val="0"/>
              </a:spcAft>
              <a:defRPr/>
            </a:pPr>
            <a:r>
              <a:rPr lang="en-US" dirty="0">
                <a:solidFill>
                  <a:prstClr val="black"/>
                </a:solidFill>
              </a:rPr>
              <a:t>¿Su informe crediticio muestra alguna factura impaga por servicios o equipamiento médico que no recibió?</a:t>
            </a:r>
          </a:p>
          <a:p>
            <a:pPr marL="180955" indent="-180955" defTabSz="914266">
              <a:spcBef>
                <a:spcPts val="624"/>
              </a:spcBef>
              <a:spcAft>
                <a:spcPts val="0"/>
              </a:spcAft>
              <a:defRPr/>
            </a:pPr>
            <a:r>
              <a:rPr dirty="0" smtClean="0"/>
              <a:t>¿Ha recibido avisos de cobro por servicios o equipos médicos que no recibió?</a:t>
            </a:r>
          </a:p>
          <a:p>
            <a:pPr marL="0" indent="0">
              <a:buNone/>
              <a:defRPr/>
            </a:pPr>
            <a:endParaRPr lang="es-US" dirty="0"/>
          </a:p>
        </p:txBody>
      </p:sp>
      <p:sp>
        <p:nvSpPr>
          <p:cNvPr id="103427" name="Slide Number Placeholder 5"/>
          <p:cNvSpPr>
            <a:spLocks noGrp="1"/>
          </p:cNvSpPr>
          <p:nvPr>
            <p:ph type="sldNum" sz="quarter" idx="5"/>
          </p:nvPr>
        </p:nvSpPr>
        <p:spPr bwMode="auto">
          <a:ln>
            <a:miter lim="800000"/>
            <a:headEnd/>
            <a:tailEnd/>
          </a:ln>
        </p:spPr>
        <p:txBody>
          <a:bodyPr/>
          <a:lstStyle/>
          <a:p>
            <a:pPr>
              <a:defRPr/>
            </a:pPr>
            <a:fld id="{680D3E0C-80B1-4DC5-929D-BC5AED2CDDD1}" type="slidenum">
              <a:rPr lang="en-US" smtClean="0">
                <a:latin typeface="Arial" charset="0"/>
                <a:ea typeface="ＭＳ Ｐゴシック" pitchFamily="34" charset="-128"/>
              </a:rPr>
              <a:pPr>
                <a:defRPr/>
              </a:pPr>
              <a:t>40</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42274655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xfrm>
            <a:off x="732183" y="4561226"/>
            <a:ext cx="5711687" cy="4318573"/>
          </a:xfrm>
          <a:noFill/>
        </p:spPr>
        <p:txBody>
          <a:bodyPr wrap="square" numCol="1" anchor="t" anchorCtr="0" compatLnSpc="1">
            <a:prstTxWarp prst="textNoShape">
              <a:avLst/>
            </a:prstTxWarp>
            <a:normAutofit lnSpcReduction="10000"/>
          </a:bodyPr>
          <a:lstStyle/>
          <a:p>
            <a:pPr marL="0" indent="0">
              <a:spcBef>
                <a:spcPts val="636"/>
              </a:spcBef>
              <a:spcAft>
                <a:spcPct val="0"/>
              </a:spcAft>
              <a:buNone/>
            </a:pPr>
            <a:r>
              <a:rPr lang="es-AR" smtClean="0">
                <a:ea typeface="ＭＳ Ｐゴシック" pitchFamily="34" charset="-128"/>
              </a:rPr>
              <a:t>Usted puede recibir una recompensa de hasta $1,000 si reúne todas estas condiciones:</a:t>
            </a:r>
          </a:p>
          <a:p>
            <a:pPr marL="177845" lvl="1" indent="-177845">
              <a:spcBef>
                <a:spcPts val="636"/>
              </a:spcBef>
              <a:spcAft>
                <a:spcPct val="0"/>
              </a:spcAft>
              <a:buFont typeface="Wingdings" pitchFamily="2" charset="2"/>
              <a:buChar char="§"/>
            </a:pPr>
            <a:r>
              <a:rPr lang="es-AR" smtClean="0">
                <a:ea typeface="ＭＳ Ｐゴシック" pitchFamily="34" charset="-128"/>
              </a:rPr>
              <a:t>Llame al 1-800-HHS-TIPS (1-800-447-8477) o al 1-800-MEDICARE (1-800-633-4227) para denunciar sospechas de fraude. Los usuarios con teléfono de texto (TTY) deben llamar al 1-877-486-2048.</a:t>
            </a:r>
          </a:p>
          <a:p>
            <a:pPr marL="0" indent="0">
              <a:spcBef>
                <a:spcPts val="622"/>
              </a:spcBef>
              <a:spcAft>
                <a:spcPct val="0"/>
              </a:spcAft>
            </a:pPr>
            <a:r>
              <a:rPr lang="es-AR" smtClean="0">
                <a:ea typeface="ＭＳ Ｐゴシック" pitchFamily="34" charset="-128"/>
              </a:rPr>
              <a:t>Las sospechas de fraude de Medicare que usted denuncia deben quedar demostradas como posible fraude por el Contratista Zonal de Integridad del Programa (los contratistas de Medicare responsables de investigar casos potenciales de fraude y abuso) y derivados formalmente por uno de los contratistas como parte de un caso a la Oficina del Inspector General para su investigación futura.</a:t>
            </a:r>
          </a:p>
          <a:p>
            <a:pPr marL="0" indent="0">
              <a:spcBef>
                <a:spcPts val="622"/>
              </a:spcBef>
              <a:spcAft>
                <a:spcPct val="0"/>
              </a:spcAft>
            </a:pPr>
            <a:r>
              <a:rPr lang="es-AR" smtClean="0">
                <a:ea typeface="ＭＳ Ｐゴシック" pitchFamily="34" charset="-128"/>
              </a:rPr>
              <a:t>Usted no es un "individuo excluido". Por ejemplo, no participó en el delito de fraude que está denunciando. O bien, no calificó para otra recompensa a través de otro programa gubernamental.</a:t>
            </a:r>
          </a:p>
          <a:p>
            <a:pPr marL="0" indent="0">
              <a:spcBef>
                <a:spcPts val="622"/>
              </a:spcBef>
              <a:spcAft>
                <a:spcPct val="0"/>
              </a:spcAft>
            </a:pPr>
            <a:r>
              <a:rPr lang="es-AR" smtClean="0">
                <a:ea typeface="ＭＳ Ｐゴシック" pitchFamily="34" charset="-128"/>
              </a:rPr>
              <a:t>La persona u organización que denuncia no está siendo investigada por cumplimiento de la ley.</a:t>
            </a:r>
          </a:p>
          <a:p>
            <a:pPr marL="0" indent="0">
              <a:spcBef>
                <a:spcPts val="622"/>
              </a:spcBef>
              <a:spcAft>
                <a:spcPct val="0"/>
              </a:spcAft>
            </a:pPr>
            <a:r>
              <a:rPr lang="es-AR" smtClean="0">
                <a:ea typeface="ＭＳ Ｐゴシック" pitchFamily="34" charset="-128"/>
              </a:rPr>
              <a:t>Su denuncia conduce directamente a la recuperación de por lo menos $100 del dinero de Medicare.</a:t>
            </a:r>
          </a:p>
          <a:p>
            <a:pPr marL="0" indent="0">
              <a:spcBef>
                <a:spcPts val="622"/>
              </a:spcBef>
              <a:spcAft>
                <a:spcPct val="0"/>
              </a:spcAft>
              <a:buNone/>
            </a:pPr>
            <a:r>
              <a:rPr lang="es-AR" smtClean="0">
                <a:ea typeface="ＭＳ Ｐゴシック" pitchFamily="34" charset="-128"/>
              </a:rPr>
              <a:t>Para más información, llame al 1-800-MEDICARE (1-800-633-4227). Los usuarios con teléfono de texto (TTY) deben llamar al 1-877-486-2048.</a:t>
            </a:r>
          </a:p>
          <a:p>
            <a:pPr marL="177845" lvl="1" indent="-177845">
              <a:spcBef>
                <a:spcPts val="636"/>
              </a:spcBef>
              <a:spcAft>
                <a:spcPct val="0"/>
              </a:spcAft>
              <a:buNone/>
            </a:pPr>
            <a:r>
              <a:rPr lang="es-AR" smtClean="0">
                <a:ea typeface="ＭＳ Ｐゴシック" pitchFamily="34" charset="-128"/>
              </a:rPr>
              <a:t>Quizás también desee leer el comunicado de prensa en </a:t>
            </a:r>
            <a:r>
              <a:rPr lang="en-US" smtClean="0">
                <a:ea typeface="ＭＳ Ｐゴシック" pitchFamily="34" charset="-128"/>
                <a:hlinkClick r:id="rId3"/>
              </a:rPr>
              <a:t>HHS.gov/news/press/2013pres/04/20130424a.html</a:t>
            </a:r>
            <a:r>
              <a:rPr lang="es-AR" smtClean="0">
                <a:ea typeface="ＭＳ Ｐゴシック" pitchFamily="34" charset="-128"/>
              </a:rPr>
              <a:t> y el Código de Regulaciones Federales en CFR 420.405 "Recompensas a cambio de información relacionada con el fraude y el abuso contra Medicare". </a:t>
            </a:r>
            <a:endParaRPr lang="es-US" smtClean="0">
              <a:ea typeface="ＭＳ Ｐゴシック" pitchFamily="34" charset="-128"/>
            </a:endParaRPr>
          </a:p>
          <a:p>
            <a:pPr marL="177845" lvl="1" indent="-177845">
              <a:spcBef>
                <a:spcPts val="636"/>
              </a:spcBef>
              <a:spcAft>
                <a:spcPct val="0"/>
              </a:spcAft>
              <a:buNone/>
            </a:pPr>
            <a:endParaRPr lang="es-US" smtClean="0">
              <a:ea typeface="ＭＳ Ｐゴシック" pitchFamily="34" charset="-128"/>
            </a:endParaRPr>
          </a:p>
        </p:txBody>
      </p:sp>
      <p:sp>
        <p:nvSpPr>
          <p:cNvPr id="105475" name="Slide Number Placeholder 2"/>
          <p:cNvSpPr>
            <a:spLocks noGrp="1"/>
          </p:cNvSpPr>
          <p:nvPr>
            <p:ph type="sldNum" sz="quarter" idx="5"/>
          </p:nvPr>
        </p:nvSpPr>
        <p:spPr bwMode="auto">
          <a:ln>
            <a:miter lim="800000"/>
            <a:headEnd/>
            <a:tailEnd/>
          </a:ln>
        </p:spPr>
        <p:txBody>
          <a:bodyPr/>
          <a:lstStyle/>
          <a:p>
            <a:pPr>
              <a:defRPr/>
            </a:pPr>
            <a:fld id="{BA8E7CD9-8931-420F-84FB-FEAFEA3FA8E7}" type="slidenum">
              <a:rPr lang="en-US" smtClean="0">
                <a:latin typeface="Arial" charset="0"/>
                <a:ea typeface="ＭＳ Ｐゴシック" pitchFamily="34" charset="-128"/>
              </a:rPr>
              <a:pPr>
                <a:defRPr/>
              </a:pPr>
              <a:t>41</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4612725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xfrm>
            <a:off x="397565" y="4479248"/>
            <a:ext cx="6599583" cy="4256270"/>
          </a:xfrm>
          <a:noFill/>
        </p:spPr>
        <p:txBody>
          <a:bodyPr wrap="square" numCol="1" anchor="t" anchorCtr="0" compatLnSpc="1">
            <a:prstTxWarp prst="textNoShape">
              <a:avLst/>
            </a:prstTxWarp>
            <a:normAutofit lnSpcReduction="10000"/>
          </a:bodyPr>
          <a:lstStyle/>
          <a:p>
            <a:pPr marL="0" indent="0">
              <a:lnSpc>
                <a:spcPct val="90000"/>
              </a:lnSpc>
              <a:spcBef>
                <a:spcPts val="622"/>
              </a:spcBef>
              <a:buNone/>
            </a:pPr>
            <a:r>
              <a:rPr lang="es-AR" sz="1100" dirty="0">
                <a:ea typeface="ＭＳ Ｐゴシック" pitchFamily="34" charset="-128"/>
              </a:rPr>
              <a:t>Las Patrullas Medicare de Adultos Mayores (SMP) facultan y asisten a los beneficiarios de Medicare, sus familias y cuidadores para prevenir, detectar y denunciar el fraude, los errores y los abusos en la atención médica a través de la difusión, el asesoramiento y la educación. Los SMP son proyectos subvencionados por el Departamento de Salud y Servicios Humanos de los EE. UU. (HHS), la Administración de los EE. UU. para Vivir en Comunidad (ACL). Su trabajo se produce en 3 áreas principales:</a:t>
            </a:r>
          </a:p>
          <a:p>
            <a:pPr marL="0" indent="0">
              <a:lnSpc>
                <a:spcPct val="90000"/>
              </a:lnSpc>
              <a:spcBef>
                <a:spcPts val="622"/>
              </a:spcBef>
              <a:buFont typeface="Calibri" pitchFamily="34" charset="0"/>
              <a:buAutoNum type="arabicPeriod"/>
            </a:pPr>
            <a:r>
              <a:rPr lang="es-AR" sz="1100" dirty="0">
                <a:ea typeface="ＭＳ Ｐゴシック" pitchFamily="34" charset="-128"/>
              </a:rPr>
              <a:t>Efectuar difusión y educación. Los SMP realizan presentaciones para los grupos, exhibiciones en eventos y trabajan uno a uno con los beneficiarios de Medicare. En 2013, más de 1 millón de personas fueron atendidas a escala nacional gracias a los esfuerzos de difusión y educación del programa de SMP.</a:t>
            </a:r>
          </a:p>
          <a:p>
            <a:pPr marL="0" indent="0">
              <a:lnSpc>
                <a:spcPct val="90000"/>
              </a:lnSpc>
              <a:spcBef>
                <a:spcPts val="622"/>
              </a:spcBef>
              <a:buFont typeface="Calibri" pitchFamily="34" charset="0"/>
              <a:buAutoNum type="arabicPeriod"/>
            </a:pPr>
            <a:r>
              <a:rPr lang="es-AR" sz="1100" dirty="0">
                <a:ea typeface="ＭＳ Ｐゴシック" pitchFamily="34" charset="-128"/>
              </a:rPr>
              <a:t>Conseguir voluntarios. Proteger la salud, las finanzas y la identidad médica de las personas mayores a la vez que se ahorra el preciado dinero de Medicare es una causa atractiva para la mentalidad cívica de los estadounidenses. El programa de SMP involucra a más de 5,000 voluntarios en toda la nación que contribuyen en total con alrededor de 150,000 horas por año.</a:t>
            </a:r>
          </a:p>
          <a:p>
            <a:pPr marL="0" indent="0">
              <a:lnSpc>
                <a:spcPct val="90000"/>
              </a:lnSpc>
              <a:spcBef>
                <a:spcPts val="622"/>
              </a:spcBef>
              <a:buFont typeface="Calibri" pitchFamily="34" charset="0"/>
              <a:buAutoNum type="arabicPeriod"/>
            </a:pPr>
            <a:r>
              <a:rPr lang="es-AR" sz="1100" dirty="0">
                <a:ea typeface="ＭＳ Ｐゴシック" pitchFamily="34" charset="-128"/>
              </a:rPr>
              <a:t>Recibir quejas de los beneficiarios. Cuando los beneficiarios, cuidadores y miembros de las familias de Medicare acuden con sus quejas al SMP, el SMP toma una determinación sobre la existencia o no de sospecha de fraude, errores o abuso. Cuando existen sospechas de fraude o abuso, se hacen derivaciones a las agencias federales o estatales adecuadas para su futura investigación.</a:t>
            </a:r>
          </a:p>
          <a:p>
            <a:pPr marL="0" indent="0">
              <a:lnSpc>
                <a:spcPct val="90000"/>
              </a:lnSpc>
              <a:spcBef>
                <a:spcPts val="622"/>
              </a:spcBef>
              <a:buNone/>
            </a:pPr>
            <a:r>
              <a:rPr lang="es-AR" sz="1100" dirty="0">
                <a:ea typeface="ＭＳ Ｐゴシック" pitchFamily="34" charset="-128"/>
              </a:rPr>
              <a:t>Existen 54 programas de SMP, que incluyen uno en cada estado, el Distrito de Columbia, Puerto Rico, Guam y las Islas Vírgenes de EE. UU. Los SMP buscan voluntarios para representar al programa en sus comunidades. </a:t>
            </a:r>
          </a:p>
          <a:p>
            <a:pPr marL="0" indent="0">
              <a:lnSpc>
                <a:spcPct val="90000"/>
              </a:lnSpc>
              <a:spcBef>
                <a:spcPts val="622"/>
              </a:spcBef>
              <a:spcAft>
                <a:spcPct val="0"/>
              </a:spcAft>
              <a:buNone/>
            </a:pPr>
            <a:r>
              <a:rPr lang="en-US" sz="1100" b="1" dirty="0">
                <a:ea typeface="ＭＳ Ｐゴシック" pitchFamily="34" charset="-128"/>
              </a:rPr>
              <a:t>NOTA: </a:t>
            </a:r>
            <a:r>
              <a:rPr lang="es-AR" sz="1100" dirty="0">
                <a:ea typeface="ＭＳ Ｐゴシック" pitchFamily="34" charset="-128"/>
              </a:rPr>
              <a:t>Si desea obtener una visión general a fondo del programa SMP e información sobre su área local, visite </a:t>
            </a:r>
            <a:r>
              <a:rPr lang="en-US" sz="1100" dirty="0">
                <a:ea typeface="ＭＳ Ｐゴシック" pitchFamily="34" charset="-128"/>
                <a:hlinkClick r:id="rId3"/>
              </a:rPr>
              <a:t>smpresource.org/</a:t>
            </a:r>
            <a:r>
              <a:rPr lang="es-AR" sz="1100" dirty="0">
                <a:ea typeface="ＭＳ Ｐゴシック" pitchFamily="34" charset="-128"/>
              </a:rPr>
              <a:t> o llame al teléfono gratuito 1-877-808-2468 en todo el país. Las personas que llaman reciben información sobre el programa SMP y se conectan con el SMP en su estado para obtener asistencia individualizada. Este número también se puede encontrar en el manual "Medicare y usted" y en otras publicaciones nacionales de Medicare y contra el fraude que hacen referencia al programa SMP. También puede enviar un correo electrónico a </a:t>
            </a:r>
            <a:r>
              <a:rPr lang="en-US" sz="1100" dirty="0">
                <a:ea typeface="ＭＳ Ｐゴシック" pitchFamily="34" charset="-128"/>
                <a:hlinkClick r:id="rId4"/>
              </a:rPr>
              <a:t>info@smpresource.org</a:t>
            </a:r>
            <a:r>
              <a:rPr lang="es-AR" sz="1100" dirty="0">
                <a:ea typeface="ＭＳ Ｐゴシック" pitchFamily="34" charset="-128"/>
              </a:rPr>
              <a:t>.</a:t>
            </a:r>
          </a:p>
        </p:txBody>
      </p:sp>
      <p:sp>
        <p:nvSpPr>
          <p:cNvPr id="107523" name="Slide Number Placeholder 2"/>
          <p:cNvSpPr>
            <a:spLocks noGrp="1"/>
          </p:cNvSpPr>
          <p:nvPr>
            <p:ph type="sldNum" sz="quarter" idx="5"/>
          </p:nvPr>
        </p:nvSpPr>
        <p:spPr bwMode="auto">
          <a:ln>
            <a:miter lim="800000"/>
            <a:headEnd/>
            <a:tailEnd/>
          </a:ln>
        </p:spPr>
        <p:txBody>
          <a:bodyPr/>
          <a:lstStyle/>
          <a:p>
            <a:pPr>
              <a:defRPr/>
            </a:pPr>
            <a:fld id="{9FE6C95E-A664-472C-9C5C-4F952178F5B3}" type="slidenum">
              <a:rPr lang="en-US" smtClean="0">
                <a:latin typeface="Arial" charset="0"/>
                <a:ea typeface="ＭＳ Ｐゴシック" pitchFamily="34" charset="-128"/>
              </a:rPr>
              <a:pPr>
                <a:defRPr/>
              </a:pPr>
              <a:t>42</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2642297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defTabSz="944735">
              <a:spcBef>
                <a:spcPts val="634"/>
              </a:spcBef>
              <a:spcAft>
                <a:spcPts val="0"/>
              </a:spcAft>
              <a:buNone/>
              <a:defRPr/>
            </a:pPr>
            <a:r>
              <a:rPr dirty="0" smtClean="0"/>
              <a:t>Mantenga segura su información personal, como sus números de Medicare, el Seguro Social y la tarjeta de crédito. Solo comparta esta información con personas en las que confía, por ejemplo </a:t>
            </a:r>
          </a:p>
          <a:p>
            <a:pPr indent="-180216" defTabSz="944735">
              <a:spcBef>
                <a:spcPts val="634"/>
              </a:spcBef>
              <a:spcAft>
                <a:spcPts val="0"/>
              </a:spcAft>
              <a:defRPr/>
            </a:pPr>
            <a:r>
              <a:rPr dirty="0" smtClean="0"/>
              <a:t>Sus médicos, otros proveedores de atención médica y planes aprobados por Medicare</a:t>
            </a:r>
          </a:p>
          <a:p>
            <a:pPr indent="-180216" defTabSz="944735">
              <a:spcBef>
                <a:spcPts val="634"/>
              </a:spcBef>
              <a:spcAft>
                <a:spcPts val="0"/>
              </a:spcAft>
              <a:defRPr/>
            </a:pPr>
            <a:r>
              <a:rPr dirty="0" smtClean="0"/>
              <a:t>Aseguradores que pagan los beneficios en su nombre</a:t>
            </a:r>
          </a:p>
          <a:p>
            <a:pPr marL="179492" indent="-179492" defTabSz="944735">
              <a:spcBef>
                <a:spcPts val="634"/>
              </a:spcBef>
              <a:spcAft>
                <a:spcPts val="0"/>
              </a:spcAft>
              <a:defRPr/>
            </a:pPr>
            <a:r>
              <a:rPr dirty="0" smtClean="0"/>
              <a:t>Personas de confianza de la comunidad que trabajan con Medicare, como su Programa Estatal de Asistencia sobre Seguros de Salud (SHIP) o el Seguro Social.</a:t>
            </a:r>
            <a:endParaRPr lang="es-US" dirty="0" smtClean="0">
              <a:ea typeface="ＭＳ Ｐゴシック"/>
            </a:endParaRPr>
          </a:p>
          <a:p>
            <a:pPr marL="0" indent="0" defTabSz="944735">
              <a:spcBef>
                <a:spcPts val="634"/>
              </a:spcBef>
              <a:spcAft>
                <a:spcPts val="0"/>
              </a:spcAft>
              <a:buNone/>
              <a:defRPr/>
            </a:pPr>
            <a:r>
              <a:rPr dirty="0" smtClean="0"/>
              <a:t>Llame al 1-800-MEDICARE (1‑800‑633‑4227) si no está seguro de que un proveedor esté aprobado por Medicare. Los usuarios con teléfono de texto (TTY) deben llamar al 1-877-486-2048.</a:t>
            </a:r>
            <a:endParaRPr lang="es-US" dirty="0">
              <a:ea typeface="ＭＳ Ｐゴシック"/>
            </a:endParaRPr>
          </a:p>
        </p:txBody>
      </p:sp>
      <p:sp>
        <p:nvSpPr>
          <p:cNvPr id="109571" name="Slide Number Placeholder 5"/>
          <p:cNvSpPr>
            <a:spLocks noGrp="1"/>
          </p:cNvSpPr>
          <p:nvPr>
            <p:ph type="sldNum" sz="quarter" idx="5"/>
          </p:nvPr>
        </p:nvSpPr>
        <p:spPr bwMode="auto">
          <a:ln>
            <a:miter lim="800000"/>
            <a:headEnd/>
            <a:tailEnd/>
          </a:ln>
        </p:spPr>
        <p:txBody>
          <a:bodyPr/>
          <a:lstStyle/>
          <a:p>
            <a:pPr>
              <a:defRPr/>
            </a:pPr>
            <a:fld id="{FB64B665-90D6-4147-B025-C4B14DC55A17}" type="slidenum">
              <a:rPr lang="en-US" smtClean="0">
                <a:latin typeface="Arial" charset="0"/>
                <a:ea typeface="ＭＳ Ｐゴシック" pitchFamily="34" charset="-128"/>
              </a:rPr>
              <a:pPr>
                <a:defRPr/>
              </a:pPr>
              <a:t>43</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5204008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bwMode="auto">
          <a:xfrm>
            <a:off x="1258888" y="709613"/>
            <a:ext cx="4797425" cy="3597275"/>
          </a:xfrm>
          <a:noFill/>
          <a:ln>
            <a:solidFill>
              <a:srgbClr val="000000"/>
            </a:solidFill>
            <a:miter lim="800000"/>
            <a:headEnd/>
            <a:tailEnd/>
          </a:ln>
        </p:spPr>
      </p:sp>
      <p:sp>
        <p:nvSpPr>
          <p:cNvPr id="111618" name="Notes Placeholder 2"/>
          <p:cNvSpPr>
            <a:spLocks noGrp="1"/>
          </p:cNvSpPr>
          <p:nvPr>
            <p:ph type="body" idx="1"/>
          </p:nvPr>
        </p:nvSpPr>
        <p:spPr bwMode="auto">
          <a:xfrm>
            <a:off x="733840" y="4512039"/>
            <a:ext cx="6024769" cy="4566145"/>
          </a:xfrm>
          <a:noFill/>
        </p:spPr>
        <p:txBody>
          <a:bodyPr wrap="square" numCol="1" anchor="t" anchorCtr="0" compatLnSpc="1">
            <a:prstTxWarp prst="textNoShape">
              <a:avLst/>
            </a:prstTxWarp>
          </a:bodyPr>
          <a:lstStyle/>
          <a:p>
            <a:pPr marL="0" indent="0">
              <a:spcBef>
                <a:spcPts val="636"/>
              </a:spcBef>
              <a:spcAft>
                <a:spcPct val="0"/>
              </a:spcAft>
              <a:buNone/>
            </a:pPr>
            <a:r>
              <a:rPr lang="es-AR" smtClean="0">
                <a:ea typeface="ＭＳ Ｐゴシック" pitchFamily="34" charset="-128"/>
              </a:rPr>
              <a:t>El robo de identidad se produce cuando otra persona utiliza su información personal, por ejemplo, su número de Seguro Social o de Medicare. Se trata de un delito grave. </a:t>
            </a:r>
            <a:r>
              <a:rPr lang="en-US" smtClean="0">
                <a:solidFill>
                  <a:srgbClr val="000000"/>
                </a:solidFill>
                <a:ea typeface="ＭＳ Ｐゴシック" pitchFamily="34" charset="-128"/>
              </a:rPr>
              <a:t>Actualmente, CMS está al tanto de  </a:t>
            </a:r>
            <a:r>
              <a:rPr lang="en-US" smtClean="0">
                <a:solidFill>
                  <a:srgbClr val="000000"/>
                </a:solidFill>
                <a:ea typeface="ＭＳ Ｐゴシック" pitchFamily="34" charset="-128"/>
                <a:sym typeface="Symbol" pitchFamily="18" charset="2"/>
              </a:rPr>
              <a:t>5,000</a:t>
            </a:r>
            <a:r>
              <a:rPr lang="es-AR" smtClean="0">
                <a:ea typeface="ＭＳ Ｐゴシック" pitchFamily="34" charset="-128"/>
              </a:rPr>
              <a:t> </a:t>
            </a:r>
            <a:r>
              <a:rPr lang="en-US" smtClean="0">
                <a:solidFill>
                  <a:srgbClr val="000000"/>
                </a:solidFill>
                <a:ea typeface="ＭＳ Ｐゴシック" pitchFamily="34" charset="-128"/>
              </a:rPr>
              <a:t>números de Medicare comprometidos (Partes A/B/D) y de 284,000 números de beneficiarios comprometidos.</a:t>
            </a:r>
            <a:endParaRPr lang="es-US" smtClean="0">
              <a:solidFill>
                <a:srgbClr val="000000"/>
              </a:solidFill>
              <a:ea typeface="ＭＳ Ｐゴシック" pitchFamily="34" charset="-128"/>
            </a:endParaRPr>
          </a:p>
          <a:p>
            <a:pPr marL="0" indent="0">
              <a:spcBef>
                <a:spcPts val="636"/>
              </a:spcBef>
              <a:spcAft>
                <a:spcPct val="0"/>
              </a:spcAft>
              <a:buNone/>
            </a:pPr>
            <a:r>
              <a:rPr lang="es-AR" smtClean="0">
                <a:ea typeface="ＭＳ Ｐゴシック" pitchFamily="34" charset="-128"/>
              </a:rPr>
              <a:t>Si usted piensa que alguien está utilizando su información, puede optar por lo siguiente:</a:t>
            </a:r>
            <a:endParaRPr lang="es-US" smtClean="0">
              <a:ea typeface="ＭＳ Ｐゴシック" pitchFamily="34" charset="-128"/>
            </a:endParaRPr>
          </a:p>
          <a:p>
            <a:pPr marL="0" indent="0">
              <a:spcBef>
                <a:spcPts val="622"/>
              </a:spcBef>
              <a:spcAft>
                <a:spcPct val="0"/>
              </a:spcAft>
            </a:pPr>
            <a:r>
              <a:rPr lang="es-AR" smtClean="0">
                <a:ea typeface="ＭＳ Ｐゴシック" pitchFamily="34" charset="-128"/>
              </a:rPr>
              <a:t>Llamar al departamento de policía local.</a:t>
            </a:r>
            <a:endParaRPr lang="es-US" smtClean="0">
              <a:ea typeface="ＭＳ Ｐゴシック" pitchFamily="34" charset="-128"/>
            </a:endParaRPr>
          </a:p>
          <a:p>
            <a:pPr marL="0" indent="0">
              <a:spcBef>
                <a:spcPts val="622"/>
              </a:spcBef>
              <a:spcAft>
                <a:spcPct val="0"/>
              </a:spcAft>
            </a:pPr>
            <a:r>
              <a:rPr lang="es-AR" smtClean="0">
                <a:ea typeface="ＭＳ Ｐゴシック" pitchFamily="34" charset="-128"/>
              </a:rPr>
              <a:t>Llamar a la línea directa contra el robo de identidad de la </a:t>
            </a:r>
            <a:r>
              <a:rPr lang="en-US" altLang="ja-JP" smtClean="0">
                <a:ea typeface="ＭＳ Ｐゴシック" pitchFamily="34" charset="-128"/>
              </a:rPr>
              <a:t>Comisión Federal de Comercio al 1-877-438-4338. Los usuarios con teléfono de texto (TTY) deben llamar al 1-866-653-4261.</a:t>
            </a:r>
          </a:p>
          <a:p>
            <a:pPr marL="0" indent="0">
              <a:spcBef>
                <a:spcPts val="622"/>
              </a:spcBef>
              <a:spcAft>
                <a:spcPct val="0"/>
              </a:spcAft>
              <a:buNone/>
            </a:pPr>
            <a:r>
              <a:rPr lang="es-AR" smtClean="0">
                <a:ea typeface="ＭＳ Ｐゴシック" pitchFamily="34" charset="-128"/>
              </a:rPr>
              <a:t>Si perdió o le robaron su tarjeta Medicare, haga la denuncia enseguida:</a:t>
            </a:r>
          </a:p>
          <a:p>
            <a:pPr marL="0" indent="0">
              <a:spcBef>
                <a:spcPts val="622"/>
              </a:spcBef>
              <a:spcAft>
                <a:spcPct val="0"/>
              </a:spcAft>
            </a:pPr>
            <a:r>
              <a:rPr lang="es-AR" smtClean="0">
                <a:ea typeface="ＭＳ Ｐゴシック" pitchFamily="34" charset="-128"/>
              </a:rPr>
              <a:t>Llame al Seguro Social al 1-800-772-1213. </a:t>
            </a:r>
          </a:p>
          <a:p>
            <a:pPr marL="0" indent="0">
              <a:spcBef>
                <a:spcPts val="622"/>
              </a:spcBef>
              <a:spcAft>
                <a:spcPct val="0"/>
              </a:spcAft>
            </a:pPr>
            <a:r>
              <a:rPr lang="es-AR" smtClean="0">
                <a:ea typeface="ＭＳ Ｐゴシック" pitchFamily="34" charset="-128"/>
              </a:rPr>
              <a:t>Los usuarios con teléfono de texto (TTY) deben llamar al 1-800-325-0778. </a:t>
            </a:r>
          </a:p>
          <a:p>
            <a:pPr marL="0" indent="0">
              <a:spcBef>
                <a:spcPts val="622"/>
              </a:spcBef>
              <a:spcAft>
                <a:spcPct val="0"/>
              </a:spcAft>
              <a:buNone/>
            </a:pPr>
            <a:r>
              <a:rPr lang="es-AR" smtClean="0">
                <a:ea typeface="ＭＳ Ｐゴシック" pitchFamily="34" charset="-128"/>
              </a:rPr>
              <a:t>Si desea obtener más información sobre el robo de identidad o presentar una queja en línea, visite </a:t>
            </a:r>
            <a:r>
              <a:rPr lang="en-US" smtClean="0">
                <a:ea typeface="ＭＳ Ｐゴシック" pitchFamily="34" charset="-128"/>
                <a:hlinkClick r:id="rId3"/>
              </a:rPr>
              <a:t>ftc.gov/idtheft</a:t>
            </a:r>
            <a:r>
              <a:rPr lang="en-US" smtClean="0">
                <a:ea typeface="ＭＳ Ｐゴシック" pitchFamily="34" charset="-128"/>
              </a:rPr>
              <a:t>.  </a:t>
            </a:r>
          </a:p>
          <a:p>
            <a:pPr marL="0" lvl="1" indent="0">
              <a:spcBef>
                <a:spcPts val="636"/>
              </a:spcBef>
              <a:spcAft>
                <a:spcPct val="0"/>
              </a:spcAft>
              <a:buNone/>
            </a:pPr>
            <a:r>
              <a:rPr lang="es-AR" smtClean="0">
                <a:ea typeface="ＭＳ Ｐゴシック" pitchFamily="34" charset="-128"/>
              </a:rPr>
              <a:t>También puede visitar </a:t>
            </a:r>
            <a:r>
              <a:rPr lang="en-US" smtClean="0">
                <a:ea typeface="ＭＳ Ｐゴシック" pitchFamily="34" charset="-128"/>
                <a:hlinkClick r:id="rId4"/>
              </a:rPr>
              <a:t>stopmedicarefraud.gov/fightback_brochure_rev.pdf</a:t>
            </a:r>
            <a:r>
              <a:rPr lang="es-AR" smtClean="0">
                <a:ea typeface="ＭＳ Ｐゴシック" pitchFamily="34" charset="-128"/>
              </a:rPr>
              <a:t> para visualizar "Robo de identidad y fraude en salud contra Medicare".</a:t>
            </a:r>
            <a:endParaRPr lang="es-US" smtClean="0">
              <a:ea typeface="ＭＳ Ｐゴシック" pitchFamily="34" charset="-128"/>
            </a:endParaRPr>
          </a:p>
          <a:p>
            <a:pPr marL="0" lvl="1" indent="0">
              <a:spcBef>
                <a:spcPts val="636"/>
              </a:spcBef>
              <a:spcAft>
                <a:spcPct val="0"/>
              </a:spcAft>
              <a:buNone/>
            </a:pPr>
            <a:endParaRPr lang="es-US" smtClean="0">
              <a:ea typeface="ＭＳ Ｐゴシック" pitchFamily="34" charset="-128"/>
            </a:endParaRPr>
          </a:p>
          <a:p>
            <a:pPr marL="0" lvl="1" indent="0">
              <a:spcBef>
                <a:spcPts val="636"/>
              </a:spcBef>
              <a:spcAft>
                <a:spcPct val="0"/>
              </a:spcAft>
              <a:buNone/>
            </a:pPr>
            <a:endParaRPr lang="es-US" smtClean="0">
              <a:ea typeface="ＭＳ Ｐゴシック" pitchFamily="34" charset="-128"/>
            </a:endParaRPr>
          </a:p>
          <a:p>
            <a:pPr marL="0" lvl="1" indent="0">
              <a:spcBef>
                <a:spcPts val="636"/>
              </a:spcBef>
              <a:spcAft>
                <a:spcPct val="0"/>
              </a:spcAft>
              <a:buFont typeface="Wingdings" pitchFamily="2" charset="2"/>
              <a:buChar char="§"/>
            </a:pPr>
            <a:endParaRPr lang="es-US" smtClean="0">
              <a:ea typeface="ＭＳ Ｐゴシック" pitchFamily="34" charset="-128"/>
            </a:endParaRPr>
          </a:p>
          <a:p>
            <a:pPr marL="0" lvl="1" indent="0">
              <a:spcBef>
                <a:spcPts val="636"/>
              </a:spcBef>
              <a:spcAft>
                <a:spcPct val="0"/>
              </a:spcAft>
              <a:buFont typeface="Wingdings" pitchFamily="2" charset="2"/>
              <a:buChar char="§"/>
            </a:pPr>
            <a:endParaRPr lang="es-US" smtClean="0">
              <a:ea typeface="ＭＳ Ｐゴシック" pitchFamily="34" charset="-128"/>
            </a:endParaRPr>
          </a:p>
        </p:txBody>
      </p:sp>
      <p:sp>
        <p:nvSpPr>
          <p:cNvPr id="111619" name="Slide Number Placeholder 2"/>
          <p:cNvSpPr>
            <a:spLocks noGrp="1"/>
          </p:cNvSpPr>
          <p:nvPr>
            <p:ph type="sldNum" sz="quarter" idx="5"/>
          </p:nvPr>
        </p:nvSpPr>
        <p:spPr bwMode="auto">
          <a:ln>
            <a:miter lim="800000"/>
            <a:headEnd/>
            <a:tailEnd/>
          </a:ln>
        </p:spPr>
        <p:txBody>
          <a:bodyPr/>
          <a:lstStyle/>
          <a:p>
            <a:pPr>
              <a:defRPr/>
            </a:pPr>
            <a:fld id="{93B0EFBF-1FFB-4E18-8A6F-FBDECBC66D04}" type="slidenum">
              <a:rPr lang="en-US" smtClean="0">
                <a:latin typeface="Arial" charset="0"/>
                <a:ea typeface="ＭＳ Ｐゴシック" pitchFamily="34" charset="-128"/>
              </a:rPr>
              <a:pPr>
                <a:defRPr/>
              </a:pPr>
              <a:t>44</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3528296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36105" y="4480889"/>
            <a:ext cx="6042991" cy="4879298"/>
          </a:xfrm>
        </p:spPr>
        <p:txBody>
          <a:bodyPr/>
          <a:lstStyle/>
          <a:p>
            <a:pPr marL="0" indent="0">
              <a:spcBef>
                <a:spcPts val="624"/>
              </a:spcBef>
              <a:spcAft>
                <a:spcPts val="0"/>
              </a:spcAft>
              <a:buNone/>
              <a:defRPr/>
            </a:pPr>
            <a:r>
              <a:rPr dirty="0" smtClean="0"/>
              <a:t>Existen organizaciones a las que puede denunciar sospechas de errores, fraude o abuso contra Medicaid: </a:t>
            </a:r>
          </a:p>
          <a:p>
            <a:pPr marL="180955" indent="-180955">
              <a:spcBef>
                <a:spcPts val="624"/>
              </a:spcBef>
              <a:spcAft>
                <a:spcPts val="0"/>
              </a:spcAft>
              <a:defRPr/>
            </a:pPr>
            <a:r>
              <a:rPr dirty="0" smtClean="0"/>
              <a:t>Las Unidades de Control de Fraude de Medicaid (MFCU) investigan y procesan el fraude contra Medicaid así como el abuso y la negligencia contra el paciente en instalaciones de atención médica. La Oficina del Inspector General (OIG) certifica cada MFCU y una vez por año la recertifica. Puede dirigir sus quejas de sospecha de fraude contra Medicaid directamente a una MFCU. Descargue contactos en </a:t>
            </a:r>
            <a:r>
              <a:rPr lang="en-US" dirty="0" smtClean="0">
                <a:hlinkClick r:id="rId3"/>
              </a:rPr>
              <a:t>oig.hhs.gov/fraud/medicaid-fraud-control-units-mfcu/files/contact-directors.pdf</a:t>
            </a:r>
            <a:r>
              <a:rPr dirty="0" smtClean="0"/>
              <a:t>.  </a:t>
            </a:r>
          </a:p>
          <a:p>
            <a:pPr marL="180955" indent="-180955">
              <a:spcBef>
                <a:spcPts val="624"/>
              </a:spcBef>
              <a:spcAft>
                <a:spcPts val="0"/>
              </a:spcAft>
              <a:defRPr/>
            </a:pPr>
            <a:r>
              <a:rPr dirty="0" smtClean="0"/>
              <a:t>OIG del Departamento de Salud y Servicios Humanos de los EE. UU. (HHS).</a:t>
            </a:r>
          </a:p>
          <a:p>
            <a:pPr marL="379403" lvl="3" indent="-180955">
              <a:spcBef>
                <a:spcPts val="624"/>
              </a:spcBef>
              <a:spcAft>
                <a:spcPts val="0"/>
              </a:spcAft>
              <a:buFont typeface="Arial" panose="020B0604020202020204" pitchFamily="34" charset="0"/>
              <a:buChar char="•"/>
              <a:defRPr/>
            </a:pPr>
            <a:r>
              <a:rPr dirty="0" smtClean="0"/>
              <a:t>Llame al: 1-800-447-8477. Los usuarios con teléfono de texto (TTY) deben llamar al 1-800-377-4950.</a:t>
            </a:r>
          </a:p>
          <a:p>
            <a:pPr marL="379403" lvl="2" indent="-180955">
              <a:spcBef>
                <a:spcPts val="624"/>
              </a:spcBef>
              <a:spcAft>
                <a:spcPts val="0"/>
              </a:spcAft>
              <a:buFont typeface="Arial" pitchFamily="34" charset="0"/>
              <a:buChar char="•"/>
              <a:defRPr/>
            </a:pPr>
            <a:r>
              <a:rPr dirty="0" smtClean="0"/>
              <a:t>En línea: Denuncie el fraude en línea (</a:t>
            </a:r>
            <a:r>
              <a:rPr lang="en-US" dirty="0" smtClean="0">
                <a:hlinkClick r:id="rId4"/>
              </a:rPr>
              <a:t>forms.oig.hhs.gov/hotlineoperations/</a:t>
            </a:r>
            <a:r>
              <a:rPr dirty="0" smtClean="0"/>
              <a:t>).</a:t>
            </a:r>
          </a:p>
          <a:p>
            <a:pPr marL="379403" lvl="2" indent="-180955">
              <a:spcBef>
                <a:spcPts val="624"/>
              </a:spcBef>
              <a:spcAft>
                <a:spcPts val="0"/>
              </a:spcAft>
              <a:buFont typeface="Arial" pitchFamily="34" charset="0"/>
              <a:buChar char="•"/>
              <a:defRPr/>
            </a:pPr>
            <a:r>
              <a:rPr dirty="0" smtClean="0"/>
              <a:t>Correo postal: HHS Tips Hotline, P.O. Box 23489, Washington, DC 20026-3489</a:t>
            </a:r>
          </a:p>
          <a:p>
            <a:pPr marL="180955" indent="-180955">
              <a:spcBef>
                <a:spcPts val="624"/>
              </a:spcBef>
              <a:spcAft>
                <a:spcPts val="0"/>
              </a:spcAft>
              <a:defRPr/>
            </a:pPr>
            <a:r>
              <a:rPr dirty="0" smtClean="0"/>
              <a:t>También puede denunciar el fraude y el abuso a su Oficina Estatal de Asistencia Médica (Medicaid). Puede encontrarlas en </a:t>
            </a:r>
            <a:r>
              <a:rPr lang="en-US" dirty="0" smtClean="0">
                <a:hlinkClick r:id="rId5"/>
              </a:rPr>
              <a:t>CMS.gov/medicare-medicaid-coordination/fraud-prevention/fraudabuseforconsumers/downloads/smafraudcontacts-october2013.pdf</a:t>
            </a:r>
            <a:r>
              <a:rPr dirty="0" smtClean="0"/>
              <a:t>. </a:t>
            </a:r>
          </a:p>
          <a:p>
            <a:pPr marL="180955" lvl="2" indent="-180955">
              <a:spcBef>
                <a:spcPts val="624"/>
              </a:spcBef>
              <a:spcAft>
                <a:spcPts val="0"/>
              </a:spcAft>
              <a:buSzPct val="100000"/>
              <a:buFont typeface="Wingdings" panose="05000000000000000000" pitchFamily="2" charset="2"/>
              <a:buChar char="§"/>
              <a:defRPr/>
            </a:pPr>
            <a:r>
              <a:rPr dirty="0" smtClean="0"/>
              <a:t>Conozca más sobre fraude contra Medicaid en </a:t>
            </a:r>
            <a:r>
              <a:rPr lang="en-US" dirty="0" smtClean="0">
                <a:hlinkClick r:id="rId6"/>
              </a:rPr>
              <a:t>Medicaid.gov/medicaid-chip-program-information/by-topics/program-integrity/program-integrity.html</a:t>
            </a:r>
            <a:r>
              <a:rPr dirty="0" smtClean="0"/>
              <a:t>. </a:t>
            </a:r>
          </a:p>
          <a:p>
            <a:pPr marL="181178" lvl="2" indent="-181178">
              <a:spcBef>
                <a:spcPts val="624"/>
              </a:spcBef>
              <a:spcAft>
                <a:spcPts val="0"/>
              </a:spcAft>
              <a:buSzPct val="100000"/>
              <a:buFont typeface="Wingdings" panose="05000000000000000000" pitchFamily="2" charset="2"/>
              <a:buChar char="§"/>
              <a:defRPr/>
            </a:pPr>
            <a:endParaRPr lang="es-US" dirty="0"/>
          </a:p>
          <a:p>
            <a:pPr marL="115744" lvl="2" indent="-115744">
              <a:spcBef>
                <a:spcPts val="624"/>
              </a:spcBef>
              <a:spcAft>
                <a:spcPts val="0"/>
              </a:spcAft>
              <a:buSzPct val="50000"/>
              <a:buNone/>
              <a:defRPr/>
            </a:pPr>
            <a:endParaRPr lang="es-US" dirty="0"/>
          </a:p>
        </p:txBody>
      </p:sp>
      <p:sp>
        <p:nvSpPr>
          <p:cNvPr id="113667" name="Slide Number Placeholder 5"/>
          <p:cNvSpPr>
            <a:spLocks noGrp="1"/>
          </p:cNvSpPr>
          <p:nvPr>
            <p:ph type="sldNum" sz="quarter" idx="5"/>
          </p:nvPr>
        </p:nvSpPr>
        <p:spPr bwMode="auto">
          <a:ln>
            <a:miter lim="800000"/>
            <a:headEnd/>
            <a:tailEnd/>
          </a:ln>
        </p:spPr>
        <p:txBody>
          <a:bodyPr/>
          <a:lstStyle/>
          <a:p>
            <a:pPr>
              <a:defRPr/>
            </a:pPr>
            <a:fld id="{E86B9481-B6F2-445D-AC16-03AA0600C687}" type="slidenum">
              <a:rPr lang="en-US" smtClean="0">
                <a:latin typeface="Arial" charset="0"/>
                <a:ea typeface="ＭＳ Ｐゴシック" pitchFamily="34" charset="-128"/>
              </a:rPr>
              <a:pPr>
                <a:defRPr/>
              </a:pPr>
              <a:t>45</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3468270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spcBef>
                <a:spcPts val="634"/>
              </a:spcBef>
              <a:spcAft>
                <a:spcPts val="0"/>
              </a:spcAft>
              <a:buNone/>
              <a:defRPr/>
            </a:pPr>
            <a:r>
              <a:rPr dirty="0" smtClean="0"/>
              <a:t>Los puntos clave para recordar incluyen los siguientes:</a:t>
            </a:r>
          </a:p>
          <a:p>
            <a:pPr marL="180955" indent="-180955">
              <a:spcBef>
                <a:spcPts val="624"/>
              </a:spcBef>
              <a:spcAft>
                <a:spcPts val="0"/>
              </a:spcAft>
              <a:defRPr/>
            </a:pPr>
            <a:r>
              <a:rPr dirty="0" smtClean="0"/>
              <a:t>La diferencia entre el fraude y el abuso es la intención.</a:t>
            </a:r>
          </a:p>
          <a:p>
            <a:pPr marL="180955" indent="-180955">
              <a:spcBef>
                <a:spcPts val="624"/>
              </a:spcBef>
              <a:spcAft>
                <a:spcPts val="0"/>
              </a:spcAft>
              <a:defRPr/>
            </a:pPr>
            <a:r>
              <a:rPr dirty="0" smtClean="0"/>
              <a:t>Si bien existen muchas causas para los pagos indebidos, muchos son errores involuntarios.</a:t>
            </a:r>
          </a:p>
          <a:p>
            <a:pPr marL="180955" indent="-180955">
              <a:spcBef>
                <a:spcPts val="624"/>
              </a:spcBef>
              <a:spcAft>
                <a:spcPts val="0"/>
              </a:spcAft>
              <a:defRPr/>
            </a:pPr>
            <a:r>
              <a:rPr dirty="0" smtClean="0"/>
              <a:t>Los Centros de Servicios de Medicare y Medicaid luchan contra el fraude y el abuso con el respaldo de los Contratistas de Integridad del Programa y asociaciones con organizaciones como la Patrulla Medicare de Adultos Mayores y la industria privada.</a:t>
            </a:r>
          </a:p>
          <a:p>
            <a:pPr marL="180955" indent="-180955">
              <a:spcBef>
                <a:spcPts val="624"/>
              </a:spcBef>
              <a:spcAft>
                <a:spcPts val="0"/>
              </a:spcAft>
              <a:defRPr/>
            </a:pPr>
            <a:r>
              <a:rPr dirty="0" smtClean="0"/>
              <a:t>Usted puede combatir el fraude y el abuso con las 4R: registrar, revisar, reportar y recordar. </a:t>
            </a:r>
          </a:p>
          <a:p>
            <a:pPr marL="180955" indent="-180955">
              <a:spcBef>
                <a:spcPts val="624"/>
              </a:spcBef>
              <a:spcAft>
                <a:spcPts val="0"/>
              </a:spcAft>
              <a:defRPr/>
            </a:pPr>
            <a:r>
              <a:rPr dirty="0" smtClean="0"/>
              <a:t>Existen muchas fuentes de información adicional.</a:t>
            </a:r>
          </a:p>
          <a:p>
            <a:pPr marL="0" indent="0">
              <a:spcBef>
                <a:spcPts val="634"/>
              </a:spcBef>
              <a:spcAft>
                <a:spcPts val="0"/>
              </a:spcAft>
              <a:buNone/>
              <a:defRPr/>
            </a:pPr>
            <a:endParaRPr lang="es-US" dirty="0"/>
          </a:p>
        </p:txBody>
      </p:sp>
      <p:sp>
        <p:nvSpPr>
          <p:cNvPr id="115715" name="Slide Number Placeholder 5"/>
          <p:cNvSpPr>
            <a:spLocks noGrp="1"/>
          </p:cNvSpPr>
          <p:nvPr>
            <p:ph type="sldNum" sz="quarter" idx="5"/>
          </p:nvPr>
        </p:nvSpPr>
        <p:spPr bwMode="auto">
          <a:ln>
            <a:miter lim="800000"/>
            <a:headEnd/>
            <a:tailEnd/>
          </a:ln>
        </p:spPr>
        <p:txBody>
          <a:bodyPr/>
          <a:lstStyle/>
          <a:p>
            <a:pPr>
              <a:defRPr/>
            </a:pPr>
            <a:fld id="{CA06599B-69C9-4B06-ADDA-41B35940B217}" type="slidenum">
              <a:rPr lang="en-US" smtClean="0">
                <a:latin typeface="Arial" charset="0"/>
                <a:ea typeface="ＭＳ Ｐゴシック" pitchFamily="34" charset="-128"/>
              </a:rPr>
              <a:pPr>
                <a:defRPr/>
              </a:pPr>
              <a:t>46</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5717468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Number Placeholder 5"/>
          <p:cNvSpPr>
            <a:spLocks noGrp="1"/>
          </p:cNvSpPr>
          <p:nvPr>
            <p:ph type="sldNum" sz="quarter" idx="5"/>
          </p:nvPr>
        </p:nvSpPr>
        <p:spPr bwMode="auto">
          <a:ln>
            <a:miter lim="800000"/>
            <a:headEnd/>
            <a:tailEnd/>
          </a:ln>
        </p:spPr>
        <p:txBody>
          <a:bodyPr/>
          <a:lstStyle/>
          <a:p>
            <a:pPr>
              <a:defRPr/>
            </a:pPr>
            <a:fld id="{333ACD72-A2F9-4A7A-AEEA-8CF4E3280F65}" type="slidenum">
              <a:rPr lang="en-US" smtClean="0">
                <a:latin typeface="Arial" charset="0"/>
                <a:ea typeface="ＭＳ Ｐゴシック" pitchFamily="34" charset="-128"/>
              </a:rPr>
              <a:pPr>
                <a:defRPr/>
              </a:pPr>
              <a:t>47</a:t>
            </a:fld>
            <a:endParaRPr lang="es-US" smtClean="0">
              <a:latin typeface="Arial" charset="0"/>
              <a:ea typeface="ＭＳ Ｐゴシック" pitchFamily="34" charset="-128"/>
            </a:endParaRPr>
          </a:p>
        </p:txBody>
      </p:sp>
      <p:graphicFrame>
        <p:nvGraphicFramePr>
          <p:cNvPr id="5" name="Content Placeholder 5" descr="Centros de Servicios de Medicare y Medicaid (CMS), llame al 1-800-MEDICARE (1-800-633-4227), (TTY 1-877-486-2048). El sitio web es www.Medicare.gov. Postúlese para MyMedicare.gov en https://www.mymedicare.gov/. Programa de integridad CMS.gov/ About-CMS/Components/CPI/Center-for-program-integrity.html&#10;Visite www.STOPMedicarefraud.gov para obtener información sobre fraude. Oficina del Inspector General, Departamento de Salud y Servicios Humanos de los EE. UU. A la atención de: LÍNEA DIRECTA, PO Box 23489, Washington, DC 10026. Línea directa contra el fraude, 1-800-HHS-TIPS (1-800-447-8477), TTY – 1-800-337-4950, Fax 1-800-223-8162. Visite https://www.healthcare.gov/how-can-i-protect-myself-from-fraud-in-the-health-insurance-marketplace/ para obtener información sobre cómo protegerse del fraude en el mercado. El sitio web de la Administración del Seguro Social es www.ssa.gov. Llame al SSA al 1-800-772-1213. Los usuarios con teléfono de texto (TTY) llamen al 1-800-325-0778. Encuentre información sobre el Programa de Patrulla Medicare de Adultos Mayores en www.smpresource.org. Para encontrar los recursos de SMP para su estado vaya a Encontrar ayuda - Localizador de SMP. Para ver estafas por fraude, visite http://www.smpresource.org/AM/Template.cfm?Section=Scams1&amp;Template=/CM/HTMLDisplay.cfm&amp;ContentID=5912. El número de teléfono del Grupo de denuncia de fraude en las Partes C y D de NBI Medic es 1-877-7SAFERX (1-877-772‑3379) y su sitio web es http://www.healthintegrity.org/contracts/nbi-medic/reporting-a-complaint. Para enviar un formulario de queja por fax, marque 410-819-8698, o envíelo por correo a Health Integrity, LLC, 9240 Centreville Road, Easton, Maryland  21601 http://www.healthintegrity.org/contracts/nbi-medic. Asociación Nacional contra el Fraude en la Atención Médica www.nhcaa.org. &#10;Entidades contratistas de un vistazo CMS.gov/Outreach-and-Education/Medicare-Learning-Network-MLN/ MLNProducts/downloads/ContractorEntityGuideICN906983.pdf  Conjunto de prevención http://www.cms.gov/Outreach-and-Education/Outreach/Partnerships/FraudPreventionToolkit.html., Formulario de autorización de Medicare para divulgar la información personal, producto CMS No. 10106. Las 4R para luchar contra el fraude en Medicare (11610), Proteger a Medicare y usted del fraude  (10111), Ayude a prevenir el fraude: ¡controle sus reclamaciones de Medicare en forma temprana! (11492), Ayude a prevenir el fraude: ¡controle sus reclamaciones de Medicare en forma temprana! visitando MyMedicare.gov o llamando al 1-800-MEDICARE (11491), Usted puede ayudar a protegerse a sí mismo y a Medicare contra el fraude cometido por proveedores deshonestos (11442), Información rápida sobre los planes de Medicare y cómo proteger su información personal (11147), Para acceder a estos productos vea y pida copias individuales: www.Medicare.gov , Pida copias múltiples (solo socios): productordering.cms.hhs.gov. (Debe registrar su organización) Educación para beneficiarios de Medicaid CMS.gov/Medicare-Medicaid-Coordination/Fraud-Prevention/Medicaid-Integrity-Education/edmic-landing.html&#10;&#10;"/>
          <p:cNvGraphicFramePr>
            <a:graphicFrameLocks noGrp="1"/>
          </p:cNvGraphicFramePr>
          <p:nvPr>
            <p:custDataLst>
              <p:tags r:id="rId1"/>
            </p:custDataLst>
          </p:nvPr>
        </p:nvGraphicFramePr>
        <p:xfrm>
          <a:off x="238539" y="1023079"/>
          <a:ext cx="6917635" cy="8833104"/>
        </p:xfrm>
        <a:graphic>
          <a:graphicData uri="http://schemas.openxmlformats.org/drawingml/2006/table">
            <a:tbl>
              <a:tblPr>
                <a:effectLst>
                  <a:outerShdw blurRad="50800" dist="76200" dir="2700000" algn="tl" rotWithShape="0">
                    <a:prstClr val="black">
                      <a:alpha val="40000"/>
                    </a:prstClr>
                  </a:outerShdw>
                </a:effectLst>
              </a:tblPr>
              <a:tblGrid>
                <a:gridCol w="2225709"/>
                <a:gridCol w="2386048"/>
                <a:gridCol w="2305878"/>
              </a:tblGrid>
              <a:tr h="717729">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dirty="0" smtClean="0">
                          <a:ln>
                            <a:noFill/>
                          </a:ln>
                          <a:solidFill>
                            <a:schemeClr val="tx1"/>
                          </a:solidFill>
                          <a:effectLst/>
                          <a:latin typeface="Calibri" pitchFamily="34" charset="0"/>
                        </a:rPr>
                        <a:t>Recursos</a:t>
                      </a:r>
                    </a:p>
                  </a:txBody>
                  <a:tcPr marL="80150" marR="80150" marT="44071" marB="44071" horzOverflow="overflow">
                    <a:lnL w="12700" cap="flat" cmpd="sng" algn="ctr">
                      <a:solidFill>
                        <a:schemeClr val="tx1"/>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r>
                        <a:rPr lang="en-US" sz="1900" dirty="0" smtClean="0">
                          <a:solidFill>
                            <a:schemeClr val="tx2">
                              <a:lumMod val="20000"/>
                              <a:lumOff val="80000"/>
                            </a:schemeClr>
                          </a:solidFill>
                        </a:rPr>
                        <a:t>Recursos</a:t>
                      </a:r>
                      <a:endParaRPr lang="es-US" sz="1900" dirty="0">
                        <a:solidFill>
                          <a:schemeClr val="tx2">
                            <a:lumMod val="20000"/>
                            <a:lumOff val="80000"/>
                          </a:schemeClr>
                        </a:solidFill>
                      </a:endParaRPr>
                    </a:p>
                  </a:txBody>
                  <a:tcPr marL="80150" marR="80150" marT="44071" marB="44071" horzOverflow="overflow">
                    <a:lnL w="12700" cap="flat" cmpd="sng" algn="ctr">
                      <a:solidFill>
                        <a:schemeClr val="tx2">
                          <a:lumMod val="20000"/>
                          <a:lumOff val="8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kern="1200" cap="none" normalizeH="0" baseline="0" dirty="0" smtClean="0">
                          <a:ln>
                            <a:noFill/>
                          </a:ln>
                          <a:solidFill>
                            <a:schemeClr val="tx1"/>
                          </a:solidFill>
                          <a:effectLst/>
                          <a:latin typeface="Calibri" pitchFamily="34" charset="0"/>
                        </a:rPr>
                        <a:t>Productos Medicare</a:t>
                      </a:r>
                    </a:p>
                  </a:txBody>
                  <a:tcPr marL="80150" marR="80150" marT="44071" marB="440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8115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Centros de Servicios 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Medicaid y Medicare (CMS)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(1-800-633-4227)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(Los usuarios de TTY deben llamar al </a:t>
                      </a:r>
                      <a:r>
                        <a:rPr sz="1900"/>
                        <a:t> </a:t>
                      </a:r>
                      <a:r>
                        <a:rPr kumimoji="0" lang="en-US" sz="1100" b="0" i="0" u="none" strike="noStrike" cap="none" normalizeH="0" baseline="0" dirty="0" smtClean="0">
                          <a:ln>
                            <a:noFill/>
                          </a:ln>
                          <a:solidFill>
                            <a:srgbClr val="000000"/>
                          </a:solidFill>
                          <a:effectLst/>
                          <a:latin typeface="Calibri" pitchFamily="34" charset="0"/>
                        </a:rPr>
                        <a:t>1-877-486-2048)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hlinkClick r:id="rId4"/>
                        </a:rPr>
                        <a:t>Medicare.gov</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MyMedicare.gov</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hlinkClick r:id="rId5"/>
                        </a:rPr>
                        <a:t>MyMedicare.gov/</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Calibri" pitchFamily="34" charset="0"/>
                        </a:rPr>
                        <a:t>Integridad del Programa de CMS </a:t>
                      </a:r>
                      <a:r>
                        <a:rPr lang="en-US" sz="1100" dirty="0" smtClean="0">
                          <a:hlinkClick r:id="rId6"/>
                        </a:rPr>
                        <a:t>CMS.gov/ About-CMS/Components/CPI/Center-for-program-integrity.html</a:t>
                      </a:r>
                      <a:endParaRPr lang="es-US" sz="1100" dirty="0" smtClean="0"/>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hlinkClick r:id="rId7"/>
                        </a:rPr>
                        <a:t>STOPMedicarefraud.gov</a:t>
                      </a:r>
                      <a:endParaRPr kumimoji="0" lang="es-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Oficina del Inspector General </a:t>
                      </a:r>
                      <a:r>
                        <a:rPr kumimoji="0" lang="en-US" sz="1100" b="0" i="0" u="none" strike="noStrike" kern="1200" cap="none" normalizeH="0" baseline="0" dirty="0" smtClean="0">
                          <a:ln>
                            <a:noFill/>
                          </a:ln>
                          <a:solidFill>
                            <a:srgbClr val="000000"/>
                          </a:solidFill>
                          <a:effectLst/>
                          <a:latin typeface="Calibri" pitchFamily="34" charset="0"/>
                          <a:hlinkClick r:id="rId8"/>
                        </a:rPr>
                        <a:t>oig.hhs.gov/</a:t>
                      </a:r>
                      <a:r>
                        <a:rPr sz="1900"/>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Departamento de Salud y Servicios Humanos de los EE. UU.</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A la atención de: LÍNEA DIRECTA</a:t>
                      </a:r>
                      <a:r>
                        <a:rPr kumimoji="0" lang="en-US" sz="1100" b="0" i="0" u="none" strike="noStrike" cap="none" normalizeH="0" baseline="0" dirty="0" smtClean="0">
                          <a:ln>
                            <a:noFill/>
                          </a:ln>
                          <a:solidFill>
                            <a:srgbClr val="000000"/>
                          </a:solidFill>
                          <a:effectLst/>
                          <a:latin typeface="Calibri" pitchFamily="34" charset="0"/>
                          <a:hlinkClick r:id="rId9"/>
                        </a:rPr>
                        <a:t>(</a:t>
                      </a:r>
                      <a:r>
                        <a:rPr lang="en-US" sz="1100" dirty="0" smtClean="0">
                          <a:solidFill>
                            <a:schemeClr val="bg1"/>
                          </a:solidFill>
                          <a:latin typeface="+mn-lt"/>
                          <a:hlinkClick r:id="rId9"/>
                        </a:rPr>
                        <a:t>forms.oig.hhs.gov/ hotlineoperations/)</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P.O. Box 23489</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Washington, DC 10026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Línea directa contra el fraude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1-800-HHS-TIPS (1-800-447-8477)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Usuarios de TTY 1-800-337-4950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Fax 1-800-223-8162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rPr>
                        <a:t>HealthCare.gov</a:t>
                      </a:r>
                      <a:endParaRPr kumimoji="0" lang="es-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hlinkClick r:id="rId10"/>
                        </a:rPr>
                        <a:t>HealthCare.gov/how-can-i-protect-myself-from-fraud-in-the-health-insurance-marketplace/</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Administración del Seguro Social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kern="1200" cap="none" normalizeH="0" baseline="0" dirty="0" smtClean="0">
                          <a:ln>
                            <a:noFill/>
                          </a:ln>
                          <a:solidFill>
                            <a:srgbClr val="000000"/>
                          </a:solidFill>
                          <a:effectLst/>
                          <a:latin typeface="Calibri" pitchFamily="34" charset="0"/>
                          <a:hlinkClick r:id="rId11"/>
                        </a:rPr>
                        <a:t>SSA.gov</a:t>
                      </a:r>
                      <a:endParaRPr kumimoji="0" lang="es-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1-800-772-1213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TTY-1-800-325-0778</a:t>
                      </a:r>
                      <a:endParaRPr kumimoji="0" lang="es-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txBody>
                  <a:tcPr marL="80150" marR="80150" marT="44071" marB="440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Programa de la Patrulla Medicare de Adultos Mayores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kern="1200" cap="none" normalizeH="0" baseline="0" dirty="0" smtClean="0">
                          <a:ln>
                            <a:noFill/>
                          </a:ln>
                          <a:solidFill>
                            <a:srgbClr val="000000"/>
                          </a:solidFill>
                          <a:effectLst/>
                          <a:latin typeface="Calibri" pitchFamily="34" charset="0"/>
                          <a:hlinkClick r:id="rId12"/>
                        </a:rPr>
                        <a:t>SMPresource.org</a:t>
                      </a:r>
                      <a:endParaRPr kumimoji="0" lang="es-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Encuentre los recursos de SMP para su estado mediante Encontrar ayuda - Localizador de SMP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Estafas por fraude </a:t>
                      </a:r>
                      <a:r>
                        <a:rPr kumimoji="0" lang="en-US" sz="1100" b="0" i="0" u="none" strike="noStrike" cap="none" normalizeH="0" baseline="0" dirty="0" smtClean="0">
                          <a:ln>
                            <a:noFill/>
                          </a:ln>
                          <a:solidFill>
                            <a:srgbClr val="000000"/>
                          </a:solidFill>
                          <a:effectLst/>
                          <a:latin typeface="Calibri" pitchFamily="34" charset="0"/>
                          <a:hlinkClick r:id="rId13"/>
                        </a:rPr>
                        <a:t>SMPesource.org/AM/Template.cfm?Section=Scams1&amp;Template=/CM/HTMLDisplay.cfm&amp;ContentID=5912</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Grupo de denuncia de fraude en las Partes C y D de NBI Medic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1-877-7SAFERX (1-877-772‑3379)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kern="1200" cap="none" normalizeH="0" baseline="0" dirty="0" smtClean="0">
                          <a:ln>
                            <a:noFill/>
                          </a:ln>
                          <a:solidFill>
                            <a:srgbClr val="000000"/>
                          </a:solidFill>
                          <a:effectLst/>
                          <a:latin typeface="Calibri" pitchFamily="34" charset="0"/>
                          <a:hlinkClick r:id="rId14"/>
                        </a:rPr>
                        <a:t>healthintegrity.org/contracts/nbi-medic/reporting-a-complaint</a:t>
                      </a:r>
                      <a:endParaRPr kumimoji="0" lang="es-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lvl="1" indent="0"/>
                      <a:r>
                        <a:rPr kumimoji="0" lang="en-US" sz="1100" b="0" i="0" u="none" strike="noStrike" kern="1200" cap="none" normalizeH="0" baseline="0" dirty="0" smtClean="0">
                          <a:ln>
                            <a:noFill/>
                          </a:ln>
                          <a:solidFill>
                            <a:srgbClr val="000000"/>
                          </a:solidFill>
                          <a:effectLst/>
                          <a:latin typeface="Calibri" pitchFamily="34" charset="0"/>
                        </a:rPr>
                        <a:t>Envíe un formulario de queja por fax a 410-819-8698</a:t>
                      </a:r>
                    </a:p>
                    <a:p>
                      <a:pPr marL="0" lvl="1" indent="0"/>
                      <a:r>
                        <a:rPr kumimoji="0" lang="en-US" sz="1100" b="0" i="0" u="none" strike="noStrike" kern="1200" cap="none" normalizeH="0" baseline="0" dirty="0" smtClean="0">
                          <a:ln>
                            <a:noFill/>
                          </a:ln>
                          <a:solidFill>
                            <a:srgbClr val="000000"/>
                          </a:solidFill>
                          <a:effectLst/>
                          <a:latin typeface="Calibri" pitchFamily="34" charset="0"/>
                        </a:rPr>
                        <a:t>Envíe una carta por correo a: Health Integrity, LLC, 7102 Ambassador Road, Suite 100, Windsor Mill, MD 21244 </a:t>
                      </a:r>
                      <a:r>
                        <a:rPr kumimoji="0" lang="en-US" sz="1100" b="0" i="0" u="none" strike="noStrike" kern="1200" cap="none" normalizeH="0" baseline="0" dirty="0" smtClean="0">
                          <a:ln>
                            <a:noFill/>
                          </a:ln>
                          <a:solidFill>
                            <a:srgbClr val="000000"/>
                          </a:solidFill>
                          <a:effectLst/>
                          <a:latin typeface="Calibri" pitchFamily="34" charset="0"/>
                          <a:hlinkClick r:id="rId15"/>
                        </a:rPr>
                        <a:t>healthintegrity.org/contracts/nbi-medic</a:t>
                      </a:r>
                      <a:endParaRPr kumimoji="0" lang="es-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Asociación Nacional contra el Fraude en la Atención Médica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hlinkClick r:id="rId16"/>
                        </a:rPr>
                        <a:t>NHCAA.org</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s-US" altLang="ja-JP" sz="1100" dirty="0" smtClean="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rPr>
                        <a:t>Educación para beneficiarios de Medicaid </a:t>
                      </a:r>
                      <a:r>
                        <a:rPr lang="en-US" sz="1100" kern="1200" dirty="0" smtClean="0">
                          <a:solidFill>
                            <a:schemeClr val="tx1"/>
                          </a:solidFill>
                          <a:latin typeface="+mn-lt"/>
                          <a:hlinkClick r:id="rId17"/>
                        </a:rPr>
                        <a:t>CMS.gov/Medicare-Medicaid-Coordination/Fraud-Prevention/Medicaid-Integrity-Education/edmic-landing.html</a:t>
                      </a:r>
                      <a:r>
                        <a:rPr sz="190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S" sz="1100" dirty="0" smtClean="0">
                        <a:ea typeface="ＭＳ Ｐゴシック" pitchFamily="7" charset="-128"/>
                      </a:endParaRPr>
                    </a:p>
                    <a:p>
                      <a:pPr marL="0" marR="0" lvl="0" indent="0" algn="l" defTabSz="914400" rtl="0" eaLnBrk="0" fontAlgn="base" latinLnBrk="0" hangingPunct="0">
                        <a:lnSpc>
                          <a:spcPct val="100000"/>
                        </a:lnSpc>
                        <a:spcBef>
                          <a:spcPct val="0"/>
                        </a:spcBef>
                        <a:spcAft>
                          <a:spcPts val="600"/>
                        </a:spcAft>
                        <a:buClrTx/>
                        <a:buSzTx/>
                        <a:buFont typeface="Wingdings" pitchFamily="2" charset="2"/>
                        <a:buNone/>
                        <a:tabLst/>
                        <a:defRPr/>
                      </a:pPr>
                      <a:r>
                        <a:rPr lang="en-US" sz="1100" b="1" dirty="0" smtClean="0"/>
                        <a:t>Conjunto de prevención </a:t>
                      </a:r>
                      <a:r>
                        <a:rPr sz="1900"/>
                        <a:t>                   </a:t>
                      </a:r>
                      <a:r>
                        <a:rPr lang="en-US" sz="1100" b="0" u="sng" dirty="0" smtClean="0"/>
                        <a:t>CMS</a:t>
                      </a:r>
                      <a:r>
                        <a:rPr lang="en-US" sz="1100" dirty="0" smtClean="0">
                          <a:hlinkClick r:id="rId18"/>
                        </a:rPr>
                        <a:t>.gov/Outreach-and-Education/Outreach/ Partnerships/FraudPreventionToolkit.html</a:t>
                      </a:r>
                      <a:endParaRPr lang="es-US" sz="1100" dirty="0" smtClean="0">
                        <a:cs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rPr>
                        <a:t>Divulgación y educación médica de CMS </a:t>
                      </a:r>
                      <a:endParaRPr kumimoji="0" lang="es-US" sz="1100" b="0" i="0" u="none" strike="noStrike" kern="1200" cap="none" spc="0" normalizeH="0" baseline="0" noProof="0" dirty="0" smtClean="0">
                        <a:ln>
                          <a:noFill/>
                        </a:ln>
                        <a:solidFill>
                          <a:prstClr val="black"/>
                        </a:solidFill>
                        <a:effectLst/>
                        <a:uLnTx/>
                        <a:uFillTx/>
                        <a:latin typeface="+mn-lt"/>
                        <a:ea typeface="ＭＳ Ｐゴシック" pitchFamily="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hlinkClick r:id="rId19"/>
                        </a:rPr>
                        <a:t>medic-outreach.rainmakerssolutions.com/</a:t>
                      </a:r>
                      <a:r>
                        <a:rPr sz="1900"/>
                        <a:t> </a:t>
                      </a:r>
                    </a:p>
                  </a:txBody>
                  <a:tcPr marL="80150" marR="80150" marT="44071" marB="440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Formulario "Autorización de Medicare para divulgar información personal"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Producto CMS No. 10106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1"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Calibri" pitchFamily="34" charset="0"/>
                        </a:rPr>
                        <a:t>"</a:t>
                      </a:r>
                      <a:r>
                        <a:rPr kumimoji="0" lang="en-US" sz="1100" b="1" i="0" u="none" strike="noStrike" cap="none" normalizeH="0" baseline="0" dirty="0" smtClean="0">
                          <a:ln>
                            <a:noFill/>
                          </a:ln>
                          <a:solidFill>
                            <a:srgbClr val="000000"/>
                          </a:solidFill>
                          <a:effectLst/>
                          <a:latin typeface="Calibri" pitchFamily="34" charset="0"/>
                        </a:rPr>
                        <a:t>Ayude a prevenir el fraude: ¡controle sus reclamaciones de Medicare en forma temprana!"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Producto CMS No. 11491 y 11492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"Proteger a Medicare y a usted del fraude"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Producto CMS No. 10111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"Información rápida sobre los planes de Medicare y cómo proteger su información personal"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Producto CMS No. 11147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rPr>
                        <a:t>"Las 4R para luchar contra el fraude"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Producto CMS No. 11610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Calibri" pitchFamily="34" charset="0"/>
                        </a:rPr>
                        <a:t>"Usted puede ayudar a protegerse a sí mismo y a Medicare contra el fraude cometido por proveedores deshonestos"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normalizeH="0" baseline="0" dirty="0" smtClean="0">
                          <a:ln>
                            <a:noFill/>
                          </a:ln>
                          <a:solidFill>
                            <a:srgbClr val="000000"/>
                          </a:solidFill>
                          <a:effectLst/>
                          <a:latin typeface="Calibri" pitchFamily="34" charset="0"/>
                        </a:rPr>
                        <a:t>Producto CMS No. </a:t>
                      </a:r>
                      <a:r>
                        <a:rPr lang="en-US" sz="1100" kern="1200" dirty="0" smtClean="0">
                          <a:solidFill>
                            <a:schemeClr val="tx1"/>
                          </a:solidFill>
                          <a:effectLst/>
                        </a:rPr>
                        <a:t>11442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rPr>
                        <a:t>Para acceder a estos productos: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Vea y solicite copias individuales: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0" i="0" u="none" strike="noStrike" cap="none" normalizeH="0" baseline="0" dirty="0" smtClean="0">
                          <a:ln>
                            <a:noFill/>
                          </a:ln>
                          <a:solidFill>
                            <a:srgbClr val="000000"/>
                          </a:solidFill>
                          <a:effectLst/>
                          <a:latin typeface="Calibri" pitchFamily="34" charset="0"/>
                          <a:hlinkClick r:id="rId20"/>
                        </a:rPr>
                        <a:t>Medicare.gov/publications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hlinkClick r:id="rId20"/>
                        </a:rPr>
                        <a:t> </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Solicite copias múltiples (solo socios):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0" i="0" u="none" strike="noStrike" cap="none" normalizeH="0" baseline="0" dirty="0" smtClean="0">
                          <a:ln>
                            <a:noFill/>
                          </a:ln>
                          <a:solidFill>
                            <a:srgbClr val="000000"/>
                          </a:solidFill>
                          <a:effectLst/>
                          <a:latin typeface="Calibri" pitchFamily="34" charset="0"/>
                          <a:hlinkClick r:id="rId21" action="ppaction://hlinkfile"/>
                        </a:rPr>
                        <a:t>productordering.cms.hhs.gov</a:t>
                      </a:r>
                      <a:endParaRPr kumimoji="0" lang="es-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0" i="0" u="none" strike="noStrike" cap="none" normalizeH="0" baseline="0" dirty="0" smtClean="0">
                          <a:ln>
                            <a:noFill/>
                          </a:ln>
                          <a:solidFill>
                            <a:srgbClr val="000000"/>
                          </a:solidFill>
                          <a:effectLst/>
                          <a:latin typeface="Calibri" pitchFamily="34" charset="0"/>
                        </a:rPr>
                        <a:t>(Debe registrar su organización)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lang="es-US" sz="1100" dirty="0" smtClean="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lang="en-US" sz="1900" dirty="0" smtClean="0"/>
                        <a:t>	</a:t>
                      </a:r>
                    </a:p>
                  </a:txBody>
                  <a:tcPr marL="80150" marR="80150" marT="44071" marB="4407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TextBox 3"/>
          <p:cNvSpPr txBox="1"/>
          <p:nvPr/>
        </p:nvSpPr>
        <p:spPr>
          <a:xfrm>
            <a:off x="556592" y="550889"/>
            <a:ext cx="7724579" cy="480497"/>
          </a:xfrm>
          <a:prstGeom prst="rect">
            <a:avLst/>
          </a:prstGeom>
          <a:noFill/>
        </p:spPr>
        <p:txBody>
          <a:bodyPr wrap="none" lIns="94851" tIns="47425" rIns="94851" bIns="47425">
            <a:spAutoFit/>
          </a:bodyPr>
          <a:lstStyle/>
          <a:p>
            <a:pPr>
              <a:defRPr/>
            </a:pPr>
            <a:r>
              <a:rPr lang="en-US" sz="2500" b="1" dirty="0">
                <a:latin typeface="+mn-lt"/>
                <a:ea typeface="ＭＳ Ｐゴシック"/>
                <a:cs typeface="ＭＳ Ｐゴシック"/>
              </a:rPr>
              <a:t>Guía de recursos contra el fraude y el abuso en Medicare</a:t>
            </a:r>
            <a:endParaRPr lang="es-US" sz="2500" b="1" dirty="0">
              <a:latin typeface="+mn-lt"/>
              <a:ea typeface="ＭＳ Ｐゴシック"/>
              <a:cs typeface="ＭＳ Ｐゴシック"/>
            </a:endParaRPr>
          </a:p>
        </p:txBody>
      </p:sp>
    </p:spTree>
    <p:extLst>
      <p:ext uri="{BB962C8B-B14F-4D97-AF65-F5344CB8AC3E}">
        <p14:creationId xmlns:p14="http://schemas.microsoft.com/office/powerpoint/2010/main" val="22117075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bwMode="auto">
          <a:noFill/>
          <a:ln>
            <a:solidFill>
              <a:srgbClr val="000000"/>
            </a:solidFill>
            <a:miter lim="800000"/>
            <a:headEnd/>
            <a:tailEnd/>
          </a:ln>
        </p:spPr>
      </p:sp>
      <p:sp>
        <p:nvSpPr>
          <p:cNvPr id="119810" name="Notes Placeholder 2"/>
          <p:cNvSpPr>
            <a:spLocks noGrp="1"/>
          </p:cNvSpPr>
          <p:nvPr>
            <p:ph type="body" idx="1"/>
          </p:nvPr>
        </p:nvSpPr>
        <p:spPr bwMode="auto">
          <a:noFill/>
        </p:spPr>
        <p:txBody>
          <a:bodyPr wrap="square" numCol="1" anchor="t" anchorCtr="0" compatLnSpc="1">
            <a:prstTxWarp prst="textNoShape">
              <a:avLst/>
            </a:prstTxWarp>
          </a:bodyPr>
          <a:lstStyle/>
          <a:p>
            <a:r>
              <a:rPr lang="es-AR" smtClean="0">
                <a:ea typeface="ＭＳ Ｐゴシック" pitchFamily="34" charset="-128"/>
              </a:rPr>
              <a:t>Este módulo de capacitación está suministrado por el Programa de Capacitación Nacional (NTP) de CMS.</a:t>
            </a:r>
          </a:p>
          <a:p>
            <a:r>
              <a:rPr lang="es-AR" smtClean="0">
                <a:ea typeface="ＭＳ Ｐゴシック" pitchFamily="34" charset="-128"/>
              </a:rPr>
              <a:t>Para consultar todo el material del NTP de CMS disponible, incluidos los módulos de capacitación adicional, material de apoyo, actividades educativas y seminarios web y cronogramas de talleres, o para suscribirse a nuestra lista de correo electrónico, visite </a:t>
            </a:r>
            <a:r>
              <a:rPr lang="en-US" u="sng" smtClean="0">
                <a:ea typeface="ＭＳ Ｐゴシック" pitchFamily="34" charset="-128"/>
              </a:rPr>
              <a:t>CMS.gov/outreach-and-education/training/ cmsnationaltrainingprogram</a:t>
            </a:r>
            <a:r>
              <a:rPr lang="es-AR" smtClean="0">
                <a:ea typeface="ＭＳ Ｐゴシック" pitchFamily="34" charset="-128"/>
              </a:rPr>
              <a:t>. </a:t>
            </a:r>
          </a:p>
          <a:p>
            <a:r>
              <a:rPr lang="es-AR" smtClean="0">
                <a:ea typeface="ＭＳ Ｐゴシック" pitchFamily="34" charset="-128"/>
              </a:rPr>
              <a:t>Por preguntas sobre estos productos de capacitación, envíe un correo electrónico a </a:t>
            </a:r>
            <a:r>
              <a:rPr lang="en-US" u="sng" smtClean="0">
                <a:ea typeface="ＭＳ Ｐゴシック" pitchFamily="34" charset="-128"/>
              </a:rPr>
              <a:t>training@cms.hhs.gov</a:t>
            </a:r>
          </a:p>
          <a:p>
            <a:endParaRPr lang="es-US" smtClean="0">
              <a:ea typeface="ＭＳ Ｐゴシック" pitchFamily="34" charset="-128"/>
            </a:endParaRPr>
          </a:p>
          <a:p>
            <a:endParaRPr lang="es-US" smtClean="0">
              <a:ea typeface="ＭＳ Ｐゴシック" pitchFamily="34" charset="-128"/>
            </a:endParaRPr>
          </a:p>
          <a:p>
            <a:endParaRPr lang="es-US" smtClean="0">
              <a:ea typeface="ＭＳ Ｐゴシック" pitchFamily="34" charset="-128"/>
            </a:endParaRPr>
          </a:p>
        </p:txBody>
      </p:sp>
      <p:sp>
        <p:nvSpPr>
          <p:cNvPr id="119811" name="Slide Number Placeholder 4"/>
          <p:cNvSpPr>
            <a:spLocks noGrp="1"/>
          </p:cNvSpPr>
          <p:nvPr>
            <p:ph type="sldNum" sz="quarter" idx="5"/>
          </p:nvPr>
        </p:nvSpPr>
        <p:spPr bwMode="auto">
          <a:ln>
            <a:miter lim="800000"/>
            <a:headEnd/>
            <a:tailEnd/>
          </a:ln>
        </p:spPr>
        <p:txBody>
          <a:bodyPr/>
          <a:lstStyle/>
          <a:p>
            <a:pPr>
              <a:defRPr/>
            </a:pPr>
            <a:fld id="{2E0A298F-6686-4D4B-95E5-D88E142F9F99}" type="slidenum">
              <a:rPr lang="en-US" smtClean="0">
                <a:solidFill>
                  <a:srgbClr val="000000"/>
                </a:solidFill>
                <a:latin typeface="Arial" charset="0"/>
                <a:ea typeface="ＭＳ Ｐゴシック" pitchFamily="34" charset="-128"/>
              </a:rPr>
              <a:pPr>
                <a:defRPr/>
              </a:pPr>
              <a:t>48</a:t>
            </a:fld>
            <a:endParaRPr lang="es-US" smtClean="0">
              <a:solidFill>
                <a:srgbClr val="000000"/>
              </a:solidFill>
              <a:latin typeface="Arial" charset="0"/>
              <a:ea typeface="ＭＳ Ｐゴシック" pitchFamily="34" charset="-128"/>
            </a:endParaRPr>
          </a:p>
        </p:txBody>
      </p:sp>
    </p:spTree>
    <p:extLst>
      <p:ext uri="{BB962C8B-B14F-4D97-AF65-F5344CB8AC3E}">
        <p14:creationId xmlns:p14="http://schemas.microsoft.com/office/powerpoint/2010/main" val="649435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xfrm>
            <a:off x="813353" y="4480889"/>
            <a:ext cx="5769665" cy="4648121"/>
          </a:xfrm>
          <a:noFill/>
        </p:spPr>
        <p:txBody>
          <a:bodyPr wrap="square" numCol="1" anchor="t" anchorCtr="0" compatLnSpc="1">
            <a:prstTxWarp prst="textNoShape">
              <a:avLst/>
            </a:prstTxWarp>
            <a:normAutofit lnSpcReduction="10000"/>
          </a:bodyPr>
          <a:lstStyle/>
          <a:p>
            <a:pPr marL="0" indent="0">
              <a:spcBef>
                <a:spcPts val="636"/>
              </a:spcBef>
              <a:spcAft>
                <a:spcPct val="0"/>
              </a:spcAft>
              <a:buNone/>
            </a:pPr>
            <a:r>
              <a:rPr lang="es-AR" dirty="0" smtClean="0">
                <a:ea typeface="ＭＳ Ｐゴシック" pitchFamily="34" charset="-128"/>
              </a:rPr>
              <a:t>La misión de los Centros de Servicios de Medicare y Medicaid (CMS) es ser un delegado eficaz de los fondos públicos. CMS deben proteger el Fondo Fiduciario del Seguro de Hospital y el Fondo Fiduciario del Seguro Médico Suplementario de Medicare. </a:t>
            </a:r>
          </a:p>
          <a:p>
            <a:pPr marL="0" indent="0">
              <a:spcBef>
                <a:spcPts val="622"/>
              </a:spcBef>
              <a:spcAft>
                <a:spcPct val="0"/>
              </a:spcAft>
            </a:pPr>
            <a:r>
              <a:rPr lang="es-AR" dirty="0" smtClean="0">
                <a:ea typeface="ＭＳ Ｐゴシック" pitchFamily="34" charset="-128"/>
              </a:rPr>
              <a:t>El Fondo Fiduciario del Seguro de Hospital de Medicare paga los beneficios de Medicare Parte A, como atención hospitalaria del paciente internado, atención en centro de enfermería especializado, atención domiciliaria y atención en el hospicio. Se financia mediante impuestos sobre el salario, impuestos a las ganancias pagados sobre los beneficios del Seguro Social, intereses devengados por inversiones del fondo fiduciario y primas de la Parte A de las personas que no son elegibles para eximición de las primas de la Parte A.</a:t>
            </a:r>
          </a:p>
          <a:p>
            <a:pPr marL="0" indent="0">
              <a:spcBef>
                <a:spcPts val="622"/>
              </a:spcBef>
              <a:spcAft>
                <a:spcPct val="0"/>
              </a:spcAft>
            </a:pPr>
            <a:r>
              <a:rPr lang="es-AR" dirty="0" smtClean="0">
                <a:ea typeface="ＭＳ Ｐゴシック" pitchFamily="34" charset="-128"/>
              </a:rPr>
              <a:t>El Fondo Fiduciario del Seguro Médico Suplementario presta los beneficios de Medicare Parte B, que incluyen servicios médicos, atención del paciente ambulatorio, atención médica domiciliaria no cubierta por la Parte A, equipo médico duradero, ciertos servicios preventivos y pruebas de laboratorio, beneficios de medicamentos recetados de Medicare Parte D, así como los costos administrativos del programa Medicare, que incluyen los costos para el pago de beneficios y la lucha contra el fraude y el abuso. Su financiamiento, proveniente de las primas Parte B, primas Parte D (cobertura de medicamentos recetados de Medicare) e intereses devengados por las inversiones del fondo fiduciario, está autorizado por el Congreso.</a:t>
            </a:r>
          </a:p>
          <a:p>
            <a:pPr marL="0" indent="0">
              <a:spcBef>
                <a:spcPts val="622"/>
              </a:spcBef>
              <a:spcAft>
                <a:spcPct val="0"/>
              </a:spcAft>
            </a:pPr>
            <a:r>
              <a:rPr lang="es-AR" dirty="0" smtClean="0">
                <a:ea typeface="ＭＳ Ｐゴシック" pitchFamily="34" charset="-128"/>
              </a:rPr>
              <a:t>El gobierno federal colabora con el gasto anual de Medicaid, y CMS debe proteger los recursos públicos que financian los programas de Medicaid que funcionan y están gestionados por los 50 estados, el Distrito de Columbia y los Territorios de los EE. UU.</a:t>
            </a:r>
          </a:p>
          <a:p>
            <a:pPr marL="0" indent="0">
              <a:spcBef>
                <a:spcPts val="622"/>
              </a:spcBef>
              <a:spcAft>
                <a:spcPct val="0"/>
              </a:spcAft>
            </a:pPr>
            <a:r>
              <a:rPr lang="es-AR" dirty="0" smtClean="0">
                <a:ea typeface="ＭＳ Ｐゴシック" pitchFamily="34" charset="-128"/>
              </a:rPr>
              <a:t>CMS tiene que gestionar el delicado equilibrio entre pagar los reclamos con celeridad y limitar la carga de los proveedores y, por otro lado, realizar revisiones que prevengan y detecten el fraude.</a:t>
            </a:r>
            <a:endParaRPr lang="es-US" dirty="0" smtClean="0">
              <a:ea typeface="ＭＳ Ｐゴシック" pitchFamily="34" charset="-128"/>
            </a:endParaRPr>
          </a:p>
        </p:txBody>
      </p:sp>
      <p:sp>
        <p:nvSpPr>
          <p:cNvPr id="31747" name="Slide Number Placeholder 3"/>
          <p:cNvSpPr>
            <a:spLocks noGrp="1"/>
          </p:cNvSpPr>
          <p:nvPr>
            <p:ph type="sldNum" sz="quarter" idx="5"/>
          </p:nvPr>
        </p:nvSpPr>
        <p:spPr bwMode="auto">
          <a:ln>
            <a:miter lim="800000"/>
            <a:headEnd/>
            <a:tailEnd/>
          </a:ln>
        </p:spPr>
        <p:txBody>
          <a:bodyPr/>
          <a:lstStyle/>
          <a:p>
            <a:pPr>
              <a:defRPr/>
            </a:pPr>
            <a:fld id="{6191EE96-2686-49FC-AE04-FCE055AF8A1C}" type="slidenum">
              <a:rPr lang="en-US" smtClean="0">
                <a:latin typeface="Arial" charset="0"/>
                <a:ea typeface="ＭＳ Ｐゴシック" pitchFamily="34" charset="-128"/>
              </a:rPr>
              <a:pPr>
                <a:defRPr/>
              </a:pPr>
              <a:t>5</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007510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xfrm>
            <a:off x="636104" y="4561226"/>
            <a:ext cx="6104283" cy="4725181"/>
          </a:xfrm>
        </p:spPr>
        <p:txBody>
          <a:bodyPr wrap="square" numCol="1" anchor="t" anchorCtr="0" compatLnSpc="1">
            <a:prstTxWarp prst="textNoShape">
              <a:avLst/>
            </a:prstTxWarp>
            <a:normAutofit fontScale="92500"/>
          </a:bodyPr>
          <a:lstStyle/>
          <a:p>
            <a:pPr marL="0" indent="0">
              <a:spcBef>
                <a:spcPts val="622"/>
              </a:spcBef>
              <a:spcAft>
                <a:spcPts val="0"/>
              </a:spcAft>
              <a:buNone/>
              <a:defRPr/>
            </a:pPr>
            <a:r>
              <a:rPr dirty="0" smtClean="0"/>
              <a:t>Algunos ejemplos de fraude potencial incluyen los siguientes:</a:t>
            </a:r>
          </a:p>
          <a:p>
            <a:pPr marL="180955" indent="-180955">
              <a:spcBef>
                <a:spcPts val="622"/>
              </a:spcBef>
              <a:spcAft>
                <a:spcPts val="0"/>
              </a:spcAft>
              <a:defRPr/>
            </a:pPr>
            <a:r>
              <a:rPr dirty="0" smtClean="0"/>
              <a:t>A Medicare o Medicaid se le facturan servicios que usted nunca recibió o </a:t>
            </a:r>
            <a:r>
              <a:rPr dirty="0" err="1" smtClean="0"/>
              <a:t>equipo</a:t>
            </a:r>
            <a:r>
              <a:rPr dirty="0" smtClean="0"/>
              <a:t> que jamás recibió ni fue devuelto.</a:t>
            </a:r>
          </a:p>
          <a:p>
            <a:pPr marL="180955" indent="-180955">
              <a:spcBef>
                <a:spcPts val="622"/>
              </a:spcBef>
              <a:spcAft>
                <a:spcPts val="0"/>
              </a:spcAft>
              <a:defRPr/>
            </a:pPr>
            <a:r>
              <a:rPr dirty="0" smtClean="0"/>
              <a:t>Documentos que se alteran para obtener un pago más alto</a:t>
            </a:r>
          </a:p>
          <a:p>
            <a:pPr marL="180955" indent="-180955">
              <a:spcBef>
                <a:spcPts val="622"/>
              </a:spcBef>
              <a:spcAft>
                <a:spcPts val="0"/>
              </a:spcAft>
              <a:defRPr/>
            </a:pPr>
            <a:r>
              <a:rPr dirty="0" smtClean="0"/>
              <a:t>Tergiversación de las fechas, descripciones de los servicios prestados o identidad del beneficiario </a:t>
            </a:r>
          </a:p>
          <a:p>
            <a:pPr marL="180955" indent="-180955">
              <a:spcBef>
                <a:spcPts val="622"/>
              </a:spcBef>
              <a:spcAft>
                <a:spcPts val="0"/>
              </a:spcAft>
              <a:defRPr/>
            </a:pPr>
            <a:r>
              <a:rPr dirty="0" smtClean="0"/>
              <a:t>Otra persona usa su tarjeta de Medicare/Medicaid con o sin su permiso</a:t>
            </a:r>
          </a:p>
          <a:p>
            <a:pPr marL="180955" indent="-180955">
              <a:spcBef>
                <a:spcPts val="622"/>
              </a:spcBef>
              <a:spcAft>
                <a:spcPts val="0"/>
              </a:spcAft>
              <a:defRPr/>
            </a:pPr>
            <a:r>
              <a:rPr dirty="0" smtClean="0"/>
              <a:t>Una compañía usa información falsa para engañarlo y que usted se inscriba en un plan de Medicare</a:t>
            </a:r>
            <a:endParaRPr lang="es-US" dirty="0">
              <a:ea typeface="ＭＳ Ｐゴシック"/>
            </a:endParaRPr>
          </a:p>
          <a:p>
            <a:pPr marL="0" indent="0">
              <a:spcBef>
                <a:spcPts val="622"/>
              </a:spcBef>
              <a:spcAft>
                <a:spcPts val="0"/>
              </a:spcAft>
              <a:buNone/>
              <a:defRPr/>
            </a:pPr>
            <a:r>
              <a:rPr dirty="0" smtClean="0"/>
              <a:t>Si desea consultar ejemplos recientes de fraude en Medicare por región, visite el sitio de Difusión y Educación Médica de los CMS en </a:t>
            </a:r>
            <a:r>
              <a:rPr lang="en-US" dirty="0">
                <a:hlinkClick r:id="rId3"/>
              </a:rPr>
              <a:t>medic-outreach.rainmakerssolutions.com/fraud-in-the-news/</a:t>
            </a:r>
            <a:r>
              <a:rPr dirty="0" smtClean="0"/>
              <a:t> para ver los comunicados de prensa de "Fraude en las noticias" del Departamento de Justicia (DOJ) de EE. UU. Los siguientes son 2 de más de 20 casos de fraude ocurridos en enero de 2015.</a:t>
            </a:r>
            <a:endParaRPr lang="es-US" dirty="0">
              <a:ea typeface="ＭＳ Ｐゴシック"/>
            </a:endParaRPr>
          </a:p>
          <a:p>
            <a:pPr marL="237127" indent="-237127">
              <a:spcBef>
                <a:spcPts val="622"/>
              </a:spcBef>
              <a:spcAft>
                <a:spcPts val="0"/>
              </a:spcAft>
              <a:buFont typeface="+mj-lt"/>
              <a:buAutoNum type="arabicPeriod"/>
              <a:defRPr/>
            </a:pPr>
            <a:r>
              <a:rPr dirty="0" smtClean="0"/>
              <a:t>Un comunicado de prensa del 26 de enero de 2015, proveniente de la Oficina de Asuntos Públicos (OPA) del DOJ, muestra que al propietario y operador de una agencia de servicios médicos domiciliarios se lo sentenció a más de 8 años de prisión y al pago de $21 millones para resarcir su participación en un fraude. Se presentaron aproximadamente $30 millones de reclamaciones de servicios de atención médica que no eran necesarios por razones médicas o que no se prestaron y Medicare pagó aproximadamente $21 millones por estas reclamaciones fraudulentas. </a:t>
            </a:r>
            <a:endParaRPr lang="es-US" dirty="0">
              <a:ea typeface="ＭＳ Ｐゴシック"/>
            </a:endParaRPr>
          </a:p>
          <a:p>
            <a:pPr marL="237127" indent="-237127">
              <a:spcBef>
                <a:spcPts val="622"/>
              </a:spcBef>
              <a:spcAft>
                <a:spcPts val="0"/>
              </a:spcAft>
              <a:buFont typeface="+mj-lt"/>
              <a:buAutoNum type="arabicPeriod"/>
              <a:defRPr/>
            </a:pPr>
            <a:r>
              <a:rPr dirty="0" smtClean="0"/>
              <a:t>Otro comunicado de prensa del 29 de enero de 2015, proveniente de la OPA del DOJ, indica que 4 personas fueron sentenciadas a una pena máxima de 10 años en una prisión federal. Cada una de las 4 personas desempeñó una función en un fraude por $6 millones contra Medicare que involucró a una agencia de servicios médicos domiciliarios que reclamaba servicios de terapia y atención médica domiciliaria, pero no los brindaba. </a:t>
            </a:r>
            <a:endParaRPr lang="es-US" dirty="0">
              <a:ea typeface="ＭＳ Ｐゴシック"/>
            </a:endParaRPr>
          </a:p>
          <a:p>
            <a:pPr marL="0" indent="0">
              <a:spcBef>
                <a:spcPts val="622"/>
              </a:spcBef>
              <a:spcAft>
                <a:spcPts val="0"/>
              </a:spcAft>
              <a:buNone/>
              <a:defRPr/>
            </a:pPr>
            <a:endParaRPr lang="es-US" dirty="0">
              <a:ea typeface="ＭＳ Ｐゴシック" pitchFamily="7" charset="-128"/>
              <a:cs typeface="+mn-cs"/>
            </a:endParaRPr>
          </a:p>
          <a:p>
            <a:pPr marL="483105" indent="-483105">
              <a:spcBef>
                <a:spcPts val="622"/>
              </a:spcBef>
              <a:spcAft>
                <a:spcPts val="0"/>
              </a:spcAft>
              <a:buNone/>
              <a:defRPr/>
            </a:pPr>
            <a:endParaRPr lang="es-US" dirty="0" smtClean="0">
              <a:ea typeface="ＭＳ Ｐゴシック"/>
            </a:endParaRPr>
          </a:p>
        </p:txBody>
      </p:sp>
      <p:sp>
        <p:nvSpPr>
          <p:cNvPr id="33795" name="Slide Number Placeholder 2"/>
          <p:cNvSpPr>
            <a:spLocks noGrp="1"/>
          </p:cNvSpPr>
          <p:nvPr>
            <p:ph type="sldNum" sz="quarter" idx="5"/>
          </p:nvPr>
        </p:nvSpPr>
        <p:spPr bwMode="auto">
          <a:ln>
            <a:miter lim="800000"/>
            <a:headEnd/>
            <a:tailEnd/>
          </a:ln>
        </p:spPr>
        <p:txBody>
          <a:bodyPr/>
          <a:lstStyle/>
          <a:p>
            <a:pPr>
              <a:defRPr/>
            </a:pPr>
            <a:fld id="{3A377053-872C-4627-89B2-063DE455A049}" type="slidenum">
              <a:rPr lang="en-US" smtClean="0">
                <a:latin typeface="Arial" charset="0"/>
                <a:ea typeface="ＭＳ Ｐゴシック" pitchFamily="34" charset="-128"/>
              </a:rPr>
              <a:pPr>
                <a:defRPr/>
              </a:pPr>
              <a:t>6</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397275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xfrm>
            <a:off x="715617" y="4564505"/>
            <a:ext cx="6089374" cy="4567784"/>
          </a:xfrm>
        </p:spPr>
        <p:txBody>
          <a:bodyPr wrap="square" numCol="1" anchor="t" anchorCtr="0" compatLnSpc="1">
            <a:prstTxWarp prst="textNoShape">
              <a:avLst/>
            </a:prstTxWarp>
            <a:normAutofit lnSpcReduction="10000"/>
          </a:bodyPr>
          <a:lstStyle/>
          <a:p>
            <a:pPr marL="0" indent="0" defTabSz="944735">
              <a:spcBef>
                <a:spcPts val="634"/>
              </a:spcBef>
              <a:spcAft>
                <a:spcPts val="0"/>
              </a:spcAft>
              <a:buNone/>
              <a:defRPr/>
            </a:pPr>
            <a:r>
              <a:rPr dirty="0" smtClean="0"/>
              <a:t>Si comparte su tarjeta o número de Medicaid con alguien que no sea uno de sus proveedores de atención médica, existen programas vigentes y consecuencias. </a:t>
            </a:r>
          </a:p>
          <a:p>
            <a:pPr defTabSz="944735">
              <a:spcBef>
                <a:spcPts val="634"/>
              </a:spcBef>
              <a:spcAft>
                <a:spcPts val="0"/>
              </a:spcAft>
              <a:defRPr/>
            </a:pPr>
            <a:r>
              <a:rPr dirty="0" smtClean="0"/>
              <a:t>El programa de restricciones de Medicaid limita los servicios que usted recibe a ciertos médicos, farmacias y hospitales. Las restricciones se pueden usar para beneficiarios de Medicaid en estas circunstancias:</a:t>
            </a:r>
          </a:p>
          <a:p>
            <a:pPr marL="311228" lvl="1" indent="-177845" defTabSz="944735">
              <a:spcBef>
                <a:spcPts val="624"/>
              </a:spcBef>
              <a:spcAft>
                <a:spcPts val="0"/>
              </a:spcAft>
              <a:buFont typeface="Arial" panose="020B0604020202020204" pitchFamily="34" charset="0"/>
              <a:buChar char="•"/>
              <a:defRPr/>
            </a:pPr>
            <a:r>
              <a:rPr dirty="0" smtClean="0"/>
              <a:t>Visitas a los departamentos de emergencia del hospital para cuestiones que no son emergencias de salud</a:t>
            </a:r>
          </a:p>
          <a:p>
            <a:pPr marL="311228" lvl="1" indent="-177845" defTabSz="944735">
              <a:spcBef>
                <a:spcPts val="624"/>
              </a:spcBef>
              <a:spcAft>
                <a:spcPts val="0"/>
              </a:spcAft>
              <a:buFont typeface="Arial" panose="020B0604020202020204" pitchFamily="34" charset="0"/>
              <a:buChar char="•"/>
              <a:defRPr/>
            </a:pPr>
            <a:r>
              <a:rPr dirty="0" smtClean="0"/>
              <a:t>Uso de 2 o más hospitales para servicios de emergencia</a:t>
            </a:r>
          </a:p>
          <a:p>
            <a:pPr marL="311228" lvl="1" indent="-177845" defTabSz="944735">
              <a:spcBef>
                <a:spcPts val="624"/>
              </a:spcBef>
              <a:spcAft>
                <a:spcPts val="0"/>
              </a:spcAft>
              <a:buFont typeface="Arial" panose="020B0604020202020204" pitchFamily="34" charset="0"/>
              <a:buChar char="•"/>
              <a:defRPr/>
            </a:pPr>
            <a:r>
              <a:rPr dirty="0" smtClean="0"/>
              <a:t>Uso de 2 o más médicos con la consecuente duplicación de la medicación y/o los tratamientos</a:t>
            </a:r>
          </a:p>
          <a:p>
            <a:pPr marL="311228" lvl="1" indent="-177845" defTabSz="944735">
              <a:spcBef>
                <a:spcPts val="624"/>
              </a:spcBef>
              <a:spcAft>
                <a:spcPts val="0"/>
              </a:spcAft>
              <a:buFont typeface="Arial" panose="020B0604020202020204" pitchFamily="34" charset="0"/>
              <a:buChar char="•"/>
              <a:defRPr/>
            </a:pPr>
            <a:r>
              <a:rPr dirty="0" smtClean="0"/>
              <a:t>Existencia de una posible conducta de búsqueda de fármacos</a:t>
            </a:r>
          </a:p>
          <a:p>
            <a:pPr marL="475703" lvl="3" indent="-180955" defTabSz="944735">
              <a:spcBef>
                <a:spcPts val="624"/>
              </a:spcBef>
              <a:spcAft>
                <a:spcPts val="0"/>
              </a:spcAft>
              <a:buSzPct val="50000"/>
              <a:buFont typeface="Wingdings" panose="05000000000000000000" pitchFamily="2" charset="2"/>
              <a:buChar char="q"/>
              <a:defRPr/>
            </a:pPr>
            <a:r>
              <a:rPr dirty="0" smtClean="0"/>
              <a:t>Solicitud de una medicación programada específica (narcóticos)</a:t>
            </a:r>
          </a:p>
          <a:p>
            <a:pPr marL="475703" lvl="3" indent="-180955" defTabSz="944735">
              <a:spcBef>
                <a:spcPts val="624"/>
              </a:spcBef>
              <a:spcAft>
                <a:spcPts val="0"/>
              </a:spcAft>
              <a:buSzPct val="50000"/>
              <a:buFont typeface="Wingdings" panose="05000000000000000000" pitchFamily="2" charset="2"/>
              <a:buChar char="q"/>
              <a:defRPr/>
            </a:pPr>
            <a:r>
              <a:rPr dirty="0" smtClean="0"/>
              <a:t>Solicitud de renovaciones tempranas de la medicación programada</a:t>
            </a:r>
          </a:p>
          <a:p>
            <a:pPr marL="475703" lvl="3" indent="-180955" defTabSz="944735">
              <a:spcBef>
                <a:spcPts val="624"/>
              </a:spcBef>
              <a:spcAft>
                <a:spcPts val="0"/>
              </a:spcAft>
              <a:buSzPct val="50000"/>
              <a:buFont typeface="Wingdings" panose="05000000000000000000" pitchFamily="2" charset="2"/>
              <a:buChar char="q"/>
              <a:defRPr/>
            </a:pPr>
            <a:r>
              <a:rPr dirty="0" smtClean="0"/>
              <a:t>Denuncia de pérdidas frecuentes de la medicación solicitada </a:t>
            </a:r>
          </a:p>
          <a:p>
            <a:pPr marL="475703" lvl="3" indent="-180955" defTabSz="944735">
              <a:spcBef>
                <a:spcPts val="624"/>
              </a:spcBef>
              <a:spcAft>
                <a:spcPts val="0"/>
              </a:spcAft>
              <a:buSzPct val="50000"/>
              <a:buFont typeface="Wingdings" panose="05000000000000000000" pitchFamily="2" charset="2"/>
              <a:buChar char="q"/>
              <a:defRPr/>
            </a:pPr>
            <a:r>
              <a:rPr dirty="0" smtClean="0"/>
              <a:t>Uso de varias farmacias para renovar las recetas</a:t>
            </a:r>
          </a:p>
          <a:p>
            <a:pPr marL="180955" indent="-180955" defTabSz="944735">
              <a:spcBef>
                <a:spcPts val="624"/>
              </a:spcBef>
              <a:spcAft>
                <a:spcPts val="0"/>
              </a:spcAft>
              <a:defRPr/>
            </a:pPr>
            <a:r>
              <a:rPr dirty="0" smtClean="0"/>
              <a:t>Su historia clínica podría no ser correcta: la próxima vez que acuda a su médico, tendrá que explicarle lo que sucedió para no recibir el tratamiento equivocado</a:t>
            </a:r>
          </a:p>
          <a:p>
            <a:pPr marL="180955" indent="-180955" defTabSz="944735">
              <a:spcBef>
                <a:spcPts val="624"/>
              </a:spcBef>
              <a:spcAft>
                <a:spcPts val="0"/>
              </a:spcAft>
              <a:defRPr/>
            </a:pPr>
            <a:r>
              <a:rPr dirty="0" smtClean="0"/>
              <a:t>Es posible que tenga que devolver el dinero o pagar una multa</a:t>
            </a:r>
            <a:endParaRPr lang="es-US" dirty="0" smtClean="0">
              <a:ea typeface="ＭＳ Ｐゴシック"/>
            </a:endParaRPr>
          </a:p>
          <a:p>
            <a:pPr marL="180955" indent="-180955" defTabSz="944735">
              <a:spcBef>
                <a:spcPts val="624"/>
              </a:spcBef>
              <a:spcAft>
                <a:spcPts val="0"/>
              </a:spcAft>
              <a:defRPr/>
            </a:pPr>
            <a:r>
              <a:rPr dirty="0" smtClean="0"/>
              <a:t>Podrían arrestarlo e ir a la cárcel si lo encuentran culpable de fraude </a:t>
            </a:r>
            <a:endParaRPr lang="es-US" dirty="0" smtClean="0">
              <a:ea typeface="ＭＳ Ｐゴシック"/>
            </a:endParaRPr>
          </a:p>
          <a:p>
            <a:pPr marL="180955" indent="-180955" defTabSz="944735">
              <a:spcBef>
                <a:spcPts val="624"/>
              </a:spcBef>
              <a:spcAft>
                <a:spcPts val="0"/>
              </a:spcAft>
              <a:defRPr/>
            </a:pPr>
            <a:r>
              <a:rPr dirty="0" smtClean="0"/>
              <a:t>Podría perder los beneficios de Medicaid</a:t>
            </a:r>
          </a:p>
        </p:txBody>
      </p:sp>
      <p:sp>
        <p:nvSpPr>
          <p:cNvPr id="35843" name="Slide Number Placeholder 2"/>
          <p:cNvSpPr>
            <a:spLocks noGrp="1"/>
          </p:cNvSpPr>
          <p:nvPr>
            <p:ph type="sldNum" sz="quarter" idx="5"/>
          </p:nvPr>
        </p:nvSpPr>
        <p:spPr bwMode="auto">
          <a:ln>
            <a:miter lim="800000"/>
            <a:headEnd/>
            <a:tailEnd/>
          </a:ln>
        </p:spPr>
        <p:txBody>
          <a:bodyPr/>
          <a:lstStyle/>
          <a:p>
            <a:pPr>
              <a:defRPr/>
            </a:pPr>
            <a:fld id="{9EE1EF04-613A-47F4-A6CF-5FCC91A75175}" type="slidenum">
              <a:rPr lang="en-US" smtClean="0">
                <a:latin typeface="Arial" charset="0"/>
                <a:ea typeface="ＭＳ Ｐゴシック" pitchFamily="34" charset="-128"/>
              </a:rPr>
              <a:pPr>
                <a:defRPr/>
              </a:pPr>
              <a:t>7</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2819692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xfrm>
            <a:off x="732183" y="4561227"/>
            <a:ext cx="5948570" cy="4648122"/>
          </a:xfrm>
        </p:spPr>
        <p:txBody>
          <a:bodyPr wrap="square" numCol="1" anchor="t" anchorCtr="0" compatLnSpc="1">
            <a:prstTxWarp prst="textNoShape">
              <a:avLst/>
            </a:prstTxWarp>
          </a:bodyPr>
          <a:lstStyle/>
          <a:p>
            <a:pPr marL="0" indent="0">
              <a:spcBef>
                <a:spcPts val="634"/>
              </a:spcBef>
              <a:spcAft>
                <a:spcPts val="0"/>
              </a:spcAft>
              <a:buNone/>
              <a:defRPr/>
            </a:pPr>
            <a:r>
              <a:rPr dirty="0" smtClean="0"/>
              <a:t>La mayoría de las personas y organizaciones que trabajan con Medicare y Medicaid son honestas, pero existen algunas que actúan mal. Los Centros de Servicios de Medicare y Medicaid toman los recaudos necesarios en forma permanente para identificar y procesar a quienes actúan mal.</a:t>
            </a:r>
          </a:p>
          <a:p>
            <a:pPr marL="0" indent="0">
              <a:spcBef>
                <a:spcPts val="634"/>
              </a:spcBef>
              <a:spcAft>
                <a:spcPts val="0"/>
              </a:spcAft>
              <a:buNone/>
              <a:defRPr/>
            </a:pPr>
            <a:r>
              <a:rPr dirty="0" smtClean="0"/>
              <a:t>Cualquiera de las siguientes personas pueden participar de fraude y abuso contra Medicare:</a:t>
            </a:r>
          </a:p>
          <a:p>
            <a:pPr marL="180955" indent="-180955">
              <a:spcBef>
                <a:spcPts val="624"/>
              </a:spcBef>
              <a:spcAft>
                <a:spcPts val="0"/>
              </a:spcAft>
              <a:defRPr/>
            </a:pPr>
            <a:r>
              <a:rPr dirty="0" smtClean="0"/>
              <a:t>Los médicos y profesionales de la atención médica</a:t>
            </a:r>
          </a:p>
          <a:p>
            <a:pPr marL="180955" indent="-180955">
              <a:spcBef>
                <a:spcPts val="624"/>
              </a:spcBef>
              <a:spcAft>
                <a:spcPts val="0"/>
              </a:spcAft>
              <a:defRPr/>
            </a:pPr>
            <a:r>
              <a:rPr dirty="0" smtClean="0"/>
              <a:t>Los suministradores de equipo médico duradero</a:t>
            </a:r>
          </a:p>
          <a:p>
            <a:pPr marL="180955" indent="-180955">
              <a:spcBef>
                <a:spcPts val="624"/>
              </a:spcBef>
              <a:spcAft>
                <a:spcPts val="0"/>
              </a:spcAft>
              <a:defRPr/>
            </a:pPr>
            <a:r>
              <a:rPr dirty="0" smtClean="0"/>
              <a:t>Los empleados de médicos o de suministradores </a:t>
            </a:r>
          </a:p>
          <a:p>
            <a:pPr marL="180955" indent="-180955">
              <a:spcBef>
                <a:spcPts val="624"/>
              </a:spcBef>
              <a:spcAft>
                <a:spcPts val="0"/>
              </a:spcAft>
              <a:defRPr/>
            </a:pPr>
            <a:r>
              <a:rPr dirty="0" smtClean="0"/>
              <a:t>Los empleados de compañías que gestionan la facturación de Medicare</a:t>
            </a:r>
          </a:p>
          <a:p>
            <a:pPr marL="180955" indent="-180955">
              <a:spcBef>
                <a:spcPts val="624"/>
              </a:spcBef>
              <a:spcAft>
                <a:spcPts val="0"/>
              </a:spcAft>
              <a:defRPr/>
            </a:pPr>
            <a:r>
              <a:rPr dirty="0" smtClean="0"/>
              <a:t>Las Personas con Medicare y Medicaid</a:t>
            </a:r>
          </a:p>
          <a:p>
            <a:pPr marL="0" indent="0">
              <a:spcBef>
                <a:spcPts val="634"/>
              </a:spcBef>
              <a:spcAft>
                <a:spcPts val="0"/>
              </a:spcAft>
              <a:buNone/>
              <a:defRPr/>
            </a:pPr>
            <a:r>
              <a:rPr dirty="0" smtClean="0"/>
              <a:t>El fraude contra Medicare es prevalente, de modo que es importante que usted esté atento sobre las diversas entidades que han estado implicadas en cuestiones de fraude. Quienes cometen fraude podrían ser individuos que están o pretenden estar en alguno de los grupos mencionados anteriormente.</a:t>
            </a:r>
          </a:p>
          <a:p>
            <a:pPr marL="0" indent="0">
              <a:spcBef>
                <a:spcPts val="634"/>
              </a:spcBef>
              <a:spcAft>
                <a:spcPts val="0"/>
              </a:spcAft>
              <a:buNone/>
              <a:defRPr/>
            </a:pPr>
            <a:endParaRPr lang="es-US" dirty="0">
              <a:ea typeface="ＭＳ Ｐゴシック"/>
            </a:endParaRPr>
          </a:p>
        </p:txBody>
      </p:sp>
      <p:sp>
        <p:nvSpPr>
          <p:cNvPr id="37891" name="Slide Number Placeholder 2"/>
          <p:cNvSpPr>
            <a:spLocks noGrp="1"/>
          </p:cNvSpPr>
          <p:nvPr>
            <p:ph type="sldNum" sz="quarter" idx="5"/>
          </p:nvPr>
        </p:nvSpPr>
        <p:spPr bwMode="auto">
          <a:ln>
            <a:miter lim="800000"/>
            <a:headEnd/>
            <a:tailEnd/>
          </a:ln>
        </p:spPr>
        <p:txBody>
          <a:bodyPr/>
          <a:lstStyle/>
          <a:p>
            <a:pPr>
              <a:defRPr/>
            </a:pPr>
            <a:fld id="{994E9EF5-9B88-47E3-B7D6-5B19B81F31CF}" type="slidenum">
              <a:rPr lang="en-US" smtClean="0">
                <a:latin typeface="Arial" charset="0"/>
                <a:ea typeface="ＭＳ Ｐゴシック" pitchFamily="34" charset="-128"/>
              </a:rPr>
              <a:pPr>
                <a:defRPr/>
              </a:pPr>
              <a:t>8</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1195227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xfrm>
            <a:off x="1257300" y="719138"/>
            <a:ext cx="4795838" cy="3597275"/>
          </a:xfrm>
          <a:noFill/>
          <a:ln>
            <a:solidFill>
              <a:srgbClr val="000000"/>
            </a:solidFill>
            <a:miter lim="800000"/>
            <a:headEnd/>
            <a:tailEnd/>
          </a:ln>
        </p:spPr>
      </p:sp>
      <p:sp>
        <p:nvSpPr>
          <p:cNvPr id="39938" name="Notes Placeholder 2"/>
          <p:cNvSpPr>
            <a:spLocks noGrp="1"/>
          </p:cNvSpPr>
          <p:nvPr>
            <p:ph type="body" idx="1"/>
          </p:nvPr>
        </p:nvSpPr>
        <p:spPr bwMode="auto">
          <a:xfrm>
            <a:off x="477078" y="4480888"/>
            <a:ext cx="6440557" cy="4490725"/>
          </a:xfrm>
          <a:noFill/>
        </p:spPr>
        <p:txBody>
          <a:bodyPr wrap="square" numCol="1" anchor="t" anchorCtr="0" compatLnSpc="1">
            <a:prstTxWarp prst="textNoShape">
              <a:avLst/>
            </a:prstTxWarp>
          </a:bodyPr>
          <a:lstStyle/>
          <a:p>
            <a:pPr marL="0" indent="0">
              <a:spcBef>
                <a:spcPts val="636"/>
              </a:spcBef>
              <a:spcAft>
                <a:spcPct val="0"/>
              </a:spcAft>
              <a:buNone/>
            </a:pPr>
            <a:r>
              <a:rPr lang="es-AR" dirty="0" smtClean="0">
                <a:ea typeface="ＭＳ Ｐゴシック" pitchFamily="34" charset="-128"/>
              </a:rPr>
              <a:t>Un pago indebido, de acuerdo con la Oficina de Responsabilidad Gubernamental, es "todo pago que no debió haber sido efectuado o que se efectuó por un monto (incluye sobrepagos y </a:t>
            </a:r>
            <a:r>
              <a:rPr lang="es-AR" dirty="0" err="1" smtClean="0">
                <a:ea typeface="ＭＳ Ｐゴシック" pitchFamily="34" charset="-128"/>
              </a:rPr>
              <a:t>subpagos</a:t>
            </a:r>
            <a:r>
              <a:rPr lang="es-AR" dirty="0" smtClean="0">
                <a:ea typeface="ＭＳ Ｐゴシック" pitchFamily="34" charset="-128"/>
              </a:rPr>
              <a:t>) incorrecto, según los requisitos estatutarios, contractuales, administrativos u otros requerimientos legalmente aplicables". El presidente Obama estableció la meta de reducir los pagos indebidos en todo el ámbito del gobierno. En este gráfico se puede observar la meta de reducción en cada año fiscal. Como parte de la iniciativa de Responsabilidad Gubernamental, Medicare y Medicaid son considerados programas con un gran margen de error. Medicare procesa más de 1,000 millones de reclamaciones de pagos por servicios al año y paga más de $360,000 millones para prestar servicio a más de 55 millones de beneficiarios. El índice de pagos indebidos para el año fiscal 2014 fue de 12.7 por ciento, lo que representa $45,800 millones en pagos indebidos. </a:t>
            </a:r>
          </a:p>
          <a:p>
            <a:pPr marL="0" indent="0">
              <a:spcBef>
                <a:spcPts val="636"/>
              </a:spcBef>
              <a:spcAft>
                <a:spcPct val="0"/>
              </a:spcAft>
              <a:buNone/>
            </a:pPr>
            <a:r>
              <a:rPr lang="es-AR" dirty="0" smtClean="0">
                <a:ea typeface="ＭＳ Ｐゴシック" pitchFamily="34" charset="-128"/>
              </a:rPr>
              <a:t>Todos los años, Medicaid procesa 3,900 millones de reclamaciones que representan el pago de más de $261,000 millones por año. El índice de pagos indebidos para el año fiscal 2014 fue de 6.7%, lo que representa $17,500 millones en pagos indebidos.</a:t>
            </a:r>
          </a:p>
          <a:p>
            <a:pPr marL="0" indent="0">
              <a:spcBef>
                <a:spcPts val="636"/>
              </a:spcBef>
              <a:spcAft>
                <a:spcPct val="0"/>
              </a:spcAft>
              <a:buNone/>
            </a:pPr>
            <a:r>
              <a:rPr lang="en-US" b="1" dirty="0" smtClean="0">
                <a:ea typeface="ＭＳ Ｐゴシック" pitchFamily="34" charset="-128"/>
              </a:rPr>
              <a:t>NOTA</a:t>
            </a:r>
            <a:r>
              <a:rPr lang="es-AR" dirty="0" smtClean="0">
                <a:ea typeface="ＭＳ Ｐゴシック" pitchFamily="34" charset="-128"/>
              </a:rPr>
              <a:t>: Los índices de error se pueden ver en </a:t>
            </a:r>
            <a:r>
              <a:rPr lang="en-US" dirty="0" smtClean="0">
                <a:ea typeface="ＭＳ Ｐゴシック" pitchFamily="34" charset="-128"/>
                <a:hlinkClick r:id="rId3"/>
              </a:rPr>
              <a:t>paymentaccuracy.gov/</a:t>
            </a:r>
            <a:r>
              <a:rPr lang="es-AR" dirty="0" smtClean="0">
                <a:ea typeface="ＭＳ Ｐゴシック" pitchFamily="34" charset="-128"/>
              </a:rPr>
              <a:t>.</a:t>
            </a:r>
            <a:endParaRPr lang="es-US" dirty="0" smtClean="0">
              <a:ea typeface="ＭＳ Ｐゴシック" pitchFamily="34" charset="-128"/>
            </a:endParaRPr>
          </a:p>
        </p:txBody>
      </p:sp>
      <p:sp>
        <p:nvSpPr>
          <p:cNvPr id="39939" name="Slide Number Placeholder 5"/>
          <p:cNvSpPr>
            <a:spLocks noGrp="1"/>
          </p:cNvSpPr>
          <p:nvPr>
            <p:ph type="sldNum" sz="quarter" idx="5"/>
          </p:nvPr>
        </p:nvSpPr>
        <p:spPr bwMode="auto">
          <a:ln>
            <a:miter lim="800000"/>
            <a:headEnd/>
            <a:tailEnd/>
          </a:ln>
        </p:spPr>
        <p:txBody>
          <a:bodyPr/>
          <a:lstStyle/>
          <a:p>
            <a:pPr>
              <a:defRPr/>
            </a:pPr>
            <a:fld id="{D41DBADC-57F1-43AB-BFCC-ECA3F1E599C3}" type="slidenum">
              <a:rPr lang="en-US" smtClean="0">
                <a:latin typeface="Arial" charset="0"/>
                <a:ea typeface="ＭＳ Ｐゴシック" pitchFamily="34" charset="-128"/>
              </a:rPr>
              <a:pPr>
                <a:defRPr/>
              </a:pPr>
              <a:t>9</a:t>
            </a:fld>
            <a:endParaRPr lang="es-US" smtClean="0">
              <a:latin typeface="Arial" charset="0"/>
              <a:ea typeface="ＭＳ Ｐゴシック" pitchFamily="34" charset="-128"/>
            </a:endParaRPr>
          </a:p>
        </p:txBody>
      </p:sp>
    </p:spTree>
    <p:extLst>
      <p:ext uri="{BB962C8B-B14F-4D97-AF65-F5344CB8AC3E}">
        <p14:creationId xmlns:p14="http://schemas.microsoft.com/office/powerpoint/2010/main" val="3705543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015 Cover Slide">
    <p:bg>
      <p:bgPr>
        <a:solidFill>
          <a:schemeClr val="bg1"/>
        </a:solidFill>
        <a:effectLst/>
      </p:bgPr>
    </p:bg>
    <p:spTree>
      <p:nvGrpSpPr>
        <p:cNvPr id="1" name=""/>
        <p:cNvGrpSpPr/>
        <p:nvPr/>
      </p:nvGrpSpPr>
      <p:grpSpPr>
        <a:xfrm>
          <a:off x="0" y="0"/>
          <a:ext cx="0" cy="0"/>
          <a:chOff x="0" y="0"/>
          <a:chExt cx="0" cy="0"/>
        </a:xfrm>
      </p:grpSpPr>
      <p:sp>
        <p:nvSpPr>
          <p:cNvPr id="6" name="TextBox 13"/>
          <p:cNvSpPr txBox="1"/>
          <p:nvPr userDrawn="1"/>
        </p:nvSpPr>
        <p:spPr>
          <a:xfrm>
            <a:off x="-1668463" y="4927600"/>
            <a:ext cx="185738" cy="369888"/>
          </a:xfrm>
          <a:prstGeom prst="rect">
            <a:avLst/>
          </a:prstGeom>
          <a:noFill/>
        </p:spPr>
        <p:txBody>
          <a:bodyPr wrap="none">
            <a:spAutoFit/>
          </a:bodyPr>
          <a:lstStyle/>
          <a:p>
            <a:pPr>
              <a:defRPr/>
            </a:pPr>
            <a:endParaRPr lang="en-US" dirty="0">
              <a:solidFill>
                <a:prstClr val="black"/>
              </a:solidFill>
              <a:latin typeface="Arial" pitchFamily="34" charset="0"/>
              <a:ea typeface="ＭＳ Ｐゴシック"/>
              <a:cs typeface="ＭＳ Ｐゴシック"/>
            </a:endParaRPr>
          </a:p>
        </p:txBody>
      </p:sp>
      <p:pic>
        <p:nvPicPr>
          <p:cNvPr id="7" name="Picture 14"/>
          <p:cNvPicPr>
            <a:picLocks noChangeAspect="1"/>
          </p:cNvPicPr>
          <p:nvPr userDrawn="1"/>
        </p:nvPicPr>
        <p:blipFill>
          <a:blip r:embed="rId2"/>
          <a:srcRect/>
          <a:stretch>
            <a:fillRect/>
          </a:stretch>
        </p:blipFill>
        <p:spPr bwMode="auto">
          <a:xfrm>
            <a:off x="196850" y="228600"/>
            <a:ext cx="2652713" cy="914400"/>
          </a:xfrm>
          <a:prstGeom prst="rect">
            <a:avLst/>
          </a:prstGeom>
          <a:noFill/>
          <a:ln w="9525">
            <a:noFill/>
            <a:miter lim="800000"/>
            <a:headEnd/>
            <a:tailEnd/>
          </a:ln>
        </p:spPr>
      </p:pic>
      <p:pic>
        <p:nvPicPr>
          <p:cNvPr id="10" name="Picture 2"/>
          <p:cNvPicPr>
            <a:picLocks noChangeAspect="1" noChangeArrowheads="1"/>
          </p:cNvPicPr>
          <p:nvPr userDrawn="1"/>
        </p:nvPicPr>
        <p:blipFill>
          <a:blip r:embed="rId3"/>
          <a:srcRect/>
          <a:stretch>
            <a:fillRect/>
          </a:stretch>
        </p:blipFill>
        <p:spPr bwMode="auto">
          <a:xfrm>
            <a:off x="196850" y="2846388"/>
            <a:ext cx="5224463" cy="3554412"/>
          </a:xfrm>
          <a:prstGeom prst="rect">
            <a:avLst/>
          </a:prstGeom>
          <a:noFill/>
          <a:ln w="9525">
            <a:noFill/>
            <a:miter lim="800000"/>
            <a:headEnd/>
            <a:tailEnd/>
          </a:ln>
        </p:spPr>
      </p:pic>
      <p:sp>
        <p:nvSpPr>
          <p:cNvPr id="12" name="Title 7"/>
          <p:cNvSpPr>
            <a:spLocks noGrp="1"/>
          </p:cNvSpPr>
          <p:nvPr>
            <p:ph type="title"/>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Click to edit Master title style</a:t>
            </a:r>
            <a:endParaRPr lang="en-US" dirty="0"/>
          </a:p>
        </p:txBody>
      </p:sp>
      <p:sp>
        <p:nvSpPr>
          <p:cNvPr id="9" name="Text Placeholder 2"/>
          <p:cNvSpPr>
            <a:spLocks noGrp="1"/>
          </p:cNvSpPr>
          <p:nvPr>
            <p:ph type="body" sz="quarter" idx="1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lvl="0"/>
            <a:r>
              <a:rPr lang="en-US" dirty="0" smtClean="0"/>
              <a:t>Click to edit Master text styles</a:t>
            </a:r>
          </a:p>
          <a:p>
            <a:pPr lvl="1"/>
            <a:r>
              <a:rPr lang="en-US" dirty="0" smtClean="0"/>
              <a:t>Second level</a:t>
            </a:r>
          </a:p>
        </p:txBody>
      </p:sp>
      <p:sp>
        <p:nvSpPr>
          <p:cNvPr id="8" name="Text Placeholder 2"/>
          <p:cNvSpPr>
            <a:spLocks noGrp="1"/>
          </p:cNvSpPr>
          <p:nvPr>
            <p:ph type="body" sz="quarter" idx="10"/>
          </p:nvPr>
        </p:nvSpPr>
        <p:spPr>
          <a:xfrm>
            <a:off x="5943600" y="3048000"/>
            <a:ext cx="2971800" cy="914400"/>
          </a:xfrm>
        </p:spPr>
        <p:txBody>
          <a:bodyPr>
            <a:normAutofit/>
          </a:bodyPr>
          <a:lstStyle>
            <a:lvl1pPr marL="0" indent="0" algn="l">
              <a:buNone/>
              <a:defRPr sz="2800" b="1" i="1">
                <a:solidFill>
                  <a:srgbClr val="084A9C"/>
                </a:solidFill>
              </a:defRPr>
            </a:lvl1pPr>
          </a:lstStyle>
          <a:p>
            <a:pPr lvl="0"/>
            <a:r>
              <a:rPr lang="en-US" dirty="0" smtClean="0"/>
              <a:t>Click to edit Master text styles</a:t>
            </a:r>
          </a:p>
          <a:p>
            <a:pPr lvl="1"/>
            <a:r>
              <a:rPr lang="en-US" dirty="0" smtClean="0"/>
              <a:t>Second level</a:t>
            </a:r>
          </a:p>
        </p:txBody>
      </p:sp>
      <p:sp>
        <p:nvSpPr>
          <p:cNvPr id="17" name="Text Placeholder 2"/>
          <p:cNvSpPr>
            <a:spLocks noGrp="1"/>
          </p:cNvSpPr>
          <p:nvPr>
            <p:ph type="body" sz="quarter" idx="12"/>
          </p:nvPr>
        </p:nvSpPr>
        <p:spPr>
          <a:xfrm>
            <a:off x="7391400" y="5943600"/>
            <a:ext cx="1447800" cy="457200"/>
          </a:xfrm>
        </p:spPr>
        <p:txBody>
          <a:bodyPr>
            <a:normAutofit/>
          </a:bodyPr>
          <a:lstStyle>
            <a:lvl1pPr marL="0" marR="0" indent="0" algn="just"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5/01/2014</a:t>
            </a:r>
          </a:p>
        </p:txBody>
      </p:sp>
      <p:sp>
        <p:nvSpPr>
          <p:cNvPr id="4" name="Footer Placeholder 4"/>
          <p:cNvSpPr>
            <a:spLocks noGrp="1"/>
          </p:cNvSpPr>
          <p:nvPr>
            <p:ph type="ftr" sz="quarter" idx="11"/>
          </p:nvPr>
        </p:nvSpPr>
        <p:spPr/>
        <p:txBody>
          <a:bodyPr/>
          <a:lstStyle>
            <a:lvl1pPr>
              <a:defRPr/>
            </a:lvl1pPr>
          </a:lstStyle>
          <a:p>
            <a:pPr>
              <a:defRPr/>
            </a:pPr>
            <a:r>
              <a:rPr lang="en-US"/>
              <a:t>Medicare Fraud and Abuse Prevention</a:t>
            </a:r>
          </a:p>
        </p:txBody>
      </p:sp>
      <p:sp>
        <p:nvSpPr>
          <p:cNvPr id="5" name="Slide Number Placeholder 5"/>
          <p:cNvSpPr>
            <a:spLocks noGrp="1"/>
          </p:cNvSpPr>
          <p:nvPr>
            <p:ph type="sldNum" sz="quarter" idx="12"/>
          </p:nvPr>
        </p:nvSpPr>
        <p:spPr/>
        <p:txBody>
          <a:bodyPr/>
          <a:lstStyle>
            <a:lvl1pPr>
              <a:defRPr/>
            </a:lvl1pPr>
          </a:lstStyle>
          <a:p>
            <a:pPr>
              <a:defRPr/>
            </a:pPr>
            <a:fld id="{A41D1A60-21B1-4783-BA50-FC93E8A7225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hoice 1">
    <p:spTree>
      <p:nvGrpSpPr>
        <p:cNvPr id="1" name=""/>
        <p:cNvGrpSpPr/>
        <p:nvPr/>
      </p:nvGrpSpPr>
      <p:grpSpPr>
        <a:xfrm>
          <a:off x="0" y="0"/>
          <a:ext cx="0" cy="0"/>
          <a:chOff x="0" y="0"/>
          <a:chExt cx="0" cy="0"/>
        </a:xfrm>
      </p:grpSpPr>
      <p:sp>
        <p:nvSpPr>
          <p:cNvPr id="3" name="Title 5"/>
          <p:cNvSpPr txBox="1">
            <a:spLocks/>
          </p:cNvSpPr>
          <p:nvPr userDrawn="1"/>
        </p:nvSpPr>
        <p:spPr>
          <a:xfrm>
            <a:off x="762000" y="2503488"/>
            <a:ext cx="3429000" cy="968375"/>
          </a:xfrm>
          <a:prstGeom prst="rect">
            <a:avLst/>
          </a:prstGeom>
        </p:spPr>
        <p:txBody>
          <a:bodyPr/>
          <a:lstStyle>
            <a:lvl1pPr algn="l" defTabSz="914400" rtl="0" eaLnBrk="1" latinLnBrk="0" hangingPunct="1">
              <a:spcBef>
                <a:spcPct val="0"/>
              </a:spcBef>
              <a:buNone/>
              <a:defRPr sz="2400" kern="1200">
                <a:solidFill>
                  <a:schemeClr val="tx1"/>
                </a:solidFill>
                <a:latin typeface="+mj-lt"/>
                <a:ea typeface="+mj-ea"/>
                <a:cs typeface="+mj-cs"/>
              </a:defRPr>
            </a:lvl1pPr>
          </a:lstStyle>
          <a:p>
            <a:pPr fontAlgn="auto">
              <a:spcAft>
                <a:spcPts val="0"/>
              </a:spcAft>
              <a:defRPr/>
            </a:pPr>
            <a:endParaRPr lang="en-US" sz="1800" dirty="0">
              <a:solidFill>
                <a:prstClr val="black"/>
              </a:solidFill>
            </a:endParaRPr>
          </a:p>
        </p:txBody>
      </p:sp>
      <p:sp>
        <p:nvSpPr>
          <p:cNvPr id="4" name="Title 5"/>
          <p:cNvSpPr txBox="1">
            <a:spLocks/>
          </p:cNvSpPr>
          <p:nvPr userDrawn="1"/>
        </p:nvSpPr>
        <p:spPr>
          <a:xfrm>
            <a:off x="762000" y="3471863"/>
            <a:ext cx="3429000" cy="969962"/>
          </a:xfrm>
          <a:prstGeom prst="rect">
            <a:avLst/>
          </a:prstGeom>
        </p:spPr>
        <p:txBody>
          <a:bodyPr/>
          <a:lstStyle>
            <a:lvl1pPr algn="l" defTabSz="914400" rtl="0" eaLnBrk="1" latinLnBrk="0" hangingPunct="1">
              <a:spcBef>
                <a:spcPct val="0"/>
              </a:spcBef>
              <a:buNone/>
              <a:defRPr sz="2400" kern="1200">
                <a:solidFill>
                  <a:schemeClr val="tx1"/>
                </a:solidFill>
                <a:latin typeface="+mj-lt"/>
                <a:ea typeface="+mj-ea"/>
                <a:cs typeface="+mj-cs"/>
              </a:defRPr>
            </a:lvl1pPr>
          </a:lstStyle>
          <a:p>
            <a:pPr fontAlgn="auto">
              <a:spcAft>
                <a:spcPts val="0"/>
              </a:spcAft>
              <a:defRPr/>
            </a:pPr>
            <a:endParaRPr lang="en-US" sz="1800" dirty="0">
              <a:solidFill>
                <a:prstClr val="black"/>
              </a:solidFill>
            </a:endParaRPr>
          </a:p>
        </p:txBody>
      </p:sp>
      <p:sp>
        <p:nvSpPr>
          <p:cNvPr id="5" name="Title 5"/>
          <p:cNvSpPr txBox="1">
            <a:spLocks/>
          </p:cNvSpPr>
          <p:nvPr userDrawn="1"/>
        </p:nvSpPr>
        <p:spPr>
          <a:xfrm>
            <a:off x="762000" y="4441825"/>
            <a:ext cx="3429000" cy="968375"/>
          </a:xfrm>
          <a:prstGeom prst="rect">
            <a:avLst/>
          </a:prstGeom>
        </p:spPr>
        <p:txBody>
          <a:bodyPr/>
          <a:lstStyle>
            <a:lvl1pPr algn="l" defTabSz="914400" rtl="0" eaLnBrk="1" latinLnBrk="0" hangingPunct="1">
              <a:spcBef>
                <a:spcPct val="0"/>
              </a:spcBef>
              <a:buNone/>
              <a:defRPr sz="2400" kern="1200">
                <a:solidFill>
                  <a:schemeClr val="tx1"/>
                </a:solidFill>
                <a:latin typeface="+mj-lt"/>
                <a:ea typeface="+mj-ea"/>
                <a:cs typeface="+mj-cs"/>
              </a:defRPr>
            </a:lvl1pPr>
          </a:lstStyle>
          <a:p>
            <a:pPr fontAlgn="auto">
              <a:spcAft>
                <a:spcPts val="0"/>
              </a:spcAft>
              <a:defRPr/>
            </a:pPr>
            <a:endParaRPr lang="en-US" sz="1800" dirty="0">
              <a:solidFill>
                <a:prstClr val="black"/>
              </a:solidFill>
            </a:endParaRPr>
          </a:p>
        </p:txBody>
      </p:sp>
      <p:sp>
        <p:nvSpPr>
          <p:cNvPr id="7" name="Title 5"/>
          <p:cNvSpPr txBox="1">
            <a:spLocks/>
          </p:cNvSpPr>
          <p:nvPr userDrawn="1"/>
        </p:nvSpPr>
        <p:spPr>
          <a:xfrm>
            <a:off x="5448300" y="228600"/>
            <a:ext cx="3429000" cy="968375"/>
          </a:xfrm>
          <a:prstGeom prst="rect">
            <a:avLst/>
          </a:prstGeom>
        </p:spPr>
        <p:txBody>
          <a:bodyPr/>
          <a:lstStyle>
            <a:lvl1pPr algn="l" defTabSz="914400" rtl="0" eaLnBrk="1" latinLnBrk="0" hangingPunct="1">
              <a:spcBef>
                <a:spcPct val="0"/>
              </a:spcBef>
              <a:buNone/>
              <a:defRPr sz="2400" kern="1200">
                <a:solidFill>
                  <a:schemeClr val="tx1"/>
                </a:solidFill>
                <a:latin typeface="+mj-lt"/>
                <a:ea typeface="+mj-ea"/>
                <a:cs typeface="+mj-cs"/>
              </a:defRPr>
            </a:lvl1pPr>
          </a:lstStyle>
          <a:p>
            <a:pPr fontAlgn="auto">
              <a:spcAft>
                <a:spcPts val="0"/>
              </a:spcAft>
              <a:defRPr/>
            </a:pPr>
            <a:endParaRPr lang="en-US" sz="1800" dirty="0">
              <a:solidFill>
                <a:prstClr val="black"/>
              </a:solidFill>
            </a:endParaRPr>
          </a:p>
        </p:txBody>
      </p:sp>
      <p:sp>
        <p:nvSpPr>
          <p:cNvPr id="6" name="Title 5"/>
          <p:cNvSpPr>
            <a:spLocks noGrp="1"/>
          </p:cNvSpPr>
          <p:nvPr>
            <p:ph type="title"/>
          </p:nvPr>
        </p:nvSpPr>
        <p:spPr>
          <a:xfrm>
            <a:off x="609600" y="1066800"/>
            <a:ext cx="3581400" cy="1143000"/>
          </a:xfrm>
          <a:prstGeom prst="rect">
            <a:avLst/>
          </a:prstGeom>
        </p:spPr>
        <p:txBody>
          <a:bodyPr>
            <a:noAutofit/>
          </a:bodyPr>
          <a:lstStyle>
            <a:lvl1pPr algn="l">
              <a:defRPr sz="2400"/>
            </a:lvl1pPr>
          </a:lstStyle>
          <a:p>
            <a:r>
              <a:rPr lang="en-US" dirty="0" smtClean="0"/>
              <a:t>Click to edit Master title style</a:t>
            </a:r>
            <a:endParaRPr lang="en-US" dirty="0"/>
          </a:p>
        </p:txBody>
      </p:sp>
      <p:sp>
        <p:nvSpPr>
          <p:cNvPr id="8" name="Date Placeholder 3"/>
          <p:cNvSpPr>
            <a:spLocks noGrp="1"/>
          </p:cNvSpPr>
          <p:nvPr>
            <p:ph type="dt" sz="half" idx="10"/>
          </p:nvPr>
        </p:nvSpPr>
        <p:spPr/>
        <p:txBody>
          <a:bodyPr/>
          <a:lstStyle>
            <a:lvl1pPr algn="l">
              <a:defRPr sz="1200">
                <a:solidFill>
                  <a:prstClr val="black"/>
                </a:solidFill>
              </a:defRPr>
            </a:lvl1pPr>
          </a:lstStyle>
          <a:p>
            <a:pPr>
              <a:defRPr/>
            </a:pPr>
            <a:r>
              <a:rPr lang="en-US"/>
              <a:t>5/01/2014</a:t>
            </a:r>
          </a:p>
        </p:txBody>
      </p:sp>
      <p:sp>
        <p:nvSpPr>
          <p:cNvPr id="9" name="Footer Placeholder 4"/>
          <p:cNvSpPr>
            <a:spLocks noGrp="1"/>
          </p:cNvSpPr>
          <p:nvPr>
            <p:ph type="ftr" sz="quarter" idx="11"/>
          </p:nvPr>
        </p:nvSpPr>
        <p:spPr/>
        <p:txBody>
          <a:bodyPr/>
          <a:lstStyle>
            <a:lvl1pPr algn="ctr">
              <a:defRPr sz="1200">
                <a:solidFill>
                  <a:prstClr val="black"/>
                </a:solidFill>
              </a:defRPr>
            </a:lvl1pPr>
          </a:lstStyle>
          <a:p>
            <a:pPr>
              <a:defRPr/>
            </a:pPr>
            <a:r>
              <a:rPr lang="en-US"/>
              <a:t>Medicare Fraud and Abuse Prevention</a:t>
            </a:r>
          </a:p>
        </p:txBody>
      </p:sp>
      <p:sp>
        <p:nvSpPr>
          <p:cNvPr id="10" name="Slide Number Placeholder 5"/>
          <p:cNvSpPr>
            <a:spLocks noGrp="1"/>
          </p:cNvSpPr>
          <p:nvPr>
            <p:ph type="sldNum" sz="quarter" idx="12"/>
          </p:nvPr>
        </p:nvSpPr>
        <p:spPr/>
        <p:txBody>
          <a:bodyPr/>
          <a:lstStyle>
            <a:lvl1pPr algn="r">
              <a:defRPr sz="1200">
                <a:solidFill>
                  <a:prstClr val="black"/>
                </a:solidFill>
              </a:defRPr>
            </a:lvl1pPr>
          </a:lstStyle>
          <a:p>
            <a:pPr>
              <a:defRPr/>
            </a:pPr>
            <a:fld id="{76D97303-E827-480A-8056-0A10C70EAD79}"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a:ln/>
        </p:spPr>
        <p:style>
          <a:lnRef idx="1">
            <a:schemeClr val="accent1"/>
          </a:lnRef>
          <a:fillRef idx="2">
            <a:schemeClr val="accent1"/>
          </a:fillRef>
          <a:effectRef idx="1">
            <a:schemeClr val="accent1"/>
          </a:effectRef>
          <a:fontRef idx="none"/>
        </p:style>
        <p:txBody>
          <a:bodyPr anchor="ct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ln>
            <a:noFill/>
          </a:ln>
        </p:spPr>
        <p:txBody>
          <a:bodyPr/>
          <a:lstStyle>
            <a:lvl1pPr>
              <a:buClrTx/>
              <a:defRPr sz="1400"/>
            </a:lvl1pPr>
            <a:lvl2pPr>
              <a:defRPr sz="1400"/>
            </a:lvl2pPr>
            <a:lvl3pPr>
              <a:defRPr sz="1400"/>
            </a:lvl3pPr>
            <a:lvl4pPr>
              <a:defRPr sz="1400"/>
            </a:lvl4pPr>
            <a:lvl5pPr marL="1371600">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ln/>
        </p:spPr>
        <p:style>
          <a:lnRef idx="1">
            <a:schemeClr val="accent1"/>
          </a:lnRef>
          <a:fillRef idx="2">
            <a:schemeClr val="accent1"/>
          </a:fillRef>
          <a:effectRef idx="1">
            <a:schemeClr val="accent1"/>
          </a:effectRef>
          <a:fontRef idx="none"/>
        </p:style>
        <p:txBody>
          <a:bodyPr anchor="ct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ln>
            <a:noFill/>
          </a:ln>
        </p:spPr>
        <p:txBody>
          <a:bodyPr/>
          <a:lstStyle>
            <a:lvl1pPr>
              <a:buClrTx/>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4"/>
          <p:cNvSpPr>
            <a:spLocks noGrp="1"/>
          </p:cNvSpPr>
          <p:nvPr>
            <p:ph type="title"/>
          </p:nvPr>
        </p:nvSpPr>
        <p:spPr>
          <a:xfrm>
            <a:off x="457200" y="348010"/>
            <a:ext cx="8229600" cy="838200"/>
          </a:xfrm>
        </p:spPr>
        <p:txBody>
          <a:bodyPr/>
          <a:lstStyle/>
          <a:p>
            <a:r>
              <a:rPr lang="en-US" dirty="0" smtClean="0"/>
              <a:t>Click to edit Master title style</a:t>
            </a:r>
            <a:endParaRPr lang="en-US" dirty="0"/>
          </a:p>
        </p:txBody>
      </p:sp>
      <p:sp>
        <p:nvSpPr>
          <p:cNvPr id="7" name="Date Placeholder 3"/>
          <p:cNvSpPr>
            <a:spLocks noGrp="1"/>
          </p:cNvSpPr>
          <p:nvPr>
            <p:ph type="dt" sz="half" idx="10"/>
          </p:nvPr>
        </p:nvSpPr>
        <p:spPr/>
        <p:txBody>
          <a:bodyPr/>
          <a:lstStyle>
            <a:lvl1pPr>
              <a:defRPr/>
            </a:lvl1pPr>
          </a:lstStyle>
          <a:p>
            <a:pPr>
              <a:defRPr/>
            </a:pPr>
            <a:r>
              <a:rPr lang="en-US"/>
              <a:t>5/01/2014</a:t>
            </a:r>
          </a:p>
        </p:txBody>
      </p:sp>
      <p:sp>
        <p:nvSpPr>
          <p:cNvPr id="9" name="Footer Placeholder 4"/>
          <p:cNvSpPr>
            <a:spLocks noGrp="1"/>
          </p:cNvSpPr>
          <p:nvPr>
            <p:ph type="ftr" sz="quarter" idx="11"/>
          </p:nvPr>
        </p:nvSpPr>
        <p:spPr/>
        <p:txBody>
          <a:bodyPr/>
          <a:lstStyle>
            <a:lvl1pPr>
              <a:defRPr/>
            </a:lvl1pPr>
          </a:lstStyle>
          <a:p>
            <a:pPr>
              <a:defRPr/>
            </a:pPr>
            <a:r>
              <a:rPr lang="en-US"/>
              <a:t>Medicare Fraud and Abuse Prevention</a:t>
            </a:r>
          </a:p>
        </p:txBody>
      </p:sp>
      <p:sp>
        <p:nvSpPr>
          <p:cNvPr id="10" name="Slide Number Placeholder 5"/>
          <p:cNvSpPr>
            <a:spLocks noGrp="1"/>
          </p:cNvSpPr>
          <p:nvPr>
            <p:ph type="sldNum" sz="quarter" idx="12"/>
          </p:nvPr>
        </p:nvSpPr>
        <p:spPr/>
        <p:txBody>
          <a:bodyPr/>
          <a:lstStyle>
            <a:lvl1pPr>
              <a:defRPr/>
            </a:lvl1pPr>
          </a:lstStyle>
          <a:p>
            <a:pPr>
              <a:defRPr/>
            </a:pPr>
            <a:fld id="{62F068D1-ABE2-4FC4-8EE1-4E0BD0F5BB74}"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
                <a:schemeClr val="bg1">
                  <a:lumMod val="65000"/>
                </a:schemeClr>
              </a:buClr>
              <a:defRPr sz="1600">
                <a:solidFill>
                  <a:schemeClr val="tx1"/>
                </a:solidFill>
              </a:defRPr>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Content Placeholder 3"/>
          <p:cNvSpPr>
            <a:spLocks noGrp="1"/>
          </p:cNvSpPr>
          <p:nvPr>
            <p:ph sz="half" idx="2"/>
          </p:nvPr>
        </p:nvSpPr>
        <p:spPr>
          <a:xfrm>
            <a:off x="4724400" y="1612900"/>
            <a:ext cx="3962400" cy="4648200"/>
          </a:xfrm>
          <a:ln>
            <a:noFill/>
          </a:ln>
        </p:spPr>
        <p:txBody>
          <a:bodyPr/>
          <a:lstStyle>
            <a:lvl1pPr>
              <a:buClr>
                <a:schemeClr val="bg1">
                  <a:lumMod val="65000"/>
                </a:schemeClr>
              </a:buCl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Title 4"/>
          <p:cNvSpPr>
            <a:spLocks noGrp="1"/>
          </p:cNvSpPr>
          <p:nvPr>
            <p:ph type="title"/>
          </p:nvPr>
        </p:nvSpPr>
        <p:spPr>
          <a:xfrm>
            <a:off x="457200" y="348010"/>
            <a:ext cx="8229600" cy="838200"/>
          </a:xfrm>
        </p:spPr>
        <p:txBody>
          <a:bodyPr/>
          <a:lstStyle/>
          <a:p>
            <a:r>
              <a:rPr lang="en-US" dirty="0" smtClean="0"/>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pPr>
              <a:defRPr/>
            </a:pPr>
            <a:r>
              <a:rPr lang="en-US"/>
              <a:t>5/01/2014</a:t>
            </a:r>
          </a:p>
        </p:txBody>
      </p:sp>
      <p:sp>
        <p:nvSpPr>
          <p:cNvPr id="7" name="Footer Placeholder 4"/>
          <p:cNvSpPr>
            <a:spLocks noGrp="1"/>
          </p:cNvSpPr>
          <p:nvPr>
            <p:ph type="ftr" sz="quarter" idx="11"/>
          </p:nvPr>
        </p:nvSpPr>
        <p:spPr/>
        <p:txBody>
          <a:bodyPr/>
          <a:lstStyle>
            <a:lvl1pPr>
              <a:defRPr/>
            </a:lvl1pPr>
          </a:lstStyle>
          <a:p>
            <a:pPr>
              <a:defRPr/>
            </a:pPr>
            <a:r>
              <a:rPr lang="en-US"/>
              <a:t>Medicare Fraud and Abuse Prevention</a:t>
            </a:r>
          </a:p>
        </p:txBody>
      </p:sp>
      <p:sp>
        <p:nvSpPr>
          <p:cNvPr id="8" name="Slide Number Placeholder 5"/>
          <p:cNvSpPr>
            <a:spLocks noGrp="1"/>
          </p:cNvSpPr>
          <p:nvPr>
            <p:ph type="sldNum" sz="quarter" idx="12"/>
          </p:nvPr>
        </p:nvSpPr>
        <p:spPr/>
        <p:txBody>
          <a:bodyPr/>
          <a:lstStyle>
            <a:lvl1pPr>
              <a:defRPr/>
            </a:lvl1pPr>
          </a:lstStyle>
          <a:p>
            <a:pPr>
              <a:defRPr/>
            </a:pPr>
            <a:fld id="{6371DE1E-B8C8-4B23-8E74-B328E97BD5C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2015 Lessons &amp; Objectives Slide">
    <p:spTree>
      <p:nvGrpSpPr>
        <p:cNvPr id="1" name=""/>
        <p:cNvGrpSpPr/>
        <p:nvPr/>
      </p:nvGrpSpPr>
      <p:grpSpPr>
        <a:xfrm>
          <a:off x="0" y="0"/>
          <a:ext cx="0" cy="0"/>
          <a:chOff x="0" y="0"/>
          <a:chExt cx="0" cy="0"/>
        </a:xfrm>
      </p:grpSpPr>
      <p:sp>
        <p:nvSpPr>
          <p:cNvPr id="2" name="Title 1"/>
          <p:cNvSpPr>
            <a:spLocks noGrp="1"/>
          </p:cNvSpPr>
          <p:nvPr>
            <p:ph type="title"/>
          </p:nvPr>
        </p:nvSpPr>
        <p:spPr>
          <a:xfrm>
            <a:off x="0" y="-30126"/>
            <a:ext cx="9144000" cy="1069430"/>
          </a:xfrm>
        </p:spPr>
        <p:txBody>
          <a:bodyPr>
            <a:normAutofit/>
          </a:bodyPr>
          <a:lstStyle>
            <a:lvl1pPr>
              <a:defRPr sz="3600" b="1" baseline="0">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371600"/>
            <a:ext cx="8458200" cy="4525963"/>
          </a:xfrm>
        </p:spPr>
        <p:txBody>
          <a:bodyPr>
            <a:normAutofit/>
          </a:bodyPr>
          <a:lstStyle>
            <a:lvl1pPr marL="0" marR="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lvl1pPr>
          </a:lstStyle>
          <a:p>
            <a:endParaRPr lang="en-US" dirty="0" smtClean="0"/>
          </a:p>
          <a:p>
            <a:r>
              <a:rPr lang="en-US" dirty="0" smtClean="0"/>
              <a:t>To view all available NTP materials,</a:t>
            </a:r>
          </a:p>
          <a:p>
            <a:r>
              <a:rPr lang="en-US" dirty="0" smtClean="0"/>
              <a:t> or to subscribe to our email list, visit </a:t>
            </a:r>
            <a:r>
              <a:rPr lang="en-US" dirty="0" smtClean="0">
                <a:hlinkClick r:id="rId2"/>
              </a:rPr>
              <a:t>CMS.gov/outreach-and-education/training/</a:t>
            </a:r>
            <a:r>
              <a:rPr lang="en-US" dirty="0" err="1" smtClean="0">
                <a:hlinkClick r:id="rId2"/>
              </a:rPr>
              <a:t>cmsnationaltrainingprogram</a:t>
            </a:r>
            <a:r>
              <a:rPr lang="en-US" dirty="0" smtClean="0">
                <a:hlinkClick r:id="rId2"/>
              </a:rPr>
              <a:t>/</a:t>
            </a:r>
            <a:r>
              <a:rPr lang="en-US" dirty="0" smtClean="0"/>
              <a:t> </a:t>
            </a:r>
          </a:p>
          <a:p>
            <a:endParaRPr lang="en-US" dirty="0" smtClean="0"/>
          </a:p>
          <a:p>
            <a:r>
              <a:rPr lang="en-US" dirty="0" smtClean="0"/>
              <a:t>For questions about training products email </a:t>
            </a:r>
            <a:r>
              <a:rPr lang="en-US" dirty="0" smtClean="0">
                <a:hlinkClick r:id="rId3"/>
              </a:rPr>
              <a:t>training@cms.hhs.gov</a:t>
            </a:r>
            <a:r>
              <a:rPr lang="en-US" dirty="0" smtClean="0"/>
              <a:t> </a:t>
            </a:r>
          </a:p>
          <a:p>
            <a:endParaRPr 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
          <p:cNvSpPr>
            <a:spLocks noGrp="1"/>
          </p:cNvSpPr>
          <p:nvPr>
            <p:ph type="dt" sz="half" idx="10"/>
          </p:nvPr>
        </p:nvSpPr>
        <p:spPr/>
        <p:txBody>
          <a:bodyPr/>
          <a:lstStyle>
            <a:lvl1pPr fontAlgn="base">
              <a:spcBef>
                <a:spcPct val="0"/>
              </a:spcBef>
              <a:spcAft>
                <a:spcPct val="0"/>
              </a:spcAft>
              <a:defRPr sz="1200">
                <a:solidFill>
                  <a:prstClr val="black"/>
                </a:solidFill>
                <a:latin typeface="+mn-lt"/>
              </a:defRPr>
            </a:lvl1pPr>
          </a:lstStyle>
          <a:p>
            <a:pPr>
              <a:defRPr/>
            </a:pPr>
            <a:r>
              <a:rPr lang="en-US"/>
              <a:t>05/01/2015</a:t>
            </a:r>
          </a:p>
        </p:txBody>
      </p:sp>
      <p:sp>
        <p:nvSpPr>
          <p:cNvPr id="5" name="Footer Placeholder 2"/>
          <p:cNvSpPr>
            <a:spLocks noGrp="1"/>
          </p:cNvSpPr>
          <p:nvPr>
            <p:ph type="ftr" sz="quarter" idx="11"/>
          </p:nvPr>
        </p:nvSpPr>
        <p:spPr/>
        <p:txBody>
          <a:bodyPr/>
          <a:lstStyle>
            <a:lvl1pPr fontAlgn="base">
              <a:spcBef>
                <a:spcPct val="0"/>
              </a:spcBef>
              <a:spcAft>
                <a:spcPct val="0"/>
              </a:spcAft>
              <a:defRPr sz="1200">
                <a:solidFill>
                  <a:prstClr val="black"/>
                </a:solidFill>
                <a:latin typeface="+mn-lt"/>
              </a:defRPr>
            </a:lvl1pPr>
          </a:lstStyle>
          <a:p>
            <a:pPr>
              <a:defRPr/>
            </a:pPr>
            <a:r>
              <a:rPr lang="en-US"/>
              <a:t>Medicare and Medicaid Fraud and Abuse Prevention</a:t>
            </a:r>
          </a:p>
        </p:txBody>
      </p:sp>
      <p:sp>
        <p:nvSpPr>
          <p:cNvPr id="6" name="Slide Number Placeholder 3"/>
          <p:cNvSpPr>
            <a:spLocks noGrp="1"/>
          </p:cNvSpPr>
          <p:nvPr>
            <p:ph type="sldNum" sz="quarter" idx="12"/>
          </p:nvPr>
        </p:nvSpPr>
        <p:spPr/>
        <p:txBody>
          <a:bodyPr/>
          <a:lstStyle>
            <a:lvl1pPr fontAlgn="base">
              <a:spcBef>
                <a:spcPct val="0"/>
              </a:spcBef>
              <a:spcAft>
                <a:spcPct val="0"/>
              </a:spcAft>
              <a:defRPr sz="1200">
                <a:solidFill>
                  <a:prstClr val="black"/>
                </a:solidFill>
                <a:latin typeface="+mn-lt"/>
              </a:defRPr>
            </a:lvl1pPr>
          </a:lstStyle>
          <a:p>
            <a:pPr>
              <a:defRPr/>
            </a:pPr>
            <a:fld id="{DD91A539-EE1C-49C7-A01E-5737C378ADFB}"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015 Two Content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0" y="0"/>
            <a:ext cx="9144000" cy="1186210"/>
          </a:xfrm>
        </p:spPr>
        <p:txBody>
          <a:bodyPr/>
          <a:lstStyle/>
          <a:p>
            <a:r>
              <a:rPr lang="en-US" dirty="0" smtClean="0"/>
              <a:t>Click to edit Master title style</a:t>
            </a:r>
            <a:endParaRPr lang="en-US" dirty="0"/>
          </a:p>
        </p:txBody>
      </p:sp>
      <p:sp>
        <p:nvSpPr>
          <p:cNvPr id="5" name="Date Placeholder 1"/>
          <p:cNvSpPr>
            <a:spLocks noGrp="1"/>
          </p:cNvSpPr>
          <p:nvPr>
            <p:ph type="dt" sz="half" idx="10"/>
          </p:nvPr>
        </p:nvSpPr>
        <p:spPr/>
        <p:txBody>
          <a:bodyPr/>
          <a:lstStyle>
            <a:lvl1pPr fontAlgn="base">
              <a:spcBef>
                <a:spcPct val="0"/>
              </a:spcBef>
              <a:spcAft>
                <a:spcPct val="0"/>
              </a:spcAft>
              <a:defRPr sz="1200">
                <a:solidFill>
                  <a:prstClr val="black"/>
                </a:solidFill>
                <a:latin typeface="+mn-lt"/>
              </a:defRPr>
            </a:lvl1pPr>
          </a:lstStyle>
          <a:p>
            <a:pPr>
              <a:defRPr/>
            </a:pPr>
            <a:r>
              <a:rPr lang="en-US"/>
              <a:t>05/01/2015</a:t>
            </a:r>
          </a:p>
        </p:txBody>
      </p:sp>
      <p:sp>
        <p:nvSpPr>
          <p:cNvPr id="7" name="Footer Placeholder 2"/>
          <p:cNvSpPr>
            <a:spLocks noGrp="1"/>
          </p:cNvSpPr>
          <p:nvPr>
            <p:ph type="ftr" sz="quarter" idx="11"/>
          </p:nvPr>
        </p:nvSpPr>
        <p:spPr/>
        <p:txBody>
          <a:bodyPr/>
          <a:lstStyle>
            <a:lvl1pPr fontAlgn="base">
              <a:spcBef>
                <a:spcPct val="0"/>
              </a:spcBef>
              <a:spcAft>
                <a:spcPct val="0"/>
              </a:spcAft>
              <a:defRPr sz="1200">
                <a:solidFill>
                  <a:prstClr val="black"/>
                </a:solidFill>
                <a:latin typeface="+mn-lt"/>
              </a:defRPr>
            </a:lvl1pPr>
          </a:lstStyle>
          <a:p>
            <a:pPr>
              <a:defRPr/>
            </a:pPr>
            <a:r>
              <a:rPr lang="en-US"/>
              <a:t>Medicare and Medicaid Fraud and Abuse Prevention</a:t>
            </a:r>
          </a:p>
        </p:txBody>
      </p:sp>
      <p:sp>
        <p:nvSpPr>
          <p:cNvPr id="8" name="Slide Number Placeholder 3"/>
          <p:cNvSpPr>
            <a:spLocks noGrp="1"/>
          </p:cNvSpPr>
          <p:nvPr>
            <p:ph type="sldNum" sz="quarter" idx="12"/>
          </p:nvPr>
        </p:nvSpPr>
        <p:spPr/>
        <p:txBody>
          <a:bodyPr/>
          <a:lstStyle>
            <a:lvl1pPr fontAlgn="base">
              <a:spcBef>
                <a:spcPct val="0"/>
              </a:spcBef>
              <a:spcAft>
                <a:spcPct val="0"/>
              </a:spcAft>
              <a:defRPr sz="1200">
                <a:solidFill>
                  <a:prstClr val="black"/>
                </a:solidFill>
                <a:latin typeface="+mn-lt"/>
              </a:defRPr>
            </a:lvl1pPr>
          </a:lstStyle>
          <a:p>
            <a:pPr>
              <a:defRPr/>
            </a:pPr>
            <a:fld id="{4E437EF9-2AC1-4E98-8152-F33E46B403ED}"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015 Lessons &amp; Objectives Slide">
    <p:spTree>
      <p:nvGrpSpPr>
        <p:cNvPr id="1" name=""/>
        <p:cNvGrpSpPr/>
        <p:nvPr/>
      </p:nvGrpSpPr>
      <p:grpSpPr>
        <a:xfrm>
          <a:off x="0" y="0"/>
          <a:ext cx="0" cy="0"/>
          <a:chOff x="0" y="0"/>
          <a:chExt cx="0" cy="0"/>
        </a:xfrm>
      </p:grpSpPr>
      <p:sp>
        <p:nvSpPr>
          <p:cNvPr id="2" name="Title 1"/>
          <p:cNvSpPr>
            <a:spLocks noGrp="1"/>
          </p:cNvSpPr>
          <p:nvPr>
            <p:ph type="title"/>
          </p:nvPr>
        </p:nvSpPr>
        <p:spPr>
          <a:xfrm>
            <a:off x="0" y="35197"/>
            <a:ext cx="9144000" cy="1069430"/>
          </a:xfrm>
        </p:spPr>
        <p:txBody>
          <a:bodyPr>
            <a:normAutofit/>
          </a:bodyPr>
          <a:lstStyle>
            <a:lvl1pPr>
              <a:defRPr sz="3600" b="1"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6371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
          <p:cNvSpPr>
            <a:spLocks noGrp="1"/>
          </p:cNvSpPr>
          <p:nvPr>
            <p:ph type="dt" sz="half" idx="10"/>
          </p:nvPr>
        </p:nvSpPr>
        <p:spPr/>
        <p:txBody>
          <a:bodyPr/>
          <a:lstStyle>
            <a:lvl1pPr fontAlgn="base">
              <a:spcBef>
                <a:spcPct val="0"/>
              </a:spcBef>
              <a:spcAft>
                <a:spcPct val="0"/>
              </a:spcAft>
              <a:defRPr sz="1200">
                <a:solidFill>
                  <a:prstClr val="black"/>
                </a:solidFill>
                <a:latin typeface="+mn-lt"/>
              </a:defRPr>
            </a:lvl1pPr>
          </a:lstStyle>
          <a:p>
            <a:pPr>
              <a:defRPr/>
            </a:pPr>
            <a:r>
              <a:rPr lang="en-US"/>
              <a:t>05/01/2015</a:t>
            </a:r>
          </a:p>
        </p:txBody>
      </p:sp>
      <p:sp>
        <p:nvSpPr>
          <p:cNvPr id="5" name="Footer Placeholder 2"/>
          <p:cNvSpPr>
            <a:spLocks noGrp="1"/>
          </p:cNvSpPr>
          <p:nvPr>
            <p:ph type="ftr" sz="quarter" idx="11"/>
          </p:nvPr>
        </p:nvSpPr>
        <p:spPr/>
        <p:txBody>
          <a:bodyPr/>
          <a:lstStyle>
            <a:lvl1pPr fontAlgn="base">
              <a:spcBef>
                <a:spcPct val="0"/>
              </a:spcBef>
              <a:spcAft>
                <a:spcPct val="0"/>
              </a:spcAft>
              <a:defRPr sz="1200">
                <a:solidFill>
                  <a:prstClr val="black"/>
                </a:solidFill>
                <a:latin typeface="+mn-lt"/>
              </a:defRPr>
            </a:lvl1pPr>
          </a:lstStyle>
          <a:p>
            <a:pPr>
              <a:defRPr/>
            </a:pPr>
            <a:r>
              <a:rPr lang="en-US"/>
              <a:t>Medicare and Medicaid Fraud and Abuse Prevention</a:t>
            </a:r>
          </a:p>
        </p:txBody>
      </p:sp>
      <p:sp>
        <p:nvSpPr>
          <p:cNvPr id="6" name="Slide Number Placeholder 3"/>
          <p:cNvSpPr>
            <a:spLocks noGrp="1"/>
          </p:cNvSpPr>
          <p:nvPr>
            <p:ph type="sldNum" sz="quarter" idx="12"/>
          </p:nvPr>
        </p:nvSpPr>
        <p:spPr/>
        <p:txBody>
          <a:bodyPr/>
          <a:lstStyle>
            <a:lvl1pPr fontAlgn="base">
              <a:spcBef>
                <a:spcPct val="0"/>
              </a:spcBef>
              <a:spcAft>
                <a:spcPct val="0"/>
              </a:spcAft>
              <a:defRPr sz="1200">
                <a:solidFill>
                  <a:prstClr val="black"/>
                </a:solidFill>
                <a:latin typeface="+mn-lt"/>
              </a:defRPr>
            </a:lvl1pPr>
          </a:lstStyle>
          <a:p>
            <a:pPr>
              <a:defRPr/>
            </a:pPr>
            <a:fld id="{4B0CB831-E000-44A5-BA70-04FC0B23E930}"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15 Question Slide">
    <p:spTree>
      <p:nvGrpSpPr>
        <p:cNvPr id="1" name=""/>
        <p:cNvGrpSpPr/>
        <p:nvPr/>
      </p:nvGrpSpPr>
      <p:grpSpPr>
        <a:xfrm>
          <a:off x="0" y="0"/>
          <a:ext cx="0" cy="0"/>
          <a:chOff x="0" y="0"/>
          <a:chExt cx="0" cy="0"/>
        </a:xfrm>
      </p:grpSpPr>
      <p:sp>
        <p:nvSpPr>
          <p:cNvPr id="4" name="Title 1"/>
          <p:cNvSpPr txBox="1">
            <a:spLocks/>
          </p:cNvSpPr>
          <p:nvPr userDrawn="1"/>
        </p:nvSpPr>
        <p:spPr>
          <a:xfrm>
            <a:off x="0" y="-28575"/>
            <a:ext cx="9144000" cy="1143000"/>
          </a:xfrm>
          <a:prstGeom prst="rect">
            <a:avLst/>
          </a:prstGeom>
          <a:solidFill>
            <a:srgbClr val="FFD004"/>
          </a:solidFill>
          <a:effectLst>
            <a:outerShdw dist="76200" dir="5640000" algn="tl" rotWithShape="0">
              <a:srgbClr val="084A9C"/>
            </a:outerShdw>
          </a:effectLst>
        </p:spPr>
        <p:txBody>
          <a:bodyPr anchor="ct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fontAlgn="auto">
              <a:spcAft>
                <a:spcPts val="0"/>
              </a:spcAft>
              <a:defRPr/>
            </a:pPr>
            <a:endParaRPr lang="en-US" sz="3600" dirty="0">
              <a:solidFill>
                <a:sysClr val="windowText" lastClr="000000"/>
              </a:solidFill>
            </a:endParaRPr>
          </a:p>
        </p:txBody>
      </p:sp>
      <p:sp>
        <p:nvSpPr>
          <p:cNvPr id="3" name="Content Placeholder 2"/>
          <p:cNvSpPr>
            <a:spLocks noGrp="1"/>
          </p:cNvSpPr>
          <p:nvPr>
            <p:ph idx="1"/>
          </p:nvPr>
        </p:nvSpPr>
        <p:spPr>
          <a:xfrm>
            <a:off x="457200" y="13716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itle 1"/>
          <p:cNvSpPr>
            <a:spLocks noGrp="1"/>
          </p:cNvSpPr>
          <p:nvPr>
            <p:ph type="title"/>
          </p:nvPr>
        </p:nvSpPr>
        <p:spPr>
          <a:xfrm>
            <a:off x="0" y="0"/>
            <a:ext cx="9144000" cy="1143000"/>
          </a:xfrm>
        </p:spPr>
        <p:txBody>
          <a:bodyPr>
            <a:normAutofit/>
          </a:bodyPr>
          <a:lstStyle>
            <a:lvl1pPr>
              <a:defRPr sz="3600" b="1" baseline="0">
                <a:solidFill>
                  <a:schemeClr val="tx1"/>
                </a:solidFill>
              </a:defRPr>
            </a:lvl1pPr>
          </a:lstStyle>
          <a:p>
            <a:r>
              <a:rPr lang="en-US" dirty="0" smtClean="0"/>
              <a:t>Click to edit Master title style</a:t>
            </a:r>
            <a:endParaRPr lang="en-US" dirty="0"/>
          </a:p>
        </p:txBody>
      </p:sp>
      <p:sp>
        <p:nvSpPr>
          <p:cNvPr id="5" name="Date Placeholder 3"/>
          <p:cNvSpPr>
            <a:spLocks noGrp="1"/>
          </p:cNvSpPr>
          <p:nvPr>
            <p:ph type="dt" sz="half" idx="10"/>
          </p:nvPr>
        </p:nvSpPr>
        <p:spPr/>
        <p:txBody>
          <a:bodyPr vert="horz" lIns="91440" tIns="45720" rIns="91440" bIns="45720" rtlCol="0"/>
          <a:lstStyle>
            <a:lvl1pPr algn="l" fontAlgn="base">
              <a:spcBef>
                <a:spcPct val="0"/>
              </a:spcBef>
              <a:spcAft>
                <a:spcPct val="0"/>
              </a:spcAft>
              <a:defRPr sz="1200">
                <a:solidFill>
                  <a:prstClr val="black"/>
                </a:solidFill>
                <a:latin typeface="+mn-lt"/>
              </a:defRPr>
            </a:lvl1pPr>
          </a:lstStyle>
          <a:p>
            <a:pPr>
              <a:defRPr/>
            </a:pPr>
            <a:r>
              <a:rPr lang="en-US"/>
              <a:t>05/01/2015</a:t>
            </a:r>
          </a:p>
        </p:txBody>
      </p:sp>
      <p:sp>
        <p:nvSpPr>
          <p:cNvPr id="6" name="Footer Placeholder 4"/>
          <p:cNvSpPr>
            <a:spLocks noGrp="1"/>
          </p:cNvSpPr>
          <p:nvPr>
            <p:ph type="ftr" sz="quarter" idx="11"/>
          </p:nvPr>
        </p:nvSpPr>
        <p:spPr/>
        <p:txBody>
          <a:bodyPr vert="horz" lIns="91440" tIns="45720" rIns="91440" bIns="45720" rtlCol="0"/>
          <a:lstStyle>
            <a:lvl1pPr algn="ctr" fontAlgn="base">
              <a:spcBef>
                <a:spcPct val="0"/>
              </a:spcBef>
              <a:spcAft>
                <a:spcPct val="0"/>
              </a:spcAft>
              <a:defRPr sz="1200">
                <a:solidFill>
                  <a:prstClr val="black"/>
                </a:solidFill>
                <a:latin typeface="+mn-lt"/>
              </a:defRPr>
            </a:lvl1pPr>
          </a:lstStyle>
          <a:p>
            <a:pPr>
              <a:defRPr/>
            </a:pPr>
            <a:r>
              <a:rPr lang="en-US"/>
              <a:t>Medicare and Medicaid Fraud and Abuse Prevention</a:t>
            </a:r>
          </a:p>
        </p:txBody>
      </p:sp>
      <p:sp>
        <p:nvSpPr>
          <p:cNvPr id="7" name="Slide Number Placeholder 5"/>
          <p:cNvSpPr>
            <a:spLocks noGrp="1"/>
          </p:cNvSpPr>
          <p:nvPr>
            <p:ph type="sldNum" sz="quarter" idx="12"/>
          </p:nvPr>
        </p:nvSpPr>
        <p:spPr/>
        <p:txBody>
          <a:bodyPr vert="horz" lIns="91440" tIns="45720" rIns="91440" bIns="45720" rtlCol="0"/>
          <a:lstStyle>
            <a:lvl1pPr algn="r" fontAlgn="base">
              <a:spcBef>
                <a:spcPct val="0"/>
              </a:spcBef>
              <a:spcAft>
                <a:spcPct val="0"/>
              </a:spcAft>
              <a:defRPr sz="1200">
                <a:solidFill>
                  <a:prstClr val="black"/>
                </a:solidFill>
                <a:latin typeface="+mn-lt"/>
              </a:defRPr>
            </a:lvl1pPr>
          </a:lstStyle>
          <a:p>
            <a:pPr>
              <a:defRPr/>
            </a:pPr>
            <a:fld id="{4911141C-E4D4-4A94-9196-869174A5211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CMS title1">
    <p:bg>
      <p:bgPr>
        <a:solidFill>
          <a:schemeClr val="bg1"/>
        </a:solidFill>
        <a:effectLst/>
      </p:bgPr>
    </p:bg>
    <p:spTree>
      <p:nvGrpSpPr>
        <p:cNvPr id="1" name=""/>
        <p:cNvGrpSpPr/>
        <p:nvPr/>
      </p:nvGrpSpPr>
      <p:grpSpPr>
        <a:xfrm>
          <a:off x="0" y="0"/>
          <a:ext cx="0" cy="0"/>
          <a:chOff x="0" y="0"/>
          <a:chExt cx="0" cy="0"/>
        </a:xfrm>
      </p:grpSpPr>
      <p:sp>
        <p:nvSpPr>
          <p:cNvPr id="5" name="TextBox 13"/>
          <p:cNvSpPr txBox="1"/>
          <p:nvPr userDrawn="1"/>
        </p:nvSpPr>
        <p:spPr>
          <a:xfrm>
            <a:off x="-1668463" y="4927600"/>
            <a:ext cx="185738" cy="369888"/>
          </a:xfrm>
          <a:prstGeom prst="rect">
            <a:avLst/>
          </a:prstGeom>
          <a:noFill/>
        </p:spPr>
        <p:txBody>
          <a:bodyPr wrap="none">
            <a:spAutoFit/>
          </a:bodyPr>
          <a:lstStyle/>
          <a:p>
            <a:pPr fontAlgn="auto">
              <a:spcBef>
                <a:spcPts val="0"/>
              </a:spcBef>
              <a:spcAft>
                <a:spcPts val="0"/>
              </a:spcAft>
              <a:defRPr/>
            </a:pPr>
            <a:endParaRPr lang="en-US" dirty="0">
              <a:solidFill>
                <a:prstClr val="black"/>
              </a:solidFill>
              <a:latin typeface="Calibri"/>
              <a:ea typeface="ＭＳ Ｐゴシック"/>
              <a:cs typeface="ＭＳ Ｐゴシック"/>
            </a:endParaRPr>
          </a:p>
        </p:txBody>
      </p:sp>
      <p:pic>
        <p:nvPicPr>
          <p:cNvPr id="6" name="Picture 14"/>
          <p:cNvPicPr>
            <a:picLocks noChangeAspect="1"/>
          </p:cNvPicPr>
          <p:nvPr userDrawn="1"/>
        </p:nvPicPr>
        <p:blipFill>
          <a:blip r:embed="rId2"/>
          <a:srcRect/>
          <a:stretch>
            <a:fillRect/>
          </a:stretch>
        </p:blipFill>
        <p:spPr bwMode="auto">
          <a:xfrm>
            <a:off x="196850" y="228600"/>
            <a:ext cx="2652713" cy="914400"/>
          </a:xfrm>
          <a:prstGeom prst="rect">
            <a:avLst/>
          </a:prstGeom>
          <a:noFill/>
          <a:ln w="9525">
            <a:noFill/>
            <a:miter lim="800000"/>
            <a:headEnd/>
            <a:tailEnd/>
          </a:ln>
        </p:spPr>
      </p:pic>
      <p:pic>
        <p:nvPicPr>
          <p:cNvPr id="7" name="Picture 9"/>
          <p:cNvPicPr>
            <a:picLocks noChangeAspect="1" noChangeArrowheads="1"/>
          </p:cNvPicPr>
          <p:nvPr userDrawn="1"/>
        </p:nvPicPr>
        <p:blipFill>
          <a:blip r:embed="rId3"/>
          <a:srcRect/>
          <a:stretch>
            <a:fillRect/>
          </a:stretch>
        </p:blipFill>
        <p:spPr bwMode="auto">
          <a:xfrm>
            <a:off x="238125" y="2971800"/>
            <a:ext cx="5224463" cy="3554413"/>
          </a:xfrm>
          <a:prstGeom prst="rect">
            <a:avLst/>
          </a:prstGeom>
          <a:noFill/>
          <a:ln w="9525">
            <a:noFill/>
            <a:miter lim="800000"/>
            <a:headEnd/>
            <a:tailEnd/>
          </a:ln>
        </p:spPr>
      </p:pic>
      <p:sp>
        <p:nvSpPr>
          <p:cNvPr id="12" name="Title 7"/>
          <p:cNvSpPr>
            <a:spLocks noGrp="1"/>
          </p:cNvSpPr>
          <p:nvPr>
            <p:ph type="title"/>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Click to edit Master title style</a:t>
            </a:r>
            <a:endParaRPr lang="en-US" dirty="0"/>
          </a:p>
        </p:txBody>
      </p:sp>
      <p:sp>
        <p:nvSpPr>
          <p:cNvPr id="9" name="Text Placeholder 2"/>
          <p:cNvSpPr>
            <a:spLocks noGrp="1"/>
          </p:cNvSpPr>
          <p:nvPr>
            <p:ph type="body" sz="quarter" idx="11"/>
          </p:nvPr>
        </p:nvSpPr>
        <p:spPr>
          <a:xfrm>
            <a:off x="5728709" y="28194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lvl="0"/>
            <a:r>
              <a:rPr lang="en-US" dirty="0" smtClean="0"/>
              <a:t>Click to edit Master text styles</a:t>
            </a:r>
          </a:p>
          <a:p>
            <a:pPr lvl="1"/>
            <a:r>
              <a:rPr lang="en-US" dirty="0" smtClean="0"/>
              <a:t>Second level</a:t>
            </a:r>
          </a:p>
        </p:txBody>
      </p:sp>
      <p:sp>
        <p:nvSpPr>
          <p:cNvPr id="8" name="Text Placeholder 2"/>
          <p:cNvSpPr>
            <a:spLocks noGrp="1"/>
          </p:cNvSpPr>
          <p:nvPr>
            <p:ph type="body" sz="quarter" idx="10"/>
          </p:nvPr>
        </p:nvSpPr>
        <p:spPr>
          <a:xfrm>
            <a:off x="5728709" y="4598295"/>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lvl="0"/>
            <a:r>
              <a:rPr lang="en-US" dirty="0" smtClean="0"/>
              <a:t>Click to edit Master text styles</a:t>
            </a:r>
          </a:p>
          <a:p>
            <a:pPr lvl="1"/>
            <a:r>
              <a:rPr lang="en-US" dirty="0" smtClean="0"/>
              <a:t>Second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MS content2">
    <p:bg>
      <p:bgPr>
        <a:solidFill>
          <a:schemeClr val="bg1"/>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4194" y="0"/>
            <a:ext cx="9144000" cy="1228725"/>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Date Placeholder 3"/>
          <p:cNvSpPr>
            <a:spLocks noGrp="1"/>
          </p:cNvSpPr>
          <p:nvPr>
            <p:ph type="dt" sz="half" idx="10"/>
          </p:nvPr>
        </p:nvSpPr>
        <p:spPr/>
        <p:txBody>
          <a:bodyPr/>
          <a:lstStyle>
            <a:lvl1pPr algn="l">
              <a:defRPr sz="1200">
                <a:solidFill>
                  <a:prstClr val="black"/>
                </a:solidFill>
              </a:defRPr>
            </a:lvl1pPr>
          </a:lstStyle>
          <a:p>
            <a:pPr>
              <a:defRPr/>
            </a:pPr>
            <a:r>
              <a:rPr lang="en-US"/>
              <a:t>5/01/2014</a:t>
            </a:r>
          </a:p>
        </p:txBody>
      </p:sp>
      <p:sp>
        <p:nvSpPr>
          <p:cNvPr id="7" name="Footer Placeholder 4"/>
          <p:cNvSpPr>
            <a:spLocks noGrp="1"/>
          </p:cNvSpPr>
          <p:nvPr>
            <p:ph type="ftr" sz="quarter" idx="11"/>
          </p:nvPr>
        </p:nvSpPr>
        <p:spPr/>
        <p:txBody>
          <a:bodyPr/>
          <a:lstStyle>
            <a:lvl1pPr algn="ctr">
              <a:defRPr sz="1200">
                <a:solidFill>
                  <a:prstClr val="black"/>
                </a:solidFill>
              </a:defRPr>
            </a:lvl1pPr>
          </a:lstStyle>
          <a:p>
            <a:pPr>
              <a:defRPr/>
            </a:pPr>
            <a:r>
              <a:rPr lang="en-US"/>
              <a:t>Medicare Fraud and Abuse Prevention</a:t>
            </a:r>
          </a:p>
        </p:txBody>
      </p:sp>
      <p:sp>
        <p:nvSpPr>
          <p:cNvPr id="8" name="Slide Number Placeholder 5"/>
          <p:cNvSpPr>
            <a:spLocks noGrp="1"/>
          </p:cNvSpPr>
          <p:nvPr>
            <p:ph type="sldNum" sz="quarter" idx="12"/>
          </p:nvPr>
        </p:nvSpPr>
        <p:spPr/>
        <p:txBody>
          <a:bodyPr/>
          <a:lstStyle>
            <a:lvl1pPr algn="r">
              <a:defRPr sz="1200">
                <a:solidFill>
                  <a:prstClr val="black"/>
                </a:solidFill>
              </a:defRPr>
            </a:lvl1pPr>
          </a:lstStyle>
          <a:p>
            <a:pPr>
              <a:defRPr/>
            </a:pPr>
            <a:fld id="{90DD5952-535F-4D97-88B5-3B97722E19C7}"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endParaRPr lang="en-US" dirty="0"/>
          </a:p>
        </p:txBody>
      </p:sp>
      <p:sp>
        <p:nvSpPr>
          <p:cNvPr id="4" name="Date Placeholder 3"/>
          <p:cNvSpPr>
            <a:spLocks noGrp="1"/>
          </p:cNvSpPr>
          <p:nvPr>
            <p:ph type="dt" sz="half" idx="10"/>
          </p:nvPr>
        </p:nvSpPr>
        <p:spPr/>
        <p:txBody>
          <a:bodyPr/>
          <a:lstStyle>
            <a:lvl1pPr>
              <a:defRPr/>
            </a:lvl1pPr>
          </a:lstStyle>
          <a:p>
            <a:pPr>
              <a:defRPr/>
            </a:pPr>
            <a:r>
              <a:rPr lang="en-US"/>
              <a:t>5/01/2014</a:t>
            </a:r>
          </a:p>
        </p:txBody>
      </p:sp>
      <p:sp>
        <p:nvSpPr>
          <p:cNvPr id="5" name="Footer Placeholder 4"/>
          <p:cNvSpPr>
            <a:spLocks noGrp="1"/>
          </p:cNvSpPr>
          <p:nvPr>
            <p:ph type="ftr" sz="quarter" idx="11"/>
          </p:nvPr>
        </p:nvSpPr>
        <p:spPr/>
        <p:txBody>
          <a:bodyPr/>
          <a:lstStyle>
            <a:lvl1pPr>
              <a:defRPr/>
            </a:lvl1pPr>
          </a:lstStyle>
          <a:p>
            <a:pPr>
              <a:defRPr/>
            </a:pPr>
            <a:r>
              <a:rPr lang="en-US"/>
              <a:t>Medicare Fraud and Abuse Prevention</a:t>
            </a:r>
          </a:p>
        </p:txBody>
      </p:sp>
      <p:sp>
        <p:nvSpPr>
          <p:cNvPr id="6" name="Slide Number Placeholder 5"/>
          <p:cNvSpPr>
            <a:spLocks noGrp="1"/>
          </p:cNvSpPr>
          <p:nvPr>
            <p:ph type="sldNum" sz="quarter" idx="12"/>
          </p:nvPr>
        </p:nvSpPr>
        <p:spPr/>
        <p:txBody>
          <a:bodyPr/>
          <a:lstStyle>
            <a:lvl1pPr>
              <a:defRPr/>
            </a:lvl1pPr>
          </a:lstStyle>
          <a:p>
            <a:pPr>
              <a:defRPr/>
            </a:pPr>
            <a:fld id="{4918B1E1-4E96-4C13-BEAB-54690F1747F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95300" y="1600200"/>
            <a:ext cx="8229600" cy="4297363"/>
          </a:xfrm>
        </p:spPr>
        <p:txBody>
          <a:bodyPr/>
          <a:lstStyle>
            <a:lvl4pPr marL="1005840" indent="-228600">
              <a:buFont typeface="Courier New" panose="02070309020205020404" pitchFamily="49" charset="0"/>
              <a:buChar char="o"/>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Placeholder 8"/>
          <p:cNvSpPr>
            <a:spLocks noGrp="1"/>
          </p:cNvSpPr>
          <p:nvPr>
            <p:ph type="title"/>
          </p:nvPr>
        </p:nvSpPr>
        <p:spPr>
          <a:xfrm>
            <a:off x="0" y="0"/>
            <a:ext cx="9144000" cy="1219200"/>
          </a:xfrm>
          <a:prstGeom prst="rect">
            <a:avLst/>
          </a:prstGeom>
          <a:solidFill>
            <a:srgbClr val="FFD004"/>
          </a:solidFill>
          <a:effectLst>
            <a:outerShdw dist="76200" dir="5640000" algn="tl" rotWithShape="0">
              <a:srgbClr val="084A9C"/>
            </a:outerShdw>
          </a:effectLst>
        </p:spPr>
        <p:txBody>
          <a:bodyPr rtlCol="0">
            <a:noAutofit/>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5/01/2014</a:t>
            </a:r>
          </a:p>
        </p:txBody>
      </p:sp>
      <p:sp>
        <p:nvSpPr>
          <p:cNvPr id="5" name="Footer Placeholder 4"/>
          <p:cNvSpPr>
            <a:spLocks noGrp="1"/>
          </p:cNvSpPr>
          <p:nvPr>
            <p:ph type="ftr" sz="quarter" idx="11"/>
          </p:nvPr>
        </p:nvSpPr>
        <p:spPr/>
        <p:txBody>
          <a:bodyPr/>
          <a:lstStyle>
            <a:lvl1pPr>
              <a:defRPr/>
            </a:lvl1pPr>
          </a:lstStyle>
          <a:p>
            <a:pPr>
              <a:defRPr/>
            </a:pPr>
            <a:r>
              <a:rPr lang="en-US"/>
              <a:t>Medicare Fraud and Abuse Prevention</a:t>
            </a:r>
          </a:p>
        </p:txBody>
      </p:sp>
      <p:sp>
        <p:nvSpPr>
          <p:cNvPr id="8" name="Slide Number Placeholder 5"/>
          <p:cNvSpPr>
            <a:spLocks noGrp="1"/>
          </p:cNvSpPr>
          <p:nvPr>
            <p:ph type="sldNum" sz="quarter" idx="12"/>
          </p:nvPr>
        </p:nvSpPr>
        <p:spPr/>
        <p:txBody>
          <a:bodyPr/>
          <a:lstStyle>
            <a:lvl1pPr>
              <a:defRPr/>
            </a:lvl1pPr>
          </a:lstStyle>
          <a:p>
            <a:pPr>
              <a:defRPr/>
            </a:pPr>
            <a:fld id="{80E91103-15A7-4B4C-AED8-B64302F9848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image" Target="../media/image1.jpeg"/><Relationship Id="rId4" Type="http://schemas.openxmlformats.org/officeDocument/2006/relationships/slideLayout" Target="../slideLayouts/slideLayout9.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endParaRPr lang="en-US" smtClean="0"/>
          </a:p>
        </p:txBody>
      </p:sp>
      <p:sp>
        <p:nvSpPr>
          <p:cNvPr id="7"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05/01/2015</a:t>
            </a: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Medicare and Medicaid Fraud and Abuse Prevention</a:t>
            </a: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solidFill>
                <a:latin typeface="Calibri"/>
                <a:ea typeface="ＭＳ Ｐゴシック"/>
                <a:cs typeface="ＭＳ Ｐゴシック"/>
              </a:defRPr>
            </a:lvl1pPr>
          </a:lstStyle>
          <a:p>
            <a:pPr>
              <a:defRPr/>
            </a:pPr>
            <a:fld id="{E7BB3056-ED53-4F47-B99E-8DD59878E2D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30" r:id="rId1"/>
  </p:sldLayoutIdLst>
  <p:timing>
    <p:tnLst>
      <p:par>
        <p:cTn id="1" dur="indefinite" restart="never" nodeType="tmRoot"/>
      </p:par>
    </p:tnLst>
  </p:timing>
  <p:hf hdr="0"/>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chemeClr val="tx1"/>
          </a:solidFill>
          <a:latin typeface="+mn-lt"/>
          <a:ea typeface="+mn-ea"/>
          <a:cs typeface="+mn-cs"/>
        </a:defRPr>
      </a:lvl1pPr>
      <a:lvl2pPr marL="639763" indent="-273050" algn="l" rtl="0" eaLnBrk="0" fontAlgn="base" hangingPunct="0">
        <a:spcBef>
          <a:spcPts val="600"/>
        </a:spcBef>
        <a:spcAft>
          <a:spcPct val="0"/>
        </a:spcAft>
        <a:buFont typeface="Arial" charset="0"/>
        <a:buChar char="•"/>
        <a:defRPr sz="2800" kern="1200">
          <a:solidFill>
            <a:schemeClr val="tx1"/>
          </a:solidFill>
          <a:latin typeface="+mn-lt"/>
          <a:ea typeface="+mn-ea"/>
          <a:cs typeface="+mn-cs"/>
        </a:defRPr>
      </a:lvl2pPr>
      <a:lvl3pPr marL="822325" indent="-228600" algn="l" rtl="0" eaLnBrk="0" fontAlgn="base" hangingPunct="0">
        <a:spcBef>
          <a:spcPts val="600"/>
        </a:spcBef>
        <a:spcAft>
          <a:spcPct val="0"/>
        </a:spcAft>
        <a:buSzPct val="50000"/>
        <a:buFont typeface="Wingdings" pitchFamily="2" charset="2"/>
        <a:buChar char="q"/>
        <a:defRPr sz="2800" kern="1200">
          <a:solidFill>
            <a:schemeClr val="tx1"/>
          </a:solidFill>
          <a:latin typeface="+mn-lt"/>
          <a:ea typeface="+mn-ea"/>
          <a:cs typeface="+mn-cs"/>
        </a:defRPr>
      </a:lvl3pPr>
      <a:lvl4pPr marL="1004888" indent="-228600" algn="l" rtl="0" eaLnBrk="0" fontAlgn="base" hangingPunct="0">
        <a:spcBef>
          <a:spcPts val="600"/>
        </a:spcBef>
        <a:spcAft>
          <a:spcPct val="0"/>
        </a:spcAft>
        <a:buSzPct val="75000"/>
        <a:buFont typeface="Courier New" pitchFamily="49" charset="0"/>
        <a:buChar char="o"/>
        <a:defRPr sz="2800" kern="1200">
          <a:solidFill>
            <a:schemeClr val="tx1"/>
          </a:solidFill>
          <a:latin typeface="+mn-lt"/>
          <a:ea typeface="+mn-ea"/>
          <a:cs typeface="+mn-cs"/>
        </a:defRPr>
      </a:lvl4pPr>
      <a:lvl5pPr marL="1143000" algn="l" rtl="0" eaLnBrk="0" fontAlgn="base" hangingPunct="0">
        <a:spcBef>
          <a:spcPts val="600"/>
        </a:spcBef>
        <a:spcAft>
          <a:spcPct val="0"/>
        </a:spcAft>
        <a:buFont typeface="Arial" charset="0"/>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0" y="0"/>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05/01/2015</a:t>
            </a: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lgn="ct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Medicare and Medicaid Fraud and Abuse Prevention</a:t>
            </a: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lgn="r" fontAlgn="auto">
              <a:spcBef>
                <a:spcPts val="0"/>
              </a:spcBef>
              <a:spcAft>
                <a:spcPts val="0"/>
              </a:spcAft>
              <a:defRPr sz="1200">
                <a:solidFill>
                  <a:prstClr val="black"/>
                </a:solidFill>
                <a:latin typeface="Calibri"/>
                <a:ea typeface="ＭＳ Ｐゴシック"/>
                <a:cs typeface="ＭＳ Ｐゴシック"/>
              </a:defRPr>
            </a:lvl1pPr>
          </a:lstStyle>
          <a:p>
            <a:pPr>
              <a:defRPr/>
            </a:pPr>
            <a:fld id="{9E67A516-1C37-4310-8220-0C7E8B5E309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31" r:id="rId1"/>
    <p:sldLayoutId id="2147484232" r:id="rId2"/>
  </p:sldLayoutIdLst>
  <p:timing>
    <p:tnLst>
      <p:par>
        <p:cTn id="1" dur="indefinite" restart="never" nodeType="tmRoot"/>
      </p:par>
    </p:tnLst>
  </p:timing>
  <p:hf hdr="0"/>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65125" indent="-365125" algn="l" rtl="0" eaLnBrk="0" fontAlgn="base" hangingPunct="0">
        <a:spcBef>
          <a:spcPts val="600"/>
        </a:spcBef>
        <a:spcAft>
          <a:spcPct val="0"/>
        </a:spcAft>
        <a:buFont typeface="Wingdings" pitchFamily="2" charset="2"/>
        <a:buChar char="§"/>
        <a:defRPr sz="2800" kern="1200">
          <a:solidFill>
            <a:schemeClr val="tx1"/>
          </a:solidFill>
          <a:latin typeface="+mn-lt"/>
          <a:ea typeface="+mn-ea"/>
          <a:cs typeface="+mn-cs"/>
        </a:defRPr>
      </a:lvl1pPr>
      <a:lvl2pPr marL="730250" indent="-365125" algn="l" rtl="0" eaLnBrk="0" fontAlgn="base" hangingPunct="0">
        <a:spcBef>
          <a:spcPts val="600"/>
        </a:spcBef>
        <a:spcAft>
          <a:spcPct val="0"/>
        </a:spcAft>
        <a:buFont typeface="Arial" charset="0"/>
        <a:buChar char="•"/>
        <a:defRPr sz="2400" kern="1200">
          <a:solidFill>
            <a:schemeClr val="tx1"/>
          </a:solidFill>
          <a:latin typeface="+mn-lt"/>
          <a:ea typeface="+mn-ea"/>
          <a:cs typeface="+mn-cs"/>
        </a:defRPr>
      </a:lvl2pPr>
      <a:lvl3pPr marL="1096963" indent="-365125" algn="l" rtl="0" eaLnBrk="0" fontAlgn="base" hangingPunct="0">
        <a:spcBef>
          <a:spcPts val="600"/>
        </a:spcBef>
        <a:spcAft>
          <a:spcPct val="0"/>
        </a:spcAft>
        <a:buSzPct val="50000"/>
        <a:buFont typeface="Wingdings" pitchFamily="2" charset="2"/>
        <a:buChar char="q"/>
        <a:defRPr sz="2200" kern="1200">
          <a:solidFill>
            <a:schemeClr val="tx1"/>
          </a:solidFill>
          <a:latin typeface="+mn-lt"/>
          <a:ea typeface="+mn-ea"/>
          <a:cs typeface="+mn-cs"/>
        </a:defRPr>
      </a:lvl3pPr>
      <a:lvl4pPr marL="1462088" indent="-365125" algn="l" rtl="0" eaLnBrk="0" fontAlgn="base" hangingPunct="0">
        <a:spcBef>
          <a:spcPct val="20000"/>
        </a:spcBef>
        <a:spcAft>
          <a:spcPct val="0"/>
        </a:spcAft>
        <a:buSzPct val="50000"/>
        <a:buFont typeface="Courier New" pitchFamily="49" charset="0"/>
        <a:buChar char="o"/>
        <a:defRPr sz="2200" kern="1200">
          <a:solidFill>
            <a:schemeClr val="tx1"/>
          </a:solidFill>
          <a:latin typeface="+mn-lt"/>
          <a:ea typeface="+mn-ea"/>
          <a:cs typeface="+mn-cs"/>
        </a:defRPr>
      </a:lvl4pPr>
      <a:lvl5pPr marL="1828800" indent="-365125" algn="l" rtl="0" eaLnBrk="0" fontAlgn="base" hangingPunct="0">
        <a:spcBef>
          <a:spcPts val="600"/>
        </a:spcBef>
        <a:spcAft>
          <a:spcPct val="0"/>
        </a:spcAft>
        <a:buSzPct val="50000"/>
        <a:buFont typeface="Calibri"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6147" name="Picture 2"/>
          <p:cNvPicPr>
            <a:picLocks noChangeAspect="1" noChangeArrowheads="1"/>
          </p:cNvPicPr>
          <p:nvPr userDrawn="1"/>
        </p:nvPicPr>
        <p:blipFill>
          <a:blip r:embed="rId4"/>
          <a:srcRect/>
          <a:stretch>
            <a:fillRect/>
          </a:stretch>
        </p:blipFill>
        <p:spPr bwMode="auto">
          <a:xfrm>
            <a:off x="-20638" y="0"/>
            <a:ext cx="9164638" cy="1141413"/>
          </a:xfrm>
          <a:prstGeom prst="rect">
            <a:avLst/>
          </a:prstGeom>
          <a:noFill/>
          <a:ln w="9525">
            <a:noFill/>
            <a:miter lim="800000"/>
            <a:headEnd/>
            <a:tailEnd/>
          </a:ln>
        </p:spPr>
      </p:pic>
      <p:sp>
        <p:nvSpPr>
          <p:cNvPr id="6148" name="Title Placeholder 1"/>
          <p:cNvSpPr>
            <a:spLocks noGrp="1"/>
          </p:cNvSpPr>
          <p:nvPr>
            <p:ph type="title"/>
          </p:nvPr>
        </p:nvSpPr>
        <p:spPr bwMode="auto">
          <a:xfrm>
            <a:off x="0" y="34925"/>
            <a:ext cx="9144000" cy="1069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 name="Date Placeholder 1"/>
          <p:cNvSpPr>
            <a:spLocks noGrp="1"/>
          </p:cNvSpPr>
          <p:nvPr>
            <p:ph type="dt" sz="half" idx="2"/>
          </p:nvPr>
        </p:nvSpPr>
        <p:spPr>
          <a:xfrm>
            <a:off x="457200" y="6340475"/>
            <a:ext cx="2133600" cy="365125"/>
          </a:xfrm>
          <a:prstGeom prst="rect">
            <a:avLst/>
          </a:prstGeom>
        </p:spPr>
        <p:txBody>
          <a:bodyPr anchor="ctr"/>
          <a:lstStyle>
            <a:lvl1pP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05/01/2015</a:t>
            </a:r>
          </a:p>
        </p:txBody>
      </p:sp>
      <p:sp>
        <p:nvSpPr>
          <p:cNvPr id="9" name="Footer Placeholder 2"/>
          <p:cNvSpPr>
            <a:spLocks noGrp="1"/>
          </p:cNvSpPr>
          <p:nvPr>
            <p:ph type="ftr" sz="quarter" idx="3"/>
          </p:nvPr>
        </p:nvSpPr>
        <p:spPr>
          <a:xfrm>
            <a:off x="2590800" y="6340475"/>
            <a:ext cx="3962400" cy="365125"/>
          </a:xfrm>
          <a:prstGeom prst="rect">
            <a:avLst/>
          </a:prstGeom>
        </p:spPr>
        <p:txBody>
          <a:bodyPr anchor="ctr"/>
          <a:lstStyle>
            <a:lvl1pPr algn="ct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Medicare and Medicaid Fraud and Abuse Prevention</a:t>
            </a:r>
          </a:p>
        </p:txBody>
      </p:sp>
      <p:sp>
        <p:nvSpPr>
          <p:cNvPr id="10" name="Slide Number Placeholder 3"/>
          <p:cNvSpPr>
            <a:spLocks noGrp="1"/>
          </p:cNvSpPr>
          <p:nvPr>
            <p:ph type="sldNum" sz="quarter" idx="4"/>
          </p:nvPr>
        </p:nvSpPr>
        <p:spPr>
          <a:xfrm>
            <a:off x="6553200" y="6340475"/>
            <a:ext cx="2133600" cy="365125"/>
          </a:xfrm>
          <a:prstGeom prst="rect">
            <a:avLst/>
          </a:prstGeom>
        </p:spPr>
        <p:txBody>
          <a:bodyPr anchor="ctr"/>
          <a:lstStyle>
            <a:lvl1pPr algn="r" fontAlgn="auto">
              <a:spcBef>
                <a:spcPts val="0"/>
              </a:spcBef>
              <a:spcAft>
                <a:spcPts val="0"/>
              </a:spcAft>
              <a:defRPr sz="1200">
                <a:solidFill>
                  <a:prstClr val="black"/>
                </a:solidFill>
                <a:latin typeface="Calibri"/>
                <a:ea typeface="ＭＳ Ｐゴシック"/>
                <a:cs typeface="ＭＳ Ｐゴシック"/>
              </a:defRPr>
            </a:lvl1pPr>
          </a:lstStyle>
          <a:p>
            <a:pPr>
              <a:defRPr/>
            </a:pPr>
            <a:fld id="{4053B9B1-074C-4C9A-839B-22358AFEA6A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33" r:id="rId1"/>
    <p:sldLayoutId id="2147484234" r:id="rId2"/>
  </p:sldLayoutIdLst>
  <p:timing>
    <p:tnLst>
      <p:par>
        <p:cTn id="1" dur="indefinite" restart="never" nodeType="tmRoot"/>
      </p:par>
    </p:tnLst>
  </p:timing>
  <p:hf hdr="0"/>
  <p:txStyles>
    <p:titleStyle>
      <a:lvl1pPr algn="ctr" rtl="0" eaLnBrk="0" fontAlgn="base" hangingPunct="0">
        <a:spcBef>
          <a:spcPct val="0"/>
        </a:spcBef>
        <a:spcAft>
          <a:spcPct val="0"/>
        </a:spcAft>
        <a:defRPr sz="3600" b="1" kern="1200">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Calibri" pitchFamily="34" charset="0"/>
        </a:defRPr>
      </a:lvl2pPr>
      <a:lvl3pPr algn="ctr" rtl="0" eaLnBrk="0" fontAlgn="base" hangingPunct="0">
        <a:spcBef>
          <a:spcPct val="0"/>
        </a:spcBef>
        <a:spcAft>
          <a:spcPct val="0"/>
        </a:spcAft>
        <a:defRPr sz="3600" b="1">
          <a:solidFill>
            <a:schemeClr val="bg1"/>
          </a:solidFill>
          <a:latin typeface="Calibri" pitchFamily="34" charset="0"/>
        </a:defRPr>
      </a:lvl3pPr>
      <a:lvl4pPr algn="ctr" rtl="0" eaLnBrk="0" fontAlgn="base" hangingPunct="0">
        <a:spcBef>
          <a:spcPct val="0"/>
        </a:spcBef>
        <a:spcAft>
          <a:spcPct val="0"/>
        </a:spcAft>
        <a:defRPr sz="3600" b="1">
          <a:solidFill>
            <a:schemeClr val="bg1"/>
          </a:solidFill>
          <a:latin typeface="Calibri" pitchFamily="34" charset="0"/>
        </a:defRPr>
      </a:lvl4pPr>
      <a:lvl5pPr algn="ctr" rtl="0" eaLnBrk="0" fontAlgn="base" hangingPunct="0">
        <a:spcBef>
          <a:spcPct val="0"/>
        </a:spcBef>
        <a:spcAft>
          <a:spcPct val="0"/>
        </a:spcAft>
        <a:defRPr sz="3600" b="1">
          <a:solidFill>
            <a:schemeClr val="bg1"/>
          </a:solidFill>
          <a:latin typeface="Calibri" pitchFamily="34" charset="0"/>
        </a:defRPr>
      </a:lvl5pPr>
      <a:lvl6pPr marL="457200" algn="ctr" rtl="0" fontAlgn="base">
        <a:spcBef>
          <a:spcPct val="0"/>
        </a:spcBef>
        <a:spcAft>
          <a:spcPct val="0"/>
        </a:spcAft>
        <a:defRPr sz="3600" b="1">
          <a:solidFill>
            <a:schemeClr val="bg1"/>
          </a:solidFill>
          <a:latin typeface="Calibri" pitchFamily="34" charset="0"/>
        </a:defRPr>
      </a:lvl6pPr>
      <a:lvl7pPr marL="914400" algn="ctr" rtl="0" fontAlgn="base">
        <a:spcBef>
          <a:spcPct val="0"/>
        </a:spcBef>
        <a:spcAft>
          <a:spcPct val="0"/>
        </a:spcAft>
        <a:defRPr sz="3600" b="1">
          <a:solidFill>
            <a:schemeClr val="bg1"/>
          </a:solidFill>
          <a:latin typeface="Calibri" pitchFamily="34" charset="0"/>
        </a:defRPr>
      </a:lvl7pPr>
      <a:lvl8pPr marL="1371600" algn="ctr" rtl="0" fontAlgn="base">
        <a:spcBef>
          <a:spcPct val="0"/>
        </a:spcBef>
        <a:spcAft>
          <a:spcPct val="0"/>
        </a:spcAft>
        <a:defRPr sz="3600" b="1">
          <a:solidFill>
            <a:schemeClr val="bg1"/>
          </a:solidFill>
          <a:latin typeface="Calibri" pitchFamily="34" charset="0"/>
        </a:defRPr>
      </a:lvl8pPr>
      <a:lvl9pPr marL="1828800" algn="ctr" rtl="0" fontAlgn="base">
        <a:spcBef>
          <a:spcPct val="0"/>
        </a:spcBef>
        <a:spcAft>
          <a:spcPct val="0"/>
        </a:spcAft>
        <a:defRPr sz="3600" b="1">
          <a:solidFill>
            <a:schemeClr val="bg1"/>
          </a:solidFill>
          <a:latin typeface="Calibri" pitchFamily="34" charset="0"/>
        </a:defRPr>
      </a:lvl9pPr>
    </p:titleStyle>
    <p:bodyStyle>
      <a:lvl1pPr marL="342900" indent="-342900" algn="l" rtl="0" eaLnBrk="0" fontAlgn="base" hangingPunct="0">
        <a:spcBef>
          <a:spcPts val="600"/>
        </a:spcBef>
        <a:spcAft>
          <a:spcPct val="0"/>
        </a:spcAft>
        <a:buFont typeface="Wingdings" pitchFamily="2" charset="2"/>
        <a:buChar char="§"/>
        <a:defRPr sz="3200" kern="1200">
          <a:solidFill>
            <a:schemeClr val="tx1"/>
          </a:solidFill>
          <a:latin typeface="+mn-lt"/>
          <a:ea typeface="+mn-ea"/>
          <a:cs typeface="+mn-cs"/>
        </a:defRPr>
      </a:lvl1pPr>
      <a:lvl2pPr marL="695325" indent="-238125" algn="l" rtl="0" eaLnBrk="0" fontAlgn="base" hangingPunct="0">
        <a:spcBef>
          <a:spcPts val="600"/>
        </a:spcBef>
        <a:spcAft>
          <a:spcPct val="0"/>
        </a:spcAft>
        <a:buFont typeface="Arial" charset="0"/>
        <a:buChar char="•"/>
        <a:defRPr sz="2800" kern="1200">
          <a:solidFill>
            <a:schemeClr val="tx1"/>
          </a:solidFill>
          <a:latin typeface="+mn-lt"/>
          <a:ea typeface="+mn-ea"/>
          <a:cs typeface="+mn-cs"/>
        </a:defRPr>
      </a:lvl2pPr>
      <a:lvl3pPr marL="1025525" indent="-346075" algn="l" rtl="0" eaLnBrk="0" fontAlgn="base" hangingPunct="0">
        <a:spcBef>
          <a:spcPts val="600"/>
        </a:spcBef>
        <a:spcAft>
          <a:spcPct val="0"/>
        </a:spcAft>
        <a:buSzPct val="50000"/>
        <a:buFont typeface="Wingdings" pitchFamily="2" charset="2"/>
        <a:buChar char="q"/>
        <a:defRPr sz="2400" kern="1200">
          <a:solidFill>
            <a:schemeClr val="tx1"/>
          </a:solidFill>
          <a:latin typeface="+mn-lt"/>
          <a:ea typeface="+mn-ea"/>
          <a:cs typeface="+mn-cs"/>
        </a:defRPr>
      </a:lvl3pPr>
      <a:lvl4pPr marL="1260475" indent="-234950" algn="l" rtl="0" eaLnBrk="0" fontAlgn="base" hangingPunct="0">
        <a:spcBef>
          <a:spcPct val="20000"/>
        </a:spcBef>
        <a:spcAft>
          <a:spcPct val="0"/>
        </a:spcAft>
        <a:buSzPct val="50000"/>
        <a:buFont typeface="Courier New" pitchFamily="49" charset="0"/>
        <a:buChar char="o"/>
        <a:tabLst>
          <a:tab pos="1198563" algn="l"/>
        </a:tabLst>
        <a:defRPr sz="2000" kern="1200">
          <a:solidFill>
            <a:schemeClr val="tx1"/>
          </a:solidFill>
          <a:latin typeface="+mn-lt"/>
          <a:ea typeface="+mn-ea"/>
          <a:cs typeface="+mn-cs"/>
        </a:defRPr>
      </a:lvl4pPr>
      <a:lvl5pPr marL="1714500" indent="-342900" algn="l" rtl="0" eaLnBrk="0" fontAlgn="base" hangingPunct="0">
        <a:spcBef>
          <a:spcPts val="600"/>
        </a:spcBef>
        <a:spcAft>
          <a:spcPct val="0"/>
        </a:spcAft>
        <a:buSzPct val="50000"/>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9218"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endParaRPr lang="en-US" smtClean="0"/>
          </a:p>
        </p:txBody>
      </p:sp>
      <p:sp>
        <p:nvSpPr>
          <p:cNvPr id="7"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5/01/2014</a:t>
            </a: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solidFill>
                <a:latin typeface="Calibri"/>
                <a:ea typeface="ＭＳ Ｐゴシック"/>
                <a:cs typeface="ＭＳ Ｐゴシック"/>
              </a:defRPr>
            </a:lvl1pPr>
          </a:lstStyle>
          <a:p>
            <a:pPr>
              <a:defRPr/>
            </a:pPr>
            <a:r>
              <a:rPr lang="en-US"/>
              <a:t>Medicare Fraud and Abuse Prevention</a:t>
            </a: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solidFill>
                <a:latin typeface="Calibri"/>
                <a:ea typeface="ＭＳ Ｐゴシック"/>
                <a:cs typeface="ＭＳ Ｐゴシック"/>
              </a:defRPr>
            </a:lvl1pPr>
          </a:lstStyle>
          <a:p>
            <a:pPr>
              <a:defRPr/>
            </a:pPr>
            <a:fld id="{33F60EB5-79F6-4DF7-8BDD-8E3A72219D7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35" r:id="rId1"/>
    <p:sldLayoutId id="2147484236" r:id="rId2"/>
    <p:sldLayoutId id="2147484225" r:id="rId3"/>
    <p:sldLayoutId id="2147484226" r:id="rId4"/>
    <p:sldLayoutId id="2147484227" r:id="rId5"/>
    <p:sldLayoutId id="2147484237" r:id="rId6"/>
    <p:sldLayoutId id="2147484228" r:id="rId7"/>
    <p:sldLayoutId id="2147484229" r:id="rId8"/>
  </p:sldLayoutIdLst>
  <p:timing>
    <p:tnLst>
      <p:par>
        <p:cTn id="1" dur="indefinite" restart="never" nodeType="tmRoot"/>
      </p:par>
    </p:tnLst>
  </p:timing>
  <p:hf hdr="0"/>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chemeClr val="tx1"/>
          </a:solidFill>
          <a:latin typeface="+mn-lt"/>
          <a:ea typeface="+mn-ea"/>
          <a:cs typeface="+mn-cs"/>
        </a:defRPr>
      </a:lvl1pPr>
      <a:lvl2pPr marL="639763" indent="-273050" algn="l" rtl="0" eaLnBrk="0" fontAlgn="base" hangingPunct="0">
        <a:spcBef>
          <a:spcPts val="600"/>
        </a:spcBef>
        <a:spcAft>
          <a:spcPct val="0"/>
        </a:spcAft>
        <a:buFont typeface="Arial" charset="0"/>
        <a:buChar char="•"/>
        <a:defRPr sz="2800" kern="1200">
          <a:solidFill>
            <a:schemeClr val="tx1"/>
          </a:solidFill>
          <a:latin typeface="+mn-lt"/>
          <a:ea typeface="+mn-ea"/>
          <a:cs typeface="+mn-cs"/>
        </a:defRPr>
      </a:lvl2pPr>
      <a:lvl3pPr marL="822325" indent="-228600" algn="l" rtl="0" eaLnBrk="0" fontAlgn="base" hangingPunct="0">
        <a:spcBef>
          <a:spcPts val="600"/>
        </a:spcBef>
        <a:spcAft>
          <a:spcPct val="0"/>
        </a:spcAft>
        <a:buSzPct val="50000"/>
        <a:buFont typeface="Wingdings" pitchFamily="2" charset="2"/>
        <a:buChar char="q"/>
        <a:defRPr sz="2800" kern="1200">
          <a:solidFill>
            <a:schemeClr val="tx1"/>
          </a:solidFill>
          <a:latin typeface="+mn-lt"/>
          <a:ea typeface="+mn-ea"/>
          <a:cs typeface="+mn-cs"/>
        </a:defRPr>
      </a:lvl3pPr>
      <a:lvl4pPr marL="1004888" indent="-228600" algn="l" rtl="0" eaLnBrk="0" fontAlgn="base" hangingPunct="0">
        <a:spcBef>
          <a:spcPts val="600"/>
        </a:spcBef>
        <a:spcAft>
          <a:spcPct val="0"/>
        </a:spcAft>
        <a:buSzPct val="75000"/>
        <a:buFont typeface="Courier New" pitchFamily="49" charset="0"/>
        <a:buChar char="o"/>
        <a:defRPr sz="2800" kern="1200">
          <a:solidFill>
            <a:schemeClr val="tx1"/>
          </a:solidFill>
          <a:latin typeface="+mn-lt"/>
          <a:ea typeface="+mn-ea"/>
          <a:cs typeface="+mn-cs"/>
        </a:defRPr>
      </a:lvl4pPr>
      <a:lvl5pPr marL="1143000" algn="l" rtl="0" eaLnBrk="0" fontAlgn="base" hangingPunct="0">
        <a:spcBef>
          <a:spcPts val="600"/>
        </a:spcBef>
        <a:spcAft>
          <a:spcPct val="0"/>
        </a:spcAft>
        <a:buFont typeface="Arial" charset="0"/>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8435" name="Picture 2"/>
          <p:cNvPicPr>
            <a:picLocks noChangeAspect="1" noChangeArrowheads="1"/>
          </p:cNvPicPr>
          <p:nvPr userDrawn="1"/>
        </p:nvPicPr>
        <p:blipFill>
          <a:blip r:embed="rId3"/>
          <a:srcRect/>
          <a:stretch>
            <a:fillRect/>
          </a:stretch>
        </p:blipFill>
        <p:spPr bwMode="auto">
          <a:xfrm>
            <a:off x="-20638" y="0"/>
            <a:ext cx="9164638" cy="1141413"/>
          </a:xfrm>
          <a:prstGeom prst="rect">
            <a:avLst/>
          </a:prstGeom>
          <a:noFill/>
          <a:ln w="9525">
            <a:noFill/>
            <a:miter lim="800000"/>
            <a:headEnd/>
            <a:tailEnd/>
          </a:ln>
        </p:spPr>
      </p:pic>
      <p:sp>
        <p:nvSpPr>
          <p:cNvPr id="18436" name="Title Placeholder 1"/>
          <p:cNvSpPr>
            <a:spLocks noGrp="1"/>
          </p:cNvSpPr>
          <p:nvPr>
            <p:ph type="title"/>
          </p:nvPr>
        </p:nvSpPr>
        <p:spPr bwMode="auto">
          <a:xfrm>
            <a:off x="0" y="34925"/>
            <a:ext cx="9144000" cy="1069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solidFill>
                <a:latin typeface="Calibri"/>
                <a:ea typeface="ＭＳ Ｐゴシック"/>
                <a:cs typeface="+mn-cs"/>
              </a:defRPr>
            </a:lvl1pPr>
          </a:lstStyle>
          <a:p>
            <a:pPr>
              <a:defRPr/>
            </a:pPr>
            <a:r>
              <a:rPr lang="en-US"/>
              <a:t>Date</a:t>
            </a:r>
          </a:p>
        </p:txBody>
      </p:sp>
      <p:sp>
        <p:nvSpPr>
          <p:cNvPr id="12"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solidFill>
                <a:latin typeface="Calibri"/>
                <a:ea typeface="ＭＳ Ｐゴシック"/>
                <a:cs typeface="+mn-cs"/>
              </a:defRPr>
            </a:lvl1pPr>
          </a:lstStyle>
          <a:p>
            <a:pPr>
              <a:defRPr/>
            </a:pPr>
            <a:r>
              <a:rPr lang="en-US"/>
              <a:t>Title</a:t>
            </a:r>
          </a:p>
        </p:txBody>
      </p:sp>
      <p:sp>
        <p:nvSpPr>
          <p:cNvPr id="13"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solidFill>
                <a:latin typeface="Calibri"/>
                <a:ea typeface="ＭＳ Ｐゴシック"/>
                <a:cs typeface="+mn-cs"/>
              </a:defRPr>
            </a:lvl1pPr>
          </a:lstStyle>
          <a:p>
            <a:pPr>
              <a:defRPr/>
            </a:pPr>
            <a:fld id="{42D1C5A1-9E1B-4719-988A-755CB26243D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238" r:id="rId1"/>
  </p:sldLayoutIdLst>
  <p:timing>
    <p:tnLst>
      <p:par>
        <p:cTn id="1" dur="indefinite" restart="never" nodeType="tmRoot"/>
      </p:par>
    </p:tnLst>
  </p:timing>
  <p:hf hdr="0"/>
  <p:txStyles>
    <p:titleStyle>
      <a:lvl1pPr algn="ctr" rtl="0" eaLnBrk="0" fontAlgn="base" hangingPunct="0">
        <a:spcBef>
          <a:spcPct val="0"/>
        </a:spcBef>
        <a:spcAft>
          <a:spcPct val="0"/>
        </a:spcAft>
        <a:defRPr sz="3600" b="1" kern="1200">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Calibri" pitchFamily="34" charset="0"/>
        </a:defRPr>
      </a:lvl2pPr>
      <a:lvl3pPr algn="ctr" rtl="0" eaLnBrk="0" fontAlgn="base" hangingPunct="0">
        <a:spcBef>
          <a:spcPct val="0"/>
        </a:spcBef>
        <a:spcAft>
          <a:spcPct val="0"/>
        </a:spcAft>
        <a:defRPr sz="3600" b="1">
          <a:solidFill>
            <a:schemeClr val="bg1"/>
          </a:solidFill>
          <a:latin typeface="Calibri" pitchFamily="34" charset="0"/>
        </a:defRPr>
      </a:lvl3pPr>
      <a:lvl4pPr algn="ctr" rtl="0" eaLnBrk="0" fontAlgn="base" hangingPunct="0">
        <a:spcBef>
          <a:spcPct val="0"/>
        </a:spcBef>
        <a:spcAft>
          <a:spcPct val="0"/>
        </a:spcAft>
        <a:defRPr sz="3600" b="1">
          <a:solidFill>
            <a:schemeClr val="bg1"/>
          </a:solidFill>
          <a:latin typeface="Calibri" pitchFamily="34" charset="0"/>
        </a:defRPr>
      </a:lvl4pPr>
      <a:lvl5pPr algn="ctr" rtl="0" eaLnBrk="0" fontAlgn="base" hangingPunct="0">
        <a:spcBef>
          <a:spcPct val="0"/>
        </a:spcBef>
        <a:spcAft>
          <a:spcPct val="0"/>
        </a:spcAft>
        <a:defRPr sz="3600" b="1">
          <a:solidFill>
            <a:schemeClr val="bg1"/>
          </a:solidFill>
          <a:latin typeface="Calibri" pitchFamily="34" charset="0"/>
        </a:defRPr>
      </a:lvl5pPr>
      <a:lvl6pPr marL="457200" algn="ctr" rtl="0" fontAlgn="base">
        <a:spcBef>
          <a:spcPct val="0"/>
        </a:spcBef>
        <a:spcAft>
          <a:spcPct val="0"/>
        </a:spcAft>
        <a:defRPr sz="3600" b="1">
          <a:solidFill>
            <a:schemeClr val="bg1"/>
          </a:solidFill>
          <a:latin typeface="Calibri" pitchFamily="34" charset="0"/>
        </a:defRPr>
      </a:lvl6pPr>
      <a:lvl7pPr marL="914400" algn="ctr" rtl="0" fontAlgn="base">
        <a:spcBef>
          <a:spcPct val="0"/>
        </a:spcBef>
        <a:spcAft>
          <a:spcPct val="0"/>
        </a:spcAft>
        <a:defRPr sz="3600" b="1">
          <a:solidFill>
            <a:schemeClr val="bg1"/>
          </a:solidFill>
          <a:latin typeface="Calibri" pitchFamily="34" charset="0"/>
        </a:defRPr>
      </a:lvl7pPr>
      <a:lvl8pPr marL="1371600" algn="ctr" rtl="0" fontAlgn="base">
        <a:spcBef>
          <a:spcPct val="0"/>
        </a:spcBef>
        <a:spcAft>
          <a:spcPct val="0"/>
        </a:spcAft>
        <a:defRPr sz="3600" b="1">
          <a:solidFill>
            <a:schemeClr val="bg1"/>
          </a:solidFill>
          <a:latin typeface="Calibri" pitchFamily="34" charset="0"/>
        </a:defRPr>
      </a:lvl8pPr>
      <a:lvl9pPr marL="1828800" algn="ctr" rtl="0" fontAlgn="base">
        <a:spcBef>
          <a:spcPct val="0"/>
        </a:spcBef>
        <a:spcAft>
          <a:spcPct val="0"/>
        </a:spcAft>
        <a:defRPr sz="3600" b="1">
          <a:solidFill>
            <a:schemeClr val="bg1"/>
          </a:solidFill>
          <a:latin typeface="Calibri" pitchFamily="34" charset="0"/>
        </a:defRPr>
      </a:lvl9pPr>
    </p:titleStyle>
    <p:bodyStyle>
      <a:lvl1pPr marL="342900" indent="-342900" algn="l" rtl="0" eaLnBrk="0" fontAlgn="base" hangingPunct="0">
        <a:spcBef>
          <a:spcPts val="600"/>
        </a:spcBef>
        <a:spcAft>
          <a:spcPct val="0"/>
        </a:spcAft>
        <a:buFont typeface="Wingdings" pitchFamily="2" charset="2"/>
        <a:buChar char="§"/>
        <a:defRPr sz="3200" kern="1200">
          <a:solidFill>
            <a:schemeClr val="tx1"/>
          </a:solidFill>
          <a:latin typeface="+mn-lt"/>
          <a:ea typeface="+mn-ea"/>
          <a:cs typeface="+mn-cs"/>
        </a:defRPr>
      </a:lvl1pPr>
      <a:lvl2pPr marL="695325" indent="-238125" algn="l" rtl="0" eaLnBrk="0" fontAlgn="base" hangingPunct="0">
        <a:spcBef>
          <a:spcPts val="600"/>
        </a:spcBef>
        <a:spcAft>
          <a:spcPct val="0"/>
        </a:spcAft>
        <a:buFont typeface="Arial" charset="0"/>
        <a:buChar char="•"/>
        <a:defRPr sz="2800" kern="1200">
          <a:solidFill>
            <a:schemeClr val="tx1"/>
          </a:solidFill>
          <a:latin typeface="+mn-lt"/>
          <a:ea typeface="+mn-ea"/>
          <a:cs typeface="+mn-cs"/>
        </a:defRPr>
      </a:lvl2pPr>
      <a:lvl3pPr marL="1025525" indent="-346075" algn="l" rtl="0" eaLnBrk="0" fontAlgn="base" hangingPunct="0">
        <a:spcBef>
          <a:spcPts val="600"/>
        </a:spcBef>
        <a:spcAft>
          <a:spcPct val="0"/>
        </a:spcAft>
        <a:buSzPct val="50000"/>
        <a:buFont typeface="Wingdings" pitchFamily="2" charset="2"/>
        <a:buChar char="q"/>
        <a:defRPr sz="2400" kern="1200">
          <a:solidFill>
            <a:schemeClr val="tx1"/>
          </a:solidFill>
          <a:latin typeface="+mn-lt"/>
          <a:ea typeface="+mn-ea"/>
          <a:cs typeface="+mn-cs"/>
        </a:defRPr>
      </a:lvl3pPr>
      <a:lvl4pPr marL="1260475" indent="-234950" algn="l" rtl="0" eaLnBrk="0" fontAlgn="base" hangingPunct="0">
        <a:spcBef>
          <a:spcPct val="20000"/>
        </a:spcBef>
        <a:spcAft>
          <a:spcPct val="0"/>
        </a:spcAft>
        <a:buSzPct val="50000"/>
        <a:buFont typeface="Courier New" pitchFamily="49" charset="0"/>
        <a:buChar char="o"/>
        <a:tabLst>
          <a:tab pos="1198563" algn="l"/>
        </a:tabLst>
        <a:defRPr sz="2000" kern="1200">
          <a:solidFill>
            <a:schemeClr val="tx1"/>
          </a:solidFill>
          <a:latin typeface="+mn-lt"/>
          <a:ea typeface="+mn-ea"/>
          <a:cs typeface="+mn-cs"/>
        </a:defRPr>
      </a:lvl4pPr>
      <a:lvl5pPr marL="1714500" indent="-342900" algn="l" rtl="0" eaLnBrk="0" fontAlgn="base" hangingPunct="0">
        <a:spcBef>
          <a:spcPts val="600"/>
        </a:spcBef>
        <a:spcAft>
          <a:spcPct val="0"/>
        </a:spcAft>
        <a:buSzPct val="50000"/>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medicare.gov/contact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cms.gov/Medicare-Medicaid-Coordination/Fraud-Prevention/Medicaid-Integrity-Education/fwa.html"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oig.hhs.gov/fraud/medicaid-fraud-control-units-mfcu/files/contact-directors.pdf"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8" Type="http://schemas.openxmlformats.org/officeDocument/2006/relationships/hyperlink" Target="https://forms.oig.hhs.gov/hotlineoperations/" TargetMode="External"/><Relationship Id="rId13" Type="http://schemas.openxmlformats.org/officeDocument/2006/relationships/hyperlink" Target="http://www.healthintegrity.org/contracts/nbi-medic/reporting-a-complaint" TargetMode="External"/><Relationship Id="rId18" Type="http://schemas.openxmlformats.org/officeDocument/2006/relationships/hyperlink" Target="http://medic-outreach.rainmakerssolutions.com/" TargetMode="External"/><Relationship Id="rId3" Type="http://schemas.openxmlformats.org/officeDocument/2006/relationships/hyperlink" Target="http://www.medicare.gov/" TargetMode="External"/><Relationship Id="rId7" Type="http://schemas.openxmlformats.org/officeDocument/2006/relationships/hyperlink" Target="http://oig.hhs.gov/" TargetMode="External"/><Relationship Id="rId12" Type="http://schemas.openxmlformats.org/officeDocument/2006/relationships/hyperlink" Target="http://www.healthintegrity.org/contracts/nbi-medic/reporting-a-complaint.html" TargetMode="External"/><Relationship Id="rId17" Type="http://schemas.openxmlformats.org/officeDocument/2006/relationships/hyperlink" Target="http://cms.gov/Outreach-and-Education/Outreach/%20Partnerships/FraudPreventionToolkit.html" TargetMode="External"/><Relationship Id="rId2" Type="http://schemas.openxmlformats.org/officeDocument/2006/relationships/notesSlide" Target="../notesSlides/notesSlide47.xml"/><Relationship Id="rId16" Type="http://schemas.openxmlformats.org/officeDocument/2006/relationships/hyperlink" Target="http://cms.gov/Medicare-Medicaid-Coordination/Fraud-Prevention/Medicaid-Integrity-Education/edmic-landing.html" TargetMode="External"/><Relationship Id="rId20" Type="http://schemas.openxmlformats.org/officeDocument/2006/relationships/hyperlink" Target="productordering.cms.hhs.gov" TargetMode="External"/><Relationship Id="rId1" Type="http://schemas.openxmlformats.org/officeDocument/2006/relationships/slideLayout" Target="../slideLayouts/slideLayout2.xml"/><Relationship Id="rId6" Type="http://schemas.openxmlformats.org/officeDocument/2006/relationships/hyperlink" Target="http://www.stopmedicarefraud.gov/" TargetMode="External"/><Relationship Id="rId11" Type="http://schemas.openxmlformats.org/officeDocument/2006/relationships/hyperlink" Target="http://www.smpresource.org/" TargetMode="External"/><Relationship Id="rId5" Type="http://schemas.openxmlformats.org/officeDocument/2006/relationships/hyperlink" Target="http://www.cms.gov/About-CMS/Components/CPI/Center-for-program-integrity.html" TargetMode="External"/><Relationship Id="rId15" Type="http://schemas.openxmlformats.org/officeDocument/2006/relationships/hyperlink" Target="http://www.nhcaa.org/" TargetMode="External"/><Relationship Id="rId10" Type="http://schemas.openxmlformats.org/officeDocument/2006/relationships/hyperlink" Target="https://www.socialsecurity.gov/espanol/" TargetMode="External"/><Relationship Id="rId19" Type="http://schemas.openxmlformats.org/officeDocument/2006/relationships/hyperlink" Target="http://www.medicare.gov/publications" TargetMode="External"/><Relationship Id="rId4" Type="http://schemas.openxmlformats.org/officeDocument/2006/relationships/hyperlink" Target="https://www.mymedicare.gov/https:/www.mymedicare.gov/" TargetMode="External"/><Relationship Id="rId9" Type="http://schemas.openxmlformats.org/officeDocument/2006/relationships/hyperlink" Target="https://www.healthcare.gov/how-can-i-protect-myself-from-fraud-in-the-health-insurance-marketplace/" TargetMode="External"/><Relationship Id="rId14" Type="http://schemas.openxmlformats.org/officeDocument/2006/relationships/hyperlink" Target="http://www.healthintegrity.org/contracts/nbi-medic"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index.html" TargetMode="External"/><Relationship Id="rId2" Type="http://schemas.openxmlformats.org/officeDocument/2006/relationships/notesSlide" Target="../notesSlides/notesSlide48.xml"/><Relationship Id="rId1" Type="http://schemas.openxmlformats.org/officeDocument/2006/relationships/slideLayout" Target="../slideLayouts/slideLayout14.xml"/><Relationship Id="rId4" Type="http://schemas.openxmlformats.org/officeDocument/2006/relationships/hyperlink" Target="mailto:training@cms.hhs.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dic-outreach.rainmakerssolutions.com/fraud-in-the-new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2"/>
          <p:cNvSpPr>
            <a:spLocks noGrp="1"/>
          </p:cNvSpPr>
          <p:nvPr>
            <p:ph type="title"/>
          </p:nvPr>
        </p:nvSpPr>
        <p:spPr/>
        <p:txBody>
          <a:bodyPr/>
          <a:lstStyle/>
          <a:p>
            <a:r>
              <a:rPr lang="es-AR" sz="3200" smtClean="0"/>
              <a:t>Programa Nacional de Capacitación </a:t>
            </a:r>
            <a:br>
              <a:rPr lang="es-AR" sz="3200" smtClean="0"/>
            </a:br>
            <a:r>
              <a:rPr lang="es-AR" sz="3200" smtClean="0"/>
              <a:t>2015</a:t>
            </a:r>
          </a:p>
        </p:txBody>
      </p:sp>
      <p:sp>
        <p:nvSpPr>
          <p:cNvPr id="22530" name="Text Placeholder 3"/>
          <p:cNvSpPr>
            <a:spLocks noGrp="1"/>
          </p:cNvSpPr>
          <p:nvPr>
            <p:ph type="body" sz="quarter" idx="11"/>
          </p:nvPr>
        </p:nvSpPr>
        <p:spPr>
          <a:xfrm>
            <a:off x="5715000" y="2819400"/>
            <a:ext cx="2971800" cy="838200"/>
          </a:xfrm>
        </p:spPr>
        <p:txBody>
          <a:bodyPr/>
          <a:lstStyle/>
          <a:p>
            <a:pPr fontAlgn="base">
              <a:spcAft>
                <a:spcPct val="0"/>
              </a:spcAft>
              <a:buFont typeface="Arial" charset="0"/>
              <a:buNone/>
            </a:pPr>
            <a:r>
              <a:rPr lang="en-US" sz="2800" i="0" smtClean="0"/>
              <a:t>Módulo 10</a:t>
            </a:r>
            <a:endParaRPr lang="es-US" sz="2800" i="0" smtClean="0"/>
          </a:p>
        </p:txBody>
      </p:sp>
      <p:sp>
        <p:nvSpPr>
          <p:cNvPr id="22531" name="Subtitle 6"/>
          <p:cNvSpPr>
            <a:spLocks noGrp="1"/>
          </p:cNvSpPr>
          <p:nvPr>
            <p:ph type="body" sz="quarter" idx="10"/>
          </p:nvPr>
        </p:nvSpPr>
        <p:spPr>
          <a:xfrm>
            <a:off x="5715000" y="4038600"/>
            <a:ext cx="3276600" cy="1371600"/>
          </a:xfrm>
        </p:spPr>
        <p:txBody>
          <a:bodyPr>
            <a:normAutofit fontScale="92500"/>
          </a:bodyPr>
          <a:lstStyle/>
          <a:p>
            <a:r>
              <a:rPr lang="en-US" i="0" smtClean="0"/>
              <a:t>Prevención del fraude y el abuso contra Medicare y Medicaid</a:t>
            </a:r>
          </a:p>
          <a:p>
            <a:endParaRPr lang="es-US" smtClean="0">
              <a:solidFill>
                <a:srgbClr val="002060"/>
              </a:solidFill>
            </a:endParaRPr>
          </a:p>
          <a:p>
            <a:endParaRPr lang="es-US" smtClean="0">
              <a:solidFill>
                <a:srgbClr val="002060"/>
              </a:solidFill>
            </a:endParaRPr>
          </a:p>
        </p:txBody>
      </p:sp>
      <p:pic>
        <p:nvPicPr>
          <p:cNvPr id="22532" name="Picture 2" descr="50th Medicare &amp; Medicaid 50th Anniversary. 1965-2015"/>
          <p:cNvPicPr>
            <a:picLocks noChangeAspect="1" noChangeArrowheads="1"/>
          </p:cNvPicPr>
          <p:nvPr/>
        </p:nvPicPr>
        <p:blipFill>
          <a:blip r:embed="rId3"/>
          <a:srcRect/>
          <a:stretch>
            <a:fillRect/>
          </a:stretch>
        </p:blipFill>
        <p:spPr bwMode="auto">
          <a:xfrm>
            <a:off x="7848600" y="1219200"/>
            <a:ext cx="1030288"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s-AR" smtClean="0"/>
              <a:t>Causas de los pagos indebidos</a:t>
            </a:r>
          </a:p>
        </p:txBody>
      </p:sp>
      <p:sp>
        <p:nvSpPr>
          <p:cNvPr id="40962" name="Content Placeholder 2"/>
          <p:cNvSpPr>
            <a:spLocks noGrp="1"/>
          </p:cNvSpPr>
          <p:nvPr>
            <p:ph idx="1"/>
          </p:nvPr>
        </p:nvSpPr>
        <p:spPr>
          <a:xfrm>
            <a:off x="457200" y="1371600"/>
            <a:ext cx="8686800" cy="4754563"/>
          </a:xfrm>
        </p:spPr>
        <p:txBody>
          <a:bodyPr/>
          <a:lstStyle/>
          <a:p>
            <a:pPr eaLnBrk="1" hangingPunct="1">
              <a:lnSpc>
                <a:spcPct val="90000"/>
              </a:lnSpc>
            </a:pPr>
            <a:r>
              <a:rPr lang="es-AR" sz="2700" smtClean="0"/>
              <a:t>No todos los pagos indebidos son fraude, pero todos los pagos realizados a causa de un fraude son indebidos</a:t>
            </a:r>
          </a:p>
          <a:p>
            <a:pPr eaLnBrk="1" hangingPunct="1">
              <a:lnSpc>
                <a:spcPct val="90000"/>
              </a:lnSpc>
            </a:pPr>
            <a:endParaRPr lang="es-US" sz="2700" smtClean="0"/>
          </a:p>
          <a:p>
            <a:pPr eaLnBrk="1" hangingPunct="1">
              <a:lnSpc>
                <a:spcPct val="90000"/>
              </a:lnSpc>
            </a:pPr>
            <a:endParaRPr lang="es-US" sz="2700" smtClean="0"/>
          </a:p>
          <a:p>
            <a:pPr eaLnBrk="1" hangingPunct="1">
              <a:lnSpc>
                <a:spcPct val="90000"/>
              </a:lnSpc>
            </a:pPr>
            <a:endParaRPr lang="es-US" sz="2700" smtClean="0"/>
          </a:p>
          <a:p>
            <a:pPr eaLnBrk="1" hangingPunct="1">
              <a:lnSpc>
                <a:spcPct val="90000"/>
              </a:lnSpc>
            </a:pPr>
            <a:endParaRPr lang="es-US" sz="2700" smtClean="0"/>
          </a:p>
          <a:p>
            <a:pPr eaLnBrk="1" hangingPunct="1">
              <a:lnSpc>
                <a:spcPct val="90000"/>
              </a:lnSpc>
              <a:buFont typeface="Wingdings" pitchFamily="2" charset="2"/>
              <a:buNone/>
            </a:pPr>
            <a:endParaRPr lang="es-AR" sz="2700" smtClean="0"/>
          </a:p>
          <a:p>
            <a:pPr eaLnBrk="1" hangingPunct="1">
              <a:lnSpc>
                <a:spcPct val="90000"/>
              </a:lnSpc>
              <a:buFont typeface="Wingdings" pitchFamily="2" charset="2"/>
              <a:buNone/>
            </a:pPr>
            <a:r>
              <a:rPr lang="es-AR" sz="2700" smtClean="0"/>
              <a:t>CMS se está ocupando de todas las causas de pagos indebidos</a:t>
            </a:r>
          </a:p>
          <a:p>
            <a:pPr lvl="1" eaLnBrk="1" hangingPunct="1">
              <a:lnSpc>
                <a:spcPct val="90000"/>
              </a:lnSpc>
            </a:pPr>
            <a:r>
              <a:rPr lang="es-AR" sz="2400" smtClean="0"/>
              <a:t>Desde errores involuntarios hasta el engaño intencional</a:t>
            </a:r>
          </a:p>
          <a:p>
            <a:pPr eaLnBrk="1" hangingPunct="1">
              <a:lnSpc>
                <a:spcPct val="90000"/>
              </a:lnSpc>
            </a:pPr>
            <a:r>
              <a:rPr lang="es-AR" sz="2700" smtClean="0"/>
              <a:t>El error más frecuente es la documentación insuficiente</a:t>
            </a:r>
          </a:p>
          <a:p>
            <a:pPr eaLnBrk="1" hangingPunct="1">
              <a:lnSpc>
                <a:spcPct val="90000"/>
              </a:lnSpc>
            </a:pPr>
            <a:endParaRPr lang="es-US" sz="2700" smtClean="0"/>
          </a:p>
          <a:p>
            <a:pPr eaLnBrk="1" hangingPunct="1">
              <a:lnSpc>
                <a:spcPct val="90000"/>
              </a:lnSpc>
            </a:pPr>
            <a:endParaRPr lang="es-US" sz="2700" smtClean="0"/>
          </a:p>
          <a:p>
            <a:pPr eaLnBrk="1" hangingPunct="1">
              <a:lnSpc>
                <a:spcPct val="90000"/>
              </a:lnSpc>
            </a:pPr>
            <a:endParaRPr lang="es-US" sz="2700" smtClean="0"/>
          </a:p>
        </p:txBody>
      </p:sp>
      <p:grpSp>
        <p:nvGrpSpPr>
          <p:cNvPr id="40963" name="Group 11" descr="Diagram depicting the causes of improper payments which include errors, waste, abuse, and fraud; also known as mistakes, inefficiencies, bending the rules, and intentional deception.&#10;"/>
          <p:cNvGrpSpPr>
            <a:grpSpLocks/>
          </p:cNvGrpSpPr>
          <p:nvPr/>
        </p:nvGrpSpPr>
        <p:grpSpPr bwMode="auto">
          <a:xfrm>
            <a:off x="838200" y="2438400"/>
            <a:ext cx="7416800" cy="2139950"/>
            <a:chOff x="872829" y="2438400"/>
            <a:chExt cx="7417843" cy="2139695"/>
          </a:xfrm>
        </p:grpSpPr>
        <p:pic>
          <p:nvPicPr>
            <p:cNvPr id="40967" name="Picture 1" descr="Icon indicating errors, waste, abuse and fraud."/>
            <p:cNvPicPr>
              <a:picLocks noChangeAspect="1"/>
            </p:cNvPicPr>
            <p:nvPr/>
          </p:nvPicPr>
          <p:blipFill>
            <a:blip r:embed="rId3"/>
            <a:srcRect/>
            <a:stretch>
              <a:fillRect/>
            </a:stretch>
          </p:blipFill>
          <p:spPr bwMode="auto">
            <a:xfrm>
              <a:off x="872829" y="2438400"/>
              <a:ext cx="7278023" cy="1143000"/>
            </a:xfrm>
            <a:prstGeom prst="rect">
              <a:avLst/>
            </a:prstGeom>
            <a:noFill/>
            <a:ln w="9525">
              <a:noFill/>
              <a:miter lim="800000"/>
              <a:headEnd/>
              <a:tailEnd/>
            </a:ln>
          </p:spPr>
        </p:pic>
        <p:grpSp>
          <p:nvGrpSpPr>
            <p:cNvPr id="40968" name="Group 8"/>
            <p:cNvGrpSpPr>
              <a:grpSpLocks/>
            </p:cNvGrpSpPr>
            <p:nvPr/>
          </p:nvGrpSpPr>
          <p:grpSpPr bwMode="auto">
            <a:xfrm>
              <a:off x="883625" y="3273552"/>
              <a:ext cx="7407047" cy="1304543"/>
              <a:chOff x="883625" y="3273552"/>
              <a:chExt cx="7407047" cy="1304543"/>
            </a:xfrm>
          </p:grpSpPr>
          <p:pic>
            <p:nvPicPr>
              <p:cNvPr id="5" name="Picture 4" descr="Arrow indicating mistakes, inefficiencies, bending the rules and intentional deception."/>
              <p:cNvPicPr>
                <a:picLocks noChangeAspect="1"/>
              </p:cNvPicPr>
              <p:nvPr/>
            </p:nvPicPr>
            <p:blipFill>
              <a:blip r:embed="rId4" cstate="print">
                <a:duotone>
                  <a:schemeClr val="accent2">
                    <a:shade val="45000"/>
                    <a:satMod val="135000"/>
                  </a:schemeClr>
                  <a:prstClr val="white"/>
                </a:duotone>
                <a:extLst/>
              </a:blip>
              <a:stretch>
                <a:fillRect/>
              </a:stretch>
            </p:blipFill>
            <p:spPr>
              <a:xfrm>
                <a:off x="888262" y="3276600"/>
                <a:ext cx="7393837" cy="1295399"/>
              </a:xfrm>
              <a:prstGeom prst="rect">
                <a:avLst/>
              </a:prstGeom>
            </p:spPr>
          </p:pic>
          <p:sp>
            <p:nvSpPr>
              <p:cNvPr id="4" name="TextBox 3"/>
              <p:cNvSpPr txBox="1"/>
              <p:nvPr/>
            </p:nvSpPr>
            <p:spPr>
              <a:xfrm>
                <a:off x="6172649" y="3570153"/>
                <a:ext cx="1752846" cy="701592"/>
              </a:xfrm>
              <a:prstGeom prst="rect">
                <a:avLst/>
              </a:prstGeom>
              <a:noFill/>
            </p:spPr>
            <p:txBody>
              <a:bodyPr>
                <a:spAutoFit/>
              </a:bodyPr>
              <a:lstStyle/>
              <a:p>
                <a:pPr algn="ctr">
                  <a:defRPr/>
                </a:pPr>
                <a:r>
                  <a:rPr dirty="0">
                    <a:latin typeface="Arial" pitchFamily="34" charset="0"/>
                    <a:ea typeface="ＭＳ Ｐゴシック"/>
                    <a:cs typeface="ＭＳ Ｐゴシック"/>
                  </a:rPr>
                  <a:t> </a:t>
                </a:r>
                <a:r>
                  <a:rPr lang="en-US" sz="2000" b="1" dirty="0">
                    <a:solidFill>
                      <a:schemeClr val="accent2">
                        <a:lumMod val="75000"/>
                      </a:schemeClr>
                    </a:solidFill>
                    <a:latin typeface="+mn-lt"/>
                    <a:ea typeface="ＭＳ Ｐゴシック"/>
                    <a:cs typeface="ＭＳ Ｐゴシック"/>
                  </a:rPr>
                  <a:t>Engaño intencional</a:t>
                </a:r>
                <a:endParaRPr lang="es-US" sz="2000" b="1" dirty="0">
                  <a:solidFill>
                    <a:schemeClr val="accent2">
                      <a:lumMod val="75000"/>
                    </a:schemeClr>
                  </a:solidFill>
                  <a:latin typeface="+mn-lt"/>
                  <a:ea typeface="ＭＳ Ｐゴシック"/>
                  <a:cs typeface="ＭＳ Ｐゴシック"/>
                </a:endParaRPr>
              </a:p>
            </p:txBody>
          </p:sp>
        </p:grpSp>
      </p:grpSp>
      <p:sp>
        <p:nvSpPr>
          <p:cNvPr id="13"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4"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5" name="Slide Number Placeholder 1"/>
          <p:cNvSpPr>
            <a:spLocks noGrp="1"/>
          </p:cNvSpPr>
          <p:nvPr>
            <p:ph type="sldNum" sz="quarter" idx="12"/>
          </p:nvPr>
        </p:nvSpPr>
        <p:spPr/>
        <p:txBody>
          <a:bodyPr/>
          <a:lstStyle/>
          <a:p>
            <a:pPr>
              <a:defRPr/>
            </a:pPr>
            <a:fld id="{7545FD54-4B7E-4F5D-82DA-86EE9FC593A4}" type="slidenum">
              <a:rPr lang="en-US">
                <a:solidFill>
                  <a:schemeClr val="tx1"/>
                </a:solidFill>
              </a:rPr>
              <a:pPr>
                <a:defRPr/>
              </a:pPr>
              <a:t>10</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s-AR" smtClean="0"/>
              <a:t>Prevención del fraude contra Medicare Parte C y Parte D </a:t>
            </a:r>
          </a:p>
        </p:txBody>
      </p:sp>
      <p:sp>
        <p:nvSpPr>
          <p:cNvPr id="43010" name="Content Placeholder 2"/>
          <p:cNvSpPr>
            <a:spLocks noGrp="1"/>
          </p:cNvSpPr>
          <p:nvPr>
            <p:ph idx="1"/>
          </p:nvPr>
        </p:nvSpPr>
        <p:spPr>
          <a:xfrm>
            <a:off x="228600" y="1371600"/>
            <a:ext cx="8686800" cy="4754563"/>
          </a:xfrm>
        </p:spPr>
        <p:txBody>
          <a:bodyPr/>
          <a:lstStyle/>
          <a:p>
            <a:pPr eaLnBrk="1" hangingPunct="1"/>
            <a:r>
              <a:rPr lang="es-AR" sz="2400" dirty="0" smtClean="0"/>
              <a:t>Los agentes y aseguradores del plan deben seguir las Pautas de mercadeo de CMS. Algunos ejemplos de lo que los planes no pueden hacer son</a:t>
            </a:r>
          </a:p>
          <a:p>
            <a:pPr lvl="1" eaLnBrk="1" hangingPunct="1"/>
            <a:r>
              <a:rPr lang="es-AR" sz="2000" dirty="0" smtClean="0"/>
              <a:t>En</a:t>
            </a:r>
            <a:r>
              <a:rPr lang="en-US" altLang="ja-JP" sz="2000" dirty="0" err="1" smtClean="0"/>
              <a:t>viarle</a:t>
            </a:r>
            <a:r>
              <a:rPr lang="en-US" altLang="ja-JP" sz="2000" dirty="0" smtClean="0"/>
              <a:t> </a:t>
            </a:r>
            <a:r>
              <a:rPr lang="en-US" altLang="ja-JP" sz="2000" dirty="0" err="1" smtClean="0"/>
              <a:t>correos</a:t>
            </a:r>
            <a:r>
              <a:rPr lang="en-US" altLang="ja-JP" sz="2000" dirty="0" smtClean="0"/>
              <a:t> </a:t>
            </a:r>
            <a:r>
              <a:rPr lang="en-US" altLang="ja-JP" sz="2000" dirty="0" err="1" smtClean="0"/>
              <a:t>electrónicos</a:t>
            </a:r>
            <a:r>
              <a:rPr lang="en-US" altLang="ja-JP" sz="2000" dirty="0" smtClean="0"/>
              <a:t> no </a:t>
            </a:r>
            <a:r>
              <a:rPr lang="en-US" altLang="ja-JP" sz="2000" dirty="0" err="1" smtClean="0"/>
              <a:t>deseados</a:t>
            </a:r>
            <a:endParaRPr lang="en-US" altLang="ja-JP" sz="2000" dirty="0" smtClean="0"/>
          </a:p>
          <a:p>
            <a:pPr lvl="1" eaLnBrk="1" hangingPunct="1"/>
            <a:r>
              <a:rPr lang="es-AR" sz="2000" dirty="0" smtClean="0"/>
              <a:t>Ir a su casa sin invitación previa para lograr que usted se inscriba </a:t>
            </a:r>
          </a:p>
          <a:p>
            <a:pPr lvl="1" eaLnBrk="1" hangingPunct="1"/>
            <a:r>
              <a:rPr lang="es-AR" sz="2000" dirty="0" smtClean="0"/>
              <a:t>Llamarlo a menos que usted ya sea miembro </a:t>
            </a:r>
          </a:p>
          <a:p>
            <a:pPr lvl="1" eaLnBrk="1" hangingPunct="1"/>
            <a:r>
              <a:rPr lang="es-AR" sz="2000" dirty="0" smtClean="0"/>
              <a:t>Ofrecerle dinero en efectivo por inscribirse en el plan </a:t>
            </a:r>
          </a:p>
          <a:p>
            <a:pPr lvl="1" eaLnBrk="1" hangingPunct="1"/>
            <a:r>
              <a:rPr lang="es-AR" sz="2000" dirty="0" smtClean="0"/>
              <a:t>Ofrecerle comidas gratis mientras intentan venderle un plan </a:t>
            </a:r>
          </a:p>
          <a:p>
            <a:pPr lvl="1" eaLnBrk="1" hangingPunct="1"/>
            <a:r>
              <a:rPr lang="es-AR" sz="2000" dirty="0" smtClean="0"/>
              <a:t>Hablarle sobre su plan en áreas en las que usted recibe servicios médicos</a:t>
            </a:r>
          </a:p>
          <a:p>
            <a:pPr eaLnBrk="1" hangingPunct="1"/>
            <a:r>
              <a:rPr lang="es-AR" sz="2400" dirty="0" smtClean="0"/>
              <a:t>Si cree que un plan de Medicare infringió las normas</a:t>
            </a:r>
          </a:p>
          <a:p>
            <a:pPr lvl="1" eaLnBrk="1" hangingPunct="1"/>
            <a:r>
              <a:rPr lang="es-AR" sz="2000" dirty="0" smtClean="0"/>
              <a:t>Llame al 1-800-MEDICARE (1-800-633-4227)</a:t>
            </a:r>
          </a:p>
          <a:p>
            <a:pPr lvl="1" eaLnBrk="1" hangingPunct="1"/>
            <a:r>
              <a:rPr lang="es-AR" sz="2000" dirty="0" smtClean="0"/>
              <a:t>Los usuarios con teléfono de texto (TTY) deben llamar al 1-877-486-2048</a:t>
            </a:r>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9" name="Slide Number Placeholder 1"/>
          <p:cNvSpPr>
            <a:spLocks noGrp="1"/>
          </p:cNvSpPr>
          <p:nvPr>
            <p:ph type="sldNum" sz="quarter" idx="12"/>
          </p:nvPr>
        </p:nvSpPr>
        <p:spPr/>
        <p:txBody>
          <a:bodyPr/>
          <a:lstStyle/>
          <a:p>
            <a:pPr>
              <a:defRPr/>
            </a:pPr>
            <a:fld id="{F8E205AA-9FFA-4173-9174-92DCD46F2B91}" type="slidenum">
              <a:rPr lang="en-US">
                <a:solidFill>
                  <a:schemeClr val="tx1"/>
                </a:solidFill>
              </a:rPr>
              <a:pPr>
                <a:defRPr/>
              </a:pPr>
              <a:t>11</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rtlCol="0">
            <a:normAutofit fontScale="90000"/>
          </a:bodyPr>
          <a:lstStyle/>
          <a:p>
            <a:pPr eaLnBrk="1" fontAlgn="auto" hangingPunct="1">
              <a:spcAft>
                <a:spcPts val="0"/>
              </a:spcAft>
              <a:defRPr/>
            </a:pPr>
            <a:r>
              <a:rPr dirty="0" err="1" smtClean="0"/>
              <a:t>Telem</a:t>
            </a:r>
            <a:r>
              <a:rPr lang="en-US" dirty="0" err="1" smtClean="0"/>
              <a:t>ercadeo</a:t>
            </a:r>
            <a:r>
              <a:rPr dirty="0" smtClean="0"/>
              <a:t> y fraude</a:t>
            </a:r>
            <a:r>
              <a:rPr dirty="0"/>
              <a:t/>
            </a:r>
            <a:br>
              <a:rPr dirty="0"/>
            </a:br>
            <a:r>
              <a:rPr dirty="0" smtClean="0"/>
              <a:t>Equipo médico duradero (DME) </a:t>
            </a:r>
            <a:endParaRPr lang="es-US" dirty="0" smtClean="0">
              <a:ea typeface="ＭＳ Ｐゴシック"/>
              <a:cs typeface="ＭＳ Ｐゴシック"/>
            </a:endParaRPr>
          </a:p>
        </p:txBody>
      </p:sp>
      <p:sp>
        <p:nvSpPr>
          <p:cNvPr id="45058" name="Content Placeholder 2"/>
          <p:cNvSpPr>
            <a:spLocks noGrp="1"/>
          </p:cNvSpPr>
          <p:nvPr>
            <p:ph idx="1"/>
          </p:nvPr>
        </p:nvSpPr>
        <p:spPr>
          <a:xfrm>
            <a:off x="228600" y="1371600"/>
            <a:ext cx="8686800" cy="4754563"/>
          </a:xfrm>
        </p:spPr>
        <p:txBody>
          <a:bodyPr/>
          <a:lstStyle/>
          <a:p>
            <a:pPr eaLnBrk="1" hangingPunct="1"/>
            <a:r>
              <a:rPr lang="es-AR" sz="2800" dirty="0" smtClean="0"/>
              <a:t>Normas de </a:t>
            </a:r>
            <a:r>
              <a:rPr lang="es-AR" sz="2800" dirty="0" err="1" smtClean="0"/>
              <a:t>telemercadeo</a:t>
            </a:r>
            <a:r>
              <a:rPr lang="es-AR" sz="2800" dirty="0" smtClean="0"/>
              <a:t> para DME</a:t>
            </a:r>
          </a:p>
          <a:p>
            <a:pPr marL="639763" lvl="1" eaLnBrk="1" hangingPunct="1"/>
            <a:r>
              <a:rPr lang="es-AR" sz="2400" dirty="0" smtClean="0"/>
              <a:t>Los suministradores de DME no pueden realizar llamados de ventas no solicitados </a:t>
            </a:r>
          </a:p>
          <a:p>
            <a:pPr eaLnBrk="1" hangingPunct="1"/>
            <a:r>
              <a:rPr lang="es-AR" sz="2800" dirty="0" smtClean="0"/>
              <a:t>Potenciales estafas de DME</a:t>
            </a:r>
          </a:p>
          <a:p>
            <a:pPr marL="639763" lvl="1" eaLnBrk="1" hangingPunct="1"/>
            <a:r>
              <a:rPr lang="es-AR" sz="2400" dirty="0" smtClean="0"/>
              <a:t>Llamadas o visitas de personas que dicen representar a Medicare </a:t>
            </a:r>
          </a:p>
          <a:p>
            <a:pPr marL="639763" lvl="1" eaLnBrk="1" hangingPunct="1"/>
            <a:r>
              <a:rPr lang="es-AR" sz="2400" dirty="0" smtClean="0"/>
              <a:t>Técnicas de venta telefónica o puerta a puerta</a:t>
            </a:r>
          </a:p>
          <a:p>
            <a:pPr marL="639763" lvl="1" eaLnBrk="1" hangingPunct="1"/>
            <a:r>
              <a:rPr lang="es-AR" sz="2400" dirty="0" smtClean="0"/>
              <a:t>Equipo o servicio que se ofrece en forma gratuita y luego le piden su número de Medicare "para documentar sus registros"</a:t>
            </a:r>
            <a:endParaRPr lang="es-US" altLang="ja-JP" sz="2400" dirty="0" smtClean="0"/>
          </a:p>
          <a:p>
            <a:pPr marL="639763" lvl="1" eaLnBrk="1" hangingPunct="1"/>
            <a:r>
              <a:rPr lang="es-AR" sz="2400" dirty="0" smtClean="0"/>
              <a:t>L</a:t>
            </a:r>
            <a:r>
              <a:rPr lang="en-US" altLang="ja-JP" sz="2400" dirty="0" smtClean="0"/>
              <a:t>e </a:t>
            </a:r>
            <a:r>
              <a:rPr lang="en-US" altLang="ja-JP" sz="2400" dirty="0" err="1" smtClean="0"/>
              <a:t>dicen</a:t>
            </a:r>
            <a:r>
              <a:rPr lang="en-US" altLang="ja-JP" sz="2400" dirty="0" smtClean="0"/>
              <a:t> </a:t>
            </a:r>
            <a:r>
              <a:rPr lang="en-US" altLang="ja-JP" sz="2400" dirty="0" err="1" smtClean="0"/>
              <a:t>que</a:t>
            </a:r>
            <a:r>
              <a:rPr lang="en-US" altLang="ja-JP" sz="2400" dirty="0" smtClean="0"/>
              <a:t> Medicare </a:t>
            </a:r>
            <a:r>
              <a:rPr lang="en-US" altLang="ja-JP" sz="2400" dirty="0" err="1" smtClean="0"/>
              <a:t>tendrá</a:t>
            </a:r>
            <a:r>
              <a:rPr lang="en-US" altLang="ja-JP" sz="2400" dirty="0" smtClean="0"/>
              <a:t> </a:t>
            </a:r>
            <a:r>
              <a:rPr lang="en-US" altLang="ja-JP" sz="2400" dirty="0" err="1" smtClean="0"/>
              <a:t>que</a:t>
            </a:r>
            <a:r>
              <a:rPr lang="en-US" altLang="ja-JP" sz="2400" dirty="0" smtClean="0"/>
              <a:t> </a:t>
            </a:r>
            <a:r>
              <a:rPr lang="en-US" altLang="ja-JP" sz="2400" dirty="0" err="1" smtClean="0"/>
              <a:t>pagar</a:t>
            </a:r>
            <a:r>
              <a:rPr lang="en-US" altLang="ja-JP" sz="2400" dirty="0" smtClean="0"/>
              <a:t> el </a:t>
            </a:r>
            <a:r>
              <a:rPr lang="en-US" altLang="ja-JP" sz="2400" dirty="0" err="1" smtClean="0"/>
              <a:t>elemento</a:t>
            </a:r>
            <a:r>
              <a:rPr lang="en-US" altLang="ja-JP" sz="2400" dirty="0" smtClean="0"/>
              <a:t> o el </a:t>
            </a:r>
            <a:r>
              <a:rPr lang="en-US" altLang="ja-JP" sz="2400" dirty="0" err="1" smtClean="0"/>
              <a:t>servicio</a:t>
            </a:r>
            <a:r>
              <a:rPr lang="en-US" altLang="ja-JP" sz="2400" dirty="0" smtClean="0"/>
              <a:t> </a:t>
            </a:r>
            <a:r>
              <a:rPr lang="en-US" altLang="ja-JP" sz="2400" dirty="0" err="1" smtClean="0"/>
              <a:t>si</a:t>
            </a:r>
            <a:r>
              <a:rPr lang="en-US" altLang="ja-JP" sz="2400" dirty="0" smtClean="0"/>
              <a:t> </a:t>
            </a:r>
            <a:r>
              <a:rPr lang="en-US" altLang="ja-JP" sz="2400" dirty="0" err="1" smtClean="0"/>
              <a:t>usted</a:t>
            </a:r>
            <a:r>
              <a:rPr lang="en-US" altLang="ja-JP" sz="2400" dirty="0" smtClean="0"/>
              <a:t> </a:t>
            </a:r>
            <a:r>
              <a:rPr lang="en-US" altLang="ja-JP" sz="2400" dirty="0" err="1" smtClean="0"/>
              <a:t>entrega</a:t>
            </a:r>
            <a:r>
              <a:rPr lang="en-US" altLang="ja-JP" sz="2400" dirty="0" smtClean="0"/>
              <a:t> </a:t>
            </a:r>
            <a:r>
              <a:rPr lang="en-US" altLang="ja-JP" sz="2400" dirty="0" err="1" smtClean="0"/>
              <a:t>su</a:t>
            </a:r>
            <a:r>
              <a:rPr lang="en-US" altLang="ja-JP" sz="2400" dirty="0" smtClean="0"/>
              <a:t> </a:t>
            </a:r>
            <a:r>
              <a:rPr lang="en-US" altLang="ja-JP" sz="2400" dirty="0" err="1" smtClean="0"/>
              <a:t>número</a:t>
            </a:r>
            <a:r>
              <a:rPr lang="en-US" altLang="ja-JP" sz="2400" dirty="0" smtClean="0"/>
              <a:t> de Medicare</a:t>
            </a:r>
          </a:p>
          <a:p>
            <a:pPr eaLnBrk="1" hangingPunct="1">
              <a:buFont typeface="Wingdings" pitchFamily="2" charset="2"/>
              <a:buNone/>
            </a:pPr>
            <a:endParaRPr lang="es-US" sz="2400" dirty="0" smtClean="0">
              <a:ea typeface="ＭＳ Ｐゴシック" pitchFamily="34" charset="-128"/>
            </a:endParaRPr>
          </a:p>
          <a:p>
            <a:pPr eaLnBrk="1" hangingPunct="1"/>
            <a:endParaRPr lang="es-US" sz="2600" dirty="0" smtClean="0">
              <a:ea typeface="ＭＳ Ｐゴシック" pitchFamily="34" charset="-128"/>
            </a:endParaRPr>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9" name="Slide Number Placeholder 1"/>
          <p:cNvSpPr>
            <a:spLocks noGrp="1"/>
          </p:cNvSpPr>
          <p:nvPr>
            <p:ph type="sldNum" sz="quarter" idx="12"/>
          </p:nvPr>
        </p:nvSpPr>
        <p:spPr/>
        <p:txBody>
          <a:bodyPr/>
          <a:lstStyle/>
          <a:p>
            <a:pPr>
              <a:defRPr/>
            </a:pPr>
            <a:fld id="{734FF662-EFA9-4E2E-81AB-2BADF409BECC}" type="slidenum">
              <a:rPr lang="en-US">
                <a:solidFill>
                  <a:schemeClr val="tx1"/>
                </a:solidFill>
              </a:rPr>
              <a:pPr>
                <a:defRPr/>
              </a:pPr>
              <a:t>12</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r>
              <a:rPr lang="es-AR" smtClean="0"/>
              <a:t>Problemas en la calidad de la atención</a:t>
            </a:r>
          </a:p>
        </p:txBody>
      </p:sp>
      <p:sp>
        <p:nvSpPr>
          <p:cNvPr id="47106" name="Content Placeholder 2"/>
          <p:cNvSpPr>
            <a:spLocks noGrp="1"/>
          </p:cNvSpPr>
          <p:nvPr>
            <p:ph idx="1"/>
          </p:nvPr>
        </p:nvSpPr>
        <p:spPr>
          <a:xfrm>
            <a:off x="0" y="1371600"/>
            <a:ext cx="9144000" cy="4754563"/>
          </a:xfrm>
        </p:spPr>
        <p:txBody>
          <a:bodyPr/>
          <a:lstStyle/>
          <a:p>
            <a:pPr eaLnBrk="1" hangingPunct="1"/>
            <a:r>
              <a:rPr lang="es-AR" sz="2400" smtClean="0"/>
              <a:t>Los problemas en la calidad de atención a los pacientes no necesariamente constituyen fraude</a:t>
            </a:r>
          </a:p>
          <a:p>
            <a:pPr lvl="1" eaLnBrk="1" hangingPunct="1"/>
            <a:r>
              <a:rPr lang="es-AR" sz="2200" smtClean="0"/>
              <a:t>Errores en la medicación </a:t>
            </a:r>
          </a:p>
          <a:p>
            <a:pPr lvl="1" eaLnBrk="1" hangingPunct="1"/>
            <a:r>
              <a:rPr lang="es-AR" sz="2200" smtClean="0"/>
              <a:t>Cambio no tratado en la condición médica</a:t>
            </a:r>
          </a:p>
          <a:p>
            <a:pPr lvl="1" eaLnBrk="1" hangingPunct="1"/>
            <a:r>
              <a:rPr lang="es-AR" sz="2200" smtClean="0"/>
              <a:t>Dado de alta de la internación demasiado pronto</a:t>
            </a:r>
          </a:p>
          <a:p>
            <a:pPr lvl="1" eaLnBrk="1" hangingPunct="1"/>
            <a:r>
              <a:rPr lang="es-AR" sz="2200" smtClean="0"/>
              <a:t>Instrucciones y/o disposiciones de alta incompletas</a:t>
            </a:r>
          </a:p>
          <a:p>
            <a:pPr eaLnBrk="1" hangingPunct="1"/>
            <a:r>
              <a:rPr lang="es-AR" sz="2400" smtClean="0"/>
              <a:t>Comuníquese con su Organización para el Mejoramiento de Calidad del Cuidado Centrado en el Beneficiario y la Familia</a:t>
            </a:r>
            <a:r>
              <a:rPr lang="es-AR" sz="2700" smtClean="0"/>
              <a:t> </a:t>
            </a:r>
          </a:p>
          <a:p>
            <a:pPr lvl="1" eaLnBrk="1" hangingPunct="1"/>
            <a:r>
              <a:rPr lang="es-AR" sz="2200" smtClean="0"/>
              <a:t>Visite </a:t>
            </a:r>
            <a:r>
              <a:rPr lang="en-US" sz="2200" u="sng" smtClean="0"/>
              <a:t>M</a:t>
            </a:r>
            <a:r>
              <a:rPr lang="en-US" sz="2200" smtClean="0">
                <a:hlinkClick r:id="rId3"/>
              </a:rPr>
              <a:t>edicare.gov/contacts</a:t>
            </a:r>
            <a:r>
              <a:rPr lang="es-AR" sz="2200" smtClean="0"/>
              <a:t> y haga clic para encontrar contactos útiles</a:t>
            </a:r>
          </a:p>
          <a:p>
            <a:pPr lvl="1" eaLnBrk="1" hangingPunct="1"/>
            <a:r>
              <a:rPr lang="es-AR" sz="2200" smtClean="0"/>
              <a:t>Llame al 1-800-MEDICARE (1-800-633-4227)</a:t>
            </a:r>
          </a:p>
          <a:p>
            <a:pPr lvl="1" eaLnBrk="1" hangingPunct="1"/>
            <a:r>
              <a:rPr lang="es-AR" sz="2200" smtClean="0"/>
              <a:t>Los usuarios con teléfono de texto (TTY) deben llamar al 1-877-486-2048</a:t>
            </a:r>
            <a:endParaRPr lang="es-US" sz="22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9" name="Slide Number Placeholder 1"/>
          <p:cNvSpPr>
            <a:spLocks noGrp="1"/>
          </p:cNvSpPr>
          <p:nvPr>
            <p:ph type="sldNum" sz="quarter" idx="12"/>
          </p:nvPr>
        </p:nvSpPr>
        <p:spPr/>
        <p:txBody>
          <a:bodyPr/>
          <a:lstStyle/>
          <a:p>
            <a:pPr>
              <a:defRPr/>
            </a:pPr>
            <a:fld id="{A0FF9171-E320-4A47-8997-6C95CB7B8A5C}" type="slidenum">
              <a:rPr lang="en-US">
                <a:solidFill>
                  <a:schemeClr val="tx1"/>
                </a:solidFill>
              </a:rPr>
              <a:pPr>
                <a:defRPr/>
              </a:pPr>
              <a:t>13</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s-AR" smtClean="0"/>
              <a:t>Compruebe su conocimiento: pregunta 1</a:t>
            </a:r>
            <a:endParaRPr lang="es-US" smtClean="0"/>
          </a:p>
        </p:txBody>
      </p:sp>
      <p:sp>
        <p:nvSpPr>
          <p:cNvPr id="49154" name="Content Placeholder 2"/>
          <p:cNvSpPr>
            <a:spLocks noGrp="1"/>
          </p:cNvSpPr>
          <p:nvPr>
            <p:ph idx="1"/>
          </p:nvPr>
        </p:nvSpPr>
        <p:spPr>
          <a:xfrm>
            <a:off x="457200" y="1371600"/>
            <a:ext cx="5410200" cy="4800600"/>
          </a:xfrm>
        </p:spPr>
        <p:txBody>
          <a:bodyPr/>
          <a:lstStyle/>
          <a:p>
            <a:pPr marL="0" indent="0" eaLnBrk="1" hangingPunct="1">
              <a:spcBef>
                <a:spcPct val="0"/>
              </a:spcBef>
              <a:buFont typeface="Wingdings" pitchFamily="2" charset="2"/>
              <a:buNone/>
            </a:pPr>
            <a:r>
              <a:rPr lang="es-AR" smtClean="0"/>
              <a:t>Entre las personas que cometen fraude contra Medicare, se encuentran: </a:t>
            </a:r>
            <a:endParaRPr lang="es-US" smtClean="0"/>
          </a:p>
          <a:p>
            <a:pPr marL="0" indent="0" eaLnBrk="1" hangingPunct="1">
              <a:spcBef>
                <a:spcPct val="0"/>
              </a:spcBef>
              <a:buFont typeface="Wingdings" pitchFamily="2" charset="2"/>
              <a:buAutoNum type="alphaLcPeriod"/>
            </a:pPr>
            <a:r>
              <a:rPr lang="es-AR" smtClean="0"/>
              <a:t>Las personas con Medicare</a:t>
            </a:r>
          </a:p>
          <a:p>
            <a:pPr marL="0" indent="0" eaLnBrk="1" hangingPunct="1">
              <a:spcBef>
                <a:spcPct val="0"/>
              </a:spcBef>
              <a:buFont typeface="Wingdings" pitchFamily="2" charset="2"/>
              <a:buAutoNum type="alphaLcPeriod"/>
            </a:pPr>
            <a:r>
              <a:rPr lang="es-AR" smtClean="0"/>
              <a:t>Los suministradores de equipo médico duradero </a:t>
            </a:r>
          </a:p>
          <a:p>
            <a:pPr marL="0" indent="0" eaLnBrk="1" hangingPunct="1">
              <a:spcBef>
                <a:spcPct val="0"/>
              </a:spcBef>
              <a:buFont typeface="Wingdings" pitchFamily="2" charset="2"/>
              <a:buAutoNum type="alphaLcPeriod"/>
            </a:pPr>
            <a:r>
              <a:rPr lang="es-AR" smtClean="0"/>
              <a:t>Los médicos y profesionales de la atención médica</a:t>
            </a:r>
          </a:p>
          <a:p>
            <a:pPr marL="0" indent="0" eaLnBrk="1" hangingPunct="1">
              <a:spcBef>
                <a:spcPct val="0"/>
              </a:spcBef>
              <a:buFont typeface="Wingdings" pitchFamily="2" charset="2"/>
              <a:buAutoNum type="alphaLcPeriod"/>
            </a:pPr>
            <a:r>
              <a:rPr lang="es-AR" smtClean="0"/>
              <a:t>Todas las anteriores</a:t>
            </a:r>
            <a:endParaRPr lang="es-US" smtClean="0"/>
          </a:p>
          <a:p>
            <a:pPr marL="0" indent="0" eaLnBrk="1" hangingPunct="1">
              <a:spcBef>
                <a:spcPct val="0"/>
              </a:spcBef>
              <a:buFont typeface="Wingdings" pitchFamily="2" charset="2"/>
              <a:buAutoNum type="alphaLcPeriod"/>
            </a:pPr>
            <a:endParaRPr lang="es-US" smtClean="0"/>
          </a:p>
          <a:p>
            <a:pPr marL="0" indent="0" eaLnBrk="1" hangingPunct="1">
              <a:buFont typeface="Wingdings" pitchFamily="2" charset="2"/>
              <a:buNone/>
            </a:pPr>
            <a:endParaRPr lang="es-US" sz="28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6" name="Slide Number Placeholder 1"/>
          <p:cNvSpPr>
            <a:spLocks noGrp="1"/>
          </p:cNvSpPr>
          <p:nvPr>
            <p:ph type="sldNum" sz="quarter" idx="12"/>
          </p:nvPr>
        </p:nvSpPr>
        <p:spPr/>
        <p:txBody>
          <a:bodyPr/>
          <a:lstStyle/>
          <a:p>
            <a:pPr>
              <a:defRPr/>
            </a:pPr>
            <a:fld id="{416CBE37-4A4A-42DD-BA67-091443BB8837}" type="slidenum">
              <a:rPr lang="en-US">
                <a:solidFill>
                  <a:schemeClr val="tx1"/>
                </a:solidFill>
              </a:rPr>
              <a:pPr>
                <a:defRPr/>
              </a:pPr>
              <a:t>14</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eaLnBrk="1" hangingPunct="1"/>
            <a:r>
              <a:rPr lang="es-AR" smtClean="0"/>
              <a:t>Compruebe su conocimiento: pregunta 2</a:t>
            </a:r>
            <a:endParaRPr lang="es-US" smtClean="0"/>
          </a:p>
        </p:txBody>
      </p:sp>
      <p:sp>
        <p:nvSpPr>
          <p:cNvPr id="51202" name="Content Placeholder 2" descr="Correct answer indicator"/>
          <p:cNvSpPr>
            <a:spLocks noGrp="1"/>
          </p:cNvSpPr>
          <p:nvPr>
            <p:ph idx="1"/>
          </p:nvPr>
        </p:nvSpPr>
        <p:spPr>
          <a:xfrm>
            <a:off x="457200" y="1371600"/>
            <a:ext cx="4191000" cy="4525963"/>
          </a:xfrm>
        </p:spPr>
        <p:txBody>
          <a:bodyPr/>
          <a:lstStyle/>
          <a:p>
            <a:pPr marL="0" indent="0" eaLnBrk="1" hangingPunct="1">
              <a:buFont typeface="Wingdings" pitchFamily="2" charset="2"/>
              <a:buNone/>
            </a:pPr>
            <a:r>
              <a:rPr lang="es-AR" smtClean="0"/>
              <a:t>Se considera fraude si alguien usa su tarjeta de Medicare en su lugar con su autorización</a:t>
            </a:r>
            <a:endParaRPr lang="es-US" smtClean="0"/>
          </a:p>
          <a:p>
            <a:pPr marL="0" indent="0" eaLnBrk="1" hangingPunct="1">
              <a:buFont typeface="Wingdings" pitchFamily="2" charset="2"/>
              <a:buNone/>
            </a:pPr>
            <a:r>
              <a:rPr lang="en-US" sz="2800" smtClean="0"/>
              <a:t>a. Verdadero</a:t>
            </a:r>
            <a:endParaRPr lang="es-US" sz="2800" smtClean="0">
              <a:ea typeface="ＭＳ Ｐゴシック" pitchFamily="34" charset="-128"/>
            </a:endParaRPr>
          </a:p>
          <a:p>
            <a:pPr marL="0" indent="0" eaLnBrk="1" hangingPunct="1">
              <a:spcBef>
                <a:spcPct val="0"/>
              </a:spcBef>
              <a:buFont typeface="Wingdings" pitchFamily="2" charset="2"/>
              <a:buNone/>
            </a:pPr>
            <a:r>
              <a:rPr lang="en-US" sz="2800" smtClean="0"/>
              <a:t>b. Falso</a:t>
            </a:r>
            <a:endParaRPr lang="es-US" sz="28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6" name="Slide Number Placeholder 1"/>
          <p:cNvSpPr>
            <a:spLocks noGrp="1"/>
          </p:cNvSpPr>
          <p:nvPr>
            <p:ph type="sldNum" sz="quarter" idx="12"/>
          </p:nvPr>
        </p:nvSpPr>
        <p:spPr/>
        <p:txBody>
          <a:bodyPr/>
          <a:lstStyle/>
          <a:p>
            <a:pPr>
              <a:defRPr/>
            </a:pPr>
            <a:fld id="{F5E2341D-26E8-4B4D-80CE-EA79EDA4C584}" type="slidenum">
              <a:rPr lang="en-US">
                <a:solidFill>
                  <a:schemeClr val="tx1"/>
                </a:solidFill>
              </a:rPr>
              <a:pPr>
                <a:defRPr/>
              </a:pPr>
              <a:t>15</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0" y="34925"/>
            <a:ext cx="9144000" cy="1069975"/>
          </a:xfrm>
        </p:spPr>
        <p:txBody>
          <a:bodyPr>
            <a:normAutofit fontScale="90000"/>
          </a:bodyPr>
          <a:lstStyle/>
          <a:p>
            <a:pPr eaLnBrk="1" hangingPunct="1"/>
            <a:r>
              <a:rPr lang="en-US" smtClean="0"/>
              <a:t>Lección 2 — Estrategias de CMS contra el fraude y el abuso</a:t>
            </a:r>
          </a:p>
        </p:txBody>
      </p:sp>
      <p:sp>
        <p:nvSpPr>
          <p:cNvPr id="53250" name="Content Placeholder 2"/>
          <p:cNvSpPr>
            <a:spLocks noGrp="1"/>
          </p:cNvSpPr>
          <p:nvPr>
            <p:ph idx="1"/>
          </p:nvPr>
        </p:nvSpPr>
        <p:spPr>
          <a:xfrm>
            <a:off x="457200" y="1363663"/>
            <a:ext cx="8229600" cy="4960937"/>
          </a:xfrm>
        </p:spPr>
        <p:txBody>
          <a:bodyPr/>
          <a:lstStyle/>
          <a:p>
            <a:pPr eaLnBrk="1" hangingPunct="1">
              <a:lnSpc>
                <a:spcPct val="90000"/>
              </a:lnSpc>
            </a:pPr>
            <a:r>
              <a:rPr lang="es-AR" sz="2600" smtClean="0"/>
              <a:t>Centro para la Integridad del Programa </a:t>
            </a:r>
            <a:endParaRPr lang="es-US" sz="2600" smtClean="0"/>
          </a:p>
          <a:p>
            <a:pPr eaLnBrk="1" hangingPunct="1">
              <a:lnSpc>
                <a:spcPct val="90000"/>
              </a:lnSpc>
            </a:pPr>
            <a:r>
              <a:rPr lang="es-AR" sz="2600" smtClean="0"/>
              <a:t>Contratistas de Integridad del Programa de CMS</a:t>
            </a:r>
          </a:p>
          <a:p>
            <a:pPr eaLnBrk="1" hangingPunct="1">
              <a:lnSpc>
                <a:spcPct val="90000"/>
              </a:lnSpc>
            </a:pPr>
            <a:r>
              <a:rPr lang="es-AR" sz="2600" smtClean="0"/>
              <a:t>Acciones administrativas de CMS </a:t>
            </a:r>
            <a:endParaRPr lang="es-US" sz="2600" smtClean="0">
              <a:ea typeface="ＭＳ Ｐゴシック" pitchFamily="34" charset="-128"/>
            </a:endParaRPr>
          </a:p>
          <a:p>
            <a:pPr eaLnBrk="1" hangingPunct="1">
              <a:lnSpc>
                <a:spcPct val="90000"/>
              </a:lnSpc>
            </a:pPr>
            <a:r>
              <a:rPr lang="es-AR" sz="2600" smtClean="0"/>
              <a:t>Acciones de cumplimiento de la ley</a:t>
            </a:r>
            <a:endParaRPr lang="es-US" sz="2600" smtClean="0"/>
          </a:p>
          <a:p>
            <a:pPr eaLnBrk="1" hangingPunct="1">
              <a:lnSpc>
                <a:spcPct val="90000"/>
              </a:lnSpc>
            </a:pPr>
            <a:r>
              <a:rPr lang="es-AR" sz="2600" smtClean="0"/>
              <a:t>Asociación para la Prevención del Fraude en el Cuidado de la Salud</a:t>
            </a:r>
          </a:p>
          <a:p>
            <a:pPr eaLnBrk="1" hangingPunct="1">
              <a:lnSpc>
                <a:spcPct val="90000"/>
              </a:lnSpc>
            </a:pPr>
            <a:r>
              <a:rPr lang="es-AR" sz="2600" smtClean="0"/>
              <a:t>Equipo de Cumplimiento de la Ley y de Prevención contra el Fraude en el Cuidado de la Salud (HEAT) </a:t>
            </a:r>
            <a:endParaRPr lang="es-US" sz="2600" smtClean="0"/>
          </a:p>
          <a:p>
            <a:pPr eaLnBrk="1" hangingPunct="1">
              <a:lnSpc>
                <a:spcPct val="90000"/>
              </a:lnSpc>
            </a:pPr>
            <a:r>
              <a:rPr lang="es-AR" sz="2600" smtClean="0"/>
              <a:t>El conjunto para la prevención del fraude está en </a:t>
            </a:r>
            <a:r>
              <a:rPr lang="en-US" sz="2600" smtClean="0">
                <a:hlinkClick r:id="rId3"/>
              </a:rPr>
              <a:t>CMS.gov/Medicare-Medicaid-Coordination/Fraud-Prevention/Medicaid-Integrity-Education/fwa.html</a:t>
            </a:r>
            <a:r>
              <a:rPr lang="es-AR" sz="2600" smtClean="0"/>
              <a:t>    </a:t>
            </a:r>
          </a:p>
          <a:p>
            <a:pPr eaLnBrk="1" hangingPunct="1">
              <a:lnSpc>
                <a:spcPct val="90000"/>
              </a:lnSpc>
            </a:pPr>
            <a:r>
              <a:rPr lang="es-AR" sz="2600" smtClean="0"/>
              <a:t>Capacitación para el proveedor y el beneficiario</a:t>
            </a:r>
            <a:endParaRPr lang="es-US" sz="2600" smtClean="0">
              <a:ea typeface="ＭＳ Ｐゴシック" pitchFamily="34" charset="-128"/>
            </a:endParaRPr>
          </a:p>
          <a:p>
            <a:pPr eaLnBrk="1" hangingPunct="1">
              <a:lnSpc>
                <a:spcPct val="90000"/>
              </a:lnSpc>
            </a:pPr>
            <a:endParaRPr lang="es-US" sz="2700" smtClean="0"/>
          </a:p>
          <a:p>
            <a:pPr eaLnBrk="1" hangingPunct="1">
              <a:lnSpc>
                <a:spcPct val="90000"/>
              </a:lnSpc>
            </a:pPr>
            <a:endParaRPr lang="es-US" sz="3100" smtClean="0"/>
          </a:p>
        </p:txBody>
      </p:sp>
      <p:sp>
        <p:nvSpPr>
          <p:cNvPr id="9"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0"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1" name="Slide Number Placeholder 1"/>
          <p:cNvSpPr>
            <a:spLocks noGrp="1"/>
          </p:cNvSpPr>
          <p:nvPr>
            <p:ph type="sldNum" sz="quarter" idx="12"/>
          </p:nvPr>
        </p:nvSpPr>
        <p:spPr/>
        <p:txBody>
          <a:bodyPr/>
          <a:lstStyle/>
          <a:p>
            <a:pPr>
              <a:defRPr/>
            </a:pPr>
            <a:fld id="{B92AC199-9437-4A68-BA02-1FEA8B10EA81}" type="slidenum">
              <a:rPr lang="en-US">
                <a:solidFill>
                  <a:schemeClr val="tx1"/>
                </a:solidFill>
              </a:rPr>
              <a:pPr>
                <a:defRPr/>
              </a:pPr>
              <a:t>16</a:t>
            </a:fld>
            <a:endParaRPr lang="es-US" dirty="0">
              <a:solidFill>
                <a:schemeClr val="tx1"/>
              </a:solidFill>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3"/>
          <p:cNvSpPr>
            <a:spLocks noGrp="1"/>
          </p:cNvSpPr>
          <p:nvPr>
            <p:ph type="title"/>
          </p:nvPr>
        </p:nvSpPr>
        <p:spPr/>
        <p:txBody>
          <a:bodyPr/>
          <a:lstStyle/>
          <a:p>
            <a:pPr eaLnBrk="1" hangingPunct="1"/>
            <a:r>
              <a:rPr lang="es-AR" smtClean="0"/>
              <a:t>Centro para la Integridad del Programa de CMS</a:t>
            </a:r>
            <a:endParaRPr lang="es-US" smtClean="0"/>
          </a:p>
        </p:txBody>
      </p:sp>
      <p:sp>
        <p:nvSpPr>
          <p:cNvPr id="55298" name="Content Placeholder 2"/>
          <p:cNvSpPr>
            <a:spLocks noGrp="1"/>
          </p:cNvSpPr>
          <p:nvPr>
            <p:ph idx="1"/>
          </p:nvPr>
        </p:nvSpPr>
        <p:spPr/>
        <p:txBody>
          <a:bodyPr/>
          <a:lstStyle/>
          <a:p>
            <a:pPr marL="346075" lvl="1" indent="-346075" eaLnBrk="1" hangingPunct="1">
              <a:lnSpc>
                <a:spcPct val="90000"/>
              </a:lnSpc>
              <a:buSzPct val="85000"/>
              <a:buFont typeface="Wingdings" pitchFamily="2" charset="2"/>
              <a:buChar char="§"/>
            </a:pPr>
            <a:r>
              <a:rPr lang="en-US" sz="3000" smtClean="0"/>
              <a:t>Consolida componentes contra el fraude de CMS</a:t>
            </a:r>
          </a:p>
          <a:p>
            <a:pPr marL="346075" lvl="1" indent="-346075" eaLnBrk="1" hangingPunct="1">
              <a:lnSpc>
                <a:spcPct val="90000"/>
              </a:lnSpc>
              <a:buSzPct val="85000"/>
              <a:buFont typeface="Wingdings" pitchFamily="2" charset="2"/>
              <a:buChar char="§"/>
            </a:pPr>
            <a:r>
              <a:rPr lang="en-US" sz="3000" smtClean="0"/>
              <a:t>Autoridades que surgen de la Ley de Asistencia Accesible</a:t>
            </a:r>
          </a:p>
          <a:p>
            <a:pPr marL="346075" lvl="1" indent="-346075" eaLnBrk="1" hangingPunct="1">
              <a:lnSpc>
                <a:spcPct val="90000"/>
              </a:lnSpc>
            </a:pPr>
            <a:r>
              <a:rPr lang="es-AR" sz="2600" smtClean="0"/>
              <a:t>Controles más rigurosos para proveedores de atención médica</a:t>
            </a:r>
          </a:p>
          <a:p>
            <a:pPr marL="346075" lvl="1" indent="-346075" eaLnBrk="1" hangingPunct="1">
              <a:lnSpc>
                <a:spcPct val="90000"/>
              </a:lnSpc>
            </a:pPr>
            <a:r>
              <a:rPr lang="es-AR" sz="2600" smtClean="0"/>
              <a:t>Desvinculación recíproca de proveedores de Medicare, Medicaid y del Programa de Seguro Médico para Niños</a:t>
            </a:r>
            <a:endParaRPr lang="es-US" sz="2600" smtClean="0"/>
          </a:p>
          <a:p>
            <a:pPr marL="346075" lvl="1" indent="-346075" eaLnBrk="1" hangingPunct="1">
              <a:lnSpc>
                <a:spcPct val="90000"/>
              </a:lnSpc>
            </a:pPr>
            <a:r>
              <a:rPr lang="es-AR" sz="2600" smtClean="0"/>
              <a:t>Pueden detener temporalmente la inscripción en áreas de alto riesgo</a:t>
            </a:r>
          </a:p>
          <a:p>
            <a:pPr marL="971550" lvl="2" indent="-346075" eaLnBrk="1" hangingPunct="1">
              <a:lnSpc>
                <a:spcPct val="90000"/>
              </a:lnSpc>
            </a:pPr>
            <a:r>
              <a:rPr lang="en-US" sz="2200" smtClean="0"/>
              <a:t>Se usó primero en julio de 2013 y se amplió hasta el 2015</a:t>
            </a:r>
          </a:p>
          <a:p>
            <a:pPr marL="346075" lvl="1" indent="-346075" eaLnBrk="1" hangingPunct="1">
              <a:lnSpc>
                <a:spcPct val="90000"/>
              </a:lnSpc>
            </a:pPr>
            <a:r>
              <a:rPr lang="es-AR" sz="2600" smtClean="0"/>
              <a:t>Detienen los pagos temporalmente en casos de sospecha de fraude</a:t>
            </a:r>
          </a:p>
          <a:p>
            <a:pPr eaLnBrk="1" hangingPunct="1">
              <a:lnSpc>
                <a:spcPct val="90000"/>
              </a:lnSpc>
              <a:buFont typeface="Wingdings" pitchFamily="2" charset="2"/>
              <a:buNone/>
            </a:pPr>
            <a:endParaRPr lang="es-US" sz="2600" smtClean="0"/>
          </a:p>
        </p:txBody>
      </p:sp>
      <p:sp>
        <p:nvSpPr>
          <p:cNvPr id="11"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2"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3" name="Slide Number Placeholder 1"/>
          <p:cNvSpPr>
            <a:spLocks noGrp="1"/>
          </p:cNvSpPr>
          <p:nvPr>
            <p:ph type="sldNum" sz="quarter" idx="12"/>
          </p:nvPr>
        </p:nvSpPr>
        <p:spPr/>
        <p:txBody>
          <a:bodyPr/>
          <a:lstStyle/>
          <a:p>
            <a:pPr>
              <a:defRPr/>
            </a:pPr>
            <a:fld id="{0B41088C-F8B7-45CC-8AC7-DB7657A5BA2C}" type="slidenum">
              <a:rPr lang="en-US">
                <a:solidFill>
                  <a:schemeClr val="tx1"/>
                </a:solidFill>
              </a:rPr>
              <a:pPr>
                <a:defRPr/>
              </a:pPr>
              <a:t>17</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5"/>
          <p:cNvSpPr>
            <a:spLocks noGrp="1"/>
          </p:cNvSpPr>
          <p:nvPr>
            <p:ph type="title"/>
          </p:nvPr>
        </p:nvSpPr>
        <p:spPr/>
        <p:txBody>
          <a:bodyPr/>
          <a:lstStyle/>
          <a:p>
            <a:pPr eaLnBrk="1" hangingPunct="1"/>
            <a:r>
              <a:rPr lang="es-AR" smtClean="0"/>
              <a:t>Contratistas de Integridad del Programa de CMS</a:t>
            </a:r>
            <a:endParaRPr lang="es-US" smtClean="0"/>
          </a:p>
        </p:txBody>
      </p:sp>
      <p:sp>
        <p:nvSpPr>
          <p:cNvPr id="8" name="Content Placeholder 7"/>
          <p:cNvSpPr>
            <a:spLocks noGrp="1"/>
          </p:cNvSpPr>
          <p:nvPr>
            <p:ph idx="1"/>
          </p:nvPr>
        </p:nvSpPr>
        <p:spPr/>
        <p:txBody>
          <a:bodyPr rtlCol="0">
            <a:normAutofit fontScale="77500" lnSpcReduction="20000"/>
          </a:bodyPr>
          <a:lstStyle/>
          <a:p>
            <a:pPr marL="365760" indent="-365760" eaLnBrk="1" fontAlgn="auto" hangingPunct="1">
              <a:lnSpc>
                <a:spcPct val="120000"/>
              </a:lnSpc>
              <a:spcAft>
                <a:spcPts val="0"/>
              </a:spcAft>
              <a:buClr>
                <a:schemeClr val="tx1"/>
              </a:buClr>
              <a:defRPr/>
            </a:pPr>
            <a:r>
              <a:rPr lang="en-US" sz="3300" dirty="0" smtClean="0"/>
              <a:t>Una estrategia de integridad del programa Medicare/Medicaid coordinada a nivel nacional que atraviesa todas las regiones</a:t>
            </a:r>
          </a:p>
          <a:p>
            <a:pPr marL="731520" lvl="1" indent="-365760" eaLnBrk="1" fontAlgn="auto" hangingPunct="1">
              <a:lnSpc>
                <a:spcPct val="120000"/>
              </a:lnSpc>
              <a:spcAft>
                <a:spcPts val="0"/>
              </a:spcAft>
              <a:buClr>
                <a:schemeClr val="tx1"/>
              </a:buClr>
              <a:buFont typeface="Arial" pitchFamily="34" charset="0"/>
              <a:buChar char="•"/>
              <a:defRPr/>
            </a:pPr>
            <a:r>
              <a:rPr lang="en-US" sz="3100" dirty="0" smtClean="0"/>
              <a:t>Contratista Zonal de Integridad del Programa (ZIPC)</a:t>
            </a:r>
          </a:p>
          <a:p>
            <a:pPr marL="731520" lvl="1" indent="-365760" eaLnBrk="1" fontAlgn="auto" hangingPunct="1">
              <a:lnSpc>
                <a:spcPct val="120000"/>
              </a:lnSpc>
              <a:spcAft>
                <a:spcPts val="0"/>
              </a:spcAft>
              <a:buClr>
                <a:schemeClr val="tx1"/>
              </a:buClr>
              <a:buFont typeface="Arial" pitchFamily="34" charset="0"/>
              <a:buChar char="•"/>
              <a:defRPr/>
            </a:pPr>
            <a:r>
              <a:rPr lang="en-US" sz="3100" dirty="0" smtClean="0"/>
              <a:t>Contratista para la Integridad del Uso de los Medicamentos de la Integridad de Beneficios Nacional (NBI MEDIC) </a:t>
            </a:r>
            <a:endParaRPr lang="es-US" sz="3100" dirty="0"/>
          </a:p>
          <a:p>
            <a:pPr marL="731520" lvl="1" indent="-365760" eaLnBrk="1" fontAlgn="auto" hangingPunct="1">
              <a:lnSpc>
                <a:spcPct val="120000"/>
              </a:lnSpc>
              <a:spcAft>
                <a:spcPts val="0"/>
              </a:spcAft>
              <a:buClr>
                <a:schemeClr val="tx1"/>
              </a:buClr>
              <a:buFont typeface="Arial" pitchFamily="34" charset="0"/>
              <a:buChar char="•"/>
              <a:defRPr/>
            </a:pPr>
            <a:r>
              <a:rPr lang="en-US" sz="3100" dirty="0" smtClean="0"/>
              <a:t>Programa de Auditoría de Recuperación</a:t>
            </a:r>
          </a:p>
          <a:p>
            <a:pPr marL="731520" lvl="1" indent="-365760" eaLnBrk="1" fontAlgn="auto" hangingPunct="1">
              <a:lnSpc>
                <a:spcPct val="120000"/>
              </a:lnSpc>
              <a:spcAft>
                <a:spcPts val="0"/>
              </a:spcAft>
              <a:buClr>
                <a:schemeClr val="tx1"/>
              </a:buClr>
              <a:buFont typeface="Arial" pitchFamily="34" charset="0"/>
              <a:buChar char="•"/>
              <a:defRPr/>
            </a:pPr>
            <a:r>
              <a:rPr lang="en-US" sz="3100" dirty="0"/>
              <a:t>Difusión y Educación Médica (O&amp;E MEDIC)</a:t>
            </a:r>
            <a:endParaRPr lang="es-US" sz="3100" dirty="0" smtClean="0"/>
          </a:p>
          <a:p>
            <a:pPr marL="731520" lvl="1" indent="-365760" eaLnBrk="1" fontAlgn="auto" hangingPunct="1">
              <a:lnSpc>
                <a:spcPct val="120000"/>
              </a:lnSpc>
              <a:spcAft>
                <a:spcPts val="0"/>
              </a:spcAft>
              <a:buClr>
                <a:schemeClr val="tx1"/>
              </a:buClr>
              <a:buFont typeface="Arial" pitchFamily="34" charset="0"/>
              <a:buChar char="•"/>
              <a:defRPr/>
            </a:pPr>
            <a:r>
              <a:rPr lang="en-US" sz="3100" dirty="0"/>
              <a:t>Contratistas de Integridad de Medicaid</a:t>
            </a:r>
          </a:p>
          <a:p>
            <a:pPr marL="365760" lvl="1" indent="0" eaLnBrk="1" fontAlgn="auto" hangingPunct="1">
              <a:lnSpc>
                <a:spcPct val="120000"/>
              </a:lnSpc>
              <a:spcAft>
                <a:spcPts val="0"/>
              </a:spcAft>
              <a:buClr>
                <a:schemeClr val="tx1"/>
              </a:buClr>
              <a:buFont typeface="Arial" pitchFamily="34" charset="0"/>
              <a:buNone/>
              <a:defRPr/>
            </a:pPr>
            <a:r>
              <a:t/>
            </a:r>
            <a:br/>
            <a:endParaRPr lang="es-US" sz="3100" dirty="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9"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0" name="Slide Number Placeholder 1"/>
          <p:cNvSpPr>
            <a:spLocks noGrp="1"/>
          </p:cNvSpPr>
          <p:nvPr>
            <p:ph type="sldNum" sz="quarter" idx="12"/>
          </p:nvPr>
        </p:nvSpPr>
        <p:spPr/>
        <p:txBody>
          <a:bodyPr/>
          <a:lstStyle/>
          <a:p>
            <a:pPr>
              <a:defRPr/>
            </a:pPr>
            <a:fld id="{2CA6299C-5F32-4AD3-B317-9C888F5B3055}" type="slidenum">
              <a:rPr lang="en-US">
                <a:solidFill>
                  <a:schemeClr val="tx1"/>
                </a:solidFill>
              </a:rPr>
              <a:pPr>
                <a:defRPr/>
              </a:pPr>
              <a:t>18</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r>
              <a:rPr lang="es-AR" smtClean="0"/>
              <a:t>Contratistas Zonales de Integridad del Programa (ZIPC) </a:t>
            </a:r>
            <a:endParaRPr lang="es-US" u="sng" smtClean="0"/>
          </a:p>
        </p:txBody>
      </p:sp>
      <p:sp>
        <p:nvSpPr>
          <p:cNvPr id="59394" name="Content Placeholder 2"/>
          <p:cNvSpPr>
            <a:spLocks noGrp="1"/>
          </p:cNvSpPr>
          <p:nvPr>
            <p:ph idx="1"/>
          </p:nvPr>
        </p:nvSpPr>
        <p:spPr>
          <a:xfrm>
            <a:off x="0" y="1371600"/>
            <a:ext cx="9144000" cy="4876800"/>
          </a:xfrm>
        </p:spPr>
        <p:txBody>
          <a:bodyPr/>
          <a:lstStyle/>
          <a:p>
            <a:pPr marL="365125" lvl="1" eaLnBrk="1" hangingPunct="1">
              <a:buFont typeface="Wingdings" pitchFamily="2" charset="2"/>
              <a:buChar char="§"/>
            </a:pPr>
            <a:r>
              <a:rPr lang="es-AR" sz="2200" smtClean="0"/>
              <a:t>Investigar pistas generadas por el Sistema de Prevención del Fraude (FPS) y una variedad de otras fuentes</a:t>
            </a:r>
          </a:p>
          <a:p>
            <a:pPr marL="365125" lvl="1" eaLnBrk="1" hangingPunct="1">
              <a:buFont typeface="Wingdings" pitchFamily="2" charset="2"/>
              <a:buChar char="§"/>
            </a:pPr>
            <a:r>
              <a:rPr lang="es-AR" sz="2200" smtClean="0"/>
              <a:t>Proporcionar comentarios a CMS para mejorar el FPS </a:t>
            </a:r>
          </a:p>
          <a:p>
            <a:pPr marL="365125" lvl="1" eaLnBrk="1" hangingPunct="1">
              <a:buFont typeface="Wingdings" pitchFamily="2" charset="2"/>
              <a:buChar char="§"/>
            </a:pPr>
            <a:r>
              <a:rPr lang="es-AR" sz="2200" smtClean="0"/>
              <a:t>Realizar análisis de datos para identificar e investigar sospechas de fraude, desperdicios y abuso</a:t>
            </a:r>
            <a:endParaRPr lang="es-US" sz="2200" smtClean="0"/>
          </a:p>
          <a:p>
            <a:pPr marL="365125" lvl="1" eaLnBrk="1" hangingPunct="1">
              <a:buFont typeface="Wingdings" pitchFamily="2" charset="2"/>
              <a:buChar char="§"/>
            </a:pPr>
            <a:r>
              <a:rPr lang="es-AR" sz="2200" smtClean="0"/>
              <a:t>Efectuar recomendaciones a CMS para que tome las medidas administrativas necesarias para proteger el dinero de los Fondos Fiduciarios de Medicare</a:t>
            </a:r>
          </a:p>
          <a:p>
            <a:pPr marL="365125" lvl="1" eaLnBrk="1" hangingPunct="1">
              <a:buFont typeface="Wingdings" pitchFamily="2" charset="2"/>
              <a:buChar char="§"/>
            </a:pPr>
            <a:r>
              <a:rPr lang="es-AR" sz="2200" smtClean="0"/>
              <a:t>Generar referidos para cumplir la ley en caso de posible procesamiento</a:t>
            </a:r>
          </a:p>
          <a:p>
            <a:pPr marL="365125" lvl="1" eaLnBrk="1" hangingPunct="1">
              <a:buFont typeface="Wingdings" pitchFamily="2" charset="2"/>
              <a:buChar char="§"/>
            </a:pPr>
            <a:r>
              <a:rPr lang="es-AR" sz="2200" smtClean="0"/>
              <a:t>Proporcionar respaldo para investigaciones en curso de cumplimiento de la ley </a:t>
            </a:r>
          </a:p>
          <a:p>
            <a:pPr marL="365125" lvl="1" eaLnBrk="1" hangingPunct="1">
              <a:buFont typeface="Wingdings" pitchFamily="2" charset="2"/>
              <a:buChar char="§"/>
            </a:pPr>
            <a:r>
              <a:rPr lang="es-AR" sz="2200" smtClean="0"/>
              <a:t>Identificar pagos indebidos para que sean recuperados por los Contratistas Administrativos de Medicare</a:t>
            </a:r>
            <a:endParaRPr lang="es-US" sz="2200" smtClean="0"/>
          </a:p>
          <a:p>
            <a:pPr marL="365125" lvl="1" eaLnBrk="1" hangingPunct="1">
              <a:buFont typeface="Arial" charset="0"/>
              <a:buNone/>
            </a:pPr>
            <a:endParaRPr lang="es-US" sz="2200" smtClean="0"/>
          </a:p>
          <a:p>
            <a:pPr indent="-273050" eaLnBrk="1" hangingPunct="1">
              <a:buFont typeface="Wingdings" pitchFamily="2" charset="2"/>
              <a:buNone/>
            </a:pPr>
            <a:endParaRPr lang="es-US" sz="24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9" name="Slide Number Placeholder 1"/>
          <p:cNvSpPr>
            <a:spLocks noGrp="1"/>
          </p:cNvSpPr>
          <p:nvPr>
            <p:ph type="sldNum" sz="quarter" idx="12"/>
          </p:nvPr>
        </p:nvSpPr>
        <p:spPr/>
        <p:txBody>
          <a:bodyPr/>
          <a:lstStyle/>
          <a:p>
            <a:pPr>
              <a:defRPr/>
            </a:pPr>
            <a:fld id="{72520A3A-2B39-4434-A8F3-FCF37FBBF625}" type="slidenum">
              <a:rPr lang="en-US">
                <a:solidFill>
                  <a:schemeClr val="tx1"/>
                </a:solidFill>
              </a:rPr>
              <a:pPr>
                <a:defRPr/>
              </a:pPr>
              <a:t>19</a:t>
            </a:fld>
            <a:endParaRPr lang="es-US" dirty="0">
              <a:solidFill>
                <a:schemeClr val="tx1"/>
              </a:solidFill>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3"/>
          <p:cNvSpPr>
            <a:spLocks noGrp="1"/>
          </p:cNvSpPr>
          <p:nvPr>
            <p:ph type="title"/>
          </p:nvPr>
        </p:nvSpPr>
        <p:spPr>
          <a:xfrm>
            <a:off x="0" y="34925"/>
            <a:ext cx="9144000" cy="1069975"/>
          </a:xfrm>
        </p:spPr>
        <p:txBody>
          <a:bodyPr/>
          <a:lstStyle/>
          <a:p>
            <a:pPr eaLnBrk="1" hangingPunct="1"/>
            <a:r>
              <a:rPr lang="en-US" smtClean="0"/>
              <a:t>Objetivos de la sesión</a:t>
            </a:r>
            <a:endParaRPr lang="es-US" smtClean="0"/>
          </a:p>
        </p:txBody>
      </p:sp>
      <p:sp>
        <p:nvSpPr>
          <p:cNvPr id="2" name="TextBox 1"/>
          <p:cNvSpPr txBox="1"/>
          <p:nvPr/>
        </p:nvSpPr>
        <p:spPr>
          <a:xfrm>
            <a:off x="619125" y="1295400"/>
            <a:ext cx="8077200" cy="4000500"/>
          </a:xfrm>
          <a:prstGeom prst="rect">
            <a:avLst/>
          </a:prstGeom>
          <a:noFill/>
        </p:spPr>
        <p:txBody>
          <a:bodyPr>
            <a:spAutoFit/>
          </a:bodyPr>
          <a:lstStyle/>
          <a:p>
            <a:pPr marL="342900" indent="-342900">
              <a:spcBef>
                <a:spcPts val="600"/>
              </a:spcBef>
              <a:defRPr/>
            </a:pPr>
            <a:r>
              <a:rPr lang="en-US" sz="3200" dirty="0">
                <a:latin typeface="+mn-lt"/>
                <a:ea typeface="ＭＳ Ｐゴシック"/>
                <a:cs typeface="ＭＳ Ｐゴシック"/>
              </a:rPr>
              <a:t>Esta sesión debe ayudarlo a </a:t>
            </a:r>
            <a:endParaRPr lang="es-US" sz="3200" dirty="0">
              <a:latin typeface="+mn-lt"/>
              <a:ea typeface="+mn-ea"/>
              <a:cs typeface="+mn-cs"/>
            </a:endParaRPr>
          </a:p>
          <a:p>
            <a:pPr marL="346075" indent="-346075">
              <a:spcBef>
                <a:spcPts val="600"/>
              </a:spcBef>
              <a:buFont typeface="Wingdings" panose="05000000000000000000" pitchFamily="2" charset="2"/>
              <a:buChar char="§"/>
              <a:defRPr/>
            </a:pPr>
            <a:r>
              <a:rPr lang="en-US" sz="3200" dirty="0">
                <a:latin typeface="+mn-lt"/>
                <a:ea typeface="ＭＳ Ｐゴシック"/>
                <a:cs typeface="ＭＳ Ｐゴシック"/>
              </a:rPr>
              <a:t>Definir fraude y abuso </a:t>
            </a:r>
            <a:endParaRPr lang="es-US" sz="3200" dirty="0">
              <a:latin typeface="+mn-lt"/>
              <a:ea typeface="+mn-ea"/>
              <a:cs typeface="+mn-cs"/>
            </a:endParaRPr>
          </a:p>
          <a:p>
            <a:pPr marL="342900" indent="-342900">
              <a:spcBef>
                <a:spcPts val="600"/>
              </a:spcBef>
              <a:buFont typeface="Wingdings" pitchFamily="2" charset="2"/>
              <a:buChar char="§"/>
              <a:defRPr/>
            </a:pPr>
            <a:r>
              <a:rPr lang="en-US" sz="3200" dirty="0">
                <a:latin typeface="+mn-lt"/>
                <a:ea typeface="ＭＳ Ｐゴシック"/>
                <a:cs typeface="ＭＳ Ｐゴシック"/>
              </a:rPr>
              <a:t>Identificar las causas de los pagos indebidos</a:t>
            </a:r>
            <a:endParaRPr lang="es-US" sz="3200" dirty="0">
              <a:latin typeface="+mn-lt"/>
              <a:ea typeface="+mn-ea"/>
              <a:cs typeface="+mn-cs"/>
            </a:endParaRPr>
          </a:p>
          <a:p>
            <a:pPr marL="342900" indent="-342900">
              <a:spcBef>
                <a:spcPts val="600"/>
              </a:spcBef>
              <a:buFont typeface="Wingdings" pitchFamily="2" charset="2"/>
              <a:buChar char="§"/>
              <a:defRPr/>
            </a:pPr>
            <a:r>
              <a:rPr lang="en-US" sz="3200" dirty="0">
                <a:latin typeface="+mn-lt"/>
                <a:ea typeface="ＭＳ Ｐゴシック"/>
                <a:cs typeface="ＭＳ Ｐゴシック"/>
              </a:rPr>
              <a:t>Analizar cómo combate CMS</a:t>
            </a:r>
            <a:r>
              <a:rPr dirty="0">
                <a:latin typeface="Arial" pitchFamily="34" charset="0"/>
                <a:ea typeface="ＭＳ Ｐゴシック"/>
                <a:cs typeface="ＭＳ Ｐゴシック"/>
              </a:rPr>
              <a:t> </a:t>
            </a:r>
            <a:r>
              <a:rPr lang="en-US" altLang="ja-JP" sz="3200" dirty="0">
                <a:latin typeface="+mn-lt"/>
                <a:ea typeface="ＭＳ Ｐゴシック"/>
                <a:cs typeface="ＭＳ Ｐゴシック"/>
              </a:rPr>
              <a:t>el fraude y el abuso</a:t>
            </a:r>
          </a:p>
          <a:p>
            <a:pPr marL="342900" indent="-342900">
              <a:spcBef>
                <a:spcPts val="600"/>
              </a:spcBef>
              <a:buFont typeface="Wingdings" pitchFamily="2" charset="2"/>
              <a:buChar char="§"/>
              <a:defRPr/>
            </a:pPr>
            <a:r>
              <a:rPr lang="en-US" sz="3200" dirty="0">
                <a:latin typeface="+mn-lt"/>
                <a:ea typeface="ＭＳ Ｐゴシック"/>
                <a:cs typeface="ＭＳ Ｐゴシック"/>
              </a:rPr>
              <a:t>Explicar de qué manera puede usted luchar contra el fraude y el abuso</a:t>
            </a:r>
          </a:p>
          <a:p>
            <a:pPr marL="342900" indent="-342900">
              <a:spcBef>
                <a:spcPts val="600"/>
              </a:spcBef>
              <a:buFont typeface="Wingdings" pitchFamily="2" charset="2"/>
              <a:buChar char="§"/>
              <a:defRPr/>
            </a:pPr>
            <a:r>
              <a:rPr lang="en-US" sz="3200" dirty="0">
                <a:latin typeface="+mn-lt"/>
                <a:ea typeface="ＭＳ Ｐゴシック"/>
                <a:cs typeface="ＭＳ Ｐゴシック"/>
              </a:rPr>
              <a:t>Reconocer las fuentes de información adicional</a:t>
            </a:r>
          </a:p>
          <a:p>
            <a:pPr>
              <a:spcBef>
                <a:spcPts val="600"/>
              </a:spcBef>
              <a:defRPr/>
            </a:pPr>
            <a:endParaRPr lang="es-US" sz="3200" dirty="0">
              <a:latin typeface="+mn-lt"/>
              <a:ea typeface="+mn-ea"/>
              <a:cs typeface="+mn-cs"/>
            </a:endParaRPr>
          </a:p>
        </p:txBody>
      </p:sp>
      <p:sp>
        <p:nvSpPr>
          <p:cNvPr id="11"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2"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3" name="Slide Number Placeholder 1"/>
          <p:cNvSpPr>
            <a:spLocks noGrp="1"/>
          </p:cNvSpPr>
          <p:nvPr>
            <p:ph type="sldNum" sz="quarter" idx="12"/>
          </p:nvPr>
        </p:nvSpPr>
        <p:spPr/>
        <p:txBody>
          <a:bodyPr/>
          <a:lstStyle/>
          <a:p>
            <a:pPr>
              <a:defRPr/>
            </a:pPr>
            <a:fld id="{1A3C804E-0790-4365-BCBA-6307AB2C5934}" type="slidenum">
              <a:rPr lang="en-US">
                <a:solidFill>
                  <a:schemeClr val="tx1"/>
                </a:solidFill>
              </a:rPr>
              <a:pPr>
                <a:defRPr/>
              </a:pPr>
              <a:t>2</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r>
              <a:rPr lang="es-AR" smtClean="0"/>
              <a:t>Mapa de Contratista Zonal de Integridad del Programa</a:t>
            </a:r>
          </a:p>
        </p:txBody>
      </p:sp>
      <p:pic>
        <p:nvPicPr>
          <p:cNvPr id="61442" name="Picture 2" descr="La zona 1 está cubierta por SGS e incluye California, Hawái y Nevada.&#10;La zona 2 está cubierta por AdvanceMed e incluye Alaska, Arizona, Idaho, Iowa, Kansas, Missouri, Montana, Nebraska, Dakota del Norte, Oregon, Dakota del Sur, Utah, Washington y Wyoming.&#10;La zona 3 está cubierta por Cahaba e incluye Illinois, Indiana, Kentucky, Michigan, Minnesota, Ohio y Wisconsin.&#10;La zona 4 está cubierta por Health Integrity e incluye Colorado, Oklahoma, Nuevo México y Texas.&#10;La zona 5 está cubierta por AdvanceMed e incluye Alabama, Arkansas, Georgia, Louisiana, Mississippi, Carolina del Norte, Carolina del Sur, Tennessee, Virginia y Virginia Occidental.&#10;La zona 6 está cubierta por EA-BISC, NE-BISC y PA-BISC e incluye Connecticut, Delaware, Maine, Maryland, Massachusetts, New Hampshire, Nueva Jersey, Nueva York, Pensilvania, Rhode Island, Vermont y Washington, DC.&#10;La zona 7 está cubierta por SGS e incluye Florida y Puerto Rico.&#10;La zona 2 está cubierta por AdvanceMed e incluye Alaska, Arizona, Idaho, Iowa, Kansas, Missouri, Montana, Nebraska, Dakota del Norte, Oregon, Dakota del Sur, Utah, Washington y Wyoming.&#10;La zona 3 está cubierta por Cahaba e incluye Illinois, Indiana, Kentucky, Michigan, Minnesota, Ohio y Wisconsin.&#10;La zona 4 está cubierta por Health Integrity e incluye Colorado, Oklahoma, Nuevo México y Texas.&#10;La zona 5 está cubierta por AdvanceMed e incluye Alabama, Arkansas, Georgia, Louisiana, Mississippi, Carolina del Norte, Carolina del Sur, Tennessee, Virginia y Virginia Occidental.&#10;La zona 6 está cubierta por TBD y cubre Connecticut, Delaware, Maine, Maryland, Massachusetts, New Hampshire, Nueva Jersey, Nueva York, Pensilvania, Rhode Island, Vermont y Washington, DC.&#10;La zona 7 está cubierta por SGS e incluye Florida y Puerto Rico."/>
          <p:cNvPicPr>
            <a:picLocks noChangeAspect="1" noChangeArrowheads="1"/>
          </p:cNvPicPr>
          <p:nvPr/>
        </p:nvPicPr>
        <p:blipFill>
          <a:blip r:embed="rId3"/>
          <a:srcRect/>
          <a:stretch>
            <a:fillRect/>
          </a:stretch>
        </p:blipFill>
        <p:spPr bwMode="auto">
          <a:xfrm>
            <a:off x="1066800" y="1371600"/>
            <a:ext cx="7251700" cy="4491038"/>
          </a:xfrm>
          <a:prstGeom prst="rect">
            <a:avLst/>
          </a:prstGeom>
          <a:noFill/>
          <a:ln w="9525">
            <a:noFill/>
            <a:miter lim="800000"/>
            <a:headEnd/>
            <a:tailEnd/>
          </a:ln>
        </p:spPr>
      </p:pic>
      <p:sp>
        <p:nvSpPr>
          <p:cNvPr id="61443" name="TextBox 2"/>
          <p:cNvSpPr txBox="1">
            <a:spLocks noChangeArrowheads="1"/>
          </p:cNvSpPr>
          <p:nvPr/>
        </p:nvSpPr>
        <p:spPr bwMode="auto">
          <a:xfrm>
            <a:off x="6248400" y="1752600"/>
            <a:ext cx="1219200" cy="830263"/>
          </a:xfrm>
          <a:prstGeom prst="rect">
            <a:avLst/>
          </a:prstGeom>
          <a:solidFill>
            <a:schemeClr val="bg1"/>
          </a:solidFill>
          <a:ln w="9525">
            <a:noFill/>
            <a:miter lim="800000"/>
            <a:headEnd/>
            <a:tailEnd/>
          </a:ln>
        </p:spPr>
        <p:txBody>
          <a:bodyPr>
            <a:spAutoFit/>
          </a:bodyPr>
          <a:lstStyle/>
          <a:p>
            <a:pPr algn="ctr"/>
            <a:r>
              <a:rPr lang="en-US" sz="1200" b="1">
                <a:latin typeface="Arial Black" pitchFamily="34" charset="0"/>
              </a:rPr>
              <a:t>Zona 6         EA-BISC NE-BISC y PA-BISC </a:t>
            </a: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470FC1B0-584E-4C26-BA99-B56FEB05D9BE}" type="slidenum">
              <a:rPr lang="en-US">
                <a:solidFill>
                  <a:schemeClr val="tx1"/>
                </a:solidFill>
              </a:rPr>
              <a:pPr>
                <a:defRPr/>
              </a:pPr>
              <a:t>20</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2"/>
          <p:cNvSpPr>
            <a:spLocks noGrp="1"/>
          </p:cNvSpPr>
          <p:nvPr>
            <p:ph type="title"/>
          </p:nvPr>
        </p:nvSpPr>
        <p:spPr/>
        <p:txBody>
          <a:bodyPr/>
          <a:lstStyle/>
          <a:p>
            <a:pPr eaLnBrk="1" hangingPunct="1"/>
            <a:r>
              <a:rPr lang="es-AR" sz="2800" smtClean="0"/>
              <a:t>Contratista para la Integridad del Uso de los Medicamentos de la Integridad de Beneficios Nacional (NBI MEDIC)</a:t>
            </a:r>
            <a:r>
              <a:rPr lang="es-AR" smtClean="0"/>
              <a:t> </a:t>
            </a:r>
            <a:endParaRPr lang="es-US" smtClean="0"/>
          </a:p>
        </p:txBody>
      </p:sp>
      <p:sp>
        <p:nvSpPr>
          <p:cNvPr id="2" name="Content Placeholder 1"/>
          <p:cNvSpPr>
            <a:spLocks noGrp="1"/>
          </p:cNvSpPr>
          <p:nvPr>
            <p:ph idx="1"/>
          </p:nvPr>
        </p:nvSpPr>
        <p:spPr>
          <a:xfrm>
            <a:off x="0" y="1371600"/>
            <a:ext cx="9144000" cy="4876800"/>
          </a:xfrm>
        </p:spPr>
        <p:txBody>
          <a:bodyPr rtlCol="0">
            <a:normAutofit fontScale="62500" lnSpcReduction="20000"/>
          </a:bodyPr>
          <a:lstStyle/>
          <a:p>
            <a:pPr marL="365760" indent="-365760" eaLnBrk="1" fontAlgn="auto" hangingPunct="1">
              <a:lnSpc>
                <a:spcPct val="120000"/>
              </a:lnSpc>
              <a:spcAft>
                <a:spcPts val="0"/>
              </a:spcAft>
              <a:defRPr/>
            </a:pPr>
            <a:r>
              <a:rPr lang="en-US" sz="3100" dirty="0" smtClean="0"/>
              <a:t>Monitorea el fraude, los desperdicios y el abuso en los programas de la Parte C y la Parte D en los 50 estados, el distrito de Columbia y los Territorios de EE. UU.</a:t>
            </a:r>
          </a:p>
          <a:p>
            <a:pPr marL="365760" indent="-365760" eaLnBrk="1" fontAlgn="auto" hangingPunct="1">
              <a:lnSpc>
                <a:spcPct val="120000"/>
              </a:lnSpc>
              <a:spcAft>
                <a:spcPts val="0"/>
              </a:spcAft>
              <a:defRPr/>
            </a:pPr>
            <a:r>
              <a:rPr lang="en-US" sz="3100" dirty="0" smtClean="0"/>
              <a:t>Trabaja con el cumplimiento de la ley y otras partes interesadas</a:t>
            </a:r>
          </a:p>
          <a:p>
            <a:pPr marL="365760" indent="-365760" eaLnBrk="1" fontAlgn="auto" hangingPunct="1">
              <a:lnSpc>
                <a:spcPct val="120000"/>
              </a:lnSpc>
              <a:spcAft>
                <a:spcPts val="0"/>
              </a:spcAft>
              <a:defRPr/>
            </a:pPr>
            <a:r>
              <a:rPr lang="en-US" sz="3100" dirty="0" smtClean="0"/>
              <a:t>Las responsabilidades clave incluyen</a:t>
            </a:r>
          </a:p>
          <a:p>
            <a:pPr marL="731520" lvl="1" indent="-365760" eaLnBrk="1" fontAlgn="auto" hangingPunct="1">
              <a:lnSpc>
                <a:spcPct val="120000"/>
              </a:lnSpc>
              <a:spcAft>
                <a:spcPts val="0"/>
              </a:spcAft>
              <a:buFont typeface="Arial" pitchFamily="34" charset="0"/>
              <a:buChar char="•"/>
              <a:defRPr/>
            </a:pPr>
            <a:r>
              <a:rPr lang="en-US" sz="2700" dirty="0"/>
              <a:t>Investigar fraude, desperdicios y abuso potenciales</a:t>
            </a:r>
          </a:p>
          <a:p>
            <a:pPr marL="731520" lvl="1" indent="-365760" eaLnBrk="1" fontAlgn="auto" hangingPunct="1">
              <a:lnSpc>
                <a:spcPct val="120000"/>
              </a:lnSpc>
              <a:spcAft>
                <a:spcPts val="0"/>
              </a:spcAft>
              <a:buFont typeface="Arial" pitchFamily="34" charset="0"/>
              <a:buChar char="•"/>
              <a:defRPr/>
            </a:pPr>
            <a:r>
              <a:rPr dirty="0" smtClean="0"/>
              <a:t>Recibir quejas</a:t>
            </a:r>
          </a:p>
          <a:p>
            <a:pPr marL="731520" lvl="1" indent="-365760" eaLnBrk="1" fontAlgn="auto" hangingPunct="1">
              <a:lnSpc>
                <a:spcPct val="120000"/>
              </a:lnSpc>
              <a:spcAft>
                <a:spcPts val="0"/>
              </a:spcAft>
              <a:buFont typeface="Arial" pitchFamily="34" charset="0"/>
              <a:buChar char="•"/>
              <a:defRPr/>
            </a:pPr>
            <a:r>
              <a:rPr dirty="0" smtClean="0"/>
              <a:t>Resolver quejas por fraude de los beneficiarios</a:t>
            </a:r>
          </a:p>
          <a:p>
            <a:pPr marL="731520" lvl="1" indent="-365760" eaLnBrk="1" fontAlgn="auto" hangingPunct="1">
              <a:lnSpc>
                <a:spcPct val="120000"/>
              </a:lnSpc>
              <a:spcAft>
                <a:spcPts val="0"/>
              </a:spcAft>
              <a:buFont typeface="Arial" pitchFamily="34" charset="0"/>
              <a:buChar char="•"/>
              <a:defRPr/>
            </a:pPr>
            <a:r>
              <a:rPr dirty="0" smtClean="0"/>
              <a:t>Realizar análisis de datos proactivos</a:t>
            </a:r>
          </a:p>
          <a:p>
            <a:pPr marL="731520" lvl="1" indent="-365760" eaLnBrk="1" fontAlgn="auto" hangingPunct="1">
              <a:lnSpc>
                <a:spcPct val="120000"/>
              </a:lnSpc>
              <a:spcAft>
                <a:spcPts val="0"/>
              </a:spcAft>
              <a:buFont typeface="Arial" pitchFamily="34" charset="0"/>
              <a:buChar char="•"/>
              <a:defRPr/>
            </a:pPr>
            <a:r>
              <a:rPr dirty="0" smtClean="0"/>
              <a:t>Identificar vulnerabilidades del programa</a:t>
            </a:r>
          </a:p>
          <a:p>
            <a:pPr marL="731520" lvl="1" indent="-365760" eaLnBrk="1" fontAlgn="auto" hangingPunct="1">
              <a:lnSpc>
                <a:spcPct val="120000"/>
              </a:lnSpc>
              <a:spcAft>
                <a:spcPts val="0"/>
              </a:spcAft>
              <a:buFont typeface="Arial" pitchFamily="34" charset="0"/>
              <a:buChar char="•"/>
              <a:defRPr/>
            </a:pPr>
            <a:r>
              <a:rPr dirty="0" smtClean="0"/>
              <a:t>Remitir potenciales casos de fraude a agencias de cumplimiento de la ley</a:t>
            </a:r>
          </a:p>
          <a:p>
            <a:pPr marL="365760" indent="-365760" eaLnBrk="1" fontAlgn="auto" hangingPunct="1">
              <a:lnSpc>
                <a:spcPct val="120000"/>
              </a:lnSpc>
              <a:spcAft>
                <a:spcPts val="0"/>
              </a:spcAft>
              <a:defRPr/>
            </a:pPr>
            <a:r>
              <a:rPr lang="en-US" sz="3100" dirty="0" smtClean="0"/>
              <a:t>La Difusión y Educación Médica proporciona herramientas para combatir el fraude, los desperdicios y el abuso en la Parte C y la Parte D</a:t>
            </a:r>
            <a:endParaRPr lang="es-US" dirty="0" smtClean="0"/>
          </a:p>
          <a:p>
            <a:pPr marL="365760" indent="-365760" eaLnBrk="1" fontAlgn="auto" hangingPunct="1">
              <a:spcAft>
                <a:spcPts val="0"/>
              </a:spcAft>
              <a:defRPr/>
            </a:pPr>
            <a:endParaRPr lang="es-US" dirty="0"/>
          </a:p>
        </p:txBody>
      </p:sp>
      <p:pic>
        <p:nvPicPr>
          <p:cNvPr id="63491" name="Picture 2" descr="Benefit Integrity MEDIC written on a map of the United States&#10;http://medic-outreach.rainmakerssolutions.com/free-resources"/>
          <p:cNvPicPr>
            <a:picLocks noChangeAspect="1" noChangeArrowheads="1"/>
          </p:cNvPicPr>
          <p:nvPr/>
        </p:nvPicPr>
        <p:blipFill>
          <a:blip r:embed="rId3"/>
          <a:srcRect/>
          <a:stretch>
            <a:fillRect/>
          </a:stretch>
        </p:blipFill>
        <p:spPr bwMode="auto">
          <a:xfrm>
            <a:off x="6705600" y="3124200"/>
            <a:ext cx="2222500" cy="1600200"/>
          </a:xfrm>
          <a:prstGeom prst="rect">
            <a:avLst/>
          </a:prstGeom>
          <a:noFill/>
          <a:ln w="9525">
            <a:noFill/>
            <a:miter lim="800000"/>
            <a:headEnd/>
            <a:tailEnd/>
          </a:ln>
        </p:spPr>
      </p:pic>
      <p:sp>
        <p:nvSpPr>
          <p:cNvPr id="11"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2"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3" name="Slide Number Placeholder 1"/>
          <p:cNvSpPr>
            <a:spLocks noGrp="1"/>
          </p:cNvSpPr>
          <p:nvPr>
            <p:ph type="sldNum" sz="quarter" idx="12"/>
          </p:nvPr>
        </p:nvSpPr>
        <p:spPr/>
        <p:txBody>
          <a:bodyPr/>
          <a:lstStyle/>
          <a:p>
            <a:pPr>
              <a:defRPr/>
            </a:pPr>
            <a:fld id="{CEF2A6E5-0FBA-476F-888A-FEFC615F85BC}" type="slidenum">
              <a:rPr lang="en-US">
                <a:solidFill>
                  <a:schemeClr val="tx1"/>
                </a:solidFill>
              </a:rPr>
              <a:pPr>
                <a:defRPr/>
              </a:pPr>
              <a:t>21</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pPr eaLnBrk="1" hangingPunct="1"/>
            <a:r>
              <a:rPr lang="es-AR" dirty="0" smtClean="0">
                <a:solidFill>
                  <a:srgbClr val="FF0000"/>
                </a:solidFill>
              </a:rPr>
              <a:t>Programa de Auditoría de Recuperación</a:t>
            </a:r>
          </a:p>
        </p:txBody>
      </p:sp>
      <p:sp>
        <p:nvSpPr>
          <p:cNvPr id="6147" name="Rectangle 3"/>
          <p:cNvSpPr>
            <a:spLocks noGrp="1" noChangeArrowheads="1"/>
          </p:cNvSpPr>
          <p:nvPr>
            <p:ph idx="1"/>
          </p:nvPr>
        </p:nvSpPr>
        <p:spPr>
          <a:xfrm>
            <a:off x="304800" y="1219200"/>
            <a:ext cx="8534400" cy="4953000"/>
          </a:xfrm>
        </p:spPr>
        <p:txBody>
          <a:bodyPr rtlCol="0">
            <a:normAutofit fontScale="77500" lnSpcReduction="20000"/>
          </a:bodyPr>
          <a:lstStyle/>
          <a:p>
            <a:pPr marL="365760" indent="-365760" eaLnBrk="1" fontAlgn="auto" hangingPunct="1">
              <a:lnSpc>
                <a:spcPct val="120000"/>
              </a:lnSpc>
              <a:spcAft>
                <a:spcPts val="0"/>
              </a:spcAft>
              <a:defRPr/>
            </a:pPr>
            <a:r>
              <a:rPr lang="en-US" sz="2800" dirty="0" smtClean="0"/>
              <a:t>Misión del Programa de Auditoría de Recuperación</a:t>
            </a:r>
          </a:p>
          <a:p>
            <a:pPr marL="688975" lvl="1" indent="-323850" eaLnBrk="1" fontAlgn="auto" hangingPunct="1">
              <a:lnSpc>
                <a:spcPct val="120000"/>
              </a:lnSpc>
              <a:spcAft>
                <a:spcPts val="0"/>
              </a:spcAft>
              <a:buFont typeface="Arial" pitchFamily="34" charset="0"/>
              <a:buChar char="•"/>
              <a:defRPr/>
            </a:pPr>
            <a:r>
              <a:rPr dirty="0" smtClean="0"/>
              <a:t>Reducir pagos indebidos de Medicare mediante</a:t>
            </a:r>
          </a:p>
          <a:p>
            <a:pPr marL="1038225" lvl="2" eaLnBrk="1" fontAlgn="auto" hangingPunct="1">
              <a:lnSpc>
                <a:spcPct val="120000"/>
              </a:lnSpc>
              <a:spcAft>
                <a:spcPts val="0"/>
              </a:spcAft>
              <a:defRPr/>
            </a:pPr>
            <a:r>
              <a:rPr dirty="0" smtClean="0"/>
              <a:t>Detección y recolección de sobrepagos</a:t>
            </a:r>
          </a:p>
          <a:p>
            <a:pPr marL="1038225" lvl="2" eaLnBrk="1" fontAlgn="auto" hangingPunct="1">
              <a:lnSpc>
                <a:spcPct val="120000"/>
              </a:lnSpc>
              <a:spcAft>
                <a:spcPts val="0"/>
              </a:spcAft>
              <a:defRPr/>
            </a:pPr>
            <a:r>
              <a:rPr dirty="0" smtClean="0"/>
              <a:t>Identificación de subpagos</a:t>
            </a:r>
          </a:p>
          <a:p>
            <a:pPr marL="1038225" lvl="2" eaLnBrk="1" fontAlgn="auto" hangingPunct="1">
              <a:lnSpc>
                <a:spcPct val="120000"/>
              </a:lnSpc>
              <a:spcAft>
                <a:spcPts val="0"/>
              </a:spcAft>
              <a:defRPr/>
            </a:pPr>
            <a:r>
              <a:rPr dirty="0" smtClean="0"/>
              <a:t>Implementación de acciones para evitar futuros pagos indebidos</a:t>
            </a:r>
          </a:p>
          <a:p>
            <a:pPr marL="695325" lvl="1" indent="-350838" eaLnBrk="1" fontAlgn="auto" hangingPunct="1">
              <a:lnSpc>
                <a:spcPct val="120000"/>
              </a:lnSpc>
              <a:spcAft>
                <a:spcPts val="0"/>
              </a:spcAft>
              <a:buFont typeface="Arial" pitchFamily="34" charset="0"/>
              <a:buChar char="•"/>
              <a:defRPr/>
            </a:pPr>
            <a:r>
              <a:rPr dirty="0" smtClean="0"/>
              <a:t>Asegúrese de que cada Plan Medicare Advantage Parte C y que cada Plan para Recetas Médicas Parte D cuenten con un plan vigente contra el fraude</a:t>
            </a:r>
          </a:p>
          <a:p>
            <a:pPr marL="403225" indent="-403225" eaLnBrk="1" fontAlgn="auto" hangingPunct="1">
              <a:lnSpc>
                <a:spcPct val="120000"/>
              </a:lnSpc>
              <a:spcAft>
                <a:spcPts val="0"/>
              </a:spcAft>
              <a:defRPr/>
            </a:pPr>
            <a:r>
              <a:rPr lang="en-US" sz="3100" dirty="0" smtClean="0"/>
              <a:t>Los estados y territorios establecen Contratistas de Auditoría de Recuperación de Medicaid </a:t>
            </a:r>
          </a:p>
          <a:p>
            <a:pPr marL="684213" lvl="1" indent="-339725" eaLnBrk="1" fontAlgn="auto" hangingPunct="1">
              <a:lnSpc>
                <a:spcPct val="120000"/>
              </a:lnSpc>
              <a:spcAft>
                <a:spcPts val="0"/>
              </a:spcAft>
              <a:buFont typeface="Arial" pitchFamily="34" charset="0"/>
              <a:buChar char="•"/>
              <a:defRPr/>
            </a:pPr>
            <a:r>
              <a:rPr dirty="0" smtClean="0"/>
              <a:t>Identifican sobrepagos y subpagos</a:t>
            </a:r>
          </a:p>
          <a:p>
            <a:pPr marL="684213" lvl="1" indent="-339725" eaLnBrk="1" fontAlgn="auto" hangingPunct="1">
              <a:lnSpc>
                <a:spcPct val="120000"/>
              </a:lnSpc>
              <a:spcAft>
                <a:spcPts val="0"/>
              </a:spcAft>
              <a:buFont typeface="Arial" pitchFamily="34" charset="0"/>
              <a:buChar char="•"/>
              <a:defRPr/>
            </a:pPr>
            <a:r>
              <a:rPr dirty="0" smtClean="0"/>
              <a:t>Coordinan esfuerzos con auditores federales y estatales</a:t>
            </a:r>
          </a:p>
          <a:p>
            <a:pPr marL="684213" indent="-339725" eaLnBrk="1" fontAlgn="auto" hangingPunct="1">
              <a:spcAft>
                <a:spcPts val="0"/>
              </a:spcAft>
              <a:defRPr/>
            </a:pPr>
            <a:endParaRPr lang="es-US" sz="2400" dirty="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2" name="Slide Number Placeholder 1"/>
          <p:cNvSpPr>
            <a:spLocks noGrp="1"/>
          </p:cNvSpPr>
          <p:nvPr>
            <p:ph type="sldNum" sz="quarter" idx="12"/>
          </p:nvPr>
        </p:nvSpPr>
        <p:spPr/>
        <p:txBody>
          <a:bodyPr/>
          <a:lstStyle/>
          <a:p>
            <a:pPr>
              <a:defRPr/>
            </a:pPr>
            <a:fld id="{BABB1935-E49F-436D-86BC-601FD559BCFF}" type="slidenum">
              <a:rPr lang="en-US">
                <a:solidFill>
                  <a:schemeClr val="tx1"/>
                </a:solidFill>
              </a:rPr>
              <a:pPr>
                <a:defRPr/>
              </a:pPr>
              <a:t>22</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pPr eaLnBrk="1" hangingPunct="1"/>
            <a:r>
              <a:rPr lang="es-AR" smtClean="0"/>
              <a:t>Difusión y Educación Médica (O&amp;E MEDIC)</a:t>
            </a:r>
          </a:p>
        </p:txBody>
      </p:sp>
      <p:sp>
        <p:nvSpPr>
          <p:cNvPr id="67586" name="Rectangle 3"/>
          <p:cNvSpPr>
            <a:spLocks noGrp="1" noChangeArrowheads="1"/>
          </p:cNvSpPr>
          <p:nvPr>
            <p:ph idx="1"/>
          </p:nvPr>
        </p:nvSpPr>
        <p:spPr>
          <a:xfrm>
            <a:off x="0" y="1371600"/>
            <a:ext cx="8763000" cy="4754563"/>
          </a:xfrm>
        </p:spPr>
        <p:txBody>
          <a:bodyPr/>
          <a:lstStyle/>
          <a:p>
            <a:pPr eaLnBrk="1" hangingPunct="1"/>
            <a:r>
              <a:rPr lang="es-AR" smtClean="0"/>
              <a:t>Creó el sitio web CMS O&amp;E MEDIC en nombre del Centro para la Integridad del Programa de CMS</a:t>
            </a:r>
          </a:p>
          <a:p>
            <a:pPr lvl="1" eaLnBrk="1" hangingPunct="1"/>
            <a:r>
              <a:rPr lang="es-AR" smtClean="0"/>
              <a:t>Para ayudar a quienes están comprometidos en la detención del fraude, los desperdicios y el abuso de las Partes C/D suministrando </a:t>
            </a:r>
          </a:p>
          <a:p>
            <a:pPr lvl="2" eaLnBrk="1" hangingPunct="1"/>
            <a:r>
              <a:rPr lang="en-US" sz="2600" smtClean="0"/>
              <a:t>Materiales de educación y difusión </a:t>
            </a:r>
          </a:p>
          <a:p>
            <a:pPr lvl="2" eaLnBrk="1" hangingPunct="1"/>
            <a:r>
              <a:rPr lang="en-US" sz="2600" smtClean="0"/>
              <a:t>Capacitación profesional</a:t>
            </a:r>
          </a:p>
          <a:p>
            <a:pPr lvl="2" eaLnBrk="1" hangingPunct="1"/>
            <a:r>
              <a:rPr lang="en-US" sz="2600" smtClean="0"/>
              <a:t>Normativas y orientación</a:t>
            </a:r>
          </a:p>
          <a:p>
            <a:pPr lvl="2" eaLnBrk="1" hangingPunct="1"/>
            <a:r>
              <a:rPr lang="en-US" sz="2600" smtClean="0"/>
              <a:t>Recursos para la lucha contra el fraude</a:t>
            </a:r>
          </a:p>
          <a:p>
            <a:pPr lvl="2" eaLnBrk="1" hangingPunct="1"/>
            <a:r>
              <a:rPr lang="en-US" sz="2600" smtClean="0"/>
              <a:t>Noticias generales</a:t>
            </a:r>
          </a:p>
          <a:p>
            <a:pPr eaLnBrk="1" hangingPunct="1"/>
            <a:endParaRPr lang="es-US" smtClean="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2" name="Slide Number Placeholder 1"/>
          <p:cNvSpPr>
            <a:spLocks noGrp="1"/>
          </p:cNvSpPr>
          <p:nvPr>
            <p:ph type="sldNum" sz="quarter" idx="12"/>
          </p:nvPr>
        </p:nvSpPr>
        <p:spPr/>
        <p:txBody>
          <a:bodyPr/>
          <a:lstStyle/>
          <a:p>
            <a:pPr>
              <a:defRPr/>
            </a:pPr>
            <a:fld id="{D0B73F0D-C3C0-4A5D-A461-C9FEEA0A668B}" type="slidenum">
              <a:rPr lang="en-US">
                <a:solidFill>
                  <a:schemeClr val="tx1"/>
                </a:solidFill>
              </a:rPr>
              <a:pPr>
                <a:defRPr/>
              </a:pPr>
              <a:t>23</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pPr eaLnBrk="1" hangingPunct="1"/>
            <a:r>
              <a:rPr lang="es-AR" smtClean="0"/>
              <a:t>Contratistas de Integridad de Medicaid (MIC)</a:t>
            </a:r>
            <a:endParaRPr lang="es-US" smtClean="0"/>
          </a:p>
        </p:txBody>
      </p:sp>
      <p:sp>
        <p:nvSpPr>
          <p:cNvPr id="3" name="Content Placeholder 2"/>
          <p:cNvSpPr>
            <a:spLocks noGrp="1"/>
          </p:cNvSpPr>
          <p:nvPr>
            <p:ph idx="1"/>
          </p:nvPr>
        </p:nvSpPr>
        <p:spPr>
          <a:xfrm>
            <a:off x="304800" y="1371600"/>
            <a:ext cx="8686800" cy="4754563"/>
          </a:xfrm>
        </p:spPr>
        <p:txBody>
          <a:bodyPr rtlCol="0">
            <a:normAutofit/>
          </a:bodyPr>
          <a:lstStyle/>
          <a:p>
            <a:pPr marL="365760" indent="-365760" eaLnBrk="1" fontAlgn="auto" hangingPunct="1">
              <a:spcAft>
                <a:spcPts val="0"/>
              </a:spcAft>
              <a:defRPr/>
            </a:pPr>
            <a:r>
              <a:rPr lang="en-US" sz="3000" dirty="0" smtClean="0"/>
              <a:t>Respaldar, no reemplazar, los esfuerzos de integridad del programa estatal de Medicaid</a:t>
            </a:r>
          </a:p>
          <a:p>
            <a:pPr marL="365760" indent="-365760" eaLnBrk="1" fontAlgn="auto" hangingPunct="1">
              <a:spcAft>
                <a:spcPts val="0"/>
              </a:spcAft>
              <a:defRPr/>
            </a:pPr>
            <a:r>
              <a:rPr lang="en-US" sz="3000" dirty="0" smtClean="0"/>
              <a:t>Conducir auditorías posteriores al pago de los suministradores de Medicaid </a:t>
            </a:r>
            <a:endParaRPr lang="es-US" sz="3000" dirty="0" smtClean="0"/>
          </a:p>
          <a:p>
            <a:pPr marL="365760" indent="-365760" eaLnBrk="1" fontAlgn="auto" hangingPunct="1">
              <a:spcAft>
                <a:spcPts val="0"/>
              </a:spcAft>
              <a:defRPr/>
            </a:pPr>
            <a:r>
              <a:rPr lang="en-US" sz="3000" dirty="0" smtClean="0"/>
              <a:t>Identificar sobrepagos y derivar al estado el cobro de los sobrepagos</a:t>
            </a:r>
            <a:endParaRPr lang="es-US" sz="3000" dirty="0"/>
          </a:p>
          <a:p>
            <a:pPr marL="365760" indent="-365760" eaLnBrk="1" fontAlgn="auto" hangingPunct="1">
              <a:spcAft>
                <a:spcPts val="0"/>
              </a:spcAft>
              <a:defRPr/>
            </a:pPr>
            <a:r>
              <a:rPr lang="en-US" sz="3000" dirty="0" smtClean="0"/>
              <a:t>No se adjudican las apelaciones, pero se respalda el proceso de adjudicación del estado</a:t>
            </a:r>
          </a:p>
          <a:p>
            <a:pPr marL="365760" indent="-365760" eaLnBrk="1" fontAlgn="auto" hangingPunct="1">
              <a:spcAft>
                <a:spcPts val="0"/>
              </a:spcAft>
              <a:defRPr/>
            </a:pPr>
            <a:r>
              <a:rPr lang="en-US" sz="3000" dirty="0" smtClean="0"/>
              <a:t>Tres tipos de MIC: revisión, auditoría y educación</a:t>
            </a:r>
          </a:p>
          <a:p>
            <a:pPr marL="0" indent="0" eaLnBrk="1" fontAlgn="auto" hangingPunct="1">
              <a:spcAft>
                <a:spcPts val="0"/>
              </a:spcAft>
              <a:buFont typeface="Wingdings" pitchFamily="2" charset="2"/>
              <a:buNone/>
              <a:defRPr/>
            </a:pPr>
            <a:endParaRPr lang="es-US" dirty="0"/>
          </a:p>
          <a:p>
            <a:pPr marL="365760" indent="-365760" eaLnBrk="1" fontAlgn="auto" hangingPunct="1">
              <a:lnSpc>
                <a:spcPct val="90000"/>
              </a:lnSpc>
              <a:spcAft>
                <a:spcPts val="0"/>
              </a:spcAft>
              <a:defRPr/>
            </a:pPr>
            <a:endParaRPr lang="es-US" dirty="0"/>
          </a:p>
          <a:p>
            <a:pPr marL="365760" indent="-365760" eaLnBrk="1" fontAlgn="auto" hangingPunct="1">
              <a:spcAft>
                <a:spcPts val="0"/>
              </a:spcAft>
              <a:defRPr/>
            </a:pPr>
            <a:endParaRPr lang="es-US" dirty="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A89F979F-5B04-4E8E-B030-481C388E3165}" type="slidenum">
              <a:rPr lang="en-US">
                <a:solidFill>
                  <a:schemeClr val="tx1"/>
                </a:solidFill>
              </a:rPr>
              <a:pPr>
                <a:defRPr/>
              </a:pPr>
              <a:t>24</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pPr eaLnBrk="1" hangingPunct="1"/>
            <a:r>
              <a:rPr lang="es-AR" smtClean="0"/>
              <a:t>Acciones administrativas de CMS </a:t>
            </a:r>
          </a:p>
        </p:txBody>
      </p:sp>
      <p:sp>
        <p:nvSpPr>
          <p:cNvPr id="71682" name="Content Placeholder 2"/>
          <p:cNvSpPr>
            <a:spLocks noGrp="1"/>
          </p:cNvSpPr>
          <p:nvPr>
            <p:ph idx="1"/>
          </p:nvPr>
        </p:nvSpPr>
        <p:spPr>
          <a:xfrm>
            <a:off x="0" y="1371600"/>
            <a:ext cx="9144000" cy="4754563"/>
          </a:xfrm>
        </p:spPr>
        <p:txBody>
          <a:bodyPr/>
          <a:lstStyle/>
          <a:p>
            <a:pPr eaLnBrk="1" hangingPunct="1"/>
            <a:r>
              <a:rPr lang="es-AR" smtClean="0"/>
              <a:t>Cuando CMS tiene sospechas de fraude, entre las medidas administrativas que se toman, se incluyen:</a:t>
            </a:r>
          </a:p>
          <a:p>
            <a:pPr marL="741363" lvl="2" indent="-393700" eaLnBrk="1" hangingPunct="1">
              <a:buSzPct val="100000"/>
              <a:buFont typeface="Arial" charset="0"/>
              <a:buChar char="•"/>
            </a:pPr>
            <a:r>
              <a:rPr lang="es-AR" smtClean="0"/>
              <a:t>Denegaciones automáticas de pago</a:t>
            </a:r>
          </a:p>
          <a:p>
            <a:pPr marL="741363" lvl="2" indent="-393700" eaLnBrk="1" hangingPunct="1">
              <a:buSzPct val="100000"/>
              <a:buFont typeface="Arial" charset="0"/>
              <a:buChar char="•"/>
            </a:pPr>
            <a:r>
              <a:rPr lang="es-AR" smtClean="0"/>
              <a:t>Suspensiones de pago</a:t>
            </a:r>
          </a:p>
          <a:p>
            <a:pPr marL="741363" lvl="2" indent="-393700" eaLnBrk="1" hangingPunct="1">
              <a:buSzPct val="100000"/>
              <a:buFont typeface="Arial" charset="0"/>
              <a:buChar char="•"/>
            </a:pPr>
            <a:r>
              <a:rPr lang="es-AR" smtClean="0"/>
              <a:t>Correcciones de prepagos </a:t>
            </a:r>
          </a:p>
          <a:p>
            <a:pPr marL="741363" lvl="2" indent="-393700" eaLnBrk="1" hangingPunct="1">
              <a:buSzPct val="100000"/>
              <a:buFont typeface="Arial" charset="0"/>
              <a:buChar char="•"/>
            </a:pPr>
            <a:r>
              <a:rPr lang="es-AR" smtClean="0"/>
              <a:t>Multas civiles monetarias</a:t>
            </a:r>
          </a:p>
          <a:p>
            <a:pPr marL="741363" lvl="2" indent="-393700" eaLnBrk="1" hangingPunct="1">
              <a:buSzPct val="100000"/>
              <a:buFont typeface="Arial" charset="0"/>
              <a:buChar char="•"/>
            </a:pPr>
            <a:r>
              <a:rPr lang="es-AR" smtClean="0"/>
              <a:t>Revocación de privilegios de facturación</a:t>
            </a:r>
          </a:p>
          <a:p>
            <a:pPr marL="741363" lvl="2" indent="-393700" eaLnBrk="1" hangingPunct="1">
              <a:buSzPct val="100000"/>
              <a:buFont typeface="Arial" charset="0"/>
              <a:buChar char="•"/>
            </a:pPr>
            <a:r>
              <a:rPr lang="es-AR" smtClean="0"/>
              <a:t>Derivación a cumplimiento de la ley</a:t>
            </a:r>
          </a:p>
          <a:p>
            <a:pPr marL="741363" lvl="2" indent="-393700" eaLnBrk="1" hangingPunct="1">
              <a:buSzPct val="100000"/>
              <a:buFont typeface="Arial" charset="0"/>
              <a:buChar char="•"/>
            </a:pPr>
            <a:r>
              <a:rPr lang="es-AR" smtClean="0"/>
              <a:t>Determinaciones de sobrepago</a:t>
            </a: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59ABD3D8-0080-416B-8D9C-4B7D9F914976}" type="slidenum">
              <a:rPr lang="en-US">
                <a:solidFill>
                  <a:schemeClr val="tx1"/>
                </a:solidFill>
              </a:rPr>
              <a:pPr>
                <a:defRPr/>
              </a:pPr>
              <a:t>25</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dirty="0" smtClean="0"/>
              <a:t>Acciones de cumplimiento de la ley</a:t>
            </a:r>
            <a:endParaRPr lang="es-US" strike="sngStrike" dirty="0"/>
          </a:p>
        </p:txBody>
      </p:sp>
      <p:sp>
        <p:nvSpPr>
          <p:cNvPr id="73730" name="Content Placeholder 2"/>
          <p:cNvSpPr>
            <a:spLocks noGrp="1"/>
          </p:cNvSpPr>
          <p:nvPr>
            <p:ph idx="1"/>
          </p:nvPr>
        </p:nvSpPr>
        <p:spPr>
          <a:xfrm>
            <a:off x="457200" y="1371600"/>
            <a:ext cx="8305800" cy="4754563"/>
          </a:xfrm>
        </p:spPr>
        <p:txBody>
          <a:bodyPr/>
          <a:lstStyle/>
          <a:p>
            <a:pPr marL="346075" lvl="1" indent="-346075" eaLnBrk="1" hangingPunct="1">
              <a:buFont typeface="Wingdings" pitchFamily="2" charset="2"/>
              <a:buChar char="§"/>
            </a:pPr>
            <a:r>
              <a:rPr lang="en-US" dirty="0" smtClean="0"/>
              <a:t>Mediante el </a:t>
            </a:r>
            <a:r>
              <a:rPr lang="en-US" dirty="0" err="1" smtClean="0"/>
              <a:t>cumplimiento</a:t>
            </a:r>
            <a:r>
              <a:rPr lang="en-US" dirty="0" smtClean="0"/>
              <a:t> de la ley se </a:t>
            </a:r>
            <a:r>
              <a:rPr lang="en-US" dirty="0" err="1" smtClean="0"/>
              <a:t>descubren</a:t>
            </a:r>
            <a:r>
              <a:rPr lang="en-US" dirty="0" smtClean="0"/>
              <a:t> </a:t>
            </a:r>
            <a:r>
              <a:rPr lang="en-US" dirty="0" err="1" smtClean="0"/>
              <a:t>actividades</a:t>
            </a:r>
            <a:r>
              <a:rPr lang="en-US" dirty="0" smtClean="0"/>
              <a:t> </a:t>
            </a:r>
            <a:r>
              <a:rPr lang="en-US" dirty="0" err="1" smtClean="0"/>
              <a:t>fraudulentas</a:t>
            </a:r>
            <a:r>
              <a:rPr lang="en-US" dirty="0" smtClean="0"/>
              <a:t>, </a:t>
            </a:r>
            <a:r>
              <a:rPr lang="en-US" dirty="0" err="1" smtClean="0"/>
              <a:t>las</a:t>
            </a:r>
            <a:r>
              <a:rPr lang="en-US" dirty="0" smtClean="0"/>
              <a:t> </a:t>
            </a:r>
            <a:r>
              <a:rPr lang="en-US" dirty="0" err="1" smtClean="0"/>
              <a:t>acciones</a:t>
            </a:r>
            <a:r>
              <a:rPr lang="en-US" dirty="0" smtClean="0"/>
              <a:t> de </a:t>
            </a:r>
            <a:r>
              <a:rPr lang="en-US" dirty="0" err="1" smtClean="0"/>
              <a:t>mantenimiento</a:t>
            </a:r>
            <a:r>
              <a:rPr lang="en-US" dirty="0" smtClean="0"/>
              <a:t> del </a:t>
            </a:r>
            <a:r>
              <a:rPr lang="en-US" dirty="0" err="1" smtClean="0"/>
              <a:t>orden</a:t>
            </a:r>
            <a:r>
              <a:rPr lang="en-US" dirty="0" smtClean="0"/>
              <a:t> </a:t>
            </a:r>
            <a:r>
              <a:rPr lang="en-US" dirty="0" err="1" smtClean="0"/>
              <a:t>incluyen</a:t>
            </a:r>
            <a:endParaRPr lang="en-US" dirty="0" smtClean="0"/>
          </a:p>
          <a:p>
            <a:pPr marL="682625" lvl="2" indent="-277813" eaLnBrk="1" hangingPunct="1">
              <a:buSzPct val="100000"/>
              <a:buFont typeface="Arial" charset="0"/>
              <a:buChar char="•"/>
            </a:pPr>
            <a:r>
              <a:rPr lang="es-AR" sz="2400" dirty="0" smtClean="0"/>
              <a:t>Prohibir a los proveedores/compañías pertenecer a los programas</a:t>
            </a:r>
            <a:endParaRPr lang="es-US" sz="2400" dirty="0" smtClean="0">
              <a:ea typeface="ＭＳ Ｐゴシック" pitchFamily="34" charset="-128"/>
            </a:endParaRPr>
          </a:p>
          <a:p>
            <a:pPr marL="682625" lvl="2" indent="-277813" eaLnBrk="1" hangingPunct="1">
              <a:buSzPct val="100000"/>
              <a:buFont typeface="Arial" charset="0"/>
              <a:buChar char="•"/>
            </a:pPr>
            <a:r>
              <a:rPr lang="es-AR" sz="2400" dirty="0" smtClean="0"/>
              <a:t>Impedir que los proveedores/compañías </a:t>
            </a:r>
            <a:r>
              <a:rPr lang="en-US" altLang="ja-JP" sz="2400" dirty="0" err="1" smtClean="0"/>
              <a:t>facturen</a:t>
            </a:r>
            <a:r>
              <a:rPr lang="en-US" altLang="ja-JP" sz="2400" dirty="0" smtClean="0"/>
              <a:t> a Medicare, Medicaid o al Plan de </a:t>
            </a:r>
            <a:r>
              <a:rPr lang="en-US" altLang="ja-JP" sz="2400" dirty="0" err="1" smtClean="0"/>
              <a:t>Seguro</a:t>
            </a:r>
            <a:r>
              <a:rPr lang="en-US" altLang="ja-JP" sz="2400" dirty="0" smtClean="0"/>
              <a:t> </a:t>
            </a:r>
            <a:r>
              <a:rPr lang="en-US" altLang="ja-JP" sz="2400" dirty="0" err="1" smtClean="0"/>
              <a:t>Médico</a:t>
            </a:r>
            <a:r>
              <a:rPr lang="en-US" altLang="ja-JP" sz="2400" dirty="0" smtClean="0"/>
              <a:t> para </a:t>
            </a:r>
            <a:r>
              <a:rPr lang="en-US" altLang="ja-JP" sz="2400" dirty="0" err="1" smtClean="0"/>
              <a:t>Niños</a:t>
            </a:r>
            <a:r>
              <a:rPr lang="en-US" altLang="ja-JP" sz="2400" dirty="0" smtClean="0"/>
              <a:t> (CHIP)</a:t>
            </a:r>
            <a:endParaRPr lang="es-US" altLang="ja-JP" sz="2400" dirty="0" smtClean="0"/>
          </a:p>
          <a:p>
            <a:pPr marL="682625" lvl="2" indent="-277813" eaLnBrk="1" hangingPunct="1">
              <a:buSzPct val="100000"/>
              <a:buFont typeface="Arial" charset="0"/>
              <a:buChar char="•"/>
            </a:pPr>
            <a:r>
              <a:rPr lang="es-AR" sz="2400" dirty="0" smtClean="0"/>
              <a:t>Multar a los proveedores/compañías </a:t>
            </a:r>
            <a:endParaRPr lang="es-US" sz="2400" dirty="0" smtClean="0">
              <a:ea typeface="ＭＳ Ｐゴシック" pitchFamily="34" charset="-128"/>
            </a:endParaRPr>
          </a:p>
          <a:p>
            <a:pPr marL="682625" lvl="2" indent="-277813" eaLnBrk="1" hangingPunct="1">
              <a:buSzPct val="100000"/>
              <a:buFont typeface="Arial" charset="0"/>
              <a:buChar char="•"/>
            </a:pPr>
            <a:r>
              <a:rPr lang="es-AR" sz="2400" dirty="0" smtClean="0"/>
              <a:t>Se producen arrestos y condenas</a:t>
            </a:r>
          </a:p>
          <a:p>
            <a:pPr marL="682625" lvl="2" indent="-277813" eaLnBrk="1" hangingPunct="1">
              <a:buSzPct val="100000"/>
              <a:buFont typeface="Arial" charset="0"/>
              <a:buChar char="•"/>
            </a:pPr>
            <a:r>
              <a:rPr lang="es-AR" sz="2400" dirty="0" smtClean="0"/>
              <a:t>Se pueden negociar acuerdos de integridad corporativa</a:t>
            </a:r>
            <a:endParaRPr lang="es-US" sz="2400" dirty="0" smtClean="0">
              <a:ea typeface="ＭＳ Ｐゴシック" pitchFamily="34" charset="-128"/>
            </a:endParaRP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17C3B465-4F62-4EE4-8971-1D08098BF863}" type="slidenum">
              <a:rPr lang="en-US">
                <a:solidFill>
                  <a:schemeClr val="tx1"/>
                </a:solidFill>
              </a:rPr>
              <a:pPr>
                <a:defRPr/>
              </a:pPr>
              <a:t>26</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pPr eaLnBrk="1" hangingPunct="1"/>
            <a:r>
              <a:rPr lang="es-AR" smtClean="0"/>
              <a:t>Asociación de Prevención del Fraude en la Atención Médica</a:t>
            </a:r>
          </a:p>
        </p:txBody>
      </p:sp>
      <p:sp>
        <p:nvSpPr>
          <p:cNvPr id="22531" name="Content Placeholder 3"/>
          <p:cNvSpPr>
            <a:spLocks noGrp="1"/>
          </p:cNvSpPr>
          <p:nvPr>
            <p:ph idx="1"/>
          </p:nvPr>
        </p:nvSpPr>
        <p:spPr/>
        <p:txBody>
          <a:bodyPr rtlCol="0">
            <a:normAutofit fontScale="92500" lnSpcReduction="10000"/>
          </a:bodyPr>
          <a:lstStyle/>
          <a:p>
            <a:pPr marL="365760" indent="-347472" eaLnBrk="1" fontAlgn="auto" hangingPunct="1">
              <a:spcAft>
                <a:spcPts val="600"/>
              </a:spcAft>
              <a:buClr>
                <a:schemeClr val="tx1"/>
              </a:buClr>
              <a:defRPr/>
            </a:pPr>
            <a:r>
              <a:rPr dirty="0" smtClean="0"/>
              <a:t>Incluye al gobierno federal, a funcionarios estatales, a organizaciones de seguro de salud privadas y a otros grupos que luchan contra el fraude en la atención médica</a:t>
            </a:r>
            <a:endParaRPr lang="es-US" dirty="0" smtClean="0"/>
          </a:p>
          <a:p>
            <a:pPr marL="731520" lvl="1" indent="-365760" eaLnBrk="1" fontAlgn="auto" hangingPunct="1">
              <a:spcAft>
                <a:spcPts val="600"/>
              </a:spcAft>
              <a:buFont typeface="Arial" pitchFamily="34" charset="0"/>
              <a:buChar char="•"/>
              <a:defRPr/>
            </a:pPr>
            <a:r>
              <a:rPr lang="en-US" dirty="0" smtClean="0"/>
              <a:t>Comparte información y prácticas recomendadas </a:t>
            </a:r>
          </a:p>
          <a:p>
            <a:pPr marL="731520" lvl="1" indent="-365760" eaLnBrk="1" fontAlgn="auto" hangingPunct="1">
              <a:spcAft>
                <a:spcPts val="600"/>
              </a:spcAft>
              <a:buFont typeface="Arial" pitchFamily="34" charset="0"/>
              <a:buChar char="•"/>
              <a:defRPr/>
            </a:pPr>
            <a:r>
              <a:rPr lang="en-US" dirty="0" smtClean="0"/>
              <a:t>Mejora la detección </a:t>
            </a:r>
            <a:endParaRPr lang="es-US" dirty="0" smtClean="0"/>
          </a:p>
          <a:p>
            <a:pPr marL="731520" lvl="1" indent="-365760" eaLnBrk="1" fontAlgn="auto" hangingPunct="1">
              <a:spcAft>
                <a:spcPts val="600"/>
              </a:spcAft>
              <a:buFont typeface="Arial" pitchFamily="34" charset="0"/>
              <a:buChar char="•"/>
              <a:defRPr/>
            </a:pPr>
            <a:r>
              <a:rPr lang="en-US" dirty="0" smtClean="0"/>
              <a:t>Previene el pago de facturas fraudulentas de atención médica en todos los pagadores públicos y privados </a:t>
            </a:r>
          </a:p>
          <a:p>
            <a:pPr marL="731520" lvl="1" indent="-365760" eaLnBrk="1" fontAlgn="auto" hangingPunct="1">
              <a:spcAft>
                <a:spcPts val="600"/>
              </a:spcAft>
              <a:buFont typeface="Arial" pitchFamily="34" charset="0"/>
              <a:buChar char="•"/>
              <a:defRPr/>
            </a:pPr>
            <a:r>
              <a:rPr lang="en-US" dirty="0" smtClean="0"/>
              <a:t>Permite el intercambio de datos e información entre los socios</a:t>
            </a: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37E8D529-1699-464D-8796-DD39AFEC38EB}" type="slidenum">
              <a:rPr lang="en-US">
                <a:solidFill>
                  <a:schemeClr val="tx1"/>
                </a:solidFill>
              </a:rPr>
              <a:pPr>
                <a:defRPr/>
              </a:pPr>
              <a:t>27</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pPr eaLnBrk="1" hangingPunct="1">
              <a:lnSpc>
                <a:spcPts val="3600"/>
              </a:lnSpc>
            </a:pPr>
            <a:r>
              <a:rPr lang="es-AR" sz="2400" smtClean="0"/>
              <a:t>Equipo de Cumplimiento de la Ley y de </a:t>
            </a:r>
            <a:br>
              <a:rPr lang="es-AR" sz="2400" smtClean="0"/>
            </a:br>
            <a:r>
              <a:rPr lang="es-AR" sz="2400" smtClean="0"/>
              <a:t>Prevención contra el Fraude en el Cuidado de la Salud (HEAT)</a:t>
            </a:r>
            <a:r>
              <a:rPr lang="es-AR" smtClean="0"/>
              <a:t> </a:t>
            </a:r>
          </a:p>
        </p:txBody>
      </p:sp>
      <p:sp>
        <p:nvSpPr>
          <p:cNvPr id="77826" name="Content Placeholder 2" descr="HHS Logo"/>
          <p:cNvSpPr>
            <a:spLocks noGrp="1"/>
          </p:cNvSpPr>
          <p:nvPr>
            <p:ph idx="1"/>
          </p:nvPr>
        </p:nvSpPr>
        <p:spPr/>
        <p:txBody>
          <a:bodyPr/>
          <a:lstStyle/>
          <a:p>
            <a:pPr marL="346075" indent="-346075" eaLnBrk="1" hangingPunct="1"/>
            <a:r>
              <a:rPr lang="es-AR" sz="2800" smtClean="0"/>
              <a:t>Iniciativa conjunta entre el Departamento de Salud </a:t>
            </a:r>
            <a:r>
              <a:rPr lang="en-US" sz="2800" smtClean="0"/>
              <a:t>y Servicios Humanos y el Departamento de Justicia de los EE. UU.</a:t>
            </a:r>
          </a:p>
          <a:p>
            <a:pPr marL="346075" indent="-346075" eaLnBrk="1" hangingPunct="1"/>
            <a:r>
              <a:rPr lang="es-AR" sz="2800" smtClean="0"/>
              <a:t>Mejora la colaboración entre agencias al reducir y prevenir el fraude en los programas federales de atención médica</a:t>
            </a:r>
          </a:p>
          <a:p>
            <a:pPr marL="346075" indent="-346075" eaLnBrk="1" hangingPunct="1"/>
            <a:r>
              <a:rPr lang="es-AR" sz="2800" smtClean="0"/>
              <a:t>Mejora la coordinación, el intercambio de datos y la capacitación entre los investigadores, agentes, fiscales, analistas y políticos</a:t>
            </a: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B4808470-76F4-4695-ADE6-E719ED65264B}" type="slidenum">
              <a:rPr lang="en-US">
                <a:solidFill>
                  <a:schemeClr val="tx1"/>
                </a:solidFill>
              </a:rPr>
              <a:pPr>
                <a:defRPr/>
              </a:pPr>
              <a:t>28</a:t>
            </a:fld>
            <a:endParaRPr lang="es-US" dirty="0">
              <a:solidFill>
                <a:schemeClr val="tx1"/>
              </a:solidFill>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rtlCol="0">
            <a:normAutofit fontScale="90000"/>
          </a:bodyPr>
          <a:lstStyle/>
          <a:p>
            <a:pPr eaLnBrk="1" fontAlgn="auto" hangingPunct="1">
              <a:spcAft>
                <a:spcPts val="0"/>
              </a:spcAft>
              <a:defRPr/>
            </a:pPr>
            <a:r>
              <a:t/>
            </a:r>
            <a:br/>
            <a:r>
              <a:rPr dirty="0" smtClean="0"/>
              <a:t>Equipos de fuerza de choque contra el fraude en Medicare</a:t>
            </a:r>
            <a:r>
              <a:t/>
            </a:r>
            <a:br/>
            <a:endParaRPr lang="es-US" sz="4000" dirty="0" smtClean="0">
              <a:ea typeface="ＭＳ Ｐゴシック"/>
              <a:cs typeface="ＭＳ Ｐゴシック"/>
            </a:endParaRP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78CBA0B0-9EF8-4167-B6A5-625D92FF8ADB}" type="slidenum">
              <a:rPr lang="en-US">
                <a:solidFill>
                  <a:schemeClr val="tx1"/>
                </a:solidFill>
              </a:rPr>
              <a:pPr>
                <a:defRPr/>
              </a:pPr>
              <a:t>29</a:t>
            </a:fld>
            <a:endParaRPr lang="es-US" dirty="0">
              <a:solidFill>
                <a:schemeClr val="tx1"/>
              </a:solidFill>
            </a:endParaRPr>
          </a:p>
        </p:txBody>
      </p:sp>
      <p:sp>
        <p:nvSpPr>
          <p:cNvPr id="79877" name="Text Box 7"/>
          <p:cNvSpPr txBox="1">
            <a:spLocks noChangeArrowheads="1"/>
          </p:cNvSpPr>
          <p:nvPr/>
        </p:nvSpPr>
        <p:spPr bwMode="auto">
          <a:xfrm>
            <a:off x="228600" y="1371600"/>
            <a:ext cx="8915400" cy="4659313"/>
          </a:xfrm>
          <a:prstGeom prst="rect">
            <a:avLst/>
          </a:prstGeom>
          <a:noFill/>
          <a:ln w="9525">
            <a:noFill/>
            <a:miter lim="800000"/>
            <a:headEnd/>
            <a:tailEnd/>
          </a:ln>
        </p:spPr>
        <p:txBody>
          <a:bodyPr>
            <a:spAutoFit/>
          </a:bodyPr>
          <a:lstStyle/>
          <a:p>
            <a:pPr>
              <a:lnSpc>
                <a:spcPct val="85000"/>
              </a:lnSpc>
              <a:spcBef>
                <a:spcPct val="50000"/>
              </a:spcBef>
              <a:buFont typeface="Wingdings" pitchFamily="2" charset="2"/>
              <a:buChar char="§"/>
            </a:pPr>
            <a:r>
              <a:rPr lang="es-AR" sz="2800">
                <a:latin typeface="Calibri" pitchFamily="34" charset="0"/>
              </a:rPr>
              <a:t>      Equipos de fuerza de choque contra el fraude en                                                                                                                                       Medicare</a:t>
            </a:r>
          </a:p>
          <a:p>
            <a:pPr lvl="1">
              <a:lnSpc>
                <a:spcPct val="85000"/>
              </a:lnSpc>
              <a:spcBef>
                <a:spcPct val="50000"/>
              </a:spcBef>
              <a:buFontTx/>
              <a:buChar char="•"/>
            </a:pPr>
            <a:r>
              <a:rPr lang="es-AR" sz="2400">
                <a:latin typeface="Calibri" pitchFamily="34" charset="0"/>
              </a:rPr>
              <a:t>    Ubicados en zonas </a:t>
            </a:r>
            <a:r>
              <a:rPr lang="en-US"/>
              <a:t>"</a:t>
            </a:r>
            <a:r>
              <a:rPr lang="es-AR" sz="2400">
                <a:latin typeface="Calibri" pitchFamily="34" charset="0"/>
              </a:rPr>
              <a:t>candentes</a:t>
            </a:r>
            <a:r>
              <a:rPr lang="en-US"/>
              <a:t>"</a:t>
            </a:r>
            <a:r>
              <a:rPr lang="es-AR" sz="2400">
                <a:latin typeface="Calibri" pitchFamily="34" charset="0"/>
              </a:rPr>
              <a:t> para el fraude</a:t>
            </a:r>
          </a:p>
          <a:p>
            <a:pPr lvl="1">
              <a:lnSpc>
                <a:spcPct val="85000"/>
              </a:lnSpc>
              <a:spcBef>
                <a:spcPct val="50000"/>
              </a:spcBef>
              <a:buFontTx/>
              <a:buChar char="•"/>
            </a:pPr>
            <a:r>
              <a:rPr lang="es-AR" sz="2400">
                <a:latin typeface="Calibri" pitchFamily="34" charset="0"/>
              </a:rPr>
              <a:t>    Usan análisis de datos avanzados para identificar niveles de   alta facturación en zonas candentes para el fraude en la atención   médica</a:t>
            </a:r>
          </a:p>
          <a:p>
            <a:pPr lvl="1">
              <a:lnSpc>
                <a:spcPct val="85000"/>
              </a:lnSpc>
              <a:spcBef>
                <a:spcPct val="50000"/>
              </a:spcBef>
              <a:buFontTx/>
              <a:buChar char="•"/>
            </a:pPr>
            <a:r>
              <a:rPr lang="es-AR" sz="2400">
                <a:latin typeface="Calibri" pitchFamily="34" charset="0"/>
              </a:rPr>
              <a:t>    Coordinan detenciones a nivel nacional</a:t>
            </a:r>
          </a:p>
          <a:p>
            <a:pPr>
              <a:spcBef>
                <a:spcPct val="50000"/>
              </a:spcBef>
              <a:buFont typeface="Wingdings" pitchFamily="2" charset="2"/>
              <a:buChar char="§"/>
            </a:pPr>
            <a:r>
              <a:rPr lang="es-AR" sz="2800">
                <a:latin typeface="Calibri" pitchFamily="34" charset="0"/>
              </a:rPr>
              <a:t>      CMS respalda las detenciones de la fuerza de choque</a:t>
            </a:r>
          </a:p>
          <a:p>
            <a:pPr lvl="1">
              <a:spcBef>
                <a:spcPct val="50000"/>
              </a:spcBef>
              <a:buFontTx/>
              <a:buChar char="•"/>
            </a:pPr>
            <a:r>
              <a:rPr lang="es-AR" sz="2400">
                <a:latin typeface="Calibri" pitchFamily="34" charset="0"/>
              </a:rPr>
              <a:t>    Realizan análisis de datos </a:t>
            </a:r>
          </a:p>
          <a:p>
            <a:pPr lvl="1">
              <a:spcBef>
                <a:spcPct val="50000"/>
              </a:spcBef>
              <a:buFontTx/>
              <a:buChar char="•"/>
            </a:pPr>
            <a:r>
              <a:rPr lang="es-AR" sz="2400">
                <a:latin typeface="Calibri" pitchFamily="34" charset="0"/>
              </a:rPr>
              <a:t>    Suspenden pagos</a:t>
            </a:r>
            <a:endParaRPr lang="es-ES" sz="2400">
              <a:latin typeface="Calibri"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3"/>
          <p:cNvSpPr>
            <a:spLocks noGrp="1"/>
          </p:cNvSpPr>
          <p:nvPr>
            <p:ph type="title"/>
          </p:nvPr>
        </p:nvSpPr>
        <p:spPr>
          <a:xfrm>
            <a:off x="0" y="34925"/>
            <a:ext cx="9144000" cy="1069975"/>
          </a:xfrm>
        </p:spPr>
        <p:txBody>
          <a:bodyPr>
            <a:normAutofit fontScale="90000"/>
          </a:bodyPr>
          <a:lstStyle/>
          <a:p>
            <a:pPr eaLnBrk="1" hangingPunct="1"/>
            <a:r>
              <a:rPr lang="en-US" smtClean="0"/>
              <a:t>Lección 1 — Panorama general del fraude y el abuso</a:t>
            </a:r>
          </a:p>
        </p:txBody>
      </p:sp>
      <p:sp>
        <p:nvSpPr>
          <p:cNvPr id="3" name="Rectangle 2"/>
          <p:cNvSpPr/>
          <p:nvPr/>
        </p:nvSpPr>
        <p:spPr>
          <a:xfrm>
            <a:off x="630238" y="1295400"/>
            <a:ext cx="7599362" cy="4416425"/>
          </a:xfrm>
          <a:prstGeom prst="rect">
            <a:avLst/>
          </a:prstGeom>
        </p:spPr>
        <p:txBody>
          <a:bodyPr>
            <a:spAutoFit/>
          </a:bodyPr>
          <a:lstStyle/>
          <a:p>
            <a:pPr marL="342900" indent="-342900">
              <a:spcBef>
                <a:spcPts val="600"/>
              </a:spcBef>
              <a:buFont typeface="Wingdings" pitchFamily="2" charset="2"/>
              <a:buChar char="§"/>
              <a:defRPr/>
            </a:pPr>
            <a:r>
              <a:rPr lang="en-US" sz="3200" dirty="0">
                <a:latin typeface="+mn-lt"/>
                <a:ea typeface="ＭＳ Ｐゴシック"/>
                <a:cs typeface="ＭＳ Ｐゴシック"/>
              </a:rPr>
              <a:t>Definición de fraude y abuso</a:t>
            </a:r>
          </a:p>
          <a:p>
            <a:pPr marL="342900" indent="-342900">
              <a:spcBef>
                <a:spcPts val="600"/>
              </a:spcBef>
              <a:buFont typeface="Wingdings" pitchFamily="2" charset="2"/>
              <a:buChar char="§"/>
              <a:defRPr/>
            </a:pPr>
            <a:r>
              <a:rPr lang="en-US" sz="3200" dirty="0">
                <a:latin typeface="+mn-lt"/>
                <a:ea typeface="ＭＳ Ｐゴシック"/>
                <a:cs typeface="ＭＳ Ｐゴシック"/>
              </a:rPr>
              <a:t>Protección de los Fondos Fiduciarios de Medicare y otros recursos públicos</a:t>
            </a:r>
          </a:p>
          <a:p>
            <a:pPr marL="342900" indent="-342900">
              <a:spcBef>
                <a:spcPts val="600"/>
              </a:spcBef>
              <a:buFont typeface="Wingdings" pitchFamily="2" charset="2"/>
              <a:buChar char="§"/>
              <a:defRPr/>
            </a:pPr>
            <a:r>
              <a:rPr lang="en-US" sz="3200" dirty="0">
                <a:latin typeface="+mn-lt"/>
                <a:ea typeface="ＭＳ Ｐゴシック"/>
                <a:cs typeface="ＭＳ Ｐゴシック"/>
              </a:rPr>
              <a:t>Ejemplos de fraude en Medicare y Medicaid </a:t>
            </a:r>
            <a:endParaRPr lang="es-US" sz="3200" dirty="0">
              <a:latin typeface="+mn-lt"/>
              <a:ea typeface="+mn-ea"/>
              <a:cs typeface="+mn-cs"/>
            </a:endParaRPr>
          </a:p>
          <a:p>
            <a:pPr marL="342900" indent="-342900">
              <a:spcBef>
                <a:spcPts val="600"/>
              </a:spcBef>
              <a:buFont typeface="Wingdings" pitchFamily="2" charset="2"/>
              <a:buChar char="§"/>
              <a:defRPr/>
            </a:pPr>
            <a:r>
              <a:rPr lang="en-US" sz="3200" dirty="0">
                <a:latin typeface="+mn-lt"/>
                <a:ea typeface="ＭＳ Ｐゴシック"/>
                <a:cs typeface="ＭＳ Ｐゴシック"/>
              </a:rPr>
              <a:t>¿Quién comete el fraude?</a:t>
            </a:r>
          </a:p>
          <a:p>
            <a:pPr marL="342900" indent="-342900">
              <a:spcBef>
                <a:spcPts val="600"/>
              </a:spcBef>
              <a:buFont typeface="Wingdings" pitchFamily="2" charset="2"/>
              <a:buChar char="§"/>
              <a:defRPr/>
            </a:pPr>
            <a:r>
              <a:rPr lang="en-US" sz="3200" dirty="0">
                <a:latin typeface="+mn-lt"/>
                <a:ea typeface="ＭＳ Ｐゴシック"/>
                <a:cs typeface="ＭＳ Ｐゴシック"/>
              </a:rPr>
              <a:t>Causas de los pagos indebidos</a:t>
            </a:r>
          </a:p>
          <a:p>
            <a:pPr marL="342900" indent="-342900">
              <a:spcBef>
                <a:spcPts val="600"/>
              </a:spcBef>
              <a:buFont typeface="Wingdings" pitchFamily="2" charset="2"/>
              <a:buChar char="§"/>
              <a:defRPr/>
            </a:pPr>
            <a:r>
              <a:rPr lang="en-US" sz="3200" dirty="0">
                <a:latin typeface="+mn-lt"/>
                <a:ea typeface="ＭＳ Ｐゴシック"/>
                <a:cs typeface="ＭＳ Ｐゴシック"/>
              </a:rPr>
              <a:t>Problemas en la calidad de la atención </a:t>
            </a:r>
          </a:p>
          <a:p>
            <a:pPr>
              <a:defRPr/>
            </a:pPr>
            <a:endParaRPr lang="es-US" sz="3200" dirty="0">
              <a:latin typeface="+mn-lt"/>
              <a:ea typeface="+mn-ea"/>
              <a:cs typeface="+mn-cs"/>
            </a:endParaRP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2" name="Slide Number Placeholder 1"/>
          <p:cNvSpPr>
            <a:spLocks noGrp="1"/>
          </p:cNvSpPr>
          <p:nvPr>
            <p:ph type="sldNum" sz="quarter" idx="12"/>
          </p:nvPr>
        </p:nvSpPr>
        <p:spPr/>
        <p:txBody>
          <a:bodyPr/>
          <a:lstStyle/>
          <a:p>
            <a:pPr>
              <a:defRPr/>
            </a:pPr>
            <a:fld id="{CABE9ED5-29FC-4D73-A7F0-472EBACFE2F4}" type="slidenum">
              <a:rPr lang="en-US">
                <a:solidFill>
                  <a:schemeClr val="tx1"/>
                </a:solidFill>
              </a:rPr>
              <a:pPr>
                <a:defRPr/>
              </a:pPr>
              <a:t>3</a:t>
            </a:fld>
            <a:endParaRPr lang="es-US" dirty="0">
              <a:solidFill>
                <a:schemeClr val="tx1"/>
              </a:solidFill>
            </a:endParaRP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pPr eaLnBrk="1" hangingPunct="1"/>
            <a:r>
              <a:rPr lang="es-AR" smtClean="0"/>
              <a:t>Conjunto para la prevención del fraude</a:t>
            </a:r>
          </a:p>
        </p:txBody>
      </p:sp>
      <p:sp>
        <p:nvSpPr>
          <p:cNvPr id="81922" name="Content Placeholder 2"/>
          <p:cNvSpPr>
            <a:spLocks noGrp="1"/>
          </p:cNvSpPr>
          <p:nvPr>
            <p:ph idx="1"/>
          </p:nvPr>
        </p:nvSpPr>
        <p:spPr/>
        <p:txBody>
          <a:bodyPr/>
          <a:lstStyle/>
          <a:p>
            <a:pPr eaLnBrk="1" hangingPunct="1"/>
            <a:r>
              <a:rPr lang="es-AR" sz="2800" smtClean="0"/>
              <a:t>Visite CMS.gov para acceder al conjunto para la prevención del fraude que incluye</a:t>
            </a:r>
          </a:p>
          <a:p>
            <a:pPr lvl="1" eaLnBrk="1" hangingPunct="1"/>
            <a:r>
              <a:rPr lang="es-AR" sz="2600" smtClean="0"/>
              <a:t>El folleto de las 4R</a:t>
            </a:r>
          </a:p>
          <a:p>
            <a:pPr lvl="1" eaLnBrk="1" hangingPunct="1"/>
            <a:r>
              <a:rPr lang="es-AR" sz="2600" smtClean="0"/>
              <a:t>Hojas de datos sobre la prevención y detección del fraude</a:t>
            </a:r>
          </a:p>
          <a:p>
            <a:pPr lvl="1" eaLnBrk="1" hangingPunct="1"/>
            <a:r>
              <a:rPr lang="es-AR" sz="2600" smtClean="0"/>
              <a:t>Preguntas frecuentes</a:t>
            </a:r>
            <a:endParaRPr lang="es-US" sz="2600" smtClean="0"/>
          </a:p>
          <a:p>
            <a:pPr eaLnBrk="1" hangingPunct="1"/>
            <a:r>
              <a:rPr lang="es-AR" sz="2800" smtClean="0"/>
              <a:t>CMS.gov también tiene información sobre el Centro para la Integridad del Programa y los esfuerzos para la prevención del fraude en los pagos por servicios de Medicare Parte C y Parte D y de Medicaid</a:t>
            </a:r>
            <a:endParaRPr lang="es-US" sz="2800" smtClean="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E8B969F8-09DF-4F12-96C9-E6C4F3FE6B81}" type="slidenum">
              <a:rPr lang="en-US">
                <a:solidFill>
                  <a:schemeClr val="tx1"/>
                </a:solidFill>
              </a:rPr>
              <a:pPr>
                <a:defRPr/>
              </a:pPr>
              <a:t>30</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pPr marL="109538" indent="-109538" eaLnBrk="1" hangingPunct="1">
              <a:spcAft>
                <a:spcPts val="600"/>
              </a:spcAft>
            </a:pPr>
            <a:r>
              <a:rPr lang="es-AR" smtClean="0"/>
              <a:t>Capacitación para el proveedor y el beneficiario</a:t>
            </a:r>
          </a:p>
        </p:txBody>
      </p:sp>
      <p:sp>
        <p:nvSpPr>
          <p:cNvPr id="83970" name="Content Placeholder 2"/>
          <p:cNvSpPr>
            <a:spLocks noGrp="1"/>
          </p:cNvSpPr>
          <p:nvPr>
            <p:ph idx="1"/>
          </p:nvPr>
        </p:nvSpPr>
        <p:spPr>
          <a:xfrm>
            <a:off x="457200" y="1371600"/>
            <a:ext cx="8382000" cy="4754563"/>
          </a:xfrm>
        </p:spPr>
        <p:txBody>
          <a:bodyPr/>
          <a:lstStyle/>
          <a:p>
            <a:pPr eaLnBrk="1" hangingPunct="1"/>
            <a:r>
              <a:rPr lang="es-AR" smtClean="0"/>
              <a:t>La capacitación de proveedores ayuda a corregir vulnerabilidades</a:t>
            </a:r>
          </a:p>
          <a:p>
            <a:pPr marL="639763" lvl="1" indent="-336550" eaLnBrk="1" hangingPunct="1"/>
            <a:r>
              <a:rPr lang="es-AR" smtClean="0"/>
              <a:t>Mantener la documentación correcta </a:t>
            </a:r>
          </a:p>
          <a:p>
            <a:pPr marL="639763" lvl="1" indent="-336550" eaLnBrk="1" hangingPunct="1"/>
            <a:r>
              <a:rPr lang="es-AR" smtClean="0"/>
              <a:t>Reducir el envío de reclamaciones inadecuadas</a:t>
            </a:r>
          </a:p>
          <a:p>
            <a:pPr marL="639763" lvl="1" indent="-336550" eaLnBrk="1" hangingPunct="1"/>
            <a:r>
              <a:rPr lang="es-AR" smtClean="0"/>
              <a:t>Proteger la información de identidad del paciente y del proveedor</a:t>
            </a:r>
          </a:p>
          <a:p>
            <a:pPr marL="639763" lvl="1" indent="-336550" eaLnBrk="1" hangingPunct="1"/>
            <a:r>
              <a:rPr lang="es-AR" smtClean="0"/>
              <a:t>Establecer una cultura de cumplimiento más amplia</a:t>
            </a:r>
          </a:p>
          <a:p>
            <a:pPr eaLnBrk="1" hangingPunct="1"/>
            <a:r>
              <a:rPr lang="es-AR" smtClean="0"/>
              <a:t>La capacitación de beneficiarios ayuda a identificar y denunciar sospechas de fraude</a:t>
            </a: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E869615D-A5F3-4ADA-8597-08B97C49AC5D}" type="slidenum">
              <a:rPr lang="en-US">
                <a:solidFill>
                  <a:schemeClr val="tx1"/>
                </a:solidFill>
              </a:rPr>
              <a:pPr>
                <a:defRPr/>
              </a:pPr>
              <a:t>31</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pPr eaLnBrk="1" hangingPunct="1"/>
            <a:r>
              <a:rPr lang="es-AR" smtClean="0"/>
              <a:t>Compruebe su conocimiento: pregunta 3</a:t>
            </a:r>
          </a:p>
        </p:txBody>
      </p:sp>
      <p:sp>
        <p:nvSpPr>
          <p:cNvPr id="86018" name="Content Placeholder 2"/>
          <p:cNvSpPr>
            <a:spLocks noGrp="1"/>
          </p:cNvSpPr>
          <p:nvPr>
            <p:ph idx="1"/>
          </p:nvPr>
        </p:nvSpPr>
        <p:spPr>
          <a:xfrm>
            <a:off x="609600" y="1371600"/>
            <a:ext cx="4800600" cy="4800600"/>
          </a:xfrm>
        </p:spPr>
        <p:txBody>
          <a:bodyPr/>
          <a:lstStyle/>
          <a:p>
            <a:pPr marL="0" indent="0" eaLnBrk="1" hangingPunct="1">
              <a:buFont typeface="Wingdings" pitchFamily="2" charset="2"/>
              <a:buNone/>
            </a:pPr>
            <a:r>
              <a:rPr lang="en-US" sz="3000" smtClean="0"/>
              <a:t>Cuando CMS detecta fraude, entre las medidas administrativas que se toman, se pueden incluir:</a:t>
            </a:r>
            <a:endParaRPr lang="es-US" sz="3000" smtClean="0"/>
          </a:p>
          <a:p>
            <a:pPr marL="0" indent="0" eaLnBrk="1" hangingPunct="1">
              <a:buFont typeface="Wingdings" pitchFamily="2" charset="2"/>
              <a:buAutoNum type="alphaLcPeriod"/>
            </a:pPr>
            <a:r>
              <a:rPr lang="en-US" sz="2800" smtClean="0"/>
              <a:t>Multas civiles monetarias</a:t>
            </a:r>
          </a:p>
          <a:p>
            <a:pPr marL="0" indent="0" eaLnBrk="1" hangingPunct="1">
              <a:buFont typeface="Wingdings" pitchFamily="2" charset="2"/>
              <a:buAutoNum type="alphaLcPeriod"/>
            </a:pPr>
            <a:r>
              <a:rPr lang="en-US" sz="2800" smtClean="0"/>
              <a:t>Revocación de privilegios de facturación</a:t>
            </a:r>
          </a:p>
          <a:p>
            <a:pPr marL="0" indent="0" eaLnBrk="1" hangingPunct="1">
              <a:buFont typeface="Wingdings" pitchFamily="2" charset="2"/>
              <a:buAutoNum type="alphaLcPeriod"/>
            </a:pPr>
            <a:r>
              <a:rPr lang="en-US" sz="2800" smtClean="0"/>
              <a:t>Derivación a cumplimiento de la ley</a:t>
            </a:r>
          </a:p>
          <a:p>
            <a:pPr marL="0" indent="0" eaLnBrk="1" hangingPunct="1">
              <a:buFont typeface="Wingdings" pitchFamily="2" charset="2"/>
              <a:buAutoNum type="alphaLcPeriod"/>
            </a:pPr>
            <a:r>
              <a:rPr lang="en-US" sz="2800" smtClean="0"/>
              <a:t>Todas las anteriores</a:t>
            </a:r>
          </a:p>
          <a:p>
            <a:pPr marL="0" indent="0" eaLnBrk="1" hangingPunct="1">
              <a:buFont typeface="Wingdings" pitchFamily="2" charset="2"/>
              <a:buAutoNum type="alphaLcPeriod"/>
            </a:pPr>
            <a:endParaRPr lang="es-US" smtClean="0"/>
          </a:p>
          <a:p>
            <a:pPr marL="0" indent="0" eaLnBrk="1" hangingPunct="1">
              <a:buFont typeface="Wingdings" pitchFamily="2" charset="2"/>
              <a:buNone/>
            </a:pPr>
            <a:endParaRPr lang="es-US" sz="2800" smtClean="0"/>
          </a:p>
        </p:txBody>
      </p:sp>
      <p:sp>
        <p:nvSpPr>
          <p:cNvPr id="7" name="Date Placeholder 3"/>
          <p:cNvSpPr>
            <a:spLocks noGrp="1"/>
          </p:cNvSpPr>
          <p:nvPr>
            <p:ph type="dt" sz="quarter" idx="10"/>
          </p:nvPr>
        </p:nvSpPr>
        <p:spPr/>
        <p:txBody>
          <a:bodyPr/>
          <a:lstStyle/>
          <a:p>
            <a:pPr>
              <a:defRPr/>
            </a:pPr>
            <a:r>
              <a:rPr lang="en-US" dirty="0" smtClean="0"/>
              <a:t>16.10.2015 </a:t>
            </a:r>
            <a:endParaRPr lang="es-US" dirty="0"/>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6" name="Slide Number Placeholder 1"/>
          <p:cNvSpPr>
            <a:spLocks noGrp="1"/>
          </p:cNvSpPr>
          <p:nvPr>
            <p:ph type="sldNum" sz="quarter" idx="12"/>
          </p:nvPr>
        </p:nvSpPr>
        <p:spPr/>
        <p:txBody>
          <a:bodyPr/>
          <a:lstStyle/>
          <a:p>
            <a:pPr>
              <a:defRPr/>
            </a:pPr>
            <a:fld id="{C8D48BBE-DBC9-4AAC-956F-BCF4E288A527}" type="slidenum">
              <a:rPr lang="en-US"/>
              <a:pPr>
                <a:defRPr/>
              </a:pPr>
              <a:t>32</a:t>
            </a:fld>
            <a:endParaRPr lang="es-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0" y="34925"/>
            <a:ext cx="9144000" cy="1069975"/>
          </a:xfrm>
        </p:spPr>
        <p:txBody>
          <a:bodyPr/>
          <a:lstStyle/>
          <a:p>
            <a:pPr eaLnBrk="1" hangingPunct="1"/>
            <a:r>
              <a:rPr lang="en-US" smtClean="0"/>
              <a:t>Lección 3: cómo se puede combatir el fraude</a:t>
            </a:r>
          </a:p>
        </p:txBody>
      </p:sp>
      <p:sp>
        <p:nvSpPr>
          <p:cNvPr id="3" name="Content Placeholder 2"/>
          <p:cNvSpPr>
            <a:spLocks noGrp="1"/>
          </p:cNvSpPr>
          <p:nvPr>
            <p:ph idx="1"/>
          </p:nvPr>
        </p:nvSpPr>
        <p:spPr>
          <a:xfrm>
            <a:off x="457200" y="1363663"/>
            <a:ext cx="8229600" cy="4525962"/>
          </a:xfrm>
        </p:spPr>
        <p:txBody>
          <a:bodyPr rtlCol="0">
            <a:normAutofit fontScale="85000" lnSpcReduction="20000"/>
          </a:bodyPr>
          <a:lstStyle/>
          <a:p>
            <a:pPr marL="452628" indent="-457200" eaLnBrk="1" fontAlgn="auto" hangingPunct="1">
              <a:lnSpc>
                <a:spcPct val="110000"/>
              </a:lnSpc>
              <a:spcAft>
                <a:spcPts val="0"/>
              </a:spcAft>
              <a:defRPr/>
            </a:pPr>
            <a:r>
              <a:rPr dirty="0" smtClean="0"/>
              <a:t>Las 4R para luchar contra el fraude en Medicare</a:t>
            </a:r>
          </a:p>
          <a:p>
            <a:pPr marL="452628" indent="-457200" eaLnBrk="1" fontAlgn="auto" hangingPunct="1">
              <a:lnSpc>
                <a:spcPct val="110000"/>
              </a:lnSpc>
              <a:spcAft>
                <a:spcPts val="0"/>
              </a:spcAft>
              <a:defRPr/>
            </a:pPr>
            <a:r>
              <a:rPr lang="en-US" u="sng" dirty="0" smtClean="0"/>
              <a:t>stopmedicarefraud.gov</a:t>
            </a:r>
            <a:endParaRPr lang="es-US" u="sng" dirty="0">
              <a:cs typeface="Arial" charset="0"/>
            </a:endParaRPr>
          </a:p>
          <a:p>
            <a:pPr marL="452628" indent="-457200" eaLnBrk="1" fontAlgn="auto" hangingPunct="1">
              <a:lnSpc>
                <a:spcPct val="110000"/>
              </a:lnSpc>
              <a:spcAft>
                <a:spcPts val="0"/>
              </a:spcAft>
              <a:defRPr/>
            </a:pPr>
            <a:r>
              <a:rPr dirty="0" smtClean="0"/>
              <a:t>Resumen de noticias de Medicare</a:t>
            </a:r>
          </a:p>
          <a:p>
            <a:pPr marL="452628" indent="-457200" eaLnBrk="1" fontAlgn="auto" hangingPunct="1">
              <a:lnSpc>
                <a:spcPct val="110000"/>
              </a:lnSpc>
              <a:spcAft>
                <a:spcPts val="0"/>
              </a:spcAft>
              <a:defRPr/>
            </a:pPr>
            <a:r>
              <a:rPr lang="en-US" u="sng" dirty="0" smtClean="0"/>
              <a:t>MyMedicare.gov</a:t>
            </a:r>
            <a:endParaRPr lang="es-US" u="sng" dirty="0">
              <a:cs typeface="Arial" charset="0"/>
            </a:endParaRPr>
          </a:p>
          <a:p>
            <a:pPr marL="452628" indent="-457200" eaLnBrk="1" fontAlgn="auto" hangingPunct="1">
              <a:lnSpc>
                <a:spcPct val="110000"/>
              </a:lnSpc>
              <a:spcAft>
                <a:spcPts val="0"/>
              </a:spcAft>
              <a:defRPr/>
            </a:pPr>
            <a:r>
              <a:rPr dirty="0" smtClean="0"/>
              <a:t>1-800-MEDICARE</a:t>
            </a:r>
          </a:p>
          <a:p>
            <a:pPr marL="452628" indent="-457200" eaLnBrk="1" fontAlgn="auto" hangingPunct="1">
              <a:lnSpc>
                <a:spcPct val="110000"/>
              </a:lnSpc>
              <a:spcAft>
                <a:spcPts val="0"/>
              </a:spcAft>
              <a:defRPr/>
            </a:pPr>
            <a:r>
              <a:rPr dirty="0" smtClean="0"/>
              <a:t>Patrulla Medicare de Adultos Mayores</a:t>
            </a:r>
          </a:p>
          <a:p>
            <a:pPr marL="452628" indent="-457200" eaLnBrk="1" fontAlgn="auto" hangingPunct="1">
              <a:lnSpc>
                <a:spcPct val="110000"/>
              </a:lnSpc>
              <a:spcAft>
                <a:spcPts val="0"/>
              </a:spcAft>
              <a:defRPr/>
            </a:pPr>
            <a:r>
              <a:rPr dirty="0" smtClean="0"/>
              <a:t>Protección de información personal y robo de identidad</a:t>
            </a:r>
          </a:p>
          <a:p>
            <a:pPr marL="452628" indent="-457200" eaLnBrk="1" fontAlgn="auto" hangingPunct="1">
              <a:lnSpc>
                <a:spcPct val="110000"/>
              </a:lnSpc>
              <a:spcAft>
                <a:spcPts val="0"/>
              </a:spcAft>
              <a:defRPr/>
            </a:pPr>
            <a:r>
              <a:rPr dirty="0" smtClean="0"/>
              <a:t>Denuncia de fraude contra Medicaid</a:t>
            </a:r>
            <a:endParaRPr lang="es-US" dirty="0">
              <a:cs typeface="Arial" charset="0"/>
            </a:endParaRPr>
          </a:p>
          <a:p>
            <a:pPr marL="452628" indent="-457200" eaLnBrk="1" fontAlgn="auto" hangingPunct="1">
              <a:lnSpc>
                <a:spcPct val="110000"/>
              </a:lnSpc>
              <a:spcAft>
                <a:spcPts val="0"/>
              </a:spcAft>
              <a:defRPr/>
            </a:pPr>
            <a:r>
              <a:rPr dirty="0" smtClean="0"/>
              <a:t>Recursos útiles</a:t>
            </a:r>
            <a:endParaRPr lang="es-US" dirty="0"/>
          </a:p>
        </p:txBody>
      </p:sp>
      <p:sp>
        <p:nvSpPr>
          <p:cNvPr id="9"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0"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1" name="Slide Number Placeholder 1"/>
          <p:cNvSpPr>
            <a:spLocks noGrp="1"/>
          </p:cNvSpPr>
          <p:nvPr>
            <p:ph type="sldNum" sz="quarter" idx="12"/>
          </p:nvPr>
        </p:nvSpPr>
        <p:spPr/>
        <p:txBody>
          <a:bodyPr/>
          <a:lstStyle/>
          <a:p>
            <a:pPr>
              <a:defRPr/>
            </a:pPr>
            <a:fld id="{3CCD8D68-4F9C-4844-890A-49209BDA251D}" type="slidenum">
              <a:rPr lang="en-US">
                <a:solidFill>
                  <a:schemeClr val="tx1"/>
                </a:solidFill>
              </a:rPr>
              <a:pPr>
                <a:defRPr/>
              </a:pPr>
              <a:t>33</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pPr eaLnBrk="1" hangingPunct="1"/>
            <a:r>
              <a:rPr lang="es-AR" smtClean="0"/>
              <a:t>Las 4R para luchar contra el fraude en Medicare</a:t>
            </a:r>
          </a:p>
        </p:txBody>
      </p:sp>
      <p:sp>
        <p:nvSpPr>
          <p:cNvPr id="90114" name="Content Placeholder 10" descr="Graphic showing sample Medicare summary notice with section on how to report fraud highlighted."/>
          <p:cNvSpPr>
            <a:spLocks noGrp="1"/>
          </p:cNvSpPr>
          <p:nvPr>
            <p:ph sz="half" idx="1"/>
          </p:nvPr>
        </p:nvSpPr>
        <p:spPr>
          <a:xfrm>
            <a:off x="0" y="1612900"/>
            <a:ext cx="8763000" cy="4648200"/>
          </a:xfrm>
        </p:spPr>
        <p:txBody>
          <a:bodyPr/>
          <a:lstStyle/>
          <a:p>
            <a:pPr marL="346075" indent="-346075" eaLnBrk="1" hangingPunct="1"/>
            <a:r>
              <a:rPr lang="en-US" sz="2800" smtClean="0"/>
              <a:t>Usted es la primera línea de defensa contra el fraude y el abuso en Medicare. Estas son algunas maneras en que puede protegerse contra el fraude:</a:t>
            </a:r>
          </a:p>
          <a:p>
            <a:pPr marL="860425" lvl="1" indent="-514350" eaLnBrk="1" hangingPunct="1">
              <a:buFont typeface="Calibri" pitchFamily="34" charset="0"/>
              <a:buAutoNum type="arabicPeriod"/>
            </a:pPr>
            <a:r>
              <a:rPr lang="en-US" sz="2600" b="1" i="1" smtClean="0"/>
              <a:t>Registrar</a:t>
            </a:r>
            <a:r>
              <a:rPr lang="en-US" sz="2600" smtClean="0"/>
              <a:t> citas y servicios </a:t>
            </a:r>
          </a:p>
          <a:p>
            <a:pPr marL="860425" lvl="1" indent="-514350" eaLnBrk="1" hangingPunct="1">
              <a:buFont typeface="Calibri" pitchFamily="34" charset="0"/>
              <a:buAutoNum type="arabicPeriod"/>
            </a:pPr>
            <a:r>
              <a:rPr lang="en-US" sz="2600" b="1" i="1" smtClean="0"/>
              <a:t>Revisar</a:t>
            </a:r>
            <a:r>
              <a:rPr lang="en-US" sz="2600" smtClean="0"/>
              <a:t> los servicios provistos </a:t>
            </a:r>
          </a:p>
          <a:p>
            <a:pPr marL="1196975" lvl="2" indent="-341313" eaLnBrk="1" hangingPunct="1"/>
            <a:r>
              <a:rPr lang="en-US" sz="2600" smtClean="0"/>
              <a:t>Comparar los servicios que realmente le brindan con su Resumen de Medicare </a:t>
            </a:r>
          </a:p>
          <a:p>
            <a:pPr marL="860425" lvl="1" indent="-514350" eaLnBrk="1" hangingPunct="1">
              <a:buFont typeface="Calibri" pitchFamily="34" charset="0"/>
              <a:buAutoNum type="arabicPeriod"/>
            </a:pPr>
            <a:r>
              <a:rPr lang="en-US" sz="2600" b="1" i="1" smtClean="0"/>
              <a:t>Reportar</a:t>
            </a:r>
            <a:r>
              <a:rPr lang="en-US" sz="2600" smtClean="0"/>
              <a:t> las sospechas de fraude</a:t>
            </a:r>
          </a:p>
          <a:p>
            <a:pPr marL="860425" lvl="1" indent="-514350" eaLnBrk="1" hangingPunct="1">
              <a:buFont typeface="Calibri" pitchFamily="34" charset="0"/>
              <a:buAutoNum type="arabicPeriod"/>
            </a:pPr>
            <a:r>
              <a:rPr lang="en-US" sz="2600" b="1" i="1" smtClean="0"/>
              <a:t>Recordar</a:t>
            </a:r>
            <a:r>
              <a:rPr lang="en-US" sz="2600" smtClean="0"/>
              <a:t> proteger la información personal, como su tarjeta de Medicare y los números de cuentas bancarias</a:t>
            </a:r>
            <a:endParaRPr lang="es-US" sz="2600" smtClean="0"/>
          </a:p>
          <a:p>
            <a:pPr marL="860425" lvl="1" indent="-514350" eaLnBrk="1" hangingPunct="1">
              <a:buFont typeface="Arial" charset="0"/>
              <a:buNone/>
            </a:pPr>
            <a:endParaRPr lang="es-US" sz="2600" smtClean="0"/>
          </a:p>
        </p:txBody>
      </p:sp>
      <p:sp>
        <p:nvSpPr>
          <p:cNvPr id="19"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20"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21" name="Slide Number Placeholder 1"/>
          <p:cNvSpPr>
            <a:spLocks noGrp="1"/>
          </p:cNvSpPr>
          <p:nvPr>
            <p:ph type="sldNum" sz="quarter" idx="12"/>
          </p:nvPr>
        </p:nvSpPr>
        <p:spPr/>
        <p:txBody>
          <a:bodyPr/>
          <a:lstStyle/>
          <a:p>
            <a:pPr>
              <a:defRPr/>
            </a:pPr>
            <a:fld id="{C28DA32F-46E6-4451-B7CB-7297AF44BCAF}" type="slidenum">
              <a:rPr lang="en-US">
                <a:solidFill>
                  <a:schemeClr val="tx1"/>
                </a:solidFill>
              </a:rPr>
              <a:pPr>
                <a:defRPr/>
              </a:pPr>
              <a:t>34</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a:xfrm>
            <a:off x="0" y="0"/>
            <a:ext cx="9144000" cy="1185863"/>
          </a:xfrm>
        </p:spPr>
        <p:txBody>
          <a:bodyPr/>
          <a:lstStyle/>
          <a:p>
            <a:pPr eaLnBrk="1" hangingPunct="1"/>
            <a:r>
              <a:rPr lang="es-AR" smtClean="0"/>
              <a:t>STOPMedicareFraud.gov</a:t>
            </a:r>
          </a:p>
        </p:txBody>
      </p:sp>
      <p:sp>
        <p:nvSpPr>
          <p:cNvPr id="92162" name="TextBox 6"/>
          <p:cNvSpPr txBox="1">
            <a:spLocks noChangeArrowheads="1"/>
          </p:cNvSpPr>
          <p:nvPr/>
        </p:nvSpPr>
        <p:spPr bwMode="auto">
          <a:xfrm>
            <a:off x="304800" y="1314450"/>
            <a:ext cx="3841750" cy="5124450"/>
          </a:xfrm>
          <a:prstGeom prst="rect">
            <a:avLst/>
          </a:prstGeom>
          <a:noFill/>
          <a:ln w="9525">
            <a:noFill/>
            <a:miter lim="800000"/>
            <a:headEnd/>
            <a:tailEnd/>
          </a:ln>
        </p:spPr>
        <p:txBody>
          <a:bodyPr>
            <a:spAutoFit/>
          </a:bodyPr>
          <a:lstStyle/>
          <a:p>
            <a:pPr marL="346075" indent="-346075">
              <a:buFont typeface="Wingdings" pitchFamily="2" charset="2"/>
              <a:buChar char="§"/>
            </a:pPr>
            <a:r>
              <a:rPr lang="en-US" sz="2600">
                <a:latin typeface="Calibri" pitchFamily="34" charset="0"/>
              </a:rPr>
              <a:t>Conocer sobre el fraude</a:t>
            </a:r>
          </a:p>
          <a:p>
            <a:pPr marL="346075" indent="-346075">
              <a:buFont typeface="Wingdings" pitchFamily="2" charset="2"/>
              <a:buChar char="§"/>
            </a:pPr>
            <a:r>
              <a:rPr lang="en-US" sz="2600">
                <a:latin typeface="Calibri" pitchFamily="34" charset="0"/>
              </a:rPr>
              <a:t>Encontrar recursos</a:t>
            </a:r>
          </a:p>
          <a:p>
            <a:pPr marL="346075" indent="-346075">
              <a:buFont typeface="Wingdings" pitchFamily="2" charset="2"/>
              <a:buChar char="§"/>
            </a:pPr>
            <a:r>
              <a:rPr lang="en-US" sz="2600">
                <a:latin typeface="Calibri" pitchFamily="34" charset="0"/>
              </a:rPr>
              <a:t>Denunciar el fraude en línea</a:t>
            </a:r>
          </a:p>
          <a:p>
            <a:pPr marL="346075" indent="-346075">
              <a:buFont typeface="Wingdings" pitchFamily="2" charset="2"/>
              <a:buChar char="§"/>
            </a:pPr>
            <a:r>
              <a:rPr lang="en-US" sz="2600">
                <a:latin typeface="Calibri" pitchFamily="34" charset="0"/>
              </a:rPr>
              <a:t>Acceder a videos</a:t>
            </a:r>
          </a:p>
          <a:p>
            <a:pPr marL="346075" indent="-346075">
              <a:buFont typeface="Wingdings" pitchFamily="2" charset="2"/>
              <a:buChar char="§"/>
            </a:pPr>
            <a:r>
              <a:rPr lang="en-US" sz="2500">
                <a:latin typeface="Calibri" pitchFamily="34" charset="0"/>
              </a:rPr>
              <a:t>Consulte los resultados recientes del Grupo operativo del Equipo de Cumplimiento de la Ley y de Prevención contra el Fraude en el Cuidado de la Salud (HEAT) por estado</a:t>
            </a:r>
          </a:p>
        </p:txBody>
      </p:sp>
      <p:pic>
        <p:nvPicPr>
          <p:cNvPr id="92163" name="Picture 2" descr="Screenshot of the stopmedicarefraud.gov homepage"/>
          <p:cNvPicPr>
            <a:picLocks noChangeAspect="1" noChangeArrowheads="1"/>
          </p:cNvPicPr>
          <p:nvPr/>
        </p:nvPicPr>
        <p:blipFill>
          <a:blip r:embed="rId3"/>
          <a:srcRect/>
          <a:stretch>
            <a:fillRect/>
          </a:stretch>
        </p:blipFill>
        <p:spPr bwMode="auto">
          <a:xfrm>
            <a:off x="4146550" y="1676400"/>
            <a:ext cx="4681538" cy="3124200"/>
          </a:xfrm>
          <a:prstGeom prst="rect">
            <a:avLst/>
          </a:prstGeom>
          <a:noFill/>
          <a:ln w="9525">
            <a:noFill/>
            <a:miter lim="800000"/>
            <a:headEnd/>
            <a:tailEnd/>
          </a:ln>
        </p:spPr>
      </p:pic>
      <p:sp>
        <p:nvSpPr>
          <p:cNvPr id="9"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0"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8" name="Slide Number Placeholder 1"/>
          <p:cNvSpPr>
            <a:spLocks noGrp="1"/>
          </p:cNvSpPr>
          <p:nvPr>
            <p:ph type="sldNum" sz="quarter" idx="12"/>
          </p:nvPr>
        </p:nvSpPr>
        <p:spPr/>
        <p:txBody>
          <a:bodyPr/>
          <a:lstStyle/>
          <a:p>
            <a:pPr>
              <a:defRPr/>
            </a:pPr>
            <a:fld id="{92B172F5-6F8D-49DD-ACA7-4E29A42B9848}" type="slidenum">
              <a:rPr lang="en-US">
                <a:solidFill>
                  <a:schemeClr val="tx1"/>
                </a:solidFill>
              </a:rPr>
              <a:pPr>
                <a:defRPr/>
              </a:pPr>
              <a:t>35</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9" name="Picture 2" descr="Image of a sample Medicare Summary Notice with the area that shows &quot;How to Report Fraud&quot; circled."/>
          <p:cNvPicPr>
            <a:picLocks noChangeAspect="1" noChangeArrowheads="1"/>
          </p:cNvPicPr>
          <p:nvPr/>
        </p:nvPicPr>
        <p:blipFill>
          <a:blip r:embed="rId3"/>
          <a:srcRect b="11243"/>
          <a:stretch>
            <a:fillRect/>
          </a:stretch>
        </p:blipFill>
        <p:spPr bwMode="auto">
          <a:xfrm>
            <a:off x="4191000" y="1371600"/>
            <a:ext cx="4876800" cy="5181600"/>
          </a:xfrm>
          <a:prstGeom prst="rect">
            <a:avLst/>
          </a:prstGeom>
          <a:noFill/>
          <a:ln w="9525">
            <a:noFill/>
            <a:miter lim="800000"/>
            <a:headEnd/>
            <a:tailEnd/>
          </a:ln>
        </p:spPr>
      </p:pic>
      <p:sp>
        <p:nvSpPr>
          <p:cNvPr id="94210" name="Rectangle 2"/>
          <p:cNvSpPr>
            <a:spLocks noGrp="1" noChangeArrowheads="1"/>
          </p:cNvSpPr>
          <p:nvPr>
            <p:ph type="title"/>
          </p:nvPr>
        </p:nvSpPr>
        <p:spPr>
          <a:xfrm>
            <a:off x="0" y="0"/>
            <a:ext cx="9144000" cy="1185863"/>
          </a:xfrm>
        </p:spPr>
        <p:txBody>
          <a:bodyPr anchorCtr="1"/>
          <a:lstStyle/>
          <a:p>
            <a:pPr eaLnBrk="1" hangingPunct="1"/>
            <a:r>
              <a:rPr lang="es-AR" smtClean="0"/>
              <a:t>Resumen de Medicare (MSN)</a:t>
            </a:r>
            <a:endParaRPr lang="es-US" sz="2800" b="0" smtClean="0">
              <a:ea typeface="ＭＳ Ｐゴシック" pitchFamily="34" charset="-128"/>
            </a:endParaRPr>
          </a:p>
        </p:txBody>
      </p:sp>
      <p:sp>
        <p:nvSpPr>
          <p:cNvPr id="11" name="Content Placeholder 10" descr="Graphic showing sample Medicare summary notice with section on how to report fraud highlighted."/>
          <p:cNvSpPr>
            <a:spLocks noGrp="1"/>
          </p:cNvSpPr>
          <p:nvPr>
            <p:ph sz="half" idx="1"/>
          </p:nvPr>
        </p:nvSpPr>
        <p:spPr>
          <a:xfrm>
            <a:off x="152400" y="1524000"/>
            <a:ext cx="4267200" cy="4648200"/>
          </a:xfrm>
        </p:spPr>
        <p:txBody>
          <a:bodyPr rtlCol="0">
            <a:normAutofit fontScale="92500" lnSpcReduction="20000"/>
          </a:bodyPr>
          <a:lstStyle/>
          <a:p>
            <a:pPr marL="347472" indent="-347472" eaLnBrk="1" fontAlgn="auto" hangingPunct="1">
              <a:spcAft>
                <a:spcPts val="0"/>
              </a:spcAft>
              <a:defRPr/>
            </a:pPr>
            <a:r>
              <a:rPr lang="en-US" sz="3000" b="0" dirty="0"/>
              <a:t>CMS rediseñó el MSN para la Parte A y la Parte B con el fin de facilitar la lectura y detectar el fraude</a:t>
            </a:r>
          </a:p>
          <a:p>
            <a:pPr marL="347472" indent="-347472" eaLnBrk="1" fontAlgn="auto" hangingPunct="1">
              <a:spcAft>
                <a:spcPts val="0"/>
              </a:spcAft>
              <a:defRPr/>
            </a:pPr>
            <a:r>
              <a:rPr lang="en-US" sz="3000" b="0" spc="-40" dirty="0" smtClean="0"/>
              <a:t>Muestra todos sus servicios o suministros </a:t>
            </a:r>
          </a:p>
          <a:p>
            <a:pPr marL="640080" lvl="1" indent="-365760" eaLnBrk="1" fontAlgn="auto" hangingPunct="1">
              <a:spcAft>
                <a:spcPts val="0"/>
              </a:spcAft>
              <a:buFont typeface="Arial" pitchFamily="34" charset="0"/>
              <a:buChar char="•"/>
              <a:defRPr/>
            </a:pPr>
            <a:r>
              <a:rPr lang="en-US" sz="2600" dirty="0" smtClean="0"/>
              <a:t>Facturado a Medicare en un período de 3 meses</a:t>
            </a:r>
          </a:p>
          <a:p>
            <a:pPr marL="640080" lvl="1" indent="-365760" eaLnBrk="1" fontAlgn="auto" hangingPunct="1">
              <a:spcAft>
                <a:spcPts val="0"/>
              </a:spcAft>
              <a:buFont typeface="Arial" pitchFamily="34" charset="0"/>
              <a:buChar char="•"/>
              <a:defRPr/>
            </a:pPr>
            <a:r>
              <a:rPr lang="en-US" sz="2600" dirty="0" smtClean="0"/>
              <a:t>Lo que Medicare pagó </a:t>
            </a:r>
          </a:p>
          <a:p>
            <a:pPr marL="640080" lvl="1" indent="-365760" eaLnBrk="1" fontAlgn="auto" hangingPunct="1">
              <a:spcAft>
                <a:spcPts val="0"/>
              </a:spcAft>
              <a:buFont typeface="Arial" pitchFamily="34" charset="0"/>
              <a:buChar char="•"/>
              <a:defRPr/>
            </a:pPr>
            <a:r>
              <a:rPr lang="en-US" sz="2600" dirty="0" smtClean="0"/>
              <a:t>Lo que usted debe </a:t>
            </a:r>
          </a:p>
          <a:p>
            <a:pPr marL="347472" indent="-347472" eaLnBrk="1" fontAlgn="auto" hangingPunct="1">
              <a:spcAft>
                <a:spcPts val="0"/>
              </a:spcAft>
              <a:defRPr/>
            </a:pPr>
            <a:r>
              <a:rPr lang="en-US" sz="3000" b="0" spc="-40" dirty="0"/>
              <a:t>Léalo atentamente </a:t>
            </a:r>
          </a:p>
          <a:p>
            <a:pPr marL="457200" lvl="1" indent="0" eaLnBrk="1" fontAlgn="auto" hangingPunct="1">
              <a:spcAft>
                <a:spcPts val="0"/>
              </a:spcAft>
              <a:buFont typeface="Arial" pitchFamily="34" charset="0"/>
              <a:buNone/>
              <a:defRPr/>
            </a:pPr>
            <a:endParaRPr lang="es-US" sz="2600" spc="-50" dirty="0"/>
          </a:p>
        </p:txBody>
      </p:sp>
      <p:sp>
        <p:nvSpPr>
          <p:cNvPr id="5" name="Oval 4" descr="Shape highlighting How to Report Fraud section of a sample Medicare Summary Notice."/>
          <p:cNvSpPr/>
          <p:nvPr/>
        </p:nvSpPr>
        <p:spPr>
          <a:xfrm>
            <a:off x="4321175" y="3194050"/>
            <a:ext cx="2003425" cy="2063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US" dirty="0"/>
          </a:p>
        </p:txBody>
      </p:sp>
      <p:sp>
        <p:nvSpPr>
          <p:cNvPr id="12" name="Date Placeholder 3"/>
          <p:cNvSpPr>
            <a:spLocks noGrp="1"/>
          </p:cNvSpPr>
          <p:nvPr>
            <p:ph type="dt" sz="quarter" idx="10"/>
          </p:nvPr>
        </p:nvSpPr>
        <p:spPr/>
        <p:txBody>
          <a:bodyPr vert="horz" lIns="91440" tIns="45720" rIns="91440" bIns="45720" rtlCol="0">
            <a:normAutofit/>
          </a:bodyPr>
          <a:lstStyle/>
          <a:p>
            <a:pPr fontAlgn="auto">
              <a:spcBef>
                <a:spcPts val="600"/>
              </a:spcBef>
              <a:spcAft>
                <a:spcPts val="0"/>
              </a:spcAft>
              <a:buFont typeface="Wingdings" pitchFamily="2" charset="2"/>
              <a:buNone/>
              <a:defRPr/>
            </a:pPr>
            <a:r>
              <a:rPr lang="en-US" dirty="0" smtClean="0">
                <a:ea typeface="+mn-ea"/>
                <a:cs typeface="+mn-cs"/>
              </a:rPr>
              <a:t>16.10.2015</a:t>
            </a:r>
            <a:endParaRPr lang="es-US" dirty="0"/>
          </a:p>
        </p:txBody>
      </p:sp>
      <p:sp>
        <p:nvSpPr>
          <p:cNvPr id="13"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4" name="Slide Number Placeholder 1"/>
          <p:cNvSpPr>
            <a:spLocks noGrp="1"/>
          </p:cNvSpPr>
          <p:nvPr>
            <p:ph type="sldNum" sz="quarter" idx="12"/>
          </p:nvPr>
        </p:nvSpPr>
        <p:spPr/>
        <p:txBody>
          <a:bodyPr/>
          <a:lstStyle/>
          <a:p>
            <a:pPr>
              <a:defRPr/>
            </a:pPr>
            <a:fld id="{37BA7696-1472-493B-A44C-80886E83CE0C}" type="slidenum">
              <a:rPr lang="en-US">
                <a:solidFill>
                  <a:schemeClr val="tx1"/>
                </a:solidFill>
              </a:rPr>
              <a:pPr>
                <a:defRPr/>
              </a:pPr>
              <a:t>36</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a:xfrm>
            <a:off x="0" y="0"/>
            <a:ext cx="9144000" cy="1185863"/>
          </a:xfrm>
        </p:spPr>
        <p:txBody>
          <a:bodyPr/>
          <a:lstStyle/>
          <a:p>
            <a:pPr eaLnBrk="1" hangingPunct="1"/>
            <a:r>
              <a:rPr lang="es-AR" smtClean="0"/>
              <a:t>MyMedicare.gov</a:t>
            </a:r>
            <a:endParaRPr lang="es-US" smtClean="0"/>
          </a:p>
        </p:txBody>
      </p:sp>
      <p:sp>
        <p:nvSpPr>
          <p:cNvPr id="96258" name="TextBox 2"/>
          <p:cNvSpPr txBox="1">
            <a:spLocks noChangeArrowheads="1"/>
          </p:cNvSpPr>
          <p:nvPr/>
        </p:nvSpPr>
        <p:spPr bwMode="auto">
          <a:xfrm>
            <a:off x="0" y="1371600"/>
            <a:ext cx="4724400" cy="4906963"/>
          </a:xfrm>
          <a:prstGeom prst="rect">
            <a:avLst/>
          </a:prstGeom>
          <a:noFill/>
          <a:ln w="9525">
            <a:noFill/>
            <a:miter lim="800000"/>
            <a:headEnd/>
            <a:tailEnd/>
          </a:ln>
        </p:spPr>
        <p:txBody>
          <a:bodyPr>
            <a:spAutoFit/>
          </a:bodyPr>
          <a:lstStyle/>
          <a:p>
            <a:pPr marL="342900" indent="-342900">
              <a:buFont typeface="Wingdings" pitchFamily="2" charset="2"/>
              <a:buChar char="§"/>
            </a:pPr>
            <a:r>
              <a:rPr lang="en-US" sz="2800">
                <a:latin typeface="Calibri" pitchFamily="34" charset="0"/>
              </a:rPr>
              <a:t>Sitio seguro para gestionar la información personal</a:t>
            </a:r>
          </a:p>
          <a:p>
            <a:pPr marL="639763" lvl="1" indent="-292100">
              <a:buFont typeface="Arial" charset="0"/>
              <a:buChar char="•"/>
            </a:pPr>
            <a:r>
              <a:rPr lang="en-US" sz="2200">
                <a:latin typeface="Calibri" pitchFamily="34" charset="0"/>
              </a:rPr>
              <a:t>Revise la elegibilidad, los derechos y la información sobre el plan</a:t>
            </a:r>
          </a:p>
          <a:p>
            <a:pPr marL="639763" lvl="1" indent="-292100">
              <a:buFont typeface="Arial" charset="0"/>
              <a:buChar char="•"/>
            </a:pPr>
            <a:r>
              <a:rPr lang="en-US" sz="2200">
                <a:latin typeface="Calibri" pitchFamily="34" charset="0"/>
              </a:rPr>
              <a:t>Busque servicios preventivos</a:t>
            </a:r>
          </a:p>
          <a:p>
            <a:pPr marL="639763" lvl="1" indent="-292100">
              <a:buFont typeface="Arial" charset="0"/>
              <a:buChar char="•"/>
            </a:pPr>
            <a:r>
              <a:rPr lang="en-US" sz="2200">
                <a:latin typeface="Calibri" pitchFamily="34" charset="0"/>
              </a:rPr>
              <a:t>Mantenga una lista de medicamentos recetados</a:t>
            </a:r>
          </a:p>
          <a:p>
            <a:pPr marL="342900" indent="-342900">
              <a:buFont typeface="Wingdings" pitchFamily="2" charset="2"/>
              <a:buChar char="§"/>
            </a:pPr>
            <a:r>
              <a:rPr lang="en-US" sz="2800">
                <a:latin typeface="Calibri" pitchFamily="34" charset="0"/>
              </a:rPr>
              <a:t>Revise reclamaciones "si usted tiene Medicare Original"</a:t>
            </a:r>
            <a:endParaRPr lang="es-US" sz="2800">
              <a:latin typeface="Calibri" pitchFamily="34" charset="0"/>
            </a:endParaRPr>
          </a:p>
          <a:p>
            <a:pPr marL="639763" lvl="1" indent="-292100">
              <a:buFont typeface="Arial" charset="0"/>
              <a:buChar char="•"/>
            </a:pPr>
            <a:r>
              <a:rPr lang="en-US" sz="2200">
                <a:latin typeface="Calibri" pitchFamily="34" charset="0"/>
              </a:rPr>
              <a:t>Disponible casi inmediatamente después de su procesamiento</a:t>
            </a:r>
          </a:p>
        </p:txBody>
      </p:sp>
      <p:pic>
        <p:nvPicPr>
          <p:cNvPr id="96259" name="Picture 2" descr="Screen shot of MyMedicare.gov highlighting the blue button option"/>
          <p:cNvPicPr>
            <a:picLocks noChangeAspect="1" noChangeArrowheads="1"/>
          </p:cNvPicPr>
          <p:nvPr/>
        </p:nvPicPr>
        <p:blipFill>
          <a:blip r:embed="rId3"/>
          <a:srcRect l="30296" t="14606" r="31808" b="27525"/>
          <a:stretch>
            <a:fillRect/>
          </a:stretch>
        </p:blipFill>
        <p:spPr bwMode="auto">
          <a:xfrm>
            <a:off x="4894263" y="1349375"/>
            <a:ext cx="4214812" cy="4038600"/>
          </a:xfrm>
          <a:prstGeom prst="rect">
            <a:avLst/>
          </a:prstGeom>
          <a:noFill/>
          <a:ln w="9525">
            <a:noFill/>
            <a:miter lim="800000"/>
            <a:headEnd/>
            <a:tailEnd/>
          </a:ln>
        </p:spPr>
      </p:pic>
      <p:sp>
        <p:nvSpPr>
          <p:cNvPr id="96260" name="TextBox 10" descr="Haga clic en el “botón azul” para descargar sus datos a un archivo de texto.&#10;"/>
          <p:cNvSpPr txBox="1">
            <a:spLocks noChangeArrowheads="1"/>
          </p:cNvSpPr>
          <p:nvPr/>
        </p:nvSpPr>
        <p:spPr bwMode="auto">
          <a:xfrm>
            <a:off x="4894263" y="5029200"/>
            <a:ext cx="2362200" cy="1200150"/>
          </a:xfrm>
          <a:prstGeom prst="rect">
            <a:avLst/>
          </a:prstGeom>
          <a:solidFill>
            <a:srgbClr val="00338E"/>
          </a:solidFill>
          <a:ln w="9525">
            <a:noFill/>
            <a:miter lim="800000"/>
            <a:headEnd/>
            <a:tailEnd/>
          </a:ln>
        </p:spPr>
        <p:txBody>
          <a:bodyPr>
            <a:spAutoFit/>
          </a:bodyPr>
          <a:lstStyle/>
          <a:p>
            <a:r>
              <a:rPr lang="en-US">
                <a:solidFill>
                  <a:schemeClr val="bg1"/>
                </a:solidFill>
              </a:rPr>
              <a:t>Haga clic en el </a:t>
            </a:r>
            <a:r>
              <a:rPr lang="ja-JP" altLang="en-US">
                <a:solidFill>
                  <a:schemeClr val="bg1"/>
                </a:solidFill>
              </a:rPr>
              <a:t>“</a:t>
            </a:r>
            <a:r>
              <a:rPr lang="en-US" altLang="ja-JP">
                <a:solidFill>
                  <a:schemeClr val="bg1"/>
                </a:solidFill>
              </a:rPr>
              <a:t>botón azul</a:t>
            </a:r>
            <a:r>
              <a:rPr lang="ja-JP" altLang="en-US">
                <a:solidFill>
                  <a:schemeClr val="bg1"/>
                </a:solidFill>
              </a:rPr>
              <a:t>”</a:t>
            </a:r>
            <a:r>
              <a:rPr lang="en-US" altLang="ja-JP">
                <a:solidFill>
                  <a:schemeClr val="bg1"/>
                </a:solidFill>
              </a:rPr>
              <a:t> para descargar sus datos a un archivo de texto.</a:t>
            </a:r>
            <a:endParaRPr lang="es-US">
              <a:solidFill>
                <a:schemeClr val="bg1"/>
              </a:solidFill>
            </a:endParaRPr>
          </a:p>
        </p:txBody>
      </p:sp>
      <p:cxnSp>
        <p:nvCxnSpPr>
          <p:cNvPr id="12" name="Straight Arrow Connector 11" descr="Arrow indicating where to learn more about the Blue button on the screenshot of the Medicare.gov web page"/>
          <p:cNvCxnSpPr/>
          <p:nvPr/>
        </p:nvCxnSpPr>
        <p:spPr>
          <a:xfrm flipV="1">
            <a:off x="6403975" y="3543300"/>
            <a:ext cx="914400" cy="1600200"/>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quarter" idx="10"/>
          </p:nvPr>
        </p:nvSpPr>
        <p:spPr/>
        <p:txBody>
          <a:bodyPr vert="horz" lIns="91440" tIns="45720" rIns="91440" bIns="45720" rtlCol="0">
            <a:normAutofit/>
          </a:bodyPr>
          <a:lstStyle/>
          <a:p>
            <a:pPr fontAlgn="auto">
              <a:spcBef>
                <a:spcPts val="600"/>
              </a:spcBef>
              <a:spcAft>
                <a:spcPts val="0"/>
              </a:spcAft>
              <a:buFont typeface="Wingdings" pitchFamily="2" charset="2"/>
              <a:buNone/>
              <a:defRPr/>
            </a:pPr>
            <a:r>
              <a:rPr lang="en-US" dirty="0" smtClean="0">
                <a:solidFill>
                  <a:schemeClr val="tx1"/>
                </a:solidFill>
                <a:ea typeface="+mn-ea"/>
                <a:cs typeface="+mn-cs"/>
              </a:rPr>
              <a:t>16.10.2015</a:t>
            </a:r>
            <a:endParaRPr lang="es-US" dirty="0">
              <a:solidFill>
                <a:schemeClr val="tx1"/>
              </a:solidFill>
              <a:ea typeface="+mn-ea"/>
              <a:cs typeface="+mn-cs"/>
            </a:endParaRPr>
          </a:p>
        </p:txBody>
      </p:sp>
      <p:sp>
        <p:nvSpPr>
          <p:cNvPr id="14"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5" name="Slide Number Placeholder 1"/>
          <p:cNvSpPr>
            <a:spLocks noGrp="1"/>
          </p:cNvSpPr>
          <p:nvPr>
            <p:ph type="sldNum" sz="quarter" idx="12"/>
          </p:nvPr>
        </p:nvSpPr>
        <p:spPr/>
        <p:txBody>
          <a:bodyPr/>
          <a:lstStyle/>
          <a:p>
            <a:pPr>
              <a:defRPr/>
            </a:pPr>
            <a:fld id="{F62F0808-58C0-44D9-B7EC-9927BA0EAFD1}" type="slidenum">
              <a:rPr lang="en-US">
                <a:solidFill>
                  <a:schemeClr val="tx1"/>
                </a:solidFill>
              </a:rPr>
              <a:pPr>
                <a:defRPr/>
              </a:pPr>
              <a:t>37</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rtlCol="0">
            <a:normAutofit fontScale="90000"/>
          </a:bodyPr>
          <a:lstStyle/>
          <a:p>
            <a:pPr eaLnBrk="1" fontAlgn="auto" hangingPunct="1">
              <a:spcAft>
                <a:spcPts val="0"/>
              </a:spcAft>
              <a:defRPr/>
            </a:pPr>
            <a:r>
              <a:t/>
            </a:r>
            <a:br/>
            <a:r>
              <a:rPr lang="en-US" sz="4000" dirty="0" smtClean="0"/>
              <a:t>1-800-MEDICARE (TTY 1-877-486-2048)</a:t>
            </a:r>
            <a:r>
              <a:t/>
            </a:r>
            <a:br/>
            <a:endParaRPr lang="es-US" sz="4000" dirty="0" smtClean="0">
              <a:ea typeface="ＭＳ Ｐゴシック"/>
              <a:cs typeface="ＭＳ Ｐゴシック"/>
            </a:endParaRPr>
          </a:p>
        </p:txBody>
      </p:sp>
      <p:sp>
        <p:nvSpPr>
          <p:cNvPr id="98306" name="Content Placeholder 2"/>
          <p:cNvSpPr>
            <a:spLocks noGrp="1"/>
          </p:cNvSpPr>
          <p:nvPr>
            <p:ph idx="1"/>
          </p:nvPr>
        </p:nvSpPr>
        <p:spPr/>
        <p:txBody>
          <a:bodyPr/>
          <a:lstStyle/>
          <a:p>
            <a:pPr eaLnBrk="1" hangingPunct="1"/>
            <a:r>
              <a:rPr lang="es-AR" sz="2800" smtClean="0"/>
              <a:t>Quejas por fraude recibidas de beneficiarios</a:t>
            </a:r>
          </a:p>
          <a:p>
            <a:pPr marL="685800" lvl="1" indent="-280988" eaLnBrk="1" hangingPunct="1"/>
            <a:r>
              <a:rPr lang="es-AR" sz="2400" smtClean="0"/>
              <a:t>Ayudan a seleccionar a ciertos proveedores/suministradores para su revisión</a:t>
            </a:r>
          </a:p>
          <a:p>
            <a:pPr marL="685800" lvl="1" indent="-280988" eaLnBrk="1" hangingPunct="1"/>
            <a:r>
              <a:rPr lang="es-AR" sz="2400" smtClean="0"/>
              <a:t>Muestran los lugares en los que las estafas por fraude están aumentando</a:t>
            </a:r>
          </a:p>
          <a:p>
            <a:pPr eaLnBrk="1" hangingPunct="1"/>
            <a:r>
              <a:rPr lang="es-AR" sz="2800" smtClean="0"/>
              <a:t>Uso del sistema de respuesta interactiva por voz </a:t>
            </a:r>
          </a:p>
          <a:p>
            <a:pPr marL="685800" lvl="1" indent="-280988" eaLnBrk="1" hangingPunct="1"/>
            <a:r>
              <a:rPr lang="es-AR" sz="2400" smtClean="0"/>
              <a:t>Acceda hasta a 15 meses de reclamaciones</a:t>
            </a:r>
          </a:p>
          <a:p>
            <a:pPr marL="685800" lvl="1" indent="-280988" eaLnBrk="1" hangingPunct="1"/>
            <a:r>
              <a:rPr lang="es-AR" sz="2400" smtClean="0"/>
              <a:t>Controle las fechas, servicios y suministros correctos recibidos</a:t>
            </a:r>
          </a:p>
          <a:p>
            <a:pPr marL="976313" lvl="2" indent="-293688" eaLnBrk="1" hangingPunct="1"/>
            <a:r>
              <a:rPr lang="es-AR" sz="2400" smtClean="0"/>
              <a:t>Si no controla las reclamaciones en MyMedicare.gov</a:t>
            </a:r>
          </a:p>
          <a:p>
            <a:pPr marL="685800" lvl="1" indent="-280988" eaLnBrk="1" hangingPunct="1"/>
            <a:endParaRPr lang="es-US" sz="2400" smtClean="0">
              <a:ea typeface="ＭＳ Ｐゴシック" pitchFamily="34" charset="-128"/>
            </a:endParaRPr>
          </a:p>
          <a:p>
            <a:pPr marL="685800" lvl="1" indent="-280988" eaLnBrk="1" hangingPunct="1"/>
            <a:endParaRPr lang="es-US" smtClean="0">
              <a:ea typeface="ＭＳ Ｐゴシック" pitchFamily="34" charset="-128"/>
            </a:endParaRPr>
          </a:p>
          <a:p>
            <a:pPr marL="976313" lvl="2" indent="-293688" eaLnBrk="1" hangingPunct="1">
              <a:buFont typeface="Arial" charset="0"/>
              <a:buNone/>
            </a:pPr>
            <a:endParaRPr lang="es-US" smtClean="0">
              <a:ea typeface="ＭＳ Ｐゴシック" pitchFamily="34" charset="-128"/>
            </a:endParaRP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9373D2A7-66B8-4A78-B908-E64ED66F1DC0}" type="slidenum">
              <a:rPr lang="en-US">
                <a:solidFill>
                  <a:schemeClr val="tx1"/>
                </a:solidFill>
              </a:rPr>
              <a:pPr>
                <a:defRPr/>
              </a:pPr>
              <a:t>38</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5"/>
          <p:cNvSpPr>
            <a:spLocks noGrp="1"/>
          </p:cNvSpPr>
          <p:nvPr>
            <p:ph type="title"/>
          </p:nvPr>
        </p:nvSpPr>
        <p:spPr/>
        <p:txBody>
          <a:bodyPr/>
          <a:lstStyle/>
          <a:p>
            <a:pPr eaLnBrk="1" hangingPunct="1"/>
            <a:r>
              <a:rPr lang="es-AR" smtClean="0"/>
              <a:t>Actividad de aprendizaje</a:t>
            </a:r>
            <a:endParaRPr lang="es-US" smtClean="0"/>
          </a:p>
        </p:txBody>
      </p:sp>
      <p:sp>
        <p:nvSpPr>
          <p:cNvPr id="100354" name="Title 3"/>
          <p:cNvSpPr>
            <a:spLocks noGrp="1"/>
          </p:cNvSpPr>
          <p:nvPr>
            <p:ph idx="1"/>
          </p:nvPr>
        </p:nvSpPr>
        <p:spPr>
          <a:xfrm>
            <a:off x="228600" y="1371600"/>
            <a:ext cx="5029200" cy="4525963"/>
          </a:xfrm>
        </p:spPr>
        <p:txBody>
          <a:bodyPr/>
          <a:lstStyle/>
          <a:p>
            <a:pPr marL="0" indent="0" eaLnBrk="1" hangingPunct="1">
              <a:spcBef>
                <a:spcPct val="0"/>
              </a:spcBef>
              <a:buFontTx/>
              <a:buNone/>
            </a:pPr>
            <a:r>
              <a:rPr lang="en-US" smtClean="0">
                <a:solidFill>
                  <a:srgbClr val="000000"/>
                </a:solidFill>
              </a:rPr>
              <a:t>John tiene dudas y desea discutir su Resumen de Medicare con usted.</a:t>
            </a:r>
            <a:r>
              <a:rPr lang="es-AR" smtClean="0"/>
              <a:t/>
            </a:r>
            <a:br>
              <a:rPr lang="es-AR" smtClean="0"/>
            </a:br>
            <a:r>
              <a:rPr lang="es-AR" smtClean="0"/>
              <a:t/>
            </a:r>
            <a:br>
              <a:rPr lang="es-AR" smtClean="0"/>
            </a:br>
            <a:r>
              <a:rPr lang="en-US" smtClean="0">
                <a:solidFill>
                  <a:srgbClr val="000000"/>
                </a:solidFill>
              </a:rPr>
              <a:t>Indique cuáles son algunas de las cosas que podrían indicar fraude.</a:t>
            </a:r>
            <a:endParaRPr lang="es-US" smtClean="0">
              <a:solidFill>
                <a:srgbClr val="000000"/>
              </a:solidFill>
            </a:endParaRPr>
          </a:p>
        </p:txBody>
      </p:sp>
      <p:pic>
        <p:nvPicPr>
          <p:cNvPr id="100355" name="Picture 2" descr="Graphic of Medicare Summary Notice."/>
          <p:cNvPicPr>
            <a:picLocks noChangeAspect="1" noChangeArrowheads="1"/>
          </p:cNvPicPr>
          <p:nvPr/>
        </p:nvPicPr>
        <p:blipFill>
          <a:blip r:embed="rId3"/>
          <a:srcRect/>
          <a:stretch>
            <a:fillRect/>
          </a:stretch>
        </p:blipFill>
        <p:spPr bwMode="auto">
          <a:xfrm>
            <a:off x="5111750" y="2376488"/>
            <a:ext cx="3270250" cy="4100512"/>
          </a:xfrm>
          <a:prstGeom prst="rect">
            <a:avLst/>
          </a:prstGeom>
          <a:noFill/>
          <a:ln w="9525">
            <a:noFill/>
            <a:miter lim="800000"/>
            <a:headEnd/>
            <a:tailEnd/>
          </a:ln>
        </p:spPr>
      </p:pic>
      <p:pic>
        <p:nvPicPr>
          <p:cNvPr id="100356" name="Picture 2" descr="Photograph of happy man."/>
          <p:cNvPicPr>
            <a:picLocks noChangeAspect="1" noChangeArrowheads="1"/>
          </p:cNvPicPr>
          <p:nvPr/>
        </p:nvPicPr>
        <p:blipFill>
          <a:blip r:embed="rId4"/>
          <a:srcRect/>
          <a:stretch>
            <a:fillRect/>
          </a:stretch>
        </p:blipFill>
        <p:spPr bwMode="auto">
          <a:xfrm>
            <a:off x="7391400" y="1295400"/>
            <a:ext cx="1576388" cy="1524000"/>
          </a:xfrm>
          <a:prstGeom prst="rect">
            <a:avLst/>
          </a:prstGeom>
          <a:noFill/>
          <a:ln w="9525">
            <a:noFill/>
            <a:miter lim="800000"/>
            <a:headEnd/>
            <a:tailEnd/>
          </a:ln>
        </p:spPr>
      </p:pic>
      <p:sp>
        <p:nvSpPr>
          <p:cNvPr id="12"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3"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1" name="Slide Number Placeholder 1"/>
          <p:cNvSpPr>
            <a:spLocks noGrp="1"/>
          </p:cNvSpPr>
          <p:nvPr>
            <p:ph type="sldNum" sz="quarter" idx="12"/>
          </p:nvPr>
        </p:nvSpPr>
        <p:spPr/>
        <p:txBody>
          <a:bodyPr/>
          <a:lstStyle/>
          <a:p>
            <a:pPr>
              <a:defRPr/>
            </a:pPr>
            <a:fld id="{49C37687-222B-44C7-8352-E0A96CF80E87}" type="slidenum">
              <a:rPr lang="en-US">
                <a:solidFill>
                  <a:schemeClr val="tx1"/>
                </a:solidFill>
              </a:rPr>
              <a:pPr>
                <a:defRPr/>
              </a:pPr>
              <a:t>39</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6"/>
          <p:cNvSpPr>
            <a:spLocks noGrp="1"/>
          </p:cNvSpPr>
          <p:nvPr>
            <p:ph type="title"/>
          </p:nvPr>
        </p:nvSpPr>
        <p:spPr>
          <a:xfrm>
            <a:off x="0" y="0"/>
            <a:ext cx="9144000" cy="1185863"/>
          </a:xfrm>
        </p:spPr>
        <p:txBody>
          <a:bodyPr/>
          <a:lstStyle/>
          <a:p>
            <a:pPr eaLnBrk="1" hangingPunct="1"/>
            <a:r>
              <a:rPr lang="es-AR" smtClean="0"/>
              <a:t>Definición de fraude y abuso</a:t>
            </a:r>
          </a:p>
        </p:txBody>
      </p:sp>
      <p:sp>
        <p:nvSpPr>
          <p:cNvPr id="12" name="Rectangle 11"/>
          <p:cNvSpPr/>
          <p:nvPr>
            <p:custDataLst>
              <p:tags r:id="rId1"/>
            </p:custDataLst>
          </p:nvPr>
        </p:nvSpPr>
        <p:spPr>
          <a:xfrm>
            <a:off x="920750" y="1447800"/>
            <a:ext cx="1244600" cy="584200"/>
          </a:xfrm>
          <a:prstGeom prst="rect">
            <a:avLst/>
          </a:prstGeom>
          <a:noFill/>
        </p:spPr>
        <p:txBody>
          <a:bodyPr wrap="none">
            <a:spAutoFit/>
          </a:bodyPr>
          <a:lstStyle/>
          <a:p>
            <a:pPr algn="ctr">
              <a:defRPr/>
            </a:pPr>
            <a:r>
              <a:rPr lang="en-US" sz="3200" b="1" dirty="0">
                <a:latin typeface="+mn-lt"/>
                <a:ea typeface="ＭＳ Ｐゴシック"/>
                <a:cs typeface="ＭＳ Ｐゴシック"/>
              </a:rPr>
              <a:t> Fraude</a:t>
            </a:r>
            <a:endParaRPr lang="es-US" sz="3200" b="1" dirty="0">
              <a:latin typeface="+mn-lt"/>
              <a:ea typeface="+mn-ea"/>
              <a:cs typeface="+mn-cs"/>
            </a:endParaRPr>
          </a:p>
        </p:txBody>
      </p:sp>
      <p:sp>
        <p:nvSpPr>
          <p:cNvPr id="28675" name="TextBox 9"/>
          <p:cNvSpPr txBox="1">
            <a:spLocks noChangeArrowheads="1"/>
          </p:cNvSpPr>
          <p:nvPr/>
        </p:nvSpPr>
        <p:spPr bwMode="auto">
          <a:xfrm>
            <a:off x="609600" y="1989138"/>
            <a:ext cx="3657600" cy="3935412"/>
          </a:xfrm>
          <a:prstGeom prst="rect">
            <a:avLst/>
          </a:prstGeom>
          <a:noFill/>
          <a:ln w="9525">
            <a:noFill/>
            <a:miter lim="800000"/>
            <a:headEnd/>
            <a:tailEnd/>
          </a:ln>
        </p:spPr>
        <p:txBody>
          <a:bodyPr>
            <a:spAutoFit/>
          </a:bodyPr>
          <a:lstStyle/>
          <a:p>
            <a:r>
              <a:rPr lang="en-US" sz="2800">
                <a:latin typeface="Calibri" pitchFamily="34" charset="0"/>
              </a:rPr>
              <a:t>Cuando alguien ejecuta o intenta ejecutar intencionadamente un plan para obtener dinero o propiedades de algún programa de beneficios de atención médica.</a:t>
            </a:r>
          </a:p>
          <a:p>
            <a:endParaRPr lang="es-US" sz="2800">
              <a:latin typeface="Calibri" pitchFamily="34" charset="0"/>
            </a:endParaRPr>
          </a:p>
        </p:txBody>
      </p:sp>
      <p:sp>
        <p:nvSpPr>
          <p:cNvPr id="28676" name="Rectangle 13"/>
          <p:cNvSpPr>
            <a:spLocks noChangeArrowheads="1"/>
          </p:cNvSpPr>
          <p:nvPr>
            <p:custDataLst>
              <p:tags r:id="rId2"/>
            </p:custDataLst>
          </p:nvPr>
        </p:nvSpPr>
        <p:spPr bwMode="auto">
          <a:xfrm>
            <a:off x="5851525" y="1447800"/>
            <a:ext cx="1241425" cy="584200"/>
          </a:xfrm>
          <a:prstGeom prst="rect">
            <a:avLst/>
          </a:prstGeom>
          <a:noFill/>
          <a:ln w="9525">
            <a:noFill/>
            <a:miter lim="800000"/>
            <a:headEnd/>
            <a:tailEnd/>
          </a:ln>
        </p:spPr>
        <p:txBody>
          <a:bodyPr wrap="none">
            <a:spAutoFit/>
          </a:bodyPr>
          <a:lstStyle/>
          <a:p>
            <a:pPr algn="ctr"/>
            <a:r>
              <a:rPr lang="en-US" sz="3200" b="1">
                <a:latin typeface="Calibri" pitchFamily="34" charset="0"/>
              </a:rPr>
              <a:t>Abuso</a:t>
            </a:r>
          </a:p>
        </p:txBody>
      </p:sp>
      <p:sp>
        <p:nvSpPr>
          <p:cNvPr id="28677" name="TextBox 7"/>
          <p:cNvSpPr txBox="1">
            <a:spLocks noChangeArrowheads="1"/>
          </p:cNvSpPr>
          <p:nvPr/>
        </p:nvSpPr>
        <p:spPr bwMode="auto">
          <a:xfrm>
            <a:off x="4648200" y="1981200"/>
            <a:ext cx="4114800" cy="3508375"/>
          </a:xfrm>
          <a:prstGeom prst="rect">
            <a:avLst/>
          </a:prstGeom>
          <a:noFill/>
          <a:ln w="9525">
            <a:noFill/>
            <a:miter lim="800000"/>
            <a:headEnd/>
            <a:tailEnd/>
          </a:ln>
        </p:spPr>
        <p:txBody>
          <a:bodyPr>
            <a:spAutoFit/>
          </a:bodyPr>
          <a:lstStyle/>
          <a:p>
            <a:r>
              <a:rPr lang="en-US" sz="2800">
                <a:latin typeface="Calibri" pitchFamily="34" charset="0"/>
              </a:rPr>
              <a:t>Cuando los proveedores o suministradores de atención médica realizan acciones directas o indirectas que generan costos innecesarios a algún programa de beneficios de atención médica.</a:t>
            </a:r>
          </a:p>
        </p:txBody>
      </p:sp>
      <p:sp>
        <p:nvSpPr>
          <p:cNvPr id="2" name="TextBox 1"/>
          <p:cNvSpPr txBox="1"/>
          <p:nvPr/>
        </p:nvSpPr>
        <p:spPr>
          <a:xfrm>
            <a:off x="633413" y="5727700"/>
            <a:ext cx="8242300" cy="457200"/>
          </a:xfrm>
          <a:prstGeom prst="rect">
            <a:avLst/>
          </a:prstGeom>
          <a:solidFill>
            <a:srgbClr val="0070C0"/>
          </a:solidFill>
        </p:spPr>
        <p:txBody>
          <a:bodyPr wrap="none">
            <a:spAutoFit/>
          </a:bodyPr>
          <a:lstStyle/>
          <a:p>
            <a:pPr algn="ctr">
              <a:defRPr/>
            </a:pPr>
            <a:r>
              <a:rPr lang="en-US" sz="2400" b="1" dirty="0">
                <a:solidFill>
                  <a:schemeClr val="bg1"/>
                </a:solidFill>
                <a:latin typeface="+mn-lt"/>
                <a:ea typeface="ＭＳ Ｐゴシック"/>
                <a:cs typeface="ＭＳ Ｐゴシック"/>
              </a:rPr>
              <a:t>La principal diferencia entre el fraude y el abuso es la intención.</a:t>
            </a:r>
          </a:p>
        </p:txBody>
      </p:sp>
      <p:sp>
        <p:nvSpPr>
          <p:cNvPr id="16" name="Date Placeholder 3"/>
          <p:cNvSpPr>
            <a:spLocks noGrp="1"/>
          </p:cNvSpPr>
          <p:nvPr>
            <p:ph type="dt" sz="quarter" idx="10"/>
          </p:nvPr>
        </p:nvSpPr>
        <p:spPr>
          <a:xfrm>
            <a:off x="457200" y="6492875"/>
            <a:ext cx="2133600" cy="365125"/>
          </a:xfrm>
        </p:spPr>
        <p:txBody>
          <a:bodyPr vert="horz" lIns="91440" tIns="45720" rIns="91440" bIns="45720" rtlCol="0">
            <a:normAutofit/>
          </a:bodyPr>
          <a:lstStyle/>
          <a:p>
            <a:pPr fontAlgn="auto">
              <a:spcBef>
                <a:spcPts val="600"/>
              </a:spcBef>
              <a:spcAft>
                <a:spcPts val="0"/>
              </a:spcAft>
              <a:buFont typeface="Wingdings" pitchFamily="2" charset="2"/>
              <a:buNone/>
              <a:defRPr/>
            </a:pPr>
            <a:r>
              <a:rPr lang="en-US" dirty="0" smtClean="0">
                <a:solidFill>
                  <a:schemeClr val="tx1"/>
                </a:solidFill>
                <a:ea typeface="+mn-ea"/>
                <a:cs typeface="+mn-cs"/>
              </a:rPr>
              <a:t>16.10.2015</a:t>
            </a:r>
            <a:endParaRPr lang="es-US" dirty="0">
              <a:solidFill>
                <a:schemeClr val="tx1"/>
              </a:solidFill>
              <a:ea typeface="+mn-ea"/>
              <a:cs typeface="+mn-cs"/>
            </a:endParaRPr>
          </a:p>
        </p:txBody>
      </p:sp>
      <p:sp>
        <p:nvSpPr>
          <p:cNvPr id="17"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8" name="Slide Number Placeholder 1"/>
          <p:cNvSpPr>
            <a:spLocks noGrp="1"/>
          </p:cNvSpPr>
          <p:nvPr>
            <p:ph type="sldNum" sz="quarter" idx="12"/>
          </p:nvPr>
        </p:nvSpPr>
        <p:spPr/>
        <p:txBody>
          <a:bodyPr/>
          <a:lstStyle/>
          <a:p>
            <a:pPr>
              <a:defRPr/>
            </a:pPr>
            <a:fld id="{895FBC04-2EB1-42F4-8C09-27B79CB31583}" type="slidenum">
              <a:rPr lang="en-US">
                <a:solidFill>
                  <a:schemeClr val="tx1"/>
                </a:solidFill>
              </a:rPr>
              <a:pPr>
                <a:defRPr/>
              </a:pPr>
              <a:t>4</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5"/>
          <p:cNvSpPr>
            <a:spLocks noGrp="1"/>
          </p:cNvSpPr>
          <p:nvPr>
            <p:ph type="title"/>
          </p:nvPr>
        </p:nvSpPr>
        <p:spPr/>
        <p:txBody>
          <a:bodyPr>
            <a:normAutofit fontScale="90000"/>
          </a:bodyPr>
          <a:lstStyle/>
          <a:p>
            <a:pPr eaLnBrk="1" hangingPunct="1"/>
            <a:r>
              <a:rPr lang="es-AR" smtClean="0"/>
              <a:t>Actividad de aprendizaje</a:t>
            </a:r>
            <a:br>
              <a:rPr lang="es-AR" smtClean="0"/>
            </a:br>
            <a:r>
              <a:rPr lang="es-AR" smtClean="0"/>
              <a:t>¿Qué podría indicar fraude?</a:t>
            </a:r>
            <a:endParaRPr lang="es-US" smtClean="0"/>
          </a:p>
        </p:txBody>
      </p:sp>
      <p:sp>
        <p:nvSpPr>
          <p:cNvPr id="9" name="Rectangle 8"/>
          <p:cNvSpPr/>
          <p:nvPr/>
        </p:nvSpPr>
        <p:spPr>
          <a:xfrm>
            <a:off x="485775" y="1447800"/>
            <a:ext cx="8277225" cy="3862388"/>
          </a:xfrm>
          <a:prstGeom prst="rect">
            <a:avLst/>
          </a:prstGeom>
        </p:spPr>
        <p:txBody>
          <a:bodyPr>
            <a:spAutoFit/>
          </a:bodyPr>
          <a:lstStyle/>
          <a:p>
            <a:pPr marL="342900" indent="-342900">
              <a:spcBef>
                <a:spcPts val="600"/>
              </a:spcBef>
              <a:buFont typeface="Wingdings" panose="05000000000000000000" pitchFamily="2" charset="2"/>
              <a:buChar char="§"/>
              <a:defRPr/>
            </a:pPr>
            <a:r>
              <a:rPr lang="en-US" sz="2800" spc="-40" dirty="0">
                <a:latin typeface="+mn-lt"/>
                <a:ea typeface="ＭＳ Ｐゴシック"/>
                <a:cs typeface="ＭＳ Ｐゴシック"/>
              </a:rPr>
              <a:t>¿Le cobraron algún servicio médico que no recibió?</a:t>
            </a:r>
          </a:p>
          <a:p>
            <a:pPr marL="342900" indent="-342900">
              <a:spcBef>
                <a:spcPts val="600"/>
              </a:spcBef>
              <a:buFont typeface="Wingdings" panose="05000000000000000000" pitchFamily="2" charset="2"/>
              <a:buChar char="§"/>
              <a:defRPr/>
            </a:pPr>
            <a:r>
              <a:rPr lang="en-US" sz="2800" dirty="0">
                <a:latin typeface="+mn-lt"/>
                <a:ea typeface="ＭＳ Ｐゴシック"/>
                <a:cs typeface="ＭＳ Ｐゴシック"/>
              </a:rPr>
              <a:t>¿No reconoce las fechas de los servicios?</a:t>
            </a:r>
            <a:r>
              <a:rPr dirty="0">
                <a:latin typeface="Arial" pitchFamily="34" charset="0"/>
                <a:ea typeface="ＭＳ Ｐゴシック"/>
                <a:cs typeface="ＭＳ Ｐゴシック"/>
              </a:rPr>
              <a:t> </a:t>
            </a:r>
            <a:endParaRPr lang="es-US" sz="2800" dirty="0">
              <a:latin typeface="+mn-lt"/>
              <a:ea typeface="ＭＳ Ｐゴシック" charset="0"/>
              <a:cs typeface="ＭＳ Ｐゴシック"/>
            </a:endParaRPr>
          </a:p>
          <a:p>
            <a:pPr marL="342900" indent="-342900">
              <a:spcBef>
                <a:spcPts val="600"/>
              </a:spcBef>
              <a:buFont typeface="Wingdings" panose="05000000000000000000" pitchFamily="2" charset="2"/>
              <a:buChar char="§"/>
              <a:defRPr/>
            </a:pPr>
            <a:r>
              <a:rPr lang="en-US" sz="2800" dirty="0">
                <a:latin typeface="+mn-lt"/>
                <a:ea typeface="ＭＳ Ｐゴシック"/>
                <a:cs typeface="ＭＳ Ｐゴシック"/>
              </a:rPr>
              <a:t>¿Le facturaron lo mismo dos veces?</a:t>
            </a:r>
          </a:p>
          <a:p>
            <a:pPr marL="342900" indent="-342900">
              <a:spcBef>
                <a:spcPts val="600"/>
              </a:spcBef>
              <a:buFont typeface="Wingdings" panose="05000000000000000000" pitchFamily="2" charset="2"/>
              <a:buChar char="§"/>
              <a:defRPr/>
            </a:pPr>
            <a:r>
              <a:rPr lang="en-US" sz="2800" dirty="0">
                <a:latin typeface="+mn-lt"/>
                <a:ea typeface="ＭＳ Ｐゴシック"/>
                <a:cs typeface="ＭＳ Ｐゴシック"/>
              </a:rPr>
              <a:t>¿Su informe crediticio muestra alguna factura impaga por servicios o equipamiento médico que no recibió?</a:t>
            </a:r>
          </a:p>
          <a:p>
            <a:pPr marL="342900" indent="-342900">
              <a:spcBef>
                <a:spcPts val="600"/>
              </a:spcBef>
              <a:buFont typeface="Wingdings" panose="05000000000000000000" pitchFamily="2" charset="2"/>
              <a:buChar char="§"/>
              <a:defRPr/>
            </a:pPr>
            <a:r>
              <a:rPr lang="en-US" sz="2800" dirty="0">
                <a:latin typeface="+mn-lt"/>
                <a:ea typeface="ＭＳ Ｐゴシック"/>
                <a:cs typeface="ＭＳ Ｐゴシック"/>
              </a:rPr>
              <a:t>¿Ha recibido avisos de cobro por servicios o equipos médicos que no recibió?</a:t>
            </a:r>
            <a:endParaRPr lang="es-US" sz="2800" dirty="0">
              <a:latin typeface="+mn-lt"/>
              <a:ea typeface="ＭＳ Ｐゴシック"/>
              <a:cs typeface="ＭＳ Ｐゴシック"/>
            </a:endParaRPr>
          </a:p>
          <a:p>
            <a:pPr>
              <a:spcBef>
                <a:spcPts val="600"/>
              </a:spcBef>
              <a:defRPr/>
            </a:pPr>
            <a:r>
              <a:rPr dirty="0">
                <a:latin typeface="Arial" pitchFamily="34" charset="0"/>
                <a:ea typeface="ＭＳ Ｐゴシック"/>
                <a:cs typeface="ＭＳ Ｐゴシック"/>
              </a:rPr>
              <a:t> </a:t>
            </a:r>
            <a:endParaRPr lang="es-US" sz="2400" b="1" dirty="0">
              <a:latin typeface="Calibri" panose="020F0502020204030204" pitchFamily="34" charset="0"/>
              <a:ea typeface="ＭＳ Ｐゴシック" charset="0"/>
              <a:cs typeface="ＭＳ Ｐゴシック"/>
            </a:endParaRPr>
          </a:p>
        </p:txBody>
      </p:sp>
      <p:pic>
        <p:nvPicPr>
          <p:cNvPr id="102403" name="Picture 4" descr="Graphic showing Deter, Detect, Defend tag line.&#10;Fuente: Fight Back Brochure STOPMedicareFraud.gov&#10;&#10;"/>
          <p:cNvPicPr>
            <a:picLocks noChangeAspect="1" noChangeArrowheads="1"/>
          </p:cNvPicPr>
          <p:nvPr/>
        </p:nvPicPr>
        <p:blipFill>
          <a:blip r:embed="rId3"/>
          <a:srcRect/>
          <a:stretch>
            <a:fillRect/>
          </a:stretch>
        </p:blipFill>
        <p:spPr bwMode="auto">
          <a:xfrm>
            <a:off x="2921000" y="5297488"/>
            <a:ext cx="3195638" cy="765175"/>
          </a:xfrm>
          <a:prstGeom prst="rect">
            <a:avLst/>
          </a:prstGeom>
          <a:noFill/>
          <a:ln w="9525">
            <a:noFill/>
            <a:miter lim="800000"/>
            <a:headEnd/>
            <a:tailEnd/>
          </a:ln>
        </p:spPr>
      </p:pic>
      <p:sp>
        <p:nvSpPr>
          <p:cNvPr id="1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endParaRPr lang="es-US"/>
          </a:p>
        </p:txBody>
      </p:sp>
      <p:sp>
        <p:nvSpPr>
          <p:cNvPr id="16" name="Slide Number Placeholder 1"/>
          <p:cNvSpPr>
            <a:spLocks noGrp="1"/>
          </p:cNvSpPr>
          <p:nvPr>
            <p:ph type="sldNum" sz="quarter" idx="12"/>
          </p:nvPr>
        </p:nvSpPr>
        <p:spPr/>
        <p:txBody>
          <a:bodyPr/>
          <a:lstStyle/>
          <a:p>
            <a:pPr>
              <a:defRPr/>
            </a:pPr>
            <a:fld id="{431582DC-8752-4C68-B2A3-C9B81D28D5BC}" type="slidenum">
              <a:rPr lang="en-US">
                <a:solidFill>
                  <a:schemeClr val="tx1"/>
                </a:solidFill>
              </a:rPr>
              <a:pPr>
                <a:defRPr/>
              </a:pPr>
              <a:t>40</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p:txBody>
          <a:bodyPr/>
          <a:lstStyle/>
          <a:p>
            <a:pPr eaLnBrk="1" hangingPunct="1"/>
            <a:r>
              <a:rPr lang="es-AR" smtClean="0"/>
              <a:t>Luchar contra el fraude puede valer la pena</a:t>
            </a:r>
          </a:p>
        </p:txBody>
      </p:sp>
      <p:sp>
        <p:nvSpPr>
          <p:cNvPr id="63491" name="Content Placeholder 2"/>
          <p:cNvSpPr>
            <a:spLocks noGrp="1"/>
          </p:cNvSpPr>
          <p:nvPr>
            <p:ph idx="1"/>
          </p:nvPr>
        </p:nvSpPr>
        <p:spPr/>
        <p:txBody>
          <a:bodyPr rtlCol="0">
            <a:normAutofit fontScale="92500" lnSpcReduction="10000"/>
          </a:bodyPr>
          <a:lstStyle/>
          <a:p>
            <a:pPr marL="365760" indent="-365760" eaLnBrk="1" fontAlgn="auto" hangingPunct="1">
              <a:spcAft>
                <a:spcPts val="0"/>
              </a:spcAft>
              <a:defRPr/>
            </a:pPr>
            <a:r>
              <a:rPr lang="en-US" sz="2800" dirty="0" smtClean="0"/>
              <a:t>Usted puede recibir una recompensa si reúne </a:t>
            </a:r>
            <a:r>
              <a:rPr lang="en-US" sz="2800" b="1" dirty="0" smtClean="0"/>
              <a:t>todas </a:t>
            </a:r>
            <a:r>
              <a:rPr lang="en-US" sz="2800" dirty="0" smtClean="0"/>
              <a:t>estas condiciones:</a:t>
            </a:r>
          </a:p>
          <a:p>
            <a:pPr marL="731520" lvl="1" indent="-365760" eaLnBrk="1" fontAlgn="auto" hangingPunct="1">
              <a:spcAft>
                <a:spcPts val="0"/>
              </a:spcAft>
              <a:buFont typeface="Arial" pitchFamily="34" charset="0"/>
              <a:buChar char="•"/>
              <a:defRPr/>
            </a:pPr>
            <a:r>
              <a:rPr lang="en-US" sz="2100" dirty="0" smtClean="0"/>
              <a:t>Llame al 1-800-HHS-TIPS (1-800-447-8477) o al 1-800-MEDICARE (1-800-633-4227) para denunciar sospechas de fraude. Los usuarios con teléfono de texto (TTY) deben llamar al 1-877-486-2048.</a:t>
            </a:r>
          </a:p>
          <a:p>
            <a:pPr marL="731520" lvl="1" indent="-365760" eaLnBrk="1" fontAlgn="auto" hangingPunct="1">
              <a:spcAft>
                <a:spcPts val="0"/>
              </a:spcAft>
              <a:buFont typeface="Arial" pitchFamily="34" charset="0"/>
              <a:buChar char="•"/>
              <a:defRPr/>
            </a:pPr>
            <a:r>
              <a:rPr lang="en-US" sz="2100" dirty="0" smtClean="0"/>
              <a:t>Las sospechas de fraude contra Medicare que usted denuncia deben ser investigadas y validadas por los contratistas de CMS.</a:t>
            </a:r>
          </a:p>
          <a:p>
            <a:pPr marL="731520" lvl="1" indent="-365760" eaLnBrk="1" fontAlgn="auto" hangingPunct="1">
              <a:spcAft>
                <a:spcPts val="0"/>
              </a:spcAft>
              <a:buFont typeface="Arial" pitchFamily="34" charset="0"/>
              <a:buChar char="•"/>
              <a:defRPr/>
            </a:pPr>
            <a:r>
              <a:rPr lang="en-US" sz="2100" dirty="0" smtClean="0"/>
              <a:t>El fraude denunciado debe ser derivado formalmente a la Oficina del Inspector General para su investigación futura.</a:t>
            </a:r>
          </a:p>
          <a:p>
            <a:pPr marL="731520" lvl="1" indent="-365760" eaLnBrk="1" fontAlgn="auto" hangingPunct="1">
              <a:spcAft>
                <a:spcPts val="0"/>
              </a:spcAft>
              <a:buFont typeface="Arial" pitchFamily="34" charset="0"/>
              <a:buChar char="•"/>
              <a:defRPr/>
            </a:pPr>
            <a:r>
              <a:rPr lang="en-US" sz="2100" dirty="0" smtClean="0"/>
              <a:t>Usted no es un individuo excluido.</a:t>
            </a:r>
          </a:p>
          <a:p>
            <a:pPr marL="731520" lvl="1" indent="-365760" eaLnBrk="1" fontAlgn="auto" hangingPunct="1">
              <a:spcAft>
                <a:spcPts val="0"/>
              </a:spcAft>
              <a:buFont typeface="Arial" pitchFamily="34" charset="0"/>
              <a:buChar char="•"/>
              <a:defRPr/>
            </a:pPr>
            <a:r>
              <a:rPr lang="en-US" sz="2100" dirty="0" smtClean="0"/>
              <a:t>La persona u organización que denuncia no está siendo investigada por cumplimiento de la ley.</a:t>
            </a:r>
          </a:p>
          <a:p>
            <a:pPr marL="731520" lvl="1" indent="-365760" eaLnBrk="1" fontAlgn="auto" hangingPunct="1">
              <a:spcAft>
                <a:spcPts val="0"/>
              </a:spcAft>
              <a:buFont typeface="Arial" pitchFamily="34" charset="0"/>
              <a:buChar char="•"/>
              <a:defRPr/>
            </a:pPr>
            <a:r>
              <a:rPr lang="en-US" sz="2100" dirty="0" smtClean="0"/>
              <a:t>Su denuncia conduce directamente a la recuperación de por lo menos $100 del dinero de Medicare.</a:t>
            </a:r>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9" name="Slide Number Placeholder 1"/>
          <p:cNvSpPr>
            <a:spLocks noGrp="1"/>
          </p:cNvSpPr>
          <p:nvPr>
            <p:ph type="sldNum" sz="quarter" idx="12"/>
          </p:nvPr>
        </p:nvSpPr>
        <p:spPr/>
        <p:txBody>
          <a:bodyPr/>
          <a:lstStyle/>
          <a:p>
            <a:pPr>
              <a:defRPr/>
            </a:pPr>
            <a:fld id="{7E429670-1B81-4369-B236-09C0385B2665}" type="slidenum">
              <a:rPr lang="en-US">
                <a:solidFill>
                  <a:schemeClr val="tx1"/>
                </a:solidFill>
              </a:rPr>
              <a:pPr>
                <a:defRPr/>
              </a:pPr>
              <a:t>41</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p:txBody>
          <a:bodyPr/>
          <a:lstStyle/>
          <a:p>
            <a:pPr eaLnBrk="1" hangingPunct="1"/>
            <a:r>
              <a:rPr lang="es-AR" smtClean="0"/>
              <a:t>La Patrulla Medicare de Adultos Mayores</a:t>
            </a:r>
          </a:p>
        </p:txBody>
      </p:sp>
      <p:sp>
        <p:nvSpPr>
          <p:cNvPr id="60419" name="Content Placeholder 2"/>
          <p:cNvSpPr>
            <a:spLocks noGrp="1"/>
          </p:cNvSpPr>
          <p:nvPr>
            <p:ph idx="1"/>
          </p:nvPr>
        </p:nvSpPr>
        <p:spPr>
          <a:xfrm>
            <a:off x="228600" y="1295400"/>
            <a:ext cx="8610600" cy="4754563"/>
          </a:xfrm>
        </p:spPr>
        <p:txBody>
          <a:bodyPr rtlCol="0">
            <a:normAutofit/>
          </a:bodyPr>
          <a:lstStyle/>
          <a:p>
            <a:pPr marL="365760" indent="-365760" eaLnBrk="1" fontAlgn="auto" hangingPunct="1">
              <a:spcAft>
                <a:spcPts val="0"/>
              </a:spcAft>
              <a:defRPr/>
            </a:pPr>
            <a:r>
              <a:rPr lang="en-US" sz="2800" dirty="0" smtClean="0"/>
              <a:t>Programa de educación y prevención destinado a educar a los beneficiarios en la prevención, identificación y denuncia de fraude en la atención médica</a:t>
            </a:r>
          </a:p>
          <a:p>
            <a:pPr marL="365760" indent="-365760" eaLnBrk="1" fontAlgn="auto" hangingPunct="1">
              <a:spcAft>
                <a:spcPts val="0"/>
              </a:spcAft>
              <a:defRPr/>
            </a:pPr>
            <a:r>
              <a:rPr lang="en-US" sz="2800" dirty="0" smtClean="0"/>
              <a:t>Programas activos en todos los estados, el Distrito de Columbia, Puerto Rico, Guam y las Islas Vírgenes de EE. UU.</a:t>
            </a:r>
          </a:p>
          <a:p>
            <a:pPr marL="365760" indent="-365760" eaLnBrk="1" fontAlgn="auto" hangingPunct="1">
              <a:spcAft>
                <a:spcPts val="0"/>
              </a:spcAft>
              <a:defRPr/>
            </a:pPr>
            <a:r>
              <a:rPr lang="en-US" sz="2800" spc="-60" dirty="0" smtClean="0"/>
              <a:t>Busca voluntarios para representar a sus comunidades</a:t>
            </a:r>
          </a:p>
          <a:p>
            <a:pPr marL="365760" indent="-365760" eaLnBrk="1" fontAlgn="auto" hangingPunct="1">
              <a:spcAft>
                <a:spcPts val="0"/>
              </a:spcAft>
              <a:defRPr/>
            </a:pPr>
            <a:r>
              <a:rPr lang="en-US" sz="2800" spc="-47" dirty="0" smtClean="0"/>
              <a:t>Teléfono gratuito en toda la nación: 1-877-808-2468 </a:t>
            </a:r>
            <a:endParaRPr lang="es-US" sz="2800" spc="-50" dirty="0" smtClean="0"/>
          </a:p>
        </p:txBody>
      </p:sp>
      <p:pic>
        <p:nvPicPr>
          <p:cNvPr id="106499" name="Picture 2" descr="Logo for Senior Medicare Patrol from SMPresource.or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05200" y="5303838"/>
            <a:ext cx="2019300" cy="1325562"/>
          </a:xfrm>
          <a:prstGeom prst="rect">
            <a:avLst/>
          </a:prstGeom>
          <a:noFill/>
          <a:ln w="9525">
            <a:noFill/>
            <a:miter lim="800000"/>
            <a:headEnd/>
            <a:tailEnd/>
          </a:ln>
        </p:spPr>
      </p:pic>
      <p:sp>
        <p:nvSpPr>
          <p:cNvPr id="13"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4"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5" name="Slide Number Placeholder 1"/>
          <p:cNvSpPr>
            <a:spLocks noGrp="1"/>
          </p:cNvSpPr>
          <p:nvPr>
            <p:ph type="sldNum" sz="quarter" idx="12"/>
          </p:nvPr>
        </p:nvSpPr>
        <p:spPr/>
        <p:txBody>
          <a:bodyPr/>
          <a:lstStyle/>
          <a:p>
            <a:pPr>
              <a:defRPr/>
            </a:pPr>
            <a:fld id="{B297B617-C460-4429-9104-272EFFF9A6E8}" type="slidenum">
              <a:rPr lang="en-US">
                <a:solidFill>
                  <a:schemeClr val="tx1"/>
                </a:solidFill>
              </a:rPr>
              <a:pPr>
                <a:defRPr/>
              </a:pPr>
              <a:t>42</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4"/>
          <p:cNvSpPr>
            <a:spLocks noGrp="1"/>
          </p:cNvSpPr>
          <p:nvPr>
            <p:ph type="title"/>
          </p:nvPr>
        </p:nvSpPr>
        <p:spPr/>
        <p:txBody>
          <a:bodyPr/>
          <a:lstStyle/>
          <a:p>
            <a:pPr eaLnBrk="1" hangingPunct="1"/>
            <a:r>
              <a:rPr lang="es-AR" smtClean="0"/>
              <a:t>Protección de la información personal</a:t>
            </a:r>
            <a:endParaRPr lang="es-US" smtClean="0"/>
          </a:p>
        </p:txBody>
      </p:sp>
      <p:sp>
        <p:nvSpPr>
          <p:cNvPr id="108546" name="Content Placeholder 1"/>
          <p:cNvSpPr>
            <a:spLocks noGrp="1"/>
          </p:cNvSpPr>
          <p:nvPr>
            <p:ph idx="1"/>
          </p:nvPr>
        </p:nvSpPr>
        <p:spPr/>
        <p:txBody>
          <a:bodyPr/>
          <a:lstStyle/>
          <a:p>
            <a:pPr marL="342900" lvl="1" indent="-342900" eaLnBrk="1" hangingPunct="1">
              <a:lnSpc>
                <a:spcPct val="90000"/>
              </a:lnSpc>
              <a:buClr>
                <a:schemeClr val="tx1"/>
              </a:buClr>
              <a:buFont typeface="Wingdings" pitchFamily="2" charset="2"/>
              <a:buChar char="§"/>
            </a:pPr>
            <a:r>
              <a:rPr lang="en-US" smtClean="0"/>
              <a:t>Compártala solo con personas en las que confía</a:t>
            </a:r>
            <a:endParaRPr lang="es-US" smtClean="0"/>
          </a:p>
          <a:p>
            <a:pPr marL="639763" lvl="2" indent="-292100" eaLnBrk="1" hangingPunct="1">
              <a:lnSpc>
                <a:spcPct val="90000"/>
              </a:lnSpc>
              <a:buSzPct val="100000"/>
              <a:buFont typeface="Arial" charset="0"/>
              <a:buChar char="•"/>
            </a:pPr>
            <a:r>
              <a:rPr lang="es-AR" sz="2400" smtClean="0"/>
              <a:t>Médicos, otros proveedores de atención médica y planes aprobados por Medicare</a:t>
            </a:r>
          </a:p>
          <a:p>
            <a:pPr marL="639763" lvl="2" indent="-292100" eaLnBrk="1" hangingPunct="1">
              <a:lnSpc>
                <a:spcPct val="90000"/>
              </a:lnSpc>
              <a:buSzPct val="100000"/>
              <a:buFont typeface="Arial" charset="0"/>
              <a:buChar char="•"/>
            </a:pPr>
            <a:r>
              <a:rPr lang="es-AR" sz="2400" smtClean="0"/>
              <a:t>Aseguradores que pagan los beneficios en su nombre</a:t>
            </a:r>
            <a:endParaRPr lang="es-US" sz="2400" smtClean="0"/>
          </a:p>
          <a:p>
            <a:pPr marL="639763" lvl="2" indent="-292100" eaLnBrk="1" hangingPunct="1">
              <a:lnSpc>
                <a:spcPct val="90000"/>
              </a:lnSpc>
              <a:buSzPct val="100000"/>
              <a:buFont typeface="Arial" charset="0"/>
              <a:buChar char="•"/>
            </a:pPr>
            <a:r>
              <a:rPr lang="es-AR" sz="2400" smtClean="0"/>
              <a:t>Personas de confianza de la comunidad que trabajan con Medicare, como su Programa Estatal de Asistencia sobre Seguros de Salud (SHIP) o el Seguro Social</a:t>
            </a:r>
          </a:p>
          <a:p>
            <a:pPr marL="342900" lvl="1" indent="-342900" eaLnBrk="1" hangingPunct="1">
              <a:lnSpc>
                <a:spcPct val="90000"/>
              </a:lnSpc>
              <a:buFont typeface="Wingdings" pitchFamily="2" charset="2"/>
              <a:buChar char="§"/>
            </a:pPr>
            <a:r>
              <a:rPr lang="en-US" smtClean="0"/>
              <a:t>Llame al 1-800-MEDICARE (1‑800‑633‑4227) si no está seguro de que un proveedor esté aprobado por Medicare</a:t>
            </a:r>
          </a:p>
          <a:p>
            <a:pPr marL="639763" lvl="2" indent="-292100" eaLnBrk="1" hangingPunct="1">
              <a:lnSpc>
                <a:spcPct val="90000"/>
              </a:lnSpc>
              <a:buSzPct val="100000"/>
              <a:buFont typeface="Arial" charset="0"/>
              <a:buChar char="•"/>
            </a:pPr>
            <a:r>
              <a:rPr lang="es-AR" sz="2400" smtClean="0"/>
              <a:t>Los usuarios con teléfono de texto (TTY) deben llamar al 1-877-486-2048</a:t>
            </a:r>
            <a:endParaRPr lang="es-US" sz="2400" smtClean="0"/>
          </a:p>
          <a:p>
            <a:pPr marL="639763" eaLnBrk="1" hangingPunct="1">
              <a:lnSpc>
                <a:spcPct val="90000"/>
              </a:lnSpc>
            </a:pPr>
            <a:endParaRPr lang="es-US" sz="24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9" name="Slide Number Placeholder 1"/>
          <p:cNvSpPr>
            <a:spLocks noGrp="1"/>
          </p:cNvSpPr>
          <p:nvPr>
            <p:ph type="sldNum" sz="quarter" idx="12"/>
          </p:nvPr>
        </p:nvSpPr>
        <p:spPr/>
        <p:txBody>
          <a:bodyPr/>
          <a:lstStyle/>
          <a:p>
            <a:pPr>
              <a:defRPr/>
            </a:pPr>
            <a:fld id="{321F5CEA-858D-4686-AA59-3BA0B3F34DEE}" type="slidenum">
              <a:rPr lang="en-US">
                <a:solidFill>
                  <a:schemeClr val="tx1"/>
                </a:solidFill>
              </a:rPr>
              <a:pPr>
                <a:defRPr/>
              </a:pPr>
              <a:t>43</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p:txBody>
          <a:bodyPr/>
          <a:lstStyle/>
          <a:p>
            <a:pPr eaLnBrk="1" hangingPunct="1"/>
            <a:r>
              <a:rPr lang="es-AR" smtClean="0"/>
              <a:t>Robo de identidad</a:t>
            </a:r>
          </a:p>
        </p:txBody>
      </p:sp>
      <p:sp>
        <p:nvSpPr>
          <p:cNvPr id="110594" name="Content Placeholder 2"/>
          <p:cNvSpPr>
            <a:spLocks noGrp="1"/>
          </p:cNvSpPr>
          <p:nvPr>
            <p:ph idx="1"/>
          </p:nvPr>
        </p:nvSpPr>
        <p:spPr>
          <a:xfrm>
            <a:off x="152400" y="1371600"/>
            <a:ext cx="8763000" cy="4754563"/>
          </a:xfrm>
        </p:spPr>
        <p:txBody>
          <a:bodyPr/>
          <a:lstStyle/>
          <a:p>
            <a:pPr eaLnBrk="1" hangingPunct="1">
              <a:lnSpc>
                <a:spcPct val="90000"/>
              </a:lnSpc>
              <a:spcBef>
                <a:spcPts val="500"/>
              </a:spcBef>
            </a:pPr>
            <a:r>
              <a:rPr lang="en-US" sz="2800" smtClean="0"/>
              <a:t>El robo de identidad es un delito grave</a:t>
            </a:r>
          </a:p>
          <a:p>
            <a:pPr marL="639763" lvl="1" eaLnBrk="1" hangingPunct="1">
              <a:lnSpc>
                <a:spcPct val="90000"/>
              </a:lnSpc>
              <a:spcBef>
                <a:spcPts val="500"/>
              </a:spcBef>
            </a:pPr>
            <a:r>
              <a:rPr lang="en-US" sz="2200" smtClean="0"/>
              <a:t>Otra persona utiliza su información personal, por ejemplo, su número de Seguro Social o de Medicare</a:t>
            </a:r>
          </a:p>
          <a:p>
            <a:pPr marL="342900" lvl="2" indent="-342900" eaLnBrk="1" hangingPunct="1">
              <a:lnSpc>
                <a:spcPct val="90000"/>
              </a:lnSpc>
              <a:spcBef>
                <a:spcPts val="500"/>
              </a:spcBef>
              <a:buSzPct val="100000"/>
              <a:buFont typeface="Wingdings" pitchFamily="2" charset="2"/>
              <a:buChar char="§"/>
            </a:pPr>
            <a:r>
              <a:rPr lang="es-AR" smtClean="0"/>
              <a:t>Si usted piensa que alguien está utilizando su información</a:t>
            </a:r>
          </a:p>
          <a:p>
            <a:pPr marL="639763" lvl="1" eaLnBrk="1" hangingPunct="1">
              <a:lnSpc>
                <a:spcPct val="90000"/>
              </a:lnSpc>
              <a:spcBef>
                <a:spcPts val="500"/>
              </a:spcBef>
            </a:pPr>
            <a:r>
              <a:rPr lang="en-US" altLang="ja-JP" sz="2200" smtClean="0"/>
              <a:t>Llame al departamento de policía local</a:t>
            </a:r>
          </a:p>
          <a:p>
            <a:pPr marL="639763" lvl="1" eaLnBrk="1" hangingPunct="1">
              <a:lnSpc>
                <a:spcPct val="90000"/>
              </a:lnSpc>
              <a:spcBef>
                <a:spcPts val="500"/>
              </a:spcBef>
            </a:pPr>
            <a:r>
              <a:rPr lang="en-US" sz="2200" smtClean="0"/>
              <a:t>Llame a la línea directa contra el robo de identidad de la </a:t>
            </a:r>
            <a:r>
              <a:rPr lang="en-US" altLang="ja-JP" sz="2200" smtClean="0"/>
              <a:t>Comisión    Federal de Comercio al </a:t>
            </a:r>
            <a:r>
              <a:rPr lang="en-US" sz="2200" smtClean="0"/>
              <a:t>1-877-438-4338</a:t>
            </a:r>
          </a:p>
          <a:p>
            <a:pPr eaLnBrk="1" hangingPunct="1">
              <a:lnSpc>
                <a:spcPct val="90000"/>
              </a:lnSpc>
              <a:spcBef>
                <a:spcPts val="500"/>
              </a:spcBef>
            </a:pPr>
            <a:r>
              <a:rPr lang="es-AR" sz="2800" smtClean="0"/>
              <a:t>Si perdió o le robaron su tarjeta Medicare, haga la denuncia enseguida</a:t>
            </a:r>
          </a:p>
          <a:p>
            <a:pPr marL="639763" lvl="1" eaLnBrk="1" hangingPunct="1">
              <a:lnSpc>
                <a:spcPct val="90000"/>
              </a:lnSpc>
              <a:spcBef>
                <a:spcPts val="500"/>
              </a:spcBef>
            </a:pPr>
            <a:r>
              <a:rPr lang="en-US" sz="2200" smtClean="0"/>
              <a:t>Llame al Seguro Social al 1-800-772-1213</a:t>
            </a:r>
          </a:p>
          <a:p>
            <a:pPr marL="639763" lvl="1" eaLnBrk="1" hangingPunct="1">
              <a:lnSpc>
                <a:spcPct val="90000"/>
              </a:lnSpc>
              <a:spcBef>
                <a:spcPts val="500"/>
              </a:spcBef>
            </a:pPr>
            <a:r>
              <a:rPr lang="en-US" sz="2200" smtClean="0"/>
              <a:t>Los usuarios con teléfono de texto (TTY) deben llamar al 1-800-325-0778</a:t>
            </a:r>
            <a:endParaRPr lang="es-US" sz="2200" smtClean="0">
              <a:ea typeface="ＭＳ Ｐゴシック" pitchFamily="34" charset="-128"/>
            </a:endParaRPr>
          </a:p>
          <a:p>
            <a:pPr marL="342900" lvl="2" indent="-342900" eaLnBrk="1" hangingPunct="1">
              <a:lnSpc>
                <a:spcPct val="90000"/>
              </a:lnSpc>
              <a:spcBef>
                <a:spcPts val="500"/>
              </a:spcBef>
              <a:buSzTx/>
              <a:buFont typeface="Arial" charset="0"/>
              <a:buChar char="•"/>
            </a:pPr>
            <a:endParaRPr lang="es-US" sz="2000" smtClean="0">
              <a:ea typeface="ＭＳ Ｐゴシック" pitchFamily="34" charset="-128"/>
            </a:endParaRPr>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DB2AE9E3-0192-4EFA-B0F8-875C830E860A}" type="slidenum">
              <a:rPr lang="en-US">
                <a:solidFill>
                  <a:schemeClr val="tx1"/>
                </a:solidFill>
              </a:rPr>
              <a:pPr>
                <a:defRPr/>
              </a:pPr>
              <a:t>44</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p:txBody>
          <a:bodyPr/>
          <a:lstStyle/>
          <a:p>
            <a:pPr eaLnBrk="1" hangingPunct="1"/>
            <a:r>
              <a:rPr lang="es-AR" smtClean="0"/>
              <a:t>Denuncia de sospechas de fraude contra Medicaid</a:t>
            </a:r>
            <a:endParaRPr lang="es-US" smtClean="0"/>
          </a:p>
        </p:txBody>
      </p:sp>
      <p:sp>
        <p:nvSpPr>
          <p:cNvPr id="112642" name="Content Placeholder 2"/>
          <p:cNvSpPr>
            <a:spLocks noGrp="1"/>
          </p:cNvSpPr>
          <p:nvPr>
            <p:ph idx="1"/>
          </p:nvPr>
        </p:nvSpPr>
        <p:spPr>
          <a:xfrm>
            <a:off x="228600" y="1371600"/>
            <a:ext cx="8458200" cy="4754563"/>
          </a:xfrm>
        </p:spPr>
        <p:txBody>
          <a:bodyPr/>
          <a:lstStyle/>
          <a:p>
            <a:pPr eaLnBrk="1" hangingPunct="1">
              <a:lnSpc>
                <a:spcPct val="90000"/>
              </a:lnSpc>
            </a:pPr>
            <a:r>
              <a:rPr lang="en-US" sz="2800" smtClean="0"/>
              <a:t>La Unidad de Control de Fraude de Medicaid (MFCU) investiga y procesa</a:t>
            </a:r>
          </a:p>
          <a:p>
            <a:pPr lvl="2" eaLnBrk="1" hangingPunct="1">
              <a:lnSpc>
                <a:spcPct val="90000"/>
              </a:lnSpc>
            </a:pPr>
            <a:r>
              <a:rPr lang="en-US" sz="2400" smtClean="0"/>
              <a:t>Fraude contra Medicaid</a:t>
            </a:r>
          </a:p>
          <a:p>
            <a:pPr lvl="2" eaLnBrk="1" hangingPunct="1">
              <a:lnSpc>
                <a:spcPct val="90000"/>
              </a:lnSpc>
            </a:pPr>
            <a:r>
              <a:rPr lang="en-US" sz="2400" smtClean="0"/>
              <a:t>Abuso y negligencia con el paciente en instalaciones de cuidado de la salud</a:t>
            </a:r>
          </a:p>
          <a:p>
            <a:pPr lvl="1" eaLnBrk="1" hangingPunct="1">
              <a:lnSpc>
                <a:spcPct val="90000"/>
              </a:lnSpc>
            </a:pPr>
            <a:r>
              <a:rPr lang="en-US" sz="2600" smtClean="0"/>
              <a:t>Llame a la Oficina del Inspector General al 1-800-447-8477 (TTY 1-800-377-4950)</a:t>
            </a:r>
          </a:p>
          <a:p>
            <a:pPr lvl="2" eaLnBrk="1" hangingPunct="1">
              <a:lnSpc>
                <a:spcPct val="90000"/>
              </a:lnSpc>
            </a:pPr>
            <a:r>
              <a:rPr lang="en-US" sz="2400" smtClean="0"/>
              <a:t>También certifican y una vez por año recertifican la MFCU</a:t>
            </a:r>
            <a:endParaRPr lang="es-US" sz="2400" smtClean="0"/>
          </a:p>
          <a:p>
            <a:pPr eaLnBrk="1" hangingPunct="1">
              <a:lnSpc>
                <a:spcPct val="90000"/>
              </a:lnSpc>
            </a:pPr>
            <a:r>
              <a:rPr lang="en-US" sz="2800" smtClean="0"/>
              <a:t>Oficina de Asistencia Médica Estatal (Medicaid) </a:t>
            </a:r>
          </a:p>
          <a:p>
            <a:pPr lvl="1" eaLnBrk="1" hangingPunct="1">
              <a:lnSpc>
                <a:spcPct val="90000"/>
              </a:lnSpc>
            </a:pPr>
            <a:r>
              <a:rPr lang="en-US" sz="2600" smtClean="0"/>
              <a:t>Consulte el listado estatal para Medicaid</a:t>
            </a:r>
          </a:p>
          <a:p>
            <a:pPr lvl="2" eaLnBrk="1" hangingPunct="1">
              <a:lnSpc>
                <a:spcPct val="90000"/>
              </a:lnSpc>
            </a:pPr>
            <a:r>
              <a:rPr lang="en-US" sz="2400" smtClean="0"/>
              <a:t>Descargue contactos de </a:t>
            </a:r>
            <a:r>
              <a:rPr lang="en-US" sz="2400" smtClean="0">
                <a:hlinkClick r:id="rId3"/>
              </a:rPr>
              <a:t>oig.hhs.gov/fraud/Medicaid-fraud-control-units-mfcu/files/contact-directors.pdf</a:t>
            </a:r>
            <a:endParaRPr lang="es-US" sz="2400" smtClean="0"/>
          </a:p>
          <a:p>
            <a:pPr eaLnBrk="1" hangingPunct="1">
              <a:lnSpc>
                <a:spcPct val="90000"/>
              </a:lnSpc>
            </a:pPr>
            <a:endParaRPr lang="es-US" smtClean="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2" name="Slide Number Placeholder 1"/>
          <p:cNvSpPr>
            <a:spLocks noGrp="1"/>
          </p:cNvSpPr>
          <p:nvPr>
            <p:ph type="sldNum" sz="quarter" idx="12"/>
          </p:nvPr>
        </p:nvSpPr>
        <p:spPr/>
        <p:txBody>
          <a:bodyPr/>
          <a:lstStyle/>
          <a:p>
            <a:pPr>
              <a:defRPr/>
            </a:pPr>
            <a:fld id="{154FCC24-049B-4A47-8D5D-AEFD7B515B87}" type="slidenum">
              <a:rPr lang="en-US">
                <a:solidFill>
                  <a:schemeClr val="tx1"/>
                </a:solidFill>
              </a:rPr>
              <a:pPr>
                <a:defRPr/>
              </a:pPr>
              <a:t>45</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6"/>
          <p:cNvSpPr>
            <a:spLocks noChangeArrowheads="1"/>
          </p:cNvSpPr>
          <p:nvPr/>
        </p:nvSpPr>
        <p:spPr bwMode="auto">
          <a:xfrm>
            <a:off x="152400" y="1371600"/>
            <a:ext cx="8763000" cy="3416300"/>
          </a:xfrm>
          <a:prstGeom prst="rect">
            <a:avLst/>
          </a:prstGeom>
          <a:noFill/>
          <a:ln w="9525">
            <a:noFill/>
            <a:miter lim="800000"/>
            <a:headEnd/>
            <a:tailEnd/>
          </a:ln>
        </p:spPr>
        <p:txBody>
          <a:bodyPr>
            <a:spAutoFit/>
          </a:bodyPr>
          <a:lstStyle/>
          <a:p>
            <a:pPr marL="457200" indent="-457200">
              <a:spcBef>
                <a:spcPts val="600"/>
              </a:spcBef>
              <a:buFont typeface="Wingdings" pitchFamily="2" charset="2"/>
              <a:buChar char="ü"/>
            </a:pPr>
            <a:r>
              <a:rPr lang="en-US" sz="2800">
                <a:latin typeface="Calibri" pitchFamily="34" charset="0"/>
              </a:rPr>
              <a:t>La diferencia clave entre el fraude y el abuso es la intención</a:t>
            </a:r>
            <a:endParaRPr lang="es-US" sz="2800">
              <a:latin typeface="Calibri" pitchFamily="34" charset="0"/>
            </a:endParaRPr>
          </a:p>
          <a:p>
            <a:pPr marL="457200" indent="-457200">
              <a:spcBef>
                <a:spcPts val="600"/>
              </a:spcBef>
              <a:buFont typeface="Wingdings" pitchFamily="2" charset="2"/>
              <a:buChar char="ü"/>
            </a:pPr>
            <a:r>
              <a:rPr lang="en-US" sz="2800">
                <a:latin typeface="Calibri" pitchFamily="34" charset="0"/>
              </a:rPr>
              <a:t>Los pagos indebidos suelen ser errores</a:t>
            </a:r>
            <a:endParaRPr lang="es-US" sz="2800">
              <a:latin typeface="Calibri" pitchFamily="34" charset="0"/>
            </a:endParaRPr>
          </a:p>
          <a:p>
            <a:pPr marL="457200" indent="-457200">
              <a:spcBef>
                <a:spcPts val="600"/>
              </a:spcBef>
              <a:buFont typeface="Wingdings" pitchFamily="2" charset="2"/>
              <a:buChar char="ü"/>
            </a:pPr>
            <a:r>
              <a:rPr lang="en-US" sz="2800">
                <a:latin typeface="Calibri" pitchFamily="34" charset="0"/>
              </a:rPr>
              <a:t>CMS</a:t>
            </a:r>
            <a:r>
              <a:rPr lang="es-AR"/>
              <a:t> </a:t>
            </a:r>
            <a:r>
              <a:rPr lang="en-US" altLang="ja-JP" sz="2800">
                <a:latin typeface="Calibri" pitchFamily="34" charset="0"/>
              </a:rPr>
              <a:t>combate el fraude y el abuso con el respaldo de los Contratistas de Integridad del Programa</a:t>
            </a:r>
            <a:endParaRPr lang="es-US" altLang="ja-JP" sz="2800">
              <a:latin typeface="Calibri" pitchFamily="34" charset="0"/>
            </a:endParaRPr>
          </a:p>
          <a:p>
            <a:pPr marL="457200" indent="-457200">
              <a:spcBef>
                <a:spcPts val="600"/>
              </a:spcBef>
              <a:buFont typeface="Wingdings" pitchFamily="2" charset="2"/>
              <a:buChar char="ü"/>
            </a:pPr>
            <a:r>
              <a:rPr lang="en-US" sz="2800">
                <a:latin typeface="Calibri" pitchFamily="34" charset="0"/>
              </a:rPr>
              <a:t>Usted puede combatir el fraude y el abuso con las 4R: Registrar, Revisar, Reportar y Recordar</a:t>
            </a:r>
          </a:p>
          <a:p>
            <a:pPr marL="457200" indent="-457200">
              <a:spcBef>
                <a:spcPts val="600"/>
              </a:spcBef>
              <a:buFont typeface="Wingdings" pitchFamily="2" charset="2"/>
              <a:buChar char="ü"/>
            </a:pPr>
            <a:r>
              <a:rPr lang="en-US" sz="2800">
                <a:latin typeface="Calibri" pitchFamily="34" charset="0"/>
              </a:rPr>
              <a:t>Existen muchas fuentes de información adicional </a:t>
            </a:r>
            <a:endParaRPr lang="es-US" sz="2800">
              <a:latin typeface="Calibri" pitchFamily="34" charset="0"/>
            </a:endParaRPr>
          </a:p>
        </p:txBody>
      </p:sp>
      <p:sp>
        <p:nvSpPr>
          <p:cNvPr id="11"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2" name="Footer Placeholder 4"/>
          <p:cNvSpPr>
            <a:spLocks noGrp="1"/>
          </p:cNvSpPr>
          <p:nvPr>
            <p:ph type="ftr" sz="quarter" idx="11"/>
          </p:nvPr>
        </p:nvSpPr>
        <p:spPr/>
        <p:txBody>
          <a:bodyPr/>
          <a:lstStyle/>
          <a:p>
            <a:pPr fontAlgn="auto">
              <a:spcBef>
                <a:spcPts val="0"/>
              </a:spcBef>
              <a:spcAft>
                <a:spcPts val="0"/>
              </a:spcAft>
              <a:defRPr/>
            </a:pPr>
            <a:r>
              <a:rPr lang="en-US"/>
              <a:t>Prevención del fraude y el abuso contra Medicare y Medicaid</a:t>
            </a:r>
          </a:p>
        </p:txBody>
      </p:sp>
      <p:sp>
        <p:nvSpPr>
          <p:cNvPr id="13" name="Slide Number Placeholder 1"/>
          <p:cNvSpPr>
            <a:spLocks noGrp="1"/>
          </p:cNvSpPr>
          <p:nvPr>
            <p:ph type="sldNum" sz="quarter" idx="12"/>
          </p:nvPr>
        </p:nvSpPr>
        <p:spPr/>
        <p:txBody>
          <a:bodyPr/>
          <a:lstStyle/>
          <a:p>
            <a:pPr>
              <a:defRPr/>
            </a:pPr>
            <a:fld id="{7F31EEAC-0CC4-4868-BD9A-B24E139F5DC1}" type="slidenum">
              <a:rPr lang="en-US">
                <a:solidFill>
                  <a:schemeClr val="tx1"/>
                </a:solidFill>
              </a:rPr>
              <a:pPr>
                <a:defRPr/>
              </a:pPr>
              <a:t>46</a:t>
            </a:fld>
            <a:endParaRPr lang="es-US" dirty="0">
              <a:solidFill>
                <a:schemeClr val="tx1"/>
              </a:solidFill>
            </a:endParaRPr>
          </a:p>
        </p:txBody>
      </p:sp>
      <p:sp>
        <p:nvSpPr>
          <p:cNvPr id="114693" name="Title 1"/>
          <p:cNvSpPr>
            <a:spLocks noGrp="1"/>
          </p:cNvSpPr>
          <p:nvPr>
            <p:ph type="title"/>
          </p:nvPr>
        </p:nvSpPr>
        <p:spPr>
          <a:xfrm>
            <a:off x="0" y="34925"/>
            <a:ext cx="9144000" cy="1069975"/>
          </a:xfrm>
        </p:spPr>
        <p:txBody>
          <a:bodyPr/>
          <a:lstStyle/>
          <a:p>
            <a:pPr eaLnBrk="1" hangingPunct="1"/>
            <a:r>
              <a:rPr lang="es-AR" smtClean="0"/>
              <a:t>Puntos clave que debe recordar</a:t>
            </a:r>
            <a:endParaRPr lang="es-U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6"/>
          <p:cNvSpPr>
            <a:spLocks noGrp="1"/>
          </p:cNvSpPr>
          <p:nvPr>
            <p:ph type="title"/>
          </p:nvPr>
        </p:nvSpPr>
        <p:spPr/>
        <p:txBody>
          <a:bodyPr/>
          <a:lstStyle/>
          <a:p>
            <a:pPr eaLnBrk="1" hangingPunct="1"/>
            <a:r>
              <a:rPr lang="es-AR" smtClean="0"/>
              <a:t>Guía de recursos contra el fraude y el abuso en Medicare</a:t>
            </a:r>
            <a:endParaRPr lang="es-US" smtClean="0"/>
          </a:p>
        </p:txBody>
      </p:sp>
      <p:graphicFrame>
        <p:nvGraphicFramePr>
          <p:cNvPr id="116761" name="Group 25"/>
          <p:cNvGraphicFramePr>
            <a:graphicFrameLocks noGrp="1"/>
          </p:cNvGraphicFramePr>
          <p:nvPr/>
        </p:nvGraphicFramePr>
        <p:xfrm>
          <a:off x="0" y="1047750"/>
          <a:ext cx="8991600" cy="5785331"/>
        </p:xfrm>
        <a:graphic>
          <a:graphicData uri="http://schemas.openxmlformats.org/drawingml/2006/table">
            <a:tbl>
              <a:tblPr/>
              <a:tblGrid>
                <a:gridCol w="3046413"/>
                <a:gridCol w="3201987"/>
                <a:gridCol w="2743200"/>
              </a:tblGrid>
              <a:tr h="381000">
                <a:tc>
                  <a:txBody>
                    <a:bodyPr/>
                    <a:lstStyle/>
                    <a:p>
                      <a:pPr marL="0" marR="0" lvl="0" indent="0" algn="r" defTabSz="914400" rtl="0" eaLnBrk="1" fontAlgn="base" latinLnBrk="0" hangingPunct="1">
                        <a:lnSpc>
                          <a:spcPct val="115000"/>
                        </a:lnSpc>
                        <a:spcBef>
                          <a:spcPct val="0"/>
                        </a:spcBef>
                        <a:spcAft>
                          <a:spcPts val="1000"/>
                        </a:spcAft>
                        <a:buClrTx/>
                        <a:buSzTx/>
                        <a:buFontTx/>
                        <a:buNone/>
                        <a:tabLst/>
                      </a:pPr>
                      <a:r>
                        <a:rPr kumimoji="0" lang="en-US" sz="2400" b="1" i="0" u="none" strike="noStrike" cap="none" normalizeH="0" baseline="0" smtClean="0">
                          <a:ln>
                            <a:noFill/>
                          </a:ln>
                          <a:solidFill>
                            <a:srgbClr val="FFFFFF"/>
                          </a:solidFill>
                          <a:effectLst/>
                          <a:latin typeface="Calibri" pitchFamily="34" charset="0"/>
                          <a:ea typeface="ＭＳ Ｐゴシック" pitchFamily="34" charset="-128"/>
                        </a:rPr>
                        <a:t>Recursos</a:t>
                      </a:r>
                      <a:endParaRPr kumimoji="0" lang="es-US" sz="2400" b="1" i="0" u="none" strike="noStrike" cap="none" normalizeH="0" baseline="0" smtClean="0">
                        <a:ln>
                          <a:noFill/>
                        </a:ln>
                        <a:solidFill>
                          <a:srgbClr val="FFFFFF"/>
                        </a:solidFill>
                        <a:effectLst/>
                        <a:latin typeface="Calibri" pitchFamily="34" charset="0"/>
                        <a:ea typeface="Calibri" pitchFamily="34" charset="0"/>
                        <a:cs typeface="Times New Roman" pitchFamily="18" charset="0"/>
                      </a:endParaRPr>
                    </a:p>
                  </a:txBody>
                  <a:tcPr marL="73164" marR="73164" marT="40522" marB="40522" horzOverflow="overflow">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2400" b="1" i="0" u="none" strike="noStrike" cap="none" normalizeH="0" baseline="0" smtClean="0">
                          <a:ln>
                            <a:noFill/>
                          </a:ln>
                          <a:solidFill>
                            <a:srgbClr val="4F81BD"/>
                          </a:solidFill>
                          <a:effectLst/>
                          <a:latin typeface="Calibri" pitchFamily="34" charset="0"/>
                          <a:ea typeface="ＭＳ Ｐゴシック" pitchFamily="34" charset="-128"/>
                        </a:rPr>
                        <a:t>Recursos</a:t>
                      </a:r>
                      <a:endParaRPr kumimoji="0" lang="es-US" sz="2400" b="1" i="0" u="none" strike="noStrike" cap="none" normalizeH="0" baseline="0" smtClean="0">
                        <a:ln>
                          <a:noFill/>
                        </a:ln>
                        <a:solidFill>
                          <a:srgbClr val="4F81BD"/>
                        </a:solidFill>
                        <a:effectLst/>
                        <a:latin typeface="Calibri" pitchFamily="34" charset="0"/>
                        <a:ea typeface="Calibri" pitchFamily="34" charset="0"/>
                        <a:cs typeface="Times New Roman" pitchFamily="18" charset="0"/>
                      </a:endParaRPr>
                    </a:p>
                  </a:txBody>
                  <a:tcPr marL="73164" marR="73164" marT="40522" marB="40522"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n-US" sz="2400" b="1" i="0" u="none" strike="noStrike" cap="none" normalizeH="0" baseline="0" smtClean="0">
                          <a:ln>
                            <a:noFill/>
                          </a:ln>
                          <a:solidFill>
                            <a:srgbClr val="FFFFFF"/>
                          </a:solidFill>
                          <a:effectLst/>
                          <a:latin typeface="Calibri" pitchFamily="34" charset="0"/>
                          <a:ea typeface="ＭＳ Ｐゴシック" pitchFamily="34" charset="-128"/>
                        </a:rPr>
                        <a:t>Productos Medicare</a:t>
                      </a:r>
                    </a:p>
                  </a:txBody>
                  <a:tcPr marL="73164" marR="73164" marT="40522" marB="405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65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Centros de Servicios de Medicare y Medicaid (CMS)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(1-800-633-4227)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(Los usuarios de TTY deben llamar al </a:t>
                      </a:r>
                      <a:r>
                        <a:rPr kumimoji="0" lang="es-AR" sz="1800" b="0" i="0" u="none" strike="noStrike" cap="none" normalizeH="0" baseline="0" smtClean="0">
                          <a:ln>
                            <a:noFill/>
                          </a:ln>
                          <a:solidFill>
                            <a:srgbClr val="000000"/>
                          </a:solidFill>
                          <a:effectLst/>
                          <a:latin typeface="Calibri" pitchFamily="34" charset="0"/>
                          <a:ea typeface="ＭＳ Ｐゴシック" pitchFamily="34" charset="-128"/>
                        </a:rPr>
                        <a:t>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1-877-486-2048)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3" tooltip="http://www.medicare.gov/"/>
                        </a:rPr>
                        <a:t>Medicare.gov</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MyMedicare.gov -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4" tooltip="https://www.mymedicare.gov/https://www.mymedicare.gov/"/>
                        </a:rPr>
                        <a:t>MyMedicare.gov/</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Integridad del Programa de CMS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5"/>
                        </a:rPr>
                        <a:t>CMS.gov/ About-CMS/Components/CPI/Center-for-program-integrity.html</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hlinkClick r:id="rId6" tooltip="http://www.stopmedicarefraud.gov/"/>
                        </a:rPr>
                        <a:t>STOPMedicarefraud.gov</a:t>
                      </a: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Oficina del Inspector General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7" tooltip="http://oig.hhs.gov/"/>
                        </a:rPr>
                        <a:t>oig.hhs.gov/ </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Departamento de Salud y Servicios Humanos de los EE. UU.</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A la atención de: LÍNEA DIRECTA</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8"/>
                        </a:rPr>
                        <a:t>(</a:t>
                      </a:r>
                      <a:r>
                        <a:rPr kumimoji="0" lang="en-US" sz="1000" b="0" i="0" u="none" strike="noStrike" cap="none" normalizeH="0" baseline="0" smtClean="0">
                          <a:ln>
                            <a:noFill/>
                          </a:ln>
                          <a:solidFill>
                            <a:schemeClr val="bg1"/>
                          </a:solidFill>
                          <a:effectLst/>
                          <a:latin typeface="Calibri" pitchFamily="34" charset="0"/>
                          <a:ea typeface="ＭＳ Ｐゴシック" pitchFamily="34" charset="-128"/>
                          <a:hlinkClick r:id="rId8" tooltip="https://forms.oig.hhs.gov/hotlineoperations/"/>
                        </a:rPr>
                        <a:t>forms.oig.hhs.gov/ </a:t>
                      </a:r>
                      <a:r>
                        <a:rPr kumimoji="0" lang="en-US" sz="1000" b="0" i="0" u="none" strike="noStrike" cap="none" normalizeH="0" baseline="0" smtClean="0">
                          <a:ln>
                            <a:noFill/>
                          </a:ln>
                          <a:solidFill>
                            <a:schemeClr val="bg1"/>
                          </a:solidFill>
                          <a:effectLst/>
                          <a:latin typeface="Calibri" pitchFamily="34" charset="0"/>
                          <a:ea typeface="ＭＳ Ｐゴシック" pitchFamily="34" charset="-128"/>
                          <a:hlinkClick r:id="rId8"/>
                        </a:rPr>
                        <a:t>hotlineoperations/)</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P.O. Box 23489, Washington, DC 10026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Línea directa contra el fraude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1-800-HHS-TIPS (1-800-447-8477)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Usuarios de TTY 1-800-337-4950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Fax 1-800-223-8162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HealthCare.gov</a:t>
                      </a: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9" tooltip="https://www.healthcare.gov/how-can-i-protect-myself-from-fraud-in-the-health-insurance-marketplace/"/>
                        </a:rPr>
                        <a:t>HealthCare.gov/how-can-i-protect-myself-from-fraud-in-the-health-insurance-marketplace/</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Administración del Seguro Social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0" tooltip="https://www.socialsecurity.gov/espanol/"/>
                        </a:rPr>
                        <a:t>SSA.gov</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1-800-772-1213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Usuarios de TTY 1-800-325-0778</a:t>
                      </a: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ts val="20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73164" marR="73164" marT="40522" marB="405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Programa de la Patrulla Medicare de Adultos Mayores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1" tooltip="http://www.smpresource.org/"/>
                        </a:rPr>
                        <a:t>SMPresource.org</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Encuentre los recursos de SMP para su estado mediante Encontrar ayuda - Localizador de SMP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Estafas por fraude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2" tooltip="http://www.healthintegrity.org/contracts/nbi-medic/reporting-a-complaint.html"/>
                        </a:rPr>
                        <a:t>SMPResource.org/AM/Template.cfm?Section=Scams1&amp;Template=/CM/HTMLDisplay.cfm&amp;ContentID=5912</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Grupo de denuncia de fraude en las Partes C y D de NBI Medic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1-877-7SAFERX (1-877-772‑3379)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3" tooltip="http://www.healthintegrity.org/contracts/nbi-medic/reporting-a-complaint"/>
                        </a:rPr>
                        <a:t>healthintegrity.org/contracts/nbi-medic/reporting-a-complaint</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1"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Envíe un formulario de queja por fax a 410-819-8698</a:t>
                      </a:r>
                    </a:p>
                    <a:p>
                      <a:pPr marL="0" marR="0" lvl="1"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Envíe una carta por correo a: Health Integrity, LLC, 7102 Ambassador Road, Suite 100, Windsor Mill, MD 21244 </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4" tooltip="http://www.healthintegrity.org/contracts/nbi-medic"/>
                        </a:rPr>
                        <a:t>healthintegrity.org/contracts/nbi-medic</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Asociación Nacional contra el Fraude en la Atención Médica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5" tooltip="NHCAA.org"/>
                        </a:rPr>
                        <a:t>NHCAA.org</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altLang="ja-JP"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Calibri" pitchFamily="34" charset="0"/>
                          <a:ea typeface="ＭＳ Ｐゴシック" pitchFamily="34" charset="-128"/>
                        </a:rPr>
                        <a:t>Educación para beneficiarios de Medicaid </a:t>
                      </a:r>
                      <a:r>
                        <a:rPr kumimoji="0" lang="en-US" sz="1000" b="0" i="0" u="none" strike="noStrike" cap="none" normalizeH="0" baseline="0" smtClean="0">
                          <a:ln>
                            <a:noFill/>
                          </a:ln>
                          <a:solidFill>
                            <a:schemeClr val="tx1"/>
                          </a:solidFill>
                          <a:effectLst/>
                          <a:latin typeface="Calibri" pitchFamily="34" charset="0"/>
                          <a:ea typeface="ＭＳ Ｐゴシック" pitchFamily="34" charset="-128"/>
                          <a:hlinkClick r:id="rId16" tooltip="http://cms.gov/Medicare-Medicaid-Coordination/Fraud-Prevention/Medicaid-Integrity-Education/edmic-landing.html"/>
                        </a:rPr>
                        <a:t>CMS.gov/Medicare-Medicaid-Coordination/Fraud-Prevention/Medicaid-Integrity-Education/edmic-landing.html </a:t>
                      </a:r>
                      <a:endParaRPr kumimoji="0" lang="es-US" sz="1000" b="0" i="0" u="none" strike="noStrike" cap="none" normalizeH="0" baseline="0" smtClean="0">
                        <a:ln>
                          <a:noFill/>
                        </a:ln>
                        <a:solidFill>
                          <a:schemeClr val="tx1"/>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0" fontAlgn="base" latinLnBrk="0" hangingPunct="0">
                        <a:lnSpc>
                          <a:spcPct val="100000"/>
                        </a:lnSpc>
                        <a:spcBef>
                          <a:spcPct val="0"/>
                        </a:spcBef>
                        <a:spcAft>
                          <a:spcPts val="600"/>
                        </a:spcAft>
                        <a:buClrTx/>
                        <a:buSzTx/>
                        <a:buFont typeface="Wingdings" pitchFamily="2" charset="2"/>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Conjunto de prevención </a:t>
                      </a:r>
                      <a:r>
                        <a:rPr kumimoji="0" lang="es-AR" sz="1800" b="0" i="0" u="none" strike="noStrike" cap="none" normalizeH="0" baseline="0" smtClean="0">
                          <a:ln>
                            <a:noFill/>
                          </a:ln>
                          <a:solidFill>
                            <a:srgbClr val="000000"/>
                          </a:solidFill>
                          <a:effectLst/>
                          <a:latin typeface="Calibri" pitchFamily="34" charset="0"/>
                          <a:ea typeface="ＭＳ Ｐゴシック" pitchFamily="34" charset="-128"/>
                        </a:rPr>
                        <a:t>                   </a:t>
                      </a:r>
                      <a:r>
                        <a:rPr kumimoji="0" lang="en-US" sz="1000" b="0" i="0" u="sng" strike="noStrike" cap="none" normalizeH="0" baseline="0" smtClean="0">
                          <a:ln>
                            <a:noFill/>
                          </a:ln>
                          <a:solidFill>
                            <a:srgbClr val="000000"/>
                          </a:solidFill>
                          <a:effectLst/>
                          <a:latin typeface="Calibri" pitchFamily="34" charset="0"/>
                          <a:ea typeface="ＭＳ Ｐゴシック" pitchFamily="34" charset="-128"/>
                          <a:hlinkClick r:id="rId17" tooltip="http://cms.gov/Outreach-and-Education/Outreach/%20Partnerships/FraudPreventionToolkit.html"/>
                        </a:rPr>
                        <a:t>CMS</a:t>
                      </a: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7" tooltip="http://cms.gov/Outreach-and-Education/Outreach/%20Partnerships/FraudPreventionToolkit.html"/>
                        </a:rPr>
                        <a:t>.gov/Outreach-and-Education/Outreach/ Partnerships/FraudPreventionToolkit.html</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Divulgación y educación médica de CMS </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8" tooltip="http://medic-outreach.rainmakerssolutions.com/"/>
                        </a:rPr>
                        <a:t>medic-outreach.rainmakerssolutions.com/ </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ts val="20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txBody>
                  <a:tcPr marL="73164" marR="73164" marT="40522" marB="405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Formulario "Autorización de Medicare para divulgar información personal"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10106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1"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smtClean="0">
                          <a:ln>
                            <a:noFill/>
                          </a:ln>
                          <a:solidFill>
                            <a:srgbClr val="000000"/>
                          </a:solidFill>
                          <a:effectLst/>
                          <a:latin typeface="Calibri" pitchFamily="34" charset="0"/>
                          <a:ea typeface="ＭＳ Ｐゴシック" pitchFamily="34" charset="-128"/>
                        </a:rPr>
                        <a:t>"</a:t>
                      </a: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Ayude a prevenir el fraude: ¡controle sus reclamaciones de Medicare en forma temprana!"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11491 y 11492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"Proteger a Medicare y a usted del fraude"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10111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"Información rápida sobre los planes de Medicare y cómo proteger su información personal"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11147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"Las 4R para luchar contra el fraude"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11610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"Usted puede ayudar a protegerse a sí mismo y a Medicare contra el fraude cometido por proveedores deshonestos"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Producto CMS No. </a:t>
                      </a:r>
                      <a:r>
                        <a:rPr kumimoji="0" lang="en-US" sz="1000" b="0" i="0" u="none" strike="noStrike" cap="none" normalizeH="0" baseline="0" smtClean="0">
                          <a:ln>
                            <a:noFill/>
                          </a:ln>
                          <a:solidFill>
                            <a:schemeClr val="tx1"/>
                          </a:solidFill>
                          <a:effectLst/>
                          <a:latin typeface="Calibri" pitchFamily="34" charset="0"/>
                          <a:ea typeface="ＭＳ Ｐゴシック" pitchFamily="34" charset="-128"/>
                        </a:rPr>
                        <a:t>11442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US" sz="1000" b="1"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libri" pitchFamily="34" charset="0"/>
                          <a:ea typeface="ＭＳ Ｐゴシック" pitchFamily="34" charset="-128"/>
                        </a:rPr>
                        <a:t>Para acceder a estos productos: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Vea y solicite copias individuales: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9"/>
                        </a:rPr>
                        <a:t>Medicare.gov/publications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19"/>
                        </a:rPr>
                        <a:t> </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Solicite copias múltiples (solo socios):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hlinkClick r:id="rId20" action="ppaction://hlinkfile" tooltip="productordering.cms.hhs.gov"/>
                        </a:rPr>
                        <a:t>productordering.cms.hhs.gov</a:t>
                      </a:r>
                      <a:endParaRPr kumimoji="0" lang="es-US" sz="1000" b="0" i="0" u="none" strike="noStrike" cap="none" normalizeH="0" baseline="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000" b="0" i="0" u="none" strike="noStrike" cap="none" normalizeH="0" baseline="0" smtClean="0">
                          <a:ln>
                            <a:noFill/>
                          </a:ln>
                          <a:solidFill>
                            <a:srgbClr val="000000"/>
                          </a:solidFill>
                          <a:effectLst/>
                          <a:latin typeface="Calibri" pitchFamily="34" charset="0"/>
                          <a:ea typeface="ＭＳ Ｐゴシック" pitchFamily="34" charset="-128"/>
                        </a:rPr>
                        <a:t>(Debe registrar su organización)</a:t>
                      </a:r>
                    </a:p>
                    <a:p>
                      <a:pPr marL="0" marR="0" lvl="0" indent="0" algn="l" defTabSz="914400" rtl="0" eaLnBrk="1" fontAlgn="base" latinLnBrk="0" hangingPunct="1">
                        <a:lnSpc>
                          <a:spcPct val="100000"/>
                        </a:lnSpc>
                        <a:spcBef>
                          <a:spcPts val="600"/>
                        </a:spcBef>
                        <a:spcAft>
                          <a:spcPct val="0"/>
                        </a:spcAft>
                        <a:buClrTx/>
                        <a:buSzTx/>
                        <a:buFontTx/>
                        <a:buNone/>
                        <a:tabLst/>
                      </a:pPr>
                      <a:endParaRPr kumimoji="0" lang="es-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73164" marR="73164" marT="40522" marB="405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 name="Date Placeholder 3" hidden="1"/>
          <p:cNvSpPr>
            <a:spLocks noGrp="1"/>
          </p:cNvSpPr>
          <p:nvPr>
            <p:ph type="dt" sz="quarter" idx="10"/>
          </p:nvPr>
        </p:nvSpPr>
        <p:spPr/>
        <p:txBody>
          <a:bodyPr/>
          <a:lstStyle/>
          <a:p>
            <a:pPr>
              <a:defRPr/>
            </a:pPr>
            <a:r>
              <a:rPr lang="en-US">
                <a:solidFill>
                  <a:schemeClr val="tx1"/>
                </a:solidFill>
              </a:rPr>
              <a:t>5/01/2015</a:t>
            </a:r>
          </a:p>
        </p:txBody>
      </p:sp>
      <p:sp>
        <p:nvSpPr>
          <p:cNvPr id="5" name="Footer Placeholder 4" hidden="1"/>
          <p:cNvSpPr>
            <a:spLocks noGrp="1"/>
          </p:cNvSpPr>
          <p:nvPr>
            <p:ph type="ftr" sz="quarter" idx="11"/>
          </p:nvPr>
        </p:nvSpPr>
        <p:spPr/>
        <p:txBody>
          <a:bodyPr/>
          <a:lstStyle/>
          <a:p>
            <a:pPr fontAlgn="auto">
              <a:spcBef>
                <a:spcPts val="0"/>
              </a:spcBef>
              <a:spcAft>
                <a:spcPts val="0"/>
              </a:spcAft>
              <a:defRPr/>
            </a:pPr>
            <a:r>
              <a:rPr lang="en-US"/>
              <a:t>Medicare and Medicaid Fraud and Abuse Prevention</a:t>
            </a:r>
          </a:p>
        </p:txBody>
      </p:sp>
      <p:sp>
        <p:nvSpPr>
          <p:cNvPr id="6" name="Slide Number Placeholder 1" hidden="1"/>
          <p:cNvSpPr>
            <a:spLocks noGrp="1"/>
          </p:cNvSpPr>
          <p:nvPr>
            <p:ph type="sldNum" sz="quarter" idx="12"/>
          </p:nvPr>
        </p:nvSpPr>
        <p:spPr/>
        <p:txBody>
          <a:bodyPr/>
          <a:lstStyle/>
          <a:p>
            <a:pPr>
              <a:defRPr/>
            </a:pPr>
            <a:fld id="{F7CF7ECA-E6A3-45E4-A4D5-657D595D5A38}" type="slidenum">
              <a:rPr lang="en-US">
                <a:solidFill>
                  <a:schemeClr val="tx1"/>
                </a:solidFill>
              </a:rPr>
              <a:pPr>
                <a:defRPr/>
              </a:pPr>
              <a:t>47</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a:xfrm>
            <a:off x="0" y="-30163"/>
            <a:ext cx="9144000" cy="1069976"/>
          </a:xfrm>
        </p:spPr>
        <p:txBody>
          <a:bodyPr>
            <a:normAutofit fontScale="90000"/>
          </a:bodyPr>
          <a:lstStyle/>
          <a:p>
            <a:pPr eaLnBrk="1" hangingPunct="1"/>
            <a:r>
              <a:rPr lang="es-AR" smtClean="0"/>
              <a:t>Programa Nacional de Capacitación (NTP) de CMS</a:t>
            </a:r>
            <a:endParaRPr lang="es-US" smtClean="0"/>
          </a:p>
        </p:txBody>
      </p:sp>
      <p:sp>
        <p:nvSpPr>
          <p:cNvPr id="118786" name="Content Placeholder 2"/>
          <p:cNvSpPr>
            <a:spLocks noGrp="1"/>
          </p:cNvSpPr>
          <p:nvPr>
            <p:ph idx="1"/>
          </p:nvPr>
        </p:nvSpPr>
        <p:spPr/>
        <p:txBody>
          <a:bodyPr>
            <a:normAutofit lnSpcReduction="10000"/>
          </a:bodyPr>
          <a:lstStyle/>
          <a:p>
            <a:pPr fontAlgn="base">
              <a:spcAft>
                <a:spcPct val="0"/>
              </a:spcAft>
            </a:pPr>
            <a:endParaRPr lang="es-US" sz="1200" smtClean="0"/>
          </a:p>
          <a:p>
            <a:pPr fontAlgn="base">
              <a:spcAft>
                <a:spcPct val="0"/>
              </a:spcAft>
            </a:pPr>
            <a:r>
              <a:rPr lang="es-AR" smtClean="0"/>
              <a:t>Para conocer todos los materiales de capacitación del NTP disponibles, o para suscribirse a nuestra lista de correo electrónico, visite:</a:t>
            </a:r>
          </a:p>
          <a:p>
            <a:pPr fontAlgn="base">
              <a:spcAft>
                <a:spcPct val="0"/>
              </a:spcAft>
            </a:pPr>
            <a:r>
              <a:rPr lang="en-US" smtClean="0">
                <a:hlinkClick r:id="rId3"/>
              </a:rPr>
              <a:t>CMS.gov/Outreach-and-Education/Training/ CMSNationalTrainingProgram/index.html</a:t>
            </a:r>
            <a:endParaRPr lang="es-US" smtClean="0"/>
          </a:p>
          <a:p>
            <a:pPr fontAlgn="base">
              <a:spcAft>
                <a:spcPct val="0"/>
              </a:spcAft>
            </a:pPr>
            <a:endParaRPr lang="es-US" sz="2400" smtClean="0"/>
          </a:p>
          <a:p>
            <a:pPr fontAlgn="base">
              <a:spcAft>
                <a:spcPct val="0"/>
              </a:spcAft>
            </a:pPr>
            <a:r>
              <a:rPr lang="es-AR" smtClean="0"/>
              <a:t>Por preguntas sobre los productos de capacitación, envíe un correo electrónico a </a:t>
            </a:r>
            <a:r>
              <a:rPr lang="en-US" smtClean="0">
                <a:hlinkClick r:id="rId4"/>
              </a:rPr>
              <a:t>training@cms.hhs.gov</a:t>
            </a:r>
            <a:endParaRPr lang="es-US" smtClean="0"/>
          </a:p>
          <a:p>
            <a:pPr fontAlgn="base">
              <a:spcAft>
                <a:spcPct val="0"/>
              </a:spcAft>
            </a:pPr>
            <a:endParaRPr lang="es-US" sz="2800" smtClean="0"/>
          </a:p>
          <a:p>
            <a:pPr fontAlgn="base">
              <a:spcAft>
                <a:spcPct val="0"/>
              </a:spcAft>
            </a:pPr>
            <a:endParaRPr lang="es-US" smtClean="0"/>
          </a:p>
          <a:p>
            <a:pPr fontAlgn="base">
              <a:spcAft>
                <a:spcPct val="0"/>
              </a:spcAft>
            </a:pPr>
            <a:endParaRPr lang="es-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s-AR" dirty="0" smtClean="0"/>
              <a:t>Protección del dinero de los contribuyentes</a:t>
            </a:r>
          </a:p>
        </p:txBody>
      </p:sp>
      <p:sp>
        <p:nvSpPr>
          <p:cNvPr id="3" name="Content Placeholder 2"/>
          <p:cNvSpPr>
            <a:spLocks noGrp="1"/>
          </p:cNvSpPr>
          <p:nvPr>
            <p:ph idx="1"/>
          </p:nvPr>
        </p:nvSpPr>
        <p:spPr>
          <a:xfrm>
            <a:off x="0" y="1371600"/>
            <a:ext cx="9144000" cy="4876800"/>
          </a:xfrm>
        </p:spPr>
        <p:txBody>
          <a:bodyPr rtlCol="0">
            <a:normAutofit fontScale="92500" lnSpcReduction="20000"/>
          </a:bodyPr>
          <a:lstStyle/>
          <a:p>
            <a:pPr marL="365760" indent="-365760" eaLnBrk="1" fontAlgn="auto" hangingPunct="1">
              <a:spcAft>
                <a:spcPts val="0"/>
              </a:spcAft>
              <a:defRPr/>
            </a:pPr>
            <a:r>
              <a:rPr dirty="0" smtClean="0"/>
              <a:t>El CMS debe </a:t>
            </a:r>
          </a:p>
          <a:p>
            <a:pPr lvl="1" eaLnBrk="1" fontAlgn="auto" hangingPunct="1">
              <a:spcAft>
                <a:spcPts val="0"/>
              </a:spcAft>
              <a:buFont typeface="Arial" pitchFamily="34" charset="0"/>
              <a:buChar char="•"/>
              <a:defRPr/>
            </a:pPr>
            <a:r>
              <a:rPr dirty="0" smtClean="0"/>
              <a:t>Proteger los Fondos Fiduciarios de Medicare</a:t>
            </a:r>
          </a:p>
          <a:p>
            <a:pPr marL="1097280" lvl="2" indent="-365760" eaLnBrk="1" fontAlgn="auto" hangingPunct="1">
              <a:spcAft>
                <a:spcPts val="0"/>
              </a:spcAft>
              <a:defRPr/>
            </a:pPr>
            <a:r>
              <a:rPr dirty="0" smtClean="0"/>
              <a:t>Fondo Fiduciario del Seguro de Hospital de Medicare (Parte A)</a:t>
            </a:r>
          </a:p>
          <a:p>
            <a:pPr marL="1097280" lvl="2" indent="-365760" eaLnBrk="1" fontAlgn="auto" hangingPunct="1">
              <a:spcAft>
                <a:spcPts val="0"/>
              </a:spcAft>
              <a:defRPr/>
            </a:pPr>
            <a:r>
              <a:rPr dirty="0" smtClean="0"/>
              <a:t>Fondo Fiduciario del Seguro Médico Suplementario de Medicare (Parte B)</a:t>
            </a:r>
          </a:p>
          <a:p>
            <a:pPr marL="731520" lvl="1" indent="-365760" eaLnBrk="1" fontAlgn="auto" hangingPunct="1">
              <a:spcAft>
                <a:spcPts val="0"/>
              </a:spcAft>
              <a:buFont typeface="Arial" pitchFamily="34" charset="0"/>
              <a:buChar char="•"/>
              <a:defRPr/>
            </a:pPr>
            <a:r>
              <a:rPr dirty="0" smtClean="0"/>
              <a:t>Proteger los recursos públicos que financian los programas de Medicaid</a:t>
            </a:r>
          </a:p>
          <a:p>
            <a:pPr marL="731520" lvl="1" indent="-365760" eaLnBrk="1" fontAlgn="auto" hangingPunct="1">
              <a:spcAft>
                <a:spcPts val="0"/>
              </a:spcAft>
              <a:buFont typeface="Arial" pitchFamily="34" charset="0"/>
              <a:buChar char="•"/>
              <a:defRPr/>
            </a:pPr>
            <a:r>
              <a:rPr dirty="0" smtClean="0"/>
              <a:t>Gestionar el delicado equilibrio entre</a:t>
            </a:r>
          </a:p>
          <a:p>
            <a:pPr marL="1097280" lvl="2" indent="-365760" eaLnBrk="1" fontAlgn="auto" hangingPunct="1">
              <a:spcAft>
                <a:spcPts val="0"/>
              </a:spcAft>
              <a:defRPr/>
            </a:pPr>
            <a:r>
              <a:rPr dirty="0" smtClean="0"/>
              <a:t>Pagar los reclamos con celeridad y limitar la carga sobre la comunidad del proveedor mediante la realización de revisiones que previenen y detectan el fraude </a:t>
            </a:r>
          </a:p>
          <a:p>
            <a:pPr marL="365760" indent="-365760" eaLnBrk="1" fontAlgn="auto" hangingPunct="1">
              <a:spcAft>
                <a:spcPts val="0"/>
              </a:spcAft>
              <a:defRPr/>
            </a:pPr>
            <a:endParaRPr lang="es-US" dirty="0" smtClean="0"/>
          </a:p>
          <a:p>
            <a:pPr marL="365760" indent="-365760" eaLnBrk="1" fontAlgn="auto" hangingPunct="1">
              <a:spcAft>
                <a:spcPts val="0"/>
              </a:spcAft>
              <a:defRPr/>
            </a:pPr>
            <a:endParaRPr lang="es-US" dirty="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2" name="Slide Number Placeholder 1"/>
          <p:cNvSpPr>
            <a:spLocks noGrp="1"/>
          </p:cNvSpPr>
          <p:nvPr>
            <p:ph type="sldNum" sz="quarter" idx="12"/>
          </p:nvPr>
        </p:nvSpPr>
        <p:spPr/>
        <p:txBody>
          <a:bodyPr/>
          <a:lstStyle/>
          <a:p>
            <a:pPr>
              <a:defRPr/>
            </a:pPr>
            <a:fld id="{309A4ED8-829D-42C4-80C4-2F6DC31FD7C9}" type="slidenum">
              <a:rPr lang="en-US">
                <a:solidFill>
                  <a:schemeClr val="tx1"/>
                </a:solidFill>
              </a:rPr>
              <a:pPr>
                <a:defRPr/>
              </a:pPr>
              <a:t>5</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s-AR" smtClean="0"/>
              <a:t>Ejemplos de fraude</a:t>
            </a:r>
          </a:p>
        </p:txBody>
      </p:sp>
      <p:sp>
        <p:nvSpPr>
          <p:cNvPr id="32770" name="Content Placeholder 2"/>
          <p:cNvSpPr>
            <a:spLocks noGrp="1"/>
          </p:cNvSpPr>
          <p:nvPr>
            <p:ph idx="1"/>
          </p:nvPr>
        </p:nvSpPr>
        <p:spPr>
          <a:xfrm>
            <a:off x="457200" y="1371600"/>
            <a:ext cx="8229600" cy="5029200"/>
          </a:xfrm>
        </p:spPr>
        <p:txBody>
          <a:bodyPr/>
          <a:lstStyle/>
          <a:p>
            <a:pPr eaLnBrk="1" hangingPunct="1">
              <a:lnSpc>
                <a:spcPct val="90000"/>
              </a:lnSpc>
            </a:pPr>
            <a:r>
              <a:rPr lang="es-AR" sz="2400" smtClean="0"/>
              <a:t>A Medicare o Medicaid se le factura lo siguiente </a:t>
            </a:r>
          </a:p>
          <a:p>
            <a:pPr lvl="1" eaLnBrk="1" hangingPunct="1">
              <a:lnSpc>
                <a:spcPct val="90000"/>
              </a:lnSpc>
            </a:pPr>
            <a:r>
              <a:rPr lang="es-AR" sz="2000" smtClean="0"/>
              <a:t>Servicios que usted nunca recibió</a:t>
            </a:r>
          </a:p>
          <a:p>
            <a:pPr lvl="1" eaLnBrk="1" hangingPunct="1">
              <a:lnSpc>
                <a:spcPct val="90000"/>
              </a:lnSpc>
            </a:pPr>
            <a:r>
              <a:rPr lang="es-AR" sz="2000" smtClean="0"/>
              <a:t>Equipos que jamás recibió o no fueron devueltos</a:t>
            </a:r>
          </a:p>
          <a:p>
            <a:pPr eaLnBrk="1" hangingPunct="1">
              <a:lnSpc>
                <a:spcPct val="90000"/>
              </a:lnSpc>
            </a:pPr>
            <a:r>
              <a:rPr lang="es-AR" sz="2400" smtClean="0"/>
              <a:t>Documentos que se alteran para obtener un pago más alto </a:t>
            </a:r>
          </a:p>
          <a:p>
            <a:pPr eaLnBrk="1" hangingPunct="1">
              <a:lnSpc>
                <a:spcPct val="90000"/>
              </a:lnSpc>
            </a:pPr>
            <a:r>
              <a:rPr lang="es-AR" sz="2400" smtClean="0"/>
              <a:t>Tergiversación de las fechas, descripciones de los servicios prestados o identidad del beneficiario</a:t>
            </a:r>
          </a:p>
          <a:p>
            <a:pPr eaLnBrk="1" hangingPunct="1">
              <a:lnSpc>
                <a:spcPct val="90000"/>
              </a:lnSpc>
            </a:pPr>
            <a:r>
              <a:rPr lang="es-AR" sz="2400" smtClean="0"/>
              <a:t>Alguna persona usa su tarjeta de Medicare o Medicaid con o sin su permiso</a:t>
            </a:r>
          </a:p>
          <a:p>
            <a:pPr eaLnBrk="1" hangingPunct="1">
              <a:lnSpc>
                <a:spcPct val="90000"/>
              </a:lnSpc>
            </a:pPr>
            <a:r>
              <a:rPr lang="es-AR" sz="2400" smtClean="0"/>
              <a:t>Una compañía usa información falsa para engañarlo y que usted se inscriba en un plan de Medicare </a:t>
            </a:r>
          </a:p>
          <a:p>
            <a:pPr eaLnBrk="1" hangingPunct="1">
              <a:lnSpc>
                <a:spcPct val="90000"/>
              </a:lnSpc>
              <a:buFont typeface="Wingdings" pitchFamily="2" charset="2"/>
              <a:buNone/>
            </a:pPr>
            <a:r>
              <a:rPr lang="es-AR" sz="2400" smtClean="0"/>
              <a:t>Si desea obtener ejemplos recientes de fraude por región, visite, </a:t>
            </a:r>
            <a:r>
              <a:rPr lang="en-US" sz="2400" smtClean="0">
                <a:hlinkClick r:id="rId3"/>
              </a:rPr>
              <a:t>medic-outreach.rainmakerssolutions.com/fraud-in-the-news/</a:t>
            </a:r>
            <a:r>
              <a:rPr lang="es-AR" sz="2400" smtClean="0"/>
              <a:t>.</a:t>
            </a:r>
            <a:endParaRPr lang="es-US" sz="2400" smtClean="0"/>
          </a:p>
        </p:txBody>
      </p:sp>
      <p:sp>
        <p:nvSpPr>
          <p:cNvPr id="7"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8"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9" name="Slide Number Placeholder 1"/>
          <p:cNvSpPr>
            <a:spLocks noGrp="1"/>
          </p:cNvSpPr>
          <p:nvPr>
            <p:ph type="sldNum" sz="quarter" idx="12"/>
          </p:nvPr>
        </p:nvSpPr>
        <p:spPr/>
        <p:txBody>
          <a:bodyPr/>
          <a:lstStyle/>
          <a:p>
            <a:pPr>
              <a:defRPr/>
            </a:pPr>
            <a:fld id="{F157D898-963F-4866-B9A4-59E5B890F815}" type="slidenum">
              <a:rPr lang="en-US">
                <a:solidFill>
                  <a:schemeClr val="tx1"/>
                </a:solidFill>
              </a:rPr>
              <a:pPr>
                <a:defRPr/>
              </a:pPr>
              <a:t>6</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lnSpc>
                <a:spcPts val="3800"/>
              </a:lnSpc>
            </a:pPr>
            <a:r>
              <a:rPr lang="es-AR" smtClean="0"/>
              <a:t>Consecuencias de compartir un </a:t>
            </a:r>
            <a:br>
              <a:rPr lang="es-AR" smtClean="0"/>
            </a:br>
            <a:r>
              <a:rPr lang="es-AR" smtClean="0"/>
              <a:t>número o tarjeta de Medicaid</a:t>
            </a:r>
          </a:p>
        </p:txBody>
      </p:sp>
      <p:sp>
        <p:nvSpPr>
          <p:cNvPr id="34818" name="Content Placeholder 2"/>
          <p:cNvSpPr>
            <a:spLocks noGrp="1"/>
          </p:cNvSpPr>
          <p:nvPr>
            <p:ph idx="1"/>
          </p:nvPr>
        </p:nvSpPr>
        <p:spPr/>
        <p:txBody>
          <a:bodyPr/>
          <a:lstStyle/>
          <a:p>
            <a:pPr eaLnBrk="1" hangingPunct="1">
              <a:lnSpc>
                <a:spcPct val="90000"/>
              </a:lnSpc>
            </a:pPr>
            <a:r>
              <a:rPr lang="es-AR" sz="2800" smtClean="0"/>
              <a:t>Programa de restricciones específicas de Medicaid</a:t>
            </a:r>
          </a:p>
          <a:p>
            <a:pPr marL="639763" lvl="1" eaLnBrk="1" hangingPunct="1">
              <a:lnSpc>
                <a:spcPct val="90000"/>
              </a:lnSpc>
            </a:pPr>
            <a:r>
              <a:rPr lang="es-AR" sz="2400" smtClean="0"/>
              <a:t>Limita los servicios que le ofrece a ciertos médicos/farmacias/hospitales</a:t>
            </a:r>
            <a:endParaRPr lang="es-US" sz="2400" smtClean="0">
              <a:ea typeface="ＭＳ Ｐゴシック" pitchFamily="34" charset="-128"/>
            </a:endParaRPr>
          </a:p>
          <a:p>
            <a:pPr marL="971550" lvl="2" indent="-288925" eaLnBrk="1" hangingPunct="1">
              <a:lnSpc>
                <a:spcPct val="90000"/>
              </a:lnSpc>
            </a:pPr>
            <a:r>
              <a:rPr lang="en-US" sz="2200" smtClean="0"/>
              <a:t>Para actividades como visitas a la sala de emergencia (ER) para atención que no sea de emergencia y el uso de varios médicos que dupliquen el tratamiento/la medicación</a:t>
            </a:r>
          </a:p>
          <a:p>
            <a:pPr eaLnBrk="1" hangingPunct="1">
              <a:lnSpc>
                <a:spcPct val="90000"/>
              </a:lnSpc>
            </a:pPr>
            <a:r>
              <a:rPr lang="es-AR" sz="2800" smtClean="0"/>
              <a:t>Su historia clínica podría no ser correcta</a:t>
            </a:r>
          </a:p>
          <a:p>
            <a:pPr eaLnBrk="1" hangingPunct="1">
              <a:lnSpc>
                <a:spcPct val="90000"/>
              </a:lnSpc>
            </a:pPr>
            <a:r>
              <a:rPr lang="es-AR" sz="2800" smtClean="0"/>
              <a:t>Es posible que tenga que devolver </a:t>
            </a:r>
          </a:p>
          <a:p>
            <a:pPr eaLnBrk="1" hangingPunct="1">
              <a:lnSpc>
                <a:spcPct val="90000"/>
              </a:lnSpc>
              <a:buFont typeface="Wingdings" pitchFamily="2" charset="2"/>
              <a:buNone/>
            </a:pPr>
            <a:r>
              <a:rPr lang="es-AR" sz="2800" smtClean="0"/>
              <a:t>el dinero o pagar una multa</a:t>
            </a:r>
          </a:p>
          <a:p>
            <a:pPr eaLnBrk="1" hangingPunct="1">
              <a:lnSpc>
                <a:spcPct val="90000"/>
              </a:lnSpc>
            </a:pPr>
            <a:r>
              <a:rPr lang="es-AR" sz="2800" smtClean="0"/>
              <a:t>Podría ser arrestado</a:t>
            </a:r>
          </a:p>
          <a:p>
            <a:pPr eaLnBrk="1" hangingPunct="1">
              <a:lnSpc>
                <a:spcPct val="90000"/>
              </a:lnSpc>
            </a:pPr>
            <a:r>
              <a:rPr lang="es-AR" sz="2800" smtClean="0"/>
              <a:t>Podría perder los beneficios </a:t>
            </a:r>
          </a:p>
          <a:p>
            <a:pPr eaLnBrk="1" hangingPunct="1">
              <a:lnSpc>
                <a:spcPct val="90000"/>
              </a:lnSpc>
              <a:buFont typeface="Wingdings" pitchFamily="2" charset="2"/>
              <a:buNone/>
            </a:pPr>
            <a:r>
              <a:rPr lang="es-AR" sz="2800" smtClean="0"/>
              <a:t>de Medicaid</a:t>
            </a:r>
            <a:endParaRPr lang="es-US" sz="2800" smtClean="0">
              <a:ea typeface="ＭＳ Ｐゴシック" pitchFamily="34" charset="-128"/>
            </a:endParaRPr>
          </a:p>
          <a:p>
            <a:pPr eaLnBrk="1" hangingPunct="1">
              <a:lnSpc>
                <a:spcPct val="90000"/>
              </a:lnSpc>
              <a:buFont typeface="Wingdings" pitchFamily="2" charset="2"/>
              <a:buNone/>
            </a:pPr>
            <a:endParaRPr lang="es-US" sz="2800" smtClean="0">
              <a:ea typeface="ＭＳ Ｐゴシック" pitchFamily="34" charset="-128"/>
            </a:endParaRPr>
          </a:p>
        </p:txBody>
      </p:sp>
      <p:pic>
        <p:nvPicPr>
          <p:cNvPr id="34819" name="Picture 2" descr="Image of a handcuff that is placed on a paper. The handcuff is positionally placed so that it circles the word &quot;fraud.&quot;"/>
          <p:cNvPicPr>
            <a:picLocks noChangeAspect="1" noChangeArrowheads="1"/>
          </p:cNvPicPr>
          <p:nvPr/>
        </p:nvPicPr>
        <p:blipFill>
          <a:blip r:embed="rId3"/>
          <a:srcRect/>
          <a:stretch>
            <a:fillRect/>
          </a:stretch>
        </p:blipFill>
        <p:spPr bwMode="auto">
          <a:xfrm>
            <a:off x="6172200" y="4419600"/>
            <a:ext cx="2419350" cy="1295400"/>
          </a:xfrm>
          <a:prstGeom prst="rect">
            <a:avLst/>
          </a:prstGeom>
          <a:noFill/>
          <a:ln w="9525">
            <a:noFill/>
            <a:miter lim="800000"/>
            <a:headEnd/>
            <a:tailEnd/>
          </a:ln>
        </p:spPr>
      </p:pic>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p>
        </p:txBody>
      </p:sp>
      <p:sp>
        <p:nvSpPr>
          <p:cNvPr id="12" name="Slide Number Placeholder 1"/>
          <p:cNvSpPr>
            <a:spLocks noGrp="1"/>
          </p:cNvSpPr>
          <p:nvPr>
            <p:ph type="sldNum" sz="quarter" idx="12"/>
          </p:nvPr>
        </p:nvSpPr>
        <p:spPr/>
        <p:txBody>
          <a:bodyPr/>
          <a:lstStyle/>
          <a:p>
            <a:pPr>
              <a:defRPr/>
            </a:pPr>
            <a:r>
              <a:rPr dirty="0">
                <a:solidFill>
                  <a:schemeClr val="tx1"/>
                </a:solidFill>
              </a:rPr>
              <a:t>                     </a:t>
            </a:r>
            <a:fld id="{6504CEB2-FB08-4F49-BF69-89DA17A9A5F5}" type="slidenum">
              <a:rPr lang="en-US">
                <a:solidFill>
                  <a:schemeClr val="tx1"/>
                </a:solidFill>
              </a:rPr>
              <a:pPr>
                <a:defRPr/>
              </a:pPr>
              <a:t>7</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s-AR" smtClean="0"/>
              <a:t>¿Quién comete el fraude?</a:t>
            </a:r>
          </a:p>
        </p:txBody>
      </p:sp>
      <p:sp>
        <p:nvSpPr>
          <p:cNvPr id="36866" name="Content Placeholder 2"/>
          <p:cNvSpPr>
            <a:spLocks noGrp="1"/>
          </p:cNvSpPr>
          <p:nvPr>
            <p:ph idx="1"/>
          </p:nvPr>
        </p:nvSpPr>
        <p:spPr/>
        <p:txBody>
          <a:bodyPr/>
          <a:lstStyle/>
          <a:p>
            <a:pPr eaLnBrk="1" hangingPunct="1"/>
            <a:r>
              <a:rPr lang="es-AR" sz="3000" smtClean="0"/>
              <a:t>La mayoría de las personas y organizaciones que trabajan con Medicare y Medicaid son honestas </a:t>
            </a:r>
          </a:p>
          <a:p>
            <a:pPr eaLnBrk="1" hangingPunct="1"/>
            <a:r>
              <a:rPr lang="es-AR" sz="3000" smtClean="0"/>
              <a:t>Sin embargo, cualquiera puede cometer fraude</a:t>
            </a:r>
          </a:p>
          <a:p>
            <a:pPr lvl="1" eaLnBrk="1" hangingPunct="1"/>
            <a:r>
              <a:rPr lang="es-AR" smtClean="0"/>
              <a:t>Los médicos y profesionales de la atención médica</a:t>
            </a:r>
          </a:p>
          <a:p>
            <a:pPr lvl="1" eaLnBrk="1" hangingPunct="1"/>
            <a:r>
              <a:rPr lang="es-AR" smtClean="0"/>
              <a:t>Los suministradores de equipo médico duradero</a:t>
            </a:r>
          </a:p>
          <a:p>
            <a:pPr lvl="1" eaLnBrk="1" hangingPunct="1"/>
            <a:r>
              <a:rPr lang="es-AR" smtClean="0"/>
              <a:t>Los empleados de médicos o de suministradores </a:t>
            </a:r>
          </a:p>
          <a:p>
            <a:pPr lvl="1" eaLnBrk="1" hangingPunct="1"/>
            <a:r>
              <a:rPr lang="es-AR" smtClean="0"/>
              <a:t>Los empleados de compañías que gestionan la facturación de Medicare</a:t>
            </a:r>
          </a:p>
          <a:p>
            <a:pPr lvl="1" eaLnBrk="1" hangingPunct="1"/>
            <a:r>
              <a:rPr lang="es-AR" smtClean="0"/>
              <a:t>Las Personas con Medicare y Medicaid</a:t>
            </a:r>
          </a:p>
          <a:p>
            <a:pPr lvl="1" eaLnBrk="1" hangingPunct="1">
              <a:buFont typeface="Arial" charset="0"/>
              <a:buNone/>
            </a:pPr>
            <a:endParaRPr lang="es-US" smtClean="0"/>
          </a:p>
          <a:p>
            <a:pPr lvl="1" eaLnBrk="1" hangingPunct="1"/>
            <a:endParaRPr lang="es-US" smtClean="0"/>
          </a:p>
        </p:txBody>
      </p:sp>
      <p:sp>
        <p:nvSpPr>
          <p:cNvPr id="10" name="Date Placeholder 3"/>
          <p:cNvSpPr>
            <a:spLocks noGrp="1"/>
          </p:cNvSpPr>
          <p:nvPr>
            <p:ph type="dt" sz="quarter" idx="10"/>
          </p:nvPr>
        </p:nvSpPr>
        <p:spPr/>
        <p:txBody>
          <a:bodyPr/>
          <a:lstStyle/>
          <a:p>
            <a:pPr>
              <a:defRPr/>
            </a:pPr>
            <a:r>
              <a:rPr lang="en-US" dirty="0" smtClean="0">
                <a:solidFill>
                  <a:schemeClr val="tx1"/>
                </a:solidFill>
              </a:rPr>
              <a:t>16.10.2015</a:t>
            </a:r>
            <a:endParaRPr lang="es-US" dirty="0">
              <a:solidFill>
                <a:schemeClr val="tx1"/>
              </a:solidFill>
            </a:endParaRPr>
          </a:p>
        </p:txBody>
      </p:sp>
      <p:sp>
        <p:nvSpPr>
          <p:cNvPr id="11" name="Footer Placeholder 4"/>
          <p:cNvSpPr>
            <a:spLocks noGrp="1"/>
          </p:cNvSpPr>
          <p:nvPr>
            <p:ph type="ftr" sz="quarter" idx="11"/>
          </p:nvPr>
        </p:nvSpPr>
        <p:spPr/>
        <p:txBody>
          <a:bodyPr/>
          <a:lstStyle/>
          <a:p>
            <a:pPr>
              <a:defRPr/>
            </a:pPr>
            <a:r>
              <a:rPr>
                <a:solidFill>
                  <a:schemeClr val="tx1"/>
                </a:solidFill>
              </a:rPr>
              <a:t>Prevención del fraude y el abuso contra Medicare y Medicaid</a:t>
            </a:r>
            <a:endParaRPr lang="es-US">
              <a:solidFill>
                <a:schemeClr val="tx1"/>
              </a:solidFill>
            </a:endParaRPr>
          </a:p>
        </p:txBody>
      </p:sp>
      <p:sp>
        <p:nvSpPr>
          <p:cNvPr id="12" name="Slide Number Placeholder 1"/>
          <p:cNvSpPr>
            <a:spLocks noGrp="1"/>
          </p:cNvSpPr>
          <p:nvPr>
            <p:ph type="sldNum" sz="quarter" idx="12"/>
          </p:nvPr>
        </p:nvSpPr>
        <p:spPr/>
        <p:txBody>
          <a:bodyPr/>
          <a:lstStyle/>
          <a:p>
            <a:pPr>
              <a:defRPr/>
            </a:pPr>
            <a:fld id="{B11D416F-11C8-4E95-843E-88FA5CDCC917}" type="slidenum">
              <a:rPr lang="en-US">
                <a:solidFill>
                  <a:schemeClr val="tx1"/>
                </a:solidFill>
              </a:rPr>
              <a:pPr>
                <a:defRPr/>
              </a:pPr>
              <a:t>8</a:t>
            </a:fld>
            <a:endParaRPr lang="es-US"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381000"/>
            <a:ext cx="8229600" cy="838200"/>
          </a:xfrm>
        </p:spPr>
        <p:txBody>
          <a:bodyPr/>
          <a:lstStyle/>
          <a:p>
            <a:r>
              <a:rPr lang="es-AR" dirty="0" smtClean="0"/>
              <a:t>Transparencia de pago indebido </a:t>
            </a:r>
            <a:endParaRPr lang="es-US" dirty="0" smtClean="0"/>
          </a:p>
        </p:txBody>
      </p:sp>
      <p:sp>
        <p:nvSpPr>
          <p:cNvPr id="6" name="Text Placeholder 5" descr="AÑO FISCAL 2014 DE MEDICARE Índice de error 12.7% o $45,800 millones &#10;"/>
          <p:cNvSpPr>
            <a:spLocks noGrp="1"/>
          </p:cNvSpPr>
          <p:nvPr>
            <p:ph type="body" idx="1"/>
          </p:nvPr>
        </p:nvSpPr>
        <p:spPr>
          <a:xfrm>
            <a:off x="304800" y="1535113"/>
            <a:ext cx="4191000" cy="639762"/>
          </a:xfrm>
        </p:spPr>
        <p:txBody>
          <a:bodyPr/>
          <a:lstStyle/>
          <a:p>
            <a:pPr>
              <a:defRPr/>
            </a:pPr>
            <a:r>
              <a:rPr lang="en-US" dirty="0" smtClean="0"/>
              <a:t>AÑO FISCAL 2014 DE MEDICARE</a:t>
            </a:r>
            <a:r>
              <a:rPr lang="es-US" dirty="0" smtClean="0"/>
              <a:t> </a:t>
            </a:r>
          </a:p>
          <a:p>
            <a:pPr>
              <a:defRPr/>
            </a:pPr>
            <a:r>
              <a:rPr lang="en-US" sz="1800" dirty="0" err="1" smtClean="0"/>
              <a:t>Índice</a:t>
            </a:r>
            <a:r>
              <a:rPr lang="en-US" sz="1800" dirty="0" smtClean="0"/>
              <a:t> de error 12.7% o $45,800 </a:t>
            </a:r>
            <a:r>
              <a:rPr lang="en-US" sz="1800" dirty="0" err="1" smtClean="0"/>
              <a:t>millones</a:t>
            </a:r>
            <a:r>
              <a:rPr lang="en-US" sz="1800" dirty="0" smtClean="0"/>
              <a:t> </a:t>
            </a:r>
          </a:p>
        </p:txBody>
      </p:sp>
      <p:sp>
        <p:nvSpPr>
          <p:cNvPr id="8" name="Text Placeholder 7" descr="AÑO FISCAL 2014 DE MEDICAID Índice de error 6.7% o $17,500 millones&#10;"/>
          <p:cNvSpPr>
            <a:spLocks noGrp="1"/>
          </p:cNvSpPr>
          <p:nvPr>
            <p:ph type="body" sz="quarter" idx="3"/>
          </p:nvPr>
        </p:nvSpPr>
        <p:spPr>
          <a:xfrm>
            <a:off x="4797425" y="1535113"/>
            <a:ext cx="4041775" cy="639762"/>
          </a:xfrm>
        </p:spPr>
        <p:txBody>
          <a:bodyPr/>
          <a:lstStyle/>
          <a:p>
            <a:pPr>
              <a:defRPr/>
            </a:pPr>
            <a:r>
              <a:rPr dirty="0" smtClean="0"/>
              <a:t>AÑO FISCAL 201</a:t>
            </a:r>
            <a:r>
              <a:rPr lang="en-US" dirty="0" smtClean="0"/>
              <a:t>4</a:t>
            </a:r>
            <a:r>
              <a:rPr dirty="0" smtClean="0"/>
              <a:t> DE MEDICAID</a:t>
            </a:r>
          </a:p>
          <a:p>
            <a:pPr>
              <a:defRPr/>
            </a:pPr>
            <a:r>
              <a:rPr lang="en-US" sz="1800" dirty="0" smtClean="0"/>
              <a:t>Índice de error 6.7% o $17,500 millones</a:t>
            </a:r>
          </a:p>
        </p:txBody>
      </p:sp>
      <p:sp>
        <p:nvSpPr>
          <p:cNvPr id="38918" name="Date Placeholder 3"/>
          <p:cNvSpPr>
            <a:spLocks noGrp="1"/>
          </p:cNvSpPr>
          <p:nvPr>
            <p:ph type="dt" sz="quarter" idx="10"/>
          </p:nvPr>
        </p:nvSpPr>
        <p:spPr bwMode="auto">
          <a:xfrm>
            <a:off x="457200" y="6324600"/>
            <a:ext cx="2133600" cy="381000"/>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000000"/>
                </a:solidFill>
                <a:latin typeface="Calibri" pitchFamily="34" charset="0"/>
                <a:ea typeface="ＭＳ Ｐゴシック" pitchFamily="34" charset="-128"/>
              </a:rPr>
              <a:t>16.10.2015</a:t>
            </a:r>
            <a:endParaRPr lang="es-US" dirty="0" smtClean="0">
              <a:solidFill>
                <a:srgbClr val="000000"/>
              </a:solidFill>
              <a:latin typeface="Calibri" pitchFamily="34" charset="0"/>
              <a:ea typeface="ＭＳ Ｐゴシック" pitchFamily="34" charset="-128"/>
            </a:endParaRPr>
          </a:p>
        </p:txBody>
      </p:sp>
      <p:sp>
        <p:nvSpPr>
          <p:cNvPr id="38919" name="Footer Placeholder 4"/>
          <p:cNvSpPr>
            <a:spLocks noGrp="1"/>
          </p:cNvSpPr>
          <p:nvPr>
            <p:ph type="ftr" sz="quarter" idx="11"/>
          </p:nvPr>
        </p:nvSpPr>
        <p:spPr bwMode="auto">
          <a:xfrm>
            <a:off x="2590800" y="6324600"/>
            <a:ext cx="39624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000000"/>
                </a:solidFill>
                <a:latin typeface="Calibri" pitchFamily="34" charset="0"/>
                <a:ea typeface="ＭＳ Ｐゴシック" pitchFamily="34" charset="-128"/>
              </a:rPr>
              <a:t>Prevención del fraude y el abuso contra Medicare y Medicaid</a:t>
            </a:r>
            <a:endParaRPr lang="es-US" smtClean="0">
              <a:solidFill>
                <a:srgbClr val="000000"/>
              </a:solidFill>
              <a:latin typeface="Calibri" pitchFamily="34" charset="0"/>
              <a:ea typeface="ＭＳ Ｐゴシック" pitchFamily="34" charset="-128"/>
            </a:endParaRPr>
          </a:p>
        </p:txBody>
      </p:sp>
      <p:sp>
        <p:nvSpPr>
          <p:cNvPr id="38920" name="Slide Number Placeholder 1"/>
          <p:cNvSpPr>
            <a:spLocks noGrp="1"/>
          </p:cNvSpPr>
          <p:nvPr>
            <p:ph type="sldNum" sz="quarter" idx="12"/>
          </p:nvPr>
        </p:nvSpPr>
        <p:spPr bwMode="auto">
          <a:xfrm>
            <a:off x="6934200" y="6324600"/>
            <a:ext cx="1752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6EA7C70-DFB2-4EDA-A2DB-4281E4519E84}" type="slidenum">
              <a:rPr lang="en-US" smtClean="0">
                <a:solidFill>
                  <a:srgbClr val="000000"/>
                </a:solidFill>
                <a:latin typeface="Calibri" pitchFamily="34" charset="0"/>
                <a:ea typeface="ＭＳ Ｐゴシック" pitchFamily="34" charset="-128"/>
              </a:rPr>
              <a:pPr fontAlgn="base">
                <a:spcBef>
                  <a:spcPct val="0"/>
                </a:spcBef>
                <a:spcAft>
                  <a:spcPct val="0"/>
                </a:spcAft>
              </a:pPr>
              <a:t>9</a:t>
            </a:fld>
            <a:endParaRPr lang="es-US" smtClean="0">
              <a:solidFill>
                <a:srgbClr val="000000"/>
              </a:solidFill>
              <a:latin typeface="Calibri" pitchFamily="34" charset="0"/>
              <a:ea typeface="ＭＳ Ｐゴシック" pitchFamily="34" charset="-128"/>
            </a:endParaRPr>
          </a:p>
        </p:txBody>
      </p:sp>
      <p:pic>
        <p:nvPicPr>
          <p:cNvPr id="10" name="Picture 9" descr="AÑO FISCAL 2014 DE MEDICARE Índice de error 12.7% o $45,800 millones. "/>
          <p:cNvPicPr>
            <a:picLocks noChangeAspect="1"/>
          </p:cNvPicPr>
          <p:nvPr/>
        </p:nvPicPr>
        <p:blipFill>
          <a:blip r:embed="rId3"/>
          <a:stretch>
            <a:fillRect/>
          </a:stretch>
        </p:blipFill>
        <p:spPr>
          <a:xfrm>
            <a:off x="130444" y="2438400"/>
            <a:ext cx="4365356" cy="3293963"/>
          </a:xfrm>
          <a:prstGeom prst="rect">
            <a:avLst/>
          </a:prstGeom>
        </p:spPr>
      </p:pic>
      <p:pic>
        <p:nvPicPr>
          <p:cNvPr id="11" name="Picture 10" descr="AÑO FISCAL 2013 de Medicaid Índice de error 5.8% o $14,400 millones."/>
          <p:cNvPicPr>
            <a:picLocks noChangeAspect="1"/>
          </p:cNvPicPr>
          <p:nvPr/>
        </p:nvPicPr>
        <p:blipFill>
          <a:blip r:embed="rId4"/>
          <a:stretch>
            <a:fillRect/>
          </a:stretch>
        </p:blipFill>
        <p:spPr>
          <a:xfrm>
            <a:off x="4583722" y="2455576"/>
            <a:ext cx="4331678" cy="3335624"/>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THEME_BG_IMAGE" val=""/>
  <p:tag name="MMPROD_TAG_VCONFIG" val="PD94bWwgdmVyc2lvbj0iMS4wIj8+DQo8Y29uZmlndXJhdGlvbj4NCgk8YnJhbmRpbmc+DQoJCTx1aWZvbnQgbmFtZT0iRk9OVF9OT1RFU19URVhUIiB2YWx1ZT0iVmVyZGFuYSw5LGZhbHNlLGZhbHNlLGZhbHNlIi8+DQoJPC9icmFuZGluZz4NCgk8Y29sb3JzPg0KCQk8dWljb2xvciBuYW1lPSJwcmltYXJ5IiB2YWx1ZT0iMHg2Rjg0ODgiLz4NCgkJPHVpY29sb3IgbmFtZT0iZ2xvdyIgdmFsdWU9IjB4MzVEMzM0Ii8+DQoJCTx1aWNvbG9yIG5hbWU9InRleHQiIHZhbHVlPSIweEZGRkZGRiIvPg0KCQk8dWljb2xvciBuYW1lPSJsaWdodCIgdmFsdWU9IjB4NEU1RDYwIi8+DQoJCTx1aWNvbG9yIG5hbWU9InNoYWRvdyIgdmFsdWU9IjB4MDAwMDAwIi8+DQoJCTx1aWNvbG9yIG5hbWU9ImJhY2tncm91bmQiIHZhbHVlPSIweDcyNzk3MSIvPg0KCTwvY29sb3JzPg0KCTxsYXlvdXQ+DQoJCTx1aXNob3cgbmFtZT0icHJlc2VudGF0aW9udGl0bGUiIHZhbHVlPSJ0cnVlIi8+DQoJCTx1aXNob3cgbmFtZT0icHJlc2VudGVycGhvdG8iIHZhbHVlPSJ0cnVlIi8+DQoJCTx1aXNob3cgbmFtZT0icHJlc2VudGVybmFtZSIgdmFsdWU9InRydWUiLz4NCgkJPHVpc2hvdyBuYW1lPSJwcmVzZW50ZXJ0aXRsZSIgdmFsdWU9InRydWUiLz4NCgkJPHVpc2hvdyBuYW1lPSJwcmVzZW50ZXJlbWFpbCIgdmFsdWU9InRydWUiLz4NCgkJPHVpc2hvdyBuYW1lPSJwcmVzZW50ZXJiaW8iIHZhbHVlPSJ0cnVlIi8+DQoJCTx1aXNob3cgbmFtZT0iY29tcGFueWxvZ28iIHZhbHVlPSJ0cnVlIi8+DQoJCTx1aXNob3cgbmFtZT0ic2lkZWJhciIgdmFsdWU9InRydWUiLz4NCgkJPHVpc2hvdyBuYW1lPSJvdXRsaW5lIiB2YWx1ZT0idHJ1ZSIvPg0KCQk8dWlzaG93IG5hbWU9InRodW1ibmFpbCIgdmFsdWU9InRydWUiLz4NCgkJPHVpc2hvdyBuYW1lPSJub3RlcyIgdmFsdWU9InRydWUiLz4NCgkJPHVpc2hvdyBuYW1lPSJzZWFyY2giIHZhbHVlPSJ0cnVlIi8+DQoJCTx1aXNob3cgbmFtZT0icXVpeiIgdmFsdWU9InRydWUiLz4NCgkJPHVpc2hvdyBuYW1lPSJhdHRhY2htZW50cyIgdmFsdWU9InRydWUiLz4NCgkJPHVpc2hvdyBuYW1lPSJ1dGlscyIgdmFsdWU9InRydWUiLz4NCgkJPHVpc2hvdyBuYW1lPSJ2b2x1bWUiIHZhbHVlPSJ0cnVlIi8+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DQoJCTx1aXJlcGxhY2UgbmFtZT0iaW5pdGlhbHRhYiIgdmFsdWU9Im91dGxpbmUiLz4NCgkJPHVpc2hvdyBuYW1lPSJjY3RleHRoaWdobGlnaHRpbmciIHZhbHVlPSJ0cnVlIi8+DQoJPC9sYXlvdXQ+DQoJPGxhbmd1YWdlIGlkPSJlb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lkZSAlbiIvPg0KCQk8IS0tIHN1YnN0aXR1dGlvbjogJW4gPT0gc2xpZGUgbnVtYmVyIC0tPg0KCQk8IS0tIHN1YnN0aXR1dGlvbjogJXQgPT0gdG90YWwgc2xpZGUgY291bnQgLS0+DQoJCTx1aXRleHQgbmFtZT0iU0NSVUJCQVJTVEFUVVNfU0xJREVJTkZPIiB2YWx1ZT0iU2xpZGUgJW4gLyAldCB8ICIvPg0KCQk8dWl0ZXh0IG5hbWU9IlNDUlVCQkFSU1RBVFVTX1NUT1BQRUQiIHZhbHVlPSJTdG9wcGVkIi8+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DQoJCTx1aXRleHQgbmFtZT0iU0NSVUJCQVJTVEFUVVNfQlVGRkVSSU5HIiB2YWx1ZT0iQnVmZmVyaW5nIi8+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DQoJCTx1aXRleHQgbmFtZT0iRUxBUFNFRCIgdmFsdWU9IiVtIE1pbnV0ZXMgJXMgU2Vjb25kcyBSZW1haW5pbmciLz4NCgkJPHVpdGV4dCBuYW1lPSJOT1RGT1VORCIgdmFsdWU9Ik5vdGhpbmcgRm91bmQiLz4NCgkJPHVpdGV4dCBuYW1lPSJBVFRBQ0hNRU5UUyIgdmFsdWU9IkF0dGFjaG1lbnR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DQoJCTx1aXRleHQgbmFtZT0iVEFCX05PVEVTIiB2YWx1ZT0iTm90ZXMiLz4NCgkJPHVpdGV4dCBuYW1lPSJUQUJfU0VBUkNIIiB2YWx1ZT0iU2VhcmNoIi8+DQoJCTx1aXRleHQgbmFtZT0iU0xJREVfSEVBRElORyIgdmFsdWU9IlNsaWRlIFRpdGxlIi8+DQoJCTx1aXRleHQgbmFtZT0iRFVSQVRJT05fSEVBRElORyIgdmFsdWU9IkR1cmF0aW9uIi8+DQoJCTx1aXRleHQgbmFtZT0iU0VBUkNIX0hFQURJTkciIHZhbHVlPSJTZWFyY2ggZm9yIHRleHQ6Ii8+DQoJCTx1aXRleHQgbmFtZT0iVEhVTUJfSEVBRElORyIgdmFsdWU9IlNsaWRlIi8+DQoJCTx1aXRleHQgbmFtZT0iVEhVTUJfSU5GTyIgdmFsdWU9IlNsaWRlIFRpdGxlL0R1cmF0aW9uIi8+DQoJCTx1aXRleHQgbmFtZT0iQVRUQUNITkFNRV9IRUFESU5HIiB2YWx1ZT0iRmlsZSBOYW1lIi8+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DQoJCTx1aXRleHQgbmFtZT0iUVVJWlBPRF9RVUlaX1BBU1NTQ09SRSIgdmFsdWU9IlBhc3NpbmcgU2NvcmU6Ii8+DQoJCTx1aXRleHQgbmFtZT0iUVVJWlBPRF9RVUlaX01BWFNDT1JFIiB2YWx1ZT0iTWF4IFNjb3JlOiIvPg0KCQk8dWl0ZXh0IG5hbWU9IlFVSVpQT0RfUVVFU0FUTVBUX1NUUiIgdmFsdWU9IkF0dGVtcHQ6ICVuIG9mICV0Ii8+DQoJCTx1aXRleHQgbmFtZT0iUVVJWlBPRF9RVUVTVFlQRV9TVFIiIHZhbHVlPSJUeXBlOiAlcyIvPg0KCQk8dWl0ZXh0IG5hbWU9IlFVSVpQT0RfUVVFU1RZUEVfR1JEIiB2YWx1ZT0iR3JhZGVkIi8+DQoJCTx1aXRleHQgbmFtZT0iUVVJWlBPRF9RVUVTVFlQRV9TVlkiIHZhbHVlPSJTdXJ2ZXkiLz4NCgkJPHVpdGV4dCBuYW1lPSJRVUlaUE9EX1FVSVpBVE1QVF9JTkYiIHZhbHVlPSJJbmZpbml0ZSIvPg0KCQk8dWl0ZXh0IG5hbWU9IlFVSVpQT0RfUVVFU0FUTVBUX0lORiIgdmFsdWU9IkluZmluaXRlIi8+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NCg0K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TaG93IHNpZGViYXIgdG8gcGFydGljaXBhbnRzIi8+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m9saWUgJW4iLz4NCgkJPCEtLSBzdWJzdGl0dXRpb246ICVuID09IHNsaWRlIG51bWJlciAtLT4NCgkJPCEtLSBzdWJzdGl0dXRpb246ICV0ID09IHRvdGFsIHNsaWRlIGNvdW50IC0tPg0KCQk8dWl0ZXh0IG5hbWU9IlNDUlVCQkFSU1RBVFVTX1NMSURFSU5GTyIgdmFsdWU9IkZvbGllICVuIC8gJXQgfCAiLz4NCgkJPHVpdGV4dCBuYW1lPSJTQ1JVQkJBUlNUQVRVU19TVE9QUEVEIiB2YWx1ZT0iQmVlbmRldCIvPg0KCQk8dWl0ZXh0IG5hbWU9IlNDUlVCQkFSU1RBVFVTX1BMQVlJTkciIHZhbHVlPSJXaWVkZXJnYWJlIi8+DQoJCTx1aXRleHQgbmFtZT0iU0NSVUJCQVJTVEFUVVNfTk9BVURJTyIgdmFsdWU9IktlaW4gQXVkaW8iLz4NCgkJPHVpdGV4dCBuYW1lPSJTQ1JVQkJBUlNUQVRVU19WSURQTEFZSU5HIiB2YWx1ZT0iVmlkZW8gd2lyZCBhYmdlc3BpZWx0Ii8+DQoJCTx1aXRleHQgbmFtZT0iU0NSVUJCQVJTVEFUVVNfTE9BRElORyIgdmFsdWU9IkxhZGVuIi8+DQoJCTx1aXRleHQgbmFtZT0iU0NSVUJCQVJTVEFUVVNfQlVGRkVSSU5HIiB2YWx1ZT0iUHVmZmVybiIvPg0KCQk8dWl0ZXh0IG5hbWU9IlNDUlVCQkFSU1RBVFVTX1FVRVNUSU9OIiB2YWx1ZT0iRnJhZ2UgYmVhbnR3b3J0ZW4iLz4NCgkJPHVpdGV4dCBuYW1lPSJTQ1JVQkJBUlNUQVRVU19SRVZJRVdRVUlaIiB2YWx1ZT0iTm9jaG1hbHMgZHVyY2hzZWhlbiIvPg0KCQk8IS0tIHN1YnN0aXR1dGlvbjogJW0gPT0gbWludXRlcyByZW1haW5pbmcgLS0+DQoJCTwhLS0gc3Vic3RpdHV0aW9uOiAlcyA9PSBzZWNvbmRzIHJlbWFpbmluZyAtLT4NCgkJPHVpdGV4dCBuYW1lPSJFTEFQU0VEIiB2YWx1ZT0iUmVzdGRhdWVyOiAlbSBNaW51dGVuICVzIFNla3VuZGVuIi8+DQoJCTx1aXRleHQgbmFtZT0iTk9URk9VTkQiIHZhbHVlPSJOaWNodHMgZ2VmdW5kZW4iLz4NCgkJPHVpdGV4dCBuYW1lPSJBVFRBQ0hNRU5UUyIgdmFsdWU9IkFubGFnZW4iLz4NCgkJPCEtLSBzdWJzdGl0dXRpb246ICVwID09IGN1cnJlbnQgc3BlYWtlcidzIHRpdGxlIC0tPg0KCQk8dWl0ZXh0IG5hbWU9IkJJT1dJTl9USVRMRSIgdmFsdWU9IlNwcmVjaGVyOiAlcCIvPg0KCQk8dWl0ZXh0IG5hbWU9IkJJT0JUTl9USVRMRSIgdmFsdWU9IlNwcmVjaGVyIi8+DQoJCTx1aXRleHQgbmFtZT0iRElWSURFUkJUTl9USVRMRSIgdmFsdWU9InwiLz4NCgkJPHVpdGV4dCBuYW1lPSJDT05UQUNUQlROX1RJVExFIiB2YWx1ZT0iS29udGFrdCIvPg0KCQk8dWl0ZXh0IG5hbWU9IlRBQl9RVUlaIiB2YWx1ZT0iUXVpeiIvPg0KCQk8dWl0ZXh0IG5hbWU9IlRBQl9PVVRMSU5FIiB2YWx1ZT0iU3RydWt0dXIiLz4NCgkJPHVpdGV4dCBuYW1lPSJUQUJfVEhVTUIiIHZhbHVlPSJNaW5pYXR1ciIvPg0KCQk8dWl0ZXh0IG5hbWU9IlRBQl9OT1RFUyIgdmFsdWU9Ik5vdGl6ZW4iLz4NCgkJPHVpdGV4dCBuYW1lPSJUQUJfU0VBUkNIIiB2YWx1ZT0iU3VjaGVuIi8+DQoJCTx1aXRleHQgbmFtZT0iU0xJREVfSEVBRElORyIgdmFsdWU9IkZvbGllbnRpdGVsIi8+DQoJCTx1aXRleHQgbmFtZT0iRFVSQVRJT05fSEVBRElORyIgdmFsdWU9IkRhdWVyIi8+DQoJCTx1aXRleHQgbmFtZT0iU0VBUkNIX0hFQURJTkciIHZhbHVlPSJUZXh0IHN1Y2hlbjoiLz4NCgkJPHVpdGV4dCBuYW1lPSJUSFVNQl9IRUFESU5HIiB2YWx1ZT0iRm9saWUiLz4NCgkJPHVpdGV4dCBuYW1lPSJUSFVNQl9JTkZPIiB2YWx1ZT0iRm9saWVudGl0ZWwvRGF1ZXIiLz4NCgkJPHVpdGV4dCBuYW1lPSJBVFRBQ0hOQU1FX0hFQURJTkciIHZhbHVlPSJEYXRlaW5hbWUiLz4NCgkJPHVpdGV4dCBuYW1lPSJBVFRBQ0hTSVpFX0hFQURJTkciIHZhbHVlPSJHcsO2w59lIi8+DQoJCTx1aXRleHQgbmFtZT0iU0xJREVfTk9URVMiIHZhbHVlPSJGb2xpZW5ub3RpemVuIi8+DQoJCTwhLS1xdWl6IHBvZCBhbmQgbWVzc2FnZSBib3ggdGV4dHMtLT4NCgkJPHVpdGV4dCBuYW1lPSJRVUlaUE9EX1FVSVpfQVRURU1QVCIgdmFsdWU9IlF1aXp2ZXJzdWNoOiIvPg0KCQk8dWl0ZXh0IG5hbWU9IlFVSVpQT0RfUVVJWl9BVFRFTVBUX1ZBTFVFIiB2YWx1ZT0iJW4gdm9uICV0Ii8+DQoJCTx1aXRleHQgbmFtZT0iUVVJWlBPRF9RVUlaX1NDT1JFIiB2YWx1ZT0iRXJyZWljaHQ6Ii8+DQoJCTx1aXRleHQgbmFtZT0iUVVJWlBPRF9RVUlaX1BBU1NTQ09SRSIgdmFsdWU9Ik1pbmRlc3RwdW5rdHphaGw6Ii8+DQoJCTx1aXRleHQgbmFtZT0iUVVJWlBPRF9RVUlaX01BWFNDT1JFIiB2YWx1ZT0iTWF4aW1hbGUgUHVua3R6YWhsOiIvPg0KCQk8dWl0ZXh0IG5hbWU9IlFVSVpQT0RfUVVFU0FUTVBUX1NUUiIgdmFsdWU9IlZlcnN1Y2g6ICVuIHZvbiAldCIvPg0KCQk8dWl0ZXh0IG5hbWU9IlFVSVpQT0RfUVVFU1RZUEVfU1RSIiB2YWx1ZT0iVHlwOiAlcyIvPg0KCQk8dWl0ZXh0IG5hbWU9IlFVSVpQT0RfUVVFU1RZUEVfR1JEIiB2YWx1ZT0iQmV3ZXJ0ZXQiLz4NCgkJPHVpdGV4dCBuYW1lPSJRVUlaUE9EX1FVRVNUWVBFX1NWWSIgdmFsdWU9IlVtZnJhZ2UiLz4NCgkJPHVpdGV4dCBuYW1lPSJRVUlaUE9EX1FVSVpBVE1QVF9JTkYiIHZhbHVlPSJVbmVuZGxpY2giLz4NCgkJPHVpdGV4dCBuYW1lPSJRVUlaUE9EX1FVRVNBVE1QVF9JTkYiIHZhbHVlPSJVbmVuZGxpY2giLz4NCgkJPHVpdGV4dCBuYW1lPSJXQVJOSU5HTVNHX1lFU1NUUklORyIgdmFsdWU9IkphIi8+DQoJCTx1aXRleHQgbmFtZT0iV0FSTklOR01TR19OT1NUUklORyIgdmFsdWU9Ik5laW4iLz4NCgkJPHVpdGV4dCBuYW1lPSJXQVJOSU5HTVNHX1RJVExFU1RSSU5HIiB2YWx1ZT0iUXVpem5hdmlnYXRpb25zd2FybnVuZyIvPg0KCQk8dWl0ZXh0IG5hbWU9IldBUk5JTkdNU0dfTVNHU1RSSU5HIiB2YWx1ZT0iSW4gZGllc2VtIFF1aXogZ2lidCBlcyB1bmJlYW50d29ydGV0ZSBGcmFnZW4uDQoNCldlbm4gU2llIGF1ZiAmcXVvdDtKYSZxdW90OyBrbGlja2VuLCB3aXJkIGRhcyBRdWl6IGJlZW5kZXQuIEtsaWNrZW4gU2llIGF1ZiAmcXVvdDtOZWluJnF1b3Q7LCB1bSBtaXQgZGVtIFF1aXogZm9ydHp1ZmFocmVuLiIvPg0KCQk8dWl0ZXh0IG5hbWU9IklORk9STUFUSU9OX0gyNjRfRkxBU0hQTEFZRVIiIHZhbHVlPSJEYXMgVmlkZW8gd2lyZCB2b24gZGVyIG1vbWVudGFuIGF1ZiBkaWVzZW0gQ29tcHV0ZXIgaW5zdGFsbGllcnRlbiBWZXJzaW9uIHZvbiBGbGFzaCBQbGF5ZXIgbmljaHQgdW50ZXJzdMO8dHp0LiBLbGlja2VuIFNpZSBhdWYgZGVuIFZpZGVvYmVyZWljaCwgdW0gZGllIGFrdHVlbGxlIFZlcnNpb24gdm9uIEZsYXNoIFBsYXllciBoZXJ1bnRlcnp1bGFkZ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RlbiBUZWlsbmVobWVybiBkaWUgU2VpdGVubGVpc3RlIGFuemVpZ2VuIi8+DQoJCTx1aXRleHQgbmFtZT0iTVVURSIgdmFsdWU9IlRvbiBhdXMiLz4NCgkJPHVpdGV4dCBuYW1lPSJET0NXUkFQX1RJVExFIiB2YWx1ZT0iUHJlc2VudGVyLUFuaGFuZyIvPg0KCQk8dWl0ZXh0IG5hbWU9IkRPQ1dSQVBfTVNHIiB2YWx1ZT0iQXVmIG1laW5lbSBBcmJlaXRzcGxhdHogc3BlaWNoZXJuIi8+DQoJCTx1aXRleHQgbmFtZT0iRE9DV1JBUF9QUk9NUFQiIHZhbHVlPSJadW0gSGVydW50ZXJsYWRlbiBrbGlja2VuIi8+DQoJPC9sYW5ndWFnZT4NCgk8bGFuZ3VhZ2UgaWQ9ImZy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lICVuIi8+DQoJCTwhLS0gc3Vic3RpdHV0aW9uOiAlbiA9PSBzbGlkZSBudW1iZXIgLS0+DQoJCTwhLS0gc3Vic3RpdHV0aW9uOiAldCA9PSB0b3RhbCBzbGlkZSBjb3VudCAtLT4NCgkJPHVpdGV4dCBuYW1lPSJTQ1JVQkJBUlNUQVRVU19TTElERUlORk8iIHZhbHVlPSJEaWFwb3NpdGl2ZSAlbiAvICV0IHwgIi8+DQoJCTx1aXRleHQgbmFtZT0iU0NSVUJCQVJTVEFUVVNfU1RPUFBFRCIgdmFsdWU9IkFycsOqdMOpZSIvPg0KCQk8dWl0ZXh0IG5hbWU9IlNDUlVCQkFSU1RBVFVTX1BMQVlJTkciIHZhbHVlPSJMZWN0dXJlIi8+DQoJCTx1aXRleHQgbmFtZT0iU0NSVUJCQVJTVEFUVVNfTk9BVURJTyIgdmFsdWU9IlBhcyBkZSBzb24iLz4NCgkJPHVpdGV4dCBuYW1lPSJTQ1JVQkJBUlNUQVRVU19WSURQTEFZSU5HIiB2YWx1ZT0iTGVjdHVyZSB2aWTDqW8gZW4gY291cnM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DQoJCTwhLS0gc3Vic3RpdHV0aW9uOiAlcCA9PSBjdXJyZW50IHNwZWFrZXIncyB0aXRsZSAtLT4NCgkJPHVpdGV4dCBuYW1lPSJCSU9XSU5fVElUTEUiIHZhbHVlPSJCaW8gOiAlcCIvPg0KCQk8dWl0ZXh0IG5hbWU9IkJJT0JUTl9USVRMRSIgdmFsdWU9IkJpbyA6Ii8+DQoJCTx1aXRleHQgbmFtZT0iRElWSURFUkJUTl9USVRMRSIgdmFsdWU9InwiLz4NCgkJPHVpdGV4dCBuYW1lPSJDT05UQUNUQlROX1RJVExFIiB2YWx1ZT0iQ29udGFjdCIvPg0KCQk8dWl0ZXh0IG5hbWU9IlRBQl9RVUlaIiB2YWx1ZT0iUXVpeiIvPg0KCQk8dWl0ZXh0IG5hbWU9IlRBQl9PVVRMSU5FIiB2YWx1ZT0iUGxhbiIvPg0KCQk8dWl0ZXh0IG5hbWU9IlRBQl9USFVNQiIgdmFsdWU9IkRpYXBvcyIvPg0KCQk8dWl0ZXh0IG5hbWU9IlRBQl9OT1RFUyIgdmFsdWU9Ik5vdGVzIi8+DQoJCTx1aXRleHQgbmFtZT0iVEFCX1NFQVJDSCIgdmFsdWU9IlJlY2hlcmNoZSIvPg0KCQk8dWl0ZXh0IG5hbWU9IlNMSURFX0hFQURJTkciIHZhbHVlPSJUaXRyZSBkZSBsYSBkaWFwb3NpdGl2ZSIvPg0KCQk8dWl0ZXh0IG5hbWU9IkRVUkFUSU9OX0hFQURJTkciIHZhbHVlPSJEdXLDqWUiLz4NCgkJPHVpdGV4dCBuYW1lPSJTRUFSQ0hfSEVBRElORyIgdmFsdWU9IlJlY2hlcmNoZSBkZSB0ZXh0ZSA6Ii8+DQoJCTx1aXRleHQgbmFtZT0iVEhVTUJfSEVBRElORyIgdmFsdWU9IkRpYXBvc2l0aXZlIi8+DQoJCTx1aXRleHQgbmFtZT0iVEhVTUJfSU5GTyIgdmFsdWU9IlRpdHJlL2R1csOpZSIvPg0KCQk8dWl0ZXh0IG5hbWU9IkFUVEFDSE5BTUVfSEVBRElORyIgdmFsdWU9Ik5vbSBkZSBmaWNoaWVyIi8+DQoJCTx1aXRleHQgbmFtZT0iQVRUQUNIU0laRV9IRUFESU5HIiB2YWx1ZT0iVGFpbGxlIi8+DQoJCTx1aXRleHQgbmFtZT0iU0xJREVfTk9URVMiIHZhbHVlPSJDb21tZW50YWlyZXMgZGVzIGRpYXBvc2l0aXZlcyIvPg0KCQk8IS0tcXVpeiBwb2QgYW5kIG1lc3NhZ2UgYm94IHRleHRzLS0+DQoJCTx1aXRleHQgbmFtZT0iUVVJWlBPRF9RVUlaX0FUVEVNUFQiIHZhbHVlPSJUZW50YXRpdmUgZGUgcXVlc3Rpb25uYWlyZSA6Ii8+DQoJCTx1aXRleHQgbmFtZT0iUVVJWlBPRF9RVUlaX0FUVEVNUFRfVkFMVUUiIHZhbHVlPSIlbiBzdXIgJXQiLz4NCgkJPHVpdGV4dCBuYW1lPSJRVUlaUE9EX1FVSVpfU0NPUkUiIHZhbHVlPSJOb3RlIG9idGVudWUgOiIvPg0KCQk8dWl0ZXh0IG5hbWU9IlFVSVpQT0RfUVVJWl9QQVNTU0NPUkUiIHZhbHVlPSJOb3RlIGQnYWRtaXNzaWJpbGl0w6nCoDoiLz4NCgkJPHVpdGV4dCBuYW1lPSJRVUlaUE9EX1FVSVpfTUFYU0NPUkUiIHZhbHVlPSJOb3RlIG1heGltYWxlIDoiLz4NCgkJPHVpdGV4dCBuYW1lPSJRVUlaUE9EX1FVRVNBVE1QVF9TVFIiIHZhbHVlPSJUZW50YXRpdmUgOiAlbiBzdXIgJXQiLz4NCgkJPHVpdGV4dCBuYW1lPSJRVUlaUE9EX1FVRVNUWVBFX1NUUiIgdmFsdWU9IlR5cGU6ICVzIi8+DQoJCTx1aXRleHQgbmFtZT0iUVVJWlBPRF9RVUVTVFlQRV9HUkQiIHZhbHVlPSJOb3TDqSIvPg0KCQk8dWl0ZXh0IG5hbWU9IlFVSVpQT0RfUVVFU1RZUEVfU1ZZIiB2YWx1ZT0iRW5xdcOqdGUiLz4NCgkJPHVpdGV4dCBuYW1lPSJRVUlaUE9EX1FVSVpBVE1QVF9JTkYiIHZhbHVlPSJJbGxpbWl0w6kiLz4NCgkJPHVpdGV4dCBuYW1lPSJRVUlaUE9EX1FVRVNBVE1QVF9JTkYiIHZhbHVlPSJJbGxpbWl0w6kiLz4NCgkJPHVpdGV4dCBuYW1lPSJXQVJOSU5HTVNHX1lFU1NUUklORyIgdmFsdWU9Ik91aSIvPg0KCQk8dWl0ZXh0IG5hbWU9IldBUk5JTkdNU0dfTk9TVFJJTkciIHZhbHVlPSJOb24iLz4NCgkJPHVpdGV4dCBuYW1lPSJXQVJOSU5HTVNHX1RJVExFU1RSSU5HIiB2YWx1ZT0iQXZlcnRpc3NlbWVudCBkZSBuYXZpZ2F0aW9uIGR1IHF1ZXN0aW9ubmFpcmUiLz4NCgkJPHVpdGV4dCBuYW1lPSJXQVJOSU5HTVNHX01TR1NUUklORyIgdmFsdWU9IlZvdXMgbidhdmV6IHBhcyByw6lwb25kdSDDoCBjZXJ0YWluZXMgcXVlc3Rpb25zIGRlIGNlIHF1ZXN0aW9ubmFpcmUuDQoNClNpIHZvdXMgY2xpcXVleiBzdXIgT3VpLCB2b3VzIHF1aXR0ZXJleiBsZSBxdWVzdGlvbm5haXJlLiBDbGlxdWV6IHN1ciBOb24gcG91ciBjb250aW51ZXIgbGUgcXVlc3Rpb25uYWlyZS4iLz4NCgkJPHVpdGV4dCBuYW1lPSJJTkZPUk1BVElPTl9IMjY0X0ZMQVNIUExBWUVSIiB2YWx1ZT0iTGEgdmVyc2lvbiBkZSBGbGFzaCBQbGF5ZXIgYWN0dWVsbGVtZW50IGluc3RhbGzDqWUgc3VyIHZvdHJlIG1hY2hpbmUgbmUgcHJlbmQgcGFzIGVuIGNoYXJnZSBjZSB0eXBlIGRlIHZpZMOpby4gQ2xpcXVleiBzdXIgbGEgem9uZSB2aWTDqW8gcG91ciB0w6lsw6ljaGFyZ2VyIGxhIGRlcm5pw6hyZSB2ZXJzaW9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udHJlciBsJ2VuY2FkcsOpIGF1eCBwYXJ0aWNpcGFudHMiLz4NCgkJPHVpdGV4dCBuYW1lPSJNVVRFIiB2YWx1ZT0iTXVldCIvPg0KCQk8dWl0ZXh0IG5hbWU9IkRPQ1dSQVBfVElUTEUiIHZhbHVlPSJQacOoY2Ugam9pbnRlIFByZXNlbnRlciIvPg0KCQk8dWl0ZXh0IG5hbWU9IkRPQ1dSQVBfTVNHIiB2YWx1ZT0iRW5yZWdpc3RyZXIgc3VyIG1vbiBvcmRpbmF0ZXVyIi8+DQoJCTx1aXRleHQgbmFtZT0iRE9DV1JBUF9QUk9NUFQiIHZhbHVlPSJDbGlxdWVyIHBvdXIgdMOpbMOpY2hhcmdlciIvPg0KCTwvbGFuZ3VhZ2U+DQoJPGxhbmd1YWdlIGlkPSJqYSI+DQoJCTwhLS0gZm9ybWF0IGZvciB1aWZvbnQgdmFsdWUgaXMgImZvbnQsc2l6ZSxpc2JvbGQsaXNpdGFsaWMsaXNzaGFkb3dlZCIgLS0+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DQoJCTx1aWZvbnQgbmFtZT0iRk9OVF9FTEFQU0VEVElNRSIgdmFsdWU9IlZlcmRhbmEsMTEsdHJ1ZSxmYWxzZSxmYWxzZSIvPg0KCQk8dWlmb250IG5hbWU9IkZPTlRfVVRJTFNNRU5VIiB2YWx1ZT0iVmVyZGFuYSw5LHRydWUsZmFsc2UsZmFsc2UiLz4NCgkJPHVpZm9udCBuYW1lPSJGT05UX1RBQlMiIHZhbHVlPSJWZXJkYW5hLDEwLGZhbHNlLGZhbHNlLGZhbHNlIi8+DQoJCTx1aWZvbnQgbmFtZT0iRk9OVF9QUkVTRU5UQVRJT05OQU1FIiB2YWx1ZT0iVmVyZGFuYSwxNSxmYWxzZSxmYWxzZSx0cnVlIi8+DQoJCTx1aWZvbnQgbmFtZT0iRk9OVF9QUkVTRU5URVJOQU1FIiB2YWx1ZT0iVmVyZGFuYSwxNSx0cnVlLGZhbHNlLHRydWUiLz4NCgkJPHVpZm9udCBuYW1lPSJGT05UX1BSRVNFTlRFUlRJVExFIiB2YWx1ZT0iVmVyZGFuYSwxMS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MTEsZmFsc2UsZmFsc2UsdHJ1ZSIvPg0KCQk8dWlmb250IG5hbWU9IkZPTlRfQklPV0lOIiB2YWx1ZT0iVmVyZGFuYSwxMSxmYWxzZSxmYWxzZSxmYWxzZSIvPg0KCQk8dWlmb250IG5hbWU9IkZPTlRfTElTVEhFQURJTkciIHZhbHVlPSJWZXJkYW5hLDExLGZhbHNlLGZhbHNlLGZhbHNlIi8+DQoJCTx1aWZvbnQgbmFtZT0iRk9OVF9XSU5USVRMRSIgdmFsdWU9IlZlcmRhbmEsMTE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44K544Op44Kk44OJIDogJW4iLz4NCgkJPCEtLSBzdWJzdGl0dXRpb246ICVuID09IHNsaWRlIG51bWJlciAtLT4NCgkJPCEtLSBzdWJzdGl0dXRpb246ICV0ID09IHRvdGFsIHNsaWRlIGNvdW50IC0tPg0KCQk8dWl0ZXh0IG5hbWU9IlNDUlVCQkFSU1RBVFVTX1NMSURFSU5GTyIgdmFsdWU9IuOCueODqeOCpOODiSA6ICVuIC8gJXQgfCAiLz4NCgkJPHVpdGV4dCBuYW1lPSJTQ1JVQkJBUlNUQVRVU19TVE9QUEVEIiB2YWx1ZT0i5YGc5q2iIi8+DQoJCTx1aXRleHQgbmFtZT0iU0NSVUJCQVJTVEFUVVNfUExBWUlORyIgdmFsdWU9IuWGjeeUn+S4rSIvPg0KCQk8dWl0ZXh0IG5hbWU9IlNDUlVCQkFSU1RBVFVTX05PQVVESU8iIHZhbHVlPSLpn7Plo7DjgarjgZciLz4NCgkJPHVpdGV4dCBuYW1lPSJTQ1JVQkJBUlNUQVRVU19WSURQTEFZSU5HIiB2YWx1ZT0i44OT44OH44Kq5YaN55Sf5LitIi8+DQoJCTx1aXRleHQgbmFtZT0iU0NSVUJCQVJTVEFUVVNfTE9BRElORyIgdmFsdWU9IuODreODvOODieS4rSIvPg0KCQk8dWl0ZXh0IG5hbWU9IlNDUlVCQkFSU1RBVFVTX0JVRkZFUklORyIgdmFsdWU9IuODkOODg+ODleOCoeS4rSIvPg0KCQk8dWl0ZXh0IG5hbWU9IlNDUlVCQkFSU1RBVFVTX1FVRVNUSU9OIiB2YWx1ZT0i6LOq5ZWP44Gr562U44GI44Gm5LiL44GV44GEIi8+DQoJCTx1aXRleHQgbmFtZT0iU0NSVUJCQVJTVEFUVVNfUkVWSUVXUVVJWiIgdmFsdWU9IuOCr+OCpOOCuuOCkuODrOODk+ODpeODvOOBl+OBpuOBhOOBvuOBmSIvPg0KCQk8IS0tIHN1YnN0aXR1dGlvbjogJW0gPT0gbWludXRlcyByZW1haW5pbmcgLS0+DQoJCTwhLS0gc3Vic3RpdHV0aW9uOiAlcyA9PSBzZWNvbmRzIHJlbWFpbmluZyAtLT4NCgkJPHVpdGV4dCBuYW1lPSJFTEFQU0VEIiB2YWx1ZT0i5q6L44KKIDogJW0g5YiGICVzIOenkiIvPg0KCQk8dWl0ZXh0IG5hbWU9Ik5PVEZPVU5EIiB2YWx1ZT0i5L2V44KC6KaL44Gk44GL44KK44G+44Gb44KTIi8+DQoJCTx1aXRleHQgbmFtZT0iQVRUQUNITUVOVFMiIHZhbHVlPSLmt7vku5giLz4NCgkJPCEtLSBzdWJzdGl0dXRpb246ICVwID09IGN1cnJlbnQgc3BlYWtlcidzIHRpdGxlIC0tPg0KCQk8dWl0ZXh0IG5hbWU9IkJJT1dJTl9USVRMRSIgdmFsdWU9Iue1jOattCA6ICVwIi8+DQoJCTx1aXRleHQgbmFtZT0iQklPQlROX1RJVExFIiB2YWx1ZT0i57WM5q20Ii8+DQoJCTx1aXRleHQgbmFtZT0iRElWSURFUkJUTl9USVRMRSIgdmFsdWU9InwiLz4NCgkJPHVpdGV4dCBuYW1lPSJDT05UQUNUQlROX1RJVExFIiB2YWx1ZT0i44GK5ZWP44GE5ZCI44KP44GbIi8+DQoJCTx1aXRleHQgbmFtZT0iVEFCX1FVSVoiIHZhbHVlPSLjgq/jgqTjgroiLz4NCgkJPHVpdGV4dCBuYW1lPSJUQUJfT1VUTElORSIgdmFsdWU9IuOCouOCpuODiOODqeOCpOODsyIvPg0KCQk8dWl0ZXh0IG5hbWU9IlRBQl9USFVNQiIgdmFsdWU9IuOCteODoOODjeODvOODqyIvPg0KCQk8dWl0ZXh0IG5hbWU9IlRBQl9OT1RFUyIgdmFsdWU9IuODjuODvOODiCIvPg0KCQk8dWl0ZXh0IG5hbWU9IlRBQl9TRUFSQ0giIHZhbHVlPSLmpJzntKIiLz4NCgkJPHVpdGV4dCBuYW1lPSJTTElERV9IRUFESU5HIiB2YWx1ZT0i44K544Op44Kk44OJ44K/44Kk44OI44OrIi8+DQoJCTx1aXRleHQgbmFtZT0iRFVSQVRJT05fSEVBRElORyIgdmFsdWU9IumVt+OBlSIvPg0KCQk8dWl0ZXh0IG5hbWU9IlNFQVJDSF9IRUFESU5HIiB2YWx1ZT0i5qSc57Si44GZ44KL44OG44Kt44K544OIIDogIi8+DQoJCTx1aXRleHQgbmFtZT0iVEhVTUJfSEVBRElORyIgdmFsdWU9IuOCueODqeOCpOODiSIvPg0KCQk8dWl0ZXh0IG5hbWU9IlRIVU1CX0lORk8iIHZhbHVlPSLjgrnjg6njgqTjg4njgr/jgqTjg4jjg6sgLyDplbfjgZUiLz4NCgkJPHVpdGV4dCBuYW1lPSJBVFRBQ0hOQU1FX0hFQURJTkciIHZhbHVlPSLjg5XjgqHjgqTjg6vlkI0iLz4NCgkJPHVpdGV4dCBuYW1lPSJBVFRBQ0hTSVpFX0hFQURJTkciIHZhbHVlPSLjgrXjgqTjgroiLz4NCgkJPHVpdGV4dCBuYW1lPSJTTElERV9OT1RFUyIgdmFsdWU9IuOCueODqeOCpOODieODjuODvOODiCIvPg0KCQk8IS0tcXVpeiBwb2QgYW5kIG1lc3NhZ2UgYm94IHRleHRzLS0+DQoJCTx1aXRleHQgbmFtZT0iUVVJWlBPRF9RVUlaX0FUVEVNUFQiIHZhbHVlPSLjgq/jgqTjgrroqabooYzlm57mlbAgOiAiLz4NCgkJPHVpdGV4dCBuYW1lPSJRVUlaUE9EX1FVSVpfQVRURU1QVF9WQUxVRSIgdmFsdWU9IiVuIC8gJXQiLz4NCgkJPHVpdGV4dCBuYW1lPSJRVUlaUE9EX1FVSVpfU0NPUkUiIHZhbHVlPSLjgrnjgrPjgqIgOiAiLz4NCgkJPHVpdGV4dCBuYW1lPSJRVUlaUE9EX1FVSVpfUEFTU1NDT1JFIiB2YWx1ZT0i5ZCI5qC854K5IDoiLz4NCgkJPHVpdGV4dCBuYW1lPSJRVUlaUE9EX1FVSVpfTUFYU0NPUkUiIHZhbHVlPSLmnIDpq5jlvpfngrkgOiAiLz4NCgkJPHVpdGV4dCBuYW1lPSJRVUlaUE9EX1FVRVNBVE1QVF9TVFIiIHZhbHVlPSLoqabooYzlm57mlbAgOiAlbiAvICV0Ii8+DQoJCTx1aXRleHQgbmFtZT0iUVVJWlBPRF9RVUVTVFlQRV9TVFIiIHZhbHVlPSLjgr/jgqTjg5cgOiAlcyIvPg0KCQk8dWl0ZXh0IG5hbWU9IlFVSVpQT0RfUVVFU1RZUEVfR1JEIiB2YWx1ZT0i6KmV5L6hIi8+DQoJCTx1aXRleHQgbmFtZT0iUVVJWlBPRF9RVUVTVFlQRV9TVlkiIHZhbHVlPSLjgqLjg7PjgrHjg7zjg4giLz4NCgkJPHVpdGV4dCBuYW1lPSJRVUlaUE9EX1FVSVpBVE1QVF9JTkYiIHZhbHVlPSLnhKHliLbpmZAiLz4NCgkJPHVpdGV4dCBuYW1lPSJRVUlaUE9EX1FVRVNBVE1QVF9JTkYiIHZhbHVlPSLnhKHliLbpmZAiLz4NCgkJPHVpdGV4dCBuYW1lPSJXQVJOSU5HTVNHX1lFU1NUUklORyIgdmFsdWU9IuOBr+OBhCIvPg0KCQk8dWl0ZXh0IG5hbWU9IldBUk5JTkdNU0dfTk9TVFJJTkciIHZhbHVlPSLjgYTjgYTjgYgiLz4NCgkJPHVpdGV4dCBuYW1lPSJXQVJOSU5HTVNHX1RJVExFU1RSSU5HIiB2YWx1ZT0i44Kv44Kk44K644Gu44OK44OT44Ky44O844K344On44Oz44Gr6Zai44GZ44KL6K2m5ZGKIi8+DQoJCTx1aXRleHQgbmFtZT0iV0FSTklOR01TR19NU0dTVFJJTkciIHZhbHVlPSLjgZPjga7jgq/jgqTjgrrjgavjga/jgIHjgb7jgaDop6PnrZTjgZfjgabjgYTjgarjgYTos6rllY/jgYzjgYLjgorjgb7jgZnjgIINCg0KIOOCr+OCpOOCuuOCkue1guS6huOBmeOCi+OBq+OBr+OAgeOAjOOBr+OBhOOAjeOCkuOCr+ODquODg+OCr+OBl+OBvuOBmeOAguOCr+OCpOOCuuOCkue2muihjOOBmeOCi+OBq+OBr+OAgeOAjOOBhOOBhOOBiOOAjeOCkuOCr+ODquODg+OCr+OBl+OBvuOBmeOAgiIvPg0KCQk8dWl0ZXh0IG5hbWU9IklORk9STUFUSU9OX0gyNjRfRkxBU0hQTEFZRVIiIHZhbHVlPSLjgYrkvb/jgYTjga7jgrPjg7Pjg5Tjg6Xjg7zjgr/jgavnj77lnKjjgqTjg7Pjgrnjg4jjg7zjg6vjgZXjgozjgabjgYTjgosgRmxhc2ggUGxheWVyIOOBruODkOODvOOCuOODp+ODs+OBr+OAgeOBk+OBruODk+ODh+OCquOCkuOCteODneODvOODiOOBl+OBpuOBhOOBvuOBm+OCk+OAguacgOaWsOOBriBGbGFzaCBQbGF5ZXIg44KS44OA44Km44Oz44Ot44O844OJ44GZ44KL44Gr44Gv44CB44OT44OH44Kq6aCY5Z+f44KS44Kv44Oq44OD44Kv44GX44Gm44GP44Gg44GV44GE44CC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uOCteOCpOODieODkOODvOOCkuWPguWKoOiAheOBq+imi+OBm+OCiyIvPg0KCQk8dWl0ZXh0IG5hbWU9Ik1VVEUiIHZhbHVlPSLjg5/jg6Xjg7zjg4giLz4NCgkJPHVpdGV4dCBuYW1lPSJET0NXUkFQX1RJVExFIiB2YWx1ZT0iUHJlc2VudGVyIOa3u+S7mOODleOCoeOCpOODqyIvPg0KCQk8dWl0ZXh0IG5hbWU9IkRPQ1dSQVBfTVNHIiB2YWx1ZT0i44Oe44Kk44Kz44Oz44OU44Ol44O844K/44Gr5L+d5a2YIi8+DQoJCTx1aXRleHQgbmFtZT0iRE9DV1JBUF9QUk9NUFQiIHZhbHVlPSLjgq/jg6rjg4Pjgq/jgZfjgabjg4Djgqbjg7Pjg63jg7zjg4k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S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yKrOudvOydtOuTnCAlbiIvPg0KCQk8IS0tIHN1YnN0aXR1dGlvbjogJW4gPT0gc2xpZGUgbnVtYmVyIC0tPg0KCQk8IS0tIHN1YnN0aXR1dGlvbjogJXQgPT0gdG90YWwgc2xpZGUgY291bnQgLS0+DQoJCTx1aXRleHQgbmFtZT0iU0NSVUJCQVJTVEFUVVNfU0xJREVJTkZPIiB2YWx1ZT0i7Iqs65287J2065OcICVuIC8gJXQgfCAiLz4NCgkJPHVpdGV4dCBuYW1lPSJTQ1JVQkJBUlNUQVRVU19TVE9QUEVEIiB2YWx1ZT0i7KSR7KeA65CoIi8+DQoJCTx1aXRleHQgbmFtZT0iU0NSVUJCQVJTVEFUVVNfUExBWUlORyIgdmFsdWU9IuyerOyDnSIvPg0KCQk8dWl0ZXh0IG5hbWU9IlNDUlVCQkFSU1RBVFVTX05PQVVESU8iIHZhbHVlPSLsmKTrlJTsmKQg7JeG7J2MIi8+DQoJCTx1aXRleHQgbmFtZT0iU0NSVUJCQVJTVEFUVVNfVklEUExBWUlORyIgdmFsdWU9Iuu5hOuUlOyYpCDsnqzsg50g7KSRIi8+DQoJCTx1aXRleHQgbmFtZT0iU0NSVUJCQVJTVEFUVVNfTE9BRElORyIgdmFsdWU9IuuhnOuUqSIvPg0KCQk8dWl0ZXh0IG5hbWU9IlNDUlVCQkFSU1RBVFVTX0JVRkZFUklORyIgdmFsdWU9IuuyhO2NvOungSIvPg0KCQk8dWl0ZXh0IG5hbWU9IlNDUlVCQkFSU1RBVFVTX1FVRVNUSU9OIiB2YWx1ZT0i7KeI66y47JeQIOuLte2VmOq4sCIvPg0KCQk8dWl0ZXh0IG5hbWU9IlNDUlVCQkFSU1RBVFVTX1JFVklFV1FVSVoiIHZhbHVlPSLsp4jrrLgg64uk7Iuc67O06riwIi8+DQoJCTwhLS0gc3Vic3RpdHV0aW9uOiAlbSA9PSBtaW51dGVzIHJlbWFpbmluZyAtLT4NCgkJPCEtLSBzdWJzdGl0dXRpb246ICVzID09IHNlY29uZHMgcmVtYWluaW5nIC0tPg0KCQk8dWl0ZXh0IG5hbWU9IkVMQVBTRUQiIHZhbHVlPSIlbeu2hCAlc+y0iCDrgqjsnYwiLz4NCgkJPHVpdGV4dCBuYW1lPSJOT1RGT1VORCIgdmFsdWU9IuyXhuydjCIvPg0KCQk8dWl0ZXh0IG5hbWU9IkFUVEFDSE1FTlRTIiB2YWx1ZT0i7LKo67aAIO2MjOydvCIvPg0KCQk8IS0tIHN1YnN0aXR1dGlvbjogJXAgPT0gY3VycmVudCBzcGVha2VyJ3MgdGl0bGUgLS0+DQoJCTx1aXRleHQgbmFtZT0iQklPV0lOX1RJVExFIiB2YWx1ZT0i6rK966ClIOyGjOqwnDogJXAiLz4NCgkJPHVpdGV4dCBuYW1lPSJCSU9CVE5fVElUTEUiIHZhbHVlPSLqsr3roKUg7IaM6rCcIi8+DQoJCTx1aXRleHQgbmFtZT0iRElWSURFUkJUTl9USVRMRSIgdmFsdWU9InwiLz4NCgkJPHVpdGV4dCBuYW1lPSJDT05UQUNUQlROX1RJVExFIiB2YWx1ZT0i7Jew65297LKYIi8+DQoJCTx1aXRleHQgbmFtZT0iVEFCX1FVSVoiIHZhbHVlPSLtgLTspo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DQoJCTx1aXRleHQgbmFtZT0iVEhVTUJfSEVBRElORyIgdmFsdWU9IuyKrOudvOydtOuTnCIvPg0KCQk8dWl0ZXh0IG5hbWU9IlRIVU1CX0lORk8iIHZhbHVlPSLsoJzrqqkv7J6s7IOd7Iuc6rCEIi8+DQoJCTx1aXRleHQgbmFtZT0iQVRUQUNITkFNRV9IRUFESU5HIiB2YWx1ZT0i7YyM7J28IOydtOumhCIvPg0KCQk8dWl0ZXh0IG5hbWU9IkFUVEFDSFNJWkVfSEVBRElORyIgdmFsdWU9Iu2BrOq4sCIvPg0KCQk8dWl0ZXh0IG5hbWU9IlNMSURFX05PVEVTIiB2YWx1ZT0i7Iqs65287J2065OcIOuFuO2KuCIvPg0KCQk8IS0tcXVpeiBwb2QgYW5kIG1lc3NhZ2UgYm94IHRleHRzLS0+DQoJCTx1aXRleHQgbmFtZT0iUVVJWlBPRF9RVUlaX0FUVEVNUFQiIHZhbHVlPSLtgLTspogg7Iuc64+EIO2an+yImDoiLz4NCgkJPHVpdGV4dCBuYW1lPSJRVUlaUE9EX1FVSVpfQVRURU1QVF9WQUxVRSIgdmFsdWU9IiVuLyV0Ii8+DQoJCTx1aXRleHQgbmFtZT0iUVVJWlBPRF9RVUlaX1NDT1JFIiB2YWx1ZT0i65Od7KCQOiIvPg0KCQk8dWl0ZXh0IG5hbWU9IlFVSVpQT0RfUVVJWl9QQVNTU0NPUkUiIHZhbHVlPSLthrXqs7wg7KCQ7IiYOiIvPg0KCQk8dWl0ZXh0IG5hbWU9IlFVSVpQT0RfUVVJWl9NQVhTQ09SRSIgdmFsdWU9Iuy1nOqzoCDsoJDsiJg6Ii8+DQoJCTx1aXRleHQgbmFtZT0iUVVJWlBPRF9RVUVTQVRNUFRfU1RSIiB2YWx1ZT0i7Iuc64+EIO2an+yImDogJW4vJXQiLz4NCgkJPHVpdGV4dCBuYW1lPSJRVUlaUE9EX1FVRVNUWVBFX1NUUiIgdmFsdWU9IuycoO2YlTogJXMiLz4NCgkJPHVpdGV4dCBuYW1lPSJRVUlaUE9EX1FVRVNUWVBFX0dSRCIgdmFsdWU9IuygkOyImCDrp6TquLDquLAg7JmE66OMIi8+DQoJCTx1aXRleHQgbmFtZT0iUVVJWlBPRF9RVUVTVFlQRV9TVlkiIHZhbHVlPSLshKTrrLgg7KGw7IKsIi8+DQoJCTx1aXRleHQgbmFtZT0iUVVJWlBPRF9RVUlaQVRNUFRfSU5GIiB2YWx1ZT0i66y07ZWcIi8+DQoJCTx1aXRleHQgbmFtZT0iUVVJWlBPRF9RVUVTQVRNUFRfSU5GIiB2YWx1ZT0i66y07ZWcIi8+DQoJCTx1aXRleHQgbmFtZT0iV0FSTklOR01TR19ZRVNTVFJJTkciIHZhbHVlPSLsmIgiLz4NCgkJPHVpdGV4dCBuYW1lPSJXQVJOSU5HTVNHX05PU1RSSU5HIiB2YWx1ZT0i7JWE64uI7JikIi8+DQoJCTx1aXRleHQgbmFtZT0iV0FSTklOR01TR19USVRMRVNUUklORyIgdmFsdWU9Iu2AtOymiCDrgrTruYTqsozsnbTshZgg6rK96rOgIi8+DQoJCTx1aXRleHQgbmFtZT0iV0FSTklOR01TR19NU0dTVFJJTkciIHZhbHVlPSLsnbQg7YC07KaI7JeQ7IScIOyLnOuPhO2VmOyngCDslYrsnYAg7KeI66y47J20IOyeiOyKteuLiOuLpC4NCg0K7YC07KaI66W8IOyiheujjO2VmOugpOuptCBb7JiIXeulvCDtgbTrpq3tlZjqs6AsIO2AtOymiOulvCDqs4Tsho3tlZjroKTrqbQgW+yVhOuLiOyYpF3rpbwg7YG066at7ZWY7Iut7Iuc7JikLiIvPg0KCQk8dWl0ZXh0IG5hbWU9IklORk9STUFUSU9OX0gyNjRfRkxBU0hQTEFZRVIiIHZhbHVlPSLsi5zsiqTthZzsl5Ag7ISk7LmY65CY7Ja0IOyeiOuKlCDtmITsnqwg67KE7KCE7J2YIEZsYXNoIFBsYXllcuuKlCDsnbQg67mE65SU7Jik66W8IOyngOybkO2VmOyngCDslYrsirXri4jri6QuIOy1nOyLoCBGbGFzaCBQbGF5ZXLrpbwg64uk7Jq066Gc65Oc7ZWY66Ck66m0IOu5hOuUlOyYpCDsmIHsl63snYQg7YG066at7ZWY7Iut7Iuc7Jik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ssLjsl6zsnpDsl5Dqsowg7IS466GcIOunieuMgCDrs7TsnbTquLAiLz4NCgkJPHVpdGV4dCBuYW1lPSJNVVRFIiB2YWx1ZT0i7J2M7IaM6rGwIi8+DQoJCTx1aXRleHQgbmFtZT0iRE9DV1JBUF9USVRMRSIgdmFsdWU9IlByZXNlbnRlciDtjIzsnbwg7LKo67aAIi8+DQoJCTx1aXRleHQgbmFtZT0iRE9DV1JBUF9NU0ciIHZhbHVlPSLrgrQg7Lu07ZOo7YSw7JeQIOyggOyepSIvPg0KCQk8dWl0ZXh0IG5hbWU9IkRPQ1dSQVBfUFJPTVBUIiB2YWx1ZT0i7YG066at7ZWY7JesIOuLpOyatOuhnOuTnCIvPg0KCTwvbGFuZ3VhZ2U+DQoJPGxhbmd1YWdlIGlkPSJlcy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Fwb3NpdGl2YSAlbiIvPg0KCQk8IS0tIHN1YnN0aXR1dGlvbjogJW4gPT0gc2xpZGUgbnVtYmVyIC0tPg0KCQk8IS0tIHN1YnN0aXR1dGlvbjogJXQgPT0gdG90YWwgc2xpZGUgY291bnQgLS0+DQoJCTx1aXRleHQgbmFtZT0iU0NSVUJCQVJTVEFUVVNfU0xJREVJTkZPIiB2YWx1ZT0iRGlhcG9zaXRpdmEgJW4gLyAldCB8ICIvPg0KCQk8dWl0ZXh0IG5hbWU9IlNDUlVCQkFSU1RBVFVTX1NUT1BQRUQiIHZhbHVlPSJEZXRlbmlkYSIvPg0KCQk8dWl0ZXh0IG5hbWU9IlNDUlVCQkFSU1RBVFVTX1BMQVlJTkciIHZhbHVlPSJSZXByb2R1Y2llbmRvIi8+DQoJCTx1aXRleHQgbmFtZT0iU0NSVUJCQVJTVEFUVVNfTk9BVURJTyIgdmFsdWU9IlNpbiBzb25pZG8iLz4NCgkJPHVpdGV4dCBuYW1lPSJTQ1JVQkJBUlNUQVRVU19WSURQTEFZSU5HIiB2YWx1ZT0iVsOtZGVvIGVuIHJlcHJvZC4iLz4NCgkJPHVpdGV4dCBuYW1lPSJTQ1JVQkJBUlNUQVRVU19MT0FESU5HIiB2YWx1ZT0iQ2FyZ2FuZG8iLz4NCgkJPHVpdGV4dCBuYW1lPSJTQ1JVQkJBUlNUQVRVU19CVUZGRVJJTkciIHZhbHVlPSJBbG1hY2VuYW5kbyBlbiBiw7pmZXIiLz4NCgkJPHVpdGV4dCBuYW1lPSJTQ1JVQkJBUlNUQVRVU19RVUVTVElPTiIgdmFsdWU9IkNvbnRlc3RhciBwcmVndW50YSIvPg0KCQk8dWl0ZXh0IG5hbWU9IlNDUlVCQkFSU1RBVFVTX1JFVklFV1FVSVoiIHZhbHVlPSJSZXZpc2FuZG8gcHJ1ZWJhIi8+DQoJCTwhLS0gc3Vic3RpdHV0aW9uOiAlbSA9PSBtaW51dGVzIHJlbWFpbmluZyAtLT4NCgkJPCEtLSBzdWJzdGl0dXRpb246ICVzID09IHNlY29uZHMgcmVtYWluaW5nIC0tPg0KCQk8dWl0ZXh0IG5hbWU9IkVMQVBTRUQiIHZhbHVlPSIlbSBtaW51dG9zICVzIHNlZ3VuZG9zIHJlc3RhbnRlcyIvPg0KCQk8dWl0ZXh0IG5hbWU9Ik5PVEZPVU5EIiB2YWx1ZT0iTm8gc2UgaGEgZW5jb250cmFkbyBuYWRhIi8+DQoJCTx1aXRleHQgbmFtZT0iQVRUQUNITUVOVFMiIHZhbHVlPSJBcmNoaXZvcyBhZGp1bnRvcyIvPg0KCQk8IS0tIHN1YnN0aXR1dGlvbjogJXAgPT0gY3VycmVudCBzcGVha2VyJ3MgdGl0bGUgLS0+DQoJCTx1aXRleHQgbmFtZT0iQklPV0lOX1RJVExFIiB2YWx1ZT0iQmlvZ3JhZsOtYTogJXAiLz4NCgkJPHVpdGV4dCBuYW1lPSJCSU9CVE5fVElUTEUiIHZhbHVlPSJCaW9ncmFmw61hIi8+DQoJCTx1aXRleHQgbmFtZT0iRElWSURFUkJUTl9USVRMRSIgdmFsdWU9InwiLz4NCgkJPHVpdGV4dCBuYW1lPSJDT05UQUNUQlROX1RJVExFIiB2YWx1ZT0iQ29udGFjdG8iLz4NCgkJPHVpdGV4dCBuYW1lPSJUQUJfUVVJWiIgdmFsdWU9IlBydWViYSIvPg0KCQk8dWl0ZXh0IG5hbWU9IlRBQl9PVVRMSU5FIiB2YWx1ZT0iQ29udG9ybm8iLz4NCgkJPHVpdGV4dCBuYW1lPSJUQUJfVEhVTUIiIHZhbHVlPSJNaW5pYXQuIi8+DQoJCTx1aXRleHQgbmFtZT0iVEFCX05PVEVTIiB2YWx1ZT0iTm90YXMiLz4NCgkJPHVpdGV4dCBuYW1lPSJUQUJfU0VBUkNIIiB2YWx1ZT0iQnVzY2FyIi8+DQoJCTx1aXRleHQgbmFtZT0iU0xJREVfSEVBRElORyIgdmFsdWU9IlTDrXR1bG8gZGUgZGlhcG9zaXRpdmEiLz4NCgkJPHVpdGV4dCBuYW1lPSJEVVJBVElPTl9IRUFESU5HIiB2YWx1ZT0iRHVyYWMuIi8+DQoJCTx1aXRleHQgbmFtZT0iU0VBUkNIX0hFQURJTkciIHZhbHVlPSJCdXNjYXIgdGV4dG86Ii8+DQoJCTx1aXRleHQgbmFtZT0iVEhVTUJfSEVBRElORyIgdmFsdWU9IkRpYXBvc2l0aXZhIi8+DQoJCTx1aXRleHQgbmFtZT0iVEhVTUJfSU5GTyIgdmFsdWU9IkR1ci4vVMOtdC4gZGlhcC4iLz4NCgkJPHVpdGV4dCBuYW1lPSJBVFRBQ0hOQU1FX0hFQURJTkciIHZhbHVlPSJOb21icmUgZGUgYXJjaGl2byIvPg0KCQk8dWl0ZXh0IG5hbWU9IkFUVEFDSFNJWkVfSEVBRElORyIgdmFsdWU9IlRhbWHDsW8iLz4NCgkJPHVpdGV4dCBuYW1lPSJTTElERV9OT1RFUyIgdmFsdWU9Ik5vdGFzIGRlIGRpYXBvc2l0aXZhIi8+DQoJCTwhLS1xdWl6IHBvZCBhbmQgbWVzc2FnZSBib3ggdGV4dHMtLT4NCgkJPHVpdGV4dCBuYW1lPSJRVUlaUE9EX1FVSVpfQVRURU1QVCIgdmFsdWU9IkludGVudG8gZGUgcHJ1ZWJhOiIvPg0KCQk8dWl0ZXh0IG5hbWU9IlFVSVpQT0RfUVVJWl9BVFRFTVBUX1ZBTFVFIiB2YWx1ZT0iJW4gZGUgJXQiLz4NCgkJPHVpdGV4dCBuYW1lPSJRVUlaUE9EX1FVSVpfU0NPUkUiIHZhbHVlPSJQdW50dWFjacOzbjoiLz4NCgkJPHVpdGV4dCBuYW1lPSJRVUlaUE9EX1FVSVpfUEFTU1NDT1JFIiB2YWx1ZT0iUHVudHVhY2nDs24gcGFyYSBhcHJvYmFyOiIvPg0KCQk8dWl0ZXh0IG5hbWU9IlFVSVpQT0RfUVVJWl9NQVhTQ09SRSIgdmFsdWU9IlB1bnR1YWNpw7NuIG3DoXhpbWE6Ii8+DQoJCTx1aXRleHQgbmFtZT0iUVVJWlBPRF9RVUVTQVRNUFRfU1RSIiB2YWx1ZT0iSW50ZW50b3M6ICVuIGRlICV0Ii8+DQoJCTx1aXRleHQgbmFtZT0iUVVJWlBPRF9RVUVTVFlQRV9TVFIiIHZhbHVlPSJUaXBvOiAlcyIvPg0KCQk8dWl0ZXh0IG5hbWU9IlFVSVpQT0RfUVVFU1RZUEVfR1JEIiB2YWx1ZT0iQ29uIHB1bnR1YWNpw7NuIi8+DQoJCTx1aXRleHQgbmFtZT0iUVVJWlBPRF9RVUVTVFlQRV9TVlkiIHZhbHVlPSJFbmN1ZXN0YSIvPg0KCQk8dWl0ZXh0IG5hbWU9IlFVSVpQT0RfUVVJWkFUTVBUX0lORiIgdmFsdWU9IkluZmluaXRvIi8+DQoJCTx1aXRleHQgbmFtZT0iUVVJWlBPRF9RVUVTQVRNUFRfSU5GIiB2YWx1ZT0iSW5maW5pdG8iLz4NCgkJPHVpdGV4dCBuYW1lPSJXQVJOSU5HTVNHX1lFU1NUUklORyIgdmFsdWU9IlPDrSIvPg0KCQk8dWl0ZXh0IG5hbWU9IldBUk5JTkdNU0dfTk9TVFJJTkciIHZhbHVlPSJObyIvPg0KCQk8dWl0ZXh0IG5hbWU9IldBUk5JTkdNU0dfVElUTEVTVFJJTkciIHZhbHVlPSJBdmlzbyBkZSBuYXZlZ2FjacOzbiBkZSBwcnVlYmEiLz4NCgkJPHVpdGV4dCBuYW1lPSJXQVJOSU5HTVNHX01TR1NUUklORyIgdmFsdWU9IkhheSBwcmVndW50YXMgc2luIGludGVudG9zIGVuIGVzdGEgcHJ1ZWJhLg0KDQpQYXJhIHNhbGlyIGRlIGxhIHBydWViYSwgaGFnYSBjbGljIGVuIFPDrS4gUGFyYSBjb250aW51YXIsIGhhZ2EgY2xpYyBlbiBOby4iLz4NCgkJPHVpdGV4dCBuYW1lPSJJTkZPUk1BVElPTl9IMjY0X0ZMQVNIUExBWUVSIiB2YWx1ZT0iTGEgdmVyc2nDs24gYWN0dWFsIGRlIEZsYXNoIFBsYXllciBpbnN0YWxhZGEgZW4gZWwgb3JkZW5hZG9yIG5vIGVzIGNvbXBhdGlibGUgY29uIGVzdGUgdsOtZGVvLiBIYWdhIGNsaWMgZW4gZWwgw6FyZWEgZGUgdsOtZGVvIHBhcmEgZGVzY2FyZ2FyIGxhIMO6bHRpbWEgdmVyc2nDs24gZGUgRmxhc2ggUGxheWVyLiIvPg0KCQk8IS0tIHN1YnN0aXR1dGlvbjogJXAgPT0gcHJlc2VudGF0aW9uIHRpdGxlIC0tPg0KCQk8IS0tIHN1YnN0aXR1dGlvbjogJXMgPT0gc2xpZGUgdGl0bGUgLS0+DQoJCTwhLS0gc3Vic3RpdHV0aW9uOiAlbiA9PSBzbGlkZSBudW1iZXIgLS0+DQoJCTx1aXRleHQgbmFtZT0iQk9PS01BUksiIHZhbHVlPSJBZG9iZSBQcmVzZW50ZXI6ICVwIi8+DQoJCTwhLS0gc3Vic3RpdHV0aW9uOiAlcCA9PSBwcmVzZW50YXRpb24gdGl0bGUgLS0+DQoJCTwhLS0gc3Vic3RpdHV0aW9uOiAlcyA9PSBzbGlkZSB0aXRsZSAtLT4NCgkJPCEtLSBzdWJzdGl0dXRpb246ICVuID09IHNsaWRlIG51bWJlciAtLT4NCgkJPHVpdGV4dCBuYW1lPSJCT09LTUFSS1NMSURFIiB2YWx1ZT0iQWRvYmUgUHJlc2VudGVyOiAlcCAlcyIvPg0KCQk8dWl0ZXh0IG5hbWU9IlNIT1dTSURFQkFSIiB2YWx1ZT0iTW9zdHJhciBiYXJyYSBsYXRlcmFsIGEgbG9zIHBhcnRpY2lwYW50ZXMiLz4NCgkJPHVpdGV4dCBuYW1lPSJNVVRFIiB2YWx1ZT0iU2lsZW5jaWFyIi8+DQoJCTx1aXRleHQgbmFtZT0iRE9DV1JBUF9USVRMRSIgdmFsdWU9IkFyY2hpdm8gYWRqdW50byBkZSBQcmVzZW50ZXIiLz4NCgkJPHVpdGV4dCBuYW1lPSJET0NXUkFQX01TRyIgdmFsdWU9Ikd1YXJkYXIgZW4gTWkgUEMiLz4NCgkJPHVpdGV4dCBuYW1lPSJET0NXUkFQX1BST01QVCIgdmFsdWU9IkhhZ2EgY2xpYyBlbiBEZXNjYXJnYXIiLz4NCgk8L2xhbmd1YWdlPg0KCTxsYW5ndWFnZSBpZD0icH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GFyYWRvIi8+DQoJCTx1aXRleHQgbmFtZT0iU0NSVUJCQVJTVEFUVVNfUExBWUlORyIgdmFsdWU9IlJlcHJvZHV6aW5kbyIvPg0KCQk8dWl0ZXh0IG5hbWU9IlNDUlVCQkFSU1RBVFVTX05PQVVESU8iIHZhbHVlPSJTZW0gw6F1ZGlvIi8+DQoJCTx1aXRleHQgbmFtZT0iU0NSVUJCQVJTVEFUVVNfVklEUExBWUlORyIgdmFsdWU9IlbDrWRlbyBlbSByZXByb2R1w6fDo28iLz4NCgkJPHVpdGV4dCBuYW1lPSJTQ1JVQkJBUlNUQVRVU19MT0FESU5HIiB2YWx1ZT0iQ2FycmVnYW5kbyIvPg0KCQk8dWl0ZXh0IG5hbWU9IlNDUlVCQkFSU1RBVFVTX0JVRkZFUklORyIgdmFsdWU9IkFybWF6ZW5hbmRvIGVtIGJ1ZmZlciIvPg0KCQk8dWl0ZXh0IG5hbWU9IlNDUlVCQkFSU1RBVFVTX1FVRVNUSU9OIiB2YWx1ZT0iUmVzcG9uZGVyIHBlcmd1bnRhIi8+DQoJCTx1aXRleHQgbmFtZT0iU0NSVUJCQVJTVEFUVVNfUkVWSUVXUVVJWiIgdmFsdWU9IlJldmlzYW5kbyBxdWVzdGlvbsOhcmlvIi8+DQoJCTwhLS0gc3Vic3RpdHV0aW9uOiAlbSA9PSBtaW51dGVzIHJlbWFpbmluZyAtLT4NCgkJPCEtLSBzdWJzdGl0dXRpb246ICVzID09IHNlY29uZHMgcmVtYWluaW5nIC0tPg0KCQk8dWl0ZXh0IG5hbWU9IkVMQVBTRUQiIHZhbHVlPSIlbSBtaW51dG9zICVzIHNlZ3VuZG9zIHJlc3RhbnRlcyIvPg0KCQk8dWl0ZXh0IG5hbWU9Ik5PVEZPVU5EIiB2YWx1ZT0iTmFkYSBlbmNvbnRyYWRvIi8+DQoJCTx1aXRleHQgbmFtZT0iQVRUQUNITUVOVFMiIHZhbHVlPSJBbmV4b3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XRvIi8+DQoJCTx1aXRleHQgbmFtZT0iVEFCX1FVSVoiIHZhbHVlPSJRdWVzdC4iLz4NCgkJPHVpdGV4dCBuYW1lPSJUQUJfT1VUTElORSIgdmFsdWU9IkVzcXVlbWEiLz4NCgkJPHVpdGV4dCBuYW1lPSJUQUJfVEhVTUIiIHZhbHVlPSJNaW5pIi8+DQoJCTx1aXRleHQgbmFtZT0iVEFCX05PVEVTIiB2YWx1ZT0iTm90YXMiLz4NCgkJPHVpdGV4dCBuYW1lPSJUQUJfU0VBUkNIIiB2YWx1ZT0iQnVzY2EiLz4NCgkJPHVpdGV4dCBuYW1lPSJTTElERV9IRUFESU5HIiB2YWx1ZT0iVMOtdHVsbyBkbyBzbGlkZSIvPg0KCQk8dWl0ZXh0IG5hbWU9IkRVUkFUSU9OX0hFQURJTkciIHZhbHVlPSJEdXJhw6fDo28iLz4NCgkJPHVpdGV4dCBuYW1lPSJTRUFSQ0hfSEVBRElORyIgdmFsdWU9IlByb2N1cmFyIHRleHRvOiIvPg0KCQk8dWl0ZXh0IG5hbWU9IlRIVU1CX0hFQURJTkciIHZhbHVlPSJTbGlkZSIvPg0KCQk8dWl0ZXh0IG5hbWU9IlRIVU1CX0lORk8iIHZhbHVlPSJUw610dWxvL0R1cmHDp8OjbyBkbyBzbGlkZSIvPg0KCQk8dWl0ZXh0IG5hbWU9IkFUVEFDSE5BTUVfSEVBRElORyIgdmFsdWU9Ik5vbWUgZG8gYXJxdWl2byIvPg0KCQk8dWl0ZXh0IG5hbWU9IkFUVEFDSFNJWkVfSEVBRElORyIgdmFsdWU9IlRhbWFuaG8iLz4NCgkJPHVpdGV4dCBuYW1lPSJTTElERV9OT1RFUyIgdmFsdWU9IkFub3Rhw6fDtWVzIGRvIHNsaWRlIi8+DQoJCTwhLS1xdWl6IHBvZCBhbmQgbWVzc2FnZSBib3ggdGV4dHMtLT4NCgkJPHVpdGV4dCBuYW1lPSJRVUlaUE9EX1FVSVpfQVRURU1QVCIgdmFsdWU9IlRlbnRhdGl2YSBubyBxdWVzdGlvbsOhcmlvOiIvPg0KCQk8dWl0ZXh0IG5hbWU9IlFVSVpQT0RfUVVJWl9BVFRFTVBUX1ZBTFVFIiB2YWx1ZT0iJW4gZGUgJXQiLz4NCgkJPHVpdGV4dCBuYW1lPSJRVUlaUE9EX1FVSVpfU0NPUkUiIHZhbHVlPSJQb250dWHDp8OjbzoiLz4NCgkJPHVpdGV4dCBuYW1lPSJRVUlaUE9EX1FVSVpfUEFTU1NDT1JFIiB2YWx1ZT0iUG9udHVhw6fDo28gZGUgYXByb3Zhw6fDo286Ii8+DQoJCTx1aXRleHQgbmFtZT0iUVVJWlBPRF9RVUlaX01BWFNDT1JFIiB2YWx1ZT0iUG9udHVhw6fDo28gbcOheGltYToiLz4NCgkJPHVpdGV4dCBuYW1lPSJRVUlaUE9EX1FVRVNBVE1QVF9TVFIiIHZhbHVlPSJUZW50YXRpdmE6ICVuIGRlICV0Ii8+DQoJCTx1aXRleHQgbmFtZT0iUVVJWlBPRF9RVUVTVFlQRV9TVFIiIHZhbHVlPSJUaXBvOiAlcyIvPg0KCQk8dWl0ZXh0IG5hbWU9IlFVSVpQT0RfUVVFU1RZUEVfR1JEIiB2YWx1ZT0iQ2xhc3NpZmljYXTDs3JpYSIvPg0KCQk8dWl0ZXh0IG5hbWU9IlFVSVpQT0RfUVVFU1RZUEVfU1ZZIiB2YWx1ZT0iUGVzcXVpc2EiLz4NCgkJPHVpdGV4dCBuYW1lPSJRVUlaUE9EX1FVSVpBVE1QVF9JTkYiIHZhbHVlPSJJbmZpbml0byIvPg0KCQk8dWl0ZXh0IG5hbWU9IlFVSVpQT0RfUVVFU0FUTVBUX0lORiIgdmFsdWU9IkluZmluaXRvIi8+DQoJCTx1aXRleHQgbmFtZT0iV0FSTklOR01TR19ZRVNTVFJJTkciIHZhbHVlPSJTaW0iLz4NCgkJPHVpdGV4dCBuYW1lPSJXQVJOSU5HTVNHX05PU1RSSU5HIiB2YWx1ZT0iTsOjbyIvPg0KCQk8dWl0ZXh0IG5hbWU9IldBUk5JTkdNU0dfVElUTEVTVFJJTkciIHZhbHVlPSJBbGVydGEgZGUgbmF2ZWdhw6fDo28gZG8gcXVlc3Rpb27DoXJpbyIvPg0KCQk8dWl0ZXh0IG5hbWU9IldBUk5JTkdNU0dfTVNHU1RSSU5HIiB2YWx1ZT0iRXhpc3RlbSBwZXJndW50YXMgcXVlIG7Do28gZm9yYW0gcmVzcG9uZGlkYXMgbmVzdGUgcXVlc3Rpb27DoXJpby4NCg0KQ2xpcXVlIGVtIFNpbSBwYXJhIHNhaXIgZG8gcXVlc3Rpb27DoXJpbyBvdSBlbSBOw6NvIHNlIHF1aXNlciBjb250aW51YXIuIi8+DQoJCTx1aXRleHQgbmFtZT0iSU5GT1JNQVRJT05fSDI2NF9GTEFTSFBMQVlFUiIgdmFsdWU9IkEgdmVyc8OjbyBhdHVhbCBkbyBGbGFzaCBQbGF5ZXIgaW5zdGFsYWRhIG5vIGNvbXB1dGFkb3IgbsOjbyBvZmVyZWNlIHN1cG9ydGUgYSBlc3NlIHbDrWRlby4gQ2xpcXVlIG5hIMOhcmVhIGRvIHbDrWRlbyBwYXJhIGJhaXhhciBhIHZlcnPDo28gbWFpcyByZWNlbnRlIGRv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ciBiYXJyYSBsYXRlcmFsIGFvIHBhcnRpY2lwYW50ZXMiLz4NCgkJPHVpdGV4dCBuYW1lPSJNVVRFIiB2YWx1ZT0iTXVkbyIvPg0KCQk8dWl0ZXh0IG5hbWU9IkRPQ1dSQVBfVElUTEUiIHZhbHVlPSJBbmV4byBkZSBhcnF1aXZvIGRvIFByZXNlbnRlciIvPg0KCQk8dWl0ZXh0IG5hbWU9IkRPQ1dSQVBfTVNHIiB2YWx1ZT0iU2FsdmFyIGVtIE1ldSBjb21wdXRhZG9yIi8+DQoJCTx1aXRleHQgbmFtZT0iRE9DV1JBUF9QUk9NUFQiIHZhbHVlPSJDbGlxdWUgcGFyYSBiYWl4YXIiLz4NCgk8L2xhbmd1YWdlPg0KCTxsYW5ndWFnZSBpZD0iaXQ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SW50ZXJyb3R0byIvPg0KCQk8dWl0ZXh0IG5hbWU9IlNDUlVCQkFSU1RBVFVTX1BMQVlJTkciIHZhbHVlPSJSaXByb2R1emlvbmUiLz4NCgkJPHVpdGV4dCBuYW1lPSJTQ1JVQkJBUlNUQVRVU19OT0FVRElPIiB2YWx1ZT0iQXVkaW8gaW5hdHQuIi8+DQoJCTx1aXRleHQgbmFtZT0iU0NSVUJCQVJTVEFUVVNfVklEUExBWUlORyIgdmFsdWU9IlZpZGVvIGluIHJpcHJvZHV6aW9uZSIvPg0KCQk8dWl0ZXh0IG5hbWU9IlNDUlVCQkFSU1RBVFVTX0xPQURJTkciIHZhbHVlPSJDYXJpY2FtZW50byIvPg0KCQk8dWl0ZXh0IG5hbWU9IlNDUlVCQkFSU1RBVFVTX0JVRkZFUklORyIgdmFsdWU9IkJ1ZmZlcmluZyIvPg0KCQk8dWl0ZXh0IG5hbWU9IlNDUlVCQkFSU1RBVFVTX1FVRVNUSU9OIiB2YWx1ZT0iUmlzcG9uZGkgYSBkb21hbmRhIi8+DQoJCTx1aXRleHQgbmFtZT0iU0NSVUJCQVJTVEFUVVNfUkVWSUVXUVVJWiIgdmFsdWU9IlJldmlzaW9uZSBkZWwgcXVpeiIvPg0KCQk8IS0tIHN1YnN0aXR1dGlvbjogJW0gPT0gbWludXRlcyByZW1haW5pbmcgLS0+DQoJCTwhLS0gc3Vic3RpdHV0aW9uOiAlcyA9PSBzZWNvbmRzIHJlbWFpbmluZyAtLT4NCgkJPHVpdGV4dCBuYW1lPSJFTEFQU0VEIiB2YWx1ZT0iJW0gTWludXRpICVzIFNlY29uZGkgcmltYW5lbnRpIi8+DQoJCTx1aXRleHQgbmFtZT0iTk9URk9VTkQiIHZhbHVlPSJOZXNzdW4gZWxlbWVudG8gdHJvdmF0byIvPg0KCQk8dWl0ZXh0IG5hbWU9IkFUVEFDSE1FTlRTIiB2YWx1ZT0iQWxsZWdhdGk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LiIvPg0KCQk8dWl0ZXh0IG5hbWU9IlRBQl9RVUlaIiB2YWx1ZT0iUXVpeiIvPg0KCQk8dWl0ZXh0IG5hbWU9IlRBQl9PVVRMSU5FIiB2YWx1ZT0iU3RydXR0dXJhIi8+DQoJCTx1aXRleHQgbmFtZT0iVEFCX1RIVU1CIiB2YWx1ZT0iTWluaWF0dXJlIi8+DQoJCTx1aXRleHQgbmFtZT0iVEFCX05PVEVTIiB2YWx1ZT0iTm90ZSIvPg0KCQk8dWl0ZXh0IG5hbWU9IlRBQl9TRUFSQ0giIHZhbHVlPSJDZXJjYSIvPg0KCQk8dWl0ZXh0IG5hbWU9IlNMSURFX0hFQURJTkciIHZhbHVlPSJUaXRvbG8gZGlhcG9zaXRpdmEiLz4NCgkJPHVpdGV4dCBuYW1lPSJEVVJBVElPTl9IRUFESU5HIiB2YWx1ZT0iRHVyYXRhIi8+DQoJCTx1aXRleHQgbmFtZT0iU0VBUkNIX0hFQURJTkciIHZhbHVlPSJDZXJjYSB0ZXN0bzoiLz4NCgkJPHVpdGV4dCBuYW1lPSJUSFVNQl9IRUFESU5HIiB2YWx1ZT0iRGlhcG9zaXRpdmEiLz4NCgkJPHVpdGV4dCBuYW1lPSJUSFVNQl9JTkZPIiB2YWx1ZT0iVGl0b2xvL1RlbXBvIi8+DQoJCTx1aXRleHQgbmFtZT0iQVRUQUNITkFNRV9IRUFESU5HIiB2YWx1ZT0iTm9tZSBmaWxlIi8+DQoJCTx1aXRleHQgbmFtZT0iQVRUQUNIU0laRV9IRUFESU5HIiB2YWx1ZT0iRGltZW5zaW9uZSIvPg0KCQk8dWl0ZXh0IG5hbWU9IlNMSURFX05PVEVTIiB2YWx1ZT0iTm90ZSBkaWFwb3NpdGl2YSIvPg0KCQk8IS0tcXVpeiBwb2QgYW5kIG1lc3NhZ2UgYm94IHRleHRzLS0+DQoJCTx1aXRleHQgbmFtZT0iUVVJWlBPRF9RVUlaX0FUVEVNUFQiIHZhbHVlPSJUZW50YXRpdm8gcXVpejoiLz4NCgkJPHVpdGV4dCBuYW1lPSJRVUlaUE9EX1FVSVpfQVRURU1QVF9WQUxVRSIgdmFsdWU9IiVuIGRpICV0Ii8+DQoJCTx1aXRleHQgbmFtZT0iUVVJWlBPRF9RVUlaX1NDT1JFIiB2YWx1ZT0iUHVudGVnZ2lvOiIvPg0KCQk8dWl0ZXh0IG5hbWU9IlFVSVpQT0RfUVVJWl9QQVNTU0NPUkUiIHZhbHVlPSJQdW50ZWdnaW8gbWluaW1vOiIvPg0KCQk8dWl0ZXh0IG5hbWU9IlFVSVpQT0RfUVVJWl9NQVhTQ09SRSIgdmFsdWU9IlB1bnRlZ2dpbyBtYXNzaW1vOiIvPg0KCQk8dWl0ZXh0IG5hbWU9IlFVSVpQT0RfUVVFU0FUTVBUX1NUUiIgdmFsdWU9IlRlbnRhdGl2bzogJW4gZGkgJXQiLz4NCgkJPHVpdGV4dCBuYW1lPSJRVUlaUE9EX1FVRVNUWVBFX1NUUiIgdmFsdWU9IlRpcG86ICVzIi8+DQoJCTx1aXRleHQgbmFtZT0iUVVJWlBPRF9RVUVTVFlQRV9HUkQiIHZhbHVlPSJDb24gdmFsdXRhemlvbmUiLz4NCgkJPHVpdGV4dCBuYW1lPSJRVUlaUE9EX1FVRVNUWVBFX1NWWSIgdmFsdWU9IkluZGFnaW5lIi8+DQoJCTx1aXRleHQgbmFtZT0iUVVJWlBPRF9RVUlaQVRNUFRfSU5GIiB2YWx1ZT0iSW5maW5pdGkiLz4NCgkJPHVpdGV4dCBuYW1lPSJRVUlaUE9EX1FVRVNBVE1QVF9JTkYiIHZhbHVlPSJJbmZpbml0aSIvPg0KCQk8dWl0ZXh0IG5hbWU9IldBUk5JTkdNU0dfWUVTU1RSSU5HIiB2YWx1ZT0iU8OsIi8+DQoJCTx1aXRleHQgbmFtZT0iV0FSTklOR01TR19OT1NUUklORyIgdmFsdWU9Ik5vIi8+DQoJCTx1aXRleHQgbmFtZT0iV0FSTklOR01TR19USVRMRVNUUklORyIgdmFsdWU9IkF2dmVydGVuemEgbmF2aWdhemlvbmUgcXVpeiIvPg0KCQk8dWl0ZXh0IG5hbWU9IldBUk5JTkdNU0dfTVNHU1RSSU5HIiB2YWx1ZT0iT2Njb3JyZSBhbmNvcmEgcmlzcG9uZGVyZSBhZCBhbGN1bmUgZG9tYW5kZSBkZWwgcXVpei4NCg0KU2UgZmF0ZSBjbGljIHN1IFPDrCwgdXNjaXJldGUgZGFsIHF1aXouIEZhdGUgY2xpYyBzdSBObyBwZXIgY29udGludWFyZSBpbCBxdWl6LiIvPg0KCQk8dWl0ZXh0IG5hbWU9IklORk9STUFUSU9OX0gyNjRfRkxBU0hQTEFZRVIiIHZhbHVlPSJMYSB2ZXJzaW9uZSBkaSBGbGFzaCBQbGF5ZXIgYXR0dWFsbWVudGUgaW5zdGFsbGF0YSBub24gc3VwcG9ydGEgcXVlc3RvIHZpZGVvLiBGYXRlIGNsaWMgc3VsbCdhcmVhIGRlbCB2aWRlbyBwZXIgc2NhcmljYXJlIGwndWx0aW1hIHZlcnNpb25lIGRp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TW9zdHJhIGJhcnJhIGxhdGVyYWxlIGFpIHBhcnRlY2lwYW50aSIvPg0KCQk8dWl0ZXh0IG5hbWU9Ik1VVEUiIHZhbHVlPSJEaXNhdHRpdmEgYXVkaW8iLz4NCgkJPHVpdGV4dCBuYW1lPSJET0NXUkFQX1RJVExFIiB2YWx1ZT0iQWxsZWdhdG8gZmlsZSBQcmVzZW50ZXIiLz4NCgkJPHVpdGV4dCBuYW1lPSJET0NXUkFQX01TRyIgdmFsdWU9IlNhbHZhIGluIFJpc29yc2UgZGVsIGNvbXB1dGVyIi8+DQoJCTx1aXRleHQgbmFtZT0iRE9DV1JBUF9QUk9NUFQiIHZhbHVlPSJDbGljIHBlciBzY2FyaWNhcmUiLz4NCgk8L2xhbmd1YWdlPg0KCTxsYW5ndWFnZSBpZD0ibmw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ICVuIi8+DQoJCTwhLS0gc3Vic3RpdHV0aW9uOiAlbiA9PSBzbGlkZSBudW1iZXIgLS0+DQoJCTwhLS0gc3Vic3RpdHV0aW9uOiAldCA9PSB0b3RhbCBzbGlkZSBjb3VudCAtLT4NCgkJPHVpdGV4dCBuYW1lPSJTQ1JVQkJBUlNUQVRVU19TTElERUlORk8iIHZhbHVlPSJEaWEgJW4gLyAldCB8ICIvPg0KCQk8dWl0ZXh0IG5hbWU9IlNDUlVCQkFSU1RBVFVTX1NUT1BQRUQiIHZhbHVlPSJHZXN0b3B0Ii8+DQoJCTx1aXRleHQgbmFtZT0iU0NSVUJCQVJTVEFUVVNfUExBWUlORyIgdmFsdWU9IkFmc3BlbGVuIi8+DQoJCTx1aXRleHQgbmFtZT0iU0NSVUJCQVJTVEFUVVNfTk9BVURJTyIgdmFsdWU9IkdlZW4gYXVkaW8iLz4NCgkJPHVpdGV4dCBuYW1lPSJTQ1JVQkJBUlNUQVRVU19WSURQTEFZSU5HIiB2YWx1ZT0iVmlkZW8gYWZzcGVsZW4iLz4NCgkJPHVpdGV4dCBuYW1lPSJTQ1JVQkJBUlNUQVRVU19MT0FESU5HIiB2YWx1ZT0iTGFkZW4iLz4NCgkJPHVpdGV4dCBuYW1lPSJTQ1JVQkJBUlNUQVRVU19CVUZGRVJJTkciIHZhbHVlPSJCdWZmZXJlbiIvPg0KCQk8dWl0ZXh0IG5hbWU9IlNDUlVCQkFSU1RBVFVTX1FVRVNUSU9OIiB2YWx1ZT0iVnJhYWcgbWV0IGFudHdvb3JkIi8+DQoJCTx1aXRleHQgbmFtZT0iU0NSVUJCQVJTVEFUVVNfUkVWSUVXUVVJWiIgdmFsdWU9IlF1aXogY29udHJvbGVyZW4iLz4NCgkJPCEtLSBzdWJzdGl0dXRpb246ICVtID09IG1pbnV0ZXMgcmVtYWluaW5nIC0tPg0KCQk8IS0tIHN1YnN0aXR1dGlvbjogJXMgPT0gc2Vjb25kcyByZW1haW5pbmcgLS0+DQoJCTx1aXRleHQgbmFtZT0iRUxBUFNFRCIgdmFsdWU9IkVyIHJlc3RlcmVuICVtIG1pbnV0ZW4gJXMgc2Vjb25kZW4iLz4NCgkJPHVpdGV4dCBuYW1lPSJOT1RGT1VORCIgdmFsdWU9Ik5pZXRzIGdldm9uZGVuIi8+DQoJCTx1aXRleHQgbmFtZT0iQVRUQUNITUVOVFMiIHZhbHVlPSJCaWpsYWdlbiIvPg0KCQk8IS0tIHN1YnN0aXR1dGlvbjogJXAgPT0gY3VycmVudCBzcGVha2VyJ3MgdGl0bGUgLS0+DQoJCTx1aXRleHQgbmFtZT0iQklPV0lOX1RJVExFIiB2YWx1ZT0iQmlvZ3JhZmllOiAlcCIvPg0KCQk8dWl0ZXh0IG5hbWU9IkJJT0JUTl9USVRMRSIgdmFsdWU9IkJpb2dyYWZpZSIvPg0KCQk8dWl0ZXh0IG5hbWU9IkRJVklERVJCVE5fVElUTEUiIHZhbHVlPSJ8Ii8+DQoJCTx1aXRleHQgbmFtZT0iQ09OVEFDVEJUTl9USVRMRSIgdmFsdWU9IkNvbnRhY3QiLz4NCgkJPHVpdGV4dCBuYW1lPSJUQUJfUVVJWiIgdmFsdWU9IlF1aXoiLz4NCgkJPHVpdGV4dCBuYW1lPSJUQUJfT1VUTElORSIgdmFsdWU9Ik92ZXJ6aWNodCIvPg0KCQk8dWl0ZXh0IG5hbWU9IlRBQl9USFVNQiIgdmFsdWU9Ik1pbmlhdHV1ciIvPg0KCQk8dWl0ZXh0IG5hbWU9IlRBQl9OT1RFUyIgdmFsdWU9Ik5vdGl0aWVzIi8+DQoJCTx1aXRleHQgbmFtZT0iVEFCX1NFQVJDSCIgdmFsdWU9IlpvZWtlbiIvPg0KCQk8dWl0ZXh0IG5hbWU9IlNMSURFX0hFQURJTkciIHZhbHVlPSJUaXRlbCB2YW4gZGlhIi8+DQoJCTx1aXRleHQgbmFtZT0iRFVSQVRJT05fSEVBRElORyIgdmFsdWU9IkR1dXIiLz4NCgkJPHVpdGV4dCBuYW1lPSJTRUFSQ0hfSEVBRElORyIgdmFsdWU9IlpvZWtlbiBuYWFyIHRla3N0OiIvPg0KCQk8dWl0ZXh0IG5hbWU9IlRIVU1CX0hFQURJTkciIHZhbHVlPSJEaWEiLz4NCgkJPHVpdGV4dCBuYW1lPSJUSFVNQl9JTkZPIiB2YWx1ZT0iVGl0ZWwvZHV1ciB2YW4gZGlhIi8+DQoJCTx1aXRleHQgbmFtZT0iQVRUQUNITkFNRV9IRUFESU5HIiB2YWx1ZT0iQmVzdGFuZHNuYWFtIi8+DQoJCTx1aXRleHQgbmFtZT0iQVRUQUNIU0laRV9IRUFESU5HIiB2YWx1ZT0iR3Jvb3R0ZSIvPg0KCQk8dWl0ZXh0IG5hbWU9IlNMSURFX05PVEVTIiB2YWx1ZT0iRGlhbm90aXRpZXMiLz4NCgkJPCEtLXF1aXogcG9kIGFuZCBtZXNzYWdlIGJveCB0ZXh0cy0tPg0KCQk8dWl0ZXh0IG5hbWU9IlFVSVpQT0RfUVVJWl9BVFRFTVBUIiB2YWx1ZT0iUXVpenBvZ2luZzoiLz4NCgkJPHVpdGV4dCBuYW1lPSJRVUlaUE9EX1FVSVpfQVRURU1QVF9WQUxVRSIgdmFsdWU9IiVuIHZhbiAldCIvPg0KCQk8dWl0ZXh0IG5hbWU9IlFVSVpQT0RfUVVJWl9TQ09SRSIgdmFsdWU9IkJlaGFhbGRlIHNjb3JlOiIvPg0KCQk8dWl0ZXh0IG5hbWU9IlFVSVpQT0RfUVVJWl9QQVNTU0NPUkUiIHZhbHVlPSJWb2xkb2VuZGUgc2NvcmU6Ii8+DQoJCTx1aXRleHQgbmFtZT0iUVVJWlBPRF9RVUlaX01BWFNDT1JFIiB2YWx1ZT0iTWF4aW1hYWwgaGFhbGJhcmUgc2NvcmU6Ii8+DQoJCTx1aXRleHQgbmFtZT0iUVVJWlBPRF9RVUVTQVRNUFRfU1RSIiB2YWx1ZT0iUG9naW5nOiAlbiB2YW4gJXQiLz4NCgkJPHVpdGV4dCBuYW1lPSJRVUlaUE9EX1FVRVNUWVBFX1NUUiIgdmFsdWU9IlR5cGU6ICVzIi8+DQoJCTx1aXRleHQgbmFtZT0iUVVJWlBPRF9RVUVTVFlQRV9HUkQiIHZhbHVlPSJUZWx0IHZvb3Igc2NvcmUiLz4NCgkJPHVpdGV4dCBuYW1lPSJRVUlaUE9EX1FVRVNUWVBFX1NWWSIgdmFsdWU9IkVucXXDqnRlIi8+DQoJCTx1aXRleHQgbmFtZT0iUVVJWlBPRF9RVUlaQVRNUFRfSU5GIiB2YWx1ZT0iT25iZXBlcmt0Ii8+DQoJCTx1aXRleHQgbmFtZT0iUVVJWlBPRF9RVUVTQVRNUFRfSU5GIiB2YWx1ZT0iT25iZXBlcmt0Ii8+DQoJCTx1aXRleHQgbmFtZT0iV0FSTklOR01TR19ZRVNTVFJJTkciIHZhbHVlPSJKYSIvPg0KCQk8dWl0ZXh0IG5hbWU9IldBUk5JTkdNU0dfTk9TVFJJTkciIHZhbHVlPSJOZWUiLz4NCgkJPHVpdGV4dCBuYW1lPSJXQVJOSU5HTVNHX1RJVExFU1RSSU5HIiB2YWx1ZT0iV2FhcnNjaHV3aW5nIG1ldCBiZXRyZWtraW5nIHRvdCBxdWl6bmF2aWdhdGllIi8+DQoJCTx1aXRleHQgbmFtZT0iV0FSTklOR01TR19NU0dTVFJJTkciIHZhbHVlPSJVIGhlYnQgbmlldCBhbGxlIHZyYWdlbiBpbiBkZXplIHF1aXogYmVhbnR3b29yZC4NCg0KS2xpayBvcCBKYSBvbSBkZSBxdWl6IGFmIHRlIHNsdWl0ZW4uIEtsaWsgb3AgTmVlIG9tIGRlIHF1aXogdm9vcnQgdGUgemV0dGVuLiIvPg0KCQk8dWl0ZXh0IG5hbWU9IklORk9STUFUSU9OX0gyNjRfRkxBU0hQTEFZRVIiIHZhbHVlPSJEZXplIHZpZGVvIHdvcmR0IG5pZXQgb25kZXJzdGV1bmQgZG9vciBkZSB2ZXJzaWUgdmFuIEZsYXNoIFBsYXllciBkaWUgbW9tZW50ZWVsIG9wIHV3IGNvbXB1dGVyIGlzIGdlw69uc3RhbGxlZXJkLiBLbGlrIGluIGRlIHZpZGVvIG9tIGRlIG5pZXV3c3RlIEZsYXNoIFBsYXllciB0ZSBkb3dubG9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aaWpwYW5lZWwgYWFuIGRlZWxuZW1lcnMgd2VlcmdldmVuIi8+DQoJCTx1aXRleHQgbmFtZT0iTVVURSIgdmFsdWU9IkRlbXBlbiIvPg0KCQk8dWl0ZXh0IG5hbWU9IkRPQ1dSQVBfVElUTEUiIHZhbHVlPSJQcmVzZW50ZXItYmVzdGFuZHNiaWpsYWdlIi8+DQoJCTx1aXRleHQgbmFtZT0iRE9DV1JBUF9NU0ciIHZhbHVlPSJPcHNsYWFuIGluIERlemUgY29tcHV0ZXIiLz4NCgkJPHVpdGV4dCBuYW1lPSJET0NXUkFQX1BST01QVCIgdmFsdWU9IktsaWsgb20gdGUgZG93bmxvYWRlbiIvPg0KCTwvbGFuZ3VhZ2U+DQoJPGxhbmd1YWdlIGlkPSJjbiI+DQoJCTwhLS0gZm9ybWF0IGZvciB1aWZvbnQgdmFsdWUgaXMgImZvbnQsc2l6ZSxpc2JvbGQsaXNpdGFsaWMsaXNzaGFkb3dlZCIgLS0+DQoJCTx1aWZvbnQgbmFtZT0iRk9OVF9RVUlaWklORyIgdmFsdWU9IuWui+S9ky0xODAzMCwxMCxmYWxzZSxmYWxzZSxmYWxzZSIvPg0KCQk8dWlmb250IG5hbWU9IkZPTlRfU0NSVUJTVEFUVVMiIHZhbHVlPSLlrovkvZMtMTgwMzAsMTAsdHJ1ZSxmYWxzZSx0cnVlIi8+DQoJCTx1aWZvbnQgbmFtZT0iRk9OVF9TQ1JVQlRJTUUiIHZhbHVlPSLlrovkvZMtMTgwMzAsMTAsZmFsc2UsZmFsc2UsdHJ1ZSIvPg0KCQk8dWlmb250IG5hbWU9IkZPTlRfRUxBUFNFRFRJTUUiIHZhbHVlPSLlrovkvZMtMTgwMzAsMTAsdHJ1ZSxmYWxzZSx0cnVlIi8+DQoJCTx1aWZvbnQgbmFtZT0iRk9OVF9VVElMU01FTlUiIHZhbHVlPSLlrovkvZMtMTgwMzAsMTAsdHJ1ZSxmYWxzZSxmYWxzZSIvPg0KCQk8dWlmb250IG5hbWU9IkZPTlRfVEFCUyIgdmFsdWU9IuWui+S9ky0xODAzMCwxNCx0cnVlLGZhbHNlLHRydWUiLz4NCgkJPHVpZm9udCBuYW1lPSJGT05UX1BSRVNFTlRBVElPTk5BTUUiIHZhbHVlPSLlrovkvZMtMTgwMzAsMTQsZmFsc2UsZmFsc2UsdHJ1ZSIvPg0KCQk8dWlmb250IG5hbWU9IkZPTlRfUFJFU0VOVEVSTkFNRSIgdmFsdWU9IuWui+S9ky0xODAzMCwxNCx0cnVlLGZhbHNlLHRydWUiLz4NCgkJPHVpZm9udCBuYW1lPSJGT05UX1BSRVNFTlRFUlRJVExFIiB2YWx1ZT0i5a6L5L2TLTE4MDMwLDEzLGZhbHNlLGZhbHNlLHRydWUiLz4NCgkJPHVpZm9udCBuYW1lPSJGT05UX0JJT0JUTiIgdmFsdWU9IuWui+S9ky0xODAzMCwxMCxmYWxzZSxmYWxzZSx0cnVlIi8+DQoJCTx1aWZvbnQgbmFtZT0iRk9OVF9OT1RFUyIgdmFsdWU9IuWui+S9ky0xODAzMCwxMixmYWxzZSxmYWxzZSxmYWxzZSIvPg0KCQk8dWlmb250IG5hbWU9IkZPTlRfT1VUTElORSIgdmFsdWU9IuWui+S9ky0xODAzMCwxMixmYWxzZSxmYWxzZSx0cnVlIi8+DQoJCTx1aWZvbnQgbmFtZT0iRk9OVF9TRUFSQ0giIHZhbHVlPSLlrovkvZMtMTgwMzAsMTIsZmFsc2UsZmFsc2UsdHJ1ZSIvPg0KCQk8dWlmb250IG5hbWU9IkZPTlRfVEhVTUIiIHZhbHVlPSLlrovkvZMtMTgwMzAsMTAsZmFsc2UsZmFsc2UsdHJ1ZSIvPg0KCQk8dWlmb250IG5hbWU9IkZPTlRfQklPV0lOIiB2YWx1ZT0i5a6L5L2TLTE4MDMwLDEyLGZhbHNlLGZhbHNlLGZhbHNlIi8+DQoJCTx1aWZvbnQgbmFtZT0iRk9OVF9MSVNUSEVBRElORyIgdmFsdWU9IuWui+S9ky0xODAzMCwxMCxmYWxzZSxmYWxzZSxmYWxzZSIvPg0KCQk8dWlmb250IG5hbWU9IkZPTlRfV0lOVElUTEUiIHZhbHVlPSLlrovkvZMtMTgwMzAsMTAsZmFsc2UsZmFsc2UsdHJ1ZSIvPg0KCQk8dWlmb250IG5hbWU9IkZPTlRfQVRUQUNITUVOVFMiIHZhbHVlPSLlrovkvZMtMTgwMzAsMTIsZmFsc2UsZmFsc2UsdHJ1ZSIvPg0KCQk8IS0tcXVpeiBwb2QgYW5kIG1lc3NhZ2UgYm94IHRleHQgZm9udHMtLT4NCgkJPHVpZm9udCBuYW1lPSJGT05UX01TR0JPWF9XSU5USVRMRSIgdmFsdWU9IuWui+S9ky0xODAzMCwxMix0cnVlLGZhbHNlLHRydWUiLz4NCgkJPHVpZm9udCBuYW1lPSJGT05UX01TR0JPWF9NU0ciIHZhbHVlPSLlrovkvZMtMTgwMzAsMTIsZmFsc2UsZmFsc2UsdHJ1ZSIvPg0KCQk8dWlmb250IG5hbWU9IkZPTlRfTVNHQk9YX09QVElPTlMiIHZhbHVlPSLlrovkvZMtMTgwMzAsMTAsdHJ1ZSxmYWxzZSx0cnVlIi8+DQoJCTx1aWZvbnQgbmFtZT0iRk9OVF9RVUlaUE9EX1FVSVpfVElUTEUiIHZhbHVlPSLlrovkvZMtMTgwMzAsMTIsdHJ1ZSxmYWxzZSx0cnVlIi8+DQoJCTx1aWZvbnQgbmFtZT0iRk9OVF9RVUlaUE9EX1FVSVpfQVRURU1QVCIgdmFsdWU9IuWui+S9ky0xODAzMCwxMCxmYWxzZSxmYWxzZSx0cnVlIi8+DQoJCTx1aWZvbnQgbmFtZT0iRk9OVF9RVUlaUE9EX1FVSVpfQVRURU1QVF9WQUxVRSIgdmFsdWU9IuWui+S9ky0xODAzMCwxMCx0cnVlLGZhbHNlLHRydWUiLz4NCgkJPHVpZm9udCBuYW1lPSJGT05UX1FVSVpQT0RfUVVFU1RJT05fU0NPUkUiIHZhbHVlPSLlrovkvZMtMTgwMzAsMTAsZmFsc2UsZmFsc2UsdHJ1ZSIvPg0KCQk8dWlmb250IG5hbWU9IkZPTlRfUVVJWlBPRF9RVUVTVElPTl9TQ09SRV9WQUxVRSIgdmFsdWU9IuWui+S9ky0xODAzMCwxMCx0cnVlLGZhbHNlLHRydWUiLz4NCgkJPHVpZm9udCBuYW1lPSJGT05UX1FVSVpQT0RfUVVFU1RJT05fQVRURU1QVCIgdmFsdWU9IuWui+S9ky0xODAzMCwxMCxmYWxzZSxmYWxzZSx0cnVlIi8+DQoJCTx1aWZvbnQgbmFtZT0iRk9OVF9RVUlaUE9EX1FVRVNUSU9OX0FUVEVNUFRfVkFMVUUiIHZhbHVlPSLlrovkvZMtMTgwMzAsMTAsdHJ1ZSxmYWxzZSx0cnVlIi8+DQoJCTx1aWZvbnQgbmFtZT0iRk9OVF9RVUlaUE9EX1FVRVNUSU9OX1RBRyIgdmFsdWU9IuWui+S9ky0xODAzMCwxMix0cnVlLGZhbHNlLHRydWUiLz4NCgkJPHVpZm9udCBuYW1lPSJGT05UX1FVSVpQT0RfUVVJWl9RVUVTVElPTl9DT1VOVCIgdmFsdWU9IuWui+S9ky0xODAzMCwxMCxmYWxzZSxmYWxzZSx0cnVlIi8+DQoJCTx1aWZvbnQgbmFtZT0iRk9OVF9RVUlaUE9EX1FVSVpfUVVFU1RJT05fQ09VTlRfVkFMVUUiIHZhbHVlPSLlrovkvZMtMTgwMzAsMTAsdHJ1ZSxmYWxzZSx0cnVlIi8+DQoJCTx1aWZvbnQgbmFtZT0iRk9OVF9RVUlaUE9EX1FVSVpfUVVFU1RJT05fQVRURU1QVEVEIiB2YWx1ZT0i5a6L5L2TLTE4MDMwLDEwLGZhbHNlLGZhbHNlLHRydWUiLz4NCgkJPHVpZm9udCBuYW1lPSJGT05UX1FVSVpQT0RfUVVJWl9RVUVTVElPTl9BVFRFTVBURURfVkFMVUUiIHZhbHVlPSLlrovkvZMtMTgwMzAsMTAsdHJ1ZSxmYWxzZSx0cnVlIi8+DQoJCTx1aWZvbnQgbmFtZT0iRk9OVF9RVUlaUE9EX1FVSVpfU0NPUkVfVEFHIiB2YWx1ZT0i5a6L5L2TLTE4MDMwLDEyLHRydWUsZmFsc2UsdHJ1ZSIvPg0KCQk8dWlmb250IG5hbWU9IkZPTlRfUVVJWlBPRF9RVUlaX1NDT1JFIiB2YWx1ZT0i5a6L5L2TLTE4MDMwLDEwLGZhbHNlLGZhbHNlLHRydWUiLz4NCgkJPHVpZm9udCBuYW1lPSJGT05UX1FVSVpQT0RfUVVJWl9TQ09SRV9WQUxVRSIgdmFsdWU9IuWui+S9ky0xODAzMCwxMCx0cnVlLGZhbHNlLHRydWUiLz4NCgkJPHVpZm9udCBuYW1lPSJGT05UX1FVSVpQT0RfUVVJWl9NQVhTQ09SRSIgdmFsdWU9IuWui+S9ky0xODAzMCwxMCxmYWxzZSxmYWxzZSx0cnVlIi8+DQoJCTx1aWZvbnQgbmFtZT0iRk9OVF9RVUlaUE9EX1FVSVpfTUFYU0NPUkVfVkFMVUUiIHZhbHVlPSLlrovkvZMtMTgwMzAsMTAsdHJ1ZSxmYWxzZSx0cnVlIi8+DQoJCTx1aWZvbnQgbmFtZT0iRk9OVF9RVUlaUE9EX1FVSVpfUEFTU1NDT1JFIiB2YWx1ZT0i5a6L5L2TLTE4MDMwLDEwLGZhbHNlLGZhbHNlLHRydWUiLz4NCgkJPHVpZm9udCBuYW1lPSJGT05UX1FVSVpQT0RfUVVJWl9QQVNTU0NPUkVfVkFMVUUiIHZhbHVlPSLlrovkvZMtMTgwMzAsMTAsdHJ1ZSxmYWxzZSx0cnVlIi8+DQoJCTwhLS0gdWl0ZXh0IC0tPg0KCQk8IS0tIHN1YnN0aXR1dGlvbjogJW4gPT0gc2xpZGUgbnVtYmVyIC0tPg0KCQk8dWl0ZXh0IG5hbWU9IlVOTkFNRURTTElERVRJVExFIiB2YWx1ZT0i5bm754Gv54mHICVuIi8+DQoJCTwhLS0gc3Vic3RpdHV0aW9uOiAlbiA9PSBzbGlkZSBudW1iZXIgLS0+DQoJCTwhLS0gc3Vic3RpdHV0aW9uOiAldCA9PSB0b3RhbCBzbGlkZSBjb3VudCAtLT4NCgkJPHVpdGV4dCBuYW1lPSJTQ1JVQkJBUlNUQVRVU19TTElERUlORk8iIHZhbHVlPSLlubvnga/niYcgJW4gLyAldCB8ICIvPg0KCQk8dWl0ZXh0IG5hbWU9IlNDUlVCQkFSU1RBVFVTX1NUT1BQRUQiIHZhbHVlPSLlt7LlgZzmraIiLz4NCgkJPHVpdGV4dCBuYW1lPSJTQ1JVQkJBUlNUQVRVU19QTEFZSU5HIiB2YWx1ZT0i5q2j5Zyo5pKt5pS+Ii8+DQoJCTx1aXRleHQgbmFtZT0iU0NSVUJCQVJTVEFUVVNfTk9BVURJTyIgdmFsdWU9IuaXoOmfs+mikSIvPg0KCQk8dWl0ZXh0IG5hbWU9IlNDUlVCQkFSU1RBVFVTX1ZJRFBMQVlJTkciIHZhbHVlPSLop4bpopHmkq3mlL4iLz4NCgkJPHVpdGV4dCBuYW1lPSJTQ1JVQkJBUlNUQVRVU19MT0FESU5HIiB2YWx1ZT0i5q2j5Zyo6L295YWlIi8+DQoJCTx1aXRleHQgbmFtZT0iU0NSVUJCQVJTVEFUVVNfQlVGRkVSSU5HIiB2YWx1ZT0i5q2j5Zyo6L+b6KGM57yT5Yay5aSE55CGIi8+DQoJCTx1aXRleHQgbmFtZT0iU0NSVUJCQVJTVEFUVVNfUVVFU1RJT04iIHZhbHVlPSLlm57nrZTpl67popgiLz4NCgkJPHVpdGV4dCBuYW1lPSJTQ1JVQkJBUlNUQVRVU19SRVZJRVdRVUlaIiB2YWx1ZT0i5q2j5Zyo5a6h6ZiF5rWL6aqMIi8+DQoJCTwhLS0gc3Vic3RpdHV0aW9uOiAlbSA9PSBtaW51dGVzIHJlbWFpbmluZyAtLT4NCgkJPCEtLSBzdWJzdGl0dXRpb246ICVzID09IHNlY29uZHMgcmVtYWluaW5nIC0tPg0KCQk8dWl0ZXh0IG5hbWU9IkVMQVBTRUQiIHZhbHVlPSLliankvZkgJW0g5YiG6ZKfICVzIOenkiIvPg0KCQk8dWl0ZXh0IG5hbWU9Ik5PVEZPVU5EIiB2YWx1ZT0i5pyq5om+5Yiw5Lu75L2V5YaF5a65Ii8+DQoJCTx1aXRleHQgbmFtZT0iQVRUQUNITUVOVFMiIHZhbHVlPSLpmYTku7YiLz4NCgkJPCEtLSBzdWJzdGl0dXRpb246ICVwID09IGN1cnJlbnQgc3BlYWtlcidzIHRpdGxlIC0tPg0KCQk8dWl0ZXh0IG5hbWU9IkJJT1dJTl9USVRMRSIgdmFsdWU9IuS4quS6uueugOS7izogJXAiLz4NCgkJPHVpdGV4dCBuYW1lPSJCSU9CVE5fVElUTEUiIHZhbHVlPSLkuKrkurrnroDku4siLz4NCgkJPHVpdGV4dCBuYW1lPSJESVZJREVSQlROX1RJVExFIiB2YWx1ZT0ifCIvPg0KCQk8dWl0ZXh0IG5hbWU9IkNPTlRBQ1RCVE5fVElUTEUiIHZhbHVlPSLogZTns7vmlrnlvI8iLz4NCgkJPHVpdGV4dCBuYW1lPSJUQUJfUVVJWiIgdmFsdWU9Iua1i+mqjCIvPg0KCQk8dWl0ZXh0IG5hbWU9IlRBQl9PVVRMSU5FIiB2YWx1ZT0i5aSn57qyIi8+DQoJCTx1aXRleHQgbmFtZT0iVEFCX1RIVU1CIiB2YWx1ZT0i57yp55Wl5Zu+Ii8+DQoJCTx1aXRleHQgbmFtZT0iVEFCX05PVEVTIiB2YWx1ZT0i5aSH5rOoIi8+DQoJCTx1aXRleHQgbmFtZT0iVEFCX1NFQVJDSCIgdmFsdWU9IuaQnOe0oiIvPg0KCQk8dWl0ZXh0IG5hbWU9IlNMSURFX0hFQURJTkciIHZhbHVlPSLlubvnga/niYfmoIfpopgiLz4NCgkJPHVpdGV4dCBuYW1lPSJEVVJBVElPTl9IRUFESU5HIiB2YWx1ZT0i5oyB57ut5pe26Ze0Ii8+DQoJCTx1aXRleHQgbmFtZT0iU0VBUkNIX0hFQURJTkciIHZhbHVlPSLmkJzntKLmlofmnKw6Ii8+DQoJCTx1aXRleHQgbmFtZT0iVEhVTUJfSEVBRElORyIgdmFsdWU9IuW5u+eBr+eJhyIvPg0KCQk8dWl0ZXh0IG5hbWU9IlRIVU1CX0lORk8iIHZhbHVlPSLlubvnga/niYfmoIfpopgv5oyB57ut5pe26Ze0Ii8+DQoJCTx1aXRleHQgbmFtZT0iQVRUQUNITkFNRV9IRUFESU5HIiB2YWx1ZT0i5paH5Lu25ZCNIi8+DQoJCTx1aXRleHQgbmFtZT0iQVRUQUNIU0laRV9IRUFESU5HIiB2YWx1ZT0i5aSn5bCPIi8+DQoJCTx1aXRleHQgbmFtZT0iU0xJREVfTk9URVMiIHZhbHVlPSLlubvnga/niYflpIfms6giLz4NCgkJPCEtLXF1aXogcG9kIGFuZCBtZXNzYWdlIGJveCB0ZXh0cy0tPg0KCQk8dWl0ZXh0IG5hbWU9IlFVSVpQT0RfUVVJWl9BVFRFTVBUIiB2YWx1ZT0i5rWL6aqM5bCd6K+V5qyh5pWwOiIvPg0KCQk8dWl0ZXh0IG5hbWU9IlFVSVpQT0RfUVVJWl9BVFRFTVBUX1ZBTFVFIiB2YWx1ZT0i56ysICVuIOasoe+8jOWFsSAldCDmrKEiLz4NCgkJPHVpdGV4dCBuYW1lPSJRVUlaUE9EX1FVSVpfU0NPUkUiIHZhbHVlPSLlvpfliIY6Ii8+DQoJCTx1aXRleHQgbmFtZT0iUVVJWlBPRF9RVUlaX1BBU1NTQ09SRSIgdmFsdWU9IuWPiuagvOWIhuaVsDoiLz4NCgkJPHVpdGV4dCBuYW1lPSJRVUlaUE9EX1FVSVpfTUFYU0NPUkUiIHZhbHVlPSLmnIDpq5jliIbmlbA6Ii8+DQoJCTx1aXRleHQgbmFtZT0iUVVJWlBPRF9RVUVTQVRNUFRfU1RSIiB2YWx1ZT0i5bCd6K+V5qyh5pWwOiDnrKwgJW4g5qyh77yM5YWxICV0IOasoSIvPg0KCQk8dWl0ZXh0IG5hbWU9IlFVSVpQT0RfUVVFU1RZUEVfU1RSIiB2YWx1ZT0i57G75Z6LOiAlcyIvPg0KCQk8dWl0ZXh0IG5hbWU9IlFVSVpQT0RfUVVFU1RZUEVfR1JEIiB2YWx1ZT0i6K+E57qnIi8+DQoJCTx1aXRleHQgbmFtZT0iUVVJWlBPRF9RVUVTVFlQRV9TVlkiIHZhbHVlPSLosIPmn6UiLz4NCgkJPHVpdGV4dCBuYW1lPSJRVUlaUE9EX1FVSVpBVE1QVF9JTkYiIHZhbHVlPSLml6DpmZAiLz4NCgkJPHVpdGV4dCBuYW1lPSJRVUlaUE9EX1FVRVNBVE1QVF9JTkYiIHZhbHVlPSLml6DpmZAiLz4NCgkJPHVpdGV4dCBuYW1lPSJXQVJOSU5HTVNHX1lFU1NUUklORyIgdmFsdWU9IuaYryIvPg0KCQk8dWl0ZXh0IG5hbWU9IldBUk5JTkdNU0dfTk9TVFJJTkciIHZhbHVlPSLlkKYiLz4NCgkJPHVpdGV4dCBuYW1lPSJXQVJOSU5HTVNHX1RJVExFU1RSSU5HIiB2YWx1ZT0i5rWL6aqM5a+86Iiq6K2m5ZGKIi8+DQoJCTx1aXRleHQgbmFtZT0iV0FSTklOR01TR19NU0dTVFJJTkciIHZhbHVlPSLmraTmtYvpqozkuK3mnInmnKrlsJ3or5XkvZznrZTnmoTpl67popjjgIINCg0K5Y2V5Ye74oCc5piv4oCd6YCA5Ye65q2k5rWL6aqM44CC5Y2V5Ye74oCc5ZCm4oCd57un57ut5rWL6aqM44CCIi8+DQoJCTx1aXRleHQgbmFtZT0iSU5GT1JNQVRJT05fSDI2NF9GTEFTSFBMQVlFUiIgdmFsdWU9IuW9k+WJjeWuieijheWcqOaCqOeahOiuoeeul+acuuS4iueahCBGbGFzaCBQbGF5ZXIg54mI5pys5LiN5pSv5oyB6K+l6KeG6aKR44CC5Y2V5Ye76KeG6aKR5Yy65Z+f5LiL6L295pyA5paw54mI5pys55qEIEZsYXNoIFBsYXllcu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lkJHlj4LliqDogIXmmL7npLrmj5DopoHmoI8iLz4NCgkJPHVpdGV4dCBuYW1lPSJNVVRFIiB2YWx1ZT0i6Z2Z6Z+zIi8+DQoJCTx1aXRleHQgbmFtZT0iRE9DV1JBUF9USVRMRSIgdmFsdWU9IlByZXNlbnRlciDmlofku7bpmYTku7YiLz4NCgkJPHVpdGV4dCBuYW1lPSJET0NXUkFQX01TRyIgdmFsdWU9IuS/neWtmOWIsOaIkeeahOiuoeeul+acuiIvPg0KCQk8dWl0ZXh0IG5hbWU9IkRPQ1dSQVBfUFJPTVBUIiB2YWx1ZT0i5Y2V5Ye75Lul5LiL6L29Ii8+DQoJPC9sYW5ndWFnZT4NCjwvY29uZmlndXJhdGlvbj4NCiAg"/>
  <p:tag name="MMPROD_UIDATA" val="&lt;database version=&quot;9.0&quot;&gt;&lt;object type=&quot;1&quot; unique_id=&quot;10001&quot;&gt;&lt;object type=&quot;8&quot; unique_id=&quot;10002&quot;&gt;&lt;/object&gt;&lt;object type=&quot;2&quot; unique_id=&quot;10003&quot;&gt;&lt;object type=&quot;3&quot; unique_id=&quot;10040&quot;&gt;&lt;property id=&quot;20148&quot; value=&quot;5&quot;/&gt;&lt;property id=&quot;20300&quot; value=&quot;Slide 10 - &amp;quot;Causes of Improper Payments&amp;quot;&quot;/&gt;&lt;property id=&quot;20307&quot; value=&quot;371&quot;/&gt;&lt;/object&gt;&lt;object type=&quot;3&quot; unique_id=&quot;120663&quot;&gt;&lt;property id=&quot;20148&quot; value=&quot;5&quot;/&gt;&lt;property id=&quot;20300&quot; value=&quot;Slide 1 - &amp;quot;2015 National Training Program&amp;quot;&quot;/&gt;&lt;property id=&quot;20307&quot; value=&quot;631&quot;/&gt;&lt;/object&gt;&lt;object type=&quot;3&quot; unique_id=&quot;120664&quot;&gt;&lt;property id=&quot;20148&quot; value=&quot;5&quot;/&gt;&lt;property id=&quot;20300&quot; value=&quot;Slide 2 - &amp;quot;Session Objectives&amp;quot;&quot;/&gt;&lt;property id=&quot;20307&quot; value=&quot;574&quot;/&gt;&lt;/object&gt;&lt;object type=&quot;3&quot; unique_id=&quot;120665&quot;&gt;&lt;property id=&quot;20148&quot; value=&quot;5&quot;/&gt;&lt;property id=&quot;20300&quot; value=&quot;Slide 3 - &amp;quot;Lesson 1—Fraud and Abuse Overview&amp;quot;&quot;/&gt;&lt;property id=&quot;20307&quot; value=&quot;575&quot;/&gt;&lt;/object&gt;&lt;object type=&quot;3&quot; unique_id=&quot;120666&quot;&gt;&lt;property id=&quot;20148&quot; value=&quot;5&quot;/&gt;&lt;property id=&quot;20300&quot; value=&quot;Slide 4 - &amp;quot;Definition of Fraud and Abuse&amp;quot;&quot;/&gt;&lt;property id=&quot;20307&quot; value=&quot;438&quot;/&gt;&lt;/object&gt;&lt;object type=&quot;3&quot; unique_id=&quot;120667&quot;&gt;&lt;property id=&quot;20148&quot; value=&quot;5&quot;/&gt;&lt;property id=&quot;20300&quot; value=&quot;Slide 5 - &amp;quot;Protecting Taxpayer Dollars&amp;quot;&quot;/&gt;&lt;property id=&quot;20307&quot; value=&quot;429&quot;/&gt;&lt;/object&gt;&lt;object type=&quot;3&quot; unique_id=&quot;120668&quot;&gt;&lt;property id=&quot;20148&quot; value=&quot;5&quot;/&gt;&lt;property id=&quot;20300&quot; value=&quot;Slide 8 - &amp;quot;Who Commits Fraud?&amp;quot;&quot;/&gt;&lt;property id=&quot;20307&quot; value=&quot;370&quot;/&gt;&lt;/object&gt;&lt;object type=&quot;3&quot; unique_id=&quot;120670&quot;&gt;&lt;property id=&quot;20148&quot; value=&quot;5&quot;/&gt;&lt;property id=&quot;20300&quot; value=&quot;Slide 6 - &amp;quot;Examples of Fraud&amp;quot;&quot;/&gt;&lt;property id=&quot;20307&quot; value=&quot;425&quot;/&gt;&lt;/object&gt;&lt;object type=&quot;3&quot; unique_id=&quot;120671&quot;&gt;&lt;property id=&quot;20148&quot; value=&quot;5&quot;/&gt;&lt;property id=&quot;20300&quot; value=&quot;Slide 11 - &amp;quot;Preventing Fraud in Medicare Parts C and D &amp;quot;&quot;/&gt;&lt;property id=&quot;20307&quot; value=&quot;624&quot;/&gt;&lt;/object&gt;&lt;object type=&quot;3&quot; unique_id=&quot;120672&quot;&gt;&lt;property id=&quot;20148&quot; value=&quot;5&quot;/&gt;&lt;property id=&quot;20300&quot; value=&quot;Slide 12 - &amp;quot;Telemarketing and Fraud— Durable Medical Equipment (DME) &amp;quot;&quot;/&gt;&lt;property id=&quot;20307&quot; value=&quot;623&quot;/&gt;&lt;/object&gt;&lt;object type=&quot;3&quot; unique_id=&quot;120673&quot;&gt;&lt;property id=&quot;20148&quot; value=&quot;5&quot;/&gt;&lt;property id=&quot;20300&quot; value=&quot;Slide 13 - &amp;quot;Quality of Care Concerns&amp;quot;&quot;/&gt;&lt;property id=&quot;20307&quot; value=&quot;442&quot;/&gt;&lt;/object&gt;&lt;object type=&quot;3&quot; unique_id=&quot;120674&quot;&gt;&lt;property id=&quot;20148&quot; value=&quot;5&quot;/&gt;&lt;property id=&quot;20300&quot; value=&quot;Slide 14 - &amp;quot;Check Your Knowledge—Question 1&amp;quot;&quot;/&gt;&lt;property id=&quot;20307&quot; value=&quot;581&quot;/&gt;&lt;/object&gt;&lt;object type=&quot;3&quot; unique_id=&quot;120675&quot;&gt;&lt;property id=&quot;20148&quot; value=&quot;5&quot;/&gt;&lt;property id=&quot;20300&quot; value=&quot;Slide 15 - &amp;quot;Check Your Knowledge—Question 2&amp;quot;&quot;/&gt;&lt;property id=&quot;20307&quot; value=&quot;620&quot;/&gt;&lt;/object&gt;&lt;object type=&quot;3&quot; unique_id=&quot;120676&quot;&gt;&lt;property id=&quot;20148&quot; value=&quot;5&quot;/&gt;&lt;property id=&quot;20300&quot; value=&quot;Slide 16 - &amp;quot;Lesson 2—CMS Fraud and Abuse Strategies&amp;quot;&quot;/&gt;&lt;property id=&quot;20307&quot; value=&quot;576&quot;/&gt;&lt;/object&gt;&lt;object type=&quot;3&quot; unique_id=&quot;120680&quot;&gt;&lt;property id=&quot;20148&quot; value=&quot;5&quot;/&gt;&lt;property id=&quot;20300&quot; value=&quot;Slide 18 - &amp;quot;CMS Program Integrity Contractors&amp;quot;&quot;/&gt;&lt;property id=&quot;20307&quot; value=&quot;611&quot;/&gt;&lt;/object&gt;&lt;object type=&quot;3&quot; unique_id=&quot;120681&quot;&gt;&lt;property id=&quot;20148&quot; value=&quot;5&quot;/&gt;&lt;property id=&quot;20300&quot; value=&quot;Slide 28 - &amp;quot;Health Care Fraud Prevention  and Enforcement Action (HEAT) Team &amp;quot;&quot;/&gt;&lt;property id=&quot;20307&quot; value=&quot;473&quot;/&gt;&lt;/object&gt;&lt;object type=&quot;3&quot; unique_id=&quot;120682&quot;&gt;&lt;property id=&quot;20148&quot; value=&quot;5&quot;/&gt;&lt;property id=&quot;20300&quot; value=&quot;Slide 29 - &amp;quot; Medicare Fraud Strike Force Teams &amp;quot;&quot;/&gt;&lt;property id=&quot;20307&quot; value=&quot;612&quot;/&gt;&lt;/object&gt;&lt;object type=&quot;3&quot; unique_id=&quot;120683&quot;&gt;&lt;property id=&quot;20148&quot; value=&quot;5&quot;/&gt;&lt;property id=&quot;20300&quot; value=&quot;Slide 19 - &amp;quot;Zone Program Integrity Contractors (ZPICs) &amp;quot;&quot;/&gt;&lt;property id=&quot;20307&quot; value=&quot;536&quot;/&gt;&lt;/object&gt;&lt;object type=&quot;3&quot; unique_id=&quot;120684&quot;&gt;&lt;property id=&quot;20148&quot; value=&quot;5&quot;/&gt;&lt;property id=&quot;20300&quot; value=&quot;Slide 20 - &amp;quot;Zone Program Integrity Contractor Map&amp;quot;&quot;/&gt;&lt;property id=&quot;20307&quot; value=&quot;539&quot;/&gt;&lt;/object&gt;&lt;object type=&quot;3&quot; unique_id=&quot;120685&quot;&gt;&lt;property id=&quot;20148&quot; value=&quot;5&quot;/&gt;&lt;property id=&quot;20300&quot; value=&quot;Slide 21 - &amp;quot;National Benefit Integrity Medicare Drug Integrity Contractor (NBI MEDIC) &amp;quot;&quot;/&gt;&lt;property id=&quot;20307&quot; value=&quot;447&quot;/&gt;&lt;/object&gt;&lt;object type=&quot;3&quot; unique_id=&quot;120687&quot;&gt;&lt;property id=&quot;20148&quot; value=&quot;5&quot;/&gt;&lt;property id=&quot;20300&quot; value=&quot;Slide 22 - &amp;quot;Recovery Audit Program&amp;quot;&quot;/&gt;&lt;property id=&quot;20307&quot; value=&quot;537&quot;/&gt;&lt;/object&gt;&lt;object type=&quot;3&quot; unique_id=&quot;120688&quot;&gt;&lt;property id=&quot;20148&quot; value=&quot;5&quot;/&gt;&lt;property id=&quot;20300&quot; value=&quot;Slide 24 - &amp;quot;Medicaid Integrity Contractors (MICs)&amp;quot;&quot;/&gt;&lt;property id=&quot;20307&quot; value=&quot;585&quot;/&gt;&lt;/object&gt;&lt;object type=&quot;3&quot; unique_id=&quot;120689&quot;&gt;&lt;property id=&quot;20148&quot; value=&quot;5&quot;/&gt;&lt;property id=&quot;20300&quot; value=&quot;Slide 25 - &amp;quot;CMS Administrative Actions &amp;quot;&quot;/&gt;&lt;property id=&quot;20307&quot; value=&quot;608&quot;/&gt;&lt;/object&gt;&lt;object type=&quot;3&quot; unique_id=&quot;120690&quot;&gt;&lt;property id=&quot;20148&quot; value=&quot;5&quot;/&gt;&lt;property id=&quot;20300&quot; value=&quot;Slide 26 - &amp;quot;Law Enforcement Actions&amp;quot;&quot;/&gt;&lt;property id=&quot;20307&quot; value=&quot;610&quot;/&gt;&lt;/object&gt;&lt;object type=&quot;3&quot; unique_id=&quot;120691&quot;&gt;&lt;property id=&quot;20148&quot; value=&quot;5&quot;/&gt;&lt;property id=&quot;20300&quot; value=&quot;Slide 27 - &amp;quot;Health Care Fraud Prevention Partnership&amp;quot;&quot;/&gt;&lt;property id=&quot;20307&quot; value=&quot;607&quot;/&gt;&lt;/object&gt;&lt;object type=&quot;3&quot; unique_id=&quot;120692&quot;&gt;&lt;property id=&quot;20148&quot; value=&quot;5&quot;/&gt;&lt;property id=&quot;20300&quot; value=&quot;Slide 30 - &amp;quot;Fraud Prevention Toolkit&amp;quot;&quot;/&gt;&lt;property id=&quot;20307&quot; value=&quot;587&quot;/&gt;&lt;/object&gt;&lt;object type=&quot;3&quot; unique_id=&quot;120693&quot;&gt;&lt;property id=&quot;20148&quot; value=&quot;5&quot;/&gt;&lt;property id=&quot;20300&quot; value=&quot;Slide 31 - &amp;quot;Provider and Beneficiary Education&amp;quot;&quot;/&gt;&lt;property id=&quot;20307&quot; value=&quot;526&quot;/&gt;&lt;/object&gt;&lt;object type=&quot;3&quot; unique_id=&quot;120696&quot;&gt;&lt;property id=&quot;20148&quot; value=&quot;5&quot;/&gt;&lt;property id=&quot;20300&quot; value=&quot;Slide 33 - &amp;quot;Lesson 3—How You Can Fight Fraud&amp;quot;&quot;/&gt;&lt;property id=&quot;20307&quot; value=&quot;577&quot;/&gt;&lt;/object&gt;&lt;object type=&quot;3&quot; unique_id=&quot;120697&quot;&gt;&lt;property id=&quot;20148&quot; value=&quot;5&quot;/&gt;&lt;property id=&quot;20300&quot; value=&quot;Slide 34 - &amp;quot;4Rs for Fighting Medicare Fraud&amp;quot;&quot;/&gt;&lt;property id=&quot;20307&quot; value=&quot;599&quot;/&gt;&lt;/object&gt;&lt;object type=&quot;3&quot; unique_id=&quot;120699&quot;&gt;&lt;property id=&quot;20148&quot; value=&quot;5&quot;/&gt;&lt;property id=&quot;20300&quot; value=&quot;Slide 36 - &amp;quot;Medicare Summary Notice (MSN)&amp;quot;&quot;/&gt;&lt;property id=&quot;20307&quot; value=&quot;423&quot;/&gt;&lt;/object&gt;&lt;object type=&quot;3&quot; unique_id=&quot;120700&quot;&gt;&lt;property id=&quot;20148&quot; value=&quot;5&quot;/&gt;&lt;property id=&quot;20300&quot; value=&quot;Slide 37 - &amp;quot;MyMedicare.gov&amp;quot;&quot;/&gt;&lt;property id=&quot;20307&quot; value=&quot;553&quot;/&gt;&lt;/object&gt;&lt;object type=&quot;3&quot; unique_id=&quot;120701&quot;&gt;&lt;property id=&quot;20148&quot; value=&quot;5&quot;/&gt;&lt;property id=&quot;20300&quot; value=&quot;Slide 38 - &amp;quot; 1-800-MEDICARE (TTY 1-877-486-2048) &amp;quot;&quot;/&gt;&lt;property id=&quot;20307&quot; value=&quot;390&quot;/&gt;&lt;/object&gt;&lt;object type=&quot;3&quot; unique_id=&quot;120702&quot;&gt;&lt;property id=&quot;20148&quot; value=&quot;5&quot;/&gt;&lt;property id=&quot;20300&quot; value=&quot;Slide 39 - &amp;quot;Learning Activity&amp;quot;&quot;/&gt;&lt;property id=&quot;20307&quot; value=&quot;644&quot;/&gt;&lt;/object&gt;&lt;object type=&quot;3&quot; unique_id=&quot;120703&quot;&gt;&lt;property id=&quot;20148&quot; value=&quot;5&quot;/&gt;&lt;property id=&quot;20300&quot; value=&quot;Slide 40 - &amp;quot;Learning Activity  What Might Indicate Fraud?&amp;quot;&quot;/&gt;&lt;property id=&quot;20307&quot; value=&quot;645&quot;/&gt;&lt;/object&gt;&lt;object type=&quot;3&quot; unique_id=&quot;120705&quot;&gt;&lt;property id=&quot;20148&quot; value=&quot;5&quot;/&gt;&lt;property id=&quot;20300&quot; value=&quot;Slide 41 - &amp;quot;Fighting Fraud Can Pay&amp;quot;&quot;/&gt;&lt;property id=&quot;20307&quot; value=&quot;428&quot;/&gt;&lt;/object&gt;&lt;object type=&quot;3&quot; unique_id=&quot;120706&quot;&gt;&lt;property id=&quot;20148&quot; value=&quot;5&quot;/&gt;&lt;property id=&quot;20300&quot; value=&quot;Slide 42 - &amp;quot;The Senior Medicare Patrol&amp;quot;&quot;/&gt;&lt;property id=&quot;20307&quot; value=&quot;540&quot;/&gt;&lt;/object&gt;&lt;object type=&quot;3&quot; unique_id=&quot;120709&quot;&gt;&lt;property id=&quot;20148&quot; value=&quot;5&quot;/&gt;&lt;property id=&quot;20300&quot; value=&quot;Slide 43 - &amp;quot;Protecting Personal Information&amp;quot;&quot;/&gt;&lt;property id=&quot;20307&quot; value=&quot;544&quot;/&gt;&lt;/object&gt;&lt;object type=&quot;3&quot; unique_id=&quot;120710&quot;&gt;&lt;property id=&quot;20148&quot; value=&quot;5&quot;/&gt;&lt;property id=&quot;20300&quot; value=&quot;Slide 44 - &amp;quot;Identity Theft&amp;quot;&quot;/&gt;&lt;property id=&quot;20307&quot; value=&quot;426&quot;/&gt;&lt;/object&gt;&lt;object type=&quot;3&quot; unique_id=&quot;120711&quot;&gt;&lt;property id=&quot;20148&quot; value=&quot;5&quot;/&gt;&lt;property id=&quot;20300&quot; value=&quot;Slide 7 - &amp;quot;Consequences of Sharing a  Medicaid Card or Number&amp;quot;&quot;/&gt;&lt;property id=&quot;20307&quot; value=&quot;634&quot;/&gt;&lt;/object&gt;&lt;object type=&quot;3&quot; unique_id=&quot;120712&quot;&gt;&lt;property id=&quot;20148&quot; value=&quot;5&quot;/&gt;&lt;property id=&quot;20300&quot; value=&quot;Slide 45 - &amp;quot;Reporting Suspected Medicaid Fraud&amp;quot;&quot;/&gt;&lt;property id=&quot;20307&quot; value=&quot;633&quot;/&gt;&lt;/object&gt;&lt;object type=&quot;3&quot; unique_id=&quot;120713&quot;&gt;&lt;property id=&quot;20148&quot; value=&quot;5&quot;/&gt;&lt;property id=&quot;20300&quot; value=&quot;Slide 46 - &amp;quot;Key Points to Remember&amp;quot;&quot;/&gt;&lt;property id=&quot;20307&quot; value=&quot;614&quot;/&gt;&lt;/object&gt;&lt;object type=&quot;3&quot; unique_id=&quot;120719&quot;&gt;&lt;property id=&quot;20148&quot; value=&quot;5&quot;/&gt;&lt;property id=&quot;20300&quot; value=&quot;Slide 47 - &amp;quot;Medicare Fraud &amp;amp; Abuse Resource Guide&amp;quot;&quot;/&gt;&lt;property id=&quot;20307&quot; value=&quot;657&quot;/&gt;&lt;/object&gt;&lt;object type=&quot;3&quot; unique_id=&quot;121774&quot;&gt;&lt;property id=&quot;20148&quot; value=&quot;5&quot;/&gt;&lt;property id=&quot;20300&quot; value=&quot;Slide 9 - &amp;quot;Improper Payment Transparency &amp;quot;&quot;/&gt;&lt;property id=&quot;20307&quot; value=&quot;659&quot;/&gt;&lt;/object&gt;&lt;object type=&quot;3&quot; unique_id=&quot;181315&quot;&gt;&lt;property id=&quot;20148&quot; value=&quot;5&quot;/&gt;&lt;property id=&quot;20300&quot; value=&quot;Slide 17 - &amp;quot;CMS Center for Program Integrity&amp;quot;&quot;/&gt;&lt;property id=&quot;20307&quot; value=&quot;660&quot;/&gt;&lt;/object&gt;&lt;object type=&quot;3&quot; unique_id=&quot;182317&quot;&gt;&lt;property id=&quot;20148&quot; value=&quot;5&quot;/&gt;&lt;property id=&quot;20300&quot; value=&quot;Slide 35 - &amp;quot;STOPMedicareFraud.gov&amp;quot;&quot;/&gt;&lt;property id=&quot;20307&quot; value=&quot;661&quot;/&gt;&lt;/object&gt;&lt;object type=&quot;3&quot; unique_id=&quot;183682&quot;&gt;&lt;property id=&quot;20148&quot; value=&quot;5&quot;/&gt;&lt;property id=&quot;20300&quot; value=&quot;Slide 32 - &amp;quot;Check Your Knowledge―Question 3&amp;quot;&quot;/&gt;&lt;property id=&quot;20307&quot; value=&quot;662&quot;/&gt;&lt;/object&gt;&lt;object type=&quot;3&quot; unique_id=&quot;196902&quot;&gt;&lt;property id=&quot;20148&quot; value=&quot;5&quot;/&gt;&lt;property id=&quot;20300&quot; value=&quot;Slide 23 - &amp;quot;Outreach &amp;amp; Education MEDIC (O&amp;amp;E MEDIC)&amp;quot;&quot;/&gt;&lt;property id=&quot;20307&quot; value=&quot;664&quot;/&gt;&lt;/object&gt;&lt;object type=&quot;3&quot; unique_id=&quot;341786&quot;&gt;&lt;property id=&quot;20148&quot; value=&quot;5&quot;/&gt;&lt;property id=&quot;20300&quot; value=&quot;Slide 48 - &amp;quot;CMS National Training Program (NTP)&amp;quot;&quot;/&gt;&lt;property id=&quot;20307&quot; value=&quot;667&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PRESENTER_SHAPEINFO" val="&lt;ThreeDShapeInfo&gt;&lt;uuid val=&quot;{E261C65F-43EF-45CD-93DA-EC25D0592FB6}&quot;/&gt;&lt;filename val=&quot;C:\DOCUME~1\b4sv\Local Settings\Temp\PR\data\asimages\{E261C65F-43EF-45CD-93DA-EC25D0592FB6}.png&quot;/&gt;&lt;hasEffects val=&quot;1&quot;/&gt;&lt;left val=&quot;67.56&quot;/&gt;&lt;top val=&quot;98.28&quot;/&gt;&lt;width val=&quot;129.36&quot;/&gt;&lt;height val=&quot;61.08&quot;/&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INFO" val="&lt;ThreeDShapeInfo&gt;&lt;uuid val=&quot;{B724BFF7-E6C9-4669-BF32-FD640596520B}&quot;/&gt;&lt;filename val=&quot;C:\DOCUME~1\b4sv\Local Settings\Temp\PR\data\asimages\{B724BFF7-E6C9-4669-BF32-FD640596520B}.png&quot;/&gt;&lt;hasEffects val=&quot;1&quot;/&gt;&lt;left val=&quot;441&quot;/&gt;&lt;top val=&quot;98.28&quot;/&gt;&lt;width val=&quot;136.92&quot;/&gt;&lt;height val=&quot;60.36&quot;/&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INFO" val="&lt;ThreeDShapeInfo&gt;&lt;uuid val=&quot;{0BFCE656-0941-45F5-BCBA-B60C8F17A8F9}&quot;/&gt;&lt;filename val=&quot;C:\DOCUME~1\b4sv\Local Settings\Temp\PR\data\asimages\{0BFCE656-0941-45F5-BCBA-B60C8F17A8F9}.png&quot;/&gt;&lt;hasEffects val=&quot;0&quot;/&gt;&lt;left val=&quot;-9&quot;/&gt;&lt;top val=&quot;-9&quot;/&gt;&lt;width val=&quot;739.08&quot;/&gt;&lt;height val=&quot;509.64&quot;/&gt;&lt;/ThreeDShapeInfo&gt;"/>
</p:tagLst>
</file>

<file path=ppt/theme/theme1.xml><?xml version="1.0" encoding="utf-8"?>
<a:theme xmlns:a="http://schemas.openxmlformats.org/drawingml/2006/main" name="2012 NMTP">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15 Text Slide - bulleted list">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2012 NMTP">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61700</TotalTime>
  <Words>11652</Words>
  <Application>Microsoft Office PowerPoint</Application>
  <PresentationFormat>On-screen Show (4:3)</PresentationFormat>
  <Paragraphs>1020</Paragraphs>
  <Slides>48</Slides>
  <Notes>48</Notes>
  <HiddenSlides>0</HiddenSlides>
  <MMClips>0</MMClips>
  <ScaleCrop>false</ScaleCrop>
  <HeadingPairs>
    <vt:vector size="8" baseType="variant">
      <vt:variant>
        <vt:lpstr>Fonts Used</vt:lpstr>
      </vt:variant>
      <vt:variant>
        <vt:i4>8</vt:i4>
      </vt:variant>
      <vt:variant>
        <vt:lpstr>Theme</vt:lpstr>
      </vt:variant>
      <vt:variant>
        <vt:i4>5</vt:i4>
      </vt:variant>
      <vt:variant>
        <vt:lpstr>Slide Titles</vt:lpstr>
      </vt:variant>
      <vt:variant>
        <vt:i4>48</vt:i4>
      </vt:variant>
      <vt:variant>
        <vt:lpstr>Custom Shows</vt:lpstr>
      </vt:variant>
      <vt:variant>
        <vt:i4>1</vt:i4>
      </vt:variant>
    </vt:vector>
  </HeadingPairs>
  <TitlesOfParts>
    <vt:vector size="62" baseType="lpstr">
      <vt:lpstr>ＭＳ Ｐゴシック</vt:lpstr>
      <vt:lpstr>Arial</vt:lpstr>
      <vt:lpstr>Arial Black</vt:lpstr>
      <vt:lpstr>Calibri</vt:lpstr>
      <vt:lpstr>Courier New</vt:lpstr>
      <vt:lpstr>Symbol</vt:lpstr>
      <vt:lpstr>Times New Roman</vt:lpstr>
      <vt:lpstr>Wingdings</vt:lpstr>
      <vt:lpstr>2012 NMTP</vt:lpstr>
      <vt:lpstr>2015 Text Slide - bulleted list</vt:lpstr>
      <vt:lpstr>2015 Blue Section Header - bulleted list</vt:lpstr>
      <vt:lpstr>1_2012 NMTP</vt:lpstr>
      <vt:lpstr>1_2015 Blue Section Header - bulleted list</vt:lpstr>
      <vt:lpstr>Programa Nacional de Capacitación  2015</vt:lpstr>
      <vt:lpstr>Objetivos de la sesión</vt:lpstr>
      <vt:lpstr>Lección 1 — Panorama general del fraude y el abuso</vt:lpstr>
      <vt:lpstr>Definición de fraude y abuso</vt:lpstr>
      <vt:lpstr>Protección del dinero de los contribuyentes</vt:lpstr>
      <vt:lpstr>Ejemplos de fraude</vt:lpstr>
      <vt:lpstr>Consecuencias de compartir un  número o tarjeta de Medicaid</vt:lpstr>
      <vt:lpstr>¿Quién comete el fraude?</vt:lpstr>
      <vt:lpstr>Transparencia de pago indebido </vt:lpstr>
      <vt:lpstr>Causas de los pagos indebidos</vt:lpstr>
      <vt:lpstr>Prevención del fraude contra Medicare Parte C y Parte D </vt:lpstr>
      <vt:lpstr>Telemercadeo y fraude Equipo médico duradero (DME) </vt:lpstr>
      <vt:lpstr>Problemas en la calidad de la atención</vt:lpstr>
      <vt:lpstr>Compruebe su conocimiento: pregunta 1</vt:lpstr>
      <vt:lpstr>Compruebe su conocimiento: pregunta 2</vt:lpstr>
      <vt:lpstr>Lección 2 — Estrategias de CMS contra el fraude y el abuso</vt:lpstr>
      <vt:lpstr>Centro para la Integridad del Programa de CMS</vt:lpstr>
      <vt:lpstr>Contratistas de Integridad del Programa de CMS</vt:lpstr>
      <vt:lpstr>Contratistas Zonales de Integridad del Programa (ZIPC) </vt:lpstr>
      <vt:lpstr>Mapa de Contratista Zonal de Integridad del Programa</vt:lpstr>
      <vt:lpstr>Contratista para la Integridad del Uso de los Medicamentos de la Integridad de Beneficios Nacional (NBI MEDIC) </vt:lpstr>
      <vt:lpstr>Programa de Auditoría de Recuperación</vt:lpstr>
      <vt:lpstr>Difusión y Educación Médica (O&amp;E MEDIC)</vt:lpstr>
      <vt:lpstr>Contratistas de Integridad de Medicaid (MIC)</vt:lpstr>
      <vt:lpstr>Acciones administrativas de CMS </vt:lpstr>
      <vt:lpstr>Acciones de cumplimiento de la ley</vt:lpstr>
      <vt:lpstr>Asociación de Prevención del Fraude en la Atención Médica</vt:lpstr>
      <vt:lpstr>Equipo de Cumplimiento de la Ley y de  Prevención contra el Fraude en el Cuidado de la Salud (HEAT) </vt:lpstr>
      <vt:lpstr> Equipos de fuerza de choque contra el fraude en Medicare </vt:lpstr>
      <vt:lpstr>Conjunto para la prevención del fraude</vt:lpstr>
      <vt:lpstr>Capacitación para el proveedor y el beneficiario</vt:lpstr>
      <vt:lpstr>Compruebe su conocimiento: pregunta 3</vt:lpstr>
      <vt:lpstr>Lección 3: cómo se puede combatir el fraude</vt:lpstr>
      <vt:lpstr>Las 4R para luchar contra el fraude en Medicare</vt:lpstr>
      <vt:lpstr>STOPMedicareFraud.gov</vt:lpstr>
      <vt:lpstr>Resumen de Medicare (MSN)</vt:lpstr>
      <vt:lpstr>MyMedicare.gov</vt:lpstr>
      <vt:lpstr> 1-800-MEDICARE (TTY 1-877-486-2048) </vt:lpstr>
      <vt:lpstr>Actividad de aprendizaje</vt:lpstr>
      <vt:lpstr>Actividad de aprendizaje ¿Qué podría indicar fraude?</vt:lpstr>
      <vt:lpstr>Luchar contra el fraude puede valer la pena</vt:lpstr>
      <vt:lpstr>La Patrulla Medicare de Adultos Mayores</vt:lpstr>
      <vt:lpstr>Protección de la información personal</vt:lpstr>
      <vt:lpstr>Robo de identidad</vt:lpstr>
      <vt:lpstr>Denuncia de sospechas de fraude contra Medicaid</vt:lpstr>
      <vt:lpstr>Puntos clave que debe recordar</vt:lpstr>
      <vt:lpstr>Guía de recursos contra el fraude y el abuso en Medicare</vt:lpstr>
      <vt:lpstr>Programa Nacional de Capacitación (NTP) de CMS</vt:lpstr>
      <vt:lpstr>slides to remove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Kim Lare</cp:lastModifiedBy>
  <cp:revision>3379</cp:revision>
  <cp:lastPrinted>2016-02-03T18:07:53Z</cp:lastPrinted>
  <dcterms:created xsi:type="dcterms:W3CDTF">2009-12-09T15:42:29Z</dcterms:created>
  <dcterms:modified xsi:type="dcterms:W3CDTF">2016-02-03T18:25:04Z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489353521</vt:i4>
  </property>
  <property fmtid="{D5CDD505-2E9C-101B-9397-08002B2CF9AE}" pid="3" name="_NewReviewCycle">
    <vt:lpwstr/>
  </property>
  <property fmtid="{D5CDD505-2E9C-101B-9397-08002B2CF9AE}" pid="4" name="_EmailSubject">
    <vt:lpwstr>Module #10: Spanish Translation of Modules</vt:lpwstr>
  </property>
  <property fmtid="{D5CDD505-2E9C-101B-9397-08002B2CF9AE}" pid="5" name="_AuthorEmail">
    <vt:lpwstr>Andres.Hardouin@cms.hhs.gov</vt:lpwstr>
  </property>
  <property fmtid="{D5CDD505-2E9C-101B-9397-08002B2CF9AE}" pid="6" name="_AuthorEmailDisplayName">
    <vt:lpwstr>Hardouin, Andres (CMS/OC)</vt:lpwstr>
  </property>
  <property fmtid="{D5CDD505-2E9C-101B-9397-08002B2CF9AE}" pid="7" name="_PreviousAdHocReviewCycleID">
    <vt:i4>-1141926955</vt:i4>
  </property>
</Properties>
</file>