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4.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5.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6.xml" ContentType="application/vnd.openxmlformats-officedocument.presentationml.tags+xml"/>
  <Override PartName="/ppt/notesSlides/notesSlide16.xml" ContentType="application/vnd.openxmlformats-officedocument.presentationml.notesSlide+xml"/>
  <Override PartName="/ppt/tags/tag7.xml" ContentType="application/vnd.openxmlformats-officedocument.presentationml.tags+xml"/>
  <Override PartName="/ppt/notesSlides/notesSlide17.xml" ContentType="application/vnd.openxmlformats-officedocument.presentationml.notesSlide+xml"/>
  <Override PartName="/ppt/tags/tag8.xml" ContentType="application/vnd.openxmlformats-officedocument.presentationml.tags+xml"/>
  <Override PartName="/ppt/notesSlides/notesSlide18.xml" ContentType="application/vnd.openxmlformats-officedocument.presentationml.notesSlide+xml"/>
  <Override PartName="/ppt/tags/tag9.xml" ContentType="application/vnd.openxmlformats-officedocument.presentationml.tags+xml"/>
  <Override PartName="/ppt/notesSlides/notesSlide19.xml" ContentType="application/vnd.openxmlformats-officedocument.presentationml.notesSlide+xml"/>
  <Override PartName="/ppt/tags/tag10.xml" ContentType="application/vnd.openxmlformats-officedocument.presentationml.tags+xml"/>
  <Override PartName="/ppt/notesSlides/notesSlide20.xml" ContentType="application/vnd.openxmlformats-officedocument.presentationml.notesSlide+xml"/>
  <Override PartName="/ppt/tags/tag11.xml" ContentType="application/vnd.openxmlformats-officedocument.presentationml.tags+xml"/>
  <Override PartName="/ppt/notesSlides/notesSlide21.xml" ContentType="application/vnd.openxmlformats-officedocument.presentationml.notesSlide+xml"/>
  <Override PartName="/ppt/tags/tag12.xml" ContentType="application/vnd.openxmlformats-officedocument.presentationml.tags+xml"/>
  <Override PartName="/ppt/notesSlides/notesSlide22.xml" ContentType="application/vnd.openxmlformats-officedocument.presentationml.notesSlide+xml"/>
  <Override PartName="/ppt/tags/tag13.xml" ContentType="application/vnd.openxmlformats-officedocument.presentationml.tags+xml"/>
  <Override PartName="/ppt/notesSlides/notesSlide23.xml" ContentType="application/vnd.openxmlformats-officedocument.presentationml.notesSlide+xml"/>
  <Override PartName="/ppt/tags/tag14.xml" ContentType="application/vnd.openxmlformats-officedocument.presentationml.tags+xml"/>
  <Override PartName="/ppt/notesSlides/notesSlide24.xml" ContentType="application/vnd.openxmlformats-officedocument.presentationml.notesSlide+xml"/>
  <Override PartName="/ppt/tags/tag15.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6.xml" ContentType="application/vnd.openxmlformats-officedocument.presentationml.tags+xml"/>
  <Override PartName="/ppt/notesSlides/notesSlide27.xml" ContentType="application/vnd.openxmlformats-officedocument.presentationml.notesSlide+xml"/>
  <Override PartName="/ppt/tags/tag17.xml" ContentType="application/vnd.openxmlformats-officedocument.presentationml.tags+xml"/>
  <Override PartName="/ppt/notesSlides/notesSlide28.xml" ContentType="application/vnd.openxmlformats-officedocument.presentationml.notesSlide+xml"/>
  <Override PartName="/ppt/tags/tag18.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19.xml" ContentType="application/vnd.openxmlformats-officedocument.presentationml.tags+xml"/>
  <Override PartName="/ppt/notesSlides/notesSlide31.xml" ContentType="application/vnd.openxmlformats-officedocument.presentationml.notesSlide+xml"/>
  <Override PartName="/ppt/tags/tag20.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21.xml" ContentType="application/vnd.openxmlformats-officedocument.presentationml.tags+xml"/>
  <Override PartName="/ppt/notesSlides/notesSlide34.xml" ContentType="application/vnd.openxmlformats-officedocument.presentationml.notesSlide+xml"/>
  <Override PartName="/ppt/tags/tag22.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23.xml" ContentType="application/vnd.openxmlformats-officedocument.presentationml.tags+xml"/>
  <Override PartName="/ppt/notesSlides/notesSlide37.xml" ContentType="application/vnd.openxmlformats-officedocument.presentationml.notesSlide+xml"/>
  <Override PartName="/ppt/tags/tag24.xml" ContentType="application/vnd.openxmlformats-officedocument.presentationml.tag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41.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42.xml" ContentType="application/vnd.openxmlformats-officedocument.presentationml.notesSlide+xml"/>
  <Override PartName="/ppt/tags/tag30.xml" ContentType="application/vnd.openxmlformats-officedocument.presentationml.tags+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tags/tag31.xml" ContentType="application/vnd.openxmlformats-officedocument.presentationml.tags+xml"/>
  <Override PartName="/ppt/notesSlides/notesSlide45.xml" ContentType="application/vnd.openxmlformats-officedocument.presentationml.notesSlide+xml"/>
  <Override PartName="/ppt/tags/tag32.xml" ContentType="application/vnd.openxmlformats-officedocument.presentationml.tags+xml"/>
  <Override PartName="/ppt/notesSlides/notesSlide46.xml" ContentType="application/vnd.openxmlformats-officedocument.presentationml.notesSlide+xml"/>
  <Override PartName="/ppt/tags/tag33.xml" ContentType="application/vnd.openxmlformats-officedocument.presentationml.tags+xml"/>
  <Override PartName="/ppt/notesSlides/notesSlide47.xml" ContentType="application/vnd.openxmlformats-officedocument.presentationml.notesSlide+xml"/>
  <Override PartName="/ppt/tags/tag34.xml" ContentType="application/vnd.openxmlformats-officedocument.presentationml.tags+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tags/tag35.xml" ContentType="application/vnd.openxmlformats-officedocument.presentationml.tags+xml"/>
  <Override PartName="/ppt/notesSlides/notesSlide51.xml" ContentType="application/vnd.openxmlformats-officedocument.presentationml.notesSlide+xml"/>
  <Override PartName="/ppt/tags/tag36.xml" ContentType="application/vnd.openxmlformats-officedocument.presentationml.tags+xml"/>
  <Override PartName="/ppt/notesSlides/notesSlide52.xml" ContentType="application/vnd.openxmlformats-officedocument.presentationml.notesSlide+xml"/>
  <Override PartName="/ppt/tags/tag37.xml" ContentType="application/vnd.openxmlformats-officedocument.presentationml.tags+xml"/>
  <Override PartName="/ppt/notesSlides/notesSlide53.xml" ContentType="application/vnd.openxmlformats-officedocument.presentationml.notesSlide+xml"/>
  <Override PartName="/ppt/tags/tag38.xml" ContentType="application/vnd.openxmlformats-officedocument.presentationml.tags+xml"/>
  <Override PartName="/ppt/notesSlides/notesSlide54.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tags/tag42.xml" ContentType="application/vnd.openxmlformats-officedocument.presentationml.tags+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tags/tag43.xml" ContentType="application/vnd.openxmlformats-officedocument.presentationml.tags+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tags/tag44.xml" ContentType="application/vnd.openxmlformats-officedocument.presentationml.tags+xml"/>
  <Override PartName="/ppt/notesSlides/notesSlide66.xml" ContentType="application/vnd.openxmlformats-officedocument.presentationml.notesSlide+xml"/>
  <Override PartName="/ppt/tags/tag45.xml" ContentType="application/vnd.openxmlformats-officedocument.presentationml.tags+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tags/tag46.xml" ContentType="application/vnd.openxmlformats-officedocument.presentationml.tags+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74.xml" ContentType="application/vnd.openxmlformats-officedocument.presentationml.notesSlide+xml"/>
  <Override PartName="/ppt/tags/tag50.xml" ContentType="application/vnd.openxmlformats-officedocument.presentationml.tags+xml"/>
  <Override PartName="/ppt/notesSlides/notesSlide75.xml" ContentType="application/vnd.openxmlformats-officedocument.presentationml.notesSlide+xml"/>
  <Override PartName="/ppt/tags/tag51.xml" ContentType="application/vnd.openxmlformats-officedocument.presentationml.tags+xml"/>
  <Override PartName="/ppt/notesSlides/notesSlide76.xml" ContentType="application/vnd.openxmlformats-officedocument.presentationml.notesSlide+xml"/>
  <Override PartName="/ppt/tags/tag52.xml" ContentType="application/vnd.openxmlformats-officedocument.presentationml.tags+xml"/>
  <Override PartName="/ppt/notesSlides/notesSlide77.xml" ContentType="application/vnd.openxmlformats-officedocument.presentationml.notesSlide+xml"/>
  <Override PartName="/ppt/tags/tag53.xml" ContentType="application/vnd.openxmlformats-officedocument.presentationml.tags+xml"/>
  <Override PartName="/ppt/notesSlides/notesSlide78.xml" ContentType="application/vnd.openxmlformats-officedocument.presentationml.notesSlide+xml"/>
  <Override PartName="/ppt/tags/tag54.xml" ContentType="application/vnd.openxmlformats-officedocument.presentationml.tags+xml"/>
  <Override PartName="/ppt/notesSlides/notesSlide79.xml" ContentType="application/vnd.openxmlformats-officedocument.presentationml.notesSlide+xml"/>
  <Override PartName="/ppt/tags/tag55.xml" ContentType="application/vnd.openxmlformats-officedocument.presentationml.tags+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tags/tag56.xml" ContentType="application/vnd.openxmlformats-officedocument.presentationml.tags+xml"/>
  <Override PartName="/ppt/notesSlides/notesSlide86.xml" ContentType="application/vnd.openxmlformats-officedocument.presentationml.notesSlide+xml"/>
  <Override PartName="/ppt/tags/tag57.xml" ContentType="application/vnd.openxmlformats-officedocument.presentationml.tags+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notesSlides/notesSlide89.xml" ContentType="application/vnd.openxmlformats-officedocument.presentationml.notesSlide+xml"/>
  <Override PartName="/ppt/tags/tag60.xml" ContentType="application/vnd.openxmlformats-officedocument.presentationml.tags+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tags/tag61.xml" ContentType="application/vnd.openxmlformats-officedocument.presentationml.tags+xml"/>
  <Override PartName="/ppt/notesSlides/notesSlide92.xml" ContentType="application/vnd.openxmlformats-officedocument.presentationml.notesSlide+xml"/>
  <Override PartName="/ppt/tags/tag62.xml" ContentType="application/vnd.openxmlformats-officedocument.presentationml.tags+xml"/>
  <Override PartName="/ppt/notesSlides/notesSlide93.xml" ContentType="application/vnd.openxmlformats-officedocument.presentationml.notesSlide+xml"/>
  <Override PartName="/ppt/tags/tag63.xml" ContentType="application/vnd.openxmlformats-officedocument.presentationml.tags+xml"/>
  <Override PartName="/ppt/notesSlides/notesSlide94.xml" ContentType="application/vnd.openxmlformats-officedocument.presentationml.notesSlide+xml"/>
  <Override PartName="/ppt/tags/tag64.xml" ContentType="application/vnd.openxmlformats-officedocument.presentationml.tags+xml"/>
  <Override PartName="/ppt/notesSlides/notesSlide95.xml" ContentType="application/vnd.openxmlformats-officedocument.presentationml.notesSlide+xml"/>
  <Override PartName="/ppt/tags/tag65.xml" ContentType="application/vnd.openxmlformats-officedocument.presentationml.tags+xml"/>
  <Override PartName="/ppt/notesSlides/notesSlide96.xml" ContentType="application/vnd.openxmlformats-officedocument.presentationml.notesSlide+xml"/>
  <Override PartName="/ppt/tags/tag66.xml" ContentType="application/vnd.openxmlformats-officedocument.presentationml.tags+xml"/>
  <Override PartName="/ppt/notesSlides/notesSlide97.xml" ContentType="application/vnd.openxmlformats-officedocument.presentationml.notesSlide+xml"/>
  <Override PartName="/ppt/tags/tag67.xml" ContentType="application/vnd.openxmlformats-officedocument.presentationml.tags+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notesSlides/notesSlide100.xml" ContentType="application/vnd.openxmlformats-officedocument.presentationml.notesSlide+xml"/>
  <Override PartName="/ppt/tags/tag70.xml" ContentType="application/vnd.openxmlformats-officedocument.presentationml.tags+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tags/tag71.xml" ContentType="application/vnd.openxmlformats-officedocument.presentationml.tags+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tags/tag72.xml" ContentType="application/vnd.openxmlformats-officedocument.presentationml.tags+xml"/>
  <Override PartName="/ppt/notesSlides/notesSlide106.xml" ContentType="application/vnd.openxmlformats-officedocument.presentationml.notesSlide+xml"/>
  <Override PartName="/ppt/tags/tag73.xml" ContentType="application/vnd.openxmlformats-officedocument.presentationml.tags+xml"/>
  <Override PartName="/ppt/notesSlides/notesSlide107.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3" r:id="rId2"/>
    <p:sldMasterId id="2147483660" r:id="rId3"/>
  </p:sldMasterIdLst>
  <p:notesMasterIdLst>
    <p:notesMasterId r:id="rId122"/>
  </p:notesMasterIdLst>
  <p:sldIdLst>
    <p:sldId id="421" r:id="rId4"/>
    <p:sldId id="304" r:id="rId5"/>
    <p:sldId id="305" r:id="rId6"/>
    <p:sldId id="306" r:id="rId7"/>
    <p:sldId id="307" r:id="rId8"/>
    <p:sldId id="308" r:id="rId9"/>
    <p:sldId id="309" r:id="rId10"/>
    <p:sldId id="310" r:id="rId11"/>
    <p:sldId id="311" r:id="rId12"/>
    <p:sldId id="312" r:id="rId13"/>
    <p:sldId id="313" r:id="rId14"/>
    <p:sldId id="314" r:id="rId15"/>
    <p:sldId id="431" r:id="rId16"/>
    <p:sldId id="316" r:id="rId17"/>
    <p:sldId id="317" r:id="rId18"/>
    <p:sldId id="318" r:id="rId19"/>
    <p:sldId id="319" r:id="rId20"/>
    <p:sldId id="320" r:id="rId21"/>
    <p:sldId id="321" r:id="rId22"/>
    <p:sldId id="322" r:id="rId23"/>
    <p:sldId id="323" r:id="rId24"/>
    <p:sldId id="324" r:id="rId25"/>
    <p:sldId id="325" r:id="rId26"/>
    <p:sldId id="326" r:id="rId27"/>
    <p:sldId id="327" r:id="rId28"/>
    <p:sldId id="328" r:id="rId29"/>
    <p:sldId id="329" r:id="rId30"/>
    <p:sldId id="330" r:id="rId31"/>
    <p:sldId id="331" r:id="rId32"/>
    <p:sldId id="425" r:id="rId33"/>
    <p:sldId id="333" r:id="rId34"/>
    <p:sldId id="334" r:id="rId35"/>
    <p:sldId id="335" r:id="rId36"/>
    <p:sldId id="336" r:id="rId37"/>
    <p:sldId id="419" r:id="rId38"/>
    <p:sldId id="420" r:id="rId39"/>
    <p:sldId id="337" r:id="rId40"/>
    <p:sldId id="338" r:id="rId41"/>
    <p:sldId id="339" r:id="rId42"/>
    <p:sldId id="340" r:id="rId43"/>
    <p:sldId id="438" r:id="rId44"/>
    <p:sldId id="439" r:id="rId45"/>
    <p:sldId id="343" r:id="rId46"/>
    <p:sldId id="437" r:id="rId47"/>
    <p:sldId id="345" r:id="rId48"/>
    <p:sldId id="346" r:id="rId49"/>
    <p:sldId id="347" r:id="rId50"/>
    <p:sldId id="348" r:id="rId51"/>
    <p:sldId id="349" r:id="rId52"/>
    <p:sldId id="350" r:id="rId53"/>
    <p:sldId id="351" r:id="rId54"/>
    <p:sldId id="426" r:id="rId55"/>
    <p:sldId id="427" r:id="rId56"/>
    <p:sldId id="354" r:id="rId57"/>
    <p:sldId id="440" r:id="rId58"/>
    <p:sldId id="357" r:id="rId59"/>
    <p:sldId id="358" r:id="rId60"/>
    <p:sldId id="359" r:id="rId61"/>
    <p:sldId id="360" r:id="rId62"/>
    <p:sldId id="368" r:id="rId63"/>
    <p:sldId id="361" r:id="rId64"/>
    <p:sldId id="362" r:id="rId65"/>
    <p:sldId id="363" r:id="rId66"/>
    <p:sldId id="364" r:id="rId67"/>
    <p:sldId id="365" r:id="rId68"/>
    <p:sldId id="366" r:id="rId69"/>
    <p:sldId id="367" r:id="rId70"/>
    <p:sldId id="370" r:id="rId71"/>
    <p:sldId id="371" r:id="rId72"/>
    <p:sldId id="372" r:id="rId73"/>
    <p:sldId id="373" r:id="rId74"/>
    <p:sldId id="374" r:id="rId75"/>
    <p:sldId id="375" r:id="rId76"/>
    <p:sldId id="441" r:id="rId77"/>
    <p:sldId id="378" r:id="rId78"/>
    <p:sldId id="379" r:id="rId79"/>
    <p:sldId id="380" r:id="rId80"/>
    <p:sldId id="381" r:id="rId81"/>
    <p:sldId id="382" r:id="rId82"/>
    <p:sldId id="428" r:id="rId83"/>
    <p:sldId id="432" r:id="rId84"/>
    <p:sldId id="433" r:id="rId85"/>
    <p:sldId id="385" r:id="rId86"/>
    <p:sldId id="386" r:id="rId87"/>
    <p:sldId id="387" r:id="rId88"/>
    <p:sldId id="388" r:id="rId89"/>
    <p:sldId id="389" r:id="rId90"/>
    <p:sldId id="435" r:id="rId91"/>
    <p:sldId id="443" r:id="rId92"/>
    <p:sldId id="391" r:id="rId93"/>
    <p:sldId id="392" r:id="rId94"/>
    <p:sldId id="393" r:id="rId95"/>
    <p:sldId id="394" r:id="rId96"/>
    <p:sldId id="395" r:id="rId97"/>
    <p:sldId id="396" r:id="rId98"/>
    <p:sldId id="397" r:id="rId99"/>
    <p:sldId id="398" r:id="rId100"/>
    <p:sldId id="399" r:id="rId101"/>
    <p:sldId id="400" r:id="rId102"/>
    <p:sldId id="444" r:id="rId103"/>
    <p:sldId id="402" r:id="rId104"/>
    <p:sldId id="403" r:id="rId105"/>
    <p:sldId id="404" r:id="rId106"/>
    <p:sldId id="405" r:id="rId107"/>
    <p:sldId id="406" r:id="rId108"/>
    <p:sldId id="407" r:id="rId109"/>
    <p:sldId id="408" r:id="rId110"/>
    <p:sldId id="442" r:id="rId111"/>
    <p:sldId id="410" r:id="rId112"/>
    <p:sldId id="411" r:id="rId113"/>
    <p:sldId id="434" r:id="rId114"/>
    <p:sldId id="413" r:id="rId115"/>
    <p:sldId id="414" r:id="rId116"/>
    <p:sldId id="415" r:id="rId117"/>
    <p:sldId id="416" r:id="rId118"/>
    <p:sldId id="445" r:id="rId119"/>
    <p:sldId id="418" r:id="rId120"/>
    <p:sldId id="436" r:id="rId121"/>
  </p:sldIdLst>
  <p:sldSz cx="9144000" cy="6858000" type="screen4x3"/>
  <p:notesSz cx="7002463" cy="9236075"/>
  <p:custDataLst>
    <p:tags r:id="rId1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4A9C"/>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289" autoAdjust="0"/>
    <p:restoredTop sz="80610" autoAdjust="0"/>
  </p:normalViewPr>
  <p:slideViewPr>
    <p:cSldViewPr snapToGrid="0">
      <p:cViewPr varScale="1">
        <p:scale>
          <a:sx n="41" d="100"/>
          <a:sy n="41" d="100"/>
        </p:scale>
        <p:origin x="1205" y="38"/>
      </p:cViewPr>
      <p:guideLst>
        <p:guide orient="horz" pos="2160"/>
        <p:guide pos="2880"/>
      </p:guideLst>
    </p:cSldViewPr>
  </p:slideViewPr>
  <p:notesTextViewPr>
    <p:cViewPr>
      <p:scale>
        <a:sx n="1" d="1"/>
        <a:sy n="1" d="1"/>
      </p:scale>
      <p:origin x="0" y="0"/>
    </p:cViewPr>
  </p:notesTextViewPr>
  <p:sorterViewPr>
    <p:cViewPr>
      <p:scale>
        <a:sx n="100" d="100"/>
        <a:sy n="100" d="100"/>
      </p:scale>
      <p:origin x="0" y="20772"/>
    </p:cViewPr>
  </p:sorterViewPr>
  <p:notesViewPr>
    <p:cSldViewPr snapToGrid="0">
      <p:cViewPr>
        <p:scale>
          <a:sx n="100" d="100"/>
          <a:sy n="100" d="100"/>
        </p:scale>
        <p:origin x="2550" y="7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117" Type="http://schemas.openxmlformats.org/officeDocument/2006/relationships/slide" Target="slides/slide114.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12" Type="http://schemas.openxmlformats.org/officeDocument/2006/relationships/slide" Target="slides/slide109.xml"/><Relationship Id="rId16" Type="http://schemas.openxmlformats.org/officeDocument/2006/relationships/slide" Target="slides/slide13.xml"/><Relationship Id="rId107" Type="http://schemas.openxmlformats.org/officeDocument/2006/relationships/slide" Target="slides/slide104.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102" Type="http://schemas.openxmlformats.org/officeDocument/2006/relationships/slide" Target="slides/slide99.xml"/><Relationship Id="rId123" Type="http://schemas.openxmlformats.org/officeDocument/2006/relationships/tags" Target="tags/tag1.xml"/><Relationship Id="rId5" Type="http://schemas.openxmlformats.org/officeDocument/2006/relationships/slide" Target="slides/slide2.xml"/><Relationship Id="rId90" Type="http://schemas.openxmlformats.org/officeDocument/2006/relationships/slide" Target="slides/slide87.xml"/><Relationship Id="rId95" Type="http://schemas.openxmlformats.org/officeDocument/2006/relationships/slide" Target="slides/slide9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slide" Target="slides/slide102.xml"/><Relationship Id="rId113" Type="http://schemas.openxmlformats.org/officeDocument/2006/relationships/slide" Target="slides/slide110.xml"/><Relationship Id="rId118" Type="http://schemas.openxmlformats.org/officeDocument/2006/relationships/slide" Target="slides/slide115.xml"/><Relationship Id="rId126"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slide" Target="slides/slide95.xml"/><Relationship Id="rId121" Type="http://schemas.openxmlformats.org/officeDocument/2006/relationships/slide" Target="slides/slide11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103" Type="http://schemas.openxmlformats.org/officeDocument/2006/relationships/slide" Target="slides/slide100.xml"/><Relationship Id="rId108" Type="http://schemas.openxmlformats.org/officeDocument/2006/relationships/slide" Target="slides/slide105.xml"/><Relationship Id="rId116" Type="http://schemas.openxmlformats.org/officeDocument/2006/relationships/slide" Target="slides/slide113.xml"/><Relationship Id="rId124"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11" Type="http://schemas.openxmlformats.org/officeDocument/2006/relationships/slide" Target="slides/slide108.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slide" Target="slides/slide103.xml"/><Relationship Id="rId114" Type="http://schemas.openxmlformats.org/officeDocument/2006/relationships/slide" Target="slides/slide111.xml"/><Relationship Id="rId119" Type="http://schemas.openxmlformats.org/officeDocument/2006/relationships/slide" Target="slides/slide116.xml"/><Relationship Id="rId127" Type="http://schemas.openxmlformats.org/officeDocument/2006/relationships/tableStyles" Target="tableStyle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122"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slide" Target="slides/slide10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slide" Target="slides/slide101.xml"/><Relationship Id="rId120" Type="http://schemas.openxmlformats.org/officeDocument/2006/relationships/slide" Target="slides/slide117.xml"/><Relationship Id="rId125" Type="http://schemas.openxmlformats.org/officeDocument/2006/relationships/viewProps" Target="viewProps.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110" Type="http://schemas.openxmlformats.org/officeDocument/2006/relationships/slide" Target="slides/slide107.xml"/><Relationship Id="rId115" Type="http://schemas.openxmlformats.org/officeDocument/2006/relationships/slide" Target="slides/slide112.xml"/><Relationship Id="rId61" Type="http://schemas.openxmlformats.org/officeDocument/2006/relationships/slide" Target="slides/slide58.xml"/><Relationship Id="rId82" Type="http://schemas.openxmlformats.org/officeDocument/2006/relationships/slide" Target="slides/slide7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22400" y="752475"/>
            <a:ext cx="4157663" cy="3117850"/>
          </a:xfrm>
          <a:prstGeom prst="rect">
            <a:avLst/>
          </a:prstGeom>
          <a:noFill/>
          <a:ln w="12700">
            <a:solidFill>
              <a:prstClr val="black"/>
            </a:solidFill>
          </a:ln>
        </p:spPr>
        <p:txBody>
          <a:bodyPr vert="horz" lIns="92786" tIns="46393" rIns="92786" bIns="46393" rtlCol="0" anchor="ctr"/>
          <a:lstStyle/>
          <a:p>
            <a:endParaRPr lang="en-US" dirty="0"/>
          </a:p>
        </p:txBody>
      </p:sp>
      <p:sp>
        <p:nvSpPr>
          <p:cNvPr id="5" name="Notes Placeholder 4"/>
          <p:cNvSpPr>
            <a:spLocks noGrp="1"/>
          </p:cNvSpPr>
          <p:nvPr>
            <p:ph type="body" sz="quarter" idx="3"/>
          </p:nvPr>
        </p:nvSpPr>
        <p:spPr>
          <a:xfrm>
            <a:off x="532796" y="4035281"/>
            <a:ext cx="5895274" cy="4383879"/>
          </a:xfrm>
          <a:prstGeom prst="rect">
            <a:avLst/>
          </a:prstGeom>
        </p:spPr>
        <p:txBody>
          <a:bodyPr vert="horz" lIns="92786" tIns="46393" rIns="92786" bIns="46393" rtlCol="0"/>
          <a:lstStyle/>
          <a:p>
            <a:pPr marL="0" marR="0" lvl="0" indent="0" algn="l" defTabSz="910560" rtl="0" eaLnBrk="1" fontAlgn="auto" latinLnBrk="0" hangingPunct="1">
              <a:lnSpc>
                <a:spcPct val="100000"/>
              </a:lnSpc>
              <a:spcBef>
                <a:spcPts val="597"/>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Click to edit Master text styles</a:t>
            </a:r>
          </a:p>
          <a:p>
            <a:pPr marL="116982" marR="0" lvl="1" indent="-116982" algn="l" defTabSz="910560" rtl="0" eaLnBrk="1" fontAlgn="auto" latinLnBrk="0" hangingPunct="1">
              <a:lnSpc>
                <a:spcPct val="100000"/>
              </a:lnSpc>
              <a:spcBef>
                <a:spcPts val="597"/>
              </a:spcBef>
              <a:spcAft>
                <a:spcPts val="0"/>
              </a:spcAft>
              <a:buClrTx/>
              <a:buSzTx/>
              <a:buFont typeface="Wingdings" panose="05000000000000000000" pitchFamily="2" charset="2"/>
              <a:buChar char="§"/>
              <a:tabLst>
                <a:tab pos="116982" algn="l"/>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Second level</a:t>
            </a:r>
          </a:p>
          <a:p>
            <a:pPr marL="229221" marR="0" lvl="2" indent="-118563" algn="l" defTabSz="910560" rtl="0" eaLnBrk="1" fontAlgn="auto" latinLnBrk="0" hangingPunct="1">
              <a:lnSpc>
                <a:spcPct val="100000"/>
              </a:lnSpc>
              <a:spcBef>
                <a:spcPts val="597"/>
              </a:spcBef>
              <a:spcAft>
                <a:spcPts val="0"/>
              </a:spcAft>
              <a:buClrTx/>
              <a:buSzTx/>
              <a:buFont typeface="Arial" panose="020B0604020202020204" pitchFamily="34" charset="0"/>
              <a:buChar char="•"/>
              <a:tabLst/>
              <a:defRPr/>
            </a:pPr>
            <a:r>
              <a:rPr kumimoji="0" lang="en-US" sz="1200" b="0" i="0" u="none" strike="noStrike" kern="1200" cap="none" spc="0" normalizeH="0" baseline="0" noProof="0" smtClean="0">
                <a:ln>
                  <a:noFill/>
                </a:ln>
                <a:solidFill>
                  <a:prstClr val="black"/>
                </a:solidFill>
                <a:effectLst/>
                <a:uLnTx/>
                <a:uFillTx/>
                <a:latin typeface="+mn-lt"/>
                <a:ea typeface="+mn-ea"/>
                <a:cs typeface="+mn-cs"/>
              </a:rPr>
              <a:t>Third level</a:t>
            </a: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7" name="Slide Number Placeholder 6"/>
          <p:cNvSpPr>
            <a:spLocks noGrp="1"/>
          </p:cNvSpPr>
          <p:nvPr>
            <p:ph type="sldNum" sz="quarter" idx="5"/>
          </p:nvPr>
        </p:nvSpPr>
        <p:spPr>
          <a:xfrm>
            <a:off x="3966442" y="8772669"/>
            <a:ext cx="3034401" cy="463406"/>
          </a:xfrm>
          <a:prstGeom prst="rect">
            <a:avLst/>
          </a:prstGeom>
        </p:spPr>
        <p:txBody>
          <a:bodyPr vert="horz" lIns="92786" tIns="46393" rIns="92786" bIns="46393" rtlCol="0" anchor="b"/>
          <a:lstStyle>
            <a:lvl1pPr algn="r">
              <a:defRPr sz="1200"/>
            </a:lvl1pPr>
          </a:lstStyle>
          <a:p>
            <a:fld id="{0B77B103-16DD-4E5B-B7FE-8CB91BD629A9}" type="slidenum">
              <a:rPr lang="en-US" smtClean="0"/>
              <a:t>‹#›</a:t>
            </a:fld>
            <a:endParaRPr lang="es-US" dirty="0"/>
          </a:p>
        </p:txBody>
      </p:sp>
    </p:spTree>
    <p:extLst>
      <p:ext uri="{BB962C8B-B14F-4D97-AF65-F5344CB8AC3E}">
        <p14:creationId xmlns:p14="http://schemas.microsoft.com/office/powerpoint/2010/main" val="1928085563"/>
      </p:ext>
    </p:extLst>
  </p:cSld>
  <p:clrMap bg1="lt1" tx1="dk1" bg2="lt2" tx2="dk2" accent1="accent1" accent2="accent2" accent3="accent3" accent4="accent4" accent5="accent5" accent6="accent6" hlink="hlink" folHlink="folHlink"/>
  <p:notesStyle>
    <a:lvl1pPr marL="0" marR="0" indent="0" algn="l" defTabSz="914400" rtl="0" eaLnBrk="1" fontAlgn="auto" latinLnBrk="0" hangingPunct="1">
      <a:lnSpc>
        <a:spcPct val="100000"/>
      </a:lnSpc>
      <a:spcBef>
        <a:spcPts val="600"/>
      </a:spcBef>
      <a:spcAft>
        <a:spcPts val="0"/>
      </a:spcAft>
      <a:buClrTx/>
      <a:buSzTx/>
      <a:buFontTx/>
      <a:buNone/>
      <a:tabLst/>
      <a:defRPr sz="1200" kern="1200">
        <a:solidFill>
          <a:schemeClr val="tx1"/>
        </a:solidFill>
        <a:latin typeface="+mn-lt"/>
        <a:ea typeface="+mn-ea"/>
        <a:cs typeface="+mn-cs"/>
      </a:defRPr>
    </a:lvl1pPr>
    <a:lvl2pPr marL="117475" marR="0" indent="-117475" algn="l" defTabSz="914400" rtl="0" eaLnBrk="1" fontAlgn="auto" latinLnBrk="0" hangingPunct="1">
      <a:lnSpc>
        <a:spcPct val="100000"/>
      </a:lnSpc>
      <a:spcBef>
        <a:spcPts val="600"/>
      </a:spcBef>
      <a:spcAft>
        <a:spcPts val="0"/>
      </a:spcAft>
      <a:buClrTx/>
      <a:buSzTx/>
      <a:buFont typeface="Wingdings" panose="05000000000000000000" pitchFamily="2" charset="2"/>
      <a:buChar char="§"/>
      <a:tabLst>
        <a:tab pos="117475" algn="l"/>
      </a:tabLst>
      <a:defRPr sz="1200" kern="1200">
        <a:solidFill>
          <a:schemeClr val="tx1"/>
        </a:solidFill>
        <a:latin typeface="+mn-lt"/>
        <a:ea typeface="+mn-ea"/>
        <a:cs typeface="+mn-cs"/>
      </a:defRPr>
    </a:lvl2pPr>
    <a:lvl3pPr marL="230188" marR="0" indent="-119063"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ms.gov/outreach-and-education/training/cmsnationaltrainingprogram/index.html"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mailto:press@cms.hhs.gov"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3" Type="http://schemas.openxmlformats.org/officeDocument/2006/relationships/hyperlink" Target="http://www.cms.gov/Outreach-and-Education/Training/CMSNationalTrainingProgram/Training-Library.html" TargetMode="External"/><Relationship Id="rId2" Type="http://schemas.openxmlformats.org/officeDocument/2006/relationships/slide" Target="../slides/slide102.xml"/><Relationship Id="rId1" Type="http://schemas.openxmlformats.org/officeDocument/2006/relationships/notesMaster" Target="../notesMasters/notesMaster1.xml"/><Relationship Id="rId4" Type="http://schemas.openxmlformats.org/officeDocument/2006/relationships/hyperlink" Target="http://www.medicaid.gov/federal-policy-guidance/federal-policy-guidance.html" TargetMode="External"/></Relationships>
</file>

<file path=ppt/notesSlides/_rels/notesSlide103.xml.rels><?xml version="1.0" encoding="UTF-8" standalone="yes"?>
<Relationships xmlns="http://schemas.openxmlformats.org/package/2006/relationships"><Relationship Id="rId3" Type="http://schemas.openxmlformats.org/officeDocument/2006/relationships/hyperlink" Target="http://www.shiptacenter.org/" TargetMode="External"/><Relationship Id="rId2" Type="http://schemas.openxmlformats.org/officeDocument/2006/relationships/slide" Target="../slides/slide103.xml"/><Relationship Id="rId1" Type="http://schemas.openxmlformats.org/officeDocument/2006/relationships/notesMaster" Target="../notesMasters/notesMaster1.xml"/><Relationship Id="rId5" Type="http://schemas.openxmlformats.org/officeDocument/2006/relationships/hyperlink" Target="http://medicare.gov/Pubs/pdf/10126.pdf" TargetMode="External"/><Relationship Id="rId4" Type="http://schemas.openxmlformats.org/officeDocument/2006/relationships/hyperlink" Target="https://www.medicare.gov/your-medicare-costs/help-paying-costs/medicare-savings-program/medicare-savings-programs.html" TargetMode="External"/></Relationships>
</file>

<file path=ppt/notesSlides/_rels/notesSlide104.xml.rels><?xml version="1.0" encoding="UTF-8" standalone="yes"?>
<Relationships xmlns="http://schemas.openxmlformats.org/package/2006/relationships"><Relationship Id="rId3" Type="http://schemas.openxmlformats.org/officeDocument/2006/relationships/hyperlink" Target="https://aspe.hhs.gov/poverty-guidelines" TargetMode="External"/><Relationship Id="rId2" Type="http://schemas.openxmlformats.org/officeDocument/2006/relationships/slide" Target="../slides/slide104.xml"/><Relationship Id="rId1" Type="http://schemas.openxmlformats.org/officeDocument/2006/relationships/notesMaster" Target="../notesMasters/notesMaster1.xml"/><Relationship Id="rId5" Type="http://schemas.openxmlformats.org/officeDocument/2006/relationships/hyperlink" Target="http://www.cms.gov/Medicare/Prescription-Drug-Coverage/LimitedIncomeandResources/downloads/2014Mailings.pdf" TargetMode="External"/><Relationship Id="rId4" Type="http://schemas.openxmlformats.org/officeDocument/2006/relationships/hyperlink" Target="http://www.socialsecurity.gov/i1020" TargetMode="External"/></Relationships>
</file>

<file path=ppt/notesSlides/_rels/notesSlide105.xml.rels><?xml version="1.0" encoding="UTF-8" standalone="yes"?>
<Relationships xmlns="http://schemas.openxmlformats.org/package/2006/relationships"><Relationship Id="rId3" Type="http://schemas.openxmlformats.org/officeDocument/2006/relationships/hyperlink" Target="https://secure.ssa.gov/i1020/Msg075.jsp" TargetMode="External"/><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3" Type="http://schemas.openxmlformats.org/officeDocument/2006/relationships/hyperlink" Target="https://www.medicare.gov/contacts/" TargetMode="External"/><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3" Type="http://schemas.openxmlformats.org/officeDocument/2006/relationships/hyperlink" Target="http://www.medicare.gov/Pubs/pdf/11694.pdf" TargetMode="External"/><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slide" Target="../slides/slide118.xml"/><Relationship Id="rId1" Type="http://schemas.openxmlformats.org/officeDocument/2006/relationships/notesMaster" Target="../notesMasters/notesMaster1.xml"/><Relationship Id="rId4" Type="http://schemas.openxmlformats.org/officeDocument/2006/relationships/hyperlink" Target="https://www.cms.gov/Outreach-and-Education/Training/CMSNationalTrainingProgram/index.html"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medicare.gov/Pubs/pdf/11435.pdf"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medicare.gov/Pubs/pdf/10153.pdf"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medicare.gov/Publications/Pubs/pdf/10969.pdf"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www.cms.gov/Center/Provider-Type/Home-Health-Agency-HHA-Center.html"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medicare.gov/Publications/Pubs/pdf/02154.pdf"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cms.gov/Regulations-and-Guidance/Guidance/Manuals/Downloads/bp102c09.pdf"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medicare.gov/supplierdirectory/search.html"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medicare.gov/supplier" TargetMode="External"/><Relationship Id="rId2" Type="http://schemas.openxmlformats.org/officeDocument/2006/relationships/slide" Target="../slides/slide28.xml"/><Relationship Id="rId1" Type="http://schemas.openxmlformats.org/officeDocument/2006/relationships/notesMaster" Target="../notesMasters/notesMaster1.xml"/><Relationship Id="rId4" Type="http://schemas.openxmlformats.org/officeDocument/2006/relationships/hyperlink" Target="http://www.cms.gov/Medicare/Medicare-Fee-for-Service-Payment/DMEPOSCompetitiveBid/" TargetMode="Externa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medicare.gov/what-medicare-covers/part-b/what-medicare-part-b-covers.html"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medicare.gov/coverage/preventive-and-screening-services.html"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medicare.gov/what-medicare-covers/not-covered/item-and-services-not-covered-by-part-a-and-b.html"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va.gov/" TargetMode="External"/><Relationship Id="rId2" Type="http://schemas.openxmlformats.org/officeDocument/2006/relationships/slide" Target="../slides/slide40.xml"/><Relationship Id="rId1" Type="http://schemas.openxmlformats.org/officeDocument/2006/relationships/notesMaster" Target="../notesMasters/notesMaster1.xml"/><Relationship Id="rId5" Type="http://schemas.openxmlformats.org/officeDocument/2006/relationships/hyperlink" Target="http://www.medicare.gov/Pubs/pdf/02179.pdf" TargetMode="External"/><Relationship Id="rId4" Type="http://schemas.openxmlformats.org/officeDocument/2006/relationships/hyperlink" Target="http://www.tricare.mil/mybenefit" TargetMode="Externa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www.medicare.gov/Pubs/pdf/11135-S.pdf"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www.medicare.gov/forms-help-and-resources/forms/medicare-forms.html" TargetMode="External"/><Relationship Id="rId2" Type="http://schemas.openxmlformats.org/officeDocument/2006/relationships/slide" Target="../slides/slide47.xml"/><Relationship Id="rId1" Type="http://schemas.openxmlformats.org/officeDocument/2006/relationships/notesMaster" Target="../notesMasters/notesMaster1.xml"/><Relationship Id="rId6" Type="http://schemas.openxmlformats.org/officeDocument/2006/relationships/hyperlink" Target="https://www.medicare.gov/coverage/ambulance-services.html" TargetMode="External"/><Relationship Id="rId5" Type="http://schemas.openxmlformats.org/officeDocument/2006/relationships/hyperlink" Target="http://www.medicare.gov/supplier" TargetMode="External"/><Relationship Id="rId4" Type="http://schemas.openxmlformats.org/officeDocument/2006/relationships/hyperlink" Target="http://www.medicare.gov/physician" TargetMode="Externa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www.cms.gov/Outreach-and-Education/Training/CMSNationalTrainingProgram/Training-Library.html"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s://www.medicare.gov/contacts/" TargetMode="External"/><Relationship Id="rId2" Type="http://schemas.openxmlformats.org/officeDocument/2006/relationships/slide" Target="../slides/slide50.xml"/><Relationship Id="rId1" Type="http://schemas.openxmlformats.org/officeDocument/2006/relationships/notesMaster" Target="../notesMasters/notesMaster1.xml"/><Relationship Id="rId4" Type="http://schemas.openxmlformats.org/officeDocument/2006/relationships/hyperlink" Target="http://www.cms.gov/Outreach-and-Education/Training/CMSNationalTrainingProgram/Training-Library.html" TargetMode="Externa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3" Type="http://schemas.openxmlformats.org/officeDocument/2006/relationships/hyperlink" Target="http://www.ecfr.gov/cgi-bin/ECFR?page=browse" TargetMode="External"/><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3" Type="http://schemas.openxmlformats.org/officeDocument/2006/relationships/hyperlink" Target="https://www.cms.gov/Outreach-and-Education/Training/CMSNationalTrainingProgram/Training-Library-Items/CMS1202224.html?DLPage=2&amp;DLEntries=10&amp;DLSort=0&amp;DLSortDir=ascending" TargetMode="External"/><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3" Type="http://schemas.openxmlformats.org/officeDocument/2006/relationships/hyperlink" Target="https://www.medicare.gov/part-d/costs/part-d-costs.html" TargetMode="External"/><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medicare.gov/Pubs/pdf/11095.pdf"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3" Type="http://schemas.openxmlformats.org/officeDocument/2006/relationships/hyperlink" Target="https://www.medicare.gov/find-a-plan/questions/home.aspx" TargetMode="External"/><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3" Type="http://schemas.openxmlformats.org/officeDocument/2006/relationships/hyperlink" Target="https://medicare.gov/find-a-plan/questions/home.aspx" TargetMode="External"/><Relationship Id="rId2" Type="http://schemas.openxmlformats.org/officeDocument/2006/relationships/slide" Target="../slides/slide65.xml"/><Relationship Id="rId1" Type="http://schemas.openxmlformats.org/officeDocument/2006/relationships/notesMaster" Target="../notesMasters/notesMaster1.xml"/><Relationship Id="rId4" Type="http://schemas.openxmlformats.org/officeDocument/2006/relationships/hyperlink" Target="http://cms.gov/Outreach-and-Education/Training/CMSNationalTrainingProgram/Downloads/2014-5-Star-Plan-Ratings-Overview-Job-Aid.pdf" TargetMode="Externa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3" Type="http://schemas.openxmlformats.org/officeDocument/2006/relationships/hyperlink" Target="http://www.cms.gov/Medicare/Prescription-Drug-Coverage/PrescriptionDrugCovContra/Downloads/Chapter6.pdf" TargetMode="External"/><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ssa.gov/myaccount/"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3" Type="http://schemas.openxmlformats.org/officeDocument/2006/relationships/hyperlink" Target="https://www.cms.gov/Medicare/Provider-Enrollment-and-Certification/MedicareProviderSupEnroll/Prescriber-Enrollment-Information.html" TargetMode="External"/><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3" Type="http://schemas.openxmlformats.org/officeDocument/2006/relationships/hyperlink" Target="http://www.cms.gov/Medicare/Prescription-Drug-Coverage/PrescriptionDrugCovContra/Downloads/Chapter6.pdf" TargetMode="External"/><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3" Type="http://schemas.openxmlformats.org/officeDocument/2006/relationships/hyperlink" Target="http://www.cms.gov/Medicare/Prescription-Drug-Coverage/PrescriptionDrugCovContra/Downloads/Chapter6.pdf" TargetMode="External"/><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3" Type="http://schemas.openxmlformats.org/officeDocument/2006/relationships/hyperlink" Target="http://www.cms.gov/Outreach-and-Education/Training/CMSNationalTrainingProgram/Training-Library.html" TargetMode="External"/><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ssa.gov/retirement/ageincrease.ht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3" Type="http://schemas.openxmlformats.org/officeDocument/2006/relationships/hyperlink" Target="https://www.medicare.gov/find-a-plan/(X(1)S(2luz5a2efeq4xoilzh144gnd))/questions/home.aspx" TargetMode="External"/><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3" Type="http://schemas.openxmlformats.org/officeDocument/2006/relationships/hyperlink" Target="https://www.cms.gov/Medicare/Eligibility-and-Enrollment/MedicareMangCareEligEnrol/Downloads/CY_2016_MA_Enrollment_and_Disenrollment_Guidance_12-30-2015.pdf" TargetMode="External"/><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3" Type="http://schemas.openxmlformats.org/officeDocument/2006/relationships/hyperlink" Target="https://cms.gov/medicare/health-plans/healthplansgeninfo/downloads/mc86c02.pdf" TargetMode="External"/><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3" Type="http://schemas.openxmlformats.org/officeDocument/2006/relationships/hyperlink" Target="https://medicare.gov/find-a-plan" TargetMode="External"/><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3" Type="http://schemas.openxmlformats.org/officeDocument/2006/relationships/hyperlink" Target="http://www.cms.gov/Outreach-and-Education/Training/CMSNationalTrainingProgram/Training-Library-Items/CMS1241850.html?DLPage=1&amp;DLEntries=10&amp;DLSort=0&amp;DLSortDir=ascending" TargetMode="External"/><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3" Type="http://schemas.openxmlformats.org/officeDocument/2006/relationships/hyperlink" Target="https://medicare.gov/find-a-plan/questions/home.aspx" TargetMode="External"/><Relationship Id="rId2" Type="http://schemas.openxmlformats.org/officeDocument/2006/relationships/slide" Target="../slides/slide88.xml"/><Relationship Id="rId1" Type="http://schemas.openxmlformats.org/officeDocument/2006/relationships/notesMaster" Target="../notesMasters/notesMaster1.xml"/><Relationship Id="rId5" Type="http://schemas.openxmlformats.org/officeDocument/2006/relationships/hyperlink" Target="https://training.medicare.gov/find-a-plan/questions/home.aspx" TargetMode="External"/><Relationship Id="rId4" Type="http://schemas.openxmlformats.org/officeDocument/2006/relationships/hyperlink" Target="https://www.cms.gov/Outreach-and-Education/Training/CMSNationalTrainingProgram/Training-Library-Items/CMS1239988.html?DLPage=2&amp;DLEntries=10&amp;DLSort=0&amp;DLSortDir=ascending" TargetMode="Externa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3" Type="http://schemas.openxmlformats.org/officeDocument/2006/relationships/hyperlink" Target="http://www.cms.gov/Outreach-and-Education/Training/CMSNationalTrainingProgram/Training-Library.html" TargetMode="External"/><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3" Type="http://schemas.openxmlformats.org/officeDocument/2006/relationships/hyperlink" Target="https://hhs.gov/ocr" TargetMode="External"/><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3" Type="http://schemas.openxmlformats.org/officeDocument/2006/relationships/hyperlink" Target="http://www.medicare.gov/medicare-and-you/medicare-and-you.html" TargetMode="External"/><Relationship Id="rId2" Type="http://schemas.openxmlformats.org/officeDocument/2006/relationships/slide" Target="../slides/slide93.xml"/><Relationship Id="rId1" Type="http://schemas.openxmlformats.org/officeDocument/2006/relationships/notesMaster" Target="../notesMasters/notesMaster1.xml"/><Relationship Id="rId4" Type="http://schemas.openxmlformats.org/officeDocument/2006/relationships/hyperlink" Target="http://www.medicare.gov/forms-help-and-resources/privacy-practices/privacy.html" TargetMode="Externa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3" Type="http://schemas.openxmlformats.org/officeDocument/2006/relationships/hyperlink" Target="https://medicare.gov/appeals" TargetMode="External"/><Relationship Id="rId2" Type="http://schemas.openxmlformats.org/officeDocument/2006/relationships/slide" Target="../slides/slide95.xml"/><Relationship Id="rId1" Type="http://schemas.openxmlformats.org/officeDocument/2006/relationships/notesMaster" Target="../notesMasters/notesMaster1.xml"/><Relationship Id="rId4" Type="http://schemas.openxmlformats.org/officeDocument/2006/relationships/hyperlink" Target="https://www.shiptacenter.org/" TargetMode="External"/></Relationships>
</file>

<file path=ppt/notesSlides/_rels/notesSlide96.xml.rels><?xml version="1.0" encoding="UTF-8" standalone="yes"?>
<Relationships xmlns="http://schemas.openxmlformats.org/package/2006/relationships"><Relationship Id="rId3" Type="http://schemas.openxmlformats.org/officeDocument/2006/relationships/hyperlink" Target="https://medicare.gov/contacts" TargetMode="External"/><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3" Type="http://schemas.openxmlformats.org/officeDocument/2006/relationships/hyperlink" Target="http://www.cms.gov/Outreach-and-Education/Training/CMSNationalTrainingProgram/Training-Library.html" TargetMode="External"/><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3" Type="http://schemas.openxmlformats.org/officeDocument/2006/relationships/hyperlink" Target="http://medicare.gov/publications/pubs/pdf/11534.pdf" TargetMode="External"/><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3" Type="http://schemas.openxmlformats.org/officeDocument/2006/relationships/hyperlink" Target="http://www.cms.gov/medicare/appeals-and-grievances/medprescriptdrugapplgriev/index.html" TargetMode="External"/><Relationship Id="rId2" Type="http://schemas.openxmlformats.org/officeDocument/2006/relationships/slide" Target="../slides/slide99.xml"/><Relationship Id="rId1" Type="http://schemas.openxmlformats.org/officeDocument/2006/relationships/notesMaster" Target="../notesMasters/notesMaster1.xml"/><Relationship Id="rId4" Type="http://schemas.openxmlformats.org/officeDocument/2006/relationships/hyperlink" Target="https://www.cms.gov/Medicare/CMS-Forms/CMS-Forms/Cms-Forms-Items/CMS012207.html"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Programa de capacitación nacional de los Centros de Servicios de Medicare y Medicaid Módulo 7, Servicios preventivos" title="Portada"/>
          <p:cNvSpPr>
            <a:spLocks noGrp="1" noRot="1" noChangeAspect="1"/>
          </p:cNvSpPr>
          <p:nvPr>
            <p:ph type="sldImg"/>
          </p:nvPr>
        </p:nvSpPr>
        <p:spPr>
          <a:xfrm>
            <a:off x="1381125" y="796925"/>
            <a:ext cx="4087813" cy="3065463"/>
          </a:xfrm>
        </p:spPr>
      </p:sp>
      <p:sp>
        <p:nvSpPr>
          <p:cNvPr id="3" name="Notes Placeholder 2"/>
          <p:cNvSpPr>
            <a:spLocks noGrp="1"/>
          </p:cNvSpPr>
          <p:nvPr>
            <p:ph type="body" idx="1"/>
          </p:nvPr>
        </p:nvSpPr>
        <p:spPr/>
        <p:txBody>
          <a:bodyPr/>
          <a:lstStyle/>
          <a:p>
            <a:r>
              <a:rPr dirty="0" smtClean="0"/>
              <a:t>“Introducción a Medicare” ofrece una reseña del programa Medicare. También ofrece una breve introducción a Medicaid, el Programa de Seguro Médico para Niños (CHIP), en Mercado de Seguros Médicos facilitado federalmente y los recursos clave de estos programas.</a:t>
            </a:r>
          </a:p>
          <a:p>
            <a:r>
              <a:rPr dirty="0" smtClean="0"/>
              <a:t>Este módulo de capacitación fue desarrollado y aprobado por los Centros de Servicios de Medicare y Medicaid (CMS), la agencia federal que administra Medicare, Medicaid, el Programa de Seguro Médico para Niños (CHIP) y el Mercado de Seguros Médicos facilitado federalmente. </a:t>
            </a:r>
          </a:p>
          <a:p>
            <a:r>
              <a:rPr dirty="0" smtClean="0"/>
              <a:t>La información de este módulo era correcta al mes de mayo de 2016. Para confirmar si hay una versión actualizada, visite </a:t>
            </a:r>
            <a:r>
              <a:rPr lang="en-US" dirty="0" smtClean="0">
                <a:hlinkClick r:id="rId3"/>
              </a:rPr>
              <a:t>CMS.gov/outreach-and-education/training/cmsnationaltrainingprogram/index.html</a:t>
            </a:r>
            <a:r>
              <a:rPr dirty="0" smtClean="0"/>
              <a:t>. </a:t>
            </a:r>
          </a:p>
          <a:p>
            <a:r>
              <a:rPr dirty="0" smtClean="0"/>
              <a:t>El Programa de Capacitación Nacional de CMS ofrece esto como un recurso de información para nuestros socios. El presente no es un documento legal ni tiene fines de prensa. Los medios pueden comunicarse con la Oficina de prensa de CMS al correo electrónico </a:t>
            </a:r>
            <a:r>
              <a:rPr lang="en-US" dirty="0" smtClean="0">
                <a:hlinkClick r:id="rId4"/>
              </a:rPr>
              <a:t>press@cms.hss.gov</a:t>
            </a:r>
            <a:r>
              <a:rPr dirty="0" smtClean="0"/>
              <a:t>. Las pautas legales oficiales del programa de Medicare están descritas en las leyes, las regulaciones y las disposiciones correspondientes.</a:t>
            </a:r>
          </a:p>
          <a:p>
            <a:endParaRPr lang="es-US" dirty="0"/>
          </a:p>
        </p:txBody>
      </p:sp>
      <p:sp>
        <p:nvSpPr>
          <p:cNvPr id="4" name="Slide Number Placeholder 3"/>
          <p:cNvSpPr>
            <a:spLocks noGrp="1"/>
          </p:cNvSpPr>
          <p:nvPr>
            <p:ph type="sldNum" sz="quarter" idx="10"/>
          </p:nvPr>
        </p:nvSpPr>
        <p:spPr/>
        <p:txBody>
          <a:bodyPr/>
          <a:lstStyle/>
          <a:p>
            <a:pPr>
              <a:defRPr/>
            </a:pPr>
            <a:fld id="{A35EDB75-A320-4BDD-BF36-287FFD451107}" type="slidenum">
              <a:rPr lang="en-US" smtClean="0"/>
              <a:pPr>
                <a:defRPr/>
              </a:pPr>
              <a:t>1</a:t>
            </a:fld>
            <a:endParaRPr lang="es-US" dirty="0"/>
          </a:p>
        </p:txBody>
      </p:sp>
    </p:spTree>
    <p:extLst>
      <p:ext uri="{BB962C8B-B14F-4D97-AF65-F5344CB8AC3E}">
        <p14:creationId xmlns:p14="http://schemas.microsoft.com/office/powerpoint/2010/main" val="29015349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Si no se inscribió para la Parte B (o Parte A con prima) durante el Período de Inscripción Inicial (IEP), puede inscribirse durante el Período de Inscripción General (GEP). </a:t>
            </a:r>
          </a:p>
          <a:p>
            <a:r>
              <a:rPr dirty="0" smtClean="0"/>
              <a:t>El GEP es el período entre el 1 de enero y el 31 de marzo de cada año. Si se inscribe en el GEP, la cobertura comenzará el 1 de julio. </a:t>
            </a:r>
          </a:p>
          <a:p>
            <a:r>
              <a:rPr dirty="0" smtClean="0"/>
              <a:t>Si usted no es elegible para la Parte A gratis y no la adquiere cuando es elegible por primera vez, su prima mensual puede aumentar hasta en un 10%. Deberá pagar la prima más alta por el doble de la cantidad de años que podría haber tenido la Parte A, pero no se inscribió.</a:t>
            </a:r>
          </a:p>
          <a:p>
            <a:r>
              <a:rPr dirty="0" smtClean="0"/>
              <a:t>En general, si no se inscribe en la Parte B la primera vez que es elegible y si pasan más de 12 meses desde que cumplió 65 años, es probable que deba pagar una multa que se agregará a la prima mensual de la Parte B. La multa para la Parte B es 10% por cada período completo de 12 meses en el cual podría haber tenido la Parte B, pero no se inscribió. En la mayoría de los casos, deberá pagar dicha multa mientras tenga la Parte B. </a:t>
            </a:r>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10</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74834805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415" indent="-181415" defTabSz="913318">
              <a:spcBef>
                <a:spcPts val="608"/>
              </a:spcBef>
              <a:defRPr/>
            </a:pPr>
            <a:r>
              <a:rPr dirty="0" smtClean="0"/>
              <a:t>Compruebe su conocimiento: pregunta 6</a:t>
            </a:r>
          </a:p>
          <a:p>
            <a:pPr>
              <a:spcBef>
                <a:spcPts val="608"/>
              </a:spcBef>
            </a:pPr>
            <a:r>
              <a:rPr dirty="0" smtClean="0"/>
              <a:t>En un plan de salud de Medicare, el derecho a una decisión sobre la cobertura le permite averiguar si el servicio o suministro están cubiertos antes de que los reciba.</a:t>
            </a:r>
          </a:p>
          <a:p>
            <a:pPr>
              <a:spcBef>
                <a:spcPts val="608"/>
              </a:spcBef>
            </a:pPr>
            <a:r>
              <a:rPr dirty="0" smtClean="0"/>
              <a:t>a. Verdadero</a:t>
            </a:r>
          </a:p>
          <a:p>
            <a:pPr>
              <a:spcBef>
                <a:spcPts val="608"/>
              </a:spcBef>
            </a:pPr>
            <a:r>
              <a:rPr dirty="0" smtClean="0"/>
              <a:t>b. Falso</a:t>
            </a:r>
          </a:p>
          <a:p>
            <a:pPr>
              <a:spcBef>
                <a:spcPts val="608"/>
              </a:spcBef>
            </a:pPr>
            <a:r>
              <a:rPr lang="en-US" b="1" dirty="0" smtClean="0"/>
              <a:t>b. Falso </a:t>
            </a:r>
          </a:p>
          <a:p>
            <a:pPr marL="0" lvl="1" indent="0">
              <a:spcBef>
                <a:spcPts val="608"/>
              </a:spcBef>
              <a:buNone/>
            </a:pPr>
            <a:r>
              <a:rPr dirty="0" smtClean="0"/>
              <a:t>Si recibe atención de un Plan Medicare Advantage u Otro Plan de Salud de Medicare, tiene derecho a recibir una decisión de cobertura o información sobre la cobertura. La decisión de cobertura le permitirá averiguar en su plan si un servicio o suministro está cubierto antes de recibirlo. Puede llamar a su plan para obtener información acerca de las normas de cobertura del plan.</a:t>
            </a:r>
          </a:p>
        </p:txBody>
      </p:sp>
      <p:sp>
        <p:nvSpPr>
          <p:cNvPr id="4" name="Slide Number Placeholder 3"/>
          <p:cNvSpPr>
            <a:spLocks noGrp="1"/>
          </p:cNvSpPr>
          <p:nvPr>
            <p:ph type="sldNum" sz="quarter" idx="10"/>
          </p:nvPr>
        </p:nvSpPr>
        <p:spPr/>
        <p:txBody>
          <a:bodyPr/>
          <a:lstStyle/>
          <a:p>
            <a:fld id="{0B77B103-16DD-4E5B-B7FE-8CB91BD629A9}" type="slidenum">
              <a:rPr lang="en-US" smtClean="0"/>
              <a:t>100</a:t>
            </a:fld>
            <a:endParaRPr lang="es-US" dirty="0"/>
          </a:p>
        </p:txBody>
      </p:sp>
    </p:spTree>
    <p:extLst>
      <p:ext uri="{BB962C8B-B14F-4D97-AF65-F5344CB8AC3E}">
        <p14:creationId xmlns:p14="http://schemas.microsoft.com/office/powerpoint/2010/main" val="1825836837"/>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9" name="Notes Placeholder 2"/>
          <p:cNvSpPr>
            <a:spLocks noGrp="1"/>
          </p:cNvSpPr>
          <p:nvPr>
            <p:ph type="body" idx="1"/>
          </p:nvPr>
        </p:nvSpPr>
        <p:spPr/>
        <p:txBody>
          <a:bodyPr/>
          <a:lstStyle/>
          <a:p>
            <a:r>
              <a:rPr dirty="0" smtClean="0"/>
              <a:t>La Lección 4: "Programas para personas</a:t>
            </a:r>
            <a:r>
              <a:t/>
            </a:r>
            <a:br/>
            <a:r>
              <a:rPr dirty="0" smtClean="0"/>
              <a:t>con ingresos y recursos limitados", explica </a:t>
            </a:r>
          </a:p>
          <a:p>
            <a:pPr marL="170730" indent="-170730">
              <a:buFont typeface="Wingdings" panose="05000000000000000000" pitchFamily="2" charset="2"/>
              <a:buChar char="§"/>
            </a:pPr>
            <a:r>
              <a:rPr dirty="0" smtClean="0"/>
              <a:t>¿Qué son Medicaid y el Programa de Seguro Médico para Niños (CHIP)?</a:t>
            </a:r>
          </a:p>
          <a:p>
            <a:pPr marL="170730" indent="-170730">
              <a:buFont typeface="Wingdings" panose="05000000000000000000" pitchFamily="2" charset="2"/>
              <a:buChar char="§"/>
            </a:pPr>
            <a:r>
              <a:rPr dirty="0" smtClean="0"/>
              <a:t>Programas de Ahorros Medicare</a:t>
            </a:r>
          </a:p>
          <a:p>
            <a:pPr marL="170730" indent="-170730">
              <a:buFont typeface="Wingdings" panose="05000000000000000000" pitchFamily="2" charset="2"/>
              <a:buChar char="§"/>
            </a:pPr>
            <a:r>
              <a:rPr dirty="0" smtClean="0"/>
              <a:t>¿Qué es la ayuda adicional?</a:t>
            </a:r>
          </a:p>
          <a:p>
            <a:pPr marL="170730" indent="-170730">
              <a:buFont typeface="Wingdings" panose="05000000000000000000" pitchFamily="2" charset="2"/>
              <a:buChar char="§"/>
            </a:pPr>
            <a:r>
              <a:rPr dirty="0" smtClean="0"/>
              <a:t>Programas en los territorios de los Estados Unidos</a:t>
            </a:r>
          </a:p>
          <a:p>
            <a:pPr marL="170730" indent="-170730">
              <a:buFont typeface="Wingdings" panose="05000000000000000000" pitchFamily="2" charset="2"/>
              <a:buChar char="§"/>
            </a:pPr>
            <a:endParaRPr lang="es-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101</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305275188"/>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56682" y="4035281"/>
            <a:ext cx="6105122" cy="4383879"/>
          </a:xfrm>
        </p:spPr>
        <p:txBody>
          <a:bodyPr/>
          <a:lstStyle/>
          <a:p>
            <a:r>
              <a:rPr dirty="0" smtClean="0"/>
              <a:t>Medicaid es un programa que ofrece ayuda con los costos médicos para ciertas personas con ingresos y recursos limitados. Medicaid está financiado conjuntamente por los gobiernos federal y estatal y es administrado por cada estado. Puede cubrir a embarazadas y niños, ancianos, personas no videntes e incapacitadas y a algunos otros subgrupos, según el estado. </a:t>
            </a:r>
          </a:p>
          <a:p>
            <a:r>
              <a:rPr dirty="0" smtClean="0"/>
              <a:t>Si es elegible para Medicare y Medicaid, la mayoría de sus costos médicos están cubiertos; a veces nos referimos a estas personas como “doblemente elegible.” Las personas con Medicare y Medicaid tienen cobertura de medicamentos de Medicare, no de Medicaid. Las personas con Medicaid pueden tener cobertura para servicios que Medicare no cubre completamente, como algunos asilos de ancianos y cuidado de la salud en el hogar.</a:t>
            </a:r>
          </a:p>
          <a:p>
            <a:r>
              <a:rPr dirty="0" smtClean="0"/>
              <a:t>La elegibilidad para Medicaid la determina cada estado y los procesos de solicitud y beneficios de Medicaid pueden variar de un estado al otro. Póngase en contacto con su Oficina Estatal de Asistencia Médica (Medicaid) para determinar si califica. </a:t>
            </a:r>
          </a:p>
          <a:p>
            <a:r>
              <a:rPr dirty="0" smtClean="0"/>
              <a:t>Debe presentar la solicitud si cree que ES POSIBLE que califique. Para más información o para iniciar una solicitud, puede llamar al </a:t>
            </a:r>
          </a:p>
          <a:p>
            <a:pPr marL="170730" indent="-170730">
              <a:buFont typeface="Wingdings" panose="05000000000000000000" pitchFamily="2" charset="2"/>
              <a:buChar char="§"/>
            </a:pPr>
            <a:r>
              <a:rPr dirty="0" smtClean="0"/>
              <a:t>1-800-MEDICARE (los usuarios con teléfono texto (TTY) deben llamar al 1-877-486-2048).</a:t>
            </a:r>
          </a:p>
          <a:p>
            <a:pPr marL="170730" indent="-170730">
              <a:buFont typeface="Wingdings" panose="05000000000000000000" pitchFamily="2" charset="2"/>
              <a:buChar char="§"/>
            </a:pPr>
            <a:r>
              <a:rPr dirty="0" smtClean="0"/>
              <a:t>Su Programa Estatal de Asistencia sobre Seguros de Salud (SHIP)</a:t>
            </a:r>
          </a:p>
          <a:p>
            <a:pPr marL="170730" indent="-170730">
              <a:buFont typeface="Wingdings" panose="05000000000000000000" pitchFamily="2" charset="2"/>
              <a:buChar char="§"/>
            </a:pPr>
            <a:r>
              <a:rPr dirty="0" smtClean="0"/>
              <a:t>O visite su Oficina Estatal de Asistencia Médica (Medicaid)</a:t>
            </a:r>
          </a:p>
          <a:p>
            <a:r>
              <a:rPr lang="en-US" b="1" dirty="0" smtClean="0"/>
              <a:t>NOTA</a:t>
            </a:r>
            <a:r>
              <a:rPr dirty="0" smtClean="0"/>
              <a:t>: El Módulo 12 "Medicaid" describe este tema en más detalle en </a:t>
            </a:r>
            <a:r>
              <a:rPr lang="en-US" dirty="0" smtClean="0">
                <a:hlinkClick r:id="rId3"/>
              </a:rPr>
              <a:t>CMS.gov/Outreach-and-Education/Training/ CMSNationalTrainingProgram/Training-Library.html</a:t>
            </a:r>
            <a:r>
              <a:rPr dirty="0" smtClean="0"/>
              <a:t>.</a:t>
            </a:r>
          </a:p>
          <a:p>
            <a:r>
              <a:rPr dirty="0" smtClean="0"/>
              <a:t>Para consultar la “Guía de Política Federal,” visite </a:t>
            </a:r>
            <a:r>
              <a:rPr lang="en-US" dirty="0" smtClean="0">
                <a:hlinkClick r:id="rId4"/>
              </a:rPr>
              <a:t>Medicaid.gov/federal-policy-guidance/federal-policy-guidance.html</a:t>
            </a:r>
            <a:r>
              <a:rPr dirty="0" smtClean="0"/>
              <a:t>.</a:t>
            </a:r>
          </a:p>
          <a:p>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102</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390483895"/>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9" name="Rectangle 3"/>
          <p:cNvSpPr>
            <a:spLocks noGrp="1" noChangeArrowheads="1"/>
          </p:cNvSpPr>
          <p:nvPr>
            <p:ph type="body" idx="1"/>
          </p:nvPr>
        </p:nvSpPr>
        <p:spPr>
          <a:xfrm>
            <a:off x="336503" y="4035281"/>
            <a:ext cx="6333463" cy="4383879"/>
          </a:xfrm>
        </p:spPr>
        <p:txBody>
          <a:bodyPr/>
          <a:lstStyle/>
          <a:p>
            <a:r>
              <a:rPr dirty="0" smtClean="0"/>
              <a:t>Los estados tienen otros programas que pagan las primas de Medicare y, en algunos casos, también pueden pagar los deducibles y el coseguro de Medicare de personas con ingresos y recursos limitados. Estos programas con frecuencia tienen normas de ingreso y recursos más altos que Medicaid completo. Estos programas se denominan colectivamente Programas de ahorro de Medicare e incluyen los programas para Beneficiario Calificado de Medicare (QMB), Beneficiarios Medicare de Bajo Ingreso (SLMB), Individuos Calificados (QI) e Individuos Incapacitados y Empleados Calificados (QDWI). </a:t>
            </a:r>
          </a:p>
          <a:p>
            <a:r>
              <a:rPr dirty="0" smtClean="0"/>
              <a:t>La elegibilidad para estos programas se determina por los niveles de ingreso y recursos. Los montos de ingreso se actualizan todos los años según el nivel de pobreza federal. </a:t>
            </a:r>
          </a:p>
          <a:p>
            <a:r>
              <a:rPr dirty="0" smtClean="0"/>
              <a:t>Muchos estados determinan su ingreso y sus recursos de forma distinta, por eso es posible que califique en su estado incluso si su ingreso o sus recursos son más altos que los que se detallan arriba. Si su ingreso es del trabajo, es posible que califique para recibir beneficios incluso si su ingreso es mayor que los límites mencionados. Además, algunos estados ofrecen sus propios programas para ayudar a las personas con Medicare a pagar los costos de bolsillo de su cuidado de la salud, incluso por medio de programas de Asistencia Farmacéutica Estatales (SPAP).</a:t>
            </a:r>
          </a:p>
          <a:p>
            <a:r>
              <a:rPr dirty="0" smtClean="0"/>
              <a:t>Contacte a su Programa Estatal de Asistencia sobre Seguros de Salud (SHIP) para descubrir qué programas puede tener disponible. Puede encontrar la información de contacto de su SHIP local en </a:t>
            </a:r>
            <a:r>
              <a:rPr lang="en-US" dirty="0" smtClean="0">
                <a:hlinkClick r:id="rId3"/>
              </a:rPr>
              <a:t>shiptacenter.org</a:t>
            </a:r>
            <a:r>
              <a:rPr dirty="0" smtClean="0"/>
              <a:t>. </a:t>
            </a:r>
          </a:p>
          <a:p>
            <a:r>
              <a:rPr lang="en-US" b="1" dirty="0" smtClean="0"/>
              <a:t>NOTA</a:t>
            </a:r>
            <a:r>
              <a:rPr dirty="0" smtClean="0"/>
              <a:t>: Para recibir actualizaciones anuales, visite </a:t>
            </a:r>
            <a:r>
              <a:rPr lang="en-US" dirty="0" smtClean="0">
                <a:hlinkClick r:id="rId4"/>
              </a:rPr>
              <a:t>Medicare.gov/your-medicare-costs/help-paying-costs/medicare-savings-program/medicare-savings-programs.html</a:t>
            </a:r>
            <a:r>
              <a:rPr dirty="0" smtClean="0"/>
              <a:t>. Para más información, visite "Cómo recibir ayuda para sus costos de Medicare” en </a:t>
            </a:r>
            <a:r>
              <a:rPr lang="en-US" dirty="0" smtClean="0">
                <a:hlinkClick r:id="rId5"/>
              </a:rPr>
              <a:t>Medicare.gov/Pubs/pdf/10126.pdf</a:t>
            </a:r>
            <a:r>
              <a:rPr dirty="0" smtClean="0"/>
              <a:t>.</a:t>
            </a:r>
          </a:p>
          <a:p>
            <a:endParaRPr lang="es-US" dirty="0" smtClean="0"/>
          </a:p>
          <a:p>
            <a:endParaRPr lang="es-US" dirty="0"/>
          </a:p>
        </p:txBody>
      </p:sp>
      <p:sp>
        <p:nvSpPr>
          <p:cNvPr id="8" name="Slide Number Placeholder 7"/>
          <p:cNvSpPr>
            <a:spLocks noGrp="1"/>
          </p:cNvSpPr>
          <p:nvPr>
            <p:ph type="sldNum" sz="quarter" idx="10"/>
          </p:nvPr>
        </p:nvSpPr>
        <p:spPr/>
        <p:txBody>
          <a:bodyPr/>
          <a:lstStyle/>
          <a:p>
            <a:fld id="{8D3B99F0-B413-4F8E-9262-407D19939992}" type="slidenum">
              <a:rPr lang="en-US" smtClean="0"/>
              <a:pPr/>
              <a:t>103</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500011085"/>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p:txBody>
          <a:bodyPr/>
          <a:lstStyle/>
          <a:p>
            <a:fld id="{50E1C243-B25D-47E4-ACB0-44F73CBD2312}" type="slidenum">
              <a:rPr lang="en-US" smtClean="0"/>
              <a:pPr/>
              <a:t>104</a:t>
            </a:fld>
            <a:endParaRPr lang="es-US" dirty="0" smtClean="0"/>
          </a:p>
        </p:txBody>
      </p:sp>
      <p:sp>
        <p:nvSpPr>
          <p:cNvPr id="187396" name="Rectangle 3"/>
          <p:cNvSpPr>
            <a:spLocks noGrp="1" noChangeArrowheads="1"/>
          </p:cNvSpPr>
          <p:nvPr>
            <p:ph type="body" idx="1"/>
          </p:nvPr>
        </p:nvSpPr>
        <p:spPr/>
        <p:txBody>
          <a:bodyPr/>
          <a:lstStyle/>
          <a:p>
            <a:r>
              <a:rPr dirty="0" smtClean="0"/>
              <a:t>Los límites de recursos se anuncian en otoño. Las directrices del Nivel de Pobreza Federal (FPL en inglés) que se actualizan en forma anual los últimos días de enero (</a:t>
            </a:r>
            <a:r>
              <a:rPr lang="en-US" dirty="0" smtClean="0">
                <a:hlinkClick r:id="rId3"/>
              </a:rPr>
              <a:t>aspe.hhs.gov/poverty-guidelines</a:t>
            </a:r>
            <a:r>
              <a:rPr dirty="0" smtClean="0"/>
              <a:t>) determinan los requisitos de nivel de ingresos para las personas que solicitan el programa de Subsidio por Bajos Ingresos (LIS en inglés) de Medicare Parte D, también denominado programa de "ayuda adicional". Los límites de recursos están disponibles en el otoño del mes previo. Si tiene ingresos y recursos limitados, es posible que obtenga ayuda adicional para pagar sus costos de medicamentos recetados de Medicare. </a:t>
            </a:r>
          </a:p>
          <a:p>
            <a:r>
              <a:rPr dirty="0" smtClean="0"/>
              <a:t>Si tiene ingresos y recursos muy bajos no pagará primas ni deducible y sus copagos serán pequeños o no los tendrá. Si tiene ingresos y recursos no tan bajos tendrá un deducible reducido y pagará un poco más de su bolsillo.</a:t>
            </a:r>
          </a:p>
          <a:p>
            <a:r>
              <a:rPr dirty="0" smtClean="0"/>
              <a:t>Si califica para recibir ayuda adicional no tendrá brecha de cobertura ni multas por inscripción tardía. También tendrá un período de inscripción especial continuo y podrá cambiar de plan en cualquier momento. El plan nuevo entrará en vigencia el primer día del mes siguiente. </a:t>
            </a:r>
          </a:p>
          <a:p>
            <a:r>
              <a:rPr dirty="0" smtClean="0"/>
              <a:t>Solicitar "ayuda adicional" es fácil y gratis. Usted o un familiar, un consejero en quien confíe o un cuidador pueden iniciar la solicitud en línea en </a:t>
            </a:r>
            <a:r>
              <a:rPr lang="en-US" dirty="0">
                <a:hlinkClick r:id="rId4"/>
              </a:rPr>
              <a:t>socialsecurity.gov/i1020 </a:t>
            </a:r>
            <a:r>
              <a:rPr dirty="0" smtClean="0"/>
              <a:t>o llamar al Seguro Social al 1-800-772-1213. Los usuarios de TTY deben llamar al 1-800-325-0778.</a:t>
            </a:r>
          </a:p>
          <a:p>
            <a:r>
              <a:rPr lang="en-US" b="1" dirty="0" smtClean="0"/>
              <a:t>NOTA</a:t>
            </a:r>
            <a:r>
              <a:rPr dirty="0" smtClean="0"/>
              <a:t>: Los residentes de territorios estadounidenses no son elegibles para recibir ayuda adicional. Cada uno de los territorios ayuda a sus propios residentes con los costos de medicamentos de Medicare. Esta ayuda es en general para los residentes que califican para tener Medicaid y están inscriptos. Esta asistencia no es la misma que la ayuda adicional. </a:t>
            </a:r>
          </a:p>
          <a:p>
            <a:r>
              <a:rPr lang="en-US" b="1" dirty="0" smtClean="0"/>
              <a:t>Consulte la Guía para Correos de Consumidores (Notificaciones de Aviso de LIS y MSP del Seguro Social</a:t>
            </a:r>
            <a:r>
              <a:rPr dirty="0" smtClean="0"/>
              <a:t>), que se emiten a mediados de mayo y noviembre </a:t>
            </a:r>
            <a:r>
              <a:rPr lang="en-US" dirty="0" smtClean="0">
                <a:hlinkClick r:id="rId5"/>
              </a:rPr>
              <a:t>cms.gov/Medicare/Prescription-Drug-Coverage/LimitedIncomeandResources/downloads/2015mailings.pdf</a:t>
            </a:r>
            <a:r>
              <a:rPr dirty="0" smtClean="0"/>
              <a:t>.</a:t>
            </a:r>
          </a:p>
          <a:p>
            <a:endParaRPr lang="es-US" dirty="0" smtClean="0"/>
          </a:p>
          <a:p>
            <a:endParaRPr lang="es-US" dirty="0" smtClean="0"/>
          </a:p>
          <a:p>
            <a:endParaRPr lang="es-US" dirty="0" smtClean="0"/>
          </a:p>
          <a:p>
            <a:endParaRPr lang="es-US" dirty="0" smtClean="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391816529"/>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p:txBody>
          <a:bodyPr/>
          <a:lstStyle/>
          <a:p>
            <a:fld id="{C33CE17C-5331-4595-8390-CCE50D55010A}" type="slidenum">
              <a:rPr lang="en-US" smtClean="0"/>
              <a:pPr/>
              <a:t>105</a:t>
            </a:fld>
            <a:endParaRPr lang="es-US" dirty="0" smtClean="0"/>
          </a:p>
        </p:txBody>
      </p:sp>
      <p:sp>
        <p:nvSpPr>
          <p:cNvPr id="122884" name="Rectangle 3"/>
          <p:cNvSpPr>
            <a:spLocks noGrp="1" noChangeArrowheads="1"/>
          </p:cNvSpPr>
          <p:nvPr>
            <p:ph type="body" idx="1"/>
          </p:nvPr>
        </p:nvSpPr>
        <p:spPr/>
        <p:txBody>
          <a:bodyPr/>
          <a:lstStyle/>
          <a:p>
            <a:r>
              <a:rPr dirty="0" smtClean="0"/>
              <a:t>Usted califica automáticamente para recibir ayuda adicional (y no necesita iniciar una solicitud) si tiene Medicare y cobertura completa de Medicaid, beneficios de Seguridad de Ingreso Suplementario (SSI) o ayuda de Medicaid para pagar las primas de Medicare Parte B (Programas de ahorros Medicare). Medicare le brindará "ayuda adicional" que podría cubrir del 85% al 100% de los costos de sus medicamentos recetados, y es posible que también pague una parte o toda su prima de Medicare Parte D.</a:t>
            </a:r>
          </a:p>
          <a:p>
            <a:r>
              <a:rPr dirty="0" smtClean="0"/>
              <a:t>Si no cumple con una de las condiciones que anteceden es posible que califique para recibir ayuda adicional, pero tendrá que iniciar una solicitud para obtenerla. Si piensa que califica pero no está seguro, de todas maneras debería iniciar la solicitud. Puede solicitar ayuda adicional en cualquier momento, y si se la niegan, puede volver a solicitarla si su situación cambia. La elegibilidad para ayuda adicional puede estar determinada por el Seguro Social o por su Oficina Estatal de Asistencia Médica (Medicaid). </a:t>
            </a:r>
          </a:p>
          <a:p>
            <a:r>
              <a:rPr dirty="0" smtClean="0"/>
              <a:t>Es posible que califique para ayuda adicional en 2016 si su ingreso anual está debajo de $17,505 para una sola persona (o $23,595 para una pareja casada que convive o incluso más si tiene hijos o nietos a su cargo que viven con usted), Y si sus bienes están por debajo de $13,640 para una sola persona (o $27,250 si está casado). Estos montos cambian todos los años. Es posible que califique incluso si tiene un ingreso más alto (por ejemplo, si todavía trabaja, vive en Alaska o Hawái o tiene dependientes que viven con usted). Puede solicitar ayuda adicional completando una solicitud escrita que puede obtener llamando al Seguro Social al 1-800-772-1213. Los usuarios de TTY deben llamar al 1-800-325-0778. También puede iniciar una solicitud en línea en </a:t>
            </a:r>
            <a:r>
              <a:rPr lang="en-US" dirty="0" smtClean="0">
                <a:hlinkClick r:id="rId3"/>
              </a:rPr>
              <a:t>ssa.gov/i1020</a:t>
            </a:r>
            <a:r>
              <a:rPr dirty="0" smtClean="0"/>
              <a:t>; también puede iniciar la solicitud a través de su agencia de Medicaid estatal, o trabajando con una organización local, tales como los Programas Estatales de Asistencia sobre Seguros de Salud (SHIP).</a:t>
            </a:r>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154038765"/>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12" y="8772385"/>
            <a:ext cx="4512910" cy="463696"/>
          </a:xfrm>
          <a:prstGeom prst="rect">
            <a:avLst/>
          </a:prstGeom>
          <a:noFill/>
          <a:ln w="12700">
            <a:noFill/>
            <a:miter lim="800000"/>
            <a:headEnd/>
            <a:tailEnd/>
          </a:ln>
        </p:spPr>
        <p:txBody>
          <a:bodyPr lIns="92284" tIns="45333" rIns="92284" bIns="45333" anchor="b"/>
          <a:lstStyle/>
          <a:p>
            <a:pPr eaLnBrk="0" hangingPunct="0"/>
            <a:endParaRPr lang="en-US" sz="800" i="1" dirty="0">
              <a:latin typeface="Times New Roman" pitchFamily="18" charset="0"/>
            </a:endParaRPr>
          </a:p>
        </p:txBody>
      </p:sp>
      <p:sp>
        <p:nvSpPr>
          <p:cNvPr id="210948" name="Rectangle 4"/>
          <p:cNvSpPr>
            <a:spLocks noGrp="1" noChangeArrowheads="1"/>
          </p:cNvSpPr>
          <p:nvPr>
            <p:ph type="body" idx="1"/>
          </p:nvPr>
        </p:nvSpPr>
        <p:spPr/>
        <p:txBody>
          <a:bodyPr/>
          <a:lstStyle/>
          <a:p>
            <a:r>
              <a:rPr dirty="0" smtClean="0"/>
              <a:t>Estos son algunos pasos que puede seguir para determinar si califica para recibir ayuda con sus gastos de bolsillo de Medicare.</a:t>
            </a:r>
          </a:p>
          <a:p>
            <a:pPr marL="227640" indent="-227640">
              <a:buFont typeface="+mj-lt"/>
              <a:buAutoNum type="arabicPeriod"/>
            </a:pPr>
            <a:r>
              <a:rPr dirty="0" smtClean="0"/>
              <a:t>Revise las directrices de ingresos y recursos (o bienes) de su área.</a:t>
            </a:r>
          </a:p>
          <a:p>
            <a:pPr marL="227640" indent="-227640">
              <a:buFont typeface="+mj-lt"/>
              <a:buAutoNum type="arabicPeriod"/>
            </a:pPr>
            <a:r>
              <a:rPr dirty="0" smtClean="0"/>
              <a:t>Si piensa que puede calificar, recabe los documentos personales que la agencia requiere para iniciar la solicitud. Necesitará: </a:t>
            </a:r>
          </a:p>
          <a:p>
            <a:pPr marL="455280" lvl="3" indent="-227640">
              <a:spcBef>
                <a:spcPts val="597"/>
              </a:spcBef>
              <a:buFont typeface="Arial" panose="020B0604020202020204" pitchFamily="34" charset="0"/>
              <a:buChar char="•"/>
              <a:tabLst>
                <a:tab pos="455280" algn="l"/>
              </a:tabLst>
            </a:pPr>
            <a:r>
              <a:rPr dirty="0" smtClean="0"/>
              <a:t>Su tarjeta Medicare</a:t>
            </a:r>
          </a:p>
          <a:p>
            <a:pPr marL="455280" lvl="3" indent="-227640">
              <a:spcBef>
                <a:spcPts val="597"/>
              </a:spcBef>
              <a:buFont typeface="Arial" panose="020B0604020202020204" pitchFamily="34" charset="0"/>
              <a:buChar char="•"/>
              <a:tabLst>
                <a:tab pos="455280" algn="l"/>
              </a:tabLst>
            </a:pPr>
            <a:r>
              <a:rPr dirty="0" smtClean="0"/>
              <a:t>Un documento de identidad</a:t>
            </a:r>
          </a:p>
          <a:p>
            <a:pPr marL="455280" lvl="3" indent="-227640">
              <a:spcBef>
                <a:spcPts val="597"/>
              </a:spcBef>
              <a:buFont typeface="Arial" panose="020B0604020202020204" pitchFamily="34" charset="0"/>
              <a:buChar char="•"/>
              <a:tabLst>
                <a:tab pos="455280" algn="l"/>
              </a:tabLst>
            </a:pPr>
            <a:r>
              <a:rPr dirty="0" smtClean="0"/>
              <a:t>Evidencia de residencia</a:t>
            </a:r>
          </a:p>
          <a:p>
            <a:pPr marL="455280" lvl="3" indent="-227640">
              <a:spcBef>
                <a:spcPts val="597"/>
              </a:spcBef>
              <a:buFont typeface="Arial" panose="020B0604020202020204" pitchFamily="34" charset="0"/>
              <a:buChar char="•"/>
              <a:tabLst>
                <a:tab pos="455280" algn="l"/>
              </a:tabLst>
            </a:pPr>
            <a:r>
              <a:rPr dirty="0" smtClean="0"/>
              <a:t>Evidencia de sus ingresos, incluso cheques de pensión, pagos del Seguro Social, etc.</a:t>
            </a:r>
          </a:p>
          <a:p>
            <a:pPr marL="455280" lvl="3" indent="-227640">
              <a:spcBef>
                <a:spcPts val="597"/>
              </a:spcBef>
              <a:buFont typeface="Arial" panose="020B0604020202020204" pitchFamily="34" charset="0"/>
              <a:buChar char="•"/>
              <a:tabLst>
                <a:tab pos="455280" algn="l"/>
              </a:tabLst>
            </a:pPr>
            <a:r>
              <a:rPr dirty="0" smtClean="0"/>
              <a:t>Resúmenes bancarios recientes</a:t>
            </a:r>
          </a:p>
          <a:p>
            <a:pPr marL="455280" lvl="3" indent="-227640">
              <a:spcBef>
                <a:spcPts val="597"/>
              </a:spcBef>
              <a:buFont typeface="Arial" panose="020B0604020202020204" pitchFamily="34" charset="0"/>
              <a:buChar char="•"/>
              <a:tabLst>
                <a:tab pos="455280" algn="l"/>
              </a:tabLst>
            </a:pPr>
            <a:r>
              <a:rPr dirty="0" smtClean="0"/>
              <a:t>Escrituras de su propiedad</a:t>
            </a:r>
          </a:p>
          <a:p>
            <a:pPr marL="455280" lvl="3" indent="-227640">
              <a:spcBef>
                <a:spcPts val="597"/>
              </a:spcBef>
              <a:buFont typeface="Arial" panose="020B0604020202020204" pitchFamily="34" charset="0"/>
              <a:buChar char="•"/>
              <a:tabLst>
                <a:tab pos="455280" algn="l"/>
              </a:tabLst>
            </a:pPr>
            <a:r>
              <a:rPr dirty="0" smtClean="0"/>
              <a:t>Pólizas de seguro</a:t>
            </a:r>
          </a:p>
          <a:p>
            <a:pPr marL="455280" lvl="3" indent="-227640">
              <a:spcBef>
                <a:spcPts val="597"/>
              </a:spcBef>
              <a:buFont typeface="Arial" panose="020B0604020202020204" pitchFamily="34" charset="0"/>
              <a:buChar char="•"/>
              <a:tabLst>
                <a:tab pos="455280" algn="l"/>
              </a:tabLst>
            </a:pPr>
            <a:r>
              <a:rPr dirty="0" smtClean="0"/>
              <a:t>Datos financieros de bonos o acciones que tenga</a:t>
            </a:r>
          </a:p>
          <a:p>
            <a:pPr marL="455280" lvl="3" indent="-227640">
              <a:spcBef>
                <a:spcPts val="597"/>
              </a:spcBef>
              <a:buFont typeface="Arial" panose="020B0604020202020204" pitchFamily="34" charset="0"/>
              <a:buChar char="•"/>
              <a:tabLst>
                <a:tab pos="455280" algn="l"/>
              </a:tabLst>
            </a:pPr>
            <a:r>
              <a:rPr dirty="0" smtClean="0"/>
              <a:t>Evidencia de pólizas funerarias</a:t>
            </a:r>
          </a:p>
          <a:p>
            <a:pPr marL="227640" indent="-227640">
              <a:buFont typeface="+mj-lt"/>
              <a:buAutoNum type="arabicPeriod"/>
            </a:pPr>
            <a:r>
              <a:rPr dirty="0" smtClean="0"/>
              <a:t>Puede obtener más información poniéndose en contacto con su Oficina Estatal de Asistencia Médica (Medicaid), su programa local de Asistencia Estatal para el Seguro Médico o la Agencia para la Vejez de su área local.</a:t>
            </a:r>
          </a:p>
          <a:p>
            <a:pPr marL="227640" indent="-227640">
              <a:buFont typeface="+mj-lt"/>
              <a:buAutoNum type="arabicPeriod"/>
            </a:pPr>
            <a:r>
              <a:rPr dirty="0" smtClean="0"/>
              <a:t>Complete una solicitud ante su Oficina Estatal de Asistencia Médica (Medicaid)</a:t>
            </a:r>
          </a:p>
        </p:txBody>
      </p:sp>
      <p:sp>
        <p:nvSpPr>
          <p:cNvPr id="6" name="Slide Number Placeholder 5"/>
          <p:cNvSpPr>
            <a:spLocks noGrp="1"/>
          </p:cNvSpPr>
          <p:nvPr>
            <p:ph type="sldNum" sz="quarter" idx="10"/>
          </p:nvPr>
        </p:nvSpPr>
        <p:spPr/>
        <p:txBody>
          <a:bodyPr/>
          <a:lstStyle/>
          <a:p>
            <a:fld id="{8D3B99F0-B413-4F8E-9262-407D19939992}" type="slidenum">
              <a:rPr lang="en-US" smtClean="0"/>
              <a:pPr/>
              <a:t>106</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390865074"/>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3" name="Rectangle 3"/>
          <p:cNvSpPr>
            <a:spLocks noGrp="1" noChangeArrowheads="1"/>
          </p:cNvSpPr>
          <p:nvPr>
            <p:ph type="body" idx="1"/>
          </p:nvPr>
        </p:nvSpPr>
        <p:spPr/>
        <p:txBody>
          <a:bodyPr/>
          <a:lstStyle/>
          <a:p>
            <a:r>
              <a:rPr dirty="0" smtClean="0"/>
              <a:t>También hay programas disponibles para ayudar a personas con ingresos y recursos limitados que viven en los territorios estadounidenses (Puerto Rico, Islas Vírgenes, Guam, las Islas Marianas del Norte y Samoa Americana) a pagar sus costos de Medicare. Los programas varían en estas áreas. Póngase en contacto con la oficina de Asistencia Médica de su territorio para recibir más información en </a:t>
            </a:r>
            <a:r>
              <a:rPr lang="en-US" dirty="0" smtClean="0">
                <a:hlinkClick r:id="rId3"/>
              </a:rPr>
              <a:t>Medicare.gov/contacts/</a:t>
            </a:r>
            <a:r>
              <a:rPr dirty="0" smtClean="0"/>
              <a:t>.</a:t>
            </a:r>
          </a:p>
          <a:p>
            <a:r>
              <a:rPr lang="en-US" b="1" dirty="0" smtClean="0"/>
              <a:t>NOTA</a:t>
            </a:r>
            <a:r>
              <a:rPr dirty="0" smtClean="0"/>
              <a:t>: Si ninguno de estos territorios se encuentra en su área, quizás prefiera ocultar esta página.</a:t>
            </a:r>
          </a:p>
        </p:txBody>
      </p:sp>
      <p:sp>
        <p:nvSpPr>
          <p:cNvPr id="5" name="Slide Number Placeholder 4"/>
          <p:cNvSpPr>
            <a:spLocks noGrp="1"/>
          </p:cNvSpPr>
          <p:nvPr>
            <p:ph type="sldNum" sz="quarter" idx="10"/>
          </p:nvPr>
        </p:nvSpPr>
        <p:spPr/>
        <p:txBody>
          <a:bodyPr/>
          <a:lstStyle/>
          <a:p>
            <a:fld id="{8D3B99F0-B413-4F8E-9262-407D19939992}" type="slidenum">
              <a:rPr lang="en-US" smtClean="0"/>
              <a:pPr/>
              <a:t>107</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766873132"/>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Bef>
                <a:spcPts val="299"/>
              </a:spcBef>
            </a:pPr>
            <a:r>
              <a:rPr dirty="0" smtClean="0"/>
              <a:t>Compruebe su conocimiento: pregunta 7</a:t>
            </a:r>
          </a:p>
          <a:p>
            <a:pPr>
              <a:lnSpc>
                <a:spcPct val="120000"/>
              </a:lnSpc>
              <a:spcBef>
                <a:spcPts val="299"/>
              </a:spcBef>
            </a:pPr>
            <a:r>
              <a:rPr dirty="0" smtClean="0"/>
              <a:t>Si piensa que puede calificar para un programa que pueda ayudarlo a pagar algunos de sus costos, debería</a:t>
            </a:r>
          </a:p>
          <a:p>
            <a:pPr marL="173892" indent="-173892">
              <a:lnSpc>
                <a:spcPct val="120000"/>
              </a:lnSpc>
              <a:spcBef>
                <a:spcPts val="299"/>
              </a:spcBef>
              <a:buAutoNum type="alphaLcPeriod"/>
            </a:pPr>
            <a:r>
              <a:rPr dirty="0" smtClean="0"/>
              <a:t>Revisar las directrices de ingresos y bienes</a:t>
            </a:r>
          </a:p>
          <a:p>
            <a:pPr marL="173892" indent="-173892">
              <a:lnSpc>
                <a:spcPct val="120000"/>
              </a:lnSpc>
              <a:spcBef>
                <a:spcPts val="299"/>
              </a:spcBef>
              <a:buAutoNum type="alphaLcPeriod"/>
            </a:pPr>
            <a:r>
              <a:rPr dirty="0" smtClean="0"/>
              <a:t>Recabar sus documentos personales</a:t>
            </a:r>
          </a:p>
          <a:p>
            <a:pPr marL="173892" indent="-173892">
              <a:lnSpc>
                <a:spcPct val="120000"/>
              </a:lnSpc>
              <a:spcBef>
                <a:spcPts val="299"/>
              </a:spcBef>
              <a:buAutoNum type="alphaLcPeriod"/>
            </a:pPr>
            <a:r>
              <a:rPr dirty="0" smtClean="0"/>
              <a:t>Completar la solicitud ante la Oficina Estatal de Asistencia Médica</a:t>
            </a:r>
          </a:p>
          <a:p>
            <a:pPr marL="173892" indent="-173892">
              <a:lnSpc>
                <a:spcPct val="120000"/>
              </a:lnSpc>
              <a:spcBef>
                <a:spcPts val="299"/>
              </a:spcBef>
              <a:buAutoNum type="alphaLcPeriod"/>
            </a:pPr>
            <a:r>
              <a:rPr dirty="0" smtClean="0"/>
              <a:t>Todas las anteriores</a:t>
            </a:r>
          </a:p>
          <a:p>
            <a:pPr>
              <a:lnSpc>
                <a:spcPct val="120000"/>
              </a:lnSpc>
              <a:spcBef>
                <a:spcPts val="299"/>
              </a:spcBef>
            </a:pPr>
            <a:r>
              <a:rPr dirty="0" smtClean="0"/>
              <a:t>Respuesta: d. </a:t>
            </a:r>
            <a:r>
              <a:rPr lang="en-US" b="1" dirty="0" smtClean="0"/>
              <a:t>Todas las anteriores</a:t>
            </a:r>
          </a:p>
          <a:p>
            <a:pPr>
              <a:lnSpc>
                <a:spcPct val="120000"/>
              </a:lnSpc>
              <a:spcBef>
                <a:spcPts val="299"/>
              </a:spcBef>
            </a:pPr>
            <a:r>
              <a:rPr dirty="0" smtClean="0"/>
              <a:t>Para averiguar si califica para recibir ayuda con sus gastos de bolsillo de Medicare, revise las directrices de ingresos y recursos (o bienes) de su área.</a:t>
            </a:r>
          </a:p>
          <a:p>
            <a:pPr>
              <a:lnSpc>
                <a:spcPct val="120000"/>
              </a:lnSpc>
              <a:spcBef>
                <a:spcPts val="299"/>
              </a:spcBef>
            </a:pPr>
            <a:r>
              <a:rPr dirty="0" smtClean="0"/>
              <a:t>Si piensa que puede calificar, recabe los documentos personales que la agencia requiere para iniciar la solicitud. Necesitará: </a:t>
            </a:r>
          </a:p>
          <a:p>
            <a:pPr marL="455280" lvl="3" indent="-227640">
              <a:lnSpc>
                <a:spcPct val="120000"/>
              </a:lnSpc>
              <a:spcBef>
                <a:spcPts val="299"/>
              </a:spcBef>
              <a:buFont typeface="Arial" panose="020B0604020202020204" pitchFamily="34" charset="0"/>
              <a:buChar char="•"/>
              <a:tabLst>
                <a:tab pos="455280" algn="l"/>
              </a:tabLst>
            </a:pPr>
            <a:r>
              <a:rPr dirty="0" smtClean="0"/>
              <a:t>Su tarjeta Medicare</a:t>
            </a:r>
          </a:p>
          <a:p>
            <a:pPr marL="455280" lvl="3" indent="-227640">
              <a:lnSpc>
                <a:spcPct val="120000"/>
              </a:lnSpc>
              <a:spcBef>
                <a:spcPts val="299"/>
              </a:spcBef>
              <a:buFont typeface="Arial" panose="020B0604020202020204" pitchFamily="34" charset="0"/>
              <a:buChar char="•"/>
              <a:tabLst>
                <a:tab pos="455280" algn="l"/>
              </a:tabLst>
            </a:pPr>
            <a:r>
              <a:rPr dirty="0" smtClean="0"/>
              <a:t>Un documento de identidad</a:t>
            </a:r>
          </a:p>
          <a:p>
            <a:pPr marL="455280" lvl="3" indent="-227640">
              <a:lnSpc>
                <a:spcPct val="120000"/>
              </a:lnSpc>
              <a:spcBef>
                <a:spcPts val="299"/>
              </a:spcBef>
              <a:buFont typeface="Arial" panose="020B0604020202020204" pitchFamily="34" charset="0"/>
              <a:buChar char="•"/>
              <a:tabLst>
                <a:tab pos="455280" algn="l"/>
              </a:tabLst>
            </a:pPr>
            <a:r>
              <a:rPr dirty="0" smtClean="0"/>
              <a:t>Evidencia de residencia</a:t>
            </a:r>
          </a:p>
          <a:p>
            <a:pPr marL="455280" lvl="3" indent="-227640">
              <a:lnSpc>
                <a:spcPct val="120000"/>
              </a:lnSpc>
              <a:spcBef>
                <a:spcPts val="299"/>
              </a:spcBef>
              <a:buFont typeface="Arial" panose="020B0604020202020204" pitchFamily="34" charset="0"/>
              <a:buChar char="•"/>
              <a:tabLst>
                <a:tab pos="455280" algn="l"/>
              </a:tabLst>
            </a:pPr>
            <a:r>
              <a:rPr dirty="0" smtClean="0"/>
              <a:t>Evidencia de sus ingresos, incluso cheques de pensión, pagos del Seguro Social, etc.</a:t>
            </a:r>
          </a:p>
          <a:p>
            <a:pPr marL="455280" lvl="3" indent="-227640">
              <a:lnSpc>
                <a:spcPct val="120000"/>
              </a:lnSpc>
              <a:spcBef>
                <a:spcPts val="299"/>
              </a:spcBef>
              <a:buFont typeface="Arial" panose="020B0604020202020204" pitchFamily="34" charset="0"/>
              <a:buChar char="•"/>
              <a:tabLst>
                <a:tab pos="455280" algn="l"/>
              </a:tabLst>
            </a:pPr>
            <a:r>
              <a:rPr dirty="0" smtClean="0"/>
              <a:t>Resúmenes bancarios recientes</a:t>
            </a:r>
          </a:p>
          <a:p>
            <a:pPr marL="455280" lvl="3" indent="-227640">
              <a:lnSpc>
                <a:spcPct val="120000"/>
              </a:lnSpc>
              <a:spcBef>
                <a:spcPts val="299"/>
              </a:spcBef>
              <a:buFont typeface="Arial" panose="020B0604020202020204" pitchFamily="34" charset="0"/>
              <a:buChar char="•"/>
              <a:tabLst>
                <a:tab pos="455280" algn="l"/>
              </a:tabLst>
            </a:pPr>
            <a:r>
              <a:rPr dirty="0" smtClean="0"/>
              <a:t>Escrituras de su propiedad</a:t>
            </a:r>
          </a:p>
          <a:p>
            <a:pPr marL="455280" lvl="3" indent="-227640">
              <a:lnSpc>
                <a:spcPct val="120000"/>
              </a:lnSpc>
              <a:spcBef>
                <a:spcPts val="299"/>
              </a:spcBef>
              <a:buFont typeface="Arial" panose="020B0604020202020204" pitchFamily="34" charset="0"/>
              <a:buChar char="•"/>
              <a:tabLst>
                <a:tab pos="455280" algn="l"/>
              </a:tabLst>
            </a:pPr>
            <a:r>
              <a:rPr dirty="0" smtClean="0"/>
              <a:t>Pólizas de seguro</a:t>
            </a:r>
          </a:p>
          <a:p>
            <a:pPr marL="455280" lvl="3" indent="-227640">
              <a:lnSpc>
                <a:spcPct val="120000"/>
              </a:lnSpc>
              <a:spcBef>
                <a:spcPts val="299"/>
              </a:spcBef>
              <a:buFont typeface="Arial" panose="020B0604020202020204" pitchFamily="34" charset="0"/>
              <a:buChar char="•"/>
              <a:tabLst>
                <a:tab pos="455280" algn="l"/>
              </a:tabLst>
            </a:pPr>
            <a:r>
              <a:rPr dirty="0" smtClean="0"/>
              <a:t>Datos financieros de bonos o acciones que tenga</a:t>
            </a:r>
          </a:p>
          <a:p>
            <a:pPr marL="455280" lvl="3" indent="-227640">
              <a:lnSpc>
                <a:spcPct val="120000"/>
              </a:lnSpc>
              <a:spcBef>
                <a:spcPts val="299"/>
              </a:spcBef>
              <a:buFont typeface="Arial" panose="020B0604020202020204" pitchFamily="34" charset="0"/>
              <a:buChar char="•"/>
              <a:tabLst>
                <a:tab pos="455280" algn="l"/>
              </a:tabLst>
            </a:pPr>
            <a:r>
              <a:rPr dirty="0" smtClean="0"/>
              <a:t>Evidencia de pólizas funerarias</a:t>
            </a:r>
          </a:p>
          <a:p>
            <a:pPr>
              <a:lnSpc>
                <a:spcPct val="120000"/>
              </a:lnSpc>
              <a:spcBef>
                <a:spcPts val="299"/>
              </a:spcBef>
            </a:pPr>
            <a:r>
              <a:rPr dirty="0" smtClean="0"/>
              <a:t>Puede obtener más información poniéndose en contacto con su Oficina Estatal de Asistencia Médica, su programa local de Asistencia Estatal para el Seguro Médico o la Agencia para la Vejez local.</a:t>
            </a:r>
          </a:p>
          <a:p>
            <a:pPr>
              <a:lnSpc>
                <a:spcPct val="120000"/>
              </a:lnSpc>
              <a:spcBef>
                <a:spcPts val="299"/>
              </a:spcBef>
            </a:pPr>
            <a:r>
              <a:rPr dirty="0" smtClean="0"/>
              <a:t>Complete la solicitud ante la Oficina Estatal de Asistencia Médica</a:t>
            </a:r>
          </a:p>
        </p:txBody>
      </p:sp>
      <p:sp>
        <p:nvSpPr>
          <p:cNvPr id="4" name="Slide Number Placeholder 3"/>
          <p:cNvSpPr>
            <a:spLocks noGrp="1"/>
          </p:cNvSpPr>
          <p:nvPr>
            <p:ph type="sldNum" sz="quarter" idx="10"/>
          </p:nvPr>
        </p:nvSpPr>
        <p:spPr/>
        <p:txBody>
          <a:bodyPr/>
          <a:lstStyle/>
          <a:p>
            <a:fld id="{0B77B103-16DD-4E5B-B7FE-8CB91BD629A9}" type="slidenum">
              <a:rPr lang="en-US" smtClean="0">
                <a:solidFill>
                  <a:prstClr val="black"/>
                </a:solidFill>
              </a:rPr>
              <a:pPr/>
              <a:t>108</a:t>
            </a:fld>
            <a:endParaRPr lang="es-US" dirty="0">
              <a:solidFill>
                <a:prstClr val="black"/>
              </a:solidFill>
            </a:endParaRPr>
          </a:p>
        </p:txBody>
      </p:sp>
    </p:spTree>
    <p:extLst>
      <p:ext uri="{BB962C8B-B14F-4D97-AF65-F5344CB8AC3E}">
        <p14:creationId xmlns:p14="http://schemas.microsoft.com/office/powerpoint/2010/main" val="1952056289"/>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La Lección 5, “Medicare y el Mercado de Seguros Médicos,” ofrece información para las personas que están entrando en la edad de unirse a Medicare o que califican para Medicare en base a una incapacidad. </a:t>
            </a:r>
          </a:p>
          <a:p>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109</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3695185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32796" y="4035281"/>
            <a:ext cx="5895274" cy="4737388"/>
          </a:xfrm>
        </p:spPr>
        <p:txBody>
          <a:bodyPr/>
          <a:lstStyle/>
          <a:p>
            <a:r>
              <a:rPr dirty="0" smtClean="0"/>
              <a:t>La ley solo permite unos pocos Períodos de Inscripción Especiales (SEP en inglés) para inscripción en la Parte B y Parte A con prima. La mayoría de las personas no califican para un SEP. Sin embargo, si aún trabaja, puede ser elegible. El SEP le permite inscribirse después del Período de Inscripción Inicial (IEP) y no esperar hasta el Período de Inscripción General (GEP) sin tener que pagar una multa. </a:t>
            </a:r>
          </a:p>
          <a:p>
            <a:r>
              <a:rPr dirty="0" smtClean="0"/>
              <a:t>Para ser elegible debe tener cobertura de un plan de salud grupal de un empleador (EGHP en inglés) conforme a un empleo actual y activo. Si tiene 65 años o más, debe recibir esta cobertura subsidiada por el empleador acorde a su empleo actual o el de su cónyuge. Si tiene Medicare por una incapacidad, también puede recibir la cobertura subsidiada por el empleador conforme al empleo actual de un miembro. Las personas que obtienen Medicare por una enfermedad renal en etapa final no califican para un SEP.</a:t>
            </a:r>
          </a:p>
          <a:p>
            <a:r>
              <a:rPr dirty="0" smtClean="0"/>
              <a:t>Debe haber contado con la cobertura del plan de salud grupal todos los meses que fue elegible para inscribirse en la Parte B, pero no lo hizo. Para la mayoría de las personas esto significa que tenían cobertura de plan de salud grupal desde que cumplieron los 65 años.</a:t>
            </a:r>
          </a:p>
          <a:p>
            <a:r>
              <a:rPr dirty="0" smtClean="0"/>
              <a:t>Si es elegible, puede inscribirse usando el SEP en cualquier momento mientras tenga cobertura del plan de salud grupal por empleo activo y actual. Si pierde la cobertura del EGHP </a:t>
            </a:r>
            <a:r>
              <a:rPr b="1" dirty="0" smtClean="0"/>
              <a:t>o</a:t>
            </a:r>
            <a:r>
              <a:rPr dirty="0" smtClean="0"/>
              <a:t> el empleo actual, tendrá 8 meses para inscribirse. Si no se inscribe dentro de los 8 meses, tendrá que esperar hasta el próximo GEP para inscribirse, habrá una falta de cobertura y es posible que deba pagar una multa.</a:t>
            </a:r>
          </a:p>
          <a:p>
            <a:r>
              <a:rPr dirty="0" smtClean="0"/>
              <a:t>Cabe destacar que la Ley Consolidada Ómnibus de Reconciliación del Presupuesto (COBRA en inglés), la cobertura a jubilados, el seguro de accidente del trabajo a largo plazo o la cobertura por asuntos de los veteranos no se consideran empleo actual y activo.</a:t>
            </a:r>
          </a:p>
          <a:p>
            <a:r>
              <a:rPr dirty="0" smtClean="0"/>
              <a:t>Debe contactarse con el administrador de beneficios del sindicato o del empleador para saber de qué manera funciona su seguro con Medicare y si lo beneficia demorar la inscripción en la Parte B.</a:t>
            </a:r>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11</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491238135"/>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defTabSz="952137">
              <a:spcBef>
                <a:spcPts val="608"/>
              </a:spcBef>
              <a:defRPr/>
            </a:pPr>
            <a:r>
              <a:rPr dirty="0" smtClean="0"/>
              <a:t>Medicare no es parte del Mercado de Seguros Médicos. Medicare Parte A ofrece una cobertura mínima y esencial. Si posee Medicare no tiene que hacer nada relacionado con el Mercado. El Mercado no cambia las opciones o beneficios del plan Medicare. Los planes Medicare y las pólizas del Seguro Suplementario de Medicare (Medigap) no están disponibles en los Mercados. Es ilegal que alguien que sabe que usted tiene Medicare le venda o le emita una póliza del Mercado. Esto se aplica incluso si usted solo tiene Medicare Parte A o solo Parte B. La excepción es la cobertura de su empleador a través del Programa de Opciones de Salud para los Pequeños Negocios. Si recibe cobertura de esta forma </a:t>
            </a:r>
          </a:p>
          <a:p>
            <a:pPr marL="173963" lvl="3" indent="-173963">
              <a:spcBef>
                <a:spcPts val="608"/>
              </a:spcBef>
              <a:buSzPct val="100000"/>
              <a:buFont typeface="Wingdings" panose="05000000000000000000" pitchFamily="2" charset="2"/>
              <a:buChar char="§"/>
              <a:defRPr/>
            </a:pPr>
            <a:r>
              <a:rPr dirty="0" smtClean="0"/>
              <a:t>La cobertura del empleador a través del Programa de Opciones de Salud para los Pequeños Negocios (SHOP) pagará primero </a:t>
            </a:r>
          </a:p>
          <a:p>
            <a:pPr marL="173963" lvl="3" indent="-173963">
              <a:spcBef>
                <a:spcPts val="608"/>
              </a:spcBef>
              <a:buSzPct val="100000"/>
              <a:buFont typeface="Wingdings" panose="05000000000000000000" pitchFamily="2" charset="2"/>
              <a:buChar char="§"/>
            </a:pPr>
            <a:r>
              <a:rPr dirty="0" smtClean="0"/>
              <a:t>Puede demorar su inscripción en Medicare sin recibir multas </a:t>
            </a:r>
          </a:p>
          <a:p>
            <a:pPr marL="347927" lvl="4" indent="-173963">
              <a:spcBef>
                <a:spcPts val="608"/>
              </a:spcBef>
              <a:buFont typeface="Arial" panose="020B0604020202020204" pitchFamily="34" charset="0"/>
              <a:buChar char="•"/>
            </a:pPr>
            <a:r>
              <a:rPr dirty="0" smtClean="0"/>
              <a:t>Esto no incluye la cobertura de COBRA</a:t>
            </a:r>
          </a:p>
          <a:p>
            <a:pPr>
              <a:spcBef>
                <a:spcPts val="608"/>
              </a:spcBef>
            </a:pPr>
            <a:r>
              <a:rPr dirty="0" smtClean="0"/>
              <a:t>El Mercado no ofrece pólizas del Asegurador Suplementario de Medicare (Medigap) o planes Medicare Parte D. </a:t>
            </a:r>
          </a:p>
          <a:p>
            <a:pPr>
              <a:spcBef>
                <a:spcPts val="608"/>
              </a:spcBef>
            </a:pPr>
            <a:r>
              <a:rPr dirty="0" smtClean="0"/>
              <a:t> </a:t>
            </a:r>
          </a:p>
          <a:p>
            <a:endParaRPr lang="es-US" dirty="0"/>
          </a:p>
        </p:txBody>
      </p:sp>
      <p:sp>
        <p:nvSpPr>
          <p:cNvPr id="6" name="Slide Number Placeholder 5"/>
          <p:cNvSpPr>
            <a:spLocks noGrp="1"/>
          </p:cNvSpPr>
          <p:nvPr>
            <p:ph type="sldNum" sz="quarter" idx="12"/>
          </p:nvPr>
        </p:nvSpPr>
        <p:spPr/>
        <p:txBody>
          <a:bodyPr/>
          <a:lstStyle/>
          <a:p>
            <a:fld id="{5E64BDDF-6235-4F77-BA63-72C44C840117}" type="slidenum">
              <a:rPr lang="en-US" smtClean="0"/>
              <a:pPr/>
              <a:t>110</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703653897"/>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8429" y="3969133"/>
            <a:ext cx="6034732" cy="4560357"/>
          </a:xfrm>
        </p:spPr>
        <p:txBody>
          <a:bodyPr/>
          <a:lstStyle/>
          <a:p>
            <a:r>
              <a:rPr dirty="0" smtClean="0"/>
              <a:t>Si tiene cobertura a través de un plan del Mercado de Seguros Médicos (no a través de un empleador), es posible que quiera finalizar su cobertura del Mercado e inscribirse en Medicare durante el Período de Inscripción Inicial para evitar el riesgo de demora en la futura cobertura de Medicare y la posibilidad de recibir una multa por inscripción tardía de Medicare. Una vez que se lo considera elegible para la Parte A, no calificará para recibir ayuda para pagar sus primas u otros costos del plan del Mercado. Si continúa recibiendo ayuda para pagar la prima de su plan del Mercado después de tener Medicare, es posible que deba devolver esa ayuda que recibió cuando presente su declaración de impuestos. </a:t>
            </a:r>
            <a:r>
              <a:rPr dirty="0" err="1" smtClean="0"/>
              <a:t>Visite</a:t>
            </a:r>
            <a:r>
              <a:rPr dirty="0" smtClean="0"/>
              <a:t> </a:t>
            </a:r>
            <a:r>
              <a:rPr lang="en-US" dirty="0" smtClean="0"/>
              <a:t>CuidadoDeSalud.gov</a:t>
            </a:r>
            <a:r>
              <a:rPr dirty="0" smtClean="0"/>
              <a:t> para conectarse con el Mercado de su estado y obtener más información. También puede averiguar cómo terminar su plan del Mercado antes de que comience su inscripción a Medicare.</a:t>
            </a:r>
          </a:p>
          <a:p>
            <a:r>
              <a:rPr dirty="0" smtClean="0"/>
              <a:t>Una vez que sea elegible para Medicare, tendrá un Período de Inscripción Inicial (IEP) para inscribirse. Para la mayoría de las personas el IEP a Medicare de 7 meses comienza 3 meses antes de que cumplan 65 años y finaliza 3 meses después de dicha fecha de cumpleaños. Si se inscribe para Medicare después del IEP, es posible que deba pagar una multa por inscripción tardía mientras tenga Medicare. </a:t>
            </a:r>
          </a:p>
          <a:p>
            <a:r>
              <a:rPr dirty="0" smtClean="0"/>
              <a:t>Si tiene cobertura del Mercado individual y solo se inscribe para la Parte A durante el IEP, no podrá inscribirse a la Parte B más adelante en el Período de Inscripción Especial. </a:t>
            </a:r>
          </a:p>
          <a:p>
            <a:r>
              <a:rPr lang="en-US" b="1" dirty="0" smtClean="0"/>
              <a:t>NOTA</a:t>
            </a:r>
            <a:r>
              <a:rPr dirty="0" smtClean="0"/>
              <a:t>: Puede tener cobertura del Mercado y Medicare simultáneamente solo si tenía la cobertura del Mercado antes de obtener la de Medicare. Es ilegal que alguien que sabe que usted tiene Medicare le venda un plan del Mercado. No existe coordinación de beneficios entre un Plan de salud autorizado (QHP) y Medicare. Debe saber esto por si decide permanecer en un QHP después de inscribirse para la Parte A. No se trata de un seguro secundario. Además, la cobertura de medicamentos en un QHP puede no ser acreditable y, en consecuencia, puede recibir una multa si se inscribe a la parte D más tarde. </a:t>
            </a:r>
            <a:endParaRPr lang="es-US" dirty="0"/>
          </a:p>
        </p:txBody>
      </p:sp>
      <p:sp>
        <p:nvSpPr>
          <p:cNvPr id="6" name="Slide Number Placeholder 5"/>
          <p:cNvSpPr>
            <a:spLocks noGrp="1"/>
          </p:cNvSpPr>
          <p:nvPr>
            <p:ph type="sldNum" sz="quarter" idx="12"/>
          </p:nvPr>
        </p:nvSpPr>
        <p:spPr/>
        <p:txBody>
          <a:bodyPr/>
          <a:lstStyle/>
          <a:p>
            <a:fld id="{5E64BDDF-6235-4F77-BA63-72C44C840117}" type="slidenum">
              <a:rPr lang="en-US" smtClean="0"/>
              <a:pPr/>
              <a:t>111</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830639865"/>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Puede obtener un plan del Mercado para tener cobertura antes de que comience su cobertura de Medicare. Si desea dejar su plan del Mercado, debe ponerse en contacto con el plan al menos 14 días antes de la fecha en la que desea dejar esa cobertura. Sin embargo, es importante que programe el tiempo en el que termina su plan del Mercado para que no haya una brecha en la cobertura. </a:t>
            </a:r>
          </a:p>
          <a:p>
            <a:r>
              <a:rPr dirty="0" smtClean="0"/>
              <a:t>Una vez que sea elegible para Medicare, tendrá un Período de Inscripción Inicial para inscribirse. En la mayoría de los casos, le conviene inscribirse la primera vez que sea elegible porque una vez que tenga Medicare, no podrá obtener costos más bajos para su plan del Mercado sobre la base de su ingreso como créditos tributarios por primas y gastos compartidos reducidos (excepto si solo tiene la Parte B).</a:t>
            </a:r>
          </a:p>
          <a:p>
            <a:r>
              <a:rPr dirty="0" smtClean="0"/>
              <a:t>Si tiene ingresos y recursos limitados, es posible que sea elegible para recibir ayuda para pagar las primas de su Medicare Parte B y Parte D y para algunos gastos compartidos reducidos para copagos o coseguros de Medicare Parte D</a:t>
            </a:r>
            <a:endParaRPr lang="es-US" dirty="0"/>
          </a:p>
        </p:txBody>
      </p:sp>
      <p:sp>
        <p:nvSpPr>
          <p:cNvPr id="4" name="Slide Number Placeholder 3"/>
          <p:cNvSpPr>
            <a:spLocks noGrp="1"/>
          </p:cNvSpPr>
          <p:nvPr>
            <p:ph type="sldNum" sz="quarter" idx="10"/>
          </p:nvPr>
        </p:nvSpPr>
        <p:spPr/>
        <p:txBody>
          <a:bodyPr/>
          <a:lstStyle/>
          <a:p>
            <a:fld id="{95BC1C41-9F85-4D8C-BB5F-8EE01A3222FB}" type="slidenum">
              <a:rPr lang="en-US" smtClean="0"/>
              <a:pPr/>
              <a:t>112</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635252119"/>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240360" y="4035280"/>
            <a:ext cx="6429606" cy="4451495"/>
          </a:xfrm>
        </p:spPr>
        <p:txBody>
          <a:bodyPr>
            <a:normAutofit fontScale="85000" lnSpcReduction="10000"/>
          </a:bodyPr>
          <a:lstStyle/>
          <a:p>
            <a:r>
              <a:rPr dirty="0" smtClean="0"/>
              <a:t>Es ilegal que alguien que sabe que usted tiene Medicare le venda una póliza de plan del Mercado. Puede elegir cobertura del Mercado en lugar de cobertura Medicare, si:</a:t>
            </a:r>
          </a:p>
          <a:p>
            <a:pPr marL="170730" indent="-170730">
              <a:buFont typeface="Wingdings" panose="05000000000000000000" pitchFamily="2" charset="2"/>
              <a:buChar char="§"/>
            </a:pPr>
            <a:r>
              <a:rPr dirty="0" smtClean="0"/>
              <a:t>Tuviera que pagar una prima para la Parte A, puede renunciar a la cobertura de Parte A y Parte B y recibir un plan del mercado en cambio</a:t>
            </a:r>
          </a:p>
          <a:p>
            <a:pPr marL="170730" indent="-170730">
              <a:buFont typeface="Wingdings" panose="05000000000000000000" pitchFamily="2" charset="2"/>
              <a:buChar char="§"/>
            </a:pPr>
            <a:r>
              <a:rPr dirty="0" smtClean="0"/>
              <a:t>Solo tiene Parte B y tendría que pagar una prima por la Parte A, puede renunciar a la Parte B y obtener, en cambio, un plan del Mercado.</a:t>
            </a:r>
          </a:p>
          <a:p>
            <a:pPr marL="170730" indent="-170730">
              <a:buFont typeface="Wingdings" panose="05000000000000000000" pitchFamily="2" charset="2"/>
              <a:buChar char="§"/>
            </a:pPr>
            <a:r>
              <a:rPr dirty="0" smtClean="0"/>
              <a:t>Tiene una condición médica que lo califica para Medicare por ejemplo, Enfermedad Renal en Etapa Final (ESRD), pero aún no ha solicitado cobertura Medicare</a:t>
            </a:r>
          </a:p>
          <a:p>
            <a:pPr lvl="1">
              <a:lnSpc>
                <a:spcPct val="120000"/>
              </a:lnSpc>
            </a:pPr>
            <a:r>
              <a:rPr dirty="0" smtClean="0"/>
              <a:t>Todavía no está recibiendo beneficios jubilatorios del Seguro Social o por incapacidad y aún no es elegible para Medicare según su edad (o está en el período de espera)</a:t>
            </a:r>
          </a:p>
          <a:p>
            <a:pPr lvl="2">
              <a:lnSpc>
                <a:spcPct val="120000"/>
              </a:lnSpc>
            </a:pPr>
            <a:r>
              <a:rPr dirty="0" smtClean="0"/>
              <a:t>La inscripción a Medicare será automática una vez que sea elegible y esté recibiendo un beneficio en efectivo del Seguro Social</a:t>
            </a:r>
          </a:p>
          <a:p>
            <a:r>
              <a:rPr dirty="0" smtClean="0"/>
              <a:t>Antes de elegir un plan del Mercado en lugar de Medicare, existen dos puntos importantes que debe tener en cuenta:</a:t>
            </a:r>
          </a:p>
          <a:p>
            <a:pPr marL="227640" indent="-227640">
              <a:buFont typeface="+mj-lt"/>
              <a:buAutoNum type="arabicPeriod"/>
            </a:pPr>
            <a:r>
              <a:rPr dirty="0" smtClean="0"/>
              <a:t>Si se inscribe para Medicare después de que el Período de Inscripción Inicial (IEP) ha finalizado, es posible que deba pagar una multa por inscripción (LEP en inglés) tardía mientras tenga Medicare.</a:t>
            </a:r>
          </a:p>
          <a:p>
            <a:pPr marL="227640" indent="-227640">
              <a:buFont typeface="+mj-lt"/>
              <a:buAutoNum type="arabicPeriod"/>
            </a:pPr>
            <a:r>
              <a:rPr dirty="0" smtClean="0"/>
              <a:t>Por lo general, puede inscribirse en Medicare solo durante el Período de Inscripción General para Medicare (desde el 1 de enero hasta el 31 de marzo). La cobertura no comenzará hasta julio de ese año.</a:t>
            </a:r>
          </a:p>
          <a:p>
            <a:r>
              <a:rPr dirty="0" smtClean="0"/>
              <a:t>Si no tiene Medicare Parte A o ha renunciado a ella porque tiene que pagar una prima, inscríbase para un plan del Mercado; será elegible para el crédito tributario por prima y reducciones en gastos compartidos si cumple con los requisitos para dichos programas. </a:t>
            </a:r>
          </a:p>
          <a:p>
            <a:r>
              <a:rPr dirty="0" smtClean="0"/>
              <a:t>RECUERDE: Si decide inscribirse en Medicare más adelante y conserva la cobertura del Plan de salud autorizado (QHP), generalmente los beneficios entre un plan del Mercado y Medicare no se coordinan. Debe saber esto por si decide permanecer en un QHP después de inscribirse para Medicare. Los planes del Mercado no son seguros secundarios. De hecho, al Plan de salud autorizado no se le exige que pague costos por su cobertura si ya tiene Medicare.</a:t>
            </a:r>
          </a:p>
          <a:p>
            <a:endParaRPr lang="es-US" dirty="0" smtClean="0"/>
          </a:p>
        </p:txBody>
      </p:sp>
      <p:sp>
        <p:nvSpPr>
          <p:cNvPr id="6" name="Slide Number Placeholder 5"/>
          <p:cNvSpPr>
            <a:spLocks noGrp="1"/>
          </p:cNvSpPr>
          <p:nvPr>
            <p:ph type="sldNum" sz="quarter" idx="12"/>
          </p:nvPr>
        </p:nvSpPr>
        <p:spPr/>
        <p:txBody>
          <a:bodyPr/>
          <a:lstStyle/>
          <a:p>
            <a:fld id="{5E64BDDF-6235-4F77-BA63-72C44C840117}" type="slidenum">
              <a:rPr lang="en-US" smtClean="0"/>
              <a:pPr/>
              <a:t>113</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703653897"/>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Si tiene derecho a un Seguro por Incapacidad del Seguro social (SSDI), puede clasificar para Medicare. No obstante, antes de que comience la cobertura Medicare, existe un período de espera de 24 meses. Durante dicho período, puede solicitar cobertura en el Mercado. Puede averiguar si clasificará para Medicare o para créditos tributarios de primas que le reduzcan la prima mensual del plan del Mercado, y para reducciones en los costos compartidos que disminuirán sus gastos directos de bolsillo. </a:t>
            </a:r>
          </a:p>
          <a:p>
            <a:r>
              <a:rPr dirty="0" smtClean="0"/>
              <a:t>Si solicita costos reducidos en el Mercado, deberá calcular su ingreso para 2016. Si recibe beneficios por incapacidad del Seguro Social y desea saber si califica para costos más bajos con la cobertura del Mercado, deberá proporcionar información sobre sus pagos al Seguro social, incluidos los pagos por incapacidad. </a:t>
            </a:r>
          </a:p>
          <a:p>
            <a:r>
              <a:rPr dirty="0" smtClean="0"/>
              <a:t>La cobertura Medicare entrará en vigencia al mes n.º 25 de haber recibido el SSDI. Se le enviará la tarjeta Medicare por correo unos 3 meses antes de cumplido el mes 25 de beneficios por incapacidad. Si no desea tener la Parte B, siga las instrucciones que vienen con la tarjeta. No obstante, una vez que sea elegible para Medicare, no podrá obtener costos más bajos para un plan del Mercado según sus ingresos. </a:t>
            </a:r>
          </a:p>
          <a:p>
            <a:r>
              <a:rPr dirty="0" smtClean="0"/>
              <a:t>Una vez que comience la cobertura de la Parte A, dejarán de regir todos los créditos tributarios por primas y gastos compartidos reducidos para los que pueda haber calificado a través del Mercado. Esto se debe a que la Parte A se considera cobertura mínima esencial, no así la Parte B.</a:t>
            </a:r>
          </a:p>
          <a:p>
            <a:r>
              <a:rPr dirty="0" smtClean="0"/>
              <a:t>Además, recuerde que al Plan de salud autorizado no se le exige que pague costos por su cobertura si ya tiene Medicare.</a:t>
            </a:r>
          </a:p>
          <a:p>
            <a:endParaRPr lang="es-US" dirty="0"/>
          </a:p>
        </p:txBody>
      </p:sp>
      <p:sp>
        <p:nvSpPr>
          <p:cNvPr id="6" name="Slide Number Placeholder 5"/>
          <p:cNvSpPr>
            <a:spLocks noGrp="1"/>
          </p:cNvSpPr>
          <p:nvPr>
            <p:ph type="sldNum" sz="quarter" idx="12"/>
          </p:nvPr>
        </p:nvSpPr>
        <p:spPr/>
        <p:txBody>
          <a:bodyPr/>
          <a:lstStyle/>
          <a:p>
            <a:fld id="{5E64BDDF-6235-4F77-BA63-72C44C840117}" type="slidenum">
              <a:rPr lang="en-US" smtClean="0"/>
              <a:pPr/>
              <a:t>114</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181228313"/>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156234" y="3869636"/>
            <a:ext cx="6754092" cy="4768005"/>
          </a:xfrm>
        </p:spPr>
        <p:txBody>
          <a:bodyPr>
            <a:normAutofit lnSpcReduction="10000"/>
          </a:bodyPr>
          <a:lstStyle/>
          <a:p>
            <a:r>
              <a:rPr lang="en-US" sz="1100" dirty="0"/>
              <a:t>Hay algunas situaciones en las que puede elegir un plan de salud privado del Mercado en vez de Medicare.</a:t>
            </a:r>
          </a:p>
          <a:p>
            <a:pPr marL="227640" indent="-227640">
              <a:buFont typeface="+mj-lt"/>
              <a:buAutoNum type="arabicPeriod"/>
            </a:pPr>
            <a:r>
              <a:rPr lang="en-US" sz="1100" dirty="0"/>
              <a:t>Si está pagando una prima para la Parte A. En este caso, puede renunciar a la cobertura de Parte A y Parte B y recibir un plan del mercado en cambio. En el raro caso de que solo tenga la Parte B, también podría renunciar a ella y obtener cobertura en el Mercado. Si es elegible para Medicare pero no se ha inscripto, esto podría ocurrir porque tendría que pagar una prima; porque tiene una afección médica que lo califica para Medicare, como enfermedad renal en etapa final (ESRD), pero no ha solicitado la cobertura de Medicare; o porque no está recibiendo beneficios jubilatorios del Seguro Social o por incapacidad antes de ser elegible para Medicare.</a:t>
            </a:r>
          </a:p>
          <a:p>
            <a:pPr marL="227640" indent="-227640">
              <a:buFont typeface="+mj-lt"/>
              <a:buAutoNum type="arabicPeriod"/>
            </a:pPr>
            <a:r>
              <a:rPr lang="en-US" sz="1100" dirty="0"/>
              <a:t>Si está recibiendo beneficios de retiro o incapacidad del Seguro Social antes de ser elegible para Medicare, quedará inscripto automáticamente en Medicare una vez que sea elegible. Antes de elegir un plan del Mercado en lugar de Medicare, existen dos puntos importantes que debe tener en cuenta:</a:t>
            </a:r>
          </a:p>
          <a:p>
            <a:pPr marL="456861" lvl="2" indent="-170730"/>
            <a:r>
              <a:rPr lang="en-US" sz="1100" dirty="0"/>
              <a:t>Si se inscribe para Medicare después de que el Período de Inscripción Inicial ha finalizado, es posible que deba pagar una multa por inscripción tardía mientras tenga Medicare. Su prima mensual podría aumentar hasta 10%. Deberá pagar la prima más alta por el doble de la cantidad de años que podría haber tenido la Parte A, pero no se inscribió (Nota: Si ya está recibiendo beneficios del Seguro Social antes de ser elegible quedará inscripto automáticamente en la Parte A; en este caso no se aplica ninguna multa).  Si no se inscribe para Medicare Parte B la primera vez que es elegible, es posible que deba pagar una multa por inscripción tardía mientras tenga Medicare. Puede suceder que deba una multa por inscripción tardía de la Parte D si, en cualquier momento después de que haya finalizado el Período de Inscripción Inicial (IEP), pasa 63 días seguidos o más sin cobertura de medicamentos recetados por la Parte D u otra cobertura acreditable. Los planes del Mercado no tienen la obligación legal de brindar cobertura acreditable. Es posible que tenga que pagar esta multa mientras tenga cobertura de la Parte D.</a:t>
            </a:r>
          </a:p>
          <a:p>
            <a:pPr marL="456861" lvl="2" indent="-170730"/>
            <a:r>
              <a:rPr lang="en-US" sz="1100" dirty="0"/>
              <a:t>Por lo general, si se pierde el IEP, puede inscribirse en Medicare </a:t>
            </a:r>
            <a:r>
              <a:rPr lang="en-US" sz="1100" b="1" dirty="0"/>
              <a:t>solo</a:t>
            </a:r>
            <a:r>
              <a:rPr lang="en-US" sz="1100" dirty="0"/>
              <a:t> durante el Período de Inscripción General para Medicare (desde el 1 de enero hasta el 31 de marzo de cada año). La cobertura no comenzará hasta julio. Esto podría causar una brecha en su cobertura.</a:t>
            </a:r>
          </a:p>
          <a:p>
            <a:r>
              <a:rPr lang="en-US" sz="1100" dirty="0"/>
              <a:t>La cobertura del empleador a través del Programa de Opciones de Salud para los Pequeños Negocios (SHOP) se considera como cualquier otra cobertura a través del empleador. Se aplican las reglas de Pagador Secundario de Medicare </a:t>
            </a:r>
            <a:r>
              <a:rPr dirty="0" smtClean="0"/>
              <a:t>Para más información, consulte la publicación de del CMS Producto No. 11694 en </a:t>
            </a:r>
            <a:r>
              <a:rPr lang="en-US" sz="1100" dirty="0">
                <a:hlinkClick r:id="rId3"/>
              </a:rPr>
              <a:t>Medicare.gov/Pubs/pdf/11694.pdf</a:t>
            </a:r>
            <a:r>
              <a:rPr dirty="0" smtClean="0"/>
              <a:t>.</a:t>
            </a:r>
          </a:p>
          <a:p>
            <a:endParaRPr lang="es-US" sz="1100" dirty="0"/>
          </a:p>
          <a:p>
            <a:endParaRPr lang="es-US" sz="1100" dirty="0"/>
          </a:p>
          <a:p>
            <a:endParaRPr lang="es-US" sz="1100" dirty="0"/>
          </a:p>
        </p:txBody>
      </p:sp>
      <p:sp>
        <p:nvSpPr>
          <p:cNvPr id="4" name="Slide Number Placeholder 3"/>
          <p:cNvSpPr>
            <a:spLocks noGrp="1"/>
          </p:cNvSpPr>
          <p:nvPr>
            <p:ph type="sldNum" sz="quarter" idx="10"/>
          </p:nvPr>
        </p:nvSpPr>
        <p:spPr/>
        <p:txBody>
          <a:bodyPr/>
          <a:lstStyle/>
          <a:p>
            <a:fld id="{95BC1C41-9F85-4D8C-BB5F-8EE01A3222FB}" type="slidenum">
              <a:rPr lang="en-US" smtClean="0"/>
              <a:pPr/>
              <a:t>115</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1980262"/>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smtClean="0"/>
              <a:t>Compruebe su conocimiento: pregunta 8</a:t>
            </a:r>
          </a:p>
          <a:p>
            <a:r>
              <a:rPr dirty="0" smtClean="0"/>
              <a:t>Puede inscribirse al Mercado individual en lugar de a las Parte A y B más adelante en el Período de Inscripción Especial (SEP).</a:t>
            </a:r>
          </a:p>
          <a:p>
            <a:pPr lvl="0"/>
            <a:r>
              <a:rPr dirty="0" smtClean="0"/>
              <a:t>a. Verdadero</a:t>
            </a:r>
          </a:p>
          <a:p>
            <a:pPr lvl="0"/>
            <a:r>
              <a:rPr dirty="0" smtClean="0"/>
              <a:t>b. Falso </a:t>
            </a:r>
          </a:p>
          <a:p>
            <a:r>
              <a:rPr lang="en-US" b="1" dirty="0" smtClean="0"/>
              <a:t>Respuesta: b. Falso</a:t>
            </a:r>
          </a:p>
          <a:p>
            <a:r>
              <a:rPr dirty="0" smtClean="0"/>
              <a:t>Si demora la inscripción a la Parte B y no tiene una cobertura subsidiada por el empleador sobre la base de un empleo actual y activo, ya sea suyo o de su cónyuge, no será elegible para inscribirse en el SEP. El Mercado individual no es cobertura subsidiada por el empleador.</a:t>
            </a:r>
          </a:p>
        </p:txBody>
      </p:sp>
      <p:sp>
        <p:nvSpPr>
          <p:cNvPr id="4" name="Slide Number Placeholder 3"/>
          <p:cNvSpPr>
            <a:spLocks noGrp="1"/>
          </p:cNvSpPr>
          <p:nvPr>
            <p:ph type="sldNum" sz="quarter" idx="10"/>
          </p:nvPr>
        </p:nvSpPr>
        <p:spPr/>
        <p:txBody>
          <a:bodyPr/>
          <a:lstStyle/>
          <a:p>
            <a:fld id="{0B77B103-16DD-4E5B-B7FE-8CB91BD629A9}" type="slidenum">
              <a:rPr lang="en-US" smtClean="0"/>
              <a:t>116</a:t>
            </a:fld>
            <a:endParaRPr lang="es-US" dirty="0"/>
          </a:p>
        </p:txBody>
      </p:sp>
    </p:spTree>
    <p:extLst>
      <p:ext uri="{BB962C8B-B14F-4D97-AF65-F5344CB8AC3E}">
        <p14:creationId xmlns:p14="http://schemas.microsoft.com/office/powerpoint/2010/main" val="1825836837"/>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66AA210-F09A-4D2C-988F-5E80B2706499}" type="slidenum">
              <a:rPr lang="en-US" smtClean="0"/>
              <a:pPr/>
              <a:t>117</a:t>
            </a:fld>
            <a:endParaRPr lang="es-US" dirty="0"/>
          </a:p>
        </p:txBody>
      </p:sp>
      <p:sp>
        <p:nvSpPr>
          <p:cNvPr id="6" name="Slide Image Placeholder 5"/>
          <p:cNvSpPr>
            <a:spLocks noGrp="1" noRot="1" noChangeAspect="1"/>
          </p:cNvSpPr>
          <p:nvPr>
            <p:ph type="sldImg"/>
          </p:nvPr>
        </p:nvSpPr>
        <p:spPr>
          <a:xfrm>
            <a:off x="1423988" y="752475"/>
            <a:ext cx="4154487" cy="3116263"/>
          </a:xfrm>
        </p:spPr>
      </p:sp>
      <p:sp>
        <p:nvSpPr>
          <p:cNvPr id="7" name="Notes Placeholder 6"/>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54721453"/>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55738" y="828675"/>
            <a:ext cx="4254500" cy="3190875"/>
          </a:xfrm>
        </p:spPr>
      </p:sp>
      <p:sp>
        <p:nvSpPr>
          <p:cNvPr id="5" name="Slide Number Placeholder 4"/>
          <p:cNvSpPr>
            <a:spLocks noGrp="1"/>
          </p:cNvSpPr>
          <p:nvPr>
            <p:ph type="sldNum" sz="quarter" idx="11"/>
          </p:nvPr>
        </p:nvSpPr>
        <p:spPr/>
        <p:txBody>
          <a:bodyPr/>
          <a:lstStyle/>
          <a:p>
            <a:fld id="{4B4BEF8D-AEDC-4925-86C9-8CE122F2983D}" type="slidenum">
              <a:rPr lang="en-US" smtClean="0"/>
              <a:t>118</a:t>
            </a:fld>
            <a:endParaRPr lang="es-US" dirty="0"/>
          </a:p>
        </p:txBody>
      </p:sp>
      <p:sp>
        <p:nvSpPr>
          <p:cNvPr id="3" name="Notes Placeholder 2"/>
          <p:cNvSpPr>
            <a:spLocks noGrp="1"/>
          </p:cNvSpPr>
          <p:nvPr>
            <p:ph type="body" idx="1"/>
          </p:nvPr>
        </p:nvSpPr>
        <p:spPr>
          <a:xfrm>
            <a:off x="1114741" y="4203731"/>
            <a:ext cx="5278951" cy="4626925"/>
          </a:xfrm>
        </p:spPr>
        <p:txBody>
          <a:bodyPr/>
          <a:lstStyle/>
          <a:p>
            <a:pPr>
              <a:spcBef>
                <a:spcPts val="627"/>
              </a:spcBef>
            </a:pPr>
            <a:r>
              <a:rPr dirty="0" smtClean="0"/>
              <a:t>Esta capacitación la proporciona el Programa de Capacitación Nacional de CMS (NTP en inglés).</a:t>
            </a:r>
          </a:p>
          <a:p>
            <a:pPr>
              <a:spcBef>
                <a:spcPts val="627"/>
              </a:spcBef>
            </a:pPr>
            <a:r>
              <a:rPr dirty="0" smtClean="0"/>
              <a:t>Si desea formular preguntas sobre productos de capacitación, envíe un correo electrónico a </a:t>
            </a:r>
            <a:r>
              <a:rPr lang="en-US" dirty="0" smtClean="0">
                <a:hlinkClick r:id="rId3"/>
              </a:rPr>
              <a:t>training@cms.hhs.gov</a:t>
            </a:r>
            <a:r>
              <a:rPr dirty="0" smtClean="0"/>
              <a:t>. </a:t>
            </a:r>
          </a:p>
          <a:p>
            <a:pPr>
              <a:spcBef>
                <a:spcPts val="627"/>
              </a:spcBef>
            </a:pPr>
            <a:r>
              <a:rPr dirty="0" smtClean="0"/>
              <a:t>Para conocer todos los materiales del NTP disponibles, o para suscribirse a nuestra lista de correo electrónico, visite </a:t>
            </a:r>
            <a:r>
              <a:rPr lang="en-US" u="sng" dirty="0" smtClean="0">
                <a:hlinkClick r:id="rId4"/>
              </a:rPr>
              <a:t>CMS.gov/outreach-and-education/training/cmsnationaltrainingprogram/</a:t>
            </a:r>
            <a:r>
              <a:rPr dirty="0" smtClean="0"/>
              <a:t>. </a:t>
            </a:r>
          </a:p>
          <a:p>
            <a:endParaRPr lang="es-US" dirty="0"/>
          </a:p>
        </p:txBody>
      </p:sp>
    </p:spTree>
    <p:extLst>
      <p:ext uri="{BB962C8B-B14F-4D97-AF65-F5344CB8AC3E}">
        <p14:creationId xmlns:p14="http://schemas.microsoft.com/office/powerpoint/2010/main" val="14760163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Notes Placeholder 2"/>
          <p:cNvSpPr>
            <a:spLocks noGrp="1"/>
          </p:cNvSpPr>
          <p:nvPr>
            <p:ph type="body" idx="1"/>
          </p:nvPr>
        </p:nvSpPr>
        <p:spPr/>
        <p:txBody>
          <a:bodyPr/>
          <a:lstStyle/>
          <a:p>
            <a:r>
              <a:rPr dirty="0" smtClean="0"/>
              <a:t>Cuando su empleo finaliza y no está inscripto en la Parte B, puede ocurrir lo siguiente: </a:t>
            </a:r>
          </a:p>
          <a:p>
            <a:pPr lvl="1"/>
            <a:r>
              <a:rPr dirty="0" smtClean="0"/>
              <a:t>Puede tener la oportunidad de elegir la cobertura de la Ley Ómnibus Consolidada de Reconciliación Presupuestaria (COBRA en inglés), que continúa su cobertura médica a través del plan del empleador (en la mayoría de los casos, solo por 18 meses), y es probable que el costo sea mayor. </a:t>
            </a:r>
          </a:p>
          <a:p>
            <a:pPr lvl="1"/>
            <a:r>
              <a:rPr dirty="0" smtClean="0"/>
              <a:t>Es posible que tenga acceso a un Período de Inscripción Especial para inscribirse en la Parte B sin multa. Este período durará 8 meses y comienza el mes después de que termine su empleo. Este período ocurrirá ya sea que elija COBRA o no. Si elige COBRA, no espere a que termine el período de cobertura de COBRA para inscribirse en la Parte B. Si se inscribe en la Parte B después del Período de Inscripción Especial (SEP en inglés) de 8 meses, es posible que tenga que pagar una multa por inscripción tardía o que tenga que esperar al próximo Período de Inscripción General para inscribirse.  </a:t>
            </a:r>
          </a:p>
          <a:p>
            <a:pPr marL="0" lvl="1" indent="0">
              <a:buNone/>
            </a:pPr>
            <a:r>
              <a:rPr dirty="0" smtClean="0"/>
              <a:t>Medicare no cubre todos sus costos médicos. Una forma de cubrir los costos o "brechas", es adquirir una póliza de Seguro Suplementario de Medicare (Medigap). Hablaremos sobre estas pólizas en más detalle más adelante, pero es importante que sepa que, cuando se inscribe en la Parte B, tiene un Período de Inscripción Abierta de 6 meses para Medigap, lo que le garantiza el derecho a adquirir una póliza de Medigap. Una vez que comienza el período, no puede demorarse ni repetirse. </a:t>
            </a:r>
          </a:p>
          <a:p>
            <a:endParaRPr lang="es-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12</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1795696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67556" y="4121747"/>
            <a:ext cx="6078225" cy="4407744"/>
          </a:xfrm>
        </p:spPr>
        <p:txBody>
          <a:bodyPr/>
          <a:lstStyle/>
          <a:p>
            <a:r>
              <a:rPr dirty="0" smtClean="0"/>
              <a:t>Medicare Parte A (Seguro de Hospital) ayuda a cubrir los servicios de </a:t>
            </a:r>
            <a:r>
              <a:rPr lang="en-US" dirty="0" err="1" smtClean="0"/>
              <a:t>ingreso</a:t>
            </a:r>
            <a:r>
              <a:rPr lang="en-US" dirty="0" smtClean="0"/>
              <a:t> </a:t>
            </a:r>
            <a:r>
              <a:rPr dirty="0" err="1" smtClean="0"/>
              <a:t>necesarios</a:t>
            </a:r>
            <a:r>
              <a:rPr dirty="0" smtClean="0"/>
              <a:t> por razones médicas.</a:t>
            </a:r>
          </a:p>
          <a:p>
            <a:pPr marL="170730" indent="-170730">
              <a:buFont typeface="Wingdings" panose="05000000000000000000" pitchFamily="2" charset="2"/>
              <a:buChar char="§"/>
            </a:pPr>
            <a:r>
              <a:rPr dirty="0" smtClean="0"/>
              <a:t>Internación en hospital: habitación semiprivada, comidas, cuidados generales, otros suministros y servicios de hospital, así como también centros de rehabilitación de internación y cuidados de salud mental para pacientes internados en un hospital psiquiátrico (límite de 190 días). </a:t>
            </a:r>
          </a:p>
          <a:p>
            <a:pPr marL="170730" indent="-170730">
              <a:buFont typeface="Wingdings" panose="05000000000000000000" pitchFamily="2" charset="2"/>
              <a:buChar char="§"/>
            </a:pPr>
            <a:r>
              <a:rPr dirty="0" smtClean="0"/>
              <a:t>Cuidados en un centro de enfermería especializada (SNF) para pacientes internados (no es cuidado a largo plazo, ni de compañía) bajo ciertas condiciones.</a:t>
            </a:r>
          </a:p>
          <a:p>
            <a:pPr marL="170730" indent="-170730">
              <a:buFont typeface="Wingdings" panose="05000000000000000000" pitchFamily="2" charset="2"/>
              <a:buChar char="§"/>
            </a:pPr>
            <a:r>
              <a:rPr dirty="0" smtClean="0"/>
              <a:t>Sangre: en la mayoría de los casos, si necesita sangre como paciente internado, no tendrá que pagarla o reemplazarla. </a:t>
            </a:r>
          </a:p>
          <a:p>
            <a:pPr marL="170730" indent="-170730">
              <a:buFont typeface="Wingdings" panose="05000000000000000000" pitchFamily="2" charset="2"/>
              <a:buChar char="§"/>
            </a:pPr>
            <a:r>
              <a:rPr dirty="0" smtClean="0"/>
              <a:t>Ciertos servicios del cuidado de la salud durante la internación en instituciones de cuidado de la salud religiosas no médicas (RNHCI en inglés) aprobadas. Medicare solamente cubrirá los servicios y productos no médicos, no religiosos para pacientes internados. Entre algunos ejemplos se incluyen habitación y hospedaje o cualquier producto o servicio que no necesite de una orden o receta médica, por ejemplo, vendajes para heridas no medicadas o el uso de un andador simple.</a:t>
            </a:r>
          </a:p>
          <a:p>
            <a:pPr marL="170730" indent="-170730">
              <a:buFont typeface="Wingdings" panose="05000000000000000000" pitchFamily="2" charset="2"/>
              <a:buChar char="§"/>
            </a:pPr>
            <a:r>
              <a:rPr dirty="0" smtClean="0"/>
              <a:t>Cuidado de la salud en el hogar: un médico o ciertos proveedores de atención médica que trabajan con el médico deben verlo personalmente para certificar que necesita servicios de salud en su hogar. Debe estar confinado en el hogar, es decir que salir de su casa le implica un esfuerzo importante. </a:t>
            </a:r>
          </a:p>
          <a:p>
            <a:pPr marL="170730" indent="-170730">
              <a:buFont typeface="Wingdings" panose="05000000000000000000" pitchFamily="2" charset="2"/>
              <a:buChar char="§"/>
            </a:pPr>
            <a:r>
              <a:rPr dirty="0" smtClean="0"/>
              <a:t>Cuidado de hospicio: su médico debe certificar que tiene una expectativa de vida de 6 meses o menos. La cobertura incluye medicamentos para aliviar el dolor y tratamiento de los síntomas; servicios médicos, de enfermería y sociales; así como también servicios que Medicare generalmente no cubre, como asesoramiento para el duelo.</a:t>
            </a:r>
          </a:p>
          <a:p>
            <a:r>
              <a:rPr lang="en-US" b="1" dirty="0" smtClean="0"/>
              <a:t>NOTA</a:t>
            </a:r>
            <a:r>
              <a:rPr dirty="0" smtClean="0"/>
              <a:t>: Medicare no pagará las facturas médicas o del hospital si no reside legalmente en los Estados Unidos. Además, en la mayoría de las situaciones, Medicare no pagará las facturas médicas o del hospital si está en la cárcel.</a:t>
            </a:r>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13</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2413883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Rectangle 3"/>
          <p:cNvSpPr>
            <a:spLocks noGrp="1" noChangeArrowheads="1"/>
          </p:cNvSpPr>
          <p:nvPr>
            <p:ph type="body" idx="1"/>
          </p:nvPr>
        </p:nvSpPr>
        <p:spPr>
          <a:xfrm>
            <a:off x="184848" y="3869636"/>
            <a:ext cx="6581262" cy="4713338"/>
          </a:xfrm>
        </p:spPr>
        <p:txBody>
          <a:bodyPr>
            <a:normAutofit fontScale="92500"/>
          </a:bodyPr>
          <a:lstStyle/>
          <a:p>
            <a:r>
              <a:rPr lang="en-US" sz="1100" dirty="0"/>
              <a:t>Generalmente no paga una prima mensual por la cobertura de la Parte A si usted o su cónyuge pagaron los impuestos de Medicare mientras trabajaban. A veces, esto se denomina Parte A gratis o sin prima. El impuesto de la Ley de Contribución al Seguro Federal (FICA) es un impuesto federal de nómina (o empleo) de EE. UU. que se le cobra tanto a empleados como empleadores para financiar el Seguro Social y Medicare. </a:t>
            </a:r>
          </a:p>
          <a:p>
            <a:r>
              <a:rPr lang="en-US" sz="1100" dirty="0"/>
              <a:t>Alrededor del 99% de las personas con Medicare no pagan una prima por la Parte A porque tienen al menos 40 trimestres de empleo cubierto por Medicare. Los inscriptos de 65 años o mayores y ciertas personas con incapacidades que tengan menos de 40 trimestres de cobertura pagarán una prima mensual para recibir cobertura bajo la Parte A. </a:t>
            </a:r>
          </a:p>
          <a:p>
            <a:r>
              <a:rPr lang="en-US" sz="1100" dirty="0"/>
              <a:t>Si no es elegible para la Parte A gratis, puede comprar la Parte A, si:</a:t>
            </a:r>
          </a:p>
          <a:p>
            <a:pPr marL="170730" indent="-170730">
              <a:buFont typeface="Wingdings" panose="05000000000000000000" pitchFamily="2" charset="2"/>
              <a:buChar char="§"/>
            </a:pPr>
            <a:r>
              <a:rPr lang="en-US" sz="1100" dirty="0"/>
              <a:t>Tiene 65 años o más y posee (o se va a inscribir en) la Parte B, y cumple con los requisitos de ciudadanía y residencia.</a:t>
            </a:r>
          </a:p>
          <a:p>
            <a:pPr marL="170730" indent="-170730">
              <a:buFont typeface="Wingdings" panose="05000000000000000000" pitchFamily="2" charset="2"/>
              <a:buChar char="§"/>
            </a:pPr>
            <a:r>
              <a:rPr lang="en-US" sz="1100" dirty="0"/>
              <a:t>Es menor de 65 años, está incapacitado y su cobertura de Parte A gratis se terminó porque volvió a trabajar. (Si tiene menos de 65 años y está incapacitado, puede seguir recibiendo la Parte A gratis hasta 8 años y medio después de volver al trabajo). </a:t>
            </a:r>
          </a:p>
          <a:p>
            <a:r>
              <a:rPr lang="en-US" sz="1100" dirty="0"/>
              <a:t>En la mayoría de los casos, si elige comprar la Parte A, también debe contar con la Parte B y pagar una prima mensual por ambas. El monto de la prima depende de cuánto tiempo usted o su cónyuge hayan trabajado en un empleo con cobertura de Medicare. </a:t>
            </a:r>
          </a:p>
          <a:p>
            <a:pPr>
              <a:spcBef>
                <a:spcPts val="393"/>
              </a:spcBef>
            </a:pPr>
            <a:r>
              <a:rPr lang="en-US" sz="1100" dirty="0"/>
              <a:t>El Seguro Social determina si tiene que pagar una prima mensual por la Parte A. En 2016, la prima para una persona que ha trabajado menos de 30 trimestres de un empleo con cobertura de Medicare es de $411 por mes. Quienes posean entre 30 y 39 trimestres de cobertura pueden adquirir la Parte A por una tarifa de prima mensual reducida, es decir, $226 para 2016. </a:t>
            </a:r>
          </a:p>
          <a:p>
            <a:r>
              <a:rPr lang="en-US" sz="1100" dirty="0"/>
              <a:t>Si no es elegible para la Parte A sin prima y no la adquiere cuando es elegible por primera vez, la prima mensual puede aumentar hasta un 10% cada 12 meses que pase sin cobertura. Deberá pagar la prima más alta por el doble de la cantidad de años que podría haber tenido la Parte A, pero no se inscribió. </a:t>
            </a:r>
          </a:p>
          <a:p>
            <a:r>
              <a:rPr lang="en-US" sz="1100" dirty="0"/>
              <a:t>Si tiene recursos e ingresos limitados, su estado puede ayudarlo a pagar por la Parte A y/o B. Llame al Seguro Social al 1-800-772-1213 para obtener más información sobre la Parte A con prima. Los usuarios de TTY deben llamar al 1-800-325-0778.</a:t>
            </a:r>
          </a:p>
        </p:txBody>
      </p:sp>
      <p:sp>
        <p:nvSpPr>
          <p:cNvPr id="6" name="Slide Number Placeholder 5"/>
          <p:cNvSpPr>
            <a:spLocks noGrp="1"/>
          </p:cNvSpPr>
          <p:nvPr>
            <p:ph type="sldNum" sz="quarter" idx="10"/>
          </p:nvPr>
        </p:nvSpPr>
        <p:spPr/>
        <p:txBody>
          <a:bodyPr/>
          <a:lstStyle/>
          <a:p>
            <a:fld id="{8D3B99F0-B413-4F8E-9262-407D19939992}" type="slidenum">
              <a:rPr lang="en-US" smtClean="0"/>
              <a:pPr/>
              <a:t>14</a:t>
            </a:fld>
            <a:endParaRPr lang="es-US" dirty="0"/>
          </a:p>
        </p:txBody>
      </p:sp>
      <p:sp>
        <p:nvSpPr>
          <p:cNvPr id="8" name="Slide Image Placeholder 7"/>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5410444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32796" y="4035281"/>
            <a:ext cx="5895274" cy="4737388"/>
          </a:xfrm>
        </p:spPr>
        <p:txBody>
          <a:bodyPr/>
          <a:lstStyle/>
          <a:p>
            <a:r>
              <a:rPr dirty="0" smtClean="0"/>
              <a:t>Medicare cubre habitaciones semiprivadas, comidas, cuidado de enfermería general y medicamentos que sean parte de su tratamiento </a:t>
            </a:r>
            <a:r>
              <a:rPr dirty="0" err="1" smtClean="0"/>
              <a:t>durante</a:t>
            </a:r>
            <a:r>
              <a:rPr dirty="0" smtClean="0"/>
              <a:t> </a:t>
            </a:r>
            <a:r>
              <a:rPr lang="en-US" dirty="0" smtClean="0"/>
              <a:t>un </a:t>
            </a:r>
            <a:r>
              <a:rPr lang="en-US" dirty="0" err="1" smtClean="0"/>
              <a:t>ingreso</a:t>
            </a:r>
            <a:r>
              <a:rPr dirty="0" smtClean="0"/>
              <a:t>, así como otros servicios y suministros hospitalarios. Esto incluye la atención que obtenga en hospitales de cuidado agudo, hospitales de acceso crítico, instalaciones de rehabilitación con internación, atención de internación como parte de un estudio clínico que cumpla los requisitos y cuidado de la salud mental. Esto no incluye personal de enfermería privado, televisión o teléfono en su habitación (si estos servicios se cobran aparte) ni artículos de cuidado personal, como afeitadoras descartables o calcetines antideslizantes. Tampoco incluye una habitación privada, a menos que sea médicamente necesario. Si tiene Parte B, cubre los servicios que el médico le brinda mientras está internado en el hospital.</a:t>
            </a:r>
          </a:p>
          <a:p>
            <a:r>
              <a:rPr dirty="0" smtClean="0"/>
              <a:t>Medicare cubre ciertos servicios del cuidado de la salud durante la internación en instituciones de cuidado de la salud religiosas no médicas (RNHCI en inglés) aprobadas. Medicare solamente cubrirá los servicios y productos no médicos, no religiosos para pacientes internados. Entre algunos ejemplos se incluyen habitación y hospedaje o cualquier producto o servicio que no necesite de una orden o receta médica, por ejemplo, vendajes para heridas no medicadas o el uso de un andador simple. Medicare no cubre la parte religiosa de la atención en las RNCHI. Medicare Parte A (Seguro de Hospital) cubre la atención de internación no religiosa y no médica en ciertas circunstancias.</a:t>
            </a:r>
          </a:p>
          <a:p>
            <a:r>
              <a:rPr lang="en-US" b="1" dirty="0" smtClean="0"/>
              <a:t>NOTA</a:t>
            </a:r>
            <a:r>
              <a:rPr dirty="0" smtClean="0"/>
              <a:t>: Pasar la noche en el hospital no siempre significa que está internado. Solo se lo considerará internado cuando el hospital lo ingrese formalmente como un paciente internado al recibir la orden de un médico. Seguirá siendo un paciente ambulatorio mientras no se lo ingrese formalmente como paciente internado, incluso si recibe atención del departamento de emergencia, servicios de observación, cirugía ambulatoria, análisis de laboratorio o radiografías. Usted o un familiar deben preguntar siempre si usted está o no internado cada día de su estancia en el hospital, dado que esto afecta lo que paga y su posibilidad de calificar para cobertura de la Parte A en un centro de enfermería especializada. Para obtener más información, consulte “¿Se encuentra internado o no?” en </a:t>
            </a:r>
            <a:r>
              <a:rPr lang="en-US" dirty="0" smtClean="0">
                <a:hlinkClick r:id="rId3"/>
              </a:rPr>
              <a:t>Medicare.gov/Pubs/pdf/11435.pdf</a:t>
            </a:r>
            <a:r>
              <a:rPr dirty="0" smtClean="0"/>
              <a:t>.</a:t>
            </a:r>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15</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0034477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3"/>
          <p:cNvSpPr>
            <a:spLocks noGrp="1" noChangeArrowheads="1"/>
          </p:cNvSpPr>
          <p:nvPr>
            <p:ph type="body" idx="1"/>
          </p:nvPr>
        </p:nvSpPr>
        <p:spPr>
          <a:xfrm>
            <a:off x="532796" y="4035281"/>
            <a:ext cx="5895274" cy="4493457"/>
          </a:xfrm>
        </p:spPr>
        <p:txBody>
          <a:bodyPr>
            <a:normAutofit fontScale="92500" lnSpcReduction="10000"/>
          </a:bodyPr>
          <a:lstStyle/>
          <a:p>
            <a:r>
              <a:rPr dirty="0" smtClean="0"/>
              <a:t>Un período de beneficios es la forma en que Medicare Original mide el uso que usted hace de los servicios en Centros de enfermería especializada (SNF) y en hospitales. Un período de beneficios comienza el día en que se lo ingresa como paciente internado en un hospital o SNF. El período de beneficios termina cuando no ha recibido ningún tipo de cuidado en internación, o cuidado especializado en un SNF, durante 60 días seguidos. Si ingresa en un hospital o SNF después de que un período de beneficios ha terminado, entonces comenzará un nuevo período de beneficios. Deberá pagar el deducible de la Parte A por internación para cada período de beneficios. No hay límite para la cantidad de períodos de beneficios que puede tener.</a:t>
            </a:r>
          </a:p>
          <a:p>
            <a:r>
              <a:rPr dirty="0" smtClean="0"/>
              <a:t>Ejemplos: </a:t>
            </a:r>
          </a:p>
          <a:p>
            <a:pPr marL="170730" indent="-170730">
              <a:buFont typeface="Wingdings" panose="05000000000000000000" pitchFamily="2" charset="2"/>
              <a:buChar char="§"/>
            </a:pPr>
            <a:r>
              <a:rPr dirty="0" smtClean="0"/>
              <a:t>Pasa 5 días en el hospital. Luego ingresa a un SNF para 20 días de rehabilitación. Luego, regresa a su hogar. El período de beneficios terminará cuando haya estado afuera del SNF por 60 días, u 85 días después de que ingresó por primera vez al hospital. Si durante ese lapso de tiempo no vuelve al hospital como paciente internado, pagará otro deducible para el siguiente período de beneficios.</a:t>
            </a:r>
          </a:p>
          <a:p>
            <a:pPr marL="170730" indent="-170730">
              <a:buFont typeface="Wingdings" panose="05000000000000000000" pitchFamily="2" charset="2"/>
              <a:buChar char="§"/>
            </a:pPr>
            <a:r>
              <a:rPr dirty="0" smtClean="0"/>
              <a:t>Ha vuelto a su casa después de haber estado internado en el hospital, o en una combinación de hospital y SNF. Después de 2 semanas en su casa, debe volver al hospital. Todavía no han pasado 60 días sin internación, por lo que aún se encuentra en su primer período de beneficios. No tiene que pagar otro deducible por el hospital.</a:t>
            </a:r>
          </a:p>
          <a:p>
            <a:r>
              <a:rPr lang="en-US" b="1" dirty="0" smtClean="0"/>
              <a:t>NOTA</a:t>
            </a:r>
            <a:r>
              <a:rPr dirty="0" smtClean="0"/>
              <a:t>: Para calificar para servicios de atención poshospitalarios ampliados (es decir, un SNF) debe haber estado internado en un hospital, al menos, 3 días calendario consecutivos por razones médicas necesarias. El requisito de la estadía de tres días calendario consecutivos puede cumplirse con estadías que sumen 3 días consecutivos en uno o más hospitales. A fin de determinar si los requisitos se cumplen, se tiene en cuenta el día de admisión, </a:t>
            </a:r>
            <a:r>
              <a:rPr i="1" dirty="0" smtClean="0"/>
              <a:t>pero no el día del alta</a:t>
            </a:r>
            <a:r>
              <a:rPr dirty="0" smtClean="0"/>
              <a:t>, como día de internación. Es importante tener en cuenta que una estadía por una noche no garantiza que se lo considere paciente internado. La estadía de un paciente internado comienza el día en que lo ingresan formalmente con la solicitud de un médico.</a:t>
            </a:r>
            <a:endParaRPr lang="es-US" dirty="0"/>
          </a:p>
        </p:txBody>
      </p:sp>
      <p:sp>
        <p:nvSpPr>
          <p:cNvPr id="5" name="Slide Number Placeholder 4"/>
          <p:cNvSpPr>
            <a:spLocks noGrp="1"/>
          </p:cNvSpPr>
          <p:nvPr>
            <p:ph type="sldNum" sz="quarter" idx="10"/>
          </p:nvPr>
        </p:nvSpPr>
        <p:spPr/>
        <p:txBody>
          <a:bodyPr/>
          <a:lstStyle/>
          <a:p>
            <a:fld id="{8D3B99F0-B413-4F8E-9262-407D19939992}" type="slidenum">
              <a:rPr lang="en-US" smtClean="0"/>
              <a:pPr/>
              <a:t>16</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1138387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7" name="Rectangle 3"/>
          <p:cNvSpPr>
            <a:spLocks noGrp="1" noChangeArrowheads="1"/>
          </p:cNvSpPr>
          <p:nvPr>
            <p:ph type="body" idx="1"/>
          </p:nvPr>
        </p:nvSpPr>
        <p:spPr/>
        <p:txBody>
          <a:bodyPr/>
          <a:lstStyle/>
          <a:p>
            <a:pPr marL="111500" indent="-111500">
              <a:spcBef>
                <a:spcPts val="608"/>
              </a:spcBef>
              <a:defRPr/>
            </a:pPr>
            <a:r>
              <a:rPr dirty="0" smtClean="0"/>
              <a:t>Por cada período de beneficios en 2016 usted paga:</a:t>
            </a:r>
          </a:p>
          <a:p>
            <a:pPr marL="165767" indent="-165767">
              <a:spcBef>
                <a:spcPts val="608"/>
              </a:spcBef>
              <a:buFont typeface="Wingdings" pitchFamily="2" charset="2"/>
              <a:buChar char="§"/>
            </a:pPr>
            <a:r>
              <a:rPr dirty="0" smtClean="0"/>
              <a:t>$1,288 de deducible y ningún copago para los días 1 a 60 de cada período de beneficios. </a:t>
            </a:r>
          </a:p>
          <a:p>
            <a:pPr marL="165767" indent="-165767">
              <a:spcBef>
                <a:spcPts val="608"/>
              </a:spcBef>
              <a:buFont typeface="Wingdings" pitchFamily="2" charset="2"/>
              <a:buChar char="§"/>
            </a:pPr>
            <a:r>
              <a:rPr b="1" dirty="0" smtClean="0"/>
              <a:t>$322</a:t>
            </a:r>
            <a:r>
              <a:rPr dirty="0" smtClean="0"/>
              <a:t> por los días 61 a 90 de cada período de beneficios </a:t>
            </a:r>
          </a:p>
          <a:p>
            <a:pPr marL="165767" indent="-165767">
              <a:spcBef>
                <a:spcPts val="608"/>
              </a:spcBef>
              <a:buFont typeface="Wingdings" pitchFamily="2" charset="2"/>
              <a:buChar char="§"/>
            </a:pPr>
            <a:r>
              <a:rPr dirty="0" smtClean="0"/>
              <a:t>$644 por "día de reserva por vida" después del día 90 de cada período de beneficios (hasta 60 días durante toda su vida). </a:t>
            </a:r>
          </a:p>
          <a:p>
            <a:pPr marL="323782" lvl="1" indent="-165066">
              <a:spcBef>
                <a:spcPts val="608"/>
              </a:spcBef>
              <a:buFont typeface="Arial" pitchFamily="34" charset="0"/>
              <a:buChar char="•"/>
            </a:pPr>
            <a:r>
              <a:rPr dirty="0" smtClean="0"/>
              <a:t>En Medicare Original, estos son días adicionales que Medicare pagará cuando usted está en un hospital durante más de 90 días. Usted tiene hasta 60 días de reserva que puede utilizar durante su vida. Por cada día de reserva por día, Medicare paga todos los costos cubiertos, excepto el coseguro diario. </a:t>
            </a:r>
          </a:p>
          <a:p>
            <a:pPr marL="165767" indent="-165767">
              <a:spcBef>
                <a:spcPts val="608"/>
              </a:spcBef>
              <a:buFont typeface="Wingdings" pitchFamily="2" charset="2"/>
              <a:buChar char="§"/>
            </a:pPr>
            <a:r>
              <a:rPr dirty="0" smtClean="0"/>
              <a:t>Todos los costos para cada día después de los días de reserva de por vida. </a:t>
            </a:r>
          </a:p>
          <a:p>
            <a:pPr>
              <a:spcBef>
                <a:spcPts val="608"/>
              </a:spcBef>
            </a:pPr>
            <a:r>
              <a:rPr lang="en-US" b="1" dirty="0"/>
              <a:t>NOTA: </a:t>
            </a:r>
            <a:r>
              <a:rPr dirty="0" smtClean="0"/>
              <a:t>Los servicios de salud mental para pacientes internados en un hospital psiquiátrico están limitados a 190 días en su vida. </a:t>
            </a:r>
          </a:p>
        </p:txBody>
      </p:sp>
      <p:sp>
        <p:nvSpPr>
          <p:cNvPr id="5" name="Slide Number Placeholder 4"/>
          <p:cNvSpPr>
            <a:spLocks noGrp="1"/>
          </p:cNvSpPr>
          <p:nvPr>
            <p:ph type="sldNum" sz="quarter" idx="10"/>
          </p:nvPr>
        </p:nvSpPr>
        <p:spPr/>
        <p:txBody>
          <a:bodyPr/>
          <a:lstStyle/>
          <a:p>
            <a:fld id="{8D3B99F0-B413-4F8E-9262-407D19939992}" type="slidenum">
              <a:rPr lang="en-US" smtClean="0"/>
              <a:pPr/>
              <a:t>17</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82869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3"/>
          <p:cNvSpPr>
            <a:spLocks noGrp="1" noChangeArrowheads="1"/>
          </p:cNvSpPr>
          <p:nvPr>
            <p:ph type="body" idx="1"/>
          </p:nvPr>
        </p:nvSpPr>
        <p:spPr/>
        <p:txBody>
          <a:bodyPr/>
          <a:lstStyle/>
          <a:p>
            <a:r>
              <a:rPr dirty="0" smtClean="0"/>
              <a:t>Si califica, Medicare cubrirá los siguientes servicios en un centro de enfermería especializada (SNF):</a:t>
            </a:r>
          </a:p>
          <a:p>
            <a:pPr lvl="1"/>
            <a:r>
              <a:rPr dirty="0" smtClean="0"/>
              <a:t>Habitación semiprivada (una habitación que comparte con otra persona)</a:t>
            </a:r>
          </a:p>
          <a:p>
            <a:pPr lvl="1"/>
            <a:r>
              <a:rPr dirty="0" smtClean="0"/>
              <a:t>Comidas</a:t>
            </a:r>
          </a:p>
          <a:p>
            <a:pPr lvl="1"/>
            <a:r>
              <a:rPr dirty="0" smtClean="0"/>
              <a:t>Cuidado de enfermería especializada</a:t>
            </a:r>
          </a:p>
          <a:p>
            <a:pPr lvl="1"/>
            <a:r>
              <a:rPr dirty="0" smtClean="0"/>
              <a:t>Terapia del habla, ocupacional y física (si es necesaria para alcanzar su objetivo de salud)</a:t>
            </a:r>
          </a:p>
          <a:p>
            <a:pPr lvl="1"/>
            <a:r>
              <a:rPr dirty="0" smtClean="0"/>
              <a:t>Servicios médicos sociales</a:t>
            </a:r>
          </a:p>
          <a:p>
            <a:pPr lvl="1"/>
            <a:r>
              <a:rPr dirty="0" smtClean="0"/>
              <a:t>Medicamentos y suministros/equipamiento médico utilizados en el centro</a:t>
            </a:r>
          </a:p>
          <a:p>
            <a:pPr lvl="1"/>
            <a:r>
              <a:rPr dirty="0" smtClean="0"/>
              <a:t>Transporte en ambulancia hasta el proveedor más cercano de servicios que no estén disponibles en el SNF si otro tipo de transporte pone en peligro la salud del paciente</a:t>
            </a:r>
          </a:p>
          <a:p>
            <a:pPr lvl="1"/>
            <a:r>
              <a:rPr dirty="0" smtClean="0"/>
              <a:t>Asesoramiento nutricional</a:t>
            </a:r>
          </a:p>
        </p:txBody>
      </p:sp>
      <p:sp>
        <p:nvSpPr>
          <p:cNvPr id="5" name="Slide Number Placeholder 4"/>
          <p:cNvSpPr>
            <a:spLocks noGrp="1"/>
          </p:cNvSpPr>
          <p:nvPr>
            <p:ph type="sldNum" sz="quarter" idx="10"/>
          </p:nvPr>
        </p:nvSpPr>
        <p:spPr/>
        <p:txBody>
          <a:bodyPr/>
          <a:lstStyle/>
          <a:p>
            <a:fld id="{8D3B99F0-B413-4F8E-9262-407D19939992}" type="slidenum">
              <a:rPr lang="en-US" smtClean="0"/>
              <a:pPr/>
              <a:t>18</a:t>
            </a:fld>
            <a:endParaRPr lang="es-US" dirty="0"/>
          </a:p>
        </p:txBody>
      </p:sp>
      <p:sp>
        <p:nvSpPr>
          <p:cNvPr id="8" name="Slide Image Placeholder 7"/>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5237421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5" name="Rectangle 3"/>
          <p:cNvSpPr>
            <a:spLocks noGrp="1" noChangeArrowheads="1"/>
          </p:cNvSpPr>
          <p:nvPr>
            <p:ph type="body" idx="1"/>
          </p:nvPr>
        </p:nvSpPr>
        <p:spPr>
          <a:xfrm>
            <a:off x="348521" y="4035281"/>
            <a:ext cx="6321445" cy="4952048"/>
          </a:xfrm>
        </p:spPr>
        <p:txBody>
          <a:bodyPr/>
          <a:lstStyle/>
          <a:p>
            <a:r>
              <a:rPr dirty="0" smtClean="0"/>
              <a:t>La Parte A pagará por la atención en un centro de enfermería especializada (SNF) si usted cumple con las siguientes condiciones:</a:t>
            </a:r>
          </a:p>
          <a:p>
            <a:pPr lvl="1"/>
            <a:r>
              <a:rPr dirty="0" smtClean="0"/>
              <a:t>Su médico debe certificar que su afección requiere servicios de enfermería o rehabilitación especializados que solo pueden brindarse en un SNF.</a:t>
            </a:r>
          </a:p>
          <a:p>
            <a:pPr lvl="1"/>
            <a:r>
              <a:rPr dirty="0" smtClean="0"/>
              <a:t>Esto no incluye cuidado a largo plazo o de compañía. Medicare no cubre cuidado de compañía si es el único tipo de cuidado que necesita. El cuidado de compañía es el cuidado con el que se lo ayuda con actividades diarias como levantarse y acostarse, comer, bañarse, vestirse y usar el baño. También puede incluir cuidados que la mayoría de las personas hacen por sí solas, como usar gotas para los ojos, oxígeno y los cuidados relacionados con una colostomía o un catéter urinario. El cuidado de compañía por lo general se da en un centro de enfermería. Generalmente, el cuidado especializado tiene cobertura de Medicare solamente por un plazo breve posterior a la internación. Es posible que el cuidado de compañía se necesite durante un período más prolongado. </a:t>
            </a:r>
          </a:p>
          <a:p>
            <a:pPr lvl="1"/>
            <a:r>
              <a:rPr dirty="0" smtClean="0"/>
              <a:t>Estar internado en un hospital por 3 días consecutivos o más antes de ser admitido en un SNF participante. El requisito de la estadía de tres días calendario consecutivos puede cumplirse con estadías que sumen 3 días consecutivos en 1 o más hospitales. A fin de determinar si los requisitos se cumplen, se tiene en cuenta el día de admisión, </a:t>
            </a:r>
            <a:r>
              <a:rPr i="1" dirty="0" smtClean="0"/>
              <a:t>pero no el día del alta</a:t>
            </a:r>
            <a:r>
              <a:rPr dirty="0" smtClean="0"/>
              <a:t>, como día de internación. Es importante tener en cuenta que una estadía por una noche no garantiza que se lo considere paciente internado. La estadía de un paciente internado comienza el día en que lo ingresan formalmente con la solicitud de un médico.</a:t>
            </a:r>
          </a:p>
          <a:p>
            <a:pPr lvl="1"/>
            <a:r>
              <a:rPr dirty="0" smtClean="0"/>
              <a:t>Ser admitido en el SNF dentro de los 30 días posteriores a dejar el hospital.</a:t>
            </a:r>
          </a:p>
          <a:p>
            <a:pPr lvl="1"/>
            <a:r>
              <a:rPr dirty="0" smtClean="0"/>
              <a:t>Su cuidado en el SNF debe ser para una afección que haya sido tratada en el hospital o que haya comenzado mientras estaba recibiendo cuidado en el SNF para una afección tratada en el hospital. </a:t>
            </a:r>
          </a:p>
          <a:p>
            <a:pPr lvl="1"/>
            <a:r>
              <a:rPr dirty="0" smtClean="0"/>
              <a:t>El centro debe ser un SNF que participe en Medicare.</a:t>
            </a:r>
          </a:p>
          <a:p>
            <a:r>
              <a:rPr dirty="0" smtClean="0"/>
              <a:t>Para obtener más información, visite “Cobertura de Medicare de Centros de Enfermería Especializada” en </a:t>
            </a:r>
            <a:r>
              <a:rPr lang="en-US" dirty="0" smtClean="0">
                <a:hlinkClick r:id="rId3"/>
              </a:rPr>
              <a:t>Medicare.gov/Pubs/pdf/10153.pdf</a:t>
            </a:r>
            <a:r>
              <a:rPr dirty="0" smtClean="0"/>
              <a:t>.</a:t>
            </a:r>
            <a:endParaRPr lang="es-US" dirty="0"/>
          </a:p>
        </p:txBody>
      </p:sp>
      <p:sp>
        <p:nvSpPr>
          <p:cNvPr id="5" name="Slide Number Placeholder 4"/>
          <p:cNvSpPr>
            <a:spLocks noGrp="1"/>
          </p:cNvSpPr>
          <p:nvPr>
            <p:ph type="sldNum" sz="quarter" idx="10"/>
          </p:nvPr>
        </p:nvSpPr>
        <p:spPr/>
        <p:txBody>
          <a:bodyPr/>
          <a:lstStyle/>
          <a:p>
            <a:fld id="{8D3B99F0-B413-4F8E-9262-407D19939992}" type="slidenum">
              <a:rPr lang="en-US" smtClean="0"/>
              <a:pPr/>
              <a:t>19</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154193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Notes Placeholder 2"/>
          <p:cNvSpPr>
            <a:spLocks noGrp="1"/>
          </p:cNvSpPr>
          <p:nvPr>
            <p:ph type="body" idx="1"/>
          </p:nvPr>
        </p:nvSpPr>
        <p:spPr/>
        <p:txBody>
          <a:bodyPr/>
          <a:lstStyle/>
          <a:p>
            <a:r>
              <a:rPr dirty="0" smtClean="0"/>
              <a:t>Esta sesión debería ayudarlo a:  </a:t>
            </a:r>
          </a:p>
          <a:p>
            <a:pPr lvl="1"/>
            <a:r>
              <a:rPr dirty="0" smtClean="0"/>
              <a:t>Resumir las características del programa Medicare </a:t>
            </a:r>
          </a:p>
          <a:p>
            <a:pPr lvl="1"/>
            <a:r>
              <a:rPr dirty="0" smtClean="0"/>
              <a:t>Comparar las partes de Medicare y las opciones de cobertura</a:t>
            </a:r>
          </a:p>
          <a:p>
            <a:pPr lvl="1"/>
            <a:r>
              <a:rPr dirty="0" smtClean="0"/>
              <a:t>Describir los servicios y suministros cubiertos por Medicare</a:t>
            </a:r>
          </a:p>
          <a:p>
            <a:pPr lvl="1"/>
            <a:r>
              <a:rPr dirty="0" smtClean="0"/>
              <a:t>Reconocer los derechos y apelaciones de Medicare </a:t>
            </a:r>
          </a:p>
          <a:p>
            <a:pPr lvl="1"/>
            <a:r>
              <a:rPr dirty="0" smtClean="0"/>
              <a:t>Explicar los programas para las personas con ingresos y recursos limitados</a:t>
            </a:r>
          </a:p>
          <a:p>
            <a:pPr lvl="3"/>
            <a:endParaRPr lang="es-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2</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7470303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3" name="Rectangle 3"/>
          <p:cNvSpPr>
            <a:spLocks noGrp="1" noChangeArrowheads="1"/>
          </p:cNvSpPr>
          <p:nvPr>
            <p:ph type="body" idx="1"/>
          </p:nvPr>
        </p:nvSpPr>
        <p:spPr/>
        <p:txBody>
          <a:bodyPr/>
          <a:lstStyle/>
          <a:p>
            <a:pPr>
              <a:spcBef>
                <a:spcPts val="611"/>
              </a:spcBef>
            </a:pPr>
            <a:r>
              <a:rPr dirty="0" smtClean="0"/>
              <a:t>El cuidado en un centro de enfermería especializada (SNF) está cubierto en su totalidad durante los primeros 20 días, siempre que cumpla con los requisitos de la estadía cubierta por Medicare. En 2016, con Medicare Original, se cubren los días 21–100 de cuidado en un SNF para cada período de beneficios, excepto por el pago de un coseguro de $</a:t>
            </a:r>
            <a:r>
              <a:rPr lang="en-US" dirty="0">
                <a:solidFill>
                  <a:schemeClr val="dk1"/>
                </a:solidFill>
              </a:rPr>
              <a:t>161</a:t>
            </a:r>
            <a:r>
              <a:rPr dirty="0" smtClean="0"/>
              <a:t> por día. Después de 100 días, Medicare Parte A no cubre cuidado en un SNF.</a:t>
            </a:r>
          </a:p>
          <a:p>
            <a:pPr>
              <a:spcBef>
                <a:spcPts val="611"/>
              </a:spcBef>
            </a:pPr>
            <a:r>
              <a:rPr dirty="0" smtClean="0"/>
              <a:t>Puede calificar para recibir cuidado en un SNF nuevamente cada vez que comience un nuevo período de beneficios y cumpla con los otros criterios.</a:t>
            </a:r>
          </a:p>
          <a:p>
            <a:endParaRPr lang="es-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20</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9854226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Grp="1" noChangeArrowheads="1"/>
          </p:cNvSpPr>
          <p:nvPr>
            <p:ph type="body" idx="1"/>
          </p:nvPr>
        </p:nvSpPr>
        <p:spPr>
          <a:xfrm>
            <a:off x="204305" y="3980518"/>
            <a:ext cx="6549786" cy="4466864"/>
          </a:xfrm>
        </p:spPr>
        <p:txBody>
          <a:bodyPr>
            <a:normAutofit fontScale="92500" lnSpcReduction="20000"/>
          </a:bodyPr>
          <a:lstStyle/>
          <a:p>
            <a:r>
              <a:rPr dirty="0" smtClean="0"/>
              <a:t>Para ser elegible para recibir servicios de cuidado de la salud en el hogar debe cumplir con las siguientes condiciones:</a:t>
            </a:r>
          </a:p>
          <a:p>
            <a:pPr marL="227640" indent="-227640">
              <a:buFont typeface="+mj-lt"/>
              <a:buAutoNum type="arabicPeriod"/>
            </a:pPr>
            <a:r>
              <a:rPr dirty="0" smtClean="0"/>
              <a:t>Debe estar confinado en el hogar. Se considerará que una persona está "confinada en el hogar" (en su casa) si se cumplen los siguientes 2 criterios: 1) Debido a una enfermedad o una lesión, el paciente debe necesitar la ayuda de dispositivos de apoyo, tales como muletas, bastones, sillas de ruedas y andadores; el uso de transporte especial; o la asistencia de otra persona para salir de su lugar de residencia, O BIEN 2) debe tener una afección por la cual salir de su casa esté médicamente contraindicado. Si el paciente cumple 1 de las 2 condiciones mencionadas, TAMBIÉN debe cumplir los siguientes 2 requisitos adicionales: 1) Debe existir una incapacidad normal de salir del hogar, YD 2) Salir del hogar debe considerarse un esfuerzo importante y perjudicial.</a:t>
            </a:r>
          </a:p>
          <a:p>
            <a:pPr marL="227640" lvl="1" indent="-227640">
              <a:buFont typeface="+mj-lt"/>
              <a:buAutoNum type="arabicPeriod" startAt="2"/>
            </a:pPr>
            <a:r>
              <a:rPr dirty="0" smtClean="0"/>
              <a:t>Debe necesitar cuidado especializado en forma intermitente, o fisioterapia o tener una patología del habla, o necesitar terapia ocupacional en forma continua. </a:t>
            </a:r>
          </a:p>
          <a:p>
            <a:pPr marL="227640" lvl="1" indent="-227640">
              <a:buFont typeface="+mj-lt"/>
              <a:buAutoNum type="arabicPeriod" startAt="2"/>
            </a:pPr>
            <a:r>
              <a:rPr dirty="0" smtClean="0"/>
              <a:t>Su médico debe decidir que usted necesita cuidado especializado en su hogar y debe crear un plan para el cuidado en el hogar.</a:t>
            </a:r>
          </a:p>
          <a:p>
            <a:pPr marL="227640" lvl="1" indent="-227640">
              <a:buFont typeface="+mj-lt"/>
              <a:buAutoNum type="arabicPeriod" startAt="2"/>
            </a:pPr>
            <a:r>
              <a:rPr dirty="0" smtClean="0"/>
              <a:t>Antes de certificar su elegibilidad para el beneficio de cuidado de la salud en el hogar de Medicare, el médico debe documentar que él/ella o un profesional no médico han tenido una entrevista personal con usted. El encuentro debe ocurrir 90 días antes o dentro de los 30 días posteriores al inicio del cuidado. La ley permite que la entrevista en persona se realice en forma remota por medio de Telehealth en áreas rurales, en un sitio de origen aprobado. Esto significa servicios médicos o de salud brindados a un paciente por medio de sistemas de comunicación (como computadoras, teléfono o televisión), por un profesional en un lugar que no sea donde se encuentra el paciente.</a:t>
            </a:r>
          </a:p>
          <a:p>
            <a:pPr marL="227640" lvl="1" indent="-227640">
              <a:buFont typeface="+mj-lt"/>
              <a:buAutoNum type="arabicPeriod" startAt="2"/>
            </a:pPr>
            <a:r>
              <a:rPr dirty="0" smtClean="0"/>
              <a:t>La agencia de cuidado de la salud en el hogar que utilice debe estar aprobada por Medicare.</a:t>
            </a:r>
          </a:p>
          <a:p>
            <a:r>
              <a:rPr lang="en-US" b="1" dirty="0" smtClean="0"/>
              <a:t>NOTA</a:t>
            </a:r>
            <a:r>
              <a:rPr dirty="0" smtClean="0"/>
              <a:t>: Es posible que la Parte B también pague por el cuidado de la salud en el hogar en ciertas condiciones. Por ejemplo, la Parte B paga por el cuidado de la salud en el hogar si la necesidad de tal cuidado no está precedida por una internación en el hospital, o cuando la cantidad de visitas de cuidado de la salud en el hogar cubiertas por la Parte A excede las 100. Para obtener más información, lea “Medicare y el Cuidado de la Salud en el Hogar,” en </a:t>
            </a:r>
            <a:r>
              <a:rPr lang="en-US" dirty="0" smtClean="0">
                <a:hlinkClick r:id="rId3"/>
              </a:rPr>
              <a:t>Medicare.gov/Publications/Pubs/pdf/10969.pdf</a:t>
            </a:r>
            <a:r>
              <a:rPr dirty="0" smtClean="0"/>
              <a:t>. También puede visitar la página </a:t>
            </a:r>
            <a:r>
              <a:rPr lang="en-US" dirty="0" smtClean="0">
                <a:hlinkClick r:id="rId4"/>
              </a:rPr>
              <a:t>CMS.gov/Center/Provider-Type/Home-Health-Agency-HHA-Center.html</a:t>
            </a:r>
            <a:r>
              <a:rPr dirty="0" smtClean="0"/>
              <a:t>.</a:t>
            </a:r>
          </a:p>
          <a:p>
            <a:endParaRPr lang="es-US" dirty="0" smtClean="0"/>
          </a:p>
          <a:p>
            <a:endParaRPr lang="es-US" dirty="0"/>
          </a:p>
        </p:txBody>
      </p:sp>
      <p:sp>
        <p:nvSpPr>
          <p:cNvPr id="5" name="Slide Number Placeholder 4"/>
          <p:cNvSpPr>
            <a:spLocks noGrp="1"/>
          </p:cNvSpPr>
          <p:nvPr>
            <p:ph type="sldNum" sz="quarter" idx="10"/>
          </p:nvPr>
        </p:nvSpPr>
        <p:spPr/>
        <p:txBody>
          <a:bodyPr/>
          <a:lstStyle/>
          <a:p>
            <a:fld id="{8D3B99F0-B413-4F8E-9262-407D19939992}" type="slidenum">
              <a:rPr lang="en-US" smtClean="0"/>
              <a:pPr/>
              <a:t>21</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9685460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5" name="Rectangle 3"/>
          <p:cNvSpPr>
            <a:spLocks noGrp="1" noChangeArrowheads="1"/>
          </p:cNvSpPr>
          <p:nvPr>
            <p:ph type="body" idx="1"/>
          </p:nvPr>
        </p:nvSpPr>
        <p:spPr/>
        <p:txBody>
          <a:bodyPr/>
          <a:lstStyle/>
          <a:p>
            <a:r>
              <a:rPr dirty="0" smtClean="0"/>
              <a:t>En Medicare Original, para el cuidado de la salud en el hogar de la Parte A usted no paga ningún servicio de cuidado de la salud en el hogar ofrecido por una agencia de cuidado de la salud en el hogar aprobada por Medicare.</a:t>
            </a:r>
          </a:p>
          <a:p>
            <a:pPr marL="0" lvl="1" indent="0">
              <a:buNone/>
            </a:pPr>
            <a:r>
              <a:rPr dirty="0" smtClean="0"/>
              <a:t>Medicare pagará por separado el equipo médico duradero, siempre que lo solicite un médico. Para que sea cubierto, este equipo debe cumplir ciertos requisitos. En general, Medicare paga 80% del monto aprobado por Medicare para ciertas piezas de equipo médico, tal como una silla de ruedas o un andador. Si su agencia de cuidado de la salud en el hogar no le suministra equipo médico duradero directamente, el personal de la agencia en general hará los arreglos necesarios para que el proveedor del equipo para el hogar se lo lleve a su casa. </a:t>
            </a:r>
            <a:endParaRPr lang="es-US" dirty="0" smtClean="0"/>
          </a:p>
          <a:p>
            <a:pPr marL="0" lvl="1" indent="0">
              <a:buNone/>
            </a:pPr>
            <a:r>
              <a:rPr dirty="0" smtClean="0"/>
              <a:t>Si desea encontrar una agencia de cuidado de la salud en el hogar en su área, visite </a:t>
            </a:r>
            <a:r>
              <a:rPr lang="en-US" dirty="0" smtClean="0">
                <a:hlinkClick r:id="rId3"/>
              </a:rPr>
              <a:t>Medicare.gov</a:t>
            </a:r>
            <a:r>
              <a:rPr dirty="0" smtClean="0"/>
              <a:t> y use la herramienta de comparación de agencias de cuidado de salud en el hogar, o llame al 1-800-MEDICARE (1-800-633-4227). Los usuarios con teléfono texto (TTY) deben llamar al 1-877-486-2048. </a:t>
            </a:r>
          </a:p>
          <a:p>
            <a:pPr marL="0" lvl="1" indent="0">
              <a:buNone/>
            </a:pPr>
            <a:r>
              <a:rPr lang="en-US" b="1" dirty="0" smtClean="0"/>
              <a:t>NOTA</a:t>
            </a:r>
            <a:r>
              <a:rPr dirty="0" smtClean="0"/>
              <a:t>: La Parte A cubre los servicios de cuidado de la salud en el hogar posinstitucionales durante una afección que deba tratarse en el hogar que dure hasta 100 visitas. Una vez que agote las 100 visitas de la Parte A de los servicios de cuidado de la salud en el hogar posinstitucionales, la Parte B cubre el resto de la afección que deba tratarse en el hogar. El límite de 100 visitas no se aplica a usted si solo está inscripto en la Parte A. Si solo está inscripto en la Parte B y califica para el beneficio de cuidado de la salud en el hogar de Medicare, entonces este beneficio se pagará a través de la Parte B. No hay límite de 100 visitas para la Parte B.</a:t>
            </a:r>
          </a:p>
        </p:txBody>
      </p:sp>
      <p:sp>
        <p:nvSpPr>
          <p:cNvPr id="7" name="Slide Number Placeholder 6"/>
          <p:cNvSpPr>
            <a:spLocks noGrp="1"/>
          </p:cNvSpPr>
          <p:nvPr>
            <p:ph type="sldNum" sz="quarter" idx="10"/>
          </p:nvPr>
        </p:nvSpPr>
        <p:spPr/>
        <p:txBody>
          <a:bodyPr/>
          <a:lstStyle/>
          <a:p>
            <a:fld id="{8D3B99F0-B413-4F8E-9262-407D19939992}" type="slidenum">
              <a:rPr lang="en-US" smtClean="0"/>
              <a:pPr/>
              <a:t>22</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676294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9" name="Rectangle 3"/>
          <p:cNvSpPr>
            <a:spLocks noGrp="1" noChangeArrowheads="1"/>
          </p:cNvSpPr>
          <p:nvPr>
            <p:ph type="body" idx="1"/>
          </p:nvPr>
        </p:nvSpPr>
        <p:spPr/>
        <p:txBody>
          <a:bodyPr/>
          <a:lstStyle/>
          <a:p>
            <a:r>
              <a:rPr dirty="0" smtClean="0"/>
              <a:t>La Parte A también cubre el cuidado de hospicio, que es una forma especial de atender a las personas que tienen una enfermedad terminal y a sus familias. El cuidado de hospicio tiene como objetivo ayudarlo a aprovechar al máximo los últimos meses de vida al brindarle comodidad y alivio para el dolor. Involucra a un equipo que atiende sus necesidades médicas, físicas, sociales, emocionales y espirituales. El objetivo del hospicio es atenderlo a usted y a su familia, no sanar su enfermedad.</a:t>
            </a:r>
          </a:p>
          <a:p>
            <a:r>
              <a:rPr dirty="0" smtClean="0"/>
              <a:t>Debe firmar una manifestación de elección que establezca que usted elige el cuidado de hospicio en vez de los beneficios de rutina cubiertos por Medicare para tratar su enfermedad terminal. No obstante, Medicare seguirá cubriendo los servicios médicos que no estén relacionados con la afección por la cual está en el hospicio.</a:t>
            </a:r>
          </a:p>
          <a:p>
            <a:r>
              <a:rPr dirty="0" smtClean="0"/>
              <a:t>Puede recibir cuidado de hospicio siempre que su doctor certifique que su enfermedad es terminal y que es probable que tenga menos de 6 meses de vida si la enfermedad sigue su curso normal. La atención se brinda en "períodos de elección": 2 períodos de 90 días seguidos por períodos ilimitados de 60 días. Al inicio de cada período de beneficios su médico debe certificar que su enfermedad es terminal para que pueda seguir recibiendo cuidado de hospicio. </a:t>
            </a:r>
          </a:p>
          <a:p>
            <a:r>
              <a:rPr dirty="0" smtClean="0"/>
              <a:t>Medicare también requiere visitas personales. El médico debe reunirse con usted dentro de los 30 días de la certificación para el hospicio, a partir de antes del tercer período de elección y con cada nueva certificación.</a:t>
            </a:r>
          </a:p>
          <a:p>
            <a:r>
              <a:rPr dirty="0" smtClean="0"/>
              <a:t>El proveedor del hospicio debe estar aprobado por Medicare </a:t>
            </a:r>
          </a:p>
          <a:p>
            <a:r>
              <a:rPr dirty="0" smtClean="0"/>
              <a:t>Para obtener más información, lea “Beneficios de Hospicio de Medicare”, en </a:t>
            </a:r>
            <a:r>
              <a:rPr lang="en-US" dirty="0" smtClean="0">
                <a:hlinkClick r:id="rId3"/>
              </a:rPr>
              <a:t>Medicare.gov/Publications/Pubs/pdf/02154.pdf</a:t>
            </a:r>
            <a:r>
              <a:rPr dirty="0" smtClean="0"/>
              <a:t>.</a:t>
            </a:r>
          </a:p>
          <a:p>
            <a:endParaRPr lang="es-US" dirty="0" smtClean="0"/>
          </a:p>
          <a:p>
            <a:endParaRPr lang="es-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23</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9088393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3" name="Rectangle 3"/>
          <p:cNvSpPr>
            <a:spLocks noGrp="1" noChangeArrowheads="1"/>
          </p:cNvSpPr>
          <p:nvPr>
            <p:ph type="body" idx="1"/>
          </p:nvPr>
        </p:nvSpPr>
        <p:spPr>
          <a:xfrm>
            <a:off x="532796" y="4035280"/>
            <a:ext cx="5895274" cy="4519444"/>
          </a:xfrm>
        </p:spPr>
        <p:txBody>
          <a:bodyPr/>
          <a:lstStyle/>
          <a:p>
            <a:r>
              <a:rPr dirty="0" smtClean="0"/>
              <a:t>Además de los servicios regulares cubiertos por Medicare, tales como la atención de médicos y enfermeros, terapia del habla, ocupacional y física, el beneficio de hospicio también cubre:</a:t>
            </a:r>
          </a:p>
          <a:p>
            <a:pPr lvl="1"/>
            <a:r>
              <a:rPr dirty="0" smtClean="0"/>
              <a:t>Equipos médicos (como sillas de ruedas o andadores).</a:t>
            </a:r>
          </a:p>
          <a:p>
            <a:pPr lvl="1"/>
            <a:r>
              <a:rPr dirty="0" smtClean="0"/>
              <a:t>Suministros médicos (como apósitos y catéteres).</a:t>
            </a:r>
          </a:p>
          <a:p>
            <a:pPr lvl="1"/>
            <a:r>
              <a:rPr dirty="0" smtClean="0"/>
              <a:t>Medicamentos para el control de los síntomas y el alivio del dolor.</a:t>
            </a:r>
          </a:p>
          <a:p>
            <a:pPr lvl="1"/>
            <a:r>
              <a:rPr dirty="0" smtClean="0"/>
              <a:t>Cuidado a corto plazo en el hospital, hospicio con internación o centro de enfermería especializada cuando sea necesario para manejar el dolor y los síntomas.</a:t>
            </a:r>
          </a:p>
          <a:p>
            <a:pPr lvl="1"/>
            <a:r>
              <a:rPr dirty="0" smtClean="0"/>
              <a:t>Cuidado de relevo durante la internación, que es el cuidado que le brinda otro cuidador para que su cuidador usual pueda descansar. Le brindarán cuidado en un centro aprobado por Medicare, tal como un hospicio con internación, un hospital o un asilo de ancianos. Puede recibir cuidado de relevo por hasta 5 días cada vez y no hay una cantidad limitada de veces para pedirlo. El cuidado de hospicio en general se brinda en su hogar (o en el centro donde viva). Sin embargo, Medicare también cubre la atención hospitalaria a corto plazo cuando es necesaria. </a:t>
            </a:r>
          </a:p>
          <a:p>
            <a:pPr lvl="1"/>
            <a:r>
              <a:rPr dirty="0" smtClean="0"/>
              <a:t>Ayudantes de hospicio y de tareas domésticas.</a:t>
            </a:r>
          </a:p>
          <a:p>
            <a:pPr lvl="1"/>
            <a:r>
              <a:rPr dirty="0" smtClean="0"/>
              <a:t>Servicios de asistentes sociales.</a:t>
            </a:r>
          </a:p>
          <a:p>
            <a:pPr lvl="1"/>
            <a:r>
              <a:rPr dirty="0" smtClean="0"/>
              <a:t>Otros servicios cubiertos, así como servicios que Medicare en general no cubre, como orientación espiritual y de duelo.</a:t>
            </a:r>
          </a:p>
          <a:p>
            <a:pPr lvl="1"/>
            <a:r>
              <a:rPr dirty="0" smtClean="0"/>
              <a:t>Orientación nutricional y otras.</a:t>
            </a:r>
          </a:p>
          <a:p>
            <a:pPr lvl="1"/>
            <a:endParaRPr lang="es-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24</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0168137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3"/>
          <p:cNvSpPr>
            <a:spLocks noGrp="1" noChangeArrowheads="1"/>
          </p:cNvSpPr>
          <p:nvPr>
            <p:ph type="body" idx="1"/>
          </p:nvPr>
        </p:nvSpPr>
        <p:spPr/>
        <p:txBody>
          <a:bodyPr/>
          <a:lstStyle/>
          <a:p>
            <a:r>
              <a:rPr dirty="0" smtClean="0"/>
              <a:t>Para el cuidado de hospicio en Medicare Original usted paga un copago de no más de $5 por cada medicamento recetado y otros productos similares para el alivio del dolor y el control de los síntomas mientras recibe cuidado de rutina o continuo en su hogar, y 5% del monto de pago aprobado por Medicare para cuidado de relevo durante la hospitalización. Por ejemplo, si Medicare ha aprobado un cargo de $150 por día para el cuidado de relevo durante la internación, usted pagará $7,50 por día. El monto que paga por el cuidado de relevo puede cambiar cada año.</a:t>
            </a:r>
          </a:p>
          <a:p>
            <a:r>
              <a:rPr dirty="0" smtClean="0"/>
              <a:t>Medicare solo pagará la habitación y el hospedaje en ciertos casos. La habitación y el hospedaje solo están cubiertos durante internaciones a corto plazo para el manejo del dolor y los síntomas, y para el cuidado de relevo. No están cubiertos si recibe servicios de hospicio generales mientras vive en un asilo de ancianos u otro hospicio residencial. Sin embargo, si tiene Medicaid y Medicare, y vive en un centro de enfermería, Medicaid cubre la habitación y el hospedaje.</a:t>
            </a:r>
          </a:p>
          <a:p>
            <a:r>
              <a:rPr dirty="0" smtClean="0"/>
              <a:t>Para encontrar un programa de hospicio, llame al 1-800-MEDICARE (1-800-633-4227), o a la organización de hospicios de su estado. Los usuarios de TTY deben llamar al 1-877-486-2048.</a:t>
            </a:r>
          </a:p>
          <a:p>
            <a:r>
              <a:rPr dirty="0" smtClean="0"/>
              <a:t>Para obtener más información, visite el “Manual de la Política de Beneficios de Medicare”, Capítulo 9, Cobertura de servicios de hospicio con el seguro del hospital en </a:t>
            </a:r>
            <a:r>
              <a:rPr lang="en-US" dirty="0" smtClean="0">
                <a:hlinkClick r:id="rId3"/>
              </a:rPr>
              <a:t>CMS.gov/Regulations-and-Guidance/Guidance/Manuals/ Downloads/bp102c09.pdf</a:t>
            </a:r>
            <a:r>
              <a:rPr dirty="0" smtClean="0"/>
              <a:t>.</a:t>
            </a:r>
          </a:p>
          <a:p>
            <a:endParaRPr lang="es-US" dirty="0" smtClean="0"/>
          </a:p>
        </p:txBody>
      </p:sp>
      <p:sp>
        <p:nvSpPr>
          <p:cNvPr id="6" name="Slide Number Placeholder 5"/>
          <p:cNvSpPr>
            <a:spLocks noGrp="1"/>
          </p:cNvSpPr>
          <p:nvPr>
            <p:ph type="sldNum" sz="quarter" idx="10"/>
          </p:nvPr>
        </p:nvSpPr>
        <p:spPr/>
        <p:txBody>
          <a:bodyPr/>
          <a:lstStyle/>
          <a:p>
            <a:fld id="{8D3B99F0-B413-4F8E-9262-407D19939992}" type="slidenum">
              <a:rPr lang="en-US" smtClean="0"/>
              <a:pPr/>
              <a:t>25</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4925364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La Parte B de Medicare (Seguro médico) ayuda a cubrir los suministros y servicios ambulatorios necesarios por razones médicas. </a:t>
            </a:r>
          </a:p>
          <a:p>
            <a:pPr marL="170730" indent="-170730">
              <a:buFont typeface="Wingdings" panose="05000000000000000000" pitchFamily="2" charset="2"/>
              <a:buChar char="§"/>
            </a:pPr>
            <a:r>
              <a:rPr dirty="0" smtClean="0"/>
              <a:t>Servicios médicos: servicios necesarios por razones médicas.</a:t>
            </a:r>
          </a:p>
          <a:p>
            <a:pPr marL="170730" indent="-170730">
              <a:buFont typeface="Wingdings" panose="05000000000000000000" pitchFamily="2" charset="2"/>
              <a:buChar char="§"/>
            </a:pPr>
            <a:r>
              <a:rPr dirty="0" smtClean="0"/>
              <a:t>Suministros y servicios ambulatorios médicos y quirúrgicos: para procedimientos aprobados como suturas o radiografías. </a:t>
            </a:r>
          </a:p>
          <a:p>
            <a:pPr marL="170730" indent="-170730">
              <a:buFont typeface="Wingdings" panose="05000000000000000000" pitchFamily="2" charset="2"/>
              <a:buChar char="§"/>
            </a:pPr>
            <a:r>
              <a:rPr dirty="0" smtClean="0"/>
              <a:t>Servicios de laboratorio clínico: análisis de sangre, análisis de orina y algunos exámenes médicos.</a:t>
            </a:r>
          </a:p>
          <a:p>
            <a:pPr marL="170730" indent="-170730">
              <a:buFont typeface="Wingdings" panose="05000000000000000000" pitchFamily="2" charset="2"/>
              <a:buChar char="§"/>
            </a:pPr>
            <a:r>
              <a:rPr dirty="0" smtClean="0"/>
              <a:t>Equipo médico duradero como andadores y sillas de rueda: es posible que necesite usar ciertos proveedores que se encuentran en el Programa de Oferta Competitiva de suministros, ortóptica, prótesis y equipos médicos duraderos. Visite </a:t>
            </a:r>
            <a:r>
              <a:rPr lang="en-US" dirty="0" smtClean="0">
                <a:hlinkClick r:id="rId3"/>
              </a:rPr>
              <a:t>Medicare.gov/supplierdirectory/</a:t>
            </a:r>
            <a:r>
              <a:rPr dirty="0" smtClean="0"/>
              <a:t>.</a:t>
            </a:r>
          </a:p>
          <a:p>
            <a:pPr marL="170730" indent="-170730">
              <a:buFont typeface="Wingdings" panose="05000000000000000000" pitchFamily="2" charset="2"/>
              <a:buChar char="§"/>
            </a:pPr>
            <a:r>
              <a:rPr dirty="0" smtClean="0"/>
              <a:t>Suministros de análisis para diabetes: quizás necesite usar proveedores específicos para ciertos tipos de suministros para análisis de diabetes. </a:t>
            </a:r>
          </a:p>
          <a:p>
            <a:pPr marL="170730" indent="-170730">
              <a:buFont typeface="Wingdings" panose="05000000000000000000" pitchFamily="2" charset="2"/>
              <a:buChar char="§"/>
            </a:pPr>
            <a:r>
              <a:rPr dirty="0" smtClean="0"/>
              <a:t>Servicios preventivos: exámenes, análisis, exámenes médicos y vacunas para prevenir, encontrar o tratar un problema médico. </a:t>
            </a:r>
          </a:p>
          <a:p>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26</a:t>
            </a:fld>
            <a:endParaRPr lang="es-US" dirty="0"/>
          </a:p>
        </p:txBody>
      </p:sp>
      <p:sp>
        <p:nvSpPr>
          <p:cNvPr id="10" name="Slide Image Placeholder 9"/>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4280225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type="body" idx="1"/>
          </p:nvPr>
        </p:nvSpPr>
        <p:spPr/>
        <p:txBody>
          <a:bodyPr/>
          <a:lstStyle/>
          <a:p>
            <a:r>
              <a:rPr dirty="0" smtClean="0"/>
              <a:t>La Parte B de Medicare cubre una variedad de suministros y servicios ambulatorios necesarios por razones médicas. Deben cumplirse ciertos requisitos. </a:t>
            </a:r>
          </a:p>
          <a:p>
            <a:r>
              <a:rPr b="1" dirty="0" smtClean="0"/>
              <a:t>Servicios médicos</a:t>
            </a:r>
            <a:r>
              <a:rPr dirty="0" smtClean="0"/>
              <a:t>: Medicare cubre los servicios médicos necesarios por razones médicas (incluye servicios médicos ambulatorios y algunos servicios médicos que recibe cuanto está internado) y servicios preventivos cubiertos. Medicare también cubre los servicios brindados por otros proveedores de atención médica, tales como los asistentes de los médicos, personal de enfermería, trabajadores sociales, fisioterapeutas y psicólogos. Excepto por ciertos servicios preventivos (por los cuales no paga), usted paga 20% del monto aprobado por Medicare, y aplica el deducible de la Parte B. </a:t>
            </a:r>
            <a:r>
              <a:rPr lang="en-US" dirty="0" smtClean="0"/>
              <a:t>	</a:t>
            </a:r>
          </a:p>
          <a:p>
            <a:r>
              <a:rPr b="1" dirty="0" smtClean="0"/>
              <a:t>Suministros y servicios médicos y quirúrgicos ambulatorios</a:t>
            </a:r>
            <a:r>
              <a:rPr lang="en-US" b="1" dirty="0" smtClean="0"/>
              <a:t>:</a:t>
            </a:r>
            <a:r>
              <a:rPr dirty="0" smtClean="0"/>
              <a:t> Medicare cubre procedimientos aprobados como radiografías, yesos o suturas. Usted paga 20% del monto aprobado por Medicare por los servicios médicos o de otros proveedores del cuidado de la salud. En general, usted paga un copago al hospital por cada servicio que recibe como paciente ambulatorio de ese hospital. Aplica el deducible de la Parte B.  </a:t>
            </a:r>
            <a:r>
              <a:rPr lang="en-US" dirty="0" smtClean="0"/>
              <a:t>	</a:t>
            </a:r>
            <a:endParaRPr lang="es-US" dirty="0"/>
          </a:p>
        </p:txBody>
      </p:sp>
      <p:sp>
        <p:nvSpPr>
          <p:cNvPr id="5" name="Slide Number Placeholder 4"/>
          <p:cNvSpPr>
            <a:spLocks noGrp="1"/>
          </p:cNvSpPr>
          <p:nvPr>
            <p:ph type="sldNum" sz="quarter" idx="10"/>
          </p:nvPr>
        </p:nvSpPr>
        <p:spPr/>
        <p:txBody>
          <a:bodyPr/>
          <a:lstStyle/>
          <a:p>
            <a:fld id="{8D3B99F0-B413-4F8E-9262-407D19939992}" type="slidenum">
              <a:rPr lang="en-US" smtClean="0"/>
              <a:pPr/>
              <a:t>27</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8263996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type="body" idx="1"/>
          </p:nvPr>
        </p:nvSpPr>
        <p:spPr>
          <a:xfrm>
            <a:off x="324486" y="4035280"/>
            <a:ext cx="6381534" cy="5200795"/>
          </a:xfrm>
        </p:spPr>
        <p:txBody>
          <a:bodyPr/>
          <a:lstStyle/>
          <a:p>
            <a:r>
              <a:rPr dirty="0" smtClean="0"/>
              <a:t>Equipo médico duradero (DME): Medicare cubre elementos como equipo y suministros de oxígeno, sillas de ruedas, andadores y camas de hospital pedidas por su médico u otro proveedor del cuidado de la salud inscripto en Medicare para el uso en el hogar. Algunos elementos deben rentarse. Usted paga 20% del monto aprobado por Medicare y aplica el deducible de la Parte B. En todas las regiones del país, debe obtener su equipo o suministros cubiertos, así como los servicios de reemplazo o reparación, de un proveedor aprobado por Medicare para que Medicare lo pague. </a:t>
            </a:r>
          </a:p>
          <a:p>
            <a:r>
              <a:rPr dirty="0" smtClean="0"/>
              <a:t>Medicare cuenta con un programa llamado “oferta competitiva” para ayudarlo a usted y ayudar a Medicare a ahorrar dinero. Asegúrese de que siempre le brinden equipo, suministros y servicios de calidad y ayude a impedir el fraude y el abuso. En algunas regiones del país, si necesita ciertos elementos, debe usar proveedores específicos o Medicare no pagará por el elemento y es probable que usted deba pagar todo el precio. Esto incluye suministros para autoanálisis de diabetes, bombas de insulina y suministros de bomba pedidos por correo.</a:t>
            </a:r>
          </a:p>
          <a:p>
            <a:r>
              <a:rPr dirty="0" smtClean="0"/>
              <a:t>Los Centros de Servicios de Medicare y Medicaid (CMS) están obligados por ley a volver a considerar los contratos del Programa de Oferta Competitiva de suministros, ortóptica, prótesis y equipos médicos duraderos (DMEPOS) al menos una vez cada 3 años. Los contratos de Round 2 y del programa nacional de pedido por correo vencen el 30 de junio de 2016. Está programado que los contratos renegociados de Round 2 y del programa nacional de pedido por correo entren en vigencia el 1 de julio de 2016, con vencimiento el 31 de diciembre de 2018. </a:t>
            </a:r>
          </a:p>
          <a:p>
            <a:r>
              <a:rPr dirty="0" smtClean="0"/>
              <a:t>La región de renegociación de la oferta competitiva del programa nacional de pedidos por correo incluye todas las partes de Estados Unidos, incluidos los 50 estados, el distrito de Columbia, Puerto Rico, las Islas Vírgenes de EE. UU, Guam y Samoa Estadounidense.</a:t>
            </a:r>
          </a:p>
          <a:p>
            <a:r>
              <a:rPr dirty="0" smtClean="0"/>
              <a:t>Si necesita DME o suministros, visite </a:t>
            </a:r>
            <a:r>
              <a:rPr lang="en-US" dirty="0" smtClean="0">
                <a:hlinkClick r:id="rId3"/>
              </a:rPr>
              <a:t>Medicare.gov/supplier</a:t>
            </a:r>
            <a:r>
              <a:rPr dirty="0" smtClean="0"/>
              <a:t> para encontrar proveedores aprobados por Medicare. So su código postal está en una región de oferta competitiva, los elementos incluidos en el programa aparecen indicados con una estrella anaranjada. También puede llamar al 1-800-MEDICARE (1-800-633-4227). Los usuarios de TTY deben llamar al 1-877-486-2048.  </a:t>
            </a:r>
          </a:p>
          <a:p>
            <a:r>
              <a:rPr dirty="0" smtClean="0"/>
              <a:t>Para más información sobre el programa de ofertas competitivas, puede visitar: </a:t>
            </a:r>
            <a:r>
              <a:rPr lang="en-US" dirty="0" smtClean="0">
                <a:hlinkClick r:id="rId4"/>
              </a:rPr>
              <a:t>CMS.gov/Medicare/Medicare-Fee-for-Service-Payment/DMEPOSCompetitiveBid/</a:t>
            </a:r>
            <a:r>
              <a:rPr dirty="0" smtClean="0"/>
              <a:t>.</a:t>
            </a:r>
            <a:endParaRPr lang="es-US" dirty="0"/>
          </a:p>
        </p:txBody>
      </p:sp>
      <p:sp>
        <p:nvSpPr>
          <p:cNvPr id="8" name="Slide Number Placeholder 7"/>
          <p:cNvSpPr>
            <a:spLocks noGrp="1"/>
          </p:cNvSpPr>
          <p:nvPr>
            <p:ph type="sldNum" sz="quarter" idx="10"/>
          </p:nvPr>
        </p:nvSpPr>
        <p:spPr/>
        <p:txBody>
          <a:bodyPr/>
          <a:lstStyle/>
          <a:p>
            <a:fld id="{8D3B99F0-B413-4F8E-9262-407D19939992}" type="slidenum">
              <a:rPr lang="en-US" smtClean="0"/>
              <a:pPr/>
              <a:t>28</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6366824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type="body" idx="1"/>
          </p:nvPr>
        </p:nvSpPr>
        <p:spPr/>
        <p:txBody>
          <a:bodyPr/>
          <a:lstStyle/>
          <a:p>
            <a:r>
              <a:rPr b="1" dirty="0" smtClean="0"/>
              <a:t>Servicios de cuidado de la salud en el hogar</a:t>
            </a:r>
            <a:r>
              <a:rPr dirty="0" smtClean="0"/>
              <a:t>: Medicare cubre el cuidado de enfermería especializada necesario por razones médicas a tiempo parcial o intermitente, y/o fisioterapia, servicios para patología del habla, y/o servicios para personas con necesidad continua de terapia ocupacional. Un médico inscripto en Medicare o ciertos proveedores de atención médica que trabajan con el médico deben verlo personalmente para certificar que necesita servicios de salud en su hogar. El médico debe solicitar el cuidado en el hogar y una agencia de cuidado de la salud en el hogar certificada por Medicare debe proveerlo. Los servicios de cuidado de la salud en el hogar también pueden incluir servicios sociales médicos, suministros para infusión en el hogar a tiempo parcial o intermitentes, equipo médico duradero y suministros médicos para usarlos en su hogar. Como se describió previamente, debe estar confinado a su hogar. Usted no paga por los servicios cubiertos de cuidado de la salud en el hogar. </a:t>
            </a:r>
          </a:p>
          <a:p>
            <a:r>
              <a:rPr b="1" dirty="0" smtClean="0"/>
              <a:t>Otros (no es una lista completa)</a:t>
            </a:r>
            <a:r>
              <a:rPr dirty="0" smtClean="0"/>
              <a:t>: Servicios médicos y suministros necesarios por razones médicas, tales como servicios de laboratorio clínico, suministros de diabetes, servicios y suministros para diálisis renal, cuidado de la salud mental, medicamentos recetados ambulatorios limitados, radiografías de diagnóstico, IRM, TC y ECG, trasplantes y otros servicios. Los costos varían.</a:t>
            </a:r>
          </a:p>
          <a:p>
            <a:pPr marL="0" lvl="1" indent="0">
              <a:buNone/>
            </a:pPr>
            <a:r>
              <a:rPr lang="en-US" b="1" dirty="0" smtClean="0"/>
              <a:t>NOTA</a:t>
            </a:r>
            <a:r>
              <a:rPr dirty="0" smtClean="0"/>
              <a:t>: La Parte A cubre los servicios de cuidado de la salud en el hogar posinstitucionales durante una afección que deba tratarse en el hogar que dure hasta 100 visitas. Una vez que agote las 100 visitas de la Parte A de los servicios de cuidado de la salud en el hogar posinstitucionales, la Parte B cubre el resto de la afección que deba tratarse en el hogar. El límite de 100 visitas no se aplica a usted si solo está inscripto en la Parte A. Si solo está inscripto en la Parte B y califica para el beneficio de cuidado de la salud en el hogar de Medicare, entonces este beneficio se pagará a través de la Parte B. No hay límite de 100 visitas para la Parte B. Para obtener más información sobre la cobertura de la Parte B, visite </a:t>
            </a:r>
            <a:r>
              <a:rPr lang="en-US" dirty="0" smtClean="0">
                <a:hlinkClick r:id="rId3"/>
              </a:rPr>
              <a:t>Medicare.gov/what-medicare-covers/part-b/what-medicare-part-b-covers.html</a:t>
            </a:r>
            <a:r>
              <a:rPr dirty="0" smtClean="0"/>
              <a:t>. </a:t>
            </a:r>
            <a:endParaRPr lang="es-US" dirty="0"/>
          </a:p>
        </p:txBody>
      </p:sp>
      <p:sp>
        <p:nvSpPr>
          <p:cNvPr id="5" name="Slide Number Placeholder 4"/>
          <p:cNvSpPr>
            <a:spLocks noGrp="1"/>
          </p:cNvSpPr>
          <p:nvPr>
            <p:ph type="sldNum" sz="quarter" idx="10"/>
          </p:nvPr>
        </p:nvSpPr>
        <p:spPr/>
        <p:txBody>
          <a:bodyPr/>
          <a:lstStyle/>
          <a:p>
            <a:fld id="{8D3B99F0-B413-4F8E-9262-407D19939992}" type="slidenum">
              <a:rPr lang="en-US" smtClean="0"/>
              <a:pPr/>
              <a:t>29</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4175584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La Lección 1: Características básicas del programa, explica lo siguiente:</a:t>
            </a:r>
          </a:p>
          <a:p>
            <a:pPr marL="170730" indent="-170730">
              <a:buFont typeface="Wingdings" panose="05000000000000000000" pitchFamily="2" charset="2"/>
              <a:buChar char="§"/>
            </a:pPr>
            <a:r>
              <a:rPr dirty="0" smtClean="0"/>
              <a:t>¿Qué es Medicare? </a:t>
            </a:r>
          </a:p>
          <a:p>
            <a:pPr marL="170730" indent="-170730">
              <a:buFont typeface="Wingdings" panose="05000000000000000000" pitchFamily="2" charset="2"/>
              <a:buChar char="§"/>
            </a:pPr>
            <a:r>
              <a:rPr dirty="0" smtClean="0"/>
              <a:t>Cómo inscribirse en Medicare Original </a:t>
            </a:r>
          </a:p>
          <a:p>
            <a:pPr marL="170730" indent="-170730">
              <a:buFont typeface="Wingdings" panose="05000000000000000000" pitchFamily="2" charset="2"/>
              <a:buChar char="§"/>
            </a:pPr>
            <a:r>
              <a:rPr dirty="0" smtClean="0"/>
              <a:t>Beneficios y costos de la Parte A y la Parte B</a:t>
            </a:r>
          </a:p>
          <a:p>
            <a:endParaRPr lang="es-US" dirty="0"/>
          </a:p>
        </p:txBody>
      </p:sp>
      <p:sp>
        <p:nvSpPr>
          <p:cNvPr id="6" name="Slide Number Placeholder 5"/>
          <p:cNvSpPr>
            <a:spLocks noGrp="1"/>
          </p:cNvSpPr>
          <p:nvPr>
            <p:ph type="sldNum" sz="quarter" idx="12"/>
          </p:nvPr>
        </p:nvSpPr>
        <p:spPr/>
        <p:txBody>
          <a:bodyPr/>
          <a:lstStyle/>
          <a:p>
            <a:fld id="{A35EDB75-A320-4BDD-BF36-287FFD451107}" type="slidenum">
              <a:rPr lang="en-US" smtClean="0"/>
              <a:pPr/>
              <a:t>3</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5182249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1" indent="0">
              <a:buNone/>
            </a:pPr>
            <a:r>
              <a:rPr dirty="0" smtClean="0"/>
              <a:t>Lección 2: esta lección explicará qué servicios preventivos están cubiertos por Medicare.</a:t>
            </a:r>
          </a:p>
          <a:p>
            <a:pPr marL="0" lvl="1" indent="0">
              <a:buNone/>
            </a:pPr>
            <a:r>
              <a:rPr dirty="0" smtClean="0"/>
              <a:t>Medicare cubre muchos servicios preventivos para ayudarlo a mantenerse sano. Hable con su proveedor de cuidado de la salud para saber cuáles de estos servicios son adecuados para usted.</a:t>
            </a:r>
          </a:p>
          <a:p>
            <a:endParaRPr lang="es-US" dirty="0"/>
          </a:p>
        </p:txBody>
      </p:sp>
      <p:sp>
        <p:nvSpPr>
          <p:cNvPr id="4" name="Slide Number Placeholder 3"/>
          <p:cNvSpPr>
            <a:spLocks noGrp="1"/>
          </p:cNvSpPr>
          <p:nvPr>
            <p:ph type="sldNum" sz="quarter" idx="10"/>
          </p:nvPr>
        </p:nvSpPr>
        <p:spPr/>
        <p:txBody>
          <a:bodyPr/>
          <a:lstStyle/>
          <a:p>
            <a:fld id="{A5195812-3256-4445-A330-544460ECDDB3}" type="slidenum">
              <a:rPr lang="en-US" smtClean="0"/>
              <a:pPr/>
              <a:t>30</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5485530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type="body" idx="1"/>
          </p:nvPr>
        </p:nvSpPr>
        <p:spPr/>
        <p:txBody>
          <a:bodyPr>
            <a:normAutofit lnSpcReduction="10000"/>
          </a:bodyPr>
          <a:lstStyle/>
          <a:p>
            <a:r>
              <a:rPr dirty="0" smtClean="0"/>
              <a:t>En Medicare Original usted no pagará nada por la mayoría de los servicios preventivos si los recibe de un médico u otro proveedor que acepte la asignación. </a:t>
            </a:r>
          </a:p>
          <a:p>
            <a:r>
              <a:rPr dirty="0" smtClean="0"/>
              <a:t>Una asignación es que su médico, o proveedor acuerden recibir el pago directamente de Medicare, acepten recibir el monto aprobado por Medicare como pago por los servicios cubiertos y acuerden no facturarle a usted otra cosa que no sea el deducible o coseguro de Medicare. Vea las páginas 46-47 para obtener más información.</a:t>
            </a:r>
          </a:p>
          <a:p>
            <a:r>
              <a:rPr dirty="0" smtClean="0"/>
              <a:t>Usted no paga por ciertos servicios preventivos. Sin embargo, si usted o su médico u otro proveedor del cuidado de la salud realizan análisis o servicios adicionales durante la misma consulta que no están cubiertos por los beneficios preventivos, es posible que deba pagar un copago y puede aplicarse el deducible de la Parte B. Más adelante hablaremos sobre cuáles servicios preventivos requieren un copago.</a:t>
            </a:r>
          </a:p>
          <a:p>
            <a:r>
              <a:rPr dirty="0" smtClean="0"/>
              <a:t>El Artículo 4104 de la Ley de Atención Médica Asequible eliminó los deducibles, copagos o coseguros a partir de la fecha del servicio o después del 1 de enero de 2011 para los siguientes servicios preventivos cubiertos por Medicare: </a:t>
            </a:r>
          </a:p>
          <a:p>
            <a:pPr marL="170730" indent="-170730">
              <a:buFont typeface="Wingdings" panose="05000000000000000000" pitchFamily="2" charset="2"/>
              <a:buChar char="§"/>
            </a:pPr>
            <a:r>
              <a:rPr dirty="0" smtClean="0"/>
              <a:t>El Examen Físico Inicial de Prevención (IPPE en inglés) o la (consulta preventiva "Bienvenido a Medicare") </a:t>
            </a:r>
          </a:p>
          <a:p>
            <a:pPr marL="170730" indent="-170730">
              <a:buFont typeface="Wingdings" panose="05000000000000000000" pitchFamily="2" charset="2"/>
              <a:buChar char="§"/>
            </a:pPr>
            <a:r>
              <a:rPr dirty="0" smtClean="0"/>
              <a:t>La consulta anual de "Bienestar"</a:t>
            </a:r>
          </a:p>
          <a:p>
            <a:pPr marL="170730" indent="-170730">
              <a:buFont typeface="Wingdings" panose="05000000000000000000" pitchFamily="2" charset="2"/>
              <a:buChar char="§"/>
            </a:pPr>
            <a:r>
              <a:rPr dirty="0" smtClean="0"/>
              <a:t>Los servicios preventivos identificados como de grado A o B por el Grupo Operativo de Servicios Preventivos de Estados Unidos (USPSTF en inglés) para toda indicación o población y adecuados para el beneficiario de Medicare (ver la página 30).</a:t>
            </a:r>
          </a:p>
          <a:p>
            <a:r>
              <a:rPr dirty="0" smtClean="0"/>
              <a:t>Para obtener más información sobre los servicios preventivos cubiertos por Medicare, visite </a:t>
            </a:r>
            <a:r>
              <a:rPr lang="en-US" dirty="0" smtClean="0">
                <a:hlinkClick r:id="rId3"/>
              </a:rPr>
              <a:t>Medicare.gov/coverage/preventive-and-screening-services.html</a:t>
            </a:r>
            <a:r>
              <a:rPr dirty="0" smtClean="0"/>
              <a:t>. </a:t>
            </a:r>
          </a:p>
        </p:txBody>
      </p:sp>
      <p:sp>
        <p:nvSpPr>
          <p:cNvPr id="59396" name="Slide Number Placeholder 4"/>
          <p:cNvSpPr>
            <a:spLocks noGrp="1"/>
          </p:cNvSpPr>
          <p:nvPr>
            <p:ph type="sldNum" sz="quarter" idx="5"/>
          </p:nvPr>
        </p:nvSpPr>
        <p:spPr/>
        <p:txBody>
          <a:bodyPr/>
          <a:lstStyle/>
          <a:p>
            <a:fld id="{2F65DEE5-28BC-430F-A4D3-183600D97368}" type="slidenum">
              <a:rPr lang="en-US" smtClean="0"/>
              <a:pPr/>
              <a:t>31</a:t>
            </a:fld>
            <a:endParaRPr lang="es-US" dirty="0" smtClean="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148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9" name="Notes Placeholder 2"/>
          <p:cNvSpPr>
            <a:spLocks noGrp="1"/>
          </p:cNvSpPr>
          <p:nvPr>
            <p:ph type="body" idx="1"/>
          </p:nvPr>
        </p:nvSpPr>
        <p:spPr/>
        <p:txBody>
          <a:bodyPr/>
          <a:lstStyle/>
          <a:p>
            <a:r>
              <a:rPr dirty="0" smtClean="0"/>
              <a:t>Medicare Parte A y Parte B no cubren todo. Si necesita servicios que no están cubiertos por Medicare deberá pagarlos usted mismo, a menos que tenga otro seguro que cubra esos costos. Incluso si Medicare cubre un servicio o elemento, en general debe pagar deducibles, coseguros y copagos. </a:t>
            </a:r>
          </a:p>
          <a:p>
            <a:r>
              <a:rPr dirty="0" smtClean="0"/>
              <a:t>Los elementos y servicios no cubiertos por Medicare incluyen, entre otros, cuidado a largo plazo*, el cuidado dental de rutina, las prótesis dentales, la cirugía cosmética, la acupuntura, los audífonos y los exámenes para ajustarlos. </a:t>
            </a:r>
          </a:p>
          <a:p>
            <a:r>
              <a:rPr dirty="0" smtClean="0"/>
              <a:t>*El cuidado a largo plazo incluye el cuidado médico y no médico para personas con enfermedades crónicas o incapacidad. El cuidado no médico incluye la asistencia con el cuidado personal, tal como la ayuda para actividades diarias como vestirse, bañarse y usar el baño. El cuidado a largo plazo puede brindarse en el hogar, en la comunidad, en un centro con asistencia o en un asilo de ancianos. Para obtener más información sobre las cosas que Medicare no cubre, visite </a:t>
            </a:r>
            <a:r>
              <a:rPr lang="en-US" dirty="0" smtClean="0">
                <a:hlinkClick r:id="rId3"/>
              </a:rPr>
              <a:t>Medicare.gov/what-medicare-covers/not-covered/item-and-services-not-covered-by-part-a-and-b.html</a:t>
            </a:r>
            <a:r>
              <a:rPr dirty="0" smtClean="0"/>
              <a:t>. </a:t>
            </a:r>
          </a:p>
        </p:txBody>
      </p:sp>
      <p:sp>
        <p:nvSpPr>
          <p:cNvPr id="8" name="Slide Number Placeholder 7"/>
          <p:cNvSpPr>
            <a:spLocks noGrp="1"/>
          </p:cNvSpPr>
          <p:nvPr>
            <p:ph type="sldNum" sz="quarter" idx="10"/>
          </p:nvPr>
        </p:nvSpPr>
        <p:spPr/>
        <p:txBody>
          <a:bodyPr/>
          <a:lstStyle/>
          <a:p>
            <a:fld id="{8D3B99F0-B413-4F8E-9262-407D19939992}" type="slidenum">
              <a:rPr lang="en-US" smtClean="0"/>
              <a:pPr/>
              <a:t>32</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7018904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spcBef>
                <a:spcPts val="406"/>
              </a:spcBef>
              <a:tabLst>
                <a:tab pos="625755" algn="r"/>
              </a:tabLst>
            </a:pPr>
            <a:r>
              <a:rPr dirty="0" smtClean="0"/>
              <a:t>Además de las primas, en Medicare Original debe pagar otros costos. Por ello, en 2016 pagará lo siguiente para los servicios necesarios por razones médicas de la Parte B:</a:t>
            </a:r>
          </a:p>
          <a:p>
            <a:pPr marL="170660" indent="-170660">
              <a:spcBef>
                <a:spcPts val="406"/>
              </a:spcBef>
              <a:buFont typeface="Wingdings" panose="05000000000000000000" pitchFamily="2" charset="2"/>
              <a:buChar char="§"/>
            </a:pPr>
            <a:r>
              <a:rPr dirty="0" smtClean="0"/>
              <a:t>El deducible anual para la Parte B es de $166 en 2016. Si tiene Medicare Original, pagará el deducible de la Parte B, que es la cantidad que una persona debe pagar por cuidado de la salud cada año calendario antes de que Medicare comience a pagar. Esta cantidad puede cambiar cada año en enero. Es decir que debe pagar los primeros $166 de sus facturas médicas aprobadas por Medicare en 2016 antes de que la Parte B comience a pagar por su atención. </a:t>
            </a:r>
          </a:p>
          <a:p>
            <a:pPr marL="172936" indent="-172936">
              <a:spcBef>
                <a:spcPts val="406"/>
              </a:spcBef>
              <a:buFont typeface="Wingdings"/>
              <a:buChar char=""/>
              <a:tabLst>
                <a:tab pos="227546" algn="l"/>
              </a:tabLst>
            </a:pPr>
            <a:r>
              <a:rPr dirty="0" smtClean="0"/>
              <a:t>Coseguro para servicios de la Parte B. Por lo general, es el 20 % para la mayoría de los servicios cubiertos para los proveedores que acepten las asignaciones.</a:t>
            </a:r>
          </a:p>
          <a:p>
            <a:pPr marL="172936" indent="-172936">
              <a:spcBef>
                <a:spcPts val="406"/>
              </a:spcBef>
              <a:buFont typeface="Wingdings"/>
              <a:buChar char=""/>
              <a:tabLst>
                <a:tab pos="227546" algn="l"/>
              </a:tabLst>
            </a:pPr>
            <a:r>
              <a:rPr dirty="0" smtClean="0"/>
              <a:t>Algunos servicios preventivos no tienen coseguro y el deducible de la Parte B no se aplicará siempre y cuando el proveedor acepte la asignación (ver las páginas 46 a 47).</a:t>
            </a:r>
          </a:p>
          <a:p>
            <a:pPr marL="172936" indent="-172936">
              <a:spcBef>
                <a:spcPts val="406"/>
              </a:spcBef>
              <a:buFont typeface="Wingdings"/>
              <a:buChar char=""/>
              <a:tabLst>
                <a:tab pos="227546" algn="l"/>
              </a:tabLst>
            </a:pPr>
            <a:r>
              <a:rPr dirty="0" smtClean="0"/>
              <a:t>Usted paga 20 % por servicios de salud mental ambulatorios (consultas al médico u otro proveedor de servicios de salud para recibir un diagnóstico de su afección o supervisar o modificar las recetas, o para el tratamiento ambulatorio de su condición [por ejemplo, asesoramiento o psicoterapia] para proveedores que acepten la asignación). </a:t>
            </a:r>
          </a:p>
          <a:p>
            <a:pPr marL="172936" indent="-172936">
              <a:spcBef>
                <a:spcPts val="406"/>
              </a:spcBef>
              <a:buFont typeface="Wingdings"/>
              <a:buChar char=""/>
              <a:tabLst>
                <a:tab pos="227546" algn="l"/>
              </a:tabLst>
            </a:pPr>
            <a:r>
              <a:rPr dirty="0" smtClean="0"/>
              <a:t>Si no puede afrontar estos costos, hay programas que pueden ayudarlo. Más adelante analizaremos dichos programas.</a:t>
            </a:r>
          </a:p>
        </p:txBody>
      </p:sp>
      <p:sp>
        <p:nvSpPr>
          <p:cNvPr id="4" name="Slide Number Placeholder 3"/>
          <p:cNvSpPr>
            <a:spLocks noGrp="1"/>
          </p:cNvSpPr>
          <p:nvPr>
            <p:ph type="sldNum" sz="quarter" idx="11"/>
          </p:nvPr>
        </p:nvSpPr>
        <p:spPr/>
        <p:txBody>
          <a:bodyPr/>
          <a:lstStyle/>
          <a:p>
            <a:fld id="{4B4BEF8D-AEDC-4925-86C9-8CE122F2983D}" type="slidenum">
              <a:rPr lang="en-US" smtClean="0"/>
              <a:pPr/>
              <a:t>33</a:t>
            </a:fld>
            <a:endParaRPr lang="es-US" dirty="0"/>
          </a:p>
        </p:txBody>
      </p:sp>
      <p:sp>
        <p:nvSpPr>
          <p:cNvPr id="6" name="Slide Image Placeholder 5"/>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0248493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5"/>
          <p:cNvSpPr>
            <a:spLocks noGrp="1" noChangeArrowheads="1"/>
          </p:cNvSpPr>
          <p:nvPr>
            <p:ph type="body" idx="1"/>
          </p:nvPr>
        </p:nvSpPr>
        <p:spPr/>
        <p:txBody>
          <a:bodyPr/>
          <a:lstStyle/>
          <a:p>
            <a:r>
              <a:rPr dirty="0" smtClean="0"/>
              <a:t>Debe pagar una prima por la Parte B cada mes. La mayoría de las personas que reciben beneficios del Seguro Social seguirán pagando el mismo monto por la prima de la Parte B que el que pagaban en 2015 (la mayoría pagaba $104.90).  Esto se debe a que no hubo un ajuste del costo de vida para los beneficios del Seguro Social de 2016. En 2016, el monto estándar de la prima de la Parte B será de $121.80 (o más según su ingreso).  </a:t>
            </a:r>
          </a:p>
          <a:p>
            <a:pPr marL="0" lvl="1" indent="0">
              <a:buNone/>
            </a:pPr>
            <a:r>
              <a:rPr dirty="0" smtClean="0"/>
              <a:t>RECUERDE: Esta prima puede ser mayor si no eligió la Parte B cuando fue elegible por primera vez. El costo de la Parte B puede aumentar un 10 % por cada período de 12 meses que haya pasado sin la Parte B. Una excepción a esta regla sería que pueda inscribirse a la Parte B durante un Período de Inscripción Especial porque usted o su cónyuge (o miembro de la familia, si está incapacitado) aún trabajan y tienen cobertura por un plan de salud grupal a través del empleo. </a:t>
            </a:r>
          </a:p>
          <a:p>
            <a:pPr marL="0" lvl="1" indent="0">
              <a:buNone/>
            </a:pPr>
            <a:r>
              <a:rPr dirty="0" smtClean="0"/>
              <a:t>Cuando el pago de beneficio del Seguro Social de la persona con Medicare sea más bajo en enero que en diciembre solo por el aumento de las primas de Medicare Parte B, una regulación de la Ley de Seguro Social llamada "Mantener indemne" evita que baje su pago por beneficios. También llamamos a esto "SMI variable o VSMI”. </a:t>
            </a:r>
          </a:p>
          <a:p>
            <a:pPr marL="0" lvl="1" indent="0">
              <a:buNone/>
            </a:pPr>
            <a:r>
              <a:rPr dirty="0" smtClean="0"/>
              <a:t>VSMI se aplica solo si la persona con Medicare cumple con todas las siguientes condiciones:</a:t>
            </a:r>
          </a:p>
          <a:p>
            <a:pPr lvl="1"/>
            <a:r>
              <a:rPr dirty="0" smtClean="0"/>
              <a:t>Tiene derecho a beneficios del Seguro Social para los meses de noviembre y diciembre;</a:t>
            </a:r>
          </a:p>
          <a:p>
            <a:pPr lvl="1"/>
            <a:r>
              <a:rPr dirty="0" smtClean="0"/>
              <a:t>Tiene derecho a un beneficio de dinero en efectivo para noviembre y diciembre; y </a:t>
            </a:r>
          </a:p>
          <a:p>
            <a:pPr lvl="1"/>
            <a:r>
              <a:rPr dirty="0" smtClean="0"/>
              <a:t>Recibió un beneficio en efectivo en diciembre y enero, y se dedujeron las primas de Medicare Parte B en ambos meses. </a:t>
            </a:r>
            <a:endParaRPr lang="es-US" dirty="0"/>
          </a:p>
        </p:txBody>
      </p:sp>
      <p:sp>
        <p:nvSpPr>
          <p:cNvPr id="6" name="Slide Number Placeholder 5"/>
          <p:cNvSpPr>
            <a:spLocks noGrp="1"/>
          </p:cNvSpPr>
          <p:nvPr>
            <p:ph type="sldNum" sz="quarter" idx="10"/>
          </p:nvPr>
        </p:nvSpPr>
        <p:spPr/>
        <p:txBody>
          <a:bodyPr/>
          <a:lstStyle/>
          <a:p>
            <a:fld id="{8D3B99F0-B413-4F8E-9262-407D19939992}" type="slidenum">
              <a:rPr lang="en-US" smtClean="0"/>
              <a:pPr/>
              <a:t>34</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1838847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5"/>
          <p:cNvSpPr>
            <a:spLocks noGrp="1" noChangeArrowheads="1"/>
          </p:cNvSpPr>
          <p:nvPr>
            <p:ph type="body" idx="1"/>
          </p:nvPr>
        </p:nvSpPr>
        <p:spPr/>
        <p:txBody>
          <a:bodyPr/>
          <a:lstStyle/>
          <a:p>
            <a:r>
              <a:rPr dirty="0" smtClean="0"/>
              <a:t>Las personas que pagarán la prima estándar ($121.80 o más) en 2016 son las que se encuentran en algunos de estos 5 grupos. Las personas que:</a:t>
            </a:r>
          </a:p>
          <a:p>
            <a:pPr lvl="1"/>
            <a:r>
              <a:rPr dirty="0" smtClean="0"/>
              <a:t>Se inscriban en la Parte B por primera vez en 2016</a:t>
            </a:r>
          </a:p>
          <a:p>
            <a:pPr lvl="1"/>
            <a:r>
              <a:rPr dirty="0" smtClean="0"/>
              <a:t>No reciban beneficios del Seguro Social</a:t>
            </a:r>
          </a:p>
          <a:p>
            <a:pPr lvl="1"/>
            <a:r>
              <a:rPr dirty="0" smtClean="0"/>
              <a:t>Reciban las facturas de sus primas de la Parte B directamente</a:t>
            </a:r>
          </a:p>
          <a:p>
            <a:pPr lvl="1"/>
            <a:r>
              <a:rPr dirty="0" smtClean="0"/>
              <a:t>Tengan Medicare y Medicaid, si Medicaid paga sus primas</a:t>
            </a:r>
          </a:p>
          <a:p>
            <a:pPr lvl="1"/>
            <a:r>
              <a:rPr dirty="0" smtClean="0"/>
              <a:t>Tengan un ingreso bruto ajustado, según lo informado en su declaración de impuestos ante la IRS durante los 2 años previos, por encima de cierto monto (continúa en la página siguiente)</a:t>
            </a:r>
          </a:p>
        </p:txBody>
      </p:sp>
      <p:sp>
        <p:nvSpPr>
          <p:cNvPr id="6" name="Slide Number Placeholder 5"/>
          <p:cNvSpPr>
            <a:spLocks noGrp="1"/>
          </p:cNvSpPr>
          <p:nvPr>
            <p:ph type="sldNum" sz="quarter" idx="10"/>
          </p:nvPr>
        </p:nvSpPr>
        <p:spPr/>
        <p:txBody>
          <a:bodyPr/>
          <a:lstStyle/>
          <a:p>
            <a:fld id="{8D3B99F0-B413-4F8E-9262-407D19939992}" type="slidenum">
              <a:rPr lang="en-US" smtClean="0"/>
              <a:pPr/>
              <a:t>35</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0647470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32796" y="4035281"/>
            <a:ext cx="5895274" cy="4551890"/>
          </a:xfrm>
        </p:spPr>
        <p:txBody>
          <a:bodyPr/>
          <a:lstStyle/>
          <a:p>
            <a:r>
              <a:rPr dirty="0" smtClean="0"/>
              <a:t>Las personas a quienes no se mantenga indemnes (en una de las 5 categorías incluidas en la página 35) pagarán las siguientes primas de acuerdo con sus ingresos. Para los ingresos de  </a:t>
            </a:r>
          </a:p>
          <a:p>
            <a:pPr marL="170730" indent="-170730">
              <a:buFont typeface="Wingdings" panose="05000000000000000000" pitchFamily="2" charset="2"/>
              <a:buChar char="§"/>
            </a:pPr>
            <a:r>
              <a:rPr dirty="0" smtClean="0"/>
              <a:t>$85,000 o menos, que hayan presentado una declaración de impuestos individual, hayan presentado una declaración de impuestos conjunta con un ingreso anual de $170,000 o menos, o que hayan presentado declaraciones de impuestos separadas con su cónyuge, la prima de la Parte B es de $121.80 por mes.  </a:t>
            </a:r>
          </a:p>
          <a:p>
            <a:pPr lvl="1"/>
            <a:r>
              <a:rPr dirty="0" smtClean="0"/>
              <a:t>$85,000.01–$107,000, que hayan presentado una declaración de impuestos individual, hayan presentado una declaración de impuestos conjunta con un ingreso anual de $170,000.01 a $214,000, o que hayan presentado declaraciones de impuestos separadas con su cónyuge, la prima de la Parte B es de $170.50 por mes.</a:t>
            </a:r>
          </a:p>
          <a:p>
            <a:pPr lvl="1"/>
            <a:r>
              <a:rPr dirty="0" smtClean="0"/>
              <a:t>$107,000.01–$160,000, que hayan presentado una declaración de impuestos individual, hayan presentado una declaración de impuestos conjunta con un ingreso anual de $214,000.01 a $320,000, o que hayan presentado declaraciones de impuestos separadas con su cónyuge, la prima de la Parte B es de $243.60 por mes.</a:t>
            </a:r>
          </a:p>
          <a:p>
            <a:pPr lvl="1"/>
            <a:r>
              <a:rPr dirty="0" smtClean="0"/>
              <a:t>$160,000.01–$214,000, que hayan presentado una declaración de impuestos individual, hayan presentado una declaración de impuestos conjunta con un ingreso de $320,000.01 a $428,000, o que hayan presentado declaraciones de impuestos separadas con su cónyuge de más de $85,000 y hasta $129,000, la prima de la Parte B es de $316.70 por mes.</a:t>
            </a:r>
          </a:p>
          <a:p>
            <a:pPr lvl="1"/>
            <a:r>
              <a:rPr dirty="0" smtClean="0"/>
              <a:t>Más de $214,000, que hayan presentado una declaración de impuestos individual, hayan presentado una declaración de impuestos conjunta con un ingreso $428,000.01 o más, o que hayan presentado declaraciones de impuestos separadas con su cónyuge de más de $129,000, la prima de la Parte B es de $389.80 por mes.</a:t>
            </a:r>
          </a:p>
          <a:p>
            <a:pPr marL="0" lvl="1" indent="0">
              <a:buNone/>
            </a:pPr>
            <a:r>
              <a:rPr dirty="0" smtClean="0"/>
              <a:t>Si tiene que pagar una cantidad mayor por la prima de la Parte B y no está de acuerdo (por ejemplo, porque su ingreso ha bajado), llame al Seguro Social al 1-800-772-1213. Los usuarios de TTY deben llamar al 1-800-325-0778. </a:t>
            </a:r>
          </a:p>
          <a:p>
            <a:endParaRPr lang="es-US" dirty="0"/>
          </a:p>
        </p:txBody>
      </p:sp>
      <p:sp>
        <p:nvSpPr>
          <p:cNvPr id="4" name="Slide Number Placeholder 3"/>
          <p:cNvSpPr>
            <a:spLocks noGrp="1"/>
          </p:cNvSpPr>
          <p:nvPr>
            <p:ph type="sldNum" sz="quarter" idx="10"/>
          </p:nvPr>
        </p:nvSpPr>
        <p:spPr/>
        <p:txBody>
          <a:bodyPr/>
          <a:lstStyle/>
          <a:p>
            <a:fld id="{0B77B103-16DD-4E5B-B7FE-8CB91BD629A9}" type="slidenum">
              <a:rPr lang="en-US" smtClean="0"/>
              <a:pPr/>
              <a:t>36</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8683955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9" name="Rectangle 3"/>
          <p:cNvSpPr>
            <a:spLocks noGrp="1" noChangeArrowheads="1"/>
          </p:cNvSpPr>
          <p:nvPr>
            <p:ph type="body" idx="1"/>
          </p:nvPr>
        </p:nvSpPr>
        <p:spPr/>
        <p:txBody>
          <a:bodyPr/>
          <a:lstStyle/>
          <a:p>
            <a:r>
              <a:rPr dirty="0" smtClean="0"/>
              <a:t>La prima de la Parte B generalmente se deduce de los pagos mensuales de beneficios del Seguro Social, retiro ferroviario o retiro federal</a:t>
            </a:r>
          </a:p>
          <a:p>
            <a:r>
              <a:rPr dirty="0" smtClean="0"/>
              <a:t>Si usted no recibe un pago por retiro o si sus pagos no son suficientes para cubrir la prima recibirá una factura de Medicare por las primas de la Parte B. La factura puede pagarse con tarjeta de crédito, cheque o giro postal.</a:t>
            </a:r>
          </a:p>
          <a:p>
            <a:r>
              <a:rPr dirty="0" smtClean="0"/>
              <a:t>Para más información sobre las primas de Medicare Parte B, llame al Seguro Social, a la Junta de Retiro Ferroviario o a la Oficina de Manejo de Personal para los empleados federales retirados.</a:t>
            </a:r>
          </a:p>
          <a:p>
            <a:r>
              <a:rPr dirty="0" smtClean="0"/>
              <a:t>Si no puede afrontar estos costos, hay programas que pueden ayudarlo. Más adelante analizaremos dichos programas. </a:t>
            </a:r>
          </a:p>
          <a:p>
            <a:endParaRPr lang="es-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37</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90181091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3" name="Rectangle 5"/>
          <p:cNvSpPr>
            <a:spLocks noGrp="1" noChangeArrowheads="1"/>
          </p:cNvSpPr>
          <p:nvPr>
            <p:ph type="body" idx="1"/>
          </p:nvPr>
        </p:nvSpPr>
        <p:spPr>
          <a:xfrm>
            <a:off x="532796" y="4035281"/>
            <a:ext cx="5952094" cy="4383879"/>
          </a:xfrm>
        </p:spPr>
        <p:txBody>
          <a:bodyPr/>
          <a:lstStyle/>
          <a:p>
            <a:r>
              <a:rPr dirty="0" smtClean="0"/>
              <a:t>Si no obtiene la Parte B cuando es elegible por primera vez, puede tener que esperar a inscribirse durante un Período de inscripción general (GEP), que va desde el 1 de enero hasta el 31 de marzo de cada año. La cobertura entrará en vigencia el 1 de julio de ese año.  </a:t>
            </a:r>
          </a:p>
          <a:p>
            <a:r>
              <a:rPr dirty="0" smtClean="0"/>
              <a:t>Si no opta por la Parte B cuando es elegible por primera vez, deberá pagar una multa de la prima del 10 % por cada período de 12 meses que haya pasado sin inscribirse a la Parte B, excepto situaciones especiales. En la mayoría de los casos, deberá pagar dicha multa mientras tenga la Parte B.</a:t>
            </a:r>
          </a:p>
          <a:p>
            <a:r>
              <a:rPr dirty="0" smtClean="0"/>
              <a:t>Si tiene cobertura por empleador (incluidos empleos estatales o federales, pero no el servicio militar) o por sindicato mientras usted o su cónyuge (o miembro familiar si usted está incapacitado) siguen trabajando, sus derechos de inscripción a la Parte B pueden verse afectados. Si tiene cobertura a través de un empleo activo (suyo o de su cónyuge), tiene un Período de Inscripción Especial (SEP). Esto implica que podrá inscribirse a la Parte B en cualquier momento en que usted o su cónyuge (o algún miembro de su familia, si está incapacitado) estén trabajando, y tengan cobertura por un plan de salud grupal a través del empleador o sindicato por ese trabajo; o durante el período de 8 meses que comienza el mes después de que finaliza el trabajo o la cobertura del plan de salud grupal, lo que suceda primero. Generalmente, no tiene que pagar una multa por inscripción tardía si se inscribe durante un SEP. Este SEP no corresponde para personas con Enfermedad Renal en Etapa Final. </a:t>
            </a:r>
          </a:p>
          <a:p>
            <a:r>
              <a:rPr dirty="0" smtClean="0"/>
              <a:t>Debe contactarse con el administrador de beneficios del sindicato o del empleador para saber de qué manera funciona su seguro con Medicare y si lo beneficia demorar la inscripción en la Parte B.</a:t>
            </a:r>
          </a:p>
          <a:p>
            <a:endParaRPr lang="es-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38</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0754178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Este es un ejemplo de cómo podría calcular la multa por inscripción tardía en la Parte B. El Período de Inscripción Inicial de Mary terminó el 30 de septiembre de 2009. Esperó para inscribirse en la Parte B hasta el Período de Inscripción General de marzo de 2012. </a:t>
            </a:r>
          </a:p>
          <a:p>
            <a:pPr marL="170730" indent="-170730">
              <a:buFont typeface="Wingdings" panose="05000000000000000000" pitchFamily="2" charset="2"/>
              <a:buChar char="§"/>
            </a:pPr>
            <a:r>
              <a:rPr dirty="0" smtClean="0"/>
              <a:t>Tiempo total durante el cual Mary no se inscribió en la Parte B: 30 meses </a:t>
            </a:r>
          </a:p>
          <a:p>
            <a:pPr marL="170730" indent="-170730">
              <a:buFont typeface="Wingdings" panose="05000000000000000000" pitchFamily="2" charset="2"/>
              <a:buChar char="§"/>
            </a:pPr>
            <a:r>
              <a:rPr dirty="0" smtClean="0"/>
              <a:t>Multa por Inscripción Tardía de Mary: 20% (30 meses incluye dos períodos completos de 12 meses)</a:t>
            </a:r>
          </a:p>
          <a:p>
            <a:pPr marL="170730" indent="-170730">
              <a:buFont typeface="Wingdings" panose="05000000000000000000" pitchFamily="2" charset="2"/>
              <a:buChar char="§"/>
            </a:pPr>
            <a:r>
              <a:rPr dirty="0" smtClean="0"/>
              <a:t>La multa se agrega a la prima mensual de la Parte B.</a:t>
            </a:r>
          </a:p>
          <a:p>
            <a:pPr marL="170730" indent="-170730">
              <a:buFont typeface="Wingdings" panose="05000000000000000000" pitchFamily="2" charset="2"/>
              <a:buChar char="§"/>
            </a:pPr>
            <a:r>
              <a:rPr dirty="0" smtClean="0"/>
              <a:t>Mary seguirá teniendo la multa mientras tenga la Parte B </a:t>
            </a:r>
          </a:p>
          <a:p>
            <a:endParaRPr lang="es-US" dirty="0" smtClean="0"/>
          </a:p>
        </p:txBody>
      </p:sp>
      <p:sp>
        <p:nvSpPr>
          <p:cNvPr id="4" name="Slide Number Placeholder 3"/>
          <p:cNvSpPr>
            <a:spLocks noGrp="1"/>
          </p:cNvSpPr>
          <p:nvPr>
            <p:ph type="sldNum" sz="quarter" idx="10"/>
          </p:nvPr>
        </p:nvSpPr>
        <p:spPr/>
        <p:txBody>
          <a:bodyPr/>
          <a:lstStyle/>
          <a:p>
            <a:fld id="{666AA210-F09A-4D2C-988F-5E80B2706499}" type="slidenum">
              <a:rPr lang="en-US" smtClean="0"/>
              <a:pPr/>
              <a:t>39</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70196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Actualmente Medicare ofrece cobertura de seguros de salud a 54 millones de ciudadanos de EE. UU. Eso equivale a aproximadamente 1 de cada 6 estadounidenses. </a:t>
            </a:r>
          </a:p>
          <a:p>
            <a:pPr marL="170730" indent="-170730">
              <a:buFont typeface="Wingdings" panose="05000000000000000000" pitchFamily="2" charset="2"/>
              <a:buChar char="§"/>
            </a:pPr>
            <a:r>
              <a:rPr dirty="0" smtClean="0"/>
              <a:t>Medicare es un seguro médico para, generalmente, 3 grupos de personas:</a:t>
            </a:r>
          </a:p>
          <a:p>
            <a:pPr marL="287712" lvl="1" indent="-170730">
              <a:buFont typeface="Arial" panose="020B0604020202020204" pitchFamily="34" charset="0"/>
              <a:buChar char="•"/>
            </a:pPr>
            <a:r>
              <a:rPr dirty="0" smtClean="0"/>
              <a:t>Mayores de 65 años;</a:t>
            </a:r>
          </a:p>
          <a:p>
            <a:pPr marL="287712" lvl="1" indent="-170730">
              <a:buFont typeface="Arial" panose="020B0604020202020204" pitchFamily="34" charset="0"/>
              <a:buChar char="•"/>
            </a:pPr>
            <a:r>
              <a:rPr dirty="0" smtClean="0"/>
              <a:t>personas menores de 65 años con ciertas incapacidades y que tienen derecho a beneficios del Seguro social por incapacidad durante 24 meses (incluye Esclerosis lateral amiotrófica [ELA, también conocida como enfermedad de Lou Gehrig], sin período de espera); </a:t>
            </a:r>
          </a:p>
          <a:p>
            <a:pPr marL="287712" lvl="1" indent="-170730">
              <a:buFont typeface="Arial" panose="020B0604020202020204" pitchFamily="34" charset="0"/>
              <a:buChar char="•"/>
            </a:pPr>
            <a:r>
              <a:rPr dirty="0" smtClean="0"/>
              <a:t>personas de cualquier edad que padezcan enfermedad renal en etapa final (ESRD en inglés), que es un fallo renal permanente que requiere diálisis frecuente o un trasplante de riñón;</a:t>
            </a:r>
          </a:p>
          <a:p>
            <a:pPr lvl="1"/>
            <a:r>
              <a:rPr dirty="0" smtClean="0"/>
              <a:t>Los Centros de Servicios de Medicare y Medicaid administran el programa de Medicare.</a:t>
            </a:r>
          </a:p>
          <a:p>
            <a:r>
              <a:rPr lang="en-US" b="1" dirty="0" smtClean="0"/>
              <a:t>NOTA</a:t>
            </a:r>
            <a:r>
              <a:rPr dirty="0" smtClean="0"/>
              <a:t>: Para obtener Parte A o Parte B debe ser ciudadano estadounidense o residir legalmente* en los Estados Unidos. Si vive en Puerto Rico, debe inscribirse activamente en la Parte B. </a:t>
            </a:r>
          </a:p>
          <a:p>
            <a:r>
              <a:rPr dirty="0" smtClean="0"/>
              <a:t>*Residir legalmente significa que debe estar en los Estados Unidos de forma legal; esto incluye a todas las personas que no sean ciudadanos estadounidenses pero tengan permiso para vivir o trabajar en los Estados Unidos.</a:t>
            </a:r>
          </a:p>
          <a:p>
            <a:endParaRPr lang="es-US" dirty="0" smtClean="0"/>
          </a:p>
          <a:p>
            <a:endParaRPr lang="es-US" dirty="0" smtClean="0"/>
          </a:p>
        </p:txBody>
      </p:sp>
      <p:sp>
        <p:nvSpPr>
          <p:cNvPr id="4" name="Slide Number Placeholder 3"/>
          <p:cNvSpPr>
            <a:spLocks noGrp="1"/>
          </p:cNvSpPr>
          <p:nvPr>
            <p:ph type="sldNum" sz="quarter" idx="10"/>
          </p:nvPr>
        </p:nvSpPr>
        <p:spPr/>
        <p:txBody>
          <a:bodyPr/>
          <a:lstStyle/>
          <a:p>
            <a:fld id="{BB7BC668-EF9E-4008-A594-DB84396FB3E9}" type="slidenum">
              <a:rPr lang="en-US" smtClean="0"/>
              <a:pPr/>
              <a:t>4</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7709824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00452" y="4035280"/>
            <a:ext cx="6429606" cy="4882034"/>
          </a:xfrm>
        </p:spPr>
        <p:txBody>
          <a:bodyPr/>
          <a:lstStyle/>
          <a:p>
            <a:r>
              <a:rPr dirty="0" smtClean="0"/>
              <a:t>Debe tener la Parte B si</a:t>
            </a:r>
          </a:p>
          <a:p>
            <a:pPr lvl="1"/>
            <a:r>
              <a:rPr dirty="0" smtClean="0"/>
              <a:t>Desea adquirir una póliza de Seguro Suplementario de Medicare (Medigap)</a:t>
            </a:r>
          </a:p>
          <a:p>
            <a:pPr lvl="1"/>
            <a:r>
              <a:rPr dirty="0" smtClean="0"/>
              <a:t>Desea inscribirse en un Plan Medicare Advantage</a:t>
            </a:r>
          </a:p>
          <a:p>
            <a:pPr lvl="1"/>
            <a:r>
              <a:rPr dirty="0" smtClean="0"/>
              <a:t>Es elegible para TRICARE for Life (TFL)* o para el Programa de Salud Civil y Médico del Departamento de Asuntos de Veteranos (CHAMPVA en inglés)</a:t>
            </a:r>
          </a:p>
          <a:p>
            <a:pPr lvl="1"/>
            <a:r>
              <a:rPr dirty="0" smtClean="0"/>
              <a:t>La cobertura del empleador le exige a usted o a su cónyuge o miembro de la familia que lo tenga cuando empiece a ser elegible para Medicare; menos de 20 empleados (hable con su administrador de beneficios del sindicato o empleador)</a:t>
            </a:r>
          </a:p>
          <a:p>
            <a:r>
              <a:rPr dirty="0" smtClean="0"/>
              <a:t>Los beneficios para asuntos de los veteranos (VA) son independientes de los de Medicare. Con beneficios para veteranos, puede elegir no inscribirse en la Parte B, pero pagará una multa si no se inscribe en la Parte B durante el Período de Inscripción Inicial (visite </a:t>
            </a:r>
            <a:r>
              <a:rPr lang="en-US" dirty="0" smtClean="0">
                <a:hlinkClick r:id="rId3"/>
              </a:rPr>
              <a:t>VA.gov</a:t>
            </a:r>
            <a:r>
              <a:rPr dirty="0" smtClean="0"/>
              <a:t>). Si tiene cobertura por VA, no será elegible para inscribirse en la Parte B utilizando el Período de Inscripción Especial (SEP). </a:t>
            </a:r>
          </a:p>
          <a:p>
            <a:r>
              <a:rPr dirty="0" smtClean="0"/>
              <a:t>*TFL ofrece cobertura médica ampliada a las personas de 65 años o mayores jubiladas de servicios militares elegibles para Medicare, a los miembros elegibles de la familia y sobrevivientes, y a ciertos ex cónyuges. </a:t>
            </a:r>
            <a:r>
              <a:rPr b="1" dirty="0" smtClean="0"/>
              <a:t>Debe</a:t>
            </a:r>
            <a:r>
              <a:rPr dirty="0" smtClean="0"/>
              <a:t> tener Medicare Parte A (Seguro de hospital) </a:t>
            </a:r>
            <a:r>
              <a:rPr b="1" dirty="0" smtClean="0"/>
              <a:t>y</a:t>
            </a:r>
            <a:r>
              <a:rPr dirty="0" smtClean="0"/>
              <a:t> Medicare Parte B (Seguro médico) para obtener los beneficios de TFL. No obstante, si es un miembro de las fuerzas armadas en servicio activo, o cónyuge o hijo dependiente de un miembro de las fuerzas armadas en servicio activo, no tiene que inscribirse a la Parte B para conservar la cobertura de TRICARE. Cuando esa persona se retire, usted deberá inscribirse para la Parte B para conservar la cobertura de TFL. Puede conseguir la Parte B durante un Período de inscripción especial si tiene Medicare porque tiene 65 años o más, o está incapacitado. Para obtener más información, visite: </a:t>
            </a:r>
            <a:r>
              <a:rPr lang="en-US" dirty="0" smtClean="0">
                <a:hlinkClick r:id="rId4"/>
              </a:rPr>
              <a:t>Tricare.mil/mybenefit</a:t>
            </a:r>
            <a:r>
              <a:rPr dirty="0" smtClean="0"/>
              <a:t>. </a:t>
            </a:r>
          </a:p>
          <a:p>
            <a:r>
              <a:rPr dirty="0" smtClean="0"/>
              <a:t>Para conservar su cobertura de CHAMPVA debe tener Parte A y Parte B.</a:t>
            </a:r>
          </a:p>
          <a:p>
            <a:r>
              <a:rPr lang="en-US" b="1" dirty="0" smtClean="0"/>
              <a:t>NOTA</a:t>
            </a:r>
            <a:r>
              <a:rPr dirty="0" smtClean="0"/>
              <a:t>: Consulte también </a:t>
            </a:r>
            <a:r>
              <a:rPr lang="en-US" dirty="0" smtClean="0">
                <a:hlinkClick r:id="rId5"/>
              </a:rPr>
              <a:t>Medicare.gov/Pubs/pdf/02179.pdf</a:t>
            </a:r>
            <a:r>
              <a:rPr dirty="0" smtClean="0"/>
              <a:t> para obtener más información sobre "Quién paga primero".</a:t>
            </a:r>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40</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9767319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08"/>
              </a:spcBef>
            </a:pPr>
            <a:r>
              <a:rPr dirty="0" smtClean="0"/>
              <a:t>Comp</a:t>
            </a:r>
            <a:r>
              <a:rPr lang="en-US" dirty="0" smtClean="0">
                <a:solidFill>
                  <a:prstClr val="black"/>
                </a:solidFill>
              </a:rPr>
              <a:t>ruebe su conocimiento</a:t>
            </a:r>
            <a:r>
              <a:rPr dirty="0" smtClean="0"/>
              <a:t>: </a:t>
            </a:r>
            <a:r>
              <a:rPr lang="en-US" dirty="0" smtClean="0">
                <a:solidFill>
                  <a:prstClr val="black"/>
                </a:solidFill>
              </a:rPr>
              <a:t>pregunta 1</a:t>
            </a:r>
          </a:p>
          <a:p>
            <a:pPr marL="231951" indent="-231951">
              <a:spcBef>
                <a:spcPts val="608"/>
              </a:spcBef>
              <a:buAutoNum type="alphaLcPeriod"/>
            </a:pPr>
            <a:r>
              <a:rPr lang="en-US" dirty="0" smtClean="0">
                <a:solidFill>
                  <a:prstClr val="black"/>
                </a:solidFill>
              </a:rPr>
              <a:t>Verdadero</a:t>
            </a:r>
          </a:p>
          <a:p>
            <a:pPr marL="231951" indent="-231951">
              <a:spcBef>
                <a:spcPts val="608"/>
              </a:spcBef>
              <a:buAutoNum type="alphaLcPeriod"/>
            </a:pPr>
            <a:r>
              <a:rPr lang="en-US" dirty="0" smtClean="0">
                <a:solidFill>
                  <a:prstClr val="black"/>
                </a:solidFill>
              </a:rPr>
              <a:t>Falso</a:t>
            </a:r>
            <a:endParaRPr lang="es-US" dirty="0" smtClean="0"/>
          </a:p>
          <a:p>
            <a:pPr>
              <a:spcBef>
                <a:spcPts val="576"/>
              </a:spcBef>
            </a:pPr>
            <a:r>
              <a:rPr dirty="0" smtClean="0"/>
              <a:t>Respuesta: a - Verdadero</a:t>
            </a:r>
            <a:r>
              <a:t/>
            </a:r>
            <a:br/>
            <a:r>
              <a:rPr dirty="0" smtClean="0"/>
              <a:t>La mayoría de las personas seguirá pagando $104.90 por mes debido a que no se realizó un ajuste del costo de vida del Seguro social durante 2016 (si su prima de la Parte B se dedujo de sus beneficios de diciembre de 2015 y enero de 2016 del Seguro Social o de Retiro Ferroviario [se los mantiene indemnes]) Las personas que pagarán la prima estándar ($121.80 o más) en 2016 son las que se encuentran en algunos de estos 5 grupos. Las personas que:</a:t>
            </a:r>
            <a:endParaRPr lang="es-US" dirty="0" smtClean="0"/>
          </a:p>
          <a:p>
            <a:pPr marL="173892" lvl="1" indent="-173892">
              <a:spcBef>
                <a:spcPts val="576"/>
              </a:spcBef>
            </a:pPr>
            <a:r>
              <a:rPr dirty="0" smtClean="0"/>
              <a:t>Se inscriban en la Parte B por primera vez en 2016</a:t>
            </a:r>
          </a:p>
          <a:p>
            <a:pPr marL="173892" lvl="1" indent="-173892">
              <a:spcBef>
                <a:spcPts val="576"/>
              </a:spcBef>
            </a:pPr>
            <a:r>
              <a:rPr dirty="0" smtClean="0"/>
              <a:t>No reciban beneficios del Seguro Social</a:t>
            </a:r>
          </a:p>
          <a:p>
            <a:pPr marL="173892" lvl="1" indent="-173892">
              <a:spcBef>
                <a:spcPts val="576"/>
              </a:spcBef>
            </a:pPr>
            <a:r>
              <a:rPr dirty="0" smtClean="0"/>
              <a:t>Reciban las facturas de sus primas de la Parte B directamente</a:t>
            </a:r>
          </a:p>
          <a:p>
            <a:pPr marL="173892" lvl="1" indent="-173892">
              <a:spcBef>
                <a:spcPts val="576"/>
              </a:spcBef>
            </a:pPr>
            <a:r>
              <a:rPr dirty="0" smtClean="0"/>
              <a:t>Tengan Medicare y Medicaid, si Medicaid paga sus primas</a:t>
            </a:r>
          </a:p>
          <a:p>
            <a:pPr marL="173892" lvl="1" indent="-173892">
              <a:spcBef>
                <a:spcPts val="576"/>
              </a:spcBef>
            </a:pPr>
            <a:r>
              <a:rPr dirty="0" smtClean="0"/>
              <a:t>Tengan un ingreso bruto ajustado modificado, según lo informado en su declaración de impuestos ante la IRS 2 años antes, por encima de cierto monto</a:t>
            </a:r>
          </a:p>
        </p:txBody>
      </p:sp>
      <p:sp>
        <p:nvSpPr>
          <p:cNvPr id="4" name="Slide Number Placeholder 3"/>
          <p:cNvSpPr>
            <a:spLocks noGrp="1"/>
          </p:cNvSpPr>
          <p:nvPr>
            <p:ph type="sldNum" sz="quarter" idx="10"/>
          </p:nvPr>
        </p:nvSpPr>
        <p:spPr/>
        <p:txBody>
          <a:bodyPr/>
          <a:lstStyle/>
          <a:p>
            <a:fld id="{0B77B103-16DD-4E5B-B7FE-8CB91BD629A9}" type="slidenum">
              <a:rPr lang="en-US" smtClean="0"/>
              <a:t>41</a:t>
            </a:fld>
            <a:endParaRPr lang="es-US" dirty="0"/>
          </a:p>
        </p:txBody>
      </p:sp>
    </p:spTree>
    <p:extLst>
      <p:ext uri="{BB962C8B-B14F-4D97-AF65-F5344CB8AC3E}">
        <p14:creationId xmlns:p14="http://schemas.microsoft.com/office/powerpoint/2010/main" val="18258368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100" b="0" i="0" u="none" strike="noStrike" kern="1200" cap="none" spc="0" normalizeH="0" baseline="0" noProof="0" dirty="0" smtClean="0">
                <a:ln>
                  <a:noFill/>
                </a:ln>
                <a:solidFill>
                  <a:prstClr val="black"/>
                </a:solidFill>
                <a:effectLst/>
                <a:uLnTx/>
                <a:uFillTx/>
                <a:latin typeface="+mn-lt"/>
              </a:rPr>
              <a:t>Compruebe su conocimiento: pregunta 2</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100" b="0" i="0" u="none" strike="noStrike" kern="1200" cap="none" spc="0" normalizeH="0" baseline="0" noProof="0" dirty="0" smtClean="0">
                <a:ln>
                  <a:noFill/>
                </a:ln>
                <a:solidFill>
                  <a:prstClr val="black"/>
                </a:solidFill>
                <a:effectLst/>
                <a:uLnTx/>
                <a:uFillTx/>
                <a:latin typeface="+mn-lt"/>
              </a:rPr>
              <a:t>¿Cuáles de estas frases son ciertas sobre un "período de beneficios”?</a:t>
            </a:r>
          </a:p>
          <a:p>
            <a:pPr marL="227640" marR="0" lvl="0" indent="-227640" algn="l" defTabSz="914400" rtl="0" eaLnBrk="1" fontAlgn="auto" latinLnBrk="0" hangingPunct="1">
              <a:lnSpc>
                <a:spcPct val="100000"/>
              </a:lnSpc>
              <a:spcBef>
                <a:spcPts val="600"/>
              </a:spcBef>
              <a:spcAft>
                <a:spcPts val="0"/>
              </a:spcAft>
              <a:buClrTx/>
              <a:buSzTx/>
              <a:buFont typeface="+mj-lt"/>
              <a:buAutoNum type="alphaLcPeriod"/>
              <a:tabLst/>
              <a:defRPr/>
            </a:pPr>
            <a:r>
              <a:rPr kumimoji="0" lang="en-US" sz="1100" b="0" i="0" u="none" strike="noStrike" kern="1200" cap="none" spc="0" normalizeH="0" baseline="0" noProof="0" dirty="0" smtClean="0">
                <a:ln>
                  <a:noFill/>
                </a:ln>
                <a:solidFill>
                  <a:prstClr val="black"/>
                </a:solidFill>
                <a:effectLst/>
                <a:uLnTx/>
                <a:uFillTx/>
                <a:latin typeface="+mn-lt"/>
              </a:rPr>
              <a:t>Mide el uso de algunos de los servicios de la Parte A</a:t>
            </a:r>
          </a:p>
          <a:p>
            <a:pPr marL="227640" marR="0" lvl="0" indent="-227640" algn="l" defTabSz="914400" rtl="0" eaLnBrk="1" fontAlgn="auto" latinLnBrk="0" hangingPunct="1">
              <a:lnSpc>
                <a:spcPct val="100000"/>
              </a:lnSpc>
              <a:spcBef>
                <a:spcPts val="600"/>
              </a:spcBef>
              <a:spcAft>
                <a:spcPts val="0"/>
              </a:spcAft>
              <a:buClrTx/>
              <a:buSzTx/>
              <a:buFont typeface="+mj-lt"/>
              <a:buAutoNum type="alphaLcPeriod"/>
              <a:tabLst/>
              <a:defRPr/>
            </a:pPr>
            <a:r>
              <a:rPr kumimoji="0" lang="en-US" sz="1100" b="0" i="0" u="none" strike="noStrike" kern="1200" cap="none" spc="0" normalizeH="0" baseline="0" noProof="0" dirty="0" smtClean="0">
                <a:ln>
                  <a:noFill/>
                </a:ln>
                <a:solidFill>
                  <a:prstClr val="black"/>
                </a:solidFill>
                <a:effectLst/>
                <a:uLnTx/>
                <a:uFillTx/>
                <a:latin typeface="+mn-lt"/>
              </a:rPr>
              <a:t>El deducible de la Parte A aplica para cada uno de ellos</a:t>
            </a:r>
          </a:p>
          <a:p>
            <a:pPr marL="227640" marR="0" lvl="0" indent="-227640" algn="l" defTabSz="914400" rtl="0" eaLnBrk="1" fontAlgn="auto" latinLnBrk="0" hangingPunct="1">
              <a:lnSpc>
                <a:spcPct val="100000"/>
              </a:lnSpc>
              <a:spcBef>
                <a:spcPts val="600"/>
              </a:spcBef>
              <a:spcAft>
                <a:spcPts val="0"/>
              </a:spcAft>
              <a:buClrTx/>
              <a:buSzTx/>
              <a:buFont typeface="+mj-lt"/>
              <a:buAutoNum type="alphaLcPeriod"/>
              <a:tabLst/>
              <a:defRPr/>
            </a:pPr>
            <a:r>
              <a:rPr kumimoji="0" lang="en-US" sz="1100" b="0" i="0" u="none" strike="noStrike" kern="1200" cap="none" spc="0" normalizeH="0" baseline="0" noProof="0" dirty="0" smtClean="0">
                <a:ln>
                  <a:noFill/>
                </a:ln>
                <a:solidFill>
                  <a:prstClr val="black"/>
                </a:solidFill>
                <a:effectLst/>
                <a:uLnTx/>
                <a:uFillTx/>
                <a:latin typeface="+mn-lt"/>
              </a:rPr>
              <a:t>Finaliza cuando no haya ingresado al hospital o SNF por 60 días seguidos</a:t>
            </a:r>
          </a:p>
          <a:p>
            <a:pPr marL="227640" marR="0" lvl="0" indent="-227640" algn="l" defTabSz="914400" rtl="0" eaLnBrk="1" fontAlgn="auto" latinLnBrk="0" hangingPunct="1">
              <a:lnSpc>
                <a:spcPct val="100000"/>
              </a:lnSpc>
              <a:spcBef>
                <a:spcPts val="600"/>
              </a:spcBef>
              <a:spcAft>
                <a:spcPts val="0"/>
              </a:spcAft>
              <a:buClrTx/>
              <a:buSzTx/>
              <a:buFont typeface="+mj-lt"/>
              <a:buAutoNum type="alphaLcPeriod"/>
              <a:tabLst/>
              <a:defRPr/>
            </a:pPr>
            <a:r>
              <a:rPr kumimoji="0" lang="en-US" sz="1100" b="0" i="0" u="none" strike="noStrike" kern="1200" cap="none" spc="0" normalizeH="0" baseline="0" noProof="0" dirty="0" smtClean="0">
                <a:ln>
                  <a:noFill/>
                </a:ln>
                <a:solidFill>
                  <a:prstClr val="black"/>
                </a:solidFill>
                <a:effectLst/>
                <a:uLnTx/>
                <a:uFillTx/>
                <a:latin typeface="+mn-lt"/>
              </a:rPr>
              <a:t>Todas las anteriores</a:t>
            </a:r>
          </a:p>
          <a:p>
            <a:pPr marL="0" marR="0" lvl="0" indent="0" algn="l" defTabSz="914400" rtl="0" eaLnBrk="1" fontAlgn="auto" latinLnBrk="0" hangingPunct="1">
              <a:lnSpc>
                <a:spcPct val="110000"/>
              </a:lnSpc>
              <a:spcBef>
                <a:spcPts val="406"/>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rPr>
              <a:t>Respuesta: d. Todas las anteriores </a:t>
            </a:r>
            <a:r>
              <a:rPr kumimoji="0" lang="en-US" sz="1100" b="0" i="0" u="none" strike="noStrike" kern="1200" cap="none" spc="0" normalizeH="0" baseline="0" noProof="0" dirty="0" smtClean="0">
                <a:ln>
                  <a:noFill/>
                </a:ln>
                <a:solidFill>
                  <a:prstClr val="black"/>
                </a:solidFill>
                <a:effectLst/>
                <a:uLnTx/>
                <a:uFillTx/>
                <a:latin typeface="+mn-lt"/>
              </a:rPr>
              <a:t>Un período de beneficios es la forma en que Medicare Original mide el uso que usted hace de los servicios en Centros de enfermería especializada (SNF) y en hospitales. Un período de beneficios comienza el día en que se lo ingresa como paciente internado en un hospital o SNF. El período de beneficios termina cuando no ha recibido ningún tipo de cuidado en internación, o cuidado especializado en un SNF, durante 60 días seguidos. Si ingresa en un hospital o SNF después de que un período de beneficios ha terminado, entonces comenzará un nuevo período de beneficios. Deberá pagar el deducible por internación para cada período de beneficios. Deberá pagar el deducible por internación de la Parte A ($1,288 en 2016) para cada período de beneficios. No hay límite para la cantidad de períodos de beneficios que puede tener.</a:t>
            </a:r>
          </a:p>
        </p:txBody>
      </p:sp>
      <p:sp>
        <p:nvSpPr>
          <p:cNvPr id="4" name="Slide Number Placeholder 3"/>
          <p:cNvSpPr>
            <a:spLocks noGrp="1"/>
          </p:cNvSpPr>
          <p:nvPr>
            <p:ph type="sldNum" sz="quarter" idx="10"/>
          </p:nvPr>
        </p:nvSpPr>
        <p:spPr/>
        <p:txBody>
          <a:bodyPr/>
          <a:lstStyle/>
          <a:p>
            <a:fld id="{0B77B103-16DD-4E5B-B7FE-8CB91BD629A9}" type="slidenum">
              <a:rPr lang="en-US" smtClean="0"/>
              <a:t>42</a:t>
            </a:fld>
            <a:endParaRPr lang="es-US" dirty="0"/>
          </a:p>
        </p:txBody>
      </p:sp>
    </p:spTree>
    <p:extLst>
      <p:ext uri="{BB962C8B-B14F-4D97-AF65-F5344CB8AC3E}">
        <p14:creationId xmlns:p14="http://schemas.microsoft.com/office/powerpoint/2010/main" val="19520562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Notes Placeholder 2"/>
          <p:cNvSpPr>
            <a:spLocks noGrp="1"/>
          </p:cNvSpPr>
          <p:nvPr>
            <p:ph type="body" idx="1"/>
          </p:nvPr>
        </p:nvSpPr>
        <p:spPr/>
        <p:txBody>
          <a:bodyPr/>
          <a:lstStyle/>
          <a:p>
            <a:r>
              <a:rPr dirty="0" smtClean="0"/>
              <a:t>La Lección 2, “Sus opciones de cobertura de Medicare,” explica</a:t>
            </a:r>
          </a:p>
          <a:p>
            <a:pPr lvl="1"/>
            <a:r>
              <a:rPr dirty="0" smtClean="0"/>
              <a:t>Sus opciones de cobertura Medicare</a:t>
            </a:r>
          </a:p>
          <a:p>
            <a:pPr lvl="1"/>
            <a:r>
              <a:rPr dirty="0" smtClean="0"/>
              <a:t>Medicare Original (Parte A y Parte B)</a:t>
            </a:r>
          </a:p>
          <a:p>
            <a:pPr lvl="2"/>
            <a:r>
              <a:rPr dirty="0" smtClean="0"/>
              <a:t>Asignación</a:t>
            </a:r>
          </a:p>
          <a:p>
            <a:pPr lvl="2"/>
            <a:r>
              <a:rPr dirty="0" smtClean="0"/>
              <a:t>Contratos Privados</a:t>
            </a:r>
          </a:p>
          <a:p>
            <a:pPr lvl="1"/>
            <a:r>
              <a:rPr dirty="0" smtClean="0"/>
              <a:t>Pólizas del Asegurador Suplementario de Medicare (Medigap)</a:t>
            </a:r>
          </a:p>
          <a:p>
            <a:pPr lvl="1"/>
            <a:r>
              <a:rPr dirty="0" smtClean="0"/>
              <a:t>Cobertura Medicare para medicamentos recetados (Parte D)</a:t>
            </a:r>
          </a:p>
          <a:p>
            <a:pPr lvl="1"/>
            <a:r>
              <a:rPr dirty="0" smtClean="0"/>
              <a:t>Planes Medicare Advantage (Parte C) </a:t>
            </a:r>
          </a:p>
          <a:p>
            <a:pPr lvl="1"/>
            <a:r>
              <a:rPr dirty="0" smtClean="0"/>
              <a:t>Otros planes de salud de Medicare </a:t>
            </a:r>
          </a:p>
          <a:p>
            <a:pPr lvl="1"/>
            <a:endParaRPr lang="es-US" dirty="0" smtClean="0"/>
          </a:p>
          <a:p>
            <a:pPr lvl="1"/>
            <a:endParaRPr lang="es-US" dirty="0" smtClean="0"/>
          </a:p>
          <a:p>
            <a:pPr lvl="1"/>
            <a:endParaRPr lang="es-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43</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9475617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38176" y="4121747"/>
            <a:ext cx="5743574" cy="4407744"/>
          </a:xfrm>
        </p:spPr>
        <p:txBody>
          <a:bodyPr/>
          <a:lstStyle/>
          <a:p>
            <a:r>
              <a:rPr dirty="0" smtClean="0"/>
              <a:t>Existen dos maneras principales de obtener cobertura Medicare: Medicare Original o Planes Medicare Advantage (MA). </a:t>
            </a:r>
          </a:p>
          <a:p>
            <a:pPr marL="227640" indent="-227640">
              <a:buFont typeface="+mj-lt"/>
              <a:buAutoNum type="arabicPeriod"/>
            </a:pPr>
            <a:r>
              <a:rPr dirty="0" smtClean="0"/>
              <a:t>En Medicare Original se incluyen la Parte A (Seguro de Hospital) y la Parte B (Seguro Médico). Puede optar por comprar una póliza Medigap (debe tener Parte A y Parte B) para cubrir algunos costos que no están cubiertos en Medicare Original. También puede elegir comprar una cobertura Medicare para medicamentos recetados (Parte D) a un Plan de medicamentos recetados de Medicare (PDP en inglés). Para comprar un PDP puede tener solo la Parte A, solo la Parte B o ambas.</a:t>
            </a:r>
          </a:p>
          <a:p>
            <a:pPr marL="227640" indent="-227640">
              <a:buFont typeface="+mj-lt"/>
              <a:buAutoNum type="arabicPeriod"/>
            </a:pPr>
            <a:r>
              <a:rPr dirty="0" smtClean="0"/>
              <a:t>Los planes MA (Parte C), como una Organización para el mantenimiento de la salud (HMO en inglés) o una Organización de proveedores preferidos (PPO en inglés), cubren los servicios y suministros de las Partes A y B. Además, puede incluir la cobertura Medicare para medicamentos recetados (MA-PD). Puede agregar un Plan de la Parte D a un Plan de Costo Medicare, Plan Privado de Pago por Servicio, o Cuenta de Ahorros Médicos de Medicare (MSA en inglés) que no tenga incluida la cobertura de medicamentos recetados; no puede agregar cobertura de la Parte D a los planes HMO o PPO sin cobertura de medicamentos*. </a:t>
            </a:r>
          </a:p>
          <a:p>
            <a:r>
              <a:rPr dirty="0" smtClean="0"/>
              <a:t>Las pólizas de Medigap no funcionan con estos planes. Si se incorpora a un Plan MA, no puede usar su póliza del Seguro suplementario de Medicare (Medigap) para pagar por los gastos directos de su bolsillo que tiene en el Plan Medicare Advantage.</a:t>
            </a:r>
          </a:p>
          <a:p>
            <a:r>
              <a:rPr dirty="0" smtClean="0"/>
              <a:t>*Visite </a:t>
            </a:r>
            <a:r>
              <a:rPr lang="en-US" dirty="0" smtClean="0">
                <a:hlinkClick r:id="rId3"/>
              </a:rPr>
              <a:t>Medicare.gov/Pubs/pdf/11135.pdf</a:t>
            </a:r>
            <a:r>
              <a:rPr dirty="0" smtClean="0"/>
              <a:t> para acceder a la publicación "Cómo funciona la cobertura de medicamentos recetados con un Plan Medicare Advantage o un Plan de Costo Medicare".</a:t>
            </a:r>
          </a:p>
          <a:p>
            <a:pPr lvl="1"/>
            <a:endParaRPr lang="es-US" dirty="0" smtClean="0"/>
          </a:p>
        </p:txBody>
      </p:sp>
      <p:sp>
        <p:nvSpPr>
          <p:cNvPr id="5" name="Slide Number Placeholder 4"/>
          <p:cNvSpPr>
            <a:spLocks noGrp="1"/>
          </p:cNvSpPr>
          <p:nvPr>
            <p:ph type="sldNum" sz="quarter" idx="11"/>
          </p:nvPr>
        </p:nvSpPr>
        <p:spPr/>
        <p:txBody>
          <a:bodyPr/>
          <a:lstStyle/>
          <a:p>
            <a:fld id="{4B4BEF8D-AEDC-4925-86C9-8CE122F2983D}" type="slidenum">
              <a:rPr lang="en-US" smtClean="0"/>
              <a:pPr/>
              <a:t>44</a:t>
            </a:fld>
            <a:endParaRPr lang="es-US" dirty="0"/>
          </a:p>
        </p:txBody>
      </p:sp>
      <p:sp>
        <p:nvSpPr>
          <p:cNvPr id="7" name="Slide Image Placeholder 6"/>
          <p:cNvSpPr>
            <a:spLocks noGrp="1" noRot="1" noChangeAspect="1"/>
          </p:cNvSpPr>
          <p:nvPr>
            <p:ph type="sldImg"/>
          </p:nvPr>
        </p:nvSpPr>
        <p:spPr>
          <a:xfrm>
            <a:off x="1423988" y="717550"/>
            <a:ext cx="4154487" cy="3116263"/>
          </a:xfrm>
        </p:spPr>
      </p:sp>
    </p:spTree>
    <p:extLst>
      <p:ext uri="{BB962C8B-B14F-4D97-AF65-F5344CB8AC3E}">
        <p14:creationId xmlns:p14="http://schemas.microsoft.com/office/powerpoint/2010/main" val="243241743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5" name="Rectangle 3"/>
          <p:cNvSpPr>
            <a:spLocks noGrp="1" noChangeArrowheads="1"/>
          </p:cNvSpPr>
          <p:nvPr>
            <p:ph type="body" idx="1"/>
          </p:nvPr>
        </p:nvSpPr>
        <p:spPr/>
        <p:txBody>
          <a:bodyPr/>
          <a:lstStyle/>
          <a:p>
            <a:pPr>
              <a:spcBef>
                <a:spcPts val="608"/>
              </a:spcBef>
            </a:pPr>
            <a:r>
              <a:rPr dirty="0" smtClean="0"/>
              <a:t>Medicare Original es una de las opciones de cobertura del programa Medicare. Estará en Medicare Original a menos que elija unirse a un Plan Medicare Advantage u otro plan de salud de Medicare. Medicare Original es un programa de pago por servicio administrado por el gobierno federal. Con Medicare Original puede ir a cualquier médico, proveedor, hospital o centro que acepte Medicare y que también acepte pacientes nuevos con Medicare.</a:t>
            </a:r>
          </a:p>
          <a:p>
            <a:pPr>
              <a:spcBef>
                <a:spcPts val="608"/>
              </a:spcBef>
            </a:pPr>
            <a:r>
              <a:rPr dirty="0" smtClean="0"/>
              <a:t>Si tiene Medicare Parte A podrá acceder a todos los servicios necesarios por razones médicas cubiertos por la Parte A. Si tiene Medicare Parte B podrá acceder a todos los servicios necesarios por razones médicas cubiertos por la Parte B. Como dijimos, la mayoría de la gente no paga prima por la Parte A. Por Medicare Parte B se paga una prima mensual. La prima mensual estándar de Medicare Parte B para quienes no se "mantengan indemnes" es $121.80 en 2016. </a:t>
            </a:r>
          </a:p>
          <a:p>
            <a:pPr>
              <a:spcBef>
                <a:spcPts val="608"/>
              </a:spcBef>
            </a:pPr>
            <a:r>
              <a:rPr dirty="0" smtClean="0"/>
              <a:t>En Medicare Original también pagará deducibles, coseguro o copagos. Después de recibir los servicios de cuidado de la salud recibirá por correo una notificación llamada "Aviso de resumen de Medicare” (MSN en inglés), que detalla los servicios que recibió, cuánto se cobró, qué pagó Medicare y cuánto es posible que le facturen a usted. Si no está de acuerdo con la información del MSN o con alguna factura que reciba puede presentar una apelación. El MSN incluye información sobre cómo presentar la apelación.</a:t>
            </a:r>
          </a:p>
          <a:p>
            <a:pPr>
              <a:spcBef>
                <a:spcPts val="608"/>
              </a:spcBef>
            </a:pPr>
            <a:r>
              <a:rPr dirty="0" smtClean="0"/>
              <a:t>Si está en Medicare Original también puede inscribirse en un Plan Medicare para Medicamentos Recetados (Parte D) para añadir cobertura de medicamentos.</a:t>
            </a:r>
          </a:p>
        </p:txBody>
      </p:sp>
      <p:sp>
        <p:nvSpPr>
          <p:cNvPr id="5" name="Slide Number Placeholder 4"/>
          <p:cNvSpPr>
            <a:spLocks noGrp="1"/>
          </p:cNvSpPr>
          <p:nvPr>
            <p:ph type="sldNum" sz="quarter" idx="10"/>
          </p:nvPr>
        </p:nvSpPr>
        <p:spPr/>
        <p:txBody>
          <a:bodyPr/>
          <a:lstStyle/>
          <a:p>
            <a:fld id="{8D3B99F0-B413-4F8E-9262-407D19939992}" type="slidenum">
              <a:rPr lang="en-US" smtClean="0"/>
              <a:pPr/>
              <a:t>45</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02081670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Rectangle 3"/>
          <p:cNvSpPr>
            <a:spLocks noGrp="1" noChangeArrowheads="1"/>
          </p:cNvSpPr>
          <p:nvPr>
            <p:ph type="body" idx="1"/>
          </p:nvPr>
        </p:nvSpPr>
        <p:spPr/>
        <p:txBody>
          <a:bodyPr/>
          <a:lstStyle/>
          <a:p>
            <a:r>
              <a:rPr dirty="0" smtClean="0"/>
              <a:t>La asignación significa que su médico o proveedor acuerda (o está obligado por ley) a aceptar el monto aprobado por Medicare como pago completo por los servicios cubiertos. </a:t>
            </a:r>
          </a:p>
          <a:p>
            <a:r>
              <a:rPr dirty="0" smtClean="0"/>
              <a:t>La mayoría de los médicos y proveedores aceptan la asignación, pero siempre verifíquelo para estar seguro. Los proveedores participantes han firmado un acuerdo para aceptar las asignaciones de todos los servicios cubiertos por Medicare. </a:t>
            </a:r>
          </a:p>
          <a:p>
            <a:r>
              <a:rPr dirty="0" smtClean="0"/>
              <a:t>Esto es lo que ocurrirá si su médico o proveedor acepta la asignación: </a:t>
            </a:r>
          </a:p>
          <a:p>
            <a:pPr marL="170730" indent="-170730">
              <a:buFont typeface="Wingdings" panose="05000000000000000000" pitchFamily="2" charset="2"/>
              <a:buChar char="§"/>
            </a:pPr>
            <a:r>
              <a:rPr dirty="0" smtClean="0"/>
              <a:t>los gastos directos de su bolsillo podrían ser menores.</a:t>
            </a:r>
          </a:p>
          <a:p>
            <a:pPr marL="170730" indent="-170730">
              <a:buFont typeface="Wingdings" panose="05000000000000000000" pitchFamily="2" charset="2"/>
              <a:buChar char="§"/>
            </a:pPr>
            <a:r>
              <a:rPr dirty="0" smtClean="0"/>
              <a:t>Ellos acuerdan cobrarle solo el deducible de Medicare y el monto del coseguro, y en general esperan a que Medicare pague su parte antes de pedirle a usted que pague la suya.</a:t>
            </a:r>
          </a:p>
          <a:p>
            <a:pPr marL="170730" indent="-170730">
              <a:buFont typeface="Wingdings" panose="05000000000000000000" pitchFamily="2" charset="2"/>
              <a:buChar char="§"/>
            </a:pPr>
            <a:r>
              <a:rPr dirty="0" smtClean="0"/>
              <a:t>Tienen que presentar su reclamación directamente a Medicare y no pueden cobrarle a usted por presentar la reclamación.</a:t>
            </a:r>
          </a:p>
          <a:p>
            <a:r>
              <a:rPr dirty="0" smtClean="0"/>
              <a:t>El algunos casos los médicos o proveedores están obligados a aceptar una asignación, por ejemplo, cuando tienen un acuerdo de participación con Medicare y le brindan servicios cubiertos por Medicare.</a:t>
            </a:r>
          </a:p>
          <a:p>
            <a:pPr lvl="1"/>
            <a:endParaRPr lang="es-US" dirty="0" smtClean="0"/>
          </a:p>
          <a:p>
            <a:pPr lvl="1"/>
            <a:endParaRPr lang="es-US" dirty="0" smtClean="0"/>
          </a:p>
          <a:p>
            <a:endParaRPr lang="es-US" dirty="0" smtClean="0"/>
          </a:p>
        </p:txBody>
      </p:sp>
      <p:sp>
        <p:nvSpPr>
          <p:cNvPr id="4" name="Slide Number Placeholder 3"/>
          <p:cNvSpPr>
            <a:spLocks noGrp="1"/>
          </p:cNvSpPr>
          <p:nvPr>
            <p:ph type="sldNum" sz="quarter" idx="10"/>
          </p:nvPr>
        </p:nvSpPr>
        <p:spPr/>
        <p:txBody>
          <a:bodyPr/>
          <a:lstStyle/>
          <a:p>
            <a:fld id="{8D3B99F0-B413-4F8E-9262-407D19939992}" type="slidenum">
              <a:rPr lang="en-US" smtClean="0"/>
              <a:pPr/>
              <a:t>46</a:t>
            </a:fld>
            <a:endParaRPr lang="es-US" dirty="0"/>
          </a:p>
        </p:txBody>
      </p:sp>
      <p:sp>
        <p:nvSpPr>
          <p:cNvPr id="5" name="Slide Image Placeholder 4"/>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30878112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3"/>
          <p:cNvSpPr>
            <a:spLocks noGrp="1" noChangeArrowheads="1"/>
          </p:cNvSpPr>
          <p:nvPr>
            <p:ph type="body" idx="1"/>
          </p:nvPr>
        </p:nvSpPr>
        <p:spPr>
          <a:xfrm>
            <a:off x="408611" y="4035281"/>
            <a:ext cx="6165212" cy="4586206"/>
          </a:xfrm>
        </p:spPr>
        <p:txBody>
          <a:bodyPr>
            <a:normAutofit fontScale="92500" lnSpcReduction="10000"/>
          </a:bodyPr>
          <a:lstStyle/>
          <a:p>
            <a:r>
              <a:rPr dirty="0" smtClean="0"/>
              <a:t>Los proveedores “no participantes” no han firmado un acuerdo para aceptar asignaciones por todos los servicios cubiertos por Medicare pero pueden optar por aceptar la asignación de servicios en forma individual. Esto es lo que ocurrirá si su médico o proveedor no acepta la asignación: </a:t>
            </a:r>
          </a:p>
          <a:p>
            <a:pPr marL="170730" indent="-170730">
              <a:buFont typeface="Wingdings" panose="05000000000000000000" pitchFamily="2" charset="2"/>
              <a:buChar char="§"/>
            </a:pPr>
            <a:r>
              <a:rPr dirty="0" smtClean="0"/>
              <a:t>Es posible que tenga que pagar el costo completo al momento de recibir el servicio Su médico o proveedor deben enviar una reclamación a Medicare por los servicios cubiertos por Medicare que le hayan brindado. No pueden cobrarle por presentar la reclamación. Si no presentan la reclamación cuando usted se los pide, llame al 1‑800‑MEDICARE (1‑800‑633‑4227). Los usuarios de TTY deben llamar al 1-877-486-2048. En algunos casos, es posible que tenga que presentar su propia reclamación ante Medicare con el formulario CMS‑1490S para que le reembolsen el pago. Visite </a:t>
            </a:r>
            <a:r>
              <a:rPr lang="en-US" dirty="0" smtClean="0">
                <a:hlinkClick r:id="rId3"/>
              </a:rPr>
              <a:t>Medicare.gov/forms-help-and-resources/forms/medicare-forms.html</a:t>
            </a:r>
            <a:r>
              <a:rPr dirty="0" smtClean="0"/>
              <a:t> para obtener el formulario y recibir instrucciones.</a:t>
            </a:r>
          </a:p>
          <a:p>
            <a:pPr marL="170730" indent="-170730">
              <a:buFont typeface="Wingdings" panose="05000000000000000000" pitchFamily="2" charset="2"/>
              <a:buChar char="§"/>
            </a:pPr>
            <a:r>
              <a:rPr dirty="0" smtClean="0"/>
              <a:t>Pueden cobrarle más que el monto aprobado por Medicare pero existe un límite llamado "cargo máximo" o "cargo excesivo". El proveedor solo puede cobrarle un 15% más que el monto que se les paga a los proveedores no participantes. Los proveedores no participantes reciben el 95% del monto establecido para la tarifa. El cargo máximo se aplica solo a ciertos servicios cubiertos por Medicare y no se aplica a ciertos suministros y equipo médico duradero. </a:t>
            </a:r>
          </a:p>
          <a:p>
            <a:r>
              <a:rPr dirty="0" smtClean="0"/>
              <a:t>Para saber si sus médicos, proveedores u otros proveedores de atención médica aceptan la asignación o participan en Medicare, visite </a:t>
            </a:r>
            <a:r>
              <a:rPr lang="en-US" dirty="0" smtClean="0">
                <a:hlinkClick r:id="rId4"/>
              </a:rPr>
              <a:t>Medicare.gov/physician</a:t>
            </a:r>
            <a:r>
              <a:rPr dirty="0" smtClean="0"/>
              <a:t> o </a:t>
            </a:r>
            <a:r>
              <a:rPr lang="en-US" dirty="0" smtClean="0">
                <a:hlinkClick r:id="rId5"/>
              </a:rPr>
              <a:t>Medicare.gov/supplier</a:t>
            </a:r>
            <a:r>
              <a:rPr dirty="0" smtClean="0"/>
              <a:t>.</a:t>
            </a:r>
          </a:p>
          <a:p>
            <a:r>
              <a:rPr dirty="0" smtClean="0"/>
              <a:t>Si obtiene medicamentos recetados o suministros cubiertos por Medicare Parte B de un proveedor o una farmacia no inscriptos en el programa Medicare, ellos deben presentar una reclamación a Medicare por todos los servicios cubiertos por Medicare que le hayan brindado. No pueden cobrarle por presentar la reclamación. Si no presentan la reclamación cuando usted se los pide, llame al 1‑800‑MEDICARE (1‑800‑633‑4227). Los usuarios de TTY deben llamar al 1-877-486-2048.</a:t>
            </a:r>
          </a:p>
          <a:p>
            <a:r>
              <a:rPr dirty="0" smtClean="0"/>
              <a:t>Los proveedores de ambulancias están obligados a aceptar la asignación. Para obtener más información sobre la cobertura de ambulancias, visite </a:t>
            </a:r>
            <a:r>
              <a:rPr lang="en-US" dirty="0" smtClean="0">
                <a:hlinkClick r:id="rId6"/>
              </a:rPr>
              <a:t>Medicare.gov/coverage/ambulance-services.html</a:t>
            </a:r>
            <a:r>
              <a:rPr dirty="0" smtClean="0"/>
              <a:t>.</a:t>
            </a:r>
            <a:endParaRPr lang="es-US" dirty="0"/>
          </a:p>
        </p:txBody>
      </p:sp>
      <p:sp>
        <p:nvSpPr>
          <p:cNvPr id="7" name="Slide Number Placeholder 6"/>
          <p:cNvSpPr>
            <a:spLocks noGrp="1"/>
          </p:cNvSpPr>
          <p:nvPr>
            <p:ph type="sldNum" sz="quarter" idx="10"/>
          </p:nvPr>
        </p:nvSpPr>
        <p:spPr/>
        <p:txBody>
          <a:bodyPr/>
          <a:lstStyle/>
          <a:p>
            <a:fld id="{8D3B99F0-B413-4F8E-9262-407D19939992}" type="slidenum">
              <a:rPr lang="en-US" smtClean="0"/>
              <a:pPr/>
              <a:t>47</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37060205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Rectangle 3"/>
          <p:cNvSpPr>
            <a:spLocks noGrp="1" noChangeArrowheads="1"/>
          </p:cNvSpPr>
          <p:nvPr>
            <p:ph type="body" idx="1"/>
          </p:nvPr>
        </p:nvSpPr>
        <p:spPr/>
        <p:txBody>
          <a:bodyPr/>
          <a:lstStyle/>
          <a:p>
            <a:r>
              <a:rPr dirty="0" smtClean="0"/>
              <a:t>Un contrato privado es un acuerdo entre usted y el médico que ha decidido no brindar sus servicios a través de Medicare. El contrato privado solo aplica a los servicios brindados por el médico que le pidió que lo firmara. Esto significa que las pólizas de Medicare de Asegurador Suplementario de Medicare (Medigap) no pagarán por los servicios que reciba del médico con quien usted ha firmado un contrato privado. No pueden pedirle que firme un contrato privado en una emergencia o para recibir atención que necesita en forma urgente. Usted sigue teniendo derecho a ver a otros médicos de Medicare para recibir otros servicios.</a:t>
            </a:r>
          </a:p>
          <a:p>
            <a:r>
              <a:rPr dirty="0" smtClean="0"/>
              <a:t>Si firma un contrato privado con su médico </a:t>
            </a:r>
          </a:p>
          <a:p>
            <a:pPr lvl="1"/>
            <a:r>
              <a:rPr dirty="0" smtClean="0"/>
              <a:t>Medicare no hará ningún pago por los servicios que reciba de ese médico.</a:t>
            </a:r>
          </a:p>
          <a:p>
            <a:pPr lvl="1"/>
            <a:r>
              <a:rPr dirty="0" smtClean="0"/>
              <a:t>Su póliza Medigap, si la tiene, no pagará nada por ese servicio. </a:t>
            </a:r>
          </a:p>
          <a:p>
            <a:pPr lvl="1"/>
            <a:r>
              <a:rPr dirty="0" smtClean="0"/>
              <a:t>Deberá pagar el costo que le cobre este médico o proveedor. (no aplica el cargo máximo de Medicare).</a:t>
            </a:r>
          </a:p>
          <a:p>
            <a:pPr lvl="1"/>
            <a:r>
              <a:rPr dirty="0" smtClean="0"/>
              <a:t>Otros planes de Medicare no pagarán por estos servicios.</a:t>
            </a:r>
          </a:p>
          <a:p>
            <a:pPr lvl="1"/>
            <a:r>
              <a:rPr dirty="0" smtClean="0"/>
              <a:t>No debe presentar ninguna reclamación y Medicare no la pagará si la presenta.</a:t>
            </a:r>
          </a:p>
          <a:p>
            <a:pPr lvl="1"/>
            <a:r>
              <a:rPr dirty="0" smtClean="0"/>
              <a:t>Otros planes de Medicare tampoco pagarán por estos servicios.</a:t>
            </a:r>
          </a:p>
          <a:p>
            <a:pPr lvl="1"/>
            <a:r>
              <a:rPr dirty="0" smtClean="0"/>
              <a:t>El médico no puede facturar a Medicare durante 2 años por los servicios suministrados a alguien con Medicare.</a:t>
            </a:r>
          </a:p>
        </p:txBody>
      </p:sp>
      <p:sp>
        <p:nvSpPr>
          <p:cNvPr id="5" name="Slide Number Placeholder 4"/>
          <p:cNvSpPr>
            <a:spLocks noGrp="1"/>
          </p:cNvSpPr>
          <p:nvPr>
            <p:ph type="sldNum" sz="quarter" idx="10"/>
          </p:nvPr>
        </p:nvSpPr>
        <p:spPr/>
        <p:txBody>
          <a:bodyPr/>
          <a:lstStyle/>
          <a:p>
            <a:fld id="{8D3B99F0-B413-4F8E-9262-407D19939992}" type="slidenum">
              <a:rPr lang="en-US" smtClean="0"/>
              <a:pPr/>
              <a:t>48</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56059181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Una póliza de Asegurador Suplementario de Medicare (a menudo llamada Medigap) es un seguro médico privado diseñado para ser un suplemento de Medicare Original. </a:t>
            </a:r>
          </a:p>
          <a:p>
            <a:r>
              <a:rPr dirty="0" smtClean="0"/>
              <a:t>Esto significa que ayuda a pagar algunos costos médicos no cubiertos por Medicare Original (como copagos, coseguros y deducibles). Estas son "brechas" en la cobertura de Medicare. Si tiene Medicare Original y una póliza Medigap, Medicare pagará su parte de los montos aprobados por Medicare de los costos médicos cubiertos. Luego su póliza Medigap pagará su parte. </a:t>
            </a:r>
          </a:p>
          <a:p>
            <a:pPr marL="227640" indent="-227640">
              <a:buFont typeface="Wingdings" panose="05000000000000000000" pitchFamily="2" charset="2"/>
              <a:buChar char="§"/>
            </a:pPr>
            <a:r>
              <a:rPr dirty="0" smtClean="0"/>
              <a:t>Para tener cobertura de Medigap debe tener Medicare Parte A y Parte B. </a:t>
            </a:r>
          </a:p>
          <a:p>
            <a:pPr marL="227640" indent="-227640">
              <a:buFont typeface="Wingdings" panose="05000000000000000000" pitchFamily="2" charset="2"/>
              <a:buChar char="§"/>
            </a:pPr>
            <a:r>
              <a:rPr dirty="0" smtClean="0"/>
              <a:t>Usted paga una prima mensual a la compañía de seguros privada por su póliza Medigap, además de la prima mensual de la Parte B.</a:t>
            </a:r>
          </a:p>
          <a:p>
            <a:r>
              <a:rPr dirty="0" smtClean="0"/>
              <a:t>Las pólizas Medigap solo cubren a una persona. Si usted y su cónyuge quieren tener cobertura Medigap necesitarán tener dos pólizas Medigap separadas.</a:t>
            </a:r>
          </a:p>
          <a:p>
            <a:r>
              <a:rPr lang="en-US" b="1" dirty="0" smtClean="0"/>
              <a:t>NOTA</a:t>
            </a:r>
            <a:r>
              <a:rPr dirty="0" smtClean="0"/>
              <a:t>: Módulo 3, “Medigap (Seguro Suplementario de Medicare)” describe estas situaciones en </a:t>
            </a:r>
            <a:r>
              <a:rPr lang="en-US" dirty="0" smtClean="0">
                <a:hlinkClick r:id="rId3"/>
              </a:rPr>
              <a:t>CMS.gov/Outreach-and-Education/Training/CMSNationalTrainingProgram/Training-Library.html</a:t>
            </a:r>
            <a:r>
              <a:rPr dirty="0" smtClean="0"/>
              <a:t>.</a:t>
            </a:r>
          </a:p>
          <a:p>
            <a:endParaRPr lang="es-US" dirty="0" smtClean="0"/>
          </a:p>
          <a:p>
            <a:endParaRPr lang="es-US" dirty="0"/>
          </a:p>
        </p:txBody>
      </p:sp>
      <p:sp>
        <p:nvSpPr>
          <p:cNvPr id="5" name="Slide Number Placeholder 4"/>
          <p:cNvSpPr>
            <a:spLocks noGrp="1"/>
          </p:cNvSpPr>
          <p:nvPr>
            <p:ph type="sldNum" sz="quarter" idx="11"/>
          </p:nvPr>
        </p:nvSpPr>
        <p:spPr/>
        <p:txBody>
          <a:bodyPr/>
          <a:lstStyle/>
          <a:p>
            <a:fld id="{4B4BEF8D-AEDC-4925-86C9-8CE122F2983D}" type="slidenum">
              <a:rPr lang="en-US" smtClean="0"/>
              <a:pPr/>
              <a:t>49</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9774842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Medicare cubre muchos tipos de servicios y cuenta con opciones sobre cómo recibir su cobertura de Medicare. Medicare tiene 4 partes:</a:t>
            </a:r>
          </a:p>
          <a:p>
            <a:pPr marL="170730" indent="-170730">
              <a:buFont typeface="Wingdings" panose="05000000000000000000" pitchFamily="2" charset="2"/>
              <a:buChar char="§"/>
            </a:pPr>
            <a:r>
              <a:rPr dirty="0" smtClean="0"/>
              <a:t>La </a:t>
            </a:r>
            <a:r>
              <a:rPr b="1" dirty="0" smtClean="0"/>
              <a:t>Parte A (Seguro de Hospital)</a:t>
            </a:r>
            <a:r>
              <a:rPr dirty="0" smtClean="0"/>
              <a:t> ayuda a pagar las estadías del paciente internado, el cuidado en un Centro de enfermería especializada, el cuidado de la salud en el hogar y el cuidado de hospicio. </a:t>
            </a:r>
          </a:p>
          <a:p>
            <a:pPr marL="170730" indent="-170730">
              <a:buFont typeface="Wingdings" panose="05000000000000000000" pitchFamily="2" charset="2"/>
              <a:buChar char="§"/>
            </a:pPr>
            <a:r>
              <a:rPr dirty="0" smtClean="0"/>
              <a:t>La </a:t>
            </a:r>
            <a:r>
              <a:rPr b="1" dirty="0" smtClean="0"/>
              <a:t>Parte B (Seguro Médico)</a:t>
            </a:r>
            <a:r>
              <a:rPr dirty="0" smtClean="0"/>
              <a:t> ayuda a cubrir los servicios necesarios por razones médicas como las visitas médicas y el cuidado ambulatorio. Además, la Parte B cubre muchos servicios de prevención (incluidos exámenes de evaluación y vacunas), exámenes de diagnóstico, ciertas terapias y equipo médico duradero, como sillas de ruedas y andadores. En conjunto, la Parte A y la Parte B también se denominan "Medicare Original".</a:t>
            </a:r>
          </a:p>
          <a:p>
            <a:pPr marL="170730" indent="-170730">
              <a:buFont typeface="Wingdings" panose="05000000000000000000" pitchFamily="2" charset="2"/>
              <a:buChar char="§"/>
            </a:pPr>
            <a:r>
              <a:rPr dirty="0" smtClean="0"/>
              <a:t>La </a:t>
            </a:r>
            <a:r>
              <a:rPr b="1" dirty="0" smtClean="0"/>
              <a:t>Parte C (Medicare Advantage [MA en inglés])</a:t>
            </a:r>
            <a:r>
              <a:rPr dirty="0" smtClean="0"/>
              <a:t> es otra forma de obtener sus beneficios de Medicare. Aquí se combinan las partes A y B y, a veces, la D (cobertura de medicamentos recetados). Los planes de MA los gestionan compañías de seguro privadas que aprueba Medicare. Estos planes deben cubrir servicios necesarios por razones médicas. No obstante, los planes pueden cobrar copagos, coseguros o deducibles por estos servicios distintos de Medicare Original.</a:t>
            </a:r>
          </a:p>
          <a:p>
            <a:pPr marL="170730" indent="-170730">
              <a:buFont typeface="Wingdings" panose="05000000000000000000" pitchFamily="2" charset="2"/>
              <a:buChar char="§"/>
            </a:pPr>
            <a:r>
              <a:rPr dirty="0" smtClean="0"/>
              <a:t>La </a:t>
            </a:r>
            <a:r>
              <a:rPr b="1" dirty="0" smtClean="0"/>
              <a:t>Parte D (Cobertura Medicare para medicamentos recetados)</a:t>
            </a:r>
            <a:r>
              <a:rPr dirty="0" smtClean="0"/>
              <a:t> ayuda a pagar los medicamentos recetados para pacientes ambulatorios. La Parte D puede ayudarlo a reducir los gastos en medicamentos recetados y a protegerlo contra costos más altos en el futuro.</a:t>
            </a:r>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5</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72132221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36503" y="4035281"/>
            <a:ext cx="6213284" cy="4499522"/>
          </a:xfrm>
        </p:spPr>
        <p:txBody>
          <a:bodyPr/>
          <a:lstStyle/>
          <a:p>
            <a:r>
              <a:rPr dirty="0" smtClean="0"/>
              <a:t>En la mayoría de los estados, las compañías de seguros que ofrecen Medigap solo pueden venderle una póliza Medigap estandarizada identificada con las letras A, B, C, D, F, G, K, L, M y N. Los planes D y G con fecha de entrada en vigencia del 1 de junio de 2010 o posterior tienen beneficios diferentes a los planes D y G comprados antes del 1 de junio de 2010. Los planes E, H, I y J ya no se venden pero, si usted ya los tiene, en general puede retenerlo. El plan F tiene una opción de deducible alto. </a:t>
            </a:r>
          </a:p>
          <a:p>
            <a:pPr marL="0" lvl="1" indent="0">
              <a:buNone/>
            </a:pPr>
            <a:r>
              <a:rPr dirty="0" smtClean="0"/>
              <a:t>Cada plan Medigap estándar debe ofrecer los mismos beneficios básicos, sin importar qué compañía de seguros lo venda. Los beneficios de los planes Medigap que estén identificados con la misma letra son iguales, independientemente de la compañía de seguros a la que le haya comprado la póliza. En general, el costo es la única diferencia entre las pólizas Medigap con la misma letra pero vendidas por distintas compañías de seguro. Le recomendamos que sea cuidadoso al comprar su póliza Medigap.</a:t>
            </a:r>
          </a:p>
          <a:p>
            <a:r>
              <a:rPr dirty="0" smtClean="0"/>
              <a:t>Las compañías de seguro que venden pólizas Medigap están obligadas a tener el Plan A disponible. Si ofrecen otro plan Medigap, también deben ofrecer los planes Medigap C o F. Es posible que no todos los tipos de póliza Medigap estén disponibles en su estado. Si necesita más información, llame al Departamento de Seguros de su estado o al Programa de Asistencia con el Seguro Médico del estado. Puede obtener su información de contacto en </a:t>
            </a:r>
            <a:r>
              <a:rPr lang="en-US" dirty="0" smtClean="0">
                <a:hlinkClick r:id="rId3"/>
              </a:rPr>
              <a:t>Medicare.gov/contacts</a:t>
            </a:r>
            <a:r>
              <a:rPr dirty="0" smtClean="0"/>
              <a:t>.</a:t>
            </a:r>
          </a:p>
          <a:p>
            <a:r>
              <a:rPr dirty="0" smtClean="0"/>
              <a:t>Es posible que algunas personas aún tengan pólizas que compraron antes de que se estandarizaran los planes. Si es así, pueden conservar estos planes. Si los dejan, es posible que no puedan comprarlos nuevamente.</a:t>
            </a:r>
          </a:p>
          <a:p>
            <a:r>
              <a:rPr dirty="0" smtClean="0"/>
              <a:t>Las pólizas Medigap están estandarizadas de forma diferente en Massachusetts, Minnesota y Wisconsin. Estos estados se denominan "estados exentos".</a:t>
            </a:r>
          </a:p>
          <a:p>
            <a:r>
              <a:rPr lang="en-US" b="1" dirty="0" smtClean="0"/>
              <a:t>NOTA</a:t>
            </a:r>
            <a:r>
              <a:rPr dirty="0" smtClean="0"/>
              <a:t>: Ver “Pólizas Medigap (Asegurador Suplementario de Medicare),” en el Módulo 3 para obtener más información en </a:t>
            </a:r>
            <a:r>
              <a:rPr lang="en-US" dirty="0" smtClean="0">
                <a:hlinkClick r:id="rId4"/>
              </a:rPr>
              <a:t>CMS.gov/Outreach-and-Education/ Training/ CMSNationalTrainingProgram/Training-Library.html</a:t>
            </a:r>
            <a:r>
              <a:rPr dirty="0" smtClean="0"/>
              <a:t>.</a:t>
            </a:r>
          </a:p>
          <a:p>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50</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36069578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7" name="Rectangle 5"/>
          <p:cNvSpPr>
            <a:spLocks noGrp="1" noChangeArrowheads="1"/>
          </p:cNvSpPr>
          <p:nvPr>
            <p:ph type="body" idx="1"/>
          </p:nvPr>
        </p:nvSpPr>
        <p:spPr>
          <a:xfrm>
            <a:off x="456682" y="4035281"/>
            <a:ext cx="6153194" cy="4383879"/>
          </a:xfrm>
        </p:spPr>
        <p:txBody>
          <a:bodyPr>
            <a:normAutofit lnSpcReduction="10000"/>
          </a:bodyPr>
          <a:lstStyle/>
          <a:p>
            <a:pPr marL="0" lvl="1" indent="0">
              <a:buNone/>
            </a:pPr>
            <a:r>
              <a:rPr dirty="0" smtClean="0"/>
              <a:t>Usted paga una prima mensual por su póliza Medigap a la compañía de seguros que la vende. Con una póliza Medigap los costos varían según el plan, la compañía, su edad y la ubicación. </a:t>
            </a:r>
          </a:p>
          <a:p>
            <a:pPr marL="0" lvl="1" indent="0">
              <a:buNone/>
            </a:pPr>
            <a:r>
              <a:rPr dirty="0" smtClean="0"/>
              <a:t>Deben seguir leyes federales y estatales que protegen a las personas con Medicare.</a:t>
            </a:r>
          </a:p>
          <a:p>
            <a:r>
              <a:rPr dirty="0" smtClean="0"/>
              <a:t>Su Período de Inscripción Abierta (OEP en inglés) para Medigap comienza cuando tiene 65 años y está inscripto en la Parte B. Una vez que comienza, no puede demorarse ni repetirse. Durante su OEP para Medigap, las compañías de seguros no pueden</a:t>
            </a:r>
          </a:p>
          <a:p>
            <a:pPr marL="170730" indent="-170730">
              <a:buFont typeface="Wingdings" panose="05000000000000000000" pitchFamily="2" charset="2"/>
              <a:buChar char="§"/>
            </a:pPr>
            <a:r>
              <a:rPr dirty="0" smtClean="0"/>
              <a:t>Realizar una evaluación médica previa*</a:t>
            </a:r>
          </a:p>
          <a:p>
            <a:pPr marL="170730" indent="-170730">
              <a:buFont typeface="Wingdings" panose="05000000000000000000" pitchFamily="2" charset="2"/>
              <a:buChar char="§"/>
            </a:pPr>
            <a:r>
              <a:rPr dirty="0" smtClean="0"/>
              <a:t>Rehusarse a venderle una póliza Medigap que ofrecen. </a:t>
            </a:r>
          </a:p>
          <a:p>
            <a:pPr marL="170730" indent="-170730">
              <a:buFont typeface="Wingdings" panose="05000000000000000000" pitchFamily="2" charset="2"/>
              <a:buChar char="§"/>
            </a:pPr>
            <a:r>
              <a:rPr dirty="0" smtClean="0"/>
              <a:t>Cobrarle por una póliza Medigap más de lo que le cobran a alguien sin problemas médicos </a:t>
            </a:r>
          </a:p>
          <a:p>
            <a:pPr marL="170730" indent="-170730">
              <a:buFont typeface="Wingdings" panose="05000000000000000000" pitchFamily="2" charset="2"/>
              <a:buChar char="§"/>
            </a:pPr>
            <a:r>
              <a:rPr dirty="0" smtClean="0"/>
              <a:t>Obligarlo a esperar que comience la cobertura (excepto en ciertas circunstancias preexistentes) </a:t>
            </a:r>
          </a:p>
          <a:p>
            <a:r>
              <a:rPr dirty="0" smtClean="0"/>
              <a:t>Puede comprar una póliza de Medigap cuando sea que una compañía acceda a venderle una.</a:t>
            </a:r>
          </a:p>
          <a:p>
            <a:pPr marL="0" lvl="1" indent="0">
              <a:buNone/>
            </a:pPr>
            <a:r>
              <a:rPr dirty="0" smtClean="0"/>
              <a:t>Las pólizas de Medigap no funcionan con los planes Medicare Advantage.</a:t>
            </a:r>
          </a:p>
          <a:p>
            <a:pPr marL="0" lvl="1" indent="0">
              <a:buNone/>
            </a:pPr>
            <a:r>
              <a:rPr dirty="0" smtClean="0"/>
              <a:t>Las pólizas Medigap pagan por servicios cubiertos por Medicare que brinde cualquier médico, hospital o proveedor que acepte Medicare.</a:t>
            </a:r>
          </a:p>
          <a:p>
            <a:pPr lvl="1"/>
            <a:r>
              <a:rPr dirty="0" smtClean="0"/>
              <a:t>La excepción son las pólizas Medicare SELECT, que requieren que usted use hospitales específicos y, en algunos casos, médicos específicos para acceder a todos los beneficios.</a:t>
            </a:r>
          </a:p>
          <a:p>
            <a:pPr marL="0" lvl="1" indent="0">
              <a:buNone/>
            </a:pPr>
            <a:r>
              <a:rPr dirty="0" smtClean="0"/>
              <a:t>* La evaluación médica previa es un proceso que las compañías de seguro usan para decidir, sobre la base de sus antecedentes médicos, si aceptar su solicitud de cobertura, si agregar un período de espera para afecciones preexistentes y cuánto cobrarle.</a:t>
            </a:r>
          </a:p>
          <a:p>
            <a:pPr lvl="2"/>
            <a:endParaRPr lang="es-US" dirty="0" smtClean="0"/>
          </a:p>
        </p:txBody>
      </p:sp>
      <p:sp>
        <p:nvSpPr>
          <p:cNvPr id="6" name="Slide Number Placeholder 5"/>
          <p:cNvSpPr>
            <a:spLocks noGrp="1"/>
          </p:cNvSpPr>
          <p:nvPr>
            <p:ph type="sldNum" sz="quarter" idx="10"/>
          </p:nvPr>
        </p:nvSpPr>
        <p:spPr/>
        <p:txBody>
          <a:bodyPr/>
          <a:lstStyle/>
          <a:p>
            <a:fld id="{8D3B99F0-B413-4F8E-9262-407D19939992}" type="slidenum">
              <a:rPr lang="en-US" smtClean="0"/>
              <a:pPr/>
              <a:t>51</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89053140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4" name="Rectangle 3"/>
          <p:cNvSpPr>
            <a:spLocks noGrp="1" noChangeArrowheads="1"/>
          </p:cNvSpPr>
          <p:nvPr>
            <p:ph type="body" idx="1"/>
          </p:nvPr>
        </p:nvSpPr>
        <p:spPr/>
        <p:txBody>
          <a:bodyPr/>
          <a:lstStyle/>
          <a:p>
            <a:r>
              <a:rPr dirty="0" smtClean="0"/>
              <a:t>Si tiene una cobertura médica grupal a través de un empleador o sindicado porque usted o su cónyuge tiene un trabajo activo, es posible que desee esperar para inscribirse en Medicare Parte B. Esto se debe a que </a:t>
            </a:r>
          </a:p>
          <a:p>
            <a:pPr marL="170730" indent="-170730">
              <a:buFont typeface="Arial" panose="020B0604020202020204" pitchFamily="34" charset="0"/>
              <a:buChar char="•"/>
            </a:pPr>
            <a:r>
              <a:rPr dirty="0" smtClean="0"/>
              <a:t>los beneficios basados en el empleo actual suelen brindar una cobertura similar a la Parte B. </a:t>
            </a:r>
          </a:p>
          <a:p>
            <a:pPr marL="170730" indent="-170730">
              <a:buFont typeface="Arial" panose="020B0604020202020204" pitchFamily="34" charset="0"/>
              <a:buChar char="•"/>
            </a:pPr>
            <a:r>
              <a:rPr dirty="0" smtClean="0"/>
              <a:t>Estaría pagando la Parte B antes de necesitarla. </a:t>
            </a:r>
          </a:p>
          <a:p>
            <a:pPr marL="170730" indent="-170730">
              <a:buFont typeface="Arial" panose="020B0604020202020204" pitchFamily="34" charset="0"/>
              <a:buChar char="•"/>
            </a:pPr>
            <a:r>
              <a:rPr dirty="0" smtClean="0"/>
              <a:t>Su Período de Inscripción Abierta (OEP) puede vencer antes de que una póliza Medigap pueda resultar útil. </a:t>
            </a:r>
          </a:p>
          <a:p>
            <a:r>
              <a:rPr dirty="0" smtClean="0"/>
              <a:t>Cuando finalice la cobertura del empleador tendrá la oportunidad de inscribirse en la Parte B sin una multa por inscripción tardía, lo que significa que su OEP para Medigap comenzará cuando pueda aprovecharlo. Si se inscribe en la Parte B mientras todavía tiene cobertura por su empleo actual comenzará su OEP para Medigap y, a menos que compre una póliza Medigap antes de necesitarla, se perderá el OEP. Si su cónyuge todavía está trabajando y usted tiene cobertura a través de un empleador, póngase en contacto con su administrador de beneficios del empleador o del sindicato para descubrir cómo funciona su seguro con Medicare. </a:t>
            </a:r>
          </a:p>
          <a:p>
            <a:r>
              <a:rPr dirty="0" smtClean="0"/>
              <a:t>Si no se va a inscribir en la Parte B debido a que tiene empleo actualmente, es importante que notifique al Seguro Social que desea demorar la Parte B.</a:t>
            </a:r>
          </a:p>
          <a:p>
            <a:r>
              <a:rPr lang="en-US" b="1" dirty="0" smtClean="0"/>
              <a:t>NOTA</a:t>
            </a:r>
            <a:r>
              <a:rPr dirty="0" smtClean="0"/>
              <a:t>: Recuerde que si se inscribió en la Parte B cuando tenía cobertura de su empleador, no tendrá otro OEP para Medigap cuando termine su cobertura del empleador. Para comprar una póliza Medigap debe tener Medicare Parte A </a:t>
            </a:r>
            <a:r>
              <a:rPr lang="en-US" b="1" dirty="0" smtClean="0"/>
              <a:t>y</a:t>
            </a:r>
            <a:r>
              <a:rPr dirty="0" smtClean="0"/>
              <a:t> Parte B.</a:t>
            </a:r>
          </a:p>
          <a:p>
            <a:r>
              <a:rPr dirty="0" smtClean="0"/>
              <a:t>Consulte la diapositiva 52 para ver información de inscripción a Medigap para personas con Enfermedad Renal en Etapa Final.</a:t>
            </a:r>
            <a:endParaRPr lang="es-US" dirty="0"/>
          </a:p>
        </p:txBody>
      </p:sp>
      <p:sp>
        <p:nvSpPr>
          <p:cNvPr id="3" name="Slide Number Placeholder 2"/>
          <p:cNvSpPr>
            <a:spLocks noGrp="1"/>
          </p:cNvSpPr>
          <p:nvPr>
            <p:ph type="sldNum" sz="quarter" idx="11"/>
          </p:nvPr>
        </p:nvSpPr>
        <p:spPr/>
        <p:txBody>
          <a:bodyPr/>
          <a:lstStyle/>
          <a:p>
            <a:fld id="{4B4BEF8D-AEDC-4925-86C9-8CE122F2983D}" type="slidenum">
              <a:rPr lang="en-US" smtClean="0"/>
              <a:pPr/>
              <a:t>52</a:t>
            </a:fld>
            <a:endParaRPr lang="es-US" dirty="0"/>
          </a:p>
        </p:txBody>
      </p:sp>
      <p:sp>
        <p:nvSpPr>
          <p:cNvPr id="5" name="Slide Image Placeholder 4"/>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04381311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2053" name="Rectangle 3"/>
          <p:cNvSpPr>
            <a:spLocks noGrp="1" noChangeArrowheads="1"/>
          </p:cNvSpPr>
          <p:nvPr>
            <p:ph type="body" idx="1"/>
          </p:nvPr>
        </p:nvSpPr>
        <p:spPr/>
        <p:txBody>
          <a:bodyPr/>
          <a:lstStyle/>
          <a:p>
            <a:r>
              <a:rPr dirty="0" smtClean="0"/>
              <a:t>Es posible que la compañía de seguros lo haga esperar para recibir cobertura relacionada con una condición preexistente (es decir, un problema que comenzó antes de la fecha de inicio de su nueva póliza de seguros) por hasta 6 meses. Esto se llama “período de espera por condición preexistente”. Después de 6 meses, la póliza Medigap cubrirá la condición preexistente. </a:t>
            </a:r>
          </a:p>
          <a:p>
            <a:r>
              <a:rPr dirty="0" smtClean="0"/>
              <a:t>La cobertura para una condición preexistente solo puede excluirse de una póliza Medigap si la condición se trató o diagnosticó dentro de los 6 meses previos a la fecha de inicio de la cobertura de Medigap. Esto se llama “período retrospectivo”. Medicare Original seguirá cubriendo la afección, incluso si la póliza Medigap no cubre los gastos directos de su bolsillo. Usted deberá pagar el coseguro o copago de Medicare. </a:t>
            </a:r>
          </a:p>
          <a:p>
            <a:r>
              <a:rPr dirty="0" smtClean="0"/>
              <a:t>Si compra una póliza Medigap durante su Período de Inscripción Abierta y lo hace para reemplazar ciertos tipos de cobertura médica denominada "cobertura acreditable” (en general, cualquier otra cobertura médica que tuviera antes de solicitar una póliza Medigap), es posible evitar o acortar este período de espera. Si tuvo al menos 6 meses de cobertura previa acreditable (sin brechas de cobertura de más de 63 días), la compañía de seguro de Medigap no puede obligarlo a esperar antes de comenzar a cubrir sus afecciones preexistentes. Puede obtener más información sobre la cobertura acreditable revisando el Código de regulaciones federales, 45 CFR 146.113 en </a:t>
            </a:r>
            <a:r>
              <a:rPr lang="en-US" dirty="0" smtClean="0">
                <a:hlinkClick r:id="rId3"/>
              </a:rPr>
              <a:t>ecfr.gov/cgi-bin/ECFR?page=browse</a:t>
            </a:r>
            <a:r>
              <a:rPr dirty="0" smtClean="0"/>
              <a:t>. </a:t>
            </a:r>
          </a:p>
          <a:p>
            <a:r>
              <a:rPr dirty="0" smtClean="0"/>
              <a:t>Si compra una póliza Medigap y tiene derecho de emisión garantizada la compañía de seguros no puede aplicar un período de espera por condición preexistente. </a:t>
            </a:r>
            <a:endParaRPr lang="es-US" dirty="0"/>
          </a:p>
        </p:txBody>
      </p:sp>
      <p:sp>
        <p:nvSpPr>
          <p:cNvPr id="3" name="Slide Number Placeholder 2"/>
          <p:cNvSpPr>
            <a:spLocks noGrp="1"/>
          </p:cNvSpPr>
          <p:nvPr>
            <p:ph type="sldNum" sz="quarter" idx="11"/>
          </p:nvPr>
        </p:nvSpPr>
        <p:spPr/>
        <p:txBody>
          <a:bodyPr/>
          <a:lstStyle/>
          <a:p>
            <a:fld id="{4B4BEF8D-AEDC-4925-86C9-8CE122F2983D}" type="slidenum">
              <a:rPr lang="en-US" smtClean="0"/>
              <a:pPr/>
              <a:t>53</a:t>
            </a:fld>
            <a:endParaRPr lang="es-US" dirty="0"/>
          </a:p>
        </p:txBody>
      </p:sp>
      <p:sp>
        <p:nvSpPr>
          <p:cNvPr id="5" name="Slide Image Placeholder 4"/>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96730108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2053" name="Rectangle 3"/>
          <p:cNvSpPr>
            <a:spLocks noGrp="1" noChangeArrowheads="1"/>
          </p:cNvSpPr>
          <p:nvPr>
            <p:ph type="body" idx="1"/>
          </p:nvPr>
        </p:nvSpPr>
        <p:spPr>
          <a:xfrm>
            <a:off x="420629" y="4035280"/>
            <a:ext cx="6153195" cy="4737389"/>
          </a:xfrm>
        </p:spPr>
        <p:txBody>
          <a:bodyPr/>
          <a:lstStyle/>
          <a:p>
            <a:r>
              <a:rPr dirty="0" smtClean="0"/>
              <a:t>Si tiene menos de 65 años y tiene Medicare por una incapacidad o una Enfermedad Renal en Etapa Final (ESRD), es posible que no pueda comprar la póliza Medigap que quiere, o cualquier póliza Medigap, hasta que cumpla 65 años. La ley federal no obliga a las compañías de seguro a vender pólizas Medigap a las personas de menos de 65 años. Sin embargo, en los siguientes estados es obligatorio que las compañías de seguros de Medigap le vendan una póliza Medigap, incluso si tiene menos de 65 años:</a:t>
            </a:r>
          </a:p>
          <a:p>
            <a:pPr marL="170730" indent="-170730">
              <a:buFont typeface="Wingdings" panose="05000000000000000000" pitchFamily="2" charset="2"/>
              <a:buChar char="§"/>
            </a:pPr>
            <a:r>
              <a:rPr dirty="0" smtClean="0"/>
              <a:t>California, Colorado, Connecticut, Delaware, Florida, Georgia, Hawái, Illinois, Kansas, Louisiana, Maine, Maryland, Massachusetts, Michigan, Minnesota, Mississippi, Missouri, New Hampshire, New Jersey, New York, North Carolina, Oklahoma, Oregon, Pennsylvania, South Dakota, Tennessee, Texas, Vermont y Wisconsin</a:t>
            </a:r>
          </a:p>
          <a:p>
            <a:r>
              <a:rPr dirty="0" smtClean="0"/>
              <a:t>No obstante, Medigap no está disponible para personas con ESRD de menos de 65 años en California, Massachusetts ni Vermont. En Delaware, Medigap solo está disponible para personas de menos de 65 años con ESRD. </a:t>
            </a:r>
          </a:p>
          <a:p>
            <a:r>
              <a:rPr dirty="0" smtClean="0"/>
              <a:t>Incluso si su estado no está en la lista anterior, algunas compañías de seguro pueden venderle pólizas Medigap en forma voluntaria a personas de menos de 65 años, aunque es probable que cuesten más que las pólizas Medigap que se venden a personas de más de 65 años y es posible que se aplique la evaluación médica previa. Verifique con el Departamento de Seguros de su estado (consulte el Apéndice B para obtener una lista de los números de teléfono) cuáles son sus derechos según la ley estatal. </a:t>
            </a:r>
          </a:p>
          <a:p>
            <a:r>
              <a:rPr dirty="0" smtClean="0"/>
              <a:t>Recuerde que si ya está inscripto en Medicare Parte B, tendrá un Período de Inscripción Abierta para Medigap cuando cumpla 65 años. Es probable que tenga más opciones de pólizas Medigap y pueda pagar una prima más baja en ese momento. Durante su OEP para Medigap, las compañías de seguro no pueden negarse a venderle una póliza de Medigap debido a una incapacidad u otro problema de salud, ni cobrarle una prima más alta (en base a su estado de salud) que la que le cobran a las otras personas que tienen 65 años. </a:t>
            </a:r>
          </a:p>
          <a:p>
            <a:r>
              <a:rPr dirty="0" smtClean="0"/>
              <a:t>Dado que Medicare (Parte A y/o Parte B) es cobertura acreditable, si tuvo Medicare durante más de 6 meses antes de cumplir 65 años, es posible que no tenga un período de espera por condición preexistente. </a:t>
            </a:r>
            <a:endParaRPr lang="es-US" dirty="0"/>
          </a:p>
        </p:txBody>
      </p:sp>
      <p:sp>
        <p:nvSpPr>
          <p:cNvPr id="3" name="Slide Number Placeholder 2"/>
          <p:cNvSpPr>
            <a:spLocks noGrp="1"/>
          </p:cNvSpPr>
          <p:nvPr>
            <p:ph type="sldNum" sz="quarter" idx="11"/>
          </p:nvPr>
        </p:nvSpPr>
        <p:spPr/>
        <p:txBody>
          <a:bodyPr/>
          <a:lstStyle/>
          <a:p>
            <a:fld id="{4B4BEF8D-AEDC-4925-86C9-8CE122F2983D}" type="slidenum">
              <a:rPr lang="en-US" smtClean="0"/>
              <a:pPr/>
              <a:t>54</a:t>
            </a:fld>
            <a:endParaRPr lang="es-US" dirty="0"/>
          </a:p>
        </p:txBody>
      </p:sp>
      <p:sp>
        <p:nvSpPr>
          <p:cNvPr id="5" name="Slide Image Placeholder 4"/>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53011763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rPr>
              <a:t>Compruebe su conocimiento: pregunta 3</a:t>
            </a:r>
          </a:p>
          <a:p>
            <a:pPr marL="0" marR="0" lvl="0" indent="0" algn="l" defTabSz="910560" rtl="0" eaLnBrk="1" fontAlgn="auto" latinLnBrk="0" hangingPunct="1">
              <a:lnSpc>
                <a:spcPct val="100000"/>
              </a:lnSpc>
              <a:spcBef>
                <a:spcPts val="597"/>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rPr>
              <a:t>¿Cuál de las siguientes NO es una opción posible de cobertura Medicare?</a:t>
            </a:r>
          </a:p>
          <a:p>
            <a:pPr marL="231965" marR="0" lvl="0" indent="-231965" algn="l" defTabSz="914400" rtl="0" eaLnBrk="1" fontAlgn="auto" latinLnBrk="0" hangingPunct="1">
              <a:lnSpc>
                <a:spcPct val="100000"/>
              </a:lnSpc>
              <a:spcBef>
                <a:spcPts val="600"/>
              </a:spcBef>
              <a:spcAft>
                <a:spcPts val="0"/>
              </a:spcAft>
              <a:buClrTx/>
              <a:buSzTx/>
              <a:buFont typeface="+mj-lt"/>
              <a:buAutoNum type="alphaLcPeriod"/>
              <a:tabLst/>
              <a:defRPr/>
            </a:pPr>
            <a:r>
              <a:rPr kumimoji="0" lang="en-US" sz="1200" b="0" i="0" u="none" strike="noStrike" kern="1200" cap="none" spc="0" normalizeH="0" baseline="0" noProof="0" dirty="0" smtClean="0">
                <a:ln>
                  <a:noFill/>
                </a:ln>
                <a:solidFill>
                  <a:prstClr val="black"/>
                </a:solidFill>
                <a:effectLst/>
                <a:uLnTx/>
                <a:uFillTx/>
                <a:latin typeface="+mn-lt"/>
              </a:rPr>
              <a:t>Solo Parte A</a:t>
            </a:r>
          </a:p>
          <a:p>
            <a:pPr marL="231965" marR="0" lvl="0" indent="-231965" algn="l" defTabSz="914400" rtl="0" eaLnBrk="1" fontAlgn="auto" latinLnBrk="0" hangingPunct="1">
              <a:lnSpc>
                <a:spcPct val="100000"/>
              </a:lnSpc>
              <a:spcBef>
                <a:spcPts val="600"/>
              </a:spcBef>
              <a:spcAft>
                <a:spcPts val="0"/>
              </a:spcAft>
              <a:buClrTx/>
              <a:buSzTx/>
              <a:buFont typeface="+mj-lt"/>
              <a:buAutoNum type="alphaLcPeriod"/>
              <a:tabLst/>
              <a:defRPr/>
            </a:pPr>
            <a:r>
              <a:rPr kumimoji="0" lang="en-US" sz="1200" b="0" i="0" u="none" strike="noStrike" kern="1200" cap="none" spc="0" normalizeH="0" baseline="0" noProof="0" dirty="0" smtClean="0">
                <a:ln>
                  <a:noFill/>
                </a:ln>
                <a:solidFill>
                  <a:prstClr val="black"/>
                </a:solidFill>
                <a:effectLst/>
                <a:uLnTx/>
                <a:uFillTx/>
                <a:latin typeface="+mn-lt"/>
              </a:rPr>
              <a:t>Solo Parte B</a:t>
            </a:r>
          </a:p>
          <a:p>
            <a:pPr marL="227640" marR="0" lvl="0" indent="-227640" algn="l" defTabSz="914400" rtl="0" eaLnBrk="1" fontAlgn="auto" latinLnBrk="0" hangingPunct="1">
              <a:lnSpc>
                <a:spcPct val="100000"/>
              </a:lnSpc>
              <a:spcBef>
                <a:spcPts val="600"/>
              </a:spcBef>
              <a:spcAft>
                <a:spcPts val="0"/>
              </a:spcAft>
              <a:buClrTx/>
              <a:buSzTx/>
              <a:buFont typeface="+mj-lt"/>
              <a:buAutoNum type="alphaLcPeriod"/>
              <a:tabLst/>
              <a:defRPr/>
            </a:pPr>
            <a:r>
              <a:rPr kumimoji="0" lang="en-US" sz="1200" b="0" i="0" u="none" strike="noStrike" kern="1200" cap="none" spc="0" normalizeH="0" baseline="0" noProof="0" dirty="0" smtClean="0">
                <a:ln>
                  <a:noFill/>
                </a:ln>
                <a:solidFill>
                  <a:prstClr val="black"/>
                </a:solidFill>
                <a:effectLst/>
                <a:uLnTx/>
                <a:uFillTx/>
                <a:latin typeface="+mn-lt"/>
              </a:rPr>
              <a:t>Medicare Original y un Plan Medicare Advantage</a:t>
            </a:r>
          </a:p>
          <a:p>
            <a:pPr marL="227640" marR="0" lvl="0" indent="-227640" algn="l" defTabSz="914400" rtl="0" eaLnBrk="1" fontAlgn="auto" latinLnBrk="0" hangingPunct="1">
              <a:lnSpc>
                <a:spcPct val="100000"/>
              </a:lnSpc>
              <a:spcBef>
                <a:spcPts val="600"/>
              </a:spcBef>
              <a:spcAft>
                <a:spcPts val="0"/>
              </a:spcAft>
              <a:buClrTx/>
              <a:buSzTx/>
              <a:buFont typeface="+mj-lt"/>
              <a:buAutoNum type="alphaLcPeriod"/>
              <a:tabLst/>
              <a:defRPr/>
            </a:pPr>
            <a:r>
              <a:rPr kumimoji="0" lang="en-US" sz="1200" b="0" i="0" u="none" strike="noStrike" kern="1200" cap="none" spc="0" normalizeH="0" baseline="0" noProof="0" dirty="0" smtClean="0">
                <a:ln>
                  <a:noFill/>
                </a:ln>
                <a:solidFill>
                  <a:prstClr val="black"/>
                </a:solidFill>
                <a:effectLst/>
                <a:uLnTx/>
                <a:uFillTx/>
                <a:latin typeface="+mn-lt"/>
              </a:rPr>
              <a:t>Medicare Original y un Plan de medicamentos recetados de Medicare</a:t>
            </a:r>
          </a:p>
          <a:p>
            <a:pPr marL="0" marR="0" lvl="0" indent="0" algn="l" defTabSz="910560" rtl="0" eaLnBrk="1" fontAlgn="auto" latinLnBrk="0" hangingPunct="1">
              <a:lnSpc>
                <a:spcPct val="100000"/>
              </a:lnSpc>
              <a:spcBef>
                <a:spcPts val="591"/>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mn-lt"/>
              </a:rPr>
              <a:t>Respuesta: c. Medicare Original y un Medicare Advantage Plan</a:t>
            </a:r>
            <a:r>
              <a:rPr kumimoji="0" lang="en-US" sz="1200" b="0" i="0" u="none" strike="noStrike" kern="1200" cap="none" spc="0" normalizeH="0" baseline="0" noProof="0" dirty="0" smtClean="0">
                <a:ln>
                  <a:noFill/>
                </a:ln>
                <a:solidFill>
                  <a:prstClr val="black"/>
                </a:solidFill>
                <a:effectLst/>
                <a:uLnTx/>
                <a:uFillTx/>
                <a:latin typeface="+mn-lt"/>
              </a:rPr>
              <a:t>. Hay 2 formas principales de obtener su cobertura de Medicare: Medicare Original (Partes A y B) o los Planes Medicare Advantage (MA). Puede elegir de qué manera conseguir la cobertura:</a:t>
            </a:r>
          </a:p>
          <a:p>
            <a:pPr marL="225019" marR="0" lvl="0" indent="-225019" algn="l" defTabSz="914400" rtl="0" eaLnBrk="1" fontAlgn="auto" latinLnBrk="0" hangingPunct="1">
              <a:lnSpc>
                <a:spcPct val="100000"/>
              </a:lnSpc>
              <a:spcBef>
                <a:spcPts val="591"/>
              </a:spcBef>
              <a:spcAft>
                <a:spcPts val="0"/>
              </a:spcAft>
              <a:buClrTx/>
              <a:buSzTx/>
              <a:buFont typeface="+mj-lt"/>
              <a:buAutoNum type="arabicPeriod"/>
              <a:tabLst/>
              <a:defRPr/>
            </a:pPr>
            <a:r>
              <a:rPr kumimoji="0" lang="en-US" sz="1200" b="0" i="0" u="none" strike="noStrike" kern="1200" cap="none" spc="0" normalizeH="0" baseline="0" noProof="0" dirty="0" smtClean="0">
                <a:ln>
                  <a:noFill/>
                </a:ln>
                <a:solidFill>
                  <a:prstClr val="black"/>
                </a:solidFill>
                <a:effectLst/>
                <a:uLnTx/>
                <a:uFillTx/>
                <a:latin typeface="+mn-lt"/>
              </a:rPr>
              <a:t>En Medicare Original se incluyen la Parte A (Seguro de Hospital) y la Parte B (Seguro Médico). Puede optar por comprar una póliza Medigap (debe tener Parte A y Parte B) para cubrir algunos costos que no están cubiertos en Medicare Original. También puede elegir comprar una cobertura Medicare para medicamentos recetados (Parte D) a un Plan Medicare para medicamentos recetados (PDP en inglés) (puede tener solo Parte A, solo Parte B o ambas).</a:t>
            </a:r>
          </a:p>
          <a:p>
            <a:pPr marL="225019" marR="0" lvl="0" indent="-225019" algn="l" defTabSz="914400" rtl="0" eaLnBrk="1" fontAlgn="auto" latinLnBrk="0" hangingPunct="1">
              <a:lnSpc>
                <a:spcPct val="100000"/>
              </a:lnSpc>
              <a:spcBef>
                <a:spcPts val="591"/>
              </a:spcBef>
              <a:spcAft>
                <a:spcPts val="0"/>
              </a:spcAft>
              <a:buClrTx/>
              <a:buSzTx/>
              <a:buFont typeface="+mj-lt"/>
              <a:buAutoNum type="arabicPeriod"/>
              <a:tabLst/>
              <a:defRPr/>
            </a:pPr>
            <a:r>
              <a:rPr kumimoji="0" lang="en-US" sz="1200" b="0" i="0" u="none" strike="noStrike" kern="1200" cap="none" spc="0" normalizeH="0" baseline="0" noProof="0" dirty="0" smtClean="0">
                <a:ln>
                  <a:noFill/>
                </a:ln>
                <a:solidFill>
                  <a:prstClr val="black"/>
                </a:solidFill>
                <a:effectLst/>
                <a:uLnTx/>
                <a:uFillTx/>
                <a:latin typeface="+mn-lt"/>
              </a:rPr>
              <a:t>Los planes MA (Parte C), como una Organización para el mantenimiento de la salud (HMO en inglés) o una Organización de proveedores preferidos (PPO en inglés), cubren los servicios y suministros de las Partes A y B. Además, puede incluir la cobertura Medicare para medicamentos recetados (MA-PD). Si desea incorporar la Parte D a los planes MA, puede incorporarse a los Planes Medicare de Cuenta de Ahorros Médicos (MSA en inglés) o al plan privado de pago por servicio; no puede incorporarse a un plan HMO o PPO sin cobertura de medicamentos. </a:t>
            </a:r>
          </a:p>
          <a:p>
            <a:pPr marL="229707" marR="0" lvl="1" indent="0" algn="l" defTabSz="914400" rtl="0" eaLnBrk="1" fontAlgn="auto" latinLnBrk="0" hangingPunct="1">
              <a:lnSpc>
                <a:spcPct val="100000"/>
              </a:lnSpc>
              <a:spcBef>
                <a:spcPts val="591"/>
              </a:spcBef>
              <a:spcAft>
                <a:spcPts val="0"/>
              </a:spcAft>
              <a:buClrTx/>
              <a:buSzTx/>
              <a:buFont typeface="Wingdings" panose="05000000000000000000" pitchFamily="2" charset="2"/>
              <a:buNone/>
              <a:tabLst>
                <a:tab pos="117475" algn="l"/>
              </a:tabLst>
              <a:defRPr/>
            </a:pPr>
            <a:r>
              <a:rPr kumimoji="0" lang="en-US" sz="1200" b="0" i="0" u="none" strike="noStrike" kern="1200" cap="none" spc="0" normalizeH="0" baseline="0" noProof="0" dirty="0" smtClean="0">
                <a:ln>
                  <a:noFill/>
                </a:ln>
                <a:solidFill>
                  <a:prstClr val="black"/>
                </a:solidFill>
                <a:effectLst/>
                <a:uLnTx/>
                <a:uFillTx/>
                <a:latin typeface="+mn-lt"/>
              </a:rPr>
              <a:t>Las pólizas de Seguro Suplementario de Medicare (Medigap) no funcionan con estos planes. Si se incorpora a un Plan MA, no puede usar la póliza Medigap para pagar por los gastos directos de su bolsillo que tiene en el Plan MA.</a:t>
            </a:r>
          </a:p>
        </p:txBody>
      </p:sp>
      <p:sp>
        <p:nvSpPr>
          <p:cNvPr id="4" name="Slide Number Placeholder 3"/>
          <p:cNvSpPr>
            <a:spLocks noGrp="1"/>
          </p:cNvSpPr>
          <p:nvPr>
            <p:ph type="sldNum" sz="quarter" idx="10"/>
          </p:nvPr>
        </p:nvSpPr>
        <p:spPr/>
        <p:txBody>
          <a:bodyPr/>
          <a:lstStyle/>
          <a:p>
            <a:fld id="{0B77B103-16DD-4E5B-B7FE-8CB91BD629A9}" type="slidenum">
              <a:rPr lang="en-US" smtClean="0">
                <a:solidFill>
                  <a:prstClr val="black"/>
                </a:solidFill>
              </a:rPr>
              <a:pPr/>
              <a:t>55</a:t>
            </a:fld>
            <a:endParaRPr lang="es-US" dirty="0">
              <a:solidFill>
                <a:prstClr val="black"/>
              </a:solidFill>
            </a:endParaRPr>
          </a:p>
        </p:txBody>
      </p:sp>
    </p:spTree>
    <p:extLst>
      <p:ext uri="{BB962C8B-B14F-4D97-AF65-F5344CB8AC3E}">
        <p14:creationId xmlns:p14="http://schemas.microsoft.com/office/powerpoint/2010/main" val="195205628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“Cobertura Medicare para Medicamentos Recetados” explica lo siguiente:</a:t>
            </a:r>
          </a:p>
          <a:p>
            <a:pPr marL="170730" indent="-170730">
              <a:buFont typeface="Wingdings" panose="05000000000000000000" pitchFamily="2" charset="2"/>
              <a:buChar char="§"/>
            </a:pPr>
            <a:r>
              <a:rPr dirty="0" smtClean="0"/>
              <a:t>¿Qué es la cobertura Medicare para medicamentos recetados (Parte D)?</a:t>
            </a:r>
            <a:endParaRPr lang="es-US" dirty="0" smtClean="0"/>
          </a:p>
          <a:p>
            <a:pPr marL="170730" indent="-170730">
              <a:buFont typeface="Wingdings" panose="05000000000000000000" pitchFamily="2" charset="2"/>
              <a:buChar char="§"/>
            </a:pPr>
            <a:r>
              <a:rPr dirty="0" smtClean="0"/>
              <a:t>Planes de Medicamentos Recetados de Medicare</a:t>
            </a:r>
          </a:p>
          <a:p>
            <a:pPr marL="170730" indent="-170730">
              <a:buFont typeface="Wingdings" panose="05000000000000000000" pitchFamily="2" charset="2"/>
              <a:buChar char="§"/>
            </a:pPr>
            <a:r>
              <a:rPr dirty="0" smtClean="0"/>
              <a:t>Costos de los Planes Medicare para Medicamentos</a:t>
            </a:r>
          </a:p>
          <a:p>
            <a:pPr marL="170730" indent="-170730">
              <a:buFont typeface="Wingdings" panose="05000000000000000000" pitchFamily="2" charset="2"/>
              <a:buChar char="§"/>
            </a:pPr>
            <a:r>
              <a:rPr dirty="0" smtClean="0"/>
              <a:t>Estructura estándar</a:t>
            </a:r>
          </a:p>
          <a:p>
            <a:pPr marL="170730" indent="-170730">
              <a:buFont typeface="Wingdings" panose="05000000000000000000" pitchFamily="2" charset="2"/>
              <a:buChar char="§"/>
            </a:pPr>
            <a:r>
              <a:rPr dirty="0" smtClean="0"/>
              <a:t>Mejor cobertura en la brecha de cobertura</a:t>
            </a:r>
          </a:p>
          <a:p>
            <a:pPr marL="170730" indent="-170730">
              <a:buFont typeface="Wingdings" panose="05000000000000000000" pitchFamily="2" charset="2"/>
              <a:buChar char="§"/>
            </a:pPr>
            <a:r>
              <a:rPr dirty="0" smtClean="0"/>
              <a:t>Requisitos de elegibilidad</a:t>
            </a:r>
          </a:p>
          <a:p>
            <a:pPr marL="170730" indent="-170730">
              <a:buFont typeface="Wingdings" panose="05000000000000000000" pitchFamily="2" charset="2"/>
              <a:buChar char="§"/>
            </a:pPr>
            <a:r>
              <a:rPr dirty="0" smtClean="0"/>
              <a:t>Cuando unirse y cambiar de plan</a:t>
            </a:r>
          </a:p>
          <a:p>
            <a:pPr marL="170730" indent="-170730">
              <a:buFont typeface="Wingdings" panose="05000000000000000000" pitchFamily="2" charset="2"/>
              <a:buChar char="§"/>
            </a:pPr>
            <a:r>
              <a:rPr dirty="0" smtClean="0"/>
              <a:t>Medicamentos cubiertos por la Parte D</a:t>
            </a:r>
          </a:p>
          <a:p>
            <a:pPr marL="287712" lvl="1" indent="-170730">
              <a:buFont typeface="Arial" panose="020B0604020202020204" pitchFamily="34" charset="0"/>
              <a:buChar char="•"/>
            </a:pPr>
            <a:r>
              <a:rPr dirty="0" smtClean="0"/>
              <a:t>Medicamentos No Cubiertos</a:t>
            </a:r>
          </a:p>
          <a:p>
            <a:pPr marL="170730" indent="-170730">
              <a:buFont typeface="Wingdings" panose="05000000000000000000" pitchFamily="2" charset="2"/>
              <a:buChar char="§"/>
            </a:pPr>
            <a:r>
              <a:rPr dirty="0" smtClean="0"/>
              <a:t>Cómo manejan los planes el acceso a los medicamentos cubiertos</a:t>
            </a:r>
          </a:p>
          <a:p>
            <a:pPr marL="170730" indent="-170730">
              <a:buFont typeface="Wingdings" panose="05000000000000000000" pitchFamily="2" charset="2"/>
              <a:buChar char="§"/>
            </a:pPr>
            <a:r>
              <a:rPr dirty="0" smtClean="0"/>
              <a:t>Requisitos para los médicos que recetan</a:t>
            </a:r>
          </a:p>
          <a:p>
            <a:pPr lvl="0"/>
            <a:r>
              <a:rPr lang="en-US" dirty="0">
                <a:solidFill>
                  <a:prstClr val="black"/>
                </a:solidFill>
              </a:rPr>
              <a:t>El Módulo 9, “Cobertura de medicamentos recetados de Medicare” describe este tema en más detalle en </a:t>
            </a:r>
            <a:r>
              <a:rPr lang="en-US" dirty="0">
                <a:solidFill>
                  <a:prstClr val="black"/>
                </a:solidFill>
                <a:hlinkClick r:id="rId3"/>
              </a:rPr>
              <a:t>CMS.gov/Outreach-and-Education/Training/CMSNationalTrainingProgram/Training-Library-Items/CMS1202224.html?DLPage=2&amp;DLEntries=10&amp;DLSort=0&amp;DLSortDir=ascending</a:t>
            </a:r>
            <a:r>
              <a:rPr lang="en-US" dirty="0">
                <a:solidFill>
                  <a:prstClr val="black"/>
                </a:solidFill>
              </a:rPr>
              <a:t>. </a:t>
            </a:r>
          </a:p>
          <a:p>
            <a:endParaRPr lang="es-US" dirty="0" smtClean="0"/>
          </a:p>
        </p:txBody>
      </p:sp>
      <p:sp>
        <p:nvSpPr>
          <p:cNvPr id="5" name="Slide Number Placeholder 4"/>
          <p:cNvSpPr>
            <a:spLocks noGrp="1"/>
          </p:cNvSpPr>
          <p:nvPr>
            <p:ph type="sldNum" sz="quarter" idx="11"/>
          </p:nvPr>
        </p:nvSpPr>
        <p:spPr/>
        <p:txBody>
          <a:bodyPr/>
          <a:lstStyle/>
          <a:p>
            <a:fld id="{666AA210-F09A-4D2C-988F-5E80B2706499}" type="slidenum">
              <a:rPr lang="en-US" smtClean="0"/>
              <a:pPr/>
              <a:t>56</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13463726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p:txBody>
          <a:bodyPr/>
          <a:lstStyle/>
          <a:p>
            <a:fld id="{083AF669-3039-45EE-98BA-E93EAF797AD8}" type="slidenum">
              <a:rPr lang="en-US" smtClean="0"/>
              <a:pPr/>
              <a:t>57</a:t>
            </a:fld>
            <a:endParaRPr lang="es-US" dirty="0" smtClean="0"/>
          </a:p>
        </p:txBody>
      </p:sp>
      <p:sp>
        <p:nvSpPr>
          <p:cNvPr id="155652" name="Rectangle 3"/>
          <p:cNvSpPr>
            <a:spLocks noGrp="1" noChangeArrowheads="1"/>
          </p:cNvSpPr>
          <p:nvPr>
            <p:ph type="body" idx="1"/>
          </p:nvPr>
        </p:nvSpPr>
        <p:spPr/>
        <p:txBody>
          <a:bodyPr/>
          <a:lstStyle/>
          <a:p>
            <a:pPr marL="0" lvl="1" indent="0">
              <a:buNone/>
            </a:pPr>
            <a:r>
              <a:rPr dirty="0" smtClean="0"/>
              <a:t>La cobertura de medicamentos recetados de Medicare (Parte D) se agrega a su cobertura de cuidado de la salud de Medicare. Ayuda a pagar por medicamentos recetados necesarios por razones médicas, tanto de marca como genéricos. A los planes de medicamentos recetados los ofrecen las compañías de seguro y otras empresas privadas aprobadas por Medicare. Todas las personas con Medicare son elegibles para inscribirse en un plan de medicamentos de Medicare. Para obtener cobertura debe inscribirse en un plan (la inscripción no es automática para la mayoría de la gente). </a:t>
            </a:r>
          </a:p>
          <a:p>
            <a:pPr marL="0" lvl="1" indent="0">
              <a:buNone/>
            </a:pPr>
            <a:r>
              <a:rPr dirty="0" smtClean="0"/>
              <a:t>Hay 2 formas principales de obtener su cobertura de Medicare para medicamentos recetados:</a:t>
            </a:r>
          </a:p>
          <a:p>
            <a:pPr marL="227640" lvl="1" indent="-227640">
              <a:buFont typeface="+mj-lt"/>
              <a:buAutoNum type="arabicPeriod"/>
            </a:pPr>
            <a:r>
              <a:rPr dirty="0" smtClean="0"/>
              <a:t>Únase a un Plan Medicare para Medicamentos Recetados (PDP) Estos planes agregan cobertura a Medicare Original, y pueden agregarse a otros tipos de planes de salud Medicare (pero no a los planes Medicare Advantage [MA]).</a:t>
            </a:r>
          </a:p>
          <a:p>
            <a:pPr marL="227640" lvl="1" indent="-227640">
              <a:buFont typeface="+mj-lt"/>
              <a:buAutoNum type="arabicPeriod"/>
            </a:pPr>
            <a:r>
              <a:rPr dirty="0" smtClean="0"/>
              <a:t>Únase a un Plan MA con cobertura de medicamentos rectados (MA-PD) (como una Organización para el mantenimiento de la salud o una Organización de proveedores preferidos) u otro plan de salud Medicare, como un Plan de Costo Medicare, que incluya cobertura de medicamentos recetados de Medicare. A través de estos planes podrá tener toda su cobertura Medicare (Parte A y Parte B), y su cobertura de medicamentos recetados (Parte D).</a:t>
            </a:r>
          </a:p>
          <a:p>
            <a:r>
              <a:rPr dirty="0" smtClean="0"/>
              <a:t>El término “Plan Medicare para medicamentos” se usa en esta presentación para hacer referencia tanto a los PDP y a los MA-PD u otros planes Medicare con cobertura de medicamentos recetados. </a:t>
            </a:r>
          </a:p>
          <a:p>
            <a:r>
              <a:rPr dirty="0" smtClean="0"/>
              <a:t>NOTA: Algunas pólizas de Seguro Suplementario de Medicare (Medigap) ofrecían cobertura de medicamentos recetados antes del 1 de enero de 2006. Esta no es una cobertura de medicamentos de Medicare.</a:t>
            </a:r>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55276723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p:txBody>
          <a:bodyPr/>
          <a:lstStyle/>
          <a:p>
            <a:fld id="{083AF669-3039-45EE-98BA-E93EAF797AD8}" type="slidenum">
              <a:rPr lang="en-US" smtClean="0"/>
              <a:pPr/>
              <a:t>58</a:t>
            </a:fld>
            <a:endParaRPr lang="es-US" dirty="0" smtClean="0"/>
          </a:p>
        </p:txBody>
      </p:sp>
      <p:sp>
        <p:nvSpPr>
          <p:cNvPr id="155652" name="Rectangle 3"/>
          <p:cNvSpPr>
            <a:spLocks noGrp="1" noChangeArrowheads="1"/>
          </p:cNvSpPr>
          <p:nvPr>
            <p:ph type="body" idx="1"/>
          </p:nvPr>
        </p:nvSpPr>
        <p:spPr>
          <a:xfrm>
            <a:off x="623408" y="4035281"/>
            <a:ext cx="5610670" cy="4383879"/>
          </a:xfrm>
        </p:spPr>
        <p:txBody>
          <a:bodyPr/>
          <a:lstStyle/>
          <a:p>
            <a:r>
              <a:rPr dirty="0" smtClean="0"/>
              <a:t>Los planes Medicare para medicamentos pueden ser distintos unos de otros en cuanto a los medicamentos recetados que cubren, cuánto tiene que pagar y qué farmacias puede usar. Todos los planes Medicare para medicamentos deben ofrecer al menos un nivel estándar de cobertura dispuesto por Medicare. Sin embargo, los planes ofrecen distintas combinaciones de cobertura y gastos compartidos. Algunos planes pueden ofrecer más cobertura y medicamentos adicionales; generalmente por una prima mensual más alta. </a:t>
            </a:r>
          </a:p>
          <a:p>
            <a:r>
              <a:rPr dirty="0" smtClean="0"/>
              <a:t>La mayoría de los planes tendrán diferencias en los beneficios que ofrecen (costos que variarán), incluso niveles, copagos y/o deducibles. Los mejores planes pueden ofrecer beneficios adicionales, como cobertura en la brecha de cobertura o para medicamentos que en general no están cubiertos por Medicare Parte D. </a:t>
            </a:r>
          </a:p>
          <a:p>
            <a:r>
              <a:rPr dirty="0" smtClean="0"/>
              <a:t>Los beneficios del plan y sus costos pueden cambiar cada año, por eso es importante que revise y compare sus opciones de plan todos los años. </a:t>
            </a:r>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35725980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7" name="Rectangle 3"/>
          <p:cNvSpPr>
            <a:spLocks noGrp="1" noChangeArrowheads="1"/>
          </p:cNvSpPr>
          <p:nvPr>
            <p:ph type="body" idx="1"/>
          </p:nvPr>
        </p:nvSpPr>
        <p:spPr/>
        <p:txBody>
          <a:bodyPr/>
          <a:lstStyle/>
          <a:p>
            <a:r>
              <a:rPr dirty="0" smtClean="0"/>
              <a:t>La mayoría pagará una prima mensual por la cobertura Medicare para medicamentos recetados. También pagará una parte de sus costos de receta, lo que incluye un deducible (si corresponde), copagos y/o coseguro. </a:t>
            </a:r>
          </a:p>
          <a:p>
            <a:r>
              <a:rPr dirty="0" smtClean="0"/>
              <a:t>Contacte a su plan de medicamentos (no al Seguro Social) si desea que su prima se deduzca de su pago de Seguro Social mensual. Su primera deducción en general tomará 3 meses y probablemente le deducirán 3 meses de prima juntos.</a:t>
            </a:r>
          </a:p>
          <a:p>
            <a:r>
              <a:rPr dirty="0" smtClean="0"/>
              <a:t>Luego le deducirán una prima por mes. También es posible que ocurra una demora en las retenciones de las primas si cambia de plan. Si ya no quiere que le deduzcan las primas y prefiere que se las facturen directamente, contacte a su plan de medicamentos.</a:t>
            </a:r>
          </a:p>
          <a:p>
            <a:pPr marL="0" lvl="1" indent="0">
              <a:buNone/>
            </a:pPr>
            <a:r>
              <a:rPr dirty="0" smtClean="0"/>
              <a:t>Cuando se encuentra en una brecha de cobertura, usted paga cierto porcentaje por los medicamentos de marca cubiertos y otro porcentaje por los medicamentos genéricos cubiertos. En 2016, es 45% del costo del plan por sus medicamentos de marca y el 58% del costo del plan por medicamentos genéricos.</a:t>
            </a:r>
          </a:p>
          <a:p>
            <a:r>
              <a:rPr dirty="0" smtClean="0"/>
              <a:t>Con cada plan, una vez que haya pagado cierto límite de su bolsillo por costos de medicamentos (incluso pagos de otras fuentes, como el descuento pagado por la compañía de medicamentos en la brecha de cobertura) ya no estará en la brecha y pagará 5% (o un pequeño copago) por cada medicamento para el resto del año. Para consultar la brecha de cobertura actual y los límites de costos de su bolsillo, visite </a:t>
            </a:r>
            <a:r>
              <a:rPr lang="en-US" dirty="0" smtClean="0">
                <a:hlinkClick r:id="rId3"/>
              </a:rPr>
              <a:t>Medicare.gov/part-d/costs/part-d-costs.html</a:t>
            </a:r>
            <a:r>
              <a:rPr dirty="0" smtClean="0"/>
              <a:t>.</a:t>
            </a:r>
          </a:p>
          <a:p>
            <a:pPr>
              <a:lnSpc>
                <a:spcPct val="120000"/>
              </a:lnSpc>
            </a:pPr>
            <a:r>
              <a:rPr dirty="0" smtClean="0"/>
              <a:t>Los costos varían según el plan, si tiene o no una multa por inscripción tardía y si tiene o no Ayuda Adicional.</a:t>
            </a:r>
            <a:endParaRPr lang="es-US" dirty="0"/>
          </a:p>
          <a:p>
            <a:endParaRPr lang="es-US" dirty="0"/>
          </a:p>
        </p:txBody>
      </p:sp>
      <p:sp>
        <p:nvSpPr>
          <p:cNvPr id="236548" name="Slide Number Placeholder 3"/>
          <p:cNvSpPr>
            <a:spLocks noGrp="1"/>
          </p:cNvSpPr>
          <p:nvPr>
            <p:ph type="sldNum" sz="quarter" idx="5"/>
          </p:nvPr>
        </p:nvSpPr>
        <p:spPr/>
        <p:txBody>
          <a:bodyPr/>
          <a:lstStyle/>
          <a:p>
            <a:fld id="{27539E26-E2BB-4D8B-8C9A-587CEBC65679}" type="slidenum">
              <a:rPr lang="en-US" smtClean="0"/>
              <a:pPr/>
              <a:t>59</a:t>
            </a:fld>
            <a:endParaRPr lang="es-US" dirty="0" smtClean="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237667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Si ya es beneficiario del Seguro social (por ejemplo, obtiene retiro temprano al menos 4 meses antes de cumplir los 65 años), automáticamente quedará inscripto en Medicare Parte A y Parte B sin necesidad de solicitud adicional. Recibirá un paquete de Período de Inscripción Inicial, que incluye su tarjeta Medicare y más información, alrededor de 3 meses antes de que cumpla los 65 años (la cobertura comienza el primer día del mes en que cumple los 65) o 3 meses antes del 25.</a:t>
            </a:r>
            <a:r>
              <a:rPr baseline="30000" dirty="0" smtClean="0"/>
              <a:t>vo</a:t>
            </a:r>
            <a:r>
              <a:rPr dirty="0" smtClean="0"/>
              <a:t> mes de beneficios por incapacidad (la cobertura comienza en el mes n.º 25 de beneficios por incapacidad). </a:t>
            </a:r>
          </a:p>
          <a:p>
            <a:r>
              <a:rPr dirty="0" smtClean="0"/>
              <a:t>Si aún no es beneficiario del Seguro social o de la Junta de Retiro Ferroviario (RRB), deberá inscribirse para obtener Medicare (vea la página 8). </a:t>
            </a:r>
          </a:p>
          <a:p>
            <a:r>
              <a:rPr lang="en-US" b="1" dirty="0" smtClean="0"/>
              <a:t>NOTA</a:t>
            </a:r>
            <a:r>
              <a:rPr dirty="0" smtClean="0"/>
              <a:t>: Si vive en Puerto Rico y es beneficiario del Seguro social o de la RRB, automáticamente obtendrá Parte A el primer día del mes en el que cumpla 65 años o después de recibir los beneficios por incapacidad durante 24 meses. No obstante, si desea tener la Parte B, deberá inscribirse. Si no se inscribe para la parte B cuando sea elegible, es posible que deba que pagar una multa por inscripción tardía siempre que tenga Parte B. Contáctese con la oficina local de Seguro social o de la RRB para obtener más información.</a:t>
            </a:r>
          </a:p>
          <a:p>
            <a:r>
              <a:rPr dirty="0" smtClean="0"/>
              <a:t>En esta página se ve la imagen de "Bienvenido a Medicare", CMS Producto No. 11095. Es parte del paquete del Período de Inscripción Inicial. Visite </a:t>
            </a:r>
            <a:r>
              <a:rPr lang="en-US" dirty="0" smtClean="0">
                <a:hlinkClick r:id="rId3"/>
              </a:rPr>
              <a:t>Medicare.gov/Pubs/pdf/11095.pdf</a:t>
            </a:r>
            <a:r>
              <a:rPr dirty="0" smtClean="0"/>
              <a:t>.</a:t>
            </a:r>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6</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08385061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p:txBody>
          <a:bodyPr/>
          <a:lstStyle/>
          <a:p>
            <a:fld id="{F115DB41-BFE7-489D-8B05-B348ACAE1A08}" type="slidenum">
              <a:rPr lang="en-US" smtClean="0"/>
              <a:pPr/>
              <a:t>60</a:t>
            </a:fld>
            <a:endParaRPr lang="es-US" dirty="0" smtClean="0"/>
          </a:p>
        </p:txBody>
      </p:sp>
      <p:sp>
        <p:nvSpPr>
          <p:cNvPr id="111620" name="Rectangle 3"/>
          <p:cNvSpPr>
            <a:spLocks noGrp="1" noChangeArrowheads="1"/>
          </p:cNvSpPr>
          <p:nvPr>
            <p:ph type="body" idx="1"/>
          </p:nvPr>
        </p:nvSpPr>
        <p:spPr>
          <a:xfrm>
            <a:off x="288431" y="4035280"/>
            <a:ext cx="6429607" cy="4834221"/>
          </a:xfrm>
        </p:spPr>
        <p:txBody>
          <a:bodyPr>
            <a:normAutofit fontScale="92500"/>
          </a:bodyPr>
          <a:lstStyle/>
          <a:p>
            <a:pPr>
              <a:spcBef>
                <a:spcPts val="576"/>
              </a:spcBef>
              <a:defRPr/>
            </a:pPr>
            <a:r>
              <a:rPr dirty="0" smtClean="0"/>
              <a:t>Este es un ejemplo que muestra lo que pagaría cada año en un plan Medicare para medicamentos recetados. No todos los planes tienen este mismo diseño. Los costos de su plan de medicamentos pueden variar. </a:t>
            </a:r>
          </a:p>
          <a:p>
            <a:pPr marL="173877" indent="-173877">
              <a:spcBef>
                <a:spcPts val="608"/>
              </a:spcBef>
              <a:buFont typeface="Wingdings" panose="05000000000000000000" pitchFamily="2" charset="2"/>
              <a:buChar char="§"/>
              <a:defRPr/>
            </a:pPr>
            <a:r>
              <a:rPr lang="en-US" b="1" dirty="0"/>
              <a:t>Prima mensual:</a:t>
            </a:r>
            <a:r>
              <a:rPr dirty="0" smtClean="0"/>
              <a:t> La mayoría de los planes para medicamentos cobran una tarifa mensual que varía de un plan a otro. Usted paga esto además de la prima de la Parte B (si tiene Parte B). Si pertenece a un Plan Medicare Advantage que incluya cobertura de medicamentos, la prima mensual del plan puede incluir un importe por cobertura de medicamentos recetados. </a:t>
            </a:r>
          </a:p>
          <a:p>
            <a:pPr marL="173877" indent="-173877">
              <a:spcBef>
                <a:spcPts val="608"/>
              </a:spcBef>
              <a:buFont typeface="Wingdings" panose="05000000000000000000" pitchFamily="2" charset="2"/>
              <a:buChar char="§"/>
              <a:defRPr/>
            </a:pPr>
            <a:r>
              <a:rPr lang="en-US" b="1" dirty="0"/>
              <a:t>Deducible anual (usted paga hasta $360 en 2016): </a:t>
            </a:r>
            <a:r>
              <a:rPr dirty="0" smtClean="0"/>
              <a:t>Este es el importe que paga cada año por sus medicamentos recetados antes de que su plan comience a pagar. Ningún plan Medicare para medicamentos puede tener un deducible de más de $360 en 2016. Algunos planes de medicamentos no tienen deducible. </a:t>
            </a:r>
          </a:p>
          <a:p>
            <a:pPr marL="173877" indent="-173877">
              <a:spcBef>
                <a:spcPts val="608"/>
              </a:spcBef>
              <a:buFont typeface="Wingdings" panose="05000000000000000000" pitchFamily="2" charset="2"/>
              <a:buChar char="§"/>
              <a:defRPr/>
            </a:pPr>
            <a:r>
              <a:rPr lang="en-US" b="1" dirty="0"/>
              <a:t>Copagos o coseguros (usted paga aproximadamente 25%): </a:t>
            </a:r>
            <a:r>
              <a:rPr dirty="0" smtClean="0"/>
              <a:t>Estos son los montos que paga por sus medicamentos recetados cubiertos después de haber pagado el deducible (si el plan lo tiene). Usted paga su parte y el plan para medicamentos paga su parte por los medicamentos cubiertos.</a:t>
            </a:r>
          </a:p>
          <a:p>
            <a:pPr marL="173877" indent="-173877">
              <a:spcBef>
                <a:spcPts val="608"/>
              </a:spcBef>
              <a:buFont typeface="Wingdings" panose="05000000000000000000" pitchFamily="2" charset="2"/>
              <a:buChar char="§"/>
            </a:pPr>
            <a:r>
              <a:rPr lang="en-US" b="1" dirty="0"/>
              <a:t>Brecha de cobertura:</a:t>
            </a:r>
            <a:r>
              <a:rPr dirty="0" smtClean="0"/>
              <a:t> La brecha de cobertura comienza después de que usted y su plan de medicamentos han gastado cierta cantidad de dinero en medicamentos cubiertos ($3,310 en 2016). En 2016, una vez que ingresa a la brecha de cobertura, usted paga 45% del costo del plan por sus medicamentos de marca cubiertos y 58% del costo del plan por los medicamentos genéricos cubiertos hasta que llegue al final de la brecha de cobertura. Ciertos costos cuentan para que logre salir de la brecha de cobertura, incluso su deducible anual, los coseguros y copagos, el descuento que le hacen sobre medicamentos de marca cubiertos en la brecha y lo que paga en la brecha. No obstante, la prima del plan de medicamentos, lo que paga por medicamentos no cubiertos y el descuento sobre medicamentos genéricos en la brecha no cuentan para salir de la brecha de cobertura.</a:t>
            </a:r>
          </a:p>
          <a:p>
            <a:pPr marL="173877" indent="-173877">
              <a:spcBef>
                <a:spcPts val="608"/>
              </a:spcBef>
              <a:buFont typeface="Wingdings" panose="05000000000000000000" pitchFamily="2" charset="2"/>
              <a:buChar char="§"/>
            </a:pPr>
            <a:r>
              <a:rPr lang="en-US" b="1" dirty="0"/>
              <a:t>Cobertura de catástrofe (usted paga 5%): </a:t>
            </a:r>
            <a:r>
              <a:rPr dirty="0" smtClean="0"/>
              <a:t>Una vez que alcance su límite de bolsillo ($4,850 en 2016), saldrá de la brecha de cobertura y automáticamente tendrá cobertura de catástrofe, con la que puede pagar solo un pequeño coseguro o copago por medicamentos cubiertos por el resto del año. </a:t>
            </a:r>
            <a:endParaRPr lang="es-US" spc="-10"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72149561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p:txBody>
          <a:bodyPr/>
          <a:lstStyle/>
          <a:p>
            <a:fld id="{C4B45DC5-7E08-4E68-9EB8-DF0A1CDFBE30}" type="slidenum">
              <a:rPr lang="en-US" smtClean="0"/>
              <a:pPr/>
              <a:t>61</a:t>
            </a:fld>
            <a:endParaRPr lang="es-US" dirty="0" smtClean="0"/>
          </a:p>
        </p:txBody>
      </p:sp>
      <p:sp>
        <p:nvSpPr>
          <p:cNvPr id="177156" name="Rectangle 3"/>
          <p:cNvSpPr>
            <a:spLocks noGrp="1" noChangeArrowheads="1"/>
          </p:cNvSpPr>
          <p:nvPr>
            <p:ph type="body" idx="1"/>
          </p:nvPr>
        </p:nvSpPr>
        <p:spPr/>
        <p:txBody>
          <a:bodyPr/>
          <a:lstStyle/>
          <a:p>
            <a:r>
              <a:rPr dirty="0" smtClean="0"/>
              <a:t>Para unirse a un Plan Medicare con Cobertura de Medicamentos Recetados debe tener Medicare Parte A y/o Parte B (según cómo vaya a obtener su cobertura de la Parte D). Para unirse a un Plan Medicare Advantage con cobertura de medicamentos recetados, debe tener tanto la Parte A como la Parte B. Para unirse a un plan Medicare de costos con cobertura de medicamentos recetados debe tener Medicare Parte A y Parte B, o solo Medicare Parte B.</a:t>
            </a:r>
          </a:p>
          <a:p>
            <a:r>
              <a:rPr dirty="0" smtClean="0"/>
              <a:t>Cada plan tiene su propia área de servicio y usted debe vivir en ella para inscribirse. Pueden inscribirse las personas en los territorios estadounidenses, incluso Puerto Rico, las Islas Vírgenes Estadounidenses, Guam, las Islas Marianas del Norte y Samoa Americana. Si vive fuera de Estados Unidos y sus territorios, o si está en la cárcel, no es elegible para inscribirse en un plan y no puede tener cobertura de la Parte D. A partir del 1 de enero de 2016, debe estar presente en Estados Unidos de forma legal para ser elegible para inscribirse en un plan.</a:t>
            </a:r>
          </a:p>
          <a:p>
            <a:r>
              <a:rPr dirty="0" smtClean="0"/>
              <a:t>La cobertura de medicamentos de Medicare no es automática. Debe unirse al plan Medicare para medicamentos para tener cobertura. Por lo tanto, aunque todas las personas con Medicare pueden acceder a esta cobertura, usted debe tomar medidas para obtenerla. Si califica para recibir Ayuda Adicional (vea la página 104) para pagar por sus medicamentos recetados, Medicare lo inscribirá en un plan Medicare de medicamentos, a menos que renuncie a la cobertura o se una a un plan usted mismo. Solo puede ser miembro de un plan Medicare de medicamentos a la vez.</a:t>
            </a:r>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67228465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p:txBody>
          <a:bodyPr/>
          <a:lstStyle/>
          <a:p>
            <a:fld id="{9BAB7AE8-D3FE-464A-A15A-0B4C1E05482B}" type="slidenum">
              <a:rPr lang="en-US" smtClean="0"/>
              <a:pPr/>
              <a:t>62</a:t>
            </a:fld>
            <a:endParaRPr lang="es-US" dirty="0" smtClean="0"/>
          </a:p>
        </p:txBody>
      </p:sp>
      <p:sp>
        <p:nvSpPr>
          <p:cNvPr id="181252" name="Rectangle 3"/>
          <p:cNvSpPr>
            <a:spLocks noGrp="1" noChangeArrowheads="1"/>
          </p:cNvSpPr>
          <p:nvPr>
            <p:ph type="body" idx="1"/>
          </p:nvPr>
        </p:nvSpPr>
        <p:spPr>
          <a:xfrm>
            <a:off x="642796" y="4020767"/>
            <a:ext cx="5716869" cy="4383879"/>
          </a:xfrm>
        </p:spPr>
        <p:txBody>
          <a:bodyPr/>
          <a:lstStyle/>
          <a:p>
            <a:r>
              <a:rPr dirty="0" smtClean="0"/>
              <a:t>La primera vez que es elegible para acceder a Medicare, tiene un Período de Inscripción Inicial (IEP) de 7 meses para la Parte D:</a:t>
            </a:r>
          </a:p>
          <a:p>
            <a:pPr lvl="1"/>
            <a:r>
              <a:rPr dirty="0" smtClean="0"/>
              <a:t>Puede solicitar la inscripción hasta 3 meses antes del mes en el que comience a ser elegible para Medicare. La cobertura comenzará en la fecha que sea elegible para obtener Medicare.</a:t>
            </a:r>
          </a:p>
          <a:p>
            <a:pPr lvl="1"/>
            <a:r>
              <a:rPr dirty="0" smtClean="0"/>
              <a:t>Si inicia la solicitud durante el mes de elegibilidad, entonces su cobertura de medicamentos de Medicare comienza el primer día del mes siguiente.</a:t>
            </a:r>
          </a:p>
          <a:p>
            <a:pPr lvl="1"/>
            <a:r>
              <a:rPr dirty="0" smtClean="0"/>
              <a:t>Puede iniciar la solicitud durante los 3 meses posteriores a su mes de elegibilidad, y la cobertura comenzará el primer día del mes siguiente al mes en el que inicie su solicitud.</a:t>
            </a:r>
          </a:p>
          <a:p>
            <a:r>
              <a:rPr dirty="0" smtClean="0"/>
              <a:t>Algunos grupos de personas que son elegibles para Ayuda Adicional serán inscriptos en un plan Medicare de medicamentos a menos que se unan ellos mismos. En la Lección 4 hablaremos sobre estos grupos. </a:t>
            </a:r>
          </a:p>
          <a:p>
            <a:r>
              <a:rPr lang="en-US" b="1" dirty="0" smtClean="0"/>
              <a:t>NOTA</a:t>
            </a:r>
            <a:r>
              <a:rPr dirty="0" smtClean="0"/>
              <a:t>: Si obtiene beneficios del Seguro Social o de Retiro Ferroviario al cumplir 65, lo inscribirán automáticamente en Medicare Parte A y Parte B. Sin embargo, necesitará elegir e inscribirse en un plan de la Parte D durante su IEP si desea tener cobertura de medicamentos de Medicare. Si se inscribe después, es posible que tenga que pagar una multa.</a:t>
            </a:r>
          </a:p>
          <a:p>
            <a:endParaRPr lang="es-US" dirty="0" smtClean="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94757028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37906" y="4035281"/>
            <a:ext cx="5741151" cy="4383879"/>
          </a:xfrm>
        </p:spPr>
        <p:txBody>
          <a:bodyPr/>
          <a:lstStyle/>
          <a:p>
            <a:r>
              <a:rPr dirty="0" smtClean="0"/>
              <a:t>El período anual de Inscripción Abierta de Medicare para los planes Medicare Advantage y de Medicamentos Recetados de Medicare es del 15 de octubre al 7 de diciembre, y los cambios entran en vigencia el 1 de enero</a:t>
            </a:r>
          </a:p>
          <a:p>
            <a:r>
              <a:rPr dirty="0" smtClean="0"/>
              <a:t>1 de enero al 14 de febrero</a:t>
            </a:r>
          </a:p>
          <a:p>
            <a:pPr lvl="1"/>
            <a:r>
              <a:rPr dirty="0" smtClean="0"/>
              <a:t>Si está en un Plan Medicare Advantage, puede dejar su plan y cambiarse a Medicare Original. Si se cambia, tiene hasta el 14 de febrero para unirse también al plan Medicare de medicamentos recetados para agregar esta cobertura. La cobertura comenzará el primer día del mes después de que el plan reciba su formulario de inscripción. </a:t>
            </a:r>
          </a:p>
          <a:p>
            <a:r>
              <a:rPr dirty="0" smtClean="0"/>
              <a:t>1 de abril al 30 de junio (limitado)</a:t>
            </a:r>
          </a:p>
          <a:p>
            <a:pPr lvl="1"/>
            <a:r>
              <a:rPr dirty="0" smtClean="0"/>
              <a:t>Si no tiene cobertura de Medicare Parte A, y se inscribe en la Parte B durante el Período de Inscripción General de la Parte B (1 de enero al 31 de marzo), puede inscribirse para un Plan Medicare para Medicamentos Recetados del 1 de abril al 30 de junio cada año. Su cobertura comienza el 1 de julio.</a:t>
            </a:r>
          </a:p>
          <a:p>
            <a:endParaRPr lang="es-US" dirty="0" smtClean="0"/>
          </a:p>
          <a:p>
            <a:pPr lvl="1"/>
            <a:endParaRPr lang="es-US" dirty="0" smtClean="0"/>
          </a:p>
          <a:p>
            <a:pPr lvl="1"/>
            <a:endParaRPr lang="es-US" dirty="0" smtClean="0"/>
          </a:p>
          <a:p>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63</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99842722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9" name="Notes Placeholder 2"/>
          <p:cNvSpPr>
            <a:spLocks noGrp="1"/>
          </p:cNvSpPr>
          <p:nvPr>
            <p:ph type="body" idx="1"/>
          </p:nvPr>
        </p:nvSpPr>
        <p:spPr>
          <a:xfrm>
            <a:off x="333451" y="3908794"/>
            <a:ext cx="6495038" cy="4642326"/>
          </a:xfrm>
        </p:spPr>
        <p:txBody>
          <a:bodyPr>
            <a:normAutofit fontScale="92500" lnSpcReduction="20000"/>
          </a:bodyPr>
          <a:lstStyle/>
          <a:p>
            <a:pPr>
              <a:lnSpc>
                <a:spcPct val="110000"/>
              </a:lnSpc>
            </a:pPr>
            <a:r>
              <a:rPr dirty="0" smtClean="0"/>
              <a:t>Puede cambiar su cobertura de medicamentos recetados de Medicare cuando ocurren ciertos eventos en su vida. Estas oportunidades de hacer cambios se llaman Períodos de Inscripción Especiales (SEP). Cada SEP tiene reglas distintas sobre cuándo puede hacer cambios y el tipo de cambios que puede hacer. Estas oportunidades de hacer cambios se agregan a los períodos de inscripción regulares que ocurren cada año. Los SEP detallados a continuación son ejemplos. La lista no contempla todas las situaciones: </a:t>
            </a:r>
          </a:p>
          <a:p>
            <a:pPr lvl="1">
              <a:lnSpc>
                <a:spcPct val="110000"/>
              </a:lnSpc>
            </a:pPr>
            <a:r>
              <a:rPr dirty="0" smtClean="0"/>
              <a:t>Si se traslada permanentemente a un sitio distinto del área de servicio del plan.</a:t>
            </a:r>
          </a:p>
          <a:p>
            <a:pPr lvl="1">
              <a:lnSpc>
                <a:spcPct val="110000"/>
              </a:lnSpc>
            </a:pPr>
            <a:r>
              <a:rPr dirty="0" smtClean="0"/>
              <a:t>Si pierde otra cobertura de medicamentos recetados acreditable</a:t>
            </a:r>
          </a:p>
          <a:p>
            <a:pPr lvl="1">
              <a:lnSpc>
                <a:spcPct val="110000"/>
              </a:lnSpc>
            </a:pPr>
            <a:r>
              <a:rPr dirty="0" smtClean="0"/>
              <a:t>Si no se le informó adecuadamente sobre que su otra cobertura no era acreditable, o que la cobertura se redujo, por lo que ya no es acreditable.</a:t>
            </a:r>
          </a:p>
          <a:p>
            <a:pPr lvl="1">
              <a:lnSpc>
                <a:spcPct val="110000"/>
              </a:lnSpc>
            </a:pPr>
            <a:r>
              <a:rPr dirty="0" smtClean="0"/>
              <a:t>Cuando ingresa a un centro de cuidado a largo plazo, vive allí o se retira de este.</a:t>
            </a:r>
          </a:p>
          <a:p>
            <a:pPr lvl="1">
              <a:lnSpc>
                <a:spcPct val="110000"/>
              </a:lnSpc>
            </a:pPr>
            <a:r>
              <a:rPr dirty="0" smtClean="0"/>
              <a:t>Si cumple con los requisitos para recibir ayuda adicional tiene un SEP en curso y puede modificar su plan Medicare para medicamentos en cualquier momento.</a:t>
            </a:r>
          </a:p>
          <a:p>
            <a:pPr lvl="1">
              <a:lnSpc>
                <a:spcPct val="110000"/>
              </a:lnSpc>
            </a:pPr>
            <a:r>
              <a:rPr dirty="0" smtClean="0"/>
              <a:t>Si pertenece a un programa estatal de ayuda para farmacias </a:t>
            </a:r>
          </a:p>
          <a:p>
            <a:pPr lvl="1">
              <a:lnSpc>
                <a:spcPct val="110000"/>
              </a:lnSpc>
            </a:pPr>
            <a:r>
              <a:rPr dirty="0" smtClean="0"/>
              <a:t>Si se une o cambia a un plan de 5 estrellas (ver la página siguiente)</a:t>
            </a:r>
          </a:p>
          <a:p>
            <a:pPr lvl="1">
              <a:lnSpc>
                <a:spcPct val="110000"/>
              </a:lnSpc>
            </a:pPr>
            <a:r>
              <a:rPr dirty="0" smtClean="0"/>
              <a:t>Otras ocasiones excepcionales, como por ejemplo, si ya no clasifica para ayuda adicional.</a:t>
            </a:r>
          </a:p>
          <a:p>
            <a:pPr marL="0" lvl="1" indent="0">
              <a:lnSpc>
                <a:spcPct val="110000"/>
              </a:lnSpc>
              <a:buNone/>
            </a:pPr>
            <a:r>
              <a:rPr lang="en-US" b="1" dirty="0" smtClean="0"/>
              <a:t>NOTA</a:t>
            </a:r>
            <a:r>
              <a:rPr dirty="0" smtClean="0"/>
              <a:t>: Es importante recordar que los SEP para las Partes B y D tienen diferentes marcos temporales en los que puede inscribirse para tener cobertura. Es posible que sea elegible para un SEP para Medicare Parte B si tiene más de 65 años y usted (o su cónyuge) todavía están trabajando y tienen seguro médico a través de un empleo activo actual. Su SEP de la Parte B durará 8 meses y comienza el mes después de que termine su empleo. Sin embargo, su SEP de la Parte D dura solo 2 meses completos después del mes en el que finaliza su cobertura. </a:t>
            </a:r>
          </a:p>
          <a:p>
            <a:pPr>
              <a:lnSpc>
                <a:spcPct val="110000"/>
              </a:lnSpc>
            </a:pPr>
            <a:r>
              <a:rPr dirty="0" smtClean="0"/>
              <a:t>Podrá ver las opciones de SEP si se inscribe a través del Buscador de Planes de Medicare en </a:t>
            </a:r>
            <a:r>
              <a:rPr lang="en-US" dirty="0" smtClean="0">
                <a:hlinkClick r:id="rId3"/>
              </a:rPr>
              <a:t>Medicare.gov</a:t>
            </a:r>
            <a:r>
              <a:rPr dirty="0" smtClean="0"/>
              <a:t>. Al chequear cualquiera de los SEP detallados usted certifica que, a su leal saber y entender, es elegible para un período de inscripción. Si después se determina que la información era incorrecta, es posible que cancelen su inscripción al plan.</a:t>
            </a:r>
          </a:p>
          <a:p>
            <a:pPr lvl="1"/>
            <a:endParaRPr lang="es-US" dirty="0"/>
          </a:p>
        </p:txBody>
      </p:sp>
      <p:sp>
        <p:nvSpPr>
          <p:cNvPr id="234500" name="Slide Number Placeholder 3"/>
          <p:cNvSpPr>
            <a:spLocks noGrp="1"/>
          </p:cNvSpPr>
          <p:nvPr>
            <p:ph type="sldNum" sz="quarter" idx="5"/>
          </p:nvPr>
        </p:nvSpPr>
        <p:spPr/>
        <p:txBody>
          <a:bodyPr/>
          <a:lstStyle/>
          <a:p>
            <a:fld id="{A9C4DAB9-00ED-45F8-813B-6962B7EF0A5A}" type="slidenum">
              <a:rPr lang="en-US" smtClean="0"/>
              <a:pPr/>
              <a:t>64</a:t>
            </a:fld>
            <a:endParaRPr lang="es-US" dirty="0" smtClean="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99439295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00448" y="4035280"/>
            <a:ext cx="6513733" cy="4299539"/>
          </a:xfrm>
        </p:spPr>
        <p:txBody>
          <a:bodyPr>
            <a:normAutofit fontScale="85000" lnSpcReduction="20000"/>
          </a:bodyPr>
          <a:lstStyle/>
          <a:p>
            <a:pPr>
              <a:lnSpc>
                <a:spcPct val="110000"/>
              </a:lnSpc>
            </a:pPr>
            <a:r>
              <a:rPr dirty="0" smtClean="0"/>
              <a:t>Los planes reciben su calificación de estrellas una vez al año, en octubre. Sin embargo, el plan no tendrá efectivamente esta calificación hasta el siguiente 1 de enero. Para conocer la información sobre la calificación de estrellas, visite el Buscador de Planes de Medicare en </a:t>
            </a:r>
            <a:r>
              <a:rPr lang="en-US" dirty="0" smtClean="0">
                <a:hlinkClick r:id="rId3"/>
              </a:rPr>
              <a:t>Medicare.gov/find-a-plan</a:t>
            </a:r>
            <a:r>
              <a:rPr dirty="0" smtClean="0"/>
              <a:t>. Busque la calificación general del plan para identificar los planes de 5 estrellas que puede cambiar durante este Período de Inscripción Especial (SEP). El manual “Medicare y Usted” no tiene todas las calificaciones actualizadas para este SEP.</a:t>
            </a:r>
          </a:p>
          <a:p>
            <a:pPr>
              <a:lnSpc>
                <a:spcPct val="110000"/>
              </a:lnSpc>
            </a:pPr>
            <a:r>
              <a:rPr dirty="0" smtClean="0"/>
              <a:t>Medicare usa información sobre encuestas de satisfacción de los miembros, los planes y los proveedores de atención médica para dar calificaciones generales de estrellas a los planes. Los planes se califican con 1 a 5 estrellas. Una calificación de 5 estrellas se considera excelente. </a:t>
            </a:r>
          </a:p>
          <a:p>
            <a:pPr>
              <a:lnSpc>
                <a:spcPct val="110000"/>
              </a:lnSpc>
            </a:pPr>
            <a:r>
              <a:rPr dirty="0" smtClean="0"/>
              <a:t>En cualquier momento durante el año, usted puede usar el SEP de 5 estrellas para inscribirse en un solo plan Medicare Advantage (MA) de 5 estrellas, un plan MA de 5 estrellas con cobertura para medicamentos recetados (MA-PD), un Plan Medicare para Medicamentos Recetados (PDP) de 5 estrellas, o un Plan de costos Medicare de 5 estrellas, siempre que cumpla con los requisitos para inscribirse en el plan (por ejemplo, vivir dentro del área de servicios). Si actualmente está inscripto en un plan con una calificación general de 5 estrellas, puede usar este SEP para cambiar a otro plan distinto con calificación de 5 estrellas. </a:t>
            </a:r>
          </a:p>
          <a:p>
            <a:pPr>
              <a:lnSpc>
                <a:spcPct val="110000"/>
              </a:lnSpc>
            </a:pPr>
            <a:r>
              <a:rPr dirty="0" smtClean="0"/>
              <a:t>CMS también creó un SEP de coordinación para los planes de medicamentos recetados. Este SEP permite que las personas que se inscriben en ciertos tipos de planes de 5 estrellas sin cobertura de medicamentos elijan un PDP, si la combinación está permitida por las normas de CMS. Puede usar el SEP de 5 estrellas para cambiar los planes una vez entre el 8 de diciembre y el 30 de noviembre. Una vez que se inscribe en un plan de 5 estrellas, su SEP termina para ese año y solo podrá hacer cambios durante otros períodos de inscripción adecuados. Su inscripción comenzará el primer día del mes después de que el plan reciba su solicitud de inscripción. </a:t>
            </a:r>
          </a:p>
          <a:p>
            <a:pPr>
              <a:lnSpc>
                <a:spcPct val="110000"/>
              </a:lnSpc>
            </a:pPr>
            <a:r>
              <a:rPr dirty="0" smtClean="0"/>
              <a:t>Para obtener más información, consulte la “Ayuda de Trabajo del Período de Inscripción de 5 estrellas” en </a:t>
            </a:r>
            <a:r>
              <a:rPr lang="en-US" dirty="0" smtClean="0">
                <a:hlinkClick r:id="rId4"/>
              </a:rPr>
              <a:t>CMS.gov/Outreach-and-Education/Training/CMSNationalTrainingProgram/Downloads/2014-5-Star-Plan-Ratings-Overview-Job-Aid.pdf</a:t>
            </a:r>
            <a:r>
              <a:rPr dirty="0" smtClean="0"/>
              <a:t>.</a:t>
            </a:r>
          </a:p>
          <a:p>
            <a:pPr marL="0" lvl="1" indent="0">
              <a:lnSpc>
                <a:spcPct val="110000"/>
              </a:lnSpc>
              <a:buNone/>
            </a:pPr>
            <a:r>
              <a:rPr lang="en-US" b="1" dirty="0" smtClean="0"/>
              <a:t>NOTA</a:t>
            </a:r>
            <a:r>
              <a:rPr dirty="0" smtClean="0"/>
              <a:t>: Es posible que pierda su cobertura de medicamentos recetados si usa este SEP para cambiarse de un plan con cobertura de medicamentos a otro que no la tenga. Tendrá que esperar al próximo período de inscripción aplicable para obtener cobertura de medicamentos y es posible que reciba una multa.</a:t>
            </a:r>
            <a:endParaRPr lang="es-US" dirty="0"/>
          </a:p>
        </p:txBody>
      </p:sp>
      <p:sp>
        <p:nvSpPr>
          <p:cNvPr id="5" name="Slide Number Placeholder 4"/>
          <p:cNvSpPr>
            <a:spLocks noGrp="1"/>
          </p:cNvSpPr>
          <p:nvPr>
            <p:ph type="sldNum" sz="quarter" idx="5"/>
          </p:nvPr>
        </p:nvSpPr>
        <p:spPr/>
        <p:txBody>
          <a:bodyPr/>
          <a:lstStyle/>
          <a:p>
            <a:fld id="{3D324E4C-7F3B-4790-B51E-369FFCBD3903}" type="slidenum">
              <a:rPr lang="en-US" smtClean="0"/>
              <a:pPr/>
              <a:t>65</a:t>
            </a:fld>
            <a:endParaRPr lang="es-US" dirty="0"/>
          </a:p>
        </p:txBody>
      </p:sp>
      <p:sp>
        <p:nvSpPr>
          <p:cNvPr id="6" name="Slide Image Placeholder 5"/>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62836749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type="body" idx="1"/>
          </p:nvPr>
        </p:nvSpPr>
        <p:spPr/>
        <p:txBody>
          <a:bodyPr/>
          <a:lstStyle/>
          <a:p>
            <a:pPr>
              <a:spcBef>
                <a:spcPts val="576"/>
              </a:spcBef>
              <a:defRPr/>
            </a:pPr>
            <a:r>
              <a:rPr dirty="0" smtClean="0"/>
              <a:t>Si decide no unirse a un plan Medicare para medicamentos en la primera oportunidad, es posible que tenga que pagar una multa mensual que se agrega a su prima mensual. Si tiene cobertura acreditable la primera vez que es elegible para Medicare, en general puede mantener esa cobertura y no tendrá que pagar una multa si decide inscribirse en un plan Medicare para medicamentos más adelante, siempre que se una dentro de los 63 días posteriores a la finalización de su otra cobertura de medicamentos. Tampoco tendrá que pagar una prima más alta si recibe ayuda adicional para pagar por sus medicamentos recetados. </a:t>
            </a:r>
          </a:p>
          <a:p>
            <a:pPr>
              <a:spcBef>
                <a:spcPts val="576"/>
              </a:spcBef>
              <a:defRPr/>
            </a:pPr>
            <a:r>
              <a:rPr dirty="0" smtClean="0"/>
              <a:t>La multa por inscripción tardía se calcula multiplicando el 1 % de la tasa de la multa por la prima a nivel nacional para beneficiarios ($34.10 en 2016) por la cantidad de meses completos que haya pasado sin cobertura en los que era elegible pero no se registró en ningún plan Medicare para medicamentos y durante los cuales tampoco tuvo otro tipo de cobertura acreditable. El cálculo de la multa no se basa en la prima del plan en el cual está inscripto. La cantidad total se redondea al $0.10 más cercano y se agrega a su prima mensual. La prima a nivel nacional para beneficiarios puede aumentar por año, por eso el monto de la multa también puede aumentar. Es posible que tenga que pagar esta multa mientras tenga un plan Medicare para medicamentos. </a:t>
            </a:r>
          </a:p>
          <a:p>
            <a:pPr>
              <a:spcBef>
                <a:spcPts val="576"/>
              </a:spcBef>
              <a:defRPr/>
            </a:pPr>
            <a:r>
              <a:rPr dirty="0" smtClean="0"/>
              <a:t>Después de unirse a un plan Medicare para medicamentos el plan le dirá si debe una multa y cuál será su prima. Es posible que tenga que pagar esta multa mientras tenga un plan Medicare para medicamentos. Si no está de acuerdo con la multa por inscripción tardía es posible que tenga que pedirle a Medicare una revisión o una reconsideración. Necesitará llenar un formulario de solicitud de reconsideración (que le enviará su plan), y podrá presentar evidencia que respalde su caso. </a:t>
            </a:r>
          </a:p>
        </p:txBody>
      </p:sp>
      <p:sp>
        <p:nvSpPr>
          <p:cNvPr id="237572" name="Slide Number Placeholder 3"/>
          <p:cNvSpPr>
            <a:spLocks noGrp="1"/>
          </p:cNvSpPr>
          <p:nvPr>
            <p:ph type="sldNum" sz="quarter" idx="5"/>
          </p:nvPr>
        </p:nvSpPr>
        <p:spPr/>
        <p:txBody>
          <a:bodyPr/>
          <a:lstStyle/>
          <a:p>
            <a:fld id="{5F2211C3-B90A-4B23-A310-F22C57AECEAE}" type="slidenum">
              <a:rPr lang="en-US" smtClean="0"/>
              <a:pPr/>
              <a:t>66</a:t>
            </a:fld>
            <a:endParaRPr lang="es-US" dirty="0" smtClean="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75744500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Notes Placeholder 2"/>
          <p:cNvSpPr>
            <a:spLocks noGrp="1"/>
          </p:cNvSpPr>
          <p:nvPr>
            <p:ph type="body" idx="1"/>
          </p:nvPr>
        </p:nvSpPr>
        <p:spPr/>
        <p:txBody>
          <a:bodyPr/>
          <a:lstStyle/>
          <a:p>
            <a:pPr>
              <a:spcBef>
                <a:spcPts val="399"/>
              </a:spcBef>
              <a:defRPr/>
            </a:pPr>
            <a:r>
              <a:rPr dirty="0" smtClean="0"/>
              <a:t>Solo paga la prima de su plan si su ingreso anual en 2014 fue de $85,000 o menos para una persona, o $170,000 o menos para una pareja.</a:t>
            </a:r>
          </a:p>
          <a:p>
            <a:pPr>
              <a:spcBef>
                <a:spcPts val="399"/>
              </a:spcBef>
              <a:defRPr/>
            </a:pPr>
            <a:r>
              <a:rPr dirty="0" smtClean="0"/>
              <a:t>Si informó un ingreso bruto ajustado modificado de más de $85,000 (personas solas o casadas que declaran impuestos en forma separada) o $170,000 (personas casadas que declaran en forma conjunta) en su declaración de impuestos al Servicio de Impuestos Internos (IRS) hace 2 años (la información de declaración de impuestos más reciente proporcionada al Seguro Social por el IRS), tendrá que pagar un importe extra por su cobertura de medicamentos recetados de Medicare; este importe se llama cantidad de ajuste mensual relacionado al ingreso (IRMAA). Usted paga este importe extra además de su prima mensual del plan Medicare para medicamentos. </a:t>
            </a:r>
          </a:p>
          <a:p>
            <a:pPr>
              <a:spcBef>
                <a:spcPts val="399"/>
              </a:spcBef>
              <a:defRPr/>
            </a:pPr>
            <a:r>
              <a:rPr dirty="0" smtClean="0"/>
              <a:t>Si su ingreso se redujo debido a alguna de las siguientes situaciones y el cambio afecta el nivel de ingreso considerado por el Seguro Social, póngase en contacto con ellos para explicar que tiene nueva información y que es posible que deban tomar una nueva decisión con respecto a su IRMAA:</a:t>
            </a:r>
          </a:p>
          <a:p>
            <a:pPr marL="173643" indent="-173643">
              <a:spcBef>
                <a:spcPts val="399"/>
              </a:spcBef>
              <a:buFont typeface="Wingdings" panose="05000000000000000000" pitchFamily="2" charset="2"/>
              <a:buChar char="§"/>
              <a:defRPr/>
            </a:pPr>
            <a:r>
              <a:rPr dirty="0" smtClean="0"/>
              <a:t>Si se casa, divorcia o enviuda</a:t>
            </a:r>
          </a:p>
          <a:p>
            <a:pPr marL="173643" indent="-173643">
              <a:spcBef>
                <a:spcPts val="399"/>
              </a:spcBef>
              <a:buFont typeface="Wingdings" panose="05000000000000000000" pitchFamily="2" charset="2"/>
              <a:buChar char="§"/>
              <a:defRPr/>
            </a:pPr>
            <a:r>
              <a:rPr dirty="0" smtClean="0"/>
              <a:t>Si usted o su cónyuge dejan de trabajar o reducen sus horas de trabajo</a:t>
            </a:r>
          </a:p>
          <a:p>
            <a:pPr marL="173643" indent="-173643">
              <a:spcBef>
                <a:spcPts val="399"/>
              </a:spcBef>
              <a:buFont typeface="Wingdings" panose="05000000000000000000" pitchFamily="2" charset="2"/>
              <a:buChar char="§"/>
              <a:defRPr/>
            </a:pPr>
            <a:r>
              <a:rPr dirty="0" smtClean="0"/>
              <a:t>Si usted o su cónyuge pierden la propiedad que genera ingresos debido a un desastre u otro evento fuera de su control</a:t>
            </a:r>
          </a:p>
          <a:p>
            <a:pPr marL="173643" indent="-173643">
              <a:spcBef>
                <a:spcPts val="399"/>
              </a:spcBef>
              <a:buFont typeface="Wingdings" panose="05000000000000000000" pitchFamily="2" charset="2"/>
              <a:buChar char="§"/>
              <a:defRPr/>
            </a:pPr>
            <a:r>
              <a:rPr dirty="0" smtClean="0"/>
              <a:t>Si usted o su cónyuge experimentan un despido programado o inesperado o se reorganiza el plan de pensión de su empleador</a:t>
            </a:r>
          </a:p>
          <a:p>
            <a:pPr marL="173643" indent="-173643">
              <a:spcBef>
                <a:spcPts val="399"/>
              </a:spcBef>
              <a:buFont typeface="Wingdings" panose="05000000000000000000" pitchFamily="2" charset="2"/>
              <a:buChar char="§"/>
              <a:defRPr/>
            </a:pPr>
            <a:r>
              <a:rPr dirty="0" smtClean="0"/>
              <a:t>Si usted o su cónyuge recibieron la liquidación de un empleador o ex empleador debido al cierre de la organización, la declaración de bancarrota o una reorganización</a:t>
            </a:r>
            <a:endParaRPr lang="es-US" dirty="0"/>
          </a:p>
        </p:txBody>
      </p:sp>
      <p:sp>
        <p:nvSpPr>
          <p:cNvPr id="7" name="Slide Number Placeholder 6"/>
          <p:cNvSpPr>
            <a:spLocks noGrp="1"/>
          </p:cNvSpPr>
          <p:nvPr>
            <p:ph type="sldNum" sz="quarter" idx="5"/>
          </p:nvPr>
        </p:nvSpPr>
        <p:spPr/>
        <p:txBody>
          <a:bodyPr/>
          <a:lstStyle/>
          <a:p>
            <a:fld id="{9B8C9335-D96E-4CD8-8763-4C27DD536E4A}" type="slidenum">
              <a:rPr lang="en-US" smtClean="0"/>
              <a:pPr/>
              <a:t>67</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04517072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p:txBody>
          <a:bodyPr/>
          <a:lstStyle/>
          <a:p>
            <a:fld id="{4641E6E8-2DC9-4230-B906-AD6EB07326C3}" type="slidenum">
              <a:rPr lang="en-US" smtClean="0"/>
              <a:pPr/>
              <a:t>68</a:t>
            </a:fld>
            <a:endParaRPr lang="es-US" dirty="0" smtClean="0"/>
          </a:p>
        </p:txBody>
      </p:sp>
      <p:sp>
        <p:nvSpPr>
          <p:cNvPr id="50180" name="Rectangle 3"/>
          <p:cNvSpPr>
            <a:spLocks noGrp="1" noChangeArrowheads="1"/>
          </p:cNvSpPr>
          <p:nvPr>
            <p:ph type="body" idx="1"/>
          </p:nvPr>
        </p:nvSpPr>
        <p:spPr/>
        <p:txBody>
          <a:bodyPr/>
          <a:lstStyle/>
          <a:p>
            <a:r>
              <a:rPr dirty="0" smtClean="0"/>
              <a:t>Los planes Medicare para medicamentos cubren medicamentos genéricos y de marca. Para recibir cobertura de Medicare un medicamento debe estar disponible solo con receta, aprobado por la Administración de Alimentos y Medicamentos de EE. UU. (FDA), ser usado y vendido en Estados Unidos y utilizado para una indicación médicamente aceptada.</a:t>
            </a:r>
          </a:p>
          <a:p>
            <a:r>
              <a:rPr dirty="0" smtClean="0"/>
              <a:t>Medicare cubre medicamentos recetados, insulina y productos biológicos (por ej., anticuerpos, proteínas y células). Medicare también cubre los suministros médicos asociados con la inyección de insulina, como las jeringas, las agujas, algodón y gaza. </a:t>
            </a:r>
          </a:p>
          <a:p>
            <a:r>
              <a:rPr dirty="0" smtClean="0"/>
              <a:t>Para asegurarse de que las personas con distintas afecciones médicas puedan obtener los medicamentos que necesitan, las listas de medicamentos (formulario) de cada plan deben incluir una lista de medicamentos en cada categoría requerida. Generalmente, todos los planes Medicare para medicamentos deben cubrir al menos 2 medicamentos por categoría de fármacos, pero los planes pueden elegir qué medicamentos específicos cubren. La cobertura y las reglas varían de un plan a otro, lo que puede afectar lo que usted paga. </a:t>
            </a:r>
          </a:p>
          <a:p>
            <a:r>
              <a:rPr dirty="0" smtClean="0"/>
              <a:t>Incluso si la lista de medicamentos recetados de un plan no incluye su medicamento específico, en la mayoría de los casos, debería tener disponible un medicamento similar. Si usted o el médico que le receta medicamentos (su médico u otro proveedor del cuidado de la salud que está autorizado legalmente a elaborar recetas) creen que ninguno de los medicamentos dentro de la lista de su plan para medicamentos funcionará para su afección, puede pedir que se haga una excepción. </a:t>
            </a:r>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79335033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p:txBody>
          <a:bodyPr/>
          <a:lstStyle/>
          <a:p>
            <a:fld id="{97B4346D-CB59-4C35-B835-8E4F7E5AFB89}" type="slidenum">
              <a:rPr lang="en-US" smtClean="0"/>
              <a:pPr/>
              <a:t>69</a:t>
            </a:fld>
            <a:endParaRPr lang="es-US" dirty="0" smtClean="0"/>
          </a:p>
        </p:txBody>
      </p:sp>
      <p:sp>
        <p:nvSpPr>
          <p:cNvPr id="94212" name="Rectangle 3"/>
          <p:cNvSpPr>
            <a:spLocks noGrp="1" noChangeArrowheads="1"/>
          </p:cNvSpPr>
          <p:nvPr>
            <p:ph type="body" idx="1"/>
          </p:nvPr>
        </p:nvSpPr>
        <p:spPr/>
        <p:txBody>
          <a:bodyPr/>
          <a:lstStyle/>
          <a:p>
            <a:r>
              <a:rPr dirty="0" smtClean="0"/>
              <a:t>Los planes Medicare para medicamentos deben cubrir todos los medicamentos dentro de estas 6 categorías protegidas, para tratar determinadas condiciones médicas: </a:t>
            </a:r>
          </a:p>
          <a:p>
            <a:pPr marL="227640" lvl="1" indent="-227640">
              <a:buFont typeface="+mj-lt"/>
              <a:buAutoNum type="arabicPeriod"/>
            </a:pPr>
            <a:r>
              <a:rPr dirty="0" smtClean="0"/>
              <a:t> Medicamentos para tratar el cáncer</a:t>
            </a:r>
          </a:p>
          <a:p>
            <a:pPr marL="227640" lvl="1" indent="-227640">
              <a:buFont typeface="+mj-lt"/>
              <a:buAutoNum type="arabicPeriod"/>
            </a:pPr>
            <a:r>
              <a:rPr dirty="0" smtClean="0"/>
              <a:t> Tratamientos para el VIH/SIDA</a:t>
            </a:r>
          </a:p>
          <a:p>
            <a:pPr marL="227640" lvl="1" indent="-227640">
              <a:buFont typeface="+mj-lt"/>
              <a:buAutoNum type="arabicPeriod"/>
            </a:pPr>
            <a:r>
              <a:rPr dirty="0" smtClean="0"/>
              <a:t> Antidepresivos</a:t>
            </a:r>
          </a:p>
          <a:p>
            <a:pPr marL="227640" lvl="1" indent="-227640">
              <a:buFont typeface="+mj-lt"/>
              <a:buAutoNum type="arabicPeriod"/>
            </a:pPr>
            <a:r>
              <a:rPr dirty="0" smtClean="0"/>
              <a:t> Medicaciones antisicóticas</a:t>
            </a:r>
          </a:p>
          <a:p>
            <a:pPr marL="227640" lvl="1" indent="-227640">
              <a:buFont typeface="+mj-lt"/>
              <a:buAutoNum type="arabicPeriod"/>
            </a:pPr>
            <a:r>
              <a:rPr dirty="0" smtClean="0"/>
              <a:t> Tratamientos anticonvulsivos para epilepsia y otras condiciones médicas</a:t>
            </a:r>
          </a:p>
          <a:p>
            <a:pPr marL="227640" lvl="1" indent="-227640">
              <a:buFont typeface="+mj-lt"/>
              <a:buAutoNum type="arabicPeriod"/>
            </a:pPr>
            <a:r>
              <a:rPr dirty="0" smtClean="0"/>
              <a:t> Inmunosupresores</a:t>
            </a:r>
          </a:p>
          <a:p>
            <a:r>
              <a:rPr dirty="0" smtClean="0"/>
              <a:t>Además, los planes Medicare para medicamentos cubren todas las vacunas disponibles comercialmente, incluida la vacuna contra el herpes (pero no vacunas ya cubiertas bajo la Parte B, como la vacuna contra la gripe y el neumococo). Usted o su proveedor pueden comunicarse con su plan Medicare para medicamentos, para solicitar más información acerca de la cobertura de vacunas y toda otra información adicional que puedan necesitar. </a:t>
            </a:r>
          </a:p>
          <a:p>
            <a:r>
              <a:rPr dirty="0" smtClean="0"/>
              <a:t>Para más información, visite </a:t>
            </a:r>
            <a:r>
              <a:rPr lang="en-US" dirty="0" smtClean="0">
                <a:hlinkClick r:id="rId3"/>
              </a:rPr>
              <a:t>CMS.gov/Medicare/Prescription-Drug-Coverage/PrescriptionDrugCovContra/Downloads/Chapter6.pdf</a:t>
            </a:r>
            <a:r>
              <a:rPr dirty="0" smtClean="0"/>
              <a:t>. </a:t>
            </a:r>
          </a:p>
          <a:p>
            <a:endParaRPr lang="es-US" dirty="0" smtClean="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4575980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3"/>
          <p:cNvSpPr>
            <a:spLocks noGrp="1" noChangeArrowheads="1"/>
          </p:cNvSpPr>
          <p:nvPr>
            <p:ph type="body" idx="1"/>
          </p:nvPr>
        </p:nvSpPr>
        <p:spPr>
          <a:xfrm>
            <a:off x="368073" y="4035281"/>
            <a:ext cx="6372559" cy="4470090"/>
          </a:xfrm>
        </p:spPr>
        <p:txBody>
          <a:bodyPr>
            <a:normAutofit fontScale="92500" lnSpcReduction="10000"/>
          </a:bodyPr>
          <a:lstStyle/>
          <a:p>
            <a:r>
              <a:rPr dirty="0" smtClean="0"/>
              <a:t>Si tiene Medicare Original usará su tarjeta Medicare roja, azul y blanca para obtener servicios de cuidado de la salud. La tarjeta Medicare le muestra el tipo de cobertura Medicare (Parte A y/o Parte B) que tiene y la fecha en que comenzó la cobertura. Es posible que su tarjeta difiera un poco de esta, pero igualmente es válida.</a:t>
            </a:r>
          </a:p>
          <a:p>
            <a:r>
              <a:rPr dirty="0" smtClean="0"/>
              <a:t>En la tarjeta Medicare también se ve su número de reclamación de Medicare. Para la mayoría de las personas, el número de reclamación tiene 9 números y 1 letra. También puede tener un número u otra letra después de la primera letra. Los 9 números indican en qué expediente del Seguro Social se basa su Medicare. La letra o las letras y números indican cómo se relaciona usted con la persona con ese expediente. Por ejemplo, si obtiene Medicare por el expediente de Seguro Social, es posible que tenga la letra "A", "T" o "M", según si es beneficiario tanto de Medicare como del Seguro Social o únicamente de Medicare. Si obtiene Medicare por el expediente de su cónyuge, la letra puede ser "B" o "D". Para jubilados ferroviarios, las letras y los números están adelante del número del Seguro Social. Estos números y letras no tienen que ver con que tenga Medicare Parte A o Parte B. En caso de que haya información incorrecta en la tarjeta, deberá comunicarse con el Seguro Social (o con la Junta de Retiro Ferroviaria si recibe beneficios por retiro ferroviario). </a:t>
            </a:r>
          </a:p>
          <a:p>
            <a:r>
              <a:rPr dirty="0" smtClean="0"/>
              <a:t>Si conserva la tarjeta que recibe en el paquete de Período de inscripción inicial, acepta la Parte B y deberá pagar la prima de la Parte B (a menos que Medicaid pague su prima). Si no desea la Parte B y decide inscribirse más adelante, deberá pagar una multa por inscripción tardía. Si no desea la Parte B, siga las instrucciones en el dorso y devuelva la tarjeta. Describiremos las razones por las cuales usted podría preferir esperar para aceptar la Parte B más adelante Si elige un plan de salud de Medicare, su plan probablemente le entregue una tarjeta para que la use cuando reciba servicios y suministros para el cuidado de la salud.</a:t>
            </a:r>
          </a:p>
          <a:p>
            <a:r>
              <a:rPr dirty="0" smtClean="0"/>
              <a:t>La ley de Acceso a Medicare y Reautorización de CHIP de 2015 nos exige que eliminemos los números de Seguro Social de las tarjetas Medicare. Este proceso está en curso y habrá más información más adelante.</a:t>
            </a:r>
          </a:p>
          <a:p>
            <a:r>
              <a:rPr lang="en-US" b="1" dirty="0" smtClean="0"/>
              <a:t>NOTA</a:t>
            </a:r>
            <a:r>
              <a:rPr dirty="0" smtClean="0"/>
              <a:t>: El Seguro Social tiene un servicio en línea que le permite pedir un reemplazo de su tarjeta Medicare si extravía o necesita reemplazar la anterior. Para crear una cuenta y obtener más información sobre las cuentas de "Mi Seguro Social", visite </a:t>
            </a:r>
            <a:r>
              <a:rPr lang="en-US" dirty="0" smtClean="0">
                <a:hlinkClick r:id="rId3"/>
              </a:rPr>
              <a:t>SSA.gov/myaccount</a:t>
            </a:r>
            <a:r>
              <a:rPr dirty="0" smtClean="0"/>
              <a:t>.</a:t>
            </a:r>
            <a:endParaRPr lang="es-US" dirty="0"/>
          </a:p>
        </p:txBody>
      </p:sp>
      <p:sp>
        <p:nvSpPr>
          <p:cNvPr id="157700" name="Slide Number Placeholder 3"/>
          <p:cNvSpPr>
            <a:spLocks noGrp="1"/>
          </p:cNvSpPr>
          <p:nvPr>
            <p:ph type="sldNum" sz="quarter" idx="5"/>
          </p:nvPr>
        </p:nvSpPr>
        <p:spPr/>
        <p:txBody>
          <a:bodyPr/>
          <a:lstStyle/>
          <a:p>
            <a:fld id="{18F96F25-3DF9-4274-8658-E261D77BB235}" type="slidenum">
              <a:rPr lang="en-US" smtClean="0"/>
              <a:pPr/>
              <a:t>7</a:t>
            </a:fld>
            <a:endParaRPr lang="es-US" dirty="0" smtClean="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1200200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79914" y="4035281"/>
            <a:ext cx="5973116" cy="4858127"/>
          </a:xfrm>
        </p:spPr>
        <p:txBody>
          <a:bodyPr/>
          <a:lstStyle/>
          <a:p>
            <a:r>
              <a:rPr dirty="0" smtClean="0"/>
              <a:t>Los médicos u otro profesional elegible que receten medicamentos de la Parte D deben inscribirse en el programa de Medicare o decidir no recetar medicamentos a sus pacientes con planes de la Parte D. Es posible que Medicare Parte D no cubra medicamentos recetados por médicos u otros profesionales elegibles que no estén adecuadamente inscritos o que hayan decidido no trabajar con Medicare. Todos los encargados de elaborar recetas deben inscribirse en el programa Medicare antes del 1 de agosto de 2016 para permitir el procesamiento de las solicitudes y garantizar que los beneficiarios tengan sus recetas.</a:t>
            </a:r>
          </a:p>
          <a:p>
            <a:r>
              <a:rPr dirty="0" smtClean="0"/>
              <a:t>Esto incluye profesionales elegibles (tal como los dentistas, médicos, residentes, psiquiatras, enfermeros/as y asistentes médicos). Los dentistas, incluso los cirujanos dentales, no podrán participar en el Plan Medicare Advantage si deciden no trabajar con Medicare. Al presentar una declaración jurada que indique que no trabajan con Medicare, el proveedor tiene 90 días para cambiar su decisión. Pasados los 90 días el proveedor ya no podrá cambiar su decisión y este estado se mantendrá durante 2 años. </a:t>
            </a:r>
            <a:endParaRPr lang="es-US" dirty="0" smtClean="0"/>
          </a:p>
          <a:p>
            <a:r>
              <a:rPr dirty="0" smtClean="0"/>
              <a:t>Para obtener más información, visite </a:t>
            </a:r>
            <a:r>
              <a:rPr lang="en-US" dirty="0">
                <a:hlinkClick r:id="rId3"/>
              </a:rPr>
              <a:t>cms.gov/Medicare/Provider-Enrollment-and-Certification/MedicareProviderSupEnroll/Prescriber-Enrollment-Information.html</a:t>
            </a:r>
            <a:r>
              <a:rPr dirty="0" smtClean="0"/>
              <a:t>. </a:t>
            </a:r>
          </a:p>
          <a:p>
            <a:r>
              <a:rPr dirty="0" smtClean="0"/>
              <a:t>NOTA: Por ley, los farmacéuticos no puede inscribirse en Medicare. Por lo tanto, no necesitan inscribirse en Medicare ni decidir no hacerlo para que los planes de la Parte D cubran las recetas que elaboren. Los farmacéuticos que elaboran recetas deben tener en cuenta que necesitan tener un identificador nacional individual de proveedor (NPI en inglés) activo y válido, y deben cumplir con todos los otros requisitos de cobertura de la Parte D. Asimismo, CMS recomienda enfáticamente que los farmacéuticos se aseguren de que su taxonomía principal asociada con el NPI en el Sistema Nacional de Enumeración y Proveedores (NPPES) refleje que son farmacéuticos.</a:t>
            </a:r>
          </a:p>
        </p:txBody>
      </p:sp>
      <p:sp>
        <p:nvSpPr>
          <p:cNvPr id="5" name="Slide Number Placeholder 4"/>
          <p:cNvSpPr>
            <a:spLocks noGrp="1"/>
          </p:cNvSpPr>
          <p:nvPr>
            <p:ph type="sldNum" sz="quarter" idx="11"/>
          </p:nvPr>
        </p:nvSpPr>
        <p:spPr/>
        <p:txBody>
          <a:bodyPr/>
          <a:lstStyle/>
          <a:p>
            <a:fld id="{666AA210-F09A-4D2C-988F-5E80B2706499}" type="slidenum">
              <a:rPr lang="en-US" smtClean="0"/>
              <a:pPr/>
              <a:t>70</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82385536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p:txBody>
          <a:bodyPr/>
          <a:lstStyle/>
          <a:p>
            <a:fld id="{8975B3E0-4849-40F4-AAF2-937096F57F04}" type="slidenum">
              <a:rPr lang="en-US" smtClean="0"/>
              <a:pPr/>
              <a:t>71</a:t>
            </a:fld>
            <a:endParaRPr lang="es-US" dirty="0" smtClean="0"/>
          </a:p>
        </p:txBody>
      </p:sp>
      <p:sp>
        <p:nvSpPr>
          <p:cNvPr id="95236" name="Rectangle 3"/>
          <p:cNvSpPr>
            <a:spLocks noGrp="1" noChangeArrowheads="1"/>
          </p:cNvSpPr>
          <p:nvPr>
            <p:ph type="body" idx="1"/>
          </p:nvPr>
        </p:nvSpPr>
        <p:spPr/>
        <p:txBody>
          <a:bodyPr/>
          <a:lstStyle/>
          <a:p>
            <a:pPr marL="0" lvl="1" indent="0">
              <a:buNone/>
            </a:pPr>
            <a:r>
              <a:rPr dirty="0" smtClean="0"/>
              <a:t>Por ley, Medicare no cubre los siguientes medicamentos:</a:t>
            </a:r>
          </a:p>
          <a:p>
            <a:pPr lvl="1"/>
            <a:r>
              <a:rPr dirty="0" smtClean="0"/>
              <a:t>Medicamentos para la anorexia, pérdida de peso o aumento de peso (incluso si se usa para fines no cosméticos, como la obesidad mórbida).</a:t>
            </a:r>
            <a:r>
              <a:rPr lang="en-US" dirty="0" smtClean="0"/>
              <a:t>	</a:t>
            </a:r>
          </a:p>
          <a:p>
            <a:pPr lvl="1"/>
            <a:r>
              <a:rPr dirty="0" smtClean="0"/>
              <a:t>Medicamentos para la disfunción eréctil cuando se usen para tratar disfunciones sexuales o eréctiles, a menos que se usen para tratar otras afecciones para las cuales la Administración de Alimentos y Medicamentos de EE. UU. haya aprobado estos medicamentos. Por ejemplo, un plan Medicare de medicamentos cubre un medicamento para la disfunción eréctil si se lo utiliza para tratar el agrandamiento de la próstata (también denominado hiperplasia prostática). </a:t>
            </a:r>
          </a:p>
          <a:p>
            <a:pPr lvl="1"/>
            <a:r>
              <a:rPr dirty="0" smtClean="0"/>
              <a:t>Medicamentos para la fertilidad.</a:t>
            </a:r>
          </a:p>
          <a:p>
            <a:pPr lvl="1"/>
            <a:r>
              <a:rPr dirty="0" smtClean="0"/>
              <a:t>Medicamentos para fines cosméticos o de estilo de vida (por ej., crecimiento del cabello).</a:t>
            </a:r>
          </a:p>
          <a:p>
            <a:pPr lvl="1"/>
            <a:r>
              <a:rPr dirty="0" smtClean="0"/>
              <a:t>Medicamentos para el alivio sintomático de tos y resfrío.</a:t>
            </a:r>
          </a:p>
          <a:p>
            <a:pPr lvl="1"/>
            <a:r>
              <a:rPr dirty="0" smtClean="0"/>
              <a:t>Productos recetados vitamínicos y minerales (excepto vitaminas prenatales y preparaciones fluoradas).</a:t>
            </a:r>
          </a:p>
          <a:p>
            <a:pPr lvl="1"/>
            <a:r>
              <a:rPr dirty="0" smtClean="0"/>
              <a:t>Medicamentos no recetados.</a:t>
            </a:r>
          </a:p>
          <a:p>
            <a:pPr marL="0" lvl="1" indent="0">
              <a:buNone/>
            </a:pPr>
            <a:r>
              <a:rPr dirty="0" smtClean="0"/>
              <a:t>Los planes pueden elegir cubrir medicamentos excluidos a su propio costo o compartir el costo con usted. </a:t>
            </a:r>
          </a:p>
          <a:p>
            <a:pPr marL="0" lvl="1" indent="0">
              <a:buNone/>
            </a:pPr>
            <a:r>
              <a:rPr dirty="0" smtClean="0"/>
              <a:t>Visite </a:t>
            </a:r>
            <a:r>
              <a:rPr lang="en-US" dirty="0" smtClean="0">
                <a:hlinkClick r:id="rId3"/>
              </a:rPr>
              <a:t>CMS.gov/Medicare/Prescription-Drug-Coverage/PrescriptionDrugCovContra/Downloads/Chapter6.pdf</a:t>
            </a:r>
            <a:r>
              <a:rPr dirty="0" smtClean="0"/>
              <a:t> (42 CFR 423.100) para obtener más información sobre medicamentos excluidos.</a:t>
            </a:r>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86660009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216322" y="4035280"/>
            <a:ext cx="6501716" cy="4547336"/>
          </a:xfrm>
        </p:spPr>
        <p:txBody>
          <a:bodyPr/>
          <a:lstStyle/>
          <a:p>
            <a:r>
              <a:rPr dirty="0" smtClean="0"/>
              <a:t>Los planes Medicare para medicamentos manejan el acceso a los medicamentos cubiertos de varias maneras. Se conocen como “reglas de cobertura”. Estas incluyen la autorización previa, la terapia de pasos y los límites de cantidad. </a:t>
            </a:r>
          </a:p>
          <a:p>
            <a:r>
              <a:rPr dirty="0" smtClean="0"/>
              <a:t>Podría necesitar medicamentos que requieren autorización previa. Esto significa que antes de que su plan cubra un medicamento en particular, su médico o su encargado de recetar autorizado, en primer lugar, deben mostrar al plan que usted necesita ese medicamento en particular por razones médicas. Los planes también deben hacer eso para asegurarse de que estos medicamentos se utilicen correctamente. Comuníquese con su plan acerca de sus requisitos de autorización previa y hable con su encargado de recetas autorizado.</a:t>
            </a:r>
          </a:p>
          <a:p>
            <a:r>
              <a:rPr dirty="0" smtClean="0"/>
              <a:t>La terapia de pasos es un tipo de regla de cobertura. En la mayoría de los casos, primero debe probar un medicamento más barato de la lista de medicamentos del plan con efectividad comprobada en la mayoría de las personas con su afección, antes de subir al paso siguiente hacia un medicamento más costoso. Por ejemplo, algunos planes requieren que primero pruebe un medicamento genérico (si está disponible) y luego un medicamento más económico de marca de su lista de medicamentos, antes de que su plan cubra un medicamento similar de marca comercial más caro. </a:t>
            </a:r>
          </a:p>
          <a:p>
            <a:r>
              <a:rPr dirty="0" smtClean="0"/>
              <a:t>Sin embargo, si usted ya probó un medicamento similar y más barato pero no funcionó, o si el médico cree que, debido a su condición médica, es necesario que tome un medicamento de la terapia de pasos (el medicamento que recetó el médico originalmente), con ayuda de su médico puede contactar al plan para solicitar una excepción. Si aprueban su solicitud, el plan cubrirá el medicamento que le recetó su médico originalmente.</a:t>
            </a:r>
          </a:p>
          <a:p>
            <a:r>
              <a:rPr dirty="0" smtClean="0"/>
              <a:t>Por razones de seguridad y costos, los planes pueden limitar la cantidad de medicamentos que cubren durante un cierto período de tiempo. Si la persona que le hace la receta considera que, debido a su condición médica, no es adecuado un límite de cantidad por razones médicas, usted o la persona encargada de la receta pueden contactar al plan para pedir una excepción. Si el plan aprueba su solicitud, el límite de cantidad no se aplicará a su receta.</a:t>
            </a:r>
          </a:p>
          <a:p>
            <a:r>
              <a:rPr dirty="0" smtClean="0"/>
              <a:t>Para obtener más información, visite </a:t>
            </a:r>
            <a:r>
              <a:rPr lang="en-US" dirty="0" smtClean="0">
                <a:hlinkClick r:id="rId3"/>
              </a:rPr>
              <a:t>CMS.gov/Medicare/Prescription-Drug-Coverage/PrescriptionDrugCovContra/Downloads/Chapter6.pdf</a:t>
            </a:r>
            <a:r>
              <a:rPr dirty="0" smtClean="0"/>
              <a:t> (consulte la Sección 30.2.2). </a:t>
            </a:r>
            <a:endParaRPr lang="es-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72</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67352803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Cada plan Medicare para medicamentos tiene un formulario, que es una lista de medicamentos recetados que cubre. Cada formulario debe incluir una gama de medicamentos en las categorías y clases recetadas. Para ofrecer costos bajos, muchos planes colocan a los medicamentos en niveles diferentes, con distintos precios. Cada plan forma sus niveles de maneras diferentes. </a:t>
            </a:r>
          </a:p>
          <a:p>
            <a:r>
              <a:rPr dirty="0" smtClean="0"/>
              <a:t>Este es un ejemplo de cómo un plan forma sus niveles:</a:t>
            </a:r>
          </a:p>
          <a:p>
            <a:pPr lvl="1"/>
            <a:r>
              <a:rPr b="1" dirty="0" smtClean="0"/>
              <a:t>Nivel 1–Medicamentos genéricos</a:t>
            </a:r>
            <a:r>
              <a:rPr dirty="0" smtClean="0"/>
              <a:t> (los menos costosos): Los medicamentos de nivel 1 son medicamentos genéricos que son iguales que su contraparte de marca comercial en cuanto a seguridad, concentración, calidad, la manera en que funciona, la forma de administración y la manera en que debe usarse. Los medicamentos genéricos usan los mismos principios activos que los de marca comercial. Los fabricantes de medicamentos genéricos deben demostrar que sus productos funcionan de la misma manera que los medicamentos de marca comercial correspondientes. Son más económicos debido a la competencia del mercado. Los medicamentos genéricos se someten a exámenes exhaustivos y deben estar aprobados por la Administración de Drogas y Alimentos (FDA). En la actualidad, la mayoría de las recetas médicas en Estados Unidos se surten con medicamentos genéricos. En algunos casos, podría no haber disponible un medicamento genérico para reemplazar el medicamento de marca comercial que usted toma. Consulte al encargado de elaborar la receta autorizado. </a:t>
            </a:r>
          </a:p>
          <a:p>
            <a:pPr lvl="1"/>
            <a:r>
              <a:rPr b="1" dirty="0" smtClean="0"/>
              <a:t>Nivel 2–Medicamentos de marca preferidos</a:t>
            </a:r>
            <a:r>
              <a:rPr dirty="0" smtClean="0"/>
              <a:t> : Los medicamentos del nivel 2 cuestan más que los del nivel 1. </a:t>
            </a:r>
          </a:p>
          <a:p>
            <a:pPr lvl="1"/>
            <a:r>
              <a:rPr b="1" dirty="0" smtClean="0"/>
              <a:t>Nivel 3–Medicamentos de marca no preferidos</a:t>
            </a:r>
            <a:r>
              <a:rPr dirty="0" smtClean="0"/>
              <a:t>: Los medicamentos del nivel 3 cuestan más que los del nivel 2.</a:t>
            </a:r>
          </a:p>
          <a:p>
            <a:pPr lvl="1"/>
            <a:r>
              <a:rPr b="1" dirty="0" smtClean="0"/>
              <a:t>Nivel 4–(o Nivel de especialidad)</a:t>
            </a:r>
            <a:r>
              <a:rPr dirty="0" smtClean="0"/>
              <a:t>: Estos medicamentos son únicos y tienen un costo muy elevado.</a:t>
            </a:r>
          </a:p>
          <a:p>
            <a:r>
              <a:rPr lang="en-US" b="1" dirty="0" smtClean="0"/>
              <a:t>NOTA</a:t>
            </a:r>
            <a:r>
              <a:rPr dirty="0" smtClean="0"/>
              <a:t>: En algunos casos, si su medicamento está en el nivel más elevado (el más costoso) y la persona autorizada para recetar considera que necesita ese medicamente específico, en lugar de un medicamento similar de un nivel más bajo, puede solicitar una excepción y pedir a su plan un copago inferior.</a:t>
            </a:r>
          </a:p>
          <a:p>
            <a:endParaRPr lang="es-US" dirty="0" smtClean="0"/>
          </a:p>
        </p:txBody>
      </p:sp>
      <p:sp>
        <p:nvSpPr>
          <p:cNvPr id="163844" name="Slide Number Placeholder 3"/>
          <p:cNvSpPr>
            <a:spLocks noGrp="1"/>
          </p:cNvSpPr>
          <p:nvPr>
            <p:ph type="sldNum" sz="quarter" idx="5"/>
          </p:nvPr>
        </p:nvSpPr>
        <p:spPr/>
        <p:txBody>
          <a:bodyPr/>
          <a:lstStyle/>
          <a:p>
            <a:fld id="{FF234EEA-B4D9-4783-A899-DF96BC38189F}" type="slidenum">
              <a:rPr lang="en-US" smtClean="0"/>
              <a:pPr/>
              <a:t>73</a:t>
            </a:fld>
            <a:endParaRPr lang="es-US" dirty="0" smtClean="0"/>
          </a:p>
        </p:txBody>
      </p:sp>
      <p:sp>
        <p:nvSpPr>
          <p:cNvPr id="5" name="Slide Image Placeholder 4"/>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401100865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03"/>
              </a:spcBef>
            </a:pPr>
            <a:r>
              <a:rPr dirty="0" smtClean="0"/>
              <a:t>Compruebe su conocimiento: pregunta 4</a:t>
            </a:r>
          </a:p>
          <a:p>
            <a:pPr>
              <a:defRPr/>
            </a:pPr>
            <a:r>
              <a:rPr lang="en-US" dirty="0" smtClean="0">
                <a:solidFill>
                  <a:prstClr val="black"/>
                </a:solidFill>
              </a:rPr>
              <a:t>¿Puede un dentista recetar medicamentos cubiertos de la Parte D?</a:t>
            </a:r>
          </a:p>
          <a:p>
            <a:pPr marL="237125" indent="-237125">
              <a:spcBef>
                <a:spcPct val="20000"/>
              </a:spcBef>
              <a:buFont typeface="+mj-lt"/>
              <a:buAutoNum type="alphaLcPeriod"/>
              <a:defRPr/>
            </a:pPr>
            <a:r>
              <a:rPr lang="en-US" dirty="0" smtClean="0">
                <a:solidFill>
                  <a:prstClr val="black"/>
                </a:solidFill>
              </a:rPr>
              <a:t>Sí, si decide no participar en Medicare</a:t>
            </a:r>
          </a:p>
          <a:p>
            <a:pPr marL="237125" indent="-237125">
              <a:spcBef>
                <a:spcPct val="20000"/>
              </a:spcBef>
              <a:buFont typeface="+mj-lt"/>
              <a:buAutoNum type="alphaLcPeriod"/>
              <a:defRPr/>
            </a:pPr>
            <a:r>
              <a:rPr lang="en-US" dirty="0" smtClean="0">
                <a:solidFill>
                  <a:prstClr val="black"/>
                </a:solidFill>
              </a:rPr>
              <a:t>Sí, si está inscripto y su estado es de aprobado</a:t>
            </a:r>
          </a:p>
          <a:p>
            <a:pPr marL="237125" indent="-237125">
              <a:spcBef>
                <a:spcPct val="20000"/>
              </a:spcBef>
              <a:buFont typeface="+mj-lt"/>
              <a:buAutoNum type="alphaLcPeriod"/>
              <a:defRPr/>
            </a:pPr>
            <a:r>
              <a:rPr lang="en-US" dirty="0" smtClean="0">
                <a:solidFill>
                  <a:prstClr val="black"/>
                </a:solidFill>
              </a:rPr>
              <a:t>Las dos anteriores</a:t>
            </a:r>
          </a:p>
          <a:p>
            <a:pPr marL="237125" indent="-237125">
              <a:spcBef>
                <a:spcPct val="20000"/>
              </a:spcBef>
              <a:buFont typeface="+mj-lt"/>
              <a:buAutoNum type="alphaLcPeriod"/>
              <a:defRPr/>
            </a:pPr>
            <a:r>
              <a:rPr lang="en-US" dirty="0" smtClean="0">
                <a:solidFill>
                  <a:prstClr val="black"/>
                </a:solidFill>
              </a:rPr>
              <a:t>Ninguna de las anteriores</a:t>
            </a:r>
          </a:p>
          <a:p>
            <a:pPr>
              <a:defRPr/>
            </a:pPr>
            <a:r>
              <a:rPr lang="en-US" b="1" dirty="0" smtClean="0">
                <a:solidFill>
                  <a:prstClr val="black"/>
                </a:solidFill>
              </a:rPr>
              <a:t>Respuesta: c. Las dos anteriores</a:t>
            </a:r>
          </a:p>
          <a:p>
            <a:pPr marL="0" lvl="1" indent="0">
              <a:buNone/>
            </a:pPr>
            <a:r>
              <a:rPr dirty="0" smtClean="0"/>
              <a:t>A partir del 1 de febrero de </a:t>
            </a:r>
            <a:r>
              <a:rPr lang="en-US" dirty="0" smtClean="0">
                <a:solidFill>
                  <a:prstClr val="black"/>
                </a:solidFill>
              </a:rPr>
              <a:t>2017, los dentistas deben inscribirse y tener estado de aprobado, o tener una declaración jurada que indique que decidieron no </a:t>
            </a:r>
            <a:r>
              <a:rPr dirty="0" smtClean="0"/>
              <a:t>participar archivada para que sus recetas se cubran en la Parte D. </a:t>
            </a:r>
          </a:p>
        </p:txBody>
      </p:sp>
      <p:sp>
        <p:nvSpPr>
          <p:cNvPr id="4" name="Slide Number Placeholder 3"/>
          <p:cNvSpPr>
            <a:spLocks noGrp="1"/>
          </p:cNvSpPr>
          <p:nvPr>
            <p:ph type="sldNum" sz="quarter" idx="10"/>
          </p:nvPr>
        </p:nvSpPr>
        <p:spPr/>
        <p:txBody>
          <a:bodyPr/>
          <a:lstStyle/>
          <a:p>
            <a:fld id="{0B77B103-16DD-4E5B-B7FE-8CB91BD629A9}" type="slidenum">
              <a:rPr lang="en-US" smtClean="0">
                <a:solidFill>
                  <a:prstClr val="black"/>
                </a:solidFill>
              </a:rPr>
              <a:pPr/>
              <a:t>74</a:t>
            </a:fld>
            <a:endParaRPr lang="es-US" dirty="0">
              <a:solidFill>
                <a:prstClr val="black"/>
              </a:solidFill>
            </a:endParaRPr>
          </a:p>
        </p:txBody>
      </p:sp>
    </p:spTree>
    <p:extLst>
      <p:ext uri="{BB962C8B-B14F-4D97-AF65-F5344CB8AC3E}">
        <p14:creationId xmlns:p14="http://schemas.microsoft.com/office/powerpoint/2010/main" val="195205628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9" name="Notes Placeholder 2"/>
          <p:cNvSpPr>
            <a:spLocks noGrp="1"/>
          </p:cNvSpPr>
          <p:nvPr>
            <p:ph type="body" idx="1"/>
          </p:nvPr>
        </p:nvSpPr>
        <p:spPr/>
        <p:txBody>
          <a:bodyPr/>
          <a:lstStyle/>
          <a:p>
            <a:r>
              <a:rPr dirty="0" smtClean="0"/>
              <a:t>“Planes Medicare Advantage (MA),” explica lo siguiente: </a:t>
            </a:r>
          </a:p>
          <a:p>
            <a:pPr lvl="1"/>
            <a:r>
              <a:rPr dirty="0" smtClean="0"/>
              <a:t>Qué es un plan de MA</a:t>
            </a:r>
          </a:p>
          <a:p>
            <a:pPr lvl="1"/>
            <a:r>
              <a:rPr dirty="0" smtClean="0"/>
              <a:t>Cómo funcionan los Planes MA </a:t>
            </a:r>
          </a:p>
          <a:p>
            <a:pPr lvl="1"/>
            <a:r>
              <a:rPr dirty="0" smtClean="0"/>
              <a:t>Costos de los planes MA</a:t>
            </a:r>
          </a:p>
          <a:p>
            <a:pPr lvl="1"/>
            <a:r>
              <a:rPr dirty="0" smtClean="0"/>
              <a:t>Quiénes pueden unirse</a:t>
            </a:r>
          </a:p>
          <a:p>
            <a:pPr lvl="1"/>
            <a:r>
              <a:rPr dirty="0" smtClean="0"/>
              <a:t>Cuando unirse y cambiar de plan </a:t>
            </a:r>
          </a:p>
          <a:p>
            <a:pPr lvl="1"/>
            <a:r>
              <a:rPr dirty="0" smtClean="0"/>
              <a:t>Otros planes de salud de Medicare</a:t>
            </a:r>
          </a:p>
          <a:p>
            <a:r>
              <a:rPr lang="en-US" b="1" dirty="0" smtClean="0"/>
              <a:t>NOTA</a:t>
            </a:r>
            <a:r>
              <a:rPr dirty="0" smtClean="0"/>
              <a:t>: En esta presentación el término "Planes Medicare Advantage” hace referencia a los planes con y sin cobertura de medicamentos recetados. (No incluiremos planes de Medicare Original o planes Medicare para medicamentos recetados separados). El Módulo 11 "Planes Medicare Advantage" describe este tema en más detalle en </a:t>
            </a:r>
            <a:r>
              <a:rPr lang="en-US" dirty="0" smtClean="0">
                <a:hlinkClick r:id="rId3"/>
              </a:rPr>
              <a:t>CMS.gov/Outreach-and-Education/Training/ CMSNationalTrainingProgram/Training-Library.html</a:t>
            </a:r>
            <a:r>
              <a:rPr dirty="0" smtClean="0"/>
              <a:t>.</a:t>
            </a:r>
          </a:p>
          <a:p>
            <a:endParaRPr lang="es-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75</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400490142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p:txBody>
          <a:bodyPr/>
          <a:lstStyle/>
          <a:p>
            <a:r>
              <a:rPr dirty="0" smtClean="0"/>
              <a:t>Los Planes Medicare Advantage (MA) son opciones de planes de salud aprobados por Medicare y administrados por compañías privadas. </a:t>
            </a:r>
          </a:p>
          <a:p>
            <a:r>
              <a:rPr dirty="0" smtClean="0"/>
              <a:t>Son parte del programa Medicare y a veces se denominan Parte C.</a:t>
            </a:r>
          </a:p>
          <a:p>
            <a:r>
              <a:rPr dirty="0" smtClean="0"/>
              <a:t>Los planes MA se ofrecen en muchas regiones del país en las que las compañías privadas firman un contrato con Medicare. Medicare paga estos planes privados para el cuidado de la salud de sus miembros.</a:t>
            </a:r>
          </a:p>
          <a:p>
            <a:r>
              <a:rPr dirty="0" smtClean="0"/>
              <a:t>Los planes MA ofrecen beneficios cubiertos por Medicare a sus miembros a través del plan y pueden obtener beneficios extra que Medicare Original no cubre, tales como servicios dentales o de la visión, o importes para gastos. El plan puede tener normas especiales que sus miembros tienen que seguir.</a:t>
            </a:r>
          </a:p>
        </p:txBody>
      </p:sp>
      <p:sp>
        <p:nvSpPr>
          <p:cNvPr id="6" name="Slide Number Placeholder 3"/>
          <p:cNvSpPr>
            <a:spLocks noGrp="1"/>
          </p:cNvSpPr>
          <p:nvPr>
            <p:ph type="sldNum" sz="quarter" idx="5"/>
          </p:nvPr>
        </p:nvSpPr>
        <p:spPr/>
        <p:txBody>
          <a:bodyPr/>
          <a:lstStyle/>
          <a:p>
            <a:fld id="{403CF03F-F319-4886-AE41-6436F337AB4E}" type="slidenum">
              <a:rPr lang="en-US" smtClean="0"/>
              <a:pPr/>
              <a:t>76</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72336142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body" idx="1"/>
          </p:nvPr>
        </p:nvSpPr>
        <p:spPr/>
        <p:txBody>
          <a:bodyPr/>
          <a:lstStyle/>
          <a:p>
            <a:r>
              <a:rPr dirty="0" smtClean="0"/>
              <a:t>En los planes Medicare Advantage (MA) usted obtiene los servicios cubiertos en Medicare Parte A (Seguro de hospital) y Parte B (Seguro médico) a través del plan. Algunos planes MA pueden ofrecer beneficios adicionales. </a:t>
            </a:r>
          </a:p>
          <a:p>
            <a:r>
              <a:rPr dirty="0" smtClean="0"/>
              <a:t>La mayoría de los planes incluyen cobertura Medicare para medicamentos recetados. Esta es la cobertura Medicare Parte D.</a:t>
            </a:r>
          </a:p>
          <a:p>
            <a:r>
              <a:rPr dirty="0" smtClean="0"/>
              <a:t>En algunos planes, como las Organizaciones de mantenimiento de la salud (HMO) de Medicare, es posible que solo pueda ver a ciertos médicos o ir a ciertos hospitales. Usted ahorra más dinero de su bolsillo si obtiene los servicios a través de la red del plan.</a:t>
            </a:r>
          </a:p>
          <a:p>
            <a:pPr marL="0" lvl="1" indent="0">
              <a:buNone/>
            </a:pPr>
            <a:r>
              <a:rPr dirty="0" smtClean="0"/>
              <a:t>Los beneficios y los gastos compartidos del plan MA pueden ser distintos a los de Medicare Original.</a:t>
            </a:r>
            <a:endParaRPr lang="es-US" dirty="0"/>
          </a:p>
        </p:txBody>
      </p:sp>
      <p:sp>
        <p:nvSpPr>
          <p:cNvPr id="7" name="Slide Number Placeholder 3"/>
          <p:cNvSpPr>
            <a:spLocks noGrp="1"/>
          </p:cNvSpPr>
          <p:nvPr>
            <p:ph type="sldNum" sz="quarter" idx="5"/>
          </p:nvPr>
        </p:nvSpPr>
        <p:spPr/>
        <p:txBody>
          <a:bodyPr/>
          <a:lstStyle/>
          <a:p>
            <a:fld id="{403CF03F-F319-4886-AE41-6436F337AB4E}" type="slidenum">
              <a:rPr lang="en-US" smtClean="0"/>
              <a:pPr/>
              <a:t>77</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82647727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type="body" idx="1"/>
          </p:nvPr>
        </p:nvSpPr>
        <p:spPr/>
        <p:txBody>
          <a:bodyPr/>
          <a:lstStyle/>
          <a:p>
            <a:r>
              <a:rPr dirty="0" smtClean="0"/>
              <a:t>Es importante que sepa que cuando se une a un plan Medicare Advantage (MA) u otro plan de salud de Medicare, sigue perteneciendo al programa Medicare. Medicare le paga a estos planes de salud privados por su atención cada mes, ya sea que use o no los servicios.</a:t>
            </a:r>
          </a:p>
          <a:p>
            <a:r>
              <a:rPr dirty="0" smtClean="0"/>
              <a:t>Sigue teniendo los derechos y protecciones de Medicare.</a:t>
            </a:r>
          </a:p>
          <a:p>
            <a:r>
              <a:rPr dirty="0" smtClean="0"/>
              <a:t>Tendrá la oportunidad de unirse a otro plan MA o volver a Medicare Original si el plan decide dejar de participar en Medicare.</a:t>
            </a:r>
          </a:p>
          <a:p>
            <a:pPr lvl="1"/>
            <a:endParaRPr lang="es-US" dirty="0" smtClean="0"/>
          </a:p>
        </p:txBody>
      </p:sp>
      <p:sp>
        <p:nvSpPr>
          <p:cNvPr id="7" name="Slide Number Placeholder 3"/>
          <p:cNvSpPr>
            <a:spLocks noGrp="1"/>
          </p:cNvSpPr>
          <p:nvPr>
            <p:ph type="sldNum" sz="quarter" idx="5"/>
          </p:nvPr>
        </p:nvSpPr>
        <p:spPr/>
        <p:txBody>
          <a:bodyPr/>
          <a:lstStyle/>
          <a:p>
            <a:fld id="{403CF03F-F319-4886-AE41-6436F337AB4E}" type="slidenum">
              <a:rPr lang="en-US" smtClean="0"/>
              <a:pPr/>
              <a:t>78</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69442148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type="body" idx="1"/>
          </p:nvPr>
        </p:nvSpPr>
        <p:spPr/>
        <p:txBody>
          <a:bodyPr/>
          <a:lstStyle/>
          <a:p>
            <a:pPr>
              <a:spcBef>
                <a:spcPts val="608"/>
              </a:spcBef>
            </a:pPr>
            <a:r>
              <a:rPr dirty="0" smtClean="0"/>
              <a:t>Si se une a un plan Medicare Advantage (MA) debe continuar pagando la prima mensual de Medicare Parte B. La prima de la Parte B en 2016 es $104.90 para la mayoría de las personas; $121.80 para los que no se "mantengan indemnes".</a:t>
            </a:r>
            <a:endParaRPr lang="es-US" dirty="0">
              <a:ea typeface="Arial" pitchFamily="84" charset="0"/>
              <a:cs typeface="Arial" pitchFamily="84" charset="0"/>
            </a:endParaRPr>
          </a:p>
          <a:p>
            <a:pPr marL="172966" indent="-172966">
              <a:spcBef>
                <a:spcPts val="608"/>
              </a:spcBef>
              <a:buFont typeface="Wingdings" panose="05000000000000000000" pitchFamily="2" charset="2"/>
              <a:buChar char="§"/>
            </a:pPr>
            <a:r>
              <a:rPr dirty="0" smtClean="0"/>
              <a:t>Algunos planes pueden pagar la totalidad o una parte de la prima de la Parte B por usted</a:t>
            </a:r>
          </a:p>
          <a:p>
            <a:pPr marL="172966" indent="-172966">
              <a:spcBef>
                <a:spcPts val="608"/>
              </a:spcBef>
              <a:buFont typeface="Wingdings" panose="05000000000000000000" pitchFamily="2" charset="2"/>
              <a:buChar char="§"/>
            </a:pPr>
            <a:r>
              <a:rPr dirty="0" smtClean="0"/>
              <a:t>Algunas personas pueden ser elegibles para recibir asistencia estatal (programas para las personas con Medicare que tienen ingresos y recursos limitados).</a:t>
            </a:r>
            <a:endParaRPr lang="es-US" dirty="0">
              <a:ea typeface="Arial" pitchFamily="84" charset="0"/>
              <a:cs typeface="Arial" pitchFamily="84" charset="0"/>
            </a:endParaRPr>
          </a:p>
          <a:p>
            <a:pPr>
              <a:spcBef>
                <a:spcPts val="608"/>
              </a:spcBef>
            </a:pPr>
            <a:r>
              <a:rPr dirty="0" smtClean="0"/>
              <a:t>Cuando se une a un plan MA es posible que tenga otros costos, por ejemplo:</a:t>
            </a:r>
          </a:p>
          <a:p>
            <a:pPr marL="172966" indent="-172966">
              <a:spcBef>
                <a:spcPts val="608"/>
              </a:spcBef>
              <a:buFont typeface="Wingdings" panose="05000000000000000000" pitchFamily="2" charset="2"/>
              <a:buChar char="§"/>
            </a:pPr>
            <a:r>
              <a:rPr dirty="0" smtClean="0"/>
              <a:t>Una prima mensual adicional al plan</a:t>
            </a:r>
          </a:p>
          <a:p>
            <a:pPr marL="172966" indent="-172966">
              <a:spcBef>
                <a:spcPts val="608"/>
              </a:spcBef>
              <a:buFont typeface="Wingdings" panose="05000000000000000000" pitchFamily="2" charset="2"/>
              <a:buChar char="§"/>
            </a:pPr>
            <a:r>
              <a:rPr dirty="0" smtClean="0"/>
              <a:t>Deducibles, coseguro y copagos</a:t>
            </a:r>
          </a:p>
          <a:p>
            <a:pPr marL="396814" lvl="1" indent="-171424">
              <a:spcBef>
                <a:spcPts val="608"/>
              </a:spcBef>
              <a:buFont typeface="Arial" panose="020B0604020202020204" pitchFamily="34" charset="0"/>
              <a:buChar char="•"/>
            </a:pPr>
            <a:r>
              <a:rPr dirty="0" smtClean="0"/>
              <a:t>Estos costos pueden</a:t>
            </a:r>
          </a:p>
          <a:p>
            <a:pPr marL="571411" lvl="1" indent="-171424">
              <a:spcBef>
                <a:spcPts val="608"/>
              </a:spcBef>
              <a:buSzPct val="50000"/>
              <a:buFont typeface="Wingdings" panose="05000000000000000000" pitchFamily="2" charset="2"/>
              <a:buChar char="q"/>
            </a:pPr>
            <a:r>
              <a:rPr dirty="0" smtClean="0"/>
              <a:t>Ser diferentes de Medicare Original </a:t>
            </a:r>
          </a:p>
          <a:p>
            <a:pPr marL="571411" lvl="1" indent="-171424">
              <a:spcBef>
                <a:spcPts val="608"/>
              </a:spcBef>
              <a:buSzPct val="50000"/>
              <a:buFont typeface="Wingdings" panose="05000000000000000000" pitchFamily="2" charset="2"/>
              <a:buChar char="q"/>
            </a:pPr>
            <a:r>
              <a:rPr dirty="0" smtClean="0"/>
              <a:t>Variar de un plan a otro</a:t>
            </a:r>
          </a:p>
          <a:p>
            <a:pPr marL="571411" lvl="1" indent="-171424">
              <a:spcBef>
                <a:spcPts val="608"/>
              </a:spcBef>
              <a:buSzPct val="50000"/>
              <a:buFont typeface="Wingdings" panose="05000000000000000000" pitchFamily="2" charset="2"/>
              <a:buChar char="q"/>
            </a:pPr>
            <a:r>
              <a:rPr dirty="0" smtClean="0"/>
              <a:t>Ser más altos si usa servicios fuera de la red</a:t>
            </a:r>
          </a:p>
          <a:p>
            <a:endParaRPr lang="es-US" dirty="0" smtClean="0"/>
          </a:p>
          <a:p>
            <a:pPr lvl="1"/>
            <a:endParaRPr lang="es-US" dirty="0" smtClean="0"/>
          </a:p>
          <a:p>
            <a:endParaRPr lang="es-US" dirty="0" smtClean="0"/>
          </a:p>
        </p:txBody>
      </p:sp>
      <p:sp>
        <p:nvSpPr>
          <p:cNvPr id="7" name="Slide Number Placeholder 3"/>
          <p:cNvSpPr>
            <a:spLocks noGrp="1"/>
          </p:cNvSpPr>
          <p:nvPr>
            <p:ph type="sldNum" sz="quarter" idx="5"/>
          </p:nvPr>
        </p:nvSpPr>
        <p:spPr/>
        <p:txBody>
          <a:bodyPr/>
          <a:lstStyle/>
          <a:p>
            <a:fld id="{403CF03F-F319-4886-AE41-6436F337AB4E}" type="slidenum">
              <a:rPr lang="en-US" smtClean="0"/>
              <a:pPr/>
              <a:t>79</a:t>
            </a:fld>
            <a:endParaRPr lang="es-US" dirty="0"/>
          </a:p>
        </p:txBody>
      </p:sp>
      <p:sp>
        <p:nvSpPr>
          <p:cNvPr id="8" name="Slide Image Placeholder 7"/>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2249132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dirty="0" smtClean="0"/>
              <a:t>Si 4 meses antes de cumplir 65 años no recibe los beneficios del Seguro Social o de la Junta de Retiro Ferroviario (RRB) (porque, por ejemplo, todavía trabaja), deberá inscribirse en la Parte A  y en la Parte B (incluso aunque sea elegible para recibir la Parte A gratis). Deberá contactarse con el Seguro Social 3 meses antes de cumplir los 65. Si trabajó para un ferrocarril, contáctese con la RRB para inscribirse. No tiene que estar jubilado para obtener Medicare. </a:t>
            </a:r>
          </a:p>
          <a:p>
            <a:r>
              <a:rPr dirty="0" smtClean="0"/>
              <a:t>La edad completa de jubilación (también llamada "edad de jubilación normal") ha sido 65 años durante muchos años. Sin embargo, a partir de los nacidos en 1938 en adelante, esa edad aumenta en forma gradual hasta que alcanza la edad de 67 años para los nacidos después de 1959. </a:t>
            </a:r>
          </a:p>
          <a:p>
            <a:r>
              <a:rPr dirty="0" smtClean="0"/>
              <a:t>Las Enmiendas de Seguridad Social de 1983 incluyeron términos para elevar la edad completa de jubilación a partir de los nacidos en 1938 en adelante. El Congreso mencionó las mejoras en la salud de las personas mayores y el aumento de la expectativa de vida como las razones principales para aumentar la edad de jubilación normal.</a:t>
            </a:r>
          </a:p>
          <a:p>
            <a:r>
              <a:rPr dirty="0" smtClean="0"/>
              <a:t>Puede obtener más información o calcular su edad para reunir </a:t>
            </a:r>
            <a:r>
              <a:rPr i="1" dirty="0" smtClean="0"/>
              <a:t>todos</a:t>
            </a:r>
            <a:r>
              <a:rPr dirty="0" smtClean="0"/>
              <a:t> los beneficios de retiro del Seguro Social en </a:t>
            </a:r>
            <a:r>
              <a:rPr lang="en-US" dirty="0" smtClean="0">
                <a:hlinkClick r:id="rId3"/>
              </a:rPr>
              <a:t>SSA.gov/retirement/ageincrease.htm</a:t>
            </a:r>
            <a:r>
              <a:rPr dirty="0" smtClean="0"/>
              <a:t>.</a:t>
            </a:r>
          </a:p>
          <a:p>
            <a:r>
              <a:rPr lang="en-US" b="1" dirty="0" smtClean="0"/>
              <a:t>NOTA</a:t>
            </a:r>
            <a:r>
              <a:rPr dirty="0" smtClean="0"/>
              <a:t>: Si bien la edad para recibir todos los beneficios de retiro del Seguro Social está aumentando, la elegibilidad de los beneficios para Medicare por edad avanzada sigue siendo los 65 años.</a:t>
            </a:r>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8</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426616520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ChangeArrowheads="1" noTextEdit="1"/>
          </p:cNvSpPr>
          <p:nvPr>
            <p:ph type="sldImg"/>
          </p:nvPr>
        </p:nvSpPr>
        <p:spPr bwMode="auto">
          <a:xfrm>
            <a:off x="1423988" y="1154113"/>
            <a:ext cx="4154487" cy="3116262"/>
          </a:xfrm>
          <a:noFill/>
          <a:ln>
            <a:solidFill>
              <a:srgbClr val="000000"/>
            </a:solidFill>
            <a:miter lim="800000"/>
            <a:headEnd/>
            <a:tailEnd/>
          </a:ln>
        </p:spPr>
      </p:sp>
      <p:sp>
        <p:nvSpPr>
          <p:cNvPr id="21506" name="Rectangle 3"/>
          <p:cNvSpPr>
            <a:spLocks noGrp="1" noChangeArrowheads="1"/>
          </p:cNvSpPr>
          <p:nvPr>
            <p:ph type="body" idx="1"/>
          </p:nvPr>
        </p:nvSpPr>
        <p:spPr bwMode="auto">
          <a:xfrm>
            <a:off x="685023" y="4390922"/>
            <a:ext cx="6012985" cy="4541069"/>
          </a:xfrm>
          <a:noFill/>
        </p:spPr>
        <p:txBody>
          <a:bodyPr wrap="square" numCol="1" anchor="t" anchorCtr="0" compatLnSpc="1">
            <a:prstTxWarp prst="textNoShape">
              <a:avLst/>
            </a:prstTxWarp>
            <a:noAutofit/>
          </a:bodyPr>
          <a:lstStyle/>
          <a:p>
            <a:pPr marL="185327" indent="-185327">
              <a:spcBef>
                <a:spcPts val="597"/>
              </a:spcBef>
              <a:buFont typeface="Wingdings" panose="05000000000000000000" pitchFamily="2" charset="2"/>
              <a:buChar char="§"/>
            </a:pPr>
            <a:r>
              <a:rPr dirty="0" smtClean="0"/>
              <a:t>Los planes Medicare Advantage (MA) están disponibles para la mayoría de las personas con Medicare. Para ser elegible para unirse a un plan MA debe estar inscripto en Medicare Parte A (Seguro de hospital) y Medicare Parte B (Seguro médico). También debe vivir en el área geográfica de servicio del plan Debe ser un ciudadano estadounidense o estar presente en forma legal en los Estados Unidos, y no puede estar en la cárcel.</a:t>
            </a:r>
          </a:p>
          <a:p>
            <a:pPr marL="185327" indent="-185327">
              <a:spcBef>
                <a:spcPts val="597"/>
              </a:spcBef>
              <a:buFont typeface="Wingdings" panose="05000000000000000000" pitchFamily="2" charset="2"/>
              <a:buChar char="§"/>
            </a:pPr>
            <a:r>
              <a:rPr dirty="0" smtClean="0"/>
              <a:t>Para unirse a un plan MA también debe acordar:</a:t>
            </a:r>
          </a:p>
          <a:p>
            <a:pPr marL="341460" lvl="1" indent="-167568">
              <a:spcBef>
                <a:spcPts val="597"/>
              </a:spcBef>
              <a:buFont typeface="Arial" panose="020B0604020202020204" pitchFamily="34" charset="0"/>
              <a:buChar char="•"/>
            </a:pPr>
            <a:r>
              <a:rPr dirty="0" smtClean="0"/>
              <a:t>Suministrar la información necesaria al plan, como su número de Medicare, domicilio, fecha de nacimiento y otra información importante</a:t>
            </a:r>
          </a:p>
          <a:p>
            <a:pPr marL="341460" lvl="1" indent="-167568">
              <a:spcBef>
                <a:spcPts val="597"/>
              </a:spcBef>
              <a:buFont typeface="Arial" panose="020B0604020202020204" pitchFamily="34" charset="0"/>
              <a:buChar char="•"/>
            </a:pPr>
            <a:r>
              <a:rPr dirty="0" smtClean="0"/>
              <a:t>Seguir las reglas del plan</a:t>
            </a:r>
          </a:p>
          <a:p>
            <a:pPr marL="341460" lvl="1" indent="-167568">
              <a:spcBef>
                <a:spcPts val="597"/>
              </a:spcBef>
              <a:buFont typeface="Arial" panose="020B0604020202020204" pitchFamily="34" charset="0"/>
              <a:buChar char="•"/>
            </a:pPr>
            <a:r>
              <a:rPr dirty="0" smtClean="0"/>
              <a:t>Solo puede pertenecer a un plan MA por vez </a:t>
            </a:r>
          </a:p>
          <a:p>
            <a:pPr marL="0" lvl="1" indent="0">
              <a:spcBef>
                <a:spcPts val="597"/>
              </a:spcBef>
              <a:buNone/>
            </a:pPr>
            <a:r>
              <a:rPr dirty="0" smtClean="0"/>
              <a:t>Para obtener más información sobre los planes MA disponibles en su área, visite </a:t>
            </a:r>
            <a:r>
              <a:rPr lang="en-US" u="sng" dirty="0" smtClean="0">
                <a:solidFill>
                  <a:srgbClr val="0000FF"/>
                </a:solidFill>
                <a:hlinkClick r:id="rId3"/>
              </a:rPr>
              <a:t>Medicare.gov/find-a-plan/(X(1)S(2luz5a2efeq4xoilzh144gnd))/questions/home.aspx</a:t>
            </a:r>
            <a:r>
              <a:rPr dirty="0" smtClean="0"/>
              <a:t> y haga clic en "Encuentre Planes de Salud y para Medicamentos", o llame al 1-800-MEDICARE (1­800-633-4227). Los usuarios de TTY deben llamar al 1-877-486-2048.</a:t>
            </a:r>
          </a:p>
        </p:txBody>
      </p:sp>
      <p:sp>
        <p:nvSpPr>
          <p:cNvPr id="4" name="Slide Number Placeholder 4"/>
          <p:cNvSpPr>
            <a:spLocks noGrp="1"/>
          </p:cNvSpPr>
          <p:nvPr>
            <p:ph type="sldNum" sz="quarter" idx="5"/>
          </p:nvPr>
        </p:nvSpPr>
        <p:spPr>
          <a:xfrm>
            <a:off x="3966442" y="8772669"/>
            <a:ext cx="3034401" cy="463406"/>
          </a:xfrm>
        </p:spPr>
        <p:txBody>
          <a:bodyPr/>
          <a:lstStyle/>
          <a:p>
            <a:r>
              <a:rPr dirty="0" smtClean="0"/>
              <a:t>83</a:t>
            </a:r>
            <a:endParaRPr lang="es-US" dirty="0"/>
          </a:p>
        </p:txBody>
      </p:sp>
    </p:spTree>
    <p:extLst>
      <p:ext uri="{BB962C8B-B14F-4D97-AF65-F5344CB8AC3E}">
        <p14:creationId xmlns:p14="http://schemas.microsoft.com/office/powerpoint/2010/main" val="305399484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a:xfrm>
            <a:off x="670892" y="4347148"/>
            <a:ext cx="5441674" cy="3872927"/>
          </a:xfrm>
        </p:spPr>
        <p:txBody>
          <a:bodyPr/>
          <a:lstStyle/>
          <a:p>
            <a:pPr marL="182563" indent="-182563" defTabSz="897301">
              <a:spcBef>
                <a:spcPts val="589"/>
              </a:spcBef>
              <a:buFont typeface="Wingdings" panose="05000000000000000000" pitchFamily="2" charset="2"/>
              <a:buChar char="§"/>
              <a:defRPr/>
            </a:pPr>
            <a:r>
              <a:rPr lang="en-US" dirty="0">
                <a:solidFill>
                  <a:prstClr val="black"/>
                </a:solidFill>
              </a:rPr>
              <a:t>Puede inscribirse a un Plan Medicare Advantage (MA) la primera vez que es elegible para Medicare, durante el Período de Inscripción Inicial (IEP), que se denomina técnicamente Período de Inscripción a la Cobertura Inicial (ICEP), que comienza 3 meses inmediatamente antes de su primer beneficio para Medicare Parte A (Seguro de Hospital) y Medicare Parte B (Seguro Médico). </a:t>
            </a:r>
            <a:endParaRPr lang="es-US" dirty="0" smtClean="0">
              <a:solidFill>
                <a:prstClr val="black"/>
              </a:solidFill>
            </a:endParaRPr>
          </a:p>
          <a:p>
            <a:pPr marL="171450" lvl="1" defTabSz="897301">
              <a:spcBef>
                <a:spcPts val="589"/>
              </a:spcBef>
              <a:defRPr/>
            </a:pPr>
            <a:r>
              <a:rPr lang="en-US" b="1" dirty="0" smtClean="0">
                <a:solidFill>
                  <a:prstClr val="black"/>
                </a:solidFill>
              </a:rPr>
              <a:t>Importante: </a:t>
            </a:r>
            <a:r>
              <a:rPr lang="en-US" dirty="0" smtClean="0">
                <a:solidFill>
                  <a:prstClr val="black"/>
                </a:solidFill>
              </a:rPr>
              <a:t>Si demora en inscribirse para Medicare Parte B (por ejemplo, debido a una cobertura grupal activa de un empleador), es posible que su tiempo para inscribirse en un Plan MA sea más restringido. Su IEP comienza 3 meses antes de su elegibilidad para Medicare Parte A y Parte B. Termina el día antes de que comience su elegibilidad para la Parte A y la Parte B, o el último día de su Período de Inscripción Inicial para la Parte B, lo que ocurra más tarde. </a:t>
            </a:r>
            <a:r>
              <a:rPr dirty="0" smtClean="0"/>
              <a:t>Para obtener más información, vea el Manual de Atención Manejada por</a:t>
            </a:r>
            <a:r>
              <a:rPr lang="en-US" dirty="0" smtClean="0">
                <a:solidFill>
                  <a:prstClr val="black"/>
                </a:solidFill>
              </a:rPr>
              <a:t> Medicare, Capítulo 2, a </a:t>
            </a:r>
            <a:r>
              <a:rPr lang="en-US" u="sng" dirty="0" smtClean="0">
                <a:solidFill>
                  <a:schemeClr val="lt1"/>
                </a:solidFill>
                <a:hlinkClick r:id="rId3"/>
              </a:rPr>
              <a:t>CMS.gov/Medicare/Eligibility-and-Enrollment/MedicareManagedCareManual/Downloads/CY2016</a:t>
            </a:r>
            <a:r>
              <a:rPr lang="en-US" dirty="0" smtClean="0">
                <a:solidFill>
                  <a:prstClr val="black"/>
                </a:solidFill>
              </a:rPr>
              <a:t>.</a:t>
            </a:r>
            <a:endParaRPr lang="es-US" dirty="0"/>
          </a:p>
          <a:p>
            <a:pPr marL="182563" indent="-182563" defTabSz="897301" eaLnBrk="1" hangingPunct="1">
              <a:spcBef>
                <a:spcPts val="589"/>
              </a:spcBef>
              <a:spcAft>
                <a:spcPts val="0"/>
              </a:spcAft>
              <a:buFont typeface="Wingdings" panose="05000000000000000000" pitchFamily="2" charset="2"/>
              <a:buChar char="§"/>
              <a:defRPr/>
            </a:pPr>
            <a:r>
              <a:rPr lang="en-US" dirty="0" smtClean="0">
                <a:solidFill>
                  <a:prstClr val="black"/>
                </a:solidFill>
              </a:rPr>
              <a:t>Puede inscribirse a 1 Plan MA por vez; la inscripción al plan generalmente es para un año calendario.</a:t>
            </a:r>
            <a:endParaRPr lang="es-US" dirty="0">
              <a:solidFill>
                <a:prstClr val="black"/>
              </a:solidFill>
            </a:endParaRPr>
          </a:p>
        </p:txBody>
      </p:sp>
      <p:sp>
        <p:nvSpPr>
          <p:cNvPr id="5" name="Slide Number Placeholder 4"/>
          <p:cNvSpPr>
            <a:spLocks noGrp="1"/>
          </p:cNvSpPr>
          <p:nvPr>
            <p:ph type="sldNum" sz="quarter" idx="11"/>
          </p:nvPr>
        </p:nvSpPr>
        <p:spPr/>
        <p:txBody>
          <a:bodyPr/>
          <a:lstStyle/>
          <a:p>
            <a:pPr>
              <a:defRPr/>
            </a:pPr>
            <a:fld id="{A35EDB75-A320-4BDD-BF36-287FFD451107}" type="slidenum">
              <a:rPr lang="en-US" smtClean="0"/>
              <a:pPr>
                <a:defRPr/>
              </a:pPr>
              <a:t>81</a:t>
            </a:fld>
            <a:endParaRPr lang="es-US" dirty="0"/>
          </a:p>
        </p:txBody>
      </p:sp>
    </p:spTree>
    <p:extLst>
      <p:ext uri="{BB962C8B-B14F-4D97-AF65-F5344CB8AC3E}">
        <p14:creationId xmlns:p14="http://schemas.microsoft.com/office/powerpoint/2010/main" val="246847005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a:xfrm>
            <a:off x="670892" y="4347148"/>
            <a:ext cx="5441674" cy="3872927"/>
          </a:xfrm>
        </p:spPr>
        <p:txBody>
          <a:bodyPr/>
          <a:lstStyle/>
          <a:p>
            <a:pPr defTabSz="897301" eaLnBrk="1" hangingPunct="1">
              <a:spcBef>
                <a:spcPts val="589"/>
              </a:spcBef>
              <a:spcAft>
                <a:spcPts val="0"/>
              </a:spcAft>
              <a:defRPr/>
            </a:pPr>
            <a:r>
              <a:rPr lang="en-US" dirty="0">
                <a:solidFill>
                  <a:prstClr val="black"/>
                </a:solidFill>
              </a:rPr>
              <a:t>También puede unirse o cambiar a otro Plan Medicare Advantage (MA) durante la Inscripción Abierta de Otoño.  </a:t>
            </a:r>
            <a:endParaRPr lang="es-US" dirty="0">
              <a:solidFill>
                <a:prstClr val="black"/>
              </a:solidFill>
            </a:endParaRPr>
          </a:p>
          <a:p>
            <a:pPr marL="182639" marR="0" indent="-182639" algn="l" defTabSz="897301" rtl="0" eaLnBrk="1" fontAlgn="base" latinLnBrk="0" hangingPunct="1">
              <a:lnSpc>
                <a:spcPct val="100000"/>
              </a:lnSpc>
              <a:spcBef>
                <a:spcPts val="589"/>
              </a:spcBef>
              <a:spcAft>
                <a:spcPts val="0"/>
              </a:spcAft>
              <a:buClrTx/>
              <a:buSzTx/>
              <a:buFont typeface="Wingdings" pitchFamily="2" charset="2"/>
              <a:buChar char="§"/>
              <a:tabLst/>
              <a:defRPr/>
            </a:pPr>
            <a:r>
              <a:rPr lang="en-US" dirty="0" smtClean="0">
                <a:solidFill>
                  <a:prstClr val="black"/>
                </a:solidFill>
              </a:rPr>
              <a:t>Este período comienza el 15 de octubre y dura hasta el 7 de diciembre de cada año y cualquier persona con Medicare puede unirse, cambiar o dejar un Plan MA. Su cobertura comenzará el 1 de enero, siempre que el plan reciba su pedido para el 7 de diciembre .</a:t>
            </a:r>
          </a:p>
          <a:p>
            <a:pPr marR="0" algn="l" defTabSz="897301" rtl="0" eaLnBrk="1" fontAlgn="base" latinLnBrk="0" hangingPunct="1">
              <a:lnSpc>
                <a:spcPct val="100000"/>
              </a:lnSpc>
              <a:spcBef>
                <a:spcPts val="589"/>
              </a:spcBef>
              <a:spcAft>
                <a:spcPts val="0"/>
              </a:spcAft>
              <a:buClrTx/>
              <a:buSzTx/>
              <a:tabLst/>
              <a:defRPr/>
            </a:pPr>
            <a:r>
              <a:rPr lang="en-US" sz="1200" kern="1200" dirty="0" smtClean="0">
                <a:solidFill>
                  <a:schemeClr val="tx1"/>
                </a:solidFill>
                <a:latin typeface="+mn-lt"/>
              </a:rPr>
              <a:t>Si obtiene Medicare debido a una incapacidad, puede unirse en el período de 7 meses que comienza 3 meses antes del mes 25 de incapacidad y termina 3 meses después del mes 25 de incapacidad.</a:t>
            </a:r>
          </a:p>
          <a:p>
            <a:pPr defTabSz="897301">
              <a:spcBef>
                <a:spcPts val="589"/>
              </a:spcBef>
              <a:defRPr/>
            </a:pPr>
            <a:r>
              <a:rPr lang="en-US" dirty="0" smtClean="0">
                <a:solidFill>
                  <a:prstClr val="black"/>
                </a:solidFill>
              </a:rPr>
              <a:t>Los planes deben permitir que se unan nuevos miembros. Es posible que los planes tengan prohibido aceptar nuevos miembros si existe un límite de capacidad aprobado de los Centros de Servicios de Medicare y Medicaid (CMS) o si existe una sanción de inscripción del CMS vigente. </a:t>
            </a:r>
            <a:endParaRPr lang="es-US" dirty="0"/>
          </a:p>
        </p:txBody>
      </p:sp>
      <p:sp>
        <p:nvSpPr>
          <p:cNvPr id="5" name="Slide Number Placeholder 4"/>
          <p:cNvSpPr>
            <a:spLocks noGrp="1"/>
          </p:cNvSpPr>
          <p:nvPr>
            <p:ph type="sldNum" sz="quarter" idx="11"/>
          </p:nvPr>
        </p:nvSpPr>
        <p:spPr/>
        <p:txBody>
          <a:bodyPr/>
          <a:lstStyle/>
          <a:p>
            <a:pPr>
              <a:defRPr/>
            </a:pPr>
            <a:fld id="{A35EDB75-A320-4BDD-BF36-287FFD451107}" type="slidenum">
              <a:rPr lang="en-US" smtClean="0"/>
              <a:pPr>
                <a:defRPr/>
              </a:pPr>
              <a:t>82</a:t>
            </a:fld>
            <a:endParaRPr lang="es-US" dirty="0"/>
          </a:p>
        </p:txBody>
      </p:sp>
    </p:spTree>
    <p:extLst>
      <p:ext uri="{BB962C8B-B14F-4D97-AF65-F5344CB8AC3E}">
        <p14:creationId xmlns:p14="http://schemas.microsoft.com/office/powerpoint/2010/main" val="77806502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1" indent="0">
              <a:buNone/>
            </a:pPr>
            <a:r>
              <a:rPr dirty="0" smtClean="0"/>
              <a:t>Es posible que pueda unirse o cambiar de plan en cualquiera de las siguientes situaciones, que le otorgan un Período de Inscripción Especial (SEP):</a:t>
            </a:r>
          </a:p>
          <a:p>
            <a:pPr lvl="1"/>
            <a:r>
              <a:rPr dirty="0" smtClean="0"/>
              <a:t>Si se traslada permanentemente fuera del área de servicio del plan.</a:t>
            </a:r>
          </a:p>
          <a:p>
            <a:pPr lvl="1"/>
            <a:r>
              <a:rPr dirty="0" smtClean="0"/>
              <a:t>Si tiene Medicaid</a:t>
            </a:r>
          </a:p>
          <a:p>
            <a:pPr lvl="1"/>
            <a:r>
              <a:rPr dirty="0" smtClean="0"/>
              <a:t>Si está inscripto en un plan que decida abandonar el programa Medicare o reducir su área de servicio al final del año</a:t>
            </a:r>
          </a:p>
          <a:p>
            <a:pPr lvl="1"/>
            <a:r>
              <a:rPr dirty="0" smtClean="0"/>
              <a:t>Si deja o pierde la cobertura del empleador o un sindicato</a:t>
            </a:r>
          </a:p>
          <a:p>
            <a:pPr lvl="1"/>
            <a:r>
              <a:rPr dirty="0" smtClean="0"/>
              <a:t>Si ingresa a un centro de cuidado a largo plazo, vive allí o se retira de este.</a:t>
            </a:r>
          </a:p>
          <a:p>
            <a:pPr lvl="1"/>
            <a:r>
              <a:rPr dirty="0" smtClean="0"/>
              <a:t>Si califica para ayuda adicional (tiene un SEP continuo, es decir que puede inscribirse en un plan o cambiarlo en cualquier momento)</a:t>
            </a:r>
          </a:p>
          <a:p>
            <a:pPr lvl="1"/>
            <a:r>
              <a:rPr dirty="0" smtClean="0"/>
              <a:t>Si deja de ser elegible para recibir ayuda adicional</a:t>
            </a:r>
          </a:p>
          <a:p>
            <a:pPr lvl="1"/>
            <a:r>
              <a:rPr dirty="0" smtClean="0"/>
              <a:t>Si se une o cambia a un plan de 5 estrellas </a:t>
            </a:r>
          </a:p>
          <a:p>
            <a:pPr lvl="1"/>
            <a:r>
              <a:rPr dirty="0" smtClean="0"/>
              <a:t>Si recibe una notificación retroactiva de que es elegible para Medicare</a:t>
            </a:r>
          </a:p>
          <a:p>
            <a:pPr lvl="1"/>
            <a:r>
              <a:rPr dirty="0" smtClean="0"/>
              <a:t>Otras circunstancias excepcionales</a:t>
            </a:r>
          </a:p>
          <a:p>
            <a:pPr marL="0" lvl="1" indent="0">
              <a:buNone/>
            </a:pPr>
            <a:r>
              <a:rPr lang="en-US" b="1" dirty="0" smtClean="0"/>
              <a:t>NOTA</a:t>
            </a:r>
            <a:r>
              <a:rPr dirty="0" smtClean="0"/>
              <a:t>: Si es elegible en forma retroactiva, hay reglas especiales que permiten la inscripción en un plan Medicare Advantage, Medicare Original o una póliza Medigap. Encontrará más información sobre las circunstancias que permiten una excepción en el Capítulo 2 del “Manual de Cuidados Administrados de Medicare”, Sección 30.4 en </a:t>
            </a:r>
            <a:r>
              <a:rPr lang="en-US" dirty="0" smtClean="0">
                <a:hlinkClick r:id="rId3"/>
              </a:rPr>
              <a:t>CMS.gov/medicare/health-plans/healthplansgeninfo/downloads/mc86c02.pdf</a:t>
            </a:r>
            <a:r>
              <a:rPr dirty="0" smtClean="0"/>
              <a:t>. </a:t>
            </a:r>
            <a:endParaRPr lang="es-US" dirty="0"/>
          </a:p>
        </p:txBody>
      </p:sp>
      <p:sp>
        <p:nvSpPr>
          <p:cNvPr id="5" name="Slide Number Placeholder 4"/>
          <p:cNvSpPr>
            <a:spLocks noGrp="1"/>
          </p:cNvSpPr>
          <p:nvPr>
            <p:ph type="sldNum" sz="quarter" idx="11"/>
          </p:nvPr>
        </p:nvSpPr>
        <p:spPr/>
        <p:txBody>
          <a:bodyPr/>
          <a:lstStyle/>
          <a:p>
            <a:fld id="{A35EDB75-A320-4BDD-BF36-287FFD451107}" type="slidenum">
              <a:rPr lang="en-US" smtClean="0"/>
              <a:pPr/>
              <a:t>83</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95010679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240360" y="4035281"/>
            <a:ext cx="6393553" cy="4737388"/>
          </a:xfrm>
        </p:spPr>
        <p:txBody>
          <a:bodyPr/>
          <a:lstStyle/>
          <a:p>
            <a:r>
              <a:rPr dirty="0" smtClean="0"/>
              <a:t>Medicare usa información sobre encuestas de satisfacción de los miembros, los planes y los proveedores de atención médica para dar calificaciones generales de estrellas a los planes. Los planes se califican con 1 a 5 estrellas. Una calificación de 5 estrellas se considera excelente. </a:t>
            </a:r>
          </a:p>
          <a:p>
            <a:r>
              <a:rPr dirty="0" smtClean="0"/>
              <a:t>Usted puede usar el Período de Inscripción Especial (SEP) de 5 estrellas para inscribirse en un solo plan Medicare Advantage (MA) de 5 estrellas, un plan MA de 5 estrellas con cobertura para medicamentos recetados (MA-PD), un Plan Medicare para Medicamentos Recetados (PDP) de 5 estrellas, o un Plan de costos de 5 estrellas, siempre que cumpla con los requisitos para inscribirse en el plan (por ejemplo, vivir dentro del área de servicios). Si actualmente está inscripto en un plan con una calificación general de 5 estrellas, puede usar este SEP para cambiar a otro plan distinto con calificación de 5 estrellas. </a:t>
            </a:r>
          </a:p>
          <a:p>
            <a:r>
              <a:rPr dirty="0" smtClean="0"/>
              <a:t>Los Centros de Servicios de Medicare y Medicaid (CMS) también crearon un SEP de coordinación para los planes para medicamentos recetados. Este SEP permite que las personas que se inscriben en ciertos tipos de planes de 5 estrellas sin cobertura de medicamentos elijan un plan para medicamentos, si la combinación está permitida por las normas de CMS. </a:t>
            </a:r>
          </a:p>
          <a:p>
            <a:r>
              <a:rPr dirty="0" smtClean="0"/>
              <a:t>Puede usar el SEP de 5 estrellas para cambiar los planes una vez por año entre el 8 de diciembre y el 30 de noviembre. Una vez que se inscribe en un plan de 5 estrellas, su SEP termina para ese año y solo podrá hacer cambios durante otros períodos de inscripción adecuados. Su inscripción comenzará el primer día del mes después de que el plan reciba su solicitud de inscripción. </a:t>
            </a:r>
          </a:p>
          <a:p>
            <a:r>
              <a:rPr dirty="0" smtClean="0"/>
              <a:t>Los planes reciben sus calificaciones de estrellas en octubre, que entran en vigencia el 1 de enero. Para conocer la información sobre la calificación de estrellas, visite el Buscador de Planes de Medicare en </a:t>
            </a:r>
            <a:r>
              <a:rPr lang="en-US" dirty="0" smtClean="0">
                <a:hlinkClick r:id="rId3"/>
              </a:rPr>
              <a:t>Medicare.gov/find-a-plan</a:t>
            </a:r>
            <a:r>
              <a:rPr dirty="0" smtClean="0"/>
              <a:t>. Busque la calificación general del plan para identificar los planes de 5 estrellas que puede cambiar durante este SEP. El manual “Medicare y Usted” no tiene todas las calificaciones actualizadas para este SEP.</a:t>
            </a:r>
          </a:p>
          <a:p>
            <a:r>
              <a:rPr lang="en-US" b="1" dirty="0" smtClean="0"/>
              <a:t>NOTA</a:t>
            </a:r>
            <a:r>
              <a:rPr dirty="0" smtClean="0"/>
              <a:t>: Es posible que pierda su cobertura de medicamentos recetados si usa este SEP para cambiarse de un plan con cobertura de medicamentos a otro que no la tenga. Tendrá que esperar al próximo período de inscripción aplicable para obtener cobertura y es posible que reciba una multa. </a:t>
            </a:r>
            <a:endParaRPr lang="es-US" dirty="0"/>
          </a:p>
        </p:txBody>
      </p:sp>
      <p:sp>
        <p:nvSpPr>
          <p:cNvPr id="5" name="Slide Number Placeholder 4"/>
          <p:cNvSpPr>
            <a:spLocks noGrp="1"/>
          </p:cNvSpPr>
          <p:nvPr>
            <p:ph type="sldNum" sz="quarter" idx="11"/>
          </p:nvPr>
        </p:nvSpPr>
        <p:spPr/>
        <p:txBody>
          <a:bodyPr/>
          <a:lstStyle/>
          <a:p>
            <a:fld id="{A35EDB75-A320-4BDD-BF36-287FFD451107}" type="slidenum">
              <a:rPr lang="en-US" smtClean="0"/>
              <a:pPr/>
              <a:t>84</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76681810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32796" y="4035280"/>
            <a:ext cx="5895274" cy="4583196"/>
          </a:xfrm>
        </p:spPr>
        <p:txBody>
          <a:bodyPr/>
          <a:lstStyle/>
          <a:p>
            <a:r>
              <a:rPr dirty="0" smtClean="0"/>
              <a:t>Si pertenece a un plan Medicare Advantage (MA) o Medicare Advantage con medicamentos recetados (MA-PD) puede cambiar a Medicare Original del 1 de enero al 14 de febrero. Si vuelve a optar por Medicare Original en dicho período, la cobertura del plan entrará en vigencia el primer día del mes calendario siguiente a la fecha en que se realizó la elección o modificación.</a:t>
            </a:r>
          </a:p>
          <a:p>
            <a:r>
              <a:rPr dirty="0" smtClean="0"/>
              <a:t>Para cancelar su inscripción a un plan MA y volver a Medicare Original durante este período, puede  </a:t>
            </a:r>
          </a:p>
          <a:p>
            <a:pPr lvl="1"/>
            <a:r>
              <a:rPr dirty="0" smtClean="0"/>
              <a:t>Solicitarlo directamente a la organización MA.</a:t>
            </a:r>
          </a:p>
          <a:p>
            <a:pPr lvl="1"/>
            <a:r>
              <a:rPr dirty="0" smtClean="0"/>
              <a:t>Llamar al 1-800-MEDICARE (1-800-633-4227). Los usuarios de TTY deben llamar al 1-877-486-2048.</a:t>
            </a:r>
          </a:p>
          <a:p>
            <a:pPr marL="0" lvl="1" indent="0">
              <a:buNone/>
            </a:pPr>
            <a:r>
              <a:rPr dirty="0" smtClean="0"/>
              <a:t>Si modifica esto, también puede inscribirse en un Plan Medicare para Medicamentos Recetados (PDP) para añadir cobertura de medicamentos. La cobertura comenzará el primer día del mes después de que el plan reciba su formulario de inscripción. </a:t>
            </a:r>
          </a:p>
          <a:p>
            <a:pPr marL="0" lvl="1" indent="0">
              <a:buNone/>
            </a:pPr>
            <a:r>
              <a:rPr dirty="0" smtClean="0"/>
              <a:t>Si deja un plan MA es posible que no pueda comprar una póliza del Asegurador Suplementario de Medicare (Medigap), pero también es posible que sí pueda hacerlo. Dependerá de sus circunstancias personales. Es posible que apliquen ciertos derechos federales. Los estados pueden proveer protecciones adicionales. Puede comprar una póliza de Medigap cuando sea que un plan acceda a venderle una. Vea las páginas 49-51 para obtener más información.  </a:t>
            </a:r>
          </a:p>
          <a:p>
            <a:pPr marL="0" lvl="1" indent="0">
              <a:buNone/>
            </a:pPr>
            <a:r>
              <a:rPr dirty="0" smtClean="0"/>
              <a:t>No puede unirse a otro plan MA durante este período Es importante que recuerde que en cualquier momento en que se inscriba en un nuevo plan MA, MA-PD o PDP, se cancelará automáticamente su inscripción al plan anterior. Esto incluye los planes solo MA de una Organización para el mantenimiento de la salud o una Organización de proveedores preferidos. Sin embargo, hay excepciones limitadas para miembros de planes MA privados de pago por servicio, planes de costo y planes Medicare de Cuenta de Ahorros Médicos. Una vez inscripto, la cobertura comenzará el primer día del mes después de que el plan reciba su formulario de inscripción. </a:t>
            </a:r>
            <a:endParaRPr lang="es-US" dirty="0"/>
          </a:p>
        </p:txBody>
      </p:sp>
      <p:sp>
        <p:nvSpPr>
          <p:cNvPr id="5" name="Slide Number Placeholder 4"/>
          <p:cNvSpPr>
            <a:spLocks noGrp="1"/>
          </p:cNvSpPr>
          <p:nvPr>
            <p:ph type="sldNum" sz="quarter" idx="11"/>
          </p:nvPr>
        </p:nvSpPr>
        <p:spPr/>
        <p:txBody>
          <a:bodyPr/>
          <a:lstStyle/>
          <a:p>
            <a:fld id="{A35EDB75-A320-4BDD-BF36-287FFD451107}" type="slidenum">
              <a:rPr lang="en-US" smtClean="0"/>
              <a:pPr/>
              <a:t>85</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427923578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Notes Placeholder 2"/>
          <p:cNvSpPr>
            <a:spLocks noGrp="1"/>
          </p:cNvSpPr>
          <p:nvPr>
            <p:ph type="body" idx="1"/>
          </p:nvPr>
        </p:nvSpPr>
        <p:spPr/>
        <p:txBody>
          <a:bodyPr/>
          <a:lstStyle/>
          <a:p>
            <a:r>
              <a:rPr dirty="0" smtClean="0"/>
              <a:t>Los planes Medicare Advantage incluyen</a:t>
            </a:r>
          </a:p>
          <a:p>
            <a:pPr marL="170730" indent="-170730">
              <a:buFont typeface="Wingdings" panose="05000000000000000000" pitchFamily="2" charset="2"/>
              <a:buChar char="§"/>
            </a:pPr>
            <a:r>
              <a:rPr dirty="0" smtClean="0"/>
              <a:t>Organización para el mantenimiento de la salud (HMO)</a:t>
            </a:r>
          </a:p>
          <a:p>
            <a:pPr marL="170730" indent="-170730">
              <a:buFont typeface="Wingdings" panose="05000000000000000000" pitchFamily="2" charset="2"/>
              <a:buChar char="§"/>
            </a:pPr>
            <a:r>
              <a:rPr dirty="0" smtClean="0"/>
              <a:t>HMO Punto de Servicio</a:t>
            </a:r>
          </a:p>
          <a:p>
            <a:pPr marL="170730" indent="-170730">
              <a:buFont typeface="Wingdings" panose="05000000000000000000" pitchFamily="2" charset="2"/>
              <a:buChar char="§"/>
            </a:pPr>
            <a:r>
              <a:rPr dirty="0" smtClean="0"/>
              <a:t>Organización de Proveedor Preferido </a:t>
            </a:r>
          </a:p>
          <a:p>
            <a:pPr marL="170730" indent="-170730">
              <a:buFont typeface="Wingdings" panose="05000000000000000000" pitchFamily="2" charset="2"/>
              <a:buChar char="§"/>
            </a:pPr>
            <a:r>
              <a:rPr dirty="0" smtClean="0"/>
              <a:t>Plan para Necesidades Especiales</a:t>
            </a:r>
          </a:p>
          <a:p>
            <a:pPr marL="170730" indent="-170730">
              <a:buFont typeface="Wingdings" panose="05000000000000000000" pitchFamily="2" charset="2"/>
              <a:buChar char="§"/>
            </a:pPr>
            <a:r>
              <a:rPr dirty="0" smtClean="0"/>
              <a:t>Servicio privado de pago por servicio </a:t>
            </a:r>
          </a:p>
          <a:p>
            <a:pPr marL="170730" indent="-170730">
              <a:buFont typeface="Wingdings" panose="05000000000000000000" pitchFamily="2" charset="2"/>
              <a:buChar char="§"/>
            </a:pPr>
            <a:r>
              <a:rPr dirty="0" smtClean="0"/>
              <a:t>Cuenta de Ahorros Médicos de Medicare </a:t>
            </a:r>
          </a:p>
        </p:txBody>
      </p:sp>
      <p:sp>
        <p:nvSpPr>
          <p:cNvPr id="7" name="Slide Number Placeholder 3"/>
          <p:cNvSpPr>
            <a:spLocks noGrp="1"/>
          </p:cNvSpPr>
          <p:nvPr>
            <p:ph type="sldNum" sz="quarter" idx="5"/>
          </p:nvPr>
        </p:nvSpPr>
        <p:spPr/>
        <p:txBody>
          <a:bodyPr/>
          <a:lstStyle/>
          <a:p>
            <a:fld id="{403CF03F-F319-4886-AE41-6436F337AB4E}" type="slidenum">
              <a:rPr lang="en-US" smtClean="0"/>
              <a:pPr/>
              <a:t>86</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528639489"/>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p:cNvSpPr>
            <a:spLocks noGrp="1" noChangeArrowheads="1"/>
          </p:cNvSpPr>
          <p:nvPr>
            <p:ph type="body" idx="1"/>
          </p:nvPr>
        </p:nvSpPr>
        <p:spPr/>
        <p:txBody>
          <a:bodyPr/>
          <a:lstStyle/>
          <a:p>
            <a:r>
              <a:rPr dirty="0" smtClean="0"/>
              <a:t>Algunos tipos de planes de salud Medicare que ofrecen cobertura del cuidado de la salud no son planes Medicare Advantage (MA) pero son parte de Medicare. Algunos de estos planes ofrecen cobertura de la Parte A (Seguro de hospital) y/o Parte B (Seguro médico), y algunos también ofrecen cobertura de medicamentos recetados (Parte D). Estos planes tienen en parte las mismas reglas que los planes MA. Algunas de estas reglas se explican brevemente en las próximas páginas. Sin embargo, cada tipo de plan tiene reglas especiales y excepciones, por lo que debe contactarse con todos los planes en los que esté interesado para obtener más detalles. Algunos ejemplos incluyen los planes Medicare de costos, los proyectos de innovación y los programas piloto y los planes del Programa Medicare de Cuidado Integral para Ancianos (PACE) </a:t>
            </a:r>
          </a:p>
          <a:p>
            <a:r>
              <a:rPr lang="en-US" b="1" dirty="0" smtClean="0"/>
              <a:t>NOTA</a:t>
            </a:r>
            <a:r>
              <a:rPr dirty="0" smtClean="0"/>
              <a:t>: Se ofrecen más detalles en el Módulo 11, “Planes Medicare Advantage” en </a:t>
            </a:r>
            <a:r>
              <a:rPr lang="en-US" dirty="0" smtClean="0">
                <a:hlinkClick r:id="rId3"/>
              </a:rPr>
              <a:t>CMS.gov/Outreach-and-Education/Training/ CMSNationalTrainingProgram/Training-Library-Items/ CMS1241850.html</a:t>
            </a:r>
            <a:r>
              <a:rPr dirty="0" smtClean="0"/>
              <a:t>.</a:t>
            </a:r>
            <a:endParaRPr lang="es-US" dirty="0"/>
          </a:p>
        </p:txBody>
      </p:sp>
      <p:sp>
        <p:nvSpPr>
          <p:cNvPr id="7" name="Slide Number Placeholder 3"/>
          <p:cNvSpPr>
            <a:spLocks noGrp="1"/>
          </p:cNvSpPr>
          <p:nvPr>
            <p:ph type="sldNum" sz="quarter" idx="5"/>
          </p:nvPr>
        </p:nvSpPr>
        <p:spPr/>
        <p:txBody>
          <a:bodyPr/>
          <a:lstStyle/>
          <a:p>
            <a:fld id="{403CF03F-F319-4886-AE41-6436F337AB4E}" type="slidenum">
              <a:rPr lang="en-US" smtClean="0"/>
              <a:pPr/>
              <a:t>87</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279764281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72557" y="4035280"/>
            <a:ext cx="6225302" cy="4475615"/>
          </a:xfrm>
        </p:spPr>
        <p:txBody>
          <a:bodyPr>
            <a:normAutofit fontScale="92500" lnSpcReduction="20000"/>
          </a:bodyPr>
          <a:lstStyle/>
          <a:p>
            <a:r>
              <a:rPr dirty="0" smtClean="0"/>
              <a:t>Visite </a:t>
            </a:r>
            <a:r>
              <a:rPr lang="en-US" dirty="0" smtClean="0">
                <a:hlinkClick r:id="rId3"/>
              </a:rPr>
              <a:t>Medicare.gov/find-a-plan/</a:t>
            </a:r>
            <a:r>
              <a:rPr dirty="0" smtClean="0"/>
              <a:t> y use el Buscador de Planes de Medicare: </a:t>
            </a:r>
          </a:p>
          <a:p>
            <a:pPr lvl="1"/>
            <a:r>
              <a:rPr dirty="0" smtClean="0"/>
              <a:t>Busque planes </a:t>
            </a:r>
            <a:r>
              <a:t/>
            </a:r>
            <a:br/>
            <a:r>
              <a:rPr dirty="0" smtClean="0"/>
              <a:t>de salud y para medicamentos</a:t>
            </a:r>
          </a:p>
          <a:p>
            <a:pPr lvl="1"/>
            <a:r>
              <a:rPr dirty="0" smtClean="0"/>
              <a:t>Personalice su búsqueda</a:t>
            </a:r>
            <a:r>
              <a:t/>
            </a:r>
            <a:br/>
            <a:r>
              <a:rPr dirty="0" smtClean="0"/>
              <a:t>para encontrar planes según </a:t>
            </a:r>
            <a:r>
              <a:t/>
            </a:r>
            <a:br/>
            <a:r>
              <a:rPr dirty="0" smtClean="0"/>
              <a:t>sus necesidades</a:t>
            </a:r>
          </a:p>
          <a:p>
            <a:pPr lvl="1"/>
            <a:r>
              <a:rPr dirty="0" smtClean="0"/>
              <a:t>Compare los planes en cuanto a sus calificaciones de calidad, beneficios cubiertos, costos y más</a:t>
            </a:r>
          </a:p>
          <a:p>
            <a:r>
              <a:rPr dirty="0" smtClean="0"/>
              <a:t>Compare los planes Medicare para medicamentos según lo que sea más importante para su situación y sus necesidades de medicamentos. Quizás quiera preguntarse lo siguiente: </a:t>
            </a:r>
          </a:p>
          <a:p>
            <a:pPr marL="170730" indent="-170730">
              <a:buFont typeface="Wingdings" panose="05000000000000000000" pitchFamily="2" charset="2"/>
              <a:buChar char="§"/>
            </a:pPr>
            <a:r>
              <a:rPr dirty="0" smtClean="0"/>
              <a:t>¿Qué plan cubre los medicamentos recetados que tomo? </a:t>
            </a:r>
          </a:p>
          <a:p>
            <a:pPr marL="170730" indent="-170730">
              <a:buFont typeface="Wingdings" panose="05000000000000000000" pitchFamily="2" charset="2"/>
              <a:buChar char="§"/>
            </a:pPr>
            <a:r>
              <a:rPr dirty="0" smtClean="0"/>
              <a:t>¿Qué plan me da el mejor precio general para todos mis medicamentos recetados? </a:t>
            </a:r>
          </a:p>
          <a:p>
            <a:pPr marL="170730" indent="-170730">
              <a:buFont typeface="Wingdings" panose="05000000000000000000" pitchFamily="2" charset="2"/>
              <a:buChar char="§"/>
            </a:pPr>
            <a:r>
              <a:rPr dirty="0" smtClean="0"/>
              <a:t>¿Cuáles son la prima mensual, el deducible anual y los coseguros o copagos? </a:t>
            </a:r>
          </a:p>
          <a:p>
            <a:pPr marL="170730" indent="-170730">
              <a:buFont typeface="Wingdings" panose="05000000000000000000" pitchFamily="2" charset="2"/>
              <a:buChar char="§"/>
            </a:pPr>
            <a:r>
              <a:rPr dirty="0" smtClean="0"/>
              <a:t>¿Qué plan me permite usar la farmacia que quiero u obtener mis medicamentos recetados por correo? </a:t>
            </a:r>
          </a:p>
          <a:p>
            <a:pPr marL="170730" indent="-170730">
              <a:buFont typeface="Wingdings" panose="05000000000000000000" pitchFamily="2" charset="2"/>
              <a:buChar char="§"/>
            </a:pPr>
            <a:r>
              <a:rPr dirty="0" smtClean="0"/>
              <a:t>¿Qué plan me da cobertura en varios estados si la necesito? </a:t>
            </a:r>
          </a:p>
          <a:p>
            <a:pPr marL="170730" indent="-170730">
              <a:buFont typeface="Wingdings" panose="05000000000000000000" pitchFamily="2" charset="2"/>
              <a:buChar char="§"/>
            </a:pPr>
            <a:r>
              <a:rPr dirty="0" smtClean="0"/>
              <a:t>¿Cuál es la calificación de estrellas del plan? </a:t>
            </a:r>
          </a:p>
          <a:p>
            <a:pPr marL="170730" indent="-170730">
              <a:buFont typeface="Wingdings" panose="05000000000000000000" pitchFamily="2" charset="2"/>
              <a:buChar char="§"/>
            </a:pPr>
            <a:r>
              <a:rPr dirty="0" smtClean="0"/>
              <a:t>¿Comenzará mi cobertura cuando lo necesito? </a:t>
            </a:r>
          </a:p>
          <a:p>
            <a:pPr marL="170730" indent="-170730">
              <a:buFont typeface="Wingdings" panose="05000000000000000000" pitchFamily="2" charset="2"/>
              <a:buChar char="§"/>
            </a:pPr>
            <a:r>
              <a:rPr dirty="0" smtClean="0"/>
              <a:t>¿Es probable que necesite protección contra costos de medicamentos inesperados en el futuro? </a:t>
            </a:r>
          </a:p>
          <a:p>
            <a:pPr marL="0" lvl="1" indent="0">
              <a:buNone/>
            </a:pPr>
            <a:r>
              <a:rPr dirty="0" smtClean="0"/>
              <a:t>Para obtener más información sobre el Buscador de Planes, visite </a:t>
            </a:r>
            <a:r>
              <a:rPr lang="en-US" dirty="0">
                <a:hlinkClick r:id="rId4"/>
              </a:rPr>
              <a:t>https://www.cms.gov/Outreach-and-Education/Training/CMSNationalTrainingProgram/Training-Library-Items/CMS1239988.html?DLPage=2&amp;DLEntries=10&amp;DLSort=0&amp;DLSortDir=ascending</a:t>
            </a:r>
            <a:r>
              <a:rPr dirty="0" smtClean="0"/>
              <a:t>. </a:t>
            </a:r>
          </a:p>
          <a:p>
            <a:pPr marL="0" lvl="1" indent="0">
              <a:buNone/>
            </a:pPr>
            <a:r>
              <a:rPr dirty="0" smtClean="0"/>
              <a:t>Sitio web de práctica para utilizar con escenarios aprobados: </a:t>
            </a:r>
            <a:r>
              <a:rPr lang="en-US" dirty="0" smtClean="0">
                <a:hlinkClick r:id="rId5"/>
              </a:rPr>
              <a:t>training.medicare.gov/find-a-plan/questions/home.aspx</a:t>
            </a:r>
            <a:r>
              <a:rPr dirty="0" smtClean="0"/>
              <a:t>.</a:t>
            </a:r>
          </a:p>
          <a:p>
            <a:pPr lvl="1"/>
            <a:endParaRPr lang="es-US" dirty="0" smtClean="0"/>
          </a:p>
          <a:p>
            <a:pPr lvl="1"/>
            <a:endParaRPr lang="es-US" dirty="0"/>
          </a:p>
        </p:txBody>
      </p:sp>
      <p:sp>
        <p:nvSpPr>
          <p:cNvPr id="4" name="Slide Number Placeholder 3"/>
          <p:cNvSpPr>
            <a:spLocks noGrp="1"/>
          </p:cNvSpPr>
          <p:nvPr>
            <p:ph type="sldNum" sz="quarter" idx="10"/>
          </p:nvPr>
        </p:nvSpPr>
        <p:spPr/>
        <p:txBody>
          <a:bodyPr/>
          <a:lstStyle/>
          <a:p>
            <a:fld id="{05757447-EEDE-445E-8FBB-2B67C9BA5686}" type="slidenum">
              <a:rPr lang="en-US" smtClean="0">
                <a:solidFill>
                  <a:prstClr val="black"/>
                </a:solidFill>
              </a:rPr>
              <a:pPr/>
              <a:t>88</a:t>
            </a:fld>
            <a:endParaRPr lang="es-US" dirty="0">
              <a:solidFill>
                <a:prstClr val="black"/>
              </a:solidFill>
            </a:endParaRPr>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534932067"/>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5007" indent="-370009" defTabSz="926637">
              <a:spcBef>
                <a:spcPts val="597"/>
              </a:spcBef>
              <a:defRPr/>
            </a:pPr>
            <a:r>
              <a:rPr dirty="0" smtClean="0"/>
              <a:t>Comp</a:t>
            </a:r>
            <a:r>
              <a:rPr lang="en-US" dirty="0" smtClean="0">
                <a:solidFill>
                  <a:prstClr val="black"/>
                </a:solidFill>
              </a:rPr>
              <a:t>ruebe su conocimiento</a:t>
            </a:r>
            <a:r>
              <a:rPr dirty="0" smtClean="0"/>
              <a:t>: </a:t>
            </a:r>
            <a:r>
              <a:rPr lang="en-US" dirty="0" smtClean="0">
                <a:solidFill>
                  <a:prstClr val="black"/>
                </a:solidFill>
              </a:rPr>
              <a:t>pregunta 5</a:t>
            </a:r>
          </a:p>
          <a:p>
            <a:pPr indent="-185327" defTabSz="926637">
              <a:spcBef>
                <a:spcPts val="597"/>
              </a:spcBef>
              <a:defRPr/>
            </a:pPr>
            <a:r>
              <a:rPr lang="en-US" dirty="0" smtClean="0">
                <a:solidFill>
                  <a:prstClr val="black"/>
                </a:solidFill>
              </a:rPr>
              <a:t>La mayoría de las personas inscriptas en un Plan Medicare Advantage (MA) continuarán pagando una prima mensual de Medicare Parte B.</a:t>
            </a:r>
            <a:r>
              <a:rPr dirty="0" smtClean="0"/>
              <a:t> </a:t>
            </a:r>
            <a:endParaRPr lang="es-US" dirty="0" smtClean="0">
              <a:solidFill>
                <a:prstClr val="black"/>
              </a:solidFill>
            </a:endParaRPr>
          </a:p>
          <a:p>
            <a:pPr marL="184948" lvl="1" indent="-184948" defTabSz="926637">
              <a:spcBef>
                <a:spcPts val="597"/>
              </a:spcBef>
              <a:buFont typeface="+mj-lt"/>
              <a:buAutoNum type="alphaLcPeriod"/>
              <a:defRPr/>
            </a:pPr>
            <a:r>
              <a:rPr lang="en-US" dirty="0" smtClean="0">
                <a:solidFill>
                  <a:prstClr val="black"/>
                </a:solidFill>
              </a:rPr>
              <a:t>Verdadero</a:t>
            </a:r>
            <a:endParaRPr lang="es-US" dirty="0" smtClean="0">
              <a:solidFill>
                <a:prstClr val="black"/>
              </a:solidFill>
            </a:endParaRPr>
          </a:p>
          <a:p>
            <a:pPr marL="183377" lvl="1" indent="-183377" defTabSz="926637">
              <a:spcBef>
                <a:spcPts val="597"/>
              </a:spcBef>
              <a:buFont typeface="+mj-lt"/>
              <a:buAutoNum type="alphaLcPeriod"/>
              <a:defRPr/>
            </a:pPr>
            <a:r>
              <a:rPr lang="en-US" dirty="0" smtClean="0">
                <a:solidFill>
                  <a:prstClr val="black"/>
                </a:solidFill>
              </a:rPr>
              <a:t>Falso</a:t>
            </a:r>
            <a:endParaRPr lang="es-US" dirty="0" smtClean="0">
              <a:solidFill>
                <a:prstClr val="black"/>
              </a:solidFill>
            </a:endParaRPr>
          </a:p>
          <a:p>
            <a:pPr defTabSz="926637">
              <a:spcBef>
                <a:spcPts val="597"/>
              </a:spcBef>
              <a:defRPr/>
            </a:pPr>
            <a:r>
              <a:rPr lang="en-US" b="1" dirty="0" smtClean="0">
                <a:solidFill>
                  <a:prstClr val="black"/>
                </a:solidFill>
              </a:rPr>
              <a:t>Respuesta: a. Verdadero</a:t>
            </a:r>
          </a:p>
          <a:p>
            <a:pPr defTabSz="926637">
              <a:spcBef>
                <a:spcPts val="597"/>
              </a:spcBef>
              <a:defRPr/>
            </a:pPr>
            <a:r>
              <a:rPr lang="en-US" dirty="0" smtClean="0">
                <a:solidFill>
                  <a:prstClr val="black"/>
                </a:solidFill>
              </a:rPr>
              <a:t>Si se une a un plan MA debe continuar pagando la prima mensual de Medicare Parte B. La prima de la Parte B para la mayoría de las personas en 2016 es $104.90.</a:t>
            </a:r>
          </a:p>
          <a:p>
            <a:pPr marL="185327" lvl="1" indent="-185327">
              <a:spcBef>
                <a:spcPts val="597"/>
              </a:spcBef>
            </a:pPr>
            <a:r>
              <a:rPr lang="en-US" dirty="0" smtClean="0">
                <a:solidFill>
                  <a:prstClr val="black"/>
                </a:solidFill>
              </a:rPr>
              <a:t>Algunos planes pueden pagar la totalidad o una parte de la prima de la Parte B por usted</a:t>
            </a:r>
          </a:p>
          <a:p>
            <a:pPr marL="185327" lvl="1" indent="-185327">
              <a:spcBef>
                <a:spcPts val="597"/>
              </a:spcBef>
            </a:pPr>
            <a:r>
              <a:rPr dirty="0" smtClean="0"/>
              <a:t>Algunas personas pueden ser elegibles para recibir asistencia estatal (programas para las personas con Medicare que tienen ingresos y recursos limitados).</a:t>
            </a:r>
            <a:endParaRPr lang="es-US" dirty="0" smtClean="0">
              <a:solidFill>
                <a:prstClr val="black"/>
              </a:solidFill>
              <a:ea typeface="Arial" pitchFamily="84" charset="0"/>
              <a:cs typeface="Arial" pitchFamily="84" charset="0"/>
            </a:endParaRPr>
          </a:p>
        </p:txBody>
      </p:sp>
      <p:sp>
        <p:nvSpPr>
          <p:cNvPr id="4" name="Slide Number Placeholder 3"/>
          <p:cNvSpPr>
            <a:spLocks noGrp="1"/>
          </p:cNvSpPr>
          <p:nvPr>
            <p:ph type="sldNum" sz="quarter" idx="10"/>
          </p:nvPr>
        </p:nvSpPr>
        <p:spPr/>
        <p:txBody>
          <a:bodyPr/>
          <a:lstStyle/>
          <a:p>
            <a:fld id="{0B77B103-16DD-4E5B-B7FE-8CB91BD629A9}" type="slidenum">
              <a:rPr lang="en-US" smtClean="0"/>
              <a:t>89</a:t>
            </a:fld>
            <a:endParaRPr lang="es-US" dirty="0"/>
          </a:p>
        </p:txBody>
      </p:sp>
    </p:spTree>
    <p:extLst>
      <p:ext uri="{BB962C8B-B14F-4D97-AF65-F5344CB8AC3E}">
        <p14:creationId xmlns:p14="http://schemas.microsoft.com/office/powerpoint/2010/main" val="18258368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32796" y="4035281"/>
            <a:ext cx="5833492" cy="4383879"/>
          </a:xfrm>
        </p:spPr>
        <p:txBody>
          <a:bodyPr/>
          <a:lstStyle/>
          <a:p>
            <a:r>
              <a:rPr dirty="0" smtClean="0"/>
              <a:t>Su primera oportunidad para inscribirse en Medicare es durante su período de inscripción inicial (IEP, en inglés), que dura 7 meses. La cobertura comenzará según cuándo se inscriba. Si se inscribe durante los primeros 3 meses del IEP (los 3 meses antes del mes en que cumple 65 años), la cobertura comenzará el primer día del mes en que cumpla 65. Si se inscribe el mes en que cumple los 65, la cobertura comenzará el primer día del mes siguiente. Si se inscribe durante los últimos 3 meses del IEP (los 3 meses después del mes en que cumplió 65 años), la cobertura comenzará 2 o 3 meses después de que haya cumplido 65.</a:t>
            </a:r>
          </a:p>
          <a:p>
            <a:r>
              <a:rPr dirty="0" smtClean="0"/>
              <a:t>Si es elegible para la Parte A </a:t>
            </a:r>
            <a:r>
              <a:rPr b="1" dirty="0" smtClean="0"/>
              <a:t>gratuita</a:t>
            </a:r>
            <a:r>
              <a:rPr dirty="0" smtClean="0"/>
              <a:t>, puede inscribirse en la Parte A una vez que el IEP haya comenzado (3 meses antes de que cumpla 65 años) y en cualquier mes después. Si no es elegible para la Parte A gratuita, solo podrá inscribirse a ella durante el IEP o durante los períodos de inscripción limitados para la Parte B. </a:t>
            </a:r>
          </a:p>
          <a:p>
            <a:r>
              <a:rPr dirty="0" smtClean="0"/>
              <a:t>Todos (independientemente de que reciban la Parte A sin prima o deban pagar una prima por ella) pueden inscribirse en la Parte B durante:</a:t>
            </a:r>
          </a:p>
          <a:p>
            <a:pPr marL="170730" indent="-170730">
              <a:buFont typeface="Wingdings" panose="05000000000000000000" pitchFamily="2" charset="2"/>
              <a:buChar char="§"/>
            </a:pPr>
            <a:r>
              <a:rPr dirty="0" smtClean="0"/>
              <a:t>El IEP.</a:t>
            </a:r>
          </a:p>
          <a:p>
            <a:pPr marL="170730" indent="-170730">
              <a:buFont typeface="Wingdings" panose="05000000000000000000" pitchFamily="2" charset="2"/>
              <a:buChar char="§"/>
            </a:pPr>
            <a:r>
              <a:rPr dirty="0" smtClean="0"/>
              <a:t>El Período de Inscripción General (GEP en inglés) anual, del 1 de enero al 31 de marzo de cada año.</a:t>
            </a:r>
          </a:p>
          <a:p>
            <a:pPr marL="170730" indent="-170730">
              <a:buFont typeface="Wingdings" panose="05000000000000000000" pitchFamily="2" charset="2"/>
              <a:buChar char="§"/>
            </a:pPr>
            <a:r>
              <a:rPr dirty="0" smtClean="0"/>
              <a:t> En situaciones limitadas, en un Período de Inscripción Especial (SEP en inglés).</a:t>
            </a:r>
          </a:p>
          <a:p>
            <a:r>
              <a:rPr dirty="0" smtClean="0"/>
              <a:t>Si no se inscribe en la Parte B (o Parte A con prima) durante el IEP, es posible que deba pagar una multa. Para la Parte B, es una multa de por vida mientras tenga la Parte B.</a:t>
            </a:r>
            <a:endParaRPr lang="es-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9</a:t>
            </a:fld>
            <a:endParaRPr lang="es-US" dirty="0"/>
          </a:p>
        </p:txBody>
      </p:sp>
      <p:sp>
        <p:nvSpPr>
          <p:cNvPr id="7" name="Slide Image Placeholder 6"/>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779481486"/>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1" name="Notes Placeholder 2"/>
          <p:cNvSpPr>
            <a:spLocks noGrp="1"/>
          </p:cNvSpPr>
          <p:nvPr>
            <p:ph type="body" idx="1"/>
          </p:nvPr>
        </p:nvSpPr>
        <p:spPr/>
        <p:txBody>
          <a:bodyPr/>
          <a:lstStyle/>
          <a:p>
            <a:r>
              <a:rPr dirty="0" smtClean="0"/>
              <a:t>La Lección 3, “Derechos y proceso de apelación” ofrece una reseña de sus derechos en Medicare y el proceso para apelar ciertas decisiones.</a:t>
            </a:r>
          </a:p>
          <a:p>
            <a:pPr marL="170730" indent="-170730">
              <a:buFont typeface="Wingdings" panose="05000000000000000000" pitchFamily="2" charset="2"/>
              <a:buChar char="§"/>
            </a:pPr>
            <a:r>
              <a:rPr dirty="0" smtClean="0"/>
              <a:t>Derechos de los pacientes </a:t>
            </a:r>
          </a:p>
          <a:p>
            <a:pPr marL="170730" indent="-170730">
              <a:buFont typeface="Wingdings" panose="05000000000000000000" pitchFamily="2" charset="2"/>
              <a:buChar char="§"/>
            </a:pPr>
            <a:r>
              <a:rPr dirty="0" smtClean="0"/>
              <a:t>Proceso de apelación</a:t>
            </a:r>
          </a:p>
          <a:p>
            <a:pPr marL="284550" lvl="2"/>
            <a:r>
              <a:rPr dirty="0" smtClean="0"/>
              <a:t>Parte A y Parte B (Medicare Original) </a:t>
            </a:r>
          </a:p>
          <a:p>
            <a:pPr marL="284550" lvl="2"/>
            <a:r>
              <a:rPr dirty="0" smtClean="0"/>
              <a:t>Derechos de Medigap</a:t>
            </a:r>
          </a:p>
          <a:p>
            <a:pPr marL="284550" lvl="2"/>
            <a:r>
              <a:rPr dirty="0" smtClean="0"/>
              <a:t>Parte C (Medicare Advantage) </a:t>
            </a:r>
          </a:p>
          <a:p>
            <a:pPr marL="284550" lvl="2"/>
            <a:r>
              <a:rPr dirty="0" smtClean="0"/>
              <a:t>Parte D (Cobertura Medicare para medicamentos recetados)</a:t>
            </a:r>
          </a:p>
          <a:p>
            <a:pPr marL="0" lvl="1" indent="0">
              <a:buNone/>
            </a:pPr>
            <a:r>
              <a:rPr lang="en-US" b="1" dirty="0" smtClean="0"/>
              <a:t>NOTA</a:t>
            </a:r>
            <a:r>
              <a:rPr dirty="0" smtClean="0"/>
              <a:t>: El Módulo 2 "Derechos y Protecciones" describe este tema en más detalle en </a:t>
            </a:r>
            <a:r>
              <a:rPr lang="en-US" dirty="0" smtClean="0">
                <a:hlinkClick r:id="rId3"/>
              </a:rPr>
              <a:t>CMS.gov/Outreach-and-Education/Training/ CMSNationalTrainingProgram/Training-Library.html</a:t>
            </a:r>
            <a:r>
              <a:rPr dirty="0" smtClean="0"/>
              <a:t>.</a:t>
            </a:r>
          </a:p>
          <a:p>
            <a:pPr lvl="1"/>
            <a:endParaRPr lang="es-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90</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1760623375"/>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Notes Placeholder 2"/>
          <p:cNvSpPr>
            <a:spLocks noGrp="1"/>
          </p:cNvSpPr>
          <p:nvPr>
            <p:ph type="body" idx="1"/>
          </p:nvPr>
        </p:nvSpPr>
        <p:spPr/>
        <p:txBody>
          <a:bodyPr/>
          <a:lstStyle/>
          <a:p>
            <a:pPr marL="0" lvl="1" indent="0">
              <a:buNone/>
            </a:pPr>
            <a:r>
              <a:rPr dirty="0" smtClean="0"/>
              <a:t>“Derechos Medicare”, explica que sin importar cómo reciba su plan Medicare, siempre tiene determinados derechos y protecciones garantizados. Brindaremos información acerca de derechos adicionales que son específicos, según la manera en que elige recibir su cobertura Medicare.</a:t>
            </a:r>
          </a:p>
          <a:p>
            <a:pPr lvl="1"/>
            <a:r>
              <a:rPr dirty="0" smtClean="0"/>
              <a:t>Medicare Original </a:t>
            </a:r>
          </a:p>
          <a:p>
            <a:pPr lvl="1"/>
            <a:r>
              <a:rPr dirty="0" smtClean="0"/>
              <a:t>Medicare Advantage y otros planes de salud de Medicare </a:t>
            </a:r>
          </a:p>
          <a:p>
            <a:pPr lvl="1"/>
            <a:r>
              <a:rPr dirty="0" smtClean="0"/>
              <a:t>Cobertura Medicare para medicamentos recetados </a:t>
            </a:r>
          </a:p>
          <a:p>
            <a:r>
              <a:rPr dirty="0" smtClean="0"/>
              <a:t>Sus derechos y protecciones Medicare están diseñados para</a:t>
            </a:r>
          </a:p>
          <a:p>
            <a:pPr lvl="1"/>
            <a:r>
              <a:rPr dirty="0" smtClean="0"/>
              <a:t>Protegerlo cuando recibe atención médica</a:t>
            </a:r>
          </a:p>
          <a:p>
            <a:pPr lvl="1"/>
            <a:r>
              <a:rPr dirty="0" smtClean="0"/>
              <a:t>Protegerlo contra prácticas no éticas</a:t>
            </a:r>
          </a:p>
          <a:p>
            <a:pPr lvl="1"/>
            <a:r>
              <a:rPr dirty="0" smtClean="0"/>
              <a:t>Asegurar que reciba servicios necesarios por razones médicas que la ley establece que puede recibir</a:t>
            </a:r>
          </a:p>
          <a:p>
            <a:pPr lvl="1"/>
            <a:r>
              <a:rPr dirty="0" smtClean="0"/>
              <a:t>Proteger su privacidad</a:t>
            </a:r>
          </a:p>
        </p:txBody>
      </p:sp>
      <p:sp>
        <p:nvSpPr>
          <p:cNvPr id="70660" name="Slide Number Placeholder 3"/>
          <p:cNvSpPr>
            <a:spLocks noGrp="1"/>
          </p:cNvSpPr>
          <p:nvPr>
            <p:ph type="sldNum" sz="quarter" idx="5"/>
          </p:nvPr>
        </p:nvSpPr>
        <p:spPr/>
        <p:txBody>
          <a:bodyPr/>
          <a:lstStyle/>
          <a:p>
            <a:fld id="{A26CA24C-9F80-43B0-A81B-952833C6050C}" type="slidenum">
              <a:rPr lang="en-US" smtClean="0"/>
              <a:pPr/>
              <a:t>91</a:t>
            </a:fld>
            <a:endParaRPr lang="es-US" dirty="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9394126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5"/>
          <p:cNvSpPr>
            <a:spLocks noGrp="1" noChangeArrowheads="1"/>
          </p:cNvSpPr>
          <p:nvPr>
            <p:ph type="body" idx="1"/>
          </p:nvPr>
        </p:nvSpPr>
        <p:spPr/>
        <p:txBody>
          <a:bodyPr/>
          <a:lstStyle/>
          <a:p>
            <a:r>
              <a:rPr dirty="0" smtClean="0"/>
              <a:t>Si tiene Medicare, tiene derecho a</a:t>
            </a:r>
          </a:p>
          <a:p>
            <a:pPr lvl="1"/>
            <a:r>
              <a:rPr dirty="0" smtClean="0"/>
              <a:t>Ser tratado con dignidad y respeto en todo momento</a:t>
            </a:r>
          </a:p>
          <a:p>
            <a:pPr lvl="1"/>
            <a:r>
              <a:rPr dirty="0" smtClean="0"/>
              <a:t>Ser protegido contra la discriminación</a:t>
            </a:r>
          </a:p>
          <a:p>
            <a:pPr lvl="2"/>
            <a:r>
              <a:rPr dirty="0" smtClean="0"/>
              <a:t>La discriminación es contra la ley. Todas las empresas o agencias que trabajan con Medicare deben cumplir la ley y no pueden tratarlo de manera discriminatoria debido a su</a:t>
            </a:r>
          </a:p>
          <a:p>
            <a:pPr marL="398370" lvl="2" indent="-170730">
              <a:buSzPct val="50000"/>
              <a:buFont typeface="Wingdings" panose="05000000000000000000" pitchFamily="2" charset="2"/>
              <a:buChar char="q"/>
            </a:pPr>
            <a:r>
              <a:rPr dirty="0" smtClean="0"/>
              <a:t>Raza, color o nacionalidad</a:t>
            </a:r>
          </a:p>
          <a:p>
            <a:pPr marL="398370" lvl="2" indent="-170730">
              <a:buSzPct val="50000"/>
              <a:buFont typeface="Wingdings" panose="05000000000000000000" pitchFamily="2" charset="2"/>
              <a:buChar char="q"/>
            </a:pPr>
            <a:r>
              <a:rPr dirty="0" smtClean="0"/>
              <a:t>Incapacidad</a:t>
            </a:r>
          </a:p>
          <a:p>
            <a:pPr marL="398370" lvl="2" indent="-170730">
              <a:buSzPct val="50000"/>
              <a:buFont typeface="Wingdings" panose="05000000000000000000" pitchFamily="2" charset="2"/>
              <a:buChar char="q"/>
            </a:pPr>
            <a:r>
              <a:rPr dirty="0" smtClean="0"/>
              <a:t>Edad</a:t>
            </a:r>
          </a:p>
          <a:p>
            <a:pPr marL="398370" lvl="2" indent="-170730">
              <a:buSzPct val="50000"/>
              <a:buFont typeface="Wingdings" panose="05000000000000000000" pitchFamily="2" charset="2"/>
              <a:buChar char="q"/>
            </a:pPr>
            <a:r>
              <a:rPr dirty="0" smtClean="0"/>
              <a:t>Religión</a:t>
            </a:r>
          </a:p>
          <a:p>
            <a:pPr marL="398370" lvl="2" indent="-170730">
              <a:buSzPct val="50000"/>
              <a:buFont typeface="Wingdings" panose="05000000000000000000" pitchFamily="2" charset="2"/>
              <a:buChar char="q"/>
            </a:pPr>
            <a:r>
              <a:rPr dirty="0" smtClean="0"/>
              <a:t>Sexo</a:t>
            </a:r>
          </a:p>
          <a:p>
            <a:pPr marL="0" lvl="2" indent="0">
              <a:buSzPct val="75000"/>
              <a:buNone/>
            </a:pPr>
            <a:r>
              <a:rPr dirty="0" smtClean="0"/>
              <a:t>Estas protecciones, en general, están limitadas a quejas por discriminación presentadas contra proveedores de servicios sociales y de atención médica, que reciben asistencia financiera federal.</a:t>
            </a:r>
          </a:p>
          <a:p>
            <a:r>
              <a:rPr dirty="0" smtClean="0"/>
              <a:t>Si cree que no lo han tratado de manera justa por cualquiera de las razones anteriores, llame al Departamento de Salud y Servicios Humanos de EE.UU., Oficina de Derechos Civiles, al 1-800-368-1019. Los usuarios de TTY deben llamar al 1-800-537-7697. Para más información, visite </a:t>
            </a:r>
            <a:r>
              <a:rPr lang="en-US" dirty="0" smtClean="0">
                <a:hlinkClick r:id="rId3"/>
              </a:rPr>
              <a:t>HHS.gov/ocr</a:t>
            </a:r>
            <a:r>
              <a:rPr dirty="0" smtClean="0"/>
              <a:t>. </a:t>
            </a:r>
          </a:p>
          <a:p>
            <a:pPr lvl="1"/>
            <a:endParaRPr lang="es-US" dirty="0" smtClean="0"/>
          </a:p>
          <a:p>
            <a:pPr lvl="1"/>
            <a:endParaRPr lang="es-US" dirty="0"/>
          </a:p>
        </p:txBody>
      </p:sp>
      <p:sp>
        <p:nvSpPr>
          <p:cNvPr id="2" name="Slide Number Placeholder 1"/>
          <p:cNvSpPr>
            <a:spLocks noGrp="1"/>
          </p:cNvSpPr>
          <p:nvPr>
            <p:ph type="sldNum" sz="quarter" idx="10"/>
          </p:nvPr>
        </p:nvSpPr>
        <p:spPr/>
        <p:txBody>
          <a:bodyPr/>
          <a:lstStyle/>
          <a:p>
            <a:fld id="{666AA210-F09A-4D2C-988F-5E80B2706499}" type="slidenum">
              <a:rPr lang="en-US" smtClean="0"/>
              <a:pPr/>
              <a:t>92</a:t>
            </a:fld>
            <a:endParaRPr lang="es-US" dirty="0"/>
          </a:p>
        </p:txBody>
      </p:sp>
      <p:sp>
        <p:nvSpPr>
          <p:cNvPr id="5" name="Slide Image Placeholder 4"/>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60837379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txBox="1">
            <a:spLocks noGrp="1" noChangeArrowheads="1"/>
          </p:cNvSpPr>
          <p:nvPr/>
        </p:nvSpPr>
        <p:spPr bwMode="auto">
          <a:xfrm>
            <a:off x="4279285" y="8772677"/>
            <a:ext cx="2723180" cy="463403"/>
          </a:xfrm>
          <a:prstGeom prst="rect">
            <a:avLst/>
          </a:prstGeom>
          <a:noFill/>
          <a:ln w="9525">
            <a:noFill/>
            <a:miter lim="800000"/>
            <a:headEnd/>
            <a:tailEnd/>
          </a:ln>
        </p:spPr>
        <p:txBody>
          <a:bodyPr lIns="90721" tIns="45359" rIns="90721" bIns="45359" anchor="b"/>
          <a:lstStyle/>
          <a:p>
            <a:pPr algn="r" defTabSz="907444"/>
            <a:fld id="{506CA7D2-9962-4FBF-96B3-E69C054978CC}" type="slidenum">
              <a:rPr lang="en-US" sz="1200">
                <a:solidFill>
                  <a:prstClr val="black"/>
                </a:solidFill>
              </a:rPr>
              <a:pPr algn="r" defTabSz="907444"/>
              <a:t>93</a:t>
            </a:fld>
            <a:endParaRPr lang="es-US" sz="1200" dirty="0">
              <a:solidFill>
                <a:prstClr val="black"/>
              </a:solidFill>
            </a:endParaRPr>
          </a:p>
        </p:txBody>
      </p:sp>
      <p:sp>
        <p:nvSpPr>
          <p:cNvPr id="115716" name="Rectangle 3"/>
          <p:cNvSpPr>
            <a:spLocks noGrp="1" noChangeArrowheads="1"/>
          </p:cNvSpPr>
          <p:nvPr>
            <p:ph type="body" idx="1"/>
          </p:nvPr>
        </p:nvSpPr>
        <p:spPr/>
        <p:txBody>
          <a:bodyPr/>
          <a:lstStyle/>
          <a:p>
            <a:r>
              <a:rPr dirty="0" smtClean="0"/>
              <a:t>Medicare tiene la obligación de proteger su información de salud personal. El “Aviso de Prácticas de Privacidad para Medicare” describe cómo Medicare utiliza y divulga su información de salud personal y describe sus derechos individuales. Si está afiliado a un Plan Medicare Advantage, a otro plan de salud de Medicare o a un Plan de Medicamentos Recetados de Medicare, los materiales de su plan describen sus derechos a la privacidad.</a:t>
            </a:r>
          </a:p>
          <a:p>
            <a:pPr marL="0" lvl="1" indent="0">
              <a:buNone/>
            </a:pPr>
            <a:r>
              <a:rPr dirty="0" smtClean="0"/>
              <a:t>El “Aviso de Prácticas de Privacidad” se publica anualmente en el manual “Medicare y Usted” en </a:t>
            </a:r>
            <a:r>
              <a:rPr lang="en-US" dirty="0" smtClean="0">
                <a:hlinkClick r:id="rId3"/>
              </a:rPr>
              <a:t>Medicare.gov/medicare-and-you</a:t>
            </a:r>
            <a:r>
              <a:rPr dirty="0" smtClean="0"/>
              <a:t>.</a:t>
            </a:r>
          </a:p>
          <a:p>
            <a:r>
              <a:rPr dirty="0" smtClean="0"/>
              <a:t>Para obtener más información acerca del “Aviso de Prácticas de Privacidad” para Medicare Original, visite </a:t>
            </a:r>
            <a:r>
              <a:rPr lang="en-US" dirty="0" smtClean="0">
                <a:hlinkClick r:id="rId4"/>
              </a:rPr>
              <a:t>Medicare.gov/forms-help-and-resources/privacy-practices/privacy.html</a:t>
            </a:r>
            <a:r>
              <a:rPr dirty="0" smtClean="0"/>
              <a:t>.</a:t>
            </a:r>
          </a:p>
          <a:p>
            <a:pPr marL="0" lvl="1" indent="0">
              <a:buNone/>
            </a:pPr>
            <a:r>
              <a:rPr dirty="0" smtClean="0"/>
              <a:t>Para obtener más información llame al 1-800-MEDICARE (1-800-633-4227) Los usuarios de TTY deben llamar al 1-877-486-2048.</a:t>
            </a:r>
          </a:p>
          <a:p>
            <a:r>
              <a:rPr dirty="0" smtClean="0"/>
              <a:t> </a:t>
            </a:r>
          </a:p>
        </p:txBody>
      </p:sp>
      <p:sp>
        <p:nvSpPr>
          <p:cNvPr id="2" name="Slide Number Placeholder 1"/>
          <p:cNvSpPr>
            <a:spLocks noGrp="1"/>
          </p:cNvSpPr>
          <p:nvPr>
            <p:ph type="sldNum" sz="quarter" idx="10"/>
          </p:nvPr>
        </p:nvSpPr>
        <p:spPr/>
        <p:txBody>
          <a:bodyPr/>
          <a:lstStyle/>
          <a:p>
            <a:fld id="{666AA210-F09A-4D2C-988F-5E80B2706499}" type="slidenum">
              <a:rPr lang="en-US" smtClean="0"/>
              <a:pPr/>
              <a:t>93</a:t>
            </a:fld>
            <a:endParaRPr lang="es-US" dirty="0"/>
          </a:p>
        </p:txBody>
      </p:sp>
      <p:sp>
        <p:nvSpPr>
          <p:cNvPr id="5" name="Slide Image Placeholder 4"/>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211763625"/>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txBox="1">
            <a:spLocks noGrp="1" noChangeArrowheads="1"/>
          </p:cNvSpPr>
          <p:nvPr/>
        </p:nvSpPr>
        <p:spPr bwMode="auto">
          <a:xfrm>
            <a:off x="4269563" y="8772677"/>
            <a:ext cx="2723180" cy="463403"/>
          </a:xfrm>
          <a:prstGeom prst="rect">
            <a:avLst/>
          </a:prstGeom>
          <a:noFill/>
          <a:ln w="9525">
            <a:noFill/>
            <a:miter lim="800000"/>
            <a:headEnd/>
            <a:tailEnd/>
          </a:ln>
        </p:spPr>
        <p:txBody>
          <a:bodyPr lIns="90721" tIns="45359" rIns="90721" bIns="45359" anchor="b"/>
          <a:lstStyle/>
          <a:p>
            <a:pPr algn="r" defTabSz="907444"/>
            <a:fld id="{2D7C4A35-A331-4E9D-A4FE-840035DC4D06}" type="slidenum">
              <a:rPr lang="en-US" sz="1200">
                <a:solidFill>
                  <a:prstClr val="black"/>
                </a:solidFill>
              </a:rPr>
              <a:pPr algn="r" defTabSz="907444"/>
              <a:t>94</a:t>
            </a:fld>
            <a:endParaRPr lang="es-US" sz="1200" dirty="0">
              <a:solidFill>
                <a:prstClr val="black"/>
              </a:solidFill>
            </a:endParaRPr>
          </a:p>
        </p:txBody>
      </p:sp>
      <p:sp>
        <p:nvSpPr>
          <p:cNvPr id="124932" name="Rectangle 3"/>
          <p:cNvSpPr>
            <a:spLocks noGrp="1" noChangeArrowheads="1"/>
          </p:cNvSpPr>
          <p:nvPr>
            <p:ph type="body" idx="1"/>
          </p:nvPr>
        </p:nvSpPr>
        <p:spPr/>
        <p:txBody>
          <a:bodyPr/>
          <a:lstStyle/>
          <a:p>
            <a:r>
              <a:rPr dirty="0" smtClean="0"/>
              <a:t>Un intermediario del ciudadano es una persona que revisa quejas y ayuda a resolverlas. </a:t>
            </a:r>
          </a:p>
          <a:p>
            <a:r>
              <a:rPr dirty="0" smtClean="0"/>
              <a:t>El Intermediario de beneficiarios de Medicare ayuda a asegurar que la información esté disponible acerca de</a:t>
            </a:r>
          </a:p>
          <a:p>
            <a:pPr lvl="1"/>
            <a:r>
              <a:rPr dirty="0" smtClean="0"/>
              <a:t>Cobertura Medicare </a:t>
            </a:r>
          </a:p>
          <a:p>
            <a:pPr lvl="1"/>
            <a:r>
              <a:rPr dirty="0" smtClean="0"/>
              <a:t>Tomar decisiones de salud médica razonables </a:t>
            </a:r>
          </a:p>
          <a:p>
            <a:pPr lvl="1"/>
            <a:r>
              <a:rPr dirty="0" smtClean="0"/>
              <a:t>Derechos y protecciones Medicare </a:t>
            </a:r>
          </a:p>
          <a:p>
            <a:pPr lvl="1"/>
            <a:r>
              <a:rPr dirty="0" smtClean="0"/>
              <a:t>Resolver problemas </a:t>
            </a:r>
          </a:p>
          <a:p>
            <a:r>
              <a:rPr dirty="0" smtClean="0"/>
              <a:t>El intermediario del ciudadano revisa las consultas presentadas por las personas que tienen Medicare a través del teléfono 1-800-MEDICARE y del Programa Estatal de Asistencia con el Seguro Médico (SHIP). </a:t>
            </a:r>
          </a:p>
          <a:p>
            <a:r>
              <a:rPr dirty="0" smtClean="0"/>
              <a:t>Visite Medicare.gov para obtener información acerca de consultas y quejas, actividades del intermediario del ciudadano y qué necesitan saber los afiliados a Medicare.</a:t>
            </a:r>
          </a:p>
          <a:p>
            <a:r>
              <a:rPr dirty="0" smtClean="0"/>
              <a:t>El intermediario elabora un informe anual para la Secretaría de Salud y Servicios Humanos, el Congreso y otras organizaciones sobre lo que funciona y lo que no funciona bien, para mejorar la calidad de los servicios y la atención que recibe a través de Medicare.</a:t>
            </a:r>
            <a:endParaRPr lang="es-US" dirty="0"/>
          </a:p>
          <a:p>
            <a:endParaRPr lang="es-US" dirty="0" smtClean="0"/>
          </a:p>
        </p:txBody>
      </p:sp>
      <p:sp>
        <p:nvSpPr>
          <p:cNvPr id="2" name="Slide Number Placeholder 1"/>
          <p:cNvSpPr>
            <a:spLocks noGrp="1"/>
          </p:cNvSpPr>
          <p:nvPr>
            <p:ph type="sldNum" sz="quarter" idx="10"/>
          </p:nvPr>
        </p:nvSpPr>
        <p:spPr/>
        <p:txBody>
          <a:bodyPr/>
          <a:lstStyle/>
          <a:p>
            <a:fld id="{666AA210-F09A-4D2C-988F-5E80B2706499}" type="slidenum">
              <a:rPr lang="en-US" smtClean="0"/>
              <a:pPr/>
              <a:t>94</a:t>
            </a:fld>
            <a:endParaRPr lang="es-US" dirty="0"/>
          </a:p>
        </p:txBody>
      </p:sp>
      <p:sp>
        <p:nvSpPr>
          <p:cNvPr id="5" name="Slide Image Placeholder 4"/>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4093947973"/>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5"/>
          <p:cNvSpPr>
            <a:spLocks noGrp="1" noChangeArrowheads="1"/>
          </p:cNvSpPr>
          <p:nvPr>
            <p:ph type="body" idx="1"/>
          </p:nvPr>
        </p:nvSpPr>
        <p:spPr/>
        <p:txBody>
          <a:bodyPr/>
          <a:lstStyle/>
          <a:p>
            <a:r>
              <a:rPr dirty="0" smtClean="0"/>
              <a:t>Si tiene Medicare, tiene derecho a lo siguiente:</a:t>
            </a:r>
          </a:p>
          <a:p>
            <a:pPr lvl="1"/>
            <a:r>
              <a:rPr dirty="0" smtClean="0"/>
              <a:t>Presentar una reclamación por pago ante Medicare y obtener una decisión acerca del pago de atención médica, la cobertura de servicios o medicamentos recetados, incluso cuando su médico indique que Medicare no pagará determinado artículo o servicio. </a:t>
            </a:r>
          </a:p>
          <a:p>
            <a:pPr lvl="2"/>
            <a:r>
              <a:rPr dirty="0" smtClean="0"/>
              <a:t>Cuando se presenta una reclamación, usted recibe un aviso de Medicare que le informa qué estará cubierto y qué no. Esto podría diferir de lo que indica su médico. Si no está de acuerdo con la decisión de Medicare acerca de su reclamación, tiene derecho a apelar.</a:t>
            </a:r>
          </a:p>
          <a:p>
            <a:pPr lvl="1"/>
            <a:r>
              <a:rPr dirty="0" smtClean="0"/>
              <a:t>Presente una apelación si está en desacuerdo con una decisión acerca de un pago de atención médica, cobertura de servicios o cobertura de medicamentos recetados.</a:t>
            </a:r>
          </a:p>
          <a:p>
            <a:pPr lvl="2"/>
            <a:r>
              <a:rPr dirty="0" smtClean="0"/>
              <a:t>Para obtener más información sobre las apelaciones, visite </a:t>
            </a:r>
            <a:r>
              <a:rPr lang="en-US" dirty="0" smtClean="0">
                <a:hlinkClick r:id="rId3"/>
              </a:rPr>
              <a:t>Medicare.gov/appeals</a:t>
            </a:r>
            <a:r>
              <a:rPr dirty="0" smtClean="0"/>
              <a:t>.</a:t>
            </a:r>
          </a:p>
          <a:p>
            <a:pPr lvl="2"/>
            <a:r>
              <a:rPr dirty="0" smtClean="0"/>
              <a:t>Para recibir ayuda para presentar una apelación, llame al Programa Estatal de Asistencia con el Seguro Médico (SHIP) de su estado. Para obtener los teléfonos actualizados de SHIP, visite </a:t>
            </a:r>
            <a:r>
              <a:rPr lang="en-US" dirty="0" smtClean="0">
                <a:hlinkClick r:id="rId4"/>
              </a:rPr>
              <a:t>shiptacenter.org/</a:t>
            </a:r>
            <a:r>
              <a:rPr dirty="0" smtClean="0"/>
              <a:t>.</a:t>
            </a:r>
          </a:p>
          <a:p>
            <a:pPr lvl="2"/>
            <a:r>
              <a:rPr dirty="0" smtClean="0"/>
              <a:t>Si tiene un Plan Medicare Advantage, otro plan de salud de Medicare o un Plan de Medicamentos Recetados de Medicare, lea los materiales de su plan.</a:t>
            </a:r>
          </a:p>
          <a:p>
            <a:endParaRPr lang="es-US" dirty="0" smtClean="0"/>
          </a:p>
        </p:txBody>
      </p:sp>
      <p:sp>
        <p:nvSpPr>
          <p:cNvPr id="2" name="Slide Number Placeholder 1"/>
          <p:cNvSpPr>
            <a:spLocks noGrp="1"/>
          </p:cNvSpPr>
          <p:nvPr>
            <p:ph type="sldNum" sz="quarter" idx="10"/>
          </p:nvPr>
        </p:nvSpPr>
        <p:spPr/>
        <p:txBody>
          <a:bodyPr/>
          <a:lstStyle/>
          <a:p>
            <a:fld id="{666AA210-F09A-4D2C-988F-5E80B2706499}" type="slidenum">
              <a:rPr lang="en-US" smtClean="0"/>
              <a:pPr/>
              <a:t>95</a:t>
            </a:fld>
            <a:endParaRPr lang="es-US" dirty="0"/>
          </a:p>
        </p:txBody>
      </p:sp>
      <p:sp>
        <p:nvSpPr>
          <p:cNvPr id="5" name="Slide Image Placeholder 4"/>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408825227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5"/>
          <p:cNvSpPr>
            <a:spLocks noGrp="1" noChangeArrowheads="1"/>
          </p:cNvSpPr>
          <p:nvPr>
            <p:ph type="body" idx="1"/>
          </p:nvPr>
        </p:nvSpPr>
        <p:spPr/>
        <p:txBody>
          <a:bodyPr/>
          <a:lstStyle/>
          <a:p>
            <a:r>
              <a:rPr dirty="0" smtClean="0"/>
              <a:t>Si tiene Medicare, tiene derecho a: </a:t>
            </a:r>
          </a:p>
          <a:p>
            <a:pPr lvl="1"/>
            <a:r>
              <a:rPr dirty="0" smtClean="0"/>
              <a:t>Presentar reclamos (también llamadas quejas formales) acerca de servicios que recibió, otros temas o problemas que tenga para recibir atención médica y la calidad de la atención médica que recibió.</a:t>
            </a:r>
          </a:p>
          <a:p>
            <a:pPr lvl="1"/>
            <a:r>
              <a:rPr dirty="0" smtClean="0"/>
              <a:t>Si tiene inquietudes acerca de la calidad de cuidados que está recibiendo</a:t>
            </a:r>
          </a:p>
          <a:p>
            <a:pPr lvl="2"/>
            <a:r>
              <a:rPr dirty="0" smtClean="0"/>
              <a:t>En Medicare Original, llame a la Organización para el Mejoramiento de la Calidad Centrado en el Beneficiario y la Familia (BFCC-QIO) en su región para presentar una queja. Visite </a:t>
            </a:r>
            <a:r>
              <a:rPr lang="en-US" dirty="0" smtClean="0">
                <a:hlinkClick r:id="rId3"/>
              </a:rPr>
              <a:t>Medicare.gov/contacts</a:t>
            </a:r>
            <a:r>
              <a:rPr dirty="0" smtClean="0"/>
              <a:t> para obtener el número de teléfono de BFCC-QIO, o llame al 1-800-MEDICARE (1-800-633-4227). Los usuarios de TTY deben llamar al 1-877-486-2048.</a:t>
            </a:r>
          </a:p>
          <a:p>
            <a:pPr lvl="2"/>
            <a:r>
              <a:rPr dirty="0" smtClean="0"/>
              <a:t>En Medicare Advantage u otro plan de salud de Medicare, llame al BFCC-QIO, a su plan o a ambos. </a:t>
            </a:r>
          </a:p>
          <a:p>
            <a:pPr lvl="2"/>
            <a:r>
              <a:rPr dirty="0" smtClean="0"/>
              <a:t>Si padece Enfermedad Renal en Etapa Final (ESRD) y desea presentar una queja acerca de la atención que recibió, llame a la red ESRD de su estado. Para obtener el número de teléfono, visite </a:t>
            </a:r>
            <a:r>
              <a:rPr lang="en-US" dirty="0">
                <a:hlinkClick r:id="rId3"/>
              </a:rPr>
              <a:t>Medicare.gov/contacts</a:t>
            </a:r>
            <a:r>
              <a:rPr dirty="0" smtClean="0"/>
              <a:t> o llame a 1-800-MEDICARE (1-800-633-4227). Los usuarios de TTY deben llamar al 1-877-486-2048.</a:t>
            </a:r>
          </a:p>
          <a:p>
            <a:endParaRPr lang="es-US" dirty="0" smtClean="0"/>
          </a:p>
          <a:p>
            <a:pPr lvl="2"/>
            <a:endParaRPr lang="es-US" dirty="0" smtClean="0"/>
          </a:p>
        </p:txBody>
      </p:sp>
      <p:sp>
        <p:nvSpPr>
          <p:cNvPr id="2" name="Slide Number Placeholder 1"/>
          <p:cNvSpPr>
            <a:spLocks noGrp="1"/>
          </p:cNvSpPr>
          <p:nvPr>
            <p:ph type="sldNum" sz="quarter" idx="10"/>
          </p:nvPr>
        </p:nvSpPr>
        <p:spPr/>
        <p:txBody>
          <a:bodyPr/>
          <a:lstStyle/>
          <a:p>
            <a:fld id="{666AA210-F09A-4D2C-988F-5E80B2706499}" type="slidenum">
              <a:rPr lang="en-US" smtClean="0"/>
              <a:pPr/>
              <a:t>96</a:t>
            </a:fld>
            <a:endParaRPr lang="es-US" dirty="0"/>
          </a:p>
        </p:txBody>
      </p:sp>
      <p:sp>
        <p:nvSpPr>
          <p:cNvPr id="5" name="Slide Image Placeholder 4"/>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4275457043"/>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txBox="1">
            <a:spLocks noGrp="1" noChangeArrowheads="1"/>
          </p:cNvSpPr>
          <p:nvPr/>
        </p:nvSpPr>
        <p:spPr bwMode="auto">
          <a:xfrm>
            <a:off x="4279285" y="8772677"/>
            <a:ext cx="2723180" cy="463403"/>
          </a:xfrm>
          <a:prstGeom prst="rect">
            <a:avLst/>
          </a:prstGeom>
          <a:noFill/>
          <a:ln w="9525">
            <a:noFill/>
            <a:miter lim="800000"/>
            <a:headEnd/>
            <a:tailEnd/>
          </a:ln>
        </p:spPr>
        <p:txBody>
          <a:bodyPr lIns="90721" tIns="45359" rIns="90721" bIns="45359" anchor="b"/>
          <a:lstStyle/>
          <a:p>
            <a:pPr algn="r" defTabSz="907444"/>
            <a:fld id="{1A1C02EC-E2A3-484C-9290-59A6D808E6EC}" type="slidenum">
              <a:rPr lang="en-US" sz="1200">
                <a:solidFill>
                  <a:prstClr val="black"/>
                </a:solidFill>
              </a:rPr>
              <a:pPr algn="r" defTabSz="907444"/>
              <a:t>97</a:t>
            </a:fld>
            <a:endParaRPr lang="es-US" sz="1200" dirty="0">
              <a:solidFill>
                <a:prstClr val="black"/>
              </a:solidFill>
            </a:endParaRPr>
          </a:p>
        </p:txBody>
      </p:sp>
      <p:sp>
        <p:nvSpPr>
          <p:cNvPr id="79876" name="Rectangle 5"/>
          <p:cNvSpPr>
            <a:spLocks noGrp="1" noChangeArrowheads="1"/>
          </p:cNvSpPr>
          <p:nvPr>
            <p:ph type="body" idx="1"/>
          </p:nvPr>
        </p:nvSpPr>
        <p:spPr>
          <a:xfrm>
            <a:off x="228341" y="4035280"/>
            <a:ext cx="6489697" cy="4737383"/>
          </a:xfrm>
        </p:spPr>
        <p:txBody>
          <a:bodyPr/>
          <a:lstStyle/>
          <a:p>
            <a:pPr marL="0" lvl="2" indent="0">
              <a:spcBef>
                <a:spcPts val="504"/>
              </a:spcBef>
              <a:buNone/>
            </a:pPr>
            <a:r>
              <a:rPr dirty="0" smtClean="0"/>
              <a:t>Una póliza de Seguro Suplementario de Medicare (Medigap) es una póliza de seguro médico vendida por compañías de seguro privadas, para cubrir las brechas que deja la cobertura de Medicare Original, como importes de coseguro.</a:t>
            </a:r>
          </a:p>
          <a:p>
            <a:pPr>
              <a:spcBef>
                <a:spcPts val="504"/>
              </a:spcBef>
            </a:pPr>
            <a:r>
              <a:rPr dirty="0" smtClean="0"/>
              <a:t>Sus derechos, cuando se inscribe en Medicare Original, incluyen los siguientes:</a:t>
            </a:r>
          </a:p>
          <a:p>
            <a:pPr marL="174911" lvl="2" indent="-174911" defTabSz="902050">
              <a:spcBef>
                <a:spcPts val="504"/>
              </a:spcBef>
              <a:buFont typeface="Wingdings" panose="05000000000000000000" pitchFamily="2" charset="2"/>
              <a:buChar char="§"/>
              <a:defRPr/>
            </a:pPr>
            <a:r>
              <a:rPr dirty="0" smtClean="0"/>
              <a:t>En algunas situaciones, usted tiene derecho a comprar una póliza Medigap. Las pólizas Medigap deben cumplir las leyes federales y estatales que lo protegen. La carátula de la póliza Medigap debe identificarla con claridad como “Seguro Suplementario de Medicare.” Las compañías de seguros de Medigap en la mayoría de los estados (excepto Massachusetts, Minnesota y Wisconsin) solo pueden vender una póliza Medigap “estandarizada”. Estas pólizas están identificadas por las letras A, B, C, D, F, G, K, L, M y N. Los beneficios en cualquier plan Medigap identificado con la misma letra son iguales, independientemente de la compañía de seguros a quien le compre la póliza.  </a:t>
            </a:r>
          </a:p>
          <a:p>
            <a:pPr marL="174911" lvl="2" indent="-174911" defTabSz="902050">
              <a:spcBef>
                <a:spcPts val="504"/>
              </a:spcBef>
              <a:buFont typeface="Wingdings" panose="05000000000000000000" pitchFamily="2" charset="2"/>
              <a:buChar char="§"/>
              <a:defRPr/>
            </a:pPr>
            <a:r>
              <a:rPr dirty="0" smtClean="0"/>
              <a:t>Usted tiene derecho a comprar una póliza de Medigap durante su Período de Inscripción Abierta de Medigap, un período de 6 meses que comienza automáticamente el mes en que cumple 65 años, y se inscribe en Medicare Parte B, y cuando termina, no puede volver a comprarla.  </a:t>
            </a:r>
          </a:p>
          <a:p>
            <a:pPr marL="172610" indent="-172610">
              <a:spcBef>
                <a:spcPts val="504"/>
              </a:spcBef>
              <a:buFont typeface="Wingdings" panose="05000000000000000000" pitchFamily="2" charset="2"/>
              <a:buChar char="§"/>
              <a:defRPr/>
            </a:pPr>
            <a:r>
              <a:rPr dirty="0" smtClean="0"/>
              <a:t>Cuando tenga derechos de emisión garantizada, la póliza de Medigap</a:t>
            </a:r>
          </a:p>
          <a:p>
            <a:pPr marL="294077" lvl="3" indent="-123064">
              <a:spcBef>
                <a:spcPts val="504"/>
              </a:spcBef>
              <a:buSzPct val="100000"/>
              <a:buFont typeface="Arial" panose="020B0604020202020204" pitchFamily="34" charset="0"/>
              <a:buChar char="•"/>
            </a:pPr>
            <a:r>
              <a:rPr dirty="0" smtClean="0"/>
              <a:t>No puede rechazar su cobertura de Medigap ni aplicar condiciones a su póliza</a:t>
            </a:r>
          </a:p>
          <a:p>
            <a:pPr marL="294077" lvl="3" indent="-123064">
              <a:spcBef>
                <a:spcPts val="504"/>
              </a:spcBef>
              <a:buSzPct val="100000"/>
              <a:buFont typeface="Arial" panose="020B0604020202020204" pitchFamily="34" charset="0"/>
              <a:buChar char="•"/>
            </a:pPr>
            <a:r>
              <a:rPr dirty="0" smtClean="0"/>
              <a:t>Debe cubrir las condiciones preexistentes</a:t>
            </a:r>
          </a:p>
          <a:p>
            <a:pPr marL="294077" lvl="3" indent="-123064">
              <a:spcBef>
                <a:spcPts val="504"/>
              </a:spcBef>
              <a:buSzPct val="100000"/>
              <a:buFont typeface="Arial" panose="020B0604020202020204" pitchFamily="34" charset="0"/>
              <a:buChar char="•"/>
            </a:pPr>
            <a:r>
              <a:rPr dirty="0" smtClean="0"/>
              <a:t>No pueden cobrar más por una póliza debido a problemas de salud pasados o presentes</a:t>
            </a:r>
          </a:p>
          <a:p>
            <a:pPr marL="172610" indent="-172610">
              <a:spcBef>
                <a:spcPts val="504"/>
              </a:spcBef>
              <a:buFont typeface="Wingdings" panose="05000000000000000000" pitchFamily="2" charset="2"/>
              <a:buChar char="§"/>
            </a:pPr>
            <a:r>
              <a:rPr dirty="0" smtClean="0"/>
              <a:t>Algunos estados ofrecen derechos adicionales para comprar una póliza de Medigap.</a:t>
            </a:r>
          </a:p>
          <a:p>
            <a:pPr>
              <a:spcBef>
                <a:spcPts val="504"/>
              </a:spcBef>
            </a:pPr>
            <a:r>
              <a:rPr lang="en-US" b="1" dirty="0"/>
              <a:t>NOTA</a:t>
            </a:r>
            <a:r>
              <a:rPr dirty="0" smtClean="0"/>
              <a:t>: El Módulo 3, “Pólizas de Medigap (Seguro Suplementario de Medicare)” describe estas situaciones en </a:t>
            </a:r>
            <a:r>
              <a:rPr lang="en-US" dirty="0">
                <a:hlinkClick r:id="rId3"/>
              </a:rPr>
              <a:t>CMS.gov/Outreach-and-Education/Training/CMSNationalTrainingProgram/Training-Library.html</a:t>
            </a:r>
            <a:r>
              <a:rPr dirty="0" smtClean="0"/>
              <a:t>.</a:t>
            </a:r>
          </a:p>
        </p:txBody>
      </p:sp>
      <p:sp>
        <p:nvSpPr>
          <p:cNvPr id="2" name="Slide Number Placeholder 1"/>
          <p:cNvSpPr>
            <a:spLocks noGrp="1"/>
          </p:cNvSpPr>
          <p:nvPr>
            <p:ph type="sldNum" sz="quarter" idx="10"/>
          </p:nvPr>
        </p:nvSpPr>
        <p:spPr/>
        <p:txBody>
          <a:bodyPr/>
          <a:lstStyle/>
          <a:p>
            <a:fld id="{666AA210-F09A-4D2C-988F-5E80B2706499}" type="slidenum">
              <a:rPr lang="en-US" smtClean="0"/>
              <a:pPr/>
              <a:t>97</a:t>
            </a:fld>
            <a:endParaRPr lang="es-US" dirty="0"/>
          </a:p>
        </p:txBody>
      </p:sp>
      <p:sp>
        <p:nvSpPr>
          <p:cNvPr id="5" name="Slide Image Placeholder 4"/>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3720764159"/>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Rectangle 3"/>
          <p:cNvSpPr>
            <a:spLocks noGrp="1" noChangeArrowheads="1"/>
          </p:cNvSpPr>
          <p:nvPr>
            <p:ph type="body" idx="1"/>
          </p:nvPr>
        </p:nvSpPr>
        <p:spPr/>
        <p:txBody>
          <a:bodyPr/>
          <a:lstStyle/>
          <a:p>
            <a:r>
              <a:rPr dirty="0" smtClean="0"/>
              <a:t>Si está en un plan de salud de Medicare, tiene derecho a</a:t>
            </a:r>
          </a:p>
          <a:p>
            <a:pPr lvl="1"/>
            <a:r>
              <a:rPr dirty="0" smtClean="0"/>
              <a:t>Saber cómo reciben los pagos sus médicos. Medicare no permite que un plan pague honorarios a los médicos de manera tal que esto interfiera con que usted reciba la atención médica que necesita.</a:t>
            </a:r>
          </a:p>
          <a:p>
            <a:pPr lvl="1"/>
            <a:r>
              <a:rPr dirty="0" smtClean="0"/>
              <a:t>Averiguar en su plan si un servicio o suministro está cubierto antes de recibirlo. Puede llamar a su plan para obtener información acerca de las normas de cobertura del plan.</a:t>
            </a:r>
          </a:p>
          <a:p>
            <a:pPr lvl="1"/>
            <a:r>
              <a:rPr dirty="0" smtClean="0"/>
              <a:t>Un proceso de apelación justo, eficiente y oportuno para resolver las diferencias con su plan. Tiene derecho a pedir a su plan que brinde o pague por un artículo o servicio que cree debe estar cubierto, brindado o continuado. </a:t>
            </a:r>
          </a:p>
          <a:p>
            <a:pPr lvl="2"/>
            <a:r>
              <a:rPr dirty="0" smtClean="0"/>
              <a:t>El proceso de apelación consta de 5 niveles.</a:t>
            </a:r>
          </a:p>
          <a:p>
            <a:pPr lvl="2"/>
            <a:r>
              <a:rPr dirty="0" smtClean="0"/>
              <a:t>Si se rechaza la cobertura en cualquier nivel de apelación, recibirá una carta que explica la decisión e instrucciones acerca de cómo proceder, para pasar al siguiente nivel de apelación.</a:t>
            </a:r>
          </a:p>
          <a:p>
            <a:pPr lvl="2"/>
            <a:r>
              <a:rPr dirty="0" smtClean="0"/>
              <a:t>Si el plan sigue rechazando la cobertura en el nivel de reconsideración, la apelación se envía automáticamente a la Entidad de Revisión Independiente de la Parte C (Medicare Advantage).</a:t>
            </a:r>
          </a:p>
          <a:p>
            <a:pPr lvl="1"/>
            <a:r>
              <a:rPr dirty="0" smtClean="0"/>
              <a:t>Presente una queja formal acerca de otros problemas con su plan, verifique los materiales de afiliación o llame a su plan para descubrir cómo presentar una queja formal.</a:t>
            </a:r>
          </a:p>
          <a:p>
            <a:r>
              <a:rPr dirty="0" smtClean="0"/>
              <a:t>Consulte “Derechos y protecciones de Medicare” (CMS Producto No. 11534) para obtener más detalles en </a:t>
            </a:r>
            <a:r>
              <a:rPr lang="en-US" dirty="0" smtClean="0">
                <a:hlinkClick r:id="rId3"/>
              </a:rPr>
              <a:t>Medicare.gov/publications/pubs/pdf/11534.pdf</a:t>
            </a:r>
            <a:r>
              <a:rPr dirty="0" smtClean="0"/>
              <a:t>.</a:t>
            </a:r>
          </a:p>
          <a:p>
            <a:r>
              <a:rPr dirty="0" smtClean="0"/>
              <a:t> </a:t>
            </a:r>
          </a:p>
          <a:p>
            <a:pPr lvl="1"/>
            <a:endParaRPr lang="es-US" dirty="0" smtClean="0"/>
          </a:p>
        </p:txBody>
      </p:sp>
      <p:sp>
        <p:nvSpPr>
          <p:cNvPr id="2" name="Slide Number Placeholder 1"/>
          <p:cNvSpPr>
            <a:spLocks noGrp="1"/>
          </p:cNvSpPr>
          <p:nvPr>
            <p:ph type="sldNum" sz="quarter" idx="10"/>
          </p:nvPr>
        </p:nvSpPr>
        <p:spPr/>
        <p:txBody>
          <a:bodyPr/>
          <a:lstStyle/>
          <a:p>
            <a:fld id="{666AA210-F09A-4D2C-988F-5E80B2706499}" type="slidenum">
              <a:rPr lang="en-US" smtClean="0"/>
              <a:pPr/>
              <a:t>98</a:t>
            </a:fld>
            <a:endParaRPr lang="es-US" dirty="0"/>
          </a:p>
        </p:txBody>
      </p:sp>
      <p:sp>
        <p:nvSpPr>
          <p:cNvPr id="5" name="Slide Image Placeholder 4"/>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56705176"/>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p:cNvSpPr>
            <a:spLocks noGrp="1" noChangeArrowheads="1"/>
          </p:cNvSpPr>
          <p:nvPr>
            <p:ph type="sldNum" sz="quarter" idx="5"/>
          </p:nvPr>
        </p:nvSpPr>
        <p:spPr/>
        <p:txBody>
          <a:bodyPr/>
          <a:lstStyle/>
          <a:p>
            <a:fld id="{8C30F90E-73CD-4350-AA41-F090A1C7DE49}" type="slidenum">
              <a:rPr lang="en-US" smtClean="0"/>
              <a:pPr/>
              <a:t>99</a:t>
            </a:fld>
            <a:endParaRPr lang="es-US" dirty="0"/>
          </a:p>
        </p:txBody>
      </p:sp>
      <p:sp>
        <p:nvSpPr>
          <p:cNvPr id="159748" name="Rectangle 3"/>
          <p:cNvSpPr>
            <a:spLocks noGrp="1" noChangeArrowheads="1"/>
          </p:cNvSpPr>
          <p:nvPr>
            <p:ph type="body" idx="1"/>
          </p:nvPr>
        </p:nvSpPr>
        <p:spPr/>
        <p:txBody>
          <a:bodyPr/>
          <a:lstStyle/>
          <a:p>
            <a:r>
              <a:rPr dirty="0" smtClean="0"/>
              <a:t>Si está en desacuerdo con la determinación o la decisión de excepción de cobertura de su plan de medicamentos de Medicare, tiene derecho a apelar la decisión. La decisión escrita de su plan explicará cómo presentar una apelación. Lea esta decisión con cuidado y comuníquese con su plan, si tiene preguntas. La mayoría de las apelaciones se deben solicitar dentro de los 60 días de la determinación de cobertura o del rechazo de una excepción. Sin embargo, este marco temporal podría extenderse por una causa razonable (una circunstancia que haya evitado que el solicitante presente la solicitud a tiempo o en caso de que alguna acción del plan haya confundido al solicitante). Para más información acerca de causa razonable, consulte el Capítulo 18 del Manual de Beneficios de Medicamentos Recetados “Parte D Quejas formales del afiliado, determinaciones de cobertura y apelaciones,” Sección 70.3—“Extensión de causa razonable” en </a:t>
            </a:r>
            <a:r>
              <a:rPr lang="en-US" dirty="0" smtClean="0">
                <a:hlinkClick r:id="rId3"/>
              </a:rPr>
              <a:t>CMS.gov/medicare/appeals-and-grievances/ medprescriptdrugapplgriev/index.html</a:t>
            </a:r>
            <a:r>
              <a:rPr dirty="0" smtClean="0"/>
              <a:t>.   </a:t>
            </a:r>
          </a:p>
          <a:p>
            <a:r>
              <a:rPr dirty="0" smtClean="0"/>
              <a:t>En general, debe presentar solicitudes de apelación por escrito. Sin embargo, los planes deben aceptar las solicitudes verbales rápidas (aceleradas). Además, los planes pueden elegir aceptar solicitudes de redeterminación estándar verbales. Verifique los materiales de su plan o comuníquese con su plan, para averiguar si puede presentar solicitudes de redeterminación estándar verbales.</a:t>
            </a:r>
          </a:p>
          <a:p>
            <a:r>
              <a:rPr dirty="0" smtClean="0"/>
              <a:t>Usted o su representante nombrado pueden solicitar cualquier nivel de apelación. Su médico u otro encargado de recetas autorizado solo pueden solicitar una reconsideración de la Entidad de Revisión Independiente (apelación de nivel 1 o 2) de su parte, sin ser su representante nombrado. El formulario para nombrar a un representante está disponible en </a:t>
            </a:r>
            <a:r>
              <a:rPr lang="en-US" dirty="0" smtClean="0">
                <a:hlinkClick r:id="rId4"/>
              </a:rPr>
              <a:t>CMS.gov/Medicare/CMS-Forms/CMS-Forms/Cms-Forms-Items/CMS012207.html</a:t>
            </a:r>
            <a:r>
              <a:rPr dirty="0" smtClean="0"/>
              <a:t>. </a:t>
            </a:r>
          </a:p>
          <a:p>
            <a:endParaRPr lang="es-US" dirty="0" smtClean="0"/>
          </a:p>
          <a:p>
            <a:endParaRPr lang="es-US" dirty="0" smtClean="0"/>
          </a:p>
        </p:txBody>
      </p:sp>
      <p:sp>
        <p:nvSpPr>
          <p:cNvPr id="4" name="Slide Image Placeholder 3"/>
          <p:cNvSpPr>
            <a:spLocks noGrp="1" noRot="1" noChangeAspect="1"/>
          </p:cNvSpPr>
          <p:nvPr>
            <p:ph type="sldImg"/>
          </p:nvPr>
        </p:nvSpPr>
        <p:spPr>
          <a:xfrm>
            <a:off x="1423988" y="752475"/>
            <a:ext cx="4154487" cy="3116263"/>
          </a:xfrm>
        </p:spPr>
      </p:sp>
    </p:spTree>
    <p:extLst>
      <p:ext uri="{BB962C8B-B14F-4D97-AF65-F5344CB8AC3E}">
        <p14:creationId xmlns:p14="http://schemas.microsoft.com/office/powerpoint/2010/main" val="598155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en-US" dirty="0"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Tree>
    <p:extLst>
      <p:ext uri="{BB962C8B-B14F-4D97-AF65-F5344CB8AC3E}">
        <p14:creationId xmlns:p14="http://schemas.microsoft.com/office/powerpoint/2010/main" val="2048620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Understanding Medicare</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77697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Understanding Medicare</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945641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28650" y="1171074"/>
            <a:ext cx="7886700" cy="5005889"/>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r>
              <a:rPr lang="en-US" dirty="0" smtClean="0"/>
              <a:t>Understanding Medicare</a:t>
            </a:r>
            <a:endParaRPr lang="en-US" dirty="0"/>
          </a:p>
        </p:txBody>
      </p:sp>
      <p:sp>
        <p:nvSpPr>
          <p:cNvPr id="6" name="Slide Number Placeholder 5"/>
          <p:cNvSpPr>
            <a:spLocks noGrp="1"/>
          </p:cNvSpPr>
          <p:nvPr>
            <p:ph type="sldNum" sz="quarter" idx="12"/>
          </p:nvPr>
        </p:nvSpPr>
        <p:spPr/>
        <p:txBody>
          <a:bodyPr/>
          <a:lstStyle/>
          <a:p>
            <a:fld id="{D3B75908-2BC4-4CCC-BE4B-63652A0FD379}" type="slidenum">
              <a:rPr lang="en-US" smtClean="0"/>
              <a:t>‹#›</a:t>
            </a:fld>
            <a:endParaRPr lang="en-US" dirty="0"/>
          </a:p>
        </p:txBody>
      </p:sp>
      <p:sp>
        <p:nvSpPr>
          <p:cNvPr id="7"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2149198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125872"/>
            <a:ext cx="3886200" cy="505109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29150" y="1125872"/>
            <a:ext cx="3886200" cy="505109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p:txBody>
          <a:bodyPr/>
          <a:lstStyle/>
          <a:p>
            <a:r>
              <a:rPr lang="en-US" dirty="0" smtClean="0"/>
              <a:t>Understanding Medicare</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32121625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dirty="0" smtClean="0"/>
              <a:t>Understanding Medicare</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a:t>
            </a:fld>
            <a:endParaRPr lang="en-US" dirty="0"/>
          </a:p>
        </p:txBody>
      </p:sp>
      <p:sp>
        <p:nvSpPr>
          <p:cNvPr id="10"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27383066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dirty="0" smtClean="0"/>
              <a:t>Understanding Medicare</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a:t>
            </a:fld>
            <a:endParaRPr lang="en-US" dirty="0"/>
          </a:p>
        </p:txBody>
      </p:sp>
      <p:sp>
        <p:nvSpPr>
          <p:cNvPr id="6"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16374212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Understanding Medicare</a:t>
            </a:r>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a:t>
            </a:fld>
            <a:endParaRPr lang="en-US" dirty="0"/>
          </a:p>
        </p:txBody>
      </p:sp>
      <p:sp>
        <p:nvSpPr>
          <p:cNvPr id="5"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32267943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Understanding Medicare</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11366944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Understanding Medicare</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Tree>
    <p:extLst>
      <p:ext uri="{BB962C8B-B14F-4D97-AF65-F5344CB8AC3E}">
        <p14:creationId xmlns:p14="http://schemas.microsoft.com/office/powerpoint/2010/main" val="24433678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r>
              <a:rPr lang="en-US" smtClean="0"/>
              <a:t>Understanding Medicare</a:t>
            </a:r>
            <a:endParaRPr lang="en-US" dirty="0"/>
          </a:p>
        </p:txBody>
      </p:sp>
      <p:sp>
        <p:nvSpPr>
          <p:cNvPr id="5" name="Slide Number Placeholder 4"/>
          <p:cNvSpPr>
            <a:spLocks noGrp="1"/>
          </p:cNvSpPr>
          <p:nvPr>
            <p:ph type="sldNum" sz="quarter" idx="11"/>
          </p:nvPr>
        </p:nvSpPr>
        <p:spPr/>
        <p:txBody>
          <a:bodyPr/>
          <a:lstStyle/>
          <a:p>
            <a:fld id="{D3B75908-2BC4-4CCC-BE4B-63652A0FD379}" type="slidenum">
              <a:rPr lang="en-US" smtClean="0"/>
              <a:t>‹#›</a:t>
            </a:fld>
            <a:endParaRPr lang="en-US" dirty="0"/>
          </a:p>
        </p:txBody>
      </p:sp>
      <p:sp>
        <p:nvSpPr>
          <p:cNvPr id="6" name="Date Placeholder 5"/>
          <p:cNvSpPr>
            <a:spLocks noGrp="1"/>
          </p:cNvSpPr>
          <p:nvPr>
            <p:ph type="dt" sz="half" idx="12"/>
          </p:nvPr>
        </p:nvSpPr>
        <p:spPr/>
        <p:txBody>
          <a:bodyPr/>
          <a:lstStyle/>
          <a:p>
            <a:r>
              <a:rPr lang="en-US" smtClean="0"/>
              <a:t>May 2016</a:t>
            </a:r>
            <a:endParaRPr lang="en-US" dirty="0"/>
          </a:p>
        </p:txBody>
      </p:sp>
    </p:spTree>
    <p:extLst>
      <p:ext uri="{BB962C8B-B14F-4D97-AF65-F5344CB8AC3E}">
        <p14:creationId xmlns:p14="http://schemas.microsoft.com/office/powerpoint/2010/main" val="1164168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3_CMS title1">
    <p:bg>
      <p:bgPr>
        <a:solidFill>
          <a:schemeClr val="bg1"/>
        </a:solidFill>
        <a:effectLst/>
      </p:bgPr>
    </p:bg>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0" y="1371600"/>
            <a:ext cx="9144000" cy="1066800"/>
          </a:xfrm>
          <a:prstGeom prst="rect">
            <a:avLst/>
          </a:prstGeom>
          <a:solidFill>
            <a:srgbClr val="084A9C"/>
          </a:solidFill>
        </p:spPr>
        <p:txBody>
          <a:bodyPr/>
          <a:lstStyle>
            <a:lvl1pPr>
              <a:defRPr baseline="0">
                <a:solidFill>
                  <a:schemeClr val="bg1"/>
                </a:solidFill>
              </a:defRPr>
            </a:lvl1pPr>
          </a:lstStyle>
          <a:p>
            <a:r>
              <a:rPr lang="en-US" dirty="0" smtClean="0"/>
              <a:t>National Training Program</a:t>
            </a:r>
            <a:endParaRPr lang="en-US" dirty="0"/>
          </a:p>
        </p:txBody>
      </p:sp>
      <p:sp>
        <p:nvSpPr>
          <p:cNvPr id="14" name="TextBox 13"/>
          <p:cNvSpPr txBox="1"/>
          <p:nvPr userDrawn="1"/>
        </p:nvSpPr>
        <p:spPr>
          <a:xfrm>
            <a:off x="-1668146" y="4928188"/>
            <a:ext cx="184666" cy="369332"/>
          </a:xfrm>
          <a:prstGeom prst="rect">
            <a:avLst/>
          </a:prstGeom>
          <a:noFill/>
        </p:spPr>
        <p:txBody>
          <a:bodyPr wrap="none" rtlCol="0">
            <a:spAutoFit/>
          </a:bodyPr>
          <a:lstStyle/>
          <a:p>
            <a:pPr fontAlgn="auto">
              <a:spcBef>
                <a:spcPts val="0"/>
              </a:spcBef>
              <a:spcAft>
                <a:spcPts val="0"/>
              </a:spcAft>
            </a:pPr>
            <a:endParaRPr lang="en-US" dirty="0">
              <a:solidFill>
                <a:prstClr val="black"/>
              </a:solidFill>
              <a:latin typeface="Calibri"/>
            </a:endParaRPr>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8" name="Text Placeholder 2"/>
          <p:cNvSpPr>
            <a:spLocks noGrp="1"/>
          </p:cNvSpPr>
          <p:nvPr>
            <p:ph type="body" sz="quarter" idx="10" hasCustomPrompt="1"/>
          </p:nvPr>
        </p:nvSpPr>
        <p:spPr>
          <a:xfrm>
            <a:off x="5728709" y="2819400"/>
            <a:ext cx="3186691" cy="1143000"/>
          </a:xfrm>
        </p:spPr>
        <p:txBody>
          <a:bodyPr>
            <a:normAutofit/>
          </a:bodyPr>
          <a:lstStyle>
            <a:lvl1pPr marL="0" indent="0" algn="l">
              <a:buNone/>
              <a:defRPr lang="en-US" sz="2400" b="1" i="1" kern="1200" dirty="0" smtClean="0">
                <a:solidFill>
                  <a:srgbClr val="084A9C"/>
                </a:solidFill>
                <a:latin typeface="+mn-lt"/>
                <a:ea typeface="+mn-ea"/>
                <a:cs typeface="+mn-cs"/>
              </a:defRPr>
            </a:lvl1pPr>
          </a:lstStyle>
          <a:p>
            <a:pPr algn="l"/>
            <a:r>
              <a:rPr lang="en-US" sz="2400" b="1" i="1" dirty="0" smtClean="0">
                <a:solidFill>
                  <a:srgbClr val="084A9C"/>
                </a:solidFill>
              </a:rPr>
              <a:t>Module number</a:t>
            </a:r>
          </a:p>
          <a:p>
            <a:pPr algn="l"/>
            <a:endParaRPr lang="en-US" sz="2800" b="0" i="1" dirty="0" smtClean="0">
              <a:solidFill>
                <a:srgbClr val="084A9C"/>
              </a:solidFill>
            </a:endParaRPr>
          </a:p>
        </p:txBody>
      </p:sp>
      <p:pic>
        <p:nvPicPr>
          <p:cNvPr id="2" name="Picture 1"/>
          <p:cNvPicPr>
            <a:picLocks noChangeAspect="1"/>
          </p:cNvPicPr>
          <p:nvPr userDrawn="1"/>
        </p:nvPicPr>
        <p:blipFill rotWithShape="1">
          <a:blip r:embed="rId3">
            <a:extLst>
              <a:ext uri="{28A0092B-C50C-407E-A947-70E740481C1C}">
                <a14:useLocalDpi xmlns:a14="http://schemas.microsoft.com/office/drawing/2010/main" val="0"/>
              </a:ext>
            </a:extLst>
          </a:blip>
          <a:srcRect l="2909" t="3922" r="2763" b="4612"/>
          <a:stretch/>
        </p:blipFill>
        <p:spPr>
          <a:xfrm>
            <a:off x="197593" y="2895600"/>
            <a:ext cx="5224411" cy="3554569"/>
          </a:xfrm>
          <a:prstGeom prst="rect">
            <a:avLst/>
          </a:prstGeom>
        </p:spPr>
      </p:pic>
      <p:sp>
        <p:nvSpPr>
          <p:cNvPr id="9" name="Text Placeholder 2"/>
          <p:cNvSpPr>
            <a:spLocks noGrp="1"/>
          </p:cNvSpPr>
          <p:nvPr>
            <p:ph type="body" sz="quarter" idx="11" hasCustomPrompt="1"/>
          </p:nvPr>
        </p:nvSpPr>
        <p:spPr>
          <a:xfrm>
            <a:off x="5715000" y="4191000"/>
            <a:ext cx="3200400" cy="10668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Title</a:t>
            </a:r>
            <a:endParaRPr lang="en-US" sz="2800" b="0" i="1" dirty="0" smtClean="0">
              <a:solidFill>
                <a:srgbClr val="084A9C"/>
              </a:solidFill>
            </a:endParaRPr>
          </a:p>
        </p:txBody>
      </p:sp>
    </p:spTree>
    <p:extLst>
      <p:ext uri="{BB962C8B-B14F-4D97-AF65-F5344CB8AC3E}">
        <p14:creationId xmlns:p14="http://schemas.microsoft.com/office/powerpoint/2010/main" val="184687578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Understanding Medicare</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536273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Understanding Medicare</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3702753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Understanding Medicare</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20853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173999"/>
            <a:ext cx="3886200" cy="500296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29150" y="1173999"/>
            <a:ext cx="3886200" cy="500296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lvl1pPr>
              <a:defRPr/>
            </a:lvl1p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Understanding Medicare</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78482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dirty="0" smtClean="0"/>
              <a:t>May 2016</a:t>
            </a:r>
            <a:endParaRPr lang="en-US" dirty="0"/>
          </a:p>
        </p:txBody>
      </p:sp>
      <p:sp>
        <p:nvSpPr>
          <p:cNvPr id="8" name="Footer Placeholder 7"/>
          <p:cNvSpPr>
            <a:spLocks noGrp="1"/>
          </p:cNvSpPr>
          <p:nvPr>
            <p:ph type="ftr" sz="quarter" idx="11"/>
          </p:nvPr>
        </p:nvSpPr>
        <p:spPr/>
        <p:txBody>
          <a:bodyPr/>
          <a:lstStyle/>
          <a:p>
            <a:r>
              <a:rPr lang="en-US" dirty="0" smtClean="0"/>
              <a:t>Understanding Medicare</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2589664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dirty="0" smtClean="0"/>
              <a:t>May 2016</a:t>
            </a:r>
            <a:endParaRPr lang="en-US" dirty="0"/>
          </a:p>
        </p:txBody>
      </p:sp>
      <p:sp>
        <p:nvSpPr>
          <p:cNvPr id="4" name="Footer Placeholder 3"/>
          <p:cNvSpPr>
            <a:spLocks noGrp="1"/>
          </p:cNvSpPr>
          <p:nvPr>
            <p:ph type="ftr" sz="quarter" idx="11"/>
          </p:nvPr>
        </p:nvSpPr>
        <p:spPr/>
        <p:txBody>
          <a:bodyPr/>
          <a:lstStyle/>
          <a:p>
            <a:r>
              <a:rPr lang="en-US" dirty="0" smtClean="0"/>
              <a:t>Understanding Medicare</a:t>
            </a:r>
            <a:endParaRPr lang="en-US" dirty="0"/>
          </a:p>
        </p:txBody>
      </p:sp>
      <p:sp>
        <p:nvSpPr>
          <p:cNvPr id="5" name="Slide Number Placeholder 4"/>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677199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dirty="0" smtClean="0"/>
              <a:t>May 2016</a:t>
            </a:r>
            <a:endParaRPr lang="en-US" dirty="0"/>
          </a:p>
        </p:txBody>
      </p:sp>
      <p:sp>
        <p:nvSpPr>
          <p:cNvPr id="3" name="Footer Placeholder 2"/>
          <p:cNvSpPr>
            <a:spLocks noGrp="1"/>
          </p:cNvSpPr>
          <p:nvPr>
            <p:ph type="ftr" sz="quarter" idx="11"/>
          </p:nvPr>
        </p:nvSpPr>
        <p:spPr/>
        <p:txBody>
          <a:bodyPr/>
          <a:lstStyle/>
          <a:p>
            <a:r>
              <a:rPr lang="en-US" dirty="0" smtClean="0"/>
              <a:t>Understanding Medicare</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30942412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image" Target="../media/image4.PNG"/><Relationship Id="rId5" Type="http://schemas.openxmlformats.org/officeDocument/2006/relationships/slideLayout" Target="../slideLayouts/slideLayout7.xml"/><Relationship Id="rId10" Type="http://schemas.openxmlformats.org/officeDocument/2006/relationships/theme" Target="../theme/theme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image" Target="../media/image5.PNG"/><Relationship Id="rId4" Type="http://schemas.openxmlformats.org/officeDocument/2006/relationships/slideLayout" Target="../slideLayouts/slideLayout15.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166986" y="2796403"/>
            <a:ext cx="3348364" cy="3380560"/>
          </a:xfrm>
          <a:prstGeom prst="rect">
            <a:avLst/>
          </a:prstGeom>
        </p:spPr>
        <p:txBody>
          <a:bodyPr vert="horz" lIns="91440" tIns="45720" rIns="91440" bIns="45720" rtlCol="0">
            <a:normAutofit/>
          </a:bodyPr>
          <a:lstStyle/>
          <a:p>
            <a:pPr lvl="0"/>
            <a:r>
              <a:rPr lang="en-US" dirty="0" smtClean="0"/>
              <a:t>Click to edit Master text styles</a:t>
            </a:r>
            <a:endParaRPr lang="en-US" dirty="0"/>
          </a:p>
        </p:txBody>
      </p:sp>
    </p:spTree>
    <p:extLst>
      <p:ext uri="{BB962C8B-B14F-4D97-AF65-F5344CB8AC3E}">
        <p14:creationId xmlns:p14="http://schemas.microsoft.com/office/powerpoint/2010/main" val="1929837577"/>
      </p:ext>
    </p:extLst>
  </p:cSld>
  <p:clrMap bg1="lt1" tx1="dk1" bg2="lt2" tx2="dk2" accent1="accent1" accent2="accent2" accent3="accent3" accent4="accent4" accent5="accent5" accent6="accent6" hlink="hlink" folHlink="folHlink"/>
  <p:sldLayoutIdLst>
    <p:sldLayoutId id="2147483685" r:id="rId1"/>
    <p:sldLayoutId id="2147483686" r:id="rId2"/>
  </p:sldLayoutIdLst>
  <p:hf hdr="0"/>
  <p:txStyles>
    <p:titleStyle>
      <a:lvl1pPr algn="ctr" defTabSz="685800" rtl="0" eaLnBrk="1" latinLnBrk="0" hangingPunct="1">
        <a:lnSpc>
          <a:spcPct val="90000"/>
        </a:lnSpc>
        <a:spcBef>
          <a:spcPct val="0"/>
        </a:spcBef>
        <a:buNone/>
        <a:defRPr sz="3300" b="1" kern="1200">
          <a:solidFill>
            <a:schemeClr val="tx1"/>
          </a:solidFill>
          <a:latin typeface="+mn-lt"/>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2100" b="1" kern="1200">
          <a:solidFill>
            <a:srgbClr val="084A9C"/>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l="-17000" t="-5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994611"/>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267326"/>
            <a:ext cx="7886700" cy="4909637"/>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t>Understanding Medicare</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60A6685-DBF6-4C41-A0CC-AA9EA7A85A20}" type="slidenum">
              <a:rPr lang="en-US" smtClean="0"/>
              <a:t>‹#›</a:t>
            </a:fld>
            <a:endParaRPr lang="en-US" dirty="0"/>
          </a:p>
        </p:txBody>
      </p:sp>
    </p:spTree>
    <p:extLst>
      <p:ext uri="{BB962C8B-B14F-4D97-AF65-F5344CB8AC3E}">
        <p14:creationId xmlns:p14="http://schemas.microsoft.com/office/powerpoint/2010/main" val="198112847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Lst>
  <p:hf hdr="0"/>
  <p:txStyles>
    <p:titleStyle>
      <a:lvl1pPr algn="ctr" defTabSz="6858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65510" indent="-265510"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577850" indent="-241300"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914400" indent="-288925" algn="l" defTabSz="685800" rtl="0" eaLnBrk="1" latinLnBrk="0" hangingPunct="1">
        <a:lnSpc>
          <a:spcPct val="100000"/>
        </a:lnSpc>
        <a:spcBef>
          <a:spcPts val="600"/>
        </a:spcBef>
        <a:buSzPct val="50000"/>
        <a:buFont typeface="Wingdings" panose="05000000000000000000" pitchFamily="2" charset="2"/>
        <a:buChar char="q"/>
        <a:defRPr sz="2800" i="0" kern="1200">
          <a:solidFill>
            <a:schemeClr val="tx1"/>
          </a:solidFill>
          <a:latin typeface="+mn-lt"/>
          <a:ea typeface="+mn-ea"/>
          <a:cs typeface="+mn-cs"/>
        </a:defRPr>
      </a:lvl3pPr>
      <a:lvl4pPr marL="914400" indent="288925" algn="l" defTabSz="685800" rtl="0" eaLnBrk="1" latinLnBrk="0" hangingPunct="1">
        <a:lnSpc>
          <a:spcPct val="100000"/>
        </a:lnSpc>
        <a:spcBef>
          <a:spcPts val="600"/>
        </a:spcBef>
        <a:buFont typeface="Calibri" panose="020F0502020204030204" pitchFamily="34" charset="0"/>
        <a:buChar char="–"/>
        <a:defRPr sz="2400" i="0" kern="1200">
          <a:solidFill>
            <a:schemeClr val="tx1"/>
          </a:solidFill>
          <a:latin typeface="+mn-lt"/>
          <a:ea typeface="+mn-ea"/>
          <a:cs typeface="+mn-cs"/>
        </a:defRPr>
      </a:lvl4pPr>
      <a:lvl5pPr marL="1427163" indent="-223838" algn="l" defTabSz="685800" rtl="0" eaLnBrk="1" latinLnBrk="0" hangingPunct="1">
        <a:lnSpc>
          <a:spcPct val="100000"/>
        </a:lnSpc>
        <a:spcBef>
          <a:spcPts val="600"/>
        </a:spcBef>
        <a:buFont typeface="Arial" panose="020B0604020202020204" pitchFamily="34" charset="0"/>
        <a:buChar char="•"/>
        <a:defRPr sz="2400" i="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a:lum/>
          </a:blip>
          <a:srcRect/>
          <a:stretch>
            <a:fillRect l="-17000" t="-5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341"/>
            <a:ext cx="9144000" cy="93514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t>Understanding Medicare</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3B75908-2BC4-4CCC-BE4B-63652A0FD379}" type="slidenum">
              <a:rPr lang="en-US" smtClean="0"/>
              <a:t>‹#›</a:t>
            </a:fld>
            <a:endParaRPr lang="en-US" dirty="0"/>
          </a:p>
        </p:txBody>
      </p:sp>
      <p:sp>
        <p:nvSpPr>
          <p:cNvPr id="10" name="Text Placeholder 2"/>
          <p:cNvSpPr>
            <a:spLocks noGrp="1"/>
          </p:cNvSpPr>
          <p:nvPr>
            <p:ph type="body" idx="1"/>
          </p:nvPr>
        </p:nvSpPr>
        <p:spPr>
          <a:xfrm>
            <a:off x="628650" y="1138989"/>
            <a:ext cx="7886700" cy="5037974"/>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3882184778"/>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65" r:id="rId3"/>
    <p:sldLayoutId id="2147483666" r:id="rId4"/>
    <p:sldLayoutId id="2147483667" r:id="rId5"/>
    <p:sldLayoutId id="2147483668" r:id="rId6"/>
    <p:sldLayoutId id="2147483669" r:id="rId7"/>
    <p:sldLayoutId id="2147483687" r:id="rId8"/>
  </p:sldLayoutIdLst>
  <p:hf hdr="0"/>
  <p:txStyles>
    <p:title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p:titleStyle>
    <p:bodyStyle>
      <a:lvl1pPr marL="265510" indent="-265510"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514350" indent="-217885"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779860" indent="-265510" algn="l" defTabSz="685800" rtl="0" eaLnBrk="1" latinLnBrk="0" hangingPunct="1">
        <a:lnSpc>
          <a:spcPct val="100000"/>
        </a:lnSpc>
        <a:spcBef>
          <a:spcPts val="600"/>
        </a:spcBef>
        <a:buSzPct val="50000"/>
        <a:buFont typeface="Wingdings" panose="05000000000000000000" pitchFamily="2" charset="2"/>
        <a:buChar char="q"/>
        <a:defRPr sz="2800" kern="1200">
          <a:solidFill>
            <a:schemeClr val="tx1"/>
          </a:solidFill>
          <a:latin typeface="+mn-lt"/>
          <a:ea typeface="+mn-ea"/>
          <a:cs typeface="+mn-cs"/>
        </a:defRPr>
      </a:lvl3pPr>
      <a:lvl4pPr marL="1028700" indent="-220266" algn="l" defTabSz="685800" rtl="0" eaLnBrk="1" latinLnBrk="0" hangingPunct="1">
        <a:lnSpc>
          <a:spcPct val="100000"/>
        </a:lnSpc>
        <a:spcBef>
          <a:spcPts val="600"/>
        </a:spcBef>
        <a:buFont typeface="Calibri" panose="020F0502020204030204" pitchFamily="34" charset="0"/>
        <a:buChar char="–"/>
        <a:defRPr sz="2400" kern="1200">
          <a:solidFill>
            <a:schemeClr val="tx1"/>
          </a:solidFill>
          <a:latin typeface="+mn-lt"/>
          <a:ea typeface="+mn-ea"/>
          <a:cs typeface="+mn-cs"/>
        </a:defRPr>
      </a:lvl4pPr>
      <a:lvl5pPr marL="1028700" indent="163116" algn="l" defTabSz="6858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69.xml"/><Relationship Id="rId1" Type="http://schemas.openxmlformats.org/officeDocument/2006/relationships/tags" Target="../tags/tag68.xml"/><Relationship Id="rId4"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3" Type="http://schemas.openxmlformats.org/officeDocument/2006/relationships/notesSlide" Target="../notesSlides/notesSlide101.xml"/><Relationship Id="rId2" Type="http://schemas.openxmlformats.org/officeDocument/2006/relationships/slideLayout" Target="../slideLayouts/slideLayout12.xml"/><Relationship Id="rId1" Type="http://schemas.openxmlformats.org/officeDocument/2006/relationships/tags" Target="../tags/tag70.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3" Type="http://schemas.openxmlformats.org/officeDocument/2006/relationships/notesSlide" Target="../notesSlides/notesSlide103.xml"/><Relationship Id="rId2" Type="http://schemas.openxmlformats.org/officeDocument/2006/relationships/slideLayout" Target="../slideLayouts/slideLayout4.xml"/><Relationship Id="rId1" Type="http://schemas.openxmlformats.org/officeDocument/2006/relationships/tags" Target="../tags/tag71.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3" Type="http://schemas.openxmlformats.org/officeDocument/2006/relationships/hyperlink" Target="http://www.socialsecurity.gov/" TargetMode="External"/><Relationship Id="rId2" Type="http://schemas.openxmlformats.org/officeDocument/2006/relationships/notesSlide" Target="../notesSlides/notesSlide105.xml"/><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3" Type="http://schemas.openxmlformats.org/officeDocument/2006/relationships/notesSlide" Target="../notesSlides/notesSlide106.xml"/><Relationship Id="rId2" Type="http://schemas.openxmlformats.org/officeDocument/2006/relationships/slideLayout" Target="../slideLayouts/slideLayout4.xml"/><Relationship Id="rId1" Type="http://schemas.openxmlformats.org/officeDocument/2006/relationships/tags" Target="../tags/tag72.xml"/></Relationships>
</file>

<file path=ppt/slides/_rels/slide107.xml.rels><?xml version="1.0" encoding="UTF-8" standalone="yes"?>
<Relationships xmlns="http://schemas.openxmlformats.org/package/2006/relationships"><Relationship Id="rId3" Type="http://schemas.openxmlformats.org/officeDocument/2006/relationships/notesSlide" Target="../notesSlides/notesSlide107.xml"/><Relationship Id="rId2" Type="http://schemas.openxmlformats.org/officeDocument/2006/relationships/slideLayout" Target="../slideLayouts/slideLayout4.xml"/><Relationship Id="rId1" Type="http://schemas.openxmlformats.org/officeDocument/2006/relationships/tags" Target="../tags/tag73.xml"/></Relationships>
</file>

<file path=ppt/slides/_rels/slide108.xml.rels><?xml version="1.0" encoding="UTF-8" standalone="yes"?>
<Relationships xmlns="http://schemas.openxmlformats.org/package/2006/relationships"><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tags" Target="../tags/tag74.xml"/><Relationship Id="rId5" Type="http://schemas.openxmlformats.org/officeDocument/2006/relationships/notesSlide" Target="../notesSlides/notesSlide108.xml"/><Relationship Id="rId4" Type="http://schemas.openxmlformats.org/officeDocument/2006/relationships/slideLayout" Target="../slideLayouts/slideLayout19.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4.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4.xml"/></Relationships>
</file>

<file path=ppt/slides/_rels/slide116.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78.xml"/><Relationship Id="rId1" Type="http://schemas.openxmlformats.org/officeDocument/2006/relationships/tags" Target="../tags/tag77.xml"/><Relationship Id="rId4" Type="http://schemas.openxmlformats.org/officeDocument/2006/relationships/notesSlide" Target="../notesSlides/notesSlide116.xml"/></Relationships>
</file>

<file path=ppt/slides/_rels/slide117.xml.rels><?xml version="1.0" encoding="UTF-8" standalone="yes"?>
<Relationships xmlns="http://schemas.openxmlformats.org/package/2006/relationships"><Relationship Id="rId8" Type="http://schemas.openxmlformats.org/officeDocument/2006/relationships/hyperlink" Target="http://www.benefits.gov/" TargetMode="External"/><Relationship Id="rId13" Type="http://schemas.openxmlformats.org/officeDocument/2006/relationships/hyperlink" Target="http://www.healthcare.gov/law/full/index.html" TargetMode="External"/><Relationship Id="rId18" Type="http://schemas.openxmlformats.org/officeDocument/2006/relationships/hyperlink" Target="http://www.productordering.cms.hhs.gov/" TargetMode="External"/><Relationship Id="rId3" Type="http://schemas.openxmlformats.org/officeDocument/2006/relationships/hyperlink" Target="http://www.medicare.gov/" TargetMode="External"/><Relationship Id="rId7" Type="http://schemas.openxmlformats.org/officeDocument/2006/relationships/hyperlink" Target="https://secure.rrb.gov/" TargetMode="External"/><Relationship Id="rId12" Type="http://schemas.openxmlformats.org/officeDocument/2006/relationships/hyperlink" Target="http://www.healthcare.gov/" TargetMode="External"/><Relationship Id="rId17" Type="http://schemas.openxmlformats.org/officeDocument/2006/relationships/hyperlink" Target="http://productordering.cms.hhs.gov/" TargetMode="External"/><Relationship Id="rId2" Type="http://schemas.openxmlformats.org/officeDocument/2006/relationships/notesSlide" Target="../notesSlides/notesSlide117.xml"/><Relationship Id="rId16" Type="http://schemas.openxmlformats.org/officeDocument/2006/relationships/hyperlink" Target="http://www.medicare.gov/Publications/Home.asp" TargetMode="External"/><Relationship Id="rId1" Type="http://schemas.openxmlformats.org/officeDocument/2006/relationships/slideLayout" Target="../slideLayouts/slideLayout4.xml"/><Relationship Id="rId6" Type="http://schemas.openxmlformats.org/officeDocument/2006/relationships/hyperlink" Target="http://www.socialsecurity.gov/" TargetMode="External"/><Relationship Id="rId11" Type="http://schemas.openxmlformats.org/officeDocument/2006/relationships/hyperlink" Target="http://www.shiptacenter.org/" TargetMode="External"/><Relationship Id="rId5" Type="http://schemas.openxmlformats.org/officeDocument/2006/relationships/hyperlink" Target="https://www.mmedicaid.gov/" TargetMode="External"/><Relationship Id="rId15" Type="http://schemas.openxmlformats.org/officeDocument/2006/relationships/hyperlink" Target="http://www.hhs.gov/ocr/office/index.html" TargetMode="External"/><Relationship Id="rId10" Type="http://schemas.openxmlformats.org/officeDocument/2006/relationships/hyperlink" Target="https://www.medicare.gov/find-a-plan/(X(1)S(wazm2g32xtsppp4sasy3x2xd))/questions/home.aspx?AspxAutoDetectCookieSupport=1" TargetMode="External"/><Relationship Id="rId4" Type="http://schemas.openxmlformats.org/officeDocument/2006/relationships/hyperlink" Target="http://www.cms.gov/" TargetMode="External"/><Relationship Id="rId9" Type="http://schemas.openxmlformats.org/officeDocument/2006/relationships/hyperlink" Target="http://www.insurekidsnow.gov/" TargetMode="External"/><Relationship Id="rId14" Type="http://schemas.openxmlformats.org/officeDocument/2006/relationships/hyperlink" Target="http://www.hhs.gov/" TargetMode="External"/></Relationships>
</file>

<file path=ppt/slides/_rels/slide118.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notesSlide" Target="../notesSlides/notesSlide118.xml"/><Relationship Id="rId1" Type="http://schemas.openxmlformats.org/officeDocument/2006/relationships/slideLayout" Target="../slideLayouts/slideLayout12.xml"/><Relationship Id="rId4" Type="http://schemas.openxmlformats.org/officeDocument/2006/relationships/hyperlink" Target="https://www.cms.gov/Outreach-and-Education/Training/CMSNationalTrainingProgram/index.html" TargetMode="Externa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1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17.xml"/><Relationship Id="rId4" Type="http://schemas.openxmlformats.org/officeDocument/2006/relationships/hyperlink" Target="http://www.medicare.gov/supplier" TargetMode="Externa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tags" Target="../tags/tag20.xml"/><Relationship Id="rId4" Type="http://schemas.openxmlformats.org/officeDocument/2006/relationships/hyperlink" Target="http://www.medicare.gov/"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tags" Target="../tags/tag21.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4.xml"/><Relationship Id="rId1" Type="http://schemas.openxmlformats.org/officeDocument/2006/relationships/tags" Target="../tags/tag2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tags" Target="../tags/tag23.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xml"/><Relationship Id="rId1" Type="http://schemas.openxmlformats.org/officeDocument/2006/relationships/tags" Target="../tags/tag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notesSlide" Target="../notesSlides/notesSlide42.xml"/><Relationship Id="rId4"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2.xml"/><Relationship Id="rId1" Type="http://schemas.openxmlformats.org/officeDocument/2006/relationships/tags" Target="../tags/tag3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tags" Target="../tags/tag31.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xml"/><Relationship Id="rId1" Type="http://schemas.openxmlformats.org/officeDocument/2006/relationships/tags" Target="../tags/tag3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4.xml"/><Relationship Id="rId1" Type="http://schemas.openxmlformats.org/officeDocument/2006/relationships/tags" Target="../tags/tag33.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4.xml"/><Relationship Id="rId1" Type="http://schemas.openxmlformats.org/officeDocument/2006/relationships/tags" Target="../tags/tag3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4.xml"/><Relationship Id="rId1" Type="http://schemas.openxmlformats.org/officeDocument/2006/relationships/tags" Target="../tags/tag35.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4.xml"/><Relationship Id="rId1" Type="http://schemas.openxmlformats.org/officeDocument/2006/relationships/tags" Target="../tags/tag36.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4.xml"/><Relationship Id="rId1" Type="http://schemas.openxmlformats.org/officeDocument/2006/relationships/tags" Target="../tags/tag37.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xml"/><Relationship Id="rId1" Type="http://schemas.openxmlformats.org/officeDocument/2006/relationships/tags" Target="../tags/tag38.xml"/></Relationships>
</file>

<file path=ppt/slides/_rels/slide55.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notesSlide" Target="../notesSlides/notesSlide55.xml"/><Relationship Id="rId4"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4.xml"/><Relationship Id="rId1" Type="http://schemas.openxmlformats.org/officeDocument/2006/relationships/tags" Target="../tags/tag4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4.xml"/><Relationship Id="rId1" Type="http://schemas.openxmlformats.org/officeDocument/2006/relationships/tags" Target="../tags/tag43.xml"/></Relationships>
</file>

<file path=ppt/slides/_rels/slide6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65.xml"/><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hyperlink" Target="http://www.medicare.gov/" TargetMode="Externa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4.xml"/><Relationship Id="rId1" Type="http://schemas.openxmlformats.org/officeDocument/2006/relationships/tags" Target="../tags/tag44.xml"/><Relationship Id="rId4" Type="http://schemas.openxmlformats.org/officeDocument/2006/relationships/hyperlink" Target="https://www.medicare.gov/part-d/costs/part-d-costs.html" TargetMode="Externa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4.xml"/><Relationship Id="rId1" Type="http://schemas.openxmlformats.org/officeDocument/2006/relationships/tags" Target="../tags/tag4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3.xml"/><Relationship Id="rId5" Type="http://schemas.openxmlformats.org/officeDocument/2006/relationships/image" Target="../media/image9.jpg"/><Relationship Id="rId4" Type="http://schemas.openxmlformats.org/officeDocument/2006/relationships/image" Target="../media/image8.png"/></Relationships>
</file>

<file path=ppt/slides/_rels/slide7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4.xml"/><Relationship Id="rId1" Type="http://schemas.openxmlformats.org/officeDocument/2006/relationships/tags" Target="../tags/tag4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 Id="rId5" Type="http://schemas.openxmlformats.org/officeDocument/2006/relationships/notesSlide" Target="../notesSlides/notesSlide74.xml"/><Relationship Id="rId4"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4.xml"/><Relationship Id="rId1" Type="http://schemas.openxmlformats.org/officeDocument/2006/relationships/tags" Target="../tags/tag50.xml"/><Relationship Id="rId4" Type="http://schemas.openxmlformats.org/officeDocument/2006/relationships/image" Target="../media/image20.png"/></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4.xml"/><Relationship Id="rId1" Type="http://schemas.openxmlformats.org/officeDocument/2006/relationships/tags" Target="../tags/tag51.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4.xml"/><Relationship Id="rId1" Type="http://schemas.openxmlformats.org/officeDocument/2006/relationships/tags" Target="../tags/tag52.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8.xml"/><Relationship Id="rId2" Type="http://schemas.openxmlformats.org/officeDocument/2006/relationships/slideLayout" Target="../slideLayouts/slideLayout4.xml"/><Relationship Id="rId1" Type="http://schemas.openxmlformats.org/officeDocument/2006/relationships/tags" Target="../tags/tag53.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4.xml"/><Relationship Id="rId1" Type="http://schemas.openxmlformats.org/officeDocument/2006/relationships/tags" Target="../tags/tag5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4.xml"/><Relationship Id="rId1" Type="http://schemas.openxmlformats.org/officeDocument/2006/relationships/tags" Target="../tags/tag55.xml"/></Relationships>
</file>

<file path=ppt/slides/_rels/slide81.xml.rels><?xml version="1.0" encoding="UTF-8" standalone="yes"?>
<Relationships xmlns="http://schemas.openxmlformats.org/package/2006/relationships"><Relationship Id="rId3" Type="http://schemas.openxmlformats.org/officeDocument/2006/relationships/hyperlink" Target="https://www.cms.gov/Medicare/Eligibility-and-Enrollment/MedicareMangCareEligEnrol/Downloads/CY_2016_MA_Enrollment_and_Disenrollment_Guidance_12-30-2015.pdf" TargetMode="External"/><Relationship Id="rId2" Type="http://schemas.openxmlformats.org/officeDocument/2006/relationships/notesSlide" Target="../notesSlides/notesSlide81.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4.xml"/><Relationship Id="rId1" Type="http://schemas.openxmlformats.org/officeDocument/2006/relationships/tags" Target="../tags/tag56.xml"/></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87.xml"/><Relationship Id="rId2" Type="http://schemas.openxmlformats.org/officeDocument/2006/relationships/slideLayout" Target="../slideLayouts/slideLayout4.xml"/><Relationship Id="rId1" Type="http://schemas.openxmlformats.org/officeDocument/2006/relationships/tags" Target="../tags/tag57.xml"/></Relationships>
</file>

<file path=ppt/slides/_rels/slide88.xml.rels><?xml version="1.0" encoding="UTF-8" standalone="yes"?>
<Relationships xmlns="http://schemas.openxmlformats.org/package/2006/relationships"><Relationship Id="rId3" Type="http://schemas.openxmlformats.org/officeDocument/2006/relationships/hyperlink" Target="https://medicare.gov/find-a-plan/questions/home.aspx" TargetMode="External"/><Relationship Id="rId2" Type="http://schemas.openxmlformats.org/officeDocument/2006/relationships/notesSlide" Target="../notesSlides/notesSlide88.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89.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59.xml"/><Relationship Id="rId1" Type="http://schemas.openxmlformats.org/officeDocument/2006/relationships/tags" Target="../tags/tag58.xml"/><Relationship Id="rId4"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90.xml"/><Relationship Id="rId2" Type="http://schemas.openxmlformats.org/officeDocument/2006/relationships/slideLayout" Target="../slideLayouts/slideLayout12.xml"/><Relationship Id="rId1" Type="http://schemas.openxmlformats.org/officeDocument/2006/relationships/tags" Target="../tags/tag60.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92.xml"/><Relationship Id="rId2" Type="http://schemas.openxmlformats.org/officeDocument/2006/relationships/slideLayout" Target="../slideLayouts/slideLayout4.xml"/><Relationship Id="rId1" Type="http://schemas.openxmlformats.org/officeDocument/2006/relationships/tags" Target="../tags/tag61.xml"/><Relationship Id="rId4" Type="http://schemas.openxmlformats.org/officeDocument/2006/relationships/hyperlink" Target="http://www.hhs.gov/ocr/office/index.html" TargetMode="External"/></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93.xml"/><Relationship Id="rId2" Type="http://schemas.openxmlformats.org/officeDocument/2006/relationships/slideLayout" Target="../slideLayouts/slideLayout4.xml"/><Relationship Id="rId1" Type="http://schemas.openxmlformats.org/officeDocument/2006/relationships/tags" Target="../tags/tag6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hyperlink" Target="http://www.medicare.gov/" TargetMode="External"/></Relationships>
</file>

<file path=ppt/slides/_rels/slide94.xml.rels><?xml version="1.0" encoding="UTF-8" standalone="yes"?>
<Relationships xmlns="http://schemas.openxmlformats.org/package/2006/relationships"><Relationship Id="rId3" Type="http://schemas.openxmlformats.org/officeDocument/2006/relationships/notesSlide" Target="../notesSlides/notesSlide94.xml"/><Relationship Id="rId2" Type="http://schemas.openxmlformats.org/officeDocument/2006/relationships/slideLayout" Target="../slideLayouts/slideLayout4.xml"/><Relationship Id="rId1" Type="http://schemas.openxmlformats.org/officeDocument/2006/relationships/tags" Target="../tags/tag63.xml"/></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95.xml"/><Relationship Id="rId2" Type="http://schemas.openxmlformats.org/officeDocument/2006/relationships/slideLayout" Target="../slideLayouts/slideLayout4.xml"/><Relationship Id="rId1" Type="http://schemas.openxmlformats.org/officeDocument/2006/relationships/tags" Target="../tags/tag64.xml"/></Relationships>
</file>

<file path=ppt/slides/_rels/slide96.xml.rels><?xml version="1.0" encoding="UTF-8" standalone="yes"?>
<Relationships xmlns="http://schemas.openxmlformats.org/package/2006/relationships"><Relationship Id="rId3" Type="http://schemas.openxmlformats.org/officeDocument/2006/relationships/notesSlide" Target="../notesSlides/notesSlide96.xml"/><Relationship Id="rId2" Type="http://schemas.openxmlformats.org/officeDocument/2006/relationships/slideLayout" Target="../slideLayouts/slideLayout4.xml"/><Relationship Id="rId1" Type="http://schemas.openxmlformats.org/officeDocument/2006/relationships/tags" Target="../tags/tag65.xml"/></Relationships>
</file>

<file path=ppt/slides/_rels/slide97.xml.rels><?xml version="1.0" encoding="UTF-8" standalone="yes"?>
<Relationships xmlns="http://schemas.openxmlformats.org/package/2006/relationships"><Relationship Id="rId3" Type="http://schemas.openxmlformats.org/officeDocument/2006/relationships/notesSlide" Target="../notesSlides/notesSlide97.xml"/><Relationship Id="rId2" Type="http://schemas.openxmlformats.org/officeDocument/2006/relationships/slideLayout" Target="../slideLayouts/slideLayout4.xml"/><Relationship Id="rId1" Type="http://schemas.openxmlformats.org/officeDocument/2006/relationships/tags" Target="../tags/tag66.xml"/></Relationships>
</file>

<file path=ppt/slides/_rels/slide98.xml.rels><?xml version="1.0" encoding="UTF-8" standalone="yes"?>
<Relationships xmlns="http://schemas.openxmlformats.org/package/2006/relationships"><Relationship Id="rId3" Type="http://schemas.openxmlformats.org/officeDocument/2006/relationships/notesSlide" Target="../notesSlides/notesSlide98.xml"/><Relationship Id="rId2" Type="http://schemas.openxmlformats.org/officeDocument/2006/relationships/slideLayout" Target="../slideLayouts/slideLayout4.xml"/><Relationship Id="rId1" Type="http://schemas.openxmlformats.org/officeDocument/2006/relationships/tags" Target="../tags/tag67.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descr="Rectángulo amarillo&#10;" title="Rectángulo amarillo"/>
          <p:cNvSpPr>
            <a:spLocks noGrp="1"/>
          </p:cNvSpPr>
          <p:nvPr>
            <p:ph type="title"/>
          </p:nvPr>
        </p:nvSpPr>
        <p:spPr>
          <a:xfrm>
            <a:off x="0" y="1384663"/>
            <a:ext cx="9144000" cy="1066800"/>
          </a:xfrm>
          <a:solidFill>
            <a:srgbClr val="FFD004"/>
          </a:solidFill>
        </p:spPr>
        <p:txBody>
          <a:bodyPr anchor="ctr" anchorCtr="1"/>
          <a:lstStyle/>
          <a:p>
            <a:r>
              <a:t/>
            </a:r>
            <a:br/>
            <a:endParaRPr lang="es-US" sz="3400" dirty="0">
              <a:solidFill>
                <a:schemeClr val="tx1"/>
              </a:solidFill>
            </a:endParaRPr>
          </a:p>
        </p:txBody>
      </p:sp>
      <p:sp>
        <p:nvSpPr>
          <p:cNvPr id="4" name="TextBox 3"/>
          <p:cNvSpPr txBox="1"/>
          <p:nvPr/>
        </p:nvSpPr>
        <p:spPr>
          <a:xfrm>
            <a:off x="1237343" y="1351324"/>
            <a:ext cx="6564085" cy="646331"/>
          </a:xfrm>
          <a:prstGeom prst="rect">
            <a:avLst/>
          </a:prstGeom>
          <a:noFill/>
        </p:spPr>
        <p:txBody>
          <a:bodyPr wrap="square" rtlCol="0">
            <a:spAutoFit/>
          </a:bodyPr>
          <a:lstStyle/>
          <a:p>
            <a:pPr algn="ctr"/>
            <a:r>
              <a:rPr lang="en-US" sz="3600" b="1" dirty="0" smtClean="0">
                <a:latin typeface="Calibri" panose="020F0502020204030204" pitchFamily="34" charset="0"/>
              </a:rPr>
              <a:t>Programa de Capacitación Nacional 2016</a:t>
            </a:r>
            <a:endParaRPr lang="es-US" sz="3600" b="1" dirty="0">
              <a:latin typeface="Calibri" panose="020F0502020204030204" pitchFamily="34" charset="0"/>
            </a:endParaRPr>
          </a:p>
        </p:txBody>
      </p:sp>
      <p:sp>
        <p:nvSpPr>
          <p:cNvPr id="7" name="Subtitle 6"/>
          <p:cNvSpPr>
            <a:spLocks noGrp="1"/>
          </p:cNvSpPr>
          <p:nvPr>
            <p:ph type="body" sz="quarter" idx="10"/>
          </p:nvPr>
        </p:nvSpPr>
        <p:spPr>
          <a:xfrm>
            <a:off x="5485756" y="3581400"/>
            <a:ext cx="3186691" cy="1143000"/>
          </a:xfrm>
        </p:spPr>
        <p:txBody>
          <a:bodyPr>
            <a:noAutofit/>
          </a:bodyPr>
          <a:lstStyle/>
          <a:p>
            <a:r>
              <a:rPr lang="en-US" i="0" dirty="0" smtClean="0"/>
              <a:t>Módulo 1</a:t>
            </a:r>
            <a:endParaRPr lang="es-US" i="0" dirty="0" smtClean="0"/>
          </a:p>
          <a:p>
            <a:pPr algn="r"/>
            <a:endParaRPr lang="es-US" sz="2800" i="0" dirty="0" smtClean="0"/>
          </a:p>
        </p:txBody>
      </p:sp>
      <p:sp>
        <p:nvSpPr>
          <p:cNvPr id="3" name="Text Placeholder 2"/>
          <p:cNvSpPr>
            <a:spLocks noGrp="1"/>
          </p:cNvSpPr>
          <p:nvPr>
            <p:ph type="body" sz="quarter" idx="11"/>
          </p:nvPr>
        </p:nvSpPr>
        <p:spPr>
          <a:xfrm>
            <a:off x="5485757" y="4724400"/>
            <a:ext cx="3658244" cy="1066800"/>
          </a:xfrm>
        </p:spPr>
        <p:txBody>
          <a:bodyPr>
            <a:normAutofit/>
          </a:bodyPr>
          <a:lstStyle/>
          <a:p>
            <a:r>
              <a:rPr lang="en-US" i="0" dirty="0" smtClean="0"/>
              <a:t>Introducción a Medicare </a:t>
            </a:r>
            <a:endParaRPr lang="es-US" i="0" dirty="0"/>
          </a:p>
          <a:p>
            <a:endParaRPr lang="es-US" sz="2800" dirty="0"/>
          </a:p>
        </p:txBody>
      </p:sp>
      <p:sp>
        <p:nvSpPr>
          <p:cNvPr id="2" name="Rectangle 1" descr="Rectángulo azul&#10;" title="Rectángulo azul"/>
          <p:cNvSpPr/>
          <p:nvPr/>
        </p:nvSpPr>
        <p:spPr>
          <a:xfrm>
            <a:off x="0" y="2451463"/>
            <a:ext cx="9144000" cy="108857"/>
          </a:xfrm>
          <a:prstGeom prst="rect">
            <a:avLst/>
          </a:prstGeom>
          <a:solidFill>
            <a:srgbClr val="084A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S" dirty="0"/>
          </a:p>
        </p:txBody>
      </p:sp>
    </p:spTree>
    <p:extLst>
      <p:ext uri="{BB962C8B-B14F-4D97-AF65-F5344CB8AC3E}">
        <p14:creationId xmlns:p14="http://schemas.microsoft.com/office/powerpoint/2010/main" val="23100167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t/>
            </a:r>
            <a:br/>
            <a:r>
              <a:rPr lang="en-US" sz="4000" dirty="0" smtClean="0"/>
              <a:t>Período de Inscripción General (GEP)</a:t>
            </a:r>
            <a:r>
              <a:t/>
            </a:r>
            <a:br/>
            <a:endParaRPr lang="es-US" sz="4000" dirty="0"/>
          </a:p>
        </p:txBody>
      </p:sp>
      <p:sp>
        <p:nvSpPr>
          <p:cNvPr id="3" name="Content Placeholder 2"/>
          <p:cNvSpPr>
            <a:spLocks noGrp="1"/>
          </p:cNvSpPr>
          <p:nvPr>
            <p:ph idx="1"/>
          </p:nvPr>
        </p:nvSpPr>
        <p:spPr>
          <a:xfrm>
            <a:off x="314324" y="1187116"/>
            <a:ext cx="8661233" cy="5037974"/>
          </a:xfrm>
        </p:spPr>
        <p:txBody>
          <a:bodyPr/>
          <a:lstStyle/>
          <a:p>
            <a:r>
              <a:rPr sz="3000" dirty="0" smtClean="0"/>
              <a:t>Para quienes no se hayan inscripto a la Parte B (o Parte A con prima) durante su Período de Inscripción Inicial.</a:t>
            </a:r>
          </a:p>
          <a:p>
            <a:r>
              <a:rPr sz="3000" dirty="0" smtClean="0"/>
              <a:t>Transcurre desde el 1 de enero hasta el 31 de marzo, anualmente.</a:t>
            </a:r>
          </a:p>
          <a:p>
            <a:pPr lvl="1"/>
            <a:r>
              <a:rPr sz="2400" dirty="0" smtClean="0"/>
              <a:t>La cobertura comienza el 1 de julio</a:t>
            </a:r>
            <a:r>
              <a:rPr sz="2600" dirty="0" smtClean="0"/>
              <a:t>.</a:t>
            </a:r>
          </a:p>
          <a:p>
            <a:r>
              <a:rPr sz="3000" dirty="0" err="1" smtClean="0"/>
              <a:t>Es</a:t>
            </a:r>
            <a:r>
              <a:rPr sz="3000" dirty="0" smtClean="0"/>
              <a:t> </a:t>
            </a:r>
            <a:r>
              <a:rPr sz="3000" dirty="0" err="1" smtClean="0"/>
              <a:t>posible</a:t>
            </a:r>
            <a:r>
              <a:rPr sz="3000" dirty="0" smtClean="0"/>
              <a:t> </a:t>
            </a:r>
            <a:r>
              <a:rPr sz="3000" dirty="0" err="1" smtClean="0"/>
              <a:t>que</a:t>
            </a:r>
            <a:r>
              <a:rPr sz="3000" dirty="0" smtClean="0"/>
              <a:t> </a:t>
            </a:r>
            <a:r>
              <a:rPr sz="3000" dirty="0" err="1" smtClean="0"/>
              <a:t>deba</a:t>
            </a:r>
            <a:r>
              <a:rPr sz="3000" dirty="0" smtClean="0"/>
              <a:t> </a:t>
            </a:r>
            <a:r>
              <a:rPr sz="3000" dirty="0" err="1" smtClean="0"/>
              <a:t>pagar</a:t>
            </a:r>
            <a:r>
              <a:rPr sz="3000" dirty="0" smtClean="0"/>
              <a:t> </a:t>
            </a:r>
            <a:r>
              <a:rPr sz="3000" dirty="0" err="1" smtClean="0"/>
              <a:t>una</a:t>
            </a:r>
            <a:r>
              <a:rPr sz="3000" dirty="0" smtClean="0"/>
              <a:t> </a:t>
            </a:r>
            <a:r>
              <a:rPr sz="3000" dirty="0" err="1" smtClean="0"/>
              <a:t>multa</a:t>
            </a:r>
            <a:r>
              <a:rPr sz="3000" dirty="0" smtClean="0"/>
              <a:t>.</a:t>
            </a:r>
          </a:p>
          <a:p>
            <a:pPr lvl="1" indent="-292100"/>
            <a:r>
              <a:rPr sz="2400" dirty="0" smtClean="0"/>
              <a:t>10% por el doble de la cantidad de años durante los cuales no tuvo Parte A</a:t>
            </a:r>
          </a:p>
          <a:p>
            <a:pPr lvl="1" indent="-292100"/>
            <a:r>
              <a:rPr sz="2400" dirty="0" smtClean="0"/>
              <a:t>10 % por cada 12 meses que haya pasado como elegible, pero que no se haya inscripto en la Parte B mientras tenga la Parte B.</a:t>
            </a:r>
          </a:p>
          <a:p>
            <a:pPr lvl="1"/>
            <a:endParaRPr lang="es-US" dirty="0"/>
          </a:p>
        </p:txBody>
      </p:sp>
      <p:sp>
        <p:nvSpPr>
          <p:cNvPr id="13" name="Date Placeholder 12"/>
          <p:cNvSpPr>
            <a:spLocks noGrp="1"/>
          </p:cNvSpPr>
          <p:nvPr>
            <p:ph type="dt" sz="half" idx="10"/>
          </p:nvPr>
        </p:nvSpPr>
        <p:spPr/>
        <p:txBody>
          <a:bodyPr/>
          <a:lstStyle/>
          <a:p>
            <a:r>
              <a:rPr dirty="0" smtClean="0"/>
              <a:t>Mayo de 2016</a:t>
            </a:r>
            <a:endParaRPr lang="es-US" dirty="0"/>
          </a:p>
        </p:txBody>
      </p:sp>
      <p:sp>
        <p:nvSpPr>
          <p:cNvPr id="14" name="Footer Placeholder 13"/>
          <p:cNvSpPr>
            <a:spLocks noGrp="1"/>
          </p:cNvSpPr>
          <p:nvPr>
            <p:ph type="ftr" sz="quarter" idx="11"/>
          </p:nvPr>
        </p:nvSpPr>
        <p:spPr/>
        <p:txBody>
          <a:bodyPr/>
          <a:lstStyle/>
          <a:p>
            <a:r>
              <a:rPr dirty="0" smtClean="0"/>
              <a:t>Introducción a Medicare</a:t>
            </a:r>
            <a:endParaRPr lang="es-US" dirty="0"/>
          </a:p>
        </p:txBody>
      </p:sp>
      <p:sp>
        <p:nvSpPr>
          <p:cNvPr id="15" name="Slide Number Placeholder 14"/>
          <p:cNvSpPr>
            <a:spLocks noGrp="1"/>
          </p:cNvSpPr>
          <p:nvPr>
            <p:ph type="sldNum" sz="quarter" idx="12"/>
          </p:nvPr>
        </p:nvSpPr>
        <p:spPr/>
        <p:txBody>
          <a:bodyPr/>
          <a:lstStyle/>
          <a:p>
            <a:fld id="{D60A6685-DBF6-4C41-A0CC-AA9EA7A85A20}" type="slidenum">
              <a:rPr lang="en-US" smtClean="0"/>
              <a:pPr/>
              <a:t>10</a:t>
            </a:fld>
            <a:endParaRPr lang="es-US" dirty="0"/>
          </a:p>
        </p:txBody>
      </p:sp>
    </p:spTree>
    <p:extLst>
      <p:ext uri="{BB962C8B-B14F-4D97-AF65-F5344CB8AC3E}">
        <p14:creationId xmlns:p14="http://schemas.microsoft.com/office/powerpoint/2010/main" val="1733575862"/>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221673" y="1480751"/>
            <a:ext cx="4460686" cy="3069696"/>
          </a:xfrm>
        </p:spPr>
        <p:txBody>
          <a:bodyPr>
            <a:noAutofit/>
          </a:bodyPr>
          <a:lstStyle/>
          <a:p>
            <a:pPr lvl="0" algn="l">
              <a:lnSpc>
                <a:spcPct val="100000"/>
              </a:lnSpc>
              <a:spcBef>
                <a:spcPts val="600"/>
              </a:spcBef>
            </a:pPr>
            <a:r>
              <a:rPr lang="en-US" sz="3200" b="0" dirty="0">
                <a:solidFill>
                  <a:prstClr val="black"/>
                </a:solidFill>
                <a:latin typeface="Calibri" panose="020F0502020204030204"/>
              </a:rPr>
              <a:t>En un plan de salud de Medicare, el derecho a una decisión sobre la cobertura le permite averiguar si el servicio o suministro están cubiertos antes de que los reciba. </a:t>
            </a:r>
          </a:p>
        </p:txBody>
      </p:sp>
      <p:sp>
        <p:nvSpPr>
          <p:cNvPr id="3" name="TPAnswers"/>
          <p:cNvSpPr>
            <a:spLocks noGrp="1"/>
          </p:cNvSpPr>
          <p:nvPr>
            <p:ph type="body" idx="1"/>
          </p:nvPr>
        </p:nvSpPr>
        <p:spPr>
          <a:xfrm>
            <a:off x="443345" y="4950318"/>
            <a:ext cx="4128655" cy="2531272"/>
          </a:xfrm>
        </p:spPr>
        <p:txBody>
          <a:bodyPr>
            <a:normAutofit/>
          </a:bodyPr>
          <a:lstStyle/>
          <a:p>
            <a:pPr marL="514350" indent="-514350">
              <a:spcBef>
                <a:spcPct val="20000"/>
              </a:spcBef>
              <a:buFont typeface="Wingdings" panose="05000000000000000000" pitchFamily="2" charset="2"/>
              <a:buAutoNum type="alphaLcPeriod"/>
            </a:pPr>
            <a:r>
              <a:rPr dirty="0" smtClean="0"/>
              <a:t>Verdadero</a:t>
            </a:r>
          </a:p>
          <a:p>
            <a:pPr marL="514350" indent="-514350">
              <a:spcBef>
                <a:spcPct val="20000"/>
              </a:spcBef>
              <a:buFont typeface="Wingdings" panose="05000000000000000000" pitchFamily="2" charset="2"/>
              <a:buAutoNum type="alphaLcPeriod"/>
            </a:pPr>
            <a:r>
              <a:rPr dirty="0" smtClean="0"/>
              <a:t>Falso</a:t>
            </a:r>
            <a:endParaRPr lang="es-US" dirty="0"/>
          </a:p>
        </p:txBody>
      </p:sp>
      <p:sp>
        <p:nvSpPr>
          <p:cNvPr id="4" name="Footer Placeholder 3"/>
          <p:cNvSpPr>
            <a:spLocks noGrp="1"/>
          </p:cNvSpPr>
          <p:nvPr>
            <p:ph type="ftr" sz="quarter" idx="10"/>
          </p:nvPr>
        </p:nvSpPr>
        <p:spPr/>
        <p:txBody>
          <a:bodyPr/>
          <a:lstStyle/>
          <a:p>
            <a:r>
              <a:rPr dirty="0" smtClean="0"/>
              <a:t>Introducción a Medicare</a:t>
            </a:r>
            <a:endParaRPr lang="es-US" dirty="0"/>
          </a:p>
        </p:txBody>
      </p:sp>
      <p:sp>
        <p:nvSpPr>
          <p:cNvPr id="5" name="Slide Number Placeholder 4"/>
          <p:cNvSpPr>
            <a:spLocks noGrp="1"/>
          </p:cNvSpPr>
          <p:nvPr>
            <p:ph type="sldNum" sz="quarter" idx="11"/>
          </p:nvPr>
        </p:nvSpPr>
        <p:spPr/>
        <p:txBody>
          <a:bodyPr/>
          <a:lstStyle/>
          <a:p>
            <a:fld id="{D3B75908-2BC4-4CCC-BE4B-63652A0FD379}" type="slidenum">
              <a:rPr lang="en-US" smtClean="0"/>
              <a:t>100</a:t>
            </a:fld>
            <a:endParaRPr lang="es-US" dirty="0"/>
          </a:p>
        </p:txBody>
      </p:sp>
      <p:sp>
        <p:nvSpPr>
          <p:cNvPr id="6" name="Date Placeholder 5"/>
          <p:cNvSpPr>
            <a:spLocks noGrp="1"/>
          </p:cNvSpPr>
          <p:nvPr>
            <p:ph type="dt" sz="half" idx="12"/>
          </p:nvPr>
        </p:nvSpPr>
        <p:spPr/>
        <p:txBody>
          <a:bodyPr/>
          <a:lstStyle/>
          <a:p>
            <a:r>
              <a:rPr dirty="0" smtClean="0"/>
              <a:t>Mayo de 2016</a:t>
            </a:r>
            <a:endParaRPr lang="es-US" dirty="0"/>
          </a:p>
        </p:txBody>
      </p:sp>
      <p:sp>
        <p:nvSpPr>
          <p:cNvPr id="8" name="Title 6"/>
          <p:cNvSpPr txBox="1">
            <a:spLocks/>
          </p:cNvSpPr>
          <p:nvPr/>
        </p:nvSpPr>
        <p:spPr>
          <a:xfrm>
            <a:off x="0" y="11341"/>
            <a:ext cx="9144000" cy="935143"/>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a:lstStyle>
          <a:p>
            <a:r>
              <a:rPr dirty="0" smtClean="0"/>
              <a:t>Compruebe su conocimiento: pregunta 6</a:t>
            </a:r>
            <a:endParaRPr lang="es-US" dirty="0"/>
          </a:p>
        </p:txBody>
      </p:sp>
      <p:sp>
        <p:nvSpPr>
          <p:cNvPr id="9" name="CorShape1" descr="Muestra un cuadro rojo alrededor de la respuesta para indicar que es la correcta." title="Respuesta correcta"/>
          <p:cNvSpPr/>
          <p:nvPr>
            <p:custDataLst>
              <p:tags r:id="rId2"/>
            </p:custDataLst>
          </p:nvPr>
        </p:nvSpPr>
        <p:spPr>
          <a:xfrm>
            <a:off x="467409" y="5004343"/>
            <a:ext cx="2384075" cy="455386"/>
          </a:xfrm>
          <a:prstGeom prst="roundRect">
            <a:avLst/>
          </a:prstGeom>
          <a:noFill/>
          <a:ln w="38100"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S" sz="1350" dirty="0">
              <a:solidFill>
                <a:prstClr val="white"/>
              </a:solidFill>
            </a:endParaRPr>
          </a:p>
        </p:txBody>
      </p:sp>
    </p:spTree>
    <p:custDataLst>
      <p:tags r:id="rId1"/>
    </p:custDataLst>
    <p:extLst>
      <p:ext uri="{BB962C8B-B14F-4D97-AF65-F5344CB8AC3E}">
        <p14:creationId xmlns:p14="http://schemas.microsoft.com/office/powerpoint/2010/main" val="1344059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noAutofit/>
          </a:bodyPr>
          <a:lstStyle>
            <a:lvl1pPr>
              <a:defRPr sz="3600">
                <a:solidFill>
                  <a:schemeClr val="bg1"/>
                </a:solidFill>
              </a:defRPr>
            </a:lvl1pPr>
          </a:lstStyle>
          <a:p>
            <a:r>
              <a:rPr dirty="0" smtClean="0"/>
              <a:t>Lección 4: Programas para personas</a:t>
            </a:r>
            <a:r>
              <a:t/>
            </a:r>
            <a:br/>
            <a:r>
              <a:rPr dirty="0" smtClean="0"/>
              <a:t>con ingresos y recursos limitados</a:t>
            </a:r>
          </a:p>
        </p:txBody>
      </p:sp>
      <p:sp>
        <p:nvSpPr>
          <p:cNvPr id="96258" name="Content Placeholder 1"/>
          <p:cNvSpPr>
            <a:spLocks noGrp="1"/>
          </p:cNvSpPr>
          <p:nvPr>
            <p:ph idx="1"/>
          </p:nvPr>
        </p:nvSpPr>
        <p:spPr/>
        <p:txBody>
          <a:bodyPr/>
          <a:lstStyle/>
          <a:p>
            <a:r>
              <a:rPr dirty="0" smtClean="0"/>
              <a:t>¿Qué son Medicaid y el Programa de Seguro Médico para Niños (CHIP)?</a:t>
            </a:r>
          </a:p>
          <a:p>
            <a:r>
              <a:rPr dirty="0" smtClean="0"/>
              <a:t>Programas de Ahorros Medicare</a:t>
            </a:r>
          </a:p>
          <a:p>
            <a:r>
              <a:rPr dirty="0" smtClean="0"/>
              <a:t>¿Qué es la ayuda adicional?</a:t>
            </a:r>
          </a:p>
          <a:p>
            <a:r>
              <a:rPr dirty="0" smtClean="0"/>
              <a:t>Programas en los territorios de los Estados Unidos</a:t>
            </a:r>
            <a:endParaRPr lang="es-US" dirty="0"/>
          </a:p>
        </p:txBody>
      </p:sp>
      <p:sp>
        <p:nvSpPr>
          <p:cNvPr id="13" name="Footer Placeholder 12"/>
          <p:cNvSpPr>
            <a:spLocks noGrp="1"/>
          </p:cNvSpPr>
          <p:nvPr>
            <p:ph type="ftr" sz="quarter" idx="11"/>
          </p:nvPr>
        </p:nvSpPr>
        <p:spPr/>
        <p:txBody>
          <a:bodyPr/>
          <a:lstStyle/>
          <a:p>
            <a:r>
              <a:rPr dirty="0" smtClean="0"/>
              <a:t>Introducción a Medicare</a:t>
            </a:r>
            <a:endParaRPr lang="es-US" dirty="0"/>
          </a:p>
        </p:txBody>
      </p:sp>
      <p:sp>
        <p:nvSpPr>
          <p:cNvPr id="14" name="Slide Number Placeholder 13"/>
          <p:cNvSpPr>
            <a:spLocks noGrp="1"/>
          </p:cNvSpPr>
          <p:nvPr>
            <p:ph type="sldNum" sz="quarter" idx="12"/>
          </p:nvPr>
        </p:nvSpPr>
        <p:spPr/>
        <p:txBody>
          <a:bodyPr/>
          <a:lstStyle/>
          <a:p>
            <a:fld id="{D3B75908-2BC4-4CCC-BE4B-63652A0FD379}" type="slidenum">
              <a:rPr lang="en-US" smtClean="0"/>
              <a:pPr/>
              <a:t>101</a:t>
            </a:fld>
            <a:endParaRPr lang="es-US" dirty="0"/>
          </a:p>
        </p:txBody>
      </p:sp>
      <p:sp>
        <p:nvSpPr>
          <p:cNvPr id="12" name="Date Placeholder 11"/>
          <p:cNvSpPr>
            <a:spLocks noGrp="1"/>
          </p:cNvSpPr>
          <p:nvPr>
            <p:ph type="dt" sz="half" idx="2"/>
          </p:nvPr>
        </p:nvSpPr>
        <p:spPr/>
        <p:txBody>
          <a:bodyPr/>
          <a:lstStyle/>
          <a:p>
            <a:r>
              <a:rPr dirty="0" smtClean="0"/>
              <a:t>Mayo de 2016</a:t>
            </a:r>
            <a:endParaRPr lang="es-US" dirty="0"/>
          </a:p>
        </p:txBody>
      </p:sp>
    </p:spTree>
    <p:custDataLst>
      <p:tags r:id="rId1"/>
    </p:custData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¿Qué son Medicaid y el Programa de Seguro Médico para Niños (CHIP)?</a:t>
            </a:r>
            <a:endParaRPr lang="es-US" dirty="0"/>
          </a:p>
        </p:txBody>
      </p:sp>
      <p:sp>
        <p:nvSpPr>
          <p:cNvPr id="3" name="Content Placeholder 2"/>
          <p:cNvSpPr>
            <a:spLocks noGrp="1"/>
          </p:cNvSpPr>
          <p:nvPr>
            <p:ph idx="1"/>
          </p:nvPr>
        </p:nvSpPr>
        <p:spPr/>
        <p:txBody>
          <a:bodyPr>
            <a:normAutofit fontScale="70000" lnSpcReduction="20000"/>
          </a:bodyPr>
          <a:lstStyle/>
          <a:p>
            <a:pPr>
              <a:lnSpc>
                <a:spcPct val="120000"/>
              </a:lnSpc>
            </a:pPr>
            <a:r>
              <a:rPr dirty="0" smtClean="0"/>
              <a:t>Medicaid es un programa de seguro médico federal y estatal.</a:t>
            </a:r>
          </a:p>
          <a:p>
            <a:pPr lvl="1" indent="-292100">
              <a:lnSpc>
                <a:spcPct val="120000"/>
              </a:lnSpc>
            </a:pPr>
            <a:r>
              <a:rPr dirty="0" smtClean="0"/>
              <a:t>Para personas con recursos o ingresos limitados</a:t>
            </a:r>
          </a:p>
          <a:p>
            <a:pPr lvl="1" indent="-292100">
              <a:lnSpc>
                <a:spcPct val="120000"/>
              </a:lnSpc>
            </a:pPr>
            <a:r>
              <a:rPr dirty="0" smtClean="0"/>
              <a:t>Cubre la mayoría de los costos de atención médica si tiene Medicare y Medicaid (doblemente elegible)</a:t>
            </a:r>
          </a:p>
          <a:p>
            <a:pPr lvl="1" indent="-292100">
              <a:lnSpc>
                <a:spcPct val="120000"/>
              </a:lnSpc>
            </a:pPr>
            <a:r>
              <a:rPr dirty="0" smtClean="0"/>
              <a:t>El estado determina la elegibilidad</a:t>
            </a:r>
          </a:p>
          <a:p>
            <a:pPr lvl="2">
              <a:lnSpc>
                <a:spcPct val="120000"/>
              </a:lnSpc>
            </a:pPr>
            <a:r>
              <a:rPr dirty="0" smtClean="0"/>
              <a:t>Los procesos de solicitud y los beneficios pueden variar</a:t>
            </a:r>
          </a:p>
          <a:p>
            <a:pPr lvl="2">
              <a:lnSpc>
                <a:spcPct val="120000"/>
              </a:lnSpc>
            </a:pPr>
            <a:r>
              <a:rPr dirty="0" smtClean="0"/>
              <a:t>Los nombres de las oficinas de cada estado pueden variar </a:t>
            </a:r>
          </a:p>
          <a:p>
            <a:pPr lvl="2">
              <a:lnSpc>
                <a:spcPct val="120000"/>
              </a:lnSpc>
            </a:pPr>
            <a:r>
              <a:rPr dirty="0" smtClean="0"/>
              <a:t>Presente la solicitud si ES POSIBLE que califique</a:t>
            </a:r>
          </a:p>
          <a:p>
            <a:pPr>
              <a:lnSpc>
                <a:spcPct val="120000"/>
              </a:lnSpc>
            </a:pPr>
            <a:r>
              <a:rPr dirty="0" smtClean="0"/>
              <a:t>El Programa de Seguro Médico para Niños (CHIP) es administrado por los estados, de acuerdo con los requisitos federales </a:t>
            </a:r>
            <a:endParaRPr lang="es-US" dirty="0" smtClean="0"/>
          </a:p>
          <a:p>
            <a:pPr lvl="1" indent="-292100">
              <a:lnSpc>
                <a:spcPct val="120000"/>
              </a:lnSpc>
            </a:pPr>
            <a:r>
              <a:rPr dirty="0" smtClean="0"/>
              <a:t>Cubre a los niños sin cobertura de menos de 19 años </a:t>
            </a:r>
          </a:p>
          <a:p>
            <a:pPr lvl="1" indent="-292100">
              <a:lnSpc>
                <a:spcPct val="120000"/>
              </a:lnSpc>
            </a:pPr>
            <a:r>
              <a:rPr dirty="0" smtClean="0"/>
              <a:t>Puede cubrir a mujeres embarazadas si el ingreso de la familia es demasiado alto para Medicaid</a:t>
            </a:r>
          </a:p>
          <a:p>
            <a:pPr lvl="2"/>
            <a:endParaRPr lang="es-US" dirty="0" smtClean="0"/>
          </a:p>
          <a:p>
            <a:pPr lvl="2"/>
            <a:endParaRPr lang="es-US" dirty="0" smtClean="0"/>
          </a:p>
          <a:p>
            <a:endParaRPr lang="es-US" dirty="0"/>
          </a:p>
        </p:txBody>
      </p:sp>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60A6685-DBF6-4C41-A0CC-AA9EA7A85A20}" type="slidenum">
              <a:rPr lang="en-US" smtClean="0"/>
              <a:t>102</a:t>
            </a:fld>
            <a:endParaRPr lang="es-US" dirty="0"/>
          </a:p>
        </p:txBody>
      </p:sp>
    </p:spTree>
    <p:extLst>
      <p:ext uri="{BB962C8B-B14F-4D97-AF65-F5344CB8AC3E}">
        <p14:creationId xmlns:p14="http://schemas.microsoft.com/office/powerpoint/2010/main" val="300341852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2"/>
          <p:cNvSpPr>
            <a:spLocks noGrp="1" noChangeArrowheads="1"/>
          </p:cNvSpPr>
          <p:nvPr>
            <p:ph type="title"/>
          </p:nvPr>
        </p:nvSpPr>
        <p:spPr/>
        <p:txBody>
          <a:bodyPr/>
          <a:lstStyle/>
          <a:p>
            <a:r>
              <a:rPr dirty="0" smtClean="0"/>
              <a:t>Programas de ahorros Medicare</a:t>
            </a:r>
          </a:p>
        </p:txBody>
      </p:sp>
      <p:sp>
        <p:nvSpPr>
          <p:cNvPr id="105476" name="Rectangle 3"/>
          <p:cNvSpPr>
            <a:spLocks noGrp="1" noChangeArrowheads="1"/>
          </p:cNvSpPr>
          <p:nvPr>
            <p:ph idx="1"/>
          </p:nvPr>
        </p:nvSpPr>
        <p:spPr/>
        <p:txBody>
          <a:bodyPr>
            <a:normAutofit fontScale="92500" lnSpcReduction="20000"/>
          </a:bodyPr>
          <a:lstStyle/>
          <a:p>
            <a:r>
              <a:rPr dirty="0" smtClean="0"/>
              <a:t>Ayuda de Medicaid para pagar los costos de Medicare</a:t>
            </a:r>
          </a:p>
          <a:p>
            <a:pPr lvl="1" indent="-292100"/>
            <a:r>
              <a:rPr dirty="0" smtClean="0"/>
              <a:t>Para personas con recursos o ingresos limitados</a:t>
            </a:r>
          </a:p>
          <a:p>
            <a:pPr lvl="1" indent="-292100"/>
            <a:r>
              <a:rPr dirty="0" smtClean="0"/>
              <a:t>A menudo ingresos y recursos más altos que con Medicaid completo</a:t>
            </a:r>
          </a:p>
          <a:p>
            <a:r>
              <a:rPr dirty="0" smtClean="0"/>
              <a:t>Los programas incluyen</a:t>
            </a:r>
          </a:p>
          <a:p>
            <a:pPr lvl="1" indent="-292100"/>
            <a:r>
              <a:rPr dirty="0" smtClean="0"/>
              <a:t>Beneficiario Calificado de Medicare (QMB en inglés)</a:t>
            </a:r>
          </a:p>
          <a:p>
            <a:pPr lvl="1" indent="-292100"/>
            <a:r>
              <a:rPr dirty="0" smtClean="0"/>
              <a:t>Beneficiarios Medicare de Bajo Ingreso (SLMB en inglés) específicos</a:t>
            </a:r>
          </a:p>
          <a:p>
            <a:pPr lvl="1" indent="-292100"/>
            <a:r>
              <a:rPr dirty="0" smtClean="0"/>
              <a:t>Individuos Calificados (QI en inglés)</a:t>
            </a:r>
          </a:p>
          <a:p>
            <a:pPr lvl="1" indent="-292100"/>
            <a:r>
              <a:rPr dirty="0" smtClean="0"/>
              <a:t>Individuos Incapacitados y Empleados Calificados (QDWI en inglés)</a:t>
            </a:r>
          </a:p>
        </p:txBody>
      </p:sp>
      <p:sp>
        <p:nvSpPr>
          <p:cNvPr id="6" name="Date Placeholder 5"/>
          <p:cNvSpPr>
            <a:spLocks noGrp="1"/>
          </p:cNvSpPr>
          <p:nvPr>
            <p:ph type="dt" sz="half" idx="10"/>
          </p:nvPr>
        </p:nvSpPr>
        <p:spPr/>
        <p:txBody>
          <a:bodyPr/>
          <a:lstStyle/>
          <a:p>
            <a:r>
              <a:rPr dirty="0" smtClean="0"/>
              <a:t>Mayo de 2016</a:t>
            </a:r>
            <a:endParaRPr lang="es-US" dirty="0"/>
          </a:p>
        </p:txBody>
      </p:sp>
      <p:sp>
        <p:nvSpPr>
          <p:cNvPr id="10" name="Footer Placeholder 9"/>
          <p:cNvSpPr>
            <a:spLocks noGrp="1"/>
          </p:cNvSpPr>
          <p:nvPr>
            <p:ph type="ftr" sz="quarter" idx="11"/>
          </p:nvPr>
        </p:nvSpPr>
        <p:spPr/>
        <p:txBody>
          <a:bodyPr/>
          <a:lstStyle/>
          <a:p>
            <a:r>
              <a:rPr dirty="0" smtClean="0"/>
              <a:t>Introducción a Medicare</a:t>
            </a:r>
            <a:endParaRPr lang="es-US" dirty="0"/>
          </a:p>
        </p:txBody>
      </p:sp>
      <p:sp>
        <p:nvSpPr>
          <p:cNvPr id="11" name="Slide Number Placeholder 10"/>
          <p:cNvSpPr>
            <a:spLocks noGrp="1"/>
          </p:cNvSpPr>
          <p:nvPr>
            <p:ph type="sldNum" sz="quarter" idx="12"/>
          </p:nvPr>
        </p:nvSpPr>
        <p:spPr/>
        <p:txBody>
          <a:bodyPr/>
          <a:lstStyle/>
          <a:p>
            <a:fld id="{D60A6685-DBF6-4C41-A0CC-AA9EA7A85A20}" type="slidenum">
              <a:rPr lang="en-US" smtClean="0"/>
              <a:t>103</a:t>
            </a:fld>
            <a:endParaRPr lang="es-US" dirty="0"/>
          </a:p>
        </p:txBody>
      </p:sp>
    </p:spTree>
    <p:custDataLst>
      <p:tags r:id="rId1"/>
    </p:custDataLst>
    <p:extLst>
      <p:ext uri="{BB962C8B-B14F-4D97-AF65-F5344CB8AC3E}">
        <p14:creationId xmlns:p14="http://schemas.microsoft.com/office/powerpoint/2010/main" val="2000846147"/>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2"/>
          <p:cNvSpPr>
            <a:spLocks noGrp="1" noChangeArrowheads="1"/>
          </p:cNvSpPr>
          <p:nvPr>
            <p:ph type="title"/>
          </p:nvPr>
        </p:nvSpPr>
        <p:spPr/>
        <p:txBody>
          <a:bodyPr/>
          <a:lstStyle/>
          <a:p>
            <a:r>
              <a:rPr dirty="0" smtClean="0"/>
              <a:t>¿Qué es la ayuda adicional?</a:t>
            </a:r>
          </a:p>
        </p:txBody>
      </p:sp>
      <p:sp>
        <p:nvSpPr>
          <p:cNvPr id="668675" name="Rectangle 3"/>
          <p:cNvSpPr>
            <a:spLocks noGrp="1" noChangeArrowheads="1"/>
          </p:cNvSpPr>
          <p:nvPr>
            <p:ph idx="1"/>
          </p:nvPr>
        </p:nvSpPr>
        <p:spPr/>
        <p:txBody>
          <a:bodyPr>
            <a:normAutofit fontScale="85000" lnSpcReduction="10000"/>
          </a:bodyPr>
          <a:lstStyle/>
          <a:p>
            <a:r>
              <a:rPr dirty="0" smtClean="0"/>
              <a:t>Un programa para ayudar a las personas a pagar los costos de medicamentos recetados (Parte D) de Medicare</a:t>
            </a:r>
          </a:p>
          <a:p>
            <a:pPr lvl="1" indent="-292100"/>
            <a:r>
              <a:rPr dirty="0" smtClean="0"/>
              <a:t>También se denomina "subsidio a los bajos ingresos" </a:t>
            </a:r>
          </a:p>
          <a:p>
            <a:r>
              <a:rPr dirty="0" smtClean="0"/>
              <a:t>Si tiene recursos e ingresos muy bajos.</a:t>
            </a:r>
          </a:p>
          <a:p>
            <a:pPr lvl="1"/>
            <a:r>
              <a:rPr dirty="0" smtClean="0"/>
              <a:t>No paga primas ni deducibles y tiene copagos pequeños o no los tiene</a:t>
            </a:r>
          </a:p>
          <a:p>
            <a:r>
              <a:rPr dirty="0" smtClean="0"/>
              <a:t>Si tiene recursos e ingresos no tan bajos.</a:t>
            </a:r>
          </a:p>
          <a:p>
            <a:pPr lvl="1" indent="-292100"/>
            <a:r>
              <a:rPr dirty="0" smtClean="0"/>
              <a:t>Paga un deducible reducido y un poco más de su bolsillo</a:t>
            </a:r>
          </a:p>
          <a:p>
            <a:r>
              <a:rPr dirty="0" smtClean="0"/>
              <a:t>No tiene brechas de cobertura ni multa por inscripción tardía si califica para la ayuda adicional </a:t>
            </a:r>
          </a:p>
        </p:txBody>
      </p:sp>
      <p:sp>
        <p:nvSpPr>
          <p:cNvPr id="6" name="Date Placeholder 5"/>
          <p:cNvSpPr>
            <a:spLocks noGrp="1"/>
          </p:cNvSpPr>
          <p:nvPr>
            <p:ph type="dt" sz="half" idx="10"/>
          </p:nvPr>
        </p:nvSpPr>
        <p:spPr/>
        <p:txBody>
          <a:bodyPr/>
          <a:lstStyle/>
          <a:p>
            <a:r>
              <a:rPr dirty="0" smtClean="0"/>
              <a:t>Mayo de 2016</a:t>
            </a:r>
            <a:endParaRPr lang="es-US" dirty="0"/>
          </a:p>
        </p:txBody>
      </p:sp>
      <p:sp>
        <p:nvSpPr>
          <p:cNvPr id="10" name="Footer Placeholder 9"/>
          <p:cNvSpPr>
            <a:spLocks noGrp="1"/>
          </p:cNvSpPr>
          <p:nvPr>
            <p:ph type="ftr" sz="quarter" idx="11"/>
          </p:nvPr>
        </p:nvSpPr>
        <p:spPr/>
        <p:txBody>
          <a:bodyPr/>
          <a:lstStyle/>
          <a:p>
            <a:r>
              <a:rPr dirty="0" smtClean="0"/>
              <a:t>Introducción a Medicare</a:t>
            </a:r>
            <a:endParaRPr lang="es-US" dirty="0"/>
          </a:p>
        </p:txBody>
      </p:sp>
      <p:sp>
        <p:nvSpPr>
          <p:cNvPr id="11" name="Slide Number Placeholder 10"/>
          <p:cNvSpPr>
            <a:spLocks noGrp="1"/>
          </p:cNvSpPr>
          <p:nvPr>
            <p:ph type="sldNum" sz="quarter" idx="12"/>
          </p:nvPr>
        </p:nvSpPr>
        <p:spPr/>
        <p:txBody>
          <a:bodyPr/>
          <a:lstStyle/>
          <a:p>
            <a:fld id="{D60A6685-DBF6-4C41-A0CC-AA9EA7A85A20}" type="slidenum">
              <a:rPr lang="en-US" smtClean="0"/>
              <a:t>104</a:t>
            </a:fld>
            <a:endParaRPr lang="es-US" dirty="0"/>
          </a:p>
        </p:txBody>
      </p:sp>
    </p:spTree>
    <p:extLst>
      <p:ext uri="{BB962C8B-B14F-4D97-AF65-F5344CB8AC3E}">
        <p14:creationId xmlns:p14="http://schemas.microsoft.com/office/powerpoint/2010/main" val="153996334"/>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p:txBody>
          <a:bodyPr/>
          <a:lstStyle/>
          <a:p>
            <a:r>
              <a:rPr dirty="0" smtClean="0"/>
              <a:t>Cómo calificar para recibir ayuda adicional</a:t>
            </a:r>
          </a:p>
        </p:txBody>
      </p:sp>
      <p:sp>
        <p:nvSpPr>
          <p:cNvPr id="670723" name="Rectangle 3"/>
          <p:cNvSpPr>
            <a:spLocks noGrp="1" noChangeArrowheads="1"/>
          </p:cNvSpPr>
          <p:nvPr>
            <p:ph idx="1"/>
          </p:nvPr>
        </p:nvSpPr>
        <p:spPr>
          <a:xfrm>
            <a:off x="628649" y="1267326"/>
            <a:ext cx="8254093" cy="4909637"/>
          </a:xfrm>
        </p:spPr>
        <p:txBody>
          <a:bodyPr>
            <a:normAutofit fontScale="77500" lnSpcReduction="20000"/>
          </a:bodyPr>
          <a:lstStyle/>
          <a:p>
            <a:pPr>
              <a:lnSpc>
                <a:spcPct val="120000"/>
              </a:lnSpc>
            </a:pPr>
            <a:r>
              <a:rPr dirty="0" smtClean="0"/>
              <a:t>Usted califica en forma automática para recibir ayuda adicional si tiene</a:t>
            </a:r>
          </a:p>
          <a:p>
            <a:pPr lvl="1" indent="-292100">
              <a:lnSpc>
                <a:spcPct val="120000"/>
              </a:lnSpc>
            </a:pPr>
            <a:r>
              <a:rPr dirty="0" smtClean="0"/>
              <a:t>Cobertura completa de Medicaid</a:t>
            </a:r>
          </a:p>
          <a:p>
            <a:pPr lvl="1" indent="-292100">
              <a:lnSpc>
                <a:spcPct val="120000"/>
              </a:lnSpc>
            </a:pPr>
            <a:r>
              <a:rPr dirty="0" smtClean="0"/>
              <a:t>Seguridad de Ingreso Suplementario (SSI) </a:t>
            </a:r>
          </a:p>
          <a:p>
            <a:pPr lvl="1" indent="-292100">
              <a:lnSpc>
                <a:spcPct val="120000"/>
              </a:lnSpc>
            </a:pPr>
            <a:r>
              <a:rPr dirty="0" smtClean="0"/>
              <a:t>Ayuda de Medicaid para pagar las primas de Medicare</a:t>
            </a:r>
          </a:p>
          <a:p>
            <a:pPr>
              <a:lnSpc>
                <a:spcPct val="120000"/>
              </a:lnSpc>
            </a:pPr>
            <a:r>
              <a:rPr dirty="0" smtClean="0"/>
              <a:t>Todas las otras personas deben iniciar una solicitud</a:t>
            </a:r>
          </a:p>
          <a:p>
            <a:pPr lvl="1" indent="-292100">
              <a:lnSpc>
                <a:spcPct val="120000"/>
              </a:lnSpc>
            </a:pPr>
            <a:r>
              <a:rPr dirty="0" smtClean="0"/>
              <a:t>En línea en </a:t>
            </a:r>
            <a:r>
              <a:rPr lang="en-US" dirty="0" smtClean="0">
                <a:hlinkClick r:id="rId3"/>
              </a:rPr>
              <a:t>socialsecurity.gov</a:t>
            </a:r>
            <a:r>
              <a:rPr dirty="0" smtClean="0"/>
              <a:t> </a:t>
            </a:r>
          </a:p>
          <a:p>
            <a:pPr lvl="1" indent="-292100">
              <a:lnSpc>
                <a:spcPct val="120000"/>
              </a:lnSpc>
            </a:pPr>
            <a:r>
              <a:rPr dirty="0" smtClean="0"/>
              <a:t>Llamando al Seguro Social a 1-800-772-1213</a:t>
            </a:r>
            <a:r>
              <a:rPr dirty="0"/>
              <a:t/>
            </a:r>
            <a:br>
              <a:rPr dirty="0"/>
            </a:br>
            <a:r>
              <a:rPr dirty="0" smtClean="0"/>
              <a:t>TTY 1-800-325-0778</a:t>
            </a:r>
          </a:p>
          <a:p>
            <a:pPr lvl="2">
              <a:lnSpc>
                <a:spcPct val="120000"/>
              </a:lnSpc>
            </a:pPr>
            <a:r>
              <a:rPr dirty="0" smtClean="0"/>
              <a:t>Pedir la “Solicitud de ayuda para pagar los costos de medicamentos recetados de Medicare” (SSA-1020)</a:t>
            </a:r>
          </a:p>
          <a:p>
            <a:pPr lvl="1" indent="-292100">
              <a:lnSpc>
                <a:spcPct val="120000"/>
              </a:lnSpc>
            </a:pPr>
            <a:r>
              <a:rPr dirty="0" smtClean="0"/>
              <a:t>Póngase en contacto con su agencia de Medicaid estatal</a:t>
            </a:r>
            <a:endParaRPr lang="es-US" dirty="0"/>
          </a:p>
        </p:txBody>
      </p:sp>
      <p:sp>
        <p:nvSpPr>
          <p:cNvPr id="6" name="Date Placeholder 5"/>
          <p:cNvSpPr>
            <a:spLocks noGrp="1"/>
          </p:cNvSpPr>
          <p:nvPr>
            <p:ph type="dt" sz="half" idx="10"/>
          </p:nvPr>
        </p:nvSpPr>
        <p:spPr/>
        <p:txBody>
          <a:bodyPr/>
          <a:lstStyle/>
          <a:p>
            <a:r>
              <a:rPr dirty="0" smtClean="0"/>
              <a:t>Mayo de 2016</a:t>
            </a:r>
            <a:endParaRPr lang="es-US" dirty="0"/>
          </a:p>
        </p:txBody>
      </p:sp>
      <p:sp>
        <p:nvSpPr>
          <p:cNvPr id="10" name="Footer Placeholder 9"/>
          <p:cNvSpPr>
            <a:spLocks noGrp="1"/>
          </p:cNvSpPr>
          <p:nvPr>
            <p:ph type="ftr" sz="quarter" idx="11"/>
          </p:nvPr>
        </p:nvSpPr>
        <p:spPr/>
        <p:txBody>
          <a:bodyPr/>
          <a:lstStyle/>
          <a:p>
            <a:r>
              <a:rPr dirty="0" smtClean="0"/>
              <a:t>Introducción a Medicare</a:t>
            </a:r>
            <a:endParaRPr lang="es-US" dirty="0"/>
          </a:p>
        </p:txBody>
      </p:sp>
      <p:sp>
        <p:nvSpPr>
          <p:cNvPr id="11" name="Slide Number Placeholder 10"/>
          <p:cNvSpPr>
            <a:spLocks noGrp="1"/>
          </p:cNvSpPr>
          <p:nvPr>
            <p:ph type="sldNum" sz="quarter" idx="12"/>
          </p:nvPr>
        </p:nvSpPr>
        <p:spPr/>
        <p:txBody>
          <a:bodyPr/>
          <a:lstStyle/>
          <a:p>
            <a:fld id="{D60A6685-DBF6-4C41-A0CC-AA9EA7A85A20}" type="slidenum">
              <a:rPr lang="en-US" smtClean="0"/>
              <a:t>105</a:t>
            </a:fld>
            <a:endParaRPr lang="es-US" dirty="0"/>
          </a:p>
        </p:txBody>
      </p:sp>
    </p:spTree>
    <p:extLst>
      <p:ext uri="{BB962C8B-B14F-4D97-AF65-F5344CB8AC3E}">
        <p14:creationId xmlns:p14="http://schemas.microsoft.com/office/powerpoint/2010/main" val="3495201569"/>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4" name="Rectangle 4"/>
          <p:cNvSpPr>
            <a:spLocks noGrp="1" noChangeArrowheads="1"/>
          </p:cNvSpPr>
          <p:nvPr>
            <p:ph type="title"/>
          </p:nvPr>
        </p:nvSpPr>
        <p:spPr/>
        <p:txBody>
          <a:bodyPr/>
          <a:lstStyle/>
          <a:p>
            <a:r>
              <a:rPr dirty="0" smtClean="0"/>
              <a:t>Pasos a seguir</a:t>
            </a:r>
          </a:p>
        </p:txBody>
      </p:sp>
      <p:sp>
        <p:nvSpPr>
          <p:cNvPr id="107525" name="Rectangle 5"/>
          <p:cNvSpPr>
            <a:spLocks noGrp="1" noChangeArrowheads="1"/>
          </p:cNvSpPr>
          <p:nvPr>
            <p:ph idx="1"/>
          </p:nvPr>
        </p:nvSpPr>
        <p:spPr/>
        <p:txBody>
          <a:bodyPr>
            <a:normAutofit fontScale="92500" lnSpcReduction="10000"/>
          </a:bodyPr>
          <a:lstStyle/>
          <a:p>
            <a:r>
              <a:rPr dirty="0" smtClean="0"/>
              <a:t>Si piensa que podría calificar para alguno de estos programas</a:t>
            </a:r>
          </a:p>
          <a:p>
            <a:pPr lvl="1" indent="-292100"/>
            <a:r>
              <a:rPr dirty="0" smtClean="0"/>
              <a:t> Revise las directrices de ingresos y bienes</a:t>
            </a:r>
          </a:p>
          <a:p>
            <a:pPr lvl="1" indent="-292100"/>
            <a:r>
              <a:rPr dirty="0" smtClean="0"/>
              <a:t> Recabe sus documentos personales</a:t>
            </a:r>
          </a:p>
          <a:p>
            <a:r>
              <a:rPr dirty="0" smtClean="0"/>
              <a:t> Para obtener más información, llame a su </a:t>
            </a:r>
          </a:p>
          <a:p>
            <a:pPr lvl="1" indent="-292100"/>
            <a:r>
              <a:rPr dirty="0" smtClean="0"/>
              <a:t>Oficina Estatal de Asistencia Médica (Medicaid)</a:t>
            </a:r>
          </a:p>
          <a:p>
            <a:pPr lvl="1" indent="-292100"/>
            <a:r>
              <a:rPr dirty="0" smtClean="0"/>
              <a:t>Programa Estatal de Asistencia sobre Seguros de Salud (SHIP)</a:t>
            </a:r>
          </a:p>
          <a:p>
            <a:pPr lvl="1" indent="-292100"/>
            <a:r>
              <a:rPr dirty="0" smtClean="0"/>
              <a:t>La Agencia para la Vejez de su área local</a:t>
            </a:r>
          </a:p>
          <a:p>
            <a:r>
              <a:rPr dirty="0" smtClean="0"/>
              <a:t>Complete la solicitud ante su Oficina Estatal de Asistencia Médica (Medicaid)</a:t>
            </a:r>
            <a:endParaRPr lang="es-US" dirty="0"/>
          </a:p>
        </p:txBody>
      </p:sp>
      <p:sp>
        <p:nvSpPr>
          <p:cNvPr id="6" name="Date Placeholder 5"/>
          <p:cNvSpPr>
            <a:spLocks noGrp="1"/>
          </p:cNvSpPr>
          <p:nvPr>
            <p:ph type="dt" sz="half" idx="10"/>
          </p:nvPr>
        </p:nvSpPr>
        <p:spPr/>
        <p:txBody>
          <a:bodyPr/>
          <a:lstStyle/>
          <a:p>
            <a:r>
              <a:rPr dirty="0" smtClean="0"/>
              <a:t>Mayo de 2016</a:t>
            </a:r>
            <a:endParaRPr lang="es-US" dirty="0"/>
          </a:p>
        </p:txBody>
      </p:sp>
      <p:sp>
        <p:nvSpPr>
          <p:cNvPr id="10" name="Footer Placeholder 9"/>
          <p:cNvSpPr>
            <a:spLocks noGrp="1"/>
          </p:cNvSpPr>
          <p:nvPr>
            <p:ph type="ftr" sz="quarter" idx="11"/>
          </p:nvPr>
        </p:nvSpPr>
        <p:spPr/>
        <p:txBody>
          <a:bodyPr/>
          <a:lstStyle/>
          <a:p>
            <a:r>
              <a:rPr dirty="0" smtClean="0"/>
              <a:t>Introducción a Medicare</a:t>
            </a:r>
            <a:endParaRPr lang="es-US" dirty="0"/>
          </a:p>
        </p:txBody>
      </p:sp>
      <p:sp>
        <p:nvSpPr>
          <p:cNvPr id="11" name="Slide Number Placeholder 10"/>
          <p:cNvSpPr>
            <a:spLocks noGrp="1"/>
          </p:cNvSpPr>
          <p:nvPr>
            <p:ph type="sldNum" sz="quarter" idx="12"/>
          </p:nvPr>
        </p:nvSpPr>
        <p:spPr/>
        <p:txBody>
          <a:bodyPr/>
          <a:lstStyle/>
          <a:p>
            <a:fld id="{D60A6685-DBF6-4C41-A0CC-AA9EA7A85A20}" type="slidenum">
              <a:rPr lang="en-US" smtClean="0"/>
              <a:t>106</a:t>
            </a:fld>
            <a:endParaRPr lang="es-US" dirty="0"/>
          </a:p>
        </p:txBody>
      </p:sp>
    </p:spTree>
    <p:custDataLst>
      <p:tags r:id="rId1"/>
    </p:custDataLst>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Rectangle 2"/>
          <p:cNvSpPr>
            <a:spLocks noGrp="1" noChangeArrowheads="1"/>
          </p:cNvSpPr>
          <p:nvPr>
            <p:ph type="title"/>
          </p:nvPr>
        </p:nvSpPr>
        <p:spPr/>
        <p:txBody>
          <a:bodyPr/>
          <a:lstStyle/>
          <a:p>
            <a:r>
              <a:rPr dirty="0" smtClean="0"/>
              <a:t>Programas en los territorios estadounidenses</a:t>
            </a:r>
          </a:p>
        </p:txBody>
      </p:sp>
      <p:sp>
        <p:nvSpPr>
          <p:cNvPr id="106500" name="Rectangle 3"/>
          <p:cNvSpPr>
            <a:spLocks noGrp="1" noChangeArrowheads="1"/>
          </p:cNvSpPr>
          <p:nvPr>
            <p:ph idx="1"/>
          </p:nvPr>
        </p:nvSpPr>
        <p:spPr/>
        <p:txBody>
          <a:bodyPr>
            <a:normAutofit fontScale="92500" lnSpcReduction="10000"/>
          </a:bodyPr>
          <a:lstStyle/>
          <a:p>
            <a:r>
              <a:rPr dirty="0" smtClean="0"/>
              <a:t>Ayudan a las personas a pagar sus costos de Medicare</a:t>
            </a:r>
          </a:p>
          <a:p>
            <a:r>
              <a:rPr dirty="0" smtClean="0"/>
              <a:t>Territorios estadounidenses</a:t>
            </a:r>
          </a:p>
          <a:p>
            <a:pPr lvl="1" indent="-292100"/>
            <a:r>
              <a:rPr dirty="0" smtClean="0"/>
              <a:t>Puerto Rico</a:t>
            </a:r>
          </a:p>
          <a:p>
            <a:pPr lvl="1" indent="-292100"/>
            <a:r>
              <a:rPr dirty="0" smtClean="0"/>
              <a:t>Islas Vírgenes</a:t>
            </a:r>
          </a:p>
          <a:p>
            <a:pPr lvl="1" indent="-292100"/>
            <a:r>
              <a:rPr dirty="0" smtClean="0"/>
              <a:t>Guam</a:t>
            </a:r>
          </a:p>
          <a:p>
            <a:pPr lvl="1" indent="-292100"/>
            <a:r>
              <a:rPr dirty="0" smtClean="0"/>
              <a:t>Islas Marianas del Norte</a:t>
            </a:r>
          </a:p>
          <a:p>
            <a:pPr lvl="1" indent="-292100"/>
            <a:r>
              <a:rPr dirty="0" smtClean="0"/>
              <a:t>Samoa Americana</a:t>
            </a:r>
          </a:p>
          <a:p>
            <a:r>
              <a:rPr dirty="0" smtClean="0"/>
              <a:t>Los programas varían </a:t>
            </a:r>
          </a:p>
          <a:p>
            <a:pPr lvl="1" indent="-292100"/>
            <a:r>
              <a:rPr dirty="0" smtClean="0"/>
              <a:t>Póngase en contacto con su Oficina Estatal de Asistencia Médica local</a:t>
            </a:r>
            <a:endParaRPr lang="es-US" dirty="0"/>
          </a:p>
        </p:txBody>
      </p:sp>
      <p:sp>
        <p:nvSpPr>
          <p:cNvPr id="6" name="Date Placeholder 5"/>
          <p:cNvSpPr>
            <a:spLocks noGrp="1"/>
          </p:cNvSpPr>
          <p:nvPr>
            <p:ph type="dt" sz="half" idx="10"/>
          </p:nvPr>
        </p:nvSpPr>
        <p:spPr/>
        <p:txBody>
          <a:bodyPr/>
          <a:lstStyle/>
          <a:p>
            <a:r>
              <a:rPr dirty="0" smtClean="0"/>
              <a:t>Mayo de 2016</a:t>
            </a:r>
            <a:endParaRPr lang="es-US" dirty="0"/>
          </a:p>
        </p:txBody>
      </p:sp>
      <p:sp>
        <p:nvSpPr>
          <p:cNvPr id="10" name="Footer Placeholder 9"/>
          <p:cNvSpPr>
            <a:spLocks noGrp="1"/>
          </p:cNvSpPr>
          <p:nvPr>
            <p:ph type="ftr" sz="quarter" idx="11"/>
          </p:nvPr>
        </p:nvSpPr>
        <p:spPr/>
        <p:txBody>
          <a:bodyPr/>
          <a:lstStyle/>
          <a:p>
            <a:r>
              <a:rPr dirty="0" smtClean="0"/>
              <a:t>Introducción a Medicare</a:t>
            </a:r>
            <a:endParaRPr lang="es-US" dirty="0"/>
          </a:p>
        </p:txBody>
      </p:sp>
      <p:sp>
        <p:nvSpPr>
          <p:cNvPr id="11" name="Slide Number Placeholder 10"/>
          <p:cNvSpPr>
            <a:spLocks noGrp="1"/>
          </p:cNvSpPr>
          <p:nvPr>
            <p:ph type="sldNum" sz="quarter" idx="12"/>
          </p:nvPr>
        </p:nvSpPr>
        <p:spPr/>
        <p:txBody>
          <a:bodyPr/>
          <a:lstStyle/>
          <a:p>
            <a:fld id="{D60A6685-DBF6-4C41-A0CC-AA9EA7A85A20}" type="slidenum">
              <a:rPr lang="en-US" smtClean="0"/>
              <a:t>107</a:t>
            </a:fld>
            <a:endParaRPr lang="es-US" dirty="0"/>
          </a:p>
        </p:txBody>
      </p:sp>
    </p:spTree>
    <p:custDataLst>
      <p:tags r:id="rId1"/>
    </p:custData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24360" y="1071092"/>
            <a:ext cx="4405746" cy="1672105"/>
          </a:xfrm>
        </p:spPr>
        <p:txBody>
          <a:bodyPr>
            <a:noAutofit/>
          </a:bodyPr>
          <a:lstStyle/>
          <a:p>
            <a:pPr lvl="0" algn="l">
              <a:lnSpc>
                <a:spcPct val="100000"/>
              </a:lnSpc>
              <a:spcBef>
                <a:spcPts val="600"/>
              </a:spcBef>
            </a:pPr>
            <a:r>
              <a:rPr lang="en-US" sz="2600" b="0" dirty="0">
                <a:solidFill>
                  <a:prstClr val="black"/>
                </a:solidFill>
                <a:latin typeface="Calibri" panose="020F0502020204030204"/>
              </a:rPr>
              <a:t>Si piensa que puede calificar para un programa que pueda ayudarlo a pagar algunos de sus costos, debería</a:t>
            </a:r>
          </a:p>
        </p:txBody>
      </p:sp>
      <p:sp>
        <p:nvSpPr>
          <p:cNvPr id="3" name="TPAnswers"/>
          <p:cNvSpPr>
            <a:spLocks noGrp="1"/>
          </p:cNvSpPr>
          <p:nvPr>
            <p:ph type="body" idx="1"/>
            <p:custDataLst>
              <p:tags r:id="rId2"/>
            </p:custDataLst>
          </p:nvPr>
        </p:nvSpPr>
        <p:spPr>
          <a:xfrm>
            <a:off x="12700" y="2774731"/>
            <a:ext cx="5111093" cy="3689137"/>
          </a:xfrm>
        </p:spPr>
        <p:txBody>
          <a:bodyPr>
            <a:noAutofit/>
          </a:bodyPr>
          <a:lstStyle/>
          <a:p>
            <a:pPr marL="457200" indent="-457200">
              <a:lnSpc>
                <a:spcPct val="120000"/>
              </a:lnSpc>
              <a:buAutoNum type="alphaLcPeriod"/>
            </a:pPr>
            <a:r>
              <a:rPr lang="en-US" sz="2400" dirty="0"/>
              <a:t>Revisar las directrices de ingresos y bienes</a:t>
            </a:r>
          </a:p>
          <a:p>
            <a:pPr marL="457200" indent="-457200">
              <a:lnSpc>
                <a:spcPct val="120000"/>
              </a:lnSpc>
              <a:buAutoNum type="alphaLcPeriod"/>
            </a:pPr>
            <a:r>
              <a:rPr lang="en-US" sz="2400" dirty="0"/>
              <a:t>Recabar sus documentos personales</a:t>
            </a:r>
          </a:p>
          <a:p>
            <a:pPr marL="457200" indent="-457200">
              <a:lnSpc>
                <a:spcPct val="120000"/>
              </a:lnSpc>
              <a:buAutoNum type="alphaLcPeriod"/>
            </a:pPr>
            <a:r>
              <a:rPr lang="en-US" sz="2400" dirty="0"/>
              <a:t>Completar la solicitud ante la Oficina Estatal de Asistencia Médica</a:t>
            </a:r>
          </a:p>
          <a:p>
            <a:pPr marL="457200" indent="-457200">
              <a:lnSpc>
                <a:spcPct val="120000"/>
              </a:lnSpc>
              <a:buAutoNum type="alphaLcPeriod"/>
            </a:pPr>
            <a:r>
              <a:rPr lang="en-US" sz="2400" dirty="0"/>
              <a:t>Todas las anteriores</a:t>
            </a:r>
          </a:p>
        </p:txBody>
      </p:sp>
      <p:sp>
        <p:nvSpPr>
          <p:cNvPr id="4" name="Footer Placeholder 3"/>
          <p:cNvSpPr>
            <a:spLocks noGrp="1"/>
          </p:cNvSpPr>
          <p:nvPr>
            <p:ph type="ftr" sz="quarter" idx="10"/>
          </p:nvPr>
        </p:nvSpPr>
        <p:spPr/>
        <p:txBody>
          <a:bodyPr/>
          <a:lstStyle/>
          <a:p>
            <a:r>
              <a:rPr lang="en-US" smtClean="0">
                <a:solidFill>
                  <a:prstClr val="black">
                    <a:tint val="75000"/>
                  </a:prstClr>
                </a:solidFill>
              </a:rPr>
              <a:t>Introducción a Medicare</a:t>
            </a:r>
            <a:endParaRPr lang="es-US" dirty="0">
              <a:solidFill>
                <a:prstClr val="black">
                  <a:tint val="75000"/>
                </a:prstClr>
              </a:solidFill>
            </a:endParaRPr>
          </a:p>
        </p:txBody>
      </p:sp>
      <p:sp>
        <p:nvSpPr>
          <p:cNvPr id="5" name="Slide Number Placeholder 4"/>
          <p:cNvSpPr>
            <a:spLocks noGrp="1"/>
          </p:cNvSpPr>
          <p:nvPr>
            <p:ph type="sldNum" sz="quarter" idx="11"/>
          </p:nvPr>
        </p:nvSpPr>
        <p:spPr/>
        <p:txBody>
          <a:bodyPr/>
          <a:lstStyle/>
          <a:p>
            <a:fld id="{D3B75908-2BC4-4CCC-BE4B-63652A0FD379}" type="slidenum">
              <a:rPr lang="en-US" smtClean="0">
                <a:solidFill>
                  <a:prstClr val="black">
                    <a:tint val="75000"/>
                  </a:prstClr>
                </a:solidFill>
              </a:rPr>
              <a:pPr/>
              <a:t>108</a:t>
            </a:fld>
            <a:endParaRPr lang="es-US" dirty="0">
              <a:solidFill>
                <a:prstClr val="black">
                  <a:tint val="75000"/>
                </a:prstClr>
              </a:solidFill>
            </a:endParaRPr>
          </a:p>
        </p:txBody>
      </p:sp>
      <p:sp>
        <p:nvSpPr>
          <p:cNvPr id="6" name="Date Placeholder 5"/>
          <p:cNvSpPr>
            <a:spLocks noGrp="1"/>
          </p:cNvSpPr>
          <p:nvPr>
            <p:ph type="dt" sz="half" idx="12"/>
          </p:nvPr>
        </p:nvSpPr>
        <p:spPr/>
        <p:txBody>
          <a:bodyPr/>
          <a:lstStyle/>
          <a:p>
            <a:r>
              <a:rPr lang="en-US" smtClean="0">
                <a:solidFill>
                  <a:prstClr val="black">
                    <a:tint val="75000"/>
                  </a:prstClr>
                </a:solidFill>
              </a:rPr>
              <a:t>Mayo de 2016</a:t>
            </a:r>
            <a:endParaRPr lang="es-US" dirty="0">
              <a:solidFill>
                <a:prstClr val="black">
                  <a:tint val="75000"/>
                </a:prstClr>
              </a:solidFill>
            </a:endParaRPr>
          </a:p>
        </p:txBody>
      </p:sp>
      <p:sp>
        <p:nvSpPr>
          <p:cNvPr id="9" name="Title 6"/>
          <p:cNvSpPr txBox="1">
            <a:spLocks/>
          </p:cNvSpPr>
          <p:nvPr/>
        </p:nvSpPr>
        <p:spPr>
          <a:xfrm>
            <a:off x="0" y="11341"/>
            <a:ext cx="9144000" cy="935143"/>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a:lstStyle>
          <a:p>
            <a:r>
              <a:rPr lang="en-US" dirty="0" smtClean="0">
                <a:solidFill>
                  <a:prstClr val="white"/>
                </a:solidFill>
              </a:rPr>
              <a:t>Compruebe su conocimiento: pregunta 7</a:t>
            </a:r>
          </a:p>
        </p:txBody>
      </p:sp>
      <p:sp>
        <p:nvSpPr>
          <p:cNvPr id="10" name="CorShape1" descr="Muestra un cuadro rojo alrededor de la respuesta para indicar que es la correcta."/>
          <p:cNvSpPr/>
          <p:nvPr>
            <p:custDataLst>
              <p:tags r:id="rId3"/>
            </p:custDataLst>
          </p:nvPr>
        </p:nvSpPr>
        <p:spPr>
          <a:xfrm>
            <a:off x="51004" y="5663978"/>
            <a:ext cx="3149396" cy="504503"/>
          </a:xfrm>
          <a:prstGeom prst="roundRect">
            <a:avLst/>
          </a:prstGeom>
          <a:noFill/>
          <a:ln w="57150"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S" sz="1350" dirty="0">
              <a:solidFill>
                <a:prstClr val="white"/>
              </a:solidFill>
            </a:endParaRPr>
          </a:p>
        </p:txBody>
      </p:sp>
    </p:spTree>
    <p:custDataLst>
      <p:tags r:id="rId1"/>
    </p:custDataLst>
    <p:extLst>
      <p:ext uri="{BB962C8B-B14F-4D97-AF65-F5344CB8AC3E}">
        <p14:creationId xmlns:p14="http://schemas.microsoft.com/office/powerpoint/2010/main" val="2005612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dirty="0" smtClean="0"/>
              <a:t>Lección 5: Medicare y el Mercado de Seguros Médicos</a:t>
            </a:r>
            <a:endParaRPr lang="es-US" dirty="0"/>
          </a:p>
        </p:txBody>
      </p:sp>
      <p:sp>
        <p:nvSpPr>
          <p:cNvPr id="9" name="Content Placeholder 8"/>
          <p:cNvSpPr>
            <a:spLocks noGrp="1"/>
          </p:cNvSpPr>
          <p:nvPr>
            <p:ph idx="1"/>
          </p:nvPr>
        </p:nvSpPr>
        <p:spPr/>
        <p:txBody>
          <a:bodyPr/>
          <a:lstStyle/>
          <a:p>
            <a:r>
              <a:rPr dirty="0" smtClean="0"/>
              <a:t>El Mercado y las personas con Medicare</a:t>
            </a:r>
          </a:p>
          <a:p>
            <a:r>
              <a:rPr dirty="0" smtClean="0"/>
              <a:t>El Mercado y cómo ser elegible para Medicare</a:t>
            </a:r>
          </a:p>
          <a:p>
            <a:r>
              <a:rPr dirty="0" smtClean="0"/>
              <a:t>Consideraciones de inscripción</a:t>
            </a:r>
          </a:p>
          <a:p>
            <a:endParaRPr lang="es-US" dirty="0"/>
          </a:p>
        </p:txBody>
      </p:sp>
      <p:sp>
        <p:nvSpPr>
          <p:cNvPr id="15" name="Footer Placeholder 14"/>
          <p:cNvSpPr>
            <a:spLocks noGrp="1"/>
          </p:cNvSpPr>
          <p:nvPr>
            <p:ph type="ftr" sz="quarter" idx="11"/>
          </p:nvPr>
        </p:nvSpPr>
        <p:spPr/>
        <p:txBody>
          <a:bodyPr/>
          <a:lstStyle/>
          <a:p>
            <a:r>
              <a:rPr dirty="0" smtClean="0"/>
              <a:t>Introducción a Medicare</a:t>
            </a:r>
            <a:endParaRPr lang="es-US" dirty="0"/>
          </a:p>
        </p:txBody>
      </p:sp>
      <p:sp>
        <p:nvSpPr>
          <p:cNvPr id="16" name="Slide Number Placeholder 15"/>
          <p:cNvSpPr>
            <a:spLocks noGrp="1"/>
          </p:cNvSpPr>
          <p:nvPr>
            <p:ph type="sldNum" sz="quarter" idx="12"/>
          </p:nvPr>
        </p:nvSpPr>
        <p:spPr/>
        <p:txBody>
          <a:bodyPr/>
          <a:lstStyle/>
          <a:p>
            <a:fld id="{D3B75908-2BC4-4CCC-BE4B-63652A0FD379}" type="slidenum">
              <a:rPr lang="en-US" smtClean="0"/>
              <a:pPr/>
              <a:t>109</a:t>
            </a:fld>
            <a:endParaRPr lang="es-US" dirty="0"/>
          </a:p>
        </p:txBody>
      </p:sp>
      <p:sp>
        <p:nvSpPr>
          <p:cNvPr id="14" name="Date Placeholder 13"/>
          <p:cNvSpPr>
            <a:spLocks noGrp="1"/>
          </p:cNvSpPr>
          <p:nvPr>
            <p:ph type="dt" sz="half" idx="2"/>
          </p:nvPr>
        </p:nvSpPr>
        <p:spPr/>
        <p:txBody>
          <a:bodyPr/>
          <a:lstStyle/>
          <a:p>
            <a:r>
              <a:rPr dirty="0" smtClean="0"/>
              <a:t>Mayo de 2016</a:t>
            </a:r>
            <a:endParaRPr lang="es-US" dirty="0"/>
          </a:p>
        </p:txBody>
      </p:sp>
    </p:spTree>
    <p:extLst>
      <p:ext uri="{BB962C8B-B14F-4D97-AF65-F5344CB8AC3E}">
        <p14:creationId xmlns:p14="http://schemas.microsoft.com/office/powerpoint/2010/main" val="27534470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dirty="0" smtClean="0"/>
              <a:t>Prima de la Parte A y Parte B </a:t>
            </a:r>
            <a:r>
              <a:t/>
            </a:r>
            <a:br/>
            <a:r>
              <a:rPr dirty="0" smtClean="0"/>
              <a:t>Período de Inscripción Especial (SEP)</a:t>
            </a:r>
            <a:endParaRPr lang="es-US" dirty="0"/>
          </a:p>
        </p:txBody>
      </p:sp>
      <p:sp>
        <p:nvSpPr>
          <p:cNvPr id="3" name="Content Placeholder 2"/>
          <p:cNvSpPr>
            <a:spLocks noGrp="1"/>
          </p:cNvSpPr>
          <p:nvPr>
            <p:ph idx="1"/>
          </p:nvPr>
        </p:nvSpPr>
        <p:spPr>
          <a:xfrm>
            <a:off x="628650" y="1267326"/>
            <a:ext cx="8407066" cy="5089025"/>
          </a:xfrm>
        </p:spPr>
        <p:txBody>
          <a:bodyPr/>
          <a:lstStyle/>
          <a:p>
            <a:r>
              <a:rPr sz="3000" dirty="0" smtClean="0"/>
              <a:t>La mayoría de las personas no califican para un SEP</a:t>
            </a:r>
          </a:p>
          <a:p>
            <a:r>
              <a:rPr sz="3000" dirty="0" smtClean="0"/>
              <a:t>Debe contar con cobertura de plan de salud </a:t>
            </a:r>
            <a:r>
              <a:rPr sz="3000" dirty="0" err="1" smtClean="0"/>
              <a:t>grupal</a:t>
            </a:r>
            <a:r>
              <a:rPr sz="3000" dirty="0" smtClean="0"/>
              <a:t> </a:t>
            </a:r>
            <a:r>
              <a:rPr lang="en-US" sz="3000" dirty="0" smtClean="0"/>
              <a:t>a </a:t>
            </a:r>
            <a:r>
              <a:rPr lang="en-US" sz="3000" dirty="0" err="1" smtClean="0"/>
              <a:t>traves</a:t>
            </a:r>
            <a:r>
              <a:rPr lang="en-US" sz="3000" dirty="0" smtClean="0"/>
              <a:t> de un </a:t>
            </a:r>
            <a:r>
              <a:rPr sz="3000" dirty="0" err="1" smtClean="0"/>
              <a:t>empleo</a:t>
            </a:r>
            <a:r>
              <a:rPr sz="3000" dirty="0" smtClean="0"/>
              <a:t> </a:t>
            </a:r>
            <a:r>
              <a:rPr sz="3000" dirty="0" err="1" smtClean="0"/>
              <a:t>activo</a:t>
            </a:r>
            <a:r>
              <a:rPr sz="3000" dirty="0" smtClean="0"/>
              <a:t> suyo o de su cónyuge.</a:t>
            </a:r>
          </a:p>
          <a:p>
            <a:r>
              <a:rPr sz="3000" dirty="0" smtClean="0"/>
              <a:t>Puede inscribirse: </a:t>
            </a:r>
          </a:p>
          <a:p>
            <a:pPr lvl="1" indent="-292100"/>
            <a:r>
              <a:rPr sz="2600" dirty="0" smtClean="0"/>
              <a:t>En cualquier momento mientras esté cubierto por el plan de salud grupal, o</a:t>
            </a:r>
          </a:p>
          <a:p>
            <a:pPr lvl="1" indent="-292100"/>
            <a:r>
              <a:rPr sz="2600" dirty="0" smtClean="0"/>
              <a:t>dentro de los 8 meses de perdida la cobertura o el empleo actual, lo que suceda primero.</a:t>
            </a:r>
          </a:p>
          <a:p>
            <a:pPr lvl="2"/>
            <a:r>
              <a:rPr lang="en-US" sz="2400" dirty="0" smtClean="0"/>
              <a:t>Las coberturas para jubilados y COBRA no se consideran empleo activo.</a:t>
            </a:r>
            <a:endParaRPr lang="es-US" sz="2400" dirty="0"/>
          </a:p>
        </p:txBody>
      </p:sp>
      <p:sp>
        <p:nvSpPr>
          <p:cNvPr id="13" name="Date Placeholder 12"/>
          <p:cNvSpPr>
            <a:spLocks noGrp="1"/>
          </p:cNvSpPr>
          <p:nvPr>
            <p:ph type="dt" sz="half" idx="10"/>
          </p:nvPr>
        </p:nvSpPr>
        <p:spPr/>
        <p:txBody>
          <a:bodyPr/>
          <a:lstStyle/>
          <a:p>
            <a:r>
              <a:rPr dirty="0" smtClean="0"/>
              <a:t>Mayo de 2016</a:t>
            </a:r>
            <a:endParaRPr lang="es-US" dirty="0"/>
          </a:p>
        </p:txBody>
      </p:sp>
      <p:sp>
        <p:nvSpPr>
          <p:cNvPr id="14" name="Footer Placeholder 13"/>
          <p:cNvSpPr>
            <a:spLocks noGrp="1"/>
          </p:cNvSpPr>
          <p:nvPr>
            <p:ph type="ftr" sz="quarter" idx="11"/>
          </p:nvPr>
        </p:nvSpPr>
        <p:spPr/>
        <p:txBody>
          <a:bodyPr/>
          <a:lstStyle/>
          <a:p>
            <a:r>
              <a:rPr dirty="0" smtClean="0"/>
              <a:t>Introducción a Medicare</a:t>
            </a:r>
            <a:endParaRPr lang="es-US" dirty="0"/>
          </a:p>
        </p:txBody>
      </p:sp>
      <p:sp>
        <p:nvSpPr>
          <p:cNvPr id="15" name="Slide Number Placeholder 14"/>
          <p:cNvSpPr>
            <a:spLocks noGrp="1"/>
          </p:cNvSpPr>
          <p:nvPr>
            <p:ph type="sldNum" sz="quarter" idx="12"/>
          </p:nvPr>
        </p:nvSpPr>
        <p:spPr/>
        <p:txBody>
          <a:bodyPr/>
          <a:lstStyle/>
          <a:p>
            <a:fld id="{D60A6685-DBF6-4C41-A0CC-AA9EA7A85A20}" type="slidenum">
              <a:rPr lang="en-US" smtClean="0"/>
              <a:pPr/>
              <a:t>11</a:t>
            </a:fld>
            <a:endParaRPr lang="es-US" dirty="0"/>
          </a:p>
        </p:txBody>
      </p:sp>
    </p:spTree>
    <p:extLst>
      <p:ext uri="{BB962C8B-B14F-4D97-AF65-F5344CB8AC3E}">
        <p14:creationId xmlns:p14="http://schemas.microsoft.com/office/powerpoint/2010/main" val="3378602441"/>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dirty="0" smtClean="0"/>
              <a:t>El Mercado y las personas con Medicare </a:t>
            </a:r>
            <a:endParaRPr lang="es-US" dirty="0"/>
          </a:p>
        </p:txBody>
      </p:sp>
      <p:sp>
        <p:nvSpPr>
          <p:cNvPr id="2" name="Content Placeholder 1"/>
          <p:cNvSpPr>
            <a:spLocks noGrp="1"/>
          </p:cNvSpPr>
          <p:nvPr>
            <p:ph idx="1"/>
          </p:nvPr>
        </p:nvSpPr>
        <p:spPr>
          <a:xfrm>
            <a:off x="628650" y="1267326"/>
            <a:ext cx="7886700" cy="5089025"/>
          </a:xfrm>
        </p:spPr>
        <p:txBody>
          <a:bodyPr>
            <a:normAutofit fontScale="70000" lnSpcReduction="20000"/>
          </a:bodyPr>
          <a:lstStyle/>
          <a:p>
            <a:pPr>
              <a:lnSpc>
                <a:spcPct val="120000"/>
              </a:lnSpc>
            </a:pPr>
            <a:r>
              <a:rPr dirty="0" smtClean="0"/>
              <a:t>Medicare no es parte del Mercado.</a:t>
            </a:r>
          </a:p>
          <a:p>
            <a:pPr>
              <a:lnSpc>
                <a:spcPct val="120000"/>
              </a:lnSpc>
            </a:pPr>
            <a:r>
              <a:rPr dirty="0" smtClean="0"/>
              <a:t>Si posee Medicare no tiene que hacer nada relacionado con el Mercado</a:t>
            </a:r>
          </a:p>
          <a:p>
            <a:pPr marL="514350" lvl="1" indent="-285750">
              <a:lnSpc>
                <a:spcPct val="120000"/>
              </a:lnSpc>
            </a:pPr>
            <a:r>
              <a:rPr dirty="0" smtClean="0"/>
              <a:t>Sus beneficios no cambian debido al Mercado</a:t>
            </a:r>
          </a:p>
          <a:p>
            <a:pPr marL="514350" lvl="1" indent="-285750">
              <a:lnSpc>
                <a:spcPct val="120000"/>
              </a:lnSpc>
            </a:pPr>
            <a:r>
              <a:rPr dirty="0" smtClean="0"/>
              <a:t>Nadie puede venderle un plan del Mercado</a:t>
            </a:r>
          </a:p>
          <a:p>
            <a:pPr lvl="2">
              <a:lnSpc>
                <a:spcPct val="120000"/>
              </a:lnSpc>
            </a:pPr>
            <a:r>
              <a:rPr dirty="0" smtClean="0"/>
              <a:t>Incluso si solamente tiene Medicare Parte A y/o Parte B.</a:t>
            </a:r>
          </a:p>
          <a:p>
            <a:pPr lvl="2">
              <a:lnSpc>
                <a:spcPct val="120000"/>
              </a:lnSpc>
            </a:pPr>
            <a:r>
              <a:rPr dirty="0" smtClean="0"/>
              <a:t>Excepto un empleador, a través del Programa de Opciones de Salud para los Pequeños Negocios (SHOP) si es un trabajador activo o el dependiente de un trabajador activo</a:t>
            </a:r>
          </a:p>
          <a:p>
            <a:pPr lvl="3">
              <a:lnSpc>
                <a:spcPct val="120000"/>
              </a:lnSpc>
            </a:pPr>
            <a:r>
              <a:rPr dirty="0" smtClean="0"/>
              <a:t>La cobertura del empleador del SHOP podría pagar primero </a:t>
            </a:r>
          </a:p>
          <a:p>
            <a:pPr lvl="3">
              <a:lnSpc>
                <a:spcPct val="120000"/>
              </a:lnSpc>
            </a:pPr>
            <a:r>
              <a:rPr dirty="0" smtClean="0"/>
              <a:t>No tendrá multa por inscripción tardía si demora en unirse a Medicare</a:t>
            </a:r>
          </a:p>
          <a:p>
            <a:pPr lvl="4">
              <a:lnSpc>
                <a:spcPct val="120000"/>
              </a:lnSpc>
            </a:pPr>
            <a:r>
              <a:rPr dirty="0" smtClean="0"/>
              <a:t>No incluye la cobertura de COBRA</a:t>
            </a:r>
          </a:p>
          <a:p>
            <a:pPr lvl="3">
              <a:lnSpc>
                <a:spcPct val="120000"/>
              </a:lnSpc>
            </a:pPr>
            <a:r>
              <a:rPr dirty="0" smtClean="0"/>
              <a:t>El Mercado no ofrece planes Parte D o Medigap.  </a:t>
            </a:r>
          </a:p>
          <a:p>
            <a:pPr lvl="3">
              <a:lnSpc>
                <a:spcPct val="120000"/>
              </a:lnSpc>
            </a:pPr>
            <a:endParaRPr lang="es-US" dirty="0" smtClean="0"/>
          </a:p>
          <a:p>
            <a:pPr lvl="1"/>
            <a:endParaRPr lang="es-US" dirty="0" smtClean="0"/>
          </a:p>
          <a:p>
            <a:endParaRPr lang="es-US" dirty="0"/>
          </a:p>
        </p:txBody>
      </p:sp>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60A6685-DBF6-4C41-A0CC-AA9EA7A85A20}" type="slidenum">
              <a:rPr lang="en-US" smtClean="0"/>
              <a:t>110</a:t>
            </a:fld>
            <a:endParaRPr lang="es-US" dirty="0"/>
          </a:p>
        </p:txBody>
      </p:sp>
    </p:spTree>
    <p:extLst>
      <p:ext uri="{BB962C8B-B14F-4D97-AF65-F5344CB8AC3E}">
        <p14:creationId xmlns:p14="http://schemas.microsoft.com/office/powerpoint/2010/main" val="788457144"/>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dirty="0" smtClean="0"/>
              <a:t>El Mercado y cómo ser elegible para Medicare</a:t>
            </a:r>
            <a:endParaRPr lang="es-US" dirty="0"/>
          </a:p>
        </p:txBody>
      </p:sp>
      <p:sp>
        <p:nvSpPr>
          <p:cNvPr id="2" name="Content Placeholder 1"/>
          <p:cNvSpPr>
            <a:spLocks noGrp="1"/>
          </p:cNvSpPr>
          <p:nvPr>
            <p:ph idx="1"/>
          </p:nvPr>
        </p:nvSpPr>
        <p:spPr>
          <a:xfrm>
            <a:off x="400050" y="1171074"/>
            <a:ext cx="8324850" cy="5005889"/>
          </a:xfrm>
        </p:spPr>
        <p:txBody>
          <a:bodyPr/>
          <a:lstStyle/>
          <a:p>
            <a:r>
              <a:rPr sz="3000" dirty="0" smtClean="0"/>
              <a:t>Puede conservar un plan del Mercado después de que comience su cobertura de Medicare.</a:t>
            </a:r>
          </a:p>
          <a:p>
            <a:pPr marL="520700" lvl="1" indent="-225425"/>
            <a:r>
              <a:rPr sz="2600" dirty="0" smtClean="0"/>
              <a:t>Puede cancelar el plan cuando la cobertura Medicare comience</a:t>
            </a:r>
          </a:p>
          <a:p>
            <a:pPr marL="752475" lvl="1" indent="-231775">
              <a:buSzPct val="50000"/>
              <a:buFont typeface="Wingdings" panose="05000000000000000000" pitchFamily="2" charset="2"/>
              <a:buChar char="q"/>
            </a:pPr>
            <a:r>
              <a:rPr sz="2600" dirty="0" smtClean="0"/>
              <a:t>Una vez que entre en vigencia la cobertura de la Parte A </a:t>
            </a:r>
            <a:r>
              <a:rPr sz="2600" b="1" i="1" dirty="0" smtClean="0"/>
              <a:t>no</a:t>
            </a:r>
            <a:r>
              <a:rPr sz="2600" b="1" dirty="0" smtClean="0"/>
              <a:t> podrá conseguir costos más bajos por su plan del Mercado.</a:t>
            </a:r>
          </a:p>
          <a:p>
            <a:r>
              <a:rPr sz="3000" dirty="0" smtClean="0"/>
              <a:t>Inscríbase en Medicare durante el Período de Inscripción Inicial.</a:t>
            </a:r>
          </a:p>
          <a:p>
            <a:pPr marL="520700" lvl="1" indent="-225425"/>
            <a:r>
              <a:rPr sz="2600" dirty="0" smtClean="0"/>
              <a:t>Si se inscribe más tarde </a:t>
            </a:r>
            <a:r>
              <a:rPr sz="2600" b="1" dirty="0" smtClean="0"/>
              <a:t>es posible que deba pagar una multa por inscripción tardía mientras tenga Medicare.</a:t>
            </a:r>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8" name="Footer Placeholder 7"/>
          <p:cNvSpPr>
            <a:spLocks noGrp="1"/>
          </p:cNvSpPr>
          <p:nvPr>
            <p:ph type="ftr" sz="quarter" idx="11"/>
          </p:nvPr>
        </p:nvSpPr>
        <p:spPr/>
        <p:txBody>
          <a:bodyPr/>
          <a:lstStyle/>
          <a:p>
            <a:r>
              <a:rPr dirty="0" smtClean="0"/>
              <a:t>Introducción a Medicare</a:t>
            </a:r>
            <a:endParaRPr lang="es-US" dirty="0"/>
          </a:p>
        </p:txBody>
      </p:sp>
      <p:sp>
        <p:nvSpPr>
          <p:cNvPr id="9" name="Slide Number Placeholder 8"/>
          <p:cNvSpPr>
            <a:spLocks noGrp="1"/>
          </p:cNvSpPr>
          <p:nvPr>
            <p:ph type="sldNum" sz="quarter" idx="12"/>
          </p:nvPr>
        </p:nvSpPr>
        <p:spPr/>
        <p:txBody>
          <a:bodyPr/>
          <a:lstStyle/>
          <a:p>
            <a:fld id="{D60A6685-DBF6-4C41-A0CC-AA9EA7A85A20}" type="slidenum">
              <a:rPr lang="en-US" smtClean="0"/>
              <a:pPr/>
              <a:t>111</a:t>
            </a:fld>
            <a:endParaRPr lang="es-US" dirty="0"/>
          </a:p>
        </p:txBody>
      </p:sp>
    </p:spTree>
    <p:extLst>
      <p:ext uri="{BB962C8B-B14F-4D97-AF65-F5344CB8AC3E}">
        <p14:creationId xmlns:p14="http://schemas.microsoft.com/office/powerpoint/2010/main" val="2878723856"/>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dirty="0" smtClean="0"/>
              <a:t>Si tiene un plan del Mercado primero y luego obtiene cobertura de Medicare</a:t>
            </a:r>
            <a:endParaRPr lang="es-US" dirty="0"/>
          </a:p>
        </p:txBody>
      </p:sp>
      <p:sp>
        <p:nvSpPr>
          <p:cNvPr id="3" name="Content Placeholder 2"/>
          <p:cNvSpPr>
            <a:spLocks noGrp="1"/>
          </p:cNvSpPr>
          <p:nvPr>
            <p:ph idx="1"/>
          </p:nvPr>
        </p:nvSpPr>
        <p:spPr/>
        <p:txBody>
          <a:bodyPr>
            <a:normAutofit fontScale="70000" lnSpcReduction="20000"/>
          </a:bodyPr>
          <a:lstStyle/>
          <a:p>
            <a:pPr>
              <a:lnSpc>
                <a:spcPct val="120000"/>
              </a:lnSpc>
            </a:pPr>
            <a:r>
              <a:rPr dirty="0" smtClean="0"/>
              <a:t>Pierde su elegibilidad para todos los créditos tributarios por primas y gastos compartidos reducidos de su plan del Mercado</a:t>
            </a:r>
          </a:p>
          <a:p>
            <a:pPr>
              <a:lnSpc>
                <a:spcPct val="120000"/>
              </a:lnSpc>
            </a:pPr>
            <a:r>
              <a:rPr dirty="0" smtClean="0"/>
              <a:t>Si deja su plan del Mercado, debe ponerse en contacto con el plan al menos 14 días antes de la fecha en la que desea dejar esa cobertura. Prográmelo para evitar una brecha en la cobertura.</a:t>
            </a:r>
          </a:p>
          <a:p>
            <a:pPr lvl="1" indent="-292100">
              <a:lnSpc>
                <a:spcPct val="120000"/>
              </a:lnSpc>
            </a:pPr>
            <a:r>
              <a:rPr dirty="0" smtClean="0"/>
              <a:t>Según su ingreso y sus recursos, es posible que sea elegible para recibir ayuda para pagar las primas de su Medicare Parte B y Parte D y para algunos gastos compartidos reducidos para copagos o coseguros de Medicare Parte D</a:t>
            </a:r>
          </a:p>
          <a:p>
            <a:pPr lvl="1" indent="-292100">
              <a:lnSpc>
                <a:spcPct val="120000"/>
              </a:lnSpc>
            </a:pPr>
            <a:r>
              <a:rPr dirty="0" smtClean="0"/>
              <a:t>También es posible que pueda comprar una póliza de Asegurador Suplementario de Medicare (Medigap) o unirse a un plan Medicare Advantage (como una Organización para el mantenimiento de la salud (HMO) o una Organización de proveedor preferido (PPO)) </a:t>
            </a:r>
            <a:endParaRPr lang="es-US" dirty="0"/>
          </a:p>
        </p:txBody>
      </p:sp>
      <p:sp>
        <p:nvSpPr>
          <p:cNvPr id="12" name="Date Placeholder 11"/>
          <p:cNvSpPr>
            <a:spLocks noGrp="1"/>
          </p:cNvSpPr>
          <p:nvPr>
            <p:ph type="dt" sz="half" idx="10"/>
          </p:nvPr>
        </p:nvSpPr>
        <p:spPr/>
        <p:txBody>
          <a:bodyPr/>
          <a:lstStyle/>
          <a:p>
            <a:r>
              <a:rPr dirty="0" smtClean="0"/>
              <a:t>Mayo de 2016</a:t>
            </a:r>
            <a:endParaRPr lang="es-US" dirty="0"/>
          </a:p>
        </p:txBody>
      </p:sp>
      <p:sp>
        <p:nvSpPr>
          <p:cNvPr id="13" name="Footer Placeholder 12"/>
          <p:cNvSpPr>
            <a:spLocks noGrp="1"/>
          </p:cNvSpPr>
          <p:nvPr>
            <p:ph type="ftr" sz="quarter" idx="11"/>
          </p:nvPr>
        </p:nvSpPr>
        <p:spPr/>
        <p:txBody>
          <a:bodyPr/>
          <a:lstStyle/>
          <a:p>
            <a:r>
              <a:rPr dirty="0" smtClean="0"/>
              <a:t>Introducción a Medicare</a:t>
            </a:r>
            <a:endParaRPr lang="es-US" dirty="0"/>
          </a:p>
        </p:txBody>
      </p:sp>
      <p:sp>
        <p:nvSpPr>
          <p:cNvPr id="14" name="Slide Number Placeholder 13"/>
          <p:cNvSpPr>
            <a:spLocks noGrp="1"/>
          </p:cNvSpPr>
          <p:nvPr>
            <p:ph type="sldNum" sz="quarter" idx="12"/>
          </p:nvPr>
        </p:nvSpPr>
        <p:spPr/>
        <p:txBody>
          <a:bodyPr/>
          <a:lstStyle/>
          <a:p>
            <a:fld id="{D60A6685-DBF6-4C41-A0CC-AA9EA7A85A20}" type="slidenum">
              <a:rPr lang="en-US" smtClean="0"/>
              <a:t>112</a:t>
            </a:fld>
            <a:endParaRPr lang="es-US" dirty="0"/>
          </a:p>
        </p:txBody>
      </p:sp>
    </p:spTree>
    <p:extLst>
      <p:ext uri="{BB962C8B-B14F-4D97-AF65-F5344CB8AC3E}">
        <p14:creationId xmlns:p14="http://schemas.microsoft.com/office/powerpoint/2010/main" val="3929177414"/>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dirty="0" smtClean="0"/>
              <a:t>Elección del Mercado en lugar de Medicare</a:t>
            </a:r>
            <a:endParaRPr lang="es-US" dirty="0"/>
          </a:p>
        </p:txBody>
      </p:sp>
      <p:sp>
        <p:nvSpPr>
          <p:cNvPr id="2" name="Content Placeholder 1"/>
          <p:cNvSpPr>
            <a:spLocks noGrp="1"/>
          </p:cNvSpPr>
          <p:nvPr>
            <p:ph idx="1"/>
          </p:nvPr>
        </p:nvSpPr>
        <p:spPr>
          <a:xfrm>
            <a:off x="628650" y="1267326"/>
            <a:ext cx="7886700" cy="5204912"/>
          </a:xfrm>
        </p:spPr>
        <p:txBody>
          <a:bodyPr>
            <a:normAutofit fontScale="62500" lnSpcReduction="20000"/>
          </a:bodyPr>
          <a:lstStyle/>
          <a:p>
            <a:pPr>
              <a:lnSpc>
                <a:spcPct val="120000"/>
              </a:lnSpc>
            </a:pPr>
            <a:r>
              <a:rPr dirty="0" smtClean="0"/>
              <a:t>El Mercado individual no es cobertura subsidiada por el empleador</a:t>
            </a:r>
          </a:p>
          <a:p>
            <a:pPr>
              <a:lnSpc>
                <a:spcPct val="120000"/>
              </a:lnSpc>
            </a:pPr>
            <a:r>
              <a:rPr dirty="0" smtClean="0"/>
              <a:t>No puede elegir cobertura del Mercado en lugar de cobertura Medicare, excepto:</a:t>
            </a:r>
          </a:p>
          <a:p>
            <a:pPr lvl="1" indent="-292100">
              <a:lnSpc>
                <a:spcPct val="120000"/>
              </a:lnSpc>
            </a:pPr>
            <a:r>
              <a:rPr dirty="0" smtClean="0"/>
              <a:t>Que pague o tuviera que pagar una prima por la Parte A </a:t>
            </a:r>
          </a:p>
          <a:p>
            <a:pPr lvl="2">
              <a:lnSpc>
                <a:spcPct val="120000"/>
              </a:lnSpc>
            </a:pPr>
            <a:r>
              <a:rPr dirty="0" smtClean="0"/>
              <a:t>Puede renunciar a las Partes A y B y ser elegible para recibir un plan del Mercado. </a:t>
            </a:r>
          </a:p>
          <a:p>
            <a:pPr lvl="1" indent="-292100">
              <a:lnSpc>
                <a:spcPct val="120000"/>
              </a:lnSpc>
            </a:pPr>
            <a:r>
              <a:rPr dirty="0" smtClean="0"/>
              <a:t>Que tenga una condición médica que lo califique para Medicare (por ejemplo, ESRD), pero aún no haya solicitado Medicare.</a:t>
            </a:r>
          </a:p>
          <a:p>
            <a:pPr lvl="1" indent="-292100">
              <a:lnSpc>
                <a:spcPct val="120000"/>
              </a:lnSpc>
            </a:pPr>
            <a:r>
              <a:rPr dirty="0" smtClean="0"/>
              <a:t>Que todavía no esté recibiendo beneficios jubilatorios del Seguro Social o por incapacidad y aún no es elegible para Medicare según su edad (o está en el período de espera)</a:t>
            </a:r>
          </a:p>
          <a:p>
            <a:pPr lvl="2">
              <a:lnSpc>
                <a:spcPct val="120000"/>
              </a:lnSpc>
            </a:pPr>
            <a:r>
              <a:rPr dirty="0" smtClean="0"/>
              <a:t>La inscripción a Medicare será automática una vez que sea elegible y esté recibiendo un beneficio en efectivo del Seguro Social</a:t>
            </a:r>
          </a:p>
          <a:p>
            <a:endParaRPr lang="es-US" dirty="0"/>
          </a:p>
        </p:txBody>
      </p:sp>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60A6685-DBF6-4C41-A0CC-AA9EA7A85A20}" type="slidenum">
              <a:rPr lang="en-US" smtClean="0"/>
              <a:t>113</a:t>
            </a:fld>
            <a:endParaRPr lang="es-US" dirty="0"/>
          </a:p>
        </p:txBody>
      </p:sp>
    </p:spTree>
    <p:extLst>
      <p:ext uri="{BB962C8B-B14F-4D97-AF65-F5344CB8AC3E}">
        <p14:creationId xmlns:p14="http://schemas.microsoft.com/office/powerpoint/2010/main" val="1301184305"/>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dirty="0" smtClean="0"/>
              <a:t>Medicare para personas con incapacidades </a:t>
            </a:r>
            <a:r>
              <a:t/>
            </a:r>
            <a:br/>
            <a:r>
              <a:rPr dirty="0" smtClean="0"/>
              <a:t>y el Mercado</a:t>
            </a:r>
            <a:endParaRPr lang="es-US" dirty="0"/>
          </a:p>
        </p:txBody>
      </p:sp>
      <p:sp>
        <p:nvSpPr>
          <p:cNvPr id="2" name="Content Placeholder 1"/>
          <p:cNvSpPr>
            <a:spLocks noGrp="1"/>
          </p:cNvSpPr>
          <p:nvPr>
            <p:ph idx="1"/>
          </p:nvPr>
        </p:nvSpPr>
        <p:spPr/>
        <p:txBody>
          <a:bodyPr>
            <a:normAutofit fontScale="85000" lnSpcReduction="20000"/>
          </a:bodyPr>
          <a:lstStyle/>
          <a:p>
            <a:pPr>
              <a:lnSpc>
                <a:spcPct val="110000"/>
              </a:lnSpc>
            </a:pPr>
            <a:r>
              <a:rPr dirty="0" smtClean="0"/>
              <a:t>Es posible que cumpla con los requisitos para tener Medicare por una incapacidad.</a:t>
            </a:r>
          </a:p>
          <a:p>
            <a:pPr lvl="1" indent="-292100">
              <a:lnSpc>
                <a:spcPct val="110000"/>
              </a:lnSpc>
            </a:pPr>
            <a:r>
              <a:rPr dirty="0" smtClean="0"/>
              <a:t>Debe tener derecho a recibir los beneficios del Seguro por Incapacidad del Seguro Social (SSDI en inglés) por 24 meses</a:t>
            </a:r>
          </a:p>
          <a:p>
            <a:pPr lvl="2">
              <a:lnSpc>
                <a:spcPct val="110000"/>
              </a:lnSpc>
            </a:pPr>
            <a:r>
              <a:rPr dirty="0" smtClean="0"/>
              <a:t>En el mes n.º 25 quedará automáticamente inscrito en Medicare Partes A y B. </a:t>
            </a:r>
          </a:p>
          <a:p>
            <a:pPr>
              <a:lnSpc>
                <a:spcPct val="110000"/>
              </a:lnSpc>
            </a:pPr>
            <a:r>
              <a:rPr dirty="0" smtClean="0"/>
              <a:t>Si recibe el SSDI, puede obtener un plan del Mercado para tener cobertura durante el período de espera de 24 meses. </a:t>
            </a:r>
          </a:p>
          <a:p>
            <a:pPr lvl="1" indent="-292100">
              <a:lnSpc>
                <a:spcPct val="110000"/>
              </a:lnSpc>
            </a:pPr>
            <a:r>
              <a:rPr dirty="0" smtClean="0"/>
              <a:t>Puede clasificar para créditos tributarios de primas y gastos compartidos reducidos hasta que comience la cobertura Medicare. </a:t>
            </a:r>
          </a:p>
          <a:p>
            <a:endParaRPr lang="es-US" dirty="0"/>
          </a:p>
        </p:txBody>
      </p:sp>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60A6685-DBF6-4C41-A0CC-AA9EA7A85A20}" type="slidenum">
              <a:rPr lang="en-US" smtClean="0"/>
              <a:t>114</a:t>
            </a:fld>
            <a:endParaRPr lang="es-US" dirty="0"/>
          </a:p>
        </p:txBody>
      </p:sp>
    </p:spTree>
    <p:extLst>
      <p:ext uri="{BB962C8B-B14F-4D97-AF65-F5344CB8AC3E}">
        <p14:creationId xmlns:p14="http://schemas.microsoft.com/office/powerpoint/2010/main" val="740976351"/>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dirty="0" smtClean="0"/>
              <a:t>Consideraciones de inscripción</a:t>
            </a:r>
            <a:r>
              <a:t/>
            </a:r>
            <a:br/>
            <a:r>
              <a:rPr dirty="0" smtClean="0"/>
              <a:t>para el Mercado/Medicare</a:t>
            </a:r>
            <a:endParaRPr lang="es-US" dirty="0"/>
          </a:p>
        </p:txBody>
      </p:sp>
      <p:sp>
        <p:nvSpPr>
          <p:cNvPr id="3" name="Content Placeholder 2"/>
          <p:cNvSpPr>
            <a:spLocks noGrp="1"/>
          </p:cNvSpPr>
          <p:nvPr>
            <p:ph idx="1"/>
          </p:nvPr>
        </p:nvSpPr>
        <p:spPr/>
        <p:txBody>
          <a:bodyPr>
            <a:normAutofit fontScale="77500" lnSpcReduction="20000"/>
          </a:bodyPr>
          <a:lstStyle/>
          <a:p>
            <a:r>
              <a:rPr dirty="0" smtClean="0"/>
              <a:t>Si no se inscribe en Medicare la primera vez que es elegible (Período de Inscripción Inicial)</a:t>
            </a:r>
          </a:p>
          <a:p>
            <a:pPr lvl="1" indent="-292100"/>
            <a:r>
              <a:rPr dirty="0" smtClean="0"/>
              <a:t>es posible que se le aplique una multa por inscripción tardía (multa de por vida mientras tenga la Parte B)</a:t>
            </a:r>
          </a:p>
          <a:p>
            <a:pPr lvl="1" indent="-292100"/>
            <a:r>
              <a:rPr dirty="0" smtClean="0"/>
              <a:t>En general no puede inscribirse hasta el Período de Inscripción General para Medicare (1 de enero al 31 de marzo) y la cobertura no comenzará hasta el 1 de julio</a:t>
            </a:r>
          </a:p>
          <a:p>
            <a:r>
              <a:rPr dirty="0" smtClean="0"/>
              <a:t>Si su plan del Mercado no es a través de su empleador y tuviera que pagar una prima para la Parte A, debería renunciar a la cobertura de Parte A y Parte B para ser elegible para recibir un plan del Mercado. </a:t>
            </a:r>
          </a:p>
          <a:p>
            <a:pPr lvl="1" indent="-292100"/>
            <a:r>
              <a:rPr dirty="0" smtClean="0"/>
              <a:t>Sin embargo, si también recibe beneficios del Seguro Social, tendría que dejar su Seguro Social si deja Medicare</a:t>
            </a:r>
          </a:p>
          <a:p>
            <a:pPr lvl="1"/>
            <a:endParaRPr lang="es-US" dirty="0" smtClean="0"/>
          </a:p>
          <a:p>
            <a:endParaRPr lang="es-US" dirty="0"/>
          </a:p>
        </p:txBody>
      </p:sp>
      <p:sp>
        <p:nvSpPr>
          <p:cNvPr id="12" name="Date Placeholder 11"/>
          <p:cNvSpPr>
            <a:spLocks noGrp="1"/>
          </p:cNvSpPr>
          <p:nvPr>
            <p:ph type="dt" sz="half" idx="10"/>
          </p:nvPr>
        </p:nvSpPr>
        <p:spPr/>
        <p:txBody>
          <a:bodyPr/>
          <a:lstStyle/>
          <a:p>
            <a:r>
              <a:rPr dirty="0" smtClean="0"/>
              <a:t>Mayo de 2016</a:t>
            </a:r>
            <a:endParaRPr lang="es-US" dirty="0"/>
          </a:p>
        </p:txBody>
      </p:sp>
      <p:sp>
        <p:nvSpPr>
          <p:cNvPr id="13" name="Footer Placeholder 12"/>
          <p:cNvSpPr>
            <a:spLocks noGrp="1"/>
          </p:cNvSpPr>
          <p:nvPr>
            <p:ph type="ftr" sz="quarter" idx="11"/>
          </p:nvPr>
        </p:nvSpPr>
        <p:spPr/>
        <p:txBody>
          <a:bodyPr/>
          <a:lstStyle/>
          <a:p>
            <a:r>
              <a:rPr dirty="0" smtClean="0"/>
              <a:t>Introducción a Medicare</a:t>
            </a:r>
            <a:endParaRPr lang="es-US" dirty="0"/>
          </a:p>
        </p:txBody>
      </p:sp>
      <p:sp>
        <p:nvSpPr>
          <p:cNvPr id="14" name="Slide Number Placeholder 13"/>
          <p:cNvSpPr>
            <a:spLocks noGrp="1"/>
          </p:cNvSpPr>
          <p:nvPr>
            <p:ph type="sldNum" sz="quarter" idx="12"/>
          </p:nvPr>
        </p:nvSpPr>
        <p:spPr/>
        <p:txBody>
          <a:bodyPr/>
          <a:lstStyle/>
          <a:p>
            <a:fld id="{D60A6685-DBF6-4C41-A0CC-AA9EA7A85A20}" type="slidenum">
              <a:rPr lang="en-US" smtClean="0"/>
              <a:t>115</a:t>
            </a:fld>
            <a:endParaRPr lang="es-US" dirty="0"/>
          </a:p>
        </p:txBody>
      </p:sp>
    </p:spTree>
    <p:extLst>
      <p:ext uri="{BB962C8B-B14F-4D97-AF65-F5344CB8AC3E}">
        <p14:creationId xmlns:p14="http://schemas.microsoft.com/office/powerpoint/2010/main" val="532240717"/>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221673" y="1119793"/>
            <a:ext cx="4460686" cy="3069696"/>
          </a:xfrm>
        </p:spPr>
        <p:txBody>
          <a:bodyPr>
            <a:noAutofit/>
          </a:bodyPr>
          <a:lstStyle/>
          <a:p>
            <a:pPr lvl="0" algn="l">
              <a:lnSpc>
                <a:spcPct val="100000"/>
              </a:lnSpc>
              <a:spcBef>
                <a:spcPts val="600"/>
              </a:spcBef>
            </a:pPr>
            <a:r>
              <a:rPr lang="en-US" sz="3200" b="0" dirty="0">
                <a:solidFill>
                  <a:prstClr val="black"/>
                </a:solidFill>
                <a:latin typeface="Calibri" panose="020F0502020204030204"/>
              </a:rPr>
              <a:t>Puede inscribirse al Mercado individual en lugar de a las Parte A y B más adelante en el Período de Inscripción Especial.</a:t>
            </a:r>
          </a:p>
        </p:txBody>
      </p:sp>
      <p:sp>
        <p:nvSpPr>
          <p:cNvPr id="3" name="TPAnswers" descr="Muestra un cuadro rojo alrededor de la respuesta para indicar que es la correcta." title="Respuesta correcta"/>
          <p:cNvSpPr>
            <a:spLocks noGrp="1"/>
          </p:cNvSpPr>
          <p:nvPr>
            <p:ph type="body" idx="1"/>
          </p:nvPr>
        </p:nvSpPr>
        <p:spPr>
          <a:xfrm>
            <a:off x="443345" y="4192326"/>
            <a:ext cx="4128655" cy="2531272"/>
          </a:xfrm>
        </p:spPr>
        <p:txBody>
          <a:bodyPr>
            <a:normAutofit/>
          </a:bodyPr>
          <a:lstStyle/>
          <a:p>
            <a:pPr marL="514350" indent="-514350">
              <a:spcBef>
                <a:spcPct val="20000"/>
              </a:spcBef>
              <a:buFont typeface="Wingdings" panose="05000000000000000000" pitchFamily="2" charset="2"/>
              <a:buAutoNum type="alphaLcPeriod"/>
            </a:pPr>
            <a:r>
              <a:rPr dirty="0" smtClean="0"/>
              <a:t>Verdadero</a:t>
            </a:r>
          </a:p>
          <a:p>
            <a:pPr marL="514350" indent="-514350">
              <a:spcBef>
                <a:spcPct val="20000"/>
              </a:spcBef>
              <a:buFont typeface="Wingdings" panose="05000000000000000000" pitchFamily="2" charset="2"/>
              <a:buAutoNum type="alphaLcPeriod"/>
            </a:pPr>
            <a:r>
              <a:rPr dirty="0" smtClean="0"/>
              <a:t>Falso</a:t>
            </a:r>
            <a:endParaRPr lang="es-US" dirty="0"/>
          </a:p>
        </p:txBody>
      </p:sp>
      <p:sp>
        <p:nvSpPr>
          <p:cNvPr id="4" name="Footer Placeholder 3"/>
          <p:cNvSpPr>
            <a:spLocks noGrp="1"/>
          </p:cNvSpPr>
          <p:nvPr>
            <p:ph type="ftr" sz="quarter" idx="10"/>
          </p:nvPr>
        </p:nvSpPr>
        <p:spPr/>
        <p:txBody>
          <a:bodyPr/>
          <a:lstStyle/>
          <a:p>
            <a:r>
              <a:rPr dirty="0" smtClean="0"/>
              <a:t>Introducción a Medicare</a:t>
            </a:r>
            <a:endParaRPr lang="es-US" dirty="0"/>
          </a:p>
        </p:txBody>
      </p:sp>
      <p:sp>
        <p:nvSpPr>
          <p:cNvPr id="5" name="Slide Number Placeholder 4"/>
          <p:cNvSpPr>
            <a:spLocks noGrp="1"/>
          </p:cNvSpPr>
          <p:nvPr>
            <p:ph type="sldNum" sz="quarter" idx="11"/>
          </p:nvPr>
        </p:nvSpPr>
        <p:spPr/>
        <p:txBody>
          <a:bodyPr/>
          <a:lstStyle/>
          <a:p>
            <a:fld id="{D3B75908-2BC4-4CCC-BE4B-63652A0FD379}" type="slidenum">
              <a:rPr lang="en-US" smtClean="0"/>
              <a:t>116</a:t>
            </a:fld>
            <a:endParaRPr lang="es-US" dirty="0"/>
          </a:p>
        </p:txBody>
      </p:sp>
      <p:sp>
        <p:nvSpPr>
          <p:cNvPr id="6" name="Date Placeholder 5"/>
          <p:cNvSpPr>
            <a:spLocks noGrp="1"/>
          </p:cNvSpPr>
          <p:nvPr>
            <p:ph type="dt" sz="half" idx="12"/>
          </p:nvPr>
        </p:nvSpPr>
        <p:spPr/>
        <p:txBody>
          <a:bodyPr/>
          <a:lstStyle/>
          <a:p>
            <a:r>
              <a:rPr dirty="0" smtClean="0"/>
              <a:t>Mayo de 2016</a:t>
            </a:r>
            <a:endParaRPr lang="es-US" dirty="0"/>
          </a:p>
        </p:txBody>
      </p:sp>
      <p:sp>
        <p:nvSpPr>
          <p:cNvPr id="8" name="Title 6"/>
          <p:cNvSpPr txBox="1">
            <a:spLocks/>
          </p:cNvSpPr>
          <p:nvPr/>
        </p:nvSpPr>
        <p:spPr>
          <a:xfrm>
            <a:off x="0" y="11341"/>
            <a:ext cx="9144000" cy="935143"/>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a:lstStyle>
          <a:p>
            <a:r>
              <a:rPr dirty="0" smtClean="0"/>
              <a:t>Compruebe su conocimiento: pregunta 8</a:t>
            </a:r>
            <a:endParaRPr lang="es-US" dirty="0"/>
          </a:p>
        </p:txBody>
      </p:sp>
      <p:sp>
        <p:nvSpPr>
          <p:cNvPr id="9" name="CorShape1" descr="Muestra un cuadro rojo alrededor de la respuesta para indicar que es la correcta." title="Respuesta correcta"/>
          <p:cNvSpPr/>
          <p:nvPr>
            <p:custDataLst>
              <p:tags r:id="rId2"/>
            </p:custDataLst>
          </p:nvPr>
        </p:nvSpPr>
        <p:spPr>
          <a:xfrm>
            <a:off x="443345" y="4835895"/>
            <a:ext cx="1614055" cy="455386"/>
          </a:xfrm>
          <a:prstGeom prst="roundRect">
            <a:avLst/>
          </a:prstGeom>
          <a:noFill/>
          <a:ln w="38100"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S" sz="1350" dirty="0">
              <a:solidFill>
                <a:prstClr val="white"/>
              </a:solidFill>
            </a:endParaRPr>
          </a:p>
        </p:txBody>
      </p:sp>
      <p:sp>
        <p:nvSpPr>
          <p:cNvPr id="10" name="TPStartPoll" descr="Muestra un cuadro rojo alrededor de la respuesta para indicar que es la correcta." title="Repuesta Correcta"/>
          <p:cNvSpPr/>
          <p:nvPr/>
        </p:nvSpPr>
        <p:spPr>
          <a:xfrm>
            <a:off x="0" y="0"/>
            <a:ext cx="12700" cy="12700"/>
          </a:xfrm>
          <a:prstGeom prst="rect">
            <a:avLst/>
          </a:prstGeom>
          <a:solidFill>
            <a:schemeClr val="accent1">
              <a:alpha val="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594715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Introducción a la guía de recursos de Medicare</a:t>
            </a:r>
            <a:endParaRPr lang="es-US" dirty="0"/>
          </a:p>
        </p:txBody>
      </p:sp>
      <p:graphicFrame>
        <p:nvGraphicFramePr>
          <p:cNvPr id="7" name="Content Placeholder 6" descr="Recursos CMS&#10;Centros de Servicios de Medicare &#10;y Medicaid (CMS)&#10;1-800-MEDICARE&#10;(1-800-633-4227)&#10;(TTY 1-877-486-2048)&#10;Medicare.gov&#10;&#10;Medicare.gov/claims-and-appeals/medicare-rights/get-help/ombudsman.html&#10;&#10;Medicare.gov/claims-and-appeals&#10;&#10;CMS.gov/bni &#10;(Iniciativa de Aviso al Beneficiario)&#10;&#10;Manual de Cuidados Administrados de Medicare, capítulo 13, Quejas de Beneficiarios, Determinaciones de Organización y Apelaciones:&#10;CMS.gov/regulations-and-guidance/guidance/manuals/downloads/mc86c13.pdf&#10;&#10;Recursos adicionales&#10;Organizaciones para el Mejoramiento de Calidad del Cuidado Centrado en el Beneficiario y la Familia*&#10;&#10;Entidad de Revisión Independiente (solo reclamaciones de Medicare Advantage y Parte D) *&#10;&#10;Programa Estatal de Asistencia con el Seguro Médico *&#10;&#10;U.S. Railroad Retirement Board&#10;RRB.gov&#10;&#10;HHS.gov&#10;&#10;*Para números de teléfono, llame a CMS&#10;1-800-MEDICARE (1-800-633-4227)&#10;1-877-486-2048 para usuarios de TTY &#10;&#10;Departamento de Salud y Servicios Humanos de EE.UU., Oficina de Derechos Civiles&#10;HHS.gov/ocr/office/index.html&#10;Llame a la Oficina de Derechos Civiles al&#10;1-800-368-1019 &#10;&#10;Productos Medicare &#10;“Manual Medicare y Usted”&#10;CMS Producto No. 10050&#10;&#10;“Derechos y Protecciones Medicare”&#10;CMS Producto No. 11534&#10;&#10;“Apelaciones Medicare”&#10;CMS Producto No. 11525&#10;&#10;Para acceder a estos productos:&#10;&#10;Vea y solicite copias individuales en&#10;Medicare.gov.&#10;        &#10;Solicite copias múltiples (solo asociados)&#10;en productordering.cms.hhs.gov. Debe registrar a su organización.&#10;"/>
          <p:cNvGraphicFramePr>
            <a:graphicFrameLocks noGrp="1"/>
          </p:cNvGraphicFramePr>
          <p:nvPr>
            <p:ph idx="1"/>
            <p:extLst>
              <p:ext uri="{D42A27DB-BD31-4B8C-83A1-F6EECF244321}">
                <p14:modId xmlns:p14="http://schemas.microsoft.com/office/powerpoint/2010/main" val="3915804308"/>
              </p:ext>
            </p:extLst>
          </p:nvPr>
        </p:nvGraphicFramePr>
        <p:xfrm>
          <a:off x="388306" y="1114815"/>
          <a:ext cx="8279706" cy="5241535"/>
        </p:xfrm>
        <a:graphic>
          <a:graphicData uri="http://schemas.openxmlformats.org/drawingml/2006/table">
            <a:tbl>
              <a:tblPr firstRow="1" bandRow="1">
                <a:tableStyleId>{5C22544A-7EE6-4342-B048-85BDC9FD1C3A}</a:tableStyleId>
              </a:tblPr>
              <a:tblGrid>
                <a:gridCol w="2759902"/>
                <a:gridCol w="2759902"/>
                <a:gridCol w="2759902"/>
              </a:tblGrid>
              <a:tr h="353942">
                <a:tc>
                  <a:txBody>
                    <a:bodyPr/>
                    <a:lstStyle/>
                    <a:p>
                      <a:pPr algn="ctr"/>
                      <a:r>
                        <a:rPr lang="en-US" sz="1400" b="1" dirty="0" smtClean="0">
                          <a:solidFill>
                            <a:schemeClr val="tx1"/>
                          </a:solidFill>
                        </a:rPr>
                        <a:t>Recursos</a:t>
                      </a:r>
                      <a:endParaRPr lang="es-US" sz="1400" b="1" dirty="0">
                        <a:solidFill>
                          <a:schemeClr val="tx1"/>
                        </a:solidFill>
                      </a:endParaRPr>
                    </a:p>
                  </a:txBody>
                  <a:tcPr marL="71791" marR="71791" marT="34290" marB="34290">
                    <a:solidFill>
                      <a:srgbClr val="A4BED7"/>
                    </a:solidFill>
                  </a:tcPr>
                </a:tc>
                <a:tc>
                  <a:txBody>
                    <a:bodyPr/>
                    <a:lstStyle/>
                    <a:p>
                      <a:pPr algn="ctr"/>
                      <a:r>
                        <a:rPr lang="en-US" sz="1400" b="1" dirty="0" smtClean="0">
                          <a:solidFill>
                            <a:schemeClr val="tx1"/>
                          </a:solidFill>
                        </a:rPr>
                        <a:t>Recursos adicionales</a:t>
                      </a:r>
                      <a:endParaRPr lang="es-US" sz="1400" b="1" dirty="0">
                        <a:solidFill>
                          <a:schemeClr val="tx1"/>
                        </a:solidFill>
                      </a:endParaRPr>
                    </a:p>
                  </a:txBody>
                  <a:tcPr marL="71791" marR="71791" marT="34290" marB="34290">
                    <a:solidFill>
                      <a:srgbClr val="A4BED7"/>
                    </a:solidFill>
                  </a:tcPr>
                </a:tc>
                <a:tc>
                  <a:txBody>
                    <a:bodyPr/>
                    <a:lstStyle/>
                    <a:p>
                      <a:pPr algn="ctr"/>
                      <a:r>
                        <a:rPr lang="en-US" sz="1400" b="1" dirty="0" smtClean="0">
                          <a:solidFill>
                            <a:schemeClr val="tx1"/>
                          </a:solidFill>
                        </a:rPr>
                        <a:t>Productos Medicare</a:t>
                      </a:r>
                      <a:endParaRPr lang="es-US" sz="1400" b="1" dirty="0">
                        <a:solidFill>
                          <a:schemeClr val="tx1"/>
                        </a:solidFill>
                      </a:endParaRPr>
                    </a:p>
                  </a:txBody>
                  <a:tcPr marL="71791" marR="71791" marT="34290" marB="34290">
                    <a:solidFill>
                      <a:srgbClr val="A4BED7"/>
                    </a:solidFill>
                  </a:tcPr>
                </a:tc>
              </a:tr>
              <a:tr h="4887593">
                <a:tc>
                  <a:txBody>
                    <a:bodyPr/>
                    <a:lstStyle/>
                    <a:p>
                      <a:pPr>
                        <a:buNone/>
                      </a:pPr>
                      <a:r>
                        <a:rPr lang="en-US" sz="1100" b="0" dirty="0" smtClean="0"/>
                        <a:t>Centros de Servicios de </a:t>
                      </a:r>
                    </a:p>
                    <a:p>
                      <a:pPr>
                        <a:buNone/>
                      </a:pPr>
                      <a:r>
                        <a:rPr lang="en-US" sz="1100" b="0" dirty="0" smtClean="0"/>
                        <a:t>Medicaid y Medicare (CMS)</a:t>
                      </a:r>
                    </a:p>
                    <a:p>
                      <a:pPr>
                        <a:buNone/>
                      </a:pPr>
                      <a:r>
                        <a:rPr lang="en-US" sz="1100" b="0" dirty="0" smtClean="0"/>
                        <a:t>1-800-MEDICARE</a:t>
                      </a:r>
                    </a:p>
                    <a:p>
                      <a:pPr>
                        <a:buNone/>
                      </a:pPr>
                      <a:r>
                        <a:rPr lang="en-US" sz="1100" b="0" dirty="0" smtClean="0"/>
                        <a:t>(1-800-633-4227)</a:t>
                      </a:r>
                    </a:p>
                    <a:p>
                      <a:pPr>
                        <a:buNone/>
                      </a:pPr>
                      <a:r>
                        <a:rPr lang="en-US" sz="1100" b="0" dirty="0" smtClean="0"/>
                        <a:t>(TTY 1-877-486-2048)</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prstClr val="black"/>
                          </a:solidFill>
                          <a:effectLst/>
                          <a:uLnTx/>
                          <a:uFillTx/>
                          <a:latin typeface="+mn-lt"/>
                          <a:hlinkClick r:id="rId3"/>
                        </a:rPr>
                        <a:t>Medicare.gov</a:t>
                      </a:r>
                      <a:endParaRPr kumimoji="0" lang="es-US" sz="1100" b="0" i="0" u="none" strike="noStrike" kern="1200" cap="none" spc="0" normalizeH="0" baseline="0" noProof="0" dirty="0" smtClean="0">
                        <a:ln>
                          <a:noFill/>
                        </a:ln>
                        <a:solidFill>
                          <a:prstClr val="black"/>
                        </a:solidFill>
                        <a:effectLst/>
                        <a:uLnTx/>
                        <a:uFillTx/>
                        <a:latin typeface="+mn-lt"/>
                        <a:ea typeface="+mn-ea"/>
                        <a:cs typeface="+mn-cs"/>
                      </a:endParaRPr>
                    </a:p>
                    <a:p>
                      <a:pPr marL="0" marR="0">
                        <a:lnSpc>
                          <a:spcPct val="115000"/>
                        </a:lnSpc>
                        <a:spcBef>
                          <a:spcPts val="0"/>
                        </a:spcBef>
                        <a:spcAft>
                          <a:spcPts val="1000"/>
                        </a:spcAft>
                      </a:pPr>
                      <a:r>
                        <a:rPr lang="en-US" sz="1100" u="sng" dirty="0" smtClean="0">
                          <a:solidFill>
                            <a:srgbClr val="0000FF"/>
                          </a:solidFill>
                          <a:latin typeface="+mn-lt"/>
                          <a:hlinkClick r:id="rId4"/>
                        </a:rPr>
                        <a:t>CMS.gov</a:t>
                      </a:r>
                      <a:r>
                        <a:t> </a:t>
                      </a:r>
                    </a:p>
                    <a:p>
                      <a:pPr marL="0" marR="0">
                        <a:lnSpc>
                          <a:spcPct val="115000"/>
                        </a:lnSpc>
                        <a:spcBef>
                          <a:spcPts val="0"/>
                        </a:spcBef>
                        <a:spcAft>
                          <a:spcPts val="1000"/>
                        </a:spcAft>
                      </a:pPr>
                      <a:r>
                        <a:rPr lang="en-US" sz="1100" u="sng" kern="1200" dirty="0" smtClean="0">
                          <a:solidFill>
                            <a:srgbClr val="0000FF"/>
                          </a:solidFill>
                          <a:latin typeface="+mn-lt"/>
                          <a:hlinkClick r:id="rId5"/>
                        </a:rPr>
                        <a:t>Medicaid.gov/</a:t>
                      </a:r>
                      <a:endParaRPr lang="es-US" sz="1100" u="sng" kern="1200" dirty="0" smtClean="0">
                        <a:solidFill>
                          <a:srgbClr val="0000FF"/>
                        </a:solidFill>
                        <a:latin typeface="+mn-lt"/>
                        <a:ea typeface="Calibri"/>
                        <a:cs typeface="Times New Roman"/>
                      </a:endParaRPr>
                    </a:p>
                    <a:p>
                      <a:pPr marL="0" marR="0">
                        <a:lnSpc>
                          <a:spcPct val="115000"/>
                        </a:lnSpc>
                        <a:spcBef>
                          <a:spcPts val="0"/>
                        </a:spcBef>
                        <a:spcAft>
                          <a:spcPts val="1000"/>
                        </a:spcAft>
                      </a:pPr>
                      <a:r>
                        <a:rPr lang="en-US" sz="1100" b="1" dirty="0" smtClean="0"/>
                        <a:t>Seguro Social</a:t>
                      </a:r>
                    </a:p>
                    <a:p>
                      <a:r>
                        <a:rPr lang="en-US" sz="1100" kern="1200" baseline="0" dirty="0" smtClean="0">
                          <a:solidFill>
                            <a:schemeClr val="dk1"/>
                          </a:solidFill>
                          <a:latin typeface="+mn-lt"/>
                        </a:rPr>
                        <a:t>1‑800‑772‑1213 </a:t>
                      </a:r>
                    </a:p>
                    <a:p>
                      <a:r>
                        <a:rPr lang="en-US" sz="1100" kern="1200" baseline="0" dirty="0" smtClean="0">
                          <a:solidFill>
                            <a:schemeClr val="dk1"/>
                          </a:solidFill>
                          <a:latin typeface="+mn-lt"/>
                        </a:rPr>
                        <a:t>1‑800‑325‑0778 para usuarios de TTY </a:t>
                      </a:r>
                    </a:p>
                    <a:p>
                      <a:r>
                        <a:rPr lang="en-US" sz="1100" b="0" dirty="0" smtClean="0">
                          <a:hlinkClick r:id="rId6"/>
                        </a:rPr>
                        <a:t>socialsecurity.gov</a:t>
                      </a:r>
                      <a:endParaRPr lang="es-US" sz="1100" b="0" dirty="0" smtClean="0"/>
                    </a:p>
                    <a:p>
                      <a:endParaRPr lang="es-US" sz="1100" b="1" dirty="0" smtClean="0"/>
                    </a:p>
                    <a:p>
                      <a:r>
                        <a:rPr lang="en-US" sz="1100" b="1" dirty="0" smtClean="0"/>
                        <a:t>Junta de Retiro Ferroviario</a:t>
                      </a:r>
                    </a:p>
                    <a:p>
                      <a:r>
                        <a:rPr lang="en-US" sz="1100" dirty="0" smtClean="0"/>
                        <a:t>1-877-772-5772</a:t>
                      </a:r>
                    </a:p>
                    <a:p>
                      <a:r>
                        <a:rPr lang="en-US" sz="1100" b="0" baseline="0" dirty="0" smtClean="0"/>
                        <a:t>1-312-751-4700 para usuarios de TTY</a:t>
                      </a:r>
                      <a:endParaRPr lang="es-US" sz="1100" b="0" dirty="0" smtClean="0"/>
                    </a:p>
                    <a:p>
                      <a:r>
                        <a:rPr lang="en-US" sz="1100" b="0" dirty="0" smtClean="0">
                          <a:hlinkClick r:id="rId7"/>
                        </a:rPr>
                        <a:t>RRB.gov</a:t>
                      </a:r>
                      <a:endParaRPr lang="es-US" sz="1100" b="0" dirty="0" smtClean="0"/>
                    </a:p>
                    <a:p>
                      <a:pPr>
                        <a:lnSpc>
                          <a:spcPct val="100000"/>
                        </a:lnSpc>
                        <a:buNone/>
                      </a:pPr>
                      <a:endParaRPr lang="es-US" sz="1100" u="sng" baseline="0" dirty="0" smtClean="0">
                        <a:solidFill>
                          <a:srgbClr val="00B0F0"/>
                        </a:solidFill>
                      </a:endParaRPr>
                    </a:p>
                    <a:p>
                      <a:r>
                        <a:rPr lang="en-US" sz="1100" u="sng" kern="1200" dirty="0" smtClean="0">
                          <a:solidFill>
                            <a:schemeClr val="dk1"/>
                          </a:solidFill>
                          <a:latin typeface="+mn-lt"/>
                          <a:hlinkClick r:id="rId8"/>
                        </a:rPr>
                        <a:t>Benefits.gov</a:t>
                      </a:r>
                      <a:endParaRPr lang="es-US" sz="1100" kern="1200" dirty="0" smtClean="0">
                        <a:solidFill>
                          <a:schemeClr val="dk1"/>
                        </a:solidFill>
                        <a:latin typeface="+mn-lt"/>
                        <a:ea typeface="+mn-ea"/>
                        <a:cs typeface="+mn-cs"/>
                      </a:endParaRPr>
                    </a:p>
                    <a:p>
                      <a:endParaRPr lang="es-US" sz="1100" u="sng" kern="1200" dirty="0" smtClean="0">
                        <a:solidFill>
                          <a:schemeClr val="dk1"/>
                        </a:solidFill>
                        <a:latin typeface="+mn-lt"/>
                        <a:ea typeface="+mn-ea"/>
                        <a:cs typeface="+mn-cs"/>
                      </a:endParaRPr>
                    </a:p>
                    <a:p>
                      <a:r>
                        <a:rPr lang="en-US" sz="1100" u="sng" kern="1200" dirty="0" smtClean="0">
                          <a:solidFill>
                            <a:schemeClr val="dk1"/>
                          </a:solidFill>
                          <a:latin typeface="+mn-lt"/>
                          <a:hlinkClick r:id="rId9"/>
                        </a:rPr>
                        <a:t>InsureKidsNow.gov</a:t>
                      </a:r>
                      <a:r>
                        <a:t> </a:t>
                      </a:r>
                    </a:p>
                    <a:p>
                      <a:endParaRPr kumimoji="0" lang="es-US" sz="1100" b="0" i="0" u="sng" strike="noStrike" kern="1200" cap="none" spc="0" normalizeH="0" baseline="0" noProof="0" dirty="0" smtClean="0">
                        <a:ln>
                          <a:noFill/>
                        </a:ln>
                        <a:solidFill>
                          <a:schemeClr val="dk1"/>
                        </a:solidFill>
                        <a:effectLst/>
                        <a:uLnTx/>
                        <a:uFillTx/>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prstClr val="black"/>
                          </a:solidFill>
                          <a:effectLst/>
                          <a:uLnTx/>
                          <a:uFillTx/>
                          <a:latin typeface="+mn-lt"/>
                        </a:rPr>
                        <a:t>Búsqueda de Planes Medicare</a:t>
                      </a:r>
                    </a:p>
                    <a:p>
                      <a:r>
                        <a:rPr kumimoji="0" lang="en-US" sz="1100" b="0" i="0" u="none" strike="noStrike" kern="1200" cap="none" spc="0" normalizeH="0" baseline="0" noProof="0" dirty="0" smtClean="0">
                          <a:ln>
                            <a:noFill/>
                          </a:ln>
                          <a:solidFill>
                            <a:prstClr val="black"/>
                          </a:solidFill>
                          <a:effectLst/>
                          <a:uLnTx/>
                          <a:uFillTx/>
                          <a:latin typeface="+mn-lt"/>
                          <a:hlinkClick r:id="rId10"/>
                        </a:rPr>
                        <a:t>Medicare.gov/find-a-plan</a:t>
                      </a:r>
                      <a:r>
                        <a:t> </a:t>
                      </a:r>
                    </a:p>
                  </a:txBody>
                  <a:tcPr marL="71791" marR="71791" marT="34290" marB="34290">
                    <a:solidFill>
                      <a:srgbClr val="E9EDF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prstClr val="black"/>
                          </a:solidFill>
                          <a:effectLst/>
                          <a:uLnTx/>
                          <a:uFillTx/>
                          <a:latin typeface="+mn-lt"/>
                        </a:rPr>
                        <a:t>Programas de Asistencia Estatal para Seguro Médico</a:t>
                      </a:r>
                      <a:r>
                        <a:rPr kumimoji="0" lang="en-US" sz="1100" b="1" i="0" u="none" strike="noStrike" kern="1200" cap="none" spc="0" normalizeH="0" baseline="0" noProof="0" dirty="0" smtClean="0">
                          <a:ln>
                            <a:noFill/>
                          </a:ln>
                          <a:solidFill>
                            <a:prstClr val="black"/>
                          </a:solidFill>
                          <a:effectLst/>
                          <a:uLnTx/>
                          <a:uFillTx/>
                          <a:latin typeface="+mn-lt"/>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US" sz="1100" b="1"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rPr>
                        <a:t>*</a:t>
                      </a:r>
                      <a:r>
                        <a:rPr kumimoji="0" lang="en-US" sz="1100" b="0" i="0" u="none" strike="noStrike" kern="1200" cap="none" spc="0" normalizeH="0" baseline="0" noProof="0" dirty="0" smtClean="0">
                          <a:ln>
                            <a:noFill/>
                          </a:ln>
                          <a:solidFill>
                            <a:prstClr val="black"/>
                          </a:solidFill>
                          <a:effectLst/>
                          <a:uLnTx/>
                          <a:uFillTx/>
                          <a:latin typeface="+mn-lt"/>
                        </a:rPr>
                        <a:t>Para obtener los números de teléfono visite </a:t>
                      </a:r>
                      <a:r>
                        <a:rPr kumimoji="0" lang="en-US" sz="1100" b="0" i="0" u="none" strike="noStrike" kern="1200" cap="none" spc="0" normalizeH="0" baseline="0" noProof="0" dirty="0" smtClean="0">
                          <a:ln>
                            <a:noFill/>
                          </a:ln>
                          <a:solidFill>
                            <a:prstClr val="black"/>
                          </a:solidFill>
                          <a:effectLst/>
                          <a:uLnTx/>
                          <a:uFillTx/>
                          <a:latin typeface="+mn-lt"/>
                          <a:hlinkClick r:id="rId11"/>
                        </a:rPr>
                        <a:t>shiptacenter.org</a:t>
                      </a:r>
                      <a:r>
                        <a:rPr dirty="0"/>
                        <a:t> </a:t>
                      </a:r>
                      <a:endParaRPr lang="es-US" sz="1100" u="sng" kern="1200" dirty="0" smtClean="0">
                        <a:solidFill>
                          <a:schemeClr val="dk1"/>
                        </a:solidFill>
                        <a:latin typeface="+mn-lt"/>
                        <a:ea typeface="+mn-ea"/>
                        <a:cs typeface="+mn-cs"/>
                      </a:endParaRPr>
                    </a:p>
                    <a:p>
                      <a:endParaRPr lang="es-US" sz="1100" u="sng" kern="1200" dirty="0" smtClean="0">
                        <a:solidFill>
                          <a:schemeClr val="dk1"/>
                        </a:solidFill>
                        <a:latin typeface="+mn-lt"/>
                        <a:ea typeface="+mn-ea"/>
                        <a:cs typeface="+mn-cs"/>
                      </a:endParaRPr>
                    </a:p>
                    <a:p>
                      <a:r>
                        <a:rPr lang="en-US" sz="1100" u="sng" kern="1200" dirty="0" smtClean="0">
                          <a:solidFill>
                            <a:schemeClr val="dk1"/>
                          </a:solidFill>
                          <a:latin typeface="+mn-lt"/>
                          <a:hlinkClick r:id="rId12"/>
                        </a:rPr>
                        <a:t>CuidadoDeSalud.gov</a:t>
                      </a:r>
                      <a:endParaRPr lang="es-US" sz="1100" kern="1200" dirty="0" smtClean="0">
                        <a:solidFill>
                          <a:schemeClr val="dk1"/>
                        </a:solidFill>
                        <a:latin typeface="+mn-lt"/>
                        <a:ea typeface="+mn-ea"/>
                        <a:cs typeface="+mn-cs"/>
                      </a:endParaRPr>
                    </a:p>
                    <a:p>
                      <a:r>
                        <a:rPr lang="en-US" sz="1100" b="1" u="none" kern="1200" baseline="0" dirty="0" smtClean="0">
                          <a:solidFill>
                            <a:schemeClr val="dk1"/>
                          </a:solidFill>
                          <a:latin typeface="+mn-lt"/>
                        </a:rPr>
                        <a:t>Ley de Atención </a:t>
                      </a:r>
                      <a:r>
                        <a:rPr lang="en-US" sz="1100" b="1" u="none" kern="1200" baseline="0" dirty="0" err="1" smtClean="0">
                          <a:solidFill>
                            <a:schemeClr val="dk1"/>
                          </a:solidFill>
                          <a:latin typeface="+mn-lt"/>
                        </a:rPr>
                        <a:t>Médica</a:t>
                      </a:r>
                      <a:r>
                        <a:rPr lang="en-US" sz="1100" b="1" u="none" kern="1200" baseline="0" dirty="0" smtClean="0">
                          <a:solidFill>
                            <a:schemeClr val="dk1"/>
                          </a:solidFill>
                          <a:latin typeface="+mn-lt"/>
                        </a:rPr>
                        <a:t> </a:t>
                      </a:r>
                      <a:r>
                        <a:rPr lang="en-US" sz="1100" b="1" u="none" kern="1200" baseline="0" smtClean="0">
                          <a:solidFill>
                            <a:schemeClr val="dk1"/>
                          </a:solidFill>
                          <a:latin typeface="+mn-lt"/>
                        </a:rPr>
                        <a:t>Accesible</a:t>
                      </a:r>
                      <a:endParaRPr lang="en-US" sz="1100" b="1" u="none" kern="1200" baseline="0" dirty="0" smtClean="0">
                        <a:solidFill>
                          <a:schemeClr val="dk1"/>
                        </a:solidFill>
                        <a:latin typeface="+mn-lt"/>
                      </a:endParaRPr>
                    </a:p>
                    <a:p>
                      <a:pPr marL="0" algn="l" defTabSz="914400" rtl="0" eaLnBrk="1" latinLnBrk="0" hangingPunct="1"/>
                      <a:r>
                        <a:rPr lang="en-US" sz="1100" u="sng" kern="1200" dirty="0" smtClean="0">
                          <a:solidFill>
                            <a:schemeClr val="dk1"/>
                          </a:solidFill>
                          <a:latin typeface="+mn-lt"/>
                          <a:hlinkClick r:id="rId13"/>
                        </a:rPr>
                        <a:t>CuidadoDeSalud.gov/law/full/index.html</a:t>
                      </a:r>
                      <a:endParaRPr lang="es-US" sz="1100" u="sng" kern="1200" dirty="0" smtClean="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US" sz="11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US" sz="11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prstClr val="black"/>
                          </a:solidFill>
                          <a:effectLst/>
                          <a:uLnTx/>
                          <a:uFillTx/>
                          <a:latin typeface="+mn-lt"/>
                        </a:rPr>
                        <a:t>Departamento de Salud y Servicios Humanos de EE.UU., Oficina de Derechos Civiles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prstClr val="black"/>
                          </a:solidFill>
                          <a:effectLst/>
                          <a:uLnTx/>
                          <a:uFillTx/>
                          <a:latin typeface="+mn-lt"/>
                          <a:hlinkClick r:id="rId14"/>
                        </a:rPr>
                        <a:t>HHS.gov</a:t>
                      </a:r>
                      <a:endParaRPr kumimoji="0" lang="es-US" sz="11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prstClr val="black"/>
                          </a:solidFill>
                          <a:effectLst/>
                          <a:uLnTx/>
                          <a:uFillTx/>
                          <a:latin typeface="+mn-lt"/>
                          <a:hlinkClick r:id="rId15"/>
                        </a:rPr>
                        <a:t>HHS.gov/ocr/office/index.html</a:t>
                      </a:r>
                      <a:endParaRPr kumimoji="0" lang="es-US" sz="11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dirty="0" smtClean="0">
                          <a:ln>
                            <a:noFill/>
                          </a:ln>
                          <a:solidFill>
                            <a:prstClr val="black"/>
                          </a:solidFill>
                          <a:effectLst/>
                          <a:uLnTx/>
                          <a:uFillTx/>
                          <a:latin typeface="+mn-lt"/>
                        </a:rPr>
                        <a:t>1-800-368-1019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dirty="0" smtClean="0">
                          <a:ln>
                            <a:noFill/>
                          </a:ln>
                          <a:solidFill>
                            <a:prstClr val="black"/>
                          </a:solidFill>
                          <a:effectLst/>
                          <a:uLnTx/>
                          <a:uFillTx/>
                          <a:latin typeface="+mn-lt"/>
                        </a:rPr>
                        <a:t>1-800-537-7697 </a:t>
                      </a:r>
                      <a:r>
                        <a:rPr kumimoji="0" lang="en-US" sz="1100" b="0" i="0" u="none" strike="noStrike" kern="1200" cap="none" spc="0" normalizeH="0" baseline="0" noProof="0" dirty="0" smtClean="0">
                          <a:ln>
                            <a:noFill/>
                          </a:ln>
                          <a:solidFill>
                            <a:prstClr val="black"/>
                          </a:solidFill>
                          <a:effectLst/>
                          <a:uLnTx/>
                          <a:uFillTx/>
                          <a:latin typeface="+mn-lt"/>
                        </a:rPr>
                        <a:t>para usuarios de TTY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US" sz="11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US" sz="1100" b="0" i="0" u="none" strike="noStrike" kern="1200" cap="none" spc="0" normalizeH="0" baseline="0" noProof="0" dirty="0" smtClean="0">
                        <a:ln>
                          <a:noFill/>
                        </a:ln>
                        <a:solidFill>
                          <a:prstClr val="black"/>
                        </a:solidFill>
                        <a:effectLst/>
                        <a:uLnTx/>
                        <a:uFillTx/>
                        <a:latin typeface="+mn-lt"/>
                        <a:ea typeface="+mn-ea"/>
                        <a:cs typeface="+mn-cs"/>
                      </a:endParaRPr>
                    </a:p>
                  </a:txBody>
                  <a:tcPr marL="71791" marR="71791" marT="34290" marB="34290">
                    <a:solidFill>
                      <a:srgbClr val="E9EDF4"/>
                    </a:solidFill>
                  </a:tcPr>
                </a:tc>
                <a:tc>
                  <a:txBody>
                    <a:bodyPr/>
                    <a:lstStyle/>
                    <a:p>
                      <a:r>
                        <a:rPr lang="en-US" sz="1100" b="1" i="0" dirty="0" smtClean="0"/>
                        <a:t>“Manual Medicare y Usted”</a:t>
                      </a:r>
                    </a:p>
                    <a:p>
                      <a:r>
                        <a:rPr lang="en-US" sz="1100" dirty="0" smtClean="0"/>
                        <a:t>Producto CMS No. 10050</a:t>
                      </a:r>
                    </a:p>
                    <a:p>
                      <a:endParaRPr lang="es-US" sz="11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100" b="1" i="0" dirty="0" smtClean="0"/>
                        <a:t>“Sus Beneficios Medicare” </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i="0" dirty="0" smtClean="0"/>
                        <a:t>Producto CMS No. 10116 </a:t>
                      </a:r>
                    </a:p>
                    <a:p>
                      <a:endParaRPr lang="es-US" sz="1100" b="1" i="0" dirty="0" smtClean="0"/>
                    </a:p>
                    <a:p>
                      <a:r>
                        <a:rPr lang="en-US" sz="1100" b="1" i="0" dirty="0" smtClean="0"/>
                        <a:t>"Selección de una Póliza Medigap: La Guía del Seguro Médico para las Personas con Medicare"</a:t>
                      </a:r>
                    </a:p>
                    <a:p>
                      <a:r>
                        <a:rPr lang="en-US" sz="1100" b="0" i="0" baseline="0" dirty="0" smtClean="0"/>
                        <a:t>CMS Producto No. 02110</a:t>
                      </a:r>
                      <a:endParaRPr lang="es-US" sz="1100" b="0" i="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s-US" sz="1100" dirty="0" smtClean="0"/>
                    </a:p>
                    <a:p>
                      <a:r>
                        <a:rPr lang="en-US" sz="1100" b="1" dirty="0" smtClean="0"/>
                        <a:t>Para acceder a estos productos:</a:t>
                      </a:r>
                    </a:p>
                    <a:p>
                      <a:endParaRPr lang="es-US" sz="500" dirty="0" smtClean="0"/>
                    </a:p>
                    <a:p>
                      <a:r>
                        <a:rPr lang="en-US" sz="1100" b="0" dirty="0" smtClean="0"/>
                        <a:t>Vea y solicite copias individuales en</a:t>
                      </a:r>
                      <a:r>
                        <a:t> </a:t>
                      </a:r>
                    </a:p>
                    <a:p>
                      <a:pPr marL="0" indent="0">
                        <a:buFont typeface="Wingdings" pitchFamily="2" charset="2"/>
                        <a:buNone/>
                      </a:pPr>
                      <a:r>
                        <a:rPr lang="en-US" sz="1100" b="0" u="sng" dirty="0" smtClean="0">
                          <a:hlinkClick r:id="rId16"/>
                        </a:rPr>
                        <a:t>Medicare.gov/publications</a:t>
                      </a:r>
                      <a:endParaRPr lang="es-US" sz="1100" b="0" u="none" dirty="0" smtClean="0"/>
                    </a:p>
                    <a:p>
                      <a:r>
                        <a:t>        </a:t>
                      </a:r>
                    </a:p>
                    <a:p>
                      <a:r>
                        <a:rPr lang="en-US" sz="1100" b="0" dirty="0" smtClean="0"/>
                        <a:t>Solicite copias múltiples (solo socios)</a:t>
                      </a:r>
                    </a:p>
                    <a:p>
                      <a:pPr marL="0" indent="0">
                        <a:buFont typeface="Wingdings" pitchFamily="2" charset="2"/>
                        <a:buNone/>
                      </a:pPr>
                      <a:r>
                        <a:rPr lang="en-US" sz="1100" b="0" dirty="0" smtClean="0"/>
                        <a:t>en </a:t>
                      </a:r>
                      <a:r>
                        <a:rPr lang="en-US" sz="1100" b="0" u="sng" dirty="0" smtClean="0">
                          <a:hlinkClick r:id="rId17"/>
                        </a:rPr>
                        <a:t>pr</a:t>
                      </a:r>
                      <a:r>
                        <a:rPr lang="en-US" sz="1100" b="0" u="sng" kern="1200" dirty="0" smtClean="0">
                          <a:solidFill>
                            <a:schemeClr val="dk1"/>
                          </a:solidFill>
                          <a:latin typeface="+mn-lt"/>
                          <a:hlinkClick r:id="rId17"/>
                        </a:rPr>
                        <a:t>od</a:t>
                      </a:r>
                      <a:r>
                        <a:rPr lang="en-US" sz="1100" b="0" u="sng" dirty="0" smtClean="0">
                          <a:hlinkClick r:id="rId17"/>
                        </a:rPr>
                        <a:t>uctordering.cms.hhs.gov</a:t>
                      </a:r>
                      <a:r>
                        <a:rPr lang="en-US" sz="1100" b="0" u="none" dirty="0" smtClean="0">
                          <a:hlinkClick r:id="rId18"/>
                        </a:rPr>
                        <a:t>.</a:t>
                      </a:r>
                      <a:r>
                        <a:t> </a:t>
                      </a:r>
                    </a:p>
                    <a:p>
                      <a:pPr marL="0" indent="0">
                        <a:buFont typeface="Wingdings" pitchFamily="2" charset="2"/>
                        <a:buNone/>
                      </a:pPr>
                      <a:r>
                        <a:rPr lang="en-US" sz="1100" b="0" dirty="0" smtClean="0"/>
                        <a:t>Debe registrar a su organización.</a:t>
                      </a:r>
                      <a:endParaRPr lang="es-US" sz="1100" dirty="0" smtClean="0"/>
                    </a:p>
                  </a:txBody>
                  <a:tcPr marL="71791" marR="71791" marT="34290" marB="34290">
                    <a:solidFill>
                      <a:srgbClr val="E9EDF4"/>
                    </a:solidFill>
                  </a:tcPr>
                </a:tc>
              </a:tr>
            </a:tbl>
          </a:graphicData>
        </a:graphic>
      </p:graphicFrame>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60A6685-DBF6-4C41-A0CC-AA9EA7A85A20}" type="slidenum">
              <a:rPr lang="en-US" smtClean="0"/>
              <a:t>117</a:t>
            </a:fld>
            <a:endParaRPr lang="es-US" dirty="0"/>
          </a:p>
        </p:txBody>
      </p:sp>
    </p:spTree>
    <p:extLst>
      <p:ext uri="{BB962C8B-B14F-4D97-AF65-F5344CB8AC3E}">
        <p14:creationId xmlns:p14="http://schemas.microsoft.com/office/powerpoint/2010/main" val="3473649640"/>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dirty="0" smtClean="0"/>
              <a:t>Esta capacitación está suministrada por el</a:t>
            </a:r>
            <a:endParaRPr lang="es-US" dirty="0"/>
          </a:p>
        </p:txBody>
      </p:sp>
      <p:sp>
        <p:nvSpPr>
          <p:cNvPr id="9" name="Content Placeholder 2"/>
          <p:cNvSpPr txBox="1">
            <a:spLocks/>
          </p:cNvSpPr>
          <p:nvPr/>
        </p:nvSpPr>
        <p:spPr>
          <a:xfrm>
            <a:off x="381000" y="1234440"/>
            <a:ext cx="8414084" cy="508635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600"/>
              </a:spcBef>
              <a:buNone/>
            </a:pPr>
            <a:r>
              <a:rPr dirty="0" smtClean="0"/>
              <a:t>Programa de Capacitación Nacional de CMS (NTP)</a:t>
            </a:r>
          </a:p>
          <a:p>
            <a:pPr marL="0" indent="0" algn="ctr">
              <a:spcBef>
                <a:spcPts val="600"/>
              </a:spcBef>
              <a:buNone/>
            </a:pPr>
            <a:endParaRPr lang="es-US" sz="1000" dirty="0"/>
          </a:p>
          <a:p>
            <a:pPr marL="0" indent="0" algn="ctr">
              <a:spcBef>
                <a:spcPts val="600"/>
              </a:spcBef>
              <a:buNone/>
            </a:pPr>
            <a:r>
              <a:rPr dirty="0" smtClean="0"/>
              <a:t>Si desea formular preguntas sobre productos de capacitación, envíe un correo electrónico a </a:t>
            </a:r>
            <a:r>
              <a:rPr lang="en-US" dirty="0">
                <a:hlinkClick r:id="rId3"/>
              </a:rPr>
              <a:t>training@cms.hhs.gov</a:t>
            </a:r>
            <a:r>
              <a:rPr dirty="0" smtClean="0"/>
              <a:t>.</a:t>
            </a:r>
          </a:p>
          <a:p>
            <a:pPr marL="0" indent="0" algn="ctr">
              <a:spcBef>
                <a:spcPts val="600"/>
              </a:spcBef>
              <a:buNone/>
            </a:pPr>
            <a:endParaRPr lang="es-US" sz="1000" dirty="0"/>
          </a:p>
          <a:p>
            <a:pPr marL="0" indent="0" algn="ctr">
              <a:spcBef>
                <a:spcPts val="600"/>
              </a:spcBef>
              <a:buNone/>
            </a:pPr>
            <a:r>
              <a:rPr dirty="0" smtClean="0"/>
              <a:t>Para ver todos los materiales de capacitación disponibles de NTP, </a:t>
            </a:r>
          </a:p>
          <a:p>
            <a:pPr marL="0" indent="0" algn="ctr">
              <a:spcBef>
                <a:spcPts val="600"/>
              </a:spcBef>
              <a:buNone/>
            </a:pPr>
            <a:r>
              <a:rPr dirty="0" smtClean="0"/>
              <a:t>o para suscribirse a nuestra lista por correo electrónico, visite</a:t>
            </a:r>
          </a:p>
          <a:p>
            <a:pPr marL="0" indent="0" algn="ctr">
              <a:spcBef>
                <a:spcPts val="600"/>
              </a:spcBef>
              <a:buNone/>
            </a:pPr>
            <a:r>
              <a:rPr lang="en-US" u="sng" dirty="0" smtClean="0">
                <a:hlinkClick r:id="rId4"/>
              </a:rPr>
              <a:t>CMS.gov/outreach-and-education/training/CMSNationalTrainingProgram</a:t>
            </a:r>
            <a:r>
              <a:rPr dirty="0" smtClean="0"/>
              <a:t>.</a:t>
            </a:r>
            <a:endParaRPr lang="es-US" dirty="0" smtClean="0"/>
          </a:p>
          <a:p>
            <a:pPr marL="0" indent="0">
              <a:buNone/>
            </a:pPr>
            <a:endParaRPr lang="es-US" dirty="0"/>
          </a:p>
        </p:txBody>
      </p:sp>
    </p:spTree>
    <p:extLst>
      <p:ext uri="{BB962C8B-B14F-4D97-AF65-F5344CB8AC3E}">
        <p14:creationId xmlns:p14="http://schemas.microsoft.com/office/powerpoint/2010/main" val="19765681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dirty="0" smtClean="0"/>
              <a:t>Qué hacer cuando finaliza la cobertura del empleador o el sindicato</a:t>
            </a:r>
            <a:endParaRPr lang="es-US" dirty="0"/>
          </a:p>
        </p:txBody>
      </p:sp>
      <p:sp>
        <p:nvSpPr>
          <p:cNvPr id="9" name="Content Placeholder 8"/>
          <p:cNvSpPr>
            <a:spLocks noGrp="1"/>
          </p:cNvSpPr>
          <p:nvPr>
            <p:ph idx="1"/>
          </p:nvPr>
        </p:nvSpPr>
        <p:spPr>
          <a:xfrm>
            <a:off x="628650" y="1267326"/>
            <a:ext cx="8395034" cy="4977063"/>
          </a:xfrm>
        </p:spPr>
        <p:txBody>
          <a:bodyPr/>
          <a:lstStyle/>
          <a:p>
            <a:r>
              <a:rPr lang="es-ES_tradnl" sz="3000" dirty="0" smtClean="0"/>
              <a:t>Si su empleo termina</a:t>
            </a:r>
          </a:p>
          <a:p>
            <a:pPr lvl="1" indent="-292100"/>
            <a:r>
              <a:rPr lang="es-ES_tradnl" sz="2600" dirty="0" smtClean="0"/>
              <a:t>Es posible que pueda seguir inscrito en su plan de seguro medico bajo la ley  COBRA</a:t>
            </a:r>
          </a:p>
          <a:p>
            <a:pPr lvl="1" indent="-292100"/>
            <a:r>
              <a:rPr lang="es-ES_tradnl" sz="2600" dirty="0" smtClean="0"/>
              <a:t>Es posible que califique para a un Período de Inscripción Especial</a:t>
            </a:r>
          </a:p>
          <a:p>
            <a:pPr lvl="2"/>
            <a:r>
              <a:rPr lang="es-ES_tradnl" sz="2600" dirty="0" smtClean="0"/>
              <a:t>Inscribirse en la Parte B sin multa</a:t>
            </a:r>
          </a:p>
          <a:p>
            <a:r>
              <a:rPr lang="es-ES_tradnl" sz="3000" dirty="0" smtClean="0"/>
              <a:t>Período de Inscripción Abierta </a:t>
            </a:r>
            <a:r>
              <a:rPr lang="es-ES_tradnl" sz="3000" dirty="0" err="1" smtClean="0"/>
              <a:t>Medigap</a:t>
            </a:r>
            <a:endParaRPr lang="es-ES_tradnl" sz="3000" dirty="0" smtClean="0"/>
          </a:p>
          <a:p>
            <a:pPr lvl="1" indent="-292100"/>
            <a:r>
              <a:rPr lang="es-ES_tradnl" sz="2600" dirty="0" smtClean="0"/>
              <a:t>Un período de 6 meses que comienza cuando tiene 65 años y ya se ha inscripto en la Parte B</a:t>
            </a:r>
          </a:p>
          <a:p>
            <a:pPr lvl="1" indent="-292100"/>
            <a:r>
              <a:rPr lang="es-ES_tradnl" sz="2600" dirty="0" smtClean="0"/>
              <a:t>Una vez que comienza el período, no puede demorarse ni repetirse</a:t>
            </a:r>
          </a:p>
        </p:txBody>
      </p:sp>
      <p:sp>
        <p:nvSpPr>
          <p:cNvPr id="14" name="Date Placeholder 13"/>
          <p:cNvSpPr>
            <a:spLocks noGrp="1"/>
          </p:cNvSpPr>
          <p:nvPr>
            <p:ph type="dt" sz="half" idx="10"/>
          </p:nvPr>
        </p:nvSpPr>
        <p:spPr/>
        <p:txBody>
          <a:bodyPr/>
          <a:lstStyle/>
          <a:p>
            <a:r>
              <a:rPr dirty="0" smtClean="0"/>
              <a:t>Mayo de 2016</a:t>
            </a:r>
            <a:endParaRPr lang="es-US" dirty="0"/>
          </a:p>
        </p:txBody>
      </p:sp>
      <p:sp>
        <p:nvSpPr>
          <p:cNvPr id="15" name="Footer Placeholder 14"/>
          <p:cNvSpPr>
            <a:spLocks noGrp="1"/>
          </p:cNvSpPr>
          <p:nvPr>
            <p:ph type="ftr" sz="quarter" idx="11"/>
          </p:nvPr>
        </p:nvSpPr>
        <p:spPr/>
        <p:txBody>
          <a:bodyPr/>
          <a:lstStyle/>
          <a:p>
            <a:r>
              <a:rPr dirty="0" smtClean="0"/>
              <a:t>Introducción a Medicare</a:t>
            </a:r>
            <a:endParaRPr lang="es-US" dirty="0"/>
          </a:p>
        </p:txBody>
      </p:sp>
      <p:sp>
        <p:nvSpPr>
          <p:cNvPr id="16" name="Slide Number Placeholder 15"/>
          <p:cNvSpPr>
            <a:spLocks noGrp="1"/>
          </p:cNvSpPr>
          <p:nvPr>
            <p:ph type="sldNum" sz="quarter" idx="12"/>
          </p:nvPr>
        </p:nvSpPr>
        <p:spPr/>
        <p:txBody>
          <a:bodyPr/>
          <a:lstStyle/>
          <a:p>
            <a:fld id="{D60A6685-DBF6-4C41-A0CC-AA9EA7A85A20}" type="slidenum">
              <a:rPr lang="en-US" smtClean="0"/>
              <a:pPr/>
              <a:t>12</a:t>
            </a:fld>
            <a:endParaRPr lang="es-US" dirty="0"/>
          </a:p>
        </p:txBody>
      </p:sp>
    </p:spTree>
    <p:custDataLst>
      <p:tags r:id="rId1"/>
    </p:custDataLst>
    <p:extLst>
      <p:ext uri="{BB962C8B-B14F-4D97-AF65-F5344CB8AC3E}">
        <p14:creationId xmlns:p14="http://schemas.microsoft.com/office/powerpoint/2010/main" val="28346499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026694"/>
          </a:xfrm>
        </p:spPr>
        <p:txBody>
          <a:bodyPr>
            <a:noAutofit/>
          </a:bodyPr>
          <a:lstStyle/>
          <a:p>
            <a:r>
              <a:rPr dirty="0" smtClean="0"/>
              <a:t>Medicare Original </a:t>
            </a:r>
            <a:r>
              <a:t/>
            </a:r>
            <a:br/>
            <a:r>
              <a:rPr dirty="0" smtClean="0"/>
              <a:t>Parte A: Cobertura de seguro de hospital</a:t>
            </a:r>
            <a:endParaRPr lang="es-US" dirty="0"/>
          </a:p>
        </p:txBody>
      </p:sp>
      <p:sp>
        <p:nvSpPr>
          <p:cNvPr id="3" name="Content Placeholder 2"/>
          <p:cNvSpPr>
            <a:spLocks noGrp="1"/>
          </p:cNvSpPr>
          <p:nvPr>
            <p:ph idx="1"/>
          </p:nvPr>
        </p:nvSpPr>
        <p:spPr>
          <a:xfrm>
            <a:off x="628650" y="1267326"/>
            <a:ext cx="8234610" cy="4909637"/>
          </a:xfrm>
        </p:spPr>
        <p:txBody>
          <a:bodyPr/>
          <a:lstStyle/>
          <a:p>
            <a:r>
              <a:rPr sz="3000" dirty="0" smtClean="0"/>
              <a:t>La Parte A, seguro de hospital, ayuda a </a:t>
            </a:r>
            <a:r>
              <a:rPr sz="3000" dirty="0" err="1" smtClean="0"/>
              <a:t>cubrir</a:t>
            </a:r>
            <a:endParaRPr sz="3000" dirty="0" smtClean="0"/>
          </a:p>
          <a:p>
            <a:pPr lvl="1" indent="-292100"/>
            <a:r>
              <a:rPr sz="2600" dirty="0" err="1" smtClean="0"/>
              <a:t>Cuidados</a:t>
            </a:r>
            <a:r>
              <a:rPr sz="2600" dirty="0" smtClean="0"/>
              <a:t> </a:t>
            </a:r>
            <a:r>
              <a:rPr lang="en-US" sz="2600" dirty="0" smtClean="0"/>
              <a:t>de </a:t>
            </a:r>
            <a:r>
              <a:rPr lang="en-US" sz="2600" dirty="0" err="1" smtClean="0"/>
              <a:t>ingreso</a:t>
            </a:r>
            <a:r>
              <a:rPr lang="en-US" sz="2600" dirty="0" smtClean="0"/>
              <a:t> </a:t>
            </a:r>
            <a:r>
              <a:rPr sz="2600" dirty="0" smtClean="0"/>
              <a:t>en </a:t>
            </a:r>
            <a:r>
              <a:rPr lang="en-US" sz="2600" dirty="0" smtClean="0"/>
              <a:t>el hospital </a:t>
            </a:r>
          </a:p>
          <a:p>
            <a:pPr lvl="1" indent="-292100"/>
            <a:r>
              <a:rPr sz="2600" dirty="0" err="1" smtClean="0"/>
              <a:t>Cuidados</a:t>
            </a:r>
            <a:r>
              <a:rPr sz="2600" dirty="0" smtClean="0"/>
              <a:t> en un Centro de Enfermería Especializada (SNF en inglés) para pacientes internados</a:t>
            </a:r>
          </a:p>
          <a:p>
            <a:pPr lvl="1" indent="-292100"/>
            <a:r>
              <a:rPr sz="2600" dirty="0" smtClean="0"/>
              <a:t>Sangre (internación)</a:t>
            </a:r>
          </a:p>
          <a:p>
            <a:pPr lvl="1" indent="-292100"/>
            <a:r>
              <a:rPr sz="2600" dirty="0" smtClean="0"/>
              <a:t>Ciertos servicios no religiosos y no médicos del cuidado de la salud durante la internación en instituciones de cuidado de la salud religiosas no médica (RNHCI en inglés).</a:t>
            </a:r>
          </a:p>
          <a:p>
            <a:pPr lvl="1" indent="-292100"/>
            <a:r>
              <a:rPr sz="2600" dirty="0" smtClean="0"/>
              <a:t>Cuidado de la salud en el hogar</a:t>
            </a:r>
          </a:p>
          <a:p>
            <a:pPr lvl="1" indent="-292100"/>
            <a:r>
              <a:rPr sz="2600" dirty="0" smtClean="0"/>
              <a:t>Cuidado de hospicio</a:t>
            </a:r>
          </a:p>
          <a:p>
            <a:pPr lvl="1"/>
            <a:endParaRPr lang="es-US" dirty="0" smtClean="0"/>
          </a:p>
        </p:txBody>
      </p:sp>
      <p:pic>
        <p:nvPicPr>
          <p:cNvPr id="9" name="Picture 8" descr="Part A.jpg" title="La imagen H mostrará la cobertura hospitalaria de Medicare Parte A"/>
          <p:cNvPicPr>
            <a:picLocks noChangeAspect="1"/>
          </p:cNvPicPr>
          <p:nvPr/>
        </p:nvPicPr>
        <p:blipFill>
          <a:blip r:embed="rId3" cstate="print">
            <a:duotone>
              <a:prstClr val="black"/>
              <a:schemeClr val="accent1">
                <a:tint val="45000"/>
                <a:satMod val="400000"/>
              </a:schemeClr>
            </a:duotone>
          </a:blip>
          <a:stretch>
            <a:fillRect/>
          </a:stretch>
        </p:blipFill>
        <p:spPr>
          <a:xfrm>
            <a:off x="8191067" y="1353425"/>
            <a:ext cx="672193" cy="672193"/>
          </a:xfrm>
          <a:prstGeom prst="rect">
            <a:avLst/>
          </a:prstGeom>
        </p:spPr>
      </p:pic>
      <p:sp>
        <p:nvSpPr>
          <p:cNvPr id="4" name="Date Placeholder 3"/>
          <p:cNvSpPr>
            <a:spLocks noGrp="1"/>
          </p:cNvSpPr>
          <p:nvPr>
            <p:ph type="dt" sz="half" idx="10"/>
          </p:nvPr>
        </p:nvSpPr>
        <p:spPr/>
        <p:txBody>
          <a:bodyPr/>
          <a:lstStyle/>
          <a:p>
            <a:r>
              <a:rPr dirty="0" smtClean="0"/>
              <a:t>Mayo de 2016</a:t>
            </a:r>
            <a:endParaRPr lang="es-US" dirty="0"/>
          </a:p>
        </p:txBody>
      </p:sp>
      <p:sp>
        <p:nvSpPr>
          <p:cNvPr id="6" name="Footer Placeholder 5"/>
          <p:cNvSpPr>
            <a:spLocks noGrp="1"/>
          </p:cNvSpPr>
          <p:nvPr>
            <p:ph type="ftr" sz="quarter" idx="11"/>
          </p:nvPr>
        </p:nvSpPr>
        <p:spPr/>
        <p:txBody>
          <a:bodyPr/>
          <a:lstStyle/>
          <a:p>
            <a:r>
              <a:rPr dirty="0" smtClean="0"/>
              <a:t>Introducción a Medicare </a:t>
            </a:r>
            <a:endParaRPr lang="es-US" dirty="0"/>
          </a:p>
        </p:txBody>
      </p:sp>
      <p:sp>
        <p:nvSpPr>
          <p:cNvPr id="7" name="Slide Number Placeholder 6"/>
          <p:cNvSpPr>
            <a:spLocks noGrp="1"/>
          </p:cNvSpPr>
          <p:nvPr>
            <p:ph type="sldNum" sz="quarter" idx="12"/>
          </p:nvPr>
        </p:nvSpPr>
        <p:spPr/>
        <p:txBody>
          <a:bodyPr/>
          <a:lstStyle/>
          <a:p>
            <a:fld id="{D60A6685-DBF6-4C41-A0CC-AA9EA7A85A20}" type="slidenum">
              <a:rPr lang="en-US" smtClean="0"/>
              <a:pPr/>
              <a:t>13</a:t>
            </a:fld>
            <a:endParaRPr lang="es-US" dirty="0"/>
          </a:p>
        </p:txBody>
      </p:sp>
    </p:spTree>
    <p:extLst>
      <p:ext uri="{BB962C8B-B14F-4D97-AF65-F5344CB8AC3E}">
        <p14:creationId xmlns:p14="http://schemas.microsoft.com/office/powerpoint/2010/main" val="37675228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r>
              <a:rPr dirty="0" smtClean="0"/>
              <a:t>Cómo pagar Medicare Parte A</a:t>
            </a:r>
          </a:p>
        </p:txBody>
      </p:sp>
      <p:sp>
        <p:nvSpPr>
          <p:cNvPr id="24580" name="Rectangle 3"/>
          <p:cNvSpPr>
            <a:spLocks noGrp="1" noChangeArrowheads="1"/>
          </p:cNvSpPr>
          <p:nvPr>
            <p:ph idx="1"/>
          </p:nvPr>
        </p:nvSpPr>
        <p:spPr>
          <a:xfrm>
            <a:off x="192505" y="1195144"/>
            <a:ext cx="8758989" cy="5161207"/>
          </a:xfrm>
        </p:spPr>
        <p:txBody>
          <a:bodyPr/>
          <a:lstStyle/>
          <a:p>
            <a:r>
              <a:rPr sz="2800" dirty="0" smtClean="0"/>
              <a:t>La mayoría de las personas no pagan una prima por la Parte A </a:t>
            </a:r>
          </a:p>
          <a:p>
            <a:pPr lvl="1" indent="-234950"/>
            <a:r>
              <a:rPr sz="2400" dirty="0" smtClean="0"/>
              <a:t>Si usted o su cónyuge pagaron los impuestos de la Ley de Contribución al Seguro Federal (FICA en inglés) al menos 10 años</a:t>
            </a:r>
          </a:p>
          <a:p>
            <a:r>
              <a:rPr sz="2800" dirty="0" smtClean="0"/>
              <a:t>Si pagó el FICA menos de 10 años puede pagar una prima para obtener la Parte A</a:t>
            </a:r>
          </a:p>
          <a:p>
            <a:r>
              <a:rPr sz="2800" dirty="0" smtClean="0"/>
              <a:t>Es posible que reciba una multa si no se inscribe cuando es elegible por primera vez para la Parte A con prima.</a:t>
            </a:r>
          </a:p>
          <a:p>
            <a:pPr lvl="1" indent="-292100"/>
            <a:r>
              <a:rPr sz="2400" dirty="0" smtClean="0"/>
              <a:t>Su prima mensual podría aumentar hasta 10%</a:t>
            </a:r>
          </a:p>
          <a:p>
            <a:pPr lvl="1" indent="-292100"/>
            <a:r>
              <a:rPr sz="2400" dirty="0" smtClean="0"/>
              <a:t>Deberá pagar la prima más alta por el doble de la cantidad de años que podría haber tenido la Parte A, pero no se inscribió</a:t>
            </a:r>
          </a:p>
          <a:p>
            <a:endParaRPr lang="es-US" dirty="0" smtClean="0"/>
          </a:p>
        </p:txBody>
      </p:sp>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60A6685-DBF6-4C41-A0CC-AA9EA7A85A20}" type="slidenum">
              <a:rPr lang="en-US" smtClean="0"/>
              <a:pPr/>
              <a:t>14</a:t>
            </a:fld>
            <a:endParaRPr lang="es-US" dirty="0"/>
          </a:p>
        </p:txBody>
      </p:sp>
    </p:spTree>
    <p:custDataLst>
      <p:tags r:id="rId1"/>
    </p:custDataLst>
    <p:extLst>
      <p:ext uri="{BB962C8B-B14F-4D97-AF65-F5344CB8AC3E}">
        <p14:creationId xmlns:p14="http://schemas.microsoft.com/office/powerpoint/2010/main" val="194410399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err="1" smtClean="0"/>
              <a:t>Cuidados</a:t>
            </a:r>
            <a:r>
              <a:rPr dirty="0" smtClean="0"/>
              <a:t> </a:t>
            </a:r>
            <a:r>
              <a:rPr lang="en-US" dirty="0" smtClean="0"/>
              <a:t>de </a:t>
            </a:r>
            <a:r>
              <a:rPr lang="en-US" dirty="0" err="1" smtClean="0"/>
              <a:t>Ingreso</a:t>
            </a:r>
            <a:r>
              <a:rPr lang="en-US" dirty="0" smtClean="0"/>
              <a:t> en el Hospital</a:t>
            </a:r>
            <a:endParaRPr lang="es-US" dirty="0"/>
          </a:p>
        </p:txBody>
      </p:sp>
      <p:sp>
        <p:nvSpPr>
          <p:cNvPr id="3" name="Content Placeholder 2"/>
          <p:cNvSpPr>
            <a:spLocks noGrp="1"/>
          </p:cNvSpPr>
          <p:nvPr>
            <p:ph idx="1"/>
          </p:nvPr>
        </p:nvSpPr>
        <p:spPr>
          <a:xfrm>
            <a:off x="628650" y="1267326"/>
            <a:ext cx="8515350" cy="4909637"/>
          </a:xfrm>
        </p:spPr>
        <p:txBody>
          <a:bodyPr/>
          <a:lstStyle/>
          <a:p>
            <a:r>
              <a:rPr dirty="0" smtClean="0"/>
              <a:t>Habitaciones semiprivadas</a:t>
            </a:r>
          </a:p>
          <a:p>
            <a:r>
              <a:rPr dirty="0" smtClean="0"/>
              <a:t>Comidas</a:t>
            </a:r>
          </a:p>
          <a:p>
            <a:r>
              <a:rPr dirty="0" smtClean="0"/>
              <a:t>Cuidado de enfermería general</a:t>
            </a:r>
          </a:p>
          <a:p>
            <a:r>
              <a:rPr dirty="0" smtClean="0"/>
              <a:t>Medicamentos que sean parte de su tratamiento durante la internación </a:t>
            </a:r>
          </a:p>
          <a:p>
            <a:r>
              <a:rPr dirty="0" smtClean="0"/>
              <a:t>Servicios y suministros hospitalarios </a:t>
            </a:r>
          </a:p>
          <a:p>
            <a:pPr lvl="1"/>
            <a:endParaRPr lang="es-US" dirty="0" smtClean="0"/>
          </a:p>
        </p:txBody>
      </p:sp>
      <p:sp>
        <p:nvSpPr>
          <p:cNvPr id="14" name="Date Placeholder 13"/>
          <p:cNvSpPr>
            <a:spLocks noGrp="1"/>
          </p:cNvSpPr>
          <p:nvPr>
            <p:ph type="dt" sz="half" idx="10"/>
          </p:nvPr>
        </p:nvSpPr>
        <p:spPr/>
        <p:txBody>
          <a:bodyPr/>
          <a:lstStyle/>
          <a:p>
            <a:r>
              <a:rPr dirty="0" smtClean="0"/>
              <a:t>Mayo de 2016</a:t>
            </a:r>
            <a:endParaRPr lang="es-US" dirty="0"/>
          </a:p>
        </p:txBody>
      </p:sp>
      <p:sp>
        <p:nvSpPr>
          <p:cNvPr id="15" name="Footer Placeholder 14"/>
          <p:cNvSpPr>
            <a:spLocks noGrp="1"/>
          </p:cNvSpPr>
          <p:nvPr>
            <p:ph type="ftr" sz="quarter" idx="11"/>
          </p:nvPr>
        </p:nvSpPr>
        <p:spPr/>
        <p:txBody>
          <a:bodyPr/>
          <a:lstStyle/>
          <a:p>
            <a:r>
              <a:rPr dirty="0" smtClean="0"/>
              <a:t>Introducción a Medicare</a:t>
            </a:r>
            <a:endParaRPr lang="es-US" dirty="0"/>
          </a:p>
        </p:txBody>
      </p:sp>
      <p:sp>
        <p:nvSpPr>
          <p:cNvPr id="16" name="Slide Number Placeholder 15"/>
          <p:cNvSpPr>
            <a:spLocks noGrp="1"/>
          </p:cNvSpPr>
          <p:nvPr>
            <p:ph type="sldNum" sz="quarter" idx="12"/>
          </p:nvPr>
        </p:nvSpPr>
        <p:spPr/>
        <p:txBody>
          <a:bodyPr/>
          <a:lstStyle/>
          <a:p>
            <a:fld id="{D60A6685-DBF6-4C41-A0CC-AA9EA7A85A20}" type="slidenum">
              <a:rPr lang="en-US" smtClean="0"/>
              <a:pPr/>
              <a:t>15</a:t>
            </a:fld>
            <a:endParaRPr lang="es-US" dirty="0"/>
          </a:p>
        </p:txBody>
      </p:sp>
    </p:spTree>
    <p:extLst>
      <p:ext uri="{BB962C8B-B14F-4D97-AF65-F5344CB8AC3E}">
        <p14:creationId xmlns:p14="http://schemas.microsoft.com/office/powerpoint/2010/main" val="6467044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r>
              <a:rPr dirty="0" smtClean="0"/>
              <a:t>Período de beneficios</a:t>
            </a:r>
          </a:p>
        </p:txBody>
      </p:sp>
      <p:sp>
        <p:nvSpPr>
          <p:cNvPr id="26628" name="Rectangle 3"/>
          <p:cNvSpPr>
            <a:spLocks noGrp="1" noChangeArrowheads="1"/>
          </p:cNvSpPr>
          <p:nvPr>
            <p:ph idx="1"/>
          </p:nvPr>
        </p:nvSpPr>
        <p:spPr>
          <a:xfrm>
            <a:off x="421105" y="1220662"/>
            <a:ext cx="8431129" cy="4909637"/>
          </a:xfrm>
        </p:spPr>
        <p:txBody>
          <a:bodyPr/>
          <a:lstStyle/>
          <a:p>
            <a:r>
              <a:rPr sz="2800" dirty="0" smtClean="0"/>
              <a:t>Mide el uso de los servicios de </a:t>
            </a:r>
            <a:r>
              <a:rPr lang="en-US" sz="2800" dirty="0" err="1" smtClean="0"/>
              <a:t>ingreso</a:t>
            </a:r>
            <a:r>
              <a:rPr lang="en-US" sz="2800" dirty="0" smtClean="0"/>
              <a:t> </a:t>
            </a:r>
            <a:r>
              <a:rPr sz="2800" dirty="0" smtClean="0"/>
              <a:t>y de centros de enfermería especializada (SNF)</a:t>
            </a:r>
          </a:p>
          <a:p>
            <a:r>
              <a:rPr sz="2800" dirty="0" smtClean="0"/>
              <a:t>Comienza el día en que recibe servicios de internación</a:t>
            </a:r>
          </a:p>
          <a:p>
            <a:pPr lvl="1" indent="-292100"/>
            <a:r>
              <a:rPr sz="2600" dirty="0" smtClean="0"/>
              <a:t>En el hospital o SNF</a:t>
            </a:r>
          </a:p>
          <a:p>
            <a:r>
              <a:rPr sz="2800" dirty="0" smtClean="0"/>
              <a:t>Finaliza cuando no haya ingresado al hospital o SNF por 60 días seguidos  </a:t>
            </a:r>
          </a:p>
          <a:p>
            <a:r>
              <a:rPr sz="2800" dirty="0" smtClean="0"/>
              <a:t>Paga un deducible para la Parte A para cada período de beneficios</a:t>
            </a:r>
          </a:p>
          <a:p>
            <a:r>
              <a:rPr sz="2800" dirty="0" smtClean="0"/>
              <a:t>No hay límite para la cantidad de períodos de beneficios que puede tener.</a:t>
            </a:r>
          </a:p>
          <a:p>
            <a:endParaRPr lang="es-US" dirty="0" smtClean="0"/>
          </a:p>
        </p:txBody>
      </p:sp>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60A6685-DBF6-4C41-A0CC-AA9EA7A85A20}" type="slidenum">
              <a:rPr lang="en-US" smtClean="0"/>
              <a:pPr/>
              <a:t>16</a:t>
            </a:fld>
            <a:endParaRPr lang="es-US" dirty="0"/>
          </a:p>
        </p:txBody>
      </p:sp>
    </p:spTree>
    <p:custDataLst>
      <p:tags r:id="rId1"/>
    </p:custDataLst>
    <p:extLst>
      <p:ext uri="{BB962C8B-B14F-4D97-AF65-F5344CB8AC3E}">
        <p14:creationId xmlns:p14="http://schemas.microsoft.com/office/powerpoint/2010/main" val="20837387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normAutofit/>
          </a:bodyPr>
          <a:lstStyle/>
          <a:p>
            <a:r>
              <a:rPr lang="es-ES_tradnl" dirty="0" smtClean="0"/>
              <a:t>Pago por Ingresos en el hospital</a:t>
            </a:r>
          </a:p>
        </p:txBody>
      </p:sp>
      <p:graphicFrame>
        <p:nvGraphicFramePr>
          <p:cNvPr id="8" name="Table 7" descr="Esta tabla muestra los costos por período de beneficios para internaciones en el hospital durante 2014. Los detalles se incluyen en las notas del orador." title="Tabla que muestra los costos de la internación hospitalaria "/>
          <p:cNvGraphicFramePr>
            <a:graphicFrameLocks noGrp="1"/>
          </p:cNvGraphicFramePr>
          <p:nvPr>
            <p:extLst>
              <p:ext uri="{D42A27DB-BD31-4B8C-83A1-F6EECF244321}">
                <p14:modId xmlns:p14="http://schemas.microsoft.com/office/powerpoint/2010/main" val="2335923773"/>
              </p:ext>
            </p:extLst>
          </p:nvPr>
        </p:nvGraphicFramePr>
        <p:xfrm>
          <a:off x="133004" y="1269538"/>
          <a:ext cx="8877992" cy="4906898"/>
        </p:xfrm>
        <a:graphic>
          <a:graphicData uri="http://schemas.openxmlformats.org/drawingml/2006/table">
            <a:tbl>
              <a:tblPr firstRow="1" bandRow="1">
                <a:tableStyleId>{5C22544A-7EE6-4342-B048-85BDC9FD1C3A}</a:tableStyleId>
              </a:tblPr>
              <a:tblGrid>
                <a:gridCol w="3433939"/>
                <a:gridCol w="5444053"/>
              </a:tblGrid>
              <a:tr h="1541611">
                <a:tc>
                  <a:txBody>
                    <a:bodyPr/>
                    <a:lstStyle/>
                    <a:p>
                      <a:pPr marL="285750" indent="0"/>
                      <a:r>
                        <a:rPr lang="en-US" sz="3000" dirty="0" smtClean="0"/>
                        <a:t>Para cada período de beneficios en 2016</a:t>
                      </a:r>
                      <a:endParaRPr lang="es-US" sz="3000" dirty="0">
                        <a:solidFill>
                          <a:schemeClr val="tx1"/>
                        </a:solidFill>
                      </a:endParaRPr>
                    </a:p>
                  </a:txBody>
                  <a:tcPr anchor="ctr"/>
                </a:tc>
                <a:tc>
                  <a:txBody>
                    <a:bodyPr/>
                    <a:lstStyle/>
                    <a:p>
                      <a:pPr algn="ctr"/>
                      <a:r>
                        <a:rPr lang="en-US" sz="3000" dirty="0" smtClean="0"/>
                        <a:t>Usted paga</a:t>
                      </a:r>
                      <a:endParaRPr lang="es-US" sz="3000" dirty="0">
                        <a:solidFill>
                          <a:schemeClr val="tx1"/>
                        </a:solidFill>
                      </a:endParaRPr>
                    </a:p>
                  </a:txBody>
                  <a:tcPr anchor="ctr"/>
                </a:tc>
              </a:tr>
              <a:tr h="694677">
                <a:tc>
                  <a:txBody>
                    <a:bodyPr/>
                    <a:lstStyle/>
                    <a:p>
                      <a:pPr marL="285750" indent="0" algn="l"/>
                      <a:r>
                        <a:rPr lang="en-US" sz="2400" dirty="0" smtClean="0"/>
                        <a:t>Días 1-60</a:t>
                      </a:r>
                      <a:endParaRPr lang="es-US" sz="2400" dirty="0"/>
                    </a:p>
                  </a:txBody>
                  <a:tcPr anchor="ctr"/>
                </a:tc>
                <a:tc>
                  <a:txBody>
                    <a:bodyPr/>
                    <a:lstStyle/>
                    <a:p>
                      <a:pPr marL="228600" indent="0" algn="ctr"/>
                      <a:r>
                        <a:rPr lang="en-US" sz="2400" dirty="0" smtClean="0"/>
                        <a:t>Deducible de $1,288</a:t>
                      </a:r>
                      <a:endParaRPr lang="es-US" sz="2400" dirty="0"/>
                    </a:p>
                  </a:txBody>
                  <a:tcPr anchor="ctr"/>
                </a:tc>
              </a:tr>
              <a:tr h="738452">
                <a:tc>
                  <a:txBody>
                    <a:bodyPr/>
                    <a:lstStyle/>
                    <a:p>
                      <a:pPr marL="285750" indent="0" algn="l"/>
                      <a:r>
                        <a:rPr lang="en-US" sz="2400" dirty="0" smtClean="0"/>
                        <a:t>Días 61-90</a:t>
                      </a:r>
                      <a:endParaRPr lang="es-US" sz="2400" dirty="0"/>
                    </a:p>
                  </a:txBody>
                  <a:tcPr anchor="ctr"/>
                </a:tc>
                <a:tc>
                  <a:txBody>
                    <a:bodyPr/>
                    <a:lstStyle/>
                    <a:p>
                      <a:pPr marL="228600" indent="0" algn="ctr"/>
                      <a:r>
                        <a:rPr lang="en-US" sz="2400" kern="1200" dirty="0" smtClean="0">
                          <a:solidFill>
                            <a:schemeClr val="dk1"/>
                          </a:solidFill>
                          <a:latin typeface="+mn-lt"/>
                        </a:rPr>
                        <a:t>$322 </a:t>
                      </a:r>
                      <a:r>
                        <a:rPr lang="en-US" sz="2400" dirty="0" smtClean="0"/>
                        <a:t>por día</a:t>
                      </a:r>
                      <a:endParaRPr lang="es-US" sz="2400" dirty="0"/>
                    </a:p>
                  </a:txBody>
                  <a:tcPr anchor="ctr"/>
                </a:tc>
              </a:tr>
              <a:tr h="1109198">
                <a:tc>
                  <a:txBody>
                    <a:bodyPr/>
                    <a:lstStyle/>
                    <a:p>
                      <a:pPr marL="285750" indent="0" algn="l"/>
                      <a:r>
                        <a:rPr lang="en-US" sz="2400" dirty="0" smtClean="0"/>
                        <a:t>Días 91-150</a:t>
                      </a:r>
                      <a:endParaRPr lang="es-US" sz="2400" dirty="0"/>
                    </a:p>
                  </a:txBody>
                  <a:tcPr anchor="ctr"/>
                </a:tc>
                <a:tc>
                  <a:txBody>
                    <a:bodyPr/>
                    <a:lstStyle/>
                    <a:p>
                      <a:pPr marL="228600" indent="0" algn="ctr"/>
                      <a:r>
                        <a:rPr lang="en-US" sz="2400" dirty="0" smtClean="0"/>
                        <a:t>$</a:t>
                      </a:r>
                      <a:r>
                        <a:rPr lang="en-US" sz="2400" kern="1200" dirty="0" smtClean="0">
                          <a:solidFill>
                            <a:schemeClr val="dk1"/>
                          </a:solidFill>
                          <a:latin typeface="+mn-lt"/>
                        </a:rPr>
                        <a:t>644</a:t>
                      </a:r>
                      <a:r>
                        <a:rPr lang="en-US" sz="2400" dirty="0" smtClean="0"/>
                        <a:t> por día </a:t>
                      </a:r>
                    </a:p>
                    <a:p>
                      <a:pPr marL="228600" indent="0" algn="ctr"/>
                      <a:r>
                        <a:rPr lang="en-US" sz="2400" dirty="0" smtClean="0"/>
                        <a:t>(60 días de reserva durante su vida)</a:t>
                      </a:r>
                      <a:endParaRPr lang="es-US" sz="2400" dirty="0"/>
                    </a:p>
                  </a:txBody>
                  <a:tcPr anchor="ctr"/>
                </a:tc>
              </a:tr>
              <a:tr h="704193">
                <a:tc>
                  <a:txBody>
                    <a:bodyPr/>
                    <a:lstStyle/>
                    <a:p>
                      <a:pPr marL="342900" indent="0" algn="l"/>
                      <a:r>
                        <a:rPr lang="en-US" sz="2400" dirty="0" smtClean="0"/>
                        <a:t>Todos los días después de 150</a:t>
                      </a:r>
                      <a:endParaRPr lang="es-US" sz="2400" dirty="0"/>
                    </a:p>
                  </a:txBody>
                  <a:tcPr anchor="ctr"/>
                </a:tc>
                <a:tc>
                  <a:txBody>
                    <a:bodyPr/>
                    <a:lstStyle/>
                    <a:p>
                      <a:pPr marL="228600" indent="0" algn="ctr"/>
                      <a:r>
                        <a:rPr lang="en-US" sz="2400" dirty="0" smtClean="0"/>
                        <a:t>Todos los costos</a:t>
                      </a:r>
                      <a:endParaRPr lang="es-US" sz="2400" dirty="0"/>
                    </a:p>
                  </a:txBody>
                  <a:tcPr anchor="ctr"/>
                </a:tc>
              </a:tr>
            </a:tbl>
          </a:graphicData>
        </a:graphic>
      </p:graphicFrame>
      <p:sp>
        <p:nvSpPr>
          <p:cNvPr id="16" name="Date Placeholder 15"/>
          <p:cNvSpPr>
            <a:spLocks noGrp="1"/>
          </p:cNvSpPr>
          <p:nvPr>
            <p:ph type="dt" sz="half" idx="10"/>
          </p:nvPr>
        </p:nvSpPr>
        <p:spPr/>
        <p:txBody>
          <a:bodyPr/>
          <a:lstStyle/>
          <a:p>
            <a:r>
              <a:rPr dirty="0" smtClean="0"/>
              <a:t>Mayo de 2016</a:t>
            </a:r>
            <a:endParaRPr lang="es-US" dirty="0"/>
          </a:p>
        </p:txBody>
      </p:sp>
      <p:sp>
        <p:nvSpPr>
          <p:cNvPr id="17" name="Footer Placeholder 16"/>
          <p:cNvSpPr>
            <a:spLocks noGrp="1"/>
          </p:cNvSpPr>
          <p:nvPr>
            <p:ph type="ftr" sz="quarter" idx="11"/>
          </p:nvPr>
        </p:nvSpPr>
        <p:spPr/>
        <p:txBody>
          <a:bodyPr/>
          <a:lstStyle/>
          <a:p>
            <a:r>
              <a:rPr dirty="0" smtClean="0"/>
              <a:t>Introducción a Medicare</a:t>
            </a:r>
            <a:endParaRPr lang="es-US" dirty="0"/>
          </a:p>
        </p:txBody>
      </p:sp>
      <p:sp>
        <p:nvSpPr>
          <p:cNvPr id="18" name="Slide Number Placeholder 17"/>
          <p:cNvSpPr>
            <a:spLocks noGrp="1"/>
          </p:cNvSpPr>
          <p:nvPr>
            <p:ph type="sldNum" sz="quarter" idx="12"/>
          </p:nvPr>
        </p:nvSpPr>
        <p:spPr/>
        <p:txBody>
          <a:bodyPr/>
          <a:lstStyle/>
          <a:p>
            <a:fld id="{D60A6685-DBF6-4C41-A0CC-AA9EA7A85A20}" type="slidenum">
              <a:rPr lang="en-US" smtClean="0"/>
              <a:pPr/>
              <a:t>17</a:t>
            </a:fld>
            <a:endParaRPr lang="es-US" dirty="0"/>
          </a:p>
        </p:txBody>
      </p:sp>
    </p:spTree>
    <p:custDataLst>
      <p:tags r:id="rId1"/>
    </p:custDataLst>
    <p:extLst>
      <p:ext uri="{BB962C8B-B14F-4D97-AF65-F5344CB8AC3E}">
        <p14:creationId xmlns:p14="http://schemas.microsoft.com/office/powerpoint/2010/main" val="3763578304"/>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p:txBody>
          <a:bodyPr>
            <a:normAutofit fontScale="90000"/>
          </a:bodyPr>
          <a:lstStyle/>
          <a:p>
            <a:r>
              <a:rPr dirty="0" smtClean="0"/>
              <a:t>Servicios cubiertos en un Centro de Enfermería Especializada (SNF)</a:t>
            </a:r>
          </a:p>
        </p:txBody>
      </p:sp>
      <p:sp>
        <p:nvSpPr>
          <p:cNvPr id="29700" name="Rectangle 3"/>
          <p:cNvSpPr>
            <a:spLocks noGrp="1" noChangeArrowheads="1"/>
          </p:cNvSpPr>
          <p:nvPr>
            <p:ph idx="1"/>
          </p:nvPr>
        </p:nvSpPr>
        <p:spPr/>
        <p:txBody>
          <a:bodyPr/>
          <a:lstStyle/>
          <a:p>
            <a:r>
              <a:rPr dirty="0" smtClean="0"/>
              <a:t>Habitación semiprivada</a:t>
            </a:r>
          </a:p>
          <a:p>
            <a:r>
              <a:rPr dirty="0" smtClean="0"/>
              <a:t>Comidas</a:t>
            </a:r>
          </a:p>
          <a:p>
            <a:r>
              <a:rPr dirty="0" smtClean="0"/>
              <a:t>Cuidado de enfermería especializada</a:t>
            </a:r>
          </a:p>
          <a:p>
            <a:r>
              <a:rPr dirty="0" smtClean="0"/>
              <a:t>Terapia del habla, ocupacional y física</a:t>
            </a:r>
          </a:p>
          <a:p>
            <a:r>
              <a:rPr dirty="0" smtClean="0"/>
              <a:t>Servicios médicos sociales</a:t>
            </a:r>
          </a:p>
          <a:p>
            <a:r>
              <a:rPr dirty="0" smtClean="0"/>
              <a:t>Medicamentos, suministros/equipamiento médico</a:t>
            </a:r>
          </a:p>
          <a:p>
            <a:r>
              <a:rPr dirty="0" smtClean="0"/>
              <a:t>Transporte en ambulancia (limitado)</a:t>
            </a:r>
          </a:p>
          <a:p>
            <a:r>
              <a:rPr dirty="0" smtClean="0"/>
              <a:t>Asesoramiento nutricional</a:t>
            </a:r>
          </a:p>
        </p:txBody>
      </p:sp>
      <p:sp>
        <p:nvSpPr>
          <p:cNvPr id="12" name="Date Placeholder 11"/>
          <p:cNvSpPr>
            <a:spLocks noGrp="1"/>
          </p:cNvSpPr>
          <p:nvPr>
            <p:ph type="dt" sz="half" idx="10"/>
          </p:nvPr>
        </p:nvSpPr>
        <p:spPr/>
        <p:txBody>
          <a:bodyPr/>
          <a:lstStyle/>
          <a:p>
            <a:r>
              <a:rPr dirty="0" smtClean="0"/>
              <a:t>Mayo de 2016</a:t>
            </a:r>
            <a:endParaRPr lang="es-US" dirty="0"/>
          </a:p>
        </p:txBody>
      </p:sp>
      <p:sp>
        <p:nvSpPr>
          <p:cNvPr id="13" name="Footer Placeholder 12"/>
          <p:cNvSpPr>
            <a:spLocks noGrp="1"/>
          </p:cNvSpPr>
          <p:nvPr>
            <p:ph type="ftr" sz="quarter" idx="11"/>
          </p:nvPr>
        </p:nvSpPr>
        <p:spPr/>
        <p:txBody>
          <a:bodyPr/>
          <a:lstStyle/>
          <a:p>
            <a:r>
              <a:rPr dirty="0" smtClean="0"/>
              <a:t>Introducción a Medicare</a:t>
            </a:r>
            <a:endParaRPr lang="es-US" dirty="0"/>
          </a:p>
        </p:txBody>
      </p:sp>
      <p:sp>
        <p:nvSpPr>
          <p:cNvPr id="14" name="Slide Number Placeholder 13"/>
          <p:cNvSpPr>
            <a:spLocks noGrp="1"/>
          </p:cNvSpPr>
          <p:nvPr>
            <p:ph type="sldNum" sz="quarter" idx="12"/>
          </p:nvPr>
        </p:nvSpPr>
        <p:spPr/>
        <p:txBody>
          <a:bodyPr/>
          <a:lstStyle/>
          <a:p>
            <a:fld id="{D60A6685-DBF6-4C41-A0CC-AA9EA7A85A20}" type="slidenum">
              <a:rPr lang="en-US" smtClean="0"/>
              <a:pPr/>
              <a:t>18</a:t>
            </a:fld>
            <a:endParaRPr lang="es-US" dirty="0"/>
          </a:p>
        </p:txBody>
      </p:sp>
    </p:spTree>
    <p:custDataLst>
      <p:tags r:id="rId1"/>
    </p:custDataLst>
    <p:extLst>
      <p:ext uri="{BB962C8B-B14F-4D97-AF65-F5344CB8AC3E}">
        <p14:creationId xmlns:p14="http://schemas.microsoft.com/office/powerpoint/2010/main" val="67918904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noAutofit/>
          </a:bodyPr>
          <a:lstStyle/>
          <a:p>
            <a:r>
              <a:rPr sz="3200" dirty="0" smtClean="0"/>
              <a:t>Cuidados en un Centro de Enfermería Especializada (SNF): condiciones requeridas para la cobertura</a:t>
            </a:r>
          </a:p>
        </p:txBody>
      </p:sp>
      <p:sp>
        <p:nvSpPr>
          <p:cNvPr id="28676" name="Rectangle 3"/>
          <p:cNvSpPr>
            <a:spLocks noGrp="1" noChangeArrowheads="1"/>
          </p:cNvSpPr>
          <p:nvPr>
            <p:ph idx="1"/>
          </p:nvPr>
        </p:nvSpPr>
        <p:spPr>
          <a:xfrm>
            <a:off x="276727" y="1074822"/>
            <a:ext cx="8734926" cy="5085346"/>
          </a:xfrm>
        </p:spPr>
        <p:txBody>
          <a:bodyPr/>
          <a:lstStyle/>
          <a:p>
            <a:r>
              <a:rPr lang="es-ES_tradnl" sz="2800" dirty="0" smtClean="0"/>
              <a:t>Que requiera servicios especializados diarios </a:t>
            </a:r>
          </a:p>
          <a:p>
            <a:pPr lvl="1" indent="-292100"/>
            <a:r>
              <a:rPr lang="es-ES_tradnl" sz="2600" dirty="0" smtClean="0"/>
              <a:t>Que no sea solo cuidado a largo plazo o de compañía</a:t>
            </a:r>
          </a:p>
          <a:p>
            <a:r>
              <a:rPr lang="es-ES_tradnl" sz="2800" dirty="0" smtClean="0"/>
              <a:t>Ingresado en un hospital durante 3 días consecutivos o más</a:t>
            </a:r>
          </a:p>
          <a:p>
            <a:r>
              <a:rPr lang="es-ES_tradnl" sz="2800" dirty="0" smtClean="0"/>
              <a:t>Admisión en el SNF dentro de un período específico</a:t>
            </a:r>
          </a:p>
          <a:p>
            <a:pPr lvl="1" indent="-292100"/>
            <a:r>
              <a:rPr lang="es-ES_tradnl" sz="2400" dirty="0" smtClean="0"/>
              <a:t>generalmente 30 días después de haber salido del hospital.</a:t>
            </a:r>
          </a:p>
          <a:p>
            <a:r>
              <a:rPr lang="es-ES_tradnl" sz="2800" dirty="0" smtClean="0"/>
              <a:t>La atención del SNF debe estar relacionada a una condición que se trato en el hospital </a:t>
            </a:r>
          </a:p>
          <a:p>
            <a:pPr lvl="1" indent="-292100"/>
            <a:r>
              <a:rPr lang="es-ES_tradnl" sz="2400" dirty="0" smtClean="0"/>
              <a:t>o una condición que haya comenzado mientras recibía atención en el SNF por una condición que se trato en el hospital</a:t>
            </a:r>
          </a:p>
          <a:p>
            <a:r>
              <a:rPr lang="es-ES_tradnl" sz="2800" dirty="0" smtClean="0"/>
              <a:t>El SNF debe participar en Medicare</a:t>
            </a:r>
            <a:endParaRPr lang="es-ES_tradnl" sz="2800" dirty="0"/>
          </a:p>
        </p:txBody>
      </p:sp>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60A6685-DBF6-4C41-A0CC-AA9EA7A85A20}" type="slidenum">
              <a:rPr lang="en-US" smtClean="0"/>
              <a:pPr/>
              <a:t>19</a:t>
            </a:fld>
            <a:endParaRPr lang="es-US" dirty="0"/>
          </a:p>
        </p:txBody>
      </p:sp>
    </p:spTree>
    <p:custDataLst>
      <p:tags r:id="rId1"/>
    </p:custDataLst>
    <p:extLst>
      <p:ext uri="{BB962C8B-B14F-4D97-AF65-F5344CB8AC3E}">
        <p14:creationId xmlns:p14="http://schemas.microsoft.com/office/powerpoint/2010/main" val="2348334223"/>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dirty="0" smtClean="0"/>
              <a:t>Objetivos de la sesión </a:t>
            </a:r>
            <a:endParaRPr lang="es-US" dirty="0"/>
          </a:p>
        </p:txBody>
      </p:sp>
      <p:sp>
        <p:nvSpPr>
          <p:cNvPr id="16386" name="Content Placeholder 1"/>
          <p:cNvSpPr>
            <a:spLocks noGrp="1"/>
          </p:cNvSpPr>
          <p:nvPr>
            <p:ph idx="1"/>
          </p:nvPr>
        </p:nvSpPr>
        <p:spPr/>
        <p:txBody>
          <a:bodyPr>
            <a:normAutofit/>
          </a:bodyPr>
          <a:lstStyle/>
          <a:p>
            <a:pPr marL="0" indent="0">
              <a:buNone/>
            </a:pPr>
            <a:r>
              <a:rPr dirty="0" smtClean="0"/>
              <a:t>Esta sesión debería ayudarlo a:</a:t>
            </a:r>
          </a:p>
          <a:p>
            <a:r>
              <a:rPr lang="en-US" sz="2800" dirty="0" smtClean="0"/>
              <a:t>Resumir las características del programa Medicare</a:t>
            </a:r>
          </a:p>
          <a:p>
            <a:r>
              <a:rPr lang="en-US" sz="2800" dirty="0" smtClean="0"/>
              <a:t>Comparar las partes de Medicare y las opciones de cobertura</a:t>
            </a:r>
          </a:p>
          <a:p>
            <a:r>
              <a:rPr lang="en-US" sz="2800" dirty="0" smtClean="0"/>
              <a:t>Describir los servicios y suministros cubiertos por Medicare</a:t>
            </a:r>
          </a:p>
          <a:p>
            <a:r>
              <a:rPr lang="en-US" sz="2800" dirty="0" smtClean="0"/>
              <a:t>Reconocer los derechos y apelaciones de Medicare </a:t>
            </a:r>
          </a:p>
          <a:p>
            <a:r>
              <a:rPr lang="en-US" sz="2800" dirty="0" smtClean="0"/>
              <a:t>Explicar los programas para las personas con ingresos y recursos limitados</a:t>
            </a:r>
            <a:endParaRPr lang="es-US" sz="2800" dirty="0"/>
          </a:p>
        </p:txBody>
      </p:sp>
      <p:sp>
        <p:nvSpPr>
          <p:cNvPr id="11" name="Date Placeholder 10"/>
          <p:cNvSpPr>
            <a:spLocks noGrp="1"/>
          </p:cNvSpPr>
          <p:nvPr>
            <p:ph type="dt" sz="half" idx="2"/>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3B75908-2BC4-4CCC-BE4B-63652A0FD379}" type="slidenum">
              <a:rPr lang="en-US" smtClean="0"/>
              <a:t>2</a:t>
            </a:fld>
            <a:endParaRPr lang="es-US" dirty="0"/>
          </a:p>
        </p:txBody>
      </p:sp>
    </p:spTree>
    <p:custDataLst>
      <p:tags r:id="rId1"/>
    </p:custDataLst>
    <p:extLst>
      <p:ext uri="{BB962C8B-B14F-4D97-AF65-F5344CB8AC3E}">
        <p14:creationId xmlns:p14="http://schemas.microsoft.com/office/powerpoint/2010/main" val="23939636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p:txBody>
          <a:bodyPr>
            <a:normAutofit fontScale="90000"/>
          </a:bodyPr>
          <a:lstStyle/>
          <a:p>
            <a:r>
              <a:rPr dirty="0" smtClean="0"/>
              <a:t>Pago por el Cuidado en un Centro de Enfermería Especializada</a:t>
            </a:r>
          </a:p>
        </p:txBody>
      </p:sp>
      <p:graphicFrame>
        <p:nvGraphicFramePr>
          <p:cNvPr id="7" name="Table 6" descr="La tabla muestra los costos del cuidado en centros de enfermería especializada para cada período de beneficios de 2014.  Los detalles se incluyen en las notas del orador." title="Tabla que muestra los costos del cuidado en un centro de enfermería especializada "/>
          <p:cNvGraphicFramePr>
            <a:graphicFrameLocks noGrp="1"/>
          </p:cNvGraphicFramePr>
          <p:nvPr>
            <p:extLst>
              <p:ext uri="{D42A27DB-BD31-4B8C-83A1-F6EECF244321}">
                <p14:modId xmlns:p14="http://schemas.microsoft.com/office/powerpoint/2010/main" val="3998222897"/>
              </p:ext>
            </p:extLst>
          </p:nvPr>
        </p:nvGraphicFramePr>
        <p:xfrm>
          <a:off x="282632" y="1269538"/>
          <a:ext cx="8628611" cy="4605250"/>
        </p:xfrm>
        <a:graphic>
          <a:graphicData uri="http://schemas.openxmlformats.org/drawingml/2006/table">
            <a:tbl>
              <a:tblPr firstRow="1" bandRow="1">
                <a:tableStyleId>{5C22544A-7EE6-4342-B048-85BDC9FD1C3A}</a:tableStyleId>
              </a:tblPr>
              <a:tblGrid>
                <a:gridCol w="4242401"/>
                <a:gridCol w="4386210"/>
              </a:tblGrid>
              <a:tr h="1158319">
                <a:tc>
                  <a:txBody>
                    <a:bodyPr/>
                    <a:lstStyle/>
                    <a:p>
                      <a:pPr marL="342900" indent="0" algn="l"/>
                      <a:r>
                        <a:rPr lang="en-US" sz="3000" dirty="0" smtClean="0"/>
                        <a:t>Por cada período </a:t>
                      </a:r>
                    </a:p>
                    <a:p>
                      <a:pPr marL="342900" indent="0" algn="l"/>
                      <a:r>
                        <a:rPr lang="en-US" sz="3000" dirty="0" smtClean="0"/>
                        <a:t>de beneficios en 2016</a:t>
                      </a:r>
                      <a:endParaRPr lang="es-US" sz="3000" dirty="0">
                        <a:solidFill>
                          <a:schemeClr val="tx1"/>
                        </a:solidFill>
                      </a:endParaRPr>
                    </a:p>
                  </a:txBody>
                  <a:tcPr anchor="ctr"/>
                </a:tc>
                <a:tc>
                  <a:txBody>
                    <a:bodyPr/>
                    <a:lstStyle/>
                    <a:p>
                      <a:pPr algn="ctr"/>
                      <a:r>
                        <a:rPr lang="en-US" sz="3000" dirty="0" smtClean="0"/>
                        <a:t>Usted paga</a:t>
                      </a:r>
                      <a:endParaRPr lang="es-US" sz="3000" dirty="0">
                        <a:solidFill>
                          <a:schemeClr val="tx1"/>
                        </a:solidFill>
                      </a:endParaRPr>
                    </a:p>
                  </a:txBody>
                  <a:tcPr anchor="ctr"/>
                </a:tc>
              </a:tr>
              <a:tr h="1148977">
                <a:tc>
                  <a:txBody>
                    <a:bodyPr/>
                    <a:lstStyle/>
                    <a:p>
                      <a:pPr marL="228600" indent="0" algn="l"/>
                      <a:r>
                        <a:rPr lang="en-US" sz="3000" dirty="0" smtClean="0"/>
                        <a:t>Días 1-20</a:t>
                      </a:r>
                      <a:endParaRPr lang="es-US" sz="3000" dirty="0"/>
                    </a:p>
                  </a:txBody>
                  <a:tcPr anchor="ctr"/>
                </a:tc>
                <a:tc>
                  <a:txBody>
                    <a:bodyPr/>
                    <a:lstStyle/>
                    <a:p>
                      <a:pPr marL="171450" indent="0" algn="ctr"/>
                      <a:r>
                        <a:rPr lang="en-US" sz="3000" dirty="0" smtClean="0"/>
                        <a:t>$0</a:t>
                      </a:r>
                      <a:endParaRPr lang="es-US" sz="3000" dirty="0"/>
                    </a:p>
                  </a:txBody>
                  <a:tcPr anchor="ctr"/>
                </a:tc>
              </a:tr>
              <a:tr h="1148977">
                <a:tc>
                  <a:txBody>
                    <a:bodyPr/>
                    <a:lstStyle/>
                    <a:p>
                      <a:pPr marL="228600" indent="0" algn="l"/>
                      <a:r>
                        <a:rPr lang="en-US" sz="3000" dirty="0" smtClean="0"/>
                        <a:t>Días 21-100</a:t>
                      </a:r>
                      <a:endParaRPr lang="es-US" sz="3000" dirty="0"/>
                    </a:p>
                  </a:txBody>
                  <a:tcPr anchor="ctr"/>
                </a:tc>
                <a:tc>
                  <a:txBody>
                    <a:bodyPr/>
                    <a:lstStyle/>
                    <a:p>
                      <a:pPr marL="171450" indent="0" algn="ctr"/>
                      <a:r>
                        <a:rPr lang="en-US" sz="3000" dirty="0" smtClean="0"/>
                        <a:t>$</a:t>
                      </a:r>
                      <a:r>
                        <a:rPr lang="en-US" sz="3000" kern="1200" dirty="0" smtClean="0">
                          <a:solidFill>
                            <a:schemeClr val="dk1"/>
                          </a:solidFill>
                          <a:latin typeface="+mn-lt"/>
                        </a:rPr>
                        <a:t>161</a:t>
                      </a:r>
                      <a:r>
                        <a:rPr lang="en-US" sz="3000" dirty="0" smtClean="0"/>
                        <a:t> por día</a:t>
                      </a:r>
                      <a:endParaRPr lang="es-US" sz="3000" dirty="0"/>
                    </a:p>
                  </a:txBody>
                  <a:tcPr anchor="ctr"/>
                </a:tc>
              </a:tr>
              <a:tr h="1148977">
                <a:tc>
                  <a:txBody>
                    <a:bodyPr/>
                    <a:lstStyle/>
                    <a:p>
                      <a:pPr marL="228600" indent="0" algn="l"/>
                      <a:r>
                        <a:rPr lang="en-US" sz="3000" dirty="0" smtClean="0"/>
                        <a:t>Todos los días después de 100</a:t>
                      </a:r>
                      <a:endParaRPr lang="es-US" sz="3000" dirty="0"/>
                    </a:p>
                  </a:txBody>
                  <a:tcPr anchor="ctr"/>
                </a:tc>
                <a:tc>
                  <a:txBody>
                    <a:bodyPr/>
                    <a:lstStyle/>
                    <a:p>
                      <a:pPr marL="171450" indent="-171450" algn="ctr"/>
                      <a:r>
                        <a:rPr lang="en-US" sz="3000" dirty="0" smtClean="0"/>
                        <a:t>Todos los costos</a:t>
                      </a:r>
                      <a:endParaRPr lang="es-US" sz="3000" dirty="0"/>
                    </a:p>
                  </a:txBody>
                  <a:tcPr anchor="ctr"/>
                </a:tc>
              </a:tr>
            </a:tbl>
          </a:graphicData>
        </a:graphic>
      </p:graphicFrame>
      <p:sp>
        <p:nvSpPr>
          <p:cNvPr id="15" name="Date Placeholder 14"/>
          <p:cNvSpPr>
            <a:spLocks noGrp="1"/>
          </p:cNvSpPr>
          <p:nvPr>
            <p:ph type="dt" sz="half" idx="10"/>
          </p:nvPr>
        </p:nvSpPr>
        <p:spPr/>
        <p:txBody>
          <a:bodyPr/>
          <a:lstStyle/>
          <a:p>
            <a:r>
              <a:rPr dirty="0" smtClean="0"/>
              <a:t>Mayo de 2016</a:t>
            </a:r>
            <a:endParaRPr lang="es-US" dirty="0"/>
          </a:p>
        </p:txBody>
      </p:sp>
      <p:sp>
        <p:nvSpPr>
          <p:cNvPr id="16" name="Footer Placeholder 15"/>
          <p:cNvSpPr>
            <a:spLocks noGrp="1"/>
          </p:cNvSpPr>
          <p:nvPr>
            <p:ph type="ftr" sz="quarter" idx="11"/>
          </p:nvPr>
        </p:nvSpPr>
        <p:spPr/>
        <p:txBody>
          <a:bodyPr/>
          <a:lstStyle/>
          <a:p>
            <a:r>
              <a:rPr dirty="0" smtClean="0"/>
              <a:t>Introducción a Medicare</a:t>
            </a:r>
            <a:endParaRPr lang="es-US" dirty="0"/>
          </a:p>
        </p:txBody>
      </p:sp>
      <p:sp>
        <p:nvSpPr>
          <p:cNvPr id="17" name="Slide Number Placeholder 16"/>
          <p:cNvSpPr>
            <a:spLocks noGrp="1"/>
          </p:cNvSpPr>
          <p:nvPr>
            <p:ph type="sldNum" sz="quarter" idx="12"/>
          </p:nvPr>
        </p:nvSpPr>
        <p:spPr/>
        <p:txBody>
          <a:bodyPr/>
          <a:lstStyle/>
          <a:p>
            <a:fld id="{D60A6685-DBF6-4C41-A0CC-AA9EA7A85A20}" type="slidenum">
              <a:rPr lang="en-US" smtClean="0"/>
              <a:pPr/>
              <a:t>20</a:t>
            </a:fld>
            <a:endParaRPr lang="es-US" dirty="0"/>
          </a:p>
        </p:txBody>
      </p:sp>
    </p:spTree>
    <p:custDataLst>
      <p:tags r:id="rId1"/>
    </p:custDataLst>
    <p:extLst>
      <p:ext uri="{BB962C8B-B14F-4D97-AF65-F5344CB8AC3E}">
        <p14:creationId xmlns:p14="http://schemas.microsoft.com/office/powerpoint/2010/main" val="286493631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noAutofit/>
          </a:bodyPr>
          <a:lstStyle/>
          <a:p>
            <a:r>
              <a:rPr sz="3200" dirty="0" smtClean="0"/>
              <a:t>Cinco condiciones requeridas para </a:t>
            </a:r>
            <a:r>
              <a:rPr sz="3200" dirty="0"/>
              <a:t/>
            </a:r>
            <a:br>
              <a:rPr sz="3200" dirty="0"/>
            </a:br>
            <a:r>
              <a:rPr sz="3200" dirty="0" smtClean="0"/>
              <a:t>la cobertura del cuidado de la salud en el hogar </a:t>
            </a:r>
          </a:p>
        </p:txBody>
      </p:sp>
      <p:sp>
        <p:nvSpPr>
          <p:cNvPr id="31748" name="Rectangle 3"/>
          <p:cNvSpPr>
            <a:spLocks noGrp="1" noChangeArrowheads="1"/>
          </p:cNvSpPr>
          <p:nvPr>
            <p:ph idx="1"/>
          </p:nvPr>
        </p:nvSpPr>
        <p:spPr>
          <a:xfrm>
            <a:off x="448887" y="1267326"/>
            <a:ext cx="8329353" cy="4909637"/>
          </a:xfrm>
        </p:spPr>
        <p:txBody>
          <a:bodyPr/>
          <a:lstStyle/>
          <a:p>
            <a:pPr marL="514350" indent="-514350">
              <a:buFont typeface="+mj-lt"/>
              <a:buAutoNum type="arabicPeriod"/>
            </a:pPr>
            <a:r>
              <a:rPr sz="3000" dirty="0" smtClean="0"/>
              <a:t>Debe estar confinado en el hogar </a:t>
            </a:r>
          </a:p>
          <a:p>
            <a:pPr marL="514350" indent="-514350">
              <a:buFont typeface="+mj-lt"/>
              <a:buAutoNum type="arabicPeriod"/>
            </a:pPr>
            <a:r>
              <a:rPr sz="3000" dirty="0" smtClean="0"/>
              <a:t>Debe necesitar cuidado especializado a tiempo parcial o en forma intermitente</a:t>
            </a:r>
          </a:p>
          <a:p>
            <a:pPr marL="514350" indent="-514350">
              <a:buFont typeface="+mj-lt"/>
              <a:buAutoNum type="arabicPeriod"/>
            </a:pPr>
            <a:r>
              <a:rPr sz="3000" dirty="0" smtClean="0"/>
              <a:t>Debe estar bajo el cuidado de un médico</a:t>
            </a:r>
          </a:p>
          <a:p>
            <a:pPr lvl="2">
              <a:buSzPct val="100000"/>
              <a:buFont typeface="Arial" panose="020B0604020202020204" pitchFamily="34" charset="0"/>
              <a:buChar char="•"/>
            </a:pPr>
            <a:r>
              <a:rPr dirty="0" smtClean="0"/>
              <a:t>Recibir servicios conforme a un plan de cuidado</a:t>
            </a:r>
          </a:p>
          <a:p>
            <a:pPr marL="514350" indent="-514350">
              <a:buFont typeface="+mj-lt"/>
              <a:buAutoNum type="arabicPeriod"/>
            </a:pPr>
            <a:r>
              <a:rPr sz="3000" dirty="0" smtClean="0"/>
              <a:t>Tener un encuentro en persona con un médico </a:t>
            </a:r>
          </a:p>
          <a:p>
            <a:pPr lvl="2">
              <a:buSzPct val="100000"/>
              <a:buFont typeface="Arial" panose="020B0604020202020204" pitchFamily="34" charset="0"/>
              <a:buChar char="•"/>
            </a:pPr>
            <a:r>
              <a:rPr dirty="0" smtClean="0"/>
              <a:t>antes de comenzar el cuidado o dentro de los 30 días de iniciado</a:t>
            </a:r>
          </a:p>
          <a:p>
            <a:pPr marL="514350" indent="-514350">
              <a:buFont typeface="+mj-lt"/>
              <a:buAutoNum type="arabicPeriod"/>
            </a:pPr>
            <a:r>
              <a:rPr sz="3000" dirty="0" smtClean="0"/>
              <a:t>La agencia del cuidado de la salud en el hogar debe estar aprobada por Medicare</a:t>
            </a:r>
          </a:p>
        </p:txBody>
      </p:sp>
      <p:sp>
        <p:nvSpPr>
          <p:cNvPr id="12" name="Date Placeholder 11"/>
          <p:cNvSpPr>
            <a:spLocks noGrp="1"/>
          </p:cNvSpPr>
          <p:nvPr>
            <p:ph type="dt" sz="half" idx="10"/>
          </p:nvPr>
        </p:nvSpPr>
        <p:spPr/>
        <p:txBody>
          <a:bodyPr/>
          <a:lstStyle/>
          <a:p>
            <a:r>
              <a:rPr dirty="0" smtClean="0"/>
              <a:t>Mayo de 2016</a:t>
            </a:r>
            <a:endParaRPr lang="es-US" dirty="0"/>
          </a:p>
        </p:txBody>
      </p:sp>
      <p:sp>
        <p:nvSpPr>
          <p:cNvPr id="13" name="Footer Placeholder 12"/>
          <p:cNvSpPr>
            <a:spLocks noGrp="1"/>
          </p:cNvSpPr>
          <p:nvPr>
            <p:ph type="ftr" sz="quarter" idx="11"/>
          </p:nvPr>
        </p:nvSpPr>
        <p:spPr/>
        <p:txBody>
          <a:bodyPr/>
          <a:lstStyle/>
          <a:p>
            <a:r>
              <a:rPr dirty="0" smtClean="0"/>
              <a:t>Introducción a Medicare</a:t>
            </a:r>
            <a:endParaRPr lang="es-US" dirty="0"/>
          </a:p>
        </p:txBody>
      </p:sp>
      <p:sp>
        <p:nvSpPr>
          <p:cNvPr id="14" name="Slide Number Placeholder 13"/>
          <p:cNvSpPr>
            <a:spLocks noGrp="1"/>
          </p:cNvSpPr>
          <p:nvPr>
            <p:ph type="sldNum" sz="quarter" idx="12"/>
          </p:nvPr>
        </p:nvSpPr>
        <p:spPr/>
        <p:txBody>
          <a:bodyPr/>
          <a:lstStyle/>
          <a:p>
            <a:fld id="{D60A6685-DBF6-4C41-A0CC-AA9EA7A85A20}" type="slidenum">
              <a:rPr lang="en-US" smtClean="0"/>
              <a:pPr/>
              <a:t>21</a:t>
            </a:fld>
            <a:endParaRPr lang="es-US" dirty="0"/>
          </a:p>
        </p:txBody>
      </p:sp>
    </p:spTree>
    <p:custDataLst>
      <p:tags r:id="rId1"/>
    </p:custDataLst>
    <p:extLst>
      <p:ext uri="{BB962C8B-B14F-4D97-AF65-F5344CB8AC3E}">
        <p14:creationId xmlns:p14="http://schemas.microsoft.com/office/powerpoint/2010/main" val="227871376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p:txBody>
          <a:bodyPr/>
          <a:lstStyle/>
          <a:p>
            <a:r>
              <a:rPr dirty="0" smtClean="0"/>
              <a:t>Pago del cuidado de la salud en el hogar</a:t>
            </a:r>
          </a:p>
        </p:txBody>
      </p:sp>
      <p:sp>
        <p:nvSpPr>
          <p:cNvPr id="33796" name="Rectangle 3"/>
          <p:cNvSpPr>
            <a:spLocks noGrp="1" noChangeArrowheads="1"/>
          </p:cNvSpPr>
          <p:nvPr>
            <p:ph idx="1"/>
          </p:nvPr>
        </p:nvSpPr>
        <p:spPr/>
        <p:txBody>
          <a:bodyPr/>
          <a:lstStyle/>
          <a:p>
            <a:r>
              <a:rPr dirty="0" smtClean="0"/>
              <a:t>En Medicare Original usted paga</a:t>
            </a:r>
          </a:p>
          <a:p>
            <a:pPr lvl="1" indent="-292100"/>
            <a:r>
              <a:rPr dirty="0" smtClean="0"/>
              <a:t>Nada por servicios de cuidado de la salud en el hogar cubiertos</a:t>
            </a:r>
          </a:p>
          <a:p>
            <a:pPr lvl="1" indent="-292100"/>
            <a:r>
              <a:rPr dirty="0" smtClean="0"/>
              <a:t>20% del monto aprobado por Medicare </a:t>
            </a:r>
          </a:p>
          <a:p>
            <a:pPr lvl="2"/>
            <a:r>
              <a:rPr dirty="0" smtClean="0"/>
              <a:t>Por equipo médico duradero </a:t>
            </a:r>
          </a:p>
          <a:p>
            <a:pPr lvl="3"/>
            <a:r>
              <a:rPr dirty="0" smtClean="0"/>
              <a:t>Cubierto en la Parte B </a:t>
            </a:r>
          </a:p>
          <a:p>
            <a:r>
              <a:rPr dirty="0" smtClean="0"/>
              <a:t>El plan de cuidado se revisa cada 60 días</a:t>
            </a:r>
          </a:p>
          <a:p>
            <a:pPr lvl="1" indent="-292100"/>
            <a:r>
              <a:rPr dirty="0" smtClean="0"/>
              <a:t>Llamado episodio de cuidado</a:t>
            </a:r>
          </a:p>
        </p:txBody>
      </p:sp>
      <p:sp>
        <p:nvSpPr>
          <p:cNvPr id="12" name="Date Placeholder 11"/>
          <p:cNvSpPr>
            <a:spLocks noGrp="1"/>
          </p:cNvSpPr>
          <p:nvPr>
            <p:ph type="dt" sz="half" idx="10"/>
          </p:nvPr>
        </p:nvSpPr>
        <p:spPr/>
        <p:txBody>
          <a:bodyPr/>
          <a:lstStyle/>
          <a:p>
            <a:r>
              <a:rPr dirty="0" smtClean="0"/>
              <a:t>Mayo de 2016</a:t>
            </a:r>
            <a:endParaRPr lang="es-US" dirty="0"/>
          </a:p>
        </p:txBody>
      </p:sp>
      <p:sp>
        <p:nvSpPr>
          <p:cNvPr id="13" name="Footer Placeholder 12"/>
          <p:cNvSpPr>
            <a:spLocks noGrp="1"/>
          </p:cNvSpPr>
          <p:nvPr>
            <p:ph type="ftr" sz="quarter" idx="11"/>
          </p:nvPr>
        </p:nvSpPr>
        <p:spPr/>
        <p:txBody>
          <a:bodyPr/>
          <a:lstStyle/>
          <a:p>
            <a:r>
              <a:rPr dirty="0" smtClean="0"/>
              <a:t>Introducción a Medicare</a:t>
            </a:r>
            <a:endParaRPr lang="es-US" dirty="0"/>
          </a:p>
        </p:txBody>
      </p:sp>
      <p:sp>
        <p:nvSpPr>
          <p:cNvPr id="14" name="Slide Number Placeholder 13"/>
          <p:cNvSpPr>
            <a:spLocks noGrp="1"/>
          </p:cNvSpPr>
          <p:nvPr>
            <p:ph type="sldNum" sz="quarter" idx="12"/>
          </p:nvPr>
        </p:nvSpPr>
        <p:spPr/>
        <p:txBody>
          <a:bodyPr/>
          <a:lstStyle/>
          <a:p>
            <a:fld id="{D60A6685-DBF6-4C41-A0CC-AA9EA7A85A20}" type="slidenum">
              <a:rPr lang="en-US" smtClean="0"/>
              <a:pPr/>
              <a:t>22</a:t>
            </a:fld>
            <a:endParaRPr lang="es-US" dirty="0"/>
          </a:p>
        </p:txBody>
      </p:sp>
    </p:spTree>
    <p:custDataLst>
      <p:tags r:id="rId1"/>
    </p:custDataLst>
    <p:extLst>
      <p:ext uri="{BB962C8B-B14F-4D97-AF65-F5344CB8AC3E}">
        <p14:creationId xmlns:p14="http://schemas.microsoft.com/office/powerpoint/2010/main" val="2945410409"/>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p:txBody>
          <a:bodyPr/>
          <a:lstStyle/>
          <a:p>
            <a:r>
              <a:rPr dirty="0" smtClean="0"/>
              <a:t>Parte A: Cuidado de Hospicio</a:t>
            </a:r>
          </a:p>
        </p:txBody>
      </p:sp>
      <p:sp>
        <p:nvSpPr>
          <p:cNvPr id="34820" name="Rectangle 3"/>
          <p:cNvSpPr>
            <a:spLocks noGrp="1" noChangeArrowheads="1"/>
          </p:cNvSpPr>
          <p:nvPr>
            <p:ph idx="1"/>
          </p:nvPr>
        </p:nvSpPr>
        <p:spPr>
          <a:xfrm>
            <a:off x="128790" y="1105570"/>
            <a:ext cx="9015210" cy="5441949"/>
          </a:xfrm>
        </p:spPr>
        <p:txBody>
          <a:bodyPr/>
          <a:lstStyle/>
          <a:p>
            <a:r>
              <a:rPr lang="en-US" sz="2600" dirty="0" smtClean="0"/>
              <a:t>Un equipo interdisciplinario para las personas con una expectativa de vida de 6 meses o menos y su familia.</a:t>
            </a:r>
          </a:p>
          <a:p>
            <a:r>
              <a:rPr lang="en-US" sz="2600" dirty="0" smtClean="0"/>
              <a:t>Firme una manifestación de elección que establezca que usted elige el cuidado de hospicio en vez de los beneficios de rutina cubiertos por Medicare para tratar su enfermedad terminal.</a:t>
            </a:r>
          </a:p>
          <a:p>
            <a:r>
              <a:rPr lang="en-US" sz="2600" dirty="0" smtClean="0"/>
              <a:t>El énfasis está en la comodidad y el alivio, no en la cura </a:t>
            </a:r>
          </a:p>
          <a:p>
            <a:r>
              <a:rPr lang="en-US" sz="2600" dirty="0" smtClean="0"/>
              <a:t>El médico debe certificar cada "período de elección"</a:t>
            </a:r>
          </a:p>
          <a:p>
            <a:pPr lvl="1" indent="-292100"/>
            <a:r>
              <a:rPr lang="en-US" sz="2400" dirty="0" smtClean="0"/>
              <a:t>Dos períodos de 90 días</a:t>
            </a:r>
          </a:p>
          <a:p>
            <a:pPr lvl="1" indent="-292100"/>
            <a:r>
              <a:rPr lang="en-US" sz="2400" dirty="0" smtClean="0"/>
              <a:t>Luego, períodos de 60 días ilimitados </a:t>
            </a:r>
          </a:p>
          <a:p>
            <a:pPr lvl="1" indent="-292100"/>
            <a:r>
              <a:rPr lang="en-US" sz="2400" dirty="0" smtClean="0"/>
              <a:t>Entrevista personal </a:t>
            </a:r>
          </a:p>
          <a:p>
            <a:r>
              <a:rPr lang="en-US" sz="2600" dirty="0" smtClean="0"/>
              <a:t>El proveedor del hospicio debe estar aprobado por Medicare</a:t>
            </a:r>
          </a:p>
        </p:txBody>
      </p:sp>
      <p:sp>
        <p:nvSpPr>
          <p:cNvPr id="12" name="Date Placeholder 11"/>
          <p:cNvSpPr>
            <a:spLocks noGrp="1"/>
          </p:cNvSpPr>
          <p:nvPr>
            <p:ph type="dt" sz="half" idx="10"/>
          </p:nvPr>
        </p:nvSpPr>
        <p:spPr>
          <a:xfrm>
            <a:off x="628650" y="6452603"/>
            <a:ext cx="2057400" cy="365125"/>
          </a:xfrm>
        </p:spPr>
        <p:txBody>
          <a:bodyPr/>
          <a:lstStyle/>
          <a:p>
            <a:r>
              <a:rPr dirty="0" smtClean="0"/>
              <a:t>Mayo de 2016</a:t>
            </a:r>
            <a:endParaRPr lang="es-US" dirty="0"/>
          </a:p>
        </p:txBody>
      </p:sp>
      <p:sp>
        <p:nvSpPr>
          <p:cNvPr id="13" name="Footer Placeholder 12"/>
          <p:cNvSpPr>
            <a:spLocks noGrp="1"/>
          </p:cNvSpPr>
          <p:nvPr>
            <p:ph type="ftr" sz="quarter" idx="11"/>
          </p:nvPr>
        </p:nvSpPr>
        <p:spPr>
          <a:xfrm>
            <a:off x="3028950" y="6436561"/>
            <a:ext cx="3086100" cy="365125"/>
          </a:xfrm>
        </p:spPr>
        <p:txBody>
          <a:bodyPr/>
          <a:lstStyle/>
          <a:p>
            <a:r>
              <a:rPr dirty="0" smtClean="0"/>
              <a:t>Introducción a Medicare</a:t>
            </a:r>
            <a:endParaRPr lang="es-US" dirty="0"/>
          </a:p>
        </p:txBody>
      </p:sp>
      <p:sp>
        <p:nvSpPr>
          <p:cNvPr id="14" name="Slide Number Placeholder 13"/>
          <p:cNvSpPr>
            <a:spLocks noGrp="1"/>
          </p:cNvSpPr>
          <p:nvPr>
            <p:ph type="sldNum" sz="quarter" idx="12"/>
          </p:nvPr>
        </p:nvSpPr>
        <p:spPr>
          <a:xfrm>
            <a:off x="6457950" y="6420519"/>
            <a:ext cx="2057400" cy="365125"/>
          </a:xfrm>
        </p:spPr>
        <p:txBody>
          <a:bodyPr/>
          <a:lstStyle/>
          <a:p>
            <a:fld id="{D60A6685-DBF6-4C41-A0CC-AA9EA7A85A20}" type="slidenum">
              <a:rPr lang="en-US" smtClean="0"/>
              <a:pPr/>
              <a:t>23</a:t>
            </a:fld>
            <a:endParaRPr lang="es-US" dirty="0"/>
          </a:p>
        </p:txBody>
      </p:sp>
    </p:spTree>
    <p:custDataLst>
      <p:tags r:id="rId1"/>
    </p:custDataLst>
    <p:extLst>
      <p:ext uri="{BB962C8B-B14F-4D97-AF65-F5344CB8AC3E}">
        <p14:creationId xmlns:p14="http://schemas.microsoft.com/office/powerpoint/2010/main" val="134319430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p:txBody>
          <a:bodyPr/>
          <a:lstStyle/>
          <a:p>
            <a:r>
              <a:rPr dirty="0" smtClean="0"/>
              <a:t>Servicios de hospicio cubiertos</a:t>
            </a:r>
          </a:p>
        </p:txBody>
      </p:sp>
      <p:sp>
        <p:nvSpPr>
          <p:cNvPr id="35844" name="Rectangle 3"/>
          <p:cNvSpPr>
            <a:spLocks noGrp="1" noChangeArrowheads="1"/>
          </p:cNvSpPr>
          <p:nvPr>
            <p:ph idx="1"/>
          </p:nvPr>
        </p:nvSpPr>
        <p:spPr>
          <a:xfrm>
            <a:off x="128789" y="1068269"/>
            <a:ext cx="9015211" cy="5281529"/>
          </a:xfrm>
        </p:spPr>
        <p:txBody>
          <a:bodyPr/>
          <a:lstStyle/>
          <a:p>
            <a:r>
              <a:rPr lang="en-US" sz="2600" dirty="0" smtClean="0"/>
              <a:t>Servicios de médicos y personal de enfermería</a:t>
            </a:r>
          </a:p>
          <a:p>
            <a:r>
              <a:rPr lang="en-US" sz="2600" dirty="0" smtClean="0"/>
              <a:t>Terapia del habla, ocupacional y física</a:t>
            </a:r>
          </a:p>
          <a:p>
            <a:r>
              <a:rPr lang="en-US" sz="2600" dirty="0" smtClean="0"/>
              <a:t>Equipos y suministros médicos</a:t>
            </a:r>
          </a:p>
          <a:p>
            <a:r>
              <a:rPr lang="en-US" sz="2600" dirty="0" smtClean="0"/>
              <a:t>Medicamentos para el control de los síntomas y el alivio del dolor</a:t>
            </a:r>
          </a:p>
          <a:p>
            <a:r>
              <a:rPr lang="en-US" sz="2600" dirty="0" smtClean="0"/>
              <a:t>Cuidados de hospitalización a corto plazo para manejar el dolor y los síntomas</a:t>
            </a:r>
          </a:p>
          <a:p>
            <a:r>
              <a:rPr lang="en-US" sz="2600" dirty="0" smtClean="0"/>
              <a:t>Cuidado de relevo en un centro certificado de Medicare</a:t>
            </a:r>
          </a:p>
          <a:p>
            <a:pPr lvl="1"/>
            <a:r>
              <a:rPr lang="en-US" sz="2200" dirty="0" smtClean="0"/>
              <a:t>Hasta 5 días cada vez, sin límite de veces</a:t>
            </a:r>
          </a:p>
          <a:p>
            <a:r>
              <a:rPr lang="en-US" sz="2600" dirty="0" smtClean="0"/>
              <a:t>Ayudantes de hospicio y de tareas domésticas</a:t>
            </a:r>
          </a:p>
          <a:p>
            <a:r>
              <a:rPr lang="en-US" sz="2600" dirty="0" smtClean="0"/>
              <a:t>Servicios de asistentes sociales</a:t>
            </a:r>
          </a:p>
          <a:p>
            <a:r>
              <a:rPr lang="en-US" sz="2600" dirty="0" smtClean="0"/>
              <a:t>Orientación de duelo, nutricional y otras</a:t>
            </a:r>
            <a:endParaRPr lang="es-US" sz="2600" dirty="0"/>
          </a:p>
        </p:txBody>
      </p:sp>
      <p:sp>
        <p:nvSpPr>
          <p:cNvPr id="12" name="Date Placeholder 11"/>
          <p:cNvSpPr>
            <a:spLocks noGrp="1"/>
          </p:cNvSpPr>
          <p:nvPr>
            <p:ph type="dt" sz="half" idx="10"/>
          </p:nvPr>
        </p:nvSpPr>
        <p:spPr>
          <a:xfrm>
            <a:off x="628650" y="6388435"/>
            <a:ext cx="2057400" cy="365125"/>
          </a:xfrm>
        </p:spPr>
        <p:txBody>
          <a:bodyPr/>
          <a:lstStyle/>
          <a:p>
            <a:r>
              <a:rPr dirty="0" smtClean="0"/>
              <a:t>Mayo de 2016</a:t>
            </a:r>
            <a:endParaRPr lang="es-US" dirty="0"/>
          </a:p>
        </p:txBody>
      </p:sp>
      <p:sp>
        <p:nvSpPr>
          <p:cNvPr id="13" name="Footer Placeholder 12"/>
          <p:cNvSpPr>
            <a:spLocks noGrp="1"/>
          </p:cNvSpPr>
          <p:nvPr>
            <p:ph type="ftr" sz="quarter" idx="11"/>
          </p:nvPr>
        </p:nvSpPr>
        <p:spPr>
          <a:xfrm>
            <a:off x="3028950" y="6388435"/>
            <a:ext cx="3086100" cy="365125"/>
          </a:xfrm>
        </p:spPr>
        <p:txBody>
          <a:bodyPr/>
          <a:lstStyle/>
          <a:p>
            <a:r>
              <a:rPr dirty="0" smtClean="0"/>
              <a:t>Introducción a Medicare</a:t>
            </a:r>
            <a:endParaRPr lang="es-US" dirty="0"/>
          </a:p>
        </p:txBody>
      </p:sp>
      <p:sp>
        <p:nvSpPr>
          <p:cNvPr id="14" name="Slide Number Placeholder 13"/>
          <p:cNvSpPr>
            <a:spLocks noGrp="1"/>
          </p:cNvSpPr>
          <p:nvPr>
            <p:ph type="sldNum" sz="quarter" idx="12"/>
          </p:nvPr>
        </p:nvSpPr>
        <p:spPr>
          <a:xfrm>
            <a:off x="6457950" y="6388435"/>
            <a:ext cx="2057400" cy="365125"/>
          </a:xfrm>
        </p:spPr>
        <p:txBody>
          <a:bodyPr/>
          <a:lstStyle/>
          <a:p>
            <a:fld id="{D60A6685-DBF6-4C41-A0CC-AA9EA7A85A20}" type="slidenum">
              <a:rPr lang="en-US" smtClean="0"/>
              <a:pPr/>
              <a:t>24</a:t>
            </a:fld>
            <a:endParaRPr lang="es-US" dirty="0"/>
          </a:p>
        </p:txBody>
      </p:sp>
    </p:spTree>
    <p:custDataLst>
      <p:tags r:id="rId1"/>
    </p:custDataLst>
    <p:extLst>
      <p:ext uri="{BB962C8B-B14F-4D97-AF65-F5344CB8AC3E}">
        <p14:creationId xmlns:p14="http://schemas.microsoft.com/office/powerpoint/2010/main" val="923264421"/>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p:txBody>
          <a:bodyPr/>
          <a:lstStyle/>
          <a:p>
            <a:r>
              <a:rPr dirty="0" smtClean="0"/>
              <a:t>Pago del cuidado de hospicio</a:t>
            </a:r>
          </a:p>
        </p:txBody>
      </p:sp>
      <p:sp>
        <p:nvSpPr>
          <p:cNvPr id="36868" name="Rectangle 3"/>
          <p:cNvSpPr>
            <a:spLocks noGrp="1" noChangeArrowheads="1"/>
          </p:cNvSpPr>
          <p:nvPr>
            <p:ph idx="1"/>
          </p:nvPr>
        </p:nvSpPr>
        <p:spPr>
          <a:xfrm>
            <a:off x="167425" y="1090864"/>
            <a:ext cx="8822029" cy="4909637"/>
          </a:xfrm>
        </p:spPr>
        <p:txBody>
          <a:bodyPr/>
          <a:lstStyle/>
          <a:p>
            <a:r>
              <a:rPr sz="3000" dirty="0" smtClean="0"/>
              <a:t>En Medicare Original usted paga </a:t>
            </a:r>
          </a:p>
          <a:p>
            <a:pPr lvl="1" indent="-292100"/>
            <a:r>
              <a:rPr sz="2600" dirty="0" smtClean="0"/>
              <a:t>Nada por el cuidado de hospicio</a:t>
            </a:r>
          </a:p>
          <a:p>
            <a:pPr lvl="1" indent="-292100"/>
            <a:r>
              <a:rPr sz="2600" dirty="0" smtClean="0"/>
              <a:t>Hasta $5 por receta para manejar el dolor y los síntomas</a:t>
            </a:r>
          </a:p>
          <a:p>
            <a:pPr lvl="2"/>
            <a:r>
              <a:rPr sz="2600" dirty="0" smtClean="0"/>
              <a:t>Mientras esté en su hogar</a:t>
            </a:r>
          </a:p>
          <a:p>
            <a:pPr lvl="1" indent="-292100"/>
            <a:r>
              <a:rPr sz="2600" dirty="0" smtClean="0"/>
              <a:t>5% por el cuidado de relevo durante la internación</a:t>
            </a:r>
          </a:p>
          <a:p>
            <a:r>
              <a:rPr sz="3000" dirty="0" smtClean="0"/>
              <a:t>En ciertos casos pueden estar cubiertos la habitación y el hospedaje</a:t>
            </a:r>
          </a:p>
          <a:p>
            <a:pPr lvl="1" indent="-292100"/>
            <a:r>
              <a:rPr sz="2600" dirty="0" smtClean="0"/>
              <a:t>Cuidado de relevo a corto plazo </a:t>
            </a:r>
          </a:p>
          <a:p>
            <a:pPr lvl="1" indent="-292100"/>
            <a:r>
              <a:rPr sz="2600" dirty="0" smtClean="0"/>
              <a:t>Para el manejo de dolor/síntomas que no puedan manejarse en el hogar</a:t>
            </a:r>
          </a:p>
          <a:p>
            <a:pPr lvl="1" indent="-292100"/>
            <a:r>
              <a:rPr sz="2600" dirty="0" smtClean="0"/>
              <a:t>Si tiene Medicaid y vive en un centro de enfermería</a:t>
            </a:r>
          </a:p>
          <a:p>
            <a:pPr lvl="1"/>
            <a:endParaRPr lang="es-US" dirty="0"/>
          </a:p>
        </p:txBody>
      </p:sp>
      <p:sp>
        <p:nvSpPr>
          <p:cNvPr id="12" name="Date Placeholder 11"/>
          <p:cNvSpPr>
            <a:spLocks noGrp="1"/>
          </p:cNvSpPr>
          <p:nvPr>
            <p:ph type="dt" sz="half" idx="10"/>
          </p:nvPr>
        </p:nvSpPr>
        <p:spPr/>
        <p:txBody>
          <a:bodyPr/>
          <a:lstStyle/>
          <a:p>
            <a:r>
              <a:rPr dirty="0" smtClean="0"/>
              <a:t>Mayo de 2016</a:t>
            </a:r>
            <a:endParaRPr lang="es-US" dirty="0"/>
          </a:p>
        </p:txBody>
      </p:sp>
      <p:sp>
        <p:nvSpPr>
          <p:cNvPr id="13" name="Footer Placeholder 12"/>
          <p:cNvSpPr>
            <a:spLocks noGrp="1"/>
          </p:cNvSpPr>
          <p:nvPr>
            <p:ph type="ftr" sz="quarter" idx="11"/>
          </p:nvPr>
        </p:nvSpPr>
        <p:spPr/>
        <p:txBody>
          <a:bodyPr/>
          <a:lstStyle/>
          <a:p>
            <a:r>
              <a:rPr dirty="0" smtClean="0"/>
              <a:t>Introducción a Medicare</a:t>
            </a:r>
            <a:endParaRPr lang="es-US" dirty="0"/>
          </a:p>
        </p:txBody>
      </p:sp>
      <p:sp>
        <p:nvSpPr>
          <p:cNvPr id="14" name="Slide Number Placeholder 13"/>
          <p:cNvSpPr>
            <a:spLocks noGrp="1"/>
          </p:cNvSpPr>
          <p:nvPr>
            <p:ph type="sldNum" sz="quarter" idx="12"/>
          </p:nvPr>
        </p:nvSpPr>
        <p:spPr/>
        <p:txBody>
          <a:bodyPr/>
          <a:lstStyle/>
          <a:p>
            <a:fld id="{D60A6685-DBF6-4C41-A0CC-AA9EA7A85A20}" type="slidenum">
              <a:rPr lang="en-US" smtClean="0"/>
              <a:pPr/>
              <a:t>25</a:t>
            </a:fld>
            <a:endParaRPr lang="es-US" dirty="0"/>
          </a:p>
        </p:txBody>
      </p:sp>
    </p:spTree>
    <p:custDataLst>
      <p:tags r:id="rId1"/>
    </p:custDataLst>
    <p:extLst>
      <p:ext uri="{BB962C8B-B14F-4D97-AF65-F5344CB8AC3E}">
        <p14:creationId xmlns:p14="http://schemas.microsoft.com/office/powerpoint/2010/main" val="416819829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Medicare Parte B: Cobertura de seguro médico</a:t>
            </a:r>
            <a:endParaRPr lang="es-US" dirty="0"/>
          </a:p>
        </p:txBody>
      </p:sp>
      <p:sp>
        <p:nvSpPr>
          <p:cNvPr id="3" name="Content Placeholder 2"/>
          <p:cNvSpPr>
            <a:spLocks noGrp="1"/>
          </p:cNvSpPr>
          <p:nvPr>
            <p:ph idx="1"/>
          </p:nvPr>
        </p:nvSpPr>
        <p:spPr>
          <a:xfrm>
            <a:off x="628650" y="1267326"/>
            <a:ext cx="8229600" cy="4909637"/>
          </a:xfrm>
        </p:spPr>
        <p:txBody>
          <a:bodyPr/>
          <a:lstStyle/>
          <a:p>
            <a:r>
              <a:rPr dirty="0" smtClean="0"/>
              <a:t>La Parte B, seguro médico, ayuda a cubrir:</a:t>
            </a:r>
          </a:p>
          <a:p>
            <a:pPr lvl="1" indent="-292100"/>
            <a:r>
              <a:rPr dirty="0" smtClean="0"/>
              <a:t>Servicios médicos</a:t>
            </a:r>
          </a:p>
          <a:p>
            <a:pPr lvl="1" indent="-292100"/>
            <a:r>
              <a:rPr dirty="0" smtClean="0"/>
              <a:t>Servicios y suministros quirúrgicos y médicos ambulatorios</a:t>
            </a:r>
          </a:p>
          <a:p>
            <a:pPr lvl="1" indent="-292100"/>
            <a:r>
              <a:rPr dirty="0" smtClean="0"/>
              <a:t>Análisis de laboratorio clínicos</a:t>
            </a:r>
          </a:p>
          <a:p>
            <a:pPr lvl="1" indent="-292100"/>
            <a:r>
              <a:rPr dirty="0" smtClean="0"/>
              <a:t>Equipo médico duradero</a:t>
            </a:r>
          </a:p>
          <a:p>
            <a:pPr lvl="1" indent="-292100"/>
            <a:r>
              <a:rPr dirty="0" smtClean="0"/>
              <a:t>Suministros para análisis para diabéticos</a:t>
            </a:r>
          </a:p>
          <a:p>
            <a:pPr lvl="1" indent="-292100"/>
            <a:r>
              <a:rPr dirty="0" smtClean="0"/>
              <a:t>Servicios preventivos</a:t>
            </a:r>
            <a:endParaRPr lang="es-US" dirty="0"/>
          </a:p>
        </p:txBody>
      </p:sp>
      <p:pic>
        <p:nvPicPr>
          <p:cNvPr id="6" name="Picture 5" descr="Gráfico de médico para indicar la cobertura de la Parte B" title="Gráfico que muestra la cobertura en Medicare Parte B"/>
          <p:cNvPicPr>
            <a:picLocks noChangeAspect="1"/>
          </p:cNvPicPr>
          <p:nvPr/>
        </p:nvPicPr>
        <p:blipFill>
          <a:blip r:embed="rId3" cstate="print">
            <a:duotone>
              <a:prstClr val="black"/>
              <a:schemeClr val="accent1">
                <a:tint val="45000"/>
                <a:satMod val="400000"/>
              </a:schemeClr>
            </a:duotone>
          </a:blip>
          <a:stretch>
            <a:fillRect/>
          </a:stretch>
        </p:blipFill>
        <p:spPr>
          <a:xfrm>
            <a:off x="8072332" y="1267326"/>
            <a:ext cx="661961" cy="665765"/>
          </a:xfrm>
          <a:prstGeom prst="rect">
            <a:avLst/>
          </a:prstGeom>
        </p:spPr>
      </p:pic>
      <p:sp>
        <p:nvSpPr>
          <p:cNvPr id="14" name="Date Placeholder 13"/>
          <p:cNvSpPr>
            <a:spLocks noGrp="1"/>
          </p:cNvSpPr>
          <p:nvPr>
            <p:ph type="dt" sz="half" idx="10"/>
          </p:nvPr>
        </p:nvSpPr>
        <p:spPr/>
        <p:txBody>
          <a:bodyPr/>
          <a:lstStyle/>
          <a:p>
            <a:r>
              <a:rPr dirty="0" smtClean="0"/>
              <a:t>Mayo de 2016</a:t>
            </a:r>
            <a:endParaRPr lang="es-US" dirty="0"/>
          </a:p>
        </p:txBody>
      </p:sp>
      <p:sp>
        <p:nvSpPr>
          <p:cNvPr id="15" name="Footer Placeholder 14"/>
          <p:cNvSpPr>
            <a:spLocks noGrp="1"/>
          </p:cNvSpPr>
          <p:nvPr>
            <p:ph type="ftr" sz="quarter" idx="11"/>
          </p:nvPr>
        </p:nvSpPr>
        <p:spPr/>
        <p:txBody>
          <a:bodyPr/>
          <a:lstStyle/>
          <a:p>
            <a:r>
              <a:rPr dirty="0" smtClean="0"/>
              <a:t>Introducción a Medicare</a:t>
            </a:r>
            <a:endParaRPr lang="es-US" dirty="0"/>
          </a:p>
        </p:txBody>
      </p:sp>
      <p:sp>
        <p:nvSpPr>
          <p:cNvPr id="16" name="Slide Number Placeholder 15"/>
          <p:cNvSpPr>
            <a:spLocks noGrp="1"/>
          </p:cNvSpPr>
          <p:nvPr>
            <p:ph type="sldNum" sz="quarter" idx="12"/>
          </p:nvPr>
        </p:nvSpPr>
        <p:spPr/>
        <p:txBody>
          <a:bodyPr/>
          <a:lstStyle/>
          <a:p>
            <a:fld id="{D60A6685-DBF6-4C41-A0CC-AA9EA7A85A20}" type="slidenum">
              <a:rPr lang="en-US" smtClean="0"/>
              <a:pPr/>
              <a:t>26</a:t>
            </a:fld>
            <a:endParaRPr lang="es-US" dirty="0"/>
          </a:p>
        </p:txBody>
      </p:sp>
    </p:spTree>
    <p:extLst>
      <p:ext uri="{BB962C8B-B14F-4D97-AF65-F5344CB8AC3E}">
        <p14:creationId xmlns:p14="http://schemas.microsoft.com/office/powerpoint/2010/main" val="23183420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dirty="0" smtClean="0"/>
              <a:t>¿Cuáles son los servicios cubiertos por Medicare Parte B?</a:t>
            </a:r>
            <a:endParaRPr lang="es-US" dirty="0"/>
          </a:p>
        </p:txBody>
      </p:sp>
      <p:graphicFrame>
        <p:nvGraphicFramePr>
          <p:cNvPr id="11" name="Table 10" descr="Tabla que describe los servicios cubiertos por Medicare Parte B, incluso los servicios médicos y los suministros y servicios médicos y quirúrgicos ambulatorios. Los detalles se incluyen en las notas del orador." title="Tabla que describe los costos para algunos servicios de Medicare Parte B"/>
          <p:cNvGraphicFramePr>
            <a:graphicFrameLocks noGrp="1"/>
          </p:cNvGraphicFramePr>
          <p:nvPr>
            <p:extLst>
              <p:ext uri="{D42A27DB-BD31-4B8C-83A1-F6EECF244321}">
                <p14:modId xmlns:p14="http://schemas.microsoft.com/office/powerpoint/2010/main" val="3777877183"/>
              </p:ext>
            </p:extLst>
          </p:nvPr>
        </p:nvGraphicFramePr>
        <p:xfrm>
          <a:off x="103031" y="1251285"/>
          <a:ext cx="8800337" cy="5189053"/>
        </p:xfrm>
        <a:graphic>
          <a:graphicData uri="http://schemas.openxmlformats.org/drawingml/2006/table">
            <a:tbl>
              <a:tblPr firstRow="1" bandRow="1">
                <a:tableStyleId>{5C22544A-7EE6-4342-B048-85BDC9FD1C3A}</a:tableStyleId>
              </a:tblPr>
              <a:tblGrid>
                <a:gridCol w="1791218"/>
                <a:gridCol w="7009119"/>
              </a:tblGrid>
              <a:tr h="2552533">
                <a:tc>
                  <a:txBody>
                    <a:bodyPr/>
                    <a:lstStyle/>
                    <a:p>
                      <a:pPr marL="53975" marR="0" indent="0">
                        <a:lnSpc>
                          <a:spcPct val="100000"/>
                        </a:lnSpc>
                        <a:spcBef>
                          <a:spcPts val="600"/>
                        </a:spcBef>
                        <a:spcAft>
                          <a:spcPts val="0"/>
                        </a:spcAft>
                      </a:pPr>
                      <a:r>
                        <a:rPr lang="en-US" sz="2400" b="1" kern="1200" baseline="0" dirty="0" smtClean="0">
                          <a:solidFill>
                            <a:schemeClr val="tx1"/>
                          </a:solidFill>
                          <a:latin typeface="+mn-lt"/>
                        </a:rPr>
                        <a:t>Servicios médicos</a:t>
                      </a:r>
                      <a:endParaRPr lang="es-US" sz="2400" b="1" dirty="0">
                        <a:latin typeface="+mn-lt"/>
                        <a:ea typeface="Calibri"/>
                        <a:cs typeface="Times New Roman"/>
                      </a:endParaRPr>
                    </a:p>
                  </a:txBody>
                  <a:tcPr marL="40047" marR="40047" marT="0" marB="0">
                    <a:solidFill>
                      <a:srgbClr val="D0D8E8"/>
                    </a:solidFill>
                  </a:tcPr>
                </a:tc>
                <a:tc>
                  <a:txBody>
                    <a:bodyPr/>
                    <a:lstStyle/>
                    <a:p>
                      <a:pPr marL="53975" indent="0">
                        <a:spcBef>
                          <a:spcPts val="600"/>
                        </a:spcBef>
                      </a:pPr>
                      <a:r>
                        <a:rPr lang="en-US" sz="2400" b="0" kern="1200" baseline="0" dirty="0" smtClean="0">
                          <a:solidFill>
                            <a:schemeClr val="tx1"/>
                          </a:solidFill>
                          <a:latin typeface="+mn-lt"/>
                        </a:rPr>
                        <a:t>Servicios necesarios por razones médicas (incluye servicios médicos ambulatorios y algunos servicios médicos que recibe cuanto está internado) o servicios preventivos cubiertos. </a:t>
                      </a:r>
                    </a:p>
                    <a:p>
                      <a:pPr marL="53975" indent="0">
                        <a:spcBef>
                          <a:spcPts val="600"/>
                        </a:spcBef>
                      </a:pPr>
                      <a:r>
                        <a:rPr lang="en-US" sz="2400" b="0" kern="1200" baseline="0" dirty="0" smtClean="0">
                          <a:solidFill>
                            <a:schemeClr val="tx1"/>
                          </a:solidFill>
                          <a:latin typeface="+mn-lt"/>
                        </a:rPr>
                        <a:t>Usted paga 20% del monto aprobado por Medicare (si el médico acepta la asignación) y aplica el deducible de la Parte B. </a:t>
                      </a:r>
                    </a:p>
                  </a:txBody>
                  <a:tcPr marL="40047" marR="40047" marT="0" marB="0">
                    <a:solidFill>
                      <a:srgbClr val="D0D8E8"/>
                    </a:solidFill>
                  </a:tcPr>
                </a:tc>
              </a:tr>
              <a:tr h="2552533">
                <a:tc>
                  <a:txBody>
                    <a:bodyPr/>
                    <a:lstStyle/>
                    <a:p>
                      <a:pPr marL="53975" marR="0" indent="0">
                        <a:lnSpc>
                          <a:spcPct val="100000"/>
                        </a:lnSpc>
                        <a:spcBef>
                          <a:spcPts val="600"/>
                        </a:spcBef>
                        <a:spcAft>
                          <a:spcPts val="0"/>
                        </a:spcAft>
                      </a:pPr>
                      <a:r>
                        <a:rPr lang="en-US" sz="2400" b="1" kern="1200" baseline="0" dirty="0" smtClean="0">
                          <a:solidFill>
                            <a:schemeClr val="tx1"/>
                          </a:solidFill>
                          <a:latin typeface="+mn-lt"/>
                        </a:rPr>
                        <a:t>Servicios y suministros médicos y quirúrgicos </a:t>
                      </a:r>
                      <a:r>
                        <a:rPr lang="en-US" sz="2400" b="1" kern="1200" spc="-20" baseline="0" dirty="0" smtClean="0">
                          <a:solidFill>
                            <a:schemeClr val="tx1"/>
                          </a:solidFill>
                          <a:latin typeface="+mn-lt"/>
                        </a:rPr>
                        <a:t>ambulatorios</a:t>
                      </a:r>
                      <a:endParaRPr lang="es-US" sz="2400" b="1" spc="-20" baseline="0" dirty="0">
                        <a:latin typeface="+mn-lt"/>
                        <a:ea typeface="Calibri"/>
                        <a:cs typeface="Times New Roman"/>
                      </a:endParaRPr>
                    </a:p>
                  </a:txBody>
                  <a:tcPr marL="40047" marR="40047" marT="0" marB="0">
                    <a:solidFill>
                      <a:srgbClr val="E9EDF4"/>
                    </a:solidFill>
                  </a:tcPr>
                </a:tc>
                <a:tc>
                  <a:txBody>
                    <a:bodyPr/>
                    <a:lstStyle/>
                    <a:p>
                      <a:pPr marL="53975" marR="0" indent="0">
                        <a:lnSpc>
                          <a:spcPct val="100000"/>
                        </a:lnSpc>
                        <a:spcBef>
                          <a:spcPts val="600"/>
                        </a:spcBef>
                        <a:spcAft>
                          <a:spcPts val="0"/>
                        </a:spcAft>
                        <a:tabLst/>
                      </a:pPr>
                      <a:r>
                        <a:rPr lang="en-US" sz="2400" spc="-10" baseline="0" dirty="0" smtClean="0">
                          <a:latin typeface="+mn-lt"/>
                        </a:rPr>
                        <a:t>Para procedimientos aprobados como radiografías, yesos o suturas</a:t>
                      </a:r>
                      <a:endParaRPr lang="es-US" sz="2400" dirty="0" smtClean="0">
                        <a:latin typeface="+mn-lt"/>
                        <a:ea typeface="Calibri"/>
                        <a:cs typeface="Times New Roman"/>
                      </a:endParaRPr>
                    </a:p>
                    <a:p>
                      <a:pPr marL="53975" marR="0" indent="0">
                        <a:lnSpc>
                          <a:spcPct val="100000"/>
                        </a:lnSpc>
                        <a:spcBef>
                          <a:spcPts val="600"/>
                        </a:spcBef>
                        <a:spcAft>
                          <a:spcPts val="0"/>
                        </a:spcAft>
                        <a:tabLst/>
                      </a:pPr>
                      <a:r>
                        <a:rPr lang="en-US" sz="2400" dirty="0" smtClean="0">
                          <a:latin typeface="+mn-lt"/>
                        </a:rPr>
                        <a:t>Usted paga 20% del monto aprobado por Medicare por los servicios médicos si el médico acepta la asignación. También le paga al hospital un copago por cada servicio. Aplica el deducible de la Parte B. </a:t>
                      </a:r>
                      <a:endParaRPr lang="es-US" sz="2400" dirty="0">
                        <a:latin typeface="+mn-lt"/>
                        <a:ea typeface="Calibri"/>
                        <a:cs typeface="Times New Roman"/>
                      </a:endParaRPr>
                    </a:p>
                  </a:txBody>
                  <a:tcPr marL="40047" marR="40047" marT="0" marB="0">
                    <a:solidFill>
                      <a:srgbClr val="E9EDF4"/>
                    </a:solidFill>
                  </a:tcPr>
                </a:tc>
              </a:tr>
            </a:tbl>
          </a:graphicData>
        </a:graphic>
      </p:graphicFrame>
      <p:sp>
        <p:nvSpPr>
          <p:cNvPr id="18" name="Date Placeholder 17"/>
          <p:cNvSpPr>
            <a:spLocks noGrp="1"/>
          </p:cNvSpPr>
          <p:nvPr>
            <p:ph type="dt" sz="half" idx="10"/>
          </p:nvPr>
        </p:nvSpPr>
        <p:spPr/>
        <p:txBody>
          <a:bodyPr/>
          <a:lstStyle/>
          <a:p>
            <a:r>
              <a:rPr dirty="0" smtClean="0"/>
              <a:t>Mayo de 2016</a:t>
            </a:r>
            <a:endParaRPr lang="es-US" dirty="0"/>
          </a:p>
        </p:txBody>
      </p:sp>
      <p:sp>
        <p:nvSpPr>
          <p:cNvPr id="19" name="Footer Placeholder 18"/>
          <p:cNvSpPr>
            <a:spLocks noGrp="1"/>
          </p:cNvSpPr>
          <p:nvPr>
            <p:ph type="ftr" sz="quarter" idx="11"/>
          </p:nvPr>
        </p:nvSpPr>
        <p:spPr/>
        <p:txBody>
          <a:bodyPr/>
          <a:lstStyle/>
          <a:p>
            <a:r>
              <a:rPr dirty="0" smtClean="0"/>
              <a:t>Introducción a Medicare</a:t>
            </a:r>
            <a:endParaRPr lang="es-US" dirty="0"/>
          </a:p>
        </p:txBody>
      </p:sp>
      <p:sp>
        <p:nvSpPr>
          <p:cNvPr id="20" name="Slide Number Placeholder 19"/>
          <p:cNvSpPr>
            <a:spLocks noGrp="1"/>
          </p:cNvSpPr>
          <p:nvPr>
            <p:ph type="sldNum" sz="quarter" idx="12"/>
          </p:nvPr>
        </p:nvSpPr>
        <p:spPr/>
        <p:txBody>
          <a:bodyPr/>
          <a:lstStyle/>
          <a:p>
            <a:fld id="{D60A6685-DBF6-4C41-A0CC-AA9EA7A85A20}" type="slidenum">
              <a:rPr lang="en-US" smtClean="0"/>
              <a:pPr/>
              <a:t>27</a:t>
            </a:fld>
            <a:endParaRPr lang="es-US" dirty="0"/>
          </a:p>
        </p:txBody>
      </p:sp>
    </p:spTree>
    <p:custDataLst>
      <p:tags r:id="rId1"/>
    </p:custDataLst>
    <p:extLst>
      <p:ext uri="{BB962C8B-B14F-4D97-AF65-F5344CB8AC3E}">
        <p14:creationId xmlns:p14="http://schemas.microsoft.com/office/powerpoint/2010/main" val="1943334904"/>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Servicios cubiertos por Medicare Parte B (continuación)</a:t>
            </a:r>
            <a:endParaRPr lang="es-US" dirty="0"/>
          </a:p>
        </p:txBody>
      </p:sp>
      <p:graphicFrame>
        <p:nvGraphicFramePr>
          <p:cNvPr id="6" name="Table 5" descr="Continuación de la tabla que describe los servicios cubiertos por Medicare Parte B, incluso el equipo médico duradero (DME en inglés). Los detalles se incluyen en las notas del orador." title="continuación de la tabla que describe los servicios de Medicare Parte B"/>
          <p:cNvGraphicFramePr>
            <a:graphicFrameLocks noGrp="1"/>
          </p:cNvGraphicFramePr>
          <p:nvPr>
            <p:extLst>
              <p:ext uri="{D42A27DB-BD31-4B8C-83A1-F6EECF244321}">
                <p14:modId xmlns:p14="http://schemas.microsoft.com/office/powerpoint/2010/main" val="1881947435"/>
              </p:ext>
            </p:extLst>
          </p:nvPr>
        </p:nvGraphicFramePr>
        <p:xfrm>
          <a:off x="0" y="1187117"/>
          <a:ext cx="9144000" cy="5283200"/>
        </p:xfrm>
        <a:graphic>
          <a:graphicData uri="http://schemas.openxmlformats.org/drawingml/2006/table">
            <a:tbl>
              <a:tblPr firstRow="1" bandRow="1">
                <a:tableStyleId>{5C22544A-7EE6-4342-B048-85BDC9FD1C3A}</a:tableStyleId>
              </a:tblPr>
              <a:tblGrid>
                <a:gridCol w="1729945"/>
                <a:gridCol w="7414055"/>
              </a:tblGrid>
              <a:tr h="4844716">
                <a:tc>
                  <a:txBody>
                    <a:bodyPr/>
                    <a:lstStyle/>
                    <a:p>
                      <a:pPr marL="53975" marR="0" indent="0">
                        <a:lnSpc>
                          <a:spcPct val="100000"/>
                        </a:lnSpc>
                        <a:spcBef>
                          <a:spcPts val="600"/>
                        </a:spcBef>
                        <a:spcAft>
                          <a:spcPts val="0"/>
                        </a:spcAft>
                      </a:pPr>
                      <a:r>
                        <a:rPr lang="en-US" sz="2400" b="1" dirty="0" smtClean="0">
                          <a:solidFill>
                            <a:schemeClr val="tx1"/>
                          </a:solidFill>
                          <a:latin typeface="+mj-lt"/>
                        </a:rPr>
                        <a:t>Equipo </a:t>
                      </a:r>
                      <a:r>
                        <a:rPr lang="en-US" sz="2400" b="1" dirty="0" err="1" smtClean="0">
                          <a:solidFill>
                            <a:schemeClr val="tx1"/>
                          </a:solidFill>
                          <a:latin typeface="+mj-lt"/>
                        </a:rPr>
                        <a:t>Médico</a:t>
                      </a:r>
                      <a:r>
                        <a:rPr lang="en-US" sz="2400" b="1" dirty="0" smtClean="0">
                          <a:solidFill>
                            <a:schemeClr val="tx1"/>
                          </a:solidFill>
                          <a:latin typeface="+mj-lt"/>
                        </a:rPr>
                        <a:t> </a:t>
                      </a:r>
                      <a:r>
                        <a:rPr lang="en-US" sz="2400" b="1" dirty="0" err="1" smtClean="0">
                          <a:solidFill>
                            <a:schemeClr val="tx1"/>
                          </a:solidFill>
                          <a:latin typeface="+mj-lt"/>
                        </a:rPr>
                        <a:t>Duradero</a:t>
                      </a:r>
                      <a:endParaRPr lang="en-US" sz="2400" b="1" dirty="0" smtClean="0">
                        <a:solidFill>
                          <a:schemeClr val="tx1"/>
                        </a:solidFill>
                        <a:latin typeface="+mj-lt"/>
                      </a:endParaRPr>
                    </a:p>
                    <a:p>
                      <a:pPr marL="53975" marR="0" indent="0">
                        <a:lnSpc>
                          <a:spcPct val="100000"/>
                        </a:lnSpc>
                        <a:spcBef>
                          <a:spcPts val="600"/>
                        </a:spcBef>
                        <a:spcAft>
                          <a:spcPts val="0"/>
                        </a:spcAft>
                      </a:pPr>
                      <a:r>
                        <a:rPr lang="en-US" sz="2400" b="1" dirty="0" smtClean="0">
                          <a:solidFill>
                            <a:schemeClr val="tx1"/>
                          </a:solidFill>
                          <a:latin typeface="+mj-lt"/>
                        </a:rPr>
                        <a:t>(DME en inglés)</a:t>
                      </a:r>
                      <a:endParaRPr lang="es-US" sz="2400" b="1" dirty="0">
                        <a:solidFill>
                          <a:schemeClr val="tx1"/>
                        </a:solidFill>
                        <a:latin typeface="+mj-lt"/>
                        <a:ea typeface="Calibri"/>
                        <a:cs typeface="Times New Roman"/>
                      </a:endParaRPr>
                    </a:p>
                  </a:txBody>
                  <a:tcPr marL="40047" marR="40047" marT="0" marB="0">
                    <a:solidFill>
                      <a:srgbClr val="D0D8F4"/>
                    </a:solidFill>
                  </a:tcPr>
                </a:tc>
                <a:tc>
                  <a:txBody>
                    <a:bodyPr/>
                    <a:lstStyle/>
                    <a:p>
                      <a:pPr marL="53975" marR="0" indent="0" algn="l" defTabSz="914400" rtl="0" eaLnBrk="1" fontAlgn="auto" latinLnBrk="0" hangingPunct="1">
                        <a:lnSpc>
                          <a:spcPct val="100000"/>
                        </a:lnSpc>
                        <a:spcBef>
                          <a:spcPts val="400"/>
                        </a:spcBef>
                        <a:spcAft>
                          <a:spcPts val="0"/>
                        </a:spcAft>
                        <a:buClrTx/>
                        <a:buSzTx/>
                        <a:buFontTx/>
                        <a:buNone/>
                        <a:tabLst/>
                        <a:defRPr/>
                      </a:pPr>
                      <a:r>
                        <a:rPr lang="en-US" sz="2200" b="0" kern="1200" dirty="0" smtClean="0">
                          <a:solidFill>
                            <a:schemeClr val="tx1"/>
                          </a:solidFill>
                          <a:latin typeface="+mn-lt"/>
                        </a:rPr>
                        <a:t>Elementos como equipo y suministros de oxígeno, sillas de ruedas, andadores y camas de hospital para usarlas en el hogar. Algunos elementos deben rentarse. </a:t>
                      </a:r>
                    </a:p>
                    <a:p>
                      <a:pPr marL="53975" marR="0" indent="0">
                        <a:lnSpc>
                          <a:spcPct val="100000"/>
                        </a:lnSpc>
                        <a:spcBef>
                          <a:spcPts val="400"/>
                        </a:spcBef>
                        <a:spcAft>
                          <a:spcPts val="0"/>
                        </a:spcAft>
                      </a:pPr>
                      <a:r>
                        <a:rPr lang="en-US" sz="2200" b="0" kern="1200" baseline="0" dirty="0" smtClean="0">
                          <a:solidFill>
                            <a:schemeClr val="tx1"/>
                          </a:solidFill>
                        </a:rPr>
                        <a:t>Medicare tiene un programa llamado “oferta competitiva.”</a:t>
                      </a:r>
                    </a:p>
                    <a:p>
                      <a:pPr marL="53975" marR="0" indent="0">
                        <a:lnSpc>
                          <a:spcPct val="100000"/>
                        </a:lnSpc>
                        <a:spcBef>
                          <a:spcPts val="400"/>
                        </a:spcBef>
                        <a:spcAft>
                          <a:spcPts val="0"/>
                        </a:spcAft>
                      </a:pPr>
                      <a:r>
                        <a:rPr lang="en-US" sz="2200" b="0" kern="1200" baseline="0" dirty="0" smtClean="0">
                          <a:solidFill>
                            <a:schemeClr val="tx1"/>
                          </a:solidFill>
                        </a:rPr>
                        <a:t>Si vive en un área de oferta competitiva, debe usar proveedores específicos o Medicare no pagará por el elemento y es probable que usted deba pagar todo el precio.</a:t>
                      </a:r>
                    </a:p>
                    <a:p>
                      <a:pPr marL="53975" marR="0" indent="0" algn="l" defTabSz="914400" rtl="0" eaLnBrk="1" fontAlgn="auto" latinLnBrk="0" hangingPunct="1">
                        <a:lnSpc>
                          <a:spcPct val="100000"/>
                        </a:lnSpc>
                        <a:spcBef>
                          <a:spcPts val="400"/>
                        </a:spcBef>
                        <a:spcAft>
                          <a:spcPts val="0"/>
                        </a:spcAft>
                        <a:buClrTx/>
                        <a:buSzTx/>
                        <a:buFontTx/>
                        <a:buNone/>
                        <a:tabLst/>
                        <a:defRPr/>
                      </a:pPr>
                      <a:r>
                        <a:rPr lang="en-US" sz="2200" b="0" kern="1200" baseline="0" dirty="0" smtClean="0">
                          <a:solidFill>
                            <a:schemeClr val="tx1"/>
                          </a:solidFill>
                          <a:latin typeface="+mn-lt"/>
                        </a:rPr>
                        <a:t>Incluye el programa nacional de pedidos por correo para suministros de autoanálisis de diabetes, e incluye 9 programas locales de bombas de infusión, incluso </a:t>
                      </a:r>
                      <a:r>
                        <a:rPr lang="en-US" sz="2200" b="0" baseline="0" dirty="0" smtClean="0">
                          <a:solidFill>
                            <a:schemeClr val="tx1"/>
                          </a:solidFill>
                          <a:latin typeface="+mn-lt"/>
                        </a:rPr>
                        <a:t>bombas de insulina y suministros para bombas</a:t>
                      </a:r>
                      <a:r>
                        <a:rPr lang="en-US" sz="2200" b="0" dirty="0" smtClean="0">
                          <a:solidFill>
                            <a:schemeClr val="tx1"/>
                          </a:solidFill>
                        </a:rPr>
                        <a:t>.</a:t>
                      </a:r>
                      <a:endParaRPr lang="es-US" sz="2200" b="0" kern="1200" baseline="0" dirty="0" smtClean="0">
                        <a:solidFill>
                          <a:schemeClr val="tx1"/>
                        </a:solidFill>
                        <a:latin typeface="+mn-lt"/>
                        <a:ea typeface="Calibri"/>
                        <a:cs typeface="Times New Roman"/>
                      </a:endParaRPr>
                    </a:p>
                    <a:p>
                      <a:pPr marL="53975" marR="0" indent="0">
                        <a:lnSpc>
                          <a:spcPct val="100000"/>
                        </a:lnSpc>
                        <a:spcBef>
                          <a:spcPts val="400"/>
                        </a:spcBef>
                        <a:spcAft>
                          <a:spcPts val="0"/>
                        </a:spcAft>
                      </a:pPr>
                      <a:r>
                        <a:rPr lang="en-US" sz="2200" b="0" dirty="0" smtClean="0">
                          <a:solidFill>
                            <a:schemeClr val="tx1"/>
                          </a:solidFill>
                        </a:rPr>
                        <a:t>Visite </a:t>
                      </a:r>
                      <a:r>
                        <a:rPr lang="en-US" sz="2200" b="0" dirty="0" smtClean="0">
                          <a:solidFill>
                            <a:schemeClr val="tx1"/>
                          </a:solidFill>
                          <a:hlinkClick r:id="rId4"/>
                        </a:rPr>
                        <a:t>Medicare.gov/supplier</a:t>
                      </a:r>
                      <a:r>
                        <a:rPr lang="en-US" sz="2200" b="0" dirty="0" smtClean="0">
                          <a:solidFill>
                            <a:schemeClr val="tx1"/>
                          </a:solidFill>
                        </a:rPr>
                        <a:t> para encontrar proveedores aprobados por Medicare en su área.</a:t>
                      </a:r>
                    </a:p>
                    <a:p>
                      <a:pPr marL="53975" marR="0" indent="0" algn="l" defTabSz="914400" rtl="0" eaLnBrk="1" fontAlgn="auto" latinLnBrk="0" hangingPunct="1">
                        <a:lnSpc>
                          <a:spcPct val="100000"/>
                        </a:lnSpc>
                        <a:spcBef>
                          <a:spcPts val="400"/>
                        </a:spcBef>
                        <a:spcAft>
                          <a:spcPts val="0"/>
                        </a:spcAft>
                        <a:buClrTx/>
                        <a:buSzTx/>
                        <a:buFontTx/>
                        <a:buNone/>
                        <a:tabLst/>
                        <a:defRPr/>
                      </a:pPr>
                      <a:r>
                        <a:rPr lang="en-US" sz="2200" b="0" kern="1200" baseline="0" dirty="0" smtClean="0">
                          <a:solidFill>
                            <a:schemeClr val="dk1"/>
                          </a:solidFill>
                          <a:latin typeface="+mn-lt"/>
                        </a:rPr>
                        <a:t>Usted paga 20% del monto aprobado por Medicare y aplica el deducible de la Parte B.</a:t>
                      </a:r>
                    </a:p>
                  </a:txBody>
                  <a:tcPr marL="40047" marR="40047" marT="0" marB="0">
                    <a:solidFill>
                      <a:srgbClr val="D0D8F4"/>
                    </a:solidFill>
                  </a:tcPr>
                </a:tc>
              </a:tr>
            </a:tbl>
          </a:graphicData>
        </a:graphic>
      </p:graphicFrame>
      <p:sp>
        <p:nvSpPr>
          <p:cNvPr id="17" name="Date Placeholder 16"/>
          <p:cNvSpPr>
            <a:spLocks noGrp="1"/>
          </p:cNvSpPr>
          <p:nvPr>
            <p:ph type="dt" sz="half" idx="10"/>
          </p:nvPr>
        </p:nvSpPr>
        <p:spPr/>
        <p:txBody>
          <a:bodyPr/>
          <a:lstStyle/>
          <a:p>
            <a:r>
              <a:rPr dirty="0" smtClean="0"/>
              <a:t>Mayo de 2016</a:t>
            </a:r>
            <a:endParaRPr lang="es-US" dirty="0"/>
          </a:p>
        </p:txBody>
      </p:sp>
      <p:sp>
        <p:nvSpPr>
          <p:cNvPr id="18" name="Footer Placeholder 17"/>
          <p:cNvSpPr>
            <a:spLocks noGrp="1"/>
          </p:cNvSpPr>
          <p:nvPr>
            <p:ph type="ftr" sz="quarter" idx="11"/>
          </p:nvPr>
        </p:nvSpPr>
        <p:spPr/>
        <p:txBody>
          <a:bodyPr/>
          <a:lstStyle/>
          <a:p>
            <a:r>
              <a:rPr dirty="0" smtClean="0"/>
              <a:t>Introducción a Medicare</a:t>
            </a:r>
            <a:endParaRPr lang="es-US" dirty="0"/>
          </a:p>
        </p:txBody>
      </p:sp>
      <p:sp>
        <p:nvSpPr>
          <p:cNvPr id="19" name="Slide Number Placeholder 18"/>
          <p:cNvSpPr>
            <a:spLocks noGrp="1"/>
          </p:cNvSpPr>
          <p:nvPr>
            <p:ph type="sldNum" sz="quarter" idx="12"/>
          </p:nvPr>
        </p:nvSpPr>
        <p:spPr/>
        <p:txBody>
          <a:bodyPr/>
          <a:lstStyle/>
          <a:p>
            <a:fld id="{D60A6685-DBF6-4C41-A0CC-AA9EA7A85A20}" type="slidenum">
              <a:rPr lang="en-US" smtClean="0"/>
              <a:pPr/>
              <a:t>28</a:t>
            </a:fld>
            <a:endParaRPr lang="es-US" dirty="0"/>
          </a:p>
        </p:txBody>
      </p:sp>
    </p:spTree>
    <p:custDataLst>
      <p:tags r:id="rId1"/>
    </p:custDataLst>
    <p:extLst>
      <p:ext uri="{BB962C8B-B14F-4D97-AF65-F5344CB8AC3E}">
        <p14:creationId xmlns:p14="http://schemas.microsoft.com/office/powerpoint/2010/main" val="369512981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dirty="0" smtClean="0"/>
              <a:t>Más servicios cubiertos por Medicare Parte B</a:t>
            </a:r>
            <a:endParaRPr lang="es-US" dirty="0"/>
          </a:p>
        </p:txBody>
      </p:sp>
      <p:graphicFrame>
        <p:nvGraphicFramePr>
          <p:cNvPr id="6" name="Table 5" descr="Continuación de la tabla que describe los servicios cubiertos por Medicare Parte B, incluso los servicios de cuidado de la salud en el hogar y otros servicios y suministros necesarios por razones médicas. Los detalles se incluyen en las notas del orador."/>
          <p:cNvGraphicFramePr>
            <a:graphicFrameLocks noGrp="1"/>
          </p:cNvGraphicFramePr>
          <p:nvPr>
            <p:extLst>
              <p:ext uri="{D42A27DB-BD31-4B8C-83A1-F6EECF244321}">
                <p14:modId xmlns:p14="http://schemas.microsoft.com/office/powerpoint/2010/main" val="835549206"/>
              </p:ext>
            </p:extLst>
          </p:nvPr>
        </p:nvGraphicFramePr>
        <p:xfrm>
          <a:off x="64168" y="1267326"/>
          <a:ext cx="8983579" cy="5105400"/>
        </p:xfrm>
        <a:graphic>
          <a:graphicData uri="http://schemas.openxmlformats.org/drawingml/2006/table">
            <a:tbl>
              <a:tblPr firstRow="1" bandRow="1">
                <a:tableStyleId>{5C22544A-7EE6-4342-B048-85BDC9FD1C3A}</a:tableStyleId>
              </a:tblPr>
              <a:tblGrid>
                <a:gridCol w="2185195"/>
                <a:gridCol w="6798384"/>
              </a:tblGrid>
              <a:tr h="2188193">
                <a:tc>
                  <a:txBody>
                    <a:bodyPr/>
                    <a:lstStyle/>
                    <a:p>
                      <a:pPr marL="53975" marR="0" indent="0">
                        <a:lnSpc>
                          <a:spcPct val="100000"/>
                        </a:lnSpc>
                        <a:spcBef>
                          <a:spcPts val="0"/>
                        </a:spcBef>
                        <a:spcAft>
                          <a:spcPts val="0"/>
                        </a:spcAft>
                      </a:pPr>
                      <a:r>
                        <a:rPr lang="en-US" sz="2400" b="1" dirty="0" smtClean="0">
                          <a:solidFill>
                            <a:schemeClr val="tx1"/>
                          </a:solidFill>
                          <a:latin typeface="+mj-lt"/>
                        </a:rPr>
                        <a:t>Servicios de salud en el hogar</a:t>
                      </a:r>
                      <a:endParaRPr lang="es-US" sz="2400" b="1" dirty="0">
                        <a:solidFill>
                          <a:schemeClr val="tx1"/>
                        </a:solidFill>
                        <a:latin typeface="+mj-lt"/>
                        <a:ea typeface="Calibri"/>
                        <a:cs typeface="Times New Roman"/>
                      </a:endParaRPr>
                    </a:p>
                  </a:txBody>
                  <a:tcPr marL="40047" marR="40047" marT="0" marB="0">
                    <a:solidFill>
                      <a:srgbClr val="D0D8E8"/>
                    </a:solidFill>
                  </a:tcPr>
                </a:tc>
                <a:tc>
                  <a: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sz="2200" b="0" i="0" u="none" strike="noStrike" kern="1200" baseline="0" dirty="0" smtClean="0">
                          <a:solidFill>
                            <a:schemeClr val="tx1"/>
                          </a:solidFill>
                          <a:latin typeface="+mn-lt"/>
                        </a:rPr>
                        <a:t>Cuidado de enfermería especializada a tiempo parcial o intermitente, y/o </a:t>
                      </a:r>
                      <a:r>
                        <a:rPr lang="en-US" sz="2200" b="0" i="0" u="none" strike="noStrike" kern="1200" baseline="0" dirty="0" smtClean="0">
                          <a:solidFill>
                            <a:schemeClr val="dk1"/>
                          </a:solidFill>
                          <a:latin typeface="+mn-lt"/>
                        </a:rPr>
                        <a:t>fisioterapia, servicios de terapia del habla, y/o servicios para personas con necesidad continua de terapia ocupacional, </a:t>
                      </a:r>
                      <a:r>
                        <a:rPr lang="en-US" sz="2200" b="0" kern="1200" dirty="0" smtClean="0">
                          <a:solidFill>
                            <a:schemeClr val="dk1"/>
                          </a:solidFill>
                          <a:latin typeface="+mn-lt"/>
                        </a:rPr>
                        <a:t>algunos servicios de suministros para infusión en el hogar, servicios sociales médicos, y suministros médicos </a:t>
                      </a:r>
                      <a:r>
                        <a:rPr lang="en-US" sz="2200" b="0" kern="1200" dirty="0" smtClean="0">
                          <a:solidFill>
                            <a:schemeClr val="tx1"/>
                          </a:solidFill>
                          <a:latin typeface="+mn-lt"/>
                        </a:rPr>
                        <a:t>necesarios por razones médicas.</a:t>
                      </a:r>
                      <a:r>
                        <a:rPr sz="2200" dirty="0"/>
                        <a:t> </a:t>
                      </a:r>
                      <a:r>
                        <a:rPr lang="en-US" sz="2200" b="0" baseline="0" dirty="0" smtClean="0">
                          <a:solidFill>
                            <a:schemeClr val="tx1"/>
                          </a:solidFill>
                          <a:latin typeface="+mj-lt"/>
                        </a:rPr>
                        <a:t>Usted no paga por los </a:t>
                      </a:r>
                      <a:r>
                        <a:rPr lang="en-US" sz="2200" b="0" baseline="0" dirty="0" err="1" smtClean="0">
                          <a:solidFill>
                            <a:schemeClr val="tx1"/>
                          </a:solidFill>
                          <a:latin typeface="+mj-lt"/>
                        </a:rPr>
                        <a:t>servicios</a:t>
                      </a:r>
                      <a:r>
                        <a:rPr lang="en-US" sz="2200" b="0" baseline="0" dirty="0" smtClean="0">
                          <a:solidFill>
                            <a:schemeClr val="tx1"/>
                          </a:solidFill>
                          <a:latin typeface="+mj-lt"/>
                        </a:rPr>
                        <a:t> </a:t>
                      </a:r>
                      <a:r>
                        <a:rPr lang="en-US" sz="2200" b="0" baseline="0" dirty="0" err="1" smtClean="0">
                          <a:solidFill>
                            <a:schemeClr val="tx1"/>
                          </a:solidFill>
                          <a:latin typeface="+mj-lt"/>
                        </a:rPr>
                        <a:t>cubiertos</a:t>
                      </a:r>
                      <a:endParaRPr lang="en-US" sz="2200" b="0" baseline="0" dirty="0" smtClean="0">
                        <a:solidFill>
                          <a:schemeClr val="tx1"/>
                        </a:solidFill>
                        <a:latin typeface="+mj-lt"/>
                      </a:endParaRPr>
                    </a:p>
                    <a:p>
                      <a:pPr marL="0" marR="0" indent="0" algn="l" defTabSz="914400" rtl="0" eaLnBrk="1" fontAlgn="auto" latinLnBrk="0" hangingPunct="1">
                        <a:lnSpc>
                          <a:spcPct val="100000"/>
                        </a:lnSpc>
                        <a:spcBef>
                          <a:spcPts val="600"/>
                        </a:spcBef>
                        <a:spcAft>
                          <a:spcPts val="0"/>
                        </a:spcAft>
                        <a:buClrTx/>
                        <a:buSzTx/>
                        <a:buFontTx/>
                        <a:buNone/>
                        <a:tabLst/>
                        <a:defRPr/>
                      </a:pPr>
                      <a:endParaRPr lang="es-US" sz="2200" b="0" dirty="0">
                        <a:solidFill>
                          <a:schemeClr val="tx1"/>
                        </a:solidFill>
                        <a:latin typeface="+mj-lt"/>
                        <a:ea typeface="Calibri"/>
                        <a:cs typeface="Times New Roman"/>
                      </a:endParaRPr>
                    </a:p>
                  </a:txBody>
                  <a:tcPr marL="40047" marR="40047" marT="0" marB="0">
                    <a:solidFill>
                      <a:srgbClr val="D0D8E8"/>
                    </a:solidFill>
                  </a:tcPr>
                </a:tc>
              </a:tr>
              <a:tr h="2188193">
                <a:tc>
                  <a:txBody>
                    <a:bodyPr/>
                    <a:lstStyle/>
                    <a:p>
                      <a:pPr marL="53975" marR="0" indent="0">
                        <a:lnSpc>
                          <a:spcPct val="100000"/>
                        </a:lnSpc>
                        <a:spcBef>
                          <a:spcPts val="600"/>
                        </a:spcBef>
                        <a:spcAft>
                          <a:spcPts val="0"/>
                        </a:spcAft>
                      </a:pPr>
                      <a:r>
                        <a:rPr lang="en-US" sz="2400" b="1" dirty="0" smtClean="0">
                          <a:latin typeface="+mj-lt"/>
                        </a:rPr>
                        <a:t>Otros (esta no es una lista completa)</a:t>
                      </a:r>
                      <a:endParaRPr lang="es-US" sz="2400" b="1" dirty="0">
                        <a:latin typeface="+mj-lt"/>
                        <a:ea typeface="Calibri"/>
                        <a:cs typeface="Times New Roman"/>
                      </a:endParaRPr>
                    </a:p>
                  </a:txBody>
                  <a:tcPr marL="40047" marR="40047" marT="0" marB="0">
                    <a:solidFill>
                      <a:srgbClr val="E9EDF4"/>
                    </a:solidFill>
                  </a:tcPr>
                </a:tc>
                <a:tc>
                  <a:txBody>
                    <a:bodyPr/>
                    <a:lstStyle/>
                    <a:p>
                      <a:pPr marL="53975" marR="0" indent="0">
                        <a:lnSpc>
                          <a:spcPct val="100000"/>
                        </a:lnSpc>
                        <a:spcBef>
                          <a:spcPts val="600"/>
                        </a:spcBef>
                        <a:spcAft>
                          <a:spcPts val="0"/>
                        </a:spcAft>
                      </a:pPr>
                      <a:r>
                        <a:rPr sz="2200" dirty="0" err="1"/>
                        <a:t>Servicios</a:t>
                      </a:r>
                      <a:r>
                        <a:rPr sz="2200" dirty="0"/>
                        <a:t> </a:t>
                      </a:r>
                      <a:r>
                        <a:rPr sz="2200" dirty="0" err="1"/>
                        <a:t>médicos</a:t>
                      </a:r>
                      <a:r>
                        <a:rPr sz="2200" dirty="0"/>
                        <a:t> y </a:t>
                      </a:r>
                      <a:r>
                        <a:rPr sz="2200" dirty="0" err="1"/>
                        <a:t>suministros</a:t>
                      </a:r>
                      <a:r>
                        <a:rPr sz="2200" dirty="0"/>
                        <a:t> </a:t>
                      </a:r>
                      <a:r>
                        <a:rPr sz="2200" dirty="0" err="1"/>
                        <a:t>necesarios</a:t>
                      </a:r>
                      <a:r>
                        <a:rPr sz="2200" dirty="0"/>
                        <a:t> </a:t>
                      </a:r>
                      <a:r>
                        <a:rPr sz="2200" dirty="0" err="1"/>
                        <a:t>por</a:t>
                      </a:r>
                      <a:r>
                        <a:rPr sz="2200" dirty="0"/>
                        <a:t> </a:t>
                      </a:r>
                      <a:r>
                        <a:rPr sz="2200" dirty="0" err="1"/>
                        <a:t>razones</a:t>
                      </a:r>
                      <a:r>
                        <a:rPr sz="2200" dirty="0"/>
                        <a:t> </a:t>
                      </a:r>
                      <a:r>
                        <a:rPr sz="2200" dirty="0" err="1"/>
                        <a:t>médicas</a:t>
                      </a:r>
                      <a:r>
                        <a:rPr lang="en-US" sz="2200" dirty="0" smtClean="0">
                          <a:latin typeface="+mn-lt"/>
                        </a:rPr>
                        <a:t>, tales como servicios de laboratorio clínico, suministros de diabetes, servicios y suministros para diálisis renal, cuidado de la salud mental, medicamentos recetados ambulatorios limitados, radiografías de diagnóstico, IRM, TC y ECG, trasplantes y otros servicios. Los costos varían.</a:t>
                      </a:r>
                      <a:endParaRPr lang="es-US" sz="2200" dirty="0">
                        <a:latin typeface="+mn-lt"/>
                        <a:ea typeface="Calibri"/>
                        <a:cs typeface="Times New Roman"/>
                      </a:endParaRPr>
                    </a:p>
                  </a:txBody>
                  <a:tcPr marL="40047" marR="40047" marT="0" marB="0">
                    <a:solidFill>
                      <a:srgbClr val="E9EDF4"/>
                    </a:solidFill>
                  </a:tcPr>
                </a:tc>
              </a:tr>
            </a:tbl>
          </a:graphicData>
        </a:graphic>
      </p:graphicFrame>
      <p:sp>
        <p:nvSpPr>
          <p:cNvPr id="20" name="Date Placeholder 19"/>
          <p:cNvSpPr>
            <a:spLocks noGrp="1"/>
          </p:cNvSpPr>
          <p:nvPr>
            <p:ph type="dt" sz="half" idx="10"/>
          </p:nvPr>
        </p:nvSpPr>
        <p:spPr/>
        <p:txBody>
          <a:bodyPr/>
          <a:lstStyle/>
          <a:p>
            <a:r>
              <a:rPr dirty="0" smtClean="0"/>
              <a:t>Mayo de 2016</a:t>
            </a:r>
            <a:endParaRPr lang="es-US" dirty="0"/>
          </a:p>
        </p:txBody>
      </p:sp>
      <p:sp>
        <p:nvSpPr>
          <p:cNvPr id="21" name="Footer Placeholder 20"/>
          <p:cNvSpPr>
            <a:spLocks noGrp="1"/>
          </p:cNvSpPr>
          <p:nvPr>
            <p:ph type="ftr" sz="quarter" idx="11"/>
          </p:nvPr>
        </p:nvSpPr>
        <p:spPr/>
        <p:txBody>
          <a:bodyPr/>
          <a:lstStyle/>
          <a:p>
            <a:r>
              <a:rPr dirty="0" smtClean="0"/>
              <a:t>Introducción a Medicare</a:t>
            </a:r>
            <a:endParaRPr lang="es-US" dirty="0"/>
          </a:p>
        </p:txBody>
      </p:sp>
      <p:sp>
        <p:nvSpPr>
          <p:cNvPr id="22" name="Slide Number Placeholder 21"/>
          <p:cNvSpPr>
            <a:spLocks noGrp="1"/>
          </p:cNvSpPr>
          <p:nvPr>
            <p:ph type="sldNum" sz="quarter" idx="12"/>
          </p:nvPr>
        </p:nvSpPr>
        <p:spPr/>
        <p:txBody>
          <a:bodyPr/>
          <a:lstStyle/>
          <a:p>
            <a:fld id="{D60A6685-DBF6-4C41-A0CC-AA9EA7A85A20}" type="slidenum">
              <a:rPr lang="en-US" smtClean="0"/>
              <a:pPr/>
              <a:t>29</a:t>
            </a:fld>
            <a:endParaRPr lang="es-US" dirty="0"/>
          </a:p>
        </p:txBody>
      </p:sp>
    </p:spTree>
    <p:custDataLst>
      <p:tags r:id="rId1"/>
    </p:custDataLst>
    <p:extLst>
      <p:ext uri="{BB962C8B-B14F-4D97-AF65-F5344CB8AC3E}">
        <p14:creationId xmlns:p14="http://schemas.microsoft.com/office/powerpoint/2010/main" val="318563035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Lección 1: Características básicas del programa</a:t>
            </a:r>
            <a:endParaRPr lang="es-US" dirty="0"/>
          </a:p>
        </p:txBody>
      </p:sp>
      <p:sp>
        <p:nvSpPr>
          <p:cNvPr id="3" name="Content Placeholder 2"/>
          <p:cNvSpPr>
            <a:spLocks noGrp="1"/>
          </p:cNvSpPr>
          <p:nvPr>
            <p:ph idx="1"/>
          </p:nvPr>
        </p:nvSpPr>
        <p:spPr/>
        <p:txBody>
          <a:bodyPr/>
          <a:lstStyle/>
          <a:p>
            <a:r>
              <a:rPr dirty="0" smtClean="0"/>
              <a:t>¿Qué es Medicare? </a:t>
            </a:r>
          </a:p>
          <a:p>
            <a:r>
              <a:rPr dirty="0" smtClean="0"/>
              <a:t>Cómo inscribirse en Medicare Original</a:t>
            </a:r>
          </a:p>
          <a:p>
            <a:r>
              <a:rPr dirty="0" smtClean="0"/>
              <a:t>Beneficios y costos de la Parte A y la Parte B</a:t>
            </a:r>
          </a:p>
          <a:p>
            <a:endParaRPr lang="es-US" dirty="0"/>
          </a:p>
        </p:txBody>
      </p:sp>
      <p:sp>
        <p:nvSpPr>
          <p:cNvPr id="13" name="Footer Placeholder 12"/>
          <p:cNvSpPr>
            <a:spLocks noGrp="1"/>
          </p:cNvSpPr>
          <p:nvPr>
            <p:ph type="ftr" sz="quarter" idx="11"/>
          </p:nvPr>
        </p:nvSpPr>
        <p:spPr/>
        <p:txBody>
          <a:bodyPr/>
          <a:lstStyle/>
          <a:p>
            <a:r>
              <a:rPr dirty="0" smtClean="0"/>
              <a:t>Introducción a Medicare</a:t>
            </a:r>
            <a:endParaRPr lang="es-US" dirty="0"/>
          </a:p>
        </p:txBody>
      </p:sp>
      <p:sp>
        <p:nvSpPr>
          <p:cNvPr id="14" name="Slide Number Placeholder 13"/>
          <p:cNvSpPr>
            <a:spLocks noGrp="1"/>
          </p:cNvSpPr>
          <p:nvPr>
            <p:ph type="sldNum" sz="quarter" idx="12"/>
          </p:nvPr>
        </p:nvSpPr>
        <p:spPr/>
        <p:txBody>
          <a:bodyPr/>
          <a:lstStyle/>
          <a:p>
            <a:fld id="{D3B75908-2BC4-4CCC-BE4B-63652A0FD379}" type="slidenum">
              <a:rPr lang="en-US" smtClean="0"/>
              <a:pPr/>
              <a:t>3</a:t>
            </a:fld>
            <a:endParaRPr lang="es-US" dirty="0"/>
          </a:p>
        </p:txBody>
      </p:sp>
      <p:sp>
        <p:nvSpPr>
          <p:cNvPr id="11" name="Date Placeholder 10"/>
          <p:cNvSpPr>
            <a:spLocks noGrp="1"/>
          </p:cNvSpPr>
          <p:nvPr>
            <p:ph type="dt" sz="half" idx="2"/>
          </p:nvPr>
        </p:nvSpPr>
        <p:spPr/>
        <p:txBody>
          <a:bodyPr/>
          <a:lstStyle/>
          <a:p>
            <a:r>
              <a:rPr dirty="0" smtClean="0"/>
              <a:t>Mayo de 2016</a:t>
            </a:r>
            <a:endParaRPr lang="es-US" dirty="0"/>
          </a:p>
        </p:txBody>
      </p:sp>
    </p:spTree>
    <p:extLst>
      <p:ext uri="{BB962C8B-B14F-4D97-AF65-F5344CB8AC3E}">
        <p14:creationId xmlns:p14="http://schemas.microsoft.com/office/powerpoint/2010/main" val="9763735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Servicios preventivos cubiertos por Medicare Parte B (continuación)</a:t>
            </a:r>
          </a:p>
        </p:txBody>
      </p:sp>
      <p:sp>
        <p:nvSpPr>
          <p:cNvPr id="13" name="Content Placeholder 12"/>
          <p:cNvSpPr>
            <a:spLocks noGrp="1"/>
          </p:cNvSpPr>
          <p:nvPr>
            <p:ph idx="1"/>
          </p:nvPr>
        </p:nvSpPr>
        <p:spPr>
          <a:xfrm>
            <a:off x="285750" y="1306764"/>
            <a:ext cx="4370388" cy="5187262"/>
          </a:xfrm>
        </p:spPr>
        <p:txBody>
          <a:bodyPr>
            <a:normAutofit fontScale="40000" lnSpcReduction="20000"/>
          </a:bodyPr>
          <a:lstStyle/>
          <a:p>
            <a:r>
              <a:rPr lang="it-IT" sz="3500" dirty="0" smtClean="0"/>
              <a:t>Consulta preventiva "Bienvenido a Medicare"</a:t>
            </a:r>
            <a:endParaRPr lang="es-US" sz="3500" dirty="0" smtClean="0"/>
          </a:p>
          <a:p>
            <a:r>
              <a:rPr lang="en-US" sz="3500" dirty="0" smtClean="0"/>
              <a:t>Consulta anual de "Bienestar"</a:t>
            </a:r>
          </a:p>
          <a:p>
            <a:r>
              <a:rPr lang="en-US" sz="3500" dirty="0" smtClean="0"/>
              <a:t>Pruebas de detección del aneurisma aórtico abdominal</a:t>
            </a:r>
          </a:p>
          <a:p>
            <a:r>
              <a:rPr lang="en-US" sz="3500" dirty="0" smtClean="0"/>
              <a:t>Evaluación y orientación sobre el abuso de alcohol</a:t>
            </a:r>
          </a:p>
          <a:p>
            <a:r>
              <a:rPr lang="en-US" sz="3500" dirty="0" smtClean="0"/>
              <a:t>Prueba de densidad de masa ósea/densitometría ósea</a:t>
            </a:r>
          </a:p>
          <a:p>
            <a:r>
              <a:rPr lang="en-US" sz="3500" dirty="0" smtClean="0"/>
              <a:t>Prueba de detección del cáncer de mama (mamografía)</a:t>
            </a:r>
          </a:p>
          <a:p>
            <a:r>
              <a:rPr lang="en-US" sz="3500" dirty="0" smtClean="0"/>
              <a:t>Visita de reducción del riesgo de trastornos cardiovasculares (CVD en inglés)</a:t>
            </a:r>
          </a:p>
          <a:p>
            <a:r>
              <a:rPr lang="en-US" sz="3500" dirty="0" smtClean="0"/>
              <a:t>Controles de enfermedades cardiovasculares </a:t>
            </a:r>
          </a:p>
          <a:p>
            <a:r>
              <a:rPr lang="en-US" sz="3500" dirty="0" smtClean="0"/>
              <a:t>Prueba de detección del cáncer cervical y vaginal</a:t>
            </a:r>
          </a:p>
          <a:p>
            <a:pPr lvl="1"/>
            <a:r>
              <a:rPr lang="en-US" sz="3300" dirty="0"/>
              <a:t>Prueba de detección del papilomavirus humano (PVH)</a:t>
            </a:r>
          </a:p>
          <a:p>
            <a:r>
              <a:rPr lang="en-US" sz="3300" dirty="0" smtClean="0"/>
              <a:t>Pruebas de detección del cáncer colorrectal</a:t>
            </a:r>
          </a:p>
          <a:p>
            <a:pPr lvl="1"/>
            <a:r>
              <a:rPr sz="3000" dirty="0" err="1" smtClean="0"/>
              <a:t>Prueba</a:t>
            </a:r>
            <a:r>
              <a:rPr sz="3000" dirty="0" smtClean="0"/>
              <a:t> de </a:t>
            </a:r>
            <a:r>
              <a:rPr sz="3000" dirty="0" err="1" smtClean="0"/>
              <a:t>detección</a:t>
            </a:r>
            <a:r>
              <a:rPr sz="3000" dirty="0" smtClean="0"/>
              <a:t> de </a:t>
            </a:r>
            <a:r>
              <a:rPr sz="3000" dirty="0" err="1" smtClean="0"/>
              <a:t>sangre</a:t>
            </a:r>
            <a:r>
              <a:rPr sz="3000" dirty="0" smtClean="0"/>
              <a:t> </a:t>
            </a:r>
            <a:r>
              <a:rPr sz="3000" dirty="0" err="1" smtClean="0"/>
              <a:t>oculta</a:t>
            </a:r>
            <a:r>
              <a:rPr sz="3000" dirty="0" smtClean="0"/>
              <a:t> en </a:t>
            </a:r>
            <a:r>
              <a:rPr sz="3000" dirty="0" err="1" smtClean="0"/>
              <a:t>heces</a:t>
            </a:r>
            <a:endParaRPr sz="3000" dirty="0" smtClean="0"/>
          </a:p>
          <a:p>
            <a:pPr lvl="1"/>
            <a:r>
              <a:rPr sz="3000" dirty="0" err="1" smtClean="0"/>
              <a:t>Evaluación</a:t>
            </a:r>
            <a:r>
              <a:rPr sz="3000" dirty="0" smtClean="0"/>
              <a:t> </a:t>
            </a:r>
            <a:r>
              <a:rPr sz="3000" dirty="0" err="1" smtClean="0"/>
              <a:t>por</a:t>
            </a:r>
            <a:r>
              <a:rPr sz="3000" dirty="0" smtClean="0"/>
              <a:t> </a:t>
            </a:r>
            <a:r>
              <a:rPr sz="3000" dirty="0" err="1" smtClean="0"/>
              <a:t>sigmoidoscopía</a:t>
            </a:r>
            <a:r>
              <a:rPr sz="3000" dirty="0" smtClean="0"/>
              <a:t> flexible</a:t>
            </a:r>
          </a:p>
          <a:p>
            <a:pPr lvl="1"/>
            <a:r>
              <a:rPr sz="3000" dirty="0" err="1" smtClean="0"/>
              <a:t>Evaluación</a:t>
            </a:r>
            <a:r>
              <a:rPr sz="3000" dirty="0" smtClean="0"/>
              <a:t> </a:t>
            </a:r>
            <a:r>
              <a:rPr sz="3000" dirty="0" err="1" smtClean="0"/>
              <a:t>por</a:t>
            </a:r>
            <a:r>
              <a:rPr sz="3000" dirty="0" smtClean="0"/>
              <a:t> </a:t>
            </a:r>
            <a:r>
              <a:rPr sz="3000" dirty="0" err="1" smtClean="0"/>
              <a:t>colonoscopía</a:t>
            </a:r>
            <a:endParaRPr sz="3000" dirty="0" smtClean="0"/>
          </a:p>
          <a:p>
            <a:pPr lvl="1"/>
            <a:r>
              <a:rPr sz="3000" dirty="0" err="1" smtClean="0"/>
              <a:t>Evaluación</a:t>
            </a:r>
            <a:r>
              <a:rPr sz="3000" dirty="0" smtClean="0"/>
              <a:t> con enema de </a:t>
            </a:r>
            <a:r>
              <a:rPr sz="3000" dirty="0" err="1" smtClean="0"/>
              <a:t>bario</a:t>
            </a:r>
            <a:endParaRPr sz="3000" dirty="0" smtClean="0"/>
          </a:p>
          <a:p>
            <a:pPr lvl="1"/>
            <a:r>
              <a:rPr sz="3000" dirty="0" err="1" smtClean="0"/>
              <a:t>Prueba</a:t>
            </a:r>
            <a:r>
              <a:rPr sz="3000" dirty="0" smtClean="0"/>
              <a:t> de ADN en </a:t>
            </a:r>
            <a:r>
              <a:rPr sz="3000" dirty="0" err="1" smtClean="0"/>
              <a:t>heces</a:t>
            </a:r>
            <a:r>
              <a:rPr sz="3000" dirty="0" smtClean="0"/>
              <a:t> multi </a:t>
            </a:r>
            <a:r>
              <a:rPr sz="3000" dirty="0" err="1" smtClean="0"/>
              <a:t>objetivo</a:t>
            </a:r>
            <a:endParaRPr sz="3000" dirty="0" smtClean="0"/>
          </a:p>
        </p:txBody>
      </p:sp>
      <p:pic>
        <p:nvPicPr>
          <p:cNvPr id="8" name="Picture 2" descr="Cuadro con la palabra &quot;nuevo&quot; para indicar que la cobertura de la prueba de PVH es nueva" title="Cuadro con la palabra &quot;nuevo&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29075" y="4537922"/>
            <a:ext cx="542925" cy="312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Content Placeholder 13"/>
          <p:cNvSpPr>
            <a:spLocks noGrp="1"/>
          </p:cNvSpPr>
          <p:nvPr>
            <p:ph sz="half" idx="4294967295"/>
          </p:nvPr>
        </p:nvSpPr>
        <p:spPr>
          <a:xfrm>
            <a:off x="4656138" y="1306764"/>
            <a:ext cx="4487862" cy="5010150"/>
          </a:xfrm>
        </p:spPr>
        <p:txBody>
          <a:bodyPr>
            <a:normAutofit fontScale="62500" lnSpcReduction="20000"/>
          </a:bodyPr>
          <a:lstStyle/>
          <a:p>
            <a:r>
              <a:rPr lang="en-US" sz="2900" dirty="0"/>
              <a:t>Evaluación de la depresión</a:t>
            </a:r>
          </a:p>
          <a:p>
            <a:r>
              <a:rPr lang="en-US" sz="2900" dirty="0" smtClean="0"/>
              <a:t>Controles de diabetes</a:t>
            </a:r>
          </a:p>
          <a:p>
            <a:r>
              <a:rPr lang="en-US" sz="2900" dirty="0" smtClean="0"/>
              <a:t>Capacitación para el manejo de la diabetes</a:t>
            </a:r>
          </a:p>
          <a:p>
            <a:r>
              <a:rPr lang="en-US" sz="2900" dirty="0" smtClean="0"/>
              <a:t>Vacunas contra la gripe</a:t>
            </a:r>
          </a:p>
          <a:p>
            <a:r>
              <a:rPr lang="en-US" sz="2900" dirty="0" smtClean="0"/>
              <a:t>Pruebas de glaucoma</a:t>
            </a:r>
          </a:p>
          <a:p>
            <a:r>
              <a:rPr lang="en-US" sz="2900" dirty="0" smtClean="0"/>
              <a:t>Vacuna contra la hepatitis B</a:t>
            </a:r>
          </a:p>
          <a:p>
            <a:r>
              <a:rPr lang="en-US" sz="2900" dirty="0" smtClean="0"/>
              <a:t>Prueba de detección de la hepatitis C</a:t>
            </a:r>
          </a:p>
          <a:p>
            <a:r>
              <a:rPr lang="en-US" sz="2900" dirty="0" smtClean="0"/>
              <a:t>Prueba de detección del VIH </a:t>
            </a:r>
          </a:p>
          <a:p>
            <a:r>
              <a:rPr lang="en-US" sz="2900" dirty="0" smtClean="0"/>
              <a:t>Prueba de detección del cáncer de pulmón</a:t>
            </a:r>
          </a:p>
          <a:p>
            <a:r>
              <a:rPr lang="en-US" sz="2900" dirty="0" smtClean="0"/>
              <a:t>Servicios de terapia médica de nutrición</a:t>
            </a:r>
          </a:p>
          <a:p>
            <a:r>
              <a:rPr lang="en-US" sz="2900" dirty="0" smtClean="0"/>
              <a:t>Evaluación y orientación sobre la obesidad</a:t>
            </a:r>
          </a:p>
          <a:p>
            <a:r>
              <a:rPr lang="en-US" sz="2900" dirty="0" smtClean="0"/>
              <a:t>Vacunas contra el neumococo</a:t>
            </a:r>
          </a:p>
          <a:p>
            <a:r>
              <a:rPr lang="en-US" sz="2900" dirty="0" smtClean="0"/>
              <a:t>Prueba de detección del cáncer de próstata</a:t>
            </a:r>
          </a:p>
          <a:p>
            <a:r>
              <a:rPr lang="en-US" sz="2900" dirty="0" smtClean="0"/>
              <a:t>Evaluación y orientación sobre infecciones de transmisión sexual</a:t>
            </a:r>
          </a:p>
          <a:p>
            <a:r>
              <a:rPr lang="en-US" sz="2900" dirty="0" smtClean="0"/>
              <a:t>Orientación para dejar de fumar</a:t>
            </a:r>
          </a:p>
          <a:p>
            <a:pPr lvl="1"/>
            <a:endParaRPr lang="es-US" dirty="0" smtClean="0"/>
          </a:p>
          <a:p>
            <a:endParaRPr lang="es-US" dirty="0"/>
          </a:p>
        </p:txBody>
      </p:sp>
      <p:pic>
        <p:nvPicPr>
          <p:cNvPr id="6" name="Picture 5" descr="fotografía de una manzana" title="fotografía de una manzana"/>
          <p:cNvPicPr>
            <a:picLocks noChangeAspect="1"/>
          </p:cNvPicPr>
          <p:nvPr/>
        </p:nvPicPr>
        <p:blipFill>
          <a:blip r:embed="rId4"/>
          <a:stretch>
            <a:fillRect/>
          </a:stretch>
        </p:blipFill>
        <p:spPr>
          <a:xfrm>
            <a:off x="3583273" y="5116321"/>
            <a:ext cx="1146147" cy="1292464"/>
          </a:xfrm>
          <a:prstGeom prst="rect">
            <a:avLst/>
          </a:prstGeom>
        </p:spPr>
      </p:pic>
      <p:sp>
        <p:nvSpPr>
          <p:cNvPr id="3" name="Date Placeholder 2"/>
          <p:cNvSpPr>
            <a:spLocks noGrp="1"/>
          </p:cNvSpPr>
          <p:nvPr>
            <p:ph type="dt" sz="half" idx="10"/>
          </p:nvPr>
        </p:nvSpPr>
        <p:spPr>
          <a:prstGeom prst="rect">
            <a:avLst/>
          </a:prstGeom>
        </p:spPr>
        <p:txBody>
          <a:bodyPr/>
          <a:lstStyle/>
          <a:p>
            <a:r>
              <a:rPr lang="en-US" sz="1200" dirty="0" smtClean="0"/>
              <a:t>Mayo de 2016</a:t>
            </a:r>
            <a:endParaRPr lang="es-US" sz="1200" dirty="0"/>
          </a:p>
        </p:txBody>
      </p:sp>
      <p:sp>
        <p:nvSpPr>
          <p:cNvPr id="10" name="Footer Placeholder 8"/>
          <p:cNvSpPr>
            <a:spLocks noGrp="1"/>
          </p:cNvSpPr>
          <p:nvPr>
            <p:ph type="ftr" sz="quarter" idx="11"/>
          </p:nvPr>
        </p:nvSpPr>
        <p:spPr>
          <a:xfrm>
            <a:off x="3028950" y="6356351"/>
            <a:ext cx="3086100" cy="365125"/>
          </a:xfrm>
        </p:spPr>
        <p:txBody>
          <a:bodyPr/>
          <a:lstStyle/>
          <a:p>
            <a:r>
              <a:rPr dirty="0" smtClean="0"/>
              <a:t>Introducción a Medicare</a:t>
            </a:r>
            <a:endParaRPr lang="es-US" dirty="0"/>
          </a:p>
        </p:txBody>
      </p:sp>
      <p:sp>
        <p:nvSpPr>
          <p:cNvPr id="5" name="Slide Number Placeholder 4"/>
          <p:cNvSpPr>
            <a:spLocks noGrp="1"/>
          </p:cNvSpPr>
          <p:nvPr>
            <p:ph type="sldNum" sz="quarter" idx="12"/>
          </p:nvPr>
        </p:nvSpPr>
        <p:spPr/>
        <p:txBody>
          <a:bodyPr/>
          <a:lstStyle/>
          <a:p>
            <a:fld id="{BDDA0CBE-EFB6-C34D-81FF-BF5DCACA5E09}" type="slidenum">
              <a:rPr lang="en-US" smtClean="0"/>
              <a:pPr/>
              <a:t>30</a:t>
            </a:fld>
            <a:endParaRPr lang="es-US" dirty="0"/>
          </a:p>
        </p:txBody>
      </p:sp>
    </p:spTree>
    <p:extLst>
      <p:ext uri="{BB962C8B-B14F-4D97-AF65-F5344CB8AC3E}">
        <p14:creationId xmlns:p14="http://schemas.microsoft.com/office/powerpoint/2010/main" val="35654118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dirty="0" smtClean="0"/>
              <a:t>Pago de los servicios preventivos </a:t>
            </a:r>
          </a:p>
        </p:txBody>
      </p:sp>
      <p:sp>
        <p:nvSpPr>
          <p:cNvPr id="9219" name="Rectangle 3"/>
          <p:cNvSpPr>
            <a:spLocks noGrp="1" noChangeArrowheads="1"/>
          </p:cNvSpPr>
          <p:nvPr>
            <p:ph idx="1"/>
          </p:nvPr>
        </p:nvSpPr>
        <p:spPr/>
        <p:txBody>
          <a:bodyPr/>
          <a:lstStyle/>
          <a:p>
            <a:r>
              <a:rPr dirty="0" smtClean="0"/>
              <a:t>En Medicare Original usted</a:t>
            </a:r>
          </a:p>
          <a:p>
            <a:pPr lvl="1" indent="-292100"/>
            <a:r>
              <a:rPr sz="2600" dirty="0" smtClean="0"/>
              <a:t>No paga nada por la mayoría de los servicios preventivos si su proveedor acepta la "asignación” </a:t>
            </a:r>
          </a:p>
          <a:p>
            <a:pPr lvl="1" indent="-292100"/>
            <a:r>
              <a:rPr sz="2600" dirty="0" smtClean="0"/>
              <a:t>Es posible que deba pagar más si el proveedor no acepta la asignación</a:t>
            </a:r>
          </a:p>
          <a:p>
            <a:pPr lvl="1" indent="-292100"/>
            <a:r>
              <a:rPr sz="2600" dirty="0" smtClean="0"/>
              <a:t>Es posible que tenga un copago</a:t>
            </a:r>
          </a:p>
          <a:p>
            <a:pPr lvl="2"/>
            <a:r>
              <a:rPr sz="2600" dirty="0" smtClean="0"/>
              <a:t>Si el médico le brinda otros servicios que no son parte de los beneficios preventivos cubiertos, o</a:t>
            </a:r>
          </a:p>
          <a:p>
            <a:pPr lvl="2"/>
            <a:r>
              <a:rPr sz="2600" dirty="0" smtClean="0"/>
              <a:t>Para ciertos servicios preventivos.</a:t>
            </a:r>
          </a:p>
          <a:p>
            <a:pPr lvl="1"/>
            <a:endParaRPr lang="es-US" dirty="0"/>
          </a:p>
        </p:txBody>
      </p:sp>
      <p:sp>
        <p:nvSpPr>
          <p:cNvPr id="8" name="Date Placeholder 7"/>
          <p:cNvSpPr>
            <a:spLocks noGrp="1"/>
          </p:cNvSpPr>
          <p:nvPr>
            <p:ph type="dt" sz="half" idx="10"/>
          </p:nvPr>
        </p:nvSpPr>
        <p:spPr/>
        <p:txBody>
          <a:bodyPr/>
          <a:lstStyle/>
          <a:p>
            <a:r>
              <a:rPr dirty="0" smtClean="0"/>
              <a:t>Mayo de 2016</a:t>
            </a:r>
            <a:endParaRPr lang="es-US" dirty="0"/>
          </a:p>
        </p:txBody>
      </p:sp>
      <p:sp>
        <p:nvSpPr>
          <p:cNvPr id="9" name="Footer Placeholder 8"/>
          <p:cNvSpPr>
            <a:spLocks noGrp="1"/>
          </p:cNvSpPr>
          <p:nvPr>
            <p:ph type="ftr" sz="quarter" idx="11"/>
          </p:nvPr>
        </p:nvSpPr>
        <p:spPr/>
        <p:txBody>
          <a:bodyPr/>
          <a:lstStyle/>
          <a:p>
            <a:r>
              <a:rPr dirty="0" smtClean="0"/>
              <a:t>Introducción a Medicare</a:t>
            </a:r>
            <a:endParaRPr lang="es-US" dirty="0"/>
          </a:p>
        </p:txBody>
      </p:sp>
      <p:sp>
        <p:nvSpPr>
          <p:cNvPr id="10" name="Slide Number Placeholder 9"/>
          <p:cNvSpPr>
            <a:spLocks noGrp="1"/>
          </p:cNvSpPr>
          <p:nvPr>
            <p:ph type="sldNum" sz="quarter" idx="12"/>
          </p:nvPr>
        </p:nvSpPr>
        <p:spPr/>
        <p:txBody>
          <a:bodyPr/>
          <a:lstStyle/>
          <a:p>
            <a:fld id="{D60A6685-DBF6-4C41-A0CC-AA9EA7A85A20}" type="slidenum">
              <a:rPr lang="en-US" smtClean="0"/>
              <a:t>31</a:t>
            </a:fld>
            <a:endParaRPr lang="es-US" dirty="0"/>
          </a:p>
        </p:txBody>
      </p:sp>
    </p:spTree>
    <p:custDataLst>
      <p:tags r:id="rId1"/>
    </p:custDataLst>
    <p:extLst>
      <p:ext uri="{BB962C8B-B14F-4D97-AF65-F5344CB8AC3E}">
        <p14:creationId xmlns:p14="http://schemas.microsoft.com/office/powerpoint/2010/main" val="16329659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NO cubiertos por la Parte A y la Parte B</a:t>
            </a:r>
            <a:endParaRPr lang="es-US" dirty="0"/>
          </a:p>
        </p:txBody>
      </p:sp>
      <p:sp>
        <p:nvSpPr>
          <p:cNvPr id="55299" name="Content Placeholder 2"/>
          <p:cNvSpPr>
            <a:spLocks noGrp="1"/>
          </p:cNvSpPr>
          <p:nvPr>
            <p:ph idx="1"/>
          </p:nvPr>
        </p:nvSpPr>
        <p:spPr/>
        <p:txBody>
          <a:bodyPr/>
          <a:lstStyle/>
          <a:p>
            <a:r>
              <a:rPr dirty="0" smtClean="0"/>
              <a:t>Cuidado a largo plazo </a:t>
            </a:r>
          </a:p>
          <a:p>
            <a:r>
              <a:rPr dirty="0" smtClean="0"/>
              <a:t>Cuidado dental de rutina</a:t>
            </a:r>
          </a:p>
          <a:p>
            <a:r>
              <a:rPr dirty="0" smtClean="0"/>
              <a:t>Prótesis dentales</a:t>
            </a:r>
          </a:p>
          <a:p>
            <a:r>
              <a:rPr dirty="0" smtClean="0"/>
              <a:t>Cirugía cosmética</a:t>
            </a:r>
          </a:p>
          <a:p>
            <a:r>
              <a:rPr dirty="0" smtClean="0"/>
              <a:t>Acupuntura</a:t>
            </a:r>
          </a:p>
          <a:p>
            <a:r>
              <a:rPr dirty="0" smtClean="0"/>
              <a:t>Audífonos y exámenes para ajustarlos</a:t>
            </a:r>
          </a:p>
          <a:p>
            <a:r>
              <a:rPr dirty="0" smtClean="0"/>
              <a:t>Otros controles </a:t>
            </a:r>
            <a:r>
              <a:rPr lang="en-US" dirty="0" smtClean="0">
                <a:hlinkClick r:id="rId4"/>
              </a:rPr>
              <a:t>Medicare.gov</a:t>
            </a:r>
            <a:endParaRPr lang="es-US" dirty="0" smtClean="0"/>
          </a:p>
          <a:p>
            <a:endParaRPr lang="es-US" dirty="0" smtClean="0"/>
          </a:p>
        </p:txBody>
      </p:sp>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60A6685-DBF6-4C41-A0CC-AA9EA7A85A20}" type="slidenum">
              <a:rPr lang="en-US" smtClean="0"/>
              <a:t>32</a:t>
            </a:fld>
            <a:endParaRPr lang="es-US" dirty="0"/>
          </a:p>
        </p:txBody>
      </p:sp>
    </p:spTree>
    <p:custDataLst>
      <p:tags r:id="rId1"/>
    </p:custDataLst>
    <p:extLst>
      <p:ext uri="{BB962C8B-B14F-4D97-AF65-F5344CB8AC3E}">
        <p14:creationId xmlns:p14="http://schemas.microsoft.com/office/powerpoint/2010/main" val="38164701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dirty="0" smtClean="0"/>
              <a:t>Medicare Parte B</a:t>
            </a:r>
            <a:r>
              <a:t/>
            </a:r>
            <a:br/>
            <a:r>
              <a:rPr dirty="0" smtClean="0"/>
              <a:t>Costos para la mayoría de las personas </a:t>
            </a:r>
            <a:endParaRPr lang="es-US" dirty="0"/>
          </a:p>
        </p:txBody>
      </p:sp>
      <p:graphicFrame>
        <p:nvGraphicFramePr>
          <p:cNvPr id="8" name="Table 7" descr="Tabla que describe los costos para la mayoría de las personas para Medicare Parte B. El deducible anual de 2016 es $166. El coseguro para la mayoría de los servicios de la Parte B es veinte por ciento después de que se ha pagado el deducible de la Parte B. Excepto para algunos servicios preventivos Toda la información en la tabla también se incluye en las notas del orador." title="Tabla que describe los costos de Medicare Parte B"/>
          <p:cNvGraphicFramePr>
            <a:graphicFrameLocks noGrp="1"/>
          </p:cNvGraphicFramePr>
          <p:nvPr>
            <p:extLst>
              <p:ext uri="{D42A27DB-BD31-4B8C-83A1-F6EECF244321}">
                <p14:modId xmlns:p14="http://schemas.microsoft.com/office/powerpoint/2010/main" val="3999761778"/>
              </p:ext>
            </p:extLst>
          </p:nvPr>
        </p:nvGraphicFramePr>
        <p:xfrm>
          <a:off x="457200" y="1447801"/>
          <a:ext cx="8229600" cy="4678673"/>
        </p:xfrm>
        <a:graphic>
          <a:graphicData uri="http://schemas.openxmlformats.org/drawingml/2006/table">
            <a:tbl>
              <a:tblPr firstRow="1" bandRow="1">
                <a:tableStyleId>{BC89EF96-8CEA-46FF-86C4-4CE0E7609802}</a:tableStyleId>
              </a:tblPr>
              <a:tblGrid>
                <a:gridCol w="2057400"/>
                <a:gridCol w="6172200"/>
              </a:tblGrid>
              <a:tr h="1173473">
                <a:tc>
                  <a:txBody>
                    <a:bodyPr/>
                    <a:lstStyle/>
                    <a:p>
                      <a:r>
                        <a:rPr lang="en-US" sz="2800" b="1" baseline="0" dirty="0" smtClean="0"/>
                        <a:t>Deducible anual</a:t>
                      </a:r>
                      <a:endParaRPr lang="es-US" sz="2800" b="1" baseline="0" dirty="0" smtClean="0">
                        <a:latin typeface="+mj-lt"/>
                      </a:endParaRPr>
                    </a:p>
                  </a:txBody>
                  <a:tcPr marT="45716" marB="45716"/>
                </a:tc>
                <a:tc>
                  <a:txBody>
                    <a:bodyPr/>
                    <a:lstStyle/>
                    <a:p>
                      <a:pPr marL="0" indent="0">
                        <a:buFont typeface="Arial" pitchFamily="34" charset="0"/>
                        <a:buNone/>
                      </a:pPr>
                      <a:r>
                        <a:rPr lang="en-US" sz="2800" b="0" kern="1200" baseline="0" dirty="0" smtClean="0"/>
                        <a:t>$166.00</a:t>
                      </a:r>
                      <a:endParaRPr lang="es-US" sz="2800" b="0" baseline="0" dirty="0" smtClean="0">
                        <a:latin typeface="Minion Pro"/>
                      </a:endParaRPr>
                    </a:p>
                  </a:txBody>
                  <a:tcPr marT="45716" marB="45716"/>
                </a:tc>
              </a:tr>
              <a:tr h="3505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t>Coseguro para servicios de la Parte B</a:t>
                      </a:r>
                    </a:p>
                    <a:p>
                      <a:endParaRPr lang="es-US" sz="2800" b="1" baseline="0" dirty="0" smtClean="0">
                        <a:latin typeface="+mj-lt"/>
                      </a:endParaRPr>
                    </a:p>
                  </a:txBody>
                  <a:tcPr marT="45716" marB="45716"/>
                </a:tc>
                <a:tc>
                  <a:txBody>
                    <a:bodyPr/>
                    <a:lstStyle/>
                    <a:p>
                      <a:pPr marL="287338" indent="-287338" eaLnBrk="1" hangingPunct="1">
                        <a:spcAft>
                          <a:spcPts val="200"/>
                        </a:spcAft>
                        <a:buClr>
                          <a:schemeClr val="tx1"/>
                        </a:buClr>
                        <a:buFont typeface="Wingdings" pitchFamily="2" charset="2"/>
                        <a:buChar char="§"/>
                      </a:pPr>
                      <a:r>
                        <a:rPr sz="2400" dirty="0" err="1"/>
                        <a:t>Coseguro</a:t>
                      </a:r>
                      <a:r>
                        <a:rPr sz="2400" dirty="0"/>
                        <a:t> del 20 % para la </a:t>
                      </a:r>
                      <a:r>
                        <a:rPr sz="2400" dirty="0" err="1"/>
                        <a:t>mayoría</a:t>
                      </a:r>
                      <a:r>
                        <a:rPr sz="2400" dirty="0"/>
                        <a:t> de los </a:t>
                      </a:r>
                      <a:r>
                        <a:rPr sz="2400" dirty="0" err="1"/>
                        <a:t>servicios</a:t>
                      </a:r>
                      <a:r>
                        <a:rPr sz="2400" dirty="0"/>
                        <a:t> </a:t>
                      </a:r>
                      <a:r>
                        <a:rPr sz="2400" dirty="0" err="1"/>
                        <a:t>cubiertos</a:t>
                      </a:r>
                      <a:r>
                        <a:rPr sz="2400" dirty="0"/>
                        <a:t>, </a:t>
                      </a:r>
                      <a:r>
                        <a:rPr sz="2400" dirty="0" err="1"/>
                        <a:t>por</a:t>
                      </a:r>
                      <a:r>
                        <a:rPr sz="2400" dirty="0"/>
                        <a:t> </a:t>
                      </a:r>
                      <a:r>
                        <a:rPr sz="2400" dirty="0" err="1"/>
                        <a:t>ejemplo</a:t>
                      </a:r>
                      <a:r>
                        <a:rPr sz="2400" dirty="0"/>
                        <a:t>, </a:t>
                      </a:r>
                      <a:r>
                        <a:rPr sz="2400" dirty="0" err="1"/>
                        <a:t>servicios</a:t>
                      </a:r>
                      <a:r>
                        <a:rPr sz="2400" dirty="0"/>
                        <a:t> de los </a:t>
                      </a:r>
                      <a:r>
                        <a:rPr sz="2400" dirty="0" err="1"/>
                        <a:t>médicos</a:t>
                      </a:r>
                      <a:r>
                        <a:rPr sz="2400" dirty="0"/>
                        <a:t> y </a:t>
                      </a:r>
                      <a:r>
                        <a:rPr sz="2400" dirty="0" err="1"/>
                        <a:t>ciertos</a:t>
                      </a:r>
                      <a:r>
                        <a:rPr sz="2400" dirty="0"/>
                        <a:t> </a:t>
                      </a:r>
                      <a:r>
                        <a:rPr sz="2400" dirty="0" err="1"/>
                        <a:t>servicios</a:t>
                      </a:r>
                      <a:r>
                        <a:rPr sz="2400" dirty="0"/>
                        <a:t> </a:t>
                      </a:r>
                      <a:r>
                        <a:rPr sz="2400" dirty="0" err="1"/>
                        <a:t>preventivos</a:t>
                      </a:r>
                      <a:r>
                        <a:rPr sz="2400" dirty="0"/>
                        <a:t>, </a:t>
                      </a:r>
                      <a:r>
                        <a:rPr sz="2400" dirty="0" err="1"/>
                        <a:t>si</a:t>
                      </a:r>
                      <a:r>
                        <a:rPr sz="2400" dirty="0"/>
                        <a:t> el </a:t>
                      </a:r>
                      <a:r>
                        <a:rPr sz="2400" dirty="0" err="1"/>
                        <a:t>proveedor</a:t>
                      </a:r>
                      <a:r>
                        <a:rPr sz="2400" dirty="0"/>
                        <a:t> </a:t>
                      </a:r>
                      <a:r>
                        <a:rPr sz="2400" dirty="0" err="1"/>
                        <a:t>acepta</a:t>
                      </a:r>
                      <a:r>
                        <a:rPr sz="2400" dirty="0"/>
                        <a:t> la </a:t>
                      </a:r>
                      <a:r>
                        <a:rPr sz="2400" dirty="0" err="1"/>
                        <a:t>asignación</a:t>
                      </a:r>
                      <a:r>
                        <a:rPr sz="2400" dirty="0"/>
                        <a:t>.</a:t>
                      </a:r>
                      <a:r>
                        <a:rPr lang="en-US" sz="2400" dirty="0" smtClean="0"/>
                        <a:t> </a:t>
                      </a:r>
                    </a:p>
                    <a:p>
                      <a:pPr marL="287338" indent="-287338" eaLnBrk="1" hangingPunct="1">
                        <a:spcAft>
                          <a:spcPts val="200"/>
                        </a:spcAft>
                        <a:buClr>
                          <a:schemeClr val="tx1"/>
                        </a:buClr>
                        <a:buFont typeface="Wingdings" pitchFamily="2" charset="2"/>
                        <a:buChar char="§"/>
                      </a:pPr>
                      <a:r>
                        <a:rPr lang="en-US" sz="2400" dirty="0" smtClean="0"/>
                        <a:t>$0 para algunos servicios preventivos</a:t>
                      </a:r>
                    </a:p>
                    <a:p>
                      <a:pPr marL="287338" lvl="1" indent="-287338" eaLnBrk="1" hangingPunct="1">
                        <a:spcAft>
                          <a:spcPts val="200"/>
                        </a:spcAft>
                        <a:buClr>
                          <a:schemeClr val="tx1"/>
                        </a:buClr>
                        <a:buFont typeface="Wingdings" pitchFamily="2" charset="2"/>
                        <a:buChar char="§"/>
                      </a:pPr>
                      <a:r>
                        <a:rPr lang="en-US" sz="2400" dirty="0" smtClean="0"/>
                        <a:t>Coseguro del 20% para servicios de salud mental para pacientes ambulatorios, y copagos para servicios ambulatorios en hospitales</a:t>
                      </a:r>
                      <a:endParaRPr lang="es-US" sz="2400" baseline="0" dirty="0" smtClean="0">
                        <a:latin typeface="Minion Pro"/>
                      </a:endParaRPr>
                    </a:p>
                  </a:txBody>
                  <a:tcPr marT="45716" marB="45716"/>
                </a:tc>
              </a:tr>
            </a:tbl>
          </a:graphicData>
        </a:graphic>
      </p:graphicFrame>
      <p:sp>
        <p:nvSpPr>
          <p:cNvPr id="9" name="Date Placeholder 8"/>
          <p:cNvSpPr>
            <a:spLocks noGrp="1"/>
          </p:cNvSpPr>
          <p:nvPr>
            <p:ph type="dt" sz="half" idx="10"/>
          </p:nvPr>
        </p:nvSpPr>
        <p:spPr/>
        <p:txBody>
          <a:bodyPr/>
          <a:lstStyle/>
          <a:p>
            <a:r>
              <a:rPr dirty="0" smtClean="0"/>
              <a:t>Mayo de 2016</a:t>
            </a:r>
            <a:endParaRPr lang="es-US" dirty="0"/>
          </a:p>
        </p:txBody>
      </p:sp>
      <p:sp>
        <p:nvSpPr>
          <p:cNvPr id="13" name="Footer Placeholder 12"/>
          <p:cNvSpPr>
            <a:spLocks noGrp="1"/>
          </p:cNvSpPr>
          <p:nvPr>
            <p:ph type="ftr" sz="quarter" idx="11"/>
          </p:nvPr>
        </p:nvSpPr>
        <p:spPr/>
        <p:txBody>
          <a:bodyPr/>
          <a:lstStyle/>
          <a:p>
            <a:r>
              <a:rPr dirty="0" smtClean="0"/>
              <a:t>Introducción a Medicare</a:t>
            </a:r>
            <a:endParaRPr lang="es-US" dirty="0"/>
          </a:p>
        </p:txBody>
      </p:sp>
      <p:sp>
        <p:nvSpPr>
          <p:cNvPr id="15" name="Slide Number Placeholder 14"/>
          <p:cNvSpPr>
            <a:spLocks noGrp="1"/>
          </p:cNvSpPr>
          <p:nvPr>
            <p:ph type="sldNum" sz="quarter" idx="12"/>
          </p:nvPr>
        </p:nvSpPr>
        <p:spPr/>
        <p:txBody>
          <a:bodyPr/>
          <a:lstStyle/>
          <a:p>
            <a:fld id="{D60A6685-DBF6-4C41-A0CC-AA9EA7A85A20}" type="slidenum">
              <a:rPr lang="en-US" smtClean="0"/>
              <a:t>33</a:t>
            </a:fld>
            <a:endParaRPr lang="es-US" dirty="0"/>
          </a:p>
        </p:txBody>
      </p:sp>
    </p:spTree>
    <p:extLst>
      <p:ext uri="{BB962C8B-B14F-4D97-AF65-F5344CB8AC3E}">
        <p14:creationId xmlns:p14="http://schemas.microsoft.com/office/powerpoint/2010/main" val="6197362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5"/>
          <p:cNvSpPr>
            <a:spLocks noGrp="1" noChangeArrowheads="1"/>
          </p:cNvSpPr>
          <p:nvPr>
            <p:ph type="title"/>
          </p:nvPr>
        </p:nvSpPr>
        <p:spPr/>
        <p:txBody>
          <a:bodyPr/>
          <a:lstStyle/>
          <a:p>
            <a:r>
              <a:rPr dirty="0" smtClean="0"/>
              <a:t>Lo que usted paga: prima de la Parte B</a:t>
            </a:r>
            <a:endParaRPr lang="es-US" dirty="0" smtClean="0"/>
          </a:p>
        </p:txBody>
      </p:sp>
      <p:sp>
        <p:nvSpPr>
          <p:cNvPr id="11" name="Content Placeholder 10"/>
          <p:cNvSpPr>
            <a:spLocks noGrp="1"/>
          </p:cNvSpPr>
          <p:nvPr>
            <p:ph idx="1"/>
          </p:nvPr>
        </p:nvSpPr>
        <p:spPr/>
        <p:txBody>
          <a:bodyPr>
            <a:normAutofit fontScale="92500" lnSpcReduction="20000"/>
          </a:bodyPr>
          <a:lstStyle/>
          <a:p>
            <a:r>
              <a:rPr dirty="0" smtClean="0"/>
              <a:t>La mayoría de las personas seguirá pagando $104.90 por mes debido a que no se realizó un ajuste del costo de vida del Seguro social durante 2016 (si su prima de la Parte B se dedujo de sus beneficios de diciembre de 2015 y enero de 2016 del Seguro Social o de Retiro Ferroviario [se los mantiene indemnes])</a:t>
            </a:r>
          </a:p>
          <a:p>
            <a:pPr lvl="1" indent="-292100"/>
            <a:r>
              <a:rPr dirty="0" smtClean="0"/>
              <a:t>Es posible que pague una prima más alta si se le aplica una penalización por inscripción tardía a la Parte B</a:t>
            </a:r>
          </a:p>
          <a:p>
            <a:r>
              <a:rPr dirty="0" smtClean="0"/>
              <a:t>Hay una nueva prima estándar que deberán pagar algunas personas en 2016 (consulte la página siguiente)</a:t>
            </a:r>
            <a:endParaRPr lang="es-US" dirty="0"/>
          </a:p>
        </p:txBody>
      </p:sp>
      <p:sp>
        <p:nvSpPr>
          <p:cNvPr id="12" name="Date Placeholder 11"/>
          <p:cNvSpPr>
            <a:spLocks noGrp="1"/>
          </p:cNvSpPr>
          <p:nvPr>
            <p:ph type="dt" sz="half" idx="10"/>
          </p:nvPr>
        </p:nvSpPr>
        <p:spPr/>
        <p:txBody>
          <a:bodyPr/>
          <a:lstStyle/>
          <a:p>
            <a:r>
              <a:rPr dirty="0" smtClean="0"/>
              <a:t>Mayo de 2016</a:t>
            </a:r>
            <a:endParaRPr lang="es-US" dirty="0"/>
          </a:p>
        </p:txBody>
      </p:sp>
      <p:sp>
        <p:nvSpPr>
          <p:cNvPr id="13" name="Footer Placeholder 12"/>
          <p:cNvSpPr>
            <a:spLocks noGrp="1"/>
          </p:cNvSpPr>
          <p:nvPr>
            <p:ph type="ftr" sz="quarter" idx="11"/>
          </p:nvPr>
        </p:nvSpPr>
        <p:spPr/>
        <p:txBody>
          <a:bodyPr/>
          <a:lstStyle/>
          <a:p>
            <a:r>
              <a:rPr dirty="0" smtClean="0"/>
              <a:t>Introducción a Medicare</a:t>
            </a:r>
            <a:endParaRPr lang="es-US" dirty="0"/>
          </a:p>
        </p:txBody>
      </p:sp>
      <p:sp>
        <p:nvSpPr>
          <p:cNvPr id="14" name="Slide Number Placeholder 13"/>
          <p:cNvSpPr>
            <a:spLocks noGrp="1"/>
          </p:cNvSpPr>
          <p:nvPr>
            <p:ph type="sldNum" sz="quarter" idx="12"/>
          </p:nvPr>
        </p:nvSpPr>
        <p:spPr/>
        <p:txBody>
          <a:bodyPr/>
          <a:lstStyle/>
          <a:p>
            <a:fld id="{D60A6685-DBF6-4C41-A0CC-AA9EA7A85A20}" type="slidenum">
              <a:rPr lang="en-US" smtClean="0"/>
              <a:t>34</a:t>
            </a:fld>
            <a:endParaRPr lang="es-US" dirty="0"/>
          </a:p>
        </p:txBody>
      </p:sp>
    </p:spTree>
    <p:custDataLst>
      <p:tags r:id="rId1"/>
    </p:custDataLst>
    <p:extLst>
      <p:ext uri="{BB962C8B-B14F-4D97-AF65-F5344CB8AC3E}">
        <p14:creationId xmlns:p14="http://schemas.microsoft.com/office/powerpoint/2010/main" val="2128191567"/>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5"/>
          <p:cNvSpPr>
            <a:spLocks noGrp="1" noChangeArrowheads="1"/>
          </p:cNvSpPr>
          <p:nvPr>
            <p:ph type="title"/>
          </p:nvPr>
        </p:nvSpPr>
        <p:spPr/>
        <p:txBody>
          <a:bodyPr>
            <a:normAutofit fontScale="90000"/>
          </a:bodyPr>
          <a:lstStyle/>
          <a:p>
            <a:r>
              <a:rPr dirty="0" smtClean="0"/>
              <a:t>Lo que usted paga: prima estándar de 2016 de la Parte B</a:t>
            </a:r>
            <a:endParaRPr lang="es-US" dirty="0" smtClean="0"/>
          </a:p>
        </p:txBody>
      </p:sp>
      <p:sp>
        <p:nvSpPr>
          <p:cNvPr id="11" name="Content Placeholder 10"/>
          <p:cNvSpPr>
            <a:spLocks noGrp="1"/>
          </p:cNvSpPr>
          <p:nvPr>
            <p:ph idx="1"/>
          </p:nvPr>
        </p:nvSpPr>
        <p:spPr>
          <a:xfrm>
            <a:off x="0" y="1017950"/>
            <a:ext cx="8944495" cy="5382853"/>
          </a:xfrm>
        </p:spPr>
        <p:txBody>
          <a:bodyPr>
            <a:noAutofit/>
          </a:bodyPr>
          <a:lstStyle/>
          <a:p>
            <a:r>
              <a:rPr lang="en-US" sz="3000" dirty="0"/>
              <a:t>Las personas que pagarán la prima estándar de 2016 ($121.80 o más) son las que se encuentran en algunos de estos 5 grupos. Las personas que:</a:t>
            </a:r>
          </a:p>
          <a:p>
            <a:pPr marL="880110" lvl="1" indent="-514350">
              <a:buFont typeface="+mj-lt"/>
              <a:buAutoNum type="arabicPeriod"/>
            </a:pPr>
            <a:r>
              <a:rPr lang="en-US" sz="2600" dirty="0"/>
              <a:t>Se inscriban en la Parte B por primera vez en 2016</a:t>
            </a:r>
          </a:p>
          <a:p>
            <a:pPr marL="880110" lvl="1" indent="-514350">
              <a:buFont typeface="+mj-lt"/>
              <a:buAutoNum type="arabicPeriod"/>
            </a:pPr>
            <a:r>
              <a:rPr lang="en-US" sz="2600" dirty="0"/>
              <a:t>No reciban beneficios del Seguro Social/Retiro Ferroviario</a:t>
            </a:r>
          </a:p>
          <a:p>
            <a:pPr marL="880110" lvl="1" indent="-514350">
              <a:buFont typeface="+mj-lt"/>
              <a:buAutoNum type="arabicPeriod"/>
            </a:pPr>
            <a:r>
              <a:rPr lang="en-US" sz="2600" dirty="0"/>
              <a:t>Reciban las facturas de las primas de la Parte B directamente</a:t>
            </a:r>
            <a:endParaRPr lang="es-US" sz="2600" dirty="0"/>
          </a:p>
          <a:p>
            <a:pPr marL="880110" lvl="1" indent="-514350">
              <a:buFont typeface="+mj-lt"/>
              <a:buAutoNum type="arabicPeriod"/>
            </a:pPr>
            <a:r>
              <a:rPr lang="en-US" sz="2600" dirty="0"/>
              <a:t>Tengan Medicare y Medicaid, si Medicaid paga sus primas</a:t>
            </a:r>
          </a:p>
          <a:p>
            <a:pPr marL="880110" lvl="1" indent="-514350">
              <a:buFont typeface="+mj-lt"/>
              <a:buAutoNum type="arabicPeriod"/>
            </a:pPr>
            <a:r>
              <a:rPr lang="en-US" sz="2600" dirty="0"/>
              <a:t>Tengan un ingreso bruto modificado ajustado, según lo informado en su declaración de impuestos ante la IRS 2 años antes, por encima de cierto (continúa en la página siguiente)</a:t>
            </a:r>
            <a:endParaRPr lang="es-US" sz="2600" dirty="0"/>
          </a:p>
        </p:txBody>
      </p:sp>
      <p:sp>
        <p:nvSpPr>
          <p:cNvPr id="12" name="Date Placeholder 11"/>
          <p:cNvSpPr>
            <a:spLocks noGrp="1"/>
          </p:cNvSpPr>
          <p:nvPr>
            <p:ph type="dt" sz="half" idx="10"/>
          </p:nvPr>
        </p:nvSpPr>
        <p:spPr/>
        <p:txBody>
          <a:bodyPr/>
          <a:lstStyle/>
          <a:p>
            <a:r>
              <a:rPr dirty="0" smtClean="0"/>
              <a:t>Mayo de 2016</a:t>
            </a:r>
            <a:endParaRPr lang="es-US" dirty="0"/>
          </a:p>
        </p:txBody>
      </p:sp>
      <p:sp>
        <p:nvSpPr>
          <p:cNvPr id="13" name="Footer Placeholder 12"/>
          <p:cNvSpPr>
            <a:spLocks noGrp="1"/>
          </p:cNvSpPr>
          <p:nvPr>
            <p:ph type="ftr" sz="quarter" idx="11"/>
          </p:nvPr>
        </p:nvSpPr>
        <p:spPr/>
        <p:txBody>
          <a:bodyPr/>
          <a:lstStyle/>
          <a:p>
            <a:r>
              <a:rPr dirty="0" smtClean="0"/>
              <a:t>Introducción a Medicare</a:t>
            </a:r>
            <a:endParaRPr lang="es-US" dirty="0"/>
          </a:p>
        </p:txBody>
      </p:sp>
      <p:sp>
        <p:nvSpPr>
          <p:cNvPr id="14" name="Slide Number Placeholder 13"/>
          <p:cNvSpPr>
            <a:spLocks noGrp="1"/>
          </p:cNvSpPr>
          <p:nvPr>
            <p:ph type="sldNum" sz="quarter" idx="12"/>
          </p:nvPr>
        </p:nvSpPr>
        <p:spPr/>
        <p:txBody>
          <a:bodyPr/>
          <a:lstStyle/>
          <a:p>
            <a:fld id="{D60A6685-DBF6-4C41-A0CC-AA9EA7A85A20}" type="slidenum">
              <a:rPr lang="en-US" smtClean="0"/>
              <a:t>35</a:t>
            </a:fld>
            <a:endParaRPr lang="es-US" dirty="0"/>
          </a:p>
        </p:txBody>
      </p:sp>
    </p:spTree>
    <p:custDataLst>
      <p:tags r:id="rId1"/>
    </p:custDataLst>
    <p:extLst>
      <p:ext uri="{BB962C8B-B14F-4D97-AF65-F5344CB8AC3E}">
        <p14:creationId xmlns:p14="http://schemas.microsoft.com/office/powerpoint/2010/main" val="294583733"/>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380" y="0"/>
            <a:ext cx="9326880" cy="994611"/>
          </a:xfrm>
        </p:spPr>
        <p:txBody>
          <a:bodyPr>
            <a:noAutofit/>
          </a:bodyPr>
          <a:lstStyle/>
          <a:p>
            <a:r>
              <a:rPr sz="3000" dirty="0" smtClean="0"/>
              <a:t>Prima estándar mensual de la Parte B: monto de ajuste de Medicare relacionado con el ingreso para 2016</a:t>
            </a:r>
          </a:p>
        </p:txBody>
      </p:sp>
      <p:sp>
        <p:nvSpPr>
          <p:cNvPr id="7" name="TextBox 6"/>
          <p:cNvSpPr txBox="1"/>
          <p:nvPr/>
        </p:nvSpPr>
        <p:spPr>
          <a:xfrm>
            <a:off x="0" y="1046953"/>
            <a:ext cx="9144000" cy="830997"/>
          </a:xfrm>
          <a:prstGeom prst="rect">
            <a:avLst/>
          </a:prstGeom>
          <a:noFill/>
        </p:spPr>
        <p:txBody>
          <a:bodyPr wrap="square" rtlCol="0">
            <a:spAutoFit/>
          </a:bodyPr>
          <a:lstStyle/>
          <a:p>
            <a:r>
              <a:rPr lang="en-US" sz="2400" dirty="0" smtClean="0">
                <a:solidFill>
                  <a:schemeClr val="accent5">
                    <a:lumMod val="75000"/>
                  </a:schemeClr>
                </a:solidFill>
              </a:rPr>
              <a:t>La tabla se basa en su ingreso anual durante </a:t>
            </a:r>
            <a:r>
              <a:rPr lang="en-US" sz="2400" i="1" dirty="0" smtClean="0">
                <a:solidFill>
                  <a:schemeClr val="accent5">
                    <a:lumMod val="75000"/>
                  </a:schemeClr>
                </a:solidFill>
              </a:rPr>
              <a:t>2014 </a:t>
            </a:r>
            <a:r>
              <a:rPr lang="en-US" sz="2400" dirty="0" smtClean="0">
                <a:solidFill>
                  <a:schemeClr val="accent5">
                    <a:lumMod val="75000"/>
                  </a:schemeClr>
                </a:solidFill>
              </a:rPr>
              <a:t>(para lo que paga en 2016</a:t>
            </a:r>
            <a:r>
              <a:rPr lang="en-US" sz="2400" dirty="0" smtClean="0"/>
              <a:t>) fue</a:t>
            </a:r>
            <a:endParaRPr lang="es-US" sz="2400" dirty="0"/>
          </a:p>
        </p:txBody>
      </p:sp>
      <p:graphicFrame>
        <p:nvGraphicFramePr>
          <p:cNvPr id="8" name="Content Placeholder 8" descr="Tabla que muestra la prima mensual de la Parte B según tarifas y estados impositivos individuales y conjuntos. Los detalles se incluyen en las notas del orador."/>
          <p:cNvGraphicFramePr>
            <a:graphicFrameLocks/>
          </p:cNvGraphicFramePr>
          <p:nvPr>
            <p:extLst>
              <p:ext uri="{D42A27DB-BD31-4B8C-83A1-F6EECF244321}">
                <p14:modId xmlns:p14="http://schemas.microsoft.com/office/powerpoint/2010/main" val="1501696712"/>
              </p:ext>
            </p:extLst>
          </p:nvPr>
        </p:nvGraphicFramePr>
        <p:xfrm>
          <a:off x="1" y="1469641"/>
          <a:ext cx="9143999" cy="4390113"/>
        </p:xfrm>
        <a:graphic>
          <a:graphicData uri="http://schemas.openxmlformats.org/drawingml/2006/table">
            <a:tbl>
              <a:tblPr firstRow="1" bandRow="1">
                <a:tableStyleId>{5C22544A-7EE6-4342-B048-85BDC9FD1C3A}</a:tableStyleId>
              </a:tblPr>
              <a:tblGrid>
                <a:gridCol w="2653047"/>
                <a:gridCol w="2537138"/>
                <a:gridCol w="2429814"/>
                <a:gridCol w="1524000"/>
              </a:tblGrid>
              <a:tr h="733054">
                <a:tc>
                  <a:txBody>
                    <a:bodyPr/>
                    <a:lstStyle/>
                    <a:p>
                      <a:pPr marL="0" marR="0" algn="ctr">
                        <a:lnSpc>
                          <a:spcPct val="115000"/>
                        </a:lnSpc>
                        <a:spcBef>
                          <a:spcPts val="0"/>
                        </a:spcBef>
                        <a:spcAft>
                          <a:spcPts val="0"/>
                        </a:spcAft>
                      </a:pPr>
                      <a:r>
                        <a:rPr lang="en-US" sz="2200" dirty="0" smtClean="0"/>
                        <a:t>Presentar una declaración de impuestos individual</a:t>
                      </a:r>
                      <a:endParaRPr lang="es-US" sz="2200" dirty="0">
                        <a:solidFill>
                          <a:schemeClr val="tx1"/>
                        </a:solidFill>
                        <a:latin typeface="+mn-lt"/>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200" dirty="0" smtClean="0"/>
                        <a:t>Presentar una declaración de impuestos conjunta</a:t>
                      </a:r>
                      <a:endParaRPr lang="es-US" sz="2200" dirty="0">
                        <a:solidFill>
                          <a:schemeClr val="tx1"/>
                        </a:solidFill>
                        <a:latin typeface="+mn-lt"/>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200" dirty="0" smtClean="0">
                          <a:solidFill>
                            <a:schemeClr val="bg1"/>
                          </a:solidFill>
                          <a:latin typeface="+mn-lt"/>
                        </a:rPr>
                        <a:t>Presentar una declaración de impuestos de casados y separada</a:t>
                      </a:r>
                      <a:endParaRPr lang="es-US" sz="2200" dirty="0">
                        <a:solidFill>
                          <a:schemeClr val="bg1"/>
                        </a:solidFill>
                        <a:latin typeface="+mn-lt"/>
                        <a:ea typeface="Calibri"/>
                        <a:cs typeface="Times New Roman"/>
                      </a:endParaRPr>
                    </a:p>
                  </a:txBody>
                  <a:tcPr marL="68580" marR="68580" marT="0" marB="0"/>
                </a:tc>
                <a:tc>
                  <a:txBody>
                    <a:bodyPr/>
                    <a:lstStyle/>
                    <a:p>
                      <a:pPr marL="0" marR="0" algn="l">
                        <a:lnSpc>
                          <a:spcPct val="115000"/>
                        </a:lnSpc>
                        <a:spcBef>
                          <a:spcPts val="0"/>
                        </a:spcBef>
                        <a:spcAft>
                          <a:spcPts val="0"/>
                        </a:spcAft>
                      </a:pPr>
                      <a:r>
                        <a:rPr lang="en-US" sz="2200" dirty="0" smtClean="0"/>
                        <a:t>En 2016 usted paga</a:t>
                      </a:r>
                      <a:endParaRPr lang="es-US" sz="2200" dirty="0">
                        <a:solidFill>
                          <a:schemeClr val="tx1"/>
                        </a:solidFill>
                        <a:latin typeface="+mn-lt"/>
                        <a:ea typeface="Calibri"/>
                        <a:cs typeface="Times New Roman"/>
                      </a:endParaRPr>
                    </a:p>
                  </a:txBody>
                  <a:tcPr marL="68580" marR="68580" marT="0" marB="0"/>
                </a:tc>
              </a:tr>
              <a:tr h="556937">
                <a:tc>
                  <a:txBody>
                    <a:bodyPr/>
                    <a:lstStyle/>
                    <a:p>
                      <a:pPr marL="0" marR="0">
                        <a:lnSpc>
                          <a:spcPct val="115000"/>
                        </a:lnSpc>
                        <a:spcBef>
                          <a:spcPts val="0"/>
                        </a:spcBef>
                        <a:spcAft>
                          <a:spcPts val="0"/>
                        </a:spcAft>
                      </a:pPr>
                      <a:r>
                        <a:rPr lang="en-US" sz="1800" dirty="0" smtClean="0"/>
                        <a:t> $85,000 o menos</a:t>
                      </a:r>
                      <a:endParaRPr lang="es-US" sz="18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smtClean="0"/>
                        <a:t>$170,000 o menos</a:t>
                      </a:r>
                      <a:endParaRPr lang="es-US" sz="18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smtClean="0">
                          <a:latin typeface="Calibri"/>
                        </a:rPr>
                        <a:t>$85,000 o menos</a:t>
                      </a:r>
                      <a:endParaRPr lang="es-US" sz="18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spc="-70" dirty="0" smtClean="0">
                          <a:latin typeface="Calibri"/>
                        </a:rPr>
                        <a:t>$121.80</a:t>
                      </a:r>
                      <a:endParaRPr lang="es-US" sz="1800" spc="-70" dirty="0">
                        <a:latin typeface="Calibri"/>
                        <a:ea typeface="Calibri"/>
                        <a:cs typeface="Times New Roman"/>
                      </a:endParaRPr>
                    </a:p>
                  </a:txBody>
                  <a:tcPr marL="68580" marR="68580" marT="0" marB="0"/>
                </a:tc>
              </a:tr>
              <a:tr h="556937">
                <a:tc>
                  <a:txBody>
                    <a:bodyPr/>
                    <a:lstStyle/>
                    <a:p>
                      <a:pPr marL="0" marR="0">
                        <a:lnSpc>
                          <a:spcPct val="115000"/>
                        </a:lnSpc>
                        <a:spcBef>
                          <a:spcPts val="0"/>
                        </a:spcBef>
                        <a:spcAft>
                          <a:spcPts val="0"/>
                        </a:spcAft>
                      </a:pPr>
                      <a:r>
                        <a:rPr lang="en-US" sz="1800" dirty="0" smtClean="0"/>
                        <a:t> $85,000.01–$107,000 </a:t>
                      </a:r>
                      <a:endParaRPr lang="es-US" sz="18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spc="-50" baseline="0" dirty="0"/>
                        <a:t>$170,000.01–$214,000</a:t>
                      </a:r>
                      <a:endParaRPr lang="es-US" sz="1800" spc="-50" baseline="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spc="-50" baseline="0" dirty="0" smtClean="0">
                          <a:latin typeface="Calibri"/>
                        </a:rPr>
                        <a:t>No corresponde</a:t>
                      </a:r>
                      <a:endParaRPr lang="es-US" sz="1800" spc="-50" baseline="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800" dirty="0" smtClean="0"/>
                        <a:t>$170.50</a:t>
                      </a:r>
                      <a:endParaRPr lang="es-US" sz="1800" dirty="0">
                        <a:latin typeface="Calibri"/>
                        <a:ea typeface="Calibri"/>
                        <a:cs typeface="Times New Roman"/>
                      </a:endParaRPr>
                    </a:p>
                  </a:txBody>
                  <a:tcPr marL="68580" marR="68580" marT="0" marB="0"/>
                </a:tc>
              </a:tr>
              <a:tr h="556937">
                <a:tc>
                  <a:txBody>
                    <a:bodyPr/>
                    <a:lstStyle/>
                    <a:p>
                      <a:pPr marL="0" marR="0">
                        <a:lnSpc>
                          <a:spcPct val="115000"/>
                        </a:lnSpc>
                        <a:spcBef>
                          <a:spcPts val="0"/>
                        </a:spcBef>
                        <a:spcAft>
                          <a:spcPts val="0"/>
                        </a:spcAft>
                      </a:pPr>
                      <a:r>
                        <a:rPr lang="en-US" sz="1800" spc="-50" dirty="0" smtClean="0"/>
                        <a:t> $107,000.01–$160,000 </a:t>
                      </a:r>
                      <a:endParaRPr lang="es-US" sz="1800" spc="-5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spc="-50" dirty="0"/>
                        <a:t>$214,000.01–$320,000</a:t>
                      </a:r>
                      <a:endParaRPr lang="es-US" sz="1800" spc="-5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spc="-50" dirty="0" smtClean="0">
                          <a:latin typeface="Calibri"/>
                        </a:rPr>
                        <a:t>No corresponde</a:t>
                      </a:r>
                      <a:endParaRPr lang="es-US" sz="1800" spc="-5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800" dirty="0" smtClean="0"/>
                        <a:t>$243.60</a:t>
                      </a:r>
                      <a:endParaRPr lang="es-US" sz="1800" dirty="0">
                        <a:latin typeface="Calibri"/>
                        <a:ea typeface="Calibri"/>
                        <a:cs typeface="Times New Roman"/>
                      </a:endParaRPr>
                    </a:p>
                  </a:txBody>
                  <a:tcPr marL="68580" marR="68580" marT="0" marB="0"/>
                </a:tc>
              </a:tr>
              <a:tr h="152050">
                <a:tc>
                  <a:txBody>
                    <a:bodyPr/>
                    <a:lstStyle/>
                    <a:p>
                      <a:pPr marL="0" marR="0">
                        <a:lnSpc>
                          <a:spcPct val="115000"/>
                        </a:lnSpc>
                        <a:spcBef>
                          <a:spcPts val="0"/>
                        </a:spcBef>
                        <a:spcAft>
                          <a:spcPts val="0"/>
                        </a:spcAft>
                      </a:pPr>
                      <a:r>
                        <a:rPr lang="en-US" sz="1800" spc="-50" baseline="0" dirty="0" smtClean="0"/>
                        <a:t> $160,000.01–$214,000 </a:t>
                      </a:r>
                      <a:endParaRPr lang="es-US" sz="1800" spc="-50" baseline="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spc="-50" dirty="0"/>
                        <a:t>$320,000.01–$428,000</a:t>
                      </a:r>
                      <a:endParaRPr lang="es-US" sz="1800" spc="-5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spc="-50" dirty="0" smtClean="0">
                          <a:latin typeface="Calibri"/>
                        </a:rPr>
                        <a:t>Más de $85,00 y hasta $129,000</a:t>
                      </a:r>
                      <a:endParaRPr lang="es-US" sz="1800" spc="-5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800" dirty="0" smtClean="0"/>
                        <a:t>$316.70</a:t>
                      </a:r>
                      <a:endParaRPr lang="es-US" sz="1800" dirty="0">
                        <a:latin typeface="Calibri"/>
                        <a:ea typeface="Calibri"/>
                        <a:cs typeface="Times New Roman"/>
                      </a:endParaRPr>
                    </a:p>
                  </a:txBody>
                  <a:tcPr marL="68580" marR="68580" marT="0" marB="0"/>
                </a:tc>
              </a:tr>
              <a:tr h="546078">
                <a:tc>
                  <a:txBody>
                    <a:bodyPr/>
                    <a:lstStyle/>
                    <a:p>
                      <a:pPr marL="0" marR="0">
                        <a:lnSpc>
                          <a:spcPct val="115000"/>
                        </a:lnSpc>
                        <a:spcBef>
                          <a:spcPts val="0"/>
                        </a:spcBef>
                        <a:spcAft>
                          <a:spcPts val="0"/>
                        </a:spcAft>
                      </a:pPr>
                      <a:r>
                        <a:rPr lang="en-US" sz="1800" baseline="0" dirty="0" smtClean="0"/>
                        <a:t> Más de </a:t>
                      </a:r>
                      <a:r>
                        <a:rPr lang="en-US" sz="1800" dirty="0" smtClean="0"/>
                        <a:t>$214,000</a:t>
                      </a:r>
                      <a:endParaRPr lang="es-US" sz="18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smtClean="0"/>
                        <a:t>Más de $428,000 </a:t>
                      </a:r>
                      <a:endParaRPr lang="es-US" sz="18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smtClean="0">
                          <a:latin typeface="Calibri"/>
                        </a:rPr>
                        <a:t>Más de $129,000</a:t>
                      </a:r>
                      <a:endParaRPr lang="es-US" sz="18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800" dirty="0" smtClean="0"/>
                        <a:t>$389.80</a:t>
                      </a:r>
                      <a:endParaRPr lang="es-US" sz="1800" dirty="0">
                        <a:latin typeface="Calibri"/>
                        <a:ea typeface="Calibri"/>
                        <a:cs typeface="Times New Roman"/>
                      </a:endParaRPr>
                    </a:p>
                  </a:txBody>
                  <a:tcPr marL="68580" marR="68580" marT="0" marB="0"/>
                </a:tc>
              </a:tr>
            </a:tbl>
          </a:graphicData>
        </a:graphic>
      </p:graphicFrame>
      <p:sp>
        <p:nvSpPr>
          <p:cNvPr id="9" name="TextBox 8"/>
          <p:cNvSpPr txBox="1"/>
          <p:nvPr/>
        </p:nvSpPr>
        <p:spPr>
          <a:xfrm>
            <a:off x="1" y="5947742"/>
            <a:ext cx="9141372" cy="361637"/>
          </a:xfrm>
          <a:prstGeom prst="rect">
            <a:avLst/>
          </a:prstGeom>
          <a:noFill/>
        </p:spPr>
        <p:txBody>
          <a:bodyPr wrap="square" rtlCol="0">
            <a:spAutoFit/>
          </a:bodyPr>
          <a:lstStyle/>
          <a:p>
            <a:pPr marL="746125" indent="-746125"/>
            <a:r>
              <a:rPr lang="en-US" sz="1750" b="1" dirty="0" smtClean="0">
                <a:solidFill>
                  <a:prstClr val="black"/>
                </a:solidFill>
              </a:rPr>
              <a:t>NOTA</a:t>
            </a:r>
            <a:r>
              <a:rPr lang="en-US" sz="1750" dirty="0" smtClean="0">
                <a:solidFill>
                  <a:prstClr val="black"/>
                </a:solidFill>
              </a:rPr>
              <a:t>: Es posible que pague más si se le aplica una penalización por inscripción tardía a la Parte B</a:t>
            </a:r>
            <a:endParaRPr lang="es-US" sz="1750" dirty="0">
              <a:solidFill>
                <a:prstClr val="black"/>
              </a:solidFill>
            </a:endParaRPr>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5" name="Footer Placeholder 4"/>
          <p:cNvSpPr>
            <a:spLocks noGrp="1"/>
          </p:cNvSpPr>
          <p:nvPr>
            <p:ph type="ftr" sz="quarter" idx="11"/>
          </p:nvPr>
        </p:nvSpPr>
        <p:spPr/>
        <p:txBody>
          <a:bodyPr/>
          <a:lstStyle/>
          <a:p>
            <a:r>
              <a:rPr dirty="0" smtClean="0"/>
              <a:t>Introducción a Medicare</a:t>
            </a:r>
            <a:endParaRPr lang="es-US" dirty="0"/>
          </a:p>
        </p:txBody>
      </p:sp>
      <p:sp>
        <p:nvSpPr>
          <p:cNvPr id="6" name="Slide Number Placeholder 5"/>
          <p:cNvSpPr>
            <a:spLocks noGrp="1"/>
          </p:cNvSpPr>
          <p:nvPr>
            <p:ph type="sldNum" sz="quarter" idx="12"/>
          </p:nvPr>
        </p:nvSpPr>
        <p:spPr/>
        <p:txBody>
          <a:bodyPr/>
          <a:lstStyle/>
          <a:p>
            <a:fld id="{D60A6685-DBF6-4C41-A0CC-AA9EA7A85A20}" type="slidenum">
              <a:rPr lang="en-US" smtClean="0"/>
              <a:t>36</a:t>
            </a:fld>
            <a:endParaRPr lang="es-US" dirty="0"/>
          </a:p>
        </p:txBody>
      </p:sp>
    </p:spTree>
    <p:extLst>
      <p:ext uri="{BB962C8B-B14F-4D97-AF65-F5344CB8AC3E}">
        <p14:creationId xmlns:p14="http://schemas.microsoft.com/office/powerpoint/2010/main" val="166727093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p:txBody>
          <a:bodyPr/>
          <a:lstStyle/>
          <a:p>
            <a:r>
              <a:rPr dirty="0" smtClean="0"/>
              <a:t>Pago de la prima mensual de la Parte B</a:t>
            </a:r>
          </a:p>
        </p:txBody>
      </p:sp>
      <p:sp>
        <p:nvSpPr>
          <p:cNvPr id="10" name="Content Placeholder 9"/>
          <p:cNvSpPr>
            <a:spLocks noGrp="1"/>
          </p:cNvSpPr>
          <p:nvPr>
            <p:ph idx="1"/>
          </p:nvPr>
        </p:nvSpPr>
        <p:spPr/>
        <p:txBody>
          <a:bodyPr>
            <a:normAutofit fontScale="92500" lnSpcReduction="10000"/>
          </a:bodyPr>
          <a:lstStyle/>
          <a:p>
            <a:r>
              <a:rPr dirty="0" smtClean="0"/>
              <a:t>Deducida mensualmente de</a:t>
            </a:r>
          </a:p>
          <a:p>
            <a:pPr lvl="1" indent="-292100"/>
            <a:r>
              <a:rPr dirty="0" smtClean="0"/>
              <a:t>Pagos de los beneficios del Seguro social</a:t>
            </a:r>
          </a:p>
          <a:p>
            <a:pPr lvl="1" indent="-292100"/>
            <a:r>
              <a:rPr dirty="0" smtClean="0"/>
              <a:t>Pagos de los beneficios de retiro ferroviario</a:t>
            </a:r>
          </a:p>
          <a:p>
            <a:pPr lvl="1" indent="-292100"/>
            <a:r>
              <a:rPr dirty="0" smtClean="0"/>
              <a:t>Pagos de los beneficios de retiro federal</a:t>
            </a:r>
          </a:p>
          <a:p>
            <a:r>
              <a:rPr dirty="0" smtClean="0"/>
              <a:t>Si no se deducen </a:t>
            </a:r>
          </a:p>
          <a:p>
            <a:pPr lvl="1" indent="-292100"/>
            <a:r>
              <a:rPr dirty="0" smtClean="0"/>
              <a:t>Se factura cada 3 meses </a:t>
            </a:r>
          </a:p>
          <a:p>
            <a:pPr lvl="1" indent="-292100"/>
            <a:r>
              <a:rPr dirty="0" smtClean="0"/>
              <a:t>Con el sistema Medicare Easy Pay se puede debitar de una cuenta bancaria</a:t>
            </a:r>
          </a:p>
          <a:p>
            <a:r>
              <a:rPr dirty="0" smtClean="0"/>
              <a:t>Contacte a su Seguro Social, la Junta de Retiro Ferroviario o la Oficina de Manejo de Personal sobre las primas.</a:t>
            </a:r>
          </a:p>
        </p:txBody>
      </p:sp>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60A6685-DBF6-4C41-A0CC-AA9EA7A85A20}" type="slidenum">
              <a:rPr lang="en-US" smtClean="0"/>
              <a:t>37</a:t>
            </a:fld>
            <a:endParaRPr lang="es-US" dirty="0"/>
          </a:p>
        </p:txBody>
      </p:sp>
    </p:spTree>
    <p:custDataLst>
      <p:tags r:id="rId1"/>
    </p:custDataLst>
    <p:extLst>
      <p:ext uri="{BB962C8B-B14F-4D97-AF65-F5344CB8AC3E}">
        <p14:creationId xmlns:p14="http://schemas.microsoft.com/office/powerpoint/2010/main" val="1134362459"/>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6"/>
          <p:cNvSpPr>
            <a:spLocks noGrp="1" noChangeArrowheads="1"/>
          </p:cNvSpPr>
          <p:nvPr>
            <p:ph type="title"/>
          </p:nvPr>
        </p:nvSpPr>
        <p:spPr/>
        <p:txBody>
          <a:bodyPr/>
          <a:lstStyle/>
          <a:p>
            <a:r>
              <a:rPr dirty="0" smtClean="0"/>
              <a:t>Multa por inscripción tardía a la Parte B</a:t>
            </a:r>
          </a:p>
        </p:txBody>
      </p:sp>
      <p:sp>
        <p:nvSpPr>
          <p:cNvPr id="9" name="Content Placeholder 8"/>
          <p:cNvSpPr>
            <a:spLocks noGrp="1"/>
          </p:cNvSpPr>
          <p:nvPr>
            <p:ph idx="1"/>
          </p:nvPr>
        </p:nvSpPr>
        <p:spPr/>
        <p:txBody>
          <a:bodyPr>
            <a:normAutofit fontScale="92500" lnSpcReduction="20000"/>
          </a:bodyPr>
          <a:lstStyle/>
          <a:p>
            <a:r>
              <a:rPr dirty="0" smtClean="0"/>
              <a:t>Vea cómo funciona su seguro con Medicare</a:t>
            </a:r>
          </a:p>
          <a:p>
            <a:pPr lvl="1" indent="-292100"/>
            <a:r>
              <a:rPr dirty="0" smtClean="0"/>
              <a:t>Póngase en contacto con su administrador de beneficios del sindicato o del empleador</a:t>
            </a:r>
          </a:p>
          <a:p>
            <a:r>
              <a:rPr dirty="0" smtClean="0"/>
              <a:t>Multa por no inscribirse la primera vez que fue elegible</a:t>
            </a:r>
          </a:p>
          <a:p>
            <a:pPr lvl="1" indent="-292100"/>
            <a:r>
              <a:rPr dirty="0" smtClean="0"/>
              <a:t>10% más por cada período completo de 12 meses </a:t>
            </a:r>
          </a:p>
          <a:p>
            <a:pPr lvl="1" indent="-292100"/>
            <a:r>
              <a:rPr dirty="0" smtClean="0"/>
              <a:t>Puede tener una multa mientras tenga la Parte B </a:t>
            </a:r>
          </a:p>
          <a:p>
            <a:r>
              <a:rPr dirty="0" smtClean="0"/>
              <a:t>Inscribirse durante un Período de Inscripción Especial</a:t>
            </a:r>
          </a:p>
          <a:p>
            <a:r>
              <a:rPr dirty="0" smtClean="0"/>
              <a:t>En general no se aplica multa si se inscribe dentro de los 8 meses de la finalización de la cobertura de su empleador.</a:t>
            </a:r>
            <a:endParaRPr lang="es-US" dirty="0"/>
          </a:p>
        </p:txBody>
      </p:sp>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60A6685-DBF6-4C41-A0CC-AA9EA7A85A20}" type="slidenum">
              <a:rPr lang="en-US" smtClean="0"/>
              <a:t>38</a:t>
            </a:fld>
            <a:endParaRPr lang="es-US" dirty="0"/>
          </a:p>
        </p:txBody>
      </p:sp>
    </p:spTree>
    <p:custDataLst>
      <p:tags r:id="rId1"/>
    </p:custDataLst>
    <p:extLst>
      <p:ext uri="{BB962C8B-B14F-4D97-AF65-F5344CB8AC3E}">
        <p14:creationId xmlns:p14="http://schemas.microsoft.com/office/powerpoint/2010/main" val="954707216"/>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Ejemplo de multa por inscripción tardía a la Parte B</a:t>
            </a:r>
            <a:endParaRPr lang="es-US" dirty="0"/>
          </a:p>
        </p:txBody>
      </p:sp>
      <p:sp>
        <p:nvSpPr>
          <p:cNvPr id="3" name="Content Placeholder 2"/>
          <p:cNvSpPr>
            <a:spLocks noGrp="1"/>
          </p:cNvSpPr>
          <p:nvPr>
            <p:ph idx="1"/>
          </p:nvPr>
        </p:nvSpPr>
        <p:spPr>
          <a:xfrm>
            <a:off x="334851" y="1267326"/>
            <a:ext cx="8421221" cy="4909637"/>
          </a:xfrm>
        </p:spPr>
        <p:txBody>
          <a:bodyPr>
            <a:normAutofit fontScale="85000" lnSpcReduction="10000"/>
          </a:bodyPr>
          <a:lstStyle/>
          <a:p>
            <a:pPr marL="0" indent="0">
              <a:lnSpc>
                <a:spcPct val="110000"/>
              </a:lnSpc>
              <a:buNone/>
            </a:pPr>
            <a:r>
              <a:rPr dirty="0" smtClean="0"/>
              <a:t>El Período de Inscripción Inicial de Mary finalizó el 30 de septiembre de 2009. Esperó para inscribirse en la Parte B hasta el Período de Inscripción General de marzo de 2012. </a:t>
            </a:r>
          </a:p>
          <a:p>
            <a:pPr>
              <a:lnSpc>
                <a:spcPct val="110000"/>
              </a:lnSpc>
            </a:pPr>
            <a:r>
              <a:rPr dirty="0" smtClean="0"/>
              <a:t>Tiempo total durante el cual Mary no se inscribió en la Parte B: 30 meses </a:t>
            </a:r>
          </a:p>
          <a:p>
            <a:pPr>
              <a:lnSpc>
                <a:spcPct val="110000"/>
              </a:lnSpc>
            </a:pPr>
            <a:r>
              <a:rPr dirty="0" smtClean="0"/>
              <a:t>Multa por Inscripción Tardía de Mary: 20% (30 meses incluye dos períodos completos de 12 meses)</a:t>
            </a:r>
          </a:p>
          <a:p>
            <a:pPr>
              <a:lnSpc>
                <a:spcPct val="110000"/>
              </a:lnSpc>
            </a:pPr>
            <a:r>
              <a:rPr dirty="0" smtClean="0"/>
              <a:t>La multa se agrega a la prima mensual de la Parte B.</a:t>
            </a:r>
          </a:p>
          <a:p>
            <a:pPr>
              <a:lnSpc>
                <a:spcPct val="110000"/>
              </a:lnSpc>
            </a:pPr>
            <a:r>
              <a:rPr dirty="0" smtClean="0"/>
              <a:t>Mary seguirá teniendo la multa mientras tenga la Parte B </a:t>
            </a:r>
            <a:endParaRPr lang="es-US" dirty="0"/>
          </a:p>
          <a:p>
            <a:endParaRPr lang="es-US" dirty="0"/>
          </a:p>
        </p:txBody>
      </p:sp>
      <p:sp>
        <p:nvSpPr>
          <p:cNvPr id="12" name="Date Placeholder 11"/>
          <p:cNvSpPr>
            <a:spLocks noGrp="1"/>
          </p:cNvSpPr>
          <p:nvPr>
            <p:ph type="dt" sz="half" idx="10"/>
          </p:nvPr>
        </p:nvSpPr>
        <p:spPr/>
        <p:txBody>
          <a:bodyPr/>
          <a:lstStyle/>
          <a:p>
            <a:r>
              <a:rPr dirty="0" smtClean="0"/>
              <a:t>Mayo de 2016</a:t>
            </a:r>
            <a:endParaRPr lang="es-US" dirty="0"/>
          </a:p>
        </p:txBody>
      </p:sp>
      <p:sp>
        <p:nvSpPr>
          <p:cNvPr id="13" name="Footer Placeholder 12"/>
          <p:cNvSpPr>
            <a:spLocks noGrp="1"/>
          </p:cNvSpPr>
          <p:nvPr>
            <p:ph type="ftr" sz="quarter" idx="11"/>
          </p:nvPr>
        </p:nvSpPr>
        <p:spPr/>
        <p:txBody>
          <a:bodyPr/>
          <a:lstStyle/>
          <a:p>
            <a:r>
              <a:rPr dirty="0" smtClean="0"/>
              <a:t>Introducción a Medicare</a:t>
            </a:r>
            <a:endParaRPr lang="es-US" dirty="0"/>
          </a:p>
        </p:txBody>
      </p:sp>
      <p:sp>
        <p:nvSpPr>
          <p:cNvPr id="14" name="Slide Number Placeholder 13"/>
          <p:cNvSpPr>
            <a:spLocks noGrp="1"/>
          </p:cNvSpPr>
          <p:nvPr>
            <p:ph type="sldNum" sz="quarter" idx="12"/>
          </p:nvPr>
        </p:nvSpPr>
        <p:spPr/>
        <p:txBody>
          <a:bodyPr/>
          <a:lstStyle/>
          <a:p>
            <a:fld id="{D60A6685-DBF6-4C41-A0CC-AA9EA7A85A20}" type="slidenum">
              <a:rPr lang="en-US" smtClean="0"/>
              <a:t>39</a:t>
            </a:fld>
            <a:endParaRPr lang="es-US" dirty="0"/>
          </a:p>
        </p:txBody>
      </p:sp>
    </p:spTree>
    <p:extLst>
      <p:ext uri="{BB962C8B-B14F-4D97-AF65-F5344CB8AC3E}">
        <p14:creationId xmlns:p14="http://schemas.microsoft.com/office/powerpoint/2010/main" val="32143159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¿Qué es Medicare?</a:t>
            </a:r>
            <a:endParaRPr lang="es-US" dirty="0"/>
          </a:p>
        </p:txBody>
      </p:sp>
      <p:sp>
        <p:nvSpPr>
          <p:cNvPr id="3" name="Content Placeholder 2"/>
          <p:cNvSpPr>
            <a:spLocks noGrp="1"/>
          </p:cNvSpPr>
          <p:nvPr>
            <p:ph idx="1"/>
          </p:nvPr>
        </p:nvSpPr>
        <p:spPr/>
        <p:txBody>
          <a:bodyPr/>
          <a:lstStyle/>
          <a:p>
            <a:r>
              <a:rPr sz="3000" dirty="0" smtClean="0"/>
              <a:t>Un seguro médico para personas</a:t>
            </a:r>
          </a:p>
          <a:p>
            <a:pPr lvl="1" indent="-292100"/>
            <a:r>
              <a:rPr sz="2600" dirty="0" smtClean="0"/>
              <a:t>de 65 años o mayores;</a:t>
            </a:r>
          </a:p>
          <a:p>
            <a:pPr lvl="1" indent="-292100"/>
            <a:r>
              <a:rPr sz="2600" dirty="0" smtClean="0"/>
              <a:t>menores de 65 años con ciertas incapacidades</a:t>
            </a:r>
          </a:p>
          <a:p>
            <a:pPr lvl="2"/>
            <a:r>
              <a:rPr lang="en-US" sz="2200" dirty="0" smtClean="0"/>
              <a:t>esclerosis lateral amiotrófica, también llamada enfermedad de Lou Gehrig (sin período de espera)</a:t>
            </a:r>
          </a:p>
          <a:p>
            <a:pPr lvl="1" indent="-292100"/>
            <a:r>
              <a:rPr sz="2200" dirty="0" smtClean="0"/>
              <a:t>De cualquier edad con enfermedad renal en etapa final.</a:t>
            </a:r>
          </a:p>
          <a:p>
            <a:r>
              <a:rPr sz="3000" dirty="0" smtClean="0"/>
              <a:t>Administrado por</a:t>
            </a:r>
          </a:p>
          <a:p>
            <a:pPr lvl="1" indent="-292100"/>
            <a:r>
              <a:rPr sz="2600" dirty="0" smtClean="0"/>
              <a:t>Centros de Servicios de Medicare y Medicaid</a:t>
            </a:r>
          </a:p>
          <a:p>
            <a:pPr marL="1085850" indent="-1085850">
              <a:buNone/>
              <a:tabLst>
                <a:tab pos="914400" algn="l"/>
              </a:tabLst>
            </a:pPr>
            <a:r>
              <a:rPr lang="en-US" sz="2200" dirty="0" smtClean="0"/>
              <a:t>NOTA:  Para obtener Parte A o Parte B de Medicare debe ser ciudadano estadounidense o residir legalmente* en los Estados Unidos</a:t>
            </a:r>
            <a:r>
              <a:rPr lang="en-US" sz="2400" dirty="0" smtClean="0"/>
              <a:t>.</a:t>
            </a:r>
          </a:p>
          <a:p>
            <a:pPr lvl="1"/>
            <a:endParaRPr lang="es-US" dirty="0"/>
          </a:p>
        </p:txBody>
      </p:sp>
      <p:sp>
        <p:nvSpPr>
          <p:cNvPr id="13" name="Date Placeholder 12"/>
          <p:cNvSpPr>
            <a:spLocks noGrp="1"/>
          </p:cNvSpPr>
          <p:nvPr>
            <p:ph type="dt" sz="half" idx="10"/>
          </p:nvPr>
        </p:nvSpPr>
        <p:spPr/>
        <p:txBody>
          <a:bodyPr/>
          <a:lstStyle/>
          <a:p>
            <a:r>
              <a:rPr dirty="0" smtClean="0"/>
              <a:t>Mayo de 2016</a:t>
            </a:r>
            <a:endParaRPr lang="es-US" dirty="0"/>
          </a:p>
        </p:txBody>
      </p:sp>
      <p:sp>
        <p:nvSpPr>
          <p:cNvPr id="14" name="Footer Placeholder 13"/>
          <p:cNvSpPr>
            <a:spLocks noGrp="1"/>
          </p:cNvSpPr>
          <p:nvPr>
            <p:ph type="ftr" sz="quarter" idx="11"/>
          </p:nvPr>
        </p:nvSpPr>
        <p:spPr/>
        <p:txBody>
          <a:bodyPr/>
          <a:lstStyle/>
          <a:p>
            <a:r>
              <a:rPr dirty="0" smtClean="0"/>
              <a:t>Introducción a Medicare</a:t>
            </a:r>
            <a:endParaRPr lang="es-US" dirty="0"/>
          </a:p>
        </p:txBody>
      </p:sp>
      <p:sp>
        <p:nvSpPr>
          <p:cNvPr id="15" name="Slide Number Placeholder 14"/>
          <p:cNvSpPr>
            <a:spLocks noGrp="1"/>
          </p:cNvSpPr>
          <p:nvPr>
            <p:ph type="sldNum" sz="quarter" idx="12"/>
          </p:nvPr>
        </p:nvSpPr>
        <p:spPr/>
        <p:txBody>
          <a:bodyPr/>
          <a:lstStyle/>
          <a:p>
            <a:fld id="{D60A6685-DBF6-4C41-A0CC-AA9EA7A85A20}" type="slidenum">
              <a:rPr lang="en-US" smtClean="0"/>
              <a:pPr/>
              <a:t>4</a:t>
            </a:fld>
            <a:endParaRPr lang="es-US" dirty="0"/>
          </a:p>
        </p:txBody>
      </p:sp>
    </p:spTree>
    <p:extLst>
      <p:ext uri="{BB962C8B-B14F-4D97-AF65-F5344CB8AC3E}">
        <p14:creationId xmlns:p14="http://schemas.microsoft.com/office/powerpoint/2010/main" val="28196035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dirty="0" smtClean="0"/>
              <a:t>Cuándo debe tener la Parte B</a:t>
            </a:r>
            <a:endParaRPr lang="es-US" dirty="0"/>
          </a:p>
        </p:txBody>
      </p:sp>
      <p:sp>
        <p:nvSpPr>
          <p:cNvPr id="2" name="Content Placeholder 1"/>
          <p:cNvSpPr>
            <a:spLocks noGrp="1"/>
          </p:cNvSpPr>
          <p:nvPr>
            <p:ph idx="1"/>
          </p:nvPr>
        </p:nvSpPr>
        <p:spPr/>
        <p:txBody>
          <a:bodyPr>
            <a:normAutofit fontScale="85000" lnSpcReduction="10000"/>
          </a:bodyPr>
          <a:lstStyle/>
          <a:p>
            <a:r>
              <a:rPr dirty="0" smtClean="0"/>
              <a:t>Si desea adquirir una póliza Medigap</a:t>
            </a:r>
          </a:p>
          <a:p>
            <a:r>
              <a:rPr dirty="0" smtClean="0"/>
              <a:t>Si desea inscribirse en un Plan Medicare Advantage</a:t>
            </a:r>
          </a:p>
          <a:p>
            <a:r>
              <a:rPr dirty="0" smtClean="0"/>
              <a:t>Es elegible para TRICARE for Life (TFL) o CHAMPVA</a:t>
            </a:r>
          </a:p>
          <a:p>
            <a:r>
              <a:rPr dirty="0" smtClean="0"/>
              <a:t>Si su cobertura por empleador le exige tenerla cuando empieza a ser elegible para Medicare (menos de 20 empleados)</a:t>
            </a:r>
          </a:p>
          <a:p>
            <a:pPr lvl="1"/>
            <a:r>
              <a:rPr dirty="0" smtClean="0"/>
              <a:t>Hable con su administrador de beneficios del sindicato o del empleador</a:t>
            </a:r>
          </a:p>
          <a:p>
            <a:r>
              <a:rPr dirty="0" smtClean="0"/>
              <a:t>Los beneficios para asuntos de los veteranos (VA) son independientes de los de Medicare</a:t>
            </a:r>
          </a:p>
          <a:p>
            <a:pPr lvl="1"/>
            <a:r>
              <a:rPr dirty="0" smtClean="0"/>
              <a:t>Pagará una multa si se inscribe tarde o si no se inscribe durante el Período de Inscripción Inicial de Medicare</a:t>
            </a:r>
          </a:p>
          <a:p>
            <a:endParaRPr lang="es-US" dirty="0"/>
          </a:p>
        </p:txBody>
      </p:sp>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60A6685-DBF6-4C41-A0CC-AA9EA7A85A20}" type="slidenum">
              <a:rPr lang="en-US" smtClean="0"/>
              <a:t>40</a:t>
            </a:fld>
            <a:endParaRPr lang="es-US" dirty="0"/>
          </a:p>
        </p:txBody>
      </p:sp>
    </p:spTree>
    <p:extLst>
      <p:ext uri="{BB962C8B-B14F-4D97-AF65-F5344CB8AC3E}">
        <p14:creationId xmlns:p14="http://schemas.microsoft.com/office/powerpoint/2010/main" val="411517162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221673" y="1119793"/>
            <a:ext cx="3837709" cy="1928207"/>
          </a:xfrm>
        </p:spPr>
        <p:txBody>
          <a:bodyPr>
            <a:normAutofit fontScale="90000"/>
          </a:bodyPr>
          <a:lstStyle/>
          <a:p>
            <a:pPr marL="0" indent="0" algn="l"/>
            <a:r>
              <a:rPr lang="en-US" sz="3200" b="0" dirty="0">
                <a:solidFill>
                  <a:prstClr val="black"/>
                </a:solidFill>
                <a:latin typeface="Calibri" panose="020F0502020204030204"/>
              </a:rPr>
              <a:t>En 2016, la mayoría de las personas pagarán $104.90 por su prima de la Parte B.</a:t>
            </a:r>
            <a:r>
              <a:rPr lang="en-US" dirty="0" smtClean="0"/>
              <a:t>	</a:t>
            </a:r>
          </a:p>
        </p:txBody>
      </p:sp>
      <p:sp>
        <p:nvSpPr>
          <p:cNvPr id="3" name="TPAnswers"/>
          <p:cNvSpPr>
            <a:spLocks noGrp="1"/>
          </p:cNvSpPr>
          <p:nvPr>
            <p:ph type="body" idx="1"/>
          </p:nvPr>
        </p:nvSpPr>
        <p:spPr>
          <a:xfrm>
            <a:off x="457200" y="3221309"/>
            <a:ext cx="4114800" cy="2814319"/>
          </a:xfrm>
        </p:spPr>
        <p:txBody>
          <a:bodyPr>
            <a:normAutofit/>
          </a:bodyPr>
          <a:lstStyle/>
          <a:p>
            <a:pPr marL="514350" indent="-514350">
              <a:spcBef>
                <a:spcPct val="20000"/>
              </a:spcBef>
              <a:buFont typeface="Wingdings" panose="05000000000000000000" pitchFamily="2" charset="2"/>
              <a:buAutoNum type="alphaLcPeriod"/>
            </a:pPr>
            <a:r>
              <a:rPr dirty="0" smtClean="0"/>
              <a:t>Verdadero</a:t>
            </a:r>
          </a:p>
          <a:p>
            <a:pPr marL="514350" indent="-514350">
              <a:spcBef>
                <a:spcPct val="20000"/>
              </a:spcBef>
              <a:buFont typeface="Wingdings" panose="05000000000000000000" pitchFamily="2" charset="2"/>
              <a:buAutoNum type="alphaLcPeriod"/>
            </a:pPr>
            <a:r>
              <a:rPr dirty="0" smtClean="0"/>
              <a:t>Falso</a:t>
            </a:r>
            <a:endParaRPr lang="es-US" dirty="0"/>
          </a:p>
        </p:txBody>
      </p:sp>
      <p:sp>
        <p:nvSpPr>
          <p:cNvPr id="4" name="Footer Placeholder 3"/>
          <p:cNvSpPr>
            <a:spLocks noGrp="1"/>
          </p:cNvSpPr>
          <p:nvPr>
            <p:ph type="ftr" sz="quarter" idx="10"/>
          </p:nvPr>
        </p:nvSpPr>
        <p:spPr/>
        <p:txBody>
          <a:bodyPr/>
          <a:lstStyle/>
          <a:p>
            <a:r>
              <a:rPr dirty="0" smtClean="0"/>
              <a:t>Introducción a Medicare</a:t>
            </a:r>
            <a:endParaRPr lang="es-US" dirty="0"/>
          </a:p>
        </p:txBody>
      </p:sp>
      <p:sp>
        <p:nvSpPr>
          <p:cNvPr id="5" name="Slide Number Placeholder 4"/>
          <p:cNvSpPr>
            <a:spLocks noGrp="1"/>
          </p:cNvSpPr>
          <p:nvPr>
            <p:ph type="sldNum" sz="quarter" idx="11"/>
          </p:nvPr>
        </p:nvSpPr>
        <p:spPr/>
        <p:txBody>
          <a:bodyPr/>
          <a:lstStyle/>
          <a:p>
            <a:fld id="{D3B75908-2BC4-4CCC-BE4B-63652A0FD379}" type="slidenum">
              <a:rPr lang="en-US" smtClean="0"/>
              <a:t>41</a:t>
            </a:fld>
            <a:endParaRPr lang="es-US" dirty="0"/>
          </a:p>
        </p:txBody>
      </p:sp>
      <p:sp>
        <p:nvSpPr>
          <p:cNvPr id="6" name="Date Placeholder 5"/>
          <p:cNvSpPr>
            <a:spLocks noGrp="1"/>
          </p:cNvSpPr>
          <p:nvPr>
            <p:ph type="dt" sz="half" idx="12"/>
          </p:nvPr>
        </p:nvSpPr>
        <p:spPr/>
        <p:txBody>
          <a:bodyPr/>
          <a:lstStyle/>
          <a:p>
            <a:r>
              <a:rPr dirty="0" smtClean="0"/>
              <a:t>Mayo de 2016</a:t>
            </a:r>
            <a:endParaRPr lang="es-US" dirty="0"/>
          </a:p>
        </p:txBody>
      </p:sp>
      <p:sp>
        <p:nvSpPr>
          <p:cNvPr id="8" name="Title 6"/>
          <p:cNvSpPr txBox="1">
            <a:spLocks/>
          </p:cNvSpPr>
          <p:nvPr/>
        </p:nvSpPr>
        <p:spPr>
          <a:xfrm>
            <a:off x="0" y="11341"/>
            <a:ext cx="9144000" cy="935143"/>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a:lstStyle>
          <a:p>
            <a:r>
              <a:rPr dirty="0" smtClean="0"/>
              <a:t>Compruebe su conocimiento: pregunta 1</a:t>
            </a:r>
            <a:endParaRPr lang="es-US" dirty="0"/>
          </a:p>
        </p:txBody>
      </p:sp>
      <p:sp>
        <p:nvSpPr>
          <p:cNvPr id="9" name="CorShape1" descr="Muestra un cuadro rojo alrededor de la respuesta para indicar que es la correcta." title="Respuesta correcta"/>
          <p:cNvSpPr/>
          <p:nvPr>
            <p:custDataLst>
              <p:tags r:id="rId2"/>
            </p:custDataLst>
          </p:nvPr>
        </p:nvSpPr>
        <p:spPr>
          <a:xfrm>
            <a:off x="443345" y="3306620"/>
            <a:ext cx="2493038" cy="455386"/>
          </a:xfrm>
          <a:prstGeom prst="roundRect">
            <a:avLst/>
          </a:prstGeom>
          <a:noFill/>
          <a:ln w="38100"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S" sz="1350" dirty="0">
              <a:solidFill>
                <a:prstClr val="white"/>
              </a:solidFill>
            </a:endParaRPr>
          </a:p>
        </p:txBody>
      </p:sp>
    </p:spTree>
    <p:custDataLst>
      <p:tags r:id="rId1"/>
    </p:custDataLst>
    <p:extLst>
      <p:ext uri="{BB962C8B-B14F-4D97-AF65-F5344CB8AC3E}">
        <p14:creationId xmlns:p14="http://schemas.microsoft.com/office/powerpoint/2010/main" val="1496491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166255" y="1149923"/>
            <a:ext cx="4059381" cy="1122209"/>
          </a:xfrm>
        </p:spPr>
        <p:txBody>
          <a:bodyPr>
            <a:normAutofit fontScale="90000"/>
          </a:bodyPr>
          <a:lstStyle/>
          <a:p>
            <a:pPr lvl="0" algn="l">
              <a:lnSpc>
                <a:spcPct val="100000"/>
              </a:lnSpc>
              <a:spcBef>
                <a:spcPts val="600"/>
              </a:spcBef>
            </a:pPr>
            <a:r>
              <a:rPr lang="en-US" sz="3200" b="0" dirty="0">
                <a:solidFill>
                  <a:prstClr val="black"/>
                </a:solidFill>
                <a:latin typeface="Calibri" panose="020F0502020204030204"/>
              </a:rPr>
              <a:t>¿Cuáles de estas frases son ciertas sobre un "período de beneficios”?</a:t>
            </a:r>
          </a:p>
        </p:txBody>
      </p:sp>
      <p:sp>
        <p:nvSpPr>
          <p:cNvPr id="3" name="TPAnswers"/>
          <p:cNvSpPr>
            <a:spLocks noGrp="1"/>
          </p:cNvSpPr>
          <p:nvPr>
            <p:ph type="body" idx="1"/>
            <p:custDataLst>
              <p:tags r:id="rId2"/>
            </p:custDataLst>
          </p:nvPr>
        </p:nvSpPr>
        <p:spPr>
          <a:xfrm>
            <a:off x="304800" y="2355274"/>
            <a:ext cx="4267200" cy="4282900"/>
          </a:xfrm>
        </p:spPr>
        <p:txBody>
          <a:bodyPr>
            <a:normAutofit fontScale="92500"/>
          </a:bodyPr>
          <a:lstStyle/>
          <a:p>
            <a:pPr marL="514350" lvl="0" indent="-514350" defTabSz="914400">
              <a:spcBef>
                <a:spcPts val="0"/>
              </a:spcBef>
              <a:buFont typeface="Wingdings" panose="05000000000000000000" pitchFamily="2" charset="2"/>
              <a:buAutoNum type="alphaLcPeriod"/>
            </a:pPr>
            <a:r>
              <a:rPr lang="en-US" sz="2800" dirty="0">
                <a:solidFill>
                  <a:prstClr val="black"/>
                </a:solidFill>
              </a:rPr>
              <a:t>Mide el uso de algunos de los servicios de la Parte A</a:t>
            </a:r>
          </a:p>
          <a:p>
            <a:pPr marL="514350" lvl="0" indent="-514350" defTabSz="914400">
              <a:spcBef>
                <a:spcPts val="0"/>
              </a:spcBef>
              <a:buFont typeface="Wingdings" panose="05000000000000000000" pitchFamily="2" charset="2"/>
              <a:buAutoNum type="alphaLcPeriod"/>
            </a:pPr>
            <a:r>
              <a:rPr lang="en-US" sz="2800" dirty="0">
                <a:solidFill>
                  <a:prstClr val="black"/>
                </a:solidFill>
              </a:rPr>
              <a:t>El deducible de la Parte A aplica para cada uno de ellos</a:t>
            </a:r>
          </a:p>
          <a:p>
            <a:pPr marL="514350" lvl="0" indent="-514350" defTabSz="914400">
              <a:spcBef>
                <a:spcPts val="0"/>
              </a:spcBef>
              <a:buFont typeface="Wingdings" panose="05000000000000000000" pitchFamily="2" charset="2"/>
              <a:buAutoNum type="alphaLcPeriod"/>
            </a:pPr>
            <a:r>
              <a:rPr lang="en-US" sz="2800" dirty="0">
                <a:solidFill>
                  <a:prstClr val="black"/>
                </a:solidFill>
              </a:rPr>
              <a:t>Finaliza cuando no haya ingresado al hospital o SNF por 60 días seguidos</a:t>
            </a:r>
          </a:p>
          <a:p>
            <a:pPr marL="514350" lvl="0" indent="-514350" defTabSz="914400">
              <a:spcBef>
                <a:spcPts val="0"/>
              </a:spcBef>
              <a:buFont typeface="Wingdings" panose="05000000000000000000" pitchFamily="2" charset="2"/>
              <a:buAutoNum type="alphaLcPeriod"/>
            </a:pPr>
            <a:r>
              <a:rPr lang="en-US" sz="2800" dirty="0">
                <a:solidFill>
                  <a:prstClr val="black"/>
                </a:solidFill>
              </a:rPr>
              <a:t>Todas las anteriores</a:t>
            </a:r>
            <a:endParaRPr lang="es-US" dirty="0"/>
          </a:p>
        </p:txBody>
      </p:sp>
      <p:sp>
        <p:nvSpPr>
          <p:cNvPr id="4" name="Footer Placeholder 3"/>
          <p:cNvSpPr>
            <a:spLocks noGrp="1"/>
          </p:cNvSpPr>
          <p:nvPr>
            <p:ph type="ftr" sz="quarter" idx="10"/>
          </p:nvPr>
        </p:nvSpPr>
        <p:spPr/>
        <p:txBody>
          <a:bodyPr/>
          <a:lstStyle/>
          <a:p>
            <a:r>
              <a:rPr dirty="0" smtClean="0"/>
              <a:t>Introducción a Medicare</a:t>
            </a:r>
            <a:endParaRPr lang="es-US" dirty="0"/>
          </a:p>
        </p:txBody>
      </p:sp>
      <p:sp>
        <p:nvSpPr>
          <p:cNvPr id="5" name="Slide Number Placeholder 4"/>
          <p:cNvSpPr>
            <a:spLocks noGrp="1"/>
          </p:cNvSpPr>
          <p:nvPr>
            <p:ph type="sldNum" sz="quarter" idx="11"/>
          </p:nvPr>
        </p:nvSpPr>
        <p:spPr/>
        <p:txBody>
          <a:bodyPr/>
          <a:lstStyle/>
          <a:p>
            <a:fld id="{D3B75908-2BC4-4CCC-BE4B-63652A0FD379}" type="slidenum">
              <a:rPr lang="en-US" smtClean="0"/>
              <a:t>42</a:t>
            </a:fld>
            <a:endParaRPr lang="es-US" dirty="0"/>
          </a:p>
        </p:txBody>
      </p:sp>
      <p:sp>
        <p:nvSpPr>
          <p:cNvPr id="6" name="Date Placeholder 5"/>
          <p:cNvSpPr>
            <a:spLocks noGrp="1"/>
          </p:cNvSpPr>
          <p:nvPr>
            <p:ph type="dt" sz="half" idx="12"/>
          </p:nvPr>
        </p:nvSpPr>
        <p:spPr/>
        <p:txBody>
          <a:bodyPr/>
          <a:lstStyle/>
          <a:p>
            <a:r>
              <a:rPr dirty="0" smtClean="0"/>
              <a:t>Mayo de 2016</a:t>
            </a:r>
            <a:endParaRPr lang="es-US" dirty="0"/>
          </a:p>
        </p:txBody>
      </p:sp>
      <p:sp>
        <p:nvSpPr>
          <p:cNvPr id="9" name="Title 6"/>
          <p:cNvSpPr txBox="1">
            <a:spLocks/>
          </p:cNvSpPr>
          <p:nvPr/>
        </p:nvSpPr>
        <p:spPr>
          <a:xfrm>
            <a:off x="0" y="11341"/>
            <a:ext cx="9144000" cy="935143"/>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a:lstStyle>
          <a:p>
            <a:r>
              <a:rPr dirty="0" smtClean="0"/>
              <a:t>Compruebe su conocimiento: pregunta 2</a:t>
            </a:r>
            <a:endParaRPr lang="es-US" dirty="0"/>
          </a:p>
        </p:txBody>
      </p:sp>
      <p:sp>
        <p:nvSpPr>
          <p:cNvPr id="10" name="CorShape1" descr="Muestra un cuadro rojo alrededor de la respuesta para indicar que es la correcta."/>
          <p:cNvSpPr/>
          <p:nvPr>
            <p:custDataLst>
              <p:tags r:id="rId3"/>
            </p:custDataLst>
          </p:nvPr>
        </p:nvSpPr>
        <p:spPr>
          <a:xfrm>
            <a:off x="376955" y="5602310"/>
            <a:ext cx="3357918" cy="335008"/>
          </a:xfrm>
          <a:prstGeom prst="roundRect">
            <a:avLst/>
          </a:prstGeom>
          <a:noFill/>
          <a:ln w="57150"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S" sz="1350" dirty="0">
              <a:solidFill>
                <a:prstClr val="white"/>
              </a:solidFill>
            </a:endParaRPr>
          </a:p>
        </p:txBody>
      </p:sp>
    </p:spTree>
    <p:custDataLst>
      <p:tags r:id="rId1"/>
    </p:custDataLst>
    <p:extLst>
      <p:ext uri="{BB962C8B-B14F-4D97-AF65-F5344CB8AC3E}">
        <p14:creationId xmlns:p14="http://schemas.microsoft.com/office/powerpoint/2010/main" val="1033999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normAutofit fontScale="90000"/>
          </a:bodyPr>
          <a:lstStyle>
            <a:lvl1pPr>
              <a:defRPr sz="3600">
                <a:solidFill>
                  <a:schemeClr val="bg1"/>
                </a:solidFill>
              </a:defRPr>
            </a:lvl1pPr>
          </a:lstStyle>
          <a:p>
            <a:r>
              <a:rPr dirty="0" smtClean="0"/>
              <a:t>Lección 2: Opciones de cobertura de Medicare</a:t>
            </a:r>
          </a:p>
        </p:txBody>
      </p:sp>
      <p:sp>
        <p:nvSpPr>
          <p:cNvPr id="16386" name="Content Placeholder 1"/>
          <p:cNvSpPr>
            <a:spLocks noGrp="1"/>
          </p:cNvSpPr>
          <p:nvPr>
            <p:ph idx="1"/>
          </p:nvPr>
        </p:nvSpPr>
        <p:spPr>
          <a:xfrm>
            <a:off x="481263" y="1042738"/>
            <a:ext cx="8034087" cy="5005889"/>
          </a:xfrm>
        </p:spPr>
        <p:txBody>
          <a:bodyPr/>
          <a:lstStyle/>
          <a:p>
            <a:r>
              <a:rPr dirty="0" smtClean="0"/>
              <a:t>Sus opciones de cobertura Medicare</a:t>
            </a:r>
          </a:p>
          <a:p>
            <a:r>
              <a:rPr dirty="0" smtClean="0"/>
              <a:t>Medicare Original (Parte A y Parte B)</a:t>
            </a:r>
          </a:p>
          <a:p>
            <a:pPr lvl="1">
              <a:tabLst>
                <a:tab pos="285750" algn="l"/>
              </a:tabLst>
            </a:pPr>
            <a:r>
              <a:rPr dirty="0" smtClean="0"/>
              <a:t>Asignación</a:t>
            </a:r>
          </a:p>
          <a:p>
            <a:pPr lvl="1">
              <a:tabLst>
                <a:tab pos="285750" algn="l"/>
              </a:tabLst>
            </a:pPr>
            <a:r>
              <a:rPr dirty="0" smtClean="0"/>
              <a:t>Contratos Privados </a:t>
            </a:r>
          </a:p>
          <a:p>
            <a:r>
              <a:rPr dirty="0" smtClean="0"/>
              <a:t>Pólizas del Asegurador Suplementario de Medicare (Medigap)</a:t>
            </a:r>
          </a:p>
          <a:p>
            <a:r>
              <a:rPr dirty="0" smtClean="0"/>
              <a:t>Cobertura Medicare para medicamentos recetados (Parte D)</a:t>
            </a:r>
          </a:p>
          <a:p>
            <a:r>
              <a:rPr dirty="0" smtClean="0"/>
              <a:t>Planes Medicare Advantage (Parte C)</a:t>
            </a:r>
          </a:p>
          <a:p>
            <a:r>
              <a:rPr dirty="0" smtClean="0"/>
              <a:t>Otros planes de salud de Medicare</a:t>
            </a:r>
          </a:p>
          <a:p>
            <a:pPr lvl="1"/>
            <a:endParaRPr lang="es-US" dirty="0"/>
          </a:p>
        </p:txBody>
      </p:sp>
      <p:sp>
        <p:nvSpPr>
          <p:cNvPr id="14" name="Footer Placeholder 13"/>
          <p:cNvSpPr>
            <a:spLocks noGrp="1"/>
          </p:cNvSpPr>
          <p:nvPr>
            <p:ph type="ftr" sz="quarter" idx="11"/>
          </p:nvPr>
        </p:nvSpPr>
        <p:spPr/>
        <p:txBody>
          <a:bodyPr/>
          <a:lstStyle/>
          <a:p>
            <a:r>
              <a:rPr dirty="0" smtClean="0"/>
              <a:t>Introducción a Medicare</a:t>
            </a:r>
            <a:endParaRPr lang="es-US" dirty="0"/>
          </a:p>
        </p:txBody>
      </p:sp>
      <p:sp>
        <p:nvSpPr>
          <p:cNvPr id="15" name="Slide Number Placeholder 14"/>
          <p:cNvSpPr>
            <a:spLocks noGrp="1"/>
          </p:cNvSpPr>
          <p:nvPr>
            <p:ph type="sldNum" sz="quarter" idx="12"/>
          </p:nvPr>
        </p:nvSpPr>
        <p:spPr/>
        <p:txBody>
          <a:bodyPr/>
          <a:lstStyle/>
          <a:p>
            <a:fld id="{D3B75908-2BC4-4CCC-BE4B-63652A0FD379}" type="slidenum">
              <a:rPr lang="en-US" smtClean="0"/>
              <a:pPr/>
              <a:t>43</a:t>
            </a:fld>
            <a:endParaRPr lang="es-US" dirty="0"/>
          </a:p>
        </p:txBody>
      </p:sp>
      <p:sp>
        <p:nvSpPr>
          <p:cNvPr id="11" name="Date Placeholder 10"/>
          <p:cNvSpPr>
            <a:spLocks noGrp="1"/>
          </p:cNvSpPr>
          <p:nvPr>
            <p:ph type="dt" sz="half" idx="2"/>
          </p:nvPr>
        </p:nvSpPr>
        <p:spPr/>
        <p:txBody>
          <a:bodyPr/>
          <a:lstStyle/>
          <a:p>
            <a:r>
              <a:rPr dirty="0" smtClean="0"/>
              <a:t>Mayo de 2016</a:t>
            </a:r>
            <a:endParaRPr lang="es-US" dirty="0"/>
          </a:p>
        </p:txBody>
      </p:sp>
    </p:spTree>
    <p:custDataLst>
      <p:tags r:id="rId1"/>
    </p:custData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26" descr="Sus opciones de cobertura Medicare" title="Sus opciones de cobertura Medicare"/>
          <p:cNvSpPr>
            <a:spLocks noGrp="1"/>
          </p:cNvSpPr>
          <p:nvPr>
            <p:ph type="title"/>
          </p:nvPr>
        </p:nvSpPr>
        <p:spPr/>
        <p:txBody>
          <a:bodyPr/>
          <a:lstStyle/>
          <a:p>
            <a:r>
              <a:rPr dirty="0" smtClean="0"/>
              <a:t>Sus opciones de cobertura Medicare</a:t>
            </a:r>
            <a:endParaRPr lang="es-US" dirty="0"/>
          </a:p>
        </p:txBody>
      </p:sp>
      <p:grpSp>
        <p:nvGrpSpPr>
          <p:cNvPr id="9" name="Group 8" descr="Diagrama de las opciones de cobertura Medicare&#10;Existen dos maneras principales de obtener cobertura Medicare: Medicare Original o Planes Medicare Advantage (MA). Puede elegir de qué manera conseguir la cobertura:&#10;En Medicare Original se incluyen la Parte A (Seguro de Hospital) y la Parte B (Seguro Médico). Puede optar por comprar una póliza Medigap (debe tener Parte A y Parte B) para cubrir algunos costos que no están cubiertos en Medicare Original. También puede elegir comprar una cobertura Medicare para medicamentos recetados (Parte D) a un Plan Medicare para medicamentos recetados (PDP en inglés) (puede tener solo Parte A, solo Parte B o ambas).&#10;Los planes MA (Parte C), como una Organización para el mantenimiento de la salud (HMO en inglés) o una Organización de proveedores preferidos (PPO en inglés), cubren los servicios y suministros de las Partes A y B. Además, puede incluir la cobertura Medicare para medicamentos recetados (MA-PD). Si desea incorporar la Parte D a los planes MA, puede incorporarse a los Planes Medicare de Cuenta de Ahorros Médicos (MSA en inglés) o al plan privado de pago por servicio; no puede incorporarse a un plan HMO o PPO sin cobertura de medicamentos*. &#10;Las pólizas de Medigap no funcionan con estos planes. Si se incorpora a un Plan MA, no puede usar la póliza del Seguro suplementario de Medicare (Medigap) para pagar por los gastos directos de su bolsillo que tiene en el Plan Medicare Advantage.&#10;*Visite Medicare.gov/Pubs/pdf/11135.pdf para acceder a la publicación &quot;Cómo funciona la cobertura de medicamentos recetados con un Plan Medicare Advantage o un Plan de Costo Medicare&quot;.&#10;&#10;" title="Diagrama de las opciones de cobertura Medicare"/>
          <p:cNvGrpSpPr/>
          <p:nvPr/>
        </p:nvGrpSpPr>
        <p:grpSpPr>
          <a:xfrm>
            <a:off x="628650" y="1130967"/>
            <a:ext cx="8244894" cy="5325645"/>
            <a:chOff x="266702" y="1361812"/>
            <a:chExt cx="8701740" cy="4832631"/>
          </a:xfrm>
        </p:grpSpPr>
        <p:grpSp>
          <p:nvGrpSpPr>
            <p:cNvPr id="48" name="Group 47" descr="Flecha que indica dos opciones"/>
            <p:cNvGrpSpPr/>
            <p:nvPr/>
          </p:nvGrpSpPr>
          <p:grpSpPr>
            <a:xfrm>
              <a:off x="3795363" y="1361812"/>
              <a:ext cx="1686319" cy="676012"/>
              <a:chOff x="3733801" y="1143000"/>
              <a:chExt cx="1686319" cy="894824"/>
            </a:xfrm>
          </p:grpSpPr>
          <p:cxnSp>
            <p:nvCxnSpPr>
              <p:cNvPr id="51" name="Straight Connector 50" descr="Straight arrow as a starting point in considering coverage choices." title="Straight arrow as a starting point in considering coverage choices"/>
              <p:cNvCxnSpPr/>
              <p:nvPr/>
            </p:nvCxnSpPr>
            <p:spPr>
              <a:xfrm>
                <a:off x="4544073" y="1143000"/>
                <a:ext cx="677" cy="437624"/>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49" name="Straight Arrow Connector 48" descr="Arrow pointing to the Original Medicare side as a coverage choice." title="Arrow pointing to the Original Medicare side as a coverage choice"/>
              <p:cNvCxnSpPr/>
              <p:nvPr/>
            </p:nvCxnSpPr>
            <p:spPr>
              <a:xfrm flipH="1">
                <a:off x="3733801" y="1580624"/>
                <a:ext cx="810272" cy="4572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descr="Arrow pointing to the Medicare Advantage Plan side a coverage choice." title="Arrow pointing to the Medicare Advantage Plan side a coverage choice"/>
              <p:cNvCxnSpPr/>
              <p:nvPr/>
            </p:nvCxnSpPr>
            <p:spPr>
              <a:xfrm>
                <a:off x="4544073" y="1580624"/>
                <a:ext cx="876047" cy="4572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grpSp>
        <p:sp>
          <p:nvSpPr>
            <p:cNvPr id="21" name="TextBox 20" descr="Opciones de cobertura Medicare Original" title="Opciones de cobertura Medicare Original"/>
            <p:cNvSpPr txBox="1"/>
            <p:nvPr/>
          </p:nvSpPr>
          <p:spPr>
            <a:xfrm>
              <a:off x="952501" y="1885847"/>
              <a:ext cx="2781300" cy="363070"/>
            </a:xfrm>
            <a:prstGeom prst="rect">
              <a:avLst/>
            </a:prstGeom>
            <a:noFill/>
          </p:spPr>
          <p:txBody>
            <a:bodyPr wrap="square" rtlCol="0">
              <a:spAutoFit/>
            </a:bodyPr>
            <a:lstStyle/>
            <a:p>
              <a:pPr algn="ctr"/>
              <a:r>
                <a:rPr lang="en-US" sz="2000" b="1" dirty="0"/>
                <a:t>Medicare Original</a:t>
              </a:r>
            </a:p>
          </p:txBody>
        </p:sp>
        <p:sp>
          <p:nvSpPr>
            <p:cNvPr id="2" name="Rectangle 1" descr="Seguro de Hospital" title="Parte A Seguro de Hospital"/>
            <p:cNvSpPr/>
            <p:nvPr/>
          </p:nvSpPr>
          <p:spPr>
            <a:xfrm>
              <a:off x="476503" y="2503917"/>
              <a:ext cx="1542798" cy="1077483"/>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Parte A</a:t>
              </a:r>
            </a:p>
            <a:p>
              <a:pPr algn="ctr"/>
              <a:r>
                <a:rPr lang="en-US" sz="2000" dirty="0">
                  <a:solidFill>
                    <a:schemeClr val="tx1"/>
                  </a:solidFill>
                </a:rPr>
                <a:t>Seguro de Hospital</a:t>
              </a:r>
            </a:p>
          </p:txBody>
        </p:sp>
        <p:sp>
          <p:nvSpPr>
            <p:cNvPr id="7" name="Rectangle 6" descr="Seguro Médico" title="Parte B Seguro Médico"/>
            <p:cNvSpPr/>
            <p:nvPr/>
          </p:nvSpPr>
          <p:spPr>
            <a:xfrm>
              <a:off x="2322394" y="2523563"/>
              <a:ext cx="1382333" cy="1069545"/>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Parte B</a:t>
              </a:r>
            </a:p>
            <a:p>
              <a:pPr algn="ctr"/>
              <a:r>
                <a:rPr lang="en-US" sz="2000" dirty="0">
                  <a:solidFill>
                    <a:schemeClr val="tx1"/>
                  </a:solidFill>
                </a:rPr>
                <a:t>Seguro Médico</a:t>
              </a:r>
            </a:p>
          </p:txBody>
        </p:sp>
        <p:cxnSp>
          <p:nvCxnSpPr>
            <p:cNvPr id="6" name="Straight Arrow Connector 5" descr="Arrow pointing to Medicare Supplement Insurance (Medigap) Policy as a coverage option." title="Arrow pointing to Medicare Supplement Insurance (Medigap) Policy as a coverage option"/>
            <p:cNvCxnSpPr/>
            <p:nvPr/>
          </p:nvCxnSpPr>
          <p:spPr>
            <a:xfrm flipH="1">
              <a:off x="1117959" y="3571612"/>
              <a:ext cx="1044864" cy="617574"/>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descr="Arrow pointing to Part D as a coverage option." title="Arrow pointing to Part D as a coverage option"/>
            <p:cNvCxnSpPr/>
            <p:nvPr/>
          </p:nvCxnSpPr>
          <p:spPr>
            <a:xfrm>
              <a:off x="2162822" y="3571612"/>
              <a:ext cx="1195410" cy="617574"/>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15" name="Straight Connector 14" descr="Straight arrow between Part A and Part B." title="Straight arrow between Part A and Part B"/>
            <p:cNvCxnSpPr/>
            <p:nvPr/>
          </p:nvCxnSpPr>
          <p:spPr>
            <a:xfrm>
              <a:off x="2162822" y="3133988"/>
              <a:ext cx="677" cy="437624"/>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4" name="TextBox 3" descr="Puede agregar" title="Puede agregar"/>
            <p:cNvSpPr txBox="1"/>
            <p:nvPr/>
          </p:nvSpPr>
          <p:spPr>
            <a:xfrm>
              <a:off x="1415410" y="3854045"/>
              <a:ext cx="1469335" cy="335142"/>
            </a:xfrm>
            <a:prstGeom prst="rect">
              <a:avLst/>
            </a:prstGeom>
            <a:noFill/>
          </p:spPr>
          <p:txBody>
            <a:bodyPr wrap="none" rtlCol="0">
              <a:spAutoFit/>
            </a:bodyPr>
            <a:lstStyle/>
            <a:p>
              <a:r>
                <a:rPr lang="en-US" b="1" dirty="0"/>
                <a:t>Puede agregar</a:t>
              </a:r>
            </a:p>
          </p:txBody>
        </p:sp>
        <p:sp>
          <p:nvSpPr>
            <p:cNvPr id="39" name="Rectangle 38" descr="También conocida como póliza Medigap" title="Póliza del Asegurador Suplementario de Medicare (Medigap)"/>
            <p:cNvSpPr/>
            <p:nvPr/>
          </p:nvSpPr>
          <p:spPr>
            <a:xfrm>
              <a:off x="266702" y="4338620"/>
              <a:ext cx="1810668" cy="1734812"/>
            </a:xfrm>
            <a:prstGeom prst="rect">
              <a:avLst/>
            </a:prstGeom>
            <a:solidFill>
              <a:schemeClr val="accent1">
                <a:lumMod val="75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Póliza del Asegurador Suplementario de Medicare (Medigap)</a:t>
              </a:r>
            </a:p>
          </p:txBody>
        </p:sp>
        <p:sp>
          <p:nvSpPr>
            <p:cNvPr id="25" name="Rectangle 24" descr="Cobertura de medicamentos recetados" title="Cobertura de medicamentos recetados de Medicare Parte D"/>
            <p:cNvSpPr/>
            <p:nvPr/>
          </p:nvSpPr>
          <p:spPr>
            <a:xfrm>
              <a:off x="2575584" y="4301702"/>
              <a:ext cx="1875950" cy="1801761"/>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Parte D</a:t>
              </a:r>
            </a:p>
            <a:p>
              <a:pPr algn="ctr"/>
              <a:r>
                <a:rPr lang="en-US" sz="2000" dirty="0">
                  <a:solidFill>
                    <a:schemeClr val="tx1"/>
                  </a:solidFill>
                </a:rPr>
                <a:t>Cobertura para medicamentos recetados</a:t>
              </a:r>
            </a:p>
          </p:txBody>
        </p:sp>
        <p:sp>
          <p:nvSpPr>
            <p:cNvPr id="3" name="TextBox 2" descr="o" title="o"/>
            <p:cNvSpPr txBox="1"/>
            <p:nvPr/>
          </p:nvSpPr>
          <p:spPr>
            <a:xfrm>
              <a:off x="4138937" y="1905000"/>
              <a:ext cx="843159" cy="553997"/>
            </a:xfrm>
            <a:prstGeom prst="rect">
              <a:avLst/>
            </a:prstGeom>
            <a:noFill/>
          </p:spPr>
          <p:txBody>
            <a:bodyPr wrap="square" rtlCol="0">
              <a:spAutoFit/>
            </a:bodyPr>
            <a:lstStyle/>
            <a:p>
              <a:pPr algn="ctr"/>
              <a:r>
                <a:rPr lang="en-US" sz="2100" b="1" dirty="0"/>
                <a:t>o</a:t>
              </a:r>
            </a:p>
          </p:txBody>
        </p:sp>
        <p:sp>
          <p:nvSpPr>
            <p:cNvPr id="24" name="TextBox 23" descr="Plan Medicare Advantage" title="Plan Medicare Advantage"/>
            <p:cNvSpPr txBox="1"/>
            <p:nvPr/>
          </p:nvSpPr>
          <p:spPr>
            <a:xfrm>
              <a:off x="5405650" y="1908452"/>
              <a:ext cx="3562792" cy="363070"/>
            </a:xfrm>
            <a:prstGeom prst="rect">
              <a:avLst/>
            </a:prstGeom>
            <a:noFill/>
          </p:spPr>
          <p:txBody>
            <a:bodyPr wrap="square" rtlCol="0">
              <a:spAutoFit/>
            </a:bodyPr>
            <a:lstStyle/>
            <a:p>
              <a:pPr algn="ctr"/>
              <a:r>
                <a:rPr dirty="0" smtClean="0"/>
                <a:t> </a:t>
              </a:r>
              <a:r>
                <a:rPr lang="en-US" sz="2000" b="1" dirty="0"/>
                <a:t>Plan Medicare Advantage</a:t>
              </a:r>
            </a:p>
          </p:txBody>
        </p:sp>
        <p:sp>
          <p:nvSpPr>
            <p:cNvPr id="8" name="Rectangle 7" descr="La Parte C combina las Partes A, B y, generalmente, D" title="Parte C como una opción de cobertura"/>
            <p:cNvSpPr/>
            <p:nvPr/>
          </p:nvSpPr>
          <p:spPr>
            <a:xfrm>
              <a:off x="5734706" y="2564517"/>
              <a:ext cx="2667000" cy="987635"/>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Parte C</a:t>
              </a:r>
            </a:p>
            <a:p>
              <a:pPr algn="ctr"/>
              <a:r>
                <a:rPr lang="en-US" sz="2000" dirty="0">
                  <a:solidFill>
                    <a:schemeClr val="tx1"/>
                  </a:solidFill>
                </a:rPr>
                <a:t>Combina </a:t>
              </a:r>
              <a:endParaRPr lang="es-US" sz="2000" dirty="0" smtClean="0">
                <a:solidFill>
                  <a:schemeClr val="tx1"/>
                </a:solidFill>
              </a:endParaRPr>
            </a:p>
            <a:p>
              <a:pPr algn="ctr"/>
              <a:r>
                <a:rPr lang="en-US" sz="2000" dirty="0" smtClean="0">
                  <a:solidFill>
                    <a:schemeClr val="tx1"/>
                  </a:solidFill>
                </a:rPr>
                <a:t>Parte A y Parte B</a:t>
              </a:r>
            </a:p>
          </p:txBody>
        </p:sp>
        <p:sp>
          <p:nvSpPr>
            <p:cNvPr id="23" name="TextBox 22" descr="Puede incluir o usted puede agregar." title="Puede incluir o usted puede agregar"/>
            <p:cNvSpPr txBox="1"/>
            <p:nvPr/>
          </p:nvSpPr>
          <p:spPr>
            <a:xfrm>
              <a:off x="4985541" y="3581400"/>
              <a:ext cx="3924783" cy="307213"/>
            </a:xfrm>
            <a:prstGeom prst="rect">
              <a:avLst/>
            </a:prstGeom>
            <a:noFill/>
          </p:spPr>
          <p:txBody>
            <a:bodyPr wrap="square" rtlCol="0">
              <a:spAutoFit/>
            </a:bodyPr>
            <a:lstStyle/>
            <a:p>
              <a:pPr algn="ctr"/>
              <a:r>
                <a:rPr lang="en-US" sz="1600" b="1" dirty="0"/>
                <a:t>Puede incluir o usted puede agregar</a:t>
              </a:r>
            </a:p>
          </p:txBody>
        </p:sp>
        <p:sp>
          <p:nvSpPr>
            <p:cNvPr id="30" name="Rectangle 29" descr="Cobertura de medicamentos recetados. La mayoría de los planes Parte C cubren los medicamentos recetados. Es posible que pueda agregar la cobertura de medicamentos a algunos tipos de planes si no lo incluyen ya." title="Cobertura de medicamentos recetados de la Parte D como una opción de cobertura"/>
            <p:cNvSpPr/>
            <p:nvPr/>
          </p:nvSpPr>
          <p:spPr>
            <a:xfrm>
              <a:off x="4982095" y="4060843"/>
              <a:ext cx="3986347" cy="2133600"/>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Parte D</a:t>
              </a:r>
            </a:p>
            <a:p>
              <a:pPr algn="ctr"/>
              <a:r>
                <a:rPr lang="en-US" dirty="0">
                  <a:solidFill>
                    <a:schemeClr val="tx1"/>
                  </a:solidFill>
                </a:rPr>
                <a:t>Cobertura para medicamentos recetados</a:t>
              </a:r>
            </a:p>
            <a:p>
              <a:pPr algn="ctr"/>
              <a:r>
                <a:rPr lang="en-US" dirty="0">
                  <a:solidFill>
                    <a:schemeClr val="tx1"/>
                  </a:solidFill>
                </a:rPr>
                <a:t>(La mayoría de los planes de la Parte C cubren los medicamentos recetados. Es posible que pueda agregar la cobertura de medicamentos a </a:t>
              </a:r>
              <a:r>
                <a:rPr lang="en-US" b="1" dirty="0">
                  <a:solidFill>
                    <a:schemeClr val="tx1"/>
                  </a:solidFill>
                </a:rPr>
                <a:t>algunos</a:t>
              </a:r>
              <a:r>
                <a:rPr lang="en-US" dirty="0">
                  <a:solidFill>
                    <a:schemeClr val="tx1"/>
                  </a:solidFill>
                </a:rPr>
                <a:t> tipos de planes si </a:t>
              </a:r>
              <a:r>
                <a:rPr lang="en-US" i="1" dirty="0">
                  <a:solidFill>
                    <a:schemeClr val="tx1"/>
                  </a:solidFill>
                </a:rPr>
                <a:t>no</a:t>
              </a:r>
              <a:r>
                <a:rPr lang="en-US" dirty="0">
                  <a:solidFill>
                    <a:schemeClr val="tx1"/>
                  </a:solidFill>
                </a:rPr>
                <a:t> la incluyen ya).</a:t>
              </a:r>
            </a:p>
          </p:txBody>
        </p:sp>
      </p:grpSp>
      <p:cxnSp>
        <p:nvCxnSpPr>
          <p:cNvPr id="13" name="Straight Arrow Connector 12" descr="If you have Part C, you may be able to add Part D coverage if it is not included in your Part C Plan." title="arrow connecting Part C and Part D"/>
          <p:cNvCxnSpPr>
            <a:stCxn id="30" idx="0"/>
            <a:endCxn id="23" idx="0"/>
          </p:cNvCxnSpPr>
          <p:nvPr/>
        </p:nvCxnSpPr>
        <p:spPr>
          <a:xfrm flipH="1" flipV="1">
            <a:off x="6959112" y="3576992"/>
            <a:ext cx="25901" cy="528355"/>
          </a:xfrm>
          <a:prstGeom prst="straightConnector1">
            <a:avLst/>
          </a:prstGeom>
          <a:ln>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Date Placeholder 15"/>
          <p:cNvSpPr>
            <a:spLocks noGrp="1"/>
          </p:cNvSpPr>
          <p:nvPr>
            <p:ph type="dt" sz="half" idx="10"/>
          </p:nvPr>
        </p:nvSpPr>
        <p:spPr/>
        <p:txBody>
          <a:bodyPr/>
          <a:lstStyle/>
          <a:p>
            <a:r>
              <a:rPr dirty="0" smtClean="0"/>
              <a:t>Mayo de 2016</a:t>
            </a:r>
            <a:endParaRPr lang="es-US" dirty="0"/>
          </a:p>
        </p:txBody>
      </p:sp>
      <p:sp>
        <p:nvSpPr>
          <p:cNvPr id="17" name="Footer Placeholder 16"/>
          <p:cNvSpPr>
            <a:spLocks noGrp="1"/>
          </p:cNvSpPr>
          <p:nvPr>
            <p:ph type="ftr" sz="quarter" idx="11"/>
          </p:nvPr>
        </p:nvSpPr>
        <p:spPr/>
        <p:txBody>
          <a:bodyPr/>
          <a:lstStyle/>
          <a:p>
            <a:r>
              <a:rPr dirty="0" smtClean="0"/>
              <a:t>Introducción a Medicare</a:t>
            </a:r>
            <a:endParaRPr lang="es-US" dirty="0"/>
          </a:p>
        </p:txBody>
      </p:sp>
      <p:sp>
        <p:nvSpPr>
          <p:cNvPr id="18" name="Slide Number Placeholder 17"/>
          <p:cNvSpPr>
            <a:spLocks noGrp="1"/>
          </p:cNvSpPr>
          <p:nvPr>
            <p:ph type="sldNum" sz="quarter" idx="12"/>
          </p:nvPr>
        </p:nvSpPr>
        <p:spPr/>
        <p:txBody>
          <a:bodyPr/>
          <a:lstStyle/>
          <a:p>
            <a:fld id="{D60A6685-DBF6-4C41-A0CC-AA9EA7A85A20}" type="slidenum">
              <a:rPr lang="en-US" smtClean="0"/>
              <a:pPr/>
              <a:t>44</a:t>
            </a:fld>
            <a:endParaRPr lang="es-US" dirty="0"/>
          </a:p>
        </p:txBody>
      </p:sp>
    </p:spTree>
    <p:extLst>
      <p:ext uri="{BB962C8B-B14F-4D97-AF65-F5344CB8AC3E}">
        <p14:creationId xmlns:p14="http://schemas.microsoft.com/office/powerpoint/2010/main" val="305456423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2"/>
          <p:cNvSpPr>
            <a:spLocks noGrp="1" noChangeArrowheads="1"/>
          </p:cNvSpPr>
          <p:nvPr>
            <p:ph type="title"/>
          </p:nvPr>
        </p:nvSpPr>
        <p:spPr/>
        <p:txBody>
          <a:bodyPr/>
          <a:lstStyle/>
          <a:p>
            <a:r>
              <a:rPr dirty="0" smtClean="0"/>
              <a:t>Medicare Original</a:t>
            </a:r>
          </a:p>
        </p:txBody>
      </p:sp>
      <p:sp>
        <p:nvSpPr>
          <p:cNvPr id="57348" name="Rectangle 3"/>
          <p:cNvSpPr>
            <a:spLocks noGrp="1" noChangeArrowheads="1"/>
          </p:cNvSpPr>
          <p:nvPr>
            <p:ph idx="1"/>
          </p:nvPr>
        </p:nvSpPr>
        <p:spPr>
          <a:xfrm>
            <a:off x="628650" y="1267326"/>
            <a:ext cx="7886700" cy="5089025"/>
          </a:xfrm>
        </p:spPr>
        <p:txBody>
          <a:bodyPr>
            <a:normAutofit fontScale="85000" lnSpcReduction="20000"/>
          </a:bodyPr>
          <a:lstStyle/>
          <a:p>
            <a:pPr>
              <a:lnSpc>
                <a:spcPct val="120000"/>
              </a:lnSpc>
            </a:pPr>
            <a:r>
              <a:rPr dirty="0" smtClean="0"/>
              <a:t>Opción de cuidado de la salud administrada por el gobierno federal. </a:t>
            </a:r>
          </a:p>
          <a:p>
            <a:pPr>
              <a:lnSpc>
                <a:spcPct val="120000"/>
              </a:lnSpc>
            </a:pPr>
            <a:r>
              <a:rPr dirty="0" smtClean="0"/>
              <a:t>Le ofrece cobertura la Parte A y/o Parte B </a:t>
            </a:r>
          </a:p>
          <a:p>
            <a:pPr>
              <a:lnSpc>
                <a:spcPct val="120000"/>
              </a:lnSpc>
            </a:pPr>
            <a:r>
              <a:rPr dirty="0" smtClean="0"/>
              <a:t>Consulte a cualquier médico y visite cualquier hospital que acepte Medicare </a:t>
            </a:r>
          </a:p>
          <a:p>
            <a:pPr>
              <a:lnSpc>
                <a:spcPct val="120000"/>
              </a:lnSpc>
            </a:pPr>
            <a:r>
              <a:rPr dirty="0" smtClean="0"/>
              <a:t>Usted paga </a:t>
            </a:r>
          </a:p>
          <a:p>
            <a:pPr lvl="1" indent="-292100">
              <a:lnSpc>
                <a:spcPct val="120000"/>
              </a:lnSpc>
            </a:pPr>
            <a:r>
              <a:rPr dirty="0" smtClean="0"/>
              <a:t>La prima de la Parte B (en general, la Parte A es sin prima)</a:t>
            </a:r>
          </a:p>
          <a:p>
            <a:pPr lvl="1" indent="-292100">
              <a:lnSpc>
                <a:spcPct val="120000"/>
              </a:lnSpc>
            </a:pPr>
            <a:r>
              <a:rPr dirty="0" smtClean="0"/>
              <a:t>Deducibles, coseguro o copagos</a:t>
            </a:r>
          </a:p>
          <a:p>
            <a:pPr>
              <a:lnSpc>
                <a:spcPct val="120000"/>
              </a:lnSpc>
            </a:pPr>
            <a:r>
              <a:rPr dirty="0" smtClean="0"/>
              <a:t>Obtenga el aviso de resumen de Medicare </a:t>
            </a:r>
          </a:p>
          <a:p>
            <a:pPr>
              <a:lnSpc>
                <a:spcPct val="120000"/>
              </a:lnSpc>
            </a:pPr>
            <a:r>
              <a:rPr dirty="0" smtClean="0"/>
              <a:t>Puede unirse a la Parte D para obtener cobertura de medicamentos</a:t>
            </a:r>
          </a:p>
          <a:p>
            <a:endParaRPr lang="es-US" dirty="0"/>
          </a:p>
        </p:txBody>
      </p:sp>
      <p:sp>
        <p:nvSpPr>
          <p:cNvPr id="10" name="Date Placeholder 9"/>
          <p:cNvSpPr>
            <a:spLocks noGrp="1"/>
          </p:cNvSpPr>
          <p:nvPr>
            <p:ph type="dt" sz="half" idx="10"/>
          </p:nvPr>
        </p:nvSpPr>
        <p:spPr/>
        <p:txBody>
          <a:bodyPr/>
          <a:lstStyle/>
          <a:p>
            <a:r>
              <a:rPr dirty="0" smtClean="0"/>
              <a:t>Mayo de 2016</a:t>
            </a:r>
            <a:endParaRPr lang="es-US" dirty="0"/>
          </a:p>
        </p:txBody>
      </p:sp>
      <p:sp>
        <p:nvSpPr>
          <p:cNvPr id="11" name="Footer Placeholder 10"/>
          <p:cNvSpPr>
            <a:spLocks noGrp="1"/>
          </p:cNvSpPr>
          <p:nvPr>
            <p:ph type="ftr" sz="quarter" idx="11"/>
          </p:nvPr>
        </p:nvSpPr>
        <p:spPr/>
        <p:txBody>
          <a:bodyPr/>
          <a:lstStyle/>
          <a:p>
            <a:r>
              <a:rPr dirty="0" smtClean="0"/>
              <a:t>Introducción a Medicare</a:t>
            </a:r>
            <a:endParaRPr lang="es-US" dirty="0"/>
          </a:p>
        </p:txBody>
      </p:sp>
      <p:sp>
        <p:nvSpPr>
          <p:cNvPr id="12" name="Slide Number Placeholder 11"/>
          <p:cNvSpPr>
            <a:spLocks noGrp="1"/>
          </p:cNvSpPr>
          <p:nvPr>
            <p:ph type="sldNum" sz="quarter" idx="12"/>
          </p:nvPr>
        </p:nvSpPr>
        <p:spPr/>
        <p:txBody>
          <a:bodyPr/>
          <a:lstStyle/>
          <a:p>
            <a:fld id="{D60A6685-DBF6-4C41-A0CC-AA9EA7A85A20}" type="slidenum">
              <a:rPr lang="en-US" smtClean="0"/>
              <a:t>45</a:t>
            </a:fld>
            <a:endParaRPr lang="es-US" dirty="0"/>
          </a:p>
        </p:txBody>
      </p:sp>
    </p:spTree>
    <p:custDataLst>
      <p:tags r:id="rId1"/>
    </p:custData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2"/>
          <p:cNvSpPr>
            <a:spLocks noGrp="1" noChangeArrowheads="1"/>
          </p:cNvSpPr>
          <p:nvPr>
            <p:ph type="title"/>
          </p:nvPr>
        </p:nvSpPr>
        <p:spPr/>
        <p:txBody>
          <a:bodyPr/>
          <a:lstStyle/>
          <a:p>
            <a:r>
              <a:rPr dirty="0" smtClean="0"/>
              <a:t>Asignación</a:t>
            </a:r>
          </a:p>
        </p:txBody>
      </p:sp>
      <p:sp>
        <p:nvSpPr>
          <p:cNvPr id="51204" name="Rectangle 3"/>
          <p:cNvSpPr>
            <a:spLocks noGrp="1" noChangeArrowheads="1"/>
          </p:cNvSpPr>
          <p:nvPr>
            <p:ph idx="1"/>
          </p:nvPr>
        </p:nvSpPr>
        <p:spPr/>
        <p:txBody>
          <a:bodyPr>
            <a:normAutofit lnSpcReduction="10000"/>
          </a:bodyPr>
          <a:lstStyle/>
          <a:p>
            <a:r>
              <a:rPr dirty="0" smtClean="0"/>
              <a:t>El médico o proveedor acepta la asignación</a:t>
            </a:r>
          </a:p>
          <a:p>
            <a:pPr lvl="1" indent="-292100"/>
            <a:r>
              <a:rPr dirty="0" smtClean="0"/>
              <a:t>Acuerdo firmado con Medicare </a:t>
            </a:r>
          </a:p>
          <a:p>
            <a:pPr lvl="2"/>
            <a:r>
              <a:rPr dirty="0" smtClean="0"/>
              <a:t>O se lo exige la ley.</a:t>
            </a:r>
          </a:p>
          <a:p>
            <a:pPr lvl="1" indent="-292100"/>
            <a:r>
              <a:rPr dirty="0" smtClean="0"/>
              <a:t>Acepta el monto aprobado por Medicare </a:t>
            </a:r>
          </a:p>
          <a:p>
            <a:pPr lvl="2"/>
            <a:r>
              <a:rPr dirty="0" smtClean="0"/>
              <a:t>Como pago completo por los servicios cubiertos </a:t>
            </a:r>
          </a:p>
          <a:p>
            <a:pPr lvl="2"/>
            <a:r>
              <a:rPr dirty="0" smtClean="0"/>
              <a:t>Solo cobre el monto de deducible/coseguro de Medicare</a:t>
            </a:r>
          </a:p>
          <a:p>
            <a:r>
              <a:rPr dirty="0" smtClean="0"/>
              <a:t>La mayoría acepta la asignación </a:t>
            </a:r>
          </a:p>
          <a:p>
            <a:pPr lvl="1" indent="-292100"/>
            <a:r>
              <a:rPr dirty="0" smtClean="0"/>
              <a:t>Envían la reclamación directamente a Medicare</a:t>
            </a:r>
            <a:endParaRPr lang="es-US" dirty="0"/>
          </a:p>
        </p:txBody>
      </p:sp>
      <p:sp>
        <p:nvSpPr>
          <p:cNvPr id="10" name="Date Placeholder 9"/>
          <p:cNvSpPr>
            <a:spLocks noGrp="1"/>
          </p:cNvSpPr>
          <p:nvPr>
            <p:ph type="dt" sz="half" idx="10"/>
          </p:nvPr>
        </p:nvSpPr>
        <p:spPr/>
        <p:txBody>
          <a:bodyPr/>
          <a:lstStyle/>
          <a:p>
            <a:r>
              <a:rPr dirty="0" smtClean="0"/>
              <a:t>Mayo de 2016</a:t>
            </a:r>
            <a:endParaRPr lang="es-US" dirty="0"/>
          </a:p>
        </p:txBody>
      </p:sp>
      <p:sp>
        <p:nvSpPr>
          <p:cNvPr id="11" name="Footer Placeholder 10"/>
          <p:cNvSpPr>
            <a:spLocks noGrp="1"/>
          </p:cNvSpPr>
          <p:nvPr>
            <p:ph type="ftr" sz="quarter" idx="11"/>
          </p:nvPr>
        </p:nvSpPr>
        <p:spPr/>
        <p:txBody>
          <a:bodyPr/>
          <a:lstStyle/>
          <a:p>
            <a:r>
              <a:rPr dirty="0" smtClean="0"/>
              <a:t>Introducción a Medicare</a:t>
            </a:r>
            <a:endParaRPr lang="es-US" dirty="0"/>
          </a:p>
        </p:txBody>
      </p:sp>
      <p:sp>
        <p:nvSpPr>
          <p:cNvPr id="12" name="Slide Number Placeholder 11"/>
          <p:cNvSpPr>
            <a:spLocks noGrp="1"/>
          </p:cNvSpPr>
          <p:nvPr>
            <p:ph type="sldNum" sz="quarter" idx="12"/>
          </p:nvPr>
        </p:nvSpPr>
        <p:spPr/>
        <p:txBody>
          <a:bodyPr/>
          <a:lstStyle/>
          <a:p>
            <a:fld id="{D60A6685-DBF6-4C41-A0CC-AA9EA7A85A20}" type="slidenum">
              <a:rPr lang="en-US" smtClean="0"/>
              <a:t>46</a:t>
            </a:fld>
            <a:endParaRPr lang="es-US"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p:txBody>
          <a:bodyPr>
            <a:normAutofit fontScale="90000"/>
          </a:bodyPr>
          <a:lstStyle/>
          <a:p>
            <a:r>
              <a:rPr dirty="0" smtClean="0"/>
              <a:t>No aceptan/Deben aceptar </a:t>
            </a:r>
            <a:r>
              <a:t/>
            </a:r>
            <a:br/>
            <a:r>
              <a:rPr dirty="0" smtClean="0"/>
              <a:t>la asignación </a:t>
            </a:r>
          </a:p>
        </p:txBody>
      </p:sp>
      <p:sp>
        <p:nvSpPr>
          <p:cNvPr id="52228" name="Rectangle 3"/>
          <p:cNvSpPr>
            <a:spLocks noGrp="1" noChangeArrowheads="1"/>
          </p:cNvSpPr>
          <p:nvPr>
            <p:ph idx="1"/>
          </p:nvPr>
        </p:nvSpPr>
        <p:spPr/>
        <p:txBody>
          <a:bodyPr/>
          <a:lstStyle/>
          <a:p>
            <a:r>
              <a:rPr sz="3000" dirty="0" smtClean="0"/>
              <a:t>Los proveedores que no aceptan la asignación</a:t>
            </a:r>
          </a:p>
          <a:p>
            <a:pPr lvl="1" indent="-292100"/>
            <a:r>
              <a:rPr dirty="0" smtClean="0"/>
              <a:t>Pueden cobrarle más </a:t>
            </a:r>
          </a:p>
          <a:p>
            <a:pPr lvl="2"/>
            <a:r>
              <a:rPr sz="2600" dirty="0" smtClean="0"/>
              <a:t>El límite es un cargo un 15% mayor </a:t>
            </a:r>
          </a:p>
          <a:p>
            <a:pPr lvl="2"/>
            <a:r>
              <a:rPr sz="2600" dirty="0" smtClean="0"/>
              <a:t>Es posible que tenga que pagar el costo completo al momento de recibir el servicio</a:t>
            </a:r>
          </a:p>
          <a:p>
            <a:r>
              <a:rPr sz="3000" dirty="0" smtClean="0"/>
              <a:t>Los proveedores a veces están obligados a aceptar la asignación</a:t>
            </a:r>
          </a:p>
          <a:p>
            <a:pPr lvl="1" indent="-292100"/>
            <a:r>
              <a:rPr sz="2600" dirty="0" smtClean="0"/>
              <a:t>Medicamentos recetados cubiertos por Medicare Parte B </a:t>
            </a:r>
          </a:p>
          <a:p>
            <a:pPr lvl="1" indent="-292100"/>
            <a:r>
              <a:rPr sz="2600" dirty="0" smtClean="0"/>
              <a:t>Proveedores de ambulancias </a:t>
            </a:r>
            <a:endParaRPr lang="es-US" sz="2600" dirty="0"/>
          </a:p>
        </p:txBody>
      </p:sp>
      <p:sp>
        <p:nvSpPr>
          <p:cNvPr id="10" name="Date Placeholder 9"/>
          <p:cNvSpPr>
            <a:spLocks noGrp="1"/>
          </p:cNvSpPr>
          <p:nvPr>
            <p:ph type="dt" sz="half" idx="10"/>
          </p:nvPr>
        </p:nvSpPr>
        <p:spPr/>
        <p:txBody>
          <a:bodyPr/>
          <a:lstStyle/>
          <a:p>
            <a:r>
              <a:rPr dirty="0" smtClean="0"/>
              <a:t>Mayo de 2016</a:t>
            </a:r>
            <a:endParaRPr lang="es-US" dirty="0"/>
          </a:p>
        </p:txBody>
      </p:sp>
      <p:sp>
        <p:nvSpPr>
          <p:cNvPr id="11" name="Footer Placeholder 10"/>
          <p:cNvSpPr>
            <a:spLocks noGrp="1"/>
          </p:cNvSpPr>
          <p:nvPr>
            <p:ph type="ftr" sz="quarter" idx="11"/>
          </p:nvPr>
        </p:nvSpPr>
        <p:spPr/>
        <p:txBody>
          <a:bodyPr/>
          <a:lstStyle/>
          <a:p>
            <a:r>
              <a:rPr dirty="0" smtClean="0"/>
              <a:t>Introducción a Medicare</a:t>
            </a:r>
            <a:endParaRPr lang="es-US" dirty="0"/>
          </a:p>
        </p:txBody>
      </p:sp>
      <p:sp>
        <p:nvSpPr>
          <p:cNvPr id="12" name="Slide Number Placeholder 11"/>
          <p:cNvSpPr>
            <a:spLocks noGrp="1"/>
          </p:cNvSpPr>
          <p:nvPr>
            <p:ph type="sldNum" sz="quarter" idx="12"/>
          </p:nvPr>
        </p:nvSpPr>
        <p:spPr/>
        <p:txBody>
          <a:bodyPr/>
          <a:lstStyle/>
          <a:p>
            <a:fld id="{D60A6685-DBF6-4C41-A0CC-AA9EA7A85A20}" type="slidenum">
              <a:rPr lang="en-US" smtClean="0"/>
              <a:t>47</a:t>
            </a:fld>
            <a:endParaRPr lang="es-US" dirty="0"/>
          </a:p>
        </p:txBody>
      </p:sp>
    </p:spTree>
    <p:custDataLst>
      <p:tags r:id="rId1"/>
    </p:custData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Grp="1" noChangeArrowheads="1"/>
          </p:cNvSpPr>
          <p:nvPr>
            <p:ph type="title"/>
          </p:nvPr>
        </p:nvSpPr>
        <p:spPr/>
        <p:txBody>
          <a:bodyPr/>
          <a:lstStyle/>
          <a:p>
            <a:r>
              <a:rPr dirty="0" smtClean="0"/>
              <a:t>Contratos Privados</a:t>
            </a:r>
          </a:p>
        </p:txBody>
      </p:sp>
      <p:sp>
        <p:nvSpPr>
          <p:cNvPr id="53252" name="Rectangle 3"/>
          <p:cNvSpPr>
            <a:spLocks noGrp="1" noChangeArrowheads="1"/>
          </p:cNvSpPr>
          <p:nvPr>
            <p:ph idx="1"/>
          </p:nvPr>
        </p:nvSpPr>
        <p:spPr/>
        <p:txBody>
          <a:bodyPr>
            <a:normAutofit fontScale="92500"/>
          </a:bodyPr>
          <a:lstStyle/>
          <a:p>
            <a:r>
              <a:rPr dirty="0" smtClean="0"/>
              <a:t>Acuerdo entre usted y su médico</a:t>
            </a:r>
          </a:p>
          <a:p>
            <a:pPr lvl="1" indent="-292100"/>
            <a:r>
              <a:rPr dirty="0" smtClean="0"/>
              <a:t>El médico no le brinda servicios a través de Medicare</a:t>
            </a:r>
          </a:p>
          <a:p>
            <a:pPr lvl="1" indent="-292100"/>
            <a:r>
              <a:rPr dirty="0" smtClean="0"/>
              <a:t>Medicare Original y Medigap no pagarán</a:t>
            </a:r>
          </a:p>
          <a:p>
            <a:pPr lvl="1" indent="-292100"/>
            <a:r>
              <a:rPr dirty="0" smtClean="0"/>
              <a:t>Otros planes de Medicare no pagarán</a:t>
            </a:r>
          </a:p>
          <a:p>
            <a:pPr lvl="1" indent="-292100"/>
            <a:r>
              <a:rPr dirty="0" smtClean="0"/>
              <a:t>Pagará el monto total de los servicios que le brinden</a:t>
            </a:r>
          </a:p>
          <a:p>
            <a:pPr lvl="1" indent="-292100"/>
            <a:r>
              <a:rPr dirty="0" smtClean="0"/>
              <a:t>No debe presentar una reclamación</a:t>
            </a:r>
          </a:p>
          <a:p>
            <a:pPr lvl="1" indent="-292100"/>
            <a:r>
              <a:rPr dirty="0" smtClean="0"/>
              <a:t>No se puede solicitar la firma en una emergencia</a:t>
            </a:r>
          </a:p>
          <a:p>
            <a:pPr lvl="1" indent="-292100"/>
            <a:r>
              <a:rPr dirty="0" smtClean="0"/>
              <a:t>El médico no puede facturar a Medicare durante 2 años por los servicios suministrados a alguien con Medicare</a:t>
            </a:r>
            <a:endParaRPr lang="es-US" dirty="0"/>
          </a:p>
        </p:txBody>
      </p:sp>
      <p:sp>
        <p:nvSpPr>
          <p:cNvPr id="10" name="Date Placeholder 9"/>
          <p:cNvSpPr>
            <a:spLocks noGrp="1"/>
          </p:cNvSpPr>
          <p:nvPr>
            <p:ph type="dt" sz="half" idx="10"/>
          </p:nvPr>
        </p:nvSpPr>
        <p:spPr/>
        <p:txBody>
          <a:bodyPr/>
          <a:lstStyle/>
          <a:p>
            <a:r>
              <a:rPr dirty="0" smtClean="0"/>
              <a:t>Mayo de 2016</a:t>
            </a:r>
            <a:endParaRPr lang="es-US" dirty="0"/>
          </a:p>
        </p:txBody>
      </p:sp>
      <p:sp>
        <p:nvSpPr>
          <p:cNvPr id="11" name="Footer Placeholder 10"/>
          <p:cNvSpPr>
            <a:spLocks noGrp="1"/>
          </p:cNvSpPr>
          <p:nvPr>
            <p:ph type="ftr" sz="quarter" idx="11"/>
          </p:nvPr>
        </p:nvSpPr>
        <p:spPr/>
        <p:txBody>
          <a:bodyPr/>
          <a:lstStyle/>
          <a:p>
            <a:r>
              <a:rPr dirty="0" smtClean="0"/>
              <a:t>Introducción a Medicare</a:t>
            </a:r>
            <a:endParaRPr lang="es-US" dirty="0"/>
          </a:p>
        </p:txBody>
      </p:sp>
      <p:sp>
        <p:nvSpPr>
          <p:cNvPr id="12" name="Slide Number Placeholder 11"/>
          <p:cNvSpPr>
            <a:spLocks noGrp="1"/>
          </p:cNvSpPr>
          <p:nvPr>
            <p:ph type="sldNum" sz="quarter" idx="12"/>
          </p:nvPr>
        </p:nvSpPr>
        <p:spPr/>
        <p:txBody>
          <a:bodyPr/>
          <a:lstStyle/>
          <a:p>
            <a:fld id="{D60A6685-DBF6-4C41-A0CC-AA9EA7A85A20}" type="slidenum">
              <a:rPr lang="en-US" smtClean="0"/>
              <a:t>48</a:t>
            </a:fld>
            <a:endParaRPr lang="es-US" dirty="0"/>
          </a:p>
        </p:txBody>
      </p:sp>
    </p:spTree>
    <p:custDataLst>
      <p:tags r:id="rId1"/>
    </p:custData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dirty="0" smtClean="0"/>
              <a:t>Pólizas del Asegurador Suplementario de Medicare (Medigap)</a:t>
            </a:r>
            <a:endParaRPr lang="es-US" dirty="0"/>
          </a:p>
        </p:txBody>
      </p:sp>
      <p:sp>
        <p:nvSpPr>
          <p:cNvPr id="3" name="Content Placeholder 2"/>
          <p:cNvSpPr>
            <a:spLocks noGrp="1"/>
          </p:cNvSpPr>
          <p:nvPr>
            <p:ph idx="1"/>
          </p:nvPr>
        </p:nvSpPr>
        <p:spPr>
          <a:xfrm>
            <a:off x="90152" y="1121612"/>
            <a:ext cx="9015211" cy="5182352"/>
          </a:xfrm>
        </p:spPr>
        <p:txBody>
          <a:bodyPr/>
          <a:lstStyle/>
          <a:p>
            <a:r>
              <a:rPr lang="en-US" sz="2800" dirty="0" smtClean="0"/>
              <a:t>Las pólizas Medigap son un seguro de salud privado que es </a:t>
            </a:r>
            <a:endParaRPr lang="es-US" sz="2400" dirty="0" smtClean="0"/>
          </a:p>
          <a:p>
            <a:pPr lvl="1" indent="-292100"/>
            <a:r>
              <a:rPr lang="en-US" sz="2400" dirty="0" smtClean="0"/>
              <a:t>suplementario a Medicare Original</a:t>
            </a:r>
          </a:p>
          <a:p>
            <a:pPr lvl="2"/>
            <a:r>
              <a:rPr lang="en-US" sz="2400" dirty="0" smtClean="0"/>
              <a:t>Para tener cobertura de Medigap debe tener Medicare Parte A y Parte B</a:t>
            </a:r>
          </a:p>
          <a:p>
            <a:pPr lvl="2"/>
            <a:r>
              <a:rPr lang="en-US" sz="2400" dirty="0" smtClean="0"/>
              <a:t>Paga una prima mensual por el plan al asegurador y también paga la prima mensual de la Parte B.</a:t>
            </a:r>
          </a:p>
          <a:p>
            <a:pPr lvl="1" indent="-292100"/>
            <a:r>
              <a:rPr lang="en-US" sz="2400" dirty="0" smtClean="0"/>
              <a:t>Ayuda a pagar algunos costos médicos que Medicare Original no cubre (brechas en la cobertura)</a:t>
            </a:r>
          </a:p>
          <a:p>
            <a:pPr lvl="2"/>
            <a:r>
              <a:rPr lang="en-US" sz="2400" dirty="0" smtClean="0"/>
              <a:t>Medicare pagará su parte de los montos aprobados por Medicare por costos médicos cubiertos</a:t>
            </a:r>
          </a:p>
          <a:p>
            <a:pPr lvl="3"/>
            <a:r>
              <a:rPr dirty="0" smtClean="0"/>
              <a:t>Luego su póliza Medigap pagará su parte</a:t>
            </a:r>
            <a:endParaRPr lang="es-US" sz="2000" dirty="0" smtClean="0"/>
          </a:p>
          <a:p>
            <a:pPr lvl="2"/>
            <a:r>
              <a:rPr lang="en-US" sz="2400" dirty="0" smtClean="0"/>
              <a:t>Cada póliza Medigap cubre a una sola persona</a:t>
            </a:r>
          </a:p>
          <a:p>
            <a:pPr lvl="2"/>
            <a:endParaRPr lang="es-US" dirty="0" smtClean="0"/>
          </a:p>
          <a:p>
            <a:pPr lvl="2"/>
            <a:endParaRPr lang="es-US" dirty="0" smtClean="0"/>
          </a:p>
        </p:txBody>
      </p:sp>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60A6685-DBF6-4C41-A0CC-AA9EA7A85A20}" type="slidenum">
              <a:rPr lang="en-US" smtClean="0"/>
              <a:pPr/>
              <a:t>49</a:t>
            </a:fld>
            <a:endParaRPr lang="es-US" dirty="0"/>
          </a:p>
        </p:txBody>
      </p:sp>
    </p:spTree>
    <p:extLst>
      <p:ext uri="{BB962C8B-B14F-4D97-AF65-F5344CB8AC3E}">
        <p14:creationId xmlns:p14="http://schemas.microsoft.com/office/powerpoint/2010/main" val="16652500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dirty="0" smtClean="0"/>
              <a:t>Las 4 partes de Medicare</a:t>
            </a:r>
            <a:endParaRPr lang="es-US" dirty="0"/>
          </a:p>
        </p:txBody>
      </p:sp>
      <p:pic>
        <p:nvPicPr>
          <p:cNvPr id="4" name="Content Placeholder 3" descr="Gráfico que muestra las 4 partes de Medicare" title="Gráfico que muestra las 4 partes de Medicare"/>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82137" y="1438595"/>
            <a:ext cx="8407021" cy="4566597"/>
          </a:xfrm>
        </p:spPr>
      </p:pic>
      <p:sp>
        <p:nvSpPr>
          <p:cNvPr id="13" name="Date Placeholder 12"/>
          <p:cNvSpPr>
            <a:spLocks noGrp="1"/>
          </p:cNvSpPr>
          <p:nvPr>
            <p:ph type="dt" sz="half" idx="10"/>
          </p:nvPr>
        </p:nvSpPr>
        <p:spPr/>
        <p:txBody>
          <a:bodyPr/>
          <a:lstStyle/>
          <a:p>
            <a:r>
              <a:rPr dirty="0" smtClean="0"/>
              <a:t>Mayo de 2016</a:t>
            </a:r>
            <a:endParaRPr lang="es-US" dirty="0"/>
          </a:p>
        </p:txBody>
      </p:sp>
      <p:sp>
        <p:nvSpPr>
          <p:cNvPr id="14" name="Footer Placeholder 13"/>
          <p:cNvSpPr>
            <a:spLocks noGrp="1"/>
          </p:cNvSpPr>
          <p:nvPr>
            <p:ph type="ftr" sz="quarter" idx="11"/>
          </p:nvPr>
        </p:nvSpPr>
        <p:spPr/>
        <p:txBody>
          <a:bodyPr/>
          <a:lstStyle/>
          <a:p>
            <a:r>
              <a:rPr dirty="0" smtClean="0"/>
              <a:t>Introducción a Medicare</a:t>
            </a:r>
            <a:endParaRPr lang="es-US" dirty="0"/>
          </a:p>
        </p:txBody>
      </p:sp>
      <p:sp>
        <p:nvSpPr>
          <p:cNvPr id="15" name="Slide Number Placeholder 14"/>
          <p:cNvSpPr>
            <a:spLocks noGrp="1"/>
          </p:cNvSpPr>
          <p:nvPr>
            <p:ph type="sldNum" sz="quarter" idx="12"/>
          </p:nvPr>
        </p:nvSpPr>
        <p:spPr/>
        <p:txBody>
          <a:bodyPr/>
          <a:lstStyle/>
          <a:p>
            <a:fld id="{D60A6685-DBF6-4C41-A0CC-AA9EA7A85A20}" type="slidenum">
              <a:rPr lang="en-US" smtClean="0"/>
              <a:pPr/>
              <a:t>5</a:t>
            </a:fld>
            <a:endParaRPr lang="es-US" dirty="0"/>
          </a:p>
        </p:txBody>
      </p:sp>
    </p:spTree>
    <p:extLst>
      <p:ext uri="{BB962C8B-B14F-4D97-AF65-F5344CB8AC3E}">
        <p14:creationId xmlns:p14="http://schemas.microsoft.com/office/powerpoint/2010/main" val="353494100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Planes Medigap</a:t>
            </a:r>
            <a:endParaRPr lang="es-US" dirty="0"/>
          </a:p>
        </p:txBody>
      </p:sp>
      <p:sp>
        <p:nvSpPr>
          <p:cNvPr id="3" name="Content Placeholder 2"/>
          <p:cNvSpPr>
            <a:spLocks noGrp="1"/>
          </p:cNvSpPr>
          <p:nvPr>
            <p:ph idx="1"/>
          </p:nvPr>
        </p:nvSpPr>
        <p:spPr>
          <a:xfrm>
            <a:off x="309093" y="1267326"/>
            <a:ext cx="8487177" cy="4909637"/>
          </a:xfrm>
        </p:spPr>
        <p:txBody>
          <a:bodyPr>
            <a:normAutofit fontScale="92500" lnSpcReduction="20000"/>
          </a:bodyPr>
          <a:lstStyle/>
          <a:p>
            <a:r>
              <a:rPr dirty="0" smtClean="0"/>
              <a:t>Planes estandarizados identificados con una letra</a:t>
            </a:r>
          </a:p>
          <a:p>
            <a:pPr lvl="1" indent="-292100"/>
            <a:r>
              <a:rPr dirty="0" smtClean="0"/>
              <a:t>Actualmente se comercializan los planes A, B, C, D, F, G, K, L, M y N.</a:t>
            </a:r>
          </a:p>
          <a:p>
            <a:pPr lvl="1" indent="-292100"/>
            <a:r>
              <a:rPr dirty="0" smtClean="0"/>
              <a:t>Las compañías no están obligadas a vender todos los planes</a:t>
            </a:r>
          </a:p>
          <a:p>
            <a:pPr lvl="1" indent="-292100"/>
            <a:r>
              <a:rPr dirty="0" smtClean="0"/>
              <a:t>Los planes E, H, I y J existen pero ya no se venden</a:t>
            </a:r>
          </a:p>
          <a:p>
            <a:pPr lvl="1" indent="-292100"/>
            <a:r>
              <a:rPr dirty="0" smtClean="0"/>
              <a:t>Los planes con la misma letra deben ofrecer los mismos beneficios básicos</a:t>
            </a:r>
          </a:p>
          <a:p>
            <a:pPr lvl="2"/>
            <a:r>
              <a:rPr dirty="0" smtClean="0"/>
              <a:t>Lo único que varía entre compañías es el costo de la póliza</a:t>
            </a:r>
          </a:p>
          <a:p>
            <a:r>
              <a:rPr dirty="0" smtClean="0"/>
              <a:t>Los estados exentos (Massachusetts, Minnesota y Wisconsin) tienen distintos estándares.</a:t>
            </a:r>
          </a:p>
          <a:p>
            <a:endParaRPr lang="es-US" dirty="0"/>
          </a:p>
        </p:txBody>
      </p:sp>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60A6685-DBF6-4C41-A0CC-AA9EA7A85A20}" type="slidenum">
              <a:rPr lang="en-US" smtClean="0"/>
              <a:t>50</a:t>
            </a:fld>
            <a:endParaRPr lang="es-US" dirty="0"/>
          </a:p>
        </p:txBody>
      </p:sp>
    </p:spTree>
    <p:extLst>
      <p:ext uri="{BB962C8B-B14F-4D97-AF65-F5344CB8AC3E}">
        <p14:creationId xmlns:p14="http://schemas.microsoft.com/office/powerpoint/2010/main" val="367247361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7"/>
          <p:cNvSpPr>
            <a:spLocks noGrp="1" noChangeArrowheads="1"/>
          </p:cNvSpPr>
          <p:nvPr>
            <p:ph type="title"/>
          </p:nvPr>
        </p:nvSpPr>
        <p:spPr/>
        <p:txBody>
          <a:bodyPr/>
          <a:lstStyle/>
          <a:p>
            <a:r>
              <a:rPr dirty="0" smtClean="0"/>
              <a:t>Pólizas Medigap </a:t>
            </a:r>
          </a:p>
        </p:txBody>
      </p:sp>
      <p:sp>
        <p:nvSpPr>
          <p:cNvPr id="59397" name="Rectangle 8"/>
          <p:cNvSpPr>
            <a:spLocks noGrp="1" noChangeArrowheads="1"/>
          </p:cNvSpPr>
          <p:nvPr>
            <p:ph idx="1"/>
          </p:nvPr>
        </p:nvSpPr>
        <p:spPr>
          <a:xfrm>
            <a:off x="628649" y="1267326"/>
            <a:ext cx="8025953" cy="4909637"/>
          </a:xfrm>
        </p:spPr>
        <p:txBody>
          <a:bodyPr>
            <a:normAutofit fontScale="77500" lnSpcReduction="20000"/>
          </a:bodyPr>
          <a:lstStyle/>
          <a:p>
            <a:r>
              <a:rPr dirty="0" smtClean="0"/>
              <a:t>Paga una prima mensual.</a:t>
            </a:r>
          </a:p>
          <a:p>
            <a:r>
              <a:rPr dirty="0" smtClean="0"/>
              <a:t>Los costos varían según el plan, la compañía, su edad y la ubicación.</a:t>
            </a:r>
          </a:p>
          <a:p>
            <a:r>
              <a:rPr dirty="0" smtClean="0"/>
              <a:t>Sigue leyes federales o estatales que lo protegen.</a:t>
            </a:r>
          </a:p>
          <a:p>
            <a:r>
              <a:rPr dirty="0" smtClean="0"/>
              <a:t>Período de Inscripción Abierta Medigap</a:t>
            </a:r>
          </a:p>
          <a:p>
            <a:pPr lvl="1" indent="-292100"/>
            <a:r>
              <a:rPr dirty="0" smtClean="0"/>
              <a:t>Comienza cuando tiene 65 años y ya está inscripto en la Parte B</a:t>
            </a:r>
          </a:p>
          <a:p>
            <a:pPr lvl="1" indent="-292100"/>
            <a:r>
              <a:rPr dirty="0" smtClean="0"/>
              <a:t>Una vez que comienza el período, no puede demorarse ni repetirse</a:t>
            </a:r>
          </a:p>
          <a:p>
            <a:pPr lvl="1" indent="-292100"/>
            <a:r>
              <a:rPr dirty="0" smtClean="0"/>
              <a:t>Los estados pueden tener períodos más largos (verifíquelo en su estado)</a:t>
            </a:r>
          </a:p>
          <a:p>
            <a:r>
              <a:rPr dirty="0" smtClean="0"/>
              <a:t>No funciona con Medicare Advantage</a:t>
            </a:r>
          </a:p>
          <a:p>
            <a:r>
              <a:rPr dirty="0" smtClean="0"/>
              <a:t>Sin redes, a menos que cuente con una póliza Medicare SELECT</a:t>
            </a:r>
          </a:p>
          <a:p>
            <a:pPr lvl="1"/>
            <a:endParaRPr lang="es-US" dirty="0"/>
          </a:p>
        </p:txBody>
      </p:sp>
      <p:sp>
        <p:nvSpPr>
          <p:cNvPr id="10" name="Date Placeholder 9"/>
          <p:cNvSpPr>
            <a:spLocks noGrp="1"/>
          </p:cNvSpPr>
          <p:nvPr>
            <p:ph type="dt" sz="half" idx="10"/>
          </p:nvPr>
        </p:nvSpPr>
        <p:spPr/>
        <p:txBody>
          <a:bodyPr/>
          <a:lstStyle/>
          <a:p>
            <a:r>
              <a:rPr dirty="0" smtClean="0"/>
              <a:t>Mayo de 2016</a:t>
            </a:r>
            <a:endParaRPr lang="es-US" dirty="0"/>
          </a:p>
        </p:txBody>
      </p:sp>
      <p:sp>
        <p:nvSpPr>
          <p:cNvPr id="11" name="Footer Placeholder 10"/>
          <p:cNvSpPr>
            <a:spLocks noGrp="1"/>
          </p:cNvSpPr>
          <p:nvPr>
            <p:ph type="ftr" sz="quarter" idx="11"/>
          </p:nvPr>
        </p:nvSpPr>
        <p:spPr/>
        <p:txBody>
          <a:bodyPr/>
          <a:lstStyle/>
          <a:p>
            <a:r>
              <a:rPr dirty="0" smtClean="0"/>
              <a:t>Introducción a Medicare</a:t>
            </a:r>
            <a:endParaRPr lang="es-US" dirty="0"/>
          </a:p>
        </p:txBody>
      </p:sp>
      <p:sp>
        <p:nvSpPr>
          <p:cNvPr id="12" name="Slide Number Placeholder 11"/>
          <p:cNvSpPr>
            <a:spLocks noGrp="1"/>
          </p:cNvSpPr>
          <p:nvPr>
            <p:ph type="sldNum" sz="quarter" idx="12"/>
          </p:nvPr>
        </p:nvSpPr>
        <p:spPr/>
        <p:txBody>
          <a:bodyPr/>
          <a:lstStyle/>
          <a:p>
            <a:fld id="{D60A6685-DBF6-4C41-A0CC-AA9EA7A85A20}" type="slidenum">
              <a:rPr lang="en-US" smtClean="0"/>
              <a:t>51</a:t>
            </a:fld>
            <a:endParaRPr lang="es-US" dirty="0"/>
          </a:p>
        </p:txBody>
      </p:sp>
    </p:spTree>
    <p:custDataLst>
      <p:tags r:id="rId1"/>
    </p:custDataLst>
    <p:extLst>
      <p:ext uri="{BB962C8B-B14F-4D97-AF65-F5344CB8AC3E}">
        <p14:creationId xmlns:p14="http://schemas.microsoft.com/office/powerpoint/2010/main" val="223284785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fontScale="90000"/>
          </a:bodyPr>
          <a:lstStyle/>
          <a:p>
            <a:r>
              <a:rPr dirty="0" smtClean="0"/>
              <a:t>Período de Inscripción Abierta (OEP) </a:t>
            </a:r>
            <a:r>
              <a:t/>
            </a:r>
            <a:br/>
            <a:r>
              <a:rPr dirty="0" smtClean="0"/>
              <a:t>demorado para Medigap</a:t>
            </a:r>
          </a:p>
        </p:txBody>
      </p:sp>
      <p:sp>
        <p:nvSpPr>
          <p:cNvPr id="40966" name="Rectangle 3"/>
          <p:cNvSpPr>
            <a:spLocks noGrp="1" noChangeArrowheads="1"/>
          </p:cNvSpPr>
          <p:nvPr>
            <p:ph idx="1"/>
          </p:nvPr>
        </p:nvSpPr>
        <p:spPr>
          <a:xfrm>
            <a:off x="463642" y="1267326"/>
            <a:ext cx="8309288" cy="4909637"/>
          </a:xfrm>
        </p:spPr>
        <p:txBody>
          <a:bodyPr/>
          <a:lstStyle/>
          <a:p>
            <a:r>
              <a:rPr dirty="0" smtClean="0"/>
              <a:t>Si se demora en inscribirse en Medicare Parte B</a:t>
            </a:r>
          </a:p>
          <a:p>
            <a:pPr lvl="1" indent="-292100"/>
            <a:r>
              <a:rPr dirty="0" smtClean="0"/>
              <a:t>Porque usted o su cónyuge todavía están trabajando, y</a:t>
            </a:r>
          </a:p>
          <a:p>
            <a:pPr lvl="1" indent="-292100"/>
            <a:r>
              <a:rPr dirty="0" smtClean="0"/>
              <a:t>tiene cobertura médica grupal</a:t>
            </a:r>
          </a:p>
          <a:p>
            <a:r>
              <a:rPr dirty="0" smtClean="0"/>
              <a:t>Se demora el OEP para Medigap</a:t>
            </a:r>
          </a:p>
          <a:p>
            <a:pPr lvl="1" indent="-292100"/>
            <a:r>
              <a:rPr dirty="0" smtClean="0"/>
              <a:t>Hasta que tenga 65 años </a:t>
            </a:r>
            <a:r>
              <a:rPr lang="en-US" b="1" dirty="0" smtClean="0"/>
              <a:t>y </a:t>
            </a:r>
            <a:r>
              <a:rPr dirty="0" smtClean="0"/>
              <a:t>esté inscrito en la Parte B</a:t>
            </a:r>
          </a:p>
          <a:p>
            <a:pPr lvl="1" indent="-292100"/>
            <a:r>
              <a:rPr dirty="0" smtClean="0"/>
              <a:t>Sin multa por inscripción tardía</a:t>
            </a:r>
          </a:p>
          <a:p>
            <a:r>
              <a:rPr dirty="0" smtClean="0"/>
              <a:t>Notifique al Seguro Social si desea demorar la inscripción a la Parte B</a:t>
            </a:r>
          </a:p>
        </p:txBody>
      </p:sp>
      <p:sp>
        <p:nvSpPr>
          <p:cNvPr id="2" name="Date Placeholder 1"/>
          <p:cNvSpPr>
            <a:spLocks noGrp="1"/>
          </p:cNvSpPr>
          <p:nvPr>
            <p:ph type="dt" sz="half" idx="10"/>
          </p:nvPr>
        </p:nvSpPr>
        <p:spPr/>
        <p:txBody>
          <a:bodyPr/>
          <a:lstStyle/>
          <a:p>
            <a:r>
              <a:rPr dirty="0" smtClean="0"/>
              <a:t>Mayo de 2016</a:t>
            </a:r>
            <a:endParaRPr lang="es-US" dirty="0"/>
          </a:p>
        </p:txBody>
      </p:sp>
      <p:sp>
        <p:nvSpPr>
          <p:cNvPr id="3" name="Footer Placeholder 2"/>
          <p:cNvSpPr>
            <a:spLocks noGrp="1"/>
          </p:cNvSpPr>
          <p:nvPr>
            <p:ph type="ftr" sz="quarter" idx="11"/>
          </p:nvPr>
        </p:nvSpPr>
        <p:spPr/>
        <p:txBody>
          <a:bodyPr/>
          <a:lstStyle/>
          <a:p>
            <a:r>
              <a:rPr dirty="0" smtClean="0"/>
              <a:t>Introducción a Medicare</a:t>
            </a:r>
            <a:endParaRPr lang="es-US" dirty="0"/>
          </a:p>
        </p:txBody>
      </p:sp>
      <p:sp>
        <p:nvSpPr>
          <p:cNvPr id="4" name="Slide Number Placeholder 3"/>
          <p:cNvSpPr>
            <a:spLocks noGrp="1"/>
          </p:cNvSpPr>
          <p:nvPr>
            <p:ph type="sldNum" sz="quarter" idx="12"/>
          </p:nvPr>
        </p:nvSpPr>
        <p:spPr/>
        <p:txBody>
          <a:bodyPr/>
          <a:lstStyle/>
          <a:p>
            <a:fld id="{D60A6685-DBF6-4C41-A0CC-AA9EA7A85A20}" type="slidenum">
              <a:rPr lang="en-US" smtClean="0"/>
              <a:pPr/>
              <a:t>52</a:t>
            </a:fld>
            <a:endParaRPr lang="es-US" dirty="0"/>
          </a:p>
        </p:txBody>
      </p:sp>
    </p:spTree>
    <p:custDataLst>
      <p:tags r:id="rId1"/>
    </p:custDataLst>
    <p:extLst>
      <p:ext uri="{BB962C8B-B14F-4D97-AF65-F5344CB8AC3E}">
        <p14:creationId xmlns:p14="http://schemas.microsoft.com/office/powerpoint/2010/main" val="70291560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dirty="0" smtClean="0"/>
              <a:t>Afecciones preexistentes y Medigap</a:t>
            </a:r>
            <a:endParaRPr lang="es-US" dirty="0"/>
          </a:p>
        </p:txBody>
      </p:sp>
      <p:sp>
        <p:nvSpPr>
          <p:cNvPr id="37892" name="Rectangle 3"/>
          <p:cNvSpPr>
            <a:spLocks noGrp="1" noChangeArrowheads="1"/>
          </p:cNvSpPr>
          <p:nvPr>
            <p:ph idx="1"/>
          </p:nvPr>
        </p:nvSpPr>
        <p:spPr>
          <a:xfrm>
            <a:off x="127000" y="1054605"/>
            <a:ext cx="8918917" cy="4403660"/>
          </a:xfrm>
        </p:spPr>
        <p:txBody>
          <a:bodyPr/>
          <a:lstStyle/>
          <a:p>
            <a:pPr marL="457200" indent="-457200"/>
            <a:r>
              <a:rPr sz="3000" dirty="0" smtClean="0"/>
              <a:t>Un problema de salud que usted tenía antes de que comience la nueva póliza de seguro médico </a:t>
            </a:r>
          </a:p>
          <a:p>
            <a:pPr marL="682625" lvl="1" indent="-217488"/>
            <a:r>
              <a:rPr lang="en-US" sz="2400" dirty="0" smtClean="0"/>
              <a:t>Tratado o diagnosticado 6 meses antes de la fecha de inicio de la cobertura</a:t>
            </a:r>
          </a:p>
          <a:p>
            <a:r>
              <a:rPr sz="3000" dirty="0" smtClean="0"/>
              <a:t>Período de espera por afección preexistente</a:t>
            </a:r>
          </a:p>
          <a:p>
            <a:pPr marL="682625" lvl="1" indent="-225425"/>
            <a:r>
              <a:rPr lang="en-US" sz="2400" dirty="0" smtClean="0"/>
              <a:t>Las compañías de seguro pueden negarse a cubrir los gastos directos de su bolsillo relacionados con afecciones excluidas por hasta 6 meses ("período retrospectivo") </a:t>
            </a:r>
          </a:p>
          <a:p>
            <a:pPr lvl="2" indent="-231775"/>
            <a:r>
              <a:rPr sz="2400" dirty="0" smtClean="0"/>
              <a:t>Sin 6 meses de cobertura previa acreditable y sin brecha en la cobertura de más de 63 días</a:t>
            </a:r>
          </a:p>
          <a:p>
            <a:pPr lvl="1"/>
            <a:endParaRPr lang="es-US" dirty="0" smtClean="0"/>
          </a:p>
          <a:p>
            <a:pPr lvl="1"/>
            <a:endParaRPr lang="es-US" dirty="0" smtClean="0"/>
          </a:p>
          <a:p>
            <a:endParaRPr lang="es-US" dirty="0" smtClean="0"/>
          </a:p>
          <a:p>
            <a:endParaRPr lang="es-US" dirty="0"/>
          </a:p>
        </p:txBody>
      </p:sp>
      <p:sp>
        <p:nvSpPr>
          <p:cNvPr id="3" name="Date Placeholder 2"/>
          <p:cNvSpPr>
            <a:spLocks noGrp="1"/>
          </p:cNvSpPr>
          <p:nvPr>
            <p:ph type="dt" sz="half" idx="10"/>
          </p:nvPr>
        </p:nvSpPr>
        <p:spPr/>
        <p:txBody>
          <a:bodyPr/>
          <a:lstStyle/>
          <a:p>
            <a:r>
              <a:rPr dirty="0" smtClean="0"/>
              <a:t>Mayo de 2016</a:t>
            </a:r>
            <a:endParaRPr lang="es-US" dirty="0"/>
          </a:p>
        </p:txBody>
      </p:sp>
      <p:sp>
        <p:nvSpPr>
          <p:cNvPr id="4" name="Footer Placeholder 3"/>
          <p:cNvSpPr>
            <a:spLocks noGrp="1"/>
          </p:cNvSpPr>
          <p:nvPr>
            <p:ph type="ftr" sz="quarter" idx="11"/>
          </p:nvPr>
        </p:nvSpPr>
        <p:spPr/>
        <p:txBody>
          <a:bodyPr/>
          <a:lstStyle/>
          <a:p>
            <a:r>
              <a:rPr dirty="0" smtClean="0"/>
              <a:t>Introducción a Medicare</a:t>
            </a:r>
            <a:endParaRPr lang="es-US" dirty="0"/>
          </a:p>
        </p:txBody>
      </p:sp>
      <p:sp>
        <p:nvSpPr>
          <p:cNvPr id="5" name="Slide Number Placeholder 4"/>
          <p:cNvSpPr>
            <a:spLocks noGrp="1"/>
          </p:cNvSpPr>
          <p:nvPr>
            <p:ph type="sldNum" sz="quarter" idx="12"/>
          </p:nvPr>
        </p:nvSpPr>
        <p:spPr/>
        <p:txBody>
          <a:bodyPr/>
          <a:lstStyle/>
          <a:p>
            <a:fld id="{78C0CC3C-85F1-4D86-9B70-8D9F8B17F046}" type="slidenum">
              <a:rPr lang="en-US" smtClean="0"/>
              <a:pPr/>
              <a:t>53</a:t>
            </a:fld>
            <a:endParaRPr lang="es-US" dirty="0"/>
          </a:p>
        </p:txBody>
      </p:sp>
      <p:sp>
        <p:nvSpPr>
          <p:cNvPr id="2" name="Content Placeholder 1"/>
          <p:cNvSpPr>
            <a:spLocks noGrp="1"/>
          </p:cNvSpPr>
          <p:nvPr>
            <p:ph sz="half" idx="4294967295"/>
          </p:nvPr>
        </p:nvSpPr>
        <p:spPr>
          <a:xfrm>
            <a:off x="0" y="5507870"/>
            <a:ext cx="9143998" cy="825500"/>
          </a:xfrm>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marL="0" indent="0" algn="ctr">
              <a:buNone/>
            </a:pPr>
            <a:r>
              <a:rPr lang="en-US" sz="2400" b="0" dirty="0"/>
              <a:t>La Ley de Atención Médica Asequible no afecta el período de espera por condición preexistente para la cobertura de Medigap.</a:t>
            </a:r>
            <a:endParaRPr lang="es-US" sz="2400" dirty="0"/>
          </a:p>
        </p:txBody>
      </p:sp>
    </p:spTree>
    <p:custDataLst>
      <p:tags r:id="rId1"/>
    </p:custDataLst>
    <p:extLst>
      <p:ext uri="{BB962C8B-B14F-4D97-AF65-F5344CB8AC3E}">
        <p14:creationId xmlns:p14="http://schemas.microsoft.com/office/powerpoint/2010/main" val="41643967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Autofit/>
          </a:bodyPr>
          <a:lstStyle/>
          <a:p>
            <a:r>
              <a:rPr sz="3200" dirty="0" smtClean="0"/>
              <a:t>Medigap para personas con una incapacidad o Enfermedad Renal en Etapa Final (ESRD en inglés)</a:t>
            </a:r>
            <a:endParaRPr lang="es-US" sz="3200" dirty="0"/>
          </a:p>
        </p:txBody>
      </p:sp>
      <p:sp>
        <p:nvSpPr>
          <p:cNvPr id="37892" name="Rectangle 3"/>
          <p:cNvSpPr>
            <a:spLocks noGrp="1" noChangeArrowheads="1"/>
          </p:cNvSpPr>
          <p:nvPr>
            <p:ph idx="1"/>
          </p:nvPr>
        </p:nvSpPr>
        <p:spPr>
          <a:xfrm>
            <a:off x="628649" y="1267326"/>
            <a:ext cx="8229601" cy="4909637"/>
          </a:xfrm>
        </p:spPr>
        <p:txBody>
          <a:bodyPr>
            <a:normAutofit fontScale="85000" lnSpcReduction="10000"/>
          </a:bodyPr>
          <a:lstStyle/>
          <a:p>
            <a:r>
              <a:rPr dirty="0" smtClean="0"/>
              <a:t>Es posible que las personas con una incapacidad o ESRD no puedan comprar una póliza hasta que cumplan 65 años</a:t>
            </a:r>
          </a:p>
          <a:p>
            <a:pPr lvl="1" indent="-292100"/>
            <a:r>
              <a:rPr dirty="0" smtClean="0"/>
              <a:t>Algunos estados exigen a los aseguradores que vendan pólizas Medigap a las personas con incapacidades o ESRD</a:t>
            </a:r>
          </a:p>
          <a:p>
            <a:r>
              <a:rPr dirty="0" smtClean="0"/>
              <a:t>Las compañías pueden venderles pólizas Medigap voluntariamente</a:t>
            </a:r>
          </a:p>
          <a:p>
            <a:pPr lvl="1"/>
            <a:r>
              <a:rPr dirty="0" smtClean="0"/>
              <a:t>Es posible que cuesten más que las pólizas que se venden a las personas de más de 65 años</a:t>
            </a:r>
          </a:p>
          <a:p>
            <a:pPr lvl="1"/>
            <a:r>
              <a:rPr dirty="0" smtClean="0"/>
              <a:t>Pueden realizar una evaluación médica previa</a:t>
            </a:r>
          </a:p>
          <a:p>
            <a:r>
              <a:rPr dirty="0" smtClean="0"/>
              <a:t>Tiene un Período de Inscripción Abierta Medigap a los 65 años</a:t>
            </a:r>
          </a:p>
          <a:p>
            <a:pPr lvl="1"/>
            <a:endParaRPr lang="es-US" dirty="0" smtClean="0"/>
          </a:p>
          <a:p>
            <a:endParaRPr lang="es-US" dirty="0" smtClean="0"/>
          </a:p>
          <a:p>
            <a:endParaRPr lang="es-US" dirty="0"/>
          </a:p>
        </p:txBody>
      </p:sp>
      <p:sp>
        <p:nvSpPr>
          <p:cNvPr id="7" name="Date Placeholder 6"/>
          <p:cNvSpPr>
            <a:spLocks noGrp="1"/>
          </p:cNvSpPr>
          <p:nvPr>
            <p:ph type="dt" sz="half" idx="10"/>
          </p:nvPr>
        </p:nvSpPr>
        <p:spPr/>
        <p:txBody>
          <a:bodyPr/>
          <a:lstStyle/>
          <a:p>
            <a:r>
              <a:rPr dirty="0" smtClean="0"/>
              <a:t>Mayo de 2016</a:t>
            </a:r>
            <a:endParaRPr lang="es-US" dirty="0"/>
          </a:p>
        </p:txBody>
      </p:sp>
      <p:sp>
        <p:nvSpPr>
          <p:cNvPr id="9" name="Footer Placeholder 8"/>
          <p:cNvSpPr>
            <a:spLocks noGrp="1"/>
          </p:cNvSpPr>
          <p:nvPr>
            <p:ph type="ftr" sz="quarter" idx="11"/>
          </p:nvPr>
        </p:nvSpPr>
        <p:spPr/>
        <p:txBody>
          <a:bodyPr/>
          <a:lstStyle/>
          <a:p>
            <a:r>
              <a:rPr dirty="0" smtClean="0"/>
              <a:t>Introducción a Medicare</a:t>
            </a:r>
            <a:endParaRPr lang="es-US" dirty="0"/>
          </a:p>
        </p:txBody>
      </p:sp>
      <p:sp>
        <p:nvSpPr>
          <p:cNvPr id="10" name="Slide Number Placeholder 9"/>
          <p:cNvSpPr>
            <a:spLocks noGrp="1"/>
          </p:cNvSpPr>
          <p:nvPr>
            <p:ph type="sldNum" sz="quarter" idx="12"/>
          </p:nvPr>
        </p:nvSpPr>
        <p:spPr/>
        <p:txBody>
          <a:bodyPr/>
          <a:lstStyle/>
          <a:p>
            <a:fld id="{D60A6685-DBF6-4C41-A0CC-AA9EA7A85A20}" type="slidenum">
              <a:rPr lang="en-US" smtClean="0"/>
              <a:t>54</a:t>
            </a:fld>
            <a:endParaRPr lang="es-US" dirty="0"/>
          </a:p>
        </p:txBody>
      </p:sp>
    </p:spTree>
    <p:custDataLst>
      <p:tags r:id="rId1"/>
    </p:custDataLst>
    <p:extLst>
      <p:ext uri="{BB962C8B-B14F-4D97-AF65-F5344CB8AC3E}">
        <p14:creationId xmlns:p14="http://schemas.microsoft.com/office/powerpoint/2010/main" val="86184079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166256" y="1149923"/>
            <a:ext cx="4058904" cy="1246436"/>
          </a:xfrm>
        </p:spPr>
        <p:txBody>
          <a:bodyPr>
            <a:normAutofit fontScale="90000"/>
          </a:bodyPr>
          <a:lstStyle/>
          <a:p>
            <a:pPr lvl="0" algn="l">
              <a:lnSpc>
                <a:spcPct val="100000"/>
              </a:lnSpc>
              <a:spcBef>
                <a:spcPts val="600"/>
              </a:spcBef>
            </a:pPr>
            <a:r>
              <a:rPr lang="en-US" sz="3200" b="0" dirty="0">
                <a:solidFill>
                  <a:prstClr val="black"/>
                </a:solidFill>
                <a:latin typeface="Calibri" panose="020F0502020204030204"/>
              </a:rPr>
              <a:t>¿Cuál de las siguientes NO es una opción posible de cobertura Medicare?</a:t>
            </a:r>
          </a:p>
        </p:txBody>
      </p:sp>
      <p:sp>
        <p:nvSpPr>
          <p:cNvPr id="3" name="TPAnswers"/>
          <p:cNvSpPr>
            <a:spLocks noGrp="1"/>
          </p:cNvSpPr>
          <p:nvPr>
            <p:ph type="body" idx="1"/>
            <p:custDataLst>
              <p:tags r:id="rId2"/>
            </p:custDataLst>
          </p:nvPr>
        </p:nvSpPr>
        <p:spPr>
          <a:xfrm>
            <a:off x="304800" y="2355274"/>
            <a:ext cx="4267200" cy="4282900"/>
          </a:xfrm>
        </p:spPr>
        <p:txBody>
          <a:bodyPr>
            <a:normAutofit/>
          </a:bodyPr>
          <a:lstStyle/>
          <a:p>
            <a:pPr marL="514350" indent="-514350">
              <a:buFont typeface="Wingdings" panose="05000000000000000000" pitchFamily="2" charset="2"/>
              <a:buAutoNum type="alphaLcPeriod"/>
            </a:pPr>
            <a:r>
              <a:rPr lang="en-US" sz="2800" dirty="0"/>
              <a:t>Solo Parte A</a:t>
            </a:r>
          </a:p>
          <a:p>
            <a:pPr marL="514350" indent="-514350">
              <a:buFont typeface="Wingdings" panose="05000000000000000000" pitchFamily="2" charset="2"/>
              <a:buAutoNum type="alphaLcPeriod"/>
            </a:pPr>
            <a:r>
              <a:rPr lang="en-US" sz="2800" dirty="0"/>
              <a:t>Solo Parte B</a:t>
            </a:r>
          </a:p>
          <a:p>
            <a:pPr marL="514350" indent="-514350">
              <a:buFont typeface="Wingdings" panose="05000000000000000000" pitchFamily="2" charset="2"/>
              <a:buAutoNum type="alphaLcPeriod"/>
            </a:pPr>
            <a:r>
              <a:rPr lang="en-US" sz="2800" dirty="0"/>
              <a:t>Medicare Original y un Plan Medicare Advantage</a:t>
            </a:r>
          </a:p>
          <a:p>
            <a:pPr marL="514350" indent="-514350">
              <a:buFont typeface="Wingdings" panose="05000000000000000000" pitchFamily="2" charset="2"/>
              <a:buAutoNum type="alphaLcPeriod"/>
            </a:pPr>
            <a:r>
              <a:rPr lang="en-US" sz="2800" dirty="0"/>
              <a:t>Medicare Original y un Plan de medicamentos recetados de Medicare</a:t>
            </a:r>
          </a:p>
        </p:txBody>
      </p:sp>
      <p:sp>
        <p:nvSpPr>
          <p:cNvPr id="4" name="Footer Placeholder 3"/>
          <p:cNvSpPr>
            <a:spLocks noGrp="1"/>
          </p:cNvSpPr>
          <p:nvPr>
            <p:ph type="ftr" sz="quarter" idx="10"/>
          </p:nvPr>
        </p:nvSpPr>
        <p:spPr/>
        <p:txBody>
          <a:bodyPr/>
          <a:lstStyle/>
          <a:p>
            <a:r>
              <a:rPr lang="en-US" smtClean="0">
                <a:solidFill>
                  <a:prstClr val="black">
                    <a:tint val="75000"/>
                  </a:prstClr>
                </a:solidFill>
              </a:rPr>
              <a:t>Introducción a Medicare</a:t>
            </a:r>
            <a:endParaRPr lang="es-US" dirty="0">
              <a:solidFill>
                <a:prstClr val="black">
                  <a:tint val="75000"/>
                </a:prstClr>
              </a:solidFill>
            </a:endParaRPr>
          </a:p>
        </p:txBody>
      </p:sp>
      <p:sp>
        <p:nvSpPr>
          <p:cNvPr id="5" name="Slide Number Placeholder 4"/>
          <p:cNvSpPr>
            <a:spLocks noGrp="1"/>
          </p:cNvSpPr>
          <p:nvPr>
            <p:ph type="sldNum" sz="quarter" idx="11"/>
          </p:nvPr>
        </p:nvSpPr>
        <p:spPr/>
        <p:txBody>
          <a:bodyPr/>
          <a:lstStyle/>
          <a:p>
            <a:fld id="{D3B75908-2BC4-4CCC-BE4B-63652A0FD379}" type="slidenum">
              <a:rPr lang="en-US" smtClean="0">
                <a:solidFill>
                  <a:prstClr val="black">
                    <a:tint val="75000"/>
                  </a:prstClr>
                </a:solidFill>
              </a:rPr>
              <a:pPr/>
              <a:t>55</a:t>
            </a:fld>
            <a:endParaRPr lang="es-US" dirty="0">
              <a:solidFill>
                <a:prstClr val="black">
                  <a:tint val="75000"/>
                </a:prstClr>
              </a:solidFill>
            </a:endParaRPr>
          </a:p>
        </p:txBody>
      </p:sp>
      <p:sp>
        <p:nvSpPr>
          <p:cNvPr id="6" name="Date Placeholder 5"/>
          <p:cNvSpPr>
            <a:spLocks noGrp="1"/>
          </p:cNvSpPr>
          <p:nvPr>
            <p:ph type="dt" sz="half" idx="12"/>
          </p:nvPr>
        </p:nvSpPr>
        <p:spPr/>
        <p:txBody>
          <a:bodyPr/>
          <a:lstStyle/>
          <a:p>
            <a:r>
              <a:rPr lang="en-US" smtClean="0">
                <a:solidFill>
                  <a:prstClr val="black">
                    <a:tint val="75000"/>
                  </a:prstClr>
                </a:solidFill>
              </a:rPr>
              <a:t>Mayo de 2016</a:t>
            </a:r>
            <a:endParaRPr lang="es-US" dirty="0">
              <a:solidFill>
                <a:prstClr val="black">
                  <a:tint val="75000"/>
                </a:prstClr>
              </a:solidFill>
            </a:endParaRPr>
          </a:p>
        </p:txBody>
      </p:sp>
      <p:sp>
        <p:nvSpPr>
          <p:cNvPr id="9" name="Title 6"/>
          <p:cNvSpPr txBox="1">
            <a:spLocks/>
          </p:cNvSpPr>
          <p:nvPr/>
        </p:nvSpPr>
        <p:spPr>
          <a:xfrm>
            <a:off x="0" y="11341"/>
            <a:ext cx="9144000" cy="935143"/>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a:lstStyle>
          <a:p>
            <a:r>
              <a:rPr lang="en-US" dirty="0" smtClean="0">
                <a:solidFill>
                  <a:prstClr val="white"/>
                </a:solidFill>
              </a:rPr>
              <a:t>Compruebe su conocimiento: pregunta 3</a:t>
            </a:r>
            <a:endParaRPr lang="es-US" dirty="0">
              <a:solidFill>
                <a:prstClr val="white"/>
              </a:solidFill>
            </a:endParaRPr>
          </a:p>
        </p:txBody>
      </p:sp>
      <p:sp>
        <p:nvSpPr>
          <p:cNvPr id="10" name="CorShape1" descr="Muestra un cuadro rojo alrededor de la respuesta para indicar que es la correcta."/>
          <p:cNvSpPr/>
          <p:nvPr>
            <p:custDataLst>
              <p:tags r:id="rId3"/>
            </p:custDataLst>
          </p:nvPr>
        </p:nvSpPr>
        <p:spPr>
          <a:xfrm>
            <a:off x="376953" y="3393651"/>
            <a:ext cx="4305405" cy="1304474"/>
          </a:xfrm>
          <a:prstGeom prst="roundRect">
            <a:avLst/>
          </a:prstGeom>
          <a:noFill/>
          <a:ln w="57150"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S" sz="1350" dirty="0">
              <a:solidFill>
                <a:prstClr val="white"/>
              </a:solidFill>
            </a:endParaRPr>
          </a:p>
        </p:txBody>
      </p:sp>
    </p:spTree>
    <p:custDataLst>
      <p:tags r:id="rId1"/>
    </p:custDataLst>
    <p:extLst>
      <p:ext uri="{BB962C8B-B14F-4D97-AF65-F5344CB8AC3E}">
        <p14:creationId xmlns:p14="http://schemas.microsoft.com/office/powerpoint/2010/main" val="4229285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dirty="0" smtClean="0"/>
              <a:t>Cobertura Medicare para medicamentos recetados (Parte D)</a:t>
            </a:r>
            <a:endParaRPr lang="es-US" dirty="0"/>
          </a:p>
        </p:txBody>
      </p:sp>
      <p:sp>
        <p:nvSpPr>
          <p:cNvPr id="8" name="Content Placeholder 7"/>
          <p:cNvSpPr>
            <a:spLocks noGrp="1"/>
          </p:cNvSpPr>
          <p:nvPr>
            <p:ph idx="1"/>
          </p:nvPr>
        </p:nvSpPr>
        <p:spPr>
          <a:xfrm>
            <a:off x="437882" y="1267326"/>
            <a:ext cx="8254113" cy="5089025"/>
          </a:xfrm>
        </p:spPr>
        <p:txBody>
          <a:bodyPr>
            <a:normAutofit fontScale="62500" lnSpcReduction="20000"/>
          </a:bodyPr>
          <a:lstStyle/>
          <a:p>
            <a:pPr>
              <a:lnSpc>
                <a:spcPct val="120000"/>
              </a:lnSpc>
            </a:pPr>
            <a:r>
              <a:rPr lang="en-US" sz="3400" dirty="0" smtClean="0"/>
              <a:t>¿Qué es la cobertura Medicare para medicamentos recetados (Parte D)?</a:t>
            </a:r>
          </a:p>
          <a:p>
            <a:pPr>
              <a:lnSpc>
                <a:spcPct val="120000"/>
              </a:lnSpc>
            </a:pPr>
            <a:r>
              <a:rPr lang="en-US" sz="3400" dirty="0" smtClean="0"/>
              <a:t>Planes de Medicamentos Recetados de Medicare</a:t>
            </a:r>
          </a:p>
          <a:p>
            <a:pPr>
              <a:lnSpc>
                <a:spcPct val="120000"/>
              </a:lnSpc>
            </a:pPr>
            <a:r>
              <a:rPr lang="en-US" sz="3400" dirty="0" smtClean="0"/>
              <a:t>Costos de los Planes Medicare para Medicamentos</a:t>
            </a:r>
          </a:p>
          <a:p>
            <a:pPr>
              <a:lnSpc>
                <a:spcPct val="120000"/>
              </a:lnSpc>
            </a:pPr>
            <a:r>
              <a:rPr lang="en-US" sz="3400" dirty="0" smtClean="0"/>
              <a:t>Estructura estándar</a:t>
            </a:r>
          </a:p>
          <a:p>
            <a:pPr>
              <a:lnSpc>
                <a:spcPct val="120000"/>
              </a:lnSpc>
            </a:pPr>
            <a:r>
              <a:rPr lang="en-US" sz="3400" dirty="0" smtClean="0"/>
              <a:t>Mejor cobertura en la brecha de cobertura</a:t>
            </a:r>
          </a:p>
          <a:p>
            <a:pPr>
              <a:lnSpc>
                <a:spcPct val="120000"/>
              </a:lnSpc>
            </a:pPr>
            <a:r>
              <a:rPr lang="en-US" sz="3400" dirty="0" smtClean="0"/>
              <a:t>Requisitos de elegibilidad</a:t>
            </a:r>
          </a:p>
          <a:p>
            <a:pPr>
              <a:lnSpc>
                <a:spcPct val="120000"/>
              </a:lnSpc>
            </a:pPr>
            <a:r>
              <a:rPr lang="en-US" sz="3400" dirty="0" smtClean="0"/>
              <a:t>Cuando unirse y cambiar de plan</a:t>
            </a:r>
          </a:p>
          <a:p>
            <a:pPr>
              <a:lnSpc>
                <a:spcPct val="120000"/>
              </a:lnSpc>
            </a:pPr>
            <a:r>
              <a:rPr lang="en-US" sz="3400" dirty="0" smtClean="0"/>
              <a:t>Medicamentos cubiertos por la Parte D</a:t>
            </a:r>
          </a:p>
          <a:p>
            <a:pPr lvl="1" indent="-292100">
              <a:lnSpc>
                <a:spcPct val="120000"/>
              </a:lnSpc>
            </a:pPr>
            <a:r>
              <a:rPr lang="en-US" sz="3400" dirty="0" smtClean="0"/>
              <a:t>Medicamentos No Cubiertos</a:t>
            </a:r>
          </a:p>
          <a:p>
            <a:pPr>
              <a:lnSpc>
                <a:spcPct val="120000"/>
              </a:lnSpc>
            </a:pPr>
            <a:r>
              <a:rPr lang="en-US" sz="3400" dirty="0" smtClean="0"/>
              <a:t>Cómo manejan los planes el acceso a los medicamentos cubiertos</a:t>
            </a:r>
          </a:p>
          <a:p>
            <a:pPr>
              <a:lnSpc>
                <a:spcPct val="120000"/>
              </a:lnSpc>
            </a:pPr>
            <a:r>
              <a:rPr lang="en-US" sz="3400" dirty="0" smtClean="0"/>
              <a:t>Requisitos para los médicos que recetan</a:t>
            </a:r>
          </a:p>
          <a:p>
            <a:pPr lvl="1"/>
            <a:endParaRPr lang="es-US" dirty="0"/>
          </a:p>
        </p:txBody>
      </p:sp>
      <p:pic>
        <p:nvPicPr>
          <p:cNvPr id="13" name="Picture 2" descr="Símbolo de Medicare Parte D en el frasco de un medicamento recetado." title="Gráfico que muestra la cobertura en Medicare Parte 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1279" y="1821125"/>
            <a:ext cx="690563" cy="621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dirty="0" smtClean="0"/>
              <a:t>Mayo de 2016</a:t>
            </a:r>
            <a:endParaRPr lang="es-US" dirty="0"/>
          </a:p>
        </p:txBody>
      </p:sp>
      <p:sp>
        <p:nvSpPr>
          <p:cNvPr id="5" name="Footer Placeholder 4"/>
          <p:cNvSpPr>
            <a:spLocks noGrp="1"/>
          </p:cNvSpPr>
          <p:nvPr>
            <p:ph type="ftr" sz="quarter" idx="11"/>
          </p:nvPr>
        </p:nvSpPr>
        <p:spPr/>
        <p:txBody>
          <a:bodyPr/>
          <a:lstStyle/>
          <a:p>
            <a:r>
              <a:rPr dirty="0" smtClean="0"/>
              <a:t>Introducción a Medicare</a:t>
            </a:r>
            <a:endParaRPr lang="es-US" dirty="0"/>
          </a:p>
        </p:txBody>
      </p:sp>
      <p:sp>
        <p:nvSpPr>
          <p:cNvPr id="6" name="Slide Number Placeholder 5"/>
          <p:cNvSpPr>
            <a:spLocks noGrp="1"/>
          </p:cNvSpPr>
          <p:nvPr>
            <p:ph type="sldNum" sz="quarter" idx="12"/>
          </p:nvPr>
        </p:nvSpPr>
        <p:spPr/>
        <p:txBody>
          <a:bodyPr/>
          <a:lstStyle/>
          <a:p>
            <a:fld id="{D60A6685-DBF6-4C41-A0CC-AA9EA7A85A20}" type="slidenum">
              <a:rPr lang="en-US" smtClean="0"/>
              <a:t>56</a:t>
            </a:fld>
            <a:endParaRPr lang="es-US" dirty="0"/>
          </a:p>
        </p:txBody>
      </p:sp>
    </p:spTree>
    <p:extLst>
      <p:ext uri="{BB962C8B-B14F-4D97-AF65-F5344CB8AC3E}">
        <p14:creationId xmlns:p14="http://schemas.microsoft.com/office/powerpoint/2010/main" val="3773866678"/>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noAutofit/>
          </a:bodyPr>
          <a:lstStyle/>
          <a:p>
            <a:r>
              <a:rPr dirty="0" smtClean="0"/>
              <a:t>¿Qué es la cobertura Medicare para </a:t>
            </a:r>
            <a:r>
              <a:t/>
            </a:r>
            <a:br/>
            <a:r>
              <a:rPr dirty="0" smtClean="0"/>
              <a:t>medicamentos recetados (Parte D)?</a:t>
            </a:r>
            <a:endParaRPr lang="es-US" dirty="0" smtClean="0"/>
          </a:p>
        </p:txBody>
      </p:sp>
      <p:sp>
        <p:nvSpPr>
          <p:cNvPr id="601091" name="Rectangle 3"/>
          <p:cNvSpPr>
            <a:spLocks noGrp="1" noChangeArrowheads="1"/>
          </p:cNvSpPr>
          <p:nvPr>
            <p:ph idx="1"/>
          </p:nvPr>
        </p:nvSpPr>
        <p:spPr>
          <a:xfrm>
            <a:off x="628650" y="1267326"/>
            <a:ext cx="7886700" cy="5089025"/>
          </a:xfrm>
        </p:spPr>
        <p:txBody>
          <a:bodyPr>
            <a:normAutofit lnSpcReduction="10000"/>
          </a:bodyPr>
          <a:lstStyle/>
          <a:p>
            <a:r>
              <a:rPr dirty="0" smtClean="0"/>
              <a:t>Plan Medicare para medicamentos </a:t>
            </a:r>
          </a:p>
          <a:p>
            <a:pPr lvl="1" indent="-292100"/>
            <a:r>
              <a:rPr dirty="0" smtClean="0"/>
              <a:t>Aprobado por Medicare</a:t>
            </a:r>
          </a:p>
          <a:p>
            <a:pPr lvl="1" indent="-292100"/>
            <a:r>
              <a:rPr dirty="0" smtClean="0"/>
              <a:t>Lo administran compañías privadas</a:t>
            </a:r>
          </a:p>
          <a:p>
            <a:pPr lvl="1" indent="-292100"/>
            <a:r>
              <a:rPr dirty="0" smtClean="0"/>
              <a:t>Disponible para cualquier persona con Medicare</a:t>
            </a:r>
          </a:p>
          <a:p>
            <a:r>
              <a:rPr dirty="0" smtClean="0"/>
              <a:t>Debe unirse al plan para tener cobertura</a:t>
            </a:r>
          </a:p>
          <a:p>
            <a:r>
              <a:rPr dirty="0" smtClean="0"/>
              <a:t>Hay 2 formas de obtener su cobertura de Medicare para medicamentos:</a:t>
            </a:r>
          </a:p>
          <a:p>
            <a:pPr lvl="1" indent="-292100"/>
            <a:r>
              <a:rPr dirty="0" smtClean="0"/>
              <a:t>Planes de Medicamentos Recetados de Medicare </a:t>
            </a:r>
          </a:p>
          <a:p>
            <a:pPr lvl="1" indent="-292100"/>
            <a:r>
              <a:rPr dirty="0" smtClean="0"/>
              <a:t>Planes de salud Medicare ofrece cobertura de medicamentos recetados. </a:t>
            </a:r>
          </a:p>
          <a:p>
            <a:pPr lvl="2"/>
            <a:endParaRPr lang="es-US" dirty="0"/>
          </a:p>
        </p:txBody>
      </p:sp>
      <p:sp>
        <p:nvSpPr>
          <p:cNvPr id="8" name="Date Placeholder 7"/>
          <p:cNvSpPr>
            <a:spLocks noGrp="1"/>
          </p:cNvSpPr>
          <p:nvPr>
            <p:ph type="dt" sz="half" idx="10"/>
          </p:nvPr>
        </p:nvSpPr>
        <p:spPr/>
        <p:txBody>
          <a:bodyPr/>
          <a:lstStyle/>
          <a:p>
            <a:r>
              <a:rPr dirty="0" smtClean="0"/>
              <a:t>Mayo de 2016</a:t>
            </a:r>
            <a:endParaRPr lang="es-US" dirty="0"/>
          </a:p>
        </p:txBody>
      </p:sp>
      <p:sp>
        <p:nvSpPr>
          <p:cNvPr id="9" name="Footer Placeholder 8"/>
          <p:cNvSpPr>
            <a:spLocks noGrp="1"/>
          </p:cNvSpPr>
          <p:nvPr>
            <p:ph type="ftr" sz="quarter" idx="11"/>
          </p:nvPr>
        </p:nvSpPr>
        <p:spPr/>
        <p:txBody>
          <a:bodyPr/>
          <a:lstStyle/>
          <a:p>
            <a:r>
              <a:rPr dirty="0" smtClean="0"/>
              <a:t>Introducción a Medicare</a:t>
            </a:r>
            <a:endParaRPr lang="es-US" dirty="0"/>
          </a:p>
        </p:txBody>
      </p:sp>
      <p:sp>
        <p:nvSpPr>
          <p:cNvPr id="10" name="Slide Number Placeholder 9"/>
          <p:cNvSpPr>
            <a:spLocks noGrp="1"/>
          </p:cNvSpPr>
          <p:nvPr>
            <p:ph type="sldNum" sz="quarter" idx="12"/>
          </p:nvPr>
        </p:nvSpPr>
        <p:spPr/>
        <p:txBody>
          <a:bodyPr/>
          <a:lstStyle/>
          <a:p>
            <a:fld id="{D60A6685-DBF6-4C41-A0CC-AA9EA7A85A20}" type="slidenum">
              <a:rPr lang="en-US" smtClean="0"/>
              <a:t>57</a:t>
            </a:fld>
            <a:endParaRPr lang="es-US" dirty="0"/>
          </a:p>
        </p:txBody>
      </p:sp>
    </p:spTree>
    <p:extLst>
      <p:ext uri="{BB962C8B-B14F-4D97-AF65-F5344CB8AC3E}">
        <p14:creationId xmlns:p14="http://schemas.microsoft.com/office/powerpoint/2010/main" val="1092840557"/>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normAutofit fontScale="90000"/>
          </a:bodyPr>
          <a:lstStyle/>
          <a:p>
            <a:r>
              <a:rPr dirty="0" smtClean="0"/>
              <a:t>Cobertura de medicamentos de Medicare Parte D</a:t>
            </a:r>
          </a:p>
        </p:txBody>
      </p:sp>
      <p:sp>
        <p:nvSpPr>
          <p:cNvPr id="601091" name="Rectangle 3"/>
          <p:cNvSpPr>
            <a:spLocks noGrp="1" noChangeArrowheads="1"/>
          </p:cNvSpPr>
          <p:nvPr>
            <p:ph idx="1"/>
          </p:nvPr>
        </p:nvSpPr>
        <p:spPr>
          <a:xfrm>
            <a:off x="193183" y="1267326"/>
            <a:ext cx="8706118" cy="4909637"/>
          </a:xfrm>
        </p:spPr>
        <p:txBody>
          <a:bodyPr/>
          <a:lstStyle/>
          <a:p>
            <a:r>
              <a:rPr sz="3000" dirty="0" smtClean="0"/>
              <a:t>Pueden ser flexibles en el diseño de los beneficios</a:t>
            </a:r>
          </a:p>
          <a:p>
            <a:r>
              <a:rPr sz="3000" dirty="0" smtClean="0"/>
              <a:t>Deben ofrecer al menos un nivel estándar de cobertura</a:t>
            </a:r>
          </a:p>
          <a:p>
            <a:r>
              <a:rPr sz="3000" dirty="0" smtClean="0"/>
              <a:t>Varían en los costos y los medicamentos cubiertos</a:t>
            </a:r>
          </a:p>
          <a:p>
            <a:pPr lvl="1" indent="-292100"/>
            <a:r>
              <a:rPr sz="2600" dirty="0" smtClean="0"/>
              <a:t>Hay diferentes niveles y/o niveles de copago</a:t>
            </a:r>
          </a:p>
          <a:p>
            <a:pPr lvl="1" indent="-292100"/>
            <a:r>
              <a:rPr sz="2600" dirty="0" smtClean="0"/>
              <a:t>Deducible</a:t>
            </a:r>
          </a:p>
          <a:p>
            <a:pPr lvl="1" indent="-292100"/>
            <a:r>
              <a:rPr sz="2600" dirty="0" smtClean="0"/>
              <a:t>Cobertura para medicamentos que normalmente no están cubiertos por la Parte D</a:t>
            </a:r>
          </a:p>
          <a:p>
            <a:r>
              <a:rPr sz="3000" dirty="0" smtClean="0"/>
              <a:t>Los beneficios y los costos pueden cambiar </a:t>
            </a:r>
            <a:r>
              <a:rPr sz="3000" dirty="0" err="1" smtClean="0"/>
              <a:t>cada</a:t>
            </a:r>
            <a:r>
              <a:rPr sz="3000" dirty="0" smtClean="0"/>
              <a:t> </a:t>
            </a:r>
            <a:r>
              <a:rPr sz="3000" dirty="0" err="1" smtClean="0"/>
              <a:t>año</a:t>
            </a:r>
            <a:r>
              <a:rPr lang="en-US" sz="3000" dirty="0" err="1" smtClean="0"/>
              <a:t>s</a:t>
            </a:r>
            <a:endParaRPr sz="3000" dirty="0" smtClean="0"/>
          </a:p>
          <a:p>
            <a:endParaRPr lang="es-US" dirty="0" smtClean="0"/>
          </a:p>
          <a:p>
            <a:pPr lvl="1"/>
            <a:endParaRPr lang="es-US" dirty="0"/>
          </a:p>
        </p:txBody>
      </p:sp>
      <p:sp>
        <p:nvSpPr>
          <p:cNvPr id="8" name="Date Placeholder 7"/>
          <p:cNvSpPr>
            <a:spLocks noGrp="1"/>
          </p:cNvSpPr>
          <p:nvPr>
            <p:ph type="dt" sz="half" idx="10"/>
          </p:nvPr>
        </p:nvSpPr>
        <p:spPr/>
        <p:txBody>
          <a:bodyPr/>
          <a:lstStyle/>
          <a:p>
            <a:r>
              <a:rPr dirty="0" smtClean="0"/>
              <a:t>Mayo de 2016</a:t>
            </a:r>
            <a:endParaRPr lang="es-US" dirty="0"/>
          </a:p>
        </p:txBody>
      </p:sp>
      <p:sp>
        <p:nvSpPr>
          <p:cNvPr id="9" name="Footer Placeholder 8"/>
          <p:cNvSpPr>
            <a:spLocks noGrp="1"/>
          </p:cNvSpPr>
          <p:nvPr>
            <p:ph type="ftr" sz="quarter" idx="11"/>
          </p:nvPr>
        </p:nvSpPr>
        <p:spPr/>
        <p:txBody>
          <a:bodyPr/>
          <a:lstStyle/>
          <a:p>
            <a:r>
              <a:rPr dirty="0" smtClean="0"/>
              <a:t>Introducción a Medicare</a:t>
            </a:r>
            <a:endParaRPr lang="es-US" dirty="0"/>
          </a:p>
        </p:txBody>
      </p:sp>
      <p:sp>
        <p:nvSpPr>
          <p:cNvPr id="10" name="Slide Number Placeholder 9"/>
          <p:cNvSpPr>
            <a:spLocks noGrp="1"/>
          </p:cNvSpPr>
          <p:nvPr>
            <p:ph type="sldNum" sz="quarter" idx="12"/>
          </p:nvPr>
        </p:nvSpPr>
        <p:spPr/>
        <p:txBody>
          <a:bodyPr/>
          <a:lstStyle/>
          <a:p>
            <a:fld id="{D60A6685-DBF6-4C41-A0CC-AA9EA7A85A20}" type="slidenum">
              <a:rPr lang="en-US" smtClean="0"/>
              <a:t>58</a:t>
            </a:fld>
            <a:endParaRPr lang="es-US" dirty="0"/>
          </a:p>
        </p:txBody>
      </p:sp>
    </p:spTree>
    <p:extLst>
      <p:ext uri="{BB962C8B-B14F-4D97-AF65-F5344CB8AC3E}">
        <p14:creationId xmlns:p14="http://schemas.microsoft.com/office/powerpoint/2010/main" val="3795562660"/>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dirty="0" smtClean="0"/>
              <a:t>Costos de Medicare Parte C</a:t>
            </a:r>
          </a:p>
        </p:txBody>
      </p:sp>
      <p:sp>
        <p:nvSpPr>
          <p:cNvPr id="79876" name="Rectangle 3"/>
          <p:cNvSpPr>
            <a:spLocks noGrp="1" noChangeArrowheads="1"/>
          </p:cNvSpPr>
          <p:nvPr>
            <p:ph idx="1"/>
          </p:nvPr>
        </p:nvSpPr>
        <p:spPr>
          <a:xfrm>
            <a:off x="315831" y="1392865"/>
            <a:ext cx="8828169" cy="4963486"/>
          </a:xfrm>
        </p:spPr>
        <p:txBody>
          <a:bodyPr>
            <a:normAutofit fontScale="92500" lnSpcReduction="10000"/>
          </a:bodyPr>
          <a:lstStyle/>
          <a:p>
            <a:pPr>
              <a:lnSpc>
                <a:spcPct val="120000"/>
              </a:lnSpc>
            </a:pPr>
            <a:r>
              <a:rPr dirty="0" smtClean="0"/>
              <a:t>La mayoría de la gente pagará </a:t>
            </a:r>
          </a:p>
          <a:p>
            <a:pPr lvl="1" indent="-292100">
              <a:lnSpc>
                <a:spcPct val="120000"/>
              </a:lnSpc>
            </a:pPr>
            <a:r>
              <a:rPr dirty="0" smtClean="0"/>
              <a:t>Una prima mensual</a:t>
            </a:r>
          </a:p>
          <a:p>
            <a:pPr lvl="1" indent="-292100">
              <a:lnSpc>
                <a:spcPct val="120000"/>
              </a:lnSpc>
            </a:pPr>
            <a:r>
              <a:rPr dirty="0" smtClean="0"/>
              <a:t>Un deducible anual (si corresponde)</a:t>
            </a:r>
          </a:p>
          <a:p>
            <a:pPr lvl="1" indent="-292100">
              <a:lnSpc>
                <a:spcPct val="120000"/>
              </a:lnSpc>
            </a:pPr>
            <a:r>
              <a:rPr dirty="0" smtClean="0"/>
              <a:t>Copagos o coseguro</a:t>
            </a:r>
          </a:p>
          <a:p>
            <a:pPr lvl="1" indent="-292100">
              <a:lnSpc>
                <a:spcPct val="120000"/>
              </a:lnSpc>
            </a:pPr>
            <a:r>
              <a:rPr dirty="0" smtClean="0"/>
              <a:t>Costos de la brecha de cobertura </a:t>
            </a:r>
          </a:p>
          <a:p>
            <a:pPr>
              <a:lnSpc>
                <a:spcPct val="120000"/>
              </a:lnSpc>
            </a:pPr>
            <a:r>
              <a:rPr dirty="0" smtClean="0"/>
              <a:t>Los costos varían según los siguientes factores:</a:t>
            </a:r>
          </a:p>
          <a:p>
            <a:pPr lvl="1" indent="-292100">
              <a:lnSpc>
                <a:spcPct val="120000"/>
              </a:lnSpc>
            </a:pPr>
            <a:r>
              <a:rPr dirty="0" smtClean="0"/>
              <a:t>Plan</a:t>
            </a:r>
          </a:p>
          <a:p>
            <a:pPr lvl="1" indent="-292100">
              <a:lnSpc>
                <a:spcPct val="120000"/>
              </a:lnSpc>
            </a:pPr>
            <a:r>
              <a:rPr dirty="0" smtClean="0"/>
              <a:t>Multa de Inscripción Tardía</a:t>
            </a:r>
          </a:p>
          <a:p>
            <a:pPr lvl="1" indent="-292100">
              <a:lnSpc>
                <a:spcPct val="120000"/>
              </a:lnSpc>
            </a:pPr>
            <a:r>
              <a:rPr dirty="0" smtClean="0"/>
              <a:t>Ayuda adicional</a:t>
            </a:r>
          </a:p>
          <a:p>
            <a:pPr marL="0" lvl="1" indent="0">
              <a:buNone/>
            </a:pPr>
            <a:endParaRPr lang="es-US" dirty="0" smtClean="0"/>
          </a:p>
          <a:p>
            <a:pPr marL="0" lvl="1" indent="0">
              <a:buNone/>
            </a:pPr>
            <a:endParaRPr lang="es-US" dirty="0"/>
          </a:p>
          <a:p>
            <a:endParaRPr lang="es-US" dirty="0" smtClean="0"/>
          </a:p>
          <a:p>
            <a:endParaRPr lang="es-US" dirty="0" smtClean="0"/>
          </a:p>
          <a:p>
            <a:endParaRPr lang="es-US" dirty="0" smtClean="0"/>
          </a:p>
          <a:p>
            <a:pPr lvl="1"/>
            <a:endParaRPr lang="es-US" dirty="0" smtClean="0"/>
          </a:p>
        </p:txBody>
      </p:sp>
      <p:sp>
        <p:nvSpPr>
          <p:cNvPr id="8" name="Date Placeholder 7"/>
          <p:cNvSpPr>
            <a:spLocks noGrp="1"/>
          </p:cNvSpPr>
          <p:nvPr>
            <p:ph type="dt" sz="half" idx="10"/>
          </p:nvPr>
        </p:nvSpPr>
        <p:spPr/>
        <p:txBody>
          <a:bodyPr/>
          <a:lstStyle/>
          <a:p>
            <a:r>
              <a:rPr dirty="0" smtClean="0"/>
              <a:t>Mayo de 2016</a:t>
            </a:r>
            <a:endParaRPr lang="es-US" dirty="0"/>
          </a:p>
        </p:txBody>
      </p:sp>
      <p:sp>
        <p:nvSpPr>
          <p:cNvPr id="9" name="Footer Placeholder 8"/>
          <p:cNvSpPr>
            <a:spLocks noGrp="1"/>
          </p:cNvSpPr>
          <p:nvPr>
            <p:ph type="ftr" sz="quarter" idx="11"/>
          </p:nvPr>
        </p:nvSpPr>
        <p:spPr/>
        <p:txBody>
          <a:bodyPr/>
          <a:lstStyle/>
          <a:p>
            <a:r>
              <a:rPr dirty="0" smtClean="0"/>
              <a:t>Introducción a Medicare</a:t>
            </a:r>
            <a:endParaRPr lang="es-US" dirty="0"/>
          </a:p>
        </p:txBody>
      </p:sp>
      <p:sp>
        <p:nvSpPr>
          <p:cNvPr id="10" name="Slide Number Placeholder 9"/>
          <p:cNvSpPr>
            <a:spLocks noGrp="1"/>
          </p:cNvSpPr>
          <p:nvPr>
            <p:ph type="sldNum" sz="quarter" idx="12"/>
          </p:nvPr>
        </p:nvSpPr>
        <p:spPr/>
        <p:txBody>
          <a:bodyPr/>
          <a:lstStyle/>
          <a:p>
            <a:fld id="{D60A6685-DBF6-4C41-A0CC-AA9EA7A85A20}" type="slidenum">
              <a:rPr lang="en-US" smtClean="0"/>
              <a:t>59</a:t>
            </a:fld>
            <a:endParaRPr lang="es-US" dirty="0"/>
          </a:p>
        </p:txBody>
      </p:sp>
    </p:spTree>
    <p:custDataLst>
      <p:tags r:id="rId1"/>
    </p:custDataLst>
    <p:extLst>
      <p:ext uri="{BB962C8B-B14F-4D97-AF65-F5344CB8AC3E}">
        <p14:creationId xmlns:p14="http://schemas.microsoft.com/office/powerpoint/2010/main" val="6060609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dirty="0" smtClean="0"/>
              <a:t>Inscripción automática: Parte A y Parte B</a:t>
            </a:r>
            <a:endParaRPr lang="es-US" dirty="0"/>
          </a:p>
        </p:txBody>
      </p:sp>
      <p:sp>
        <p:nvSpPr>
          <p:cNvPr id="2" name="Content Placeholder 1"/>
          <p:cNvSpPr>
            <a:spLocks noGrp="1"/>
          </p:cNvSpPr>
          <p:nvPr>
            <p:ph idx="1"/>
          </p:nvPr>
        </p:nvSpPr>
        <p:spPr/>
        <p:txBody>
          <a:bodyPr/>
          <a:lstStyle/>
          <a:p>
            <a:r>
              <a:rPr sz="3000" dirty="0" smtClean="0"/>
              <a:t>Inscripción automática para quienes reciben</a:t>
            </a:r>
          </a:p>
          <a:p>
            <a:pPr lvl="1" indent="-292100"/>
            <a:r>
              <a:rPr sz="2600" dirty="0" smtClean="0"/>
              <a:t>Beneficios del Seguro social</a:t>
            </a:r>
          </a:p>
          <a:p>
            <a:pPr lvl="1" indent="-292100"/>
            <a:r>
              <a:rPr sz="2600" dirty="0" smtClean="0"/>
              <a:t>Beneficios de la Junta de Retiro Ferroviario</a:t>
            </a:r>
          </a:p>
          <a:p>
            <a:r>
              <a:rPr sz="3000" dirty="0" smtClean="0"/>
              <a:t>Paquete de Período de </a:t>
            </a:r>
            <a:r>
              <a:rPr sz="3000" dirty="0" err="1" smtClean="0"/>
              <a:t>inscripción</a:t>
            </a:r>
            <a:r>
              <a:rPr sz="3000" dirty="0" smtClean="0"/>
              <a:t> inicial </a:t>
            </a:r>
          </a:p>
          <a:p>
            <a:pPr lvl="1" indent="-292100"/>
            <a:r>
              <a:rPr sz="2600" dirty="0" err="1" smtClean="0"/>
              <a:t>Enviado</a:t>
            </a:r>
            <a:r>
              <a:rPr sz="2600" dirty="0" smtClean="0"/>
              <a:t> </a:t>
            </a:r>
            <a:r>
              <a:rPr sz="2600" dirty="0" err="1" smtClean="0"/>
              <a:t>por</a:t>
            </a:r>
            <a:r>
              <a:rPr sz="2600" dirty="0" smtClean="0"/>
              <a:t> </a:t>
            </a:r>
            <a:r>
              <a:rPr sz="2600" dirty="0" err="1" smtClean="0"/>
              <a:t>correo</a:t>
            </a:r>
            <a:r>
              <a:rPr sz="2600" dirty="0" smtClean="0"/>
              <a:t> 3 </a:t>
            </a:r>
            <a:r>
              <a:rPr sz="2600" dirty="0" err="1" smtClean="0"/>
              <a:t>meses</a:t>
            </a:r>
            <a:r>
              <a:rPr sz="2600" dirty="0" smtClean="0"/>
              <a:t> antes</a:t>
            </a:r>
          </a:p>
          <a:p>
            <a:pPr lvl="2"/>
            <a:r>
              <a:rPr sz="2600" dirty="0" smtClean="0"/>
              <a:t>de </a:t>
            </a:r>
            <a:r>
              <a:rPr sz="2600" dirty="0" err="1" smtClean="0"/>
              <a:t>cumplidos</a:t>
            </a:r>
            <a:r>
              <a:rPr sz="2600" dirty="0" smtClean="0"/>
              <a:t> los 65 </a:t>
            </a:r>
            <a:r>
              <a:rPr sz="2600" dirty="0" err="1" smtClean="0"/>
              <a:t>años</a:t>
            </a:r>
            <a:r>
              <a:rPr sz="2600" dirty="0" smtClean="0"/>
              <a:t>; o</a:t>
            </a:r>
          </a:p>
          <a:p>
            <a:pPr lvl="2"/>
            <a:r>
              <a:rPr sz="2600" dirty="0" smtClean="0"/>
              <a:t>al </a:t>
            </a:r>
            <a:r>
              <a:rPr sz="2600" dirty="0" err="1" smtClean="0"/>
              <a:t>mes</a:t>
            </a:r>
            <a:r>
              <a:rPr sz="2600" dirty="0" smtClean="0"/>
              <a:t> n.º 25 de los </a:t>
            </a:r>
            <a:r>
              <a:rPr sz="2600" dirty="0" err="1" smtClean="0"/>
              <a:t>beneficios</a:t>
            </a:r>
            <a:r>
              <a:rPr sz="2600" dirty="0" smtClean="0"/>
              <a:t> </a:t>
            </a:r>
            <a:r>
              <a:rPr sz="2600" dirty="0" err="1" smtClean="0"/>
              <a:t>por</a:t>
            </a:r>
            <a:r>
              <a:rPr sz="2600" dirty="0" smtClean="0"/>
              <a:t> incapacidad</a:t>
            </a:r>
          </a:p>
          <a:p>
            <a:pPr lvl="1" indent="-292100"/>
            <a:r>
              <a:rPr sz="2600" dirty="0" smtClean="0"/>
              <a:t>Incluye su tarjeta Medicare</a:t>
            </a:r>
          </a:p>
          <a:p>
            <a:endParaRPr lang="es-US" dirty="0"/>
          </a:p>
        </p:txBody>
      </p:sp>
      <p:pic>
        <p:nvPicPr>
          <p:cNvPr id="7" name="Picture 2" descr="Imagen de panfleto &quot;Bienvenido a Medicare&quot;." title="Imagen del frente del panfleto &quot;Bienvenido a Medicare&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74760" y="4934065"/>
            <a:ext cx="1940590" cy="1242898"/>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Date Placeholder 13"/>
          <p:cNvSpPr>
            <a:spLocks noGrp="1"/>
          </p:cNvSpPr>
          <p:nvPr>
            <p:ph type="dt" sz="half" idx="10"/>
          </p:nvPr>
        </p:nvSpPr>
        <p:spPr/>
        <p:txBody>
          <a:bodyPr/>
          <a:lstStyle/>
          <a:p>
            <a:r>
              <a:rPr dirty="0" smtClean="0"/>
              <a:t>Mayo de 2016</a:t>
            </a:r>
            <a:endParaRPr lang="es-US" dirty="0"/>
          </a:p>
        </p:txBody>
      </p:sp>
      <p:sp>
        <p:nvSpPr>
          <p:cNvPr id="15" name="Footer Placeholder 14"/>
          <p:cNvSpPr>
            <a:spLocks noGrp="1"/>
          </p:cNvSpPr>
          <p:nvPr>
            <p:ph type="ftr" sz="quarter" idx="11"/>
          </p:nvPr>
        </p:nvSpPr>
        <p:spPr/>
        <p:txBody>
          <a:bodyPr/>
          <a:lstStyle/>
          <a:p>
            <a:r>
              <a:rPr dirty="0" smtClean="0"/>
              <a:t>Introducción a Medicare</a:t>
            </a:r>
            <a:endParaRPr lang="es-US" dirty="0"/>
          </a:p>
        </p:txBody>
      </p:sp>
      <p:sp>
        <p:nvSpPr>
          <p:cNvPr id="16" name="Slide Number Placeholder 15"/>
          <p:cNvSpPr>
            <a:spLocks noGrp="1"/>
          </p:cNvSpPr>
          <p:nvPr>
            <p:ph type="sldNum" sz="quarter" idx="12"/>
          </p:nvPr>
        </p:nvSpPr>
        <p:spPr/>
        <p:txBody>
          <a:bodyPr/>
          <a:lstStyle/>
          <a:p>
            <a:fld id="{D60A6685-DBF6-4C41-A0CC-AA9EA7A85A20}" type="slidenum">
              <a:rPr lang="en-US" smtClean="0"/>
              <a:pPr/>
              <a:t>6</a:t>
            </a:fld>
            <a:endParaRPr lang="es-US" dirty="0"/>
          </a:p>
        </p:txBody>
      </p:sp>
    </p:spTree>
    <p:extLst>
      <p:ext uri="{BB962C8B-B14F-4D97-AF65-F5344CB8AC3E}">
        <p14:creationId xmlns:p14="http://schemas.microsoft.com/office/powerpoint/2010/main" val="339161122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Grp="1" noChangeArrowheads="1"/>
          </p:cNvSpPr>
          <p:nvPr>
            <p:ph type="title"/>
          </p:nvPr>
        </p:nvSpPr>
        <p:spPr/>
        <p:txBody>
          <a:bodyPr/>
          <a:lstStyle/>
          <a:p>
            <a:r>
              <a:rPr dirty="0" smtClean="0"/>
              <a:t>Estructura estándar en 2016</a:t>
            </a:r>
            <a:endParaRPr lang="es-US" dirty="0"/>
          </a:p>
        </p:txBody>
      </p:sp>
      <p:sp>
        <p:nvSpPr>
          <p:cNvPr id="5" name="TextBox 4"/>
          <p:cNvSpPr txBox="1"/>
          <p:nvPr/>
        </p:nvSpPr>
        <p:spPr>
          <a:xfrm>
            <a:off x="628650" y="1102290"/>
            <a:ext cx="7886700" cy="830997"/>
          </a:xfrm>
          <a:prstGeom prst="rect">
            <a:avLst/>
          </a:prstGeom>
          <a:noFill/>
        </p:spPr>
        <p:txBody>
          <a:bodyPr wrap="square" rtlCol="0">
            <a:spAutoFit/>
          </a:bodyPr>
          <a:lstStyle/>
          <a:p>
            <a:pPr>
              <a:spcAft>
                <a:spcPts val="450"/>
              </a:spcAft>
            </a:pPr>
            <a:r>
              <a:rPr lang="en-US" sz="1600" b="1" spc="-30" dirty="0">
                <a:solidFill>
                  <a:prstClr val="black"/>
                </a:solidFill>
              </a:rPr>
              <a:t>La Srta. Smith se une a un plan para medicamentos recetados de Medicare. Su cobertura comienza el 1 de enero. No tiene ayuda adicional y usa su membresía en el plan de medicamentos de Medicare cuando compra medicamentos recetados. Paga una prima mensual durante el año. </a:t>
            </a:r>
            <a:endParaRPr lang="es-US" sz="1350" spc="-30" dirty="0">
              <a:solidFill>
                <a:prstClr val="black"/>
              </a:solidFill>
              <a:ea typeface="Calibri"/>
              <a:cs typeface="Times New Roman"/>
            </a:endParaRPr>
          </a:p>
        </p:txBody>
      </p:sp>
      <p:graphicFrame>
        <p:nvGraphicFramePr>
          <p:cNvPr id="16" name="Table 15" descr="Flecha que indica el próximo paso en el proceso."/>
          <p:cNvGraphicFramePr>
            <a:graphicFrameLocks noGrp="1"/>
          </p:cNvGraphicFramePr>
          <p:nvPr>
            <p:extLst>
              <p:ext uri="{D42A27DB-BD31-4B8C-83A1-F6EECF244321}">
                <p14:modId xmlns:p14="http://schemas.microsoft.com/office/powerpoint/2010/main" val="429034761"/>
              </p:ext>
            </p:extLst>
          </p:nvPr>
        </p:nvGraphicFramePr>
        <p:xfrm>
          <a:off x="109181" y="2143239"/>
          <a:ext cx="8871045" cy="3978967"/>
        </p:xfrm>
        <a:graphic>
          <a:graphicData uri="http://schemas.openxmlformats.org/drawingml/2006/table">
            <a:tbl>
              <a:tblPr firstRow="1">
                <a:effectLst>
                  <a:outerShdw algn="tl" rotWithShape="0">
                    <a:schemeClr val="bg1">
                      <a:alpha val="0"/>
                    </a:schemeClr>
                  </a:outerShdw>
                </a:effectLst>
              </a:tblPr>
              <a:tblGrid>
                <a:gridCol w="1491592"/>
                <a:gridCol w="2119631"/>
                <a:gridCol w="3352962"/>
                <a:gridCol w="1906860"/>
              </a:tblGrid>
              <a:tr h="1416765">
                <a:tc>
                  <a:txBody>
                    <a:bodyPr/>
                    <a:lstStyle/>
                    <a:p>
                      <a:pPr marL="342900" marR="0" lvl="0" indent="-342900">
                        <a:lnSpc>
                          <a:spcPct val="115000"/>
                        </a:lnSpc>
                        <a:spcBef>
                          <a:spcPts val="0"/>
                        </a:spcBef>
                        <a:spcAft>
                          <a:spcPts val="1000"/>
                        </a:spcAft>
                        <a:buFont typeface="+mj-lt"/>
                        <a:buAutoNum type="arabicPeriod"/>
                        <a:tabLst>
                          <a:tab pos="457200" algn="l"/>
                        </a:tabLst>
                      </a:pPr>
                      <a:r>
                        <a:rPr lang="en-US" sz="1800" b="1" dirty="0">
                          <a:solidFill>
                            <a:schemeClr val="tx1"/>
                          </a:solidFill>
                          <a:latin typeface="Calibri"/>
                        </a:rPr>
                        <a:t>Deducible anual</a:t>
                      </a:r>
                      <a:endParaRPr lang="es-US" sz="1800" b="1" dirty="0">
                        <a:solidFill>
                          <a:schemeClr val="tx1"/>
                        </a:solidFill>
                        <a:latin typeface="Calibri"/>
                        <a:ea typeface="Calibri"/>
                        <a:cs typeface="Times New Roman"/>
                      </a:endParaRPr>
                    </a:p>
                    <a:p>
                      <a:pPr marL="0" marR="0" algn="ctr">
                        <a:lnSpc>
                          <a:spcPct val="115000"/>
                        </a:lnSpc>
                        <a:spcBef>
                          <a:spcPts val="0"/>
                        </a:spcBef>
                        <a:spcAft>
                          <a:spcPts val="1000"/>
                        </a:spcAft>
                      </a:pPr>
                      <a:r>
                        <a:rPr dirty="0"/>
                        <a:t> </a:t>
                      </a:r>
                      <a:endParaRPr lang="es-US" sz="1800" b="1" dirty="0">
                        <a:solidFill>
                          <a:schemeClr val="tx1"/>
                        </a:solidFill>
                        <a:latin typeface="Calibri"/>
                        <a:ea typeface="Calibri"/>
                        <a:cs typeface="Times New Roman"/>
                      </a:endParaRPr>
                    </a:p>
                  </a:txBody>
                  <a:tcPr marL="55984" marR="55984" marT="27992" marB="2799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alpha val="65000"/>
                      </a:srgbClr>
                    </a:solidFill>
                  </a:tcPr>
                </a:tc>
                <a:tc>
                  <a:txBody>
                    <a:bodyPr/>
                    <a:lstStyle/>
                    <a:p>
                      <a:pPr marL="342900" marR="0" indent="-342900">
                        <a:lnSpc>
                          <a:spcPct val="115000"/>
                        </a:lnSpc>
                        <a:spcBef>
                          <a:spcPts val="0"/>
                        </a:spcBef>
                        <a:spcAft>
                          <a:spcPts val="1000"/>
                        </a:spcAft>
                        <a:buFont typeface="+mj-lt"/>
                        <a:buAutoNum type="arabicPeriod" startAt="2"/>
                      </a:pPr>
                      <a:r>
                        <a:rPr lang="en-US" sz="1800" b="1" dirty="0" smtClean="0">
                          <a:solidFill>
                            <a:schemeClr val="tx1"/>
                          </a:solidFill>
                          <a:latin typeface="Calibri"/>
                        </a:rPr>
                        <a:t>Copago o coseguro (lo que paga en la farmacia)</a:t>
                      </a:r>
                      <a:endParaRPr lang="es-US" sz="1800" b="1" dirty="0">
                        <a:solidFill>
                          <a:schemeClr val="tx1"/>
                        </a:solidFill>
                        <a:latin typeface="Calibri"/>
                        <a:ea typeface="Calibri"/>
                        <a:cs typeface="Times New Roman"/>
                      </a:endParaRPr>
                    </a:p>
                  </a:txBody>
                  <a:tcPr marL="55984" marR="55984" marT="27992" marB="2799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alpha val="65000"/>
                      </a:srgbClr>
                    </a:solidFill>
                  </a:tcPr>
                </a:tc>
                <a:tc>
                  <a:txBody>
                    <a:bodyPr/>
                    <a:lstStyle/>
                    <a:p>
                      <a:pPr marL="0" marR="0">
                        <a:lnSpc>
                          <a:spcPct val="115000"/>
                        </a:lnSpc>
                        <a:spcBef>
                          <a:spcPts val="0"/>
                        </a:spcBef>
                        <a:spcAft>
                          <a:spcPts val="1000"/>
                        </a:spcAft>
                      </a:pPr>
                      <a:r>
                        <a:rPr lang="en-US" sz="1800" b="1" dirty="0" smtClean="0">
                          <a:solidFill>
                            <a:schemeClr val="tx1"/>
                          </a:solidFill>
                          <a:latin typeface="Calibri"/>
                        </a:rPr>
                        <a:t>3. Falta de cobertura</a:t>
                      </a:r>
                      <a:endParaRPr lang="es-US" sz="1800" b="1" dirty="0">
                        <a:solidFill>
                          <a:schemeClr val="tx1"/>
                        </a:solidFill>
                        <a:latin typeface="Calibri"/>
                        <a:ea typeface="Calibri"/>
                        <a:cs typeface="Times New Roman"/>
                      </a:endParaRPr>
                    </a:p>
                    <a:p>
                      <a:pPr marL="0" marR="0" algn="ctr">
                        <a:lnSpc>
                          <a:spcPct val="115000"/>
                        </a:lnSpc>
                        <a:spcBef>
                          <a:spcPts val="0"/>
                        </a:spcBef>
                        <a:spcAft>
                          <a:spcPts val="1000"/>
                        </a:spcAft>
                      </a:pPr>
                      <a:endParaRPr lang="es-US" sz="1000" b="1" dirty="0" smtClean="0">
                        <a:solidFill>
                          <a:schemeClr val="tx1"/>
                        </a:solidFill>
                        <a:latin typeface="Calibri"/>
                        <a:ea typeface="Calibri"/>
                        <a:cs typeface="Times New Roman"/>
                      </a:endParaRPr>
                    </a:p>
                    <a:p>
                      <a:pPr marL="0" marR="0" algn="ctr">
                        <a:lnSpc>
                          <a:spcPct val="115000"/>
                        </a:lnSpc>
                        <a:spcBef>
                          <a:spcPts val="0"/>
                        </a:spcBef>
                        <a:spcAft>
                          <a:spcPts val="1000"/>
                        </a:spcAft>
                      </a:pPr>
                      <a:r>
                        <a:rPr dirty="0"/>
                        <a:t> </a:t>
                      </a:r>
                      <a:endParaRPr lang="es-US" sz="1800" b="1" dirty="0">
                        <a:solidFill>
                          <a:schemeClr val="tx1"/>
                        </a:solidFill>
                        <a:latin typeface="Calibri"/>
                        <a:ea typeface="Calibri"/>
                        <a:cs typeface="Times New Roman"/>
                      </a:endParaRPr>
                    </a:p>
                  </a:txBody>
                  <a:tcPr marL="55984" marR="55984" marT="27992" marB="2799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alpha val="65000"/>
                      </a:srgbClr>
                    </a:solidFill>
                  </a:tcPr>
                </a:tc>
                <a:tc>
                  <a:txBody>
                    <a:bodyPr/>
                    <a:lstStyle/>
                    <a:p>
                      <a:pPr marL="342900" marR="0" lvl="0" indent="-342900">
                        <a:lnSpc>
                          <a:spcPct val="115000"/>
                        </a:lnSpc>
                        <a:spcBef>
                          <a:spcPts val="0"/>
                        </a:spcBef>
                        <a:spcAft>
                          <a:spcPts val="1000"/>
                        </a:spcAft>
                        <a:buFont typeface="+mj-lt"/>
                        <a:buAutoNum type="arabicPeriod" startAt="4"/>
                      </a:pPr>
                      <a:r>
                        <a:rPr lang="en-US" sz="1800" b="1" dirty="0" smtClean="0">
                          <a:solidFill>
                            <a:schemeClr val="tx1"/>
                          </a:solidFill>
                          <a:latin typeface="Calibri"/>
                        </a:rPr>
                        <a:t>Cobertura de catástrofe</a:t>
                      </a:r>
                      <a:endParaRPr lang="es-US" sz="1800" b="1" dirty="0">
                        <a:solidFill>
                          <a:schemeClr val="tx1"/>
                        </a:solidFill>
                        <a:latin typeface="Calibri"/>
                        <a:ea typeface="Calibri"/>
                        <a:cs typeface="Times New Roman"/>
                      </a:endParaRPr>
                    </a:p>
                    <a:p>
                      <a:pPr marL="0" marR="0" algn="ctr">
                        <a:lnSpc>
                          <a:spcPct val="115000"/>
                        </a:lnSpc>
                        <a:spcBef>
                          <a:spcPts val="0"/>
                        </a:spcBef>
                        <a:spcAft>
                          <a:spcPts val="1000"/>
                        </a:spcAft>
                      </a:pPr>
                      <a:endParaRPr lang="es-US" sz="1800" b="1" dirty="0">
                        <a:solidFill>
                          <a:schemeClr val="tx1"/>
                        </a:solidFill>
                        <a:latin typeface="Calibri"/>
                        <a:ea typeface="Calibri"/>
                        <a:cs typeface="Times New Roman"/>
                      </a:endParaRPr>
                    </a:p>
                  </a:txBody>
                  <a:tcPr marL="55984" marR="55984" marT="27992" marB="2799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alpha val="65000"/>
                      </a:srgbClr>
                    </a:solidFill>
                  </a:tcPr>
                </a:tc>
              </a:tr>
              <a:tr h="2414911">
                <a:tc>
                  <a:txBody>
                    <a:bodyPr/>
                    <a:lstStyle/>
                    <a:p>
                      <a:pPr marL="0" marR="0">
                        <a:lnSpc>
                          <a:spcPct val="115000"/>
                        </a:lnSpc>
                        <a:spcBef>
                          <a:spcPts val="0"/>
                        </a:spcBef>
                        <a:spcAft>
                          <a:spcPts val="1000"/>
                        </a:spcAft>
                      </a:pPr>
                      <a:r>
                        <a:rPr lang="en-US" sz="1300" b="0" dirty="0" smtClean="0">
                          <a:solidFill>
                            <a:schemeClr val="tx1"/>
                          </a:solidFill>
                          <a:latin typeface="+mn-lt"/>
                        </a:rPr>
                        <a:t>La Srta. Smith paga los primeros $360 de sus costos de medicamentos antes de que el plan empiece a pagar su parte. </a:t>
                      </a:r>
                      <a:endParaRPr lang="es-US" sz="1300" b="0" dirty="0">
                        <a:solidFill>
                          <a:schemeClr val="tx1"/>
                        </a:solidFill>
                        <a:latin typeface="+mn-lt"/>
                        <a:ea typeface="Calibri"/>
                        <a:cs typeface="Arial" pitchFamily="34" charset="0"/>
                      </a:endParaRPr>
                    </a:p>
                  </a:txBody>
                  <a:tcPr marL="55984" marR="55984" marT="27992" marB="2799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1000"/>
                        </a:spcAft>
                      </a:pPr>
                      <a:r>
                        <a:rPr lang="en-US" sz="1300" b="0" dirty="0" smtClean="0">
                          <a:solidFill>
                            <a:schemeClr val="tx1"/>
                          </a:solidFill>
                          <a:latin typeface="+mn-lt"/>
                        </a:rPr>
                        <a:t>La Srta. Smith paga un copago y su plan paga su parte por cada medicamento cubierto hasta que el monto combinado (más el deducible) alcance $3,310.</a:t>
                      </a:r>
                      <a:endParaRPr lang="es-US" sz="1300" b="0" dirty="0">
                        <a:solidFill>
                          <a:schemeClr val="tx1"/>
                        </a:solidFill>
                        <a:latin typeface="+mn-lt"/>
                        <a:ea typeface="Calibri"/>
                        <a:cs typeface="Arial" pitchFamily="34" charset="0"/>
                      </a:endParaRPr>
                    </a:p>
                  </a:txBody>
                  <a:tcPr marL="55984" marR="55984" marT="27992" marB="2799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1000"/>
                        </a:spcAft>
                      </a:pPr>
                      <a:r>
                        <a:rPr lang="en-US" sz="1300" b="0" kern="1200" dirty="0" smtClean="0">
                          <a:solidFill>
                            <a:schemeClr val="tx1"/>
                          </a:solidFill>
                          <a:latin typeface="+mn-lt"/>
                        </a:rPr>
                        <a:t>Una vez que la Srta. Smith y su plan ya han gastado $3,310 por los medicamentos cubiertos, ella se encuentra en una falta o brecha de cobertura. En 2016, ella paga 45% del costo del plan por sus medicamentos de marca cubiertos y el 58% del costo del plan por medicamentos genéricos cubiertos. Lo que ella paga (y el descuento que paga la compañía farmacéutica) cuenta como gasto directo de su bolsillo y la ayuda a salir de la brecha de cobertura.</a:t>
                      </a:r>
                      <a:endParaRPr lang="es-US" sz="1300" b="0" dirty="0">
                        <a:solidFill>
                          <a:schemeClr val="tx1"/>
                        </a:solidFill>
                        <a:latin typeface="Arial" pitchFamily="34" charset="0"/>
                        <a:ea typeface="Calibri"/>
                        <a:cs typeface="Arial" pitchFamily="34" charset="0"/>
                      </a:endParaRPr>
                    </a:p>
                  </a:txBody>
                  <a:tcPr marL="55984" marR="55984" marT="27992" marB="2799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1000"/>
                        </a:spcAft>
                      </a:pPr>
                      <a:r>
                        <a:rPr lang="en-US" sz="1300" b="0" dirty="0" smtClean="0">
                          <a:solidFill>
                            <a:schemeClr val="tx1"/>
                          </a:solidFill>
                          <a:latin typeface="+mn-lt"/>
                        </a:rPr>
                        <a:t>Una vez que la Srta. Smith haya gastado $4,850 de su bolsillo para el año, termina su brecha de cobertura.</a:t>
                      </a:r>
                      <a:r>
                        <a:rPr sz="1300" dirty="0"/>
                        <a:t> </a:t>
                      </a:r>
                      <a:r>
                        <a:rPr lang="en-US" sz="1300" b="0" dirty="0" smtClean="0">
                          <a:solidFill>
                            <a:schemeClr val="tx1"/>
                          </a:solidFill>
                          <a:latin typeface="+mn-lt"/>
                        </a:rPr>
                        <a:t>Ahora ella solo paga un pequeño coseguro o copago por cada medicamento cubierto hasta el final del año. </a:t>
                      </a:r>
                      <a:endParaRPr lang="es-US" sz="1300" b="0" dirty="0">
                        <a:solidFill>
                          <a:schemeClr val="tx1"/>
                        </a:solidFill>
                        <a:latin typeface="+mn-lt"/>
                        <a:ea typeface="Calibri"/>
                        <a:cs typeface="Arial" pitchFamily="34" charset="0"/>
                      </a:endParaRPr>
                    </a:p>
                  </a:txBody>
                  <a:tcPr marL="55984" marR="55984" marT="27992" marB="2799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28" name="Right Arrow 27" descr="Flecha que indica el próximo paso en el proceso."/>
          <p:cNvSpPr/>
          <p:nvPr/>
        </p:nvSpPr>
        <p:spPr>
          <a:xfrm>
            <a:off x="1371601" y="3282044"/>
            <a:ext cx="521494" cy="228600"/>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US" sz="1350" b="1" dirty="0">
              <a:solidFill>
                <a:prstClr val="black"/>
              </a:solidFill>
            </a:endParaRPr>
          </a:p>
        </p:txBody>
      </p:sp>
      <p:sp>
        <p:nvSpPr>
          <p:cNvPr id="26" name="Right Arrow 25" descr="Flecha que indica el próximo paso en el proceso."/>
          <p:cNvSpPr/>
          <p:nvPr/>
        </p:nvSpPr>
        <p:spPr>
          <a:xfrm>
            <a:off x="3568304" y="3282044"/>
            <a:ext cx="521494" cy="228600"/>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US" sz="1350" b="1" dirty="0">
              <a:solidFill>
                <a:prstClr val="black"/>
              </a:solidFill>
            </a:endParaRPr>
          </a:p>
        </p:txBody>
      </p:sp>
      <p:sp>
        <p:nvSpPr>
          <p:cNvPr id="27" name="Right Arrow 26" descr="Flecha que indica el próximo paso en el proceso."/>
          <p:cNvSpPr/>
          <p:nvPr/>
        </p:nvSpPr>
        <p:spPr>
          <a:xfrm>
            <a:off x="6627695" y="3282044"/>
            <a:ext cx="521494" cy="228600"/>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US" sz="1350" b="1" dirty="0">
              <a:solidFill>
                <a:prstClr val="black"/>
              </a:solidFill>
            </a:endParaRPr>
          </a:p>
        </p:txBody>
      </p:sp>
      <p:sp>
        <p:nvSpPr>
          <p:cNvPr id="9" name="Date Placeholder 8"/>
          <p:cNvSpPr>
            <a:spLocks noGrp="1"/>
          </p:cNvSpPr>
          <p:nvPr>
            <p:ph type="dt" sz="half" idx="10"/>
          </p:nvPr>
        </p:nvSpPr>
        <p:spPr/>
        <p:txBody>
          <a:bodyPr/>
          <a:lstStyle/>
          <a:p>
            <a:r>
              <a:rPr dirty="0" smtClean="0"/>
              <a:t>Mayo de 2016</a:t>
            </a:r>
            <a:endParaRPr lang="es-US" dirty="0"/>
          </a:p>
        </p:txBody>
      </p:sp>
      <p:sp>
        <p:nvSpPr>
          <p:cNvPr id="10" name="Footer Placeholder 9"/>
          <p:cNvSpPr>
            <a:spLocks noGrp="1"/>
          </p:cNvSpPr>
          <p:nvPr>
            <p:ph type="ftr" sz="quarter" idx="11"/>
          </p:nvPr>
        </p:nvSpPr>
        <p:spPr/>
        <p:txBody>
          <a:bodyPr/>
          <a:lstStyle/>
          <a:p>
            <a:r>
              <a:rPr dirty="0" smtClean="0"/>
              <a:t>Introducción a Medicare</a:t>
            </a:r>
            <a:endParaRPr lang="es-US" dirty="0"/>
          </a:p>
        </p:txBody>
      </p:sp>
      <p:sp>
        <p:nvSpPr>
          <p:cNvPr id="12" name="Slide Number Placeholder 11"/>
          <p:cNvSpPr>
            <a:spLocks noGrp="1"/>
          </p:cNvSpPr>
          <p:nvPr>
            <p:ph type="sldNum" sz="quarter" idx="12"/>
          </p:nvPr>
        </p:nvSpPr>
        <p:spPr/>
        <p:txBody>
          <a:bodyPr/>
          <a:lstStyle/>
          <a:p>
            <a:fld id="{D60A6685-DBF6-4C41-A0CC-AA9EA7A85A20}" type="slidenum">
              <a:rPr lang="en-US" smtClean="0"/>
              <a:t>60</a:t>
            </a:fld>
            <a:endParaRPr lang="es-US" dirty="0"/>
          </a:p>
        </p:txBody>
      </p:sp>
    </p:spTree>
    <p:extLst>
      <p:ext uri="{BB962C8B-B14F-4D97-AF65-F5344CB8AC3E}">
        <p14:creationId xmlns:p14="http://schemas.microsoft.com/office/powerpoint/2010/main" val="3524578219"/>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p:txBody>
          <a:bodyPr/>
          <a:lstStyle/>
          <a:p>
            <a:r>
              <a:rPr dirty="0" smtClean="0"/>
              <a:t>Requisitos de elegibilidad de la Parte D</a:t>
            </a:r>
          </a:p>
        </p:txBody>
      </p:sp>
      <p:sp>
        <p:nvSpPr>
          <p:cNvPr id="644099" name="Rectangle 3"/>
          <p:cNvSpPr>
            <a:spLocks noGrp="1" noChangeArrowheads="1"/>
          </p:cNvSpPr>
          <p:nvPr>
            <p:ph idx="1"/>
          </p:nvPr>
        </p:nvSpPr>
        <p:spPr/>
        <p:txBody>
          <a:bodyPr>
            <a:normAutofit fontScale="70000" lnSpcReduction="20000"/>
          </a:bodyPr>
          <a:lstStyle/>
          <a:p>
            <a:pPr>
              <a:lnSpc>
                <a:spcPct val="120000"/>
              </a:lnSpc>
            </a:pPr>
            <a:r>
              <a:rPr dirty="0" smtClean="0"/>
              <a:t>Debe:</a:t>
            </a:r>
          </a:p>
          <a:p>
            <a:pPr lvl="1" indent="-292100">
              <a:lnSpc>
                <a:spcPct val="120000"/>
              </a:lnSpc>
            </a:pPr>
            <a:r>
              <a:rPr dirty="0" smtClean="0"/>
              <a:t>Tener Medicare Parte A </a:t>
            </a:r>
            <a:r>
              <a:rPr u="sng" dirty="0" smtClean="0"/>
              <a:t>y/o</a:t>
            </a:r>
            <a:r>
              <a:rPr dirty="0" smtClean="0"/>
              <a:t> Parte B para unirse a un plan Medicare para medicamentos recetados. </a:t>
            </a:r>
          </a:p>
          <a:p>
            <a:pPr lvl="1" indent="-292100">
              <a:lnSpc>
                <a:spcPct val="120000"/>
              </a:lnSpc>
            </a:pPr>
            <a:r>
              <a:rPr dirty="0" smtClean="0"/>
              <a:t>Tener Medicare Parte A </a:t>
            </a:r>
            <a:r>
              <a:rPr u="sng" dirty="0" smtClean="0"/>
              <a:t>y</a:t>
            </a:r>
            <a:r>
              <a:rPr dirty="0" smtClean="0"/>
              <a:t> Parte B para unirse a un plan Medicare Advantage con cobertura de medicamentos.</a:t>
            </a:r>
          </a:p>
          <a:p>
            <a:pPr lvl="1" indent="-292100">
              <a:lnSpc>
                <a:spcPct val="120000"/>
              </a:lnSpc>
            </a:pPr>
            <a:r>
              <a:rPr dirty="0" smtClean="0"/>
              <a:t>Tener Medicare Parte A y Parte B, o solo Parte B, para unirse a un Plan de Costos Medicare con cobertura de la Parte D.</a:t>
            </a:r>
          </a:p>
          <a:p>
            <a:pPr lvl="1" indent="-292100">
              <a:lnSpc>
                <a:spcPct val="120000"/>
              </a:lnSpc>
            </a:pPr>
            <a:r>
              <a:rPr dirty="0" smtClean="0"/>
              <a:t>Debe vivir en el área de servicio del plan </a:t>
            </a:r>
          </a:p>
          <a:p>
            <a:pPr lvl="1" indent="-292100">
              <a:lnSpc>
                <a:spcPct val="120000"/>
              </a:lnSpc>
            </a:pPr>
            <a:r>
              <a:rPr dirty="0" smtClean="0"/>
              <a:t>No debe estar en la cárcel</a:t>
            </a:r>
          </a:p>
          <a:p>
            <a:pPr lvl="1" indent="-292100">
              <a:lnSpc>
                <a:spcPct val="120000"/>
              </a:lnSpc>
            </a:pPr>
            <a:r>
              <a:rPr dirty="0" smtClean="0"/>
              <a:t>No debe estar presente en los Estados Unidos en forma ilegal</a:t>
            </a:r>
          </a:p>
          <a:p>
            <a:pPr lvl="1" indent="-292100">
              <a:lnSpc>
                <a:spcPct val="120000"/>
              </a:lnSpc>
            </a:pPr>
            <a:r>
              <a:rPr dirty="0" smtClean="0"/>
              <a:t>No debe vivir fuera de los Estados Unidos</a:t>
            </a:r>
          </a:p>
          <a:p>
            <a:pPr>
              <a:lnSpc>
                <a:spcPct val="120000"/>
              </a:lnSpc>
            </a:pPr>
            <a:r>
              <a:rPr dirty="0" smtClean="0"/>
              <a:t>Debe unirse al plan para tener cobertura de medicamentos</a:t>
            </a:r>
          </a:p>
        </p:txBody>
      </p:sp>
      <p:sp>
        <p:nvSpPr>
          <p:cNvPr id="7" name="Date Placeholder 6"/>
          <p:cNvSpPr>
            <a:spLocks noGrp="1"/>
          </p:cNvSpPr>
          <p:nvPr>
            <p:ph type="dt" sz="half" idx="10"/>
          </p:nvPr>
        </p:nvSpPr>
        <p:spPr/>
        <p:txBody>
          <a:bodyPr/>
          <a:lstStyle/>
          <a:p>
            <a:r>
              <a:rPr dirty="0" smtClean="0"/>
              <a:t>Mayo de 2016</a:t>
            </a:r>
            <a:endParaRPr lang="es-US" dirty="0"/>
          </a:p>
        </p:txBody>
      </p:sp>
      <p:sp>
        <p:nvSpPr>
          <p:cNvPr id="9" name="Footer Placeholder 8"/>
          <p:cNvSpPr>
            <a:spLocks noGrp="1"/>
          </p:cNvSpPr>
          <p:nvPr>
            <p:ph type="ftr" sz="quarter" idx="11"/>
          </p:nvPr>
        </p:nvSpPr>
        <p:spPr/>
        <p:txBody>
          <a:bodyPr/>
          <a:lstStyle/>
          <a:p>
            <a:r>
              <a:rPr dirty="0" smtClean="0"/>
              <a:t>Introducción a Medicare</a:t>
            </a:r>
            <a:endParaRPr lang="es-US" dirty="0"/>
          </a:p>
        </p:txBody>
      </p:sp>
      <p:sp>
        <p:nvSpPr>
          <p:cNvPr id="10" name="Slide Number Placeholder 9"/>
          <p:cNvSpPr>
            <a:spLocks noGrp="1"/>
          </p:cNvSpPr>
          <p:nvPr>
            <p:ph type="sldNum" sz="quarter" idx="12"/>
          </p:nvPr>
        </p:nvSpPr>
        <p:spPr/>
        <p:txBody>
          <a:bodyPr/>
          <a:lstStyle/>
          <a:p>
            <a:fld id="{D60A6685-DBF6-4C41-A0CC-AA9EA7A85A20}" type="slidenum">
              <a:rPr lang="en-US" smtClean="0"/>
              <a:t>61</a:t>
            </a:fld>
            <a:endParaRPr lang="es-US" dirty="0"/>
          </a:p>
        </p:txBody>
      </p:sp>
    </p:spTree>
    <p:extLst>
      <p:ext uri="{BB962C8B-B14F-4D97-AF65-F5344CB8AC3E}">
        <p14:creationId xmlns:p14="http://schemas.microsoft.com/office/powerpoint/2010/main" val="419162095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p:txBody>
          <a:bodyPr>
            <a:normAutofit fontScale="90000"/>
          </a:bodyPr>
          <a:lstStyle/>
          <a:p>
            <a:r>
              <a:rPr dirty="0" smtClean="0"/>
              <a:t>Período de Inscripción Inicial (IEP en inglés) para la Parte D</a:t>
            </a:r>
            <a:endParaRPr lang="es-US" dirty="0"/>
          </a:p>
        </p:txBody>
      </p:sp>
      <p:sp>
        <p:nvSpPr>
          <p:cNvPr id="52228" name="Rectangle 3"/>
          <p:cNvSpPr>
            <a:spLocks noGrp="1" noChangeArrowheads="1"/>
          </p:cNvSpPr>
          <p:nvPr>
            <p:ph idx="1"/>
          </p:nvPr>
        </p:nvSpPr>
        <p:spPr/>
        <p:txBody>
          <a:bodyPr/>
          <a:lstStyle/>
          <a:p>
            <a:r>
              <a:rPr dirty="0" smtClean="0"/>
              <a:t>Cuando sea elegible para obtener Medicare</a:t>
            </a:r>
          </a:p>
          <a:p>
            <a:pPr lvl="1" indent="-292100"/>
            <a:r>
              <a:rPr dirty="0" smtClean="0"/>
              <a:t>IEP de 7 meses para la Parte D</a:t>
            </a:r>
            <a:endParaRPr lang="es-US" dirty="0"/>
          </a:p>
        </p:txBody>
      </p:sp>
      <p:graphicFrame>
        <p:nvGraphicFramePr>
          <p:cNvPr id="8" name="Content Placeholder 6" descr="El contenido de las tablas está incluido en las notas del orador." title="Cuándo puede unirse o cambiar de plan"/>
          <p:cNvGraphicFramePr>
            <a:graphicFrameLocks/>
          </p:cNvGraphicFramePr>
          <p:nvPr>
            <p:extLst>
              <p:ext uri="{D42A27DB-BD31-4B8C-83A1-F6EECF244321}">
                <p14:modId xmlns:p14="http://schemas.microsoft.com/office/powerpoint/2010/main" val="1178297081"/>
              </p:ext>
            </p:extLst>
          </p:nvPr>
        </p:nvGraphicFramePr>
        <p:xfrm>
          <a:off x="590771" y="2435136"/>
          <a:ext cx="7962458" cy="3610300"/>
        </p:xfrm>
        <a:graphic>
          <a:graphicData uri="http://schemas.openxmlformats.org/drawingml/2006/table">
            <a:tbl>
              <a:tblPr firstRow="1" bandRow="1">
                <a:tableStyleId>{5C22544A-7EE6-4342-B048-85BDC9FD1C3A}</a:tableStyleId>
              </a:tblPr>
              <a:tblGrid>
                <a:gridCol w="3981229"/>
                <a:gridCol w="3981229"/>
              </a:tblGrid>
              <a:tr h="53395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u="none" strike="noStrike" kern="1200" cap="none" spc="0" normalizeH="0" baseline="0" noProof="0" dirty="0" smtClean="0">
                          <a:ln>
                            <a:noFill/>
                          </a:ln>
                          <a:effectLst/>
                          <a:uLnTx/>
                          <a:uFillTx/>
                        </a:rPr>
                        <a:t>Si se une</a:t>
                      </a:r>
                      <a:endParaRPr lang="es-US" sz="2800" dirty="0">
                        <a:solidFill>
                          <a:schemeClr val="bg1"/>
                        </a:solidFill>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u="none" strike="noStrike" kern="1200" cap="none" spc="0" normalizeH="0" baseline="0" noProof="0" dirty="0" smtClean="0">
                          <a:ln>
                            <a:noFill/>
                          </a:ln>
                          <a:effectLst/>
                          <a:uLnTx/>
                          <a:uFillTx/>
                        </a:rPr>
                        <a:t>La cobertura comienza</a:t>
                      </a:r>
                      <a:endParaRPr lang="es-US" sz="2800" dirty="0" smtClean="0">
                        <a:solidFill>
                          <a:schemeClr val="bg1"/>
                        </a:solidFill>
                      </a:endParaRPr>
                    </a:p>
                  </a:txBody>
                  <a:tcPr marL="68580" marR="68580" marT="34290" marB="34290" anchor="ctr"/>
                </a:tc>
              </a:tr>
              <a:tr h="957982">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600" u="none" strike="noStrike" cap="none" normalizeH="0" baseline="0" dirty="0" smtClean="0">
                          <a:ln>
                            <a:noFill/>
                          </a:ln>
                          <a:effectLst/>
                        </a:rPr>
                        <a:t>Durante los 3 meses </a:t>
                      </a:r>
                      <a:r>
                        <a:rPr kumimoji="0" lang="en-US" sz="2600" u="sng" strike="noStrike" cap="none" normalizeH="0" baseline="0" dirty="0" smtClean="0">
                          <a:ln>
                            <a:noFill/>
                          </a:ln>
                          <a:effectLst/>
                        </a:rPr>
                        <a:t>previos</a:t>
                      </a:r>
                      <a:r>
                        <a:rPr kumimoji="0" lang="en-US" sz="2600" u="none" strike="noStrike" cap="none" normalizeH="0" baseline="0" dirty="0" smtClean="0">
                          <a:ln>
                            <a:noFill/>
                          </a:ln>
                          <a:effectLst/>
                        </a:rPr>
                        <a:t> a cumplir los 65 años </a:t>
                      </a:r>
                      <a:endParaRPr kumimoji="0" lang="es-US" sz="2600" b="0" i="0" u="none" strike="noStrike" cap="none" normalizeH="0" baseline="0" dirty="0" smtClean="0">
                        <a:ln>
                          <a:noFill/>
                        </a:ln>
                        <a:solidFill>
                          <a:schemeClr val="tx1"/>
                        </a:solidFill>
                        <a:effectLst/>
                        <a:latin typeface="+mn-lt"/>
                      </a:endParaRPr>
                    </a:p>
                  </a:txBody>
                  <a:tcPr marL="68580" marR="68580" marT="34290" marB="34290"/>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2600" u="none" strike="noStrike" cap="none" normalizeH="0" baseline="0" dirty="0" smtClean="0">
                          <a:ln>
                            <a:noFill/>
                          </a:ln>
                          <a:effectLst/>
                        </a:rPr>
                        <a:t>Fecha en la que es elegible para Medicare</a:t>
                      </a:r>
                      <a:endParaRPr kumimoji="0" lang="es-US" sz="2600" b="0" i="0" u="none" strike="noStrike" cap="none" normalizeH="0" baseline="0" dirty="0" smtClean="0">
                        <a:ln>
                          <a:noFill/>
                        </a:ln>
                        <a:solidFill>
                          <a:schemeClr val="tx1"/>
                        </a:solidFill>
                        <a:effectLst/>
                        <a:latin typeface="+mn-lt"/>
                      </a:endParaRPr>
                    </a:p>
                  </a:txBody>
                  <a:tcPr marL="68580" marR="68580" marT="34290" marB="34290"/>
                </a:tc>
              </a:tr>
              <a:tr h="618762">
                <a:tc>
                  <a:txBody>
                    <a:bodyPr/>
                    <a:lstStyle/>
                    <a:p>
                      <a:pPr marL="0" marR="0" lvl="0" indent="4763" algn="l" defTabSz="914400" rtl="0" eaLnBrk="0" fontAlgn="base" latinLnBrk="0" hangingPunct="0">
                        <a:lnSpc>
                          <a:spcPct val="100000"/>
                        </a:lnSpc>
                        <a:spcBef>
                          <a:spcPct val="0"/>
                        </a:spcBef>
                        <a:spcAft>
                          <a:spcPct val="0"/>
                        </a:spcAft>
                        <a:buClrTx/>
                        <a:buSzTx/>
                        <a:buFontTx/>
                        <a:buNone/>
                        <a:tabLst/>
                      </a:pPr>
                      <a:r>
                        <a:rPr kumimoji="0" lang="en-US" sz="2600" u="none" strike="noStrike" cap="none" normalizeH="0" baseline="0" dirty="0" smtClean="0">
                          <a:ln>
                            <a:noFill/>
                          </a:ln>
                          <a:effectLst/>
                        </a:rPr>
                        <a:t>Durante el mes en que cumple 65 años</a:t>
                      </a:r>
                      <a:endParaRPr kumimoji="0" lang="es-US" sz="2600" b="0" i="0" u="none" strike="noStrike" cap="none" normalizeH="0" baseline="0" dirty="0" smtClean="0">
                        <a:ln>
                          <a:noFill/>
                        </a:ln>
                        <a:solidFill>
                          <a:schemeClr val="tx1"/>
                        </a:solidFill>
                        <a:effectLst/>
                        <a:latin typeface="+mn-lt"/>
                      </a:endParaRPr>
                    </a:p>
                  </a:txBody>
                  <a:tcPr marL="68580" marR="68580" marT="34290" marB="34290"/>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600" u="none" strike="noStrike" cap="none" normalizeH="0" baseline="0" dirty="0" smtClean="0">
                          <a:ln>
                            <a:noFill/>
                          </a:ln>
                          <a:effectLst/>
                        </a:rPr>
                        <a:t>El primer día del mes siguiente</a:t>
                      </a:r>
                      <a:endParaRPr kumimoji="0" lang="es-US" sz="2600" b="0" i="0" u="none" strike="noStrike" cap="none" normalizeH="0" baseline="0" dirty="0" smtClean="0">
                        <a:ln>
                          <a:noFill/>
                        </a:ln>
                        <a:solidFill>
                          <a:schemeClr val="tx1"/>
                        </a:solidFill>
                        <a:effectLst/>
                        <a:latin typeface="+mn-lt"/>
                      </a:endParaRPr>
                    </a:p>
                  </a:txBody>
                  <a:tcPr marL="68580" marR="68580" marT="34290" marB="34290"/>
                </a:tc>
              </a:tr>
              <a:tr h="863755">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kumimoji="0" lang="en-US" sz="2600" u="none" strike="noStrike" cap="none" normalizeH="0" baseline="0" dirty="0" smtClean="0">
                          <a:ln>
                            <a:noFill/>
                          </a:ln>
                          <a:effectLst/>
                        </a:rPr>
                        <a:t>Durante los 3 meses </a:t>
                      </a:r>
                      <a:r>
                        <a:rPr kumimoji="0" lang="en-US" sz="2600" u="sng" strike="noStrike" cap="none" normalizeH="0" baseline="0" dirty="0" smtClean="0">
                          <a:ln>
                            <a:noFill/>
                          </a:ln>
                          <a:effectLst/>
                        </a:rPr>
                        <a:t>posteriores</a:t>
                      </a:r>
                      <a:r>
                        <a:rPr kumimoji="0" lang="en-US" sz="2600" u="none" strike="noStrike" cap="none" normalizeH="0" baseline="0" dirty="0" smtClean="0">
                          <a:ln>
                            <a:noFill/>
                          </a:ln>
                          <a:effectLst/>
                        </a:rPr>
                        <a:t> a cumplir los 65 años</a:t>
                      </a:r>
                      <a:endParaRPr kumimoji="0" lang="es-US" sz="2600" b="0" i="0" u="none" strike="noStrike" cap="none" normalizeH="0" baseline="0" dirty="0" smtClean="0">
                        <a:ln>
                          <a:noFill/>
                        </a:ln>
                        <a:solidFill>
                          <a:schemeClr val="tx1"/>
                        </a:solidFill>
                        <a:effectLst/>
                        <a:latin typeface="+mn-lt"/>
                      </a:endParaRPr>
                    </a:p>
                  </a:txBody>
                  <a:tcPr marL="68580" marR="68580" marT="34290" marB="34290"/>
                </a:tc>
                <a:tc>
                  <a:txBody>
                    <a:bodyPr/>
                    <a:lstStyle/>
                    <a:p>
                      <a:pPr marL="0" marR="0" lvl="1" indent="0" algn="l" defTabSz="914400" rtl="0" eaLnBrk="1" fontAlgn="auto" latinLnBrk="0" hangingPunct="1">
                        <a:lnSpc>
                          <a:spcPct val="100000"/>
                        </a:lnSpc>
                        <a:spcBef>
                          <a:spcPts val="0"/>
                        </a:spcBef>
                        <a:spcAft>
                          <a:spcPts val="0"/>
                        </a:spcAft>
                        <a:buClrTx/>
                        <a:buSzTx/>
                        <a:buFont typeface="Wingdings" pitchFamily="2" charset="2"/>
                        <a:buNone/>
                        <a:tabLst/>
                        <a:defRPr/>
                      </a:pPr>
                      <a:r>
                        <a:rPr kumimoji="0" lang="en-US" sz="2600" u="none" strike="noStrike" cap="none" normalizeH="0" baseline="0" dirty="0" smtClean="0">
                          <a:ln>
                            <a:noFill/>
                          </a:ln>
                          <a:effectLst/>
                        </a:rPr>
                        <a:t>Primer día del mes posterior al mes en el que inició la solicitud </a:t>
                      </a:r>
                      <a:endParaRPr kumimoji="0" lang="es-US" sz="2600" b="0" i="0" u="none" strike="noStrike" cap="none" normalizeH="0" baseline="0" dirty="0" smtClean="0">
                        <a:ln>
                          <a:noFill/>
                        </a:ln>
                        <a:solidFill>
                          <a:schemeClr val="tx1"/>
                        </a:solidFill>
                        <a:effectLst/>
                        <a:latin typeface="+mn-lt"/>
                      </a:endParaRPr>
                    </a:p>
                  </a:txBody>
                  <a:tcPr marL="68580" marR="68580" marT="34290" marB="34290"/>
                </a:tc>
              </a:tr>
            </a:tbl>
          </a:graphicData>
        </a:graphic>
      </p:graphicFrame>
      <p:sp>
        <p:nvSpPr>
          <p:cNvPr id="7" name="Date Placeholder 6"/>
          <p:cNvSpPr>
            <a:spLocks noGrp="1"/>
          </p:cNvSpPr>
          <p:nvPr>
            <p:ph type="dt" sz="half" idx="10"/>
          </p:nvPr>
        </p:nvSpPr>
        <p:spPr/>
        <p:txBody>
          <a:bodyPr/>
          <a:lstStyle/>
          <a:p>
            <a:r>
              <a:rPr dirty="0" smtClean="0"/>
              <a:t>Mayo de 2016</a:t>
            </a:r>
            <a:endParaRPr lang="es-US" dirty="0"/>
          </a:p>
        </p:txBody>
      </p:sp>
      <p:sp>
        <p:nvSpPr>
          <p:cNvPr id="10" name="Footer Placeholder 9"/>
          <p:cNvSpPr>
            <a:spLocks noGrp="1"/>
          </p:cNvSpPr>
          <p:nvPr>
            <p:ph type="ftr" sz="quarter" idx="11"/>
          </p:nvPr>
        </p:nvSpPr>
        <p:spPr/>
        <p:txBody>
          <a:bodyPr/>
          <a:lstStyle/>
          <a:p>
            <a:r>
              <a:rPr dirty="0" smtClean="0"/>
              <a:t>Introducción a Medicare</a:t>
            </a:r>
            <a:endParaRPr lang="es-US" dirty="0"/>
          </a:p>
        </p:txBody>
      </p:sp>
      <p:sp>
        <p:nvSpPr>
          <p:cNvPr id="11" name="Slide Number Placeholder 10"/>
          <p:cNvSpPr>
            <a:spLocks noGrp="1"/>
          </p:cNvSpPr>
          <p:nvPr>
            <p:ph type="sldNum" sz="quarter" idx="12"/>
          </p:nvPr>
        </p:nvSpPr>
        <p:spPr/>
        <p:txBody>
          <a:bodyPr/>
          <a:lstStyle/>
          <a:p>
            <a:fld id="{D60A6685-DBF6-4C41-A0CC-AA9EA7A85A20}" type="slidenum">
              <a:rPr lang="en-US" smtClean="0"/>
              <a:t>62</a:t>
            </a:fld>
            <a:endParaRPr lang="es-US" dirty="0"/>
          </a:p>
        </p:txBody>
      </p:sp>
    </p:spTree>
    <p:extLst>
      <p:ext uri="{BB962C8B-B14F-4D97-AF65-F5344CB8AC3E}">
        <p14:creationId xmlns:p14="http://schemas.microsoft.com/office/powerpoint/2010/main" val="1177200561"/>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Cuándo puede unirse o cambiar de plan</a:t>
            </a:r>
            <a:endParaRPr lang="es-US" dirty="0"/>
          </a:p>
        </p:txBody>
      </p:sp>
      <p:sp>
        <p:nvSpPr>
          <p:cNvPr id="3" name="Content Placeholder 2"/>
          <p:cNvSpPr>
            <a:spLocks noGrp="1"/>
          </p:cNvSpPr>
          <p:nvPr>
            <p:ph idx="1"/>
          </p:nvPr>
        </p:nvSpPr>
        <p:spPr>
          <a:xfrm>
            <a:off x="628650" y="1267326"/>
            <a:ext cx="7886700" cy="5089025"/>
          </a:xfrm>
        </p:spPr>
        <p:txBody>
          <a:bodyPr>
            <a:normAutofit fontScale="70000" lnSpcReduction="20000"/>
          </a:bodyPr>
          <a:lstStyle/>
          <a:p>
            <a:pPr>
              <a:lnSpc>
                <a:spcPct val="120000"/>
              </a:lnSpc>
            </a:pPr>
            <a:r>
              <a:rPr dirty="0" smtClean="0"/>
              <a:t>El período anual de Inscripción Abierta de Medicare para los planes Medicare Advantage y de Medicamentos Recetados de Medicare es del 15 de octubre al 7 de diciembre, y la cobertura comienza el 1 de enero</a:t>
            </a:r>
          </a:p>
          <a:p>
            <a:pPr>
              <a:lnSpc>
                <a:spcPct val="120000"/>
              </a:lnSpc>
            </a:pPr>
            <a:r>
              <a:rPr dirty="0" smtClean="0"/>
              <a:t>Puede dejar su Plan Medicare Advantage y volver a Medicare Original del 1 de enero al 14 de febrero de cada año</a:t>
            </a:r>
          </a:p>
          <a:p>
            <a:pPr lvl="1" indent="-292100">
              <a:lnSpc>
                <a:spcPct val="120000"/>
              </a:lnSpc>
            </a:pPr>
            <a:r>
              <a:rPr dirty="0" smtClean="0"/>
              <a:t>Tiene hasta el 14 de febrero para unirse también a un plan de la Parte D </a:t>
            </a:r>
          </a:p>
          <a:p>
            <a:pPr>
              <a:lnSpc>
                <a:spcPct val="120000"/>
              </a:lnSpc>
            </a:pPr>
            <a:r>
              <a:rPr dirty="0" smtClean="0"/>
              <a:t>Si no tiene cobertura de Medicare Parte A, y se inscribe en la Parte B durante el Período de Inscripción General (1 de enero al 31 de marzo), puede inscribirse para un Plan Medicare para Medicamentos Recetados del 1 de abril al 30 de junio cada año.</a:t>
            </a:r>
          </a:p>
          <a:p>
            <a:pPr>
              <a:lnSpc>
                <a:spcPct val="120000"/>
              </a:lnSpc>
            </a:pPr>
            <a:endParaRPr lang="es-US" dirty="0" smtClean="0"/>
          </a:p>
          <a:p>
            <a:pPr lvl="1"/>
            <a:endParaRPr lang="es-US" dirty="0" smtClean="0"/>
          </a:p>
          <a:p>
            <a:pPr lvl="1"/>
            <a:endParaRPr lang="es-US" dirty="0" smtClean="0"/>
          </a:p>
          <a:p>
            <a:pPr lvl="1"/>
            <a:endParaRPr lang="es-US" dirty="0" smtClean="0"/>
          </a:p>
          <a:p>
            <a:pPr lvl="1"/>
            <a:endParaRPr lang="es-US" dirty="0" smtClean="0"/>
          </a:p>
          <a:p>
            <a:pPr lvl="1"/>
            <a:endParaRPr lang="es-US" dirty="0"/>
          </a:p>
        </p:txBody>
      </p:sp>
      <p:sp>
        <p:nvSpPr>
          <p:cNvPr id="12" name="Date Placeholder 11"/>
          <p:cNvSpPr>
            <a:spLocks noGrp="1"/>
          </p:cNvSpPr>
          <p:nvPr>
            <p:ph type="dt" sz="half" idx="10"/>
          </p:nvPr>
        </p:nvSpPr>
        <p:spPr/>
        <p:txBody>
          <a:bodyPr/>
          <a:lstStyle/>
          <a:p>
            <a:r>
              <a:rPr dirty="0" smtClean="0"/>
              <a:t>Mayo de 2016</a:t>
            </a:r>
            <a:endParaRPr lang="es-US" dirty="0"/>
          </a:p>
        </p:txBody>
      </p:sp>
      <p:sp>
        <p:nvSpPr>
          <p:cNvPr id="13" name="Footer Placeholder 12"/>
          <p:cNvSpPr>
            <a:spLocks noGrp="1"/>
          </p:cNvSpPr>
          <p:nvPr>
            <p:ph type="ftr" sz="quarter" idx="11"/>
          </p:nvPr>
        </p:nvSpPr>
        <p:spPr/>
        <p:txBody>
          <a:bodyPr/>
          <a:lstStyle/>
          <a:p>
            <a:r>
              <a:rPr dirty="0" smtClean="0"/>
              <a:t>Introducción a Medicare</a:t>
            </a:r>
            <a:endParaRPr lang="es-US" dirty="0"/>
          </a:p>
        </p:txBody>
      </p:sp>
      <p:sp>
        <p:nvSpPr>
          <p:cNvPr id="14" name="Slide Number Placeholder 13"/>
          <p:cNvSpPr>
            <a:spLocks noGrp="1"/>
          </p:cNvSpPr>
          <p:nvPr>
            <p:ph type="sldNum" sz="quarter" idx="12"/>
          </p:nvPr>
        </p:nvSpPr>
        <p:spPr/>
        <p:txBody>
          <a:bodyPr/>
          <a:lstStyle/>
          <a:p>
            <a:fld id="{D60A6685-DBF6-4C41-A0CC-AA9EA7A85A20}" type="slidenum">
              <a:rPr lang="en-US" smtClean="0"/>
              <a:t>63</a:t>
            </a:fld>
            <a:endParaRPr lang="es-US" dirty="0"/>
          </a:p>
        </p:txBody>
      </p:sp>
    </p:spTree>
    <p:extLst>
      <p:ext uri="{BB962C8B-B14F-4D97-AF65-F5344CB8AC3E}">
        <p14:creationId xmlns:p14="http://schemas.microsoft.com/office/powerpoint/2010/main" val="275517493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dirty="0" smtClean="0"/>
              <a:t>Período de Inscripción Especial (SEP en inglés)</a:t>
            </a:r>
            <a:endParaRPr lang="es-US" dirty="0"/>
          </a:p>
        </p:txBody>
      </p:sp>
      <p:sp>
        <p:nvSpPr>
          <p:cNvPr id="4" name="Content Placeholder 3"/>
          <p:cNvSpPr>
            <a:spLocks noGrp="1"/>
          </p:cNvSpPr>
          <p:nvPr>
            <p:ph idx="1"/>
          </p:nvPr>
        </p:nvSpPr>
        <p:spPr/>
        <p:txBody>
          <a:bodyPr>
            <a:normAutofit fontScale="70000" lnSpcReduction="20000"/>
          </a:bodyPr>
          <a:lstStyle/>
          <a:p>
            <a:pPr>
              <a:lnSpc>
                <a:spcPct val="110000"/>
              </a:lnSpc>
            </a:pPr>
            <a:r>
              <a:rPr dirty="0" smtClean="0"/>
              <a:t>Los eventos de la vida que permiten un SEP incluyen:</a:t>
            </a:r>
          </a:p>
          <a:p>
            <a:pPr lvl="1" indent="-292100">
              <a:lnSpc>
                <a:spcPct val="110000"/>
              </a:lnSpc>
            </a:pPr>
            <a:r>
              <a:rPr dirty="0" smtClean="0"/>
              <a:t>Si se traslada permanentemente a un sitio distinto del área de servicio del plan.</a:t>
            </a:r>
          </a:p>
          <a:p>
            <a:pPr lvl="1" indent="-292100">
              <a:lnSpc>
                <a:spcPct val="110000"/>
              </a:lnSpc>
            </a:pPr>
            <a:r>
              <a:rPr dirty="0" smtClean="0"/>
              <a:t>Si pierde otra cobertura de medicamentos recetados acreditable</a:t>
            </a:r>
          </a:p>
          <a:p>
            <a:pPr lvl="1" indent="-292100">
              <a:lnSpc>
                <a:spcPct val="110000"/>
              </a:lnSpc>
            </a:pPr>
            <a:r>
              <a:rPr dirty="0" smtClean="0"/>
              <a:t>Si no se le informó adecuadamente sobre que su otra cobertura no era acreditable, o que la cobertura se redujo, por lo que ya no es acreditable.</a:t>
            </a:r>
          </a:p>
          <a:p>
            <a:pPr lvl="1" indent="-292100">
              <a:lnSpc>
                <a:spcPct val="110000"/>
              </a:lnSpc>
            </a:pPr>
            <a:r>
              <a:rPr dirty="0" smtClean="0"/>
              <a:t>Si ingresa a un centro de cuidado a largo plazo, vive allí o se retira de este.</a:t>
            </a:r>
          </a:p>
          <a:p>
            <a:pPr lvl="1" indent="-292100">
              <a:lnSpc>
                <a:spcPct val="110000"/>
              </a:lnSpc>
            </a:pPr>
            <a:r>
              <a:rPr dirty="0" smtClean="0"/>
              <a:t>Tiene un SEP continuo si califica para ayuda adicional</a:t>
            </a:r>
          </a:p>
          <a:p>
            <a:pPr lvl="1" indent="-292100">
              <a:lnSpc>
                <a:spcPct val="110000"/>
              </a:lnSpc>
            </a:pPr>
            <a:r>
              <a:rPr dirty="0" smtClean="0"/>
              <a:t>Usted pertenece a un programa estatal de ayuda para farmacias </a:t>
            </a:r>
          </a:p>
          <a:p>
            <a:pPr lvl="1" indent="-292100">
              <a:lnSpc>
                <a:spcPct val="110000"/>
              </a:lnSpc>
            </a:pPr>
            <a:r>
              <a:rPr dirty="0" smtClean="0"/>
              <a:t>Si se une o cambia a un plan de 5 estrellas </a:t>
            </a:r>
          </a:p>
          <a:p>
            <a:pPr lvl="1" indent="-292100">
              <a:lnSpc>
                <a:spcPct val="110000"/>
              </a:lnSpc>
            </a:pPr>
            <a:r>
              <a:rPr dirty="0" smtClean="0"/>
              <a:t>Otras circunstancias excepcionales</a:t>
            </a:r>
          </a:p>
          <a:p>
            <a:endParaRPr lang="es-US" dirty="0" smtClean="0"/>
          </a:p>
          <a:p>
            <a:endParaRPr lang="es-US" dirty="0"/>
          </a:p>
        </p:txBody>
      </p:sp>
      <p:sp>
        <p:nvSpPr>
          <p:cNvPr id="10" name="Date Placeholder 9"/>
          <p:cNvSpPr>
            <a:spLocks noGrp="1"/>
          </p:cNvSpPr>
          <p:nvPr>
            <p:ph type="dt" sz="half" idx="10"/>
          </p:nvPr>
        </p:nvSpPr>
        <p:spPr/>
        <p:txBody>
          <a:bodyPr/>
          <a:lstStyle/>
          <a:p>
            <a:r>
              <a:rPr dirty="0" smtClean="0"/>
              <a:t>Mayo de 2016</a:t>
            </a:r>
            <a:endParaRPr lang="es-US" dirty="0"/>
          </a:p>
        </p:txBody>
      </p:sp>
      <p:sp>
        <p:nvSpPr>
          <p:cNvPr id="13" name="Footer Placeholder 12"/>
          <p:cNvSpPr>
            <a:spLocks noGrp="1"/>
          </p:cNvSpPr>
          <p:nvPr>
            <p:ph type="ftr" sz="quarter" idx="11"/>
          </p:nvPr>
        </p:nvSpPr>
        <p:spPr/>
        <p:txBody>
          <a:bodyPr/>
          <a:lstStyle/>
          <a:p>
            <a:r>
              <a:rPr dirty="0" smtClean="0"/>
              <a:t>Introducción a Medicare</a:t>
            </a:r>
            <a:endParaRPr lang="es-US" dirty="0"/>
          </a:p>
        </p:txBody>
      </p:sp>
      <p:sp>
        <p:nvSpPr>
          <p:cNvPr id="14" name="Slide Number Placeholder 13"/>
          <p:cNvSpPr>
            <a:spLocks noGrp="1"/>
          </p:cNvSpPr>
          <p:nvPr>
            <p:ph type="sldNum" sz="quarter" idx="12"/>
          </p:nvPr>
        </p:nvSpPr>
        <p:spPr/>
        <p:txBody>
          <a:bodyPr/>
          <a:lstStyle/>
          <a:p>
            <a:fld id="{D60A6685-DBF6-4C41-A0CC-AA9EA7A85A20}" type="slidenum">
              <a:rPr lang="en-US" smtClean="0"/>
              <a:t>64</a:t>
            </a:fld>
            <a:endParaRPr lang="es-US" dirty="0"/>
          </a:p>
        </p:txBody>
      </p:sp>
    </p:spTree>
    <p:custDataLst>
      <p:tags r:id="rId1"/>
    </p:custDataLst>
    <p:extLst>
      <p:ext uri="{BB962C8B-B14F-4D97-AF65-F5344CB8AC3E}">
        <p14:creationId xmlns:p14="http://schemas.microsoft.com/office/powerpoint/2010/main" val="307801629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normAutofit fontScale="90000"/>
          </a:bodyPr>
          <a:lstStyle/>
          <a:p>
            <a:r>
              <a:rPr dirty="0" smtClean="0"/>
              <a:t>Período de Inscripción Especial (SEP en inglés) de 5 Estrellas</a:t>
            </a:r>
          </a:p>
        </p:txBody>
      </p:sp>
      <p:pic>
        <p:nvPicPr>
          <p:cNvPr id="1034" name="Picture 10" descr="Ícono de plan de 5 estrellas" title="Ícono de plan de 5 estrell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7124" y="189103"/>
            <a:ext cx="539352" cy="616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rmAutofit fontScale="70000" lnSpcReduction="20000"/>
          </a:bodyPr>
          <a:lstStyle/>
          <a:p>
            <a:pPr>
              <a:lnSpc>
                <a:spcPct val="120000"/>
              </a:lnSpc>
            </a:pPr>
            <a:r>
              <a:rPr dirty="0" smtClean="0"/>
              <a:t>Use la herramienta del Buscador de Planes de Medicare en </a:t>
            </a:r>
            <a:r>
              <a:rPr lang="en-US" dirty="0" smtClean="0">
                <a:hlinkClick r:id="rId4"/>
              </a:rPr>
              <a:t>Medicare.gov</a:t>
            </a:r>
            <a:r>
              <a:rPr dirty="0" smtClean="0"/>
              <a:t> para determinar la calidad y las calificaciones de desempeño</a:t>
            </a:r>
          </a:p>
          <a:p>
            <a:pPr>
              <a:lnSpc>
                <a:spcPct val="120000"/>
              </a:lnSpc>
            </a:pPr>
            <a:r>
              <a:rPr dirty="0" smtClean="0"/>
              <a:t>Las calificaciones de estrellas se otorgan una vez al año y se asignan en octubre del año anterior</a:t>
            </a:r>
          </a:p>
          <a:p>
            <a:pPr>
              <a:lnSpc>
                <a:spcPct val="120000"/>
              </a:lnSpc>
            </a:pPr>
            <a:r>
              <a:rPr dirty="0" smtClean="0"/>
              <a:t>Use el SEP de 5 estrellas para cambiar a otro plan de 5 estrellas 1 vez cada año</a:t>
            </a:r>
          </a:p>
          <a:p>
            <a:pPr lvl="1" indent="-292100">
              <a:lnSpc>
                <a:spcPct val="120000"/>
              </a:lnSpc>
            </a:pPr>
            <a:r>
              <a:rPr dirty="0" smtClean="0"/>
              <a:t>del 8 de diciembre al 30 de noviembre </a:t>
            </a:r>
          </a:p>
          <a:p>
            <a:pPr lvl="1" indent="-292100">
              <a:lnSpc>
                <a:spcPct val="120000"/>
              </a:lnSpc>
            </a:pPr>
            <a:r>
              <a:rPr dirty="0" smtClean="0"/>
              <a:t>La cobertura comienza el primer día del mes después de haberse inscripto</a:t>
            </a:r>
          </a:p>
          <a:p>
            <a:pPr lvl="1" indent="-292100">
              <a:lnSpc>
                <a:spcPct val="120000"/>
              </a:lnSpc>
            </a:pPr>
            <a:r>
              <a:rPr dirty="0" smtClean="0"/>
              <a:t>Tenga precaución de no cambiar de un Plan Medicare Advantage (MA) con cobertura de medicamentos a un Plan MA sin cobertura de Parte D</a:t>
            </a:r>
          </a:p>
          <a:p>
            <a:endParaRPr lang="es-US" dirty="0" smtClean="0"/>
          </a:p>
          <a:p>
            <a:endParaRPr lang="es-US" dirty="0" smtClean="0"/>
          </a:p>
          <a:p>
            <a:endParaRPr lang="es-US" dirty="0" smtClean="0"/>
          </a:p>
          <a:p>
            <a:endParaRPr lang="es-US" dirty="0" smtClean="0"/>
          </a:p>
          <a:p>
            <a:endParaRPr lang="es-US" dirty="0" smtClean="0"/>
          </a:p>
          <a:p>
            <a:endParaRPr lang="es-US" dirty="0" smtClean="0"/>
          </a:p>
          <a:p>
            <a:endParaRPr lang="es-US" dirty="0"/>
          </a:p>
        </p:txBody>
      </p:sp>
      <p:pic>
        <p:nvPicPr>
          <p:cNvPr id="1026" name="Picture 2" descr="Muestra el ícono de inscripción especial de 5 estrellas" title="Gráfico de captura de pantalla"/>
          <p:cNvPicPr>
            <a:picLocks noChangeAspect="1" noChangeArrowheads="1"/>
          </p:cNvPicPr>
          <p:nvPr/>
        </p:nvPicPr>
        <p:blipFill rotWithShape="1">
          <a:blip r:embed="rId5">
            <a:extLst>
              <a:ext uri="{28A0092B-C50C-407E-A947-70E740481C1C}">
                <a14:useLocalDpi xmlns:a14="http://schemas.microsoft.com/office/drawing/2010/main" val="0"/>
              </a:ext>
            </a:extLst>
          </a:blip>
          <a:srcRect l="13858" t="30464" r="17540" b="53884"/>
          <a:stretch/>
        </p:blipFill>
        <p:spPr bwMode="auto">
          <a:xfrm>
            <a:off x="3028950" y="5614130"/>
            <a:ext cx="5203879" cy="890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descr="Arrow pointing at a star rating"/>
          <p:cNvCxnSpPr/>
          <p:nvPr/>
        </p:nvCxnSpPr>
        <p:spPr>
          <a:xfrm flipH="1">
            <a:off x="6457950" y="5785610"/>
            <a:ext cx="742950" cy="0"/>
          </a:xfrm>
          <a:prstGeom prst="straightConnector1">
            <a:avLst/>
          </a:prstGeom>
          <a:ln>
            <a:tailEnd type="arrow"/>
          </a:ln>
          <a:effectLst>
            <a:glow rad="101600">
              <a:schemeClr val="accent2">
                <a:satMod val="175000"/>
                <a:alpha val="40000"/>
              </a:schemeClr>
            </a:glow>
          </a:effectLst>
        </p:spPr>
        <p:style>
          <a:lnRef idx="1">
            <a:schemeClr val="accent2"/>
          </a:lnRef>
          <a:fillRef idx="0">
            <a:schemeClr val="accent2"/>
          </a:fillRef>
          <a:effectRef idx="0">
            <a:schemeClr val="accent2"/>
          </a:effectRef>
          <a:fontRef idx="minor">
            <a:schemeClr val="tx1"/>
          </a:fontRef>
        </p:style>
      </p:cxnSp>
      <p:cxnSp>
        <p:nvCxnSpPr>
          <p:cNvPr id="10" name="Straight Arrow Connector 9" descr="arrow indicating 5 star rating"/>
          <p:cNvCxnSpPr/>
          <p:nvPr/>
        </p:nvCxnSpPr>
        <p:spPr>
          <a:xfrm flipH="1" flipV="1">
            <a:off x="7234262" y="6332539"/>
            <a:ext cx="428625" cy="11555"/>
          </a:xfrm>
          <a:prstGeom prst="straightConnector1">
            <a:avLst/>
          </a:prstGeom>
          <a:ln>
            <a:tailEnd type="arrow"/>
          </a:ln>
          <a:effectLst>
            <a:glow rad="101600">
              <a:schemeClr val="accent2">
                <a:satMod val="175000"/>
                <a:alpha val="40000"/>
              </a:schemeClr>
            </a:glow>
            <a:innerShdw blurRad="63500" dist="50800" dir="5400000">
              <a:prstClr val="black">
                <a:alpha val="50000"/>
              </a:prstClr>
            </a:innerShdw>
          </a:effectLst>
        </p:spPr>
        <p:style>
          <a:lnRef idx="1">
            <a:schemeClr val="accent2"/>
          </a:lnRef>
          <a:fillRef idx="0">
            <a:schemeClr val="accent2"/>
          </a:fillRef>
          <a:effectRef idx="0">
            <a:schemeClr val="accent2"/>
          </a:effectRef>
          <a:fontRef idx="minor">
            <a:schemeClr val="tx1"/>
          </a:fontRef>
        </p:style>
      </p:cxnSp>
      <p:sp>
        <p:nvSpPr>
          <p:cNvPr id="9" name="Date Placeholder 8"/>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60A6685-DBF6-4C41-A0CC-AA9EA7A85A20}" type="slidenum">
              <a:rPr lang="en-US" smtClean="0"/>
              <a:t>65</a:t>
            </a:fld>
            <a:endParaRPr lang="es-US" dirty="0"/>
          </a:p>
        </p:txBody>
      </p:sp>
    </p:spTree>
    <p:extLst>
      <p:ext uri="{BB962C8B-B14F-4D97-AF65-F5344CB8AC3E}">
        <p14:creationId xmlns:p14="http://schemas.microsoft.com/office/powerpoint/2010/main" val="203058767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dirty="0" smtClean="0"/>
              <a:t>Multa por inscripción tardía a la Parte D</a:t>
            </a:r>
          </a:p>
        </p:txBody>
      </p:sp>
      <p:sp>
        <p:nvSpPr>
          <p:cNvPr id="78852" name="Rectangle 3"/>
          <p:cNvSpPr>
            <a:spLocks noGrp="1" noChangeArrowheads="1"/>
          </p:cNvSpPr>
          <p:nvPr>
            <p:ph idx="1"/>
          </p:nvPr>
        </p:nvSpPr>
        <p:spPr/>
        <p:txBody>
          <a:bodyPr/>
          <a:lstStyle/>
          <a:p>
            <a:r>
              <a:rPr sz="3000" dirty="0" smtClean="0"/>
              <a:t>Prima más alta si espera a inscribirse</a:t>
            </a:r>
          </a:p>
          <a:p>
            <a:pPr lvl="1" indent="-292100"/>
            <a:r>
              <a:rPr sz="2600" dirty="0" smtClean="0"/>
              <a:t>Excepciones si tiene</a:t>
            </a:r>
          </a:p>
          <a:p>
            <a:pPr lvl="2"/>
            <a:r>
              <a:rPr sz="2600" dirty="0" smtClean="0"/>
              <a:t>Cobertura acreditable </a:t>
            </a:r>
          </a:p>
          <a:p>
            <a:pPr lvl="2"/>
            <a:r>
              <a:rPr sz="2600" dirty="0" smtClean="0"/>
              <a:t>Ayuda adicional</a:t>
            </a:r>
          </a:p>
          <a:p>
            <a:r>
              <a:rPr sz="3000" dirty="0" smtClean="0"/>
              <a:t>Pagará la multa mientras tenga cobertura</a:t>
            </a:r>
          </a:p>
          <a:p>
            <a:pPr lvl="1" indent="-292100"/>
            <a:r>
              <a:rPr sz="2600" dirty="0" smtClean="0"/>
              <a:t>1% de la prima básica del beneficiario</a:t>
            </a:r>
          </a:p>
          <a:p>
            <a:pPr lvl="2"/>
            <a:r>
              <a:rPr sz="2600" dirty="0" smtClean="0"/>
              <a:t>Por cada mes que haya pasado como elegible, pero que no se haya inscripto.</a:t>
            </a:r>
          </a:p>
          <a:p>
            <a:pPr lvl="1" indent="-292100"/>
            <a:r>
              <a:rPr sz="2600" dirty="0" smtClean="0"/>
              <a:t>Los importes cambian cada año, visite </a:t>
            </a:r>
            <a:r>
              <a:rPr lang="en-US" sz="2600" dirty="0" smtClean="0">
                <a:hlinkClick r:id="rId4"/>
              </a:rPr>
              <a:t>Medicare.gov</a:t>
            </a:r>
            <a:r>
              <a:rPr sz="2600" dirty="0" smtClean="0"/>
              <a:t> para consultar los importes actuales</a:t>
            </a:r>
          </a:p>
          <a:p>
            <a:pPr lvl="2"/>
            <a:endParaRPr lang="es-US" dirty="0" smtClean="0"/>
          </a:p>
        </p:txBody>
      </p:sp>
      <p:sp>
        <p:nvSpPr>
          <p:cNvPr id="8" name="Date Placeholder 7"/>
          <p:cNvSpPr>
            <a:spLocks noGrp="1"/>
          </p:cNvSpPr>
          <p:nvPr>
            <p:ph type="dt" sz="half" idx="10"/>
          </p:nvPr>
        </p:nvSpPr>
        <p:spPr/>
        <p:txBody>
          <a:bodyPr/>
          <a:lstStyle/>
          <a:p>
            <a:r>
              <a:rPr dirty="0" smtClean="0"/>
              <a:t>Mayo de 2016</a:t>
            </a:r>
            <a:endParaRPr lang="es-US" dirty="0"/>
          </a:p>
        </p:txBody>
      </p:sp>
      <p:sp>
        <p:nvSpPr>
          <p:cNvPr id="9" name="Footer Placeholder 8"/>
          <p:cNvSpPr>
            <a:spLocks noGrp="1"/>
          </p:cNvSpPr>
          <p:nvPr>
            <p:ph type="ftr" sz="quarter" idx="11"/>
          </p:nvPr>
        </p:nvSpPr>
        <p:spPr/>
        <p:txBody>
          <a:bodyPr/>
          <a:lstStyle/>
          <a:p>
            <a:r>
              <a:rPr dirty="0" smtClean="0"/>
              <a:t>Introducción a Medicare</a:t>
            </a:r>
            <a:endParaRPr lang="es-US" dirty="0"/>
          </a:p>
        </p:txBody>
      </p:sp>
      <p:sp>
        <p:nvSpPr>
          <p:cNvPr id="10" name="Slide Number Placeholder 9"/>
          <p:cNvSpPr>
            <a:spLocks noGrp="1"/>
          </p:cNvSpPr>
          <p:nvPr>
            <p:ph type="sldNum" sz="quarter" idx="12"/>
          </p:nvPr>
        </p:nvSpPr>
        <p:spPr/>
        <p:txBody>
          <a:bodyPr/>
          <a:lstStyle/>
          <a:p>
            <a:fld id="{D60A6685-DBF6-4C41-A0CC-AA9EA7A85A20}" type="slidenum">
              <a:rPr lang="en-US" smtClean="0"/>
              <a:t>66</a:t>
            </a:fld>
            <a:endParaRPr lang="es-US" dirty="0"/>
          </a:p>
        </p:txBody>
      </p:sp>
    </p:spTree>
    <p:custDataLst>
      <p:tags r:id="rId1"/>
    </p:custDataLst>
    <p:extLst>
      <p:ext uri="{BB962C8B-B14F-4D97-AF65-F5344CB8AC3E}">
        <p14:creationId xmlns:p14="http://schemas.microsoft.com/office/powerpoint/2010/main" val="347417112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dirty="0" smtClean="0"/>
              <a:t>Cantidad de ajuste mensual relacionado al ingreso (IRMAA en inglés)</a:t>
            </a:r>
            <a:endParaRPr lang="es-US" dirty="0"/>
          </a:p>
        </p:txBody>
      </p:sp>
      <p:graphicFrame>
        <p:nvGraphicFramePr>
          <p:cNvPr id="7" name="Content Placeholder 8" descr="Si su ingreso anual en 2011 fue&#10;Declaración de impuestos individual          Declaración de impuestos conjunta       En 2013 usted paga&#10;  $85,000 o menos $170,000 o menos Su prima del plan (YPP)&#10;  $85,000.01 – $107,000  $170,000.01 – $214,000 YPP + $11.60*&#10;  $107,000.01 – $160,000  $214,000.01 – $320,000 YPP + $29.90*&#10;  $160,000.01 – $214,000  $320,000.01 – $428,000 YPP + $48.30*&#10;  Más de $214,000 Más de $428,000  YPP + $66.60*&#10;" title="Cantidad de ajuste mensual relacionado al ingreso (IRMAA en inglés)"/>
          <p:cNvGraphicFramePr>
            <a:graphicFrameLocks/>
          </p:cNvGraphicFramePr>
          <p:nvPr>
            <p:extLst>
              <p:ext uri="{D42A27DB-BD31-4B8C-83A1-F6EECF244321}">
                <p14:modId xmlns:p14="http://schemas.microsoft.com/office/powerpoint/2010/main" val="2477451697"/>
              </p:ext>
            </p:extLst>
          </p:nvPr>
        </p:nvGraphicFramePr>
        <p:xfrm>
          <a:off x="215615" y="1121611"/>
          <a:ext cx="8732869" cy="4724178"/>
        </p:xfrm>
        <a:graphic>
          <a:graphicData uri="http://schemas.openxmlformats.org/drawingml/2006/table">
            <a:tbl>
              <a:tblPr firstRow="1" bandRow="1">
                <a:tableStyleId>{5C22544A-7EE6-4342-B048-85BDC9FD1C3A}</a:tableStyleId>
              </a:tblPr>
              <a:tblGrid>
                <a:gridCol w="2751595"/>
                <a:gridCol w="2780875"/>
                <a:gridCol w="3200399"/>
              </a:tblGrid>
              <a:tr h="1113669">
                <a:tc>
                  <a:txBody>
                    <a:bodyPr/>
                    <a:lstStyle/>
                    <a:p>
                      <a:pPr marL="0" marR="0" algn="ctr">
                        <a:lnSpc>
                          <a:spcPct val="115000"/>
                        </a:lnSpc>
                        <a:spcBef>
                          <a:spcPts val="0"/>
                        </a:spcBef>
                        <a:spcAft>
                          <a:spcPts val="0"/>
                        </a:spcAft>
                      </a:pPr>
                      <a:r>
                        <a:rPr lang="en-US" sz="2200" dirty="0" smtClean="0"/>
                        <a:t>Su ingreso anual en 2014 presentando una declaración de impuestos individual</a:t>
                      </a:r>
                      <a:endParaRPr lang="es-US" sz="22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200" dirty="0" smtClean="0"/>
                        <a:t>Su ingreso anual en 2014 presentando una declaración de impuestos conjunta</a:t>
                      </a:r>
                      <a:endParaRPr lang="es-US" sz="22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200" dirty="0" smtClean="0">
                          <a:latin typeface="Calibri"/>
                        </a:rPr>
                        <a:t>En 2016 usted paga por mes</a:t>
                      </a:r>
                      <a:endParaRPr lang="es-US" sz="2200" dirty="0">
                        <a:latin typeface="Calibri"/>
                        <a:ea typeface="Calibri"/>
                        <a:cs typeface="Times New Roman"/>
                      </a:endParaRPr>
                    </a:p>
                  </a:txBody>
                  <a:tcPr marL="68580" marR="68580" marT="0" marB="0"/>
                </a:tc>
              </a:tr>
              <a:tr h="481975">
                <a:tc>
                  <a:txBody>
                    <a:bodyPr/>
                    <a:lstStyle/>
                    <a:p>
                      <a:pPr marL="0" marR="0">
                        <a:lnSpc>
                          <a:spcPct val="115000"/>
                        </a:lnSpc>
                        <a:spcBef>
                          <a:spcPts val="0"/>
                        </a:spcBef>
                        <a:spcAft>
                          <a:spcPts val="0"/>
                        </a:spcAft>
                      </a:pPr>
                      <a:r>
                        <a:rPr lang="en-US" sz="1600" dirty="0" smtClean="0"/>
                        <a:t> $85,000 o menos</a:t>
                      </a:r>
                      <a:endParaRPr lang="es-US" sz="1600" dirty="0">
                        <a:latin typeface="Calibri"/>
                        <a:ea typeface="Calibri"/>
                        <a:cs typeface="Times New Roman"/>
                      </a:endParaRPr>
                    </a:p>
                  </a:txBody>
                  <a:tcPr marL="68580" marR="68580" marT="0" marB="0"/>
                </a:tc>
                <a:tc>
                  <a:txBody>
                    <a:bodyPr/>
                    <a:lstStyle/>
                    <a:p>
                      <a:pPr marL="290513" marR="0" indent="0">
                        <a:lnSpc>
                          <a:spcPct val="115000"/>
                        </a:lnSpc>
                        <a:spcBef>
                          <a:spcPts val="0"/>
                        </a:spcBef>
                        <a:spcAft>
                          <a:spcPts val="0"/>
                        </a:spcAft>
                      </a:pPr>
                      <a:r>
                        <a:rPr lang="en-US" sz="1600" dirty="0" smtClean="0"/>
                        <a:t>$170,000 o menos</a:t>
                      </a:r>
                      <a:endParaRPr lang="es-US" sz="16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spc="0" dirty="0" smtClean="0"/>
                        <a:t>La prima de su plan (YPP)</a:t>
                      </a:r>
                      <a:endParaRPr lang="es-US" sz="1600" spc="0" dirty="0">
                        <a:latin typeface="Calibri"/>
                        <a:ea typeface="Calibri"/>
                        <a:cs typeface="Times New Roman"/>
                      </a:endParaRPr>
                    </a:p>
                  </a:txBody>
                  <a:tcPr marL="68580" marR="68580" marT="0" marB="0"/>
                </a:tc>
              </a:tr>
              <a:tr h="742446">
                <a:tc>
                  <a:txBody>
                    <a:bodyPr/>
                    <a:lstStyle/>
                    <a:p>
                      <a:pPr marL="0" marR="0">
                        <a:lnSpc>
                          <a:spcPct val="115000"/>
                        </a:lnSpc>
                        <a:spcBef>
                          <a:spcPts val="0"/>
                        </a:spcBef>
                        <a:spcAft>
                          <a:spcPts val="0"/>
                        </a:spcAft>
                      </a:pPr>
                      <a:r>
                        <a:rPr lang="en-US" sz="1600" dirty="0" smtClean="0"/>
                        <a:t>Más de $85,000 </a:t>
                      </a:r>
                    </a:p>
                    <a:p>
                      <a:pPr marL="0" marR="0">
                        <a:lnSpc>
                          <a:spcPct val="115000"/>
                        </a:lnSpc>
                        <a:spcBef>
                          <a:spcPts val="0"/>
                        </a:spcBef>
                        <a:spcAft>
                          <a:spcPts val="0"/>
                        </a:spcAft>
                      </a:pPr>
                      <a:r>
                        <a:rPr lang="en-US" sz="1600" dirty="0" smtClean="0"/>
                        <a:t>Hasta $107,000 </a:t>
                      </a:r>
                      <a:endParaRPr lang="es-US" sz="1600" dirty="0">
                        <a:latin typeface="Calibri"/>
                        <a:ea typeface="Calibri"/>
                        <a:cs typeface="Times New Roman"/>
                      </a:endParaRPr>
                    </a:p>
                  </a:txBody>
                  <a:tcPr marL="68580" marR="68580" marT="0" marB="0"/>
                </a:tc>
                <a:tc>
                  <a:txBody>
                    <a:bodyPr/>
                    <a:lstStyle/>
                    <a:p>
                      <a:pPr marL="290513" marR="0" indent="0">
                        <a:lnSpc>
                          <a:spcPct val="115000"/>
                        </a:lnSpc>
                        <a:spcBef>
                          <a:spcPts val="0"/>
                        </a:spcBef>
                        <a:spcAft>
                          <a:spcPts val="0"/>
                        </a:spcAft>
                      </a:pPr>
                      <a:r>
                        <a:rPr lang="en-US" sz="1600" spc="-50" baseline="0" dirty="0" smtClean="0"/>
                        <a:t>Más de $170,000</a:t>
                      </a:r>
                    </a:p>
                    <a:p>
                      <a:pPr marL="290513" marR="0" indent="0">
                        <a:lnSpc>
                          <a:spcPct val="115000"/>
                        </a:lnSpc>
                        <a:spcBef>
                          <a:spcPts val="0"/>
                        </a:spcBef>
                        <a:spcAft>
                          <a:spcPts val="0"/>
                        </a:spcAft>
                      </a:pPr>
                      <a:r>
                        <a:rPr lang="en-US" sz="1600" spc="-50" baseline="0" dirty="0" smtClean="0"/>
                        <a:t>Hasta $214,000</a:t>
                      </a:r>
                      <a:endParaRPr lang="es-US" sz="1600" spc="-50" baseline="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dirty="0" smtClean="0"/>
                        <a:t>YPP + $12.70*</a:t>
                      </a:r>
                      <a:endParaRPr lang="es-US" sz="1600" dirty="0">
                        <a:latin typeface="Calibri"/>
                        <a:ea typeface="Calibri"/>
                        <a:cs typeface="Times New Roman"/>
                      </a:endParaRPr>
                    </a:p>
                  </a:txBody>
                  <a:tcPr marL="68580" marR="68580" marT="0" marB="0"/>
                </a:tc>
              </a:tr>
              <a:tr h="742446">
                <a:tc>
                  <a:txBody>
                    <a:bodyPr/>
                    <a:lstStyle/>
                    <a:p>
                      <a:pPr marL="0" marR="0">
                        <a:lnSpc>
                          <a:spcPct val="115000"/>
                        </a:lnSpc>
                        <a:spcBef>
                          <a:spcPts val="0"/>
                        </a:spcBef>
                        <a:spcAft>
                          <a:spcPts val="0"/>
                        </a:spcAft>
                      </a:pPr>
                      <a:r>
                        <a:rPr lang="en-US" sz="1600" spc="-50" dirty="0" smtClean="0"/>
                        <a:t>Más de $107,000 </a:t>
                      </a:r>
                    </a:p>
                    <a:p>
                      <a:pPr marL="0" marR="0">
                        <a:lnSpc>
                          <a:spcPct val="115000"/>
                        </a:lnSpc>
                        <a:spcBef>
                          <a:spcPts val="0"/>
                        </a:spcBef>
                        <a:spcAft>
                          <a:spcPts val="0"/>
                        </a:spcAft>
                      </a:pPr>
                      <a:r>
                        <a:rPr lang="en-US" sz="1600" spc="-50" dirty="0" smtClean="0"/>
                        <a:t>Hasta $160,000 </a:t>
                      </a:r>
                      <a:endParaRPr lang="es-US" sz="1600" spc="-50" dirty="0">
                        <a:latin typeface="Calibri"/>
                        <a:ea typeface="Calibri"/>
                        <a:cs typeface="Times New Roman"/>
                      </a:endParaRPr>
                    </a:p>
                  </a:txBody>
                  <a:tcPr marL="68580" marR="68580" marT="0" marB="0"/>
                </a:tc>
                <a:tc>
                  <a:txBody>
                    <a:bodyPr/>
                    <a:lstStyle/>
                    <a:p>
                      <a:pPr marL="290513" marR="0" indent="0">
                        <a:lnSpc>
                          <a:spcPct val="115000"/>
                        </a:lnSpc>
                        <a:spcBef>
                          <a:spcPts val="0"/>
                        </a:spcBef>
                        <a:spcAft>
                          <a:spcPts val="0"/>
                        </a:spcAft>
                      </a:pPr>
                      <a:r>
                        <a:rPr lang="en-US" sz="1600" spc="-50" dirty="0" smtClean="0"/>
                        <a:t>Más de</a:t>
                      </a:r>
                      <a:r>
                        <a:rPr sz="1600" dirty="0"/>
                        <a:t> </a:t>
                      </a:r>
                      <a:r>
                        <a:rPr lang="en-US" sz="1600" spc="-50" dirty="0" smtClean="0"/>
                        <a:t>$214,000 </a:t>
                      </a:r>
                    </a:p>
                    <a:p>
                      <a:pPr marL="290513" marR="0" indent="0">
                        <a:lnSpc>
                          <a:spcPct val="115000"/>
                        </a:lnSpc>
                        <a:spcBef>
                          <a:spcPts val="0"/>
                        </a:spcBef>
                        <a:spcAft>
                          <a:spcPts val="0"/>
                        </a:spcAft>
                      </a:pPr>
                      <a:r>
                        <a:rPr lang="en-US" sz="1600" spc="-50" dirty="0" smtClean="0"/>
                        <a:t>Hasta $320,000</a:t>
                      </a:r>
                      <a:endParaRPr lang="es-US" sz="1600" spc="-5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dirty="0" smtClean="0"/>
                        <a:t>YPP + $32.80*</a:t>
                      </a:r>
                      <a:endParaRPr lang="es-US" sz="1600" dirty="0">
                        <a:latin typeface="Calibri"/>
                        <a:ea typeface="Calibri"/>
                        <a:cs typeface="Times New Roman"/>
                      </a:endParaRPr>
                    </a:p>
                  </a:txBody>
                  <a:tcPr marL="68580" marR="68580" marT="0" marB="0"/>
                </a:tc>
              </a:tr>
              <a:tr h="742446">
                <a:tc>
                  <a:txBody>
                    <a:bodyPr/>
                    <a:lstStyle/>
                    <a:p>
                      <a:pPr marL="0" marR="0">
                        <a:lnSpc>
                          <a:spcPct val="115000"/>
                        </a:lnSpc>
                        <a:spcBef>
                          <a:spcPts val="0"/>
                        </a:spcBef>
                        <a:spcAft>
                          <a:spcPts val="0"/>
                        </a:spcAft>
                      </a:pPr>
                      <a:r>
                        <a:rPr lang="en-US" sz="1600" spc="-50" baseline="0" dirty="0" smtClean="0"/>
                        <a:t>Más de $160,000 </a:t>
                      </a:r>
                    </a:p>
                    <a:p>
                      <a:pPr marL="0" marR="0">
                        <a:lnSpc>
                          <a:spcPct val="115000"/>
                        </a:lnSpc>
                        <a:spcBef>
                          <a:spcPts val="0"/>
                        </a:spcBef>
                        <a:spcAft>
                          <a:spcPts val="0"/>
                        </a:spcAft>
                      </a:pPr>
                      <a:r>
                        <a:rPr lang="en-US" sz="1600" spc="-50" baseline="0" dirty="0" smtClean="0"/>
                        <a:t>Hasta $214,000 </a:t>
                      </a:r>
                      <a:endParaRPr lang="es-US" sz="1600" spc="-50" baseline="0" dirty="0">
                        <a:latin typeface="Calibri"/>
                        <a:ea typeface="Calibri"/>
                        <a:cs typeface="Times New Roman"/>
                      </a:endParaRPr>
                    </a:p>
                  </a:txBody>
                  <a:tcPr marL="68580" marR="68580" marT="0" marB="0"/>
                </a:tc>
                <a:tc>
                  <a:txBody>
                    <a:bodyPr/>
                    <a:lstStyle/>
                    <a:p>
                      <a:pPr marL="290513" marR="0" indent="0">
                        <a:lnSpc>
                          <a:spcPct val="115000"/>
                        </a:lnSpc>
                        <a:spcBef>
                          <a:spcPts val="0"/>
                        </a:spcBef>
                        <a:spcAft>
                          <a:spcPts val="0"/>
                        </a:spcAft>
                      </a:pPr>
                      <a:r>
                        <a:rPr lang="en-US" sz="1600" spc="-50" dirty="0" smtClean="0"/>
                        <a:t>Más de $320,000</a:t>
                      </a:r>
                    </a:p>
                    <a:p>
                      <a:pPr marL="290513" marR="0" indent="0">
                        <a:lnSpc>
                          <a:spcPct val="115000"/>
                        </a:lnSpc>
                        <a:spcBef>
                          <a:spcPts val="0"/>
                        </a:spcBef>
                        <a:spcAft>
                          <a:spcPts val="0"/>
                        </a:spcAft>
                      </a:pPr>
                      <a:r>
                        <a:rPr lang="en-US" sz="1600" spc="-50" dirty="0" smtClean="0"/>
                        <a:t>Hasta $428,000</a:t>
                      </a:r>
                      <a:endParaRPr lang="es-US" sz="1600" spc="-5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dirty="0" smtClean="0"/>
                        <a:t>YPP + $52.80*</a:t>
                      </a:r>
                      <a:endParaRPr lang="es-US" sz="1600" dirty="0">
                        <a:latin typeface="Calibri"/>
                        <a:ea typeface="Calibri"/>
                        <a:cs typeface="Times New Roman"/>
                      </a:endParaRPr>
                    </a:p>
                  </a:txBody>
                  <a:tcPr marL="68580" marR="68580" marT="0" marB="0"/>
                </a:tc>
              </a:tr>
              <a:tr h="472577">
                <a:tc>
                  <a:txBody>
                    <a:bodyPr/>
                    <a:lstStyle/>
                    <a:p>
                      <a:pPr marL="0" marR="0">
                        <a:lnSpc>
                          <a:spcPct val="115000"/>
                        </a:lnSpc>
                        <a:spcBef>
                          <a:spcPts val="0"/>
                        </a:spcBef>
                        <a:spcAft>
                          <a:spcPts val="0"/>
                        </a:spcAft>
                      </a:pPr>
                      <a:r>
                        <a:rPr lang="en-US" sz="1600" baseline="0" dirty="0" smtClean="0"/>
                        <a:t>Más de </a:t>
                      </a:r>
                      <a:r>
                        <a:rPr lang="en-US" sz="1600" dirty="0" smtClean="0"/>
                        <a:t>$214,000</a:t>
                      </a:r>
                      <a:endParaRPr lang="es-US" sz="1600" dirty="0">
                        <a:latin typeface="Calibri"/>
                        <a:ea typeface="Calibri"/>
                        <a:cs typeface="Times New Roman"/>
                      </a:endParaRPr>
                    </a:p>
                  </a:txBody>
                  <a:tcPr marL="68580" marR="68580" marT="0" marB="0"/>
                </a:tc>
                <a:tc>
                  <a:txBody>
                    <a:bodyPr/>
                    <a:lstStyle/>
                    <a:p>
                      <a:pPr marL="290513" marR="0" indent="0">
                        <a:lnSpc>
                          <a:spcPct val="115000"/>
                        </a:lnSpc>
                        <a:spcBef>
                          <a:spcPts val="0"/>
                        </a:spcBef>
                        <a:spcAft>
                          <a:spcPts val="0"/>
                        </a:spcAft>
                      </a:pPr>
                      <a:r>
                        <a:rPr lang="en-US" sz="1600" dirty="0" smtClean="0"/>
                        <a:t>Más de $428,000 </a:t>
                      </a:r>
                      <a:endParaRPr lang="es-US" sz="1600" dirty="0">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dirty="0" smtClean="0"/>
                        <a:t>YPP + $72.90*</a:t>
                      </a:r>
                      <a:endParaRPr lang="es-US" sz="1600" dirty="0">
                        <a:latin typeface="Calibri"/>
                        <a:ea typeface="Calibri"/>
                        <a:cs typeface="Times New Roman"/>
                      </a:endParaRPr>
                    </a:p>
                  </a:txBody>
                  <a:tcPr marL="68580" marR="68580" marT="0" marB="0"/>
                </a:tc>
              </a:tr>
            </a:tbl>
          </a:graphicData>
        </a:graphic>
      </p:graphicFrame>
      <p:sp>
        <p:nvSpPr>
          <p:cNvPr id="8" name="TextBox 7"/>
          <p:cNvSpPr txBox="1"/>
          <p:nvPr/>
        </p:nvSpPr>
        <p:spPr>
          <a:xfrm>
            <a:off x="262174" y="5919422"/>
            <a:ext cx="8813310" cy="369332"/>
          </a:xfrm>
          <a:prstGeom prst="rect">
            <a:avLst/>
          </a:prstGeom>
          <a:noFill/>
        </p:spPr>
        <p:txBody>
          <a:bodyPr wrap="none" rtlCol="0">
            <a:spAutoFit/>
          </a:bodyPr>
          <a:lstStyle/>
          <a:p>
            <a:r>
              <a:rPr lang="en-US" b="1" dirty="0" smtClean="0">
                <a:solidFill>
                  <a:prstClr val="black"/>
                </a:solidFill>
              </a:rPr>
              <a:t>IRMAA se ajusta cada año porque se calcula a partir de la prima para beneficiarios anual.</a:t>
            </a:r>
            <a:endParaRPr lang="es-US" b="1" dirty="0">
              <a:solidFill>
                <a:prstClr val="black"/>
              </a:solidFill>
            </a:endParaRPr>
          </a:p>
        </p:txBody>
      </p:sp>
      <p:sp>
        <p:nvSpPr>
          <p:cNvPr id="14" name="Date Placeholder 13"/>
          <p:cNvSpPr>
            <a:spLocks noGrp="1"/>
          </p:cNvSpPr>
          <p:nvPr>
            <p:ph type="dt" sz="half" idx="10"/>
          </p:nvPr>
        </p:nvSpPr>
        <p:spPr/>
        <p:txBody>
          <a:bodyPr/>
          <a:lstStyle/>
          <a:p>
            <a:r>
              <a:rPr dirty="0" smtClean="0"/>
              <a:t>Mayo de 2016</a:t>
            </a:r>
            <a:endParaRPr lang="es-US" dirty="0"/>
          </a:p>
        </p:txBody>
      </p:sp>
      <p:sp>
        <p:nvSpPr>
          <p:cNvPr id="15" name="Footer Placeholder 14"/>
          <p:cNvSpPr>
            <a:spLocks noGrp="1"/>
          </p:cNvSpPr>
          <p:nvPr>
            <p:ph type="ftr" sz="quarter" idx="11"/>
          </p:nvPr>
        </p:nvSpPr>
        <p:spPr/>
        <p:txBody>
          <a:bodyPr/>
          <a:lstStyle/>
          <a:p>
            <a:r>
              <a:rPr dirty="0" smtClean="0"/>
              <a:t>Introducción a Medicare</a:t>
            </a:r>
            <a:endParaRPr lang="es-US" dirty="0"/>
          </a:p>
        </p:txBody>
      </p:sp>
      <p:sp>
        <p:nvSpPr>
          <p:cNvPr id="16" name="Slide Number Placeholder 15"/>
          <p:cNvSpPr>
            <a:spLocks noGrp="1"/>
          </p:cNvSpPr>
          <p:nvPr>
            <p:ph type="sldNum" sz="quarter" idx="12"/>
          </p:nvPr>
        </p:nvSpPr>
        <p:spPr/>
        <p:txBody>
          <a:bodyPr/>
          <a:lstStyle/>
          <a:p>
            <a:fld id="{D60A6685-DBF6-4C41-A0CC-AA9EA7A85A20}" type="slidenum">
              <a:rPr lang="en-US" smtClean="0"/>
              <a:t>67</a:t>
            </a:fld>
            <a:endParaRPr lang="es-US" dirty="0"/>
          </a:p>
        </p:txBody>
      </p:sp>
    </p:spTree>
    <p:custDataLst>
      <p:tags r:id="rId1"/>
    </p:custDataLst>
    <p:extLst>
      <p:ext uri="{BB962C8B-B14F-4D97-AF65-F5344CB8AC3E}">
        <p14:creationId xmlns:p14="http://schemas.microsoft.com/office/powerpoint/2010/main" val="206933102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lstStyle/>
          <a:p>
            <a:r>
              <a:rPr dirty="0" smtClean="0"/>
              <a:t>Medicamentos cubiertos por la Parte D</a:t>
            </a:r>
          </a:p>
        </p:txBody>
      </p:sp>
      <p:sp>
        <p:nvSpPr>
          <p:cNvPr id="603139" name="Rectangle 3"/>
          <p:cNvSpPr>
            <a:spLocks noGrp="1" noChangeArrowheads="1"/>
          </p:cNvSpPr>
          <p:nvPr>
            <p:ph idx="1"/>
          </p:nvPr>
        </p:nvSpPr>
        <p:spPr/>
        <p:txBody>
          <a:bodyPr>
            <a:normAutofit fontScale="92500" lnSpcReduction="20000"/>
          </a:bodyPr>
          <a:lstStyle/>
          <a:p>
            <a:r>
              <a:rPr dirty="0" smtClean="0"/>
              <a:t>Medicamentos recetados de marca y genéricos</a:t>
            </a:r>
          </a:p>
          <a:p>
            <a:pPr lvl="1" indent="-292100"/>
            <a:r>
              <a:rPr dirty="0" smtClean="0"/>
              <a:t>Aprobado por la Administración de Alimentos y Medicamentos de EE. UU. </a:t>
            </a:r>
          </a:p>
          <a:p>
            <a:pPr lvl="1" indent="-292100"/>
            <a:r>
              <a:rPr dirty="0" smtClean="0"/>
              <a:t>Usados y vendidos en Estados Unidos</a:t>
            </a:r>
          </a:p>
          <a:p>
            <a:pPr lvl="1" indent="-292100"/>
            <a:r>
              <a:rPr dirty="0" smtClean="0"/>
              <a:t>Usados para indicaciones médicamente aceptadas</a:t>
            </a:r>
          </a:p>
          <a:p>
            <a:r>
              <a:rPr dirty="0" smtClean="0"/>
              <a:t>Incluye medicamentos, productos biológicos e insulina</a:t>
            </a:r>
          </a:p>
          <a:p>
            <a:pPr lvl="1" indent="-292100"/>
            <a:r>
              <a:rPr dirty="0" smtClean="0"/>
              <a:t>Y suministros asociados con la inyección de insulina</a:t>
            </a:r>
          </a:p>
          <a:p>
            <a:r>
              <a:rPr dirty="0" smtClean="0"/>
              <a:t>La mayoría incluye un rango de medicamentos de cada categoría.</a:t>
            </a:r>
          </a:p>
          <a:p>
            <a:r>
              <a:rPr dirty="0" smtClean="0"/>
              <a:t>La cobertura y las reglas varían de un plan a otro</a:t>
            </a:r>
          </a:p>
          <a:p>
            <a:endParaRPr lang="es-US" dirty="0" smtClean="0"/>
          </a:p>
          <a:p>
            <a:endParaRPr lang="es-US" dirty="0"/>
          </a:p>
        </p:txBody>
      </p:sp>
      <p:sp>
        <p:nvSpPr>
          <p:cNvPr id="8" name="Date Placeholder 7"/>
          <p:cNvSpPr>
            <a:spLocks noGrp="1"/>
          </p:cNvSpPr>
          <p:nvPr>
            <p:ph type="dt" sz="half" idx="10"/>
          </p:nvPr>
        </p:nvSpPr>
        <p:spPr/>
        <p:txBody>
          <a:bodyPr/>
          <a:lstStyle/>
          <a:p>
            <a:r>
              <a:rPr dirty="0" smtClean="0"/>
              <a:t>Mayo de 2016</a:t>
            </a:r>
            <a:endParaRPr lang="es-US" dirty="0"/>
          </a:p>
        </p:txBody>
      </p:sp>
      <p:sp>
        <p:nvSpPr>
          <p:cNvPr id="9" name="Footer Placeholder 8"/>
          <p:cNvSpPr>
            <a:spLocks noGrp="1"/>
          </p:cNvSpPr>
          <p:nvPr>
            <p:ph type="ftr" sz="quarter" idx="11"/>
          </p:nvPr>
        </p:nvSpPr>
        <p:spPr/>
        <p:txBody>
          <a:bodyPr/>
          <a:lstStyle/>
          <a:p>
            <a:r>
              <a:rPr dirty="0" smtClean="0"/>
              <a:t>Introducción a Medicare</a:t>
            </a:r>
            <a:endParaRPr lang="es-US" dirty="0"/>
          </a:p>
        </p:txBody>
      </p:sp>
      <p:sp>
        <p:nvSpPr>
          <p:cNvPr id="10" name="Slide Number Placeholder 9"/>
          <p:cNvSpPr>
            <a:spLocks noGrp="1"/>
          </p:cNvSpPr>
          <p:nvPr>
            <p:ph type="sldNum" sz="quarter" idx="12"/>
          </p:nvPr>
        </p:nvSpPr>
        <p:spPr/>
        <p:txBody>
          <a:bodyPr/>
          <a:lstStyle/>
          <a:p>
            <a:fld id="{D60A6685-DBF6-4C41-A0CC-AA9EA7A85A20}" type="slidenum">
              <a:rPr lang="en-US" smtClean="0"/>
              <a:t>68</a:t>
            </a:fld>
            <a:endParaRPr lang="es-US" dirty="0"/>
          </a:p>
        </p:txBody>
      </p:sp>
    </p:spTree>
    <p:extLst>
      <p:ext uri="{BB962C8B-B14F-4D97-AF65-F5344CB8AC3E}">
        <p14:creationId xmlns:p14="http://schemas.microsoft.com/office/powerpoint/2010/main" val="388038263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p:txBody>
          <a:bodyPr/>
          <a:lstStyle/>
          <a:p>
            <a:r>
              <a:rPr dirty="0" smtClean="0"/>
              <a:t>Cobertura requerida</a:t>
            </a:r>
          </a:p>
        </p:txBody>
      </p:sp>
      <p:sp>
        <p:nvSpPr>
          <p:cNvPr id="607235" name="Rectangle 3"/>
          <p:cNvSpPr>
            <a:spLocks noGrp="1" noChangeArrowheads="1"/>
          </p:cNvSpPr>
          <p:nvPr>
            <p:ph idx="1"/>
          </p:nvPr>
        </p:nvSpPr>
        <p:spPr/>
        <p:txBody>
          <a:bodyPr>
            <a:normAutofit fontScale="92500" lnSpcReduction="10000"/>
          </a:bodyPr>
          <a:lstStyle/>
          <a:p>
            <a:r>
              <a:rPr dirty="0" smtClean="0"/>
              <a:t>Todos los medicamentos en las 6 categorías protegidas</a:t>
            </a:r>
          </a:p>
          <a:p>
            <a:pPr marL="804863" lvl="1" indent="-514350">
              <a:buFont typeface="+mj-lt"/>
              <a:buAutoNum type="arabicPeriod"/>
            </a:pPr>
            <a:r>
              <a:rPr dirty="0" smtClean="0"/>
              <a:t>Medicamentos para tratar el cáncer</a:t>
            </a:r>
          </a:p>
          <a:p>
            <a:pPr marL="804863" lvl="1" indent="-514350">
              <a:buFont typeface="+mj-lt"/>
              <a:buAutoNum type="arabicPeriod"/>
            </a:pPr>
            <a:r>
              <a:rPr dirty="0" smtClean="0"/>
              <a:t>Tratamientos para el VIH/SIDA</a:t>
            </a:r>
          </a:p>
          <a:p>
            <a:pPr marL="804863" lvl="1" indent="-514350">
              <a:buFont typeface="+mj-lt"/>
              <a:buAutoNum type="arabicPeriod"/>
            </a:pPr>
            <a:r>
              <a:rPr dirty="0" smtClean="0"/>
              <a:t>Antidepresivos</a:t>
            </a:r>
          </a:p>
          <a:p>
            <a:pPr marL="804863" lvl="1" indent="-514350">
              <a:buFont typeface="+mj-lt"/>
              <a:buAutoNum type="arabicPeriod"/>
            </a:pPr>
            <a:r>
              <a:rPr dirty="0" smtClean="0"/>
              <a:t>Medicaciones antisicóticas</a:t>
            </a:r>
          </a:p>
          <a:p>
            <a:pPr marL="804863" lvl="1" indent="-514350">
              <a:buFont typeface="+mj-lt"/>
              <a:buAutoNum type="arabicPeriod"/>
            </a:pPr>
            <a:r>
              <a:rPr dirty="0" smtClean="0"/>
              <a:t>Tratamientos anticonvulsivos</a:t>
            </a:r>
          </a:p>
          <a:p>
            <a:pPr marL="804863" lvl="1" indent="-514350">
              <a:buFont typeface="+mj-lt"/>
              <a:buAutoNum type="arabicPeriod"/>
            </a:pPr>
            <a:r>
              <a:rPr dirty="0" smtClean="0"/>
              <a:t>Inmunosupresores</a:t>
            </a:r>
          </a:p>
          <a:p>
            <a:r>
              <a:rPr dirty="0" smtClean="0"/>
              <a:t>Todas las vacunas comercialmente disponibles</a:t>
            </a:r>
          </a:p>
          <a:p>
            <a:pPr marL="566738" lvl="1" indent="-276225"/>
            <a:r>
              <a:rPr dirty="0" smtClean="0"/>
              <a:t>Excepto aquellas cubiertas bajo la Parte B (por ejemplo, la vacuna contra la gripe) </a:t>
            </a:r>
            <a:endParaRPr lang="es-US" dirty="0"/>
          </a:p>
        </p:txBody>
      </p:sp>
      <p:sp>
        <p:nvSpPr>
          <p:cNvPr id="8" name="Date Placeholder 7"/>
          <p:cNvSpPr>
            <a:spLocks noGrp="1"/>
          </p:cNvSpPr>
          <p:nvPr>
            <p:ph type="dt" sz="half" idx="10"/>
          </p:nvPr>
        </p:nvSpPr>
        <p:spPr/>
        <p:txBody>
          <a:bodyPr/>
          <a:lstStyle/>
          <a:p>
            <a:r>
              <a:rPr dirty="0" smtClean="0"/>
              <a:t>Mayo de 2016</a:t>
            </a:r>
            <a:endParaRPr lang="es-US" dirty="0"/>
          </a:p>
        </p:txBody>
      </p:sp>
      <p:sp>
        <p:nvSpPr>
          <p:cNvPr id="9" name="Footer Placeholder 8"/>
          <p:cNvSpPr>
            <a:spLocks noGrp="1"/>
          </p:cNvSpPr>
          <p:nvPr>
            <p:ph type="ftr" sz="quarter" idx="11"/>
          </p:nvPr>
        </p:nvSpPr>
        <p:spPr/>
        <p:txBody>
          <a:bodyPr/>
          <a:lstStyle/>
          <a:p>
            <a:r>
              <a:rPr dirty="0" smtClean="0"/>
              <a:t>Introducción a Medicare</a:t>
            </a:r>
            <a:endParaRPr lang="es-US" dirty="0"/>
          </a:p>
        </p:txBody>
      </p:sp>
      <p:sp>
        <p:nvSpPr>
          <p:cNvPr id="10" name="Slide Number Placeholder 9"/>
          <p:cNvSpPr>
            <a:spLocks noGrp="1"/>
          </p:cNvSpPr>
          <p:nvPr>
            <p:ph type="sldNum" sz="quarter" idx="12"/>
          </p:nvPr>
        </p:nvSpPr>
        <p:spPr/>
        <p:txBody>
          <a:bodyPr/>
          <a:lstStyle/>
          <a:p>
            <a:fld id="{D60A6685-DBF6-4C41-A0CC-AA9EA7A85A20}" type="slidenum">
              <a:rPr lang="en-US" smtClean="0"/>
              <a:t>69</a:t>
            </a:fld>
            <a:endParaRPr lang="es-US" dirty="0"/>
          </a:p>
        </p:txBody>
      </p:sp>
    </p:spTree>
    <p:extLst>
      <p:ext uri="{BB962C8B-B14F-4D97-AF65-F5344CB8AC3E}">
        <p14:creationId xmlns:p14="http://schemas.microsoft.com/office/powerpoint/2010/main" val="35680950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Rectangle 3" descr="Tarjeta Medicare" title="Tarjeta Medicare"/>
          <p:cNvSpPr>
            <a:spLocks noGrp="1" noChangeArrowheads="1"/>
          </p:cNvSpPr>
          <p:nvPr>
            <p:ph type="title"/>
          </p:nvPr>
        </p:nvSpPr>
        <p:spPr/>
        <p:txBody>
          <a:bodyPr/>
          <a:lstStyle/>
          <a:p>
            <a:r>
              <a:rPr dirty="0" smtClean="0"/>
              <a:t>Tarjeta Medicare</a:t>
            </a:r>
          </a:p>
        </p:txBody>
      </p:sp>
      <p:sp>
        <p:nvSpPr>
          <p:cNvPr id="8" name="Content Placeholder 7" descr="Consérvela y acepte la Parte A y la Parte B&#10;Devuélvala para rechazar la Parte B&#10;Siga las instrucciones en el dorso de la tarjeta&#10;" title="Descripción de lo que contiene la tarjeta Medicare"/>
          <p:cNvSpPr>
            <a:spLocks noGrp="1"/>
          </p:cNvSpPr>
          <p:nvPr>
            <p:ph idx="1"/>
          </p:nvPr>
        </p:nvSpPr>
        <p:spPr>
          <a:xfrm>
            <a:off x="628650" y="1267326"/>
            <a:ext cx="7665118" cy="4909637"/>
          </a:xfrm>
        </p:spPr>
        <p:txBody>
          <a:bodyPr/>
          <a:lstStyle/>
          <a:p>
            <a:r>
              <a:rPr dirty="0" smtClean="0"/>
              <a:t>Consérvela y acepte Medicare Parte A y Parte B</a:t>
            </a:r>
          </a:p>
          <a:p>
            <a:r>
              <a:rPr dirty="0" smtClean="0"/>
              <a:t>Devuélvala para rechazar la Parte B.</a:t>
            </a:r>
          </a:p>
          <a:p>
            <a:pPr lvl="1"/>
            <a:r>
              <a:rPr dirty="0" smtClean="0"/>
              <a:t>Siga las instrucciones en el dorso de la tarjeta.</a:t>
            </a:r>
            <a:endParaRPr lang="es-US" dirty="0"/>
          </a:p>
        </p:txBody>
      </p:sp>
      <p:sp>
        <p:nvSpPr>
          <p:cNvPr id="13" name="TextBox 12" descr="Frente" title="Frente"/>
          <p:cNvSpPr txBox="1"/>
          <p:nvPr/>
        </p:nvSpPr>
        <p:spPr>
          <a:xfrm>
            <a:off x="2324219" y="3470143"/>
            <a:ext cx="1152049" cy="300082"/>
          </a:xfrm>
          <a:prstGeom prst="rect">
            <a:avLst/>
          </a:prstGeom>
          <a:solidFill>
            <a:schemeClr val="accent1">
              <a:lumMod val="75000"/>
            </a:schemeClr>
          </a:solidFill>
        </p:spPr>
        <p:txBody>
          <a:bodyPr wrap="square" rtlCol="0">
            <a:spAutoFit/>
          </a:bodyPr>
          <a:lstStyle/>
          <a:p>
            <a:pPr algn="ctr"/>
            <a:r>
              <a:rPr lang="en-US" sz="1350" b="1" dirty="0">
                <a:solidFill>
                  <a:prstClr val="white"/>
                </a:solidFill>
              </a:rPr>
              <a:t>Frente</a:t>
            </a:r>
          </a:p>
        </p:txBody>
      </p:sp>
      <p:pic>
        <p:nvPicPr>
          <p:cNvPr id="4" name="Picture 3" descr="Frente de la tarjeta Medicare" title="Gráfico de tarjeta Medicare"/>
          <p:cNvPicPr>
            <a:picLocks noChangeAspect="1"/>
          </p:cNvPicPr>
          <p:nvPr/>
        </p:nvPicPr>
        <p:blipFill>
          <a:blip r:embed="rId4"/>
          <a:stretch>
            <a:fillRect/>
          </a:stretch>
        </p:blipFill>
        <p:spPr>
          <a:xfrm>
            <a:off x="1407081" y="3840607"/>
            <a:ext cx="2986324" cy="2139882"/>
          </a:xfrm>
          <a:prstGeom prst="rect">
            <a:avLst/>
          </a:prstGeom>
        </p:spPr>
      </p:pic>
      <p:sp>
        <p:nvSpPr>
          <p:cNvPr id="21" name="TextBox 20" descr="Dorso" title="Dorso"/>
          <p:cNvSpPr txBox="1"/>
          <p:nvPr/>
        </p:nvSpPr>
        <p:spPr>
          <a:xfrm>
            <a:off x="5543551" y="3461951"/>
            <a:ext cx="1152049" cy="300082"/>
          </a:xfrm>
          <a:prstGeom prst="rect">
            <a:avLst/>
          </a:prstGeom>
          <a:solidFill>
            <a:schemeClr val="accent1">
              <a:lumMod val="75000"/>
            </a:schemeClr>
          </a:solidFill>
        </p:spPr>
        <p:txBody>
          <a:bodyPr wrap="square" rtlCol="0">
            <a:spAutoFit/>
          </a:bodyPr>
          <a:lstStyle/>
          <a:p>
            <a:pPr algn="ctr"/>
            <a:r>
              <a:rPr lang="en-US" sz="1350" b="1" dirty="0">
                <a:solidFill>
                  <a:prstClr val="white"/>
                </a:solidFill>
              </a:rPr>
              <a:t>Dorso</a:t>
            </a:r>
          </a:p>
        </p:txBody>
      </p:sp>
      <p:pic>
        <p:nvPicPr>
          <p:cNvPr id="15" name="Picture 14" descr="Gráfico que muestra el dorso de una tarjeta Medicare." title="Gráfico que muestra el dorso de una tarjeta Medicare"/>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97830" y="3941421"/>
            <a:ext cx="2982372" cy="1938254"/>
          </a:xfrm>
          <a:prstGeom prst="rect">
            <a:avLst/>
          </a:prstGeom>
          <a:ln>
            <a:solidFill>
              <a:schemeClr val="tx1"/>
            </a:solidFill>
          </a:ln>
        </p:spPr>
      </p:pic>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4" name="Slide Number Placeholder 13"/>
          <p:cNvSpPr>
            <a:spLocks noGrp="1"/>
          </p:cNvSpPr>
          <p:nvPr>
            <p:ph type="sldNum" sz="quarter" idx="12"/>
          </p:nvPr>
        </p:nvSpPr>
        <p:spPr/>
        <p:txBody>
          <a:bodyPr/>
          <a:lstStyle/>
          <a:p>
            <a:fld id="{D60A6685-DBF6-4C41-A0CC-AA9EA7A85A20}" type="slidenum">
              <a:rPr lang="en-US" smtClean="0"/>
              <a:pPr/>
              <a:t>7</a:t>
            </a:fld>
            <a:endParaRPr lang="es-US" dirty="0"/>
          </a:p>
        </p:txBody>
      </p:sp>
    </p:spTree>
    <p:custDataLst>
      <p:tags r:id="rId1"/>
    </p:custDataLst>
    <p:extLst>
      <p:ext uri="{BB962C8B-B14F-4D97-AF65-F5344CB8AC3E}">
        <p14:creationId xmlns:p14="http://schemas.microsoft.com/office/powerpoint/2010/main" val="2357158594"/>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dirty="0" smtClean="0"/>
              <a:t>Requisito para los médicos que recetan</a:t>
            </a:r>
            <a:endParaRPr lang="es-US" dirty="0"/>
          </a:p>
        </p:txBody>
      </p:sp>
      <p:sp>
        <p:nvSpPr>
          <p:cNvPr id="6" name="Content Placeholder 5"/>
          <p:cNvSpPr>
            <a:spLocks noGrp="1"/>
          </p:cNvSpPr>
          <p:nvPr>
            <p:ph idx="1"/>
          </p:nvPr>
        </p:nvSpPr>
        <p:spPr>
          <a:xfrm>
            <a:off x="203644" y="1267326"/>
            <a:ext cx="8311705" cy="5089025"/>
          </a:xfrm>
        </p:spPr>
        <p:txBody>
          <a:bodyPr/>
          <a:lstStyle/>
          <a:p>
            <a:r>
              <a:rPr lang="en-US" sz="3000" dirty="0" smtClean="0"/>
              <a:t>Fecha de entrada en vigencia: 1 de enero de 2017</a:t>
            </a:r>
          </a:p>
          <a:p>
            <a:r>
              <a:rPr lang="en-US" sz="3000" dirty="0" smtClean="0"/>
              <a:t>Los médicos que recetan en la Parte D deben</a:t>
            </a:r>
          </a:p>
          <a:p>
            <a:pPr lvl="1" indent="-292100"/>
            <a:r>
              <a:rPr dirty="0" smtClean="0"/>
              <a:t>Inscribirse y estar aprobados, o </a:t>
            </a:r>
          </a:p>
          <a:p>
            <a:pPr lvl="1" indent="-292100"/>
            <a:r>
              <a:rPr dirty="0" smtClean="0"/>
              <a:t>tener archivada una declaración jurada válida de renuncia para que sus recetas estén cubiertas en la Parte D. </a:t>
            </a:r>
          </a:p>
          <a:p>
            <a:pPr lvl="2"/>
            <a:r>
              <a:rPr lang="en-US" sz="2600" dirty="0" smtClean="0"/>
              <a:t>Incluye dentistas, médicos, residentes, psiquiatras y asistentes médicos</a:t>
            </a:r>
          </a:p>
        </p:txBody>
      </p:sp>
      <p:pic>
        <p:nvPicPr>
          <p:cNvPr id="11" name="Picture 10" descr="Nuevo ícono que indica el contenido de 20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3493" y="1937025"/>
            <a:ext cx="1086122" cy="623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Date Placeholder 11"/>
          <p:cNvSpPr>
            <a:spLocks noGrp="1"/>
          </p:cNvSpPr>
          <p:nvPr>
            <p:ph type="dt" sz="half" idx="10"/>
          </p:nvPr>
        </p:nvSpPr>
        <p:spPr/>
        <p:txBody>
          <a:bodyPr/>
          <a:lstStyle/>
          <a:p>
            <a:r>
              <a:rPr dirty="0" smtClean="0"/>
              <a:t>Mayo de 2016</a:t>
            </a:r>
            <a:endParaRPr lang="es-US" dirty="0"/>
          </a:p>
        </p:txBody>
      </p:sp>
      <p:sp>
        <p:nvSpPr>
          <p:cNvPr id="13" name="Footer Placeholder 12"/>
          <p:cNvSpPr>
            <a:spLocks noGrp="1"/>
          </p:cNvSpPr>
          <p:nvPr>
            <p:ph type="ftr" sz="quarter" idx="11"/>
          </p:nvPr>
        </p:nvSpPr>
        <p:spPr/>
        <p:txBody>
          <a:bodyPr/>
          <a:lstStyle/>
          <a:p>
            <a:r>
              <a:rPr dirty="0" smtClean="0"/>
              <a:t>Introducción a Medicare</a:t>
            </a:r>
            <a:endParaRPr lang="es-US" dirty="0"/>
          </a:p>
        </p:txBody>
      </p:sp>
      <p:sp>
        <p:nvSpPr>
          <p:cNvPr id="15" name="Slide Number Placeholder 14"/>
          <p:cNvSpPr>
            <a:spLocks noGrp="1"/>
          </p:cNvSpPr>
          <p:nvPr>
            <p:ph type="sldNum" sz="quarter" idx="12"/>
          </p:nvPr>
        </p:nvSpPr>
        <p:spPr/>
        <p:txBody>
          <a:bodyPr/>
          <a:lstStyle/>
          <a:p>
            <a:fld id="{D60A6685-DBF6-4C41-A0CC-AA9EA7A85A20}" type="slidenum">
              <a:rPr lang="en-US" smtClean="0"/>
              <a:t>70</a:t>
            </a:fld>
            <a:endParaRPr lang="es-US" dirty="0"/>
          </a:p>
        </p:txBody>
      </p:sp>
    </p:spTree>
    <p:extLst>
      <p:ext uri="{BB962C8B-B14F-4D97-AF65-F5344CB8AC3E}">
        <p14:creationId xmlns:p14="http://schemas.microsoft.com/office/powerpoint/2010/main" val="111305936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r>
              <a:rPr dirty="0" smtClean="0"/>
              <a:t>Medicamentos excluidos de la Parte D por ley</a:t>
            </a:r>
          </a:p>
        </p:txBody>
      </p:sp>
      <p:sp>
        <p:nvSpPr>
          <p:cNvPr id="605187" name="Rectangle 3"/>
          <p:cNvSpPr>
            <a:spLocks noGrp="1" noChangeArrowheads="1"/>
          </p:cNvSpPr>
          <p:nvPr>
            <p:ph idx="1"/>
          </p:nvPr>
        </p:nvSpPr>
        <p:spPr/>
        <p:txBody>
          <a:bodyPr/>
          <a:lstStyle/>
          <a:p>
            <a:pPr marL="231775" lvl="1" indent="-231775">
              <a:buFont typeface="Wingdings" panose="05000000000000000000" pitchFamily="2" charset="2"/>
              <a:buChar char="§"/>
            </a:pPr>
            <a:r>
              <a:rPr sz="2600" dirty="0" smtClean="0"/>
              <a:t>Medicamentos para la anorexia, la pérdida o el aumento de peso</a:t>
            </a:r>
          </a:p>
          <a:p>
            <a:pPr marL="231775" lvl="1" indent="-231775">
              <a:buFont typeface="Wingdings" panose="05000000000000000000" pitchFamily="2" charset="2"/>
              <a:buChar char="§"/>
            </a:pPr>
            <a:r>
              <a:rPr sz="2600" dirty="0" smtClean="0"/>
              <a:t>Medicamentos para la disfunción eréctil cuando se usen para tratar una disfunción sexual o eréctil</a:t>
            </a:r>
          </a:p>
          <a:p>
            <a:pPr marL="231775" lvl="1" indent="-231775">
              <a:buFont typeface="Wingdings" panose="05000000000000000000" pitchFamily="2" charset="2"/>
              <a:buChar char="§"/>
            </a:pPr>
            <a:r>
              <a:rPr sz="2600" dirty="0" smtClean="0"/>
              <a:t>Medicamentos para la fertilidad</a:t>
            </a:r>
          </a:p>
          <a:p>
            <a:pPr marL="231775" lvl="1" indent="-231775">
              <a:buFont typeface="Wingdings" panose="05000000000000000000" pitchFamily="2" charset="2"/>
              <a:buChar char="§"/>
            </a:pPr>
            <a:r>
              <a:rPr sz="2600" dirty="0" smtClean="0"/>
              <a:t>Medicamentos para fines cosméticos o de estilo de vida</a:t>
            </a:r>
          </a:p>
          <a:p>
            <a:pPr marL="231775" lvl="1" indent="-231775">
              <a:buFont typeface="Wingdings" panose="05000000000000000000" pitchFamily="2" charset="2"/>
              <a:buChar char="§"/>
            </a:pPr>
            <a:r>
              <a:rPr sz="2600" dirty="0" smtClean="0"/>
              <a:t>Medicamentos para el alivio sintomático de tos y resfrío</a:t>
            </a:r>
          </a:p>
          <a:p>
            <a:pPr marL="231775" lvl="1" indent="-231775">
              <a:buFont typeface="Wingdings" panose="05000000000000000000" pitchFamily="2" charset="2"/>
              <a:buChar char="§"/>
            </a:pPr>
            <a:r>
              <a:rPr sz="2600" dirty="0" smtClean="0"/>
              <a:t>Productos recetados vitamínicos y minerales</a:t>
            </a:r>
          </a:p>
          <a:p>
            <a:pPr marL="231775" lvl="1" indent="-231775">
              <a:buFont typeface="Wingdings" panose="05000000000000000000" pitchFamily="2" charset="2"/>
              <a:buChar char="§"/>
            </a:pPr>
            <a:r>
              <a:rPr sz="2600" dirty="0" smtClean="0"/>
              <a:t>Medicamentos no recetados</a:t>
            </a:r>
            <a:endParaRPr lang="es-US" sz="2600" dirty="0"/>
          </a:p>
        </p:txBody>
      </p:sp>
      <p:sp>
        <p:nvSpPr>
          <p:cNvPr id="8" name="Date Placeholder 7"/>
          <p:cNvSpPr>
            <a:spLocks noGrp="1"/>
          </p:cNvSpPr>
          <p:nvPr>
            <p:ph type="dt" sz="half" idx="10"/>
          </p:nvPr>
        </p:nvSpPr>
        <p:spPr/>
        <p:txBody>
          <a:bodyPr/>
          <a:lstStyle/>
          <a:p>
            <a:r>
              <a:rPr dirty="0" smtClean="0"/>
              <a:t>Mayo de 2016</a:t>
            </a:r>
            <a:endParaRPr lang="es-US" dirty="0"/>
          </a:p>
        </p:txBody>
      </p:sp>
      <p:sp>
        <p:nvSpPr>
          <p:cNvPr id="9" name="Footer Placeholder 8"/>
          <p:cNvSpPr>
            <a:spLocks noGrp="1"/>
          </p:cNvSpPr>
          <p:nvPr>
            <p:ph type="ftr" sz="quarter" idx="11"/>
          </p:nvPr>
        </p:nvSpPr>
        <p:spPr/>
        <p:txBody>
          <a:bodyPr/>
          <a:lstStyle/>
          <a:p>
            <a:r>
              <a:rPr dirty="0" smtClean="0"/>
              <a:t>Introducción a Medicare</a:t>
            </a:r>
            <a:endParaRPr lang="es-US" dirty="0"/>
          </a:p>
        </p:txBody>
      </p:sp>
      <p:sp>
        <p:nvSpPr>
          <p:cNvPr id="10" name="Slide Number Placeholder 9"/>
          <p:cNvSpPr>
            <a:spLocks noGrp="1"/>
          </p:cNvSpPr>
          <p:nvPr>
            <p:ph type="sldNum" sz="quarter" idx="12"/>
          </p:nvPr>
        </p:nvSpPr>
        <p:spPr/>
        <p:txBody>
          <a:bodyPr/>
          <a:lstStyle/>
          <a:p>
            <a:fld id="{D60A6685-DBF6-4C41-A0CC-AA9EA7A85A20}" type="slidenum">
              <a:rPr lang="en-US" smtClean="0"/>
              <a:t>71</a:t>
            </a:fld>
            <a:endParaRPr lang="es-US" dirty="0"/>
          </a:p>
        </p:txBody>
      </p:sp>
    </p:spTree>
    <p:custDataLst>
      <p:tags r:id="rId1"/>
    </p:custDataLst>
    <p:extLst>
      <p:ext uri="{BB962C8B-B14F-4D97-AF65-F5344CB8AC3E}">
        <p14:creationId xmlns:p14="http://schemas.microsoft.com/office/powerpoint/2010/main" val="96651958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dirty="0" smtClean="0"/>
              <a:t>Cómo manejan los planes el acceso a los medicamentos</a:t>
            </a:r>
            <a:endParaRPr lang="es-US" dirty="0"/>
          </a:p>
        </p:txBody>
      </p:sp>
      <p:graphicFrame>
        <p:nvGraphicFramePr>
          <p:cNvPr id="7" name="Table 6" descr="La información de las tablas está incluida en las notas del orador." title="Normas que el Plan Usa para Administrar el Acceso a Medicamentos"/>
          <p:cNvGraphicFramePr>
            <a:graphicFrameLocks noGrp="1"/>
          </p:cNvGraphicFramePr>
          <p:nvPr>
            <p:extLst>
              <p:ext uri="{D42A27DB-BD31-4B8C-83A1-F6EECF244321}">
                <p14:modId xmlns:p14="http://schemas.microsoft.com/office/powerpoint/2010/main" val="481554778"/>
              </p:ext>
            </p:extLst>
          </p:nvPr>
        </p:nvGraphicFramePr>
        <p:xfrm>
          <a:off x="141667" y="1149572"/>
          <a:ext cx="8860665" cy="5197642"/>
        </p:xfrm>
        <a:graphic>
          <a:graphicData uri="http://schemas.openxmlformats.org/drawingml/2006/table">
            <a:tbl>
              <a:tblPr firstRow="1" bandRow="1">
                <a:tableStyleId>{BC89EF96-8CEA-46FF-86C4-4CE0E7609802}</a:tableStyleId>
              </a:tblPr>
              <a:tblGrid>
                <a:gridCol w="2272737"/>
                <a:gridCol w="6587928"/>
              </a:tblGrid>
              <a:tr h="13724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b="1" dirty="0" smtClean="0"/>
                        <a:t>Autorización previa</a:t>
                      </a:r>
                      <a:endParaRPr lang="es-US" sz="2200" b="1" dirty="0"/>
                    </a:p>
                  </a:txBody>
                  <a:tcPr marL="68580" marR="68580" marT="34290" marB="34290"/>
                </a:tc>
                <a:tc>
                  <a:txBody>
                    <a:bodyPr/>
                    <a:lstStyle/>
                    <a:p>
                      <a:pPr marL="0" indent="0">
                        <a:buFont typeface="Wingdings" pitchFamily="2" charset="2"/>
                        <a:buNone/>
                        <a:defRPr/>
                      </a:pPr>
                      <a:r>
                        <a:rPr lang="en-US" sz="2200" b="0" spc="0" dirty="0" smtClean="0"/>
                        <a:t>El médico debe ponerse en contacto con el plan para la aprobación previa</a:t>
                      </a:r>
                      <a:r>
                        <a:rPr sz="2200" dirty="0"/>
                        <a:t> </a:t>
                      </a:r>
                      <a:r>
                        <a:rPr lang="en-US" sz="2200" b="0" spc="0" dirty="0" smtClean="0"/>
                        <a:t>y demostrar la necesidad médica del medicamento antes de que el medicamento sea cubierto </a:t>
                      </a:r>
                    </a:p>
                  </a:txBody>
                  <a:tcPr marL="68580" marR="68580" marT="34290" marB="34290"/>
                </a:tc>
              </a:tr>
              <a:tr h="1693744">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200" b="1" dirty="0" smtClean="0"/>
                        <a:t>Terapia de Pasos </a:t>
                      </a:r>
                    </a:p>
                  </a:txBody>
                  <a:tcPr marL="68580" marR="68580" marT="34290" marB="34290"/>
                </a:tc>
                <a:tc>
                  <a:txBody>
                    <a:bodyPr/>
                    <a:lstStyle/>
                    <a:p>
                      <a:pPr marL="284163" indent="-284163">
                        <a:buFont typeface="Wingdings" pitchFamily="2" charset="2"/>
                        <a:buChar char="§"/>
                        <a:defRPr/>
                      </a:pPr>
                      <a:r>
                        <a:rPr lang="en-US" sz="2200" spc="0" dirty="0" smtClean="0"/>
                        <a:t>Primero se debe intentar encontrar un medicamento similar más barato </a:t>
                      </a:r>
                    </a:p>
                    <a:p>
                      <a:pPr marL="284163" indent="-284163">
                        <a:buFont typeface="Wingdings" pitchFamily="2" charset="2"/>
                        <a:buChar char="§"/>
                        <a:defRPr/>
                      </a:pPr>
                      <a:r>
                        <a:rPr lang="en-US" sz="2200" spc="0" dirty="0" smtClean="0"/>
                        <a:t>El médico puede pedir</a:t>
                      </a:r>
                      <a:r>
                        <a:rPr sz="2200" dirty="0"/>
                        <a:t> </a:t>
                      </a:r>
                      <a:r>
                        <a:rPr lang="en-US" sz="2200" spc="0" dirty="0" smtClean="0"/>
                        <a:t>una excepción si</a:t>
                      </a:r>
                    </a:p>
                    <a:p>
                      <a:pPr marL="520700" indent="-230188">
                        <a:buFont typeface="Arial" pitchFamily="34" charset="0"/>
                        <a:buChar char="•"/>
                        <a:defRPr/>
                      </a:pPr>
                      <a:r>
                        <a:rPr lang="en-US" sz="2200" spc="0" dirty="0" smtClean="0"/>
                        <a:t>El medicamento similar y más barato no funcionó, o</a:t>
                      </a:r>
                      <a:endParaRPr lang="es-US" sz="2200" spc="0" baseline="0" dirty="0" smtClean="0"/>
                    </a:p>
                    <a:p>
                      <a:pPr marL="520700" indent="-230188">
                        <a:buFont typeface="Arial" pitchFamily="34" charset="0"/>
                        <a:buChar char="•"/>
                        <a:defRPr/>
                      </a:pPr>
                      <a:r>
                        <a:rPr lang="en-US" sz="2200" spc="0" baseline="0" dirty="0" smtClean="0"/>
                        <a:t>El </a:t>
                      </a:r>
                      <a:r>
                        <a:rPr lang="en-US" sz="2200" spc="0" dirty="0" smtClean="0"/>
                        <a:t>medicamento del paso es necesario por razones médicas</a:t>
                      </a:r>
                    </a:p>
                  </a:txBody>
                  <a:tcPr marL="68580" marR="68580" marT="34290" marB="34290"/>
                </a:tc>
              </a:tr>
              <a:tr h="1693744">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200" b="1" dirty="0" smtClean="0"/>
                        <a:t>Límites de cantidad </a:t>
                      </a:r>
                      <a:endParaRPr lang="es-US" sz="2200" b="1" dirty="0" smtClean="0">
                        <a:solidFill>
                          <a:schemeClr val="tx1"/>
                        </a:solidFill>
                      </a:endParaRPr>
                    </a:p>
                  </a:txBody>
                  <a:tcPr marL="68580" marR="68580" marT="34290" marB="34290"/>
                </a:tc>
                <a:tc>
                  <a:txBody>
                    <a:bodyPr/>
                    <a:lstStyle/>
                    <a:p>
                      <a:pPr marL="284163" indent="-284163">
                        <a:buFont typeface="Wingdings" pitchFamily="2" charset="2"/>
                        <a:buChar char="§"/>
                        <a:defRPr/>
                      </a:pPr>
                      <a:r>
                        <a:rPr lang="en-US" sz="2200" spc="0" dirty="0" smtClean="0"/>
                        <a:t>El plan puede limitar las cantidades de medicamentos durante un período de tiempo por seguridad y/o costo</a:t>
                      </a:r>
                    </a:p>
                    <a:p>
                      <a:pPr marL="284163" indent="-284163">
                        <a:buFont typeface="Wingdings" pitchFamily="2" charset="2"/>
                        <a:buChar char="§"/>
                        <a:defRPr/>
                      </a:pPr>
                      <a:r>
                        <a:rPr lang="en-US" sz="2200" spc="0" dirty="0" smtClean="0"/>
                        <a:t>El médico puede solicitar una excepción, si la cantidad adicional fuera necesaria por razones médicas</a:t>
                      </a:r>
                      <a:endParaRPr lang="es-US" sz="2200" spc="0" dirty="0" smtClean="0">
                        <a:cs typeface="Arial" charset="0"/>
                      </a:endParaRPr>
                    </a:p>
                  </a:txBody>
                  <a:tcPr marL="68580" marR="68580" marT="34290" marB="34290"/>
                </a:tc>
              </a:tr>
            </a:tbl>
          </a:graphicData>
        </a:graphic>
      </p:graphicFrame>
      <p:sp>
        <p:nvSpPr>
          <p:cNvPr id="13" name="Date Placeholder 12"/>
          <p:cNvSpPr>
            <a:spLocks noGrp="1"/>
          </p:cNvSpPr>
          <p:nvPr>
            <p:ph type="dt" sz="half" idx="10"/>
          </p:nvPr>
        </p:nvSpPr>
        <p:spPr/>
        <p:txBody>
          <a:bodyPr/>
          <a:lstStyle/>
          <a:p>
            <a:r>
              <a:rPr dirty="0" smtClean="0"/>
              <a:t>Mayo de 2016</a:t>
            </a:r>
            <a:endParaRPr lang="es-US" dirty="0"/>
          </a:p>
        </p:txBody>
      </p:sp>
      <p:sp>
        <p:nvSpPr>
          <p:cNvPr id="14" name="Footer Placeholder 13"/>
          <p:cNvSpPr>
            <a:spLocks noGrp="1"/>
          </p:cNvSpPr>
          <p:nvPr>
            <p:ph type="ftr" sz="quarter" idx="11"/>
          </p:nvPr>
        </p:nvSpPr>
        <p:spPr/>
        <p:txBody>
          <a:bodyPr/>
          <a:lstStyle/>
          <a:p>
            <a:r>
              <a:rPr dirty="0" smtClean="0"/>
              <a:t>Introducción a Medicare</a:t>
            </a:r>
            <a:endParaRPr lang="es-US" dirty="0"/>
          </a:p>
        </p:txBody>
      </p:sp>
      <p:sp>
        <p:nvSpPr>
          <p:cNvPr id="15" name="Slide Number Placeholder 14"/>
          <p:cNvSpPr>
            <a:spLocks noGrp="1"/>
          </p:cNvSpPr>
          <p:nvPr>
            <p:ph type="sldNum" sz="quarter" idx="12"/>
          </p:nvPr>
        </p:nvSpPr>
        <p:spPr/>
        <p:txBody>
          <a:bodyPr/>
          <a:lstStyle/>
          <a:p>
            <a:fld id="{D60A6685-DBF6-4C41-A0CC-AA9EA7A85A20}" type="slidenum">
              <a:rPr lang="en-US" smtClean="0"/>
              <a:t>72</a:t>
            </a:fld>
            <a:endParaRPr lang="es-US" dirty="0"/>
          </a:p>
        </p:txBody>
      </p:sp>
    </p:spTree>
    <p:extLst>
      <p:ext uri="{BB962C8B-B14F-4D97-AF65-F5344CB8AC3E}">
        <p14:creationId xmlns:p14="http://schemas.microsoft.com/office/powerpoint/2010/main" val="305565144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dirty="0" smtClean="0"/>
              <a:t>Formulario</a:t>
            </a:r>
          </a:p>
        </p:txBody>
      </p:sp>
      <p:sp>
        <p:nvSpPr>
          <p:cNvPr id="3" name="Content Placeholder 2"/>
          <p:cNvSpPr>
            <a:spLocks noGrp="1"/>
          </p:cNvSpPr>
          <p:nvPr>
            <p:ph idx="1"/>
          </p:nvPr>
        </p:nvSpPr>
        <p:spPr/>
        <p:txBody>
          <a:bodyPr/>
          <a:lstStyle/>
          <a:p>
            <a:r>
              <a:rPr lang="en-US" sz="2600" dirty="0" smtClean="0"/>
              <a:t>Lista de medicamentos recetados cubiertos por el plan</a:t>
            </a:r>
          </a:p>
          <a:p>
            <a:r>
              <a:rPr lang="en-US" sz="2600" dirty="0" smtClean="0"/>
              <a:t>Podría tener niveles que cuestan diferentes importes</a:t>
            </a:r>
          </a:p>
          <a:p>
            <a:r>
              <a:rPr lang="en-US" sz="2600" dirty="0" smtClean="0"/>
              <a:t>Ejemplo de estructura de niveles </a:t>
            </a:r>
          </a:p>
          <a:p>
            <a:endParaRPr lang="es-US" sz="2600" dirty="0" smtClean="0"/>
          </a:p>
          <a:p>
            <a:endParaRPr lang="es-US" sz="2600" dirty="0" smtClean="0"/>
          </a:p>
          <a:p>
            <a:pPr lvl="1"/>
            <a:endParaRPr lang="es-US" sz="2600" dirty="0" smtClean="0"/>
          </a:p>
          <a:p>
            <a:endParaRPr lang="es-US" dirty="0"/>
          </a:p>
        </p:txBody>
      </p:sp>
      <p:pic>
        <p:nvPicPr>
          <p:cNvPr id="1026" name="Picture 2" descr="Nivel 1–Medicamentos genéricos (los menos costosos): Los medicamentos de nivel 1 son medicamentos genéricos que son iguales que su contraparte de marca comercial en cuanto a seguridad, efectividad, concentración, la manera en que funciona, la forma de administración y la manera en que debe usarse. Los medicamentos genéricos usan los mismos principios activos que los de marca comercial. Los fabricantes de medicamentos genéricos deben demostrar que sus productos funcionan de la misma manera que los medicamentos de marca comercial correspondientes. Son más económicos debido a la competencia del mercado. Los medicamentos genéricos se someten a exámenes exhaustivos y deben estar aprobados por la Administración de Drogas y Alimentos (FDA). En la actualidad, la mayoría de las recetas médicas en Estados Unidos se surten con medicamentos genéricos. En algunos casos, podría no haber disponible un medicamento genérico para reemplazar el medicamento de marca comercial que usted toma. Consulte al encargado de elaborar la receta autorizado. &#10;Nivel 2–Medicamentos de marca preferidos : Los medicamentos del nivel 2 cuestan más que los del nivel 1. &#10;Nivel 3–Medicamentos de marca no preferidos: Los medicamentos del nivel 3 cuestan más que los del nivel 2.&#10;Nivel 4–(o Nivel de especialidad): Estos medicamentos son únicos y tienen un costo muy elevado.&#10;" title="Tabla de la estructura de nive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486" y="2812967"/>
            <a:ext cx="8538397" cy="3131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60A6685-DBF6-4C41-A0CC-AA9EA7A85A20}" type="slidenum">
              <a:rPr lang="en-US" smtClean="0"/>
              <a:t>73</a:t>
            </a:fld>
            <a:endParaRPr lang="es-US" dirty="0"/>
          </a:p>
        </p:txBody>
      </p:sp>
    </p:spTree>
    <p:extLst>
      <p:ext uri="{BB962C8B-B14F-4D97-AF65-F5344CB8AC3E}">
        <p14:creationId xmlns:p14="http://schemas.microsoft.com/office/powerpoint/2010/main" val="75219902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166254" y="1149922"/>
            <a:ext cx="4405746" cy="1672105"/>
          </a:xfrm>
        </p:spPr>
        <p:txBody>
          <a:bodyPr>
            <a:normAutofit fontScale="90000"/>
          </a:bodyPr>
          <a:lstStyle/>
          <a:p>
            <a:pPr lvl="0" algn="l">
              <a:lnSpc>
                <a:spcPct val="100000"/>
              </a:lnSpc>
              <a:spcBef>
                <a:spcPts val="600"/>
              </a:spcBef>
            </a:pPr>
            <a:r>
              <a:rPr lang="en-US" sz="3200" b="0" dirty="0">
                <a:solidFill>
                  <a:prstClr val="black"/>
                </a:solidFill>
                <a:latin typeface="Calibri" panose="020F0502020204030204"/>
              </a:rPr>
              <a:t>A partir del 1 de febrero de 2017 ¿podrá un dentista recetar medicamentos cubiertos por la Parte D?</a:t>
            </a:r>
          </a:p>
        </p:txBody>
      </p:sp>
      <p:sp>
        <p:nvSpPr>
          <p:cNvPr id="3" name="TPAnswers"/>
          <p:cNvSpPr>
            <a:spLocks noGrp="1"/>
          </p:cNvSpPr>
          <p:nvPr>
            <p:ph type="body" idx="1"/>
            <p:custDataLst>
              <p:tags r:id="rId2"/>
            </p:custDataLst>
          </p:nvPr>
        </p:nvSpPr>
        <p:spPr>
          <a:xfrm>
            <a:off x="304800" y="3026986"/>
            <a:ext cx="4267200" cy="3436882"/>
          </a:xfrm>
        </p:spPr>
        <p:txBody>
          <a:bodyPr>
            <a:normAutofit/>
          </a:bodyPr>
          <a:lstStyle/>
          <a:p>
            <a:pPr marL="514350" indent="-514350">
              <a:spcBef>
                <a:spcPct val="20000"/>
              </a:spcBef>
              <a:buFont typeface="+mj-lt"/>
              <a:buAutoNum type="alphaLcPeriod"/>
              <a:defRPr/>
            </a:pPr>
            <a:r>
              <a:rPr lang="en-US" sz="2800" dirty="0">
                <a:solidFill>
                  <a:prstClr val="black"/>
                </a:solidFill>
              </a:rPr>
              <a:t>Sí, si decide no participar en Medicare</a:t>
            </a:r>
          </a:p>
          <a:p>
            <a:pPr marL="514350" indent="-514350">
              <a:spcBef>
                <a:spcPct val="20000"/>
              </a:spcBef>
              <a:buFont typeface="+mj-lt"/>
              <a:buAutoNum type="alphaLcPeriod"/>
              <a:defRPr/>
            </a:pPr>
            <a:r>
              <a:rPr lang="en-US" sz="2800" dirty="0">
                <a:solidFill>
                  <a:prstClr val="black"/>
                </a:solidFill>
              </a:rPr>
              <a:t>Sí, si está inscripto y su estado es de aprobado</a:t>
            </a:r>
          </a:p>
          <a:p>
            <a:pPr marL="514350" indent="-514350">
              <a:spcBef>
                <a:spcPct val="20000"/>
              </a:spcBef>
              <a:buFont typeface="+mj-lt"/>
              <a:buAutoNum type="alphaLcPeriod"/>
              <a:defRPr/>
            </a:pPr>
            <a:r>
              <a:rPr lang="en-US" sz="2800" dirty="0">
                <a:solidFill>
                  <a:prstClr val="black"/>
                </a:solidFill>
              </a:rPr>
              <a:t>Las dos anteriores</a:t>
            </a:r>
          </a:p>
          <a:p>
            <a:pPr marL="514350" indent="-514350">
              <a:spcBef>
                <a:spcPct val="20000"/>
              </a:spcBef>
              <a:buFont typeface="+mj-lt"/>
              <a:buAutoNum type="alphaLcPeriod"/>
              <a:defRPr/>
            </a:pPr>
            <a:r>
              <a:rPr lang="en-US" sz="2800" dirty="0">
                <a:solidFill>
                  <a:prstClr val="black"/>
                </a:solidFill>
              </a:rPr>
              <a:t>Ninguna de las anteriores</a:t>
            </a:r>
          </a:p>
        </p:txBody>
      </p:sp>
      <p:sp>
        <p:nvSpPr>
          <p:cNvPr id="4" name="Footer Placeholder 3"/>
          <p:cNvSpPr>
            <a:spLocks noGrp="1"/>
          </p:cNvSpPr>
          <p:nvPr>
            <p:ph type="ftr" sz="quarter" idx="10"/>
          </p:nvPr>
        </p:nvSpPr>
        <p:spPr/>
        <p:txBody>
          <a:bodyPr/>
          <a:lstStyle/>
          <a:p>
            <a:r>
              <a:rPr lang="en-US" smtClean="0">
                <a:solidFill>
                  <a:prstClr val="black">
                    <a:tint val="75000"/>
                  </a:prstClr>
                </a:solidFill>
              </a:rPr>
              <a:t>Introducción a Medicare</a:t>
            </a:r>
            <a:endParaRPr lang="es-US" dirty="0">
              <a:solidFill>
                <a:prstClr val="black">
                  <a:tint val="75000"/>
                </a:prstClr>
              </a:solidFill>
            </a:endParaRPr>
          </a:p>
        </p:txBody>
      </p:sp>
      <p:sp>
        <p:nvSpPr>
          <p:cNvPr id="5" name="Slide Number Placeholder 4"/>
          <p:cNvSpPr>
            <a:spLocks noGrp="1"/>
          </p:cNvSpPr>
          <p:nvPr>
            <p:ph type="sldNum" sz="quarter" idx="11"/>
          </p:nvPr>
        </p:nvSpPr>
        <p:spPr/>
        <p:txBody>
          <a:bodyPr/>
          <a:lstStyle/>
          <a:p>
            <a:fld id="{D3B75908-2BC4-4CCC-BE4B-63652A0FD379}" type="slidenum">
              <a:rPr lang="en-US" smtClean="0">
                <a:solidFill>
                  <a:prstClr val="black">
                    <a:tint val="75000"/>
                  </a:prstClr>
                </a:solidFill>
              </a:rPr>
              <a:pPr/>
              <a:t>74</a:t>
            </a:fld>
            <a:endParaRPr lang="es-US" dirty="0">
              <a:solidFill>
                <a:prstClr val="black">
                  <a:tint val="75000"/>
                </a:prstClr>
              </a:solidFill>
            </a:endParaRPr>
          </a:p>
        </p:txBody>
      </p:sp>
      <p:sp>
        <p:nvSpPr>
          <p:cNvPr id="6" name="Date Placeholder 5"/>
          <p:cNvSpPr>
            <a:spLocks noGrp="1"/>
          </p:cNvSpPr>
          <p:nvPr>
            <p:ph type="dt" sz="half" idx="12"/>
          </p:nvPr>
        </p:nvSpPr>
        <p:spPr/>
        <p:txBody>
          <a:bodyPr/>
          <a:lstStyle/>
          <a:p>
            <a:r>
              <a:rPr lang="en-US" smtClean="0">
                <a:solidFill>
                  <a:prstClr val="black">
                    <a:tint val="75000"/>
                  </a:prstClr>
                </a:solidFill>
              </a:rPr>
              <a:t>Mayo de 2016</a:t>
            </a:r>
            <a:endParaRPr lang="es-US" dirty="0">
              <a:solidFill>
                <a:prstClr val="black">
                  <a:tint val="75000"/>
                </a:prstClr>
              </a:solidFill>
            </a:endParaRPr>
          </a:p>
        </p:txBody>
      </p:sp>
      <p:sp>
        <p:nvSpPr>
          <p:cNvPr id="9" name="Title 6"/>
          <p:cNvSpPr txBox="1">
            <a:spLocks/>
          </p:cNvSpPr>
          <p:nvPr/>
        </p:nvSpPr>
        <p:spPr>
          <a:xfrm>
            <a:off x="0" y="11341"/>
            <a:ext cx="9144000" cy="935143"/>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a:lstStyle>
          <a:p>
            <a:r>
              <a:rPr lang="en-US" dirty="0" smtClean="0">
                <a:solidFill>
                  <a:prstClr val="white"/>
                </a:solidFill>
              </a:rPr>
              <a:t>Compruebe su conocimiento: pregunta 4</a:t>
            </a:r>
            <a:endParaRPr lang="es-US" dirty="0">
              <a:solidFill>
                <a:prstClr val="white"/>
              </a:solidFill>
            </a:endParaRPr>
          </a:p>
        </p:txBody>
      </p:sp>
      <p:sp>
        <p:nvSpPr>
          <p:cNvPr id="10" name="CorShape1" descr="Muestra un cuadro rojo alrededor de la respuesta para indicar que es la correcta."/>
          <p:cNvSpPr/>
          <p:nvPr>
            <p:custDataLst>
              <p:tags r:id="rId3"/>
            </p:custDataLst>
          </p:nvPr>
        </p:nvSpPr>
        <p:spPr>
          <a:xfrm>
            <a:off x="299526" y="5434663"/>
            <a:ext cx="3673366" cy="921688"/>
          </a:xfrm>
          <a:prstGeom prst="roundRect">
            <a:avLst/>
          </a:prstGeom>
          <a:noFill/>
          <a:ln w="57150"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S" sz="1350" dirty="0">
              <a:solidFill>
                <a:prstClr val="white"/>
              </a:solidFill>
            </a:endParaRPr>
          </a:p>
        </p:txBody>
      </p:sp>
    </p:spTree>
    <p:custDataLst>
      <p:tags r:id="rId1"/>
    </p:custDataLst>
    <p:extLst>
      <p:ext uri="{BB962C8B-B14F-4D97-AF65-F5344CB8AC3E}">
        <p14:creationId xmlns:p14="http://schemas.microsoft.com/office/powerpoint/2010/main" val="958283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dirty="0" smtClean="0"/>
              <a:t>Planes Medicare Advantage (MA) (Parte C)</a:t>
            </a:r>
            <a:endParaRPr lang="es-US" dirty="0"/>
          </a:p>
        </p:txBody>
      </p:sp>
      <p:sp>
        <p:nvSpPr>
          <p:cNvPr id="57346" name="Content Placeholder 1"/>
          <p:cNvSpPr>
            <a:spLocks noGrp="1"/>
          </p:cNvSpPr>
          <p:nvPr>
            <p:ph idx="1"/>
          </p:nvPr>
        </p:nvSpPr>
        <p:spPr/>
        <p:txBody>
          <a:bodyPr/>
          <a:lstStyle/>
          <a:p>
            <a:r>
              <a:rPr dirty="0" smtClean="0"/>
              <a:t>¿Qué es un plan de MA?</a:t>
            </a:r>
          </a:p>
          <a:p>
            <a:r>
              <a:rPr dirty="0" smtClean="0"/>
              <a:t>Cómo funcionan los planes MA</a:t>
            </a:r>
          </a:p>
          <a:p>
            <a:r>
              <a:rPr dirty="0" smtClean="0"/>
              <a:t>Costos de los planes MA</a:t>
            </a:r>
          </a:p>
          <a:p>
            <a:r>
              <a:rPr dirty="0" smtClean="0"/>
              <a:t>Quiénes pueden unirse</a:t>
            </a:r>
          </a:p>
          <a:p>
            <a:r>
              <a:rPr dirty="0" smtClean="0"/>
              <a:t>Cuando unirse y cambiar de plan </a:t>
            </a:r>
          </a:p>
          <a:p>
            <a:r>
              <a:rPr dirty="0" smtClean="0"/>
              <a:t>Otros planes de salud de Medicare</a:t>
            </a:r>
          </a:p>
          <a:p>
            <a:pPr lvl="1"/>
            <a:endParaRPr lang="es-US" dirty="0" smtClean="0"/>
          </a:p>
          <a:p>
            <a:endParaRPr lang="es-US" dirty="0"/>
          </a:p>
        </p:txBody>
      </p:sp>
      <p:pic>
        <p:nvPicPr>
          <p:cNvPr id="1026" name="Picture 2" descr="El símbolo cuadrado muestra un médico, un hospital y el frasco con las letras Rx para representar la cobertura de Medicare Parte C." title="Símbolo de Medicare Parte C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5274" y="1267326"/>
            <a:ext cx="1088571" cy="1088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Date Placeholder 10"/>
          <p:cNvSpPr>
            <a:spLocks noGrp="1"/>
          </p:cNvSpPr>
          <p:nvPr>
            <p:ph type="dt" sz="half" idx="10"/>
          </p:nvPr>
        </p:nvSpPr>
        <p:spPr/>
        <p:txBody>
          <a:bodyPr/>
          <a:lstStyle/>
          <a:p>
            <a:r>
              <a:rPr dirty="0" smtClean="0"/>
              <a:t>Mayo de 2016</a:t>
            </a:r>
            <a:endParaRPr lang="es-US" dirty="0"/>
          </a:p>
        </p:txBody>
      </p:sp>
      <p:sp>
        <p:nvSpPr>
          <p:cNvPr id="12" name="Footer Placeholder 11"/>
          <p:cNvSpPr>
            <a:spLocks noGrp="1"/>
          </p:cNvSpPr>
          <p:nvPr>
            <p:ph type="ftr" sz="quarter" idx="11"/>
          </p:nvPr>
        </p:nvSpPr>
        <p:spPr/>
        <p:txBody>
          <a:bodyPr/>
          <a:lstStyle/>
          <a:p>
            <a:r>
              <a:rPr dirty="0" smtClean="0"/>
              <a:t>Introducción a Medicare</a:t>
            </a:r>
            <a:endParaRPr lang="es-US" dirty="0"/>
          </a:p>
        </p:txBody>
      </p:sp>
      <p:sp>
        <p:nvSpPr>
          <p:cNvPr id="13" name="Slide Number Placeholder 12"/>
          <p:cNvSpPr>
            <a:spLocks noGrp="1"/>
          </p:cNvSpPr>
          <p:nvPr>
            <p:ph type="sldNum" sz="quarter" idx="12"/>
          </p:nvPr>
        </p:nvSpPr>
        <p:spPr/>
        <p:txBody>
          <a:bodyPr/>
          <a:lstStyle/>
          <a:p>
            <a:fld id="{D60A6685-DBF6-4C41-A0CC-AA9EA7A85A20}" type="slidenum">
              <a:rPr lang="en-US" smtClean="0"/>
              <a:t>75</a:t>
            </a:fld>
            <a:endParaRPr lang="es-US" dirty="0"/>
          </a:p>
        </p:txBody>
      </p:sp>
    </p:spTree>
    <p:custDataLst>
      <p:tags r:id="rId1"/>
    </p:custDataLst>
    <p:extLst>
      <p:ext uri="{BB962C8B-B14F-4D97-AF65-F5344CB8AC3E}">
        <p14:creationId xmlns:p14="http://schemas.microsoft.com/office/powerpoint/2010/main" val="376131598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a:xfrm>
            <a:off x="0" y="0"/>
            <a:ext cx="9144000" cy="994611"/>
          </a:xfrm>
        </p:spPr>
        <p:txBody>
          <a:bodyPr/>
          <a:lstStyle/>
          <a:p>
            <a:r>
              <a:rPr dirty="0" smtClean="0"/>
              <a:t>¿Qué es un Plan Medicare Advantage?</a:t>
            </a:r>
          </a:p>
        </p:txBody>
      </p:sp>
      <p:sp>
        <p:nvSpPr>
          <p:cNvPr id="16386" name="Rectangle 3"/>
          <p:cNvSpPr>
            <a:spLocks noGrp="1" noChangeArrowheads="1"/>
          </p:cNvSpPr>
          <p:nvPr>
            <p:ph idx="1"/>
          </p:nvPr>
        </p:nvSpPr>
        <p:spPr/>
        <p:txBody>
          <a:bodyPr>
            <a:normAutofit/>
          </a:bodyPr>
          <a:lstStyle/>
          <a:p>
            <a:r>
              <a:rPr dirty="0" smtClean="0"/>
              <a:t>Opciones de plan de salud </a:t>
            </a:r>
          </a:p>
          <a:p>
            <a:pPr lvl="1" indent="-292100"/>
            <a:r>
              <a:rPr dirty="0" smtClean="0"/>
              <a:t>Aprobado por Medicare </a:t>
            </a:r>
          </a:p>
          <a:p>
            <a:pPr lvl="1" indent="-292100"/>
            <a:r>
              <a:rPr dirty="0" smtClean="0"/>
              <a:t>Lo administran compañías privadas </a:t>
            </a:r>
          </a:p>
          <a:p>
            <a:r>
              <a:rPr dirty="0" smtClean="0"/>
              <a:t>Es parte del programa de Medicare</a:t>
            </a:r>
          </a:p>
          <a:p>
            <a:r>
              <a:rPr dirty="0" smtClean="0"/>
              <a:t>A veces se lo denomina Parte C</a:t>
            </a:r>
          </a:p>
          <a:p>
            <a:r>
              <a:rPr dirty="0" smtClean="0"/>
              <a:t>Disponible en todo el país</a:t>
            </a:r>
          </a:p>
          <a:p>
            <a:r>
              <a:rPr dirty="0" smtClean="0"/>
              <a:t>Ofrece beneficios cubiertos por Medicare</a:t>
            </a:r>
          </a:p>
          <a:p>
            <a:pPr lvl="1" indent="-292100"/>
            <a:r>
              <a:rPr dirty="0" smtClean="0"/>
              <a:t>Puede cubrir beneficios extra</a:t>
            </a:r>
          </a:p>
          <a:p>
            <a:pPr marL="0" indent="0">
              <a:buNone/>
            </a:pPr>
            <a:endParaRPr lang="es-US" dirty="0"/>
          </a:p>
        </p:txBody>
      </p:sp>
      <p:sp>
        <p:nvSpPr>
          <p:cNvPr id="10" name="Date Placeholder 9"/>
          <p:cNvSpPr>
            <a:spLocks noGrp="1"/>
          </p:cNvSpPr>
          <p:nvPr>
            <p:ph type="dt" sz="half" idx="10"/>
          </p:nvPr>
        </p:nvSpPr>
        <p:spPr/>
        <p:txBody>
          <a:bodyPr/>
          <a:lstStyle/>
          <a:p>
            <a:r>
              <a:rPr dirty="0" smtClean="0"/>
              <a:t>Mayo de 2016</a:t>
            </a:r>
            <a:endParaRPr lang="es-US" dirty="0"/>
          </a:p>
        </p:txBody>
      </p:sp>
      <p:sp>
        <p:nvSpPr>
          <p:cNvPr id="11" name="Footer Placeholder 10"/>
          <p:cNvSpPr>
            <a:spLocks noGrp="1"/>
          </p:cNvSpPr>
          <p:nvPr>
            <p:ph type="ftr" sz="quarter" idx="11"/>
          </p:nvPr>
        </p:nvSpPr>
        <p:spPr/>
        <p:txBody>
          <a:bodyPr/>
          <a:lstStyle/>
          <a:p>
            <a:r>
              <a:rPr dirty="0" smtClean="0"/>
              <a:t>Introducción a Medicare</a:t>
            </a:r>
            <a:endParaRPr lang="es-US" dirty="0"/>
          </a:p>
        </p:txBody>
      </p:sp>
      <p:sp>
        <p:nvSpPr>
          <p:cNvPr id="12" name="Slide Number Placeholder 11"/>
          <p:cNvSpPr>
            <a:spLocks noGrp="1"/>
          </p:cNvSpPr>
          <p:nvPr>
            <p:ph type="sldNum" sz="quarter" idx="12"/>
          </p:nvPr>
        </p:nvSpPr>
        <p:spPr/>
        <p:txBody>
          <a:bodyPr/>
          <a:lstStyle/>
          <a:p>
            <a:fld id="{D60A6685-DBF6-4C41-A0CC-AA9EA7A85A20}" type="slidenum">
              <a:rPr lang="en-US" smtClean="0"/>
              <a:t>76</a:t>
            </a:fld>
            <a:endParaRPr lang="es-US" dirty="0"/>
          </a:p>
        </p:txBody>
      </p:sp>
    </p:spTree>
    <p:custDataLst>
      <p:tags r:id="rId1"/>
    </p:custDataLst>
    <p:extLst>
      <p:ext uri="{BB962C8B-B14F-4D97-AF65-F5344CB8AC3E}">
        <p14:creationId xmlns:p14="http://schemas.microsoft.com/office/powerpoint/2010/main" val="3306455391"/>
      </p:ext>
    </p:ext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normAutofit fontScale="90000"/>
          </a:bodyPr>
          <a:lstStyle/>
          <a:p>
            <a:r>
              <a:rPr dirty="0" smtClean="0"/>
              <a:t>Cómo funcionan los planes Medicare Advantage</a:t>
            </a:r>
            <a:endParaRPr lang="es-US" dirty="0"/>
          </a:p>
        </p:txBody>
      </p:sp>
      <p:sp>
        <p:nvSpPr>
          <p:cNvPr id="63493" name="Rectangle 3"/>
          <p:cNvSpPr>
            <a:spLocks noGrp="1" noChangeArrowheads="1"/>
          </p:cNvSpPr>
          <p:nvPr>
            <p:ph idx="1"/>
          </p:nvPr>
        </p:nvSpPr>
        <p:spPr>
          <a:xfrm>
            <a:off x="628650" y="1267326"/>
            <a:ext cx="8392520" cy="4909637"/>
          </a:xfrm>
        </p:spPr>
        <p:txBody>
          <a:bodyPr>
            <a:normAutofit fontScale="92500" lnSpcReduction="10000"/>
          </a:bodyPr>
          <a:lstStyle/>
          <a:p>
            <a:r>
              <a:rPr dirty="0" smtClean="0"/>
              <a:t>Recibe servicios a través del plan</a:t>
            </a:r>
          </a:p>
          <a:p>
            <a:pPr lvl="1" indent="-292100"/>
            <a:r>
              <a:rPr dirty="0" smtClean="0"/>
              <a:t>Todos los servicios cubiertos en la Parte A y Parte B.</a:t>
            </a:r>
          </a:p>
          <a:p>
            <a:pPr lvl="1" indent="-292100"/>
            <a:r>
              <a:rPr dirty="0" smtClean="0"/>
              <a:t>Algunos planes pueden ofrecer beneficios adicionales</a:t>
            </a:r>
          </a:p>
          <a:p>
            <a:r>
              <a:rPr dirty="0" smtClean="0"/>
              <a:t>La mayoría de los planes incluyen cobertura para medicamentos recetados.</a:t>
            </a:r>
          </a:p>
          <a:p>
            <a:r>
              <a:rPr dirty="0" smtClean="0"/>
              <a:t>Es posible que deba usar médicos u hospitales de la red </a:t>
            </a:r>
          </a:p>
          <a:p>
            <a:r>
              <a:rPr dirty="0" smtClean="0"/>
              <a:t>Puede ser distinto de Medicare Original en</a:t>
            </a:r>
          </a:p>
          <a:p>
            <a:pPr lvl="1" indent="-292100"/>
            <a:r>
              <a:rPr dirty="0" smtClean="0"/>
              <a:t>Beneficios</a:t>
            </a:r>
          </a:p>
          <a:p>
            <a:pPr lvl="1" indent="-292100"/>
            <a:r>
              <a:rPr dirty="0" smtClean="0"/>
              <a:t>Costo compartido</a:t>
            </a:r>
          </a:p>
        </p:txBody>
      </p:sp>
      <p:sp>
        <p:nvSpPr>
          <p:cNvPr id="10" name="Date Placeholder 9"/>
          <p:cNvSpPr>
            <a:spLocks noGrp="1"/>
          </p:cNvSpPr>
          <p:nvPr>
            <p:ph type="dt" sz="half" idx="10"/>
          </p:nvPr>
        </p:nvSpPr>
        <p:spPr/>
        <p:txBody>
          <a:bodyPr/>
          <a:lstStyle/>
          <a:p>
            <a:r>
              <a:rPr dirty="0" smtClean="0"/>
              <a:t>Mayo de 2016</a:t>
            </a:r>
            <a:endParaRPr lang="es-US" dirty="0"/>
          </a:p>
        </p:txBody>
      </p:sp>
      <p:sp>
        <p:nvSpPr>
          <p:cNvPr id="11" name="Footer Placeholder 10"/>
          <p:cNvSpPr>
            <a:spLocks noGrp="1"/>
          </p:cNvSpPr>
          <p:nvPr>
            <p:ph type="ftr" sz="quarter" idx="11"/>
          </p:nvPr>
        </p:nvSpPr>
        <p:spPr/>
        <p:txBody>
          <a:bodyPr/>
          <a:lstStyle/>
          <a:p>
            <a:r>
              <a:rPr dirty="0" smtClean="0"/>
              <a:t>Introducción a Medicare</a:t>
            </a:r>
            <a:endParaRPr lang="es-US" dirty="0"/>
          </a:p>
        </p:txBody>
      </p:sp>
      <p:sp>
        <p:nvSpPr>
          <p:cNvPr id="12" name="Slide Number Placeholder 11"/>
          <p:cNvSpPr>
            <a:spLocks noGrp="1"/>
          </p:cNvSpPr>
          <p:nvPr>
            <p:ph type="sldNum" sz="quarter" idx="12"/>
          </p:nvPr>
        </p:nvSpPr>
        <p:spPr/>
        <p:txBody>
          <a:bodyPr/>
          <a:lstStyle/>
          <a:p>
            <a:fld id="{D60A6685-DBF6-4C41-A0CC-AA9EA7A85A20}" type="slidenum">
              <a:rPr lang="en-US" smtClean="0"/>
              <a:t>77</a:t>
            </a:fld>
            <a:endParaRPr lang="es-US" dirty="0"/>
          </a:p>
        </p:txBody>
      </p:sp>
    </p:spTree>
    <p:custDataLst>
      <p:tags r:id="rId1"/>
    </p:custDataLst>
    <p:extLst>
      <p:ext uri="{BB962C8B-B14F-4D97-AF65-F5344CB8AC3E}">
        <p14:creationId xmlns:p14="http://schemas.microsoft.com/office/powerpoint/2010/main" val="404051022"/>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p:txBody>
          <a:bodyPr>
            <a:noAutofit/>
          </a:bodyPr>
          <a:lstStyle/>
          <a:p>
            <a:r>
              <a:rPr dirty="0" smtClean="0"/>
              <a:t>Cómo funcionan los planes Medicare Advantage (MA) (continuación)</a:t>
            </a:r>
          </a:p>
        </p:txBody>
      </p:sp>
      <p:sp>
        <p:nvSpPr>
          <p:cNvPr id="34818" name="Rectangle 3"/>
          <p:cNvSpPr>
            <a:spLocks noGrp="1" noChangeArrowheads="1"/>
          </p:cNvSpPr>
          <p:nvPr>
            <p:ph idx="1"/>
          </p:nvPr>
        </p:nvSpPr>
        <p:spPr>
          <a:xfrm>
            <a:off x="628650" y="1267326"/>
            <a:ext cx="8160508" cy="4909637"/>
          </a:xfrm>
        </p:spPr>
        <p:txBody>
          <a:bodyPr/>
          <a:lstStyle/>
          <a:p>
            <a:r>
              <a:rPr dirty="0" smtClean="0"/>
              <a:t>Sigue estando en el programa Medicare</a:t>
            </a:r>
          </a:p>
          <a:p>
            <a:pPr lvl="1" indent="-292100"/>
            <a:r>
              <a:rPr dirty="0" smtClean="0"/>
              <a:t>Medicare paga al plan cada mes por su cuidado</a:t>
            </a:r>
          </a:p>
          <a:p>
            <a:r>
              <a:rPr dirty="0" smtClean="0"/>
              <a:t>Sigue teniendo los derechos y protecciones de Medicare</a:t>
            </a:r>
          </a:p>
          <a:p>
            <a:r>
              <a:rPr dirty="0" smtClean="0"/>
              <a:t>Si el plan abandona Medicare usted puede:</a:t>
            </a:r>
          </a:p>
          <a:p>
            <a:pPr lvl="1" indent="-292100"/>
            <a:r>
              <a:rPr dirty="0" smtClean="0"/>
              <a:t>Unirse a otro plan MA, o</a:t>
            </a:r>
          </a:p>
          <a:p>
            <a:pPr lvl="1" indent="-292100"/>
            <a:r>
              <a:rPr dirty="0" smtClean="0"/>
              <a:t>Volver a Medicare Original</a:t>
            </a:r>
          </a:p>
        </p:txBody>
      </p:sp>
      <p:sp>
        <p:nvSpPr>
          <p:cNvPr id="10" name="Date Placeholder 9"/>
          <p:cNvSpPr>
            <a:spLocks noGrp="1"/>
          </p:cNvSpPr>
          <p:nvPr>
            <p:ph type="dt" sz="half" idx="10"/>
          </p:nvPr>
        </p:nvSpPr>
        <p:spPr/>
        <p:txBody>
          <a:bodyPr/>
          <a:lstStyle/>
          <a:p>
            <a:r>
              <a:rPr dirty="0" smtClean="0"/>
              <a:t>Mayo de 2016</a:t>
            </a:r>
            <a:endParaRPr lang="es-US" dirty="0"/>
          </a:p>
        </p:txBody>
      </p:sp>
      <p:sp>
        <p:nvSpPr>
          <p:cNvPr id="11" name="Footer Placeholder 10"/>
          <p:cNvSpPr>
            <a:spLocks noGrp="1"/>
          </p:cNvSpPr>
          <p:nvPr>
            <p:ph type="ftr" sz="quarter" idx="11"/>
          </p:nvPr>
        </p:nvSpPr>
        <p:spPr/>
        <p:txBody>
          <a:bodyPr/>
          <a:lstStyle/>
          <a:p>
            <a:r>
              <a:rPr dirty="0" smtClean="0"/>
              <a:t>Introducción a Medicare</a:t>
            </a:r>
            <a:endParaRPr lang="es-US" dirty="0"/>
          </a:p>
        </p:txBody>
      </p:sp>
      <p:sp>
        <p:nvSpPr>
          <p:cNvPr id="12" name="Slide Number Placeholder 11"/>
          <p:cNvSpPr>
            <a:spLocks noGrp="1"/>
          </p:cNvSpPr>
          <p:nvPr>
            <p:ph type="sldNum" sz="quarter" idx="12"/>
          </p:nvPr>
        </p:nvSpPr>
        <p:spPr/>
        <p:txBody>
          <a:bodyPr/>
          <a:lstStyle/>
          <a:p>
            <a:fld id="{D60A6685-DBF6-4C41-A0CC-AA9EA7A85A20}" type="slidenum">
              <a:rPr lang="en-US" smtClean="0"/>
              <a:t>78</a:t>
            </a:fld>
            <a:endParaRPr lang="es-US" dirty="0"/>
          </a:p>
        </p:txBody>
      </p:sp>
    </p:spTree>
    <p:custDataLst>
      <p:tags r:id="rId1"/>
    </p:custDataLst>
    <p:extLst>
      <p:ext uri="{BB962C8B-B14F-4D97-AF65-F5344CB8AC3E}">
        <p14:creationId xmlns:p14="http://schemas.microsoft.com/office/powerpoint/2010/main" val="2788702144"/>
      </p:ext>
    </p:extLst>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r>
              <a:rPr dirty="0" smtClean="0"/>
              <a:t>Costos de Medicare Advantage</a:t>
            </a:r>
            <a:endParaRPr lang="es-US" dirty="0"/>
          </a:p>
        </p:txBody>
      </p:sp>
      <p:sp>
        <p:nvSpPr>
          <p:cNvPr id="36866" name="Rectangle 3"/>
          <p:cNvSpPr>
            <a:spLocks noGrp="1" noChangeArrowheads="1"/>
          </p:cNvSpPr>
          <p:nvPr>
            <p:ph idx="1"/>
          </p:nvPr>
        </p:nvSpPr>
        <p:spPr/>
        <p:txBody>
          <a:bodyPr>
            <a:normAutofit fontScale="92500" lnSpcReduction="20000"/>
          </a:bodyPr>
          <a:lstStyle/>
          <a:p>
            <a:pPr>
              <a:lnSpc>
                <a:spcPct val="120000"/>
              </a:lnSpc>
            </a:pPr>
            <a:r>
              <a:rPr lang="en-US" sz="2800" dirty="0" smtClean="0"/>
              <a:t>Sigue pagando la prima mensual de la Parte B</a:t>
            </a:r>
          </a:p>
          <a:p>
            <a:pPr lvl="1" indent="-292100">
              <a:lnSpc>
                <a:spcPct val="120000"/>
              </a:lnSpc>
            </a:pPr>
            <a:r>
              <a:rPr lang="en-US" sz="2400" dirty="0" smtClean="0"/>
              <a:t>Algunos planes pueden pagar la totalidad o una parte por usted</a:t>
            </a:r>
          </a:p>
          <a:p>
            <a:pPr>
              <a:lnSpc>
                <a:spcPct val="120000"/>
              </a:lnSpc>
            </a:pPr>
            <a:r>
              <a:rPr lang="en-US" sz="2800" dirty="0" smtClean="0"/>
              <a:t>Asistencia estatal para algunas personas con ingresos y recursos limitados</a:t>
            </a:r>
          </a:p>
          <a:p>
            <a:pPr>
              <a:lnSpc>
                <a:spcPct val="120000"/>
              </a:lnSpc>
            </a:pPr>
            <a:r>
              <a:rPr lang="en-US" sz="2800" dirty="0" smtClean="0"/>
              <a:t>Es posible que tenga que pagar al plan una prima mensual adicional</a:t>
            </a:r>
          </a:p>
          <a:p>
            <a:pPr>
              <a:lnSpc>
                <a:spcPct val="120000"/>
              </a:lnSpc>
            </a:pPr>
            <a:r>
              <a:rPr lang="en-US" sz="2800" dirty="0" smtClean="0"/>
              <a:t>Paga deducibles, coseguros y copagos. </a:t>
            </a:r>
          </a:p>
          <a:p>
            <a:pPr lvl="1" indent="-292100">
              <a:lnSpc>
                <a:spcPct val="120000"/>
              </a:lnSpc>
            </a:pPr>
            <a:r>
              <a:rPr lang="en-US" sz="2400" dirty="0" smtClean="0"/>
              <a:t>Diferentes de Medicare Original</a:t>
            </a:r>
          </a:p>
          <a:p>
            <a:pPr lvl="1" indent="-292100">
              <a:lnSpc>
                <a:spcPct val="120000"/>
              </a:lnSpc>
            </a:pPr>
            <a:r>
              <a:rPr lang="en-US" sz="2400" dirty="0" smtClean="0"/>
              <a:t>Varía de un plan a otro</a:t>
            </a:r>
          </a:p>
          <a:p>
            <a:pPr lvl="1" indent="-292100">
              <a:lnSpc>
                <a:spcPct val="120000"/>
              </a:lnSpc>
            </a:pPr>
            <a:r>
              <a:rPr lang="en-US" sz="2400" dirty="0" smtClean="0"/>
              <a:t>Pueden ser más altos si usa servicios fuera de la red</a:t>
            </a:r>
          </a:p>
        </p:txBody>
      </p:sp>
      <p:sp>
        <p:nvSpPr>
          <p:cNvPr id="10" name="Date Placeholder 9"/>
          <p:cNvSpPr>
            <a:spLocks noGrp="1"/>
          </p:cNvSpPr>
          <p:nvPr>
            <p:ph type="dt" sz="half" idx="10"/>
          </p:nvPr>
        </p:nvSpPr>
        <p:spPr/>
        <p:txBody>
          <a:bodyPr/>
          <a:lstStyle/>
          <a:p>
            <a:r>
              <a:rPr dirty="0" smtClean="0"/>
              <a:t>Mayo de 2016</a:t>
            </a:r>
            <a:endParaRPr lang="es-US" dirty="0"/>
          </a:p>
        </p:txBody>
      </p:sp>
      <p:sp>
        <p:nvSpPr>
          <p:cNvPr id="11" name="Footer Placeholder 10"/>
          <p:cNvSpPr>
            <a:spLocks noGrp="1"/>
          </p:cNvSpPr>
          <p:nvPr>
            <p:ph type="ftr" sz="quarter" idx="11"/>
          </p:nvPr>
        </p:nvSpPr>
        <p:spPr/>
        <p:txBody>
          <a:bodyPr/>
          <a:lstStyle/>
          <a:p>
            <a:r>
              <a:rPr dirty="0" smtClean="0"/>
              <a:t>Introducción a Medicare</a:t>
            </a:r>
            <a:endParaRPr lang="es-US" dirty="0"/>
          </a:p>
        </p:txBody>
      </p:sp>
      <p:sp>
        <p:nvSpPr>
          <p:cNvPr id="12" name="Slide Number Placeholder 11"/>
          <p:cNvSpPr>
            <a:spLocks noGrp="1"/>
          </p:cNvSpPr>
          <p:nvPr>
            <p:ph type="sldNum" sz="quarter" idx="12"/>
          </p:nvPr>
        </p:nvSpPr>
        <p:spPr/>
        <p:txBody>
          <a:bodyPr/>
          <a:lstStyle/>
          <a:p>
            <a:fld id="{D60A6685-DBF6-4C41-A0CC-AA9EA7A85A20}" type="slidenum">
              <a:rPr lang="en-US" smtClean="0"/>
              <a:t>79</a:t>
            </a:fld>
            <a:endParaRPr lang="es-US" dirty="0"/>
          </a:p>
        </p:txBody>
      </p:sp>
    </p:spTree>
    <p:custDataLst>
      <p:tags r:id="rId1"/>
    </p:custDataLst>
    <p:extLst>
      <p:ext uri="{BB962C8B-B14F-4D97-AF65-F5344CB8AC3E}">
        <p14:creationId xmlns:p14="http://schemas.microsoft.com/office/powerpoint/2010/main" val="345099794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Qué hacer cuando la inscripción no es automática</a:t>
            </a:r>
            <a:endParaRPr lang="es-US" dirty="0"/>
          </a:p>
        </p:txBody>
      </p:sp>
      <p:sp>
        <p:nvSpPr>
          <p:cNvPr id="3" name="Content Placeholder 2"/>
          <p:cNvSpPr>
            <a:spLocks noGrp="1"/>
          </p:cNvSpPr>
          <p:nvPr>
            <p:ph idx="1"/>
          </p:nvPr>
        </p:nvSpPr>
        <p:spPr>
          <a:xfrm>
            <a:off x="628650" y="1267326"/>
            <a:ext cx="8226592" cy="4909637"/>
          </a:xfrm>
        </p:spPr>
        <p:txBody>
          <a:bodyPr/>
          <a:lstStyle/>
          <a:p>
            <a:r>
              <a:rPr sz="3000" dirty="0" smtClean="0"/>
              <a:t>Si no se inscribe automáticamente</a:t>
            </a:r>
          </a:p>
          <a:p>
            <a:pPr lvl="1" indent="-292100"/>
            <a:r>
              <a:rPr sz="2600" dirty="0" smtClean="0"/>
              <a:t>Deberá inscribirse con el Seguro Social</a:t>
            </a:r>
          </a:p>
          <a:p>
            <a:pPr lvl="2"/>
            <a:r>
              <a:rPr sz="2600" dirty="0" smtClean="0"/>
              <a:t>Visite socialsecurity.gov; o</a:t>
            </a:r>
          </a:p>
          <a:p>
            <a:pPr lvl="2"/>
            <a:r>
              <a:rPr sz="2600" dirty="0" smtClean="0"/>
              <a:t>llame al 1-800-772-1213; o</a:t>
            </a:r>
          </a:p>
          <a:p>
            <a:pPr lvl="2"/>
            <a:r>
              <a:rPr sz="2600" dirty="0" smtClean="0"/>
              <a:t>visite su oficina local.</a:t>
            </a:r>
          </a:p>
          <a:p>
            <a:pPr lvl="1" indent="-292100"/>
            <a:r>
              <a:rPr sz="2600" dirty="0" smtClean="0"/>
              <a:t>Si es jubilado ferroviario, inscríbase con la Junta de Retiro Ferroviario (RRB).</a:t>
            </a:r>
          </a:p>
          <a:p>
            <a:pPr lvl="2"/>
            <a:r>
              <a:rPr sz="2600" dirty="0" smtClean="0"/>
              <a:t>Llame a la oficina local de la RRB o al 1-877-772-5772</a:t>
            </a:r>
          </a:p>
          <a:p>
            <a:r>
              <a:rPr sz="3000" dirty="0" smtClean="0"/>
              <a:t>Inicie la solicitud 3 meses antes cumplir 65 años.</a:t>
            </a:r>
          </a:p>
          <a:p>
            <a:pPr lvl="1" indent="-292100"/>
            <a:r>
              <a:rPr sz="2600" dirty="0" smtClean="0"/>
              <a:t>No tiene que estar jubilado para obtener Medicare</a:t>
            </a:r>
          </a:p>
          <a:p>
            <a:pPr lvl="1"/>
            <a:endParaRPr lang="es-US" dirty="0" smtClean="0"/>
          </a:p>
          <a:p>
            <a:pPr lvl="1"/>
            <a:endParaRPr lang="es-US" dirty="0"/>
          </a:p>
        </p:txBody>
      </p:sp>
      <p:sp>
        <p:nvSpPr>
          <p:cNvPr id="13" name="Date Placeholder 12"/>
          <p:cNvSpPr>
            <a:spLocks noGrp="1"/>
          </p:cNvSpPr>
          <p:nvPr>
            <p:ph type="dt" sz="half" idx="10"/>
          </p:nvPr>
        </p:nvSpPr>
        <p:spPr/>
        <p:txBody>
          <a:bodyPr/>
          <a:lstStyle/>
          <a:p>
            <a:r>
              <a:rPr dirty="0" smtClean="0"/>
              <a:t>Mayo de 2016</a:t>
            </a:r>
            <a:endParaRPr lang="es-US" dirty="0"/>
          </a:p>
        </p:txBody>
      </p:sp>
      <p:sp>
        <p:nvSpPr>
          <p:cNvPr id="14" name="Footer Placeholder 13"/>
          <p:cNvSpPr>
            <a:spLocks noGrp="1"/>
          </p:cNvSpPr>
          <p:nvPr>
            <p:ph type="ftr" sz="quarter" idx="11"/>
          </p:nvPr>
        </p:nvSpPr>
        <p:spPr/>
        <p:txBody>
          <a:bodyPr/>
          <a:lstStyle/>
          <a:p>
            <a:r>
              <a:rPr dirty="0" smtClean="0"/>
              <a:t>Introducción a Medicare</a:t>
            </a:r>
            <a:endParaRPr lang="es-US" dirty="0"/>
          </a:p>
        </p:txBody>
      </p:sp>
      <p:sp>
        <p:nvSpPr>
          <p:cNvPr id="15" name="Slide Number Placeholder 14"/>
          <p:cNvSpPr>
            <a:spLocks noGrp="1"/>
          </p:cNvSpPr>
          <p:nvPr>
            <p:ph type="sldNum" sz="quarter" idx="12"/>
          </p:nvPr>
        </p:nvSpPr>
        <p:spPr/>
        <p:txBody>
          <a:bodyPr/>
          <a:lstStyle/>
          <a:p>
            <a:fld id="{D60A6685-DBF6-4C41-A0CC-AA9EA7A85A20}" type="slidenum">
              <a:rPr lang="en-US" smtClean="0"/>
              <a:pPr/>
              <a:t>8</a:t>
            </a:fld>
            <a:endParaRPr lang="es-US" dirty="0"/>
          </a:p>
        </p:txBody>
      </p:sp>
    </p:spTree>
    <p:extLst>
      <p:ext uri="{BB962C8B-B14F-4D97-AF65-F5344CB8AC3E}">
        <p14:creationId xmlns:p14="http://schemas.microsoft.com/office/powerpoint/2010/main" val="393897626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4"/>
          <p:cNvSpPr>
            <a:spLocks noGrp="1" noChangeArrowheads="1"/>
          </p:cNvSpPr>
          <p:nvPr>
            <p:ph type="title"/>
          </p:nvPr>
        </p:nvSpPr>
        <p:spPr>
          <a:xfrm>
            <a:off x="0" y="-8785"/>
            <a:ext cx="9144000" cy="1011417"/>
          </a:xfrm>
        </p:spPr>
        <p:txBody>
          <a:bodyPr>
            <a:normAutofit fontScale="90000"/>
          </a:bodyPr>
          <a:lstStyle/>
          <a:p>
            <a:r>
              <a:rPr dirty="0" smtClean="0"/>
              <a:t>¿Quién puede unirse a un Plan Medicare Advantage?</a:t>
            </a:r>
          </a:p>
        </p:txBody>
      </p:sp>
      <p:sp>
        <p:nvSpPr>
          <p:cNvPr id="7175" name="Rectangle 5"/>
          <p:cNvSpPr>
            <a:spLocks noGrp="1" noChangeArrowheads="1"/>
          </p:cNvSpPr>
          <p:nvPr>
            <p:ph idx="1"/>
          </p:nvPr>
        </p:nvSpPr>
        <p:spPr/>
        <p:txBody>
          <a:bodyPr>
            <a:normAutofit fontScale="92500" lnSpcReduction="20000"/>
          </a:bodyPr>
          <a:lstStyle/>
          <a:p>
            <a:pPr marL="341313" indent="-341313">
              <a:spcBef>
                <a:spcPts val="600"/>
              </a:spcBef>
            </a:pPr>
            <a:r>
              <a:rPr dirty="0" smtClean="0"/>
              <a:t>Requisitos de elegibilidad: usted debe:</a:t>
            </a:r>
            <a:endParaRPr lang="es-US" dirty="0"/>
          </a:p>
          <a:p>
            <a:pPr marL="573088" lvl="1" indent="-230188">
              <a:spcBef>
                <a:spcPts val="600"/>
              </a:spcBef>
            </a:pPr>
            <a:r>
              <a:rPr dirty="0" smtClean="0"/>
              <a:t>Estar inscrito en Medicare Parte A (Seguro de Hospital)</a:t>
            </a:r>
          </a:p>
          <a:p>
            <a:pPr marL="573088" lvl="1" indent="-230188">
              <a:spcBef>
                <a:spcPts val="600"/>
              </a:spcBef>
            </a:pPr>
            <a:r>
              <a:rPr dirty="0" smtClean="0"/>
              <a:t>Estar inscrito en Medicare Parte B (Seguro Médico)</a:t>
            </a:r>
          </a:p>
          <a:p>
            <a:pPr marL="573088" lvl="1" indent="-230188">
              <a:spcBef>
                <a:spcPts val="600"/>
              </a:spcBef>
            </a:pPr>
            <a:r>
              <a:rPr dirty="0" smtClean="0"/>
              <a:t>Debe vivir en el área de servicio del plan</a:t>
            </a:r>
          </a:p>
          <a:p>
            <a:pPr marL="573088" lvl="1" indent="-230188">
              <a:spcBef>
                <a:spcPts val="600"/>
              </a:spcBef>
            </a:pPr>
            <a:r>
              <a:rPr dirty="0" smtClean="0"/>
              <a:t>Ser un ciudadano estadounidense o estar presente en forma legal en los Estados Unidos.</a:t>
            </a:r>
          </a:p>
          <a:p>
            <a:pPr marL="573088" lvl="1" indent="-230188">
              <a:spcBef>
                <a:spcPts val="600"/>
              </a:spcBef>
            </a:pPr>
            <a:r>
              <a:rPr dirty="0" smtClean="0"/>
              <a:t>No debe estar en la cárcel</a:t>
            </a:r>
          </a:p>
          <a:p>
            <a:pPr marL="341313" indent="-341313">
              <a:spcBef>
                <a:spcPts val="600"/>
              </a:spcBef>
            </a:pPr>
            <a:r>
              <a:rPr dirty="0" smtClean="0"/>
              <a:t>Para unirse también debe:</a:t>
            </a:r>
          </a:p>
          <a:p>
            <a:pPr marL="573088" lvl="1" indent="-231775">
              <a:spcBef>
                <a:spcPts val="600"/>
              </a:spcBef>
            </a:pPr>
            <a:r>
              <a:rPr dirty="0" smtClean="0"/>
              <a:t>Suministrar suficiente información al plan</a:t>
            </a:r>
          </a:p>
          <a:p>
            <a:pPr marL="573088" lvl="1" indent="-231775">
              <a:spcBef>
                <a:spcPts val="600"/>
              </a:spcBef>
            </a:pPr>
            <a:r>
              <a:rPr dirty="0" smtClean="0"/>
              <a:t>Seguir las reglas del plan</a:t>
            </a:r>
          </a:p>
          <a:p>
            <a:pPr marL="573088" lvl="1" indent="-231775">
              <a:spcBef>
                <a:spcPts val="600"/>
              </a:spcBef>
            </a:pPr>
            <a:r>
              <a:rPr dirty="0" smtClean="0"/>
              <a:t>Solo puede unirse a un plan por vez </a:t>
            </a:r>
          </a:p>
          <a:p>
            <a:pPr lvl="2"/>
            <a:endParaRPr lang="es-US" dirty="0" smtClean="0"/>
          </a:p>
        </p:txBody>
      </p:sp>
      <p:sp>
        <p:nvSpPr>
          <p:cNvPr id="12" name="Date Placeholder 3"/>
          <p:cNvSpPr>
            <a:spLocks noGrp="1"/>
          </p:cNvSpPr>
          <p:nvPr>
            <p:ph type="dt" sz="half" idx="10"/>
          </p:nvPr>
        </p:nvSpPr>
        <p:spPr/>
        <p:txBody>
          <a:bodyPr/>
          <a:lstStyle/>
          <a:p>
            <a:r>
              <a:rPr dirty="0" smtClean="0"/>
              <a:t>Mayo de 2016</a:t>
            </a:r>
            <a:endParaRPr lang="es-US" dirty="0"/>
          </a:p>
        </p:txBody>
      </p:sp>
      <p:sp>
        <p:nvSpPr>
          <p:cNvPr id="10" name="Footer Placeholder 4"/>
          <p:cNvSpPr>
            <a:spLocks noGrp="1"/>
          </p:cNvSpPr>
          <p:nvPr>
            <p:ph type="ftr" sz="quarter" idx="11"/>
          </p:nvPr>
        </p:nvSpPr>
        <p:spPr/>
        <p:txBody>
          <a:bodyPr/>
          <a:lstStyle/>
          <a:p>
            <a:r>
              <a:rPr dirty="0" smtClean="0"/>
              <a:t>Introducción a Medicare</a:t>
            </a:r>
            <a:endParaRPr lang="es-US" dirty="0"/>
          </a:p>
        </p:txBody>
      </p:sp>
    </p:spTree>
    <p:custDataLst>
      <p:tags r:id="rId1"/>
    </p:custDataLst>
    <p:extLst>
      <p:ext uri="{BB962C8B-B14F-4D97-AF65-F5344CB8AC3E}">
        <p14:creationId xmlns:p14="http://schemas.microsoft.com/office/powerpoint/2010/main" val="1998273380"/>
      </p:ext>
    </p:extLst>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785"/>
            <a:ext cx="9144000" cy="1011417"/>
          </a:xfrm>
        </p:spPr>
        <p:txBody>
          <a:bodyPr>
            <a:normAutofit fontScale="90000"/>
          </a:bodyPr>
          <a:lstStyle/>
          <a:p>
            <a:pPr lvl="0"/>
            <a:r>
              <a:t/>
            </a:r>
            <a:br/>
            <a:r>
              <a:rPr dirty="0" smtClean="0"/>
              <a:t>Cuándo puede unirse o cambiar de planes Medicare Advantage (MA)</a:t>
            </a:r>
            <a:r>
              <a:t/>
            </a:r>
            <a:br/>
            <a:endParaRPr lang="es-US" dirty="0"/>
          </a:p>
        </p:txBody>
      </p:sp>
      <p:graphicFrame>
        <p:nvGraphicFramePr>
          <p:cNvPr id="7" name="Content Placeholder 6" descr="La información en la tabla se incluye en las notas del orador." title="Tabla con los períodos de inscripción de Medicare Advantage"/>
          <p:cNvGraphicFramePr>
            <a:graphicFrameLocks noGrp="1"/>
          </p:cNvGraphicFramePr>
          <p:nvPr>
            <p:ph idx="1"/>
            <p:extLst>
              <p:ext uri="{D42A27DB-BD31-4B8C-83A1-F6EECF244321}">
                <p14:modId xmlns:p14="http://schemas.microsoft.com/office/powerpoint/2010/main" val="2867349261"/>
              </p:ext>
            </p:extLst>
          </p:nvPr>
        </p:nvGraphicFramePr>
        <p:xfrm>
          <a:off x="206187" y="1196800"/>
          <a:ext cx="8758519" cy="4300228"/>
        </p:xfrm>
        <a:graphic>
          <a:graphicData uri="http://schemas.openxmlformats.org/drawingml/2006/table">
            <a:tbl>
              <a:tblPr firstRow="1" bandRow="1">
                <a:tableStyleId>{5C22544A-7EE6-4342-B048-85BDC9FD1C3A}</a:tableStyleId>
              </a:tblPr>
              <a:tblGrid>
                <a:gridCol w="2690922"/>
                <a:gridCol w="6067597"/>
              </a:tblGrid>
              <a:tr h="43002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baseline="0" dirty="0" smtClean="0">
                          <a:solidFill>
                            <a:schemeClr val="tx1"/>
                          </a:solidFill>
                        </a:rPr>
                        <a:t>Período de Inscripción Inicial </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tx1"/>
                          </a:solidFill>
                        </a:rPr>
                        <a:t>(Técnicamente el Período de Inscripción a la Cobertura Inicial) </a:t>
                      </a:r>
                      <a:endParaRPr lang="es-US" sz="2400" b="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US" sz="2800" b="1" dirty="0">
                        <a:solidFill>
                          <a:schemeClr val="tx1"/>
                        </a:solidFill>
                      </a:endParaRPr>
                    </a:p>
                  </a:txBody>
                  <a:tcPr marL="61789" marR="61789" marT="34290" marB="34290">
                    <a:solidFill>
                      <a:srgbClr val="E9EDF4"/>
                    </a:solidFill>
                  </a:tcPr>
                </a:tc>
                <a:tc>
                  <a:txBody>
                    <a:bodyPr/>
                    <a:lstStyle/>
                    <a:p>
                      <a:pPr marL="287338" marR="0" lvl="1" indent="-287338" algn="l" defTabSz="914400" rtl="0" eaLnBrk="1" fontAlgn="auto" latinLnBrk="0" hangingPunct="1">
                        <a:lnSpc>
                          <a:spcPct val="90000"/>
                        </a:lnSpc>
                        <a:spcBef>
                          <a:spcPts val="600"/>
                        </a:spcBef>
                        <a:spcAft>
                          <a:spcPts val="0"/>
                        </a:spcAft>
                        <a:buClrTx/>
                        <a:buSzTx/>
                        <a:buFont typeface="Wingdings" pitchFamily="2" charset="2"/>
                        <a:buChar char="§"/>
                        <a:tabLst/>
                        <a:defRPr/>
                      </a:pPr>
                      <a:r>
                        <a:rPr lang="en-US" sz="2200" b="0" i="0" baseline="0" dirty="0" smtClean="0">
                          <a:solidFill>
                            <a:schemeClr val="tx1"/>
                          </a:solidFill>
                        </a:rPr>
                        <a:t>Período de 7 meses que comienza 3 meses antes del mes en el que cumple 65 años</a:t>
                      </a:r>
                    </a:p>
                    <a:p>
                      <a:pPr marL="287338" marR="0" lvl="1" indent="-287338" algn="l" defTabSz="914400" rtl="0" eaLnBrk="1" fontAlgn="auto" latinLnBrk="0" hangingPunct="1">
                        <a:lnSpc>
                          <a:spcPct val="90000"/>
                        </a:lnSpc>
                        <a:spcBef>
                          <a:spcPts val="600"/>
                        </a:spcBef>
                        <a:spcAft>
                          <a:spcPts val="0"/>
                        </a:spcAft>
                        <a:buClrTx/>
                        <a:buSzTx/>
                        <a:buFont typeface="Wingdings" pitchFamily="2" charset="2"/>
                        <a:buChar char="§"/>
                        <a:tabLst/>
                        <a:defRPr/>
                      </a:pPr>
                      <a:r>
                        <a:rPr lang="en-US" sz="2200" b="0" i="0" baseline="0" dirty="0" smtClean="0">
                          <a:solidFill>
                            <a:schemeClr val="tx1"/>
                          </a:solidFill>
                        </a:rPr>
                        <a:t>Incluye el mes en que cumple 65 años.</a:t>
                      </a:r>
                    </a:p>
                    <a:p>
                      <a:pPr marL="287338" marR="0" lvl="1" indent="-287338" algn="l" defTabSz="914400" rtl="0" eaLnBrk="1" fontAlgn="auto" latinLnBrk="0" hangingPunct="1">
                        <a:lnSpc>
                          <a:spcPct val="90000"/>
                        </a:lnSpc>
                        <a:spcBef>
                          <a:spcPts val="600"/>
                        </a:spcBef>
                        <a:spcAft>
                          <a:spcPts val="0"/>
                        </a:spcAft>
                        <a:buClrTx/>
                        <a:buSzTx/>
                        <a:buFont typeface="Wingdings" pitchFamily="2" charset="2"/>
                        <a:buChar char="§"/>
                        <a:tabLst/>
                        <a:defRPr/>
                      </a:pPr>
                      <a:r>
                        <a:rPr lang="en-US" sz="2200" b="0" i="0" baseline="0" dirty="0" smtClean="0">
                          <a:solidFill>
                            <a:schemeClr val="tx1"/>
                          </a:solidFill>
                        </a:rPr>
                        <a:t>Finaliza 3 meses después del mes en el que haya cumplido 65 </a:t>
                      </a:r>
                      <a:r>
                        <a:rPr lang="en-US" sz="2200" b="0" i="0" baseline="0" dirty="0" err="1" smtClean="0">
                          <a:solidFill>
                            <a:schemeClr val="tx1"/>
                          </a:solidFill>
                        </a:rPr>
                        <a:t>años</a:t>
                      </a:r>
                      <a:r>
                        <a:rPr lang="en-US" sz="2200" b="0" i="0" baseline="0" dirty="0" smtClean="0">
                          <a:solidFill>
                            <a:schemeClr val="tx1"/>
                          </a:solidFill>
                        </a:rPr>
                        <a:t>.</a:t>
                      </a:r>
                    </a:p>
                    <a:p>
                      <a:pPr marL="0" marR="0" lvl="1" indent="0" algn="l" defTabSz="914400" rtl="0" eaLnBrk="1" fontAlgn="auto" latinLnBrk="0" hangingPunct="1">
                        <a:lnSpc>
                          <a:spcPct val="90000"/>
                        </a:lnSpc>
                        <a:spcBef>
                          <a:spcPts val="600"/>
                        </a:spcBef>
                        <a:spcAft>
                          <a:spcPts val="0"/>
                        </a:spcAft>
                        <a:buClrTx/>
                        <a:buSzTx/>
                        <a:buFont typeface="Wingdings" pitchFamily="2" charset="2"/>
                        <a:buNone/>
                        <a:tabLst/>
                        <a:defRPr/>
                      </a:pPr>
                      <a:r>
                        <a:rPr lang="en-US" sz="2200" b="1" i="0" baseline="0" dirty="0" err="1" smtClean="0">
                          <a:solidFill>
                            <a:schemeClr val="tx1"/>
                          </a:solidFill>
                        </a:rPr>
                        <a:t>Importante</a:t>
                      </a:r>
                      <a:r>
                        <a:rPr lang="en-US" sz="2200" b="1" i="0" baseline="0" dirty="0" smtClean="0">
                          <a:solidFill>
                            <a:schemeClr val="tx1"/>
                          </a:solidFill>
                        </a:rPr>
                        <a:t>:</a:t>
                      </a:r>
                      <a:r>
                        <a:rPr lang="en-US" sz="2200" b="0" i="0" baseline="0" dirty="0" smtClean="0">
                          <a:solidFill>
                            <a:schemeClr val="tx1"/>
                          </a:solidFill>
                        </a:rPr>
                        <a:t> Si </a:t>
                      </a:r>
                      <a:r>
                        <a:rPr lang="en-US" sz="2200" b="0" i="0" baseline="0" dirty="0" err="1" smtClean="0">
                          <a:solidFill>
                            <a:schemeClr val="tx1"/>
                          </a:solidFill>
                        </a:rPr>
                        <a:t>demora</a:t>
                      </a:r>
                      <a:r>
                        <a:rPr lang="en-US" sz="2200" b="0" i="0" baseline="0" dirty="0" smtClean="0">
                          <a:solidFill>
                            <a:schemeClr val="tx1"/>
                          </a:solidFill>
                        </a:rPr>
                        <a:t> en </a:t>
                      </a:r>
                      <a:r>
                        <a:rPr lang="en-US" sz="2200" b="0" i="0" baseline="0" dirty="0" err="1" smtClean="0">
                          <a:solidFill>
                            <a:schemeClr val="tx1"/>
                          </a:solidFill>
                        </a:rPr>
                        <a:t>inscribirse</a:t>
                      </a:r>
                      <a:r>
                        <a:rPr lang="en-US" sz="2200" b="0" i="0" baseline="0" dirty="0" smtClean="0">
                          <a:solidFill>
                            <a:schemeClr val="tx1"/>
                          </a:solidFill>
                        </a:rPr>
                        <a:t> para la Parte B (</a:t>
                      </a:r>
                      <a:r>
                        <a:rPr lang="en-US" sz="2200" b="0" i="0" baseline="0" dirty="0" err="1" smtClean="0">
                          <a:solidFill>
                            <a:schemeClr val="tx1"/>
                          </a:solidFill>
                        </a:rPr>
                        <a:t>por</a:t>
                      </a:r>
                      <a:r>
                        <a:rPr lang="en-US" sz="2200" b="0" i="0" baseline="0" dirty="0" smtClean="0">
                          <a:solidFill>
                            <a:schemeClr val="tx1"/>
                          </a:solidFill>
                        </a:rPr>
                        <a:t> </a:t>
                      </a:r>
                      <a:r>
                        <a:rPr lang="en-US" sz="2200" b="0" i="0" baseline="0" dirty="0" err="1" smtClean="0">
                          <a:solidFill>
                            <a:schemeClr val="tx1"/>
                          </a:solidFill>
                        </a:rPr>
                        <a:t>ejemplo</a:t>
                      </a:r>
                      <a:r>
                        <a:rPr lang="en-US" sz="2200" b="0" i="0" baseline="0" dirty="0" smtClean="0">
                          <a:solidFill>
                            <a:schemeClr val="tx1"/>
                          </a:solidFill>
                        </a:rPr>
                        <a:t>, </a:t>
                      </a:r>
                      <a:r>
                        <a:rPr lang="en-US" sz="2200" b="0" i="0" baseline="0" dirty="0" err="1" smtClean="0">
                          <a:solidFill>
                            <a:schemeClr val="tx1"/>
                          </a:solidFill>
                        </a:rPr>
                        <a:t>debido</a:t>
                      </a:r>
                      <a:r>
                        <a:rPr lang="en-US" sz="2200" b="0" i="0" baseline="0" dirty="0" smtClean="0">
                          <a:solidFill>
                            <a:schemeClr val="tx1"/>
                          </a:solidFill>
                        </a:rPr>
                        <a:t> a </a:t>
                      </a:r>
                      <a:r>
                        <a:rPr lang="en-US" sz="2200" b="0" i="0" baseline="0" dirty="0" err="1" smtClean="0">
                          <a:solidFill>
                            <a:schemeClr val="tx1"/>
                          </a:solidFill>
                        </a:rPr>
                        <a:t>una</a:t>
                      </a:r>
                      <a:r>
                        <a:rPr lang="en-US" sz="2200" b="0" i="0" baseline="0" dirty="0" smtClean="0">
                          <a:solidFill>
                            <a:schemeClr val="tx1"/>
                          </a:solidFill>
                        </a:rPr>
                        <a:t> </a:t>
                      </a:r>
                      <a:r>
                        <a:rPr lang="en-US" sz="2200" b="0" i="0" baseline="0" dirty="0" err="1" smtClean="0">
                          <a:solidFill>
                            <a:schemeClr val="tx1"/>
                          </a:solidFill>
                        </a:rPr>
                        <a:t>cobertura</a:t>
                      </a:r>
                      <a:r>
                        <a:rPr lang="en-US" sz="2200" b="0" i="0" baseline="0" dirty="0" smtClean="0">
                          <a:solidFill>
                            <a:schemeClr val="tx1"/>
                          </a:solidFill>
                        </a:rPr>
                        <a:t> </a:t>
                      </a:r>
                      <a:r>
                        <a:rPr lang="en-US" sz="2200" b="0" i="0" baseline="0" dirty="0" err="1" smtClean="0">
                          <a:solidFill>
                            <a:schemeClr val="tx1"/>
                          </a:solidFill>
                        </a:rPr>
                        <a:t>grupal</a:t>
                      </a:r>
                      <a:r>
                        <a:rPr lang="en-US" sz="2200" b="0" i="0" baseline="0" dirty="0" smtClean="0">
                          <a:solidFill>
                            <a:schemeClr val="tx1"/>
                          </a:solidFill>
                        </a:rPr>
                        <a:t> </a:t>
                      </a:r>
                      <a:r>
                        <a:rPr lang="en-US" sz="2200" b="0" i="0" baseline="0" dirty="0" err="1" smtClean="0">
                          <a:solidFill>
                            <a:schemeClr val="tx1"/>
                          </a:solidFill>
                        </a:rPr>
                        <a:t>activa</a:t>
                      </a:r>
                      <a:r>
                        <a:rPr lang="en-US" sz="2200" b="0" i="0" baseline="0" dirty="0" smtClean="0">
                          <a:solidFill>
                            <a:schemeClr val="tx1"/>
                          </a:solidFill>
                        </a:rPr>
                        <a:t> de un </a:t>
                      </a:r>
                      <a:r>
                        <a:rPr lang="en-US" sz="2200" b="0" i="0" baseline="0" dirty="0" err="1" smtClean="0">
                          <a:solidFill>
                            <a:schemeClr val="tx1"/>
                          </a:solidFill>
                        </a:rPr>
                        <a:t>empleador</a:t>
                      </a:r>
                      <a:r>
                        <a:rPr lang="en-US" sz="2200" b="0" i="0" baseline="0" dirty="0" smtClean="0">
                          <a:solidFill>
                            <a:schemeClr val="tx1"/>
                          </a:solidFill>
                        </a:rPr>
                        <a:t>), </a:t>
                      </a:r>
                      <a:r>
                        <a:rPr lang="en-US" sz="2200" b="0" i="0" baseline="0" dirty="0" err="1" smtClean="0">
                          <a:solidFill>
                            <a:schemeClr val="tx1"/>
                          </a:solidFill>
                        </a:rPr>
                        <a:t>es</a:t>
                      </a:r>
                      <a:r>
                        <a:rPr lang="en-US" sz="2200" b="0" i="0" baseline="0" dirty="0" smtClean="0">
                          <a:solidFill>
                            <a:schemeClr val="tx1"/>
                          </a:solidFill>
                        </a:rPr>
                        <a:t> </a:t>
                      </a:r>
                      <a:r>
                        <a:rPr lang="en-US" sz="2200" b="0" i="0" baseline="0" dirty="0" err="1" smtClean="0">
                          <a:solidFill>
                            <a:schemeClr val="tx1"/>
                          </a:solidFill>
                        </a:rPr>
                        <a:t>posible</a:t>
                      </a:r>
                      <a:r>
                        <a:rPr lang="en-US" sz="2200" b="0" i="0" baseline="0" dirty="0" smtClean="0">
                          <a:solidFill>
                            <a:schemeClr val="tx1"/>
                          </a:solidFill>
                        </a:rPr>
                        <a:t> </a:t>
                      </a:r>
                      <a:r>
                        <a:rPr lang="en-US" sz="2200" b="0" i="0" baseline="0" dirty="0" err="1" smtClean="0">
                          <a:solidFill>
                            <a:schemeClr val="tx1"/>
                          </a:solidFill>
                        </a:rPr>
                        <a:t>que</a:t>
                      </a:r>
                      <a:r>
                        <a:rPr lang="en-US" sz="2200" b="0" i="0" baseline="0" dirty="0" smtClean="0">
                          <a:solidFill>
                            <a:schemeClr val="tx1"/>
                          </a:solidFill>
                        </a:rPr>
                        <a:t> </a:t>
                      </a:r>
                      <a:r>
                        <a:rPr lang="en-US" sz="2200" b="0" i="0" baseline="0" dirty="0" err="1" smtClean="0">
                          <a:solidFill>
                            <a:schemeClr val="tx1"/>
                          </a:solidFill>
                        </a:rPr>
                        <a:t>su</a:t>
                      </a:r>
                      <a:r>
                        <a:rPr lang="en-US" sz="2200" b="0" i="0" baseline="0" dirty="0" smtClean="0">
                          <a:solidFill>
                            <a:schemeClr val="tx1"/>
                          </a:solidFill>
                        </a:rPr>
                        <a:t> </a:t>
                      </a:r>
                      <a:r>
                        <a:rPr lang="en-US" sz="2200" b="0" i="0" baseline="0" dirty="0" err="1" smtClean="0">
                          <a:solidFill>
                            <a:schemeClr val="tx1"/>
                          </a:solidFill>
                        </a:rPr>
                        <a:t>tiempo</a:t>
                      </a:r>
                      <a:r>
                        <a:rPr lang="en-US" sz="2200" b="0" i="0" baseline="0" dirty="0" smtClean="0">
                          <a:solidFill>
                            <a:schemeClr val="tx1"/>
                          </a:solidFill>
                        </a:rPr>
                        <a:t> para </a:t>
                      </a:r>
                      <a:r>
                        <a:rPr lang="en-US" sz="2200" b="0" i="0" baseline="0" dirty="0" err="1" smtClean="0">
                          <a:solidFill>
                            <a:schemeClr val="tx1"/>
                          </a:solidFill>
                        </a:rPr>
                        <a:t>inscribirse</a:t>
                      </a:r>
                      <a:r>
                        <a:rPr lang="en-US" sz="2200" b="0" i="0" baseline="0" dirty="0" smtClean="0">
                          <a:solidFill>
                            <a:schemeClr val="tx1"/>
                          </a:solidFill>
                        </a:rPr>
                        <a:t> en un Plan MA sea </a:t>
                      </a:r>
                      <a:r>
                        <a:rPr lang="en-US" sz="2200" b="0" i="0" baseline="0" dirty="0" err="1" smtClean="0">
                          <a:solidFill>
                            <a:schemeClr val="tx1"/>
                          </a:solidFill>
                        </a:rPr>
                        <a:t>más</a:t>
                      </a:r>
                      <a:r>
                        <a:rPr lang="en-US" sz="2200" b="0" i="0" baseline="0" dirty="0" smtClean="0">
                          <a:solidFill>
                            <a:schemeClr val="tx1"/>
                          </a:solidFill>
                        </a:rPr>
                        <a:t> </a:t>
                      </a:r>
                      <a:r>
                        <a:rPr lang="en-US" sz="2200" b="0" i="0" baseline="0" dirty="0" err="1" smtClean="0">
                          <a:solidFill>
                            <a:schemeClr val="tx1"/>
                          </a:solidFill>
                        </a:rPr>
                        <a:t>restringido</a:t>
                      </a:r>
                      <a:r>
                        <a:rPr lang="en-US" sz="2200" b="0" i="0" baseline="0" dirty="0" smtClean="0">
                          <a:solidFill>
                            <a:schemeClr val="tx1"/>
                          </a:solidFill>
                        </a:rPr>
                        <a:t>. </a:t>
                      </a:r>
                    </a:p>
                    <a:p>
                      <a:pPr marL="0" marR="0" lvl="1" indent="0" algn="l" defTabSz="914400" rtl="0" eaLnBrk="1" fontAlgn="auto" latinLnBrk="0" hangingPunct="1">
                        <a:lnSpc>
                          <a:spcPct val="90000"/>
                        </a:lnSpc>
                        <a:spcBef>
                          <a:spcPts val="600"/>
                        </a:spcBef>
                        <a:spcAft>
                          <a:spcPts val="0"/>
                        </a:spcAft>
                        <a:buClrTx/>
                        <a:buSzTx/>
                        <a:buFont typeface="Wingdings" pitchFamily="2" charset="2"/>
                        <a:buNone/>
                        <a:tabLst/>
                        <a:defRPr/>
                      </a:pPr>
                      <a:r>
                        <a:rPr sz="2200" dirty="0" smtClean="0">
                          <a:solidFill>
                            <a:schemeClr val="tx1"/>
                          </a:solidFill>
                        </a:rPr>
                        <a:t>Para </a:t>
                      </a:r>
                      <a:r>
                        <a:rPr sz="2200" dirty="0" err="1">
                          <a:solidFill>
                            <a:schemeClr val="tx1"/>
                          </a:solidFill>
                        </a:rPr>
                        <a:t>más</a:t>
                      </a:r>
                      <a:r>
                        <a:rPr sz="2200" dirty="0">
                          <a:solidFill>
                            <a:schemeClr val="tx1"/>
                          </a:solidFill>
                        </a:rPr>
                        <a:t> </a:t>
                      </a:r>
                      <a:r>
                        <a:rPr sz="2200" dirty="0" err="1">
                          <a:solidFill>
                            <a:schemeClr val="tx1"/>
                          </a:solidFill>
                        </a:rPr>
                        <a:t>información</a:t>
                      </a:r>
                      <a:r>
                        <a:rPr lang="en-US" sz="2200" b="0" i="0" baseline="0" dirty="0" smtClean="0">
                          <a:solidFill>
                            <a:schemeClr val="tx1"/>
                          </a:solidFill>
                        </a:rPr>
                        <a:t>, visite </a:t>
                      </a:r>
                      <a:r>
                        <a:rPr lang="en-US" sz="2200" b="0" u="sng" kern="1200" dirty="0" smtClean="0">
                          <a:solidFill>
                            <a:schemeClr val="lt1"/>
                          </a:solidFill>
                          <a:effectLst/>
                          <a:latin typeface="+mn-lt"/>
                          <a:hlinkClick r:id="rId3"/>
                        </a:rPr>
                        <a:t>CMS.gov/Medicare/Eligibility-and-Enrollment/MedicareManagedCareManual/Downloads/CY2016</a:t>
                      </a:r>
                      <a:r>
                        <a:rPr lang="en-US" sz="2200" b="0" u="none" kern="1200" dirty="0" smtClean="0">
                          <a:solidFill>
                            <a:schemeClr val="tx1"/>
                          </a:solidFill>
                          <a:effectLst/>
                          <a:latin typeface="+mn-lt"/>
                        </a:rPr>
                        <a:t>.</a:t>
                      </a:r>
                      <a:endParaRPr lang="es-US" sz="2200" b="0" i="0" u="none" baseline="0" dirty="0" smtClean="0">
                        <a:solidFill>
                          <a:schemeClr val="tx1"/>
                        </a:solidFill>
                      </a:endParaRPr>
                    </a:p>
                  </a:txBody>
                  <a:tcPr marL="61789" marR="61789" marT="34290" marB="34290">
                    <a:solidFill>
                      <a:srgbClr val="E9EDF4"/>
                    </a:solidFill>
                  </a:tcPr>
                </a:tc>
              </a:tr>
            </a:tbl>
          </a:graphicData>
        </a:graphic>
      </p:graphicFrame>
      <p:sp>
        <p:nvSpPr>
          <p:cNvPr id="13" name="TextBox 12"/>
          <p:cNvSpPr txBox="1"/>
          <p:nvPr/>
        </p:nvSpPr>
        <p:spPr>
          <a:xfrm>
            <a:off x="206187" y="5511701"/>
            <a:ext cx="8758519" cy="892552"/>
          </a:xfrm>
          <a:prstGeom prst="rect">
            <a:avLst/>
          </a:prstGeom>
          <a:noFill/>
        </p:spPr>
        <p:txBody>
          <a:bodyPr wrap="square" rtlCol="0">
            <a:spAutoFit/>
          </a:bodyPr>
          <a:lstStyle/>
          <a:p>
            <a:pPr marL="285750" indent="-285750">
              <a:buFont typeface="Wingdings" panose="05000000000000000000" pitchFamily="2" charset="2"/>
              <a:buChar char="§"/>
            </a:pPr>
            <a:r>
              <a:rPr lang="en-US" sz="2600" dirty="0" smtClean="0"/>
              <a:t>Puede inscribirse a 1 Plan MA por vez; la inscripción al plan generalmente es para un año calendario.</a:t>
            </a:r>
            <a:endParaRPr lang="es-US" sz="2600" dirty="0"/>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5" name="Footer Placeholder 4"/>
          <p:cNvSpPr>
            <a:spLocks noGrp="1"/>
          </p:cNvSpPr>
          <p:nvPr>
            <p:ph type="ftr" sz="quarter" idx="11"/>
          </p:nvPr>
        </p:nvSpPr>
        <p:spPr/>
        <p:txBody>
          <a:bodyPr/>
          <a:lstStyle/>
          <a:p>
            <a:r>
              <a:rPr dirty="0" smtClean="0"/>
              <a:t>Introducción a Medicare</a:t>
            </a:r>
            <a:endParaRPr lang="es-US" dirty="0"/>
          </a:p>
        </p:txBody>
      </p:sp>
      <p:sp>
        <p:nvSpPr>
          <p:cNvPr id="6" name="Slide Number Placeholder 5"/>
          <p:cNvSpPr>
            <a:spLocks noGrp="1"/>
          </p:cNvSpPr>
          <p:nvPr>
            <p:ph type="sldNum" sz="quarter" idx="12"/>
          </p:nvPr>
        </p:nvSpPr>
        <p:spPr/>
        <p:txBody>
          <a:bodyPr/>
          <a:lstStyle/>
          <a:p>
            <a:fld id="{78C0CC3C-85F1-4D86-9B70-8D9F8B17F046}" type="slidenum">
              <a:rPr lang="en-US" smtClean="0"/>
              <a:pPr/>
              <a:t>81</a:t>
            </a:fld>
            <a:endParaRPr lang="es-US" dirty="0"/>
          </a:p>
        </p:txBody>
      </p:sp>
    </p:spTree>
    <p:extLst>
      <p:ext uri="{BB962C8B-B14F-4D97-AF65-F5344CB8AC3E}">
        <p14:creationId xmlns:p14="http://schemas.microsoft.com/office/powerpoint/2010/main" val="119294249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785"/>
            <a:ext cx="9144000" cy="1011417"/>
          </a:xfrm>
        </p:spPr>
        <p:txBody>
          <a:bodyPr>
            <a:normAutofit fontScale="90000"/>
          </a:bodyPr>
          <a:lstStyle/>
          <a:p>
            <a:pPr lvl="0"/>
            <a:r>
              <a:t/>
            </a:r>
            <a:br/>
            <a:r>
              <a:rPr dirty="0" smtClean="0"/>
              <a:t>Cuándo puede unirse o cambiar de planes Medicare Advantage</a:t>
            </a:r>
            <a:r>
              <a:t/>
            </a:r>
            <a:br/>
            <a:endParaRPr lang="es-US" dirty="0"/>
          </a:p>
        </p:txBody>
      </p:sp>
      <p:graphicFrame>
        <p:nvGraphicFramePr>
          <p:cNvPr id="7" name="Content Placeholder 6" descr="La información en la tabla se incluye en las notas del orador." title="Tabla con los períodos de inscripción de Medicare Advantage"/>
          <p:cNvGraphicFramePr>
            <a:graphicFrameLocks noGrp="1"/>
          </p:cNvGraphicFramePr>
          <p:nvPr>
            <p:ph idx="1"/>
            <p:extLst>
              <p:ext uri="{D42A27DB-BD31-4B8C-83A1-F6EECF244321}">
                <p14:modId xmlns:p14="http://schemas.microsoft.com/office/powerpoint/2010/main" val="325766197"/>
              </p:ext>
            </p:extLst>
          </p:nvPr>
        </p:nvGraphicFramePr>
        <p:xfrm>
          <a:off x="206187" y="1196802"/>
          <a:ext cx="8758519" cy="3219941"/>
        </p:xfrm>
        <a:graphic>
          <a:graphicData uri="http://schemas.openxmlformats.org/drawingml/2006/table">
            <a:tbl>
              <a:tblPr firstRow="1" bandRow="1">
                <a:tableStyleId>{5C22544A-7EE6-4342-B048-85BDC9FD1C3A}</a:tableStyleId>
              </a:tblPr>
              <a:tblGrid>
                <a:gridCol w="3308538"/>
                <a:gridCol w="5449981"/>
              </a:tblGrid>
              <a:tr h="124636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800" b="1" dirty="0" smtClean="0">
                          <a:solidFill>
                            <a:schemeClr val="tx1"/>
                          </a:solidFill>
                        </a:rPr>
                        <a:t>Inscripción Abierta de Otoño</a:t>
                      </a:r>
                      <a:endParaRPr lang="es-US" sz="2800" b="1" dirty="0" smtClean="0">
                        <a:solidFill>
                          <a:schemeClr val="tx1"/>
                        </a:solidFill>
                      </a:endParaRPr>
                    </a:p>
                  </a:txBody>
                  <a:tcPr marL="61789" marR="61789" marT="34290" marB="34290">
                    <a:solidFill>
                      <a:srgbClr val="E9EDF4"/>
                    </a:solidFill>
                  </a:tcPr>
                </a:tc>
                <a:tc>
                  <a:txBody>
                    <a:bodyPr/>
                    <a:lstStyle/>
                    <a:p>
                      <a:pPr marL="287338" marR="0" lvl="1" indent="-287338"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400" b="0" kern="1200" baseline="0" dirty="0" smtClean="0">
                          <a:solidFill>
                            <a:schemeClr val="dk1"/>
                          </a:solidFill>
                          <a:latin typeface="+mn-lt"/>
                        </a:rPr>
                        <a:t>15 de octubre</a:t>
                      </a:r>
                      <a:r>
                        <a:rPr lang="en-US" sz="2400" dirty="0" smtClean="0">
                          <a:solidFill>
                            <a:schemeClr val="tx1"/>
                          </a:solidFill>
                        </a:rPr>
                        <a:t>—</a:t>
                      </a:r>
                      <a:r>
                        <a:rPr lang="en-US" sz="2400" b="0" kern="1200" baseline="0" dirty="0" smtClean="0">
                          <a:solidFill>
                            <a:schemeClr val="dk1"/>
                          </a:solidFill>
                          <a:latin typeface="+mn-lt"/>
                        </a:rPr>
                        <a:t>7 de diciembre</a:t>
                      </a:r>
                    </a:p>
                    <a:p>
                      <a:pPr marL="287338" marR="0" lvl="1" indent="-287338"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400" b="0" kern="1200" baseline="0" dirty="0" smtClean="0">
                          <a:solidFill>
                            <a:schemeClr val="dk1"/>
                          </a:solidFill>
                          <a:latin typeface="+mn-lt"/>
                        </a:rPr>
                        <a:t>La cobertura comienza el 1 de enero.</a:t>
                      </a:r>
                    </a:p>
                  </a:txBody>
                  <a:tcPr marL="61789" marR="61789" marT="34290" marB="34290">
                    <a:solidFill>
                      <a:srgbClr val="E9EDF4"/>
                    </a:solidFill>
                  </a:tcPr>
                </a:tc>
              </a:tr>
              <a:tr h="1674684">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800" b="1" dirty="0" smtClean="0"/>
                        <a:t>Medicare debido a incapacidad</a:t>
                      </a:r>
                    </a:p>
                  </a:txBody>
                  <a:tcPr marL="61789" marR="61789" marT="34290" marB="34290"/>
                </a:tc>
                <a:tc>
                  <a:txBody>
                    <a:bodyPr/>
                    <a:lstStyle/>
                    <a:p>
                      <a:pPr marL="287338" marR="0" lvl="1" indent="-287338" algn="l" defTabSz="914400" rtl="0" eaLnBrk="1" fontAlgn="auto" latinLnBrk="0" hangingPunct="1">
                        <a:lnSpc>
                          <a:spcPct val="100000"/>
                        </a:lnSpc>
                        <a:spcBef>
                          <a:spcPts val="600"/>
                        </a:spcBef>
                        <a:spcAft>
                          <a:spcPts val="0"/>
                        </a:spcAft>
                        <a:buClrTx/>
                        <a:buSzTx/>
                        <a:buFont typeface="Wingdings" pitchFamily="2" charset="2"/>
                        <a:buChar char="§"/>
                        <a:tabLst/>
                        <a:defRPr/>
                      </a:pPr>
                      <a:r>
                        <a:rPr sz="2400" dirty="0" err="1"/>
                        <a:t>Período</a:t>
                      </a:r>
                      <a:r>
                        <a:rPr sz="2400" dirty="0"/>
                        <a:t> de 7 </a:t>
                      </a:r>
                      <a:r>
                        <a:rPr sz="2400" dirty="0" err="1"/>
                        <a:t>meses</a:t>
                      </a:r>
                      <a:r>
                        <a:rPr sz="2400" dirty="0"/>
                        <a:t> </a:t>
                      </a:r>
                      <a:r>
                        <a:rPr sz="2400" dirty="0" err="1"/>
                        <a:t>que</a:t>
                      </a:r>
                      <a:r>
                        <a:rPr sz="2400" dirty="0"/>
                        <a:t> </a:t>
                      </a:r>
                      <a:r>
                        <a:rPr sz="2400" dirty="0" err="1"/>
                        <a:t>comienza</a:t>
                      </a:r>
                      <a:r>
                        <a:rPr sz="2400" dirty="0"/>
                        <a:t> 3 </a:t>
                      </a:r>
                      <a:r>
                        <a:rPr sz="2400" dirty="0" err="1"/>
                        <a:t>meses</a:t>
                      </a:r>
                      <a:r>
                        <a:rPr sz="2400" dirty="0"/>
                        <a:t> antes del </a:t>
                      </a:r>
                      <a:r>
                        <a:rPr sz="2400" dirty="0" err="1"/>
                        <a:t>mes</a:t>
                      </a:r>
                      <a:r>
                        <a:rPr sz="2400" dirty="0"/>
                        <a:t> 25de </a:t>
                      </a:r>
                      <a:r>
                        <a:rPr sz="2400" dirty="0" err="1"/>
                        <a:t>incapacidad</a:t>
                      </a:r>
                      <a:r>
                        <a:rPr sz="2400" dirty="0"/>
                        <a:t>.</a:t>
                      </a:r>
                      <a:r>
                        <a:rPr lang="en-US" sz="2400" b="0" kern="1200" baseline="0" dirty="0" smtClean="0">
                          <a:solidFill>
                            <a:schemeClr val="dk1"/>
                          </a:solidFill>
                          <a:latin typeface="+mn-lt"/>
                        </a:rPr>
                        <a:t> </a:t>
                      </a:r>
                    </a:p>
                    <a:p>
                      <a:pPr marL="287338" marR="0" lvl="1" indent="-287338"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400" b="0" kern="1200" baseline="0" dirty="0" smtClean="0">
                          <a:solidFill>
                            <a:schemeClr val="dk1"/>
                          </a:solidFill>
                          <a:latin typeface="+mn-lt"/>
                        </a:rPr>
                        <a:t>Termina </a:t>
                      </a:r>
                      <a:r>
                        <a:rPr sz="2400" dirty="0"/>
                        <a:t>3 </a:t>
                      </a:r>
                      <a:r>
                        <a:rPr sz="2400" dirty="0" err="1"/>
                        <a:t>meses</a:t>
                      </a:r>
                      <a:r>
                        <a:rPr sz="2400" dirty="0"/>
                        <a:t> </a:t>
                      </a:r>
                      <a:r>
                        <a:rPr sz="2400" dirty="0" err="1"/>
                        <a:t>después</a:t>
                      </a:r>
                      <a:r>
                        <a:rPr sz="2400" dirty="0"/>
                        <a:t> del </a:t>
                      </a:r>
                      <a:r>
                        <a:rPr sz="2400" dirty="0" err="1"/>
                        <a:t>mes</a:t>
                      </a:r>
                      <a:r>
                        <a:rPr sz="2400" dirty="0"/>
                        <a:t> 25de </a:t>
                      </a:r>
                      <a:r>
                        <a:rPr sz="2400" dirty="0" err="1"/>
                        <a:t>incapacidad</a:t>
                      </a:r>
                      <a:r>
                        <a:rPr sz="2400" dirty="0"/>
                        <a:t>.</a:t>
                      </a:r>
                    </a:p>
                  </a:txBody>
                  <a:tcPr marL="61789" marR="61789" marT="34290" marB="34290"/>
                </a:tc>
              </a:tr>
            </a:tbl>
          </a:graphicData>
        </a:graphic>
      </p:graphicFrame>
      <p:sp>
        <p:nvSpPr>
          <p:cNvPr id="8" name="TextBox 7"/>
          <p:cNvSpPr txBox="1"/>
          <p:nvPr/>
        </p:nvSpPr>
        <p:spPr>
          <a:xfrm>
            <a:off x="618313" y="4756695"/>
            <a:ext cx="8087806" cy="954107"/>
          </a:xfrm>
          <a:prstGeom prst="rect">
            <a:avLst/>
          </a:prstGeom>
          <a:noFill/>
        </p:spPr>
        <p:txBody>
          <a:bodyPr wrap="square" rtlCol="0">
            <a:spAutoFit/>
          </a:bodyPr>
          <a:lstStyle/>
          <a:p>
            <a:r>
              <a:rPr lang="en-US" sz="2800" dirty="0"/>
              <a:t>* Los planes deben permitir que se unan nuevos miembros.</a:t>
            </a:r>
            <a:endParaRPr lang="es-US" sz="2800" dirty="0"/>
          </a:p>
        </p:txBody>
      </p:sp>
      <p:sp>
        <p:nvSpPr>
          <p:cNvPr id="4" name="Date Placeholder 3"/>
          <p:cNvSpPr>
            <a:spLocks noGrp="1"/>
          </p:cNvSpPr>
          <p:nvPr>
            <p:ph type="dt" sz="half" idx="10"/>
          </p:nvPr>
        </p:nvSpPr>
        <p:spPr/>
        <p:txBody>
          <a:bodyPr/>
          <a:lstStyle/>
          <a:p>
            <a:r>
              <a:rPr dirty="0" smtClean="0"/>
              <a:t>Mayo de 2016</a:t>
            </a:r>
            <a:endParaRPr lang="es-US" dirty="0"/>
          </a:p>
        </p:txBody>
      </p:sp>
      <p:sp>
        <p:nvSpPr>
          <p:cNvPr id="5" name="Footer Placeholder 4"/>
          <p:cNvSpPr>
            <a:spLocks noGrp="1"/>
          </p:cNvSpPr>
          <p:nvPr>
            <p:ph type="ftr" sz="quarter" idx="11"/>
          </p:nvPr>
        </p:nvSpPr>
        <p:spPr/>
        <p:txBody>
          <a:bodyPr/>
          <a:lstStyle/>
          <a:p>
            <a:r>
              <a:rPr dirty="0" smtClean="0"/>
              <a:t>Introducción a Medicare</a:t>
            </a:r>
            <a:endParaRPr lang="es-US" dirty="0"/>
          </a:p>
        </p:txBody>
      </p:sp>
      <p:sp>
        <p:nvSpPr>
          <p:cNvPr id="6" name="Slide Number Placeholder 5"/>
          <p:cNvSpPr>
            <a:spLocks noGrp="1"/>
          </p:cNvSpPr>
          <p:nvPr>
            <p:ph type="sldNum" sz="quarter" idx="12"/>
          </p:nvPr>
        </p:nvSpPr>
        <p:spPr/>
        <p:txBody>
          <a:bodyPr/>
          <a:lstStyle/>
          <a:p>
            <a:fld id="{78C0CC3C-85F1-4D86-9B70-8D9F8B17F046}" type="slidenum">
              <a:rPr lang="en-US" smtClean="0"/>
              <a:pPr/>
              <a:t>82</a:t>
            </a:fld>
            <a:endParaRPr lang="es-US" dirty="0"/>
          </a:p>
        </p:txBody>
      </p:sp>
    </p:spTree>
    <p:extLst>
      <p:ext uri="{BB962C8B-B14F-4D97-AF65-F5344CB8AC3E}">
        <p14:creationId xmlns:p14="http://schemas.microsoft.com/office/powerpoint/2010/main" val="404033238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t/>
            </a:r>
            <a:br/>
            <a:r>
              <a:rPr lang="en-US" sz="4000" dirty="0" smtClean="0"/>
              <a:t>Cuándo puede unirse o cambiar de plan</a:t>
            </a:r>
            <a:r>
              <a:t/>
            </a:r>
            <a:br/>
            <a:endParaRPr lang="es-US" dirty="0"/>
          </a:p>
        </p:txBody>
      </p:sp>
      <p:graphicFrame>
        <p:nvGraphicFramePr>
          <p:cNvPr id="7" name="Content Placeholder 6" descr="El contenido de la tabla se incluye en las notas del orador." title="Tabla que detalla las razones para el Período de Inscripción Especial"/>
          <p:cNvGraphicFramePr>
            <a:graphicFrameLocks/>
          </p:cNvGraphicFramePr>
          <p:nvPr>
            <p:extLst>
              <p:ext uri="{D42A27DB-BD31-4B8C-83A1-F6EECF244321}">
                <p14:modId xmlns:p14="http://schemas.microsoft.com/office/powerpoint/2010/main" val="599056930"/>
              </p:ext>
            </p:extLst>
          </p:nvPr>
        </p:nvGraphicFramePr>
        <p:xfrm>
          <a:off x="95535" y="1188232"/>
          <a:ext cx="8802806" cy="5021580"/>
        </p:xfrm>
        <a:graphic>
          <a:graphicData uri="http://schemas.openxmlformats.org/drawingml/2006/table">
            <a:tbl>
              <a:tblPr firstRow="1" bandRow="1">
                <a:tableStyleId>{5C22544A-7EE6-4342-B048-85BDC9FD1C3A}</a:tableStyleId>
              </a:tblPr>
              <a:tblGrid>
                <a:gridCol w="1963725"/>
                <a:gridCol w="6839081"/>
              </a:tblGrid>
              <a:tr h="4922729">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tx1"/>
                          </a:solidFill>
                        </a:rPr>
                        <a:t>Período de Inscripción Especial (SEP en inglés)</a:t>
                      </a:r>
                    </a:p>
                    <a:p>
                      <a:pPr marL="0" marR="0" lvl="2" indent="0" algn="l" defTabSz="914400" rtl="0" eaLnBrk="1" fontAlgn="auto" latinLnBrk="0" hangingPunct="1">
                        <a:lnSpc>
                          <a:spcPct val="100000"/>
                        </a:lnSpc>
                        <a:spcBef>
                          <a:spcPts val="0"/>
                        </a:spcBef>
                        <a:spcAft>
                          <a:spcPts val="0"/>
                        </a:spcAft>
                        <a:buClrTx/>
                        <a:buSzTx/>
                        <a:buFontTx/>
                        <a:buNone/>
                        <a:tabLst/>
                        <a:defRPr/>
                      </a:pPr>
                      <a:endParaRPr lang="es-US" sz="2400" dirty="0" smtClean="0">
                        <a:solidFill>
                          <a:schemeClr val="tx1"/>
                        </a:solidFill>
                      </a:endParaRPr>
                    </a:p>
                    <a:p>
                      <a:pPr marL="0" marR="0" lvl="2" indent="0" algn="l" defTabSz="914400" rtl="0" eaLnBrk="1" fontAlgn="auto" latinLnBrk="0" hangingPunct="1">
                        <a:lnSpc>
                          <a:spcPct val="100000"/>
                        </a:lnSpc>
                        <a:spcBef>
                          <a:spcPts val="0"/>
                        </a:spcBef>
                        <a:spcAft>
                          <a:spcPts val="0"/>
                        </a:spcAft>
                        <a:buClrTx/>
                        <a:buSzTx/>
                        <a:buFontTx/>
                        <a:buNone/>
                        <a:tabLst/>
                        <a:defRPr/>
                      </a:pPr>
                      <a:endParaRPr lang="es-US" sz="2400" b="1" dirty="0">
                        <a:solidFill>
                          <a:schemeClr val="tx1"/>
                        </a:solidFill>
                      </a:endParaRPr>
                    </a:p>
                  </a:txBody>
                  <a:tcPr marL="68580" marR="68580" marT="34290" marB="34290">
                    <a:solidFill>
                      <a:srgbClr val="E9EDF4"/>
                    </a:solidFill>
                  </a:tcPr>
                </a:tc>
                <a:tc>
                  <a:txBody>
                    <a:bodyPr/>
                    <a:lstStyle/>
                    <a:p>
                      <a:pPr marL="341313" lvl="1" indent="-339725" eaLnBrk="1" hangingPunct="1">
                        <a:spcBef>
                          <a:spcPts val="600"/>
                        </a:spcBef>
                        <a:buFont typeface="Wingdings" pitchFamily="2" charset="2"/>
                        <a:buChar char="§"/>
                      </a:pPr>
                      <a:r>
                        <a:rPr lang="en-US" sz="2000" b="0" spc="0" baseline="0" dirty="0" smtClean="0">
                          <a:solidFill>
                            <a:schemeClr val="tx1"/>
                          </a:solidFill>
                        </a:rPr>
                        <a:t>Si se traslada permanentemente fuera del área de servicio del plan.</a:t>
                      </a:r>
                    </a:p>
                    <a:p>
                      <a:pPr marL="341313" lvl="1" indent="-339725" eaLnBrk="1" hangingPunct="1">
                        <a:spcBef>
                          <a:spcPts val="600"/>
                        </a:spcBef>
                        <a:buFont typeface="Wingdings" pitchFamily="2" charset="2"/>
                        <a:buChar char="§"/>
                      </a:pPr>
                      <a:r>
                        <a:rPr lang="en-US" sz="2000" b="0" spc="0" baseline="0" dirty="0" smtClean="0">
                          <a:solidFill>
                            <a:schemeClr val="tx1"/>
                          </a:solidFill>
                        </a:rPr>
                        <a:t>Si tiene Medicaid</a:t>
                      </a:r>
                    </a:p>
                    <a:p>
                      <a:pPr marL="341313" lvl="1" indent="-339725" eaLnBrk="1" hangingPunct="1">
                        <a:spcBef>
                          <a:spcPts val="600"/>
                        </a:spcBef>
                        <a:buFont typeface="Wingdings" pitchFamily="2" charset="2"/>
                        <a:buChar char="§"/>
                      </a:pPr>
                      <a:r>
                        <a:rPr lang="en-US" sz="2000" b="0" spc="0" baseline="0" dirty="0" smtClean="0">
                          <a:solidFill>
                            <a:schemeClr val="tx1"/>
                          </a:solidFill>
                        </a:rPr>
                        <a:t>Si el plan abandona el programa Medicare o reduce su área de servicios</a:t>
                      </a:r>
                    </a:p>
                    <a:p>
                      <a:pPr marL="341313" lvl="1" indent="-339725" eaLnBrk="1" hangingPunct="1">
                        <a:spcBef>
                          <a:spcPts val="600"/>
                        </a:spcBef>
                        <a:buFont typeface="Wingdings" pitchFamily="2" charset="2"/>
                        <a:buChar char="§"/>
                      </a:pPr>
                      <a:r>
                        <a:rPr lang="en-US" sz="2000" b="0" spc="0" dirty="0" smtClean="0">
                          <a:solidFill>
                            <a:schemeClr val="tx1"/>
                          </a:solidFill>
                        </a:rPr>
                        <a:t>Si deja o pierde la cobertura del empleador o un sindicato</a:t>
                      </a:r>
                    </a:p>
                    <a:p>
                      <a:pPr marL="341313" lvl="1" indent="-339725" eaLnBrk="1" hangingPunct="1">
                        <a:spcBef>
                          <a:spcPts val="600"/>
                        </a:spcBef>
                        <a:buFont typeface="Wingdings" pitchFamily="2" charset="2"/>
                        <a:buChar char="§"/>
                      </a:pPr>
                      <a:r>
                        <a:rPr lang="en-US" sz="2000" b="0" spc="0" dirty="0" smtClean="0">
                          <a:solidFill>
                            <a:schemeClr val="tx1"/>
                          </a:solidFill>
                        </a:rPr>
                        <a:t>Si ingresa a un centro de cuidado a largo plazo, vive allí o se retira de este.</a:t>
                      </a:r>
                    </a:p>
                    <a:p>
                      <a:pPr marL="341313" lvl="1" indent="-339725" eaLnBrk="1" hangingPunct="1">
                        <a:spcBef>
                          <a:spcPts val="600"/>
                        </a:spcBef>
                        <a:buFont typeface="Wingdings" pitchFamily="2" charset="2"/>
                        <a:buChar char="§"/>
                      </a:pPr>
                      <a:r>
                        <a:rPr lang="en-US" sz="2000" b="0" spc="0" dirty="0" smtClean="0">
                          <a:solidFill>
                            <a:schemeClr val="tx1"/>
                          </a:solidFill>
                        </a:rPr>
                        <a:t>Tiene un SEP continuo si califica para ayuda adicional</a:t>
                      </a:r>
                    </a:p>
                    <a:p>
                      <a:pPr marL="341313" lvl="1" indent="-339725" eaLnBrk="1" hangingPunct="1">
                        <a:spcBef>
                          <a:spcPts val="600"/>
                        </a:spcBef>
                        <a:buFont typeface="Wingdings" pitchFamily="2" charset="2"/>
                        <a:buChar char="§"/>
                      </a:pPr>
                      <a:r>
                        <a:rPr lang="en-US" sz="2000" b="0" spc="0" baseline="0" dirty="0" smtClean="0">
                          <a:solidFill>
                            <a:schemeClr val="tx1"/>
                          </a:solidFill>
                        </a:rPr>
                        <a:t>Si deja de ser elegible para recibir ayuda adicional </a:t>
                      </a:r>
                    </a:p>
                    <a:p>
                      <a:pPr marL="341313" lvl="1" indent="-339725" eaLnBrk="1" hangingPunct="1">
                        <a:spcBef>
                          <a:spcPts val="600"/>
                        </a:spcBef>
                        <a:buFont typeface="Wingdings" pitchFamily="2" charset="2"/>
                        <a:buChar char="§"/>
                      </a:pPr>
                      <a:r>
                        <a:rPr lang="en-US" sz="2000" b="0" spc="0" baseline="0" dirty="0" smtClean="0">
                          <a:solidFill>
                            <a:schemeClr val="tx1"/>
                          </a:solidFill>
                        </a:rPr>
                        <a:t>Si se une o cambia a un plan de 5 estrellas</a:t>
                      </a:r>
                    </a:p>
                    <a:p>
                      <a:pPr marL="341313" lvl="1" indent="-339725" eaLnBrk="1" hangingPunct="1">
                        <a:spcBef>
                          <a:spcPts val="600"/>
                        </a:spcBef>
                        <a:buFont typeface="Wingdings" pitchFamily="2" charset="2"/>
                        <a:buChar char="§"/>
                      </a:pPr>
                      <a:r>
                        <a:rPr lang="en-US" sz="2000" b="0" spc="0" baseline="0" dirty="0" smtClean="0">
                          <a:solidFill>
                            <a:schemeClr val="tx1"/>
                          </a:solidFill>
                        </a:rPr>
                        <a:t>Si recibe una notificación retroactiva de que es elegible para Medicare </a:t>
                      </a:r>
                      <a:endParaRPr lang="es-US" sz="2000" b="0" spc="0" dirty="0" smtClean="0">
                        <a:solidFill>
                          <a:schemeClr val="tx1"/>
                        </a:solidFill>
                      </a:endParaRPr>
                    </a:p>
                    <a:p>
                      <a:pPr marL="341313" lvl="1" indent="-339725" eaLnBrk="1" hangingPunct="1">
                        <a:spcBef>
                          <a:spcPts val="600"/>
                        </a:spcBef>
                        <a:buFont typeface="Wingdings" pitchFamily="2" charset="2"/>
                        <a:buChar char="§"/>
                      </a:pPr>
                      <a:r>
                        <a:rPr lang="en-US" sz="2000" b="0" spc="0" dirty="0" smtClean="0">
                          <a:solidFill>
                            <a:schemeClr val="tx1"/>
                          </a:solidFill>
                        </a:rPr>
                        <a:t>Otras circunstancias excepcionales</a:t>
                      </a:r>
                      <a:endParaRPr lang="es-US" sz="2000" b="0" spc="0" dirty="0">
                        <a:solidFill>
                          <a:schemeClr val="tx1"/>
                        </a:solidFill>
                      </a:endParaRPr>
                    </a:p>
                  </a:txBody>
                  <a:tcPr marL="68580" marR="68580" marT="34290" marB="34290">
                    <a:solidFill>
                      <a:srgbClr val="E9EDF4"/>
                    </a:solidFill>
                  </a:tcPr>
                </a:tc>
              </a:tr>
            </a:tbl>
          </a:graphicData>
        </a:graphic>
      </p:graphicFrame>
      <p:sp>
        <p:nvSpPr>
          <p:cNvPr id="13" name="Date Placeholder 12"/>
          <p:cNvSpPr>
            <a:spLocks noGrp="1"/>
          </p:cNvSpPr>
          <p:nvPr>
            <p:ph type="dt" sz="half" idx="10"/>
          </p:nvPr>
        </p:nvSpPr>
        <p:spPr/>
        <p:txBody>
          <a:bodyPr/>
          <a:lstStyle/>
          <a:p>
            <a:r>
              <a:rPr dirty="0" smtClean="0"/>
              <a:t>Mayo de 2016</a:t>
            </a:r>
            <a:endParaRPr lang="es-US" dirty="0"/>
          </a:p>
        </p:txBody>
      </p:sp>
      <p:sp>
        <p:nvSpPr>
          <p:cNvPr id="14" name="Footer Placeholder 13"/>
          <p:cNvSpPr>
            <a:spLocks noGrp="1"/>
          </p:cNvSpPr>
          <p:nvPr>
            <p:ph type="ftr" sz="quarter" idx="11"/>
          </p:nvPr>
        </p:nvSpPr>
        <p:spPr/>
        <p:txBody>
          <a:bodyPr/>
          <a:lstStyle/>
          <a:p>
            <a:r>
              <a:rPr dirty="0" smtClean="0"/>
              <a:t>Introducción a Medicare</a:t>
            </a:r>
            <a:endParaRPr lang="es-US" dirty="0"/>
          </a:p>
        </p:txBody>
      </p:sp>
      <p:sp>
        <p:nvSpPr>
          <p:cNvPr id="15" name="Slide Number Placeholder 14"/>
          <p:cNvSpPr>
            <a:spLocks noGrp="1"/>
          </p:cNvSpPr>
          <p:nvPr>
            <p:ph type="sldNum" sz="quarter" idx="12"/>
          </p:nvPr>
        </p:nvSpPr>
        <p:spPr/>
        <p:txBody>
          <a:bodyPr/>
          <a:lstStyle/>
          <a:p>
            <a:fld id="{D60A6685-DBF6-4C41-A0CC-AA9EA7A85A20}" type="slidenum">
              <a:rPr lang="en-US" smtClean="0"/>
              <a:t>83</a:t>
            </a:fld>
            <a:endParaRPr lang="es-US" dirty="0"/>
          </a:p>
        </p:txBody>
      </p:sp>
    </p:spTree>
    <p:extLst>
      <p:ext uri="{BB962C8B-B14F-4D97-AF65-F5344CB8AC3E}">
        <p14:creationId xmlns:p14="http://schemas.microsoft.com/office/powerpoint/2010/main" val="301828243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dirty="0" smtClean="0"/>
              <a:t>Cuándo puede unirse o cambiar de planes Medicare Advantage (MA)</a:t>
            </a:r>
            <a:endParaRPr lang="es-US" dirty="0"/>
          </a:p>
        </p:txBody>
      </p:sp>
      <p:graphicFrame>
        <p:nvGraphicFramePr>
          <p:cNvPr id="6" name="Table 5" descr="El contenido de la tabla se incluye en las notas del orador." title="Tabla con características del Período de Inscripción Especial de 5 Estrellas"/>
          <p:cNvGraphicFramePr>
            <a:graphicFrameLocks noGrp="1"/>
          </p:cNvGraphicFramePr>
          <p:nvPr>
            <p:extLst>
              <p:ext uri="{D42A27DB-BD31-4B8C-83A1-F6EECF244321}">
                <p14:modId xmlns:p14="http://schemas.microsoft.com/office/powerpoint/2010/main" val="1062711996"/>
              </p:ext>
            </p:extLst>
          </p:nvPr>
        </p:nvGraphicFramePr>
        <p:xfrm>
          <a:off x="123520" y="1157449"/>
          <a:ext cx="8784298" cy="5097780"/>
        </p:xfrm>
        <a:graphic>
          <a:graphicData uri="http://schemas.openxmlformats.org/drawingml/2006/table">
            <a:tbl>
              <a:tblPr firstRow="1" bandRow="1">
                <a:tableStyleId>{5C22544A-7EE6-4342-B048-85BDC9FD1C3A}</a:tableStyleId>
              </a:tblPr>
              <a:tblGrid>
                <a:gridCol w="1976467"/>
                <a:gridCol w="6807831"/>
              </a:tblGrid>
              <a:tr h="5078696">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tx1"/>
                          </a:solidFill>
                        </a:rPr>
                        <a:t>Período de Inscripción Especial (SEP en inglés) de 5 Estrellas</a:t>
                      </a:r>
                      <a:endParaRPr lang="es-US" sz="2400" b="1" kern="1200" dirty="0" smtClean="0">
                        <a:solidFill>
                          <a:schemeClr val="tx1"/>
                        </a:solidFill>
                      </a:endParaRPr>
                    </a:p>
                    <a:p>
                      <a:pPr marL="0" marR="0" lvl="2" indent="0" algn="l" defTabSz="914400" rtl="0" eaLnBrk="1" fontAlgn="auto" latinLnBrk="0" hangingPunct="1">
                        <a:lnSpc>
                          <a:spcPct val="100000"/>
                        </a:lnSpc>
                        <a:spcBef>
                          <a:spcPts val="0"/>
                        </a:spcBef>
                        <a:spcAft>
                          <a:spcPts val="0"/>
                        </a:spcAft>
                        <a:buClrTx/>
                        <a:buSzTx/>
                        <a:buFontTx/>
                        <a:buNone/>
                        <a:tabLst/>
                        <a:defRPr/>
                      </a:pPr>
                      <a:endParaRPr lang="es-US" sz="2400" b="1" kern="1200" dirty="0" smtClean="0">
                        <a:solidFill>
                          <a:schemeClr val="tx1"/>
                        </a:solidFill>
                        <a:latin typeface="+mn-lt"/>
                        <a:ea typeface="+mn-ea"/>
                        <a:cs typeface="+mn-cs"/>
                      </a:endParaRPr>
                    </a:p>
                  </a:txBody>
                  <a:tcPr marL="68580" marR="68580" marT="34290" marB="34290">
                    <a:solidFill>
                      <a:srgbClr val="E9EDF4"/>
                    </a:solidFill>
                  </a:tcPr>
                </a:tc>
                <a:tc>
                  <a:txBody>
                    <a:bodyPr/>
                    <a:lstStyle/>
                    <a:p>
                      <a:pPr marL="288925" marR="0" lvl="2" indent="-288925" algn="l" defTabSz="914400" rtl="0" eaLnBrk="1" fontAlgn="auto" latinLnBrk="0" hangingPunct="1">
                        <a:lnSpc>
                          <a:spcPts val="3000"/>
                        </a:lnSpc>
                        <a:spcBef>
                          <a:spcPts val="0"/>
                        </a:spcBef>
                        <a:spcAft>
                          <a:spcPts val="0"/>
                        </a:spcAft>
                        <a:buClrTx/>
                        <a:buSzTx/>
                        <a:buFont typeface="Wingdings" pitchFamily="2" charset="2"/>
                        <a:buChar char="§"/>
                        <a:tabLst/>
                        <a:defRPr/>
                      </a:pPr>
                      <a:r>
                        <a:rPr lang="en-US" sz="1800" b="0" dirty="0" smtClean="0">
                          <a:solidFill>
                            <a:schemeClr val="tx1"/>
                          </a:solidFill>
                        </a:rPr>
                        <a:t>Puede inscribirse en una Plan MA, el Plan Medicare de Medicamentos Recetados (PDP), un plan Medicare Advantage con cobertura de medicamentos rectados (MA-PD) o un plan de costos de 5 estrellas. </a:t>
                      </a:r>
                    </a:p>
                    <a:p>
                      <a:pPr marL="288925" marR="0" lvl="2" indent="-288925" algn="l" defTabSz="914400" rtl="0" eaLnBrk="1" fontAlgn="auto" latinLnBrk="0" hangingPunct="1">
                        <a:lnSpc>
                          <a:spcPts val="3000"/>
                        </a:lnSpc>
                        <a:spcBef>
                          <a:spcPts val="0"/>
                        </a:spcBef>
                        <a:spcAft>
                          <a:spcPts val="0"/>
                        </a:spcAft>
                        <a:buClrTx/>
                        <a:buSzTx/>
                        <a:buFont typeface="Wingdings" pitchFamily="2" charset="2"/>
                        <a:buChar char="§"/>
                        <a:tabLst/>
                        <a:defRPr/>
                      </a:pPr>
                      <a:r>
                        <a:rPr lang="en-US" sz="1800" b="0" dirty="0" smtClean="0">
                          <a:solidFill>
                            <a:schemeClr val="tx1"/>
                          </a:solidFill>
                        </a:rPr>
                        <a:t>La inscripción es una vez por año del 8 de diciembre al 30 de noviembre.</a:t>
                      </a:r>
                      <a:endParaRPr lang="es-US" sz="1800" b="0" dirty="0" smtClean="0">
                        <a:solidFill>
                          <a:schemeClr val="tx1"/>
                        </a:solidFill>
                      </a:endParaRPr>
                    </a:p>
                    <a:p>
                      <a:pPr marL="288925" marR="0" lvl="2" indent="-288925" algn="l" defTabSz="914400" rtl="0" eaLnBrk="1" fontAlgn="auto" latinLnBrk="0" hangingPunct="1">
                        <a:lnSpc>
                          <a:spcPts val="3000"/>
                        </a:lnSpc>
                        <a:spcBef>
                          <a:spcPts val="0"/>
                        </a:spcBef>
                        <a:spcAft>
                          <a:spcPts val="0"/>
                        </a:spcAft>
                        <a:buClrTx/>
                        <a:buSzTx/>
                        <a:buFont typeface="Wingdings" pitchFamily="2" charset="2"/>
                        <a:buChar char="§"/>
                        <a:tabLst/>
                        <a:defRPr/>
                      </a:pPr>
                      <a:r>
                        <a:rPr lang="en-US" sz="1800" b="0" dirty="0" smtClean="0">
                          <a:solidFill>
                            <a:schemeClr val="tx1"/>
                          </a:solidFill>
                        </a:rPr>
                        <a:t>El nuevo plan comienza el primer día del mes después de haberse inscripto </a:t>
                      </a:r>
                    </a:p>
                    <a:p>
                      <a:pPr marL="288925" marR="0" lvl="2" indent="-288925" algn="l" defTabSz="914400" rtl="0" eaLnBrk="1" fontAlgn="auto" latinLnBrk="0" hangingPunct="1">
                        <a:lnSpc>
                          <a:spcPts val="3000"/>
                        </a:lnSpc>
                        <a:spcBef>
                          <a:spcPts val="0"/>
                        </a:spcBef>
                        <a:spcAft>
                          <a:spcPts val="0"/>
                        </a:spcAft>
                        <a:buClrTx/>
                        <a:buSzTx/>
                        <a:buFont typeface="Wingdings" pitchFamily="2" charset="2"/>
                        <a:buChar char="§"/>
                        <a:tabLst/>
                        <a:defRPr/>
                      </a:pPr>
                      <a:r>
                        <a:rPr lang="en-US" sz="1800" b="0" dirty="0" smtClean="0">
                          <a:solidFill>
                            <a:schemeClr val="tx1"/>
                          </a:solidFill>
                        </a:rPr>
                        <a:t>La calificación de estrellas se otorga una vez al año</a:t>
                      </a:r>
                    </a:p>
                    <a:p>
                      <a:pPr marL="568325" marR="0" lvl="1" indent="-284163" algn="l" defTabSz="914400" rtl="0" eaLnBrk="1" fontAlgn="auto" latinLnBrk="0" hangingPunct="1">
                        <a:lnSpc>
                          <a:spcPct val="100000"/>
                        </a:lnSpc>
                        <a:spcBef>
                          <a:spcPts val="600"/>
                        </a:spcBef>
                        <a:spcAft>
                          <a:spcPts val="0"/>
                        </a:spcAft>
                        <a:buClrTx/>
                        <a:buSzTx/>
                        <a:buFont typeface="Arial" pitchFamily="34" charset="0"/>
                        <a:buChar char="•"/>
                        <a:tabLst/>
                        <a:defRPr/>
                      </a:pPr>
                      <a:r>
                        <a:rPr kumimoji="0" lang="en-US" sz="1800" b="0" i="0" u="none" strike="noStrike" kern="1200" cap="none" spc="0" normalizeH="0" baseline="0" noProof="0" dirty="0" smtClean="0">
                          <a:ln>
                            <a:noFill/>
                          </a:ln>
                          <a:solidFill>
                            <a:schemeClr val="tx1"/>
                          </a:solidFill>
                          <a:effectLst/>
                          <a:uLnTx/>
                          <a:uFillTx/>
                          <a:latin typeface="+mn-lt"/>
                        </a:rPr>
                        <a:t>Las calificaciones se asignan en octubre y entran en vigencia el 1 de enero</a:t>
                      </a:r>
                    </a:p>
                    <a:p>
                      <a:pPr marL="568325" marR="0" lvl="1" indent="-284163" algn="l" defTabSz="914400" rtl="0" eaLnBrk="1" fontAlgn="auto" latinLnBrk="0" hangingPunct="1">
                        <a:lnSpc>
                          <a:spcPct val="100000"/>
                        </a:lnSpc>
                        <a:spcBef>
                          <a:spcPts val="600"/>
                        </a:spcBef>
                        <a:spcAft>
                          <a:spcPts val="0"/>
                        </a:spcAft>
                        <a:buClrTx/>
                        <a:buSzTx/>
                        <a:buFont typeface="Arial" pitchFamily="34" charset="0"/>
                        <a:buChar char="•"/>
                        <a:tabLst/>
                        <a:defRPr/>
                      </a:pPr>
                      <a:r>
                        <a:rPr kumimoji="0" lang="en-US" sz="1800" b="0" i="0" u="none" strike="noStrike" kern="1200" cap="none" spc="0" normalizeH="0" baseline="0" noProof="0" dirty="0" smtClean="0">
                          <a:ln>
                            <a:noFill/>
                          </a:ln>
                          <a:solidFill>
                            <a:schemeClr val="tx1"/>
                          </a:solidFill>
                          <a:effectLst/>
                          <a:uLnTx/>
                          <a:uFillTx/>
                          <a:latin typeface="+mn-lt"/>
                        </a:rPr>
                        <a:t>Use el Buscador de Planes de Medicare para ver las calificaciones</a:t>
                      </a:r>
                    </a:p>
                    <a:p>
                      <a:pPr marL="850900" marR="0" lvl="3" indent="-282575" algn="l" defTabSz="914400" rtl="0" eaLnBrk="0" fontAlgn="base" latinLnBrk="0" hangingPunct="0">
                        <a:lnSpc>
                          <a:spcPct val="100000"/>
                        </a:lnSpc>
                        <a:spcBef>
                          <a:spcPts val="600"/>
                        </a:spcBef>
                        <a:spcAft>
                          <a:spcPct val="0"/>
                        </a:spcAft>
                        <a:buClrTx/>
                        <a:buSzPct val="50000"/>
                        <a:buFont typeface="Wingdings" pitchFamily="2" charset="2"/>
                        <a:buChar char="q"/>
                        <a:tabLst/>
                        <a:defRPr/>
                      </a:pPr>
                      <a:r>
                        <a:rPr kumimoji="0" lang="en-US" sz="1800" b="0" i="0" u="none" strike="noStrike" kern="1200" cap="none" spc="-20" normalizeH="0" baseline="0" noProof="0" dirty="0" smtClean="0">
                          <a:ln>
                            <a:noFill/>
                          </a:ln>
                          <a:solidFill>
                            <a:schemeClr val="tx1"/>
                          </a:solidFill>
                          <a:effectLst/>
                          <a:uLnTx/>
                          <a:uFillTx/>
                          <a:latin typeface="+mn-lt"/>
                        </a:rPr>
                        <a:t>Revise la Calificación General de los Planes para encontrar planes </a:t>
                      </a:r>
                      <a:r>
                        <a:rPr sz="1800" b="0" dirty="0" err="1">
                          <a:solidFill>
                            <a:schemeClr val="tx1"/>
                          </a:solidFill>
                        </a:rPr>
                        <a:t>elegibles</a:t>
                      </a:r>
                      <a:endParaRPr sz="1800" b="0" dirty="0">
                        <a:solidFill>
                          <a:schemeClr val="tx1"/>
                        </a:solidFill>
                      </a:endParaRPr>
                    </a:p>
                  </a:txBody>
                  <a:tcPr marL="68580" marR="68580" marT="34290" marB="34290">
                    <a:solidFill>
                      <a:srgbClr val="E9EDF4"/>
                    </a:solidFill>
                  </a:tcPr>
                </a:tc>
              </a:tr>
            </a:tbl>
          </a:graphicData>
        </a:graphic>
      </p:graphicFrame>
      <p:sp>
        <p:nvSpPr>
          <p:cNvPr id="13" name="Date Placeholder 12"/>
          <p:cNvSpPr>
            <a:spLocks noGrp="1"/>
          </p:cNvSpPr>
          <p:nvPr>
            <p:ph type="dt" sz="half" idx="10"/>
          </p:nvPr>
        </p:nvSpPr>
        <p:spPr/>
        <p:txBody>
          <a:bodyPr/>
          <a:lstStyle/>
          <a:p>
            <a:r>
              <a:rPr dirty="0" smtClean="0"/>
              <a:t>Mayo de 2016</a:t>
            </a:r>
            <a:endParaRPr lang="es-US" dirty="0"/>
          </a:p>
        </p:txBody>
      </p:sp>
      <p:sp>
        <p:nvSpPr>
          <p:cNvPr id="14" name="Footer Placeholder 13"/>
          <p:cNvSpPr>
            <a:spLocks noGrp="1"/>
          </p:cNvSpPr>
          <p:nvPr>
            <p:ph type="ftr" sz="quarter" idx="11"/>
          </p:nvPr>
        </p:nvSpPr>
        <p:spPr/>
        <p:txBody>
          <a:bodyPr/>
          <a:lstStyle/>
          <a:p>
            <a:r>
              <a:rPr dirty="0" smtClean="0"/>
              <a:t>Introducción a Medicare</a:t>
            </a:r>
            <a:endParaRPr lang="es-US" dirty="0"/>
          </a:p>
        </p:txBody>
      </p:sp>
      <p:sp>
        <p:nvSpPr>
          <p:cNvPr id="15" name="Slide Number Placeholder 14"/>
          <p:cNvSpPr>
            <a:spLocks noGrp="1"/>
          </p:cNvSpPr>
          <p:nvPr>
            <p:ph type="sldNum" sz="quarter" idx="12"/>
          </p:nvPr>
        </p:nvSpPr>
        <p:spPr/>
        <p:txBody>
          <a:bodyPr/>
          <a:lstStyle/>
          <a:p>
            <a:fld id="{D60A6685-DBF6-4C41-A0CC-AA9EA7A85A20}" type="slidenum">
              <a:rPr lang="en-US" smtClean="0"/>
              <a:t>84</a:t>
            </a:fld>
            <a:endParaRPr lang="es-US" dirty="0"/>
          </a:p>
        </p:txBody>
      </p:sp>
    </p:spTree>
    <p:extLst>
      <p:ext uri="{BB962C8B-B14F-4D97-AF65-F5344CB8AC3E}">
        <p14:creationId xmlns:p14="http://schemas.microsoft.com/office/powerpoint/2010/main" val="2039539805"/>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dirty="0" smtClean="0"/>
              <a:t>Cuándo puede dejar un plan Medicare Advantage (MA)</a:t>
            </a:r>
            <a:endParaRPr lang="es-US" dirty="0"/>
          </a:p>
        </p:txBody>
      </p:sp>
      <p:graphicFrame>
        <p:nvGraphicFramePr>
          <p:cNvPr id="9" name="Content Placeholder 6" descr="El contenido de la tabla se incluye en las notas del orador." title="Tabla que describe cuándo puede dejar un plan Medicare Advantage"/>
          <p:cNvGraphicFramePr>
            <a:graphicFrameLocks/>
          </p:cNvGraphicFramePr>
          <p:nvPr>
            <p:extLst>
              <p:ext uri="{D42A27DB-BD31-4B8C-83A1-F6EECF244321}">
                <p14:modId xmlns:p14="http://schemas.microsoft.com/office/powerpoint/2010/main" val="1856277342"/>
              </p:ext>
            </p:extLst>
          </p:nvPr>
        </p:nvGraphicFramePr>
        <p:xfrm>
          <a:off x="122830" y="1227551"/>
          <a:ext cx="8802806" cy="4997884"/>
        </p:xfrm>
        <a:graphic>
          <a:graphicData uri="http://schemas.openxmlformats.org/drawingml/2006/table">
            <a:tbl>
              <a:tblPr firstRow="1" bandRow="1">
                <a:tableStyleId>{5C22544A-7EE6-4342-B048-85BDC9FD1C3A}</a:tableStyleId>
              </a:tblPr>
              <a:tblGrid>
                <a:gridCol w="2004995"/>
                <a:gridCol w="6797811"/>
              </a:tblGrid>
              <a:tr h="4997884">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400" b="1" kern="1200" baseline="0" dirty="0" smtClean="0">
                          <a:solidFill>
                            <a:schemeClr val="dk1"/>
                          </a:solidFill>
                          <a:latin typeface="+mn-lt"/>
                        </a:rPr>
                        <a:t>1 de </a:t>
                      </a:r>
                      <a:r>
                        <a:rPr lang="en-US" sz="2400" b="1" kern="1200" baseline="0" dirty="0" smtClean="0">
                          <a:solidFill>
                            <a:schemeClr val="tx1"/>
                          </a:solidFill>
                          <a:latin typeface="+mn-lt"/>
                        </a:rPr>
                        <a:t>enero</a:t>
                      </a:r>
                      <a:r>
                        <a:rPr lang="en-US" sz="2400" b="1" kern="1200" baseline="0" dirty="0" smtClean="0">
                          <a:solidFill>
                            <a:schemeClr val="dk1"/>
                          </a:solidFill>
                          <a:latin typeface="+mn-lt"/>
                        </a:rPr>
                        <a:t> 14 de </a:t>
                      </a:r>
                      <a:r>
                        <a:rPr lang="en-US" sz="2400" b="1" kern="1200" baseline="0" dirty="0" smtClean="0">
                          <a:solidFill>
                            <a:schemeClr val="tx1"/>
                          </a:solidFill>
                          <a:latin typeface="+mn-lt"/>
                        </a:rPr>
                        <a:t>febrer</a:t>
                      </a:r>
                      <a:r>
                        <a:rPr lang="en-US" sz="2400" b="1" kern="1200" baseline="0" dirty="0" smtClean="0">
                          <a:solidFill>
                            <a:schemeClr val="dk1"/>
                          </a:solidFill>
                          <a:latin typeface="+mn-lt"/>
                        </a:rPr>
                        <a:t>o</a:t>
                      </a:r>
                    </a:p>
                    <a:p>
                      <a:pPr marL="0" marR="0" lvl="2" indent="0" algn="l" defTabSz="914400" rtl="0" eaLnBrk="1" fontAlgn="auto" latinLnBrk="0" hangingPunct="1">
                        <a:lnSpc>
                          <a:spcPct val="100000"/>
                        </a:lnSpc>
                        <a:spcBef>
                          <a:spcPts val="0"/>
                        </a:spcBef>
                        <a:spcAft>
                          <a:spcPts val="0"/>
                        </a:spcAft>
                        <a:buClrTx/>
                        <a:buSzTx/>
                        <a:buFontTx/>
                        <a:buNone/>
                        <a:tabLst/>
                        <a:defRPr/>
                      </a:pPr>
                      <a:endParaRPr lang="es-US" sz="2400" b="1" dirty="0" smtClean="0"/>
                    </a:p>
                    <a:p>
                      <a:pPr marL="0" marR="0" lvl="2" indent="0" algn="l" defTabSz="914400" rtl="0" eaLnBrk="1" fontAlgn="auto" latinLnBrk="0" hangingPunct="1">
                        <a:lnSpc>
                          <a:spcPct val="100000"/>
                        </a:lnSpc>
                        <a:spcBef>
                          <a:spcPts val="0"/>
                        </a:spcBef>
                        <a:spcAft>
                          <a:spcPts val="0"/>
                        </a:spcAft>
                        <a:buClrTx/>
                        <a:buSzTx/>
                        <a:buFontTx/>
                        <a:buNone/>
                        <a:tabLst/>
                        <a:defRPr/>
                      </a:pPr>
                      <a:endParaRPr lang="es-US" sz="2400" dirty="0" smtClean="0"/>
                    </a:p>
                    <a:p>
                      <a:pPr marL="0" marR="0" lvl="2" indent="0" algn="l" defTabSz="914400" rtl="0" eaLnBrk="1" fontAlgn="auto" latinLnBrk="0" hangingPunct="1">
                        <a:lnSpc>
                          <a:spcPct val="100000"/>
                        </a:lnSpc>
                        <a:spcBef>
                          <a:spcPts val="0"/>
                        </a:spcBef>
                        <a:spcAft>
                          <a:spcPts val="0"/>
                        </a:spcAft>
                        <a:buClrTx/>
                        <a:buSzTx/>
                        <a:buFontTx/>
                        <a:buNone/>
                        <a:tabLst/>
                        <a:defRPr/>
                      </a:pPr>
                      <a:endParaRPr lang="es-US" sz="2400" b="1" dirty="0"/>
                    </a:p>
                  </a:txBody>
                  <a:tcPr marL="68580" marR="68580" marT="34290" marB="34290">
                    <a:solidFill>
                      <a:srgbClr val="E9EDF4"/>
                    </a:solidFill>
                  </a:tcPr>
                </a:tc>
                <a:tc>
                  <a:txBody>
                    <a:bodyPr/>
                    <a:lstStyle/>
                    <a:p>
                      <a:pPr marL="344488" marR="0" lvl="0" indent="-344488" algn="l" defTabSz="914400" rtl="0" eaLnBrk="1" fontAlgn="auto" latinLnBrk="0" hangingPunct="1">
                        <a:lnSpc>
                          <a:spcPct val="100000"/>
                        </a:lnSpc>
                        <a:spcBef>
                          <a:spcPts val="600"/>
                        </a:spcBef>
                        <a:spcAft>
                          <a:spcPts val="0"/>
                        </a:spcAft>
                        <a:buClrTx/>
                        <a:buSzTx/>
                        <a:buFont typeface="Wingdings" pitchFamily="2" charset="2"/>
                        <a:buChar char="§"/>
                        <a:tabLst/>
                        <a:defRPr/>
                      </a:pPr>
                      <a:r>
                        <a:rPr lang="en-US" sz="2400" b="0" kern="1200" baseline="0" dirty="0" smtClean="0">
                          <a:solidFill>
                            <a:schemeClr val="dk1"/>
                          </a:solidFill>
                          <a:latin typeface="+mn-lt"/>
                        </a:rPr>
                        <a:t>Puede dejar un plan MA</a:t>
                      </a:r>
                    </a:p>
                    <a:p>
                      <a:pPr marL="344488" indent="-344488">
                        <a:lnSpc>
                          <a:spcPct val="100000"/>
                        </a:lnSpc>
                        <a:spcBef>
                          <a:spcPts val="600"/>
                        </a:spcBef>
                        <a:buFont typeface="Wingdings" pitchFamily="2" charset="2"/>
                        <a:buChar char="§"/>
                      </a:pPr>
                      <a:r>
                        <a:rPr lang="en-US" sz="2400" b="0" kern="1200" baseline="0" dirty="0" smtClean="0">
                          <a:solidFill>
                            <a:schemeClr val="dk1"/>
                          </a:solidFill>
                          <a:latin typeface="+mn-lt"/>
                        </a:rPr>
                        <a:t>Cambia a Medicare Original.</a:t>
                      </a:r>
                    </a:p>
                    <a:p>
                      <a:pPr marL="625475" lvl="0" indent="-288925">
                        <a:lnSpc>
                          <a:spcPct val="100000"/>
                        </a:lnSpc>
                        <a:spcBef>
                          <a:spcPts val="600"/>
                        </a:spcBef>
                        <a:buFont typeface="Arial" pitchFamily="34" charset="0"/>
                        <a:buChar char="•"/>
                      </a:pPr>
                      <a:r>
                        <a:rPr lang="en-US" sz="2400" b="0" kern="1200" baseline="0" dirty="0" smtClean="0">
                          <a:solidFill>
                            <a:schemeClr val="dk1"/>
                          </a:solidFill>
                          <a:latin typeface="+mn-lt"/>
                        </a:rPr>
                        <a:t>La cobertura comienza el primer día del mes después de haberse cambiado </a:t>
                      </a:r>
                    </a:p>
                    <a:p>
                      <a:pPr marL="625475" lvl="0" indent="-288925" algn="l" defTabSz="914400" rtl="0" eaLnBrk="1" latinLnBrk="0" hangingPunct="1">
                        <a:lnSpc>
                          <a:spcPct val="100000"/>
                        </a:lnSpc>
                        <a:spcBef>
                          <a:spcPts val="600"/>
                        </a:spcBef>
                        <a:buFont typeface="Arial" pitchFamily="34" charset="0"/>
                        <a:buChar char="•"/>
                      </a:pPr>
                      <a:r>
                        <a:rPr lang="en-US" sz="2400" b="0" kern="1200" baseline="0" dirty="0" smtClean="0">
                          <a:solidFill>
                            <a:schemeClr val="dk1"/>
                          </a:solidFill>
                          <a:latin typeface="+mn-lt"/>
                        </a:rPr>
                        <a:t>Para inscribirse en un Plan Parte D</a:t>
                      </a:r>
                    </a:p>
                    <a:p>
                      <a:pPr marL="914400" marR="0" lvl="3" indent="-288925" algn="l" defTabSz="914400" rtl="0" eaLnBrk="0" fontAlgn="base" latinLnBrk="0" hangingPunct="0">
                        <a:lnSpc>
                          <a:spcPct val="100000"/>
                        </a:lnSpc>
                        <a:spcBef>
                          <a:spcPts val="600"/>
                        </a:spcBef>
                        <a:spcAft>
                          <a:spcPct val="0"/>
                        </a:spcAft>
                        <a:buClrTx/>
                        <a:buSzPct val="50000"/>
                        <a:buFont typeface="Wingdings" pitchFamily="2" charset="2"/>
                        <a:buChar char="q"/>
                        <a:tabLst/>
                        <a:defRPr/>
                      </a:pPr>
                      <a:r>
                        <a:rPr kumimoji="0" lang="en-US" sz="2400" b="0" i="0" u="none" strike="noStrike" kern="1200" cap="none" spc="-20" normalizeH="0" baseline="0" dirty="0" smtClean="0">
                          <a:ln>
                            <a:noFill/>
                          </a:ln>
                          <a:solidFill>
                            <a:prstClr val="black"/>
                          </a:solidFill>
                          <a:effectLst/>
                          <a:uLnTx/>
                          <a:uFillTx/>
                          <a:latin typeface="+mn-lt"/>
                        </a:rPr>
                        <a:t>La cobertura de medicamentos comienza el primer día del mes después de que el plan reciba su inscripción</a:t>
                      </a:r>
                    </a:p>
                    <a:p>
                      <a:pPr marL="347472" marR="0" lvl="1" indent="-347472" algn="l" defTabSz="914400" rtl="0" eaLnBrk="1" fontAlgn="auto" latinLnBrk="0" hangingPunct="1">
                        <a:lnSpc>
                          <a:spcPct val="100000"/>
                        </a:lnSpc>
                        <a:spcBef>
                          <a:spcPts val="600"/>
                        </a:spcBef>
                        <a:spcAft>
                          <a:spcPts val="0"/>
                        </a:spcAft>
                        <a:buClrTx/>
                        <a:buSzTx/>
                        <a:buFont typeface="Wingdings" pitchFamily="2" charset="2"/>
                        <a:buChar char="§"/>
                        <a:tabLst/>
                        <a:defRPr/>
                      </a:pPr>
                      <a:r>
                        <a:rPr kumimoji="0" lang="en-US" sz="2400" b="0" i="0" u="none" strike="noStrike" kern="1200" cap="none" spc="0" normalizeH="0" baseline="0" noProof="0" dirty="0" smtClean="0">
                          <a:ln>
                            <a:noFill/>
                          </a:ln>
                          <a:solidFill>
                            <a:prstClr val="black"/>
                          </a:solidFill>
                          <a:effectLst/>
                          <a:uLnTx/>
                          <a:uFillTx/>
                          <a:latin typeface="+mn-lt"/>
                        </a:rPr>
                        <a:t>No puede unirse a otro plan MA durante este período</a:t>
                      </a:r>
                    </a:p>
                    <a:p>
                      <a:pPr marL="347472" marR="0" lvl="1" indent="-347472" algn="l" defTabSz="914400" rtl="0" eaLnBrk="1" fontAlgn="auto" latinLnBrk="0" hangingPunct="1">
                        <a:lnSpc>
                          <a:spcPct val="100000"/>
                        </a:lnSpc>
                        <a:spcBef>
                          <a:spcPts val="600"/>
                        </a:spcBef>
                        <a:spcAft>
                          <a:spcPts val="0"/>
                        </a:spcAft>
                        <a:buClrTx/>
                        <a:buSzTx/>
                        <a:buFont typeface="Wingdings" pitchFamily="2" charset="2"/>
                        <a:buChar char="§"/>
                        <a:tabLst/>
                        <a:defRPr/>
                      </a:pPr>
                      <a:r>
                        <a:rPr kumimoji="0" lang="en-US" sz="2400" b="0" i="0" u="none" strike="noStrike" kern="1200" cap="none" spc="0" normalizeH="0" baseline="0" noProof="0" dirty="0" smtClean="0">
                          <a:ln>
                            <a:noFill/>
                          </a:ln>
                          <a:solidFill>
                            <a:prstClr val="black"/>
                          </a:solidFill>
                          <a:effectLst/>
                          <a:uLnTx/>
                          <a:uFillTx/>
                          <a:latin typeface="+mn-lt"/>
                        </a:rPr>
                        <a:t>Es posible que pueda adquirir una póliza de Seguro Suplementario de Medicare (Medigap)</a:t>
                      </a:r>
                      <a:endParaRPr lang="es-US" sz="2400" b="0" dirty="0">
                        <a:solidFill>
                          <a:schemeClr val="tx1"/>
                        </a:solidFill>
                      </a:endParaRPr>
                    </a:p>
                  </a:txBody>
                  <a:tcPr marL="68580" marR="68580" marT="34290" marB="34290">
                    <a:solidFill>
                      <a:srgbClr val="E9EDF4"/>
                    </a:solidFill>
                  </a:tcPr>
                </a:tc>
              </a:tr>
            </a:tbl>
          </a:graphicData>
        </a:graphic>
      </p:graphicFrame>
      <p:sp>
        <p:nvSpPr>
          <p:cNvPr id="13" name="Date Placeholder 12"/>
          <p:cNvSpPr>
            <a:spLocks noGrp="1"/>
          </p:cNvSpPr>
          <p:nvPr>
            <p:ph type="dt" sz="half" idx="10"/>
          </p:nvPr>
        </p:nvSpPr>
        <p:spPr/>
        <p:txBody>
          <a:bodyPr/>
          <a:lstStyle/>
          <a:p>
            <a:r>
              <a:rPr dirty="0" smtClean="0"/>
              <a:t>Mayo de 2016</a:t>
            </a:r>
            <a:endParaRPr lang="es-US" dirty="0"/>
          </a:p>
        </p:txBody>
      </p:sp>
      <p:sp>
        <p:nvSpPr>
          <p:cNvPr id="14" name="Footer Placeholder 13"/>
          <p:cNvSpPr>
            <a:spLocks noGrp="1"/>
          </p:cNvSpPr>
          <p:nvPr>
            <p:ph type="ftr" sz="quarter" idx="11"/>
          </p:nvPr>
        </p:nvSpPr>
        <p:spPr/>
        <p:txBody>
          <a:bodyPr/>
          <a:lstStyle/>
          <a:p>
            <a:r>
              <a:rPr dirty="0" smtClean="0"/>
              <a:t>Introducción a Medicare</a:t>
            </a:r>
            <a:endParaRPr lang="es-US" dirty="0"/>
          </a:p>
        </p:txBody>
      </p:sp>
      <p:sp>
        <p:nvSpPr>
          <p:cNvPr id="15" name="Slide Number Placeholder 14"/>
          <p:cNvSpPr>
            <a:spLocks noGrp="1"/>
          </p:cNvSpPr>
          <p:nvPr>
            <p:ph type="sldNum" sz="quarter" idx="12"/>
          </p:nvPr>
        </p:nvSpPr>
        <p:spPr/>
        <p:txBody>
          <a:bodyPr/>
          <a:lstStyle/>
          <a:p>
            <a:fld id="{D60A6685-DBF6-4C41-A0CC-AA9EA7A85A20}" type="slidenum">
              <a:rPr lang="en-US" smtClean="0"/>
              <a:t>85</a:t>
            </a:fld>
            <a:endParaRPr lang="es-US" dirty="0"/>
          </a:p>
        </p:txBody>
      </p:sp>
    </p:spTree>
    <p:extLst>
      <p:ext uri="{BB962C8B-B14F-4D97-AF65-F5344CB8AC3E}">
        <p14:creationId xmlns:p14="http://schemas.microsoft.com/office/powerpoint/2010/main" val="60452688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Title 1"/>
          <p:cNvSpPr>
            <a:spLocks noGrp="1"/>
          </p:cNvSpPr>
          <p:nvPr>
            <p:ph type="title"/>
          </p:nvPr>
        </p:nvSpPr>
        <p:spPr/>
        <p:txBody>
          <a:bodyPr/>
          <a:lstStyle/>
          <a:p>
            <a:r>
              <a:rPr dirty="0" smtClean="0"/>
              <a:t>Tipos de planes Medicare Advantage</a:t>
            </a:r>
          </a:p>
        </p:txBody>
      </p:sp>
      <p:sp>
        <p:nvSpPr>
          <p:cNvPr id="10242" name="Content Placeholder 2"/>
          <p:cNvSpPr>
            <a:spLocks noGrp="1"/>
          </p:cNvSpPr>
          <p:nvPr>
            <p:ph idx="1"/>
          </p:nvPr>
        </p:nvSpPr>
        <p:spPr/>
        <p:txBody>
          <a:bodyPr/>
          <a:lstStyle/>
          <a:p>
            <a:r>
              <a:rPr dirty="0" smtClean="0"/>
              <a:t>Organización para el mantenimiento de la salud (HMO)</a:t>
            </a:r>
          </a:p>
          <a:p>
            <a:r>
              <a:rPr dirty="0" smtClean="0"/>
              <a:t>HMO Punto de Servicio  </a:t>
            </a:r>
          </a:p>
          <a:p>
            <a:r>
              <a:rPr dirty="0" smtClean="0"/>
              <a:t>Organización de Proveedor Preferido </a:t>
            </a:r>
          </a:p>
          <a:p>
            <a:r>
              <a:rPr dirty="0" smtClean="0"/>
              <a:t>Plan para Necesidades Especiales </a:t>
            </a:r>
          </a:p>
          <a:p>
            <a:r>
              <a:rPr dirty="0" smtClean="0"/>
              <a:t>Servicio privado de pago por servicio </a:t>
            </a:r>
          </a:p>
          <a:p>
            <a:r>
              <a:rPr dirty="0" smtClean="0"/>
              <a:t>Cuenta de Ahorros Médicos de Medicare </a:t>
            </a:r>
          </a:p>
          <a:p>
            <a:endParaRPr lang="es-US" dirty="0" smtClean="0"/>
          </a:p>
          <a:p>
            <a:pPr lvl="3"/>
            <a:endParaRPr lang="es-US" dirty="0" smtClean="0"/>
          </a:p>
          <a:p>
            <a:pPr lvl="1"/>
            <a:endParaRPr lang="es-US" dirty="0"/>
          </a:p>
        </p:txBody>
      </p:sp>
      <p:sp>
        <p:nvSpPr>
          <p:cNvPr id="10" name="Date Placeholder 9"/>
          <p:cNvSpPr>
            <a:spLocks noGrp="1"/>
          </p:cNvSpPr>
          <p:nvPr>
            <p:ph type="dt" sz="half" idx="10"/>
          </p:nvPr>
        </p:nvSpPr>
        <p:spPr/>
        <p:txBody>
          <a:bodyPr/>
          <a:lstStyle/>
          <a:p>
            <a:r>
              <a:rPr dirty="0" smtClean="0"/>
              <a:t>Mayo de 2016</a:t>
            </a:r>
            <a:endParaRPr lang="es-US" dirty="0"/>
          </a:p>
        </p:txBody>
      </p:sp>
      <p:sp>
        <p:nvSpPr>
          <p:cNvPr id="11" name="Footer Placeholder 10"/>
          <p:cNvSpPr>
            <a:spLocks noGrp="1"/>
          </p:cNvSpPr>
          <p:nvPr>
            <p:ph type="ftr" sz="quarter" idx="11"/>
          </p:nvPr>
        </p:nvSpPr>
        <p:spPr/>
        <p:txBody>
          <a:bodyPr/>
          <a:lstStyle/>
          <a:p>
            <a:r>
              <a:rPr dirty="0" smtClean="0"/>
              <a:t>Introducción a Medicare</a:t>
            </a:r>
            <a:endParaRPr lang="es-US" dirty="0"/>
          </a:p>
        </p:txBody>
      </p:sp>
      <p:sp>
        <p:nvSpPr>
          <p:cNvPr id="12" name="Slide Number Placeholder 11"/>
          <p:cNvSpPr>
            <a:spLocks noGrp="1"/>
          </p:cNvSpPr>
          <p:nvPr>
            <p:ph type="sldNum" sz="quarter" idx="12"/>
          </p:nvPr>
        </p:nvSpPr>
        <p:spPr/>
        <p:txBody>
          <a:bodyPr/>
          <a:lstStyle/>
          <a:p>
            <a:fld id="{D60A6685-DBF6-4C41-A0CC-AA9EA7A85A20}" type="slidenum">
              <a:rPr lang="en-US" smtClean="0"/>
              <a:t>86</a:t>
            </a:fld>
            <a:endParaRPr lang="es-US" dirty="0"/>
          </a:p>
        </p:txBody>
      </p:sp>
    </p:spTree>
    <p:custDataLst>
      <p:tags r:id="rId1"/>
    </p:custDataLst>
    <p:extLst>
      <p:ext uri="{BB962C8B-B14F-4D97-AF65-F5344CB8AC3E}">
        <p14:creationId xmlns:p14="http://schemas.microsoft.com/office/powerpoint/2010/main" val="40515521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p:txBody>
          <a:bodyPr/>
          <a:lstStyle/>
          <a:p>
            <a:r>
              <a:rPr dirty="0" smtClean="0"/>
              <a:t>Otros planes de Medicare</a:t>
            </a:r>
          </a:p>
        </p:txBody>
      </p:sp>
      <p:sp>
        <p:nvSpPr>
          <p:cNvPr id="61442" name="Rectangle 3"/>
          <p:cNvSpPr>
            <a:spLocks noGrp="1" noChangeArrowheads="1"/>
          </p:cNvSpPr>
          <p:nvPr>
            <p:ph idx="1"/>
          </p:nvPr>
        </p:nvSpPr>
        <p:spPr/>
        <p:txBody>
          <a:bodyPr>
            <a:normAutofit fontScale="92500" lnSpcReduction="20000"/>
          </a:bodyPr>
          <a:lstStyle/>
          <a:p>
            <a:r>
              <a:rPr dirty="0" smtClean="0"/>
              <a:t>Algunos tipos de planes de salud Medicare que ofrecen cobertura de cuidado de la salud no son parte de Medicare Advantage</a:t>
            </a:r>
          </a:p>
          <a:p>
            <a:pPr lvl="1" indent="-292100"/>
            <a:r>
              <a:rPr dirty="0" smtClean="0"/>
              <a:t>Pero sí son parte de Medicare</a:t>
            </a:r>
          </a:p>
          <a:p>
            <a:pPr lvl="1" indent="-292100"/>
            <a:r>
              <a:rPr dirty="0" smtClean="0"/>
              <a:t>Algunos ofrecen cobertura de la Parte A y/o Parte B </a:t>
            </a:r>
          </a:p>
          <a:p>
            <a:pPr lvl="1" indent="-292100"/>
            <a:r>
              <a:rPr dirty="0" smtClean="0"/>
              <a:t>Algunos ofrecen cobertura Medicare para medicamentos recetados </a:t>
            </a:r>
          </a:p>
          <a:p>
            <a:pPr lvl="1" indent="-292100"/>
            <a:r>
              <a:rPr dirty="0" smtClean="0"/>
              <a:t>Algunos ejemplos: </a:t>
            </a:r>
          </a:p>
          <a:p>
            <a:pPr lvl="2"/>
            <a:r>
              <a:rPr dirty="0" smtClean="0"/>
              <a:t>Plan(es) de Costo(s) Medicare</a:t>
            </a:r>
          </a:p>
          <a:p>
            <a:pPr lvl="2"/>
            <a:r>
              <a:rPr dirty="0" smtClean="0"/>
              <a:t>Proyectos de Innovación y Programas Piloto</a:t>
            </a:r>
          </a:p>
          <a:p>
            <a:pPr lvl="2"/>
            <a:r>
              <a:rPr dirty="0" smtClean="0"/>
              <a:t>Programa Medicare de Cuidado Integral para Ancianos (PACE)</a:t>
            </a:r>
            <a:endParaRPr lang="es-US" dirty="0"/>
          </a:p>
        </p:txBody>
      </p:sp>
      <p:sp>
        <p:nvSpPr>
          <p:cNvPr id="10" name="Date Placeholder 9"/>
          <p:cNvSpPr>
            <a:spLocks noGrp="1"/>
          </p:cNvSpPr>
          <p:nvPr>
            <p:ph type="dt" sz="half" idx="10"/>
          </p:nvPr>
        </p:nvSpPr>
        <p:spPr/>
        <p:txBody>
          <a:bodyPr/>
          <a:lstStyle/>
          <a:p>
            <a:r>
              <a:rPr dirty="0" smtClean="0"/>
              <a:t>Mayo de 2016</a:t>
            </a:r>
            <a:endParaRPr lang="es-US" dirty="0"/>
          </a:p>
        </p:txBody>
      </p:sp>
      <p:sp>
        <p:nvSpPr>
          <p:cNvPr id="11" name="Footer Placeholder 10"/>
          <p:cNvSpPr>
            <a:spLocks noGrp="1"/>
          </p:cNvSpPr>
          <p:nvPr>
            <p:ph type="ftr" sz="quarter" idx="11"/>
          </p:nvPr>
        </p:nvSpPr>
        <p:spPr/>
        <p:txBody>
          <a:bodyPr/>
          <a:lstStyle/>
          <a:p>
            <a:r>
              <a:rPr dirty="0" smtClean="0"/>
              <a:t>Introducción a Medicare</a:t>
            </a:r>
            <a:endParaRPr lang="es-US" dirty="0"/>
          </a:p>
        </p:txBody>
      </p:sp>
      <p:sp>
        <p:nvSpPr>
          <p:cNvPr id="12" name="Slide Number Placeholder 11"/>
          <p:cNvSpPr>
            <a:spLocks noGrp="1"/>
          </p:cNvSpPr>
          <p:nvPr>
            <p:ph type="sldNum" sz="quarter" idx="12"/>
          </p:nvPr>
        </p:nvSpPr>
        <p:spPr/>
        <p:txBody>
          <a:bodyPr/>
          <a:lstStyle/>
          <a:p>
            <a:fld id="{D60A6685-DBF6-4C41-A0CC-AA9EA7A85A20}" type="slidenum">
              <a:rPr lang="en-US" smtClean="0"/>
              <a:t>87</a:t>
            </a:fld>
            <a:endParaRPr lang="es-US" dirty="0"/>
          </a:p>
        </p:txBody>
      </p:sp>
    </p:spTree>
    <p:custDataLst>
      <p:tags r:id="rId1"/>
    </p:custDataLst>
    <p:extLst>
      <p:ext uri="{BB962C8B-B14F-4D97-AF65-F5344CB8AC3E}">
        <p14:creationId xmlns:p14="http://schemas.microsoft.com/office/powerpoint/2010/main" val="858378632"/>
      </p:ext>
    </p:extLst>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Cómo comparar planes en el Buscador de Planes de Medicare</a:t>
            </a:r>
            <a:endParaRPr lang="es-US" dirty="0"/>
          </a:p>
        </p:txBody>
      </p:sp>
      <p:sp>
        <p:nvSpPr>
          <p:cNvPr id="3" name="Content Placeholder 2"/>
          <p:cNvSpPr>
            <a:spLocks noGrp="1"/>
          </p:cNvSpPr>
          <p:nvPr>
            <p:ph idx="1"/>
          </p:nvPr>
        </p:nvSpPr>
        <p:spPr>
          <a:xfrm>
            <a:off x="231821" y="1267326"/>
            <a:ext cx="5883230" cy="4909637"/>
          </a:xfrm>
        </p:spPr>
        <p:txBody>
          <a:bodyPr/>
          <a:lstStyle/>
          <a:p>
            <a:r>
              <a:rPr dirty="0" smtClean="0"/>
              <a:t>Busque planes </a:t>
            </a:r>
            <a:r>
              <a:rPr dirty="0"/>
              <a:t/>
            </a:r>
            <a:br>
              <a:rPr dirty="0"/>
            </a:br>
            <a:r>
              <a:rPr dirty="0" smtClean="0"/>
              <a:t>de salud y para medicamentos</a:t>
            </a:r>
          </a:p>
          <a:p>
            <a:r>
              <a:rPr dirty="0" smtClean="0"/>
              <a:t>Personalice su búsqueda</a:t>
            </a:r>
            <a:r>
              <a:rPr dirty="0"/>
              <a:t/>
            </a:r>
            <a:br>
              <a:rPr dirty="0"/>
            </a:br>
            <a:r>
              <a:rPr dirty="0" smtClean="0"/>
              <a:t>para encontrar planes según </a:t>
            </a:r>
            <a:r>
              <a:rPr dirty="0"/>
              <a:t/>
            </a:r>
            <a:br>
              <a:rPr dirty="0"/>
            </a:br>
            <a:r>
              <a:rPr dirty="0" smtClean="0"/>
              <a:t>sus necesidades</a:t>
            </a:r>
          </a:p>
          <a:p>
            <a:r>
              <a:rPr dirty="0" smtClean="0"/>
              <a:t>Compare los planes en cuanto a sus estrellas, beneficios, costos y más</a:t>
            </a:r>
          </a:p>
          <a:p>
            <a:r>
              <a:rPr dirty="0" smtClean="0"/>
              <a:t>Visite </a:t>
            </a:r>
            <a:r>
              <a:rPr lang="en-US" dirty="0" smtClean="0">
                <a:hlinkClick r:id="rId3"/>
              </a:rPr>
              <a:t>Medicare.gov/find-a-plan/</a:t>
            </a:r>
            <a:endParaRPr lang="es-US" dirty="0"/>
          </a:p>
        </p:txBody>
      </p:sp>
      <p:pic>
        <p:nvPicPr>
          <p:cNvPr id="1026" name="Picture 2" descr="Foto de la página del Buscador de Planes de Medicare en Medicare.gov" title="Gráfico de la página de Medicare.gov para el buscador de planes de Medicar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5050" y="1873369"/>
            <a:ext cx="2920621" cy="304429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Date Placeholder 11"/>
          <p:cNvSpPr>
            <a:spLocks noGrp="1"/>
          </p:cNvSpPr>
          <p:nvPr>
            <p:ph type="dt" sz="half" idx="10"/>
          </p:nvPr>
        </p:nvSpPr>
        <p:spPr/>
        <p:txBody>
          <a:bodyPr/>
          <a:lstStyle/>
          <a:p>
            <a:r>
              <a:rPr lang="en-US" dirty="0" smtClean="0">
                <a:solidFill>
                  <a:prstClr val="black">
                    <a:tint val="75000"/>
                  </a:prstClr>
                </a:solidFill>
              </a:rPr>
              <a:t>Mayo de 2016</a:t>
            </a:r>
            <a:endParaRPr lang="es-US" dirty="0">
              <a:solidFill>
                <a:prstClr val="black">
                  <a:tint val="75000"/>
                </a:prstClr>
              </a:solidFill>
            </a:endParaRPr>
          </a:p>
        </p:txBody>
      </p:sp>
      <p:sp>
        <p:nvSpPr>
          <p:cNvPr id="13" name="Footer Placeholder 12"/>
          <p:cNvSpPr>
            <a:spLocks noGrp="1"/>
          </p:cNvSpPr>
          <p:nvPr>
            <p:ph type="ftr" sz="quarter" idx="11"/>
          </p:nvPr>
        </p:nvSpPr>
        <p:spPr/>
        <p:txBody>
          <a:bodyPr/>
          <a:lstStyle/>
          <a:p>
            <a:r>
              <a:rPr lang="en-US" dirty="0" smtClean="0">
                <a:solidFill>
                  <a:prstClr val="black">
                    <a:tint val="75000"/>
                  </a:prstClr>
                </a:solidFill>
              </a:rPr>
              <a:t>Introducción a Medicare</a:t>
            </a:r>
            <a:endParaRPr lang="es-US" dirty="0">
              <a:solidFill>
                <a:prstClr val="black">
                  <a:tint val="75000"/>
                </a:prstClr>
              </a:solidFill>
            </a:endParaRPr>
          </a:p>
        </p:txBody>
      </p:sp>
      <p:sp>
        <p:nvSpPr>
          <p:cNvPr id="14" name="Slide Number Placeholder 13"/>
          <p:cNvSpPr>
            <a:spLocks noGrp="1"/>
          </p:cNvSpPr>
          <p:nvPr>
            <p:ph type="sldNum" sz="quarter" idx="12"/>
          </p:nvPr>
        </p:nvSpPr>
        <p:spPr/>
        <p:txBody>
          <a:bodyPr/>
          <a:lstStyle/>
          <a:p>
            <a:fld id="{D60A6685-DBF6-4C41-A0CC-AA9EA7A85A20}" type="slidenum">
              <a:rPr lang="en-US" smtClean="0">
                <a:solidFill>
                  <a:prstClr val="black">
                    <a:tint val="75000"/>
                  </a:prstClr>
                </a:solidFill>
              </a:rPr>
              <a:pPr/>
              <a:t>88</a:t>
            </a:fld>
            <a:endParaRPr lang="es-US" dirty="0">
              <a:solidFill>
                <a:prstClr val="black">
                  <a:tint val="75000"/>
                </a:prstClr>
              </a:solidFill>
            </a:endParaRPr>
          </a:p>
        </p:txBody>
      </p:sp>
    </p:spTree>
    <p:extLst>
      <p:ext uri="{BB962C8B-B14F-4D97-AF65-F5344CB8AC3E}">
        <p14:creationId xmlns:p14="http://schemas.microsoft.com/office/powerpoint/2010/main" val="3401523845"/>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221673" y="1493284"/>
            <a:ext cx="4350327" cy="2642213"/>
          </a:xfrm>
        </p:spPr>
        <p:txBody>
          <a:bodyPr>
            <a:noAutofit/>
          </a:bodyPr>
          <a:lstStyle/>
          <a:p>
            <a:pPr lvl="0" algn="l">
              <a:lnSpc>
                <a:spcPct val="100000"/>
              </a:lnSpc>
              <a:spcBef>
                <a:spcPts val="600"/>
              </a:spcBef>
            </a:pPr>
            <a:r>
              <a:rPr lang="en-US" sz="3200" b="0" dirty="0">
                <a:solidFill>
                  <a:prstClr val="black"/>
                </a:solidFill>
                <a:latin typeface="Calibri" panose="020F0502020204030204"/>
              </a:rPr>
              <a:t>La mayoría de las personas inscriptas en un Plan Medicare Advantage continuarán pagando una prima mensual de Medicare Parte B. </a:t>
            </a:r>
          </a:p>
        </p:txBody>
      </p:sp>
      <p:sp>
        <p:nvSpPr>
          <p:cNvPr id="3" name="TPAnswers"/>
          <p:cNvSpPr>
            <a:spLocks noGrp="1"/>
          </p:cNvSpPr>
          <p:nvPr>
            <p:ph type="body" idx="1"/>
          </p:nvPr>
        </p:nvSpPr>
        <p:spPr>
          <a:xfrm>
            <a:off x="443345" y="4675051"/>
            <a:ext cx="4114800" cy="2814319"/>
          </a:xfrm>
        </p:spPr>
        <p:txBody>
          <a:bodyPr>
            <a:normAutofit/>
          </a:bodyPr>
          <a:lstStyle/>
          <a:p>
            <a:pPr marL="514350" indent="-514350">
              <a:spcBef>
                <a:spcPct val="20000"/>
              </a:spcBef>
              <a:buFont typeface="Wingdings" panose="05000000000000000000" pitchFamily="2" charset="2"/>
              <a:buAutoNum type="alphaLcPeriod"/>
            </a:pPr>
            <a:r>
              <a:rPr dirty="0" smtClean="0"/>
              <a:t>Verdadero</a:t>
            </a:r>
          </a:p>
          <a:p>
            <a:pPr marL="514350" indent="-514350">
              <a:spcBef>
                <a:spcPct val="20000"/>
              </a:spcBef>
              <a:buFont typeface="Wingdings" panose="05000000000000000000" pitchFamily="2" charset="2"/>
              <a:buAutoNum type="alphaLcPeriod"/>
            </a:pPr>
            <a:r>
              <a:rPr dirty="0" smtClean="0"/>
              <a:t>Falso</a:t>
            </a:r>
            <a:endParaRPr lang="es-US" dirty="0"/>
          </a:p>
        </p:txBody>
      </p:sp>
      <p:sp>
        <p:nvSpPr>
          <p:cNvPr id="4" name="Footer Placeholder 3"/>
          <p:cNvSpPr>
            <a:spLocks noGrp="1"/>
          </p:cNvSpPr>
          <p:nvPr>
            <p:ph type="ftr" sz="quarter" idx="10"/>
          </p:nvPr>
        </p:nvSpPr>
        <p:spPr/>
        <p:txBody>
          <a:bodyPr/>
          <a:lstStyle/>
          <a:p>
            <a:r>
              <a:rPr dirty="0" smtClean="0"/>
              <a:t>Introducción a Medicare</a:t>
            </a:r>
            <a:endParaRPr lang="es-US" dirty="0"/>
          </a:p>
        </p:txBody>
      </p:sp>
      <p:sp>
        <p:nvSpPr>
          <p:cNvPr id="5" name="Slide Number Placeholder 4"/>
          <p:cNvSpPr>
            <a:spLocks noGrp="1"/>
          </p:cNvSpPr>
          <p:nvPr>
            <p:ph type="sldNum" sz="quarter" idx="11"/>
          </p:nvPr>
        </p:nvSpPr>
        <p:spPr/>
        <p:txBody>
          <a:bodyPr/>
          <a:lstStyle/>
          <a:p>
            <a:fld id="{D3B75908-2BC4-4CCC-BE4B-63652A0FD379}" type="slidenum">
              <a:rPr lang="en-US" smtClean="0"/>
              <a:t>89</a:t>
            </a:fld>
            <a:endParaRPr lang="es-US" dirty="0"/>
          </a:p>
        </p:txBody>
      </p:sp>
      <p:sp>
        <p:nvSpPr>
          <p:cNvPr id="6" name="Date Placeholder 5"/>
          <p:cNvSpPr>
            <a:spLocks noGrp="1"/>
          </p:cNvSpPr>
          <p:nvPr>
            <p:ph type="dt" sz="half" idx="12"/>
          </p:nvPr>
        </p:nvSpPr>
        <p:spPr/>
        <p:txBody>
          <a:bodyPr/>
          <a:lstStyle/>
          <a:p>
            <a:r>
              <a:rPr dirty="0" smtClean="0"/>
              <a:t>Mayo de 2016</a:t>
            </a:r>
            <a:endParaRPr lang="es-US" dirty="0"/>
          </a:p>
        </p:txBody>
      </p:sp>
      <p:sp>
        <p:nvSpPr>
          <p:cNvPr id="8" name="Title 6"/>
          <p:cNvSpPr txBox="1">
            <a:spLocks/>
          </p:cNvSpPr>
          <p:nvPr/>
        </p:nvSpPr>
        <p:spPr>
          <a:xfrm>
            <a:off x="0" y="11341"/>
            <a:ext cx="9144000" cy="935143"/>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a:lstStyle>
          <a:p>
            <a:r>
              <a:rPr dirty="0" smtClean="0"/>
              <a:t>Compruebe su conocimiento: pregunta 5</a:t>
            </a:r>
            <a:endParaRPr lang="es-US" dirty="0"/>
          </a:p>
        </p:txBody>
      </p:sp>
      <p:sp>
        <p:nvSpPr>
          <p:cNvPr id="9" name="CorShape1" descr="Muestra un cuadro rojo alrededor de la respuesta para indicar que es la correcta." title="Respuesta correcta"/>
          <p:cNvSpPr/>
          <p:nvPr>
            <p:custDataLst>
              <p:tags r:id="rId2"/>
            </p:custDataLst>
          </p:nvPr>
        </p:nvSpPr>
        <p:spPr>
          <a:xfrm>
            <a:off x="443345" y="4769044"/>
            <a:ext cx="2364249" cy="455386"/>
          </a:xfrm>
          <a:prstGeom prst="roundRect">
            <a:avLst/>
          </a:prstGeom>
          <a:noFill/>
          <a:ln w="38100"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S" sz="1350" dirty="0">
              <a:solidFill>
                <a:prstClr val="white"/>
              </a:solidFill>
            </a:endParaRPr>
          </a:p>
        </p:txBody>
      </p:sp>
    </p:spTree>
    <p:custDataLst>
      <p:tags r:id="rId1"/>
    </p:custDataLst>
    <p:extLst>
      <p:ext uri="{BB962C8B-B14F-4D97-AF65-F5344CB8AC3E}">
        <p14:creationId xmlns:p14="http://schemas.microsoft.com/office/powerpoint/2010/main" val="4260579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repeatDur="0" restart="never"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Cuándo debe inscribirse a Medicare</a:t>
            </a:r>
            <a:endParaRPr lang="es-US" dirty="0"/>
          </a:p>
        </p:txBody>
      </p:sp>
      <p:sp>
        <p:nvSpPr>
          <p:cNvPr id="3" name="Content Placeholder 2"/>
          <p:cNvSpPr>
            <a:spLocks noGrp="1"/>
          </p:cNvSpPr>
          <p:nvPr>
            <p:ph idx="1"/>
          </p:nvPr>
        </p:nvSpPr>
        <p:spPr>
          <a:xfrm>
            <a:off x="0" y="994611"/>
            <a:ext cx="9143999" cy="5514473"/>
          </a:xfrm>
        </p:spPr>
        <p:txBody>
          <a:bodyPr/>
          <a:lstStyle/>
          <a:p>
            <a:r>
              <a:rPr lang="en-US" sz="2400" dirty="0" smtClean="0"/>
              <a:t>Puede inscribirse por primera vez durante su período de inscripción inicial (IEP, en inglés), que dura 7 meses.</a:t>
            </a:r>
          </a:p>
          <a:p>
            <a:endParaRPr lang="es-US" sz="2400" dirty="0" smtClean="0"/>
          </a:p>
          <a:p>
            <a:endParaRPr lang="es-US" sz="2400" dirty="0"/>
          </a:p>
          <a:p>
            <a:endParaRPr lang="es-US" sz="2400" dirty="0" smtClean="0"/>
          </a:p>
          <a:p>
            <a:endParaRPr lang="es-US" sz="2400" dirty="0" smtClean="0"/>
          </a:p>
          <a:p>
            <a:endParaRPr lang="es-US" sz="2400" dirty="0"/>
          </a:p>
          <a:p>
            <a:endParaRPr lang="es-US" sz="2400" dirty="0" smtClean="0"/>
          </a:p>
          <a:p>
            <a:r>
              <a:rPr lang="en-US" sz="2400" dirty="0" smtClean="0"/>
              <a:t>Puede inscribirse gratis en la Parte A en cualquier momento después de que comience el IEP.</a:t>
            </a:r>
          </a:p>
          <a:p>
            <a:r>
              <a:rPr lang="en-US" sz="2400" dirty="0" smtClean="0"/>
              <a:t>Solo puede inscribirse en la Parte B (y por una prima a la Parte A) durante el IEP y otros períodos limitados.</a:t>
            </a:r>
          </a:p>
          <a:p>
            <a:r>
              <a:rPr lang="en-US" sz="2400" dirty="0" smtClean="0"/>
              <a:t>Si no se inscribe durante el IEP puede recibir una multa.</a:t>
            </a:r>
          </a:p>
          <a:p>
            <a:endParaRPr lang="es-US" sz="2800" dirty="0"/>
          </a:p>
        </p:txBody>
      </p:sp>
      <p:grpSp>
        <p:nvGrpSpPr>
          <p:cNvPr id="5" name="Group 4" descr="Tabla de inscripción que describe el período de siete meses para el período de inscripción inicial de Medicare. Incluye los tres meses antes del mes en el que cumple 65 años El mes en el que cumple 65 años y los tres meses después del mes en el que cumpla 65 años." title="Tabla que muestra cuándo inscribirse en Medicare"/>
          <p:cNvGrpSpPr/>
          <p:nvPr/>
        </p:nvGrpSpPr>
        <p:grpSpPr>
          <a:xfrm>
            <a:off x="1128159" y="1854761"/>
            <a:ext cx="7232699" cy="2584888"/>
            <a:chOff x="1128159" y="1987112"/>
            <a:chExt cx="7232699" cy="2584888"/>
          </a:xfrm>
        </p:grpSpPr>
        <p:pic>
          <p:nvPicPr>
            <p:cNvPr id="1029" name="Picture 5" descr="Explica la importancia de inscribirse dentro de los 3 meses previos al mes en el que cumple 65 años para garantizar que su cobertura comience en el mes que cumple 65 años. Inscribirse en el mes de su cumpleaños o en los últimos 3 meses del Período de Inscripción Inicial de 7 meses demorará el inicio de la cobertura." title="Gráfico de calendario"/>
            <p:cNvPicPr>
              <a:picLocks noChangeAspect="1" noChangeArrowheads="1"/>
            </p:cNvPicPr>
            <p:nvPr/>
          </p:nvPicPr>
          <p:blipFill rotWithShape="1">
            <a:blip r:embed="rId3">
              <a:extLst>
                <a:ext uri="{28A0092B-C50C-407E-A947-70E740481C1C}">
                  <a14:useLocalDpi xmlns:a14="http://schemas.microsoft.com/office/drawing/2010/main" val="0"/>
                </a:ext>
              </a:extLst>
            </a:blip>
            <a:srcRect l="9010" t="33073" r="8488" b="16306"/>
            <a:stretch/>
          </p:blipFill>
          <p:spPr bwMode="auto">
            <a:xfrm>
              <a:off x="1128159" y="1987112"/>
              <a:ext cx="7232699" cy="258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4486275" y="4086226"/>
              <a:ext cx="1971675" cy="200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4" name="Date Placeholder 13"/>
          <p:cNvSpPr>
            <a:spLocks noGrp="1"/>
          </p:cNvSpPr>
          <p:nvPr>
            <p:ph type="dt" sz="half" idx="10"/>
          </p:nvPr>
        </p:nvSpPr>
        <p:spPr>
          <a:xfrm>
            <a:off x="612608" y="6388435"/>
            <a:ext cx="2057400" cy="365125"/>
          </a:xfrm>
        </p:spPr>
        <p:txBody>
          <a:bodyPr/>
          <a:lstStyle/>
          <a:p>
            <a:r>
              <a:rPr dirty="0" smtClean="0"/>
              <a:t>Mayo de 2016</a:t>
            </a:r>
            <a:endParaRPr lang="es-US" dirty="0"/>
          </a:p>
        </p:txBody>
      </p:sp>
      <p:sp>
        <p:nvSpPr>
          <p:cNvPr id="15" name="Footer Placeholder 14"/>
          <p:cNvSpPr>
            <a:spLocks noGrp="1"/>
          </p:cNvSpPr>
          <p:nvPr>
            <p:ph type="ftr" sz="quarter" idx="11"/>
          </p:nvPr>
        </p:nvSpPr>
        <p:spPr>
          <a:xfrm>
            <a:off x="3028950" y="6388435"/>
            <a:ext cx="3086100" cy="365125"/>
          </a:xfrm>
        </p:spPr>
        <p:txBody>
          <a:bodyPr/>
          <a:lstStyle/>
          <a:p>
            <a:r>
              <a:rPr dirty="0" smtClean="0"/>
              <a:t>Introducción a Medicare</a:t>
            </a:r>
            <a:endParaRPr lang="es-US" dirty="0"/>
          </a:p>
        </p:txBody>
      </p:sp>
      <p:sp>
        <p:nvSpPr>
          <p:cNvPr id="16" name="Slide Number Placeholder 15"/>
          <p:cNvSpPr>
            <a:spLocks noGrp="1"/>
          </p:cNvSpPr>
          <p:nvPr>
            <p:ph type="sldNum" sz="quarter" idx="12"/>
          </p:nvPr>
        </p:nvSpPr>
        <p:spPr>
          <a:xfrm>
            <a:off x="6457950" y="6388435"/>
            <a:ext cx="2057400" cy="365125"/>
          </a:xfrm>
        </p:spPr>
        <p:txBody>
          <a:bodyPr/>
          <a:lstStyle/>
          <a:p>
            <a:fld id="{D60A6685-DBF6-4C41-A0CC-AA9EA7A85A20}" type="slidenum">
              <a:rPr lang="en-US" smtClean="0"/>
              <a:pPr/>
              <a:t>9</a:t>
            </a:fld>
            <a:endParaRPr lang="es-US" dirty="0"/>
          </a:p>
        </p:txBody>
      </p:sp>
    </p:spTree>
    <p:extLst>
      <p:ext uri="{BB962C8B-B14F-4D97-AF65-F5344CB8AC3E}">
        <p14:creationId xmlns:p14="http://schemas.microsoft.com/office/powerpoint/2010/main" val="1448263342"/>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noAutofit/>
          </a:bodyPr>
          <a:lstStyle>
            <a:lvl1pPr>
              <a:defRPr sz="3600">
                <a:solidFill>
                  <a:schemeClr val="bg1"/>
                </a:solidFill>
              </a:defRPr>
            </a:lvl1pPr>
          </a:lstStyle>
          <a:p>
            <a:r>
              <a:rPr sz="3200" dirty="0" smtClean="0"/>
              <a:t>Lección 3: Derechos y procesos de apelación</a:t>
            </a:r>
          </a:p>
        </p:txBody>
      </p:sp>
      <p:sp>
        <p:nvSpPr>
          <p:cNvPr id="86018" name="Content Placeholder 1"/>
          <p:cNvSpPr>
            <a:spLocks noGrp="1"/>
          </p:cNvSpPr>
          <p:nvPr>
            <p:ph idx="1"/>
          </p:nvPr>
        </p:nvSpPr>
        <p:spPr/>
        <p:txBody>
          <a:bodyPr/>
          <a:lstStyle/>
          <a:p>
            <a:r>
              <a:rPr dirty="0" smtClean="0"/>
              <a:t>Derechos de los pacientes</a:t>
            </a:r>
          </a:p>
          <a:p>
            <a:r>
              <a:rPr dirty="0" smtClean="0"/>
              <a:t>Proceso de apelación</a:t>
            </a:r>
          </a:p>
          <a:p>
            <a:pPr lvl="1"/>
            <a:r>
              <a:rPr dirty="0" smtClean="0"/>
              <a:t>Parte A y Parte B (Medicare Original)</a:t>
            </a:r>
          </a:p>
          <a:p>
            <a:pPr lvl="2"/>
            <a:r>
              <a:rPr dirty="0" smtClean="0"/>
              <a:t>Derechos de Medigap</a:t>
            </a:r>
          </a:p>
          <a:p>
            <a:pPr lvl="1"/>
            <a:r>
              <a:rPr dirty="0" smtClean="0"/>
              <a:t>Parte C (Medicare Advantage)</a:t>
            </a:r>
          </a:p>
          <a:p>
            <a:pPr lvl="1"/>
            <a:r>
              <a:rPr dirty="0" smtClean="0"/>
              <a:t>Parte D (Cobertura Medicare para medicamentos recetados)</a:t>
            </a:r>
          </a:p>
          <a:p>
            <a:pPr lvl="1"/>
            <a:endParaRPr lang="es-US" dirty="0"/>
          </a:p>
        </p:txBody>
      </p:sp>
      <p:sp>
        <p:nvSpPr>
          <p:cNvPr id="15" name="Footer Placeholder 14"/>
          <p:cNvSpPr>
            <a:spLocks noGrp="1"/>
          </p:cNvSpPr>
          <p:nvPr>
            <p:ph type="ftr" sz="quarter" idx="11"/>
          </p:nvPr>
        </p:nvSpPr>
        <p:spPr/>
        <p:txBody>
          <a:bodyPr/>
          <a:lstStyle/>
          <a:p>
            <a:r>
              <a:rPr dirty="0" smtClean="0"/>
              <a:t>Introducción a Medicare</a:t>
            </a:r>
            <a:endParaRPr lang="es-US" dirty="0"/>
          </a:p>
        </p:txBody>
      </p:sp>
      <p:sp>
        <p:nvSpPr>
          <p:cNvPr id="16" name="Slide Number Placeholder 15"/>
          <p:cNvSpPr>
            <a:spLocks noGrp="1"/>
          </p:cNvSpPr>
          <p:nvPr>
            <p:ph type="sldNum" sz="quarter" idx="12"/>
          </p:nvPr>
        </p:nvSpPr>
        <p:spPr/>
        <p:txBody>
          <a:bodyPr/>
          <a:lstStyle/>
          <a:p>
            <a:fld id="{D3B75908-2BC4-4CCC-BE4B-63652A0FD379}" type="slidenum">
              <a:rPr lang="en-US" smtClean="0"/>
              <a:pPr/>
              <a:t>90</a:t>
            </a:fld>
            <a:endParaRPr lang="es-US" dirty="0"/>
          </a:p>
        </p:txBody>
      </p:sp>
      <p:sp>
        <p:nvSpPr>
          <p:cNvPr id="14" name="Date Placeholder 13"/>
          <p:cNvSpPr>
            <a:spLocks noGrp="1"/>
          </p:cNvSpPr>
          <p:nvPr>
            <p:ph type="dt" sz="half" idx="2"/>
          </p:nvPr>
        </p:nvSpPr>
        <p:spPr/>
        <p:txBody>
          <a:bodyPr/>
          <a:lstStyle/>
          <a:p>
            <a:r>
              <a:rPr dirty="0" smtClean="0"/>
              <a:t>Mayo de 2016</a:t>
            </a:r>
            <a:endParaRPr lang="es-US" dirty="0"/>
          </a:p>
        </p:txBody>
      </p:sp>
    </p:spTree>
    <p:custDataLst>
      <p:tags r:id="rId1"/>
    </p:custData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dirty="0" smtClean="0"/>
              <a:t>Derechos Medicare garantizados</a:t>
            </a:r>
            <a:endParaRPr lang="es-US" dirty="0"/>
          </a:p>
        </p:txBody>
      </p:sp>
      <p:sp>
        <p:nvSpPr>
          <p:cNvPr id="7" name="Content Placeholder 6"/>
          <p:cNvSpPr>
            <a:spLocks noGrp="1"/>
          </p:cNvSpPr>
          <p:nvPr>
            <p:ph idx="1"/>
          </p:nvPr>
        </p:nvSpPr>
        <p:spPr/>
        <p:txBody>
          <a:bodyPr>
            <a:normAutofit fontScale="92500" lnSpcReduction="20000"/>
          </a:bodyPr>
          <a:lstStyle/>
          <a:p>
            <a:pPr>
              <a:lnSpc>
                <a:spcPct val="110000"/>
              </a:lnSpc>
            </a:pPr>
            <a:r>
              <a:rPr dirty="0" smtClean="0"/>
              <a:t>Derechos específicos de </a:t>
            </a:r>
          </a:p>
          <a:p>
            <a:pPr lvl="1" indent="-292100">
              <a:lnSpc>
                <a:spcPct val="110000"/>
              </a:lnSpc>
            </a:pPr>
            <a:r>
              <a:rPr dirty="0" smtClean="0"/>
              <a:t>Medicare Original </a:t>
            </a:r>
          </a:p>
          <a:p>
            <a:pPr lvl="1" indent="-292100">
              <a:lnSpc>
                <a:spcPct val="110000"/>
              </a:lnSpc>
            </a:pPr>
            <a:r>
              <a:rPr dirty="0" smtClean="0"/>
              <a:t>Medicare Advantage y otros planes de salud de Medicare</a:t>
            </a:r>
          </a:p>
          <a:p>
            <a:pPr lvl="1" indent="-292100">
              <a:lnSpc>
                <a:spcPct val="110000"/>
              </a:lnSpc>
            </a:pPr>
            <a:r>
              <a:rPr dirty="0" smtClean="0"/>
              <a:t>Planes de Medicamentos Recetados de Medicare</a:t>
            </a:r>
          </a:p>
          <a:p>
            <a:pPr lvl="1" indent="-292100">
              <a:lnSpc>
                <a:spcPct val="110000"/>
              </a:lnSpc>
            </a:pPr>
            <a:r>
              <a:rPr dirty="0" smtClean="0"/>
              <a:t>En general, estos derechos </a:t>
            </a:r>
          </a:p>
          <a:p>
            <a:pPr lvl="2">
              <a:lnSpc>
                <a:spcPct val="110000"/>
              </a:lnSpc>
            </a:pPr>
            <a:r>
              <a:rPr dirty="0" smtClean="0"/>
              <a:t>Lo protegen cuando recibe atención médica</a:t>
            </a:r>
          </a:p>
          <a:p>
            <a:pPr lvl="2">
              <a:lnSpc>
                <a:spcPct val="110000"/>
              </a:lnSpc>
            </a:pPr>
            <a:r>
              <a:rPr dirty="0" smtClean="0"/>
              <a:t>Lo protegen contra prácticas no éticas</a:t>
            </a:r>
          </a:p>
          <a:p>
            <a:pPr lvl="2">
              <a:lnSpc>
                <a:spcPct val="110000"/>
              </a:lnSpc>
            </a:pPr>
            <a:r>
              <a:rPr dirty="0" smtClean="0"/>
              <a:t>Se aseguran de que reciba servicios necesarios por razones médicas </a:t>
            </a:r>
          </a:p>
          <a:p>
            <a:pPr lvl="2">
              <a:lnSpc>
                <a:spcPct val="110000"/>
              </a:lnSpc>
            </a:pPr>
            <a:r>
              <a:rPr dirty="0" smtClean="0"/>
              <a:t>Protegen su privacidad</a:t>
            </a:r>
          </a:p>
          <a:p>
            <a:endParaRPr lang="es-US" dirty="0" smtClean="0"/>
          </a:p>
          <a:p>
            <a:pPr lvl="1"/>
            <a:endParaRPr lang="es-US" dirty="0" smtClean="0"/>
          </a:p>
          <a:p>
            <a:endParaRPr lang="es-US" dirty="0"/>
          </a:p>
        </p:txBody>
      </p:sp>
      <p:sp>
        <p:nvSpPr>
          <p:cNvPr id="5" name="Date Placeholder 4"/>
          <p:cNvSpPr>
            <a:spLocks noGrp="1"/>
          </p:cNvSpPr>
          <p:nvPr>
            <p:ph type="dt" sz="half" idx="10"/>
          </p:nvPr>
        </p:nvSpPr>
        <p:spPr/>
        <p:txBody>
          <a:bodyPr/>
          <a:lstStyle/>
          <a:p>
            <a:r>
              <a:rPr dirty="0" smtClean="0"/>
              <a:t>Mayo de 2016</a:t>
            </a:r>
            <a:endParaRPr lang="es-US" dirty="0"/>
          </a:p>
        </p:txBody>
      </p:sp>
      <p:sp>
        <p:nvSpPr>
          <p:cNvPr id="9" name="Footer Placeholder 8"/>
          <p:cNvSpPr>
            <a:spLocks noGrp="1"/>
          </p:cNvSpPr>
          <p:nvPr>
            <p:ph type="ftr" sz="quarter" idx="11"/>
          </p:nvPr>
        </p:nvSpPr>
        <p:spPr/>
        <p:txBody>
          <a:bodyPr/>
          <a:lstStyle/>
          <a:p>
            <a:r>
              <a:rPr dirty="0" smtClean="0"/>
              <a:t>Introducción a Medicare</a:t>
            </a:r>
            <a:endParaRPr lang="es-US" dirty="0"/>
          </a:p>
        </p:txBody>
      </p:sp>
      <p:sp>
        <p:nvSpPr>
          <p:cNvPr id="11" name="Slide Number Placeholder 10"/>
          <p:cNvSpPr>
            <a:spLocks noGrp="1"/>
          </p:cNvSpPr>
          <p:nvPr>
            <p:ph type="sldNum" sz="quarter" idx="12"/>
          </p:nvPr>
        </p:nvSpPr>
        <p:spPr/>
        <p:txBody>
          <a:bodyPr/>
          <a:lstStyle/>
          <a:p>
            <a:fld id="{D60A6685-DBF6-4C41-A0CC-AA9EA7A85A20}" type="slidenum">
              <a:rPr lang="en-US" smtClean="0"/>
              <a:t>91</a:t>
            </a:fld>
            <a:endParaRPr lang="es-US" dirty="0"/>
          </a:p>
        </p:txBody>
      </p:sp>
    </p:spTree>
    <p:extLst>
      <p:ext uri="{BB962C8B-B14F-4D97-AF65-F5344CB8AC3E}">
        <p14:creationId xmlns:p14="http://schemas.microsoft.com/office/powerpoint/2010/main" val="58854908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5"/>
          <p:cNvSpPr>
            <a:spLocks noGrp="1" noChangeArrowheads="1"/>
          </p:cNvSpPr>
          <p:nvPr>
            <p:ph type="title"/>
          </p:nvPr>
        </p:nvSpPr>
        <p:spPr/>
        <p:txBody>
          <a:bodyPr/>
          <a:lstStyle/>
          <a:p>
            <a:r>
              <a:rPr dirty="0" smtClean="0"/>
              <a:t>Sus derechos Medicare</a:t>
            </a:r>
          </a:p>
        </p:txBody>
      </p:sp>
      <p:sp>
        <p:nvSpPr>
          <p:cNvPr id="11270" name="Rectangle 6"/>
          <p:cNvSpPr>
            <a:spLocks noGrp="1" noChangeArrowheads="1"/>
          </p:cNvSpPr>
          <p:nvPr>
            <p:ph idx="1"/>
          </p:nvPr>
        </p:nvSpPr>
        <p:spPr/>
        <p:txBody>
          <a:bodyPr>
            <a:normAutofit fontScale="85000" lnSpcReduction="20000"/>
          </a:bodyPr>
          <a:lstStyle/>
          <a:p>
            <a:r>
              <a:rPr dirty="0" smtClean="0"/>
              <a:t>Tiene derecho a</a:t>
            </a:r>
          </a:p>
          <a:p>
            <a:pPr lvl="1"/>
            <a:r>
              <a:rPr dirty="0" smtClean="0"/>
              <a:t>Ser tratado con dignidad y respeto</a:t>
            </a:r>
          </a:p>
          <a:p>
            <a:pPr lvl="1"/>
            <a:r>
              <a:rPr dirty="0" smtClean="0"/>
              <a:t>Ser protegido contra la discriminación</a:t>
            </a:r>
          </a:p>
          <a:p>
            <a:pPr lvl="2"/>
            <a:r>
              <a:rPr dirty="0" smtClean="0"/>
              <a:t>Raza, color o nacionalidad</a:t>
            </a:r>
          </a:p>
          <a:p>
            <a:pPr lvl="2"/>
            <a:r>
              <a:rPr dirty="0" smtClean="0"/>
              <a:t>Incapacidad</a:t>
            </a:r>
          </a:p>
          <a:p>
            <a:pPr lvl="2"/>
            <a:r>
              <a:rPr dirty="0" smtClean="0"/>
              <a:t>Edad</a:t>
            </a:r>
          </a:p>
          <a:p>
            <a:pPr lvl="2"/>
            <a:r>
              <a:rPr dirty="0" smtClean="0"/>
              <a:t>Religión</a:t>
            </a:r>
            <a:endParaRPr lang="es-US" dirty="0"/>
          </a:p>
          <a:p>
            <a:pPr lvl="2"/>
            <a:r>
              <a:rPr dirty="0" smtClean="0"/>
              <a:t>Sexo</a:t>
            </a:r>
            <a:endParaRPr lang="es-US" dirty="0"/>
          </a:p>
          <a:p>
            <a:pPr lvl="1"/>
            <a:r>
              <a:rPr dirty="0" smtClean="0"/>
              <a:t>Si cree que no lo han tratado de manera justa, visite</a:t>
            </a:r>
            <a:r>
              <a:rPr lang="en-US" dirty="0" smtClean="0">
                <a:hlinkClick r:id="rId4"/>
              </a:rPr>
              <a:t>HHS.gov/ocr</a:t>
            </a:r>
            <a:endParaRPr lang="es-US" dirty="0" smtClean="0"/>
          </a:p>
          <a:p>
            <a:pPr lvl="2"/>
            <a:r>
              <a:rPr dirty="0" smtClean="0"/>
              <a:t>Llame a la Oficina de Derechos Civiles al 1-800-368-1019</a:t>
            </a:r>
          </a:p>
          <a:p>
            <a:pPr lvl="2"/>
            <a:r>
              <a:rPr dirty="0" smtClean="0"/>
              <a:t>Los usuarios de TTY deben llamar al 1-800-537-7697</a:t>
            </a:r>
            <a:endParaRPr lang="es-US" dirty="0"/>
          </a:p>
        </p:txBody>
      </p:sp>
      <p:sp>
        <p:nvSpPr>
          <p:cNvPr id="5" name="Date Placeholder 4"/>
          <p:cNvSpPr>
            <a:spLocks noGrp="1"/>
          </p:cNvSpPr>
          <p:nvPr>
            <p:ph type="dt" sz="half" idx="10"/>
          </p:nvPr>
        </p:nvSpPr>
        <p:spPr/>
        <p:txBody>
          <a:bodyPr/>
          <a:lstStyle/>
          <a:p>
            <a:r>
              <a:rPr dirty="0" smtClean="0"/>
              <a:t>Mayo de 2016</a:t>
            </a:r>
            <a:endParaRPr lang="es-US" dirty="0"/>
          </a:p>
        </p:txBody>
      </p:sp>
      <p:sp>
        <p:nvSpPr>
          <p:cNvPr id="6" name="Footer Placeholder 5"/>
          <p:cNvSpPr>
            <a:spLocks noGrp="1"/>
          </p:cNvSpPr>
          <p:nvPr>
            <p:ph type="ftr" sz="quarter" idx="11"/>
          </p:nvPr>
        </p:nvSpPr>
        <p:spPr/>
        <p:txBody>
          <a:bodyPr/>
          <a:lstStyle/>
          <a:p>
            <a:r>
              <a:rPr dirty="0" smtClean="0"/>
              <a:t>Introducción a Medicare</a:t>
            </a:r>
            <a:endParaRPr lang="es-US" dirty="0"/>
          </a:p>
        </p:txBody>
      </p:sp>
      <p:sp>
        <p:nvSpPr>
          <p:cNvPr id="10" name="Slide Number Placeholder 9"/>
          <p:cNvSpPr>
            <a:spLocks noGrp="1"/>
          </p:cNvSpPr>
          <p:nvPr>
            <p:ph type="sldNum" sz="quarter" idx="12"/>
          </p:nvPr>
        </p:nvSpPr>
        <p:spPr/>
        <p:txBody>
          <a:bodyPr/>
          <a:lstStyle/>
          <a:p>
            <a:fld id="{D60A6685-DBF6-4C41-A0CC-AA9EA7A85A20}" type="slidenum">
              <a:rPr lang="en-US" smtClean="0"/>
              <a:t>92</a:t>
            </a:fld>
            <a:endParaRPr lang="es-US" dirty="0"/>
          </a:p>
        </p:txBody>
      </p:sp>
    </p:spTree>
    <p:custDataLst>
      <p:tags r:id="rId1"/>
    </p:custDataLst>
    <p:extLst>
      <p:ext uri="{BB962C8B-B14F-4D97-AF65-F5344CB8AC3E}">
        <p14:creationId xmlns:p14="http://schemas.microsoft.com/office/powerpoint/2010/main" val="25545524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7" name="Rectangle 5"/>
          <p:cNvSpPr>
            <a:spLocks noGrp="1" noChangeArrowheads="1"/>
          </p:cNvSpPr>
          <p:nvPr>
            <p:ph type="title"/>
          </p:nvPr>
        </p:nvSpPr>
        <p:spPr/>
        <p:txBody>
          <a:bodyPr>
            <a:noAutofit/>
          </a:bodyPr>
          <a:lstStyle/>
          <a:p>
            <a:r>
              <a:rPr dirty="0" smtClean="0"/>
              <a:t>“Notificación de prácticas de privacidad para Medicare Original”</a:t>
            </a:r>
          </a:p>
        </p:txBody>
      </p:sp>
      <p:sp>
        <p:nvSpPr>
          <p:cNvPr id="54278" name="Rectangle 6"/>
          <p:cNvSpPr>
            <a:spLocks noGrp="1" noChangeArrowheads="1"/>
          </p:cNvSpPr>
          <p:nvPr>
            <p:ph idx="1"/>
          </p:nvPr>
        </p:nvSpPr>
        <p:spPr>
          <a:xfrm>
            <a:off x="398233" y="1258968"/>
            <a:ext cx="8347534" cy="4909637"/>
          </a:xfrm>
        </p:spPr>
        <p:txBody>
          <a:bodyPr>
            <a:normAutofit fontScale="92500" lnSpcReduction="10000"/>
          </a:bodyPr>
          <a:lstStyle/>
          <a:p>
            <a:r>
              <a:rPr sz="3000" dirty="0" smtClean="0"/>
              <a:t>Indica cómo Medicare</a:t>
            </a:r>
          </a:p>
          <a:p>
            <a:pPr lvl="1" indent="-292100"/>
            <a:r>
              <a:rPr sz="2600" dirty="0" smtClean="0"/>
              <a:t>Debe proteger la privacidad de su información de salud personal</a:t>
            </a:r>
          </a:p>
          <a:p>
            <a:pPr lvl="1" indent="-292100"/>
            <a:r>
              <a:rPr sz="2600" dirty="0" smtClean="0"/>
              <a:t>Utiliza y divulga su información de salud personal</a:t>
            </a:r>
          </a:p>
          <a:p>
            <a:r>
              <a:rPr sz="3000" dirty="0" smtClean="0"/>
              <a:t>Describe sus derechos y cómo puede ejercerlos</a:t>
            </a:r>
          </a:p>
          <a:p>
            <a:r>
              <a:rPr sz="3000" dirty="0" smtClean="0"/>
              <a:t>Se publica anualmente en el manual “Medicare y Usted”</a:t>
            </a:r>
          </a:p>
          <a:p>
            <a:r>
              <a:rPr sz="3000" dirty="0" smtClean="0"/>
              <a:t>Si desea más información</a:t>
            </a:r>
          </a:p>
          <a:p>
            <a:pPr lvl="1" indent="-292100"/>
            <a:r>
              <a:rPr sz="2600" dirty="0" smtClean="0"/>
              <a:t>Visite </a:t>
            </a:r>
            <a:r>
              <a:rPr lang="en-US" sz="2600" dirty="0" smtClean="0">
                <a:hlinkClick r:id="rId4"/>
              </a:rPr>
              <a:t>Medicare.gov</a:t>
            </a:r>
            <a:endParaRPr lang="es-US" sz="2600" dirty="0" smtClean="0"/>
          </a:p>
          <a:p>
            <a:pPr lvl="1" indent="-292100"/>
            <a:r>
              <a:rPr sz="2600" dirty="0" smtClean="0"/>
              <a:t>Llame al 1-800-MEDICARE (1-800-633-4227)</a:t>
            </a:r>
          </a:p>
          <a:p>
            <a:pPr lvl="1" indent="-292100"/>
            <a:r>
              <a:rPr sz="2600" dirty="0" smtClean="0"/>
              <a:t>Los usuarios de TTY deben llamar al 1-877-486-2048</a:t>
            </a:r>
          </a:p>
          <a:p>
            <a:pPr lvl="1"/>
            <a:endParaRPr lang="es-US" dirty="0"/>
          </a:p>
        </p:txBody>
      </p:sp>
      <p:grpSp>
        <p:nvGrpSpPr>
          <p:cNvPr id="2" name="Group 1" descr="Gráfico de los avisos de privacidad de Medicare incluidos en el manual Medicare y Usted." title="Gráfico de los avisos de privacidad de Medicare"/>
          <p:cNvGrpSpPr/>
          <p:nvPr/>
        </p:nvGrpSpPr>
        <p:grpSpPr>
          <a:xfrm>
            <a:off x="7406690" y="3788755"/>
            <a:ext cx="1525490" cy="1709187"/>
            <a:chOff x="6485449" y="3349684"/>
            <a:chExt cx="2173235" cy="2347627"/>
          </a:xfrm>
        </p:grpSpPr>
        <p:pic>
          <p:nvPicPr>
            <p:cNvPr id="54280" name="Picture 9" descr="Imagen de Prácticas de privacidad que se publica anualmente en el manual Medicare y Usted."/>
            <p:cNvPicPr>
              <a:picLocks noChangeAspect="1" noChangeArrowheads="1"/>
            </p:cNvPicPr>
            <p:nvPr/>
          </p:nvPicPr>
          <p:blipFill>
            <a:blip r:embed="rId5" cstate="print"/>
            <a:srcRect/>
            <a:stretch>
              <a:fillRect/>
            </a:stretch>
          </p:blipFill>
          <p:spPr bwMode="auto">
            <a:xfrm rot="479096">
              <a:off x="7028757" y="3349684"/>
              <a:ext cx="1629927" cy="2132077"/>
            </a:xfrm>
            <a:prstGeom prst="rect">
              <a:avLst/>
            </a:prstGeom>
            <a:noFill/>
            <a:ln w="9525">
              <a:solidFill>
                <a:srgbClr val="00338E"/>
              </a:solidFill>
              <a:miter lim="800000"/>
              <a:headEnd/>
              <a:tailEnd/>
            </a:ln>
          </p:spPr>
        </p:pic>
        <p:pic>
          <p:nvPicPr>
            <p:cNvPr id="54281" name="Picture 8" descr="Imagen de Prácticas de privacidad que se publica anualmente en el manual Medicare y Usted."/>
            <p:cNvPicPr>
              <a:picLocks noChangeAspect="1" noChangeArrowheads="1"/>
            </p:cNvPicPr>
            <p:nvPr/>
          </p:nvPicPr>
          <p:blipFill>
            <a:blip r:embed="rId6" cstate="print"/>
            <a:srcRect/>
            <a:stretch>
              <a:fillRect/>
            </a:stretch>
          </p:blipFill>
          <p:spPr bwMode="auto">
            <a:xfrm rot="397795">
              <a:off x="6485449" y="3458217"/>
              <a:ext cx="1808285" cy="2239094"/>
            </a:xfrm>
            <a:prstGeom prst="rect">
              <a:avLst/>
            </a:prstGeom>
            <a:noFill/>
            <a:ln w="9525">
              <a:solidFill>
                <a:srgbClr val="00338E"/>
              </a:solidFill>
              <a:miter lim="800000"/>
              <a:headEnd/>
              <a:tailEnd/>
            </a:ln>
          </p:spPr>
        </p:pic>
      </p:grpSp>
      <p:sp>
        <p:nvSpPr>
          <p:cNvPr id="6" name="Date Placeholder 5"/>
          <p:cNvSpPr>
            <a:spLocks noGrp="1"/>
          </p:cNvSpPr>
          <p:nvPr>
            <p:ph type="dt" sz="half" idx="10"/>
          </p:nvPr>
        </p:nvSpPr>
        <p:spPr/>
        <p:txBody>
          <a:bodyPr/>
          <a:lstStyle/>
          <a:p>
            <a:r>
              <a:rPr dirty="0" smtClean="0"/>
              <a:t>Mayo de 2016</a:t>
            </a:r>
            <a:endParaRPr lang="es-US" dirty="0"/>
          </a:p>
        </p:txBody>
      </p:sp>
      <p:sp>
        <p:nvSpPr>
          <p:cNvPr id="7" name="Footer Placeholder 6"/>
          <p:cNvSpPr>
            <a:spLocks noGrp="1"/>
          </p:cNvSpPr>
          <p:nvPr>
            <p:ph type="ftr" sz="quarter" idx="11"/>
          </p:nvPr>
        </p:nvSpPr>
        <p:spPr/>
        <p:txBody>
          <a:bodyPr/>
          <a:lstStyle/>
          <a:p>
            <a:r>
              <a:rPr dirty="0" smtClean="0"/>
              <a:t>Introducción a Medicare</a:t>
            </a:r>
            <a:endParaRPr lang="es-US" dirty="0"/>
          </a:p>
        </p:txBody>
      </p:sp>
      <p:sp>
        <p:nvSpPr>
          <p:cNvPr id="8" name="Slide Number Placeholder 7"/>
          <p:cNvSpPr>
            <a:spLocks noGrp="1"/>
          </p:cNvSpPr>
          <p:nvPr>
            <p:ph type="sldNum" sz="quarter" idx="12"/>
          </p:nvPr>
        </p:nvSpPr>
        <p:spPr/>
        <p:txBody>
          <a:bodyPr/>
          <a:lstStyle/>
          <a:p>
            <a:fld id="{D60A6685-DBF6-4C41-A0CC-AA9EA7A85A20}" type="slidenum">
              <a:rPr lang="en-US" smtClean="0"/>
              <a:t>93</a:t>
            </a:fld>
            <a:endParaRPr lang="es-US" dirty="0"/>
          </a:p>
        </p:txBody>
      </p:sp>
    </p:spTree>
    <p:custDataLst>
      <p:tags r:id="rId1"/>
    </p:custDataLst>
    <p:extLst>
      <p:ext uri="{BB962C8B-B14F-4D97-AF65-F5344CB8AC3E}">
        <p14:creationId xmlns:p14="http://schemas.microsoft.com/office/powerpoint/2010/main" val="1462785679"/>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3" name="Rectangle 5"/>
          <p:cNvSpPr>
            <a:spLocks noGrp="1" noChangeArrowheads="1"/>
          </p:cNvSpPr>
          <p:nvPr>
            <p:ph type="title"/>
          </p:nvPr>
        </p:nvSpPr>
        <p:spPr/>
        <p:txBody>
          <a:bodyPr>
            <a:noAutofit/>
          </a:bodyPr>
          <a:lstStyle/>
          <a:p>
            <a:r>
              <a:rPr dirty="0" smtClean="0"/>
              <a:t>¿Quién es el intermediario del ciudadano de Medicare?</a:t>
            </a:r>
          </a:p>
        </p:txBody>
      </p:sp>
      <p:sp>
        <p:nvSpPr>
          <p:cNvPr id="63494" name="Rectangle 6"/>
          <p:cNvSpPr>
            <a:spLocks noGrp="1" noChangeArrowheads="1"/>
          </p:cNvSpPr>
          <p:nvPr>
            <p:ph idx="1"/>
          </p:nvPr>
        </p:nvSpPr>
        <p:spPr>
          <a:xfrm>
            <a:off x="628650" y="1267326"/>
            <a:ext cx="7886700" cy="5290637"/>
          </a:xfrm>
        </p:spPr>
        <p:txBody>
          <a:bodyPr>
            <a:normAutofit fontScale="62500" lnSpcReduction="20000"/>
          </a:bodyPr>
          <a:lstStyle/>
          <a:p>
            <a:pPr>
              <a:lnSpc>
                <a:spcPct val="120000"/>
              </a:lnSpc>
            </a:pPr>
            <a:r>
              <a:rPr dirty="0" smtClean="0"/>
              <a:t>Un intermediario del ciudadano es una persona que revisa quejas y ayuda a resolverlas</a:t>
            </a:r>
          </a:p>
          <a:p>
            <a:pPr>
              <a:lnSpc>
                <a:spcPct val="120000"/>
              </a:lnSpc>
            </a:pPr>
            <a:r>
              <a:rPr dirty="0" smtClean="0"/>
              <a:t>El Intermediario de beneficiarios de Medicare ayuda a asegurar que la información esté disponible acerca de</a:t>
            </a:r>
          </a:p>
          <a:p>
            <a:pPr marL="508000" lvl="1" indent="-276225">
              <a:lnSpc>
                <a:spcPct val="120000"/>
              </a:lnSpc>
            </a:pPr>
            <a:r>
              <a:rPr dirty="0" smtClean="0"/>
              <a:t>Cobertura Medicare </a:t>
            </a:r>
          </a:p>
          <a:p>
            <a:pPr marL="508000" lvl="1" indent="-276225">
              <a:lnSpc>
                <a:spcPct val="120000"/>
              </a:lnSpc>
            </a:pPr>
            <a:r>
              <a:rPr dirty="0" smtClean="0"/>
              <a:t>Tomar decisiones de salud médica razonables </a:t>
            </a:r>
          </a:p>
          <a:p>
            <a:pPr marL="508000" lvl="1" indent="-276225">
              <a:lnSpc>
                <a:spcPct val="120000"/>
              </a:lnSpc>
            </a:pPr>
            <a:r>
              <a:rPr dirty="0" smtClean="0"/>
              <a:t>Derechos y protecciones Medicare </a:t>
            </a:r>
          </a:p>
          <a:p>
            <a:pPr marL="508000" lvl="1" indent="-276225">
              <a:lnSpc>
                <a:spcPct val="120000"/>
              </a:lnSpc>
            </a:pPr>
            <a:r>
              <a:rPr dirty="0" smtClean="0"/>
              <a:t>Resolver problemas </a:t>
            </a:r>
          </a:p>
          <a:p>
            <a:pPr>
              <a:lnSpc>
                <a:spcPct val="120000"/>
              </a:lnSpc>
            </a:pPr>
            <a:r>
              <a:rPr dirty="0" smtClean="0"/>
              <a:t>El intermediario revisa las consultas presentadas por personas que tienen Medicare </a:t>
            </a:r>
          </a:p>
          <a:p>
            <a:pPr>
              <a:lnSpc>
                <a:spcPct val="120000"/>
              </a:lnSpc>
            </a:pPr>
            <a:r>
              <a:rPr dirty="0" smtClean="0"/>
              <a:t>El intermediario elabora un informe anual para la Secretaría de Salud y Servicios Humanos, el Congreso y otras organizaciones sobre lo que funciona y lo que no funciona bien, para mejorar la calidad de los servicios y la atención que recibe a través de Medicare</a:t>
            </a:r>
            <a:endParaRPr lang="es-US" dirty="0"/>
          </a:p>
        </p:txBody>
      </p:sp>
      <p:sp>
        <p:nvSpPr>
          <p:cNvPr id="5" name="Date Placeholder 4"/>
          <p:cNvSpPr>
            <a:spLocks noGrp="1"/>
          </p:cNvSpPr>
          <p:nvPr>
            <p:ph type="dt" sz="half" idx="10"/>
          </p:nvPr>
        </p:nvSpPr>
        <p:spPr/>
        <p:txBody>
          <a:bodyPr/>
          <a:lstStyle/>
          <a:p>
            <a:r>
              <a:rPr dirty="0" smtClean="0"/>
              <a:t>Mayo de 2016</a:t>
            </a:r>
            <a:endParaRPr lang="es-US" dirty="0"/>
          </a:p>
        </p:txBody>
      </p:sp>
      <p:sp>
        <p:nvSpPr>
          <p:cNvPr id="6" name="Footer Placeholder 5"/>
          <p:cNvSpPr>
            <a:spLocks noGrp="1"/>
          </p:cNvSpPr>
          <p:nvPr>
            <p:ph type="ftr" sz="quarter" idx="11"/>
          </p:nvPr>
        </p:nvSpPr>
        <p:spPr/>
        <p:txBody>
          <a:bodyPr/>
          <a:lstStyle/>
          <a:p>
            <a:r>
              <a:rPr dirty="0" smtClean="0"/>
              <a:t>Introducción a Medicare</a:t>
            </a:r>
            <a:endParaRPr lang="es-US" dirty="0"/>
          </a:p>
        </p:txBody>
      </p:sp>
      <p:sp>
        <p:nvSpPr>
          <p:cNvPr id="10" name="Slide Number Placeholder 9"/>
          <p:cNvSpPr>
            <a:spLocks noGrp="1"/>
          </p:cNvSpPr>
          <p:nvPr>
            <p:ph type="sldNum" sz="quarter" idx="12"/>
          </p:nvPr>
        </p:nvSpPr>
        <p:spPr/>
        <p:txBody>
          <a:bodyPr/>
          <a:lstStyle/>
          <a:p>
            <a:fld id="{D60A6685-DBF6-4C41-A0CC-AA9EA7A85A20}" type="slidenum">
              <a:rPr lang="en-US" smtClean="0"/>
              <a:t>94</a:t>
            </a:fld>
            <a:endParaRPr lang="es-US" dirty="0"/>
          </a:p>
        </p:txBody>
      </p:sp>
    </p:spTree>
    <p:custDataLst>
      <p:tags r:id="rId1"/>
    </p:custDataLst>
    <p:extLst>
      <p:ext uri="{BB962C8B-B14F-4D97-AF65-F5344CB8AC3E}">
        <p14:creationId xmlns:p14="http://schemas.microsoft.com/office/powerpoint/2010/main" val="1909105751"/>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5"/>
          <p:cNvSpPr>
            <a:spLocks noGrp="1" noChangeArrowheads="1"/>
          </p:cNvSpPr>
          <p:nvPr>
            <p:ph type="title"/>
          </p:nvPr>
        </p:nvSpPr>
        <p:spPr/>
        <p:txBody>
          <a:bodyPr>
            <a:normAutofit fontScale="90000"/>
          </a:bodyPr>
          <a:lstStyle/>
          <a:p>
            <a:r>
              <a:rPr dirty="0" smtClean="0"/>
              <a:t>Derechos Medicare—Reclamaciones y Apelaciones</a:t>
            </a:r>
          </a:p>
        </p:txBody>
      </p:sp>
      <p:sp>
        <p:nvSpPr>
          <p:cNvPr id="11270" name="Rectangle 6"/>
          <p:cNvSpPr>
            <a:spLocks noGrp="1" noChangeArrowheads="1"/>
          </p:cNvSpPr>
          <p:nvPr>
            <p:ph idx="1"/>
          </p:nvPr>
        </p:nvSpPr>
        <p:spPr/>
        <p:txBody>
          <a:bodyPr/>
          <a:lstStyle/>
          <a:p>
            <a:r>
              <a:rPr dirty="0" smtClean="0"/>
              <a:t>Tiene derecho a</a:t>
            </a:r>
          </a:p>
          <a:p>
            <a:pPr lvl="1"/>
            <a:r>
              <a:rPr dirty="0" smtClean="0"/>
              <a:t>Presentar una reclamación por pago ante Medicare</a:t>
            </a:r>
          </a:p>
          <a:p>
            <a:pPr lvl="1"/>
            <a:r>
              <a:rPr dirty="0" smtClean="0"/>
              <a:t>Obtener decisiones acerca de</a:t>
            </a:r>
          </a:p>
          <a:p>
            <a:pPr lvl="2"/>
            <a:r>
              <a:rPr dirty="0" smtClean="0"/>
              <a:t>Pagos de atención médica</a:t>
            </a:r>
          </a:p>
          <a:p>
            <a:pPr lvl="2"/>
            <a:r>
              <a:rPr dirty="0" smtClean="0"/>
              <a:t>Cobertura de servicios</a:t>
            </a:r>
          </a:p>
          <a:p>
            <a:pPr lvl="2"/>
            <a:r>
              <a:rPr dirty="0" smtClean="0"/>
              <a:t>Cobertura para medicamentos recetados</a:t>
            </a:r>
          </a:p>
          <a:p>
            <a:pPr lvl="1"/>
            <a:r>
              <a:rPr dirty="0" smtClean="0"/>
              <a:t>Obtener una apelación (revisión) de las decisiones anteriores</a:t>
            </a:r>
          </a:p>
          <a:p>
            <a:pPr lvl="1"/>
            <a:endParaRPr lang="es-US" dirty="0" smtClean="0"/>
          </a:p>
        </p:txBody>
      </p:sp>
      <p:sp>
        <p:nvSpPr>
          <p:cNvPr id="5" name="Date Placeholder 4"/>
          <p:cNvSpPr>
            <a:spLocks noGrp="1"/>
          </p:cNvSpPr>
          <p:nvPr>
            <p:ph type="dt" sz="half" idx="10"/>
          </p:nvPr>
        </p:nvSpPr>
        <p:spPr/>
        <p:txBody>
          <a:bodyPr/>
          <a:lstStyle/>
          <a:p>
            <a:r>
              <a:rPr dirty="0" smtClean="0"/>
              <a:t>Mayo de 2016</a:t>
            </a:r>
            <a:endParaRPr lang="es-US" dirty="0"/>
          </a:p>
        </p:txBody>
      </p:sp>
      <p:sp>
        <p:nvSpPr>
          <p:cNvPr id="6" name="Footer Placeholder 5"/>
          <p:cNvSpPr>
            <a:spLocks noGrp="1"/>
          </p:cNvSpPr>
          <p:nvPr>
            <p:ph type="ftr" sz="quarter" idx="11"/>
          </p:nvPr>
        </p:nvSpPr>
        <p:spPr/>
        <p:txBody>
          <a:bodyPr/>
          <a:lstStyle/>
          <a:p>
            <a:r>
              <a:rPr dirty="0" smtClean="0"/>
              <a:t>Introducción a Medicare</a:t>
            </a:r>
            <a:endParaRPr lang="es-US" dirty="0"/>
          </a:p>
        </p:txBody>
      </p:sp>
      <p:sp>
        <p:nvSpPr>
          <p:cNvPr id="10" name="Slide Number Placeholder 9"/>
          <p:cNvSpPr>
            <a:spLocks noGrp="1"/>
          </p:cNvSpPr>
          <p:nvPr>
            <p:ph type="sldNum" sz="quarter" idx="12"/>
          </p:nvPr>
        </p:nvSpPr>
        <p:spPr/>
        <p:txBody>
          <a:bodyPr/>
          <a:lstStyle/>
          <a:p>
            <a:fld id="{D60A6685-DBF6-4C41-A0CC-AA9EA7A85A20}" type="slidenum">
              <a:rPr lang="en-US" smtClean="0"/>
              <a:t>95</a:t>
            </a:fld>
            <a:endParaRPr lang="es-US" dirty="0"/>
          </a:p>
        </p:txBody>
      </p:sp>
    </p:spTree>
    <p:custDataLst>
      <p:tags r:id="rId1"/>
    </p:custDataLst>
    <p:extLst>
      <p:ext uri="{BB962C8B-B14F-4D97-AF65-F5344CB8AC3E}">
        <p14:creationId xmlns:p14="http://schemas.microsoft.com/office/powerpoint/2010/main" val="2349847926"/>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5"/>
          <p:cNvSpPr>
            <a:spLocks noGrp="1" noChangeArrowheads="1"/>
          </p:cNvSpPr>
          <p:nvPr>
            <p:ph type="title"/>
          </p:nvPr>
        </p:nvSpPr>
        <p:spPr/>
        <p:txBody>
          <a:bodyPr>
            <a:normAutofit fontScale="90000"/>
          </a:bodyPr>
          <a:lstStyle/>
          <a:p>
            <a:r>
              <a:rPr dirty="0" smtClean="0"/>
              <a:t>Derechos Medicare a presentar una queja formal</a:t>
            </a:r>
          </a:p>
        </p:txBody>
      </p:sp>
      <p:sp>
        <p:nvSpPr>
          <p:cNvPr id="11270" name="Rectangle 6"/>
          <p:cNvSpPr>
            <a:spLocks noGrp="1" noChangeArrowheads="1"/>
          </p:cNvSpPr>
          <p:nvPr>
            <p:ph idx="1"/>
          </p:nvPr>
        </p:nvSpPr>
        <p:spPr/>
        <p:txBody>
          <a:bodyPr>
            <a:normAutofit fontScale="77500" lnSpcReduction="20000"/>
          </a:bodyPr>
          <a:lstStyle/>
          <a:p>
            <a:pPr marL="0" indent="0">
              <a:lnSpc>
                <a:spcPct val="120000"/>
              </a:lnSpc>
              <a:buNone/>
            </a:pPr>
            <a:r>
              <a:rPr lang="en-US" sz="3500" dirty="0" smtClean="0"/>
              <a:t>Tiene derecho a presentar reclamos (también llamados quejas) sobre:</a:t>
            </a:r>
          </a:p>
          <a:p>
            <a:pPr>
              <a:lnSpc>
                <a:spcPct val="120000"/>
              </a:lnSpc>
            </a:pPr>
            <a:r>
              <a:rPr dirty="0" smtClean="0"/>
              <a:t>Servicios que recibió</a:t>
            </a:r>
          </a:p>
          <a:p>
            <a:pPr>
              <a:lnSpc>
                <a:spcPct val="120000"/>
              </a:lnSpc>
            </a:pPr>
            <a:r>
              <a:rPr dirty="0" smtClean="0"/>
              <a:t>Otros temas o problemas para recibir atención médica y calidad de cuidados</a:t>
            </a:r>
          </a:p>
          <a:p>
            <a:pPr marL="571500" lvl="1" indent="-285750">
              <a:lnSpc>
                <a:spcPct val="120000"/>
              </a:lnSpc>
            </a:pPr>
            <a:r>
              <a:rPr dirty="0" smtClean="0"/>
              <a:t>En Medicare Original, llame a la Organización para el Mejoramiento de la Calidad Centrado en el Beneficiario y la Familia (BFCC-QIO)</a:t>
            </a:r>
          </a:p>
          <a:p>
            <a:pPr marL="571500" lvl="1" indent="-285750">
              <a:lnSpc>
                <a:spcPct val="120000"/>
              </a:lnSpc>
            </a:pPr>
            <a:r>
              <a:rPr dirty="0" smtClean="0"/>
              <a:t>En Medicare Advantage u otro plan de salud de Medicare, llame a su plan, al BFCC-QIO o a ambos</a:t>
            </a:r>
          </a:p>
          <a:p>
            <a:pPr marL="571500" lvl="1" indent="-285750">
              <a:lnSpc>
                <a:spcPct val="120000"/>
              </a:lnSpc>
            </a:pPr>
            <a:r>
              <a:rPr dirty="0" smtClean="0"/>
              <a:t>Si padece Enfermedad Renal en Etapa Final (ESRD), llame a la red ESRD de su estado</a:t>
            </a:r>
            <a:endParaRPr lang="es-US" dirty="0"/>
          </a:p>
        </p:txBody>
      </p:sp>
      <p:sp>
        <p:nvSpPr>
          <p:cNvPr id="5" name="Date Placeholder 4"/>
          <p:cNvSpPr>
            <a:spLocks noGrp="1"/>
          </p:cNvSpPr>
          <p:nvPr>
            <p:ph type="dt" sz="half" idx="10"/>
          </p:nvPr>
        </p:nvSpPr>
        <p:spPr/>
        <p:txBody>
          <a:bodyPr/>
          <a:lstStyle/>
          <a:p>
            <a:r>
              <a:rPr dirty="0" smtClean="0"/>
              <a:t>Mayo de 2016</a:t>
            </a:r>
            <a:endParaRPr lang="es-US" dirty="0"/>
          </a:p>
        </p:txBody>
      </p:sp>
      <p:sp>
        <p:nvSpPr>
          <p:cNvPr id="6" name="Footer Placeholder 5"/>
          <p:cNvSpPr>
            <a:spLocks noGrp="1"/>
          </p:cNvSpPr>
          <p:nvPr>
            <p:ph type="ftr" sz="quarter" idx="11"/>
          </p:nvPr>
        </p:nvSpPr>
        <p:spPr/>
        <p:txBody>
          <a:bodyPr/>
          <a:lstStyle/>
          <a:p>
            <a:r>
              <a:rPr dirty="0" smtClean="0"/>
              <a:t>Introducción a Medicare</a:t>
            </a:r>
            <a:endParaRPr lang="es-US" dirty="0"/>
          </a:p>
        </p:txBody>
      </p:sp>
      <p:sp>
        <p:nvSpPr>
          <p:cNvPr id="10" name="Slide Number Placeholder 9"/>
          <p:cNvSpPr>
            <a:spLocks noGrp="1"/>
          </p:cNvSpPr>
          <p:nvPr>
            <p:ph type="sldNum" sz="quarter" idx="12"/>
          </p:nvPr>
        </p:nvSpPr>
        <p:spPr/>
        <p:txBody>
          <a:bodyPr/>
          <a:lstStyle/>
          <a:p>
            <a:fld id="{D60A6685-DBF6-4C41-A0CC-AA9EA7A85A20}" type="slidenum">
              <a:rPr lang="en-US" smtClean="0"/>
              <a:t>96</a:t>
            </a:fld>
            <a:endParaRPr lang="es-US" dirty="0"/>
          </a:p>
        </p:txBody>
      </p:sp>
    </p:spTree>
    <p:custDataLst>
      <p:tags r:id="rId1"/>
    </p:custDataLst>
    <p:extLst>
      <p:ext uri="{BB962C8B-B14F-4D97-AF65-F5344CB8AC3E}">
        <p14:creationId xmlns:p14="http://schemas.microsoft.com/office/powerpoint/2010/main" val="172607479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5"/>
          <p:cNvSpPr>
            <a:spLocks noGrp="1" noChangeArrowheads="1"/>
          </p:cNvSpPr>
          <p:nvPr>
            <p:ph type="title"/>
          </p:nvPr>
        </p:nvSpPr>
        <p:spPr/>
        <p:txBody>
          <a:bodyPr/>
          <a:lstStyle/>
          <a:p>
            <a:r>
              <a:rPr dirty="0" smtClean="0"/>
              <a:t>Derechos Medigap en Medicare Original</a:t>
            </a:r>
          </a:p>
        </p:txBody>
      </p:sp>
      <p:sp>
        <p:nvSpPr>
          <p:cNvPr id="18438" name="Rectangle 6"/>
          <p:cNvSpPr>
            <a:spLocks noGrp="1" noChangeArrowheads="1"/>
          </p:cNvSpPr>
          <p:nvPr>
            <p:ph idx="1"/>
          </p:nvPr>
        </p:nvSpPr>
        <p:spPr/>
        <p:txBody>
          <a:bodyPr>
            <a:normAutofit fontScale="92500" lnSpcReduction="20000"/>
          </a:bodyPr>
          <a:lstStyle/>
          <a:p>
            <a:pPr>
              <a:lnSpc>
                <a:spcPct val="110000"/>
              </a:lnSpc>
            </a:pPr>
            <a:r>
              <a:rPr dirty="0" smtClean="0"/>
              <a:t>Comprar una póliza privada de Asegurador Suplementario de Medicare (Medigap) </a:t>
            </a:r>
          </a:p>
          <a:p>
            <a:pPr lvl="1" indent="-292100">
              <a:lnSpc>
                <a:spcPct val="110000"/>
              </a:lnSpc>
            </a:pPr>
            <a:r>
              <a:rPr dirty="0" smtClean="0"/>
              <a:t>Derechos de Emisión Garantizada en su Período de Inscripción Abierta de Medigap que aseguran las Compañías de seguro</a:t>
            </a:r>
          </a:p>
          <a:p>
            <a:pPr lvl="2">
              <a:lnSpc>
                <a:spcPct val="110000"/>
              </a:lnSpc>
            </a:pPr>
            <a:r>
              <a:rPr dirty="0" smtClean="0"/>
              <a:t>No pueden rechazar su cobertura Medigap</a:t>
            </a:r>
          </a:p>
          <a:p>
            <a:pPr lvl="2">
              <a:lnSpc>
                <a:spcPct val="110000"/>
              </a:lnSpc>
            </a:pPr>
            <a:r>
              <a:rPr dirty="0" smtClean="0"/>
              <a:t>No pueden condicionar su cobertura</a:t>
            </a:r>
          </a:p>
          <a:p>
            <a:pPr lvl="2">
              <a:lnSpc>
                <a:spcPct val="110000"/>
              </a:lnSpc>
            </a:pPr>
            <a:r>
              <a:rPr dirty="0" smtClean="0"/>
              <a:t>Deben cubrir las condiciones preexistentes</a:t>
            </a:r>
          </a:p>
          <a:p>
            <a:pPr lvl="2">
              <a:lnSpc>
                <a:spcPct val="110000"/>
              </a:lnSpc>
            </a:pPr>
            <a:r>
              <a:rPr dirty="0" smtClean="0"/>
              <a:t>No pueden cobrar más debido a problemas de salud pasados o presentes</a:t>
            </a:r>
          </a:p>
          <a:p>
            <a:pPr lvl="1" indent="-292100">
              <a:lnSpc>
                <a:spcPct val="110000"/>
              </a:lnSpc>
            </a:pPr>
            <a:r>
              <a:rPr dirty="0" smtClean="0"/>
              <a:t>Algunos estados otorgan derechos adicionales</a:t>
            </a:r>
          </a:p>
          <a:p>
            <a:pPr lvl="2"/>
            <a:endParaRPr lang="es-US" dirty="0"/>
          </a:p>
        </p:txBody>
      </p:sp>
      <p:sp>
        <p:nvSpPr>
          <p:cNvPr id="5" name="Date Placeholder 4"/>
          <p:cNvSpPr>
            <a:spLocks noGrp="1"/>
          </p:cNvSpPr>
          <p:nvPr>
            <p:ph type="dt" sz="half" idx="10"/>
          </p:nvPr>
        </p:nvSpPr>
        <p:spPr/>
        <p:txBody>
          <a:bodyPr/>
          <a:lstStyle/>
          <a:p>
            <a:r>
              <a:rPr dirty="0" smtClean="0"/>
              <a:t>Mayo de 2016</a:t>
            </a:r>
            <a:endParaRPr lang="es-US" dirty="0"/>
          </a:p>
        </p:txBody>
      </p:sp>
      <p:sp>
        <p:nvSpPr>
          <p:cNvPr id="6" name="Footer Placeholder 5"/>
          <p:cNvSpPr>
            <a:spLocks noGrp="1"/>
          </p:cNvSpPr>
          <p:nvPr>
            <p:ph type="ftr" sz="quarter" idx="11"/>
          </p:nvPr>
        </p:nvSpPr>
        <p:spPr/>
        <p:txBody>
          <a:bodyPr/>
          <a:lstStyle/>
          <a:p>
            <a:r>
              <a:rPr dirty="0" smtClean="0"/>
              <a:t>Introducción a Medicare</a:t>
            </a:r>
            <a:endParaRPr lang="es-US" dirty="0"/>
          </a:p>
        </p:txBody>
      </p:sp>
      <p:sp>
        <p:nvSpPr>
          <p:cNvPr id="10" name="Slide Number Placeholder 9"/>
          <p:cNvSpPr>
            <a:spLocks noGrp="1"/>
          </p:cNvSpPr>
          <p:nvPr>
            <p:ph type="sldNum" sz="quarter" idx="12"/>
          </p:nvPr>
        </p:nvSpPr>
        <p:spPr/>
        <p:txBody>
          <a:bodyPr/>
          <a:lstStyle/>
          <a:p>
            <a:fld id="{D60A6685-DBF6-4C41-A0CC-AA9EA7A85A20}" type="slidenum">
              <a:rPr lang="en-US" smtClean="0"/>
              <a:t>97</a:t>
            </a:fld>
            <a:endParaRPr lang="es-US" dirty="0"/>
          </a:p>
        </p:txBody>
      </p:sp>
    </p:spTree>
    <p:custDataLst>
      <p:tags r:id="rId1"/>
    </p:custDataLst>
    <p:extLst>
      <p:ext uri="{BB962C8B-B14F-4D97-AF65-F5344CB8AC3E}">
        <p14:creationId xmlns:p14="http://schemas.microsoft.com/office/powerpoint/2010/main" val="3808641796"/>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5"/>
          <p:cNvSpPr>
            <a:spLocks noGrp="1" noChangeArrowheads="1"/>
          </p:cNvSpPr>
          <p:nvPr>
            <p:ph type="title"/>
          </p:nvPr>
        </p:nvSpPr>
        <p:spPr/>
        <p:txBody>
          <a:bodyPr>
            <a:noAutofit/>
          </a:bodyPr>
          <a:lstStyle/>
          <a:p>
            <a:r>
              <a:rPr dirty="0" smtClean="0"/>
              <a:t>Cobertura y derechos de apelación en los planes de salud de Medicare  </a:t>
            </a:r>
          </a:p>
        </p:txBody>
      </p:sp>
      <p:sp>
        <p:nvSpPr>
          <p:cNvPr id="26630" name="Rectangle 6"/>
          <p:cNvSpPr>
            <a:spLocks noGrp="1" noChangeArrowheads="1"/>
          </p:cNvSpPr>
          <p:nvPr>
            <p:ph idx="1"/>
          </p:nvPr>
        </p:nvSpPr>
        <p:spPr/>
        <p:txBody>
          <a:bodyPr>
            <a:normAutofit fontScale="85000" lnSpcReduction="20000"/>
          </a:bodyPr>
          <a:lstStyle/>
          <a:p>
            <a:pPr marL="0" indent="0">
              <a:buNone/>
            </a:pPr>
            <a:r>
              <a:rPr dirty="0" smtClean="0"/>
              <a:t>Tiene derecho a</a:t>
            </a:r>
          </a:p>
          <a:p>
            <a:r>
              <a:rPr dirty="0" smtClean="0"/>
              <a:t>Saber cómo reciben los pagos sus médicos</a:t>
            </a:r>
          </a:p>
          <a:p>
            <a:r>
              <a:rPr dirty="0" smtClean="0"/>
              <a:t>Obtener una decisión de cobertura o información de cobertura</a:t>
            </a:r>
          </a:p>
          <a:p>
            <a:r>
              <a:rPr dirty="0" smtClean="0"/>
              <a:t>Un proceso de apelación justo, eficaz y oportuno</a:t>
            </a:r>
          </a:p>
          <a:p>
            <a:pPr lvl="1"/>
            <a:r>
              <a:rPr dirty="0" smtClean="0"/>
              <a:t>Cinco niveles de apelación</a:t>
            </a:r>
          </a:p>
          <a:p>
            <a:pPr lvl="1"/>
            <a:r>
              <a:rPr dirty="0" smtClean="0"/>
              <a:t>Recibir una carta de decisión que explica otros derechos de apelación</a:t>
            </a:r>
          </a:p>
          <a:p>
            <a:pPr lvl="1"/>
            <a:r>
              <a:rPr dirty="0" smtClean="0"/>
              <a:t>Una revisión automática de la reconsideración de la Parte C del plan</a:t>
            </a:r>
          </a:p>
          <a:p>
            <a:pPr lvl="2"/>
            <a:r>
              <a:rPr dirty="0" smtClean="0"/>
              <a:t>por parte de una Entidad de Revisión Independiente (IRE)</a:t>
            </a:r>
          </a:p>
          <a:p>
            <a:r>
              <a:rPr dirty="0" smtClean="0"/>
              <a:t>Presentar una queja formal acerca de problemas</a:t>
            </a:r>
          </a:p>
          <a:p>
            <a:endParaRPr lang="es-US" dirty="0" smtClean="0"/>
          </a:p>
          <a:p>
            <a:endParaRPr lang="es-US" dirty="0" smtClean="0"/>
          </a:p>
        </p:txBody>
      </p:sp>
      <p:sp>
        <p:nvSpPr>
          <p:cNvPr id="5" name="Date Placeholder 4"/>
          <p:cNvSpPr>
            <a:spLocks noGrp="1"/>
          </p:cNvSpPr>
          <p:nvPr>
            <p:ph type="dt" sz="half" idx="10"/>
          </p:nvPr>
        </p:nvSpPr>
        <p:spPr/>
        <p:txBody>
          <a:bodyPr/>
          <a:lstStyle/>
          <a:p>
            <a:r>
              <a:rPr dirty="0" smtClean="0"/>
              <a:t>Mayo de 2016</a:t>
            </a:r>
            <a:endParaRPr lang="es-US" dirty="0"/>
          </a:p>
        </p:txBody>
      </p:sp>
      <p:sp>
        <p:nvSpPr>
          <p:cNvPr id="6" name="Footer Placeholder 5"/>
          <p:cNvSpPr>
            <a:spLocks noGrp="1"/>
          </p:cNvSpPr>
          <p:nvPr>
            <p:ph type="ftr" sz="quarter" idx="11"/>
          </p:nvPr>
        </p:nvSpPr>
        <p:spPr/>
        <p:txBody>
          <a:bodyPr/>
          <a:lstStyle/>
          <a:p>
            <a:r>
              <a:rPr dirty="0" smtClean="0"/>
              <a:t>Introducción a Medicare</a:t>
            </a:r>
            <a:endParaRPr lang="es-US" dirty="0"/>
          </a:p>
        </p:txBody>
      </p:sp>
      <p:sp>
        <p:nvSpPr>
          <p:cNvPr id="10" name="Slide Number Placeholder 9"/>
          <p:cNvSpPr>
            <a:spLocks noGrp="1"/>
          </p:cNvSpPr>
          <p:nvPr>
            <p:ph type="sldNum" sz="quarter" idx="12"/>
          </p:nvPr>
        </p:nvSpPr>
        <p:spPr/>
        <p:txBody>
          <a:bodyPr/>
          <a:lstStyle/>
          <a:p>
            <a:fld id="{D60A6685-DBF6-4C41-A0CC-AA9EA7A85A20}" type="slidenum">
              <a:rPr lang="en-US" smtClean="0"/>
              <a:t>98</a:t>
            </a:fld>
            <a:endParaRPr lang="es-US" dirty="0"/>
          </a:p>
        </p:txBody>
      </p:sp>
    </p:spTree>
    <p:custDataLst>
      <p:tags r:id="rId1"/>
    </p:custDataLst>
    <p:extLst>
      <p:ext uri="{BB962C8B-B14F-4D97-AF65-F5344CB8AC3E}">
        <p14:creationId xmlns:p14="http://schemas.microsoft.com/office/powerpoint/2010/main" val="280190545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Rectangle 2"/>
          <p:cNvSpPr>
            <a:spLocks noGrp="1" noChangeArrowheads="1"/>
          </p:cNvSpPr>
          <p:nvPr>
            <p:ph type="title"/>
          </p:nvPr>
        </p:nvSpPr>
        <p:spPr/>
        <p:txBody>
          <a:bodyPr/>
          <a:lstStyle/>
          <a:p>
            <a:r>
              <a:rPr dirty="0" smtClean="0"/>
              <a:t>Solicitud de apelación de la Parte D</a:t>
            </a:r>
          </a:p>
        </p:txBody>
      </p:sp>
      <p:sp>
        <p:nvSpPr>
          <p:cNvPr id="744451" name="Rectangle 3"/>
          <p:cNvSpPr>
            <a:spLocks noGrp="1" noChangeArrowheads="1"/>
          </p:cNvSpPr>
          <p:nvPr>
            <p:ph idx="1"/>
          </p:nvPr>
        </p:nvSpPr>
        <p:spPr/>
        <p:txBody>
          <a:bodyPr>
            <a:normAutofit fontScale="77500" lnSpcReduction="20000"/>
          </a:bodyPr>
          <a:lstStyle/>
          <a:p>
            <a:r>
              <a:rPr dirty="0" smtClean="0"/>
              <a:t>Si rechazan su determinación o excepción de cobertura, puede apelar la decisión del plan</a:t>
            </a:r>
          </a:p>
          <a:p>
            <a:r>
              <a:rPr dirty="0" smtClean="0"/>
              <a:t>En general, debe presentar solicitudes de apelación por escrito</a:t>
            </a:r>
          </a:p>
          <a:p>
            <a:pPr marL="508000" lvl="1"/>
            <a:r>
              <a:rPr dirty="0" smtClean="0"/>
              <a:t>Los planes deben aceptar las solicitudes verbales aceleradas (rápidas)</a:t>
            </a:r>
          </a:p>
          <a:p>
            <a:pPr marL="508000" lvl="1"/>
            <a:r>
              <a:rPr dirty="0" smtClean="0"/>
              <a:t>Existe un marco temporal limitado para presentar una solicitud de apelación (dentro de 60 días o luego con causa razonable)</a:t>
            </a:r>
          </a:p>
          <a:p>
            <a:r>
              <a:rPr dirty="0" smtClean="0"/>
              <a:t>Las personas que pueden presentar solicitud de apelación son</a:t>
            </a:r>
          </a:p>
          <a:p>
            <a:pPr marL="508000" lvl="1"/>
            <a:r>
              <a:rPr dirty="0" smtClean="0"/>
              <a:t>Usted o su representante nombrado</a:t>
            </a:r>
          </a:p>
          <a:p>
            <a:pPr marL="508000" lvl="1"/>
            <a:r>
              <a:rPr dirty="0" smtClean="0"/>
              <a:t>Su médico o su encargado de recetas autorizado</a:t>
            </a:r>
          </a:p>
          <a:p>
            <a:r>
              <a:rPr dirty="0" smtClean="0"/>
              <a:t>Existen 5 niveles de apelación</a:t>
            </a:r>
          </a:p>
          <a:p>
            <a:pPr lvl="1"/>
            <a:endParaRPr lang="es-US" dirty="0" smtClean="0"/>
          </a:p>
        </p:txBody>
      </p:sp>
      <p:sp>
        <p:nvSpPr>
          <p:cNvPr id="5" name="Date Placeholder 4"/>
          <p:cNvSpPr>
            <a:spLocks noGrp="1"/>
          </p:cNvSpPr>
          <p:nvPr>
            <p:ph type="dt" sz="half" idx="10"/>
          </p:nvPr>
        </p:nvSpPr>
        <p:spPr/>
        <p:txBody>
          <a:bodyPr/>
          <a:lstStyle/>
          <a:p>
            <a:r>
              <a:rPr dirty="0" smtClean="0"/>
              <a:t>Mayo de 2016</a:t>
            </a:r>
            <a:endParaRPr lang="es-US" dirty="0"/>
          </a:p>
        </p:txBody>
      </p:sp>
      <p:sp>
        <p:nvSpPr>
          <p:cNvPr id="6" name="Footer Placeholder 5"/>
          <p:cNvSpPr>
            <a:spLocks noGrp="1"/>
          </p:cNvSpPr>
          <p:nvPr>
            <p:ph type="ftr" sz="quarter" idx="11"/>
          </p:nvPr>
        </p:nvSpPr>
        <p:spPr/>
        <p:txBody>
          <a:bodyPr/>
          <a:lstStyle/>
          <a:p>
            <a:r>
              <a:rPr dirty="0" smtClean="0"/>
              <a:t>Introducción a Medicare</a:t>
            </a:r>
            <a:endParaRPr lang="es-US" dirty="0"/>
          </a:p>
        </p:txBody>
      </p:sp>
      <p:sp>
        <p:nvSpPr>
          <p:cNvPr id="10" name="Slide Number Placeholder 9"/>
          <p:cNvSpPr>
            <a:spLocks noGrp="1"/>
          </p:cNvSpPr>
          <p:nvPr>
            <p:ph type="sldNum" sz="quarter" idx="12"/>
          </p:nvPr>
        </p:nvSpPr>
        <p:spPr/>
        <p:txBody>
          <a:bodyPr/>
          <a:lstStyle/>
          <a:p>
            <a:fld id="{D60A6685-DBF6-4C41-A0CC-AA9EA7A85A20}" type="slidenum">
              <a:rPr lang="en-US" smtClean="0"/>
              <a:t>99</a:t>
            </a:fld>
            <a:endParaRPr lang="es-US" dirty="0"/>
          </a:p>
        </p:txBody>
      </p:sp>
    </p:spTree>
    <p:extLst>
      <p:ext uri="{BB962C8B-B14F-4D97-AF65-F5344CB8AC3E}">
        <p14:creationId xmlns:p14="http://schemas.microsoft.com/office/powerpoint/2010/main" val="41210916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WASPOLLED" val="26083D0F1CEF4A70B9FBC747EF8C74A2"/>
  <p:tag name="TPVERSION" val="5"/>
  <p:tag name="TPFULLVERSION" val="5.3.2.24"/>
  <p:tag name="PPTVERSION" val="14"/>
  <p:tag name="TPOS" val="2"/>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5.xml><?xml version="1.0" encoding="utf-8"?>
<p:tagLst xmlns:a="http://schemas.openxmlformats.org/drawingml/2006/main" xmlns:r="http://schemas.openxmlformats.org/officeDocument/2006/relationships" xmlns:p="http://schemas.openxmlformats.org/presentationml/2006/main">
  <p:tag name="TYPE" val="TrueFalse"/>
  <p:tag name="RESULTS" val="In 2016, most people will pay $104.90 for their Part B premium. [;crlf;]1[;]1[;]1[;]False[;]0[;][;crlf;]2[;]2[;]0[;]0[;crlf;]0[;]1[;]True1[;]True[;][;crlf;]1[;]-1[;]False2[;]False[;]"/>
  <p:tag name="TPQUESTIONXML" val="﻿&lt;?xml version=&quot;1.0&quot; encoding=&quot;utf-8&quot;?&gt;&#10;&lt;questionlist&gt;&#10;    &lt;properties&gt;&#10;        &lt;guid&gt;8D1D6F89CC79489D89B06B63B6ACBD0D&lt;/guid&gt;&#10;        &lt;description /&gt;&#10;        &lt;date&gt;7/18/2016 1:40:3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5CB28212DBDE43DF9C78D74AF70A6637&lt;/guid&gt;&#10;            &lt;repollguid&gt;54F00AEBB5E7443788909769A66DC149&lt;/repollguid&gt;&#10;            &lt;sourceid&gt;D709B2D0CE68495684C30C7365C9F0BC&lt;/sourceid&gt;&#10;            &lt;questiontext&gt;In 2016, most people will pay $104.90 for their Part B premium. &lt;/questiontext&gt;&#10;            &lt;showresults&gt;True&lt;/showresults&gt;&#10;            &lt;firstresponseonly&gt;True&lt;/firstresponseonly&gt;&#10;            &lt;responsegrid&gt;0&lt;/responsegrid&gt;&#10;            &lt;countdowntimer&gt;False&lt;/countdowntimer&gt;&#10;            &lt;countdowntime&gt;30&lt;/countdowntime&gt;&#10;            &lt;correctvalue&gt;1&lt;/correctvalue&gt;&#10;            &lt;incorrectvalue&gt;0&lt;/incorrectvalue&gt;&#10;            &lt;responselimit&gt;1&lt;/responselimit&gt;&#10;            &lt;bulletstyle&gt;3&lt;/bulletstyle&gt;&#10;            &lt;correctanswerindicator&gt;True&lt;/correctanswerindicator&gt;&#10;            &lt;truefalse&gt;True&lt;/truefalse&gt;&#10;            &lt;answers&gt;&#10;                &lt;answer&gt;&#10;                    &lt;guid&gt;1848DD3B574942F7B05C6FFA371B640F&lt;/guid&gt;&#10;                    &lt;answertext&gt;True&lt;/answertext&gt;&#10;                    &lt;valuetype&gt;1&lt;/valuetype&gt;&#10;                &lt;/answer&gt;&#10;                &lt;answer&gt;&#10;                    &lt;guid&gt;F42C83FFDAB04AD38E36D45D2AC63E59&lt;/guid&gt;&#10;                    &lt;answertext&gt;False&lt;/answertext&gt;&#10;                    &lt;valuetype&gt;-1&lt;/valuetype&gt;&#10;                &lt;/answer&gt;&#10;            &lt;/answers&gt;&#10;        &lt;/multichoice&gt;&#10;    &lt;/questions&gt;&#10;&lt;/questionlist&gt;"/>
  <p:tag name="HASRESULTS" val="False"/>
  <p:tag name="LIVECHARTING" val="False"/>
  <p:tag name="AUTOFORMATCHART" val="True"/>
  <p:tag name="AUTOOPENPOLL" val="True"/>
</p:tagLst>
</file>

<file path=ppt/tags/tag26.xml><?xml version="1.0" encoding="utf-8"?>
<p:tagLst xmlns:a="http://schemas.openxmlformats.org/drawingml/2006/main" xmlns:r="http://schemas.openxmlformats.org/officeDocument/2006/relationships" xmlns:p="http://schemas.openxmlformats.org/presentationml/2006/main">
  <p:tag name="CORSHAPE" val="True"/>
  <p:tag name="SHAPETYPE" val="1"/>
</p:tagLst>
</file>

<file path=ppt/tags/tag27.xml><?xml version="1.0" encoding="utf-8"?>
<p:tagLst xmlns:a="http://schemas.openxmlformats.org/drawingml/2006/main" xmlns:r="http://schemas.openxmlformats.org/officeDocument/2006/relationships" xmlns:p="http://schemas.openxmlformats.org/presentationml/2006/main">
  <p:tag name="TYPE" val="MultiChoiceSlide"/>
  <p:tag name="RESULTS" val="What are the elements of a “Benefit Period”?[;crlf;]1[;]1[;]1[;]False[;]0[;][;crlf;]2[;]2[;]0[;]0[;crlf;]0[;]-1[;]Measures the use of some Part A services1[;]Measures the use of some Part A services[;][;crlf;]1[;]-1[;]The Part A deductible applies for each2[;]The Part A deductible applies for each[;][;crlf;]0[;]-1[;]Ends when not in a hospital/SNF for 60 days in a row3[;]Ends when not in a hospital/SNF for 60 days in a row[;][;crlf;]0[;]1[;]All of the above4[;]All of the above[;]"/>
  <p:tag name="TPQUESTIONXML" val="﻿&lt;?xml version=&quot;1.0&quot; encoding=&quot;utf-8&quot;?&gt;&#10;&lt;questionlist&gt;&#10;    &lt;properties&gt;&#10;        &lt;guid&gt;466CCC3548CC4FF69F127B08BD30BEA6&lt;/guid&gt;&#10;        &lt;description /&gt;&#10;        &lt;date&gt;7/18/2016 1:45:52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C2FB2086EC324B8BB3B44D3958BD91D8&lt;/guid&gt;&#10;            &lt;repollguid&gt;1096E1FD98894DF6A54947D30FCFF05D&lt;/repollguid&gt;&#10;            &lt;sourceid&gt;30F24232F1144AA6BBFDA1521CC07866&lt;/sourceid&gt;&#10;            &lt;questiontext&gt;What are the elements of a “Benefit Period”?&lt;/questiontext&gt;&#10;            &lt;showresults&gt;True&lt;/showresults&gt;&#10;            &lt;firstresponseonly&gt;True&lt;/firstresponseonly&gt;&#10;            &lt;responsegrid&gt;0&lt;/responsegrid&gt;&#10;            &lt;countdowntimer&gt;False&lt;/countdowntimer&gt;&#10;            &lt;countdowntime&gt;30&lt;/countdowntime&gt;&#10;            &lt;correctvalue&gt;1&lt;/correctvalue&gt;&#10;            &lt;incorrectvalue&gt;0&lt;/incorrectvalue&gt;&#10;            &lt;responselimit&gt;1&lt;/responselimit&gt;&#10;            &lt;bulletstyle&gt;3&lt;/bulletstyle&gt;&#10;            &lt;correctanswerindicator&gt;True&lt;/correctanswerindicator&gt;&#10;            &lt;answers&gt;&#10;                &lt;answer&gt;&#10;                    &lt;guid&gt;6D3430811CA341A787F244F904734EE4&lt;/guid&gt;&#10;                    &lt;answertext&gt;Measures the use of some Part A services&lt;/answertext&gt;&#10;                    &lt;valuetype&gt;-1&lt;/valuetype&gt;&#10;                &lt;/answer&gt;&#10;                &lt;answer&gt;&#10;                    &lt;guid&gt;6E195AA0746B42B69C669A4CD401C1A5&lt;/guid&gt;&#10;                    &lt;answertext&gt;The Part A deductible applies for each&lt;/answertext&gt;&#10;                    &lt;valuetype&gt;-1&lt;/valuetype&gt;&#10;                &lt;/answer&gt;&#10;                &lt;answer&gt;&#10;                    &lt;guid&gt;B4517DCDED6440B58529BE8A40DC1192&lt;/guid&gt;&#10;                    &lt;answertext&gt;Ends when not in a hospital/SNF for 60 days in a row&lt;/answertext&gt;&#10;                    &lt;valuetype&gt;-1&lt;/valuetype&gt;&#10;                &lt;/answer&gt;&#10;                &lt;answer&gt;&#10;                    &lt;guid&gt;E0FEEB3688794B39A7E50A4AF672D9CF&lt;/guid&gt;&#10;                    &lt;answertext&gt;All of the above&lt;/answertext&gt;&#10;                    &lt;valuetype&gt;1&lt;/valuetype&gt;&#10;                &lt;/answer&gt;&#10;            &lt;/answers&gt;&#10;        &lt;/multichoice&gt;&#10;    &lt;/questions&gt;&#10;&lt;/questionlist&gt;"/>
  <p:tag name="HASRESULTS" val="False"/>
  <p:tag name="LIVECHARTING" val="False"/>
  <p:tag name="AUTOFORMATCHART" val="True"/>
  <p:tag name="AUTOOPENPOLL" val="True"/>
</p:tagLst>
</file>

<file path=ppt/tags/tag28.xml><?xml version="1.0" encoding="utf-8"?>
<p:tagLst xmlns:a="http://schemas.openxmlformats.org/drawingml/2006/main" xmlns:r="http://schemas.openxmlformats.org/officeDocument/2006/relationships" xmlns:p="http://schemas.openxmlformats.org/presentationml/2006/main">
  <p:tag name="ZEROBASED" val="False"/>
</p:tagLst>
</file>

<file path=ppt/tags/tag29.xml><?xml version="1.0" encoding="utf-8"?>
<p:tagLst xmlns:a="http://schemas.openxmlformats.org/drawingml/2006/main" xmlns:r="http://schemas.openxmlformats.org/officeDocument/2006/relationships" xmlns:p="http://schemas.openxmlformats.org/presentationml/2006/main">
  <p:tag name="CORSHAPE" val="True"/>
  <p:tag name="SHAPETYPE" val="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9.xml><?xml version="1.0" encoding="utf-8"?>
<p:tagLst xmlns:a="http://schemas.openxmlformats.org/drawingml/2006/main" xmlns:r="http://schemas.openxmlformats.org/officeDocument/2006/relationships" xmlns:p="http://schemas.openxmlformats.org/presentationml/2006/main">
  <p:tag name="TYPE" val="MultiChoiceSlide"/>
  <p:tag name="TPQUESTIONXML" val="﻿&lt;?xml version=&quot;1.0&quot; encoding=&quot;utf-8&quot;?&gt;&#10;&lt;questionlist&gt;&#10;    &lt;properties&gt;&#10;        &lt;guid&gt;466CCC3548CC4FF69F127B08BD30BEA6&lt;/guid&gt;&#10;        &lt;description /&gt;&#10;        &lt;date&gt;7/18/2016 1:45:52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3140265026864D8092FA5D9E4ED161A0&lt;/guid&gt;&#10;            &lt;repollguid&gt;1096E1FD98894DF6A54947D30FCFF05D&lt;/repollguid&gt;&#10;            &lt;sourceid&gt;30F24232F1144AA6BBFDA1521CC07866&lt;/sourceid&gt;&#10;            &lt;questiontext&gt;Which of the following is NOT a possible Medicare coverage choice?&lt;/questiontext&gt;&#10;            &lt;showresults&gt;True&lt;/showresults&gt;&#10;            &lt;firstresponseonly&gt;True&lt;/firstresponseonly&gt;&#10;            &lt;responsegrid&gt;0&lt;/responsegrid&gt;&#10;            &lt;countdowntimer&gt;False&lt;/countdowntimer&gt;&#10;            &lt;countdowntime&gt;30&lt;/countdowntime&gt;&#10;            &lt;correctvalue&gt;1&lt;/correctvalue&gt;&#10;            &lt;incorrectvalue&gt;0&lt;/incorrectvalue&gt;&#10;            &lt;responselimit&gt;1&lt;/responselimit&gt;&#10;            &lt;bulletstyle&gt;3&lt;/bulletstyle&gt;&#10;            &lt;correctanswerindicator&gt;True&lt;/correctanswerindicator&gt;&#10;            &lt;answers&gt;&#10;                &lt;answer&gt;&#10;                    &lt;guid&gt;6D3430811CA341A787F244F904734EE4&lt;/guid&gt;&#10;                    &lt;answertext&gt;Part A only&lt;/answertext&gt;&#10;                    &lt;valuetype&gt;-1&lt;/valuetype&gt;&#10;                &lt;/answer&gt;&#10;                &lt;answer&gt;&#10;                    &lt;guid&gt;6E195AA0746B42B69C669A4CD401C1A5&lt;/guid&gt;&#10;                    &lt;answertext&gt;Part B only&lt;/answertext&gt;&#10;                    &lt;valuetype&gt;-1&lt;/valuetype&gt;&#10;                &lt;/answer&gt;&#10;                &lt;answer&gt;&#10;                    &lt;guid&gt;B4517DCDED6440B58529BE8A40DC1192&lt;/guid&gt;&#10;                    &lt;answertext&gt;Original Medicare and a Medicare Advantage Plan&lt;/answertext&gt;&#10;                    &lt;valuetype&gt;1&lt;/valuetype&gt;&#10;                &lt;/answer&gt;&#10;                &lt;answer&gt;&#10;                    &lt;guid&gt;E0FEEB3688794B39A7E50A4AF672D9CF&lt;/guid&gt;&#10;                    &lt;answertext&gt;Original Medicare and a Medicare Prescription Drug Plan&lt;/answertext&gt;&#10;                    &lt;valuetype&gt;-1&lt;/valuetype&gt;&#10;                &lt;/answer&gt;&#10;            &lt;/answers&gt;&#10;        &lt;/multichoice&gt;&#10;    &lt;/questions&gt;&#10;&lt;/questionlist&gt;"/>
  <p:tag name="RESULTS" val="Which of the following is NOT a possible Medicare coverage choice?[;crlf;]1[;]1[;]1[;]False[;]0[;][;crlf;]2[;]2[;]0[;]0[;crlf;]0[;]-1[;]Part A only1[;]Part A only[;][;crlf;]1[;]-1[;]Part B only2[;]Part B only[;][;crlf;]0[;]1[;]Original Medicare and a Medicare Advantage Plan3[;]Original Medicare and a Medicare Advantage Plan[;][;crlf;]0[;]-1[;]Original Medicare and a Medicare Prescription Drug Plan4[;]Original Medicare and a Medicare Prescription Drug Plan[;]"/>
  <p:tag name="HASRESULTS" val="True"/>
  <p:tag name="LIVECHARTING" val="False"/>
  <p:tag name="AUTOOPENPOLL" val="True"/>
  <p:tag name="AUTOFORMATCHART" val="True"/>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0.xml><?xml version="1.0" encoding="utf-8"?>
<p:tagLst xmlns:a="http://schemas.openxmlformats.org/drawingml/2006/main" xmlns:r="http://schemas.openxmlformats.org/officeDocument/2006/relationships" xmlns:p="http://schemas.openxmlformats.org/presentationml/2006/main">
  <p:tag name="ZEROBASED" val="False"/>
</p:tagLst>
</file>

<file path=ppt/tags/tag41.xml><?xml version="1.0" encoding="utf-8"?>
<p:tagLst xmlns:a="http://schemas.openxmlformats.org/drawingml/2006/main" xmlns:r="http://schemas.openxmlformats.org/officeDocument/2006/relationships" xmlns:p="http://schemas.openxmlformats.org/presentationml/2006/main">
  <p:tag name="CORSHAPE" val="True"/>
  <p:tag name="SHAPETYPE" val="1"/>
</p:tagLst>
</file>

<file path=ppt/tags/tag4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5.xml><?xml version="1.0" encoding="utf-8"?>
<p:tagLst xmlns:a="http://schemas.openxmlformats.org/drawingml/2006/main" xmlns:r="http://schemas.openxmlformats.org/officeDocument/2006/relationships" xmlns:p="http://schemas.openxmlformats.org/presentationml/2006/main">
  <p:tag name="DELIMITERS" val="3.1"/>
</p:tagLst>
</file>

<file path=ppt/tags/tag46.xml><?xml version="1.0" encoding="utf-8"?>
<p:tagLst xmlns:a="http://schemas.openxmlformats.org/drawingml/2006/main" xmlns:r="http://schemas.openxmlformats.org/officeDocument/2006/relationships" xmlns:p="http://schemas.openxmlformats.org/presentationml/2006/main">
  <p:tag name="NOPREFERENCE" val="False"/>
</p:tagLst>
</file>

<file path=ppt/tags/tag47.xml><?xml version="1.0" encoding="utf-8"?>
<p:tagLst xmlns:a="http://schemas.openxmlformats.org/drawingml/2006/main" xmlns:r="http://schemas.openxmlformats.org/officeDocument/2006/relationships" xmlns:p="http://schemas.openxmlformats.org/presentationml/2006/main">
  <p:tag name="TYPE" val="MultiChoiceSlide"/>
  <p:tag name="RESULTS" val="Effective February 1, 2017, will a dentist be able to prescribe Part D covered drugs?[;crlf;]1[;]1[;]1[;]False[;]0[;][;crlf;]2[;]2[;]0[;]0[;crlf;]0[;]-1[;]Yes, if he or she opts out of Medicare1[;]Yes, if he or she opts out of Medicare[;][;crlf;]1[;]-1[;]Yes, if he or she is enrolled in an approved status2[;]Yes, if he or she is enrolled in an approved status[;][;crlf;]0[;]1[;]Both of the above3[;]Both of the above[;][;crlf;]0[;]-1[;]None of the above4[;]None of the above[;]"/>
  <p:tag name="TPQUESTIONXML" val="﻿&lt;?xml version=&quot;1.0&quot; encoding=&quot;utf-8&quot;?&gt;&#10;&lt;questionlist&gt;&#10;    &lt;properties&gt;&#10;        &lt;guid&gt;466CCC3548CC4FF69F127B08BD30BEA6&lt;/guid&gt;&#10;        &lt;description /&gt;&#10;        &lt;date&gt;7/18/2016 1:45:52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D800E762770D4666A43BD28214F9DE6C&lt;/guid&gt;&#10;            &lt;repollguid&gt;1096E1FD98894DF6A54947D30FCFF05D&lt;/repollguid&gt;&#10;            &lt;sourceid&gt;30F24232F1144AA6BBFDA1521CC07866&lt;/sourceid&gt;&#10;            &lt;questiontext&gt;Effective February 1, 2017, will a dentist be able to prescribe Part D covered drugs?&lt;/questiontext&gt;&#10;            &lt;showresults&gt;True&lt;/showresults&gt;&#10;            &lt;firstresponseonly&gt;True&lt;/firstresponseonly&gt;&#10;            &lt;responsegrid&gt;0&lt;/responsegrid&gt;&#10;            &lt;countdowntimer&gt;False&lt;/countdowntimer&gt;&#10;            &lt;countdowntime&gt;30&lt;/countdowntime&gt;&#10;            &lt;correctvalue&gt;1&lt;/correctvalue&gt;&#10;            &lt;incorrectvalue&gt;0&lt;/incorrectvalue&gt;&#10;            &lt;responselimit&gt;1&lt;/responselimit&gt;&#10;            &lt;bulletstyle&gt;3&lt;/bulletstyle&gt;&#10;            &lt;correctanswerindicator&gt;True&lt;/correctanswerindicator&gt;&#10;            &lt;answers&gt;&#10;                &lt;answer&gt;&#10;                    &lt;guid&gt;6D3430811CA341A787F244F904734EE4&lt;/guid&gt;&#10;                    &lt;answertext&gt;Yes, if he or she opts out of Medicare&lt;/answertext&gt;&#10;                    &lt;valuetype&gt;-1&lt;/valuetype&gt;&#10;                &lt;/answer&gt;&#10;                &lt;answer&gt;&#10;                    &lt;guid&gt;6E195AA0746B42B69C669A4CD401C1A5&lt;/guid&gt;&#10;                    &lt;answertext&gt;Yes, if he or she is enrolled in an approved status&lt;/answertext&gt;&#10;                    &lt;valuetype&gt;-1&lt;/valuetype&gt;&#10;                &lt;/answer&gt;&#10;                &lt;answer&gt;&#10;                    &lt;guid&gt;B4517DCDED6440B58529BE8A40DC1192&lt;/guid&gt;&#10;                    &lt;answertext&gt;Both of the above&lt;/answertext&gt;&#10;                    &lt;valuetype&gt;1&lt;/valuetype&gt;&#10;                &lt;/answer&gt;&#10;                &lt;answer&gt;&#10;                    &lt;guid&gt;E0FEEB3688794B39A7E50A4AF672D9CF&lt;/guid&gt;&#10;                    &lt;answertext&gt;None of the above&lt;/answertext&gt;&#10;                    &lt;valuetype&gt;-1&lt;/valuetype&gt;&#10;                &lt;/answer&gt;&#10;            &lt;/answers&gt;&#10;        &lt;/multichoice&gt;&#10;    &lt;/questions&gt;&#10;&lt;/questionlist&gt;"/>
  <p:tag name="HASRESULTS" val="False"/>
  <p:tag name="LIVECHARTING" val="False"/>
  <p:tag name="AUTOFORMATCHART" val="True"/>
  <p:tag name="AUTOOPENPOLL" val="True"/>
</p:tagLst>
</file>

<file path=ppt/tags/tag48.xml><?xml version="1.0" encoding="utf-8"?>
<p:tagLst xmlns:a="http://schemas.openxmlformats.org/drawingml/2006/main" xmlns:r="http://schemas.openxmlformats.org/officeDocument/2006/relationships" xmlns:p="http://schemas.openxmlformats.org/presentationml/2006/main">
  <p:tag name="ZEROBASED" val="False"/>
</p:tagLst>
</file>

<file path=ppt/tags/tag49.xml><?xml version="1.0" encoding="utf-8"?>
<p:tagLst xmlns:a="http://schemas.openxmlformats.org/drawingml/2006/main" xmlns:r="http://schemas.openxmlformats.org/officeDocument/2006/relationships" xmlns:p="http://schemas.openxmlformats.org/presentationml/2006/main">
  <p:tag name="CORSHAPE" val="True"/>
  <p:tag name="SHAPETYPE" val="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1.xml><?xml version="1.0" encoding="utf-8"?>
<p:tagLst xmlns:a="http://schemas.openxmlformats.org/drawingml/2006/main" xmlns:r="http://schemas.openxmlformats.org/officeDocument/2006/relationships" xmlns:p="http://schemas.openxmlformats.org/presentationml/2006/main">
  <p:tag name="NOPREFERENCE" val="False"/>
</p:tagLst>
</file>

<file path=ppt/tags/tag52.xml><?xml version="1.0" encoding="utf-8"?>
<p:tagLst xmlns:a="http://schemas.openxmlformats.org/drawingml/2006/main" xmlns:r="http://schemas.openxmlformats.org/officeDocument/2006/relationships" xmlns:p="http://schemas.openxmlformats.org/presentationml/2006/main">
  <p:tag name="NOPREFERENCE" val="False"/>
</p:tagLst>
</file>

<file path=ppt/tags/tag53.xml><?xml version="1.0" encoding="utf-8"?>
<p:tagLst xmlns:a="http://schemas.openxmlformats.org/drawingml/2006/main" xmlns:r="http://schemas.openxmlformats.org/officeDocument/2006/relationships" xmlns:p="http://schemas.openxmlformats.org/presentationml/2006/main">
  <p:tag name="NOPREFERENCE" val="False"/>
</p:tagLst>
</file>

<file path=ppt/tags/tag54.xml><?xml version="1.0" encoding="utf-8"?>
<p:tagLst xmlns:a="http://schemas.openxmlformats.org/drawingml/2006/main" xmlns:r="http://schemas.openxmlformats.org/officeDocument/2006/relationships" xmlns:p="http://schemas.openxmlformats.org/presentationml/2006/main">
  <p:tag name="NOPREFERENCE" val="False"/>
</p:tagLst>
</file>

<file path=ppt/tags/tag55.xml><?xml version="1.0" encoding="utf-8"?>
<p:tagLst xmlns:a="http://schemas.openxmlformats.org/drawingml/2006/main" xmlns:r="http://schemas.openxmlformats.org/officeDocument/2006/relationships" xmlns:p="http://schemas.openxmlformats.org/presentationml/2006/main">
  <p:tag name="NOPREFERENCE" val="False"/>
</p:tagLst>
</file>

<file path=ppt/tags/tag56.xml><?xml version="1.0" encoding="utf-8"?>
<p:tagLst xmlns:a="http://schemas.openxmlformats.org/drawingml/2006/main" xmlns:r="http://schemas.openxmlformats.org/officeDocument/2006/relationships" xmlns:p="http://schemas.openxmlformats.org/presentationml/2006/main">
  <p:tag name="NOPREFERENCE" val="False"/>
</p:tagLst>
</file>

<file path=ppt/tags/tag57.xml><?xml version="1.0" encoding="utf-8"?>
<p:tagLst xmlns:a="http://schemas.openxmlformats.org/drawingml/2006/main" xmlns:r="http://schemas.openxmlformats.org/officeDocument/2006/relationships" xmlns:p="http://schemas.openxmlformats.org/presentationml/2006/main">
  <p:tag name="NOPREFERENCE" val="False"/>
</p:tagLst>
</file>

<file path=ppt/tags/tag58.xml><?xml version="1.0" encoding="utf-8"?>
<p:tagLst xmlns:a="http://schemas.openxmlformats.org/drawingml/2006/main" xmlns:r="http://schemas.openxmlformats.org/officeDocument/2006/relationships" xmlns:p="http://schemas.openxmlformats.org/presentationml/2006/main">
  <p:tag name="TYPE" val="TrueFalse"/>
  <p:tag name="RESULTS" val="Most people enrolled in a Medicare Advantage Plan will continue to pay a monthly Medicare Part B premium. [;crlf;]1[;]1[;]1[;]False[;]0[;][;crlf;]2[;]2[;]0[;]0[;crlf;]0[;]1[;]True1[;]True[;][;crlf;]1[;]-1[;]False2[;]False[;]"/>
  <p:tag name="TPQUESTIONXML" val="﻿&lt;?xml version=&quot;1.0&quot; encoding=&quot;utf-8&quot;?&gt;&#10;&lt;questionlist&gt;&#10;    &lt;properties&gt;&#10;        &lt;guid&gt;8D1D6F89CC79489D89B06B63B6ACBD0D&lt;/guid&gt;&#10;        &lt;description /&gt;&#10;        &lt;date&gt;7/18/2016 1:40:3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D8D38333BC73423BB0CE9EDD7D1F3735&lt;/guid&gt;&#10;            &lt;repollguid&gt;54F00AEBB5E7443788909769A66DC149&lt;/repollguid&gt;&#10;            &lt;sourceid&gt;D709B2D0CE68495684C30C7365C9F0BC&lt;/sourceid&gt;&#10;            &lt;questiontext&gt;Most people enrolled in a Medicare Advantage Plan will continue to pay a monthly Medicare Part B premium. &lt;/questiontext&gt;&#10;            &lt;showresults&gt;True&lt;/showresults&gt;&#10;            &lt;firstresponseonly&gt;True&lt;/firstresponseonly&gt;&#10;            &lt;responsegrid&gt;0&lt;/responsegrid&gt;&#10;            &lt;countdowntimer&gt;False&lt;/countdowntimer&gt;&#10;            &lt;countdowntime&gt;30&lt;/countdowntime&gt;&#10;            &lt;correctvalue&gt;1&lt;/correctvalue&gt;&#10;            &lt;incorrectvalue&gt;0&lt;/incorrectvalue&gt;&#10;            &lt;responselimit&gt;1&lt;/responselimit&gt;&#10;            &lt;bulletstyle&gt;3&lt;/bulletstyle&gt;&#10;            &lt;correctanswerindicator&gt;True&lt;/correctanswerindicator&gt;&#10;            &lt;truefalse&gt;True&lt;/truefalse&gt;&#10;            &lt;answers&gt;&#10;                &lt;answer&gt;&#10;                    &lt;guid&gt;1848DD3B574942F7B05C6FFA371B640F&lt;/guid&gt;&#10;                    &lt;answertext&gt;True&lt;/answertext&gt;&#10;                    &lt;valuetype&gt;1&lt;/valuetype&gt;&#10;                &lt;/answer&gt;&#10;                &lt;answer&gt;&#10;                    &lt;guid&gt;F42C83FFDAB04AD38E36D45D2AC63E59&lt;/guid&gt;&#10;                    &lt;answertext&gt;False&lt;/answertext&gt;&#10;                    &lt;valuetype&gt;-1&lt;/valuetype&gt;&#10;                &lt;/answer&gt;&#10;            &lt;/answers&gt;&#10;        &lt;/multichoice&gt;&#10;    &lt;/questions&gt;&#10;&lt;/questionlist&gt;"/>
  <p:tag name="HASRESULTS" val="False"/>
  <p:tag name="LIVECHARTING" val="False"/>
  <p:tag name="AUTOFORMATCHART" val="True"/>
  <p:tag name="AUTOOPENPOLL" val="True"/>
</p:tagLst>
</file>

<file path=ppt/tags/tag59.xml><?xml version="1.0" encoding="utf-8"?>
<p:tagLst xmlns:a="http://schemas.openxmlformats.org/drawingml/2006/main" xmlns:r="http://schemas.openxmlformats.org/officeDocument/2006/relationships" xmlns:p="http://schemas.openxmlformats.org/presentationml/2006/main">
  <p:tag name="CORSHAPE" val="True"/>
  <p:tag name="SHAPETYPE" val="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1.xml><?xml version="1.0" encoding="utf-8"?>
<p:tagLst xmlns:a="http://schemas.openxmlformats.org/drawingml/2006/main" xmlns:r="http://schemas.openxmlformats.org/officeDocument/2006/relationships" xmlns:p="http://schemas.openxmlformats.org/presentationml/2006/main">
  <p:tag name="DELIMITERS" val="3.1"/>
</p:tagLst>
</file>

<file path=ppt/tags/tag6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4.xml><?xml version="1.0" encoding="utf-8"?>
<p:tagLst xmlns:a="http://schemas.openxmlformats.org/drawingml/2006/main" xmlns:r="http://schemas.openxmlformats.org/officeDocument/2006/relationships" xmlns:p="http://schemas.openxmlformats.org/presentationml/2006/main">
  <p:tag name="DELIMITERS" val="3.1"/>
</p:tagLst>
</file>

<file path=ppt/tags/tag65.xml><?xml version="1.0" encoding="utf-8"?>
<p:tagLst xmlns:a="http://schemas.openxmlformats.org/drawingml/2006/main" xmlns:r="http://schemas.openxmlformats.org/officeDocument/2006/relationships" xmlns:p="http://schemas.openxmlformats.org/presentationml/2006/main">
  <p:tag name="DELIMITERS" val="3.1"/>
</p:tagLst>
</file>

<file path=ppt/tags/tag66.xml><?xml version="1.0" encoding="utf-8"?>
<p:tagLst xmlns:a="http://schemas.openxmlformats.org/drawingml/2006/main" xmlns:r="http://schemas.openxmlformats.org/officeDocument/2006/relationships" xmlns:p="http://schemas.openxmlformats.org/presentationml/2006/main">
  <p:tag name="DELIMITERS" val="3.1"/>
</p:tagLst>
</file>

<file path=ppt/tags/tag6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8.xml><?xml version="1.0" encoding="utf-8"?>
<p:tagLst xmlns:a="http://schemas.openxmlformats.org/drawingml/2006/main" xmlns:r="http://schemas.openxmlformats.org/officeDocument/2006/relationships" xmlns:p="http://schemas.openxmlformats.org/presentationml/2006/main">
  <p:tag name="TYPE" val="TrueFalse"/>
  <p:tag name="TPQUESTIONXML" val="﻿&lt;?xml version=&quot;1.0&quot; encoding=&quot;utf-8&quot;?&gt;&#10;&lt;questionlist&gt;&#10;    &lt;properties&gt;&#10;        &lt;guid&gt;8D1D6F89CC79489D89B06B63B6ACBD0D&lt;/guid&gt;&#10;        &lt;description /&gt;&#10;        &lt;date&gt;7/18/2016 1:40:3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ADE8CE0246C545CB8BB2300A7625D5A0&lt;/guid&gt;&#10;            &lt;repollguid&gt;54F00AEBB5E7443788909769A66DC149&lt;/repollguid&gt;&#10;            &lt;sourceid&gt;D709B2D0CE68495684C30C7365C9F0BC&lt;/sourceid&gt;&#10;            &lt;questiontext&gt;In a Medicare Health Plan, the right to a coverage decision lets you find out if a service or supply will be covered after you receive it. &lt;/questiontext&gt;&#10;            &lt;showresults&gt;True&lt;/showresults&gt;&#10;            &lt;firstresponseonly&gt;True&lt;/firstresponseonly&gt;&#10;            &lt;responsegrid&gt;0&lt;/responsegrid&gt;&#10;            &lt;countdowntimer&gt;False&lt;/countdowntimer&gt;&#10;            &lt;countdowntime&gt;30&lt;/countdowntime&gt;&#10;            &lt;correctvalue&gt;1&lt;/correctvalue&gt;&#10;            &lt;incorrectvalue&gt;0&lt;/incorrectvalue&gt;&#10;            &lt;responselimit&gt;1&lt;/responselimit&gt;&#10;            &lt;bulletstyle&gt;3&lt;/bulletstyle&gt;&#10;            &lt;correctanswerindicator&gt;True&lt;/correctanswerindicator&gt;&#10;            &lt;truefalse&gt;True&lt;/truefalse&gt;&#10;            &lt;answers&gt;&#10;                &lt;answer&gt;&#10;                    &lt;guid&gt;1848DD3B574942F7B05C6FFA371B640F&lt;/guid&gt;&#10;                    &lt;answertext&gt;True&lt;/answertext&gt;&#10;                    &lt;valuetype&gt;-1&lt;/valuetype&gt;&#10;                &lt;/answer&gt;&#10;                &lt;answer&gt;&#10;                    &lt;guid&gt;F42C83FFDAB04AD38E36D45D2AC63E59&lt;/guid&gt;&#10;                    &lt;answertext&gt;False&lt;/answertext&gt;&#10;                    &lt;valuetype&gt;1&lt;/valuetype&gt;&#10;                &lt;/answer&gt;&#10;            &lt;/answers&gt;&#10;        &lt;/multichoice&gt;&#10;    &lt;/questions&gt;&#10;&lt;/questionlist&gt;"/>
  <p:tag name="HASRESULTS" val="False"/>
  <p:tag name="LIVECHARTING" val="False"/>
  <p:tag name="AUTOFORMATCHART" val="True"/>
  <p:tag name="AUTOOPENPOLL" val="True"/>
</p:tagLst>
</file>

<file path=ppt/tags/tag69.xml><?xml version="1.0" encoding="utf-8"?>
<p:tagLst xmlns:a="http://schemas.openxmlformats.org/drawingml/2006/main" xmlns:r="http://schemas.openxmlformats.org/officeDocument/2006/relationships" xmlns:p="http://schemas.openxmlformats.org/presentationml/2006/main">
  <p:tag name="CORSHAPE" val="True"/>
  <p:tag name="SHAPETYPE" val="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4.xml><?xml version="1.0" encoding="utf-8"?>
<p:tagLst xmlns:a="http://schemas.openxmlformats.org/drawingml/2006/main" xmlns:r="http://schemas.openxmlformats.org/officeDocument/2006/relationships" xmlns:p="http://schemas.openxmlformats.org/presentationml/2006/main">
  <p:tag name="TYPE" val="MultiChoiceSlide"/>
  <p:tag name="TPQUESTIONXML" val="﻿&lt;?xml version=&quot;1.0&quot; encoding=&quot;utf-8&quot;?&gt;&#10;&lt;questionlist&gt;&#10;    &lt;properties&gt;&#10;        &lt;guid&gt;466CCC3548CC4FF69F127B08BD30BEA6&lt;/guid&gt;&#10;        &lt;description /&gt;&#10;        &lt;date&gt;7/18/2016 1:45:52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0D74335302714A5EB21BE00CC3C3A45D&lt;/guid&gt;&#10;            &lt;repollguid&gt;1096E1FD98894DF6A54947D30FCFF05D&lt;/repollguid&gt;&#10;            &lt;sourceid&gt;30F24232F1144AA6BBFDA1521CC07866&lt;/sourceid&gt;&#10;            &lt;questiontext&gt;If you think you might qualify for a program that may help pay some of your costs you should&lt;/questiontext&gt;&#10;            &lt;showresults&gt;True&lt;/showresults&gt;&#10;            &lt;firstresponseonly&gt;True&lt;/firstresponseonly&gt;&#10;            &lt;responsegrid&gt;0&lt;/responsegrid&gt;&#10;            &lt;countdowntimer&gt;False&lt;/countdowntimer&gt;&#10;            &lt;countdowntime&gt;30&lt;/countdowntime&gt;&#10;            &lt;correctvalue&gt;1&lt;/correctvalue&gt;&#10;            &lt;incorrectvalue&gt;0&lt;/incorrectvalue&gt;&#10;            &lt;responselimit&gt;1&lt;/responselimit&gt;&#10;            &lt;bulletstyle&gt;3&lt;/bulletstyle&gt;&#10;            &lt;correctanswerindicator&gt;True&lt;/correctanswerindicator&gt;&#10;            &lt;answers&gt;&#10;                &lt;answer&gt;&#10;                    &lt;guid&gt;6D3430811CA341A787F244F904734EE4&lt;/guid&gt;&#10;                    &lt;answertext&gt;Check the income and asset guidelines&lt;/answertext&gt;&#10;                    &lt;valuetype&gt;-1&lt;/valuetype&gt;&#10;                &lt;/answer&gt;&#10;                &lt;answer&gt;&#10;                    &lt;guid&gt;6E195AA0746B42B69C669A4CD401C1A5&lt;/guid&gt;&#10;                    &lt;answertext&gt;Collect your personal documents&lt;/answertext&gt;&#10;                    &lt;valuetype&gt;-1&lt;/valuetype&gt;&#10;                &lt;/answer&gt;&#10;                &lt;answer&gt;&#10;                    &lt;guid&gt;B4517DCDED6440B58529BE8A40DC1192&lt;/guid&gt;&#10;                    &lt;answertext&gt;Complete an application with your state Medical Assistance Office&lt;/answertext&gt;&#10;                    &lt;valuetype&gt;-1&lt;/valuetype&gt;&#10;                &lt;/answer&gt;&#10;                &lt;answer&gt;&#10;                    &lt;guid&gt;E0FEEB3688794B39A7E50A4AF672D9CF&lt;/guid&gt;&#10;                    &lt;answertext&gt;All of the above&lt;/answertext&gt;&#10;                    &lt;valuetype&gt;1&lt;/valuetype&gt;&#10;                &lt;/answer&gt;&#10;            &lt;/answers&gt;&#10;        &lt;/multichoice&gt;&#10;    &lt;/questions&gt;&#10;&lt;/questionlist&gt;"/>
  <p:tag name="HASRESULTS" val="False"/>
  <p:tag name="LIVECHARTING" val="False"/>
  <p:tag name="AUTOFORMATCHART" val="True"/>
  <p:tag name="AUTOOPENPOLL" val="True"/>
</p:tagLst>
</file>

<file path=ppt/tags/tag75.xml><?xml version="1.0" encoding="utf-8"?>
<p:tagLst xmlns:a="http://schemas.openxmlformats.org/drawingml/2006/main" xmlns:r="http://schemas.openxmlformats.org/officeDocument/2006/relationships" xmlns:p="http://schemas.openxmlformats.org/presentationml/2006/main">
  <p:tag name="ZEROBASED" val="False"/>
</p:tagLst>
</file>

<file path=ppt/tags/tag76.xml><?xml version="1.0" encoding="utf-8"?>
<p:tagLst xmlns:a="http://schemas.openxmlformats.org/drawingml/2006/main" xmlns:r="http://schemas.openxmlformats.org/officeDocument/2006/relationships" xmlns:p="http://schemas.openxmlformats.org/presentationml/2006/main">
  <p:tag name="CORSHAPE" val="True"/>
  <p:tag name="SHAPETYPE" val="1"/>
</p:tagLst>
</file>

<file path=ppt/tags/tag77.xml><?xml version="1.0" encoding="utf-8"?>
<p:tagLst xmlns:a="http://schemas.openxmlformats.org/drawingml/2006/main" xmlns:r="http://schemas.openxmlformats.org/officeDocument/2006/relationships" xmlns:p="http://schemas.openxmlformats.org/presentationml/2006/main">
  <p:tag name="TYPE" val="TrueFalse"/>
  <p:tag name="TPQUESTIONXML" val="﻿&lt;?xml version=&quot;1.0&quot; encoding=&quot;utf-8&quot;?&gt;&#10;&lt;questionlist&gt;&#10;    &lt;properties&gt;&#10;        &lt;guid&gt;8D1D6F89CC79489D89B06B63B6ACBD0D&lt;/guid&gt;&#10;        &lt;description /&gt;&#10;        &lt;date&gt;7/18/2016 1:40:3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C7EC7C7F125D40709FD47E224D8BD9B1&lt;/guid&gt;&#10;            &lt;repollguid&gt;54F00AEBB5E7443788909769A66DC149&lt;/repollguid&gt;&#10;            &lt;sourceid&gt;D709B2D0CE68495684C30C7365C9F0BC&lt;/sourceid&gt;&#10;            &lt;questiontext&gt;You can enroll in the Individual Marketplace instead of Part B and get Part B later using a Special Enrollment Period.&lt;/questiontext&gt;&#10;            &lt;showresults&gt;True&lt;/showresults&gt;&#10;            &lt;firstresponseonly&gt;True&lt;/firstresponseonly&gt;&#10;            &lt;responsegrid&gt;0&lt;/responsegrid&gt;&#10;            &lt;countdowntimer&gt;False&lt;/countdowntimer&gt;&#10;            &lt;countdowntime&gt;30&lt;/countdowntime&gt;&#10;            &lt;correctvalue&gt;1&lt;/correctvalue&gt;&#10;            &lt;incorrectvalue&gt;0&lt;/incorrectvalue&gt;&#10;            &lt;responselimit&gt;1&lt;/responselimit&gt;&#10;            &lt;bulletstyle&gt;3&lt;/bulletstyle&gt;&#10;            &lt;correctanswerindicator&gt;True&lt;/correctanswerindicator&gt;&#10;            &lt;truefalse&gt;True&lt;/truefalse&gt;&#10;            &lt;answers&gt;&#10;                &lt;answer&gt;&#10;                    &lt;guid&gt;1848DD3B574942F7B05C6FFA371B640F&lt;/guid&gt;&#10;                    &lt;answertext&gt;True&lt;/answertext&gt;&#10;                    &lt;valuetype&gt;-1&lt;/valuetype&gt;&#10;                &lt;/answer&gt;&#10;                &lt;answer&gt;&#10;                    &lt;guid&gt;F42C83FFDAB04AD38E36D45D2AC63E59&lt;/guid&gt;&#10;                    &lt;answertext&gt;False&lt;/answertext&gt;&#10;                    &lt;valuetype&gt;1&lt;/valuetype&gt;&#10;                &lt;/answer&gt;&#10;            &lt;/answers&gt;&#10;        &lt;/multichoice&gt;&#10;    &lt;/questions&gt;&#10;&lt;/questionlist&gt;"/>
  <p:tag name="HASRESULTS" val="False"/>
  <p:tag name="LIVECHARTING" val="False"/>
  <p:tag name="AUTOOPENPOLL" val="False"/>
  <p:tag name="AUTOFORMATCHART" val="True"/>
</p:tagLst>
</file>

<file path=ppt/tags/tag78.xml><?xml version="1.0" encoding="utf-8"?>
<p:tagLst xmlns:a="http://schemas.openxmlformats.org/drawingml/2006/main" xmlns:r="http://schemas.openxmlformats.org/officeDocument/2006/relationships" xmlns:p="http://schemas.openxmlformats.org/presentationml/2006/main">
  <p:tag name="CORSHAPE" val="True"/>
  <p:tag name="SHAPETYPE" val="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5687438E-5A0B-49A1-93AD-3CCD7DF03B27}"/>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8611ABE4-F9CF-465A-AD8F-7875D2A83E82}"/>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40E4E048-E822-4C7F-8E8A-B9C21D1035E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2016ntpPowerPointTemplate11_5_15</Template>
  <TotalTime>4418</TotalTime>
  <Words>27695</Words>
  <Application>Microsoft Office PowerPoint</Application>
  <PresentationFormat>On-screen Show (4:3)</PresentationFormat>
  <Paragraphs>2311</Paragraphs>
  <Slides>118</Slides>
  <Notes>118</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118</vt:i4>
      </vt:variant>
    </vt:vector>
  </HeadingPairs>
  <TitlesOfParts>
    <vt:vector size="128" baseType="lpstr">
      <vt:lpstr>Arial</vt:lpstr>
      <vt:lpstr>Calibri</vt:lpstr>
      <vt:lpstr>Calibri </vt:lpstr>
      <vt:lpstr>Calibri Light</vt:lpstr>
      <vt:lpstr>Minion Pro</vt:lpstr>
      <vt:lpstr>Times New Roman</vt:lpstr>
      <vt:lpstr>Wingdings</vt:lpstr>
      <vt:lpstr>1_Custom Design</vt:lpstr>
      <vt:lpstr>2_Custom Design</vt:lpstr>
      <vt:lpstr>Custom Design</vt:lpstr>
      <vt:lpstr> </vt:lpstr>
      <vt:lpstr>Objetivos de la sesión </vt:lpstr>
      <vt:lpstr>Lección 1: Características básicas del programa</vt:lpstr>
      <vt:lpstr>¿Qué es Medicare?</vt:lpstr>
      <vt:lpstr>Las 4 partes de Medicare</vt:lpstr>
      <vt:lpstr>Inscripción automática: Parte A y Parte B</vt:lpstr>
      <vt:lpstr>Tarjeta Medicare</vt:lpstr>
      <vt:lpstr>Qué hacer cuando la inscripción no es automática</vt:lpstr>
      <vt:lpstr>Cuándo debe inscribirse a Medicare</vt:lpstr>
      <vt:lpstr> Período de Inscripción General (GEP) </vt:lpstr>
      <vt:lpstr>Prima de la Parte A y Parte B  Período de Inscripción Especial (SEP)</vt:lpstr>
      <vt:lpstr>Qué hacer cuando finaliza la cobertura del empleador o el sindicato</vt:lpstr>
      <vt:lpstr>Medicare Original  Parte A: Cobertura de seguro de hospital</vt:lpstr>
      <vt:lpstr>Cómo pagar Medicare Parte A</vt:lpstr>
      <vt:lpstr>Cuidados de Ingreso en el Hospital</vt:lpstr>
      <vt:lpstr>Período de beneficios</vt:lpstr>
      <vt:lpstr>Pago por Ingresos en el hospital</vt:lpstr>
      <vt:lpstr>Servicios cubiertos en un Centro de Enfermería Especializada (SNF)</vt:lpstr>
      <vt:lpstr>Cuidados en un Centro de Enfermería Especializada (SNF): condiciones requeridas para la cobertura</vt:lpstr>
      <vt:lpstr>Pago por el Cuidado en un Centro de Enfermería Especializada</vt:lpstr>
      <vt:lpstr>Cinco condiciones requeridas para  la cobertura del cuidado de la salud en el hogar </vt:lpstr>
      <vt:lpstr>Pago del cuidado de la salud en el hogar</vt:lpstr>
      <vt:lpstr>Parte A: Cuidado de Hospicio</vt:lpstr>
      <vt:lpstr>Servicios de hospicio cubiertos</vt:lpstr>
      <vt:lpstr>Pago del cuidado de hospicio</vt:lpstr>
      <vt:lpstr>Medicare Parte B: Cobertura de seguro médico</vt:lpstr>
      <vt:lpstr>¿Cuáles son los servicios cubiertos por Medicare Parte B?</vt:lpstr>
      <vt:lpstr>Servicios cubiertos por Medicare Parte B (continuación)</vt:lpstr>
      <vt:lpstr>Más servicios cubiertos por Medicare Parte B</vt:lpstr>
      <vt:lpstr>Servicios preventivos cubiertos por Medicare Parte B (continuación)</vt:lpstr>
      <vt:lpstr>Pago de los servicios preventivos </vt:lpstr>
      <vt:lpstr>NO cubiertos por la Parte A y la Parte B</vt:lpstr>
      <vt:lpstr>Medicare Parte B Costos para la mayoría de las personas </vt:lpstr>
      <vt:lpstr>Lo que usted paga: prima de la Parte B</vt:lpstr>
      <vt:lpstr>Lo que usted paga: prima estándar de 2016 de la Parte B</vt:lpstr>
      <vt:lpstr>Prima estándar mensual de la Parte B: monto de ajuste de Medicare relacionado con el ingreso para 2016</vt:lpstr>
      <vt:lpstr>Pago de la prima mensual de la Parte B</vt:lpstr>
      <vt:lpstr>Multa por inscripción tardía a la Parte B</vt:lpstr>
      <vt:lpstr>Ejemplo de multa por inscripción tardía a la Parte B</vt:lpstr>
      <vt:lpstr>Cuándo debe tener la Parte B</vt:lpstr>
      <vt:lpstr>En 2016, la mayoría de las personas pagarán $104.90 por su prima de la Parte B. </vt:lpstr>
      <vt:lpstr>¿Cuáles de estas frases son ciertas sobre un "período de beneficios”?</vt:lpstr>
      <vt:lpstr>Lección 2: Opciones de cobertura de Medicare</vt:lpstr>
      <vt:lpstr>Sus opciones de cobertura Medicare</vt:lpstr>
      <vt:lpstr>Medicare Original</vt:lpstr>
      <vt:lpstr>Asignación</vt:lpstr>
      <vt:lpstr>No aceptan/Deben aceptar  la asignación </vt:lpstr>
      <vt:lpstr>Contratos Privados</vt:lpstr>
      <vt:lpstr>Pólizas del Asegurador Suplementario de Medicare (Medigap)</vt:lpstr>
      <vt:lpstr>Planes Medigap</vt:lpstr>
      <vt:lpstr>Pólizas Medigap </vt:lpstr>
      <vt:lpstr>Período de Inscripción Abierta (OEP)  demorado para Medigap</vt:lpstr>
      <vt:lpstr>Afecciones preexistentes y Medigap</vt:lpstr>
      <vt:lpstr>Medigap para personas con una incapacidad o Enfermedad Renal en Etapa Final (ESRD en inglés)</vt:lpstr>
      <vt:lpstr>¿Cuál de las siguientes NO es una opción posible de cobertura Medicare?</vt:lpstr>
      <vt:lpstr>Cobertura Medicare para medicamentos recetados (Parte D)</vt:lpstr>
      <vt:lpstr>¿Qué es la cobertura Medicare para  medicamentos recetados (Parte D)?</vt:lpstr>
      <vt:lpstr>Cobertura de medicamentos de Medicare Parte D</vt:lpstr>
      <vt:lpstr>Costos de Medicare Parte C</vt:lpstr>
      <vt:lpstr>Estructura estándar en 2016</vt:lpstr>
      <vt:lpstr>Requisitos de elegibilidad de la Parte D</vt:lpstr>
      <vt:lpstr>Período de Inscripción Inicial (IEP en inglés) para la Parte D</vt:lpstr>
      <vt:lpstr>Cuándo puede unirse o cambiar de plan</vt:lpstr>
      <vt:lpstr>Período de Inscripción Especial (SEP en inglés)</vt:lpstr>
      <vt:lpstr>Período de Inscripción Especial (SEP en inglés) de 5 Estrellas</vt:lpstr>
      <vt:lpstr>Multa por inscripción tardía a la Parte D</vt:lpstr>
      <vt:lpstr>Cantidad de ajuste mensual relacionado al ingreso (IRMAA en inglés)</vt:lpstr>
      <vt:lpstr>Medicamentos cubiertos por la Parte D</vt:lpstr>
      <vt:lpstr>Cobertura requerida</vt:lpstr>
      <vt:lpstr>Requisito para los médicos que recetan</vt:lpstr>
      <vt:lpstr>Medicamentos excluidos de la Parte D por ley</vt:lpstr>
      <vt:lpstr>Cómo manejan los planes el acceso a los medicamentos</vt:lpstr>
      <vt:lpstr>Formulario</vt:lpstr>
      <vt:lpstr>A partir del 1 de febrero de 2017 ¿podrá un dentista recetar medicamentos cubiertos por la Parte D?</vt:lpstr>
      <vt:lpstr>Planes Medicare Advantage (MA) (Parte C)</vt:lpstr>
      <vt:lpstr>¿Qué es un Plan Medicare Advantage?</vt:lpstr>
      <vt:lpstr>Cómo funcionan los planes Medicare Advantage</vt:lpstr>
      <vt:lpstr>Cómo funcionan los planes Medicare Advantage (MA) (continuación)</vt:lpstr>
      <vt:lpstr>Costos de Medicare Advantage</vt:lpstr>
      <vt:lpstr>¿Quién puede unirse a un Plan Medicare Advantage?</vt:lpstr>
      <vt:lpstr> Cuándo puede unirse o cambiar de planes Medicare Advantage (MA) </vt:lpstr>
      <vt:lpstr> Cuándo puede unirse o cambiar de planes Medicare Advantage </vt:lpstr>
      <vt:lpstr> Cuándo puede unirse o cambiar de plan </vt:lpstr>
      <vt:lpstr>Cuándo puede unirse o cambiar de planes Medicare Advantage (MA)</vt:lpstr>
      <vt:lpstr>Cuándo puede dejar un plan Medicare Advantage (MA)</vt:lpstr>
      <vt:lpstr>Tipos de planes Medicare Advantage</vt:lpstr>
      <vt:lpstr>Otros planes de Medicare</vt:lpstr>
      <vt:lpstr>Cómo comparar planes en el Buscador de Planes de Medicare</vt:lpstr>
      <vt:lpstr>La mayoría de las personas inscriptas en un Plan Medicare Advantage continuarán pagando una prima mensual de Medicare Parte B. </vt:lpstr>
      <vt:lpstr>Lección 3: Derechos y procesos de apelación</vt:lpstr>
      <vt:lpstr>Derechos Medicare garantizados</vt:lpstr>
      <vt:lpstr>Sus derechos Medicare</vt:lpstr>
      <vt:lpstr>“Notificación de prácticas de privacidad para Medicare Original”</vt:lpstr>
      <vt:lpstr>¿Quién es el intermediario del ciudadano de Medicare?</vt:lpstr>
      <vt:lpstr>Derechos Medicare—Reclamaciones y Apelaciones</vt:lpstr>
      <vt:lpstr>Derechos Medicare a presentar una queja formal</vt:lpstr>
      <vt:lpstr>Derechos Medigap en Medicare Original</vt:lpstr>
      <vt:lpstr>Cobertura y derechos de apelación en los planes de salud de Medicare  </vt:lpstr>
      <vt:lpstr>Solicitud de apelación de la Parte D</vt:lpstr>
      <vt:lpstr>En un plan de salud de Medicare, el derecho a una decisión sobre la cobertura le permite averiguar si el servicio o suministro están cubiertos antes de que los reciba. </vt:lpstr>
      <vt:lpstr>Lección 4: Programas para personas con ingresos y recursos limitados</vt:lpstr>
      <vt:lpstr>¿Qué son Medicaid y el Programa de Seguro Médico para Niños (CHIP)?</vt:lpstr>
      <vt:lpstr>Programas de ahorros Medicare</vt:lpstr>
      <vt:lpstr>¿Qué es la ayuda adicional?</vt:lpstr>
      <vt:lpstr>Cómo calificar para recibir ayuda adicional</vt:lpstr>
      <vt:lpstr>Pasos a seguir</vt:lpstr>
      <vt:lpstr>Programas en los territorios estadounidenses</vt:lpstr>
      <vt:lpstr>Si piensa que puede calificar para un programa que pueda ayudarlo a pagar algunos de sus costos, debería</vt:lpstr>
      <vt:lpstr>Lección 5: Medicare y el Mercado de Seguros Médicos</vt:lpstr>
      <vt:lpstr>El Mercado y las personas con Medicare </vt:lpstr>
      <vt:lpstr>El Mercado y cómo ser elegible para Medicare</vt:lpstr>
      <vt:lpstr>Si tiene un plan del Mercado primero y luego obtiene cobertura de Medicare</vt:lpstr>
      <vt:lpstr>Elección del Mercado en lugar de Medicare</vt:lpstr>
      <vt:lpstr>Medicare para personas con incapacidades  y el Mercado</vt:lpstr>
      <vt:lpstr>Consideraciones de inscripción para el Mercado/Medicare</vt:lpstr>
      <vt:lpstr>Puede inscribirse al Mercado individual en lugar de a las Parte A y B más adelante en el Período de Inscripción Especial.</vt:lpstr>
      <vt:lpstr>Introducción a la guía de recursos de Medicare</vt:lpstr>
      <vt:lpstr>Esta capacitación está suministrada por el</vt:lpstr>
    </vt:vector>
  </TitlesOfParts>
  <Company>CMS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 Lare</dc:creator>
  <cp:lastModifiedBy>Leslie Long</cp:lastModifiedBy>
  <cp:revision>314</cp:revision>
  <cp:lastPrinted>2016-05-02T12:45:00Z</cp:lastPrinted>
  <dcterms:created xsi:type="dcterms:W3CDTF">2015-11-05T17:26:50Z</dcterms:created>
  <dcterms:modified xsi:type="dcterms:W3CDTF">2016-10-07T15:43:20Z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2010133719</vt:i4>
  </property>
  <property fmtid="{D5CDD505-2E9C-101B-9397-08002B2CF9AE}" pid="4" name="_EmailSubject">
    <vt:lpwstr>FOR YOUR REVIEW: Training Modules 0 and 1</vt:lpwstr>
  </property>
  <property fmtid="{D5CDD505-2E9C-101B-9397-08002B2CF9AE}" pid="5" name="_AuthorEmail">
    <vt:lpwstr>David.Santana@cms.hhs.gov</vt:lpwstr>
  </property>
  <property fmtid="{D5CDD505-2E9C-101B-9397-08002B2CF9AE}" pid="6" name="_AuthorEmailDisplayName">
    <vt:lpwstr>Santana, David P. (CMS/OC)</vt:lpwstr>
  </property>
  <property fmtid="{D5CDD505-2E9C-101B-9397-08002B2CF9AE}" pid="7" name="_PreviousAdHocReviewCycleID">
    <vt:i4>-1613253805</vt:i4>
  </property>
</Properties>
</file>